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slides/slide41.xml" ContentType="application/vnd.openxmlformats-officedocument.presentationml.slide+xml"/>
  <Override PartName="/ppt/slides/slide223.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Layouts/slideLayout40.xml" ContentType="application/vnd.openxmlformats-officedocument.presentationml.slideLayout+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64.xml" ContentType="application/vnd.openxmlformats-officedocument.presentationml.slide+xml"/>
  <Override PartName="/ppt/slideLayouts/slideLayout4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35.xml" ContentType="application/vnd.openxmlformats-officedocument.presentationml.slide+xml"/>
  <Override PartName="/ppt/slides/slide2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42.xml" ContentType="application/vnd.openxmlformats-officedocument.presentationml.slide+xml"/>
  <Override PartName="/ppt/slides/slide2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Layouts/slideLayout14.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67.xml" ContentType="application/vnd.openxmlformats-officedocument.presentationml.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Layouts/slideLayout38.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8"/>
  </p:notesMasterIdLst>
  <p:sldIdLst>
    <p:sldId id="647" r:id="rId2"/>
    <p:sldId id="352" r:id="rId3"/>
    <p:sldId id="595" r:id="rId4"/>
    <p:sldId id="284" r:id="rId5"/>
    <p:sldId id="290" r:id="rId6"/>
    <p:sldId id="299" r:id="rId7"/>
    <p:sldId id="344" r:id="rId8"/>
    <p:sldId id="590" r:id="rId9"/>
    <p:sldId id="592" r:id="rId10"/>
    <p:sldId id="444" r:id="rId11"/>
    <p:sldId id="463" r:id="rId12"/>
    <p:sldId id="445" r:id="rId13"/>
    <p:sldId id="446" r:id="rId14"/>
    <p:sldId id="447" r:id="rId15"/>
    <p:sldId id="448" r:id="rId16"/>
    <p:sldId id="596" r:id="rId17"/>
    <p:sldId id="449" r:id="rId18"/>
    <p:sldId id="450" r:id="rId19"/>
    <p:sldId id="451" r:id="rId20"/>
    <p:sldId id="452" r:id="rId21"/>
    <p:sldId id="453" r:id="rId22"/>
    <p:sldId id="454" r:id="rId23"/>
    <p:sldId id="455" r:id="rId24"/>
    <p:sldId id="456" r:id="rId25"/>
    <p:sldId id="457" r:id="rId26"/>
    <p:sldId id="458" r:id="rId27"/>
    <p:sldId id="459" r:id="rId28"/>
    <p:sldId id="589" r:id="rId29"/>
    <p:sldId id="588" r:id="rId30"/>
    <p:sldId id="467" r:id="rId31"/>
    <p:sldId id="468" r:id="rId32"/>
    <p:sldId id="469" r:id="rId33"/>
    <p:sldId id="470" r:id="rId34"/>
    <p:sldId id="471" r:id="rId35"/>
    <p:sldId id="472" r:id="rId36"/>
    <p:sldId id="473" r:id="rId37"/>
    <p:sldId id="474" r:id="rId38"/>
    <p:sldId id="475" r:id="rId39"/>
    <p:sldId id="476" r:id="rId40"/>
    <p:sldId id="477" r:id="rId41"/>
    <p:sldId id="478" r:id="rId42"/>
    <p:sldId id="479" r:id="rId43"/>
    <p:sldId id="480" r:id="rId44"/>
    <p:sldId id="481" r:id="rId45"/>
    <p:sldId id="482" r:id="rId46"/>
    <p:sldId id="483" r:id="rId47"/>
    <p:sldId id="484" r:id="rId48"/>
    <p:sldId id="485" r:id="rId49"/>
    <p:sldId id="486" r:id="rId50"/>
    <p:sldId id="487" r:id="rId51"/>
    <p:sldId id="488" r:id="rId52"/>
    <p:sldId id="489" r:id="rId53"/>
    <p:sldId id="490" r:id="rId54"/>
    <p:sldId id="491" r:id="rId55"/>
    <p:sldId id="492" r:id="rId56"/>
    <p:sldId id="493" r:id="rId57"/>
    <p:sldId id="494" r:id="rId58"/>
    <p:sldId id="495" r:id="rId59"/>
    <p:sldId id="496" r:id="rId60"/>
    <p:sldId id="497" r:id="rId61"/>
    <p:sldId id="498" r:id="rId62"/>
    <p:sldId id="499" r:id="rId63"/>
    <p:sldId id="500" r:id="rId64"/>
    <p:sldId id="501" r:id="rId65"/>
    <p:sldId id="502" r:id="rId66"/>
    <p:sldId id="503" r:id="rId67"/>
    <p:sldId id="504" r:id="rId68"/>
    <p:sldId id="505" r:id="rId69"/>
    <p:sldId id="506" r:id="rId70"/>
    <p:sldId id="507" r:id="rId71"/>
    <p:sldId id="508" r:id="rId72"/>
    <p:sldId id="509" r:id="rId73"/>
    <p:sldId id="510" r:id="rId74"/>
    <p:sldId id="511" r:id="rId75"/>
    <p:sldId id="512" r:id="rId76"/>
    <p:sldId id="513" r:id="rId77"/>
    <p:sldId id="514" r:id="rId78"/>
    <p:sldId id="515" r:id="rId79"/>
    <p:sldId id="516" r:id="rId80"/>
    <p:sldId id="517" r:id="rId81"/>
    <p:sldId id="518" r:id="rId82"/>
    <p:sldId id="519" r:id="rId83"/>
    <p:sldId id="520" r:id="rId84"/>
    <p:sldId id="521" r:id="rId85"/>
    <p:sldId id="522" r:id="rId86"/>
    <p:sldId id="523" r:id="rId87"/>
    <p:sldId id="524" r:id="rId88"/>
    <p:sldId id="525" r:id="rId89"/>
    <p:sldId id="526" r:id="rId90"/>
    <p:sldId id="527" r:id="rId91"/>
    <p:sldId id="528" r:id="rId92"/>
    <p:sldId id="529" r:id="rId93"/>
    <p:sldId id="530" r:id="rId94"/>
    <p:sldId id="531" r:id="rId95"/>
    <p:sldId id="532" r:id="rId96"/>
    <p:sldId id="533" r:id="rId97"/>
    <p:sldId id="534" r:id="rId98"/>
    <p:sldId id="535" r:id="rId99"/>
    <p:sldId id="536" r:id="rId100"/>
    <p:sldId id="537" r:id="rId101"/>
    <p:sldId id="538" r:id="rId102"/>
    <p:sldId id="539" r:id="rId103"/>
    <p:sldId id="540" r:id="rId104"/>
    <p:sldId id="541" r:id="rId105"/>
    <p:sldId id="542" r:id="rId106"/>
    <p:sldId id="543" r:id="rId107"/>
    <p:sldId id="544" r:id="rId108"/>
    <p:sldId id="545" r:id="rId109"/>
    <p:sldId id="546" r:id="rId110"/>
    <p:sldId id="547" r:id="rId111"/>
    <p:sldId id="548" r:id="rId112"/>
    <p:sldId id="549" r:id="rId113"/>
    <p:sldId id="550" r:id="rId114"/>
    <p:sldId id="551" r:id="rId115"/>
    <p:sldId id="552" r:id="rId116"/>
    <p:sldId id="553" r:id="rId117"/>
    <p:sldId id="554" r:id="rId118"/>
    <p:sldId id="555" r:id="rId119"/>
    <p:sldId id="556" r:id="rId120"/>
    <p:sldId id="557" r:id="rId121"/>
    <p:sldId id="558" r:id="rId122"/>
    <p:sldId id="559" r:id="rId123"/>
    <p:sldId id="560" r:id="rId124"/>
    <p:sldId id="561" r:id="rId125"/>
    <p:sldId id="562" r:id="rId126"/>
    <p:sldId id="563" r:id="rId127"/>
    <p:sldId id="564" r:id="rId128"/>
    <p:sldId id="565" r:id="rId129"/>
    <p:sldId id="566" r:id="rId130"/>
    <p:sldId id="567" r:id="rId131"/>
    <p:sldId id="568" r:id="rId132"/>
    <p:sldId id="569" r:id="rId133"/>
    <p:sldId id="570" r:id="rId134"/>
    <p:sldId id="571" r:id="rId135"/>
    <p:sldId id="572" r:id="rId136"/>
    <p:sldId id="573" r:id="rId137"/>
    <p:sldId id="574" r:id="rId138"/>
    <p:sldId id="575" r:id="rId139"/>
    <p:sldId id="576" r:id="rId140"/>
    <p:sldId id="577" r:id="rId141"/>
    <p:sldId id="578" r:id="rId142"/>
    <p:sldId id="579" r:id="rId143"/>
    <p:sldId id="580" r:id="rId144"/>
    <p:sldId id="581" r:id="rId145"/>
    <p:sldId id="582" r:id="rId146"/>
    <p:sldId id="583" r:id="rId147"/>
    <p:sldId id="584" r:id="rId148"/>
    <p:sldId id="585" r:id="rId149"/>
    <p:sldId id="586" r:id="rId150"/>
    <p:sldId id="593" r:id="rId151"/>
    <p:sldId id="597" r:id="rId152"/>
    <p:sldId id="598" r:id="rId153"/>
    <p:sldId id="601" r:id="rId154"/>
    <p:sldId id="599" r:id="rId155"/>
    <p:sldId id="603" r:id="rId156"/>
    <p:sldId id="600" r:id="rId157"/>
    <p:sldId id="367" r:id="rId158"/>
    <p:sldId id="442" r:id="rId159"/>
    <p:sldId id="373" r:id="rId160"/>
    <p:sldId id="404" r:id="rId161"/>
    <p:sldId id="407" r:id="rId162"/>
    <p:sldId id="405" r:id="rId163"/>
    <p:sldId id="376" r:id="rId164"/>
    <p:sldId id="385" r:id="rId165"/>
    <p:sldId id="391" r:id="rId166"/>
    <p:sldId id="386" r:id="rId167"/>
    <p:sldId id="390" r:id="rId168"/>
    <p:sldId id="389" r:id="rId169"/>
    <p:sldId id="387" r:id="rId170"/>
    <p:sldId id="392" r:id="rId171"/>
    <p:sldId id="388" r:id="rId172"/>
    <p:sldId id="393" r:id="rId173"/>
    <p:sldId id="394" r:id="rId174"/>
    <p:sldId id="379" r:id="rId175"/>
    <p:sldId id="395" r:id="rId176"/>
    <p:sldId id="378" r:id="rId177"/>
    <p:sldId id="396" r:id="rId178"/>
    <p:sldId id="382" r:id="rId179"/>
    <p:sldId id="383" r:id="rId180"/>
    <p:sldId id="380" r:id="rId181"/>
    <p:sldId id="398" r:id="rId182"/>
    <p:sldId id="397" r:id="rId183"/>
    <p:sldId id="384" r:id="rId184"/>
    <p:sldId id="400" r:id="rId185"/>
    <p:sldId id="399" r:id="rId186"/>
    <p:sldId id="401" r:id="rId187"/>
    <p:sldId id="402" r:id="rId188"/>
    <p:sldId id="409" r:id="rId189"/>
    <p:sldId id="410" r:id="rId190"/>
    <p:sldId id="411" r:id="rId191"/>
    <p:sldId id="412" r:id="rId192"/>
    <p:sldId id="413" r:id="rId193"/>
    <p:sldId id="414" r:id="rId194"/>
    <p:sldId id="415" r:id="rId195"/>
    <p:sldId id="416" r:id="rId196"/>
    <p:sldId id="417" r:id="rId197"/>
    <p:sldId id="418" r:id="rId198"/>
    <p:sldId id="361" r:id="rId199"/>
    <p:sldId id="419" r:id="rId200"/>
    <p:sldId id="443" r:id="rId201"/>
    <p:sldId id="374" r:id="rId202"/>
    <p:sldId id="335" r:id="rId203"/>
    <p:sldId id="421" r:id="rId204"/>
    <p:sldId id="423" r:id="rId205"/>
    <p:sldId id="360" r:id="rId206"/>
    <p:sldId id="427" r:id="rId207"/>
    <p:sldId id="426" r:id="rId208"/>
    <p:sldId id="424" r:id="rId209"/>
    <p:sldId id="428" r:id="rId210"/>
    <p:sldId id="432" r:id="rId211"/>
    <p:sldId id="429" r:id="rId212"/>
    <p:sldId id="430" r:id="rId213"/>
    <p:sldId id="431" r:id="rId214"/>
    <p:sldId id="422" r:id="rId215"/>
    <p:sldId id="433" r:id="rId216"/>
    <p:sldId id="369" r:id="rId217"/>
    <p:sldId id="370" r:id="rId218"/>
    <p:sldId id="604" r:id="rId219"/>
    <p:sldId id="605" r:id="rId220"/>
    <p:sldId id="606" r:id="rId221"/>
    <p:sldId id="607" r:id="rId222"/>
    <p:sldId id="608" r:id="rId223"/>
    <p:sldId id="609" r:id="rId224"/>
    <p:sldId id="610" r:id="rId225"/>
    <p:sldId id="611" r:id="rId226"/>
    <p:sldId id="612" r:id="rId227"/>
    <p:sldId id="613" r:id="rId228"/>
    <p:sldId id="614" r:id="rId229"/>
    <p:sldId id="615" r:id="rId230"/>
    <p:sldId id="616" r:id="rId231"/>
    <p:sldId id="617" r:id="rId232"/>
    <p:sldId id="618" r:id="rId233"/>
    <p:sldId id="619" r:id="rId234"/>
    <p:sldId id="620" r:id="rId235"/>
    <p:sldId id="621" r:id="rId236"/>
    <p:sldId id="622" r:id="rId237"/>
    <p:sldId id="623" r:id="rId238"/>
    <p:sldId id="624" r:id="rId239"/>
    <p:sldId id="625" r:id="rId240"/>
    <p:sldId id="626" r:id="rId241"/>
    <p:sldId id="627" r:id="rId242"/>
    <p:sldId id="628" r:id="rId243"/>
    <p:sldId id="629" r:id="rId244"/>
    <p:sldId id="630" r:id="rId245"/>
    <p:sldId id="631" r:id="rId246"/>
    <p:sldId id="632" r:id="rId247"/>
    <p:sldId id="633" r:id="rId248"/>
    <p:sldId id="634" r:id="rId249"/>
    <p:sldId id="635" r:id="rId250"/>
    <p:sldId id="636" r:id="rId251"/>
    <p:sldId id="637" r:id="rId252"/>
    <p:sldId id="440" r:id="rId253"/>
    <p:sldId id="359" r:id="rId254"/>
    <p:sldId id="435" r:id="rId255"/>
    <p:sldId id="372" r:id="rId256"/>
    <p:sldId id="438" r:id="rId257"/>
    <p:sldId id="436" r:id="rId258"/>
    <p:sldId id="639" r:id="rId259"/>
    <p:sldId id="640" r:id="rId260"/>
    <p:sldId id="641" r:id="rId261"/>
    <p:sldId id="642" r:id="rId262"/>
    <p:sldId id="646" r:id="rId263"/>
    <p:sldId id="643" r:id="rId264"/>
    <p:sldId id="644" r:id="rId265"/>
    <p:sldId id="645" r:id="rId266"/>
    <p:sldId id="366" r:id="rId2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5400"/>
    <a:srgbClr val="CC00FF"/>
    <a:srgbClr val="0000FF"/>
    <a:srgbClr val="E3B1AF"/>
    <a:srgbClr val="DFA8A5"/>
    <a:srgbClr val="E9C3C1"/>
    <a:srgbClr val="607731"/>
    <a:srgbClr val="4F6228"/>
    <a:srgbClr val="00FF00"/>
    <a:srgbClr val="232C1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602" autoAdjust="0"/>
    <p:restoredTop sz="93996" autoAdjust="0"/>
  </p:normalViewPr>
  <p:slideViewPr>
    <p:cSldViewPr>
      <p:cViewPr varScale="1">
        <p:scale>
          <a:sx n="60" d="100"/>
          <a:sy n="60" d="100"/>
        </p:scale>
        <p:origin x="-580" y="-76"/>
      </p:cViewPr>
      <p:guideLst>
        <p:guide orient="horz" pos="2160"/>
        <p:guide pos="2880"/>
      </p:guideLst>
    </p:cSldViewPr>
  </p:slideViewPr>
  <p:outlineViewPr>
    <p:cViewPr>
      <p:scale>
        <a:sx n="33" d="100"/>
        <a:sy n="33" d="100"/>
      </p:scale>
      <p:origin x="0" y="3725"/>
    </p:cViewPr>
  </p:outlineViewPr>
  <p:notesTextViewPr>
    <p:cViewPr>
      <p:scale>
        <a:sx n="100" d="100"/>
        <a:sy n="100" d="100"/>
      </p:scale>
      <p:origin x="0" y="0"/>
    </p:cViewPr>
  </p:notesTextViewPr>
  <p:sorterViewPr>
    <p:cViewPr>
      <p:scale>
        <a:sx n="66" d="100"/>
        <a:sy n="66" d="100"/>
      </p:scale>
      <p:origin x="0" y="21896"/>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theme" Target="theme/theme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77EA85-A2C5-4EE9-ADA5-00AE3EB3E36F}" type="datetimeFigureOut">
              <a:rPr lang="en-US" smtClean="0"/>
              <a:pPr/>
              <a:t>2/27/2023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D85BC9-F399-4A5E-BCE5-97CBC532E568}"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Viscosity"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en.wikipedia.org/wiki/Clausius%E2%80%93Clapeyron_relation"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3" Type="http://schemas.openxmlformats.org/officeDocument/2006/relationships/hyperlink" Target="https://en.wikipedia.org/wiki/Antarctica" TargetMode="External"/><Relationship Id="rId18" Type="http://schemas.openxmlformats.org/officeDocument/2006/relationships/hyperlink" Target="https://en.wikipedia.org/wiki/Arabian_Peninsula" TargetMode="External"/><Relationship Id="rId26" Type="http://schemas.openxmlformats.org/officeDocument/2006/relationships/hyperlink" Target="https://en.wikipedia.org/wiki/Malagasy_Orogeny" TargetMode="External"/><Relationship Id="rId39" Type="http://schemas.openxmlformats.org/officeDocument/2006/relationships/hyperlink" Target="https://en.wikipedia.org/wiki/Antongil" TargetMode="External"/><Relationship Id="rId21" Type="http://schemas.openxmlformats.org/officeDocument/2006/relationships/hyperlink" Target="https://en.wikipedia.org/wiki/Orogeny" TargetMode="External"/><Relationship Id="rId34" Type="http://schemas.openxmlformats.org/officeDocument/2006/relationships/hyperlink" Target="https://en.wikipedia.org/wiki/Horn_of_Africa" TargetMode="External"/><Relationship Id="rId42" Type="http://schemas.openxmlformats.org/officeDocument/2006/relationships/hyperlink" Target="https://en.wikipedia.org/wiki/Mawson_Sea" TargetMode="External"/><Relationship Id="rId47" Type="http://schemas.openxmlformats.org/officeDocument/2006/relationships/hyperlink" Target="https://en.wikipedia.org/wiki/Appalachians" TargetMode="External"/><Relationship Id="rId50" Type="http://schemas.openxmlformats.org/officeDocument/2006/relationships/hyperlink" Target="https://en.wikipedia.org/wiki/Canadian_Shield" TargetMode="External"/><Relationship Id="rId55" Type="http://schemas.openxmlformats.org/officeDocument/2006/relationships/hyperlink" Target="https://en.wikipedia.org/wiki/Florida" TargetMode="External"/><Relationship Id="rId7" Type="http://schemas.openxmlformats.org/officeDocument/2006/relationships/hyperlink" Target="https://en.wikipedia.org/wiki/Pangaea" TargetMode="External"/><Relationship Id="rId12" Type="http://schemas.openxmlformats.org/officeDocument/2006/relationships/hyperlink" Target="https://en.wikipedia.org/wiki/Southern_Hemisphere" TargetMode="External"/><Relationship Id="rId17" Type="http://schemas.openxmlformats.org/officeDocument/2006/relationships/hyperlink" Target="https://en.wikipedia.org/wiki/Australia_(continent)" TargetMode="External"/><Relationship Id="rId25" Type="http://schemas.openxmlformats.org/officeDocument/2006/relationships/hyperlink" Target="https://en.wikipedia.org/wiki/East_African_Orogeny" TargetMode="External"/><Relationship Id="rId33" Type="http://schemas.openxmlformats.org/officeDocument/2006/relationships/hyperlink" Target="https://en.wikipedia.org/wiki/Azania" TargetMode="External"/><Relationship Id="rId38" Type="http://schemas.openxmlformats.org/officeDocument/2006/relationships/hyperlink" Target="https://en.wikipedia.org/wiki/Bangweulu" TargetMode="External"/><Relationship Id="rId46" Type="http://schemas.openxmlformats.org/officeDocument/2006/relationships/hyperlink" Target="https://en.wikipedia.org/wiki/Famatina" TargetMode="External"/><Relationship Id="rId2" Type="http://schemas.openxmlformats.org/officeDocument/2006/relationships/slide" Target="../slides/slide124.xml"/><Relationship Id="rId16" Type="http://schemas.openxmlformats.org/officeDocument/2006/relationships/hyperlink" Target="https://en.wikipedia.org/wiki/Madagascar" TargetMode="External"/><Relationship Id="rId20" Type="http://schemas.openxmlformats.org/officeDocument/2006/relationships/hyperlink" Target="https://en.wikipedia.org/wiki/Northern_Hemisphere" TargetMode="External"/><Relationship Id="rId29" Type="http://schemas.openxmlformats.org/officeDocument/2006/relationships/hyperlink" Target="https://en.wikipedia.org/wiki/Laurentia" TargetMode="External"/><Relationship Id="rId41" Type="http://schemas.openxmlformats.org/officeDocument/2006/relationships/hyperlink" Target="https://en.wikipedia.org/wiki/East_Antarctica" TargetMode="External"/><Relationship Id="rId54" Type="http://schemas.openxmlformats.org/officeDocument/2006/relationships/hyperlink" Target="https://en.wikipedia.org/wiki/Jurassic" TargetMode="External"/><Relationship Id="rId1" Type="http://schemas.openxmlformats.org/officeDocument/2006/relationships/notesMaster" Target="../notesMasters/notesMaster1.xml"/><Relationship Id="rId6" Type="http://schemas.openxmlformats.org/officeDocument/2006/relationships/hyperlink" Target="https://en.wikipedia.org/wiki/Laurasia" TargetMode="External"/><Relationship Id="rId11" Type="http://schemas.openxmlformats.org/officeDocument/2006/relationships/hyperlink" Target="https://en.wikipedia.org/wiki/Era_(geology)" TargetMode="External"/><Relationship Id="rId24" Type="http://schemas.openxmlformats.org/officeDocument/2006/relationships/hyperlink" Target="https://en.wikipedia.org/w/index.php?title=Brasiliano_Orogeny&amp;action=edit&amp;redlink=1" TargetMode="External"/><Relationship Id="rId32" Type="http://schemas.openxmlformats.org/officeDocument/2006/relationships/hyperlink" Target="https://en.wikipedia.org/wiki/Microcontinents" TargetMode="External"/><Relationship Id="rId37" Type="http://schemas.openxmlformats.org/officeDocument/2006/relationships/hyperlink" Target="https://en.wikipedia.org/wiki/Tanzania" TargetMode="External"/><Relationship Id="rId40" Type="http://schemas.openxmlformats.org/officeDocument/2006/relationships/hyperlink" Target="https://en.wikipedia.org/wiki/Seychelles" TargetMode="External"/><Relationship Id="rId45" Type="http://schemas.openxmlformats.org/officeDocument/2006/relationships/hyperlink" Target="https://en.wikipedia.org/wiki/Famatinian_orogeny" TargetMode="External"/><Relationship Id="rId53" Type="http://schemas.openxmlformats.org/officeDocument/2006/relationships/hyperlink" Target="https://en.wikipedia.org/wiki/Permian" TargetMode="External"/><Relationship Id="rId5" Type="http://schemas.openxmlformats.org/officeDocument/2006/relationships/hyperlink" Target="https://en.wikipedia.org/wiki/Supercontinent" TargetMode="External"/><Relationship Id="rId15" Type="http://schemas.openxmlformats.org/officeDocument/2006/relationships/hyperlink" Target="https://en.wikipedia.org/wiki/Africa" TargetMode="External"/><Relationship Id="rId23" Type="http://schemas.openxmlformats.org/officeDocument/2006/relationships/hyperlink" Target="https://en.wikipedia.org/wiki/Cambrian" TargetMode="External"/><Relationship Id="rId28" Type="http://schemas.openxmlformats.org/officeDocument/2006/relationships/hyperlink" Target="https://en.wikipedia.org/wiki/Iapetus_Ocean" TargetMode="External"/><Relationship Id="rId36" Type="http://schemas.openxmlformats.org/officeDocument/2006/relationships/hyperlink" Target="https://en.wikipedia.org/wiki/Congo_Basin" TargetMode="External"/><Relationship Id="rId49" Type="http://schemas.openxmlformats.org/officeDocument/2006/relationships/hyperlink" Target="https://en.wikipedia.org/wiki/Craton" TargetMode="External"/><Relationship Id="rId57" Type="http://schemas.openxmlformats.org/officeDocument/2006/relationships/hyperlink" Target="https://en.wikipedia.org/wiki/Alabama" TargetMode="External"/><Relationship Id="rId10" Type="http://schemas.openxmlformats.org/officeDocument/2006/relationships/hyperlink" Target="https://en.wikipedia.org/wiki/Mesozoic" TargetMode="External"/><Relationship Id="rId19" Type="http://schemas.openxmlformats.org/officeDocument/2006/relationships/hyperlink" Target="https://en.wikipedia.org/wiki/Indian_Subcontinent" TargetMode="External"/><Relationship Id="rId31" Type="http://schemas.openxmlformats.org/officeDocument/2006/relationships/hyperlink" Target="https://en.wikipedia.org/wiki/Continent" TargetMode="External"/><Relationship Id="rId44" Type="http://schemas.openxmlformats.org/officeDocument/2006/relationships/hyperlink" Target="https://en.wikipedia.org/wiki/Ordovician" TargetMode="External"/><Relationship Id="rId52" Type="http://schemas.openxmlformats.org/officeDocument/2006/relationships/hyperlink" Target="https://en.wikipedia.org/wiki/Siberia" TargetMode="External"/><Relationship Id="rId4" Type="http://schemas.openxmlformats.org/officeDocument/2006/relationships/hyperlink" Target="https://en.wikipedia.org/wiki/Gondwana" TargetMode="External"/><Relationship Id="rId9" Type="http://schemas.openxmlformats.org/officeDocument/2006/relationships/hyperlink" Target="https://en.wikipedia.org/wiki/Suture_(geology)" TargetMode="External"/><Relationship Id="rId14" Type="http://schemas.openxmlformats.org/officeDocument/2006/relationships/hyperlink" Target="https://en.wikipedia.org/wiki/South_America" TargetMode="External"/><Relationship Id="rId22" Type="http://schemas.openxmlformats.org/officeDocument/2006/relationships/hyperlink" Target="https://en.wikipedia.org/wiki/Ediacaran" TargetMode="External"/><Relationship Id="rId27" Type="http://schemas.openxmlformats.org/officeDocument/2006/relationships/hyperlink" Target="https://en.wikipedia.org/w/index.php?title=Kuunga_Orogeny&amp;action=edit&amp;redlink=1" TargetMode="External"/><Relationship Id="rId30" Type="http://schemas.openxmlformats.org/officeDocument/2006/relationships/hyperlink" Target="https://en.wikipedia.org/wiki/Cambrian_explosion" TargetMode="External"/><Relationship Id="rId35" Type="http://schemas.openxmlformats.org/officeDocument/2006/relationships/hyperlink" Target="https://en.wikipedia.org/wiki/Yemen" TargetMode="External"/><Relationship Id="rId43" Type="http://schemas.openxmlformats.org/officeDocument/2006/relationships/hyperlink" Target="https://en.wikipedia.org/wiki/Argentina" TargetMode="External"/><Relationship Id="rId48" Type="http://schemas.openxmlformats.org/officeDocument/2006/relationships/hyperlink" Target="https://en.wikipedia.org/wiki/Wikipedia:Avoid_weasel_words" TargetMode="External"/><Relationship Id="rId56" Type="http://schemas.openxmlformats.org/officeDocument/2006/relationships/hyperlink" Target="https://en.wikipedia.org/wiki/Georgia_(U.S._state)" TargetMode="External"/><Relationship Id="rId8" Type="http://schemas.openxmlformats.org/officeDocument/2006/relationships/hyperlink" Target="https://en.wikipedia.org/wiki/Mya_(unit)" TargetMode="External"/><Relationship Id="rId51" Type="http://schemas.openxmlformats.org/officeDocument/2006/relationships/hyperlink" Target="https://en.wikipedia.org/wiki/Baltica" TargetMode="External"/><Relationship Id="rId3" Type="http://schemas.openxmlformats.org/officeDocument/2006/relationships/hyperlink" Target="https://en.wikipedia.org/wiki/Help:IPA_for_English"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en.wikipedia.org/wiki/International_Date_Line" TargetMode="External"/><Relationship Id="rId13" Type="http://schemas.openxmlformats.org/officeDocument/2006/relationships/hyperlink" Target="https://en.wikipedia.org/wiki/El_Ni%C3%B1o" TargetMode="External"/><Relationship Id="rId18" Type="http://schemas.openxmlformats.org/officeDocument/2006/relationships/hyperlink" Target="https://en.wikipedia.org/wiki/Nochebuena" TargetMode="External"/><Relationship Id="rId3" Type="http://schemas.openxmlformats.org/officeDocument/2006/relationships/hyperlink" Target="https://en.wikipedia.org/wiki/Literal_translation" TargetMode="External"/><Relationship Id="rId21" Type="http://schemas.openxmlformats.org/officeDocument/2006/relationships/hyperlink" Target="https://en.wikipedia.org/wiki/Moche_culture" TargetMode="External"/><Relationship Id="rId7" Type="http://schemas.openxmlformats.org/officeDocument/2006/relationships/hyperlink" Target="https://en.wikipedia.org/wiki/Pacific_Ocean" TargetMode="External"/><Relationship Id="rId12" Type="http://schemas.openxmlformats.org/officeDocument/2006/relationships/hyperlink" Target="https://en.wikipedia.org/wiki/Wikipedia:Please_clarify" TargetMode="External"/><Relationship Id="rId17" Type="http://schemas.openxmlformats.org/officeDocument/2006/relationships/hyperlink" Target="https://en.wikipedia.org/wiki/Christmas" TargetMode="External"/><Relationship Id="rId25" Type="http://schemas.openxmlformats.org/officeDocument/2006/relationships/hyperlink" Target="https://en.wikipedia.org/wiki/2014%E2%80%9316_El_Ni%C3%B1o_event" TargetMode="External"/><Relationship Id="rId2" Type="http://schemas.openxmlformats.org/officeDocument/2006/relationships/slide" Target="../slides/slide225.xml"/><Relationship Id="rId16" Type="http://schemas.openxmlformats.org/officeDocument/2006/relationships/hyperlink" Target="https://en.wikipedia.org/wiki/Developing_country" TargetMode="External"/><Relationship Id="rId20" Type="http://schemas.openxmlformats.org/officeDocument/2006/relationships/hyperlink" Target="https://en.wikipedia.org/wiki/Christ_Child" TargetMode="External"/><Relationship Id="rId1" Type="http://schemas.openxmlformats.org/officeDocument/2006/relationships/notesMaster" Target="../notesMasters/notesMaster1.xml"/><Relationship Id="rId6" Type="http://schemas.openxmlformats.org/officeDocument/2006/relationships/hyperlink" Target="https://en.wikipedia.org/wiki/El_Ni%C3%B1o%E2%80%93Southern_Oscillation" TargetMode="External"/><Relationship Id="rId11" Type="http://schemas.openxmlformats.org/officeDocument/2006/relationships/hyperlink" Target="https://en.wikipedia.org/wiki/Atmospheric_pressure" TargetMode="External"/><Relationship Id="rId24" Type="http://schemas.openxmlformats.org/officeDocument/2006/relationships/hyperlink" Target="https://en.wikipedia.org/wiki/1997%E2%80%9398_El_Ni%C3%B1o_event" TargetMode="External"/><Relationship Id="rId5" Type="http://schemas.openxmlformats.org/officeDocument/2006/relationships/hyperlink" Target="https://en.wikipedia.org/wiki/Help:IPA/Spanish" TargetMode="External"/><Relationship Id="rId15" Type="http://schemas.openxmlformats.org/officeDocument/2006/relationships/hyperlink" Target="https://en.wikipedia.org/wiki/La_Ni%C3%B1a" TargetMode="External"/><Relationship Id="rId23" Type="http://schemas.openxmlformats.org/officeDocument/2006/relationships/hyperlink" Target="https://en.wikipedia.org/wiki/1982%E2%80%9383_El_Ni%C3%B1o_event" TargetMode="External"/><Relationship Id="rId10" Type="http://schemas.openxmlformats.org/officeDocument/2006/relationships/hyperlink" Target="https://en.wikipedia.org/wiki/Sea_surface_temperature" TargetMode="External"/><Relationship Id="rId19" Type="http://schemas.openxmlformats.org/officeDocument/2006/relationships/hyperlink" Target="https://en.wikipedia.org/wiki/Peru" TargetMode="External"/><Relationship Id="rId4" Type="http://schemas.openxmlformats.org/officeDocument/2006/relationships/hyperlink" Target="https://en.wikipedia.org/wiki/Help:IPA/English" TargetMode="External"/><Relationship Id="rId9" Type="http://schemas.openxmlformats.org/officeDocument/2006/relationships/hyperlink" Target="https://en.wikipedia.org/wiki/South_America" TargetMode="External"/><Relationship Id="rId14" Type="http://schemas.openxmlformats.org/officeDocument/2006/relationships/hyperlink" Target="https://en.wikipedia.org/wiki/Spanish_language" TargetMode="External"/><Relationship Id="rId22" Type="http://schemas.openxmlformats.org/officeDocument/2006/relationships/hyperlink" Target="https://en.wikipedia.org/wiki/Francisco_Pizarro" TargetMode="Externa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en.wikipedia.org/wiki/International_Date_Line" TargetMode="External"/><Relationship Id="rId13" Type="http://schemas.openxmlformats.org/officeDocument/2006/relationships/hyperlink" Target="https://en.wikipedia.org/wiki/El_Ni%C3%B1o" TargetMode="External"/><Relationship Id="rId18" Type="http://schemas.openxmlformats.org/officeDocument/2006/relationships/hyperlink" Target="https://en.wikipedia.org/wiki/Nochebuena" TargetMode="External"/><Relationship Id="rId3" Type="http://schemas.openxmlformats.org/officeDocument/2006/relationships/hyperlink" Target="https://en.wikipedia.org/wiki/Literal_translation" TargetMode="External"/><Relationship Id="rId21" Type="http://schemas.openxmlformats.org/officeDocument/2006/relationships/hyperlink" Target="https://en.wikipedia.org/wiki/Moche_culture" TargetMode="External"/><Relationship Id="rId7" Type="http://schemas.openxmlformats.org/officeDocument/2006/relationships/hyperlink" Target="https://en.wikipedia.org/wiki/Pacific_Ocean" TargetMode="External"/><Relationship Id="rId12" Type="http://schemas.openxmlformats.org/officeDocument/2006/relationships/hyperlink" Target="https://en.wikipedia.org/wiki/Wikipedia:Please_clarify" TargetMode="External"/><Relationship Id="rId17" Type="http://schemas.openxmlformats.org/officeDocument/2006/relationships/hyperlink" Target="https://en.wikipedia.org/wiki/Christmas" TargetMode="External"/><Relationship Id="rId25" Type="http://schemas.openxmlformats.org/officeDocument/2006/relationships/hyperlink" Target="https://en.wikipedia.org/wiki/2014%E2%80%9316_El_Ni%C3%B1o_event" TargetMode="External"/><Relationship Id="rId2" Type="http://schemas.openxmlformats.org/officeDocument/2006/relationships/slide" Target="../slides/slide226.xml"/><Relationship Id="rId16" Type="http://schemas.openxmlformats.org/officeDocument/2006/relationships/hyperlink" Target="https://en.wikipedia.org/wiki/Developing_country" TargetMode="External"/><Relationship Id="rId20" Type="http://schemas.openxmlformats.org/officeDocument/2006/relationships/hyperlink" Target="https://en.wikipedia.org/wiki/Christ_Child" TargetMode="External"/><Relationship Id="rId1" Type="http://schemas.openxmlformats.org/officeDocument/2006/relationships/notesMaster" Target="../notesMasters/notesMaster1.xml"/><Relationship Id="rId6" Type="http://schemas.openxmlformats.org/officeDocument/2006/relationships/hyperlink" Target="https://en.wikipedia.org/wiki/El_Ni%C3%B1o%E2%80%93Southern_Oscillation" TargetMode="External"/><Relationship Id="rId11" Type="http://schemas.openxmlformats.org/officeDocument/2006/relationships/hyperlink" Target="https://en.wikipedia.org/wiki/Atmospheric_pressure" TargetMode="External"/><Relationship Id="rId24" Type="http://schemas.openxmlformats.org/officeDocument/2006/relationships/hyperlink" Target="https://en.wikipedia.org/wiki/1997%E2%80%9398_El_Ni%C3%B1o_event" TargetMode="External"/><Relationship Id="rId5" Type="http://schemas.openxmlformats.org/officeDocument/2006/relationships/hyperlink" Target="https://en.wikipedia.org/wiki/Help:IPA/Spanish" TargetMode="External"/><Relationship Id="rId15" Type="http://schemas.openxmlformats.org/officeDocument/2006/relationships/hyperlink" Target="https://en.wikipedia.org/wiki/La_Ni%C3%B1a" TargetMode="External"/><Relationship Id="rId23" Type="http://schemas.openxmlformats.org/officeDocument/2006/relationships/hyperlink" Target="https://en.wikipedia.org/wiki/1982%E2%80%9383_El_Ni%C3%B1o_event" TargetMode="External"/><Relationship Id="rId10" Type="http://schemas.openxmlformats.org/officeDocument/2006/relationships/hyperlink" Target="https://en.wikipedia.org/wiki/Sea_surface_temperature" TargetMode="External"/><Relationship Id="rId19" Type="http://schemas.openxmlformats.org/officeDocument/2006/relationships/hyperlink" Target="https://en.wikipedia.org/wiki/Peru" TargetMode="External"/><Relationship Id="rId4" Type="http://schemas.openxmlformats.org/officeDocument/2006/relationships/hyperlink" Target="https://en.wikipedia.org/wiki/Help:IPA/English" TargetMode="External"/><Relationship Id="rId9" Type="http://schemas.openxmlformats.org/officeDocument/2006/relationships/hyperlink" Target="https://en.wikipedia.org/wiki/South_America" TargetMode="External"/><Relationship Id="rId14" Type="http://schemas.openxmlformats.org/officeDocument/2006/relationships/hyperlink" Target="https://en.wikipedia.org/wiki/Spanish_language" TargetMode="External"/><Relationship Id="rId22" Type="http://schemas.openxmlformats.org/officeDocument/2006/relationships/hyperlink" Target="https://en.wikipedia.org/wiki/Francisco_Pizarro"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n.wikipedia.org/wiki/Hoover_Dam" TargetMode="External"/><Relationship Id="rId2" Type="http://schemas.openxmlformats.org/officeDocument/2006/relationships/slide" Target="../slides/slide239.xml"/><Relationship Id="rId1" Type="http://schemas.openxmlformats.org/officeDocument/2006/relationships/notesMaster" Target="../notesMasters/notesMaster1.xml"/><Relationship Id="rId6" Type="http://schemas.openxmlformats.org/officeDocument/2006/relationships/hyperlink" Target="https://en.wikipedia.org/wiki/Glen_Canyon_Dam" TargetMode="External"/><Relationship Id="rId5" Type="http://schemas.openxmlformats.org/officeDocument/2006/relationships/hyperlink" Target="https://en.wikipedia.org/wiki/Lake_Powell" TargetMode="External"/><Relationship Id="rId4" Type="http://schemas.openxmlformats.org/officeDocument/2006/relationships/hyperlink" Target="https://en.wikipedia.org/wiki/Lake_Mead" TargetMode="Externa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en.wikipedia.org/wiki/Glen_Canyon_Dam" TargetMode="External"/><Relationship Id="rId3" Type="http://schemas.openxmlformats.org/officeDocument/2006/relationships/hyperlink" Target="http://clui.org/ludb/site/colorado-river-aqueduct" TargetMode="External"/><Relationship Id="rId7" Type="http://schemas.openxmlformats.org/officeDocument/2006/relationships/hyperlink" Target="https://en.wikipedia.org/wiki/Lake_Powell" TargetMode="External"/><Relationship Id="rId2" Type="http://schemas.openxmlformats.org/officeDocument/2006/relationships/slide" Target="../slides/slide240.xml"/><Relationship Id="rId1" Type="http://schemas.openxmlformats.org/officeDocument/2006/relationships/notesMaster" Target="../notesMasters/notesMaster1.xml"/><Relationship Id="rId6" Type="http://schemas.openxmlformats.org/officeDocument/2006/relationships/hyperlink" Target="https://en.wikipedia.org/wiki/Lake_Mead" TargetMode="External"/><Relationship Id="rId5" Type="http://schemas.openxmlformats.org/officeDocument/2006/relationships/hyperlink" Target="https://en.wikipedia.org/wiki/Hoover_Dam" TargetMode="External"/><Relationship Id="rId4" Type="http://schemas.openxmlformats.org/officeDocument/2006/relationships/hyperlink" Target="https://www.watereducation.org/aquapedia/hoover-dam" TargetMode="External"/></Relationships>
</file>

<file path=ppt/notesSlides/_rels/notesSlide2.xml.rels><?xml version="1.0" encoding="UTF-8" standalone="yes"?>
<Relationships xmlns="http://schemas.openxmlformats.org/package/2006/relationships"><Relationship Id="rId13" Type="http://schemas.openxmlformats.org/officeDocument/2006/relationships/hyperlink" Target="https://en.wikipedia.org/wiki/Volcanism" TargetMode="External"/><Relationship Id="rId18" Type="http://schemas.openxmlformats.org/officeDocument/2006/relationships/hyperlink" Target="https://en.wikipedia.org/wiki/Ringwoodite" TargetMode="External"/><Relationship Id="rId26" Type="http://schemas.openxmlformats.org/officeDocument/2006/relationships/hyperlink" Target="https://en.wikipedia.org/wiki/Seismology" TargetMode="External"/><Relationship Id="rId39" Type="http://schemas.openxmlformats.org/officeDocument/2006/relationships/hyperlink" Target="https://en.wikipedia.org/wiki/Peridotite" TargetMode="External"/><Relationship Id="rId3" Type="http://schemas.openxmlformats.org/officeDocument/2006/relationships/hyperlink" Target="https://en.wikipedia.org/wiki/Crust_(geology)" TargetMode="External"/><Relationship Id="rId21" Type="http://schemas.openxmlformats.org/officeDocument/2006/relationships/hyperlink" Target="https://en.wikipedia.org/wiki/Gros_Morne_National_Park" TargetMode="External"/><Relationship Id="rId34" Type="http://schemas.openxmlformats.org/officeDocument/2006/relationships/hyperlink" Target="https://en.wikipedia.org/wiki/Seismic" TargetMode="External"/><Relationship Id="rId42" Type="http://schemas.openxmlformats.org/officeDocument/2006/relationships/hyperlink" Target="https://en.wikipedia.org/wiki/Solidus_(chemistry)" TargetMode="External"/><Relationship Id="rId47" Type="http://schemas.openxmlformats.org/officeDocument/2006/relationships/hyperlink" Target="https://en.wikipedia.org/wiki/Dynamic_topography" TargetMode="External"/><Relationship Id="rId50" Type="http://schemas.openxmlformats.org/officeDocument/2006/relationships/hyperlink" Target="https://en.wikipedia.org/wiki/Continental_drift" TargetMode="External"/><Relationship Id="rId7" Type="http://schemas.openxmlformats.org/officeDocument/2006/relationships/hyperlink" Target="https://en.wikipedia.org/wiki/Geologic_time_scale" TargetMode="External"/><Relationship Id="rId12" Type="http://schemas.openxmlformats.org/officeDocument/2006/relationships/hyperlink" Target="https://en.wikipedia.org/wiki/Nickel" TargetMode="External"/><Relationship Id="rId17" Type="http://schemas.openxmlformats.org/officeDocument/2006/relationships/hyperlink" Target="https://en.wikipedia.org/wiki/Lithosphere" TargetMode="External"/><Relationship Id="rId25" Type="http://schemas.openxmlformats.org/officeDocument/2006/relationships/hyperlink" Target="https://en.wikipedia.org/wiki/Zabargad" TargetMode="External"/><Relationship Id="rId33" Type="http://schemas.openxmlformats.org/officeDocument/2006/relationships/hyperlink" Target="https://en.wikipedia.org/wiki/Rheology" TargetMode="External"/><Relationship Id="rId38" Type="http://schemas.openxmlformats.org/officeDocument/2006/relationships/hyperlink" Target="https://en.wikipedia.org/wiki/Melting_point" TargetMode="External"/><Relationship Id="rId46" Type="http://schemas.openxmlformats.org/officeDocument/2006/relationships/hyperlink" Target="https://en.wikipedia.org/wiki/Subduction_zones" TargetMode="External"/><Relationship Id="rId2" Type="http://schemas.openxmlformats.org/officeDocument/2006/relationships/slide" Target="../slides/slide18.xml"/><Relationship Id="rId16" Type="http://schemas.openxmlformats.org/officeDocument/2006/relationships/hyperlink" Target="https://en.wikipedia.org/wiki/Plasticity_(physics)" TargetMode="External"/><Relationship Id="rId20" Type="http://schemas.openxmlformats.org/officeDocument/2006/relationships/hyperlink" Target="https://en.wikipedia.org/wiki/World_ocean" TargetMode="External"/><Relationship Id="rId29" Type="http://schemas.openxmlformats.org/officeDocument/2006/relationships/hyperlink" Target="https://en.wikipedia.org/wiki/Andrija_Mohorovi%C4%8Di%C4%87" TargetMode="External"/><Relationship Id="rId41" Type="http://schemas.openxmlformats.org/officeDocument/2006/relationships/hyperlink" Target="https://en.wikipedia.org/wiki/Melting" TargetMode="External"/><Relationship Id="rId1" Type="http://schemas.openxmlformats.org/officeDocument/2006/relationships/notesMaster" Target="../notesMasters/notesMaster1.xml"/><Relationship Id="rId6" Type="http://schemas.openxmlformats.org/officeDocument/2006/relationships/hyperlink" Target="https://en.wikipedia.org/wiki/Mantle_(geology)" TargetMode="External"/><Relationship Id="rId11" Type="http://schemas.openxmlformats.org/officeDocument/2006/relationships/hyperlink" Target="https://en.wikipedia.org/wiki/Iron" TargetMode="External"/><Relationship Id="rId24" Type="http://schemas.openxmlformats.org/officeDocument/2006/relationships/hyperlink" Target="https://en.wikipedia.org/wiki/St._John's_Island,_Egypt" TargetMode="External"/><Relationship Id="rId32" Type="http://schemas.openxmlformats.org/officeDocument/2006/relationships/hyperlink" Target="https://en.wikipedia.org/wiki/Inge_Lehmann" TargetMode="External"/><Relationship Id="rId37" Type="http://schemas.openxmlformats.org/officeDocument/2006/relationships/hyperlink" Target="https://en.wikipedia.org/wiki/Earth_core" TargetMode="External"/><Relationship Id="rId40" Type="http://schemas.openxmlformats.org/officeDocument/2006/relationships/hyperlink" Target="https://en.wikipedia.org/wiki/Lithostatic_pressure" TargetMode="External"/><Relationship Id="rId45" Type="http://schemas.openxmlformats.org/officeDocument/2006/relationships/hyperlink" Target="https://en.wikipedia.org/wiki/Convergent_plate_boundary" TargetMode="External"/><Relationship Id="rId5" Type="http://schemas.openxmlformats.org/officeDocument/2006/relationships/hyperlink" Target="https://en.wikipedia.org/wiki/Silicate" TargetMode="External"/><Relationship Id="rId15" Type="http://schemas.openxmlformats.org/officeDocument/2006/relationships/hyperlink" Target="https://en.wikipedia.org/wiki/Asthenosphere" TargetMode="External"/><Relationship Id="rId23" Type="http://schemas.openxmlformats.org/officeDocument/2006/relationships/hyperlink" Target="https://en.wikipedia.org/wiki/Newfoundland_and_Labrador" TargetMode="External"/><Relationship Id="rId28" Type="http://schemas.openxmlformats.org/officeDocument/2006/relationships/hyperlink" Target="https://en.wikipedia.org/wiki/Core%E2%80%93mantle_boundary" TargetMode="External"/><Relationship Id="rId36" Type="http://schemas.openxmlformats.org/officeDocument/2006/relationships/hyperlink" Target="https://en.wikipedia.org/wiki/Aluminium" TargetMode="External"/><Relationship Id="rId49" Type="http://schemas.openxmlformats.org/officeDocument/2006/relationships/hyperlink" Target="https://en.wikipedia.org/wiki/Chaos_theory" TargetMode="External"/><Relationship Id="rId10" Type="http://schemas.openxmlformats.org/officeDocument/2006/relationships/hyperlink" Target="https://en.wikipedia.org/wiki/Structure_of_the_Earth" TargetMode="External"/><Relationship Id="rId19" Type="http://schemas.openxmlformats.org/officeDocument/2006/relationships/hyperlink" Target="https://en.wikipedia.org/wiki/Mantle_transition_zone" TargetMode="External"/><Relationship Id="rId31" Type="http://schemas.openxmlformats.org/officeDocument/2006/relationships/hyperlink" Target="https://en.wikipedia.org/wiki/Low-velocity_zone" TargetMode="External"/><Relationship Id="rId44" Type="http://schemas.openxmlformats.org/officeDocument/2006/relationships/hyperlink" Target="https://en.wikipedia.org/wiki/Mantle_plume" TargetMode="External"/><Relationship Id="rId4" Type="http://schemas.openxmlformats.org/officeDocument/2006/relationships/hyperlink" Target="https://en.wikipedia.org/wiki/Outer_core" TargetMode="External"/><Relationship Id="rId9" Type="http://schemas.openxmlformats.org/officeDocument/2006/relationships/hyperlink" Target="https://en.wikipedia.org/wiki/Fluid" TargetMode="External"/><Relationship Id="rId14" Type="http://schemas.openxmlformats.org/officeDocument/2006/relationships/hyperlink" Target="https://en.wikipedia.org/wiki/Xenolith" TargetMode="External"/><Relationship Id="rId22" Type="http://schemas.openxmlformats.org/officeDocument/2006/relationships/hyperlink" Target="https://en.wikipedia.org/wiki/Canada" TargetMode="External"/><Relationship Id="rId27" Type="http://schemas.openxmlformats.org/officeDocument/2006/relationships/hyperlink" Target="https://en.wikipedia.org/wiki/Mohorovi%C4%8Di%C4%87_discontinuity" TargetMode="External"/><Relationship Id="rId30" Type="http://schemas.openxmlformats.org/officeDocument/2006/relationships/hyperlink" Target="https://en.wikipedia.org/wiki/S-wave" TargetMode="External"/><Relationship Id="rId35" Type="http://schemas.openxmlformats.org/officeDocument/2006/relationships/hyperlink" Target="https://en.wikipedia.org/wiki/Silicon" TargetMode="External"/><Relationship Id="rId43" Type="http://schemas.openxmlformats.org/officeDocument/2006/relationships/hyperlink" Target="https://en.wikipedia.org/wiki/Convection" TargetMode="External"/><Relationship Id="rId48" Type="http://schemas.openxmlformats.org/officeDocument/2006/relationships/hyperlink" Target="https://en.wikipedia.org/wiki/Hotspot_(geology)" TargetMode="External"/><Relationship Id="rId8" Type="http://schemas.openxmlformats.org/officeDocument/2006/relationships/hyperlink" Target="https://en.wikipedia.org/wiki/Viscosity"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en.wikipedia.org/wiki/Eurasian_Plate" TargetMode="External"/><Relationship Id="rId13" Type="http://schemas.openxmlformats.org/officeDocument/2006/relationships/hyperlink" Target="https://en.wikipedia.org/wiki/Greenland" TargetMode="External"/><Relationship Id="rId18" Type="http://schemas.openxmlformats.org/officeDocument/2006/relationships/hyperlink" Target="https://en.wikipedia.org/wiki/Izu-Bonin-Mariana_Arc" TargetMode="External"/><Relationship Id="rId3" Type="http://schemas.openxmlformats.org/officeDocument/2006/relationships/hyperlink" Target="https://en.wikipedia.org/wiki/Mid-ocean_ridge" TargetMode="External"/><Relationship Id="rId21" Type="http://schemas.openxmlformats.org/officeDocument/2006/relationships/hyperlink" Target="https://en.wikipedia.org/wiki/Tectonic_plate" TargetMode="External"/><Relationship Id="rId7" Type="http://schemas.openxmlformats.org/officeDocument/2006/relationships/hyperlink" Target="https://en.wikipedia.org/wiki/List_of_mountain_ranges" TargetMode="External"/><Relationship Id="rId12" Type="http://schemas.openxmlformats.org/officeDocument/2006/relationships/hyperlink" Target="https://en.wikipedia.org/wiki/Gakkel_Ridge" TargetMode="External"/><Relationship Id="rId17" Type="http://schemas.openxmlformats.org/officeDocument/2006/relationships/hyperlink" Target="https://en.wikipedia.org/wiki/Lithosphere" TargetMode="External"/><Relationship Id="rId2" Type="http://schemas.openxmlformats.org/officeDocument/2006/relationships/slide" Target="../slides/slide23.xml"/><Relationship Id="rId16" Type="http://schemas.openxmlformats.org/officeDocument/2006/relationships/hyperlink" Target="https://en.wikipedia.org/wiki/Oceanic_crust" TargetMode="External"/><Relationship Id="rId20" Type="http://schemas.openxmlformats.org/officeDocument/2006/relationships/hyperlink" Target="https://en.wikipedia.org/wiki/Convergent_boundary" TargetMode="External"/><Relationship Id="rId1" Type="http://schemas.openxmlformats.org/officeDocument/2006/relationships/notesMaster" Target="../notesMasters/notesMaster1.xml"/><Relationship Id="rId6" Type="http://schemas.openxmlformats.org/officeDocument/2006/relationships/hyperlink" Target="https://en.wikipedia.org/wiki/Atlantic_Ocean" TargetMode="External"/><Relationship Id="rId11" Type="http://schemas.openxmlformats.org/officeDocument/2006/relationships/hyperlink" Target="https://en.wikipedia.org/wiki/South_American_Plate" TargetMode="External"/><Relationship Id="rId5" Type="http://schemas.openxmlformats.org/officeDocument/2006/relationships/hyperlink" Target="https://en.wikipedia.org/wiki/Plate_tectonics" TargetMode="External"/><Relationship Id="rId15" Type="http://schemas.openxmlformats.org/officeDocument/2006/relationships/hyperlink" Target="https://en.wikipedia.org/wiki/Asthenosphere" TargetMode="External"/><Relationship Id="rId23" Type="http://schemas.openxmlformats.org/officeDocument/2006/relationships/hyperlink" Target="https://en.wikipedia.org/wiki/Mariana_Plate" TargetMode="External"/><Relationship Id="rId10" Type="http://schemas.openxmlformats.org/officeDocument/2006/relationships/hyperlink" Target="https://en.wikipedia.org/wiki/African_Plate" TargetMode="External"/><Relationship Id="rId19" Type="http://schemas.openxmlformats.org/officeDocument/2006/relationships/hyperlink" Target="https://en.wikipedia.org/wiki/Subduction" TargetMode="External"/><Relationship Id="rId4" Type="http://schemas.openxmlformats.org/officeDocument/2006/relationships/hyperlink" Target="https://en.wikipedia.org/wiki/Divergent_boundary" TargetMode="External"/><Relationship Id="rId9" Type="http://schemas.openxmlformats.org/officeDocument/2006/relationships/hyperlink" Target="https://en.wikipedia.org/wiki/North_American_Plate" TargetMode="External"/><Relationship Id="rId14" Type="http://schemas.openxmlformats.org/officeDocument/2006/relationships/hyperlink" Target="https://en.wikipedia.org/wiki/Bouvet_Triple_Junction" TargetMode="External"/><Relationship Id="rId22" Type="http://schemas.openxmlformats.org/officeDocument/2006/relationships/hyperlink" Target="https://en.wikipedia.org/wiki/Pacific_Plat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en.wikipedia.org/wiki/Megaannum" TargetMode="External"/><Relationship Id="rId13" Type="http://schemas.openxmlformats.org/officeDocument/2006/relationships/hyperlink" Target="https://en.wikipedia.org/wiki/Continent" TargetMode="External"/><Relationship Id="rId18" Type="http://schemas.openxmlformats.org/officeDocument/2006/relationships/hyperlink" Target="https://en.wikipedia.org/wiki/South_Pole" TargetMode="External"/><Relationship Id="rId3" Type="http://schemas.openxmlformats.org/officeDocument/2006/relationships/hyperlink" Target="https://en.wikipedia.org/wiki/Supercontinent" TargetMode="External"/><Relationship Id="rId21" Type="http://schemas.openxmlformats.org/officeDocument/2006/relationships/hyperlink" Target="https://en.wikipedia.org/wiki/Baltica" TargetMode="External"/><Relationship Id="rId7" Type="http://schemas.openxmlformats.org/officeDocument/2006/relationships/hyperlink" Target="https://en.wikipedia.org/wiki/Gondwana" TargetMode="External"/><Relationship Id="rId12" Type="http://schemas.openxmlformats.org/officeDocument/2006/relationships/hyperlink" Target="https://en.wikipedia.org/wiki/Laurasia" TargetMode="External"/><Relationship Id="rId17" Type="http://schemas.openxmlformats.org/officeDocument/2006/relationships/hyperlink" Target="https://en.wikipedia.org/wiki/Atlantica" TargetMode="External"/><Relationship Id="rId2" Type="http://schemas.openxmlformats.org/officeDocument/2006/relationships/slide" Target="../slides/slide93.xml"/><Relationship Id="rId16" Type="http://schemas.openxmlformats.org/officeDocument/2006/relationships/hyperlink" Target="https://en.wikipedia.org/wiki/Proto-Gondwana" TargetMode="External"/><Relationship Id="rId20" Type="http://schemas.openxmlformats.org/officeDocument/2006/relationships/hyperlink" Target="https://en.wikipedia.org/wiki/Laurentia" TargetMode="External"/><Relationship Id="rId1" Type="http://schemas.openxmlformats.org/officeDocument/2006/relationships/notesMaster" Target="../notesMasters/notesMaster1.xml"/><Relationship Id="rId6" Type="http://schemas.openxmlformats.org/officeDocument/2006/relationships/hyperlink" Target="https://en.wikipedia.org/wiki/Precambrian" TargetMode="External"/><Relationship Id="rId11" Type="http://schemas.openxmlformats.org/officeDocument/2006/relationships/hyperlink" Target="https://en.wikipedia.org/wiki/Proto-Laurasia" TargetMode="External"/><Relationship Id="rId5" Type="http://schemas.openxmlformats.org/officeDocument/2006/relationships/hyperlink" Target="https://en.wikipedia.org/wiki/Pan-African_orogeny" TargetMode="External"/><Relationship Id="rId15" Type="http://schemas.openxmlformats.org/officeDocument/2006/relationships/hyperlink" Target="https://en.wikipedia.org/wiki/Congo_craton" TargetMode="External"/><Relationship Id="rId23" Type="http://schemas.openxmlformats.org/officeDocument/2006/relationships/hyperlink" Target="https://en.wikipedia.org/wiki/Pangaea" TargetMode="External"/><Relationship Id="rId10" Type="http://schemas.openxmlformats.org/officeDocument/2006/relationships/hyperlink" Target="https://en.wikipedia.org/wiki/Rift" TargetMode="External"/><Relationship Id="rId19" Type="http://schemas.openxmlformats.org/officeDocument/2006/relationships/hyperlink" Target="https://en.wikipedia.org/wiki/Geologic_time_scale" TargetMode="External"/><Relationship Id="rId4" Type="http://schemas.openxmlformats.org/officeDocument/2006/relationships/hyperlink" Target="https://en.wikipedia.org/wiki/Neoproterozoic" TargetMode="External"/><Relationship Id="rId9" Type="http://schemas.openxmlformats.org/officeDocument/2006/relationships/hyperlink" Target="https://en.wikipedia.org/wiki/Rodinia" TargetMode="External"/><Relationship Id="rId14" Type="http://schemas.openxmlformats.org/officeDocument/2006/relationships/hyperlink" Target="https://en.wikipedia.org/wiki/Craton" TargetMode="External"/><Relationship Id="rId22" Type="http://schemas.openxmlformats.org/officeDocument/2006/relationships/hyperlink" Target="https://en.wikipedia.org/wiki/Siberia_(continent)"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www.britannica.com/science/plate-tectonics" TargetMode="External"/><Relationship Id="rId13" Type="http://schemas.openxmlformats.org/officeDocument/2006/relationships/hyperlink" Target="http://www.britannica.com/science/fault-geology" TargetMode="External"/><Relationship Id="rId18" Type="http://schemas.openxmlformats.org/officeDocument/2006/relationships/hyperlink" Target="http://www.britannica.com/place/India" TargetMode="External"/><Relationship Id="rId3" Type="http://schemas.openxmlformats.org/officeDocument/2006/relationships/hyperlink" Target="http://www.britannica.com/topic/Panthalassa" TargetMode="External"/><Relationship Id="rId21" Type="http://schemas.openxmlformats.org/officeDocument/2006/relationships/hyperlink" Target="http://www.britannica.com/place/Madagascar" TargetMode="External"/><Relationship Id="rId7" Type="http://schemas.openxmlformats.org/officeDocument/2006/relationships/hyperlink" Target="http://www.britannica.com/place/Indian-Ocean" TargetMode="External"/><Relationship Id="rId12" Type="http://schemas.openxmlformats.org/officeDocument/2006/relationships/hyperlink" Target="http://www.britannica.com/science/subduction-zone" TargetMode="External"/><Relationship Id="rId17" Type="http://schemas.openxmlformats.org/officeDocument/2006/relationships/hyperlink" Target="http://www.britannica.com/place/South-America" TargetMode="External"/><Relationship Id="rId25" Type="http://schemas.openxmlformats.org/officeDocument/2006/relationships/hyperlink" Target="http://www.britannica.com/place/Americas" TargetMode="External"/><Relationship Id="rId2" Type="http://schemas.openxmlformats.org/officeDocument/2006/relationships/slide" Target="../slides/slide117.xml"/><Relationship Id="rId16" Type="http://schemas.openxmlformats.org/officeDocument/2006/relationships/hyperlink" Target="http://www.britannica.com/place/Antarctica" TargetMode="External"/><Relationship Id="rId20" Type="http://schemas.openxmlformats.org/officeDocument/2006/relationships/hyperlink" Target="http://www.britannica.com/place/Europe" TargetMode="External"/><Relationship Id="rId1" Type="http://schemas.openxmlformats.org/officeDocument/2006/relationships/notesMaster" Target="../notesMasters/notesMaster1.xml"/><Relationship Id="rId6" Type="http://schemas.openxmlformats.org/officeDocument/2006/relationships/hyperlink" Target="http://www.britannica.com/place/Atlantic-Ocean" TargetMode="External"/><Relationship Id="rId11" Type="http://schemas.openxmlformats.org/officeDocument/2006/relationships/hyperlink" Target="http://www.britannica.com/science/oceanic-ridge" TargetMode="External"/><Relationship Id="rId24" Type="http://schemas.openxmlformats.org/officeDocument/2006/relationships/hyperlink" Target="http://www.britannica.com/place/Southeast-Asia" TargetMode="External"/><Relationship Id="rId5" Type="http://schemas.openxmlformats.org/officeDocument/2006/relationships/hyperlink" Target="http://www.britannica.com/science/Jurassic-Period" TargetMode="External"/><Relationship Id="rId15" Type="http://schemas.openxmlformats.org/officeDocument/2006/relationships/hyperlink" Target="http://www.britannica.com/place/North-America" TargetMode="External"/><Relationship Id="rId23" Type="http://schemas.openxmlformats.org/officeDocument/2006/relationships/hyperlink" Target="http://www.britannica.com/science/Precambrian-time" TargetMode="External"/><Relationship Id="rId10" Type="http://schemas.openxmlformats.org/officeDocument/2006/relationships/hyperlink" Target="http://www.britannica.com/place/Earth" TargetMode="External"/><Relationship Id="rId19" Type="http://schemas.openxmlformats.org/officeDocument/2006/relationships/hyperlink" Target="http://www.britannica.com/place/Australia" TargetMode="External"/><Relationship Id="rId4" Type="http://schemas.openxmlformats.org/officeDocument/2006/relationships/hyperlink" Target="http://www.britannica.com/science/Permian-Period" TargetMode="External"/><Relationship Id="rId9" Type="http://schemas.openxmlformats.org/officeDocument/2006/relationships/hyperlink" Target="http://www.britannica.com/science/continental-drift-geology" TargetMode="External"/><Relationship Id="rId14" Type="http://schemas.openxmlformats.org/officeDocument/2006/relationships/hyperlink" Target="http://www.britannica.com/science/seafloor-spreading-hypothesis" TargetMode="External"/><Relationship Id="rId22" Type="http://schemas.openxmlformats.org/officeDocument/2006/relationships/hyperlink" Target="http://www.britannica.com/place/Himalaya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Thickness</a:t>
            </a:r>
            <a:r>
              <a:rPr lang="en-US" baseline="0" dirty="0" smtClean="0"/>
              <a:t> of crust:  oceanic – 4 miles, continental 25 miles </a:t>
            </a:r>
            <a:r>
              <a:rPr lang="en-US" dirty="0" smtClean="0"/>
              <a:t>https://en.wikipedia.org/wiki/Mantle_(geology) </a:t>
            </a:r>
          </a:p>
          <a:p>
            <a:r>
              <a:rPr lang="en-US" sz="1200" b="0" i="0" kern="1200" dirty="0" smtClean="0">
                <a:solidFill>
                  <a:schemeClr val="tx1"/>
                </a:solidFill>
                <a:latin typeface="+mn-lt"/>
                <a:ea typeface="+mn-ea"/>
                <a:cs typeface="+mn-cs"/>
              </a:rPr>
              <a:t>The interior of Earth, similar to the other terrestrial planets, is chemically divided into layers. </a:t>
            </a:r>
          </a:p>
          <a:p>
            <a:r>
              <a:rPr lang="en-US" sz="1200" b="0" i="0" kern="1200" dirty="0" smtClean="0">
                <a:solidFill>
                  <a:schemeClr val="tx1"/>
                </a:solidFill>
                <a:latin typeface="+mn-lt"/>
                <a:ea typeface="+mn-ea"/>
                <a:cs typeface="+mn-cs"/>
              </a:rPr>
              <a:t>The inner core is solid, the outer core is liquid, and the mantle solid/plastic. This is because of the relative melting points of the different layers (nickel–iron core, silicate crust and mantle) and the increase in temperature and pressure as depth increases. At the surface both nickel–iron alloys and silicates are sufficiently cool to be solid. In the upper mantle, the silicates are generally solid (</a:t>
            </a:r>
            <a:r>
              <a:rPr lang="en-US" sz="1200" b="0" i="0" kern="1200" dirty="0" err="1" smtClean="0">
                <a:solidFill>
                  <a:schemeClr val="tx1"/>
                </a:solidFill>
                <a:latin typeface="+mn-lt"/>
                <a:ea typeface="+mn-ea"/>
                <a:cs typeface="+mn-cs"/>
              </a:rPr>
              <a:t>localised</a:t>
            </a:r>
            <a:r>
              <a:rPr lang="en-US" sz="1200" b="0" i="0" kern="1200" dirty="0" smtClean="0">
                <a:solidFill>
                  <a:schemeClr val="tx1"/>
                </a:solidFill>
                <a:latin typeface="+mn-lt"/>
                <a:ea typeface="+mn-ea"/>
                <a:cs typeface="+mn-cs"/>
              </a:rPr>
              <a:t> regions with small amounts of melt exist); however, as the upper mantle is both hot and under relatively little pressure, the rock in the upper mantle has a relatively low </a:t>
            </a:r>
            <a:r>
              <a:rPr lang="en-US" sz="1200" b="0" i="0" u="none" strike="noStrike" kern="1200" dirty="0" smtClean="0">
                <a:solidFill>
                  <a:schemeClr val="tx1"/>
                </a:solidFill>
                <a:latin typeface="+mn-lt"/>
                <a:ea typeface="+mn-ea"/>
                <a:cs typeface="+mn-cs"/>
                <a:hlinkClick r:id="rId3" tooltip="Viscosity"/>
              </a:rPr>
              <a:t>viscosity</a:t>
            </a:r>
            <a:r>
              <a:rPr lang="en-US" sz="1200" b="0" i="0" kern="1200" dirty="0" smtClean="0">
                <a:solidFill>
                  <a:schemeClr val="tx1"/>
                </a:solidFill>
                <a:latin typeface="+mn-lt"/>
                <a:ea typeface="+mn-ea"/>
                <a:cs typeface="+mn-cs"/>
              </a:rPr>
              <a:t>. In contrast, the lower mantle is under tremendous pressure and therefore has a higher viscosity than the upper mantle. The metallic nickel–iron outer core is liquid because of the high temperature, despite the high pressure. As the pressure increases, the nickel–iron inner core becomes solid because the melting point of iron </a:t>
            </a:r>
            <a:r>
              <a:rPr lang="en-US" sz="1200" b="0" i="0" u="none" strike="noStrike" kern="1200" dirty="0" smtClean="0">
                <a:solidFill>
                  <a:schemeClr val="tx1"/>
                </a:solidFill>
                <a:latin typeface="+mn-lt"/>
                <a:ea typeface="+mn-ea"/>
                <a:cs typeface="+mn-cs"/>
                <a:hlinkClick r:id="rId4" tooltip="Clausius–Clapeyron relation"/>
              </a:rPr>
              <a:t>increases dramatically</a:t>
            </a:r>
            <a:r>
              <a:rPr lang="en-US" sz="1200" b="0" i="0" kern="1200" dirty="0" smtClean="0">
                <a:solidFill>
                  <a:schemeClr val="tx1"/>
                </a:solidFill>
                <a:latin typeface="+mn-lt"/>
                <a:ea typeface="+mn-ea"/>
                <a:cs typeface="+mn-cs"/>
              </a:rPr>
              <a:t> at these high pressures.</a:t>
            </a:r>
          </a:p>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17</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801D1D8-2F28-4EB1-BA99-D4675A2433B9}" type="slidenum">
              <a:rPr lang="en-US" smtClean="0"/>
              <a:pPr/>
              <a:t>123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https://en.wikipedia.org/wiki/Gondwana</a:t>
            </a:r>
          </a:p>
          <a:p>
            <a:r>
              <a:rPr lang="en-US" sz="1200" b="0" i="0" kern="1200" dirty="0" smtClean="0">
                <a:solidFill>
                  <a:schemeClr val="tx1"/>
                </a:solidFill>
                <a:latin typeface="+mn-lt"/>
                <a:ea typeface="+mn-ea"/>
                <a:cs typeface="+mn-cs"/>
              </a:rPr>
              <a:t> </a:t>
            </a:r>
            <a:r>
              <a:rPr lang="en-US" sz="1200" b="1" i="0" kern="1200" dirty="0" err="1" smtClean="0">
                <a:solidFill>
                  <a:schemeClr val="tx1"/>
                </a:solidFill>
                <a:latin typeface="+mn-lt"/>
                <a:ea typeface="+mn-ea"/>
                <a:cs typeface="+mn-cs"/>
              </a:rPr>
              <a:t>Gondwana</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3" tooltip="Help:IPA for English"/>
              </a:rPr>
              <a:t>/</a:t>
            </a:r>
            <a:r>
              <a:rPr lang="en-US" sz="1200" b="0" i="0" u="none" strike="noStrike" kern="1200" dirty="0" err="1" smtClean="0">
                <a:solidFill>
                  <a:schemeClr val="tx1"/>
                </a:solidFill>
                <a:latin typeface="+mn-lt"/>
                <a:ea typeface="+mn-ea"/>
                <a:cs typeface="+mn-cs"/>
                <a:hlinkClick r:id="rId3" tooltip="Help:IPA for English"/>
              </a:rPr>
              <a:t>ɡɒndˈwɑːnə</a:t>
            </a:r>
            <a:r>
              <a:rPr lang="en-US" sz="1200" b="0" i="0" u="none" strike="noStrike" kern="1200" dirty="0" smtClean="0">
                <a:solidFill>
                  <a:schemeClr val="tx1"/>
                </a:solidFill>
                <a:latin typeface="+mn-lt"/>
                <a:ea typeface="+mn-ea"/>
                <a:cs typeface="+mn-cs"/>
                <a:hlinkClick r:id="rId3" tooltip="Help:IPA for English"/>
              </a:rPr>
              <a:t>/</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4"/>
              </a:rPr>
              <a:t>[1][2]</a:t>
            </a:r>
            <a:r>
              <a:rPr lang="en-US" sz="1200" b="0" i="0" kern="1200" dirty="0" smtClean="0">
                <a:solidFill>
                  <a:schemeClr val="tx1"/>
                </a:solidFill>
                <a:latin typeface="+mn-lt"/>
                <a:ea typeface="+mn-ea"/>
                <a:cs typeface="+mn-cs"/>
              </a:rPr>
              <a:t> is the more southerly of two </a:t>
            </a:r>
            <a:r>
              <a:rPr lang="en-US" sz="1200" b="0" i="0" u="none" strike="noStrike" kern="1200" dirty="0" smtClean="0">
                <a:solidFill>
                  <a:schemeClr val="tx1"/>
                </a:solidFill>
                <a:latin typeface="+mn-lt"/>
                <a:ea typeface="+mn-ea"/>
                <a:cs typeface="+mn-cs"/>
                <a:hlinkClick r:id="rId5" tooltip="Supercontinent"/>
              </a:rPr>
              <a:t>supercontinents</a:t>
            </a:r>
            <a:r>
              <a:rPr lang="en-US" sz="1200" b="0" i="0" kern="1200" dirty="0" smtClean="0">
                <a:solidFill>
                  <a:schemeClr val="tx1"/>
                </a:solidFill>
                <a:latin typeface="+mn-lt"/>
                <a:ea typeface="+mn-ea"/>
                <a:cs typeface="+mn-cs"/>
              </a:rPr>
              <a:t> (the other being </a:t>
            </a:r>
            <a:r>
              <a:rPr lang="en-US" sz="1200" b="0" i="0" u="none" strike="noStrike" kern="1200" dirty="0" err="1" smtClean="0">
                <a:solidFill>
                  <a:schemeClr val="tx1"/>
                </a:solidFill>
                <a:latin typeface="+mn-lt"/>
                <a:ea typeface="+mn-ea"/>
                <a:cs typeface="+mn-cs"/>
                <a:hlinkClick r:id="rId6" tooltip="Laurasia"/>
              </a:rPr>
              <a:t>Laurasia</a:t>
            </a:r>
            <a:r>
              <a:rPr lang="en-US" sz="1200" b="0" i="0" kern="1200" dirty="0" smtClean="0">
                <a:solidFill>
                  <a:schemeClr val="tx1"/>
                </a:solidFill>
                <a:latin typeface="+mn-lt"/>
                <a:ea typeface="+mn-ea"/>
                <a:cs typeface="+mn-cs"/>
              </a:rPr>
              <a:t>) that were part of the </a:t>
            </a:r>
            <a:r>
              <a:rPr lang="en-US" sz="1200" b="0" i="0" u="none" strike="noStrike" kern="1200" dirty="0" smtClean="0">
                <a:solidFill>
                  <a:schemeClr val="tx1"/>
                </a:solidFill>
                <a:latin typeface="+mn-lt"/>
                <a:ea typeface="+mn-ea"/>
                <a:cs typeface="+mn-cs"/>
                <a:hlinkClick r:id="rId7" tooltip="Pangaea"/>
              </a:rPr>
              <a:t>Pangaea</a:t>
            </a:r>
            <a:r>
              <a:rPr lang="en-US" sz="1200" b="0" i="0" kern="1200" dirty="0" smtClean="0">
                <a:solidFill>
                  <a:schemeClr val="tx1"/>
                </a:solidFill>
                <a:latin typeface="+mn-lt"/>
                <a:ea typeface="+mn-ea"/>
                <a:cs typeface="+mn-cs"/>
              </a:rPr>
              <a:t> supercontinent that existed from approximately 300 to 180 million years ago (</a:t>
            </a:r>
            <a:r>
              <a:rPr lang="en-US" sz="1200" b="0" i="0" u="none" strike="noStrike" kern="1200" dirty="0" err="1" smtClean="0">
                <a:solidFill>
                  <a:schemeClr val="tx1"/>
                </a:solidFill>
                <a:latin typeface="+mn-lt"/>
                <a:ea typeface="+mn-ea"/>
                <a:cs typeface="+mn-cs"/>
                <a:hlinkClick r:id="rId8" tooltip="Mya (unit)"/>
              </a:rPr>
              <a:t>Mya</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Gondwana</a:t>
            </a:r>
            <a:r>
              <a:rPr lang="en-US" sz="1200" b="0" i="0" kern="1200" dirty="0" smtClean="0">
                <a:solidFill>
                  <a:schemeClr val="tx1"/>
                </a:solidFill>
                <a:latin typeface="+mn-lt"/>
                <a:ea typeface="+mn-ea"/>
                <a:cs typeface="+mn-cs"/>
              </a:rPr>
              <a:t> formed prior to Pangaea, then became part of Pangaea, and finally broke up after the breakup of Pangaea. </a:t>
            </a:r>
            <a:r>
              <a:rPr lang="en-US" sz="1200" b="0" i="0" kern="1200" dirty="0" err="1" smtClean="0">
                <a:solidFill>
                  <a:schemeClr val="tx1"/>
                </a:solidFill>
                <a:latin typeface="+mn-lt"/>
                <a:ea typeface="+mn-ea"/>
                <a:cs typeface="+mn-cs"/>
              </a:rPr>
              <a:t>Gondwana</a:t>
            </a:r>
            <a:r>
              <a:rPr lang="en-US" sz="1200" b="0" i="0" kern="1200" dirty="0" smtClean="0">
                <a:solidFill>
                  <a:schemeClr val="tx1"/>
                </a:solidFill>
                <a:latin typeface="+mn-lt"/>
                <a:ea typeface="+mn-ea"/>
                <a:cs typeface="+mn-cs"/>
              </a:rPr>
              <a:t> is believed to have </a:t>
            </a:r>
            <a:r>
              <a:rPr lang="en-US" sz="1200" b="0" i="0" u="none" strike="noStrike" kern="1200" dirty="0" smtClean="0">
                <a:solidFill>
                  <a:schemeClr val="tx1"/>
                </a:solidFill>
                <a:latin typeface="+mn-lt"/>
                <a:ea typeface="+mn-ea"/>
                <a:cs typeface="+mn-cs"/>
                <a:hlinkClick r:id="rId9" tooltip="Suture (geology)"/>
              </a:rPr>
              <a:t>sutured</a:t>
            </a:r>
            <a:r>
              <a:rPr lang="en-US" sz="1200" b="0" i="0" kern="1200" dirty="0" smtClean="0">
                <a:solidFill>
                  <a:schemeClr val="tx1"/>
                </a:solidFill>
                <a:latin typeface="+mn-lt"/>
                <a:ea typeface="+mn-ea"/>
                <a:cs typeface="+mn-cs"/>
              </a:rPr>
              <a:t> between about 570 and 510 </a:t>
            </a:r>
            <a:r>
              <a:rPr lang="en-US" sz="1200" b="0" i="0" kern="1200" dirty="0" err="1" smtClean="0">
                <a:solidFill>
                  <a:schemeClr val="tx1"/>
                </a:solidFill>
                <a:latin typeface="+mn-lt"/>
                <a:ea typeface="+mn-ea"/>
                <a:cs typeface="+mn-cs"/>
              </a:rPr>
              <a:t>Mya</a:t>
            </a:r>
            <a:r>
              <a:rPr lang="en-US" sz="1200" b="0" i="0" kern="1200" dirty="0" smtClean="0">
                <a:solidFill>
                  <a:schemeClr val="tx1"/>
                </a:solidFill>
                <a:latin typeface="+mn-lt"/>
                <a:ea typeface="+mn-ea"/>
                <a:cs typeface="+mn-cs"/>
              </a:rPr>
              <a:t>, thus joining East </a:t>
            </a:r>
            <a:r>
              <a:rPr lang="en-US" sz="1200" b="0" i="0" kern="1200" dirty="0" err="1" smtClean="0">
                <a:solidFill>
                  <a:schemeClr val="tx1"/>
                </a:solidFill>
                <a:latin typeface="+mn-lt"/>
                <a:ea typeface="+mn-ea"/>
                <a:cs typeface="+mn-cs"/>
              </a:rPr>
              <a:t>Gondwana</a:t>
            </a:r>
            <a:r>
              <a:rPr lang="en-US" sz="1200" b="0" i="0" kern="1200" dirty="0" smtClean="0">
                <a:solidFill>
                  <a:schemeClr val="tx1"/>
                </a:solidFill>
                <a:latin typeface="+mn-lt"/>
                <a:ea typeface="+mn-ea"/>
                <a:cs typeface="+mn-cs"/>
              </a:rPr>
              <a:t> to West </a:t>
            </a:r>
            <a:r>
              <a:rPr lang="en-US" sz="1200" b="0" i="0" kern="1200" dirty="0" err="1" smtClean="0">
                <a:solidFill>
                  <a:schemeClr val="tx1"/>
                </a:solidFill>
                <a:latin typeface="+mn-lt"/>
                <a:ea typeface="+mn-ea"/>
                <a:cs typeface="+mn-cs"/>
              </a:rPr>
              <a:t>Gondwana</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4"/>
              </a:rPr>
              <a:t>[3]</a:t>
            </a:r>
            <a:r>
              <a:rPr lang="en-US" sz="1200" b="0" i="0" kern="1200" dirty="0" smtClean="0">
                <a:solidFill>
                  <a:schemeClr val="tx1"/>
                </a:solidFill>
                <a:latin typeface="+mn-lt"/>
                <a:ea typeface="+mn-ea"/>
                <a:cs typeface="+mn-cs"/>
              </a:rPr>
              <a:t> It separated from </a:t>
            </a:r>
            <a:r>
              <a:rPr lang="en-US" sz="1200" b="0" i="0" kern="1200" dirty="0" err="1" smtClean="0">
                <a:solidFill>
                  <a:schemeClr val="tx1"/>
                </a:solidFill>
                <a:latin typeface="+mn-lt"/>
                <a:ea typeface="+mn-ea"/>
                <a:cs typeface="+mn-cs"/>
              </a:rPr>
              <a:t>Laurasia</a:t>
            </a:r>
            <a:r>
              <a:rPr lang="en-US" sz="1200" b="0" i="0" kern="1200" dirty="0" smtClean="0">
                <a:solidFill>
                  <a:schemeClr val="tx1"/>
                </a:solidFill>
                <a:latin typeface="+mn-lt"/>
                <a:ea typeface="+mn-ea"/>
                <a:cs typeface="+mn-cs"/>
              </a:rPr>
              <a:t> 200-180 </a:t>
            </a:r>
            <a:r>
              <a:rPr lang="en-US" sz="1200" b="0" i="0" kern="1200" dirty="0" err="1" smtClean="0">
                <a:solidFill>
                  <a:schemeClr val="tx1"/>
                </a:solidFill>
                <a:latin typeface="+mn-lt"/>
                <a:ea typeface="+mn-ea"/>
                <a:cs typeface="+mn-cs"/>
              </a:rPr>
              <a:t>Mya</a:t>
            </a:r>
            <a:r>
              <a:rPr lang="en-US" sz="1200" b="0" i="0" kern="1200" dirty="0" smtClean="0">
                <a:solidFill>
                  <a:schemeClr val="tx1"/>
                </a:solidFill>
                <a:latin typeface="+mn-lt"/>
                <a:ea typeface="+mn-ea"/>
                <a:cs typeface="+mn-cs"/>
              </a:rPr>
              <a:t> (the mid-</a:t>
            </a:r>
            <a:r>
              <a:rPr lang="en-US" sz="1200" b="0" i="0" u="none" strike="noStrike" kern="1200" dirty="0" smtClean="0">
                <a:solidFill>
                  <a:schemeClr val="tx1"/>
                </a:solidFill>
                <a:latin typeface="+mn-lt"/>
                <a:ea typeface="+mn-ea"/>
                <a:cs typeface="+mn-cs"/>
                <a:hlinkClick r:id="rId10" tooltip="Mesozoic"/>
              </a:rPr>
              <a:t>Mesozoic</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1" tooltip="Era (geology)"/>
              </a:rPr>
              <a:t>era</a:t>
            </a:r>
            <a:r>
              <a:rPr lang="en-US" sz="1200" b="0" i="0" kern="1200" dirty="0" smtClean="0">
                <a:solidFill>
                  <a:schemeClr val="tx1"/>
                </a:solidFill>
                <a:latin typeface="+mn-lt"/>
                <a:ea typeface="+mn-ea"/>
                <a:cs typeface="+mn-cs"/>
              </a:rPr>
              <a:t>) during the breakup of Pangaea, drifting farther south after the split.</a:t>
            </a:r>
          </a:p>
          <a:p>
            <a:r>
              <a:rPr lang="en-US" sz="1200" b="0" i="0" kern="1200" dirty="0" err="1" smtClean="0">
                <a:solidFill>
                  <a:schemeClr val="tx1"/>
                </a:solidFill>
                <a:latin typeface="+mn-lt"/>
                <a:ea typeface="+mn-ea"/>
                <a:cs typeface="+mn-cs"/>
              </a:rPr>
              <a:t>Gondwana</a:t>
            </a:r>
            <a:r>
              <a:rPr lang="en-US" sz="1200" b="0" i="0" kern="1200" dirty="0" smtClean="0">
                <a:solidFill>
                  <a:schemeClr val="tx1"/>
                </a:solidFill>
                <a:latin typeface="+mn-lt"/>
                <a:ea typeface="+mn-ea"/>
                <a:cs typeface="+mn-cs"/>
              </a:rPr>
              <a:t> included most of the landmasses in today's </a:t>
            </a:r>
            <a:r>
              <a:rPr lang="en-US" sz="1200" b="0" i="0" u="none" strike="noStrike" kern="1200" dirty="0" smtClean="0">
                <a:solidFill>
                  <a:schemeClr val="tx1"/>
                </a:solidFill>
                <a:latin typeface="+mn-lt"/>
                <a:ea typeface="+mn-ea"/>
                <a:cs typeface="+mn-cs"/>
                <a:hlinkClick r:id="rId12" tooltip="Southern Hemisphere"/>
              </a:rPr>
              <a:t>Southern Hemisphere</a:t>
            </a:r>
            <a:r>
              <a:rPr lang="en-US" sz="1200" b="0" i="0" kern="1200" dirty="0" smtClean="0">
                <a:solidFill>
                  <a:schemeClr val="tx1"/>
                </a:solidFill>
                <a:latin typeface="+mn-lt"/>
                <a:ea typeface="+mn-ea"/>
                <a:cs typeface="+mn-cs"/>
              </a:rPr>
              <a:t>, including </a:t>
            </a:r>
            <a:r>
              <a:rPr lang="en-US" sz="1200" b="0" i="0" u="none" strike="noStrike" kern="1200" dirty="0" smtClean="0">
                <a:solidFill>
                  <a:schemeClr val="tx1"/>
                </a:solidFill>
                <a:latin typeface="+mn-lt"/>
                <a:ea typeface="+mn-ea"/>
                <a:cs typeface="+mn-cs"/>
                <a:hlinkClick r:id="rId13" tooltip="Antarctica"/>
              </a:rPr>
              <a:t>Antarctica</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4" tooltip="South America"/>
              </a:rPr>
              <a:t>South America</a:t>
            </a:r>
            <a:r>
              <a:rPr lang="en-US" sz="1200" b="0" i="0"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hlinkClick r:id="rId15" tooltip="Africa"/>
              </a:rPr>
              <a:t>Africa</a:t>
            </a:r>
            <a:r>
              <a:rPr lang="en-US" sz="1200" b="0" i="0" kern="1200" dirty="0" err="1" smtClean="0">
                <a:solidFill>
                  <a:schemeClr val="tx1"/>
                </a:solidFill>
                <a:latin typeface="+mn-lt"/>
                <a:ea typeface="+mn-ea"/>
                <a:cs typeface="+mn-cs"/>
              </a:rPr>
              <a:t>,</a:t>
            </a:r>
            <a:r>
              <a:rPr lang="en-US" sz="1200" b="0" i="0" u="none" strike="noStrike" kern="1200" dirty="0" err="1" smtClean="0">
                <a:solidFill>
                  <a:schemeClr val="tx1"/>
                </a:solidFill>
                <a:latin typeface="+mn-lt"/>
                <a:ea typeface="+mn-ea"/>
                <a:cs typeface="+mn-cs"/>
                <a:hlinkClick r:id="rId16" tooltip="Madagascar"/>
              </a:rPr>
              <a:t>Madagascar</a:t>
            </a:r>
            <a:r>
              <a:rPr lang="en-US" sz="1200" b="0" i="0" kern="1200" dirty="0" smtClean="0">
                <a:solidFill>
                  <a:schemeClr val="tx1"/>
                </a:solidFill>
                <a:latin typeface="+mn-lt"/>
                <a:ea typeface="+mn-ea"/>
                <a:cs typeface="+mn-cs"/>
              </a:rPr>
              <a:t>, and the </a:t>
            </a:r>
            <a:r>
              <a:rPr lang="en-US" sz="1200" b="0" i="0" u="none" strike="noStrike" kern="1200" dirty="0" smtClean="0">
                <a:solidFill>
                  <a:schemeClr val="tx1"/>
                </a:solidFill>
                <a:latin typeface="+mn-lt"/>
                <a:ea typeface="+mn-ea"/>
                <a:cs typeface="+mn-cs"/>
                <a:hlinkClick r:id="rId17" tooltip="Australia (continent)"/>
              </a:rPr>
              <a:t>Australian continent</a:t>
            </a:r>
            <a:r>
              <a:rPr lang="en-US" sz="1200" b="0" i="0" kern="1200" dirty="0" smtClean="0">
                <a:solidFill>
                  <a:schemeClr val="tx1"/>
                </a:solidFill>
                <a:latin typeface="+mn-lt"/>
                <a:ea typeface="+mn-ea"/>
                <a:cs typeface="+mn-cs"/>
              </a:rPr>
              <a:t>, as well as the </a:t>
            </a:r>
            <a:r>
              <a:rPr lang="en-US" sz="1200" b="0" i="0" u="none" strike="noStrike" kern="1200" dirty="0" smtClean="0">
                <a:solidFill>
                  <a:schemeClr val="tx1"/>
                </a:solidFill>
                <a:latin typeface="+mn-lt"/>
                <a:ea typeface="+mn-ea"/>
                <a:cs typeface="+mn-cs"/>
                <a:hlinkClick r:id="rId18" tooltip="Arabian Peninsula"/>
              </a:rPr>
              <a:t>Arabian Peninsula</a:t>
            </a:r>
            <a:r>
              <a:rPr lang="en-US" sz="1200" b="0" i="0" kern="1200" dirty="0" smtClean="0">
                <a:solidFill>
                  <a:schemeClr val="tx1"/>
                </a:solidFill>
                <a:latin typeface="+mn-lt"/>
                <a:ea typeface="+mn-ea"/>
                <a:cs typeface="+mn-cs"/>
              </a:rPr>
              <a:t> and the </a:t>
            </a:r>
            <a:r>
              <a:rPr lang="en-US" sz="1200" b="0" i="0" u="none" strike="noStrike" kern="1200" dirty="0" smtClean="0">
                <a:solidFill>
                  <a:schemeClr val="tx1"/>
                </a:solidFill>
                <a:latin typeface="+mn-lt"/>
                <a:ea typeface="+mn-ea"/>
                <a:cs typeface="+mn-cs"/>
                <a:hlinkClick r:id="rId19" tooltip="Indian Subcontinent"/>
              </a:rPr>
              <a:t>Indian Subcontinent</a:t>
            </a:r>
            <a:r>
              <a:rPr lang="en-US" sz="1200" b="0" i="0" kern="1200" dirty="0" smtClean="0">
                <a:solidFill>
                  <a:schemeClr val="tx1"/>
                </a:solidFill>
                <a:latin typeface="+mn-lt"/>
                <a:ea typeface="+mn-ea"/>
                <a:cs typeface="+mn-cs"/>
              </a:rPr>
              <a:t>, which have now moved entirely into the </a:t>
            </a:r>
            <a:r>
              <a:rPr lang="en-US" sz="1200" b="0" i="0" u="none" strike="noStrike" kern="1200" dirty="0" smtClean="0">
                <a:solidFill>
                  <a:schemeClr val="tx1"/>
                </a:solidFill>
                <a:latin typeface="+mn-lt"/>
                <a:ea typeface="+mn-ea"/>
                <a:cs typeface="+mn-cs"/>
                <a:hlinkClick r:id="rId20" tooltip="Northern Hemisphere"/>
              </a:rPr>
              <a:t>Northern Hemisphere</a:t>
            </a:r>
            <a:r>
              <a:rPr lang="en-US" sz="1200" b="0" i="0" u="none" strike="noStrike"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The assembly of </a:t>
            </a:r>
            <a:r>
              <a:rPr lang="en-US" sz="1200" b="0" i="0" kern="1200" dirty="0" err="1" smtClean="0">
                <a:solidFill>
                  <a:schemeClr val="tx1"/>
                </a:solidFill>
                <a:latin typeface="+mn-lt"/>
                <a:ea typeface="+mn-ea"/>
                <a:cs typeface="+mn-cs"/>
              </a:rPr>
              <a:t>Gondwana</a:t>
            </a:r>
            <a:r>
              <a:rPr lang="en-US" sz="1200" b="0" i="0" kern="1200" dirty="0" smtClean="0">
                <a:solidFill>
                  <a:schemeClr val="tx1"/>
                </a:solidFill>
                <a:latin typeface="+mn-lt"/>
                <a:ea typeface="+mn-ea"/>
                <a:cs typeface="+mn-cs"/>
              </a:rPr>
              <a:t> starting in</a:t>
            </a:r>
            <a:r>
              <a:rPr lang="en-US" sz="1200" b="0" i="0" kern="1200" baseline="0" dirty="0" smtClean="0">
                <a:solidFill>
                  <a:schemeClr val="tx1"/>
                </a:solidFill>
                <a:latin typeface="+mn-lt"/>
                <a:ea typeface="+mn-ea"/>
                <a:cs typeface="+mn-cs"/>
              </a:rPr>
              <a:t> 570Mya </a:t>
            </a:r>
            <a:r>
              <a:rPr lang="en-US" sz="1200" b="0" i="0" kern="1200" dirty="0" smtClean="0">
                <a:solidFill>
                  <a:schemeClr val="tx1"/>
                </a:solidFill>
                <a:latin typeface="+mn-lt"/>
                <a:ea typeface="+mn-ea"/>
                <a:cs typeface="+mn-cs"/>
              </a:rPr>
              <a:t>was a protracted process. Several </a:t>
            </a:r>
            <a:r>
              <a:rPr lang="en-US" sz="1200" b="0" i="0" u="none" strike="noStrike" kern="1200" dirty="0" err="1" smtClean="0">
                <a:solidFill>
                  <a:schemeClr val="tx1"/>
                </a:solidFill>
                <a:latin typeface="+mn-lt"/>
                <a:ea typeface="+mn-ea"/>
                <a:cs typeface="+mn-cs"/>
                <a:hlinkClick r:id="rId21" tooltip="Orogeny"/>
              </a:rPr>
              <a:t>orogenies</a:t>
            </a:r>
            <a:r>
              <a:rPr lang="en-US" sz="1200" b="0" i="0" kern="1200" dirty="0" smtClean="0">
                <a:solidFill>
                  <a:schemeClr val="tx1"/>
                </a:solidFill>
                <a:latin typeface="+mn-lt"/>
                <a:ea typeface="+mn-ea"/>
                <a:cs typeface="+mn-cs"/>
              </a:rPr>
              <a:t> led to its final amalgamation 550–500 </a:t>
            </a:r>
            <a:r>
              <a:rPr lang="en-US" sz="1200" b="0" i="0" kern="1200" dirty="0" err="1" smtClean="0">
                <a:solidFill>
                  <a:schemeClr val="tx1"/>
                </a:solidFill>
                <a:latin typeface="+mn-lt"/>
                <a:ea typeface="+mn-ea"/>
                <a:cs typeface="+mn-cs"/>
              </a:rPr>
              <a:t>Mya</a:t>
            </a:r>
            <a:r>
              <a:rPr lang="en-US" sz="1200" b="0" i="0" kern="1200" dirty="0" smtClean="0">
                <a:solidFill>
                  <a:schemeClr val="tx1"/>
                </a:solidFill>
                <a:latin typeface="+mn-lt"/>
                <a:ea typeface="+mn-ea"/>
                <a:cs typeface="+mn-cs"/>
              </a:rPr>
              <a:t> at the end of the </a:t>
            </a:r>
            <a:r>
              <a:rPr lang="en-US" sz="1200" b="0" i="0" u="none" strike="noStrike" kern="1200" dirty="0" err="1" smtClean="0">
                <a:solidFill>
                  <a:schemeClr val="tx1"/>
                </a:solidFill>
                <a:latin typeface="+mn-lt"/>
                <a:ea typeface="+mn-ea"/>
                <a:cs typeface="+mn-cs"/>
                <a:hlinkClick r:id="rId22" tooltip="Ediacaran"/>
              </a:rPr>
              <a:t>Ediacaran</a:t>
            </a:r>
            <a:r>
              <a:rPr lang="en-US" sz="1200" b="0" i="0" kern="1200" dirty="0" smtClean="0">
                <a:solidFill>
                  <a:schemeClr val="tx1"/>
                </a:solidFill>
                <a:latin typeface="+mn-lt"/>
                <a:ea typeface="+mn-ea"/>
                <a:cs typeface="+mn-cs"/>
              </a:rPr>
              <a:t>, and into the </a:t>
            </a:r>
            <a:r>
              <a:rPr lang="en-US" sz="1200" b="0" i="0" u="none" strike="noStrike" kern="1200" dirty="0" smtClean="0">
                <a:solidFill>
                  <a:schemeClr val="tx1"/>
                </a:solidFill>
                <a:latin typeface="+mn-lt"/>
                <a:ea typeface="+mn-ea"/>
                <a:cs typeface="+mn-cs"/>
                <a:hlinkClick r:id="rId23" tooltip="Cambrian"/>
              </a:rPr>
              <a:t>Cambrian</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4"/>
              </a:rPr>
              <a:t>[3]</a:t>
            </a:r>
            <a:r>
              <a:rPr lang="en-US" sz="1200" b="0" i="0" kern="1200" dirty="0" smtClean="0">
                <a:solidFill>
                  <a:schemeClr val="tx1"/>
                </a:solidFill>
                <a:latin typeface="+mn-lt"/>
                <a:ea typeface="+mn-ea"/>
                <a:cs typeface="+mn-cs"/>
              </a:rPr>
              <a:t> These include the </a:t>
            </a:r>
            <a:r>
              <a:rPr lang="en-US" sz="1200" b="0" i="0" u="none" strike="noStrike" kern="1200" dirty="0" err="1" smtClean="0">
                <a:solidFill>
                  <a:schemeClr val="tx1"/>
                </a:solidFill>
                <a:latin typeface="+mn-lt"/>
                <a:ea typeface="+mn-ea"/>
                <a:cs typeface="+mn-cs"/>
                <a:hlinkClick r:id="rId24" tooltip="Brasiliano Orogeny (page does not exist)"/>
              </a:rPr>
              <a:t>Brasiliano</a:t>
            </a:r>
            <a:r>
              <a:rPr lang="en-US" sz="1200" b="0" i="0" u="none" strike="noStrike" kern="1200" dirty="0" smtClean="0">
                <a:solidFill>
                  <a:schemeClr val="tx1"/>
                </a:solidFill>
                <a:latin typeface="+mn-lt"/>
                <a:ea typeface="+mn-ea"/>
                <a:cs typeface="+mn-cs"/>
                <a:hlinkClick r:id="rId24" tooltip="Brasiliano Orogeny (page does not exist)"/>
              </a:rPr>
              <a:t> </a:t>
            </a:r>
            <a:r>
              <a:rPr lang="en-US" sz="1200" b="0" i="0" u="none" strike="noStrike" kern="1200" dirty="0" err="1" smtClean="0">
                <a:solidFill>
                  <a:schemeClr val="tx1"/>
                </a:solidFill>
                <a:latin typeface="+mn-lt"/>
                <a:ea typeface="+mn-ea"/>
                <a:cs typeface="+mn-cs"/>
                <a:hlinkClick r:id="rId24" tooltip="Brasiliano Orogeny (page does not exist)"/>
              </a:rPr>
              <a:t>Orogeny</a:t>
            </a:r>
            <a:r>
              <a:rPr lang="en-US" sz="1200" b="0" i="0" kern="1200" dirty="0" smtClean="0">
                <a:solidFill>
                  <a:schemeClr val="tx1"/>
                </a:solidFill>
                <a:latin typeface="+mn-lt"/>
                <a:ea typeface="+mn-ea"/>
                <a:cs typeface="+mn-cs"/>
              </a:rPr>
              <a:t>, the </a:t>
            </a:r>
            <a:r>
              <a:rPr lang="en-US" sz="1200" b="0" i="0" u="none" strike="noStrike" kern="1200" dirty="0" smtClean="0">
                <a:solidFill>
                  <a:schemeClr val="tx1"/>
                </a:solidFill>
                <a:latin typeface="+mn-lt"/>
                <a:ea typeface="+mn-ea"/>
                <a:cs typeface="+mn-cs"/>
                <a:hlinkClick r:id="rId25" tooltip="East African Orogeny"/>
              </a:rPr>
              <a:t>East African </a:t>
            </a:r>
            <a:r>
              <a:rPr lang="en-US" sz="1200" b="0" i="0" u="none" strike="noStrike" kern="1200" dirty="0" err="1" smtClean="0">
                <a:solidFill>
                  <a:schemeClr val="tx1"/>
                </a:solidFill>
                <a:latin typeface="+mn-lt"/>
                <a:ea typeface="+mn-ea"/>
                <a:cs typeface="+mn-cs"/>
                <a:hlinkClick r:id="rId25" tooltip="East African Orogeny"/>
              </a:rPr>
              <a:t>Orogeny</a:t>
            </a:r>
            <a:r>
              <a:rPr lang="en-US" sz="1200" b="0" i="0" kern="1200" dirty="0" smtClean="0">
                <a:solidFill>
                  <a:schemeClr val="tx1"/>
                </a:solidFill>
                <a:latin typeface="+mn-lt"/>
                <a:ea typeface="+mn-ea"/>
                <a:cs typeface="+mn-cs"/>
              </a:rPr>
              <a:t>, the </a:t>
            </a:r>
            <a:r>
              <a:rPr lang="en-US" sz="1200" b="0" i="0" u="none" strike="noStrike" kern="1200" dirty="0" smtClean="0">
                <a:solidFill>
                  <a:schemeClr val="tx1"/>
                </a:solidFill>
                <a:latin typeface="+mn-lt"/>
                <a:ea typeface="+mn-ea"/>
                <a:cs typeface="+mn-cs"/>
                <a:hlinkClick r:id="rId26" tooltip="Malagasy Orogeny"/>
              </a:rPr>
              <a:t>Malagasy </a:t>
            </a:r>
            <a:r>
              <a:rPr lang="en-US" sz="1200" b="0" i="0" u="none" strike="noStrike" kern="1200" dirty="0" err="1" smtClean="0">
                <a:solidFill>
                  <a:schemeClr val="tx1"/>
                </a:solidFill>
                <a:latin typeface="+mn-lt"/>
                <a:ea typeface="+mn-ea"/>
                <a:cs typeface="+mn-cs"/>
                <a:hlinkClick r:id="rId26" tooltip="Malagasy Orogeny"/>
              </a:rPr>
              <a:t>Orogeny</a:t>
            </a:r>
            <a:r>
              <a:rPr lang="en-US" sz="1200" b="0" i="0" kern="1200" dirty="0" smtClean="0">
                <a:solidFill>
                  <a:schemeClr val="tx1"/>
                </a:solidFill>
                <a:latin typeface="+mn-lt"/>
                <a:ea typeface="+mn-ea"/>
                <a:cs typeface="+mn-cs"/>
              </a:rPr>
              <a:t>, and the </a:t>
            </a:r>
            <a:r>
              <a:rPr lang="en-US" sz="1200" b="0" i="0" u="none" strike="noStrike" kern="1200" dirty="0" err="1" smtClean="0">
                <a:solidFill>
                  <a:schemeClr val="tx1"/>
                </a:solidFill>
                <a:latin typeface="+mn-lt"/>
                <a:ea typeface="+mn-ea"/>
                <a:cs typeface="+mn-cs"/>
                <a:hlinkClick r:id="rId27" tooltip="Kuunga Orogeny (page does not exist)"/>
              </a:rPr>
              <a:t>Kuunga</a:t>
            </a:r>
            <a:r>
              <a:rPr lang="en-US" sz="1200" b="0" i="0" u="none" strike="noStrike" kern="1200" dirty="0" smtClean="0">
                <a:solidFill>
                  <a:schemeClr val="tx1"/>
                </a:solidFill>
                <a:latin typeface="+mn-lt"/>
                <a:ea typeface="+mn-ea"/>
                <a:cs typeface="+mn-cs"/>
                <a:hlinkClick r:id="rId27" tooltip="Kuunga Orogeny (page does not exist)"/>
              </a:rPr>
              <a:t> </a:t>
            </a:r>
            <a:r>
              <a:rPr lang="en-US" sz="1200" b="0" i="0" u="none" strike="noStrike" kern="1200" dirty="0" err="1" smtClean="0">
                <a:solidFill>
                  <a:schemeClr val="tx1"/>
                </a:solidFill>
                <a:latin typeface="+mn-lt"/>
                <a:ea typeface="+mn-ea"/>
                <a:cs typeface="+mn-cs"/>
                <a:hlinkClick r:id="rId27" tooltip="Kuunga Orogeny (page does not exist)"/>
              </a:rPr>
              <a:t>Orogeny</a:t>
            </a:r>
            <a:r>
              <a:rPr lang="en-US" sz="1200" b="0" i="0" kern="1200" dirty="0" smtClean="0">
                <a:solidFill>
                  <a:schemeClr val="tx1"/>
                </a:solidFill>
                <a:latin typeface="+mn-lt"/>
                <a:ea typeface="+mn-ea"/>
                <a:cs typeface="+mn-cs"/>
              </a:rPr>
              <a:t>. The final stages of </a:t>
            </a:r>
            <a:r>
              <a:rPr lang="en-US" sz="1200" b="0" i="0" kern="1200" dirty="0" err="1" smtClean="0">
                <a:solidFill>
                  <a:schemeClr val="tx1"/>
                </a:solidFill>
                <a:latin typeface="+mn-lt"/>
                <a:ea typeface="+mn-ea"/>
                <a:cs typeface="+mn-cs"/>
              </a:rPr>
              <a:t>Gondwanan</a:t>
            </a:r>
            <a:r>
              <a:rPr lang="en-US" sz="1200" b="0" i="0" kern="1200" dirty="0" smtClean="0">
                <a:solidFill>
                  <a:schemeClr val="tx1"/>
                </a:solidFill>
                <a:latin typeface="+mn-lt"/>
                <a:ea typeface="+mn-ea"/>
                <a:cs typeface="+mn-cs"/>
              </a:rPr>
              <a:t> assembly overlapped with the opening of the </a:t>
            </a:r>
            <a:r>
              <a:rPr lang="en-US" sz="1200" b="0" i="0" u="none" strike="noStrike" kern="1200" dirty="0" err="1" smtClean="0">
                <a:solidFill>
                  <a:schemeClr val="tx1"/>
                </a:solidFill>
                <a:latin typeface="+mn-lt"/>
                <a:ea typeface="+mn-ea"/>
                <a:cs typeface="+mn-cs"/>
                <a:hlinkClick r:id="rId28" tooltip="Iapetus Ocean"/>
              </a:rPr>
              <a:t>Iapetus</a:t>
            </a:r>
            <a:r>
              <a:rPr lang="en-US" sz="1200" b="0" i="0" u="none" strike="noStrike" kern="1200" dirty="0" smtClean="0">
                <a:solidFill>
                  <a:schemeClr val="tx1"/>
                </a:solidFill>
                <a:latin typeface="+mn-lt"/>
                <a:ea typeface="+mn-ea"/>
                <a:cs typeface="+mn-cs"/>
                <a:hlinkClick r:id="rId28" tooltip="Iapetus Ocean"/>
              </a:rPr>
              <a:t> Ocean</a:t>
            </a:r>
            <a:r>
              <a:rPr lang="en-US" sz="1200" b="0" i="0" kern="1200" dirty="0" smtClean="0">
                <a:solidFill>
                  <a:schemeClr val="tx1"/>
                </a:solidFill>
                <a:latin typeface="+mn-lt"/>
                <a:ea typeface="+mn-ea"/>
                <a:cs typeface="+mn-cs"/>
              </a:rPr>
              <a:t> between </a:t>
            </a:r>
            <a:r>
              <a:rPr lang="en-US" sz="1200" b="0" i="0" u="none" strike="noStrike" kern="1200" dirty="0" err="1" smtClean="0">
                <a:solidFill>
                  <a:schemeClr val="tx1"/>
                </a:solidFill>
                <a:latin typeface="+mn-lt"/>
                <a:ea typeface="+mn-ea"/>
                <a:cs typeface="+mn-cs"/>
                <a:hlinkClick r:id="rId29" tooltip="Laurentia"/>
              </a:rPr>
              <a:t>Laurentia</a:t>
            </a:r>
            <a:r>
              <a:rPr lang="en-US" sz="1200" b="0" i="0" kern="1200" dirty="0" smtClean="0">
                <a:solidFill>
                  <a:schemeClr val="tx1"/>
                </a:solidFill>
                <a:latin typeface="+mn-lt"/>
                <a:ea typeface="+mn-ea"/>
                <a:cs typeface="+mn-cs"/>
              </a:rPr>
              <a:t> and western </a:t>
            </a:r>
            <a:r>
              <a:rPr lang="en-US" sz="1200" b="0" i="0" kern="1200" dirty="0" err="1" smtClean="0">
                <a:solidFill>
                  <a:schemeClr val="tx1"/>
                </a:solidFill>
                <a:latin typeface="+mn-lt"/>
                <a:ea typeface="+mn-ea"/>
                <a:cs typeface="+mn-cs"/>
              </a:rPr>
              <a:t>Gondwana</a:t>
            </a:r>
            <a:r>
              <a:rPr lang="en-US" sz="1200" b="0" i="0" kern="1200" dirty="0" smtClean="0">
                <a:solidFill>
                  <a:schemeClr val="tx1"/>
                </a:solidFill>
                <a:latin typeface="+mn-lt"/>
                <a:ea typeface="+mn-ea"/>
                <a:cs typeface="+mn-cs"/>
              </a:rPr>
              <a:t>. During this interval, the </a:t>
            </a:r>
            <a:r>
              <a:rPr lang="en-US" sz="1200" b="0" i="0" u="none" strike="noStrike" kern="1200" dirty="0" smtClean="0">
                <a:solidFill>
                  <a:schemeClr val="tx1"/>
                </a:solidFill>
                <a:latin typeface="+mn-lt"/>
                <a:ea typeface="+mn-ea"/>
                <a:cs typeface="+mn-cs"/>
                <a:hlinkClick r:id="rId30" tooltip="Cambrian explosion"/>
              </a:rPr>
              <a:t>Cambrian explosion</a:t>
            </a:r>
            <a:r>
              <a:rPr lang="en-US" sz="1200" b="0" i="0" kern="1200" dirty="0" smtClean="0">
                <a:solidFill>
                  <a:schemeClr val="tx1"/>
                </a:solidFill>
                <a:latin typeface="+mn-lt"/>
                <a:ea typeface="+mn-ea"/>
                <a:cs typeface="+mn-cs"/>
              </a:rPr>
              <a:t> occurred.</a:t>
            </a:r>
          </a:p>
          <a:p>
            <a:r>
              <a:rPr lang="en-US" sz="1200" b="0" i="0" kern="1200" dirty="0" err="1" smtClean="0">
                <a:solidFill>
                  <a:schemeClr val="tx1"/>
                </a:solidFill>
                <a:latin typeface="+mn-lt"/>
                <a:ea typeface="+mn-ea"/>
                <a:cs typeface="+mn-cs"/>
              </a:rPr>
              <a:t>Gondwana</a:t>
            </a:r>
            <a:r>
              <a:rPr lang="en-US" sz="1200" b="0" i="0" kern="1200" dirty="0" smtClean="0">
                <a:solidFill>
                  <a:schemeClr val="tx1"/>
                </a:solidFill>
                <a:latin typeface="+mn-lt"/>
                <a:ea typeface="+mn-ea"/>
                <a:cs typeface="+mn-cs"/>
              </a:rPr>
              <a:t> was formed from the following earlier </a:t>
            </a:r>
            <a:r>
              <a:rPr lang="en-US" sz="1200" b="0" i="0" u="none" strike="noStrike" kern="1200" dirty="0" smtClean="0">
                <a:solidFill>
                  <a:schemeClr val="tx1"/>
                </a:solidFill>
                <a:latin typeface="+mn-lt"/>
                <a:ea typeface="+mn-ea"/>
                <a:cs typeface="+mn-cs"/>
                <a:hlinkClick r:id="rId31" tooltip="Continent"/>
              </a:rPr>
              <a:t>continents</a:t>
            </a:r>
            <a:r>
              <a:rPr lang="en-US" sz="1200" b="0" i="0" kern="1200" dirty="0" smtClean="0">
                <a:solidFill>
                  <a:schemeClr val="tx1"/>
                </a:solidFill>
                <a:latin typeface="+mn-lt"/>
                <a:ea typeface="+mn-ea"/>
                <a:cs typeface="+mn-cs"/>
              </a:rPr>
              <a:t> and </a:t>
            </a:r>
            <a:r>
              <a:rPr lang="en-US" sz="1200" b="0" i="0" u="none" strike="noStrike" kern="1200" dirty="0" err="1" smtClean="0">
                <a:solidFill>
                  <a:schemeClr val="tx1"/>
                </a:solidFill>
                <a:latin typeface="+mn-lt"/>
                <a:ea typeface="+mn-ea"/>
                <a:cs typeface="+mn-cs"/>
                <a:hlinkClick r:id="rId32" tooltip="Microcontinents"/>
              </a:rPr>
              <a:t>microcontinents</a:t>
            </a:r>
            <a:r>
              <a:rPr lang="en-US" sz="1200" b="0" i="0" kern="1200" dirty="0" smtClean="0">
                <a:solidFill>
                  <a:schemeClr val="tx1"/>
                </a:solidFill>
                <a:latin typeface="+mn-lt"/>
                <a:ea typeface="+mn-ea"/>
                <a:cs typeface="+mn-cs"/>
              </a:rPr>
              <a:t>, among others, colliding in the following </a:t>
            </a:r>
            <a:r>
              <a:rPr lang="en-US" sz="1200" b="0" i="0" kern="1200" dirty="0" err="1" smtClean="0">
                <a:solidFill>
                  <a:schemeClr val="tx1"/>
                </a:solidFill>
                <a:latin typeface="+mn-lt"/>
                <a:ea typeface="+mn-ea"/>
                <a:cs typeface="+mn-cs"/>
              </a:rPr>
              <a:t>orogenies</a:t>
            </a:r>
            <a:r>
              <a:rPr lang="en-US" sz="1200" b="0" i="0" kern="1200" dirty="0" smtClean="0">
                <a:solidFill>
                  <a:schemeClr val="tx1"/>
                </a:solidFill>
                <a:latin typeface="+mn-lt"/>
                <a:ea typeface="+mn-ea"/>
                <a:cs typeface="+mn-cs"/>
              </a:rPr>
              <a:t>:</a:t>
            </a:r>
          </a:p>
          <a:p>
            <a:r>
              <a:rPr lang="en-US" sz="1200" b="0" i="0" u="none" strike="noStrike" kern="1200" dirty="0" smtClean="0">
                <a:solidFill>
                  <a:schemeClr val="tx1"/>
                </a:solidFill>
                <a:latin typeface="+mn-lt"/>
                <a:ea typeface="+mn-ea"/>
                <a:cs typeface="+mn-cs"/>
                <a:hlinkClick r:id="rId33" tooltip="Azania"/>
              </a:rPr>
              <a:t>Azania</a:t>
            </a:r>
            <a:r>
              <a:rPr lang="en-US" sz="1200" b="0" i="0" kern="1200" dirty="0" smtClean="0">
                <a:solidFill>
                  <a:schemeClr val="tx1"/>
                </a:solidFill>
                <a:latin typeface="+mn-lt"/>
                <a:ea typeface="+mn-ea"/>
                <a:cs typeface="+mn-cs"/>
              </a:rPr>
              <a:t>: much of central </a:t>
            </a:r>
            <a:r>
              <a:rPr lang="en-US" sz="1200" b="0" i="0" u="none" strike="noStrike" kern="1200" dirty="0" smtClean="0">
                <a:solidFill>
                  <a:schemeClr val="tx1"/>
                </a:solidFill>
                <a:latin typeface="+mn-lt"/>
                <a:ea typeface="+mn-ea"/>
                <a:cs typeface="+mn-cs"/>
                <a:hlinkClick r:id="rId16" tooltip="Madagascar"/>
              </a:rPr>
              <a:t>Madagascar</a:t>
            </a:r>
            <a:r>
              <a:rPr lang="en-US" sz="1200" b="0" i="0" kern="1200" dirty="0" smtClean="0">
                <a:solidFill>
                  <a:schemeClr val="tx1"/>
                </a:solidFill>
                <a:latin typeface="+mn-lt"/>
                <a:ea typeface="+mn-ea"/>
                <a:cs typeface="+mn-cs"/>
              </a:rPr>
              <a:t>, the </a:t>
            </a:r>
            <a:r>
              <a:rPr lang="en-US" sz="1200" b="0" i="0" u="none" strike="noStrike" kern="1200" dirty="0" smtClean="0">
                <a:solidFill>
                  <a:schemeClr val="tx1"/>
                </a:solidFill>
                <a:latin typeface="+mn-lt"/>
                <a:ea typeface="+mn-ea"/>
                <a:cs typeface="+mn-cs"/>
                <a:hlinkClick r:id="rId34" tooltip="Horn of Africa"/>
              </a:rPr>
              <a:t>Horn of Africa</a:t>
            </a:r>
            <a:r>
              <a:rPr lang="en-US" sz="1200" b="0" i="0" kern="1200" dirty="0" smtClean="0">
                <a:solidFill>
                  <a:schemeClr val="tx1"/>
                </a:solidFill>
                <a:latin typeface="+mn-lt"/>
                <a:ea typeface="+mn-ea"/>
                <a:cs typeface="+mn-cs"/>
              </a:rPr>
              <a:t> and parts of </a:t>
            </a:r>
            <a:r>
              <a:rPr lang="en-US" sz="1200" b="0" i="0" u="none" strike="noStrike" kern="1200" dirty="0" smtClean="0">
                <a:solidFill>
                  <a:schemeClr val="tx1"/>
                </a:solidFill>
                <a:latin typeface="+mn-lt"/>
                <a:ea typeface="+mn-ea"/>
                <a:cs typeface="+mn-cs"/>
                <a:hlinkClick r:id="rId35" tooltip="Yemen"/>
              </a:rPr>
              <a:t>Yemen</a:t>
            </a:r>
            <a:r>
              <a:rPr lang="en-US" sz="1200" b="0" i="0" kern="1200" dirty="0" smtClean="0">
                <a:solidFill>
                  <a:schemeClr val="tx1"/>
                </a:solidFill>
                <a:latin typeface="+mn-lt"/>
                <a:ea typeface="+mn-ea"/>
                <a:cs typeface="+mn-cs"/>
              </a:rPr>
              <a:t> and Arabia (Named by Collins and </a:t>
            </a:r>
            <a:r>
              <a:rPr lang="en-US" sz="1200" b="0" i="0" kern="1200" dirty="0" err="1" smtClean="0">
                <a:solidFill>
                  <a:schemeClr val="tx1"/>
                </a:solidFill>
                <a:latin typeface="+mn-lt"/>
                <a:ea typeface="+mn-ea"/>
                <a:cs typeface="+mn-cs"/>
              </a:rPr>
              <a:t>Pisarevsky</a:t>
            </a:r>
            <a:r>
              <a:rPr lang="en-US" sz="1200" b="0" i="0" kern="1200" dirty="0" smtClean="0">
                <a:solidFill>
                  <a:schemeClr val="tx1"/>
                </a:solidFill>
                <a:latin typeface="+mn-lt"/>
                <a:ea typeface="+mn-ea"/>
                <a:cs typeface="+mn-cs"/>
              </a:rPr>
              <a:t> (2005): "Azania" was a Greek name for the East African coast.)</a:t>
            </a:r>
          </a:p>
          <a:p>
            <a:r>
              <a:rPr lang="en-US" sz="1200" b="0" i="0" kern="1200" dirty="0" smtClean="0">
                <a:solidFill>
                  <a:schemeClr val="tx1"/>
                </a:solidFill>
                <a:latin typeface="+mn-lt"/>
                <a:ea typeface="+mn-ea"/>
                <a:cs typeface="+mn-cs"/>
              </a:rPr>
              <a:t>The </a:t>
            </a:r>
            <a:r>
              <a:rPr lang="en-US" sz="1200" b="0" i="0" u="none" strike="noStrike" kern="1200" dirty="0" smtClean="0">
                <a:solidFill>
                  <a:schemeClr val="tx1"/>
                </a:solidFill>
                <a:latin typeface="+mn-lt"/>
                <a:ea typeface="+mn-ea"/>
                <a:cs typeface="+mn-cs"/>
                <a:hlinkClick r:id="rId36" tooltip="Congo Basin"/>
              </a:rPr>
              <a:t>Congo</a:t>
            </a:r>
            <a:r>
              <a:rPr lang="en-US" sz="1200" b="0" i="0" kern="1200" dirty="0" smtClean="0">
                <a:solidFill>
                  <a:schemeClr val="tx1"/>
                </a:solidFill>
                <a:latin typeface="+mn-lt"/>
                <a:ea typeface="+mn-ea"/>
                <a:cs typeface="+mn-cs"/>
              </a:rPr>
              <a:t>–</a:t>
            </a:r>
            <a:r>
              <a:rPr lang="en-US" sz="1200" b="0" i="0" u="none" strike="noStrike" kern="1200" dirty="0" smtClean="0">
                <a:solidFill>
                  <a:schemeClr val="tx1"/>
                </a:solidFill>
                <a:latin typeface="+mn-lt"/>
                <a:ea typeface="+mn-ea"/>
                <a:cs typeface="+mn-cs"/>
                <a:hlinkClick r:id="rId37" tooltip="Tanzania"/>
              </a:rPr>
              <a:t>Tanzania</a:t>
            </a:r>
            <a:r>
              <a:rPr lang="en-US" sz="1200" b="0" i="0" kern="1200" dirty="0" smtClean="0">
                <a:solidFill>
                  <a:schemeClr val="tx1"/>
                </a:solidFill>
                <a:latin typeface="+mn-lt"/>
                <a:ea typeface="+mn-ea"/>
                <a:cs typeface="+mn-cs"/>
              </a:rPr>
              <a:t>–</a:t>
            </a:r>
            <a:r>
              <a:rPr lang="en-US" sz="1200" b="0" i="0" u="none" strike="noStrike" kern="1200" dirty="0" smtClean="0">
                <a:solidFill>
                  <a:schemeClr val="tx1"/>
                </a:solidFill>
                <a:latin typeface="+mn-lt"/>
                <a:ea typeface="+mn-ea"/>
                <a:cs typeface="+mn-cs"/>
                <a:hlinkClick r:id="rId38" tooltip="Bangweulu"/>
              </a:rPr>
              <a:t>Bangweulu</a:t>
            </a:r>
            <a:r>
              <a:rPr lang="en-US" sz="1200" b="0" i="0" kern="1200" dirty="0" smtClean="0">
                <a:solidFill>
                  <a:schemeClr val="tx1"/>
                </a:solidFill>
                <a:latin typeface="+mn-lt"/>
                <a:ea typeface="+mn-ea"/>
                <a:cs typeface="+mn-cs"/>
              </a:rPr>
              <a:t> Block of central Africa;</a:t>
            </a:r>
          </a:p>
          <a:p>
            <a:r>
              <a:rPr lang="en-US" sz="1200" b="0" i="0" kern="1200" dirty="0" err="1" smtClean="0">
                <a:solidFill>
                  <a:schemeClr val="tx1"/>
                </a:solidFill>
                <a:latin typeface="+mn-lt"/>
                <a:ea typeface="+mn-ea"/>
                <a:cs typeface="+mn-cs"/>
              </a:rPr>
              <a:t>Neoproterozoic</a:t>
            </a:r>
            <a:r>
              <a:rPr lang="en-US" sz="1200" b="0" i="0" kern="1200" dirty="0" smtClean="0">
                <a:solidFill>
                  <a:schemeClr val="tx1"/>
                </a:solidFill>
                <a:latin typeface="+mn-lt"/>
                <a:ea typeface="+mn-ea"/>
                <a:cs typeface="+mn-cs"/>
              </a:rPr>
              <a:t> India: India, the </a:t>
            </a:r>
            <a:r>
              <a:rPr lang="en-US" sz="1200" b="0" i="0" u="none" strike="noStrike" kern="1200" dirty="0" err="1" smtClean="0">
                <a:solidFill>
                  <a:schemeClr val="tx1"/>
                </a:solidFill>
                <a:latin typeface="+mn-lt"/>
                <a:ea typeface="+mn-ea"/>
                <a:cs typeface="+mn-cs"/>
                <a:hlinkClick r:id="rId39" tooltip="Antongil"/>
              </a:rPr>
              <a:t>Antongil</a:t>
            </a:r>
            <a:r>
              <a:rPr lang="en-US" sz="1200" b="0" i="0" kern="1200" dirty="0" smtClean="0">
                <a:solidFill>
                  <a:schemeClr val="tx1"/>
                </a:solidFill>
                <a:latin typeface="+mn-lt"/>
                <a:ea typeface="+mn-ea"/>
                <a:cs typeface="+mn-cs"/>
              </a:rPr>
              <a:t> Block in far eastern Madagascar, the </a:t>
            </a:r>
            <a:r>
              <a:rPr lang="en-US" sz="1200" b="0" i="0" u="none" strike="noStrike" kern="1200" dirty="0" smtClean="0">
                <a:solidFill>
                  <a:schemeClr val="tx1"/>
                </a:solidFill>
                <a:latin typeface="+mn-lt"/>
                <a:ea typeface="+mn-ea"/>
                <a:cs typeface="+mn-cs"/>
                <a:hlinkClick r:id="rId40" tooltip="Seychelles"/>
              </a:rPr>
              <a:t>Seychelles</a:t>
            </a:r>
            <a:r>
              <a:rPr lang="en-US" sz="1200" b="0" i="0" kern="1200" dirty="0" smtClean="0">
                <a:solidFill>
                  <a:schemeClr val="tx1"/>
                </a:solidFill>
                <a:latin typeface="+mn-lt"/>
                <a:ea typeface="+mn-ea"/>
                <a:cs typeface="+mn-cs"/>
              </a:rPr>
              <a:t>, and the Napier and </a:t>
            </a:r>
            <a:r>
              <a:rPr lang="en-US" sz="1200" b="0" i="0" kern="1200" dirty="0" err="1" smtClean="0">
                <a:solidFill>
                  <a:schemeClr val="tx1"/>
                </a:solidFill>
                <a:latin typeface="+mn-lt"/>
                <a:ea typeface="+mn-ea"/>
                <a:cs typeface="+mn-cs"/>
              </a:rPr>
              <a:t>Rayner</a:t>
            </a:r>
            <a:r>
              <a:rPr lang="en-US" sz="1200" b="0" i="0" kern="1200" dirty="0" smtClean="0">
                <a:solidFill>
                  <a:schemeClr val="tx1"/>
                </a:solidFill>
                <a:latin typeface="+mn-lt"/>
                <a:ea typeface="+mn-ea"/>
                <a:cs typeface="+mn-cs"/>
              </a:rPr>
              <a:t> Complexes in </a:t>
            </a:r>
            <a:r>
              <a:rPr lang="en-US" sz="1200" b="0" i="0" u="none" strike="noStrike" kern="1200" dirty="0" smtClean="0">
                <a:solidFill>
                  <a:schemeClr val="tx1"/>
                </a:solidFill>
                <a:latin typeface="+mn-lt"/>
                <a:ea typeface="+mn-ea"/>
                <a:cs typeface="+mn-cs"/>
                <a:hlinkClick r:id="rId41" tooltip="East Antarctica"/>
              </a:rPr>
              <a:t>East Antarctica</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Australia/</a:t>
            </a:r>
            <a:r>
              <a:rPr lang="en-US" sz="1200" b="0" i="0" u="none" strike="noStrike" kern="1200" dirty="0" err="1" smtClean="0">
                <a:solidFill>
                  <a:schemeClr val="tx1"/>
                </a:solidFill>
                <a:latin typeface="+mn-lt"/>
                <a:ea typeface="+mn-ea"/>
                <a:cs typeface="+mn-cs"/>
                <a:hlinkClick r:id="rId42" tooltip="Mawson Sea"/>
              </a:rPr>
              <a:t>Mawson</a:t>
            </a:r>
            <a:r>
              <a:rPr lang="en-US" sz="1200" b="0" i="0" kern="1200" dirty="0" smtClean="0">
                <a:solidFill>
                  <a:schemeClr val="tx1"/>
                </a:solidFill>
                <a:latin typeface="+mn-lt"/>
                <a:ea typeface="+mn-ea"/>
                <a:cs typeface="+mn-cs"/>
              </a:rPr>
              <a:t> continent: Australia west of Adelaide and a large extension into </a:t>
            </a:r>
            <a:r>
              <a:rPr lang="en-US" sz="1200" b="0" i="0" u="none" strike="noStrike" kern="1200" dirty="0" smtClean="0">
                <a:solidFill>
                  <a:schemeClr val="tx1"/>
                </a:solidFill>
                <a:latin typeface="+mn-lt"/>
                <a:ea typeface="+mn-ea"/>
                <a:cs typeface="+mn-cs"/>
                <a:hlinkClick r:id="rId41" tooltip="East Antarctica"/>
              </a:rPr>
              <a:t>East Antarctica</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Other blocks which helped to form </a:t>
            </a:r>
            <a:r>
              <a:rPr lang="en-US" sz="1200" b="0" i="0" u="none" strike="noStrike" kern="1200" dirty="0" smtClean="0">
                <a:solidFill>
                  <a:schemeClr val="tx1"/>
                </a:solidFill>
                <a:latin typeface="+mn-lt"/>
                <a:ea typeface="+mn-ea"/>
                <a:cs typeface="+mn-cs"/>
                <a:hlinkClick r:id="rId43" tooltip="Argentina"/>
              </a:rPr>
              <a:t>Argentina</a:t>
            </a:r>
            <a:r>
              <a:rPr lang="en-US" sz="1200" b="0" i="0" kern="1200" dirty="0" smtClean="0">
                <a:solidFill>
                  <a:schemeClr val="tx1"/>
                </a:solidFill>
                <a:latin typeface="+mn-lt"/>
                <a:ea typeface="+mn-ea"/>
                <a:cs typeface="+mn-cs"/>
              </a:rPr>
              <a:t> and some surrounding regions, including a piece transferred from </a:t>
            </a:r>
            <a:r>
              <a:rPr lang="en-US" sz="1200" b="0" i="0" kern="1200" dirty="0" err="1" smtClean="0">
                <a:solidFill>
                  <a:schemeClr val="tx1"/>
                </a:solidFill>
                <a:latin typeface="+mn-lt"/>
                <a:ea typeface="+mn-ea"/>
                <a:cs typeface="+mn-cs"/>
              </a:rPr>
              <a:t>Laurentia</a:t>
            </a:r>
            <a:r>
              <a:rPr lang="en-US" sz="1200" b="0" i="0" kern="1200" dirty="0" smtClean="0">
                <a:solidFill>
                  <a:schemeClr val="tx1"/>
                </a:solidFill>
                <a:latin typeface="+mn-lt"/>
                <a:ea typeface="+mn-ea"/>
                <a:cs typeface="+mn-cs"/>
              </a:rPr>
              <a:t> when the west edge of </a:t>
            </a:r>
            <a:r>
              <a:rPr lang="en-US" sz="1200" b="0" i="0" kern="1200" dirty="0" err="1" smtClean="0">
                <a:solidFill>
                  <a:schemeClr val="tx1"/>
                </a:solidFill>
                <a:latin typeface="+mn-lt"/>
                <a:ea typeface="+mn-ea"/>
                <a:cs typeface="+mn-cs"/>
              </a:rPr>
              <a:t>Gondwana</a:t>
            </a:r>
            <a:r>
              <a:rPr lang="en-US" sz="1200" b="0" i="0" kern="1200" dirty="0" smtClean="0">
                <a:solidFill>
                  <a:schemeClr val="tx1"/>
                </a:solidFill>
                <a:latin typeface="+mn-lt"/>
                <a:ea typeface="+mn-ea"/>
                <a:cs typeface="+mn-cs"/>
              </a:rPr>
              <a:t> scraped against southeast </a:t>
            </a:r>
            <a:r>
              <a:rPr lang="en-US" sz="1200" b="0" i="0" kern="1200" dirty="0" err="1" smtClean="0">
                <a:solidFill>
                  <a:schemeClr val="tx1"/>
                </a:solidFill>
                <a:latin typeface="+mn-lt"/>
                <a:ea typeface="+mn-ea"/>
                <a:cs typeface="+mn-cs"/>
              </a:rPr>
              <a:t>Laurentia</a:t>
            </a:r>
            <a:r>
              <a:rPr lang="en-US" sz="1200" b="0" i="0" kern="1200" dirty="0" smtClean="0">
                <a:solidFill>
                  <a:schemeClr val="tx1"/>
                </a:solidFill>
                <a:latin typeface="+mn-lt"/>
                <a:ea typeface="+mn-ea"/>
                <a:cs typeface="+mn-cs"/>
              </a:rPr>
              <a:t> in the </a:t>
            </a:r>
            <a:r>
              <a:rPr lang="en-US" sz="1200" b="0" i="0" u="none" strike="noStrike" kern="1200" dirty="0" smtClean="0">
                <a:solidFill>
                  <a:schemeClr val="tx1"/>
                </a:solidFill>
                <a:latin typeface="+mn-lt"/>
                <a:ea typeface="+mn-ea"/>
                <a:cs typeface="+mn-cs"/>
                <a:hlinkClick r:id="rId44" tooltip="Ordovician"/>
              </a:rPr>
              <a:t>Ordovician</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4"/>
              </a:rPr>
              <a:t>[6][7]</a:t>
            </a:r>
            <a:r>
              <a:rPr lang="en-US" sz="1200" b="0" i="0" kern="1200" dirty="0" smtClean="0">
                <a:solidFill>
                  <a:schemeClr val="tx1"/>
                </a:solidFill>
                <a:latin typeface="+mn-lt"/>
                <a:ea typeface="+mn-ea"/>
                <a:cs typeface="+mn-cs"/>
              </a:rPr>
              <a:t> This is the </a:t>
            </a:r>
            <a:r>
              <a:rPr lang="en-US" sz="1200" b="0" i="0" u="none" strike="noStrike" kern="1200" dirty="0" err="1" smtClean="0">
                <a:solidFill>
                  <a:schemeClr val="tx1"/>
                </a:solidFill>
                <a:latin typeface="+mn-lt"/>
                <a:ea typeface="+mn-ea"/>
                <a:cs typeface="+mn-cs"/>
                <a:hlinkClick r:id="rId45" tooltip="Famatinian orogeny"/>
              </a:rPr>
              <a:t>Famatinian</a:t>
            </a:r>
            <a:r>
              <a:rPr lang="en-US" sz="1200" b="0" i="0" u="none" strike="noStrike" kern="1200" dirty="0" smtClean="0">
                <a:solidFill>
                  <a:schemeClr val="tx1"/>
                </a:solidFill>
                <a:latin typeface="+mn-lt"/>
                <a:ea typeface="+mn-ea"/>
                <a:cs typeface="+mn-cs"/>
                <a:hlinkClick r:id="rId45" tooltip="Famatinian orogeny"/>
              </a:rPr>
              <a:t> block</a:t>
            </a:r>
            <a:r>
              <a:rPr lang="en-US" sz="1200" b="0" i="0" kern="1200" dirty="0" smtClean="0">
                <a:solidFill>
                  <a:schemeClr val="tx1"/>
                </a:solidFill>
                <a:latin typeface="+mn-lt"/>
                <a:ea typeface="+mn-ea"/>
                <a:cs typeface="+mn-cs"/>
              </a:rPr>
              <a:t> (named after </a:t>
            </a:r>
            <a:r>
              <a:rPr lang="en-US" sz="1200" b="0" i="0" u="none" strike="noStrike" kern="1200" dirty="0" err="1" smtClean="0">
                <a:solidFill>
                  <a:schemeClr val="tx1"/>
                </a:solidFill>
                <a:latin typeface="+mn-lt"/>
                <a:ea typeface="+mn-ea"/>
                <a:cs typeface="+mn-cs"/>
                <a:hlinkClick r:id="rId46" tooltip="Famatina"/>
              </a:rPr>
              <a:t>Famatina</a:t>
            </a:r>
            <a:r>
              <a:rPr lang="en-US" sz="1200" b="0" i="0" kern="1200" dirty="0" smtClean="0">
                <a:solidFill>
                  <a:schemeClr val="tx1"/>
                </a:solidFill>
                <a:latin typeface="+mn-lt"/>
                <a:ea typeface="+mn-ea"/>
                <a:cs typeface="+mn-cs"/>
              </a:rPr>
              <a:t> in northwest Argentina) and it formerly continued the line of the </a:t>
            </a:r>
            <a:r>
              <a:rPr lang="en-US" sz="1200" b="0" i="0" u="none" strike="noStrike" kern="1200" dirty="0" smtClean="0">
                <a:solidFill>
                  <a:schemeClr val="tx1"/>
                </a:solidFill>
                <a:latin typeface="+mn-lt"/>
                <a:ea typeface="+mn-ea"/>
                <a:cs typeface="+mn-cs"/>
                <a:hlinkClick r:id="rId47" tooltip="Appalachians"/>
              </a:rPr>
              <a:t>Appalachians</a:t>
            </a:r>
            <a:r>
              <a:rPr lang="en-US" sz="1200" b="0" i="0" kern="1200" dirty="0" smtClean="0">
                <a:solidFill>
                  <a:schemeClr val="tx1"/>
                </a:solidFill>
                <a:latin typeface="+mn-lt"/>
                <a:ea typeface="+mn-ea"/>
                <a:cs typeface="+mn-cs"/>
              </a:rPr>
              <a:t> southwards.</a:t>
            </a:r>
          </a:p>
          <a:p>
            <a:pPr fontAlgn="base"/>
            <a:r>
              <a:rPr lang="en-US" sz="1200" b="0" i="0" kern="1200" dirty="0" smtClean="0">
                <a:solidFill>
                  <a:schemeClr val="tx1"/>
                </a:solidFill>
                <a:latin typeface="+mn-lt"/>
                <a:ea typeface="+mn-ea"/>
                <a:cs typeface="+mn-cs"/>
              </a:rPr>
              <a:t>One of the major sites of </a:t>
            </a:r>
            <a:r>
              <a:rPr lang="en-US" sz="1200" b="0" i="0" kern="1200" dirty="0" err="1" smtClean="0">
                <a:solidFill>
                  <a:schemeClr val="tx1"/>
                </a:solidFill>
                <a:latin typeface="+mn-lt"/>
                <a:ea typeface="+mn-ea"/>
                <a:cs typeface="+mn-cs"/>
              </a:rPr>
              <a:t>Gondwanan</a:t>
            </a:r>
            <a:r>
              <a:rPr lang="en-US" sz="1200" b="0" i="0" kern="1200" dirty="0" smtClean="0">
                <a:solidFill>
                  <a:schemeClr val="tx1"/>
                </a:solidFill>
                <a:latin typeface="+mn-lt"/>
                <a:ea typeface="+mn-ea"/>
                <a:cs typeface="+mn-cs"/>
              </a:rPr>
              <a:t> amalgamation was the </a:t>
            </a:r>
            <a:r>
              <a:rPr lang="en-US" sz="1200" b="0" i="0" u="none" strike="noStrike" kern="1200" dirty="0" smtClean="0">
                <a:solidFill>
                  <a:schemeClr val="tx1"/>
                </a:solidFill>
                <a:latin typeface="+mn-lt"/>
                <a:ea typeface="+mn-ea"/>
                <a:cs typeface="+mn-cs"/>
                <a:hlinkClick r:id="rId25" tooltip="East African Orogeny"/>
              </a:rPr>
              <a:t>East African </a:t>
            </a:r>
            <a:r>
              <a:rPr lang="en-US" sz="1200" b="0" i="0" u="none" strike="noStrike" kern="1200" dirty="0" err="1" smtClean="0">
                <a:solidFill>
                  <a:schemeClr val="tx1"/>
                </a:solidFill>
                <a:latin typeface="+mn-lt"/>
                <a:ea typeface="+mn-ea"/>
                <a:cs typeface="+mn-cs"/>
                <a:hlinkClick r:id="rId25" tooltip="East African Orogeny"/>
              </a:rPr>
              <a:t>Orogeny</a:t>
            </a:r>
            <a:r>
              <a:rPr lang="en-US" sz="1200" b="0" i="0" kern="1200" dirty="0" smtClean="0">
                <a:solidFill>
                  <a:schemeClr val="tx1"/>
                </a:solidFill>
                <a:latin typeface="+mn-lt"/>
                <a:ea typeface="+mn-ea"/>
                <a:cs typeface="+mn-cs"/>
              </a:rPr>
              <a:t> (Stern, 1994), where these</a:t>
            </a:r>
            <a:r>
              <a:rPr lang="en-US" sz="1200" b="0" i="0" kern="1200" baseline="30000" dirty="0" smtClean="0">
                <a:solidFill>
                  <a:schemeClr val="tx1"/>
                </a:solidFill>
                <a:latin typeface="+mn-lt"/>
                <a:ea typeface="+mn-ea"/>
                <a:cs typeface="+mn-cs"/>
              </a:rPr>
              <a:t>[</a:t>
            </a:r>
            <a:r>
              <a:rPr lang="en-US" sz="1200" b="0" i="1" u="none" strike="noStrike" kern="1200" baseline="30000" dirty="0" smtClean="0">
                <a:solidFill>
                  <a:schemeClr val="tx1"/>
                </a:solidFill>
                <a:latin typeface="+mn-lt"/>
                <a:ea typeface="+mn-ea"/>
                <a:cs typeface="+mn-cs"/>
                <a:hlinkClick r:id="rId48" tooltip="Wikipedia:Avoid weasel words"/>
              </a:rPr>
              <a:t>which?</a:t>
            </a:r>
            <a:r>
              <a:rPr lang="en-US" sz="1200" b="0" i="0" kern="1200" baseline="30000" dirty="0" smtClean="0">
                <a:solidFill>
                  <a:schemeClr val="tx1"/>
                </a:solidFill>
                <a:latin typeface="+mn-lt"/>
                <a:ea typeface="+mn-ea"/>
                <a:cs typeface="+mn-cs"/>
              </a:rPr>
              <a:t>]</a:t>
            </a:r>
            <a:r>
              <a:rPr lang="en-US" sz="1200" b="0" i="0" kern="1200" dirty="0" smtClean="0">
                <a:solidFill>
                  <a:schemeClr val="tx1"/>
                </a:solidFill>
                <a:latin typeface="+mn-lt"/>
                <a:ea typeface="+mn-ea"/>
                <a:cs typeface="+mn-cs"/>
              </a:rPr>
              <a:t> two major </a:t>
            </a:r>
            <a:r>
              <a:rPr lang="en-US" sz="1200" b="0" i="0" kern="1200" dirty="0" err="1" smtClean="0">
                <a:solidFill>
                  <a:schemeClr val="tx1"/>
                </a:solidFill>
                <a:latin typeface="+mn-lt"/>
                <a:ea typeface="+mn-ea"/>
                <a:cs typeface="+mn-cs"/>
              </a:rPr>
              <a:t>orogenies</a:t>
            </a:r>
            <a:r>
              <a:rPr lang="en-US" sz="1200" b="0" i="0" kern="1200" dirty="0" smtClean="0">
                <a:solidFill>
                  <a:schemeClr val="tx1"/>
                </a:solidFill>
                <a:latin typeface="+mn-lt"/>
                <a:ea typeface="+mn-ea"/>
                <a:cs typeface="+mn-cs"/>
              </a:rPr>
              <a:t> are superimposed. The East African </a:t>
            </a:r>
            <a:r>
              <a:rPr lang="en-US" sz="1200" b="0" i="0" kern="1200" dirty="0" err="1" smtClean="0">
                <a:solidFill>
                  <a:schemeClr val="tx1"/>
                </a:solidFill>
                <a:latin typeface="+mn-lt"/>
                <a:ea typeface="+mn-ea"/>
                <a:cs typeface="+mn-cs"/>
              </a:rPr>
              <a:t>Orogeny</a:t>
            </a:r>
            <a:r>
              <a:rPr lang="en-US" sz="1200" b="0" i="0" kern="1200" dirty="0" smtClean="0">
                <a:solidFill>
                  <a:schemeClr val="tx1"/>
                </a:solidFill>
                <a:latin typeface="+mn-lt"/>
                <a:ea typeface="+mn-ea"/>
                <a:cs typeface="+mn-cs"/>
              </a:rPr>
              <a:t> at about 650–630 </a:t>
            </a:r>
            <a:r>
              <a:rPr lang="en-US" sz="1200" b="0" i="0" kern="1200" dirty="0" err="1" smtClean="0">
                <a:solidFill>
                  <a:schemeClr val="tx1"/>
                </a:solidFill>
                <a:latin typeface="+mn-lt"/>
                <a:ea typeface="+mn-ea"/>
                <a:cs typeface="+mn-cs"/>
              </a:rPr>
              <a:t>Mya</a:t>
            </a:r>
            <a:r>
              <a:rPr lang="en-US" sz="1200" b="0" i="0" kern="1200" dirty="0" smtClean="0">
                <a:solidFill>
                  <a:schemeClr val="tx1"/>
                </a:solidFill>
                <a:latin typeface="+mn-lt"/>
                <a:ea typeface="+mn-ea"/>
                <a:cs typeface="+mn-cs"/>
              </a:rPr>
              <a:t> affected a large part of Arabia, north-eastern Africa, East Africa, and </a:t>
            </a:r>
            <a:r>
              <a:rPr lang="en-US" sz="1200" b="0" i="0" u="none" strike="noStrike" kern="1200" dirty="0" smtClean="0">
                <a:solidFill>
                  <a:schemeClr val="tx1"/>
                </a:solidFill>
                <a:latin typeface="+mn-lt"/>
                <a:ea typeface="+mn-ea"/>
                <a:cs typeface="+mn-cs"/>
                <a:hlinkClick r:id="rId16" tooltip="Madagascar"/>
              </a:rPr>
              <a:t>Madagascar</a:t>
            </a:r>
            <a:r>
              <a:rPr lang="en-US" sz="1200" b="0" i="0" kern="1200" dirty="0" smtClean="0">
                <a:solidFill>
                  <a:schemeClr val="tx1"/>
                </a:solidFill>
                <a:latin typeface="+mn-lt"/>
                <a:ea typeface="+mn-ea"/>
                <a:cs typeface="+mn-cs"/>
              </a:rPr>
              <a:t>. </a:t>
            </a:r>
          </a:p>
          <a:p>
            <a:pPr fontAlgn="base"/>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Other large continental masses, including the core </a:t>
            </a:r>
            <a:r>
              <a:rPr lang="en-US" sz="1200" b="0" i="0" u="none" strike="noStrike" kern="1200" dirty="0" err="1" smtClean="0">
                <a:solidFill>
                  <a:schemeClr val="tx1"/>
                </a:solidFill>
                <a:latin typeface="+mn-lt"/>
                <a:ea typeface="+mn-ea"/>
                <a:cs typeface="+mn-cs"/>
                <a:hlinkClick r:id="rId49" tooltip="Craton"/>
              </a:rPr>
              <a:t>cratons</a:t>
            </a:r>
            <a:r>
              <a:rPr lang="en-US" sz="1200" b="0" i="0" kern="1200" dirty="0" smtClean="0">
                <a:solidFill>
                  <a:schemeClr val="tx1"/>
                </a:solidFill>
                <a:latin typeface="+mn-lt"/>
                <a:ea typeface="+mn-ea"/>
                <a:cs typeface="+mn-cs"/>
              </a:rPr>
              <a:t> of North America (the </a:t>
            </a:r>
            <a:r>
              <a:rPr lang="en-US" sz="1200" b="0" i="0" u="none" strike="noStrike" kern="1200" dirty="0" smtClean="0">
                <a:solidFill>
                  <a:schemeClr val="tx1"/>
                </a:solidFill>
                <a:latin typeface="+mn-lt"/>
                <a:ea typeface="+mn-ea"/>
                <a:cs typeface="+mn-cs"/>
                <a:hlinkClick r:id="rId50" tooltip="Canadian Shield"/>
              </a:rPr>
              <a:t>Canadian Shield</a:t>
            </a:r>
            <a:r>
              <a:rPr lang="en-US" sz="1200" b="0" i="0" kern="1200" dirty="0" smtClean="0">
                <a:solidFill>
                  <a:schemeClr val="tx1"/>
                </a:solidFill>
                <a:latin typeface="+mn-lt"/>
                <a:ea typeface="+mn-ea"/>
                <a:cs typeface="+mn-cs"/>
              </a:rPr>
              <a:t> or </a:t>
            </a:r>
            <a:r>
              <a:rPr lang="en-US" sz="1200" b="0" i="0" kern="1200" dirty="0" err="1" smtClean="0">
                <a:solidFill>
                  <a:schemeClr val="tx1"/>
                </a:solidFill>
                <a:latin typeface="+mn-lt"/>
                <a:ea typeface="+mn-ea"/>
                <a:cs typeface="+mn-cs"/>
              </a:rPr>
              <a:t>Laurentia</a:t>
            </a:r>
            <a:r>
              <a:rPr lang="en-US" sz="1200" b="0" i="0" kern="1200" dirty="0" smtClean="0">
                <a:solidFill>
                  <a:schemeClr val="tx1"/>
                </a:solidFill>
                <a:latin typeface="+mn-lt"/>
                <a:ea typeface="+mn-ea"/>
                <a:cs typeface="+mn-cs"/>
              </a:rPr>
              <a:t>), Europe (</a:t>
            </a:r>
            <a:r>
              <a:rPr lang="en-US" sz="1200" b="0" i="0" u="none" strike="noStrike" kern="1200" dirty="0" err="1" smtClean="0">
                <a:solidFill>
                  <a:schemeClr val="tx1"/>
                </a:solidFill>
                <a:latin typeface="+mn-lt"/>
                <a:ea typeface="+mn-ea"/>
                <a:cs typeface="+mn-cs"/>
                <a:hlinkClick r:id="rId51" tooltip="Baltica"/>
              </a:rPr>
              <a:t>Baltica</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52" tooltip="Siberia"/>
              </a:rPr>
              <a:t>Siberia</a:t>
            </a:r>
            <a:r>
              <a:rPr lang="en-US" sz="1200" b="0" i="0" kern="1200" dirty="0" smtClean="0">
                <a:solidFill>
                  <a:schemeClr val="tx1"/>
                </a:solidFill>
                <a:latin typeface="+mn-lt"/>
                <a:ea typeface="+mn-ea"/>
                <a:cs typeface="+mn-cs"/>
              </a:rPr>
              <a:t>, were added over time to form the supercontinent </a:t>
            </a:r>
            <a:r>
              <a:rPr lang="en-US" sz="1200" b="0" i="0" u="none" strike="noStrike" kern="1200" dirty="0" smtClean="0">
                <a:solidFill>
                  <a:schemeClr val="tx1"/>
                </a:solidFill>
                <a:latin typeface="+mn-lt"/>
                <a:ea typeface="+mn-ea"/>
                <a:cs typeface="+mn-cs"/>
                <a:hlinkClick r:id="rId7" tooltip="Pangaea"/>
              </a:rPr>
              <a:t>Pangaea</a:t>
            </a:r>
            <a:r>
              <a:rPr lang="en-US" sz="1200" b="0" i="0" kern="1200" dirty="0" smtClean="0">
                <a:solidFill>
                  <a:schemeClr val="tx1"/>
                </a:solidFill>
                <a:latin typeface="+mn-lt"/>
                <a:ea typeface="+mn-ea"/>
                <a:cs typeface="+mn-cs"/>
              </a:rPr>
              <a:t> by </a:t>
            </a:r>
            <a:r>
              <a:rPr lang="en-US" sz="1200" b="0" i="0" u="none" strike="noStrike" kern="1200" dirty="0" smtClean="0">
                <a:solidFill>
                  <a:schemeClr val="tx1"/>
                </a:solidFill>
                <a:latin typeface="+mn-lt"/>
                <a:ea typeface="+mn-ea"/>
                <a:cs typeface="+mn-cs"/>
                <a:hlinkClick r:id="rId53" tooltip="Permian"/>
              </a:rPr>
              <a:t>Permian</a:t>
            </a:r>
            <a:r>
              <a:rPr lang="en-US" sz="1200" b="0" i="0" kern="1200" dirty="0" smtClean="0">
                <a:solidFill>
                  <a:schemeClr val="tx1"/>
                </a:solidFill>
                <a:latin typeface="+mn-lt"/>
                <a:ea typeface="+mn-ea"/>
                <a:cs typeface="+mn-cs"/>
              </a:rPr>
              <a:t> time (300-180Mya). When Pangaea broke up (mostly during the </a:t>
            </a:r>
            <a:r>
              <a:rPr lang="en-US" sz="1200" b="0" i="0" u="none" strike="noStrike" kern="1200" dirty="0" smtClean="0">
                <a:solidFill>
                  <a:schemeClr val="tx1"/>
                </a:solidFill>
                <a:latin typeface="+mn-lt"/>
                <a:ea typeface="+mn-ea"/>
                <a:cs typeface="+mn-cs"/>
                <a:hlinkClick r:id="rId54" tooltip="Jurassic"/>
              </a:rPr>
              <a:t>Jurassic</a:t>
            </a:r>
            <a:r>
              <a:rPr lang="en-US" sz="1200" b="0" i="0" kern="1200" dirty="0" smtClean="0">
                <a:solidFill>
                  <a:schemeClr val="tx1"/>
                </a:solidFill>
                <a:latin typeface="+mn-lt"/>
                <a:ea typeface="+mn-ea"/>
                <a:cs typeface="+mn-cs"/>
              </a:rPr>
              <a:t>), two large masses, </a:t>
            </a:r>
            <a:r>
              <a:rPr lang="en-US" sz="1200" b="0" i="0" kern="1200" dirty="0" err="1" smtClean="0">
                <a:solidFill>
                  <a:schemeClr val="tx1"/>
                </a:solidFill>
                <a:latin typeface="+mn-lt"/>
                <a:ea typeface="+mn-ea"/>
                <a:cs typeface="+mn-cs"/>
              </a:rPr>
              <a:t>Gondwana</a:t>
            </a:r>
            <a:r>
              <a:rPr lang="en-US" sz="1200" b="0" i="0" kern="1200" dirty="0" smtClean="0">
                <a:solidFill>
                  <a:schemeClr val="tx1"/>
                </a:solidFill>
                <a:latin typeface="+mn-lt"/>
                <a:ea typeface="+mn-ea"/>
                <a:cs typeface="+mn-cs"/>
              </a:rPr>
              <a:t> and </a:t>
            </a:r>
            <a:r>
              <a:rPr lang="en-US" sz="1200" b="0" i="0" kern="1200" dirty="0" err="1" smtClean="0">
                <a:solidFill>
                  <a:schemeClr val="tx1"/>
                </a:solidFill>
                <a:latin typeface="+mn-lt"/>
                <a:ea typeface="+mn-ea"/>
                <a:cs typeface="+mn-cs"/>
              </a:rPr>
              <a:t>Laurasia</a:t>
            </a:r>
            <a:r>
              <a:rPr lang="en-US" sz="1200" b="0" i="0" kern="1200" dirty="0" smtClean="0">
                <a:solidFill>
                  <a:schemeClr val="tx1"/>
                </a:solidFill>
                <a:latin typeface="+mn-lt"/>
                <a:ea typeface="+mn-ea"/>
                <a:cs typeface="+mn-cs"/>
              </a:rPr>
              <a:t>, were formed.</a:t>
            </a:r>
          </a:p>
          <a:p>
            <a:r>
              <a:rPr lang="en-US" sz="1200" b="0" i="0" kern="1200" dirty="0" smtClean="0">
                <a:solidFill>
                  <a:schemeClr val="tx1"/>
                </a:solidFill>
                <a:latin typeface="+mn-lt"/>
                <a:ea typeface="+mn-ea"/>
                <a:cs typeface="+mn-cs"/>
              </a:rPr>
              <a:t>The reformed </a:t>
            </a:r>
            <a:r>
              <a:rPr lang="en-US" sz="1200" b="0" i="0" kern="1200" dirty="0" err="1" smtClean="0">
                <a:solidFill>
                  <a:schemeClr val="tx1"/>
                </a:solidFill>
                <a:latin typeface="+mn-lt"/>
                <a:ea typeface="+mn-ea"/>
                <a:cs typeface="+mn-cs"/>
              </a:rPr>
              <a:t>Gondwanan</a:t>
            </a:r>
            <a:r>
              <a:rPr lang="en-US" sz="1200" b="0" i="0" kern="1200" dirty="0" smtClean="0">
                <a:solidFill>
                  <a:schemeClr val="tx1"/>
                </a:solidFill>
                <a:latin typeface="+mn-lt"/>
                <a:ea typeface="+mn-ea"/>
                <a:cs typeface="+mn-cs"/>
              </a:rPr>
              <a:t> continent was not precisely the same as that which had existed before Pangaea formed; for example, most of </a:t>
            </a:r>
            <a:r>
              <a:rPr lang="en-US" sz="1200" b="0" i="0" u="none" strike="noStrike" kern="1200" dirty="0" smtClean="0">
                <a:solidFill>
                  <a:schemeClr val="tx1"/>
                </a:solidFill>
                <a:latin typeface="+mn-lt"/>
                <a:ea typeface="+mn-ea"/>
                <a:cs typeface="+mn-cs"/>
                <a:hlinkClick r:id="rId55" tooltip="Florida"/>
              </a:rPr>
              <a:t>Florida</a:t>
            </a:r>
            <a:r>
              <a:rPr lang="en-US" sz="1200" b="0" i="0" kern="1200" dirty="0" smtClean="0">
                <a:solidFill>
                  <a:schemeClr val="tx1"/>
                </a:solidFill>
                <a:latin typeface="+mn-lt"/>
                <a:ea typeface="+mn-ea"/>
                <a:cs typeface="+mn-cs"/>
              </a:rPr>
              <a:t> and southern </a:t>
            </a:r>
            <a:r>
              <a:rPr lang="en-US" sz="1200" b="0" i="0" u="none" strike="noStrike" kern="1200" dirty="0" smtClean="0">
                <a:solidFill>
                  <a:schemeClr val="tx1"/>
                </a:solidFill>
                <a:latin typeface="+mn-lt"/>
                <a:ea typeface="+mn-ea"/>
                <a:cs typeface="+mn-cs"/>
                <a:hlinkClick r:id="rId56" tooltip="Georgia (U.S. state)"/>
              </a:rPr>
              <a:t>Georgia</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57" tooltip="Alabama"/>
              </a:rPr>
              <a:t>Alabama</a:t>
            </a:r>
            <a:r>
              <a:rPr lang="en-US" sz="1200" b="0" i="0" kern="1200" dirty="0" smtClean="0">
                <a:solidFill>
                  <a:schemeClr val="tx1"/>
                </a:solidFill>
                <a:latin typeface="+mn-lt"/>
                <a:ea typeface="+mn-ea"/>
                <a:cs typeface="+mn-cs"/>
              </a:rPr>
              <a:t> is underlain by rocks that were originally part of </a:t>
            </a:r>
            <a:r>
              <a:rPr lang="en-US" sz="1200" b="0" i="0" kern="1200" dirty="0" err="1" smtClean="0">
                <a:solidFill>
                  <a:schemeClr val="tx1"/>
                </a:solidFill>
                <a:latin typeface="+mn-lt"/>
                <a:ea typeface="+mn-ea"/>
                <a:cs typeface="+mn-cs"/>
              </a:rPr>
              <a:t>Gondwana</a:t>
            </a:r>
            <a:r>
              <a:rPr lang="en-US" sz="1200" b="0" i="0" kern="1200" dirty="0" smtClean="0">
                <a:solidFill>
                  <a:schemeClr val="tx1"/>
                </a:solidFill>
                <a:latin typeface="+mn-lt"/>
                <a:ea typeface="+mn-ea"/>
                <a:cs typeface="+mn-cs"/>
              </a:rPr>
              <a:t>, but that were left attached to North America when Pangaea broke apart.</a:t>
            </a:r>
            <a:endParaRPr lang="en-US" sz="1200" b="0" i="0" u="none" strike="noStrike"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801D1D8-2F28-4EB1-BA99-D4675A2433B9}" type="slidenum">
              <a:rPr lang="en-US" smtClean="0"/>
              <a:pPr/>
              <a:t>124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209</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210</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a:p>
        </p:txBody>
      </p:sp>
      <p:sp>
        <p:nvSpPr>
          <p:cNvPr id="4" name="Slide Number Placeholder 3"/>
          <p:cNvSpPr>
            <a:spLocks noGrp="1"/>
          </p:cNvSpPr>
          <p:nvPr>
            <p:ph type="sldNum" sz="quarter" idx="10"/>
          </p:nvPr>
        </p:nvSpPr>
        <p:spPr/>
        <p:txBody>
          <a:bodyPr/>
          <a:lstStyle/>
          <a:p>
            <a:fld id="{D5271DBB-EA2B-4FC2-A8E0-913804940FBC}" type="slidenum">
              <a:rPr lang="en-US" smtClean="0"/>
              <a:pPr/>
              <a:t>224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1" i="1" kern="1200" dirty="0" smtClean="0">
                <a:solidFill>
                  <a:schemeClr val="tx1"/>
                </a:solidFill>
                <a:latin typeface="+mn-lt"/>
                <a:ea typeface="+mn-ea"/>
                <a:cs typeface="+mn-cs"/>
              </a:rPr>
              <a:t>El Niño</a:t>
            </a:r>
            <a:r>
              <a:rPr lang="en-US" sz="1200" b="1" i="0" kern="1200" dirty="0" smtClean="0">
                <a:solidFill>
                  <a:schemeClr val="tx1"/>
                </a:solidFill>
                <a:latin typeface="+mn-lt"/>
                <a:ea typeface="+mn-ea"/>
                <a:cs typeface="+mn-cs"/>
              </a:rPr>
              <a:t>, </a:t>
            </a:r>
            <a:r>
              <a:rPr lang="en-US" sz="1200" b="1" i="0" u="none" strike="noStrike" kern="1200" dirty="0" smtClean="0">
                <a:solidFill>
                  <a:schemeClr val="tx1"/>
                </a:solidFill>
                <a:latin typeface="+mn-lt"/>
                <a:ea typeface="+mn-ea"/>
                <a:cs typeface="+mn-cs"/>
                <a:hlinkClick r:id="rId3" tooltip="Literal translation"/>
              </a:rPr>
              <a:t>lit.</a:t>
            </a:r>
            <a:r>
              <a:rPr lang="en-US" sz="1200" b="1" i="0" kern="1200" dirty="0" smtClean="0">
                <a:solidFill>
                  <a:schemeClr val="tx1"/>
                </a:solidFill>
                <a:latin typeface="+mn-lt"/>
                <a:ea typeface="+mn-ea"/>
                <a:cs typeface="+mn-cs"/>
              </a:rPr>
              <a:t> 'The Boy'</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4" tooltip="Help:IPA/English"/>
              </a:rPr>
              <a:t>/</a:t>
            </a:r>
            <a:r>
              <a:rPr lang="en-US" sz="1200" b="0" i="0" u="none" strike="noStrike" kern="1200" dirty="0" err="1" smtClean="0">
                <a:solidFill>
                  <a:schemeClr val="tx1"/>
                </a:solidFill>
                <a:latin typeface="+mn-lt"/>
                <a:ea typeface="+mn-ea"/>
                <a:cs typeface="+mn-cs"/>
                <a:hlinkClick r:id="rId4" tooltip="Help:IPA/English"/>
              </a:rPr>
              <a:t>ɛl</a:t>
            </a:r>
            <a:r>
              <a:rPr lang="en-US" sz="1200" b="0" i="0" u="none" strike="noStrike" kern="1200" dirty="0" smtClean="0">
                <a:solidFill>
                  <a:schemeClr val="tx1"/>
                </a:solidFill>
                <a:latin typeface="+mn-lt"/>
                <a:ea typeface="+mn-ea"/>
                <a:cs typeface="+mn-cs"/>
                <a:hlinkClick r:id="rId4" tooltip="Help:IPA/English"/>
              </a:rPr>
              <a:t> ˈ</a:t>
            </a:r>
            <a:r>
              <a:rPr lang="en-US" sz="1200" b="0" i="0" u="none" strike="noStrike" kern="1200" dirty="0" err="1" smtClean="0">
                <a:solidFill>
                  <a:schemeClr val="tx1"/>
                </a:solidFill>
                <a:latin typeface="+mn-lt"/>
                <a:ea typeface="+mn-ea"/>
                <a:cs typeface="+mn-cs"/>
                <a:hlinkClick r:id="rId4" tooltip="Help:IPA/English"/>
              </a:rPr>
              <a:t>niːn.joʊ</a:t>
            </a:r>
            <a:r>
              <a:rPr lang="en-US" sz="1200" b="0" i="0" u="none" strike="noStrike" kern="1200" dirty="0" smtClean="0">
                <a:solidFill>
                  <a:schemeClr val="tx1"/>
                </a:solidFill>
                <a:latin typeface="+mn-lt"/>
                <a:ea typeface="+mn-ea"/>
                <a:cs typeface="+mn-cs"/>
                <a:hlinkClick r:id="rId4" tooltip="Help:IPA/English"/>
              </a:rPr>
              <a:t>/</a:t>
            </a:r>
            <a:r>
              <a:rPr lang="en-US" sz="1200" b="0" i="0" kern="1200" dirty="0" smtClean="0">
                <a:solidFill>
                  <a:schemeClr val="tx1"/>
                </a:solidFill>
                <a:latin typeface="+mn-lt"/>
                <a:ea typeface="+mn-ea"/>
                <a:cs typeface="+mn-cs"/>
              </a:rPr>
              <a:t>; Spanish: </a:t>
            </a:r>
            <a:r>
              <a:rPr lang="en-US" sz="1200" b="0" i="0" u="none" strike="noStrike" kern="1200" dirty="0" smtClean="0">
                <a:solidFill>
                  <a:schemeClr val="tx1"/>
                </a:solidFill>
                <a:latin typeface="+mn-lt"/>
                <a:ea typeface="+mn-ea"/>
                <a:cs typeface="+mn-cs"/>
                <a:hlinkClick r:id="rId5" tooltip="Help:IPA/Spanish"/>
              </a:rPr>
              <a:t>[el ˈ</a:t>
            </a:r>
            <a:r>
              <a:rPr lang="en-US" sz="1200" b="0" i="0" u="none" strike="noStrike" kern="1200" dirty="0" err="1" smtClean="0">
                <a:solidFill>
                  <a:schemeClr val="tx1"/>
                </a:solidFill>
                <a:latin typeface="+mn-lt"/>
                <a:ea typeface="+mn-ea"/>
                <a:cs typeface="+mn-cs"/>
                <a:hlinkClick r:id="rId5" tooltip="Help:IPA/Spanish"/>
              </a:rPr>
              <a:t>niɲo</a:t>
            </a:r>
            <a:r>
              <a:rPr lang="en-US" sz="1200" b="0" i="0" u="none" strike="noStrike" kern="1200" dirty="0" smtClean="0">
                <a:solidFill>
                  <a:schemeClr val="tx1"/>
                </a:solidFill>
                <a:latin typeface="+mn-lt"/>
                <a:ea typeface="+mn-ea"/>
                <a:cs typeface="+mn-cs"/>
                <a:hlinkClick r:id="rId5" tooltip="Help:IPA/Spanish"/>
              </a:rPr>
              <a:t>]</a:t>
            </a:r>
            <a:r>
              <a:rPr lang="en-US" sz="1200" b="0" i="0" kern="1200" dirty="0" smtClean="0">
                <a:solidFill>
                  <a:schemeClr val="tx1"/>
                </a:solidFill>
                <a:latin typeface="+mn-lt"/>
                <a:ea typeface="+mn-ea"/>
                <a:cs typeface="+mn-cs"/>
              </a:rPr>
              <a:t>) is the warm phase of the </a:t>
            </a:r>
            <a:r>
              <a:rPr lang="en-US" sz="1200" b="0" i="0" u="none" strike="noStrike" kern="1200" dirty="0" smtClean="0">
                <a:solidFill>
                  <a:schemeClr val="tx1"/>
                </a:solidFill>
                <a:latin typeface="+mn-lt"/>
                <a:ea typeface="+mn-ea"/>
                <a:cs typeface="+mn-cs"/>
                <a:hlinkClick r:id="rId6" tooltip="El Niño–Southern Oscillation"/>
              </a:rPr>
              <a:t>El Niño–Southern Oscillation</a:t>
            </a:r>
            <a:r>
              <a:rPr lang="en-US" sz="1200" b="0" i="0" kern="1200" dirty="0" smtClean="0">
                <a:solidFill>
                  <a:schemeClr val="tx1"/>
                </a:solidFill>
                <a:latin typeface="+mn-lt"/>
                <a:ea typeface="+mn-ea"/>
                <a:cs typeface="+mn-cs"/>
              </a:rPr>
              <a:t> (ENSO) and is associated with a band of warm ocean water that develops in the central and east-central equatorial </a:t>
            </a:r>
            <a:r>
              <a:rPr lang="en-US" sz="1200" b="0" i="0" u="none" strike="noStrike" kern="1200" dirty="0" smtClean="0">
                <a:solidFill>
                  <a:schemeClr val="tx1"/>
                </a:solidFill>
                <a:latin typeface="+mn-lt"/>
                <a:ea typeface="+mn-ea"/>
                <a:cs typeface="+mn-cs"/>
                <a:hlinkClick r:id="rId7" tooltip="Pacific Ocean"/>
              </a:rPr>
              <a:t>Pacific</a:t>
            </a:r>
            <a:r>
              <a:rPr lang="en-US" sz="1200" b="0" i="0" kern="1200" dirty="0" smtClean="0">
                <a:solidFill>
                  <a:schemeClr val="tx1"/>
                </a:solidFill>
                <a:latin typeface="+mn-lt"/>
                <a:ea typeface="+mn-ea"/>
                <a:cs typeface="+mn-cs"/>
              </a:rPr>
              <a:t> (approximately between the </a:t>
            </a:r>
            <a:r>
              <a:rPr lang="en-US" sz="1200" b="0" i="0" u="none" strike="noStrike" kern="1200" dirty="0" smtClean="0">
                <a:solidFill>
                  <a:schemeClr val="tx1"/>
                </a:solidFill>
                <a:latin typeface="+mn-lt"/>
                <a:ea typeface="+mn-ea"/>
                <a:cs typeface="+mn-cs"/>
                <a:hlinkClick r:id="rId8" tooltip="International Date Line"/>
              </a:rPr>
              <a:t>International Date Line</a:t>
            </a:r>
            <a:r>
              <a:rPr lang="en-US" sz="1200" b="0" i="0" kern="1200" dirty="0" smtClean="0">
                <a:solidFill>
                  <a:schemeClr val="tx1"/>
                </a:solidFill>
                <a:latin typeface="+mn-lt"/>
                <a:ea typeface="+mn-ea"/>
                <a:cs typeface="+mn-cs"/>
              </a:rPr>
              <a:t> and 120°W), including the area off the Pacific coast of </a:t>
            </a:r>
            <a:r>
              <a:rPr lang="en-US" sz="1200" b="0" i="0" u="none" strike="noStrike" kern="1200" dirty="0" smtClean="0">
                <a:solidFill>
                  <a:schemeClr val="tx1"/>
                </a:solidFill>
                <a:latin typeface="+mn-lt"/>
                <a:ea typeface="+mn-ea"/>
                <a:cs typeface="+mn-cs"/>
                <a:hlinkClick r:id="rId9" tooltip="South America"/>
              </a:rPr>
              <a:t>South America</a:t>
            </a:r>
            <a:r>
              <a:rPr lang="en-US" sz="1200" b="0" i="0" kern="1200" dirty="0" smtClean="0">
                <a:solidFill>
                  <a:schemeClr val="tx1"/>
                </a:solidFill>
                <a:latin typeface="+mn-lt"/>
                <a:ea typeface="+mn-ea"/>
                <a:cs typeface="+mn-cs"/>
              </a:rPr>
              <a:t>. The ENSO is the cycle of warm and cold </a:t>
            </a:r>
            <a:r>
              <a:rPr lang="en-US" sz="1200" b="0" i="0" u="none" strike="noStrike" kern="1200" dirty="0" smtClean="0">
                <a:solidFill>
                  <a:schemeClr val="tx1"/>
                </a:solidFill>
                <a:latin typeface="+mn-lt"/>
                <a:ea typeface="+mn-ea"/>
                <a:cs typeface="+mn-cs"/>
                <a:hlinkClick r:id="rId10" tooltip="Sea surface temperature"/>
              </a:rPr>
              <a:t>sea surface temperature</a:t>
            </a:r>
            <a:r>
              <a:rPr lang="en-US" sz="1200" b="0" i="0" kern="1200" dirty="0" smtClean="0">
                <a:solidFill>
                  <a:schemeClr val="tx1"/>
                </a:solidFill>
                <a:latin typeface="+mn-lt"/>
                <a:ea typeface="+mn-ea"/>
                <a:cs typeface="+mn-cs"/>
              </a:rPr>
              <a:t> (SST) of the tropical central and eastern Pacific Ocean. El Niño is accompanied by high </a:t>
            </a:r>
            <a:r>
              <a:rPr lang="en-US" sz="1200" b="0" i="0" u="none" strike="noStrike" kern="1200" dirty="0" smtClean="0">
                <a:solidFill>
                  <a:schemeClr val="tx1"/>
                </a:solidFill>
                <a:latin typeface="+mn-lt"/>
                <a:ea typeface="+mn-ea"/>
                <a:cs typeface="+mn-cs"/>
                <a:hlinkClick r:id="rId11" tooltip="Atmospheric pressure"/>
              </a:rPr>
              <a:t>air pressure</a:t>
            </a:r>
            <a:r>
              <a:rPr lang="en-US" sz="1200" b="0" i="0" kern="1200" dirty="0" smtClean="0">
                <a:solidFill>
                  <a:schemeClr val="tx1"/>
                </a:solidFill>
                <a:latin typeface="+mn-lt"/>
                <a:ea typeface="+mn-ea"/>
                <a:cs typeface="+mn-cs"/>
              </a:rPr>
              <a:t> in the western Pacific and low air pressure in the eastern Pacific. El Niño phases are known to last close to four years; however, records demonstrate that the cycles have lasted between two and seven years. During the development of El Niño, rainfall develops between September–November.</a:t>
            </a:r>
            <a:r>
              <a:rPr lang="en-US" sz="1200" b="0" i="0" kern="1200" baseline="30000" dirty="0" smtClean="0">
                <a:solidFill>
                  <a:schemeClr val="tx1"/>
                </a:solidFill>
                <a:latin typeface="+mn-lt"/>
                <a:ea typeface="+mn-ea"/>
                <a:cs typeface="+mn-cs"/>
              </a:rPr>
              <a:t>[</a:t>
            </a:r>
            <a:r>
              <a:rPr lang="en-US" sz="1200" b="0" i="1" u="none" strike="noStrike" kern="1200" baseline="30000" dirty="0" smtClean="0">
                <a:solidFill>
                  <a:schemeClr val="tx1"/>
                </a:solidFill>
                <a:latin typeface="+mn-lt"/>
                <a:ea typeface="+mn-ea"/>
                <a:cs typeface="+mn-cs"/>
                <a:hlinkClick r:id="rId12" tooltip="Wikipedia:Please clarify"/>
              </a:rPr>
              <a:t>clarification needed</a:t>
            </a:r>
            <a:r>
              <a:rPr lang="en-US" sz="1200" b="0" i="0" kern="1200" baseline="300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13"/>
              </a:rPr>
              <a:t>[1]</a:t>
            </a:r>
            <a:r>
              <a:rPr lang="en-US" sz="1200" b="0" i="0" kern="1200" dirty="0" smtClean="0">
                <a:solidFill>
                  <a:schemeClr val="tx1"/>
                </a:solidFill>
                <a:latin typeface="+mn-lt"/>
                <a:ea typeface="+mn-ea"/>
                <a:cs typeface="+mn-cs"/>
              </a:rPr>
              <a:t> The cool phase of ENSO is </a:t>
            </a:r>
            <a:r>
              <a:rPr lang="en-US" sz="1200" b="0" i="0" u="none" strike="noStrike" kern="1200" dirty="0" smtClean="0">
                <a:solidFill>
                  <a:schemeClr val="tx1"/>
                </a:solidFill>
                <a:latin typeface="+mn-lt"/>
                <a:ea typeface="+mn-ea"/>
                <a:cs typeface="+mn-cs"/>
                <a:hlinkClick r:id="rId14" tooltip="Spanish language"/>
              </a:rPr>
              <a:t>Spanish</a:t>
            </a:r>
            <a:r>
              <a:rPr lang="en-US" sz="1200" b="0" i="0" kern="1200" dirty="0" smtClean="0">
                <a:solidFill>
                  <a:schemeClr val="tx1"/>
                </a:solidFill>
                <a:latin typeface="+mn-lt"/>
                <a:ea typeface="+mn-ea"/>
                <a:cs typeface="+mn-cs"/>
              </a:rPr>
              <a:t>: </a:t>
            </a:r>
            <a:r>
              <a:rPr lang="en-US" sz="1200" b="0" i="1" u="none" strike="noStrike" kern="1200" dirty="0" smtClean="0">
                <a:solidFill>
                  <a:schemeClr val="tx1"/>
                </a:solidFill>
                <a:latin typeface="+mn-lt"/>
                <a:ea typeface="+mn-ea"/>
                <a:cs typeface="+mn-cs"/>
                <a:hlinkClick r:id="rId15" tooltip="La Niña"/>
              </a:rPr>
              <a:t>La Niña</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3" tooltip="Literal translation"/>
              </a:rPr>
              <a:t>lit.</a:t>
            </a:r>
            <a:r>
              <a:rPr lang="en-US" sz="1200" b="0" i="0" kern="1200" dirty="0" smtClean="0">
                <a:solidFill>
                  <a:schemeClr val="tx1"/>
                </a:solidFill>
                <a:latin typeface="+mn-lt"/>
                <a:ea typeface="+mn-ea"/>
                <a:cs typeface="+mn-cs"/>
              </a:rPr>
              <a:t> 'The Girl', with SSTs in the eastern Pacific below average, and air pressure high in the eastern Pacific and low in the western Pacific. The ENSO cycle, including both El Niño and La Niña, causes global changes in temperature and rainfall.</a:t>
            </a:r>
            <a:r>
              <a:rPr lang="en-US" sz="1200" b="0" i="0" u="none" strike="noStrike" kern="1200" baseline="30000" dirty="0" smtClean="0">
                <a:solidFill>
                  <a:schemeClr val="tx1"/>
                </a:solidFill>
                <a:latin typeface="+mn-lt"/>
                <a:ea typeface="+mn-ea"/>
                <a:cs typeface="+mn-cs"/>
                <a:hlinkClick r:id="rId13"/>
              </a:rPr>
              <a:t>[2][3]</a:t>
            </a:r>
            <a:endParaRPr lang="en-US" sz="1200" b="0" i="0" kern="1200" dirty="0" smtClean="0">
              <a:solidFill>
                <a:schemeClr val="tx1"/>
              </a:solidFill>
              <a:latin typeface="+mn-lt"/>
              <a:ea typeface="+mn-ea"/>
              <a:cs typeface="+mn-cs"/>
            </a:endParaRPr>
          </a:p>
          <a:p>
            <a:r>
              <a:rPr lang="en-US" sz="1200" b="0" i="0" u="none" strike="noStrike" kern="1200" dirty="0" smtClean="0">
                <a:solidFill>
                  <a:schemeClr val="tx1"/>
                </a:solidFill>
                <a:latin typeface="+mn-lt"/>
                <a:ea typeface="+mn-ea"/>
                <a:cs typeface="+mn-cs"/>
                <a:hlinkClick r:id="rId16" tooltip="Developing country"/>
              </a:rPr>
              <a:t>Developing countries</a:t>
            </a:r>
            <a:r>
              <a:rPr lang="en-US" sz="1200" b="0" i="0" kern="1200" dirty="0" smtClean="0">
                <a:solidFill>
                  <a:schemeClr val="tx1"/>
                </a:solidFill>
                <a:latin typeface="+mn-lt"/>
                <a:ea typeface="+mn-ea"/>
                <a:cs typeface="+mn-cs"/>
              </a:rPr>
              <a:t> that depend on their own agriculture and fishing, particularly those bordering the Pacific Ocean, are usually most affected. In this phase of the Oscillation, the pool of warm water in the Pacific near South America is often at its warmest about </a:t>
            </a:r>
            <a:r>
              <a:rPr lang="en-US" sz="1200" b="0" i="0" u="none" strike="noStrike" kern="1200" dirty="0" smtClean="0">
                <a:solidFill>
                  <a:schemeClr val="tx1"/>
                </a:solidFill>
                <a:latin typeface="+mn-lt"/>
                <a:ea typeface="+mn-ea"/>
                <a:cs typeface="+mn-cs"/>
                <a:hlinkClick r:id="rId17" tooltip="Christmas"/>
              </a:rPr>
              <a:t>Christmas</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13"/>
              </a:rPr>
              <a:t>[4]</a:t>
            </a:r>
            <a:r>
              <a:rPr lang="en-US" sz="1200" b="0" i="0" kern="1200" dirty="0" smtClean="0">
                <a:solidFill>
                  <a:schemeClr val="tx1"/>
                </a:solidFill>
                <a:latin typeface="+mn-lt"/>
                <a:ea typeface="+mn-ea"/>
                <a:cs typeface="+mn-cs"/>
              </a:rPr>
              <a:t> The original phrase, </a:t>
            </a:r>
            <a:r>
              <a:rPr lang="en-US" sz="1200" b="0" i="1" kern="1200" dirty="0" smtClean="0">
                <a:solidFill>
                  <a:schemeClr val="tx1"/>
                </a:solidFill>
                <a:latin typeface="+mn-lt"/>
                <a:ea typeface="+mn-ea"/>
                <a:cs typeface="+mn-cs"/>
              </a:rPr>
              <a:t>El Niño de </a:t>
            </a:r>
            <a:r>
              <a:rPr lang="en-US" sz="1200" b="0" i="1" u="none" strike="noStrike" kern="1200" dirty="0" err="1" smtClean="0">
                <a:solidFill>
                  <a:schemeClr val="tx1"/>
                </a:solidFill>
                <a:latin typeface="+mn-lt"/>
                <a:ea typeface="+mn-ea"/>
                <a:cs typeface="+mn-cs"/>
                <a:hlinkClick r:id="rId18" tooltip="Nochebuena"/>
              </a:rPr>
              <a:t>Navidad</a:t>
            </a:r>
            <a:r>
              <a:rPr lang="en-US" sz="1200" b="0" i="0" kern="1200" dirty="0" smtClean="0">
                <a:solidFill>
                  <a:schemeClr val="tx1"/>
                </a:solidFill>
                <a:latin typeface="+mn-lt"/>
                <a:ea typeface="+mn-ea"/>
                <a:cs typeface="+mn-cs"/>
              </a:rPr>
              <a:t>, arose centuries ago, when </a:t>
            </a:r>
            <a:r>
              <a:rPr lang="en-US" sz="1200" b="0" i="0" u="none" strike="noStrike" kern="1200" dirty="0" smtClean="0">
                <a:solidFill>
                  <a:schemeClr val="tx1"/>
                </a:solidFill>
                <a:latin typeface="+mn-lt"/>
                <a:ea typeface="+mn-ea"/>
                <a:cs typeface="+mn-cs"/>
                <a:hlinkClick r:id="rId19" tooltip="Peru"/>
              </a:rPr>
              <a:t>Peruvian</a:t>
            </a:r>
            <a:r>
              <a:rPr lang="en-US" sz="1200" b="0" i="0" kern="1200" dirty="0" smtClean="0">
                <a:solidFill>
                  <a:schemeClr val="tx1"/>
                </a:solidFill>
                <a:latin typeface="+mn-lt"/>
                <a:ea typeface="+mn-ea"/>
                <a:cs typeface="+mn-cs"/>
              </a:rPr>
              <a:t> fishermen named the weather phenomenon after the </a:t>
            </a:r>
            <a:r>
              <a:rPr lang="en-US" sz="1200" b="0" i="0" u="none" strike="noStrike" kern="1200" dirty="0" smtClean="0">
                <a:solidFill>
                  <a:schemeClr val="tx1"/>
                </a:solidFill>
                <a:latin typeface="+mn-lt"/>
                <a:ea typeface="+mn-ea"/>
                <a:cs typeface="+mn-cs"/>
                <a:hlinkClick r:id="rId20" tooltip="Christ Child"/>
              </a:rPr>
              <a:t>newborn Christ</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13"/>
              </a:rPr>
              <a:t>[5][6]</a:t>
            </a:r>
            <a:endParaRPr lang="en-US" sz="1200" b="0" i="0" u="none" strike="noStrike" kern="1200" baseline="300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It is believed that El Niño has occurred for thousands of years.</a:t>
            </a:r>
            <a:r>
              <a:rPr lang="en-US" sz="1200" b="0" i="0" u="none" strike="noStrike" kern="1200" baseline="30000" dirty="0" smtClean="0">
                <a:solidFill>
                  <a:schemeClr val="tx1"/>
                </a:solidFill>
                <a:latin typeface="+mn-lt"/>
                <a:ea typeface="+mn-ea"/>
                <a:cs typeface="+mn-cs"/>
                <a:hlinkClick r:id="rId13"/>
              </a:rPr>
              <a:t>[11]</a:t>
            </a:r>
            <a:r>
              <a:rPr lang="en-US" sz="1200" b="0" i="0" kern="1200" dirty="0" smtClean="0">
                <a:solidFill>
                  <a:schemeClr val="tx1"/>
                </a:solidFill>
                <a:latin typeface="+mn-lt"/>
                <a:ea typeface="+mn-ea"/>
                <a:cs typeface="+mn-cs"/>
              </a:rPr>
              <a:t> For example, it is thought that El Niño affected the </a:t>
            </a:r>
            <a:r>
              <a:rPr lang="en-US" sz="1200" b="0" i="0" u="none" strike="noStrike" kern="1200" dirty="0" err="1" smtClean="0">
                <a:solidFill>
                  <a:schemeClr val="tx1"/>
                </a:solidFill>
                <a:latin typeface="+mn-lt"/>
                <a:ea typeface="+mn-ea"/>
                <a:cs typeface="+mn-cs"/>
                <a:hlinkClick r:id="rId21" tooltip="Moche culture"/>
              </a:rPr>
              <a:t>Moche</a:t>
            </a:r>
            <a:r>
              <a:rPr lang="en-US" sz="1200" b="0" i="0" kern="1200" dirty="0" smtClean="0">
                <a:solidFill>
                  <a:schemeClr val="tx1"/>
                </a:solidFill>
                <a:latin typeface="+mn-lt"/>
                <a:ea typeface="+mn-ea"/>
                <a:cs typeface="+mn-cs"/>
              </a:rPr>
              <a:t> in modern-day </a:t>
            </a:r>
            <a:r>
              <a:rPr lang="en-US" sz="1200" b="0" i="0" u="none" strike="noStrike" kern="1200" dirty="0" smtClean="0">
                <a:solidFill>
                  <a:schemeClr val="tx1"/>
                </a:solidFill>
                <a:latin typeface="+mn-lt"/>
                <a:ea typeface="+mn-ea"/>
                <a:cs typeface="+mn-cs"/>
                <a:hlinkClick r:id="rId19" tooltip="Peru"/>
              </a:rPr>
              <a:t>Peru</a:t>
            </a:r>
            <a:r>
              <a:rPr lang="en-US" sz="1200" b="0" i="0" kern="1200" dirty="0" smtClean="0">
                <a:solidFill>
                  <a:schemeClr val="tx1"/>
                </a:solidFill>
                <a:latin typeface="+mn-lt"/>
                <a:ea typeface="+mn-ea"/>
                <a:cs typeface="+mn-cs"/>
              </a:rPr>
              <a:t>. Scientists have also found chemical signatures of warmer sea surface temperatures and increased rainfall caused by El Niño in coral specimens that are around 13,000 years old.</a:t>
            </a:r>
            <a:r>
              <a:rPr lang="en-US" sz="1200" b="0" i="0" u="none" strike="noStrike" kern="1200" baseline="30000" dirty="0" smtClean="0">
                <a:solidFill>
                  <a:schemeClr val="tx1"/>
                </a:solidFill>
                <a:latin typeface="+mn-lt"/>
                <a:ea typeface="+mn-ea"/>
                <a:cs typeface="+mn-cs"/>
                <a:hlinkClick r:id="rId13"/>
              </a:rPr>
              <a:t>[12]</a:t>
            </a:r>
            <a:r>
              <a:rPr lang="en-US" sz="1200" b="0" i="0" kern="1200" dirty="0" smtClean="0">
                <a:solidFill>
                  <a:schemeClr val="tx1"/>
                </a:solidFill>
                <a:latin typeface="+mn-lt"/>
                <a:ea typeface="+mn-ea"/>
                <a:cs typeface="+mn-cs"/>
              </a:rPr>
              <a:t> Around 1525, when </a:t>
            </a:r>
            <a:r>
              <a:rPr lang="en-US" sz="1200" b="0" i="0" u="none" strike="noStrike" kern="1200" dirty="0" smtClean="0">
                <a:solidFill>
                  <a:schemeClr val="tx1"/>
                </a:solidFill>
                <a:latin typeface="+mn-lt"/>
                <a:ea typeface="+mn-ea"/>
                <a:cs typeface="+mn-cs"/>
                <a:hlinkClick r:id="rId22" tooltip="Francisco Pizarro"/>
              </a:rPr>
              <a:t>Francisco Pizarro</a:t>
            </a:r>
            <a:r>
              <a:rPr lang="en-US" sz="1200" b="0" i="0" kern="1200" dirty="0" smtClean="0">
                <a:solidFill>
                  <a:schemeClr val="tx1"/>
                </a:solidFill>
                <a:latin typeface="+mn-lt"/>
                <a:ea typeface="+mn-ea"/>
                <a:cs typeface="+mn-cs"/>
              </a:rPr>
              <a:t> made landfall in Peru, he noted rainfall in the deserts, the first written record of the impacts of El Niño.</a:t>
            </a:r>
            <a:r>
              <a:rPr lang="en-US" sz="1200" b="0" i="0" u="none" strike="noStrike" kern="1200" baseline="30000" dirty="0" smtClean="0">
                <a:solidFill>
                  <a:schemeClr val="tx1"/>
                </a:solidFill>
                <a:latin typeface="+mn-lt"/>
                <a:ea typeface="+mn-ea"/>
                <a:cs typeface="+mn-cs"/>
                <a:hlinkClick r:id="rId13"/>
              </a:rPr>
              <a:t>[12]</a:t>
            </a:r>
            <a:r>
              <a:rPr lang="en-US" sz="1200" b="0" i="0" kern="1200" dirty="0" smtClean="0">
                <a:solidFill>
                  <a:schemeClr val="tx1"/>
                </a:solidFill>
                <a:latin typeface="+mn-lt"/>
                <a:ea typeface="+mn-ea"/>
                <a:cs typeface="+mn-cs"/>
              </a:rPr>
              <a:t> Modern day research and reanalysis techniques have managed to find at least 26 El Niño events since 1900, with the </a:t>
            </a:r>
            <a:r>
              <a:rPr lang="en-US" sz="1200" b="0" i="0" u="none" strike="noStrike" kern="1200" dirty="0" smtClean="0">
                <a:solidFill>
                  <a:schemeClr val="tx1"/>
                </a:solidFill>
                <a:latin typeface="+mn-lt"/>
                <a:ea typeface="+mn-ea"/>
                <a:cs typeface="+mn-cs"/>
                <a:hlinkClick r:id="rId23" tooltip="1982–83 El Niño event"/>
              </a:rPr>
              <a:t>1982–83</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24" tooltip="1997–98 El Niño event"/>
              </a:rPr>
              <a:t>1997–98</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25" tooltip="2014–16 El Niño event"/>
              </a:rPr>
              <a:t>2014–16</a:t>
            </a:r>
            <a:r>
              <a:rPr lang="en-US" sz="1200" b="0" i="0" kern="1200" dirty="0" smtClean="0">
                <a:solidFill>
                  <a:schemeClr val="tx1"/>
                </a:solidFill>
                <a:latin typeface="+mn-lt"/>
                <a:ea typeface="+mn-ea"/>
                <a:cs typeface="+mn-cs"/>
              </a:rPr>
              <a:t> events among the strongest on record</a:t>
            </a:r>
          </a:p>
          <a:p>
            <a:endParaRPr lang="en-US" dirty="0"/>
          </a:p>
        </p:txBody>
      </p:sp>
      <p:sp>
        <p:nvSpPr>
          <p:cNvPr id="4" name="Slide Number Placeholder 3"/>
          <p:cNvSpPr>
            <a:spLocks noGrp="1"/>
          </p:cNvSpPr>
          <p:nvPr>
            <p:ph type="sldNum" sz="quarter" idx="10"/>
          </p:nvPr>
        </p:nvSpPr>
        <p:spPr/>
        <p:txBody>
          <a:bodyPr/>
          <a:lstStyle/>
          <a:p>
            <a:fld id="{D5271DBB-EA2B-4FC2-A8E0-913804940FBC}" type="slidenum">
              <a:rPr lang="en-US" smtClean="0"/>
              <a:pPr/>
              <a:t>225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1" i="1" kern="1200" dirty="0" smtClean="0">
                <a:solidFill>
                  <a:schemeClr val="tx1"/>
                </a:solidFill>
                <a:latin typeface="+mn-lt"/>
                <a:ea typeface="+mn-ea"/>
                <a:cs typeface="+mn-cs"/>
              </a:rPr>
              <a:t>El Niño</a:t>
            </a:r>
            <a:r>
              <a:rPr lang="en-US" sz="1200" b="1" i="0" kern="1200" dirty="0" smtClean="0">
                <a:solidFill>
                  <a:schemeClr val="tx1"/>
                </a:solidFill>
                <a:latin typeface="+mn-lt"/>
                <a:ea typeface="+mn-ea"/>
                <a:cs typeface="+mn-cs"/>
              </a:rPr>
              <a:t>, </a:t>
            </a:r>
            <a:r>
              <a:rPr lang="en-US" sz="1200" b="1" i="0" u="none" strike="noStrike" kern="1200" dirty="0" smtClean="0">
                <a:solidFill>
                  <a:schemeClr val="tx1"/>
                </a:solidFill>
                <a:latin typeface="+mn-lt"/>
                <a:ea typeface="+mn-ea"/>
                <a:cs typeface="+mn-cs"/>
                <a:hlinkClick r:id="rId3" tooltip="Literal translation"/>
              </a:rPr>
              <a:t>lit.</a:t>
            </a:r>
            <a:r>
              <a:rPr lang="en-US" sz="1200" b="1" i="0" kern="1200" dirty="0" smtClean="0">
                <a:solidFill>
                  <a:schemeClr val="tx1"/>
                </a:solidFill>
                <a:latin typeface="+mn-lt"/>
                <a:ea typeface="+mn-ea"/>
                <a:cs typeface="+mn-cs"/>
              </a:rPr>
              <a:t> 'The Boy'</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4" tooltip="Help:IPA/English"/>
              </a:rPr>
              <a:t>/</a:t>
            </a:r>
            <a:r>
              <a:rPr lang="en-US" sz="1200" b="0" i="0" u="none" strike="noStrike" kern="1200" dirty="0" err="1" smtClean="0">
                <a:solidFill>
                  <a:schemeClr val="tx1"/>
                </a:solidFill>
                <a:latin typeface="+mn-lt"/>
                <a:ea typeface="+mn-ea"/>
                <a:cs typeface="+mn-cs"/>
                <a:hlinkClick r:id="rId4" tooltip="Help:IPA/English"/>
              </a:rPr>
              <a:t>ɛl</a:t>
            </a:r>
            <a:r>
              <a:rPr lang="en-US" sz="1200" b="0" i="0" u="none" strike="noStrike" kern="1200" dirty="0" smtClean="0">
                <a:solidFill>
                  <a:schemeClr val="tx1"/>
                </a:solidFill>
                <a:latin typeface="+mn-lt"/>
                <a:ea typeface="+mn-ea"/>
                <a:cs typeface="+mn-cs"/>
                <a:hlinkClick r:id="rId4" tooltip="Help:IPA/English"/>
              </a:rPr>
              <a:t> ˈ</a:t>
            </a:r>
            <a:r>
              <a:rPr lang="en-US" sz="1200" b="0" i="0" u="none" strike="noStrike" kern="1200" dirty="0" err="1" smtClean="0">
                <a:solidFill>
                  <a:schemeClr val="tx1"/>
                </a:solidFill>
                <a:latin typeface="+mn-lt"/>
                <a:ea typeface="+mn-ea"/>
                <a:cs typeface="+mn-cs"/>
                <a:hlinkClick r:id="rId4" tooltip="Help:IPA/English"/>
              </a:rPr>
              <a:t>niːn.joʊ</a:t>
            </a:r>
            <a:r>
              <a:rPr lang="en-US" sz="1200" b="0" i="0" u="none" strike="noStrike" kern="1200" dirty="0" smtClean="0">
                <a:solidFill>
                  <a:schemeClr val="tx1"/>
                </a:solidFill>
                <a:latin typeface="+mn-lt"/>
                <a:ea typeface="+mn-ea"/>
                <a:cs typeface="+mn-cs"/>
                <a:hlinkClick r:id="rId4" tooltip="Help:IPA/English"/>
              </a:rPr>
              <a:t>/</a:t>
            </a:r>
            <a:r>
              <a:rPr lang="en-US" sz="1200" b="0" i="0" kern="1200" dirty="0" smtClean="0">
                <a:solidFill>
                  <a:schemeClr val="tx1"/>
                </a:solidFill>
                <a:latin typeface="+mn-lt"/>
                <a:ea typeface="+mn-ea"/>
                <a:cs typeface="+mn-cs"/>
              </a:rPr>
              <a:t>; Spanish: </a:t>
            </a:r>
            <a:r>
              <a:rPr lang="en-US" sz="1200" b="0" i="0" u="none" strike="noStrike" kern="1200" dirty="0" smtClean="0">
                <a:solidFill>
                  <a:schemeClr val="tx1"/>
                </a:solidFill>
                <a:latin typeface="+mn-lt"/>
                <a:ea typeface="+mn-ea"/>
                <a:cs typeface="+mn-cs"/>
                <a:hlinkClick r:id="rId5" tooltip="Help:IPA/Spanish"/>
              </a:rPr>
              <a:t>[el ˈ</a:t>
            </a:r>
            <a:r>
              <a:rPr lang="en-US" sz="1200" b="0" i="0" u="none" strike="noStrike" kern="1200" dirty="0" err="1" smtClean="0">
                <a:solidFill>
                  <a:schemeClr val="tx1"/>
                </a:solidFill>
                <a:latin typeface="+mn-lt"/>
                <a:ea typeface="+mn-ea"/>
                <a:cs typeface="+mn-cs"/>
                <a:hlinkClick r:id="rId5" tooltip="Help:IPA/Spanish"/>
              </a:rPr>
              <a:t>niɲo</a:t>
            </a:r>
            <a:r>
              <a:rPr lang="en-US" sz="1200" b="0" i="0" u="none" strike="noStrike" kern="1200" dirty="0" smtClean="0">
                <a:solidFill>
                  <a:schemeClr val="tx1"/>
                </a:solidFill>
                <a:latin typeface="+mn-lt"/>
                <a:ea typeface="+mn-ea"/>
                <a:cs typeface="+mn-cs"/>
                <a:hlinkClick r:id="rId5" tooltip="Help:IPA/Spanish"/>
              </a:rPr>
              <a:t>]</a:t>
            </a:r>
            <a:r>
              <a:rPr lang="en-US" sz="1200" b="0" i="0" kern="1200" dirty="0" smtClean="0">
                <a:solidFill>
                  <a:schemeClr val="tx1"/>
                </a:solidFill>
                <a:latin typeface="+mn-lt"/>
                <a:ea typeface="+mn-ea"/>
                <a:cs typeface="+mn-cs"/>
              </a:rPr>
              <a:t>) is the warm phase of the </a:t>
            </a:r>
            <a:r>
              <a:rPr lang="en-US" sz="1200" b="0" i="0" u="none" strike="noStrike" kern="1200" dirty="0" smtClean="0">
                <a:solidFill>
                  <a:schemeClr val="tx1"/>
                </a:solidFill>
                <a:latin typeface="+mn-lt"/>
                <a:ea typeface="+mn-ea"/>
                <a:cs typeface="+mn-cs"/>
                <a:hlinkClick r:id="rId6" tooltip="El Niño–Southern Oscillation"/>
              </a:rPr>
              <a:t>El Niño–Southern Oscillation</a:t>
            </a:r>
            <a:r>
              <a:rPr lang="en-US" sz="1200" b="0" i="0" kern="1200" dirty="0" smtClean="0">
                <a:solidFill>
                  <a:schemeClr val="tx1"/>
                </a:solidFill>
                <a:latin typeface="+mn-lt"/>
                <a:ea typeface="+mn-ea"/>
                <a:cs typeface="+mn-cs"/>
              </a:rPr>
              <a:t> (ENSO) and is associated with a band of warm ocean water that develops in the central and east-central equatorial </a:t>
            </a:r>
            <a:r>
              <a:rPr lang="en-US" sz="1200" b="0" i="0" u="none" strike="noStrike" kern="1200" dirty="0" smtClean="0">
                <a:solidFill>
                  <a:schemeClr val="tx1"/>
                </a:solidFill>
                <a:latin typeface="+mn-lt"/>
                <a:ea typeface="+mn-ea"/>
                <a:cs typeface="+mn-cs"/>
                <a:hlinkClick r:id="rId7" tooltip="Pacific Ocean"/>
              </a:rPr>
              <a:t>Pacific</a:t>
            </a:r>
            <a:r>
              <a:rPr lang="en-US" sz="1200" b="0" i="0" kern="1200" dirty="0" smtClean="0">
                <a:solidFill>
                  <a:schemeClr val="tx1"/>
                </a:solidFill>
                <a:latin typeface="+mn-lt"/>
                <a:ea typeface="+mn-ea"/>
                <a:cs typeface="+mn-cs"/>
              </a:rPr>
              <a:t> (approximately between the </a:t>
            </a:r>
            <a:r>
              <a:rPr lang="en-US" sz="1200" b="0" i="0" u="none" strike="noStrike" kern="1200" dirty="0" smtClean="0">
                <a:solidFill>
                  <a:schemeClr val="tx1"/>
                </a:solidFill>
                <a:latin typeface="+mn-lt"/>
                <a:ea typeface="+mn-ea"/>
                <a:cs typeface="+mn-cs"/>
                <a:hlinkClick r:id="rId8" tooltip="International Date Line"/>
              </a:rPr>
              <a:t>International Date Line</a:t>
            </a:r>
            <a:r>
              <a:rPr lang="en-US" sz="1200" b="0" i="0" kern="1200" dirty="0" smtClean="0">
                <a:solidFill>
                  <a:schemeClr val="tx1"/>
                </a:solidFill>
                <a:latin typeface="+mn-lt"/>
                <a:ea typeface="+mn-ea"/>
                <a:cs typeface="+mn-cs"/>
              </a:rPr>
              <a:t> and 120°W), including the area off the Pacific coast of </a:t>
            </a:r>
            <a:r>
              <a:rPr lang="en-US" sz="1200" b="0" i="0" u="none" strike="noStrike" kern="1200" dirty="0" smtClean="0">
                <a:solidFill>
                  <a:schemeClr val="tx1"/>
                </a:solidFill>
                <a:latin typeface="+mn-lt"/>
                <a:ea typeface="+mn-ea"/>
                <a:cs typeface="+mn-cs"/>
                <a:hlinkClick r:id="rId9" tooltip="South America"/>
              </a:rPr>
              <a:t>South America</a:t>
            </a:r>
            <a:r>
              <a:rPr lang="en-US" sz="1200" b="0" i="0" kern="1200" dirty="0" smtClean="0">
                <a:solidFill>
                  <a:schemeClr val="tx1"/>
                </a:solidFill>
                <a:latin typeface="+mn-lt"/>
                <a:ea typeface="+mn-ea"/>
                <a:cs typeface="+mn-cs"/>
              </a:rPr>
              <a:t>. The ENSO is the cycle of warm and cold </a:t>
            </a:r>
            <a:r>
              <a:rPr lang="en-US" sz="1200" b="0" i="0" u="none" strike="noStrike" kern="1200" dirty="0" smtClean="0">
                <a:solidFill>
                  <a:schemeClr val="tx1"/>
                </a:solidFill>
                <a:latin typeface="+mn-lt"/>
                <a:ea typeface="+mn-ea"/>
                <a:cs typeface="+mn-cs"/>
                <a:hlinkClick r:id="rId10" tooltip="Sea surface temperature"/>
              </a:rPr>
              <a:t>sea surface temperature</a:t>
            </a:r>
            <a:r>
              <a:rPr lang="en-US" sz="1200" b="0" i="0" kern="1200" dirty="0" smtClean="0">
                <a:solidFill>
                  <a:schemeClr val="tx1"/>
                </a:solidFill>
                <a:latin typeface="+mn-lt"/>
                <a:ea typeface="+mn-ea"/>
                <a:cs typeface="+mn-cs"/>
              </a:rPr>
              <a:t> (SST) of the tropical central and eastern Pacific Ocean. El Niño is accompanied by high </a:t>
            </a:r>
            <a:r>
              <a:rPr lang="en-US" sz="1200" b="0" i="0" u="none" strike="noStrike" kern="1200" dirty="0" smtClean="0">
                <a:solidFill>
                  <a:schemeClr val="tx1"/>
                </a:solidFill>
                <a:latin typeface="+mn-lt"/>
                <a:ea typeface="+mn-ea"/>
                <a:cs typeface="+mn-cs"/>
                <a:hlinkClick r:id="rId11" tooltip="Atmospheric pressure"/>
              </a:rPr>
              <a:t>air pressure</a:t>
            </a:r>
            <a:r>
              <a:rPr lang="en-US" sz="1200" b="0" i="0" kern="1200" dirty="0" smtClean="0">
                <a:solidFill>
                  <a:schemeClr val="tx1"/>
                </a:solidFill>
                <a:latin typeface="+mn-lt"/>
                <a:ea typeface="+mn-ea"/>
                <a:cs typeface="+mn-cs"/>
              </a:rPr>
              <a:t> in the western Pacific and low air pressure in the eastern Pacific. El Niño phases are known to last close to four years; however, records demonstrate that the cycles have lasted between two and seven years. During the development of El Niño, rainfall develops between September–November.</a:t>
            </a:r>
            <a:r>
              <a:rPr lang="en-US" sz="1200" b="0" i="0" kern="1200" baseline="30000" dirty="0" smtClean="0">
                <a:solidFill>
                  <a:schemeClr val="tx1"/>
                </a:solidFill>
                <a:latin typeface="+mn-lt"/>
                <a:ea typeface="+mn-ea"/>
                <a:cs typeface="+mn-cs"/>
              </a:rPr>
              <a:t>[</a:t>
            </a:r>
            <a:r>
              <a:rPr lang="en-US" sz="1200" b="0" i="1" u="none" strike="noStrike" kern="1200" baseline="30000" dirty="0" smtClean="0">
                <a:solidFill>
                  <a:schemeClr val="tx1"/>
                </a:solidFill>
                <a:latin typeface="+mn-lt"/>
                <a:ea typeface="+mn-ea"/>
                <a:cs typeface="+mn-cs"/>
                <a:hlinkClick r:id="rId12" tooltip="Wikipedia:Please clarify"/>
              </a:rPr>
              <a:t>clarification needed</a:t>
            </a:r>
            <a:r>
              <a:rPr lang="en-US" sz="1200" b="0" i="0" kern="1200" baseline="300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13"/>
              </a:rPr>
              <a:t>[1]</a:t>
            </a:r>
            <a:r>
              <a:rPr lang="en-US" sz="1200" b="0" i="0" kern="1200" dirty="0" smtClean="0">
                <a:solidFill>
                  <a:schemeClr val="tx1"/>
                </a:solidFill>
                <a:latin typeface="+mn-lt"/>
                <a:ea typeface="+mn-ea"/>
                <a:cs typeface="+mn-cs"/>
              </a:rPr>
              <a:t> The cool phase of ENSO is </a:t>
            </a:r>
            <a:r>
              <a:rPr lang="en-US" sz="1200" b="0" i="0" u="none" strike="noStrike" kern="1200" dirty="0" smtClean="0">
                <a:solidFill>
                  <a:schemeClr val="tx1"/>
                </a:solidFill>
                <a:latin typeface="+mn-lt"/>
                <a:ea typeface="+mn-ea"/>
                <a:cs typeface="+mn-cs"/>
                <a:hlinkClick r:id="rId14" tooltip="Spanish language"/>
              </a:rPr>
              <a:t>Spanish</a:t>
            </a:r>
            <a:r>
              <a:rPr lang="en-US" sz="1200" b="0" i="0" kern="1200" dirty="0" smtClean="0">
                <a:solidFill>
                  <a:schemeClr val="tx1"/>
                </a:solidFill>
                <a:latin typeface="+mn-lt"/>
                <a:ea typeface="+mn-ea"/>
                <a:cs typeface="+mn-cs"/>
              </a:rPr>
              <a:t>: </a:t>
            </a:r>
            <a:r>
              <a:rPr lang="en-US" sz="1200" b="0" i="1" u="none" strike="noStrike" kern="1200" dirty="0" smtClean="0">
                <a:solidFill>
                  <a:schemeClr val="tx1"/>
                </a:solidFill>
                <a:latin typeface="+mn-lt"/>
                <a:ea typeface="+mn-ea"/>
                <a:cs typeface="+mn-cs"/>
                <a:hlinkClick r:id="rId15" tooltip="La Niña"/>
              </a:rPr>
              <a:t>La Niña</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3" tooltip="Literal translation"/>
              </a:rPr>
              <a:t>lit.</a:t>
            </a:r>
            <a:r>
              <a:rPr lang="en-US" sz="1200" b="0" i="0" kern="1200" dirty="0" smtClean="0">
                <a:solidFill>
                  <a:schemeClr val="tx1"/>
                </a:solidFill>
                <a:latin typeface="+mn-lt"/>
                <a:ea typeface="+mn-ea"/>
                <a:cs typeface="+mn-cs"/>
              </a:rPr>
              <a:t> 'The Girl', with SSTs in the eastern Pacific below average, and air pressure high in the eastern Pacific and low in the western Pacific. The ENSO cycle, including both El Niño and La Niña, causes global changes in temperature and rainfall.</a:t>
            </a:r>
            <a:r>
              <a:rPr lang="en-US" sz="1200" b="0" i="0" u="none" strike="noStrike" kern="1200" baseline="30000" dirty="0" smtClean="0">
                <a:solidFill>
                  <a:schemeClr val="tx1"/>
                </a:solidFill>
                <a:latin typeface="+mn-lt"/>
                <a:ea typeface="+mn-ea"/>
                <a:cs typeface="+mn-cs"/>
                <a:hlinkClick r:id="rId13"/>
              </a:rPr>
              <a:t>[2][3]</a:t>
            </a:r>
            <a:endParaRPr lang="en-US" sz="1200" b="0" i="0" kern="1200" dirty="0" smtClean="0">
              <a:solidFill>
                <a:schemeClr val="tx1"/>
              </a:solidFill>
              <a:latin typeface="+mn-lt"/>
              <a:ea typeface="+mn-ea"/>
              <a:cs typeface="+mn-cs"/>
            </a:endParaRPr>
          </a:p>
          <a:p>
            <a:r>
              <a:rPr lang="en-US" sz="1200" b="0" i="0" u="none" strike="noStrike" kern="1200" dirty="0" smtClean="0">
                <a:solidFill>
                  <a:schemeClr val="tx1"/>
                </a:solidFill>
                <a:latin typeface="+mn-lt"/>
                <a:ea typeface="+mn-ea"/>
                <a:cs typeface="+mn-cs"/>
                <a:hlinkClick r:id="rId16" tooltip="Developing country"/>
              </a:rPr>
              <a:t>Developing countries</a:t>
            </a:r>
            <a:r>
              <a:rPr lang="en-US" sz="1200" b="0" i="0" kern="1200" dirty="0" smtClean="0">
                <a:solidFill>
                  <a:schemeClr val="tx1"/>
                </a:solidFill>
                <a:latin typeface="+mn-lt"/>
                <a:ea typeface="+mn-ea"/>
                <a:cs typeface="+mn-cs"/>
              </a:rPr>
              <a:t> that depend on their own agriculture and fishing, particularly those bordering the Pacific Ocean, are usually most affected. In this phase of the Oscillation, the pool of warm water in the Pacific near South America is often at its warmest about </a:t>
            </a:r>
            <a:r>
              <a:rPr lang="en-US" sz="1200" b="0" i="0" u="none" strike="noStrike" kern="1200" dirty="0" smtClean="0">
                <a:solidFill>
                  <a:schemeClr val="tx1"/>
                </a:solidFill>
                <a:latin typeface="+mn-lt"/>
                <a:ea typeface="+mn-ea"/>
                <a:cs typeface="+mn-cs"/>
                <a:hlinkClick r:id="rId17" tooltip="Christmas"/>
              </a:rPr>
              <a:t>Christmas</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13"/>
              </a:rPr>
              <a:t>[4]</a:t>
            </a:r>
            <a:r>
              <a:rPr lang="en-US" sz="1200" b="0" i="0" kern="1200" dirty="0" smtClean="0">
                <a:solidFill>
                  <a:schemeClr val="tx1"/>
                </a:solidFill>
                <a:latin typeface="+mn-lt"/>
                <a:ea typeface="+mn-ea"/>
                <a:cs typeface="+mn-cs"/>
              </a:rPr>
              <a:t> The original phrase, </a:t>
            </a:r>
            <a:r>
              <a:rPr lang="en-US" sz="1200" b="0" i="1" kern="1200" dirty="0" smtClean="0">
                <a:solidFill>
                  <a:schemeClr val="tx1"/>
                </a:solidFill>
                <a:latin typeface="+mn-lt"/>
                <a:ea typeface="+mn-ea"/>
                <a:cs typeface="+mn-cs"/>
              </a:rPr>
              <a:t>El Niño de </a:t>
            </a:r>
            <a:r>
              <a:rPr lang="en-US" sz="1200" b="0" i="1" u="none" strike="noStrike" kern="1200" dirty="0" err="1" smtClean="0">
                <a:solidFill>
                  <a:schemeClr val="tx1"/>
                </a:solidFill>
                <a:latin typeface="+mn-lt"/>
                <a:ea typeface="+mn-ea"/>
                <a:cs typeface="+mn-cs"/>
                <a:hlinkClick r:id="rId18" tooltip="Nochebuena"/>
              </a:rPr>
              <a:t>Navidad</a:t>
            </a:r>
            <a:r>
              <a:rPr lang="en-US" sz="1200" b="0" i="0" kern="1200" dirty="0" smtClean="0">
                <a:solidFill>
                  <a:schemeClr val="tx1"/>
                </a:solidFill>
                <a:latin typeface="+mn-lt"/>
                <a:ea typeface="+mn-ea"/>
                <a:cs typeface="+mn-cs"/>
              </a:rPr>
              <a:t>, arose centuries ago, when </a:t>
            </a:r>
            <a:r>
              <a:rPr lang="en-US" sz="1200" b="0" i="0" u="none" strike="noStrike" kern="1200" dirty="0" smtClean="0">
                <a:solidFill>
                  <a:schemeClr val="tx1"/>
                </a:solidFill>
                <a:latin typeface="+mn-lt"/>
                <a:ea typeface="+mn-ea"/>
                <a:cs typeface="+mn-cs"/>
                <a:hlinkClick r:id="rId19" tooltip="Peru"/>
              </a:rPr>
              <a:t>Peruvian</a:t>
            </a:r>
            <a:r>
              <a:rPr lang="en-US" sz="1200" b="0" i="0" kern="1200" dirty="0" smtClean="0">
                <a:solidFill>
                  <a:schemeClr val="tx1"/>
                </a:solidFill>
                <a:latin typeface="+mn-lt"/>
                <a:ea typeface="+mn-ea"/>
                <a:cs typeface="+mn-cs"/>
              </a:rPr>
              <a:t> fishermen named the weather phenomenon after the </a:t>
            </a:r>
            <a:r>
              <a:rPr lang="en-US" sz="1200" b="0" i="0" u="none" strike="noStrike" kern="1200" dirty="0" smtClean="0">
                <a:solidFill>
                  <a:schemeClr val="tx1"/>
                </a:solidFill>
                <a:latin typeface="+mn-lt"/>
                <a:ea typeface="+mn-ea"/>
                <a:cs typeface="+mn-cs"/>
                <a:hlinkClick r:id="rId20" tooltip="Christ Child"/>
              </a:rPr>
              <a:t>newborn Christ</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13"/>
              </a:rPr>
              <a:t>[5][6]</a:t>
            </a:r>
            <a:endParaRPr lang="en-US" sz="1200" b="0" i="0" u="none" strike="noStrike" kern="1200" baseline="300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It is believed that El Niño has occurred for thousands of years.</a:t>
            </a:r>
            <a:r>
              <a:rPr lang="en-US" sz="1200" b="0" i="0" u="none" strike="noStrike" kern="1200" baseline="30000" dirty="0" smtClean="0">
                <a:solidFill>
                  <a:schemeClr val="tx1"/>
                </a:solidFill>
                <a:latin typeface="+mn-lt"/>
                <a:ea typeface="+mn-ea"/>
                <a:cs typeface="+mn-cs"/>
                <a:hlinkClick r:id="rId13"/>
              </a:rPr>
              <a:t>[11]</a:t>
            </a:r>
            <a:r>
              <a:rPr lang="en-US" sz="1200" b="0" i="0" kern="1200" dirty="0" smtClean="0">
                <a:solidFill>
                  <a:schemeClr val="tx1"/>
                </a:solidFill>
                <a:latin typeface="+mn-lt"/>
                <a:ea typeface="+mn-ea"/>
                <a:cs typeface="+mn-cs"/>
              </a:rPr>
              <a:t> For example, it is thought that El Niño affected the </a:t>
            </a:r>
            <a:r>
              <a:rPr lang="en-US" sz="1200" b="0" i="0" u="none" strike="noStrike" kern="1200" dirty="0" err="1" smtClean="0">
                <a:solidFill>
                  <a:schemeClr val="tx1"/>
                </a:solidFill>
                <a:latin typeface="+mn-lt"/>
                <a:ea typeface="+mn-ea"/>
                <a:cs typeface="+mn-cs"/>
                <a:hlinkClick r:id="rId21" tooltip="Moche culture"/>
              </a:rPr>
              <a:t>Moche</a:t>
            </a:r>
            <a:r>
              <a:rPr lang="en-US" sz="1200" b="0" i="0" kern="1200" dirty="0" smtClean="0">
                <a:solidFill>
                  <a:schemeClr val="tx1"/>
                </a:solidFill>
                <a:latin typeface="+mn-lt"/>
                <a:ea typeface="+mn-ea"/>
                <a:cs typeface="+mn-cs"/>
              </a:rPr>
              <a:t> in modern-day </a:t>
            </a:r>
            <a:r>
              <a:rPr lang="en-US" sz="1200" b="0" i="0" u="none" strike="noStrike" kern="1200" dirty="0" smtClean="0">
                <a:solidFill>
                  <a:schemeClr val="tx1"/>
                </a:solidFill>
                <a:latin typeface="+mn-lt"/>
                <a:ea typeface="+mn-ea"/>
                <a:cs typeface="+mn-cs"/>
                <a:hlinkClick r:id="rId19" tooltip="Peru"/>
              </a:rPr>
              <a:t>Peru</a:t>
            </a:r>
            <a:r>
              <a:rPr lang="en-US" sz="1200" b="0" i="0" kern="1200" dirty="0" smtClean="0">
                <a:solidFill>
                  <a:schemeClr val="tx1"/>
                </a:solidFill>
                <a:latin typeface="+mn-lt"/>
                <a:ea typeface="+mn-ea"/>
                <a:cs typeface="+mn-cs"/>
              </a:rPr>
              <a:t>. Scientists have also found chemical signatures of warmer sea surface temperatures and increased rainfall caused by El Niño in coral specimens that are around 13,000 years old.</a:t>
            </a:r>
            <a:r>
              <a:rPr lang="en-US" sz="1200" b="0" i="0" u="none" strike="noStrike" kern="1200" baseline="30000" dirty="0" smtClean="0">
                <a:solidFill>
                  <a:schemeClr val="tx1"/>
                </a:solidFill>
                <a:latin typeface="+mn-lt"/>
                <a:ea typeface="+mn-ea"/>
                <a:cs typeface="+mn-cs"/>
                <a:hlinkClick r:id="rId13"/>
              </a:rPr>
              <a:t>[12]</a:t>
            </a:r>
            <a:r>
              <a:rPr lang="en-US" sz="1200" b="0" i="0" kern="1200" dirty="0" smtClean="0">
                <a:solidFill>
                  <a:schemeClr val="tx1"/>
                </a:solidFill>
                <a:latin typeface="+mn-lt"/>
                <a:ea typeface="+mn-ea"/>
                <a:cs typeface="+mn-cs"/>
              </a:rPr>
              <a:t> Around 1525, when </a:t>
            </a:r>
            <a:r>
              <a:rPr lang="en-US" sz="1200" b="0" i="0" u="none" strike="noStrike" kern="1200" dirty="0" smtClean="0">
                <a:solidFill>
                  <a:schemeClr val="tx1"/>
                </a:solidFill>
                <a:latin typeface="+mn-lt"/>
                <a:ea typeface="+mn-ea"/>
                <a:cs typeface="+mn-cs"/>
                <a:hlinkClick r:id="rId22" tooltip="Francisco Pizarro"/>
              </a:rPr>
              <a:t>Francisco Pizarro</a:t>
            </a:r>
            <a:r>
              <a:rPr lang="en-US" sz="1200" b="0" i="0" kern="1200" dirty="0" smtClean="0">
                <a:solidFill>
                  <a:schemeClr val="tx1"/>
                </a:solidFill>
                <a:latin typeface="+mn-lt"/>
                <a:ea typeface="+mn-ea"/>
                <a:cs typeface="+mn-cs"/>
              </a:rPr>
              <a:t> made landfall in Peru, he noted rainfall in the deserts, the first written record of the impacts of El Niño.</a:t>
            </a:r>
            <a:r>
              <a:rPr lang="en-US" sz="1200" b="0" i="0" u="none" strike="noStrike" kern="1200" baseline="30000" dirty="0" smtClean="0">
                <a:solidFill>
                  <a:schemeClr val="tx1"/>
                </a:solidFill>
                <a:latin typeface="+mn-lt"/>
                <a:ea typeface="+mn-ea"/>
                <a:cs typeface="+mn-cs"/>
                <a:hlinkClick r:id="rId13"/>
              </a:rPr>
              <a:t>[12]</a:t>
            </a:r>
            <a:r>
              <a:rPr lang="en-US" sz="1200" b="0" i="0" kern="1200" dirty="0" smtClean="0">
                <a:solidFill>
                  <a:schemeClr val="tx1"/>
                </a:solidFill>
                <a:latin typeface="+mn-lt"/>
                <a:ea typeface="+mn-ea"/>
                <a:cs typeface="+mn-cs"/>
              </a:rPr>
              <a:t> Modern day research and reanalysis techniques have managed to find at least 26 El Niño events since 1900, with the </a:t>
            </a:r>
            <a:r>
              <a:rPr lang="en-US" sz="1200" b="0" i="0" u="none" strike="noStrike" kern="1200" dirty="0" smtClean="0">
                <a:solidFill>
                  <a:schemeClr val="tx1"/>
                </a:solidFill>
                <a:latin typeface="+mn-lt"/>
                <a:ea typeface="+mn-ea"/>
                <a:cs typeface="+mn-cs"/>
                <a:hlinkClick r:id="rId23" tooltip="1982–83 El Niño event"/>
              </a:rPr>
              <a:t>1982–83</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24" tooltip="1997–98 El Niño event"/>
              </a:rPr>
              <a:t>1997–98</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25" tooltip="2014–16 El Niño event"/>
              </a:rPr>
              <a:t>2014–16</a:t>
            </a:r>
            <a:r>
              <a:rPr lang="en-US" sz="1200" b="0" i="0" kern="1200" dirty="0" smtClean="0">
                <a:solidFill>
                  <a:schemeClr val="tx1"/>
                </a:solidFill>
                <a:latin typeface="+mn-lt"/>
                <a:ea typeface="+mn-ea"/>
                <a:cs typeface="+mn-cs"/>
              </a:rPr>
              <a:t> events among the strongest on record</a:t>
            </a:r>
          </a:p>
          <a:p>
            <a:endParaRPr lang="en-US" dirty="0"/>
          </a:p>
        </p:txBody>
      </p:sp>
      <p:sp>
        <p:nvSpPr>
          <p:cNvPr id="4" name="Slide Number Placeholder 3"/>
          <p:cNvSpPr>
            <a:spLocks noGrp="1"/>
          </p:cNvSpPr>
          <p:nvPr>
            <p:ph type="sldNum" sz="quarter" idx="10"/>
          </p:nvPr>
        </p:nvSpPr>
        <p:spPr/>
        <p:txBody>
          <a:bodyPr/>
          <a:lstStyle/>
          <a:p>
            <a:fld id="{D5271DBB-EA2B-4FC2-A8E0-913804940FBC}" type="slidenum">
              <a:rPr lang="en-US" smtClean="0"/>
              <a:pPr/>
              <a:t>226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Using</a:t>
            </a:r>
            <a:r>
              <a:rPr lang="en-US" baseline="0" dirty="0" smtClean="0"/>
              <a:t> Colorado Wildfires as a proxy for Plateau fires in general. No data on other states</a:t>
            </a:r>
            <a:endParaRPr lang="en-US" dirty="0"/>
          </a:p>
        </p:txBody>
      </p:sp>
      <p:sp>
        <p:nvSpPr>
          <p:cNvPr id="4" name="Slide Number Placeholder 3"/>
          <p:cNvSpPr>
            <a:spLocks noGrp="1"/>
          </p:cNvSpPr>
          <p:nvPr>
            <p:ph type="sldNum" sz="quarter" idx="10"/>
          </p:nvPr>
        </p:nvSpPr>
        <p:spPr/>
        <p:txBody>
          <a:bodyPr/>
          <a:lstStyle/>
          <a:p>
            <a:fld id="{D5271DBB-EA2B-4FC2-A8E0-913804940FBC}" type="slidenum">
              <a:rPr lang="en-US" smtClean="0"/>
              <a:pPr/>
              <a:t>228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kern="1200" baseline="0" dirty="0" smtClean="0">
                <a:solidFill>
                  <a:schemeClr val="tx1"/>
                </a:solidFill>
                <a:latin typeface="+mn-lt"/>
                <a:ea typeface="+mn-ea"/>
                <a:cs typeface="+mn-cs"/>
              </a:rPr>
              <a:t>In 1987, according to a USGS pamphlet, it was flowing 8 million </a:t>
            </a:r>
            <a:r>
              <a:rPr lang="en-US" sz="1200" kern="1200" baseline="0" dirty="0" err="1" smtClean="0">
                <a:solidFill>
                  <a:schemeClr val="tx1"/>
                </a:solidFill>
                <a:latin typeface="+mn-lt"/>
                <a:ea typeface="+mn-ea"/>
                <a:cs typeface="+mn-cs"/>
              </a:rPr>
              <a:t>gpm</a:t>
            </a:r>
            <a:r>
              <a:rPr lang="en-US" sz="1200" kern="1200" baseline="0" dirty="0" smtClean="0">
                <a:solidFill>
                  <a:schemeClr val="tx1"/>
                </a:solidFill>
                <a:latin typeface="+mn-lt"/>
                <a:ea typeface="+mn-ea"/>
                <a:cs typeface="+mn-cs"/>
              </a:rPr>
              <a:t> at Lee’s Ferry and 2 million </a:t>
            </a:r>
            <a:r>
              <a:rPr lang="en-US" sz="1200" kern="1200" baseline="0" dirty="0" err="1" smtClean="0">
                <a:solidFill>
                  <a:schemeClr val="tx1"/>
                </a:solidFill>
                <a:latin typeface="+mn-lt"/>
                <a:ea typeface="+mn-ea"/>
                <a:cs typeface="+mn-cs"/>
              </a:rPr>
              <a:t>gpm</a:t>
            </a:r>
            <a:r>
              <a:rPr lang="en-US" sz="1200" kern="1200" baseline="0" dirty="0" smtClean="0">
                <a:solidFill>
                  <a:schemeClr val="tx1"/>
                </a:solidFill>
                <a:latin typeface="+mn-lt"/>
                <a:ea typeface="+mn-ea"/>
                <a:cs typeface="+mn-cs"/>
              </a:rPr>
              <a:t> at it’s mouth.</a:t>
            </a:r>
          </a:p>
          <a:p>
            <a:r>
              <a:rPr lang="en-US" sz="1200" kern="1200" baseline="0" dirty="0" smtClean="0">
                <a:solidFill>
                  <a:schemeClr val="tx1"/>
                </a:solidFill>
                <a:latin typeface="+mn-lt"/>
                <a:ea typeface="+mn-ea"/>
                <a:cs typeface="+mn-cs"/>
              </a:rPr>
              <a:t>It ran dry at the mouth in XXXX</a:t>
            </a:r>
          </a:p>
          <a:p>
            <a:r>
              <a:rPr lang="en-US" sz="1200" kern="1200" baseline="0" dirty="0" smtClean="0">
                <a:solidFill>
                  <a:schemeClr val="tx1"/>
                </a:solidFill>
                <a:latin typeface="+mn-lt"/>
                <a:ea typeface="+mn-ea"/>
                <a:cs typeface="+mn-cs"/>
              </a:rPr>
              <a:t>2014 it rec’d a pulse of water &amp; in 2021 after new negotiations it rec’d another pulse that kept water there for 8 weeks.</a:t>
            </a:r>
          </a:p>
          <a:p>
            <a:r>
              <a:rPr lang="en-US" sz="1200" kern="1200" dirty="0" smtClean="0">
                <a:solidFill>
                  <a:schemeClr val="tx1"/>
                </a:solidFill>
                <a:latin typeface="+mn-lt"/>
                <a:ea typeface="+mn-ea"/>
                <a:cs typeface="+mn-cs"/>
              </a:rPr>
              <a:t>The construction of </a:t>
            </a:r>
            <a:r>
              <a:rPr lang="en-US" sz="1200" u="sng" kern="1200" dirty="0" smtClean="0">
                <a:solidFill>
                  <a:schemeClr val="tx1"/>
                </a:solidFill>
                <a:latin typeface="+mn-lt"/>
                <a:ea typeface="+mn-ea"/>
                <a:cs typeface="+mn-cs"/>
                <a:hlinkClick r:id="rId3" tooltip="Hoover Dam"/>
              </a:rPr>
              <a:t>Hoover Dam</a:t>
            </a:r>
            <a:r>
              <a:rPr lang="en-US" sz="1200" kern="1200" dirty="0" smtClean="0">
                <a:solidFill>
                  <a:schemeClr val="tx1"/>
                </a:solidFill>
                <a:latin typeface="+mn-lt"/>
                <a:ea typeface="+mn-ea"/>
                <a:cs typeface="+mn-cs"/>
              </a:rPr>
              <a:t> in the 1930s marked the beginning of the modern era for the Colorado River Delta. For six years, as </a:t>
            </a:r>
            <a:r>
              <a:rPr lang="en-US" sz="1200" u="sng" kern="1200" dirty="0" smtClean="0">
                <a:solidFill>
                  <a:schemeClr val="tx1"/>
                </a:solidFill>
                <a:latin typeface="+mn-lt"/>
                <a:ea typeface="+mn-ea"/>
                <a:cs typeface="+mn-cs"/>
                <a:hlinkClick r:id="rId4" tooltip="Lake Mead"/>
              </a:rPr>
              <a:t>Lake Mead</a:t>
            </a:r>
            <a:r>
              <a:rPr lang="en-US" sz="1200" kern="1200" dirty="0" smtClean="0">
                <a:solidFill>
                  <a:schemeClr val="tx1"/>
                </a:solidFill>
                <a:latin typeface="+mn-lt"/>
                <a:ea typeface="+mn-ea"/>
                <a:cs typeface="+mn-cs"/>
              </a:rPr>
              <a:t> filled behind the dam, virtually no freshwater reached the delta. Even spring flooding was captured. This ecologically devastating event was repeated from 1963 to 1981 as </a:t>
            </a:r>
            <a:r>
              <a:rPr lang="en-US" sz="1200" u="sng" kern="1200" dirty="0" smtClean="0">
                <a:solidFill>
                  <a:schemeClr val="tx1"/>
                </a:solidFill>
                <a:latin typeface="+mn-lt"/>
                <a:ea typeface="+mn-ea"/>
                <a:cs typeface="+mn-cs"/>
                <a:hlinkClick r:id="rId5" tooltip="Lake Powell"/>
              </a:rPr>
              <a:t>Lake Powell</a:t>
            </a:r>
            <a:r>
              <a:rPr lang="en-US" sz="1200" kern="1200" dirty="0" smtClean="0">
                <a:solidFill>
                  <a:schemeClr val="tx1"/>
                </a:solidFill>
                <a:latin typeface="+mn-lt"/>
                <a:ea typeface="+mn-ea"/>
                <a:cs typeface="+mn-cs"/>
              </a:rPr>
              <a:t> filled behind the </a:t>
            </a:r>
            <a:r>
              <a:rPr lang="en-US" sz="1200" u="sng" kern="1200" dirty="0" smtClean="0">
                <a:solidFill>
                  <a:schemeClr val="tx1"/>
                </a:solidFill>
                <a:latin typeface="+mn-lt"/>
                <a:ea typeface="+mn-ea"/>
                <a:cs typeface="+mn-cs"/>
                <a:hlinkClick r:id="rId6" tooltip="Glen Canyon Dam"/>
              </a:rPr>
              <a:t>Glen Canyon Dam</a:t>
            </a:r>
            <a:r>
              <a:rPr lang="en-US" sz="1200" kern="1200" dirty="0" smtClean="0">
                <a:solidFill>
                  <a:schemeClr val="tx1"/>
                </a:solidFill>
                <a:latin typeface="+mn-lt"/>
                <a:ea typeface="+mn-ea"/>
                <a:cs typeface="+mn-cs"/>
              </a:rPr>
              <a:t>. </a:t>
            </a: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FD85BC9-F399-4A5E-BCE5-97CBC532E568}" type="slidenum">
              <a:rPr lang="en-US" smtClean="0"/>
              <a:pPr/>
              <a:t>239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b="0" i="0" kern="1200" dirty="0" smtClean="0">
                <a:solidFill>
                  <a:schemeClr val="tx1"/>
                </a:solidFill>
                <a:latin typeface="+mn-lt"/>
                <a:ea typeface="+mn-ea"/>
                <a:cs typeface="+mn-cs"/>
              </a:rPr>
              <a:t>The </a:t>
            </a:r>
            <a:r>
              <a:rPr lang="en-US" sz="1200" b="0" i="0" kern="1200" dirty="0" smtClean="0">
                <a:solidFill>
                  <a:schemeClr val="tx1"/>
                </a:solidFill>
                <a:latin typeface="+mn-lt"/>
                <a:ea typeface="+mn-ea"/>
                <a:cs typeface="+mn-cs"/>
                <a:hlinkClick r:id="rId3"/>
              </a:rPr>
              <a:t>aqueduct includes</a:t>
            </a:r>
            <a:r>
              <a:rPr lang="en-US" sz="1200" b="0" i="0" kern="1200" dirty="0" smtClean="0">
                <a:solidFill>
                  <a:schemeClr val="tx1"/>
                </a:solidFill>
                <a:latin typeface="+mn-lt"/>
                <a:ea typeface="+mn-ea"/>
                <a:cs typeface="+mn-cs"/>
              </a:rPr>
              <a:t> 92 miles of tunnels, 63 miles of concrete canals, 54 miles of concrete conduits, 29 miles of siphons and five pumping stations. Using electricity generated from </a:t>
            </a:r>
            <a:r>
              <a:rPr lang="en-US" sz="1200" b="0" i="0" kern="1200" dirty="0" smtClean="0">
                <a:solidFill>
                  <a:schemeClr val="tx1"/>
                </a:solidFill>
                <a:latin typeface="+mn-lt"/>
                <a:ea typeface="+mn-ea"/>
                <a:cs typeface="+mn-cs"/>
                <a:hlinkClick r:id="rId4"/>
              </a:rPr>
              <a:t>Hoover Dam</a:t>
            </a:r>
            <a:r>
              <a:rPr lang="en-US" sz="1200" b="0" i="0" kern="1200" dirty="0" smtClean="0">
                <a:solidFill>
                  <a:schemeClr val="tx1"/>
                </a:solidFill>
                <a:latin typeface="+mn-lt"/>
                <a:ea typeface="+mn-ea"/>
                <a:cs typeface="+mn-cs"/>
              </a:rPr>
              <a:t>, Parker Dam and other sources, pumps lift water over 1,600 feet so the aqueduct can carry it across vast deserts, contributing to the growth of cities in Southern California.</a:t>
            </a:r>
          </a:p>
          <a:p>
            <a:r>
              <a:rPr lang="en-US" sz="1200" b="0" i="0" kern="1200" dirty="0" smtClean="0">
                <a:solidFill>
                  <a:schemeClr val="tx1"/>
                </a:solidFill>
                <a:latin typeface="+mn-lt"/>
                <a:ea typeface="+mn-ea"/>
                <a:cs typeface="+mn-cs"/>
              </a:rPr>
              <a:t>Today, the aqueduct has the capacity to deliver more than 1.2 million acre-feet of water each year.</a:t>
            </a:r>
            <a:endParaRPr lang="en-US" sz="1200" b="0" i="0" kern="1200" smtClean="0">
              <a:solidFill>
                <a:schemeClr val="tx1"/>
              </a:solidFill>
              <a:latin typeface="+mn-lt"/>
              <a:ea typeface="+mn-ea"/>
              <a:cs typeface="+mn-cs"/>
            </a:endParaRPr>
          </a:p>
          <a:p>
            <a:endParaRPr lang="en-US" sz="1200" b="0" i="0" kern="120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Aqueduct is capable of transporting 1 billion gallons of water daily to Southern California's urban regions, according to the Bureau of Reclamation.</a:t>
            </a: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 1987, according to a USGS pamphlet, it was flowing 8 million </a:t>
            </a:r>
            <a:r>
              <a:rPr lang="en-US" sz="1200" kern="1200" baseline="0" dirty="0" err="1" smtClean="0">
                <a:solidFill>
                  <a:schemeClr val="tx1"/>
                </a:solidFill>
                <a:latin typeface="+mn-lt"/>
                <a:ea typeface="+mn-ea"/>
                <a:cs typeface="+mn-cs"/>
              </a:rPr>
              <a:t>gpm</a:t>
            </a:r>
            <a:r>
              <a:rPr lang="en-US" sz="1200" kern="1200" baseline="0" dirty="0" smtClean="0">
                <a:solidFill>
                  <a:schemeClr val="tx1"/>
                </a:solidFill>
                <a:latin typeface="+mn-lt"/>
                <a:ea typeface="+mn-ea"/>
                <a:cs typeface="+mn-cs"/>
              </a:rPr>
              <a:t> at Lee’s Ferry and 2 million </a:t>
            </a:r>
            <a:r>
              <a:rPr lang="en-US" sz="1200" kern="1200" baseline="0" dirty="0" err="1" smtClean="0">
                <a:solidFill>
                  <a:schemeClr val="tx1"/>
                </a:solidFill>
                <a:latin typeface="+mn-lt"/>
                <a:ea typeface="+mn-ea"/>
                <a:cs typeface="+mn-cs"/>
              </a:rPr>
              <a:t>gpm</a:t>
            </a:r>
            <a:r>
              <a:rPr lang="en-US" sz="1200" kern="1200" baseline="0" dirty="0" smtClean="0">
                <a:solidFill>
                  <a:schemeClr val="tx1"/>
                </a:solidFill>
                <a:latin typeface="+mn-lt"/>
                <a:ea typeface="+mn-ea"/>
                <a:cs typeface="+mn-cs"/>
              </a:rPr>
              <a:t> at it’s mouth.</a:t>
            </a:r>
          </a:p>
          <a:p>
            <a:r>
              <a:rPr lang="en-US" sz="1200" kern="1200" baseline="0" dirty="0" smtClean="0">
                <a:solidFill>
                  <a:schemeClr val="tx1"/>
                </a:solidFill>
                <a:latin typeface="+mn-lt"/>
                <a:ea typeface="+mn-ea"/>
                <a:cs typeface="+mn-cs"/>
              </a:rPr>
              <a:t>It ran dry at the mouth in XXXX</a:t>
            </a:r>
          </a:p>
          <a:p>
            <a:r>
              <a:rPr lang="en-US" sz="1200" kern="1200" baseline="0" dirty="0" smtClean="0">
                <a:solidFill>
                  <a:schemeClr val="tx1"/>
                </a:solidFill>
                <a:latin typeface="+mn-lt"/>
                <a:ea typeface="+mn-ea"/>
                <a:cs typeface="+mn-cs"/>
              </a:rPr>
              <a:t>2014 it rec’d a pulse of water &amp; in 2021 after new negotiations it rec’d another pulse that kept water there for 8 weeks.</a:t>
            </a:r>
          </a:p>
          <a:p>
            <a:r>
              <a:rPr lang="en-US" sz="1200" kern="1200" dirty="0" smtClean="0">
                <a:solidFill>
                  <a:schemeClr val="tx1"/>
                </a:solidFill>
                <a:latin typeface="+mn-lt"/>
                <a:ea typeface="+mn-ea"/>
                <a:cs typeface="+mn-cs"/>
              </a:rPr>
              <a:t>The construction of </a:t>
            </a:r>
            <a:r>
              <a:rPr lang="en-US" sz="1200" u="sng" kern="1200" dirty="0" smtClean="0">
                <a:solidFill>
                  <a:schemeClr val="tx1"/>
                </a:solidFill>
                <a:latin typeface="+mn-lt"/>
                <a:ea typeface="+mn-ea"/>
                <a:cs typeface="+mn-cs"/>
                <a:hlinkClick r:id="rId5" tooltip="Hoover Dam"/>
              </a:rPr>
              <a:t>Hoover Dam</a:t>
            </a:r>
            <a:r>
              <a:rPr lang="en-US" sz="1200" kern="1200" dirty="0" smtClean="0">
                <a:solidFill>
                  <a:schemeClr val="tx1"/>
                </a:solidFill>
                <a:latin typeface="+mn-lt"/>
                <a:ea typeface="+mn-ea"/>
                <a:cs typeface="+mn-cs"/>
              </a:rPr>
              <a:t> in the 1930s marked the beginning of the modern era for the Colorado River Delta. For six years, as </a:t>
            </a:r>
            <a:r>
              <a:rPr lang="en-US" sz="1200" u="sng" kern="1200" dirty="0" smtClean="0">
                <a:solidFill>
                  <a:schemeClr val="tx1"/>
                </a:solidFill>
                <a:latin typeface="+mn-lt"/>
                <a:ea typeface="+mn-ea"/>
                <a:cs typeface="+mn-cs"/>
                <a:hlinkClick r:id="rId6" tooltip="Lake Mead"/>
              </a:rPr>
              <a:t>Lake Mead</a:t>
            </a:r>
            <a:r>
              <a:rPr lang="en-US" sz="1200" kern="1200" dirty="0" smtClean="0">
                <a:solidFill>
                  <a:schemeClr val="tx1"/>
                </a:solidFill>
                <a:latin typeface="+mn-lt"/>
                <a:ea typeface="+mn-ea"/>
                <a:cs typeface="+mn-cs"/>
              </a:rPr>
              <a:t> filled behind the dam, virtually no freshwater reached the delta. Even spring flooding was captured. This ecologically devastating event was repeated from 1963 to 1981 as </a:t>
            </a:r>
            <a:r>
              <a:rPr lang="en-US" sz="1200" u="sng" kern="1200" dirty="0" smtClean="0">
                <a:solidFill>
                  <a:schemeClr val="tx1"/>
                </a:solidFill>
                <a:latin typeface="+mn-lt"/>
                <a:ea typeface="+mn-ea"/>
                <a:cs typeface="+mn-cs"/>
                <a:hlinkClick r:id="rId7" tooltip="Lake Powell"/>
              </a:rPr>
              <a:t>Lake Powell</a:t>
            </a:r>
            <a:r>
              <a:rPr lang="en-US" sz="1200" kern="1200" dirty="0" smtClean="0">
                <a:solidFill>
                  <a:schemeClr val="tx1"/>
                </a:solidFill>
                <a:latin typeface="+mn-lt"/>
                <a:ea typeface="+mn-ea"/>
                <a:cs typeface="+mn-cs"/>
              </a:rPr>
              <a:t> filled behind the </a:t>
            </a:r>
            <a:r>
              <a:rPr lang="en-US" sz="1200" u="sng" kern="1200" dirty="0" smtClean="0">
                <a:solidFill>
                  <a:schemeClr val="tx1"/>
                </a:solidFill>
                <a:latin typeface="+mn-lt"/>
                <a:ea typeface="+mn-ea"/>
                <a:cs typeface="+mn-cs"/>
                <a:hlinkClick r:id="rId8" tooltip="Glen Canyon Dam"/>
              </a:rPr>
              <a:t>Glen Canyon Dam</a:t>
            </a:r>
            <a:r>
              <a:rPr lang="en-US" sz="1200" kern="1200" dirty="0" smtClean="0">
                <a:solidFill>
                  <a:schemeClr val="tx1"/>
                </a:solidFill>
                <a:latin typeface="+mn-lt"/>
                <a:ea typeface="+mn-ea"/>
                <a:cs typeface="+mn-cs"/>
              </a:rPr>
              <a:t>. </a:t>
            </a: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FD85BC9-F399-4A5E-BCE5-97CBC532E568}" type="slidenum">
              <a:rPr lang="en-US" smtClean="0"/>
              <a:pPr/>
              <a:t>240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https://en.wikipedia.org/wiki/Mantle_(geology)</a:t>
            </a:r>
          </a:p>
          <a:p>
            <a:r>
              <a:rPr lang="en-US" sz="1200" b="0" i="0" kern="1200" dirty="0" smtClean="0">
                <a:solidFill>
                  <a:schemeClr val="tx1"/>
                </a:solidFill>
                <a:latin typeface="+mn-lt"/>
                <a:ea typeface="+mn-ea"/>
                <a:cs typeface="+mn-cs"/>
              </a:rPr>
              <a:t>The interior of Earth, similar to the other terrestrial planets, is chemically divided into layers. The mantle is a layer between the </a:t>
            </a:r>
            <a:r>
              <a:rPr lang="en-US" sz="1200" b="0" i="0" u="none" strike="noStrike" kern="1200" dirty="0" smtClean="0">
                <a:solidFill>
                  <a:schemeClr val="tx1"/>
                </a:solidFill>
                <a:latin typeface="+mn-lt"/>
                <a:ea typeface="+mn-ea"/>
                <a:cs typeface="+mn-cs"/>
                <a:hlinkClick r:id="rId3" tooltip="Crust (geology)"/>
              </a:rPr>
              <a:t>crust</a:t>
            </a:r>
            <a:r>
              <a:rPr lang="en-US" sz="1200" b="0" i="0" kern="1200" dirty="0" smtClean="0">
                <a:solidFill>
                  <a:schemeClr val="tx1"/>
                </a:solidFill>
                <a:latin typeface="+mn-lt"/>
                <a:ea typeface="+mn-ea"/>
                <a:cs typeface="+mn-cs"/>
              </a:rPr>
              <a:t> and the </a:t>
            </a:r>
            <a:r>
              <a:rPr lang="en-US" sz="1200" b="0" i="0" u="none" strike="noStrike" kern="1200" dirty="0" smtClean="0">
                <a:solidFill>
                  <a:schemeClr val="tx1"/>
                </a:solidFill>
                <a:latin typeface="+mn-lt"/>
                <a:ea typeface="+mn-ea"/>
                <a:cs typeface="+mn-cs"/>
                <a:hlinkClick r:id="rId4" tooltip="Outer core"/>
              </a:rPr>
              <a:t>outer core</a:t>
            </a:r>
            <a:r>
              <a:rPr lang="en-US" sz="1200" b="0" i="0" kern="1200" dirty="0" smtClean="0">
                <a:solidFill>
                  <a:schemeClr val="tx1"/>
                </a:solidFill>
                <a:latin typeface="+mn-lt"/>
                <a:ea typeface="+mn-ea"/>
                <a:cs typeface="+mn-cs"/>
              </a:rPr>
              <a:t>. Earth's mantle is a </a:t>
            </a:r>
            <a:r>
              <a:rPr lang="en-US" sz="1200" b="0" i="0" u="none" strike="noStrike" kern="1200" dirty="0" smtClean="0">
                <a:solidFill>
                  <a:schemeClr val="tx1"/>
                </a:solidFill>
                <a:latin typeface="+mn-lt"/>
                <a:ea typeface="+mn-ea"/>
                <a:cs typeface="+mn-cs"/>
                <a:hlinkClick r:id="rId5" tooltip="Silicate"/>
              </a:rPr>
              <a:t>silicate</a:t>
            </a:r>
            <a:r>
              <a:rPr lang="en-US" sz="1200" b="0" i="0" kern="1200" dirty="0" smtClean="0">
                <a:solidFill>
                  <a:schemeClr val="tx1"/>
                </a:solidFill>
                <a:latin typeface="+mn-lt"/>
                <a:ea typeface="+mn-ea"/>
                <a:cs typeface="+mn-cs"/>
              </a:rPr>
              <a:t> rocky shell with an average thickness of 2,886 </a:t>
            </a:r>
            <a:r>
              <a:rPr lang="en-US" sz="1200" b="0" i="0" kern="1200" dirty="0" err="1" smtClean="0">
                <a:solidFill>
                  <a:schemeClr val="tx1"/>
                </a:solidFill>
                <a:latin typeface="+mn-lt"/>
                <a:ea typeface="+mn-ea"/>
                <a:cs typeface="+mn-cs"/>
              </a:rPr>
              <a:t>kilometres</a:t>
            </a:r>
            <a:r>
              <a:rPr lang="en-US" sz="1200" b="0" i="0" kern="1200" dirty="0" smtClean="0">
                <a:solidFill>
                  <a:schemeClr val="tx1"/>
                </a:solidFill>
                <a:latin typeface="+mn-lt"/>
                <a:ea typeface="+mn-ea"/>
                <a:cs typeface="+mn-cs"/>
              </a:rPr>
              <a:t> (1,793 mi).</a:t>
            </a:r>
            <a:r>
              <a:rPr lang="en-US" sz="1200" b="0" i="0" u="none" strike="noStrike" kern="1200" baseline="30000" dirty="0" smtClean="0">
                <a:solidFill>
                  <a:schemeClr val="tx1"/>
                </a:solidFill>
                <a:latin typeface="+mn-lt"/>
                <a:ea typeface="+mn-ea"/>
                <a:cs typeface="+mn-cs"/>
                <a:hlinkClick r:id="rId6"/>
              </a:rPr>
              <a:t>[13]</a:t>
            </a:r>
            <a:r>
              <a:rPr lang="en-US" sz="1200" b="0" i="0" kern="1200" dirty="0" smtClean="0">
                <a:solidFill>
                  <a:schemeClr val="tx1"/>
                </a:solidFill>
                <a:latin typeface="+mn-lt"/>
                <a:ea typeface="+mn-ea"/>
                <a:cs typeface="+mn-cs"/>
              </a:rPr>
              <a:t> The mantle makes up about 84% of Earth's volume.</a:t>
            </a:r>
            <a:r>
              <a:rPr lang="en-US" sz="1200" b="0" i="0" u="none" strike="noStrike" kern="1200" baseline="30000" dirty="0" smtClean="0">
                <a:solidFill>
                  <a:schemeClr val="tx1"/>
                </a:solidFill>
                <a:latin typeface="+mn-lt"/>
                <a:ea typeface="+mn-ea"/>
                <a:cs typeface="+mn-cs"/>
                <a:hlinkClick r:id="rId6"/>
              </a:rPr>
              <a:t>[14]</a:t>
            </a:r>
            <a:r>
              <a:rPr lang="en-US" sz="1200" b="0" i="0" kern="1200" dirty="0" smtClean="0">
                <a:solidFill>
                  <a:schemeClr val="tx1"/>
                </a:solidFill>
                <a:latin typeface="+mn-lt"/>
                <a:ea typeface="+mn-ea"/>
                <a:cs typeface="+mn-cs"/>
              </a:rPr>
              <a:t> It is predominantly solid but in </a:t>
            </a:r>
            <a:r>
              <a:rPr lang="en-US" sz="1200" b="0" i="0" u="none" strike="noStrike" kern="1200" dirty="0" smtClean="0">
                <a:solidFill>
                  <a:schemeClr val="tx1"/>
                </a:solidFill>
                <a:latin typeface="+mn-lt"/>
                <a:ea typeface="+mn-ea"/>
                <a:cs typeface="+mn-cs"/>
                <a:hlinkClick r:id="rId7" tooltip="Geologic time scale"/>
              </a:rPr>
              <a:t>geological time</a:t>
            </a:r>
            <a:r>
              <a:rPr lang="en-US" sz="1200" b="0" i="0" kern="1200" dirty="0" smtClean="0">
                <a:solidFill>
                  <a:schemeClr val="tx1"/>
                </a:solidFill>
                <a:latin typeface="+mn-lt"/>
                <a:ea typeface="+mn-ea"/>
                <a:cs typeface="+mn-cs"/>
              </a:rPr>
              <a:t> it behaves as a very </a:t>
            </a:r>
            <a:r>
              <a:rPr lang="en-US" sz="1200" b="0" i="0" u="none" strike="noStrike" kern="1200" dirty="0" smtClean="0">
                <a:solidFill>
                  <a:schemeClr val="tx1"/>
                </a:solidFill>
                <a:latin typeface="+mn-lt"/>
                <a:ea typeface="+mn-ea"/>
                <a:cs typeface="+mn-cs"/>
                <a:hlinkClick r:id="rId8" tooltip="Viscosity"/>
              </a:rPr>
              <a:t>viscous</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9" tooltip="Fluid"/>
              </a:rPr>
              <a:t>fluid</a:t>
            </a:r>
            <a:r>
              <a:rPr lang="en-US" sz="1200" b="0" i="0" kern="1200" dirty="0" smtClean="0">
                <a:solidFill>
                  <a:schemeClr val="tx1"/>
                </a:solidFill>
                <a:latin typeface="+mn-lt"/>
                <a:ea typeface="+mn-ea"/>
                <a:cs typeface="+mn-cs"/>
              </a:rPr>
              <a:t>. The mantle encloses the hot </a:t>
            </a:r>
            <a:r>
              <a:rPr lang="en-US" sz="1200" b="0" i="0" u="none" strike="noStrike" kern="1200" dirty="0" smtClean="0">
                <a:solidFill>
                  <a:schemeClr val="tx1"/>
                </a:solidFill>
                <a:latin typeface="+mn-lt"/>
                <a:ea typeface="+mn-ea"/>
                <a:cs typeface="+mn-cs"/>
                <a:hlinkClick r:id="rId10" tooltip="Structure of the Earth"/>
              </a:rPr>
              <a:t>core</a:t>
            </a:r>
            <a:r>
              <a:rPr lang="en-US" sz="1200" b="0" i="0" kern="1200" dirty="0" smtClean="0">
                <a:solidFill>
                  <a:schemeClr val="tx1"/>
                </a:solidFill>
                <a:latin typeface="+mn-lt"/>
                <a:ea typeface="+mn-ea"/>
                <a:cs typeface="+mn-cs"/>
              </a:rPr>
              <a:t> rich in </a:t>
            </a:r>
            <a:r>
              <a:rPr lang="en-US" sz="1200" b="0" i="0" u="none" strike="noStrike" kern="1200" dirty="0" smtClean="0">
                <a:solidFill>
                  <a:schemeClr val="tx1"/>
                </a:solidFill>
                <a:latin typeface="+mn-lt"/>
                <a:ea typeface="+mn-ea"/>
                <a:cs typeface="+mn-cs"/>
                <a:hlinkClick r:id="rId11" tooltip="Iron"/>
              </a:rPr>
              <a:t>iron</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12" tooltip="Nickel"/>
              </a:rPr>
              <a:t>nickel</a:t>
            </a:r>
            <a:r>
              <a:rPr lang="en-US" sz="1200" b="0" i="0" kern="1200" dirty="0" smtClean="0">
                <a:solidFill>
                  <a:schemeClr val="tx1"/>
                </a:solidFill>
                <a:latin typeface="+mn-lt"/>
                <a:ea typeface="+mn-ea"/>
                <a:cs typeface="+mn-cs"/>
              </a:rPr>
              <a:t>, which makes up about 15% of Earth's volume.</a:t>
            </a:r>
            <a:r>
              <a:rPr lang="en-US" sz="1200" b="0" i="0" u="none" strike="noStrike" kern="1200" baseline="30000" dirty="0" smtClean="0">
                <a:solidFill>
                  <a:schemeClr val="tx1"/>
                </a:solidFill>
                <a:latin typeface="+mn-lt"/>
                <a:ea typeface="+mn-ea"/>
                <a:cs typeface="+mn-cs"/>
                <a:hlinkClick r:id="rId6"/>
              </a:rPr>
              <a:t>[14]</a:t>
            </a:r>
            <a:r>
              <a:rPr lang="en-US" sz="1200" b="0" i="0" kern="1200" dirty="0" smtClean="0">
                <a:solidFill>
                  <a:schemeClr val="tx1"/>
                </a:solidFill>
                <a:latin typeface="+mn-lt"/>
                <a:ea typeface="+mn-ea"/>
                <a:cs typeface="+mn-cs"/>
              </a:rPr>
              <a:t> Past episodes of melting and </a:t>
            </a:r>
            <a:r>
              <a:rPr lang="en-US" sz="1200" b="0" i="0" u="none" strike="noStrike" kern="1200" dirty="0" smtClean="0">
                <a:solidFill>
                  <a:schemeClr val="tx1"/>
                </a:solidFill>
                <a:latin typeface="+mn-lt"/>
                <a:ea typeface="+mn-ea"/>
                <a:cs typeface="+mn-cs"/>
                <a:hlinkClick r:id="rId13" tooltip="Volcanism"/>
              </a:rPr>
              <a:t>volcanism</a:t>
            </a:r>
            <a:r>
              <a:rPr lang="en-US" sz="1200" b="0" i="0" kern="1200" dirty="0" smtClean="0">
                <a:solidFill>
                  <a:schemeClr val="tx1"/>
                </a:solidFill>
                <a:latin typeface="+mn-lt"/>
                <a:ea typeface="+mn-ea"/>
                <a:cs typeface="+mn-cs"/>
              </a:rPr>
              <a:t> at the shallower levels of the mantle have produced a thin crust of crystallized melt products near the surface, upon which we live.</a:t>
            </a:r>
            <a:r>
              <a:rPr lang="en-US" sz="1200" b="0" i="0" u="none" strike="noStrike" kern="1200" baseline="30000" dirty="0" smtClean="0">
                <a:solidFill>
                  <a:schemeClr val="tx1"/>
                </a:solidFill>
                <a:latin typeface="+mn-lt"/>
                <a:ea typeface="+mn-ea"/>
                <a:cs typeface="+mn-cs"/>
                <a:hlinkClick r:id="rId6"/>
              </a:rPr>
              <a:t>[15]</a:t>
            </a:r>
            <a:r>
              <a:rPr lang="en-US" sz="1200" b="0" i="0" kern="1200" dirty="0" smtClean="0">
                <a:solidFill>
                  <a:schemeClr val="tx1"/>
                </a:solidFill>
                <a:latin typeface="+mn-lt"/>
                <a:ea typeface="+mn-ea"/>
                <a:cs typeface="+mn-cs"/>
              </a:rPr>
              <a:t>Information about structure and composition of the mantle either result from geophysical investigation or from direct </a:t>
            </a:r>
            <a:r>
              <a:rPr lang="en-US" sz="1200" b="0" i="0" kern="1200" dirty="0" err="1" smtClean="0">
                <a:solidFill>
                  <a:schemeClr val="tx1"/>
                </a:solidFill>
                <a:latin typeface="+mn-lt"/>
                <a:ea typeface="+mn-ea"/>
                <a:cs typeface="+mn-cs"/>
              </a:rPr>
              <a:t>geoscientific</a:t>
            </a:r>
            <a:r>
              <a:rPr lang="en-US" sz="1200" b="0" i="0" kern="1200" dirty="0" smtClean="0">
                <a:solidFill>
                  <a:schemeClr val="tx1"/>
                </a:solidFill>
                <a:latin typeface="+mn-lt"/>
                <a:ea typeface="+mn-ea"/>
                <a:cs typeface="+mn-cs"/>
              </a:rPr>
              <a:t> analyses on Earth mantle derived </a:t>
            </a:r>
            <a:r>
              <a:rPr lang="en-US" sz="1200" b="0" i="0" u="none" strike="noStrike" kern="1200" dirty="0" smtClean="0">
                <a:solidFill>
                  <a:schemeClr val="tx1"/>
                </a:solidFill>
                <a:latin typeface="+mn-lt"/>
                <a:ea typeface="+mn-ea"/>
                <a:cs typeface="+mn-cs"/>
                <a:hlinkClick r:id="rId14" tooltip="Xenolith"/>
              </a:rPr>
              <a:t>xenoliths</a:t>
            </a:r>
            <a:r>
              <a:rPr lang="en-US" sz="1200" b="0" i="0" kern="1200" dirty="0" smtClean="0">
                <a:solidFill>
                  <a:schemeClr val="tx1"/>
                </a:solidFill>
                <a:latin typeface="+mn-lt"/>
                <a:ea typeface="+mn-ea"/>
                <a:cs typeface="+mn-cs"/>
              </a:rPr>
              <a:t> and on mantle exposed by mid-oceanic ridge spreading.</a:t>
            </a:r>
          </a:p>
          <a:p>
            <a:r>
              <a:rPr lang="en-US" sz="1200" b="0" i="0" kern="1200" dirty="0" smtClean="0">
                <a:solidFill>
                  <a:schemeClr val="tx1"/>
                </a:solidFill>
                <a:latin typeface="+mn-lt"/>
                <a:ea typeface="+mn-ea"/>
                <a:cs typeface="+mn-cs"/>
              </a:rPr>
              <a:t>Two main zones are distinguished in the upper mantle: the inner </a:t>
            </a:r>
            <a:r>
              <a:rPr lang="en-US" sz="1200" b="0" i="0" u="none" strike="noStrike" kern="1200" dirty="0" err="1" smtClean="0">
                <a:solidFill>
                  <a:schemeClr val="tx1"/>
                </a:solidFill>
                <a:latin typeface="+mn-lt"/>
                <a:ea typeface="+mn-ea"/>
                <a:cs typeface="+mn-cs"/>
                <a:hlinkClick r:id="rId15" tooltip="Asthenosphere"/>
              </a:rPr>
              <a:t>asthenosphere</a:t>
            </a:r>
            <a:r>
              <a:rPr lang="en-US" sz="1200" b="0" i="0" kern="1200" dirty="0" smtClean="0">
                <a:solidFill>
                  <a:schemeClr val="tx1"/>
                </a:solidFill>
                <a:latin typeface="+mn-lt"/>
                <a:ea typeface="+mn-ea"/>
                <a:cs typeface="+mn-cs"/>
              </a:rPr>
              <a:t> composed of </a:t>
            </a:r>
            <a:r>
              <a:rPr lang="en-US" sz="1200" b="0" i="0" u="none" strike="noStrike" kern="1200" dirty="0" smtClean="0">
                <a:solidFill>
                  <a:schemeClr val="tx1"/>
                </a:solidFill>
                <a:latin typeface="+mn-lt"/>
                <a:ea typeface="+mn-ea"/>
                <a:cs typeface="+mn-cs"/>
                <a:hlinkClick r:id="rId16" tooltip="Plasticity (physics)"/>
              </a:rPr>
              <a:t>plastic</a:t>
            </a:r>
            <a:r>
              <a:rPr lang="en-US" sz="1200" b="0" i="0" kern="1200" dirty="0" smtClean="0">
                <a:solidFill>
                  <a:schemeClr val="tx1"/>
                </a:solidFill>
                <a:latin typeface="+mn-lt"/>
                <a:ea typeface="+mn-ea"/>
                <a:cs typeface="+mn-cs"/>
              </a:rPr>
              <a:t> flowing rock of varying thickness, on average about 200 km (120 mi) thick,</a:t>
            </a:r>
            <a:r>
              <a:rPr lang="en-US" sz="1200" b="0" i="0" u="none" strike="noStrike" kern="1200" baseline="30000" dirty="0" smtClean="0">
                <a:solidFill>
                  <a:schemeClr val="tx1"/>
                </a:solidFill>
                <a:latin typeface="+mn-lt"/>
                <a:ea typeface="+mn-ea"/>
                <a:cs typeface="+mn-cs"/>
                <a:hlinkClick r:id="rId6"/>
              </a:rPr>
              <a:t>[16]</a:t>
            </a:r>
            <a:r>
              <a:rPr lang="en-US" sz="1200" b="0" i="0" kern="1200" dirty="0" smtClean="0">
                <a:solidFill>
                  <a:schemeClr val="tx1"/>
                </a:solidFill>
                <a:latin typeface="+mn-lt"/>
                <a:ea typeface="+mn-ea"/>
                <a:cs typeface="+mn-cs"/>
              </a:rPr>
              <a:t> and the lowermost part of the </a:t>
            </a:r>
            <a:r>
              <a:rPr lang="en-US" sz="1200" b="0" i="0" u="none" strike="noStrike" kern="1200" dirty="0" smtClean="0">
                <a:solidFill>
                  <a:schemeClr val="tx1"/>
                </a:solidFill>
                <a:latin typeface="+mn-lt"/>
                <a:ea typeface="+mn-ea"/>
                <a:cs typeface="+mn-cs"/>
                <a:hlinkClick r:id="rId17" tooltip="Lithosphere"/>
              </a:rPr>
              <a:t>lithosphere</a:t>
            </a:r>
            <a:r>
              <a:rPr lang="en-US" sz="1200" b="0" i="0" kern="1200" dirty="0" smtClean="0">
                <a:solidFill>
                  <a:schemeClr val="tx1"/>
                </a:solidFill>
                <a:latin typeface="+mn-lt"/>
                <a:ea typeface="+mn-ea"/>
                <a:cs typeface="+mn-cs"/>
              </a:rPr>
              <a:t> composed of rigid rock about 50 to 120 km (31 to 75 mi) thick.</a:t>
            </a:r>
            <a:r>
              <a:rPr lang="en-US" sz="1200" b="0" i="0" u="none" strike="noStrike" kern="1200" baseline="30000" dirty="0" smtClean="0">
                <a:solidFill>
                  <a:schemeClr val="tx1"/>
                </a:solidFill>
                <a:latin typeface="+mn-lt"/>
                <a:ea typeface="+mn-ea"/>
                <a:cs typeface="+mn-cs"/>
                <a:hlinkClick r:id="rId6"/>
              </a:rPr>
              <a:t>[17]</a:t>
            </a:r>
            <a:r>
              <a:rPr lang="en-US" sz="1200" b="0" i="0" kern="1200" dirty="0" smtClean="0">
                <a:solidFill>
                  <a:schemeClr val="tx1"/>
                </a:solidFill>
                <a:latin typeface="+mn-lt"/>
                <a:ea typeface="+mn-ea"/>
                <a:cs typeface="+mn-cs"/>
              </a:rPr>
              <a:t> A thin crust, the upper part of the lithosphere, surrounds the mantle and is about 5 to 75 km (3.1 to 46.6 mi) thick.</a:t>
            </a:r>
            <a:r>
              <a:rPr lang="en-US" sz="1200" b="0" i="0" u="none" strike="noStrike" kern="1200" baseline="30000" dirty="0" smtClean="0">
                <a:solidFill>
                  <a:schemeClr val="tx1"/>
                </a:solidFill>
                <a:latin typeface="+mn-lt"/>
                <a:ea typeface="+mn-ea"/>
                <a:cs typeface="+mn-cs"/>
                <a:hlinkClick r:id="rId6"/>
              </a:rPr>
              <a:t>[18]</a:t>
            </a:r>
            <a:r>
              <a:rPr lang="en-US" sz="1200" b="0" i="0" kern="1200" dirty="0" smtClean="0">
                <a:solidFill>
                  <a:schemeClr val="tx1"/>
                </a:solidFill>
                <a:latin typeface="+mn-lt"/>
                <a:ea typeface="+mn-ea"/>
                <a:cs typeface="+mn-cs"/>
              </a:rPr>
              <a:t>Recent analysis of hydrous </a:t>
            </a:r>
            <a:r>
              <a:rPr lang="en-US" sz="1200" b="0" i="0" u="none" strike="noStrike" kern="1200" dirty="0" err="1" smtClean="0">
                <a:solidFill>
                  <a:schemeClr val="tx1"/>
                </a:solidFill>
                <a:latin typeface="+mn-lt"/>
                <a:ea typeface="+mn-ea"/>
                <a:cs typeface="+mn-cs"/>
                <a:hlinkClick r:id="rId18" tooltip="Ringwoodite"/>
              </a:rPr>
              <a:t>ringwoodite</a:t>
            </a:r>
            <a:r>
              <a:rPr lang="en-US" sz="1200" b="0" i="0" kern="1200" dirty="0" smtClean="0">
                <a:solidFill>
                  <a:schemeClr val="tx1"/>
                </a:solidFill>
                <a:latin typeface="+mn-lt"/>
                <a:ea typeface="+mn-ea"/>
                <a:cs typeface="+mn-cs"/>
              </a:rPr>
              <a:t> from the mantle suggests that there is between one</a:t>
            </a:r>
            <a:r>
              <a:rPr lang="en-US" sz="1200" b="0" i="0" u="none" strike="noStrike" kern="1200" baseline="30000" dirty="0" smtClean="0">
                <a:solidFill>
                  <a:schemeClr val="tx1"/>
                </a:solidFill>
                <a:latin typeface="+mn-lt"/>
                <a:ea typeface="+mn-ea"/>
                <a:cs typeface="+mn-cs"/>
                <a:hlinkClick r:id="rId6"/>
              </a:rPr>
              <a:t>[19]</a:t>
            </a:r>
            <a:r>
              <a:rPr lang="en-US" sz="1200" b="0" i="0" kern="1200" dirty="0" smtClean="0">
                <a:solidFill>
                  <a:schemeClr val="tx1"/>
                </a:solidFill>
                <a:latin typeface="+mn-lt"/>
                <a:ea typeface="+mn-ea"/>
                <a:cs typeface="+mn-cs"/>
              </a:rPr>
              <a:t> and three</a:t>
            </a:r>
            <a:r>
              <a:rPr lang="en-US" sz="1200" b="0" i="0" u="none" strike="noStrike" kern="1200" baseline="30000" dirty="0" smtClean="0">
                <a:solidFill>
                  <a:schemeClr val="tx1"/>
                </a:solidFill>
                <a:latin typeface="+mn-lt"/>
                <a:ea typeface="+mn-ea"/>
                <a:cs typeface="+mn-cs"/>
                <a:hlinkClick r:id="rId6"/>
              </a:rPr>
              <a:t>[20]</a:t>
            </a:r>
            <a:r>
              <a:rPr lang="en-US" sz="1200" b="0" i="0" kern="1200" dirty="0" smtClean="0">
                <a:solidFill>
                  <a:schemeClr val="tx1"/>
                </a:solidFill>
                <a:latin typeface="+mn-lt"/>
                <a:ea typeface="+mn-ea"/>
                <a:cs typeface="+mn-cs"/>
              </a:rPr>
              <a:t> times as much water in </a:t>
            </a:r>
            <a:r>
              <a:rPr lang="en-US" sz="1200" b="0" i="0" kern="1200" dirty="0" err="1" smtClean="0">
                <a:solidFill>
                  <a:schemeClr val="tx1"/>
                </a:solidFill>
                <a:latin typeface="+mn-lt"/>
                <a:ea typeface="+mn-ea"/>
                <a:cs typeface="+mn-cs"/>
              </a:rPr>
              <a:t>the</a:t>
            </a:r>
            <a:r>
              <a:rPr lang="en-US" sz="1200" b="0" i="0" u="none" strike="noStrike" kern="1200" dirty="0" err="1" smtClean="0">
                <a:solidFill>
                  <a:schemeClr val="tx1"/>
                </a:solidFill>
                <a:latin typeface="+mn-lt"/>
                <a:ea typeface="+mn-ea"/>
                <a:cs typeface="+mn-cs"/>
                <a:hlinkClick r:id="rId19" tooltip="Mantle transition zone"/>
              </a:rPr>
              <a:t>transition</a:t>
            </a:r>
            <a:r>
              <a:rPr lang="en-US" sz="1200" b="0" i="0" u="none" strike="noStrike" kern="1200" dirty="0" smtClean="0">
                <a:solidFill>
                  <a:schemeClr val="tx1"/>
                </a:solidFill>
                <a:latin typeface="+mn-lt"/>
                <a:ea typeface="+mn-ea"/>
                <a:cs typeface="+mn-cs"/>
                <a:hlinkClick r:id="rId19" tooltip="Mantle transition zone"/>
              </a:rPr>
              <a:t> zone</a:t>
            </a:r>
            <a:r>
              <a:rPr lang="en-US" sz="1200" b="0" i="0" kern="1200" dirty="0" smtClean="0">
                <a:solidFill>
                  <a:schemeClr val="tx1"/>
                </a:solidFill>
                <a:latin typeface="+mn-lt"/>
                <a:ea typeface="+mn-ea"/>
                <a:cs typeface="+mn-cs"/>
              </a:rPr>
              <a:t> between the lower and upper mantle than in all the </a:t>
            </a:r>
            <a:r>
              <a:rPr lang="en-US" sz="1200" b="0" i="0" u="none" strike="noStrike" kern="1200" dirty="0" smtClean="0">
                <a:solidFill>
                  <a:schemeClr val="tx1"/>
                </a:solidFill>
                <a:latin typeface="+mn-lt"/>
                <a:ea typeface="+mn-ea"/>
                <a:cs typeface="+mn-cs"/>
                <a:hlinkClick r:id="rId20" tooltip="World ocean"/>
              </a:rPr>
              <a:t>world's oceans</a:t>
            </a:r>
            <a:r>
              <a:rPr lang="en-US" sz="1200" b="0" i="0" kern="1200" dirty="0" smtClean="0">
                <a:solidFill>
                  <a:schemeClr val="tx1"/>
                </a:solidFill>
                <a:latin typeface="+mn-lt"/>
                <a:ea typeface="+mn-ea"/>
                <a:cs typeface="+mn-cs"/>
              </a:rPr>
              <a:t> combined.</a:t>
            </a:r>
          </a:p>
          <a:p>
            <a:r>
              <a:rPr lang="en-US" sz="1200" b="0" i="0" kern="1200" dirty="0" smtClean="0">
                <a:solidFill>
                  <a:schemeClr val="tx1"/>
                </a:solidFill>
                <a:latin typeface="+mn-lt"/>
                <a:ea typeface="+mn-ea"/>
                <a:cs typeface="+mn-cs"/>
              </a:rPr>
              <a:t>In some places under the ocean the mantle is actually exposed on the surface of Earth.</a:t>
            </a:r>
            <a:r>
              <a:rPr lang="en-US" sz="1200" b="0" i="0" u="none" strike="noStrike" kern="1200" baseline="30000" dirty="0" smtClean="0">
                <a:solidFill>
                  <a:schemeClr val="tx1"/>
                </a:solidFill>
                <a:latin typeface="+mn-lt"/>
                <a:ea typeface="+mn-ea"/>
                <a:cs typeface="+mn-cs"/>
                <a:hlinkClick r:id="rId6"/>
              </a:rPr>
              <a:t>[21]</a:t>
            </a:r>
            <a:r>
              <a:rPr lang="en-US" sz="1200" b="0" i="0" kern="1200" dirty="0" smtClean="0">
                <a:solidFill>
                  <a:schemeClr val="tx1"/>
                </a:solidFill>
                <a:latin typeface="+mn-lt"/>
                <a:ea typeface="+mn-ea"/>
                <a:cs typeface="+mn-cs"/>
              </a:rPr>
              <a:t> There are also a few places on land where mantle rock has been pushed to the surface by tectonic activity, most notably the Tablelands region of </a:t>
            </a:r>
            <a:r>
              <a:rPr lang="en-US" sz="1200" b="0" i="0" u="none" strike="noStrike" kern="1200" dirty="0" err="1" smtClean="0">
                <a:solidFill>
                  <a:schemeClr val="tx1"/>
                </a:solidFill>
                <a:latin typeface="+mn-lt"/>
                <a:ea typeface="+mn-ea"/>
                <a:cs typeface="+mn-cs"/>
                <a:hlinkClick r:id="rId21" tooltip="Gros Morne National Park"/>
              </a:rPr>
              <a:t>Gros</a:t>
            </a:r>
            <a:r>
              <a:rPr lang="en-US" sz="1200" b="0" i="0" u="none" strike="noStrike" kern="1200" dirty="0" smtClean="0">
                <a:solidFill>
                  <a:schemeClr val="tx1"/>
                </a:solidFill>
                <a:latin typeface="+mn-lt"/>
                <a:ea typeface="+mn-ea"/>
                <a:cs typeface="+mn-cs"/>
                <a:hlinkClick r:id="rId21" tooltip="Gros Morne National Park"/>
              </a:rPr>
              <a:t> </a:t>
            </a:r>
            <a:r>
              <a:rPr lang="en-US" sz="1200" b="0" i="0" u="none" strike="noStrike" kern="1200" dirty="0" err="1" smtClean="0">
                <a:solidFill>
                  <a:schemeClr val="tx1"/>
                </a:solidFill>
                <a:latin typeface="+mn-lt"/>
                <a:ea typeface="+mn-ea"/>
                <a:cs typeface="+mn-cs"/>
                <a:hlinkClick r:id="rId21" tooltip="Gros Morne National Park"/>
              </a:rPr>
              <a:t>Morne</a:t>
            </a:r>
            <a:r>
              <a:rPr lang="en-US" sz="1200" b="0" i="0" u="none" strike="noStrike" kern="1200" dirty="0" smtClean="0">
                <a:solidFill>
                  <a:schemeClr val="tx1"/>
                </a:solidFill>
                <a:latin typeface="+mn-lt"/>
                <a:ea typeface="+mn-ea"/>
                <a:cs typeface="+mn-cs"/>
                <a:hlinkClick r:id="rId21" tooltip="Gros Morne National Park"/>
              </a:rPr>
              <a:t> National Park</a:t>
            </a:r>
            <a:r>
              <a:rPr lang="en-US" sz="1200" b="0" i="0" kern="1200" dirty="0" smtClean="0">
                <a:solidFill>
                  <a:schemeClr val="tx1"/>
                </a:solidFill>
                <a:latin typeface="+mn-lt"/>
                <a:ea typeface="+mn-ea"/>
                <a:cs typeface="+mn-cs"/>
              </a:rPr>
              <a:t> in </a:t>
            </a:r>
            <a:r>
              <a:rPr lang="en-US" sz="1200" b="0" i="0" kern="1200" dirty="0" err="1" smtClean="0">
                <a:solidFill>
                  <a:schemeClr val="tx1"/>
                </a:solidFill>
                <a:latin typeface="+mn-lt"/>
                <a:ea typeface="+mn-ea"/>
                <a:cs typeface="+mn-cs"/>
              </a:rPr>
              <a:t>the</a:t>
            </a:r>
            <a:r>
              <a:rPr lang="en-US" sz="1200" b="0" i="0" u="none" strike="noStrike" kern="1200" dirty="0" err="1" smtClean="0">
                <a:solidFill>
                  <a:schemeClr val="tx1"/>
                </a:solidFill>
                <a:latin typeface="+mn-lt"/>
                <a:ea typeface="+mn-ea"/>
                <a:cs typeface="+mn-cs"/>
                <a:hlinkClick r:id="rId22" tooltip="Canada"/>
              </a:rPr>
              <a:t>Canadian</a:t>
            </a:r>
            <a:r>
              <a:rPr lang="en-US" sz="1200" b="0" i="0" kern="1200" dirty="0" smtClean="0">
                <a:solidFill>
                  <a:schemeClr val="tx1"/>
                </a:solidFill>
                <a:latin typeface="+mn-lt"/>
                <a:ea typeface="+mn-ea"/>
                <a:cs typeface="+mn-cs"/>
              </a:rPr>
              <a:t> province of </a:t>
            </a:r>
            <a:r>
              <a:rPr lang="en-US" sz="1200" b="0" i="0" u="none" strike="noStrike" kern="1200" dirty="0" smtClean="0">
                <a:solidFill>
                  <a:schemeClr val="tx1"/>
                </a:solidFill>
                <a:latin typeface="+mn-lt"/>
                <a:ea typeface="+mn-ea"/>
                <a:cs typeface="+mn-cs"/>
                <a:hlinkClick r:id="rId23" tooltip="Newfoundland and Labrador"/>
              </a:rPr>
              <a:t>Newfoundland and Labrador</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24" tooltip="St. John's Island, Egypt"/>
              </a:rPr>
              <a:t>St. John's Island, Egypt</a:t>
            </a:r>
            <a:r>
              <a:rPr lang="en-US" sz="1200" b="0" i="0" kern="1200" dirty="0" smtClean="0">
                <a:solidFill>
                  <a:schemeClr val="tx1"/>
                </a:solidFill>
                <a:latin typeface="+mn-lt"/>
                <a:ea typeface="+mn-ea"/>
                <a:cs typeface="+mn-cs"/>
              </a:rPr>
              <a:t> or </a:t>
            </a:r>
            <a:r>
              <a:rPr lang="en-US" sz="1200" b="0" i="0" u="none" strike="noStrike" kern="1200" dirty="0" err="1" smtClean="0">
                <a:solidFill>
                  <a:schemeClr val="tx1"/>
                </a:solidFill>
                <a:latin typeface="+mn-lt"/>
                <a:ea typeface="+mn-ea"/>
                <a:cs typeface="+mn-cs"/>
                <a:hlinkClick r:id="rId25" tooltip="Zabargad"/>
              </a:rPr>
              <a:t>Zabargad</a:t>
            </a:r>
            <a:r>
              <a:rPr lang="en-US" sz="1200" b="0" i="0" kern="1200" dirty="0" smtClean="0">
                <a:solidFill>
                  <a:schemeClr val="tx1"/>
                </a:solidFill>
                <a:latin typeface="+mn-lt"/>
                <a:ea typeface="+mn-ea"/>
                <a:cs typeface="+mn-cs"/>
              </a:rPr>
              <a:t> in the Red Sea.</a:t>
            </a:r>
          </a:p>
          <a:p>
            <a:r>
              <a:rPr lang="en-US" sz="1200" b="0" i="0" kern="1200" dirty="0" smtClean="0">
                <a:solidFill>
                  <a:schemeClr val="tx1"/>
                </a:solidFill>
                <a:latin typeface="+mn-lt"/>
                <a:ea typeface="+mn-ea"/>
                <a:cs typeface="+mn-cs"/>
              </a:rPr>
              <a:t>The mantle is divided into sections which are based upon results from </a:t>
            </a:r>
            <a:r>
              <a:rPr lang="en-US" sz="1200" b="0" i="0" u="none" strike="noStrike" kern="1200" dirty="0" smtClean="0">
                <a:solidFill>
                  <a:schemeClr val="tx1"/>
                </a:solidFill>
                <a:latin typeface="+mn-lt"/>
                <a:ea typeface="+mn-ea"/>
                <a:cs typeface="+mn-cs"/>
                <a:hlinkClick r:id="rId26" tooltip="Seismology"/>
              </a:rPr>
              <a:t>seismology</a:t>
            </a:r>
            <a:r>
              <a:rPr lang="en-US" sz="1200" b="0" i="0" kern="1200" dirty="0" smtClean="0">
                <a:solidFill>
                  <a:schemeClr val="tx1"/>
                </a:solidFill>
                <a:latin typeface="+mn-lt"/>
                <a:ea typeface="+mn-ea"/>
                <a:cs typeface="+mn-cs"/>
              </a:rPr>
              <a:t>. These layers (and their thicknesses/depths) are the following: the upper mantle (starting at the </a:t>
            </a:r>
            <a:r>
              <a:rPr lang="en-US" sz="1200" b="0" i="0" u="none" strike="noStrike" kern="1200" dirty="0" err="1" smtClean="0">
                <a:solidFill>
                  <a:schemeClr val="tx1"/>
                </a:solidFill>
                <a:latin typeface="+mn-lt"/>
                <a:ea typeface="+mn-ea"/>
                <a:cs typeface="+mn-cs"/>
                <a:hlinkClick r:id="rId27" tooltip="Mohorovičić discontinuity"/>
              </a:rPr>
              <a:t>Moho</a:t>
            </a:r>
            <a:r>
              <a:rPr lang="en-US" sz="1200" b="0" i="0" u="none" strike="noStrike" kern="1200" dirty="0" smtClean="0">
                <a:solidFill>
                  <a:schemeClr val="tx1"/>
                </a:solidFill>
                <a:latin typeface="+mn-lt"/>
                <a:ea typeface="+mn-ea"/>
                <a:cs typeface="+mn-cs"/>
                <a:hlinkClick r:id="rId27" tooltip="Mohorovičić discontinuity"/>
              </a:rPr>
              <a:t>, or base of the crust</a:t>
            </a:r>
            <a:r>
              <a:rPr lang="en-US" sz="1200" b="0" i="0" kern="1200" dirty="0" smtClean="0">
                <a:solidFill>
                  <a:schemeClr val="tx1"/>
                </a:solidFill>
                <a:latin typeface="+mn-lt"/>
                <a:ea typeface="+mn-ea"/>
                <a:cs typeface="+mn-cs"/>
              </a:rPr>
              <a:t> around 7 to 35 km (4.3 to 21.7 mi) downward to 410 km (250 mi)),</a:t>
            </a:r>
            <a:r>
              <a:rPr lang="en-US" sz="1200" b="0" i="0" u="none" strike="noStrike" kern="1200" baseline="30000" dirty="0" smtClean="0">
                <a:solidFill>
                  <a:schemeClr val="tx1"/>
                </a:solidFill>
                <a:latin typeface="+mn-lt"/>
                <a:ea typeface="+mn-ea"/>
                <a:cs typeface="+mn-cs"/>
                <a:hlinkClick r:id="rId6"/>
              </a:rPr>
              <a:t>[22]</a:t>
            </a:r>
            <a:r>
              <a:rPr lang="en-US" sz="1200" b="0" i="0" kern="1200" dirty="0" smtClean="0">
                <a:solidFill>
                  <a:schemeClr val="tx1"/>
                </a:solidFill>
                <a:latin typeface="+mn-lt"/>
                <a:ea typeface="+mn-ea"/>
                <a:cs typeface="+mn-cs"/>
              </a:rPr>
              <a:t> the </a:t>
            </a:r>
            <a:r>
              <a:rPr lang="en-US" sz="1200" b="0" i="0" u="none" strike="noStrike" kern="1200" dirty="0" smtClean="0">
                <a:solidFill>
                  <a:schemeClr val="tx1"/>
                </a:solidFill>
                <a:latin typeface="+mn-lt"/>
                <a:ea typeface="+mn-ea"/>
                <a:cs typeface="+mn-cs"/>
                <a:hlinkClick r:id="rId19" tooltip="Mantle transition zone"/>
              </a:rPr>
              <a:t>transition zone</a:t>
            </a:r>
            <a:r>
              <a:rPr lang="en-US" sz="1200" b="0" i="0" kern="1200" dirty="0" smtClean="0">
                <a:solidFill>
                  <a:schemeClr val="tx1"/>
                </a:solidFill>
                <a:latin typeface="+mn-lt"/>
                <a:ea typeface="+mn-ea"/>
                <a:cs typeface="+mn-cs"/>
              </a:rPr>
              <a:t> (410–660 km or 250–410 mi), the lower mantle (660–2,891 km or 410–1,796 mi), and anomalous </a:t>
            </a:r>
            <a:r>
              <a:rPr lang="en-US" sz="1200" b="0" i="0" u="none" strike="noStrike" kern="1200" dirty="0" smtClean="0">
                <a:solidFill>
                  <a:schemeClr val="tx1"/>
                </a:solidFill>
                <a:latin typeface="+mn-lt"/>
                <a:ea typeface="+mn-ea"/>
                <a:cs typeface="+mn-cs"/>
                <a:hlinkClick r:id="rId28" tooltip="Core–mantle boundary"/>
              </a:rPr>
              <a:t>core–mantle boundary</a:t>
            </a:r>
            <a:r>
              <a:rPr lang="en-US" sz="1200" b="0" i="0" kern="1200" dirty="0" smtClean="0">
                <a:solidFill>
                  <a:schemeClr val="tx1"/>
                </a:solidFill>
                <a:latin typeface="+mn-lt"/>
                <a:ea typeface="+mn-ea"/>
                <a:cs typeface="+mn-cs"/>
              </a:rPr>
              <a:t> with a variable thickness (on average ~200 km (120 mi) thick).</a:t>
            </a:r>
            <a:r>
              <a:rPr lang="en-US" sz="1200" b="0" i="0" u="none" strike="noStrike" kern="1200" baseline="30000" dirty="0" smtClean="0">
                <a:solidFill>
                  <a:schemeClr val="tx1"/>
                </a:solidFill>
                <a:latin typeface="+mn-lt"/>
                <a:ea typeface="+mn-ea"/>
                <a:cs typeface="+mn-cs"/>
                <a:hlinkClick r:id="rId6"/>
              </a:rPr>
              <a:t>[15][23][24][25]</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top of the mantle is defined by a sudden increase in seismic velocity, which was first noted by </a:t>
            </a:r>
            <a:r>
              <a:rPr lang="en-US" sz="1200" b="0" i="0" u="none" strike="noStrike" kern="1200" dirty="0" err="1" smtClean="0">
                <a:solidFill>
                  <a:schemeClr val="tx1"/>
                </a:solidFill>
                <a:latin typeface="+mn-lt"/>
                <a:ea typeface="+mn-ea"/>
                <a:cs typeface="+mn-cs"/>
                <a:hlinkClick r:id="rId29" tooltip="Andrija Mohorovičić"/>
              </a:rPr>
              <a:t>Andrija</a:t>
            </a:r>
            <a:r>
              <a:rPr lang="en-US" sz="1200" b="0" i="0" u="none" strike="noStrike" kern="1200" dirty="0" smtClean="0">
                <a:solidFill>
                  <a:schemeClr val="tx1"/>
                </a:solidFill>
                <a:latin typeface="+mn-lt"/>
                <a:ea typeface="+mn-ea"/>
                <a:cs typeface="+mn-cs"/>
                <a:hlinkClick r:id="rId29" tooltip="Andrija Mohorovičić"/>
              </a:rPr>
              <a:t> </a:t>
            </a:r>
            <a:r>
              <a:rPr lang="en-US" sz="1200" b="0" i="0" u="none" strike="noStrike" kern="1200" dirty="0" err="1" smtClean="0">
                <a:solidFill>
                  <a:schemeClr val="tx1"/>
                </a:solidFill>
                <a:latin typeface="+mn-lt"/>
                <a:ea typeface="+mn-ea"/>
                <a:cs typeface="+mn-cs"/>
                <a:hlinkClick r:id="rId29" tooltip="Andrija Mohorovičić"/>
              </a:rPr>
              <a:t>Mohorovičić</a:t>
            </a:r>
            <a:r>
              <a:rPr lang="en-US" sz="1200" b="0" i="0" kern="1200" dirty="0" smtClean="0">
                <a:solidFill>
                  <a:schemeClr val="tx1"/>
                </a:solidFill>
                <a:latin typeface="+mn-lt"/>
                <a:ea typeface="+mn-ea"/>
                <a:cs typeface="+mn-cs"/>
              </a:rPr>
              <a:t> in 1909; this boundary is now referred to as the </a:t>
            </a:r>
            <a:r>
              <a:rPr lang="en-US" sz="1200" b="0" i="0" u="none" strike="noStrike" kern="1200" dirty="0" err="1" smtClean="0">
                <a:solidFill>
                  <a:schemeClr val="tx1"/>
                </a:solidFill>
                <a:latin typeface="+mn-lt"/>
                <a:ea typeface="+mn-ea"/>
                <a:cs typeface="+mn-cs"/>
                <a:hlinkClick r:id="rId27" tooltip="Mohorovičić discontinuity"/>
              </a:rPr>
              <a:t>Mohorovičić</a:t>
            </a:r>
            <a:r>
              <a:rPr lang="en-US" sz="1200" b="0" i="0" u="none" strike="noStrike" kern="1200" dirty="0" smtClean="0">
                <a:solidFill>
                  <a:schemeClr val="tx1"/>
                </a:solidFill>
                <a:latin typeface="+mn-lt"/>
                <a:ea typeface="+mn-ea"/>
                <a:cs typeface="+mn-cs"/>
                <a:hlinkClick r:id="rId27" tooltip="Mohorovičić discontinuity"/>
              </a:rPr>
              <a:t> discontinuity</a:t>
            </a:r>
            <a:r>
              <a:rPr lang="en-US" sz="1200" b="0" i="0" kern="1200" dirty="0" smtClean="0">
                <a:solidFill>
                  <a:schemeClr val="tx1"/>
                </a:solidFill>
                <a:latin typeface="+mn-lt"/>
                <a:ea typeface="+mn-ea"/>
                <a:cs typeface="+mn-cs"/>
              </a:rPr>
              <a:t> or "</a:t>
            </a:r>
            <a:r>
              <a:rPr lang="en-US" sz="1200" b="0" i="0" kern="1200" dirty="0" err="1" smtClean="0">
                <a:solidFill>
                  <a:schemeClr val="tx1"/>
                </a:solidFill>
                <a:latin typeface="+mn-lt"/>
                <a:ea typeface="+mn-ea"/>
                <a:cs typeface="+mn-cs"/>
              </a:rPr>
              <a:t>Moho</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6"/>
              </a:rPr>
              <a:t>[23][26]</a:t>
            </a:r>
            <a:r>
              <a:rPr lang="en-US" sz="1200" b="0" i="0" kern="1200" dirty="0" smtClean="0">
                <a:solidFill>
                  <a:schemeClr val="tx1"/>
                </a:solidFill>
                <a:latin typeface="+mn-lt"/>
                <a:ea typeface="+mn-ea"/>
                <a:cs typeface="+mn-cs"/>
              </a:rPr>
              <a:t> The uppermost mantle plus overlying crust are relatively rigid and form the </a:t>
            </a:r>
            <a:r>
              <a:rPr lang="en-US" sz="1200" b="0" i="0" u="none" strike="noStrike" kern="1200" dirty="0" smtClean="0">
                <a:solidFill>
                  <a:schemeClr val="tx1"/>
                </a:solidFill>
                <a:latin typeface="+mn-lt"/>
                <a:ea typeface="+mn-ea"/>
                <a:cs typeface="+mn-cs"/>
                <a:hlinkClick r:id="rId17" tooltip="Lithosphere"/>
              </a:rPr>
              <a:t>lithosphere</a:t>
            </a:r>
            <a:r>
              <a:rPr lang="en-US" sz="1200" b="0" i="0" kern="1200" dirty="0" smtClean="0">
                <a:solidFill>
                  <a:schemeClr val="tx1"/>
                </a:solidFill>
                <a:latin typeface="+mn-lt"/>
                <a:ea typeface="+mn-ea"/>
                <a:cs typeface="+mn-cs"/>
              </a:rPr>
              <a:t>, an irregular layer with a maximum thickness of perhaps 200 km (120 mi). Below the lithosphere the upper mantle becomes notably more plastic. In some regions below the lithosphere, the </a:t>
            </a:r>
            <a:r>
              <a:rPr lang="en-US" sz="1200" b="0" i="0" u="none" strike="noStrike" kern="1200" dirty="0" smtClean="0">
                <a:solidFill>
                  <a:schemeClr val="tx1"/>
                </a:solidFill>
                <a:latin typeface="+mn-lt"/>
                <a:ea typeface="+mn-ea"/>
                <a:cs typeface="+mn-cs"/>
                <a:hlinkClick r:id="rId30" tooltip="S-wave"/>
              </a:rPr>
              <a:t>seismic shear velocity</a:t>
            </a:r>
            <a:r>
              <a:rPr lang="en-US" sz="1200" b="0" i="0" kern="1200" dirty="0" smtClean="0">
                <a:solidFill>
                  <a:schemeClr val="tx1"/>
                </a:solidFill>
                <a:latin typeface="+mn-lt"/>
                <a:ea typeface="+mn-ea"/>
                <a:cs typeface="+mn-cs"/>
              </a:rPr>
              <a:t> is reduced; this so-called </a:t>
            </a:r>
            <a:r>
              <a:rPr lang="en-US" sz="1200" b="0" i="0" u="none" strike="noStrike" kern="1200" dirty="0" smtClean="0">
                <a:solidFill>
                  <a:schemeClr val="tx1"/>
                </a:solidFill>
                <a:latin typeface="+mn-lt"/>
                <a:ea typeface="+mn-ea"/>
                <a:cs typeface="+mn-cs"/>
                <a:hlinkClick r:id="rId31" tooltip="Low-velocity zone"/>
              </a:rPr>
              <a:t>low-velocity zone</a:t>
            </a:r>
            <a:r>
              <a:rPr lang="en-US" sz="1200" b="0" i="0" kern="1200" dirty="0" smtClean="0">
                <a:solidFill>
                  <a:schemeClr val="tx1"/>
                </a:solidFill>
                <a:latin typeface="+mn-lt"/>
                <a:ea typeface="+mn-ea"/>
                <a:cs typeface="+mn-cs"/>
              </a:rPr>
              <a:t> (LVZ) extends down to a depth of several hundred km. </a:t>
            </a:r>
            <a:r>
              <a:rPr lang="en-US" sz="1200" b="0" i="0" u="none" strike="noStrike" kern="1200" dirty="0" err="1" smtClean="0">
                <a:solidFill>
                  <a:schemeClr val="tx1"/>
                </a:solidFill>
                <a:latin typeface="+mn-lt"/>
                <a:ea typeface="+mn-ea"/>
                <a:cs typeface="+mn-cs"/>
                <a:hlinkClick r:id="rId32" tooltip="Inge Lehmann"/>
              </a:rPr>
              <a:t>Inge</a:t>
            </a:r>
            <a:r>
              <a:rPr lang="en-US" sz="1200" b="0" i="0" u="none" strike="noStrike" kern="1200" dirty="0" smtClean="0">
                <a:solidFill>
                  <a:schemeClr val="tx1"/>
                </a:solidFill>
                <a:latin typeface="+mn-lt"/>
                <a:ea typeface="+mn-ea"/>
                <a:cs typeface="+mn-cs"/>
                <a:hlinkClick r:id="rId32" tooltip="Inge Lehmann"/>
              </a:rPr>
              <a:t> Lehmann</a:t>
            </a:r>
            <a:r>
              <a:rPr lang="en-US" sz="1200" b="0" i="0" kern="1200" dirty="0" smtClean="0">
                <a:solidFill>
                  <a:schemeClr val="tx1"/>
                </a:solidFill>
                <a:latin typeface="+mn-lt"/>
                <a:ea typeface="+mn-ea"/>
                <a:cs typeface="+mn-cs"/>
              </a:rPr>
              <a:t> discovered a seismic discontinuity at about 220 km (140 mi) depth;</a:t>
            </a:r>
            <a:r>
              <a:rPr lang="en-US" sz="1200" b="0" i="0" u="none" strike="noStrike" kern="1200" baseline="30000" dirty="0" smtClean="0">
                <a:solidFill>
                  <a:schemeClr val="tx1"/>
                </a:solidFill>
                <a:latin typeface="+mn-lt"/>
                <a:ea typeface="+mn-ea"/>
                <a:cs typeface="+mn-cs"/>
                <a:hlinkClick r:id="rId6"/>
              </a:rPr>
              <a:t>[27]</a:t>
            </a:r>
            <a:r>
              <a:rPr lang="en-US" sz="1200" b="0" i="0" kern="1200" dirty="0" smtClean="0">
                <a:solidFill>
                  <a:schemeClr val="tx1"/>
                </a:solidFill>
                <a:latin typeface="+mn-lt"/>
                <a:ea typeface="+mn-ea"/>
                <a:cs typeface="+mn-cs"/>
              </a:rPr>
              <a:t> although this discontinuity has been found in other studies, it is not known whether the discontinuity is ubiquitous. The transition zone is an area of great complexity; it physically separates the upper and lower mantle.</a:t>
            </a:r>
            <a:r>
              <a:rPr lang="en-US" sz="1200" b="0" i="0" u="none" strike="noStrike" kern="1200" baseline="30000" dirty="0" smtClean="0">
                <a:solidFill>
                  <a:schemeClr val="tx1"/>
                </a:solidFill>
                <a:latin typeface="+mn-lt"/>
                <a:ea typeface="+mn-ea"/>
                <a:cs typeface="+mn-cs"/>
                <a:hlinkClick r:id="rId6"/>
              </a:rPr>
              <a:t>[25]</a:t>
            </a:r>
            <a:r>
              <a:rPr lang="en-US" sz="1200" b="0" i="0" kern="1200" dirty="0" smtClean="0">
                <a:solidFill>
                  <a:schemeClr val="tx1"/>
                </a:solidFill>
                <a:latin typeface="+mn-lt"/>
                <a:ea typeface="+mn-ea"/>
                <a:cs typeface="+mn-cs"/>
              </a:rPr>
              <a:t> Very little is known about the lower mantle apart from that it appears to be relatively seismically homogeneous. The D" layer at the </a:t>
            </a:r>
            <a:r>
              <a:rPr lang="en-US" sz="1200" b="0" i="0" u="none" strike="noStrike" kern="1200" dirty="0" smtClean="0">
                <a:solidFill>
                  <a:schemeClr val="tx1"/>
                </a:solidFill>
                <a:latin typeface="+mn-lt"/>
                <a:ea typeface="+mn-ea"/>
                <a:cs typeface="+mn-cs"/>
                <a:hlinkClick r:id="rId28" tooltip="Core–mantle boundary"/>
              </a:rPr>
              <a:t>core–mantle boundary</a:t>
            </a:r>
            <a:r>
              <a:rPr lang="en-US" sz="1200" b="0" i="0" kern="1200" dirty="0" smtClean="0">
                <a:solidFill>
                  <a:schemeClr val="tx1"/>
                </a:solidFill>
                <a:latin typeface="+mn-lt"/>
                <a:ea typeface="+mn-ea"/>
                <a:cs typeface="+mn-cs"/>
              </a:rPr>
              <a:t> separates the mantle from the core.</a:t>
            </a:r>
          </a:p>
          <a:p>
            <a:r>
              <a:rPr lang="en-US" sz="1200" b="0" i="0" kern="1200" dirty="0" smtClean="0">
                <a:solidFill>
                  <a:schemeClr val="tx1"/>
                </a:solidFill>
                <a:latin typeface="+mn-lt"/>
                <a:ea typeface="+mn-ea"/>
                <a:cs typeface="+mn-cs"/>
              </a:rPr>
              <a:t>The mantle differs substantially from the crust in its mechanical properties which is the direct consequence of chemical composition change (expressed as different mineralogy). The distinction between crust and mantle is based on chemistry, rock types, </a:t>
            </a:r>
            <a:r>
              <a:rPr lang="en-US" sz="1200" b="0" i="0" u="none" strike="noStrike" kern="1200" dirty="0" err="1" smtClean="0">
                <a:solidFill>
                  <a:schemeClr val="tx1"/>
                </a:solidFill>
                <a:latin typeface="+mn-lt"/>
                <a:ea typeface="+mn-ea"/>
                <a:cs typeface="+mn-cs"/>
                <a:hlinkClick r:id="rId33" tooltip="Rheology"/>
              </a:rPr>
              <a:t>rheology</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and</a:t>
            </a:r>
            <a:r>
              <a:rPr lang="en-US" sz="1200" b="0" i="0" u="none" strike="noStrike" kern="1200" dirty="0" err="1" smtClean="0">
                <a:solidFill>
                  <a:schemeClr val="tx1"/>
                </a:solidFill>
                <a:latin typeface="+mn-lt"/>
                <a:ea typeface="+mn-ea"/>
                <a:cs typeface="+mn-cs"/>
                <a:hlinkClick r:id="rId34" tooltip="Seismic"/>
              </a:rPr>
              <a:t>seismic</a:t>
            </a:r>
            <a:r>
              <a:rPr lang="en-US" sz="1200" b="0" i="0" kern="1200" dirty="0" smtClean="0">
                <a:solidFill>
                  <a:schemeClr val="tx1"/>
                </a:solidFill>
                <a:latin typeface="+mn-lt"/>
                <a:ea typeface="+mn-ea"/>
                <a:cs typeface="+mn-cs"/>
              </a:rPr>
              <a:t> characteristics. The crust is a solidification product of mantle derived melts, expressed as various degrees of partial melting products during geologic time. Partial melting of mantle material is believed to cause incompatible elements to separate from the mantle, with less dense material floating upward through pore spaces, cracks, or fissures, that would subsequently cool and solidify at the surface. Typical mantle rocks have a higher magnesium to iron ratio and a smaller proportion of </a:t>
            </a:r>
            <a:r>
              <a:rPr lang="en-US" sz="1200" b="0" i="0" u="none" strike="noStrike" kern="1200" dirty="0" smtClean="0">
                <a:solidFill>
                  <a:schemeClr val="tx1"/>
                </a:solidFill>
                <a:latin typeface="+mn-lt"/>
                <a:ea typeface="+mn-ea"/>
                <a:cs typeface="+mn-cs"/>
                <a:hlinkClick r:id="rId35" tooltip="Silicon"/>
              </a:rPr>
              <a:t>silicon</a:t>
            </a:r>
            <a:r>
              <a:rPr lang="en-US" sz="1200" b="0" i="0" kern="1200" dirty="0" smtClean="0">
                <a:solidFill>
                  <a:schemeClr val="tx1"/>
                </a:solidFill>
                <a:latin typeface="+mn-lt"/>
                <a:ea typeface="+mn-ea"/>
                <a:cs typeface="+mn-cs"/>
              </a:rPr>
              <a:t> and </a:t>
            </a:r>
            <a:r>
              <a:rPr lang="en-US" sz="1200" b="0" i="0" u="none" strike="noStrike" kern="1200" dirty="0" err="1" smtClean="0">
                <a:solidFill>
                  <a:schemeClr val="tx1"/>
                </a:solidFill>
                <a:latin typeface="+mn-lt"/>
                <a:ea typeface="+mn-ea"/>
                <a:cs typeface="+mn-cs"/>
                <a:hlinkClick r:id="rId36" tooltip="Aluminium"/>
              </a:rPr>
              <a:t>aluminium</a:t>
            </a:r>
            <a:r>
              <a:rPr lang="en-US" sz="1200" b="0" i="0" kern="1200" dirty="0" smtClean="0">
                <a:solidFill>
                  <a:schemeClr val="tx1"/>
                </a:solidFill>
                <a:latin typeface="+mn-lt"/>
                <a:ea typeface="+mn-ea"/>
                <a:cs typeface="+mn-cs"/>
              </a:rPr>
              <a:t> than the crust. This behavior is also predicted by experiments that partly melt rocks thought to be representative of Earth's mantle.</a:t>
            </a:r>
          </a:p>
          <a:p>
            <a:r>
              <a:rPr lang="en-US" sz="1200" b="0" i="0" kern="1200" dirty="0" smtClean="0">
                <a:solidFill>
                  <a:schemeClr val="tx1"/>
                </a:solidFill>
                <a:latin typeface="+mn-lt"/>
                <a:ea typeface="+mn-ea"/>
                <a:cs typeface="+mn-cs"/>
              </a:rPr>
              <a:t>In the mantle, temperatures range between 500 to 900 °C (932 to 1,652 °F) at the upper boundary with the crust; to over 4,000 °C (7,230 °F) at the boundary with the </a:t>
            </a:r>
            <a:r>
              <a:rPr lang="en-US" sz="1200" b="0" i="0" u="none" strike="noStrike" kern="1200" dirty="0" smtClean="0">
                <a:solidFill>
                  <a:schemeClr val="tx1"/>
                </a:solidFill>
                <a:latin typeface="+mn-lt"/>
                <a:ea typeface="+mn-ea"/>
                <a:cs typeface="+mn-cs"/>
                <a:hlinkClick r:id="rId37" tooltip="Earth core"/>
              </a:rPr>
              <a:t>core</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6"/>
              </a:rPr>
              <a:t>[32]</a:t>
            </a:r>
            <a:r>
              <a:rPr lang="en-US" sz="1200" b="0" i="0" kern="1200" dirty="0" smtClean="0">
                <a:solidFill>
                  <a:schemeClr val="tx1"/>
                </a:solidFill>
                <a:latin typeface="+mn-lt"/>
                <a:ea typeface="+mn-ea"/>
                <a:cs typeface="+mn-cs"/>
              </a:rPr>
              <a:t> Although the higher temperatures far exceed the </a:t>
            </a:r>
            <a:r>
              <a:rPr lang="en-US" sz="1200" b="0" i="0" u="none" strike="noStrike" kern="1200" dirty="0" smtClean="0">
                <a:solidFill>
                  <a:schemeClr val="tx1"/>
                </a:solidFill>
                <a:latin typeface="+mn-lt"/>
                <a:ea typeface="+mn-ea"/>
                <a:cs typeface="+mn-cs"/>
                <a:hlinkClick r:id="rId38" tooltip="Melting point"/>
              </a:rPr>
              <a:t>melting points</a:t>
            </a:r>
            <a:r>
              <a:rPr lang="en-US" sz="1200" b="0" i="0" kern="1200" dirty="0" smtClean="0">
                <a:solidFill>
                  <a:schemeClr val="tx1"/>
                </a:solidFill>
                <a:latin typeface="+mn-lt"/>
                <a:ea typeface="+mn-ea"/>
                <a:cs typeface="+mn-cs"/>
              </a:rPr>
              <a:t> of the mantle rocks at the surface (about 1200 °C for representative </a:t>
            </a:r>
            <a:r>
              <a:rPr lang="en-US" sz="1200" b="0" i="0" u="none" strike="noStrike" kern="1200" dirty="0" err="1" smtClean="0">
                <a:solidFill>
                  <a:schemeClr val="tx1"/>
                </a:solidFill>
                <a:latin typeface="+mn-lt"/>
                <a:ea typeface="+mn-ea"/>
                <a:cs typeface="+mn-cs"/>
                <a:hlinkClick r:id="rId39" tooltip="Peridotite"/>
              </a:rPr>
              <a:t>peridotite</a:t>
            </a:r>
            <a:r>
              <a:rPr lang="en-US" sz="1200" b="0" i="0" kern="1200" dirty="0" smtClean="0">
                <a:solidFill>
                  <a:schemeClr val="tx1"/>
                </a:solidFill>
                <a:latin typeface="+mn-lt"/>
                <a:ea typeface="+mn-ea"/>
                <a:cs typeface="+mn-cs"/>
              </a:rPr>
              <a:t>), the mantle is almost exclusively solid.</a:t>
            </a:r>
            <a:r>
              <a:rPr lang="en-US" sz="1200" b="0" i="0" u="none" strike="noStrike" kern="1200" baseline="30000" dirty="0" smtClean="0">
                <a:solidFill>
                  <a:schemeClr val="tx1"/>
                </a:solidFill>
                <a:latin typeface="+mn-lt"/>
                <a:ea typeface="+mn-ea"/>
                <a:cs typeface="+mn-cs"/>
                <a:hlinkClick r:id="rId6"/>
              </a:rPr>
              <a:t>[32]</a:t>
            </a:r>
            <a:r>
              <a:rPr lang="en-US" sz="1200" b="0" i="0" kern="1200" dirty="0" smtClean="0">
                <a:solidFill>
                  <a:schemeClr val="tx1"/>
                </a:solidFill>
                <a:latin typeface="+mn-lt"/>
                <a:ea typeface="+mn-ea"/>
                <a:cs typeface="+mn-cs"/>
              </a:rPr>
              <a:t> The enormous </a:t>
            </a:r>
            <a:r>
              <a:rPr lang="en-US" sz="1200" b="0" i="0" u="none" strike="noStrike" kern="1200" dirty="0" err="1" smtClean="0">
                <a:solidFill>
                  <a:schemeClr val="tx1"/>
                </a:solidFill>
                <a:latin typeface="+mn-lt"/>
                <a:ea typeface="+mn-ea"/>
                <a:cs typeface="+mn-cs"/>
                <a:hlinkClick r:id="rId40" tooltip="Lithostatic pressure"/>
              </a:rPr>
              <a:t>lithostatic</a:t>
            </a:r>
            <a:r>
              <a:rPr lang="en-US" sz="1200" b="0" i="0" u="none" strike="noStrike" kern="1200" dirty="0" smtClean="0">
                <a:solidFill>
                  <a:schemeClr val="tx1"/>
                </a:solidFill>
                <a:latin typeface="+mn-lt"/>
                <a:ea typeface="+mn-ea"/>
                <a:cs typeface="+mn-cs"/>
                <a:hlinkClick r:id="rId40" tooltip="Lithostatic pressure"/>
              </a:rPr>
              <a:t> pressure</a:t>
            </a:r>
            <a:r>
              <a:rPr lang="en-US" sz="1200" b="0" i="0" kern="1200" dirty="0" smtClean="0">
                <a:solidFill>
                  <a:schemeClr val="tx1"/>
                </a:solidFill>
                <a:latin typeface="+mn-lt"/>
                <a:ea typeface="+mn-ea"/>
                <a:cs typeface="+mn-cs"/>
              </a:rPr>
              <a:t> exerted on the mantle prevents </a:t>
            </a:r>
            <a:r>
              <a:rPr lang="en-US" sz="1200" b="0" i="0" u="none" strike="noStrike" kern="1200" dirty="0" smtClean="0">
                <a:solidFill>
                  <a:schemeClr val="tx1"/>
                </a:solidFill>
                <a:latin typeface="+mn-lt"/>
                <a:ea typeface="+mn-ea"/>
                <a:cs typeface="+mn-cs"/>
                <a:hlinkClick r:id="rId41" tooltip="Melting"/>
              </a:rPr>
              <a:t>melting</a:t>
            </a:r>
            <a:r>
              <a:rPr lang="en-US" sz="1200" b="0" i="0" kern="1200" dirty="0" smtClean="0">
                <a:solidFill>
                  <a:schemeClr val="tx1"/>
                </a:solidFill>
                <a:latin typeface="+mn-lt"/>
                <a:ea typeface="+mn-ea"/>
                <a:cs typeface="+mn-cs"/>
              </a:rPr>
              <a:t>, because the temperature at which melting begins (the </a:t>
            </a:r>
            <a:r>
              <a:rPr lang="en-US" sz="1200" b="0" i="0" u="none" strike="noStrike" kern="1200" dirty="0" smtClean="0">
                <a:solidFill>
                  <a:schemeClr val="tx1"/>
                </a:solidFill>
                <a:latin typeface="+mn-lt"/>
                <a:ea typeface="+mn-ea"/>
                <a:cs typeface="+mn-cs"/>
                <a:hlinkClick r:id="rId42" tooltip="Solidus (chemistry)"/>
              </a:rPr>
              <a:t>solidus</a:t>
            </a:r>
            <a:r>
              <a:rPr lang="en-US" sz="1200" b="0" i="0" kern="1200" dirty="0" smtClean="0">
                <a:solidFill>
                  <a:schemeClr val="tx1"/>
                </a:solidFill>
                <a:latin typeface="+mn-lt"/>
                <a:ea typeface="+mn-ea"/>
                <a:cs typeface="+mn-cs"/>
              </a:rPr>
              <a:t>) increases with pressure.</a:t>
            </a:r>
          </a:p>
          <a:p>
            <a:r>
              <a:rPr lang="en-US" sz="1200" b="0" i="0" kern="1200" dirty="0" smtClean="0">
                <a:solidFill>
                  <a:schemeClr val="tx1"/>
                </a:solidFill>
                <a:latin typeface="+mn-lt"/>
                <a:ea typeface="+mn-ea"/>
                <a:cs typeface="+mn-cs"/>
              </a:rPr>
              <a:t>Because of the temperature difference between the Earth's surface and outer core and the ability of the crystalline rocks at high pressure and temperature to undergo slow, creeping, viscous-like deformation over millions of years, there is a </a:t>
            </a:r>
            <a:r>
              <a:rPr lang="en-US" sz="1200" b="0" i="0" u="none" strike="noStrike" kern="1200" dirty="0" smtClean="0">
                <a:solidFill>
                  <a:schemeClr val="tx1"/>
                </a:solidFill>
                <a:latin typeface="+mn-lt"/>
                <a:ea typeface="+mn-ea"/>
                <a:cs typeface="+mn-cs"/>
                <a:hlinkClick r:id="rId43" tooltip="Convection"/>
              </a:rPr>
              <a:t>convective</a:t>
            </a:r>
            <a:r>
              <a:rPr lang="en-US" sz="1200" b="0" i="0" kern="1200" dirty="0" smtClean="0">
                <a:solidFill>
                  <a:schemeClr val="tx1"/>
                </a:solidFill>
                <a:latin typeface="+mn-lt"/>
                <a:ea typeface="+mn-ea"/>
                <a:cs typeface="+mn-cs"/>
              </a:rPr>
              <a:t> material circulation in the mantle.</a:t>
            </a:r>
            <a:r>
              <a:rPr lang="en-US" sz="1200" b="0" i="0" u="none" strike="noStrike" kern="1200" baseline="30000" dirty="0" smtClean="0">
                <a:solidFill>
                  <a:schemeClr val="tx1"/>
                </a:solidFill>
                <a:latin typeface="+mn-lt"/>
                <a:ea typeface="+mn-ea"/>
                <a:cs typeface="+mn-cs"/>
                <a:hlinkClick r:id="rId6"/>
              </a:rPr>
              <a:t>[23]</a:t>
            </a:r>
            <a:r>
              <a:rPr lang="en-US" sz="1200" b="0" i="0" kern="1200" dirty="0" smtClean="0">
                <a:solidFill>
                  <a:schemeClr val="tx1"/>
                </a:solidFill>
                <a:latin typeface="+mn-lt"/>
                <a:ea typeface="+mn-ea"/>
                <a:cs typeface="+mn-cs"/>
              </a:rPr>
              <a:t> Hot material </a:t>
            </a:r>
            <a:r>
              <a:rPr lang="en-US" sz="1200" b="0" i="0" u="none" strike="noStrike" kern="1200" dirty="0" err="1" smtClean="0">
                <a:solidFill>
                  <a:schemeClr val="tx1"/>
                </a:solidFill>
                <a:latin typeface="+mn-lt"/>
                <a:ea typeface="+mn-ea"/>
                <a:cs typeface="+mn-cs"/>
                <a:hlinkClick r:id="rId44" tooltip="Mantle plume"/>
              </a:rPr>
              <a:t>upwells</a:t>
            </a:r>
            <a:r>
              <a:rPr lang="en-US" sz="1200" b="0" i="0" kern="1200" dirty="0" smtClean="0">
                <a:solidFill>
                  <a:schemeClr val="tx1"/>
                </a:solidFill>
                <a:latin typeface="+mn-lt"/>
                <a:ea typeface="+mn-ea"/>
                <a:cs typeface="+mn-cs"/>
              </a:rPr>
              <a:t>, while cooler (and heavier) material sinks downward. Downward motion of material occurs at </a:t>
            </a:r>
            <a:r>
              <a:rPr lang="en-US" sz="1200" b="0" i="0" u="sng" kern="1200" dirty="0" smtClean="0">
                <a:solidFill>
                  <a:schemeClr val="tx1"/>
                </a:solidFill>
                <a:latin typeface="+mn-lt"/>
                <a:ea typeface="+mn-ea"/>
                <a:cs typeface="+mn-cs"/>
                <a:hlinkClick r:id="rId45" tooltip="Convergent plate boundary"/>
              </a:rPr>
              <a:t>convergent plate boundaries</a:t>
            </a:r>
            <a:r>
              <a:rPr lang="en-US" sz="1200" b="0" i="0" kern="1200" dirty="0" smtClean="0">
                <a:solidFill>
                  <a:schemeClr val="tx1"/>
                </a:solidFill>
                <a:latin typeface="+mn-lt"/>
                <a:ea typeface="+mn-ea"/>
                <a:cs typeface="+mn-cs"/>
              </a:rPr>
              <a:t> called </a:t>
            </a:r>
            <a:r>
              <a:rPr lang="en-US" sz="1200" b="0" i="0" u="none" strike="noStrike" kern="1200" dirty="0" err="1" smtClean="0">
                <a:solidFill>
                  <a:schemeClr val="tx1"/>
                </a:solidFill>
                <a:latin typeface="+mn-lt"/>
                <a:ea typeface="+mn-ea"/>
                <a:cs typeface="+mn-cs"/>
                <a:hlinkClick r:id="rId46" tooltip="Subduction zones"/>
              </a:rPr>
              <a:t>subduction</a:t>
            </a:r>
            <a:r>
              <a:rPr lang="en-US" sz="1200" b="0" i="0" u="none" strike="noStrike" kern="1200" dirty="0" smtClean="0">
                <a:solidFill>
                  <a:schemeClr val="tx1"/>
                </a:solidFill>
                <a:latin typeface="+mn-lt"/>
                <a:ea typeface="+mn-ea"/>
                <a:cs typeface="+mn-cs"/>
                <a:hlinkClick r:id="rId46" tooltip="Subduction zones"/>
              </a:rPr>
              <a:t> zones</a:t>
            </a:r>
            <a:r>
              <a:rPr lang="en-US" sz="1200" b="0" i="0" kern="1200" dirty="0" smtClean="0">
                <a:solidFill>
                  <a:schemeClr val="tx1"/>
                </a:solidFill>
                <a:latin typeface="+mn-lt"/>
                <a:ea typeface="+mn-ea"/>
                <a:cs typeface="+mn-cs"/>
              </a:rPr>
              <a:t>. Locations on the surface that lie over plumes are predicted to have </a:t>
            </a:r>
            <a:r>
              <a:rPr lang="en-US" sz="1200" b="0" i="0" u="none" strike="noStrike" kern="1200" dirty="0" smtClean="0">
                <a:solidFill>
                  <a:schemeClr val="tx1"/>
                </a:solidFill>
                <a:latin typeface="+mn-lt"/>
                <a:ea typeface="+mn-ea"/>
                <a:cs typeface="+mn-cs"/>
                <a:hlinkClick r:id="rId47" tooltip="Dynamic topography"/>
              </a:rPr>
              <a:t>high elevation</a:t>
            </a:r>
            <a:r>
              <a:rPr lang="en-US" sz="1200" b="0" i="0" kern="1200" dirty="0" smtClean="0">
                <a:solidFill>
                  <a:schemeClr val="tx1"/>
                </a:solidFill>
                <a:latin typeface="+mn-lt"/>
                <a:ea typeface="+mn-ea"/>
                <a:cs typeface="+mn-cs"/>
              </a:rPr>
              <a:t> (because of the buoyancy of the hotter, less-dense plume beneath) and to exhibit </a:t>
            </a:r>
            <a:r>
              <a:rPr lang="en-US" sz="1200" b="0" i="0" u="none" strike="noStrike" kern="1200" dirty="0" smtClean="0">
                <a:solidFill>
                  <a:schemeClr val="tx1"/>
                </a:solidFill>
                <a:latin typeface="+mn-lt"/>
                <a:ea typeface="+mn-ea"/>
                <a:cs typeface="+mn-cs"/>
                <a:hlinkClick r:id="rId48" tooltip="Hotspot (geology)"/>
              </a:rPr>
              <a:t>hot spot</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3" tooltip="Volcanism"/>
              </a:rPr>
              <a:t>volcanism</a:t>
            </a:r>
            <a:r>
              <a:rPr lang="en-US" sz="1200" b="0" i="0" kern="1200" dirty="0" smtClean="0">
                <a:solidFill>
                  <a:schemeClr val="tx1"/>
                </a:solidFill>
                <a:latin typeface="+mn-lt"/>
                <a:ea typeface="+mn-ea"/>
                <a:cs typeface="+mn-cs"/>
              </a:rPr>
              <a:t>. The volcanism often attributed to deep mantle plumes is alternatively explained by passive extension of the crust, permitting magma to leak to the surface (the "Plate" hypothesis).</a:t>
            </a:r>
          </a:p>
          <a:p>
            <a:r>
              <a:rPr lang="en-US" sz="1200" b="0" i="0" kern="1200" dirty="0" smtClean="0">
                <a:solidFill>
                  <a:schemeClr val="tx1"/>
                </a:solidFill>
                <a:latin typeface="+mn-lt"/>
                <a:ea typeface="+mn-ea"/>
                <a:cs typeface="+mn-cs"/>
              </a:rPr>
              <a:t>The </a:t>
            </a:r>
            <a:r>
              <a:rPr lang="en-US" sz="1200" b="0" i="0" u="none" strike="noStrike" kern="1200" dirty="0" smtClean="0">
                <a:solidFill>
                  <a:schemeClr val="tx1"/>
                </a:solidFill>
                <a:latin typeface="+mn-lt"/>
                <a:ea typeface="+mn-ea"/>
                <a:cs typeface="+mn-cs"/>
                <a:hlinkClick r:id="rId43" tooltip="Convection"/>
              </a:rPr>
              <a:t>convection</a:t>
            </a:r>
            <a:r>
              <a:rPr lang="en-US" sz="1200" b="0" i="0" kern="1200" dirty="0" smtClean="0">
                <a:solidFill>
                  <a:schemeClr val="tx1"/>
                </a:solidFill>
                <a:latin typeface="+mn-lt"/>
                <a:ea typeface="+mn-ea"/>
                <a:cs typeface="+mn-cs"/>
              </a:rPr>
              <a:t> of the Earth's mantle is a </a:t>
            </a:r>
            <a:r>
              <a:rPr lang="en-US" sz="1200" b="0" i="0" u="none" strike="noStrike" kern="1200" dirty="0" smtClean="0">
                <a:solidFill>
                  <a:schemeClr val="tx1"/>
                </a:solidFill>
                <a:latin typeface="+mn-lt"/>
                <a:ea typeface="+mn-ea"/>
                <a:cs typeface="+mn-cs"/>
                <a:hlinkClick r:id="rId49" tooltip="Chaos theory"/>
              </a:rPr>
              <a:t>chaotic</a:t>
            </a:r>
            <a:r>
              <a:rPr lang="en-US" sz="1200" b="0" i="0" kern="1200" dirty="0" smtClean="0">
                <a:solidFill>
                  <a:schemeClr val="tx1"/>
                </a:solidFill>
                <a:latin typeface="+mn-lt"/>
                <a:ea typeface="+mn-ea"/>
                <a:cs typeface="+mn-cs"/>
              </a:rPr>
              <a:t> process (in the sense of fluid dynamics), which is thought to be an integral part of the motion of plates. Plate motion should not be confused </a:t>
            </a:r>
            <a:r>
              <a:rPr lang="en-US" sz="1200" b="0" i="0" kern="1200" dirty="0" err="1" smtClean="0">
                <a:solidFill>
                  <a:schemeClr val="tx1"/>
                </a:solidFill>
                <a:latin typeface="+mn-lt"/>
                <a:ea typeface="+mn-ea"/>
                <a:cs typeface="+mn-cs"/>
              </a:rPr>
              <a:t>with</a:t>
            </a:r>
            <a:r>
              <a:rPr lang="en-US" sz="1200" b="0" i="0" u="none" strike="noStrike" kern="1200" dirty="0" err="1" smtClean="0">
                <a:solidFill>
                  <a:schemeClr val="tx1"/>
                </a:solidFill>
                <a:latin typeface="+mn-lt"/>
                <a:ea typeface="+mn-ea"/>
                <a:cs typeface="+mn-cs"/>
                <a:hlinkClick r:id="rId50" tooltip="Continental drift"/>
              </a:rPr>
              <a:t>continental</a:t>
            </a:r>
            <a:r>
              <a:rPr lang="en-US" sz="1200" b="0" i="0" u="none" strike="noStrike" kern="1200" dirty="0" smtClean="0">
                <a:solidFill>
                  <a:schemeClr val="tx1"/>
                </a:solidFill>
                <a:latin typeface="+mn-lt"/>
                <a:ea typeface="+mn-ea"/>
                <a:cs typeface="+mn-cs"/>
                <a:hlinkClick r:id="rId50" tooltip="Continental drift"/>
              </a:rPr>
              <a:t> drift</a:t>
            </a:r>
            <a:r>
              <a:rPr lang="en-US" sz="1200" b="0" i="0" kern="1200" dirty="0" smtClean="0">
                <a:solidFill>
                  <a:schemeClr val="tx1"/>
                </a:solidFill>
                <a:latin typeface="+mn-lt"/>
                <a:ea typeface="+mn-ea"/>
                <a:cs typeface="+mn-cs"/>
              </a:rPr>
              <a:t> which applies purely to the movement of the crustal components of the continents. The movements of the lithosphere and the underlying mantle are coupled since descending lithosphere is an essential component of convection in the mantle. The observed continental drift is a complicated relationship between the forces causing oceanic lithosphere to sink and the movements within Earth's mantle.</a:t>
            </a:r>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18</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In a first-ever action, the United States’ Department of the Interior declared a Tier 1 Shortage for freshwater resources on the Colorado River.</a:t>
            </a:r>
          </a:p>
          <a:p>
            <a:r>
              <a:rPr lang="en-US" sz="1200" b="0" i="0" kern="1200" dirty="0" smtClean="0">
                <a:solidFill>
                  <a:schemeClr val="tx1"/>
                </a:solidFill>
                <a:latin typeface="+mn-lt"/>
                <a:ea typeface="+mn-ea"/>
                <a:cs typeface="+mn-cs"/>
              </a:rPr>
              <a:t>This decree carries enormous ramifications for Southwestern states, particularly Arizona and Nevada, which will see curtailment of their water allotments fall by 18 and 7 percent, respectively. Mexico will see a 5 percent reduction.  Restrictions are set to go into effect in January 2022, with Arizona farmers facing the brunt of the cuts. Both states have already also signed an agreement to voluntarily reduce their take from the river by 500,000 acre-feet each for the next two years.</a:t>
            </a:r>
          </a:p>
          <a:p>
            <a:r>
              <a:rPr lang="en-US" sz="1200" b="0" i="0" kern="1200" dirty="0" smtClean="0">
                <a:solidFill>
                  <a:schemeClr val="tx1"/>
                </a:solidFill>
                <a:latin typeface="+mn-lt"/>
                <a:ea typeface="+mn-ea"/>
                <a:cs typeface="+mn-cs"/>
              </a:rPr>
              <a:t>Arizona receives 36 percent of the state’s overall water portfolio from the river, which means that in future years, stakeholders will need to plan for contingencies related to reduced water supplies.</a:t>
            </a:r>
          </a:p>
          <a:p>
            <a:endParaRPr lang="en-US" dirty="0"/>
          </a:p>
        </p:txBody>
      </p:sp>
      <p:sp>
        <p:nvSpPr>
          <p:cNvPr id="4" name="Slide Number Placeholder 3"/>
          <p:cNvSpPr>
            <a:spLocks noGrp="1"/>
          </p:cNvSpPr>
          <p:nvPr>
            <p:ph type="sldNum" sz="quarter" idx="10"/>
          </p:nvPr>
        </p:nvSpPr>
        <p:spPr/>
        <p:txBody>
          <a:bodyPr/>
          <a:lstStyle/>
          <a:p>
            <a:fld id="{D5271DBB-EA2B-4FC2-A8E0-913804940FBC}" type="slidenum">
              <a:rPr lang="en-US" smtClean="0"/>
              <a:pPr/>
              <a:t>247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88BBDD-9CC7-44E6-922A-18669A4E8BEF}" type="slidenum">
              <a:rPr lang="en-US" smtClean="0"/>
              <a:pPr/>
              <a:t>20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https://en.wikipedia.org/wiki/Mid-Atlantic_Ridge</a:t>
            </a:r>
          </a:p>
          <a:p>
            <a:r>
              <a:rPr lang="en-US" sz="1200" b="0" i="0" kern="1200" dirty="0" smtClean="0">
                <a:solidFill>
                  <a:schemeClr val="tx1"/>
                </a:solidFill>
                <a:latin typeface="+mn-lt"/>
                <a:ea typeface="+mn-ea"/>
                <a:cs typeface="+mn-cs"/>
              </a:rPr>
              <a:t>The </a:t>
            </a:r>
            <a:r>
              <a:rPr lang="en-US" sz="1200" b="1" i="0" kern="1200" dirty="0" smtClean="0">
                <a:solidFill>
                  <a:schemeClr val="tx1"/>
                </a:solidFill>
                <a:latin typeface="+mn-lt"/>
                <a:ea typeface="+mn-ea"/>
                <a:cs typeface="+mn-cs"/>
              </a:rPr>
              <a:t>Mid-Atlantic Ridge (MAR)</a:t>
            </a:r>
            <a:r>
              <a:rPr lang="en-US" sz="1200" b="0" i="0" kern="1200" dirty="0" smtClean="0">
                <a:solidFill>
                  <a:schemeClr val="tx1"/>
                </a:solidFill>
                <a:latin typeface="+mn-lt"/>
                <a:ea typeface="+mn-ea"/>
                <a:cs typeface="+mn-cs"/>
              </a:rPr>
              <a:t> is a </a:t>
            </a:r>
            <a:r>
              <a:rPr lang="en-US" sz="1200" b="0" i="0" u="none" strike="noStrike" kern="1200" dirty="0" smtClean="0">
                <a:solidFill>
                  <a:schemeClr val="tx1"/>
                </a:solidFill>
                <a:latin typeface="+mn-lt"/>
                <a:ea typeface="+mn-ea"/>
                <a:cs typeface="+mn-cs"/>
                <a:hlinkClick r:id="rId3" tooltip="Mid-ocean ridge"/>
              </a:rPr>
              <a:t>mid-ocean ridge</a:t>
            </a:r>
            <a:r>
              <a:rPr lang="en-US" sz="1200" b="0" i="0" kern="1200" dirty="0" smtClean="0">
                <a:solidFill>
                  <a:schemeClr val="tx1"/>
                </a:solidFill>
                <a:latin typeface="+mn-lt"/>
                <a:ea typeface="+mn-ea"/>
                <a:cs typeface="+mn-cs"/>
              </a:rPr>
              <a:t>, a </a:t>
            </a:r>
            <a:r>
              <a:rPr lang="en-US" sz="1200" b="0" i="0" u="none" strike="noStrike" kern="1200" dirty="0" smtClean="0">
                <a:solidFill>
                  <a:schemeClr val="tx1"/>
                </a:solidFill>
                <a:latin typeface="+mn-lt"/>
                <a:ea typeface="+mn-ea"/>
                <a:cs typeface="+mn-cs"/>
                <a:hlinkClick r:id="rId4" tooltip="Divergent boundary"/>
              </a:rPr>
              <a:t>divergent</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5" tooltip="Plate tectonics"/>
              </a:rPr>
              <a:t>tectonic plate</a:t>
            </a:r>
            <a:r>
              <a:rPr lang="en-US" sz="1200" b="0" i="0" kern="1200" dirty="0" smtClean="0">
                <a:solidFill>
                  <a:schemeClr val="tx1"/>
                </a:solidFill>
                <a:latin typeface="+mn-lt"/>
                <a:ea typeface="+mn-ea"/>
                <a:cs typeface="+mn-cs"/>
              </a:rPr>
              <a:t> or constructive plate boundary located along the floor of the </a:t>
            </a:r>
            <a:r>
              <a:rPr lang="en-US" sz="1200" b="0" i="0" u="none" strike="noStrike" kern="1200" dirty="0" smtClean="0">
                <a:solidFill>
                  <a:schemeClr val="tx1"/>
                </a:solidFill>
                <a:latin typeface="+mn-lt"/>
                <a:ea typeface="+mn-ea"/>
                <a:cs typeface="+mn-cs"/>
                <a:hlinkClick r:id="rId6" tooltip="Atlantic Ocean"/>
              </a:rPr>
              <a:t>Atlantic Ocean</a:t>
            </a:r>
            <a:r>
              <a:rPr lang="en-US" sz="1200" b="0" i="0" kern="1200" dirty="0" smtClean="0">
                <a:solidFill>
                  <a:schemeClr val="tx1"/>
                </a:solidFill>
                <a:latin typeface="+mn-lt"/>
                <a:ea typeface="+mn-ea"/>
                <a:cs typeface="+mn-cs"/>
              </a:rPr>
              <a:t>, and part of the </a:t>
            </a:r>
            <a:r>
              <a:rPr lang="en-US" sz="1200" b="0" i="0" u="none" strike="noStrike" kern="1200" dirty="0" smtClean="0">
                <a:solidFill>
                  <a:schemeClr val="tx1"/>
                </a:solidFill>
                <a:latin typeface="+mn-lt"/>
                <a:ea typeface="+mn-ea"/>
                <a:cs typeface="+mn-cs"/>
                <a:hlinkClick r:id="rId7" tooltip="List of mountain ranges"/>
              </a:rPr>
              <a:t>longest mountain range in the world</a:t>
            </a:r>
            <a:r>
              <a:rPr lang="en-US" sz="1200" b="0" i="0" kern="1200" dirty="0" smtClean="0">
                <a:solidFill>
                  <a:schemeClr val="tx1"/>
                </a:solidFill>
                <a:latin typeface="+mn-lt"/>
                <a:ea typeface="+mn-ea"/>
                <a:cs typeface="+mn-cs"/>
              </a:rPr>
              <a:t>. In the North Atlantic, it separates the </a:t>
            </a:r>
            <a:r>
              <a:rPr lang="en-US" sz="1200" b="0" i="0" u="none" strike="noStrike" kern="1200" dirty="0" smtClean="0">
                <a:solidFill>
                  <a:schemeClr val="tx1"/>
                </a:solidFill>
                <a:latin typeface="+mn-lt"/>
                <a:ea typeface="+mn-ea"/>
                <a:cs typeface="+mn-cs"/>
                <a:hlinkClick r:id="rId8" tooltip="Eurasian Plate"/>
              </a:rPr>
              <a:t>Eurasian</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9" tooltip="North American Plate"/>
              </a:rPr>
              <a:t>North American Plates</a:t>
            </a:r>
            <a:r>
              <a:rPr lang="en-US" sz="1200" b="0" i="0" kern="1200" dirty="0" smtClean="0">
                <a:solidFill>
                  <a:schemeClr val="tx1"/>
                </a:solidFill>
                <a:latin typeface="+mn-lt"/>
                <a:ea typeface="+mn-ea"/>
                <a:cs typeface="+mn-cs"/>
              </a:rPr>
              <a:t>, whereas in the South Atlantic it separates the </a:t>
            </a:r>
            <a:r>
              <a:rPr lang="en-US" sz="1200" b="0" i="0" u="none" strike="noStrike" kern="1200" dirty="0" smtClean="0">
                <a:solidFill>
                  <a:schemeClr val="tx1"/>
                </a:solidFill>
                <a:latin typeface="+mn-lt"/>
                <a:ea typeface="+mn-ea"/>
                <a:cs typeface="+mn-cs"/>
                <a:hlinkClick r:id="rId10" tooltip="African Plate"/>
              </a:rPr>
              <a:t>African</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11" tooltip="South American Plate"/>
              </a:rPr>
              <a:t>South American Plates</a:t>
            </a:r>
            <a:r>
              <a:rPr lang="en-US" sz="1200" b="0" i="0" kern="1200" dirty="0" smtClean="0">
                <a:solidFill>
                  <a:schemeClr val="tx1"/>
                </a:solidFill>
                <a:latin typeface="+mn-lt"/>
                <a:ea typeface="+mn-ea"/>
                <a:cs typeface="+mn-cs"/>
              </a:rPr>
              <a:t>. The Ridge extends from a junction with the </a:t>
            </a:r>
            <a:r>
              <a:rPr lang="en-US" sz="1200" b="0" i="0" u="none" strike="noStrike" kern="1200" dirty="0" err="1" smtClean="0">
                <a:solidFill>
                  <a:schemeClr val="tx1"/>
                </a:solidFill>
                <a:latin typeface="+mn-lt"/>
                <a:ea typeface="+mn-ea"/>
                <a:cs typeface="+mn-cs"/>
                <a:hlinkClick r:id="rId12" tooltip="Gakkel Ridge"/>
              </a:rPr>
              <a:t>Gakkel</a:t>
            </a:r>
            <a:r>
              <a:rPr lang="en-US" sz="1200" b="0" i="0" u="none" strike="noStrike" kern="1200" dirty="0" smtClean="0">
                <a:solidFill>
                  <a:schemeClr val="tx1"/>
                </a:solidFill>
                <a:latin typeface="+mn-lt"/>
                <a:ea typeface="+mn-ea"/>
                <a:cs typeface="+mn-cs"/>
                <a:hlinkClick r:id="rId12" tooltip="Gakkel Ridge"/>
              </a:rPr>
              <a:t> Ridge</a:t>
            </a:r>
            <a:r>
              <a:rPr lang="en-US" sz="1200" b="0" i="0" kern="1200" dirty="0" smtClean="0">
                <a:solidFill>
                  <a:schemeClr val="tx1"/>
                </a:solidFill>
                <a:latin typeface="+mn-lt"/>
                <a:ea typeface="+mn-ea"/>
                <a:cs typeface="+mn-cs"/>
              </a:rPr>
              <a:t> (Mid-Arctic Ridge) northeast of </a:t>
            </a:r>
            <a:r>
              <a:rPr lang="en-US" sz="1200" b="0" i="0" u="none" strike="noStrike" kern="1200" dirty="0" smtClean="0">
                <a:solidFill>
                  <a:schemeClr val="tx1"/>
                </a:solidFill>
                <a:latin typeface="+mn-lt"/>
                <a:ea typeface="+mn-ea"/>
                <a:cs typeface="+mn-cs"/>
                <a:hlinkClick r:id="rId13" tooltip="Greenland"/>
              </a:rPr>
              <a:t>Greenland</a:t>
            </a:r>
            <a:r>
              <a:rPr lang="en-US" sz="1200" b="0" i="0" kern="1200" dirty="0" smtClean="0">
                <a:solidFill>
                  <a:schemeClr val="tx1"/>
                </a:solidFill>
                <a:latin typeface="+mn-lt"/>
                <a:ea typeface="+mn-ea"/>
                <a:cs typeface="+mn-cs"/>
              </a:rPr>
              <a:t> southward to the </a:t>
            </a:r>
            <a:r>
              <a:rPr lang="en-US" sz="1200" b="0" i="0" u="none" strike="noStrike" kern="1200" dirty="0" smtClean="0">
                <a:solidFill>
                  <a:schemeClr val="tx1"/>
                </a:solidFill>
                <a:latin typeface="+mn-lt"/>
                <a:ea typeface="+mn-ea"/>
                <a:cs typeface="+mn-cs"/>
                <a:hlinkClick r:id="rId14" tooltip="Bouvet Triple Junction"/>
              </a:rPr>
              <a:t>Bouvet Triple Junction</a:t>
            </a:r>
            <a:r>
              <a:rPr lang="en-US" sz="1200" b="0" i="0" kern="1200" dirty="0" smtClean="0">
                <a:solidFill>
                  <a:schemeClr val="tx1"/>
                </a:solidFill>
                <a:latin typeface="+mn-lt"/>
                <a:ea typeface="+mn-ea"/>
                <a:cs typeface="+mn-cs"/>
              </a:rPr>
              <a:t> in the South Atlantic. The ridge sits atop a geologic feature known as the </a:t>
            </a:r>
            <a:r>
              <a:rPr lang="en-US" sz="1200" b="1" i="0" kern="1200" dirty="0" smtClean="0">
                <a:solidFill>
                  <a:schemeClr val="tx1"/>
                </a:solidFill>
                <a:latin typeface="+mn-lt"/>
                <a:ea typeface="+mn-ea"/>
                <a:cs typeface="+mn-cs"/>
              </a:rPr>
              <a:t>Mid-Atlantic Rise</a:t>
            </a:r>
            <a:r>
              <a:rPr lang="en-US" sz="1200" b="0" i="0" kern="1200" dirty="0" smtClean="0">
                <a:solidFill>
                  <a:schemeClr val="tx1"/>
                </a:solidFill>
                <a:latin typeface="+mn-lt"/>
                <a:ea typeface="+mn-ea"/>
                <a:cs typeface="+mn-cs"/>
              </a:rPr>
              <a:t>, which is a progressive bulge that runs the length of the Atlantic Ocean, with the ridge resting on the highest point of this linear bulge. This bulge is thought to be caused by upward convective forces in the </a:t>
            </a:r>
            <a:r>
              <a:rPr lang="en-US" sz="1200" b="0" i="0" u="none" strike="noStrike" kern="1200" dirty="0" err="1" smtClean="0">
                <a:solidFill>
                  <a:schemeClr val="tx1"/>
                </a:solidFill>
                <a:latin typeface="+mn-lt"/>
                <a:ea typeface="+mn-ea"/>
                <a:cs typeface="+mn-cs"/>
                <a:hlinkClick r:id="rId15" tooltip="Asthenosphere"/>
              </a:rPr>
              <a:t>asthenosphere</a:t>
            </a:r>
            <a:r>
              <a:rPr lang="en-US" sz="1200" b="0" i="0" kern="1200" dirty="0" err="1" smtClean="0">
                <a:solidFill>
                  <a:schemeClr val="tx1"/>
                </a:solidFill>
                <a:latin typeface="+mn-lt"/>
                <a:ea typeface="+mn-ea"/>
                <a:cs typeface="+mn-cs"/>
              </a:rPr>
              <a:t>pushing</a:t>
            </a:r>
            <a:r>
              <a:rPr lang="en-US" sz="1200" b="0" i="0" kern="1200" dirty="0" smtClean="0">
                <a:solidFill>
                  <a:schemeClr val="tx1"/>
                </a:solidFill>
                <a:latin typeface="+mn-lt"/>
                <a:ea typeface="+mn-ea"/>
                <a:cs typeface="+mn-cs"/>
              </a:rPr>
              <a:t> the </a:t>
            </a:r>
            <a:r>
              <a:rPr lang="en-US" sz="1200" b="0" i="0" u="none" strike="noStrike" kern="1200" dirty="0" smtClean="0">
                <a:solidFill>
                  <a:schemeClr val="tx1"/>
                </a:solidFill>
                <a:latin typeface="+mn-lt"/>
                <a:ea typeface="+mn-ea"/>
                <a:cs typeface="+mn-cs"/>
                <a:hlinkClick r:id="rId16" tooltip="Oceanic crust"/>
              </a:rPr>
              <a:t>oceanic crust</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17" tooltip="Lithosphere"/>
              </a:rPr>
              <a:t>lithosphere</a:t>
            </a:r>
            <a:r>
              <a:rPr lang="en-US" sz="1200" b="0" i="0" kern="1200" dirty="0" smtClean="0">
                <a:solidFill>
                  <a:schemeClr val="tx1"/>
                </a:solidFill>
                <a:latin typeface="+mn-lt"/>
                <a:ea typeface="+mn-ea"/>
                <a:cs typeface="+mn-cs"/>
              </a:rPr>
              <a:t>.</a:t>
            </a:r>
            <a:endParaRPr lang="en-US" dirty="0" smtClean="0"/>
          </a:p>
          <a:p>
            <a:endParaRPr lang="en-US" dirty="0" smtClean="0"/>
          </a:p>
          <a:p>
            <a:r>
              <a:rPr lang="en-US" dirty="0" smtClean="0"/>
              <a:t>https://en.wikipedia.org/wiki/Mariana_Trench</a:t>
            </a:r>
          </a:p>
          <a:p>
            <a:r>
              <a:rPr lang="en-US" sz="1200" b="0" i="0" kern="1200" dirty="0" smtClean="0">
                <a:solidFill>
                  <a:schemeClr val="tx1"/>
                </a:solidFill>
                <a:latin typeface="+mn-lt"/>
                <a:ea typeface="+mn-ea"/>
                <a:cs typeface="+mn-cs"/>
              </a:rPr>
              <a:t>The Mariana Trench is part of the </a:t>
            </a:r>
            <a:r>
              <a:rPr lang="en-US" sz="1200" b="0" i="0" u="none" strike="noStrike" kern="1200" dirty="0" err="1" smtClean="0">
                <a:solidFill>
                  <a:schemeClr val="tx1"/>
                </a:solidFill>
                <a:latin typeface="+mn-lt"/>
                <a:ea typeface="+mn-ea"/>
                <a:cs typeface="+mn-cs"/>
                <a:hlinkClick r:id="rId18" tooltip="Izu-Bonin-Mariana Arc"/>
              </a:rPr>
              <a:t>Izu</a:t>
            </a:r>
            <a:r>
              <a:rPr lang="en-US" sz="1200" b="0" i="0" u="none" strike="noStrike" kern="1200" dirty="0" smtClean="0">
                <a:solidFill>
                  <a:schemeClr val="tx1"/>
                </a:solidFill>
                <a:latin typeface="+mn-lt"/>
                <a:ea typeface="+mn-ea"/>
                <a:cs typeface="+mn-cs"/>
                <a:hlinkClick r:id="rId18" tooltip="Izu-Bonin-Mariana Arc"/>
              </a:rPr>
              <a:t>-Bonin-Mariana</a:t>
            </a:r>
            <a:r>
              <a:rPr lang="en-US" sz="1200" b="0" i="0"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hlinkClick r:id="rId19" tooltip="Subduction"/>
              </a:rPr>
              <a:t>subduction</a:t>
            </a:r>
            <a:r>
              <a:rPr lang="en-US" sz="1200" b="0" i="0" kern="1200" dirty="0" smtClean="0">
                <a:solidFill>
                  <a:schemeClr val="tx1"/>
                </a:solidFill>
                <a:latin typeface="+mn-lt"/>
                <a:ea typeface="+mn-ea"/>
                <a:cs typeface="+mn-cs"/>
              </a:rPr>
              <a:t> system that forms the </a:t>
            </a:r>
            <a:r>
              <a:rPr lang="en-US" sz="1200" b="0" i="0" u="none" strike="noStrike" kern="1200" dirty="0" smtClean="0">
                <a:solidFill>
                  <a:schemeClr val="tx1"/>
                </a:solidFill>
                <a:latin typeface="+mn-lt"/>
                <a:ea typeface="+mn-ea"/>
                <a:cs typeface="+mn-cs"/>
                <a:hlinkClick r:id="rId20" tooltip="Convergent boundary"/>
              </a:rPr>
              <a:t>boundary</a:t>
            </a:r>
            <a:r>
              <a:rPr lang="en-US" sz="1200" b="0" i="0" kern="1200" dirty="0" smtClean="0">
                <a:solidFill>
                  <a:schemeClr val="tx1"/>
                </a:solidFill>
                <a:latin typeface="+mn-lt"/>
                <a:ea typeface="+mn-ea"/>
                <a:cs typeface="+mn-cs"/>
              </a:rPr>
              <a:t> between two </a:t>
            </a:r>
            <a:r>
              <a:rPr lang="en-US" sz="1200" b="0" i="0" u="none" strike="noStrike" kern="1200" dirty="0" smtClean="0">
                <a:solidFill>
                  <a:schemeClr val="tx1"/>
                </a:solidFill>
                <a:latin typeface="+mn-lt"/>
                <a:ea typeface="+mn-ea"/>
                <a:cs typeface="+mn-cs"/>
                <a:hlinkClick r:id="rId21" tooltip="Tectonic plate"/>
              </a:rPr>
              <a:t>tectonic plates</a:t>
            </a:r>
            <a:r>
              <a:rPr lang="en-US" sz="1200" b="0" i="0" kern="1200" dirty="0" smtClean="0">
                <a:solidFill>
                  <a:schemeClr val="tx1"/>
                </a:solidFill>
                <a:latin typeface="+mn-lt"/>
                <a:ea typeface="+mn-ea"/>
                <a:cs typeface="+mn-cs"/>
              </a:rPr>
              <a:t>. In this system, the western edge of one plate, the </a:t>
            </a:r>
            <a:r>
              <a:rPr lang="en-US" sz="1200" b="0" i="0" u="none" strike="noStrike" kern="1200" dirty="0" smtClean="0">
                <a:solidFill>
                  <a:schemeClr val="tx1"/>
                </a:solidFill>
                <a:latin typeface="+mn-lt"/>
                <a:ea typeface="+mn-ea"/>
                <a:cs typeface="+mn-cs"/>
                <a:hlinkClick r:id="rId22" tooltip="Pacific Plate"/>
              </a:rPr>
              <a:t>Pacific Plate</a:t>
            </a:r>
            <a:r>
              <a:rPr lang="en-US" sz="1200" b="0" i="0" kern="1200" dirty="0" smtClean="0">
                <a:solidFill>
                  <a:schemeClr val="tx1"/>
                </a:solidFill>
                <a:latin typeface="+mn-lt"/>
                <a:ea typeface="+mn-ea"/>
                <a:cs typeface="+mn-cs"/>
              </a:rPr>
              <a:t>, is </a:t>
            </a:r>
            <a:r>
              <a:rPr lang="en-US" sz="1200" b="0" i="0" u="none" strike="noStrike" kern="1200" dirty="0" err="1" smtClean="0">
                <a:solidFill>
                  <a:schemeClr val="tx1"/>
                </a:solidFill>
                <a:latin typeface="+mn-lt"/>
                <a:ea typeface="+mn-ea"/>
                <a:cs typeface="+mn-cs"/>
                <a:hlinkClick r:id="rId19" tooltip="Subduction"/>
              </a:rPr>
              <a:t>subducted</a:t>
            </a:r>
            <a:r>
              <a:rPr lang="en-US" sz="1200" b="0" i="0" kern="1200" dirty="0" smtClean="0">
                <a:solidFill>
                  <a:schemeClr val="tx1"/>
                </a:solidFill>
                <a:latin typeface="+mn-lt"/>
                <a:ea typeface="+mn-ea"/>
                <a:cs typeface="+mn-cs"/>
              </a:rPr>
              <a:t> (i.e., thrust) beneath the smaller </a:t>
            </a:r>
            <a:r>
              <a:rPr lang="en-US" sz="1200" b="0" i="0" u="none" strike="noStrike" kern="1200" dirty="0" smtClean="0">
                <a:solidFill>
                  <a:schemeClr val="tx1"/>
                </a:solidFill>
                <a:latin typeface="+mn-lt"/>
                <a:ea typeface="+mn-ea"/>
                <a:cs typeface="+mn-cs"/>
                <a:hlinkClick r:id="rId23" tooltip="Mariana Plate"/>
              </a:rPr>
              <a:t>Mariana Plate</a:t>
            </a:r>
            <a:r>
              <a:rPr lang="en-US" sz="1200" b="0" i="0" kern="1200" dirty="0" smtClean="0">
                <a:solidFill>
                  <a:schemeClr val="tx1"/>
                </a:solidFill>
                <a:latin typeface="+mn-lt"/>
                <a:ea typeface="+mn-ea"/>
                <a:cs typeface="+mn-cs"/>
              </a:rPr>
              <a:t> that lies to the west. Crustal material at the western edge of the Pacific Plate is some of the oldest oceanic crust on earth (up to 170 million years old), and is therefore cooler and more dense; hence its great height difference relative to the higher-riding (and younger) Mariana Plate. The deepest area at the plate boundary is the Mariana Trench proper.</a:t>
            </a:r>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23</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88BBDD-9CC7-44E6-922A-18669A4E8BEF}" type="slidenum">
              <a:rPr lang="en-US" smtClean="0"/>
              <a:pPr/>
              <a:t>27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800" dirty="0"/>
          </a:p>
        </p:txBody>
      </p:sp>
      <p:sp>
        <p:nvSpPr>
          <p:cNvPr id="4" name="Slide Number Placeholder 3"/>
          <p:cNvSpPr>
            <a:spLocks noGrp="1"/>
          </p:cNvSpPr>
          <p:nvPr>
            <p:ph type="sldNum" sz="quarter" idx="10"/>
          </p:nvPr>
        </p:nvSpPr>
        <p:spPr/>
        <p:txBody>
          <a:bodyPr/>
          <a:lstStyle/>
          <a:p>
            <a:fld id="{2801D1D8-2F28-4EB1-BA99-D4675A2433B9}" type="slidenum">
              <a:rPr lang="en-US" smtClean="0"/>
              <a:pPr/>
              <a:t>88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r>
              <a:rPr lang="en-US" sz="1200" b="0" i="0" kern="1200" dirty="0" smtClean="0">
                <a:solidFill>
                  <a:schemeClr val="tx1"/>
                </a:solidFill>
                <a:latin typeface="+mn-lt"/>
                <a:ea typeface="+mn-ea"/>
                <a:cs typeface="+mn-cs"/>
              </a:rPr>
              <a:t>https://en.wikipedia.org/wiki/Rodinia</a:t>
            </a:r>
            <a:endParaRPr lang="en-US" dirty="0" smtClean="0"/>
          </a:p>
          <a:p>
            <a:pPr rtl="0" eaLnBrk="1" latinLnBrk="0" hangingPunct="1"/>
            <a:r>
              <a:rPr lang="en-US" sz="1200" b="1" i="0" kern="1200" dirty="0" err="1" smtClean="0">
                <a:solidFill>
                  <a:schemeClr val="tx1"/>
                </a:solidFill>
                <a:latin typeface="+mn-lt"/>
                <a:ea typeface="+mn-ea"/>
                <a:cs typeface="+mn-cs"/>
              </a:rPr>
              <a:t>Rodinia</a:t>
            </a:r>
            <a:r>
              <a:rPr lang="en-US" sz="1200" b="0" i="0" kern="1200" dirty="0" smtClean="0">
                <a:solidFill>
                  <a:schemeClr val="tx1"/>
                </a:solidFill>
                <a:latin typeface="+mn-lt"/>
                <a:ea typeface="+mn-ea"/>
                <a:cs typeface="+mn-cs"/>
              </a:rPr>
              <a:t> is the name of a hypothetical supercontinent, a continent which contained most or all of Earth's landmass. </a:t>
            </a:r>
            <a:endParaRPr lang="en-US" dirty="0" smtClean="0"/>
          </a:p>
          <a:p>
            <a:pPr rtl="0" eaLnBrk="1" latinLnBrk="0" hangingPunct="1"/>
            <a:r>
              <a:rPr lang="en-US" sz="1200" b="0" i="0" kern="1200" dirty="0" smtClean="0">
                <a:solidFill>
                  <a:schemeClr val="tx1"/>
                </a:solidFill>
                <a:latin typeface="+mn-lt"/>
                <a:ea typeface="+mn-ea"/>
                <a:cs typeface="+mn-cs"/>
              </a:rPr>
              <a:t>According </a:t>
            </a:r>
            <a:r>
              <a:rPr lang="en-US" sz="1200" b="0" i="0" kern="1200" dirty="0" err="1" smtClean="0">
                <a:solidFill>
                  <a:schemeClr val="tx1"/>
                </a:solidFill>
                <a:latin typeface="+mn-lt"/>
                <a:ea typeface="+mn-ea"/>
                <a:cs typeface="+mn-cs"/>
              </a:rPr>
              <a:t>toplate</a:t>
            </a:r>
            <a:r>
              <a:rPr lang="en-US" sz="1200" b="0" i="0" kern="1200" dirty="0" smtClean="0">
                <a:solidFill>
                  <a:schemeClr val="tx1"/>
                </a:solidFill>
                <a:latin typeface="+mn-lt"/>
                <a:ea typeface="+mn-ea"/>
                <a:cs typeface="+mn-cs"/>
              </a:rPr>
              <a:t> tectonic reconstructions, </a:t>
            </a:r>
            <a:r>
              <a:rPr lang="en-US" sz="1200" b="0" i="0" kern="1200" dirty="0" err="1" smtClean="0">
                <a:solidFill>
                  <a:schemeClr val="tx1"/>
                </a:solidFill>
                <a:latin typeface="+mn-lt"/>
                <a:ea typeface="+mn-ea"/>
                <a:cs typeface="+mn-cs"/>
              </a:rPr>
              <a:t>Rodinia</a:t>
            </a:r>
            <a:r>
              <a:rPr lang="en-US" sz="1200" b="0" i="0" kern="1200" dirty="0" smtClean="0">
                <a:solidFill>
                  <a:schemeClr val="tx1"/>
                </a:solidFill>
                <a:latin typeface="+mn-lt"/>
                <a:ea typeface="+mn-ea"/>
                <a:cs typeface="+mn-cs"/>
              </a:rPr>
              <a:t> existed between 1.1 billion and 750 million years ago.</a:t>
            </a:r>
            <a:r>
              <a:rPr lang="en-US" sz="1200" b="0" i="0" kern="1200" baseline="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Rodinia</a:t>
            </a:r>
            <a:r>
              <a:rPr lang="en-US" sz="1200" b="0" i="0" kern="1200" dirty="0" smtClean="0">
                <a:solidFill>
                  <a:schemeClr val="tx1"/>
                </a:solidFill>
                <a:latin typeface="+mn-lt"/>
                <a:ea typeface="+mn-ea"/>
                <a:cs typeface="+mn-cs"/>
              </a:rPr>
              <a:t> is hypothesized to have broken up in the </a:t>
            </a:r>
            <a:r>
              <a:rPr lang="en-US" sz="1200" b="0" i="0" kern="1200" dirty="0" err="1" smtClean="0">
                <a:solidFill>
                  <a:schemeClr val="tx1"/>
                </a:solidFill>
                <a:latin typeface="+mn-lt"/>
                <a:ea typeface="+mn-ea"/>
                <a:cs typeface="+mn-cs"/>
              </a:rPr>
              <a:t>Neoproterozoic</a:t>
            </a:r>
            <a:r>
              <a:rPr lang="en-US" sz="1200" b="0" i="0" kern="1200" dirty="0" smtClean="0">
                <a:solidFill>
                  <a:schemeClr val="tx1"/>
                </a:solidFill>
                <a:latin typeface="+mn-lt"/>
                <a:ea typeface="+mn-ea"/>
                <a:cs typeface="+mn-cs"/>
              </a:rPr>
              <a:t> with its continental fragments re-assembled to form </a:t>
            </a:r>
            <a:r>
              <a:rPr lang="en-US" sz="1200" b="0" i="0" kern="1200" dirty="0" err="1" smtClean="0">
                <a:solidFill>
                  <a:schemeClr val="tx1"/>
                </a:solidFill>
                <a:latin typeface="+mn-lt"/>
                <a:ea typeface="+mn-ea"/>
                <a:cs typeface="+mn-cs"/>
              </a:rPr>
              <a:t>Pannotia</a:t>
            </a:r>
            <a:r>
              <a:rPr lang="en-US" sz="1200" b="0" i="0" kern="1200" dirty="0" smtClean="0">
                <a:solidFill>
                  <a:schemeClr val="tx1"/>
                </a:solidFill>
                <a:latin typeface="+mn-lt"/>
                <a:ea typeface="+mn-ea"/>
                <a:cs typeface="+mn-cs"/>
              </a:rPr>
              <a:t> 600–550 million years ago. In contrast with </a:t>
            </a:r>
            <a:r>
              <a:rPr lang="en-US" sz="1200" b="0" i="0" kern="1200" dirty="0" err="1" smtClean="0">
                <a:solidFill>
                  <a:schemeClr val="tx1"/>
                </a:solidFill>
                <a:latin typeface="+mn-lt"/>
                <a:ea typeface="+mn-ea"/>
                <a:cs typeface="+mn-cs"/>
              </a:rPr>
              <a:t>Pannotia</a:t>
            </a:r>
            <a:r>
              <a:rPr lang="en-US" sz="1200" b="0" i="0" kern="1200" dirty="0" smtClean="0">
                <a:solidFill>
                  <a:schemeClr val="tx1"/>
                </a:solidFill>
                <a:latin typeface="+mn-lt"/>
                <a:ea typeface="+mn-ea"/>
                <a:cs typeface="+mn-cs"/>
              </a:rPr>
              <a:t>, little is known yet about the exact configuration and geodynamic history of </a:t>
            </a:r>
            <a:r>
              <a:rPr lang="en-US" sz="1200" b="0" i="0" kern="1200" dirty="0" err="1" smtClean="0">
                <a:solidFill>
                  <a:schemeClr val="tx1"/>
                </a:solidFill>
                <a:latin typeface="+mn-lt"/>
                <a:ea typeface="+mn-ea"/>
                <a:cs typeface="+mn-cs"/>
              </a:rPr>
              <a:t>Rodinia.Paleomagnetic</a:t>
            </a:r>
            <a:r>
              <a:rPr lang="en-US" sz="1200" b="0" i="0" kern="1200" dirty="0" smtClean="0">
                <a:solidFill>
                  <a:schemeClr val="tx1"/>
                </a:solidFill>
                <a:latin typeface="+mn-lt"/>
                <a:ea typeface="+mn-ea"/>
                <a:cs typeface="+mn-cs"/>
              </a:rPr>
              <a:t> evidence provides some clues to the </a:t>
            </a:r>
            <a:r>
              <a:rPr lang="en-US" sz="1200" b="0" i="0" kern="1200" dirty="0" err="1" smtClean="0">
                <a:solidFill>
                  <a:schemeClr val="tx1"/>
                </a:solidFill>
                <a:latin typeface="+mn-lt"/>
                <a:ea typeface="+mn-ea"/>
                <a:cs typeface="+mn-cs"/>
              </a:rPr>
              <a:t>paleolatitude</a:t>
            </a:r>
            <a:r>
              <a:rPr lang="en-US" sz="1200" b="0" i="0" kern="1200" dirty="0" smtClean="0">
                <a:solidFill>
                  <a:schemeClr val="tx1"/>
                </a:solidFill>
                <a:latin typeface="+mn-lt"/>
                <a:ea typeface="+mn-ea"/>
                <a:cs typeface="+mn-cs"/>
              </a:rPr>
              <a:t> of individual pieces of the Earth's crust, but not to their longitude, which geologists have pieced together by comparing similar geologic features, often now widely dispersed.</a:t>
            </a:r>
            <a:endParaRPr lang="en-US" dirty="0" smtClean="0"/>
          </a:p>
          <a:p>
            <a:pPr rtl="0" eaLnBrk="1" latinLnBrk="0" hangingPunct="1"/>
            <a:r>
              <a:rPr lang="en-US" sz="1200" b="0" i="0" kern="1200" dirty="0" smtClean="0">
                <a:solidFill>
                  <a:schemeClr val="tx1"/>
                </a:solidFill>
                <a:latin typeface="+mn-lt"/>
                <a:ea typeface="+mn-ea"/>
                <a:cs typeface="+mn-cs"/>
              </a:rPr>
              <a:t>The extreme cooling of the global climate around 700 million years ago (the so-called Snowball Earth of the </a:t>
            </a:r>
            <a:r>
              <a:rPr lang="en-US" sz="1200" b="0" i="0" kern="1200" dirty="0" err="1" smtClean="0">
                <a:solidFill>
                  <a:schemeClr val="tx1"/>
                </a:solidFill>
                <a:latin typeface="+mn-lt"/>
                <a:ea typeface="+mn-ea"/>
                <a:cs typeface="+mn-cs"/>
              </a:rPr>
              <a:t>Cryogenian</a:t>
            </a:r>
            <a:r>
              <a:rPr lang="en-US" sz="1200" b="0" i="0" kern="1200" dirty="0" smtClean="0">
                <a:solidFill>
                  <a:schemeClr val="tx1"/>
                </a:solidFill>
                <a:latin typeface="+mn-lt"/>
                <a:ea typeface="+mn-ea"/>
                <a:cs typeface="+mn-cs"/>
              </a:rPr>
              <a:t> Period) and the rapid evolution of primitive life during the subsequent </a:t>
            </a:r>
            <a:r>
              <a:rPr lang="en-US" sz="1200" b="0" i="0" kern="1200" dirty="0" err="1" smtClean="0">
                <a:solidFill>
                  <a:schemeClr val="tx1"/>
                </a:solidFill>
                <a:latin typeface="+mn-lt"/>
                <a:ea typeface="+mn-ea"/>
                <a:cs typeface="+mn-cs"/>
              </a:rPr>
              <a:t>Ediacaran</a:t>
            </a:r>
            <a:r>
              <a:rPr lang="en-US" sz="1200" b="0" i="0" kern="1200" dirty="0" smtClean="0">
                <a:solidFill>
                  <a:schemeClr val="tx1"/>
                </a:solidFill>
                <a:latin typeface="+mn-lt"/>
                <a:ea typeface="+mn-ea"/>
                <a:cs typeface="+mn-cs"/>
              </a:rPr>
              <a:t> and Cambrian periods are thought to have been triggered by the breaking up of </a:t>
            </a:r>
            <a:r>
              <a:rPr lang="en-US" sz="1200" b="0" i="0" kern="1200" dirty="0" err="1" smtClean="0">
                <a:solidFill>
                  <a:schemeClr val="tx1"/>
                </a:solidFill>
                <a:latin typeface="+mn-lt"/>
                <a:ea typeface="+mn-ea"/>
                <a:cs typeface="+mn-cs"/>
              </a:rPr>
              <a:t>Rodinia</a:t>
            </a:r>
            <a:r>
              <a:rPr lang="en-US" sz="1200" b="0" i="0" kern="1200" dirty="0" smtClean="0">
                <a:solidFill>
                  <a:schemeClr val="tx1"/>
                </a:solidFill>
                <a:latin typeface="+mn-lt"/>
                <a:ea typeface="+mn-ea"/>
                <a:cs typeface="+mn-cs"/>
              </a:rPr>
              <a:t> or to a slowing down of tectonic processes.</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801D1D8-2F28-4EB1-BA99-D4675A2433B9}" type="slidenum">
              <a:rPr lang="en-US" smtClean="0"/>
              <a:pPr/>
              <a:t>90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800" dirty="0" smtClean="0"/>
              <a:t>https://en.wikipedia.org/wiki/Pannotia</a:t>
            </a:r>
          </a:p>
          <a:p>
            <a:r>
              <a:rPr lang="en-US" sz="800" b="1" i="0" kern="1200" dirty="0" err="1" smtClean="0">
                <a:solidFill>
                  <a:schemeClr val="tx1"/>
                </a:solidFill>
                <a:latin typeface="+mn-lt"/>
                <a:ea typeface="+mn-ea"/>
                <a:cs typeface="+mn-cs"/>
              </a:rPr>
              <a:t>Pannotia</a:t>
            </a:r>
            <a:r>
              <a:rPr lang="en-US" sz="800" b="0" i="0" kern="1200" dirty="0" smtClean="0">
                <a:solidFill>
                  <a:schemeClr val="tx1"/>
                </a:solidFill>
                <a:latin typeface="+mn-lt"/>
                <a:ea typeface="+mn-ea"/>
                <a:cs typeface="+mn-cs"/>
              </a:rPr>
              <a:t>, first described by Ian W. D. </a:t>
            </a:r>
            <a:r>
              <a:rPr lang="en-US" sz="800" b="0" i="0" kern="1200" dirty="0" err="1" smtClean="0">
                <a:solidFill>
                  <a:schemeClr val="tx1"/>
                </a:solidFill>
                <a:latin typeface="+mn-lt"/>
                <a:ea typeface="+mn-ea"/>
                <a:cs typeface="+mn-cs"/>
              </a:rPr>
              <a:t>Dalziel</a:t>
            </a:r>
            <a:r>
              <a:rPr lang="en-US" sz="800" b="0" i="0" kern="1200" dirty="0" smtClean="0">
                <a:solidFill>
                  <a:schemeClr val="tx1"/>
                </a:solidFill>
                <a:latin typeface="+mn-lt"/>
                <a:ea typeface="+mn-ea"/>
                <a:cs typeface="+mn-cs"/>
              </a:rPr>
              <a:t> in 1997, is a hypothetical </a:t>
            </a:r>
            <a:r>
              <a:rPr lang="en-US" sz="800" b="0" i="0" u="none" strike="noStrike" kern="1200" dirty="0" smtClean="0">
                <a:solidFill>
                  <a:schemeClr val="tx1"/>
                </a:solidFill>
                <a:latin typeface="+mn-lt"/>
                <a:ea typeface="+mn-ea"/>
                <a:cs typeface="+mn-cs"/>
                <a:hlinkClick r:id="rId3" tooltip="Supercontinent"/>
              </a:rPr>
              <a:t>supercontinent</a:t>
            </a:r>
            <a:r>
              <a:rPr lang="en-US" sz="800" b="0" i="0" kern="1200" dirty="0" smtClean="0">
                <a:solidFill>
                  <a:schemeClr val="tx1"/>
                </a:solidFill>
                <a:latin typeface="+mn-lt"/>
                <a:ea typeface="+mn-ea"/>
                <a:cs typeface="+mn-cs"/>
              </a:rPr>
              <a:t> that may have existed from the </a:t>
            </a:r>
            <a:r>
              <a:rPr lang="en-US" sz="800" b="0" i="0" kern="1200" dirty="0" err="1" smtClean="0">
                <a:solidFill>
                  <a:schemeClr val="tx1"/>
                </a:solidFill>
                <a:latin typeface="+mn-lt"/>
                <a:ea typeface="+mn-ea"/>
                <a:cs typeface="+mn-cs"/>
              </a:rPr>
              <a:t>late</a:t>
            </a:r>
            <a:r>
              <a:rPr lang="en-US" sz="800" b="0" i="0" u="sng" kern="1200" dirty="0" err="1" smtClean="0">
                <a:solidFill>
                  <a:schemeClr val="tx1"/>
                </a:solidFill>
                <a:latin typeface="+mn-lt"/>
                <a:ea typeface="+mn-ea"/>
                <a:cs typeface="+mn-cs"/>
                <a:hlinkClick r:id="rId4" tooltip="Neoproterozoic"/>
              </a:rPr>
              <a:t>Neoproterozoic</a:t>
            </a:r>
            <a:r>
              <a:rPr lang="en-US" sz="800" b="0" i="0" kern="1200" dirty="0" smtClean="0">
                <a:solidFill>
                  <a:schemeClr val="tx1"/>
                </a:solidFill>
                <a:latin typeface="+mn-lt"/>
                <a:ea typeface="+mn-ea"/>
                <a:cs typeface="+mn-cs"/>
              </a:rPr>
              <a:t> </a:t>
            </a:r>
            <a:r>
              <a:rPr lang="en-US" sz="800" b="0" i="0" u="none" strike="noStrike" kern="1200" dirty="0" smtClean="0">
                <a:solidFill>
                  <a:schemeClr val="tx1"/>
                </a:solidFill>
                <a:latin typeface="+mn-lt"/>
                <a:ea typeface="+mn-ea"/>
                <a:cs typeface="+mn-cs"/>
                <a:hlinkClick r:id="rId5" tooltip="Pan-African orogeny"/>
              </a:rPr>
              <a:t>Pan-African </a:t>
            </a:r>
            <a:r>
              <a:rPr lang="en-US" sz="800" b="0" i="0" u="none" strike="noStrike" kern="1200" dirty="0" err="1" smtClean="0">
                <a:solidFill>
                  <a:schemeClr val="tx1"/>
                </a:solidFill>
                <a:latin typeface="+mn-lt"/>
                <a:ea typeface="+mn-ea"/>
                <a:cs typeface="+mn-cs"/>
                <a:hlinkClick r:id="rId5" tooltip="Pan-African orogeny"/>
              </a:rPr>
              <a:t>orogeny</a:t>
            </a:r>
            <a:r>
              <a:rPr lang="en-US" sz="800" b="0" i="0" kern="1200" dirty="0" smtClean="0">
                <a:solidFill>
                  <a:schemeClr val="tx1"/>
                </a:solidFill>
                <a:latin typeface="+mn-lt"/>
                <a:ea typeface="+mn-ea"/>
                <a:cs typeface="+mn-cs"/>
              </a:rPr>
              <a:t>, about 600 million years ago, to the end of the </a:t>
            </a:r>
            <a:r>
              <a:rPr lang="en-US" sz="800" b="0" i="0" u="none" strike="noStrike" kern="1200" dirty="0" smtClean="0">
                <a:solidFill>
                  <a:schemeClr val="tx1"/>
                </a:solidFill>
                <a:latin typeface="+mn-lt"/>
                <a:ea typeface="+mn-ea"/>
                <a:cs typeface="+mn-cs"/>
                <a:hlinkClick r:id="rId6" tooltip="Precambrian"/>
              </a:rPr>
              <a:t>Precambrian</a:t>
            </a:r>
            <a:r>
              <a:rPr lang="en-US" sz="800" b="0" i="0" kern="1200" dirty="0" smtClean="0">
                <a:solidFill>
                  <a:schemeClr val="tx1"/>
                </a:solidFill>
                <a:latin typeface="+mn-lt"/>
                <a:ea typeface="+mn-ea"/>
                <a:cs typeface="+mn-cs"/>
              </a:rPr>
              <a:t>, about 541 million years ago. It is also known as the </a:t>
            </a:r>
            <a:r>
              <a:rPr lang="en-US" sz="800" b="1" i="0" kern="1200" dirty="0" err="1" smtClean="0">
                <a:solidFill>
                  <a:schemeClr val="tx1"/>
                </a:solidFill>
                <a:latin typeface="+mn-lt"/>
                <a:ea typeface="+mn-ea"/>
                <a:cs typeface="+mn-cs"/>
              </a:rPr>
              <a:t>Vendian</a:t>
            </a:r>
            <a:r>
              <a:rPr lang="en-US" sz="800" b="1" i="0" kern="1200" dirty="0" smtClean="0">
                <a:solidFill>
                  <a:schemeClr val="tx1"/>
                </a:solidFill>
                <a:latin typeface="+mn-lt"/>
                <a:ea typeface="+mn-ea"/>
                <a:cs typeface="+mn-cs"/>
              </a:rPr>
              <a:t> supercontinent</a:t>
            </a:r>
            <a:r>
              <a:rPr lang="en-US" sz="800" b="0" i="0" kern="1200" dirty="0" smtClean="0">
                <a:solidFill>
                  <a:schemeClr val="tx1"/>
                </a:solidFill>
                <a:latin typeface="+mn-lt"/>
                <a:ea typeface="+mn-ea"/>
                <a:cs typeface="+mn-cs"/>
              </a:rPr>
              <a:t>. After that, it split into the islands of </a:t>
            </a:r>
            <a:r>
              <a:rPr lang="en-US" sz="800" b="0" i="0" kern="1200" dirty="0" err="1" smtClean="0">
                <a:solidFill>
                  <a:schemeClr val="tx1"/>
                </a:solidFill>
                <a:latin typeface="+mn-lt"/>
                <a:ea typeface="+mn-ea"/>
                <a:cs typeface="+mn-cs"/>
              </a:rPr>
              <a:t>Laurentia</a:t>
            </a:r>
            <a:r>
              <a:rPr lang="en-US" sz="800" b="0" i="0" kern="1200" dirty="0" smtClean="0">
                <a:solidFill>
                  <a:schemeClr val="tx1"/>
                </a:solidFill>
                <a:latin typeface="+mn-lt"/>
                <a:ea typeface="+mn-ea"/>
                <a:cs typeface="+mn-cs"/>
              </a:rPr>
              <a:t>, Siberia and </a:t>
            </a:r>
            <a:r>
              <a:rPr lang="en-US" sz="800" b="0" i="0" kern="1200" dirty="0" err="1" smtClean="0">
                <a:solidFill>
                  <a:schemeClr val="tx1"/>
                </a:solidFill>
                <a:latin typeface="+mn-lt"/>
                <a:ea typeface="+mn-ea"/>
                <a:cs typeface="+mn-cs"/>
              </a:rPr>
              <a:t>Baltica</a:t>
            </a:r>
            <a:r>
              <a:rPr lang="en-US" sz="800" b="0" i="0" kern="1200" dirty="0" smtClean="0">
                <a:solidFill>
                  <a:schemeClr val="tx1"/>
                </a:solidFill>
                <a:latin typeface="+mn-lt"/>
                <a:ea typeface="+mn-ea"/>
                <a:cs typeface="+mn-cs"/>
              </a:rPr>
              <a:t>, with the main landmass, </a:t>
            </a:r>
            <a:r>
              <a:rPr lang="en-US" sz="800" b="0" i="0" u="none" strike="noStrike" kern="1200" dirty="0" err="1" smtClean="0">
                <a:solidFill>
                  <a:schemeClr val="tx1"/>
                </a:solidFill>
                <a:latin typeface="+mn-lt"/>
                <a:ea typeface="+mn-ea"/>
                <a:cs typeface="+mn-cs"/>
                <a:hlinkClick r:id="rId7" tooltip="Gondwana"/>
              </a:rPr>
              <a:t>Gondwana</a:t>
            </a:r>
            <a:r>
              <a:rPr lang="en-US" sz="800" b="0" i="0" kern="1200" dirty="0" smtClean="0">
                <a:solidFill>
                  <a:schemeClr val="tx1"/>
                </a:solidFill>
                <a:latin typeface="+mn-lt"/>
                <a:ea typeface="+mn-ea"/>
                <a:cs typeface="+mn-cs"/>
              </a:rPr>
              <a:t>, south of it.</a:t>
            </a:r>
          </a:p>
          <a:p>
            <a:r>
              <a:rPr lang="en-US" sz="1200" b="0" i="0" kern="1200" dirty="0" smtClean="0">
                <a:solidFill>
                  <a:schemeClr val="tx1"/>
                </a:solidFill>
                <a:latin typeface="+mn-lt"/>
                <a:ea typeface="+mn-ea"/>
                <a:cs typeface="+mn-cs"/>
              </a:rPr>
              <a:t>About 750 million years ago (750 </a:t>
            </a:r>
            <a:r>
              <a:rPr lang="en-US" sz="1200" b="0" i="0" u="none" strike="noStrike" kern="1200" dirty="0" smtClean="0">
                <a:solidFill>
                  <a:schemeClr val="tx1"/>
                </a:solidFill>
                <a:latin typeface="+mn-lt"/>
                <a:ea typeface="+mn-ea"/>
                <a:cs typeface="+mn-cs"/>
                <a:hlinkClick r:id="rId8" tooltip="Megaannum"/>
              </a:rPr>
              <a:t>Ma</a:t>
            </a:r>
            <a:r>
              <a:rPr lang="en-US" sz="1200" b="0" i="0" kern="1200" dirty="0" smtClean="0">
                <a:solidFill>
                  <a:schemeClr val="tx1"/>
                </a:solidFill>
                <a:latin typeface="+mn-lt"/>
                <a:ea typeface="+mn-ea"/>
                <a:cs typeface="+mn-cs"/>
              </a:rPr>
              <a:t>), the previous supercontinent </a:t>
            </a:r>
            <a:r>
              <a:rPr lang="en-US" sz="1200" b="0" i="0" u="none" strike="noStrike" kern="1200" dirty="0" err="1" smtClean="0">
                <a:solidFill>
                  <a:schemeClr val="tx1"/>
                </a:solidFill>
                <a:latin typeface="+mn-lt"/>
                <a:ea typeface="+mn-ea"/>
                <a:cs typeface="+mn-cs"/>
                <a:hlinkClick r:id="rId9" tooltip="Rodinia"/>
              </a:rPr>
              <a:t>Rodinia</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0" tooltip="Rift"/>
              </a:rPr>
              <a:t>rifted</a:t>
            </a:r>
            <a:r>
              <a:rPr lang="en-US" sz="1200" b="0" i="0" kern="1200" dirty="0" smtClean="0">
                <a:solidFill>
                  <a:schemeClr val="tx1"/>
                </a:solidFill>
                <a:latin typeface="+mn-lt"/>
                <a:ea typeface="+mn-ea"/>
                <a:cs typeface="+mn-cs"/>
              </a:rPr>
              <a:t> apart into three continents: </a:t>
            </a:r>
            <a:r>
              <a:rPr lang="en-US" sz="1200" b="0" i="0" u="none" strike="noStrike" kern="1200" dirty="0" smtClean="0">
                <a:solidFill>
                  <a:schemeClr val="tx1"/>
                </a:solidFill>
                <a:latin typeface="+mn-lt"/>
                <a:ea typeface="+mn-ea"/>
                <a:cs typeface="+mn-cs"/>
                <a:hlinkClick r:id="rId11" tooltip="Proto-Laurasia"/>
              </a:rPr>
              <a:t>Proto-</a:t>
            </a:r>
            <a:r>
              <a:rPr lang="en-US" sz="1200" b="0" i="0" u="none" strike="noStrike" kern="1200" dirty="0" err="1" smtClean="0">
                <a:solidFill>
                  <a:schemeClr val="tx1"/>
                </a:solidFill>
                <a:latin typeface="+mn-lt"/>
                <a:ea typeface="+mn-ea"/>
                <a:cs typeface="+mn-cs"/>
                <a:hlinkClick r:id="rId11" tooltip="Proto-Laurasia"/>
              </a:rPr>
              <a:t>Laurasia</a:t>
            </a:r>
            <a:r>
              <a:rPr lang="en-US" sz="1200" b="0" i="0" kern="1200" dirty="0" smtClean="0">
                <a:solidFill>
                  <a:schemeClr val="tx1"/>
                </a:solidFill>
                <a:latin typeface="+mn-lt"/>
                <a:ea typeface="+mn-ea"/>
                <a:cs typeface="+mn-cs"/>
              </a:rPr>
              <a:t>(which broke apart and eventually re-formed as </a:t>
            </a:r>
            <a:r>
              <a:rPr lang="en-US" sz="1200" b="0" i="0" u="none" strike="noStrike" kern="1200" dirty="0" err="1" smtClean="0">
                <a:solidFill>
                  <a:schemeClr val="tx1"/>
                </a:solidFill>
                <a:latin typeface="+mn-lt"/>
                <a:ea typeface="+mn-ea"/>
                <a:cs typeface="+mn-cs"/>
                <a:hlinkClick r:id="rId12" tooltip="Laurasia"/>
              </a:rPr>
              <a:t>Laurasia</a:t>
            </a:r>
            <a:r>
              <a:rPr lang="en-US" sz="1200" b="0" i="0" kern="1200" dirty="0" smtClean="0">
                <a:solidFill>
                  <a:schemeClr val="tx1"/>
                </a:solidFill>
                <a:latin typeface="+mn-lt"/>
                <a:ea typeface="+mn-ea"/>
                <a:cs typeface="+mn-cs"/>
              </a:rPr>
              <a:t>), the </a:t>
            </a:r>
            <a:r>
              <a:rPr lang="en-US" sz="1200" b="0" i="0" u="none" strike="noStrike" kern="1200" dirty="0" smtClean="0">
                <a:solidFill>
                  <a:schemeClr val="tx1"/>
                </a:solidFill>
                <a:latin typeface="+mn-lt"/>
                <a:ea typeface="+mn-ea"/>
                <a:cs typeface="+mn-cs"/>
                <a:hlinkClick r:id="rId13" tooltip="Continent"/>
              </a:rPr>
              <a:t>continental</a:t>
            </a:r>
            <a:r>
              <a:rPr lang="en-US" sz="1200" b="0" i="0"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hlinkClick r:id="rId14" tooltip="Craton"/>
              </a:rPr>
              <a:t>craton</a:t>
            </a:r>
            <a:r>
              <a:rPr lang="en-US" sz="1200" b="0" i="0" kern="1200" dirty="0" smtClean="0">
                <a:solidFill>
                  <a:schemeClr val="tx1"/>
                </a:solidFill>
                <a:latin typeface="+mn-lt"/>
                <a:ea typeface="+mn-ea"/>
                <a:cs typeface="+mn-cs"/>
              </a:rPr>
              <a:t> of </a:t>
            </a:r>
            <a:r>
              <a:rPr lang="en-US" sz="1200" b="0" i="0" u="none" strike="noStrike" kern="1200" dirty="0" smtClean="0">
                <a:solidFill>
                  <a:schemeClr val="tx1"/>
                </a:solidFill>
                <a:latin typeface="+mn-lt"/>
                <a:ea typeface="+mn-ea"/>
                <a:cs typeface="+mn-cs"/>
                <a:hlinkClick r:id="rId15" tooltip="Congo craton"/>
              </a:rPr>
              <a:t>Congo</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16" tooltip="Proto-Gondwana"/>
              </a:rPr>
              <a:t>Proto-</a:t>
            </a:r>
            <a:r>
              <a:rPr lang="en-US" sz="1200" b="0" i="0" u="none" strike="noStrike" kern="1200" dirty="0" err="1" smtClean="0">
                <a:solidFill>
                  <a:schemeClr val="tx1"/>
                </a:solidFill>
                <a:latin typeface="+mn-lt"/>
                <a:ea typeface="+mn-ea"/>
                <a:cs typeface="+mn-cs"/>
                <a:hlinkClick r:id="rId16" tooltip="Proto-Gondwana"/>
              </a:rPr>
              <a:t>Gondwana</a:t>
            </a:r>
            <a:r>
              <a:rPr lang="en-US" sz="1200" b="0" i="0" kern="1200" dirty="0" smtClean="0">
                <a:solidFill>
                  <a:schemeClr val="tx1"/>
                </a:solidFill>
                <a:latin typeface="+mn-lt"/>
                <a:ea typeface="+mn-ea"/>
                <a:cs typeface="+mn-cs"/>
              </a:rPr>
              <a:t> (all </a:t>
            </a:r>
            <a:r>
              <a:rPr lang="en-US" sz="1200" b="0" i="0" kern="1200" dirty="0" err="1" smtClean="0">
                <a:solidFill>
                  <a:schemeClr val="tx1"/>
                </a:solidFill>
                <a:latin typeface="+mn-lt"/>
                <a:ea typeface="+mn-ea"/>
                <a:cs typeface="+mn-cs"/>
              </a:rPr>
              <a:t>of</a:t>
            </a:r>
            <a:r>
              <a:rPr lang="en-US" sz="1200" b="0" i="0" u="none" strike="noStrike" kern="1200" dirty="0" err="1" smtClean="0">
                <a:solidFill>
                  <a:schemeClr val="tx1"/>
                </a:solidFill>
                <a:latin typeface="+mn-lt"/>
                <a:ea typeface="+mn-ea"/>
                <a:cs typeface="+mn-cs"/>
                <a:hlinkClick r:id="rId7" tooltip="Gondwana"/>
              </a:rPr>
              <a:t>Gondwana</a:t>
            </a:r>
            <a:r>
              <a:rPr lang="en-US" sz="1200" b="0" i="0" kern="1200" dirty="0" smtClean="0">
                <a:solidFill>
                  <a:schemeClr val="tx1"/>
                </a:solidFill>
                <a:latin typeface="+mn-lt"/>
                <a:ea typeface="+mn-ea"/>
                <a:cs typeface="+mn-cs"/>
              </a:rPr>
              <a:t> except the Congo </a:t>
            </a:r>
            <a:r>
              <a:rPr lang="en-US" sz="1200" b="0" i="0" kern="1200" dirty="0" err="1" smtClean="0">
                <a:solidFill>
                  <a:schemeClr val="tx1"/>
                </a:solidFill>
                <a:latin typeface="+mn-lt"/>
                <a:ea typeface="+mn-ea"/>
                <a:cs typeface="+mn-cs"/>
              </a:rPr>
              <a:t>craton</a:t>
            </a:r>
            <a:r>
              <a:rPr lang="en-US" sz="1200" b="0" i="0" kern="1200" dirty="0" smtClean="0">
                <a:solidFill>
                  <a:schemeClr val="tx1"/>
                </a:solidFill>
                <a:latin typeface="+mn-lt"/>
                <a:ea typeface="+mn-ea"/>
                <a:cs typeface="+mn-cs"/>
              </a:rPr>
              <a:t> and </a:t>
            </a:r>
            <a:r>
              <a:rPr lang="en-US" sz="1200" b="0" i="0" u="none" strike="noStrike" kern="1200" dirty="0" err="1" smtClean="0">
                <a:solidFill>
                  <a:schemeClr val="tx1"/>
                </a:solidFill>
                <a:latin typeface="+mn-lt"/>
                <a:ea typeface="+mn-ea"/>
                <a:cs typeface="+mn-cs"/>
                <a:hlinkClick r:id="rId17" tooltip="Atlantica"/>
              </a:rPr>
              <a:t>Atlantica</a:t>
            </a:r>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Proto-</a:t>
            </a:r>
            <a:r>
              <a:rPr lang="en-US" sz="1200" b="0" i="0" kern="1200" dirty="0" err="1" smtClean="0">
                <a:solidFill>
                  <a:schemeClr val="tx1"/>
                </a:solidFill>
                <a:latin typeface="+mn-lt"/>
                <a:ea typeface="+mn-ea"/>
                <a:cs typeface="+mn-cs"/>
              </a:rPr>
              <a:t>Laurasia</a:t>
            </a:r>
            <a:r>
              <a:rPr lang="en-US" sz="1200" b="0" i="0" kern="1200" dirty="0" smtClean="0">
                <a:solidFill>
                  <a:schemeClr val="tx1"/>
                </a:solidFill>
                <a:latin typeface="+mn-lt"/>
                <a:ea typeface="+mn-ea"/>
                <a:cs typeface="+mn-cs"/>
              </a:rPr>
              <a:t> rotated southward toward the </a:t>
            </a:r>
            <a:r>
              <a:rPr lang="en-US" sz="1200" b="0" i="0" u="none" strike="noStrike" kern="1200" dirty="0" smtClean="0">
                <a:solidFill>
                  <a:schemeClr val="tx1"/>
                </a:solidFill>
                <a:latin typeface="+mn-lt"/>
                <a:ea typeface="+mn-ea"/>
                <a:cs typeface="+mn-cs"/>
                <a:hlinkClick r:id="rId18" tooltip="South Pole"/>
              </a:rPr>
              <a:t>South Pole</a:t>
            </a:r>
            <a:r>
              <a:rPr lang="en-US" sz="1200" b="0" i="0" kern="1200" dirty="0" smtClean="0">
                <a:solidFill>
                  <a:schemeClr val="tx1"/>
                </a:solidFill>
                <a:latin typeface="+mn-lt"/>
                <a:ea typeface="+mn-ea"/>
                <a:cs typeface="+mn-cs"/>
              </a:rPr>
              <a:t>. Proto-</a:t>
            </a:r>
            <a:r>
              <a:rPr lang="en-US" sz="1200" b="0" i="0" kern="1200" dirty="0" err="1" smtClean="0">
                <a:solidFill>
                  <a:schemeClr val="tx1"/>
                </a:solidFill>
                <a:latin typeface="+mn-lt"/>
                <a:ea typeface="+mn-ea"/>
                <a:cs typeface="+mn-cs"/>
              </a:rPr>
              <a:t>Gondwana</a:t>
            </a:r>
            <a:r>
              <a:rPr lang="en-US" sz="1200" b="0" i="0" kern="1200" dirty="0" smtClean="0">
                <a:solidFill>
                  <a:schemeClr val="tx1"/>
                </a:solidFill>
                <a:latin typeface="+mn-lt"/>
                <a:ea typeface="+mn-ea"/>
                <a:cs typeface="+mn-cs"/>
              </a:rPr>
              <a:t> rotated counterclockwise. The Congo </a:t>
            </a:r>
            <a:r>
              <a:rPr lang="en-US" sz="1200" b="0" i="0" u="none" strike="noStrike" kern="1200" dirty="0" err="1" smtClean="0">
                <a:solidFill>
                  <a:schemeClr val="tx1"/>
                </a:solidFill>
                <a:latin typeface="+mn-lt"/>
                <a:ea typeface="+mn-ea"/>
                <a:cs typeface="+mn-cs"/>
                <a:hlinkClick r:id="rId14" tooltip="Craton"/>
              </a:rPr>
              <a:t>craton</a:t>
            </a:r>
            <a:r>
              <a:rPr lang="en-US" sz="1200" b="0" i="0" kern="1200" dirty="0" smtClean="0">
                <a:solidFill>
                  <a:schemeClr val="tx1"/>
                </a:solidFill>
                <a:latin typeface="+mn-lt"/>
                <a:ea typeface="+mn-ea"/>
                <a:cs typeface="+mn-cs"/>
              </a:rPr>
              <a:t> came between Proto-</a:t>
            </a:r>
            <a:r>
              <a:rPr lang="en-US" sz="1200" b="0" i="0" kern="1200" dirty="0" err="1" smtClean="0">
                <a:solidFill>
                  <a:schemeClr val="tx1"/>
                </a:solidFill>
                <a:latin typeface="+mn-lt"/>
                <a:ea typeface="+mn-ea"/>
                <a:cs typeface="+mn-cs"/>
              </a:rPr>
              <a:t>Gondwana</a:t>
            </a:r>
            <a:r>
              <a:rPr lang="en-US" sz="1200" b="0" i="0" kern="1200" dirty="0" smtClean="0">
                <a:solidFill>
                  <a:schemeClr val="tx1"/>
                </a:solidFill>
                <a:latin typeface="+mn-lt"/>
                <a:ea typeface="+mn-ea"/>
                <a:cs typeface="+mn-cs"/>
              </a:rPr>
              <a:t> and Proto-</a:t>
            </a:r>
            <a:r>
              <a:rPr lang="en-US" sz="1200" b="0" i="0" kern="1200" dirty="0" err="1" smtClean="0">
                <a:solidFill>
                  <a:schemeClr val="tx1"/>
                </a:solidFill>
                <a:latin typeface="+mn-lt"/>
                <a:ea typeface="+mn-ea"/>
                <a:cs typeface="+mn-cs"/>
              </a:rPr>
              <a:t>Laurasia</a:t>
            </a:r>
            <a:r>
              <a:rPr lang="en-US" sz="1200" b="0" i="0" kern="1200" dirty="0" smtClean="0">
                <a:solidFill>
                  <a:schemeClr val="tx1"/>
                </a:solidFill>
                <a:latin typeface="+mn-lt"/>
                <a:ea typeface="+mn-ea"/>
                <a:cs typeface="+mn-cs"/>
              </a:rPr>
              <a:t> about 600 Ma. This formed </a:t>
            </a:r>
            <a:r>
              <a:rPr lang="en-US" sz="1200" b="0" i="0" kern="1200" dirty="0" err="1" smtClean="0">
                <a:solidFill>
                  <a:schemeClr val="tx1"/>
                </a:solidFill>
                <a:latin typeface="+mn-lt"/>
                <a:ea typeface="+mn-ea"/>
                <a:cs typeface="+mn-cs"/>
              </a:rPr>
              <a:t>Pannotia</a:t>
            </a:r>
            <a:r>
              <a:rPr lang="en-US" sz="1200" b="0" i="0" kern="1200" dirty="0" smtClean="0">
                <a:solidFill>
                  <a:schemeClr val="tx1"/>
                </a:solidFill>
                <a:latin typeface="+mn-lt"/>
                <a:ea typeface="+mn-ea"/>
                <a:cs typeface="+mn-cs"/>
              </a:rPr>
              <a:t>. With so much landmass around the poles, evidence suggests that there were more glaciers during this time than at any other time </a:t>
            </a:r>
            <a:r>
              <a:rPr lang="en-US" sz="1200" b="0" i="0" kern="1200" dirty="0" err="1" smtClean="0">
                <a:solidFill>
                  <a:schemeClr val="tx1"/>
                </a:solidFill>
                <a:latin typeface="+mn-lt"/>
                <a:ea typeface="+mn-ea"/>
                <a:cs typeface="+mn-cs"/>
              </a:rPr>
              <a:t>in</a:t>
            </a:r>
            <a:r>
              <a:rPr lang="en-US" sz="1200" b="0" i="0" u="none" strike="noStrike" kern="1200" dirty="0" err="1" smtClean="0">
                <a:solidFill>
                  <a:schemeClr val="tx1"/>
                </a:solidFill>
                <a:latin typeface="+mn-lt"/>
                <a:ea typeface="+mn-ea"/>
                <a:cs typeface="+mn-cs"/>
                <a:hlinkClick r:id="rId19" tooltip="Geologic time scale"/>
              </a:rPr>
              <a:t>geologic</a:t>
            </a:r>
            <a:r>
              <a:rPr lang="en-US" sz="1200" b="0" i="0" u="none" strike="noStrike" kern="1200" dirty="0" smtClean="0">
                <a:solidFill>
                  <a:schemeClr val="tx1"/>
                </a:solidFill>
                <a:latin typeface="+mn-lt"/>
                <a:ea typeface="+mn-ea"/>
                <a:cs typeface="+mn-cs"/>
                <a:hlinkClick r:id="rId19" tooltip="Geologic time scale"/>
              </a:rPr>
              <a:t> history</a:t>
            </a:r>
            <a:r>
              <a:rPr lang="en-US" sz="1200" b="0" i="0" kern="1200" dirty="0" smtClean="0">
                <a:solidFill>
                  <a:schemeClr val="tx1"/>
                </a:solidFill>
                <a:latin typeface="+mn-lt"/>
                <a:ea typeface="+mn-ea"/>
                <a:cs typeface="+mn-cs"/>
              </a:rPr>
              <a:t>.</a:t>
            </a:r>
          </a:p>
          <a:p>
            <a:r>
              <a:rPr lang="en-US" sz="1200" b="0" i="0" kern="1200" dirty="0" err="1" smtClean="0">
                <a:solidFill>
                  <a:schemeClr val="tx1"/>
                </a:solidFill>
                <a:latin typeface="+mn-lt"/>
                <a:ea typeface="+mn-ea"/>
                <a:cs typeface="+mn-cs"/>
              </a:rPr>
              <a:t>Pannotia</a:t>
            </a:r>
            <a:r>
              <a:rPr lang="en-US" sz="1200" b="0" i="0" kern="1200" dirty="0" smtClean="0">
                <a:solidFill>
                  <a:schemeClr val="tx1"/>
                </a:solidFill>
                <a:latin typeface="+mn-lt"/>
                <a:ea typeface="+mn-ea"/>
                <a:cs typeface="+mn-cs"/>
              </a:rPr>
              <a:t> was short-lived. The collisions that formed </a:t>
            </a:r>
            <a:r>
              <a:rPr lang="en-US" sz="1200" b="0" i="0" kern="1200" dirty="0" err="1" smtClean="0">
                <a:solidFill>
                  <a:schemeClr val="tx1"/>
                </a:solidFill>
                <a:latin typeface="+mn-lt"/>
                <a:ea typeface="+mn-ea"/>
                <a:cs typeface="+mn-cs"/>
              </a:rPr>
              <a:t>Pannotia</a:t>
            </a:r>
            <a:r>
              <a:rPr lang="en-US" sz="1200" b="0" i="0" kern="1200" dirty="0" smtClean="0">
                <a:solidFill>
                  <a:schemeClr val="tx1"/>
                </a:solidFill>
                <a:latin typeface="+mn-lt"/>
                <a:ea typeface="+mn-ea"/>
                <a:cs typeface="+mn-cs"/>
              </a:rPr>
              <a:t> were glancing collisions, and the continents composing </a:t>
            </a:r>
            <a:r>
              <a:rPr lang="en-US" sz="1200" b="0" i="0" kern="1200" dirty="0" err="1" smtClean="0">
                <a:solidFill>
                  <a:schemeClr val="tx1"/>
                </a:solidFill>
                <a:latin typeface="+mn-lt"/>
                <a:ea typeface="+mn-ea"/>
                <a:cs typeface="+mn-cs"/>
              </a:rPr>
              <a:t>Pannotia</a:t>
            </a:r>
            <a:r>
              <a:rPr lang="en-US" sz="1200" b="0" i="0" kern="1200" dirty="0" smtClean="0">
                <a:solidFill>
                  <a:schemeClr val="tx1"/>
                </a:solidFill>
                <a:latin typeface="+mn-lt"/>
                <a:ea typeface="+mn-ea"/>
                <a:cs typeface="+mn-cs"/>
              </a:rPr>
              <a:t> already had active rifting. By about 540 Ma, or only about 60 million years after </a:t>
            </a:r>
            <a:r>
              <a:rPr lang="en-US" sz="1200" b="0" i="0" kern="1200" dirty="0" err="1" smtClean="0">
                <a:solidFill>
                  <a:schemeClr val="tx1"/>
                </a:solidFill>
                <a:latin typeface="+mn-lt"/>
                <a:ea typeface="+mn-ea"/>
                <a:cs typeface="+mn-cs"/>
              </a:rPr>
              <a:t>Pannotia</a:t>
            </a:r>
            <a:r>
              <a:rPr lang="en-US" sz="1200" b="0" i="0" kern="1200" dirty="0" smtClean="0">
                <a:solidFill>
                  <a:schemeClr val="tx1"/>
                </a:solidFill>
                <a:latin typeface="+mn-lt"/>
                <a:ea typeface="+mn-ea"/>
                <a:cs typeface="+mn-cs"/>
              </a:rPr>
              <a:t> formed, </a:t>
            </a:r>
            <a:r>
              <a:rPr lang="en-US" sz="1200" b="0" i="0" kern="1200" dirty="0" err="1" smtClean="0">
                <a:solidFill>
                  <a:schemeClr val="tx1"/>
                </a:solidFill>
                <a:latin typeface="+mn-lt"/>
                <a:ea typeface="+mn-ea"/>
                <a:cs typeface="+mn-cs"/>
              </a:rPr>
              <a:t>Pannotia</a:t>
            </a:r>
            <a:r>
              <a:rPr lang="en-US" sz="1200" b="0" i="0" kern="1200" dirty="0" smtClean="0">
                <a:solidFill>
                  <a:schemeClr val="tx1"/>
                </a:solidFill>
                <a:latin typeface="+mn-lt"/>
                <a:ea typeface="+mn-ea"/>
                <a:cs typeface="+mn-cs"/>
              </a:rPr>
              <a:t> disintegrated into four continents: </a:t>
            </a:r>
            <a:r>
              <a:rPr lang="en-US" sz="1200" b="0" i="0" u="none" strike="noStrike" kern="1200" dirty="0" err="1" smtClean="0">
                <a:solidFill>
                  <a:schemeClr val="tx1"/>
                </a:solidFill>
                <a:latin typeface="+mn-lt"/>
                <a:ea typeface="+mn-ea"/>
                <a:cs typeface="+mn-cs"/>
                <a:hlinkClick r:id="rId20" tooltip="Laurentia"/>
              </a:rPr>
              <a:t>Laurentia</a:t>
            </a:r>
            <a:r>
              <a:rPr lang="en-US" sz="1200" b="0" i="0"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hlinkClick r:id="rId21" tooltip="Baltica"/>
              </a:rPr>
              <a:t>Baltica</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22" tooltip="Siberia (continent)"/>
              </a:rPr>
              <a:t>Siberia</a:t>
            </a:r>
            <a:r>
              <a:rPr lang="en-US" sz="1200" b="0" i="0" kern="1200" dirty="0" smtClean="0">
                <a:solidFill>
                  <a:schemeClr val="tx1"/>
                </a:solidFill>
                <a:latin typeface="+mn-lt"/>
                <a:ea typeface="+mn-ea"/>
                <a:cs typeface="+mn-cs"/>
              </a:rPr>
              <a:t> and </a:t>
            </a:r>
            <a:r>
              <a:rPr lang="en-US" sz="1200" b="0" i="0" u="none" strike="noStrike" kern="1200" dirty="0" err="1" smtClean="0">
                <a:solidFill>
                  <a:schemeClr val="tx1"/>
                </a:solidFill>
                <a:latin typeface="+mn-lt"/>
                <a:ea typeface="+mn-ea"/>
                <a:cs typeface="+mn-cs"/>
                <a:hlinkClick r:id="rId7" tooltip="Gondwana"/>
              </a:rPr>
              <a:t>Gondwana</a:t>
            </a:r>
            <a:r>
              <a:rPr lang="en-US" sz="1200" b="0" i="0" kern="1200" dirty="0" smtClean="0">
                <a:solidFill>
                  <a:schemeClr val="tx1"/>
                </a:solidFill>
                <a:latin typeface="+mn-lt"/>
                <a:ea typeface="+mn-ea"/>
                <a:cs typeface="+mn-cs"/>
              </a:rPr>
              <a:t>. Later, altered landmasses would recombine to form the most recent supercontinent, </a:t>
            </a:r>
            <a:r>
              <a:rPr lang="en-US" sz="1200" b="0" i="0" u="none" strike="noStrike" kern="1200" dirty="0" smtClean="0">
                <a:solidFill>
                  <a:schemeClr val="tx1"/>
                </a:solidFill>
                <a:latin typeface="+mn-lt"/>
                <a:ea typeface="+mn-ea"/>
                <a:cs typeface="+mn-cs"/>
                <a:hlinkClick r:id="rId23" tooltip="Pangaea"/>
              </a:rPr>
              <a:t>Pangaea</a:t>
            </a:r>
            <a:r>
              <a:rPr lang="en-US" sz="1200" b="0" i="0" kern="1200" dirty="0" smtClean="0">
                <a:solidFill>
                  <a:schemeClr val="tx1"/>
                </a:solidFill>
                <a:latin typeface="+mn-lt"/>
                <a:ea typeface="+mn-ea"/>
                <a:cs typeface="+mn-cs"/>
              </a:rPr>
              <a:t>.</a:t>
            </a:r>
            <a:endParaRPr lang="en-US" sz="800" b="0" i="0" kern="1200" dirty="0" smtClean="0">
              <a:solidFill>
                <a:schemeClr val="tx1"/>
              </a:solidFill>
              <a:latin typeface="+mn-lt"/>
              <a:ea typeface="+mn-ea"/>
              <a:cs typeface="+mn-cs"/>
            </a:endParaRPr>
          </a:p>
          <a:p>
            <a:endParaRPr lang="en-US" sz="800" dirty="0"/>
          </a:p>
        </p:txBody>
      </p:sp>
      <p:sp>
        <p:nvSpPr>
          <p:cNvPr id="4" name="Slide Number Placeholder 3"/>
          <p:cNvSpPr>
            <a:spLocks noGrp="1"/>
          </p:cNvSpPr>
          <p:nvPr>
            <p:ph type="sldNum" sz="quarter" idx="10"/>
          </p:nvPr>
        </p:nvSpPr>
        <p:spPr/>
        <p:txBody>
          <a:bodyPr/>
          <a:lstStyle/>
          <a:p>
            <a:fld id="{2801D1D8-2F28-4EB1-BA99-D4675A2433B9}" type="slidenum">
              <a:rPr lang="en-US" smtClean="0"/>
              <a:pPr/>
              <a:t>93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800" dirty="0" smtClean="0"/>
              <a:t>http://www.britannica.com/place/Pangea</a:t>
            </a:r>
          </a:p>
          <a:p>
            <a:endParaRPr lang="en-US" sz="800" dirty="0" smtClean="0"/>
          </a:p>
          <a:p>
            <a:r>
              <a:rPr lang="en-US" sz="800" b="0" i="0" kern="1200" dirty="0" err="1" smtClean="0">
                <a:solidFill>
                  <a:schemeClr val="tx1"/>
                </a:solidFill>
                <a:latin typeface="+mn-lt"/>
                <a:ea typeface="+mn-ea"/>
                <a:cs typeface="+mn-cs"/>
              </a:rPr>
              <a:t>Pangea</a:t>
            </a:r>
            <a:r>
              <a:rPr lang="en-US" sz="800" b="0" i="0" kern="1200" dirty="0" smtClean="0">
                <a:solidFill>
                  <a:schemeClr val="tx1"/>
                </a:solidFill>
                <a:latin typeface="+mn-lt"/>
                <a:ea typeface="+mn-ea"/>
                <a:cs typeface="+mn-cs"/>
              </a:rPr>
              <a:t> was surrounded by a global ocean called </a:t>
            </a:r>
            <a:r>
              <a:rPr lang="en-US" sz="800" b="0" i="0" u="none" strike="noStrike" kern="1200" dirty="0" err="1" smtClean="0">
                <a:solidFill>
                  <a:schemeClr val="tx1"/>
                </a:solidFill>
                <a:latin typeface="+mn-lt"/>
                <a:ea typeface="+mn-ea"/>
                <a:cs typeface="+mn-cs"/>
                <a:hlinkClick r:id="rId3"/>
              </a:rPr>
              <a:t>Panthalassa</a:t>
            </a:r>
            <a:r>
              <a:rPr lang="en-US" sz="800" b="0" i="0" kern="1200" dirty="0" smtClean="0">
                <a:solidFill>
                  <a:schemeClr val="tx1"/>
                </a:solidFill>
                <a:latin typeface="+mn-lt"/>
                <a:ea typeface="+mn-ea"/>
                <a:cs typeface="+mn-cs"/>
              </a:rPr>
              <a:t>, and it was fully assembled by the Early </a:t>
            </a:r>
            <a:r>
              <a:rPr lang="en-US" sz="800" b="0" i="0" u="none" strike="noStrike" kern="1200" dirty="0" smtClean="0">
                <a:solidFill>
                  <a:schemeClr val="tx1"/>
                </a:solidFill>
                <a:latin typeface="+mn-lt"/>
                <a:ea typeface="+mn-ea"/>
                <a:cs typeface="+mn-cs"/>
                <a:hlinkClick r:id="rId4"/>
              </a:rPr>
              <a:t>Permian Period</a:t>
            </a:r>
            <a:r>
              <a:rPr lang="en-US" sz="800" b="0" i="0" kern="1200" dirty="0" smtClean="0">
                <a:solidFill>
                  <a:schemeClr val="tx1"/>
                </a:solidFill>
                <a:latin typeface="+mn-lt"/>
                <a:ea typeface="+mn-ea"/>
                <a:cs typeface="+mn-cs"/>
              </a:rPr>
              <a:t> (some 299 million to 272 million years ago). The supercontinent began to break apart about 200 million years ago, during the Early </a:t>
            </a:r>
            <a:r>
              <a:rPr lang="en-US" sz="800" b="0" i="0" u="none" strike="noStrike" kern="1200" dirty="0" smtClean="0">
                <a:solidFill>
                  <a:schemeClr val="tx1"/>
                </a:solidFill>
                <a:latin typeface="+mn-lt"/>
                <a:ea typeface="+mn-ea"/>
                <a:cs typeface="+mn-cs"/>
                <a:hlinkClick r:id="rId5"/>
              </a:rPr>
              <a:t>Jurassic Period</a:t>
            </a:r>
            <a:r>
              <a:rPr lang="en-US" sz="800" b="0" i="0" kern="1200" dirty="0" smtClean="0">
                <a:solidFill>
                  <a:schemeClr val="tx1"/>
                </a:solidFill>
                <a:latin typeface="+mn-lt"/>
                <a:ea typeface="+mn-ea"/>
                <a:cs typeface="+mn-cs"/>
              </a:rPr>
              <a:t> (201 million to 174 million years ago), eventually forming the modern continents and </a:t>
            </a:r>
            <a:r>
              <a:rPr lang="en-US" sz="800" b="0" i="0" kern="1200" dirty="0" err="1" smtClean="0">
                <a:solidFill>
                  <a:schemeClr val="tx1"/>
                </a:solidFill>
                <a:latin typeface="+mn-lt"/>
                <a:ea typeface="+mn-ea"/>
                <a:cs typeface="+mn-cs"/>
              </a:rPr>
              <a:t>the</a:t>
            </a:r>
            <a:r>
              <a:rPr lang="en-US" sz="800" b="0" i="0" u="none" strike="noStrike" kern="1200" dirty="0" err="1" smtClean="0">
                <a:solidFill>
                  <a:schemeClr val="tx1"/>
                </a:solidFill>
                <a:latin typeface="+mn-lt"/>
                <a:ea typeface="+mn-ea"/>
                <a:cs typeface="+mn-cs"/>
                <a:hlinkClick r:id="rId6"/>
              </a:rPr>
              <a:t>Atlantic</a:t>
            </a:r>
            <a:r>
              <a:rPr lang="en-US" sz="800" b="0" i="0" kern="1200" dirty="0" smtClean="0">
                <a:solidFill>
                  <a:schemeClr val="tx1"/>
                </a:solidFill>
                <a:latin typeface="+mn-lt"/>
                <a:ea typeface="+mn-ea"/>
                <a:cs typeface="+mn-cs"/>
              </a:rPr>
              <a:t> and </a:t>
            </a:r>
            <a:r>
              <a:rPr lang="en-US" sz="800" b="0" i="0" u="none" strike="noStrike" kern="1200" dirty="0" smtClean="0">
                <a:solidFill>
                  <a:schemeClr val="tx1"/>
                </a:solidFill>
                <a:latin typeface="+mn-lt"/>
                <a:ea typeface="+mn-ea"/>
                <a:cs typeface="+mn-cs"/>
                <a:hlinkClick r:id="rId7"/>
              </a:rPr>
              <a:t>Indian ocean</a:t>
            </a:r>
            <a:r>
              <a:rPr lang="en-US" sz="800" b="0" i="0" kern="1200" dirty="0" smtClean="0">
                <a:solidFill>
                  <a:schemeClr val="tx1"/>
                </a:solidFill>
                <a:latin typeface="+mn-lt"/>
                <a:ea typeface="+mn-ea"/>
                <a:cs typeface="+mn-cs"/>
              </a:rPr>
              <a:t>s. </a:t>
            </a:r>
          </a:p>
          <a:p>
            <a:r>
              <a:rPr lang="en-US" sz="800" b="0" i="0" kern="1200" dirty="0" smtClean="0">
                <a:solidFill>
                  <a:schemeClr val="tx1"/>
                </a:solidFill>
                <a:latin typeface="+mn-lt"/>
                <a:ea typeface="+mn-ea"/>
                <a:cs typeface="+mn-cs"/>
              </a:rPr>
              <a:t>The mechanism for the breakup of </a:t>
            </a:r>
            <a:r>
              <a:rPr lang="en-US" sz="800" b="0" i="0" kern="1200" dirty="0" err="1" smtClean="0">
                <a:solidFill>
                  <a:schemeClr val="tx1"/>
                </a:solidFill>
                <a:latin typeface="+mn-lt"/>
                <a:ea typeface="+mn-ea"/>
                <a:cs typeface="+mn-cs"/>
              </a:rPr>
              <a:t>Pangea</a:t>
            </a:r>
            <a:r>
              <a:rPr lang="en-US" sz="800" b="0" i="0" kern="1200" dirty="0" smtClean="0">
                <a:solidFill>
                  <a:schemeClr val="tx1"/>
                </a:solidFill>
                <a:latin typeface="+mn-lt"/>
                <a:ea typeface="+mn-ea"/>
                <a:cs typeface="+mn-cs"/>
              </a:rPr>
              <a:t> is now explained in terms of </a:t>
            </a:r>
            <a:r>
              <a:rPr lang="en-US" sz="800" b="0" i="0" u="none" strike="noStrike" kern="1200" dirty="0" smtClean="0">
                <a:solidFill>
                  <a:schemeClr val="tx1"/>
                </a:solidFill>
                <a:latin typeface="+mn-lt"/>
                <a:ea typeface="+mn-ea"/>
                <a:cs typeface="+mn-cs"/>
                <a:hlinkClick r:id="rId8"/>
              </a:rPr>
              <a:t>plate tectonics</a:t>
            </a:r>
            <a:r>
              <a:rPr lang="en-US" sz="800" b="0" i="0" kern="1200" dirty="0" smtClean="0">
                <a:solidFill>
                  <a:schemeClr val="tx1"/>
                </a:solidFill>
                <a:latin typeface="+mn-lt"/>
                <a:ea typeface="+mn-ea"/>
                <a:cs typeface="+mn-cs"/>
              </a:rPr>
              <a:t> rather than Wegener’s outmoded concept of </a:t>
            </a:r>
            <a:r>
              <a:rPr lang="en-US" sz="800" b="0" i="0" u="none" strike="noStrike" kern="1200" dirty="0" smtClean="0">
                <a:solidFill>
                  <a:schemeClr val="tx1"/>
                </a:solidFill>
                <a:latin typeface="+mn-lt"/>
                <a:ea typeface="+mn-ea"/>
                <a:cs typeface="+mn-cs"/>
                <a:hlinkClick r:id="rId9"/>
              </a:rPr>
              <a:t>continental drift</a:t>
            </a:r>
            <a:r>
              <a:rPr lang="en-US" sz="800" b="0" i="0" kern="1200" dirty="0" smtClean="0">
                <a:solidFill>
                  <a:schemeClr val="tx1"/>
                </a:solidFill>
                <a:latin typeface="+mn-lt"/>
                <a:ea typeface="+mn-ea"/>
                <a:cs typeface="+mn-cs"/>
              </a:rPr>
              <a:t>, which simply stated that Earth’s continents were once joined together into the supercontinent </a:t>
            </a:r>
            <a:r>
              <a:rPr lang="en-US" sz="800" b="0" i="0" kern="1200" dirty="0" err="1" smtClean="0">
                <a:solidFill>
                  <a:schemeClr val="tx1"/>
                </a:solidFill>
                <a:latin typeface="+mn-lt"/>
                <a:ea typeface="+mn-ea"/>
                <a:cs typeface="+mn-cs"/>
              </a:rPr>
              <a:t>Pangea</a:t>
            </a:r>
            <a:r>
              <a:rPr lang="en-US" sz="800" b="0" i="0" kern="1200" dirty="0" smtClean="0">
                <a:solidFill>
                  <a:schemeClr val="tx1"/>
                </a:solidFill>
                <a:latin typeface="+mn-lt"/>
                <a:ea typeface="+mn-ea"/>
                <a:cs typeface="+mn-cs"/>
              </a:rPr>
              <a:t> that lasted for most of geologic time. </a:t>
            </a:r>
            <a:r>
              <a:rPr lang="en-US" sz="800" b="0" i="0" u="none" strike="noStrike" kern="1200" dirty="0" smtClean="0">
                <a:solidFill>
                  <a:schemeClr val="tx1"/>
                </a:solidFill>
                <a:latin typeface="+mn-lt"/>
                <a:ea typeface="+mn-ea"/>
                <a:cs typeface="+mn-cs"/>
                <a:hlinkClick r:id="rId8"/>
              </a:rPr>
              <a:t>Plate tectonics</a:t>
            </a:r>
            <a:r>
              <a:rPr lang="en-US" sz="800" b="0" i="0" kern="1200" dirty="0" smtClean="0">
                <a:solidFill>
                  <a:schemeClr val="tx1"/>
                </a:solidFill>
                <a:latin typeface="+mn-lt"/>
                <a:ea typeface="+mn-ea"/>
                <a:cs typeface="+mn-cs"/>
              </a:rPr>
              <a:t> states that Earth’s outer shell, or </a:t>
            </a:r>
            <a:r>
              <a:rPr lang="en-US" sz="800" b="0" i="0" u="none" strike="noStrike" kern="1200" dirty="0" smtClean="0">
                <a:solidFill>
                  <a:schemeClr val="tx1"/>
                </a:solidFill>
                <a:latin typeface="+mn-lt"/>
                <a:ea typeface="+mn-ea"/>
                <a:cs typeface="+mn-cs"/>
                <a:hlinkClick r:id="rId10"/>
              </a:rPr>
              <a:t>lithosphere</a:t>
            </a:r>
            <a:r>
              <a:rPr lang="en-US" sz="800" b="0" i="0" kern="1200" dirty="0" smtClean="0">
                <a:solidFill>
                  <a:schemeClr val="tx1"/>
                </a:solidFill>
                <a:latin typeface="+mn-lt"/>
                <a:ea typeface="+mn-ea"/>
                <a:cs typeface="+mn-cs"/>
              </a:rPr>
              <a:t>, consists of large rigid plates that move apart </a:t>
            </a:r>
            <a:r>
              <a:rPr lang="en-US" sz="800" b="0" i="0" kern="1200" dirty="0" err="1" smtClean="0">
                <a:solidFill>
                  <a:schemeClr val="tx1"/>
                </a:solidFill>
                <a:latin typeface="+mn-lt"/>
                <a:ea typeface="+mn-ea"/>
                <a:cs typeface="+mn-cs"/>
              </a:rPr>
              <a:t>at</a:t>
            </a:r>
            <a:r>
              <a:rPr lang="en-US" sz="800" b="0" i="0" u="none" strike="noStrike" kern="1200" dirty="0" err="1" smtClean="0">
                <a:solidFill>
                  <a:schemeClr val="tx1"/>
                </a:solidFill>
                <a:latin typeface="+mn-lt"/>
                <a:ea typeface="+mn-ea"/>
                <a:cs typeface="+mn-cs"/>
                <a:hlinkClick r:id="rId11"/>
              </a:rPr>
              <a:t>oceanic</a:t>
            </a:r>
            <a:r>
              <a:rPr lang="en-US" sz="800" b="0" i="0" u="none" strike="noStrike" kern="1200" dirty="0" smtClean="0">
                <a:solidFill>
                  <a:schemeClr val="tx1"/>
                </a:solidFill>
                <a:latin typeface="+mn-lt"/>
                <a:ea typeface="+mn-ea"/>
                <a:cs typeface="+mn-cs"/>
                <a:hlinkClick r:id="rId11"/>
              </a:rPr>
              <a:t> ridges</a:t>
            </a:r>
            <a:r>
              <a:rPr lang="en-US" sz="800" b="0" i="0" kern="1200" dirty="0" smtClean="0">
                <a:solidFill>
                  <a:schemeClr val="tx1"/>
                </a:solidFill>
                <a:latin typeface="+mn-lt"/>
                <a:ea typeface="+mn-ea"/>
                <a:cs typeface="+mn-cs"/>
              </a:rPr>
              <a:t>, come together at </a:t>
            </a:r>
            <a:r>
              <a:rPr lang="en-US" sz="800" b="0" i="0" u="none" strike="noStrike" kern="1200" dirty="0" err="1" smtClean="0">
                <a:solidFill>
                  <a:schemeClr val="tx1"/>
                </a:solidFill>
                <a:latin typeface="+mn-lt"/>
                <a:ea typeface="+mn-ea"/>
                <a:cs typeface="+mn-cs"/>
                <a:hlinkClick r:id="rId12"/>
              </a:rPr>
              <a:t>subduction</a:t>
            </a:r>
            <a:r>
              <a:rPr lang="en-US" sz="800" b="0" i="0" u="none" strike="noStrike" kern="1200" dirty="0" smtClean="0">
                <a:solidFill>
                  <a:schemeClr val="tx1"/>
                </a:solidFill>
                <a:latin typeface="+mn-lt"/>
                <a:ea typeface="+mn-ea"/>
                <a:cs typeface="+mn-cs"/>
                <a:hlinkClick r:id="rId12"/>
              </a:rPr>
              <a:t> zones</a:t>
            </a:r>
            <a:r>
              <a:rPr lang="en-US" sz="800" b="0" i="0" kern="1200" dirty="0" smtClean="0">
                <a:solidFill>
                  <a:schemeClr val="tx1"/>
                </a:solidFill>
                <a:latin typeface="+mn-lt"/>
                <a:ea typeface="+mn-ea"/>
                <a:cs typeface="+mn-cs"/>
              </a:rPr>
              <a:t>, or slip past one another along </a:t>
            </a:r>
            <a:r>
              <a:rPr lang="en-US" sz="800" b="0" i="0" u="none" strike="noStrike" kern="1200" dirty="0" smtClean="0">
                <a:solidFill>
                  <a:schemeClr val="tx1"/>
                </a:solidFill>
                <a:latin typeface="+mn-lt"/>
                <a:ea typeface="+mn-ea"/>
                <a:cs typeface="+mn-cs"/>
                <a:hlinkClick r:id="rId13"/>
              </a:rPr>
              <a:t>fault lines</a:t>
            </a:r>
            <a:r>
              <a:rPr lang="en-US" sz="800" b="0" i="0" kern="1200" dirty="0" smtClean="0">
                <a:solidFill>
                  <a:schemeClr val="tx1"/>
                </a:solidFill>
                <a:latin typeface="+mn-lt"/>
                <a:ea typeface="+mn-ea"/>
                <a:cs typeface="+mn-cs"/>
              </a:rPr>
              <a:t>. The pattern of </a:t>
            </a:r>
            <a:r>
              <a:rPr lang="en-US" sz="800" b="0" i="0" u="none" strike="noStrike" kern="1200" dirty="0" smtClean="0">
                <a:solidFill>
                  <a:schemeClr val="tx1"/>
                </a:solidFill>
                <a:latin typeface="+mn-lt"/>
                <a:ea typeface="+mn-ea"/>
                <a:cs typeface="+mn-cs"/>
                <a:hlinkClick r:id="rId14"/>
              </a:rPr>
              <a:t>seafloor spreading</a:t>
            </a:r>
            <a:r>
              <a:rPr lang="en-US" sz="800" b="0" i="0" kern="1200" dirty="0" smtClean="0">
                <a:solidFill>
                  <a:schemeClr val="tx1"/>
                </a:solidFill>
                <a:latin typeface="+mn-lt"/>
                <a:ea typeface="+mn-ea"/>
                <a:cs typeface="+mn-cs"/>
              </a:rPr>
              <a:t> indicates that </a:t>
            </a:r>
            <a:r>
              <a:rPr lang="en-US" sz="800" b="0" i="0" kern="1200" dirty="0" err="1" smtClean="0">
                <a:solidFill>
                  <a:schemeClr val="tx1"/>
                </a:solidFill>
                <a:latin typeface="+mn-lt"/>
                <a:ea typeface="+mn-ea"/>
                <a:cs typeface="+mn-cs"/>
              </a:rPr>
              <a:t>Pangea</a:t>
            </a:r>
            <a:r>
              <a:rPr lang="en-US" sz="800" b="0" i="0" kern="1200" dirty="0" smtClean="0">
                <a:solidFill>
                  <a:schemeClr val="tx1"/>
                </a:solidFill>
                <a:latin typeface="+mn-lt"/>
                <a:ea typeface="+mn-ea"/>
                <a:cs typeface="+mn-cs"/>
              </a:rPr>
              <a:t> did not break apart all at once but rather fragmented in distinct stages. Plate tectonics also postulates that the continents joined with one another and broke apart several times in Earth’s geologic history.</a:t>
            </a:r>
          </a:p>
          <a:p>
            <a:pPr fontAlgn="base"/>
            <a:r>
              <a:rPr lang="en-US" sz="800" b="0" i="0" kern="1200" dirty="0" smtClean="0">
                <a:solidFill>
                  <a:schemeClr val="tx1"/>
                </a:solidFill>
                <a:latin typeface="+mn-lt"/>
                <a:ea typeface="+mn-ea"/>
                <a:cs typeface="+mn-cs"/>
              </a:rPr>
              <a:t>The first oceans formed from the breakup, some 180 million years ago, were the central </a:t>
            </a:r>
            <a:r>
              <a:rPr lang="en-US" sz="800" b="0" i="0" u="none" strike="noStrike" kern="1200" dirty="0" smtClean="0">
                <a:solidFill>
                  <a:schemeClr val="tx1"/>
                </a:solidFill>
                <a:latin typeface="+mn-lt"/>
                <a:ea typeface="+mn-ea"/>
                <a:cs typeface="+mn-cs"/>
                <a:hlinkClick r:id="rId6"/>
              </a:rPr>
              <a:t>Atlantic </a:t>
            </a:r>
            <a:r>
              <a:rPr lang="en-US" sz="800" b="0" i="0" u="none" strike="noStrike" kern="1200" dirty="0" err="1" smtClean="0">
                <a:solidFill>
                  <a:schemeClr val="tx1"/>
                </a:solidFill>
                <a:latin typeface="+mn-lt"/>
                <a:ea typeface="+mn-ea"/>
                <a:cs typeface="+mn-cs"/>
                <a:hlinkClick r:id="rId6"/>
              </a:rPr>
              <a:t>Ocean</a:t>
            </a:r>
            <a:r>
              <a:rPr lang="en-US" sz="800" b="0" i="0" kern="1200" dirty="0" err="1" smtClean="0">
                <a:solidFill>
                  <a:schemeClr val="tx1"/>
                </a:solidFill>
                <a:latin typeface="+mn-lt"/>
                <a:ea typeface="+mn-ea"/>
                <a:cs typeface="+mn-cs"/>
              </a:rPr>
              <a:t>between</a:t>
            </a:r>
            <a:r>
              <a:rPr lang="en-US" sz="800" b="0" i="0" kern="1200" dirty="0" smtClean="0">
                <a:solidFill>
                  <a:schemeClr val="tx1"/>
                </a:solidFill>
                <a:latin typeface="+mn-lt"/>
                <a:ea typeface="+mn-ea"/>
                <a:cs typeface="+mn-cs"/>
              </a:rPr>
              <a:t> northwestern Africa and </a:t>
            </a:r>
            <a:r>
              <a:rPr lang="en-US" sz="800" b="0" i="0" u="none" strike="noStrike" kern="1200" dirty="0" smtClean="0">
                <a:solidFill>
                  <a:schemeClr val="tx1"/>
                </a:solidFill>
                <a:latin typeface="+mn-lt"/>
                <a:ea typeface="+mn-ea"/>
                <a:cs typeface="+mn-cs"/>
                <a:hlinkClick r:id="rId15"/>
              </a:rPr>
              <a:t>North America</a:t>
            </a:r>
            <a:r>
              <a:rPr lang="en-US" sz="800" b="0" i="0" kern="1200" dirty="0" smtClean="0">
                <a:solidFill>
                  <a:schemeClr val="tx1"/>
                </a:solidFill>
                <a:latin typeface="+mn-lt"/>
                <a:ea typeface="+mn-ea"/>
                <a:cs typeface="+mn-cs"/>
              </a:rPr>
              <a:t> and the southwestern </a:t>
            </a:r>
            <a:r>
              <a:rPr lang="en-US" sz="800" b="0" i="0" u="none" strike="noStrike" kern="1200" dirty="0" smtClean="0">
                <a:solidFill>
                  <a:schemeClr val="tx1"/>
                </a:solidFill>
                <a:latin typeface="+mn-lt"/>
                <a:ea typeface="+mn-ea"/>
                <a:cs typeface="+mn-cs"/>
                <a:hlinkClick r:id="rId7"/>
              </a:rPr>
              <a:t>Indian Ocean</a:t>
            </a:r>
            <a:r>
              <a:rPr lang="en-US" sz="800" b="0" i="0" kern="1200" dirty="0" smtClean="0">
                <a:solidFill>
                  <a:schemeClr val="tx1"/>
                </a:solidFill>
                <a:latin typeface="+mn-lt"/>
                <a:ea typeface="+mn-ea"/>
                <a:cs typeface="+mn-cs"/>
              </a:rPr>
              <a:t> between Africa and </a:t>
            </a:r>
            <a:r>
              <a:rPr lang="en-US" sz="800" b="0" i="0" u="none" strike="noStrike" kern="1200" dirty="0" smtClean="0">
                <a:solidFill>
                  <a:schemeClr val="tx1"/>
                </a:solidFill>
                <a:latin typeface="+mn-lt"/>
                <a:ea typeface="+mn-ea"/>
                <a:cs typeface="+mn-cs"/>
                <a:hlinkClick r:id="rId16"/>
              </a:rPr>
              <a:t>Antarctica</a:t>
            </a:r>
            <a:r>
              <a:rPr lang="en-US" sz="800" b="0" i="0" kern="1200" dirty="0" smtClean="0">
                <a:solidFill>
                  <a:schemeClr val="tx1"/>
                </a:solidFill>
                <a:latin typeface="+mn-lt"/>
                <a:ea typeface="+mn-ea"/>
                <a:cs typeface="+mn-cs"/>
              </a:rPr>
              <a:t>. The South Atlantic Ocean opened about 140 million years ago as Africa separated </a:t>
            </a:r>
            <a:r>
              <a:rPr lang="en-US" sz="800" b="0" i="0" kern="1200" dirty="0" err="1" smtClean="0">
                <a:solidFill>
                  <a:schemeClr val="tx1"/>
                </a:solidFill>
                <a:latin typeface="+mn-lt"/>
                <a:ea typeface="+mn-ea"/>
                <a:cs typeface="+mn-cs"/>
              </a:rPr>
              <a:t>from</a:t>
            </a:r>
            <a:r>
              <a:rPr lang="en-US" sz="800" b="0" i="0" u="none" strike="noStrike" kern="1200" dirty="0" err="1" smtClean="0">
                <a:solidFill>
                  <a:schemeClr val="tx1"/>
                </a:solidFill>
                <a:latin typeface="+mn-lt"/>
                <a:ea typeface="+mn-ea"/>
                <a:cs typeface="+mn-cs"/>
                <a:hlinkClick r:id="rId17"/>
              </a:rPr>
              <a:t>South</a:t>
            </a:r>
            <a:r>
              <a:rPr lang="en-US" sz="800" b="0" i="0" u="none" strike="noStrike" kern="1200" dirty="0" smtClean="0">
                <a:solidFill>
                  <a:schemeClr val="tx1"/>
                </a:solidFill>
                <a:latin typeface="+mn-lt"/>
                <a:ea typeface="+mn-ea"/>
                <a:cs typeface="+mn-cs"/>
                <a:hlinkClick r:id="rId17"/>
              </a:rPr>
              <a:t> America</a:t>
            </a:r>
            <a:r>
              <a:rPr lang="en-US" sz="800" b="0" i="0" kern="1200" dirty="0" smtClean="0">
                <a:solidFill>
                  <a:schemeClr val="tx1"/>
                </a:solidFill>
                <a:latin typeface="+mn-lt"/>
                <a:ea typeface="+mn-ea"/>
                <a:cs typeface="+mn-cs"/>
              </a:rPr>
              <a:t>. About the same time, </a:t>
            </a:r>
            <a:r>
              <a:rPr lang="en-US" sz="800" b="0" i="0" u="none" strike="noStrike" kern="1200" dirty="0" smtClean="0">
                <a:solidFill>
                  <a:schemeClr val="tx1"/>
                </a:solidFill>
                <a:latin typeface="+mn-lt"/>
                <a:ea typeface="+mn-ea"/>
                <a:cs typeface="+mn-cs"/>
                <a:hlinkClick r:id="rId18"/>
              </a:rPr>
              <a:t>India</a:t>
            </a:r>
            <a:r>
              <a:rPr lang="en-US" sz="800" b="0" i="0" kern="1200" dirty="0" smtClean="0">
                <a:solidFill>
                  <a:schemeClr val="tx1"/>
                </a:solidFill>
                <a:latin typeface="+mn-lt"/>
                <a:ea typeface="+mn-ea"/>
                <a:cs typeface="+mn-cs"/>
              </a:rPr>
              <a:t> separated from Antarctica and </a:t>
            </a:r>
            <a:r>
              <a:rPr lang="en-US" sz="800" b="0" i="0" u="none" strike="noStrike" kern="1200" dirty="0" smtClean="0">
                <a:solidFill>
                  <a:schemeClr val="tx1"/>
                </a:solidFill>
                <a:latin typeface="+mn-lt"/>
                <a:ea typeface="+mn-ea"/>
                <a:cs typeface="+mn-cs"/>
                <a:hlinkClick r:id="rId19"/>
              </a:rPr>
              <a:t>Australia</a:t>
            </a:r>
            <a:r>
              <a:rPr lang="en-US" sz="800" b="0" i="0" kern="1200" dirty="0" smtClean="0">
                <a:solidFill>
                  <a:schemeClr val="tx1"/>
                </a:solidFill>
                <a:latin typeface="+mn-lt"/>
                <a:ea typeface="+mn-ea"/>
                <a:cs typeface="+mn-cs"/>
              </a:rPr>
              <a:t>, forming the central Indian Ocean. Finally, about 80 million years ago, North America separated from </a:t>
            </a:r>
            <a:r>
              <a:rPr lang="en-US" sz="800" b="0" i="0" u="none" strike="noStrike" kern="1200" dirty="0" smtClean="0">
                <a:solidFill>
                  <a:schemeClr val="tx1"/>
                </a:solidFill>
                <a:latin typeface="+mn-lt"/>
                <a:ea typeface="+mn-ea"/>
                <a:cs typeface="+mn-cs"/>
                <a:hlinkClick r:id="rId20"/>
              </a:rPr>
              <a:t>Europe</a:t>
            </a:r>
            <a:r>
              <a:rPr lang="en-US" sz="800" b="0" i="0" kern="1200" dirty="0" smtClean="0">
                <a:solidFill>
                  <a:schemeClr val="tx1"/>
                </a:solidFill>
                <a:latin typeface="+mn-lt"/>
                <a:ea typeface="+mn-ea"/>
                <a:cs typeface="+mn-cs"/>
              </a:rPr>
              <a:t>, Australia began to rift away from Antarctica, and India broke away from </a:t>
            </a:r>
            <a:r>
              <a:rPr lang="en-US" sz="800" b="0" i="0" u="none" strike="noStrike" kern="1200" dirty="0" smtClean="0">
                <a:solidFill>
                  <a:schemeClr val="tx1"/>
                </a:solidFill>
                <a:latin typeface="+mn-lt"/>
                <a:ea typeface="+mn-ea"/>
                <a:cs typeface="+mn-cs"/>
                <a:hlinkClick r:id="rId21"/>
              </a:rPr>
              <a:t>Madagascar</a:t>
            </a:r>
            <a:r>
              <a:rPr lang="en-US" sz="800" b="0" i="0" kern="1200" dirty="0" smtClean="0">
                <a:solidFill>
                  <a:schemeClr val="tx1"/>
                </a:solidFill>
                <a:latin typeface="+mn-lt"/>
                <a:ea typeface="+mn-ea"/>
                <a:cs typeface="+mn-cs"/>
              </a:rPr>
              <a:t>. India eventually collided with Eurasia approximately 50 million years ago, forming the </a:t>
            </a:r>
            <a:r>
              <a:rPr lang="en-US" sz="800" b="0" i="0" u="none" strike="noStrike" kern="1200" dirty="0" smtClean="0">
                <a:solidFill>
                  <a:schemeClr val="tx1"/>
                </a:solidFill>
                <a:latin typeface="+mn-lt"/>
                <a:ea typeface="+mn-ea"/>
                <a:cs typeface="+mn-cs"/>
                <a:hlinkClick r:id="rId22"/>
              </a:rPr>
              <a:t>Himalayas</a:t>
            </a:r>
            <a:r>
              <a:rPr lang="en-US" sz="800" b="0" i="0" kern="1200" dirty="0" smtClean="0">
                <a:solidFill>
                  <a:schemeClr val="tx1"/>
                </a:solidFill>
                <a:latin typeface="+mn-lt"/>
                <a:ea typeface="+mn-ea"/>
                <a:cs typeface="+mn-cs"/>
              </a:rPr>
              <a:t>.</a:t>
            </a:r>
          </a:p>
          <a:p>
            <a:pPr fontAlgn="base"/>
            <a:r>
              <a:rPr lang="en-US" sz="800" b="0" i="0" kern="1200" dirty="0" smtClean="0">
                <a:solidFill>
                  <a:schemeClr val="tx1"/>
                </a:solidFill>
                <a:latin typeface="+mn-lt"/>
                <a:ea typeface="+mn-ea"/>
                <a:cs typeface="+mn-cs"/>
              </a:rPr>
              <a:t>During Earth’s long history, there probably have been several </a:t>
            </a:r>
            <a:r>
              <a:rPr lang="en-US" sz="800" b="0" i="0" kern="1200" dirty="0" err="1" smtClean="0">
                <a:solidFill>
                  <a:schemeClr val="tx1"/>
                </a:solidFill>
                <a:latin typeface="+mn-lt"/>
                <a:ea typeface="+mn-ea"/>
                <a:cs typeface="+mn-cs"/>
              </a:rPr>
              <a:t>Pangea</a:t>
            </a:r>
            <a:r>
              <a:rPr lang="en-US" sz="800" b="0" i="0" kern="1200" dirty="0" smtClean="0">
                <a:solidFill>
                  <a:schemeClr val="tx1"/>
                </a:solidFill>
                <a:latin typeface="+mn-lt"/>
                <a:ea typeface="+mn-ea"/>
                <a:cs typeface="+mn-cs"/>
              </a:rPr>
              <a:t>-like supercontinents. The oldest of those supercontinents is called </a:t>
            </a:r>
            <a:r>
              <a:rPr lang="en-US" sz="800" b="0" i="0" kern="1200" dirty="0" err="1" smtClean="0">
                <a:solidFill>
                  <a:schemeClr val="tx1"/>
                </a:solidFill>
                <a:latin typeface="+mn-lt"/>
                <a:ea typeface="+mn-ea"/>
                <a:cs typeface="+mn-cs"/>
              </a:rPr>
              <a:t>Rodinia</a:t>
            </a:r>
            <a:r>
              <a:rPr lang="en-US" sz="800" b="0" i="0" kern="1200" dirty="0" smtClean="0">
                <a:solidFill>
                  <a:schemeClr val="tx1"/>
                </a:solidFill>
                <a:latin typeface="+mn-lt"/>
                <a:ea typeface="+mn-ea"/>
                <a:cs typeface="+mn-cs"/>
              </a:rPr>
              <a:t> and was formed during </a:t>
            </a:r>
            <a:r>
              <a:rPr lang="en-US" sz="800" b="0" i="0" u="none" strike="noStrike" kern="1200" dirty="0" smtClean="0">
                <a:solidFill>
                  <a:schemeClr val="tx1"/>
                </a:solidFill>
                <a:latin typeface="+mn-lt"/>
                <a:ea typeface="+mn-ea"/>
                <a:cs typeface="+mn-cs"/>
                <a:hlinkClick r:id="rId23"/>
              </a:rPr>
              <a:t>Precambrian</a:t>
            </a:r>
            <a:r>
              <a:rPr lang="en-US" sz="800" b="0" i="0" kern="1200" dirty="0" smtClean="0">
                <a:solidFill>
                  <a:schemeClr val="tx1"/>
                </a:solidFill>
                <a:latin typeface="+mn-lt"/>
                <a:ea typeface="+mn-ea"/>
                <a:cs typeface="+mn-cs"/>
              </a:rPr>
              <a:t> time some one billion years ago. Another </a:t>
            </a:r>
            <a:r>
              <a:rPr lang="en-US" sz="800" b="0" i="0" kern="1200" dirty="0" err="1" smtClean="0">
                <a:solidFill>
                  <a:schemeClr val="tx1"/>
                </a:solidFill>
                <a:latin typeface="+mn-lt"/>
                <a:ea typeface="+mn-ea"/>
                <a:cs typeface="+mn-cs"/>
              </a:rPr>
              <a:t>Pangea</a:t>
            </a:r>
            <a:r>
              <a:rPr lang="en-US" sz="800" b="0" i="0" kern="1200" dirty="0" smtClean="0">
                <a:solidFill>
                  <a:schemeClr val="tx1"/>
                </a:solidFill>
                <a:latin typeface="+mn-lt"/>
                <a:ea typeface="+mn-ea"/>
                <a:cs typeface="+mn-cs"/>
              </a:rPr>
              <a:t>-like supercontinent, </a:t>
            </a:r>
            <a:r>
              <a:rPr lang="en-US" sz="800" b="0" i="0" kern="1200" dirty="0" err="1" smtClean="0">
                <a:solidFill>
                  <a:schemeClr val="tx1"/>
                </a:solidFill>
                <a:latin typeface="+mn-lt"/>
                <a:ea typeface="+mn-ea"/>
                <a:cs typeface="+mn-cs"/>
              </a:rPr>
              <a:t>Pannotia</a:t>
            </a:r>
            <a:r>
              <a:rPr lang="en-US" sz="800" b="0" i="0" kern="1200" dirty="0" smtClean="0">
                <a:solidFill>
                  <a:schemeClr val="tx1"/>
                </a:solidFill>
                <a:latin typeface="+mn-lt"/>
                <a:ea typeface="+mn-ea"/>
                <a:cs typeface="+mn-cs"/>
              </a:rPr>
              <a:t>, was assembled 600 million years ago, at the end of the Precambrian. Present-day plate motions are bringing the continents together once again. Africa has begun to collide with southern Europe, and the Australian Plate is now colliding </a:t>
            </a:r>
            <a:r>
              <a:rPr lang="en-US" sz="800" b="0" i="0" kern="1200" dirty="0" err="1" smtClean="0">
                <a:solidFill>
                  <a:schemeClr val="tx1"/>
                </a:solidFill>
                <a:latin typeface="+mn-lt"/>
                <a:ea typeface="+mn-ea"/>
                <a:cs typeface="+mn-cs"/>
              </a:rPr>
              <a:t>with</a:t>
            </a:r>
            <a:r>
              <a:rPr lang="en-US" sz="800" b="0" i="0" u="none" strike="noStrike" kern="1200" dirty="0" err="1" smtClean="0">
                <a:solidFill>
                  <a:schemeClr val="tx1"/>
                </a:solidFill>
                <a:latin typeface="+mn-lt"/>
                <a:ea typeface="+mn-ea"/>
                <a:cs typeface="+mn-cs"/>
                <a:hlinkClick r:id="rId24"/>
              </a:rPr>
              <a:t>Southeast</a:t>
            </a:r>
            <a:r>
              <a:rPr lang="en-US" sz="800" b="0" i="0" u="none" strike="noStrike" kern="1200" dirty="0" smtClean="0">
                <a:solidFill>
                  <a:schemeClr val="tx1"/>
                </a:solidFill>
                <a:latin typeface="+mn-lt"/>
                <a:ea typeface="+mn-ea"/>
                <a:cs typeface="+mn-cs"/>
                <a:hlinkClick r:id="rId24"/>
              </a:rPr>
              <a:t> Asia</a:t>
            </a:r>
            <a:r>
              <a:rPr lang="en-US" sz="800" b="0" i="0" kern="1200" dirty="0" smtClean="0">
                <a:solidFill>
                  <a:schemeClr val="tx1"/>
                </a:solidFill>
                <a:latin typeface="+mn-lt"/>
                <a:ea typeface="+mn-ea"/>
                <a:cs typeface="+mn-cs"/>
              </a:rPr>
              <a:t>. Within the next 250 million years, Africa and the </a:t>
            </a:r>
            <a:r>
              <a:rPr lang="en-US" sz="800" b="0" i="0" u="none" strike="noStrike" kern="1200" dirty="0" smtClean="0">
                <a:solidFill>
                  <a:schemeClr val="tx1"/>
                </a:solidFill>
                <a:latin typeface="+mn-lt"/>
                <a:ea typeface="+mn-ea"/>
                <a:cs typeface="+mn-cs"/>
                <a:hlinkClick r:id="rId25"/>
              </a:rPr>
              <a:t>Americas</a:t>
            </a:r>
            <a:r>
              <a:rPr lang="en-US" sz="800" b="0" i="0" kern="1200" dirty="0" smtClean="0">
                <a:solidFill>
                  <a:schemeClr val="tx1"/>
                </a:solidFill>
                <a:latin typeface="+mn-lt"/>
                <a:ea typeface="+mn-ea"/>
                <a:cs typeface="+mn-cs"/>
              </a:rPr>
              <a:t> will merge with Eurasia to form a supercontinent that approaches </a:t>
            </a:r>
            <a:r>
              <a:rPr lang="en-US" sz="800" b="0" i="0" kern="1200" dirty="0" err="1" smtClean="0">
                <a:solidFill>
                  <a:schemeClr val="tx1"/>
                </a:solidFill>
                <a:latin typeface="+mn-lt"/>
                <a:ea typeface="+mn-ea"/>
                <a:cs typeface="+mn-cs"/>
              </a:rPr>
              <a:t>Pangean</a:t>
            </a:r>
            <a:r>
              <a:rPr lang="en-US" sz="800" b="0" i="0" kern="1200" dirty="0" smtClean="0">
                <a:solidFill>
                  <a:schemeClr val="tx1"/>
                </a:solidFill>
                <a:latin typeface="+mn-lt"/>
                <a:ea typeface="+mn-ea"/>
                <a:cs typeface="+mn-cs"/>
              </a:rPr>
              <a:t> proportions. </a:t>
            </a:r>
          </a:p>
          <a:p>
            <a:endParaRPr lang="en-US" sz="1200" b="0" i="0" kern="1200" dirty="0" smtClean="0">
              <a:solidFill>
                <a:schemeClr val="tx1"/>
              </a:solidFill>
              <a:latin typeface="+mn-lt"/>
              <a:ea typeface="+mn-ea"/>
              <a:cs typeface="+mn-cs"/>
            </a:endParaRPr>
          </a:p>
          <a:p>
            <a:pPr fontAlgn="base"/>
            <a:endParaRPr lang="en-US" sz="800" b="0" i="0" kern="1200" dirty="0" smtClean="0">
              <a:solidFill>
                <a:schemeClr val="tx1"/>
              </a:solidFill>
              <a:latin typeface="+mn-lt"/>
              <a:ea typeface="+mn-ea"/>
              <a:cs typeface="+mn-cs"/>
            </a:endParaRPr>
          </a:p>
          <a:p>
            <a:endParaRPr lang="en-US" sz="800" dirty="0"/>
          </a:p>
        </p:txBody>
      </p:sp>
      <p:sp>
        <p:nvSpPr>
          <p:cNvPr id="4" name="Slide Number Placeholder 3"/>
          <p:cNvSpPr>
            <a:spLocks noGrp="1"/>
          </p:cNvSpPr>
          <p:nvPr>
            <p:ph type="sldNum" sz="quarter" idx="10"/>
          </p:nvPr>
        </p:nvSpPr>
        <p:spPr/>
        <p:txBody>
          <a:bodyPr/>
          <a:lstStyle/>
          <a:p>
            <a:fld id="{2801D1D8-2F28-4EB1-BA99-D4675A2433B9}" type="slidenum">
              <a:rPr lang="en-US" smtClean="0"/>
              <a:pPr/>
              <a:t>117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D04AEE-4C53-4035-A639-0F00DA2F4388}" type="datetimeFigureOut">
              <a:rPr lang="en-US" smtClean="0"/>
              <a:pPr/>
              <a:t>2/27/2023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D04AEE-4C53-4035-A639-0F00DA2F4388}" type="datetimeFigureOut">
              <a:rPr lang="en-US" smtClean="0"/>
              <a:pPr/>
              <a:t>2/27/2023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D04AEE-4C53-4035-A639-0F00DA2F4388}" type="datetimeFigureOut">
              <a:rPr lang="en-US" smtClean="0"/>
              <a:pPr/>
              <a:t>2/27/2023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grpSp>
        <p:nvGrpSpPr>
          <p:cNvPr id="2" name="Group 6"/>
          <p:cNvGrpSpPr>
            <a:grpSpLocks/>
          </p:cNvGrpSpPr>
          <p:nvPr userDrawn="1"/>
        </p:nvGrpSpPr>
        <p:grpSpPr bwMode="auto">
          <a:xfrm>
            <a:off x="0" y="0"/>
            <a:ext cx="9144000" cy="836613"/>
            <a:chOff x="0" y="0"/>
            <a:chExt cx="9144000" cy="836023"/>
          </a:xfrm>
        </p:grpSpPr>
        <p:sp>
          <p:nvSpPr>
            <p:cNvPr id="4" name="TextBox 3"/>
            <p:cNvSpPr txBox="1">
              <a:spLocks noChangeArrowheads="1"/>
            </p:cNvSpPr>
            <p:nvPr/>
          </p:nvSpPr>
          <p:spPr bwMode="auto">
            <a:xfrm>
              <a:off x="0" y="0"/>
              <a:ext cx="9144000" cy="831263"/>
            </a:xfrm>
            <a:prstGeom prst="rect">
              <a:avLst/>
            </a:prstGeom>
            <a:solidFill>
              <a:srgbClr val="009900"/>
            </a:solidFill>
            <a:ln w="9525">
              <a:noFill/>
              <a:miter lim="800000"/>
              <a:headEnd/>
              <a:tailEnd/>
            </a:ln>
          </p:spPr>
          <p:txBody>
            <a:bodyPr>
              <a:spAutoFit/>
            </a:bodyPr>
            <a:lstStyle/>
            <a:p>
              <a:pPr algn="ctr" fontAlgn="auto">
                <a:spcBef>
                  <a:spcPts val="0"/>
                </a:spcBef>
                <a:spcAft>
                  <a:spcPts val="0"/>
                </a:spcAft>
                <a:defRPr/>
              </a:pPr>
              <a:endParaRPr lang="en-US" sz="4800" b="1" dirty="0">
                <a:solidFill>
                  <a:srgbClr val="FFFF00"/>
                </a:solidFill>
                <a:effectLst>
                  <a:outerShdw blurRad="50800" dist="50800" dir="5400000" algn="ctr" rotWithShape="0">
                    <a:schemeClr val="tx1"/>
                  </a:outerShdw>
                </a:effectLst>
                <a:latin typeface="Calibri" pitchFamily="34" charset="0"/>
                <a:cs typeface="+mn-cs"/>
              </a:endParaRPr>
            </a:p>
          </p:txBody>
        </p:sp>
        <p:cxnSp>
          <p:nvCxnSpPr>
            <p:cNvPr id="5" name="Straight Connector 4"/>
            <p:cNvCxnSpPr/>
            <p:nvPr/>
          </p:nvCxnSpPr>
          <p:spPr>
            <a:xfrm flipV="1">
              <a:off x="0" y="823332"/>
              <a:ext cx="9144000" cy="12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itle Placeholder 1"/>
          <p:cNvSpPr>
            <a:spLocks noGrp="1"/>
          </p:cNvSpPr>
          <p:nvPr>
            <p:ph type="title"/>
          </p:nvPr>
        </p:nvSpPr>
        <p:spPr>
          <a:xfrm>
            <a:off x="0" y="0"/>
            <a:ext cx="9144000" cy="824753"/>
          </a:xfrm>
          <a:prstGeom prst="rect">
            <a:avLst/>
          </a:prstGeom>
        </p:spPr>
        <p:txBody>
          <a:bodyPr/>
          <a:lstStyle>
            <a:lvl1pPr>
              <a:defRPr sz="4800" b="1">
                <a:solidFill>
                  <a:srgbClr val="FFFF00"/>
                </a:solidFill>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C624151-B20E-4389-9A5E-E0C6B20A850E}" type="datetimeFigureOut">
              <a:rPr lang="en-US"/>
              <a:pPr>
                <a:defRPr/>
              </a:pPr>
              <a:t>2/27/2023</a:t>
            </a:fld>
            <a:endParaRPr lang="en-US" dirty="0"/>
          </a:p>
        </p:txBody>
      </p:sp>
      <p:sp>
        <p:nvSpPr>
          <p:cNvPr id="7"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cs typeface="+mn-cs"/>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6D98560A-1953-4F77-869E-5D1EE0598C44}"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p:spPr>
        <p:txBody>
          <a:bodyPr/>
          <a:lstStyle>
            <a:lvl1pPr>
              <a:defRPr b="1"/>
            </a:lvl1p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p:spPr>
        <p:txBody>
          <a:bodyPr/>
          <a:lstStyle>
            <a:lvl1pPr>
              <a:defRPr b="1"/>
            </a:lvl1p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p:spPr>
        <p:txBody>
          <a:bodyPr/>
          <a:lstStyle>
            <a:lvl1pPr>
              <a:defRPr b="1"/>
            </a:lvl1p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p:spPr>
        <p:txBody>
          <a:bodyPr/>
          <a:lstStyle>
            <a:lvl1pPr>
              <a:defRPr b="1"/>
            </a:lvl1p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p:spPr>
        <p:txBody>
          <a:bodyPr/>
          <a:lstStyle>
            <a:lvl1pPr>
              <a:defRPr b="1"/>
            </a:lvl1p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p:spPr>
        <p:txBody>
          <a:bodyPr/>
          <a:lstStyle>
            <a:lvl1pPr>
              <a:defRPr b="1"/>
            </a:lvl1p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D04AEE-4C53-4035-A639-0F00DA2F4388}" type="datetimeFigureOut">
              <a:rPr lang="en-US" smtClean="0"/>
              <a:pPr/>
              <a:t>2/27/2023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p:spPr>
        <p:txBody>
          <a:bodyPr/>
          <a:lstStyle>
            <a:lvl1pPr>
              <a:defRPr b="1"/>
            </a:lvl1p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p:spPr>
        <p:txBody>
          <a:bodyPr/>
          <a:lstStyle>
            <a:lvl1pPr>
              <a:defRPr b="1"/>
            </a:lvl1p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p:spPr>
        <p:txBody>
          <a:bodyPr/>
          <a:lstStyle>
            <a:lvl1pPr>
              <a:defRPr b="1"/>
            </a:lvl1p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p:spPr>
        <p:txBody>
          <a:bodyPr/>
          <a:lstStyle>
            <a:lvl1pPr>
              <a:defRPr b="1"/>
            </a:lvl1p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p:spPr>
        <p:txBody>
          <a:bodyPr/>
          <a:lstStyle>
            <a:lvl1pPr>
              <a:defRPr b="1"/>
            </a:lvl1p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p:spPr>
        <p:txBody>
          <a:bodyPr/>
          <a:lstStyle>
            <a:lvl1pPr>
              <a:defRPr b="1"/>
            </a:lvl1p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p:spPr>
        <p:txBody>
          <a:bodyPr/>
          <a:lstStyle>
            <a:lvl1pPr>
              <a:defRPr b="1"/>
            </a:lvl1p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p:spPr>
        <p:txBody>
          <a:bodyPr/>
          <a:lstStyle>
            <a:lvl1pPr>
              <a:defRPr b="1"/>
            </a:lvl1p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D04AEE-4C53-4035-A639-0F00DA2F4388}" type="datetimeFigureOut">
              <a:rPr lang="en-US" smtClean="0"/>
              <a:pPr/>
              <a:t>2/27/2023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p:spPr>
        <p:txBody>
          <a:bodyPr/>
          <a:lstStyle>
            <a:lvl1pPr>
              <a:defRPr b="1"/>
            </a:lvl1p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p:spPr>
        <p:txBody>
          <a:bodyPr/>
          <a:lstStyle>
            <a:lvl1pPr>
              <a:defRPr b="1"/>
            </a:lvl1p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p:spPr>
        <p:txBody>
          <a:bodyPr/>
          <a:lstStyle>
            <a:lvl1pPr>
              <a:defRPr b="1"/>
            </a:lvl1p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FCE7CA8-0611-4CA9-B633-38989EEDF247}" type="slidenum">
              <a:rPr lang="en-US" smtClean="0"/>
              <a:pPr/>
              <a:t>‹#›</a:t>
            </a:fld>
            <a:endParaRPr lang="en-US" dirty="0"/>
          </a:p>
        </p:txBody>
      </p:sp>
      <p:sp>
        <p:nvSpPr>
          <p:cNvPr id="6" name="Title 1"/>
          <p:cNvSpPr>
            <a:spLocks noGrp="1"/>
          </p:cNvSpPr>
          <p:nvPr>
            <p:ph type="title"/>
          </p:nvPr>
        </p:nvSpPr>
        <p:spPr>
          <a:xfrm>
            <a:off x="0" y="0"/>
            <a:ext cx="9144000" cy="685800"/>
          </a:xfrm>
          <a:prstGeom prst="rect">
            <a:avLst/>
          </a:prstGeom>
        </p:spPr>
        <p:txBody>
          <a:bodyPr/>
          <a:lstStyle>
            <a:lvl1pPr>
              <a:defRPr sz="3600" b="1" i="0" cap="all" baseline="0"/>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p:spPr>
        <p:txBody>
          <a:bodyPr/>
          <a:lstStyle>
            <a:lvl1pPr>
              <a:defRPr b="1"/>
            </a:lvl1p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p:spPr>
        <p:txBody>
          <a:bodyPr/>
          <a:lstStyle>
            <a:lvl1pPr>
              <a:defRPr b="1"/>
            </a:lvl1p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p:spPr>
        <p:txBody>
          <a:bodyPr/>
          <a:lstStyle>
            <a:lvl1pPr>
              <a:defRPr b="1"/>
            </a:lvl1p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p:spPr>
        <p:txBody>
          <a:bodyPr/>
          <a:lstStyle>
            <a:lvl1pPr>
              <a:defRPr b="1"/>
            </a:lvl1p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p:spPr>
        <p:txBody>
          <a:bodyPr/>
          <a:lstStyle>
            <a:lvl1pPr>
              <a:defRPr b="1"/>
            </a:lvl1p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D04AEE-4C53-4035-A639-0F00DA2F4388}" type="datetimeFigureOut">
              <a:rPr lang="en-US" smtClean="0"/>
              <a:pPr/>
              <a:t>2/27/2023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p:spPr>
        <p:txBody>
          <a:bodyPr/>
          <a:lstStyle>
            <a:lvl1pPr>
              <a:defRPr b="1"/>
            </a:lvl1p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p:spPr>
        <p:txBody>
          <a:bodyPr/>
          <a:lstStyle>
            <a:lvl1pPr>
              <a:defRPr b="1"/>
            </a:lvl1p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p:spPr>
        <p:txBody>
          <a:bodyPr/>
          <a:lstStyle>
            <a:lvl1pPr>
              <a:defRPr b="1"/>
            </a:lvl1p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p:spPr>
        <p:txBody>
          <a:bodyPr/>
          <a:lstStyle>
            <a:lvl1pPr>
              <a:defRPr b="1"/>
            </a:lvl1p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p:spPr>
        <p:txBody>
          <a:bodyPr/>
          <a:lstStyle>
            <a:lvl1pPr>
              <a:defRPr b="1"/>
            </a:lvl1p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p:spPr>
        <p:txBody>
          <a:bodyPr/>
          <a:lstStyle>
            <a:lvl1pPr>
              <a:defRPr b="1"/>
            </a:lvl1p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p:spPr>
        <p:txBody>
          <a:bodyPr/>
          <a:lstStyle>
            <a:lvl1pPr>
              <a:defRPr b="1"/>
            </a:lvl1p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4ABE8AF9-EA2A-42DC-87A0-6CABA2B7788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D04AEE-4C53-4035-A639-0F00DA2F4388}" type="datetimeFigureOut">
              <a:rPr lang="en-US" smtClean="0"/>
              <a:pPr/>
              <a:t>2/27/2023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D04AEE-4C53-4035-A639-0F00DA2F4388}" type="datetimeFigureOut">
              <a:rPr lang="en-US" smtClean="0"/>
              <a:pPr/>
              <a:t>2/27/2023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D04AEE-4C53-4035-A639-0F00DA2F4388}" type="datetimeFigureOut">
              <a:rPr lang="en-US" smtClean="0"/>
              <a:pPr/>
              <a:t>2/27/2023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04AEE-4C53-4035-A639-0F00DA2F4388}" type="datetimeFigureOut">
              <a:rPr lang="en-US" smtClean="0"/>
              <a:pPr/>
              <a:t>2/27/2023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04AEE-4C53-4035-A639-0F00DA2F4388}" type="datetimeFigureOut">
              <a:rPr lang="en-US" smtClean="0"/>
              <a:pPr/>
              <a:t>2/27/2023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0D1D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D04AEE-4C53-4035-A639-0F00DA2F4388}" type="datetimeFigureOut">
              <a:rPr lang="en-US" smtClean="0"/>
              <a:pPr/>
              <a:t>2/27/2023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CE7CA8-0611-4CA9-B633-38989EEDF24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0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1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gif"/></Relationships>
</file>

<file path=ppt/slides/_rels/slide150.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png"/></Relationships>
</file>

<file path=ppt/slides/_rels/slide151.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5.jpeg"/><Relationship Id="rId7" Type="http://schemas.openxmlformats.org/officeDocument/2006/relationships/image" Target="../media/image108.jpe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10.png"/></Relationships>
</file>

<file path=ppt/slides/_rels/slide1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5.jpe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15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4.png"/></Relationships>
</file>

<file path=ppt/slides/_rels/slide15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jpeg"/><Relationship Id="rId7" Type="http://schemas.openxmlformats.org/officeDocument/2006/relationships/image" Target="../media/image125.png"/><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123.jpeg"/><Relationship Id="rId4" Type="http://schemas.openxmlformats.org/officeDocument/2006/relationships/image" Target="../media/image122.png"/></Relationships>
</file>

<file path=ppt/slides/_rels/slide16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16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1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166.xml.rels><?xml version="1.0" encoding="UTF-8" standalone="yes"?>
<Relationships xmlns="http://schemas.openxmlformats.org/package/2006/relationships"><Relationship Id="rId2" Type="http://schemas.openxmlformats.org/officeDocument/2006/relationships/hyperlink" Target="https://museumofwesternco.com/rock-art/" TargetMode="Externa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hyperlink" Target="https://www.hachettebookgroup.com/travel/national-parks/ancient-rock-art-on-the-colorado-plateau/" TargetMode="Externa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image" Target="../media/image138.png"/></Relationships>
</file>

<file path=ppt/slides/_rels/slide169.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39.png"/><Relationship Id="rId3" Type="http://schemas.openxmlformats.org/officeDocument/2006/relationships/image" Target="../media/image140.jpeg"/><Relationship Id="rId7" Type="http://schemas.openxmlformats.org/officeDocument/2006/relationships/image" Target="../media/image142.jpeg"/><Relationship Id="rId12" Type="http://schemas.openxmlformats.org/officeDocument/2006/relationships/image" Target="../media/image138.png"/><Relationship Id="rId2" Type="http://schemas.openxmlformats.org/officeDocument/2006/relationships/hyperlink" Target="https://museumofwesternco.com/rock-art/attachment/img_2044/" TargetMode="External"/><Relationship Id="rId1" Type="http://schemas.openxmlformats.org/officeDocument/2006/relationships/slideLayout" Target="../slideLayouts/slideLayout7.xml"/><Relationship Id="rId6" Type="http://schemas.openxmlformats.org/officeDocument/2006/relationships/hyperlink" Target="https://museumofwesternco.com/dsc03028/" TargetMode="External"/><Relationship Id="rId11" Type="http://schemas.openxmlformats.org/officeDocument/2006/relationships/image" Target="../media/image145.png"/><Relationship Id="rId5" Type="http://schemas.openxmlformats.org/officeDocument/2006/relationships/image" Target="../media/image141.jpeg"/><Relationship Id="rId10" Type="http://schemas.openxmlformats.org/officeDocument/2006/relationships/image" Target="../media/image144.png"/><Relationship Id="rId4" Type="http://schemas.openxmlformats.org/officeDocument/2006/relationships/hyperlink" Target="https://museumofwesternco.com/img_1993/" TargetMode="External"/><Relationship Id="rId9" Type="http://schemas.openxmlformats.org/officeDocument/2006/relationships/hyperlink" Target="https://museumofwesternco.com/rock-art/" TargetMode="External"/><Relationship Id="rId14" Type="http://schemas.openxmlformats.org/officeDocument/2006/relationships/image" Target="../media/image137.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7.png"/><Relationship Id="rId2"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39.png"/><Relationship Id="rId4" Type="http://schemas.openxmlformats.org/officeDocument/2006/relationships/image" Target="../media/image138.png"/></Relationships>
</file>

<file path=ppt/slides/_rels/slide171.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46.png"/><Relationship Id="rId2" Type="http://schemas.openxmlformats.org/officeDocument/2006/relationships/image" Target="../media/image148.png"/><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47.png"/><Relationship Id="rId4" Type="http://schemas.openxmlformats.org/officeDocument/2006/relationships/image" Target="../media/image150.png"/></Relationships>
</file>

<file path=ppt/slides/_rels/slide17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 Id="rId4" Type="http://schemas.openxmlformats.org/officeDocument/2006/relationships/image" Target="../media/image151.png"/></Relationships>
</file>

<file path=ppt/slides/_rels/slide17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hyperlink" Target="https://www.nps.gov/arch/learn/historyculture/courthouse-wash.htm" TargetMode="Externa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png"/><Relationship Id="rId1" Type="http://schemas.openxmlformats.org/officeDocument/2006/relationships/slideLayout" Target="../slideLayouts/slideLayout7.xml"/><Relationship Id="rId4" Type="http://schemas.openxmlformats.org/officeDocument/2006/relationships/image" Target="../media/image153.jpeg"/></Relationships>
</file>

<file path=ppt/slides/_rels/slide17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hyperlink" Target="https://en.wikipedia.org/wiki/John_F._Asmus" TargetMode="External"/><Relationship Id="rId1" Type="http://schemas.openxmlformats.org/officeDocument/2006/relationships/slideLayout" Target="../slideLayouts/slideLayout7.xml"/><Relationship Id="rId4" Type="http://schemas.openxmlformats.org/officeDocument/2006/relationships/image" Target="../media/image155.png"/></Relationships>
</file>

<file path=ppt/slides/_rels/slide17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1.png"/><Relationship Id="rId1" Type="http://schemas.openxmlformats.org/officeDocument/2006/relationships/slideLayout" Target="../slideLayouts/slideLayout7.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2.jpeg"/></Relationships>
</file>

<file path=ppt/slides/_rels/slide178.xml.rels><?xml version="1.0" encoding="UTF-8" standalone="yes"?>
<Relationships xmlns="http://schemas.openxmlformats.org/package/2006/relationships"><Relationship Id="rId2" Type="http://schemas.openxmlformats.org/officeDocument/2006/relationships/hyperlink" Target="https://www.nps.gov/articles/cany-rock-markings-photo.htm" TargetMode="Externa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hyperlink" Target="https://www.legacy.com/us/obituaries/thereporter/name/bud-turner-obituary?id=20387615"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58.jpeg"/><Relationship Id="rId7" Type="http://schemas.openxmlformats.org/officeDocument/2006/relationships/image" Target="../media/image159.png"/><Relationship Id="rId2" Type="http://schemas.openxmlformats.org/officeDocument/2006/relationships/image" Target="../media/image153.jpeg"/><Relationship Id="rId1" Type="http://schemas.openxmlformats.org/officeDocument/2006/relationships/slideLayout" Target="../slideLayouts/slideLayout7.xml"/><Relationship Id="rId6" Type="http://schemas.openxmlformats.org/officeDocument/2006/relationships/image" Target="../media/image157.png"/><Relationship Id="rId5" Type="http://schemas.openxmlformats.org/officeDocument/2006/relationships/hyperlink" Target="https://www.roadtripryan.com/go/t/utah/moab/courthouse-wash-panel" TargetMode="External"/><Relationship Id="rId4" Type="http://schemas.openxmlformats.org/officeDocument/2006/relationships/hyperlink" Target="https://www.nps.gov/articles/cany-rock-markings-photo.htm" TargetMode="External"/></Relationships>
</file>

<file path=ppt/slides/_rels/slide18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60.png"/><Relationship Id="rId1" Type="http://schemas.openxmlformats.org/officeDocument/2006/relationships/slideLayout" Target="../slideLayouts/slideLayout7.xml"/><Relationship Id="rId5" Type="http://schemas.openxmlformats.org/officeDocument/2006/relationships/image" Target="../media/image157.png"/><Relationship Id="rId4" Type="http://schemas.openxmlformats.org/officeDocument/2006/relationships/image" Target="../media/image156.png"/></Relationships>
</file>

<file path=ppt/slides/_rels/slide18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hyperlink" Target="https://mega-vision.com/news/Petroglyphs.html" TargetMode="Externa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7.xml"/><Relationship Id="rId5" Type="http://schemas.openxmlformats.org/officeDocument/2006/relationships/image" Target="../media/image165.png"/><Relationship Id="rId4" Type="http://schemas.openxmlformats.org/officeDocument/2006/relationships/image" Target="../media/image164.png"/></Relationships>
</file>

<file path=ppt/slides/_rels/slide18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hyperlink" Target="https://www.nps.gov/archeology/tools/laws/arpa.htm" TargetMode="Externa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hyperlink" Target="https://scholarworks.umt.edu/cgi/viewcontent.cgi?article=1074&amp;context=etd" TargetMode="Externa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1.png"/><Relationship Id="rId1" Type="http://schemas.openxmlformats.org/officeDocument/2006/relationships/slideLayout" Target="../slideLayouts/slideLayout7.xml"/><Relationship Id="rId5" Type="http://schemas.openxmlformats.org/officeDocument/2006/relationships/image" Target="../media/image167.jpeg"/><Relationship Id="rId4" Type="http://schemas.openxmlformats.org/officeDocument/2006/relationships/image" Target="../media/image166.png"/></Relationships>
</file>

<file path=ppt/slides/_rels/slide18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168.png"/><Relationship Id="rId4" Type="http://schemas.openxmlformats.org/officeDocument/2006/relationships/image" Target="../media/image167.jpeg"/></Relationships>
</file>

<file path=ppt/slides/_rels/slide189.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90.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174.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191.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68.png"/><Relationship Id="rId7" Type="http://schemas.openxmlformats.org/officeDocument/2006/relationships/image" Target="../media/image175.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74.png"/><Relationship Id="rId5" Type="http://schemas.openxmlformats.org/officeDocument/2006/relationships/image" Target="../media/image172.png"/><Relationship Id="rId10" Type="http://schemas.openxmlformats.org/officeDocument/2006/relationships/image" Target="../media/image178.png"/><Relationship Id="rId4" Type="http://schemas.openxmlformats.org/officeDocument/2006/relationships/image" Target="../media/image171.png"/><Relationship Id="rId9" Type="http://schemas.openxmlformats.org/officeDocument/2006/relationships/image" Target="../media/image177.png"/></Relationships>
</file>

<file path=ppt/slides/_rels/slide192.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68.png"/><Relationship Id="rId7" Type="http://schemas.openxmlformats.org/officeDocument/2006/relationships/image" Target="../media/image177.png"/><Relationship Id="rId12" Type="http://schemas.openxmlformats.org/officeDocument/2006/relationships/image" Target="../media/image182.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74.png"/><Relationship Id="rId11" Type="http://schemas.openxmlformats.org/officeDocument/2006/relationships/image" Target="../media/image181.png"/><Relationship Id="rId5" Type="http://schemas.openxmlformats.org/officeDocument/2006/relationships/image" Target="../media/image172.png"/><Relationship Id="rId10" Type="http://schemas.openxmlformats.org/officeDocument/2006/relationships/image" Target="../media/image180.png"/><Relationship Id="rId4" Type="http://schemas.openxmlformats.org/officeDocument/2006/relationships/image" Target="../media/image171.png"/><Relationship Id="rId9" Type="http://schemas.openxmlformats.org/officeDocument/2006/relationships/image" Target="../media/image179.png"/></Relationships>
</file>

<file path=ppt/slides/_rels/slide193.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68.png"/><Relationship Id="rId7" Type="http://schemas.openxmlformats.org/officeDocument/2006/relationships/image" Target="../media/image17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74.png"/><Relationship Id="rId11" Type="http://schemas.openxmlformats.org/officeDocument/2006/relationships/image" Target="../media/image183.png"/><Relationship Id="rId5" Type="http://schemas.openxmlformats.org/officeDocument/2006/relationships/image" Target="../media/image172.png"/><Relationship Id="rId10" Type="http://schemas.openxmlformats.org/officeDocument/2006/relationships/image" Target="../media/image182.png"/><Relationship Id="rId4" Type="http://schemas.openxmlformats.org/officeDocument/2006/relationships/image" Target="../media/image171.png"/><Relationship Id="rId9" Type="http://schemas.openxmlformats.org/officeDocument/2006/relationships/image" Target="../media/image181.png"/></Relationships>
</file>

<file path=ppt/slides/_rels/slide194.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5.png"/><Relationship Id="rId3" Type="http://schemas.openxmlformats.org/officeDocument/2006/relationships/image" Target="../media/image168.png"/><Relationship Id="rId7" Type="http://schemas.openxmlformats.org/officeDocument/2006/relationships/image" Target="../media/image177.png"/><Relationship Id="rId12" Type="http://schemas.openxmlformats.org/officeDocument/2006/relationships/image" Target="../media/image184.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74.png"/><Relationship Id="rId11" Type="http://schemas.openxmlformats.org/officeDocument/2006/relationships/image" Target="../media/image183.png"/><Relationship Id="rId5" Type="http://schemas.openxmlformats.org/officeDocument/2006/relationships/image" Target="../media/image172.png"/><Relationship Id="rId10" Type="http://schemas.openxmlformats.org/officeDocument/2006/relationships/image" Target="../media/image182.png"/><Relationship Id="rId4" Type="http://schemas.openxmlformats.org/officeDocument/2006/relationships/image" Target="../media/image171.png"/><Relationship Id="rId9" Type="http://schemas.openxmlformats.org/officeDocument/2006/relationships/image" Target="../media/image181.png"/></Relationships>
</file>

<file path=ppt/slides/_rels/slide195.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68.png"/><Relationship Id="rId7" Type="http://schemas.openxmlformats.org/officeDocument/2006/relationships/image" Target="../media/image177.png"/><Relationship Id="rId12" Type="http://schemas.openxmlformats.org/officeDocument/2006/relationships/image" Target="../media/image185.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74.png"/><Relationship Id="rId11" Type="http://schemas.openxmlformats.org/officeDocument/2006/relationships/image" Target="../media/image183.png"/><Relationship Id="rId5" Type="http://schemas.openxmlformats.org/officeDocument/2006/relationships/image" Target="../media/image172.png"/><Relationship Id="rId10" Type="http://schemas.openxmlformats.org/officeDocument/2006/relationships/image" Target="../media/image182.png"/><Relationship Id="rId4" Type="http://schemas.openxmlformats.org/officeDocument/2006/relationships/image" Target="../media/image171.png"/><Relationship Id="rId9" Type="http://schemas.openxmlformats.org/officeDocument/2006/relationships/image" Target="../media/image181.png"/></Relationships>
</file>

<file path=ppt/slides/_rels/slide19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hyperlink" Target="https://www.nps.gov/articles/nps-designations.htm" TargetMode="Externa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hyperlink" Target="https://www.rei.com/blog/news/bears-ears-grand-staircase-escalante-the-ins-and-outs-of-a-national-monument" TargetMode="External"/><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hyperlink" Target="https://sgp.fas.org/crs/misc/R41816.pdf" TargetMode="Externa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hyperlink" Target="https://www.doi.gov/blog/americas-public-lands-explained" TargetMode="External"/><Relationship Id="rId2" Type="http://schemas.openxmlformats.org/officeDocument/2006/relationships/hyperlink" Target="https://www.nps.gov/iceagefloods/pdf/f.pdf" TargetMode="External"/><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9.png"/><Relationship Id="rId4" Type="http://schemas.openxmlformats.org/officeDocument/2006/relationships/image" Target="../media/image188.png"/></Relationships>
</file>

<file path=ppt/slides/_rels/slide211.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png"/><Relationship Id="rId1" Type="http://schemas.openxmlformats.org/officeDocument/2006/relationships/slideLayout" Target="../slideLayouts/slideLayout7.xml"/><Relationship Id="rId5" Type="http://schemas.openxmlformats.org/officeDocument/2006/relationships/image" Target="../media/image193.png"/><Relationship Id="rId4" Type="http://schemas.openxmlformats.org/officeDocument/2006/relationships/image" Target="../media/image192.jpeg"/></Relationships>
</file>

<file path=ppt/slides/_rels/slide213.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8" Type="http://schemas.openxmlformats.org/officeDocument/2006/relationships/image" Target="../media/image198.jpeg"/><Relationship Id="rId3" Type="http://schemas.openxmlformats.org/officeDocument/2006/relationships/image" Target="../media/image194.jpeg"/><Relationship Id="rId7" Type="http://schemas.openxmlformats.org/officeDocument/2006/relationships/image" Target="../media/image7.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97.png"/><Relationship Id="rId5" Type="http://schemas.openxmlformats.org/officeDocument/2006/relationships/image" Target="../media/image196.jpeg"/><Relationship Id="rId4" Type="http://schemas.openxmlformats.org/officeDocument/2006/relationships/image" Target="../media/image195.png"/></Relationships>
</file>

<file path=ppt/slides/_rels/slide215.xml.rels><?xml version="1.0" encoding="UTF-8" standalone="yes"?>
<Relationships xmlns="http://schemas.openxmlformats.org/package/2006/relationships"><Relationship Id="rId3" Type="http://schemas.openxmlformats.org/officeDocument/2006/relationships/image" Target="../media/image199.jpeg"/><Relationship Id="rId7" Type="http://schemas.openxmlformats.org/officeDocument/2006/relationships/image" Target="../media/image202.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01.jpeg"/><Relationship Id="rId4" Type="http://schemas.openxmlformats.org/officeDocument/2006/relationships/image" Target="../media/image200.jpeg"/></Relationships>
</file>

<file path=ppt/slides/_rels/slide21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png"/><Relationship Id="rId1" Type="http://schemas.openxmlformats.org/officeDocument/2006/relationships/slideLayout" Target="../slideLayouts/slideLayout13.xml"/></Relationships>
</file>

<file path=ppt/slides/_rels/slide219.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6.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207.gif"/><Relationship Id="rId1" Type="http://schemas.openxmlformats.org/officeDocument/2006/relationships/slideLayout" Target="../slideLayouts/slideLayout15.xml"/></Relationships>
</file>

<file path=ppt/slides/_rels/slide221.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16.xml"/><Relationship Id="rId4" Type="http://schemas.openxmlformats.org/officeDocument/2006/relationships/image" Target="../media/image210.png"/></Relationships>
</file>

<file path=ppt/slides/_rels/slide222.xml.rels><?xml version="1.0" encoding="UTF-8" standalone="yes"?>
<Relationships xmlns="http://schemas.openxmlformats.org/package/2006/relationships"><Relationship Id="rId3" Type="http://schemas.openxmlformats.org/officeDocument/2006/relationships/image" Target="../media/image212.gif"/><Relationship Id="rId2" Type="http://schemas.openxmlformats.org/officeDocument/2006/relationships/image" Target="../media/image211.png"/><Relationship Id="rId1" Type="http://schemas.openxmlformats.org/officeDocument/2006/relationships/slideLayout" Target="../slideLayouts/slideLayout17.xml"/></Relationships>
</file>

<file path=ppt/slides/_rels/slide223.xml.rels><?xml version="1.0" encoding="UTF-8" standalone="yes"?>
<Relationships xmlns="http://schemas.openxmlformats.org/package/2006/relationships"><Relationship Id="rId8" Type="http://schemas.openxmlformats.org/officeDocument/2006/relationships/image" Target="../media/image219.png"/><Relationship Id="rId13" Type="http://schemas.openxmlformats.org/officeDocument/2006/relationships/image" Target="../media/image224.png"/><Relationship Id="rId18" Type="http://schemas.openxmlformats.org/officeDocument/2006/relationships/image" Target="../media/image229.png"/><Relationship Id="rId3" Type="http://schemas.openxmlformats.org/officeDocument/2006/relationships/image" Target="../media/image214.png"/><Relationship Id="rId21" Type="http://schemas.openxmlformats.org/officeDocument/2006/relationships/image" Target="../media/image232.png"/><Relationship Id="rId7" Type="http://schemas.openxmlformats.org/officeDocument/2006/relationships/image" Target="../media/image218.png"/><Relationship Id="rId12" Type="http://schemas.openxmlformats.org/officeDocument/2006/relationships/image" Target="../media/image223.png"/><Relationship Id="rId17" Type="http://schemas.openxmlformats.org/officeDocument/2006/relationships/image" Target="../media/image228.png"/><Relationship Id="rId25" Type="http://schemas.openxmlformats.org/officeDocument/2006/relationships/image" Target="../media/image236.png"/><Relationship Id="rId2" Type="http://schemas.openxmlformats.org/officeDocument/2006/relationships/image" Target="../media/image213.png"/><Relationship Id="rId16" Type="http://schemas.openxmlformats.org/officeDocument/2006/relationships/image" Target="../media/image227.png"/><Relationship Id="rId20" Type="http://schemas.openxmlformats.org/officeDocument/2006/relationships/image" Target="../media/image231.png"/><Relationship Id="rId1" Type="http://schemas.openxmlformats.org/officeDocument/2006/relationships/slideLayout" Target="../slideLayouts/slideLayout18.xml"/><Relationship Id="rId6" Type="http://schemas.openxmlformats.org/officeDocument/2006/relationships/image" Target="../media/image217.png"/><Relationship Id="rId11" Type="http://schemas.openxmlformats.org/officeDocument/2006/relationships/image" Target="../media/image222.png"/><Relationship Id="rId24" Type="http://schemas.openxmlformats.org/officeDocument/2006/relationships/image" Target="../media/image235.png"/><Relationship Id="rId5" Type="http://schemas.openxmlformats.org/officeDocument/2006/relationships/image" Target="../media/image216.png"/><Relationship Id="rId15" Type="http://schemas.openxmlformats.org/officeDocument/2006/relationships/image" Target="../media/image226.png"/><Relationship Id="rId23" Type="http://schemas.openxmlformats.org/officeDocument/2006/relationships/image" Target="../media/image234.png"/><Relationship Id="rId10" Type="http://schemas.openxmlformats.org/officeDocument/2006/relationships/image" Target="../media/image221.png"/><Relationship Id="rId19" Type="http://schemas.openxmlformats.org/officeDocument/2006/relationships/image" Target="../media/image230.png"/><Relationship Id="rId4" Type="http://schemas.openxmlformats.org/officeDocument/2006/relationships/image" Target="../media/image215.png"/><Relationship Id="rId9" Type="http://schemas.openxmlformats.org/officeDocument/2006/relationships/image" Target="../media/image220.png"/><Relationship Id="rId14" Type="http://schemas.openxmlformats.org/officeDocument/2006/relationships/image" Target="../media/image225.png"/><Relationship Id="rId22" Type="http://schemas.openxmlformats.org/officeDocument/2006/relationships/image" Target="../media/image233.png"/></Relationships>
</file>

<file path=ppt/slides/_rels/slide224.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239.png"/><Relationship Id="rId4" Type="http://schemas.openxmlformats.org/officeDocument/2006/relationships/image" Target="../media/image238.png"/></Relationships>
</file>

<file path=ppt/slides/_rels/slide225.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243.png"/><Relationship Id="rId5" Type="http://schemas.openxmlformats.org/officeDocument/2006/relationships/image" Target="../media/image242.png"/><Relationship Id="rId4" Type="http://schemas.openxmlformats.org/officeDocument/2006/relationships/image" Target="../media/image241.png"/></Relationships>
</file>

<file path=ppt/slides/_rels/slide226.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27.xml.rels><?xml version="1.0" encoding="UTF-8" standalone="yes"?>
<Relationships xmlns="http://schemas.openxmlformats.org/package/2006/relationships"><Relationship Id="rId8" Type="http://schemas.openxmlformats.org/officeDocument/2006/relationships/image" Target="../media/image218.png"/><Relationship Id="rId13" Type="http://schemas.openxmlformats.org/officeDocument/2006/relationships/image" Target="../media/image223.png"/><Relationship Id="rId18" Type="http://schemas.openxmlformats.org/officeDocument/2006/relationships/image" Target="../media/image228.png"/><Relationship Id="rId26" Type="http://schemas.openxmlformats.org/officeDocument/2006/relationships/image" Target="../media/image236.png"/><Relationship Id="rId3" Type="http://schemas.openxmlformats.org/officeDocument/2006/relationships/image" Target="../media/image213.png"/><Relationship Id="rId21" Type="http://schemas.openxmlformats.org/officeDocument/2006/relationships/image" Target="../media/image231.png"/><Relationship Id="rId7" Type="http://schemas.openxmlformats.org/officeDocument/2006/relationships/image" Target="../media/image217.png"/><Relationship Id="rId12" Type="http://schemas.openxmlformats.org/officeDocument/2006/relationships/image" Target="../media/image222.png"/><Relationship Id="rId17" Type="http://schemas.openxmlformats.org/officeDocument/2006/relationships/image" Target="../media/image227.png"/><Relationship Id="rId25" Type="http://schemas.openxmlformats.org/officeDocument/2006/relationships/image" Target="../media/image235.png"/><Relationship Id="rId2" Type="http://schemas.openxmlformats.org/officeDocument/2006/relationships/image" Target="../media/image244.jpeg"/><Relationship Id="rId16" Type="http://schemas.openxmlformats.org/officeDocument/2006/relationships/image" Target="../media/image226.png"/><Relationship Id="rId20" Type="http://schemas.openxmlformats.org/officeDocument/2006/relationships/image" Target="../media/image230.png"/><Relationship Id="rId1" Type="http://schemas.openxmlformats.org/officeDocument/2006/relationships/slideLayout" Target="../slideLayouts/slideLayout22.xml"/><Relationship Id="rId6" Type="http://schemas.openxmlformats.org/officeDocument/2006/relationships/image" Target="../media/image216.png"/><Relationship Id="rId11" Type="http://schemas.openxmlformats.org/officeDocument/2006/relationships/image" Target="../media/image221.png"/><Relationship Id="rId24" Type="http://schemas.openxmlformats.org/officeDocument/2006/relationships/image" Target="../media/image234.png"/><Relationship Id="rId5" Type="http://schemas.openxmlformats.org/officeDocument/2006/relationships/image" Target="../media/image215.png"/><Relationship Id="rId15" Type="http://schemas.openxmlformats.org/officeDocument/2006/relationships/image" Target="../media/image225.png"/><Relationship Id="rId23" Type="http://schemas.openxmlformats.org/officeDocument/2006/relationships/image" Target="../media/image233.png"/><Relationship Id="rId10" Type="http://schemas.openxmlformats.org/officeDocument/2006/relationships/image" Target="../media/image220.png"/><Relationship Id="rId19" Type="http://schemas.openxmlformats.org/officeDocument/2006/relationships/image" Target="../media/image229.png"/><Relationship Id="rId4" Type="http://schemas.openxmlformats.org/officeDocument/2006/relationships/image" Target="../media/image214.png"/><Relationship Id="rId9" Type="http://schemas.openxmlformats.org/officeDocument/2006/relationships/image" Target="../media/image219.png"/><Relationship Id="rId14" Type="http://schemas.openxmlformats.org/officeDocument/2006/relationships/image" Target="../media/image224.png"/><Relationship Id="rId22" Type="http://schemas.openxmlformats.org/officeDocument/2006/relationships/image" Target="../media/image232.png"/></Relationships>
</file>

<file path=ppt/slides/_rels/slide228.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248.png"/><Relationship Id="rId5" Type="http://schemas.openxmlformats.org/officeDocument/2006/relationships/image" Target="../media/image247.png"/><Relationship Id="rId4" Type="http://schemas.openxmlformats.org/officeDocument/2006/relationships/image" Target="../media/image246.png"/></Relationships>
</file>

<file path=ppt/slides/_rels/slide229.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49.jpeg"/><Relationship Id="rId1" Type="http://schemas.openxmlformats.org/officeDocument/2006/relationships/slideLayout" Target="../slideLayouts/slideLayout24.xml"/><Relationship Id="rId4" Type="http://schemas.openxmlformats.org/officeDocument/2006/relationships/image" Target="../media/image251.jpe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jpeg"/><Relationship Id="rId1" Type="http://schemas.openxmlformats.org/officeDocument/2006/relationships/slideLayout" Target="../slideLayouts/slideLayout25.xml"/><Relationship Id="rId6" Type="http://schemas.openxmlformats.org/officeDocument/2006/relationships/image" Target="../media/image256.jpeg"/><Relationship Id="rId5" Type="http://schemas.openxmlformats.org/officeDocument/2006/relationships/image" Target="../media/image255.jpeg"/><Relationship Id="rId4" Type="http://schemas.openxmlformats.org/officeDocument/2006/relationships/image" Target="../media/image254.jpeg"/></Relationships>
</file>

<file path=ppt/slides/_rels/slide231.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jpeg"/><Relationship Id="rId1" Type="http://schemas.openxmlformats.org/officeDocument/2006/relationships/slideLayout" Target="../slideLayouts/slideLayout26.xml"/><Relationship Id="rId5" Type="http://schemas.openxmlformats.org/officeDocument/2006/relationships/image" Target="../media/image260.jpeg"/><Relationship Id="rId4" Type="http://schemas.openxmlformats.org/officeDocument/2006/relationships/image" Target="../media/image259.png"/></Relationships>
</file>

<file path=ppt/slides/_rels/slide232.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27.xml"/><Relationship Id="rId4" Type="http://schemas.openxmlformats.org/officeDocument/2006/relationships/image" Target="../media/image263.png"/></Relationships>
</file>

<file path=ppt/slides/_rels/slide233.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28.xml"/><Relationship Id="rId6" Type="http://schemas.openxmlformats.org/officeDocument/2006/relationships/image" Target="../media/image268.png"/><Relationship Id="rId5" Type="http://schemas.openxmlformats.org/officeDocument/2006/relationships/image" Target="../media/image267.png"/><Relationship Id="rId4" Type="http://schemas.openxmlformats.org/officeDocument/2006/relationships/image" Target="../media/image266.png"/></Relationships>
</file>

<file path=ppt/slides/_rels/slide234.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29.xml"/><Relationship Id="rId6" Type="http://schemas.openxmlformats.org/officeDocument/2006/relationships/image" Target="../media/image273.png"/><Relationship Id="rId5" Type="http://schemas.openxmlformats.org/officeDocument/2006/relationships/image" Target="../media/image272.png"/><Relationship Id="rId4" Type="http://schemas.openxmlformats.org/officeDocument/2006/relationships/image" Target="../media/image271.png"/></Relationships>
</file>

<file path=ppt/slides/_rels/slide235.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4.jpeg"/><Relationship Id="rId1" Type="http://schemas.openxmlformats.org/officeDocument/2006/relationships/slideLayout" Target="../slideLayouts/slideLayout30.xml"/><Relationship Id="rId6" Type="http://schemas.openxmlformats.org/officeDocument/2006/relationships/image" Target="../media/image278.png"/><Relationship Id="rId5" Type="http://schemas.openxmlformats.org/officeDocument/2006/relationships/image" Target="../media/image277.png"/><Relationship Id="rId4" Type="http://schemas.openxmlformats.org/officeDocument/2006/relationships/image" Target="../media/image276.png"/></Relationships>
</file>

<file path=ppt/slides/_rels/slide236.xml.rels><?xml version="1.0" encoding="UTF-8" standalone="yes"?>
<Relationships xmlns="http://schemas.openxmlformats.org/package/2006/relationships"><Relationship Id="rId8" Type="http://schemas.openxmlformats.org/officeDocument/2006/relationships/image" Target="../media/image285.png"/><Relationship Id="rId3" Type="http://schemas.openxmlformats.org/officeDocument/2006/relationships/image" Target="../media/image280.png"/><Relationship Id="rId7" Type="http://schemas.openxmlformats.org/officeDocument/2006/relationships/image" Target="../media/image284.png"/><Relationship Id="rId2" Type="http://schemas.openxmlformats.org/officeDocument/2006/relationships/image" Target="../media/image279.png"/><Relationship Id="rId1" Type="http://schemas.openxmlformats.org/officeDocument/2006/relationships/slideLayout" Target="../slideLayouts/slideLayout31.xml"/><Relationship Id="rId6" Type="http://schemas.openxmlformats.org/officeDocument/2006/relationships/image" Target="../media/image283.png"/><Relationship Id="rId11" Type="http://schemas.openxmlformats.org/officeDocument/2006/relationships/image" Target="../media/image288.png"/><Relationship Id="rId5" Type="http://schemas.openxmlformats.org/officeDocument/2006/relationships/image" Target="../media/image282.png"/><Relationship Id="rId10" Type="http://schemas.openxmlformats.org/officeDocument/2006/relationships/image" Target="../media/image287.png"/><Relationship Id="rId4" Type="http://schemas.openxmlformats.org/officeDocument/2006/relationships/image" Target="../media/image281.png"/><Relationship Id="rId9" Type="http://schemas.openxmlformats.org/officeDocument/2006/relationships/image" Target="../media/image286.png"/></Relationships>
</file>

<file path=ppt/slides/_rels/slide237.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32.xml"/></Relationships>
</file>

<file path=ppt/slides/_rels/slide238.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90.png"/><Relationship Id="rId1" Type="http://schemas.openxmlformats.org/officeDocument/2006/relationships/slideLayout" Target="../slideLayouts/slideLayout33.xml"/><Relationship Id="rId5" Type="http://schemas.openxmlformats.org/officeDocument/2006/relationships/image" Target="../media/image293.png"/><Relationship Id="rId4" Type="http://schemas.openxmlformats.org/officeDocument/2006/relationships/image" Target="../media/image292.png"/></Relationships>
</file>

<file path=ppt/slides/_rels/slide239.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18.xml"/><Relationship Id="rId1" Type="http://schemas.openxmlformats.org/officeDocument/2006/relationships/slideLayout" Target="../slideLayouts/slideLayout34.xml"/><Relationship Id="rId4" Type="http://schemas.openxmlformats.org/officeDocument/2006/relationships/image" Target="../media/image294.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gif"/></Relationships>
</file>

<file path=ppt/slides/_rels/slide240.xml.rels><?xml version="1.0" encoding="UTF-8" standalone="yes"?>
<Relationships xmlns="http://schemas.openxmlformats.org/package/2006/relationships"><Relationship Id="rId8" Type="http://schemas.openxmlformats.org/officeDocument/2006/relationships/image" Target="../media/image299.png"/><Relationship Id="rId3" Type="http://schemas.openxmlformats.org/officeDocument/2006/relationships/image" Target="../media/image292.png"/><Relationship Id="rId7" Type="http://schemas.openxmlformats.org/officeDocument/2006/relationships/image" Target="../media/image298.jpeg"/><Relationship Id="rId2" Type="http://schemas.openxmlformats.org/officeDocument/2006/relationships/notesSlide" Target="../notesSlides/notesSlide19.xml"/><Relationship Id="rId1" Type="http://schemas.openxmlformats.org/officeDocument/2006/relationships/slideLayout" Target="../slideLayouts/slideLayout34.xml"/><Relationship Id="rId6" Type="http://schemas.openxmlformats.org/officeDocument/2006/relationships/image" Target="../media/image297.png"/><Relationship Id="rId5" Type="http://schemas.openxmlformats.org/officeDocument/2006/relationships/image" Target="../media/image296.jpeg"/><Relationship Id="rId4" Type="http://schemas.openxmlformats.org/officeDocument/2006/relationships/image" Target="../media/image295.jpeg"/></Relationships>
</file>

<file path=ppt/slides/_rels/slide241.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image" Target="../media/image292.png"/><Relationship Id="rId1" Type="http://schemas.openxmlformats.org/officeDocument/2006/relationships/slideLayout" Target="../slideLayouts/slideLayout35.xml"/><Relationship Id="rId6" Type="http://schemas.openxmlformats.org/officeDocument/2006/relationships/image" Target="../media/image302.gif"/><Relationship Id="rId5" Type="http://schemas.openxmlformats.org/officeDocument/2006/relationships/image" Target="../media/image301.jpeg"/><Relationship Id="rId4" Type="http://schemas.openxmlformats.org/officeDocument/2006/relationships/image" Target="../media/image298.jpe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43.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303.png"/><Relationship Id="rId1" Type="http://schemas.openxmlformats.org/officeDocument/2006/relationships/slideLayout" Target="../slideLayouts/slideLayout37.xml"/></Relationships>
</file>

<file path=ppt/slides/_rels/slide244.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38.xml"/></Relationships>
</file>

<file path=ppt/slides/_rels/slide245.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39.xml"/></Relationships>
</file>

<file path=ppt/slides/_rels/slide246.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40.xml"/></Relationships>
</file>

<file path=ppt/slides/_rels/slide247.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20.xml"/><Relationship Id="rId1" Type="http://schemas.openxmlformats.org/officeDocument/2006/relationships/slideLayout" Target="../slideLayouts/slideLayout41.xml"/><Relationship Id="rId6" Type="http://schemas.openxmlformats.org/officeDocument/2006/relationships/image" Target="../media/image306.png"/><Relationship Id="rId5" Type="http://schemas.openxmlformats.org/officeDocument/2006/relationships/image" Target="../media/image305.png"/><Relationship Id="rId4" Type="http://schemas.openxmlformats.org/officeDocument/2006/relationships/image" Target="../media/image304.png"/></Relationships>
</file>

<file path=ppt/slides/_rels/slide248.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slideLayout" Target="../slideLayouts/slideLayout42.xml"/><Relationship Id="rId1" Type="http://schemas.openxmlformats.org/officeDocument/2006/relationships/video" Target="file:///F:\SrU\Session%206\Unrelenting%20drought%20leaves%20millions%20who%20rely%20on%20Colorado%20River%20facing%20an%20uncertain%20future%20-%20YouTube.mp4" TargetMode="External"/></Relationships>
</file>

<file path=ppt/slides/_rels/slide249.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image" Target="../media/image308.jpeg"/><Relationship Id="rId1" Type="http://schemas.openxmlformats.org/officeDocument/2006/relationships/slideLayout" Target="../slideLayouts/slideLayout43.xml"/><Relationship Id="rId5" Type="http://schemas.openxmlformats.org/officeDocument/2006/relationships/image" Target="../media/image311.png"/><Relationship Id="rId4" Type="http://schemas.openxmlformats.org/officeDocument/2006/relationships/image" Target="../media/image310.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12.png"/><Relationship Id="rId1" Type="http://schemas.openxmlformats.org/officeDocument/2006/relationships/slideLayout" Target="../slideLayouts/slideLayout44.xml"/><Relationship Id="rId6" Type="http://schemas.openxmlformats.org/officeDocument/2006/relationships/image" Target="../media/image316.jpeg"/><Relationship Id="rId5" Type="http://schemas.openxmlformats.org/officeDocument/2006/relationships/image" Target="../media/image315.png"/><Relationship Id="rId4" Type="http://schemas.openxmlformats.org/officeDocument/2006/relationships/image" Target="../media/image314.jpeg"/></Relationships>
</file>

<file path=ppt/slides/_rels/slide251.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image" Target="../media/image317.png"/><Relationship Id="rId1" Type="http://schemas.openxmlformats.org/officeDocument/2006/relationships/slideLayout" Target="../slideLayouts/slideLayout45.xml"/><Relationship Id="rId5" Type="http://schemas.openxmlformats.org/officeDocument/2006/relationships/image" Target="../media/image320.jpeg"/><Relationship Id="rId4" Type="http://schemas.openxmlformats.org/officeDocument/2006/relationships/image" Target="../media/image319.pn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audio" Target="file:///C:\Users\Sandra\SHARED%20WORK\6-GEOLOGY\geology%20-%20VAGABOND%20TRAVEL\2021-Cajuns\MUSIC\Music\national%20parks\01%20-%20Time%20Passes%20By.mp3" TargetMode="External"/><Relationship Id="rId6" Type="http://schemas.openxmlformats.org/officeDocument/2006/relationships/image" Target="../media/image322.png"/><Relationship Id="rId5" Type="http://schemas.openxmlformats.org/officeDocument/2006/relationships/image" Target="../media/image321.png"/><Relationship Id="rId4" Type="http://schemas.openxmlformats.org/officeDocument/2006/relationships/image" Target="../media/image2.png"/></Relationships>
</file>

<file path=ppt/slides/_rels/slide255.xml.rels><?xml version="1.0" encoding="UTF-8" standalone="yes"?>
<Relationships xmlns="http://schemas.openxmlformats.org/package/2006/relationships"><Relationship Id="rId3" Type="http://schemas.openxmlformats.org/officeDocument/2006/relationships/hyperlink" Target="https://www.nps.gov/articles/pacificborderprovince.htm" TargetMode="External"/><Relationship Id="rId2" Type="http://schemas.openxmlformats.org/officeDocument/2006/relationships/hyperlink" Target="https://www.nps.gov/subjects/geology/plate-tectonics-accreted-terranes.htm" TargetMode="External"/><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slideLayout" Target="../slideLayouts/slideLayout7.xml"/><Relationship Id="rId1" Type="http://schemas.openxmlformats.org/officeDocument/2006/relationships/audio" Target="file:///C:\Users\Sandra\SHARED%20WORK\6-GEOLOGY\geology%20-%20VAGABOND%20TRAVEL\2021-Cajuns\MUSIC\Music\national%20parks\01%20-%20Time%20Passes%20By.mp3" TargetMode="External"/><Relationship Id="rId4" Type="http://schemas.openxmlformats.org/officeDocument/2006/relationships/image" Target="../media/image322.png"/></Relationships>
</file>

<file path=ppt/slides/_rels/slide257.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9.xml.rels><?xml version="1.0" encoding="UTF-8" standalone="yes"?>
<Relationships xmlns="http://schemas.openxmlformats.org/package/2006/relationships"><Relationship Id="rId2" Type="http://schemas.openxmlformats.org/officeDocument/2006/relationships/image" Target="../media/image3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gif"/><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60.xml.rels><?xml version="1.0" encoding="UTF-8" standalone="yes"?>
<Relationships xmlns="http://schemas.openxmlformats.org/package/2006/relationships"><Relationship Id="rId2" Type="http://schemas.openxmlformats.org/officeDocument/2006/relationships/image" Target="../media/image325.jpeg"/><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3" Type="http://schemas.openxmlformats.org/officeDocument/2006/relationships/image" Target="../media/image326.jpeg"/><Relationship Id="rId2" Type="http://schemas.openxmlformats.org/officeDocument/2006/relationships/slideLayout" Target="../slideLayouts/slideLayout7.xml"/><Relationship Id="rId1" Type="http://schemas.openxmlformats.org/officeDocument/2006/relationships/audio" Target="file:///F:\SrU\Session%206\01%20-%20Time%20Passes%20By.mp3" TargetMode="External"/><Relationship Id="rId4" Type="http://schemas.openxmlformats.org/officeDocument/2006/relationships/image" Target="../media/image327.png"/></Relationships>
</file>

<file path=ppt/slides/_rels/slide262.xml.rels><?xml version="1.0" encoding="UTF-8" standalone="yes"?>
<Relationships xmlns="http://schemas.openxmlformats.org/package/2006/relationships"><Relationship Id="rId2" Type="http://schemas.openxmlformats.org/officeDocument/2006/relationships/image" Target="../media/image326.jpe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13" Type="http://schemas.openxmlformats.org/officeDocument/2006/relationships/hyperlink" Target="https://waterfootprint.org/en/" TargetMode="External"/><Relationship Id="rId18" Type="http://schemas.openxmlformats.org/officeDocument/2006/relationships/hyperlink" Target="https://www.croplands.org/app/map?lat=37.38762&amp;lng=-100.15136718750001&amp;zoom=5" TargetMode="External"/><Relationship Id="rId26" Type="http://schemas.openxmlformats.org/officeDocument/2006/relationships/hyperlink" Target="https://ag.colorado.gov/animals/livestock-wildlife-interface-resources" TargetMode="External"/><Relationship Id="rId39" Type="http://schemas.openxmlformats.org/officeDocument/2006/relationships/hyperlink" Target="https://news.arizona.edu/story/historic-colorado-river-streamflows-reconstructed-back-1490" TargetMode="External"/><Relationship Id="rId3" Type="http://schemas.openxmlformats.org/officeDocument/2006/relationships/hyperlink" Target="https://www.grandcanyontrust.org/sites/default/files/resources/Advocate_Spring_2016.pdf" TargetMode="External"/><Relationship Id="rId21" Type="http://schemas.openxmlformats.org/officeDocument/2006/relationships/hyperlink" Target="https://blm-egis.maps.arcgis.com/apps/webappviewer/index.html?id=6be0174d44f04f1c853197cadcfa89f0" TargetMode="External"/><Relationship Id="rId34" Type="http://schemas.openxmlformats.org/officeDocument/2006/relationships/hyperlink" Target="https://www.watereducation.org/aquapedia-background/colorado-river-aqueduct" TargetMode="External"/><Relationship Id="rId42" Type="http://schemas.openxmlformats.org/officeDocument/2006/relationships/hyperlink" Target="https://nwis.waterdata.usgs.gov/nwis/annual?search_site_no=09380000&amp;format=sites_selection_links" TargetMode="External"/><Relationship Id="rId47" Type="http://schemas.openxmlformats.org/officeDocument/2006/relationships/hyperlink" Target="https://crsreports.congress.gov/product/pdf/R/R45546" TargetMode="External"/><Relationship Id="rId50" Type="http://schemas.openxmlformats.org/officeDocument/2006/relationships/hyperlink" Target="https://www.youtube.com/watch?v=KipMQh5t0f4&amp;ab_channel=MetropolitanWaterDistrictofSouthernCalifornia" TargetMode="External"/><Relationship Id="rId7" Type="http://schemas.openxmlformats.org/officeDocument/2006/relationships/hyperlink" Target="https://www.nps.gov/articles/southern-colorado-climate-change.htm" TargetMode="External"/><Relationship Id="rId12" Type="http://schemas.openxmlformats.org/officeDocument/2006/relationships/hyperlink" Target="https://msfagriculture.com/2020/01/18/which-crops-consume-the-most-water/" TargetMode="External"/><Relationship Id="rId17" Type="http://schemas.openxmlformats.org/officeDocument/2006/relationships/hyperlink" Target="https://www.usgs.gov/media/images/map-croplands-united-states" TargetMode="External"/><Relationship Id="rId25" Type="http://schemas.openxmlformats.org/officeDocument/2006/relationships/hyperlink" Target="https://rangemanagement.extension.colostate.edu/drought-ranch-planning-colorado/" TargetMode="External"/><Relationship Id="rId33" Type="http://schemas.openxmlformats.org/officeDocument/2006/relationships/hyperlink" Target="https://www.asce.org/about-civil-engineering/history-and-heritage/historic-landmarks/colorado-river-aqueduct/" TargetMode="External"/><Relationship Id="rId38" Type="http://schemas.openxmlformats.org/officeDocument/2006/relationships/hyperlink" Target="https://pubs.usgs.gov/fs/2004/3062/" TargetMode="External"/><Relationship Id="rId46" Type="http://schemas.openxmlformats.org/officeDocument/2006/relationships/hyperlink" Target="https://www.yesmagazine.org/environment/2021/08/24/colorado-river-runs-again" TargetMode="External"/><Relationship Id="rId2" Type="http://schemas.openxmlformats.org/officeDocument/2006/relationships/hyperlink" Target="https://droughtmonitor.unl.edu/CurrentMap.aspx" TargetMode="External"/><Relationship Id="rId16" Type="http://schemas.openxmlformats.org/officeDocument/2006/relationships/hyperlink" Target="https://www.census.gov/programs-surveys/popest/technical-documentation/research/evaluation-estimates/2020-evaluation-estimates/2010s-counties-total.html" TargetMode="External"/><Relationship Id="rId20" Type="http://schemas.openxmlformats.org/officeDocument/2006/relationships/hyperlink" Target="https://en.wikipedia.org/wiki/List_of_Colorado_wildfires" TargetMode="External"/><Relationship Id="rId29" Type="http://schemas.openxmlformats.org/officeDocument/2006/relationships/hyperlink" Target="https://cronkitenews.azpbs.org/2021/07/09/you-feel-like-you-cant-get-a-break-the-colorado-river-struggles-to-water-the-west-after-two-decades-of-drought/" TargetMode="External"/><Relationship Id="rId41" Type="http://schemas.openxmlformats.org/officeDocument/2006/relationships/hyperlink" Target="https://nwis.waterdata.usgs.gov/nwis/uv?cb_00060=on&amp;format=gif_stats&amp;site_no=09380000&amp;period=&amp;begin_date=2000-02-20&amp;end_date=2022-02-27" TargetMode="External"/><Relationship Id="rId1" Type="http://schemas.openxmlformats.org/officeDocument/2006/relationships/slideLayout" Target="../slideLayouts/slideLayout7.xml"/><Relationship Id="rId6" Type="http://schemas.openxmlformats.org/officeDocument/2006/relationships/hyperlink" Target="https://www.grandcanyontrust.org/sites/default/files/resources/Emissions_Inventory_Lotus_Short_Report_July2021_FINAL.pdf" TargetMode="External"/><Relationship Id="rId11" Type="http://schemas.openxmlformats.org/officeDocument/2006/relationships/hyperlink" Target="https://waterfootprint.org/en/water-footprint/product-water-footprint/water-footprint-crop-and-animal-products/" TargetMode="External"/><Relationship Id="rId24" Type="http://schemas.openxmlformats.org/officeDocument/2006/relationships/hyperlink" Target="https://rangemanagement.extension.colostate.edu/stocking-rate/" TargetMode="External"/><Relationship Id="rId32" Type="http://schemas.openxmlformats.org/officeDocument/2006/relationships/hyperlink" Target="https://upload.wikimedia.org/wikipedia/commons/7/77/Colorado-River-Aqueduct-Map1.jpg" TargetMode="External"/><Relationship Id="rId37" Type="http://schemas.openxmlformats.org/officeDocument/2006/relationships/hyperlink" Target="https://www.slideshare.net/MavensManor/historic-american-engineering-record-colorado-river-aqueduct" TargetMode="External"/><Relationship Id="rId40" Type="http://schemas.openxmlformats.org/officeDocument/2006/relationships/hyperlink" Target="https://www.usgs.gov/special-topics/water-science-school/science/what-hydrology" TargetMode="External"/><Relationship Id="rId45" Type="http://schemas.openxmlformats.org/officeDocument/2006/relationships/hyperlink" Target="https://en.wikipedia.org/wiki/Colorado_River_Compact" TargetMode="External"/><Relationship Id="rId5" Type="http://schemas.openxmlformats.org/officeDocument/2006/relationships/hyperlink" Target="https://www.kunc.org/news/2019-02-06/what-is-happening-with-the-colorado-river-drought-plans" TargetMode="External"/><Relationship Id="rId15" Type="http://schemas.openxmlformats.org/officeDocument/2006/relationships/hyperlink" Target="https://www.nps.gov/articles/the-colorado-plateau.htm" TargetMode="External"/><Relationship Id="rId23" Type="http://schemas.openxmlformats.org/officeDocument/2006/relationships/hyperlink" Target="https://www.nature.org/en-us/about-us/where-we-work/united-states/colorado/stories-in-colorado/colorado-sustainable-grazing/" TargetMode="External"/><Relationship Id="rId28" Type="http://schemas.openxmlformats.org/officeDocument/2006/relationships/hyperlink" Target="https://databasin.org/maps/new/" TargetMode="External"/><Relationship Id="rId36" Type="http://schemas.openxmlformats.org/officeDocument/2006/relationships/hyperlink" Target="https://storymaps.arcgis.com/stories/b7b28dd4c36a413e8d533ba540f998cb" TargetMode="External"/><Relationship Id="rId49" Type="http://schemas.openxmlformats.org/officeDocument/2006/relationships/hyperlink" Target="https://en.wikipedia.org/wiki/Colorado_River_Delta" TargetMode="External"/><Relationship Id="rId10" Type="http://schemas.openxmlformats.org/officeDocument/2006/relationships/hyperlink" Target="https://www.youtube.com/watch?v=Tu32N_Lwk5M" TargetMode="External"/><Relationship Id="rId19" Type="http://schemas.openxmlformats.org/officeDocument/2006/relationships/hyperlink" Target="https://www.nps.gov/cagr/upload/CAGR-3-Desert-Farmers.pdf" TargetMode="External"/><Relationship Id="rId31" Type="http://schemas.openxmlformats.org/officeDocument/2006/relationships/hyperlink" Target="https://thehill.com/policy/energy-environment/568075-federal-government-announces-first-ever-water-shortage-in-lake-mead" TargetMode="External"/><Relationship Id="rId44" Type="http://schemas.openxmlformats.org/officeDocument/2006/relationships/hyperlink" Target="https://nhd.usgs.gov/userGuide/Robohelpfiles/Point_of_Withdrawal.bmp" TargetMode="External"/><Relationship Id="rId52" Type="http://schemas.openxmlformats.org/officeDocument/2006/relationships/hyperlink" Target="https://pagosadailypost.com/2019/04/02/editorial-whiskey-is-for-drinking-water-is-for-fighting-part-three/" TargetMode="External"/><Relationship Id="rId4" Type="http://schemas.openxmlformats.org/officeDocument/2006/relationships/hyperlink" Target="https://en.wikipedia.org/wiki/Colorado_Plateau" TargetMode="External"/><Relationship Id="rId9" Type="http://schemas.openxmlformats.org/officeDocument/2006/relationships/hyperlink" Target="https://www.youtube.com/watch?v=tLkv6n1KEJ0&amp;ab_channel=60Minutes" TargetMode="External"/><Relationship Id="rId14" Type="http://schemas.openxmlformats.org/officeDocument/2006/relationships/hyperlink" Target="https://cfimoab.org/why-choose-cfi-mission-values/" TargetMode="External"/><Relationship Id="rId22" Type="http://schemas.openxmlformats.org/officeDocument/2006/relationships/hyperlink" Target="https://www.ers.usda.gov/data-products/major-land-uses/maps-and-state-rankings-of-major-land-uses/" TargetMode="External"/><Relationship Id="rId27" Type="http://schemas.openxmlformats.org/officeDocument/2006/relationships/hyperlink" Target="https://www.blm.gov/sites/blm.gov/files/documents/files/Utah_LandOwnership_PublicRoomMap.pdf" TargetMode="External"/><Relationship Id="rId30" Type="http://schemas.openxmlformats.org/officeDocument/2006/relationships/hyperlink" Target="https://cronkitenews.azpbs.org/2021/06/24/another-dry-year-on-the-colorado-could-force-states-and-feds-back-to-negotiating-table/" TargetMode="External"/><Relationship Id="rId35" Type="http://schemas.openxmlformats.org/officeDocument/2006/relationships/hyperlink" Target="https://www.govexec.com/management/2021/08/analysis-colorado-river-basin-states-confront-water-shortages-its-time-focus-reducing-demand/184610/" TargetMode="External"/><Relationship Id="rId43" Type="http://schemas.openxmlformats.org/officeDocument/2006/relationships/hyperlink" Target="https://www.usgs.gov/centers/colorado-water-science-center/colorado-annual-water-data-reports" TargetMode="External"/><Relationship Id="rId48" Type="http://schemas.openxmlformats.org/officeDocument/2006/relationships/hyperlink" Target="https://www.smithsonianmag.com/science-nature/the-colorado-river-runs-dry-61427169/" TargetMode="External"/><Relationship Id="rId8" Type="http://schemas.openxmlformats.org/officeDocument/2006/relationships/hyperlink" Target="https://en.wikipedia.org/wiki/Colorado_River_Water_Conservation_District" TargetMode="External"/><Relationship Id="rId51" Type="http://schemas.openxmlformats.org/officeDocument/2006/relationships/hyperlink" Target="https://www.cnn.com/2021/08/16/us/lake-mead-colorado-river-water-shortage/index.html" TargetMode="Externa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6.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18" Type="http://schemas.openxmlformats.org/officeDocument/2006/relationships/image" Target="../media/image16.jpeg"/><Relationship Id="rId26" Type="http://schemas.openxmlformats.org/officeDocument/2006/relationships/image" Target="../media/image24.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jpeg"/><Relationship Id="rId12" Type="http://schemas.openxmlformats.org/officeDocument/2006/relationships/image" Target="../media/image10.jpeg"/><Relationship Id="rId17" Type="http://schemas.openxmlformats.org/officeDocument/2006/relationships/image" Target="../media/image15.png"/><Relationship Id="rId25" Type="http://schemas.openxmlformats.org/officeDocument/2006/relationships/image" Target="../media/image23.jpeg"/><Relationship Id="rId2" Type="http://schemas.openxmlformats.org/officeDocument/2006/relationships/slideLayout" Target="../slideLayouts/slideLayout7.xml"/><Relationship Id="rId16" Type="http://schemas.openxmlformats.org/officeDocument/2006/relationships/image" Target="../media/image14.jpeg"/><Relationship Id="rId20" Type="http://schemas.openxmlformats.org/officeDocument/2006/relationships/image" Target="../media/image18.jpeg"/><Relationship Id="rId1" Type="http://schemas.openxmlformats.org/officeDocument/2006/relationships/audio" Target="file:///E:\SENIOR-U\01%20-%20Time%20Passes%20By.mp3" TargetMode="External"/><Relationship Id="rId6" Type="http://schemas.openxmlformats.org/officeDocument/2006/relationships/image" Target="../media/image4.png"/><Relationship Id="rId11" Type="http://schemas.openxmlformats.org/officeDocument/2006/relationships/image" Target="../media/image9.jpeg"/><Relationship Id="rId24" Type="http://schemas.openxmlformats.org/officeDocument/2006/relationships/image" Target="../media/image22.jpeg"/><Relationship Id="rId5" Type="http://schemas.openxmlformats.org/officeDocument/2006/relationships/image" Target="../media/image3.jpeg"/><Relationship Id="rId15" Type="http://schemas.openxmlformats.org/officeDocument/2006/relationships/image" Target="../media/image13.jpeg"/><Relationship Id="rId23" Type="http://schemas.openxmlformats.org/officeDocument/2006/relationships/image" Target="../media/image21.jpeg"/><Relationship Id="rId10" Type="http://schemas.openxmlformats.org/officeDocument/2006/relationships/image" Target="../media/image8.jpeg"/><Relationship Id="rId19" Type="http://schemas.openxmlformats.org/officeDocument/2006/relationships/image" Target="../media/image17.jpe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image" Target="../media/image12.jpeg"/><Relationship Id="rId22" Type="http://schemas.openxmlformats.org/officeDocument/2006/relationships/image" Target="../media/image20.jpeg"/><Relationship Id="rId27" Type="http://schemas.openxmlformats.org/officeDocument/2006/relationships/image" Target="../media/image25.png"/></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4763" y="1004887"/>
            <a:ext cx="9139237" cy="5853113"/>
            <a:chOff x="0" y="1004887"/>
            <a:chExt cx="9139237" cy="5853113"/>
          </a:xfrm>
        </p:grpSpPr>
        <p:grpSp>
          <p:nvGrpSpPr>
            <p:cNvPr id="3" name="Group 1"/>
            <p:cNvGrpSpPr/>
            <p:nvPr/>
          </p:nvGrpSpPr>
          <p:grpSpPr>
            <a:xfrm>
              <a:off x="0" y="1004887"/>
              <a:ext cx="9139237" cy="5853113"/>
              <a:chOff x="0" y="1004887"/>
              <a:chExt cx="9139237" cy="5853113"/>
            </a:xfrm>
          </p:grpSpPr>
          <p:pic>
            <p:nvPicPr>
              <p:cNvPr id="12" name="Picture 3"/>
              <p:cNvPicPr>
                <a:picLocks noChangeAspect="1" noChangeArrowheads="1"/>
              </p:cNvPicPr>
              <p:nvPr/>
            </p:nvPicPr>
            <p:blipFill>
              <a:blip r:embed="rId2" cstate="print"/>
              <a:srcRect/>
              <a:stretch>
                <a:fillRect/>
              </a:stretch>
            </p:blipFill>
            <p:spPr bwMode="auto">
              <a:xfrm>
                <a:off x="0" y="1004887"/>
                <a:ext cx="9139237" cy="5853113"/>
              </a:xfrm>
              <a:prstGeom prst="rect">
                <a:avLst/>
              </a:prstGeom>
              <a:noFill/>
              <a:ln w="9525">
                <a:noFill/>
                <a:miter lim="800000"/>
                <a:headEnd/>
                <a:tailEnd/>
              </a:ln>
              <a:effectLst/>
            </p:spPr>
          </p:pic>
          <p:grpSp>
            <p:nvGrpSpPr>
              <p:cNvPr id="5" name="Group 9"/>
              <p:cNvGrpSpPr/>
              <p:nvPr/>
            </p:nvGrpSpPr>
            <p:grpSpPr>
              <a:xfrm>
                <a:off x="3048000" y="4736592"/>
                <a:ext cx="1135655" cy="368808"/>
                <a:chOff x="3048000" y="4736592"/>
                <a:chExt cx="1135655" cy="368808"/>
              </a:xfrm>
            </p:grpSpPr>
            <p:pic>
              <p:nvPicPr>
                <p:cNvPr id="14" name="Picture 3"/>
                <p:cNvPicPr>
                  <a:picLocks noChangeAspect="1" noChangeArrowheads="1"/>
                </p:cNvPicPr>
                <p:nvPr/>
              </p:nvPicPr>
              <p:blipFill>
                <a:blip r:embed="rId2"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15" name="TextBox 14"/>
                <p:cNvSpPr txBox="1"/>
                <p:nvPr/>
              </p:nvSpPr>
              <p:spPr>
                <a:xfrm>
                  <a:off x="3163824" y="4736592"/>
                  <a:ext cx="1019831" cy="253916"/>
                </a:xfrm>
                <a:prstGeom prst="rect">
                  <a:avLst/>
                </a:prstGeom>
                <a:noFill/>
              </p:spPr>
              <p:txBody>
                <a:bodyPr wrap="none" rtlCol="0">
                  <a:spAutoFit/>
                </a:bodyPr>
                <a:lstStyle/>
                <a:p>
                  <a:r>
                    <a:rPr lang="en-US" sz="1050" spc="50" dirty="0" smtClean="0">
                      <a:ln w="12700">
                        <a:solidFill>
                          <a:srgbClr val="003300"/>
                        </a:solidFill>
                      </a:ln>
                      <a:solidFill>
                        <a:srgbClr val="003300"/>
                      </a:solidFill>
                      <a:effectLst/>
                      <a:latin typeface="Arial" pitchFamily="34" charset="0"/>
                      <a:cs typeface="Arial" pitchFamily="34" charset="0"/>
                    </a:rPr>
                    <a:t>White Sands</a:t>
                  </a:r>
                  <a:endParaRPr lang="en-US" sz="1050" spc="50" dirty="0">
                    <a:ln w="12700">
                      <a:solidFill>
                        <a:srgbClr val="003300"/>
                      </a:solidFill>
                    </a:ln>
                    <a:solidFill>
                      <a:srgbClr val="003300"/>
                    </a:solidFill>
                    <a:effectLst/>
                    <a:latin typeface="Arial" pitchFamily="34" charset="0"/>
                    <a:cs typeface="Arial" pitchFamily="34" charset="0"/>
                  </a:endParaRPr>
                </a:p>
              </p:txBody>
            </p:sp>
          </p:grpSp>
        </p:grpSp>
        <p:pic>
          <p:nvPicPr>
            <p:cNvPr id="10" name="Picture 3"/>
            <p:cNvPicPr>
              <a:picLocks noChangeAspect="1" noChangeArrowheads="1"/>
            </p:cNvPicPr>
            <p:nvPr/>
          </p:nvPicPr>
          <p:blipFill>
            <a:blip r:embed="rId3" cstate="print"/>
            <a:srcRect/>
            <a:stretch>
              <a:fillRect/>
            </a:stretch>
          </p:blipFill>
          <p:spPr bwMode="auto">
            <a:xfrm>
              <a:off x="6984054" y="3816350"/>
              <a:ext cx="145409" cy="222250"/>
            </a:xfrm>
            <a:prstGeom prst="rect">
              <a:avLst/>
            </a:prstGeom>
            <a:noFill/>
            <a:ln w="9525">
              <a:noFill/>
              <a:miter lim="800000"/>
              <a:headEnd/>
              <a:tailEnd/>
            </a:ln>
            <a:effectLst/>
          </p:spPr>
        </p:pic>
        <p:sp>
          <p:nvSpPr>
            <p:cNvPr id="11" name="TextBox 10"/>
            <p:cNvSpPr txBox="1"/>
            <p:nvPr/>
          </p:nvSpPr>
          <p:spPr>
            <a:xfrm>
              <a:off x="6248400" y="3823156"/>
              <a:ext cx="865943" cy="246221"/>
            </a:xfrm>
            <a:prstGeom prst="rect">
              <a:avLst/>
            </a:prstGeom>
            <a:noFill/>
          </p:spPr>
          <p:txBody>
            <a:bodyPr wrap="none" rtlCol="0">
              <a:spAutoFit/>
            </a:bodyPr>
            <a:lstStyle/>
            <a:p>
              <a:r>
                <a:rPr lang="en-US" sz="1000" b="1" spc="-50" dirty="0" smtClean="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endPar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endParaRPr>
            </a:p>
          </p:txBody>
        </p:sp>
      </p:grpSp>
      <p:sp useBgFill="1">
        <p:nvSpPr>
          <p:cNvPr id="6" name="Rectangle 5"/>
          <p:cNvSpPr/>
          <p:nvPr/>
        </p:nvSpPr>
        <p:spPr>
          <a:xfrm>
            <a:off x="0" y="6019800"/>
            <a:ext cx="91440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9144000" cy="923330"/>
          </a:xfrm>
          <a:prstGeom prst="rect">
            <a:avLst/>
          </a:prstGeom>
        </p:spPr>
        <p:txBody>
          <a:bodyPr wrap="square">
            <a:spAutoFit/>
          </a:bodyPr>
          <a:lstStyle/>
          <a:p>
            <a:pPr algn="ctr"/>
            <a:r>
              <a:rPr lang="en-US" sz="4800" b="1" dirty="0" smtClean="0">
                <a:ln>
                  <a:solidFill>
                    <a:schemeClr val="tx1"/>
                  </a:solidFill>
                </a:ln>
                <a:effectLst>
                  <a:outerShdw dist="50800" dir="7800000" algn="ctr" rotWithShape="0">
                    <a:srgbClr val="FF0000"/>
                  </a:outerShdw>
                </a:effectLst>
                <a:latin typeface="Tempus Sans ITC" pitchFamily="82" charset="0"/>
              </a:rPr>
              <a:t>NATIONAL</a:t>
            </a:r>
            <a:r>
              <a:rPr lang="en-US" sz="5400" b="1" dirty="0" smtClean="0">
                <a:ln>
                  <a:solidFill>
                    <a:schemeClr val="tx1"/>
                  </a:solidFill>
                </a:ln>
                <a:effectLst>
                  <a:outerShdw dist="50800" dir="7800000" algn="ctr" rotWithShape="0">
                    <a:srgbClr val="FF0000"/>
                  </a:outerShdw>
                </a:effectLst>
                <a:latin typeface="Tempus Sans ITC" pitchFamily="82" charset="0"/>
              </a:rPr>
              <a:t> TREASURES</a:t>
            </a:r>
          </a:p>
        </p:txBody>
      </p:sp>
      <p:sp>
        <p:nvSpPr>
          <p:cNvPr id="7" name="Rectangle 6"/>
          <p:cNvSpPr/>
          <p:nvPr/>
        </p:nvSpPr>
        <p:spPr>
          <a:xfrm>
            <a:off x="0" y="6027003"/>
            <a:ext cx="9144000" cy="830997"/>
          </a:xfrm>
          <a:prstGeom prst="rect">
            <a:avLst/>
          </a:prstGeom>
        </p:spPr>
        <p:txBody>
          <a:bodyPr wrap="square">
            <a:spAutoFit/>
          </a:bodyPr>
          <a:lstStyle/>
          <a:p>
            <a:pPr algn="ctr"/>
            <a:r>
              <a:rPr lang="en-US" sz="4800" b="1" dirty="0" smtClean="0">
                <a:ln>
                  <a:solidFill>
                    <a:schemeClr val="tx1"/>
                  </a:solidFill>
                </a:ln>
                <a:effectLst>
                  <a:outerShdw dist="50800" dir="7800000" algn="ctr" rotWithShape="0">
                    <a:srgbClr val="FF0000"/>
                  </a:outerShdw>
                </a:effectLst>
                <a:latin typeface="Tempus Sans ITC" pitchFamily="82" charset="0"/>
              </a:rPr>
              <a:t>IN OUR NATURAL WONDERS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004887"/>
            <a:ext cx="9139237" cy="5853113"/>
            <a:chOff x="0" y="1004887"/>
            <a:chExt cx="9139237" cy="5853113"/>
          </a:xfrm>
        </p:grpSpPr>
        <p:grpSp>
          <p:nvGrpSpPr>
            <p:cNvPr id="5" name="Group 1"/>
            <p:cNvGrpSpPr/>
            <p:nvPr/>
          </p:nvGrpSpPr>
          <p:grpSpPr>
            <a:xfrm>
              <a:off x="0" y="1004887"/>
              <a:ext cx="9139237" cy="5853113"/>
              <a:chOff x="0" y="1004887"/>
              <a:chExt cx="9139237" cy="5853113"/>
            </a:xfrm>
          </p:grpSpPr>
          <p:pic>
            <p:nvPicPr>
              <p:cNvPr id="8" name="Picture 3"/>
              <p:cNvPicPr>
                <a:picLocks noChangeAspect="1" noChangeArrowheads="1"/>
              </p:cNvPicPr>
              <p:nvPr/>
            </p:nvPicPr>
            <p:blipFill>
              <a:blip r:embed="rId2" cstate="print"/>
              <a:srcRect/>
              <a:stretch>
                <a:fillRect/>
              </a:stretch>
            </p:blipFill>
            <p:spPr bwMode="auto">
              <a:xfrm>
                <a:off x="0" y="1004887"/>
                <a:ext cx="9139237" cy="5853113"/>
              </a:xfrm>
              <a:prstGeom prst="rect">
                <a:avLst/>
              </a:prstGeom>
              <a:noFill/>
              <a:ln w="9525">
                <a:noFill/>
                <a:miter lim="800000"/>
                <a:headEnd/>
                <a:tailEnd/>
              </a:ln>
              <a:effectLst/>
            </p:spPr>
          </p:pic>
          <p:grpSp>
            <p:nvGrpSpPr>
              <p:cNvPr id="9" name="Group 9"/>
              <p:cNvGrpSpPr/>
              <p:nvPr/>
            </p:nvGrpSpPr>
            <p:grpSpPr>
              <a:xfrm>
                <a:off x="3048000" y="4736592"/>
                <a:ext cx="1135655" cy="368808"/>
                <a:chOff x="3048000" y="4736592"/>
                <a:chExt cx="1135655" cy="368808"/>
              </a:xfrm>
            </p:grpSpPr>
            <p:pic>
              <p:nvPicPr>
                <p:cNvPr id="10" name="Picture 3"/>
                <p:cNvPicPr>
                  <a:picLocks noChangeAspect="1" noChangeArrowheads="1"/>
                </p:cNvPicPr>
                <p:nvPr/>
              </p:nvPicPr>
              <p:blipFill>
                <a:blip r:embed="rId2"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11" name="TextBox 10"/>
                <p:cNvSpPr txBox="1"/>
                <p:nvPr/>
              </p:nvSpPr>
              <p:spPr>
                <a:xfrm>
                  <a:off x="3163824" y="4736592"/>
                  <a:ext cx="1019831" cy="253916"/>
                </a:xfrm>
                <a:prstGeom prst="rect">
                  <a:avLst/>
                </a:prstGeom>
                <a:noFill/>
              </p:spPr>
              <p:txBody>
                <a:bodyPr wrap="none" rtlCol="0">
                  <a:spAutoFit/>
                </a:bodyPr>
                <a:lstStyle/>
                <a:p>
                  <a:r>
                    <a:rPr lang="en-US" sz="1050" spc="50" dirty="0" smtClean="0">
                      <a:ln w="12700">
                        <a:solidFill>
                          <a:srgbClr val="003300"/>
                        </a:solidFill>
                      </a:ln>
                      <a:solidFill>
                        <a:srgbClr val="003300"/>
                      </a:solidFill>
                      <a:effectLst/>
                      <a:latin typeface="Arial" pitchFamily="34" charset="0"/>
                      <a:cs typeface="Arial" pitchFamily="34" charset="0"/>
                    </a:rPr>
                    <a:t>White Sands</a:t>
                  </a:r>
                  <a:endParaRPr lang="en-US" sz="1050" spc="50" dirty="0">
                    <a:ln w="12700">
                      <a:solidFill>
                        <a:srgbClr val="003300"/>
                      </a:solidFill>
                    </a:ln>
                    <a:solidFill>
                      <a:srgbClr val="003300"/>
                    </a:solidFill>
                    <a:effectLst/>
                    <a:latin typeface="Arial" pitchFamily="34" charset="0"/>
                    <a:cs typeface="Arial" pitchFamily="34" charset="0"/>
                  </a:endParaRPr>
                </a:p>
              </p:txBody>
            </p:sp>
          </p:grpSp>
        </p:grpSp>
        <p:pic>
          <p:nvPicPr>
            <p:cNvPr id="6" name="Picture 3"/>
            <p:cNvPicPr>
              <a:picLocks noChangeAspect="1" noChangeArrowheads="1"/>
            </p:cNvPicPr>
            <p:nvPr/>
          </p:nvPicPr>
          <p:blipFill>
            <a:blip r:embed="rId3" cstate="print"/>
            <a:srcRect/>
            <a:stretch>
              <a:fillRect/>
            </a:stretch>
          </p:blipFill>
          <p:spPr bwMode="auto">
            <a:xfrm>
              <a:off x="6984054" y="3816350"/>
              <a:ext cx="145409" cy="222250"/>
            </a:xfrm>
            <a:prstGeom prst="rect">
              <a:avLst/>
            </a:prstGeom>
            <a:noFill/>
            <a:ln w="9525">
              <a:noFill/>
              <a:miter lim="800000"/>
              <a:headEnd/>
              <a:tailEnd/>
            </a:ln>
            <a:effectLst/>
          </p:spPr>
        </p:pic>
        <p:sp>
          <p:nvSpPr>
            <p:cNvPr id="7" name="TextBox 6"/>
            <p:cNvSpPr txBox="1"/>
            <p:nvPr/>
          </p:nvSpPr>
          <p:spPr>
            <a:xfrm>
              <a:off x="6248400" y="3823156"/>
              <a:ext cx="865943" cy="246221"/>
            </a:xfrm>
            <a:prstGeom prst="rect">
              <a:avLst/>
            </a:prstGeom>
            <a:noFill/>
          </p:spPr>
          <p:txBody>
            <a:bodyPr wrap="none" rtlCol="0">
              <a:spAutoFit/>
            </a:bodyPr>
            <a:lstStyle/>
            <a:p>
              <a:r>
                <a:rPr lang="en-US" sz="1000" b="1" spc="-50" dirty="0" smtClean="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endPar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endParaRPr>
            </a:p>
          </p:txBody>
        </p:sp>
      </p:grpSp>
      <p:pic>
        <p:nvPicPr>
          <p:cNvPr id="2" name="Picture 1"/>
          <p:cNvPicPr preferRelativeResize="0">
            <a:picLocks noChangeAspect="1" noChangeArrowheads="1"/>
          </p:cNvPicPr>
          <p:nvPr/>
        </p:nvPicPr>
        <p:blipFill>
          <a:blip r:embed="rId4" cstate="print"/>
          <a:srcRect/>
          <a:stretch>
            <a:fillRect/>
          </a:stretch>
        </p:blipFill>
        <p:spPr bwMode="auto">
          <a:xfrm>
            <a:off x="1501775" y="762003"/>
            <a:ext cx="5813425" cy="6095998"/>
          </a:xfrm>
          <a:prstGeom prst="rect">
            <a:avLst/>
          </a:prstGeom>
          <a:noFill/>
          <a:ln w="9525">
            <a:noFill/>
            <a:miter lim="800000"/>
            <a:headEnd/>
            <a:tailEnd/>
          </a:ln>
          <a:effectLst/>
        </p:spPr>
      </p:pic>
      <p:sp>
        <p:nvSpPr>
          <p:cNvPr id="15" name="Freeform 14"/>
          <p:cNvSpPr/>
          <p:nvPr/>
        </p:nvSpPr>
        <p:spPr>
          <a:xfrm>
            <a:off x="2209800" y="990600"/>
            <a:ext cx="4820920" cy="5280660"/>
          </a:xfrm>
          <a:custGeom>
            <a:avLst/>
            <a:gdLst>
              <a:gd name="connsiteX0" fmla="*/ 3281680 w 4820920"/>
              <a:gd name="connsiteY0" fmla="*/ 5214620 h 5280660"/>
              <a:gd name="connsiteX1" fmla="*/ 3647440 w 4820920"/>
              <a:gd name="connsiteY1" fmla="*/ 4986020 h 5280660"/>
              <a:gd name="connsiteX2" fmla="*/ 4119880 w 4820920"/>
              <a:gd name="connsiteY2" fmla="*/ 4681220 h 5280660"/>
              <a:gd name="connsiteX3" fmla="*/ 4424680 w 4820920"/>
              <a:gd name="connsiteY3" fmla="*/ 4147820 h 5280660"/>
              <a:gd name="connsiteX4" fmla="*/ 4531360 w 4820920"/>
              <a:gd name="connsiteY4" fmla="*/ 3751580 h 5280660"/>
              <a:gd name="connsiteX5" fmla="*/ 4439920 w 4820920"/>
              <a:gd name="connsiteY5" fmla="*/ 3279140 h 5280660"/>
              <a:gd name="connsiteX6" fmla="*/ 4699000 w 4820920"/>
              <a:gd name="connsiteY6" fmla="*/ 3111500 h 5280660"/>
              <a:gd name="connsiteX7" fmla="*/ 4759960 w 4820920"/>
              <a:gd name="connsiteY7" fmla="*/ 2806700 h 5280660"/>
              <a:gd name="connsiteX8" fmla="*/ 4333240 w 4820920"/>
              <a:gd name="connsiteY8" fmla="*/ 2319020 h 5280660"/>
              <a:gd name="connsiteX9" fmla="*/ 4119880 w 4820920"/>
              <a:gd name="connsiteY9" fmla="*/ 2288540 h 5280660"/>
              <a:gd name="connsiteX10" fmla="*/ 3708400 w 4820920"/>
              <a:gd name="connsiteY10" fmla="*/ 2288540 h 5280660"/>
              <a:gd name="connsiteX11" fmla="*/ 3738880 w 4820920"/>
              <a:gd name="connsiteY11" fmla="*/ 1938020 h 5280660"/>
              <a:gd name="connsiteX12" fmla="*/ 3921760 w 4820920"/>
              <a:gd name="connsiteY12" fmla="*/ 1755140 h 5280660"/>
              <a:gd name="connsiteX13" fmla="*/ 3921760 w 4820920"/>
              <a:gd name="connsiteY13" fmla="*/ 1541780 h 5280660"/>
              <a:gd name="connsiteX14" fmla="*/ 3997960 w 4820920"/>
              <a:gd name="connsiteY14" fmla="*/ 1328420 h 5280660"/>
              <a:gd name="connsiteX15" fmla="*/ 4104640 w 4820920"/>
              <a:gd name="connsiteY15" fmla="*/ 977900 h 5280660"/>
              <a:gd name="connsiteX16" fmla="*/ 3952240 w 4820920"/>
              <a:gd name="connsiteY16" fmla="*/ 749300 h 5280660"/>
              <a:gd name="connsiteX17" fmla="*/ 3784600 w 4820920"/>
              <a:gd name="connsiteY17" fmla="*/ 688340 h 5280660"/>
              <a:gd name="connsiteX18" fmla="*/ 3738880 w 4820920"/>
              <a:gd name="connsiteY18" fmla="*/ 307340 h 5280660"/>
              <a:gd name="connsiteX19" fmla="*/ 3327400 w 4820920"/>
              <a:gd name="connsiteY19" fmla="*/ 93980 h 5280660"/>
              <a:gd name="connsiteX20" fmla="*/ 3144520 w 4820920"/>
              <a:gd name="connsiteY20" fmla="*/ 185420 h 5280660"/>
              <a:gd name="connsiteX21" fmla="*/ 2992120 w 4820920"/>
              <a:gd name="connsiteY21" fmla="*/ 63500 h 5280660"/>
              <a:gd name="connsiteX22" fmla="*/ 2839720 w 4820920"/>
              <a:gd name="connsiteY22" fmla="*/ 63500 h 5280660"/>
              <a:gd name="connsiteX23" fmla="*/ 2550160 w 4820920"/>
              <a:gd name="connsiteY23" fmla="*/ 2540 h 5280660"/>
              <a:gd name="connsiteX24" fmla="*/ 2336800 w 4820920"/>
              <a:gd name="connsiteY24" fmla="*/ 48260 h 5280660"/>
              <a:gd name="connsiteX25" fmla="*/ 1925320 w 4820920"/>
              <a:gd name="connsiteY25" fmla="*/ 93980 h 5280660"/>
              <a:gd name="connsiteX26" fmla="*/ 1833880 w 4820920"/>
              <a:gd name="connsiteY26" fmla="*/ 109220 h 5280660"/>
              <a:gd name="connsiteX27" fmla="*/ 1788160 w 4820920"/>
              <a:gd name="connsiteY27" fmla="*/ 459740 h 5280660"/>
              <a:gd name="connsiteX28" fmla="*/ 1437640 w 4820920"/>
              <a:gd name="connsiteY28" fmla="*/ 688340 h 5280660"/>
              <a:gd name="connsiteX29" fmla="*/ 1193800 w 4820920"/>
              <a:gd name="connsiteY29" fmla="*/ 1267460 h 5280660"/>
              <a:gd name="connsiteX30" fmla="*/ 904240 w 4820920"/>
              <a:gd name="connsiteY30" fmla="*/ 1770380 h 5280660"/>
              <a:gd name="connsiteX31" fmla="*/ 614680 w 4820920"/>
              <a:gd name="connsiteY31" fmla="*/ 2151380 h 5280660"/>
              <a:gd name="connsiteX32" fmla="*/ 492760 w 4820920"/>
              <a:gd name="connsiteY32" fmla="*/ 2501900 h 5280660"/>
              <a:gd name="connsiteX33" fmla="*/ 477520 w 4820920"/>
              <a:gd name="connsiteY33" fmla="*/ 2623820 h 5280660"/>
              <a:gd name="connsiteX34" fmla="*/ 294640 w 4820920"/>
              <a:gd name="connsiteY34" fmla="*/ 2791460 h 5280660"/>
              <a:gd name="connsiteX35" fmla="*/ 111760 w 4820920"/>
              <a:gd name="connsiteY35" fmla="*/ 3111500 h 5280660"/>
              <a:gd name="connsiteX36" fmla="*/ 50800 w 4820920"/>
              <a:gd name="connsiteY36" fmla="*/ 3462020 h 5280660"/>
              <a:gd name="connsiteX37" fmla="*/ 81280 w 4820920"/>
              <a:gd name="connsiteY37" fmla="*/ 3660140 h 5280660"/>
              <a:gd name="connsiteX38" fmla="*/ 538480 w 4820920"/>
              <a:gd name="connsiteY38" fmla="*/ 3903980 h 5280660"/>
              <a:gd name="connsiteX39" fmla="*/ 629920 w 4820920"/>
              <a:gd name="connsiteY39" fmla="*/ 4208780 h 5280660"/>
              <a:gd name="connsiteX40" fmla="*/ 1239520 w 4820920"/>
              <a:gd name="connsiteY40" fmla="*/ 4345940 h 5280660"/>
              <a:gd name="connsiteX41" fmla="*/ 1513840 w 4820920"/>
              <a:gd name="connsiteY41" fmla="*/ 4589780 h 5280660"/>
              <a:gd name="connsiteX42" fmla="*/ 1864360 w 4820920"/>
              <a:gd name="connsiteY42" fmla="*/ 4696460 h 5280660"/>
              <a:gd name="connsiteX43" fmla="*/ 2153920 w 4820920"/>
              <a:gd name="connsiteY43" fmla="*/ 4833620 h 5280660"/>
              <a:gd name="connsiteX44" fmla="*/ 2580640 w 4820920"/>
              <a:gd name="connsiteY44" fmla="*/ 4909820 h 5280660"/>
              <a:gd name="connsiteX45" fmla="*/ 2870200 w 4820920"/>
              <a:gd name="connsiteY45" fmla="*/ 5016500 h 5280660"/>
              <a:gd name="connsiteX46" fmla="*/ 3205480 w 4820920"/>
              <a:gd name="connsiteY46" fmla="*/ 5245100 h 5280660"/>
              <a:gd name="connsiteX47" fmla="*/ 3220720 w 4820920"/>
              <a:gd name="connsiteY47" fmla="*/ 5229860 h 5280660"/>
              <a:gd name="connsiteX48" fmla="*/ 3281680 w 4820920"/>
              <a:gd name="connsiteY48" fmla="*/ 5214620 h 528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820920" h="5280660">
                <a:moveTo>
                  <a:pt x="3281680" y="5214620"/>
                </a:moveTo>
                <a:cubicBezTo>
                  <a:pt x="3352800" y="5173980"/>
                  <a:pt x="3647440" y="4986020"/>
                  <a:pt x="3647440" y="4986020"/>
                </a:cubicBezTo>
                <a:cubicBezTo>
                  <a:pt x="3787140" y="4897120"/>
                  <a:pt x="3990340" y="4820920"/>
                  <a:pt x="4119880" y="4681220"/>
                </a:cubicBezTo>
                <a:cubicBezTo>
                  <a:pt x="4249420" y="4541520"/>
                  <a:pt x="4356100" y="4302760"/>
                  <a:pt x="4424680" y="4147820"/>
                </a:cubicBezTo>
                <a:cubicBezTo>
                  <a:pt x="4493260" y="3992880"/>
                  <a:pt x="4528820" y="3896360"/>
                  <a:pt x="4531360" y="3751580"/>
                </a:cubicBezTo>
                <a:cubicBezTo>
                  <a:pt x="4533900" y="3606800"/>
                  <a:pt x="4411980" y="3385820"/>
                  <a:pt x="4439920" y="3279140"/>
                </a:cubicBezTo>
                <a:cubicBezTo>
                  <a:pt x="4467860" y="3172460"/>
                  <a:pt x="4645660" y="3190240"/>
                  <a:pt x="4699000" y="3111500"/>
                </a:cubicBezTo>
                <a:cubicBezTo>
                  <a:pt x="4752340" y="3032760"/>
                  <a:pt x="4820920" y="2938780"/>
                  <a:pt x="4759960" y="2806700"/>
                </a:cubicBezTo>
                <a:cubicBezTo>
                  <a:pt x="4699000" y="2674620"/>
                  <a:pt x="4439920" y="2405380"/>
                  <a:pt x="4333240" y="2319020"/>
                </a:cubicBezTo>
                <a:cubicBezTo>
                  <a:pt x="4226560" y="2232660"/>
                  <a:pt x="4224020" y="2293620"/>
                  <a:pt x="4119880" y="2288540"/>
                </a:cubicBezTo>
                <a:cubicBezTo>
                  <a:pt x="4015740" y="2283460"/>
                  <a:pt x="3771900" y="2346960"/>
                  <a:pt x="3708400" y="2288540"/>
                </a:cubicBezTo>
                <a:cubicBezTo>
                  <a:pt x="3644900" y="2230120"/>
                  <a:pt x="3703320" y="2026920"/>
                  <a:pt x="3738880" y="1938020"/>
                </a:cubicBezTo>
                <a:cubicBezTo>
                  <a:pt x="3774440" y="1849120"/>
                  <a:pt x="3891280" y="1821180"/>
                  <a:pt x="3921760" y="1755140"/>
                </a:cubicBezTo>
                <a:cubicBezTo>
                  <a:pt x="3952240" y="1689100"/>
                  <a:pt x="3909060" y="1612900"/>
                  <a:pt x="3921760" y="1541780"/>
                </a:cubicBezTo>
                <a:cubicBezTo>
                  <a:pt x="3934460" y="1470660"/>
                  <a:pt x="3967480" y="1422400"/>
                  <a:pt x="3997960" y="1328420"/>
                </a:cubicBezTo>
                <a:cubicBezTo>
                  <a:pt x="4028440" y="1234440"/>
                  <a:pt x="4112260" y="1074420"/>
                  <a:pt x="4104640" y="977900"/>
                </a:cubicBezTo>
                <a:cubicBezTo>
                  <a:pt x="4097020" y="881380"/>
                  <a:pt x="4005580" y="797560"/>
                  <a:pt x="3952240" y="749300"/>
                </a:cubicBezTo>
                <a:cubicBezTo>
                  <a:pt x="3898900" y="701040"/>
                  <a:pt x="3820160" y="762000"/>
                  <a:pt x="3784600" y="688340"/>
                </a:cubicBezTo>
                <a:cubicBezTo>
                  <a:pt x="3749040" y="614680"/>
                  <a:pt x="3815080" y="406400"/>
                  <a:pt x="3738880" y="307340"/>
                </a:cubicBezTo>
                <a:cubicBezTo>
                  <a:pt x="3662680" y="208280"/>
                  <a:pt x="3426460" y="114300"/>
                  <a:pt x="3327400" y="93980"/>
                </a:cubicBezTo>
                <a:cubicBezTo>
                  <a:pt x="3228340" y="73660"/>
                  <a:pt x="3200400" y="190500"/>
                  <a:pt x="3144520" y="185420"/>
                </a:cubicBezTo>
                <a:cubicBezTo>
                  <a:pt x="3088640" y="180340"/>
                  <a:pt x="3042920" y="83820"/>
                  <a:pt x="2992120" y="63500"/>
                </a:cubicBezTo>
                <a:cubicBezTo>
                  <a:pt x="2941320" y="43180"/>
                  <a:pt x="2913380" y="73660"/>
                  <a:pt x="2839720" y="63500"/>
                </a:cubicBezTo>
                <a:cubicBezTo>
                  <a:pt x="2766060" y="53340"/>
                  <a:pt x="2633980" y="5080"/>
                  <a:pt x="2550160" y="2540"/>
                </a:cubicBezTo>
                <a:cubicBezTo>
                  <a:pt x="2466340" y="0"/>
                  <a:pt x="2440940" y="33020"/>
                  <a:pt x="2336800" y="48260"/>
                </a:cubicBezTo>
                <a:cubicBezTo>
                  <a:pt x="2232660" y="63500"/>
                  <a:pt x="2009140" y="83820"/>
                  <a:pt x="1925320" y="93980"/>
                </a:cubicBezTo>
                <a:cubicBezTo>
                  <a:pt x="1841500" y="104140"/>
                  <a:pt x="1856740" y="48260"/>
                  <a:pt x="1833880" y="109220"/>
                </a:cubicBezTo>
                <a:cubicBezTo>
                  <a:pt x="1811020" y="170180"/>
                  <a:pt x="1854200" y="363220"/>
                  <a:pt x="1788160" y="459740"/>
                </a:cubicBezTo>
                <a:cubicBezTo>
                  <a:pt x="1722120" y="556260"/>
                  <a:pt x="1536700" y="553720"/>
                  <a:pt x="1437640" y="688340"/>
                </a:cubicBezTo>
                <a:cubicBezTo>
                  <a:pt x="1338580" y="822960"/>
                  <a:pt x="1282700" y="1087120"/>
                  <a:pt x="1193800" y="1267460"/>
                </a:cubicBezTo>
                <a:cubicBezTo>
                  <a:pt x="1104900" y="1447800"/>
                  <a:pt x="1000760" y="1623060"/>
                  <a:pt x="904240" y="1770380"/>
                </a:cubicBezTo>
                <a:cubicBezTo>
                  <a:pt x="807720" y="1917700"/>
                  <a:pt x="683260" y="2029460"/>
                  <a:pt x="614680" y="2151380"/>
                </a:cubicBezTo>
                <a:cubicBezTo>
                  <a:pt x="546100" y="2273300"/>
                  <a:pt x="515620" y="2423160"/>
                  <a:pt x="492760" y="2501900"/>
                </a:cubicBezTo>
                <a:cubicBezTo>
                  <a:pt x="469900" y="2580640"/>
                  <a:pt x="510540" y="2575560"/>
                  <a:pt x="477520" y="2623820"/>
                </a:cubicBezTo>
                <a:cubicBezTo>
                  <a:pt x="444500" y="2672080"/>
                  <a:pt x="355600" y="2710180"/>
                  <a:pt x="294640" y="2791460"/>
                </a:cubicBezTo>
                <a:cubicBezTo>
                  <a:pt x="233680" y="2872740"/>
                  <a:pt x="152400" y="2999740"/>
                  <a:pt x="111760" y="3111500"/>
                </a:cubicBezTo>
                <a:cubicBezTo>
                  <a:pt x="71120" y="3223260"/>
                  <a:pt x="55880" y="3370580"/>
                  <a:pt x="50800" y="3462020"/>
                </a:cubicBezTo>
                <a:cubicBezTo>
                  <a:pt x="45720" y="3553460"/>
                  <a:pt x="0" y="3586480"/>
                  <a:pt x="81280" y="3660140"/>
                </a:cubicBezTo>
                <a:cubicBezTo>
                  <a:pt x="162560" y="3733800"/>
                  <a:pt x="447040" y="3812540"/>
                  <a:pt x="538480" y="3903980"/>
                </a:cubicBezTo>
                <a:cubicBezTo>
                  <a:pt x="629920" y="3995420"/>
                  <a:pt x="513080" y="4135120"/>
                  <a:pt x="629920" y="4208780"/>
                </a:cubicBezTo>
                <a:cubicBezTo>
                  <a:pt x="746760" y="4282440"/>
                  <a:pt x="1092200" y="4282440"/>
                  <a:pt x="1239520" y="4345940"/>
                </a:cubicBezTo>
                <a:cubicBezTo>
                  <a:pt x="1386840" y="4409440"/>
                  <a:pt x="1409700" y="4531360"/>
                  <a:pt x="1513840" y="4589780"/>
                </a:cubicBezTo>
                <a:cubicBezTo>
                  <a:pt x="1617980" y="4648200"/>
                  <a:pt x="1757680" y="4655820"/>
                  <a:pt x="1864360" y="4696460"/>
                </a:cubicBezTo>
                <a:cubicBezTo>
                  <a:pt x="1971040" y="4737100"/>
                  <a:pt x="2034540" y="4798060"/>
                  <a:pt x="2153920" y="4833620"/>
                </a:cubicBezTo>
                <a:cubicBezTo>
                  <a:pt x="2273300" y="4869180"/>
                  <a:pt x="2461260" y="4879340"/>
                  <a:pt x="2580640" y="4909820"/>
                </a:cubicBezTo>
                <a:cubicBezTo>
                  <a:pt x="2700020" y="4940300"/>
                  <a:pt x="2766060" y="4960620"/>
                  <a:pt x="2870200" y="5016500"/>
                </a:cubicBezTo>
                <a:cubicBezTo>
                  <a:pt x="2974340" y="5072380"/>
                  <a:pt x="3147060" y="5209540"/>
                  <a:pt x="3205480" y="5245100"/>
                </a:cubicBezTo>
                <a:cubicBezTo>
                  <a:pt x="3263900" y="5280660"/>
                  <a:pt x="3202940" y="5234940"/>
                  <a:pt x="3220720" y="5229860"/>
                </a:cubicBezTo>
                <a:cubicBezTo>
                  <a:pt x="3238500" y="5224780"/>
                  <a:pt x="3210560" y="5255260"/>
                  <a:pt x="3281680" y="5214620"/>
                </a:cubicBezTo>
                <a:close/>
              </a:path>
            </a:pathLst>
          </a:custGeom>
          <a:solidFill>
            <a:srgbClr val="FF0000">
              <a:alpha val="41000"/>
            </a:srgb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1501775" y="762000"/>
            <a:ext cx="5813425" cy="6095998"/>
            <a:chOff x="1654175" y="914403"/>
            <a:chExt cx="5813425" cy="6095998"/>
          </a:xfrm>
        </p:grpSpPr>
        <p:pic>
          <p:nvPicPr>
            <p:cNvPr id="16" name="Picture 15"/>
            <p:cNvPicPr preferRelativeResize="0">
              <a:picLocks noChangeAspect="1" noChangeArrowheads="1"/>
            </p:cNvPicPr>
            <p:nvPr/>
          </p:nvPicPr>
          <p:blipFill>
            <a:blip r:embed="rId4" cstate="print"/>
            <a:srcRect/>
            <a:stretch>
              <a:fillRect/>
            </a:stretch>
          </p:blipFill>
          <p:spPr bwMode="auto">
            <a:xfrm>
              <a:off x="1654175" y="914403"/>
              <a:ext cx="5813425" cy="6095998"/>
            </a:xfrm>
            <a:prstGeom prst="rect">
              <a:avLst/>
            </a:prstGeom>
            <a:noFill/>
            <a:ln w="9525">
              <a:noFill/>
              <a:miter lim="800000"/>
              <a:headEnd/>
              <a:tailEnd/>
            </a:ln>
            <a:effectLst/>
          </p:spPr>
        </p:pic>
        <p:sp>
          <p:nvSpPr>
            <p:cNvPr id="17" name="Freeform 16"/>
            <p:cNvSpPr/>
            <p:nvPr/>
          </p:nvSpPr>
          <p:spPr>
            <a:xfrm>
              <a:off x="2362200" y="1143000"/>
              <a:ext cx="4820920" cy="5280660"/>
            </a:xfrm>
            <a:custGeom>
              <a:avLst/>
              <a:gdLst>
                <a:gd name="connsiteX0" fmla="*/ 3281680 w 4820920"/>
                <a:gd name="connsiteY0" fmla="*/ 5214620 h 5280660"/>
                <a:gd name="connsiteX1" fmla="*/ 3647440 w 4820920"/>
                <a:gd name="connsiteY1" fmla="*/ 4986020 h 5280660"/>
                <a:gd name="connsiteX2" fmla="*/ 4119880 w 4820920"/>
                <a:gd name="connsiteY2" fmla="*/ 4681220 h 5280660"/>
                <a:gd name="connsiteX3" fmla="*/ 4424680 w 4820920"/>
                <a:gd name="connsiteY3" fmla="*/ 4147820 h 5280660"/>
                <a:gd name="connsiteX4" fmla="*/ 4531360 w 4820920"/>
                <a:gd name="connsiteY4" fmla="*/ 3751580 h 5280660"/>
                <a:gd name="connsiteX5" fmla="*/ 4439920 w 4820920"/>
                <a:gd name="connsiteY5" fmla="*/ 3279140 h 5280660"/>
                <a:gd name="connsiteX6" fmla="*/ 4699000 w 4820920"/>
                <a:gd name="connsiteY6" fmla="*/ 3111500 h 5280660"/>
                <a:gd name="connsiteX7" fmla="*/ 4759960 w 4820920"/>
                <a:gd name="connsiteY7" fmla="*/ 2806700 h 5280660"/>
                <a:gd name="connsiteX8" fmla="*/ 4333240 w 4820920"/>
                <a:gd name="connsiteY8" fmla="*/ 2319020 h 5280660"/>
                <a:gd name="connsiteX9" fmla="*/ 4119880 w 4820920"/>
                <a:gd name="connsiteY9" fmla="*/ 2288540 h 5280660"/>
                <a:gd name="connsiteX10" fmla="*/ 3708400 w 4820920"/>
                <a:gd name="connsiteY10" fmla="*/ 2288540 h 5280660"/>
                <a:gd name="connsiteX11" fmla="*/ 3738880 w 4820920"/>
                <a:gd name="connsiteY11" fmla="*/ 1938020 h 5280660"/>
                <a:gd name="connsiteX12" fmla="*/ 3921760 w 4820920"/>
                <a:gd name="connsiteY12" fmla="*/ 1755140 h 5280660"/>
                <a:gd name="connsiteX13" fmla="*/ 3921760 w 4820920"/>
                <a:gd name="connsiteY13" fmla="*/ 1541780 h 5280660"/>
                <a:gd name="connsiteX14" fmla="*/ 3997960 w 4820920"/>
                <a:gd name="connsiteY14" fmla="*/ 1328420 h 5280660"/>
                <a:gd name="connsiteX15" fmla="*/ 4104640 w 4820920"/>
                <a:gd name="connsiteY15" fmla="*/ 977900 h 5280660"/>
                <a:gd name="connsiteX16" fmla="*/ 3952240 w 4820920"/>
                <a:gd name="connsiteY16" fmla="*/ 749300 h 5280660"/>
                <a:gd name="connsiteX17" fmla="*/ 3784600 w 4820920"/>
                <a:gd name="connsiteY17" fmla="*/ 688340 h 5280660"/>
                <a:gd name="connsiteX18" fmla="*/ 3738880 w 4820920"/>
                <a:gd name="connsiteY18" fmla="*/ 307340 h 5280660"/>
                <a:gd name="connsiteX19" fmla="*/ 3327400 w 4820920"/>
                <a:gd name="connsiteY19" fmla="*/ 93980 h 5280660"/>
                <a:gd name="connsiteX20" fmla="*/ 3144520 w 4820920"/>
                <a:gd name="connsiteY20" fmla="*/ 185420 h 5280660"/>
                <a:gd name="connsiteX21" fmla="*/ 2992120 w 4820920"/>
                <a:gd name="connsiteY21" fmla="*/ 63500 h 5280660"/>
                <a:gd name="connsiteX22" fmla="*/ 2839720 w 4820920"/>
                <a:gd name="connsiteY22" fmla="*/ 63500 h 5280660"/>
                <a:gd name="connsiteX23" fmla="*/ 2550160 w 4820920"/>
                <a:gd name="connsiteY23" fmla="*/ 2540 h 5280660"/>
                <a:gd name="connsiteX24" fmla="*/ 2336800 w 4820920"/>
                <a:gd name="connsiteY24" fmla="*/ 48260 h 5280660"/>
                <a:gd name="connsiteX25" fmla="*/ 1925320 w 4820920"/>
                <a:gd name="connsiteY25" fmla="*/ 93980 h 5280660"/>
                <a:gd name="connsiteX26" fmla="*/ 1833880 w 4820920"/>
                <a:gd name="connsiteY26" fmla="*/ 109220 h 5280660"/>
                <a:gd name="connsiteX27" fmla="*/ 1788160 w 4820920"/>
                <a:gd name="connsiteY27" fmla="*/ 459740 h 5280660"/>
                <a:gd name="connsiteX28" fmla="*/ 1437640 w 4820920"/>
                <a:gd name="connsiteY28" fmla="*/ 688340 h 5280660"/>
                <a:gd name="connsiteX29" fmla="*/ 1193800 w 4820920"/>
                <a:gd name="connsiteY29" fmla="*/ 1267460 h 5280660"/>
                <a:gd name="connsiteX30" fmla="*/ 904240 w 4820920"/>
                <a:gd name="connsiteY30" fmla="*/ 1770380 h 5280660"/>
                <a:gd name="connsiteX31" fmla="*/ 614680 w 4820920"/>
                <a:gd name="connsiteY31" fmla="*/ 2151380 h 5280660"/>
                <a:gd name="connsiteX32" fmla="*/ 492760 w 4820920"/>
                <a:gd name="connsiteY32" fmla="*/ 2501900 h 5280660"/>
                <a:gd name="connsiteX33" fmla="*/ 477520 w 4820920"/>
                <a:gd name="connsiteY33" fmla="*/ 2623820 h 5280660"/>
                <a:gd name="connsiteX34" fmla="*/ 294640 w 4820920"/>
                <a:gd name="connsiteY34" fmla="*/ 2791460 h 5280660"/>
                <a:gd name="connsiteX35" fmla="*/ 111760 w 4820920"/>
                <a:gd name="connsiteY35" fmla="*/ 3111500 h 5280660"/>
                <a:gd name="connsiteX36" fmla="*/ 50800 w 4820920"/>
                <a:gd name="connsiteY36" fmla="*/ 3462020 h 5280660"/>
                <a:gd name="connsiteX37" fmla="*/ 81280 w 4820920"/>
                <a:gd name="connsiteY37" fmla="*/ 3660140 h 5280660"/>
                <a:gd name="connsiteX38" fmla="*/ 538480 w 4820920"/>
                <a:gd name="connsiteY38" fmla="*/ 3903980 h 5280660"/>
                <a:gd name="connsiteX39" fmla="*/ 629920 w 4820920"/>
                <a:gd name="connsiteY39" fmla="*/ 4208780 h 5280660"/>
                <a:gd name="connsiteX40" fmla="*/ 1239520 w 4820920"/>
                <a:gd name="connsiteY40" fmla="*/ 4345940 h 5280660"/>
                <a:gd name="connsiteX41" fmla="*/ 1513840 w 4820920"/>
                <a:gd name="connsiteY41" fmla="*/ 4589780 h 5280660"/>
                <a:gd name="connsiteX42" fmla="*/ 1864360 w 4820920"/>
                <a:gd name="connsiteY42" fmla="*/ 4696460 h 5280660"/>
                <a:gd name="connsiteX43" fmla="*/ 2153920 w 4820920"/>
                <a:gd name="connsiteY43" fmla="*/ 4833620 h 5280660"/>
                <a:gd name="connsiteX44" fmla="*/ 2580640 w 4820920"/>
                <a:gd name="connsiteY44" fmla="*/ 4909820 h 5280660"/>
                <a:gd name="connsiteX45" fmla="*/ 2870200 w 4820920"/>
                <a:gd name="connsiteY45" fmla="*/ 5016500 h 5280660"/>
                <a:gd name="connsiteX46" fmla="*/ 3205480 w 4820920"/>
                <a:gd name="connsiteY46" fmla="*/ 5245100 h 5280660"/>
                <a:gd name="connsiteX47" fmla="*/ 3220720 w 4820920"/>
                <a:gd name="connsiteY47" fmla="*/ 5229860 h 5280660"/>
                <a:gd name="connsiteX48" fmla="*/ 3281680 w 4820920"/>
                <a:gd name="connsiteY48" fmla="*/ 5214620 h 528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820920" h="5280660">
                  <a:moveTo>
                    <a:pt x="3281680" y="5214620"/>
                  </a:moveTo>
                  <a:cubicBezTo>
                    <a:pt x="3352800" y="5173980"/>
                    <a:pt x="3647440" y="4986020"/>
                    <a:pt x="3647440" y="4986020"/>
                  </a:cubicBezTo>
                  <a:cubicBezTo>
                    <a:pt x="3787140" y="4897120"/>
                    <a:pt x="3990340" y="4820920"/>
                    <a:pt x="4119880" y="4681220"/>
                  </a:cubicBezTo>
                  <a:cubicBezTo>
                    <a:pt x="4249420" y="4541520"/>
                    <a:pt x="4356100" y="4302760"/>
                    <a:pt x="4424680" y="4147820"/>
                  </a:cubicBezTo>
                  <a:cubicBezTo>
                    <a:pt x="4493260" y="3992880"/>
                    <a:pt x="4528820" y="3896360"/>
                    <a:pt x="4531360" y="3751580"/>
                  </a:cubicBezTo>
                  <a:cubicBezTo>
                    <a:pt x="4533900" y="3606800"/>
                    <a:pt x="4411980" y="3385820"/>
                    <a:pt x="4439920" y="3279140"/>
                  </a:cubicBezTo>
                  <a:cubicBezTo>
                    <a:pt x="4467860" y="3172460"/>
                    <a:pt x="4645660" y="3190240"/>
                    <a:pt x="4699000" y="3111500"/>
                  </a:cubicBezTo>
                  <a:cubicBezTo>
                    <a:pt x="4752340" y="3032760"/>
                    <a:pt x="4820920" y="2938780"/>
                    <a:pt x="4759960" y="2806700"/>
                  </a:cubicBezTo>
                  <a:cubicBezTo>
                    <a:pt x="4699000" y="2674620"/>
                    <a:pt x="4439920" y="2405380"/>
                    <a:pt x="4333240" y="2319020"/>
                  </a:cubicBezTo>
                  <a:cubicBezTo>
                    <a:pt x="4226560" y="2232660"/>
                    <a:pt x="4224020" y="2293620"/>
                    <a:pt x="4119880" y="2288540"/>
                  </a:cubicBezTo>
                  <a:cubicBezTo>
                    <a:pt x="4015740" y="2283460"/>
                    <a:pt x="3771900" y="2346960"/>
                    <a:pt x="3708400" y="2288540"/>
                  </a:cubicBezTo>
                  <a:cubicBezTo>
                    <a:pt x="3644900" y="2230120"/>
                    <a:pt x="3703320" y="2026920"/>
                    <a:pt x="3738880" y="1938020"/>
                  </a:cubicBezTo>
                  <a:cubicBezTo>
                    <a:pt x="3774440" y="1849120"/>
                    <a:pt x="3891280" y="1821180"/>
                    <a:pt x="3921760" y="1755140"/>
                  </a:cubicBezTo>
                  <a:cubicBezTo>
                    <a:pt x="3952240" y="1689100"/>
                    <a:pt x="3909060" y="1612900"/>
                    <a:pt x="3921760" y="1541780"/>
                  </a:cubicBezTo>
                  <a:cubicBezTo>
                    <a:pt x="3934460" y="1470660"/>
                    <a:pt x="3967480" y="1422400"/>
                    <a:pt x="3997960" y="1328420"/>
                  </a:cubicBezTo>
                  <a:cubicBezTo>
                    <a:pt x="4028440" y="1234440"/>
                    <a:pt x="4112260" y="1074420"/>
                    <a:pt x="4104640" y="977900"/>
                  </a:cubicBezTo>
                  <a:cubicBezTo>
                    <a:pt x="4097020" y="881380"/>
                    <a:pt x="4005580" y="797560"/>
                    <a:pt x="3952240" y="749300"/>
                  </a:cubicBezTo>
                  <a:cubicBezTo>
                    <a:pt x="3898900" y="701040"/>
                    <a:pt x="3820160" y="762000"/>
                    <a:pt x="3784600" y="688340"/>
                  </a:cubicBezTo>
                  <a:cubicBezTo>
                    <a:pt x="3749040" y="614680"/>
                    <a:pt x="3815080" y="406400"/>
                    <a:pt x="3738880" y="307340"/>
                  </a:cubicBezTo>
                  <a:cubicBezTo>
                    <a:pt x="3662680" y="208280"/>
                    <a:pt x="3426460" y="114300"/>
                    <a:pt x="3327400" y="93980"/>
                  </a:cubicBezTo>
                  <a:cubicBezTo>
                    <a:pt x="3228340" y="73660"/>
                    <a:pt x="3200400" y="190500"/>
                    <a:pt x="3144520" y="185420"/>
                  </a:cubicBezTo>
                  <a:cubicBezTo>
                    <a:pt x="3088640" y="180340"/>
                    <a:pt x="3042920" y="83820"/>
                    <a:pt x="2992120" y="63500"/>
                  </a:cubicBezTo>
                  <a:cubicBezTo>
                    <a:pt x="2941320" y="43180"/>
                    <a:pt x="2913380" y="73660"/>
                    <a:pt x="2839720" y="63500"/>
                  </a:cubicBezTo>
                  <a:cubicBezTo>
                    <a:pt x="2766060" y="53340"/>
                    <a:pt x="2633980" y="5080"/>
                    <a:pt x="2550160" y="2540"/>
                  </a:cubicBezTo>
                  <a:cubicBezTo>
                    <a:pt x="2466340" y="0"/>
                    <a:pt x="2440940" y="33020"/>
                    <a:pt x="2336800" y="48260"/>
                  </a:cubicBezTo>
                  <a:cubicBezTo>
                    <a:pt x="2232660" y="63500"/>
                    <a:pt x="2009140" y="83820"/>
                    <a:pt x="1925320" y="93980"/>
                  </a:cubicBezTo>
                  <a:cubicBezTo>
                    <a:pt x="1841500" y="104140"/>
                    <a:pt x="1856740" y="48260"/>
                    <a:pt x="1833880" y="109220"/>
                  </a:cubicBezTo>
                  <a:cubicBezTo>
                    <a:pt x="1811020" y="170180"/>
                    <a:pt x="1854200" y="363220"/>
                    <a:pt x="1788160" y="459740"/>
                  </a:cubicBezTo>
                  <a:cubicBezTo>
                    <a:pt x="1722120" y="556260"/>
                    <a:pt x="1536700" y="553720"/>
                    <a:pt x="1437640" y="688340"/>
                  </a:cubicBezTo>
                  <a:cubicBezTo>
                    <a:pt x="1338580" y="822960"/>
                    <a:pt x="1282700" y="1087120"/>
                    <a:pt x="1193800" y="1267460"/>
                  </a:cubicBezTo>
                  <a:cubicBezTo>
                    <a:pt x="1104900" y="1447800"/>
                    <a:pt x="1000760" y="1623060"/>
                    <a:pt x="904240" y="1770380"/>
                  </a:cubicBezTo>
                  <a:cubicBezTo>
                    <a:pt x="807720" y="1917700"/>
                    <a:pt x="683260" y="2029460"/>
                    <a:pt x="614680" y="2151380"/>
                  </a:cubicBezTo>
                  <a:cubicBezTo>
                    <a:pt x="546100" y="2273300"/>
                    <a:pt x="515620" y="2423160"/>
                    <a:pt x="492760" y="2501900"/>
                  </a:cubicBezTo>
                  <a:cubicBezTo>
                    <a:pt x="469900" y="2580640"/>
                    <a:pt x="510540" y="2575560"/>
                    <a:pt x="477520" y="2623820"/>
                  </a:cubicBezTo>
                  <a:cubicBezTo>
                    <a:pt x="444500" y="2672080"/>
                    <a:pt x="355600" y="2710180"/>
                    <a:pt x="294640" y="2791460"/>
                  </a:cubicBezTo>
                  <a:cubicBezTo>
                    <a:pt x="233680" y="2872740"/>
                    <a:pt x="152400" y="2999740"/>
                    <a:pt x="111760" y="3111500"/>
                  </a:cubicBezTo>
                  <a:cubicBezTo>
                    <a:pt x="71120" y="3223260"/>
                    <a:pt x="55880" y="3370580"/>
                    <a:pt x="50800" y="3462020"/>
                  </a:cubicBezTo>
                  <a:cubicBezTo>
                    <a:pt x="45720" y="3553460"/>
                    <a:pt x="0" y="3586480"/>
                    <a:pt x="81280" y="3660140"/>
                  </a:cubicBezTo>
                  <a:cubicBezTo>
                    <a:pt x="162560" y="3733800"/>
                    <a:pt x="447040" y="3812540"/>
                    <a:pt x="538480" y="3903980"/>
                  </a:cubicBezTo>
                  <a:cubicBezTo>
                    <a:pt x="629920" y="3995420"/>
                    <a:pt x="513080" y="4135120"/>
                    <a:pt x="629920" y="4208780"/>
                  </a:cubicBezTo>
                  <a:cubicBezTo>
                    <a:pt x="746760" y="4282440"/>
                    <a:pt x="1092200" y="4282440"/>
                    <a:pt x="1239520" y="4345940"/>
                  </a:cubicBezTo>
                  <a:cubicBezTo>
                    <a:pt x="1386840" y="4409440"/>
                    <a:pt x="1409700" y="4531360"/>
                    <a:pt x="1513840" y="4589780"/>
                  </a:cubicBezTo>
                  <a:cubicBezTo>
                    <a:pt x="1617980" y="4648200"/>
                    <a:pt x="1757680" y="4655820"/>
                    <a:pt x="1864360" y="4696460"/>
                  </a:cubicBezTo>
                  <a:cubicBezTo>
                    <a:pt x="1971040" y="4737100"/>
                    <a:pt x="2034540" y="4798060"/>
                    <a:pt x="2153920" y="4833620"/>
                  </a:cubicBezTo>
                  <a:cubicBezTo>
                    <a:pt x="2273300" y="4869180"/>
                    <a:pt x="2461260" y="4879340"/>
                    <a:pt x="2580640" y="4909820"/>
                  </a:cubicBezTo>
                  <a:cubicBezTo>
                    <a:pt x="2700020" y="4940300"/>
                    <a:pt x="2766060" y="4960620"/>
                    <a:pt x="2870200" y="5016500"/>
                  </a:cubicBezTo>
                  <a:cubicBezTo>
                    <a:pt x="2974340" y="5072380"/>
                    <a:pt x="3147060" y="5209540"/>
                    <a:pt x="3205480" y="5245100"/>
                  </a:cubicBezTo>
                  <a:cubicBezTo>
                    <a:pt x="3263900" y="5280660"/>
                    <a:pt x="3202940" y="5234940"/>
                    <a:pt x="3220720" y="5229860"/>
                  </a:cubicBezTo>
                  <a:cubicBezTo>
                    <a:pt x="3238500" y="5224780"/>
                    <a:pt x="3210560" y="5255260"/>
                    <a:pt x="3281680" y="5214620"/>
                  </a:cubicBezTo>
                  <a:close/>
                </a:path>
              </a:pathLst>
            </a:custGeom>
            <a:solidFill>
              <a:srgbClr val="FF0000">
                <a:alpha val="41000"/>
              </a:srgb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11"/>
          <p:cNvSpPr/>
          <p:nvPr/>
        </p:nvSpPr>
        <p:spPr>
          <a:xfrm>
            <a:off x="2020207" y="3274786"/>
            <a:ext cx="1198336" cy="1451428"/>
          </a:xfrm>
          <a:custGeom>
            <a:avLst/>
            <a:gdLst>
              <a:gd name="connsiteX0" fmla="*/ 641350 w 1198336"/>
              <a:gd name="connsiteY0" fmla="*/ 1814 h 1451428"/>
              <a:gd name="connsiteX1" fmla="*/ 880836 w 1198336"/>
              <a:gd name="connsiteY1" fmla="*/ 29028 h 1451428"/>
              <a:gd name="connsiteX2" fmla="*/ 951593 w 1198336"/>
              <a:gd name="connsiteY2" fmla="*/ 50800 h 1451428"/>
              <a:gd name="connsiteX3" fmla="*/ 995136 w 1198336"/>
              <a:gd name="connsiteY3" fmla="*/ 99785 h 1451428"/>
              <a:gd name="connsiteX4" fmla="*/ 1060450 w 1198336"/>
              <a:gd name="connsiteY4" fmla="*/ 116114 h 1451428"/>
              <a:gd name="connsiteX5" fmla="*/ 1076779 w 1198336"/>
              <a:gd name="connsiteY5" fmla="*/ 235857 h 1451428"/>
              <a:gd name="connsiteX6" fmla="*/ 1125764 w 1198336"/>
              <a:gd name="connsiteY6" fmla="*/ 295728 h 1451428"/>
              <a:gd name="connsiteX7" fmla="*/ 1152979 w 1198336"/>
              <a:gd name="connsiteY7" fmla="*/ 399143 h 1451428"/>
              <a:gd name="connsiteX8" fmla="*/ 1109436 w 1198336"/>
              <a:gd name="connsiteY8" fmla="*/ 469900 h 1451428"/>
              <a:gd name="connsiteX9" fmla="*/ 1076779 w 1198336"/>
              <a:gd name="connsiteY9" fmla="*/ 556985 h 1451428"/>
              <a:gd name="connsiteX10" fmla="*/ 995136 w 1198336"/>
              <a:gd name="connsiteY10" fmla="*/ 638628 h 1451428"/>
              <a:gd name="connsiteX11" fmla="*/ 973364 w 1198336"/>
              <a:gd name="connsiteY11" fmla="*/ 698500 h 1451428"/>
              <a:gd name="connsiteX12" fmla="*/ 1027793 w 1198336"/>
              <a:gd name="connsiteY12" fmla="*/ 758371 h 1451428"/>
              <a:gd name="connsiteX13" fmla="*/ 1147536 w 1198336"/>
              <a:gd name="connsiteY13" fmla="*/ 796471 h 1451428"/>
              <a:gd name="connsiteX14" fmla="*/ 1191079 w 1198336"/>
              <a:gd name="connsiteY14" fmla="*/ 850900 h 1451428"/>
              <a:gd name="connsiteX15" fmla="*/ 1191079 w 1198336"/>
              <a:gd name="connsiteY15" fmla="*/ 932543 h 1451428"/>
              <a:gd name="connsiteX16" fmla="*/ 1152979 w 1198336"/>
              <a:gd name="connsiteY16" fmla="*/ 981528 h 1451428"/>
              <a:gd name="connsiteX17" fmla="*/ 1136650 w 1198336"/>
              <a:gd name="connsiteY17" fmla="*/ 1052285 h 1451428"/>
              <a:gd name="connsiteX18" fmla="*/ 1136650 w 1198336"/>
              <a:gd name="connsiteY18" fmla="*/ 1057728 h 1451428"/>
              <a:gd name="connsiteX19" fmla="*/ 1152979 w 1198336"/>
              <a:gd name="connsiteY19" fmla="*/ 1139371 h 1451428"/>
              <a:gd name="connsiteX20" fmla="*/ 1103993 w 1198336"/>
              <a:gd name="connsiteY20" fmla="*/ 1259114 h 1451428"/>
              <a:gd name="connsiteX21" fmla="*/ 1049564 w 1198336"/>
              <a:gd name="connsiteY21" fmla="*/ 1373414 h 1451428"/>
              <a:gd name="connsiteX22" fmla="*/ 886279 w 1198336"/>
              <a:gd name="connsiteY22" fmla="*/ 1444171 h 1451428"/>
              <a:gd name="connsiteX23" fmla="*/ 712107 w 1198336"/>
              <a:gd name="connsiteY23" fmla="*/ 1416957 h 1451428"/>
              <a:gd name="connsiteX24" fmla="*/ 532493 w 1198336"/>
              <a:gd name="connsiteY24" fmla="*/ 1362528 h 1451428"/>
              <a:gd name="connsiteX25" fmla="*/ 385536 w 1198336"/>
              <a:gd name="connsiteY25" fmla="*/ 1302657 h 1451428"/>
              <a:gd name="connsiteX26" fmla="*/ 331107 w 1198336"/>
              <a:gd name="connsiteY26" fmla="*/ 1182914 h 1451428"/>
              <a:gd name="connsiteX27" fmla="*/ 184150 w 1198336"/>
              <a:gd name="connsiteY27" fmla="*/ 1084943 h 1451428"/>
              <a:gd name="connsiteX28" fmla="*/ 146050 w 1198336"/>
              <a:gd name="connsiteY28" fmla="*/ 1063171 h 1451428"/>
              <a:gd name="connsiteX29" fmla="*/ 58964 w 1198336"/>
              <a:gd name="connsiteY29" fmla="*/ 1035957 h 1451428"/>
              <a:gd name="connsiteX30" fmla="*/ 4536 w 1198336"/>
              <a:gd name="connsiteY30" fmla="*/ 932543 h 1451428"/>
              <a:gd name="connsiteX31" fmla="*/ 31750 w 1198336"/>
              <a:gd name="connsiteY31" fmla="*/ 829128 h 1451428"/>
              <a:gd name="connsiteX32" fmla="*/ 86179 w 1198336"/>
              <a:gd name="connsiteY32" fmla="*/ 720271 h 1451428"/>
              <a:gd name="connsiteX33" fmla="*/ 271236 w 1198336"/>
              <a:gd name="connsiteY33" fmla="*/ 524328 h 1451428"/>
              <a:gd name="connsiteX34" fmla="*/ 407307 w 1198336"/>
              <a:gd name="connsiteY34" fmla="*/ 437243 h 1451428"/>
              <a:gd name="connsiteX35" fmla="*/ 494393 w 1198336"/>
              <a:gd name="connsiteY35" fmla="*/ 301171 h 1451428"/>
              <a:gd name="connsiteX36" fmla="*/ 527050 w 1198336"/>
              <a:gd name="connsiteY36" fmla="*/ 170543 h 1451428"/>
              <a:gd name="connsiteX37" fmla="*/ 586922 w 1198336"/>
              <a:gd name="connsiteY37" fmla="*/ 132443 h 1451428"/>
              <a:gd name="connsiteX38" fmla="*/ 603250 w 1198336"/>
              <a:gd name="connsiteY38" fmla="*/ 110671 h 1451428"/>
              <a:gd name="connsiteX39" fmla="*/ 592364 w 1198336"/>
              <a:gd name="connsiteY39" fmla="*/ 18143 h 1451428"/>
              <a:gd name="connsiteX40" fmla="*/ 641350 w 1198336"/>
              <a:gd name="connsiteY40" fmla="*/ 1814 h 145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98336" h="1451428">
                <a:moveTo>
                  <a:pt x="641350" y="1814"/>
                </a:moveTo>
                <a:cubicBezTo>
                  <a:pt x="689429" y="3628"/>
                  <a:pt x="829129" y="20864"/>
                  <a:pt x="880836" y="29028"/>
                </a:cubicBezTo>
                <a:cubicBezTo>
                  <a:pt x="932543" y="37192"/>
                  <a:pt x="932543" y="39007"/>
                  <a:pt x="951593" y="50800"/>
                </a:cubicBezTo>
                <a:cubicBezTo>
                  <a:pt x="970643" y="62593"/>
                  <a:pt x="976993" y="88899"/>
                  <a:pt x="995136" y="99785"/>
                </a:cubicBezTo>
                <a:cubicBezTo>
                  <a:pt x="1013279" y="110671"/>
                  <a:pt x="1046843" y="93435"/>
                  <a:pt x="1060450" y="116114"/>
                </a:cubicBezTo>
                <a:cubicBezTo>
                  <a:pt x="1074057" y="138793"/>
                  <a:pt x="1065893" y="205921"/>
                  <a:pt x="1076779" y="235857"/>
                </a:cubicBezTo>
                <a:cubicBezTo>
                  <a:pt x="1087665" y="265793"/>
                  <a:pt x="1113064" y="268514"/>
                  <a:pt x="1125764" y="295728"/>
                </a:cubicBezTo>
                <a:cubicBezTo>
                  <a:pt x="1138464" y="322942"/>
                  <a:pt x="1155700" y="370114"/>
                  <a:pt x="1152979" y="399143"/>
                </a:cubicBezTo>
                <a:cubicBezTo>
                  <a:pt x="1150258" y="428172"/>
                  <a:pt x="1122136" y="443593"/>
                  <a:pt x="1109436" y="469900"/>
                </a:cubicBezTo>
                <a:cubicBezTo>
                  <a:pt x="1096736" y="496207"/>
                  <a:pt x="1095829" y="528864"/>
                  <a:pt x="1076779" y="556985"/>
                </a:cubicBezTo>
                <a:cubicBezTo>
                  <a:pt x="1057729" y="585106"/>
                  <a:pt x="1012372" y="615042"/>
                  <a:pt x="995136" y="638628"/>
                </a:cubicBezTo>
                <a:cubicBezTo>
                  <a:pt x="977900" y="662214"/>
                  <a:pt x="967921" y="678543"/>
                  <a:pt x="973364" y="698500"/>
                </a:cubicBezTo>
                <a:cubicBezTo>
                  <a:pt x="978807" y="718457"/>
                  <a:pt x="998764" y="742043"/>
                  <a:pt x="1027793" y="758371"/>
                </a:cubicBezTo>
                <a:cubicBezTo>
                  <a:pt x="1056822" y="774700"/>
                  <a:pt x="1120322" y="781049"/>
                  <a:pt x="1147536" y="796471"/>
                </a:cubicBezTo>
                <a:cubicBezTo>
                  <a:pt x="1174750" y="811893"/>
                  <a:pt x="1183822" y="828221"/>
                  <a:pt x="1191079" y="850900"/>
                </a:cubicBezTo>
                <a:cubicBezTo>
                  <a:pt x="1198336" y="873579"/>
                  <a:pt x="1197429" y="910772"/>
                  <a:pt x="1191079" y="932543"/>
                </a:cubicBezTo>
                <a:cubicBezTo>
                  <a:pt x="1184729" y="954314"/>
                  <a:pt x="1162051" y="961571"/>
                  <a:pt x="1152979" y="981528"/>
                </a:cubicBezTo>
                <a:cubicBezTo>
                  <a:pt x="1143908" y="1001485"/>
                  <a:pt x="1139371" y="1039585"/>
                  <a:pt x="1136650" y="1052285"/>
                </a:cubicBezTo>
                <a:cubicBezTo>
                  <a:pt x="1133929" y="1064985"/>
                  <a:pt x="1133929" y="1043214"/>
                  <a:pt x="1136650" y="1057728"/>
                </a:cubicBezTo>
                <a:cubicBezTo>
                  <a:pt x="1139371" y="1072242"/>
                  <a:pt x="1158422" y="1105807"/>
                  <a:pt x="1152979" y="1139371"/>
                </a:cubicBezTo>
                <a:cubicBezTo>
                  <a:pt x="1147536" y="1172935"/>
                  <a:pt x="1121229" y="1220107"/>
                  <a:pt x="1103993" y="1259114"/>
                </a:cubicBezTo>
                <a:cubicBezTo>
                  <a:pt x="1086757" y="1298121"/>
                  <a:pt x="1085850" y="1342571"/>
                  <a:pt x="1049564" y="1373414"/>
                </a:cubicBezTo>
                <a:cubicBezTo>
                  <a:pt x="1013278" y="1404257"/>
                  <a:pt x="942522" y="1436914"/>
                  <a:pt x="886279" y="1444171"/>
                </a:cubicBezTo>
                <a:cubicBezTo>
                  <a:pt x="830036" y="1451428"/>
                  <a:pt x="771071" y="1430564"/>
                  <a:pt x="712107" y="1416957"/>
                </a:cubicBezTo>
                <a:cubicBezTo>
                  <a:pt x="653143" y="1403350"/>
                  <a:pt x="586922" y="1381578"/>
                  <a:pt x="532493" y="1362528"/>
                </a:cubicBezTo>
                <a:cubicBezTo>
                  <a:pt x="478065" y="1343478"/>
                  <a:pt x="419100" y="1332593"/>
                  <a:pt x="385536" y="1302657"/>
                </a:cubicBezTo>
                <a:cubicBezTo>
                  <a:pt x="351972" y="1272721"/>
                  <a:pt x="364671" y="1219200"/>
                  <a:pt x="331107" y="1182914"/>
                </a:cubicBezTo>
                <a:cubicBezTo>
                  <a:pt x="297543" y="1146628"/>
                  <a:pt x="214993" y="1104900"/>
                  <a:pt x="184150" y="1084943"/>
                </a:cubicBezTo>
                <a:cubicBezTo>
                  <a:pt x="153307" y="1064986"/>
                  <a:pt x="166914" y="1071335"/>
                  <a:pt x="146050" y="1063171"/>
                </a:cubicBezTo>
                <a:cubicBezTo>
                  <a:pt x="125186" y="1055007"/>
                  <a:pt x="82550" y="1057728"/>
                  <a:pt x="58964" y="1035957"/>
                </a:cubicBezTo>
                <a:cubicBezTo>
                  <a:pt x="35378" y="1014186"/>
                  <a:pt x="9072" y="967014"/>
                  <a:pt x="4536" y="932543"/>
                </a:cubicBezTo>
                <a:cubicBezTo>
                  <a:pt x="0" y="898072"/>
                  <a:pt x="18143" y="864507"/>
                  <a:pt x="31750" y="829128"/>
                </a:cubicBezTo>
                <a:cubicBezTo>
                  <a:pt x="45357" y="793749"/>
                  <a:pt x="46265" y="771071"/>
                  <a:pt x="86179" y="720271"/>
                </a:cubicBezTo>
                <a:cubicBezTo>
                  <a:pt x="126093" y="669471"/>
                  <a:pt x="217715" y="571499"/>
                  <a:pt x="271236" y="524328"/>
                </a:cubicBezTo>
                <a:cubicBezTo>
                  <a:pt x="324757" y="477157"/>
                  <a:pt x="370114" y="474436"/>
                  <a:pt x="407307" y="437243"/>
                </a:cubicBezTo>
                <a:cubicBezTo>
                  <a:pt x="444500" y="400050"/>
                  <a:pt x="474436" y="345621"/>
                  <a:pt x="494393" y="301171"/>
                </a:cubicBezTo>
                <a:cubicBezTo>
                  <a:pt x="514350" y="256721"/>
                  <a:pt x="511629" y="198664"/>
                  <a:pt x="527050" y="170543"/>
                </a:cubicBezTo>
                <a:cubicBezTo>
                  <a:pt x="542471" y="142422"/>
                  <a:pt x="574222" y="142422"/>
                  <a:pt x="586922" y="132443"/>
                </a:cubicBezTo>
                <a:cubicBezTo>
                  <a:pt x="599622" y="122464"/>
                  <a:pt x="602343" y="129721"/>
                  <a:pt x="603250" y="110671"/>
                </a:cubicBezTo>
                <a:cubicBezTo>
                  <a:pt x="604157" y="91621"/>
                  <a:pt x="586921" y="35379"/>
                  <a:pt x="592364" y="18143"/>
                </a:cubicBezTo>
                <a:cubicBezTo>
                  <a:pt x="597807" y="907"/>
                  <a:pt x="593271" y="0"/>
                  <a:pt x="641350" y="1814"/>
                </a:cubicBezTo>
                <a:close/>
              </a:path>
            </a:pathLst>
          </a:custGeom>
          <a:solidFill>
            <a:srgbClr val="FF0000">
              <a:alpha val="45000"/>
            </a:srgb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68997"/>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the geology</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sp>
        <p:nvSpPr>
          <p:cNvPr id="19" name="Rectangle 18"/>
          <p:cNvSpPr/>
          <p:nvPr/>
        </p:nvSpPr>
        <p:spPr>
          <a:xfrm>
            <a:off x="1524000" y="2720876"/>
            <a:ext cx="5806440" cy="2308324"/>
          </a:xfrm>
          <a:prstGeom prst="rect">
            <a:avLst/>
          </a:prstGeom>
          <a:solidFill>
            <a:srgbClr val="FF0000">
              <a:alpha val="37000"/>
            </a:srgbClr>
          </a:solidFill>
          <a:effectLst/>
        </p:spPr>
        <p:txBody>
          <a:bodyPr wrap="square">
            <a:spAutoFit/>
          </a:bodyPr>
          <a:lstStyle/>
          <a:p>
            <a:pPr algn="ctr"/>
            <a:r>
              <a:rPr lang="en-US" sz="3600" b="1" dirty="0" smtClean="0">
                <a:solidFill>
                  <a:schemeClr val="bg1"/>
                </a:solidFill>
                <a:effectLst>
                  <a:outerShdw dist="38100" dir="7200000" algn="ctr" rotWithShape="0">
                    <a:schemeClr val="tx1"/>
                  </a:outerShdw>
                </a:effectLst>
              </a:rPr>
              <a:t>The Colorado Plateau:</a:t>
            </a:r>
          </a:p>
          <a:p>
            <a:pPr algn="ctr"/>
            <a:r>
              <a:rPr lang="en-US" sz="3600" b="1" dirty="0" smtClean="0">
                <a:solidFill>
                  <a:schemeClr val="bg1"/>
                </a:solidFill>
                <a:effectLst>
                  <a:outerShdw dist="38100" dir="7200000" algn="ctr" rotWithShape="0">
                    <a:schemeClr val="tx1"/>
                  </a:outerShdw>
                </a:effectLst>
              </a:rPr>
              <a:t> a series of plateaus</a:t>
            </a:r>
          </a:p>
          <a:p>
            <a:pPr algn="ctr"/>
            <a:r>
              <a:rPr lang="en-US" sz="3600" b="1" dirty="0" smtClean="0">
                <a:solidFill>
                  <a:schemeClr val="bg1"/>
                </a:solidFill>
                <a:effectLst>
                  <a:outerShdw dist="38100" dir="7200000" algn="ctr" rotWithShape="0">
                    <a:schemeClr val="tx1"/>
                  </a:outerShdw>
                </a:effectLst>
              </a:rPr>
              <a:t>separated by north-south</a:t>
            </a:r>
          </a:p>
          <a:p>
            <a:pPr algn="ctr"/>
            <a:r>
              <a:rPr lang="en-US" sz="3600" b="1" dirty="0" smtClean="0">
                <a:solidFill>
                  <a:schemeClr val="bg1"/>
                </a:solidFill>
                <a:effectLst>
                  <a:outerShdw dist="38100" dir="7200000" algn="ctr" rotWithShape="0">
                    <a:schemeClr val="tx1"/>
                  </a:outerShdw>
                </a:effectLst>
              </a:rPr>
              <a:t> trending faults</a:t>
            </a:r>
            <a:endParaRPr lang="en-US" sz="3600" b="1" dirty="0">
              <a:solidFill>
                <a:schemeClr val="bg1"/>
              </a:solidFill>
              <a:effectLst>
                <a:outerShdw dist="38100" dir="7200000" algn="ctr" rotWithShape="0">
                  <a:schemeClr val="tx1"/>
                </a:outerShdw>
              </a:effectLst>
            </a:endParaRPr>
          </a:p>
        </p:txBody>
      </p:sp>
      <p:sp useBgFill="1">
        <p:nvSpPr>
          <p:cNvPr id="20" name="TextBox 19"/>
          <p:cNvSpPr txBox="1"/>
          <p:nvPr/>
        </p:nvSpPr>
        <p:spPr>
          <a:xfrm rot="1760861">
            <a:off x="7097084" y="249505"/>
            <a:ext cx="1954381" cy="1200329"/>
          </a:xfrm>
          <a:prstGeom prst="rect">
            <a:avLst/>
          </a:prstGeom>
        </p:spPr>
        <p:txBody>
          <a:bodyPr wrap="none" rtlCol="0">
            <a:spAutoFit/>
          </a:bodyPr>
          <a:lstStyle/>
          <a:p>
            <a:pPr algn="ctr"/>
            <a:r>
              <a:rPr lang="en-US" sz="3600" b="1" dirty="0" smtClean="0"/>
              <a:t>Geologic </a:t>
            </a:r>
          </a:p>
          <a:p>
            <a:pPr algn="ctr"/>
            <a:r>
              <a:rPr lang="en-US" sz="3600" b="1" dirty="0" smtClean="0"/>
              <a:t>Province</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9">
                                            <p:bg/>
                                          </p:spTgt>
                                        </p:tgtEl>
                                        <p:attrNameLst>
                                          <p:attrName>style.visibility</p:attrName>
                                        </p:attrNameLst>
                                      </p:cBhvr>
                                      <p:to>
                                        <p:strVal val="visible"/>
                                      </p:to>
                                    </p:set>
                                    <p:animEffect transition="in" filter="fade">
                                      <p:cBhvr>
                                        <p:cTn id="7" dur="500"/>
                                        <p:tgtEl>
                                          <p:spTgt spid="19">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xEl>
                                              <p:pRg st="0" end="0"/>
                                            </p:txEl>
                                          </p:spTgt>
                                        </p:tgtEl>
                                        <p:attrNameLst>
                                          <p:attrName>style.visibility</p:attrName>
                                        </p:attrNameLst>
                                      </p:cBhvr>
                                      <p:to>
                                        <p:strVal val="visible"/>
                                      </p:to>
                                    </p:set>
                                    <p:animEffect transition="in" filter="fade">
                                      <p:cBhvr>
                                        <p:cTn id="10" dur="1000"/>
                                        <p:tgtEl>
                                          <p:spTgt spid="19">
                                            <p:txEl>
                                              <p:pRg st="0" end="0"/>
                                            </p:txEl>
                                          </p:spTgt>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9">
                                            <p:txEl>
                                              <p:pRg st="1" end="1"/>
                                            </p:txEl>
                                          </p:spTgt>
                                        </p:tgtEl>
                                        <p:attrNameLst>
                                          <p:attrName>style.visibility</p:attrName>
                                        </p:attrNameLst>
                                      </p:cBhvr>
                                      <p:to>
                                        <p:strVal val="visible"/>
                                      </p:to>
                                    </p:set>
                                    <p:animEffect transition="in" filter="wipe(left)">
                                      <p:cBhvr>
                                        <p:cTn id="14" dur="1000"/>
                                        <p:tgtEl>
                                          <p:spTgt spid="19">
                                            <p:txEl>
                                              <p:pRg st="1" end="1"/>
                                            </p:txEl>
                                          </p:spTgt>
                                        </p:tgtEl>
                                      </p:cBhvr>
                                    </p:animEffect>
                                  </p:childTnLst>
                                </p:cTn>
                              </p:par>
                            </p:childTnLst>
                          </p:cTn>
                        </p:par>
                        <p:par>
                          <p:cTn id="15" fill="hold">
                            <p:stCondLst>
                              <p:cond delay="2000"/>
                            </p:stCondLst>
                            <p:childTnLst>
                              <p:par>
                                <p:cTn id="16" presetID="22" presetClass="entr" presetSubtype="8" fill="hold" nodeType="afterEffect">
                                  <p:stCondLst>
                                    <p:cond delay="0"/>
                                  </p:stCondLst>
                                  <p:childTnLst>
                                    <p:set>
                                      <p:cBhvr>
                                        <p:cTn id="17" dur="1" fill="hold">
                                          <p:stCondLst>
                                            <p:cond delay="0"/>
                                          </p:stCondLst>
                                        </p:cTn>
                                        <p:tgtEl>
                                          <p:spTgt spid="19">
                                            <p:txEl>
                                              <p:pRg st="2" end="2"/>
                                            </p:txEl>
                                          </p:spTgt>
                                        </p:tgtEl>
                                        <p:attrNameLst>
                                          <p:attrName>style.visibility</p:attrName>
                                        </p:attrNameLst>
                                      </p:cBhvr>
                                      <p:to>
                                        <p:strVal val="visible"/>
                                      </p:to>
                                    </p:set>
                                    <p:animEffect transition="in" filter="wipe(left)">
                                      <p:cBhvr>
                                        <p:cTn id="18" dur="1000"/>
                                        <p:tgtEl>
                                          <p:spTgt spid="19">
                                            <p:txEl>
                                              <p:pRg st="2" end="2"/>
                                            </p:txEl>
                                          </p:spTgt>
                                        </p:tgtEl>
                                      </p:cBhvr>
                                    </p:animEffect>
                                  </p:childTnLst>
                                </p:cTn>
                              </p:par>
                            </p:childTnLst>
                          </p:cTn>
                        </p:par>
                        <p:par>
                          <p:cTn id="19" fill="hold">
                            <p:stCondLst>
                              <p:cond delay="3000"/>
                            </p:stCondLst>
                            <p:childTnLst>
                              <p:par>
                                <p:cTn id="20" presetID="22" presetClass="entr" presetSubtype="8" fill="hold" nodeType="after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wipe(left)">
                                      <p:cBhvr>
                                        <p:cTn id="22" dur="1000"/>
                                        <p:tgtEl>
                                          <p:spTgt spid="19">
                                            <p:txEl>
                                              <p:pRg st="3" end="3"/>
                                            </p:txEl>
                                          </p:spTgt>
                                        </p:tgtEl>
                                      </p:cBhvr>
                                    </p:animEffect>
                                  </p:childTnLst>
                                </p:cTn>
                              </p:par>
                              <p:par>
                                <p:cTn id="23" presetID="53"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fltVal val="0"/>
                                          </p:val>
                                        </p:tav>
                                        <p:tav tm="100000">
                                          <p:val>
                                            <p:strVal val="#ppt_w"/>
                                          </p:val>
                                        </p:tav>
                                      </p:tavLst>
                                    </p:anim>
                                    <p:anim calcmode="lin" valueType="num">
                                      <p:cBhvr>
                                        <p:cTn id="26" dur="1000" fill="hold"/>
                                        <p:tgtEl>
                                          <p:spTgt spid="15"/>
                                        </p:tgtEl>
                                        <p:attrNameLst>
                                          <p:attrName>ppt_h</p:attrName>
                                        </p:attrNameLst>
                                      </p:cBhvr>
                                      <p:tavLst>
                                        <p:tav tm="0">
                                          <p:val>
                                            <p:fltVal val="0"/>
                                          </p:val>
                                        </p:tav>
                                        <p:tav tm="100000">
                                          <p:val>
                                            <p:strVal val="#ppt_h"/>
                                          </p:val>
                                        </p:tav>
                                      </p:tavLst>
                                    </p:anim>
                                    <p:animEffect transition="in" filter="fade">
                                      <p:cBhvr>
                                        <p:cTn id="27" dur="1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mph" presetSubtype="0" fill="hold" nodeType="clickEffect">
                                  <p:stCondLst>
                                    <p:cond delay="0"/>
                                  </p:stCondLst>
                                  <p:childTnLst>
                                    <p:animScale>
                                      <p:cBhvr>
                                        <p:cTn id="31" dur="1000" fill="hold"/>
                                        <p:tgtEl>
                                          <p:spTgt spid="18"/>
                                        </p:tgtEl>
                                      </p:cBhvr>
                                      <p:by x="27000" y="27000"/>
                                    </p:animScale>
                                  </p:childTnLst>
                                </p:cTn>
                              </p:par>
                              <p:par>
                                <p:cTn id="32" presetID="10" presetClass="exit" presetSubtype="0" fill="hold" grpId="2" nodeType="withEffect">
                                  <p:stCondLst>
                                    <p:cond delay="0"/>
                                  </p:stCondLst>
                                  <p:childTnLst>
                                    <p:animEffect transition="out" filter="fade">
                                      <p:cBhvr>
                                        <p:cTn id="33" dur="500"/>
                                        <p:tgtEl>
                                          <p:spTgt spid="19">
                                            <p:txEl>
                                              <p:pRg st="0" end="0"/>
                                            </p:txEl>
                                          </p:spTgt>
                                        </p:tgtEl>
                                      </p:cBhvr>
                                    </p:animEffect>
                                    <p:set>
                                      <p:cBhvr>
                                        <p:cTn id="34" dur="1" fill="hold">
                                          <p:stCondLst>
                                            <p:cond delay="499"/>
                                          </p:stCondLst>
                                        </p:cTn>
                                        <p:tgtEl>
                                          <p:spTgt spid="19">
                                            <p:txEl>
                                              <p:pRg st="0" end="0"/>
                                            </p:txEl>
                                          </p:spTgt>
                                        </p:tgtEl>
                                        <p:attrNameLst>
                                          <p:attrName>style.visibility</p:attrName>
                                        </p:attrNameLst>
                                      </p:cBhvr>
                                      <p:to>
                                        <p:strVal val="hidden"/>
                                      </p:to>
                                    </p:set>
                                  </p:childTnLst>
                                </p:cTn>
                              </p:par>
                              <p:par>
                                <p:cTn id="35" presetID="10" presetClass="exit" presetSubtype="0" fill="hold" grpId="2" nodeType="withEffect">
                                  <p:stCondLst>
                                    <p:cond delay="0"/>
                                  </p:stCondLst>
                                  <p:childTnLst>
                                    <p:animEffect transition="out" filter="fade">
                                      <p:cBhvr>
                                        <p:cTn id="36" dur="500"/>
                                        <p:tgtEl>
                                          <p:spTgt spid="19">
                                            <p:txEl>
                                              <p:pRg st="1" end="1"/>
                                            </p:txEl>
                                          </p:spTgt>
                                        </p:tgtEl>
                                      </p:cBhvr>
                                    </p:animEffect>
                                    <p:set>
                                      <p:cBhvr>
                                        <p:cTn id="37" dur="1" fill="hold">
                                          <p:stCondLst>
                                            <p:cond delay="499"/>
                                          </p:stCondLst>
                                        </p:cTn>
                                        <p:tgtEl>
                                          <p:spTgt spid="19">
                                            <p:txEl>
                                              <p:pRg st="1" end="1"/>
                                            </p:txEl>
                                          </p:spTgt>
                                        </p:tgtEl>
                                        <p:attrNameLst>
                                          <p:attrName>style.visibility</p:attrName>
                                        </p:attrNameLst>
                                      </p:cBhvr>
                                      <p:to>
                                        <p:strVal val="hidden"/>
                                      </p:to>
                                    </p:set>
                                  </p:childTnLst>
                                </p:cTn>
                              </p:par>
                              <p:par>
                                <p:cTn id="38" presetID="10" presetClass="exit" presetSubtype="0" fill="hold" grpId="2" nodeType="withEffect">
                                  <p:stCondLst>
                                    <p:cond delay="0"/>
                                  </p:stCondLst>
                                  <p:childTnLst>
                                    <p:animEffect transition="out" filter="fade">
                                      <p:cBhvr>
                                        <p:cTn id="39" dur="500"/>
                                        <p:tgtEl>
                                          <p:spTgt spid="19">
                                            <p:txEl>
                                              <p:pRg st="2" end="2"/>
                                            </p:txEl>
                                          </p:spTgt>
                                        </p:tgtEl>
                                      </p:cBhvr>
                                    </p:animEffect>
                                    <p:set>
                                      <p:cBhvr>
                                        <p:cTn id="40" dur="1" fill="hold">
                                          <p:stCondLst>
                                            <p:cond delay="499"/>
                                          </p:stCondLst>
                                        </p:cTn>
                                        <p:tgtEl>
                                          <p:spTgt spid="19">
                                            <p:txEl>
                                              <p:pRg st="2" end="2"/>
                                            </p:txEl>
                                          </p:spTgt>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19">
                                            <p:txEl>
                                              <p:pRg st="3" end="3"/>
                                            </p:txEl>
                                          </p:spTgt>
                                        </p:tgtEl>
                                      </p:cBhvr>
                                    </p:animEffect>
                                    <p:set>
                                      <p:cBhvr>
                                        <p:cTn id="43" dur="1" fill="hold">
                                          <p:stCondLst>
                                            <p:cond delay="499"/>
                                          </p:stCondLst>
                                        </p:cTn>
                                        <p:tgtEl>
                                          <p:spTgt spid="19">
                                            <p:txEl>
                                              <p:pRg st="3" end="3"/>
                                            </p:txEl>
                                          </p:spTgt>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9">
                                            <p:bg/>
                                          </p:spTgt>
                                        </p:tgtEl>
                                      </p:cBhvr>
                                    </p:animEffect>
                                    <p:set>
                                      <p:cBhvr>
                                        <p:cTn id="46" dur="1" fill="hold">
                                          <p:stCondLst>
                                            <p:cond delay="499"/>
                                          </p:stCondLst>
                                        </p:cTn>
                                        <p:tgtEl>
                                          <p:spTgt spid="19">
                                            <p:bg/>
                                          </p:spTgt>
                                        </p:tgtEl>
                                        <p:attrNameLst>
                                          <p:attrName>style.visibility</p:attrName>
                                        </p:attrNameLst>
                                      </p:cBhvr>
                                      <p:to>
                                        <p:strVal val="hidden"/>
                                      </p:to>
                                    </p:set>
                                  </p:childTnLst>
                                </p:cTn>
                              </p:par>
                              <p:par>
                                <p:cTn id="47" presetID="35" presetClass="path" presetSubtype="0" accel="50000" decel="50000" fill="hold" nodeType="withEffect">
                                  <p:stCondLst>
                                    <p:cond delay="0"/>
                                  </p:stCondLst>
                                  <p:childTnLst>
                                    <p:animMotion origin="layout" path="M 1.94444E-6 4.44444E-6 L -0.19879 0.03333 " pathEditMode="relative" rAng="0" ptsTypes="AA">
                                      <p:cBhvr>
                                        <p:cTn id="48" dur="1000" fill="hold"/>
                                        <p:tgtEl>
                                          <p:spTgt spid="18"/>
                                        </p:tgtEl>
                                        <p:attrNameLst>
                                          <p:attrName>ppt_x</p:attrName>
                                          <p:attrName>ppt_y</p:attrName>
                                        </p:attrNameLst>
                                      </p:cBhvr>
                                      <p:rCtr x="-99" y="17"/>
                                    </p:animMotion>
                                  </p:childTnLst>
                                </p:cTn>
                              </p:par>
                              <p:par>
                                <p:cTn id="49" presetID="8" presetClass="emph" presetSubtype="0" fill="hold" nodeType="withEffect">
                                  <p:stCondLst>
                                    <p:cond delay="0"/>
                                  </p:stCondLst>
                                  <p:childTnLst>
                                    <p:animRot by="180000">
                                      <p:cBhvr>
                                        <p:cTn id="50" dur="1000" fill="hold"/>
                                        <p:tgtEl>
                                          <p:spTgt spid="18"/>
                                        </p:tgtEl>
                                        <p:attrNameLst>
                                          <p:attrName>r</p:attrName>
                                        </p:attrNameLst>
                                      </p:cBhvr>
                                    </p:animRot>
                                  </p:childTnLst>
                                </p:cTn>
                              </p:par>
                              <p:par>
                                <p:cTn id="51" presetID="10"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2000"/>
                                        <p:tgtEl>
                                          <p:spTgt spid="4"/>
                                        </p:tgtEl>
                                      </p:cBhvr>
                                    </p:animEffect>
                                  </p:childTnLst>
                                </p:cTn>
                              </p:par>
                              <p:par>
                                <p:cTn id="54" presetID="10" presetClass="exit" presetSubtype="0" fill="hold" grpId="1" nodeType="withEffect">
                                  <p:stCondLst>
                                    <p:cond delay="0"/>
                                  </p:stCondLst>
                                  <p:childTnLst>
                                    <p:animEffect transition="out" filter="fade">
                                      <p:cBhvr>
                                        <p:cTn id="55" dur="1000"/>
                                        <p:tgtEl>
                                          <p:spTgt spid="15"/>
                                        </p:tgtEl>
                                      </p:cBhvr>
                                    </p:animEffect>
                                    <p:set>
                                      <p:cBhvr>
                                        <p:cTn id="56" dur="1" fill="hold">
                                          <p:stCondLst>
                                            <p:cond delay="999"/>
                                          </p:stCondLst>
                                        </p:cTn>
                                        <p:tgtEl>
                                          <p:spTgt spid="15"/>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00"/>
                                        <p:tgtEl>
                                          <p:spTgt spid="2"/>
                                        </p:tgtEl>
                                      </p:cBhvr>
                                    </p:animEffect>
                                    <p:set>
                                      <p:cBhvr>
                                        <p:cTn id="59" dur="1" fill="hold">
                                          <p:stCondLst>
                                            <p:cond delay="999"/>
                                          </p:stCondLst>
                                        </p:cTn>
                                        <p:tgtEl>
                                          <p:spTgt spid="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1000"/>
                                        <p:tgtEl>
                                          <p:spTgt spid="12"/>
                                        </p:tgtEl>
                                      </p:cBhvr>
                                    </p:animEffect>
                                  </p:childTnLst>
                                </p:cTn>
                              </p:par>
                              <p:par>
                                <p:cTn id="65" presetID="10" presetClass="exit" presetSubtype="0" fill="hold" nodeType="withEffect">
                                  <p:stCondLst>
                                    <p:cond delay="500"/>
                                  </p:stCondLst>
                                  <p:childTnLst>
                                    <p:animEffect transition="out" filter="fade">
                                      <p:cBhvr>
                                        <p:cTn id="66" dur="1000"/>
                                        <p:tgtEl>
                                          <p:spTgt spid="18"/>
                                        </p:tgtEl>
                                      </p:cBhvr>
                                    </p:animEffect>
                                    <p:set>
                                      <p:cBhvr>
                                        <p:cTn id="67"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2" grpId="0" animBg="1"/>
      <p:bldP spid="19" grpId="0" uiExpand="1" build="allAtOnce"/>
      <p:bldP spid="19" grpId="1" uiExpand="1" build="allAtOnce" animBg="1"/>
      <p:bldP spid="19" grpId="2" build="allAtOnce"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6802" name="Picture 2" descr="48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480 Ma </a:t>
            </a:r>
          </a:p>
        </p:txBody>
      </p:sp>
    </p:spTree>
  </p:cSld>
  <p:clrMapOvr>
    <a:masterClrMapping/>
  </p:clrMapOvr>
  <p:transition advTm="1000"/>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7826" name="Picture 2" descr="47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81272"/>
              <a:ext cx="4539518" cy="2548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470 Ma </a:t>
            </a:r>
          </a:p>
        </p:txBody>
      </p:sp>
    </p:spTree>
  </p:cSld>
  <p:clrMapOvr>
    <a:masterClrMapping/>
  </p:clrMapOvr>
  <p:transition advTm="1000"/>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8850" name="Picture 2" descr="46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460 Ma </a:t>
            </a:r>
          </a:p>
        </p:txBody>
      </p:sp>
    </p:spTree>
  </p:cSld>
  <p:clrMapOvr>
    <a:masterClrMapping/>
  </p:clrMapOvr>
  <p:transition advTm="1000"/>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9874" name="Picture 2" descr="45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450 Ma </a:t>
            </a:r>
          </a:p>
        </p:txBody>
      </p:sp>
    </p:spTree>
  </p:cSld>
  <p:clrMapOvr>
    <a:masterClrMapping/>
  </p:clrMapOvr>
  <p:transition advTm="1000"/>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0898" name="Picture 2" descr="44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06322"/>
              <a:ext cx="2710718" cy="3297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440 Ma </a:t>
            </a:r>
          </a:p>
        </p:txBody>
      </p:sp>
    </p:spTree>
  </p:cSld>
  <p:clrMapOvr>
    <a:masterClrMapping/>
  </p:clrMapOvr>
  <p:transition advTm="1000"/>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22" name="Picture 2" descr="43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06322"/>
              <a:ext cx="2755688" cy="3297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430 Ma </a:t>
            </a:r>
          </a:p>
        </p:txBody>
      </p:sp>
    </p:spTree>
  </p:cSld>
  <p:clrMapOvr>
    <a:masterClrMapping/>
  </p:clrMapOvr>
  <p:transition advTm="1000"/>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2946" name="Picture 3" descr="42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420 Ma </a:t>
            </a:r>
          </a:p>
        </p:txBody>
      </p:sp>
    </p:spTree>
  </p:cSld>
  <p:clrMapOvr>
    <a:masterClrMapping/>
  </p:clrMapOvr>
  <p:transition advTm="1000"/>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3970" name="Picture 3" descr="41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410 Ma </a:t>
            </a:r>
          </a:p>
        </p:txBody>
      </p:sp>
    </p:spTree>
  </p:cSld>
  <p:clrMapOvr>
    <a:masterClrMapping/>
  </p:clrMapOvr>
  <p:transition advTm="1000"/>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4994" name="Picture 2" descr="40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06322"/>
              <a:ext cx="3819990" cy="3297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400 Ma </a:t>
            </a:r>
          </a:p>
        </p:txBody>
      </p:sp>
    </p:spTree>
  </p:cSld>
  <p:clrMapOvr>
    <a:masterClrMapping/>
  </p:clrMapOvr>
  <p:transition advTm="1000"/>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4" descr="39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390 Ma </a:t>
            </a:r>
          </a:p>
        </p:txBody>
      </p:sp>
    </p:spTree>
  </p:cSld>
  <p:clrMapOvr>
    <a:masterClrMapping/>
  </p:clrMapOvr>
  <p:transition advTm="1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world.bmp"/>
          <p:cNvPicPr>
            <a:picLocks/>
          </p:cNvPicPr>
          <p:nvPr/>
        </p:nvPicPr>
        <p:blipFill>
          <a:blip r:embed="rId2" cstate="print"/>
          <a:stretch>
            <a:fillRect/>
          </a:stretch>
        </p:blipFill>
        <p:spPr>
          <a:xfrm>
            <a:off x="1" y="1219200"/>
            <a:ext cx="9143999" cy="5638800"/>
          </a:xfrm>
          <a:prstGeom prst="rect">
            <a:avLst/>
          </a:prstGeom>
        </p:spPr>
      </p:pic>
      <p:pic>
        <p:nvPicPr>
          <p:cNvPr id="28" name="Picture 2"/>
          <p:cNvPicPr>
            <a:picLocks noChangeAspect="1" noChangeArrowheads="1"/>
          </p:cNvPicPr>
          <p:nvPr/>
        </p:nvPicPr>
        <p:blipFill>
          <a:blip r:embed="rId3" cstate="print"/>
          <a:srcRect/>
          <a:stretch>
            <a:fillRect/>
          </a:stretch>
        </p:blipFill>
        <p:spPr bwMode="auto">
          <a:xfrm>
            <a:off x="-6350" y="993775"/>
            <a:ext cx="9150350" cy="5864225"/>
          </a:xfrm>
          <a:prstGeom prst="rect">
            <a:avLst/>
          </a:prstGeom>
          <a:noFill/>
          <a:ln w="9525">
            <a:noFill/>
            <a:miter lim="800000"/>
            <a:headEnd/>
            <a:tailEnd/>
          </a:ln>
          <a:effectLst/>
        </p:spPr>
      </p:pic>
      <p:sp>
        <p:nvSpPr>
          <p:cNvPr id="14" name="TextBox 2"/>
          <p:cNvSpPr txBox="1"/>
          <p:nvPr/>
        </p:nvSpPr>
        <p:spPr>
          <a:xfrm>
            <a:off x="0" y="-68997"/>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the geology</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pic>
        <p:nvPicPr>
          <p:cNvPr id="2050" name="Picture 2"/>
          <p:cNvPicPr preferRelativeResize="0">
            <a:picLocks noChangeAspect="1" noChangeArrowheads="1"/>
          </p:cNvPicPr>
          <p:nvPr/>
        </p:nvPicPr>
        <p:blipFill>
          <a:blip r:embed="rId4" cstate="print"/>
          <a:srcRect/>
          <a:stretch>
            <a:fillRect/>
          </a:stretch>
        </p:blipFill>
        <p:spPr bwMode="auto">
          <a:xfrm rot="198088">
            <a:off x="1188720" y="2366075"/>
            <a:ext cx="1408059" cy="838115"/>
          </a:xfrm>
          <a:prstGeom prst="rect">
            <a:avLst/>
          </a:prstGeom>
          <a:noFill/>
          <a:ln w="9525">
            <a:noFill/>
            <a:miter lim="800000"/>
            <a:headEnd/>
            <a:tailEnd/>
          </a:ln>
          <a:effectLst/>
        </p:spPr>
      </p:pic>
      <p:sp>
        <p:nvSpPr>
          <p:cNvPr id="29" name="Freeform 28"/>
          <p:cNvSpPr>
            <a:spLocks noChangeAspect="1"/>
          </p:cNvSpPr>
          <p:nvPr/>
        </p:nvSpPr>
        <p:spPr>
          <a:xfrm rot="180000">
            <a:off x="1528982" y="2679192"/>
            <a:ext cx="160651" cy="194581"/>
          </a:xfrm>
          <a:custGeom>
            <a:avLst/>
            <a:gdLst>
              <a:gd name="connsiteX0" fmla="*/ 641350 w 1198336"/>
              <a:gd name="connsiteY0" fmla="*/ 1814 h 1451428"/>
              <a:gd name="connsiteX1" fmla="*/ 880836 w 1198336"/>
              <a:gd name="connsiteY1" fmla="*/ 29028 h 1451428"/>
              <a:gd name="connsiteX2" fmla="*/ 951593 w 1198336"/>
              <a:gd name="connsiteY2" fmla="*/ 50800 h 1451428"/>
              <a:gd name="connsiteX3" fmla="*/ 995136 w 1198336"/>
              <a:gd name="connsiteY3" fmla="*/ 99785 h 1451428"/>
              <a:gd name="connsiteX4" fmla="*/ 1060450 w 1198336"/>
              <a:gd name="connsiteY4" fmla="*/ 116114 h 1451428"/>
              <a:gd name="connsiteX5" fmla="*/ 1076779 w 1198336"/>
              <a:gd name="connsiteY5" fmla="*/ 235857 h 1451428"/>
              <a:gd name="connsiteX6" fmla="*/ 1125764 w 1198336"/>
              <a:gd name="connsiteY6" fmla="*/ 295728 h 1451428"/>
              <a:gd name="connsiteX7" fmla="*/ 1152979 w 1198336"/>
              <a:gd name="connsiteY7" fmla="*/ 399143 h 1451428"/>
              <a:gd name="connsiteX8" fmla="*/ 1109436 w 1198336"/>
              <a:gd name="connsiteY8" fmla="*/ 469900 h 1451428"/>
              <a:gd name="connsiteX9" fmla="*/ 1076779 w 1198336"/>
              <a:gd name="connsiteY9" fmla="*/ 556985 h 1451428"/>
              <a:gd name="connsiteX10" fmla="*/ 995136 w 1198336"/>
              <a:gd name="connsiteY10" fmla="*/ 638628 h 1451428"/>
              <a:gd name="connsiteX11" fmla="*/ 973364 w 1198336"/>
              <a:gd name="connsiteY11" fmla="*/ 698500 h 1451428"/>
              <a:gd name="connsiteX12" fmla="*/ 1027793 w 1198336"/>
              <a:gd name="connsiteY12" fmla="*/ 758371 h 1451428"/>
              <a:gd name="connsiteX13" fmla="*/ 1147536 w 1198336"/>
              <a:gd name="connsiteY13" fmla="*/ 796471 h 1451428"/>
              <a:gd name="connsiteX14" fmla="*/ 1191079 w 1198336"/>
              <a:gd name="connsiteY14" fmla="*/ 850900 h 1451428"/>
              <a:gd name="connsiteX15" fmla="*/ 1191079 w 1198336"/>
              <a:gd name="connsiteY15" fmla="*/ 932543 h 1451428"/>
              <a:gd name="connsiteX16" fmla="*/ 1152979 w 1198336"/>
              <a:gd name="connsiteY16" fmla="*/ 981528 h 1451428"/>
              <a:gd name="connsiteX17" fmla="*/ 1136650 w 1198336"/>
              <a:gd name="connsiteY17" fmla="*/ 1052285 h 1451428"/>
              <a:gd name="connsiteX18" fmla="*/ 1136650 w 1198336"/>
              <a:gd name="connsiteY18" fmla="*/ 1057728 h 1451428"/>
              <a:gd name="connsiteX19" fmla="*/ 1152979 w 1198336"/>
              <a:gd name="connsiteY19" fmla="*/ 1139371 h 1451428"/>
              <a:gd name="connsiteX20" fmla="*/ 1103993 w 1198336"/>
              <a:gd name="connsiteY20" fmla="*/ 1259114 h 1451428"/>
              <a:gd name="connsiteX21" fmla="*/ 1049564 w 1198336"/>
              <a:gd name="connsiteY21" fmla="*/ 1373414 h 1451428"/>
              <a:gd name="connsiteX22" fmla="*/ 886279 w 1198336"/>
              <a:gd name="connsiteY22" fmla="*/ 1444171 h 1451428"/>
              <a:gd name="connsiteX23" fmla="*/ 712107 w 1198336"/>
              <a:gd name="connsiteY23" fmla="*/ 1416957 h 1451428"/>
              <a:gd name="connsiteX24" fmla="*/ 532493 w 1198336"/>
              <a:gd name="connsiteY24" fmla="*/ 1362528 h 1451428"/>
              <a:gd name="connsiteX25" fmla="*/ 385536 w 1198336"/>
              <a:gd name="connsiteY25" fmla="*/ 1302657 h 1451428"/>
              <a:gd name="connsiteX26" fmla="*/ 331107 w 1198336"/>
              <a:gd name="connsiteY26" fmla="*/ 1182914 h 1451428"/>
              <a:gd name="connsiteX27" fmla="*/ 184150 w 1198336"/>
              <a:gd name="connsiteY27" fmla="*/ 1084943 h 1451428"/>
              <a:gd name="connsiteX28" fmla="*/ 146050 w 1198336"/>
              <a:gd name="connsiteY28" fmla="*/ 1063171 h 1451428"/>
              <a:gd name="connsiteX29" fmla="*/ 58964 w 1198336"/>
              <a:gd name="connsiteY29" fmla="*/ 1035957 h 1451428"/>
              <a:gd name="connsiteX30" fmla="*/ 4536 w 1198336"/>
              <a:gd name="connsiteY30" fmla="*/ 932543 h 1451428"/>
              <a:gd name="connsiteX31" fmla="*/ 31750 w 1198336"/>
              <a:gd name="connsiteY31" fmla="*/ 829128 h 1451428"/>
              <a:gd name="connsiteX32" fmla="*/ 86179 w 1198336"/>
              <a:gd name="connsiteY32" fmla="*/ 720271 h 1451428"/>
              <a:gd name="connsiteX33" fmla="*/ 271236 w 1198336"/>
              <a:gd name="connsiteY33" fmla="*/ 524328 h 1451428"/>
              <a:gd name="connsiteX34" fmla="*/ 407307 w 1198336"/>
              <a:gd name="connsiteY34" fmla="*/ 437243 h 1451428"/>
              <a:gd name="connsiteX35" fmla="*/ 494393 w 1198336"/>
              <a:gd name="connsiteY35" fmla="*/ 301171 h 1451428"/>
              <a:gd name="connsiteX36" fmla="*/ 527050 w 1198336"/>
              <a:gd name="connsiteY36" fmla="*/ 170543 h 1451428"/>
              <a:gd name="connsiteX37" fmla="*/ 586922 w 1198336"/>
              <a:gd name="connsiteY37" fmla="*/ 132443 h 1451428"/>
              <a:gd name="connsiteX38" fmla="*/ 603250 w 1198336"/>
              <a:gd name="connsiteY38" fmla="*/ 110671 h 1451428"/>
              <a:gd name="connsiteX39" fmla="*/ 592364 w 1198336"/>
              <a:gd name="connsiteY39" fmla="*/ 18143 h 1451428"/>
              <a:gd name="connsiteX40" fmla="*/ 641350 w 1198336"/>
              <a:gd name="connsiteY40" fmla="*/ 1814 h 145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98336" h="1451428">
                <a:moveTo>
                  <a:pt x="641350" y="1814"/>
                </a:moveTo>
                <a:cubicBezTo>
                  <a:pt x="689429" y="3628"/>
                  <a:pt x="829129" y="20864"/>
                  <a:pt x="880836" y="29028"/>
                </a:cubicBezTo>
                <a:cubicBezTo>
                  <a:pt x="932543" y="37192"/>
                  <a:pt x="932543" y="39007"/>
                  <a:pt x="951593" y="50800"/>
                </a:cubicBezTo>
                <a:cubicBezTo>
                  <a:pt x="970643" y="62593"/>
                  <a:pt x="976993" y="88899"/>
                  <a:pt x="995136" y="99785"/>
                </a:cubicBezTo>
                <a:cubicBezTo>
                  <a:pt x="1013279" y="110671"/>
                  <a:pt x="1046843" y="93435"/>
                  <a:pt x="1060450" y="116114"/>
                </a:cubicBezTo>
                <a:cubicBezTo>
                  <a:pt x="1074057" y="138793"/>
                  <a:pt x="1065893" y="205921"/>
                  <a:pt x="1076779" y="235857"/>
                </a:cubicBezTo>
                <a:cubicBezTo>
                  <a:pt x="1087665" y="265793"/>
                  <a:pt x="1113064" y="268514"/>
                  <a:pt x="1125764" y="295728"/>
                </a:cubicBezTo>
                <a:cubicBezTo>
                  <a:pt x="1138464" y="322942"/>
                  <a:pt x="1155700" y="370114"/>
                  <a:pt x="1152979" y="399143"/>
                </a:cubicBezTo>
                <a:cubicBezTo>
                  <a:pt x="1150258" y="428172"/>
                  <a:pt x="1122136" y="443593"/>
                  <a:pt x="1109436" y="469900"/>
                </a:cubicBezTo>
                <a:cubicBezTo>
                  <a:pt x="1096736" y="496207"/>
                  <a:pt x="1095829" y="528864"/>
                  <a:pt x="1076779" y="556985"/>
                </a:cubicBezTo>
                <a:cubicBezTo>
                  <a:pt x="1057729" y="585106"/>
                  <a:pt x="1012372" y="615042"/>
                  <a:pt x="995136" y="638628"/>
                </a:cubicBezTo>
                <a:cubicBezTo>
                  <a:pt x="977900" y="662214"/>
                  <a:pt x="967921" y="678543"/>
                  <a:pt x="973364" y="698500"/>
                </a:cubicBezTo>
                <a:cubicBezTo>
                  <a:pt x="978807" y="718457"/>
                  <a:pt x="998764" y="742043"/>
                  <a:pt x="1027793" y="758371"/>
                </a:cubicBezTo>
                <a:cubicBezTo>
                  <a:pt x="1056822" y="774700"/>
                  <a:pt x="1120322" y="781049"/>
                  <a:pt x="1147536" y="796471"/>
                </a:cubicBezTo>
                <a:cubicBezTo>
                  <a:pt x="1174750" y="811893"/>
                  <a:pt x="1183822" y="828221"/>
                  <a:pt x="1191079" y="850900"/>
                </a:cubicBezTo>
                <a:cubicBezTo>
                  <a:pt x="1198336" y="873579"/>
                  <a:pt x="1197429" y="910772"/>
                  <a:pt x="1191079" y="932543"/>
                </a:cubicBezTo>
                <a:cubicBezTo>
                  <a:pt x="1184729" y="954314"/>
                  <a:pt x="1162051" y="961571"/>
                  <a:pt x="1152979" y="981528"/>
                </a:cubicBezTo>
                <a:cubicBezTo>
                  <a:pt x="1143908" y="1001485"/>
                  <a:pt x="1139371" y="1039585"/>
                  <a:pt x="1136650" y="1052285"/>
                </a:cubicBezTo>
                <a:cubicBezTo>
                  <a:pt x="1133929" y="1064985"/>
                  <a:pt x="1133929" y="1043214"/>
                  <a:pt x="1136650" y="1057728"/>
                </a:cubicBezTo>
                <a:cubicBezTo>
                  <a:pt x="1139371" y="1072242"/>
                  <a:pt x="1158422" y="1105807"/>
                  <a:pt x="1152979" y="1139371"/>
                </a:cubicBezTo>
                <a:cubicBezTo>
                  <a:pt x="1147536" y="1172935"/>
                  <a:pt x="1121229" y="1220107"/>
                  <a:pt x="1103993" y="1259114"/>
                </a:cubicBezTo>
                <a:cubicBezTo>
                  <a:pt x="1086757" y="1298121"/>
                  <a:pt x="1085850" y="1342571"/>
                  <a:pt x="1049564" y="1373414"/>
                </a:cubicBezTo>
                <a:cubicBezTo>
                  <a:pt x="1013278" y="1404257"/>
                  <a:pt x="942522" y="1436914"/>
                  <a:pt x="886279" y="1444171"/>
                </a:cubicBezTo>
                <a:cubicBezTo>
                  <a:pt x="830036" y="1451428"/>
                  <a:pt x="771071" y="1430564"/>
                  <a:pt x="712107" y="1416957"/>
                </a:cubicBezTo>
                <a:cubicBezTo>
                  <a:pt x="653143" y="1403350"/>
                  <a:pt x="586922" y="1381578"/>
                  <a:pt x="532493" y="1362528"/>
                </a:cubicBezTo>
                <a:cubicBezTo>
                  <a:pt x="478065" y="1343478"/>
                  <a:pt x="419100" y="1332593"/>
                  <a:pt x="385536" y="1302657"/>
                </a:cubicBezTo>
                <a:cubicBezTo>
                  <a:pt x="351972" y="1272721"/>
                  <a:pt x="364671" y="1219200"/>
                  <a:pt x="331107" y="1182914"/>
                </a:cubicBezTo>
                <a:cubicBezTo>
                  <a:pt x="297543" y="1146628"/>
                  <a:pt x="214993" y="1104900"/>
                  <a:pt x="184150" y="1084943"/>
                </a:cubicBezTo>
                <a:cubicBezTo>
                  <a:pt x="153307" y="1064986"/>
                  <a:pt x="166914" y="1071335"/>
                  <a:pt x="146050" y="1063171"/>
                </a:cubicBezTo>
                <a:cubicBezTo>
                  <a:pt x="125186" y="1055007"/>
                  <a:pt x="82550" y="1057728"/>
                  <a:pt x="58964" y="1035957"/>
                </a:cubicBezTo>
                <a:cubicBezTo>
                  <a:pt x="35378" y="1014186"/>
                  <a:pt x="9072" y="967014"/>
                  <a:pt x="4536" y="932543"/>
                </a:cubicBezTo>
                <a:cubicBezTo>
                  <a:pt x="0" y="898072"/>
                  <a:pt x="18143" y="864507"/>
                  <a:pt x="31750" y="829128"/>
                </a:cubicBezTo>
                <a:cubicBezTo>
                  <a:pt x="45357" y="793749"/>
                  <a:pt x="46265" y="771071"/>
                  <a:pt x="86179" y="720271"/>
                </a:cubicBezTo>
                <a:cubicBezTo>
                  <a:pt x="126093" y="669471"/>
                  <a:pt x="217715" y="571499"/>
                  <a:pt x="271236" y="524328"/>
                </a:cubicBezTo>
                <a:cubicBezTo>
                  <a:pt x="324757" y="477157"/>
                  <a:pt x="370114" y="474436"/>
                  <a:pt x="407307" y="437243"/>
                </a:cubicBezTo>
                <a:cubicBezTo>
                  <a:pt x="444500" y="400050"/>
                  <a:pt x="474436" y="345621"/>
                  <a:pt x="494393" y="301171"/>
                </a:cubicBezTo>
                <a:cubicBezTo>
                  <a:pt x="514350" y="256721"/>
                  <a:pt x="511629" y="198664"/>
                  <a:pt x="527050" y="170543"/>
                </a:cubicBezTo>
                <a:cubicBezTo>
                  <a:pt x="542471" y="142422"/>
                  <a:pt x="574222" y="142422"/>
                  <a:pt x="586922" y="132443"/>
                </a:cubicBezTo>
                <a:cubicBezTo>
                  <a:pt x="599622" y="122464"/>
                  <a:pt x="602343" y="129721"/>
                  <a:pt x="603250" y="110671"/>
                </a:cubicBezTo>
                <a:cubicBezTo>
                  <a:pt x="604157" y="91621"/>
                  <a:pt x="586921" y="35379"/>
                  <a:pt x="592364" y="18143"/>
                </a:cubicBezTo>
                <a:cubicBezTo>
                  <a:pt x="597807" y="907"/>
                  <a:pt x="593271" y="0"/>
                  <a:pt x="641350" y="1814"/>
                </a:cubicBezTo>
                <a:close/>
              </a:path>
            </a:pathLst>
          </a:custGeom>
          <a:solidFill>
            <a:srgbClr val="FF0000">
              <a:alpha val="65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28"/>
                                        </p:tgtEl>
                                      </p:cBhvr>
                                      <p:by x="15000" y="15000"/>
                                    </p:animScale>
                                  </p:childTnLst>
                                </p:cTn>
                              </p:par>
                              <p:par>
                                <p:cTn id="7" presetID="35" presetClass="path" presetSubtype="0" accel="50000" decel="50000" fill="hold" nodeType="withEffect">
                                  <p:stCondLst>
                                    <p:cond delay="0"/>
                                  </p:stCondLst>
                                  <p:childTnLst>
                                    <p:animMotion origin="layout" path="M -2.77778E-6 -3.7037E-6 L -0.28298 -0.16134 " pathEditMode="relative" rAng="0" ptsTypes="AA">
                                      <p:cBhvr>
                                        <p:cTn id="8" dur="1000" fill="hold"/>
                                        <p:tgtEl>
                                          <p:spTgt spid="28"/>
                                        </p:tgtEl>
                                        <p:attrNameLst>
                                          <p:attrName>ppt_x</p:attrName>
                                          <p:attrName>ppt_y</p:attrName>
                                        </p:attrNameLst>
                                      </p:cBhvr>
                                      <p:rCtr x="-141" y="-81"/>
                                    </p:animMotion>
                                  </p:childTnLst>
                                </p:cTn>
                              </p:par>
                              <p:par>
                                <p:cTn id="9" presetID="8" presetClass="emph" presetSubtype="0" fill="hold" nodeType="withEffect">
                                  <p:stCondLst>
                                    <p:cond delay="0"/>
                                  </p:stCondLst>
                                  <p:childTnLst>
                                    <p:animRot by="180000">
                                      <p:cBhvr>
                                        <p:cTn id="10" dur="1000" fill="hold"/>
                                        <p:tgtEl>
                                          <p:spTgt spid="28"/>
                                        </p:tgtEl>
                                        <p:attrNameLst>
                                          <p:attrName>r</p:attrName>
                                        </p:attrNameLst>
                                      </p:cBhvr>
                                    </p:animRot>
                                  </p:childTnLst>
                                </p:cTn>
                              </p:par>
                              <p:par>
                                <p:cTn id="11" presetID="10" presetClass="exit" presetSubtype="0" fill="hold" nodeType="withEffect">
                                  <p:stCondLst>
                                    <p:cond delay="500"/>
                                  </p:stCondLst>
                                  <p:childTnLst>
                                    <p:animEffect transition="out" filter="fade">
                                      <p:cBhvr>
                                        <p:cTn id="12" dur="1000"/>
                                        <p:tgtEl>
                                          <p:spTgt spid="28"/>
                                        </p:tgtEl>
                                      </p:cBhvr>
                                    </p:animEffect>
                                    <p:set>
                                      <p:cBhvr>
                                        <p:cTn id="13" dur="1" fill="hold">
                                          <p:stCondLst>
                                            <p:cond delay="999"/>
                                          </p:stCondLst>
                                        </p:cTn>
                                        <p:tgtEl>
                                          <p:spTgt spid="28"/>
                                        </p:tgtEl>
                                        <p:attrNameLst>
                                          <p:attrName>style.visibility</p:attrName>
                                        </p:attrNameLst>
                                      </p:cBhvr>
                                      <p:to>
                                        <p:strVal val="hidden"/>
                                      </p:to>
                                    </p:set>
                                  </p:childTnLst>
                                </p:cTn>
                              </p:par>
                              <p:par>
                                <p:cTn id="14" presetID="10" presetClass="entr" presetSubtype="0" fill="hold" nodeType="withEffect">
                                  <p:stCondLst>
                                    <p:cond delay="50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childTnLst>
                                </p:cTn>
                              </p:par>
                              <p:par>
                                <p:cTn id="22" presetID="10" presetClass="exit" presetSubtype="0" fill="hold" nodeType="withEffect">
                                  <p:stCondLst>
                                    <p:cond delay="500"/>
                                  </p:stCondLst>
                                  <p:childTnLst>
                                    <p:animEffect transition="out" filter="fade">
                                      <p:cBhvr>
                                        <p:cTn id="23" dur="1000"/>
                                        <p:tgtEl>
                                          <p:spTgt spid="2050"/>
                                        </p:tgtEl>
                                      </p:cBhvr>
                                    </p:animEffect>
                                    <p:set>
                                      <p:cBhvr>
                                        <p:cTn id="24" dur="1" fill="hold">
                                          <p:stCondLst>
                                            <p:cond delay="9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87043" name="Picture 3" descr="38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21312"/>
              <a:ext cx="3969892" cy="314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380 Ma </a:t>
            </a:r>
          </a:p>
        </p:txBody>
      </p:sp>
    </p:spTree>
  </p:cSld>
  <p:clrMapOvr>
    <a:masterClrMapping/>
  </p:clrMapOvr>
  <p:transition advTm="1000"/>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8066" name="Picture 3" descr="37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36302"/>
              <a:ext cx="3580148" cy="2998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370 Ma </a:t>
            </a:r>
          </a:p>
        </p:txBody>
      </p:sp>
    </p:spTree>
  </p:cSld>
  <p:clrMapOvr>
    <a:masterClrMapping/>
  </p:clrMapOvr>
  <p:transition advTm="1000"/>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9090" name="Picture 3" descr="36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360 Ma </a:t>
            </a:r>
          </a:p>
        </p:txBody>
      </p:sp>
    </p:spTree>
  </p:cSld>
  <p:clrMapOvr>
    <a:masterClrMapping/>
  </p:clrMapOvr>
  <p:transition advTm="1000"/>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0114" name="Picture 3" descr="35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350 Ma </a:t>
            </a:r>
          </a:p>
        </p:txBody>
      </p:sp>
    </p:spTree>
  </p:cSld>
  <p:clrMapOvr>
    <a:masterClrMapping/>
  </p:clrMapOvr>
  <p:transition advTm="1000"/>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1138" name="Picture 3" descr="34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340 Ma </a:t>
            </a:r>
          </a:p>
        </p:txBody>
      </p:sp>
    </p:spTree>
  </p:cSld>
  <p:clrMapOvr>
    <a:masterClrMapping/>
  </p:clrMapOvr>
  <p:transition advTm="1000"/>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62" name="Picture 4" descr="33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330 Ma </a:t>
            </a:r>
          </a:p>
        </p:txBody>
      </p:sp>
    </p:spTree>
  </p:cSld>
  <p:clrMapOvr>
    <a:masterClrMapping/>
  </p:clrMapOvr>
  <p:transition advTm="1000"/>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3186" name="Picture 3" descr="32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320 Ma </a:t>
            </a:r>
          </a:p>
        </p:txBody>
      </p:sp>
    </p:spTree>
  </p:cSld>
  <p:clrMapOvr>
    <a:masterClrMapping/>
  </p:clrMapOvr>
  <p:transition advTm="1000"/>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4210" name="Picture 3" descr="310"/>
          <p:cNvPicPr>
            <a:picLocks noChangeAspect="1" noChangeArrowheads="1"/>
          </p:cNvPicPr>
          <p:nvPr/>
        </p:nvPicPr>
        <p:blipFill>
          <a:blip r:embed="rId3" cstate="print"/>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310 Ma </a:t>
            </a: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5234" name="Picture 3" descr="30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300 Ma </a:t>
            </a:r>
          </a:p>
        </p:txBody>
      </p:sp>
    </p:spTree>
  </p:cSld>
  <p:clrMapOvr>
    <a:masterClrMapping/>
  </p:clrMapOvr>
  <p:transition advTm="1000"/>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6258" name="Picture 3" descr="29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591332"/>
              <a:ext cx="4179754" cy="3447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9" name="TextBox 18"/>
          <p:cNvSpPr txBox="1"/>
          <p:nvPr/>
        </p:nvSpPr>
        <p:spPr>
          <a:xfrm>
            <a:off x="89940" y="5201587"/>
            <a:ext cx="1297150" cy="461665"/>
          </a:xfrm>
          <a:prstGeom prst="rect">
            <a:avLst/>
          </a:prstGeom>
        </p:spPr>
        <p:txBody>
          <a:bodyPr wrap="none" rtlCol="0">
            <a:spAutoFit/>
          </a:bodyPr>
          <a:lstStyle/>
          <a:p>
            <a:r>
              <a:rPr lang="en-US" sz="2400" b="1" dirty="0" smtClean="0"/>
              <a:t>290 Ma </a:t>
            </a:r>
          </a:p>
        </p:txBody>
      </p:sp>
    </p:spTree>
  </p:cSld>
  <p:clrMapOvr>
    <a:masterClrMapping/>
  </p:clrMapOvr>
  <p:transition advTm="1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2"/>
          <p:cNvSpPr txBox="1"/>
          <p:nvPr/>
        </p:nvSpPr>
        <p:spPr>
          <a:xfrm>
            <a:off x="0" y="-68997"/>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the geology</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grpSp>
        <p:nvGrpSpPr>
          <p:cNvPr id="2" name="Group 19"/>
          <p:cNvGrpSpPr/>
          <p:nvPr/>
        </p:nvGrpSpPr>
        <p:grpSpPr>
          <a:xfrm>
            <a:off x="0" y="0"/>
            <a:ext cx="9144000" cy="6858000"/>
            <a:chOff x="0" y="0"/>
            <a:chExt cx="9144000" cy="6858000"/>
          </a:xfrm>
        </p:grpSpPr>
        <p:sp>
          <p:nvSpPr>
            <p:cNvPr id="19" name="Rectangle 18"/>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7"/>
            <p:cNvGrpSpPr/>
            <p:nvPr/>
          </p:nvGrpSpPr>
          <p:grpSpPr>
            <a:xfrm>
              <a:off x="32482" y="625475"/>
              <a:ext cx="8890856" cy="6232525"/>
              <a:chOff x="32482" y="625475"/>
              <a:chExt cx="8890856" cy="6232525"/>
            </a:xfrm>
          </p:grpSpPr>
          <p:pic>
            <p:nvPicPr>
              <p:cNvPr id="11" name="Picture 4" descr="00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12" name="Straight Connector 11"/>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 name="Group 12"/>
              <p:cNvGrpSpPr/>
              <p:nvPr/>
            </p:nvGrpSpPr>
            <p:grpSpPr>
              <a:xfrm>
                <a:off x="32482" y="5257800"/>
                <a:ext cx="8806718" cy="1600200"/>
                <a:chOff x="32482" y="5257800"/>
                <a:chExt cx="8806718" cy="1600200"/>
              </a:xfrm>
            </p:grpSpPr>
            <p:sp>
              <p:nvSpPr>
                <p:cNvPr id="14" name="Rectangle 13"/>
                <p:cNvSpPr/>
                <p:nvPr/>
              </p:nvSpPr>
              <p:spPr>
                <a:xfrm>
                  <a:off x="6355830" y="5336498"/>
                  <a:ext cx="2483370" cy="988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839981" y="6595672"/>
                  <a:ext cx="1409075" cy="26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2482" y="5257800"/>
                  <a:ext cx="1409075" cy="663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1" name="Group 20"/>
          <p:cNvGrpSpPr/>
          <p:nvPr/>
        </p:nvGrpSpPr>
        <p:grpSpPr>
          <a:xfrm>
            <a:off x="1" y="1219200"/>
            <a:ext cx="9143999" cy="5638800"/>
            <a:chOff x="1" y="1219200"/>
            <a:chExt cx="9143999" cy="5638800"/>
          </a:xfrm>
        </p:grpSpPr>
        <p:pic>
          <p:nvPicPr>
            <p:cNvPr id="18" name="Picture 17" descr="world.bmp"/>
            <p:cNvPicPr>
              <a:picLocks/>
            </p:cNvPicPr>
            <p:nvPr/>
          </p:nvPicPr>
          <p:blipFill>
            <a:blip r:embed="rId3" cstate="print"/>
            <a:stretch>
              <a:fillRect/>
            </a:stretch>
          </p:blipFill>
          <p:spPr>
            <a:xfrm>
              <a:off x="1" y="1219200"/>
              <a:ext cx="9143999" cy="5638800"/>
            </a:xfrm>
            <a:prstGeom prst="rect">
              <a:avLst/>
            </a:prstGeom>
          </p:spPr>
        </p:pic>
        <p:sp>
          <p:nvSpPr>
            <p:cNvPr id="20" name="Freeform 19"/>
            <p:cNvSpPr>
              <a:spLocks noChangeAspect="1"/>
            </p:cNvSpPr>
            <p:nvPr/>
          </p:nvSpPr>
          <p:spPr>
            <a:xfrm rot="180000">
              <a:off x="1528982" y="2679192"/>
              <a:ext cx="160651" cy="194581"/>
            </a:xfrm>
            <a:custGeom>
              <a:avLst/>
              <a:gdLst>
                <a:gd name="connsiteX0" fmla="*/ 641350 w 1198336"/>
                <a:gd name="connsiteY0" fmla="*/ 1814 h 1451428"/>
                <a:gd name="connsiteX1" fmla="*/ 880836 w 1198336"/>
                <a:gd name="connsiteY1" fmla="*/ 29028 h 1451428"/>
                <a:gd name="connsiteX2" fmla="*/ 951593 w 1198336"/>
                <a:gd name="connsiteY2" fmla="*/ 50800 h 1451428"/>
                <a:gd name="connsiteX3" fmla="*/ 995136 w 1198336"/>
                <a:gd name="connsiteY3" fmla="*/ 99785 h 1451428"/>
                <a:gd name="connsiteX4" fmla="*/ 1060450 w 1198336"/>
                <a:gd name="connsiteY4" fmla="*/ 116114 h 1451428"/>
                <a:gd name="connsiteX5" fmla="*/ 1076779 w 1198336"/>
                <a:gd name="connsiteY5" fmla="*/ 235857 h 1451428"/>
                <a:gd name="connsiteX6" fmla="*/ 1125764 w 1198336"/>
                <a:gd name="connsiteY6" fmla="*/ 295728 h 1451428"/>
                <a:gd name="connsiteX7" fmla="*/ 1152979 w 1198336"/>
                <a:gd name="connsiteY7" fmla="*/ 399143 h 1451428"/>
                <a:gd name="connsiteX8" fmla="*/ 1109436 w 1198336"/>
                <a:gd name="connsiteY8" fmla="*/ 469900 h 1451428"/>
                <a:gd name="connsiteX9" fmla="*/ 1076779 w 1198336"/>
                <a:gd name="connsiteY9" fmla="*/ 556985 h 1451428"/>
                <a:gd name="connsiteX10" fmla="*/ 995136 w 1198336"/>
                <a:gd name="connsiteY10" fmla="*/ 638628 h 1451428"/>
                <a:gd name="connsiteX11" fmla="*/ 973364 w 1198336"/>
                <a:gd name="connsiteY11" fmla="*/ 698500 h 1451428"/>
                <a:gd name="connsiteX12" fmla="*/ 1027793 w 1198336"/>
                <a:gd name="connsiteY12" fmla="*/ 758371 h 1451428"/>
                <a:gd name="connsiteX13" fmla="*/ 1147536 w 1198336"/>
                <a:gd name="connsiteY13" fmla="*/ 796471 h 1451428"/>
                <a:gd name="connsiteX14" fmla="*/ 1191079 w 1198336"/>
                <a:gd name="connsiteY14" fmla="*/ 850900 h 1451428"/>
                <a:gd name="connsiteX15" fmla="*/ 1191079 w 1198336"/>
                <a:gd name="connsiteY15" fmla="*/ 932543 h 1451428"/>
                <a:gd name="connsiteX16" fmla="*/ 1152979 w 1198336"/>
                <a:gd name="connsiteY16" fmla="*/ 981528 h 1451428"/>
                <a:gd name="connsiteX17" fmla="*/ 1136650 w 1198336"/>
                <a:gd name="connsiteY17" fmla="*/ 1052285 h 1451428"/>
                <a:gd name="connsiteX18" fmla="*/ 1136650 w 1198336"/>
                <a:gd name="connsiteY18" fmla="*/ 1057728 h 1451428"/>
                <a:gd name="connsiteX19" fmla="*/ 1152979 w 1198336"/>
                <a:gd name="connsiteY19" fmla="*/ 1139371 h 1451428"/>
                <a:gd name="connsiteX20" fmla="*/ 1103993 w 1198336"/>
                <a:gd name="connsiteY20" fmla="*/ 1259114 h 1451428"/>
                <a:gd name="connsiteX21" fmla="*/ 1049564 w 1198336"/>
                <a:gd name="connsiteY21" fmla="*/ 1373414 h 1451428"/>
                <a:gd name="connsiteX22" fmla="*/ 886279 w 1198336"/>
                <a:gd name="connsiteY22" fmla="*/ 1444171 h 1451428"/>
                <a:gd name="connsiteX23" fmla="*/ 712107 w 1198336"/>
                <a:gd name="connsiteY23" fmla="*/ 1416957 h 1451428"/>
                <a:gd name="connsiteX24" fmla="*/ 532493 w 1198336"/>
                <a:gd name="connsiteY24" fmla="*/ 1362528 h 1451428"/>
                <a:gd name="connsiteX25" fmla="*/ 385536 w 1198336"/>
                <a:gd name="connsiteY25" fmla="*/ 1302657 h 1451428"/>
                <a:gd name="connsiteX26" fmla="*/ 331107 w 1198336"/>
                <a:gd name="connsiteY26" fmla="*/ 1182914 h 1451428"/>
                <a:gd name="connsiteX27" fmla="*/ 184150 w 1198336"/>
                <a:gd name="connsiteY27" fmla="*/ 1084943 h 1451428"/>
                <a:gd name="connsiteX28" fmla="*/ 146050 w 1198336"/>
                <a:gd name="connsiteY28" fmla="*/ 1063171 h 1451428"/>
                <a:gd name="connsiteX29" fmla="*/ 58964 w 1198336"/>
                <a:gd name="connsiteY29" fmla="*/ 1035957 h 1451428"/>
                <a:gd name="connsiteX30" fmla="*/ 4536 w 1198336"/>
                <a:gd name="connsiteY30" fmla="*/ 932543 h 1451428"/>
                <a:gd name="connsiteX31" fmla="*/ 31750 w 1198336"/>
                <a:gd name="connsiteY31" fmla="*/ 829128 h 1451428"/>
                <a:gd name="connsiteX32" fmla="*/ 86179 w 1198336"/>
                <a:gd name="connsiteY32" fmla="*/ 720271 h 1451428"/>
                <a:gd name="connsiteX33" fmla="*/ 271236 w 1198336"/>
                <a:gd name="connsiteY33" fmla="*/ 524328 h 1451428"/>
                <a:gd name="connsiteX34" fmla="*/ 407307 w 1198336"/>
                <a:gd name="connsiteY34" fmla="*/ 437243 h 1451428"/>
                <a:gd name="connsiteX35" fmla="*/ 494393 w 1198336"/>
                <a:gd name="connsiteY35" fmla="*/ 301171 h 1451428"/>
                <a:gd name="connsiteX36" fmla="*/ 527050 w 1198336"/>
                <a:gd name="connsiteY36" fmla="*/ 170543 h 1451428"/>
                <a:gd name="connsiteX37" fmla="*/ 586922 w 1198336"/>
                <a:gd name="connsiteY37" fmla="*/ 132443 h 1451428"/>
                <a:gd name="connsiteX38" fmla="*/ 603250 w 1198336"/>
                <a:gd name="connsiteY38" fmla="*/ 110671 h 1451428"/>
                <a:gd name="connsiteX39" fmla="*/ 592364 w 1198336"/>
                <a:gd name="connsiteY39" fmla="*/ 18143 h 1451428"/>
                <a:gd name="connsiteX40" fmla="*/ 641350 w 1198336"/>
                <a:gd name="connsiteY40" fmla="*/ 1814 h 145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98336" h="1451428">
                  <a:moveTo>
                    <a:pt x="641350" y="1814"/>
                  </a:moveTo>
                  <a:cubicBezTo>
                    <a:pt x="689429" y="3628"/>
                    <a:pt x="829129" y="20864"/>
                    <a:pt x="880836" y="29028"/>
                  </a:cubicBezTo>
                  <a:cubicBezTo>
                    <a:pt x="932543" y="37192"/>
                    <a:pt x="932543" y="39007"/>
                    <a:pt x="951593" y="50800"/>
                  </a:cubicBezTo>
                  <a:cubicBezTo>
                    <a:pt x="970643" y="62593"/>
                    <a:pt x="976993" y="88899"/>
                    <a:pt x="995136" y="99785"/>
                  </a:cubicBezTo>
                  <a:cubicBezTo>
                    <a:pt x="1013279" y="110671"/>
                    <a:pt x="1046843" y="93435"/>
                    <a:pt x="1060450" y="116114"/>
                  </a:cubicBezTo>
                  <a:cubicBezTo>
                    <a:pt x="1074057" y="138793"/>
                    <a:pt x="1065893" y="205921"/>
                    <a:pt x="1076779" y="235857"/>
                  </a:cubicBezTo>
                  <a:cubicBezTo>
                    <a:pt x="1087665" y="265793"/>
                    <a:pt x="1113064" y="268514"/>
                    <a:pt x="1125764" y="295728"/>
                  </a:cubicBezTo>
                  <a:cubicBezTo>
                    <a:pt x="1138464" y="322942"/>
                    <a:pt x="1155700" y="370114"/>
                    <a:pt x="1152979" y="399143"/>
                  </a:cubicBezTo>
                  <a:cubicBezTo>
                    <a:pt x="1150258" y="428172"/>
                    <a:pt x="1122136" y="443593"/>
                    <a:pt x="1109436" y="469900"/>
                  </a:cubicBezTo>
                  <a:cubicBezTo>
                    <a:pt x="1096736" y="496207"/>
                    <a:pt x="1095829" y="528864"/>
                    <a:pt x="1076779" y="556985"/>
                  </a:cubicBezTo>
                  <a:cubicBezTo>
                    <a:pt x="1057729" y="585106"/>
                    <a:pt x="1012372" y="615042"/>
                    <a:pt x="995136" y="638628"/>
                  </a:cubicBezTo>
                  <a:cubicBezTo>
                    <a:pt x="977900" y="662214"/>
                    <a:pt x="967921" y="678543"/>
                    <a:pt x="973364" y="698500"/>
                  </a:cubicBezTo>
                  <a:cubicBezTo>
                    <a:pt x="978807" y="718457"/>
                    <a:pt x="998764" y="742043"/>
                    <a:pt x="1027793" y="758371"/>
                  </a:cubicBezTo>
                  <a:cubicBezTo>
                    <a:pt x="1056822" y="774700"/>
                    <a:pt x="1120322" y="781049"/>
                    <a:pt x="1147536" y="796471"/>
                  </a:cubicBezTo>
                  <a:cubicBezTo>
                    <a:pt x="1174750" y="811893"/>
                    <a:pt x="1183822" y="828221"/>
                    <a:pt x="1191079" y="850900"/>
                  </a:cubicBezTo>
                  <a:cubicBezTo>
                    <a:pt x="1198336" y="873579"/>
                    <a:pt x="1197429" y="910772"/>
                    <a:pt x="1191079" y="932543"/>
                  </a:cubicBezTo>
                  <a:cubicBezTo>
                    <a:pt x="1184729" y="954314"/>
                    <a:pt x="1162051" y="961571"/>
                    <a:pt x="1152979" y="981528"/>
                  </a:cubicBezTo>
                  <a:cubicBezTo>
                    <a:pt x="1143908" y="1001485"/>
                    <a:pt x="1139371" y="1039585"/>
                    <a:pt x="1136650" y="1052285"/>
                  </a:cubicBezTo>
                  <a:cubicBezTo>
                    <a:pt x="1133929" y="1064985"/>
                    <a:pt x="1133929" y="1043214"/>
                    <a:pt x="1136650" y="1057728"/>
                  </a:cubicBezTo>
                  <a:cubicBezTo>
                    <a:pt x="1139371" y="1072242"/>
                    <a:pt x="1158422" y="1105807"/>
                    <a:pt x="1152979" y="1139371"/>
                  </a:cubicBezTo>
                  <a:cubicBezTo>
                    <a:pt x="1147536" y="1172935"/>
                    <a:pt x="1121229" y="1220107"/>
                    <a:pt x="1103993" y="1259114"/>
                  </a:cubicBezTo>
                  <a:cubicBezTo>
                    <a:pt x="1086757" y="1298121"/>
                    <a:pt x="1085850" y="1342571"/>
                    <a:pt x="1049564" y="1373414"/>
                  </a:cubicBezTo>
                  <a:cubicBezTo>
                    <a:pt x="1013278" y="1404257"/>
                    <a:pt x="942522" y="1436914"/>
                    <a:pt x="886279" y="1444171"/>
                  </a:cubicBezTo>
                  <a:cubicBezTo>
                    <a:pt x="830036" y="1451428"/>
                    <a:pt x="771071" y="1430564"/>
                    <a:pt x="712107" y="1416957"/>
                  </a:cubicBezTo>
                  <a:cubicBezTo>
                    <a:pt x="653143" y="1403350"/>
                    <a:pt x="586922" y="1381578"/>
                    <a:pt x="532493" y="1362528"/>
                  </a:cubicBezTo>
                  <a:cubicBezTo>
                    <a:pt x="478065" y="1343478"/>
                    <a:pt x="419100" y="1332593"/>
                    <a:pt x="385536" y="1302657"/>
                  </a:cubicBezTo>
                  <a:cubicBezTo>
                    <a:pt x="351972" y="1272721"/>
                    <a:pt x="364671" y="1219200"/>
                    <a:pt x="331107" y="1182914"/>
                  </a:cubicBezTo>
                  <a:cubicBezTo>
                    <a:pt x="297543" y="1146628"/>
                    <a:pt x="214993" y="1104900"/>
                    <a:pt x="184150" y="1084943"/>
                  </a:cubicBezTo>
                  <a:cubicBezTo>
                    <a:pt x="153307" y="1064986"/>
                    <a:pt x="166914" y="1071335"/>
                    <a:pt x="146050" y="1063171"/>
                  </a:cubicBezTo>
                  <a:cubicBezTo>
                    <a:pt x="125186" y="1055007"/>
                    <a:pt x="82550" y="1057728"/>
                    <a:pt x="58964" y="1035957"/>
                  </a:cubicBezTo>
                  <a:cubicBezTo>
                    <a:pt x="35378" y="1014186"/>
                    <a:pt x="9072" y="967014"/>
                    <a:pt x="4536" y="932543"/>
                  </a:cubicBezTo>
                  <a:cubicBezTo>
                    <a:pt x="0" y="898072"/>
                    <a:pt x="18143" y="864507"/>
                    <a:pt x="31750" y="829128"/>
                  </a:cubicBezTo>
                  <a:cubicBezTo>
                    <a:pt x="45357" y="793749"/>
                    <a:pt x="46265" y="771071"/>
                    <a:pt x="86179" y="720271"/>
                  </a:cubicBezTo>
                  <a:cubicBezTo>
                    <a:pt x="126093" y="669471"/>
                    <a:pt x="217715" y="571499"/>
                    <a:pt x="271236" y="524328"/>
                  </a:cubicBezTo>
                  <a:cubicBezTo>
                    <a:pt x="324757" y="477157"/>
                    <a:pt x="370114" y="474436"/>
                    <a:pt x="407307" y="437243"/>
                  </a:cubicBezTo>
                  <a:cubicBezTo>
                    <a:pt x="444500" y="400050"/>
                    <a:pt x="474436" y="345621"/>
                    <a:pt x="494393" y="301171"/>
                  </a:cubicBezTo>
                  <a:cubicBezTo>
                    <a:pt x="514350" y="256721"/>
                    <a:pt x="511629" y="198664"/>
                    <a:pt x="527050" y="170543"/>
                  </a:cubicBezTo>
                  <a:cubicBezTo>
                    <a:pt x="542471" y="142422"/>
                    <a:pt x="574222" y="142422"/>
                    <a:pt x="586922" y="132443"/>
                  </a:cubicBezTo>
                  <a:cubicBezTo>
                    <a:pt x="599622" y="122464"/>
                    <a:pt x="602343" y="129721"/>
                    <a:pt x="603250" y="110671"/>
                  </a:cubicBezTo>
                  <a:cubicBezTo>
                    <a:pt x="604157" y="91621"/>
                    <a:pt x="586921" y="35379"/>
                    <a:pt x="592364" y="18143"/>
                  </a:cubicBezTo>
                  <a:cubicBezTo>
                    <a:pt x="597807" y="907"/>
                    <a:pt x="593271" y="0"/>
                    <a:pt x="641350" y="1814"/>
                  </a:cubicBezTo>
                  <a:close/>
                </a:path>
              </a:pathLst>
            </a:custGeom>
            <a:solidFill>
              <a:srgbClr val="FF0000">
                <a:alpha val="65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reeform 21"/>
          <p:cNvSpPr>
            <a:spLocks noChangeAspect="1"/>
          </p:cNvSpPr>
          <p:nvPr/>
        </p:nvSpPr>
        <p:spPr>
          <a:xfrm rot="180000">
            <a:off x="2194560" y="1679657"/>
            <a:ext cx="128521" cy="155665"/>
          </a:xfrm>
          <a:custGeom>
            <a:avLst/>
            <a:gdLst>
              <a:gd name="connsiteX0" fmla="*/ 641350 w 1198336"/>
              <a:gd name="connsiteY0" fmla="*/ 1814 h 1451428"/>
              <a:gd name="connsiteX1" fmla="*/ 880836 w 1198336"/>
              <a:gd name="connsiteY1" fmla="*/ 29028 h 1451428"/>
              <a:gd name="connsiteX2" fmla="*/ 951593 w 1198336"/>
              <a:gd name="connsiteY2" fmla="*/ 50800 h 1451428"/>
              <a:gd name="connsiteX3" fmla="*/ 995136 w 1198336"/>
              <a:gd name="connsiteY3" fmla="*/ 99785 h 1451428"/>
              <a:gd name="connsiteX4" fmla="*/ 1060450 w 1198336"/>
              <a:gd name="connsiteY4" fmla="*/ 116114 h 1451428"/>
              <a:gd name="connsiteX5" fmla="*/ 1076779 w 1198336"/>
              <a:gd name="connsiteY5" fmla="*/ 235857 h 1451428"/>
              <a:gd name="connsiteX6" fmla="*/ 1125764 w 1198336"/>
              <a:gd name="connsiteY6" fmla="*/ 295728 h 1451428"/>
              <a:gd name="connsiteX7" fmla="*/ 1152979 w 1198336"/>
              <a:gd name="connsiteY7" fmla="*/ 399143 h 1451428"/>
              <a:gd name="connsiteX8" fmla="*/ 1109436 w 1198336"/>
              <a:gd name="connsiteY8" fmla="*/ 469900 h 1451428"/>
              <a:gd name="connsiteX9" fmla="*/ 1076779 w 1198336"/>
              <a:gd name="connsiteY9" fmla="*/ 556985 h 1451428"/>
              <a:gd name="connsiteX10" fmla="*/ 995136 w 1198336"/>
              <a:gd name="connsiteY10" fmla="*/ 638628 h 1451428"/>
              <a:gd name="connsiteX11" fmla="*/ 973364 w 1198336"/>
              <a:gd name="connsiteY11" fmla="*/ 698500 h 1451428"/>
              <a:gd name="connsiteX12" fmla="*/ 1027793 w 1198336"/>
              <a:gd name="connsiteY12" fmla="*/ 758371 h 1451428"/>
              <a:gd name="connsiteX13" fmla="*/ 1147536 w 1198336"/>
              <a:gd name="connsiteY13" fmla="*/ 796471 h 1451428"/>
              <a:gd name="connsiteX14" fmla="*/ 1191079 w 1198336"/>
              <a:gd name="connsiteY14" fmla="*/ 850900 h 1451428"/>
              <a:gd name="connsiteX15" fmla="*/ 1191079 w 1198336"/>
              <a:gd name="connsiteY15" fmla="*/ 932543 h 1451428"/>
              <a:gd name="connsiteX16" fmla="*/ 1152979 w 1198336"/>
              <a:gd name="connsiteY16" fmla="*/ 981528 h 1451428"/>
              <a:gd name="connsiteX17" fmla="*/ 1136650 w 1198336"/>
              <a:gd name="connsiteY17" fmla="*/ 1052285 h 1451428"/>
              <a:gd name="connsiteX18" fmla="*/ 1136650 w 1198336"/>
              <a:gd name="connsiteY18" fmla="*/ 1057728 h 1451428"/>
              <a:gd name="connsiteX19" fmla="*/ 1152979 w 1198336"/>
              <a:gd name="connsiteY19" fmla="*/ 1139371 h 1451428"/>
              <a:gd name="connsiteX20" fmla="*/ 1103993 w 1198336"/>
              <a:gd name="connsiteY20" fmla="*/ 1259114 h 1451428"/>
              <a:gd name="connsiteX21" fmla="*/ 1049564 w 1198336"/>
              <a:gd name="connsiteY21" fmla="*/ 1373414 h 1451428"/>
              <a:gd name="connsiteX22" fmla="*/ 886279 w 1198336"/>
              <a:gd name="connsiteY22" fmla="*/ 1444171 h 1451428"/>
              <a:gd name="connsiteX23" fmla="*/ 712107 w 1198336"/>
              <a:gd name="connsiteY23" fmla="*/ 1416957 h 1451428"/>
              <a:gd name="connsiteX24" fmla="*/ 532493 w 1198336"/>
              <a:gd name="connsiteY24" fmla="*/ 1362528 h 1451428"/>
              <a:gd name="connsiteX25" fmla="*/ 385536 w 1198336"/>
              <a:gd name="connsiteY25" fmla="*/ 1302657 h 1451428"/>
              <a:gd name="connsiteX26" fmla="*/ 331107 w 1198336"/>
              <a:gd name="connsiteY26" fmla="*/ 1182914 h 1451428"/>
              <a:gd name="connsiteX27" fmla="*/ 184150 w 1198336"/>
              <a:gd name="connsiteY27" fmla="*/ 1084943 h 1451428"/>
              <a:gd name="connsiteX28" fmla="*/ 146050 w 1198336"/>
              <a:gd name="connsiteY28" fmla="*/ 1063171 h 1451428"/>
              <a:gd name="connsiteX29" fmla="*/ 58964 w 1198336"/>
              <a:gd name="connsiteY29" fmla="*/ 1035957 h 1451428"/>
              <a:gd name="connsiteX30" fmla="*/ 4536 w 1198336"/>
              <a:gd name="connsiteY30" fmla="*/ 932543 h 1451428"/>
              <a:gd name="connsiteX31" fmla="*/ 31750 w 1198336"/>
              <a:gd name="connsiteY31" fmla="*/ 829128 h 1451428"/>
              <a:gd name="connsiteX32" fmla="*/ 86179 w 1198336"/>
              <a:gd name="connsiteY32" fmla="*/ 720271 h 1451428"/>
              <a:gd name="connsiteX33" fmla="*/ 271236 w 1198336"/>
              <a:gd name="connsiteY33" fmla="*/ 524328 h 1451428"/>
              <a:gd name="connsiteX34" fmla="*/ 407307 w 1198336"/>
              <a:gd name="connsiteY34" fmla="*/ 437243 h 1451428"/>
              <a:gd name="connsiteX35" fmla="*/ 494393 w 1198336"/>
              <a:gd name="connsiteY35" fmla="*/ 301171 h 1451428"/>
              <a:gd name="connsiteX36" fmla="*/ 527050 w 1198336"/>
              <a:gd name="connsiteY36" fmla="*/ 170543 h 1451428"/>
              <a:gd name="connsiteX37" fmla="*/ 586922 w 1198336"/>
              <a:gd name="connsiteY37" fmla="*/ 132443 h 1451428"/>
              <a:gd name="connsiteX38" fmla="*/ 603250 w 1198336"/>
              <a:gd name="connsiteY38" fmla="*/ 110671 h 1451428"/>
              <a:gd name="connsiteX39" fmla="*/ 592364 w 1198336"/>
              <a:gd name="connsiteY39" fmla="*/ 18143 h 1451428"/>
              <a:gd name="connsiteX40" fmla="*/ 641350 w 1198336"/>
              <a:gd name="connsiteY40" fmla="*/ 1814 h 145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98336" h="1451428">
                <a:moveTo>
                  <a:pt x="641350" y="1814"/>
                </a:moveTo>
                <a:cubicBezTo>
                  <a:pt x="689429" y="3628"/>
                  <a:pt x="829129" y="20864"/>
                  <a:pt x="880836" y="29028"/>
                </a:cubicBezTo>
                <a:cubicBezTo>
                  <a:pt x="932543" y="37192"/>
                  <a:pt x="932543" y="39007"/>
                  <a:pt x="951593" y="50800"/>
                </a:cubicBezTo>
                <a:cubicBezTo>
                  <a:pt x="970643" y="62593"/>
                  <a:pt x="976993" y="88899"/>
                  <a:pt x="995136" y="99785"/>
                </a:cubicBezTo>
                <a:cubicBezTo>
                  <a:pt x="1013279" y="110671"/>
                  <a:pt x="1046843" y="93435"/>
                  <a:pt x="1060450" y="116114"/>
                </a:cubicBezTo>
                <a:cubicBezTo>
                  <a:pt x="1074057" y="138793"/>
                  <a:pt x="1065893" y="205921"/>
                  <a:pt x="1076779" y="235857"/>
                </a:cubicBezTo>
                <a:cubicBezTo>
                  <a:pt x="1087665" y="265793"/>
                  <a:pt x="1113064" y="268514"/>
                  <a:pt x="1125764" y="295728"/>
                </a:cubicBezTo>
                <a:cubicBezTo>
                  <a:pt x="1138464" y="322942"/>
                  <a:pt x="1155700" y="370114"/>
                  <a:pt x="1152979" y="399143"/>
                </a:cubicBezTo>
                <a:cubicBezTo>
                  <a:pt x="1150258" y="428172"/>
                  <a:pt x="1122136" y="443593"/>
                  <a:pt x="1109436" y="469900"/>
                </a:cubicBezTo>
                <a:cubicBezTo>
                  <a:pt x="1096736" y="496207"/>
                  <a:pt x="1095829" y="528864"/>
                  <a:pt x="1076779" y="556985"/>
                </a:cubicBezTo>
                <a:cubicBezTo>
                  <a:pt x="1057729" y="585106"/>
                  <a:pt x="1012372" y="615042"/>
                  <a:pt x="995136" y="638628"/>
                </a:cubicBezTo>
                <a:cubicBezTo>
                  <a:pt x="977900" y="662214"/>
                  <a:pt x="967921" y="678543"/>
                  <a:pt x="973364" y="698500"/>
                </a:cubicBezTo>
                <a:cubicBezTo>
                  <a:pt x="978807" y="718457"/>
                  <a:pt x="998764" y="742043"/>
                  <a:pt x="1027793" y="758371"/>
                </a:cubicBezTo>
                <a:cubicBezTo>
                  <a:pt x="1056822" y="774700"/>
                  <a:pt x="1120322" y="781049"/>
                  <a:pt x="1147536" y="796471"/>
                </a:cubicBezTo>
                <a:cubicBezTo>
                  <a:pt x="1174750" y="811893"/>
                  <a:pt x="1183822" y="828221"/>
                  <a:pt x="1191079" y="850900"/>
                </a:cubicBezTo>
                <a:cubicBezTo>
                  <a:pt x="1198336" y="873579"/>
                  <a:pt x="1197429" y="910772"/>
                  <a:pt x="1191079" y="932543"/>
                </a:cubicBezTo>
                <a:cubicBezTo>
                  <a:pt x="1184729" y="954314"/>
                  <a:pt x="1162051" y="961571"/>
                  <a:pt x="1152979" y="981528"/>
                </a:cubicBezTo>
                <a:cubicBezTo>
                  <a:pt x="1143908" y="1001485"/>
                  <a:pt x="1139371" y="1039585"/>
                  <a:pt x="1136650" y="1052285"/>
                </a:cubicBezTo>
                <a:cubicBezTo>
                  <a:pt x="1133929" y="1064985"/>
                  <a:pt x="1133929" y="1043214"/>
                  <a:pt x="1136650" y="1057728"/>
                </a:cubicBezTo>
                <a:cubicBezTo>
                  <a:pt x="1139371" y="1072242"/>
                  <a:pt x="1158422" y="1105807"/>
                  <a:pt x="1152979" y="1139371"/>
                </a:cubicBezTo>
                <a:cubicBezTo>
                  <a:pt x="1147536" y="1172935"/>
                  <a:pt x="1121229" y="1220107"/>
                  <a:pt x="1103993" y="1259114"/>
                </a:cubicBezTo>
                <a:cubicBezTo>
                  <a:pt x="1086757" y="1298121"/>
                  <a:pt x="1085850" y="1342571"/>
                  <a:pt x="1049564" y="1373414"/>
                </a:cubicBezTo>
                <a:cubicBezTo>
                  <a:pt x="1013278" y="1404257"/>
                  <a:pt x="942522" y="1436914"/>
                  <a:pt x="886279" y="1444171"/>
                </a:cubicBezTo>
                <a:cubicBezTo>
                  <a:pt x="830036" y="1451428"/>
                  <a:pt x="771071" y="1430564"/>
                  <a:pt x="712107" y="1416957"/>
                </a:cubicBezTo>
                <a:cubicBezTo>
                  <a:pt x="653143" y="1403350"/>
                  <a:pt x="586922" y="1381578"/>
                  <a:pt x="532493" y="1362528"/>
                </a:cubicBezTo>
                <a:cubicBezTo>
                  <a:pt x="478065" y="1343478"/>
                  <a:pt x="419100" y="1332593"/>
                  <a:pt x="385536" y="1302657"/>
                </a:cubicBezTo>
                <a:cubicBezTo>
                  <a:pt x="351972" y="1272721"/>
                  <a:pt x="364671" y="1219200"/>
                  <a:pt x="331107" y="1182914"/>
                </a:cubicBezTo>
                <a:cubicBezTo>
                  <a:pt x="297543" y="1146628"/>
                  <a:pt x="214993" y="1104900"/>
                  <a:pt x="184150" y="1084943"/>
                </a:cubicBezTo>
                <a:cubicBezTo>
                  <a:pt x="153307" y="1064986"/>
                  <a:pt x="166914" y="1071335"/>
                  <a:pt x="146050" y="1063171"/>
                </a:cubicBezTo>
                <a:cubicBezTo>
                  <a:pt x="125186" y="1055007"/>
                  <a:pt x="82550" y="1057728"/>
                  <a:pt x="58964" y="1035957"/>
                </a:cubicBezTo>
                <a:cubicBezTo>
                  <a:pt x="35378" y="1014186"/>
                  <a:pt x="9072" y="967014"/>
                  <a:pt x="4536" y="932543"/>
                </a:cubicBezTo>
                <a:cubicBezTo>
                  <a:pt x="0" y="898072"/>
                  <a:pt x="18143" y="864507"/>
                  <a:pt x="31750" y="829128"/>
                </a:cubicBezTo>
                <a:cubicBezTo>
                  <a:pt x="45357" y="793749"/>
                  <a:pt x="46265" y="771071"/>
                  <a:pt x="86179" y="720271"/>
                </a:cubicBezTo>
                <a:cubicBezTo>
                  <a:pt x="126093" y="669471"/>
                  <a:pt x="217715" y="571499"/>
                  <a:pt x="271236" y="524328"/>
                </a:cubicBezTo>
                <a:cubicBezTo>
                  <a:pt x="324757" y="477157"/>
                  <a:pt x="370114" y="474436"/>
                  <a:pt x="407307" y="437243"/>
                </a:cubicBezTo>
                <a:cubicBezTo>
                  <a:pt x="444500" y="400050"/>
                  <a:pt x="474436" y="345621"/>
                  <a:pt x="494393" y="301171"/>
                </a:cubicBezTo>
                <a:cubicBezTo>
                  <a:pt x="514350" y="256721"/>
                  <a:pt x="511629" y="198664"/>
                  <a:pt x="527050" y="170543"/>
                </a:cubicBezTo>
                <a:cubicBezTo>
                  <a:pt x="542471" y="142422"/>
                  <a:pt x="574222" y="142422"/>
                  <a:pt x="586922" y="132443"/>
                </a:cubicBezTo>
                <a:cubicBezTo>
                  <a:pt x="599622" y="122464"/>
                  <a:pt x="602343" y="129721"/>
                  <a:pt x="603250" y="110671"/>
                </a:cubicBezTo>
                <a:cubicBezTo>
                  <a:pt x="604157" y="91621"/>
                  <a:pt x="586921" y="35379"/>
                  <a:pt x="592364" y="18143"/>
                </a:cubicBezTo>
                <a:cubicBezTo>
                  <a:pt x="597807" y="907"/>
                  <a:pt x="593271" y="0"/>
                  <a:pt x="641350" y="1814"/>
                </a:cubicBezTo>
                <a:close/>
              </a:path>
            </a:pathLst>
          </a:custGeom>
          <a:solidFill>
            <a:srgbClr val="FF0000">
              <a:alpha val="84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304800" y="1965960"/>
            <a:ext cx="3200400" cy="3800415"/>
            <a:chOff x="304800" y="1965960"/>
            <a:chExt cx="3200400" cy="3800415"/>
          </a:xfrm>
        </p:grpSpPr>
        <p:sp>
          <p:nvSpPr>
            <p:cNvPr id="24" name="TextBox 1"/>
            <p:cNvSpPr txBox="1">
              <a:spLocks noChangeArrowheads="1"/>
            </p:cNvSpPr>
            <p:nvPr/>
          </p:nvSpPr>
          <p:spPr bwMode="auto">
            <a:xfrm>
              <a:off x="304800" y="5181600"/>
              <a:ext cx="3200400" cy="584775"/>
            </a:xfrm>
            <a:prstGeom prst="rect">
              <a:avLst/>
            </a:prstGeom>
            <a:noFill/>
            <a:ln w="50800">
              <a:solidFill>
                <a:schemeClr val="tx1"/>
              </a:solidFill>
              <a:miter lim="800000"/>
              <a:headEnd/>
              <a:tailEnd/>
            </a:ln>
          </p:spPr>
          <p:txBody>
            <a:bodyPr wrap="square">
              <a:spAutoFit/>
            </a:bodyPr>
            <a:lstStyle/>
            <a:p>
              <a:pPr algn="ctr"/>
              <a:r>
                <a:rPr lang="en-US" sz="3200" b="1" dirty="0" smtClean="0"/>
                <a:t>Colorado Plateau</a:t>
              </a:r>
              <a:endParaRPr lang="en-US" sz="3200" b="1" dirty="0"/>
            </a:p>
          </p:txBody>
        </p:sp>
        <p:cxnSp>
          <p:nvCxnSpPr>
            <p:cNvPr id="26" name="Straight Arrow Connector 25"/>
            <p:cNvCxnSpPr>
              <a:endCxn id="29" idx="4"/>
            </p:cNvCxnSpPr>
            <p:nvPr/>
          </p:nvCxnSpPr>
          <p:spPr>
            <a:xfrm rot="5400000" flipH="1" flipV="1">
              <a:off x="489204" y="3424428"/>
              <a:ext cx="3255264" cy="338328"/>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9" name="Oval 28"/>
          <p:cNvSpPr/>
          <p:nvPr/>
        </p:nvSpPr>
        <p:spPr>
          <a:xfrm>
            <a:off x="2057400" y="1508760"/>
            <a:ext cx="457200" cy="457200"/>
          </a:xfrm>
          <a:prstGeom prst="ellipse">
            <a:avLst/>
          </a:prstGeom>
          <a:noFill/>
          <a:ln w="76200">
            <a:solidFill>
              <a:srgbClr val="0000FF"/>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32"/>
                                        </p:tgtEl>
                                      </p:cBhvr>
                                    </p:animEffect>
                                    <p:set>
                                      <p:cBhvr>
                                        <p:cTn id="7" dur="1" fill="hold">
                                          <p:stCondLst>
                                            <p:cond delay="999"/>
                                          </p:stCondLst>
                                        </p:cTn>
                                        <p:tgtEl>
                                          <p:spTgt spid="32"/>
                                        </p:tgtEl>
                                        <p:attrNameLst>
                                          <p:attrName>style.visibility</p:attrName>
                                        </p:attrNameLst>
                                      </p:cBhvr>
                                      <p:to>
                                        <p:strVal val="hidden"/>
                                      </p:to>
                                    </p:set>
                                  </p:childTnLst>
                                </p:cTn>
                              </p:par>
                              <p:par>
                                <p:cTn id="8" presetID="6" presetClass="emph" presetSubtype="0" fill="hold" nodeType="withEffect">
                                  <p:stCondLst>
                                    <p:cond delay="0"/>
                                  </p:stCondLst>
                                  <p:childTnLst>
                                    <p:animScale>
                                      <p:cBhvr>
                                        <p:cTn id="9" dur="1000" fill="hold"/>
                                        <p:tgtEl>
                                          <p:spTgt spid="21"/>
                                        </p:tgtEl>
                                      </p:cBhvr>
                                      <p:by x="80000" y="80000"/>
                                    </p:animScale>
                                  </p:childTnLst>
                                </p:cTn>
                              </p:par>
                              <p:par>
                                <p:cTn id="10" presetID="64" presetClass="path" presetSubtype="0" accel="50000" decel="50000" fill="hold" nodeType="withEffect">
                                  <p:stCondLst>
                                    <p:cond delay="0"/>
                                  </p:stCondLst>
                                  <p:childTnLst>
                                    <p:animMotion origin="layout" path="M 0 1.11111E-6 L 0 -0.17778 " pathEditMode="relative" rAng="0" ptsTypes="AA">
                                      <p:cBhvr>
                                        <p:cTn id="11" dur="1000" fill="hold"/>
                                        <p:tgtEl>
                                          <p:spTgt spid="21"/>
                                        </p:tgtEl>
                                        <p:attrNameLst>
                                          <p:attrName>ppt_x</p:attrName>
                                          <p:attrName>ppt_y</p:attrName>
                                        </p:attrNameLst>
                                      </p:cBhvr>
                                      <p:rCtr x="0" y="-89"/>
                                    </p:animMotion>
                                  </p:childTnLst>
                                </p:cTn>
                              </p:par>
                              <p:par>
                                <p:cTn id="12" presetID="10" presetClass="exit" presetSubtype="0" fill="hold" nodeType="withEffect">
                                  <p:stCondLst>
                                    <p:cond delay="500"/>
                                  </p:stCondLst>
                                  <p:childTnLst>
                                    <p:animEffect transition="out" filter="fade">
                                      <p:cBhvr>
                                        <p:cTn id="13" dur="1000"/>
                                        <p:tgtEl>
                                          <p:spTgt spid="21"/>
                                        </p:tgtEl>
                                      </p:cBhvr>
                                    </p:animEffect>
                                    <p:set>
                                      <p:cBhvr>
                                        <p:cTn id="14" dur="1" fill="hold">
                                          <p:stCondLst>
                                            <p:cond delay="999"/>
                                          </p:stCondLst>
                                        </p:cTn>
                                        <p:tgtEl>
                                          <p:spTgt spid="21"/>
                                        </p:tgtEl>
                                        <p:attrNameLst>
                                          <p:attrName>style.visibility</p:attrName>
                                        </p:attrNameLst>
                                      </p:cBhvr>
                                      <p:to>
                                        <p:strVal val="hidden"/>
                                      </p:to>
                                    </p:set>
                                  </p:childTnLst>
                                </p:cTn>
                              </p:par>
                              <p:par>
                                <p:cTn id="15" presetID="10" presetClass="entr" presetSubtype="0" fill="hold"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10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10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1000"/>
                                        <p:tgtEl>
                                          <p:spTgt spid="22"/>
                                        </p:tgtEl>
                                      </p:cBhvr>
                                    </p:animEffect>
                                    <p:set>
                                      <p:cBhvr>
                                        <p:cTn id="35" dur="1" fill="hold">
                                          <p:stCondLst>
                                            <p:cond delay="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2" grpId="0" animBg="1"/>
      <p:bldP spid="22" grpId="1" animBg="1"/>
      <p:bldP spid="29"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7282" name="Picture 3" descr="28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280 Ma </a:t>
            </a:r>
          </a:p>
        </p:txBody>
      </p:sp>
    </p:spTree>
  </p:cSld>
  <p:clrMapOvr>
    <a:masterClrMapping/>
  </p:clrMapOvr>
  <p:transition advTm="1000"/>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8306" name="Picture 3" descr="27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270 Ma </a:t>
            </a:r>
          </a:p>
        </p:txBody>
      </p:sp>
    </p:spTree>
  </p:cSld>
  <p:clrMapOvr>
    <a:masterClrMapping/>
  </p:clrMapOvr>
  <p:transition advTm="1000"/>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9330" name="Picture 3" descr="26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36302"/>
              <a:ext cx="3924921" cy="2998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260 Ma </a:t>
            </a:r>
          </a:p>
        </p:txBody>
      </p:sp>
    </p:spTree>
  </p:cSld>
  <p:clrMapOvr>
    <a:masterClrMapping/>
  </p:clrMapOvr>
  <p:transition advTm="1000"/>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0354" name="Picture 3" descr="250"/>
          <p:cNvPicPr>
            <a:picLocks noChangeAspect="1" noChangeArrowheads="1"/>
          </p:cNvPicPr>
          <p:nvPr/>
        </p:nvPicPr>
        <p:blipFill>
          <a:blip r:embed="rId3" cstate="print"/>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250 Ma </a:t>
            </a:r>
          </a:p>
        </p:txBody>
      </p:sp>
    </p:spTree>
  </p:cSld>
  <p:clrMapOvr>
    <a:masterClrMapping/>
  </p:clrMapOvr>
  <p:transition advTm="1000"/>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378" name="Picture 2" descr="240"/>
          <p:cNvPicPr>
            <a:picLocks noChangeAspect="1" noChangeArrowheads="1"/>
          </p:cNvPicPr>
          <p:nvPr/>
        </p:nvPicPr>
        <p:blipFill>
          <a:blip r:embed="rId3" cstate="print"/>
          <a:srcRect/>
          <a:stretch>
            <a:fillRect/>
          </a:stretch>
        </p:blipFill>
        <p:spPr bwMode="auto">
          <a:xfrm>
            <a:off x="220663" y="625475"/>
            <a:ext cx="8702675" cy="5605463"/>
          </a:xfrm>
          <a:prstGeom prst="rect">
            <a:avLst/>
          </a:prstGeom>
          <a:noFill/>
          <a:ln w="9525">
            <a:noFill/>
            <a:miter lim="800000"/>
            <a:headEnd/>
            <a:tailEnd/>
          </a:ln>
        </p:spPr>
      </p:pic>
      <p:sp>
        <p:nvSpPr>
          <p:cNvPr id="10137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240 Ma </a:t>
            </a:r>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02" name="Picture 2" descr="23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102403"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230 Ma </a:t>
            </a:r>
          </a:p>
        </p:txBody>
      </p:sp>
    </p:spTree>
  </p:cSld>
  <p:clrMapOvr>
    <a:masterClrMapping/>
  </p:clrMapOvr>
  <p:transition advTm="1000"/>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26" name="Picture 2" descr="22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10342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220 Ma </a:t>
            </a:r>
          </a:p>
        </p:txBody>
      </p:sp>
    </p:spTree>
  </p:cSld>
  <p:clrMapOvr>
    <a:masterClrMapping/>
  </p:clrMapOvr>
  <p:transition advTm="1000"/>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450" name="Picture 2" descr="21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10445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210 Ma </a:t>
            </a:r>
          </a:p>
        </p:txBody>
      </p:sp>
    </p:spTree>
  </p:cSld>
  <p:clrMapOvr>
    <a:masterClrMapping/>
  </p:clrMapOvr>
  <p:transition advTm="1000"/>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5474" name="Picture 3" descr="20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105475" name="Rectangle 4"/>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200 Ma </a:t>
            </a:r>
          </a:p>
        </p:txBody>
      </p:sp>
    </p:spTree>
  </p:cSld>
  <p:clrMapOvr>
    <a:masterClrMapping/>
  </p:clrMapOvr>
  <p:transition advTm="1000"/>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6498" name="Picture 2" descr="19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10649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7" name="TextBox 6"/>
          <p:cNvSpPr txBox="1"/>
          <p:nvPr/>
        </p:nvSpPr>
        <p:spPr>
          <a:xfrm>
            <a:off x="89940" y="5201587"/>
            <a:ext cx="1297150" cy="461665"/>
          </a:xfrm>
          <a:prstGeom prst="rect">
            <a:avLst/>
          </a:prstGeom>
        </p:spPr>
        <p:txBody>
          <a:bodyPr wrap="none" rtlCol="0">
            <a:spAutoFit/>
          </a:bodyPr>
          <a:lstStyle/>
          <a:p>
            <a:r>
              <a:rPr lang="en-US" sz="2400" b="1" dirty="0" smtClean="0"/>
              <a:t>190 Ma </a:t>
            </a:r>
          </a:p>
        </p:txBody>
      </p: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advTm="1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8"/>
          <p:cNvGrpSpPr/>
          <p:nvPr/>
        </p:nvGrpSpPr>
        <p:grpSpPr>
          <a:xfrm>
            <a:off x="220663" y="625475"/>
            <a:ext cx="8702675" cy="5605463"/>
            <a:chOff x="220663" y="625475"/>
            <a:chExt cx="8702675" cy="5605463"/>
          </a:xfrm>
        </p:grpSpPr>
        <p:pic>
          <p:nvPicPr>
            <p:cNvPr id="5" name="Picture 4" descr="00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 name="Group 9"/>
          <p:cNvGrpSpPr/>
          <p:nvPr/>
        </p:nvGrpSpPr>
        <p:grpSpPr>
          <a:xfrm>
            <a:off x="32482" y="5336498"/>
            <a:ext cx="8916646" cy="1521502"/>
            <a:chOff x="32482" y="5336498"/>
            <a:chExt cx="8916646" cy="1521502"/>
          </a:xfrm>
        </p:grpSpPr>
        <p:sp useBgFill="1">
          <p:nvSpPr>
            <p:cNvPr id="11" name="Rectangle 10"/>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p:cNvSpPr/>
            <p:nvPr/>
          </p:nvSpPr>
          <p:spPr>
            <a:xfrm>
              <a:off x="32482" y="5396459"/>
              <a:ext cx="2605787" cy="6595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23"/>
          <p:cNvGrpSpPr/>
          <p:nvPr/>
        </p:nvGrpSpPr>
        <p:grpSpPr>
          <a:xfrm>
            <a:off x="4142232" y="1682496"/>
            <a:ext cx="1657885" cy="2159237"/>
            <a:chOff x="4142232" y="1682496"/>
            <a:chExt cx="1657885" cy="2159237"/>
          </a:xfrm>
          <a:solidFill>
            <a:schemeClr val="accent6">
              <a:lumMod val="50000"/>
            </a:schemeClr>
          </a:solidFill>
        </p:grpSpPr>
        <p:sp>
          <p:nvSpPr>
            <p:cNvPr id="27" name="Freeform 26"/>
            <p:cNvSpPr/>
            <p:nvPr/>
          </p:nvSpPr>
          <p:spPr>
            <a:xfrm>
              <a:off x="4142232" y="1682496"/>
              <a:ext cx="1657885" cy="2159237"/>
            </a:xfrm>
            <a:custGeom>
              <a:avLst/>
              <a:gdLst>
                <a:gd name="connsiteX0" fmla="*/ 653754 w 1657885"/>
                <a:gd name="connsiteY0" fmla="*/ 5697 h 2159237"/>
                <a:gd name="connsiteX1" fmla="*/ 320468 w 1657885"/>
                <a:gd name="connsiteY1" fmla="*/ 91155 h 2159237"/>
                <a:gd name="connsiteX2" fmla="*/ 183735 w 1657885"/>
                <a:gd name="connsiteY2" fmla="*/ 210796 h 2159237"/>
                <a:gd name="connsiteX3" fmla="*/ 47002 w 1657885"/>
                <a:gd name="connsiteY3" fmla="*/ 338983 h 2159237"/>
                <a:gd name="connsiteX4" fmla="*/ 4273 w 1657885"/>
                <a:gd name="connsiteY4" fmla="*/ 535537 h 2159237"/>
                <a:gd name="connsiteX5" fmla="*/ 21365 w 1657885"/>
                <a:gd name="connsiteY5" fmla="*/ 732090 h 2159237"/>
                <a:gd name="connsiteX6" fmla="*/ 123914 w 1657885"/>
                <a:gd name="connsiteY6" fmla="*/ 911551 h 2159237"/>
                <a:gd name="connsiteX7" fmla="*/ 217918 w 1657885"/>
                <a:gd name="connsiteY7" fmla="*/ 997009 h 2159237"/>
                <a:gd name="connsiteX8" fmla="*/ 286284 w 1657885"/>
                <a:gd name="connsiteY8" fmla="*/ 988464 h 2159237"/>
                <a:gd name="connsiteX9" fmla="*/ 388834 w 1657885"/>
                <a:gd name="connsiteY9" fmla="*/ 979918 h 2159237"/>
                <a:gd name="connsiteX10" fmla="*/ 474292 w 1657885"/>
                <a:gd name="connsiteY10" fmla="*/ 945735 h 2159237"/>
                <a:gd name="connsiteX11" fmla="*/ 542658 w 1657885"/>
                <a:gd name="connsiteY11" fmla="*/ 988464 h 2159237"/>
                <a:gd name="connsiteX12" fmla="*/ 653754 w 1657885"/>
                <a:gd name="connsiteY12" fmla="*/ 1022647 h 2159237"/>
                <a:gd name="connsiteX13" fmla="*/ 653754 w 1657885"/>
                <a:gd name="connsiteY13" fmla="*/ 1116651 h 2159237"/>
                <a:gd name="connsiteX14" fmla="*/ 696483 w 1657885"/>
                <a:gd name="connsiteY14" fmla="*/ 1227746 h 2159237"/>
                <a:gd name="connsiteX15" fmla="*/ 739212 w 1657885"/>
                <a:gd name="connsiteY15" fmla="*/ 1432845 h 2159237"/>
                <a:gd name="connsiteX16" fmla="*/ 747757 w 1657885"/>
                <a:gd name="connsiteY16" fmla="*/ 1492666 h 2159237"/>
                <a:gd name="connsiteX17" fmla="*/ 687937 w 1657885"/>
                <a:gd name="connsiteY17" fmla="*/ 1637944 h 2159237"/>
                <a:gd name="connsiteX18" fmla="*/ 756303 w 1657885"/>
                <a:gd name="connsiteY18" fmla="*/ 1766131 h 2159237"/>
                <a:gd name="connsiteX19" fmla="*/ 781941 w 1657885"/>
                <a:gd name="connsiteY19" fmla="*/ 1894318 h 2159237"/>
                <a:gd name="connsiteX20" fmla="*/ 807578 w 1657885"/>
                <a:gd name="connsiteY20" fmla="*/ 1996867 h 2159237"/>
                <a:gd name="connsiteX21" fmla="*/ 824670 w 1657885"/>
                <a:gd name="connsiteY21" fmla="*/ 2116509 h 2159237"/>
                <a:gd name="connsiteX22" fmla="*/ 824670 w 1657885"/>
                <a:gd name="connsiteY22" fmla="*/ 2159237 h 2159237"/>
                <a:gd name="connsiteX23" fmla="*/ 1021223 w 1657885"/>
                <a:gd name="connsiteY23" fmla="*/ 2116509 h 2159237"/>
                <a:gd name="connsiteX24" fmla="*/ 1140864 w 1657885"/>
                <a:gd name="connsiteY24" fmla="*/ 1937047 h 2159237"/>
                <a:gd name="connsiteX25" fmla="*/ 1209230 w 1657885"/>
                <a:gd name="connsiteY25" fmla="*/ 1860135 h 2159237"/>
                <a:gd name="connsiteX26" fmla="*/ 1234868 w 1657885"/>
                <a:gd name="connsiteY26" fmla="*/ 1749039 h 2159237"/>
                <a:gd name="connsiteX27" fmla="*/ 1337417 w 1657885"/>
                <a:gd name="connsiteY27" fmla="*/ 1620852 h 2159237"/>
                <a:gd name="connsiteX28" fmla="*/ 1388692 w 1657885"/>
                <a:gd name="connsiteY28" fmla="*/ 1390116 h 2159237"/>
                <a:gd name="connsiteX29" fmla="*/ 1388692 w 1657885"/>
                <a:gd name="connsiteY29" fmla="*/ 1227746 h 2159237"/>
                <a:gd name="connsiteX30" fmla="*/ 1533970 w 1657885"/>
                <a:gd name="connsiteY30" fmla="*/ 1039738 h 2159237"/>
                <a:gd name="connsiteX31" fmla="*/ 1627974 w 1657885"/>
                <a:gd name="connsiteY31" fmla="*/ 877368 h 2159237"/>
                <a:gd name="connsiteX32" fmla="*/ 1645066 w 1657885"/>
                <a:gd name="connsiteY32" fmla="*/ 774819 h 2159237"/>
                <a:gd name="connsiteX33" fmla="*/ 1551062 w 1657885"/>
                <a:gd name="connsiteY33" fmla="*/ 800456 h 2159237"/>
                <a:gd name="connsiteX34" fmla="*/ 1422875 w 1657885"/>
                <a:gd name="connsiteY34" fmla="*/ 809002 h 2159237"/>
                <a:gd name="connsiteX35" fmla="*/ 1286142 w 1657885"/>
                <a:gd name="connsiteY35" fmla="*/ 569720 h 2159237"/>
                <a:gd name="connsiteX36" fmla="*/ 1226322 w 1657885"/>
                <a:gd name="connsiteY36" fmla="*/ 381712 h 2159237"/>
                <a:gd name="connsiteX37" fmla="*/ 1192139 w 1657885"/>
                <a:gd name="connsiteY37" fmla="*/ 236434 h 2159237"/>
                <a:gd name="connsiteX38" fmla="*/ 1123772 w 1657885"/>
                <a:gd name="connsiteY38" fmla="*/ 210796 h 2159237"/>
                <a:gd name="connsiteX39" fmla="*/ 927219 w 1657885"/>
                <a:gd name="connsiteY39" fmla="*/ 176613 h 2159237"/>
                <a:gd name="connsiteX40" fmla="*/ 833215 w 1657885"/>
                <a:gd name="connsiteY40" fmla="*/ 185159 h 2159237"/>
                <a:gd name="connsiteX41" fmla="*/ 653754 w 1657885"/>
                <a:gd name="connsiteY41" fmla="*/ 150976 h 2159237"/>
                <a:gd name="connsiteX42" fmla="*/ 636662 w 1657885"/>
                <a:gd name="connsiteY42" fmla="*/ 56972 h 2159237"/>
                <a:gd name="connsiteX43" fmla="*/ 653754 w 1657885"/>
                <a:gd name="connsiteY43" fmla="*/ 5697 h 215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57885" h="2159237">
                  <a:moveTo>
                    <a:pt x="653754" y="5697"/>
                  </a:moveTo>
                  <a:cubicBezTo>
                    <a:pt x="601055" y="11394"/>
                    <a:pt x="398805" y="56972"/>
                    <a:pt x="320468" y="91155"/>
                  </a:cubicBezTo>
                  <a:cubicBezTo>
                    <a:pt x="242132" y="125338"/>
                    <a:pt x="229313" y="169491"/>
                    <a:pt x="183735" y="210796"/>
                  </a:cubicBezTo>
                  <a:cubicBezTo>
                    <a:pt x="138157" y="252101"/>
                    <a:pt x="76912" y="284860"/>
                    <a:pt x="47002" y="338983"/>
                  </a:cubicBezTo>
                  <a:cubicBezTo>
                    <a:pt x="17092" y="393106"/>
                    <a:pt x="8546" y="470019"/>
                    <a:pt x="4273" y="535537"/>
                  </a:cubicBezTo>
                  <a:cubicBezTo>
                    <a:pt x="0" y="601055"/>
                    <a:pt x="1425" y="669421"/>
                    <a:pt x="21365" y="732090"/>
                  </a:cubicBezTo>
                  <a:cubicBezTo>
                    <a:pt x="41305" y="794759"/>
                    <a:pt x="91155" y="867398"/>
                    <a:pt x="123914" y="911551"/>
                  </a:cubicBezTo>
                  <a:cubicBezTo>
                    <a:pt x="156673" y="955704"/>
                    <a:pt x="190856" y="984190"/>
                    <a:pt x="217918" y="997009"/>
                  </a:cubicBezTo>
                  <a:cubicBezTo>
                    <a:pt x="244980" y="1009828"/>
                    <a:pt x="257798" y="991313"/>
                    <a:pt x="286284" y="988464"/>
                  </a:cubicBezTo>
                  <a:cubicBezTo>
                    <a:pt x="314770" y="985616"/>
                    <a:pt x="357499" y="987039"/>
                    <a:pt x="388834" y="979918"/>
                  </a:cubicBezTo>
                  <a:cubicBezTo>
                    <a:pt x="420169" y="972797"/>
                    <a:pt x="448655" y="944311"/>
                    <a:pt x="474292" y="945735"/>
                  </a:cubicBezTo>
                  <a:cubicBezTo>
                    <a:pt x="499929" y="947159"/>
                    <a:pt x="512748" y="975645"/>
                    <a:pt x="542658" y="988464"/>
                  </a:cubicBezTo>
                  <a:cubicBezTo>
                    <a:pt x="572568" y="1001283"/>
                    <a:pt x="635238" y="1001283"/>
                    <a:pt x="653754" y="1022647"/>
                  </a:cubicBezTo>
                  <a:cubicBezTo>
                    <a:pt x="672270" y="1044011"/>
                    <a:pt x="646633" y="1082468"/>
                    <a:pt x="653754" y="1116651"/>
                  </a:cubicBezTo>
                  <a:cubicBezTo>
                    <a:pt x="660875" y="1150834"/>
                    <a:pt x="682240" y="1175047"/>
                    <a:pt x="696483" y="1227746"/>
                  </a:cubicBezTo>
                  <a:cubicBezTo>
                    <a:pt x="710726" y="1280445"/>
                    <a:pt x="730666" y="1388692"/>
                    <a:pt x="739212" y="1432845"/>
                  </a:cubicBezTo>
                  <a:cubicBezTo>
                    <a:pt x="747758" y="1476998"/>
                    <a:pt x="756303" y="1458483"/>
                    <a:pt x="747757" y="1492666"/>
                  </a:cubicBezTo>
                  <a:cubicBezTo>
                    <a:pt x="739211" y="1526849"/>
                    <a:pt x="686513" y="1592367"/>
                    <a:pt x="687937" y="1637944"/>
                  </a:cubicBezTo>
                  <a:cubicBezTo>
                    <a:pt x="689361" y="1683521"/>
                    <a:pt x="740636" y="1723402"/>
                    <a:pt x="756303" y="1766131"/>
                  </a:cubicBezTo>
                  <a:cubicBezTo>
                    <a:pt x="771970" y="1808860"/>
                    <a:pt x="773395" y="1855862"/>
                    <a:pt x="781941" y="1894318"/>
                  </a:cubicBezTo>
                  <a:cubicBezTo>
                    <a:pt x="790487" y="1932774"/>
                    <a:pt x="800457" y="1959835"/>
                    <a:pt x="807578" y="1996867"/>
                  </a:cubicBezTo>
                  <a:cubicBezTo>
                    <a:pt x="814700" y="2033899"/>
                    <a:pt x="821821" y="2089447"/>
                    <a:pt x="824670" y="2116509"/>
                  </a:cubicBezTo>
                  <a:cubicBezTo>
                    <a:pt x="827519" y="2143571"/>
                    <a:pt x="791911" y="2159237"/>
                    <a:pt x="824670" y="2159237"/>
                  </a:cubicBezTo>
                  <a:cubicBezTo>
                    <a:pt x="857429" y="2159237"/>
                    <a:pt x="968524" y="2153541"/>
                    <a:pt x="1021223" y="2116509"/>
                  </a:cubicBezTo>
                  <a:cubicBezTo>
                    <a:pt x="1073922" y="2079477"/>
                    <a:pt x="1109530" y="1979776"/>
                    <a:pt x="1140864" y="1937047"/>
                  </a:cubicBezTo>
                  <a:cubicBezTo>
                    <a:pt x="1172199" y="1894318"/>
                    <a:pt x="1193563" y="1891470"/>
                    <a:pt x="1209230" y="1860135"/>
                  </a:cubicBezTo>
                  <a:cubicBezTo>
                    <a:pt x="1224897" y="1828800"/>
                    <a:pt x="1213504" y="1788919"/>
                    <a:pt x="1234868" y="1749039"/>
                  </a:cubicBezTo>
                  <a:cubicBezTo>
                    <a:pt x="1256232" y="1709159"/>
                    <a:pt x="1311780" y="1680673"/>
                    <a:pt x="1337417" y="1620852"/>
                  </a:cubicBezTo>
                  <a:cubicBezTo>
                    <a:pt x="1363054" y="1561031"/>
                    <a:pt x="1380146" y="1455634"/>
                    <a:pt x="1388692" y="1390116"/>
                  </a:cubicBezTo>
                  <a:cubicBezTo>
                    <a:pt x="1397238" y="1324598"/>
                    <a:pt x="1364479" y="1286142"/>
                    <a:pt x="1388692" y="1227746"/>
                  </a:cubicBezTo>
                  <a:cubicBezTo>
                    <a:pt x="1412905" y="1169350"/>
                    <a:pt x="1494090" y="1098134"/>
                    <a:pt x="1533970" y="1039738"/>
                  </a:cubicBezTo>
                  <a:cubicBezTo>
                    <a:pt x="1573850" y="981342"/>
                    <a:pt x="1609458" y="921521"/>
                    <a:pt x="1627974" y="877368"/>
                  </a:cubicBezTo>
                  <a:cubicBezTo>
                    <a:pt x="1646490" y="833215"/>
                    <a:pt x="1657885" y="787638"/>
                    <a:pt x="1645066" y="774819"/>
                  </a:cubicBezTo>
                  <a:cubicBezTo>
                    <a:pt x="1632247" y="762000"/>
                    <a:pt x="1588094" y="794759"/>
                    <a:pt x="1551062" y="800456"/>
                  </a:cubicBezTo>
                  <a:cubicBezTo>
                    <a:pt x="1514030" y="806153"/>
                    <a:pt x="1467028" y="847458"/>
                    <a:pt x="1422875" y="809002"/>
                  </a:cubicBezTo>
                  <a:cubicBezTo>
                    <a:pt x="1378722" y="770546"/>
                    <a:pt x="1318901" y="640935"/>
                    <a:pt x="1286142" y="569720"/>
                  </a:cubicBezTo>
                  <a:cubicBezTo>
                    <a:pt x="1253383" y="498505"/>
                    <a:pt x="1241989" y="437260"/>
                    <a:pt x="1226322" y="381712"/>
                  </a:cubicBezTo>
                  <a:cubicBezTo>
                    <a:pt x="1210655" y="326164"/>
                    <a:pt x="1209231" y="264920"/>
                    <a:pt x="1192139" y="236434"/>
                  </a:cubicBezTo>
                  <a:cubicBezTo>
                    <a:pt x="1175047" y="207948"/>
                    <a:pt x="1167925" y="220766"/>
                    <a:pt x="1123772" y="210796"/>
                  </a:cubicBezTo>
                  <a:cubicBezTo>
                    <a:pt x="1079619" y="200826"/>
                    <a:pt x="975645" y="180886"/>
                    <a:pt x="927219" y="176613"/>
                  </a:cubicBezTo>
                  <a:cubicBezTo>
                    <a:pt x="878793" y="172340"/>
                    <a:pt x="878792" y="189432"/>
                    <a:pt x="833215" y="185159"/>
                  </a:cubicBezTo>
                  <a:cubicBezTo>
                    <a:pt x="787638" y="180886"/>
                    <a:pt x="686513" y="172341"/>
                    <a:pt x="653754" y="150976"/>
                  </a:cubicBezTo>
                  <a:cubicBezTo>
                    <a:pt x="620995" y="129611"/>
                    <a:pt x="640935" y="81185"/>
                    <a:pt x="636662" y="56972"/>
                  </a:cubicBezTo>
                  <a:cubicBezTo>
                    <a:pt x="632389" y="32759"/>
                    <a:pt x="706453" y="0"/>
                    <a:pt x="653754" y="5697"/>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572000" y="2133600"/>
              <a:ext cx="744371" cy="369332"/>
            </a:xfrm>
            <a:prstGeom prst="rect">
              <a:avLst/>
            </a:prstGeom>
            <a:grpFill/>
            <a:ln>
              <a:noFill/>
            </a:ln>
          </p:spPr>
          <p:txBody>
            <a:bodyPr wrap="none" rtlCol="0">
              <a:spAutoFit/>
            </a:bodyPr>
            <a:lstStyle/>
            <a:p>
              <a:pPr algn="ctr"/>
              <a:r>
                <a:rPr lang="en-US" b="1" dirty="0" smtClean="0">
                  <a:solidFill>
                    <a:schemeClr val="bg1"/>
                  </a:solidFill>
                </a:rPr>
                <a:t>Africa</a:t>
              </a:r>
              <a:endParaRPr lang="en-US" b="1" dirty="0">
                <a:solidFill>
                  <a:schemeClr val="bg1"/>
                </a:solidFill>
              </a:endParaRPr>
            </a:p>
          </p:txBody>
        </p:sp>
      </p:grpSp>
      <p:grpSp>
        <p:nvGrpSpPr>
          <p:cNvPr id="10" name="Group 26"/>
          <p:cNvGrpSpPr/>
          <p:nvPr/>
        </p:nvGrpSpPr>
        <p:grpSpPr>
          <a:xfrm>
            <a:off x="4365477" y="770546"/>
            <a:ext cx="2951147" cy="1841619"/>
            <a:chOff x="4365477" y="770546"/>
            <a:chExt cx="2951147" cy="1841619"/>
          </a:xfrm>
          <a:solidFill>
            <a:schemeClr val="accent6">
              <a:lumMod val="50000"/>
            </a:schemeClr>
          </a:solidFill>
        </p:grpSpPr>
        <p:sp>
          <p:nvSpPr>
            <p:cNvPr id="25" name="Freeform 24"/>
            <p:cNvSpPr/>
            <p:nvPr/>
          </p:nvSpPr>
          <p:spPr>
            <a:xfrm>
              <a:off x="4365477" y="770546"/>
              <a:ext cx="2951147" cy="1841619"/>
            </a:xfrm>
            <a:custGeom>
              <a:avLst/>
              <a:gdLst>
                <a:gd name="connsiteX0" fmla="*/ 35607 w 2951147"/>
                <a:gd name="connsiteY0" fmla="*/ 981342 h 1841619"/>
                <a:gd name="connsiteX1" fmla="*/ 1424 w 2951147"/>
                <a:gd name="connsiteY1" fmla="*/ 921521 h 1841619"/>
                <a:gd name="connsiteX2" fmla="*/ 27061 w 2951147"/>
                <a:gd name="connsiteY2" fmla="*/ 818972 h 1841619"/>
                <a:gd name="connsiteX3" fmla="*/ 121065 w 2951147"/>
                <a:gd name="connsiteY3" fmla="*/ 801880 h 1841619"/>
                <a:gd name="connsiteX4" fmla="*/ 163794 w 2951147"/>
                <a:gd name="connsiteY4" fmla="*/ 716422 h 1841619"/>
                <a:gd name="connsiteX5" fmla="*/ 103973 w 2951147"/>
                <a:gd name="connsiteY5" fmla="*/ 665147 h 1841619"/>
                <a:gd name="connsiteX6" fmla="*/ 249252 w 2951147"/>
                <a:gd name="connsiteY6" fmla="*/ 596781 h 1841619"/>
                <a:gd name="connsiteX7" fmla="*/ 377439 w 2951147"/>
                <a:gd name="connsiteY7" fmla="*/ 502777 h 1841619"/>
                <a:gd name="connsiteX8" fmla="*/ 385985 w 2951147"/>
                <a:gd name="connsiteY8" fmla="*/ 408774 h 1841619"/>
                <a:gd name="connsiteX9" fmla="*/ 266344 w 2951147"/>
                <a:gd name="connsiteY9" fmla="*/ 400228 h 1841619"/>
                <a:gd name="connsiteX10" fmla="*/ 334710 w 2951147"/>
                <a:gd name="connsiteY10" fmla="*/ 306224 h 1841619"/>
                <a:gd name="connsiteX11" fmla="*/ 394530 w 2951147"/>
                <a:gd name="connsiteY11" fmla="*/ 195129 h 1841619"/>
                <a:gd name="connsiteX12" fmla="*/ 522717 w 2951147"/>
                <a:gd name="connsiteY12" fmla="*/ 126762 h 1841619"/>
                <a:gd name="connsiteX13" fmla="*/ 710725 w 2951147"/>
                <a:gd name="connsiteY13" fmla="*/ 160946 h 1841619"/>
                <a:gd name="connsiteX14" fmla="*/ 804729 w 2951147"/>
                <a:gd name="connsiteY14" fmla="*/ 229312 h 1841619"/>
                <a:gd name="connsiteX15" fmla="*/ 1026919 w 2951147"/>
                <a:gd name="connsiteY15" fmla="*/ 160946 h 1841619"/>
                <a:gd name="connsiteX16" fmla="*/ 1061102 w 2951147"/>
                <a:gd name="connsiteY16" fmla="*/ 109671 h 1841619"/>
                <a:gd name="connsiteX17" fmla="*/ 1155106 w 2951147"/>
                <a:gd name="connsiteY17" fmla="*/ 7121 h 1841619"/>
                <a:gd name="connsiteX18" fmla="*/ 1317476 w 2951147"/>
                <a:gd name="connsiteY18" fmla="*/ 66942 h 1841619"/>
                <a:gd name="connsiteX19" fmla="*/ 1428572 w 2951147"/>
                <a:gd name="connsiteY19" fmla="*/ 101125 h 1841619"/>
                <a:gd name="connsiteX20" fmla="*/ 1548213 w 2951147"/>
                <a:gd name="connsiteY20" fmla="*/ 75488 h 1841619"/>
                <a:gd name="connsiteX21" fmla="*/ 1796041 w 2951147"/>
                <a:gd name="connsiteY21" fmla="*/ 118217 h 1841619"/>
                <a:gd name="connsiteX22" fmla="*/ 2026777 w 2951147"/>
                <a:gd name="connsiteY22" fmla="*/ 126762 h 1841619"/>
                <a:gd name="connsiteX23" fmla="*/ 2428430 w 2951147"/>
                <a:gd name="connsiteY23" fmla="*/ 220766 h 1841619"/>
                <a:gd name="connsiteX24" fmla="*/ 2548071 w 2951147"/>
                <a:gd name="connsiteY24" fmla="*/ 246404 h 1841619"/>
                <a:gd name="connsiteX25" fmla="*/ 2718987 w 2951147"/>
                <a:gd name="connsiteY25" fmla="*/ 314770 h 1841619"/>
                <a:gd name="connsiteX26" fmla="*/ 2633529 w 2951147"/>
                <a:gd name="connsiteY26" fmla="*/ 374590 h 1841619"/>
                <a:gd name="connsiteX27" fmla="*/ 2505342 w 2951147"/>
                <a:gd name="connsiteY27" fmla="*/ 400228 h 1841619"/>
                <a:gd name="connsiteX28" fmla="*/ 2539525 w 2951147"/>
                <a:gd name="connsiteY28" fmla="*/ 502777 h 1841619"/>
                <a:gd name="connsiteX29" fmla="*/ 2744624 w 2951147"/>
                <a:gd name="connsiteY29" fmla="*/ 596781 h 1841619"/>
                <a:gd name="connsiteX30" fmla="*/ 2821536 w 2951147"/>
                <a:gd name="connsiteY30" fmla="*/ 716422 h 1841619"/>
                <a:gd name="connsiteX31" fmla="*/ 2855719 w 2951147"/>
                <a:gd name="connsiteY31" fmla="*/ 793334 h 1841619"/>
                <a:gd name="connsiteX32" fmla="*/ 2906994 w 2951147"/>
                <a:gd name="connsiteY32" fmla="*/ 861701 h 1841619"/>
                <a:gd name="connsiteX33" fmla="*/ 2949723 w 2951147"/>
                <a:gd name="connsiteY33" fmla="*/ 955704 h 1841619"/>
                <a:gd name="connsiteX34" fmla="*/ 2898448 w 2951147"/>
                <a:gd name="connsiteY34" fmla="*/ 1066800 h 1841619"/>
                <a:gd name="connsiteX35" fmla="*/ 2847173 w 2951147"/>
                <a:gd name="connsiteY35" fmla="*/ 955704 h 1841619"/>
                <a:gd name="connsiteX36" fmla="*/ 2778807 w 2951147"/>
                <a:gd name="connsiteY36" fmla="*/ 904430 h 1841619"/>
                <a:gd name="connsiteX37" fmla="*/ 2659166 w 2951147"/>
                <a:gd name="connsiteY37" fmla="*/ 895884 h 1841619"/>
                <a:gd name="connsiteX38" fmla="*/ 2727532 w 2951147"/>
                <a:gd name="connsiteY38" fmla="*/ 947159 h 1841619"/>
                <a:gd name="connsiteX39" fmla="*/ 2770261 w 2951147"/>
                <a:gd name="connsiteY39" fmla="*/ 947159 h 1841619"/>
                <a:gd name="connsiteX40" fmla="*/ 2770261 w 2951147"/>
                <a:gd name="connsiteY40" fmla="*/ 1006979 h 1841619"/>
                <a:gd name="connsiteX41" fmla="*/ 2812990 w 2951147"/>
                <a:gd name="connsiteY41" fmla="*/ 1092437 h 1841619"/>
                <a:gd name="connsiteX42" fmla="*/ 2889902 w 2951147"/>
                <a:gd name="connsiteY42" fmla="*/ 1194987 h 1841619"/>
                <a:gd name="connsiteX43" fmla="*/ 2932631 w 2951147"/>
                <a:gd name="connsiteY43" fmla="*/ 1297536 h 1841619"/>
                <a:gd name="connsiteX44" fmla="*/ 2864265 w 2951147"/>
                <a:gd name="connsiteY44" fmla="*/ 1391540 h 1841619"/>
                <a:gd name="connsiteX45" fmla="*/ 2778807 w 2951147"/>
                <a:gd name="connsiteY45" fmla="*/ 1417177 h 1841619"/>
                <a:gd name="connsiteX46" fmla="*/ 2744624 w 2951147"/>
                <a:gd name="connsiteY46" fmla="*/ 1476998 h 1841619"/>
                <a:gd name="connsiteX47" fmla="*/ 2693349 w 2951147"/>
                <a:gd name="connsiteY47" fmla="*/ 1417177 h 1841619"/>
                <a:gd name="connsiteX48" fmla="*/ 2684803 w 2951147"/>
                <a:gd name="connsiteY48" fmla="*/ 1468452 h 1841619"/>
                <a:gd name="connsiteX49" fmla="*/ 2830082 w 2951147"/>
                <a:gd name="connsiteY49" fmla="*/ 1622276 h 1841619"/>
                <a:gd name="connsiteX50" fmla="*/ 2761716 w 2951147"/>
                <a:gd name="connsiteY50" fmla="*/ 1750463 h 1841619"/>
                <a:gd name="connsiteX51" fmla="*/ 2676258 w 2951147"/>
                <a:gd name="connsiteY51" fmla="*/ 1665005 h 1841619"/>
                <a:gd name="connsiteX52" fmla="*/ 2607891 w 2951147"/>
                <a:gd name="connsiteY52" fmla="*/ 1639368 h 1841619"/>
                <a:gd name="connsiteX53" fmla="*/ 2616437 w 2951147"/>
                <a:gd name="connsiteY53" fmla="*/ 1776101 h 1841619"/>
                <a:gd name="connsiteX54" fmla="*/ 2573708 w 2951147"/>
                <a:gd name="connsiteY54" fmla="*/ 1784647 h 1841619"/>
                <a:gd name="connsiteX55" fmla="*/ 2522433 w 2951147"/>
                <a:gd name="connsiteY55" fmla="*/ 1613731 h 1841619"/>
                <a:gd name="connsiteX56" fmla="*/ 2462613 w 2951147"/>
                <a:gd name="connsiteY56" fmla="*/ 1536818 h 1841619"/>
                <a:gd name="connsiteX57" fmla="*/ 2291697 w 2951147"/>
                <a:gd name="connsiteY57" fmla="*/ 1382994 h 1841619"/>
                <a:gd name="connsiteX58" fmla="*/ 2214785 w 2951147"/>
                <a:gd name="connsiteY58" fmla="*/ 1451361 h 1841619"/>
                <a:gd name="connsiteX59" fmla="*/ 2137873 w 2951147"/>
                <a:gd name="connsiteY59" fmla="*/ 1562456 h 1841619"/>
                <a:gd name="connsiteX60" fmla="*/ 2137873 w 2951147"/>
                <a:gd name="connsiteY60" fmla="*/ 1656460 h 1841619"/>
                <a:gd name="connsiteX61" fmla="*/ 2137873 w 2951147"/>
                <a:gd name="connsiteY61" fmla="*/ 1707734 h 1841619"/>
                <a:gd name="connsiteX62" fmla="*/ 2052415 w 2951147"/>
                <a:gd name="connsiteY62" fmla="*/ 1818830 h 1841619"/>
                <a:gd name="connsiteX63" fmla="*/ 2035323 w 2951147"/>
                <a:gd name="connsiteY63" fmla="*/ 1818830 h 1841619"/>
                <a:gd name="connsiteX64" fmla="*/ 1958411 w 2951147"/>
                <a:gd name="connsiteY64" fmla="*/ 1682097 h 1841619"/>
                <a:gd name="connsiteX65" fmla="*/ 1932773 w 2951147"/>
                <a:gd name="connsiteY65" fmla="*/ 1553910 h 1841619"/>
                <a:gd name="connsiteX66" fmla="*/ 1864407 w 2951147"/>
                <a:gd name="connsiteY66" fmla="*/ 1417177 h 1841619"/>
                <a:gd name="connsiteX67" fmla="*/ 1684945 w 2951147"/>
                <a:gd name="connsiteY67" fmla="*/ 1297536 h 1841619"/>
                <a:gd name="connsiteX68" fmla="*/ 1548213 w 2951147"/>
                <a:gd name="connsiteY68" fmla="*/ 1323174 h 1841619"/>
                <a:gd name="connsiteX69" fmla="*/ 1471301 w 2951147"/>
                <a:gd name="connsiteY69" fmla="*/ 1280445 h 1841619"/>
                <a:gd name="connsiteX70" fmla="*/ 1368751 w 2951147"/>
                <a:gd name="connsiteY70" fmla="*/ 1220624 h 1841619"/>
                <a:gd name="connsiteX71" fmla="*/ 1308930 w 2951147"/>
                <a:gd name="connsiteY71" fmla="*/ 1152258 h 1841619"/>
                <a:gd name="connsiteX72" fmla="*/ 1308930 w 2951147"/>
                <a:gd name="connsiteY72" fmla="*/ 1220624 h 1841619"/>
                <a:gd name="connsiteX73" fmla="*/ 1377297 w 2951147"/>
                <a:gd name="connsiteY73" fmla="*/ 1331719 h 1841619"/>
                <a:gd name="connsiteX74" fmla="*/ 1454209 w 2951147"/>
                <a:gd name="connsiteY74" fmla="*/ 1340265 h 1841619"/>
                <a:gd name="connsiteX75" fmla="*/ 1556759 w 2951147"/>
                <a:gd name="connsiteY75" fmla="*/ 1357357 h 1841619"/>
                <a:gd name="connsiteX76" fmla="*/ 1548213 w 2951147"/>
                <a:gd name="connsiteY76" fmla="*/ 1485544 h 1841619"/>
                <a:gd name="connsiteX77" fmla="*/ 1420026 w 2951147"/>
                <a:gd name="connsiteY77" fmla="*/ 1579547 h 1841619"/>
                <a:gd name="connsiteX78" fmla="*/ 1343114 w 2951147"/>
                <a:gd name="connsiteY78" fmla="*/ 1622276 h 1841619"/>
                <a:gd name="connsiteX79" fmla="*/ 1223473 w 2951147"/>
                <a:gd name="connsiteY79" fmla="*/ 1494090 h 1841619"/>
                <a:gd name="connsiteX80" fmla="*/ 1103831 w 2951147"/>
                <a:gd name="connsiteY80" fmla="*/ 1357357 h 1841619"/>
                <a:gd name="connsiteX81" fmla="*/ 1018373 w 2951147"/>
                <a:gd name="connsiteY81" fmla="*/ 1246261 h 1841619"/>
                <a:gd name="connsiteX82" fmla="*/ 958553 w 2951147"/>
                <a:gd name="connsiteY82" fmla="*/ 1135166 h 1841619"/>
                <a:gd name="connsiteX83" fmla="*/ 967099 w 2951147"/>
                <a:gd name="connsiteY83" fmla="*/ 998433 h 1841619"/>
                <a:gd name="connsiteX84" fmla="*/ 830366 w 2951147"/>
                <a:gd name="connsiteY84" fmla="*/ 998433 h 1841619"/>
                <a:gd name="connsiteX85" fmla="*/ 685087 w 2951147"/>
                <a:gd name="connsiteY85" fmla="*/ 1015525 h 1841619"/>
                <a:gd name="connsiteX86" fmla="*/ 599630 w 2951147"/>
                <a:gd name="connsiteY86" fmla="*/ 887338 h 1841619"/>
                <a:gd name="connsiteX87" fmla="*/ 514172 w 2951147"/>
                <a:gd name="connsiteY87" fmla="*/ 904430 h 1841619"/>
                <a:gd name="connsiteX88" fmla="*/ 437259 w 2951147"/>
                <a:gd name="connsiteY88" fmla="*/ 818972 h 1841619"/>
                <a:gd name="connsiteX89" fmla="*/ 334710 w 2951147"/>
                <a:gd name="connsiteY89" fmla="*/ 793334 h 1841619"/>
                <a:gd name="connsiteX90" fmla="*/ 215069 w 2951147"/>
                <a:gd name="connsiteY90" fmla="*/ 895884 h 1841619"/>
                <a:gd name="connsiteX91" fmla="*/ 215069 w 2951147"/>
                <a:gd name="connsiteY91" fmla="*/ 938613 h 1841619"/>
                <a:gd name="connsiteX92" fmla="*/ 146702 w 2951147"/>
                <a:gd name="connsiteY92" fmla="*/ 972796 h 1841619"/>
                <a:gd name="connsiteX93" fmla="*/ 35607 w 2951147"/>
                <a:gd name="connsiteY93" fmla="*/ 981342 h 184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951147" h="1841619">
                  <a:moveTo>
                    <a:pt x="35607" y="981342"/>
                  </a:moveTo>
                  <a:cubicBezTo>
                    <a:pt x="11394" y="972796"/>
                    <a:pt x="2848" y="948582"/>
                    <a:pt x="1424" y="921521"/>
                  </a:cubicBezTo>
                  <a:cubicBezTo>
                    <a:pt x="0" y="894460"/>
                    <a:pt x="7121" y="838912"/>
                    <a:pt x="27061" y="818972"/>
                  </a:cubicBezTo>
                  <a:cubicBezTo>
                    <a:pt x="47001" y="799032"/>
                    <a:pt x="98276" y="818972"/>
                    <a:pt x="121065" y="801880"/>
                  </a:cubicBezTo>
                  <a:cubicBezTo>
                    <a:pt x="143854" y="784788"/>
                    <a:pt x="166643" y="739211"/>
                    <a:pt x="163794" y="716422"/>
                  </a:cubicBezTo>
                  <a:cubicBezTo>
                    <a:pt x="160945" y="693633"/>
                    <a:pt x="89730" y="685087"/>
                    <a:pt x="103973" y="665147"/>
                  </a:cubicBezTo>
                  <a:cubicBezTo>
                    <a:pt x="118216" y="645207"/>
                    <a:pt x="203674" y="623843"/>
                    <a:pt x="249252" y="596781"/>
                  </a:cubicBezTo>
                  <a:cubicBezTo>
                    <a:pt x="294830" y="569719"/>
                    <a:pt x="354650" y="534111"/>
                    <a:pt x="377439" y="502777"/>
                  </a:cubicBezTo>
                  <a:cubicBezTo>
                    <a:pt x="400228" y="471443"/>
                    <a:pt x="404501" y="425865"/>
                    <a:pt x="385985" y="408774"/>
                  </a:cubicBezTo>
                  <a:cubicBezTo>
                    <a:pt x="367469" y="391683"/>
                    <a:pt x="274890" y="417319"/>
                    <a:pt x="266344" y="400228"/>
                  </a:cubicBezTo>
                  <a:cubicBezTo>
                    <a:pt x="257798" y="383137"/>
                    <a:pt x="313346" y="340407"/>
                    <a:pt x="334710" y="306224"/>
                  </a:cubicBezTo>
                  <a:cubicBezTo>
                    <a:pt x="356074" y="272041"/>
                    <a:pt x="363196" y="225039"/>
                    <a:pt x="394530" y="195129"/>
                  </a:cubicBezTo>
                  <a:cubicBezTo>
                    <a:pt x="425865" y="165219"/>
                    <a:pt x="470018" y="132459"/>
                    <a:pt x="522717" y="126762"/>
                  </a:cubicBezTo>
                  <a:cubicBezTo>
                    <a:pt x="575416" y="121065"/>
                    <a:pt x="663723" y="143854"/>
                    <a:pt x="710725" y="160946"/>
                  </a:cubicBezTo>
                  <a:cubicBezTo>
                    <a:pt x="757727" y="178038"/>
                    <a:pt x="752030" y="229312"/>
                    <a:pt x="804729" y="229312"/>
                  </a:cubicBezTo>
                  <a:cubicBezTo>
                    <a:pt x="857428" y="229312"/>
                    <a:pt x="984190" y="180886"/>
                    <a:pt x="1026919" y="160946"/>
                  </a:cubicBezTo>
                  <a:cubicBezTo>
                    <a:pt x="1069648" y="141006"/>
                    <a:pt x="1039738" y="135308"/>
                    <a:pt x="1061102" y="109671"/>
                  </a:cubicBezTo>
                  <a:cubicBezTo>
                    <a:pt x="1082466" y="84034"/>
                    <a:pt x="1112377" y="14243"/>
                    <a:pt x="1155106" y="7121"/>
                  </a:cubicBezTo>
                  <a:cubicBezTo>
                    <a:pt x="1197835" y="0"/>
                    <a:pt x="1271898" y="51275"/>
                    <a:pt x="1317476" y="66942"/>
                  </a:cubicBezTo>
                  <a:cubicBezTo>
                    <a:pt x="1363054" y="82609"/>
                    <a:pt x="1390116" y="99701"/>
                    <a:pt x="1428572" y="101125"/>
                  </a:cubicBezTo>
                  <a:cubicBezTo>
                    <a:pt x="1467028" y="102549"/>
                    <a:pt x="1486968" y="72639"/>
                    <a:pt x="1548213" y="75488"/>
                  </a:cubicBezTo>
                  <a:cubicBezTo>
                    <a:pt x="1609458" y="78337"/>
                    <a:pt x="1716280" y="109671"/>
                    <a:pt x="1796041" y="118217"/>
                  </a:cubicBezTo>
                  <a:cubicBezTo>
                    <a:pt x="1875802" y="126763"/>
                    <a:pt x="1921379" y="109670"/>
                    <a:pt x="2026777" y="126762"/>
                  </a:cubicBezTo>
                  <a:cubicBezTo>
                    <a:pt x="2132175" y="143854"/>
                    <a:pt x="2341548" y="200826"/>
                    <a:pt x="2428430" y="220766"/>
                  </a:cubicBezTo>
                  <a:cubicBezTo>
                    <a:pt x="2515312" y="240706"/>
                    <a:pt x="2499645" y="230737"/>
                    <a:pt x="2548071" y="246404"/>
                  </a:cubicBezTo>
                  <a:cubicBezTo>
                    <a:pt x="2596497" y="262071"/>
                    <a:pt x="2704744" y="293406"/>
                    <a:pt x="2718987" y="314770"/>
                  </a:cubicBezTo>
                  <a:cubicBezTo>
                    <a:pt x="2733230" y="336134"/>
                    <a:pt x="2669136" y="360347"/>
                    <a:pt x="2633529" y="374590"/>
                  </a:cubicBezTo>
                  <a:cubicBezTo>
                    <a:pt x="2597922" y="388833"/>
                    <a:pt x="2521009" y="378864"/>
                    <a:pt x="2505342" y="400228"/>
                  </a:cubicBezTo>
                  <a:cubicBezTo>
                    <a:pt x="2489675" y="421593"/>
                    <a:pt x="2499645" y="470018"/>
                    <a:pt x="2539525" y="502777"/>
                  </a:cubicBezTo>
                  <a:cubicBezTo>
                    <a:pt x="2579405" y="535536"/>
                    <a:pt x="2697622" y="561173"/>
                    <a:pt x="2744624" y="596781"/>
                  </a:cubicBezTo>
                  <a:cubicBezTo>
                    <a:pt x="2791626" y="632389"/>
                    <a:pt x="2803020" y="683663"/>
                    <a:pt x="2821536" y="716422"/>
                  </a:cubicBezTo>
                  <a:cubicBezTo>
                    <a:pt x="2840052" y="749181"/>
                    <a:pt x="2841476" y="769121"/>
                    <a:pt x="2855719" y="793334"/>
                  </a:cubicBezTo>
                  <a:cubicBezTo>
                    <a:pt x="2869962" y="817547"/>
                    <a:pt x="2891327" y="834639"/>
                    <a:pt x="2906994" y="861701"/>
                  </a:cubicBezTo>
                  <a:cubicBezTo>
                    <a:pt x="2922661" y="888763"/>
                    <a:pt x="2951147" y="921521"/>
                    <a:pt x="2949723" y="955704"/>
                  </a:cubicBezTo>
                  <a:cubicBezTo>
                    <a:pt x="2948299" y="989887"/>
                    <a:pt x="2915540" y="1066800"/>
                    <a:pt x="2898448" y="1066800"/>
                  </a:cubicBezTo>
                  <a:cubicBezTo>
                    <a:pt x="2881356" y="1066800"/>
                    <a:pt x="2867113" y="982766"/>
                    <a:pt x="2847173" y="955704"/>
                  </a:cubicBezTo>
                  <a:cubicBezTo>
                    <a:pt x="2827233" y="928642"/>
                    <a:pt x="2810141" y="914400"/>
                    <a:pt x="2778807" y="904430"/>
                  </a:cubicBezTo>
                  <a:cubicBezTo>
                    <a:pt x="2747473" y="894460"/>
                    <a:pt x="2667712" y="888763"/>
                    <a:pt x="2659166" y="895884"/>
                  </a:cubicBezTo>
                  <a:cubicBezTo>
                    <a:pt x="2650620" y="903005"/>
                    <a:pt x="2709016" y="938613"/>
                    <a:pt x="2727532" y="947159"/>
                  </a:cubicBezTo>
                  <a:cubicBezTo>
                    <a:pt x="2746048" y="955705"/>
                    <a:pt x="2763139" y="937189"/>
                    <a:pt x="2770261" y="947159"/>
                  </a:cubicBezTo>
                  <a:cubicBezTo>
                    <a:pt x="2777383" y="957129"/>
                    <a:pt x="2763140" y="982766"/>
                    <a:pt x="2770261" y="1006979"/>
                  </a:cubicBezTo>
                  <a:cubicBezTo>
                    <a:pt x="2777382" y="1031192"/>
                    <a:pt x="2793050" y="1061102"/>
                    <a:pt x="2812990" y="1092437"/>
                  </a:cubicBezTo>
                  <a:cubicBezTo>
                    <a:pt x="2832930" y="1123772"/>
                    <a:pt x="2869962" y="1160804"/>
                    <a:pt x="2889902" y="1194987"/>
                  </a:cubicBezTo>
                  <a:cubicBezTo>
                    <a:pt x="2909842" y="1229170"/>
                    <a:pt x="2936904" y="1264777"/>
                    <a:pt x="2932631" y="1297536"/>
                  </a:cubicBezTo>
                  <a:cubicBezTo>
                    <a:pt x="2928358" y="1330295"/>
                    <a:pt x="2889902" y="1371600"/>
                    <a:pt x="2864265" y="1391540"/>
                  </a:cubicBezTo>
                  <a:cubicBezTo>
                    <a:pt x="2838628" y="1411480"/>
                    <a:pt x="2798747" y="1402934"/>
                    <a:pt x="2778807" y="1417177"/>
                  </a:cubicBezTo>
                  <a:cubicBezTo>
                    <a:pt x="2758867" y="1431420"/>
                    <a:pt x="2758867" y="1476998"/>
                    <a:pt x="2744624" y="1476998"/>
                  </a:cubicBezTo>
                  <a:cubicBezTo>
                    <a:pt x="2730381" y="1476998"/>
                    <a:pt x="2703319" y="1418601"/>
                    <a:pt x="2693349" y="1417177"/>
                  </a:cubicBezTo>
                  <a:cubicBezTo>
                    <a:pt x="2683379" y="1415753"/>
                    <a:pt x="2662014" y="1434269"/>
                    <a:pt x="2684803" y="1468452"/>
                  </a:cubicBezTo>
                  <a:cubicBezTo>
                    <a:pt x="2707592" y="1502635"/>
                    <a:pt x="2817263" y="1575274"/>
                    <a:pt x="2830082" y="1622276"/>
                  </a:cubicBezTo>
                  <a:cubicBezTo>
                    <a:pt x="2842901" y="1669278"/>
                    <a:pt x="2787353" y="1743342"/>
                    <a:pt x="2761716" y="1750463"/>
                  </a:cubicBezTo>
                  <a:cubicBezTo>
                    <a:pt x="2736079" y="1757585"/>
                    <a:pt x="2701895" y="1683521"/>
                    <a:pt x="2676258" y="1665005"/>
                  </a:cubicBezTo>
                  <a:cubicBezTo>
                    <a:pt x="2650621" y="1646489"/>
                    <a:pt x="2617861" y="1620852"/>
                    <a:pt x="2607891" y="1639368"/>
                  </a:cubicBezTo>
                  <a:cubicBezTo>
                    <a:pt x="2597921" y="1657884"/>
                    <a:pt x="2622134" y="1751888"/>
                    <a:pt x="2616437" y="1776101"/>
                  </a:cubicBezTo>
                  <a:cubicBezTo>
                    <a:pt x="2610740" y="1800314"/>
                    <a:pt x="2589375" y="1811709"/>
                    <a:pt x="2573708" y="1784647"/>
                  </a:cubicBezTo>
                  <a:cubicBezTo>
                    <a:pt x="2558041" y="1757585"/>
                    <a:pt x="2540949" y="1655036"/>
                    <a:pt x="2522433" y="1613731"/>
                  </a:cubicBezTo>
                  <a:cubicBezTo>
                    <a:pt x="2503917" y="1572426"/>
                    <a:pt x="2501069" y="1575274"/>
                    <a:pt x="2462613" y="1536818"/>
                  </a:cubicBezTo>
                  <a:cubicBezTo>
                    <a:pt x="2424157" y="1498362"/>
                    <a:pt x="2333002" y="1397237"/>
                    <a:pt x="2291697" y="1382994"/>
                  </a:cubicBezTo>
                  <a:cubicBezTo>
                    <a:pt x="2250392" y="1368751"/>
                    <a:pt x="2240422" y="1421451"/>
                    <a:pt x="2214785" y="1451361"/>
                  </a:cubicBezTo>
                  <a:cubicBezTo>
                    <a:pt x="2189148" y="1481271"/>
                    <a:pt x="2150692" y="1528273"/>
                    <a:pt x="2137873" y="1562456"/>
                  </a:cubicBezTo>
                  <a:cubicBezTo>
                    <a:pt x="2125054" y="1596639"/>
                    <a:pt x="2137873" y="1656460"/>
                    <a:pt x="2137873" y="1656460"/>
                  </a:cubicBezTo>
                  <a:cubicBezTo>
                    <a:pt x="2137873" y="1680673"/>
                    <a:pt x="2152116" y="1680672"/>
                    <a:pt x="2137873" y="1707734"/>
                  </a:cubicBezTo>
                  <a:cubicBezTo>
                    <a:pt x="2123630" y="1734796"/>
                    <a:pt x="2069507" y="1800314"/>
                    <a:pt x="2052415" y="1818830"/>
                  </a:cubicBezTo>
                  <a:cubicBezTo>
                    <a:pt x="2035323" y="1837346"/>
                    <a:pt x="2050990" y="1841619"/>
                    <a:pt x="2035323" y="1818830"/>
                  </a:cubicBezTo>
                  <a:cubicBezTo>
                    <a:pt x="2019656" y="1796041"/>
                    <a:pt x="1975503" y="1726250"/>
                    <a:pt x="1958411" y="1682097"/>
                  </a:cubicBezTo>
                  <a:cubicBezTo>
                    <a:pt x="1941319" y="1637944"/>
                    <a:pt x="1948440" y="1598063"/>
                    <a:pt x="1932773" y="1553910"/>
                  </a:cubicBezTo>
                  <a:cubicBezTo>
                    <a:pt x="1917106" y="1509757"/>
                    <a:pt x="1905712" y="1459906"/>
                    <a:pt x="1864407" y="1417177"/>
                  </a:cubicBezTo>
                  <a:cubicBezTo>
                    <a:pt x="1823102" y="1374448"/>
                    <a:pt x="1737644" y="1313203"/>
                    <a:pt x="1684945" y="1297536"/>
                  </a:cubicBezTo>
                  <a:cubicBezTo>
                    <a:pt x="1632246" y="1281869"/>
                    <a:pt x="1583820" y="1326022"/>
                    <a:pt x="1548213" y="1323174"/>
                  </a:cubicBezTo>
                  <a:cubicBezTo>
                    <a:pt x="1512606" y="1320326"/>
                    <a:pt x="1501211" y="1297537"/>
                    <a:pt x="1471301" y="1280445"/>
                  </a:cubicBezTo>
                  <a:cubicBezTo>
                    <a:pt x="1441391" y="1263353"/>
                    <a:pt x="1395813" y="1241989"/>
                    <a:pt x="1368751" y="1220624"/>
                  </a:cubicBezTo>
                  <a:cubicBezTo>
                    <a:pt x="1341689" y="1199259"/>
                    <a:pt x="1318900" y="1152258"/>
                    <a:pt x="1308930" y="1152258"/>
                  </a:cubicBezTo>
                  <a:cubicBezTo>
                    <a:pt x="1298960" y="1152258"/>
                    <a:pt x="1297536" y="1190714"/>
                    <a:pt x="1308930" y="1220624"/>
                  </a:cubicBezTo>
                  <a:cubicBezTo>
                    <a:pt x="1320324" y="1250534"/>
                    <a:pt x="1353084" y="1311779"/>
                    <a:pt x="1377297" y="1331719"/>
                  </a:cubicBezTo>
                  <a:cubicBezTo>
                    <a:pt x="1401510" y="1351659"/>
                    <a:pt x="1424299" y="1335992"/>
                    <a:pt x="1454209" y="1340265"/>
                  </a:cubicBezTo>
                  <a:cubicBezTo>
                    <a:pt x="1484119" y="1344538"/>
                    <a:pt x="1541092" y="1333144"/>
                    <a:pt x="1556759" y="1357357"/>
                  </a:cubicBezTo>
                  <a:cubicBezTo>
                    <a:pt x="1572426" y="1381570"/>
                    <a:pt x="1571002" y="1448512"/>
                    <a:pt x="1548213" y="1485544"/>
                  </a:cubicBezTo>
                  <a:cubicBezTo>
                    <a:pt x="1525424" y="1522576"/>
                    <a:pt x="1454209" y="1556758"/>
                    <a:pt x="1420026" y="1579547"/>
                  </a:cubicBezTo>
                  <a:cubicBezTo>
                    <a:pt x="1385843" y="1602336"/>
                    <a:pt x="1375873" y="1636519"/>
                    <a:pt x="1343114" y="1622276"/>
                  </a:cubicBezTo>
                  <a:cubicBezTo>
                    <a:pt x="1310355" y="1608033"/>
                    <a:pt x="1263354" y="1538243"/>
                    <a:pt x="1223473" y="1494090"/>
                  </a:cubicBezTo>
                  <a:cubicBezTo>
                    <a:pt x="1183593" y="1449937"/>
                    <a:pt x="1138014" y="1398662"/>
                    <a:pt x="1103831" y="1357357"/>
                  </a:cubicBezTo>
                  <a:cubicBezTo>
                    <a:pt x="1069648" y="1316052"/>
                    <a:pt x="1042586" y="1283293"/>
                    <a:pt x="1018373" y="1246261"/>
                  </a:cubicBezTo>
                  <a:cubicBezTo>
                    <a:pt x="994160" y="1209229"/>
                    <a:pt x="967099" y="1176471"/>
                    <a:pt x="958553" y="1135166"/>
                  </a:cubicBezTo>
                  <a:cubicBezTo>
                    <a:pt x="950007" y="1093861"/>
                    <a:pt x="988463" y="1021222"/>
                    <a:pt x="967099" y="998433"/>
                  </a:cubicBezTo>
                  <a:cubicBezTo>
                    <a:pt x="945735" y="975644"/>
                    <a:pt x="877368" y="995584"/>
                    <a:pt x="830366" y="998433"/>
                  </a:cubicBezTo>
                  <a:cubicBezTo>
                    <a:pt x="783364" y="1001282"/>
                    <a:pt x="723543" y="1034041"/>
                    <a:pt x="685087" y="1015525"/>
                  </a:cubicBezTo>
                  <a:cubicBezTo>
                    <a:pt x="646631" y="997009"/>
                    <a:pt x="628116" y="905854"/>
                    <a:pt x="599630" y="887338"/>
                  </a:cubicBezTo>
                  <a:cubicBezTo>
                    <a:pt x="571144" y="868822"/>
                    <a:pt x="541234" y="915824"/>
                    <a:pt x="514172" y="904430"/>
                  </a:cubicBezTo>
                  <a:cubicBezTo>
                    <a:pt x="487110" y="893036"/>
                    <a:pt x="467169" y="837488"/>
                    <a:pt x="437259" y="818972"/>
                  </a:cubicBezTo>
                  <a:cubicBezTo>
                    <a:pt x="407349" y="800456"/>
                    <a:pt x="371742" y="780515"/>
                    <a:pt x="334710" y="793334"/>
                  </a:cubicBezTo>
                  <a:cubicBezTo>
                    <a:pt x="297678" y="806153"/>
                    <a:pt x="235009" y="871671"/>
                    <a:pt x="215069" y="895884"/>
                  </a:cubicBezTo>
                  <a:cubicBezTo>
                    <a:pt x="195129" y="920097"/>
                    <a:pt x="226464" y="925794"/>
                    <a:pt x="215069" y="938613"/>
                  </a:cubicBezTo>
                  <a:cubicBezTo>
                    <a:pt x="203674" y="951432"/>
                    <a:pt x="182309" y="965675"/>
                    <a:pt x="146702" y="972796"/>
                  </a:cubicBezTo>
                  <a:cubicBezTo>
                    <a:pt x="111095" y="979917"/>
                    <a:pt x="59820" y="989888"/>
                    <a:pt x="35607" y="981342"/>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5486400" y="1295400"/>
              <a:ext cx="872098" cy="369332"/>
            </a:xfrm>
            <a:prstGeom prst="rect">
              <a:avLst/>
            </a:prstGeom>
            <a:grpFill/>
            <a:ln>
              <a:noFill/>
            </a:ln>
          </p:spPr>
          <p:txBody>
            <a:bodyPr wrap="none" rtlCol="0">
              <a:spAutoFit/>
            </a:bodyPr>
            <a:lstStyle/>
            <a:p>
              <a:pPr algn="ctr"/>
              <a:r>
                <a:rPr lang="en-US" b="1" dirty="0" smtClean="0">
                  <a:solidFill>
                    <a:schemeClr val="bg1"/>
                  </a:solidFill>
                </a:rPr>
                <a:t>Eurasia</a:t>
              </a:r>
              <a:endParaRPr lang="en-US" b="1" dirty="0">
                <a:solidFill>
                  <a:schemeClr val="bg1"/>
                </a:solidFill>
              </a:endParaRPr>
            </a:p>
          </p:txBody>
        </p:sp>
      </p:grpSp>
      <p:grpSp>
        <p:nvGrpSpPr>
          <p:cNvPr id="14" name="Group 29"/>
          <p:cNvGrpSpPr/>
          <p:nvPr/>
        </p:nvGrpSpPr>
        <p:grpSpPr>
          <a:xfrm>
            <a:off x="7003279" y="3133458"/>
            <a:ext cx="1049708" cy="813275"/>
            <a:chOff x="7003279" y="3133458"/>
            <a:chExt cx="1049708" cy="813275"/>
          </a:xfrm>
          <a:solidFill>
            <a:schemeClr val="accent6">
              <a:lumMod val="50000"/>
            </a:schemeClr>
          </a:solidFill>
        </p:grpSpPr>
        <p:sp>
          <p:nvSpPr>
            <p:cNvPr id="23" name="Freeform 22"/>
            <p:cNvSpPr/>
            <p:nvPr/>
          </p:nvSpPr>
          <p:spPr>
            <a:xfrm>
              <a:off x="7003279" y="3133458"/>
              <a:ext cx="1049708" cy="813275"/>
            </a:xfrm>
            <a:custGeom>
              <a:avLst/>
              <a:gdLst>
                <a:gd name="connsiteX0" fmla="*/ 269192 w 1049708"/>
                <a:gd name="connsiteY0" fmla="*/ 276314 h 813275"/>
                <a:gd name="connsiteX1" fmla="*/ 397379 w 1049708"/>
                <a:gd name="connsiteY1" fmla="*/ 216493 h 813275"/>
                <a:gd name="connsiteX2" fmla="*/ 508474 w 1049708"/>
                <a:gd name="connsiteY2" fmla="*/ 113944 h 813275"/>
                <a:gd name="connsiteX3" fmla="*/ 593932 w 1049708"/>
                <a:gd name="connsiteY3" fmla="*/ 71215 h 813275"/>
                <a:gd name="connsiteX4" fmla="*/ 593932 w 1049708"/>
                <a:gd name="connsiteY4" fmla="*/ 88306 h 813275"/>
                <a:gd name="connsiteX5" fmla="*/ 670844 w 1049708"/>
                <a:gd name="connsiteY5" fmla="*/ 11394 h 813275"/>
                <a:gd name="connsiteX6" fmla="*/ 824669 w 1049708"/>
                <a:gd name="connsiteY6" fmla="*/ 45578 h 813275"/>
                <a:gd name="connsiteX7" fmla="*/ 781940 w 1049708"/>
                <a:gd name="connsiteY7" fmla="*/ 79761 h 813275"/>
                <a:gd name="connsiteX8" fmla="*/ 884489 w 1049708"/>
                <a:gd name="connsiteY8" fmla="*/ 173764 h 813275"/>
                <a:gd name="connsiteX9" fmla="*/ 952856 w 1049708"/>
                <a:gd name="connsiteY9" fmla="*/ 11394 h 813275"/>
                <a:gd name="connsiteX10" fmla="*/ 995585 w 1049708"/>
                <a:gd name="connsiteY10" fmla="*/ 105398 h 813275"/>
                <a:gd name="connsiteX11" fmla="*/ 987039 w 1049708"/>
                <a:gd name="connsiteY11" fmla="*/ 207948 h 813275"/>
                <a:gd name="connsiteX12" fmla="*/ 1021222 w 1049708"/>
                <a:gd name="connsiteY12" fmla="*/ 344680 h 813275"/>
                <a:gd name="connsiteX13" fmla="*/ 1012676 w 1049708"/>
                <a:gd name="connsiteY13" fmla="*/ 498505 h 813275"/>
                <a:gd name="connsiteX14" fmla="*/ 799031 w 1049708"/>
                <a:gd name="connsiteY14" fmla="*/ 677966 h 813275"/>
                <a:gd name="connsiteX15" fmla="*/ 713573 w 1049708"/>
                <a:gd name="connsiteY15" fmla="*/ 746333 h 813275"/>
                <a:gd name="connsiteX16" fmla="*/ 593932 w 1049708"/>
                <a:gd name="connsiteY16" fmla="*/ 797607 h 813275"/>
                <a:gd name="connsiteX17" fmla="*/ 431562 w 1049708"/>
                <a:gd name="connsiteY17" fmla="*/ 789062 h 813275"/>
                <a:gd name="connsiteX18" fmla="*/ 448654 w 1049708"/>
                <a:gd name="connsiteY18" fmla="*/ 652329 h 813275"/>
                <a:gd name="connsiteX19" fmla="*/ 371742 w 1049708"/>
                <a:gd name="connsiteY19" fmla="*/ 626692 h 813275"/>
                <a:gd name="connsiteX20" fmla="*/ 209371 w 1049708"/>
                <a:gd name="connsiteY20" fmla="*/ 677966 h 813275"/>
                <a:gd name="connsiteX21" fmla="*/ 29910 w 1049708"/>
                <a:gd name="connsiteY21" fmla="*/ 720695 h 813275"/>
                <a:gd name="connsiteX22" fmla="*/ 29910 w 1049708"/>
                <a:gd name="connsiteY22" fmla="*/ 643783 h 813275"/>
                <a:gd name="connsiteX23" fmla="*/ 141005 w 1049708"/>
                <a:gd name="connsiteY23" fmla="*/ 421592 h 813275"/>
                <a:gd name="connsiteX24" fmla="*/ 183734 w 1049708"/>
                <a:gd name="connsiteY24" fmla="*/ 319043 h 813275"/>
                <a:gd name="connsiteX25" fmla="*/ 269192 w 1049708"/>
                <a:gd name="connsiteY25" fmla="*/ 276314 h 81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49708" h="813275">
                  <a:moveTo>
                    <a:pt x="269192" y="276314"/>
                  </a:moveTo>
                  <a:cubicBezTo>
                    <a:pt x="304800" y="259222"/>
                    <a:pt x="357499" y="243555"/>
                    <a:pt x="397379" y="216493"/>
                  </a:cubicBezTo>
                  <a:cubicBezTo>
                    <a:pt x="437259" y="189431"/>
                    <a:pt x="475715" y="138157"/>
                    <a:pt x="508474" y="113944"/>
                  </a:cubicBezTo>
                  <a:cubicBezTo>
                    <a:pt x="541233" y="89731"/>
                    <a:pt x="579689" y="75488"/>
                    <a:pt x="593932" y="71215"/>
                  </a:cubicBezTo>
                  <a:cubicBezTo>
                    <a:pt x="608175" y="66942"/>
                    <a:pt x="581113" y="98276"/>
                    <a:pt x="593932" y="88306"/>
                  </a:cubicBezTo>
                  <a:cubicBezTo>
                    <a:pt x="606751" y="78336"/>
                    <a:pt x="632388" y="18515"/>
                    <a:pt x="670844" y="11394"/>
                  </a:cubicBezTo>
                  <a:cubicBezTo>
                    <a:pt x="709300" y="4273"/>
                    <a:pt x="806153" y="34184"/>
                    <a:pt x="824669" y="45578"/>
                  </a:cubicBezTo>
                  <a:cubicBezTo>
                    <a:pt x="843185" y="56972"/>
                    <a:pt x="771970" y="58397"/>
                    <a:pt x="781940" y="79761"/>
                  </a:cubicBezTo>
                  <a:cubicBezTo>
                    <a:pt x="791910" y="101125"/>
                    <a:pt x="856003" y="185158"/>
                    <a:pt x="884489" y="173764"/>
                  </a:cubicBezTo>
                  <a:cubicBezTo>
                    <a:pt x="912975" y="162370"/>
                    <a:pt x="934340" y="22788"/>
                    <a:pt x="952856" y="11394"/>
                  </a:cubicBezTo>
                  <a:cubicBezTo>
                    <a:pt x="971372" y="0"/>
                    <a:pt x="989888" y="72639"/>
                    <a:pt x="995585" y="105398"/>
                  </a:cubicBezTo>
                  <a:cubicBezTo>
                    <a:pt x="1001282" y="138157"/>
                    <a:pt x="982766" y="168068"/>
                    <a:pt x="987039" y="207948"/>
                  </a:cubicBezTo>
                  <a:cubicBezTo>
                    <a:pt x="991312" y="247828"/>
                    <a:pt x="1016949" y="296254"/>
                    <a:pt x="1021222" y="344680"/>
                  </a:cubicBezTo>
                  <a:cubicBezTo>
                    <a:pt x="1025495" y="393106"/>
                    <a:pt x="1049708" y="442957"/>
                    <a:pt x="1012676" y="498505"/>
                  </a:cubicBezTo>
                  <a:cubicBezTo>
                    <a:pt x="975644" y="554053"/>
                    <a:pt x="848882" y="636661"/>
                    <a:pt x="799031" y="677966"/>
                  </a:cubicBezTo>
                  <a:cubicBezTo>
                    <a:pt x="749181" y="719271"/>
                    <a:pt x="747756" y="726393"/>
                    <a:pt x="713573" y="746333"/>
                  </a:cubicBezTo>
                  <a:cubicBezTo>
                    <a:pt x="679390" y="766273"/>
                    <a:pt x="640934" y="790486"/>
                    <a:pt x="593932" y="797607"/>
                  </a:cubicBezTo>
                  <a:cubicBezTo>
                    <a:pt x="546930" y="804729"/>
                    <a:pt x="455775" y="813275"/>
                    <a:pt x="431562" y="789062"/>
                  </a:cubicBezTo>
                  <a:cubicBezTo>
                    <a:pt x="407349" y="764849"/>
                    <a:pt x="458624" y="679391"/>
                    <a:pt x="448654" y="652329"/>
                  </a:cubicBezTo>
                  <a:cubicBezTo>
                    <a:pt x="438684" y="625267"/>
                    <a:pt x="411622" y="622419"/>
                    <a:pt x="371742" y="626692"/>
                  </a:cubicBezTo>
                  <a:cubicBezTo>
                    <a:pt x="331862" y="630965"/>
                    <a:pt x="266343" y="662299"/>
                    <a:pt x="209371" y="677966"/>
                  </a:cubicBezTo>
                  <a:cubicBezTo>
                    <a:pt x="152399" y="693633"/>
                    <a:pt x="59820" y="726392"/>
                    <a:pt x="29910" y="720695"/>
                  </a:cubicBezTo>
                  <a:cubicBezTo>
                    <a:pt x="0" y="714998"/>
                    <a:pt x="11394" y="693633"/>
                    <a:pt x="29910" y="643783"/>
                  </a:cubicBezTo>
                  <a:cubicBezTo>
                    <a:pt x="48426" y="593933"/>
                    <a:pt x="115368" y="475715"/>
                    <a:pt x="141005" y="421592"/>
                  </a:cubicBezTo>
                  <a:cubicBezTo>
                    <a:pt x="166642" y="367469"/>
                    <a:pt x="162370" y="341832"/>
                    <a:pt x="183734" y="319043"/>
                  </a:cubicBezTo>
                  <a:cubicBezTo>
                    <a:pt x="205098" y="296254"/>
                    <a:pt x="233584" y="293406"/>
                    <a:pt x="269192" y="276314"/>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467600" y="3352800"/>
              <a:ext cx="538930" cy="369332"/>
            </a:xfrm>
            <a:prstGeom prst="rect">
              <a:avLst/>
            </a:prstGeom>
            <a:grpFill/>
            <a:ln>
              <a:noFill/>
            </a:ln>
          </p:spPr>
          <p:txBody>
            <a:bodyPr wrap="none" rtlCol="0">
              <a:spAutoFit/>
            </a:bodyPr>
            <a:lstStyle/>
            <a:p>
              <a:pPr algn="ctr"/>
              <a:r>
                <a:rPr lang="en-US" b="1" dirty="0" smtClean="0">
                  <a:solidFill>
                    <a:schemeClr val="bg1"/>
                  </a:solidFill>
                </a:rPr>
                <a:t>Aus</a:t>
              </a:r>
              <a:endParaRPr lang="en-US" b="1" dirty="0">
                <a:solidFill>
                  <a:schemeClr val="bg1"/>
                </a:solidFill>
              </a:endParaRPr>
            </a:p>
          </p:txBody>
        </p:sp>
      </p:grpSp>
      <p:grpSp>
        <p:nvGrpSpPr>
          <p:cNvPr id="15" name="Group 32"/>
          <p:cNvGrpSpPr/>
          <p:nvPr/>
        </p:nvGrpSpPr>
        <p:grpSpPr>
          <a:xfrm>
            <a:off x="4132881" y="4538421"/>
            <a:ext cx="2435817" cy="462365"/>
            <a:chOff x="4132881" y="4538421"/>
            <a:chExt cx="2435817" cy="462365"/>
          </a:xfrm>
        </p:grpSpPr>
        <p:sp>
          <p:nvSpPr>
            <p:cNvPr id="21" name="Freeform 20"/>
            <p:cNvSpPr/>
            <p:nvPr/>
          </p:nvSpPr>
          <p:spPr>
            <a:xfrm>
              <a:off x="4132881" y="4538421"/>
              <a:ext cx="2435817" cy="462365"/>
            </a:xfrm>
            <a:custGeom>
              <a:avLst/>
              <a:gdLst>
                <a:gd name="connsiteX0" fmla="*/ 67160 w 2435817"/>
                <a:gd name="connsiteY0" fmla="*/ 343545 h 462365"/>
                <a:gd name="connsiteX1" fmla="*/ 206644 w 2435817"/>
                <a:gd name="connsiteY1" fmla="*/ 219559 h 462365"/>
                <a:gd name="connsiteX2" fmla="*/ 454617 w 2435817"/>
                <a:gd name="connsiteY2" fmla="*/ 126569 h 462365"/>
                <a:gd name="connsiteX3" fmla="*/ 888570 w 2435817"/>
                <a:gd name="connsiteY3" fmla="*/ 126569 h 462365"/>
                <a:gd name="connsiteX4" fmla="*/ 1152041 w 2435817"/>
                <a:gd name="connsiteY4" fmla="*/ 49077 h 462365"/>
                <a:gd name="connsiteX5" fmla="*/ 1338021 w 2435817"/>
                <a:gd name="connsiteY5" fmla="*/ 49077 h 462365"/>
                <a:gd name="connsiteX6" fmla="*/ 1276027 w 2435817"/>
                <a:gd name="connsiteY6" fmla="*/ 157565 h 462365"/>
                <a:gd name="connsiteX7" fmla="*/ 1539499 w 2435817"/>
                <a:gd name="connsiteY7" fmla="*/ 18081 h 462365"/>
                <a:gd name="connsiteX8" fmla="*/ 1833966 w 2435817"/>
                <a:gd name="connsiteY8" fmla="*/ 49077 h 462365"/>
                <a:gd name="connsiteX9" fmla="*/ 2298916 w 2435817"/>
                <a:gd name="connsiteY9" fmla="*/ 33579 h 462365"/>
                <a:gd name="connsiteX10" fmla="*/ 2422902 w 2435817"/>
                <a:gd name="connsiteY10" fmla="*/ 126569 h 462365"/>
                <a:gd name="connsiteX11" fmla="*/ 2221424 w 2435817"/>
                <a:gd name="connsiteY11" fmla="*/ 235057 h 462365"/>
                <a:gd name="connsiteX12" fmla="*/ 1353519 w 2435817"/>
                <a:gd name="connsiteY12" fmla="*/ 390040 h 462365"/>
                <a:gd name="connsiteX13" fmla="*/ 377126 w 2435817"/>
                <a:gd name="connsiteY13" fmla="*/ 405538 h 462365"/>
                <a:gd name="connsiteX14" fmla="*/ 51661 w 2435817"/>
                <a:gd name="connsiteY14" fmla="*/ 452033 h 462365"/>
                <a:gd name="connsiteX15" fmla="*/ 67160 w 2435817"/>
                <a:gd name="connsiteY15" fmla="*/ 343545 h 46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5817" h="462365">
                  <a:moveTo>
                    <a:pt x="67160" y="343545"/>
                  </a:moveTo>
                  <a:cubicBezTo>
                    <a:pt x="92990" y="304799"/>
                    <a:pt x="142068" y="255722"/>
                    <a:pt x="206644" y="219559"/>
                  </a:cubicBezTo>
                  <a:cubicBezTo>
                    <a:pt x="271220" y="183396"/>
                    <a:pt x="340963" y="142067"/>
                    <a:pt x="454617" y="126569"/>
                  </a:cubicBezTo>
                  <a:cubicBezTo>
                    <a:pt x="568271" y="111071"/>
                    <a:pt x="772333" y="139484"/>
                    <a:pt x="888570" y="126569"/>
                  </a:cubicBezTo>
                  <a:cubicBezTo>
                    <a:pt x="1004807" y="113654"/>
                    <a:pt x="1077133" y="61992"/>
                    <a:pt x="1152041" y="49077"/>
                  </a:cubicBezTo>
                  <a:cubicBezTo>
                    <a:pt x="1226950" y="36162"/>
                    <a:pt x="1317357" y="30996"/>
                    <a:pt x="1338021" y="49077"/>
                  </a:cubicBezTo>
                  <a:cubicBezTo>
                    <a:pt x="1358685" y="67158"/>
                    <a:pt x="1242447" y="162731"/>
                    <a:pt x="1276027" y="157565"/>
                  </a:cubicBezTo>
                  <a:cubicBezTo>
                    <a:pt x="1309607" y="152399"/>
                    <a:pt x="1446509" y="36162"/>
                    <a:pt x="1539499" y="18081"/>
                  </a:cubicBezTo>
                  <a:cubicBezTo>
                    <a:pt x="1632489" y="0"/>
                    <a:pt x="1707397" y="46494"/>
                    <a:pt x="1833966" y="49077"/>
                  </a:cubicBezTo>
                  <a:cubicBezTo>
                    <a:pt x="1960535" y="51660"/>
                    <a:pt x="2200760" y="20664"/>
                    <a:pt x="2298916" y="33579"/>
                  </a:cubicBezTo>
                  <a:cubicBezTo>
                    <a:pt x="2397072" y="46494"/>
                    <a:pt x="2435817" y="92989"/>
                    <a:pt x="2422902" y="126569"/>
                  </a:cubicBezTo>
                  <a:cubicBezTo>
                    <a:pt x="2409987" y="160149"/>
                    <a:pt x="2399655" y="191145"/>
                    <a:pt x="2221424" y="235057"/>
                  </a:cubicBezTo>
                  <a:cubicBezTo>
                    <a:pt x="2043194" y="278969"/>
                    <a:pt x="1660902" y="361627"/>
                    <a:pt x="1353519" y="390040"/>
                  </a:cubicBezTo>
                  <a:cubicBezTo>
                    <a:pt x="1046136" y="418454"/>
                    <a:pt x="594102" y="395206"/>
                    <a:pt x="377126" y="405538"/>
                  </a:cubicBezTo>
                  <a:cubicBezTo>
                    <a:pt x="160150" y="415870"/>
                    <a:pt x="103322" y="462365"/>
                    <a:pt x="51661" y="452033"/>
                  </a:cubicBezTo>
                  <a:cubicBezTo>
                    <a:pt x="0" y="441701"/>
                    <a:pt x="41330" y="382291"/>
                    <a:pt x="67160" y="343545"/>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648200" y="4572000"/>
              <a:ext cx="1156728" cy="369332"/>
            </a:xfrm>
            <a:prstGeom prst="rect">
              <a:avLst/>
            </a:prstGeom>
            <a:noFill/>
          </p:spPr>
          <p:txBody>
            <a:bodyPr wrap="none" rtlCol="0">
              <a:spAutoFit/>
            </a:bodyPr>
            <a:lstStyle/>
            <a:p>
              <a:pPr algn="ctr"/>
              <a:r>
                <a:rPr lang="en-US" b="1" dirty="0" smtClean="0">
                  <a:solidFill>
                    <a:schemeClr val="bg1"/>
                  </a:solidFill>
                </a:rPr>
                <a:t>Antarctica</a:t>
              </a:r>
              <a:endParaRPr lang="en-US" b="1" dirty="0">
                <a:solidFill>
                  <a:schemeClr val="bg1"/>
                </a:solidFill>
              </a:endParaRPr>
            </a:p>
          </p:txBody>
        </p:sp>
      </p:grpSp>
      <p:sp>
        <p:nvSpPr>
          <p:cNvPr id="32" name="TextBox 1"/>
          <p:cNvSpPr txBox="1">
            <a:spLocks noChangeArrowheads="1"/>
          </p:cNvSpPr>
          <p:nvPr/>
        </p:nvSpPr>
        <p:spPr bwMode="auto">
          <a:xfrm>
            <a:off x="381000" y="0"/>
            <a:ext cx="5105400" cy="584775"/>
          </a:xfrm>
          <a:prstGeom prst="rect">
            <a:avLst/>
          </a:prstGeom>
          <a:noFill/>
          <a:ln w="9525">
            <a:noFill/>
            <a:miter lim="800000"/>
            <a:headEnd/>
            <a:tailEnd/>
          </a:ln>
        </p:spPr>
        <p:txBody>
          <a:bodyPr wrap="square">
            <a:spAutoFit/>
          </a:bodyPr>
          <a:lstStyle/>
          <a:p>
            <a:r>
              <a:rPr lang="en-US" sz="3200" b="1" dirty="0" smtClean="0"/>
              <a:t>focus on the land masses . . .</a:t>
            </a:r>
            <a:endParaRPr lang="en-US" sz="3200" b="1" dirty="0"/>
          </a:p>
        </p:txBody>
      </p:sp>
      <p:grpSp>
        <p:nvGrpSpPr>
          <p:cNvPr id="46" name="Group 45"/>
          <p:cNvGrpSpPr/>
          <p:nvPr/>
        </p:nvGrpSpPr>
        <p:grpSpPr>
          <a:xfrm>
            <a:off x="304800" y="1508760"/>
            <a:ext cx="3200400" cy="4257615"/>
            <a:chOff x="304800" y="1508760"/>
            <a:chExt cx="3200400" cy="4257615"/>
          </a:xfrm>
        </p:grpSpPr>
        <p:grpSp>
          <p:nvGrpSpPr>
            <p:cNvPr id="42" name="Group 41"/>
            <p:cNvGrpSpPr/>
            <p:nvPr/>
          </p:nvGrpSpPr>
          <p:grpSpPr>
            <a:xfrm>
              <a:off x="304800" y="1965960"/>
              <a:ext cx="3200400" cy="3800415"/>
              <a:chOff x="304800" y="1965960"/>
              <a:chExt cx="3200400" cy="3800415"/>
            </a:xfrm>
          </p:grpSpPr>
          <p:sp>
            <p:nvSpPr>
              <p:cNvPr id="43" name="TextBox 1"/>
              <p:cNvSpPr txBox="1">
                <a:spLocks noChangeArrowheads="1"/>
              </p:cNvSpPr>
              <p:nvPr/>
            </p:nvSpPr>
            <p:spPr bwMode="auto">
              <a:xfrm>
                <a:off x="304800" y="5181600"/>
                <a:ext cx="3200400" cy="584775"/>
              </a:xfrm>
              <a:prstGeom prst="rect">
                <a:avLst/>
              </a:prstGeom>
              <a:noFill/>
              <a:ln w="50800">
                <a:solidFill>
                  <a:schemeClr val="tx1"/>
                </a:solidFill>
                <a:miter lim="800000"/>
                <a:headEnd/>
                <a:tailEnd/>
              </a:ln>
            </p:spPr>
            <p:txBody>
              <a:bodyPr wrap="square">
                <a:spAutoFit/>
              </a:bodyPr>
              <a:lstStyle/>
              <a:p>
                <a:pPr algn="ctr"/>
                <a:r>
                  <a:rPr lang="en-US" sz="3200" b="1" dirty="0" smtClean="0"/>
                  <a:t>Colorado Plateau</a:t>
                </a:r>
                <a:endParaRPr lang="en-US" sz="3200" b="1" dirty="0"/>
              </a:p>
            </p:txBody>
          </p:sp>
          <p:cxnSp>
            <p:nvCxnSpPr>
              <p:cNvPr id="44" name="Straight Arrow Connector 43"/>
              <p:cNvCxnSpPr>
                <a:endCxn id="45" idx="4"/>
              </p:cNvCxnSpPr>
              <p:nvPr/>
            </p:nvCxnSpPr>
            <p:spPr>
              <a:xfrm rot="5400000" flipH="1" flipV="1">
                <a:off x="489204" y="3424428"/>
                <a:ext cx="3255264" cy="338328"/>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45" name="Oval 44"/>
            <p:cNvSpPr/>
            <p:nvPr/>
          </p:nvSpPr>
          <p:spPr>
            <a:xfrm>
              <a:off x="2057400" y="1508760"/>
              <a:ext cx="457200" cy="457200"/>
            </a:xfrm>
            <a:prstGeom prst="ellipse">
              <a:avLst/>
            </a:prstGeom>
            <a:noFill/>
            <a:ln w="76200">
              <a:solidFill>
                <a:srgbClr val="0000FF"/>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18"/>
          <p:cNvGrpSpPr/>
          <p:nvPr/>
        </p:nvGrpSpPr>
        <p:grpSpPr>
          <a:xfrm>
            <a:off x="2039112" y="922946"/>
            <a:ext cx="1726250" cy="3490957"/>
            <a:chOff x="2035324" y="922946"/>
            <a:chExt cx="1726250" cy="3490957"/>
          </a:xfrm>
        </p:grpSpPr>
        <p:sp>
          <p:nvSpPr>
            <p:cNvPr id="29" name="Freeform 28"/>
            <p:cNvSpPr/>
            <p:nvPr/>
          </p:nvSpPr>
          <p:spPr>
            <a:xfrm>
              <a:off x="2035324" y="922946"/>
              <a:ext cx="1726250" cy="3490957"/>
            </a:xfrm>
            <a:custGeom>
              <a:avLst/>
              <a:gdLst>
                <a:gd name="connsiteX0" fmla="*/ 1006979 w 1726250"/>
                <a:gd name="connsiteY0" fmla="*/ 17091 h 3490957"/>
                <a:gd name="connsiteX1" fmla="*/ 613872 w 1726250"/>
                <a:gd name="connsiteY1" fmla="*/ 51275 h 3490957"/>
                <a:gd name="connsiteX2" fmla="*/ 485685 w 1726250"/>
                <a:gd name="connsiteY2" fmla="*/ 205099 h 3490957"/>
                <a:gd name="connsiteX3" fmla="*/ 391682 w 1726250"/>
                <a:gd name="connsiteY3" fmla="*/ 367469 h 3490957"/>
                <a:gd name="connsiteX4" fmla="*/ 425865 w 1726250"/>
                <a:gd name="connsiteY4" fmla="*/ 470018 h 3490957"/>
                <a:gd name="connsiteX5" fmla="*/ 391682 w 1726250"/>
                <a:gd name="connsiteY5" fmla="*/ 538385 h 3490957"/>
                <a:gd name="connsiteX6" fmla="*/ 212220 w 1726250"/>
                <a:gd name="connsiteY6" fmla="*/ 589660 h 3490957"/>
                <a:gd name="connsiteX7" fmla="*/ 118216 w 1726250"/>
                <a:gd name="connsiteY7" fmla="*/ 649480 h 3490957"/>
                <a:gd name="connsiteX8" fmla="*/ 41304 w 1726250"/>
                <a:gd name="connsiteY8" fmla="*/ 794759 h 3490957"/>
                <a:gd name="connsiteX9" fmla="*/ 7121 w 1726250"/>
                <a:gd name="connsiteY9" fmla="*/ 940037 h 3490957"/>
                <a:gd name="connsiteX10" fmla="*/ 84033 w 1726250"/>
                <a:gd name="connsiteY10" fmla="*/ 1042587 h 3490957"/>
                <a:gd name="connsiteX11" fmla="*/ 84033 w 1726250"/>
                <a:gd name="connsiteY11" fmla="*/ 1153682 h 3490957"/>
                <a:gd name="connsiteX12" fmla="*/ 109670 w 1726250"/>
                <a:gd name="connsiteY12" fmla="*/ 1239140 h 3490957"/>
                <a:gd name="connsiteX13" fmla="*/ 84033 w 1726250"/>
                <a:gd name="connsiteY13" fmla="*/ 1324598 h 3490957"/>
                <a:gd name="connsiteX14" fmla="*/ 272040 w 1726250"/>
                <a:gd name="connsiteY14" fmla="*/ 1435693 h 3490957"/>
                <a:gd name="connsiteX15" fmla="*/ 417319 w 1726250"/>
                <a:gd name="connsiteY15" fmla="*/ 1546789 h 3490957"/>
                <a:gd name="connsiteX16" fmla="*/ 460048 w 1726250"/>
                <a:gd name="connsiteY16" fmla="*/ 1623701 h 3490957"/>
                <a:gd name="connsiteX17" fmla="*/ 562597 w 1726250"/>
                <a:gd name="connsiteY17" fmla="*/ 1683521 h 3490957"/>
                <a:gd name="connsiteX18" fmla="*/ 622418 w 1726250"/>
                <a:gd name="connsiteY18" fmla="*/ 1657884 h 3490957"/>
                <a:gd name="connsiteX19" fmla="*/ 648055 w 1726250"/>
                <a:gd name="connsiteY19" fmla="*/ 1683521 h 3490957"/>
                <a:gd name="connsiteX20" fmla="*/ 622418 w 1726250"/>
                <a:gd name="connsiteY20" fmla="*/ 1803162 h 3490957"/>
                <a:gd name="connsiteX21" fmla="*/ 554052 w 1726250"/>
                <a:gd name="connsiteY21" fmla="*/ 2042445 h 3490957"/>
                <a:gd name="connsiteX22" fmla="*/ 673693 w 1726250"/>
                <a:gd name="connsiteY22" fmla="*/ 2273181 h 3490957"/>
                <a:gd name="connsiteX23" fmla="*/ 818971 w 1726250"/>
                <a:gd name="connsiteY23" fmla="*/ 2409914 h 3490957"/>
                <a:gd name="connsiteX24" fmla="*/ 861700 w 1726250"/>
                <a:gd name="connsiteY24" fmla="*/ 2495372 h 3490957"/>
                <a:gd name="connsiteX25" fmla="*/ 912975 w 1726250"/>
                <a:gd name="connsiteY25" fmla="*/ 2700471 h 3490957"/>
                <a:gd name="connsiteX26" fmla="*/ 964250 w 1726250"/>
                <a:gd name="connsiteY26" fmla="*/ 2991028 h 3490957"/>
                <a:gd name="connsiteX27" fmla="*/ 1066799 w 1726250"/>
                <a:gd name="connsiteY27" fmla="*/ 3204673 h 3490957"/>
                <a:gd name="connsiteX28" fmla="*/ 1160803 w 1726250"/>
                <a:gd name="connsiteY28" fmla="*/ 3358497 h 3490957"/>
                <a:gd name="connsiteX29" fmla="*/ 1357356 w 1726250"/>
                <a:gd name="connsiteY29" fmla="*/ 3478138 h 3490957"/>
                <a:gd name="connsiteX30" fmla="*/ 1297536 w 1726250"/>
                <a:gd name="connsiteY30" fmla="*/ 3281585 h 3490957"/>
                <a:gd name="connsiteX31" fmla="*/ 1331719 w 1726250"/>
                <a:gd name="connsiteY31" fmla="*/ 3042303 h 3490957"/>
                <a:gd name="connsiteX32" fmla="*/ 1459906 w 1726250"/>
                <a:gd name="connsiteY32" fmla="*/ 2734654 h 3490957"/>
                <a:gd name="connsiteX33" fmla="*/ 1442814 w 1726250"/>
                <a:gd name="connsiteY33" fmla="*/ 2623559 h 3490957"/>
                <a:gd name="connsiteX34" fmla="*/ 1605184 w 1726250"/>
                <a:gd name="connsiteY34" fmla="*/ 2512463 h 3490957"/>
                <a:gd name="connsiteX35" fmla="*/ 1656459 w 1726250"/>
                <a:gd name="connsiteY35" fmla="*/ 2238998 h 3490957"/>
                <a:gd name="connsiteX36" fmla="*/ 1724826 w 1726250"/>
                <a:gd name="connsiteY36" fmla="*/ 2136448 h 3490957"/>
                <a:gd name="connsiteX37" fmla="*/ 1647913 w 1726250"/>
                <a:gd name="connsiteY37" fmla="*/ 2025353 h 3490957"/>
                <a:gd name="connsiteX38" fmla="*/ 1451360 w 1726250"/>
                <a:gd name="connsiteY38" fmla="*/ 1922804 h 3490957"/>
                <a:gd name="connsiteX39" fmla="*/ 1314627 w 1726250"/>
                <a:gd name="connsiteY39" fmla="*/ 1751888 h 3490957"/>
                <a:gd name="connsiteX40" fmla="*/ 1203532 w 1726250"/>
                <a:gd name="connsiteY40" fmla="*/ 1692067 h 3490957"/>
                <a:gd name="connsiteX41" fmla="*/ 1118074 w 1726250"/>
                <a:gd name="connsiteY41" fmla="*/ 1640792 h 3490957"/>
                <a:gd name="connsiteX42" fmla="*/ 1041162 w 1726250"/>
                <a:gd name="connsiteY42" fmla="*/ 1563880 h 3490957"/>
                <a:gd name="connsiteX43" fmla="*/ 904429 w 1726250"/>
                <a:gd name="connsiteY43" fmla="*/ 1512605 h 3490957"/>
                <a:gd name="connsiteX44" fmla="*/ 784788 w 1726250"/>
                <a:gd name="connsiteY44" fmla="*/ 1555334 h 3490957"/>
                <a:gd name="connsiteX45" fmla="*/ 724968 w 1726250"/>
                <a:gd name="connsiteY45" fmla="*/ 1649338 h 3490957"/>
                <a:gd name="connsiteX46" fmla="*/ 665147 w 1726250"/>
                <a:gd name="connsiteY46" fmla="*/ 1606609 h 3490957"/>
                <a:gd name="connsiteX47" fmla="*/ 605326 w 1726250"/>
                <a:gd name="connsiteY47" fmla="*/ 1580972 h 3490957"/>
                <a:gd name="connsiteX48" fmla="*/ 528414 w 1726250"/>
                <a:gd name="connsiteY48" fmla="*/ 1555334 h 3490957"/>
                <a:gd name="connsiteX49" fmla="*/ 391682 w 1726250"/>
                <a:gd name="connsiteY49" fmla="*/ 1384418 h 3490957"/>
                <a:gd name="connsiteX50" fmla="*/ 323315 w 1726250"/>
                <a:gd name="connsiteY50" fmla="*/ 1324598 h 3490957"/>
                <a:gd name="connsiteX51" fmla="*/ 306224 w 1726250"/>
                <a:gd name="connsiteY51" fmla="*/ 1162228 h 3490957"/>
                <a:gd name="connsiteX52" fmla="*/ 417319 w 1726250"/>
                <a:gd name="connsiteY52" fmla="*/ 1042587 h 3490957"/>
                <a:gd name="connsiteX53" fmla="*/ 468594 w 1726250"/>
                <a:gd name="connsiteY53" fmla="*/ 1034041 h 3490957"/>
                <a:gd name="connsiteX54" fmla="*/ 519869 w 1726250"/>
                <a:gd name="connsiteY54" fmla="*/ 1034041 h 3490957"/>
                <a:gd name="connsiteX55" fmla="*/ 571143 w 1726250"/>
                <a:gd name="connsiteY55" fmla="*/ 1016949 h 3490957"/>
                <a:gd name="connsiteX56" fmla="*/ 622418 w 1726250"/>
                <a:gd name="connsiteY56" fmla="*/ 1008404 h 3490957"/>
                <a:gd name="connsiteX57" fmla="*/ 665147 w 1726250"/>
                <a:gd name="connsiteY57" fmla="*/ 1008404 h 3490957"/>
                <a:gd name="connsiteX58" fmla="*/ 690784 w 1726250"/>
                <a:gd name="connsiteY58" fmla="*/ 1145136 h 3490957"/>
                <a:gd name="connsiteX59" fmla="*/ 733513 w 1726250"/>
                <a:gd name="connsiteY59" fmla="*/ 1187865 h 3490957"/>
                <a:gd name="connsiteX60" fmla="*/ 742059 w 1726250"/>
                <a:gd name="connsiteY60" fmla="*/ 1034041 h 3490957"/>
                <a:gd name="connsiteX61" fmla="*/ 784788 w 1726250"/>
                <a:gd name="connsiteY61" fmla="*/ 948583 h 3490957"/>
                <a:gd name="connsiteX62" fmla="*/ 904429 w 1726250"/>
                <a:gd name="connsiteY62" fmla="*/ 846033 h 3490957"/>
                <a:gd name="connsiteX63" fmla="*/ 998433 w 1726250"/>
                <a:gd name="connsiteY63" fmla="*/ 752030 h 3490957"/>
                <a:gd name="connsiteX64" fmla="*/ 1092437 w 1726250"/>
                <a:gd name="connsiteY64" fmla="*/ 675118 h 3490957"/>
                <a:gd name="connsiteX65" fmla="*/ 1186440 w 1726250"/>
                <a:gd name="connsiteY65" fmla="*/ 615297 h 3490957"/>
                <a:gd name="connsiteX66" fmla="*/ 1280444 w 1726250"/>
                <a:gd name="connsiteY66" fmla="*/ 606751 h 3490957"/>
                <a:gd name="connsiteX67" fmla="*/ 1306082 w 1726250"/>
                <a:gd name="connsiteY67" fmla="*/ 538385 h 3490957"/>
                <a:gd name="connsiteX68" fmla="*/ 1391540 w 1726250"/>
                <a:gd name="connsiteY68" fmla="*/ 512747 h 3490957"/>
                <a:gd name="connsiteX69" fmla="*/ 1511181 w 1726250"/>
                <a:gd name="connsiteY69" fmla="*/ 435835 h 3490957"/>
                <a:gd name="connsiteX70" fmla="*/ 1528272 w 1726250"/>
                <a:gd name="connsiteY70" fmla="*/ 341832 h 3490957"/>
                <a:gd name="connsiteX71" fmla="*/ 1562455 w 1726250"/>
                <a:gd name="connsiteY71" fmla="*/ 222190 h 3490957"/>
                <a:gd name="connsiteX72" fmla="*/ 1468452 w 1726250"/>
                <a:gd name="connsiteY72" fmla="*/ 222190 h 3490957"/>
                <a:gd name="connsiteX73" fmla="*/ 1442814 w 1726250"/>
                <a:gd name="connsiteY73" fmla="*/ 145278 h 3490957"/>
                <a:gd name="connsiteX74" fmla="*/ 1340265 w 1726250"/>
                <a:gd name="connsiteY74" fmla="*/ 188007 h 3490957"/>
                <a:gd name="connsiteX75" fmla="*/ 1280444 w 1726250"/>
                <a:gd name="connsiteY75" fmla="*/ 273465 h 3490957"/>
                <a:gd name="connsiteX76" fmla="*/ 1194986 w 1726250"/>
                <a:gd name="connsiteY76" fmla="*/ 324740 h 3490957"/>
                <a:gd name="connsiteX77" fmla="*/ 1126620 w 1726250"/>
                <a:gd name="connsiteY77" fmla="*/ 324740 h 3490957"/>
                <a:gd name="connsiteX78" fmla="*/ 1058254 w 1726250"/>
                <a:gd name="connsiteY78" fmla="*/ 290557 h 3490957"/>
                <a:gd name="connsiteX79" fmla="*/ 1194986 w 1726250"/>
                <a:gd name="connsiteY79" fmla="*/ 179461 h 3490957"/>
                <a:gd name="connsiteX80" fmla="*/ 1323173 w 1726250"/>
                <a:gd name="connsiteY80" fmla="*/ 136733 h 3490957"/>
                <a:gd name="connsiteX81" fmla="*/ 1476997 w 1726250"/>
                <a:gd name="connsiteY81" fmla="*/ 51275 h 3490957"/>
                <a:gd name="connsiteX82" fmla="*/ 1400085 w 1726250"/>
                <a:gd name="connsiteY82" fmla="*/ 0 h 3490957"/>
                <a:gd name="connsiteX83" fmla="*/ 1246261 w 1726250"/>
                <a:gd name="connsiteY83" fmla="*/ 51275 h 3490957"/>
                <a:gd name="connsiteX84" fmla="*/ 1135166 w 1726250"/>
                <a:gd name="connsiteY84" fmla="*/ 34183 h 3490957"/>
                <a:gd name="connsiteX85" fmla="*/ 1006979 w 1726250"/>
                <a:gd name="connsiteY85" fmla="*/ 17091 h 349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26250" h="3490957">
                  <a:moveTo>
                    <a:pt x="1006979" y="17091"/>
                  </a:moveTo>
                  <a:cubicBezTo>
                    <a:pt x="920097" y="19940"/>
                    <a:pt x="700754" y="19940"/>
                    <a:pt x="613872" y="51275"/>
                  </a:cubicBezTo>
                  <a:cubicBezTo>
                    <a:pt x="526990" y="82610"/>
                    <a:pt x="522717" y="152400"/>
                    <a:pt x="485685" y="205099"/>
                  </a:cubicBezTo>
                  <a:cubicBezTo>
                    <a:pt x="448653" y="257798"/>
                    <a:pt x="401652" y="323316"/>
                    <a:pt x="391682" y="367469"/>
                  </a:cubicBezTo>
                  <a:cubicBezTo>
                    <a:pt x="381712" y="411622"/>
                    <a:pt x="425865" y="441532"/>
                    <a:pt x="425865" y="470018"/>
                  </a:cubicBezTo>
                  <a:cubicBezTo>
                    <a:pt x="425865" y="498504"/>
                    <a:pt x="427289" y="518445"/>
                    <a:pt x="391682" y="538385"/>
                  </a:cubicBezTo>
                  <a:cubicBezTo>
                    <a:pt x="356075" y="558325"/>
                    <a:pt x="257798" y="571144"/>
                    <a:pt x="212220" y="589660"/>
                  </a:cubicBezTo>
                  <a:cubicBezTo>
                    <a:pt x="166642" y="608176"/>
                    <a:pt x="146702" y="615297"/>
                    <a:pt x="118216" y="649480"/>
                  </a:cubicBezTo>
                  <a:cubicBezTo>
                    <a:pt x="89730" y="683663"/>
                    <a:pt x="59820" y="746333"/>
                    <a:pt x="41304" y="794759"/>
                  </a:cubicBezTo>
                  <a:cubicBezTo>
                    <a:pt x="22788" y="843185"/>
                    <a:pt x="0" y="898732"/>
                    <a:pt x="7121" y="940037"/>
                  </a:cubicBezTo>
                  <a:cubicBezTo>
                    <a:pt x="14242" y="981342"/>
                    <a:pt x="71214" y="1006980"/>
                    <a:pt x="84033" y="1042587"/>
                  </a:cubicBezTo>
                  <a:cubicBezTo>
                    <a:pt x="96852" y="1078194"/>
                    <a:pt x="79760" y="1120923"/>
                    <a:pt x="84033" y="1153682"/>
                  </a:cubicBezTo>
                  <a:cubicBezTo>
                    <a:pt x="88306" y="1186441"/>
                    <a:pt x="109670" y="1210654"/>
                    <a:pt x="109670" y="1239140"/>
                  </a:cubicBezTo>
                  <a:cubicBezTo>
                    <a:pt x="109670" y="1267626"/>
                    <a:pt x="56971" y="1291839"/>
                    <a:pt x="84033" y="1324598"/>
                  </a:cubicBezTo>
                  <a:cubicBezTo>
                    <a:pt x="111095" y="1357357"/>
                    <a:pt x="216492" y="1398661"/>
                    <a:pt x="272040" y="1435693"/>
                  </a:cubicBezTo>
                  <a:cubicBezTo>
                    <a:pt x="327588" y="1472725"/>
                    <a:pt x="385984" y="1515454"/>
                    <a:pt x="417319" y="1546789"/>
                  </a:cubicBezTo>
                  <a:cubicBezTo>
                    <a:pt x="448654" y="1578124"/>
                    <a:pt x="435835" y="1600912"/>
                    <a:pt x="460048" y="1623701"/>
                  </a:cubicBezTo>
                  <a:cubicBezTo>
                    <a:pt x="484261" y="1646490"/>
                    <a:pt x="535535" y="1677824"/>
                    <a:pt x="562597" y="1683521"/>
                  </a:cubicBezTo>
                  <a:cubicBezTo>
                    <a:pt x="589659" y="1689218"/>
                    <a:pt x="608175" y="1657884"/>
                    <a:pt x="622418" y="1657884"/>
                  </a:cubicBezTo>
                  <a:cubicBezTo>
                    <a:pt x="636661" y="1657884"/>
                    <a:pt x="648055" y="1659308"/>
                    <a:pt x="648055" y="1683521"/>
                  </a:cubicBezTo>
                  <a:cubicBezTo>
                    <a:pt x="648055" y="1707734"/>
                    <a:pt x="638085" y="1743341"/>
                    <a:pt x="622418" y="1803162"/>
                  </a:cubicBezTo>
                  <a:cubicBezTo>
                    <a:pt x="606751" y="1862983"/>
                    <a:pt x="545506" y="1964109"/>
                    <a:pt x="554052" y="2042445"/>
                  </a:cubicBezTo>
                  <a:cubicBezTo>
                    <a:pt x="562598" y="2120782"/>
                    <a:pt x="629540" y="2211936"/>
                    <a:pt x="673693" y="2273181"/>
                  </a:cubicBezTo>
                  <a:cubicBezTo>
                    <a:pt x="717846" y="2334426"/>
                    <a:pt x="787637" y="2372882"/>
                    <a:pt x="818971" y="2409914"/>
                  </a:cubicBezTo>
                  <a:cubicBezTo>
                    <a:pt x="850305" y="2446946"/>
                    <a:pt x="846033" y="2446946"/>
                    <a:pt x="861700" y="2495372"/>
                  </a:cubicBezTo>
                  <a:cubicBezTo>
                    <a:pt x="877367" y="2543798"/>
                    <a:pt x="895883" y="2617862"/>
                    <a:pt x="912975" y="2700471"/>
                  </a:cubicBezTo>
                  <a:cubicBezTo>
                    <a:pt x="930067" y="2783080"/>
                    <a:pt x="938613" y="2906994"/>
                    <a:pt x="964250" y="2991028"/>
                  </a:cubicBezTo>
                  <a:cubicBezTo>
                    <a:pt x="989887" y="3075062"/>
                    <a:pt x="1034040" y="3143428"/>
                    <a:pt x="1066799" y="3204673"/>
                  </a:cubicBezTo>
                  <a:cubicBezTo>
                    <a:pt x="1099558" y="3265918"/>
                    <a:pt x="1112377" y="3312920"/>
                    <a:pt x="1160803" y="3358497"/>
                  </a:cubicBezTo>
                  <a:cubicBezTo>
                    <a:pt x="1209229" y="3404075"/>
                    <a:pt x="1334567" y="3490957"/>
                    <a:pt x="1357356" y="3478138"/>
                  </a:cubicBezTo>
                  <a:cubicBezTo>
                    <a:pt x="1380145" y="3465319"/>
                    <a:pt x="1301809" y="3354224"/>
                    <a:pt x="1297536" y="3281585"/>
                  </a:cubicBezTo>
                  <a:cubicBezTo>
                    <a:pt x="1293263" y="3208946"/>
                    <a:pt x="1304657" y="3133458"/>
                    <a:pt x="1331719" y="3042303"/>
                  </a:cubicBezTo>
                  <a:cubicBezTo>
                    <a:pt x="1358781" y="2951148"/>
                    <a:pt x="1441390" y="2804445"/>
                    <a:pt x="1459906" y="2734654"/>
                  </a:cubicBezTo>
                  <a:cubicBezTo>
                    <a:pt x="1478422" y="2664863"/>
                    <a:pt x="1418601" y="2660591"/>
                    <a:pt x="1442814" y="2623559"/>
                  </a:cubicBezTo>
                  <a:cubicBezTo>
                    <a:pt x="1467027" y="2586527"/>
                    <a:pt x="1569576" y="2576557"/>
                    <a:pt x="1605184" y="2512463"/>
                  </a:cubicBezTo>
                  <a:cubicBezTo>
                    <a:pt x="1640792" y="2448369"/>
                    <a:pt x="1636519" y="2301667"/>
                    <a:pt x="1656459" y="2238998"/>
                  </a:cubicBezTo>
                  <a:cubicBezTo>
                    <a:pt x="1676399" y="2176329"/>
                    <a:pt x="1726250" y="2172055"/>
                    <a:pt x="1724826" y="2136448"/>
                  </a:cubicBezTo>
                  <a:cubicBezTo>
                    <a:pt x="1723402" y="2100841"/>
                    <a:pt x="1693491" y="2060960"/>
                    <a:pt x="1647913" y="2025353"/>
                  </a:cubicBezTo>
                  <a:cubicBezTo>
                    <a:pt x="1602335" y="1989746"/>
                    <a:pt x="1506908" y="1968382"/>
                    <a:pt x="1451360" y="1922804"/>
                  </a:cubicBezTo>
                  <a:cubicBezTo>
                    <a:pt x="1395812" y="1877227"/>
                    <a:pt x="1355932" y="1790344"/>
                    <a:pt x="1314627" y="1751888"/>
                  </a:cubicBezTo>
                  <a:cubicBezTo>
                    <a:pt x="1273322" y="1713432"/>
                    <a:pt x="1236291" y="1710583"/>
                    <a:pt x="1203532" y="1692067"/>
                  </a:cubicBezTo>
                  <a:cubicBezTo>
                    <a:pt x="1170773" y="1673551"/>
                    <a:pt x="1145136" y="1662157"/>
                    <a:pt x="1118074" y="1640792"/>
                  </a:cubicBezTo>
                  <a:cubicBezTo>
                    <a:pt x="1091012" y="1619428"/>
                    <a:pt x="1076770" y="1585245"/>
                    <a:pt x="1041162" y="1563880"/>
                  </a:cubicBezTo>
                  <a:cubicBezTo>
                    <a:pt x="1005555" y="1542516"/>
                    <a:pt x="947158" y="1514029"/>
                    <a:pt x="904429" y="1512605"/>
                  </a:cubicBezTo>
                  <a:cubicBezTo>
                    <a:pt x="861700" y="1511181"/>
                    <a:pt x="814698" y="1532545"/>
                    <a:pt x="784788" y="1555334"/>
                  </a:cubicBezTo>
                  <a:cubicBezTo>
                    <a:pt x="754878" y="1578123"/>
                    <a:pt x="744908" y="1640792"/>
                    <a:pt x="724968" y="1649338"/>
                  </a:cubicBezTo>
                  <a:cubicBezTo>
                    <a:pt x="705028" y="1657884"/>
                    <a:pt x="685087" y="1618003"/>
                    <a:pt x="665147" y="1606609"/>
                  </a:cubicBezTo>
                  <a:cubicBezTo>
                    <a:pt x="645207" y="1595215"/>
                    <a:pt x="628115" y="1589518"/>
                    <a:pt x="605326" y="1580972"/>
                  </a:cubicBezTo>
                  <a:cubicBezTo>
                    <a:pt x="582537" y="1572426"/>
                    <a:pt x="564021" y="1588093"/>
                    <a:pt x="528414" y="1555334"/>
                  </a:cubicBezTo>
                  <a:cubicBezTo>
                    <a:pt x="492807" y="1522575"/>
                    <a:pt x="425865" y="1422874"/>
                    <a:pt x="391682" y="1384418"/>
                  </a:cubicBezTo>
                  <a:cubicBezTo>
                    <a:pt x="357499" y="1345962"/>
                    <a:pt x="337558" y="1361630"/>
                    <a:pt x="323315" y="1324598"/>
                  </a:cubicBezTo>
                  <a:cubicBezTo>
                    <a:pt x="309072" y="1287566"/>
                    <a:pt x="290557" y="1209230"/>
                    <a:pt x="306224" y="1162228"/>
                  </a:cubicBezTo>
                  <a:cubicBezTo>
                    <a:pt x="321891" y="1115226"/>
                    <a:pt x="390257" y="1063952"/>
                    <a:pt x="417319" y="1042587"/>
                  </a:cubicBezTo>
                  <a:cubicBezTo>
                    <a:pt x="444381" y="1021223"/>
                    <a:pt x="451502" y="1035465"/>
                    <a:pt x="468594" y="1034041"/>
                  </a:cubicBezTo>
                  <a:cubicBezTo>
                    <a:pt x="485686" y="1032617"/>
                    <a:pt x="502778" y="1036890"/>
                    <a:pt x="519869" y="1034041"/>
                  </a:cubicBezTo>
                  <a:cubicBezTo>
                    <a:pt x="536961" y="1031192"/>
                    <a:pt x="554052" y="1021222"/>
                    <a:pt x="571143" y="1016949"/>
                  </a:cubicBezTo>
                  <a:cubicBezTo>
                    <a:pt x="588234" y="1012676"/>
                    <a:pt x="606751" y="1009828"/>
                    <a:pt x="622418" y="1008404"/>
                  </a:cubicBezTo>
                  <a:cubicBezTo>
                    <a:pt x="638085" y="1006980"/>
                    <a:pt x="653753" y="985615"/>
                    <a:pt x="665147" y="1008404"/>
                  </a:cubicBezTo>
                  <a:cubicBezTo>
                    <a:pt x="676541" y="1031193"/>
                    <a:pt x="679390" y="1115226"/>
                    <a:pt x="690784" y="1145136"/>
                  </a:cubicBezTo>
                  <a:cubicBezTo>
                    <a:pt x="702178" y="1175046"/>
                    <a:pt x="724967" y="1206381"/>
                    <a:pt x="733513" y="1187865"/>
                  </a:cubicBezTo>
                  <a:cubicBezTo>
                    <a:pt x="742059" y="1169349"/>
                    <a:pt x="733513" y="1073921"/>
                    <a:pt x="742059" y="1034041"/>
                  </a:cubicBezTo>
                  <a:cubicBezTo>
                    <a:pt x="750605" y="994161"/>
                    <a:pt x="757726" y="979918"/>
                    <a:pt x="784788" y="948583"/>
                  </a:cubicBezTo>
                  <a:cubicBezTo>
                    <a:pt x="811850" y="917248"/>
                    <a:pt x="868822" y="878792"/>
                    <a:pt x="904429" y="846033"/>
                  </a:cubicBezTo>
                  <a:cubicBezTo>
                    <a:pt x="940036" y="813274"/>
                    <a:pt x="967098" y="780516"/>
                    <a:pt x="998433" y="752030"/>
                  </a:cubicBezTo>
                  <a:cubicBezTo>
                    <a:pt x="1029768" y="723544"/>
                    <a:pt x="1061103" y="697907"/>
                    <a:pt x="1092437" y="675118"/>
                  </a:cubicBezTo>
                  <a:cubicBezTo>
                    <a:pt x="1123771" y="652329"/>
                    <a:pt x="1155106" y="626691"/>
                    <a:pt x="1186440" y="615297"/>
                  </a:cubicBezTo>
                  <a:cubicBezTo>
                    <a:pt x="1217774" y="603903"/>
                    <a:pt x="1260504" y="619570"/>
                    <a:pt x="1280444" y="606751"/>
                  </a:cubicBezTo>
                  <a:cubicBezTo>
                    <a:pt x="1300384" y="593932"/>
                    <a:pt x="1287566" y="554052"/>
                    <a:pt x="1306082" y="538385"/>
                  </a:cubicBezTo>
                  <a:cubicBezTo>
                    <a:pt x="1324598" y="522718"/>
                    <a:pt x="1357357" y="529839"/>
                    <a:pt x="1391540" y="512747"/>
                  </a:cubicBezTo>
                  <a:cubicBezTo>
                    <a:pt x="1425723" y="495655"/>
                    <a:pt x="1488392" y="464321"/>
                    <a:pt x="1511181" y="435835"/>
                  </a:cubicBezTo>
                  <a:cubicBezTo>
                    <a:pt x="1533970" y="407349"/>
                    <a:pt x="1519726" y="377439"/>
                    <a:pt x="1528272" y="341832"/>
                  </a:cubicBezTo>
                  <a:cubicBezTo>
                    <a:pt x="1536818" y="306225"/>
                    <a:pt x="1572425" y="242130"/>
                    <a:pt x="1562455" y="222190"/>
                  </a:cubicBezTo>
                  <a:cubicBezTo>
                    <a:pt x="1552485" y="202250"/>
                    <a:pt x="1488392" y="235009"/>
                    <a:pt x="1468452" y="222190"/>
                  </a:cubicBezTo>
                  <a:cubicBezTo>
                    <a:pt x="1448512" y="209371"/>
                    <a:pt x="1464178" y="150975"/>
                    <a:pt x="1442814" y="145278"/>
                  </a:cubicBezTo>
                  <a:cubicBezTo>
                    <a:pt x="1421450" y="139581"/>
                    <a:pt x="1367327" y="166643"/>
                    <a:pt x="1340265" y="188007"/>
                  </a:cubicBezTo>
                  <a:cubicBezTo>
                    <a:pt x="1313203" y="209372"/>
                    <a:pt x="1304657" y="250676"/>
                    <a:pt x="1280444" y="273465"/>
                  </a:cubicBezTo>
                  <a:cubicBezTo>
                    <a:pt x="1256231" y="296254"/>
                    <a:pt x="1220623" y="316194"/>
                    <a:pt x="1194986" y="324740"/>
                  </a:cubicBezTo>
                  <a:cubicBezTo>
                    <a:pt x="1169349" y="333286"/>
                    <a:pt x="1149409" y="330437"/>
                    <a:pt x="1126620" y="324740"/>
                  </a:cubicBezTo>
                  <a:cubicBezTo>
                    <a:pt x="1103831" y="319043"/>
                    <a:pt x="1046860" y="314770"/>
                    <a:pt x="1058254" y="290557"/>
                  </a:cubicBezTo>
                  <a:cubicBezTo>
                    <a:pt x="1069648" y="266344"/>
                    <a:pt x="1150833" y="205098"/>
                    <a:pt x="1194986" y="179461"/>
                  </a:cubicBezTo>
                  <a:cubicBezTo>
                    <a:pt x="1239139" y="153824"/>
                    <a:pt x="1276171" y="158097"/>
                    <a:pt x="1323173" y="136733"/>
                  </a:cubicBezTo>
                  <a:cubicBezTo>
                    <a:pt x="1370175" y="115369"/>
                    <a:pt x="1464178" y="74064"/>
                    <a:pt x="1476997" y="51275"/>
                  </a:cubicBezTo>
                  <a:cubicBezTo>
                    <a:pt x="1489816" y="28486"/>
                    <a:pt x="1438541" y="0"/>
                    <a:pt x="1400085" y="0"/>
                  </a:cubicBezTo>
                  <a:cubicBezTo>
                    <a:pt x="1361629" y="0"/>
                    <a:pt x="1290414" y="45578"/>
                    <a:pt x="1246261" y="51275"/>
                  </a:cubicBezTo>
                  <a:cubicBezTo>
                    <a:pt x="1202108" y="56972"/>
                    <a:pt x="1173622" y="47002"/>
                    <a:pt x="1135166" y="34183"/>
                  </a:cubicBezTo>
                  <a:cubicBezTo>
                    <a:pt x="1096710" y="21364"/>
                    <a:pt x="1093861" y="14242"/>
                    <a:pt x="1006979" y="17091"/>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2057400" y="1219200"/>
              <a:ext cx="1210588" cy="646331"/>
            </a:xfrm>
            <a:prstGeom prst="rect">
              <a:avLst/>
            </a:prstGeom>
            <a:noFill/>
            <a:ln>
              <a:noFill/>
            </a:ln>
          </p:spPr>
          <p:txBody>
            <a:bodyPr wrap="none" rtlCol="0">
              <a:spAutoFit/>
            </a:bodyPr>
            <a:lstStyle/>
            <a:p>
              <a:r>
                <a:rPr lang="en-US" b="1" dirty="0" smtClean="0">
                  <a:solidFill>
                    <a:schemeClr val="bg1"/>
                  </a:solidFill>
                </a:rPr>
                <a:t>        North </a:t>
              </a:r>
            </a:p>
            <a:p>
              <a:r>
                <a:rPr lang="en-US" b="1" dirty="0" smtClean="0">
                  <a:solidFill>
                    <a:schemeClr val="bg1"/>
                  </a:solidFill>
                </a:rPr>
                <a:t>America</a:t>
              </a:r>
              <a:endParaRPr lang="en-US" b="1" dirty="0">
                <a:solidFill>
                  <a:schemeClr val="bg1"/>
                </a:solidFill>
              </a:endParaRPr>
            </a:p>
          </p:txBody>
        </p:sp>
        <p:sp>
          <p:nvSpPr>
            <p:cNvPr id="31" name="TextBox 30"/>
            <p:cNvSpPr txBox="1"/>
            <p:nvPr/>
          </p:nvSpPr>
          <p:spPr>
            <a:xfrm>
              <a:off x="2624407" y="2590800"/>
              <a:ext cx="973600" cy="646331"/>
            </a:xfrm>
            <a:prstGeom prst="rect">
              <a:avLst/>
            </a:prstGeom>
            <a:noFill/>
            <a:ln>
              <a:noFill/>
            </a:ln>
          </p:spPr>
          <p:txBody>
            <a:bodyPr wrap="none" rtlCol="0">
              <a:spAutoFit/>
            </a:bodyPr>
            <a:lstStyle/>
            <a:p>
              <a:pPr algn="ctr"/>
              <a:r>
                <a:rPr lang="en-US" b="1" dirty="0" smtClean="0">
                  <a:solidFill>
                    <a:schemeClr val="bg1"/>
                  </a:solidFill>
                </a:rPr>
                <a:t>South</a:t>
              </a:r>
            </a:p>
            <a:p>
              <a:pPr algn="ctr"/>
              <a:r>
                <a:rPr lang="en-US" b="1" dirty="0" smtClean="0">
                  <a:solidFill>
                    <a:schemeClr val="bg1"/>
                  </a:solidFill>
                </a:rPr>
                <a:t>America</a:t>
              </a:r>
              <a:endParaRPr lang="en-US" b="1" dirty="0">
                <a:solidFill>
                  <a:schemeClr val="bg1"/>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6"/>
                                        </p:tgtEl>
                                      </p:cBhvr>
                                    </p:animEffect>
                                    <p:set>
                                      <p:cBhvr>
                                        <p:cTn id="7" dur="1" fill="hold">
                                          <p:stCondLst>
                                            <p:cond delay="999"/>
                                          </p:stCondLst>
                                        </p:cTn>
                                        <p:tgtEl>
                                          <p:spTgt spid="46"/>
                                        </p:tgtEl>
                                        <p:attrNameLst>
                                          <p:attrName>style.visibility</p:attrName>
                                        </p:attrNameLst>
                                      </p:cBhvr>
                                      <p:to>
                                        <p:strVal val="hidden"/>
                                      </p:to>
                                    </p:set>
                                  </p:childTnLst>
                                </p:cTn>
                              </p:par>
                              <p:par>
                                <p:cTn id="8" presetID="22" presetClass="entr" presetSubtype="8" fill="hold" grpId="0" nodeType="withEffect">
                                  <p:stCondLst>
                                    <p:cond delay="500"/>
                                  </p:st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1000"/>
                                        <p:tgtEl>
                                          <p:spTgt spid="32"/>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childTnLst>
                                </p:cTn>
                              </p:par>
                            </p:childTnLst>
                          </p:cTn>
                        </p:par>
                        <p:par>
                          <p:cTn id="19" fill="hold">
                            <p:stCondLst>
                              <p:cond delay="3500"/>
                            </p:stCondLst>
                            <p:childTnLst>
                              <p:par>
                                <p:cTn id="20" presetID="10"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childTnLst>
                                </p:cTn>
                              </p:par>
                            </p:childTnLst>
                          </p:cTn>
                        </p:par>
                        <p:par>
                          <p:cTn id="23" fill="hold">
                            <p:stCondLst>
                              <p:cond delay="4500"/>
                            </p:stCondLst>
                            <p:childTnLst>
                              <p:par>
                                <p:cTn id="24" presetID="10"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childTnLst>
                                </p:cTn>
                              </p:par>
                            </p:childTnLst>
                          </p:cTn>
                        </p:par>
                        <p:par>
                          <p:cTn id="27" fill="hold">
                            <p:stCondLst>
                              <p:cond delay="5500"/>
                            </p:stCondLst>
                            <p:childTnLst>
                              <p:par>
                                <p:cTn id="28" presetID="10"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7522" name="Picture 2" descr="18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107523"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7" name="TextBox 6"/>
          <p:cNvSpPr txBox="1"/>
          <p:nvPr/>
        </p:nvSpPr>
        <p:spPr>
          <a:xfrm>
            <a:off x="89940" y="5201587"/>
            <a:ext cx="1297150" cy="461665"/>
          </a:xfrm>
          <a:prstGeom prst="rect">
            <a:avLst/>
          </a:prstGeom>
        </p:spPr>
        <p:txBody>
          <a:bodyPr wrap="none" rtlCol="0">
            <a:spAutoFit/>
          </a:bodyPr>
          <a:lstStyle/>
          <a:p>
            <a:r>
              <a:rPr lang="en-US" sz="2400" b="1" dirty="0" smtClean="0"/>
              <a:t>180 Ma </a:t>
            </a:r>
          </a:p>
        </p:txBody>
      </p: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advTm="1000"/>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8546" name="Picture 2" descr="17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10854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7" name="TextBox 6"/>
          <p:cNvSpPr txBox="1"/>
          <p:nvPr/>
        </p:nvSpPr>
        <p:spPr>
          <a:xfrm>
            <a:off x="89940" y="5201587"/>
            <a:ext cx="1297150" cy="461665"/>
          </a:xfrm>
          <a:prstGeom prst="rect">
            <a:avLst/>
          </a:prstGeom>
        </p:spPr>
        <p:txBody>
          <a:bodyPr wrap="none" rtlCol="0">
            <a:spAutoFit/>
          </a:bodyPr>
          <a:lstStyle/>
          <a:p>
            <a:r>
              <a:rPr lang="en-US" sz="2400" b="1" dirty="0" smtClean="0"/>
              <a:t>170 Ma </a:t>
            </a:r>
          </a:p>
        </p:txBody>
      </p: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advTm="1000"/>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9570" name="Picture 2" descr="16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10957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7" name="TextBox 6"/>
          <p:cNvSpPr txBox="1"/>
          <p:nvPr/>
        </p:nvSpPr>
        <p:spPr>
          <a:xfrm>
            <a:off x="89940" y="5201587"/>
            <a:ext cx="1297150" cy="461665"/>
          </a:xfrm>
          <a:prstGeom prst="rect">
            <a:avLst/>
          </a:prstGeom>
        </p:spPr>
        <p:txBody>
          <a:bodyPr wrap="none" rtlCol="0">
            <a:spAutoFit/>
          </a:bodyPr>
          <a:lstStyle/>
          <a:p>
            <a:r>
              <a:rPr lang="en-US" sz="2400" b="1" dirty="0" smtClean="0"/>
              <a:t>160 Ma </a:t>
            </a:r>
          </a:p>
        </p:txBody>
      </p: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advTm="1000"/>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0594" name="Picture 2" descr="15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11059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7" name="TextBox 6"/>
          <p:cNvSpPr txBox="1"/>
          <p:nvPr/>
        </p:nvSpPr>
        <p:spPr>
          <a:xfrm>
            <a:off x="89940" y="5201587"/>
            <a:ext cx="1297150" cy="461665"/>
          </a:xfrm>
          <a:prstGeom prst="rect">
            <a:avLst/>
          </a:prstGeom>
        </p:spPr>
        <p:txBody>
          <a:bodyPr wrap="none" rtlCol="0">
            <a:spAutoFit/>
          </a:bodyPr>
          <a:lstStyle/>
          <a:p>
            <a:r>
              <a:rPr lang="en-US" sz="2400" b="1" dirty="0" smtClean="0"/>
              <a:t>150 Ma </a:t>
            </a:r>
          </a:p>
        </p:txBody>
      </p: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advTm="1000"/>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1618" name="Picture 3" descr="14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111619" name="Rectangle 4"/>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140 Ma </a:t>
            </a:r>
          </a:p>
        </p:txBody>
      </p:sp>
    </p:spTree>
  </p:cSld>
  <p:clrMapOvr>
    <a:masterClrMapping/>
  </p:clrMapOvr>
  <p:transition advTm="1000"/>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42" name="Picture 2" descr="13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112643"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130 Ma </a:t>
            </a:r>
          </a:p>
        </p:txBody>
      </p:sp>
    </p:spTree>
  </p:cSld>
  <p:clrMapOvr>
    <a:masterClrMapping/>
  </p:clrMapOvr>
  <p:transition advTm="1000"/>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3666" name="Picture 2" descr="12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11366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120 Ma </a:t>
            </a:r>
          </a:p>
        </p:txBody>
      </p:sp>
    </p:spTree>
  </p:cSld>
  <p:clrMapOvr>
    <a:masterClrMapping/>
  </p:clrMapOvr>
  <p:transition advTm="1000"/>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4690" name="Picture 2" descr="11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11469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80159" cy="461665"/>
          </a:xfrm>
          <a:prstGeom prst="rect">
            <a:avLst/>
          </a:prstGeom>
        </p:spPr>
        <p:txBody>
          <a:bodyPr wrap="none" rtlCol="0">
            <a:spAutoFit/>
          </a:bodyPr>
          <a:lstStyle/>
          <a:p>
            <a:r>
              <a:rPr lang="en-US" sz="2400" b="1" dirty="0" smtClean="0"/>
              <a:t>110 Ma </a:t>
            </a:r>
          </a:p>
        </p:txBody>
      </p:sp>
    </p:spTree>
  </p:cSld>
  <p:clrMapOvr>
    <a:masterClrMapping/>
  </p:clrMapOvr>
  <p:transition advTm="1000"/>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5714" name="Picture 4" descr="10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115715" name="Rectangle 5"/>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100 Ma </a:t>
            </a:r>
          </a:p>
        </p:txBody>
      </p:sp>
    </p:spTree>
  </p:cSld>
  <p:clrMapOvr>
    <a:masterClrMapping/>
  </p:clrMapOvr>
  <p:transition advTm="1000"/>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6738" name="Picture 2" descr="09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11673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090 Ma </a:t>
            </a:r>
          </a:p>
        </p:txBody>
      </p:sp>
    </p:spTree>
  </p:cSld>
  <p:clrMapOvr>
    <a:masterClrMapping/>
  </p:clrMapOvr>
  <p:transition advTm="1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6858000"/>
            <a:chOff x="0" y="0"/>
            <a:chExt cx="9144000" cy="685800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7"/>
            <p:cNvGrpSpPr/>
            <p:nvPr/>
          </p:nvGrpSpPr>
          <p:grpSpPr>
            <a:xfrm>
              <a:off x="32482" y="625475"/>
              <a:ext cx="8890856" cy="6232525"/>
              <a:chOff x="32482" y="625475"/>
              <a:chExt cx="8890856" cy="6232525"/>
            </a:xfrm>
          </p:grpSpPr>
          <p:pic>
            <p:nvPicPr>
              <p:cNvPr id="5" name="Picture 4" descr="00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oup 12"/>
              <p:cNvGrpSpPr/>
              <p:nvPr/>
            </p:nvGrpSpPr>
            <p:grpSpPr>
              <a:xfrm>
                <a:off x="32482" y="5336498"/>
                <a:ext cx="8806718" cy="1521502"/>
                <a:chOff x="32482" y="5336498"/>
                <a:chExt cx="8806718" cy="1521502"/>
              </a:xfrm>
            </p:grpSpPr>
            <p:sp>
              <p:nvSpPr>
                <p:cNvPr id="9" name="Rectangle 8"/>
                <p:cNvSpPr/>
                <p:nvPr/>
              </p:nvSpPr>
              <p:spPr>
                <a:xfrm>
                  <a:off x="6355830" y="5336498"/>
                  <a:ext cx="2483370" cy="988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839981" y="6595672"/>
                  <a:ext cx="1409075" cy="26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89940" y="5201587"/>
                <a:ext cx="1382110" cy="830997"/>
              </a:xfrm>
              <a:prstGeom prst="rect">
                <a:avLst/>
              </a:prstGeom>
              <a:solidFill>
                <a:schemeClr val="bg1"/>
              </a:solidFill>
            </p:spPr>
            <p:txBody>
              <a:bodyPr wrap="none" rtlCol="0">
                <a:spAutoFit/>
              </a:bodyPr>
              <a:lstStyle/>
              <a:p>
                <a:r>
                  <a:rPr lang="en-US" sz="2400" b="1" dirty="0" smtClean="0"/>
                  <a:t>000 Ma </a:t>
                </a:r>
              </a:p>
              <a:p>
                <a:r>
                  <a:rPr lang="en-US" sz="2400" b="1" dirty="0" smtClean="0"/>
                  <a:t>present </a:t>
                </a:r>
                <a:endParaRPr lang="en-US" sz="2400" b="1" dirty="0"/>
              </a:p>
            </p:txBody>
          </p:sp>
        </p:grpSp>
      </p:grpSp>
      <p:grpSp>
        <p:nvGrpSpPr>
          <p:cNvPr id="12" name="Group 31"/>
          <p:cNvGrpSpPr/>
          <p:nvPr/>
        </p:nvGrpSpPr>
        <p:grpSpPr>
          <a:xfrm>
            <a:off x="344774" y="655675"/>
            <a:ext cx="8499423" cy="3933814"/>
            <a:chOff x="344774" y="655675"/>
            <a:chExt cx="8499423" cy="3933814"/>
          </a:xfrm>
        </p:grpSpPr>
        <p:sp>
          <p:nvSpPr>
            <p:cNvPr id="27" name="Freeform 26"/>
            <p:cNvSpPr/>
            <p:nvPr/>
          </p:nvSpPr>
          <p:spPr>
            <a:xfrm>
              <a:off x="2344189" y="2360815"/>
              <a:ext cx="357447" cy="340821"/>
            </a:xfrm>
            <a:custGeom>
              <a:avLst/>
              <a:gdLst>
                <a:gd name="connsiteX0" fmla="*/ 0 w 357447"/>
                <a:gd name="connsiteY0" fmla="*/ 0 h 340821"/>
                <a:gd name="connsiteX1" fmla="*/ 216131 w 357447"/>
                <a:gd name="connsiteY1" fmla="*/ 157941 h 340821"/>
                <a:gd name="connsiteX2" fmla="*/ 315884 w 357447"/>
                <a:gd name="connsiteY2" fmla="*/ 249381 h 340821"/>
                <a:gd name="connsiteX3" fmla="*/ 357447 w 357447"/>
                <a:gd name="connsiteY3" fmla="*/ 340821 h 340821"/>
              </a:gdLst>
              <a:ahLst/>
              <a:cxnLst>
                <a:cxn ang="0">
                  <a:pos x="connsiteX0" y="connsiteY0"/>
                </a:cxn>
                <a:cxn ang="0">
                  <a:pos x="connsiteX1" y="connsiteY1"/>
                </a:cxn>
                <a:cxn ang="0">
                  <a:pos x="connsiteX2" y="connsiteY2"/>
                </a:cxn>
                <a:cxn ang="0">
                  <a:pos x="connsiteX3" y="connsiteY3"/>
                </a:cxn>
              </a:cxnLst>
              <a:rect l="l" t="t" r="r" b="b"/>
              <a:pathLst>
                <a:path w="357447" h="340821">
                  <a:moveTo>
                    <a:pt x="0" y="0"/>
                  </a:moveTo>
                  <a:cubicBezTo>
                    <a:pt x="81742" y="58189"/>
                    <a:pt x="163484" y="116378"/>
                    <a:pt x="216131" y="157941"/>
                  </a:cubicBezTo>
                  <a:cubicBezTo>
                    <a:pt x="268778" y="199504"/>
                    <a:pt x="292331" y="218901"/>
                    <a:pt x="315884" y="249381"/>
                  </a:cubicBezTo>
                  <a:cubicBezTo>
                    <a:pt x="339437" y="279861"/>
                    <a:pt x="348442" y="310341"/>
                    <a:pt x="357447" y="340821"/>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3" name="Group 30"/>
            <p:cNvGrpSpPr/>
            <p:nvPr/>
          </p:nvGrpSpPr>
          <p:grpSpPr>
            <a:xfrm>
              <a:off x="344774" y="655675"/>
              <a:ext cx="8499423" cy="3933814"/>
              <a:chOff x="344774" y="655675"/>
              <a:chExt cx="8499423" cy="3933814"/>
            </a:xfrm>
          </p:grpSpPr>
          <p:sp>
            <p:nvSpPr>
              <p:cNvPr id="17" name="Freeform 16"/>
              <p:cNvSpPr/>
              <p:nvPr/>
            </p:nvSpPr>
            <p:spPr>
              <a:xfrm>
                <a:off x="3481431" y="1681993"/>
                <a:ext cx="2758580" cy="2671893"/>
              </a:xfrm>
              <a:custGeom>
                <a:avLst/>
                <a:gdLst>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939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939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58580" h="2671893">
                    <a:moveTo>
                      <a:pt x="1501630" y="37750"/>
                    </a:moveTo>
                    <a:cubicBezTo>
                      <a:pt x="1409351" y="50333"/>
                      <a:pt x="1273729" y="83890"/>
                      <a:pt x="1157681" y="88084"/>
                    </a:cubicBezTo>
                    <a:cubicBezTo>
                      <a:pt x="1041633" y="92278"/>
                      <a:pt x="917196" y="75501"/>
                      <a:pt x="805343" y="62917"/>
                    </a:cubicBezTo>
                    <a:cubicBezTo>
                      <a:pt x="693490" y="50334"/>
                      <a:pt x="564859" y="0"/>
                      <a:pt x="486562" y="12583"/>
                    </a:cubicBezTo>
                    <a:cubicBezTo>
                      <a:pt x="408265" y="25166"/>
                      <a:pt x="402672" y="71306"/>
                      <a:pt x="335560" y="138418"/>
                    </a:cubicBezTo>
                    <a:cubicBezTo>
                      <a:pt x="268448" y="205530"/>
                      <a:pt x="137020" y="332763"/>
                      <a:pt x="83890" y="415255"/>
                    </a:cubicBezTo>
                    <a:cubicBezTo>
                      <a:pt x="30760" y="497747"/>
                      <a:pt x="0" y="556469"/>
                      <a:pt x="16778" y="633368"/>
                    </a:cubicBezTo>
                    <a:cubicBezTo>
                      <a:pt x="33556" y="710267"/>
                      <a:pt x="137020" y="819324"/>
                      <a:pt x="184558" y="876649"/>
                    </a:cubicBezTo>
                    <a:cubicBezTo>
                      <a:pt x="232096" y="933974"/>
                      <a:pt x="255865" y="936770"/>
                      <a:pt x="302004" y="977317"/>
                    </a:cubicBezTo>
                    <a:cubicBezTo>
                      <a:pt x="348143" y="1017864"/>
                      <a:pt x="378903" y="1091967"/>
                      <a:pt x="461395" y="1119930"/>
                    </a:cubicBezTo>
                    <a:cubicBezTo>
                      <a:pt x="543887" y="1147893"/>
                      <a:pt x="738231" y="1110143"/>
                      <a:pt x="796954" y="1145097"/>
                    </a:cubicBezTo>
                    <a:cubicBezTo>
                      <a:pt x="855677" y="1180051"/>
                      <a:pt x="816528" y="1262543"/>
                      <a:pt x="813732" y="1329655"/>
                    </a:cubicBezTo>
                    <a:cubicBezTo>
                      <a:pt x="810936" y="1396767"/>
                      <a:pt x="780176" y="1484851"/>
                      <a:pt x="780176" y="1547768"/>
                    </a:cubicBezTo>
                    <a:cubicBezTo>
                      <a:pt x="780176" y="1610685"/>
                      <a:pt x="808139" y="1642843"/>
                      <a:pt x="813732" y="1707159"/>
                    </a:cubicBezTo>
                    <a:cubicBezTo>
                      <a:pt x="819325" y="1771475"/>
                      <a:pt x="820723" y="1866550"/>
                      <a:pt x="813732" y="1933662"/>
                    </a:cubicBezTo>
                    <a:cubicBezTo>
                      <a:pt x="806741" y="2000774"/>
                      <a:pt x="778778" y="2053904"/>
                      <a:pt x="771787" y="2109831"/>
                    </a:cubicBezTo>
                    <a:cubicBezTo>
                      <a:pt x="764796" y="2165758"/>
                      <a:pt x="743824" y="2199314"/>
                      <a:pt x="771787" y="2269222"/>
                    </a:cubicBezTo>
                    <a:cubicBezTo>
                      <a:pt x="799750" y="2339130"/>
                      <a:pt x="894826" y="2464965"/>
                      <a:pt x="939567" y="2529280"/>
                    </a:cubicBezTo>
                    <a:cubicBezTo>
                      <a:pt x="984308" y="2593595"/>
                      <a:pt x="988503" y="2638337"/>
                      <a:pt x="1040235" y="2655115"/>
                    </a:cubicBezTo>
                    <a:cubicBezTo>
                      <a:pt x="1091967" y="2671893"/>
                      <a:pt x="1174343" y="2635541"/>
                      <a:pt x="1249960" y="2629948"/>
                    </a:cubicBezTo>
                    <a:cubicBezTo>
                      <a:pt x="1325577" y="2624355"/>
                      <a:pt x="1340318" y="2565440"/>
                      <a:pt x="1493940" y="2621559"/>
                    </a:cubicBezTo>
                    <a:cubicBezTo>
                      <a:pt x="1552663" y="2614568"/>
                      <a:pt x="1540894" y="2624355"/>
                      <a:pt x="1602297" y="2588003"/>
                    </a:cubicBezTo>
                    <a:cubicBezTo>
                      <a:pt x="1663700" y="2551651"/>
                      <a:pt x="1777068" y="2459372"/>
                      <a:pt x="1862356" y="2403446"/>
                    </a:cubicBezTo>
                    <a:cubicBezTo>
                      <a:pt x="1947644" y="2347520"/>
                      <a:pt x="2038525" y="2301380"/>
                      <a:pt x="2114026" y="2252444"/>
                    </a:cubicBezTo>
                    <a:cubicBezTo>
                      <a:pt x="2189527" y="2203508"/>
                      <a:pt x="2252445" y="2165758"/>
                      <a:pt x="2315362" y="2109831"/>
                    </a:cubicBezTo>
                    <a:cubicBezTo>
                      <a:pt x="2378279" y="2053904"/>
                      <a:pt x="2424418" y="1961625"/>
                      <a:pt x="2491530" y="1916884"/>
                    </a:cubicBezTo>
                    <a:cubicBezTo>
                      <a:pt x="2558642" y="1872143"/>
                      <a:pt x="2687273" y="1884726"/>
                      <a:pt x="2718033" y="1841383"/>
                    </a:cubicBezTo>
                    <a:cubicBezTo>
                      <a:pt x="2748793" y="1798040"/>
                      <a:pt x="2671894" y="1742113"/>
                      <a:pt x="2676088" y="1656825"/>
                    </a:cubicBezTo>
                    <a:cubicBezTo>
                      <a:pt x="2680283" y="1571537"/>
                      <a:pt x="2732015" y="1412147"/>
                      <a:pt x="2743200" y="1329655"/>
                    </a:cubicBezTo>
                    <a:cubicBezTo>
                      <a:pt x="2754385" y="1247163"/>
                      <a:pt x="2758580" y="1215005"/>
                      <a:pt x="2743200" y="1161875"/>
                    </a:cubicBezTo>
                    <a:cubicBezTo>
                      <a:pt x="2727820" y="1108745"/>
                      <a:pt x="2690070" y="1057012"/>
                      <a:pt x="2650921" y="1010873"/>
                    </a:cubicBezTo>
                    <a:cubicBezTo>
                      <a:pt x="2611772" y="964734"/>
                      <a:pt x="2534873" y="939566"/>
                      <a:pt x="2508308" y="885038"/>
                    </a:cubicBezTo>
                    <a:cubicBezTo>
                      <a:pt x="2481743" y="830510"/>
                      <a:pt x="2485937" y="752212"/>
                      <a:pt x="2491530" y="683702"/>
                    </a:cubicBezTo>
                    <a:cubicBezTo>
                      <a:pt x="2497123" y="615192"/>
                      <a:pt x="2529281" y="522914"/>
                      <a:pt x="2541864" y="473978"/>
                    </a:cubicBezTo>
                    <a:cubicBezTo>
                      <a:pt x="2554447" y="425042"/>
                      <a:pt x="2588003" y="404070"/>
                      <a:pt x="2567031" y="390088"/>
                    </a:cubicBezTo>
                    <a:cubicBezTo>
                      <a:pt x="2546059" y="376106"/>
                      <a:pt x="2474753" y="423644"/>
                      <a:pt x="2416030" y="390088"/>
                    </a:cubicBezTo>
                    <a:cubicBezTo>
                      <a:pt x="2357307" y="356532"/>
                      <a:pt x="2297186" y="248873"/>
                      <a:pt x="2214694" y="188752"/>
                    </a:cubicBezTo>
                    <a:cubicBezTo>
                      <a:pt x="2132202" y="128631"/>
                      <a:pt x="2004969" y="58722"/>
                      <a:pt x="1921079" y="29361"/>
                    </a:cubicBezTo>
                    <a:cubicBezTo>
                      <a:pt x="1837189" y="0"/>
                      <a:pt x="1775669" y="11185"/>
                      <a:pt x="1711354" y="12583"/>
                    </a:cubicBezTo>
                    <a:cubicBezTo>
                      <a:pt x="1647039" y="13981"/>
                      <a:pt x="1593909" y="25167"/>
                      <a:pt x="1501630" y="37750"/>
                    </a:cubicBezTo>
                    <a:close/>
                  </a:path>
                </a:pathLst>
              </a:custGeom>
              <a:noFill/>
              <a:ln w="635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9"/>
              <p:cNvGrpSpPr/>
              <p:nvPr/>
            </p:nvGrpSpPr>
            <p:grpSpPr>
              <a:xfrm>
                <a:off x="344774" y="1141751"/>
                <a:ext cx="2236033" cy="3447738"/>
                <a:chOff x="344774" y="1141751"/>
                <a:chExt cx="2236033" cy="3447738"/>
              </a:xfrm>
              <a:effectLst>
                <a:outerShdw dist="50800" dir="5400000" algn="ctr" rotWithShape="0">
                  <a:schemeClr val="tx1"/>
                </a:outerShdw>
              </a:effectLst>
            </p:grpSpPr>
            <p:sp>
              <p:nvSpPr>
                <p:cNvPr id="18" name="Freeform 17"/>
                <p:cNvSpPr/>
                <p:nvPr/>
              </p:nvSpPr>
              <p:spPr>
                <a:xfrm>
                  <a:off x="1214203" y="1141751"/>
                  <a:ext cx="1366604" cy="3447738"/>
                </a:xfrm>
                <a:custGeom>
                  <a:avLst/>
                  <a:gdLst>
                    <a:gd name="connsiteX0" fmla="*/ 0 w 1366604"/>
                    <a:gd name="connsiteY0" fmla="*/ 267324 h 3447738"/>
                    <a:gd name="connsiteX1" fmla="*/ 449705 w 1366604"/>
                    <a:gd name="connsiteY1" fmla="*/ 162393 h 3447738"/>
                    <a:gd name="connsiteX2" fmla="*/ 944381 w 1366604"/>
                    <a:gd name="connsiteY2" fmla="*/ 12492 h 3447738"/>
                    <a:gd name="connsiteX3" fmla="*/ 1154243 w 1366604"/>
                    <a:gd name="connsiteY3" fmla="*/ 87442 h 3447738"/>
                    <a:gd name="connsiteX4" fmla="*/ 959371 w 1366604"/>
                    <a:gd name="connsiteY4" fmla="*/ 357265 h 3447738"/>
                    <a:gd name="connsiteX5" fmla="*/ 884420 w 1366604"/>
                    <a:gd name="connsiteY5" fmla="*/ 492177 h 3447738"/>
                    <a:gd name="connsiteX6" fmla="*/ 914400 w 1366604"/>
                    <a:gd name="connsiteY6" fmla="*/ 806970 h 3447738"/>
                    <a:gd name="connsiteX7" fmla="*/ 914400 w 1366604"/>
                    <a:gd name="connsiteY7" fmla="*/ 1121764 h 3447738"/>
                    <a:gd name="connsiteX8" fmla="*/ 959371 w 1366604"/>
                    <a:gd name="connsiteY8" fmla="*/ 1466538 h 3447738"/>
                    <a:gd name="connsiteX9" fmla="*/ 944381 w 1366604"/>
                    <a:gd name="connsiteY9" fmla="*/ 1706380 h 3447738"/>
                    <a:gd name="connsiteX10" fmla="*/ 839449 w 1366604"/>
                    <a:gd name="connsiteY10" fmla="*/ 1826301 h 3447738"/>
                    <a:gd name="connsiteX11" fmla="*/ 734518 w 1366604"/>
                    <a:gd name="connsiteY11" fmla="*/ 2036164 h 3447738"/>
                    <a:gd name="connsiteX12" fmla="*/ 764499 w 1366604"/>
                    <a:gd name="connsiteY12" fmla="*/ 2305987 h 3447738"/>
                    <a:gd name="connsiteX13" fmla="*/ 914400 w 1366604"/>
                    <a:gd name="connsiteY13" fmla="*/ 2575810 h 3447738"/>
                    <a:gd name="connsiteX14" fmla="*/ 1094282 w 1366604"/>
                    <a:gd name="connsiteY14" fmla="*/ 2875613 h 3447738"/>
                    <a:gd name="connsiteX15" fmla="*/ 1199213 w 1366604"/>
                    <a:gd name="connsiteY15" fmla="*/ 2980544 h 3447738"/>
                    <a:gd name="connsiteX16" fmla="*/ 1274164 w 1366604"/>
                    <a:gd name="connsiteY16" fmla="*/ 3145436 h 3447738"/>
                    <a:gd name="connsiteX17" fmla="*/ 1334125 w 1366604"/>
                    <a:gd name="connsiteY17" fmla="*/ 3205397 h 3447738"/>
                    <a:gd name="connsiteX18" fmla="*/ 1079292 w 1366604"/>
                    <a:gd name="connsiteY18" fmla="*/ 3190406 h 3447738"/>
                    <a:gd name="connsiteX19" fmla="*/ 1004341 w 1366604"/>
                    <a:gd name="connsiteY19" fmla="*/ 3250367 h 3447738"/>
                    <a:gd name="connsiteX20" fmla="*/ 944381 w 1366604"/>
                    <a:gd name="connsiteY20" fmla="*/ 3415259 h 3447738"/>
                    <a:gd name="connsiteX21" fmla="*/ 839449 w 1366604"/>
                    <a:gd name="connsiteY21" fmla="*/ 3445239 h 34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6604" h="3447738">
                      <a:moveTo>
                        <a:pt x="0" y="267324"/>
                      </a:moveTo>
                      <a:cubicBezTo>
                        <a:pt x="146154" y="236094"/>
                        <a:pt x="292308" y="204865"/>
                        <a:pt x="449705" y="162393"/>
                      </a:cubicBezTo>
                      <a:cubicBezTo>
                        <a:pt x="607102" y="119921"/>
                        <a:pt x="826958" y="24984"/>
                        <a:pt x="944381" y="12492"/>
                      </a:cubicBezTo>
                      <a:cubicBezTo>
                        <a:pt x="1061804" y="0"/>
                        <a:pt x="1151745" y="29980"/>
                        <a:pt x="1154243" y="87442"/>
                      </a:cubicBezTo>
                      <a:cubicBezTo>
                        <a:pt x="1156741" y="144904"/>
                        <a:pt x="1004341" y="289809"/>
                        <a:pt x="959371" y="357265"/>
                      </a:cubicBezTo>
                      <a:cubicBezTo>
                        <a:pt x="914401" y="424721"/>
                        <a:pt x="891915" y="417226"/>
                        <a:pt x="884420" y="492177"/>
                      </a:cubicBezTo>
                      <a:cubicBezTo>
                        <a:pt x="876925" y="567128"/>
                        <a:pt x="909403" y="702039"/>
                        <a:pt x="914400" y="806970"/>
                      </a:cubicBezTo>
                      <a:cubicBezTo>
                        <a:pt x="919397" y="911901"/>
                        <a:pt x="906905" y="1011836"/>
                        <a:pt x="914400" y="1121764"/>
                      </a:cubicBezTo>
                      <a:cubicBezTo>
                        <a:pt x="921895" y="1231692"/>
                        <a:pt x="954374" y="1369102"/>
                        <a:pt x="959371" y="1466538"/>
                      </a:cubicBezTo>
                      <a:cubicBezTo>
                        <a:pt x="964368" y="1563974"/>
                        <a:pt x="964368" y="1646420"/>
                        <a:pt x="944381" y="1706380"/>
                      </a:cubicBezTo>
                      <a:cubicBezTo>
                        <a:pt x="924394" y="1766340"/>
                        <a:pt x="874426" y="1771337"/>
                        <a:pt x="839449" y="1826301"/>
                      </a:cubicBezTo>
                      <a:cubicBezTo>
                        <a:pt x="804472" y="1881265"/>
                        <a:pt x="747010" y="1956216"/>
                        <a:pt x="734518" y="2036164"/>
                      </a:cubicBezTo>
                      <a:cubicBezTo>
                        <a:pt x="722026" y="2116112"/>
                        <a:pt x="734519" y="2216046"/>
                        <a:pt x="764499" y="2305987"/>
                      </a:cubicBezTo>
                      <a:cubicBezTo>
                        <a:pt x="794479" y="2395928"/>
                        <a:pt x="859436" y="2480872"/>
                        <a:pt x="914400" y="2575810"/>
                      </a:cubicBezTo>
                      <a:cubicBezTo>
                        <a:pt x="969364" y="2670748"/>
                        <a:pt x="1046813" y="2808157"/>
                        <a:pt x="1094282" y="2875613"/>
                      </a:cubicBezTo>
                      <a:cubicBezTo>
                        <a:pt x="1141751" y="2943069"/>
                        <a:pt x="1169233" y="2935574"/>
                        <a:pt x="1199213" y="2980544"/>
                      </a:cubicBezTo>
                      <a:cubicBezTo>
                        <a:pt x="1229193" y="3025515"/>
                        <a:pt x="1251679" y="3107961"/>
                        <a:pt x="1274164" y="3145436"/>
                      </a:cubicBezTo>
                      <a:cubicBezTo>
                        <a:pt x="1296649" y="3182912"/>
                        <a:pt x="1366604" y="3197902"/>
                        <a:pt x="1334125" y="3205397"/>
                      </a:cubicBezTo>
                      <a:cubicBezTo>
                        <a:pt x="1301646" y="3212892"/>
                        <a:pt x="1134256" y="3182911"/>
                        <a:pt x="1079292" y="3190406"/>
                      </a:cubicBezTo>
                      <a:cubicBezTo>
                        <a:pt x="1024328" y="3197901"/>
                        <a:pt x="1026826" y="3212892"/>
                        <a:pt x="1004341" y="3250367"/>
                      </a:cubicBezTo>
                      <a:cubicBezTo>
                        <a:pt x="981856" y="3287842"/>
                        <a:pt x="971863" y="3382780"/>
                        <a:pt x="944381" y="3415259"/>
                      </a:cubicBezTo>
                      <a:cubicBezTo>
                        <a:pt x="916899" y="3447738"/>
                        <a:pt x="851941" y="3440242"/>
                        <a:pt x="839449" y="3445239"/>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344774" y="3162925"/>
                  <a:ext cx="374754" cy="629586"/>
                </a:xfrm>
                <a:custGeom>
                  <a:avLst/>
                  <a:gdLst>
                    <a:gd name="connsiteX0" fmla="*/ 374754 w 374754"/>
                    <a:gd name="connsiteY0" fmla="*/ 629586 h 629586"/>
                    <a:gd name="connsiteX1" fmla="*/ 314793 w 374754"/>
                    <a:gd name="connsiteY1" fmla="*/ 434714 h 629586"/>
                    <a:gd name="connsiteX2" fmla="*/ 164892 w 374754"/>
                    <a:gd name="connsiteY2" fmla="*/ 164891 h 629586"/>
                    <a:gd name="connsiteX3" fmla="*/ 0 w 374754"/>
                    <a:gd name="connsiteY3" fmla="*/ 0 h 629586"/>
                  </a:gdLst>
                  <a:ahLst/>
                  <a:cxnLst>
                    <a:cxn ang="0">
                      <a:pos x="connsiteX0" y="connsiteY0"/>
                    </a:cxn>
                    <a:cxn ang="0">
                      <a:pos x="connsiteX1" y="connsiteY1"/>
                    </a:cxn>
                    <a:cxn ang="0">
                      <a:pos x="connsiteX2" y="connsiteY2"/>
                    </a:cxn>
                    <a:cxn ang="0">
                      <a:pos x="connsiteX3" y="connsiteY3"/>
                    </a:cxn>
                  </a:cxnLst>
                  <a:rect l="l" t="t" r="r" b="b"/>
                  <a:pathLst>
                    <a:path w="374754" h="629586">
                      <a:moveTo>
                        <a:pt x="374754" y="629586"/>
                      </a:moveTo>
                      <a:cubicBezTo>
                        <a:pt x="362262" y="570874"/>
                        <a:pt x="349770" y="512163"/>
                        <a:pt x="314793" y="434714"/>
                      </a:cubicBezTo>
                      <a:cubicBezTo>
                        <a:pt x="279816" y="357265"/>
                        <a:pt x="217357" y="237343"/>
                        <a:pt x="164892" y="164891"/>
                      </a:cubicBezTo>
                      <a:cubicBezTo>
                        <a:pt x="112427" y="92439"/>
                        <a:pt x="56213" y="46219"/>
                        <a:pt x="0" y="0"/>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1" name="Freeform 20"/>
              <p:cNvSpPr/>
              <p:nvPr/>
            </p:nvSpPr>
            <p:spPr>
              <a:xfrm>
                <a:off x="2617434" y="2281561"/>
                <a:ext cx="1901300" cy="2166152"/>
              </a:xfrm>
              <a:custGeom>
                <a:avLst/>
                <a:gdLst>
                  <a:gd name="connsiteX0" fmla="*/ 853735 w 1901300"/>
                  <a:gd name="connsiteY0" fmla="*/ 8878 h 2166152"/>
                  <a:gd name="connsiteX1" fmla="*/ 640671 w 1901300"/>
                  <a:gd name="connsiteY1" fmla="*/ 26633 h 2166152"/>
                  <a:gd name="connsiteX2" fmla="*/ 560772 w 1901300"/>
                  <a:gd name="connsiteY2" fmla="*/ 26633 h 2166152"/>
                  <a:gd name="connsiteX3" fmla="*/ 569649 w 1901300"/>
                  <a:gd name="connsiteY3" fmla="*/ 186431 h 2166152"/>
                  <a:gd name="connsiteX4" fmla="*/ 365463 w 1901300"/>
                  <a:gd name="connsiteY4" fmla="*/ 230820 h 2166152"/>
                  <a:gd name="connsiteX5" fmla="*/ 232298 w 1901300"/>
                  <a:gd name="connsiteY5" fmla="*/ 204187 h 2166152"/>
                  <a:gd name="connsiteX6" fmla="*/ 214543 w 1901300"/>
                  <a:gd name="connsiteY6" fmla="*/ 319596 h 2166152"/>
                  <a:gd name="connsiteX7" fmla="*/ 90255 w 1901300"/>
                  <a:gd name="connsiteY7" fmla="*/ 470517 h 2166152"/>
                  <a:gd name="connsiteX8" fmla="*/ 1479 w 1901300"/>
                  <a:gd name="connsiteY8" fmla="*/ 612559 h 2166152"/>
                  <a:gd name="connsiteX9" fmla="*/ 81378 w 1901300"/>
                  <a:gd name="connsiteY9" fmla="*/ 834501 h 2166152"/>
                  <a:gd name="connsiteX10" fmla="*/ 250053 w 1901300"/>
                  <a:gd name="connsiteY10" fmla="*/ 1074198 h 2166152"/>
                  <a:gd name="connsiteX11" fmla="*/ 321075 w 1901300"/>
                  <a:gd name="connsiteY11" fmla="*/ 1189608 h 2166152"/>
                  <a:gd name="connsiteX12" fmla="*/ 400974 w 1901300"/>
                  <a:gd name="connsiteY12" fmla="*/ 1518082 h 2166152"/>
                  <a:gd name="connsiteX13" fmla="*/ 489750 w 1901300"/>
                  <a:gd name="connsiteY13" fmla="*/ 1802167 h 2166152"/>
                  <a:gd name="connsiteX14" fmla="*/ 569649 w 1901300"/>
                  <a:gd name="connsiteY14" fmla="*/ 1970843 h 2166152"/>
                  <a:gd name="connsiteX15" fmla="*/ 729448 w 1901300"/>
                  <a:gd name="connsiteY15" fmla="*/ 2086253 h 2166152"/>
                  <a:gd name="connsiteX16" fmla="*/ 1013533 w 1901300"/>
                  <a:gd name="connsiteY16" fmla="*/ 1988598 h 2166152"/>
                  <a:gd name="connsiteX17" fmla="*/ 1217719 w 1901300"/>
                  <a:gd name="connsiteY17" fmla="*/ 2024109 h 2166152"/>
                  <a:gd name="connsiteX18" fmla="*/ 1457416 w 1901300"/>
                  <a:gd name="connsiteY18" fmla="*/ 2086253 h 2166152"/>
                  <a:gd name="connsiteX19" fmla="*/ 1537316 w 1901300"/>
                  <a:gd name="connsiteY19" fmla="*/ 2157274 h 2166152"/>
                  <a:gd name="connsiteX20" fmla="*/ 1777013 w 1901300"/>
                  <a:gd name="connsiteY20" fmla="*/ 2139519 h 2166152"/>
                  <a:gd name="connsiteX21" fmla="*/ 1901300 w 1901300"/>
                  <a:gd name="connsiteY21" fmla="*/ 2112886 h 2166152"/>
                  <a:gd name="connsiteX22" fmla="*/ 1901300 w 1901300"/>
                  <a:gd name="connsiteY22" fmla="*/ 2112886 h 21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1300" h="2166152">
                    <a:moveTo>
                      <a:pt x="853735" y="8878"/>
                    </a:moveTo>
                    <a:lnTo>
                      <a:pt x="640671" y="26633"/>
                    </a:lnTo>
                    <a:cubicBezTo>
                      <a:pt x="591844" y="29592"/>
                      <a:pt x="572609" y="0"/>
                      <a:pt x="560772" y="26633"/>
                    </a:cubicBezTo>
                    <a:cubicBezTo>
                      <a:pt x="548935" y="53266"/>
                      <a:pt x="602201" y="152400"/>
                      <a:pt x="569649" y="186431"/>
                    </a:cubicBezTo>
                    <a:cubicBezTo>
                      <a:pt x="537097" y="220462"/>
                      <a:pt x="421688" y="227861"/>
                      <a:pt x="365463" y="230820"/>
                    </a:cubicBezTo>
                    <a:cubicBezTo>
                      <a:pt x="309238" y="233779"/>
                      <a:pt x="257451" y="189391"/>
                      <a:pt x="232298" y="204187"/>
                    </a:cubicBezTo>
                    <a:cubicBezTo>
                      <a:pt x="207145" y="218983"/>
                      <a:pt x="238217" y="275208"/>
                      <a:pt x="214543" y="319596"/>
                    </a:cubicBezTo>
                    <a:cubicBezTo>
                      <a:pt x="190869" y="363984"/>
                      <a:pt x="125766" y="421690"/>
                      <a:pt x="90255" y="470517"/>
                    </a:cubicBezTo>
                    <a:cubicBezTo>
                      <a:pt x="54744" y="519344"/>
                      <a:pt x="2959" y="551895"/>
                      <a:pt x="1479" y="612559"/>
                    </a:cubicBezTo>
                    <a:cubicBezTo>
                      <a:pt x="0" y="673223"/>
                      <a:pt x="39949" y="757561"/>
                      <a:pt x="81378" y="834501"/>
                    </a:cubicBezTo>
                    <a:cubicBezTo>
                      <a:pt x="122807" y="911441"/>
                      <a:pt x="210104" y="1015014"/>
                      <a:pt x="250053" y="1074198"/>
                    </a:cubicBezTo>
                    <a:cubicBezTo>
                      <a:pt x="290003" y="1133383"/>
                      <a:pt x="295922" y="1115627"/>
                      <a:pt x="321075" y="1189608"/>
                    </a:cubicBezTo>
                    <a:cubicBezTo>
                      <a:pt x="346229" y="1263589"/>
                      <a:pt x="372862" y="1415989"/>
                      <a:pt x="400974" y="1518082"/>
                    </a:cubicBezTo>
                    <a:cubicBezTo>
                      <a:pt x="429086" y="1620175"/>
                      <a:pt x="461637" y="1726707"/>
                      <a:pt x="489750" y="1802167"/>
                    </a:cubicBezTo>
                    <a:cubicBezTo>
                      <a:pt x="517863" y="1877627"/>
                      <a:pt x="529699" y="1923495"/>
                      <a:pt x="569649" y="1970843"/>
                    </a:cubicBezTo>
                    <a:cubicBezTo>
                      <a:pt x="609599" y="2018191"/>
                      <a:pt x="655467" y="2083294"/>
                      <a:pt x="729448" y="2086253"/>
                    </a:cubicBezTo>
                    <a:cubicBezTo>
                      <a:pt x="803429" y="2089212"/>
                      <a:pt x="932154" y="1998955"/>
                      <a:pt x="1013533" y="1988598"/>
                    </a:cubicBezTo>
                    <a:cubicBezTo>
                      <a:pt x="1094912" y="1978241"/>
                      <a:pt x="1143739" y="2007833"/>
                      <a:pt x="1217719" y="2024109"/>
                    </a:cubicBezTo>
                    <a:cubicBezTo>
                      <a:pt x="1291700" y="2040385"/>
                      <a:pt x="1404150" y="2064059"/>
                      <a:pt x="1457416" y="2086253"/>
                    </a:cubicBezTo>
                    <a:cubicBezTo>
                      <a:pt x="1510682" y="2108447"/>
                      <a:pt x="1484050" y="2148396"/>
                      <a:pt x="1537316" y="2157274"/>
                    </a:cubicBezTo>
                    <a:cubicBezTo>
                      <a:pt x="1590582" y="2166152"/>
                      <a:pt x="1716349" y="2146917"/>
                      <a:pt x="1777013" y="2139519"/>
                    </a:cubicBezTo>
                    <a:cubicBezTo>
                      <a:pt x="1837677" y="2132121"/>
                      <a:pt x="1901300" y="2112886"/>
                      <a:pt x="1901300" y="2112886"/>
                    </a:cubicBezTo>
                    <a:lnTo>
                      <a:pt x="1901300" y="2112886"/>
                    </a:ln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 name="Group 23"/>
              <p:cNvGrpSpPr/>
              <p:nvPr/>
            </p:nvGrpSpPr>
            <p:grpSpPr>
              <a:xfrm>
                <a:off x="2166151" y="3617651"/>
                <a:ext cx="6214369" cy="948430"/>
                <a:chOff x="2166151" y="3617651"/>
                <a:chExt cx="6214369" cy="948430"/>
              </a:xfrm>
              <a:effectLst>
                <a:outerShdw dist="50800" dir="5400000" algn="ctr" rotWithShape="0">
                  <a:schemeClr val="tx1"/>
                </a:outerShdw>
              </a:effectLst>
            </p:grpSpPr>
            <p:sp>
              <p:nvSpPr>
                <p:cNvPr id="22" name="Freeform 21"/>
                <p:cNvSpPr/>
                <p:nvPr/>
              </p:nvSpPr>
              <p:spPr>
                <a:xfrm>
                  <a:off x="6159624" y="3617651"/>
                  <a:ext cx="2220896" cy="948430"/>
                </a:xfrm>
                <a:custGeom>
                  <a:avLst/>
                  <a:gdLst>
                    <a:gd name="connsiteX0" fmla="*/ 2220896 w 2220896"/>
                    <a:gd name="connsiteY0" fmla="*/ 199747 h 948430"/>
                    <a:gd name="connsiteX1" fmla="*/ 1741502 w 2220896"/>
                    <a:gd name="connsiteY1" fmla="*/ 421689 h 948430"/>
                    <a:gd name="connsiteX2" fmla="*/ 1342007 w 2220896"/>
                    <a:gd name="connsiteY2" fmla="*/ 572609 h 948430"/>
                    <a:gd name="connsiteX3" fmla="*/ 1066799 w 2220896"/>
                    <a:gd name="connsiteY3" fmla="*/ 794551 h 948430"/>
                    <a:gd name="connsiteX4" fmla="*/ 818225 w 2220896"/>
                    <a:gd name="connsiteY4" fmla="*/ 901083 h 948430"/>
                    <a:gd name="connsiteX5" fmla="*/ 685059 w 2220896"/>
                    <a:gd name="connsiteY5" fmla="*/ 918838 h 948430"/>
                    <a:gd name="connsiteX6" fmla="*/ 889246 w 2220896"/>
                    <a:gd name="connsiteY6" fmla="*/ 723530 h 948430"/>
                    <a:gd name="connsiteX7" fmla="*/ 889246 w 2220896"/>
                    <a:gd name="connsiteY7" fmla="*/ 590365 h 948430"/>
                    <a:gd name="connsiteX8" fmla="*/ 720570 w 2220896"/>
                    <a:gd name="connsiteY8" fmla="*/ 590365 h 948430"/>
                    <a:gd name="connsiteX9" fmla="*/ 409852 w 2220896"/>
                    <a:gd name="connsiteY9" fmla="*/ 599242 h 948430"/>
                    <a:gd name="connsiteX10" fmla="*/ 232298 w 2220896"/>
                    <a:gd name="connsiteY10" fmla="*/ 448322 h 948430"/>
                    <a:gd name="connsiteX11" fmla="*/ 170155 w 2220896"/>
                    <a:gd name="connsiteY11" fmla="*/ 395056 h 948430"/>
                    <a:gd name="connsiteX12" fmla="*/ 10357 w 2220896"/>
                    <a:gd name="connsiteY12" fmla="*/ 386178 h 948430"/>
                    <a:gd name="connsiteX13" fmla="*/ 108011 w 2220896"/>
                    <a:gd name="connsiteY13" fmla="*/ 173114 h 948430"/>
                    <a:gd name="connsiteX14" fmla="*/ 72500 w 2220896"/>
                    <a:gd name="connsiteY14" fmla="*/ 22194 h 948430"/>
                    <a:gd name="connsiteX15" fmla="*/ 1479 w 2220896"/>
                    <a:gd name="connsiteY15" fmla="*/ 39949 h 94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20896" h="948430">
                      <a:moveTo>
                        <a:pt x="2220896" y="199747"/>
                      </a:moveTo>
                      <a:cubicBezTo>
                        <a:pt x="2054440" y="279646"/>
                        <a:pt x="1887984" y="359545"/>
                        <a:pt x="1741502" y="421689"/>
                      </a:cubicBezTo>
                      <a:cubicBezTo>
                        <a:pt x="1595021" y="483833"/>
                        <a:pt x="1454457" y="510465"/>
                        <a:pt x="1342007" y="572609"/>
                      </a:cubicBezTo>
                      <a:cubicBezTo>
                        <a:pt x="1229557" y="634753"/>
                        <a:pt x="1154096" y="739805"/>
                        <a:pt x="1066799" y="794551"/>
                      </a:cubicBezTo>
                      <a:cubicBezTo>
                        <a:pt x="979502" y="849297"/>
                        <a:pt x="881848" y="880369"/>
                        <a:pt x="818225" y="901083"/>
                      </a:cubicBezTo>
                      <a:cubicBezTo>
                        <a:pt x="754602" y="921798"/>
                        <a:pt x="673222" y="948430"/>
                        <a:pt x="685059" y="918838"/>
                      </a:cubicBezTo>
                      <a:cubicBezTo>
                        <a:pt x="696896" y="889246"/>
                        <a:pt x="855215" y="778276"/>
                        <a:pt x="889246" y="723530"/>
                      </a:cubicBezTo>
                      <a:cubicBezTo>
                        <a:pt x="923277" y="668785"/>
                        <a:pt x="917359" y="612559"/>
                        <a:pt x="889246" y="590365"/>
                      </a:cubicBezTo>
                      <a:cubicBezTo>
                        <a:pt x="861133" y="568171"/>
                        <a:pt x="800469" y="588886"/>
                        <a:pt x="720570" y="590365"/>
                      </a:cubicBezTo>
                      <a:cubicBezTo>
                        <a:pt x="640671" y="591845"/>
                        <a:pt x="491231" y="622916"/>
                        <a:pt x="409852" y="599242"/>
                      </a:cubicBezTo>
                      <a:cubicBezTo>
                        <a:pt x="328473" y="575568"/>
                        <a:pt x="232298" y="448322"/>
                        <a:pt x="232298" y="448322"/>
                      </a:cubicBezTo>
                      <a:cubicBezTo>
                        <a:pt x="192349" y="414291"/>
                        <a:pt x="207145" y="405413"/>
                        <a:pt x="170155" y="395056"/>
                      </a:cubicBezTo>
                      <a:cubicBezTo>
                        <a:pt x="133165" y="384699"/>
                        <a:pt x="20714" y="423168"/>
                        <a:pt x="10357" y="386178"/>
                      </a:cubicBezTo>
                      <a:cubicBezTo>
                        <a:pt x="0" y="349188"/>
                        <a:pt x="97654" y="233778"/>
                        <a:pt x="108011" y="173114"/>
                      </a:cubicBezTo>
                      <a:cubicBezTo>
                        <a:pt x="118368" y="112450"/>
                        <a:pt x="90255" y="44388"/>
                        <a:pt x="72500" y="22194"/>
                      </a:cubicBezTo>
                      <a:cubicBezTo>
                        <a:pt x="54745" y="0"/>
                        <a:pt x="28112" y="19974"/>
                        <a:pt x="1479" y="39949"/>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2166151" y="3746377"/>
                  <a:ext cx="2041865" cy="764958"/>
                </a:xfrm>
                <a:custGeom>
                  <a:avLst/>
                  <a:gdLst>
                    <a:gd name="connsiteX0" fmla="*/ 0 w 2041865"/>
                    <a:gd name="connsiteY0" fmla="*/ 0 h 764958"/>
                    <a:gd name="connsiteX1" fmla="*/ 186432 w 2041865"/>
                    <a:gd name="connsiteY1" fmla="*/ 88776 h 764958"/>
                    <a:gd name="connsiteX2" fmla="*/ 488272 w 2041865"/>
                    <a:gd name="connsiteY2" fmla="*/ 204186 h 764958"/>
                    <a:gd name="connsiteX3" fmla="*/ 656948 w 2041865"/>
                    <a:gd name="connsiteY3" fmla="*/ 266330 h 764958"/>
                    <a:gd name="connsiteX4" fmla="*/ 790113 w 2041865"/>
                    <a:gd name="connsiteY4" fmla="*/ 319596 h 764958"/>
                    <a:gd name="connsiteX5" fmla="*/ 905523 w 2041865"/>
                    <a:gd name="connsiteY5" fmla="*/ 390617 h 764958"/>
                    <a:gd name="connsiteX6" fmla="*/ 1038688 w 2041865"/>
                    <a:gd name="connsiteY6" fmla="*/ 585926 h 764958"/>
                    <a:gd name="connsiteX7" fmla="*/ 1367162 w 2041865"/>
                    <a:gd name="connsiteY7" fmla="*/ 665825 h 764958"/>
                    <a:gd name="connsiteX8" fmla="*/ 1562470 w 2041865"/>
                    <a:gd name="connsiteY8" fmla="*/ 727969 h 764958"/>
                    <a:gd name="connsiteX9" fmla="*/ 1819923 w 2041865"/>
                    <a:gd name="connsiteY9" fmla="*/ 763479 h 764958"/>
                    <a:gd name="connsiteX10" fmla="*/ 2041865 w 2041865"/>
                    <a:gd name="connsiteY10" fmla="*/ 736846 h 76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1865" h="764958">
                      <a:moveTo>
                        <a:pt x="0" y="0"/>
                      </a:moveTo>
                      <a:cubicBezTo>
                        <a:pt x="52526" y="27372"/>
                        <a:pt x="105053" y="54745"/>
                        <a:pt x="186432" y="88776"/>
                      </a:cubicBezTo>
                      <a:cubicBezTo>
                        <a:pt x="267811" y="122807"/>
                        <a:pt x="488272" y="204186"/>
                        <a:pt x="488272" y="204186"/>
                      </a:cubicBezTo>
                      <a:lnTo>
                        <a:pt x="656948" y="266330"/>
                      </a:lnTo>
                      <a:cubicBezTo>
                        <a:pt x="707255" y="285565"/>
                        <a:pt x="748684" y="298882"/>
                        <a:pt x="790113" y="319596"/>
                      </a:cubicBezTo>
                      <a:cubicBezTo>
                        <a:pt x="831542" y="340310"/>
                        <a:pt x="864094" y="346229"/>
                        <a:pt x="905523" y="390617"/>
                      </a:cubicBezTo>
                      <a:cubicBezTo>
                        <a:pt x="946952" y="435005"/>
                        <a:pt x="961748" y="540058"/>
                        <a:pt x="1038688" y="585926"/>
                      </a:cubicBezTo>
                      <a:cubicBezTo>
                        <a:pt x="1115628" y="631794"/>
                        <a:pt x="1279865" y="642151"/>
                        <a:pt x="1367162" y="665825"/>
                      </a:cubicBezTo>
                      <a:cubicBezTo>
                        <a:pt x="1454459" y="689499"/>
                        <a:pt x="1487010" y="711693"/>
                        <a:pt x="1562470" y="727969"/>
                      </a:cubicBezTo>
                      <a:cubicBezTo>
                        <a:pt x="1637930" y="744245"/>
                        <a:pt x="1740024" y="762000"/>
                        <a:pt x="1819923" y="763479"/>
                      </a:cubicBezTo>
                      <a:cubicBezTo>
                        <a:pt x="1899822" y="764958"/>
                        <a:pt x="1970843" y="750902"/>
                        <a:pt x="2041865" y="736846"/>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5" name="Freeform 24"/>
              <p:cNvSpPr/>
              <p:nvPr/>
            </p:nvSpPr>
            <p:spPr>
              <a:xfrm>
                <a:off x="3909237" y="655675"/>
                <a:ext cx="3921346" cy="2482702"/>
              </a:xfrm>
              <a:custGeom>
                <a:avLst/>
                <a:gdLst>
                  <a:gd name="connsiteX0" fmla="*/ 46074 w 4128976"/>
                  <a:gd name="connsiteY0" fmla="*/ 1003004 h 2482702"/>
                  <a:gd name="connsiteX1" fmla="*/ 109869 w 4128976"/>
                  <a:gd name="connsiteY1" fmla="*/ 811618 h 2482702"/>
                  <a:gd name="connsiteX2" fmla="*/ 109869 w 4128976"/>
                  <a:gd name="connsiteY2" fmla="*/ 737190 h 2482702"/>
                  <a:gd name="connsiteX3" fmla="*/ 24809 w 4128976"/>
                  <a:gd name="connsiteY3" fmla="*/ 620232 h 2482702"/>
                  <a:gd name="connsiteX4" fmla="*/ 258725 w 4128976"/>
                  <a:gd name="connsiteY4" fmla="*/ 482009 h 2482702"/>
                  <a:gd name="connsiteX5" fmla="*/ 428846 w 4128976"/>
                  <a:gd name="connsiteY5" fmla="*/ 290623 h 2482702"/>
                  <a:gd name="connsiteX6" fmla="*/ 630864 w 4128976"/>
                  <a:gd name="connsiteY6" fmla="*/ 237460 h 2482702"/>
                  <a:gd name="connsiteX7" fmla="*/ 854148 w 4128976"/>
                  <a:gd name="connsiteY7" fmla="*/ 194930 h 2482702"/>
                  <a:gd name="connsiteX8" fmla="*/ 715925 w 4128976"/>
                  <a:gd name="connsiteY8" fmla="*/ 131134 h 2482702"/>
                  <a:gd name="connsiteX9" fmla="*/ 673395 w 4128976"/>
                  <a:gd name="connsiteY9" fmla="*/ 67339 h 2482702"/>
                  <a:gd name="connsiteX10" fmla="*/ 917943 w 4128976"/>
                  <a:gd name="connsiteY10" fmla="*/ 3544 h 2482702"/>
                  <a:gd name="connsiteX11" fmla="*/ 1523999 w 4128976"/>
                  <a:gd name="connsiteY11" fmla="*/ 88604 h 2482702"/>
                  <a:gd name="connsiteX12" fmla="*/ 2278911 w 4128976"/>
                  <a:gd name="connsiteY12" fmla="*/ 248092 h 2482702"/>
                  <a:gd name="connsiteX13" fmla="*/ 3033822 w 4128976"/>
                  <a:gd name="connsiteY13" fmla="*/ 450111 h 2482702"/>
                  <a:gd name="connsiteX14" fmla="*/ 3246474 w 4128976"/>
                  <a:gd name="connsiteY14" fmla="*/ 503274 h 2482702"/>
                  <a:gd name="connsiteX15" fmla="*/ 3501655 w 4128976"/>
                  <a:gd name="connsiteY15" fmla="*/ 641497 h 2482702"/>
                  <a:gd name="connsiteX16" fmla="*/ 3586715 w 4128976"/>
                  <a:gd name="connsiteY16" fmla="*/ 737190 h 2482702"/>
                  <a:gd name="connsiteX17" fmla="*/ 3597348 w 4128976"/>
                  <a:gd name="connsiteY17" fmla="*/ 992372 h 2482702"/>
                  <a:gd name="connsiteX18" fmla="*/ 3788734 w 4128976"/>
                  <a:gd name="connsiteY18" fmla="*/ 1183758 h 2482702"/>
                  <a:gd name="connsiteX19" fmla="*/ 4012018 w 4128976"/>
                  <a:gd name="connsiteY19" fmla="*/ 1534632 h 2482702"/>
                  <a:gd name="connsiteX20" fmla="*/ 4128976 w 4128976"/>
                  <a:gd name="connsiteY20" fmla="*/ 1715385 h 2482702"/>
                  <a:gd name="connsiteX21" fmla="*/ 4012018 w 4128976"/>
                  <a:gd name="connsiteY21" fmla="*/ 1906772 h 2482702"/>
                  <a:gd name="connsiteX22" fmla="*/ 3926957 w 4128976"/>
                  <a:gd name="connsiteY22" fmla="*/ 2034362 h 2482702"/>
                  <a:gd name="connsiteX23" fmla="*/ 3895060 w 4128976"/>
                  <a:gd name="connsiteY23" fmla="*/ 2332074 h 2482702"/>
                  <a:gd name="connsiteX24" fmla="*/ 3693041 w 4128976"/>
                  <a:gd name="connsiteY24" fmla="*/ 2470297 h 2482702"/>
                  <a:gd name="connsiteX25" fmla="*/ 3267739 w 4128976"/>
                  <a:gd name="connsiteY25" fmla="*/ 2406502 h 2482702"/>
                  <a:gd name="connsiteX26" fmla="*/ 3203943 w 4128976"/>
                  <a:gd name="connsiteY26" fmla="*/ 2183218 h 2482702"/>
                  <a:gd name="connsiteX27" fmla="*/ 3108250 w 4128976"/>
                  <a:gd name="connsiteY27" fmla="*/ 2044995 h 2482702"/>
                  <a:gd name="connsiteX28" fmla="*/ 3044455 w 4128976"/>
                  <a:gd name="connsiteY28" fmla="*/ 1874874 h 2482702"/>
                  <a:gd name="connsiteX29" fmla="*/ 3033822 w 4128976"/>
                  <a:gd name="connsiteY29" fmla="*/ 1534632 h 2482702"/>
                  <a:gd name="connsiteX30" fmla="*/ 2895599 w 4128976"/>
                  <a:gd name="connsiteY30" fmla="*/ 1396409 h 2482702"/>
                  <a:gd name="connsiteX31" fmla="*/ 2799906 w 4128976"/>
                  <a:gd name="connsiteY31" fmla="*/ 1375144 h 2482702"/>
                  <a:gd name="connsiteX32" fmla="*/ 2427767 w 4128976"/>
                  <a:gd name="connsiteY32" fmla="*/ 1258185 h 2482702"/>
                  <a:gd name="connsiteX33" fmla="*/ 2247013 w 4128976"/>
                  <a:gd name="connsiteY33" fmla="*/ 1151860 h 2482702"/>
                  <a:gd name="connsiteX34" fmla="*/ 2161953 w 4128976"/>
                  <a:gd name="connsiteY34" fmla="*/ 1215655 h 2482702"/>
                  <a:gd name="connsiteX35" fmla="*/ 2151320 w 4128976"/>
                  <a:gd name="connsiteY35" fmla="*/ 1460204 h 2482702"/>
                  <a:gd name="connsiteX0" fmla="*/ 46074 w 4128976"/>
                  <a:gd name="connsiteY0" fmla="*/ 1003004 h 2482702"/>
                  <a:gd name="connsiteX1" fmla="*/ 109869 w 4128976"/>
                  <a:gd name="connsiteY1" fmla="*/ 811618 h 2482702"/>
                  <a:gd name="connsiteX2" fmla="*/ 109869 w 4128976"/>
                  <a:gd name="connsiteY2" fmla="*/ 737190 h 2482702"/>
                  <a:gd name="connsiteX3" fmla="*/ 24809 w 4128976"/>
                  <a:gd name="connsiteY3" fmla="*/ 620232 h 2482702"/>
                  <a:gd name="connsiteX4" fmla="*/ 258725 w 4128976"/>
                  <a:gd name="connsiteY4" fmla="*/ 482009 h 2482702"/>
                  <a:gd name="connsiteX5" fmla="*/ 428846 w 4128976"/>
                  <a:gd name="connsiteY5" fmla="*/ 290623 h 2482702"/>
                  <a:gd name="connsiteX6" fmla="*/ 630864 w 4128976"/>
                  <a:gd name="connsiteY6" fmla="*/ 237460 h 2482702"/>
                  <a:gd name="connsiteX7" fmla="*/ 854148 w 4128976"/>
                  <a:gd name="connsiteY7" fmla="*/ 194930 h 2482702"/>
                  <a:gd name="connsiteX8" fmla="*/ 715925 w 4128976"/>
                  <a:gd name="connsiteY8" fmla="*/ 131134 h 2482702"/>
                  <a:gd name="connsiteX9" fmla="*/ 673395 w 4128976"/>
                  <a:gd name="connsiteY9" fmla="*/ 67339 h 2482702"/>
                  <a:gd name="connsiteX10" fmla="*/ 917943 w 4128976"/>
                  <a:gd name="connsiteY10" fmla="*/ 3544 h 2482702"/>
                  <a:gd name="connsiteX11" fmla="*/ 1523999 w 4128976"/>
                  <a:gd name="connsiteY11" fmla="*/ 88604 h 2482702"/>
                  <a:gd name="connsiteX12" fmla="*/ 2278911 w 4128976"/>
                  <a:gd name="connsiteY12" fmla="*/ 248092 h 2482702"/>
                  <a:gd name="connsiteX13" fmla="*/ 3033822 w 4128976"/>
                  <a:gd name="connsiteY13" fmla="*/ 450111 h 2482702"/>
                  <a:gd name="connsiteX14" fmla="*/ 3246474 w 4128976"/>
                  <a:gd name="connsiteY14" fmla="*/ 503274 h 2482702"/>
                  <a:gd name="connsiteX15" fmla="*/ 3501655 w 4128976"/>
                  <a:gd name="connsiteY15" fmla="*/ 641497 h 2482702"/>
                  <a:gd name="connsiteX16" fmla="*/ 3586715 w 4128976"/>
                  <a:gd name="connsiteY16" fmla="*/ 737190 h 2482702"/>
                  <a:gd name="connsiteX17" fmla="*/ 3597348 w 4128976"/>
                  <a:gd name="connsiteY17" fmla="*/ 992372 h 2482702"/>
                  <a:gd name="connsiteX18" fmla="*/ 3560134 w 4128976"/>
                  <a:gd name="connsiteY18" fmla="*/ 1412358 h 2482702"/>
                  <a:gd name="connsiteX19" fmla="*/ 4012018 w 4128976"/>
                  <a:gd name="connsiteY19" fmla="*/ 1534632 h 2482702"/>
                  <a:gd name="connsiteX20" fmla="*/ 4128976 w 4128976"/>
                  <a:gd name="connsiteY20" fmla="*/ 1715385 h 2482702"/>
                  <a:gd name="connsiteX21" fmla="*/ 4012018 w 4128976"/>
                  <a:gd name="connsiteY21" fmla="*/ 1906772 h 2482702"/>
                  <a:gd name="connsiteX22" fmla="*/ 3926957 w 4128976"/>
                  <a:gd name="connsiteY22" fmla="*/ 2034362 h 2482702"/>
                  <a:gd name="connsiteX23" fmla="*/ 3895060 w 4128976"/>
                  <a:gd name="connsiteY23" fmla="*/ 2332074 h 2482702"/>
                  <a:gd name="connsiteX24" fmla="*/ 3693041 w 4128976"/>
                  <a:gd name="connsiteY24" fmla="*/ 2470297 h 2482702"/>
                  <a:gd name="connsiteX25" fmla="*/ 3267739 w 4128976"/>
                  <a:gd name="connsiteY25" fmla="*/ 2406502 h 2482702"/>
                  <a:gd name="connsiteX26" fmla="*/ 3203943 w 4128976"/>
                  <a:gd name="connsiteY26" fmla="*/ 2183218 h 2482702"/>
                  <a:gd name="connsiteX27" fmla="*/ 3108250 w 4128976"/>
                  <a:gd name="connsiteY27" fmla="*/ 2044995 h 2482702"/>
                  <a:gd name="connsiteX28" fmla="*/ 3044455 w 4128976"/>
                  <a:gd name="connsiteY28" fmla="*/ 1874874 h 2482702"/>
                  <a:gd name="connsiteX29" fmla="*/ 3033822 w 4128976"/>
                  <a:gd name="connsiteY29" fmla="*/ 1534632 h 2482702"/>
                  <a:gd name="connsiteX30" fmla="*/ 2895599 w 4128976"/>
                  <a:gd name="connsiteY30" fmla="*/ 1396409 h 2482702"/>
                  <a:gd name="connsiteX31" fmla="*/ 2799906 w 4128976"/>
                  <a:gd name="connsiteY31" fmla="*/ 1375144 h 2482702"/>
                  <a:gd name="connsiteX32" fmla="*/ 2427767 w 4128976"/>
                  <a:gd name="connsiteY32" fmla="*/ 1258185 h 2482702"/>
                  <a:gd name="connsiteX33" fmla="*/ 2247013 w 4128976"/>
                  <a:gd name="connsiteY33" fmla="*/ 1151860 h 2482702"/>
                  <a:gd name="connsiteX34" fmla="*/ 2161953 w 4128976"/>
                  <a:gd name="connsiteY34" fmla="*/ 1215655 h 2482702"/>
                  <a:gd name="connsiteX35" fmla="*/ 2151320 w 4128976"/>
                  <a:gd name="connsiteY35" fmla="*/ 1460204 h 2482702"/>
                  <a:gd name="connsiteX0" fmla="*/ 46074 w 4205176"/>
                  <a:gd name="connsiteY0" fmla="*/ 1003004 h 2482702"/>
                  <a:gd name="connsiteX1" fmla="*/ 109869 w 4205176"/>
                  <a:gd name="connsiteY1" fmla="*/ 811618 h 2482702"/>
                  <a:gd name="connsiteX2" fmla="*/ 109869 w 4205176"/>
                  <a:gd name="connsiteY2" fmla="*/ 737190 h 2482702"/>
                  <a:gd name="connsiteX3" fmla="*/ 24809 w 4205176"/>
                  <a:gd name="connsiteY3" fmla="*/ 620232 h 2482702"/>
                  <a:gd name="connsiteX4" fmla="*/ 258725 w 4205176"/>
                  <a:gd name="connsiteY4" fmla="*/ 482009 h 2482702"/>
                  <a:gd name="connsiteX5" fmla="*/ 428846 w 4205176"/>
                  <a:gd name="connsiteY5" fmla="*/ 290623 h 2482702"/>
                  <a:gd name="connsiteX6" fmla="*/ 630864 w 4205176"/>
                  <a:gd name="connsiteY6" fmla="*/ 237460 h 2482702"/>
                  <a:gd name="connsiteX7" fmla="*/ 854148 w 4205176"/>
                  <a:gd name="connsiteY7" fmla="*/ 194930 h 2482702"/>
                  <a:gd name="connsiteX8" fmla="*/ 715925 w 4205176"/>
                  <a:gd name="connsiteY8" fmla="*/ 131134 h 2482702"/>
                  <a:gd name="connsiteX9" fmla="*/ 673395 w 4205176"/>
                  <a:gd name="connsiteY9" fmla="*/ 67339 h 2482702"/>
                  <a:gd name="connsiteX10" fmla="*/ 917943 w 4205176"/>
                  <a:gd name="connsiteY10" fmla="*/ 3544 h 2482702"/>
                  <a:gd name="connsiteX11" fmla="*/ 1523999 w 4205176"/>
                  <a:gd name="connsiteY11" fmla="*/ 88604 h 2482702"/>
                  <a:gd name="connsiteX12" fmla="*/ 2278911 w 4205176"/>
                  <a:gd name="connsiteY12" fmla="*/ 248092 h 2482702"/>
                  <a:gd name="connsiteX13" fmla="*/ 3033822 w 4205176"/>
                  <a:gd name="connsiteY13" fmla="*/ 450111 h 2482702"/>
                  <a:gd name="connsiteX14" fmla="*/ 3246474 w 4205176"/>
                  <a:gd name="connsiteY14" fmla="*/ 503274 h 2482702"/>
                  <a:gd name="connsiteX15" fmla="*/ 3501655 w 4205176"/>
                  <a:gd name="connsiteY15" fmla="*/ 641497 h 2482702"/>
                  <a:gd name="connsiteX16" fmla="*/ 3586715 w 4205176"/>
                  <a:gd name="connsiteY16" fmla="*/ 737190 h 2482702"/>
                  <a:gd name="connsiteX17" fmla="*/ 3597348 w 4205176"/>
                  <a:gd name="connsiteY17" fmla="*/ 992372 h 2482702"/>
                  <a:gd name="connsiteX18" fmla="*/ 3560134 w 4205176"/>
                  <a:gd name="connsiteY18" fmla="*/ 1412358 h 2482702"/>
                  <a:gd name="connsiteX19" fmla="*/ 3554818 w 4205176"/>
                  <a:gd name="connsiteY19" fmla="*/ 1839432 h 2482702"/>
                  <a:gd name="connsiteX20" fmla="*/ 4128976 w 4205176"/>
                  <a:gd name="connsiteY20" fmla="*/ 1715385 h 2482702"/>
                  <a:gd name="connsiteX21" fmla="*/ 4012018 w 4205176"/>
                  <a:gd name="connsiteY21" fmla="*/ 1906772 h 2482702"/>
                  <a:gd name="connsiteX22" fmla="*/ 3926957 w 4205176"/>
                  <a:gd name="connsiteY22" fmla="*/ 2034362 h 2482702"/>
                  <a:gd name="connsiteX23" fmla="*/ 3895060 w 4205176"/>
                  <a:gd name="connsiteY23" fmla="*/ 2332074 h 2482702"/>
                  <a:gd name="connsiteX24" fmla="*/ 3693041 w 4205176"/>
                  <a:gd name="connsiteY24" fmla="*/ 2470297 h 2482702"/>
                  <a:gd name="connsiteX25" fmla="*/ 3267739 w 4205176"/>
                  <a:gd name="connsiteY25" fmla="*/ 2406502 h 2482702"/>
                  <a:gd name="connsiteX26" fmla="*/ 3203943 w 4205176"/>
                  <a:gd name="connsiteY26" fmla="*/ 2183218 h 2482702"/>
                  <a:gd name="connsiteX27" fmla="*/ 3108250 w 4205176"/>
                  <a:gd name="connsiteY27" fmla="*/ 2044995 h 2482702"/>
                  <a:gd name="connsiteX28" fmla="*/ 3044455 w 4205176"/>
                  <a:gd name="connsiteY28" fmla="*/ 1874874 h 2482702"/>
                  <a:gd name="connsiteX29" fmla="*/ 3033822 w 4205176"/>
                  <a:gd name="connsiteY29" fmla="*/ 1534632 h 2482702"/>
                  <a:gd name="connsiteX30" fmla="*/ 2895599 w 4205176"/>
                  <a:gd name="connsiteY30" fmla="*/ 1396409 h 2482702"/>
                  <a:gd name="connsiteX31" fmla="*/ 2799906 w 4205176"/>
                  <a:gd name="connsiteY31" fmla="*/ 1375144 h 2482702"/>
                  <a:gd name="connsiteX32" fmla="*/ 2427767 w 4205176"/>
                  <a:gd name="connsiteY32" fmla="*/ 1258185 h 2482702"/>
                  <a:gd name="connsiteX33" fmla="*/ 2247013 w 4205176"/>
                  <a:gd name="connsiteY33" fmla="*/ 1151860 h 2482702"/>
                  <a:gd name="connsiteX34" fmla="*/ 2161953 w 4205176"/>
                  <a:gd name="connsiteY34" fmla="*/ 1215655 h 2482702"/>
                  <a:gd name="connsiteX35" fmla="*/ 2151320 w 4205176"/>
                  <a:gd name="connsiteY35" fmla="*/ 1460204 h 2482702"/>
                  <a:gd name="connsiteX0" fmla="*/ 46074 w 4041848"/>
                  <a:gd name="connsiteY0" fmla="*/ 1003004 h 2482702"/>
                  <a:gd name="connsiteX1" fmla="*/ 109869 w 4041848"/>
                  <a:gd name="connsiteY1" fmla="*/ 811618 h 2482702"/>
                  <a:gd name="connsiteX2" fmla="*/ 109869 w 4041848"/>
                  <a:gd name="connsiteY2" fmla="*/ 737190 h 2482702"/>
                  <a:gd name="connsiteX3" fmla="*/ 24809 w 4041848"/>
                  <a:gd name="connsiteY3" fmla="*/ 620232 h 2482702"/>
                  <a:gd name="connsiteX4" fmla="*/ 258725 w 4041848"/>
                  <a:gd name="connsiteY4" fmla="*/ 482009 h 2482702"/>
                  <a:gd name="connsiteX5" fmla="*/ 428846 w 4041848"/>
                  <a:gd name="connsiteY5" fmla="*/ 290623 h 2482702"/>
                  <a:gd name="connsiteX6" fmla="*/ 630864 w 4041848"/>
                  <a:gd name="connsiteY6" fmla="*/ 237460 h 2482702"/>
                  <a:gd name="connsiteX7" fmla="*/ 854148 w 4041848"/>
                  <a:gd name="connsiteY7" fmla="*/ 194930 h 2482702"/>
                  <a:gd name="connsiteX8" fmla="*/ 715925 w 4041848"/>
                  <a:gd name="connsiteY8" fmla="*/ 131134 h 2482702"/>
                  <a:gd name="connsiteX9" fmla="*/ 673395 w 4041848"/>
                  <a:gd name="connsiteY9" fmla="*/ 67339 h 2482702"/>
                  <a:gd name="connsiteX10" fmla="*/ 917943 w 4041848"/>
                  <a:gd name="connsiteY10" fmla="*/ 3544 h 2482702"/>
                  <a:gd name="connsiteX11" fmla="*/ 1523999 w 4041848"/>
                  <a:gd name="connsiteY11" fmla="*/ 88604 h 2482702"/>
                  <a:gd name="connsiteX12" fmla="*/ 2278911 w 4041848"/>
                  <a:gd name="connsiteY12" fmla="*/ 248092 h 2482702"/>
                  <a:gd name="connsiteX13" fmla="*/ 3033822 w 4041848"/>
                  <a:gd name="connsiteY13" fmla="*/ 450111 h 2482702"/>
                  <a:gd name="connsiteX14" fmla="*/ 3246474 w 4041848"/>
                  <a:gd name="connsiteY14" fmla="*/ 503274 h 2482702"/>
                  <a:gd name="connsiteX15" fmla="*/ 3501655 w 4041848"/>
                  <a:gd name="connsiteY15" fmla="*/ 641497 h 2482702"/>
                  <a:gd name="connsiteX16" fmla="*/ 3586715 w 4041848"/>
                  <a:gd name="connsiteY16" fmla="*/ 737190 h 2482702"/>
                  <a:gd name="connsiteX17" fmla="*/ 3597348 w 4041848"/>
                  <a:gd name="connsiteY17" fmla="*/ 992372 h 2482702"/>
                  <a:gd name="connsiteX18" fmla="*/ 3560134 w 4041848"/>
                  <a:gd name="connsiteY18" fmla="*/ 1412358 h 2482702"/>
                  <a:gd name="connsiteX19" fmla="*/ 3554818 w 4041848"/>
                  <a:gd name="connsiteY19" fmla="*/ 1839432 h 2482702"/>
                  <a:gd name="connsiteX20" fmla="*/ 3747976 w 4041848"/>
                  <a:gd name="connsiteY20" fmla="*/ 2020185 h 2482702"/>
                  <a:gd name="connsiteX21" fmla="*/ 4012018 w 4041848"/>
                  <a:gd name="connsiteY21" fmla="*/ 1906772 h 2482702"/>
                  <a:gd name="connsiteX22" fmla="*/ 3926957 w 4041848"/>
                  <a:gd name="connsiteY22" fmla="*/ 2034362 h 2482702"/>
                  <a:gd name="connsiteX23" fmla="*/ 3895060 w 4041848"/>
                  <a:gd name="connsiteY23" fmla="*/ 2332074 h 2482702"/>
                  <a:gd name="connsiteX24" fmla="*/ 3693041 w 4041848"/>
                  <a:gd name="connsiteY24" fmla="*/ 2470297 h 2482702"/>
                  <a:gd name="connsiteX25" fmla="*/ 3267739 w 4041848"/>
                  <a:gd name="connsiteY25" fmla="*/ 2406502 h 2482702"/>
                  <a:gd name="connsiteX26" fmla="*/ 3203943 w 4041848"/>
                  <a:gd name="connsiteY26" fmla="*/ 2183218 h 2482702"/>
                  <a:gd name="connsiteX27" fmla="*/ 3108250 w 4041848"/>
                  <a:gd name="connsiteY27" fmla="*/ 2044995 h 2482702"/>
                  <a:gd name="connsiteX28" fmla="*/ 3044455 w 4041848"/>
                  <a:gd name="connsiteY28" fmla="*/ 1874874 h 2482702"/>
                  <a:gd name="connsiteX29" fmla="*/ 3033822 w 4041848"/>
                  <a:gd name="connsiteY29" fmla="*/ 1534632 h 2482702"/>
                  <a:gd name="connsiteX30" fmla="*/ 2895599 w 4041848"/>
                  <a:gd name="connsiteY30" fmla="*/ 1396409 h 2482702"/>
                  <a:gd name="connsiteX31" fmla="*/ 2799906 w 4041848"/>
                  <a:gd name="connsiteY31" fmla="*/ 1375144 h 2482702"/>
                  <a:gd name="connsiteX32" fmla="*/ 2427767 w 4041848"/>
                  <a:gd name="connsiteY32" fmla="*/ 1258185 h 2482702"/>
                  <a:gd name="connsiteX33" fmla="*/ 2247013 w 4041848"/>
                  <a:gd name="connsiteY33" fmla="*/ 1151860 h 2482702"/>
                  <a:gd name="connsiteX34" fmla="*/ 2161953 w 4041848"/>
                  <a:gd name="connsiteY34" fmla="*/ 1215655 h 2482702"/>
                  <a:gd name="connsiteX35" fmla="*/ 2151320 w 4041848"/>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651264 w 3951471"/>
                  <a:gd name="connsiteY20" fmla="*/ 1849530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651264 w 3951471"/>
                  <a:gd name="connsiteY20" fmla="*/ 1849530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651264 w 3951471"/>
                  <a:gd name="connsiteY20" fmla="*/ 1849530 h 2482702"/>
                  <a:gd name="connsiteX21" fmla="*/ 3656484 w 3951471"/>
                  <a:gd name="connsiteY21" fmla="*/ 1849530 h 2482702"/>
                  <a:gd name="connsiteX22" fmla="*/ 3747976 w 3951471"/>
                  <a:gd name="connsiteY22" fmla="*/ 2020185 h 2482702"/>
                  <a:gd name="connsiteX23" fmla="*/ 3926957 w 3951471"/>
                  <a:gd name="connsiteY23" fmla="*/ 2034362 h 2482702"/>
                  <a:gd name="connsiteX24" fmla="*/ 3895060 w 3951471"/>
                  <a:gd name="connsiteY24" fmla="*/ 2332074 h 2482702"/>
                  <a:gd name="connsiteX25" fmla="*/ 3693041 w 3951471"/>
                  <a:gd name="connsiteY25" fmla="*/ 2470297 h 2482702"/>
                  <a:gd name="connsiteX26" fmla="*/ 3267739 w 3951471"/>
                  <a:gd name="connsiteY26" fmla="*/ 2406502 h 2482702"/>
                  <a:gd name="connsiteX27" fmla="*/ 3203943 w 3951471"/>
                  <a:gd name="connsiteY27" fmla="*/ 2183218 h 2482702"/>
                  <a:gd name="connsiteX28" fmla="*/ 3108250 w 3951471"/>
                  <a:gd name="connsiteY28" fmla="*/ 2044995 h 2482702"/>
                  <a:gd name="connsiteX29" fmla="*/ 3044455 w 3951471"/>
                  <a:gd name="connsiteY29" fmla="*/ 1874874 h 2482702"/>
                  <a:gd name="connsiteX30" fmla="*/ 3033822 w 3951471"/>
                  <a:gd name="connsiteY30" fmla="*/ 1534632 h 2482702"/>
                  <a:gd name="connsiteX31" fmla="*/ 2895599 w 3951471"/>
                  <a:gd name="connsiteY31" fmla="*/ 1396409 h 2482702"/>
                  <a:gd name="connsiteX32" fmla="*/ 2799906 w 3951471"/>
                  <a:gd name="connsiteY32" fmla="*/ 1375144 h 2482702"/>
                  <a:gd name="connsiteX33" fmla="*/ 2427767 w 3951471"/>
                  <a:gd name="connsiteY33" fmla="*/ 1258185 h 2482702"/>
                  <a:gd name="connsiteX34" fmla="*/ 2247013 w 3951471"/>
                  <a:gd name="connsiteY34" fmla="*/ 1151860 h 2482702"/>
                  <a:gd name="connsiteX35" fmla="*/ 2161953 w 3951471"/>
                  <a:gd name="connsiteY35" fmla="*/ 1215655 h 2482702"/>
                  <a:gd name="connsiteX36" fmla="*/ 2151320 w 3951471"/>
                  <a:gd name="connsiteY36"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481119 w 3951471"/>
                  <a:gd name="connsiteY20" fmla="*/ 1546818 h 2482702"/>
                  <a:gd name="connsiteX21" fmla="*/ 3651264 w 3951471"/>
                  <a:gd name="connsiteY21" fmla="*/ 1849530 h 2482702"/>
                  <a:gd name="connsiteX22" fmla="*/ 3656484 w 3951471"/>
                  <a:gd name="connsiteY22" fmla="*/ 1849530 h 2482702"/>
                  <a:gd name="connsiteX23" fmla="*/ 3747976 w 3951471"/>
                  <a:gd name="connsiteY23" fmla="*/ 2020185 h 2482702"/>
                  <a:gd name="connsiteX24" fmla="*/ 3926957 w 3951471"/>
                  <a:gd name="connsiteY24" fmla="*/ 2034362 h 2482702"/>
                  <a:gd name="connsiteX25" fmla="*/ 3895060 w 3951471"/>
                  <a:gd name="connsiteY25" fmla="*/ 2332074 h 2482702"/>
                  <a:gd name="connsiteX26" fmla="*/ 3693041 w 3951471"/>
                  <a:gd name="connsiteY26" fmla="*/ 2470297 h 2482702"/>
                  <a:gd name="connsiteX27" fmla="*/ 3267739 w 3951471"/>
                  <a:gd name="connsiteY27" fmla="*/ 2406502 h 2482702"/>
                  <a:gd name="connsiteX28" fmla="*/ 3203943 w 3951471"/>
                  <a:gd name="connsiteY28" fmla="*/ 2183218 h 2482702"/>
                  <a:gd name="connsiteX29" fmla="*/ 3108250 w 3951471"/>
                  <a:gd name="connsiteY29" fmla="*/ 2044995 h 2482702"/>
                  <a:gd name="connsiteX30" fmla="*/ 3044455 w 3951471"/>
                  <a:gd name="connsiteY30" fmla="*/ 1874874 h 2482702"/>
                  <a:gd name="connsiteX31" fmla="*/ 3033822 w 3951471"/>
                  <a:gd name="connsiteY31" fmla="*/ 1534632 h 2482702"/>
                  <a:gd name="connsiteX32" fmla="*/ 2895599 w 3951471"/>
                  <a:gd name="connsiteY32" fmla="*/ 1396409 h 2482702"/>
                  <a:gd name="connsiteX33" fmla="*/ 2799906 w 3951471"/>
                  <a:gd name="connsiteY33" fmla="*/ 1375144 h 2482702"/>
                  <a:gd name="connsiteX34" fmla="*/ 2427767 w 3951471"/>
                  <a:gd name="connsiteY34" fmla="*/ 1258185 h 2482702"/>
                  <a:gd name="connsiteX35" fmla="*/ 2247013 w 3951471"/>
                  <a:gd name="connsiteY35" fmla="*/ 1151860 h 2482702"/>
                  <a:gd name="connsiteX36" fmla="*/ 2161953 w 3951471"/>
                  <a:gd name="connsiteY36" fmla="*/ 1215655 h 2482702"/>
                  <a:gd name="connsiteX37" fmla="*/ 2151320 w 3951471"/>
                  <a:gd name="connsiteY37"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81119 w 3951471"/>
                  <a:gd name="connsiteY19" fmla="*/ 1546818 h 2482702"/>
                  <a:gd name="connsiteX20" fmla="*/ 3651264 w 3951471"/>
                  <a:gd name="connsiteY20" fmla="*/ 1849530 h 2482702"/>
                  <a:gd name="connsiteX21" fmla="*/ 3656484 w 3951471"/>
                  <a:gd name="connsiteY21" fmla="*/ 1849530 h 2482702"/>
                  <a:gd name="connsiteX22" fmla="*/ 3747976 w 3951471"/>
                  <a:gd name="connsiteY22" fmla="*/ 2020185 h 2482702"/>
                  <a:gd name="connsiteX23" fmla="*/ 3926957 w 3951471"/>
                  <a:gd name="connsiteY23" fmla="*/ 2034362 h 2482702"/>
                  <a:gd name="connsiteX24" fmla="*/ 3895060 w 3951471"/>
                  <a:gd name="connsiteY24" fmla="*/ 2332074 h 2482702"/>
                  <a:gd name="connsiteX25" fmla="*/ 3693041 w 3951471"/>
                  <a:gd name="connsiteY25" fmla="*/ 2470297 h 2482702"/>
                  <a:gd name="connsiteX26" fmla="*/ 3267739 w 3951471"/>
                  <a:gd name="connsiteY26" fmla="*/ 2406502 h 2482702"/>
                  <a:gd name="connsiteX27" fmla="*/ 3203943 w 3951471"/>
                  <a:gd name="connsiteY27" fmla="*/ 2183218 h 2482702"/>
                  <a:gd name="connsiteX28" fmla="*/ 3108250 w 3951471"/>
                  <a:gd name="connsiteY28" fmla="*/ 2044995 h 2482702"/>
                  <a:gd name="connsiteX29" fmla="*/ 3044455 w 3951471"/>
                  <a:gd name="connsiteY29" fmla="*/ 1874874 h 2482702"/>
                  <a:gd name="connsiteX30" fmla="*/ 3033822 w 3951471"/>
                  <a:gd name="connsiteY30" fmla="*/ 1534632 h 2482702"/>
                  <a:gd name="connsiteX31" fmla="*/ 2895599 w 3951471"/>
                  <a:gd name="connsiteY31" fmla="*/ 1396409 h 2482702"/>
                  <a:gd name="connsiteX32" fmla="*/ 2799906 w 3951471"/>
                  <a:gd name="connsiteY32" fmla="*/ 1375144 h 2482702"/>
                  <a:gd name="connsiteX33" fmla="*/ 2427767 w 3951471"/>
                  <a:gd name="connsiteY33" fmla="*/ 1258185 h 2482702"/>
                  <a:gd name="connsiteX34" fmla="*/ 2247013 w 3951471"/>
                  <a:gd name="connsiteY34" fmla="*/ 1151860 h 2482702"/>
                  <a:gd name="connsiteX35" fmla="*/ 2161953 w 3951471"/>
                  <a:gd name="connsiteY35" fmla="*/ 1215655 h 2482702"/>
                  <a:gd name="connsiteX36" fmla="*/ 2151320 w 3951471"/>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60134 w 3921346"/>
                  <a:gd name="connsiteY18" fmla="*/ 1412358 h 2482702"/>
                  <a:gd name="connsiteX19" fmla="*/ 3481119 w 3921346"/>
                  <a:gd name="connsiteY19" fmla="*/ 1546818 h 2482702"/>
                  <a:gd name="connsiteX20" fmla="*/ 3651264 w 3921346"/>
                  <a:gd name="connsiteY20" fmla="*/ 1849530 h 2482702"/>
                  <a:gd name="connsiteX21" fmla="*/ 3656484 w 3921346"/>
                  <a:gd name="connsiteY21" fmla="*/ 1849530 h 2482702"/>
                  <a:gd name="connsiteX22" fmla="*/ 3747976 w 3921346"/>
                  <a:gd name="connsiteY22" fmla="*/ 2020185 h 2482702"/>
                  <a:gd name="connsiteX23" fmla="*/ 3850757 w 3921346"/>
                  <a:gd name="connsiteY23" fmla="*/ 2110562 h 2482702"/>
                  <a:gd name="connsiteX24" fmla="*/ 3895060 w 3921346"/>
                  <a:gd name="connsiteY24" fmla="*/ 2332074 h 2482702"/>
                  <a:gd name="connsiteX25" fmla="*/ 3693041 w 3921346"/>
                  <a:gd name="connsiteY25" fmla="*/ 2470297 h 2482702"/>
                  <a:gd name="connsiteX26" fmla="*/ 3267739 w 3921346"/>
                  <a:gd name="connsiteY26" fmla="*/ 2406502 h 2482702"/>
                  <a:gd name="connsiteX27" fmla="*/ 3203943 w 3921346"/>
                  <a:gd name="connsiteY27" fmla="*/ 2183218 h 2482702"/>
                  <a:gd name="connsiteX28" fmla="*/ 3108250 w 3921346"/>
                  <a:gd name="connsiteY28" fmla="*/ 2044995 h 2482702"/>
                  <a:gd name="connsiteX29" fmla="*/ 3044455 w 3921346"/>
                  <a:gd name="connsiteY29" fmla="*/ 1874874 h 2482702"/>
                  <a:gd name="connsiteX30" fmla="*/ 3033822 w 3921346"/>
                  <a:gd name="connsiteY30" fmla="*/ 1534632 h 2482702"/>
                  <a:gd name="connsiteX31" fmla="*/ 2895599 w 3921346"/>
                  <a:gd name="connsiteY31" fmla="*/ 1396409 h 2482702"/>
                  <a:gd name="connsiteX32" fmla="*/ 2799906 w 3921346"/>
                  <a:gd name="connsiteY32" fmla="*/ 1375144 h 2482702"/>
                  <a:gd name="connsiteX33" fmla="*/ 2427767 w 3921346"/>
                  <a:gd name="connsiteY33" fmla="*/ 1258185 h 2482702"/>
                  <a:gd name="connsiteX34" fmla="*/ 2247013 w 3921346"/>
                  <a:gd name="connsiteY34" fmla="*/ 1151860 h 2482702"/>
                  <a:gd name="connsiteX35" fmla="*/ 2161953 w 3921346"/>
                  <a:gd name="connsiteY35" fmla="*/ 1215655 h 2482702"/>
                  <a:gd name="connsiteX36" fmla="*/ 2151320 w 3921346"/>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5468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5468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60134 w 3921346"/>
                  <a:gd name="connsiteY18" fmla="*/ 1412358 h 2482702"/>
                  <a:gd name="connsiteX19" fmla="*/ 3481119 w 3921346"/>
                  <a:gd name="connsiteY19" fmla="*/ 1470618 h 2482702"/>
                  <a:gd name="connsiteX20" fmla="*/ 3651264 w 3921346"/>
                  <a:gd name="connsiteY20" fmla="*/ 1849530 h 2482702"/>
                  <a:gd name="connsiteX21" fmla="*/ 3656484 w 3921346"/>
                  <a:gd name="connsiteY21" fmla="*/ 1849530 h 2482702"/>
                  <a:gd name="connsiteX22" fmla="*/ 3747976 w 3921346"/>
                  <a:gd name="connsiteY22" fmla="*/ 2020185 h 2482702"/>
                  <a:gd name="connsiteX23" fmla="*/ 3850757 w 3921346"/>
                  <a:gd name="connsiteY23" fmla="*/ 2110562 h 2482702"/>
                  <a:gd name="connsiteX24" fmla="*/ 3895060 w 3921346"/>
                  <a:gd name="connsiteY24" fmla="*/ 2332074 h 2482702"/>
                  <a:gd name="connsiteX25" fmla="*/ 3693041 w 3921346"/>
                  <a:gd name="connsiteY25" fmla="*/ 2470297 h 2482702"/>
                  <a:gd name="connsiteX26" fmla="*/ 3267739 w 3921346"/>
                  <a:gd name="connsiteY26" fmla="*/ 2406502 h 2482702"/>
                  <a:gd name="connsiteX27" fmla="*/ 3203943 w 3921346"/>
                  <a:gd name="connsiteY27" fmla="*/ 2183218 h 2482702"/>
                  <a:gd name="connsiteX28" fmla="*/ 3108250 w 3921346"/>
                  <a:gd name="connsiteY28" fmla="*/ 2044995 h 2482702"/>
                  <a:gd name="connsiteX29" fmla="*/ 3044455 w 3921346"/>
                  <a:gd name="connsiteY29" fmla="*/ 1874874 h 2482702"/>
                  <a:gd name="connsiteX30" fmla="*/ 3033822 w 3921346"/>
                  <a:gd name="connsiteY30" fmla="*/ 1534632 h 2482702"/>
                  <a:gd name="connsiteX31" fmla="*/ 2895599 w 3921346"/>
                  <a:gd name="connsiteY31" fmla="*/ 1396409 h 2482702"/>
                  <a:gd name="connsiteX32" fmla="*/ 2799906 w 3921346"/>
                  <a:gd name="connsiteY32" fmla="*/ 1375144 h 2482702"/>
                  <a:gd name="connsiteX33" fmla="*/ 2427767 w 3921346"/>
                  <a:gd name="connsiteY33" fmla="*/ 1258185 h 2482702"/>
                  <a:gd name="connsiteX34" fmla="*/ 2247013 w 3921346"/>
                  <a:gd name="connsiteY34" fmla="*/ 1151860 h 2482702"/>
                  <a:gd name="connsiteX35" fmla="*/ 2161953 w 3921346"/>
                  <a:gd name="connsiteY35" fmla="*/ 1215655 h 2482702"/>
                  <a:gd name="connsiteX36" fmla="*/ 2151320 w 3921346"/>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75603 w 3921346"/>
                  <a:gd name="connsiteY18" fmla="*/ 12020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499403 w 3921346"/>
                  <a:gd name="connsiteY18" fmla="*/ 12020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499403 w 3921346"/>
                  <a:gd name="connsiteY18" fmla="*/ 1202088 h 2482702"/>
                  <a:gd name="connsiteX19" fmla="*/ 34839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21346" h="2482702">
                    <a:moveTo>
                      <a:pt x="46074" y="1003004"/>
                    </a:moveTo>
                    <a:cubicBezTo>
                      <a:pt x="72655" y="929462"/>
                      <a:pt x="99237" y="855920"/>
                      <a:pt x="109869" y="811618"/>
                    </a:cubicBezTo>
                    <a:cubicBezTo>
                      <a:pt x="120501" y="767316"/>
                      <a:pt x="124046" y="769088"/>
                      <a:pt x="109869" y="737190"/>
                    </a:cubicBezTo>
                    <a:cubicBezTo>
                      <a:pt x="95692" y="705292"/>
                      <a:pt x="0" y="662762"/>
                      <a:pt x="24809" y="620232"/>
                    </a:cubicBezTo>
                    <a:cubicBezTo>
                      <a:pt x="49618" y="577702"/>
                      <a:pt x="191386" y="536944"/>
                      <a:pt x="258725" y="482009"/>
                    </a:cubicBezTo>
                    <a:cubicBezTo>
                      <a:pt x="326064" y="427074"/>
                      <a:pt x="366823" y="331381"/>
                      <a:pt x="428846" y="290623"/>
                    </a:cubicBezTo>
                    <a:cubicBezTo>
                      <a:pt x="490869" y="249865"/>
                      <a:pt x="559980" y="253409"/>
                      <a:pt x="630864" y="237460"/>
                    </a:cubicBezTo>
                    <a:cubicBezTo>
                      <a:pt x="701748" y="221511"/>
                      <a:pt x="839971" y="212651"/>
                      <a:pt x="854148" y="194930"/>
                    </a:cubicBezTo>
                    <a:cubicBezTo>
                      <a:pt x="868325" y="177209"/>
                      <a:pt x="746051" y="152399"/>
                      <a:pt x="715925" y="131134"/>
                    </a:cubicBezTo>
                    <a:cubicBezTo>
                      <a:pt x="685800" y="109869"/>
                      <a:pt x="639725" y="88604"/>
                      <a:pt x="673395" y="67339"/>
                    </a:cubicBezTo>
                    <a:cubicBezTo>
                      <a:pt x="707065" y="46074"/>
                      <a:pt x="776176" y="0"/>
                      <a:pt x="917943" y="3544"/>
                    </a:cubicBezTo>
                    <a:cubicBezTo>
                      <a:pt x="1059710" y="7088"/>
                      <a:pt x="1297171" y="47846"/>
                      <a:pt x="1523999" y="88604"/>
                    </a:cubicBezTo>
                    <a:cubicBezTo>
                      <a:pt x="1750827" y="129362"/>
                      <a:pt x="2027274" y="187841"/>
                      <a:pt x="2278911" y="248092"/>
                    </a:cubicBezTo>
                    <a:cubicBezTo>
                      <a:pt x="2530548" y="308343"/>
                      <a:pt x="2872562" y="407581"/>
                      <a:pt x="3033822" y="450111"/>
                    </a:cubicBezTo>
                    <a:cubicBezTo>
                      <a:pt x="3195082" y="492641"/>
                      <a:pt x="3168502" y="471376"/>
                      <a:pt x="3246474" y="503274"/>
                    </a:cubicBezTo>
                    <a:cubicBezTo>
                      <a:pt x="3324446" y="535172"/>
                      <a:pt x="3444948" y="602511"/>
                      <a:pt x="3501655" y="641497"/>
                    </a:cubicBezTo>
                    <a:cubicBezTo>
                      <a:pt x="3558362" y="680483"/>
                      <a:pt x="3570766" y="678711"/>
                      <a:pt x="3586715" y="737190"/>
                    </a:cubicBezTo>
                    <a:cubicBezTo>
                      <a:pt x="3602664" y="795669"/>
                      <a:pt x="3611900" y="914889"/>
                      <a:pt x="3597348" y="992372"/>
                    </a:cubicBezTo>
                    <a:cubicBezTo>
                      <a:pt x="3582796" y="1069855"/>
                      <a:pt x="3518305" y="1132090"/>
                      <a:pt x="3499403" y="1202088"/>
                    </a:cubicBezTo>
                    <a:cubicBezTo>
                      <a:pt x="3480501" y="1272086"/>
                      <a:pt x="3486981" y="1367603"/>
                      <a:pt x="3483934" y="1412358"/>
                    </a:cubicBezTo>
                    <a:cubicBezTo>
                      <a:pt x="3480887" y="1457113"/>
                      <a:pt x="3453231" y="1397756"/>
                      <a:pt x="3481119" y="1470618"/>
                    </a:cubicBezTo>
                    <a:cubicBezTo>
                      <a:pt x="3509007" y="1543480"/>
                      <a:pt x="3622036" y="1786378"/>
                      <a:pt x="3651264" y="1849530"/>
                    </a:cubicBezTo>
                    <a:cubicBezTo>
                      <a:pt x="3680492" y="1912682"/>
                      <a:pt x="3640365" y="1821088"/>
                      <a:pt x="3656484" y="1849530"/>
                    </a:cubicBezTo>
                    <a:cubicBezTo>
                      <a:pt x="3672603" y="1877972"/>
                      <a:pt x="3715597" y="1976680"/>
                      <a:pt x="3747976" y="2020185"/>
                    </a:cubicBezTo>
                    <a:cubicBezTo>
                      <a:pt x="3780355" y="2063690"/>
                      <a:pt x="3826243" y="2058581"/>
                      <a:pt x="3850757" y="2110562"/>
                    </a:cubicBezTo>
                    <a:cubicBezTo>
                      <a:pt x="3875271" y="2162543"/>
                      <a:pt x="3921346" y="2272118"/>
                      <a:pt x="3895060" y="2332074"/>
                    </a:cubicBezTo>
                    <a:cubicBezTo>
                      <a:pt x="3868774" y="2392030"/>
                      <a:pt x="3797594" y="2457892"/>
                      <a:pt x="3693041" y="2470297"/>
                    </a:cubicBezTo>
                    <a:cubicBezTo>
                      <a:pt x="3588488" y="2482702"/>
                      <a:pt x="3349255" y="2454348"/>
                      <a:pt x="3267739" y="2406502"/>
                    </a:cubicBezTo>
                    <a:cubicBezTo>
                      <a:pt x="3186223" y="2358656"/>
                      <a:pt x="3230524" y="2243469"/>
                      <a:pt x="3203943" y="2183218"/>
                    </a:cubicBezTo>
                    <a:cubicBezTo>
                      <a:pt x="3177362" y="2122967"/>
                      <a:pt x="3134831" y="2096386"/>
                      <a:pt x="3108250" y="2044995"/>
                    </a:cubicBezTo>
                    <a:cubicBezTo>
                      <a:pt x="3081669" y="1993604"/>
                      <a:pt x="3056860" y="1959934"/>
                      <a:pt x="3044455" y="1874874"/>
                    </a:cubicBezTo>
                    <a:cubicBezTo>
                      <a:pt x="3032050" y="1789814"/>
                      <a:pt x="3058631" y="1614376"/>
                      <a:pt x="3033822" y="1534632"/>
                    </a:cubicBezTo>
                    <a:cubicBezTo>
                      <a:pt x="3009013" y="1454888"/>
                      <a:pt x="2934585" y="1422990"/>
                      <a:pt x="2895599" y="1396409"/>
                    </a:cubicBezTo>
                    <a:cubicBezTo>
                      <a:pt x="2856613" y="1369828"/>
                      <a:pt x="2877878" y="1398181"/>
                      <a:pt x="2799906" y="1375144"/>
                    </a:cubicBezTo>
                    <a:cubicBezTo>
                      <a:pt x="2721934" y="1352107"/>
                      <a:pt x="2519916" y="1295399"/>
                      <a:pt x="2427767" y="1258185"/>
                    </a:cubicBezTo>
                    <a:cubicBezTo>
                      <a:pt x="2335618" y="1220971"/>
                      <a:pt x="2291315" y="1158948"/>
                      <a:pt x="2247013" y="1151860"/>
                    </a:cubicBezTo>
                    <a:cubicBezTo>
                      <a:pt x="2202711" y="1144772"/>
                      <a:pt x="2177902" y="1164265"/>
                      <a:pt x="2161953" y="1215655"/>
                    </a:cubicBezTo>
                    <a:cubicBezTo>
                      <a:pt x="2146004" y="1267045"/>
                      <a:pt x="2148662" y="1363624"/>
                      <a:pt x="2151320" y="1460204"/>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2111433" y="2209800"/>
                <a:ext cx="1030778" cy="157942"/>
              </a:xfrm>
              <a:custGeom>
                <a:avLst/>
                <a:gdLst>
                  <a:gd name="connsiteX0" fmla="*/ 0 w 1030778"/>
                  <a:gd name="connsiteY0" fmla="*/ 84513 h 157942"/>
                  <a:gd name="connsiteX1" fmla="*/ 157942 w 1030778"/>
                  <a:gd name="connsiteY1" fmla="*/ 151015 h 157942"/>
                  <a:gd name="connsiteX2" fmla="*/ 349134 w 1030778"/>
                  <a:gd name="connsiteY2" fmla="*/ 126076 h 157942"/>
                  <a:gd name="connsiteX3" fmla="*/ 515389 w 1030778"/>
                  <a:gd name="connsiteY3" fmla="*/ 67887 h 157942"/>
                  <a:gd name="connsiteX4" fmla="*/ 764771 w 1030778"/>
                  <a:gd name="connsiteY4" fmla="*/ 9698 h 157942"/>
                  <a:gd name="connsiteX5" fmla="*/ 955963 w 1030778"/>
                  <a:gd name="connsiteY5" fmla="*/ 9698 h 157942"/>
                  <a:gd name="connsiteX6" fmla="*/ 1030778 w 1030778"/>
                  <a:gd name="connsiteY6" fmla="*/ 67887 h 15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778" h="157942">
                    <a:moveTo>
                      <a:pt x="0" y="84513"/>
                    </a:moveTo>
                    <a:cubicBezTo>
                      <a:pt x="49876" y="114300"/>
                      <a:pt x="99753" y="144088"/>
                      <a:pt x="157942" y="151015"/>
                    </a:cubicBezTo>
                    <a:cubicBezTo>
                      <a:pt x="216131" y="157942"/>
                      <a:pt x="289560" y="139931"/>
                      <a:pt x="349134" y="126076"/>
                    </a:cubicBezTo>
                    <a:cubicBezTo>
                      <a:pt x="408708" y="112221"/>
                      <a:pt x="446116" y="87283"/>
                      <a:pt x="515389" y="67887"/>
                    </a:cubicBezTo>
                    <a:cubicBezTo>
                      <a:pt x="584662" y="48491"/>
                      <a:pt x="691342" y="19396"/>
                      <a:pt x="764771" y="9698"/>
                    </a:cubicBezTo>
                    <a:cubicBezTo>
                      <a:pt x="838200" y="0"/>
                      <a:pt x="911629" y="0"/>
                      <a:pt x="955963" y="9698"/>
                    </a:cubicBezTo>
                    <a:cubicBezTo>
                      <a:pt x="1000297" y="19396"/>
                      <a:pt x="1015537" y="43641"/>
                      <a:pt x="1030778" y="67887"/>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6" name="Group 29"/>
              <p:cNvGrpSpPr/>
              <p:nvPr/>
            </p:nvGrpSpPr>
            <p:grpSpPr>
              <a:xfrm>
                <a:off x="7405141" y="1289154"/>
                <a:ext cx="1439056" cy="2016177"/>
                <a:chOff x="7405141" y="1289154"/>
                <a:chExt cx="1439056" cy="2016177"/>
              </a:xfrm>
              <a:effectLst>
                <a:outerShdw dist="50800" dir="5400000" algn="ctr" rotWithShape="0">
                  <a:schemeClr val="tx1"/>
                </a:outerShdw>
              </a:effectLst>
            </p:grpSpPr>
            <p:sp>
              <p:nvSpPr>
                <p:cNvPr id="28" name="Freeform 27"/>
                <p:cNvSpPr/>
                <p:nvPr/>
              </p:nvSpPr>
              <p:spPr>
                <a:xfrm>
                  <a:off x="7405141" y="1289154"/>
                  <a:ext cx="479685" cy="119921"/>
                </a:xfrm>
                <a:custGeom>
                  <a:avLst/>
                  <a:gdLst>
                    <a:gd name="connsiteX0" fmla="*/ 0 w 479685"/>
                    <a:gd name="connsiteY0" fmla="*/ 0 h 119921"/>
                    <a:gd name="connsiteX1" fmla="*/ 239843 w 479685"/>
                    <a:gd name="connsiteY1" fmla="*/ 89941 h 119921"/>
                    <a:gd name="connsiteX2" fmla="*/ 479685 w 479685"/>
                    <a:gd name="connsiteY2" fmla="*/ 119921 h 119921"/>
                  </a:gdLst>
                  <a:ahLst/>
                  <a:cxnLst>
                    <a:cxn ang="0">
                      <a:pos x="connsiteX0" y="connsiteY0"/>
                    </a:cxn>
                    <a:cxn ang="0">
                      <a:pos x="connsiteX1" y="connsiteY1"/>
                    </a:cxn>
                    <a:cxn ang="0">
                      <a:pos x="connsiteX2" y="connsiteY2"/>
                    </a:cxn>
                  </a:cxnLst>
                  <a:rect l="l" t="t" r="r" b="b"/>
                  <a:pathLst>
                    <a:path w="479685" h="119921">
                      <a:moveTo>
                        <a:pt x="0" y="0"/>
                      </a:moveTo>
                      <a:cubicBezTo>
                        <a:pt x="79947" y="34977"/>
                        <a:pt x="159895" y="69954"/>
                        <a:pt x="239843" y="89941"/>
                      </a:cubicBezTo>
                      <a:cubicBezTo>
                        <a:pt x="319791" y="109928"/>
                        <a:pt x="399738" y="114924"/>
                        <a:pt x="479685" y="119921"/>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7585023" y="1738859"/>
                  <a:ext cx="1259174" cy="1566472"/>
                </a:xfrm>
                <a:custGeom>
                  <a:avLst/>
                  <a:gdLst>
                    <a:gd name="connsiteX0" fmla="*/ 1259174 w 1259174"/>
                    <a:gd name="connsiteY0" fmla="*/ 1469036 h 1566472"/>
                    <a:gd name="connsiteX1" fmla="*/ 1094282 w 1259174"/>
                    <a:gd name="connsiteY1" fmla="*/ 1528997 h 1566472"/>
                    <a:gd name="connsiteX2" fmla="*/ 914400 w 1259174"/>
                    <a:gd name="connsiteY2" fmla="*/ 1543987 h 1566472"/>
                    <a:gd name="connsiteX3" fmla="*/ 824459 w 1259174"/>
                    <a:gd name="connsiteY3" fmla="*/ 1394085 h 1566472"/>
                    <a:gd name="connsiteX4" fmla="*/ 719528 w 1259174"/>
                    <a:gd name="connsiteY4" fmla="*/ 1394085 h 1566472"/>
                    <a:gd name="connsiteX5" fmla="*/ 509666 w 1259174"/>
                    <a:gd name="connsiteY5" fmla="*/ 1259174 h 1566472"/>
                    <a:gd name="connsiteX6" fmla="*/ 449705 w 1259174"/>
                    <a:gd name="connsiteY6" fmla="*/ 1184223 h 1566472"/>
                    <a:gd name="connsiteX7" fmla="*/ 224852 w 1259174"/>
                    <a:gd name="connsiteY7" fmla="*/ 1139252 h 1566472"/>
                    <a:gd name="connsiteX8" fmla="*/ 164892 w 1259174"/>
                    <a:gd name="connsiteY8" fmla="*/ 914400 h 1566472"/>
                    <a:gd name="connsiteX9" fmla="*/ 404734 w 1259174"/>
                    <a:gd name="connsiteY9" fmla="*/ 659567 h 1566472"/>
                    <a:gd name="connsiteX10" fmla="*/ 344774 w 1259174"/>
                    <a:gd name="connsiteY10" fmla="*/ 434715 h 1566472"/>
                    <a:gd name="connsiteX11" fmla="*/ 269823 w 1259174"/>
                    <a:gd name="connsiteY11" fmla="*/ 269823 h 1566472"/>
                    <a:gd name="connsiteX12" fmla="*/ 104931 w 1259174"/>
                    <a:gd name="connsiteY12" fmla="*/ 89941 h 1566472"/>
                    <a:gd name="connsiteX13" fmla="*/ 0 w 1259174"/>
                    <a:gd name="connsiteY13" fmla="*/ 0 h 156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9174" h="1566472">
                      <a:moveTo>
                        <a:pt x="1259174" y="1469036"/>
                      </a:moveTo>
                      <a:cubicBezTo>
                        <a:pt x="1205459" y="1492770"/>
                        <a:pt x="1151744" y="1516505"/>
                        <a:pt x="1094282" y="1528997"/>
                      </a:cubicBezTo>
                      <a:cubicBezTo>
                        <a:pt x="1036820" y="1541489"/>
                        <a:pt x="959370" y="1566472"/>
                        <a:pt x="914400" y="1543987"/>
                      </a:cubicBezTo>
                      <a:cubicBezTo>
                        <a:pt x="869430" y="1521502"/>
                        <a:pt x="856938" y="1419069"/>
                        <a:pt x="824459" y="1394085"/>
                      </a:cubicBezTo>
                      <a:cubicBezTo>
                        <a:pt x="791980" y="1369101"/>
                        <a:pt x="771994" y="1416570"/>
                        <a:pt x="719528" y="1394085"/>
                      </a:cubicBezTo>
                      <a:cubicBezTo>
                        <a:pt x="667063" y="1371600"/>
                        <a:pt x="554636" y="1294151"/>
                        <a:pt x="509666" y="1259174"/>
                      </a:cubicBezTo>
                      <a:cubicBezTo>
                        <a:pt x="464696" y="1224197"/>
                        <a:pt x="497174" y="1204210"/>
                        <a:pt x="449705" y="1184223"/>
                      </a:cubicBezTo>
                      <a:cubicBezTo>
                        <a:pt x="402236" y="1164236"/>
                        <a:pt x="272321" y="1184222"/>
                        <a:pt x="224852" y="1139252"/>
                      </a:cubicBezTo>
                      <a:cubicBezTo>
                        <a:pt x="177383" y="1094282"/>
                        <a:pt x="134912" y="994348"/>
                        <a:pt x="164892" y="914400"/>
                      </a:cubicBezTo>
                      <a:cubicBezTo>
                        <a:pt x="194872" y="834452"/>
                        <a:pt x="374754" y="739515"/>
                        <a:pt x="404734" y="659567"/>
                      </a:cubicBezTo>
                      <a:cubicBezTo>
                        <a:pt x="434714" y="579619"/>
                        <a:pt x="367259" y="499672"/>
                        <a:pt x="344774" y="434715"/>
                      </a:cubicBezTo>
                      <a:cubicBezTo>
                        <a:pt x="322289" y="369758"/>
                        <a:pt x="309797" y="327285"/>
                        <a:pt x="269823" y="269823"/>
                      </a:cubicBezTo>
                      <a:cubicBezTo>
                        <a:pt x="229849" y="212361"/>
                        <a:pt x="149901" y="134911"/>
                        <a:pt x="104931" y="89941"/>
                      </a:cubicBezTo>
                      <a:cubicBezTo>
                        <a:pt x="59961" y="44971"/>
                        <a:pt x="29980" y="22485"/>
                        <a:pt x="0" y="0"/>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grpSp>
        <p:nvGrpSpPr>
          <p:cNvPr id="20" name="Group 52"/>
          <p:cNvGrpSpPr/>
          <p:nvPr/>
        </p:nvGrpSpPr>
        <p:grpSpPr>
          <a:xfrm>
            <a:off x="381000" y="0"/>
            <a:ext cx="7671987" cy="5000786"/>
            <a:chOff x="381000" y="0"/>
            <a:chExt cx="7671987" cy="5000786"/>
          </a:xfrm>
        </p:grpSpPr>
        <p:grpSp>
          <p:nvGrpSpPr>
            <p:cNvPr id="24" name="Group 34"/>
            <p:cNvGrpSpPr/>
            <p:nvPr/>
          </p:nvGrpSpPr>
          <p:grpSpPr>
            <a:xfrm>
              <a:off x="2035324" y="770546"/>
              <a:ext cx="6017663" cy="4230240"/>
              <a:chOff x="2035324" y="770546"/>
              <a:chExt cx="6017663" cy="4230240"/>
            </a:xfrm>
          </p:grpSpPr>
          <p:grpSp>
            <p:nvGrpSpPr>
              <p:cNvPr id="30" name="Group 18"/>
              <p:cNvGrpSpPr/>
              <p:nvPr/>
            </p:nvGrpSpPr>
            <p:grpSpPr>
              <a:xfrm>
                <a:off x="2035324" y="922946"/>
                <a:ext cx="1726250" cy="3490957"/>
                <a:chOff x="2035324" y="922946"/>
                <a:chExt cx="1726250" cy="3490957"/>
              </a:xfrm>
            </p:grpSpPr>
            <p:sp>
              <p:nvSpPr>
                <p:cNvPr id="49" name="Freeform 48"/>
                <p:cNvSpPr/>
                <p:nvPr/>
              </p:nvSpPr>
              <p:spPr>
                <a:xfrm>
                  <a:off x="2035324" y="922946"/>
                  <a:ext cx="1726250" cy="3490957"/>
                </a:xfrm>
                <a:custGeom>
                  <a:avLst/>
                  <a:gdLst>
                    <a:gd name="connsiteX0" fmla="*/ 1006979 w 1726250"/>
                    <a:gd name="connsiteY0" fmla="*/ 17091 h 3490957"/>
                    <a:gd name="connsiteX1" fmla="*/ 613872 w 1726250"/>
                    <a:gd name="connsiteY1" fmla="*/ 51275 h 3490957"/>
                    <a:gd name="connsiteX2" fmla="*/ 485685 w 1726250"/>
                    <a:gd name="connsiteY2" fmla="*/ 205099 h 3490957"/>
                    <a:gd name="connsiteX3" fmla="*/ 391682 w 1726250"/>
                    <a:gd name="connsiteY3" fmla="*/ 367469 h 3490957"/>
                    <a:gd name="connsiteX4" fmla="*/ 425865 w 1726250"/>
                    <a:gd name="connsiteY4" fmla="*/ 470018 h 3490957"/>
                    <a:gd name="connsiteX5" fmla="*/ 391682 w 1726250"/>
                    <a:gd name="connsiteY5" fmla="*/ 538385 h 3490957"/>
                    <a:gd name="connsiteX6" fmla="*/ 212220 w 1726250"/>
                    <a:gd name="connsiteY6" fmla="*/ 589660 h 3490957"/>
                    <a:gd name="connsiteX7" fmla="*/ 118216 w 1726250"/>
                    <a:gd name="connsiteY7" fmla="*/ 649480 h 3490957"/>
                    <a:gd name="connsiteX8" fmla="*/ 41304 w 1726250"/>
                    <a:gd name="connsiteY8" fmla="*/ 794759 h 3490957"/>
                    <a:gd name="connsiteX9" fmla="*/ 7121 w 1726250"/>
                    <a:gd name="connsiteY9" fmla="*/ 940037 h 3490957"/>
                    <a:gd name="connsiteX10" fmla="*/ 84033 w 1726250"/>
                    <a:gd name="connsiteY10" fmla="*/ 1042587 h 3490957"/>
                    <a:gd name="connsiteX11" fmla="*/ 84033 w 1726250"/>
                    <a:gd name="connsiteY11" fmla="*/ 1153682 h 3490957"/>
                    <a:gd name="connsiteX12" fmla="*/ 109670 w 1726250"/>
                    <a:gd name="connsiteY12" fmla="*/ 1239140 h 3490957"/>
                    <a:gd name="connsiteX13" fmla="*/ 84033 w 1726250"/>
                    <a:gd name="connsiteY13" fmla="*/ 1324598 h 3490957"/>
                    <a:gd name="connsiteX14" fmla="*/ 272040 w 1726250"/>
                    <a:gd name="connsiteY14" fmla="*/ 1435693 h 3490957"/>
                    <a:gd name="connsiteX15" fmla="*/ 417319 w 1726250"/>
                    <a:gd name="connsiteY15" fmla="*/ 1546789 h 3490957"/>
                    <a:gd name="connsiteX16" fmla="*/ 460048 w 1726250"/>
                    <a:gd name="connsiteY16" fmla="*/ 1623701 h 3490957"/>
                    <a:gd name="connsiteX17" fmla="*/ 562597 w 1726250"/>
                    <a:gd name="connsiteY17" fmla="*/ 1683521 h 3490957"/>
                    <a:gd name="connsiteX18" fmla="*/ 622418 w 1726250"/>
                    <a:gd name="connsiteY18" fmla="*/ 1657884 h 3490957"/>
                    <a:gd name="connsiteX19" fmla="*/ 648055 w 1726250"/>
                    <a:gd name="connsiteY19" fmla="*/ 1683521 h 3490957"/>
                    <a:gd name="connsiteX20" fmla="*/ 622418 w 1726250"/>
                    <a:gd name="connsiteY20" fmla="*/ 1803162 h 3490957"/>
                    <a:gd name="connsiteX21" fmla="*/ 554052 w 1726250"/>
                    <a:gd name="connsiteY21" fmla="*/ 2042445 h 3490957"/>
                    <a:gd name="connsiteX22" fmla="*/ 673693 w 1726250"/>
                    <a:gd name="connsiteY22" fmla="*/ 2273181 h 3490957"/>
                    <a:gd name="connsiteX23" fmla="*/ 818971 w 1726250"/>
                    <a:gd name="connsiteY23" fmla="*/ 2409914 h 3490957"/>
                    <a:gd name="connsiteX24" fmla="*/ 861700 w 1726250"/>
                    <a:gd name="connsiteY24" fmla="*/ 2495372 h 3490957"/>
                    <a:gd name="connsiteX25" fmla="*/ 912975 w 1726250"/>
                    <a:gd name="connsiteY25" fmla="*/ 2700471 h 3490957"/>
                    <a:gd name="connsiteX26" fmla="*/ 964250 w 1726250"/>
                    <a:gd name="connsiteY26" fmla="*/ 2991028 h 3490957"/>
                    <a:gd name="connsiteX27" fmla="*/ 1066799 w 1726250"/>
                    <a:gd name="connsiteY27" fmla="*/ 3204673 h 3490957"/>
                    <a:gd name="connsiteX28" fmla="*/ 1160803 w 1726250"/>
                    <a:gd name="connsiteY28" fmla="*/ 3358497 h 3490957"/>
                    <a:gd name="connsiteX29" fmla="*/ 1357356 w 1726250"/>
                    <a:gd name="connsiteY29" fmla="*/ 3478138 h 3490957"/>
                    <a:gd name="connsiteX30" fmla="*/ 1297536 w 1726250"/>
                    <a:gd name="connsiteY30" fmla="*/ 3281585 h 3490957"/>
                    <a:gd name="connsiteX31" fmla="*/ 1331719 w 1726250"/>
                    <a:gd name="connsiteY31" fmla="*/ 3042303 h 3490957"/>
                    <a:gd name="connsiteX32" fmla="*/ 1459906 w 1726250"/>
                    <a:gd name="connsiteY32" fmla="*/ 2734654 h 3490957"/>
                    <a:gd name="connsiteX33" fmla="*/ 1442814 w 1726250"/>
                    <a:gd name="connsiteY33" fmla="*/ 2623559 h 3490957"/>
                    <a:gd name="connsiteX34" fmla="*/ 1605184 w 1726250"/>
                    <a:gd name="connsiteY34" fmla="*/ 2512463 h 3490957"/>
                    <a:gd name="connsiteX35" fmla="*/ 1656459 w 1726250"/>
                    <a:gd name="connsiteY35" fmla="*/ 2238998 h 3490957"/>
                    <a:gd name="connsiteX36" fmla="*/ 1724826 w 1726250"/>
                    <a:gd name="connsiteY36" fmla="*/ 2136448 h 3490957"/>
                    <a:gd name="connsiteX37" fmla="*/ 1647913 w 1726250"/>
                    <a:gd name="connsiteY37" fmla="*/ 2025353 h 3490957"/>
                    <a:gd name="connsiteX38" fmla="*/ 1451360 w 1726250"/>
                    <a:gd name="connsiteY38" fmla="*/ 1922804 h 3490957"/>
                    <a:gd name="connsiteX39" fmla="*/ 1314627 w 1726250"/>
                    <a:gd name="connsiteY39" fmla="*/ 1751888 h 3490957"/>
                    <a:gd name="connsiteX40" fmla="*/ 1203532 w 1726250"/>
                    <a:gd name="connsiteY40" fmla="*/ 1692067 h 3490957"/>
                    <a:gd name="connsiteX41" fmla="*/ 1118074 w 1726250"/>
                    <a:gd name="connsiteY41" fmla="*/ 1640792 h 3490957"/>
                    <a:gd name="connsiteX42" fmla="*/ 1041162 w 1726250"/>
                    <a:gd name="connsiteY42" fmla="*/ 1563880 h 3490957"/>
                    <a:gd name="connsiteX43" fmla="*/ 904429 w 1726250"/>
                    <a:gd name="connsiteY43" fmla="*/ 1512605 h 3490957"/>
                    <a:gd name="connsiteX44" fmla="*/ 784788 w 1726250"/>
                    <a:gd name="connsiteY44" fmla="*/ 1555334 h 3490957"/>
                    <a:gd name="connsiteX45" fmla="*/ 724968 w 1726250"/>
                    <a:gd name="connsiteY45" fmla="*/ 1649338 h 3490957"/>
                    <a:gd name="connsiteX46" fmla="*/ 665147 w 1726250"/>
                    <a:gd name="connsiteY46" fmla="*/ 1606609 h 3490957"/>
                    <a:gd name="connsiteX47" fmla="*/ 605326 w 1726250"/>
                    <a:gd name="connsiteY47" fmla="*/ 1580972 h 3490957"/>
                    <a:gd name="connsiteX48" fmla="*/ 528414 w 1726250"/>
                    <a:gd name="connsiteY48" fmla="*/ 1555334 h 3490957"/>
                    <a:gd name="connsiteX49" fmla="*/ 391682 w 1726250"/>
                    <a:gd name="connsiteY49" fmla="*/ 1384418 h 3490957"/>
                    <a:gd name="connsiteX50" fmla="*/ 323315 w 1726250"/>
                    <a:gd name="connsiteY50" fmla="*/ 1324598 h 3490957"/>
                    <a:gd name="connsiteX51" fmla="*/ 306224 w 1726250"/>
                    <a:gd name="connsiteY51" fmla="*/ 1162228 h 3490957"/>
                    <a:gd name="connsiteX52" fmla="*/ 417319 w 1726250"/>
                    <a:gd name="connsiteY52" fmla="*/ 1042587 h 3490957"/>
                    <a:gd name="connsiteX53" fmla="*/ 468594 w 1726250"/>
                    <a:gd name="connsiteY53" fmla="*/ 1034041 h 3490957"/>
                    <a:gd name="connsiteX54" fmla="*/ 519869 w 1726250"/>
                    <a:gd name="connsiteY54" fmla="*/ 1034041 h 3490957"/>
                    <a:gd name="connsiteX55" fmla="*/ 571143 w 1726250"/>
                    <a:gd name="connsiteY55" fmla="*/ 1016949 h 3490957"/>
                    <a:gd name="connsiteX56" fmla="*/ 622418 w 1726250"/>
                    <a:gd name="connsiteY56" fmla="*/ 1008404 h 3490957"/>
                    <a:gd name="connsiteX57" fmla="*/ 665147 w 1726250"/>
                    <a:gd name="connsiteY57" fmla="*/ 1008404 h 3490957"/>
                    <a:gd name="connsiteX58" fmla="*/ 690784 w 1726250"/>
                    <a:gd name="connsiteY58" fmla="*/ 1145136 h 3490957"/>
                    <a:gd name="connsiteX59" fmla="*/ 733513 w 1726250"/>
                    <a:gd name="connsiteY59" fmla="*/ 1187865 h 3490957"/>
                    <a:gd name="connsiteX60" fmla="*/ 742059 w 1726250"/>
                    <a:gd name="connsiteY60" fmla="*/ 1034041 h 3490957"/>
                    <a:gd name="connsiteX61" fmla="*/ 784788 w 1726250"/>
                    <a:gd name="connsiteY61" fmla="*/ 948583 h 3490957"/>
                    <a:gd name="connsiteX62" fmla="*/ 904429 w 1726250"/>
                    <a:gd name="connsiteY62" fmla="*/ 846033 h 3490957"/>
                    <a:gd name="connsiteX63" fmla="*/ 998433 w 1726250"/>
                    <a:gd name="connsiteY63" fmla="*/ 752030 h 3490957"/>
                    <a:gd name="connsiteX64" fmla="*/ 1092437 w 1726250"/>
                    <a:gd name="connsiteY64" fmla="*/ 675118 h 3490957"/>
                    <a:gd name="connsiteX65" fmla="*/ 1186440 w 1726250"/>
                    <a:gd name="connsiteY65" fmla="*/ 615297 h 3490957"/>
                    <a:gd name="connsiteX66" fmla="*/ 1280444 w 1726250"/>
                    <a:gd name="connsiteY66" fmla="*/ 606751 h 3490957"/>
                    <a:gd name="connsiteX67" fmla="*/ 1306082 w 1726250"/>
                    <a:gd name="connsiteY67" fmla="*/ 538385 h 3490957"/>
                    <a:gd name="connsiteX68" fmla="*/ 1391540 w 1726250"/>
                    <a:gd name="connsiteY68" fmla="*/ 512747 h 3490957"/>
                    <a:gd name="connsiteX69" fmla="*/ 1511181 w 1726250"/>
                    <a:gd name="connsiteY69" fmla="*/ 435835 h 3490957"/>
                    <a:gd name="connsiteX70" fmla="*/ 1528272 w 1726250"/>
                    <a:gd name="connsiteY70" fmla="*/ 341832 h 3490957"/>
                    <a:gd name="connsiteX71" fmla="*/ 1562455 w 1726250"/>
                    <a:gd name="connsiteY71" fmla="*/ 222190 h 3490957"/>
                    <a:gd name="connsiteX72" fmla="*/ 1468452 w 1726250"/>
                    <a:gd name="connsiteY72" fmla="*/ 222190 h 3490957"/>
                    <a:gd name="connsiteX73" fmla="*/ 1442814 w 1726250"/>
                    <a:gd name="connsiteY73" fmla="*/ 145278 h 3490957"/>
                    <a:gd name="connsiteX74" fmla="*/ 1340265 w 1726250"/>
                    <a:gd name="connsiteY74" fmla="*/ 188007 h 3490957"/>
                    <a:gd name="connsiteX75" fmla="*/ 1280444 w 1726250"/>
                    <a:gd name="connsiteY75" fmla="*/ 273465 h 3490957"/>
                    <a:gd name="connsiteX76" fmla="*/ 1194986 w 1726250"/>
                    <a:gd name="connsiteY76" fmla="*/ 324740 h 3490957"/>
                    <a:gd name="connsiteX77" fmla="*/ 1126620 w 1726250"/>
                    <a:gd name="connsiteY77" fmla="*/ 324740 h 3490957"/>
                    <a:gd name="connsiteX78" fmla="*/ 1058254 w 1726250"/>
                    <a:gd name="connsiteY78" fmla="*/ 290557 h 3490957"/>
                    <a:gd name="connsiteX79" fmla="*/ 1194986 w 1726250"/>
                    <a:gd name="connsiteY79" fmla="*/ 179461 h 3490957"/>
                    <a:gd name="connsiteX80" fmla="*/ 1323173 w 1726250"/>
                    <a:gd name="connsiteY80" fmla="*/ 136733 h 3490957"/>
                    <a:gd name="connsiteX81" fmla="*/ 1476997 w 1726250"/>
                    <a:gd name="connsiteY81" fmla="*/ 51275 h 3490957"/>
                    <a:gd name="connsiteX82" fmla="*/ 1400085 w 1726250"/>
                    <a:gd name="connsiteY82" fmla="*/ 0 h 3490957"/>
                    <a:gd name="connsiteX83" fmla="*/ 1246261 w 1726250"/>
                    <a:gd name="connsiteY83" fmla="*/ 51275 h 3490957"/>
                    <a:gd name="connsiteX84" fmla="*/ 1135166 w 1726250"/>
                    <a:gd name="connsiteY84" fmla="*/ 34183 h 3490957"/>
                    <a:gd name="connsiteX85" fmla="*/ 1006979 w 1726250"/>
                    <a:gd name="connsiteY85" fmla="*/ 17091 h 349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26250" h="3490957">
                      <a:moveTo>
                        <a:pt x="1006979" y="17091"/>
                      </a:moveTo>
                      <a:cubicBezTo>
                        <a:pt x="920097" y="19940"/>
                        <a:pt x="700754" y="19940"/>
                        <a:pt x="613872" y="51275"/>
                      </a:cubicBezTo>
                      <a:cubicBezTo>
                        <a:pt x="526990" y="82610"/>
                        <a:pt x="522717" y="152400"/>
                        <a:pt x="485685" y="205099"/>
                      </a:cubicBezTo>
                      <a:cubicBezTo>
                        <a:pt x="448653" y="257798"/>
                        <a:pt x="401652" y="323316"/>
                        <a:pt x="391682" y="367469"/>
                      </a:cubicBezTo>
                      <a:cubicBezTo>
                        <a:pt x="381712" y="411622"/>
                        <a:pt x="425865" y="441532"/>
                        <a:pt x="425865" y="470018"/>
                      </a:cubicBezTo>
                      <a:cubicBezTo>
                        <a:pt x="425865" y="498504"/>
                        <a:pt x="427289" y="518445"/>
                        <a:pt x="391682" y="538385"/>
                      </a:cubicBezTo>
                      <a:cubicBezTo>
                        <a:pt x="356075" y="558325"/>
                        <a:pt x="257798" y="571144"/>
                        <a:pt x="212220" y="589660"/>
                      </a:cubicBezTo>
                      <a:cubicBezTo>
                        <a:pt x="166642" y="608176"/>
                        <a:pt x="146702" y="615297"/>
                        <a:pt x="118216" y="649480"/>
                      </a:cubicBezTo>
                      <a:cubicBezTo>
                        <a:pt x="89730" y="683663"/>
                        <a:pt x="59820" y="746333"/>
                        <a:pt x="41304" y="794759"/>
                      </a:cubicBezTo>
                      <a:cubicBezTo>
                        <a:pt x="22788" y="843185"/>
                        <a:pt x="0" y="898732"/>
                        <a:pt x="7121" y="940037"/>
                      </a:cubicBezTo>
                      <a:cubicBezTo>
                        <a:pt x="14242" y="981342"/>
                        <a:pt x="71214" y="1006980"/>
                        <a:pt x="84033" y="1042587"/>
                      </a:cubicBezTo>
                      <a:cubicBezTo>
                        <a:pt x="96852" y="1078194"/>
                        <a:pt x="79760" y="1120923"/>
                        <a:pt x="84033" y="1153682"/>
                      </a:cubicBezTo>
                      <a:cubicBezTo>
                        <a:pt x="88306" y="1186441"/>
                        <a:pt x="109670" y="1210654"/>
                        <a:pt x="109670" y="1239140"/>
                      </a:cubicBezTo>
                      <a:cubicBezTo>
                        <a:pt x="109670" y="1267626"/>
                        <a:pt x="56971" y="1291839"/>
                        <a:pt x="84033" y="1324598"/>
                      </a:cubicBezTo>
                      <a:cubicBezTo>
                        <a:pt x="111095" y="1357357"/>
                        <a:pt x="216492" y="1398661"/>
                        <a:pt x="272040" y="1435693"/>
                      </a:cubicBezTo>
                      <a:cubicBezTo>
                        <a:pt x="327588" y="1472725"/>
                        <a:pt x="385984" y="1515454"/>
                        <a:pt x="417319" y="1546789"/>
                      </a:cubicBezTo>
                      <a:cubicBezTo>
                        <a:pt x="448654" y="1578124"/>
                        <a:pt x="435835" y="1600912"/>
                        <a:pt x="460048" y="1623701"/>
                      </a:cubicBezTo>
                      <a:cubicBezTo>
                        <a:pt x="484261" y="1646490"/>
                        <a:pt x="535535" y="1677824"/>
                        <a:pt x="562597" y="1683521"/>
                      </a:cubicBezTo>
                      <a:cubicBezTo>
                        <a:pt x="589659" y="1689218"/>
                        <a:pt x="608175" y="1657884"/>
                        <a:pt x="622418" y="1657884"/>
                      </a:cubicBezTo>
                      <a:cubicBezTo>
                        <a:pt x="636661" y="1657884"/>
                        <a:pt x="648055" y="1659308"/>
                        <a:pt x="648055" y="1683521"/>
                      </a:cubicBezTo>
                      <a:cubicBezTo>
                        <a:pt x="648055" y="1707734"/>
                        <a:pt x="638085" y="1743341"/>
                        <a:pt x="622418" y="1803162"/>
                      </a:cubicBezTo>
                      <a:cubicBezTo>
                        <a:pt x="606751" y="1862983"/>
                        <a:pt x="545506" y="1964109"/>
                        <a:pt x="554052" y="2042445"/>
                      </a:cubicBezTo>
                      <a:cubicBezTo>
                        <a:pt x="562598" y="2120782"/>
                        <a:pt x="629540" y="2211936"/>
                        <a:pt x="673693" y="2273181"/>
                      </a:cubicBezTo>
                      <a:cubicBezTo>
                        <a:pt x="717846" y="2334426"/>
                        <a:pt x="787637" y="2372882"/>
                        <a:pt x="818971" y="2409914"/>
                      </a:cubicBezTo>
                      <a:cubicBezTo>
                        <a:pt x="850305" y="2446946"/>
                        <a:pt x="846033" y="2446946"/>
                        <a:pt x="861700" y="2495372"/>
                      </a:cubicBezTo>
                      <a:cubicBezTo>
                        <a:pt x="877367" y="2543798"/>
                        <a:pt x="895883" y="2617862"/>
                        <a:pt x="912975" y="2700471"/>
                      </a:cubicBezTo>
                      <a:cubicBezTo>
                        <a:pt x="930067" y="2783080"/>
                        <a:pt x="938613" y="2906994"/>
                        <a:pt x="964250" y="2991028"/>
                      </a:cubicBezTo>
                      <a:cubicBezTo>
                        <a:pt x="989887" y="3075062"/>
                        <a:pt x="1034040" y="3143428"/>
                        <a:pt x="1066799" y="3204673"/>
                      </a:cubicBezTo>
                      <a:cubicBezTo>
                        <a:pt x="1099558" y="3265918"/>
                        <a:pt x="1112377" y="3312920"/>
                        <a:pt x="1160803" y="3358497"/>
                      </a:cubicBezTo>
                      <a:cubicBezTo>
                        <a:pt x="1209229" y="3404075"/>
                        <a:pt x="1334567" y="3490957"/>
                        <a:pt x="1357356" y="3478138"/>
                      </a:cubicBezTo>
                      <a:cubicBezTo>
                        <a:pt x="1380145" y="3465319"/>
                        <a:pt x="1301809" y="3354224"/>
                        <a:pt x="1297536" y="3281585"/>
                      </a:cubicBezTo>
                      <a:cubicBezTo>
                        <a:pt x="1293263" y="3208946"/>
                        <a:pt x="1304657" y="3133458"/>
                        <a:pt x="1331719" y="3042303"/>
                      </a:cubicBezTo>
                      <a:cubicBezTo>
                        <a:pt x="1358781" y="2951148"/>
                        <a:pt x="1441390" y="2804445"/>
                        <a:pt x="1459906" y="2734654"/>
                      </a:cubicBezTo>
                      <a:cubicBezTo>
                        <a:pt x="1478422" y="2664863"/>
                        <a:pt x="1418601" y="2660591"/>
                        <a:pt x="1442814" y="2623559"/>
                      </a:cubicBezTo>
                      <a:cubicBezTo>
                        <a:pt x="1467027" y="2586527"/>
                        <a:pt x="1569576" y="2576557"/>
                        <a:pt x="1605184" y="2512463"/>
                      </a:cubicBezTo>
                      <a:cubicBezTo>
                        <a:pt x="1640792" y="2448369"/>
                        <a:pt x="1636519" y="2301667"/>
                        <a:pt x="1656459" y="2238998"/>
                      </a:cubicBezTo>
                      <a:cubicBezTo>
                        <a:pt x="1676399" y="2176329"/>
                        <a:pt x="1726250" y="2172055"/>
                        <a:pt x="1724826" y="2136448"/>
                      </a:cubicBezTo>
                      <a:cubicBezTo>
                        <a:pt x="1723402" y="2100841"/>
                        <a:pt x="1693491" y="2060960"/>
                        <a:pt x="1647913" y="2025353"/>
                      </a:cubicBezTo>
                      <a:cubicBezTo>
                        <a:pt x="1602335" y="1989746"/>
                        <a:pt x="1506908" y="1968382"/>
                        <a:pt x="1451360" y="1922804"/>
                      </a:cubicBezTo>
                      <a:cubicBezTo>
                        <a:pt x="1395812" y="1877227"/>
                        <a:pt x="1355932" y="1790344"/>
                        <a:pt x="1314627" y="1751888"/>
                      </a:cubicBezTo>
                      <a:cubicBezTo>
                        <a:pt x="1273322" y="1713432"/>
                        <a:pt x="1236291" y="1710583"/>
                        <a:pt x="1203532" y="1692067"/>
                      </a:cubicBezTo>
                      <a:cubicBezTo>
                        <a:pt x="1170773" y="1673551"/>
                        <a:pt x="1145136" y="1662157"/>
                        <a:pt x="1118074" y="1640792"/>
                      </a:cubicBezTo>
                      <a:cubicBezTo>
                        <a:pt x="1091012" y="1619428"/>
                        <a:pt x="1076770" y="1585245"/>
                        <a:pt x="1041162" y="1563880"/>
                      </a:cubicBezTo>
                      <a:cubicBezTo>
                        <a:pt x="1005555" y="1542516"/>
                        <a:pt x="947158" y="1514029"/>
                        <a:pt x="904429" y="1512605"/>
                      </a:cubicBezTo>
                      <a:cubicBezTo>
                        <a:pt x="861700" y="1511181"/>
                        <a:pt x="814698" y="1532545"/>
                        <a:pt x="784788" y="1555334"/>
                      </a:cubicBezTo>
                      <a:cubicBezTo>
                        <a:pt x="754878" y="1578123"/>
                        <a:pt x="744908" y="1640792"/>
                        <a:pt x="724968" y="1649338"/>
                      </a:cubicBezTo>
                      <a:cubicBezTo>
                        <a:pt x="705028" y="1657884"/>
                        <a:pt x="685087" y="1618003"/>
                        <a:pt x="665147" y="1606609"/>
                      </a:cubicBezTo>
                      <a:cubicBezTo>
                        <a:pt x="645207" y="1595215"/>
                        <a:pt x="628115" y="1589518"/>
                        <a:pt x="605326" y="1580972"/>
                      </a:cubicBezTo>
                      <a:cubicBezTo>
                        <a:pt x="582537" y="1572426"/>
                        <a:pt x="564021" y="1588093"/>
                        <a:pt x="528414" y="1555334"/>
                      </a:cubicBezTo>
                      <a:cubicBezTo>
                        <a:pt x="492807" y="1522575"/>
                        <a:pt x="425865" y="1422874"/>
                        <a:pt x="391682" y="1384418"/>
                      </a:cubicBezTo>
                      <a:cubicBezTo>
                        <a:pt x="357499" y="1345962"/>
                        <a:pt x="337558" y="1361630"/>
                        <a:pt x="323315" y="1324598"/>
                      </a:cubicBezTo>
                      <a:cubicBezTo>
                        <a:pt x="309072" y="1287566"/>
                        <a:pt x="290557" y="1209230"/>
                        <a:pt x="306224" y="1162228"/>
                      </a:cubicBezTo>
                      <a:cubicBezTo>
                        <a:pt x="321891" y="1115226"/>
                        <a:pt x="390257" y="1063952"/>
                        <a:pt x="417319" y="1042587"/>
                      </a:cubicBezTo>
                      <a:cubicBezTo>
                        <a:pt x="444381" y="1021223"/>
                        <a:pt x="451502" y="1035465"/>
                        <a:pt x="468594" y="1034041"/>
                      </a:cubicBezTo>
                      <a:cubicBezTo>
                        <a:pt x="485686" y="1032617"/>
                        <a:pt x="502778" y="1036890"/>
                        <a:pt x="519869" y="1034041"/>
                      </a:cubicBezTo>
                      <a:cubicBezTo>
                        <a:pt x="536961" y="1031192"/>
                        <a:pt x="554052" y="1021222"/>
                        <a:pt x="571143" y="1016949"/>
                      </a:cubicBezTo>
                      <a:cubicBezTo>
                        <a:pt x="588234" y="1012676"/>
                        <a:pt x="606751" y="1009828"/>
                        <a:pt x="622418" y="1008404"/>
                      </a:cubicBezTo>
                      <a:cubicBezTo>
                        <a:pt x="638085" y="1006980"/>
                        <a:pt x="653753" y="985615"/>
                        <a:pt x="665147" y="1008404"/>
                      </a:cubicBezTo>
                      <a:cubicBezTo>
                        <a:pt x="676541" y="1031193"/>
                        <a:pt x="679390" y="1115226"/>
                        <a:pt x="690784" y="1145136"/>
                      </a:cubicBezTo>
                      <a:cubicBezTo>
                        <a:pt x="702178" y="1175046"/>
                        <a:pt x="724967" y="1206381"/>
                        <a:pt x="733513" y="1187865"/>
                      </a:cubicBezTo>
                      <a:cubicBezTo>
                        <a:pt x="742059" y="1169349"/>
                        <a:pt x="733513" y="1073921"/>
                        <a:pt x="742059" y="1034041"/>
                      </a:cubicBezTo>
                      <a:cubicBezTo>
                        <a:pt x="750605" y="994161"/>
                        <a:pt x="757726" y="979918"/>
                        <a:pt x="784788" y="948583"/>
                      </a:cubicBezTo>
                      <a:cubicBezTo>
                        <a:pt x="811850" y="917248"/>
                        <a:pt x="868822" y="878792"/>
                        <a:pt x="904429" y="846033"/>
                      </a:cubicBezTo>
                      <a:cubicBezTo>
                        <a:pt x="940036" y="813274"/>
                        <a:pt x="967098" y="780516"/>
                        <a:pt x="998433" y="752030"/>
                      </a:cubicBezTo>
                      <a:cubicBezTo>
                        <a:pt x="1029768" y="723544"/>
                        <a:pt x="1061103" y="697907"/>
                        <a:pt x="1092437" y="675118"/>
                      </a:cubicBezTo>
                      <a:cubicBezTo>
                        <a:pt x="1123771" y="652329"/>
                        <a:pt x="1155106" y="626691"/>
                        <a:pt x="1186440" y="615297"/>
                      </a:cubicBezTo>
                      <a:cubicBezTo>
                        <a:pt x="1217774" y="603903"/>
                        <a:pt x="1260504" y="619570"/>
                        <a:pt x="1280444" y="606751"/>
                      </a:cubicBezTo>
                      <a:cubicBezTo>
                        <a:pt x="1300384" y="593932"/>
                        <a:pt x="1287566" y="554052"/>
                        <a:pt x="1306082" y="538385"/>
                      </a:cubicBezTo>
                      <a:cubicBezTo>
                        <a:pt x="1324598" y="522718"/>
                        <a:pt x="1357357" y="529839"/>
                        <a:pt x="1391540" y="512747"/>
                      </a:cubicBezTo>
                      <a:cubicBezTo>
                        <a:pt x="1425723" y="495655"/>
                        <a:pt x="1488392" y="464321"/>
                        <a:pt x="1511181" y="435835"/>
                      </a:cubicBezTo>
                      <a:cubicBezTo>
                        <a:pt x="1533970" y="407349"/>
                        <a:pt x="1519726" y="377439"/>
                        <a:pt x="1528272" y="341832"/>
                      </a:cubicBezTo>
                      <a:cubicBezTo>
                        <a:pt x="1536818" y="306225"/>
                        <a:pt x="1572425" y="242130"/>
                        <a:pt x="1562455" y="222190"/>
                      </a:cubicBezTo>
                      <a:cubicBezTo>
                        <a:pt x="1552485" y="202250"/>
                        <a:pt x="1488392" y="235009"/>
                        <a:pt x="1468452" y="222190"/>
                      </a:cubicBezTo>
                      <a:cubicBezTo>
                        <a:pt x="1448512" y="209371"/>
                        <a:pt x="1464178" y="150975"/>
                        <a:pt x="1442814" y="145278"/>
                      </a:cubicBezTo>
                      <a:cubicBezTo>
                        <a:pt x="1421450" y="139581"/>
                        <a:pt x="1367327" y="166643"/>
                        <a:pt x="1340265" y="188007"/>
                      </a:cubicBezTo>
                      <a:cubicBezTo>
                        <a:pt x="1313203" y="209372"/>
                        <a:pt x="1304657" y="250676"/>
                        <a:pt x="1280444" y="273465"/>
                      </a:cubicBezTo>
                      <a:cubicBezTo>
                        <a:pt x="1256231" y="296254"/>
                        <a:pt x="1220623" y="316194"/>
                        <a:pt x="1194986" y="324740"/>
                      </a:cubicBezTo>
                      <a:cubicBezTo>
                        <a:pt x="1169349" y="333286"/>
                        <a:pt x="1149409" y="330437"/>
                        <a:pt x="1126620" y="324740"/>
                      </a:cubicBezTo>
                      <a:cubicBezTo>
                        <a:pt x="1103831" y="319043"/>
                        <a:pt x="1046860" y="314770"/>
                        <a:pt x="1058254" y="290557"/>
                      </a:cubicBezTo>
                      <a:cubicBezTo>
                        <a:pt x="1069648" y="266344"/>
                        <a:pt x="1150833" y="205098"/>
                        <a:pt x="1194986" y="179461"/>
                      </a:cubicBezTo>
                      <a:cubicBezTo>
                        <a:pt x="1239139" y="153824"/>
                        <a:pt x="1276171" y="158097"/>
                        <a:pt x="1323173" y="136733"/>
                      </a:cubicBezTo>
                      <a:cubicBezTo>
                        <a:pt x="1370175" y="115369"/>
                        <a:pt x="1464178" y="74064"/>
                        <a:pt x="1476997" y="51275"/>
                      </a:cubicBezTo>
                      <a:cubicBezTo>
                        <a:pt x="1489816" y="28486"/>
                        <a:pt x="1438541" y="0"/>
                        <a:pt x="1400085" y="0"/>
                      </a:cubicBezTo>
                      <a:cubicBezTo>
                        <a:pt x="1361629" y="0"/>
                        <a:pt x="1290414" y="45578"/>
                        <a:pt x="1246261" y="51275"/>
                      </a:cubicBezTo>
                      <a:cubicBezTo>
                        <a:pt x="1202108" y="56972"/>
                        <a:pt x="1173622" y="47002"/>
                        <a:pt x="1135166" y="34183"/>
                      </a:cubicBezTo>
                      <a:cubicBezTo>
                        <a:pt x="1096710" y="21364"/>
                        <a:pt x="1093861" y="14242"/>
                        <a:pt x="1006979" y="17091"/>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2057400" y="1219200"/>
                  <a:ext cx="1210588" cy="646331"/>
                </a:xfrm>
                <a:prstGeom prst="rect">
                  <a:avLst/>
                </a:prstGeom>
                <a:noFill/>
                <a:ln>
                  <a:noFill/>
                </a:ln>
              </p:spPr>
              <p:txBody>
                <a:bodyPr wrap="none" rtlCol="0">
                  <a:spAutoFit/>
                </a:bodyPr>
                <a:lstStyle/>
                <a:p>
                  <a:r>
                    <a:rPr lang="en-US" b="1" dirty="0" smtClean="0">
                      <a:solidFill>
                        <a:schemeClr val="bg1"/>
                      </a:solidFill>
                    </a:rPr>
                    <a:t>        North </a:t>
                  </a:r>
                </a:p>
                <a:p>
                  <a:r>
                    <a:rPr lang="en-US" b="1" dirty="0" smtClean="0">
                      <a:solidFill>
                        <a:schemeClr val="bg1"/>
                      </a:solidFill>
                    </a:rPr>
                    <a:t>America</a:t>
                  </a:r>
                  <a:endParaRPr lang="en-US" b="1" dirty="0">
                    <a:solidFill>
                      <a:schemeClr val="bg1"/>
                    </a:solidFill>
                  </a:endParaRPr>
                </a:p>
              </p:txBody>
            </p:sp>
            <p:sp>
              <p:nvSpPr>
                <p:cNvPr id="51" name="TextBox 50"/>
                <p:cNvSpPr txBox="1"/>
                <p:nvPr/>
              </p:nvSpPr>
              <p:spPr>
                <a:xfrm>
                  <a:off x="2624407" y="2590800"/>
                  <a:ext cx="973600" cy="646331"/>
                </a:xfrm>
                <a:prstGeom prst="rect">
                  <a:avLst/>
                </a:prstGeom>
                <a:noFill/>
                <a:ln>
                  <a:noFill/>
                </a:ln>
              </p:spPr>
              <p:txBody>
                <a:bodyPr wrap="none" rtlCol="0">
                  <a:spAutoFit/>
                </a:bodyPr>
                <a:lstStyle/>
                <a:p>
                  <a:pPr algn="ctr"/>
                  <a:r>
                    <a:rPr lang="en-US" b="1" dirty="0" smtClean="0">
                      <a:solidFill>
                        <a:schemeClr val="bg1"/>
                      </a:solidFill>
                    </a:rPr>
                    <a:t>South</a:t>
                  </a:r>
                </a:p>
                <a:p>
                  <a:pPr algn="ctr"/>
                  <a:r>
                    <a:rPr lang="en-US" b="1" dirty="0" smtClean="0">
                      <a:solidFill>
                        <a:schemeClr val="bg1"/>
                      </a:solidFill>
                    </a:rPr>
                    <a:t>America</a:t>
                  </a:r>
                  <a:endParaRPr lang="en-US" b="1" dirty="0">
                    <a:solidFill>
                      <a:schemeClr val="bg1"/>
                    </a:solidFill>
                  </a:endParaRPr>
                </a:p>
              </p:txBody>
            </p:sp>
          </p:grpSp>
          <p:grpSp>
            <p:nvGrpSpPr>
              <p:cNvPr id="31" name="Group 23"/>
              <p:cNvGrpSpPr/>
              <p:nvPr/>
            </p:nvGrpSpPr>
            <p:grpSpPr>
              <a:xfrm>
                <a:off x="4140437" y="1686370"/>
                <a:ext cx="1657885" cy="2159237"/>
                <a:chOff x="4140437" y="1686370"/>
                <a:chExt cx="1657885" cy="2159237"/>
              </a:xfrm>
              <a:solidFill>
                <a:schemeClr val="accent6">
                  <a:lumMod val="50000"/>
                </a:schemeClr>
              </a:solidFill>
            </p:grpSpPr>
            <p:sp>
              <p:nvSpPr>
                <p:cNvPr id="47" name="Freeform 46"/>
                <p:cNvSpPr/>
                <p:nvPr/>
              </p:nvSpPr>
              <p:spPr>
                <a:xfrm>
                  <a:off x="4140437" y="1686370"/>
                  <a:ext cx="1657885" cy="2159237"/>
                </a:xfrm>
                <a:custGeom>
                  <a:avLst/>
                  <a:gdLst>
                    <a:gd name="connsiteX0" fmla="*/ 653754 w 1657885"/>
                    <a:gd name="connsiteY0" fmla="*/ 5697 h 2159237"/>
                    <a:gd name="connsiteX1" fmla="*/ 320468 w 1657885"/>
                    <a:gd name="connsiteY1" fmla="*/ 91155 h 2159237"/>
                    <a:gd name="connsiteX2" fmla="*/ 183735 w 1657885"/>
                    <a:gd name="connsiteY2" fmla="*/ 210796 h 2159237"/>
                    <a:gd name="connsiteX3" fmla="*/ 47002 w 1657885"/>
                    <a:gd name="connsiteY3" fmla="*/ 338983 h 2159237"/>
                    <a:gd name="connsiteX4" fmla="*/ 4273 w 1657885"/>
                    <a:gd name="connsiteY4" fmla="*/ 535537 h 2159237"/>
                    <a:gd name="connsiteX5" fmla="*/ 21365 w 1657885"/>
                    <a:gd name="connsiteY5" fmla="*/ 732090 h 2159237"/>
                    <a:gd name="connsiteX6" fmla="*/ 123914 w 1657885"/>
                    <a:gd name="connsiteY6" fmla="*/ 911551 h 2159237"/>
                    <a:gd name="connsiteX7" fmla="*/ 217918 w 1657885"/>
                    <a:gd name="connsiteY7" fmla="*/ 997009 h 2159237"/>
                    <a:gd name="connsiteX8" fmla="*/ 286284 w 1657885"/>
                    <a:gd name="connsiteY8" fmla="*/ 988464 h 2159237"/>
                    <a:gd name="connsiteX9" fmla="*/ 388834 w 1657885"/>
                    <a:gd name="connsiteY9" fmla="*/ 979918 h 2159237"/>
                    <a:gd name="connsiteX10" fmla="*/ 474292 w 1657885"/>
                    <a:gd name="connsiteY10" fmla="*/ 945735 h 2159237"/>
                    <a:gd name="connsiteX11" fmla="*/ 542658 w 1657885"/>
                    <a:gd name="connsiteY11" fmla="*/ 988464 h 2159237"/>
                    <a:gd name="connsiteX12" fmla="*/ 653754 w 1657885"/>
                    <a:gd name="connsiteY12" fmla="*/ 1022647 h 2159237"/>
                    <a:gd name="connsiteX13" fmla="*/ 653754 w 1657885"/>
                    <a:gd name="connsiteY13" fmla="*/ 1116651 h 2159237"/>
                    <a:gd name="connsiteX14" fmla="*/ 696483 w 1657885"/>
                    <a:gd name="connsiteY14" fmla="*/ 1227746 h 2159237"/>
                    <a:gd name="connsiteX15" fmla="*/ 739212 w 1657885"/>
                    <a:gd name="connsiteY15" fmla="*/ 1432845 h 2159237"/>
                    <a:gd name="connsiteX16" fmla="*/ 747757 w 1657885"/>
                    <a:gd name="connsiteY16" fmla="*/ 1492666 h 2159237"/>
                    <a:gd name="connsiteX17" fmla="*/ 687937 w 1657885"/>
                    <a:gd name="connsiteY17" fmla="*/ 1637944 h 2159237"/>
                    <a:gd name="connsiteX18" fmla="*/ 756303 w 1657885"/>
                    <a:gd name="connsiteY18" fmla="*/ 1766131 h 2159237"/>
                    <a:gd name="connsiteX19" fmla="*/ 781941 w 1657885"/>
                    <a:gd name="connsiteY19" fmla="*/ 1894318 h 2159237"/>
                    <a:gd name="connsiteX20" fmla="*/ 807578 w 1657885"/>
                    <a:gd name="connsiteY20" fmla="*/ 1996867 h 2159237"/>
                    <a:gd name="connsiteX21" fmla="*/ 824670 w 1657885"/>
                    <a:gd name="connsiteY21" fmla="*/ 2116509 h 2159237"/>
                    <a:gd name="connsiteX22" fmla="*/ 824670 w 1657885"/>
                    <a:gd name="connsiteY22" fmla="*/ 2159237 h 2159237"/>
                    <a:gd name="connsiteX23" fmla="*/ 1021223 w 1657885"/>
                    <a:gd name="connsiteY23" fmla="*/ 2116509 h 2159237"/>
                    <a:gd name="connsiteX24" fmla="*/ 1140864 w 1657885"/>
                    <a:gd name="connsiteY24" fmla="*/ 1937047 h 2159237"/>
                    <a:gd name="connsiteX25" fmla="*/ 1209230 w 1657885"/>
                    <a:gd name="connsiteY25" fmla="*/ 1860135 h 2159237"/>
                    <a:gd name="connsiteX26" fmla="*/ 1234868 w 1657885"/>
                    <a:gd name="connsiteY26" fmla="*/ 1749039 h 2159237"/>
                    <a:gd name="connsiteX27" fmla="*/ 1337417 w 1657885"/>
                    <a:gd name="connsiteY27" fmla="*/ 1620852 h 2159237"/>
                    <a:gd name="connsiteX28" fmla="*/ 1388692 w 1657885"/>
                    <a:gd name="connsiteY28" fmla="*/ 1390116 h 2159237"/>
                    <a:gd name="connsiteX29" fmla="*/ 1388692 w 1657885"/>
                    <a:gd name="connsiteY29" fmla="*/ 1227746 h 2159237"/>
                    <a:gd name="connsiteX30" fmla="*/ 1533970 w 1657885"/>
                    <a:gd name="connsiteY30" fmla="*/ 1039738 h 2159237"/>
                    <a:gd name="connsiteX31" fmla="*/ 1627974 w 1657885"/>
                    <a:gd name="connsiteY31" fmla="*/ 877368 h 2159237"/>
                    <a:gd name="connsiteX32" fmla="*/ 1645066 w 1657885"/>
                    <a:gd name="connsiteY32" fmla="*/ 774819 h 2159237"/>
                    <a:gd name="connsiteX33" fmla="*/ 1551062 w 1657885"/>
                    <a:gd name="connsiteY33" fmla="*/ 800456 h 2159237"/>
                    <a:gd name="connsiteX34" fmla="*/ 1422875 w 1657885"/>
                    <a:gd name="connsiteY34" fmla="*/ 809002 h 2159237"/>
                    <a:gd name="connsiteX35" fmla="*/ 1286142 w 1657885"/>
                    <a:gd name="connsiteY35" fmla="*/ 569720 h 2159237"/>
                    <a:gd name="connsiteX36" fmla="*/ 1226322 w 1657885"/>
                    <a:gd name="connsiteY36" fmla="*/ 381712 h 2159237"/>
                    <a:gd name="connsiteX37" fmla="*/ 1192139 w 1657885"/>
                    <a:gd name="connsiteY37" fmla="*/ 236434 h 2159237"/>
                    <a:gd name="connsiteX38" fmla="*/ 1123772 w 1657885"/>
                    <a:gd name="connsiteY38" fmla="*/ 210796 h 2159237"/>
                    <a:gd name="connsiteX39" fmla="*/ 927219 w 1657885"/>
                    <a:gd name="connsiteY39" fmla="*/ 176613 h 2159237"/>
                    <a:gd name="connsiteX40" fmla="*/ 833215 w 1657885"/>
                    <a:gd name="connsiteY40" fmla="*/ 185159 h 2159237"/>
                    <a:gd name="connsiteX41" fmla="*/ 653754 w 1657885"/>
                    <a:gd name="connsiteY41" fmla="*/ 150976 h 2159237"/>
                    <a:gd name="connsiteX42" fmla="*/ 636662 w 1657885"/>
                    <a:gd name="connsiteY42" fmla="*/ 56972 h 2159237"/>
                    <a:gd name="connsiteX43" fmla="*/ 653754 w 1657885"/>
                    <a:gd name="connsiteY43" fmla="*/ 5697 h 215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57885" h="2159237">
                      <a:moveTo>
                        <a:pt x="653754" y="5697"/>
                      </a:moveTo>
                      <a:cubicBezTo>
                        <a:pt x="601055" y="11394"/>
                        <a:pt x="398805" y="56972"/>
                        <a:pt x="320468" y="91155"/>
                      </a:cubicBezTo>
                      <a:cubicBezTo>
                        <a:pt x="242132" y="125338"/>
                        <a:pt x="229313" y="169491"/>
                        <a:pt x="183735" y="210796"/>
                      </a:cubicBezTo>
                      <a:cubicBezTo>
                        <a:pt x="138157" y="252101"/>
                        <a:pt x="76912" y="284860"/>
                        <a:pt x="47002" y="338983"/>
                      </a:cubicBezTo>
                      <a:cubicBezTo>
                        <a:pt x="17092" y="393106"/>
                        <a:pt x="8546" y="470019"/>
                        <a:pt x="4273" y="535537"/>
                      </a:cubicBezTo>
                      <a:cubicBezTo>
                        <a:pt x="0" y="601055"/>
                        <a:pt x="1425" y="669421"/>
                        <a:pt x="21365" y="732090"/>
                      </a:cubicBezTo>
                      <a:cubicBezTo>
                        <a:pt x="41305" y="794759"/>
                        <a:pt x="91155" y="867398"/>
                        <a:pt x="123914" y="911551"/>
                      </a:cubicBezTo>
                      <a:cubicBezTo>
                        <a:pt x="156673" y="955704"/>
                        <a:pt x="190856" y="984190"/>
                        <a:pt x="217918" y="997009"/>
                      </a:cubicBezTo>
                      <a:cubicBezTo>
                        <a:pt x="244980" y="1009828"/>
                        <a:pt x="257798" y="991313"/>
                        <a:pt x="286284" y="988464"/>
                      </a:cubicBezTo>
                      <a:cubicBezTo>
                        <a:pt x="314770" y="985616"/>
                        <a:pt x="357499" y="987039"/>
                        <a:pt x="388834" y="979918"/>
                      </a:cubicBezTo>
                      <a:cubicBezTo>
                        <a:pt x="420169" y="972797"/>
                        <a:pt x="448655" y="944311"/>
                        <a:pt x="474292" y="945735"/>
                      </a:cubicBezTo>
                      <a:cubicBezTo>
                        <a:pt x="499929" y="947159"/>
                        <a:pt x="512748" y="975645"/>
                        <a:pt x="542658" y="988464"/>
                      </a:cubicBezTo>
                      <a:cubicBezTo>
                        <a:pt x="572568" y="1001283"/>
                        <a:pt x="635238" y="1001283"/>
                        <a:pt x="653754" y="1022647"/>
                      </a:cubicBezTo>
                      <a:cubicBezTo>
                        <a:pt x="672270" y="1044011"/>
                        <a:pt x="646633" y="1082468"/>
                        <a:pt x="653754" y="1116651"/>
                      </a:cubicBezTo>
                      <a:cubicBezTo>
                        <a:pt x="660875" y="1150834"/>
                        <a:pt x="682240" y="1175047"/>
                        <a:pt x="696483" y="1227746"/>
                      </a:cubicBezTo>
                      <a:cubicBezTo>
                        <a:pt x="710726" y="1280445"/>
                        <a:pt x="730666" y="1388692"/>
                        <a:pt x="739212" y="1432845"/>
                      </a:cubicBezTo>
                      <a:cubicBezTo>
                        <a:pt x="747758" y="1476998"/>
                        <a:pt x="756303" y="1458483"/>
                        <a:pt x="747757" y="1492666"/>
                      </a:cubicBezTo>
                      <a:cubicBezTo>
                        <a:pt x="739211" y="1526849"/>
                        <a:pt x="686513" y="1592367"/>
                        <a:pt x="687937" y="1637944"/>
                      </a:cubicBezTo>
                      <a:cubicBezTo>
                        <a:pt x="689361" y="1683521"/>
                        <a:pt x="740636" y="1723402"/>
                        <a:pt x="756303" y="1766131"/>
                      </a:cubicBezTo>
                      <a:cubicBezTo>
                        <a:pt x="771970" y="1808860"/>
                        <a:pt x="773395" y="1855862"/>
                        <a:pt x="781941" y="1894318"/>
                      </a:cubicBezTo>
                      <a:cubicBezTo>
                        <a:pt x="790487" y="1932774"/>
                        <a:pt x="800457" y="1959835"/>
                        <a:pt x="807578" y="1996867"/>
                      </a:cubicBezTo>
                      <a:cubicBezTo>
                        <a:pt x="814700" y="2033899"/>
                        <a:pt x="821821" y="2089447"/>
                        <a:pt x="824670" y="2116509"/>
                      </a:cubicBezTo>
                      <a:cubicBezTo>
                        <a:pt x="827519" y="2143571"/>
                        <a:pt x="791911" y="2159237"/>
                        <a:pt x="824670" y="2159237"/>
                      </a:cubicBezTo>
                      <a:cubicBezTo>
                        <a:pt x="857429" y="2159237"/>
                        <a:pt x="968524" y="2153541"/>
                        <a:pt x="1021223" y="2116509"/>
                      </a:cubicBezTo>
                      <a:cubicBezTo>
                        <a:pt x="1073922" y="2079477"/>
                        <a:pt x="1109530" y="1979776"/>
                        <a:pt x="1140864" y="1937047"/>
                      </a:cubicBezTo>
                      <a:cubicBezTo>
                        <a:pt x="1172199" y="1894318"/>
                        <a:pt x="1193563" y="1891470"/>
                        <a:pt x="1209230" y="1860135"/>
                      </a:cubicBezTo>
                      <a:cubicBezTo>
                        <a:pt x="1224897" y="1828800"/>
                        <a:pt x="1213504" y="1788919"/>
                        <a:pt x="1234868" y="1749039"/>
                      </a:cubicBezTo>
                      <a:cubicBezTo>
                        <a:pt x="1256232" y="1709159"/>
                        <a:pt x="1311780" y="1680673"/>
                        <a:pt x="1337417" y="1620852"/>
                      </a:cubicBezTo>
                      <a:cubicBezTo>
                        <a:pt x="1363054" y="1561031"/>
                        <a:pt x="1380146" y="1455634"/>
                        <a:pt x="1388692" y="1390116"/>
                      </a:cubicBezTo>
                      <a:cubicBezTo>
                        <a:pt x="1397238" y="1324598"/>
                        <a:pt x="1364479" y="1286142"/>
                        <a:pt x="1388692" y="1227746"/>
                      </a:cubicBezTo>
                      <a:cubicBezTo>
                        <a:pt x="1412905" y="1169350"/>
                        <a:pt x="1494090" y="1098134"/>
                        <a:pt x="1533970" y="1039738"/>
                      </a:cubicBezTo>
                      <a:cubicBezTo>
                        <a:pt x="1573850" y="981342"/>
                        <a:pt x="1609458" y="921521"/>
                        <a:pt x="1627974" y="877368"/>
                      </a:cubicBezTo>
                      <a:cubicBezTo>
                        <a:pt x="1646490" y="833215"/>
                        <a:pt x="1657885" y="787638"/>
                        <a:pt x="1645066" y="774819"/>
                      </a:cubicBezTo>
                      <a:cubicBezTo>
                        <a:pt x="1632247" y="762000"/>
                        <a:pt x="1588094" y="794759"/>
                        <a:pt x="1551062" y="800456"/>
                      </a:cubicBezTo>
                      <a:cubicBezTo>
                        <a:pt x="1514030" y="806153"/>
                        <a:pt x="1467028" y="847458"/>
                        <a:pt x="1422875" y="809002"/>
                      </a:cubicBezTo>
                      <a:cubicBezTo>
                        <a:pt x="1378722" y="770546"/>
                        <a:pt x="1318901" y="640935"/>
                        <a:pt x="1286142" y="569720"/>
                      </a:cubicBezTo>
                      <a:cubicBezTo>
                        <a:pt x="1253383" y="498505"/>
                        <a:pt x="1241989" y="437260"/>
                        <a:pt x="1226322" y="381712"/>
                      </a:cubicBezTo>
                      <a:cubicBezTo>
                        <a:pt x="1210655" y="326164"/>
                        <a:pt x="1209231" y="264920"/>
                        <a:pt x="1192139" y="236434"/>
                      </a:cubicBezTo>
                      <a:cubicBezTo>
                        <a:pt x="1175047" y="207948"/>
                        <a:pt x="1167925" y="220766"/>
                        <a:pt x="1123772" y="210796"/>
                      </a:cubicBezTo>
                      <a:cubicBezTo>
                        <a:pt x="1079619" y="200826"/>
                        <a:pt x="975645" y="180886"/>
                        <a:pt x="927219" y="176613"/>
                      </a:cubicBezTo>
                      <a:cubicBezTo>
                        <a:pt x="878793" y="172340"/>
                        <a:pt x="878792" y="189432"/>
                        <a:pt x="833215" y="185159"/>
                      </a:cubicBezTo>
                      <a:cubicBezTo>
                        <a:pt x="787638" y="180886"/>
                        <a:pt x="686513" y="172341"/>
                        <a:pt x="653754" y="150976"/>
                      </a:cubicBezTo>
                      <a:cubicBezTo>
                        <a:pt x="620995" y="129611"/>
                        <a:pt x="640935" y="81185"/>
                        <a:pt x="636662" y="56972"/>
                      </a:cubicBezTo>
                      <a:cubicBezTo>
                        <a:pt x="632389" y="32759"/>
                        <a:pt x="706453" y="0"/>
                        <a:pt x="653754" y="5697"/>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4572000" y="2133600"/>
                  <a:ext cx="744371" cy="369332"/>
                </a:xfrm>
                <a:prstGeom prst="rect">
                  <a:avLst/>
                </a:prstGeom>
                <a:grpFill/>
                <a:ln>
                  <a:noFill/>
                </a:ln>
              </p:spPr>
              <p:txBody>
                <a:bodyPr wrap="none" rtlCol="0">
                  <a:spAutoFit/>
                </a:bodyPr>
                <a:lstStyle/>
                <a:p>
                  <a:pPr algn="ctr"/>
                  <a:r>
                    <a:rPr lang="en-US" b="1" dirty="0" smtClean="0">
                      <a:solidFill>
                        <a:schemeClr val="bg1"/>
                      </a:solidFill>
                    </a:rPr>
                    <a:t>Africa</a:t>
                  </a:r>
                  <a:endParaRPr lang="en-US" b="1" dirty="0">
                    <a:solidFill>
                      <a:schemeClr val="bg1"/>
                    </a:solidFill>
                  </a:endParaRPr>
                </a:p>
              </p:txBody>
            </p:sp>
          </p:grpSp>
          <p:grpSp>
            <p:nvGrpSpPr>
              <p:cNvPr id="32" name="Group 26"/>
              <p:cNvGrpSpPr/>
              <p:nvPr/>
            </p:nvGrpSpPr>
            <p:grpSpPr>
              <a:xfrm>
                <a:off x="4365477" y="770546"/>
                <a:ext cx="2951147" cy="1841619"/>
                <a:chOff x="4365477" y="770546"/>
                <a:chExt cx="2951147" cy="1841619"/>
              </a:xfrm>
              <a:solidFill>
                <a:schemeClr val="accent6">
                  <a:lumMod val="50000"/>
                </a:schemeClr>
              </a:solidFill>
            </p:grpSpPr>
            <p:sp>
              <p:nvSpPr>
                <p:cNvPr id="45" name="Freeform 44"/>
                <p:cNvSpPr/>
                <p:nvPr/>
              </p:nvSpPr>
              <p:spPr>
                <a:xfrm>
                  <a:off x="4365477" y="770546"/>
                  <a:ext cx="2951147" cy="1841619"/>
                </a:xfrm>
                <a:custGeom>
                  <a:avLst/>
                  <a:gdLst>
                    <a:gd name="connsiteX0" fmla="*/ 35607 w 2951147"/>
                    <a:gd name="connsiteY0" fmla="*/ 981342 h 1841619"/>
                    <a:gd name="connsiteX1" fmla="*/ 1424 w 2951147"/>
                    <a:gd name="connsiteY1" fmla="*/ 921521 h 1841619"/>
                    <a:gd name="connsiteX2" fmla="*/ 27061 w 2951147"/>
                    <a:gd name="connsiteY2" fmla="*/ 818972 h 1841619"/>
                    <a:gd name="connsiteX3" fmla="*/ 121065 w 2951147"/>
                    <a:gd name="connsiteY3" fmla="*/ 801880 h 1841619"/>
                    <a:gd name="connsiteX4" fmla="*/ 163794 w 2951147"/>
                    <a:gd name="connsiteY4" fmla="*/ 716422 h 1841619"/>
                    <a:gd name="connsiteX5" fmla="*/ 103973 w 2951147"/>
                    <a:gd name="connsiteY5" fmla="*/ 665147 h 1841619"/>
                    <a:gd name="connsiteX6" fmla="*/ 249252 w 2951147"/>
                    <a:gd name="connsiteY6" fmla="*/ 596781 h 1841619"/>
                    <a:gd name="connsiteX7" fmla="*/ 377439 w 2951147"/>
                    <a:gd name="connsiteY7" fmla="*/ 502777 h 1841619"/>
                    <a:gd name="connsiteX8" fmla="*/ 385985 w 2951147"/>
                    <a:gd name="connsiteY8" fmla="*/ 408774 h 1841619"/>
                    <a:gd name="connsiteX9" fmla="*/ 266344 w 2951147"/>
                    <a:gd name="connsiteY9" fmla="*/ 400228 h 1841619"/>
                    <a:gd name="connsiteX10" fmla="*/ 334710 w 2951147"/>
                    <a:gd name="connsiteY10" fmla="*/ 306224 h 1841619"/>
                    <a:gd name="connsiteX11" fmla="*/ 394530 w 2951147"/>
                    <a:gd name="connsiteY11" fmla="*/ 195129 h 1841619"/>
                    <a:gd name="connsiteX12" fmla="*/ 522717 w 2951147"/>
                    <a:gd name="connsiteY12" fmla="*/ 126762 h 1841619"/>
                    <a:gd name="connsiteX13" fmla="*/ 710725 w 2951147"/>
                    <a:gd name="connsiteY13" fmla="*/ 160946 h 1841619"/>
                    <a:gd name="connsiteX14" fmla="*/ 804729 w 2951147"/>
                    <a:gd name="connsiteY14" fmla="*/ 229312 h 1841619"/>
                    <a:gd name="connsiteX15" fmla="*/ 1026919 w 2951147"/>
                    <a:gd name="connsiteY15" fmla="*/ 160946 h 1841619"/>
                    <a:gd name="connsiteX16" fmla="*/ 1061102 w 2951147"/>
                    <a:gd name="connsiteY16" fmla="*/ 109671 h 1841619"/>
                    <a:gd name="connsiteX17" fmla="*/ 1155106 w 2951147"/>
                    <a:gd name="connsiteY17" fmla="*/ 7121 h 1841619"/>
                    <a:gd name="connsiteX18" fmla="*/ 1317476 w 2951147"/>
                    <a:gd name="connsiteY18" fmla="*/ 66942 h 1841619"/>
                    <a:gd name="connsiteX19" fmla="*/ 1428572 w 2951147"/>
                    <a:gd name="connsiteY19" fmla="*/ 101125 h 1841619"/>
                    <a:gd name="connsiteX20" fmla="*/ 1548213 w 2951147"/>
                    <a:gd name="connsiteY20" fmla="*/ 75488 h 1841619"/>
                    <a:gd name="connsiteX21" fmla="*/ 1796041 w 2951147"/>
                    <a:gd name="connsiteY21" fmla="*/ 118217 h 1841619"/>
                    <a:gd name="connsiteX22" fmla="*/ 2026777 w 2951147"/>
                    <a:gd name="connsiteY22" fmla="*/ 126762 h 1841619"/>
                    <a:gd name="connsiteX23" fmla="*/ 2428430 w 2951147"/>
                    <a:gd name="connsiteY23" fmla="*/ 220766 h 1841619"/>
                    <a:gd name="connsiteX24" fmla="*/ 2548071 w 2951147"/>
                    <a:gd name="connsiteY24" fmla="*/ 246404 h 1841619"/>
                    <a:gd name="connsiteX25" fmla="*/ 2718987 w 2951147"/>
                    <a:gd name="connsiteY25" fmla="*/ 314770 h 1841619"/>
                    <a:gd name="connsiteX26" fmla="*/ 2633529 w 2951147"/>
                    <a:gd name="connsiteY26" fmla="*/ 374590 h 1841619"/>
                    <a:gd name="connsiteX27" fmla="*/ 2505342 w 2951147"/>
                    <a:gd name="connsiteY27" fmla="*/ 400228 h 1841619"/>
                    <a:gd name="connsiteX28" fmla="*/ 2539525 w 2951147"/>
                    <a:gd name="connsiteY28" fmla="*/ 502777 h 1841619"/>
                    <a:gd name="connsiteX29" fmla="*/ 2744624 w 2951147"/>
                    <a:gd name="connsiteY29" fmla="*/ 596781 h 1841619"/>
                    <a:gd name="connsiteX30" fmla="*/ 2821536 w 2951147"/>
                    <a:gd name="connsiteY30" fmla="*/ 716422 h 1841619"/>
                    <a:gd name="connsiteX31" fmla="*/ 2855719 w 2951147"/>
                    <a:gd name="connsiteY31" fmla="*/ 793334 h 1841619"/>
                    <a:gd name="connsiteX32" fmla="*/ 2906994 w 2951147"/>
                    <a:gd name="connsiteY32" fmla="*/ 861701 h 1841619"/>
                    <a:gd name="connsiteX33" fmla="*/ 2949723 w 2951147"/>
                    <a:gd name="connsiteY33" fmla="*/ 955704 h 1841619"/>
                    <a:gd name="connsiteX34" fmla="*/ 2898448 w 2951147"/>
                    <a:gd name="connsiteY34" fmla="*/ 1066800 h 1841619"/>
                    <a:gd name="connsiteX35" fmla="*/ 2847173 w 2951147"/>
                    <a:gd name="connsiteY35" fmla="*/ 955704 h 1841619"/>
                    <a:gd name="connsiteX36" fmla="*/ 2778807 w 2951147"/>
                    <a:gd name="connsiteY36" fmla="*/ 904430 h 1841619"/>
                    <a:gd name="connsiteX37" fmla="*/ 2659166 w 2951147"/>
                    <a:gd name="connsiteY37" fmla="*/ 895884 h 1841619"/>
                    <a:gd name="connsiteX38" fmla="*/ 2727532 w 2951147"/>
                    <a:gd name="connsiteY38" fmla="*/ 947159 h 1841619"/>
                    <a:gd name="connsiteX39" fmla="*/ 2770261 w 2951147"/>
                    <a:gd name="connsiteY39" fmla="*/ 947159 h 1841619"/>
                    <a:gd name="connsiteX40" fmla="*/ 2770261 w 2951147"/>
                    <a:gd name="connsiteY40" fmla="*/ 1006979 h 1841619"/>
                    <a:gd name="connsiteX41" fmla="*/ 2812990 w 2951147"/>
                    <a:gd name="connsiteY41" fmla="*/ 1092437 h 1841619"/>
                    <a:gd name="connsiteX42" fmla="*/ 2889902 w 2951147"/>
                    <a:gd name="connsiteY42" fmla="*/ 1194987 h 1841619"/>
                    <a:gd name="connsiteX43" fmla="*/ 2932631 w 2951147"/>
                    <a:gd name="connsiteY43" fmla="*/ 1297536 h 1841619"/>
                    <a:gd name="connsiteX44" fmla="*/ 2864265 w 2951147"/>
                    <a:gd name="connsiteY44" fmla="*/ 1391540 h 1841619"/>
                    <a:gd name="connsiteX45" fmla="*/ 2778807 w 2951147"/>
                    <a:gd name="connsiteY45" fmla="*/ 1417177 h 1841619"/>
                    <a:gd name="connsiteX46" fmla="*/ 2744624 w 2951147"/>
                    <a:gd name="connsiteY46" fmla="*/ 1476998 h 1841619"/>
                    <a:gd name="connsiteX47" fmla="*/ 2693349 w 2951147"/>
                    <a:gd name="connsiteY47" fmla="*/ 1417177 h 1841619"/>
                    <a:gd name="connsiteX48" fmla="*/ 2684803 w 2951147"/>
                    <a:gd name="connsiteY48" fmla="*/ 1468452 h 1841619"/>
                    <a:gd name="connsiteX49" fmla="*/ 2830082 w 2951147"/>
                    <a:gd name="connsiteY49" fmla="*/ 1622276 h 1841619"/>
                    <a:gd name="connsiteX50" fmla="*/ 2761716 w 2951147"/>
                    <a:gd name="connsiteY50" fmla="*/ 1750463 h 1841619"/>
                    <a:gd name="connsiteX51" fmla="*/ 2676258 w 2951147"/>
                    <a:gd name="connsiteY51" fmla="*/ 1665005 h 1841619"/>
                    <a:gd name="connsiteX52" fmla="*/ 2607891 w 2951147"/>
                    <a:gd name="connsiteY52" fmla="*/ 1639368 h 1841619"/>
                    <a:gd name="connsiteX53" fmla="*/ 2616437 w 2951147"/>
                    <a:gd name="connsiteY53" fmla="*/ 1776101 h 1841619"/>
                    <a:gd name="connsiteX54" fmla="*/ 2573708 w 2951147"/>
                    <a:gd name="connsiteY54" fmla="*/ 1784647 h 1841619"/>
                    <a:gd name="connsiteX55" fmla="*/ 2522433 w 2951147"/>
                    <a:gd name="connsiteY55" fmla="*/ 1613731 h 1841619"/>
                    <a:gd name="connsiteX56" fmla="*/ 2462613 w 2951147"/>
                    <a:gd name="connsiteY56" fmla="*/ 1536818 h 1841619"/>
                    <a:gd name="connsiteX57" fmla="*/ 2291697 w 2951147"/>
                    <a:gd name="connsiteY57" fmla="*/ 1382994 h 1841619"/>
                    <a:gd name="connsiteX58" fmla="*/ 2214785 w 2951147"/>
                    <a:gd name="connsiteY58" fmla="*/ 1451361 h 1841619"/>
                    <a:gd name="connsiteX59" fmla="*/ 2137873 w 2951147"/>
                    <a:gd name="connsiteY59" fmla="*/ 1562456 h 1841619"/>
                    <a:gd name="connsiteX60" fmla="*/ 2137873 w 2951147"/>
                    <a:gd name="connsiteY60" fmla="*/ 1656460 h 1841619"/>
                    <a:gd name="connsiteX61" fmla="*/ 2137873 w 2951147"/>
                    <a:gd name="connsiteY61" fmla="*/ 1707734 h 1841619"/>
                    <a:gd name="connsiteX62" fmla="*/ 2052415 w 2951147"/>
                    <a:gd name="connsiteY62" fmla="*/ 1818830 h 1841619"/>
                    <a:gd name="connsiteX63" fmla="*/ 2035323 w 2951147"/>
                    <a:gd name="connsiteY63" fmla="*/ 1818830 h 1841619"/>
                    <a:gd name="connsiteX64" fmla="*/ 1958411 w 2951147"/>
                    <a:gd name="connsiteY64" fmla="*/ 1682097 h 1841619"/>
                    <a:gd name="connsiteX65" fmla="*/ 1932773 w 2951147"/>
                    <a:gd name="connsiteY65" fmla="*/ 1553910 h 1841619"/>
                    <a:gd name="connsiteX66" fmla="*/ 1864407 w 2951147"/>
                    <a:gd name="connsiteY66" fmla="*/ 1417177 h 1841619"/>
                    <a:gd name="connsiteX67" fmla="*/ 1684945 w 2951147"/>
                    <a:gd name="connsiteY67" fmla="*/ 1297536 h 1841619"/>
                    <a:gd name="connsiteX68" fmla="*/ 1548213 w 2951147"/>
                    <a:gd name="connsiteY68" fmla="*/ 1323174 h 1841619"/>
                    <a:gd name="connsiteX69" fmla="*/ 1471301 w 2951147"/>
                    <a:gd name="connsiteY69" fmla="*/ 1280445 h 1841619"/>
                    <a:gd name="connsiteX70" fmla="*/ 1368751 w 2951147"/>
                    <a:gd name="connsiteY70" fmla="*/ 1220624 h 1841619"/>
                    <a:gd name="connsiteX71" fmla="*/ 1308930 w 2951147"/>
                    <a:gd name="connsiteY71" fmla="*/ 1152258 h 1841619"/>
                    <a:gd name="connsiteX72" fmla="*/ 1308930 w 2951147"/>
                    <a:gd name="connsiteY72" fmla="*/ 1220624 h 1841619"/>
                    <a:gd name="connsiteX73" fmla="*/ 1377297 w 2951147"/>
                    <a:gd name="connsiteY73" fmla="*/ 1331719 h 1841619"/>
                    <a:gd name="connsiteX74" fmla="*/ 1454209 w 2951147"/>
                    <a:gd name="connsiteY74" fmla="*/ 1340265 h 1841619"/>
                    <a:gd name="connsiteX75" fmla="*/ 1556759 w 2951147"/>
                    <a:gd name="connsiteY75" fmla="*/ 1357357 h 1841619"/>
                    <a:gd name="connsiteX76" fmla="*/ 1548213 w 2951147"/>
                    <a:gd name="connsiteY76" fmla="*/ 1485544 h 1841619"/>
                    <a:gd name="connsiteX77" fmla="*/ 1420026 w 2951147"/>
                    <a:gd name="connsiteY77" fmla="*/ 1579547 h 1841619"/>
                    <a:gd name="connsiteX78" fmla="*/ 1343114 w 2951147"/>
                    <a:gd name="connsiteY78" fmla="*/ 1622276 h 1841619"/>
                    <a:gd name="connsiteX79" fmla="*/ 1223473 w 2951147"/>
                    <a:gd name="connsiteY79" fmla="*/ 1494090 h 1841619"/>
                    <a:gd name="connsiteX80" fmla="*/ 1103831 w 2951147"/>
                    <a:gd name="connsiteY80" fmla="*/ 1357357 h 1841619"/>
                    <a:gd name="connsiteX81" fmla="*/ 1018373 w 2951147"/>
                    <a:gd name="connsiteY81" fmla="*/ 1246261 h 1841619"/>
                    <a:gd name="connsiteX82" fmla="*/ 958553 w 2951147"/>
                    <a:gd name="connsiteY82" fmla="*/ 1135166 h 1841619"/>
                    <a:gd name="connsiteX83" fmla="*/ 967099 w 2951147"/>
                    <a:gd name="connsiteY83" fmla="*/ 998433 h 1841619"/>
                    <a:gd name="connsiteX84" fmla="*/ 830366 w 2951147"/>
                    <a:gd name="connsiteY84" fmla="*/ 998433 h 1841619"/>
                    <a:gd name="connsiteX85" fmla="*/ 685087 w 2951147"/>
                    <a:gd name="connsiteY85" fmla="*/ 1015525 h 1841619"/>
                    <a:gd name="connsiteX86" fmla="*/ 599630 w 2951147"/>
                    <a:gd name="connsiteY86" fmla="*/ 887338 h 1841619"/>
                    <a:gd name="connsiteX87" fmla="*/ 514172 w 2951147"/>
                    <a:gd name="connsiteY87" fmla="*/ 904430 h 1841619"/>
                    <a:gd name="connsiteX88" fmla="*/ 437259 w 2951147"/>
                    <a:gd name="connsiteY88" fmla="*/ 818972 h 1841619"/>
                    <a:gd name="connsiteX89" fmla="*/ 334710 w 2951147"/>
                    <a:gd name="connsiteY89" fmla="*/ 793334 h 1841619"/>
                    <a:gd name="connsiteX90" fmla="*/ 215069 w 2951147"/>
                    <a:gd name="connsiteY90" fmla="*/ 895884 h 1841619"/>
                    <a:gd name="connsiteX91" fmla="*/ 215069 w 2951147"/>
                    <a:gd name="connsiteY91" fmla="*/ 938613 h 1841619"/>
                    <a:gd name="connsiteX92" fmla="*/ 146702 w 2951147"/>
                    <a:gd name="connsiteY92" fmla="*/ 972796 h 1841619"/>
                    <a:gd name="connsiteX93" fmla="*/ 35607 w 2951147"/>
                    <a:gd name="connsiteY93" fmla="*/ 981342 h 184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951147" h="1841619">
                      <a:moveTo>
                        <a:pt x="35607" y="981342"/>
                      </a:moveTo>
                      <a:cubicBezTo>
                        <a:pt x="11394" y="972796"/>
                        <a:pt x="2848" y="948582"/>
                        <a:pt x="1424" y="921521"/>
                      </a:cubicBezTo>
                      <a:cubicBezTo>
                        <a:pt x="0" y="894460"/>
                        <a:pt x="7121" y="838912"/>
                        <a:pt x="27061" y="818972"/>
                      </a:cubicBezTo>
                      <a:cubicBezTo>
                        <a:pt x="47001" y="799032"/>
                        <a:pt x="98276" y="818972"/>
                        <a:pt x="121065" y="801880"/>
                      </a:cubicBezTo>
                      <a:cubicBezTo>
                        <a:pt x="143854" y="784788"/>
                        <a:pt x="166643" y="739211"/>
                        <a:pt x="163794" y="716422"/>
                      </a:cubicBezTo>
                      <a:cubicBezTo>
                        <a:pt x="160945" y="693633"/>
                        <a:pt x="89730" y="685087"/>
                        <a:pt x="103973" y="665147"/>
                      </a:cubicBezTo>
                      <a:cubicBezTo>
                        <a:pt x="118216" y="645207"/>
                        <a:pt x="203674" y="623843"/>
                        <a:pt x="249252" y="596781"/>
                      </a:cubicBezTo>
                      <a:cubicBezTo>
                        <a:pt x="294830" y="569719"/>
                        <a:pt x="354650" y="534111"/>
                        <a:pt x="377439" y="502777"/>
                      </a:cubicBezTo>
                      <a:cubicBezTo>
                        <a:pt x="400228" y="471443"/>
                        <a:pt x="404501" y="425865"/>
                        <a:pt x="385985" y="408774"/>
                      </a:cubicBezTo>
                      <a:cubicBezTo>
                        <a:pt x="367469" y="391683"/>
                        <a:pt x="274890" y="417319"/>
                        <a:pt x="266344" y="400228"/>
                      </a:cubicBezTo>
                      <a:cubicBezTo>
                        <a:pt x="257798" y="383137"/>
                        <a:pt x="313346" y="340407"/>
                        <a:pt x="334710" y="306224"/>
                      </a:cubicBezTo>
                      <a:cubicBezTo>
                        <a:pt x="356074" y="272041"/>
                        <a:pt x="363196" y="225039"/>
                        <a:pt x="394530" y="195129"/>
                      </a:cubicBezTo>
                      <a:cubicBezTo>
                        <a:pt x="425865" y="165219"/>
                        <a:pt x="470018" y="132459"/>
                        <a:pt x="522717" y="126762"/>
                      </a:cubicBezTo>
                      <a:cubicBezTo>
                        <a:pt x="575416" y="121065"/>
                        <a:pt x="663723" y="143854"/>
                        <a:pt x="710725" y="160946"/>
                      </a:cubicBezTo>
                      <a:cubicBezTo>
                        <a:pt x="757727" y="178038"/>
                        <a:pt x="752030" y="229312"/>
                        <a:pt x="804729" y="229312"/>
                      </a:cubicBezTo>
                      <a:cubicBezTo>
                        <a:pt x="857428" y="229312"/>
                        <a:pt x="984190" y="180886"/>
                        <a:pt x="1026919" y="160946"/>
                      </a:cubicBezTo>
                      <a:cubicBezTo>
                        <a:pt x="1069648" y="141006"/>
                        <a:pt x="1039738" y="135308"/>
                        <a:pt x="1061102" y="109671"/>
                      </a:cubicBezTo>
                      <a:cubicBezTo>
                        <a:pt x="1082466" y="84034"/>
                        <a:pt x="1112377" y="14243"/>
                        <a:pt x="1155106" y="7121"/>
                      </a:cubicBezTo>
                      <a:cubicBezTo>
                        <a:pt x="1197835" y="0"/>
                        <a:pt x="1271898" y="51275"/>
                        <a:pt x="1317476" y="66942"/>
                      </a:cubicBezTo>
                      <a:cubicBezTo>
                        <a:pt x="1363054" y="82609"/>
                        <a:pt x="1390116" y="99701"/>
                        <a:pt x="1428572" y="101125"/>
                      </a:cubicBezTo>
                      <a:cubicBezTo>
                        <a:pt x="1467028" y="102549"/>
                        <a:pt x="1486968" y="72639"/>
                        <a:pt x="1548213" y="75488"/>
                      </a:cubicBezTo>
                      <a:cubicBezTo>
                        <a:pt x="1609458" y="78337"/>
                        <a:pt x="1716280" y="109671"/>
                        <a:pt x="1796041" y="118217"/>
                      </a:cubicBezTo>
                      <a:cubicBezTo>
                        <a:pt x="1875802" y="126763"/>
                        <a:pt x="1921379" y="109670"/>
                        <a:pt x="2026777" y="126762"/>
                      </a:cubicBezTo>
                      <a:cubicBezTo>
                        <a:pt x="2132175" y="143854"/>
                        <a:pt x="2341548" y="200826"/>
                        <a:pt x="2428430" y="220766"/>
                      </a:cubicBezTo>
                      <a:cubicBezTo>
                        <a:pt x="2515312" y="240706"/>
                        <a:pt x="2499645" y="230737"/>
                        <a:pt x="2548071" y="246404"/>
                      </a:cubicBezTo>
                      <a:cubicBezTo>
                        <a:pt x="2596497" y="262071"/>
                        <a:pt x="2704744" y="293406"/>
                        <a:pt x="2718987" y="314770"/>
                      </a:cubicBezTo>
                      <a:cubicBezTo>
                        <a:pt x="2733230" y="336134"/>
                        <a:pt x="2669136" y="360347"/>
                        <a:pt x="2633529" y="374590"/>
                      </a:cubicBezTo>
                      <a:cubicBezTo>
                        <a:pt x="2597922" y="388833"/>
                        <a:pt x="2521009" y="378864"/>
                        <a:pt x="2505342" y="400228"/>
                      </a:cubicBezTo>
                      <a:cubicBezTo>
                        <a:pt x="2489675" y="421593"/>
                        <a:pt x="2499645" y="470018"/>
                        <a:pt x="2539525" y="502777"/>
                      </a:cubicBezTo>
                      <a:cubicBezTo>
                        <a:pt x="2579405" y="535536"/>
                        <a:pt x="2697622" y="561173"/>
                        <a:pt x="2744624" y="596781"/>
                      </a:cubicBezTo>
                      <a:cubicBezTo>
                        <a:pt x="2791626" y="632389"/>
                        <a:pt x="2803020" y="683663"/>
                        <a:pt x="2821536" y="716422"/>
                      </a:cubicBezTo>
                      <a:cubicBezTo>
                        <a:pt x="2840052" y="749181"/>
                        <a:pt x="2841476" y="769121"/>
                        <a:pt x="2855719" y="793334"/>
                      </a:cubicBezTo>
                      <a:cubicBezTo>
                        <a:pt x="2869962" y="817547"/>
                        <a:pt x="2891327" y="834639"/>
                        <a:pt x="2906994" y="861701"/>
                      </a:cubicBezTo>
                      <a:cubicBezTo>
                        <a:pt x="2922661" y="888763"/>
                        <a:pt x="2951147" y="921521"/>
                        <a:pt x="2949723" y="955704"/>
                      </a:cubicBezTo>
                      <a:cubicBezTo>
                        <a:pt x="2948299" y="989887"/>
                        <a:pt x="2915540" y="1066800"/>
                        <a:pt x="2898448" y="1066800"/>
                      </a:cubicBezTo>
                      <a:cubicBezTo>
                        <a:pt x="2881356" y="1066800"/>
                        <a:pt x="2867113" y="982766"/>
                        <a:pt x="2847173" y="955704"/>
                      </a:cubicBezTo>
                      <a:cubicBezTo>
                        <a:pt x="2827233" y="928642"/>
                        <a:pt x="2810141" y="914400"/>
                        <a:pt x="2778807" y="904430"/>
                      </a:cubicBezTo>
                      <a:cubicBezTo>
                        <a:pt x="2747473" y="894460"/>
                        <a:pt x="2667712" y="888763"/>
                        <a:pt x="2659166" y="895884"/>
                      </a:cubicBezTo>
                      <a:cubicBezTo>
                        <a:pt x="2650620" y="903005"/>
                        <a:pt x="2709016" y="938613"/>
                        <a:pt x="2727532" y="947159"/>
                      </a:cubicBezTo>
                      <a:cubicBezTo>
                        <a:pt x="2746048" y="955705"/>
                        <a:pt x="2763139" y="937189"/>
                        <a:pt x="2770261" y="947159"/>
                      </a:cubicBezTo>
                      <a:cubicBezTo>
                        <a:pt x="2777383" y="957129"/>
                        <a:pt x="2763140" y="982766"/>
                        <a:pt x="2770261" y="1006979"/>
                      </a:cubicBezTo>
                      <a:cubicBezTo>
                        <a:pt x="2777382" y="1031192"/>
                        <a:pt x="2793050" y="1061102"/>
                        <a:pt x="2812990" y="1092437"/>
                      </a:cubicBezTo>
                      <a:cubicBezTo>
                        <a:pt x="2832930" y="1123772"/>
                        <a:pt x="2869962" y="1160804"/>
                        <a:pt x="2889902" y="1194987"/>
                      </a:cubicBezTo>
                      <a:cubicBezTo>
                        <a:pt x="2909842" y="1229170"/>
                        <a:pt x="2936904" y="1264777"/>
                        <a:pt x="2932631" y="1297536"/>
                      </a:cubicBezTo>
                      <a:cubicBezTo>
                        <a:pt x="2928358" y="1330295"/>
                        <a:pt x="2889902" y="1371600"/>
                        <a:pt x="2864265" y="1391540"/>
                      </a:cubicBezTo>
                      <a:cubicBezTo>
                        <a:pt x="2838628" y="1411480"/>
                        <a:pt x="2798747" y="1402934"/>
                        <a:pt x="2778807" y="1417177"/>
                      </a:cubicBezTo>
                      <a:cubicBezTo>
                        <a:pt x="2758867" y="1431420"/>
                        <a:pt x="2758867" y="1476998"/>
                        <a:pt x="2744624" y="1476998"/>
                      </a:cubicBezTo>
                      <a:cubicBezTo>
                        <a:pt x="2730381" y="1476998"/>
                        <a:pt x="2703319" y="1418601"/>
                        <a:pt x="2693349" y="1417177"/>
                      </a:cubicBezTo>
                      <a:cubicBezTo>
                        <a:pt x="2683379" y="1415753"/>
                        <a:pt x="2662014" y="1434269"/>
                        <a:pt x="2684803" y="1468452"/>
                      </a:cubicBezTo>
                      <a:cubicBezTo>
                        <a:pt x="2707592" y="1502635"/>
                        <a:pt x="2817263" y="1575274"/>
                        <a:pt x="2830082" y="1622276"/>
                      </a:cubicBezTo>
                      <a:cubicBezTo>
                        <a:pt x="2842901" y="1669278"/>
                        <a:pt x="2787353" y="1743342"/>
                        <a:pt x="2761716" y="1750463"/>
                      </a:cubicBezTo>
                      <a:cubicBezTo>
                        <a:pt x="2736079" y="1757585"/>
                        <a:pt x="2701895" y="1683521"/>
                        <a:pt x="2676258" y="1665005"/>
                      </a:cubicBezTo>
                      <a:cubicBezTo>
                        <a:pt x="2650621" y="1646489"/>
                        <a:pt x="2617861" y="1620852"/>
                        <a:pt x="2607891" y="1639368"/>
                      </a:cubicBezTo>
                      <a:cubicBezTo>
                        <a:pt x="2597921" y="1657884"/>
                        <a:pt x="2622134" y="1751888"/>
                        <a:pt x="2616437" y="1776101"/>
                      </a:cubicBezTo>
                      <a:cubicBezTo>
                        <a:pt x="2610740" y="1800314"/>
                        <a:pt x="2589375" y="1811709"/>
                        <a:pt x="2573708" y="1784647"/>
                      </a:cubicBezTo>
                      <a:cubicBezTo>
                        <a:pt x="2558041" y="1757585"/>
                        <a:pt x="2540949" y="1655036"/>
                        <a:pt x="2522433" y="1613731"/>
                      </a:cubicBezTo>
                      <a:cubicBezTo>
                        <a:pt x="2503917" y="1572426"/>
                        <a:pt x="2501069" y="1575274"/>
                        <a:pt x="2462613" y="1536818"/>
                      </a:cubicBezTo>
                      <a:cubicBezTo>
                        <a:pt x="2424157" y="1498362"/>
                        <a:pt x="2333002" y="1397237"/>
                        <a:pt x="2291697" y="1382994"/>
                      </a:cubicBezTo>
                      <a:cubicBezTo>
                        <a:pt x="2250392" y="1368751"/>
                        <a:pt x="2240422" y="1421451"/>
                        <a:pt x="2214785" y="1451361"/>
                      </a:cubicBezTo>
                      <a:cubicBezTo>
                        <a:pt x="2189148" y="1481271"/>
                        <a:pt x="2150692" y="1528273"/>
                        <a:pt x="2137873" y="1562456"/>
                      </a:cubicBezTo>
                      <a:cubicBezTo>
                        <a:pt x="2125054" y="1596639"/>
                        <a:pt x="2137873" y="1656460"/>
                        <a:pt x="2137873" y="1656460"/>
                      </a:cubicBezTo>
                      <a:cubicBezTo>
                        <a:pt x="2137873" y="1680673"/>
                        <a:pt x="2152116" y="1680672"/>
                        <a:pt x="2137873" y="1707734"/>
                      </a:cubicBezTo>
                      <a:cubicBezTo>
                        <a:pt x="2123630" y="1734796"/>
                        <a:pt x="2069507" y="1800314"/>
                        <a:pt x="2052415" y="1818830"/>
                      </a:cubicBezTo>
                      <a:cubicBezTo>
                        <a:pt x="2035323" y="1837346"/>
                        <a:pt x="2050990" y="1841619"/>
                        <a:pt x="2035323" y="1818830"/>
                      </a:cubicBezTo>
                      <a:cubicBezTo>
                        <a:pt x="2019656" y="1796041"/>
                        <a:pt x="1975503" y="1726250"/>
                        <a:pt x="1958411" y="1682097"/>
                      </a:cubicBezTo>
                      <a:cubicBezTo>
                        <a:pt x="1941319" y="1637944"/>
                        <a:pt x="1948440" y="1598063"/>
                        <a:pt x="1932773" y="1553910"/>
                      </a:cubicBezTo>
                      <a:cubicBezTo>
                        <a:pt x="1917106" y="1509757"/>
                        <a:pt x="1905712" y="1459906"/>
                        <a:pt x="1864407" y="1417177"/>
                      </a:cubicBezTo>
                      <a:cubicBezTo>
                        <a:pt x="1823102" y="1374448"/>
                        <a:pt x="1737644" y="1313203"/>
                        <a:pt x="1684945" y="1297536"/>
                      </a:cubicBezTo>
                      <a:cubicBezTo>
                        <a:pt x="1632246" y="1281869"/>
                        <a:pt x="1583820" y="1326022"/>
                        <a:pt x="1548213" y="1323174"/>
                      </a:cubicBezTo>
                      <a:cubicBezTo>
                        <a:pt x="1512606" y="1320326"/>
                        <a:pt x="1501211" y="1297537"/>
                        <a:pt x="1471301" y="1280445"/>
                      </a:cubicBezTo>
                      <a:cubicBezTo>
                        <a:pt x="1441391" y="1263353"/>
                        <a:pt x="1395813" y="1241989"/>
                        <a:pt x="1368751" y="1220624"/>
                      </a:cubicBezTo>
                      <a:cubicBezTo>
                        <a:pt x="1341689" y="1199259"/>
                        <a:pt x="1318900" y="1152258"/>
                        <a:pt x="1308930" y="1152258"/>
                      </a:cubicBezTo>
                      <a:cubicBezTo>
                        <a:pt x="1298960" y="1152258"/>
                        <a:pt x="1297536" y="1190714"/>
                        <a:pt x="1308930" y="1220624"/>
                      </a:cubicBezTo>
                      <a:cubicBezTo>
                        <a:pt x="1320324" y="1250534"/>
                        <a:pt x="1353084" y="1311779"/>
                        <a:pt x="1377297" y="1331719"/>
                      </a:cubicBezTo>
                      <a:cubicBezTo>
                        <a:pt x="1401510" y="1351659"/>
                        <a:pt x="1424299" y="1335992"/>
                        <a:pt x="1454209" y="1340265"/>
                      </a:cubicBezTo>
                      <a:cubicBezTo>
                        <a:pt x="1484119" y="1344538"/>
                        <a:pt x="1541092" y="1333144"/>
                        <a:pt x="1556759" y="1357357"/>
                      </a:cubicBezTo>
                      <a:cubicBezTo>
                        <a:pt x="1572426" y="1381570"/>
                        <a:pt x="1571002" y="1448512"/>
                        <a:pt x="1548213" y="1485544"/>
                      </a:cubicBezTo>
                      <a:cubicBezTo>
                        <a:pt x="1525424" y="1522576"/>
                        <a:pt x="1454209" y="1556758"/>
                        <a:pt x="1420026" y="1579547"/>
                      </a:cubicBezTo>
                      <a:cubicBezTo>
                        <a:pt x="1385843" y="1602336"/>
                        <a:pt x="1375873" y="1636519"/>
                        <a:pt x="1343114" y="1622276"/>
                      </a:cubicBezTo>
                      <a:cubicBezTo>
                        <a:pt x="1310355" y="1608033"/>
                        <a:pt x="1263354" y="1538243"/>
                        <a:pt x="1223473" y="1494090"/>
                      </a:cubicBezTo>
                      <a:cubicBezTo>
                        <a:pt x="1183593" y="1449937"/>
                        <a:pt x="1138014" y="1398662"/>
                        <a:pt x="1103831" y="1357357"/>
                      </a:cubicBezTo>
                      <a:cubicBezTo>
                        <a:pt x="1069648" y="1316052"/>
                        <a:pt x="1042586" y="1283293"/>
                        <a:pt x="1018373" y="1246261"/>
                      </a:cubicBezTo>
                      <a:cubicBezTo>
                        <a:pt x="994160" y="1209229"/>
                        <a:pt x="967099" y="1176471"/>
                        <a:pt x="958553" y="1135166"/>
                      </a:cubicBezTo>
                      <a:cubicBezTo>
                        <a:pt x="950007" y="1093861"/>
                        <a:pt x="988463" y="1021222"/>
                        <a:pt x="967099" y="998433"/>
                      </a:cubicBezTo>
                      <a:cubicBezTo>
                        <a:pt x="945735" y="975644"/>
                        <a:pt x="877368" y="995584"/>
                        <a:pt x="830366" y="998433"/>
                      </a:cubicBezTo>
                      <a:cubicBezTo>
                        <a:pt x="783364" y="1001282"/>
                        <a:pt x="723543" y="1034041"/>
                        <a:pt x="685087" y="1015525"/>
                      </a:cubicBezTo>
                      <a:cubicBezTo>
                        <a:pt x="646631" y="997009"/>
                        <a:pt x="628116" y="905854"/>
                        <a:pt x="599630" y="887338"/>
                      </a:cubicBezTo>
                      <a:cubicBezTo>
                        <a:pt x="571144" y="868822"/>
                        <a:pt x="541234" y="915824"/>
                        <a:pt x="514172" y="904430"/>
                      </a:cubicBezTo>
                      <a:cubicBezTo>
                        <a:pt x="487110" y="893036"/>
                        <a:pt x="467169" y="837488"/>
                        <a:pt x="437259" y="818972"/>
                      </a:cubicBezTo>
                      <a:cubicBezTo>
                        <a:pt x="407349" y="800456"/>
                        <a:pt x="371742" y="780515"/>
                        <a:pt x="334710" y="793334"/>
                      </a:cubicBezTo>
                      <a:cubicBezTo>
                        <a:pt x="297678" y="806153"/>
                        <a:pt x="235009" y="871671"/>
                        <a:pt x="215069" y="895884"/>
                      </a:cubicBezTo>
                      <a:cubicBezTo>
                        <a:pt x="195129" y="920097"/>
                        <a:pt x="226464" y="925794"/>
                        <a:pt x="215069" y="938613"/>
                      </a:cubicBezTo>
                      <a:cubicBezTo>
                        <a:pt x="203674" y="951432"/>
                        <a:pt x="182309" y="965675"/>
                        <a:pt x="146702" y="972796"/>
                      </a:cubicBezTo>
                      <a:cubicBezTo>
                        <a:pt x="111095" y="979917"/>
                        <a:pt x="59820" y="989888"/>
                        <a:pt x="35607" y="981342"/>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5486400" y="1295400"/>
                  <a:ext cx="872098" cy="369332"/>
                </a:xfrm>
                <a:prstGeom prst="rect">
                  <a:avLst/>
                </a:prstGeom>
                <a:grpFill/>
                <a:ln>
                  <a:noFill/>
                </a:ln>
              </p:spPr>
              <p:txBody>
                <a:bodyPr wrap="none" rtlCol="0">
                  <a:spAutoFit/>
                </a:bodyPr>
                <a:lstStyle/>
                <a:p>
                  <a:pPr algn="ctr"/>
                  <a:r>
                    <a:rPr lang="en-US" b="1" dirty="0" smtClean="0">
                      <a:solidFill>
                        <a:schemeClr val="bg1"/>
                      </a:solidFill>
                    </a:rPr>
                    <a:t>Eurasia</a:t>
                  </a:r>
                  <a:endParaRPr lang="en-US" b="1" dirty="0">
                    <a:solidFill>
                      <a:schemeClr val="bg1"/>
                    </a:solidFill>
                  </a:endParaRPr>
                </a:p>
              </p:txBody>
            </p:sp>
          </p:grpSp>
          <p:grpSp>
            <p:nvGrpSpPr>
              <p:cNvPr id="33" name="Group 29"/>
              <p:cNvGrpSpPr/>
              <p:nvPr/>
            </p:nvGrpSpPr>
            <p:grpSpPr>
              <a:xfrm>
                <a:off x="7003279" y="3133458"/>
                <a:ext cx="1049708" cy="813275"/>
                <a:chOff x="7003279" y="3133458"/>
                <a:chExt cx="1049708" cy="813275"/>
              </a:xfrm>
              <a:solidFill>
                <a:schemeClr val="accent6">
                  <a:lumMod val="50000"/>
                </a:schemeClr>
              </a:solidFill>
            </p:grpSpPr>
            <p:sp>
              <p:nvSpPr>
                <p:cNvPr id="43" name="Freeform 42"/>
                <p:cNvSpPr/>
                <p:nvPr/>
              </p:nvSpPr>
              <p:spPr>
                <a:xfrm>
                  <a:off x="7003279" y="3133458"/>
                  <a:ext cx="1049708" cy="813275"/>
                </a:xfrm>
                <a:custGeom>
                  <a:avLst/>
                  <a:gdLst>
                    <a:gd name="connsiteX0" fmla="*/ 269192 w 1049708"/>
                    <a:gd name="connsiteY0" fmla="*/ 276314 h 813275"/>
                    <a:gd name="connsiteX1" fmla="*/ 397379 w 1049708"/>
                    <a:gd name="connsiteY1" fmla="*/ 216493 h 813275"/>
                    <a:gd name="connsiteX2" fmla="*/ 508474 w 1049708"/>
                    <a:gd name="connsiteY2" fmla="*/ 113944 h 813275"/>
                    <a:gd name="connsiteX3" fmla="*/ 593932 w 1049708"/>
                    <a:gd name="connsiteY3" fmla="*/ 71215 h 813275"/>
                    <a:gd name="connsiteX4" fmla="*/ 593932 w 1049708"/>
                    <a:gd name="connsiteY4" fmla="*/ 88306 h 813275"/>
                    <a:gd name="connsiteX5" fmla="*/ 670844 w 1049708"/>
                    <a:gd name="connsiteY5" fmla="*/ 11394 h 813275"/>
                    <a:gd name="connsiteX6" fmla="*/ 824669 w 1049708"/>
                    <a:gd name="connsiteY6" fmla="*/ 45578 h 813275"/>
                    <a:gd name="connsiteX7" fmla="*/ 781940 w 1049708"/>
                    <a:gd name="connsiteY7" fmla="*/ 79761 h 813275"/>
                    <a:gd name="connsiteX8" fmla="*/ 884489 w 1049708"/>
                    <a:gd name="connsiteY8" fmla="*/ 173764 h 813275"/>
                    <a:gd name="connsiteX9" fmla="*/ 952856 w 1049708"/>
                    <a:gd name="connsiteY9" fmla="*/ 11394 h 813275"/>
                    <a:gd name="connsiteX10" fmla="*/ 995585 w 1049708"/>
                    <a:gd name="connsiteY10" fmla="*/ 105398 h 813275"/>
                    <a:gd name="connsiteX11" fmla="*/ 987039 w 1049708"/>
                    <a:gd name="connsiteY11" fmla="*/ 207948 h 813275"/>
                    <a:gd name="connsiteX12" fmla="*/ 1021222 w 1049708"/>
                    <a:gd name="connsiteY12" fmla="*/ 344680 h 813275"/>
                    <a:gd name="connsiteX13" fmla="*/ 1012676 w 1049708"/>
                    <a:gd name="connsiteY13" fmla="*/ 498505 h 813275"/>
                    <a:gd name="connsiteX14" fmla="*/ 799031 w 1049708"/>
                    <a:gd name="connsiteY14" fmla="*/ 677966 h 813275"/>
                    <a:gd name="connsiteX15" fmla="*/ 713573 w 1049708"/>
                    <a:gd name="connsiteY15" fmla="*/ 746333 h 813275"/>
                    <a:gd name="connsiteX16" fmla="*/ 593932 w 1049708"/>
                    <a:gd name="connsiteY16" fmla="*/ 797607 h 813275"/>
                    <a:gd name="connsiteX17" fmla="*/ 431562 w 1049708"/>
                    <a:gd name="connsiteY17" fmla="*/ 789062 h 813275"/>
                    <a:gd name="connsiteX18" fmla="*/ 448654 w 1049708"/>
                    <a:gd name="connsiteY18" fmla="*/ 652329 h 813275"/>
                    <a:gd name="connsiteX19" fmla="*/ 371742 w 1049708"/>
                    <a:gd name="connsiteY19" fmla="*/ 626692 h 813275"/>
                    <a:gd name="connsiteX20" fmla="*/ 209371 w 1049708"/>
                    <a:gd name="connsiteY20" fmla="*/ 677966 h 813275"/>
                    <a:gd name="connsiteX21" fmla="*/ 29910 w 1049708"/>
                    <a:gd name="connsiteY21" fmla="*/ 720695 h 813275"/>
                    <a:gd name="connsiteX22" fmla="*/ 29910 w 1049708"/>
                    <a:gd name="connsiteY22" fmla="*/ 643783 h 813275"/>
                    <a:gd name="connsiteX23" fmla="*/ 141005 w 1049708"/>
                    <a:gd name="connsiteY23" fmla="*/ 421592 h 813275"/>
                    <a:gd name="connsiteX24" fmla="*/ 183734 w 1049708"/>
                    <a:gd name="connsiteY24" fmla="*/ 319043 h 813275"/>
                    <a:gd name="connsiteX25" fmla="*/ 269192 w 1049708"/>
                    <a:gd name="connsiteY25" fmla="*/ 276314 h 81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49708" h="813275">
                      <a:moveTo>
                        <a:pt x="269192" y="276314"/>
                      </a:moveTo>
                      <a:cubicBezTo>
                        <a:pt x="304800" y="259222"/>
                        <a:pt x="357499" y="243555"/>
                        <a:pt x="397379" y="216493"/>
                      </a:cubicBezTo>
                      <a:cubicBezTo>
                        <a:pt x="437259" y="189431"/>
                        <a:pt x="475715" y="138157"/>
                        <a:pt x="508474" y="113944"/>
                      </a:cubicBezTo>
                      <a:cubicBezTo>
                        <a:pt x="541233" y="89731"/>
                        <a:pt x="579689" y="75488"/>
                        <a:pt x="593932" y="71215"/>
                      </a:cubicBezTo>
                      <a:cubicBezTo>
                        <a:pt x="608175" y="66942"/>
                        <a:pt x="581113" y="98276"/>
                        <a:pt x="593932" y="88306"/>
                      </a:cubicBezTo>
                      <a:cubicBezTo>
                        <a:pt x="606751" y="78336"/>
                        <a:pt x="632388" y="18515"/>
                        <a:pt x="670844" y="11394"/>
                      </a:cubicBezTo>
                      <a:cubicBezTo>
                        <a:pt x="709300" y="4273"/>
                        <a:pt x="806153" y="34184"/>
                        <a:pt x="824669" y="45578"/>
                      </a:cubicBezTo>
                      <a:cubicBezTo>
                        <a:pt x="843185" y="56972"/>
                        <a:pt x="771970" y="58397"/>
                        <a:pt x="781940" y="79761"/>
                      </a:cubicBezTo>
                      <a:cubicBezTo>
                        <a:pt x="791910" y="101125"/>
                        <a:pt x="856003" y="185158"/>
                        <a:pt x="884489" y="173764"/>
                      </a:cubicBezTo>
                      <a:cubicBezTo>
                        <a:pt x="912975" y="162370"/>
                        <a:pt x="934340" y="22788"/>
                        <a:pt x="952856" y="11394"/>
                      </a:cubicBezTo>
                      <a:cubicBezTo>
                        <a:pt x="971372" y="0"/>
                        <a:pt x="989888" y="72639"/>
                        <a:pt x="995585" y="105398"/>
                      </a:cubicBezTo>
                      <a:cubicBezTo>
                        <a:pt x="1001282" y="138157"/>
                        <a:pt x="982766" y="168068"/>
                        <a:pt x="987039" y="207948"/>
                      </a:cubicBezTo>
                      <a:cubicBezTo>
                        <a:pt x="991312" y="247828"/>
                        <a:pt x="1016949" y="296254"/>
                        <a:pt x="1021222" y="344680"/>
                      </a:cubicBezTo>
                      <a:cubicBezTo>
                        <a:pt x="1025495" y="393106"/>
                        <a:pt x="1049708" y="442957"/>
                        <a:pt x="1012676" y="498505"/>
                      </a:cubicBezTo>
                      <a:cubicBezTo>
                        <a:pt x="975644" y="554053"/>
                        <a:pt x="848882" y="636661"/>
                        <a:pt x="799031" y="677966"/>
                      </a:cubicBezTo>
                      <a:cubicBezTo>
                        <a:pt x="749181" y="719271"/>
                        <a:pt x="747756" y="726393"/>
                        <a:pt x="713573" y="746333"/>
                      </a:cubicBezTo>
                      <a:cubicBezTo>
                        <a:pt x="679390" y="766273"/>
                        <a:pt x="640934" y="790486"/>
                        <a:pt x="593932" y="797607"/>
                      </a:cubicBezTo>
                      <a:cubicBezTo>
                        <a:pt x="546930" y="804729"/>
                        <a:pt x="455775" y="813275"/>
                        <a:pt x="431562" y="789062"/>
                      </a:cubicBezTo>
                      <a:cubicBezTo>
                        <a:pt x="407349" y="764849"/>
                        <a:pt x="458624" y="679391"/>
                        <a:pt x="448654" y="652329"/>
                      </a:cubicBezTo>
                      <a:cubicBezTo>
                        <a:pt x="438684" y="625267"/>
                        <a:pt x="411622" y="622419"/>
                        <a:pt x="371742" y="626692"/>
                      </a:cubicBezTo>
                      <a:cubicBezTo>
                        <a:pt x="331862" y="630965"/>
                        <a:pt x="266343" y="662299"/>
                        <a:pt x="209371" y="677966"/>
                      </a:cubicBezTo>
                      <a:cubicBezTo>
                        <a:pt x="152399" y="693633"/>
                        <a:pt x="59820" y="726392"/>
                        <a:pt x="29910" y="720695"/>
                      </a:cubicBezTo>
                      <a:cubicBezTo>
                        <a:pt x="0" y="714998"/>
                        <a:pt x="11394" y="693633"/>
                        <a:pt x="29910" y="643783"/>
                      </a:cubicBezTo>
                      <a:cubicBezTo>
                        <a:pt x="48426" y="593933"/>
                        <a:pt x="115368" y="475715"/>
                        <a:pt x="141005" y="421592"/>
                      </a:cubicBezTo>
                      <a:cubicBezTo>
                        <a:pt x="166642" y="367469"/>
                        <a:pt x="162370" y="341832"/>
                        <a:pt x="183734" y="319043"/>
                      </a:cubicBezTo>
                      <a:cubicBezTo>
                        <a:pt x="205098" y="296254"/>
                        <a:pt x="233584" y="293406"/>
                        <a:pt x="269192" y="276314"/>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7467600" y="3352800"/>
                  <a:ext cx="538930" cy="369332"/>
                </a:xfrm>
                <a:prstGeom prst="rect">
                  <a:avLst/>
                </a:prstGeom>
                <a:grpFill/>
                <a:ln>
                  <a:noFill/>
                </a:ln>
              </p:spPr>
              <p:txBody>
                <a:bodyPr wrap="none" rtlCol="0">
                  <a:spAutoFit/>
                </a:bodyPr>
                <a:lstStyle/>
                <a:p>
                  <a:pPr algn="ctr"/>
                  <a:r>
                    <a:rPr lang="en-US" b="1" dirty="0" smtClean="0">
                      <a:solidFill>
                        <a:schemeClr val="bg1"/>
                      </a:solidFill>
                    </a:rPr>
                    <a:t>Aus</a:t>
                  </a:r>
                  <a:endParaRPr lang="en-US" b="1" dirty="0">
                    <a:solidFill>
                      <a:schemeClr val="bg1"/>
                    </a:solidFill>
                  </a:endParaRPr>
                </a:p>
              </p:txBody>
            </p:sp>
          </p:grpSp>
          <p:grpSp>
            <p:nvGrpSpPr>
              <p:cNvPr id="34" name="Group 32"/>
              <p:cNvGrpSpPr/>
              <p:nvPr/>
            </p:nvGrpSpPr>
            <p:grpSpPr>
              <a:xfrm>
                <a:off x="4132881" y="4538421"/>
                <a:ext cx="2435817" cy="462365"/>
                <a:chOff x="4132881" y="4538421"/>
                <a:chExt cx="2435817" cy="462365"/>
              </a:xfrm>
            </p:grpSpPr>
            <p:sp>
              <p:nvSpPr>
                <p:cNvPr id="41" name="Freeform 40"/>
                <p:cNvSpPr/>
                <p:nvPr/>
              </p:nvSpPr>
              <p:spPr>
                <a:xfrm>
                  <a:off x="4132881" y="4538421"/>
                  <a:ext cx="2435817" cy="462365"/>
                </a:xfrm>
                <a:custGeom>
                  <a:avLst/>
                  <a:gdLst>
                    <a:gd name="connsiteX0" fmla="*/ 67160 w 2435817"/>
                    <a:gd name="connsiteY0" fmla="*/ 343545 h 462365"/>
                    <a:gd name="connsiteX1" fmla="*/ 206644 w 2435817"/>
                    <a:gd name="connsiteY1" fmla="*/ 219559 h 462365"/>
                    <a:gd name="connsiteX2" fmla="*/ 454617 w 2435817"/>
                    <a:gd name="connsiteY2" fmla="*/ 126569 h 462365"/>
                    <a:gd name="connsiteX3" fmla="*/ 888570 w 2435817"/>
                    <a:gd name="connsiteY3" fmla="*/ 126569 h 462365"/>
                    <a:gd name="connsiteX4" fmla="*/ 1152041 w 2435817"/>
                    <a:gd name="connsiteY4" fmla="*/ 49077 h 462365"/>
                    <a:gd name="connsiteX5" fmla="*/ 1338021 w 2435817"/>
                    <a:gd name="connsiteY5" fmla="*/ 49077 h 462365"/>
                    <a:gd name="connsiteX6" fmla="*/ 1276027 w 2435817"/>
                    <a:gd name="connsiteY6" fmla="*/ 157565 h 462365"/>
                    <a:gd name="connsiteX7" fmla="*/ 1539499 w 2435817"/>
                    <a:gd name="connsiteY7" fmla="*/ 18081 h 462365"/>
                    <a:gd name="connsiteX8" fmla="*/ 1833966 w 2435817"/>
                    <a:gd name="connsiteY8" fmla="*/ 49077 h 462365"/>
                    <a:gd name="connsiteX9" fmla="*/ 2298916 w 2435817"/>
                    <a:gd name="connsiteY9" fmla="*/ 33579 h 462365"/>
                    <a:gd name="connsiteX10" fmla="*/ 2422902 w 2435817"/>
                    <a:gd name="connsiteY10" fmla="*/ 126569 h 462365"/>
                    <a:gd name="connsiteX11" fmla="*/ 2221424 w 2435817"/>
                    <a:gd name="connsiteY11" fmla="*/ 235057 h 462365"/>
                    <a:gd name="connsiteX12" fmla="*/ 1353519 w 2435817"/>
                    <a:gd name="connsiteY12" fmla="*/ 390040 h 462365"/>
                    <a:gd name="connsiteX13" fmla="*/ 377126 w 2435817"/>
                    <a:gd name="connsiteY13" fmla="*/ 405538 h 462365"/>
                    <a:gd name="connsiteX14" fmla="*/ 51661 w 2435817"/>
                    <a:gd name="connsiteY14" fmla="*/ 452033 h 462365"/>
                    <a:gd name="connsiteX15" fmla="*/ 67160 w 2435817"/>
                    <a:gd name="connsiteY15" fmla="*/ 343545 h 46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5817" h="462365">
                      <a:moveTo>
                        <a:pt x="67160" y="343545"/>
                      </a:moveTo>
                      <a:cubicBezTo>
                        <a:pt x="92990" y="304799"/>
                        <a:pt x="142068" y="255722"/>
                        <a:pt x="206644" y="219559"/>
                      </a:cubicBezTo>
                      <a:cubicBezTo>
                        <a:pt x="271220" y="183396"/>
                        <a:pt x="340963" y="142067"/>
                        <a:pt x="454617" y="126569"/>
                      </a:cubicBezTo>
                      <a:cubicBezTo>
                        <a:pt x="568271" y="111071"/>
                        <a:pt x="772333" y="139484"/>
                        <a:pt x="888570" y="126569"/>
                      </a:cubicBezTo>
                      <a:cubicBezTo>
                        <a:pt x="1004807" y="113654"/>
                        <a:pt x="1077133" y="61992"/>
                        <a:pt x="1152041" y="49077"/>
                      </a:cubicBezTo>
                      <a:cubicBezTo>
                        <a:pt x="1226950" y="36162"/>
                        <a:pt x="1317357" y="30996"/>
                        <a:pt x="1338021" y="49077"/>
                      </a:cubicBezTo>
                      <a:cubicBezTo>
                        <a:pt x="1358685" y="67158"/>
                        <a:pt x="1242447" y="162731"/>
                        <a:pt x="1276027" y="157565"/>
                      </a:cubicBezTo>
                      <a:cubicBezTo>
                        <a:pt x="1309607" y="152399"/>
                        <a:pt x="1446509" y="36162"/>
                        <a:pt x="1539499" y="18081"/>
                      </a:cubicBezTo>
                      <a:cubicBezTo>
                        <a:pt x="1632489" y="0"/>
                        <a:pt x="1707397" y="46494"/>
                        <a:pt x="1833966" y="49077"/>
                      </a:cubicBezTo>
                      <a:cubicBezTo>
                        <a:pt x="1960535" y="51660"/>
                        <a:pt x="2200760" y="20664"/>
                        <a:pt x="2298916" y="33579"/>
                      </a:cubicBezTo>
                      <a:cubicBezTo>
                        <a:pt x="2397072" y="46494"/>
                        <a:pt x="2435817" y="92989"/>
                        <a:pt x="2422902" y="126569"/>
                      </a:cubicBezTo>
                      <a:cubicBezTo>
                        <a:pt x="2409987" y="160149"/>
                        <a:pt x="2399655" y="191145"/>
                        <a:pt x="2221424" y="235057"/>
                      </a:cubicBezTo>
                      <a:cubicBezTo>
                        <a:pt x="2043194" y="278969"/>
                        <a:pt x="1660902" y="361627"/>
                        <a:pt x="1353519" y="390040"/>
                      </a:cubicBezTo>
                      <a:cubicBezTo>
                        <a:pt x="1046136" y="418454"/>
                        <a:pt x="594102" y="395206"/>
                        <a:pt x="377126" y="405538"/>
                      </a:cubicBezTo>
                      <a:cubicBezTo>
                        <a:pt x="160150" y="415870"/>
                        <a:pt x="103322" y="462365"/>
                        <a:pt x="51661" y="452033"/>
                      </a:cubicBezTo>
                      <a:cubicBezTo>
                        <a:pt x="0" y="441701"/>
                        <a:pt x="41330" y="382291"/>
                        <a:pt x="67160" y="343545"/>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4648200" y="4572000"/>
                  <a:ext cx="1156728" cy="369332"/>
                </a:xfrm>
                <a:prstGeom prst="rect">
                  <a:avLst/>
                </a:prstGeom>
                <a:noFill/>
              </p:spPr>
              <p:txBody>
                <a:bodyPr wrap="none" rtlCol="0">
                  <a:spAutoFit/>
                </a:bodyPr>
                <a:lstStyle/>
                <a:p>
                  <a:pPr algn="ctr"/>
                  <a:r>
                    <a:rPr lang="en-US" b="1" dirty="0" smtClean="0">
                      <a:solidFill>
                        <a:schemeClr val="bg1"/>
                      </a:solidFill>
                    </a:rPr>
                    <a:t>Antarctica</a:t>
                  </a:r>
                  <a:endParaRPr lang="en-US" b="1" dirty="0">
                    <a:solidFill>
                      <a:schemeClr val="bg1"/>
                    </a:solidFill>
                  </a:endParaRPr>
                </a:p>
              </p:txBody>
            </p:sp>
          </p:grpSp>
        </p:grpSp>
        <p:sp>
          <p:nvSpPr>
            <p:cNvPr id="52" name="TextBox 1"/>
            <p:cNvSpPr txBox="1">
              <a:spLocks noChangeArrowheads="1"/>
            </p:cNvSpPr>
            <p:nvPr/>
          </p:nvSpPr>
          <p:spPr bwMode="auto">
            <a:xfrm>
              <a:off x="381000" y="0"/>
              <a:ext cx="5105400" cy="584775"/>
            </a:xfrm>
            <a:prstGeom prst="rect">
              <a:avLst/>
            </a:prstGeom>
            <a:noFill/>
            <a:ln w="9525">
              <a:noFill/>
              <a:miter lim="800000"/>
              <a:headEnd/>
              <a:tailEnd/>
            </a:ln>
          </p:spPr>
          <p:txBody>
            <a:bodyPr wrap="square">
              <a:spAutoFit/>
            </a:bodyPr>
            <a:lstStyle/>
            <a:p>
              <a:r>
                <a:rPr lang="en-US" sz="3200" b="1" dirty="0" smtClean="0"/>
                <a:t>focus on the land masses . . .</a:t>
              </a:r>
              <a:endParaRPr lang="en-US" sz="3200" b="1" dirty="0"/>
            </a:p>
          </p:txBody>
        </p:sp>
      </p:grpSp>
      <p:grpSp>
        <p:nvGrpSpPr>
          <p:cNvPr id="35" name="Group 9"/>
          <p:cNvGrpSpPr/>
          <p:nvPr/>
        </p:nvGrpSpPr>
        <p:grpSpPr>
          <a:xfrm>
            <a:off x="0" y="5257800"/>
            <a:ext cx="8949128" cy="1600200"/>
            <a:chOff x="0" y="5257800"/>
            <a:chExt cx="8949128" cy="1600200"/>
          </a:xfrm>
          <a:solidFill>
            <a:schemeClr val="bg1"/>
          </a:solidFill>
        </p:grpSpPr>
        <p:sp useBgFill="1">
          <p:nvSpPr>
            <p:cNvPr id="56" name="Rectangle 55"/>
            <p:cNvSpPr/>
            <p:nvPr/>
          </p:nvSpPr>
          <p:spPr>
            <a:xfrm>
              <a:off x="6355830" y="5336498"/>
              <a:ext cx="2593298" cy="9443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7" name="Rectangle 56"/>
            <p:cNvSpPr/>
            <p:nvPr/>
          </p:nvSpPr>
          <p:spPr>
            <a:xfrm>
              <a:off x="3839981" y="6595672"/>
              <a:ext cx="1409075" cy="262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8" name="Rectangle 57"/>
            <p:cNvSpPr/>
            <p:nvPr/>
          </p:nvSpPr>
          <p:spPr>
            <a:xfrm>
              <a:off x="0" y="5257800"/>
              <a:ext cx="2605787" cy="76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TextBox 1"/>
          <p:cNvSpPr txBox="1">
            <a:spLocks noChangeArrowheads="1"/>
          </p:cNvSpPr>
          <p:nvPr/>
        </p:nvSpPr>
        <p:spPr bwMode="auto">
          <a:xfrm>
            <a:off x="2895600" y="5562600"/>
            <a:ext cx="5486400" cy="584775"/>
          </a:xfrm>
          <a:prstGeom prst="rect">
            <a:avLst/>
          </a:prstGeom>
          <a:noFill/>
          <a:ln w="9525">
            <a:noFill/>
            <a:miter lim="800000"/>
            <a:headEnd/>
            <a:tailEnd/>
          </a:ln>
        </p:spPr>
        <p:txBody>
          <a:bodyPr wrap="square">
            <a:spAutoFit/>
          </a:bodyPr>
          <a:lstStyle/>
          <a:p>
            <a:r>
              <a:rPr lang="en-US" sz="3200" b="1" dirty="0" smtClean="0"/>
              <a:t>. . . focus on the tectonic plates</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20"/>
                                        </p:tgtEl>
                                      </p:cBhvr>
                                    </p:animEffect>
                                    <p:set>
                                      <p:cBhvr>
                                        <p:cTn id="17" dur="1" fill="hold">
                                          <p:stCondLst>
                                            <p:cond delay="1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7762" name="Picture 2" descr="08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117763"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7" name="TextBox 6"/>
          <p:cNvSpPr txBox="1"/>
          <p:nvPr/>
        </p:nvSpPr>
        <p:spPr>
          <a:xfrm>
            <a:off x="89940" y="5201587"/>
            <a:ext cx="1297150" cy="461665"/>
          </a:xfrm>
          <a:prstGeom prst="rect">
            <a:avLst/>
          </a:prstGeom>
        </p:spPr>
        <p:txBody>
          <a:bodyPr wrap="none" rtlCol="0">
            <a:spAutoFit/>
          </a:bodyPr>
          <a:lstStyle/>
          <a:p>
            <a:r>
              <a:rPr lang="en-US" sz="2400" b="1" dirty="0" smtClean="0"/>
              <a:t>080 Ma </a:t>
            </a:r>
          </a:p>
        </p:txBody>
      </p: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advTm="1000"/>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8786" name="Picture 2" descr="07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11878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7" name="TextBox 6"/>
          <p:cNvSpPr txBox="1"/>
          <p:nvPr/>
        </p:nvSpPr>
        <p:spPr>
          <a:xfrm>
            <a:off x="89940" y="5201587"/>
            <a:ext cx="1297150" cy="461665"/>
          </a:xfrm>
          <a:prstGeom prst="rect">
            <a:avLst/>
          </a:prstGeom>
        </p:spPr>
        <p:txBody>
          <a:bodyPr wrap="none" rtlCol="0">
            <a:spAutoFit/>
          </a:bodyPr>
          <a:lstStyle/>
          <a:p>
            <a:r>
              <a:rPr lang="en-US" sz="2400" b="1" dirty="0" smtClean="0"/>
              <a:t>070 Ma </a:t>
            </a:r>
          </a:p>
        </p:txBody>
      </p: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advTm="1000"/>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9810" name="Picture 2" descr="06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11981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7" name="TextBox 6"/>
          <p:cNvSpPr txBox="1"/>
          <p:nvPr/>
        </p:nvSpPr>
        <p:spPr>
          <a:xfrm>
            <a:off x="89940" y="5201587"/>
            <a:ext cx="1297150" cy="461665"/>
          </a:xfrm>
          <a:prstGeom prst="rect">
            <a:avLst/>
          </a:prstGeom>
        </p:spPr>
        <p:txBody>
          <a:bodyPr wrap="none" rtlCol="0">
            <a:spAutoFit/>
          </a:bodyPr>
          <a:lstStyle/>
          <a:p>
            <a:r>
              <a:rPr lang="en-US" sz="2400" b="1" dirty="0" smtClean="0"/>
              <a:t>060 Ma </a:t>
            </a:r>
          </a:p>
        </p:txBody>
      </p: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advTm="1000"/>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0834" name="Picture 2" descr="05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12083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7" name="TextBox 6"/>
          <p:cNvSpPr txBox="1"/>
          <p:nvPr/>
        </p:nvSpPr>
        <p:spPr>
          <a:xfrm>
            <a:off x="89940" y="5201587"/>
            <a:ext cx="1297150" cy="461665"/>
          </a:xfrm>
          <a:prstGeom prst="rect">
            <a:avLst/>
          </a:prstGeom>
        </p:spPr>
        <p:txBody>
          <a:bodyPr wrap="none" rtlCol="0">
            <a:spAutoFit/>
          </a:bodyPr>
          <a:lstStyle/>
          <a:p>
            <a:r>
              <a:rPr lang="en-US" sz="2400" b="1" dirty="0" smtClean="0"/>
              <a:t>050 Ma </a:t>
            </a:r>
          </a:p>
        </p:txBody>
      </p: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advTm="1000"/>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1858" name="Picture 2" descr="040"/>
          <p:cNvPicPr>
            <a:picLocks noChangeAspect="1" noChangeArrowheads="1"/>
          </p:cNvPicPr>
          <p:nvPr/>
        </p:nvPicPr>
        <p:blipFill>
          <a:blip r:embed="rId2" cstate="print"/>
          <a:srcRect/>
          <a:stretch>
            <a:fillRect/>
          </a:stretch>
        </p:blipFill>
        <p:spPr bwMode="auto">
          <a:xfrm>
            <a:off x="219456" y="621792"/>
            <a:ext cx="8702675" cy="5605463"/>
          </a:xfrm>
          <a:prstGeom prst="rect">
            <a:avLst/>
          </a:prstGeom>
          <a:noFill/>
          <a:ln w="9525">
            <a:noFill/>
            <a:miter lim="800000"/>
            <a:headEnd/>
            <a:tailEnd/>
          </a:ln>
        </p:spPr>
      </p:pic>
      <p:sp>
        <p:nvSpPr>
          <p:cNvPr id="12185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040 Ma </a:t>
            </a:r>
          </a:p>
        </p:txBody>
      </p:sp>
    </p:spTree>
  </p:cSld>
  <p:clrMapOvr>
    <a:masterClrMapping/>
  </p:clrMapOvr>
  <p:transition advTm="1000"/>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882" name="Picture 2" descr="03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122883"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030 Ma </a:t>
            </a:r>
          </a:p>
        </p:txBody>
      </p:sp>
    </p:spTree>
  </p:cSld>
  <p:clrMapOvr>
    <a:masterClrMapping/>
  </p:clrMapOvr>
  <p:transition advTm="1000"/>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3906" name="Picture 2" descr="02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12390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020 Ma </a:t>
            </a:r>
          </a:p>
        </p:txBody>
      </p:sp>
    </p:spTree>
  </p:cSld>
  <p:clrMapOvr>
    <a:masterClrMapping/>
  </p:clrMapOvr>
  <p:transition advTm="1000"/>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4930" name="Picture 2" descr="01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12493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010 Ma </a:t>
            </a:r>
          </a:p>
        </p:txBody>
      </p:sp>
    </p:spTree>
  </p:cSld>
  <p:clrMapOvr>
    <a:masterClrMapping/>
  </p:clrMapOvr>
  <p:transition advTm="1000"/>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5954" name="Picture 4" descr="00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125955" name="Rectangle 5"/>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9"/>
          <p:cNvGrpSpPr/>
          <p:nvPr/>
        </p:nvGrpSpPr>
        <p:grpSpPr>
          <a:xfrm>
            <a:off x="3839981" y="5336498"/>
            <a:ext cx="3924924" cy="1521502"/>
            <a:chOff x="3839981" y="5336498"/>
            <a:chExt cx="3924924" cy="1521502"/>
          </a:xfrm>
        </p:grpSpPr>
        <p:sp useBgFill="1">
          <p:nvSpPr>
            <p:cNvPr id="7" name="Rectangle 6"/>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830997"/>
          </a:xfrm>
          <a:prstGeom prst="rect">
            <a:avLst/>
          </a:prstGeom>
        </p:spPr>
        <p:txBody>
          <a:bodyPr wrap="none" rtlCol="0">
            <a:spAutoFit/>
          </a:bodyPr>
          <a:lstStyle/>
          <a:p>
            <a:r>
              <a:rPr lang="en-US" sz="2400" b="1" dirty="0" smtClean="0"/>
              <a:t>000 Ma </a:t>
            </a:r>
          </a:p>
          <a:p>
            <a:r>
              <a:rPr lang="en-US" sz="2400" b="1" dirty="0" smtClean="0"/>
              <a:t>present</a:t>
            </a:r>
          </a:p>
        </p:txBody>
      </p:sp>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8"/>
          <p:cNvGrpSpPr/>
          <p:nvPr/>
        </p:nvGrpSpPr>
        <p:grpSpPr>
          <a:xfrm>
            <a:off x="220663" y="625475"/>
            <a:ext cx="8702675" cy="5605463"/>
            <a:chOff x="220663" y="625475"/>
            <a:chExt cx="8702675" cy="5605463"/>
          </a:xfrm>
        </p:grpSpPr>
        <p:pic>
          <p:nvPicPr>
            <p:cNvPr id="5" name="Picture 4" descr="00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 name="Group 13"/>
          <p:cNvGrpSpPr/>
          <p:nvPr/>
        </p:nvGrpSpPr>
        <p:grpSpPr>
          <a:xfrm>
            <a:off x="2035324" y="770546"/>
            <a:ext cx="6017663" cy="4230240"/>
            <a:chOff x="2035324" y="770546"/>
            <a:chExt cx="6017663" cy="4230240"/>
          </a:xfrm>
        </p:grpSpPr>
        <p:grpSp>
          <p:nvGrpSpPr>
            <p:cNvPr id="9" name="Group 18"/>
            <p:cNvGrpSpPr/>
            <p:nvPr/>
          </p:nvGrpSpPr>
          <p:grpSpPr>
            <a:xfrm>
              <a:off x="2035324" y="922946"/>
              <a:ext cx="1726250" cy="3490957"/>
              <a:chOff x="2035324" y="922946"/>
              <a:chExt cx="1726250" cy="3490957"/>
            </a:xfrm>
          </p:grpSpPr>
          <p:sp>
            <p:nvSpPr>
              <p:cNvPr id="29" name="Freeform 28"/>
              <p:cNvSpPr/>
              <p:nvPr/>
            </p:nvSpPr>
            <p:spPr>
              <a:xfrm>
                <a:off x="2035324" y="922946"/>
                <a:ext cx="1726250" cy="3490957"/>
              </a:xfrm>
              <a:custGeom>
                <a:avLst/>
                <a:gdLst>
                  <a:gd name="connsiteX0" fmla="*/ 1006979 w 1726250"/>
                  <a:gd name="connsiteY0" fmla="*/ 17091 h 3490957"/>
                  <a:gd name="connsiteX1" fmla="*/ 613872 w 1726250"/>
                  <a:gd name="connsiteY1" fmla="*/ 51275 h 3490957"/>
                  <a:gd name="connsiteX2" fmla="*/ 485685 w 1726250"/>
                  <a:gd name="connsiteY2" fmla="*/ 205099 h 3490957"/>
                  <a:gd name="connsiteX3" fmla="*/ 391682 w 1726250"/>
                  <a:gd name="connsiteY3" fmla="*/ 367469 h 3490957"/>
                  <a:gd name="connsiteX4" fmla="*/ 425865 w 1726250"/>
                  <a:gd name="connsiteY4" fmla="*/ 470018 h 3490957"/>
                  <a:gd name="connsiteX5" fmla="*/ 391682 w 1726250"/>
                  <a:gd name="connsiteY5" fmla="*/ 538385 h 3490957"/>
                  <a:gd name="connsiteX6" fmla="*/ 212220 w 1726250"/>
                  <a:gd name="connsiteY6" fmla="*/ 589660 h 3490957"/>
                  <a:gd name="connsiteX7" fmla="*/ 118216 w 1726250"/>
                  <a:gd name="connsiteY7" fmla="*/ 649480 h 3490957"/>
                  <a:gd name="connsiteX8" fmla="*/ 41304 w 1726250"/>
                  <a:gd name="connsiteY8" fmla="*/ 794759 h 3490957"/>
                  <a:gd name="connsiteX9" fmla="*/ 7121 w 1726250"/>
                  <a:gd name="connsiteY9" fmla="*/ 940037 h 3490957"/>
                  <a:gd name="connsiteX10" fmla="*/ 84033 w 1726250"/>
                  <a:gd name="connsiteY10" fmla="*/ 1042587 h 3490957"/>
                  <a:gd name="connsiteX11" fmla="*/ 84033 w 1726250"/>
                  <a:gd name="connsiteY11" fmla="*/ 1153682 h 3490957"/>
                  <a:gd name="connsiteX12" fmla="*/ 109670 w 1726250"/>
                  <a:gd name="connsiteY12" fmla="*/ 1239140 h 3490957"/>
                  <a:gd name="connsiteX13" fmla="*/ 84033 w 1726250"/>
                  <a:gd name="connsiteY13" fmla="*/ 1324598 h 3490957"/>
                  <a:gd name="connsiteX14" fmla="*/ 272040 w 1726250"/>
                  <a:gd name="connsiteY14" fmla="*/ 1435693 h 3490957"/>
                  <a:gd name="connsiteX15" fmla="*/ 417319 w 1726250"/>
                  <a:gd name="connsiteY15" fmla="*/ 1546789 h 3490957"/>
                  <a:gd name="connsiteX16" fmla="*/ 460048 w 1726250"/>
                  <a:gd name="connsiteY16" fmla="*/ 1623701 h 3490957"/>
                  <a:gd name="connsiteX17" fmla="*/ 562597 w 1726250"/>
                  <a:gd name="connsiteY17" fmla="*/ 1683521 h 3490957"/>
                  <a:gd name="connsiteX18" fmla="*/ 622418 w 1726250"/>
                  <a:gd name="connsiteY18" fmla="*/ 1657884 h 3490957"/>
                  <a:gd name="connsiteX19" fmla="*/ 648055 w 1726250"/>
                  <a:gd name="connsiteY19" fmla="*/ 1683521 h 3490957"/>
                  <a:gd name="connsiteX20" fmla="*/ 622418 w 1726250"/>
                  <a:gd name="connsiteY20" fmla="*/ 1803162 h 3490957"/>
                  <a:gd name="connsiteX21" fmla="*/ 554052 w 1726250"/>
                  <a:gd name="connsiteY21" fmla="*/ 2042445 h 3490957"/>
                  <a:gd name="connsiteX22" fmla="*/ 673693 w 1726250"/>
                  <a:gd name="connsiteY22" fmla="*/ 2273181 h 3490957"/>
                  <a:gd name="connsiteX23" fmla="*/ 818971 w 1726250"/>
                  <a:gd name="connsiteY23" fmla="*/ 2409914 h 3490957"/>
                  <a:gd name="connsiteX24" fmla="*/ 861700 w 1726250"/>
                  <a:gd name="connsiteY24" fmla="*/ 2495372 h 3490957"/>
                  <a:gd name="connsiteX25" fmla="*/ 912975 w 1726250"/>
                  <a:gd name="connsiteY25" fmla="*/ 2700471 h 3490957"/>
                  <a:gd name="connsiteX26" fmla="*/ 964250 w 1726250"/>
                  <a:gd name="connsiteY26" fmla="*/ 2991028 h 3490957"/>
                  <a:gd name="connsiteX27" fmla="*/ 1066799 w 1726250"/>
                  <a:gd name="connsiteY27" fmla="*/ 3204673 h 3490957"/>
                  <a:gd name="connsiteX28" fmla="*/ 1160803 w 1726250"/>
                  <a:gd name="connsiteY28" fmla="*/ 3358497 h 3490957"/>
                  <a:gd name="connsiteX29" fmla="*/ 1357356 w 1726250"/>
                  <a:gd name="connsiteY29" fmla="*/ 3478138 h 3490957"/>
                  <a:gd name="connsiteX30" fmla="*/ 1297536 w 1726250"/>
                  <a:gd name="connsiteY30" fmla="*/ 3281585 h 3490957"/>
                  <a:gd name="connsiteX31" fmla="*/ 1331719 w 1726250"/>
                  <a:gd name="connsiteY31" fmla="*/ 3042303 h 3490957"/>
                  <a:gd name="connsiteX32" fmla="*/ 1459906 w 1726250"/>
                  <a:gd name="connsiteY32" fmla="*/ 2734654 h 3490957"/>
                  <a:gd name="connsiteX33" fmla="*/ 1442814 w 1726250"/>
                  <a:gd name="connsiteY33" fmla="*/ 2623559 h 3490957"/>
                  <a:gd name="connsiteX34" fmla="*/ 1605184 w 1726250"/>
                  <a:gd name="connsiteY34" fmla="*/ 2512463 h 3490957"/>
                  <a:gd name="connsiteX35" fmla="*/ 1656459 w 1726250"/>
                  <a:gd name="connsiteY35" fmla="*/ 2238998 h 3490957"/>
                  <a:gd name="connsiteX36" fmla="*/ 1724826 w 1726250"/>
                  <a:gd name="connsiteY36" fmla="*/ 2136448 h 3490957"/>
                  <a:gd name="connsiteX37" fmla="*/ 1647913 w 1726250"/>
                  <a:gd name="connsiteY37" fmla="*/ 2025353 h 3490957"/>
                  <a:gd name="connsiteX38" fmla="*/ 1451360 w 1726250"/>
                  <a:gd name="connsiteY38" fmla="*/ 1922804 h 3490957"/>
                  <a:gd name="connsiteX39" fmla="*/ 1314627 w 1726250"/>
                  <a:gd name="connsiteY39" fmla="*/ 1751888 h 3490957"/>
                  <a:gd name="connsiteX40" fmla="*/ 1203532 w 1726250"/>
                  <a:gd name="connsiteY40" fmla="*/ 1692067 h 3490957"/>
                  <a:gd name="connsiteX41" fmla="*/ 1118074 w 1726250"/>
                  <a:gd name="connsiteY41" fmla="*/ 1640792 h 3490957"/>
                  <a:gd name="connsiteX42" fmla="*/ 1041162 w 1726250"/>
                  <a:gd name="connsiteY42" fmla="*/ 1563880 h 3490957"/>
                  <a:gd name="connsiteX43" fmla="*/ 904429 w 1726250"/>
                  <a:gd name="connsiteY43" fmla="*/ 1512605 h 3490957"/>
                  <a:gd name="connsiteX44" fmla="*/ 784788 w 1726250"/>
                  <a:gd name="connsiteY44" fmla="*/ 1555334 h 3490957"/>
                  <a:gd name="connsiteX45" fmla="*/ 724968 w 1726250"/>
                  <a:gd name="connsiteY45" fmla="*/ 1649338 h 3490957"/>
                  <a:gd name="connsiteX46" fmla="*/ 665147 w 1726250"/>
                  <a:gd name="connsiteY46" fmla="*/ 1606609 h 3490957"/>
                  <a:gd name="connsiteX47" fmla="*/ 605326 w 1726250"/>
                  <a:gd name="connsiteY47" fmla="*/ 1580972 h 3490957"/>
                  <a:gd name="connsiteX48" fmla="*/ 528414 w 1726250"/>
                  <a:gd name="connsiteY48" fmla="*/ 1555334 h 3490957"/>
                  <a:gd name="connsiteX49" fmla="*/ 391682 w 1726250"/>
                  <a:gd name="connsiteY49" fmla="*/ 1384418 h 3490957"/>
                  <a:gd name="connsiteX50" fmla="*/ 323315 w 1726250"/>
                  <a:gd name="connsiteY50" fmla="*/ 1324598 h 3490957"/>
                  <a:gd name="connsiteX51" fmla="*/ 306224 w 1726250"/>
                  <a:gd name="connsiteY51" fmla="*/ 1162228 h 3490957"/>
                  <a:gd name="connsiteX52" fmla="*/ 417319 w 1726250"/>
                  <a:gd name="connsiteY52" fmla="*/ 1042587 h 3490957"/>
                  <a:gd name="connsiteX53" fmla="*/ 468594 w 1726250"/>
                  <a:gd name="connsiteY53" fmla="*/ 1034041 h 3490957"/>
                  <a:gd name="connsiteX54" fmla="*/ 519869 w 1726250"/>
                  <a:gd name="connsiteY54" fmla="*/ 1034041 h 3490957"/>
                  <a:gd name="connsiteX55" fmla="*/ 571143 w 1726250"/>
                  <a:gd name="connsiteY55" fmla="*/ 1016949 h 3490957"/>
                  <a:gd name="connsiteX56" fmla="*/ 622418 w 1726250"/>
                  <a:gd name="connsiteY56" fmla="*/ 1008404 h 3490957"/>
                  <a:gd name="connsiteX57" fmla="*/ 665147 w 1726250"/>
                  <a:gd name="connsiteY57" fmla="*/ 1008404 h 3490957"/>
                  <a:gd name="connsiteX58" fmla="*/ 690784 w 1726250"/>
                  <a:gd name="connsiteY58" fmla="*/ 1145136 h 3490957"/>
                  <a:gd name="connsiteX59" fmla="*/ 733513 w 1726250"/>
                  <a:gd name="connsiteY59" fmla="*/ 1187865 h 3490957"/>
                  <a:gd name="connsiteX60" fmla="*/ 742059 w 1726250"/>
                  <a:gd name="connsiteY60" fmla="*/ 1034041 h 3490957"/>
                  <a:gd name="connsiteX61" fmla="*/ 784788 w 1726250"/>
                  <a:gd name="connsiteY61" fmla="*/ 948583 h 3490957"/>
                  <a:gd name="connsiteX62" fmla="*/ 904429 w 1726250"/>
                  <a:gd name="connsiteY62" fmla="*/ 846033 h 3490957"/>
                  <a:gd name="connsiteX63" fmla="*/ 998433 w 1726250"/>
                  <a:gd name="connsiteY63" fmla="*/ 752030 h 3490957"/>
                  <a:gd name="connsiteX64" fmla="*/ 1092437 w 1726250"/>
                  <a:gd name="connsiteY64" fmla="*/ 675118 h 3490957"/>
                  <a:gd name="connsiteX65" fmla="*/ 1186440 w 1726250"/>
                  <a:gd name="connsiteY65" fmla="*/ 615297 h 3490957"/>
                  <a:gd name="connsiteX66" fmla="*/ 1280444 w 1726250"/>
                  <a:gd name="connsiteY66" fmla="*/ 606751 h 3490957"/>
                  <a:gd name="connsiteX67" fmla="*/ 1306082 w 1726250"/>
                  <a:gd name="connsiteY67" fmla="*/ 538385 h 3490957"/>
                  <a:gd name="connsiteX68" fmla="*/ 1391540 w 1726250"/>
                  <a:gd name="connsiteY68" fmla="*/ 512747 h 3490957"/>
                  <a:gd name="connsiteX69" fmla="*/ 1511181 w 1726250"/>
                  <a:gd name="connsiteY69" fmla="*/ 435835 h 3490957"/>
                  <a:gd name="connsiteX70" fmla="*/ 1528272 w 1726250"/>
                  <a:gd name="connsiteY70" fmla="*/ 341832 h 3490957"/>
                  <a:gd name="connsiteX71" fmla="*/ 1562455 w 1726250"/>
                  <a:gd name="connsiteY71" fmla="*/ 222190 h 3490957"/>
                  <a:gd name="connsiteX72" fmla="*/ 1468452 w 1726250"/>
                  <a:gd name="connsiteY72" fmla="*/ 222190 h 3490957"/>
                  <a:gd name="connsiteX73" fmla="*/ 1442814 w 1726250"/>
                  <a:gd name="connsiteY73" fmla="*/ 145278 h 3490957"/>
                  <a:gd name="connsiteX74" fmla="*/ 1340265 w 1726250"/>
                  <a:gd name="connsiteY74" fmla="*/ 188007 h 3490957"/>
                  <a:gd name="connsiteX75" fmla="*/ 1280444 w 1726250"/>
                  <a:gd name="connsiteY75" fmla="*/ 273465 h 3490957"/>
                  <a:gd name="connsiteX76" fmla="*/ 1194986 w 1726250"/>
                  <a:gd name="connsiteY76" fmla="*/ 324740 h 3490957"/>
                  <a:gd name="connsiteX77" fmla="*/ 1126620 w 1726250"/>
                  <a:gd name="connsiteY77" fmla="*/ 324740 h 3490957"/>
                  <a:gd name="connsiteX78" fmla="*/ 1058254 w 1726250"/>
                  <a:gd name="connsiteY78" fmla="*/ 290557 h 3490957"/>
                  <a:gd name="connsiteX79" fmla="*/ 1194986 w 1726250"/>
                  <a:gd name="connsiteY79" fmla="*/ 179461 h 3490957"/>
                  <a:gd name="connsiteX80" fmla="*/ 1323173 w 1726250"/>
                  <a:gd name="connsiteY80" fmla="*/ 136733 h 3490957"/>
                  <a:gd name="connsiteX81" fmla="*/ 1476997 w 1726250"/>
                  <a:gd name="connsiteY81" fmla="*/ 51275 h 3490957"/>
                  <a:gd name="connsiteX82" fmla="*/ 1400085 w 1726250"/>
                  <a:gd name="connsiteY82" fmla="*/ 0 h 3490957"/>
                  <a:gd name="connsiteX83" fmla="*/ 1246261 w 1726250"/>
                  <a:gd name="connsiteY83" fmla="*/ 51275 h 3490957"/>
                  <a:gd name="connsiteX84" fmla="*/ 1135166 w 1726250"/>
                  <a:gd name="connsiteY84" fmla="*/ 34183 h 3490957"/>
                  <a:gd name="connsiteX85" fmla="*/ 1006979 w 1726250"/>
                  <a:gd name="connsiteY85" fmla="*/ 17091 h 349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26250" h="3490957">
                    <a:moveTo>
                      <a:pt x="1006979" y="17091"/>
                    </a:moveTo>
                    <a:cubicBezTo>
                      <a:pt x="920097" y="19940"/>
                      <a:pt x="700754" y="19940"/>
                      <a:pt x="613872" y="51275"/>
                    </a:cubicBezTo>
                    <a:cubicBezTo>
                      <a:pt x="526990" y="82610"/>
                      <a:pt x="522717" y="152400"/>
                      <a:pt x="485685" y="205099"/>
                    </a:cubicBezTo>
                    <a:cubicBezTo>
                      <a:pt x="448653" y="257798"/>
                      <a:pt x="401652" y="323316"/>
                      <a:pt x="391682" y="367469"/>
                    </a:cubicBezTo>
                    <a:cubicBezTo>
                      <a:pt x="381712" y="411622"/>
                      <a:pt x="425865" y="441532"/>
                      <a:pt x="425865" y="470018"/>
                    </a:cubicBezTo>
                    <a:cubicBezTo>
                      <a:pt x="425865" y="498504"/>
                      <a:pt x="427289" y="518445"/>
                      <a:pt x="391682" y="538385"/>
                    </a:cubicBezTo>
                    <a:cubicBezTo>
                      <a:pt x="356075" y="558325"/>
                      <a:pt x="257798" y="571144"/>
                      <a:pt x="212220" y="589660"/>
                    </a:cubicBezTo>
                    <a:cubicBezTo>
                      <a:pt x="166642" y="608176"/>
                      <a:pt x="146702" y="615297"/>
                      <a:pt x="118216" y="649480"/>
                    </a:cubicBezTo>
                    <a:cubicBezTo>
                      <a:pt x="89730" y="683663"/>
                      <a:pt x="59820" y="746333"/>
                      <a:pt x="41304" y="794759"/>
                    </a:cubicBezTo>
                    <a:cubicBezTo>
                      <a:pt x="22788" y="843185"/>
                      <a:pt x="0" y="898732"/>
                      <a:pt x="7121" y="940037"/>
                    </a:cubicBezTo>
                    <a:cubicBezTo>
                      <a:pt x="14242" y="981342"/>
                      <a:pt x="71214" y="1006980"/>
                      <a:pt x="84033" y="1042587"/>
                    </a:cubicBezTo>
                    <a:cubicBezTo>
                      <a:pt x="96852" y="1078194"/>
                      <a:pt x="79760" y="1120923"/>
                      <a:pt x="84033" y="1153682"/>
                    </a:cubicBezTo>
                    <a:cubicBezTo>
                      <a:pt x="88306" y="1186441"/>
                      <a:pt x="109670" y="1210654"/>
                      <a:pt x="109670" y="1239140"/>
                    </a:cubicBezTo>
                    <a:cubicBezTo>
                      <a:pt x="109670" y="1267626"/>
                      <a:pt x="56971" y="1291839"/>
                      <a:pt x="84033" y="1324598"/>
                    </a:cubicBezTo>
                    <a:cubicBezTo>
                      <a:pt x="111095" y="1357357"/>
                      <a:pt x="216492" y="1398661"/>
                      <a:pt x="272040" y="1435693"/>
                    </a:cubicBezTo>
                    <a:cubicBezTo>
                      <a:pt x="327588" y="1472725"/>
                      <a:pt x="385984" y="1515454"/>
                      <a:pt x="417319" y="1546789"/>
                    </a:cubicBezTo>
                    <a:cubicBezTo>
                      <a:pt x="448654" y="1578124"/>
                      <a:pt x="435835" y="1600912"/>
                      <a:pt x="460048" y="1623701"/>
                    </a:cubicBezTo>
                    <a:cubicBezTo>
                      <a:pt x="484261" y="1646490"/>
                      <a:pt x="535535" y="1677824"/>
                      <a:pt x="562597" y="1683521"/>
                    </a:cubicBezTo>
                    <a:cubicBezTo>
                      <a:pt x="589659" y="1689218"/>
                      <a:pt x="608175" y="1657884"/>
                      <a:pt x="622418" y="1657884"/>
                    </a:cubicBezTo>
                    <a:cubicBezTo>
                      <a:pt x="636661" y="1657884"/>
                      <a:pt x="648055" y="1659308"/>
                      <a:pt x="648055" y="1683521"/>
                    </a:cubicBezTo>
                    <a:cubicBezTo>
                      <a:pt x="648055" y="1707734"/>
                      <a:pt x="638085" y="1743341"/>
                      <a:pt x="622418" y="1803162"/>
                    </a:cubicBezTo>
                    <a:cubicBezTo>
                      <a:pt x="606751" y="1862983"/>
                      <a:pt x="545506" y="1964109"/>
                      <a:pt x="554052" y="2042445"/>
                    </a:cubicBezTo>
                    <a:cubicBezTo>
                      <a:pt x="562598" y="2120782"/>
                      <a:pt x="629540" y="2211936"/>
                      <a:pt x="673693" y="2273181"/>
                    </a:cubicBezTo>
                    <a:cubicBezTo>
                      <a:pt x="717846" y="2334426"/>
                      <a:pt x="787637" y="2372882"/>
                      <a:pt x="818971" y="2409914"/>
                    </a:cubicBezTo>
                    <a:cubicBezTo>
                      <a:pt x="850305" y="2446946"/>
                      <a:pt x="846033" y="2446946"/>
                      <a:pt x="861700" y="2495372"/>
                    </a:cubicBezTo>
                    <a:cubicBezTo>
                      <a:pt x="877367" y="2543798"/>
                      <a:pt x="895883" y="2617862"/>
                      <a:pt x="912975" y="2700471"/>
                    </a:cubicBezTo>
                    <a:cubicBezTo>
                      <a:pt x="930067" y="2783080"/>
                      <a:pt x="938613" y="2906994"/>
                      <a:pt x="964250" y="2991028"/>
                    </a:cubicBezTo>
                    <a:cubicBezTo>
                      <a:pt x="989887" y="3075062"/>
                      <a:pt x="1034040" y="3143428"/>
                      <a:pt x="1066799" y="3204673"/>
                    </a:cubicBezTo>
                    <a:cubicBezTo>
                      <a:pt x="1099558" y="3265918"/>
                      <a:pt x="1112377" y="3312920"/>
                      <a:pt x="1160803" y="3358497"/>
                    </a:cubicBezTo>
                    <a:cubicBezTo>
                      <a:pt x="1209229" y="3404075"/>
                      <a:pt x="1334567" y="3490957"/>
                      <a:pt x="1357356" y="3478138"/>
                    </a:cubicBezTo>
                    <a:cubicBezTo>
                      <a:pt x="1380145" y="3465319"/>
                      <a:pt x="1301809" y="3354224"/>
                      <a:pt x="1297536" y="3281585"/>
                    </a:cubicBezTo>
                    <a:cubicBezTo>
                      <a:pt x="1293263" y="3208946"/>
                      <a:pt x="1304657" y="3133458"/>
                      <a:pt x="1331719" y="3042303"/>
                    </a:cubicBezTo>
                    <a:cubicBezTo>
                      <a:pt x="1358781" y="2951148"/>
                      <a:pt x="1441390" y="2804445"/>
                      <a:pt x="1459906" y="2734654"/>
                    </a:cubicBezTo>
                    <a:cubicBezTo>
                      <a:pt x="1478422" y="2664863"/>
                      <a:pt x="1418601" y="2660591"/>
                      <a:pt x="1442814" y="2623559"/>
                    </a:cubicBezTo>
                    <a:cubicBezTo>
                      <a:pt x="1467027" y="2586527"/>
                      <a:pt x="1569576" y="2576557"/>
                      <a:pt x="1605184" y="2512463"/>
                    </a:cubicBezTo>
                    <a:cubicBezTo>
                      <a:pt x="1640792" y="2448369"/>
                      <a:pt x="1636519" y="2301667"/>
                      <a:pt x="1656459" y="2238998"/>
                    </a:cubicBezTo>
                    <a:cubicBezTo>
                      <a:pt x="1676399" y="2176329"/>
                      <a:pt x="1726250" y="2172055"/>
                      <a:pt x="1724826" y="2136448"/>
                    </a:cubicBezTo>
                    <a:cubicBezTo>
                      <a:pt x="1723402" y="2100841"/>
                      <a:pt x="1693491" y="2060960"/>
                      <a:pt x="1647913" y="2025353"/>
                    </a:cubicBezTo>
                    <a:cubicBezTo>
                      <a:pt x="1602335" y="1989746"/>
                      <a:pt x="1506908" y="1968382"/>
                      <a:pt x="1451360" y="1922804"/>
                    </a:cubicBezTo>
                    <a:cubicBezTo>
                      <a:pt x="1395812" y="1877227"/>
                      <a:pt x="1355932" y="1790344"/>
                      <a:pt x="1314627" y="1751888"/>
                    </a:cubicBezTo>
                    <a:cubicBezTo>
                      <a:pt x="1273322" y="1713432"/>
                      <a:pt x="1236291" y="1710583"/>
                      <a:pt x="1203532" y="1692067"/>
                    </a:cubicBezTo>
                    <a:cubicBezTo>
                      <a:pt x="1170773" y="1673551"/>
                      <a:pt x="1145136" y="1662157"/>
                      <a:pt x="1118074" y="1640792"/>
                    </a:cubicBezTo>
                    <a:cubicBezTo>
                      <a:pt x="1091012" y="1619428"/>
                      <a:pt x="1076770" y="1585245"/>
                      <a:pt x="1041162" y="1563880"/>
                    </a:cubicBezTo>
                    <a:cubicBezTo>
                      <a:pt x="1005555" y="1542516"/>
                      <a:pt x="947158" y="1514029"/>
                      <a:pt x="904429" y="1512605"/>
                    </a:cubicBezTo>
                    <a:cubicBezTo>
                      <a:pt x="861700" y="1511181"/>
                      <a:pt x="814698" y="1532545"/>
                      <a:pt x="784788" y="1555334"/>
                    </a:cubicBezTo>
                    <a:cubicBezTo>
                      <a:pt x="754878" y="1578123"/>
                      <a:pt x="744908" y="1640792"/>
                      <a:pt x="724968" y="1649338"/>
                    </a:cubicBezTo>
                    <a:cubicBezTo>
                      <a:pt x="705028" y="1657884"/>
                      <a:pt x="685087" y="1618003"/>
                      <a:pt x="665147" y="1606609"/>
                    </a:cubicBezTo>
                    <a:cubicBezTo>
                      <a:pt x="645207" y="1595215"/>
                      <a:pt x="628115" y="1589518"/>
                      <a:pt x="605326" y="1580972"/>
                    </a:cubicBezTo>
                    <a:cubicBezTo>
                      <a:pt x="582537" y="1572426"/>
                      <a:pt x="564021" y="1588093"/>
                      <a:pt x="528414" y="1555334"/>
                    </a:cubicBezTo>
                    <a:cubicBezTo>
                      <a:pt x="492807" y="1522575"/>
                      <a:pt x="425865" y="1422874"/>
                      <a:pt x="391682" y="1384418"/>
                    </a:cubicBezTo>
                    <a:cubicBezTo>
                      <a:pt x="357499" y="1345962"/>
                      <a:pt x="337558" y="1361630"/>
                      <a:pt x="323315" y="1324598"/>
                    </a:cubicBezTo>
                    <a:cubicBezTo>
                      <a:pt x="309072" y="1287566"/>
                      <a:pt x="290557" y="1209230"/>
                      <a:pt x="306224" y="1162228"/>
                    </a:cubicBezTo>
                    <a:cubicBezTo>
                      <a:pt x="321891" y="1115226"/>
                      <a:pt x="390257" y="1063952"/>
                      <a:pt x="417319" y="1042587"/>
                    </a:cubicBezTo>
                    <a:cubicBezTo>
                      <a:pt x="444381" y="1021223"/>
                      <a:pt x="451502" y="1035465"/>
                      <a:pt x="468594" y="1034041"/>
                    </a:cubicBezTo>
                    <a:cubicBezTo>
                      <a:pt x="485686" y="1032617"/>
                      <a:pt x="502778" y="1036890"/>
                      <a:pt x="519869" y="1034041"/>
                    </a:cubicBezTo>
                    <a:cubicBezTo>
                      <a:pt x="536961" y="1031192"/>
                      <a:pt x="554052" y="1021222"/>
                      <a:pt x="571143" y="1016949"/>
                    </a:cubicBezTo>
                    <a:cubicBezTo>
                      <a:pt x="588234" y="1012676"/>
                      <a:pt x="606751" y="1009828"/>
                      <a:pt x="622418" y="1008404"/>
                    </a:cubicBezTo>
                    <a:cubicBezTo>
                      <a:pt x="638085" y="1006980"/>
                      <a:pt x="653753" y="985615"/>
                      <a:pt x="665147" y="1008404"/>
                    </a:cubicBezTo>
                    <a:cubicBezTo>
                      <a:pt x="676541" y="1031193"/>
                      <a:pt x="679390" y="1115226"/>
                      <a:pt x="690784" y="1145136"/>
                    </a:cubicBezTo>
                    <a:cubicBezTo>
                      <a:pt x="702178" y="1175046"/>
                      <a:pt x="724967" y="1206381"/>
                      <a:pt x="733513" y="1187865"/>
                    </a:cubicBezTo>
                    <a:cubicBezTo>
                      <a:pt x="742059" y="1169349"/>
                      <a:pt x="733513" y="1073921"/>
                      <a:pt x="742059" y="1034041"/>
                    </a:cubicBezTo>
                    <a:cubicBezTo>
                      <a:pt x="750605" y="994161"/>
                      <a:pt x="757726" y="979918"/>
                      <a:pt x="784788" y="948583"/>
                    </a:cubicBezTo>
                    <a:cubicBezTo>
                      <a:pt x="811850" y="917248"/>
                      <a:pt x="868822" y="878792"/>
                      <a:pt x="904429" y="846033"/>
                    </a:cubicBezTo>
                    <a:cubicBezTo>
                      <a:pt x="940036" y="813274"/>
                      <a:pt x="967098" y="780516"/>
                      <a:pt x="998433" y="752030"/>
                    </a:cubicBezTo>
                    <a:cubicBezTo>
                      <a:pt x="1029768" y="723544"/>
                      <a:pt x="1061103" y="697907"/>
                      <a:pt x="1092437" y="675118"/>
                    </a:cubicBezTo>
                    <a:cubicBezTo>
                      <a:pt x="1123771" y="652329"/>
                      <a:pt x="1155106" y="626691"/>
                      <a:pt x="1186440" y="615297"/>
                    </a:cubicBezTo>
                    <a:cubicBezTo>
                      <a:pt x="1217774" y="603903"/>
                      <a:pt x="1260504" y="619570"/>
                      <a:pt x="1280444" y="606751"/>
                    </a:cubicBezTo>
                    <a:cubicBezTo>
                      <a:pt x="1300384" y="593932"/>
                      <a:pt x="1287566" y="554052"/>
                      <a:pt x="1306082" y="538385"/>
                    </a:cubicBezTo>
                    <a:cubicBezTo>
                      <a:pt x="1324598" y="522718"/>
                      <a:pt x="1357357" y="529839"/>
                      <a:pt x="1391540" y="512747"/>
                    </a:cubicBezTo>
                    <a:cubicBezTo>
                      <a:pt x="1425723" y="495655"/>
                      <a:pt x="1488392" y="464321"/>
                      <a:pt x="1511181" y="435835"/>
                    </a:cubicBezTo>
                    <a:cubicBezTo>
                      <a:pt x="1533970" y="407349"/>
                      <a:pt x="1519726" y="377439"/>
                      <a:pt x="1528272" y="341832"/>
                    </a:cubicBezTo>
                    <a:cubicBezTo>
                      <a:pt x="1536818" y="306225"/>
                      <a:pt x="1572425" y="242130"/>
                      <a:pt x="1562455" y="222190"/>
                    </a:cubicBezTo>
                    <a:cubicBezTo>
                      <a:pt x="1552485" y="202250"/>
                      <a:pt x="1488392" y="235009"/>
                      <a:pt x="1468452" y="222190"/>
                    </a:cubicBezTo>
                    <a:cubicBezTo>
                      <a:pt x="1448512" y="209371"/>
                      <a:pt x="1464178" y="150975"/>
                      <a:pt x="1442814" y="145278"/>
                    </a:cubicBezTo>
                    <a:cubicBezTo>
                      <a:pt x="1421450" y="139581"/>
                      <a:pt x="1367327" y="166643"/>
                      <a:pt x="1340265" y="188007"/>
                    </a:cubicBezTo>
                    <a:cubicBezTo>
                      <a:pt x="1313203" y="209372"/>
                      <a:pt x="1304657" y="250676"/>
                      <a:pt x="1280444" y="273465"/>
                    </a:cubicBezTo>
                    <a:cubicBezTo>
                      <a:pt x="1256231" y="296254"/>
                      <a:pt x="1220623" y="316194"/>
                      <a:pt x="1194986" y="324740"/>
                    </a:cubicBezTo>
                    <a:cubicBezTo>
                      <a:pt x="1169349" y="333286"/>
                      <a:pt x="1149409" y="330437"/>
                      <a:pt x="1126620" y="324740"/>
                    </a:cubicBezTo>
                    <a:cubicBezTo>
                      <a:pt x="1103831" y="319043"/>
                      <a:pt x="1046860" y="314770"/>
                      <a:pt x="1058254" y="290557"/>
                    </a:cubicBezTo>
                    <a:cubicBezTo>
                      <a:pt x="1069648" y="266344"/>
                      <a:pt x="1150833" y="205098"/>
                      <a:pt x="1194986" y="179461"/>
                    </a:cubicBezTo>
                    <a:cubicBezTo>
                      <a:pt x="1239139" y="153824"/>
                      <a:pt x="1276171" y="158097"/>
                      <a:pt x="1323173" y="136733"/>
                    </a:cubicBezTo>
                    <a:cubicBezTo>
                      <a:pt x="1370175" y="115369"/>
                      <a:pt x="1464178" y="74064"/>
                      <a:pt x="1476997" y="51275"/>
                    </a:cubicBezTo>
                    <a:cubicBezTo>
                      <a:pt x="1489816" y="28486"/>
                      <a:pt x="1438541" y="0"/>
                      <a:pt x="1400085" y="0"/>
                    </a:cubicBezTo>
                    <a:cubicBezTo>
                      <a:pt x="1361629" y="0"/>
                      <a:pt x="1290414" y="45578"/>
                      <a:pt x="1246261" y="51275"/>
                    </a:cubicBezTo>
                    <a:cubicBezTo>
                      <a:pt x="1202108" y="56972"/>
                      <a:pt x="1173622" y="47002"/>
                      <a:pt x="1135166" y="34183"/>
                    </a:cubicBezTo>
                    <a:cubicBezTo>
                      <a:pt x="1096710" y="21364"/>
                      <a:pt x="1093861" y="14242"/>
                      <a:pt x="1006979" y="17091"/>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2057400" y="1219200"/>
                <a:ext cx="1210588" cy="646331"/>
              </a:xfrm>
              <a:prstGeom prst="rect">
                <a:avLst/>
              </a:prstGeom>
              <a:noFill/>
              <a:ln>
                <a:noFill/>
              </a:ln>
            </p:spPr>
            <p:txBody>
              <a:bodyPr wrap="none" rtlCol="0">
                <a:spAutoFit/>
              </a:bodyPr>
              <a:lstStyle/>
              <a:p>
                <a:r>
                  <a:rPr lang="en-US" b="1" dirty="0" smtClean="0">
                    <a:solidFill>
                      <a:schemeClr val="bg1"/>
                    </a:solidFill>
                  </a:rPr>
                  <a:t>        North </a:t>
                </a:r>
              </a:p>
              <a:p>
                <a:r>
                  <a:rPr lang="en-US" b="1" dirty="0" smtClean="0">
                    <a:solidFill>
                      <a:schemeClr val="bg1"/>
                    </a:solidFill>
                  </a:rPr>
                  <a:t>America</a:t>
                </a:r>
                <a:endParaRPr lang="en-US" b="1" dirty="0">
                  <a:solidFill>
                    <a:schemeClr val="bg1"/>
                  </a:solidFill>
                </a:endParaRPr>
              </a:p>
            </p:txBody>
          </p:sp>
          <p:sp>
            <p:nvSpPr>
              <p:cNvPr id="31" name="TextBox 30"/>
              <p:cNvSpPr txBox="1"/>
              <p:nvPr/>
            </p:nvSpPr>
            <p:spPr>
              <a:xfrm>
                <a:off x="2624407" y="2590800"/>
                <a:ext cx="973600" cy="646331"/>
              </a:xfrm>
              <a:prstGeom prst="rect">
                <a:avLst/>
              </a:prstGeom>
              <a:noFill/>
              <a:ln>
                <a:noFill/>
              </a:ln>
            </p:spPr>
            <p:txBody>
              <a:bodyPr wrap="none" rtlCol="0">
                <a:spAutoFit/>
              </a:bodyPr>
              <a:lstStyle/>
              <a:p>
                <a:pPr algn="ctr"/>
                <a:r>
                  <a:rPr lang="en-US" b="1" dirty="0" smtClean="0">
                    <a:solidFill>
                      <a:schemeClr val="bg1"/>
                    </a:solidFill>
                  </a:rPr>
                  <a:t>South</a:t>
                </a:r>
              </a:p>
              <a:p>
                <a:pPr algn="ctr"/>
                <a:r>
                  <a:rPr lang="en-US" b="1" dirty="0" smtClean="0">
                    <a:solidFill>
                      <a:schemeClr val="bg1"/>
                    </a:solidFill>
                  </a:rPr>
                  <a:t>America</a:t>
                </a:r>
                <a:endParaRPr lang="en-US" b="1" dirty="0">
                  <a:solidFill>
                    <a:schemeClr val="bg1"/>
                  </a:solidFill>
                </a:endParaRPr>
              </a:p>
            </p:txBody>
          </p:sp>
        </p:grpSp>
        <p:grpSp>
          <p:nvGrpSpPr>
            <p:cNvPr id="10" name="Group 23"/>
            <p:cNvGrpSpPr/>
            <p:nvPr/>
          </p:nvGrpSpPr>
          <p:grpSpPr>
            <a:xfrm>
              <a:off x="4140437" y="1686370"/>
              <a:ext cx="1657885" cy="2159237"/>
              <a:chOff x="4140437" y="1686370"/>
              <a:chExt cx="1657885" cy="2159237"/>
            </a:xfrm>
            <a:solidFill>
              <a:schemeClr val="accent6">
                <a:lumMod val="50000"/>
              </a:schemeClr>
            </a:solidFill>
          </p:grpSpPr>
          <p:sp>
            <p:nvSpPr>
              <p:cNvPr id="27" name="Freeform 26"/>
              <p:cNvSpPr/>
              <p:nvPr/>
            </p:nvSpPr>
            <p:spPr>
              <a:xfrm>
                <a:off x="4140437" y="1686370"/>
                <a:ext cx="1657885" cy="2159237"/>
              </a:xfrm>
              <a:custGeom>
                <a:avLst/>
                <a:gdLst>
                  <a:gd name="connsiteX0" fmla="*/ 653754 w 1657885"/>
                  <a:gd name="connsiteY0" fmla="*/ 5697 h 2159237"/>
                  <a:gd name="connsiteX1" fmla="*/ 320468 w 1657885"/>
                  <a:gd name="connsiteY1" fmla="*/ 91155 h 2159237"/>
                  <a:gd name="connsiteX2" fmla="*/ 183735 w 1657885"/>
                  <a:gd name="connsiteY2" fmla="*/ 210796 h 2159237"/>
                  <a:gd name="connsiteX3" fmla="*/ 47002 w 1657885"/>
                  <a:gd name="connsiteY3" fmla="*/ 338983 h 2159237"/>
                  <a:gd name="connsiteX4" fmla="*/ 4273 w 1657885"/>
                  <a:gd name="connsiteY4" fmla="*/ 535537 h 2159237"/>
                  <a:gd name="connsiteX5" fmla="*/ 21365 w 1657885"/>
                  <a:gd name="connsiteY5" fmla="*/ 732090 h 2159237"/>
                  <a:gd name="connsiteX6" fmla="*/ 123914 w 1657885"/>
                  <a:gd name="connsiteY6" fmla="*/ 911551 h 2159237"/>
                  <a:gd name="connsiteX7" fmla="*/ 217918 w 1657885"/>
                  <a:gd name="connsiteY7" fmla="*/ 997009 h 2159237"/>
                  <a:gd name="connsiteX8" fmla="*/ 286284 w 1657885"/>
                  <a:gd name="connsiteY8" fmla="*/ 988464 h 2159237"/>
                  <a:gd name="connsiteX9" fmla="*/ 388834 w 1657885"/>
                  <a:gd name="connsiteY9" fmla="*/ 979918 h 2159237"/>
                  <a:gd name="connsiteX10" fmla="*/ 474292 w 1657885"/>
                  <a:gd name="connsiteY10" fmla="*/ 945735 h 2159237"/>
                  <a:gd name="connsiteX11" fmla="*/ 542658 w 1657885"/>
                  <a:gd name="connsiteY11" fmla="*/ 988464 h 2159237"/>
                  <a:gd name="connsiteX12" fmla="*/ 653754 w 1657885"/>
                  <a:gd name="connsiteY12" fmla="*/ 1022647 h 2159237"/>
                  <a:gd name="connsiteX13" fmla="*/ 653754 w 1657885"/>
                  <a:gd name="connsiteY13" fmla="*/ 1116651 h 2159237"/>
                  <a:gd name="connsiteX14" fmla="*/ 696483 w 1657885"/>
                  <a:gd name="connsiteY14" fmla="*/ 1227746 h 2159237"/>
                  <a:gd name="connsiteX15" fmla="*/ 739212 w 1657885"/>
                  <a:gd name="connsiteY15" fmla="*/ 1432845 h 2159237"/>
                  <a:gd name="connsiteX16" fmla="*/ 747757 w 1657885"/>
                  <a:gd name="connsiteY16" fmla="*/ 1492666 h 2159237"/>
                  <a:gd name="connsiteX17" fmla="*/ 687937 w 1657885"/>
                  <a:gd name="connsiteY17" fmla="*/ 1637944 h 2159237"/>
                  <a:gd name="connsiteX18" fmla="*/ 756303 w 1657885"/>
                  <a:gd name="connsiteY18" fmla="*/ 1766131 h 2159237"/>
                  <a:gd name="connsiteX19" fmla="*/ 781941 w 1657885"/>
                  <a:gd name="connsiteY19" fmla="*/ 1894318 h 2159237"/>
                  <a:gd name="connsiteX20" fmla="*/ 807578 w 1657885"/>
                  <a:gd name="connsiteY20" fmla="*/ 1996867 h 2159237"/>
                  <a:gd name="connsiteX21" fmla="*/ 824670 w 1657885"/>
                  <a:gd name="connsiteY21" fmla="*/ 2116509 h 2159237"/>
                  <a:gd name="connsiteX22" fmla="*/ 824670 w 1657885"/>
                  <a:gd name="connsiteY22" fmla="*/ 2159237 h 2159237"/>
                  <a:gd name="connsiteX23" fmla="*/ 1021223 w 1657885"/>
                  <a:gd name="connsiteY23" fmla="*/ 2116509 h 2159237"/>
                  <a:gd name="connsiteX24" fmla="*/ 1140864 w 1657885"/>
                  <a:gd name="connsiteY24" fmla="*/ 1937047 h 2159237"/>
                  <a:gd name="connsiteX25" fmla="*/ 1209230 w 1657885"/>
                  <a:gd name="connsiteY25" fmla="*/ 1860135 h 2159237"/>
                  <a:gd name="connsiteX26" fmla="*/ 1234868 w 1657885"/>
                  <a:gd name="connsiteY26" fmla="*/ 1749039 h 2159237"/>
                  <a:gd name="connsiteX27" fmla="*/ 1337417 w 1657885"/>
                  <a:gd name="connsiteY27" fmla="*/ 1620852 h 2159237"/>
                  <a:gd name="connsiteX28" fmla="*/ 1388692 w 1657885"/>
                  <a:gd name="connsiteY28" fmla="*/ 1390116 h 2159237"/>
                  <a:gd name="connsiteX29" fmla="*/ 1388692 w 1657885"/>
                  <a:gd name="connsiteY29" fmla="*/ 1227746 h 2159237"/>
                  <a:gd name="connsiteX30" fmla="*/ 1533970 w 1657885"/>
                  <a:gd name="connsiteY30" fmla="*/ 1039738 h 2159237"/>
                  <a:gd name="connsiteX31" fmla="*/ 1627974 w 1657885"/>
                  <a:gd name="connsiteY31" fmla="*/ 877368 h 2159237"/>
                  <a:gd name="connsiteX32" fmla="*/ 1645066 w 1657885"/>
                  <a:gd name="connsiteY32" fmla="*/ 774819 h 2159237"/>
                  <a:gd name="connsiteX33" fmla="*/ 1551062 w 1657885"/>
                  <a:gd name="connsiteY33" fmla="*/ 800456 h 2159237"/>
                  <a:gd name="connsiteX34" fmla="*/ 1422875 w 1657885"/>
                  <a:gd name="connsiteY34" fmla="*/ 809002 h 2159237"/>
                  <a:gd name="connsiteX35" fmla="*/ 1286142 w 1657885"/>
                  <a:gd name="connsiteY35" fmla="*/ 569720 h 2159237"/>
                  <a:gd name="connsiteX36" fmla="*/ 1226322 w 1657885"/>
                  <a:gd name="connsiteY36" fmla="*/ 381712 h 2159237"/>
                  <a:gd name="connsiteX37" fmla="*/ 1192139 w 1657885"/>
                  <a:gd name="connsiteY37" fmla="*/ 236434 h 2159237"/>
                  <a:gd name="connsiteX38" fmla="*/ 1123772 w 1657885"/>
                  <a:gd name="connsiteY38" fmla="*/ 210796 h 2159237"/>
                  <a:gd name="connsiteX39" fmla="*/ 927219 w 1657885"/>
                  <a:gd name="connsiteY39" fmla="*/ 176613 h 2159237"/>
                  <a:gd name="connsiteX40" fmla="*/ 833215 w 1657885"/>
                  <a:gd name="connsiteY40" fmla="*/ 185159 h 2159237"/>
                  <a:gd name="connsiteX41" fmla="*/ 653754 w 1657885"/>
                  <a:gd name="connsiteY41" fmla="*/ 150976 h 2159237"/>
                  <a:gd name="connsiteX42" fmla="*/ 636662 w 1657885"/>
                  <a:gd name="connsiteY42" fmla="*/ 56972 h 2159237"/>
                  <a:gd name="connsiteX43" fmla="*/ 653754 w 1657885"/>
                  <a:gd name="connsiteY43" fmla="*/ 5697 h 215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57885" h="2159237">
                    <a:moveTo>
                      <a:pt x="653754" y="5697"/>
                    </a:moveTo>
                    <a:cubicBezTo>
                      <a:pt x="601055" y="11394"/>
                      <a:pt x="398805" y="56972"/>
                      <a:pt x="320468" y="91155"/>
                    </a:cubicBezTo>
                    <a:cubicBezTo>
                      <a:pt x="242132" y="125338"/>
                      <a:pt x="229313" y="169491"/>
                      <a:pt x="183735" y="210796"/>
                    </a:cubicBezTo>
                    <a:cubicBezTo>
                      <a:pt x="138157" y="252101"/>
                      <a:pt x="76912" y="284860"/>
                      <a:pt x="47002" y="338983"/>
                    </a:cubicBezTo>
                    <a:cubicBezTo>
                      <a:pt x="17092" y="393106"/>
                      <a:pt x="8546" y="470019"/>
                      <a:pt x="4273" y="535537"/>
                    </a:cubicBezTo>
                    <a:cubicBezTo>
                      <a:pt x="0" y="601055"/>
                      <a:pt x="1425" y="669421"/>
                      <a:pt x="21365" y="732090"/>
                    </a:cubicBezTo>
                    <a:cubicBezTo>
                      <a:pt x="41305" y="794759"/>
                      <a:pt x="91155" y="867398"/>
                      <a:pt x="123914" y="911551"/>
                    </a:cubicBezTo>
                    <a:cubicBezTo>
                      <a:pt x="156673" y="955704"/>
                      <a:pt x="190856" y="984190"/>
                      <a:pt x="217918" y="997009"/>
                    </a:cubicBezTo>
                    <a:cubicBezTo>
                      <a:pt x="244980" y="1009828"/>
                      <a:pt x="257798" y="991313"/>
                      <a:pt x="286284" y="988464"/>
                    </a:cubicBezTo>
                    <a:cubicBezTo>
                      <a:pt x="314770" y="985616"/>
                      <a:pt x="357499" y="987039"/>
                      <a:pt x="388834" y="979918"/>
                    </a:cubicBezTo>
                    <a:cubicBezTo>
                      <a:pt x="420169" y="972797"/>
                      <a:pt x="448655" y="944311"/>
                      <a:pt x="474292" y="945735"/>
                    </a:cubicBezTo>
                    <a:cubicBezTo>
                      <a:pt x="499929" y="947159"/>
                      <a:pt x="512748" y="975645"/>
                      <a:pt x="542658" y="988464"/>
                    </a:cubicBezTo>
                    <a:cubicBezTo>
                      <a:pt x="572568" y="1001283"/>
                      <a:pt x="635238" y="1001283"/>
                      <a:pt x="653754" y="1022647"/>
                    </a:cubicBezTo>
                    <a:cubicBezTo>
                      <a:pt x="672270" y="1044011"/>
                      <a:pt x="646633" y="1082468"/>
                      <a:pt x="653754" y="1116651"/>
                    </a:cubicBezTo>
                    <a:cubicBezTo>
                      <a:pt x="660875" y="1150834"/>
                      <a:pt x="682240" y="1175047"/>
                      <a:pt x="696483" y="1227746"/>
                    </a:cubicBezTo>
                    <a:cubicBezTo>
                      <a:pt x="710726" y="1280445"/>
                      <a:pt x="730666" y="1388692"/>
                      <a:pt x="739212" y="1432845"/>
                    </a:cubicBezTo>
                    <a:cubicBezTo>
                      <a:pt x="747758" y="1476998"/>
                      <a:pt x="756303" y="1458483"/>
                      <a:pt x="747757" y="1492666"/>
                    </a:cubicBezTo>
                    <a:cubicBezTo>
                      <a:pt x="739211" y="1526849"/>
                      <a:pt x="686513" y="1592367"/>
                      <a:pt x="687937" y="1637944"/>
                    </a:cubicBezTo>
                    <a:cubicBezTo>
                      <a:pt x="689361" y="1683521"/>
                      <a:pt x="740636" y="1723402"/>
                      <a:pt x="756303" y="1766131"/>
                    </a:cubicBezTo>
                    <a:cubicBezTo>
                      <a:pt x="771970" y="1808860"/>
                      <a:pt x="773395" y="1855862"/>
                      <a:pt x="781941" y="1894318"/>
                    </a:cubicBezTo>
                    <a:cubicBezTo>
                      <a:pt x="790487" y="1932774"/>
                      <a:pt x="800457" y="1959835"/>
                      <a:pt x="807578" y="1996867"/>
                    </a:cubicBezTo>
                    <a:cubicBezTo>
                      <a:pt x="814700" y="2033899"/>
                      <a:pt x="821821" y="2089447"/>
                      <a:pt x="824670" y="2116509"/>
                    </a:cubicBezTo>
                    <a:cubicBezTo>
                      <a:pt x="827519" y="2143571"/>
                      <a:pt x="791911" y="2159237"/>
                      <a:pt x="824670" y="2159237"/>
                    </a:cubicBezTo>
                    <a:cubicBezTo>
                      <a:pt x="857429" y="2159237"/>
                      <a:pt x="968524" y="2153541"/>
                      <a:pt x="1021223" y="2116509"/>
                    </a:cubicBezTo>
                    <a:cubicBezTo>
                      <a:pt x="1073922" y="2079477"/>
                      <a:pt x="1109530" y="1979776"/>
                      <a:pt x="1140864" y="1937047"/>
                    </a:cubicBezTo>
                    <a:cubicBezTo>
                      <a:pt x="1172199" y="1894318"/>
                      <a:pt x="1193563" y="1891470"/>
                      <a:pt x="1209230" y="1860135"/>
                    </a:cubicBezTo>
                    <a:cubicBezTo>
                      <a:pt x="1224897" y="1828800"/>
                      <a:pt x="1213504" y="1788919"/>
                      <a:pt x="1234868" y="1749039"/>
                    </a:cubicBezTo>
                    <a:cubicBezTo>
                      <a:pt x="1256232" y="1709159"/>
                      <a:pt x="1311780" y="1680673"/>
                      <a:pt x="1337417" y="1620852"/>
                    </a:cubicBezTo>
                    <a:cubicBezTo>
                      <a:pt x="1363054" y="1561031"/>
                      <a:pt x="1380146" y="1455634"/>
                      <a:pt x="1388692" y="1390116"/>
                    </a:cubicBezTo>
                    <a:cubicBezTo>
                      <a:pt x="1397238" y="1324598"/>
                      <a:pt x="1364479" y="1286142"/>
                      <a:pt x="1388692" y="1227746"/>
                    </a:cubicBezTo>
                    <a:cubicBezTo>
                      <a:pt x="1412905" y="1169350"/>
                      <a:pt x="1494090" y="1098134"/>
                      <a:pt x="1533970" y="1039738"/>
                    </a:cubicBezTo>
                    <a:cubicBezTo>
                      <a:pt x="1573850" y="981342"/>
                      <a:pt x="1609458" y="921521"/>
                      <a:pt x="1627974" y="877368"/>
                    </a:cubicBezTo>
                    <a:cubicBezTo>
                      <a:pt x="1646490" y="833215"/>
                      <a:pt x="1657885" y="787638"/>
                      <a:pt x="1645066" y="774819"/>
                    </a:cubicBezTo>
                    <a:cubicBezTo>
                      <a:pt x="1632247" y="762000"/>
                      <a:pt x="1588094" y="794759"/>
                      <a:pt x="1551062" y="800456"/>
                    </a:cubicBezTo>
                    <a:cubicBezTo>
                      <a:pt x="1514030" y="806153"/>
                      <a:pt x="1467028" y="847458"/>
                      <a:pt x="1422875" y="809002"/>
                    </a:cubicBezTo>
                    <a:cubicBezTo>
                      <a:pt x="1378722" y="770546"/>
                      <a:pt x="1318901" y="640935"/>
                      <a:pt x="1286142" y="569720"/>
                    </a:cubicBezTo>
                    <a:cubicBezTo>
                      <a:pt x="1253383" y="498505"/>
                      <a:pt x="1241989" y="437260"/>
                      <a:pt x="1226322" y="381712"/>
                    </a:cubicBezTo>
                    <a:cubicBezTo>
                      <a:pt x="1210655" y="326164"/>
                      <a:pt x="1209231" y="264920"/>
                      <a:pt x="1192139" y="236434"/>
                    </a:cubicBezTo>
                    <a:cubicBezTo>
                      <a:pt x="1175047" y="207948"/>
                      <a:pt x="1167925" y="220766"/>
                      <a:pt x="1123772" y="210796"/>
                    </a:cubicBezTo>
                    <a:cubicBezTo>
                      <a:pt x="1079619" y="200826"/>
                      <a:pt x="975645" y="180886"/>
                      <a:pt x="927219" y="176613"/>
                    </a:cubicBezTo>
                    <a:cubicBezTo>
                      <a:pt x="878793" y="172340"/>
                      <a:pt x="878792" y="189432"/>
                      <a:pt x="833215" y="185159"/>
                    </a:cubicBezTo>
                    <a:cubicBezTo>
                      <a:pt x="787638" y="180886"/>
                      <a:pt x="686513" y="172341"/>
                      <a:pt x="653754" y="150976"/>
                    </a:cubicBezTo>
                    <a:cubicBezTo>
                      <a:pt x="620995" y="129611"/>
                      <a:pt x="640935" y="81185"/>
                      <a:pt x="636662" y="56972"/>
                    </a:cubicBezTo>
                    <a:cubicBezTo>
                      <a:pt x="632389" y="32759"/>
                      <a:pt x="706453" y="0"/>
                      <a:pt x="653754" y="5697"/>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572000" y="2133600"/>
                <a:ext cx="744371" cy="369332"/>
              </a:xfrm>
              <a:prstGeom prst="rect">
                <a:avLst/>
              </a:prstGeom>
              <a:grpFill/>
              <a:ln>
                <a:noFill/>
              </a:ln>
            </p:spPr>
            <p:txBody>
              <a:bodyPr wrap="none" rtlCol="0">
                <a:spAutoFit/>
              </a:bodyPr>
              <a:lstStyle/>
              <a:p>
                <a:pPr algn="ctr"/>
                <a:r>
                  <a:rPr lang="en-US" b="1" dirty="0" smtClean="0">
                    <a:solidFill>
                      <a:schemeClr val="bg1"/>
                    </a:solidFill>
                  </a:rPr>
                  <a:t>Africa</a:t>
                </a:r>
                <a:endParaRPr lang="en-US" b="1" dirty="0">
                  <a:solidFill>
                    <a:schemeClr val="bg1"/>
                  </a:solidFill>
                </a:endParaRPr>
              </a:p>
            </p:txBody>
          </p:sp>
        </p:grpSp>
        <p:grpSp>
          <p:nvGrpSpPr>
            <p:cNvPr id="14" name="Group 26"/>
            <p:cNvGrpSpPr/>
            <p:nvPr/>
          </p:nvGrpSpPr>
          <p:grpSpPr>
            <a:xfrm>
              <a:off x="4365477" y="770546"/>
              <a:ext cx="2951147" cy="1841619"/>
              <a:chOff x="4365477" y="770546"/>
              <a:chExt cx="2951147" cy="1841619"/>
            </a:xfrm>
            <a:solidFill>
              <a:schemeClr val="accent6">
                <a:lumMod val="50000"/>
              </a:schemeClr>
            </a:solidFill>
          </p:grpSpPr>
          <p:sp>
            <p:nvSpPr>
              <p:cNvPr id="25" name="Freeform 24"/>
              <p:cNvSpPr/>
              <p:nvPr/>
            </p:nvSpPr>
            <p:spPr>
              <a:xfrm>
                <a:off x="4365477" y="770546"/>
                <a:ext cx="2951147" cy="1841619"/>
              </a:xfrm>
              <a:custGeom>
                <a:avLst/>
                <a:gdLst>
                  <a:gd name="connsiteX0" fmla="*/ 35607 w 2951147"/>
                  <a:gd name="connsiteY0" fmla="*/ 981342 h 1841619"/>
                  <a:gd name="connsiteX1" fmla="*/ 1424 w 2951147"/>
                  <a:gd name="connsiteY1" fmla="*/ 921521 h 1841619"/>
                  <a:gd name="connsiteX2" fmla="*/ 27061 w 2951147"/>
                  <a:gd name="connsiteY2" fmla="*/ 818972 h 1841619"/>
                  <a:gd name="connsiteX3" fmla="*/ 121065 w 2951147"/>
                  <a:gd name="connsiteY3" fmla="*/ 801880 h 1841619"/>
                  <a:gd name="connsiteX4" fmla="*/ 163794 w 2951147"/>
                  <a:gd name="connsiteY4" fmla="*/ 716422 h 1841619"/>
                  <a:gd name="connsiteX5" fmla="*/ 103973 w 2951147"/>
                  <a:gd name="connsiteY5" fmla="*/ 665147 h 1841619"/>
                  <a:gd name="connsiteX6" fmla="*/ 249252 w 2951147"/>
                  <a:gd name="connsiteY6" fmla="*/ 596781 h 1841619"/>
                  <a:gd name="connsiteX7" fmla="*/ 377439 w 2951147"/>
                  <a:gd name="connsiteY7" fmla="*/ 502777 h 1841619"/>
                  <a:gd name="connsiteX8" fmla="*/ 385985 w 2951147"/>
                  <a:gd name="connsiteY8" fmla="*/ 408774 h 1841619"/>
                  <a:gd name="connsiteX9" fmla="*/ 266344 w 2951147"/>
                  <a:gd name="connsiteY9" fmla="*/ 400228 h 1841619"/>
                  <a:gd name="connsiteX10" fmla="*/ 334710 w 2951147"/>
                  <a:gd name="connsiteY10" fmla="*/ 306224 h 1841619"/>
                  <a:gd name="connsiteX11" fmla="*/ 394530 w 2951147"/>
                  <a:gd name="connsiteY11" fmla="*/ 195129 h 1841619"/>
                  <a:gd name="connsiteX12" fmla="*/ 522717 w 2951147"/>
                  <a:gd name="connsiteY12" fmla="*/ 126762 h 1841619"/>
                  <a:gd name="connsiteX13" fmla="*/ 710725 w 2951147"/>
                  <a:gd name="connsiteY13" fmla="*/ 160946 h 1841619"/>
                  <a:gd name="connsiteX14" fmla="*/ 804729 w 2951147"/>
                  <a:gd name="connsiteY14" fmla="*/ 229312 h 1841619"/>
                  <a:gd name="connsiteX15" fmla="*/ 1026919 w 2951147"/>
                  <a:gd name="connsiteY15" fmla="*/ 160946 h 1841619"/>
                  <a:gd name="connsiteX16" fmla="*/ 1061102 w 2951147"/>
                  <a:gd name="connsiteY16" fmla="*/ 109671 h 1841619"/>
                  <a:gd name="connsiteX17" fmla="*/ 1155106 w 2951147"/>
                  <a:gd name="connsiteY17" fmla="*/ 7121 h 1841619"/>
                  <a:gd name="connsiteX18" fmla="*/ 1317476 w 2951147"/>
                  <a:gd name="connsiteY18" fmla="*/ 66942 h 1841619"/>
                  <a:gd name="connsiteX19" fmla="*/ 1428572 w 2951147"/>
                  <a:gd name="connsiteY19" fmla="*/ 101125 h 1841619"/>
                  <a:gd name="connsiteX20" fmla="*/ 1548213 w 2951147"/>
                  <a:gd name="connsiteY20" fmla="*/ 75488 h 1841619"/>
                  <a:gd name="connsiteX21" fmla="*/ 1796041 w 2951147"/>
                  <a:gd name="connsiteY21" fmla="*/ 118217 h 1841619"/>
                  <a:gd name="connsiteX22" fmla="*/ 2026777 w 2951147"/>
                  <a:gd name="connsiteY22" fmla="*/ 126762 h 1841619"/>
                  <a:gd name="connsiteX23" fmla="*/ 2428430 w 2951147"/>
                  <a:gd name="connsiteY23" fmla="*/ 220766 h 1841619"/>
                  <a:gd name="connsiteX24" fmla="*/ 2548071 w 2951147"/>
                  <a:gd name="connsiteY24" fmla="*/ 246404 h 1841619"/>
                  <a:gd name="connsiteX25" fmla="*/ 2718987 w 2951147"/>
                  <a:gd name="connsiteY25" fmla="*/ 314770 h 1841619"/>
                  <a:gd name="connsiteX26" fmla="*/ 2633529 w 2951147"/>
                  <a:gd name="connsiteY26" fmla="*/ 374590 h 1841619"/>
                  <a:gd name="connsiteX27" fmla="*/ 2505342 w 2951147"/>
                  <a:gd name="connsiteY27" fmla="*/ 400228 h 1841619"/>
                  <a:gd name="connsiteX28" fmla="*/ 2539525 w 2951147"/>
                  <a:gd name="connsiteY28" fmla="*/ 502777 h 1841619"/>
                  <a:gd name="connsiteX29" fmla="*/ 2744624 w 2951147"/>
                  <a:gd name="connsiteY29" fmla="*/ 596781 h 1841619"/>
                  <a:gd name="connsiteX30" fmla="*/ 2821536 w 2951147"/>
                  <a:gd name="connsiteY30" fmla="*/ 716422 h 1841619"/>
                  <a:gd name="connsiteX31" fmla="*/ 2855719 w 2951147"/>
                  <a:gd name="connsiteY31" fmla="*/ 793334 h 1841619"/>
                  <a:gd name="connsiteX32" fmla="*/ 2906994 w 2951147"/>
                  <a:gd name="connsiteY32" fmla="*/ 861701 h 1841619"/>
                  <a:gd name="connsiteX33" fmla="*/ 2949723 w 2951147"/>
                  <a:gd name="connsiteY33" fmla="*/ 955704 h 1841619"/>
                  <a:gd name="connsiteX34" fmla="*/ 2898448 w 2951147"/>
                  <a:gd name="connsiteY34" fmla="*/ 1066800 h 1841619"/>
                  <a:gd name="connsiteX35" fmla="*/ 2847173 w 2951147"/>
                  <a:gd name="connsiteY35" fmla="*/ 955704 h 1841619"/>
                  <a:gd name="connsiteX36" fmla="*/ 2778807 w 2951147"/>
                  <a:gd name="connsiteY36" fmla="*/ 904430 h 1841619"/>
                  <a:gd name="connsiteX37" fmla="*/ 2659166 w 2951147"/>
                  <a:gd name="connsiteY37" fmla="*/ 895884 h 1841619"/>
                  <a:gd name="connsiteX38" fmla="*/ 2727532 w 2951147"/>
                  <a:gd name="connsiteY38" fmla="*/ 947159 h 1841619"/>
                  <a:gd name="connsiteX39" fmla="*/ 2770261 w 2951147"/>
                  <a:gd name="connsiteY39" fmla="*/ 947159 h 1841619"/>
                  <a:gd name="connsiteX40" fmla="*/ 2770261 w 2951147"/>
                  <a:gd name="connsiteY40" fmla="*/ 1006979 h 1841619"/>
                  <a:gd name="connsiteX41" fmla="*/ 2812990 w 2951147"/>
                  <a:gd name="connsiteY41" fmla="*/ 1092437 h 1841619"/>
                  <a:gd name="connsiteX42" fmla="*/ 2889902 w 2951147"/>
                  <a:gd name="connsiteY42" fmla="*/ 1194987 h 1841619"/>
                  <a:gd name="connsiteX43" fmla="*/ 2932631 w 2951147"/>
                  <a:gd name="connsiteY43" fmla="*/ 1297536 h 1841619"/>
                  <a:gd name="connsiteX44" fmla="*/ 2864265 w 2951147"/>
                  <a:gd name="connsiteY44" fmla="*/ 1391540 h 1841619"/>
                  <a:gd name="connsiteX45" fmla="*/ 2778807 w 2951147"/>
                  <a:gd name="connsiteY45" fmla="*/ 1417177 h 1841619"/>
                  <a:gd name="connsiteX46" fmla="*/ 2744624 w 2951147"/>
                  <a:gd name="connsiteY46" fmla="*/ 1476998 h 1841619"/>
                  <a:gd name="connsiteX47" fmla="*/ 2693349 w 2951147"/>
                  <a:gd name="connsiteY47" fmla="*/ 1417177 h 1841619"/>
                  <a:gd name="connsiteX48" fmla="*/ 2684803 w 2951147"/>
                  <a:gd name="connsiteY48" fmla="*/ 1468452 h 1841619"/>
                  <a:gd name="connsiteX49" fmla="*/ 2830082 w 2951147"/>
                  <a:gd name="connsiteY49" fmla="*/ 1622276 h 1841619"/>
                  <a:gd name="connsiteX50" fmla="*/ 2761716 w 2951147"/>
                  <a:gd name="connsiteY50" fmla="*/ 1750463 h 1841619"/>
                  <a:gd name="connsiteX51" fmla="*/ 2676258 w 2951147"/>
                  <a:gd name="connsiteY51" fmla="*/ 1665005 h 1841619"/>
                  <a:gd name="connsiteX52" fmla="*/ 2607891 w 2951147"/>
                  <a:gd name="connsiteY52" fmla="*/ 1639368 h 1841619"/>
                  <a:gd name="connsiteX53" fmla="*/ 2616437 w 2951147"/>
                  <a:gd name="connsiteY53" fmla="*/ 1776101 h 1841619"/>
                  <a:gd name="connsiteX54" fmla="*/ 2573708 w 2951147"/>
                  <a:gd name="connsiteY54" fmla="*/ 1784647 h 1841619"/>
                  <a:gd name="connsiteX55" fmla="*/ 2522433 w 2951147"/>
                  <a:gd name="connsiteY55" fmla="*/ 1613731 h 1841619"/>
                  <a:gd name="connsiteX56" fmla="*/ 2462613 w 2951147"/>
                  <a:gd name="connsiteY56" fmla="*/ 1536818 h 1841619"/>
                  <a:gd name="connsiteX57" fmla="*/ 2291697 w 2951147"/>
                  <a:gd name="connsiteY57" fmla="*/ 1382994 h 1841619"/>
                  <a:gd name="connsiteX58" fmla="*/ 2214785 w 2951147"/>
                  <a:gd name="connsiteY58" fmla="*/ 1451361 h 1841619"/>
                  <a:gd name="connsiteX59" fmla="*/ 2137873 w 2951147"/>
                  <a:gd name="connsiteY59" fmla="*/ 1562456 h 1841619"/>
                  <a:gd name="connsiteX60" fmla="*/ 2137873 w 2951147"/>
                  <a:gd name="connsiteY60" fmla="*/ 1656460 h 1841619"/>
                  <a:gd name="connsiteX61" fmla="*/ 2137873 w 2951147"/>
                  <a:gd name="connsiteY61" fmla="*/ 1707734 h 1841619"/>
                  <a:gd name="connsiteX62" fmla="*/ 2052415 w 2951147"/>
                  <a:gd name="connsiteY62" fmla="*/ 1818830 h 1841619"/>
                  <a:gd name="connsiteX63" fmla="*/ 2035323 w 2951147"/>
                  <a:gd name="connsiteY63" fmla="*/ 1818830 h 1841619"/>
                  <a:gd name="connsiteX64" fmla="*/ 1958411 w 2951147"/>
                  <a:gd name="connsiteY64" fmla="*/ 1682097 h 1841619"/>
                  <a:gd name="connsiteX65" fmla="*/ 1932773 w 2951147"/>
                  <a:gd name="connsiteY65" fmla="*/ 1553910 h 1841619"/>
                  <a:gd name="connsiteX66" fmla="*/ 1864407 w 2951147"/>
                  <a:gd name="connsiteY66" fmla="*/ 1417177 h 1841619"/>
                  <a:gd name="connsiteX67" fmla="*/ 1684945 w 2951147"/>
                  <a:gd name="connsiteY67" fmla="*/ 1297536 h 1841619"/>
                  <a:gd name="connsiteX68" fmla="*/ 1548213 w 2951147"/>
                  <a:gd name="connsiteY68" fmla="*/ 1323174 h 1841619"/>
                  <a:gd name="connsiteX69" fmla="*/ 1471301 w 2951147"/>
                  <a:gd name="connsiteY69" fmla="*/ 1280445 h 1841619"/>
                  <a:gd name="connsiteX70" fmla="*/ 1368751 w 2951147"/>
                  <a:gd name="connsiteY70" fmla="*/ 1220624 h 1841619"/>
                  <a:gd name="connsiteX71" fmla="*/ 1308930 w 2951147"/>
                  <a:gd name="connsiteY71" fmla="*/ 1152258 h 1841619"/>
                  <a:gd name="connsiteX72" fmla="*/ 1308930 w 2951147"/>
                  <a:gd name="connsiteY72" fmla="*/ 1220624 h 1841619"/>
                  <a:gd name="connsiteX73" fmla="*/ 1377297 w 2951147"/>
                  <a:gd name="connsiteY73" fmla="*/ 1331719 h 1841619"/>
                  <a:gd name="connsiteX74" fmla="*/ 1454209 w 2951147"/>
                  <a:gd name="connsiteY74" fmla="*/ 1340265 h 1841619"/>
                  <a:gd name="connsiteX75" fmla="*/ 1556759 w 2951147"/>
                  <a:gd name="connsiteY75" fmla="*/ 1357357 h 1841619"/>
                  <a:gd name="connsiteX76" fmla="*/ 1548213 w 2951147"/>
                  <a:gd name="connsiteY76" fmla="*/ 1485544 h 1841619"/>
                  <a:gd name="connsiteX77" fmla="*/ 1420026 w 2951147"/>
                  <a:gd name="connsiteY77" fmla="*/ 1579547 h 1841619"/>
                  <a:gd name="connsiteX78" fmla="*/ 1343114 w 2951147"/>
                  <a:gd name="connsiteY78" fmla="*/ 1622276 h 1841619"/>
                  <a:gd name="connsiteX79" fmla="*/ 1223473 w 2951147"/>
                  <a:gd name="connsiteY79" fmla="*/ 1494090 h 1841619"/>
                  <a:gd name="connsiteX80" fmla="*/ 1103831 w 2951147"/>
                  <a:gd name="connsiteY80" fmla="*/ 1357357 h 1841619"/>
                  <a:gd name="connsiteX81" fmla="*/ 1018373 w 2951147"/>
                  <a:gd name="connsiteY81" fmla="*/ 1246261 h 1841619"/>
                  <a:gd name="connsiteX82" fmla="*/ 958553 w 2951147"/>
                  <a:gd name="connsiteY82" fmla="*/ 1135166 h 1841619"/>
                  <a:gd name="connsiteX83" fmla="*/ 967099 w 2951147"/>
                  <a:gd name="connsiteY83" fmla="*/ 998433 h 1841619"/>
                  <a:gd name="connsiteX84" fmla="*/ 830366 w 2951147"/>
                  <a:gd name="connsiteY84" fmla="*/ 998433 h 1841619"/>
                  <a:gd name="connsiteX85" fmla="*/ 685087 w 2951147"/>
                  <a:gd name="connsiteY85" fmla="*/ 1015525 h 1841619"/>
                  <a:gd name="connsiteX86" fmla="*/ 599630 w 2951147"/>
                  <a:gd name="connsiteY86" fmla="*/ 887338 h 1841619"/>
                  <a:gd name="connsiteX87" fmla="*/ 514172 w 2951147"/>
                  <a:gd name="connsiteY87" fmla="*/ 904430 h 1841619"/>
                  <a:gd name="connsiteX88" fmla="*/ 437259 w 2951147"/>
                  <a:gd name="connsiteY88" fmla="*/ 818972 h 1841619"/>
                  <a:gd name="connsiteX89" fmla="*/ 334710 w 2951147"/>
                  <a:gd name="connsiteY89" fmla="*/ 793334 h 1841619"/>
                  <a:gd name="connsiteX90" fmla="*/ 215069 w 2951147"/>
                  <a:gd name="connsiteY90" fmla="*/ 895884 h 1841619"/>
                  <a:gd name="connsiteX91" fmla="*/ 215069 w 2951147"/>
                  <a:gd name="connsiteY91" fmla="*/ 938613 h 1841619"/>
                  <a:gd name="connsiteX92" fmla="*/ 146702 w 2951147"/>
                  <a:gd name="connsiteY92" fmla="*/ 972796 h 1841619"/>
                  <a:gd name="connsiteX93" fmla="*/ 35607 w 2951147"/>
                  <a:gd name="connsiteY93" fmla="*/ 981342 h 184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951147" h="1841619">
                    <a:moveTo>
                      <a:pt x="35607" y="981342"/>
                    </a:moveTo>
                    <a:cubicBezTo>
                      <a:pt x="11394" y="972796"/>
                      <a:pt x="2848" y="948582"/>
                      <a:pt x="1424" y="921521"/>
                    </a:cubicBezTo>
                    <a:cubicBezTo>
                      <a:pt x="0" y="894460"/>
                      <a:pt x="7121" y="838912"/>
                      <a:pt x="27061" y="818972"/>
                    </a:cubicBezTo>
                    <a:cubicBezTo>
                      <a:pt x="47001" y="799032"/>
                      <a:pt x="98276" y="818972"/>
                      <a:pt x="121065" y="801880"/>
                    </a:cubicBezTo>
                    <a:cubicBezTo>
                      <a:pt x="143854" y="784788"/>
                      <a:pt x="166643" y="739211"/>
                      <a:pt x="163794" y="716422"/>
                    </a:cubicBezTo>
                    <a:cubicBezTo>
                      <a:pt x="160945" y="693633"/>
                      <a:pt x="89730" y="685087"/>
                      <a:pt x="103973" y="665147"/>
                    </a:cubicBezTo>
                    <a:cubicBezTo>
                      <a:pt x="118216" y="645207"/>
                      <a:pt x="203674" y="623843"/>
                      <a:pt x="249252" y="596781"/>
                    </a:cubicBezTo>
                    <a:cubicBezTo>
                      <a:pt x="294830" y="569719"/>
                      <a:pt x="354650" y="534111"/>
                      <a:pt x="377439" y="502777"/>
                    </a:cubicBezTo>
                    <a:cubicBezTo>
                      <a:pt x="400228" y="471443"/>
                      <a:pt x="404501" y="425865"/>
                      <a:pt x="385985" y="408774"/>
                    </a:cubicBezTo>
                    <a:cubicBezTo>
                      <a:pt x="367469" y="391683"/>
                      <a:pt x="274890" y="417319"/>
                      <a:pt x="266344" y="400228"/>
                    </a:cubicBezTo>
                    <a:cubicBezTo>
                      <a:pt x="257798" y="383137"/>
                      <a:pt x="313346" y="340407"/>
                      <a:pt x="334710" y="306224"/>
                    </a:cubicBezTo>
                    <a:cubicBezTo>
                      <a:pt x="356074" y="272041"/>
                      <a:pt x="363196" y="225039"/>
                      <a:pt x="394530" y="195129"/>
                    </a:cubicBezTo>
                    <a:cubicBezTo>
                      <a:pt x="425865" y="165219"/>
                      <a:pt x="470018" y="132459"/>
                      <a:pt x="522717" y="126762"/>
                    </a:cubicBezTo>
                    <a:cubicBezTo>
                      <a:pt x="575416" y="121065"/>
                      <a:pt x="663723" y="143854"/>
                      <a:pt x="710725" y="160946"/>
                    </a:cubicBezTo>
                    <a:cubicBezTo>
                      <a:pt x="757727" y="178038"/>
                      <a:pt x="752030" y="229312"/>
                      <a:pt x="804729" y="229312"/>
                    </a:cubicBezTo>
                    <a:cubicBezTo>
                      <a:pt x="857428" y="229312"/>
                      <a:pt x="984190" y="180886"/>
                      <a:pt x="1026919" y="160946"/>
                    </a:cubicBezTo>
                    <a:cubicBezTo>
                      <a:pt x="1069648" y="141006"/>
                      <a:pt x="1039738" y="135308"/>
                      <a:pt x="1061102" y="109671"/>
                    </a:cubicBezTo>
                    <a:cubicBezTo>
                      <a:pt x="1082466" y="84034"/>
                      <a:pt x="1112377" y="14243"/>
                      <a:pt x="1155106" y="7121"/>
                    </a:cubicBezTo>
                    <a:cubicBezTo>
                      <a:pt x="1197835" y="0"/>
                      <a:pt x="1271898" y="51275"/>
                      <a:pt x="1317476" y="66942"/>
                    </a:cubicBezTo>
                    <a:cubicBezTo>
                      <a:pt x="1363054" y="82609"/>
                      <a:pt x="1390116" y="99701"/>
                      <a:pt x="1428572" y="101125"/>
                    </a:cubicBezTo>
                    <a:cubicBezTo>
                      <a:pt x="1467028" y="102549"/>
                      <a:pt x="1486968" y="72639"/>
                      <a:pt x="1548213" y="75488"/>
                    </a:cubicBezTo>
                    <a:cubicBezTo>
                      <a:pt x="1609458" y="78337"/>
                      <a:pt x="1716280" y="109671"/>
                      <a:pt x="1796041" y="118217"/>
                    </a:cubicBezTo>
                    <a:cubicBezTo>
                      <a:pt x="1875802" y="126763"/>
                      <a:pt x="1921379" y="109670"/>
                      <a:pt x="2026777" y="126762"/>
                    </a:cubicBezTo>
                    <a:cubicBezTo>
                      <a:pt x="2132175" y="143854"/>
                      <a:pt x="2341548" y="200826"/>
                      <a:pt x="2428430" y="220766"/>
                    </a:cubicBezTo>
                    <a:cubicBezTo>
                      <a:pt x="2515312" y="240706"/>
                      <a:pt x="2499645" y="230737"/>
                      <a:pt x="2548071" y="246404"/>
                    </a:cubicBezTo>
                    <a:cubicBezTo>
                      <a:pt x="2596497" y="262071"/>
                      <a:pt x="2704744" y="293406"/>
                      <a:pt x="2718987" y="314770"/>
                    </a:cubicBezTo>
                    <a:cubicBezTo>
                      <a:pt x="2733230" y="336134"/>
                      <a:pt x="2669136" y="360347"/>
                      <a:pt x="2633529" y="374590"/>
                    </a:cubicBezTo>
                    <a:cubicBezTo>
                      <a:pt x="2597922" y="388833"/>
                      <a:pt x="2521009" y="378864"/>
                      <a:pt x="2505342" y="400228"/>
                    </a:cubicBezTo>
                    <a:cubicBezTo>
                      <a:pt x="2489675" y="421593"/>
                      <a:pt x="2499645" y="470018"/>
                      <a:pt x="2539525" y="502777"/>
                    </a:cubicBezTo>
                    <a:cubicBezTo>
                      <a:pt x="2579405" y="535536"/>
                      <a:pt x="2697622" y="561173"/>
                      <a:pt x="2744624" y="596781"/>
                    </a:cubicBezTo>
                    <a:cubicBezTo>
                      <a:pt x="2791626" y="632389"/>
                      <a:pt x="2803020" y="683663"/>
                      <a:pt x="2821536" y="716422"/>
                    </a:cubicBezTo>
                    <a:cubicBezTo>
                      <a:pt x="2840052" y="749181"/>
                      <a:pt x="2841476" y="769121"/>
                      <a:pt x="2855719" y="793334"/>
                    </a:cubicBezTo>
                    <a:cubicBezTo>
                      <a:pt x="2869962" y="817547"/>
                      <a:pt x="2891327" y="834639"/>
                      <a:pt x="2906994" y="861701"/>
                    </a:cubicBezTo>
                    <a:cubicBezTo>
                      <a:pt x="2922661" y="888763"/>
                      <a:pt x="2951147" y="921521"/>
                      <a:pt x="2949723" y="955704"/>
                    </a:cubicBezTo>
                    <a:cubicBezTo>
                      <a:pt x="2948299" y="989887"/>
                      <a:pt x="2915540" y="1066800"/>
                      <a:pt x="2898448" y="1066800"/>
                    </a:cubicBezTo>
                    <a:cubicBezTo>
                      <a:pt x="2881356" y="1066800"/>
                      <a:pt x="2867113" y="982766"/>
                      <a:pt x="2847173" y="955704"/>
                    </a:cubicBezTo>
                    <a:cubicBezTo>
                      <a:pt x="2827233" y="928642"/>
                      <a:pt x="2810141" y="914400"/>
                      <a:pt x="2778807" y="904430"/>
                    </a:cubicBezTo>
                    <a:cubicBezTo>
                      <a:pt x="2747473" y="894460"/>
                      <a:pt x="2667712" y="888763"/>
                      <a:pt x="2659166" y="895884"/>
                    </a:cubicBezTo>
                    <a:cubicBezTo>
                      <a:pt x="2650620" y="903005"/>
                      <a:pt x="2709016" y="938613"/>
                      <a:pt x="2727532" y="947159"/>
                    </a:cubicBezTo>
                    <a:cubicBezTo>
                      <a:pt x="2746048" y="955705"/>
                      <a:pt x="2763139" y="937189"/>
                      <a:pt x="2770261" y="947159"/>
                    </a:cubicBezTo>
                    <a:cubicBezTo>
                      <a:pt x="2777383" y="957129"/>
                      <a:pt x="2763140" y="982766"/>
                      <a:pt x="2770261" y="1006979"/>
                    </a:cubicBezTo>
                    <a:cubicBezTo>
                      <a:pt x="2777382" y="1031192"/>
                      <a:pt x="2793050" y="1061102"/>
                      <a:pt x="2812990" y="1092437"/>
                    </a:cubicBezTo>
                    <a:cubicBezTo>
                      <a:pt x="2832930" y="1123772"/>
                      <a:pt x="2869962" y="1160804"/>
                      <a:pt x="2889902" y="1194987"/>
                    </a:cubicBezTo>
                    <a:cubicBezTo>
                      <a:pt x="2909842" y="1229170"/>
                      <a:pt x="2936904" y="1264777"/>
                      <a:pt x="2932631" y="1297536"/>
                    </a:cubicBezTo>
                    <a:cubicBezTo>
                      <a:pt x="2928358" y="1330295"/>
                      <a:pt x="2889902" y="1371600"/>
                      <a:pt x="2864265" y="1391540"/>
                    </a:cubicBezTo>
                    <a:cubicBezTo>
                      <a:pt x="2838628" y="1411480"/>
                      <a:pt x="2798747" y="1402934"/>
                      <a:pt x="2778807" y="1417177"/>
                    </a:cubicBezTo>
                    <a:cubicBezTo>
                      <a:pt x="2758867" y="1431420"/>
                      <a:pt x="2758867" y="1476998"/>
                      <a:pt x="2744624" y="1476998"/>
                    </a:cubicBezTo>
                    <a:cubicBezTo>
                      <a:pt x="2730381" y="1476998"/>
                      <a:pt x="2703319" y="1418601"/>
                      <a:pt x="2693349" y="1417177"/>
                    </a:cubicBezTo>
                    <a:cubicBezTo>
                      <a:pt x="2683379" y="1415753"/>
                      <a:pt x="2662014" y="1434269"/>
                      <a:pt x="2684803" y="1468452"/>
                    </a:cubicBezTo>
                    <a:cubicBezTo>
                      <a:pt x="2707592" y="1502635"/>
                      <a:pt x="2817263" y="1575274"/>
                      <a:pt x="2830082" y="1622276"/>
                    </a:cubicBezTo>
                    <a:cubicBezTo>
                      <a:pt x="2842901" y="1669278"/>
                      <a:pt x="2787353" y="1743342"/>
                      <a:pt x="2761716" y="1750463"/>
                    </a:cubicBezTo>
                    <a:cubicBezTo>
                      <a:pt x="2736079" y="1757585"/>
                      <a:pt x="2701895" y="1683521"/>
                      <a:pt x="2676258" y="1665005"/>
                    </a:cubicBezTo>
                    <a:cubicBezTo>
                      <a:pt x="2650621" y="1646489"/>
                      <a:pt x="2617861" y="1620852"/>
                      <a:pt x="2607891" y="1639368"/>
                    </a:cubicBezTo>
                    <a:cubicBezTo>
                      <a:pt x="2597921" y="1657884"/>
                      <a:pt x="2622134" y="1751888"/>
                      <a:pt x="2616437" y="1776101"/>
                    </a:cubicBezTo>
                    <a:cubicBezTo>
                      <a:pt x="2610740" y="1800314"/>
                      <a:pt x="2589375" y="1811709"/>
                      <a:pt x="2573708" y="1784647"/>
                    </a:cubicBezTo>
                    <a:cubicBezTo>
                      <a:pt x="2558041" y="1757585"/>
                      <a:pt x="2540949" y="1655036"/>
                      <a:pt x="2522433" y="1613731"/>
                    </a:cubicBezTo>
                    <a:cubicBezTo>
                      <a:pt x="2503917" y="1572426"/>
                      <a:pt x="2501069" y="1575274"/>
                      <a:pt x="2462613" y="1536818"/>
                    </a:cubicBezTo>
                    <a:cubicBezTo>
                      <a:pt x="2424157" y="1498362"/>
                      <a:pt x="2333002" y="1397237"/>
                      <a:pt x="2291697" y="1382994"/>
                    </a:cubicBezTo>
                    <a:cubicBezTo>
                      <a:pt x="2250392" y="1368751"/>
                      <a:pt x="2240422" y="1421451"/>
                      <a:pt x="2214785" y="1451361"/>
                    </a:cubicBezTo>
                    <a:cubicBezTo>
                      <a:pt x="2189148" y="1481271"/>
                      <a:pt x="2150692" y="1528273"/>
                      <a:pt x="2137873" y="1562456"/>
                    </a:cubicBezTo>
                    <a:cubicBezTo>
                      <a:pt x="2125054" y="1596639"/>
                      <a:pt x="2137873" y="1656460"/>
                      <a:pt x="2137873" y="1656460"/>
                    </a:cubicBezTo>
                    <a:cubicBezTo>
                      <a:pt x="2137873" y="1680673"/>
                      <a:pt x="2152116" y="1680672"/>
                      <a:pt x="2137873" y="1707734"/>
                    </a:cubicBezTo>
                    <a:cubicBezTo>
                      <a:pt x="2123630" y="1734796"/>
                      <a:pt x="2069507" y="1800314"/>
                      <a:pt x="2052415" y="1818830"/>
                    </a:cubicBezTo>
                    <a:cubicBezTo>
                      <a:pt x="2035323" y="1837346"/>
                      <a:pt x="2050990" y="1841619"/>
                      <a:pt x="2035323" y="1818830"/>
                    </a:cubicBezTo>
                    <a:cubicBezTo>
                      <a:pt x="2019656" y="1796041"/>
                      <a:pt x="1975503" y="1726250"/>
                      <a:pt x="1958411" y="1682097"/>
                    </a:cubicBezTo>
                    <a:cubicBezTo>
                      <a:pt x="1941319" y="1637944"/>
                      <a:pt x="1948440" y="1598063"/>
                      <a:pt x="1932773" y="1553910"/>
                    </a:cubicBezTo>
                    <a:cubicBezTo>
                      <a:pt x="1917106" y="1509757"/>
                      <a:pt x="1905712" y="1459906"/>
                      <a:pt x="1864407" y="1417177"/>
                    </a:cubicBezTo>
                    <a:cubicBezTo>
                      <a:pt x="1823102" y="1374448"/>
                      <a:pt x="1737644" y="1313203"/>
                      <a:pt x="1684945" y="1297536"/>
                    </a:cubicBezTo>
                    <a:cubicBezTo>
                      <a:pt x="1632246" y="1281869"/>
                      <a:pt x="1583820" y="1326022"/>
                      <a:pt x="1548213" y="1323174"/>
                    </a:cubicBezTo>
                    <a:cubicBezTo>
                      <a:pt x="1512606" y="1320326"/>
                      <a:pt x="1501211" y="1297537"/>
                      <a:pt x="1471301" y="1280445"/>
                    </a:cubicBezTo>
                    <a:cubicBezTo>
                      <a:pt x="1441391" y="1263353"/>
                      <a:pt x="1395813" y="1241989"/>
                      <a:pt x="1368751" y="1220624"/>
                    </a:cubicBezTo>
                    <a:cubicBezTo>
                      <a:pt x="1341689" y="1199259"/>
                      <a:pt x="1318900" y="1152258"/>
                      <a:pt x="1308930" y="1152258"/>
                    </a:cubicBezTo>
                    <a:cubicBezTo>
                      <a:pt x="1298960" y="1152258"/>
                      <a:pt x="1297536" y="1190714"/>
                      <a:pt x="1308930" y="1220624"/>
                    </a:cubicBezTo>
                    <a:cubicBezTo>
                      <a:pt x="1320324" y="1250534"/>
                      <a:pt x="1353084" y="1311779"/>
                      <a:pt x="1377297" y="1331719"/>
                    </a:cubicBezTo>
                    <a:cubicBezTo>
                      <a:pt x="1401510" y="1351659"/>
                      <a:pt x="1424299" y="1335992"/>
                      <a:pt x="1454209" y="1340265"/>
                    </a:cubicBezTo>
                    <a:cubicBezTo>
                      <a:pt x="1484119" y="1344538"/>
                      <a:pt x="1541092" y="1333144"/>
                      <a:pt x="1556759" y="1357357"/>
                    </a:cubicBezTo>
                    <a:cubicBezTo>
                      <a:pt x="1572426" y="1381570"/>
                      <a:pt x="1571002" y="1448512"/>
                      <a:pt x="1548213" y="1485544"/>
                    </a:cubicBezTo>
                    <a:cubicBezTo>
                      <a:pt x="1525424" y="1522576"/>
                      <a:pt x="1454209" y="1556758"/>
                      <a:pt x="1420026" y="1579547"/>
                    </a:cubicBezTo>
                    <a:cubicBezTo>
                      <a:pt x="1385843" y="1602336"/>
                      <a:pt x="1375873" y="1636519"/>
                      <a:pt x="1343114" y="1622276"/>
                    </a:cubicBezTo>
                    <a:cubicBezTo>
                      <a:pt x="1310355" y="1608033"/>
                      <a:pt x="1263354" y="1538243"/>
                      <a:pt x="1223473" y="1494090"/>
                    </a:cubicBezTo>
                    <a:cubicBezTo>
                      <a:pt x="1183593" y="1449937"/>
                      <a:pt x="1138014" y="1398662"/>
                      <a:pt x="1103831" y="1357357"/>
                    </a:cubicBezTo>
                    <a:cubicBezTo>
                      <a:pt x="1069648" y="1316052"/>
                      <a:pt x="1042586" y="1283293"/>
                      <a:pt x="1018373" y="1246261"/>
                    </a:cubicBezTo>
                    <a:cubicBezTo>
                      <a:pt x="994160" y="1209229"/>
                      <a:pt x="967099" y="1176471"/>
                      <a:pt x="958553" y="1135166"/>
                    </a:cubicBezTo>
                    <a:cubicBezTo>
                      <a:pt x="950007" y="1093861"/>
                      <a:pt x="988463" y="1021222"/>
                      <a:pt x="967099" y="998433"/>
                    </a:cubicBezTo>
                    <a:cubicBezTo>
                      <a:pt x="945735" y="975644"/>
                      <a:pt x="877368" y="995584"/>
                      <a:pt x="830366" y="998433"/>
                    </a:cubicBezTo>
                    <a:cubicBezTo>
                      <a:pt x="783364" y="1001282"/>
                      <a:pt x="723543" y="1034041"/>
                      <a:pt x="685087" y="1015525"/>
                    </a:cubicBezTo>
                    <a:cubicBezTo>
                      <a:pt x="646631" y="997009"/>
                      <a:pt x="628116" y="905854"/>
                      <a:pt x="599630" y="887338"/>
                    </a:cubicBezTo>
                    <a:cubicBezTo>
                      <a:pt x="571144" y="868822"/>
                      <a:pt x="541234" y="915824"/>
                      <a:pt x="514172" y="904430"/>
                    </a:cubicBezTo>
                    <a:cubicBezTo>
                      <a:pt x="487110" y="893036"/>
                      <a:pt x="467169" y="837488"/>
                      <a:pt x="437259" y="818972"/>
                    </a:cubicBezTo>
                    <a:cubicBezTo>
                      <a:pt x="407349" y="800456"/>
                      <a:pt x="371742" y="780515"/>
                      <a:pt x="334710" y="793334"/>
                    </a:cubicBezTo>
                    <a:cubicBezTo>
                      <a:pt x="297678" y="806153"/>
                      <a:pt x="235009" y="871671"/>
                      <a:pt x="215069" y="895884"/>
                    </a:cubicBezTo>
                    <a:cubicBezTo>
                      <a:pt x="195129" y="920097"/>
                      <a:pt x="226464" y="925794"/>
                      <a:pt x="215069" y="938613"/>
                    </a:cubicBezTo>
                    <a:cubicBezTo>
                      <a:pt x="203674" y="951432"/>
                      <a:pt x="182309" y="965675"/>
                      <a:pt x="146702" y="972796"/>
                    </a:cubicBezTo>
                    <a:cubicBezTo>
                      <a:pt x="111095" y="979917"/>
                      <a:pt x="59820" y="989888"/>
                      <a:pt x="35607" y="981342"/>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5486400" y="1295400"/>
                <a:ext cx="872098" cy="369332"/>
              </a:xfrm>
              <a:prstGeom prst="rect">
                <a:avLst/>
              </a:prstGeom>
              <a:grpFill/>
              <a:ln>
                <a:noFill/>
              </a:ln>
            </p:spPr>
            <p:txBody>
              <a:bodyPr wrap="none" rtlCol="0">
                <a:spAutoFit/>
              </a:bodyPr>
              <a:lstStyle/>
              <a:p>
                <a:pPr algn="ctr"/>
                <a:r>
                  <a:rPr lang="en-US" b="1" dirty="0" smtClean="0">
                    <a:solidFill>
                      <a:schemeClr val="bg1"/>
                    </a:solidFill>
                  </a:rPr>
                  <a:t>Eurasia</a:t>
                </a:r>
                <a:endParaRPr lang="en-US" b="1" dirty="0">
                  <a:solidFill>
                    <a:schemeClr val="bg1"/>
                  </a:solidFill>
                </a:endParaRPr>
              </a:p>
            </p:txBody>
          </p:sp>
        </p:grpSp>
        <p:grpSp>
          <p:nvGrpSpPr>
            <p:cNvPr id="15" name="Group 29"/>
            <p:cNvGrpSpPr/>
            <p:nvPr/>
          </p:nvGrpSpPr>
          <p:grpSpPr>
            <a:xfrm>
              <a:off x="7003279" y="3133458"/>
              <a:ext cx="1049708" cy="813275"/>
              <a:chOff x="7003279" y="3133458"/>
              <a:chExt cx="1049708" cy="813275"/>
            </a:xfrm>
            <a:solidFill>
              <a:schemeClr val="accent6">
                <a:lumMod val="50000"/>
              </a:schemeClr>
            </a:solidFill>
          </p:grpSpPr>
          <p:sp>
            <p:nvSpPr>
              <p:cNvPr id="23" name="Freeform 22"/>
              <p:cNvSpPr/>
              <p:nvPr/>
            </p:nvSpPr>
            <p:spPr>
              <a:xfrm>
                <a:off x="7003279" y="3133458"/>
                <a:ext cx="1049708" cy="813275"/>
              </a:xfrm>
              <a:custGeom>
                <a:avLst/>
                <a:gdLst>
                  <a:gd name="connsiteX0" fmla="*/ 269192 w 1049708"/>
                  <a:gd name="connsiteY0" fmla="*/ 276314 h 813275"/>
                  <a:gd name="connsiteX1" fmla="*/ 397379 w 1049708"/>
                  <a:gd name="connsiteY1" fmla="*/ 216493 h 813275"/>
                  <a:gd name="connsiteX2" fmla="*/ 508474 w 1049708"/>
                  <a:gd name="connsiteY2" fmla="*/ 113944 h 813275"/>
                  <a:gd name="connsiteX3" fmla="*/ 593932 w 1049708"/>
                  <a:gd name="connsiteY3" fmla="*/ 71215 h 813275"/>
                  <a:gd name="connsiteX4" fmla="*/ 593932 w 1049708"/>
                  <a:gd name="connsiteY4" fmla="*/ 88306 h 813275"/>
                  <a:gd name="connsiteX5" fmla="*/ 670844 w 1049708"/>
                  <a:gd name="connsiteY5" fmla="*/ 11394 h 813275"/>
                  <a:gd name="connsiteX6" fmla="*/ 824669 w 1049708"/>
                  <a:gd name="connsiteY6" fmla="*/ 45578 h 813275"/>
                  <a:gd name="connsiteX7" fmla="*/ 781940 w 1049708"/>
                  <a:gd name="connsiteY7" fmla="*/ 79761 h 813275"/>
                  <a:gd name="connsiteX8" fmla="*/ 884489 w 1049708"/>
                  <a:gd name="connsiteY8" fmla="*/ 173764 h 813275"/>
                  <a:gd name="connsiteX9" fmla="*/ 952856 w 1049708"/>
                  <a:gd name="connsiteY9" fmla="*/ 11394 h 813275"/>
                  <a:gd name="connsiteX10" fmla="*/ 995585 w 1049708"/>
                  <a:gd name="connsiteY10" fmla="*/ 105398 h 813275"/>
                  <a:gd name="connsiteX11" fmla="*/ 987039 w 1049708"/>
                  <a:gd name="connsiteY11" fmla="*/ 207948 h 813275"/>
                  <a:gd name="connsiteX12" fmla="*/ 1021222 w 1049708"/>
                  <a:gd name="connsiteY12" fmla="*/ 344680 h 813275"/>
                  <a:gd name="connsiteX13" fmla="*/ 1012676 w 1049708"/>
                  <a:gd name="connsiteY13" fmla="*/ 498505 h 813275"/>
                  <a:gd name="connsiteX14" fmla="*/ 799031 w 1049708"/>
                  <a:gd name="connsiteY14" fmla="*/ 677966 h 813275"/>
                  <a:gd name="connsiteX15" fmla="*/ 713573 w 1049708"/>
                  <a:gd name="connsiteY15" fmla="*/ 746333 h 813275"/>
                  <a:gd name="connsiteX16" fmla="*/ 593932 w 1049708"/>
                  <a:gd name="connsiteY16" fmla="*/ 797607 h 813275"/>
                  <a:gd name="connsiteX17" fmla="*/ 431562 w 1049708"/>
                  <a:gd name="connsiteY17" fmla="*/ 789062 h 813275"/>
                  <a:gd name="connsiteX18" fmla="*/ 448654 w 1049708"/>
                  <a:gd name="connsiteY18" fmla="*/ 652329 h 813275"/>
                  <a:gd name="connsiteX19" fmla="*/ 371742 w 1049708"/>
                  <a:gd name="connsiteY19" fmla="*/ 626692 h 813275"/>
                  <a:gd name="connsiteX20" fmla="*/ 209371 w 1049708"/>
                  <a:gd name="connsiteY20" fmla="*/ 677966 h 813275"/>
                  <a:gd name="connsiteX21" fmla="*/ 29910 w 1049708"/>
                  <a:gd name="connsiteY21" fmla="*/ 720695 h 813275"/>
                  <a:gd name="connsiteX22" fmla="*/ 29910 w 1049708"/>
                  <a:gd name="connsiteY22" fmla="*/ 643783 h 813275"/>
                  <a:gd name="connsiteX23" fmla="*/ 141005 w 1049708"/>
                  <a:gd name="connsiteY23" fmla="*/ 421592 h 813275"/>
                  <a:gd name="connsiteX24" fmla="*/ 183734 w 1049708"/>
                  <a:gd name="connsiteY24" fmla="*/ 319043 h 813275"/>
                  <a:gd name="connsiteX25" fmla="*/ 269192 w 1049708"/>
                  <a:gd name="connsiteY25" fmla="*/ 276314 h 81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49708" h="813275">
                    <a:moveTo>
                      <a:pt x="269192" y="276314"/>
                    </a:moveTo>
                    <a:cubicBezTo>
                      <a:pt x="304800" y="259222"/>
                      <a:pt x="357499" y="243555"/>
                      <a:pt x="397379" y="216493"/>
                    </a:cubicBezTo>
                    <a:cubicBezTo>
                      <a:pt x="437259" y="189431"/>
                      <a:pt x="475715" y="138157"/>
                      <a:pt x="508474" y="113944"/>
                    </a:cubicBezTo>
                    <a:cubicBezTo>
                      <a:pt x="541233" y="89731"/>
                      <a:pt x="579689" y="75488"/>
                      <a:pt x="593932" y="71215"/>
                    </a:cubicBezTo>
                    <a:cubicBezTo>
                      <a:pt x="608175" y="66942"/>
                      <a:pt x="581113" y="98276"/>
                      <a:pt x="593932" y="88306"/>
                    </a:cubicBezTo>
                    <a:cubicBezTo>
                      <a:pt x="606751" y="78336"/>
                      <a:pt x="632388" y="18515"/>
                      <a:pt x="670844" y="11394"/>
                    </a:cubicBezTo>
                    <a:cubicBezTo>
                      <a:pt x="709300" y="4273"/>
                      <a:pt x="806153" y="34184"/>
                      <a:pt x="824669" y="45578"/>
                    </a:cubicBezTo>
                    <a:cubicBezTo>
                      <a:pt x="843185" y="56972"/>
                      <a:pt x="771970" y="58397"/>
                      <a:pt x="781940" y="79761"/>
                    </a:cubicBezTo>
                    <a:cubicBezTo>
                      <a:pt x="791910" y="101125"/>
                      <a:pt x="856003" y="185158"/>
                      <a:pt x="884489" y="173764"/>
                    </a:cubicBezTo>
                    <a:cubicBezTo>
                      <a:pt x="912975" y="162370"/>
                      <a:pt x="934340" y="22788"/>
                      <a:pt x="952856" y="11394"/>
                    </a:cubicBezTo>
                    <a:cubicBezTo>
                      <a:pt x="971372" y="0"/>
                      <a:pt x="989888" y="72639"/>
                      <a:pt x="995585" y="105398"/>
                    </a:cubicBezTo>
                    <a:cubicBezTo>
                      <a:pt x="1001282" y="138157"/>
                      <a:pt x="982766" y="168068"/>
                      <a:pt x="987039" y="207948"/>
                    </a:cubicBezTo>
                    <a:cubicBezTo>
                      <a:pt x="991312" y="247828"/>
                      <a:pt x="1016949" y="296254"/>
                      <a:pt x="1021222" y="344680"/>
                    </a:cubicBezTo>
                    <a:cubicBezTo>
                      <a:pt x="1025495" y="393106"/>
                      <a:pt x="1049708" y="442957"/>
                      <a:pt x="1012676" y="498505"/>
                    </a:cubicBezTo>
                    <a:cubicBezTo>
                      <a:pt x="975644" y="554053"/>
                      <a:pt x="848882" y="636661"/>
                      <a:pt x="799031" y="677966"/>
                    </a:cubicBezTo>
                    <a:cubicBezTo>
                      <a:pt x="749181" y="719271"/>
                      <a:pt x="747756" y="726393"/>
                      <a:pt x="713573" y="746333"/>
                    </a:cubicBezTo>
                    <a:cubicBezTo>
                      <a:pt x="679390" y="766273"/>
                      <a:pt x="640934" y="790486"/>
                      <a:pt x="593932" y="797607"/>
                    </a:cubicBezTo>
                    <a:cubicBezTo>
                      <a:pt x="546930" y="804729"/>
                      <a:pt x="455775" y="813275"/>
                      <a:pt x="431562" y="789062"/>
                    </a:cubicBezTo>
                    <a:cubicBezTo>
                      <a:pt x="407349" y="764849"/>
                      <a:pt x="458624" y="679391"/>
                      <a:pt x="448654" y="652329"/>
                    </a:cubicBezTo>
                    <a:cubicBezTo>
                      <a:pt x="438684" y="625267"/>
                      <a:pt x="411622" y="622419"/>
                      <a:pt x="371742" y="626692"/>
                    </a:cubicBezTo>
                    <a:cubicBezTo>
                      <a:pt x="331862" y="630965"/>
                      <a:pt x="266343" y="662299"/>
                      <a:pt x="209371" y="677966"/>
                    </a:cubicBezTo>
                    <a:cubicBezTo>
                      <a:pt x="152399" y="693633"/>
                      <a:pt x="59820" y="726392"/>
                      <a:pt x="29910" y="720695"/>
                    </a:cubicBezTo>
                    <a:cubicBezTo>
                      <a:pt x="0" y="714998"/>
                      <a:pt x="11394" y="693633"/>
                      <a:pt x="29910" y="643783"/>
                    </a:cubicBezTo>
                    <a:cubicBezTo>
                      <a:pt x="48426" y="593933"/>
                      <a:pt x="115368" y="475715"/>
                      <a:pt x="141005" y="421592"/>
                    </a:cubicBezTo>
                    <a:cubicBezTo>
                      <a:pt x="166642" y="367469"/>
                      <a:pt x="162370" y="341832"/>
                      <a:pt x="183734" y="319043"/>
                    </a:cubicBezTo>
                    <a:cubicBezTo>
                      <a:pt x="205098" y="296254"/>
                      <a:pt x="233584" y="293406"/>
                      <a:pt x="269192" y="276314"/>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467600" y="3352800"/>
                <a:ext cx="538930" cy="369332"/>
              </a:xfrm>
              <a:prstGeom prst="rect">
                <a:avLst/>
              </a:prstGeom>
              <a:grpFill/>
              <a:ln>
                <a:noFill/>
              </a:ln>
            </p:spPr>
            <p:txBody>
              <a:bodyPr wrap="none" rtlCol="0">
                <a:spAutoFit/>
              </a:bodyPr>
              <a:lstStyle/>
              <a:p>
                <a:pPr algn="ctr"/>
                <a:r>
                  <a:rPr lang="en-US" b="1" dirty="0" smtClean="0">
                    <a:solidFill>
                      <a:schemeClr val="bg1"/>
                    </a:solidFill>
                  </a:rPr>
                  <a:t>Aus</a:t>
                </a:r>
                <a:endParaRPr lang="en-US" b="1" dirty="0">
                  <a:solidFill>
                    <a:schemeClr val="bg1"/>
                  </a:solidFill>
                </a:endParaRPr>
              </a:p>
            </p:txBody>
          </p:sp>
        </p:grpSp>
        <p:grpSp>
          <p:nvGrpSpPr>
            <p:cNvPr id="16" name="Group 32"/>
            <p:cNvGrpSpPr/>
            <p:nvPr/>
          </p:nvGrpSpPr>
          <p:grpSpPr>
            <a:xfrm>
              <a:off x="4132881" y="4538421"/>
              <a:ext cx="2435817" cy="462365"/>
              <a:chOff x="4132881" y="4538421"/>
              <a:chExt cx="2435817" cy="462365"/>
            </a:xfrm>
          </p:grpSpPr>
          <p:sp>
            <p:nvSpPr>
              <p:cNvPr id="21" name="Freeform 20"/>
              <p:cNvSpPr/>
              <p:nvPr/>
            </p:nvSpPr>
            <p:spPr>
              <a:xfrm>
                <a:off x="4132881" y="4538421"/>
                <a:ext cx="2435817" cy="462365"/>
              </a:xfrm>
              <a:custGeom>
                <a:avLst/>
                <a:gdLst>
                  <a:gd name="connsiteX0" fmla="*/ 67160 w 2435817"/>
                  <a:gd name="connsiteY0" fmla="*/ 343545 h 462365"/>
                  <a:gd name="connsiteX1" fmla="*/ 206644 w 2435817"/>
                  <a:gd name="connsiteY1" fmla="*/ 219559 h 462365"/>
                  <a:gd name="connsiteX2" fmla="*/ 454617 w 2435817"/>
                  <a:gd name="connsiteY2" fmla="*/ 126569 h 462365"/>
                  <a:gd name="connsiteX3" fmla="*/ 888570 w 2435817"/>
                  <a:gd name="connsiteY3" fmla="*/ 126569 h 462365"/>
                  <a:gd name="connsiteX4" fmla="*/ 1152041 w 2435817"/>
                  <a:gd name="connsiteY4" fmla="*/ 49077 h 462365"/>
                  <a:gd name="connsiteX5" fmla="*/ 1338021 w 2435817"/>
                  <a:gd name="connsiteY5" fmla="*/ 49077 h 462365"/>
                  <a:gd name="connsiteX6" fmla="*/ 1276027 w 2435817"/>
                  <a:gd name="connsiteY6" fmla="*/ 157565 h 462365"/>
                  <a:gd name="connsiteX7" fmla="*/ 1539499 w 2435817"/>
                  <a:gd name="connsiteY7" fmla="*/ 18081 h 462365"/>
                  <a:gd name="connsiteX8" fmla="*/ 1833966 w 2435817"/>
                  <a:gd name="connsiteY8" fmla="*/ 49077 h 462365"/>
                  <a:gd name="connsiteX9" fmla="*/ 2298916 w 2435817"/>
                  <a:gd name="connsiteY9" fmla="*/ 33579 h 462365"/>
                  <a:gd name="connsiteX10" fmla="*/ 2422902 w 2435817"/>
                  <a:gd name="connsiteY10" fmla="*/ 126569 h 462365"/>
                  <a:gd name="connsiteX11" fmla="*/ 2221424 w 2435817"/>
                  <a:gd name="connsiteY11" fmla="*/ 235057 h 462365"/>
                  <a:gd name="connsiteX12" fmla="*/ 1353519 w 2435817"/>
                  <a:gd name="connsiteY12" fmla="*/ 390040 h 462365"/>
                  <a:gd name="connsiteX13" fmla="*/ 377126 w 2435817"/>
                  <a:gd name="connsiteY13" fmla="*/ 405538 h 462365"/>
                  <a:gd name="connsiteX14" fmla="*/ 51661 w 2435817"/>
                  <a:gd name="connsiteY14" fmla="*/ 452033 h 462365"/>
                  <a:gd name="connsiteX15" fmla="*/ 67160 w 2435817"/>
                  <a:gd name="connsiteY15" fmla="*/ 343545 h 46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5817" h="462365">
                    <a:moveTo>
                      <a:pt x="67160" y="343545"/>
                    </a:moveTo>
                    <a:cubicBezTo>
                      <a:pt x="92990" y="304799"/>
                      <a:pt x="142068" y="255722"/>
                      <a:pt x="206644" y="219559"/>
                    </a:cubicBezTo>
                    <a:cubicBezTo>
                      <a:pt x="271220" y="183396"/>
                      <a:pt x="340963" y="142067"/>
                      <a:pt x="454617" y="126569"/>
                    </a:cubicBezTo>
                    <a:cubicBezTo>
                      <a:pt x="568271" y="111071"/>
                      <a:pt x="772333" y="139484"/>
                      <a:pt x="888570" y="126569"/>
                    </a:cubicBezTo>
                    <a:cubicBezTo>
                      <a:pt x="1004807" y="113654"/>
                      <a:pt x="1077133" y="61992"/>
                      <a:pt x="1152041" y="49077"/>
                    </a:cubicBezTo>
                    <a:cubicBezTo>
                      <a:pt x="1226950" y="36162"/>
                      <a:pt x="1317357" y="30996"/>
                      <a:pt x="1338021" y="49077"/>
                    </a:cubicBezTo>
                    <a:cubicBezTo>
                      <a:pt x="1358685" y="67158"/>
                      <a:pt x="1242447" y="162731"/>
                      <a:pt x="1276027" y="157565"/>
                    </a:cubicBezTo>
                    <a:cubicBezTo>
                      <a:pt x="1309607" y="152399"/>
                      <a:pt x="1446509" y="36162"/>
                      <a:pt x="1539499" y="18081"/>
                    </a:cubicBezTo>
                    <a:cubicBezTo>
                      <a:pt x="1632489" y="0"/>
                      <a:pt x="1707397" y="46494"/>
                      <a:pt x="1833966" y="49077"/>
                    </a:cubicBezTo>
                    <a:cubicBezTo>
                      <a:pt x="1960535" y="51660"/>
                      <a:pt x="2200760" y="20664"/>
                      <a:pt x="2298916" y="33579"/>
                    </a:cubicBezTo>
                    <a:cubicBezTo>
                      <a:pt x="2397072" y="46494"/>
                      <a:pt x="2435817" y="92989"/>
                      <a:pt x="2422902" y="126569"/>
                    </a:cubicBezTo>
                    <a:cubicBezTo>
                      <a:pt x="2409987" y="160149"/>
                      <a:pt x="2399655" y="191145"/>
                      <a:pt x="2221424" y="235057"/>
                    </a:cubicBezTo>
                    <a:cubicBezTo>
                      <a:pt x="2043194" y="278969"/>
                      <a:pt x="1660902" y="361627"/>
                      <a:pt x="1353519" y="390040"/>
                    </a:cubicBezTo>
                    <a:cubicBezTo>
                      <a:pt x="1046136" y="418454"/>
                      <a:pt x="594102" y="395206"/>
                      <a:pt x="377126" y="405538"/>
                    </a:cubicBezTo>
                    <a:cubicBezTo>
                      <a:pt x="160150" y="415870"/>
                      <a:pt x="103322" y="462365"/>
                      <a:pt x="51661" y="452033"/>
                    </a:cubicBezTo>
                    <a:cubicBezTo>
                      <a:pt x="0" y="441701"/>
                      <a:pt x="41330" y="382291"/>
                      <a:pt x="67160" y="343545"/>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648200" y="4572000"/>
                <a:ext cx="1156728" cy="369332"/>
              </a:xfrm>
              <a:prstGeom prst="rect">
                <a:avLst/>
              </a:prstGeom>
              <a:noFill/>
            </p:spPr>
            <p:txBody>
              <a:bodyPr wrap="none" rtlCol="0">
                <a:spAutoFit/>
              </a:bodyPr>
              <a:lstStyle/>
              <a:p>
                <a:pPr algn="ctr"/>
                <a:r>
                  <a:rPr lang="en-US" b="1" dirty="0" smtClean="0">
                    <a:solidFill>
                      <a:schemeClr val="bg1"/>
                    </a:solidFill>
                  </a:rPr>
                  <a:t>Antarctica</a:t>
                </a:r>
                <a:endParaRPr lang="en-US" b="1" dirty="0">
                  <a:solidFill>
                    <a:schemeClr val="bg1"/>
                  </a:solidFill>
                </a:endParaRPr>
              </a:p>
            </p:txBody>
          </p:sp>
        </p:grpSp>
      </p:grpSp>
      <p:grpSp>
        <p:nvGrpSpPr>
          <p:cNvPr id="3" name="Group 9"/>
          <p:cNvGrpSpPr/>
          <p:nvPr/>
        </p:nvGrpSpPr>
        <p:grpSpPr>
          <a:xfrm>
            <a:off x="32482" y="5336498"/>
            <a:ext cx="8916646" cy="1521502"/>
            <a:chOff x="32482" y="5336498"/>
            <a:chExt cx="8916646" cy="1521502"/>
          </a:xfrm>
        </p:grpSpPr>
        <p:sp useBgFill="1">
          <p:nvSpPr>
            <p:cNvPr id="11" name="Rectangle 10"/>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p:cNvSpPr/>
            <p:nvPr/>
          </p:nvSpPr>
          <p:spPr>
            <a:xfrm>
              <a:off x="32482" y="5396459"/>
              <a:ext cx="2605787" cy="6595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7" name="TextBox 16"/>
          <p:cNvSpPr txBox="1"/>
          <p:nvPr/>
        </p:nvSpPr>
        <p:spPr>
          <a:xfrm>
            <a:off x="89940" y="5201587"/>
            <a:ext cx="1297150" cy="830997"/>
          </a:xfrm>
          <a:prstGeom prst="rect">
            <a:avLst/>
          </a:prstGeom>
        </p:spPr>
        <p:txBody>
          <a:bodyPr wrap="none" rtlCol="0">
            <a:spAutoFit/>
          </a:bodyPr>
          <a:lstStyle/>
          <a:p>
            <a:r>
              <a:rPr lang="en-US" sz="2400" b="1" dirty="0" smtClean="0"/>
              <a:t>000 Ma </a:t>
            </a:r>
          </a:p>
          <a:p>
            <a:r>
              <a:rPr lang="en-US" sz="2400" b="1" dirty="0" smtClean="0"/>
              <a:t>present</a:t>
            </a:r>
          </a:p>
        </p:txBody>
      </p:sp>
      <p:sp>
        <p:nvSpPr>
          <p:cNvPr id="32" name="TextBox 31"/>
          <p:cNvSpPr txBox="1"/>
          <p:nvPr/>
        </p:nvSpPr>
        <p:spPr>
          <a:xfrm>
            <a:off x="2590800" y="0"/>
            <a:ext cx="3905685" cy="707886"/>
          </a:xfrm>
          <a:prstGeom prst="rect">
            <a:avLst/>
          </a:prstGeom>
          <a:noFill/>
        </p:spPr>
        <p:txBody>
          <a:bodyPr wrap="none" rtlCol="0">
            <a:spAutoFit/>
          </a:bodyPr>
          <a:lstStyle/>
          <a:p>
            <a:r>
              <a:rPr lang="en-US" sz="4000" b="1" dirty="0" smtClean="0"/>
              <a:t>PLATE TECTONICS</a:t>
            </a:r>
          </a:p>
        </p:txBody>
      </p:sp>
      <p:grpSp>
        <p:nvGrpSpPr>
          <p:cNvPr id="34" name="Group 30"/>
          <p:cNvGrpSpPr/>
          <p:nvPr/>
        </p:nvGrpSpPr>
        <p:grpSpPr>
          <a:xfrm>
            <a:off x="361281" y="649224"/>
            <a:ext cx="8455509" cy="3933814"/>
            <a:chOff x="344774" y="655675"/>
            <a:chExt cx="8499423" cy="3933814"/>
          </a:xfrm>
        </p:grpSpPr>
        <p:sp>
          <p:nvSpPr>
            <p:cNvPr id="35" name="Freeform 34"/>
            <p:cNvSpPr/>
            <p:nvPr/>
          </p:nvSpPr>
          <p:spPr>
            <a:xfrm>
              <a:off x="3481431" y="1681993"/>
              <a:ext cx="2758580" cy="2671893"/>
            </a:xfrm>
            <a:custGeom>
              <a:avLst/>
              <a:gdLst>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939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939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58580" h="2671893">
                  <a:moveTo>
                    <a:pt x="1501630" y="37750"/>
                  </a:moveTo>
                  <a:cubicBezTo>
                    <a:pt x="1409351" y="50333"/>
                    <a:pt x="1273729" y="83890"/>
                    <a:pt x="1157681" y="88084"/>
                  </a:cubicBezTo>
                  <a:cubicBezTo>
                    <a:pt x="1041633" y="92278"/>
                    <a:pt x="917196" y="75501"/>
                    <a:pt x="805343" y="62917"/>
                  </a:cubicBezTo>
                  <a:cubicBezTo>
                    <a:pt x="693490" y="50334"/>
                    <a:pt x="564859" y="0"/>
                    <a:pt x="486562" y="12583"/>
                  </a:cubicBezTo>
                  <a:cubicBezTo>
                    <a:pt x="408265" y="25166"/>
                    <a:pt x="402672" y="71306"/>
                    <a:pt x="335560" y="138418"/>
                  </a:cubicBezTo>
                  <a:cubicBezTo>
                    <a:pt x="268448" y="205530"/>
                    <a:pt x="137020" y="332763"/>
                    <a:pt x="83890" y="415255"/>
                  </a:cubicBezTo>
                  <a:cubicBezTo>
                    <a:pt x="30760" y="497747"/>
                    <a:pt x="0" y="556469"/>
                    <a:pt x="16778" y="633368"/>
                  </a:cubicBezTo>
                  <a:cubicBezTo>
                    <a:pt x="33556" y="710267"/>
                    <a:pt x="137020" y="819324"/>
                    <a:pt x="184558" y="876649"/>
                  </a:cubicBezTo>
                  <a:cubicBezTo>
                    <a:pt x="232096" y="933974"/>
                    <a:pt x="255865" y="936770"/>
                    <a:pt x="302004" y="977317"/>
                  </a:cubicBezTo>
                  <a:cubicBezTo>
                    <a:pt x="348143" y="1017864"/>
                    <a:pt x="378903" y="1091967"/>
                    <a:pt x="461395" y="1119930"/>
                  </a:cubicBezTo>
                  <a:cubicBezTo>
                    <a:pt x="543887" y="1147893"/>
                    <a:pt x="738231" y="1110143"/>
                    <a:pt x="796954" y="1145097"/>
                  </a:cubicBezTo>
                  <a:cubicBezTo>
                    <a:pt x="855677" y="1180051"/>
                    <a:pt x="816528" y="1262543"/>
                    <a:pt x="813732" y="1329655"/>
                  </a:cubicBezTo>
                  <a:cubicBezTo>
                    <a:pt x="810936" y="1396767"/>
                    <a:pt x="780176" y="1484851"/>
                    <a:pt x="780176" y="1547768"/>
                  </a:cubicBezTo>
                  <a:cubicBezTo>
                    <a:pt x="780176" y="1610685"/>
                    <a:pt x="808139" y="1642843"/>
                    <a:pt x="813732" y="1707159"/>
                  </a:cubicBezTo>
                  <a:cubicBezTo>
                    <a:pt x="819325" y="1771475"/>
                    <a:pt x="820723" y="1866550"/>
                    <a:pt x="813732" y="1933662"/>
                  </a:cubicBezTo>
                  <a:cubicBezTo>
                    <a:pt x="806741" y="2000774"/>
                    <a:pt x="778778" y="2053904"/>
                    <a:pt x="771787" y="2109831"/>
                  </a:cubicBezTo>
                  <a:cubicBezTo>
                    <a:pt x="764796" y="2165758"/>
                    <a:pt x="743824" y="2199314"/>
                    <a:pt x="771787" y="2269222"/>
                  </a:cubicBezTo>
                  <a:cubicBezTo>
                    <a:pt x="799750" y="2339130"/>
                    <a:pt x="894826" y="2464965"/>
                    <a:pt x="939567" y="2529280"/>
                  </a:cubicBezTo>
                  <a:cubicBezTo>
                    <a:pt x="984308" y="2593595"/>
                    <a:pt x="988503" y="2638337"/>
                    <a:pt x="1040235" y="2655115"/>
                  </a:cubicBezTo>
                  <a:cubicBezTo>
                    <a:pt x="1091967" y="2671893"/>
                    <a:pt x="1174343" y="2635541"/>
                    <a:pt x="1249960" y="2629948"/>
                  </a:cubicBezTo>
                  <a:cubicBezTo>
                    <a:pt x="1325577" y="2624355"/>
                    <a:pt x="1340318" y="2565440"/>
                    <a:pt x="1493940" y="2621559"/>
                  </a:cubicBezTo>
                  <a:cubicBezTo>
                    <a:pt x="1552663" y="2614568"/>
                    <a:pt x="1540894" y="2624355"/>
                    <a:pt x="1602297" y="2588003"/>
                  </a:cubicBezTo>
                  <a:cubicBezTo>
                    <a:pt x="1663700" y="2551651"/>
                    <a:pt x="1777068" y="2459372"/>
                    <a:pt x="1862356" y="2403446"/>
                  </a:cubicBezTo>
                  <a:cubicBezTo>
                    <a:pt x="1947644" y="2347520"/>
                    <a:pt x="2038525" y="2301380"/>
                    <a:pt x="2114026" y="2252444"/>
                  </a:cubicBezTo>
                  <a:cubicBezTo>
                    <a:pt x="2189527" y="2203508"/>
                    <a:pt x="2252445" y="2165758"/>
                    <a:pt x="2315362" y="2109831"/>
                  </a:cubicBezTo>
                  <a:cubicBezTo>
                    <a:pt x="2378279" y="2053904"/>
                    <a:pt x="2424418" y="1961625"/>
                    <a:pt x="2491530" y="1916884"/>
                  </a:cubicBezTo>
                  <a:cubicBezTo>
                    <a:pt x="2558642" y="1872143"/>
                    <a:pt x="2687273" y="1884726"/>
                    <a:pt x="2718033" y="1841383"/>
                  </a:cubicBezTo>
                  <a:cubicBezTo>
                    <a:pt x="2748793" y="1798040"/>
                    <a:pt x="2671894" y="1742113"/>
                    <a:pt x="2676088" y="1656825"/>
                  </a:cubicBezTo>
                  <a:cubicBezTo>
                    <a:pt x="2680283" y="1571537"/>
                    <a:pt x="2732015" y="1412147"/>
                    <a:pt x="2743200" y="1329655"/>
                  </a:cubicBezTo>
                  <a:cubicBezTo>
                    <a:pt x="2754385" y="1247163"/>
                    <a:pt x="2758580" y="1215005"/>
                    <a:pt x="2743200" y="1161875"/>
                  </a:cubicBezTo>
                  <a:cubicBezTo>
                    <a:pt x="2727820" y="1108745"/>
                    <a:pt x="2690070" y="1057012"/>
                    <a:pt x="2650921" y="1010873"/>
                  </a:cubicBezTo>
                  <a:cubicBezTo>
                    <a:pt x="2611772" y="964734"/>
                    <a:pt x="2534873" y="939566"/>
                    <a:pt x="2508308" y="885038"/>
                  </a:cubicBezTo>
                  <a:cubicBezTo>
                    <a:pt x="2481743" y="830510"/>
                    <a:pt x="2485937" y="752212"/>
                    <a:pt x="2491530" y="683702"/>
                  </a:cubicBezTo>
                  <a:cubicBezTo>
                    <a:pt x="2497123" y="615192"/>
                    <a:pt x="2529281" y="522914"/>
                    <a:pt x="2541864" y="473978"/>
                  </a:cubicBezTo>
                  <a:cubicBezTo>
                    <a:pt x="2554447" y="425042"/>
                    <a:pt x="2588003" y="404070"/>
                    <a:pt x="2567031" y="390088"/>
                  </a:cubicBezTo>
                  <a:cubicBezTo>
                    <a:pt x="2546059" y="376106"/>
                    <a:pt x="2474753" y="423644"/>
                    <a:pt x="2416030" y="390088"/>
                  </a:cubicBezTo>
                  <a:cubicBezTo>
                    <a:pt x="2357307" y="356532"/>
                    <a:pt x="2297186" y="248873"/>
                    <a:pt x="2214694" y="188752"/>
                  </a:cubicBezTo>
                  <a:cubicBezTo>
                    <a:pt x="2132202" y="128631"/>
                    <a:pt x="2004969" y="58722"/>
                    <a:pt x="1921079" y="29361"/>
                  </a:cubicBezTo>
                  <a:cubicBezTo>
                    <a:pt x="1837189" y="0"/>
                    <a:pt x="1775669" y="11185"/>
                    <a:pt x="1711354" y="12583"/>
                  </a:cubicBezTo>
                  <a:cubicBezTo>
                    <a:pt x="1647039" y="13981"/>
                    <a:pt x="1593909" y="25167"/>
                    <a:pt x="1501630" y="37750"/>
                  </a:cubicBezTo>
                  <a:close/>
                </a:path>
              </a:pathLst>
            </a:custGeom>
            <a:noFill/>
            <a:ln w="635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19"/>
            <p:cNvGrpSpPr/>
            <p:nvPr/>
          </p:nvGrpSpPr>
          <p:grpSpPr>
            <a:xfrm>
              <a:off x="344774" y="1141751"/>
              <a:ext cx="2236033" cy="3447738"/>
              <a:chOff x="344774" y="1141751"/>
              <a:chExt cx="2236033" cy="3447738"/>
            </a:xfrm>
            <a:effectLst>
              <a:outerShdw dist="50800" dir="5400000" algn="ctr" rotWithShape="0">
                <a:schemeClr val="tx1"/>
              </a:outerShdw>
            </a:effectLst>
          </p:grpSpPr>
          <p:sp>
            <p:nvSpPr>
              <p:cNvPr id="46" name="Freeform 45"/>
              <p:cNvSpPr/>
              <p:nvPr/>
            </p:nvSpPr>
            <p:spPr>
              <a:xfrm>
                <a:off x="1214203" y="1141751"/>
                <a:ext cx="1366604" cy="3447738"/>
              </a:xfrm>
              <a:custGeom>
                <a:avLst/>
                <a:gdLst>
                  <a:gd name="connsiteX0" fmla="*/ 0 w 1366604"/>
                  <a:gd name="connsiteY0" fmla="*/ 267324 h 3447738"/>
                  <a:gd name="connsiteX1" fmla="*/ 449705 w 1366604"/>
                  <a:gd name="connsiteY1" fmla="*/ 162393 h 3447738"/>
                  <a:gd name="connsiteX2" fmla="*/ 944381 w 1366604"/>
                  <a:gd name="connsiteY2" fmla="*/ 12492 h 3447738"/>
                  <a:gd name="connsiteX3" fmla="*/ 1154243 w 1366604"/>
                  <a:gd name="connsiteY3" fmla="*/ 87442 h 3447738"/>
                  <a:gd name="connsiteX4" fmla="*/ 959371 w 1366604"/>
                  <a:gd name="connsiteY4" fmla="*/ 357265 h 3447738"/>
                  <a:gd name="connsiteX5" fmla="*/ 884420 w 1366604"/>
                  <a:gd name="connsiteY5" fmla="*/ 492177 h 3447738"/>
                  <a:gd name="connsiteX6" fmla="*/ 914400 w 1366604"/>
                  <a:gd name="connsiteY6" fmla="*/ 806970 h 3447738"/>
                  <a:gd name="connsiteX7" fmla="*/ 914400 w 1366604"/>
                  <a:gd name="connsiteY7" fmla="*/ 1121764 h 3447738"/>
                  <a:gd name="connsiteX8" fmla="*/ 959371 w 1366604"/>
                  <a:gd name="connsiteY8" fmla="*/ 1466538 h 3447738"/>
                  <a:gd name="connsiteX9" fmla="*/ 944381 w 1366604"/>
                  <a:gd name="connsiteY9" fmla="*/ 1706380 h 3447738"/>
                  <a:gd name="connsiteX10" fmla="*/ 839449 w 1366604"/>
                  <a:gd name="connsiteY10" fmla="*/ 1826301 h 3447738"/>
                  <a:gd name="connsiteX11" fmla="*/ 734518 w 1366604"/>
                  <a:gd name="connsiteY11" fmla="*/ 2036164 h 3447738"/>
                  <a:gd name="connsiteX12" fmla="*/ 764499 w 1366604"/>
                  <a:gd name="connsiteY12" fmla="*/ 2305987 h 3447738"/>
                  <a:gd name="connsiteX13" fmla="*/ 914400 w 1366604"/>
                  <a:gd name="connsiteY13" fmla="*/ 2575810 h 3447738"/>
                  <a:gd name="connsiteX14" fmla="*/ 1094282 w 1366604"/>
                  <a:gd name="connsiteY14" fmla="*/ 2875613 h 3447738"/>
                  <a:gd name="connsiteX15" fmla="*/ 1199213 w 1366604"/>
                  <a:gd name="connsiteY15" fmla="*/ 2980544 h 3447738"/>
                  <a:gd name="connsiteX16" fmla="*/ 1274164 w 1366604"/>
                  <a:gd name="connsiteY16" fmla="*/ 3145436 h 3447738"/>
                  <a:gd name="connsiteX17" fmla="*/ 1334125 w 1366604"/>
                  <a:gd name="connsiteY17" fmla="*/ 3205397 h 3447738"/>
                  <a:gd name="connsiteX18" fmla="*/ 1079292 w 1366604"/>
                  <a:gd name="connsiteY18" fmla="*/ 3190406 h 3447738"/>
                  <a:gd name="connsiteX19" fmla="*/ 1004341 w 1366604"/>
                  <a:gd name="connsiteY19" fmla="*/ 3250367 h 3447738"/>
                  <a:gd name="connsiteX20" fmla="*/ 944381 w 1366604"/>
                  <a:gd name="connsiteY20" fmla="*/ 3415259 h 3447738"/>
                  <a:gd name="connsiteX21" fmla="*/ 839449 w 1366604"/>
                  <a:gd name="connsiteY21" fmla="*/ 3445239 h 34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6604" h="3447738">
                    <a:moveTo>
                      <a:pt x="0" y="267324"/>
                    </a:moveTo>
                    <a:cubicBezTo>
                      <a:pt x="146154" y="236094"/>
                      <a:pt x="292308" y="204865"/>
                      <a:pt x="449705" y="162393"/>
                    </a:cubicBezTo>
                    <a:cubicBezTo>
                      <a:pt x="607102" y="119921"/>
                      <a:pt x="826958" y="24984"/>
                      <a:pt x="944381" y="12492"/>
                    </a:cubicBezTo>
                    <a:cubicBezTo>
                      <a:pt x="1061804" y="0"/>
                      <a:pt x="1151745" y="29980"/>
                      <a:pt x="1154243" y="87442"/>
                    </a:cubicBezTo>
                    <a:cubicBezTo>
                      <a:pt x="1156741" y="144904"/>
                      <a:pt x="1004341" y="289809"/>
                      <a:pt x="959371" y="357265"/>
                    </a:cubicBezTo>
                    <a:cubicBezTo>
                      <a:pt x="914401" y="424721"/>
                      <a:pt x="891915" y="417226"/>
                      <a:pt x="884420" y="492177"/>
                    </a:cubicBezTo>
                    <a:cubicBezTo>
                      <a:pt x="876925" y="567128"/>
                      <a:pt x="909403" y="702039"/>
                      <a:pt x="914400" y="806970"/>
                    </a:cubicBezTo>
                    <a:cubicBezTo>
                      <a:pt x="919397" y="911901"/>
                      <a:pt x="906905" y="1011836"/>
                      <a:pt x="914400" y="1121764"/>
                    </a:cubicBezTo>
                    <a:cubicBezTo>
                      <a:pt x="921895" y="1231692"/>
                      <a:pt x="954374" y="1369102"/>
                      <a:pt x="959371" y="1466538"/>
                    </a:cubicBezTo>
                    <a:cubicBezTo>
                      <a:pt x="964368" y="1563974"/>
                      <a:pt x="964368" y="1646420"/>
                      <a:pt x="944381" y="1706380"/>
                    </a:cubicBezTo>
                    <a:cubicBezTo>
                      <a:pt x="924394" y="1766340"/>
                      <a:pt x="874426" y="1771337"/>
                      <a:pt x="839449" y="1826301"/>
                    </a:cubicBezTo>
                    <a:cubicBezTo>
                      <a:pt x="804472" y="1881265"/>
                      <a:pt x="747010" y="1956216"/>
                      <a:pt x="734518" y="2036164"/>
                    </a:cubicBezTo>
                    <a:cubicBezTo>
                      <a:pt x="722026" y="2116112"/>
                      <a:pt x="734519" y="2216046"/>
                      <a:pt x="764499" y="2305987"/>
                    </a:cubicBezTo>
                    <a:cubicBezTo>
                      <a:pt x="794479" y="2395928"/>
                      <a:pt x="859436" y="2480872"/>
                      <a:pt x="914400" y="2575810"/>
                    </a:cubicBezTo>
                    <a:cubicBezTo>
                      <a:pt x="969364" y="2670748"/>
                      <a:pt x="1046813" y="2808157"/>
                      <a:pt x="1094282" y="2875613"/>
                    </a:cubicBezTo>
                    <a:cubicBezTo>
                      <a:pt x="1141751" y="2943069"/>
                      <a:pt x="1169233" y="2935574"/>
                      <a:pt x="1199213" y="2980544"/>
                    </a:cubicBezTo>
                    <a:cubicBezTo>
                      <a:pt x="1229193" y="3025515"/>
                      <a:pt x="1251679" y="3107961"/>
                      <a:pt x="1274164" y="3145436"/>
                    </a:cubicBezTo>
                    <a:cubicBezTo>
                      <a:pt x="1296649" y="3182912"/>
                      <a:pt x="1366604" y="3197902"/>
                      <a:pt x="1334125" y="3205397"/>
                    </a:cubicBezTo>
                    <a:cubicBezTo>
                      <a:pt x="1301646" y="3212892"/>
                      <a:pt x="1134256" y="3182911"/>
                      <a:pt x="1079292" y="3190406"/>
                    </a:cubicBezTo>
                    <a:cubicBezTo>
                      <a:pt x="1024328" y="3197901"/>
                      <a:pt x="1026826" y="3212892"/>
                      <a:pt x="1004341" y="3250367"/>
                    </a:cubicBezTo>
                    <a:cubicBezTo>
                      <a:pt x="981856" y="3287842"/>
                      <a:pt x="971863" y="3382780"/>
                      <a:pt x="944381" y="3415259"/>
                    </a:cubicBezTo>
                    <a:cubicBezTo>
                      <a:pt x="916899" y="3447738"/>
                      <a:pt x="851941" y="3440242"/>
                      <a:pt x="839449" y="3445239"/>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344774" y="3162925"/>
                <a:ext cx="374754" cy="629586"/>
              </a:xfrm>
              <a:custGeom>
                <a:avLst/>
                <a:gdLst>
                  <a:gd name="connsiteX0" fmla="*/ 374754 w 374754"/>
                  <a:gd name="connsiteY0" fmla="*/ 629586 h 629586"/>
                  <a:gd name="connsiteX1" fmla="*/ 314793 w 374754"/>
                  <a:gd name="connsiteY1" fmla="*/ 434714 h 629586"/>
                  <a:gd name="connsiteX2" fmla="*/ 164892 w 374754"/>
                  <a:gd name="connsiteY2" fmla="*/ 164891 h 629586"/>
                  <a:gd name="connsiteX3" fmla="*/ 0 w 374754"/>
                  <a:gd name="connsiteY3" fmla="*/ 0 h 629586"/>
                </a:gdLst>
                <a:ahLst/>
                <a:cxnLst>
                  <a:cxn ang="0">
                    <a:pos x="connsiteX0" y="connsiteY0"/>
                  </a:cxn>
                  <a:cxn ang="0">
                    <a:pos x="connsiteX1" y="connsiteY1"/>
                  </a:cxn>
                  <a:cxn ang="0">
                    <a:pos x="connsiteX2" y="connsiteY2"/>
                  </a:cxn>
                  <a:cxn ang="0">
                    <a:pos x="connsiteX3" y="connsiteY3"/>
                  </a:cxn>
                </a:cxnLst>
                <a:rect l="l" t="t" r="r" b="b"/>
                <a:pathLst>
                  <a:path w="374754" h="629586">
                    <a:moveTo>
                      <a:pt x="374754" y="629586"/>
                    </a:moveTo>
                    <a:cubicBezTo>
                      <a:pt x="362262" y="570874"/>
                      <a:pt x="349770" y="512163"/>
                      <a:pt x="314793" y="434714"/>
                    </a:cubicBezTo>
                    <a:cubicBezTo>
                      <a:pt x="279816" y="357265"/>
                      <a:pt x="217357" y="237343"/>
                      <a:pt x="164892" y="164891"/>
                    </a:cubicBezTo>
                    <a:cubicBezTo>
                      <a:pt x="112427" y="92439"/>
                      <a:pt x="56213" y="46219"/>
                      <a:pt x="0" y="0"/>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7" name="Freeform 36"/>
            <p:cNvSpPr/>
            <p:nvPr/>
          </p:nvSpPr>
          <p:spPr>
            <a:xfrm>
              <a:off x="2617434" y="2281561"/>
              <a:ext cx="1901300" cy="2166152"/>
            </a:xfrm>
            <a:custGeom>
              <a:avLst/>
              <a:gdLst>
                <a:gd name="connsiteX0" fmla="*/ 853735 w 1901300"/>
                <a:gd name="connsiteY0" fmla="*/ 8878 h 2166152"/>
                <a:gd name="connsiteX1" fmla="*/ 640671 w 1901300"/>
                <a:gd name="connsiteY1" fmla="*/ 26633 h 2166152"/>
                <a:gd name="connsiteX2" fmla="*/ 560772 w 1901300"/>
                <a:gd name="connsiteY2" fmla="*/ 26633 h 2166152"/>
                <a:gd name="connsiteX3" fmla="*/ 569649 w 1901300"/>
                <a:gd name="connsiteY3" fmla="*/ 186431 h 2166152"/>
                <a:gd name="connsiteX4" fmla="*/ 365463 w 1901300"/>
                <a:gd name="connsiteY4" fmla="*/ 230820 h 2166152"/>
                <a:gd name="connsiteX5" fmla="*/ 232298 w 1901300"/>
                <a:gd name="connsiteY5" fmla="*/ 204187 h 2166152"/>
                <a:gd name="connsiteX6" fmla="*/ 214543 w 1901300"/>
                <a:gd name="connsiteY6" fmla="*/ 319596 h 2166152"/>
                <a:gd name="connsiteX7" fmla="*/ 90255 w 1901300"/>
                <a:gd name="connsiteY7" fmla="*/ 470517 h 2166152"/>
                <a:gd name="connsiteX8" fmla="*/ 1479 w 1901300"/>
                <a:gd name="connsiteY8" fmla="*/ 612559 h 2166152"/>
                <a:gd name="connsiteX9" fmla="*/ 81378 w 1901300"/>
                <a:gd name="connsiteY9" fmla="*/ 834501 h 2166152"/>
                <a:gd name="connsiteX10" fmla="*/ 250053 w 1901300"/>
                <a:gd name="connsiteY10" fmla="*/ 1074198 h 2166152"/>
                <a:gd name="connsiteX11" fmla="*/ 321075 w 1901300"/>
                <a:gd name="connsiteY11" fmla="*/ 1189608 h 2166152"/>
                <a:gd name="connsiteX12" fmla="*/ 400974 w 1901300"/>
                <a:gd name="connsiteY12" fmla="*/ 1518082 h 2166152"/>
                <a:gd name="connsiteX13" fmla="*/ 489750 w 1901300"/>
                <a:gd name="connsiteY13" fmla="*/ 1802167 h 2166152"/>
                <a:gd name="connsiteX14" fmla="*/ 569649 w 1901300"/>
                <a:gd name="connsiteY14" fmla="*/ 1970843 h 2166152"/>
                <a:gd name="connsiteX15" fmla="*/ 729448 w 1901300"/>
                <a:gd name="connsiteY15" fmla="*/ 2086253 h 2166152"/>
                <a:gd name="connsiteX16" fmla="*/ 1013533 w 1901300"/>
                <a:gd name="connsiteY16" fmla="*/ 1988598 h 2166152"/>
                <a:gd name="connsiteX17" fmla="*/ 1217719 w 1901300"/>
                <a:gd name="connsiteY17" fmla="*/ 2024109 h 2166152"/>
                <a:gd name="connsiteX18" fmla="*/ 1457416 w 1901300"/>
                <a:gd name="connsiteY18" fmla="*/ 2086253 h 2166152"/>
                <a:gd name="connsiteX19" fmla="*/ 1537316 w 1901300"/>
                <a:gd name="connsiteY19" fmla="*/ 2157274 h 2166152"/>
                <a:gd name="connsiteX20" fmla="*/ 1777013 w 1901300"/>
                <a:gd name="connsiteY20" fmla="*/ 2139519 h 2166152"/>
                <a:gd name="connsiteX21" fmla="*/ 1901300 w 1901300"/>
                <a:gd name="connsiteY21" fmla="*/ 2112886 h 2166152"/>
                <a:gd name="connsiteX22" fmla="*/ 1901300 w 1901300"/>
                <a:gd name="connsiteY22" fmla="*/ 2112886 h 21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1300" h="2166152">
                  <a:moveTo>
                    <a:pt x="853735" y="8878"/>
                  </a:moveTo>
                  <a:lnTo>
                    <a:pt x="640671" y="26633"/>
                  </a:lnTo>
                  <a:cubicBezTo>
                    <a:pt x="591844" y="29592"/>
                    <a:pt x="572609" y="0"/>
                    <a:pt x="560772" y="26633"/>
                  </a:cubicBezTo>
                  <a:cubicBezTo>
                    <a:pt x="548935" y="53266"/>
                    <a:pt x="602201" y="152400"/>
                    <a:pt x="569649" y="186431"/>
                  </a:cubicBezTo>
                  <a:cubicBezTo>
                    <a:pt x="537097" y="220462"/>
                    <a:pt x="421688" y="227861"/>
                    <a:pt x="365463" y="230820"/>
                  </a:cubicBezTo>
                  <a:cubicBezTo>
                    <a:pt x="309238" y="233779"/>
                    <a:pt x="257451" y="189391"/>
                    <a:pt x="232298" y="204187"/>
                  </a:cubicBezTo>
                  <a:cubicBezTo>
                    <a:pt x="207145" y="218983"/>
                    <a:pt x="238217" y="275208"/>
                    <a:pt x="214543" y="319596"/>
                  </a:cubicBezTo>
                  <a:cubicBezTo>
                    <a:pt x="190869" y="363984"/>
                    <a:pt x="125766" y="421690"/>
                    <a:pt x="90255" y="470517"/>
                  </a:cubicBezTo>
                  <a:cubicBezTo>
                    <a:pt x="54744" y="519344"/>
                    <a:pt x="2959" y="551895"/>
                    <a:pt x="1479" y="612559"/>
                  </a:cubicBezTo>
                  <a:cubicBezTo>
                    <a:pt x="0" y="673223"/>
                    <a:pt x="39949" y="757561"/>
                    <a:pt x="81378" y="834501"/>
                  </a:cubicBezTo>
                  <a:cubicBezTo>
                    <a:pt x="122807" y="911441"/>
                    <a:pt x="210104" y="1015014"/>
                    <a:pt x="250053" y="1074198"/>
                  </a:cubicBezTo>
                  <a:cubicBezTo>
                    <a:pt x="290003" y="1133383"/>
                    <a:pt x="295922" y="1115627"/>
                    <a:pt x="321075" y="1189608"/>
                  </a:cubicBezTo>
                  <a:cubicBezTo>
                    <a:pt x="346229" y="1263589"/>
                    <a:pt x="372862" y="1415989"/>
                    <a:pt x="400974" y="1518082"/>
                  </a:cubicBezTo>
                  <a:cubicBezTo>
                    <a:pt x="429086" y="1620175"/>
                    <a:pt x="461637" y="1726707"/>
                    <a:pt x="489750" y="1802167"/>
                  </a:cubicBezTo>
                  <a:cubicBezTo>
                    <a:pt x="517863" y="1877627"/>
                    <a:pt x="529699" y="1923495"/>
                    <a:pt x="569649" y="1970843"/>
                  </a:cubicBezTo>
                  <a:cubicBezTo>
                    <a:pt x="609599" y="2018191"/>
                    <a:pt x="655467" y="2083294"/>
                    <a:pt x="729448" y="2086253"/>
                  </a:cubicBezTo>
                  <a:cubicBezTo>
                    <a:pt x="803429" y="2089212"/>
                    <a:pt x="932154" y="1998955"/>
                    <a:pt x="1013533" y="1988598"/>
                  </a:cubicBezTo>
                  <a:cubicBezTo>
                    <a:pt x="1094912" y="1978241"/>
                    <a:pt x="1143739" y="2007833"/>
                    <a:pt x="1217719" y="2024109"/>
                  </a:cubicBezTo>
                  <a:cubicBezTo>
                    <a:pt x="1291700" y="2040385"/>
                    <a:pt x="1404150" y="2064059"/>
                    <a:pt x="1457416" y="2086253"/>
                  </a:cubicBezTo>
                  <a:cubicBezTo>
                    <a:pt x="1510682" y="2108447"/>
                    <a:pt x="1484050" y="2148396"/>
                    <a:pt x="1537316" y="2157274"/>
                  </a:cubicBezTo>
                  <a:cubicBezTo>
                    <a:pt x="1590582" y="2166152"/>
                    <a:pt x="1716349" y="2146917"/>
                    <a:pt x="1777013" y="2139519"/>
                  </a:cubicBezTo>
                  <a:cubicBezTo>
                    <a:pt x="1837677" y="2132121"/>
                    <a:pt x="1901300" y="2112886"/>
                    <a:pt x="1901300" y="2112886"/>
                  </a:cubicBezTo>
                  <a:lnTo>
                    <a:pt x="1901300" y="2112886"/>
                  </a:ln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8" name="Group 23"/>
            <p:cNvGrpSpPr/>
            <p:nvPr/>
          </p:nvGrpSpPr>
          <p:grpSpPr>
            <a:xfrm>
              <a:off x="2166151" y="3617651"/>
              <a:ext cx="6214369" cy="948430"/>
              <a:chOff x="2166151" y="3617651"/>
              <a:chExt cx="6214369" cy="948430"/>
            </a:xfrm>
            <a:effectLst>
              <a:outerShdw dist="50800" dir="5400000" algn="ctr" rotWithShape="0">
                <a:schemeClr val="tx1"/>
              </a:outerShdw>
            </a:effectLst>
          </p:grpSpPr>
          <p:sp>
            <p:nvSpPr>
              <p:cNvPr id="44" name="Freeform 43"/>
              <p:cNvSpPr/>
              <p:nvPr/>
            </p:nvSpPr>
            <p:spPr>
              <a:xfrm>
                <a:off x="6159624" y="3617651"/>
                <a:ext cx="2220896" cy="948430"/>
              </a:xfrm>
              <a:custGeom>
                <a:avLst/>
                <a:gdLst>
                  <a:gd name="connsiteX0" fmla="*/ 2220896 w 2220896"/>
                  <a:gd name="connsiteY0" fmla="*/ 199747 h 948430"/>
                  <a:gd name="connsiteX1" fmla="*/ 1741502 w 2220896"/>
                  <a:gd name="connsiteY1" fmla="*/ 421689 h 948430"/>
                  <a:gd name="connsiteX2" fmla="*/ 1342007 w 2220896"/>
                  <a:gd name="connsiteY2" fmla="*/ 572609 h 948430"/>
                  <a:gd name="connsiteX3" fmla="*/ 1066799 w 2220896"/>
                  <a:gd name="connsiteY3" fmla="*/ 794551 h 948430"/>
                  <a:gd name="connsiteX4" fmla="*/ 818225 w 2220896"/>
                  <a:gd name="connsiteY4" fmla="*/ 901083 h 948430"/>
                  <a:gd name="connsiteX5" fmla="*/ 685059 w 2220896"/>
                  <a:gd name="connsiteY5" fmla="*/ 918838 h 948430"/>
                  <a:gd name="connsiteX6" fmla="*/ 889246 w 2220896"/>
                  <a:gd name="connsiteY6" fmla="*/ 723530 h 948430"/>
                  <a:gd name="connsiteX7" fmla="*/ 889246 w 2220896"/>
                  <a:gd name="connsiteY7" fmla="*/ 590365 h 948430"/>
                  <a:gd name="connsiteX8" fmla="*/ 720570 w 2220896"/>
                  <a:gd name="connsiteY8" fmla="*/ 590365 h 948430"/>
                  <a:gd name="connsiteX9" fmla="*/ 409852 w 2220896"/>
                  <a:gd name="connsiteY9" fmla="*/ 599242 h 948430"/>
                  <a:gd name="connsiteX10" fmla="*/ 232298 w 2220896"/>
                  <a:gd name="connsiteY10" fmla="*/ 448322 h 948430"/>
                  <a:gd name="connsiteX11" fmla="*/ 170155 w 2220896"/>
                  <a:gd name="connsiteY11" fmla="*/ 395056 h 948430"/>
                  <a:gd name="connsiteX12" fmla="*/ 10357 w 2220896"/>
                  <a:gd name="connsiteY12" fmla="*/ 386178 h 948430"/>
                  <a:gd name="connsiteX13" fmla="*/ 108011 w 2220896"/>
                  <a:gd name="connsiteY13" fmla="*/ 173114 h 948430"/>
                  <a:gd name="connsiteX14" fmla="*/ 72500 w 2220896"/>
                  <a:gd name="connsiteY14" fmla="*/ 22194 h 948430"/>
                  <a:gd name="connsiteX15" fmla="*/ 1479 w 2220896"/>
                  <a:gd name="connsiteY15" fmla="*/ 39949 h 94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20896" h="948430">
                    <a:moveTo>
                      <a:pt x="2220896" y="199747"/>
                    </a:moveTo>
                    <a:cubicBezTo>
                      <a:pt x="2054440" y="279646"/>
                      <a:pt x="1887984" y="359545"/>
                      <a:pt x="1741502" y="421689"/>
                    </a:cubicBezTo>
                    <a:cubicBezTo>
                      <a:pt x="1595021" y="483833"/>
                      <a:pt x="1454457" y="510465"/>
                      <a:pt x="1342007" y="572609"/>
                    </a:cubicBezTo>
                    <a:cubicBezTo>
                      <a:pt x="1229557" y="634753"/>
                      <a:pt x="1154096" y="739805"/>
                      <a:pt x="1066799" y="794551"/>
                    </a:cubicBezTo>
                    <a:cubicBezTo>
                      <a:pt x="979502" y="849297"/>
                      <a:pt x="881848" y="880369"/>
                      <a:pt x="818225" y="901083"/>
                    </a:cubicBezTo>
                    <a:cubicBezTo>
                      <a:pt x="754602" y="921798"/>
                      <a:pt x="673222" y="948430"/>
                      <a:pt x="685059" y="918838"/>
                    </a:cubicBezTo>
                    <a:cubicBezTo>
                      <a:pt x="696896" y="889246"/>
                      <a:pt x="855215" y="778276"/>
                      <a:pt x="889246" y="723530"/>
                    </a:cubicBezTo>
                    <a:cubicBezTo>
                      <a:pt x="923277" y="668785"/>
                      <a:pt x="917359" y="612559"/>
                      <a:pt x="889246" y="590365"/>
                    </a:cubicBezTo>
                    <a:cubicBezTo>
                      <a:pt x="861133" y="568171"/>
                      <a:pt x="800469" y="588886"/>
                      <a:pt x="720570" y="590365"/>
                    </a:cubicBezTo>
                    <a:cubicBezTo>
                      <a:pt x="640671" y="591845"/>
                      <a:pt x="491231" y="622916"/>
                      <a:pt x="409852" y="599242"/>
                    </a:cubicBezTo>
                    <a:cubicBezTo>
                      <a:pt x="328473" y="575568"/>
                      <a:pt x="232298" y="448322"/>
                      <a:pt x="232298" y="448322"/>
                    </a:cubicBezTo>
                    <a:cubicBezTo>
                      <a:pt x="192349" y="414291"/>
                      <a:pt x="207145" y="405413"/>
                      <a:pt x="170155" y="395056"/>
                    </a:cubicBezTo>
                    <a:cubicBezTo>
                      <a:pt x="133165" y="384699"/>
                      <a:pt x="20714" y="423168"/>
                      <a:pt x="10357" y="386178"/>
                    </a:cubicBezTo>
                    <a:cubicBezTo>
                      <a:pt x="0" y="349188"/>
                      <a:pt x="97654" y="233778"/>
                      <a:pt x="108011" y="173114"/>
                    </a:cubicBezTo>
                    <a:cubicBezTo>
                      <a:pt x="118368" y="112450"/>
                      <a:pt x="90255" y="44388"/>
                      <a:pt x="72500" y="22194"/>
                    </a:cubicBezTo>
                    <a:cubicBezTo>
                      <a:pt x="54745" y="0"/>
                      <a:pt x="28112" y="19974"/>
                      <a:pt x="1479" y="39949"/>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2166151" y="3746377"/>
                <a:ext cx="2041865" cy="764958"/>
              </a:xfrm>
              <a:custGeom>
                <a:avLst/>
                <a:gdLst>
                  <a:gd name="connsiteX0" fmla="*/ 0 w 2041865"/>
                  <a:gd name="connsiteY0" fmla="*/ 0 h 764958"/>
                  <a:gd name="connsiteX1" fmla="*/ 186432 w 2041865"/>
                  <a:gd name="connsiteY1" fmla="*/ 88776 h 764958"/>
                  <a:gd name="connsiteX2" fmla="*/ 488272 w 2041865"/>
                  <a:gd name="connsiteY2" fmla="*/ 204186 h 764958"/>
                  <a:gd name="connsiteX3" fmla="*/ 656948 w 2041865"/>
                  <a:gd name="connsiteY3" fmla="*/ 266330 h 764958"/>
                  <a:gd name="connsiteX4" fmla="*/ 790113 w 2041865"/>
                  <a:gd name="connsiteY4" fmla="*/ 319596 h 764958"/>
                  <a:gd name="connsiteX5" fmla="*/ 905523 w 2041865"/>
                  <a:gd name="connsiteY5" fmla="*/ 390617 h 764958"/>
                  <a:gd name="connsiteX6" fmla="*/ 1038688 w 2041865"/>
                  <a:gd name="connsiteY6" fmla="*/ 585926 h 764958"/>
                  <a:gd name="connsiteX7" fmla="*/ 1367162 w 2041865"/>
                  <a:gd name="connsiteY7" fmla="*/ 665825 h 764958"/>
                  <a:gd name="connsiteX8" fmla="*/ 1562470 w 2041865"/>
                  <a:gd name="connsiteY8" fmla="*/ 727969 h 764958"/>
                  <a:gd name="connsiteX9" fmla="*/ 1819923 w 2041865"/>
                  <a:gd name="connsiteY9" fmla="*/ 763479 h 764958"/>
                  <a:gd name="connsiteX10" fmla="*/ 2041865 w 2041865"/>
                  <a:gd name="connsiteY10" fmla="*/ 736846 h 76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1865" h="764958">
                    <a:moveTo>
                      <a:pt x="0" y="0"/>
                    </a:moveTo>
                    <a:cubicBezTo>
                      <a:pt x="52526" y="27372"/>
                      <a:pt x="105053" y="54745"/>
                      <a:pt x="186432" y="88776"/>
                    </a:cubicBezTo>
                    <a:cubicBezTo>
                      <a:pt x="267811" y="122807"/>
                      <a:pt x="488272" y="204186"/>
                      <a:pt x="488272" y="204186"/>
                    </a:cubicBezTo>
                    <a:lnTo>
                      <a:pt x="656948" y="266330"/>
                    </a:lnTo>
                    <a:cubicBezTo>
                      <a:pt x="707255" y="285565"/>
                      <a:pt x="748684" y="298882"/>
                      <a:pt x="790113" y="319596"/>
                    </a:cubicBezTo>
                    <a:cubicBezTo>
                      <a:pt x="831542" y="340310"/>
                      <a:pt x="864094" y="346229"/>
                      <a:pt x="905523" y="390617"/>
                    </a:cubicBezTo>
                    <a:cubicBezTo>
                      <a:pt x="946952" y="435005"/>
                      <a:pt x="961748" y="540058"/>
                      <a:pt x="1038688" y="585926"/>
                    </a:cubicBezTo>
                    <a:cubicBezTo>
                      <a:pt x="1115628" y="631794"/>
                      <a:pt x="1279865" y="642151"/>
                      <a:pt x="1367162" y="665825"/>
                    </a:cubicBezTo>
                    <a:cubicBezTo>
                      <a:pt x="1454459" y="689499"/>
                      <a:pt x="1487010" y="711693"/>
                      <a:pt x="1562470" y="727969"/>
                    </a:cubicBezTo>
                    <a:cubicBezTo>
                      <a:pt x="1637930" y="744245"/>
                      <a:pt x="1740024" y="762000"/>
                      <a:pt x="1819923" y="763479"/>
                    </a:cubicBezTo>
                    <a:cubicBezTo>
                      <a:pt x="1899822" y="764958"/>
                      <a:pt x="1970843" y="750902"/>
                      <a:pt x="2041865" y="736846"/>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9" name="Freeform 38"/>
            <p:cNvSpPr/>
            <p:nvPr/>
          </p:nvSpPr>
          <p:spPr>
            <a:xfrm>
              <a:off x="3909237" y="655675"/>
              <a:ext cx="3921346" cy="2482702"/>
            </a:xfrm>
            <a:custGeom>
              <a:avLst/>
              <a:gdLst>
                <a:gd name="connsiteX0" fmla="*/ 46074 w 4128976"/>
                <a:gd name="connsiteY0" fmla="*/ 1003004 h 2482702"/>
                <a:gd name="connsiteX1" fmla="*/ 109869 w 4128976"/>
                <a:gd name="connsiteY1" fmla="*/ 811618 h 2482702"/>
                <a:gd name="connsiteX2" fmla="*/ 109869 w 4128976"/>
                <a:gd name="connsiteY2" fmla="*/ 737190 h 2482702"/>
                <a:gd name="connsiteX3" fmla="*/ 24809 w 4128976"/>
                <a:gd name="connsiteY3" fmla="*/ 620232 h 2482702"/>
                <a:gd name="connsiteX4" fmla="*/ 258725 w 4128976"/>
                <a:gd name="connsiteY4" fmla="*/ 482009 h 2482702"/>
                <a:gd name="connsiteX5" fmla="*/ 428846 w 4128976"/>
                <a:gd name="connsiteY5" fmla="*/ 290623 h 2482702"/>
                <a:gd name="connsiteX6" fmla="*/ 630864 w 4128976"/>
                <a:gd name="connsiteY6" fmla="*/ 237460 h 2482702"/>
                <a:gd name="connsiteX7" fmla="*/ 854148 w 4128976"/>
                <a:gd name="connsiteY7" fmla="*/ 194930 h 2482702"/>
                <a:gd name="connsiteX8" fmla="*/ 715925 w 4128976"/>
                <a:gd name="connsiteY8" fmla="*/ 131134 h 2482702"/>
                <a:gd name="connsiteX9" fmla="*/ 673395 w 4128976"/>
                <a:gd name="connsiteY9" fmla="*/ 67339 h 2482702"/>
                <a:gd name="connsiteX10" fmla="*/ 917943 w 4128976"/>
                <a:gd name="connsiteY10" fmla="*/ 3544 h 2482702"/>
                <a:gd name="connsiteX11" fmla="*/ 1523999 w 4128976"/>
                <a:gd name="connsiteY11" fmla="*/ 88604 h 2482702"/>
                <a:gd name="connsiteX12" fmla="*/ 2278911 w 4128976"/>
                <a:gd name="connsiteY12" fmla="*/ 248092 h 2482702"/>
                <a:gd name="connsiteX13" fmla="*/ 3033822 w 4128976"/>
                <a:gd name="connsiteY13" fmla="*/ 450111 h 2482702"/>
                <a:gd name="connsiteX14" fmla="*/ 3246474 w 4128976"/>
                <a:gd name="connsiteY14" fmla="*/ 503274 h 2482702"/>
                <a:gd name="connsiteX15" fmla="*/ 3501655 w 4128976"/>
                <a:gd name="connsiteY15" fmla="*/ 641497 h 2482702"/>
                <a:gd name="connsiteX16" fmla="*/ 3586715 w 4128976"/>
                <a:gd name="connsiteY16" fmla="*/ 737190 h 2482702"/>
                <a:gd name="connsiteX17" fmla="*/ 3597348 w 4128976"/>
                <a:gd name="connsiteY17" fmla="*/ 992372 h 2482702"/>
                <a:gd name="connsiteX18" fmla="*/ 3788734 w 4128976"/>
                <a:gd name="connsiteY18" fmla="*/ 1183758 h 2482702"/>
                <a:gd name="connsiteX19" fmla="*/ 4012018 w 4128976"/>
                <a:gd name="connsiteY19" fmla="*/ 1534632 h 2482702"/>
                <a:gd name="connsiteX20" fmla="*/ 4128976 w 4128976"/>
                <a:gd name="connsiteY20" fmla="*/ 1715385 h 2482702"/>
                <a:gd name="connsiteX21" fmla="*/ 4012018 w 4128976"/>
                <a:gd name="connsiteY21" fmla="*/ 1906772 h 2482702"/>
                <a:gd name="connsiteX22" fmla="*/ 3926957 w 4128976"/>
                <a:gd name="connsiteY22" fmla="*/ 2034362 h 2482702"/>
                <a:gd name="connsiteX23" fmla="*/ 3895060 w 4128976"/>
                <a:gd name="connsiteY23" fmla="*/ 2332074 h 2482702"/>
                <a:gd name="connsiteX24" fmla="*/ 3693041 w 4128976"/>
                <a:gd name="connsiteY24" fmla="*/ 2470297 h 2482702"/>
                <a:gd name="connsiteX25" fmla="*/ 3267739 w 4128976"/>
                <a:gd name="connsiteY25" fmla="*/ 2406502 h 2482702"/>
                <a:gd name="connsiteX26" fmla="*/ 3203943 w 4128976"/>
                <a:gd name="connsiteY26" fmla="*/ 2183218 h 2482702"/>
                <a:gd name="connsiteX27" fmla="*/ 3108250 w 4128976"/>
                <a:gd name="connsiteY27" fmla="*/ 2044995 h 2482702"/>
                <a:gd name="connsiteX28" fmla="*/ 3044455 w 4128976"/>
                <a:gd name="connsiteY28" fmla="*/ 1874874 h 2482702"/>
                <a:gd name="connsiteX29" fmla="*/ 3033822 w 4128976"/>
                <a:gd name="connsiteY29" fmla="*/ 1534632 h 2482702"/>
                <a:gd name="connsiteX30" fmla="*/ 2895599 w 4128976"/>
                <a:gd name="connsiteY30" fmla="*/ 1396409 h 2482702"/>
                <a:gd name="connsiteX31" fmla="*/ 2799906 w 4128976"/>
                <a:gd name="connsiteY31" fmla="*/ 1375144 h 2482702"/>
                <a:gd name="connsiteX32" fmla="*/ 2427767 w 4128976"/>
                <a:gd name="connsiteY32" fmla="*/ 1258185 h 2482702"/>
                <a:gd name="connsiteX33" fmla="*/ 2247013 w 4128976"/>
                <a:gd name="connsiteY33" fmla="*/ 1151860 h 2482702"/>
                <a:gd name="connsiteX34" fmla="*/ 2161953 w 4128976"/>
                <a:gd name="connsiteY34" fmla="*/ 1215655 h 2482702"/>
                <a:gd name="connsiteX35" fmla="*/ 2151320 w 4128976"/>
                <a:gd name="connsiteY35" fmla="*/ 1460204 h 2482702"/>
                <a:gd name="connsiteX0" fmla="*/ 46074 w 4128976"/>
                <a:gd name="connsiteY0" fmla="*/ 1003004 h 2482702"/>
                <a:gd name="connsiteX1" fmla="*/ 109869 w 4128976"/>
                <a:gd name="connsiteY1" fmla="*/ 811618 h 2482702"/>
                <a:gd name="connsiteX2" fmla="*/ 109869 w 4128976"/>
                <a:gd name="connsiteY2" fmla="*/ 737190 h 2482702"/>
                <a:gd name="connsiteX3" fmla="*/ 24809 w 4128976"/>
                <a:gd name="connsiteY3" fmla="*/ 620232 h 2482702"/>
                <a:gd name="connsiteX4" fmla="*/ 258725 w 4128976"/>
                <a:gd name="connsiteY4" fmla="*/ 482009 h 2482702"/>
                <a:gd name="connsiteX5" fmla="*/ 428846 w 4128976"/>
                <a:gd name="connsiteY5" fmla="*/ 290623 h 2482702"/>
                <a:gd name="connsiteX6" fmla="*/ 630864 w 4128976"/>
                <a:gd name="connsiteY6" fmla="*/ 237460 h 2482702"/>
                <a:gd name="connsiteX7" fmla="*/ 854148 w 4128976"/>
                <a:gd name="connsiteY7" fmla="*/ 194930 h 2482702"/>
                <a:gd name="connsiteX8" fmla="*/ 715925 w 4128976"/>
                <a:gd name="connsiteY8" fmla="*/ 131134 h 2482702"/>
                <a:gd name="connsiteX9" fmla="*/ 673395 w 4128976"/>
                <a:gd name="connsiteY9" fmla="*/ 67339 h 2482702"/>
                <a:gd name="connsiteX10" fmla="*/ 917943 w 4128976"/>
                <a:gd name="connsiteY10" fmla="*/ 3544 h 2482702"/>
                <a:gd name="connsiteX11" fmla="*/ 1523999 w 4128976"/>
                <a:gd name="connsiteY11" fmla="*/ 88604 h 2482702"/>
                <a:gd name="connsiteX12" fmla="*/ 2278911 w 4128976"/>
                <a:gd name="connsiteY12" fmla="*/ 248092 h 2482702"/>
                <a:gd name="connsiteX13" fmla="*/ 3033822 w 4128976"/>
                <a:gd name="connsiteY13" fmla="*/ 450111 h 2482702"/>
                <a:gd name="connsiteX14" fmla="*/ 3246474 w 4128976"/>
                <a:gd name="connsiteY14" fmla="*/ 503274 h 2482702"/>
                <a:gd name="connsiteX15" fmla="*/ 3501655 w 4128976"/>
                <a:gd name="connsiteY15" fmla="*/ 641497 h 2482702"/>
                <a:gd name="connsiteX16" fmla="*/ 3586715 w 4128976"/>
                <a:gd name="connsiteY16" fmla="*/ 737190 h 2482702"/>
                <a:gd name="connsiteX17" fmla="*/ 3597348 w 4128976"/>
                <a:gd name="connsiteY17" fmla="*/ 992372 h 2482702"/>
                <a:gd name="connsiteX18" fmla="*/ 3560134 w 4128976"/>
                <a:gd name="connsiteY18" fmla="*/ 1412358 h 2482702"/>
                <a:gd name="connsiteX19" fmla="*/ 4012018 w 4128976"/>
                <a:gd name="connsiteY19" fmla="*/ 1534632 h 2482702"/>
                <a:gd name="connsiteX20" fmla="*/ 4128976 w 4128976"/>
                <a:gd name="connsiteY20" fmla="*/ 1715385 h 2482702"/>
                <a:gd name="connsiteX21" fmla="*/ 4012018 w 4128976"/>
                <a:gd name="connsiteY21" fmla="*/ 1906772 h 2482702"/>
                <a:gd name="connsiteX22" fmla="*/ 3926957 w 4128976"/>
                <a:gd name="connsiteY22" fmla="*/ 2034362 h 2482702"/>
                <a:gd name="connsiteX23" fmla="*/ 3895060 w 4128976"/>
                <a:gd name="connsiteY23" fmla="*/ 2332074 h 2482702"/>
                <a:gd name="connsiteX24" fmla="*/ 3693041 w 4128976"/>
                <a:gd name="connsiteY24" fmla="*/ 2470297 h 2482702"/>
                <a:gd name="connsiteX25" fmla="*/ 3267739 w 4128976"/>
                <a:gd name="connsiteY25" fmla="*/ 2406502 h 2482702"/>
                <a:gd name="connsiteX26" fmla="*/ 3203943 w 4128976"/>
                <a:gd name="connsiteY26" fmla="*/ 2183218 h 2482702"/>
                <a:gd name="connsiteX27" fmla="*/ 3108250 w 4128976"/>
                <a:gd name="connsiteY27" fmla="*/ 2044995 h 2482702"/>
                <a:gd name="connsiteX28" fmla="*/ 3044455 w 4128976"/>
                <a:gd name="connsiteY28" fmla="*/ 1874874 h 2482702"/>
                <a:gd name="connsiteX29" fmla="*/ 3033822 w 4128976"/>
                <a:gd name="connsiteY29" fmla="*/ 1534632 h 2482702"/>
                <a:gd name="connsiteX30" fmla="*/ 2895599 w 4128976"/>
                <a:gd name="connsiteY30" fmla="*/ 1396409 h 2482702"/>
                <a:gd name="connsiteX31" fmla="*/ 2799906 w 4128976"/>
                <a:gd name="connsiteY31" fmla="*/ 1375144 h 2482702"/>
                <a:gd name="connsiteX32" fmla="*/ 2427767 w 4128976"/>
                <a:gd name="connsiteY32" fmla="*/ 1258185 h 2482702"/>
                <a:gd name="connsiteX33" fmla="*/ 2247013 w 4128976"/>
                <a:gd name="connsiteY33" fmla="*/ 1151860 h 2482702"/>
                <a:gd name="connsiteX34" fmla="*/ 2161953 w 4128976"/>
                <a:gd name="connsiteY34" fmla="*/ 1215655 h 2482702"/>
                <a:gd name="connsiteX35" fmla="*/ 2151320 w 4128976"/>
                <a:gd name="connsiteY35" fmla="*/ 1460204 h 2482702"/>
                <a:gd name="connsiteX0" fmla="*/ 46074 w 4205176"/>
                <a:gd name="connsiteY0" fmla="*/ 1003004 h 2482702"/>
                <a:gd name="connsiteX1" fmla="*/ 109869 w 4205176"/>
                <a:gd name="connsiteY1" fmla="*/ 811618 h 2482702"/>
                <a:gd name="connsiteX2" fmla="*/ 109869 w 4205176"/>
                <a:gd name="connsiteY2" fmla="*/ 737190 h 2482702"/>
                <a:gd name="connsiteX3" fmla="*/ 24809 w 4205176"/>
                <a:gd name="connsiteY3" fmla="*/ 620232 h 2482702"/>
                <a:gd name="connsiteX4" fmla="*/ 258725 w 4205176"/>
                <a:gd name="connsiteY4" fmla="*/ 482009 h 2482702"/>
                <a:gd name="connsiteX5" fmla="*/ 428846 w 4205176"/>
                <a:gd name="connsiteY5" fmla="*/ 290623 h 2482702"/>
                <a:gd name="connsiteX6" fmla="*/ 630864 w 4205176"/>
                <a:gd name="connsiteY6" fmla="*/ 237460 h 2482702"/>
                <a:gd name="connsiteX7" fmla="*/ 854148 w 4205176"/>
                <a:gd name="connsiteY7" fmla="*/ 194930 h 2482702"/>
                <a:gd name="connsiteX8" fmla="*/ 715925 w 4205176"/>
                <a:gd name="connsiteY8" fmla="*/ 131134 h 2482702"/>
                <a:gd name="connsiteX9" fmla="*/ 673395 w 4205176"/>
                <a:gd name="connsiteY9" fmla="*/ 67339 h 2482702"/>
                <a:gd name="connsiteX10" fmla="*/ 917943 w 4205176"/>
                <a:gd name="connsiteY10" fmla="*/ 3544 h 2482702"/>
                <a:gd name="connsiteX11" fmla="*/ 1523999 w 4205176"/>
                <a:gd name="connsiteY11" fmla="*/ 88604 h 2482702"/>
                <a:gd name="connsiteX12" fmla="*/ 2278911 w 4205176"/>
                <a:gd name="connsiteY12" fmla="*/ 248092 h 2482702"/>
                <a:gd name="connsiteX13" fmla="*/ 3033822 w 4205176"/>
                <a:gd name="connsiteY13" fmla="*/ 450111 h 2482702"/>
                <a:gd name="connsiteX14" fmla="*/ 3246474 w 4205176"/>
                <a:gd name="connsiteY14" fmla="*/ 503274 h 2482702"/>
                <a:gd name="connsiteX15" fmla="*/ 3501655 w 4205176"/>
                <a:gd name="connsiteY15" fmla="*/ 641497 h 2482702"/>
                <a:gd name="connsiteX16" fmla="*/ 3586715 w 4205176"/>
                <a:gd name="connsiteY16" fmla="*/ 737190 h 2482702"/>
                <a:gd name="connsiteX17" fmla="*/ 3597348 w 4205176"/>
                <a:gd name="connsiteY17" fmla="*/ 992372 h 2482702"/>
                <a:gd name="connsiteX18" fmla="*/ 3560134 w 4205176"/>
                <a:gd name="connsiteY18" fmla="*/ 1412358 h 2482702"/>
                <a:gd name="connsiteX19" fmla="*/ 3554818 w 4205176"/>
                <a:gd name="connsiteY19" fmla="*/ 1839432 h 2482702"/>
                <a:gd name="connsiteX20" fmla="*/ 4128976 w 4205176"/>
                <a:gd name="connsiteY20" fmla="*/ 1715385 h 2482702"/>
                <a:gd name="connsiteX21" fmla="*/ 4012018 w 4205176"/>
                <a:gd name="connsiteY21" fmla="*/ 1906772 h 2482702"/>
                <a:gd name="connsiteX22" fmla="*/ 3926957 w 4205176"/>
                <a:gd name="connsiteY22" fmla="*/ 2034362 h 2482702"/>
                <a:gd name="connsiteX23" fmla="*/ 3895060 w 4205176"/>
                <a:gd name="connsiteY23" fmla="*/ 2332074 h 2482702"/>
                <a:gd name="connsiteX24" fmla="*/ 3693041 w 4205176"/>
                <a:gd name="connsiteY24" fmla="*/ 2470297 h 2482702"/>
                <a:gd name="connsiteX25" fmla="*/ 3267739 w 4205176"/>
                <a:gd name="connsiteY25" fmla="*/ 2406502 h 2482702"/>
                <a:gd name="connsiteX26" fmla="*/ 3203943 w 4205176"/>
                <a:gd name="connsiteY26" fmla="*/ 2183218 h 2482702"/>
                <a:gd name="connsiteX27" fmla="*/ 3108250 w 4205176"/>
                <a:gd name="connsiteY27" fmla="*/ 2044995 h 2482702"/>
                <a:gd name="connsiteX28" fmla="*/ 3044455 w 4205176"/>
                <a:gd name="connsiteY28" fmla="*/ 1874874 h 2482702"/>
                <a:gd name="connsiteX29" fmla="*/ 3033822 w 4205176"/>
                <a:gd name="connsiteY29" fmla="*/ 1534632 h 2482702"/>
                <a:gd name="connsiteX30" fmla="*/ 2895599 w 4205176"/>
                <a:gd name="connsiteY30" fmla="*/ 1396409 h 2482702"/>
                <a:gd name="connsiteX31" fmla="*/ 2799906 w 4205176"/>
                <a:gd name="connsiteY31" fmla="*/ 1375144 h 2482702"/>
                <a:gd name="connsiteX32" fmla="*/ 2427767 w 4205176"/>
                <a:gd name="connsiteY32" fmla="*/ 1258185 h 2482702"/>
                <a:gd name="connsiteX33" fmla="*/ 2247013 w 4205176"/>
                <a:gd name="connsiteY33" fmla="*/ 1151860 h 2482702"/>
                <a:gd name="connsiteX34" fmla="*/ 2161953 w 4205176"/>
                <a:gd name="connsiteY34" fmla="*/ 1215655 h 2482702"/>
                <a:gd name="connsiteX35" fmla="*/ 2151320 w 4205176"/>
                <a:gd name="connsiteY35" fmla="*/ 1460204 h 2482702"/>
                <a:gd name="connsiteX0" fmla="*/ 46074 w 4041848"/>
                <a:gd name="connsiteY0" fmla="*/ 1003004 h 2482702"/>
                <a:gd name="connsiteX1" fmla="*/ 109869 w 4041848"/>
                <a:gd name="connsiteY1" fmla="*/ 811618 h 2482702"/>
                <a:gd name="connsiteX2" fmla="*/ 109869 w 4041848"/>
                <a:gd name="connsiteY2" fmla="*/ 737190 h 2482702"/>
                <a:gd name="connsiteX3" fmla="*/ 24809 w 4041848"/>
                <a:gd name="connsiteY3" fmla="*/ 620232 h 2482702"/>
                <a:gd name="connsiteX4" fmla="*/ 258725 w 4041848"/>
                <a:gd name="connsiteY4" fmla="*/ 482009 h 2482702"/>
                <a:gd name="connsiteX5" fmla="*/ 428846 w 4041848"/>
                <a:gd name="connsiteY5" fmla="*/ 290623 h 2482702"/>
                <a:gd name="connsiteX6" fmla="*/ 630864 w 4041848"/>
                <a:gd name="connsiteY6" fmla="*/ 237460 h 2482702"/>
                <a:gd name="connsiteX7" fmla="*/ 854148 w 4041848"/>
                <a:gd name="connsiteY7" fmla="*/ 194930 h 2482702"/>
                <a:gd name="connsiteX8" fmla="*/ 715925 w 4041848"/>
                <a:gd name="connsiteY8" fmla="*/ 131134 h 2482702"/>
                <a:gd name="connsiteX9" fmla="*/ 673395 w 4041848"/>
                <a:gd name="connsiteY9" fmla="*/ 67339 h 2482702"/>
                <a:gd name="connsiteX10" fmla="*/ 917943 w 4041848"/>
                <a:gd name="connsiteY10" fmla="*/ 3544 h 2482702"/>
                <a:gd name="connsiteX11" fmla="*/ 1523999 w 4041848"/>
                <a:gd name="connsiteY11" fmla="*/ 88604 h 2482702"/>
                <a:gd name="connsiteX12" fmla="*/ 2278911 w 4041848"/>
                <a:gd name="connsiteY12" fmla="*/ 248092 h 2482702"/>
                <a:gd name="connsiteX13" fmla="*/ 3033822 w 4041848"/>
                <a:gd name="connsiteY13" fmla="*/ 450111 h 2482702"/>
                <a:gd name="connsiteX14" fmla="*/ 3246474 w 4041848"/>
                <a:gd name="connsiteY14" fmla="*/ 503274 h 2482702"/>
                <a:gd name="connsiteX15" fmla="*/ 3501655 w 4041848"/>
                <a:gd name="connsiteY15" fmla="*/ 641497 h 2482702"/>
                <a:gd name="connsiteX16" fmla="*/ 3586715 w 4041848"/>
                <a:gd name="connsiteY16" fmla="*/ 737190 h 2482702"/>
                <a:gd name="connsiteX17" fmla="*/ 3597348 w 4041848"/>
                <a:gd name="connsiteY17" fmla="*/ 992372 h 2482702"/>
                <a:gd name="connsiteX18" fmla="*/ 3560134 w 4041848"/>
                <a:gd name="connsiteY18" fmla="*/ 1412358 h 2482702"/>
                <a:gd name="connsiteX19" fmla="*/ 3554818 w 4041848"/>
                <a:gd name="connsiteY19" fmla="*/ 1839432 h 2482702"/>
                <a:gd name="connsiteX20" fmla="*/ 3747976 w 4041848"/>
                <a:gd name="connsiteY20" fmla="*/ 2020185 h 2482702"/>
                <a:gd name="connsiteX21" fmla="*/ 4012018 w 4041848"/>
                <a:gd name="connsiteY21" fmla="*/ 1906772 h 2482702"/>
                <a:gd name="connsiteX22" fmla="*/ 3926957 w 4041848"/>
                <a:gd name="connsiteY22" fmla="*/ 2034362 h 2482702"/>
                <a:gd name="connsiteX23" fmla="*/ 3895060 w 4041848"/>
                <a:gd name="connsiteY23" fmla="*/ 2332074 h 2482702"/>
                <a:gd name="connsiteX24" fmla="*/ 3693041 w 4041848"/>
                <a:gd name="connsiteY24" fmla="*/ 2470297 h 2482702"/>
                <a:gd name="connsiteX25" fmla="*/ 3267739 w 4041848"/>
                <a:gd name="connsiteY25" fmla="*/ 2406502 h 2482702"/>
                <a:gd name="connsiteX26" fmla="*/ 3203943 w 4041848"/>
                <a:gd name="connsiteY26" fmla="*/ 2183218 h 2482702"/>
                <a:gd name="connsiteX27" fmla="*/ 3108250 w 4041848"/>
                <a:gd name="connsiteY27" fmla="*/ 2044995 h 2482702"/>
                <a:gd name="connsiteX28" fmla="*/ 3044455 w 4041848"/>
                <a:gd name="connsiteY28" fmla="*/ 1874874 h 2482702"/>
                <a:gd name="connsiteX29" fmla="*/ 3033822 w 4041848"/>
                <a:gd name="connsiteY29" fmla="*/ 1534632 h 2482702"/>
                <a:gd name="connsiteX30" fmla="*/ 2895599 w 4041848"/>
                <a:gd name="connsiteY30" fmla="*/ 1396409 h 2482702"/>
                <a:gd name="connsiteX31" fmla="*/ 2799906 w 4041848"/>
                <a:gd name="connsiteY31" fmla="*/ 1375144 h 2482702"/>
                <a:gd name="connsiteX32" fmla="*/ 2427767 w 4041848"/>
                <a:gd name="connsiteY32" fmla="*/ 1258185 h 2482702"/>
                <a:gd name="connsiteX33" fmla="*/ 2247013 w 4041848"/>
                <a:gd name="connsiteY33" fmla="*/ 1151860 h 2482702"/>
                <a:gd name="connsiteX34" fmla="*/ 2161953 w 4041848"/>
                <a:gd name="connsiteY34" fmla="*/ 1215655 h 2482702"/>
                <a:gd name="connsiteX35" fmla="*/ 2151320 w 4041848"/>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651264 w 3951471"/>
                <a:gd name="connsiteY20" fmla="*/ 1849530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651264 w 3951471"/>
                <a:gd name="connsiteY20" fmla="*/ 1849530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651264 w 3951471"/>
                <a:gd name="connsiteY20" fmla="*/ 1849530 h 2482702"/>
                <a:gd name="connsiteX21" fmla="*/ 3656484 w 3951471"/>
                <a:gd name="connsiteY21" fmla="*/ 1849530 h 2482702"/>
                <a:gd name="connsiteX22" fmla="*/ 3747976 w 3951471"/>
                <a:gd name="connsiteY22" fmla="*/ 2020185 h 2482702"/>
                <a:gd name="connsiteX23" fmla="*/ 3926957 w 3951471"/>
                <a:gd name="connsiteY23" fmla="*/ 2034362 h 2482702"/>
                <a:gd name="connsiteX24" fmla="*/ 3895060 w 3951471"/>
                <a:gd name="connsiteY24" fmla="*/ 2332074 h 2482702"/>
                <a:gd name="connsiteX25" fmla="*/ 3693041 w 3951471"/>
                <a:gd name="connsiteY25" fmla="*/ 2470297 h 2482702"/>
                <a:gd name="connsiteX26" fmla="*/ 3267739 w 3951471"/>
                <a:gd name="connsiteY26" fmla="*/ 2406502 h 2482702"/>
                <a:gd name="connsiteX27" fmla="*/ 3203943 w 3951471"/>
                <a:gd name="connsiteY27" fmla="*/ 2183218 h 2482702"/>
                <a:gd name="connsiteX28" fmla="*/ 3108250 w 3951471"/>
                <a:gd name="connsiteY28" fmla="*/ 2044995 h 2482702"/>
                <a:gd name="connsiteX29" fmla="*/ 3044455 w 3951471"/>
                <a:gd name="connsiteY29" fmla="*/ 1874874 h 2482702"/>
                <a:gd name="connsiteX30" fmla="*/ 3033822 w 3951471"/>
                <a:gd name="connsiteY30" fmla="*/ 1534632 h 2482702"/>
                <a:gd name="connsiteX31" fmla="*/ 2895599 w 3951471"/>
                <a:gd name="connsiteY31" fmla="*/ 1396409 h 2482702"/>
                <a:gd name="connsiteX32" fmla="*/ 2799906 w 3951471"/>
                <a:gd name="connsiteY32" fmla="*/ 1375144 h 2482702"/>
                <a:gd name="connsiteX33" fmla="*/ 2427767 w 3951471"/>
                <a:gd name="connsiteY33" fmla="*/ 1258185 h 2482702"/>
                <a:gd name="connsiteX34" fmla="*/ 2247013 w 3951471"/>
                <a:gd name="connsiteY34" fmla="*/ 1151860 h 2482702"/>
                <a:gd name="connsiteX35" fmla="*/ 2161953 w 3951471"/>
                <a:gd name="connsiteY35" fmla="*/ 1215655 h 2482702"/>
                <a:gd name="connsiteX36" fmla="*/ 2151320 w 3951471"/>
                <a:gd name="connsiteY36"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481119 w 3951471"/>
                <a:gd name="connsiteY20" fmla="*/ 1546818 h 2482702"/>
                <a:gd name="connsiteX21" fmla="*/ 3651264 w 3951471"/>
                <a:gd name="connsiteY21" fmla="*/ 1849530 h 2482702"/>
                <a:gd name="connsiteX22" fmla="*/ 3656484 w 3951471"/>
                <a:gd name="connsiteY22" fmla="*/ 1849530 h 2482702"/>
                <a:gd name="connsiteX23" fmla="*/ 3747976 w 3951471"/>
                <a:gd name="connsiteY23" fmla="*/ 2020185 h 2482702"/>
                <a:gd name="connsiteX24" fmla="*/ 3926957 w 3951471"/>
                <a:gd name="connsiteY24" fmla="*/ 2034362 h 2482702"/>
                <a:gd name="connsiteX25" fmla="*/ 3895060 w 3951471"/>
                <a:gd name="connsiteY25" fmla="*/ 2332074 h 2482702"/>
                <a:gd name="connsiteX26" fmla="*/ 3693041 w 3951471"/>
                <a:gd name="connsiteY26" fmla="*/ 2470297 h 2482702"/>
                <a:gd name="connsiteX27" fmla="*/ 3267739 w 3951471"/>
                <a:gd name="connsiteY27" fmla="*/ 2406502 h 2482702"/>
                <a:gd name="connsiteX28" fmla="*/ 3203943 w 3951471"/>
                <a:gd name="connsiteY28" fmla="*/ 2183218 h 2482702"/>
                <a:gd name="connsiteX29" fmla="*/ 3108250 w 3951471"/>
                <a:gd name="connsiteY29" fmla="*/ 2044995 h 2482702"/>
                <a:gd name="connsiteX30" fmla="*/ 3044455 w 3951471"/>
                <a:gd name="connsiteY30" fmla="*/ 1874874 h 2482702"/>
                <a:gd name="connsiteX31" fmla="*/ 3033822 w 3951471"/>
                <a:gd name="connsiteY31" fmla="*/ 1534632 h 2482702"/>
                <a:gd name="connsiteX32" fmla="*/ 2895599 w 3951471"/>
                <a:gd name="connsiteY32" fmla="*/ 1396409 h 2482702"/>
                <a:gd name="connsiteX33" fmla="*/ 2799906 w 3951471"/>
                <a:gd name="connsiteY33" fmla="*/ 1375144 h 2482702"/>
                <a:gd name="connsiteX34" fmla="*/ 2427767 w 3951471"/>
                <a:gd name="connsiteY34" fmla="*/ 1258185 h 2482702"/>
                <a:gd name="connsiteX35" fmla="*/ 2247013 w 3951471"/>
                <a:gd name="connsiteY35" fmla="*/ 1151860 h 2482702"/>
                <a:gd name="connsiteX36" fmla="*/ 2161953 w 3951471"/>
                <a:gd name="connsiteY36" fmla="*/ 1215655 h 2482702"/>
                <a:gd name="connsiteX37" fmla="*/ 2151320 w 3951471"/>
                <a:gd name="connsiteY37"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81119 w 3951471"/>
                <a:gd name="connsiteY19" fmla="*/ 1546818 h 2482702"/>
                <a:gd name="connsiteX20" fmla="*/ 3651264 w 3951471"/>
                <a:gd name="connsiteY20" fmla="*/ 1849530 h 2482702"/>
                <a:gd name="connsiteX21" fmla="*/ 3656484 w 3951471"/>
                <a:gd name="connsiteY21" fmla="*/ 1849530 h 2482702"/>
                <a:gd name="connsiteX22" fmla="*/ 3747976 w 3951471"/>
                <a:gd name="connsiteY22" fmla="*/ 2020185 h 2482702"/>
                <a:gd name="connsiteX23" fmla="*/ 3926957 w 3951471"/>
                <a:gd name="connsiteY23" fmla="*/ 2034362 h 2482702"/>
                <a:gd name="connsiteX24" fmla="*/ 3895060 w 3951471"/>
                <a:gd name="connsiteY24" fmla="*/ 2332074 h 2482702"/>
                <a:gd name="connsiteX25" fmla="*/ 3693041 w 3951471"/>
                <a:gd name="connsiteY25" fmla="*/ 2470297 h 2482702"/>
                <a:gd name="connsiteX26" fmla="*/ 3267739 w 3951471"/>
                <a:gd name="connsiteY26" fmla="*/ 2406502 h 2482702"/>
                <a:gd name="connsiteX27" fmla="*/ 3203943 w 3951471"/>
                <a:gd name="connsiteY27" fmla="*/ 2183218 h 2482702"/>
                <a:gd name="connsiteX28" fmla="*/ 3108250 w 3951471"/>
                <a:gd name="connsiteY28" fmla="*/ 2044995 h 2482702"/>
                <a:gd name="connsiteX29" fmla="*/ 3044455 w 3951471"/>
                <a:gd name="connsiteY29" fmla="*/ 1874874 h 2482702"/>
                <a:gd name="connsiteX30" fmla="*/ 3033822 w 3951471"/>
                <a:gd name="connsiteY30" fmla="*/ 1534632 h 2482702"/>
                <a:gd name="connsiteX31" fmla="*/ 2895599 w 3951471"/>
                <a:gd name="connsiteY31" fmla="*/ 1396409 h 2482702"/>
                <a:gd name="connsiteX32" fmla="*/ 2799906 w 3951471"/>
                <a:gd name="connsiteY32" fmla="*/ 1375144 h 2482702"/>
                <a:gd name="connsiteX33" fmla="*/ 2427767 w 3951471"/>
                <a:gd name="connsiteY33" fmla="*/ 1258185 h 2482702"/>
                <a:gd name="connsiteX34" fmla="*/ 2247013 w 3951471"/>
                <a:gd name="connsiteY34" fmla="*/ 1151860 h 2482702"/>
                <a:gd name="connsiteX35" fmla="*/ 2161953 w 3951471"/>
                <a:gd name="connsiteY35" fmla="*/ 1215655 h 2482702"/>
                <a:gd name="connsiteX36" fmla="*/ 2151320 w 3951471"/>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60134 w 3921346"/>
                <a:gd name="connsiteY18" fmla="*/ 1412358 h 2482702"/>
                <a:gd name="connsiteX19" fmla="*/ 3481119 w 3921346"/>
                <a:gd name="connsiteY19" fmla="*/ 1546818 h 2482702"/>
                <a:gd name="connsiteX20" fmla="*/ 3651264 w 3921346"/>
                <a:gd name="connsiteY20" fmla="*/ 1849530 h 2482702"/>
                <a:gd name="connsiteX21" fmla="*/ 3656484 w 3921346"/>
                <a:gd name="connsiteY21" fmla="*/ 1849530 h 2482702"/>
                <a:gd name="connsiteX22" fmla="*/ 3747976 w 3921346"/>
                <a:gd name="connsiteY22" fmla="*/ 2020185 h 2482702"/>
                <a:gd name="connsiteX23" fmla="*/ 3850757 w 3921346"/>
                <a:gd name="connsiteY23" fmla="*/ 2110562 h 2482702"/>
                <a:gd name="connsiteX24" fmla="*/ 3895060 w 3921346"/>
                <a:gd name="connsiteY24" fmla="*/ 2332074 h 2482702"/>
                <a:gd name="connsiteX25" fmla="*/ 3693041 w 3921346"/>
                <a:gd name="connsiteY25" fmla="*/ 2470297 h 2482702"/>
                <a:gd name="connsiteX26" fmla="*/ 3267739 w 3921346"/>
                <a:gd name="connsiteY26" fmla="*/ 2406502 h 2482702"/>
                <a:gd name="connsiteX27" fmla="*/ 3203943 w 3921346"/>
                <a:gd name="connsiteY27" fmla="*/ 2183218 h 2482702"/>
                <a:gd name="connsiteX28" fmla="*/ 3108250 w 3921346"/>
                <a:gd name="connsiteY28" fmla="*/ 2044995 h 2482702"/>
                <a:gd name="connsiteX29" fmla="*/ 3044455 w 3921346"/>
                <a:gd name="connsiteY29" fmla="*/ 1874874 h 2482702"/>
                <a:gd name="connsiteX30" fmla="*/ 3033822 w 3921346"/>
                <a:gd name="connsiteY30" fmla="*/ 1534632 h 2482702"/>
                <a:gd name="connsiteX31" fmla="*/ 2895599 w 3921346"/>
                <a:gd name="connsiteY31" fmla="*/ 1396409 h 2482702"/>
                <a:gd name="connsiteX32" fmla="*/ 2799906 w 3921346"/>
                <a:gd name="connsiteY32" fmla="*/ 1375144 h 2482702"/>
                <a:gd name="connsiteX33" fmla="*/ 2427767 w 3921346"/>
                <a:gd name="connsiteY33" fmla="*/ 1258185 h 2482702"/>
                <a:gd name="connsiteX34" fmla="*/ 2247013 w 3921346"/>
                <a:gd name="connsiteY34" fmla="*/ 1151860 h 2482702"/>
                <a:gd name="connsiteX35" fmla="*/ 2161953 w 3921346"/>
                <a:gd name="connsiteY35" fmla="*/ 1215655 h 2482702"/>
                <a:gd name="connsiteX36" fmla="*/ 2151320 w 3921346"/>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5468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5468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60134 w 3921346"/>
                <a:gd name="connsiteY18" fmla="*/ 1412358 h 2482702"/>
                <a:gd name="connsiteX19" fmla="*/ 3481119 w 3921346"/>
                <a:gd name="connsiteY19" fmla="*/ 1470618 h 2482702"/>
                <a:gd name="connsiteX20" fmla="*/ 3651264 w 3921346"/>
                <a:gd name="connsiteY20" fmla="*/ 1849530 h 2482702"/>
                <a:gd name="connsiteX21" fmla="*/ 3656484 w 3921346"/>
                <a:gd name="connsiteY21" fmla="*/ 1849530 h 2482702"/>
                <a:gd name="connsiteX22" fmla="*/ 3747976 w 3921346"/>
                <a:gd name="connsiteY22" fmla="*/ 2020185 h 2482702"/>
                <a:gd name="connsiteX23" fmla="*/ 3850757 w 3921346"/>
                <a:gd name="connsiteY23" fmla="*/ 2110562 h 2482702"/>
                <a:gd name="connsiteX24" fmla="*/ 3895060 w 3921346"/>
                <a:gd name="connsiteY24" fmla="*/ 2332074 h 2482702"/>
                <a:gd name="connsiteX25" fmla="*/ 3693041 w 3921346"/>
                <a:gd name="connsiteY25" fmla="*/ 2470297 h 2482702"/>
                <a:gd name="connsiteX26" fmla="*/ 3267739 w 3921346"/>
                <a:gd name="connsiteY26" fmla="*/ 2406502 h 2482702"/>
                <a:gd name="connsiteX27" fmla="*/ 3203943 w 3921346"/>
                <a:gd name="connsiteY27" fmla="*/ 2183218 h 2482702"/>
                <a:gd name="connsiteX28" fmla="*/ 3108250 w 3921346"/>
                <a:gd name="connsiteY28" fmla="*/ 2044995 h 2482702"/>
                <a:gd name="connsiteX29" fmla="*/ 3044455 w 3921346"/>
                <a:gd name="connsiteY29" fmla="*/ 1874874 h 2482702"/>
                <a:gd name="connsiteX30" fmla="*/ 3033822 w 3921346"/>
                <a:gd name="connsiteY30" fmla="*/ 1534632 h 2482702"/>
                <a:gd name="connsiteX31" fmla="*/ 2895599 w 3921346"/>
                <a:gd name="connsiteY31" fmla="*/ 1396409 h 2482702"/>
                <a:gd name="connsiteX32" fmla="*/ 2799906 w 3921346"/>
                <a:gd name="connsiteY32" fmla="*/ 1375144 h 2482702"/>
                <a:gd name="connsiteX33" fmla="*/ 2427767 w 3921346"/>
                <a:gd name="connsiteY33" fmla="*/ 1258185 h 2482702"/>
                <a:gd name="connsiteX34" fmla="*/ 2247013 w 3921346"/>
                <a:gd name="connsiteY34" fmla="*/ 1151860 h 2482702"/>
                <a:gd name="connsiteX35" fmla="*/ 2161953 w 3921346"/>
                <a:gd name="connsiteY35" fmla="*/ 1215655 h 2482702"/>
                <a:gd name="connsiteX36" fmla="*/ 2151320 w 3921346"/>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75603 w 3921346"/>
                <a:gd name="connsiteY18" fmla="*/ 12020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499403 w 3921346"/>
                <a:gd name="connsiteY18" fmla="*/ 12020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499403 w 3921346"/>
                <a:gd name="connsiteY18" fmla="*/ 1202088 h 2482702"/>
                <a:gd name="connsiteX19" fmla="*/ 34839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21346" h="2482702">
                  <a:moveTo>
                    <a:pt x="46074" y="1003004"/>
                  </a:moveTo>
                  <a:cubicBezTo>
                    <a:pt x="72655" y="929462"/>
                    <a:pt x="99237" y="855920"/>
                    <a:pt x="109869" y="811618"/>
                  </a:cubicBezTo>
                  <a:cubicBezTo>
                    <a:pt x="120501" y="767316"/>
                    <a:pt x="124046" y="769088"/>
                    <a:pt x="109869" y="737190"/>
                  </a:cubicBezTo>
                  <a:cubicBezTo>
                    <a:pt x="95692" y="705292"/>
                    <a:pt x="0" y="662762"/>
                    <a:pt x="24809" y="620232"/>
                  </a:cubicBezTo>
                  <a:cubicBezTo>
                    <a:pt x="49618" y="577702"/>
                    <a:pt x="191386" y="536944"/>
                    <a:pt x="258725" y="482009"/>
                  </a:cubicBezTo>
                  <a:cubicBezTo>
                    <a:pt x="326064" y="427074"/>
                    <a:pt x="366823" y="331381"/>
                    <a:pt x="428846" y="290623"/>
                  </a:cubicBezTo>
                  <a:cubicBezTo>
                    <a:pt x="490869" y="249865"/>
                    <a:pt x="559980" y="253409"/>
                    <a:pt x="630864" y="237460"/>
                  </a:cubicBezTo>
                  <a:cubicBezTo>
                    <a:pt x="701748" y="221511"/>
                    <a:pt x="839971" y="212651"/>
                    <a:pt x="854148" y="194930"/>
                  </a:cubicBezTo>
                  <a:cubicBezTo>
                    <a:pt x="868325" y="177209"/>
                    <a:pt x="746051" y="152399"/>
                    <a:pt x="715925" y="131134"/>
                  </a:cubicBezTo>
                  <a:cubicBezTo>
                    <a:pt x="685800" y="109869"/>
                    <a:pt x="639725" y="88604"/>
                    <a:pt x="673395" y="67339"/>
                  </a:cubicBezTo>
                  <a:cubicBezTo>
                    <a:pt x="707065" y="46074"/>
                    <a:pt x="776176" y="0"/>
                    <a:pt x="917943" y="3544"/>
                  </a:cubicBezTo>
                  <a:cubicBezTo>
                    <a:pt x="1059710" y="7088"/>
                    <a:pt x="1297171" y="47846"/>
                    <a:pt x="1523999" y="88604"/>
                  </a:cubicBezTo>
                  <a:cubicBezTo>
                    <a:pt x="1750827" y="129362"/>
                    <a:pt x="2027274" y="187841"/>
                    <a:pt x="2278911" y="248092"/>
                  </a:cubicBezTo>
                  <a:cubicBezTo>
                    <a:pt x="2530548" y="308343"/>
                    <a:pt x="2872562" y="407581"/>
                    <a:pt x="3033822" y="450111"/>
                  </a:cubicBezTo>
                  <a:cubicBezTo>
                    <a:pt x="3195082" y="492641"/>
                    <a:pt x="3168502" y="471376"/>
                    <a:pt x="3246474" y="503274"/>
                  </a:cubicBezTo>
                  <a:cubicBezTo>
                    <a:pt x="3324446" y="535172"/>
                    <a:pt x="3444948" y="602511"/>
                    <a:pt x="3501655" y="641497"/>
                  </a:cubicBezTo>
                  <a:cubicBezTo>
                    <a:pt x="3558362" y="680483"/>
                    <a:pt x="3570766" y="678711"/>
                    <a:pt x="3586715" y="737190"/>
                  </a:cubicBezTo>
                  <a:cubicBezTo>
                    <a:pt x="3602664" y="795669"/>
                    <a:pt x="3611900" y="914889"/>
                    <a:pt x="3597348" y="992372"/>
                  </a:cubicBezTo>
                  <a:cubicBezTo>
                    <a:pt x="3582796" y="1069855"/>
                    <a:pt x="3518305" y="1132090"/>
                    <a:pt x="3499403" y="1202088"/>
                  </a:cubicBezTo>
                  <a:cubicBezTo>
                    <a:pt x="3480501" y="1272086"/>
                    <a:pt x="3486981" y="1367603"/>
                    <a:pt x="3483934" y="1412358"/>
                  </a:cubicBezTo>
                  <a:cubicBezTo>
                    <a:pt x="3480887" y="1457113"/>
                    <a:pt x="3453231" y="1397756"/>
                    <a:pt x="3481119" y="1470618"/>
                  </a:cubicBezTo>
                  <a:cubicBezTo>
                    <a:pt x="3509007" y="1543480"/>
                    <a:pt x="3622036" y="1786378"/>
                    <a:pt x="3651264" y="1849530"/>
                  </a:cubicBezTo>
                  <a:cubicBezTo>
                    <a:pt x="3680492" y="1912682"/>
                    <a:pt x="3640365" y="1821088"/>
                    <a:pt x="3656484" y="1849530"/>
                  </a:cubicBezTo>
                  <a:cubicBezTo>
                    <a:pt x="3672603" y="1877972"/>
                    <a:pt x="3715597" y="1976680"/>
                    <a:pt x="3747976" y="2020185"/>
                  </a:cubicBezTo>
                  <a:cubicBezTo>
                    <a:pt x="3780355" y="2063690"/>
                    <a:pt x="3826243" y="2058581"/>
                    <a:pt x="3850757" y="2110562"/>
                  </a:cubicBezTo>
                  <a:cubicBezTo>
                    <a:pt x="3875271" y="2162543"/>
                    <a:pt x="3921346" y="2272118"/>
                    <a:pt x="3895060" y="2332074"/>
                  </a:cubicBezTo>
                  <a:cubicBezTo>
                    <a:pt x="3868774" y="2392030"/>
                    <a:pt x="3797594" y="2457892"/>
                    <a:pt x="3693041" y="2470297"/>
                  </a:cubicBezTo>
                  <a:cubicBezTo>
                    <a:pt x="3588488" y="2482702"/>
                    <a:pt x="3349255" y="2454348"/>
                    <a:pt x="3267739" y="2406502"/>
                  </a:cubicBezTo>
                  <a:cubicBezTo>
                    <a:pt x="3186223" y="2358656"/>
                    <a:pt x="3230524" y="2243469"/>
                    <a:pt x="3203943" y="2183218"/>
                  </a:cubicBezTo>
                  <a:cubicBezTo>
                    <a:pt x="3177362" y="2122967"/>
                    <a:pt x="3134831" y="2096386"/>
                    <a:pt x="3108250" y="2044995"/>
                  </a:cubicBezTo>
                  <a:cubicBezTo>
                    <a:pt x="3081669" y="1993604"/>
                    <a:pt x="3056860" y="1959934"/>
                    <a:pt x="3044455" y="1874874"/>
                  </a:cubicBezTo>
                  <a:cubicBezTo>
                    <a:pt x="3032050" y="1789814"/>
                    <a:pt x="3058631" y="1614376"/>
                    <a:pt x="3033822" y="1534632"/>
                  </a:cubicBezTo>
                  <a:cubicBezTo>
                    <a:pt x="3009013" y="1454888"/>
                    <a:pt x="2934585" y="1422990"/>
                    <a:pt x="2895599" y="1396409"/>
                  </a:cubicBezTo>
                  <a:cubicBezTo>
                    <a:pt x="2856613" y="1369828"/>
                    <a:pt x="2877878" y="1398181"/>
                    <a:pt x="2799906" y="1375144"/>
                  </a:cubicBezTo>
                  <a:cubicBezTo>
                    <a:pt x="2721934" y="1352107"/>
                    <a:pt x="2519916" y="1295399"/>
                    <a:pt x="2427767" y="1258185"/>
                  </a:cubicBezTo>
                  <a:cubicBezTo>
                    <a:pt x="2335618" y="1220971"/>
                    <a:pt x="2291315" y="1158948"/>
                    <a:pt x="2247013" y="1151860"/>
                  </a:cubicBezTo>
                  <a:cubicBezTo>
                    <a:pt x="2202711" y="1144772"/>
                    <a:pt x="2177902" y="1164265"/>
                    <a:pt x="2161953" y="1215655"/>
                  </a:cubicBezTo>
                  <a:cubicBezTo>
                    <a:pt x="2146004" y="1267045"/>
                    <a:pt x="2148662" y="1363624"/>
                    <a:pt x="2151320" y="1460204"/>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a:off x="2111433" y="2209800"/>
              <a:ext cx="1030778" cy="157942"/>
            </a:xfrm>
            <a:custGeom>
              <a:avLst/>
              <a:gdLst>
                <a:gd name="connsiteX0" fmla="*/ 0 w 1030778"/>
                <a:gd name="connsiteY0" fmla="*/ 84513 h 157942"/>
                <a:gd name="connsiteX1" fmla="*/ 157942 w 1030778"/>
                <a:gd name="connsiteY1" fmla="*/ 151015 h 157942"/>
                <a:gd name="connsiteX2" fmla="*/ 349134 w 1030778"/>
                <a:gd name="connsiteY2" fmla="*/ 126076 h 157942"/>
                <a:gd name="connsiteX3" fmla="*/ 515389 w 1030778"/>
                <a:gd name="connsiteY3" fmla="*/ 67887 h 157942"/>
                <a:gd name="connsiteX4" fmla="*/ 764771 w 1030778"/>
                <a:gd name="connsiteY4" fmla="*/ 9698 h 157942"/>
                <a:gd name="connsiteX5" fmla="*/ 955963 w 1030778"/>
                <a:gd name="connsiteY5" fmla="*/ 9698 h 157942"/>
                <a:gd name="connsiteX6" fmla="*/ 1030778 w 1030778"/>
                <a:gd name="connsiteY6" fmla="*/ 67887 h 15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778" h="157942">
                  <a:moveTo>
                    <a:pt x="0" y="84513"/>
                  </a:moveTo>
                  <a:cubicBezTo>
                    <a:pt x="49876" y="114300"/>
                    <a:pt x="99753" y="144088"/>
                    <a:pt x="157942" y="151015"/>
                  </a:cubicBezTo>
                  <a:cubicBezTo>
                    <a:pt x="216131" y="157942"/>
                    <a:pt x="289560" y="139931"/>
                    <a:pt x="349134" y="126076"/>
                  </a:cubicBezTo>
                  <a:cubicBezTo>
                    <a:pt x="408708" y="112221"/>
                    <a:pt x="446116" y="87283"/>
                    <a:pt x="515389" y="67887"/>
                  </a:cubicBezTo>
                  <a:cubicBezTo>
                    <a:pt x="584662" y="48491"/>
                    <a:pt x="691342" y="19396"/>
                    <a:pt x="764771" y="9698"/>
                  </a:cubicBezTo>
                  <a:cubicBezTo>
                    <a:pt x="838200" y="0"/>
                    <a:pt x="911629" y="0"/>
                    <a:pt x="955963" y="9698"/>
                  </a:cubicBezTo>
                  <a:cubicBezTo>
                    <a:pt x="1000297" y="19396"/>
                    <a:pt x="1015537" y="43641"/>
                    <a:pt x="1030778" y="67887"/>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1" name="Group 29"/>
            <p:cNvGrpSpPr/>
            <p:nvPr/>
          </p:nvGrpSpPr>
          <p:grpSpPr>
            <a:xfrm>
              <a:off x="7405141" y="1289154"/>
              <a:ext cx="1439056" cy="2016177"/>
              <a:chOff x="7405141" y="1289154"/>
              <a:chExt cx="1439056" cy="2016177"/>
            </a:xfrm>
            <a:effectLst>
              <a:outerShdw dist="50800" dir="5400000" algn="ctr" rotWithShape="0">
                <a:schemeClr val="tx1"/>
              </a:outerShdw>
            </a:effectLst>
          </p:grpSpPr>
          <p:sp>
            <p:nvSpPr>
              <p:cNvPr id="42" name="Freeform 41"/>
              <p:cNvSpPr/>
              <p:nvPr/>
            </p:nvSpPr>
            <p:spPr>
              <a:xfrm>
                <a:off x="7405141" y="1289154"/>
                <a:ext cx="479685" cy="119921"/>
              </a:xfrm>
              <a:custGeom>
                <a:avLst/>
                <a:gdLst>
                  <a:gd name="connsiteX0" fmla="*/ 0 w 479685"/>
                  <a:gd name="connsiteY0" fmla="*/ 0 h 119921"/>
                  <a:gd name="connsiteX1" fmla="*/ 239843 w 479685"/>
                  <a:gd name="connsiteY1" fmla="*/ 89941 h 119921"/>
                  <a:gd name="connsiteX2" fmla="*/ 479685 w 479685"/>
                  <a:gd name="connsiteY2" fmla="*/ 119921 h 119921"/>
                </a:gdLst>
                <a:ahLst/>
                <a:cxnLst>
                  <a:cxn ang="0">
                    <a:pos x="connsiteX0" y="connsiteY0"/>
                  </a:cxn>
                  <a:cxn ang="0">
                    <a:pos x="connsiteX1" y="connsiteY1"/>
                  </a:cxn>
                  <a:cxn ang="0">
                    <a:pos x="connsiteX2" y="connsiteY2"/>
                  </a:cxn>
                </a:cxnLst>
                <a:rect l="l" t="t" r="r" b="b"/>
                <a:pathLst>
                  <a:path w="479685" h="119921">
                    <a:moveTo>
                      <a:pt x="0" y="0"/>
                    </a:moveTo>
                    <a:cubicBezTo>
                      <a:pt x="79947" y="34977"/>
                      <a:pt x="159895" y="69954"/>
                      <a:pt x="239843" y="89941"/>
                    </a:cubicBezTo>
                    <a:cubicBezTo>
                      <a:pt x="319791" y="109928"/>
                      <a:pt x="399738" y="114924"/>
                      <a:pt x="479685" y="119921"/>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7585023" y="1738859"/>
                <a:ext cx="1259174" cy="1566472"/>
              </a:xfrm>
              <a:custGeom>
                <a:avLst/>
                <a:gdLst>
                  <a:gd name="connsiteX0" fmla="*/ 1259174 w 1259174"/>
                  <a:gd name="connsiteY0" fmla="*/ 1469036 h 1566472"/>
                  <a:gd name="connsiteX1" fmla="*/ 1094282 w 1259174"/>
                  <a:gd name="connsiteY1" fmla="*/ 1528997 h 1566472"/>
                  <a:gd name="connsiteX2" fmla="*/ 914400 w 1259174"/>
                  <a:gd name="connsiteY2" fmla="*/ 1543987 h 1566472"/>
                  <a:gd name="connsiteX3" fmla="*/ 824459 w 1259174"/>
                  <a:gd name="connsiteY3" fmla="*/ 1394085 h 1566472"/>
                  <a:gd name="connsiteX4" fmla="*/ 719528 w 1259174"/>
                  <a:gd name="connsiteY4" fmla="*/ 1394085 h 1566472"/>
                  <a:gd name="connsiteX5" fmla="*/ 509666 w 1259174"/>
                  <a:gd name="connsiteY5" fmla="*/ 1259174 h 1566472"/>
                  <a:gd name="connsiteX6" fmla="*/ 449705 w 1259174"/>
                  <a:gd name="connsiteY6" fmla="*/ 1184223 h 1566472"/>
                  <a:gd name="connsiteX7" fmla="*/ 224852 w 1259174"/>
                  <a:gd name="connsiteY7" fmla="*/ 1139252 h 1566472"/>
                  <a:gd name="connsiteX8" fmla="*/ 164892 w 1259174"/>
                  <a:gd name="connsiteY8" fmla="*/ 914400 h 1566472"/>
                  <a:gd name="connsiteX9" fmla="*/ 404734 w 1259174"/>
                  <a:gd name="connsiteY9" fmla="*/ 659567 h 1566472"/>
                  <a:gd name="connsiteX10" fmla="*/ 344774 w 1259174"/>
                  <a:gd name="connsiteY10" fmla="*/ 434715 h 1566472"/>
                  <a:gd name="connsiteX11" fmla="*/ 269823 w 1259174"/>
                  <a:gd name="connsiteY11" fmla="*/ 269823 h 1566472"/>
                  <a:gd name="connsiteX12" fmla="*/ 104931 w 1259174"/>
                  <a:gd name="connsiteY12" fmla="*/ 89941 h 1566472"/>
                  <a:gd name="connsiteX13" fmla="*/ 0 w 1259174"/>
                  <a:gd name="connsiteY13" fmla="*/ 0 h 156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9174" h="1566472">
                    <a:moveTo>
                      <a:pt x="1259174" y="1469036"/>
                    </a:moveTo>
                    <a:cubicBezTo>
                      <a:pt x="1205459" y="1492770"/>
                      <a:pt x="1151744" y="1516505"/>
                      <a:pt x="1094282" y="1528997"/>
                    </a:cubicBezTo>
                    <a:cubicBezTo>
                      <a:pt x="1036820" y="1541489"/>
                      <a:pt x="959370" y="1566472"/>
                      <a:pt x="914400" y="1543987"/>
                    </a:cubicBezTo>
                    <a:cubicBezTo>
                      <a:pt x="869430" y="1521502"/>
                      <a:pt x="856938" y="1419069"/>
                      <a:pt x="824459" y="1394085"/>
                    </a:cubicBezTo>
                    <a:cubicBezTo>
                      <a:pt x="791980" y="1369101"/>
                      <a:pt x="771994" y="1416570"/>
                      <a:pt x="719528" y="1394085"/>
                    </a:cubicBezTo>
                    <a:cubicBezTo>
                      <a:pt x="667063" y="1371600"/>
                      <a:pt x="554636" y="1294151"/>
                      <a:pt x="509666" y="1259174"/>
                    </a:cubicBezTo>
                    <a:cubicBezTo>
                      <a:pt x="464696" y="1224197"/>
                      <a:pt x="497174" y="1204210"/>
                      <a:pt x="449705" y="1184223"/>
                    </a:cubicBezTo>
                    <a:cubicBezTo>
                      <a:pt x="402236" y="1164236"/>
                      <a:pt x="272321" y="1184222"/>
                      <a:pt x="224852" y="1139252"/>
                    </a:cubicBezTo>
                    <a:cubicBezTo>
                      <a:pt x="177383" y="1094282"/>
                      <a:pt x="134912" y="994348"/>
                      <a:pt x="164892" y="914400"/>
                    </a:cubicBezTo>
                    <a:cubicBezTo>
                      <a:pt x="194872" y="834452"/>
                      <a:pt x="374754" y="739515"/>
                      <a:pt x="404734" y="659567"/>
                    </a:cubicBezTo>
                    <a:cubicBezTo>
                      <a:pt x="434714" y="579619"/>
                      <a:pt x="367259" y="499672"/>
                      <a:pt x="344774" y="434715"/>
                    </a:cubicBezTo>
                    <a:cubicBezTo>
                      <a:pt x="322289" y="369758"/>
                      <a:pt x="309797" y="327285"/>
                      <a:pt x="269823" y="269823"/>
                    </a:cubicBezTo>
                    <a:cubicBezTo>
                      <a:pt x="229849" y="212361"/>
                      <a:pt x="149901" y="134911"/>
                      <a:pt x="104931" y="89941"/>
                    </a:cubicBezTo>
                    <a:cubicBezTo>
                      <a:pt x="59961" y="44971"/>
                      <a:pt x="29980" y="22485"/>
                      <a:pt x="0" y="0"/>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3074" name="Rectangle 2"/>
          <p:cNvSpPr>
            <a:spLocks noGrp="1" noChangeArrowheads="1"/>
          </p:cNvSpPr>
          <p:nvPr>
            <p:ph type="ctrTitle"/>
          </p:nvPr>
        </p:nvSpPr>
        <p:spPr>
          <a:xfrm>
            <a:off x="152400" y="629593"/>
            <a:ext cx="8754256" cy="4856807"/>
          </a:xfrm>
          <a:solidFill>
            <a:schemeClr val="bg1">
              <a:alpha val="61000"/>
            </a:schemeClr>
          </a:solidFill>
        </p:spPr>
        <p:txBody>
          <a:bodyPr/>
          <a:lstStyle/>
          <a:p>
            <a:pPr>
              <a:spcBef>
                <a:spcPct val="20000"/>
              </a:spcBef>
            </a:pPr>
            <a:r>
              <a:rPr lang="en-US" sz="3600" b="1" dirty="0" smtClean="0">
                <a:solidFill>
                  <a:srgbClr val="006666"/>
                </a:solidFill>
              </a:rPr>
              <a:t>PLATES </a:t>
            </a:r>
            <a:br>
              <a:rPr lang="en-US" sz="3600" b="1" dirty="0" smtClean="0">
                <a:solidFill>
                  <a:srgbClr val="006666"/>
                </a:solidFill>
              </a:rPr>
            </a:br>
            <a:r>
              <a:rPr lang="en-US" sz="3600" b="1" dirty="0" smtClean="0">
                <a:solidFill>
                  <a:srgbClr val="006666"/>
                </a:solidFill>
              </a:rPr>
              <a:t>2006 Atlas of </a:t>
            </a:r>
            <a:br>
              <a:rPr lang="en-US" sz="3600" b="1" dirty="0" smtClean="0">
                <a:solidFill>
                  <a:srgbClr val="006666"/>
                </a:solidFill>
              </a:rPr>
            </a:br>
            <a:r>
              <a:rPr lang="en-US" sz="3600" b="1" dirty="0" smtClean="0">
                <a:solidFill>
                  <a:srgbClr val="006666"/>
                </a:solidFill>
              </a:rPr>
              <a:t>Plate Reconstructions</a:t>
            </a:r>
            <a:br>
              <a:rPr lang="en-US" sz="3600" b="1" dirty="0" smtClean="0">
                <a:solidFill>
                  <a:srgbClr val="006666"/>
                </a:solidFill>
              </a:rPr>
            </a:br>
            <a:r>
              <a:rPr lang="en-US" sz="3000" b="1" dirty="0" smtClean="0">
                <a:solidFill>
                  <a:srgbClr val="006666"/>
                </a:solidFill>
              </a:rPr>
              <a:t>(750 Ma to Present Day)</a:t>
            </a:r>
            <a:br>
              <a:rPr lang="en-US" sz="3000" b="1" dirty="0" smtClean="0">
                <a:solidFill>
                  <a:srgbClr val="006666"/>
                </a:solidFill>
              </a:rPr>
            </a:br>
            <a:r>
              <a:rPr lang="en-US" sz="3000" b="1" dirty="0" smtClean="0">
                <a:solidFill>
                  <a:srgbClr val="006666"/>
                </a:solidFill>
              </a:rPr>
              <a:t/>
            </a:r>
            <a:br>
              <a:rPr lang="en-US" sz="3000" b="1" dirty="0" smtClean="0">
                <a:solidFill>
                  <a:srgbClr val="006666"/>
                </a:solidFill>
              </a:rPr>
            </a:br>
            <a:r>
              <a:rPr lang="en-US" sz="2800" b="1" dirty="0" smtClean="0">
                <a:solidFill>
                  <a:srgbClr val="006666"/>
                </a:solidFill>
              </a:rPr>
              <a:t>L.A. </a:t>
            </a:r>
            <a:r>
              <a:rPr lang="en-US" sz="2800" b="1" dirty="0" err="1" smtClean="0">
                <a:solidFill>
                  <a:srgbClr val="006666"/>
                </a:solidFill>
              </a:rPr>
              <a:t>Lawver</a:t>
            </a:r>
            <a:r>
              <a:rPr lang="en-US" sz="2800" b="1" dirty="0" smtClean="0">
                <a:solidFill>
                  <a:srgbClr val="006666"/>
                </a:solidFill>
              </a:rPr>
              <a:t>, I.W.D. </a:t>
            </a:r>
            <a:r>
              <a:rPr lang="en-US" sz="2800" b="1" dirty="0" err="1" smtClean="0">
                <a:solidFill>
                  <a:srgbClr val="006666"/>
                </a:solidFill>
              </a:rPr>
              <a:t>Dalziel</a:t>
            </a:r>
            <a:r>
              <a:rPr lang="en-US" sz="2800" b="1" dirty="0" smtClean="0">
                <a:solidFill>
                  <a:srgbClr val="006666"/>
                </a:solidFill>
              </a:rPr>
              <a:t>, &amp; L.M. </a:t>
            </a:r>
            <a:r>
              <a:rPr lang="en-US" sz="2800" b="1" dirty="0" err="1" smtClean="0">
                <a:solidFill>
                  <a:srgbClr val="006666"/>
                </a:solidFill>
              </a:rPr>
              <a:t>Gahagan</a:t>
            </a:r>
            <a:r>
              <a:rPr lang="en-US" sz="2800" b="1" dirty="0" smtClean="0">
                <a:solidFill>
                  <a:srgbClr val="006666"/>
                </a:solidFill>
              </a:rPr>
              <a:t/>
            </a:r>
            <a:br>
              <a:rPr lang="en-US" sz="2800" b="1" dirty="0" smtClean="0">
                <a:solidFill>
                  <a:srgbClr val="006666"/>
                </a:solidFill>
              </a:rPr>
            </a:br>
            <a:r>
              <a:rPr lang="en-US" sz="2800" b="1" dirty="0" smtClean="0">
                <a:solidFill>
                  <a:srgbClr val="006666"/>
                </a:solidFill>
              </a:rPr>
              <a:t/>
            </a:r>
            <a:br>
              <a:rPr lang="en-US" sz="2800" b="1" dirty="0" smtClean="0">
                <a:solidFill>
                  <a:srgbClr val="006666"/>
                </a:solidFill>
              </a:rPr>
            </a:br>
            <a:r>
              <a:rPr lang="en-US" sz="2800" b="1" dirty="0" smtClean="0">
                <a:solidFill>
                  <a:srgbClr val="006666"/>
                </a:solidFill>
              </a:rPr>
              <a:t/>
            </a:r>
            <a:br>
              <a:rPr lang="en-US" sz="2800" b="1" dirty="0" smtClean="0">
                <a:solidFill>
                  <a:srgbClr val="006666"/>
                </a:solidFill>
              </a:rPr>
            </a:br>
            <a:r>
              <a:rPr lang="en-US" sz="2800" dirty="0" smtClean="0">
                <a:solidFill>
                  <a:srgbClr val="006666"/>
                </a:solidFill>
              </a:rPr>
              <a:t/>
            </a:r>
            <a:br>
              <a:rPr lang="en-US" sz="2800" dirty="0" smtClean="0">
                <a:solidFill>
                  <a:srgbClr val="006666"/>
                </a:solidFill>
              </a:rPr>
            </a:br>
            <a:r>
              <a:rPr lang="en-US" sz="2400" dirty="0" smtClean="0">
                <a:latin typeface="Times New Roman" pitchFamily="18" charset="0"/>
                <a:sym typeface="Symbol" pitchFamily="18" charset="2"/>
              </a:rPr>
              <a:t></a:t>
            </a:r>
            <a:r>
              <a:rPr lang="en-US" sz="2400" dirty="0" smtClean="0">
                <a:latin typeface="Times New Roman" pitchFamily="18" charset="0"/>
              </a:rPr>
              <a:t>2007, University of Texas Institute for Geophysics</a:t>
            </a:r>
            <a:endParaRPr lang="en-US" sz="3000" dirty="0" smtClean="0"/>
          </a:p>
        </p:txBody>
      </p:sp>
      <p:sp>
        <p:nvSpPr>
          <p:cNvPr id="33" name="TextBox 32"/>
          <p:cNvSpPr txBox="1"/>
          <p:nvPr/>
        </p:nvSpPr>
        <p:spPr>
          <a:xfrm>
            <a:off x="838200" y="4876800"/>
            <a:ext cx="7571303" cy="1938992"/>
          </a:xfrm>
          <a:prstGeom prst="rect">
            <a:avLst/>
          </a:prstGeom>
          <a:noFill/>
        </p:spPr>
        <p:txBody>
          <a:bodyPr wrap="none" rtlCol="0">
            <a:spAutoFit/>
          </a:bodyPr>
          <a:lstStyle/>
          <a:p>
            <a:r>
              <a:rPr lang="en-US" sz="4000" b="1" dirty="0" smtClean="0"/>
              <a:t>CAUSES:  	continents to warp</a:t>
            </a:r>
          </a:p>
          <a:p>
            <a:r>
              <a:rPr lang="en-US" sz="4000" b="1" dirty="0" smtClean="0"/>
              <a:t>			mountains to rise	</a:t>
            </a:r>
          </a:p>
          <a:p>
            <a:r>
              <a:rPr lang="en-US" sz="4000" b="1" dirty="0" smtClean="0"/>
              <a:t>		 	volcanoes to erupt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1000"/>
                                        <p:tgtEl>
                                          <p:spTgt spid="3074"/>
                                        </p:tgtEl>
                                      </p:cBhvr>
                                    </p:animEffect>
                                    <p:set>
                                      <p:cBhvr>
                                        <p:cTn id="15" dur="1" fill="hold">
                                          <p:stCondLst>
                                            <p:cond delay="999"/>
                                          </p:stCondLst>
                                        </p:cTn>
                                        <p:tgtEl>
                                          <p:spTgt spid="3074"/>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childTnLst>
                                </p:cTn>
                              </p:par>
                            </p:childTnLst>
                          </p:cTn>
                        </p:par>
                        <p:par>
                          <p:cTn id="19" fill="hold">
                            <p:stCondLst>
                              <p:cond delay="1000"/>
                            </p:stCondLst>
                            <p:childTnLst>
                              <p:par>
                                <p:cTn id="20" presetID="53" presetClass="entr" presetSubtype="0" fill="hold" grpId="0" nodeType="after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p:cTn id="22" dur="1000" fill="hold"/>
                                        <p:tgtEl>
                                          <p:spTgt spid="32"/>
                                        </p:tgtEl>
                                        <p:attrNameLst>
                                          <p:attrName>ppt_w</p:attrName>
                                        </p:attrNameLst>
                                      </p:cBhvr>
                                      <p:tavLst>
                                        <p:tav tm="0">
                                          <p:val>
                                            <p:fltVal val="0"/>
                                          </p:val>
                                        </p:tav>
                                        <p:tav tm="100000">
                                          <p:val>
                                            <p:strVal val="#ppt_w"/>
                                          </p:val>
                                        </p:tav>
                                      </p:tavLst>
                                    </p:anim>
                                    <p:anim calcmode="lin" valueType="num">
                                      <p:cBhvr>
                                        <p:cTn id="23" dur="1000" fill="hold"/>
                                        <p:tgtEl>
                                          <p:spTgt spid="32"/>
                                        </p:tgtEl>
                                        <p:attrNameLst>
                                          <p:attrName>ppt_h</p:attrName>
                                        </p:attrNameLst>
                                      </p:cBhvr>
                                      <p:tavLst>
                                        <p:tav tm="0">
                                          <p:val>
                                            <p:fltVal val="0"/>
                                          </p:val>
                                        </p:tav>
                                        <p:tav tm="100000">
                                          <p:val>
                                            <p:strVal val="#ppt_h"/>
                                          </p:val>
                                        </p:tav>
                                      </p:tavLst>
                                    </p:anim>
                                    <p:animEffect transition="in" filter="fade">
                                      <p:cBhvr>
                                        <p:cTn id="24" dur="10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3">
                                            <p:txEl>
                                              <p:pRg st="0" end="0"/>
                                            </p:txEl>
                                          </p:spTgt>
                                        </p:tgtEl>
                                        <p:attrNameLst>
                                          <p:attrName>style.visibility</p:attrName>
                                        </p:attrNameLst>
                                      </p:cBhvr>
                                      <p:to>
                                        <p:strVal val="visible"/>
                                      </p:to>
                                    </p:set>
                                    <p:animEffect transition="in" filter="fade">
                                      <p:cBhvr>
                                        <p:cTn id="29" dur="1000"/>
                                        <p:tgtEl>
                                          <p:spTgt spid="33">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childTnLst>
                                </p:cTn>
                              </p:par>
                              <p:par>
                                <p:cTn id="33" presetID="10" presetClass="exit" presetSubtype="0" fill="hold" nodeType="withEffect">
                                  <p:stCondLst>
                                    <p:cond delay="0"/>
                                  </p:stCondLst>
                                  <p:childTnLst>
                                    <p:animEffect transition="out" filter="fade">
                                      <p:cBhvr>
                                        <p:cTn id="34" dur="1000"/>
                                        <p:tgtEl>
                                          <p:spTgt spid="34"/>
                                        </p:tgtEl>
                                      </p:cBhvr>
                                    </p:animEffect>
                                    <p:set>
                                      <p:cBhvr>
                                        <p:cTn id="35" dur="1" fill="hold">
                                          <p:stCondLst>
                                            <p:cond delay="999"/>
                                          </p:stCondLst>
                                        </p:cTn>
                                        <p:tgtEl>
                                          <p:spTgt spid="3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3">
                                            <p:txEl>
                                              <p:pRg st="1" end="1"/>
                                            </p:txEl>
                                          </p:spTgt>
                                        </p:tgtEl>
                                        <p:attrNameLst>
                                          <p:attrName>style.visibility</p:attrName>
                                        </p:attrNameLst>
                                      </p:cBhvr>
                                      <p:to>
                                        <p:strVal val="visible"/>
                                      </p:to>
                                    </p:set>
                                    <p:animEffect transition="in" filter="fade">
                                      <p:cBhvr>
                                        <p:cTn id="40" dur="1000"/>
                                        <p:tgtEl>
                                          <p:spTgt spid="33">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3">
                                            <p:txEl>
                                              <p:pRg st="2" end="2"/>
                                            </p:txEl>
                                          </p:spTgt>
                                        </p:tgtEl>
                                        <p:attrNameLst>
                                          <p:attrName>style.visibility</p:attrName>
                                        </p:attrNameLst>
                                      </p:cBhvr>
                                      <p:to>
                                        <p:strVal val="visible"/>
                                      </p:to>
                                    </p:set>
                                    <p:animEffect transition="in" filter="fade">
                                      <p:cBhvr>
                                        <p:cTn id="45" dur="1000"/>
                                        <p:tgtEl>
                                          <p:spTgt spid="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2" grpId="0"/>
      <p:bldP spid="3074" grpId="0" animBg="1"/>
      <p:bldP spid="3074" grpId="1"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2" name="Group 30"/>
          <p:cNvGrpSpPr/>
          <p:nvPr/>
        </p:nvGrpSpPr>
        <p:grpSpPr>
          <a:xfrm>
            <a:off x="0" y="0"/>
            <a:ext cx="9144000" cy="6858000"/>
            <a:chOff x="0" y="0"/>
            <a:chExt cx="9144000" cy="6858000"/>
          </a:xfrm>
        </p:grpSpPr>
        <p:grpSp>
          <p:nvGrpSpPr>
            <p:cNvPr id="4" name="Group 1"/>
            <p:cNvGrpSpPr/>
            <p:nvPr/>
          </p:nvGrpSpPr>
          <p:grpSpPr>
            <a:xfrm>
              <a:off x="0" y="0"/>
              <a:ext cx="9144000" cy="6858000"/>
              <a:chOff x="0" y="0"/>
              <a:chExt cx="9144000" cy="685800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17"/>
              <p:cNvGrpSpPr/>
              <p:nvPr/>
            </p:nvGrpSpPr>
            <p:grpSpPr>
              <a:xfrm>
                <a:off x="32482" y="625475"/>
                <a:ext cx="8890856" cy="6232525"/>
                <a:chOff x="32482" y="625475"/>
                <a:chExt cx="8890856" cy="6232525"/>
              </a:xfrm>
            </p:grpSpPr>
            <p:pic>
              <p:nvPicPr>
                <p:cNvPr id="5" name="Picture 4" descr="00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Group 12"/>
                <p:cNvGrpSpPr/>
                <p:nvPr/>
              </p:nvGrpSpPr>
              <p:grpSpPr>
                <a:xfrm>
                  <a:off x="32482" y="5336498"/>
                  <a:ext cx="8806718" cy="1521502"/>
                  <a:chOff x="32482" y="5336498"/>
                  <a:chExt cx="8806718" cy="1521502"/>
                </a:xfrm>
              </p:grpSpPr>
              <p:sp>
                <p:nvSpPr>
                  <p:cNvPr id="9" name="Rectangle 8"/>
                  <p:cNvSpPr/>
                  <p:nvPr/>
                </p:nvSpPr>
                <p:spPr>
                  <a:xfrm>
                    <a:off x="6355830" y="5336498"/>
                    <a:ext cx="2483370" cy="988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839981" y="6595672"/>
                    <a:ext cx="1409075" cy="26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89940" y="5201587"/>
                  <a:ext cx="1382110" cy="830997"/>
                </a:xfrm>
                <a:prstGeom prst="rect">
                  <a:avLst/>
                </a:prstGeom>
                <a:solidFill>
                  <a:schemeClr val="bg1"/>
                </a:solidFill>
              </p:spPr>
              <p:txBody>
                <a:bodyPr wrap="none" rtlCol="0">
                  <a:spAutoFit/>
                </a:bodyPr>
                <a:lstStyle/>
                <a:p>
                  <a:r>
                    <a:rPr lang="en-US" sz="2400" b="1" dirty="0" smtClean="0"/>
                    <a:t>000 Ma </a:t>
                  </a:r>
                </a:p>
                <a:p>
                  <a:r>
                    <a:rPr lang="en-US" sz="2400" b="1" dirty="0" smtClean="0"/>
                    <a:t>present </a:t>
                  </a:r>
                  <a:endParaRPr lang="en-US" sz="2400" b="1" dirty="0"/>
                </a:p>
              </p:txBody>
            </p:sp>
          </p:grpSp>
        </p:grpSp>
        <p:grpSp>
          <p:nvGrpSpPr>
            <p:cNvPr id="13" name="Group 31"/>
            <p:cNvGrpSpPr/>
            <p:nvPr/>
          </p:nvGrpSpPr>
          <p:grpSpPr>
            <a:xfrm>
              <a:off x="344774" y="655675"/>
              <a:ext cx="8499423" cy="3933814"/>
              <a:chOff x="344774" y="655675"/>
              <a:chExt cx="8499423" cy="3933814"/>
            </a:xfrm>
          </p:grpSpPr>
          <p:sp>
            <p:nvSpPr>
              <p:cNvPr id="27" name="Freeform 26"/>
              <p:cNvSpPr/>
              <p:nvPr/>
            </p:nvSpPr>
            <p:spPr>
              <a:xfrm>
                <a:off x="2344189" y="2360815"/>
                <a:ext cx="357447" cy="340821"/>
              </a:xfrm>
              <a:custGeom>
                <a:avLst/>
                <a:gdLst>
                  <a:gd name="connsiteX0" fmla="*/ 0 w 357447"/>
                  <a:gd name="connsiteY0" fmla="*/ 0 h 340821"/>
                  <a:gd name="connsiteX1" fmla="*/ 216131 w 357447"/>
                  <a:gd name="connsiteY1" fmla="*/ 157941 h 340821"/>
                  <a:gd name="connsiteX2" fmla="*/ 315884 w 357447"/>
                  <a:gd name="connsiteY2" fmla="*/ 249381 h 340821"/>
                  <a:gd name="connsiteX3" fmla="*/ 357447 w 357447"/>
                  <a:gd name="connsiteY3" fmla="*/ 340821 h 340821"/>
                </a:gdLst>
                <a:ahLst/>
                <a:cxnLst>
                  <a:cxn ang="0">
                    <a:pos x="connsiteX0" y="connsiteY0"/>
                  </a:cxn>
                  <a:cxn ang="0">
                    <a:pos x="connsiteX1" y="connsiteY1"/>
                  </a:cxn>
                  <a:cxn ang="0">
                    <a:pos x="connsiteX2" y="connsiteY2"/>
                  </a:cxn>
                  <a:cxn ang="0">
                    <a:pos x="connsiteX3" y="connsiteY3"/>
                  </a:cxn>
                </a:cxnLst>
                <a:rect l="l" t="t" r="r" b="b"/>
                <a:pathLst>
                  <a:path w="357447" h="340821">
                    <a:moveTo>
                      <a:pt x="0" y="0"/>
                    </a:moveTo>
                    <a:cubicBezTo>
                      <a:pt x="81742" y="58189"/>
                      <a:pt x="163484" y="116378"/>
                      <a:pt x="216131" y="157941"/>
                    </a:cubicBezTo>
                    <a:cubicBezTo>
                      <a:pt x="268778" y="199504"/>
                      <a:pt x="292331" y="218901"/>
                      <a:pt x="315884" y="249381"/>
                    </a:cubicBezTo>
                    <a:cubicBezTo>
                      <a:pt x="339437" y="279861"/>
                      <a:pt x="348442" y="310341"/>
                      <a:pt x="357447" y="340821"/>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4" name="Group 30"/>
              <p:cNvGrpSpPr/>
              <p:nvPr/>
            </p:nvGrpSpPr>
            <p:grpSpPr>
              <a:xfrm>
                <a:off x="344774" y="655675"/>
                <a:ext cx="8499423" cy="3933814"/>
                <a:chOff x="344774" y="655675"/>
                <a:chExt cx="8499423" cy="3933814"/>
              </a:xfrm>
            </p:grpSpPr>
            <p:sp>
              <p:nvSpPr>
                <p:cNvPr id="17" name="Freeform 16"/>
                <p:cNvSpPr/>
                <p:nvPr/>
              </p:nvSpPr>
              <p:spPr>
                <a:xfrm>
                  <a:off x="3481431" y="1681993"/>
                  <a:ext cx="2758580" cy="2671893"/>
                </a:xfrm>
                <a:custGeom>
                  <a:avLst/>
                  <a:gdLst>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939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939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58580" h="2671893">
                      <a:moveTo>
                        <a:pt x="1501630" y="37750"/>
                      </a:moveTo>
                      <a:cubicBezTo>
                        <a:pt x="1409351" y="50333"/>
                        <a:pt x="1273729" y="83890"/>
                        <a:pt x="1157681" y="88084"/>
                      </a:cubicBezTo>
                      <a:cubicBezTo>
                        <a:pt x="1041633" y="92278"/>
                        <a:pt x="917196" y="75501"/>
                        <a:pt x="805343" y="62917"/>
                      </a:cubicBezTo>
                      <a:cubicBezTo>
                        <a:pt x="693490" y="50334"/>
                        <a:pt x="564859" y="0"/>
                        <a:pt x="486562" y="12583"/>
                      </a:cubicBezTo>
                      <a:cubicBezTo>
                        <a:pt x="408265" y="25166"/>
                        <a:pt x="402672" y="71306"/>
                        <a:pt x="335560" y="138418"/>
                      </a:cubicBezTo>
                      <a:cubicBezTo>
                        <a:pt x="268448" y="205530"/>
                        <a:pt x="137020" y="332763"/>
                        <a:pt x="83890" y="415255"/>
                      </a:cubicBezTo>
                      <a:cubicBezTo>
                        <a:pt x="30760" y="497747"/>
                        <a:pt x="0" y="556469"/>
                        <a:pt x="16778" y="633368"/>
                      </a:cubicBezTo>
                      <a:cubicBezTo>
                        <a:pt x="33556" y="710267"/>
                        <a:pt x="137020" y="819324"/>
                        <a:pt x="184558" y="876649"/>
                      </a:cubicBezTo>
                      <a:cubicBezTo>
                        <a:pt x="232096" y="933974"/>
                        <a:pt x="255865" y="936770"/>
                        <a:pt x="302004" y="977317"/>
                      </a:cubicBezTo>
                      <a:cubicBezTo>
                        <a:pt x="348143" y="1017864"/>
                        <a:pt x="378903" y="1091967"/>
                        <a:pt x="461395" y="1119930"/>
                      </a:cubicBezTo>
                      <a:cubicBezTo>
                        <a:pt x="543887" y="1147893"/>
                        <a:pt x="738231" y="1110143"/>
                        <a:pt x="796954" y="1145097"/>
                      </a:cubicBezTo>
                      <a:cubicBezTo>
                        <a:pt x="855677" y="1180051"/>
                        <a:pt x="816528" y="1262543"/>
                        <a:pt x="813732" y="1329655"/>
                      </a:cubicBezTo>
                      <a:cubicBezTo>
                        <a:pt x="810936" y="1396767"/>
                        <a:pt x="780176" y="1484851"/>
                        <a:pt x="780176" y="1547768"/>
                      </a:cubicBezTo>
                      <a:cubicBezTo>
                        <a:pt x="780176" y="1610685"/>
                        <a:pt x="808139" y="1642843"/>
                        <a:pt x="813732" y="1707159"/>
                      </a:cubicBezTo>
                      <a:cubicBezTo>
                        <a:pt x="819325" y="1771475"/>
                        <a:pt x="820723" y="1866550"/>
                        <a:pt x="813732" y="1933662"/>
                      </a:cubicBezTo>
                      <a:cubicBezTo>
                        <a:pt x="806741" y="2000774"/>
                        <a:pt x="778778" y="2053904"/>
                        <a:pt x="771787" y="2109831"/>
                      </a:cubicBezTo>
                      <a:cubicBezTo>
                        <a:pt x="764796" y="2165758"/>
                        <a:pt x="743824" y="2199314"/>
                        <a:pt x="771787" y="2269222"/>
                      </a:cubicBezTo>
                      <a:cubicBezTo>
                        <a:pt x="799750" y="2339130"/>
                        <a:pt x="894826" y="2464965"/>
                        <a:pt x="939567" y="2529280"/>
                      </a:cubicBezTo>
                      <a:cubicBezTo>
                        <a:pt x="984308" y="2593595"/>
                        <a:pt x="988503" y="2638337"/>
                        <a:pt x="1040235" y="2655115"/>
                      </a:cubicBezTo>
                      <a:cubicBezTo>
                        <a:pt x="1091967" y="2671893"/>
                        <a:pt x="1174343" y="2635541"/>
                        <a:pt x="1249960" y="2629948"/>
                      </a:cubicBezTo>
                      <a:cubicBezTo>
                        <a:pt x="1325577" y="2624355"/>
                        <a:pt x="1340318" y="2565440"/>
                        <a:pt x="1493940" y="2621559"/>
                      </a:cubicBezTo>
                      <a:cubicBezTo>
                        <a:pt x="1552663" y="2614568"/>
                        <a:pt x="1540894" y="2624355"/>
                        <a:pt x="1602297" y="2588003"/>
                      </a:cubicBezTo>
                      <a:cubicBezTo>
                        <a:pt x="1663700" y="2551651"/>
                        <a:pt x="1777068" y="2459372"/>
                        <a:pt x="1862356" y="2403446"/>
                      </a:cubicBezTo>
                      <a:cubicBezTo>
                        <a:pt x="1947644" y="2347520"/>
                        <a:pt x="2038525" y="2301380"/>
                        <a:pt x="2114026" y="2252444"/>
                      </a:cubicBezTo>
                      <a:cubicBezTo>
                        <a:pt x="2189527" y="2203508"/>
                        <a:pt x="2252445" y="2165758"/>
                        <a:pt x="2315362" y="2109831"/>
                      </a:cubicBezTo>
                      <a:cubicBezTo>
                        <a:pt x="2378279" y="2053904"/>
                        <a:pt x="2424418" y="1961625"/>
                        <a:pt x="2491530" y="1916884"/>
                      </a:cubicBezTo>
                      <a:cubicBezTo>
                        <a:pt x="2558642" y="1872143"/>
                        <a:pt x="2687273" y="1884726"/>
                        <a:pt x="2718033" y="1841383"/>
                      </a:cubicBezTo>
                      <a:cubicBezTo>
                        <a:pt x="2748793" y="1798040"/>
                        <a:pt x="2671894" y="1742113"/>
                        <a:pt x="2676088" y="1656825"/>
                      </a:cubicBezTo>
                      <a:cubicBezTo>
                        <a:pt x="2680283" y="1571537"/>
                        <a:pt x="2732015" y="1412147"/>
                        <a:pt x="2743200" y="1329655"/>
                      </a:cubicBezTo>
                      <a:cubicBezTo>
                        <a:pt x="2754385" y="1247163"/>
                        <a:pt x="2758580" y="1215005"/>
                        <a:pt x="2743200" y="1161875"/>
                      </a:cubicBezTo>
                      <a:cubicBezTo>
                        <a:pt x="2727820" y="1108745"/>
                        <a:pt x="2690070" y="1057012"/>
                        <a:pt x="2650921" y="1010873"/>
                      </a:cubicBezTo>
                      <a:cubicBezTo>
                        <a:pt x="2611772" y="964734"/>
                        <a:pt x="2534873" y="939566"/>
                        <a:pt x="2508308" y="885038"/>
                      </a:cubicBezTo>
                      <a:cubicBezTo>
                        <a:pt x="2481743" y="830510"/>
                        <a:pt x="2485937" y="752212"/>
                        <a:pt x="2491530" y="683702"/>
                      </a:cubicBezTo>
                      <a:cubicBezTo>
                        <a:pt x="2497123" y="615192"/>
                        <a:pt x="2529281" y="522914"/>
                        <a:pt x="2541864" y="473978"/>
                      </a:cubicBezTo>
                      <a:cubicBezTo>
                        <a:pt x="2554447" y="425042"/>
                        <a:pt x="2588003" y="404070"/>
                        <a:pt x="2567031" y="390088"/>
                      </a:cubicBezTo>
                      <a:cubicBezTo>
                        <a:pt x="2546059" y="376106"/>
                        <a:pt x="2474753" y="423644"/>
                        <a:pt x="2416030" y="390088"/>
                      </a:cubicBezTo>
                      <a:cubicBezTo>
                        <a:pt x="2357307" y="356532"/>
                        <a:pt x="2297186" y="248873"/>
                        <a:pt x="2214694" y="188752"/>
                      </a:cubicBezTo>
                      <a:cubicBezTo>
                        <a:pt x="2132202" y="128631"/>
                        <a:pt x="2004969" y="58722"/>
                        <a:pt x="1921079" y="29361"/>
                      </a:cubicBezTo>
                      <a:cubicBezTo>
                        <a:pt x="1837189" y="0"/>
                        <a:pt x="1775669" y="11185"/>
                        <a:pt x="1711354" y="12583"/>
                      </a:cubicBezTo>
                      <a:cubicBezTo>
                        <a:pt x="1647039" y="13981"/>
                        <a:pt x="1593909" y="25167"/>
                        <a:pt x="1501630" y="37750"/>
                      </a:cubicBezTo>
                      <a:close/>
                    </a:path>
                  </a:pathLst>
                </a:custGeom>
                <a:noFill/>
                <a:ln w="635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9"/>
                <p:cNvGrpSpPr/>
                <p:nvPr/>
              </p:nvGrpSpPr>
              <p:grpSpPr>
                <a:xfrm>
                  <a:off x="344774" y="1141751"/>
                  <a:ext cx="2236033" cy="3447738"/>
                  <a:chOff x="344774" y="1141751"/>
                  <a:chExt cx="2236033" cy="3447738"/>
                </a:xfrm>
                <a:effectLst>
                  <a:outerShdw dist="50800" dir="5400000" algn="ctr" rotWithShape="0">
                    <a:schemeClr val="tx1"/>
                  </a:outerShdw>
                </a:effectLst>
              </p:grpSpPr>
              <p:sp>
                <p:nvSpPr>
                  <p:cNvPr id="18" name="Freeform 17"/>
                  <p:cNvSpPr/>
                  <p:nvPr/>
                </p:nvSpPr>
                <p:spPr>
                  <a:xfrm>
                    <a:off x="1214203" y="1141751"/>
                    <a:ext cx="1366604" cy="3447738"/>
                  </a:xfrm>
                  <a:custGeom>
                    <a:avLst/>
                    <a:gdLst>
                      <a:gd name="connsiteX0" fmla="*/ 0 w 1366604"/>
                      <a:gd name="connsiteY0" fmla="*/ 267324 h 3447738"/>
                      <a:gd name="connsiteX1" fmla="*/ 449705 w 1366604"/>
                      <a:gd name="connsiteY1" fmla="*/ 162393 h 3447738"/>
                      <a:gd name="connsiteX2" fmla="*/ 944381 w 1366604"/>
                      <a:gd name="connsiteY2" fmla="*/ 12492 h 3447738"/>
                      <a:gd name="connsiteX3" fmla="*/ 1154243 w 1366604"/>
                      <a:gd name="connsiteY3" fmla="*/ 87442 h 3447738"/>
                      <a:gd name="connsiteX4" fmla="*/ 959371 w 1366604"/>
                      <a:gd name="connsiteY4" fmla="*/ 357265 h 3447738"/>
                      <a:gd name="connsiteX5" fmla="*/ 884420 w 1366604"/>
                      <a:gd name="connsiteY5" fmla="*/ 492177 h 3447738"/>
                      <a:gd name="connsiteX6" fmla="*/ 914400 w 1366604"/>
                      <a:gd name="connsiteY6" fmla="*/ 806970 h 3447738"/>
                      <a:gd name="connsiteX7" fmla="*/ 914400 w 1366604"/>
                      <a:gd name="connsiteY7" fmla="*/ 1121764 h 3447738"/>
                      <a:gd name="connsiteX8" fmla="*/ 959371 w 1366604"/>
                      <a:gd name="connsiteY8" fmla="*/ 1466538 h 3447738"/>
                      <a:gd name="connsiteX9" fmla="*/ 944381 w 1366604"/>
                      <a:gd name="connsiteY9" fmla="*/ 1706380 h 3447738"/>
                      <a:gd name="connsiteX10" fmla="*/ 839449 w 1366604"/>
                      <a:gd name="connsiteY10" fmla="*/ 1826301 h 3447738"/>
                      <a:gd name="connsiteX11" fmla="*/ 734518 w 1366604"/>
                      <a:gd name="connsiteY11" fmla="*/ 2036164 h 3447738"/>
                      <a:gd name="connsiteX12" fmla="*/ 764499 w 1366604"/>
                      <a:gd name="connsiteY12" fmla="*/ 2305987 h 3447738"/>
                      <a:gd name="connsiteX13" fmla="*/ 914400 w 1366604"/>
                      <a:gd name="connsiteY13" fmla="*/ 2575810 h 3447738"/>
                      <a:gd name="connsiteX14" fmla="*/ 1094282 w 1366604"/>
                      <a:gd name="connsiteY14" fmla="*/ 2875613 h 3447738"/>
                      <a:gd name="connsiteX15" fmla="*/ 1199213 w 1366604"/>
                      <a:gd name="connsiteY15" fmla="*/ 2980544 h 3447738"/>
                      <a:gd name="connsiteX16" fmla="*/ 1274164 w 1366604"/>
                      <a:gd name="connsiteY16" fmla="*/ 3145436 h 3447738"/>
                      <a:gd name="connsiteX17" fmla="*/ 1334125 w 1366604"/>
                      <a:gd name="connsiteY17" fmla="*/ 3205397 h 3447738"/>
                      <a:gd name="connsiteX18" fmla="*/ 1079292 w 1366604"/>
                      <a:gd name="connsiteY18" fmla="*/ 3190406 h 3447738"/>
                      <a:gd name="connsiteX19" fmla="*/ 1004341 w 1366604"/>
                      <a:gd name="connsiteY19" fmla="*/ 3250367 h 3447738"/>
                      <a:gd name="connsiteX20" fmla="*/ 944381 w 1366604"/>
                      <a:gd name="connsiteY20" fmla="*/ 3415259 h 3447738"/>
                      <a:gd name="connsiteX21" fmla="*/ 839449 w 1366604"/>
                      <a:gd name="connsiteY21" fmla="*/ 3445239 h 34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6604" h="3447738">
                        <a:moveTo>
                          <a:pt x="0" y="267324"/>
                        </a:moveTo>
                        <a:cubicBezTo>
                          <a:pt x="146154" y="236094"/>
                          <a:pt x="292308" y="204865"/>
                          <a:pt x="449705" y="162393"/>
                        </a:cubicBezTo>
                        <a:cubicBezTo>
                          <a:pt x="607102" y="119921"/>
                          <a:pt x="826958" y="24984"/>
                          <a:pt x="944381" y="12492"/>
                        </a:cubicBezTo>
                        <a:cubicBezTo>
                          <a:pt x="1061804" y="0"/>
                          <a:pt x="1151745" y="29980"/>
                          <a:pt x="1154243" y="87442"/>
                        </a:cubicBezTo>
                        <a:cubicBezTo>
                          <a:pt x="1156741" y="144904"/>
                          <a:pt x="1004341" y="289809"/>
                          <a:pt x="959371" y="357265"/>
                        </a:cubicBezTo>
                        <a:cubicBezTo>
                          <a:pt x="914401" y="424721"/>
                          <a:pt x="891915" y="417226"/>
                          <a:pt x="884420" y="492177"/>
                        </a:cubicBezTo>
                        <a:cubicBezTo>
                          <a:pt x="876925" y="567128"/>
                          <a:pt x="909403" y="702039"/>
                          <a:pt x="914400" y="806970"/>
                        </a:cubicBezTo>
                        <a:cubicBezTo>
                          <a:pt x="919397" y="911901"/>
                          <a:pt x="906905" y="1011836"/>
                          <a:pt x="914400" y="1121764"/>
                        </a:cubicBezTo>
                        <a:cubicBezTo>
                          <a:pt x="921895" y="1231692"/>
                          <a:pt x="954374" y="1369102"/>
                          <a:pt x="959371" y="1466538"/>
                        </a:cubicBezTo>
                        <a:cubicBezTo>
                          <a:pt x="964368" y="1563974"/>
                          <a:pt x="964368" y="1646420"/>
                          <a:pt x="944381" y="1706380"/>
                        </a:cubicBezTo>
                        <a:cubicBezTo>
                          <a:pt x="924394" y="1766340"/>
                          <a:pt x="874426" y="1771337"/>
                          <a:pt x="839449" y="1826301"/>
                        </a:cubicBezTo>
                        <a:cubicBezTo>
                          <a:pt x="804472" y="1881265"/>
                          <a:pt x="747010" y="1956216"/>
                          <a:pt x="734518" y="2036164"/>
                        </a:cubicBezTo>
                        <a:cubicBezTo>
                          <a:pt x="722026" y="2116112"/>
                          <a:pt x="734519" y="2216046"/>
                          <a:pt x="764499" y="2305987"/>
                        </a:cubicBezTo>
                        <a:cubicBezTo>
                          <a:pt x="794479" y="2395928"/>
                          <a:pt x="859436" y="2480872"/>
                          <a:pt x="914400" y="2575810"/>
                        </a:cubicBezTo>
                        <a:cubicBezTo>
                          <a:pt x="969364" y="2670748"/>
                          <a:pt x="1046813" y="2808157"/>
                          <a:pt x="1094282" y="2875613"/>
                        </a:cubicBezTo>
                        <a:cubicBezTo>
                          <a:pt x="1141751" y="2943069"/>
                          <a:pt x="1169233" y="2935574"/>
                          <a:pt x="1199213" y="2980544"/>
                        </a:cubicBezTo>
                        <a:cubicBezTo>
                          <a:pt x="1229193" y="3025515"/>
                          <a:pt x="1251679" y="3107961"/>
                          <a:pt x="1274164" y="3145436"/>
                        </a:cubicBezTo>
                        <a:cubicBezTo>
                          <a:pt x="1296649" y="3182912"/>
                          <a:pt x="1366604" y="3197902"/>
                          <a:pt x="1334125" y="3205397"/>
                        </a:cubicBezTo>
                        <a:cubicBezTo>
                          <a:pt x="1301646" y="3212892"/>
                          <a:pt x="1134256" y="3182911"/>
                          <a:pt x="1079292" y="3190406"/>
                        </a:cubicBezTo>
                        <a:cubicBezTo>
                          <a:pt x="1024328" y="3197901"/>
                          <a:pt x="1026826" y="3212892"/>
                          <a:pt x="1004341" y="3250367"/>
                        </a:cubicBezTo>
                        <a:cubicBezTo>
                          <a:pt x="981856" y="3287842"/>
                          <a:pt x="971863" y="3382780"/>
                          <a:pt x="944381" y="3415259"/>
                        </a:cubicBezTo>
                        <a:cubicBezTo>
                          <a:pt x="916899" y="3447738"/>
                          <a:pt x="851941" y="3440242"/>
                          <a:pt x="839449" y="3445239"/>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344774" y="3162925"/>
                    <a:ext cx="374754" cy="629586"/>
                  </a:xfrm>
                  <a:custGeom>
                    <a:avLst/>
                    <a:gdLst>
                      <a:gd name="connsiteX0" fmla="*/ 374754 w 374754"/>
                      <a:gd name="connsiteY0" fmla="*/ 629586 h 629586"/>
                      <a:gd name="connsiteX1" fmla="*/ 314793 w 374754"/>
                      <a:gd name="connsiteY1" fmla="*/ 434714 h 629586"/>
                      <a:gd name="connsiteX2" fmla="*/ 164892 w 374754"/>
                      <a:gd name="connsiteY2" fmla="*/ 164891 h 629586"/>
                      <a:gd name="connsiteX3" fmla="*/ 0 w 374754"/>
                      <a:gd name="connsiteY3" fmla="*/ 0 h 629586"/>
                    </a:gdLst>
                    <a:ahLst/>
                    <a:cxnLst>
                      <a:cxn ang="0">
                        <a:pos x="connsiteX0" y="connsiteY0"/>
                      </a:cxn>
                      <a:cxn ang="0">
                        <a:pos x="connsiteX1" y="connsiteY1"/>
                      </a:cxn>
                      <a:cxn ang="0">
                        <a:pos x="connsiteX2" y="connsiteY2"/>
                      </a:cxn>
                      <a:cxn ang="0">
                        <a:pos x="connsiteX3" y="connsiteY3"/>
                      </a:cxn>
                    </a:cxnLst>
                    <a:rect l="l" t="t" r="r" b="b"/>
                    <a:pathLst>
                      <a:path w="374754" h="629586">
                        <a:moveTo>
                          <a:pt x="374754" y="629586"/>
                        </a:moveTo>
                        <a:cubicBezTo>
                          <a:pt x="362262" y="570874"/>
                          <a:pt x="349770" y="512163"/>
                          <a:pt x="314793" y="434714"/>
                        </a:cubicBezTo>
                        <a:cubicBezTo>
                          <a:pt x="279816" y="357265"/>
                          <a:pt x="217357" y="237343"/>
                          <a:pt x="164892" y="164891"/>
                        </a:cubicBezTo>
                        <a:cubicBezTo>
                          <a:pt x="112427" y="92439"/>
                          <a:pt x="56213" y="46219"/>
                          <a:pt x="0" y="0"/>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1" name="Freeform 20"/>
                <p:cNvSpPr/>
                <p:nvPr/>
              </p:nvSpPr>
              <p:spPr>
                <a:xfrm>
                  <a:off x="2617434" y="2281561"/>
                  <a:ext cx="1901300" cy="2166152"/>
                </a:xfrm>
                <a:custGeom>
                  <a:avLst/>
                  <a:gdLst>
                    <a:gd name="connsiteX0" fmla="*/ 853735 w 1901300"/>
                    <a:gd name="connsiteY0" fmla="*/ 8878 h 2166152"/>
                    <a:gd name="connsiteX1" fmla="*/ 640671 w 1901300"/>
                    <a:gd name="connsiteY1" fmla="*/ 26633 h 2166152"/>
                    <a:gd name="connsiteX2" fmla="*/ 560772 w 1901300"/>
                    <a:gd name="connsiteY2" fmla="*/ 26633 h 2166152"/>
                    <a:gd name="connsiteX3" fmla="*/ 569649 w 1901300"/>
                    <a:gd name="connsiteY3" fmla="*/ 186431 h 2166152"/>
                    <a:gd name="connsiteX4" fmla="*/ 365463 w 1901300"/>
                    <a:gd name="connsiteY4" fmla="*/ 230820 h 2166152"/>
                    <a:gd name="connsiteX5" fmla="*/ 232298 w 1901300"/>
                    <a:gd name="connsiteY5" fmla="*/ 204187 h 2166152"/>
                    <a:gd name="connsiteX6" fmla="*/ 214543 w 1901300"/>
                    <a:gd name="connsiteY6" fmla="*/ 319596 h 2166152"/>
                    <a:gd name="connsiteX7" fmla="*/ 90255 w 1901300"/>
                    <a:gd name="connsiteY7" fmla="*/ 470517 h 2166152"/>
                    <a:gd name="connsiteX8" fmla="*/ 1479 w 1901300"/>
                    <a:gd name="connsiteY8" fmla="*/ 612559 h 2166152"/>
                    <a:gd name="connsiteX9" fmla="*/ 81378 w 1901300"/>
                    <a:gd name="connsiteY9" fmla="*/ 834501 h 2166152"/>
                    <a:gd name="connsiteX10" fmla="*/ 250053 w 1901300"/>
                    <a:gd name="connsiteY10" fmla="*/ 1074198 h 2166152"/>
                    <a:gd name="connsiteX11" fmla="*/ 321075 w 1901300"/>
                    <a:gd name="connsiteY11" fmla="*/ 1189608 h 2166152"/>
                    <a:gd name="connsiteX12" fmla="*/ 400974 w 1901300"/>
                    <a:gd name="connsiteY12" fmla="*/ 1518082 h 2166152"/>
                    <a:gd name="connsiteX13" fmla="*/ 489750 w 1901300"/>
                    <a:gd name="connsiteY13" fmla="*/ 1802167 h 2166152"/>
                    <a:gd name="connsiteX14" fmla="*/ 569649 w 1901300"/>
                    <a:gd name="connsiteY14" fmla="*/ 1970843 h 2166152"/>
                    <a:gd name="connsiteX15" fmla="*/ 729448 w 1901300"/>
                    <a:gd name="connsiteY15" fmla="*/ 2086253 h 2166152"/>
                    <a:gd name="connsiteX16" fmla="*/ 1013533 w 1901300"/>
                    <a:gd name="connsiteY16" fmla="*/ 1988598 h 2166152"/>
                    <a:gd name="connsiteX17" fmla="*/ 1217719 w 1901300"/>
                    <a:gd name="connsiteY17" fmla="*/ 2024109 h 2166152"/>
                    <a:gd name="connsiteX18" fmla="*/ 1457416 w 1901300"/>
                    <a:gd name="connsiteY18" fmla="*/ 2086253 h 2166152"/>
                    <a:gd name="connsiteX19" fmla="*/ 1537316 w 1901300"/>
                    <a:gd name="connsiteY19" fmla="*/ 2157274 h 2166152"/>
                    <a:gd name="connsiteX20" fmla="*/ 1777013 w 1901300"/>
                    <a:gd name="connsiteY20" fmla="*/ 2139519 h 2166152"/>
                    <a:gd name="connsiteX21" fmla="*/ 1901300 w 1901300"/>
                    <a:gd name="connsiteY21" fmla="*/ 2112886 h 2166152"/>
                    <a:gd name="connsiteX22" fmla="*/ 1901300 w 1901300"/>
                    <a:gd name="connsiteY22" fmla="*/ 2112886 h 21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1300" h="2166152">
                      <a:moveTo>
                        <a:pt x="853735" y="8878"/>
                      </a:moveTo>
                      <a:lnTo>
                        <a:pt x="640671" y="26633"/>
                      </a:lnTo>
                      <a:cubicBezTo>
                        <a:pt x="591844" y="29592"/>
                        <a:pt x="572609" y="0"/>
                        <a:pt x="560772" y="26633"/>
                      </a:cubicBezTo>
                      <a:cubicBezTo>
                        <a:pt x="548935" y="53266"/>
                        <a:pt x="602201" y="152400"/>
                        <a:pt x="569649" y="186431"/>
                      </a:cubicBezTo>
                      <a:cubicBezTo>
                        <a:pt x="537097" y="220462"/>
                        <a:pt x="421688" y="227861"/>
                        <a:pt x="365463" y="230820"/>
                      </a:cubicBezTo>
                      <a:cubicBezTo>
                        <a:pt x="309238" y="233779"/>
                        <a:pt x="257451" y="189391"/>
                        <a:pt x="232298" y="204187"/>
                      </a:cubicBezTo>
                      <a:cubicBezTo>
                        <a:pt x="207145" y="218983"/>
                        <a:pt x="238217" y="275208"/>
                        <a:pt x="214543" y="319596"/>
                      </a:cubicBezTo>
                      <a:cubicBezTo>
                        <a:pt x="190869" y="363984"/>
                        <a:pt x="125766" y="421690"/>
                        <a:pt x="90255" y="470517"/>
                      </a:cubicBezTo>
                      <a:cubicBezTo>
                        <a:pt x="54744" y="519344"/>
                        <a:pt x="2959" y="551895"/>
                        <a:pt x="1479" y="612559"/>
                      </a:cubicBezTo>
                      <a:cubicBezTo>
                        <a:pt x="0" y="673223"/>
                        <a:pt x="39949" y="757561"/>
                        <a:pt x="81378" y="834501"/>
                      </a:cubicBezTo>
                      <a:cubicBezTo>
                        <a:pt x="122807" y="911441"/>
                        <a:pt x="210104" y="1015014"/>
                        <a:pt x="250053" y="1074198"/>
                      </a:cubicBezTo>
                      <a:cubicBezTo>
                        <a:pt x="290003" y="1133383"/>
                        <a:pt x="295922" y="1115627"/>
                        <a:pt x="321075" y="1189608"/>
                      </a:cubicBezTo>
                      <a:cubicBezTo>
                        <a:pt x="346229" y="1263589"/>
                        <a:pt x="372862" y="1415989"/>
                        <a:pt x="400974" y="1518082"/>
                      </a:cubicBezTo>
                      <a:cubicBezTo>
                        <a:pt x="429086" y="1620175"/>
                        <a:pt x="461637" y="1726707"/>
                        <a:pt x="489750" y="1802167"/>
                      </a:cubicBezTo>
                      <a:cubicBezTo>
                        <a:pt x="517863" y="1877627"/>
                        <a:pt x="529699" y="1923495"/>
                        <a:pt x="569649" y="1970843"/>
                      </a:cubicBezTo>
                      <a:cubicBezTo>
                        <a:pt x="609599" y="2018191"/>
                        <a:pt x="655467" y="2083294"/>
                        <a:pt x="729448" y="2086253"/>
                      </a:cubicBezTo>
                      <a:cubicBezTo>
                        <a:pt x="803429" y="2089212"/>
                        <a:pt x="932154" y="1998955"/>
                        <a:pt x="1013533" y="1988598"/>
                      </a:cubicBezTo>
                      <a:cubicBezTo>
                        <a:pt x="1094912" y="1978241"/>
                        <a:pt x="1143739" y="2007833"/>
                        <a:pt x="1217719" y="2024109"/>
                      </a:cubicBezTo>
                      <a:cubicBezTo>
                        <a:pt x="1291700" y="2040385"/>
                        <a:pt x="1404150" y="2064059"/>
                        <a:pt x="1457416" y="2086253"/>
                      </a:cubicBezTo>
                      <a:cubicBezTo>
                        <a:pt x="1510682" y="2108447"/>
                        <a:pt x="1484050" y="2148396"/>
                        <a:pt x="1537316" y="2157274"/>
                      </a:cubicBezTo>
                      <a:cubicBezTo>
                        <a:pt x="1590582" y="2166152"/>
                        <a:pt x="1716349" y="2146917"/>
                        <a:pt x="1777013" y="2139519"/>
                      </a:cubicBezTo>
                      <a:cubicBezTo>
                        <a:pt x="1837677" y="2132121"/>
                        <a:pt x="1901300" y="2112886"/>
                        <a:pt x="1901300" y="2112886"/>
                      </a:cubicBezTo>
                      <a:lnTo>
                        <a:pt x="1901300" y="2112886"/>
                      </a:ln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6" name="Group 23"/>
                <p:cNvGrpSpPr/>
                <p:nvPr/>
              </p:nvGrpSpPr>
              <p:grpSpPr>
                <a:xfrm>
                  <a:off x="2166151" y="3617651"/>
                  <a:ext cx="6214369" cy="948430"/>
                  <a:chOff x="2166151" y="3617651"/>
                  <a:chExt cx="6214369" cy="948430"/>
                </a:xfrm>
                <a:effectLst>
                  <a:outerShdw dist="50800" dir="5400000" algn="ctr" rotWithShape="0">
                    <a:schemeClr val="tx1"/>
                  </a:outerShdw>
                </a:effectLst>
              </p:grpSpPr>
              <p:sp>
                <p:nvSpPr>
                  <p:cNvPr id="22" name="Freeform 21"/>
                  <p:cNvSpPr/>
                  <p:nvPr/>
                </p:nvSpPr>
                <p:spPr>
                  <a:xfrm>
                    <a:off x="6159624" y="3617651"/>
                    <a:ext cx="2220896" cy="948430"/>
                  </a:xfrm>
                  <a:custGeom>
                    <a:avLst/>
                    <a:gdLst>
                      <a:gd name="connsiteX0" fmla="*/ 2220896 w 2220896"/>
                      <a:gd name="connsiteY0" fmla="*/ 199747 h 948430"/>
                      <a:gd name="connsiteX1" fmla="*/ 1741502 w 2220896"/>
                      <a:gd name="connsiteY1" fmla="*/ 421689 h 948430"/>
                      <a:gd name="connsiteX2" fmla="*/ 1342007 w 2220896"/>
                      <a:gd name="connsiteY2" fmla="*/ 572609 h 948430"/>
                      <a:gd name="connsiteX3" fmla="*/ 1066799 w 2220896"/>
                      <a:gd name="connsiteY3" fmla="*/ 794551 h 948430"/>
                      <a:gd name="connsiteX4" fmla="*/ 818225 w 2220896"/>
                      <a:gd name="connsiteY4" fmla="*/ 901083 h 948430"/>
                      <a:gd name="connsiteX5" fmla="*/ 685059 w 2220896"/>
                      <a:gd name="connsiteY5" fmla="*/ 918838 h 948430"/>
                      <a:gd name="connsiteX6" fmla="*/ 889246 w 2220896"/>
                      <a:gd name="connsiteY6" fmla="*/ 723530 h 948430"/>
                      <a:gd name="connsiteX7" fmla="*/ 889246 w 2220896"/>
                      <a:gd name="connsiteY7" fmla="*/ 590365 h 948430"/>
                      <a:gd name="connsiteX8" fmla="*/ 720570 w 2220896"/>
                      <a:gd name="connsiteY8" fmla="*/ 590365 h 948430"/>
                      <a:gd name="connsiteX9" fmla="*/ 409852 w 2220896"/>
                      <a:gd name="connsiteY9" fmla="*/ 599242 h 948430"/>
                      <a:gd name="connsiteX10" fmla="*/ 232298 w 2220896"/>
                      <a:gd name="connsiteY10" fmla="*/ 448322 h 948430"/>
                      <a:gd name="connsiteX11" fmla="*/ 170155 w 2220896"/>
                      <a:gd name="connsiteY11" fmla="*/ 395056 h 948430"/>
                      <a:gd name="connsiteX12" fmla="*/ 10357 w 2220896"/>
                      <a:gd name="connsiteY12" fmla="*/ 386178 h 948430"/>
                      <a:gd name="connsiteX13" fmla="*/ 108011 w 2220896"/>
                      <a:gd name="connsiteY13" fmla="*/ 173114 h 948430"/>
                      <a:gd name="connsiteX14" fmla="*/ 72500 w 2220896"/>
                      <a:gd name="connsiteY14" fmla="*/ 22194 h 948430"/>
                      <a:gd name="connsiteX15" fmla="*/ 1479 w 2220896"/>
                      <a:gd name="connsiteY15" fmla="*/ 39949 h 94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20896" h="948430">
                        <a:moveTo>
                          <a:pt x="2220896" y="199747"/>
                        </a:moveTo>
                        <a:cubicBezTo>
                          <a:pt x="2054440" y="279646"/>
                          <a:pt x="1887984" y="359545"/>
                          <a:pt x="1741502" y="421689"/>
                        </a:cubicBezTo>
                        <a:cubicBezTo>
                          <a:pt x="1595021" y="483833"/>
                          <a:pt x="1454457" y="510465"/>
                          <a:pt x="1342007" y="572609"/>
                        </a:cubicBezTo>
                        <a:cubicBezTo>
                          <a:pt x="1229557" y="634753"/>
                          <a:pt x="1154096" y="739805"/>
                          <a:pt x="1066799" y="794551"/>
                        </a:cubicBezTo>
                        <a:cubicBezTo>
                          <a:pt x="979502" y="849297"/>
                          <a:pt x="881848" y="880369"/>
                          <a:pt x="818225" y="901083"/>
                        </a:cubicBezTo>
                        <a:cubicBezTo>
                          <a:pt x="754602" y="921798"/>
                          <a:pt x="673222" y="948430"/>
                          <a:pt x="685059" y="918838"/>
                        </a:cubicBezTo>
                        <a:cubicBezTo>
                          <a:pt x="696896" y="889246"/>
                          <a:pt x="855215" y="778276"/>
                          <a:pt x="889246" y="723530"/>
                        </a:cubicBezTo>
                        <a:cubicBezTo>
                          <a:pt x="923277" y="668785"/>
                          <a:pt x="917359" y="612559"/>
                          <a:pt x="889246" y="590365"/>
                        </a:cubicBezTo>
                        <a:cubicBezTo>
                          <a:pt x="861133" y="568171"/>
                          <a:pt x="800469" y="588886"/>
                          <a:pt x="720570" y="590365"/>
                        </a:cubicBezTo>
                        <a:cubicBezTo>
                          <a:pt x="640671" y="591845"/>
                          <a:pt x="491231" y="622916"/>
                          <a:pt x="409852" y="599242"/>
                        </a:cubicBezTo>
                        <a:cubicBezTo>
                          <a:pt x="328473" y="575568"/>
                          <a:pt x="232298" y="448322"/>
                          <a:pt x="232298" y="448322"/>
                        </a:cubicBezTo>
                        <a:cubicBezTo>
                          <a:pt x="192349" y="414291"/>
                          <a:pt x="207145" y="405413"/>
                          <a:pt x="170155" y="395056"/>
                        </a:cubicBezTo>
                        <a:cubicBezTo>
                          <a:pt x="133165" y="384699"/>
                          <a:pt x="20714" y="423168"/>
                          <a:pt x="10357" y="386178"/>
                        </a:cubicBezTo>
                        <a:cubicBezTo>
                          <a:pt x="0" y="349188"/>
                          <a:pt x="97654" y="233778"/>
                          <a:pt x="108011" y="173114"/>
                        </a:cubicBezTo>
                        <a:cubicBezTo>
                          <a:pt x="118368" y="112450"/>
                          <a:pt x="90255" y="44388"/>
                          <a:pt x="72500" y="22194"/>
                        </a:cubicBezTo>
                        <a:cubicBezTo>
                          <a:pt x="54745" y="0"/>
                          <a:pt x="28112" y="19974"/>
                          <a:pt x="1479" y="39949"/>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2166151" y="3746377"/>
                    <a:ext cx="2041865" cy="764958"/>
                  </a:xfrm>
                  <a:custGeom>
                    <a:avLst/>
                    <a:gdLst>
                      <a:gd name="connsiteX0" fmla="*/ 0 w 2041865"/>
                      <a:gd name="connsiteY0" fmla="*/ 0 h 764958"/>
                      <a:gd name="connsiteX1" fmla="*/ 186432 w 2041865"/>
                      <a:gd name="connsiteY1" fmla="*/ 88776 h 764958"/>
                      <a:gd name="connsiteX2" fmla="*/ 488272 w 2041865"/>
                      <a:gd name="connsiteY2" fmla="*/ 204186 h 764958"/>
                      <a:gd name="connsiteX3" fmla="*/ 656948 w 2041865"/>
                      <a:gd name="connsiteY3" fmla="*/ 266330 h 764958"/>
                      <a:gd name="connsiteX4" fmla="*/ 790113 w 2041865"/>
                      <a:gd name="connsiteY4" fmla="*/ 319596 h 764958"/>
                      <a:gd name="connsiteX5" fmla="*/ 905523 w 2041865"/>
                      <a:gd name="connsiteY5" fmla="*/ 390617 h 764958"/>
                      <a:gd name="connsiteX6" fmla="*/ 1038688 w 2041865"/>
                      <a:gd name="connsiteY6" fmla="*/ 585926 h 764958"/>
                      <a:gd name="connsiteX7" fmla="*/ 1367162 w 2041865"/>
                      <a:gd name="connsiteY7" fmla="*/ 665825 h 764958"/>
                      <a:gd name="connsiteX8" fmla="*/ 1562470 w 2041865"/>
                      <a:gd name="connsiteY8" fmla="*/ 727969 h 764958"/>
                      <a:gd name="connsiteX9" fmla="*/ 1819923 w 2041865"/>
                      <a:gd name="connsiteY9" fmla="*/ 763479 h 764958"/>
                      <a:gd name="connsiteX10" fmla="*/ 2041865 w 2041865"/>
                      <a:gd name="connsiteY10" fmla="*/ 736846 h 76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1865" h="764958">
                        <a:moveTo>
                          <a:pt x="0" y="0"/>
                        </a:moveTo>
                        <a:cubicBezTo>
                          <a:pt x="52526" y="27372"/>
                          <a:pt x="105053" y="54745"/>
                          <a:pt x="186432" y="88776"/>
                        </a:cubicBezTo>
                        <a:cubicBezTo>
                          <a:pt x="267811" y="122807"/>
                          <a:pt x="488272" y="204186"/>
                          <a:pt x="488272" y="204186"/>
                        </a:cubicBezTo>
                        <a:lnTo>
                          <a:pt x="656948" y="266330"/>
                        </a:lnTo>
                        <a:cubicBezTo>
                          <a:pt x="707255" y="285565"/>
                          <a:pt x="748684" y="298882"/>
                          <a:pt x="790113" y="319596"/>
                        </a:cubicBezTo>
                        <a:cubicBezTo>
                          <a:pt x="831542" y="340310"/>
                          <a:pt x="864094" y="346229"/>
                          <a:pt x="905523" y="390617"/>
                        </a:cubicBezTo>
                        <a:cubicBezTo>
                          <a:pt x="946952" y="435005"/>
                          <a:pt x="961748" y="540058"/>
                          <a:pt x="1038688" y="585926"/>
                        </a:cubicBezTo>
                        <a:cubicBezTo>
                          <a:pt x="1115628" y="631794"/>
                          <a:pt x="1279865" y="642151"/>
                          <a:pt x="1367162" y="665825"/>
                        </a:cubicBezTo>
                        <a:cubicBezTo>
                          <a:pt x="1454459" y="689499"/>
                          <a:pt x="1487010" y="711693"/>
                          <a:pt x="1562470" y="727969"/>
                        </a:cubicBezTo>
                        <a:cubicBezTo>
                          <a:pt x="1637930" y="744245"/>
                          <a:pt x="1740024" y="762000"/>
                          <a:pt x="1819923" y="763479"/>
                        </a:cubicBezTo>
                        <a:cubicBezTo>
                          <a:pt x="1899822" y="764958"/>
                          <a:pt x="1970843" y="750902"/>
                          <a:pt x="2041865" y="736846"/>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5" name="Freeform 24"/>
                <p:cNvSpPr/>
                <p:nvPr/>
              </p:nvSpPr>
              <p:spPr>
                <a:xfrm>
                  <a:off x="3909237" y="655675"/>
                  <a:ext cx="3921346" cy="2482702"/>
                </a:xfrm>
                <a:custGeom>
                  <a:avLst/>
                  <a:gdLst>
                    <a:gd name="connsiteX0" fmla="*/ 46074 w 4128976"/>
                    <a:gd name="connsiteY0" fmla="*/ 1003004 h 2482702"/>
                    <a:gd name="connsiteX1" fmla="*/ 109869 w 4128976"/>
                    <a:gd name="connsiteY1" fmla="*/ 811618 h 2482702"/>
                    <a:gd name="connsiteX2" fmla="*/ 109869 w 4128976"/>
                    <a:gd name="connsiteY2" fmla="*/ 737190 h 2482702"/>
                    <a:gd name="connsiteX3" fmla="*/ 24809 w 4128976"/>
                    <a:gd name="connsiteY3" fmla="*/ 620232 h 2482702"/>
                    <a:gd name="connsiteX4" fmla="*/ 258725 w 4128976"/>
                    <a:gd name="connsiteY4" fmla="*/ 482009 h 2482702"/>
                    <a:gd name="connsiteX5" fmla="*/ 428846 w 4128976"/>
                    <a:gd name="connsiteY5" fmla="*/ 290623 h 2482702"/>
                    <a:gd name="connsiteX6" fmla="*/ 630864 w 4128976"/>
                    <a:gd name="connsiteY6" fmla="*/ 237460 h 2482702"/>
                    <a:gd name="connsiteX7" fmla="*/ 854148 w 4128976"/>
                    <a:gd name="connsiteY7" fmla="*/ 194930 h 2482702"/>
                    <a:gd name="connsiteX8" fmla="*/ 715925 w 4128976"/>
                    <a:gd name="connsiteY8" fmla="*/ 131134 h 2482702"/>
                    <a:gd name="connsiteX9" fmla="*/ 673395 w 4128976"/>
                    <a:gd name="connsiteY9" fmla="*/ 67339 h 2482702"/>
                    <a:gd name="connsiteX10" fmla="*/ 917943 w 4128976"/>
                    <a:gd name="connsiteY10" fmla="*/ 3544 h 2482702"/>
                    <a:gd name="connsiteX11" fmla="*/ 1523999 w 4128976"/>
                    <a:gd name="connsiteY11" fmla="*/ 88604 h 2482702"/>
                    <a:gd name="connsiteX12" fmla="*/ 2278911 w 4128976"/>
                    <a:gd name="connsiteY12" fmla="*/ 248092 h 2482702"/>
                    <a:gd name="connsiteX13" fmla="*/ 3033822 w 4128976"/>
                    <a:gd name="connsiteY13" fmla="*/ 450111 h 2482702"/>
                    <a:gd name="connsiteX14" fmla="*/ 3246474 w 4128976"/>
                    <a:gd name="connsiteY14" fmla="*/ 503274 h 2482702"/>
                    <a:gd name="connsiteX15" fmla="*/ 3501655 w 4128976"/>
                    <a:gd name="connsiteY15" fmla="*/ 641497 h 2482702"/>
                    <a:gd name="connsiteX16" fmla="*/ 3586715 w 4128976"/>
                    <a:gd name="connsiteY16" fmla="*/ 737190 h 2482702"/>
                    <a:gd name="connsiteX17" fmla="*/ 3597348 w 4128976"/>
                    <a:gd name="connsiteY17" fmla="*/ 992372 h 2482702"/>
                    <a:gd name="connsiteX18" fmla="*/ 3788734 w 4128976"/>
                    <a:gd name="connsiteY18" fmla="*/ 1183758 h 2482702"/>
                    <a:gd name="connsiteX19" fmla="*/ 4012018 w 4128976"/>
                    <a:gd name="connsiteY19" fmla="*/ 1534632 h 2482702"/>
                    <a:gd name="connsiteX20" fmla="*/ 4128976 w 4128976"/>
                    <a:gd name="connsiteY20" fmla="*/ 1715385 h 2482702"/>
                    <a:gd name="connsiteX21" fmla="*/ 4012018 w 4128976"/>
                    <a:gd name="connsiteY21" fmla="*/ 1906772 h 2482702"/>
                    <a:gd name="connsiteX22" fmla="*/ 3926957 w 4128976"/>
                    <a:gd name="connsiteY22" fmla="*/ 2034362 h 2482702"/>
                    <a:gd name="connsiteX23" fmla="*/ 3895060 w 4128976"/>
                    <a:gd name="connsiteY23" fmla="*/ 2332074 h 2482702"/>
                    <a:gd name="connsiteX24" fmla="*/ 3693041 w 4128976"/>
                    <a:gd name="connsiteY24" fmla="*/ 2470297 h 2482702"/>
                    <a:gd name="connsiteX25" fmla="*/ 3267739 w 4128976"/>
                    <a:gd name="connsiteY25" fmla="*/ 2406502 h 2482702"/>
                    <a:gd name="connsiteX26" fmla="*/ 3203943 w 4128976"/>
                    <a:gd name="connsiteY26" fmla="*/ 2183218 h 2482702"/>
                    <a:gd name="connsiteX27" fmla="*/ 3108250 w 4128976"/>
                    <a:gd name="connsiteY27" fmla="*/ 2044995 h 2482702"/>
                    <a:gd name="connsiteX28" fmla="*/ 3044455 w 4128976"/>
                    <a:gd name="connsiteY28" fmla="*/ 1874874 h 2482702"/>
                    <a:gd name="connsiteX29" fmla="*/ 3033822 w 4128976"/>
                    <a:gd name="connsiteY29" fmla="*/ 1534632 h 2482702"/>
                    <a:gd name="connsiteX30" fmla="*/ 2895599 w 4128976"/>
                    <a:gd name="connsiteY30" fmla="*/ 1396409 h 2482702"/>
                    <a:gd name="connsiteX31" fmla="*/ 2799906 w 4128976"/>
                    <a:gd name="connsiteY31" fmla="*/ 1375144 h 2482702"/>
                    <a:gd name="connsiteX32" fmla="*/ 2427767 w 4128976"/>
                    <a:gd name="connsiteY32" fmla="*/ 1258185 h 2482702"/>
                    <a:gd name="connsiteX33" fmla="*/ 2247013 w 4128976"/>
                    <a:gd name="connsiteY33" fmla="*/ 1151860 h 2482702"/>
                    <a:gd name="connsiteX34" fmla="*/ 2161953 w 4128976"/>
                    <a:gd name="connsiteY34" fmla="*/ 1215655 h 2482702"/>
                    <a:gd name="connsiteX35" fmla="*/ 2151320 w 4128976"/>
                    <a:gd name="connsiteY35" fmla="*/ 1460204 h 2482702"/>
                    <a:gd name="connsiteX0" fmla="*/ 46074 w 4128976"/>
                    <a:gd name="connsiteY0" fmla="*/ 1003004 h 2482702"/>
                    <a:gd name="connsiteX1" fmla="*/ 109869 w 4128976"/>
                    <a:gd name="connsiteY1" fmla="*/ 811618 h 2482702"/>
                    <a:gd name="connsiteX2" fmla="*/ 109869 w 4128976"/>
                    <a:gd name="connsiteY2" fmla="*/ 737190 h 2482702"/>
                    <a:gd name="connsiteX3" fmla="*/ 24809 w 4128976"/>
                    <a:gd name="connsiteY3" fmla="*/ 620232 h 2482702"/>
                    <a:gd name="connsiteX4" fmla="*/ 258725 w 4128976"/>
                    <a:gd name="connsiteY4" fmla="*/ 482009 h 2482702"/>
                    <a:gd name="connsiteX5" fmla="*/ 428846 w 4128976"/>
                    <a:gd name="connsiteY5" fmla="*/ 290623 h 2482702"/>
                    <a:gd name="connsiteX6" fmla="*/ 630864 w 4128976"/>
                    <a:gd name="connsiteY6" fmla="*/ 237460 h 2482702"/>
                    <a:gd name="connsiteX7" fmla="*/ 854148 w 4128976"/>
                    <a:gd name="connsiteY7" fmla="*/ 194930 h 2482702"/>
                    <a:gd name="connsiteX8" fmla="*/ 715925 w 4128976"/>
                    <a:gd name="connsiteY8" fmla="*/ 131134 h 2482702"/>
                    <a:gd name="connsiteX9" fmla="*/ 673395 w 4128976"/>
                    <a:gd name="connsiteY9" fmla="*/ 67339 h 2482702"/>
                    <a:gd name="connsiteX10" fmla="*/ 917943 w 4128976"/>
                    <a:gd name="connsiteY10" fmla="*/ 3544 h 2482702"/>
                    <a:gd name="connsiteX11" fmla="*/ 1523999 w 4128976"/>
                    <a:gd name="connsiteY11" fmla="*/ 88604 h 2482702"/>
                    <a:gd name="connsiteX12" fmla="*/ 2278911 w 4128976"/>
                    <a:gd name="connsiteY12" fmla="*/ 248092 h 2482702"/>
                    <a:gd name="connsiteX13" fmla="*/ 3033822 w 4128976"/>
                    <a:gd name="connsiteY13" fmla="*/ 450111 h 2482702"/>
                    <a:gd name="connsiteX14" fmla="*/ 3246474 w 4128976"/>
                    <a:gd name="connsiteY14" fmla="*/ 503274 h 2482702"/>
                    <a:gd name="connsiteX15" fmla="*/ 3501655 w 4128976"/>
                    <a:gd name="connsiteY15" fmla="*/ 641497 h 2482702"/>
                    <a:gd name="connsiteX16" fmla="*/ 3586715 w 4128976"/>
                    <a:gd name="connsiteY16" fmla="*/ 737190 h 2482702"/>
                    <a:gd name="connsiteX17" fmla="*/ 3597348 w 4128976"/>
                    <a:gd name="connsiteY17" fmla="*/ 992372 h 2482702"/>
                    <a:gd name="connsiteX18" fmla="*/ 3560134 w 4128976"/>
                    <a:gd name="connsiteY18" fmla="*/ 1412358 h 2482702"/>
                    <a:gd name="connsiteX19" fmla="*/ 4012018 w 4128976"/>
                    <a:gd name="connsiteY19" fmla="*/ 1534632 h 2482702"/>
                    <a:gd name="connsiteX20" fmla="*/ 4128976 w 4128976"/>
                    <a:gd name="connsiteY20" fmla="*/ 1715385 h 2482702"/>
                    <a:gd name="connsiteX21" fmla="*/ 4012018 w 4128976"/>
                    <a:gd name="connsiteY21" fmla="*/ 1906772 h 2482702"/>
                    <a:gd name="connsiteX22" fmla="*/ 3926957 w 4128976"/>
                    <a:gd name="connsiteY22" fmla="*/ 2034362 h 2482702"/>
                    <a:gd name="connsiteX23" fmla="*/ 3895060 w 4128976"/>
                    <a:gd name="connsiteY23" fmla="*/ 2332074 h 2482702"/>
                    <a:gd name="connsiteX24" fmla="*/ 3693041 w 4128976"/>
                    <a:gd name="connsiteY24" fmla="*/ 2470297 h 2482702"/>
                    <a:gd name="connsiteX25" fmla="*/ 3267739 w 4128976"/>
                    <a:gd name="connsiteY25" fmla="*/ 2406502 h 2482702"/>
                    <a:gd name="connsiteX26" fmla="*/ 3203943 w 4128976"/>
                    <a:gd name="connsiteY26" fmla="*/ 2183218 h 2482702"/>
                    <a:gd name="connsiteX27" fmla="*/ 3108250 w 4128976"/>
                    <a:gd name="connsiteY27" fmla="*/ 2044995 h 2482702"/>
                    <a:gd name="connsiteX28" fmla="*/ 3044455 w 4128976"/>
                    <a:gd name="connsiteY28" fmla="*/ 1874874 h 2482702"/>
                    <a:gd name="connsiteX29" fmla="*/ 3033822 w 4128976"/>
                    <a:gd name="connsiteY29" fmla="*/ 1534632 h 2482702"/>
                    <a:gd name="connsiteX30" fmla="*/ 2895599 w 4128976"/>
                    <a:gd name="connsiteY30" fmla="*/ 1396409 h 2482702"/>
                    <a:gd name="connsiteX31" fmla="*/ 2799906 w 4128976"/>
                    <a:gd name="connsiteY31" fmla="*/ 1375144 h 2482702"/>
                    <a:gd name="connsiteX32" fmla="*/ 2427767 w 4128976"/>
                    <a:gd name="connsiteY32" fmla="*/ 1258185 h 2482702"/>
                    <a:gd name="connsiteX33" fmla="*/ 2247013 w 4128976"/>
                    <a:gd name="connsiteY33" fmla="*/ 1151860 h 2482702"/>
                    <a:gd name="connsiteX34" fmla="*/ 2161953 w 4128976"/>
                    <a:gd name="connsiteY34" fmla="*/ 1215655 h 2482702"/>
                    <a:gd name="connsiteX35" fmla="*/ 2151320 w 4128976"/>
                    <a:gd name="connsiteY35" fmla="*/ 1460204 h 2482702"/>
                    <a:gd name="connsiteX0" fmla="*/ 46074 w 4205176"/>
                    <a:gd name="connsiteY0" fmla="*/ 1003004 h 2482702"/>
                    <a:gd name="connsiteX1" fmla="*/ 109869 w 4205176"/>
                    <a:gd name="connsiteY1" fmla="*/ 811618 h 2482702"/>
                    <a:gd name="connsiteX2" fmla="*/ 109869 w 4205176"/>
                    <a:gd name="connsiteY2" fmla="*/ 737190 h 2482702"/>
                    <a:gd name="connsiteX3" fmla="*/ 24809 w 4205176"/>
                    <a:gd name="connsiteY3" fmla="*/ 620232 h 2482702"/>
                    <a:gd name="connsiteX4" fmla="*/ 258725 w 4205176"/>
                    <a:gd name="connsiteY4" fmla="*/ 482009 h 2482702"/>
                    <a:gd name="connsiteX5" fmla="*/ 428846 w 4205176"/>
                    <a:gd name="connsiteY5" fmla="*/ 290623 h 2482702"/>
                    <a:gd name="connsiteX6" fmla="*/ 630864 w 4205176"/>
                    <a:gd name="connsiteY6" fmla="*/ 237460 h 2482702"/>
                    <a:gd name="connsiteX7" fmla="*/ 854148 w 4205176"/>
                    <a:gd name="connsiteY7" fmla="*/ 194930 h 2482702"/>
                    <a:gd name="connsiteX8" fmla="*/ 715925 w 4205176"/>
                    <a:gd name="connsiteY8" fmla="*/ 131134 h 2482702"/>
                    <a:gd name="connsiteX9" fmla="*/ 673395 w 4205176"/>
                    <a:gd name="connsiteY9" fmla="*/ 67339 h 2482702"/>
                    <a:gd name="connsiteX10" fmla="*/ 917943 w 4205176"/>
                    <a:gd name="connsiteY10" fmla="*/ 3544 h 2482702"/>
                    <a:gd name="connsiteX11" fmla="*/ 1523999 w 4205176"/>
                    <a:gd name="connsiteY11" fmla="*/ 88604 h 2482702"/>
                    <a:gd name="connsiteX12" fmla="*/ 2278911 w 4205176"/>
                    <a:gd name="connsiteY12" fmla="*/ 248092 h 2482702"/>
                    <a:gd name="connsiteX13" fmla="*/ 3033822 w 4205176"/>
                    <a:gd name="connsiteY13" fmla="*/ 450111 h 2482702"/>
                    <a:gd name="connsiteX14" fmla="*/ 3246474 w 4205176"/>
                    <a:gd name="connsiteY14" fmla="*/ 503274 h 2482702"/>
                    <a:gd name="connsiteX15" fmla="*/ 3501655 w 4205176"/>
                    <a:gd name="connsiteY15" fmla="*/ 641497 h 2482702"/>
                    <a:gd name="connsiteX16" fmla="*/ 3586715 w 4205176"/>
                    <a:gd name="connsiteY16" fmla="*/ 737190 h 2482702"/>
                    <a:gd name="connsiteX17" fmla="*/ 3597348 w 4205176"/>
                    <a:gd name="connsiteY17" fmla="*/ 992372 h 2482702"/>
                    <a:gd name="connsiteX18" fmla="*/ 3560134 w 4205176"/>
                    <a:gd name="connsiteY18" fmla="*/ 1412358 h 2482702"/>
                    <a:gd name="connsiteX19" fmla="*/ 3554818 w 4205176"/>
                    <a:gd name="connsiteY19" fmla="*/ 1839432 h 2482702"/>
                    <a:gd name="connsiteX20" fmla="*/ 4128976 w 4205176"/>
                    <a:gd name="connsiteY20" fmla="*/ 1715385 h 2482702"/>
                    <a:gd name="connsiteX21" fmla="*/ 4012018 w 4205176"/>
                    <a:gd name="connsiteY21" fmla="*/ 1906772 h 2482702"/>
                    <a:gd name="connsiteX22" fmla="*/ 3926957 w 4205176"/>
                    <a:gd name="connsiteY22" fmla="*/ 2034362 h 2482702"/>
                    <a:gd name="connsiteX23" fmla="*/ 3895060 w 4205176"/>
                    <a:gd name="connsiteY23" fmla="*/ 2332074 h 2482702"/>
                    <a:gd name="connsiteX24" fmla="*/ 3693041 w 4205176"/>
                    <a:gd name="connsiteY24" fmla="*/ 2470297 h 2482702"/>
                    <a:gd name="connsiteX25" fmla="*/ 3267739 w 4205176"/>
                    <a:gd name="connsiteY25" fmla="*/ 2406502 h 2482702"/>
                    <a:gd name="connsiteX26" fmla="*/ 3203943 w 4205176"/>
                    <a:gd name="connsiteY26" fmla="*/ 2183218 h 2482702"/>
                    <a:gd name="connsiteX27" fmla="*/ 3108250 w 4205176"/>
                    <a:gd name="connsiteY27" fmla="*/ 2044995 h 2482702"/>
                    <a:gd name="connsiteX28" fmla="*/ 3044455 w 4205176"/>
                    <a:gd name="connsiteY28" fmla="*/ 1874874 h 2482702"/>
                    <a:gd name="connsiteX29" fmla="*/ 3033822 w 4205176"/>
                    <a:gd name="connsiteY29" fmla="*/ 1534632 h 2482702"/>
                    <a:gd name="connsiteX30" fmla="*/ 2895599 w 4205176"/>
                    <a:gd name="connsiteY30" fmla="*/ 1396409 h 2482702"/>
                    <a:gd name="connsiteX31" fmla="*/ 2799906 w 4205176"/>
                    <a:gd name="connsiteY31" fmla="*/ 1375144 h 2482702"/>
                    <a:gd name="connsiteX32" fmla="*/ 2427767 w 4205176"/>
                    <a:gd name="connsiteY32" fmla="*/ 1258185 h 2482702"/>
                    <a:gd name="connsiteX33" fmla="*/ 2247013 w 4205176"/>
                    <a:gd name="connsiteY33" fmla="*/ 1151860 h 2482702"/>
                    <a:gd name="connsiteX34" fmla="*/ 2161953 w 4205176"/>
                    <a:gd name="connsiteY34" fmla="*/ 1215655 h 2482702"/>
                    <a:gd name="connsiteX35" fmla="*/ 2151320 w 4205176"/>
                    <a:gd name="connsiteY35" fmla="*/ 1460204 h 2482702"/>
                    <a:gd name="connsiteX0" fmla="*/ 46074 w 4041848"/>
                    <a:gd name="connsiteY0" fmla="*/ 1003004 h 2482702"/>
                    <a:gd name="connsiteX1" fmla="*/ 109869 w 4041848"/>
                    <a:gd name="connsiteY1" fmla="*/ 811618 h 2482702"/>
                    <a:gd name="connsiteX2" fmla="*/ 109869 w 4041848"/>
                    <a:gd name="connsiteY2" fmla="*/ 737190 h 2482702"/>
                    <a:gd name="connsiteX3" fmla="*/ 24809 w 4041848"/>
                    <a:gd name="connsiteY3" fmla="*/ 620232 h 2482702"/>
                    <a:gd name="connsiteX4" fmla="*/ 258725 w 4041848"/>
                    <a:gd name="connsiteY4" fmla="*/ 482009 h 2482702"/>
                    <a:gd name="connsiteX5" fmla="*/ 428846 w 4041848"/>
                    <a:gd name="connsiteY5" fmla="*/ 290623 h 2482702"/>
                    <a:gd name="connsiteX6" fmla="*/ 630864 w 4041848"/>
                    <a:gd name="connsiteY6" fmla="*/ 237460 h 2482702"/>
                    <a:gd name="connsiteX7" fmla="*/ 854148 w 4041848"/>
                    <a:gd name="connsiteY7" fmla="*/ 194930 h 2482702"/>
                    <a:gd name="connsiteX8" fmla="*/ 715925 w 4041848"/>
                    <a:gd name="connsiteY8" fmla="*/ 131134 h 2482702"/>
                    <a:gd name="connsiteX9" fmla="*/ 673395 w 4041848"/>
                    <a:gd name="connsiteY9" fmla="*/ 67339 h 2482702"/>
                    <a:gd name="connsiteX10" fmla="*/ 917943 w 4041848"/>
                    <a:gd name="connsiteY10" fmla="*/ 3544 h 2482702"/>
                    <a:gd name="connsiteX11" fmla="*/ 1523999 w 4041848"/>
                    <a:gd name="connsiteY11" fmla="*/ 88604 h 2482702"/>
                    <a:gd name="connsiteX12" fmla="*/ 2278911 w 4041848"/>
                    <a:gd name="connsiteY12" fmla="*/ 248092 h 2482702"/>
                    <a:gd name="connsiteX13" fmla="*/ 3033822 w 4041848"/>
                    <a:gd name="connsiteY13" fmla="*/ 450111 h 2482702"/>
                    <a:gd name="connsiteX14" fmla="*/ 3246474 w 4041848"/>
                    <a:gd name="connsiteY14" fmla="*/ 503274 h 2482702"/>
                    <a:gd name="connsiteX15" fmla="*/ 3501655 w 4041848"/>
                    <a:gd name="connsiteY15" fmla="*/ 641497 h 2482702"/>
                    <a:gd name="connsiteX16" fmla="*/ 3586715 w 4041848"/>
                    <a:gd name="connsiteY16" fmla="*/ 737190 h 2482702"/>
                    <a:gd name="connsiteX17" fmla="*/ 3597348 w 4041848"/>
                    <a:gd name="connsiteY17" fmla="*/ 992372 h 2482702"/>
                    <a:gd name="connsiteX18" fmla="*/ 3560134 w 4041848"/>
                    <a:gd name="connsiteY18" fmla="*/ 1412358 h 2482702"/>
                    <a:gd name="connsiteX19" fmla="*/ 3554818 w 4041848"/>
                    <a:gd name="connsiteY19" fmla="*/ 1839432 h 2482702"/>
                    <a:gd name="connsiteX20" fmla="*/ 3747976 w 4041848"/>
                    <a:gd name="connsiteY20" fmla="*/ 2020185 h 2482702"/>
                    <a:gd name="connsiteX21" fmla="*/ 4012018 w 4041848"/>
                    <a:gd name="connsiteY21" fmla="*/ 1906772 h 2482702"/>
                    <a:gd name="connsiteX22" fmla="*/ 3926957 w 4041848"/>
                    <a:gd name="connsiteY22" fmla="*/ 2034362 h 2482702"/>
                    <a:gd name="connsiteX23" fmla="*/ 3895060 w 4041848"/>
                    <a:gd name="connsiteY23" fmla="*/ 2332074 h 2482702"/>
                    <a:gd name="connsiteX24" fmla="*/ 3693041 w 4041848"/>
                    <a:gd name="connsiteY24" fmla="*/ 2470297 h 2482702"/>
                    <a:gd name="connsiteX25" fmla="*/ 3267739 w 4041848"/>
                    <a:gd name="connsiteY25" fmla="*/ 2406502 h 2482702"/>
                    <a:gd name="connsiteX26" fmla="*/ 3203943 w 4041848"/>
                    <a:gd name="connsiteY26" fmla="*/ 2183218 h 2482702"/>
                    <a:gd name="connsiteX27" fmla="*/ 3108250 w 4041848"/>
                    <a:gd name="connsiteY27" fmla="*/ 2044995 h 2482702"/>
                    <a:gd name="connsiteX28" fmla="*/ 3044455 w 4041848"/>
                    <a:gd name="connsiteY28" fmla="*/ 1874874 h 2482702"/>
                    <a:gd name="connsiteX29" fmla="*/ 3033822 w 4041848"/>
                    <a:gd name="connsiteY29" fmla="*/ 1534632 h 2482702"/>
                    <a:gd name="connsiteX30" fmla="*/ 2895599 w 4041848"/>
                    <a:gd name="connsiteY30" fmla="*/ 1396409 h 2482702"/>
                    <a:gd name="connsiteX31" fmla="*/ 2799906 w 4041848"/>
                    <a:gd name="connsiteY31" fmla="*/ 1375144 h 2482702"/>
                    <a:gd name="connsiteX32" fmla="*/ 2427767 w 4041848"/>
                    <a:gd name="connsiteY32" fmla="*/ 1258185 h 2482702"/>
                    <a:gd name="connsiteX33" fmla="*/ 2247013 w 4041848"/>
                    <a:gd name="connsiteY33" fmla="*/ 1151860 h 2482702"/>
                    <a:gd name="connsiteX34" fmla="*/ 2161953 w 4041848"/>
                    <a:gd name="connsiteY34" fmla="*/ 1215655 h 2482702"/>
                    <a:gd name="connsiteX35" fmla="*/ 2151320 w 4041848"/>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651264 w 3951471"/>
                    <a:gd name="connsiteY20" fmla="*/ 1849530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651264 w 3951471"/>
                    <a:gd name="connsiteY20" fmla="*/ 1849530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651264 w 3951471"/>
                    <a:gd name="connsiteY20" fmla="*/ 1849530 h 2482702"/>
                    <a:gd name="connsiteX21" fmla="*/ 3656484 w 3951471"/>
                    <a:gd name="connsiteY21" fmla="*/ 1849530 h 2482702"/>
                    <a:gd name="connsiteX22" fmla="*/ 3747976 w 3951471"/>
                    <a:gd name="connsiteY22" fmla="*/ 2020185 h 2482702"/>
                    <a:gd name="connsiteX23" fmla="*/ 3926957 w 3951471"/>
                    <a:gd name="connsiteY23" fmla="*/ 2034362 h 2482702"/>
                    <a:gd name="connsiteX24" fmla="*/ 3895060 w 3951471"/>
                    <a:gd name="connsiteY24" fmla="*/ 2332074 h 2482702"/>
                    <a:gd name="connsiteX25" fmla="*/ 3693041 w 3951471"/>
                    <a:gd name="connsiteY25" fmla="*/ 2470297 h 2482702"/>
                    <a:gd name="connsiteX26" fmla="*/ 3267739 w 3951471"/>
                    <a:gd name="connsiteY26" fmla="*/ 2406502 h 2482702"/>
                    <a:gd name="connsiteX27" fmla="*/ 3203943 w 3951471"/>
                    <a:gd name="connsiteY27" fmla="*/ 2183218 h 2482702"/>
                    <a:gd name="connsiteX28" fmla="*/ 3108250 w 3951471"/>
                    <a:gd name="connsiteY28" fmla="*/ 2044995 h 2482702"/>
                    <a:gd name="connsiteX29" fmla="*/ 3044455 w 3951471"/>
                    <a:gd name="connsiteY29" fmla="*/ 1874874 h 2482702"/>
                    <a:gd name="connsiteX30" fmla="*/ 3033822 w 3951471"/>
                    <a:gd name="connsiteY30" fmla="*/ 1534632 h 2482702"/>
                    <a:gd name="connsiteX31" fmla="*/ 2895599 w 3951471"/>
                    <a:gd name="connsiteY31" fmla="*/ 1396409 h 2482702"/>
                    <a:gd name="connsiteX32" fmla="*/ 2799906 w 3951471"/>
                    <a:gd name="connsiteY32" fmla="*/ 1375144 h 2482702"/>
                    <a:gd name="connsiteX33" fmla="*/ 2427767 w 3951471"/>
                    <a:gd name="connsiteY33" fmla="*/ 1258185 h 2482702"/>
                    <a:gd name="connsiteX34" fmla="*/ 2247013 w 3951471"/>
                    <a:gd name="connsiteY34" fmla="*/ 1151860 h 2482702"/>
                    <a:gd name="connsiteX35" fmla="*/ 2161953 w 3951471"/>
                    <a:gd name="connsiteY35" fmla="*/ 1215655 h 2482702"/>
                    <a:gd name="connsiteX36" fmla="*/ 2151320 w 3951471"/>
                    <a:gd name="connsiteY36"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481119 w 3951471"/>
                    <a:gd name="connsiteY20" fmla="*/ 1546818 h 2482702"/>
                    <a:gd name="connsiteX21" fmla="*/ 3651264 w 3951471"/>
                    <a:gd name="connsiteY21" fmla="*/ 1849530 h 2482702"/>
                    <a:gd name="connsiteX22" fmla="*/ 3656484 w 3951471"/>
                    <a:gd name="connsiteY22" fmla="*/ 1849530 h 2482702"/>
                    <a:gd name="connsiteX23" fmla="*/ 3747976 w 3951471"/>
                    <a:gd name="connsiteY23" fmla="*/ 2020185 h 2482702"/>
                    <a:gd name="connsiteX24" fmla="*/ 3926957 w 3951471"/>
                    <a:gd name="connsiteY24" fmla="*/ 2034362 h 2482702"/>
                    <a:gd name="connsiteX25" fmla="*/ 3895060 w 3951471"/>
                    <a:gd name="connsiteY25" fmla="*/ 2332074 h 2482702"/>
                    <a:gd name="connsiteX26" fmla="*/ 3693041 w 3951471"/>
                    <a:gd name="connsiteY26" fmla="*/ 2470297 h 2482702"/>
                    <a:gd name="connsiteX27" fmla="*/ 3267739 w 3951471"/>
                    <a:gd name="connsiteY27" fmla="*/ 2406502 h 2482702"/>
                    <a:gd name="connsiteX28" fmla="*/ 3203943 w 3951471"/>
                    <a:gd name="connsiteY28" fmla="*/ 2183218 h 2482702"/>
                    <a:gd name="connsiteX29" fmla="*/ 3108250 w 3951471"/>
                    <a:gd name="connsiteY29" fmla="*/ 2044995 h 2482702"/>
                    <a:gd name="connsiteX30" fmla="*/ 3044455 w 3951471"/>
                    <a:gd name="connsiteY30" fmla="*/ 1874874 h 2482702"/>
                    <a:gd name="connsiteX31" fmla="*/ 3033822 w 3951471"/>
                    <a:gd name="connsiteY31" fmla="*/ 1534632 h 2482702"/>
                    <a:gd name="connsiteX32" fmla="*/ 2895599 w 3951471"/>
                    <a:gd name="connsiteY32" fmla="*/ 1396409 h 2482702"/>
                    <a:gd name="connsiteX33" fmla="*/ 2799906 w 3951471"/>
                    <a:gd name="connsiteY33" fmla="*/ 1375144 h 2482702"/>
                    <a:gd name="connsiteX34" fmla="*/ 2427767 w 3951471"/>
                    <a:gd name="connsiteY34" fmla="*/ 1258185 h 2482702"/>
                    <a:gd name="connsiteX35" fmla="*/ 2247013 w 3951471"/>
                    <a:gd name="connsiteY35" fmla="*/ 1151860 h 2482702"/>
                    <a:gd name="connsiteX36" fmla="*/ 2161953 w 3951471"/>
                    <a:gd name="connsiteY36" fmla="*/ 1215655 h 2482702"/>
                    <a:gd name="connsiteX37" fmla="*/ 2151320 w 3951471"/>
                    <a:gd name="connsiteY37"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81119 w 3951471"/>
                    <a:gd name="connsiteY19" fmla="*/ 1546818 h 2482702"/>
                    <a:gd name="connsiteX20" fmla="*/ 3651264 w 3951471"/>
                    <a:gd name="connsiteY20" fmla="*/ 1849530 h 2482702"/>
                    <a:gd name="connsiteX21" fmla="*/ 3656484 w 3951471"/>
                    <a:gd name="connsiteY21" fmla="*/ 1849530 h 2482702"/>
                    <a:gd name="connsiteX22" fmla="*/ 3747976 w 3951471"/>
                    <a:gd name="connsiteY22" fmla="*/ 2020185 h 2482702"/>
                    <a:gd name="connsiteX23" fmla="*/ 3926957 w 3951471"/>
                    <a:gd name="connsiteY23" fmla="*/ 2034362 h 2482702"/>
                    <a:gd name="connsiteX24" fmla="*/ 3895060 w 3951471"/>
                    <a:gd name="connsiteY24" fmla="*/ 2332074 h 2482702"/>
                    <a:gd name="connsiteX25" fmla="*/ 3693041 w 3951471"/>
                    <a:gd name="connsiteY25" fmla="*/ 2470297 h 2482702"/>
                    <a:gd name="connsiteX26" fmla="*/ 3267739 w 3951471"/>
                    <a:gd name="connsiteY26" fmla="*/ 2406502 h 2482702"/>
                    <a:gd name="connsiteX27" fmla="*/ 3203943 w 3951471"/>
                    <a:gd name="connsiteY27" fmla="*/ 2183218 h 2482702"/>
                    <a:gd name="connsiteX28" fmla="*/ 3108250 w 3951471"/>
                    <a:gd name="connsiteY28" fmla="*/ 2044995 h 2482702"/>
                    <a:gd name="connsiteX29" fmla="*/ 3044455 w 3951471"/>
                    <a:gd name="connsiteY29" fmla="*/ 1874874 h 2482702"/>
                    <a:gd name="connsiteX30" fmla="*/ 3033822 w 3951471"/>
                    <a:gd name="connsiteY30" fmla="*/ 1534632 h 2482702"/>
                    <a:gd name="connsiteX31" fmla="*/ 2895599 w 3951471"/>
                    <a:gd name="connsiteY31" fmla="*/ 1396409 h 2482702"/>
                    <a:gd name="connsiteX32" fmla="*/ 2799906 w 3951471"/>
                    <a:gd name="connsiteY32" fmla="*/ 1375144 h 2482702"/>
                    <a:gd name="connsiteX33" fmla="*/ 2427767 w 3951471"/>
                    <a:gd name="connsiteY33" fmla="*/ 1258185 h 2482702"/>
                    <a:gd name="connsiteX34" fmla="*/ 2247013 w 3951471"/>
                    <a:gd name="connsiteY34" fmla="*/ 1151860 h 2482702"/>
                    <a:gd name="connsiteX35" fmla="*/ 2161953 w 3951471"/>
                    <a:gd name="connsiteY35" fmla="*/ 1215655 h 2482702"/>
                    <a:gd name="connsiteX36" fmla="*/ 2151320 w 3951471"/>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60134 w 3921346"/>
                    <a:gd name="connsiteY18" fmla="*/ 1412358 h 2482702"/>
                    <a:gd name="connsiteX19" fmla="*/ 3481119 w 3921346"/>
                    <a:gd name="connsiteY19" fmla="*/ 1546818 h 2482702"/>
                    <a:gd name="connsiteX20" fmla="*/ 3651264 w 3921346"/>
                    <a:gd name="connsiteY20" fmla="*/ 1849530 h 2482702"/>
                    <a:gd name="connsiteX21" fmla="*/ 3656484 w 3921346"/>
                    <a:gd name="connsiteY21" fmla="*/ 1849530 h 2482702"/>
                    <a:gd name="connsiteX22" fmla="*/ 3747976 w 3921346"/>
                    <a:gd name="connsiteY22" fmla="*/ 2020185 h 2482702"/>
                    <a:gd name="connsiteX23" fmla="*/ 3850757 w 3921346"/>
                    <a:gd name="connsiteY23" fmla="*/ 2110562 h 2482702"/>
                    <a:gd name="connsiteX24" fmla="*/ 3895060 w 3921346"/>
                    <a:gd name="connsiteY24" fmla="*/ 2332074 h 2482702"/>
                    <a:gd name="connsiteX25" fmla="*/ 3693041 w 3921346"/>
                    <a:gd name="connsiteY25" fmla="*/ 2470297 h 2482702"/>
                    <a:gd name="connsiteX26" fmla="*/ 3267739 w 3921346"/>
                    <a:gd name="connsiteY26" fmla="*/ 2406502 h 2482702"/>
                    <a:gd name="connsiteX27" fmla="*/ 3203943 w 3921346"/>
                    <a:gd name="connsiteY27" fmla="*/ 2183218 h 2482702"/>
                    <a:gd name="connsiteX28" fmla="*/ 3108250 w 3921346"/>
                    <a:gd name="connsiteY28" fmla="*/ 2044995 h 2482702"/>
                    <a:gd name="connsiteX29" fmla="*/ 3044455 w 3921346"/>
                    <a:gd name="connsiteY29" fmla="*/ 1874874 h 2482702"/>
                    <a:gd name="connsiteX30" fmla="*/ 3033822 w 3921346"/>
                    <a:gd name="connsiteY30" fmla="*/ 1534632 h 2482702"/>
                    <a:gd name="connsiteX31" fmla="*/ 2895599 w 3921346"/>
                    <a:gd name="connsiteY31" fmla="*/ 1396409 h 2482702"/>
                    <a:gd name="connsiteX32" fmla="*/ 2799906 w 3921346"/>
                    <a:gd name="connsiteY32" fmla="*/ 1375144 h 2482702"/>
                    <a:gd name="connsiteX33" fmla="*/ 2427767 w 3921346"/>
                    <a:gd name="connsiteY33" fmla="*/ 1258185 h 2482702"/>
                    <a:gd name="connsiteX34" fmla="*/ 2247013 w 3921346"/>
                    <a:gd name="connsiteY34" fmla="*/ 1151860 h 2482702"/>
                    <a:gd name="connsiteX35" fmla="*/ 2161953 w 3921346"/>
                    <a:gd name="connsiteY35" fmla="*/ 1215655 h 2482702"/>
                    <a:gd name="connsiteX36" fmla="*/ 2151320 w 3921346"/>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5468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5468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60134 w 3921346"/>
                    <a:gd name="connsiteY18" fmla="*/ 1412358 h 2482702"/>
                    <a:gd name="connsiteX19" fmla="*/ 3481119 w 3921346"/>
                    <a:gd name="connsiteY19" fmla="*/ 1470618 h 2482702"/>
                    <a:gd name="connsiteX20" fmla="*/ 3651264 w 3921346"/>
                    <a:gd name="connsiteY20" fmla="*/ 1849530 h 2482702"/>
                    <a:gd name="connsiteX21" fmla="*/ 3656484 w 3921346"/>
                    <a:gd name="connsiteY21" fmla="*/ 1849530 h 2482702"/>
                    <a:gd name="connsiteX22" fmla="*/ 3747976 w 3921346"/>
                    <a:gd name="connsiteY22" fmla="*/ 2020185 h 2482702"/>
                    <a:gd name="connsiteX23" fmla="*/ 3850757 w 3921346"/>
                    <a:gd name="connsiteY23" fmla="*/ 2110562 h 2482702"/>
                    <a:gd name="connsiteX24" fmla="*/ 3895060 w 3921346"/>
                    <a:gd name="connsiteY24" fmla="*/ 2332074 h 2482702"/>
                    <a:gd name="connsiteX25" fmla="*/ 3693041 w 3921346"/>
                    <a:gd name="connsiteY25" fmla="*/ 2470297 h 2482702"/>
                    <a:gd name="connsiteX26" fmla="*/ 3267739 w 3921346"/>
                    <a:gd name="connsiteY26" fmla="*/ 2406502 h 2482702"/>
                    <a:gd name="connsiteX27" fmla="*/ 3203943 w 3921346"/>
                    <a:gd name="connsiteY27" fmla="*/ 2183218 h 2482702"/>
                    <a:gd name="connsiteX28" fmla="*/ 3108250 w 3921346"/>
                    <a:gd name="connsiteY28" fmla="*/ 2044995 h 2482702"/>
                    <a:gd name="connsiteX29" fmla="*/ 3044455 w 3921346"/>
                    <a:gd name="connsiteY29" fmla="*/ 1874874 h 2482702"/>
                    <a:gd name="connsiteX30" fmla="*/ 3033822 w 3921346"/>
                    <a:gd name="connsiteY30" fmla="*/ 1534632 h 2482702"/>
                    <a:gd name="connsiteX31" fmla="*/ 2895599 w 3921346"/>
                    <a:gd name="connsiteY31" fmla="*/ 1396409 h 2482702"/>
                    <a:gd name="connsiteX32" fmla="*/ 2799906 w 3921346"/>
                    <a:gd name="connsiteY32" fmla="*/ 1375144 h 2482702"/>
                    <a:gd name="connsiteX33" fmla="*/ 2427767 w 3921346"/>
                    <a:gd name="connsiteY33" fmla="*/ 1258185 h 2482702"/>
                    <a:gd name="connsiteX34" fmla="*/ 2247013 w 3921346"/>
                    <a:gd name="connsiteY34" fmla="*/ 1151860 h 2482702"/>
                    <a:gd name="connsiteX35" fmla="*/ 2161953 w 3921346"/>
                    <a:gd name="connsiteY35" fmla="*/ 1215655 h 2482702"/>
                    <a:gd name="connsiteX36" fmla="*/ 2151320 w 3921346"/>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75603 w 3921346"/>
                    <a:gd name="connsiteY18" fmla="*/ 12020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499403 w 3921346"/>
                    <a:gd name="connsiteY18" fmla="*/ 12020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499403 w 3921346"/>
                    <a:gd name="connsiteY18" fmla="*/ 1202088 h 2482702"/>
                    <a:gd name="connsiteX19" fmla="*/ 34839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21346" h="2482702">
                      <a:moveTo>
                        <a:pt x="46074" y="1003004"/>
                      </a:moveTo>
                      <a:cubicBezTo>
                        <a:pt x="72655" y="929462"/>
                        <a:pt x="99237" y="855920"/>
                        <a:pt x="109869" y="811618"/>
                      </a:cubicBezTo>
                      <a:cubicBezTo>
                        <a:pt x="120501" y="767316"/>
                        <a:pt x="124046" y="769088"/>
                        <a:pt x="109869" y="737190"/>
                      </a:cubicBezTo>
                      <a:cubicBezTo>
                        <a:pt x="95692" y="705292"/>
                        <a:pt x="0" y="662762"/>
                        <a:pt x="24809" y="620232"/>
                      </a:cubicBezTo>
                      <a:cubicBezTo>
                        <a:pt x="49618" y="577702"/>
                        <a:pt x="191386" y="536944"/>
                        <a:pt x="258725" y="482009"/>
                      </a:cubicBezTo>
                      <a:cubicBezTo>
                        <a:pt x="326064" y="427074"/>
                        <a:pt x="366823" y="331381"/>
                        <a:pt x="428846" y="290623"/>
                      </a:cubicBezTo>
                      <a:cubicBezTo>
                        <a:pt x="490869" y="249865"/>
                        <a:pt x="559980" y="253409"/>
                        <a:pt x="630864" y="237460"/>
                      </a:cubicBezTo>
                      <a:cubicBezTo>
                        <a:pt x="701748" y="221511"/>
                        <a:pt x="839971" y="212651"/>
                        <a:pt x="854148" y="194930"/>
                      </a:cubicBezTo>
                      <a:cubicBezTo>
                        <a:pt x="868325" y="177209"/>
                        <a:pt x="746051" y="152399"/>
                        <a:pt x="715925" y="131134"/>
                      </a:cubicBezTo>
                      <a:cubicBezTo>
                        <a:pt x="685800" y="109869"/>
                        <a:pt x="639725" y="88604"/>
                        <a:pt x="673395" y="67339"/>
                      </a:cubicBezTo>
                      <a:cubicBezTo>
                        <a:pt x="707065" y="46074"/>
                        <a:pt x="776176" y="0"/>
                        <a:pt x="917943" y="3544"/>
                      </a:cubicBezTo>
                      <a:cubicBezTo>
                        <a:pt x="1059710" y="7088"/>
                        <a:pt x="1297171" y="47846"/>
                        <a:pt x="1523999" y="88604"/>
                      </a:cubicBezTo>
                      <a:cubicBezTo>
                        <a:pt x="1750827" y="129362"/>
                        <a:pt x="2027274" y="187841"/>
                        <a:pt x="2278911" y="248092"/>
                      </a:cubicBezTo>
                      <a:cubicBezTo>
                        <a:pt x="2530548" y="308343"/>
                        <a:pt x="2872562" y="407581"/>
                        <a:pt x="3033822" y="450111"/>
                      </a:cubicBezTo>
                      <a:cubicBezTo>
                        <a:pt x="3195082" y="492641"/>
                        <a:pt x="3168502" y="471376"/>
                        <a:pt x="3246474" y="503274"/>
                      </a:cubicBezTo>
                      <a:cubicBezTo>
                        <a:pt x="3324446" y="535172"/>
                        <a:pt x="3444948" y="602511"/>
                        <a:pt x="3501655" y="641497"/>
                      </a:cubicBezTo>
                      <a:cubicBezTo>
                        <a:pt x="3558362" y="680483"/>
                        <a:pt x="3570766" y="678711"/>
                        <a:pt x="3586715" y="737190"/>
                      </a:cubicBezTo>
                      <a:cubicBezTo>
                        <a:pt x="3602664" y="795669"/>
                        <a:pt x="3611900" y="914889"/>
                        <a:pt x="3597348" y="992372"/>
                      </a:cubicBezTo>
                      <a:cubicBezTo>
                        <a:pt x="3582796" y="1069855"/>
                        <a:pt x="3518305" y="1132090"/>
                        <a:pt x="3499403" y="1202088"/>
                      </a:cubicBezTo>
                      <a:cubicBezTo>
                        <a:pt x="3480501" y="1272086"/>
                        <a:pt x="3486981" y="1367603"/>
                        <a:pt x="3483934" y="1412358"/>
                      </a:cubicBezTo>
                      <a:cubicBezTo>
                        <a:pt x="3480887" y="1457113"/>
                        <a:pt x="3453231" y="1397756"/>
                        <a:pt x="3481119" y="1470618"/>
                      </a:cubicBezTo>
                      <a:cubicBezTo>
                        <a:pt x="3509007" y="1543480"/>
                        <a:pt x="3622036" y="1786378"/>
                        <a:pt x="3651264" y="1849530"/>
                      </a:cubicBezTo>
                      <a:cubicBezTo>
                        <a:pt x="3680492" y="1912682"/>
                        <a:pt x="3640365" y="1821088"/>
                        <a:pt x="3656484" y="1849530"/>
                      </a:cubicBezTo>
                      <a:cubicBezTo>
                        <a:pt x="3672603" y="1877972"/>
                        <a:pt x="3715597" y="1976680"/>
                        <a:pt x="3747976" y="2020185"/>
                      </a:cubicBezTo>
                      <a:cubicBezTo>
                        <a:pt x="3780355" y="2063690"/>
                        <a:pt x="3826243" y="2058581"/>
                        <a:pt x="3850757" y="2110562"/>
                      </a:cubicBezTo>
                      <a:cubicBezTo>
                        <a:pt x="3875271" y="2162543"/>
                        <a:pt x="3921346" y="2272118"/>
                        <a:pt x="3895060" y="2332074"/>
                      </a:cubicBezTo>
                      <a:cubicBezTo>
                        <a:pt x="3868774" y="2392030"/>
                        <a:pt x="3797594" y="2457892"/>
                        <a:pt x="3693041" y="2470297"/>
                      </a:cubicBezTo>
                      <a:cubicBezTo>
                        <a:pt x="3588488" y="2482702"/>
                        <a:pt x="3349255" y="2454348"/>
                        <a:pt x="3267739" y="2406502"/>
                      </a:cubicBezTo>
                      <a:cubicBezTo>
                        <a:pt x="3186223" y="2358656"/>
                        <a:pt x="3230524" y="2243469"/>
                        <a:pt x="3203943" y="2183218"/>
                      </a:cubicBezTo>
                      <a:cubicBezTo>
                        <a:pt x="3177362" y="2122967"/>
                        <a:pt x="3134831" y="2096386"/>
                        <a:pt x="3108250" y="2044995"/>
                      </a:cubicBezTo>
                      <a:cubicBezTo>
                        <a:pt x="3081669" y="1993604"/>
                        <a:pt x="3056860" y="1959934"/>
                        <a:pt x="3044455" y="1874874"/>
                      </a:cubicBezTo>
                      <a:cubicBezTo>
                        <a:pt x="3032050" y="1789814"/>
                        <a:pt x="3058631" y="1614376"/>
                        <a:pt x="3033822" y="1534632"/>
                      </a:cubicBezTo>
                      <a:cubicBezTo>
                        <a:pt x="3009013" y="1454888"/>
                        <a:pt x="2934585" y="1422990"/>
                        <a:pt x="2895599" y="1396409"/>
                      </a:cubicBezTo>
                      <a:cubicBezTo>
                        <a:pt x="2856613" y="1369828"/>
                        <a:pt x="2877878" y="1398181"/>
                        <a:pt x="2799906" y="1375144"/>
                      </a:cubicBezTo>
                      <a:cubicBezTo>
                        <a:pt x="2721934" y="1352107"/>
                        <a:pt x="2519916" y="1295399"/>
                        <a:pt x="2427767" y="1258185"/>
                      </a:cubicBezTo>
                      <a:cubicBezTo>
                        <a:pt x="2335618" y="1220971"/>
                        <a:pt x="2291315" y="1158948"/>
                        <a:pt x="2247013" y="1151860"/>
                      </a:cubicBezTo>
                      <a:cubicBezTo>
                        <a:pt x="2202711" y="1144772"/>
                        <a:pt x="2177902" y="1164265"/>
                        <a:pt x="2161953" y="1215655"/>
                      </a:cubicBezTo>
                      <a:cubicBezTo>
                        <a:pt x="2146004" y="1267045"/>
                        <a:pt x="2148662" y="1363624"/>
                        <a:pt x="2151320" y="1460204"/>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2111433" y="2209800"/>
                  <a:ext cx="1030778" cy="157942"/>
                </a:xfrm>
                <a:custGeom>
                  <a:avLst/>
                  <a:gdLst>
                    <a:gd name="connsiteX0" fmla="*/ 0 w 1030778"/>
                    <a:gd name="connsiteY0" fmla="*/ 84513 h 157942"/>
                    <a:gd name="connsiteX1" fmla="*/ 157942 w 1030778"/>
                    <a:gd name="connsiteY1" fmla="*/ 151015 h 157942"/>
                    <a:gd name="connsiteX2" fmla="*/ 349134 w 1030778"/>
                    <a:gd name="connsiteY2" fmla="*/ 126076 h 157942"/>
                    <a:gd name="connsiteX3" fmla="*/ 515389 w 1030778"/>
                    <a:gd name="connsiteY3" fmla="*/ 67887 h 157942"/>
                    <a:gd name="connsiteX4" fmla="*/ 764771 w 1030778"/>
                    <a:gd name="connsiteY4" fmla="*/ 9698 h 157942"/>
                    <a:gd name="connsiteX5" fmla="*/ 955963 w 1030778"/>
                    <a:gd name="connsiteY5" fmla="*/ 9698 h 157942"/>
                    <a:gd name="connsiteX6" fmla="*/ 1030778 w 1030778"/>
                    <a:gd name="connsiteY6" fmla="*/ 67887 h 15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778" h="157942">
                      <a:moveTo>
                        <a:pt x="0" y="84513"/>
                      </a:moveTo>
                      <a:cubicBezTo>
                        <a:pt x="49876" y="114300"/>
                        <a:pt x="99753" y="144088"/>
                        <a:pt x="157942" y="151015"/>
                      </a:cubicBezTo>
                      <a:cubicBezTo>
                        <a:pt x="216131" y="157942"/>
                        <a:pt x="289560" y="139931"/>
                        <a:pt x="349134" y="126076"/>
                      </a:cubicBezTo>
                      <a:cubicBezTo>
                        <a:pt x="408708" y="112221"/>
                        <a:pt x="446116" y="87283"/>
                        <a:pt x="515389" y="67887"/>
                      </a:cubicBezTo>
                      <a:cubicBezTo>
                        <a:pt x="584662" y="48491"/>
                        <a:pt x="691342" y="19396"/>
                        <a:pt x="764771" y="9698"/>
                      </a:cubicBezTo>
                      <a:cubicBezTo>
                        <a:pt x="838200" y="0"/>
                        <a:pt x="911629" y="0"/>
                        <a:pt x="955963" y="9698"/>
                      </a:cubicBezTo>
                      <a:cubicBezTo>
                        <a:pt x="1000297" y="19396"/>
                        <a:pt x="1015537" y="43641"/>
                        <a:pt x="1030778" y="67887"/>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0" name="Group 29"/>
                <p:cNvGrpSpPr/>
                <p:nvPr/>
              </p:nvGrpSpPr>
              <p:grpSpPr>
                <a:xfrm>
                  <a:off x="7405141" y="1289154"/>
                  <a:ext cx="1439056" cy="2016177"/>
                  <a:chOff x="7405141" y="1289154"/>
                  <a:chExt cx="1439056" cy="2016177"/>
                </a:xfrm>
                <a:effectLst>
                  <a:outerShdw dist="50800" dir="5400000" algn="ctr" rotWithShape="0">
                    <a:schemeClr val="tx1"/>
                  </a:outerShdw>
                </a:effectLst>
              </p:grpSpPr>
              <p:sp>
                <p:nvSpPr>
                  <p:cNvPr id="28" name="Freeform 27"/>
                  <p:cNvSpPr/>
                  <p:nvPr/>
                </p:nvSpPr>
                <p:spPr>
                  <a:xfrm>
                    <a:off x="7405141" y="1289154"/>
                    <a:ext cx="479685" cy="119921"/>
                  </a:xfrm>
                  <a:custGeom>
                    <a:avLst/>
                    <a:gdLst>
                      <a:gd name="connsiteX0" fmla="*/ 0 w 479685"/>
                      <a:gd name="connsiteY0" fmla="*/ 0 h 119921"/>
                      <a:gd name="connsiteX1" fmla="*/ 239843 w 479685"/>
                      <a:gd name="connsiteY1" fmla="*/ 89941 h 119921"/>
                      <a:gd name="connsiteX2" fmla="*/ 479685 w 479685"/>
                      <a:gd name="connsiteY2" fmla="*/ 119921 h 119921"/>
                    </a:gdLst>
                    <a:ahLst/>
                    <a:cxnLst>
                      <a:cxn ang="0">
                        <a:pos x="connsiteX0" y="connsiteY0"/>
                      </a:cxn>
                      <a:cxn ang="0">
                        <a:pos x="connsiteX1" y="connsiteY1"/>
                      </a:cxn>
                      <a:cxn ang="0">
                        <a:pos x="connsiteX2" y="connsiteY2"/>
                      </a:cxn>
                    </a:cxnLst>
                    <a:rect l="l" t="t" r="r" b="b"/>
                    <a:pathLst>
                      <a:path w="479685" h="119921">
                        <a:moveTo>
                          <a:pt x="0" y="0"/>
                        </a:moveTo>
                        <a:cubicBezTo>
                          <a:pt x="79947" y="34977"/>
                          <a:pt x="159895" y="69954"/>
                          <a:pt x="239843" y="89941"/>
                        </a:cubicBezTo>
                        <a:cubicBezTo>
                          <a:pt x="319791" y="109928"/>
                          <a:pt x="399738" y="114924"/>
                          <a:pt x="479685" y="119921"/>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7585023" y="1738859"/>
                    <a:ext cx="1259174" cy="1566472"/>
                  </a:xfrm>
                  <a:custGeom>
                    <a:avLst/>
                    <a:gdLst>
                      <a:gd name="connsiteX0" fmla="*/ 1259174 w 1259174"/>
                      <a:gd name="connsiteY0" fmla="*/ 1469036 h 1566472"/>
                      <a:gd name="connsiteX1" fmla="*/ 1094282 w 1259174"/>
                      <a:gd name="connsiteY1" fmla="*/ 1528997 h 1566472"/>
                      <a:gd name="connsiteX2" fmla="*/ 914400 w 1259174"/>
                      <a:gd name="connsiteY2" fmla="*/ 1543987 h 1566472"/>
                      <a:gd name="connsiteX3" fmla="*/ 824459 w 1259174"/>
                      <a:gd name="connsiteY3" fmla="*/ 1394085 h 1566472"/>
                      <a:gd name="connsiteX4" fmla="*/ 719528 w 1259174"/>
                      <a:gd name="connsiteY4" fmla="*/ 1394085 h 1566472"/>
                      <a:gd name="connsiteX5" fmla="*/ 509666 w 1259174"/>
                      <a:gd name="connsiteY5" fmla="*/ 1259174 h 1566472"/>
                      <a:gd name="connsiteX6" fmla="*/ 449705 w 1259174"/>
                      <a:gd name="connsiteY6" fmla="*/ 1184223 h 1566472"/>
                      <a:gd name="connsiteX7" fmla="*/ 224852 w 1259174"/>
                      <a:gd name="connsiteY7" fmla="*/ 1139252 h 1566472"/>
                      <a:gd name="connsiteX8" fmla="*/ 164892 w 1259174"/>
                      <a:gd name="connsiteY8" fmla="*/ 914400 h 1566472"/>
                      <a:gd name="connsiteX9" fmla="*/ 404734 w 1259174"/>
                      <a:gd name="connsiteY9" fmla="*/ 659567 h 1566472"/>
                      <a:gd name="connsiteX10" fmla="*/ 344774 w 1259174"/>
                      <a:gd name="connsiteY10" fmla="*/ 434715 h 1566472"/>
                      <a:gd name="connsiteX11" fmla="*/ 269823 w 1259174"/>
                      <a:gd name="connsiteY11" fmla="*/ 269823 h 1566472"/>
                      <a:gd name="connsiteX12" fmla="*/ 104931 w 1259174"/>
                      <a:gd name="connsiteY12" fmla="*/ 89941 h 1566472"/>
                      <a:gd name="connsiteX13" fmla="*/ 0 w 1259174"/>
                      <a:gd name="connsiteY13" fmla="*/ 0 h 156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9174" h="1566472">
                        <a:moveTo>
                          <a:pt x="1259174" y="1469036"/>
                        </a:moveTo>
                        <a:cubicBezTo>
                          <a:pt x="1205459" y="1492770"/>
                          <a:pt x="1151744" y="1516505"/>
                          <a:pt x="1094282" y="1528997"/>
                        </a:cubicBezTo>
                        <a:cubicBezTo>
                          <a:pt x="1036820" y="1541489"/>
                          <a:pt x="959370" y="1566472"/>
                          <a:pt x="914400" y="1543987"/>
                        </a:cubicBezTo>
                        <a:cubicBezTo>
                          <a:pt x="869430" y="1521502"/>
                          <a:pt x="856938" y="1419069"/>
                          <a:pt x="824459" y="1394085"/>
                        </a:cubicBezTo>
                        <a:cubicBezTo>
                          <a:pt x="791980" y="1369101"/>
                          <a:pt x="771994" y="1416570"/>
                          <a:pt x="719528" y="1394085"/>
                        </a:cubicBezTo>
                        <a:cubicBezTo>
                          <a:pt x="667063" y="1371600"/>
                          <a:pt x="554636" y="1294151"/>
                          <a:pt x="509666" y="1259174"/>
                        </a:cubicBezTo>
                        <a:cubicBezTo>
                          <a:pt x="464696" y="1224197"/>
                          <a:pt x="497174" y="1204210"/>
                          <a:pt x="449705" y="1184223"/>
                        </a:cubicBezTo>
                        <a:cubicBezTo>
                          <a:pt x="402236" y="1164236"/>
                          <a:pt x="272321" y="1184222"/>
                          <a:pt x="224852" y="1139252"/>
                        </a:cubicBezTo>
                        <a:cubicBezTo>
                          <a:pt x="177383" y="1094282"/>
                          <a:pt x="134912" y="994348"/>
                          <a:pt x="164892" y="914400"/>
                        </a:cubicBezTo>
                        <a:cubicBezTo>
                          <a:pt x="194872" y="834452"/>
                          <a:pt x="374754" y="739515"/>
                          <a:pt x="404734" y="659567"/>
                        </a:cubicBezTo>
                        <a:cubicBezTo>
                          <a:pt x="434714" y="579619"/>
                          <a:pt x="367259" y="499672"/>
                          <a:pt x="344774" y="434715"/>
                        </a:cubicBezTo>
                        <a:cubicBezTo>
                          <a:pt x="322289" y="369758"/>
                          <a:pt x="309797" y="327285"/>
                          <a:pt x="269823" y="269823"/>
                        </a:cubicBezTo>
                        <a:cubicBezTo>
                          <a:pt x="229849" y="212361"/>
                          <a:pt x="149901" y="134911"/>
                          <a:pt x="104931" y="89941"/>
                        </a:cubicBezTo>
                        <a:cubicBezTo>
                          <a:pt x="59961" y="44971"/>
                          <a:pt x="29980" y="22485"/>
                          <a:pt x="0" y="0"/>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grpSp>
      <p:grpSp>
        <p:nvGrpSpPr>
          <p:cNvPr id="24" name="Group 9"/>
          <p:cNvGrpSpPr/>
          <p:nvPr/>
        </p:nvGrpSpPr>
        <p:grpSpPr>
          <a:xfrm>
            <a:off x="0" y="5257800"/>
            <a:ext cx="8949128" cy="1600200"/>
            <a:chOff x="0" y="5257800"/>
            <a:chExt cx="8949128" cy="1600200"/>
          </a:xfrm>
          <a:solidFill>
            <a:schemeClr val="bg1"/>
          </a:solidFill>
        </p:grpSpPr>
        <p:sp useBgFill="1">
          <p:nvSpPr>
            <p:cNvPr id="45" name="Rectangle 44"/>
            <p:cNvSpPr/>
            <p:nvPr/>
          </p:nvSpPr>
          <p:spPr>
            <a:xfrm>
              <a:off x="6355830" y="5336498"/>
              <a:ext cx="2593298" cy="9443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6" name="Rectangle 45"/>
            <p:cNvSpPr/>
            <p:nvPr/>
          </p:nvSpPr>
          <p:spPr>
            <a:xfrm>
              <a:off x="3839981" y="6595672"/>
              <a:ext cx="1409075" cy="262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7" name="Rectangle 46"/>
            <p:cNvSpPr/>
            <p:nvPr/>
          </p:nvSpPr>
          <p:spPr>
            <a:xfrm>
              <a:off x="0" y="5257800"/>
              <a:ext cx="2605787" cy="76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51"/>
          <p:cNvGrpSpPr/>
          <p:nvPr/>
        </p:nvGrpSpPr>
        <p:grpSpPr>
          <a:xfrm>
            <a:off x="0" y="1238248"/>
            <a:ext cx="9358859" cy="5619752"/>
            <a:chOff x="0" y="1238248"/>
            <a:chExt cx="9358859" cy="5619752"/>
          </a:xfrm>
        </p:grpSpPr>
        <p:grpSp>
          <p:nvGrpSpPr>
            <p:cNvPr id="41" name="Group 40"/>
            <p:cNvGrpSpPr/>
            <p:nvPr/>
          </p:nvGrpSpPr>
          <p:grpSpPr>
            <a:xfrm>
              <a:off x="0" y="1238248"/>
              <a:ext cx="9358859" cy="5619752"/>
              <a:chOff x="0" y="1238248"/>
              <a:chExt cx="9358859" cy="5619752"/>
            </a:xfrm>
          </p:grpSpPr>
          <p:pic>
            <p:nvPicPr>
              <p:cNvPr id="42" name="Picture 2" descr="http://theresilientearth.com/files/images/earths_structure-USGS.jpg"/>
              <p:cNvPicPr>
                <a:picLocks noChangeAspect="1" noChangeArrowheads="1"/>
              </p:cNvPicPr>
              <p:nvPr/>
            </p:nvPicPr>
            <p:blipFill>
              <a:blip r:embed="rId3" cstate="print"/>
              <a:srcRect/>
              <a:stretch>
                <a:fillRect/>
              </a:stretch>
            </p:blipFill>
            <p:spPr bwMode="auto">
              <a:xfrm>
                <a:off x="0" y="1238248"/>
                <a:ext cx="9144000" cy="5619752"/>
              </a:xfrm>
              <a:prstGeom prst="rect">
                <a:avLst/>
              </a:prstGeom>
              <a:noFill/>
            </p:spPr>
          </p:pic>
          <p:sp>
            <p:nvSpPr>
              <p:cNvPr id="43" name="Freeform 42"/>
              <p:cNvSpPr/>
              <p:nvPr/>
            </p:nvSpPr>
            <p:spPr>
              <a:xfrm>
                <a:off x="5136630" y="1429062"/>
                <a:ext cx="4222229" cy="5121640"/>
              </a:xfrm>
              <a:custGeom>
                <a:avLst/>
                <a:gdLst>
                  <a:gd name="connsiteX0" fmla="*/ 2073639 w 4222229"/>
                  <a:gd name="connsiteY0" fmla="*/ 724525 h 5746230"/>
                  <a:gd name="connsiteX1" fmla="*/ 214859 w 4222229"/>
                  <a:gd name="connsiteY1" fmla="*/ 5131633 h 5746230"/>
                  <a:gd name="connsiteX2" fmla="*/ 784485 w 4222229"/>
                  <a:gd name="connsiteY2" fmla="*/ 4412105 h 5746230"/>
                  <a:gd name="connsiteX3" fmla="*/ 1728865 w 4222229"/>
                  <a:gd name="connsiteY3" fmla="*/ 3692577 h 5746230"/>
                  <a:gd name="connsiteX4" fmla="*/ 3003029 w 4222229"/>
                  <a:gd name="connsiteY4" fmla="*/ 2028669 h 5746230"/>
                  <a:gd name="connsiteX5" fmla="*/ 3812498 w 4222229"/>
                  <a:gd name="connsiteY5" fmla="*/ 1908748 h 5746230"/>
                  <a:gd name="connsiteX6" fmla="*/ 3977390 w 4222229"/>
                  <a:gd name="connsiteY6" fmla="*/ 1698885 h 5746230"/>
                  <a:gd name="connsiteX7" fmla="*/ 3902439 w 4222229"/>
                  <a:gd name="connsiteY7" fmla="*/ 784485 h 5746230"/>
                  <a:gd name="connsiteX8" fmla="*/ 2073639 w 4222229"/>
                  <a:gd name="connsiteY8" fmla="*/ 724525 h 5746230"/>
                  <a:gd name="connsiteX0" fmla="*/ 2073639 w 4222229"/>
                  <a:gd name="connsiteY0" fmla="*/ 99935 h 5121640"/>
                  <a:gd name="connsiteX1" fmla="*/ 214859 w 4222229"/>
                  <a:gd name="connsiteY1" fmla="*/ 4507043 h 5121640"/>
                  <a:gd name="connsiteX2" fmla="*/ 784485 w 4222229"/>
                  <a:gd name="connsiteY2" fmla="*/ 3787515 h 5121640"/>
                  <a:gd name="connsiteX3" fmla="*/ 1728865 w 4222229"/>
                  <a:gd name="connsiteY3" fmla="*/ 3067987 h 5121640"/>
                  <a:gd name="connsiteX4" fmla="*/ 3003029 w 4222229"/>
                  <a:gd name="connsiteY4" fmla="*/ 1404079 h 5121640"/>
                  <a:gd name="connsiteX5" fmla="*/ 3812498 w 4222229"/>
                  <a:gd name="connsiteY5" fmla="*/ 1284158 h 5121640"/>
                  <a:gd name="connsiteX6" fmla="*/ 3977390 w 4222229"/>
                  <a:gd name="connsiteY6" fmla="*/ 1074295 h 5121640"/>
                  <a:gd name="connsiteX7" fmla="*/ 3902439 w 4222229"/>
                  <a:gd name="connsiteY7" fmla="*/ 159895 h 5121640"/>
                  <a:gd name="connsiteX8" fmla="*/ 2073639 w 4222229"/>
                  <a:gd name="connsiteY8" fmla="*/ 99935 h 5121640"/>
                  <a:gd name="connsiteX0" fmla="*/ 2073639 w 4222229"/>
                  <a:gd name="connsiteY0" fmla="*/ 99935 h 5121640"/>
                  <a:gd name="connsiteX1" fmla="*/ 214859 w 4222229"/>
                  <a:gd name="connsiteY1" fmla="*/ 4507043 h 5121640"/>
                  <a:gd name="connsiteX2" fmla="*/ 784485 w 4222229"/>
                  <a:gd name="connsiteY2" fmla="*/ 3787515 h 5121640"/>
                  <a:gd name="connsiteX3" fmla="*/ 1728865 w 4222229"/>
                  <a:gd name="connsiteY3" fmla="*/ 3067987 h 5121640"/>
                  <a:gd name="connsiteX4" fmla="*/ 3003029 w 4222229"/>
                  <a:gd name="connsiteY4" fmla="*/ 1404079 h 5121640"/>
                  <a:gd name="connsiteX5" fmla="*/ 3812498 w 4222229"/>
                  <a:gd name="connsiteY5" fmla="*/ 1284158 h 5121640"/>
                  <a:gd name="connsiteX6" fmla="*/ 3977390 w 4222229"/>
                  <a:gd name="connsiteY6" fmla="*/ 1074295 h 5121640"/>
                  <a:gd name="connsiteX7" fmla="*/ 3902439 w 4222229"/>
                  <a:gd name="connsiteY7" fmla="*/ 159895 h 5121640"/>
                  <a:gd name="connsiteX8" fmla="*/ 2073639 w 4222229"/>
                  <a:gd name="connsiteY8" fmla="*/ 99935 h 5121640"/>
                  <a:gd name="connsiteX0" fmla="*/ 2073639 w 4222229"/>
                  <a:gd name="connsiteY0" fmla="*/ 99935 h 5121640"/>
                  <a:gd name="connsiteX1" fmla="*/ 214859 w 4222229"/>
                  <a:gd name="connsiteY1" fmla="*/ 4507043 h 5121640"/>
                  <a:gd name="connsiteX2" fmla="*/ 784485 w 4222229"/>
                  <a:gd name="connsiteY2" fmla="*/ 3787515 h 5121640"/>
                  <a:gd name="connsiteX3" fmla="*/ 1728865 w 4222229"/>
                  <a:gd name="connsiteY3" fmla="*/ 3067987 h 5121640"/>
                  <a:gd name="connsiteX4" fmla="*/ 3003029 w 4222229"/>
                  <a:gd name="connsiteY4" fmla="*/ 1404079 h 5121640"/>
                  <a:gd name="connsiteX5" fmla="*/ 3812498 w 4222229"/>
                  <a:gd name="connsiteY5" fmla="*/ 1284158 h 5121640"/>
                  <a:gd name="connsiteX6" fmla="*/ 3977390 w 4222229"/>
                  <a:gd name="connsiteY6" fmla="*/ 1074295 h 5121640"/>
                  <a:gd name="connsiteX7" fmla="*/ 3902439 w 4222229"/>
                  <a:gd name="connsiteY7" fmla="*/ 159895 h 5121640"/>
                  <a:gd name="connsiteX8" fmla="*/ 2073639 w 4222229"/>
                  <a:gd name="connsiteY8" fmla="*/ 99935 h 512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2229" h="5121640">
                    <a:moveTo>
                      <a:pt x="2073639" y="99935"/>
                    </a:moveTo>
                    <a:cubicBezTo>
                      <a:pt x="1636426" y="1251680"/>
                      <a:pt x="548390" y="3819994"/>
                      <a:pt x="214859" y="4507043"/>
                    </a:cubicBezTo>
                    <a:cubicBezTo>
                      <a:pt x="0" y="5121640"/>
                      <a:pt x="532151" y="4027358"/>
                      <a:pt x="784485" y="3787515"/>
                    </a:cubicBezTo>
                    <a:cubicBezTo>
                      <a:pt x="1036819" y="3547672"/>
                      <a:pt x="1359108" y="3465226"/>
                      <a:pt x="1728865" y="3067987"/>
                    </a:cubicBezTo>
                    <a:cubicBezTo>
                      <a:pt x="2098622" y="2670748"/>
                      <a:pt x="2655757" y="1701384"/>
                      <a:pt x="3003029" y="1404079"/>
                    </a:cubicBezTo>
                    <a:cubicBezTo>
                      <a:pt x="3350301" y="1106774"/>
                      <a:pt x="3650105" y="1339122"/>
                      <a:pt x="3812498" y="1284158"/>
                    </a:cubicBezTo>
                    <a:cubicBezTo>
                      <a:pt x="3974891" y="1229194"/>
                      <a:pt x="3962400" y="1261672"/>
                      <a:pt x="3977390" y="1074295"/>
                    </a:cubicBezTo>
                    <a:cubicBezTo>
                      <a:pt x="3992380" y="886918"/>
                      <a:pt x="4222229" y="319790"/>
                      <a:pt x="3902439" y="159895"/>
                    </a:cubicBezTo>
                    <a:cubicBezTo>
                      <a:pt x="3582649" y="0"/>
                      <a:pt x="3085475" y="96187"/>
                      <a:pt x="2073639" y="999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8"/>
            <p:cNvGrpSpPr/>
            <p:nvPr/>
          </p:nvGrpSpPr>
          <p:grpSpPr>
            <a:xfrm>
              <a:off x="3282961" y="2423616"/>
              <a:ext cx="1672836" cy="246058"/>
              <a:chOff x="3282961" y="2423616"/>
              <a:chExt cx="1672836" cy="246058"/>
            </a:xfrm>
          </p:grpSpPr>
          <p:pic>
            <p:nvPicPr>
              <p:cNvPr id="50" name="Picture 49" descr="http://theresilientearth.com/files/images/earths_structure-USGS.jpg"/>
              <p:cNvPicPr>
                <a:picLocks noChangeAspect="1" noChangeArrowheads="1"/>
              </p:cNvPicPr>
              <p:nvPr/>
            </p:nvPicPr>
            <p:blipFill>
              <a:blip r:embed="rId3" cstate="print"/>
              <a:srcRect l="31667" t="18644" r="53833" b="78305"/>
              <a:stretch>
                <a:fillRect/>
              </a:stretch>
            </p:blipFill>
            <p:spPr bwMode="auto">
              <a:xfrm rot="21080991">
                <a:off x="3282961" y="2432615"/>
                <a:ext cx="995664" cy="237059"/>
              </a:xfrm>
              <a:prstGeom prst="rect">
                <a:avLst/>
              </a:prstGeom>
              <a:noFill/>
            </p:spPr>
          </p:pic>
          <p:pic>
            <p:nvPicPr>
              <p:cNvPr id="51" name="Picture 50" descr="http://theresilientearth.com/files/images/earths_structure-USGS.jpg"/>
              <p:cNvPicPr>
                <a:picLocks noChangeAspect="1" noChangeArrowheads="1"/>
              </p:cNvPicPr>
              <p:nvPr/>
            </p:nvPicPr>
            <p:blipFill>
              <a:blip r:embed="rId3" cstate="print"/>
              <a:srcRect l="31667" t="18644" r="53833" b="78305"/>
              <a:stretch>
                <a:fillRect/>
              </a:stretch>
            </p:blipFill>
            <p:spPr bwMode="auto">
              <a:xfrm rot="300000">
                <a:off x="4191549" y="2423616"/>
                <a:ext cx="764248" cy="237059"/>
              </a:xfrm>
              <a:prstGeom prst="rect">
                <a:avLst/>
              </a:prstGeom>
              <a:noFill/>
            </p:spPr>
          </p:pic>
        </p:grpSp>
      </p:grpSp>
      <p:pic>
        <p:nvPicPr>
          <p:cNvPr id="30" name="Picture 2" descr="http://www.worldatlas.com/aatlas/infopage/tectonic.gif"/>
          <p:cNvPicPr>
            <a:picLocks noChangeAspect="1" noChangeArrowheads="1"/>
          </p:cNvPicPr>
          <p:nvPr/>
        </p:nvPicPr>
        <p:blipFill>
          <a:blip r:embed="rId4" cstate="print"/>
          <a:srcRect l="1052" t="1579" r="1649" b="5252"/>
          <a:stretch>
            <a:fillRect/>
          </a:stretch>
        </p:blipFill>
        <p:spPr bwMode="auto">
          <a:xfrm>
            <a:off x="0" y="609600"/>
            <a:ext cx="9144000" cy="4572000"/>
          </a:xfrm>
          <a:prstGeom prst="rect">
            <a:avLst/>
          </a:prstGeom>
          <a:noFill/>
          <a:ln w="38100">
            <a:solidFill>
              <a:schemeClr val="tx1"/>
            </a:solidFill>
          </a:ln>
        </p:spPr>
      </p:pic>
      <p:sp>
        <p:nvSpPr>
          <p:cNvPr id="33" name="Oval 32"/>
          <p:cNvSpPr/>
          <p:nvPr/>
        </p:nvSpPr>
        <p:spPr>
          <a:xfrm>
            <a:off x="1371600" y="1447800"/>
            <a:ext cx="1066800" cy="1066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152400" y="3581400"/>
            <a:ext cx="1066800" cy="1066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743200" y="3657600"/>
            <a:ext cx="1066800" cy="1143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267200" y="2895600"/>
            <a:ext cx="1066800" cy="1066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943600" y="1295400"/>
            <a:ext cx="12954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553200" y="3581400"/>
            <a:ext cx="1981200" cy="1066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0" y="0"/>
            <a:ext cx="9144000" cy="584775"/>
          </a:xfrm>
          <a:prstGeom prst="rect">
            <a:avLst/>
          </a:prstGeom>
          <a:noFill/>
        </p:spPr>
        <p:txBody>
          <a:bodyPr wrap="square" rtlCol="0">
            <a:spAutoFit/>
          </a:bodyPr>
          <a:lstStyle/>
          <a:p>
            <a:pPr algn="ctr"/>
            <a:r>
              <a:rPr lang="en-US" sz="3200" b="1" dirty="0" smtClean="0">
                <a:latin typeface="Arial" pitchFamily="34" charset="0"/>
                <a:cs typeface="Arial" pitchFamily="34" charset="0"/>
              </a:rPr>
              <a:t>3-D Schematic View of the Earth</a:t>
            </a:r>
          </a:p>
        </p:txBody>
      </p:sp>
      <p:sp>
        <p:nvSpPr>
          <p:cNvPr id="37" name="Oval 36"/>
          <p:cNvSpPr/>
          <p:nvPr/>
        </p:nvSpPr>
        <p:spPr>
          <a:xfrm>
            <a:off x="4800600" y="4724400"/>
            <a:ext cx="24384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1"/>
          <p:cNvSpPr txBox="1">
            <a:spLocks noChangeArrowheads="1"/>
          </p:cNvSpPr>
          <p:nvPr/>
        </p:nvSpPr>
        <p:spPr bwMode="auto">
          <a:xfrm>
            <a:off x="2895600" y="5562600"/>
            <a:ext cx="5486400" cy="584775"/>
          </a:xfrm>
          <a:prstGeom prst="rect">
            <a:avLst/>
          </a:prstGeom>
          <a:noFill/>
          <a:ln w="9525">
            <a:noFill/>
            <a:miter lim="800000"/>
            <a:headEnd/>
            <a:tailEnd/>
          </a:ln>
        </p:spPr>
        <p:txBody>
          <a:bodyPr wrap="square">
            <a:spAutoFit/>
          </a:bodyPr>
          <a:lstStyle/>
          <a:p>
            <a:r>
              <a:rPr lang="en-US" sz="3200" b="1" dirty="0" smtClean="0"/>
              <a:t>. . . focus on the tectonic plates</a:t>
            </a:r>
            <a:endParaRPr lang="en-US" sz="3200" b="1" dirty="0"/>
          </a:p>
        </p:txBody>
      </p:sp>
      <p:sp>
        <p:nvSpPr>
          <p:cNvPr id="32" name="TextBox 31"/>
          <p:cNvSpPr txBox="1"/>
          <p:nvPr/>
        </p:nvSpPr>
        <p:spPr>
          <a:xfrm>
            <a:off x="0" y="5631359"/>
            <a:ext cx="9144000" cy="769441"/>
          </a:xfrm>
          <a:prstGeom prst="rect">
            <a:avLst/>
          </a:prstGeom>
          <a:solidFill>
            <a:schemeClr val="bg1"/>
          </a:solidFill>
        </p:spPr>
        <p:txBody>
          <a:bodyPr wrap="square" rtlCol="0">
            <a:spAutoFit/>
          </a:bodyPr>
          <a:lstStyle/>
          <a:p>
            <a:pPr algn="ctr"/>
            <a:r>
              <a:rPr lang="en-US" sz="4400" b="1" spc="-150" dirty="0" smtClean="0">
                <a:latin typeface="Tempus Sans ITC" pitchFamily="82" charset="0"/>
              </a:rPr>
              <a:t>What are these tectonic  plates?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strVal val="#ppt_w*0.70"/>
                                          </p:val>
                                        </p:tav>
                                        <p:tav tm="100000">
                                          <p:val>
                                            <p:strVal val="#ppt_w"/>
                                          </p:val>
                                        </p:tav>
                                      </p:tavLst>
                                    </p:anim>
                                    <p:anim calcmode="lin" valueType="num">
                                      <p:cBhvr>
                                        <p:cTn id="8" dur="1000" fill="hold"/>
                                        <p:tgtEl>
                                          <p:spTgt spid="30"/>
                                        </p:tgtEl>
                                        <p:attrNameLst>
                                          <p:attrName>ppt_h</p:attrName>
                                        </p:attrNameLst>
                                      </p:cBhvr>
                                      <p:tavLst>
                                        <p:tav tm="0">
                                          <p:val>
                                            <p:strVal val="#ppt_h"/>
                                          </p:val>
                                        </p:tav>
                                        <p:tav tm="100000">
                                          <p:val>
                                            <p:strVal val="#ppt_h"/>
                                          </p:val>
                                        </p:tav>
                                      </p:tavLst>
                                    </p:anim>
                                    <p:animEffect transition="in" filter="fade">
                                      <p:cBhvr>
                                        <p:cTn id="9" dur="1000"/>
                                        <p:tgtEl>
                                          <p:spTgt spid="30"/>
                                        </p:tgtEl>
                                      </p:cBhvr>
                                    </p:animEffect>
                                  </p:childTnLst>
                                </p:cTn>
                              </p:par>
                              <p:par>
                                <p:cTn id="10" presetID="10" presetClass="exit" presetSubtype="0" fill="hold" nodeType="withEffect">
                                  <p:stCondLst>
                                    <p:cond delay="500"/>
                                  </p:stCondLst>
                                  <p:childTnLst>
                                    <p:animEffect transition="out" filter="fade">
                                      <p:cBhvr>
                                        <p:cTn id="11" dur="1000"/>
                                        <p:tgtEl>
                                          <p:spTgt spid="2"/>
                                        </p:tgtEl>
                                      </p:cBhvr>
                                    </p:animEffect>
                                    <p:set>
                                      <p:cBhvr>
                                        <p:cTn id="12" dur="1" fill="hold">
                                          <p:stCondLst>
                                            <p:cond delay="999"/>
                                          </p:stCondLst>
                                        </p:cTn>
                                        <p:tgtEl>
                                          <p:spTgt spid="2"/>
                                        </p:tgtEl>
                                        <p:attrNameLst>
                                          <p:attrName>style.visibility</p:attrName>
                                        </p:attrNameLst>
                                      </p:cBhvr>
                                      <p:to>
                                        <p:strVal val="hidden"/>
                                      </p:to>
                                    </p:set>
                                  </p:childTnLst>
                                </p:cTn>
                              </p:par>
                              <p:par>
                                <p:cTn id="13" presetID="10" presetClass="exit" presetSubtype="0" fill="hold" grpId="0" nodeType="withEffect">
                                  <p:stCondLst>
                                    <p:cond delay="500"/>
                                  </p:stCondLst>
                                  <p:childTnLst>
                                    <p:animEffect transition="out" filter="fade">
                                      <p:cBhvr>
                                        <p:cTn id="14" dur="1000"/>
                                        <p:tgtEl>
                                          <p:spTgt spid="48"/>
                                        </p:tgtEl>
                                      </p:cBhvr>
                                    </p:animEffect>
                                    <p:set>
                                      <p:cBhvr>
                                        <p:cTn id="15" dur="1" fill="hold">
                                          <p:stCondLst>
                                            <p:cond delay="999"/>
                                          </p:stCondLst>
                                        </p:cTn>
                                        <p:tgtEl>
                                          <p:spTgt spid="4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left)">
                                      <p:cBhvr>
                                        <p:cTn id="20" dur="500"/>
                                        <p:tgtEl>
                                          <p:spTgt spid="34"/>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500"/>
                                        <p:tgtEl>
                                          <p:spTgt spid="33"/>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left)">
                                      <p:cBhvr>
                                        <p:cTn id="28" dur="500"/>
                                        <p:tgtEl>
                                          <p:spTgt spid="35"/>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left)">
                                      <p:cBhvr>
                                        <p:cTn id="32" dur="500"/>
                                        <p:tgtEl>
                                          <p:spTgt spid="36"/>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left)">
                                      <p:cBhvr>
                                        <p:cTn id="36" dur="500"/>
                                        <p:tgtEl>
                                          <p:spTgt spid="38"/>
                                        </p:tgtEl>
                                      </p:cBhvr>
                                    </p:animEffect>
                                  </p:childTnLst>
                                </p:cTn>
                              </p:par>
                            </p:childTnLst>
                          </p:cTn>
                        </p:par>
                        <p:par>
                          <p:cTn id="37" fill="hold">
                            <p:stCondLst>
                              <p:cond delay="2500"/>
                            </p:stCondLst>
                            <p:childTnLst>
                              <p:par>
                                <p:cTn id="38" presetID="22" presetClass="entr" presetSubtype="8" fill="hold" grpId="0" nodeType="after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left)">
                                      <p:cBhvr>
                                        <p:cTn id="40" dur="500"/>
                                        <p:tgtEl>
                                          <p:spTgt spid="39"/>
                                        </p:tgtEl>
                                      </p:cBhvr>
                                    </p:animEffect>
                                  </p:childTnLst>
                                </p:cTn>
                              </p:par>
                            </p:childTnLst>
                          </p:cTn>
                        </p:par>
                        <p:par>
                          <p:cTn id="41" fill="hold">
                            <p:stCondLst>
                              <p:cond delay="3000"/>
                            </p:stCondLst>
                            <p:childTnLst>
                              <p:par>
                                <p:cTn id="42" presetID="22" presetClass="entr" presetSubtype="8"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ipe(left)">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left)">
                                      <p:cBhvr>
                                        <p:cTn id="49" dur="1000"/>
                                        <p:tgtEl>
                                          <p:spTgt spid="3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0"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anim calcmode="lin" valueType="num">
                                      <p:cBhvr>
                                        <p:cTn id="54" dur="500" fill="hold"/>
                                        <p:tgtEl>
                                          <p:spTgt spid="40"/>
                                        </p:tgtEl>
                                        <p:attrNameLst>
                                          <p:attrName>ppt_w</p:attrName>
                                        </p:attrNameLst>
                                      </p:cBhvr>
                                      <p:tavLst>
                                        <p:tav tm="0">
                                          <p:val>
                                            <p:fltVal val="0"/>
                                          </p:val>
                                        </p:tav>
                                        <p:tav tm="100000">
                                          <p:val>
                                            <p:strVal val="#ppt_w"/>
                                          </p:val>
                                        </p:tav>
                                      </p:tavLst>
                                    </p:anim>
                                    <p:anim calcmode="lin" valueType="num">
                                      <p:cBhvr>
                                        <p:cTn id="55" dur="500" fill="hold"/>
                                        <p:tgtEl>
                                          <p:spTgt spid="40"/>
                                        </p:tgtEl>
                                        <p:attrNameLst>
                                          <p:attrName>ppt_h</p:attrName>
                                        </p:attrNameLst>
                                      </p:cBhvr>
                                      <p:tavLst>
                                        <p:tav tm="0">
                                          <p:val>
                                            <p:fltVal val="0"/>
                                          </p:val>
                                        </p:tav>
                                        <p:tav tm="100000">
                                          <p:val>
                                            <p:strVal val="#ppt_h"/>
                                          </p:val>
                                        </p:tav>
                                      </p:tavLst>
                                    </p:anim>
                                    <p:animEffect transition="in" filter="fade">
                                      <p:cBhvr>
                                        <p:cTn id="56" dur="500"/>
                                        <p:tgtEl>
                                          <p:spTgt spid="40"/>
                                        </p:tgtEl>
                                      </p:cBhvr>
                                    </p:animEffect>
                                  </p:childTnLst>
                                </p:cTn>
                              </p:par>
                            </p:childTnLst>
                          </p:cTn>
                        </p:par>
                        <p:par>
                          <p:cTn id="57" fill="hold">
                            <p:stCondLst>
                              <p:cond delay="500"/>
                            </p:stCondLst>
                            <p:childTnLst>
                              <p:par>
                                <p:cTn id="58" presetID="53" presetClass="entr" presetSubtype="0" fill="hold" nodeType="after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1000" fill="hold"/>
                                        <p:tgtEl>
                                          <p:spTgt spid="31"/>
                                        </p:tgtEl>
                                        <p:attrNameLst>
                                          <p:attrName>ppt_w</p:attrName>
                                        </p:attrNameLst>
                                      </p:cBhvr>
                                      <p:tavLst>
                                        <p:tav tm="0">
                                          <p:val>
                                            <p:fltVal val="0"/>
                                          </p:val>
                                        </p:tav>
                                        <p:tav tm="100000">
                                          <p:val>
                                            <p:strVal val="#ppt_w"/>
                                          </p:val>
                                        </p:tav>
                                      </p:tavLst>
                                    </p:anim>
                                    <p:anim calcmode="lin" valueType="num">
                                      <p:cBhvr>
                                        <p:cTn id="61" dur="1000" fill="hold"/>
                                        <p:tgtEl>
                                          <p:spTgt spid="31"/>
                                        </p:tgtEl>
                                        <p:attrNameLst>
                                          <p:attrName>ppt_h</p:attrName>
                                        </p:attrNameLst>
                                      </p:cBhvr>
                                      <p:tavLst>
                                        <p:tav tm="0">
                                          <p:val>
                                            <p:fltVal val="0"/>
                                          </p:val>
                                        </p:tav>
                                        <p:tav tm="100000">
                                          <p:val>
                                            <p:strVal val="#ppt_h"/>
                                          </p:val>
                                        </p:tav>
                                      </p:tavLst>
                                    </p:anim>
                                    <p:animEffect transition="in" filter="fade">
                                      <p:cBhvr>
                                        <p:cTn id="62" dur="1000"/>
                                        <p:tgtEl>
                                          <p:spTgt spid="31"/>
                                        </p:tgtEl>
                                      </p:cBhvr>
                                    </p:animEffect>
                                  </p:childTnLst>
                                </p:cTn>
                              </p:par>
                              <p:par>
                                <p:cTn id="63" presetID="10" presetClass="exit" presetSubtype="0" fill="hold" grpId="1" nodeType="withEffect">
                                  <p:stCondLst>
                                    <p:cond delay="0"/>
                                  </p:stCondLst>
                                  <p:childTnLst>
                                    <p:animEffect transition="out" filter="fade">
                                      <p:cBhvr>
                                        <p:cTn id="64" dur="1000"/>
                                        <p:tgtEl>
                                          <p:spTgt spid="33"/>
                                        </p:tgtEl>
                                      </p:cBhvr>
                                    </p:animEffect>
                                    <p:set>
                                      <p:cBhvr>
                                        <p:cTn id="65" dur="1" fill="hold">
                                          <p:stCondLst>
                                            <p:cond delay="999"/>
                                          </p:stCondLst>
                                        </p:cTn>
                                        <p:tgtEl>
                                          <p:spTgt spid="33"/>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1000"/>
                                        <p:tgtEl>
                                          <p:spTgt spid="34"/>
                                        </p:tgtEl>
                                      </p:cBhvr>
                                    </p:animEffect>
                                    <p:set>
                                      <p:cBhvr>
                                        <p:cTn id="68" dur="1" fill="hold">
                                          <p:stCondLst>
                                            <p:cond delay="999"/>
                                          </p:stCondLst>
                                        </p:cTn>
                                        <p:tgtEl>
                                          <p:spTgt spid="34"/>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1000"/>
                                        <p:tgtEl>
                                          <p:spTgt spid="35"/>
                                        </p:tgtEl>
                                      </p:cBhvr>
                                    </p:animEffect>
                                    <p:set>
                                      <p:cBhvr>
                                        <p:cTn id="71" dur="1" fill="hold">
                                          <p:stCondLst>
                                            <p:cond delay="999"/>
                                          </p:stCondLst>
                                        </p:cTn>
                                        <p:tgtEl>
                                          <p:spTgt spid="35"/>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1000"/>
                                        <p:tgtEl>
                                          <p:spTgt spid="36"/>
                                        </p:tgtEl>
                                      </p:cBhvr>
                                    </p:animEffect>
                                    <p:set>
                                      <p:cBhvr>
                                        <p:cTn id="74" dur="1" fill="hold">
                                          <p:stCondLst>
                                            <p:cond delay="999"/>
                                          </p:stCondLst>
                                        </p:cTn>
                                        <p:tgtEl>
                                          <p:spTgt spid="36"/>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1000"/>
                                        <p:tgtEl>
                                          <p:spTgt spid="37"/>
                                        </p:tgtEl>
                                      </p:cBhvr>
                                    </p:animEffect>
                                    <p:set>
                                      <p:cBhvr>
                                        <p:cTn id="77" dur="1" fill="hold">
                                          <p:stCondLst>
                                            <p:cond delay="999"/>
                                          </p:stCondLst>
                                        </p:cTn>
                                        <p:tgtEl>
                                          <p:spTgt spid="37"/>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39"/>
                                        </p:tgtEl>
                                      </p:cBhvr>
                                    </p:animEffect>
                                    <p:set>
                                      <p:cBhvr>
                                        <p:cTn id="80" dur="1" fill="hold">
                                          <p:stCondLst>
                                            <p:cond delay="999"/>
                                          </p:stCondLst>
                                        </p:cTn>
                                        <p:tgtEl>
                                          <p:spTgt spid="39"/>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1000"/>
                                        <p:tgtEl>
                                          <p:spTgt spid="30"/>
                                        </p:tgtEl>
                                      </p:cBhvr>
                                    </p:animEffect>
                                    <p:set>
                                      <p:cBhvr>
                                        <p:cTn id="83" dur="1" fill="hold">
                                          <p:stCondLst>
                                            <p:cond delay="999"/>
                                          </p:stCondLst>
                                        </p:cTn>
                                        <p:tgtEl>
                                          <p:spTgt spid="30"/>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1000"/>
                                        <p:tgtEl>
                                          <p:spTgt spid="38"/>
                                        </p:tgtEl>
                                      </p:cBhvr>
                                    </p:animEffect>
                                    <p:set>
                                      <p:cBhvr>
                                        <p:cTn id="86" dur="1" fill="hold">
                                          <p:stCondLst>
                                            <p:cond delay="999"/>
                                          </p:stCondLst>
                                        </p:cTn>
                                        <p:tgtEl>
                                          <p:spTgt spid="38"/>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1000"/>
                                        <p:tgtEl>
                                          <p:spTgt spid="32"/>
                                        </p:tgtEl>
                                      </p:cBhvr>
                                    </p:animEffect>
                                    <p:set>
                                      <p:cBhvr>
                                        <p:cTn id="89" dur="1" fill="hold">
                                          <p:stCondLst>
                                            <p:cond delay="9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P spid="35" grpId="0" animBg="1"/>
      <p:bldP spid="35" grpId="1" animBg="1"/>
      <p:bldP spid="36" grpId="0" animBg="1"/>
      <p:bldP spid="36" grpId="1" animBg="1"/>
      <p:bldP spid="38" grpId="0" animBg="1"/>
      <p:bldP spid="38" grpId="1" animBg="1"/>
      <p:bldP spid="39" grpId="0" animBg="1"/>
      <p:bldP spid="39" grpId="1" animBg="1"/>
      <p:bldP spid="40" grpId="0"/>
      <p:bldP spid="37" grpId="0" animBg="1"/>
      <p:bldP spid="37" grpId="1" animBg="1"/>
      <p:bldP spid="48" grpId="0"/>
      <p:bldP spid="32" grpId="0" animBg="1"/>
      <p:bldP spid="32" grpId="1"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0"/>
            <a:ext cx="9144000" cy="6858000"/>
            <a:chOff x="0" y="0"/>
            <a:chExt cx="9144000" cy="6858000"/>
          </a:xfrm>
        </p:grpSpPr>
        <p:sp>
          <p:nvSpPr>
            <p:cNvPr id="32" name="Rectangle 31"/>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8"/>
            <p:cNvGrpSpPr/>
            <p:nvPr/>
          </p:nvGrpSpPr>
          <p:grpSpPr>
            <a:xfrm>
              <a:off x="220663" y="625475"/>
              <a:ext cx="8702675" cy="5605463"/>
              <a:chOff x="220663" y="625475"/>
              <a:chExt cx="8702675" cy="5605463"/>
            </a:xfrm>
          </p:grpSpPr>
          <p:pic>
            <p:nvPicPr>
              <p:cNvPr id="60" name="Picture 4" descr="00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61" name="Straight Connector 60"/>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 name="Group 13"/>
            <p:cNvGrpSpPr/>
            <p:nvPr/>
          </p:nvGrpSpPr>
          <p:grpSpPr>
            <a:xfrm>
              <a:off x="2035324" y="770546"/>
              <a:ext cx="6017663" cy="4230240"/>
              <a:chOff x="2035324" y="770546"/>
              <a:chExt cx="6017663" cy="4230240"/>
            </a:xfrm>
          </p:grpSpPr>
          <p:grpSp>
            <p:nvGrpSpPr>
              <p:cNvPr id="38" name="Group 18"/>
              <p:cNvGrpSpPr/>
              <p:nvPr/>
            </p:nvGrpSpPr>
            <p:grpSpPr>
              <a:xfrm>
                <a:off x="2035324" y="922946"/>
                <a:ext cx="1726250" cy="3490957"/>
                <a:chOff x="2035324" y="922946"/>
                <a:chExt cx="1726250" cy="3490957"/>
              </a:xfrm>
            </p:grpSpPr>
            <p:sp>
              <p:nvSpPr>
                <p:cNvPr id="54" name="Freeform 53"/>
                <p:cNvSpPr/>
                <p:nvPr/>
              </p:nvSpPr>
              <p:spPr>
                <a:xfrm>
                  <a:off x="2035324" y="922946"/>
                  <a:ext cx="1726250" cy="3490957"/>
                </a:xfrm>
                <a:custGeom>
                  <a:avLst/>
                  <a:gdLst>
                    <a:gd name="connsiteX0" fmla="*/ 1006979 w 1726250"/>
                    <a:gd name="connsiteY0" fmla="*/ 17091 h 3490957"/>
                    <a:gd name="connsiteX1" fmla="*/ 613872 w 1726250"/>
                    <a:gd name="connsiteY1" fmla="*/ 51275 h 3490957"/>
                    <a:gd name="connsiteX2" fmla="*/ 485685 w 1726250"/>
                    <a:gd name="connsiteY2" fmla="*/ 205099 h 3490957"/>
                    <a:gd name="connsiteX3" fmla="*/ 391682 w 1726250"/>
                    <a:gd name="connsiteY3" fmla="*/ 367469 h 3490957"/>
                    <a:gd name="connsiteX4" fmla="*/ 425865 w 1726250"/>
                    <a:gd name="connsiteY4" fmla="*/ 470018 h 3490957"/>
                    <a:gd name="connsiteX5" fmla="*/ 391682 w 1726250"/>
                    <a:gd name="connsiteY5" fmla="*/ 538385 h 3490957"/>
                    <a:gd name="connsiteX6" fmla="*/ 212220 w 1726250"/>
                    <a:gd name="connsiteY6" fmla="*/ 589660 h 3490957"/>
                    <a:gd name="connsiteX7" fmla="*/ 118216 w 1726250"/>
                    <a:gd name="connsiteY7" fmla="*/ 649480 h 3490957"/>
                    <a:gd name="connsiteX8" fmla="*/ 41304 w 1726250"/>
                    <a:gd name="connsiteY8" fmla="*/ 794759 h 3490957"/>
                    <a:gd name="connsiteX9" fmla="*/ 7121 w 1726250"/>
                    <a:gd name="connsiteY9" fmla="*/ 940037 h 3490957"/>
                    <a:gd name="connsiteX10" fmla="*/ 84033 w 1726250"/>
                    <a:gd name="connsiteY10" fmla="*/ 1042587 h 3490957"/>
                    <a:gd name="connsiteX11" fmla="*/ 84033 w 1726250"/>
                    <a:gd name="connsiteY11" fmla="*/ 1153682 h 3490957"/>
                    <a:gd name="connsiteX12" fmla="*/ 109670 w 1726250"/>
                    <a:gd name="connsiteY12" fmla="*/ 1239140 h 3490957"/>
                    <a:gd name="connsiteX13" fmla="*/ 84033 w 1726250"/>
                    <a:gd name="connsiteY13" fmla="*/ 1324598 h 3490957"/>
                    <a:gd name="connsiteX14" fmla="*/ 272040 w 1726250"/>
                    <a:gd name="connsiteY14" fmla="*/ 1435693 h 3490957"/>
                    <a:gd name="connsiteX15" fmla="*/ 417319 w 1726250"/>
                    <a:gd name="connsiteY15" fmla="*/ 1546789 h 3490957"/>
                    <a:gd name="connsiteX16" fmla="*/ 460048 w 1726250"/>
                    <a:gd name="connsiteY16" fmla="*/ 1623701 h 3490957"/>
                    <a:gd name="connsiteX17" fmla="*/ 562597 w 1726250"/>
                    <a:gd name="connsiteY17" fmla="*/ 1683521 h 3490957"/>
                    <a:gd name="connsiteX18" fmla="*/ 622418 w 1726250"/>
                    <a:gd name="connsiteY18" fmla="*/ 1657884 h 3490957"/>
                    <a:gd name="connsiteX19" fmla="*/ 648055 w 1726250"/>
                    <a:gd name="connsiteY19" fmla="*/ 1683521 h 3490957"/>
                    <a:gd name="connsiteX20" fmla="*/ 622418 w 1726250"/>
                    <a:gd name="connsiteY20" fmla="*/ 1803162 h 3490957"/>
                    <a:gd name="connsiteX21" fmla="*/ 554052 w 1726250"/>
                    <a:gd name="connsiteY21" fmla="*/ 2042445 h 3490957"/>
                    <a:gd name="connsiteX22" fmla="*/ 673693 w 1726250"/>
                    <a:gd name="connsiteY22" fmla="*/ 2273181 h 3490957"/>
                    <a:gd name="connsiteX23" fmla="*/ 818971 w 1726250"/>
                    <a:gd name="connsiteY23" fmla="*/ 2409914 h 3490957"/>
                    <a:gd name="connsiteX24" fmla="*/ 861700 w 1726250"/>
                    <a:gd name="connsiteY24" fmla="*/ 2495372 h 3490957"/>
                    <a:gd name="connsiteX25" fmla="*/ 912975 w 1726250"/>
                    <a:gd name="connsiteY25" fmla="*/ 2700471 h 3490957"/>
                    <a:gd name="connsiteX26" fmla="*/ 964250 w 1726250"/>
                    <a:gd name="connsiteY26" fmla="*/ 2991028 h 3490957"/>
                    <a:gd name="connsiteX27" fmla="*/ 1066799 w 1726250"/>
                    <a:gd name="connsiteY27" fmla="*/ 3204673 h 3490957"/>
                    <a:gd name="connsiteX28" fmla="*/ 1160803 w 1726250"/>
                    <a:gd name="connsiteY28" fmla="*/ 3358497 h 3490957"/>
                    <a:gd name="connsiteX29" fmla="*/ 1357356 w 1726250"/>
                    <a:gd name="connsiteY29" fmla="*/ 3478138 h 3490957"/>
                    <a:gd name="connsiteX30" fmla="*/ 1297536 w 1726250"/>
                    <a:gd name="connsiteY30" fmla="*/ 3281585 h 3490957"/>
                    <a:gd name="connsiteX31" fmla="*/ 1331719 w 1726250"/>
                    <a:gd name="connsiteY31" fmla="*/ 3042303 h 3490957"/>
                    <a:gd name="connsiteX32" fmla="*/ 1459906 w 1726250"/>
                    <a:gd name="connsiteY32" fmla="*/ 2734654 h 3490957"/>
                    <a:gd name="connsiteX33" fmla="*/ 1442814 w 1726250"/>
                    <a:gd name="connsiteY33" fmla="*/ 2623559 h 3490957"/>
                    <a:gd name="connsiteX34" fmla="*/ 1605184 w 1726250"/>
                    <a:gd name="connsiteY34" fmla="*/ 2512463 h 3490957"/>
                    <a:gd name="connsiteX35" fmla="*/ 1656459 w 1726250"/>
                    <a:gd name="connsiteY35" fmla="*/ 2238998 h 3490957"/>
                    <a:gd name="connsiteX36" fmla="*/ 1724826 w 1726250"/>
                    <a:gd name="connsiteY36" fmla="*/ 2136448 h 3490957"/>
                    <a:gd name="connsiteX37" fmla="*/ 1647913 w 1726250"/>
                    <a:gd name="connsiteY37" fmla="*/ 2025353 h 3490957"/>
                    <a:gd name="connsiteX38" fmla="*/ 1451360 w 1726250"/>
                    <a:gd name="connsiteY38" fmla="*/ 1922804 h 3490957"/>
                    <a:gd name="connsiteX39" fmla="*/ 1314627 w 1726250"/>
                    <a:gd name="connsiteY39" fmla="*/ 1751888 h 3490957"/>
                    <a:gd name="connsiteX40" fmla="*/ 1203532 w 1726250"/>
                    <a:gd name="connsiteY40" fmla="*/ 1692067 h 3490957"/>
                    <a:gd name="connsiteX41" fmla="*/ 1118074 w 1726250"/>
                    <a:gd name="connsiteY41" fmla="*/ 1640792 h 3490957"/>
                    <a:gd name="connsiteX42" fmla="*/ 1041162 w 1726250"/>
                    <a:gd name="connsiteY42" fmla="*/ 1563880 h 3490957"/>
                    <a:gd name="connsiteX43" fmla="*/ 904429 w 1726250"/>
                    <a:gd name="connsiteY43" fmla="*/ 1512605 h 3490957"/>
                    <a:gd name="connsiteX44" fmla="*/ 784788 w 1726250"/>
                    <a:gd name="connsiteY44" fmla="*/ 1555334 h 3490957"/>
                    <a:gd name="connsiteX45" fmla="*/ 724968 w 1726250"/>
                    <a:gd name="connsiteY45" fmla="*/ 1649338 h 3490957"/>
                    <a:gd name="connsiteX46" fmla="*/ 665147 w 1726250"/>
                    <a:gd name="connsiteY46" fmla="*/ 1606609 h 3490957"/>
                    <a:gd name="connsiteX47" fmla="*/ 605326 w 1726250"/>
                    <a:gd name="connsiteY47" fmla="*/ 1580972 h 3490957"/>
                    <a:gd name="connsiteX48" fmla="*/ 528414 w 1726250"/>
                    <a:gd name="connsiteY48" fmla="*/ 1555334 h 3490957"/>
                    <a:gd name="connsiteX49" fmla="*/ 391682 w 1726250"/>
                    <a:gd name="connsiteY49" fmla="*/ 1384418 h 3490957"/>
                    <a:gd name="connsiteX50" fmla="*/ 323315 w 1726250"/>
                    <a:gd name="connsiteY50" fmla="*/ 1324598 h 3490957"/>
                    <a:gd name="connsiteX51" fmla="*/ 306224 w 1726250"/>
                    <a:gd name="connsiteY51" fmla="*/ 1162228 h 3490957"/>
                    <a:gd name="connsiteX52" fmla="*/ 417319 w 1726250"/>
                    <a:gd name="connsiteY52" fmla="*/ 1042587 h 3490957"/>
                    <a:gd name="connsiteX53" fmla="*/ 468594 w 1726250"/>
                    <a:gd name="connsiteY53" fmla="*/ 1034041 h 3490957"/>
                    <a:gd name="connsiteX54" fmla="*/ 519869 w 1726250"/>
                    <a:gd name="connsiteY54" fmla="*/ 1034041 h 3490957"/>
                    <a:gd name="connsiteX55" fmla="*/ 571143 w 1726250"/>
                    <a:gd name="connsiteY55" fmla="*/ 1016949 h 3490957"/>
                    <a:gd name="connsiteX56" fmla="*/ 622418 w 1726250"/>
                    <a:gd name="connsiteY56" fmla="*/ 1008404 h 3490957"/>
                    <a:gd name="connsiteX57" fmla="*/ 665147 w 1726250"/>
                    <a:gd name="connsiteY57" fmla="*/ 1008404 h 3490957"/>
                    <a:gd name="connsiteX58" fmla="*/ 690784 w 1726250"/>
                    <a:gd name="connsiteY58" fmla="*/ 1145136 h 3490957"/>
                    <a:gd name="connsiteX59" fmla="*/ 733513 w 1726250"/>
                    <a:gd name="connsiteY59" fmla="*/ 1187865 h 3490957"/>
                    <a:gd name="connsiteX60" fmla="*/ 742059 w 1726250"/>
                    <a:gd name="connsiteY60" fmla="*/ 1034041 h 3490957"/>
                    <a:gd name="connsiteX61" fmla="*/ 784788 w 1726250"/>
                    <a:gd name="connsiteY61" fmla="*/ 948583 h 3490957"/>
                    <a:gd name="connsiteX62" fmla="*/ 904429 w 1726250"/>
                    <a:gd name="connsiteY62" fmla="*/ 846033 h 3490957"/>
                    <a:gd name="connsiteX63" fmla="*/ 998433 w 1726250"/>
                    <a:gd name="connsiteY63" fmla="*/ 752030 h 3490957"/>
                    <a:gd name="connsiteX64" fmla="*/ 1092437 w 1726250"/>
                    <a:gd name="connsiteY64" fmla="*/ 675118 h 3490957"/>
                    <a:gd name="connsiteX65" fmla="*/ 1186440 w 1726250"/>
                    <a:gd name="connsiteY65" fmla="*/ 615297 h 3490957"/>
                    <a:gd name="connsiteX66" fmla="*/ 1280444 w 1726250"/>
                    <a:gd name="connsiteY66" fmla="*/ 606751 h 3490957"/>
                    <a:gd name="connsiteX67" fmla="*/ 1306082 w 1726250"/>
                    <a:gd name="connsiteY67" fmla="*/ 538385 h 3490957"/>
                    <a:gd name="connsiteX68" fmla="*/ 1391540 w 1726250"/>
                    <a:gd name="connsiteY68" fmla="*/ 512747 h 3490957"/>
                    <a:gd name="connsiteX69" fmla="*/ 1511181 w 1726250"/>
                    <a:gd name="connsiteY69" fmla="*/ 435835 h 3490957"/>
                    <a:gd name="connsiteX70" fmla="*/ 1528272 w 1726250"/>
                    <a:gd name="connsiteY70" fmla="*/ 341832 h 3490957"/>
                    <a:gd name="connsiteX71" fmla="*/ 1562455 w 1726250"/>
                    <a:gd name="connsiteY71" fmla="*/ 222190 h 3490957"/>
                    <a:gd name="connsiteX72" fmla="*/ 1468452 w 1726250"/>
                    <a:gd name="connsiteY72" fmla="*/ 222190 h 3490957"/>
                    <a:gd name="connsiteX73" fmla="*/ 1442814 w 1726250"/>
                    <a:gd name="connsiteY73" fmla="*/ 145278 h 3490957"/>
                    <a:gd name="connsiteX74" fmla="*/ 1340265 w 1726250"/>
                    <a:gd name="connsiteY74" fmla="*/ 188007 h 3490957"/>
                    <a:gd name="connsiteX75" fmla="*/ 1280444 w 1726250"/>
                    <a:gd name="connsiteY75" fmla="*/ 273465 h 3490957"/>
                    <a:gd name="connsiteX76" fmla="*/ 1194986 w 1726250"/>
                    <a:gd name="connsiteY76" fmla="*/ 324740 h 3490957"/>
                    <a:gd name="connsiteX77" fmla="*/ 1126620 w 1726250"/>
                    <a:gd name="connsiteY77" fmla="*/ 324740 h 3490957"/>
                    <a:gd name="connsiteX78" fmla="*/ 1058254 w 1726250"/>
                    <a:gd name="connsiteY78" fmla="*/ 290557 h 3490957"/>
                    <a:gd name="connsiteX79" fmla="*/ 1194986 w 1726250"/>
                    <a:gd name="connsiteY79" fmla="*/ 179461 h 3490957"/>
                    <a:gd name="connsiteX80" fmla="*/ 1323173 w 1726250"/>
                    <a:gd name="connsiteY80" fmla="*/ 136733 h 3490957"/>
                    <a:gd name="connsiteX81" fmla="*/ 1476997 w 1726250"/>
                    <a:gd name="connsiteY81" fmla="*/ 51275 h 3490957"/>
                    <a:gd name="connsiteX82" fmla="*/ 1400085 w 1726250"/>
                    <a:gd name="connsiteY82" fmla="*/ 0 h 3490957"/>
                    <a:gd name="connsiteX83" fmla="*/ 1246261 w 1726250"/>
                    <a:gd name="connsiteY83" fmla="*/ 51275 h 3490957"/>
                    <a:gd name="connsiteX84" fmla="*/ 1135166 w 1726250"/>
                    <a:gd name="connsiteY84" fmla="*/ 34183 h 3490957"/>
                    <a:gd name="connsiteX85" fmla="*/ 1006979 w 1726250"/>
                    <a:gd name="connsiteY85" fmla="*/ 17091 h 349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26250" h="3490957">
                      <a:moveTo>
                        <a:pt x="1006979" y="17091"/>
                      </a:moveTo>
                      <a:cubicBezTo>
                        <a:pt x="920097" y="19940"/>
                        <a:pt x="700754" y="19940"/>
                        <a:pt x="613872" y="51275"/>
                      </a:cubicBezTo>
                      <a:cubicBezTo>
                        <a:pt x="526990" y="82610"/>
                        <a:pt x="522717" y="152400"/>
                        <a:pt x="485685" y="205099"/>
                      </a:cubicBezTo>
                      <a:cubicBezTo>
                        <a:pt x="448653" y="257798"/>
                        <a:pt x="401652" y="323316"/>
                        <a:pt x="391682" y="367469"/>
                      </a:cubicBezTo>
                      <a:cubicBezTo>
                        <a:pt x="381712" y="411622"/>
                        <a:pt x="425865" y="441532"/>
                        <a:pt x="425865" y="470018"/>
                      </a:cubicBezTo>
                      <a:cubicBezTo>
                        <a:pt x="425865" y="498504"/>
                        <a:pt x="427289" y="518445"/>
                        <a:pt x="391682" y="538385"/>
                      </a:cubicBezTo>
                      <a:cubicBezTo>
                        <a:pt x="356075" y="558325"/>
                        <a:pt x="257798" y="571144"/>
                        <a:pt x="212220" y="589660"/>
                      </a:cubicBezTo>
                      <a:cubicBezTo>
                        <a:pt x="166642" y="608176"/>
                        <a:pt x="146702" y="615297"/>
                        <a:pt x="118216" y="649480"/>
                      </a:cubicBezTo>
                      <a:cubicBezTo>
                        <a:pt x="89730" y="683663"/>
                        <a:pt x="59820" y="746333"/>
                        <a:pt x="41304" y="794759"/>
                      </a:cubicBezTo>
                      <a:cubicBezTo>
                        <a:pt x="22788" y="843185"/>
                        <a:pt x="0" y="898732"/>
                        <a:pt x="7121" y="940037"/>
                      </a:cubicBezTo>
                      <a:cubicBezTo>
                        <a:pt x="14242" y="981342"/>
                        <a:pt x="71214" y="1006980"/>
                        <a:pt x="84033" y="1042587"/>
                      </a:cubicBezTo>
                      <a:cubicBezTo>
                        <a:pt x="96852" y="1078194"/>
                        <a:pt x="79760" y="1120923"/>
                        <a:pt x="84033" y="1153682"/>
                      </a:cubicBezTo>
                      <a:cubicBezTo>
                        <a:pt x="88306" y="1186441"/>
                        <a:pt x="109670" y="1210654"/>
                        <a:pt x="109670" y="1239140"/>
                      </a:cubicBezTo>
                      <a:cubicBezTo>
                        <a:pt x="109670" y="1267626"/>
                        <a:pt x="56971" y="1291839"/>
                        <a:pt x="84033" y="1324598"/>
                      </a:cubicBezTo>
                      <a:cubicBezTo>
                        <a:pt x="111095" y="1357357"/>
                        <a:pt x="216492" y="1398661"/>
                        <a:pt x="272040" y="1435693"/>
                      </a:cubicBezTo>
                      <a:cubicBezTo>
                        <a:pt x="327588" y="1472725"/>
                        <a:pt x="385984" y="1515454"/>
                        <a:pt x="417319" y="1546789"/>
                      </a:cubicBezTo>
                      <a:cubicBezTo>
                        <a:pt x="448654" y="1578124"/>
                        <a:pt x="435835" y="1600912"/>
                        <a:pt x="460048" y="1623701"/>
                      </a:cubicBezTo>
                      <a:cubicBezTo>
                        <a:pt x="484261" y="1646490"/>
                        <a:pt x="535535" y="1677824"/>
                        <a:pt x="562597" y="1683521"/>
                      </a:cubicBezTo>
                      <a:cubicBezTo>
                        <a:pt x="589659" y="1689218"/>
                        <a:pt x="608175" y="1657884"/>
                        <a:pt x="622418" y="1657884"/>
                      </a:cubicBezTo>
                      <a:cubicBezTo>
                        <a:pt x="636661" y="1657884"/>
                        <a:pt x="648055" y="1659308"/>
                        <a:pt x="648055" y="1683521"/>
                      </a:cubicBezTo>
                      <a:cubicBezTo>
                        <a:pt x="648055" y="1707734"/>
                        <a:pt x="638085" y="1743341"/>
                        <a:pt x="622418" y="1803162"/>
                      </a:cubicBezTo>
                      <a:cubicBezTo>
                        <a:pt x="606751" y="1862983"/>
                        <a:pt x="545506" y="1964109"/>
                        <a:pt x="554052" y="2042445"/>
                      </a:cubicBezTo>
                      <a:cubicBezTo>
                        <a:pt x="562598" y="2120782"/>
                        <a:pt x="629540" y="2211936"/>
                        <a:pt x="673693" y="2273181"/>
                      </a:cubicBezTo>
                      <a:cubicBezTo>
                        <a:pt x="717846" y="2334426"/>
                        <a:pt x="787637" y="2372882"/>
                        <a:pt x="818971" y="2409914"/>
                      </a:cubicBezTo>
                      <a:cubicBezTo>
                        <a:pt x="850305" y="2446946"/>
                        <a:pt x="846033" y="2446946"/>
                        <a:pt x="861700" y="2495372"/>
                      </a:cubicBezTo>
                      <a:cubicBezTo>
                        <a:pt x="877367" y="2543798"/>
                        <a:pt x="895883" y="2617862"/>
                        <a:pt x="912975" y="2700471"/>
                      </a:cubicBezTo>
                      <a:cubicBezTo>
                        <a:pt x="930067" y="2783080"/>
                        <a:pt x="938613" y="2906994"/>
                        <a:pt x="964250" y="2991028"/>
                      </a:cubicBezTo>
                      <a:cubicBezTo>
                        <a:pt x="989887" y="3075062"/>
                        <a:pt x="1034040" y="3143428"/>
                        <a:pt x="1066799" y="3204673"/>
                      </a:cubicBezTo>
                      <a:cubicBezTo>
                        <a:pt x="1099558" y="3265918"/>
                        <a:pt x="1112377" y="3312920"/>
                        <a:pt x="1160803" y="3358497"/>
                      </a:cubicBezTo>
                      <a:cubicBezTo>
                        <a:pt x="1209229" y="3404075"/>
                        <a:pt x="1334567" y="3490957"/>
                        <a:pt x="1357356" y="3478138"/>
                      </a:cubicBezTo>
                      <a:cubicBezTo>
                        <a:pt x="1380145" y="3465319"/>
                        <a:pt x="1301809" y="3354224"/>
                        <a:pt x="1297536" y="3281585"/>
                      </a:cubicBezTo>
                      <a:cubicBezTo>
                        <a:pt x="1293263" y="3208946"/>
                        <a:pt x="1304657" y="3133458"/>
                        <a:pt x="1331719" y="3042303"/>
                      </a:cubicBezTo>
                      <a:cubicBezTo>
                        <a:pt x="1358781" y="2951148"/>
                        <a:pt x="1441390" y="2804445"/>
                        <a:pt x="1459906" y="2734654"/>
                      </a:cubicBezTo>
                      <a:cubicBezTo>
                        <a:pt x="1478422" y="2664863"/>
                        <a:pt x="1418601" y="2660591"/>
                        <a:pt x="1442814" y="2623559"/>
                      </a:cubicBezTo>
                      <a:cubicBezTo>
                        <a:pt x="1467027" y="2586527"/>
                        <a:pt x="1569576" y="2576557"/>
                        <a:pt x="1605184" y="2512463"/>
                      </a:cubicBezTo>
                      <a:cubicBezTo>
                        <a:pt x="1640792" y="2448369"/>
                        <a:pt x="1636519" y="2301667"/>
                        <a:pt x="1656459" y="2238998"/>
                      </a:cubicBezTo>
                      <a:cubicBezTo>
                        <a:pt x="1676399" y="2176329"/>
                        <a:pt x="1726250" y="2172055"/>
                        <a:pt x="1724826" y="2136448"/>
                      </a:cubicBezTo>
                      <a:cubicBezTo>
                        <a:pt x="1723402" y="2100841"/>
                        <a:pt x="1693491" y="2060960"/>
                        <a:pt x="1647913" y="2025353"/>
                      </a:cubicBezTo>
                      <a:cubicBezTo>
                        <a:pt x="1602335" y="1989746"/>
                        <a:pt x="1506908" y="1968382"/>
                        <a:pt x="1451360" y="1922804"/>
                      </a:cubicBezTo>
                      <a:cubicBezTo>
                        <a:pt x="1395812" y="1877227"/>
                        <a:pt x="1355932" y="1790344"/>
                        <a:pt x="1314627" y="1751888"/>
                      </a:cubicBezTo>
                      <a:cubicBezTo>
                        <a:pt x="1273322" y="1713432"/>
                        <a:pt x="1236291" y="1710583"/>
                        <a:pt x="1203532" y="1692067"/>
                      </a:cubicBezTo>
                      <a:cubicBezTo>
                        <a:pt x="1170773" y="1673551"/>
                        <a:pt x="1145136" y="1662157"/>
                        <a:pt x="1118074" y="1640792"/>
                      </a:cubicBezTo>
                      <a:cubicBezTo>
                        <a:pt x="1091012" y="1619428"/>
                        <a:pt x="1076770" y="1585245"/>
                        <a:pt x="1041162" y="1563880"/>
                      </a:cubicBezTo>
                      <a:cubicBezTo>
                        <a:pt x="1005555" y="1542516"/>
                        <a:pt x="947158" y="1514029"/>
                        <a:pt x="904429" y="1512605"/>
                      </a:cubicBezTo>
                      <a:cubicBezTo>
                        <a:pt x="861700" y="1511181"/>
                        <a:pt x="814698" y="1532545"/>
                        <a:pt x="784788" y="1555334"/>
                      </a:cubicBezTo>
                      <a:cubicBezTo>
                        <a:pt x="754878" y="1578123"/>
                        <a:pt x="744908" y="1640792"/>
                        <a:pt x="724968" y="1649338"/>
                      </a:cubicBezTo>
                      <a:cubicBezTo>
                        <a:pt x="705028" y="1657884"/>
                        <a:pt x="685087" y="1618003"/>
                        <a:pt x="665147" y="1606609"/>
                      </a:cubicBezTo>
                      <a:cubicBezTo>
                        <a:pt x="645207" y="1595215"/>
                        <a:pt x="628115" y="1589518"/>
                        <a:pt x="605326" y="1580972"/>
                      </a:cubicBezTo>
                      <a:cubicBezTo>
                        <a:pt x="582537" y="1572426"/>
                        <a:pt x="564021" y="1588093"/>
                        <a:pt x="528414" y="1555334"/>
                      </a:cubicBezTo>
                      <a:cubicBezTo>
                        <a:pt x="492807" y="1522575"/>
                        <a:pt x="425865" y="1422874"/>
                        <a:pt x="391682" y="1384418"/>
                      </a:cubicBezTo>
                      <a:cubicBezTo>
                        <a:pt x="357499" y="1345962"/>
                        <a:pt x="337558" y="1361630"/>
                        <a:pt x="323315" y="1324598"/>
                      </a:cubicBezTo>
                      <a:cubicBezTo>
                        <a:pt x="309072" y="1287566"/>
                        <a:pt x="290557" y="1209230"/>
                        <a:pt x="306224" y="1162228"/>
                      </a:cubicBezTo>
                      <a:cubicBezTo>
                        <a:pt x="321891" y="1115226"/>
                        <a:pt x="390257" y="1063952"/>
                        <a:pt x="417319" y="1042587"/>
                      </a:cubicBezTo>
                      <a:cubicBezTo>
                        <a:pt x="444381" y="1021223"/>
                        <a:pt x="451502" y="1035465"/>
                        <a:pt x="468594" y="1034041"/>
                      </a:cubicBezTo>
                      <a:cubicBezTo>
                        <a:pt x="485686" y="1032617"/>
                        <a:pt x="502778" y="1036890"/>
                        <a:pt x="519869" y="1034041"/>
                      </a:cubicBezTo>
                      <a:cubicBezTo>
                        <a:pt x="536961" y="1031192"/>
                        <a:pt x="554052" y="1021222"/>
                        <a:pt x="571143" y="1016949"/>
                      </a:cubicBezTo>
                      <a:cubicBezTo>
                        <a:pt x="588234" y="1012676"/>
                        <a:pt x="606751" y="1009828"/>
                        <a:pt x="622418" y="1008404"/>
                      </a:cubicBezTo>
                      <a:cubicBezTo>
                        <a:pt x="638085" y="1006980"/>
                        <a:pt x="653753" y="985615"/>
                        <a:pt x="665147" y="1008404"/>
                      </a:cubicBezTo>
                      <a:cubicBezTo>
                        <a:pt x="676541" y="1031193"/>
                        <a:pt x="679390" y="1115226"/>
                        <a:pt x="690784" y="1145136"/>
                      </a:cubicBezTo>
                      <a:cubicBezTo>
                        <a:pt x="702178" y="1175046"/>
                        <a:pt x="724967" y="1206381"/>
                        <a:pt x="733513" y="1187865"/>
                      </a:cubicBezTo>
                      <a:cubicBezTo>
                        <a:pt x="742059" y="1169349"/>
                        <a:pt x="733513" y="1073921"/>
                        <a:pt x="742059" y="1034041"/>
                      </a:cubicBezTo>
                      <a:cubicBezTo>
                        <a:pt x="750605" y="994161"/>
                        <a:pt x="757726" y="979918"/>
                        <a:pt x="784788" y="948583"/>
                      </a:cubicBezTo>
                      <a:cubicBezTo>
                        <a:pt x="811850" y="917248"/>
                        <a:pt x="868822" y="878792"/>
                        <a:pt x="904429" y="846033"/>
                      </a:cubicBezTo>
                      <a:cubicBezTo>
                        <a:pt x="940036" y="813274"/>
                        <a:pt x="967098" y="780516"/>
                        <a:pt x="998433" y="752030"/>
                      </a:cubicBezTo>
                      <a:cubicBezTo>
                        <a:pt x="1029768" y="723544"/>
                        <a:pt x="1061103" y="697907"/>
                        <a:pt x="1092437" y="675118"/>
                      </a:cubicBezTo>
                      <a:cubicBezTo>
                        <a:pt x="1123771" y="652329"/>
                        <a:pt x="1155106" y="626691"/>
                        <a:pt x="1186440" y="615297"/>
                      </a:cubicBezTo>
                      <a:cubicBezTo>
                        <a:pt x="1217774" y="603903"/>
                        <a:pt x="1260504" y="619570"/>
                        <a:pt x="1280444" y="606751"/>
                      </a:cubicBezTo>
                      <a:cubicBezTo>
                        <a:pt x="1300384" y="593932"/>
                        <a:pt x="1287566" y="554052"/>
                        <a:pt x="1306082" y="538385"/>
                      </a:cubicBezTo>
                      <a:cubicBezTo>
                        <a:pt x="1324598" y="522718"/>
                        <a:pt x="1357357" y="529839"/>
                        <a:pt x="1391540" y="512747"/>
                      </a:cubicBezTo>
                      <a:cubicBezTo>
                        <a:pt x="1425723" y="495655"/>
                        <a:pt x="1488392" y="464321"/>
                        <a:pt x="1511181" y="435835"/>
                      </a:cubicBezTo>
                      <a:cubicBezTo>
                        <a:pt x="1533970" y="407349"/>
                        <a:pt x="1519726" y="377439"/>
                        <a:pt x="1528272" y="341832"/>
                      </a:cubicBezTo>
                      <a:cubicBezTo>
                        <a:pt x="1536818" y="306225"/>
                        <a:pt x="1572425" y="242130"/>
                        <a:pt x="1562455" y="222190"/>
                      </a:cubicBezTo>
                      <a:cubicBezTo>
                        <a:pt x="1552485" y="202250"/>
                        <a:pt x="1488392" y="235009"/>
                        <a:pt x="1468452" y="222190"/>
                      </a:cubicBezTo>
                      <a:cubicBezTo>
                        <a:pt x="1448512" y="209371"/>
                        <a:pt x="1464178" y="150975"/>
                        <a:pt x="1442814" y="145278"/>
                      </a:cubicBezTo>
                      <a:cubicBezTo>
                        <a:pt x="1421450" y="139581"/>
                        <a:pt x="1367327" y="166643"/>
                        <a:pt x="1340265" y="188007"/>
                      </a:cubicBezTo>
                      <a:cubicBezTo>
                        <a:pt x="1313203" y="209372"/>
                        <a:pt x="1304657" y="250676"/>
                        <a:pt x="1280444" y="273465"/>
                      </a:cubicBezTo>
                      <a:cubicBezTo>
                        <a:pt x="1256231" y="296254"/>
                        <a:pt x="1220623" y="316194"/>
                        <a:pt x="1194986" y="324740"/>
                      </a:cubicBezTo>
                      <a:cubicBezTo>
                        <a:pt x="1169349" y="333286"/>
                        <a:pt x="1149409" y="330437"/>
                        <a:pt x="1126620" y="324740"/>
                      </a:cubicBezTo>
                      <a:cubicBezTo>
                        <a:pt x="1103831" y="319043"/>
                        <a:pt x="1046860" y="314770"/>
                        <a:pt x="1058254" y="290557"/>
                      </a:cubicBezTo>
                      <a:cubicBezTo>
                        <a:pt x="1069648" y="266344"/>
                        <a:pt x="1150833" y="205098"/>
                        <a:pt x="1194986" y="179461"/>
                      </a:cubicBezTo>
                      <a:cubicBezTo>
                        <a:pt x="1239139" y="153824"/>
                        <a:pt x="1276171" y="158097"/>
                        <a:pt x="1323173" y="136733"/>
                      </a:cubicBezTo>
                      <a:cubicBezTo>
                        <a:pt x="1370175" y="115369"/>
                        <a:pt x="1464178" y="74064"/>
                        <a:pt x="1476997" y="51275"/>
                      </a:cubicBezTo>
                      <a:cubicBezTo>
                        <a:pt x="1489816" y="28486"/>
                        <a:pt x="1438541" y="0"/>
                        <a:pt x="1400085" y="0"/>
                      </a:cubicBezTo>
                      <a:cubicBezTo>
                        <a:pt x="1361629" y="0"/>
                        <a:pt x="1290414" y="45578"/>
                        <a:pt x="1246261" y="51275"/>
                      </a:cubicBezTo>
                      <a:cubicBezTo>
                        <a:pt x="1202108" y="56972"/>
                        <a:pt x="1173622" y="47002"/>
                        <a:pt x="1135166" y="34183"/>
                      </a:cubicBezTo>
                      <a:cubicBezTo>
                        <a:pt x="1096710" y="21364"/>
                        <a:pt x="1093861" y="14242"/>
                        <a:pt x="1006979" y="17091"/>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2057400" y="1219200"/>
                  <a:ext cx="1210588" cy="646331"/>
                </a:xfrm>
                <a:prstGeom prst="rect">
                  <a:avLst/>
                </a:prstGeom>
                <a:noFill/>
                <a:ln>
                  <a:noFill/>
                </a:ln>
              </p:spPr>
              <p:txBody>
                <a:bodyPr wrap="none" rtlCol="0">
                  <a:spAutoFit/>
                </a:bodyPr>
                <a:lstStyle/>
                <a:p>
                  <a:r>
                    <a:rPr lang="en-US" b="1" dirty="0" smtClean="0">
                      <a:solidFill>
                        <a:schemeClr val="bg1"/>
                      </a:solidFill>
                    </a:rPr>
                    <a:t>        North </a:t>
                  </a:r>
                </a:p>
                <a:p>
                  <a:r>
                    <a:rPr lang="en-US" b="1" dirty="0" smtClean="0">
                      <a:solidFill>
                        <a:schemeClr val="bg1"/>
                      </a:solidFill>
                    </a:rPr>
                    <a:t>America</a:t>
                  </a:r>
                  <a:endParaRPr lang="en-US" b="1" dirty="0">
                    <a:solidFill>
                      <a:schemeClr val="bg1"/>
                    </a:solidFill>
                  </a:endParaRPr>
                </a:p>
              </p:txBody>
            </p:sp>
            <p:sp>
              <p:nvSpPr>
                <p:cNvPr id="59" name="TextBox 58"/>
                <p:cNvSpPr txBox="1"/>
                <p:nvPr/>
              </p:nvSpPr>
              <p:spPr>
                <a:xfrm>
                  <a:off x="2624407" y="2590800"/>
                  <a:ext cx="973600" cy="646331"/>
                </a:xfrm>
                <a:prstGeom prst="rect">
                  <a:avLst/>
                </a:prstGeom>
                <a:noFill/>
                <a:ln>
                  <a:noFill/>
                </a:ln>
              </p:spPr>
              <p:txBody>
                <a:bodyPr wrap="none" rtlCol="0">
                  <a:spAutoFit/>
                </a:bodyPr>
                <a:lstStyle/>
                <a:p>
                  <a:pPr algn="ctr"/>
                  <a:r>
                    <a:rPr lang="en-US" b="1" dirty="0" smtClean="0">
                      <a:solidFill>
                        <a:schemeClr val="bg1"/>
                      </a:solidFill>
                    </a:rPr>
                    <a:t>South</a:t>
                  </a:r>
                </a:p>
                <a:p>
                  <a:pPr algn="ctr"/>
                  <a:r>
                    <a:rPr lang="en-US" b="1" dirty="0" smtClean="0">
                      <a:solidFill>
                        <a:schemeClr val="bg1"/>
                      </a:solidFill>
                    </a:rPr>
                    <a:t>America</a:t>
                  </a:r>
                  <a:endParaRPr lang="en-US" b="1" dirty="0">
                    <a:solidFill>
                      <a:schemeClr val="bg1"/>
                    </a:solidFill>
                  </a:endParaRPr>
                </a:p>
              </p:txBody>
            </p:sp>
          </p:grpSp>
          <p:grpSp>
            <p:nvGrpSpPr>
              <p:cNvPr id="39" name="Group 23"/>
              <p:cNvGrpSpPr/>
              <p:nvPr/>
            </p:nvGrpSpPr>
            <p:grpSpPr>
              <a:xfrm>
                <a:off x="4140437" y="1686370"/>
                <a:ext cx="1657885" cy="2159237"/>
                <a:chOff x="4140437" y="1686370"/>
                <a:chExt cx="1657885" cy="2159237"/>
              </a:xfrm>
              <a:solidFill>
                <a:schemeClr val="accent6">
                  <a:lumMod val="50000"/>
                </a:schemeClr>
              </a:solidFill>
            </p:grpSpPr>
            <p:sp>
              <p:nvSpPr>
                <p:cNvPr id="49" name="Freeform 48"/>
                <p:cNvSpPr/>
                <p:nvPr/>
              </p:nvSpPr>
              <p:spPr>
                <a:xfrm>
                  <a:off x="4140437" y="1686370"/>
                  <a:ext cx="1657885" cy="2159237"/>
                </a:xfrm>
                <a:custGeom>
                  <a:avLst/>
                  <a:gdLst>
                    <a:gd name="connsiteX0" fmla="*/ 653754 w 1657885"/>
                    <a:gd name="connsiteY0" fmla="*/ 5697 h 2159237"/>
                    <a:gd name="connsiteX1" fmla="*/ 320468 w 1657885"/>
                    <a:gd name="connsiteY1" fmla="*/ 91155 h 2159237"/>
                    <a:gd name="connsiteX2" fmla="*/ 183735 w 1657885"/>
                    <a:gd name="connsiteY2" fmla="*/ 210796 h 2159237"/>
                    <a:gd name="connsiteX3" fmla="*/ 47002 w 1657885"/>
                    <a:gd name="connsiteY3" fmla="*/ 338983 h 2159237"/>
                    <a:gd name="connsiteX4" fmla="*/ 4273 w 1657885"/>
                    <a:gd name="connsiteY4" fmla="*/ 535537 h 2159237"/>
                    <a:gd name="connsiteX5" fmla="*/ 21365 w 1657885"/>
                    <a:gd name="connsiteY5" fmla="*/ 732090 h 2159237"/>
                    <a:gd name="connsiteX6" fmla="*/ 123914 w 1657885"/>
                    <a:gd name="connsiteY6" fmla="*/ 911551 h 2159237"/>
                    <a:gd name="connsiteX7" fmla="*/ 217918 w 1657885"/>
                    <a:gd name="connsiteY7" fmla="*/ 997009 h 2159237"/>
                    <a:gd name="connsiteX8" fmla="*/ 286284 w 1657885"/>
                    <a:gd name="connsiteY8" fmla="*/ 988464 h 2159237"/>
                    <a:gd name="connsiteX9" fmla="*/ 388834 w 1657885"/>
                    <a:gd name="connsiteY9" fmla="*/ 979918 h 2159237"/>
                    <a:gd name="connsiteX10" fmla="*/ 474292 w 1657885"/>
                    <a:gd name="connsiteY10" fmla="*/ 945735 h 2159237"/>
                    <a:gd name="connsiteX11" fmla="*/ 542658 w 1657885"/>
                    <a:gd name="connsiteY11" fmla="*/ 988464 h 2159237"/>
                    <a:gd name="connsiteX12" fmla="*/ 653754 w 1657885"/>
                    <a:gd name="connsiteY12" fmla="*/ 1022647 h 2159237"/>
                    <a:gd name="connsiteX13" fmla="*/ 653754 w 1657885"/>
                    <a:gd name="connsiteY13" fmla="*/ 1116651 h 2159237"/>
                    <a:gd name="connsiteX14" fmla="*/ 696483 w 1657885"/>
                    <a:gd name="connsiteY14" fmla="*/ 1227746 h 2159237"/>
                    <a:gd name="connsiteX15" fmla="*/ 739212 w 1657885"/>
                    <a:gd name="connsiteY15" fmla="*/ 1432845 h 2159237"/>
                    <a:gd name="connsiteX16" fmla="*/ 747757 w 1657885"/>
                    <a:gd name="connsiteY16" fmla="*/ 1492666 h 2159237"/>
                    <a:gd name="connsiteX17" fmla="*/ 687937 w 1657885"/>
                    <a:gd name="connsiteY17" fmla="*/ 1637944 h 2159237"/>
                    <a:gd name="connsiteX18" fmla="*/ 756303 w 1657885"/>
                    <a:gd name="connsiteY18" fmla="*/ 1766131 h 2159237"/>
                    <a:gd name="connsiteX19" fmla="*/ 781941 w 1657885"/>
                    <a:gd name="connsiteY19" fmla="*/ 1894318 h 2159237"/>
                    <a:gd name="connsiteX20" fmla="*/ 807578 w 1657885"/>
                    <a:gd name="connsiteY20" fmla="*/ 1996867 h 2159237"/>
                    <a:gd name="connsiteX21" fmla="*/ 824670 w 1657885"/>
                    <a:gd name="connsiteY21" fmla="*/ 2116509 h 2159237"/>
                    <a:gd name="connsiteX22" fmla="*/ 824670 w 1657885"/>
                    <a:gd name="connsiteY22" fmla="*/ 2159237 h 2159237"/>
                    <a:gd name="connsiteX23" fmla="*/ 1021223 w 1657885"/>
                    <a:gd name="connsiteY23" fmla="*/ 2116509 h 2159237"/>
                    <a:gd name="connsiteX24" fmla="*/ 1140864 w 1657885"/>
                    <a:gd name="connsiteY24" fmla="*/ 1937047 h 2159237"/>
                    <a:gd name="connsiteX25" fmla="*/ 1209230 w 1657885"/>
                    <a:gd name="connsiteY25" fmla="*/ 1860135 h 2159237"/>
                    <a:gd name="connsiteX26" fmla="*/ 1234868 w 1657885"/>
                    <a:gd name="connsiteY26" fmla="*/ 1749039 h 2159237"/>
                    <a:gd name="connsiteX27" fmla="*/ 1337417 w 1657885"/>
                    <a:gd name="connsiteY27" fmla="*/ 1620852 h 2159237"/>
                    <a:gd name="connsiteX28" fmla="*/ 1388692 w 1657885"/>
                    <a:gd name="connsiteY28" fmla="*/ 1390116 h 2159237"/>
                    <a:gd name="connsiteX29" fmla="*/ 1388692 w 1657885"/>
                    <a:gd name="connsiteY29" fmla="*/ 1227746 h 2159237"/>
                    <a:gd name="connsiteX30" fmla="*/ 1533970 w 1657885"/>
                    <a:gd name="connsiteY30" fmla="*/ 1039738 h 2159237"/>
                    <a:gd name="connsiteX31" fmla="*/ 1627974 w 1657885"/>
                    <a:gd name="connsiteY31" fmla="*/ 877368 h 2159237"/>
                    <a:gd name="connsiteX32" fmla="*/ 1645066 w 1657885"/>
                    <a:gd name="connsiteY32" fmla="*/ 774819 h 2159237"/>
                    <a:gd name="connsiteX33" fmla="*/ 1551062 w 1657885"/>
                    <a:gd name="connsiteY33" fmla="*/ 800456 h 2159237"/>
                    <a:gd name="connsiteX34" fmla="*/ 1422875 w 1657885"/>
                    <a:gd name="connsiteY34" fmla="*/ 809002 h 2159237"/>
                    <a:gd name="connsiteX35" fmla="*/ 1286142 w 1657885"/>
                    <a:gd name="connsiteY35" fmla="*/ 569720 h 2159237"/>
                    <a:gd name="connsiteX36" fmla="*/ 1226322 w 1657885"/>
                    <a:gd name="connsiteY36" fmla="*/ 381712 h 2159237"/>
                    <a:gd name="connsiteX37" fmla="*/ 1192139 w 1657885"/>
                    <a:gd name="connsiteY37" fmla="*/ 236434 h 2159237"/>
                    <a:gd name="connsiteX38" fmla="*/ 1123772 w 1657885"/>
                    <a:gd name="connsiteY38" fmla="*/ 210796 h 2159237"/>
                    <a:gd name="connsiteX39" fmla="*/ 927219 w 1657885"/>
                    <a:gd name="connsiteY39" fmla="*/ 176613 h 2159237"/>
                    <a:gd name="connsiteX40" fmla="*/ 833215 w 1657885"/>
                    <a:gd name="connsiteY40" fmla="*/ 185159 h 2159237"/>
                    <a:gd name="connsiteX41" fmla="*/ 653754 w 1657885"/>
                    <a:gd name="connsiteY41" fmla="*/ 150976 h 2159237"/>
                    <a:gd name="connsiteX42" fmla="*/ 636662 w 1657885"/>
                    <a:gd name="connsiteY42" fmla="*/ 56972 h 2159237"/>
                    <a:gd name="connsiteX43" fmla="*/ 653754 w 1657885"/>
                    <a:gd name="connsiteY43" fmla="*/ 5697 h 215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57885" h="2159237">
                      <a:moveTo>
                        <a:pt x="653754" y="5697"/>
                      </a:moveTo>
                      <a:cubicBezTo>
                        <a:pt x="601055" y="11394"/>
                        <a:pt x="398805" y="56972"/>
                        <a:pt x="320468" y="91155"/>
                      </a:cubicBezTo>
                      <a:cubicBezTo>
                        <a:pt x="242132" y="125338"/>
                        <a:pt x="229313" y="169491"/>
                        <a:pt x="183735" y="210796"/>
                      </a:cubicBezTo>
                      <a:cubicBezTo>
                        <a:pt x="138157" y="252101"/>
                        <a:pt x="76912" y="284860"/>
                        <a:pt x="47002" y="338983"/>
                      </a:cubicBezTo>
                      <a:cubicBezTo>
                        <a:pt x="17092" y="393106"/>
                        <a:pt x="8546" y="470019"/>
                        <a:pt x="4273" y="535537"/>
                      </a:cubicBezTo>
                      <a:cubicBezTo>
                        <a:pt x="0" y="601055"/>
                        <a:pt x="1425" y="669421"/>
                        <a:pt x="21365" y="732090"/>
                      </a:cubicBezTo>
                      <a:cubicBezTo>
                        <a:pt x="41305" y="794759"/>
                        <a:pt x="91155" y="867398"/>
                        <a:pt x="123914" y="911551"/>
                      </a:cubicBezTo>
                      <a:cubicBezTo>
                        <a:pt x="156673" y="955704"/>
                        <a:pt x="190856" y="984190"/>
                        <a:pt x="217918" y="997009"/>
                      </a:cubicBezTo>
                      <a:cubicBezTo>
                        <a:pt x="244980" y="1009828"/>
                        <a:pt x="257798" y="991313"/>
                        <a:pt x="286284" y="988464"/>
                      </a:cubicBezTo>
                      <a:cubicBezTo>
                        <a:pt x="314770" y="985616"/>
                        <a:pt x="357499" y="987039"/>
                        <a:pt x="388834" y="979918"/>
                      </a:cubicBezTo>
                      <a:cubicBezTo>
                        <a:pt x="420169" y="972797"/>
                        <a:pt x="448655" y="944311"/>
                        <a:pt x="474292" y="945735"/>
                      </a:cubicBezTo>
                      <a:cubicBezTo>
                        <a:pt x="499929" y="947159"/>
                        <a:pt x="512748" y="975645"/>
                        <a:pt x="542658" y="988464"/>
                      </a:cubicBezTo>
                      <a:cubicBezTo>
                        <a:pt x="572568" y="1001283"/>
                        <a:pt x="635238" y="1001283"/>
                        <a:pt x="653754" y="1022647"/>
                      </a:cubicBezTo>
                      <a:cubicBezTo>
                        <a:pt x="672270" y="1044011"/>
                        <a:pt x="646633" y="1082468"/>
                        <a:pt x="653754" y="1116651"/>
                      </a:cubicBezTo>
                      <a:cubicBezTo>
                        <a:pt x="660875" y="1150834"/>
                        <a:pt x="682240" y="1175047"/>
                        <a:pt x="696483" y="1227746"/>
                      </a:cubicBezTo>
                      <a:cubicBezTo>
                        <a:pt x="710726" y="1280445"/>
                        <a:pt x="730666" y="1388692"/>
                        <a:pt x="739212" y="1432845"/>
                      </a:cubicBezTo>
                      <a:cubicBezTo>
                        <a:pt x="747758" y="1476998"/>
                        <a:pt x="756303" y="1458483"/>
                        <a:pt x="747757" y="1492666"/>
                      </a:cubicBezTo>
                      <a:cubicBezTo>
                        <a:pt x="739211" y="1526849"/>
                        <a:pt x="686513" y="1592367"/>
                        <a:pt x="687937" y="1637944"/>
                      </a:cubicBezTo>
                      <a:cubicBezTo>
                        <a:pt x="689361" y="1683521"/>
                        <a:pt x="740636" y="1723402"/>
                        <a:pt x="756303" y="1766131"/>
                      </a:cubicBezTo>
                      <a:cubicBezTo>
                        <a:pt x="771970" y="1808860"/>
                        <a:pt x="773395" y="1855862"/>
                        <a:pt x="781941" y="1894318"/>
                      </a:cubicBezTo>
                      <a:cubicBezTo>
                        <a:pt x="790487" y="1932774"/>
                        <a:pt x="800457" y="1959835"/>
                        <a:pt x="807578" y="1996867"/>
                      </a:cubicBezTo>
                      <a:cubicBezTo>
                        <a:pt x="814700" y="2033899"/>
                        <a:pt x="821821" y="2089447"/>
                        <a:pt x="824670" y="2116509"/>
                      </a:cubicBezTo>
                      <a:cubicBezTo>
                        <a:pt x="827519" y="2143571"/>
                        <a:pt x="791911" y="2159237"/>
                        <a:pt x="824670" y="2159237"/>
                      </a:cubicBezTo>
                      <a:cubicBezTo>
                        <a:pt x="857429" y="2159237"/>
                        <a:pt x="968524" y="2153541"/>
                        <a:pt x="1021223" y="2116509"/>
                      </a:cubicBezTo>
                      <a:cubicBezTo>
                        <a:pt x="1073922" y="2079477"/>
                        <a:pt x="1109530" y="1979776"/>
                        <a:pt x="1140864" y="1937047"/>
                      </a:cubicBezTo>
                      <a:cubicBezTo>
                        <a:pt x="1172199" y="1894318"/>
                        <a:pt x="1193563" y="1891470"/>
                        <a:pt x="1209230" y="1860135"/>
                      </a:cubicBezTo>
                      <a:cubicBezTo>
                        <a:pt x="1224897" y="1828800"/>
                        <a:pt x="1213504" y="1788919"/>
                        <a:pt x="1234868" y="1749039"/>
                      </a:cubicBezTo>
                      <a:cubicBezTo>
                        <a:pt x="1256232" y="1709159"/>
                        <a:pt x="1311780" y="1680673"/>
                        <a:pt x="1337417" y="1620852"/>
                      </a:cubicBezTo>
                      <a:cubicBezTo>
                        <a:pt x="1363054" y="1561031"/>
                        <a:pt x="1380146" y="1455634"/>
                        <a:pt x="1388692" y="1390116"/>
                      </a:cubicBezTo>
                      <a:cubicBezTo>
                        <a:pt x="1397238" y="1324598"/>
                        <a:pt x="1364479" y="1286142"/>
                        <a:pt x="1388692" y="1227746"/>
                      </a:cubicBezTo>
                      <a:cubicBezTo>
                        <a:pt x="1412905" y="1169350"/>
                        <a:pt x="1494090" y="1098134"/>
                        <a:pt x="1533970" y="1039738"/>
                      </a:cubicBezTo>
                      <a:cubicBezTo>
                        <a:pt x="1573850" y="981342"/>
                        <a:pt x="1609458" y="921521"/>
                        <a:pt x="1627974" y="877368"/>
                      </a:cubicBezTo>
                      <a:cubicBezTo>
                        <a:pt x="1646490" y="833215"/>
                        <a:pt x="1657885" y="787638"/>
                        <a:pt x="1645066" y="774819"/>
                      </a:cubicBezTo>
                      <a:cubicBezTo>
                        <a:pt x="1632247" y="762000"/>
                        <a:pt x="1588094" y="794759"/>
                        <a:pt x="1551062" y="800456"/>
                      </a:cubicBezTo>
                      <a:cubicBezTo>
                        <a:pt x="1514030" y="806153"/>
                        <a:pt x="1467028" y="847458"/>
                        <a:pt x="1422875" y="809002"/>
                      </a:cubicBezTo>
                      <a:cubicBezTo>
                        <a:pt x="1378722" y="770546"/>
                        <a:pt x="1318901" y="640935"/>
                        <a:pt x="1286142" y="569720"/>
                      </a:cubicBezTo>
                      <a:cubicBezTo>
                        <a:pt x="1253383" y="498505"/>
                        <a:pt x="1241989" y="437260"/>
                        <a:pt x="1226322" y="381712"/>
                      </a:cubicBezTo>
                      <a:cubicBezTo>
                        <a:pt x="1210655" y="326164"/>
                        <a:pt x="1209231" y="264920"/>
                        <a:pt x="1192139" y="236434"/>
                      </a:cubicBezTo>
                      <a:cubicBezTo>
                        <a:pt x="1175047" y="207948"/>
                        <a:pt x="1167925" y="220766"/>
                        <a:pt x="1123772" y="210796"/>
                      </a:cubicBezTo>
                      <a:cubicBezTo>
                        <a:pt x="1079619" y="200826"/>
                        <a:pt x="975645" y="180886"/>
                        <a:pt x="927219" y="176613"/>
                      </a:cubicBezTo>
                      <a:cubicBezTo>
                        <a:pt x="878793" y="172340"/>
                        <a:pt x="878792" y="189432"/>
                        <a:pt x="833215" y="185159"/>
                      </a:cubicBezTo>
                      <a:cubicBezTo>
                        <a:pt x="787638" y="180886"/>
                        <a:pt x="686513" y="172341"/>
                        <a:pt x="653754" y="150976"/>
                      </a:cubicBezTo>
                      <a:cubicBezTo>
                        <a:pt x="620995" y="129611"/>
                        <a:pt x="640935" y="81185"/>
                        <a:pt x="636662" y="56972"/>
                      </a:cubicBezTo>
                      <a:cubicBezTo>
                        <a:pt x="632389" y="32759"/>
                        <a:pt x="706453" y="0"/>
                        <a:pt x="653754" y="5697"/>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4572000" y="2133600"/>
                  <a:ext cx="744371" cy="369332"/>
                </a:xfrm>
                <a:prstGeom prst="rect">
                  <a:avLst/>
                </a:prstGeom>
                <a:grpFill/>
                <a:ln>
                  <a:noFill/>
                </a:ln>
              </p:spPr>
              <p:txBody>
                <a:bodyPr wrap="none" rtlCol="0">
                  <a:spAutoFit/>
                </a:bodyPr>
                <a:lstStyle/>
                <a:p>
                  <a:pPr algn="ctr"/>
                  <a:r>
                    <a:rPr lang="en-US" b="1" dirty="0" smtClean="0">
                      <a:solidFill>
                        <a:schemeClr val="bg1"/>
                      </a:solidFill>
                    </a:rPr>
                    <a:t>Africa</a:t>
                  </a:r>
                  <a:endParaRPr lang="en-US" b="1" dirty="0">
                    <a:solidFill>
                      <a:schemeClr val="bg1"/>
                    </a:solidFill>
                  </a:endParaRPr>
                </a:p>
              </p:txBody>
            </p:sp>
          </p:grpSp>
          <p:grpSp>
            <p:nvGrpSpPr>
              <p:cNvPr id="40" name="Group 26"/>
              <p:cNvGrpSpPr/>
              <p:nvPr/>
            </p:nvGrpSpPr>
            <p:grpSpPr>
              <a:xfrm>
                <a:off x="4365477" y="770546"/>
                <a:ext cx="2951147" cy="1841619"/>
                <a:chOff x="4365477" y="770546"/>
                <a:chExt cx="2951147" cy="1841619"/>
              </a:xfrm>
              <a:solidFill>
                <a:schemeClr val="accent6">
                  <a:lumMod val="50000"/>
                </a:schemeClr>
              </a:solidFill>
            </p:grpSpPr>
            <p:sp>
              <p:nvSpPr>
                <p:cNvPr id="47" name="Freeform 46"/>
                <p:cNvSpPr/>
                <p:nvPr/>
              </p:nvSpPr>
              <p:spPr>
                <a:xfrm>
                  <a:off x="4365477" y="770546"/>
                  <a:ext cx="2951147" cy="1841619"/>
                </a:xfrm>
                <a:custGeom>
                  <a:avLst/>
                  <a:gdLst>
                    <a:gd name="connsiteX0" fmla="*/ 35607 w 2951147"/>
                    <a:gd name="connsiteY0" fmla="*/ 981342 h 1841619"/>
                    <a:gd name="connsiteX1" fmla="*/ 1424 w 2951147"/>
                    <a:gd name="connsiteY1" fmla="*/ 921521 h 1841619"/>
                    <a:gd name="connsiteX2" fmla="*/ 27061 w 2951147"/>
                    <a:gd name="connsiteY2" fmla="*/ 818972 h 1841619"/>
                    <a:gd name="connsiteX3" fmla="*/ 121065 w 2951147"/>
                    <a:gd name="connsiteY3" fmla="*/ 801880 h 1841619"/>
                    <a:gd name="connsiteX4" fmla="*/ 163794 w 2951147"/>
                    <a:gd name="connsiteY4" fmla="*/ 716422 h 1841619"/>
                    <a:gd name="connsiteX5" fmla="*/ 103973 w 2951147"/>
                    <a:gd name="connsiteY5" fmla="*/ 665147 h 1841619"/>
                    <a:gd name="connsiteX6" fmla="*/ 249252 w 2951147"/>
                    <a:gd name="connsiteY6" fmla="*/ 596781 h 1841619"/>
                    <a:gd name="connsiteX7" fmla="*/ 377439 w 2951147"/>
                    <a:gd name="connsiteY7" fmla="*/ 502777 h 1841619"/>
                    <a:gd name="connsiteX8" fmla="*/ 385985 w 2951147"/>
                    <a:gd name="connsiteY8" fmla="*/ 408774 h 1841619"/>
                    <a:gd name="connsiteX9" fmla="*/ 266344 w 2951147"/>
                    <a:gd name="connsiteY9" fmla="*/ 400228 h 1841619"/>
                    <a:gd name="connsiteX10" fmla="*/ 334710 w 2951147"/>
                    <a:gd name="connsiteY10" fmla="*/ 306224 h 1841619"/>
                    <a:gd name="connsiteX11" fmla="*/ 394530 w 2951147"/>
                    <a:gd name="connsiteY11" fmla="*/ 195129 h 1841619"/>
                    <a:gd name="connsiteX12" fmla="*/ 522717 w 2951147"/>
                    <a:gd name="connsiteY12" fmla="*/ 126762 h 1841619"/>
                    <a:gd name="connsiteX13" fmla="*/ 710725 w 2951147"/>
                    <a:gd name="connsiteY13" fmla="*/ 160946 h 1841619"/>
                    <a:gd name="connsiteX14" fmla="*/ 804729 w 2951147"/>
                    <a:gd name="connsiteY14" fmla="*/ 229312 h 1841619"/>
                    <a:gd name="connsiteX15" fmla="*/ 1026919 w 2951147"/>
                    <a:gd name="connsiteY15" fmla="*/ 160946 h 1841619"/>
                    <a:gd name="connsiteX16" fmla="*/ 1061102 w 2951147"/>
                    <a:gd name="connsiteY16" fmla="*/ 109671 h 1841619"/>
                    <a:gd name="connsiteX17" fmla="*/ 1155106 w 2951147"/>
                    <a:gd name="connsiteY17" fmla="*/ 7121 h 1841619"/>
                    <a:gd name="connsiteX18" fmla="*/ 1317476 w 2951147"/>
                    <a:gd name="connsiteY18" fmla="*/ 66942 h 1841619"/>
                    <a:gd name="connsiteX19" fmla="*/ 1428572 w 2951147"/>
                    <a:gd name="connsiteY19" fmla="*/ 101125 h 1841619"/>
                    <a:gd name="connsiteX20" fmla="*/ 1548213 w 2951147"/>
                    <a:gd name="connsiteY20" fmla="*/ 75488 h 1841619"/>
                    <a:gd name="connsiteX21" fmla="*/ 1796041 w 2951147"/>
                    <a:gd name="connsiteY21" fmla="*/ 118217 h 1841619"/>
                    <a:gd name="connsiteX22" fmla="*/ 2026777 w 2951147"/>
                    <a:gd name="connsiteY22" fmla="*/ 126762 h 1841619"/>
                    <a:gd name="connsiteX23" fmla="*/ 2428430 w 2951147"/>
                    <a:gd name="connsiteY23" fmla="*/ 220766 h 1841619"/>
                    <a:gd name="connsiteX24" fmla="*/ 2548071 w 2951147"/>
                    <a:gd name="connsiteY24" fmla="*/ 246404 h 1841619"/>
                    <a:gd name="connsiteX25" fmla="*/ 2718987 w 2951147"/>
                    <a:gd name="connsiteY25" fmla="*/ 314770 h 1841619"/>
                    <a:gd name="connsiteX26" fmla="*/ 2633529 w 2951147"/>
                    <a:gd name="connsiteY26" fmla="*/ 374590 h 1841619"/>
                    <a:gd name="connsiteX27" fmla="*/ 2505342 w 2951147"/>
                    <a:gd name="connsiteY27" fmla="*/ 400228 h 1841619"/>
                    <a:gd name="connsiteX28" fmla="*/ 2539525 w 2951147"/>
                    <a:gd name="connsiteY28" fmla="*/ 502777 h 1841619"/>
                    <a:gd name="connsiteX29" fmla="*/ 2744624 w 2951147"/>
                    <a:gd name="connsiteY29" fmla="*/ 596781 h 1841619"/>
                    <a:gd name="connsiteX30" fmla="*/ 2821536 w 2951147"/>
                    <a:gd name="connsiteY30" fmla="*/ 716422 h 1841619"/>
                    <a:gd name="connsiteX31" fmla="*/ 2855719 w 2951147"/>
                    <a:gd name="connsiteY31" fmla="*/ 793334 h 1841619"/>
                    <a:gd name="connsiteX32" fmla="*/ 2906994 w 2951147"/>
                    <a:gd name="connsiteY32" fmla="*/ 861701 h 1841619"/>
                    <a:gd name="connsiteX33" fmla="*/ 2949723 w 2951147"/>
                    <a:gd name="connsiteY33" fmla="*/ 955704 h 1841619"/>
                    <a:gd name="connsiteX34" fmla="*/ 2898448 w 2951147"/>
                    <a:gd name="connsiteY34" fmla="*/ 1066800 h 1841619"/>
                    <a:gd name="connsiteX35" fmla="*/ 2847173 w 2951147"/>
                    <a:gd name="connsiteY35" fmla="*/ 955704 h 1841619"/>
                    <a:gd name="connsiteX36" fmla="*/ 2778807 w 2951147"/>
                    <a:gd name="connsiteY36" fmla="*/ 904430 h 1841619"/>
                    <a:gd name="connsiteX37" fmla="*/ 2659166 w 2951147"/>
                    <a:gd name="connsiteY37" fmla="*/ 895884 h 1841619"/>
                    <a:gd name="connsiteX38" fmla="*/ 2727532 w 2951147"/>
                    <a:gd name="connsiteY38" fmla="*/ 947159 h 1841619"/>
                    <a:gd name="connsiteX39" fmla="*/ 2770261 w 2951147"/>
                    <a:gd name="connsiteY39" fmla="*/ 947159 h 1841619"/>
                    <a:gd name="connsiteX40" fmla="*/ 2770261 w 2951147"/>
                    <a:gd name="connsiteY40" fmla="*/ 1006979 h 1841619"/>
                    <a:gd name="connsiteX41" fmla="*/ 2812990 w 2951147"/>
                    <a:gd name="connsiteY41" fmla="*/ 1092437 h 1841619"/>
                    <a:gd name="connsiteX42" fmla="*/ 2889902 w 2951147"/>
                    <a:gd name="connsiteY42" fmla="*/ 1194987 h 1841619"/>
                    <a:gd name="connsiteX43" fmla="*/ 2932631 w 2951147"/>
                    <a:gd name="connsiteY43" fmla="*/ 1297536 h 1841619"/>
                    <a:gd name="connsiteX44" fmla="*/ 2864265 w 2951147"/>
                    <a:gd name="connsiteY44" fmla="*/ 1391540 h 1841619"/>
                    <a:gd name="connsiteX45" fmla="*/ 2778807 w 2951147"/>
                    <a:gd name="connsiteY45" fmla="*/ 1417177 h 1841619"/>
                    <a:gd name="connsiteX46" fmla="*/ 2744624 w 2951147"/>
                    <a:gd name="connsiteY46" fmla="*/ 1476998 h 1841619"/>
                    <a:gd name="connsiteX47" fmla="*/ 2693349 w 2951147"/>
                    <a:gd name="connsiteY47" fmla="*/ 1417177 h 1841619"/>
                    <a:gd name="connsiteX48" fmla="*/ 2684803 w 2951147"/>
                    <a:gd name="connsiteY48" fmla="*/ 1468452 h 1841619"/>
                    <a:gd name="connsiteX49" fmla="*/ 2830082 w 2951147"/>
                    <a:gd name="connsiteY49" fmla="*/ 1622276 h 1841619"/>
                    <a:gd name="connsiteX50" fmla="*/ 2761716 w 2951147"/>
                    <a:gd name="connsiteY50" fmla="*/ 1750463 h 1841619"/>
                    <a:gd name="connsiteX51" fmla="*/ 2676258 w 2951147"/>
                    <a:gd name="connsiteY51" fmla="*/ 1665005 h 1841619"/>
                    <a:gd name="connsiteX52" fmla="*/ 2607891 w 2951147"/>
                    <a:gd name="connsiteY52" fmla="*/ 1639368 h 1841619"/>
                    <a:gd name="connsiteX53" fmla="*/ 2616437 w 2951147"/>
                    <a:gd name="connsiteY53" fmla="*/ 1776101 h 1841619"/>
                    <a:gd name="connsiteX54" fmla="*/ 2573708 w 2951147"/>
                    <a:gd name="connsiteY54" fmla="*/ 1784647 h 1841619"/>
                    <a:gd name="connsiteX55" fmla="*/ 2522433 w 2951147"/>
                    <a:gd name="connsiteY55" fmla="*/ 1613731 h 1841619"/>
                    <a:gd name="connsiteX56" fmla="*/ 2462613 w 2951147"/>
                    <a:gd name="connsiteY56" fmla="*/ 1536818 h 1841619"/>
                    <a:gd name="connsiteX57" fmla="*/ 2291697 w 2951147"/>
                    <a:gd name="connsiteY57" fmla="*/ 1382994 h 1841619"/>
                    <a:gd name="connsiteX58" fmla="*/ 2214785 w 2951147"/>
                    <a:gd name="connsiteY58" fmla="*/ 1451361 h 1841619"/>
                    <a:gd name="connsiteX59" fmla="*/ 2137873 w 2951147"/>
                    <a:gd name="connsiteY59" fmla="*/ 1562456 h 1841619"/>
                    <a:gd name="connsiteX60" fmla="*/ 2137873 w 2951147"/>
                    <a:gd name="connsiteY60" fmla="*/ 1656460 h 1841619"/>
                    <a:gd name="connsiteX61" fmla="*/ 2137873 w 2951147"/>
                    <a:gd name="connsiteY61" fmla="*/ 1707734 h 1841619"/>
                    <a:gd name="connsiteX62" fmla="*/ 2052415 w 2951147"/>
                    <a:gd name="connsiteY62" fmla="*/ 1818830 h 1841619"/>
                    <a:gd name="connsiteX63" fmla="*/ 2035323 w 2951147"/>
                    <a:gd name="connsiteY63" fmla="*/ 1818830 h 1841619"/>
                    <a:gd name="connsiteX64" fmla="*/ 1958411 w 2951147"/>
                    <a:gd name="connsiteY64" fmla="*/ 1682097 h 1841619"/>
                    <a:gd name="connsiteX65" fmla="*/ 1932773 w 2951147"/>
                    <a:gd name="connsiteY65" fmla="*/ 1553910 h 1841619"/>
                    <a:gd name="connsiteX66" fmla="*/ 1864407 w 2951147"/>
                    <a:gd name="connsiteY66" fmla="*/ 1417177 h 1841619"/>
                    <a:gd name="connsiteX67" fmla="*/ 1684945 w 2951147"/>
                    <a:gd name="connsiteY67" fmla="*/ 1297536 h 1841619"/>
                    <a:gd name="connsiteX68" fmla="*/ 1548213 w 2951147"/>
                    <a:gd name="connsiteY68" fmla="*/ 1323174 h 1841619"/>
                    <a:gd name="connsiteX69" fmla="*/ 1471301 w 2951147"/>
                    <a:gd name="connsiteY69" fmla="*/ 1280445 h 1841619"/>
                    <a:gd name="connsiteX70" fmla="*/ 1368751 w 2951147"/>
                    <a:gd name="connsiteY70" fmla="*/ 1220624 h 1841619"/>
                    <a:gd name="connsiteX71" fmla="*/ 1308930 w 2951147"/>
                    <a:gd name="connsiteY71" fmla="*/ 1152258 h 1841619"/>
                    <a:gd name="connsiteX72" fmla="*/ 1308930 w 2951147"/>
                    <a:gd name="connsiteY72" fmla="*/ 1220624 h 1841619"/>
                    <a:gd name="connsiteX73" fmla="*/ 1377297 w 2951147"/>
                    <a:gd name="connsiteY73" fmla="*/ 1331719 h 1841619"/>
                    <a:gd name="connsiteX74" fmla="*/ 1454209 w 2951147"/>
                    <a:gd name="connsiteY74" fmla="*/ 1340265 h 1841619"/>
                    <a:gd name="connsiteX75" fmla="*/ 1556759 w 2951147"/>
                    <a:gd name="connsiteY75" fmla="*/ 1357357 h 1841619"/>
                    <a:gd name="connsiteX76" fmla="*/ 1548213 w 2951147"/>
                    <a:gd name="connsiteY76" fmla="*/ 1485544 h 1841619"/>
                    <a:gd name="connsiteX77" fmla="*/ 1420026 w 2951147"/>
                    <a:gd name="connsiteY77" fmla="*/ 1579547 h 1841619"/>
                    <a:gd name="connsiteX78" fmla="*/ 1343114 w 2951147"/>
                    <a:gd name="connsiteY78" fmla="*/ 1622276 h 1841619"/>
                    <a:gd name="connsiteX79" fmla="*/ 1223473 w 2951147"/>
                    <a:gd name="connsiteY79" fmla="*/ 1494090 h 1841619"/>
                    <a:gd name="connsiteX80" fmla="*/ 1103831 w 2951147"/>
                    <a:gd name="connsiteY80" fmla="*/ 1357357 h 1841619"/>
                    <a:gd name="connsiteX81" fmla="*/ 1018373 w 2951147"/>
                    <a:gd name="connsiteY81" fmla="*/ 1246261 h 1841619"/>
                    <a:gd name="connsiteX82" fmla="*/ 958553 w 2951147"/>
                    <a:gd name="connsiteY82" fmla="*/ 1135166 h 1841619"/>
                    <a:gd name="connsiteX83" fmla="*/ 967099 w 2951147"/>
                    <a:gd name="connsiteY83" fmla="*/ 998433 h 1841619"/>
                    <a:gd name="connsiteX84" fmla="*/ 830366 w 2951147"/>
                    <a:gd name="connsiteY84" fmla="*/ 998433 h 1841619"/>
                    <a:gd name="connsiteX85" fmla="*/ 685087 w 2951147"/>
                    <a:gd name="connsiteY85" fmla="*/ 1015525 h 1841619"/>
                    <a:gd name="connsiteX86" fmla="*/ 599630 w 2951147"/>
                    <a:gd name="connsiteY86" fmla="*/ 887338 h 1841619"/>
                    <a:gd name="connsiteX87" fmla="*/ 514172 w 2951147"/>
                    <a:gd name="connsiteY87" fmla="*/ 904430 h 1841619"/>
                    <a:gd name="connsiteX88" fmla="*/ 437259 w 2951147"/>
                    <a:gd name="connsiteY88" fmla="*/ 818972 h 1841619"/>
                    <a:gd name="connsiteX89" fmla="*/ 334710 w 2951147"/>
                    <a:gd name="connsiteY89" fmla="*/ 793334 h 1841619"/>
                    <a:gd name="connsiteX90" fmla="*/ 215069 w 2951147"/>
                    <a:gd name="connsiteY90" fmla="*/ 895884 h 1841619"/>
                    <a:gd name="connsiteX91" fmla="*/ 215069 w 2951147"/>
                    <a:gd name="connsiteY91" fmla="*/ 938613 h 1841619"/>
                    <a:gd name="connsiteX92" fmla="*/ 146702 w 2951147"/>
                    <a:gd name="connsiteY92" fmla="*/ 972796 h 1841619"/>
                    <a:gd name="connsiteX93" fmla="*/ 35607 w 2951147"/>
                    <a:gd name="connsiteY93" fmla="*/ 981342 h 184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951147" h="1841619">
                      <a:moveTo>
                        <a:pt x="35607" y="981342"/>
                      </a:moveTo>
                      <a:cubicBezTo>
                        <a:pt x="11394" y="972796"/>
                        <a:pt x="2848" y="948582"/>
                        <a:pt x="1424" y="921521"/>
                      </a:cubicBezTo>
                      <a:cubicBezTo>
                        <a:pt x="0" y="894460"/>
                        <a:pt x="7121" y="838912"/>
                        <a:pt x="27061" y="818972"/>
                      </a:cubicBezTo>
                      <a:cubicBezTo>
                        <a:pt x="47001" y="799032"/>
                        <a:pt x="98276" y="818972"/>
                        <a:pt x="121065" y="801880"/>
                      </a:cubicBezTo>
                      <a:cubicBezTo>
                        <a:pt x="143854" y="784788"/>
                        <a:pt x="166643" y="739211"/>
                        <a:pt x="163794" y="716422"/>
                      </a:cubicBezTo>
                      <a:cubicBezTo>
                        <a:pt x="160945" y="693633"/>
                        <a:pt x="89730" y="685087"/>
                        <a:pt x="103973" y="665147"/>
                      </a:cubicBezTo>
                      <a:cubicBezTo>
                        <a:pt x="118216" y="645207"/>
                        <a:pt x="203674" y="623843"/>
                        <a:pt x="249252" y="596781"/>
                      </a:cubicBezTo>
                      <a:cubicBezTo>
                        <a:pt x="294830" y="569719"/>
                        <a:pt x="354650" y="534111"/>
                        <a:pt x="377439" y="502777"/>
                      </a:cubicBezTo>
                      <a:cubicBezTo>
                        <a:pt x="400228" y="471443"/>
                        <a:pt x="404501" y="425865"/>
                        <a:pt x="385985" y="408774"/>
                      </a:cubicBezTo>
                      <a:cubicBezTo>
                        <a:pt x="367469" y="391683"/>
                        <a:pt x="274890" y="417319"/>
                        <a:pt x="266344" y="400228"/>
                      </a:cubicBezTo>
                      <a:cubicBezTo>
                        <a:pt x="257798" y="383137"/>
                        <a:pt x="313346" y="340407"/>
                        <a:pt x="334710" y="306224"/>
                      </a:cubicBezTo>
                      <a:cubicBezTo>
                        <a:pt x="356074" y="272041"/>
                        <a:pt x="363196" y="225039"/>
                        <a:pt x="394530" y="195129"/>
                      </a:cubicBezTo>
                      <a:cubicBezTo>
                        <a:pt x="425865" y="165219"/>
                        <a:pt x="470018" y="132459"/>
                        <a:pt x="522717" y="126762"/>
                      </a:cubicBezTo>
                      <a:cubicBezTo>
                        <a:pt x="575416" y="121065"/>
                        <a:pt x="663723" y="143854"/>
                        <a:pt x="710725" y="160946"/>
                      </a:cubicBezTo>
                      <a:cubicBezTo>
                        <a:pt x="757727" y="178038"/>
                        <a:pt x="752030" y="229312"/>
                        <a:pt x="804729" y="229312"/>
                      </a:cubicBezTo>
                      <a:cubicBezTo>
                        <a:pt x="857428" y="229312"/>
                        <a:pt x="984190" y="180886"/>
                        <a:pt x="1026919" y="160946"/>
                      </a:cubicBezTo>
                      <a:cubicBezTo>
                        <a:pt x="1069648" y="141006"/>
                        <a:pt x="1039738" y="135308"/>
                        <a:pt x="1061102" y="109671"/>
                      </a:cubicBezTo>
                      <a:cubicBezTo>
                        <a:pt x="1082466" y="84034"/>
                        <a:pt x="1112377" y="14243"/>
                        <a:pt x="1155106" y="7121"/>
                      </a:cubicBezTo>
                      <a:cubicBezTo>
                        <a:pt x="1197835" y="0"/>
                        <a:pt x="1271898" y="51275"/>
                        <a:pt x="1317476" y="66942"/>
                      </a:cubicBezTo>
                      <a:cubicBezTo>
                        <a:pt x="1363054" y="82609"/>
                        <a:pt x="1390116" y="99701"/>
                        <a:pt x="1428572" y="101125"/>
                      </a:cubicBezTo>
                      <a:cubicBezTo>
                        <a:pt x="1467028" y="102549"/>
                        <a:pt x="1486968" y="72639"/>
                        <a:pt x="1548213" y="75488"/>
                      </a:cubicBezTo>
                      <a:cubicBezTo>
                        <a:pt x="1609458" y="78337"/>
                        <a:pt x="1716280" y="109671"/>
                        <a:pt x="1796041" y="118217"/>
                      </a:cubicBezTo>
                      <a:cubicBezTo>
                        <a:pt x="1875802" y="126763"/>
                        <a:pt x="1921379" y="109670"/>
                        <a:pt x="2026777" y="126762"/>
                      </a:cubicBezTo>
                      <a:cubicBezTo>
                        <a:pt x="2132175" y="143854"/>
                        <a:pt x="2341548" y="200826"/>
                        <a:pt x="2428430" y="220766"/>
                      </a:cubicBezTo>
                      <a:cubicBezTo>
                        <a:pt x="2515312" y="240706"/>
                        <a:pt x="2499645" y="230737"/>
                        <a:pt x="2548071" y="246404"/>
                      </a:cubicBezTo>
                      <a:cubicBezTo>
                        <a:pt x="2596497" y="262071"/>
                        <a:pt x="2704744" y="293406"/>
                        <a:pt x="2718987" y="314770"/>
                      </a:cubicBezTo>
                      <a:cubicBezTo>
                        <a:pt x="2733230" y="336134"/>
                        <a:pt x="2669136" y="360347"/>
                        <a:pt x="2633529" y="374590"/>
                      </a:cubicBezTo>
                      <a:cubicBezTo>
                        <a:pt x="2597922" y="388833"/>
                        <a:pt x="2521009" y="378864"/>
                        <a:pt x="2505342" y="400228"/>
                      </a:cubicBezTo>
                      <a:cubicBezTo>
                        <a:pt x="2489675" y="421593"/>
                        <a:pt x="2499645" y="470018"/>
                        <a:pt x="2539525" y="502777"/>
                      </a:cubicBezTo>
                      <a:cubicBezTo>
                        <a:pt x="2579405" y="535536"/>
                        <a:pt x="2697622" y="561173"/>
                        <a:pt x="2744624" y="596781"/>
                      </a:cubicBezTo>
                      <a:cubicBezTo>
                        <a:pt x="2791626" y="632389"/>
                        <a:pt x="2803020" y="683663"/>
                        <a:pt x="2821536" y="716422"/>
                      </a:cubicBezTo>
                      <a:cubicBezTo>
                        <a:pt x="2840052" y="749181"/>
                        <a:pt x="2841476" y="769121"/>
                        <a:pt x="2855719" y="793334"/>
                      </a:cubicBezTo>
                      <a:cubicBezTo>
                        <a:pt x="2869962" y="817547"/>
                        <a:pt x="2891327" y="834639"/>
                        <a:pt x="2906994" y="861701"/>
                      </a:cubicBezTo>
                      <a:cubicBezTo>
                        <a:pt x="2922661" y="888763"/>
                        <a:pt x="2951147" y="921521"/>
                        <a:pt x="2949723" y="955704"/>
                      </a:cubicBezTo>
                      <a:cubicBezTo>
                        <a:pt x="2948299" y="989887"/>
                        <a:pt x="2915540" y="1066800"/>
                        <a:pt x="2898448" y="1066800"/>
                      </a:cubicBezTo>
                      <a:cubicBezTo>
                        <a:pt x="2881356" y="1066800"/>
                        <a:pt x="2867113" y="982766"/>
                        <a:pt x="2847173" y="955704"/>
                      </a:cubicBezTo>
                      <a:cubicBezTo>
                        <a:pt x="2827233" y="928642"/>
                        <a:pt x="2810141" y="914400"/>
                        <a:pt x="2778807" y="904430"/>
                      </a:cubicBezTo>
                      <a:cubicBezTo>
                        <a:pt x="2747473" y="894460"/>
                        <a:pt x="2667712" y="888763"/>
                        <a:pt x="2659166" y="895884"/>
                      </a:cubicBezTo>
                      <a:cubicBezTo>
                        <a:pt x="2650620" y="903005"/>
                        <a:pt x="2709016" y="938613"/>
                        <a:pt x="2727532" y="947159"/>
                      </a:cubicBezTo>
                      <a:cubicBezTo>
                        <a:pt x="2746048" y="955705"/>
                        <a:pt x="2763139" y="937189"/>
                        <a:pt x="2770261" y="947159"/>
                      </a:cubicBezTo>
                      <a:cubicBezTo>
                        <a:pt x="2777383" y="957129"/>
                        <a:pt x="2763140" y="982766"/>
                        <a:pt x="2770261" y="1006979"/>
                      </a:cubicBezTo>
                      <a:cubicBezTo>
                        <a:pt x="2777382" y="1031192"/>
                        <a:pt x="2793050" y="1061102"/>
                        <a:pt x="2812990" y="1092437"/>
                      </a:cubicBezTo>
                      <a:cubicBezTo>
                        <a:pt x="2832930" y="1123772"/>
                        <a:pt x="2869962" y="1160804"/>
                        <a:pt x="2889902" y="1194987"/>
                      </a:cubicBezTo>
                      <a:cubicBezTo>
                        <a:pt x="2909842" y="1229170"/>
                        <a:pt x="2936904" y="1264777"/>
                        <a:pt x="2932631" y="1297536"/>
                      </a:cubicBezTo>
                      <a:cubicBezTo>
                        <a:pt x="2928358" y="1330295"/>
                        <a:pt x="2889902" y="1371600"/>
                        <a:pt x="2864265" y="1391540"/>
                      </a:cubicBezTo>
                      <a:cubicBezTo>
                        <a:pt x="2838628" y="1411480"/>
                        <a:pt x="2798747" y="1402934"/>
                        <a:pt x="2778807" y="1417177"/>
                      </a:cubicBezTo>
                      <a:cubicBezTo>
                        <a:pt x="2758867" y="1431420"/>
                        <a:pt x="2758867" y="1476998"/>
                        <a:pt x="2744624" y="1476998"/>
                      </a:cubicBezTo>
                      <a:cubicBezTo>
                        <a:pt x="2730381" y="1476998"/>
                        <a:pt x="2703319" y="1418601"/>
                        <a:pt x="2693349" y="1417177"/>
                      </a:cubicBezTo>
                      <a:cubicBezTo>
                        <a:pt x="2683379" y="1415753"/>
                        <a:pt x="2662014" y="1434269"/>
                        <a:pt x="2684803" y="1468452"/>
                      </a:cubicBezTo>
                      <a:cubicBezTo>
                        <a:pt x="2707592" y="1502635"/>
                        <a:pt x="2817263" y="1575274"/>
                        <a:pt x="2830082" y="1622276"/>
                      </a:cubicBezTo>
                      <a:cubicBezTo>
                        <a:pt x="2842901" y="1669278"/>
                        <a:pt x="2787353" y="1743342"/>
                        <a:pt x="2761716" y="1750463"/>
                      </a:cubicBezTo>
                      <a:cubicBezTo>
                        <a:pt x="2736079" y="1757585"/>
                        <a:pt x="2701895" y="1683521"/>
                        <a:pt x="2676258" y="1665005"/>
                      </a:cubicBezTo>
                      <a:cubicBezTo>
                        <a:pt x="2650621" y="1646489"/>
                        <a:pt x="2617861" y="1620852"/>
                        <a:pt x="2607891" y="1639368"/>
                      </a:cubicBezTo>
                      <a:cubicBezTo>
                        <a:pt x="2597921" y="1657884"/>
                        <a:pt x="2622134" y="1751888"/>
                        <a:pt x="2616437" y="1776101"/>
                      </a:cubicBezTo>
                      <a:cubicBezTo>
                        <a:pt x="2610740" y="1800314"/>
                        <a:pt x="2589375" y="1811709"/>
                        <a:pt x="2573708" y="1784647"/>
                      </a:cubicBezTo>
                      <a:cubicBezTo>
                        <a:pt x="2558041" y="1757585"/>
                        <a:pt x="2540949" y="1655036"/>
                        <a:pt x="2522433" y="1613731"/>
                      </a:cubicBezTo>
                      <a:cubicBezTo>
                        <a:pt x="2503917" y="1572426"/>
                        <a:pt x="2501069" y="1575274"/>
                        <a:pt x="2462613" y="1536818"/>
                      </a:cubicBezTo>
                      <a:cubicBezTo>
                        <a:pt x="2424157" y="1498362"/>
                        <a:pt x="2333002" y="1397237"/>
                        <a:pt x="2291697" y="1382994"/>
                      </a:cubicBezTo>
                      <a:cubicBezTo>
                        <a:pt x="2250392" y="1368751"/>
                        <a:pt x="2240422" y="1421451"/>
                        <a:pt x="2214785" y="1451361"/>
                      </a:cubicBezTo>
                      <a:cubicBezTo>
                        <a:pt x="2189148" y="1481271"/>
                        <a:pt x="2150692" y="1528273"/>
                        <a:pt x="2137873" y="1562456"/>
                      </a:cubicBezTo>
                      <a:cubicBezTo>
                        <a:pt x="2125054" y="1596639"/>
                        <a:pt x="2137873" y="1656460"/>
                        <a:pt x="2137873" y="1656460"/>
                      </a:cubicBezTo>
                      <a:cubicBezTo>
                        <a:pt x="2137873" y="1680673"/>
                        <a:pt x="2152116" y="1680672"/>
                        <a:pt x="2137873" y="1707734"/>
                      </a:cubicBezTo>
                      <a:cubicBezTo>
                        <a:pt x="2123630" y="1734796"/>
                        <a:pt x="2069507" y="1800314"/>
                        <a:pt x="2052415" y="1818830"/>
                      </a:cubicBezTo>
                      <a:cubicBezTo>
                        <a:pt x="2035323" y="1837346"/>
                        <a:pt x="2050990" y="1841619"/>
                        <a:pt x="2035323" y="1818830"/>
                      </a:cubicBezTo>
                      <a:cubicBezTo>
                        <a:pt x="2019656" y="1796041"/>
                        <a:pt x="1975503" y="1726250"/>
                        <a:pt x="1958411" y="1682097"/>
                      </a:cubicBezTo>
                      <a:cubicBezTo>
                        <a:pt x="1941319" y="1637944"/>
                        <a:pt x="1948440" y="1598063"/>
                        <a:pt x="1932773" y="1553910"/>
                      </a:cubicBezTo>
                      <a:cubicBezTo>
                        <a:pt x="1917106" y="1509757"/>
                        <a:pt x="1905712" y="1459906"/>
                        <a:pt x="1864407" y="1417177"/>
                      </a:cubicBezTo>
                      <a:cubicBezTo>
                        <a:pt x="1823102" y="1374448"/>
                        <a:pt x="1737644" y="1313203"/>
                        <a:pt x="1684945" y="1297536"/>
                      </a:cubicBezTo>
                      <a:cubicBezTo>
                        <a:pt x="1632246" y="1281869"/>
                        <a:pt x="1583820" y="1326022"/>
                        <a:pt x="1548213" y="1323174"/>
                      </a:cubicBezTo>
                      <a:cubicBezTo>
                        <a:pt x="1512606" y="1320326"/>
                        <a:pt x="1501211" y="1297537"/>
                        <a:pt x="1471301" y="1280445"/>
                      </a:cubicBezTo>
                      <a:cubicBezTo>
                        <a:pt x="1441391" y="1263353"/>
                        <a:pt x="1395813" y="1241989"/>
                        <a:pt x="1368751" y="1220624"/>
                      </a:cubicBezTo>
                      <a:cubicBezTo>
                        <a:pt x="1341689" y="1199259"/>
                        <a:pt x="1318900" y="1152258"/>
                        <a:pt x="1308930" y="1152258"/>
                      </a:cubicBezTo>
                      <a:cubicBezTo>
                        <a:pt x="1298960" y="1152258"/>
                        <a:pt x="1297536" y="1190714"/>
                        <a:pt x="1308930" y="1220624"/>
                      </a:cubicBezTo>
                      <a:cubicBezTo>
                        <a:pt x="1320324" y="1250534"/>
                        <a:pt x="1353084" y="1311779"/>
                        <a:pt x="1377297" y="1331719"/>
                      </a:cubicBezTo>
                      <a:cubicBezTo>
                        <a:pt x="1401510" y="1351659"/>
                        <a:pt x="1424299" y="1335992"/>
                        <a:pt x="1454209" y="1340265"/>
                      </a:cubicBezTo>
                      <a:cubicBezTo>
                        <a:pt x="1484119" y="1344538"/>
                        <a:pt x="1541092" y="1333144"/>
                        <a:pt x="1556759" y="1357357"/>
                      </a:cubicBezTo>
                      <a:cubicBezTo>
                        <a:pt x="1572426" y="1381570"/>
                        <a:pt x="1571002" y="1448512"/>
                        <a:pt x="1548213" y="1485544"/>
                      </a:cubicBezTo>
                      <a:cubicBezTo>
                        <a:pt x="1525424" y="1522576"/>
                        <a:pt x="1454209" y="1556758"/>
                        <a:pt x="1420026" y="1579547"/>
                      </a:cubicBezTo>
                      <a:cubicBezTo>
                        <a:pt x="1385843" y="1602336"/>
                        <a:pt x="1375873" y="1636519"/>
                        <a:pt x="1343114" y="1622276"/>
                      </a:cubicBezTo>
                      <a:cubicBezTo>
                        <a:pt x="1310355" y="1608033"/>
                        <a:pt x="1263354" y="1538243"/>
                        <a:pt x="1223473" y="1494090"/>
                      </a:cubicBezTo>
                      <a:cubicBezTo>
                        <a:pt x="1183593" y="1449937"/>
                        <a:pt x="1138014" y="1398662"/>
                        <a:pt x="1103831" y="1357357"/>
                      </a:cubicBezTo>
                      <a:cubicBezTo>
                        <a:pt x="1069648" y="1316052"/>
                        <a:pt x="1042586" y="1283293"/>
                        <a:pt x="1018373" y="1246261"/>
                      </a:cubicBezTo>
                      <a:cubicBezTo>
                        <a:pt x="994160" y="1209229"/>
                        <a:pt x="967099" y="1176471"/>
                        <a:pt x="958553" y="1135166"/>
                      </a:cubicBezTo>
                      <a:cubicBezTo>
                        <a:pt x="950007" y="1093861"/>
                        <a:pt x="988463" y="1021222"/>
                        <a:pt x="967099" y="998433"/>
                      </a:cubicBezTo>
                      <a:cubicBezTo>
                        <a:pt x="945735" y="975644"/>
                        <a:pt x="877368" y="995584"/>
                        <a:pt x="830366" y="998433"/>
                      </a:cubicBezTo>
                      <a:cubicBezTo>
                        <a:pt x="783364" y="1001282"/>
                        <a:pt x="723543" y="1034041"/>
                        <a:pt x="685087" y="1015525"/>
                      </a:cubicBezTo>
                      <a:cubicBezTo>
                        <a:pt x="646631" y="997009"/>
                        <a:pt x="628116" y="905854"/>
                        <a:pt x="599630" y="887338"/>
                      </a:cubicBezTo>
                      <a:cubicBezTo>
                        <a:pt x="571144" y="868822"/>
                        <a:pt x="541234" y="915824"/>
                        <a:pt x="514172" y="904430"/>
                      </a:cubicBezTo>
                      <a:cubicBezTo>
                        <a:pt x="487110" y="893036"/>
                        <a:pt x="467169" y="837488"/>
                        <a:pt x="437259" y="818972"/>
                      </a:cubicBezTo>
                      <a:cubicBezTo>
                        <a:pt x="407349" y="800456"/>
                        <a:pt x="371742" y="780515"/>
                        <a:pt x="334710" y="793334"/>
                      </a:cubicBezTo>
                      <a:cubicBezTo>
                        <a:pt x="297678" y="806153"/>
                        <a:pt x="235009" y="871671"/>
                        <a:pt x="215069" y="895884"/>
                      </a:cubicBezTo>
                      <a:cubicBezTo>
                        <a:pt x="195129" y="920097"/>
                        <a:pt x="226464" y="925794"/>
                        <a:pt x="215069" y="938613"/>
                      </a:cubicBezTo>
                      <a:cubicBezTo>
                        <a:pt x="203674" y="951432"/>
                        <a:pt x="182309" y="965675"/>
                        <a:pt x="146702" y="972796"/>
                      </a:cubicBezTo>
                      <a:cubicBezTo>
                        <a:pt x="111095" y="979917"/>
                        <a:pt x="59820" y="989888"/>
                        <a:pt x="35607" y="981342"/>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5486400" y="1295400"/>
                  <a:ext cx="872098" cy="369332"/>
                </a:xfrm>
                <a:prstGeom prst="rect">
                  <a:avLst/>
                </a:prstGeom>
                <a:grpFill/>
                <a:ln>
                  <a:noFill/>
                </a:ln>
              </p:spPr>
              <p:txBody>
                <a:bodyPr wrap="none" rtlCol="0">
                  <a:spAutoFit/>
                </a:bodyPr>
                <a:lstStyle/>
                <a:p>
                  <a:pPr algn="ctr"/>
                  <a:r>
                    <a:rPr lang="en-US" b="1" dirty="0" smtClean="0">
                      <a:solidFill>
                        <a:schemeClr val="bg1"/>
                      </a:solidFill>
                    </a:rPr>
                    <a:t>Eurasia</a:t>
                  </a:r>
                  <a:endParaRPr lang="en-US" b="1" dirty="0">
                    <a:solidFill>
                      <a:schemeClr val="bg1"/>
                    </a:solidFill>
                  </a:endParaRPr>
                </a:p>
              </p:txBody>
            </p:sp>
          </p:grpSp>
          <p:grpSp>
            <p:nvGrpSpPr>
              <p:cNvPr id="41" name="Group 29"/>
              <p:cNvGrpSpPr/>
              <p:nvPr/>
            </p:nvGrpSpPr>
            <p:grpSpPr>
              <a:xfrm>
                <a:off x="7003279" y="3133458"/>
                <a:ext cx="1049708" cy="813275"/>
                <a:chOff x="7003279" y="3133458"/>
                <a:chExt cx="1049708" cy="813275"/>
              </a:xfrm>
              <a:solidFill>
                <a:schemeClr val="accent6">
                  <a:lumMod val="50000"/>
                </a:schemeClr>
              </a:solidFill>
            </p:grpSpPr>
            <p:sp>
              <p:nvSpPr>
                <p:cNvPr id="45" name="Freeform 44"/>
                <p:cNvSpPr/>
                <p:nvPr/>
              </p:nvSpPr>
              <p:spPr>
                <a:xfrm>
                  <a:off x="7003279" y="3133458"/>
                  <a:ext cx="1049708" cy="813275"/>
                </a:xfrm>
                <a:custGeom>
                  <a:avLst/>
                  <a:gdLst>
                    <a:gd name="connsiteX0" fmla="*/ 269192 w 1049708"/>
                    <a:gd name="connsiteY0" fmla="*/ 276314 h 813275"/>
                    <a:gd name="connsiteX1" fmla="*/ 397379 w 1049708"/>
                    <a:gd name="connsiteY1" fmla="*/ 216493 h 813275"/>
                    <a:gd name="connsiteX2" fmla="*/ 508474 w 1049708"/>
                    <a:gd name="connsiteY2" fmla="*/ 113944 h 813275"/>
                    <a:gd name="connsiteX3" fmla="*/ 593932 w 1049708"/>
                    <a:gd name="connsiteY3" fmla="*/ 71215 h 813275"/>
                    <a:gd name="connsiteX4" fmla="*/ 593932 w 1049708"/>
                    <a:gd name="connsiteY4" fmla="*/ 88306 h 813275"/>
                    <a:gd name="connsiteX5" fmla="*/ 670844 w 1049708"/>
                    <a:gd name="connsiteY5" fmla="*/ 11394 h 813275"/>
                    <a:gd name="connsiteX6" fmla="*/ 824669 w 1049708"/>
                    <a:gd name="connsiteY6" fmla="*/ 45578 h 813275"/>
                    <a:gd name="connsiteX7" fmla="*/ 781940 w 1049708"/>
                    <a:gd name="connsiteY7" fmla="*/ 79761 h 813275"/>
                    <a:gd name="connsiteX8" fmla="*/ 884489 w 1049708"/>
                    <a:gd name="connsiteY8" fmla="*/ 173764 h 813275"/>
                    <a:gd name="connsiteX9" fmla="*/ 952856 w 1049708"/>
                    <a:gd name="connsiteY9" fmla="*/ 11394 h 813275"/>
                    <a:gd name="connsiteX10" fmla="*/ 995585 w 1049708"/>
                    <a:gd name="connsiteY10" fmla="*/ 105398 h 813275"/>
                    <a:gd name="connsiteX11" fmla="*/ 987039 w 1049708"/>
                    <a:gd name="connsiteY11" fmla="*/ 207948 h 813275"/>
                    <a:gd name="connsiteX12" fmla="*/ 1021222 w 1049708"/>
                    <a:gd name="connsiteY12" fmla="*/ 344680 h 813275"/>
                    <a:gd name="connsiteX13" fmla="*/ 1012676 w 1049708"/>
                    <a:gd name="connsiteY13" fmla="*/ 498505 h 813275"/>
                    <a:gd name="connsiteX14" fmla="*/ 799031 w 1049708"/>
                    <a:gd name="connsiteY14" fmla="*/ 677966 h 813275"/>
                    <a:gd name="connsiteX15" fmla="*/ 713573 w 1049708"/>
                    <a:gd name="connsiteY15" fmla="*/ 746333 h 813275"/>
                    <a:gd name="connsiteX16" fmla="*/ 593932 w 1049708"/>
                    <a:gd name="connsiteY16" fmla="*/ 797607 h 813275"/>
                    <a:gd name="connsiteX17" fmla="*/ 431562 w 1049708"/>
                    <a:gd name="connsiteY17" fmla="*/ 789062 h 813275"/>
                    <a:gd name="connsiteX18" fmla="*/ 448654 w 1049708"/>
                    <a:gd name="connsiteY18" fmla="*/ 652329 h 813275"/>
                    <a:gd name="connsiteX19" fmla="*/ 371742 w 1049708"/>
                    <a:gd name="connsiteY19" fmla="*/ 626692 h 813275"/>
                    <a:gd name="connsiteX20" fmla="*/ 209371 w 1049708"/>
                    <a:gd name="connsiteY20" fmla="*/ 677966 h 813275"/>
                    <a:gd name="connsiteX21" fmla="*/ 29910 w 1049708"/>
                    <a:gd name="connsiteY21" fmla="*/ 720695 h 813275"/>
                    <a:gd name="connsiteX22" fmla="*/ 29910 w 1049708"/>
                    <a:gd name="connsiteY22" fmla="*/ 643783 h 813275"/>
                    <a:gd name="connsiteX23" fmla="*/ 141005 w 1049708"/>
                    <a:gd name="connsiteY23" fmla="*/ 421592 h 813275"/>
                    <a:gd name="connsiteX24" fmla="*/ 183734 w 1049708"/>
                    <a:gd name="connsiteY24" fmla="*/ 319043 h 813275"/>
                    <a:gd name="connsiteX25" fmla="*/ 269192 w 1049708"/>
                    <a:gd name="connsiteY25" fmla="*/ 276314 h 81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49708" h="813275">
                      <a:moveTo>
                        <a:pt x="269192" y="276314"/>
                      </a:moveTo>
                      <a:cubicBezTo>
                        <a:pt x="304800" y="259222"/>
                        <a:pt x="357499" y="243555"/>
                        <a:pt x="397379" y="216493"/>
                      </a:cubicBezTo>
                      <a:cubicBezTo>
                        <a:pt x="437259" y="189431"/>
                        <a:pt x="475715" y="138157"/>
                        <a:pt x="508474" y="113944"/>
                      </a:cubicBezTo>
                      <a:cubicBezTo>
                        <a:pt x="541233" y="89731"/>
                        <a:pt x="579689" y="75488"/>
                        <a:pt x="593932" y="71215"/>
                      </a:cubicBezTo>
                      <a:cubicBezTo>
                        <a:pt x="608175" y="66942"/>
                        <a:pt x="581113" y="98276"/>
                        <a:pt x="593932" y="88306"/>
                      </a:cubicBezTo>
                      <a:cubicBezTo>
                        <a:pt x="606751" y="78336"/>
                        <a:pt x="632388" y="18515"/>
                        <a:pt x="670844" y="11394"/>
                      </a:cubicBezTo>
                      <a:cubicBezTo>
                        <a:pt x="709300" y="4273"/>
                        <a:pt x="806153" y="34184"/>
                        <a:pt x="824669" y="45578"/>
                      </a:cubicBezTo>
                      <a:cubicBezTo>
                        <a:pt x="843185" y="56972"/>
                        <a:pt x="771970" y="58397"/>
                        <a:pt x="781940" y="79761"/>
                      </a:cubicBezTo>
                      <a:cubicBezTo>
                        <a:pt x="791910" y="101125"/>
                        <a:pt x="856003" y="185158"/>
                        <a:pt x="884489" y="173764"/>
                      </a:cubicBezTo>
                      <a:cubicBezTo>
                        <a:pt x="912975" y="162370"/>
                        <a:pt x="934340" y="22788"/>
                        <a:pt x="952856" y="11394"/>
                      </a:cubicBezTo>
                      <a:cubicBezTo>
                        <a:pt x="971372" y="0"/>
                        <a:pt x="989888" y="72639"/>
                        <a:pt x="995585" y="105398"/>
                      </a:cubicBezTo>
                      <a:cubicBezTo>
                        <a:pt x="1001282" y="138157"/>
                        <a:pt x="982766" y="168068"/>
                        <a:pt x="987039" y="207948"/>
                      </a:cubicBezTo>
                      <a:cubicBezTo>
                        <a:pt x="991312" y="247828"/>
                        <a:pt x="1016949" y="296254"/>
                        <a:pt x="1021222" y="344680"/>
                      </a:cubicBezTo>
                      <a:cubicBezTo>
                        <a:pt x="1025495" y="393106"/>
                        <a:pt x="1049708" y="442957"/>
                        <a:pt x="1012676" y="498505"/>
                      </a:cubicBezTo>
                      <a:cubicBezTo>
                        <a:pt x="975644" y="554053"/>
                        <a:pt x="848882" y="636661"/>
                        <a:pt x="799031" y="677966"/>
                      </a:cubicBezTo>
                      <a:cubicBezTo>
                        <a:pt x="749181" y="719271"/>
                        <a:pt x="747756" y="726393"/>
                        <a:pt x="713573" y="746333"/>
                      </a:cubicBezTo>
                      <a:cubicBezTo>
                        <a:pt x="679390" y="766273"/>
                        <a:pt x="640934" y="790486"/>
                        <a:pt x="593932" y="797607"/>
                      </a:cubicBezTo>
                      <a:cubicBezTo>
                        <a:pt x="546930" y="804729"/>
                        <a:pt x="455775" y="813275"/>
                        <a:pt x="431562" y="789062"/>
                      </a:cubicBezTo>
                      <a:cubicBezTo>
                        <a:pt x="407349" y="764849"/>
                        <a:pt x="458624" y="679391"/>
                        <a:pt x="448654" y="652329"/>
                      </a:cubicBezTo>
                      <a:cubicBezTo>
                        <a:pt x="438684" y="625267"/>
                        <a:pt x="411622" y="622419"/>
                        <a:pt x="371742" y="626692"/>
                      </a:cubicBezTo>
                      <a:cubicBezTo>
                        <a:pt x="331862" y="630965"/>
                        <a:pt x="266343" y="662299"/>
                        <a:pt x="209371" y="677966"/>
                      </a:cubicBezTo>
                      <a:cubicBezTo>
                        <a:pt x="152399" y="693633"/>
                        <a:pt x="59820" y="726392"/>
                        <a:pt x="29910" y="720695"/>
                      </a:cubicBezTo>
                      <a:cubicBezTo>
                        <a:pt x="0" y="714998"/>
                        <a:pt x="11394" y="693633"/>
                        <a:pt x="29910" y="643783"/>
                      </a:cubicBezTo>
                      <a:cubicBezTo>
                        <a:pt x="48426" y="593933"/>
                        <a:pt x="115368" y="475715"/>
                        <a:pt x="141005" y="421592"/>
                      </a:cubicBezTo>
                      <a:cubicBezTo>
                        <a:pt x="166642" y="367469"/>
                        <a:pt x="162370" y="341832"/>
                        <a:pt x="183734" y="319043"/>
                      </a:cubicBezTo>
                      <a:cubicBezTo>
                        <a:pt x="205098" y="296254"/>
                        <a:pt x="233584" y="293406"/>
                        <a:pt x="269192" y="276314"/>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7467600" y="3352800"/>
                  <a:ext cx="538930" cy="369332"/>
                </a:xfrm>
                <a:prstGeom prst="rect">
                  <a:avLst/>
                </a:prstGeom>
                <a:grpFill/>
                <a:ln>
                  <a:noFill/>
                </a:ln>
              </p:spPr>
              <p:txBody>
                <a:bodyPr wrap="none" rtlCol="0">
                  <a:spAutoFit/>
                </a:bodyPr>
                <a:lstStyle/>
                <a:p>
                  <a:pPr algn="ctr"/>
                  <a:r>
                    <a:rPr lang="en-US" b="1" dirty="0" smtClean="0">
                      <a:solidFill>
                        <a:schemeClr val="bg1"/>
                      </a:solidFill>
                    </a:rPr>
                    <a:t>Aus</a:t>
                  </a:r>
                  <a:endParaRPr lang="en-US" b="1" dirty="0">
                    <a:solidFill>
                      <a:schemeClr val="bg1"/>
                    </a:solidFill>
                  </a:endParaRPr>
                </a:p>
              </p:txBody>
            </p:sp>
          </p:grpSp>
          <p:grpSp>
            <p:nvGrpSpPr>
              <p:cNvPr id="42" name="Group 32"/>
              <p:cNvGrpSpPr/>
              <p:nvPr/>
            </p:nvGrpSpPr>
            <p:grpSpPr>
              <a:xfrm>
                <a:off x="4132881" y="4538421"/>
                <a:ext cx="2435817" cy="462365"/>
                <a:chOff x="4132881" y="4538421"/>
                <a:chExt cx="2435817" cy="462365"/>
              </a:xfrm>
            </p:grpSpPr>
            <p:sp>
              <p:nvSpPr>
                <p:cNvPr id="43" name="Freeform 42"/>
                <p:cNvSpPr/>
                <p:nvPr/>
              </p:nvSpPr>
              <p:spPr>
                <a:xfrm>
                  <a:off x="4132881" y="4538421"/>
                  <a:ext cx="2435817" cy="462365"/>
                </a:xfrm>
                <a:custGeom>
                  <a:avLst/>
                  <a:gdLst>
                    <a:gd name="connsiteX0" fmla="*/ 67160 w 2435817"/>
                    <a:gd name="connsiteY0" fmla="*/ 343545 h 462365"/>
                    <a:gd name="connsiteX1" fmla="*/ 206644 w 2435817"/>
                    <a:gd name="connsiteY1" fmla="*/ 219559 h 462365"/>
                    <a:gd name="connsiteX2" fmla="*/ 454617 w 2435817"/>
                    <a:gd name="connsiteY2" fmla="*/ 126569 h 462365"/>
                    <a:gd name="connsiteX3" fmla="*/ 888570 w 2435817"/>
                    <a:gd name="connsiteY3" fmla="*/ 126569 h 462365"/>
                    <a:gd name="connsiteX4" fmla="*/ 1152041 w 2435817"/>
                    <a:gd name="connsiteY4" fmla="*/ 49077 h 462365"/>
                    <a:gd name="connsiteX5" fmla="*/ 1338021 w 2435817"/>
                    <a:gd name="connsiteY5" fmla="*/ 49077 h 462365"/>
                    <a:gd name="connsiteX6" fmla="*/ 1276027 w 2435817"/>
                    <a:gd name="connsiteY6" fmla="*/ 157565 h 462365"/>
                    <a:gd name="connsiteX7" fmla="*/ 1539499 w 2435817"/>
                    <a:gd name="connsiteY7" fmla="*/ 18081 h 462365"/>
                    <a:gd name="connsiteX8" fmla="*/ 1833966 w 2435817"/>
                    <a:gd name="connsiteY8" fmla="*/ 49077 h 462365"/>
                    <a:gd name="connsiteX9" fmla="*/ 2298916 w 2435817"/>
                    <a:gd name="connsiteY9" fmla="*/ 33579 h 462365"/>
                    <a:gd name="connsiteX10" fmla="*/ 2422902 w 2435817"/>
                    <a:gd name="connsiteY10" fmla="*/ 126569 h 462365"/>
                    <a:gd name="connsiteX11" fmla="*/ 2221424 w 2435817"/>
                    <a:gd name="connsiteY11" fmla="*/ 235057 h 462365"/>
                    <a:gd name="connsiteX12" fmla="*/ 1353519 w 2435817"/>
                    <a:gd name="connsiteY12" fmla="*/ 390040 h 462365"/>
                    <a:gd name="connsiteX13" fmla="*/ 377126 w 2435817"/>
                    <a:gd name="connsiteY13" fmla="*/ 405538 h 462365"/>
                    <a:gd name="connsiteX14" fmla="*/ 51661 w 2435817"/>
                    <a:gd name="connsiteY14" fmla="*/ 452033 h 462365"/>
                    <a:gd name="connsiteX15" fmla="*/ 67160 w 2435817"/>
                    <a:gd name="connsiteY15" fmla="*/ 343545 h 46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5817" h="462365">
                      <a:moveTo>
                        <a:pt x="67160" y="343545"/>
                      </a:moveTo>
                      <a:cubicBezTo>
                        <a:pt x="92990" y="304799"/>
                        <a:pt x="142068" y="255722"/>
                        <a:pt x="206644" y="219559"/>
                      </a:cubicBezTo>
                      <a:cubicBezTo>
                        <a:pt x="271220" y="183396"/>
                        <a:pt x="340963" y="142067"/>
                        <a:pt x="454617" y="126569"/>
                      </a:cubicBezTo>
                      <a:cubicBezTo>
                        <a:pt x="568271" y="111071"/>
                        <a:pt x="772333" y="139484"/>
                        <a:pt x="888570" y="126569"/>
                      </a:cubicBezTo>
                      <a:cubicBezTo>
                        <a:pt x="1004807" y="113654"/>
                        <a:pt x="1077133" y="61992"/>
                        <a:pt x="1152041" y="49077"/>
                      </a:cubicBezTo>
                      <a:cubicBezTo>
                        <a:pt x="1226950" y="36162"/>
                        <a:pt x="1317357" y="30996"/>
                        <a:pt x="1338021" y="49077"/>
                      </a:cubicBezTo>
                      <a:cubicBezTo>
                        <a:pt x="1358685" y="67158"/>
                        <a:pt x="1242447" y="162731"/>
                        <a:pt x="1276027" y="157565"/>
                      </a:cubicBezTo>
                      <a:cubicBezTo>
                        <a:pt x="1309607" y="152399"/>
                        <a:pt x="1446509" y="36162"/>
                        <a:pt x="1539499" y="18081"/>
                      </a:cubicBezTo>
                      <a:cubicBezTo>
                        <a:pt x="1632489" y="0"/>
                        <a:pt x="1707397" y="46494"/>
                        <a:pt x="1833966" y="49077"/>
                      </a:cubicBezTo>
                      <a:cubicBezTo>
                        <a:pt x="1960535" y="51660"/>
                        <a:pt x="2200760" y="20664"/>
                        <a:pt x="2298916" y="33579"/>
                      </a:cubicBezTo>
                      <a:cubicBezTo>
                        <a:pt x="2397072" y="46494"/>
                        <a:pt x="2435817" y="92989"/>
                        <a:pt x="2422902" y="126569"/>
                      </a:cubicBezTo>
                      <a:cubicBezTo>
                        <a:pt x="2409987" y="160149"/>
                        <a:pt x="2399655" y="191145"/>
                        <a:pt x="2221424" y="235057"/>
                      </a:cubicBezTo>
                      <a:cubicBezTo>
                        <a:pt x="2043194" y="278969"/>
                        <a:pt x="1660902" y="361627"/>
                        <a:pt x="1353519" y="390040"/>
                      </a:cubicBezTo>
                      <a:cubicBezTo>
                        <a:pt x="1046136" y="418454"/>
                        <a:pt x="594102" y="395206"/>
                        <a:pt x="377126" y="405538"/>
                      </a:cubicBezTo>
                      <a:cubicBezTo>
                        <a:pt x="160150" y="415870"/>
                        <a:pt x="103322" y="462365"/>
                        <a:pt x="51661" y="452033"/>
                      </a:cubicBezTo>
                      <a:cubicBezTo>
                        <a:pt x="0" y="441701"/>
                        <a:pt x="41330" y="382291"/>
                        <a:pt x="67160" y="343545"/>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4648200" y="4572000"/>
                  <a:ext cx="1156728" cy="369332"/>
                </a:xfrm>
                <a:prstGeom prst="rect">
                  <a:avLst/>
                </a:prstGeom>
                <a:noFill/>
              </p:spPr>
              <p:txBody>
                <a:bodyPr wrap="none" rtlCol="0">
                  <a:spAutoFit/>
                </a:bodyPr>
                <a:lstStyle/>
                <a:p>
                  <a:pPr algn="ctr"/>
                  <a:r>
                    <a:rPr lang="en-US" b="1" dirty="0" smtClean="0">
                      <a:solidFill>
                        <a:schemeClr val="bg1"/>
                      </a:solidFill>
                    </a:rPr>
                    <a:t>Antarctica</a:t>
                  </a:r>
                  <a:endParaRPr lang="en-US" b="1" dirty="0">
                    <a:solidFill>
                      <a:schemeClr val="bg1"/>
                    </a:solidFill>
                  </a:endParaRPr>
                </a:p>
              </p:txBody>
            </p:sp>
          </p:grpSp>
        </p:grpSp>
        <p:sp>
          <p:nvSpPr>
            <p:cNvPr id="35" name="Rectangle 34"/>
            <p:cNvSpPr/>
            <p:nvPr/>
          </p:nvSpPr>
          <p:spPr>
            <a:xfrm>
              <a:off x="0" y="5181600"/>
              <a:ext cx="1786328" cy="944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629400" y="5257800"/>
              <a:ext cx="25146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838200" y="4876800"/>
              <a:ext cx="7571303" cy="1938992"/>
            </a:xfrm>
            <a:prstGeom prst="rect">
              <a:avLst/>
            </a:prstGeom>
            <a:noFill/>
          </p:spPr>
          <p:txBody>
            <a:bodyPr wrap="none" rtlCol="0">
              <a:spAutoFit/>
            </a:bodyPr>
            <a:lstStyle/>
            <a:p>
              <a:r>
                <a:rPr lang="en-US" sz="4000" b="1" dirty="0" smtClean="0"/>
                <a:t>CAUSES:  	continents to warp</a:t>
              </a:r>
            </a:p>
            <a:p>
              <a:r>
                <a:rPr lang="en-US" sz="4000" b="1" dirty="0" smtClean="0"/>
                <a:t>			mountains to rise	</a:t>
              </a:r>
            </a:p>
            <a:p>
              <a:r>
                <a:rPr lang="en-US" sz="4000" b="1" dirty="0" smtClean="0"/>
                <a:t>		 	volcanoes to erupt</a:t>
              </a:r>
            </a:p>
          </p:txBody>
        </p:sp>
      </p:grpSp>
      <p:sp>
        <p:nvSpPr>
          <p:cNvPr id="64" name="Rectangle 6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a:blip r:embed="rId3" cstate="print"/>
          <a:srcRect l="5708" t="6667" r="7598" b="6667"/>
          <a:stretch>
            <a:fillRect/>
          </a:stretch>
        </p:blipFill>
        <p:spPr bwMode="auto">
          <a:xfrm>
            <a:off x="2667000" y="683173"/>
            <a:ext cx="4572000" cy="6251027"/>
          </a:xfrm>
          <a:prstGeom prst="rect">
            <a:avLst/>
          </a:prstGeom>
          <a:noFill/>
          <a:ln w="9525">
            <a:noFill/>
            <a:miter lim="800000"/>
            <a:headEnd/>
            <a:tailEnd/>
          </a:ln>
          <a:effectLst/>
        </p:spPr>
      </p:pic>
      <p:grpSp>
        <p:nvGrpSpPr>
          <p:cNvPr id="27" name="Group 26"/>
          <p:cNvGrpSpPr/>
          <p:nvPr/>
        </p:nvGrpSpPr>
        <p:grpSpPr>
          <a:xfrm>
            <a:off x="2667000" y="762000"/>
            <a:ext cx="4572000" cy="6096000"/>
            <a:chOff x="4572000" y="762000"/>
            <a:chExt cx="4572000" cy="6096000"/>
          </a:xfrm>
        </p:grpSpPr>
        <p:pic>
          <p:nvPicPr>
            <p:cNvPr id="1027" name="Picture 3"/>
            <p:cNvPicPr preferRelativeResize="0">
              <a:picLocks noChangeAspect="1" noChangeArrowheads="1"/>
            </p:cNvPicPr>
            <p:nvPr/>
          </p:nvPicPr>
          <p:blipFill>
            <a:blip r:embed="rId4" cstate="print"/>
            <a:srcRect l="5726" t="6136" r="72578" b="14762"/>
            <a:stretch>
              <a:fillRect/>
            </a:stretch>
          </p:blipFill>
          <p:spPr bwMode="auto">
            <a:xfrm>
              <a:off x="4572000" y="762000"/>
              <a:ext cx="4572000" cy="6096000"/>
            </a:xfrm>
            <a:prstGeom prst="rect">
              <a:avLst/>
            </a:prstGeom>
            <a:noFill/>
            <a:ln w="9525">
              <a:noFill/>
              <a:miter lim="800000"/>
              <a:headEnd/>
              <a:tailEnd/>
            </a:ln>
            <a:effectLst/>
          </p:spPr>
        </p:pic>
        <p:pic>
          <p:nvPicPr>
            <p:cNvPr id="26" name="Picture 3"/>
            <p:cNvPicPr>
              <a:picLocks noChangeAspect="1" noChangeArrowheads="1"/>
            </p:cNvPicPr>
            <p:nvPr/>
          </p:nvPicPr>
          <p:blipFill>
            <a:blip r:embed="rId4" cstate="print"/>
            <a:srcRect l="16048" t="61623" r="82651" b="34844"/>
            <a:stretch>
              <a:fillRect/>
            </a:stretch>
          </p:blipFill>
          <p:spPr bwMode="auto">
            <a:xfrm rot="18797902">
              <a:off x="6556248" y="5248656"/>
              <a:ext cx="274320" cy="274320"/>
            </a:xfrm>
            <a:prstGeom prst="rect">
              <a:avLst/>
            </a:prstGeom>
            <a:noFill/>
            <a:ln w="9525">
              <a:noFill/>
              <a:miter lim="800000"/>
              <a:headEnd/>
              <a:tailEnd/>
            </a:ln>
            <a:effectLst/>
          </p:spPr>
        </p:pic>
      </p:grpSp>
      <p:pic>
        <p:nvPicPr>
          <p:cNvPr id="5" name="Picture 3"/>
          <p:cNvPicPr preferRelativeResize="0">
            <a:picLocks noChangeArrowheads="1"/>
          </p:cNvPicPr>
          <p:nvPr/>
        </p:nvPicPr>
        <p:blipFill>
          <a:blip r:embed="rId4" cstate="print"/>
          <a:srcRect l="28708" t="5669" r="49618" b="14084"/>
          <a:stretch>
            <a:fillRect/>
          </a:stretch>
        </p:blipFill>
        <p:spPr bwMode="auto">
          <a:xfrm>
            <a:off x="2667000" y="762000"/>
            <a:ext cx="4572000" cy="6096000"/>
          </a:xfrm>
          <a:prstGeom prst="rect">
            <a:avLst/>
          </a:prstGeom>
          <a:noFill/>
          <a:ln w="9525">
            <a:noFill/>
            <a:miter lim="800000"/>
            <a:headEnd/>
            <a:tailEnd/>
          </a:ln>
          <a:effectLst/>
        </p:spPr>
      </p:pic>
      <p:pic>
        <p:nvPicPr>
          <p:cNvPr id="6" name="Picture 3"/>
          <p:cNvPicPr preferRelativeResize="0">
            <a:picLocks noChangeArrowheads="1"/>
          </p:cNvPicPr>
          <p:nvPr/>
        </p:nvPicPr>
        <p:blipFill>
          <a:blip r:embed="rId4" cstate="print"/>
          <a:srcRect l="51734" t="5692" r="27194" b="14833"/>
          <a:stretch>
            <a:fillRect/>
          </a:stretch>
        </p:blipFill>
        <p:spPr bwMode="auto">
          <a:xfrm>
            <a:off x="2743200" y="685800"/>
            <a:ext cx="4495800" cy="6172200"/>
          </a:xfrm>
          <a:prstGeom prst="rect">
            <a:avLst/>
          </a:prstGeom>
          <a:noFill/>
          <a:ln w="9525">
            <a:noFill/>
            <a:miter lim="800000"/>
            <a:headEnd/>
            <a:tailEnd/>
          </a:ln>
          <a:effectLst/>
        </p:spPr>
      </p:pic>
      <p:pic>
        <p:nvPicPr>
          <p:cNvPr id="22" name="Picture 3"/>
          <p:cNvPicPr preferRelativeResize="0">
            <a:picLocks noChangeAspect="1" noChangeArrowheads="1"/>
          </p:cNvPicPr>
          <p:nvPr/>
        </p:nvPicPr>
        <p:blipFill>
          <a:blip r:embed="rId4" cstate="print"/>
          <a:srcRect l="16048" t="61623" r="82651" b="34844"/>
          <a:stretch>
            <a:fillRect/>
          </a:stretch>
        </p:blipFill>
        <p:spPr bwMode="auto">
          <a:xfrm rot="18797902">
            <a:off x="4656921" y="5243508"/>
            <a:ext cx="301752" cy="301752"/>
          </a:xfrm>
          <a:prstGeom prst="rect">
            <a:avLst/>
          </a:prstGeom>
          <a:noFill/>
          <a:ln w="9525">
            <a:noFill/>
            <a:miter lim="800000"/>
            <a:headEnd/>
            <a:tailEnd/>
          </a:ln>
          <a:effectLst/>
        </p:spPr>
      </p:pic>
      <p:grpSp>
        <p:nvGrpSpPr>
          <p:cNvPr id="24" name="Group 23"/>
          <p:cNvGrpSpPr/>
          <p:nvPr/>
        </p:nvGrpSpPr>
        <p:grpSpPr>
          <a:xfrm>
            <a:off x="2667000" y="838200"/>
            <a:ext cx="4572000" cy="6019800"/>
            <a:chOff x="4572000" y="838200"/>
            <a:chExt cx="4572000" cy="6019800"/>
          </a:xfrm>
        </p:grpSpPr>
        <p:pic>
          <p:nvPicPr>
            <p:cNvPr id="7" name="Picture 3"/>
            <p:cNvPicPr>
              <a:picLocks noChangeAspect="1" noChangeArrowheads="1"/>
            </p:cNvPicPr>
            <p:nvPr/>
          </p:nvPicPr>
          <p:blipFill>
            <a:blip r:embed="rId4" cstate="print"/>
            <a:srcRect l="73877" t="6673" r="4870" b="14826"/>
            <a:stretch>
              <a:fillRect/>
            </a:stretch>
          </p:blipFill>
          <p:spPr bwMode="auto">
            <a:xfrm>
              <a:off x="4572000" y="838200"/>
              <a:ext cx="4572000" cy="6019800"/>
            </a:xfrm>
            <a:prstGeom prst="rect">
              <a:avLst/>
            </a:prstGeom>
            <a:noFill/>
            <a:ln w="9525">
              <a:noFill/>
              <a:miter lim="800000"/>
              <a:headEnd/>
              <a:tailEnd/>
            </a:ln>
            <a:effectLst/>
          </p:spPr>
        </p:pic>
        <p:pic>
          <p:nvPicPr>
            <p:cNvPr id="23" name="Picture 3"/>
            <p:cNvPicPr>
              <a:picLocks noChangeAspect="1" noChangeArrowheads="1"/>
            </p:cNvPicPr>
            <p:nvPr/>
          </p:nvPicPr>
          <p:blipFill>
            <a:blip r:embed="rId4" cstate="print"/>
            <a:srcRect l="82378" t="64306" r="16205" b="31719"/>
            <a:stretch>
              <a:fillRect/>
            </a:stretch>
          </p:blipFill>
          <p:spPr bwMode="auto">
            <a:xfrm rot="717699">
              <a:off x="6705600" y="5257800"/>
              <a:ext cx="304800" cy="304800"/>
            </a:xfrm>
            <a:prstGeom prst="rect">
              <a:avLst/>
            </a:prstGeom>
            <a:noFill/>
            <a:ln w="9525">
              <a:noFill/>
              <a:miter lim="800000"/>
              <a:headEnd/>
              <a:tailEnd/>
            </a:ln>
            <a:effectLst/>
          </p:spPr>
        </p:pic>
      </p:grpSp>
      <p:sp>
        <p:nvSpPr>
          <p:cNvPr id="16" name="TextBox 15"/>
          <p:cNvSpPr txBox="1"/>
          <p:nvPr/>
        </p:nvSpPr>
        <p:spPr>
          <a:xfrm>
            <a:off x="2590800" y="0"/>
            <a:ext cx="3905685" cy="707886"/>
          </a:xfrm>
          <a:prstGeom prst="rect">
            <a:avLst/>
          </a:prstGeom>
          <a:noFill/>
        </p:spPr>
        <p:txBody>
          <a:bodyPr wrap="none" rtlCol="0">
            <a:spAutoFit/>
          </a:bodyPr>
          <a:lstStyle/>
          <a:p>
            <a:r>
              <a:rPr lang="en-US" sz="4000" b="1" dirty="0" smtClean="0"/>
              <a:t>PLATE TECTONICS</a:t>
            </a:r>
          </a:p>
        </p:txBody>
      </p:sp>
      <p:sp>
        <p:nvSpPr>
          <p:cNvPr id="17" name="Right Arrow 16"/>
          <p:cNvSpPr/>
          <p:nvPr/>
        </p:nvSpPr>
        <p:spPr>
          <a:xfrm>
            <a:off x="2362200" y="2362200"/>
            <a:ext cx="914400" cy="1752600"/>
          </a:xfrm>
          <a:prstGeom prst="rightArrow">
            <a:avLst/>
          </a:pr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316014" y="2942468"/>
            <a:ext cx="3481552" cy="389312"/>
          </a:xfrm>
          <a:custGeom>
            <a:avLst/>
            <a:gdLst>
              <a:gd name="connsiteX0" fmla="*/ 0 w 3405352"/>
              <a:gd name="connsiteY0" fmla="*/ 509752 h 551794"/>
              <a:gd name="connsiteX1" fmla="*/ 567558 w 3405352"/>
              <a:gd name="connsiteY1" fmla="*/ 162910 h 551794"/>
              <a:gd name="connsiteX2" fmla="*/ 1008993 w 3405352"/>
              <a:gd name="connsiteY2" fmla="*/ 478221 h 551794"/>
              <a:gd name="connsiteX3" fmla="*/ 1860331 w 3405352"/>
              <a:gd name="connsiteY3" fmla="*/ 478221 h 551794"/>
              <a:gd name="connsiteX4" fmla="*/ 2396358 w 3405352"/>
              <a:gd name="connsiteY4" fmla="*/ 36786 h 551794"/>
              <a:gd name="connsiteX5" fmla="*/ 3153103 w 3405352"/>
              <a:gd name="connsiteY5" fmla="*/ 257503 h 551794"/>
              <a:gd name="connsiteX6" fmla="*/ 3405352 w 3405352"/>
              <a:gd name="connsiteY6" fmla="*/ 478221 h 551794"/>
              <a:gd name="connsiteX0" fmla="*/ 0 w 3405352"/>
              <a:gd name="connsiteY0" fmla="*/ 546091 h 588133"/>
              <a:gd name="connsiteX1" fmla="*/ 567558 w 3405352"/>
              <a:gd name="connsiteY1" fmla="*/ 199249 h 588133"/>
              <a:gd name="connsiteX2" fmla="*/ 1008993 w 3405352"/>
              <a:gd name="connsiteY2" fmla="*/ 514560 h 588133"/>
              <a:gd name="connsiteX3" fmla="*/ 1860331 w 3405352"/>
              <a:gd name="connsiteY3" fmla="*/ 514560 h 588133"/>
              <a:gd name="connsiteX4" fmla="*/ 2396358 w 3405352"/>
              <a:gd name="connsiteY4" fmla="*/ 73125 h 588133"/>
              <a:gd name="connsiteX5" fmla="*/ 2645420 w 3405352"/>
              <a:gd name="connsiteY5" fmla="*/ 75809 h 588133"/>
              <a:gd name="connsiteX6" fmla="*/ 3153103 w 3405352"/>
              <a:gd name="connsiteY6" fmla="*/ 293842 h 588133"/>
              <a:gd name="connsiteX7" fmla="*/ 3405352 w 3405352"/>
              <a:gd name="connsiteY7" fmla="*/ 514560 h 588133"/>
              <a:gd name="connsiteX0" fmla="*/ 0 w 3405352"/>
              <a:gd name="connsiteY0" fmla="*/ 546091 h 588133"/>
              <a:gd name="connsiteX1" fmla="*/ 567558 w 3405352"/>
              <a:gd name="connsiteY1" fmla="*/ 199249 h 588133"/>
              <a:gd name="connsiteX2" fmla="*/ 1008993 w 3405352"/>
              <a:gd name="connsiteY2" fmla="*/ 514560 h 588133"/>
              <a:gd name="connsiteX3" fmla="*/ 1860331 w 3405352"/>
              <a:gd name="connsiteY3" fmla="*/ 514560 h 588133"/>
              <a:gd name="connsiteX4" fmla="*/ 2396358 w 3405352"/>
              <a:gd name="connsiteY4" fmla="*/ 73125 h 588133"/>
              <a:gd name="connsiteX5" fmla="*/ 2797820 w 3405352"/>
              <a:gd name="connsiteY5" fmla="*/ 75809 h 588133"/>
              <a:gd name="connsiteX6" fmla="*/ 3153103 w 3405352"/>
              <a:gd name="connsiteY6" fmla="*/ 293842 h 588133"/>
              <a:gd name="connsiteX7" fmla="*/ 3405352 w 3405352"/>
              <a:gd name="connsiteY7" fmla="*/ 514560 h 588133"/>
              <a:gd name="connsiteX0" fmla="*/ 0 w 3405352"/>
              <a:gd name="connsiteY0" fmla="*/ 546091 h 588133"/>
              <a:gd name="connsiteX1" fmla="*/ 338958 w 3405352"/>
              <a:gd name="connsiteY1" fmla="*/ 199249 h 588133"/>
              <a:gd name="connsiteX2" fmla="*/ 1008993 w 3405352"/>
              <a:gd name="connsiteY2" fmla="*/ 514560 h 588133"/>
              <a:gd name="connsiteX3" fmla="*/ 1860331 w 3405352"/>
              <a:gd name="connsiteY3" fmla="*/ 514560 h 588133"/>
              <a:gd name="connsiteX4" fmla="*/ 2396358 w 3405352"/>
              <a:gd name="connsiteY4" fmla="*/ 73125 h 588133"/>
              <a:gd name="connsiteX5" fmla="*/ 2797820 w 3405352"/>
              <a:gd name="connsiteY5" fmla="*/ 75809 h 588133"/>
              <a:gd name="connsiteX6" fmla="*/ 3153103 w 3405352"/>
              <a:gd name="connsiteY6" fmla="*/ 293842 h 588133"/>
              <a:gd name="connsiteX7" fmla="*/ 3405352 w 3405352"/>
              <a:gd name="connsiteY7" fmla="*/ 514560 h 588133"/>
              <a:gd name="connsiteX0" fmla="*/ 0 w 3405352"/>
              <a:gd name="connsiteY0" fmla="*/ 546091 h 588133"/>
              <a:gd name="connsiteX1" fmla="*/ 338958 w 3405352"/>
              <a:gd name="connsiteY1" fmla="*/ 199249 h 588133"/>
              <a:gd name="connsiteX2" fmla="*/ 374012 w 3405352"/>
              <a:gd name="connsiteY2" fmla="*/ 202269 h 588133"/>
              <a:gd name="connsiteX3" fmla="*/ 1008993 w 3405352"/>
              <a:gd name="connsiteY3" fmla="*/ 514560 h 588133"/>
              <a:gd name="connsiteX4" fmla="*/ 1860331 w 3405352"/>
              <a:gd name="connsiteY4" fmla="*/ 514560 h 588133"/>
              <a:gd name="connsiteX5" fmla="*/ 2396358 w 3405352"/>
              <a:gd name="connsiteY5" fmla="*/ 73125 h 588133"/>
              <a:gd name="connsiteX6" fmla="*/ 2797820 w 3405352"/>
              <a:gd name="connsiteY6" fmla="*/ 75809 h 588133"/>
              <a:gd name="connsiteX7" fmla="*/ 3153103 w 3405352"/>
              <a:gd name="connsiteY7" fmla="*/ 293842 h 588133"/>
              <a:gd name="connsiteX8" fmla="*/ 3405352 w 3405352"/>
              <a:gd name="connsiteY8" fmla="*/ 514560 h 588133"/>
              <a:gd name="connsiteX0" fmla="*/ 0 w 3405352"/>
              <a:gd name="connsiteY0" fmla="*/ 546091 h 588133"/>
              <a:gd name="connsiteX1" fmla="*/ 338958 w 3405352"/>
              <a:gd name="connsiteY1" fmla="*/ 199249 h 588133"/>
              <a:gd name="connsiteX2" fmla="*/ 374012 w 3405352"/>
              <a:gd name="connsiteY2" fmla="*/ 202269 h 588133"/>
              <a:gd name="connsiteX3" fmla="*/ 1008993 w 3405352"/>
              <a:gd name="connsiteY3" fmla="*/ 514560 h 588133"/>
              <a:gd name="connsiteX4" fmla="*/ 1860331 w 3405352"/>
              <a:gd name="connsiteY4" fmla="*/ 514560 h 588133"/>
              <a:gd name="connsiteX5" fmla="*/ 2396358 w 3405352"/>
              <a:gd name="connsiteY5" fmla="*/ 73125 h 588133"/>
              <a:gd name="connsiteX6" fmla="*/ 2797820 w 3405352"/>
              <a:gd name="connsiteY6" fmla="*/ 75809 h 588133"/>
              <a:gd name="connsiteX7" fmla="*/ 3153103 w 3405352"/>
              <a:gd name="connsiteY7" fmla="*/ 293842 h 588133"/>
              <a:gd name="connsiteX8" fmla="*/ 3405352 w 3405352"/>
              <a:gd name="connsiteY8" fmla="*/ 514560 h 588133"/>
              <a:gd name="connsiteX0" fmla="*/ 0 w 3405352"/>
              <a:gd name="connsiteY0" fmla="*/ 546091 h 588133"/>
              <a:gd name="connsiteX1" fmla="*/ 338958 w 3405352"/>
              <a:gd name="connsiteY1" fmla="*/ 199249 h 588133"/>
              <a:gd name="connsiteX2" fmla="*/ 374012 w 3405352"/>
              <a:gd name="connsiteY2" fmla="*/ 202269 h 588133"/>
              <a:gd name="connsiteX3" fmla="*/ 1008993 w 3405352"/>
              <a:gd name="connsiteY3" fmla="*/ 514560 h 588133"/>
              <a:gd name="connsiteX4" fmla="*/ 1860331 w 3405352"/>
              <a:gd name="connsiteY4" fmla="*/ 514560 h 588133"/>
              <a:gd name="connsiteX5" fmla="*/ 2396358 w 3405352"/>
              <a:gd name="connsiteY5" fmla="*/ 73125 h 588133"/>
              <a:gd name="connsiteX6" fmla="*/ 2797820 w 3405352"/>
              <a:gd name="connsiteY6" fmla="*/ 75809 h 588133"/>
              <a:gd name="connsiteX7" fmla="*/ 3153103 w 3405352"/>
              <a:gd name="connsiteY7" fmla="*/ 293842 h 588133"/>
              <a:gd name="connsiteX8" fmla="*/ 3405352 w 3405352"/>
              <a:gd name="connsiteY8" fmla="*/ 514560 h 588133"/>
              <a:gd name="connsiteX0" fmla="*/ 0 w 3405352"/>
              <a:gd name="connsiteY0" fmla="*/ 546091 h 588133"/>
              <a:gd name="connsiteX1" fmla="*/ 338958 w 3405352"/>
              <a:gd name="connsiteY1" fmla="*/ 199249 h 588133"/>
              <a:gd name="connsiteX2" fmla="*/ 374012 w 3405352"/>
              <a:gd name="connsiteY2" fmla="*/ 202269 h 588133"/>
              <a:gd name="connsiteX3" fmla="*/ 1008993 w 3405352"/>
              <a:gd name="connsiteY3" fmla="*/ 514560 h 588133"/>
              <a:gd name="connsiteX4" fmla="*/ 1860331 w 3405352"/>
              <a:gd name="connsiteY4" fmla="*/ 514560 h 588133"/>
              <a:gd name="connsiteX5" fmla="*/ 2396358 w 3405352"/>
              <a:gd name="connsiteY5" fmla="*/ 73125 h 588133"/>
              <a:gd name="connsiteX6" fmla="*/ 2797820 w 3405352"/>
              <a:gd name="connsiteY6" fmla="*/ 75809 h 588133"/>
              <a:gd name="connsiteX7" fmla="*/ 3153103 w 3405352"/>
              <a:gd name="connsiteY7" fmla="*/ 293842 h 588133"/>
              <a:gd name="connsiteX8" fmla="*/ 3405352 w 3405352"/>
              <a:gd name="connsiteY8" fmla="*/ 514560 h 588133"/>
              <a:gd name="connsiteX0" fmla="*/ 0 w 3405352"/>
              <a:gd name="connsiteY0" fmla="*/ 546091 h 588133"/>
              <a:gd name="connsiteX1" fmla="*/ 338958 w 3405352"/>
              <a:gd name="connsiteY1" fmla="*/ 199249 h 588133"/>
              <a:gd name="connsiteX2" fmla="*/ 374012 w 3405352"/>
              <a:gd name="connsiteY2" fmla="*/ 202269 h 588133"/>
              <a:gd name="connsiteX3" fmla="*/ 1008993 w 3405352"/>
              <a:gd name="connsiteY3" fmla="*/ 514560 h 588133"/>
              <a:gd name="connsiteX4" fmla="*/ 1860331 w 3405352"/>
              <a:gd name="connsiteY4" fmla="*/ 514560 h 588133"/>
              <a:gd name="connsiteX5" fmla="*/ 2396358 w 3405352"/>
              <a:gd name="connsiteY5" fmla="*/ 73125 h 588133"/>
              <a:gd name="connsiteX6" fmla="*/ 2797820 w 3405352"/>
              <a:gd name="connsiteY6" fmla="*/ 75809 h 588133"/>
              <a:gd name="connsiteX7" fmla="*/ 3153103 w 3405352"/>
              <a:gd name="connsiteY7" fmla="*/ 293842 h 588133"/>
              <a:gd name="connsiteX8" fmla="*/ 3405352 w 3405352"/>
              <a:gd name="connsiteY8" fmla="*/ 514560 h 588133"/>
              <a:gd name="connsiteX0" fmla="*/ 0 w 3405352"/>
              <a:gd name="connsiteY0" fmla="*/ 546091 h 588133"/>
              <a:gd name="connsiteX1" fmla="*/ 338958 w 3405352"/>
              <a:gd name="connsiteY1" fmla="*/ 199249 h 588133"/>
              <a:gd name="connsiteX2" fmla="*/ 1008993 w 3405352"/>
              <a:gd name="connsiteY2" fmla="*/ 514560 h 588133"/>
              <a:gd name="connsiteX3" fmla="*/ 1860331 w 3405352"/>
              <a:gd name="connsiteY3" fmla="*/ 514560 h 588133"/>
              <a:gd name="connsiteX4" fmla="*/ 2396358 w 3405352"/>
              <a:gd name="connsiteY4" fmla="*/ 73125 h 588133"/>
              <a:gd name="connsiteX5" fmla="*/ 2797820 w 3405352"/>
              <a:gd name="connsiteY5" fmla="*/ 75809 h 588133"/>
              <a:gd name="connsiteX6" fmla="*/ 3153103 w 3405352"/>
              <a:gd name="connsiteY6" fmla="*/ 293842 h 588133"/>
              <a:gd name="connsiteX7" fmla="*/ 3405352 w 3405352"/>
              <a:gd name="connsiteY7" fmla="*/ 514560 h 588133"/>
              <a:gd name="connsiteX0" fmla="*/ 0 w 3405352"/>
              <a:gd name="connsiteY0" fmla="*/ 546091 h 588133"/>
              <a:gd name="connsiteX1" fmla="*/ 338958 w 3405352"/>
              <a:gd name="connsiteY1" fmla="*/ 199249 h 588133"/>
              <a:gd name="connsiteX2" fmla="*/ 1008993 w 3405352"/>
              <a:gd name="connsiteY2" fmla="*/ 514560 h 588133"/>
              <a:gd name="connsiteX3" fmla="*/ 1860331 w 3405352"/>
              <a:gd name="connsiteY3" fmla="*/ 514560 h 588133"/>
              <a:gd name="connsiteX4" fmla="*/ 2396358 w 3405352"/>
              <a:gd name="connsiteY4" fmla="*/ 73125 h 588133"/>
              <a:gd name="connsiteX5" fmla="*/ 2797820 w 3405352"/>
              <a:gd name="connsiteY5" fmla="*/ 75809 h 588133"/>
              <a:gd name="connsiteX6" fmla="*/ 3153103 w 3405352"/>
              <a:gd name="connsiteY6" fmla="*/ 293842 h 588133"/>
              <a:gd name="connsiteX7" fmla="*/ 3405352 w 3405352"/>
              <a:gd name="connsiteY7" fmla="*/ 514560 h 588133"/>
              <a:gd name="connsiteX0" fmla="*/ 0 w 3405352"/>
              <a:gd name="connsiteY0" fmla="*/ 546091 h 588133"/>
              <a:gd name="connsiteX1" fmla="*/ 338958 w 3405352"/>
              <a:gd name="connsiteY1" fmla="*/ 199249 h 588133"/>
              <a:gd name="connsiteX2" fmla="*/ 1008993 w 3405352"/>
              <a:gd name="connsiteY2" fmla="*/ 514560 h 588133"/>
              <a:gd name="connsiteX3" fmla="*/ 1860331 w 3405352"/>
              <a:gd name="connsiteY3" fmla="*/ 514560 h 588133"/>
              <a:gd name="connsiteX4" fmla="*/ 2396358 w 3405352"/>
              <a:gd name="connsiteY4" fmla="*/ 73125 h 588133"/>
              <a:gd name="connsiteX5" fmla="*/ 2797820 w 3405352"/>
              <a:gd name="connsiteY5" fmla="*/ 75809 h 588133"/>
              <a:gd name="connsiteX6" fmla="*/ 3153103 w 3405352"/>
              <a:gd name="connsiteY6" fmla="*/ 293842 h 588133"/>
              <a:gd name="connsiteX7" fmla="*/ 3405352 w 3405352"/>
              <a:gd name="connsiteY7" fmla="*/ 514560 h 588133"/>
              <a:gd name="connsiteX0" fmla="*/ 0 w 3481552"/>
              <a:gd name="connsiteY0" fmla="*/ 546091 h 588133"/>
              <a:gd name="connsiteX1" fmla="*/ 415158 w 3481552"/>
              <a:gd name="connsiteY1" fmla="*/ 199249 h 588133"/>
              <a:gd name="connsiteX2" fmla="*/ 1085193 w 3481552"/>
              <a:gd name="connsiteY2" fmla="*/ 514560 h 588133"/>
              <a:gd name="connsiteX3" fmla="*/ 1936531 w 3481552"/>
              <a:gd name="connsiteY3" fmla="*/ 514560 h 588133"/>
              <a:gd name="connsiteX4" fmla="*/ 2472558 w 3481552"/>
              <a:gd name="connsiteY4" fmla="*/ 73125 h 588133"/>
              <a:gd name="connsiteX5" fmla="*/ 2874020 w 3481552"/>
              <a:gd name="connsiteY5" fmla="*/ 75809 h 588133"/>
              <a:gd name="connsiteX6" fmla="*/ 3229303 w 3481552"/>
              <a:gd name="connsiteY6" fmla="*/ 293842 h 588133"/>
              <a:gd name="connsiteX7" fmla="*/ 3481552 w 3481552"/>
              <a:gd name="connsiteY7" fmla="*/ 514560 h 588133"/>
              <a:gd name="connsiteX0" fmla="*/ 0 w 3481552"/>
              <a:gd name="connsiteY0" fmla="*/ 481668 h 502689"/>
              <a:gd name="connsiteX1" fmla="*/ 415158 w 3481552"/>
              <a:gd name="connsiteY1" fmla="*/ 134826 h 502689"/>
              <a:gd name="connsiteX2" fmla="*/ 1085193 w 3481552"/>
              <a:gd name="connsiteY2" fmla="*/ 450137 h 502689"/>
              <a:gd name="connsiteX3" fmla="*/ 1936531 w 3481552"/>
              <a:gd name="connsiteY3" fmla="*/ 450137 h 502689"/>
              <a:gd name="connsiteX4" fmla="*/ 2472558 w 3481552"/>
              <a:gd name="connsiteY4" fmla="*/ 161102 h 502689"/>
              <a:gd name="connsiteX5" fmla="*/ 2874020 w 3481552"/>
              <a:gd name="connsiteY5" fmla="*/ 11386 h 502689"/>
              <a:gd name="connsiteX6" fmla="*/ 3229303 w 3481552"/>
              <a:gd name="connsiteY6" fmla="*/ 229419 h 502689"/>
              <a:gd name="connsiteX7" fmla="*/ 3481552 w 3481552"/>
              <a:gd name="connsiteY7" fmla="*/ 450137 h 502689"/>
              <a:gd name="connsiteX0" fmla="*/ 0 w 3481552"/>
              <a:gd name="connsiteY0" fmla="*/ 368291 h 389312"/>
              <a:gd name="connsiteX1" fmla="*/ 415158 w 3481552"/>
              <a:gd name="connsiteY1" fmla="*/ 21449 h 389312"/>
              <a:gd name="connsiteX2" fmla="*/ 1085193 w 3481552"/>
              <a:gd name="connsiteY2" fmla="*/ 336760 h 389312"/>
              <a:gd name="connsiteX3" fmla="*/ 1936531 w 3481552"/>
              <a:gd name="connsiteY3" fmla="*/ 336760 h 389312"/>
              <a:gd name="connsiteX4" fmla="*/ 2472558 w 3481552"/>
              <a:gd name="connsiteY4" fmla="*/ 47725 h 389312"/>
              <a:gd name="connsiteX5" fmla="*/ 2874020 w 3481552"/>
              <a:gd name="connsiteY5" fmla="*/ 50409 h 389312"/>
              <a:gd name="connsiteX6" fmla="*/ 3229303 w 3481552"/>
              <a:gd name="connsiteY6" fmla="*/ 116042 h 389312"/>
              <a:gd name="connsiteX7" fmla="*/ 3481552 w 3481552"/>
              <a:gd name="connsiteY7" fmla="*/ 336760 h 38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1552" h="389312">
                <a:moveTo>
                  <a:pt x="0" y="368291"/>
                </a:moveTo>
                <a:cubicBezTo>
                  <a:pt x="87936" y="192417"/>
                  <a:pt x="145393" y="36864"/>
                  <a:pt x="415158" y="21449"/>
                </a:cubicBezTo>
                <a:cubicBezTo>
                  <a:pt x="583323" y="16194"/>
                  <a:pt x="831631" y="284208"/>
                  <a:pt x="1085193" y="336760"/>
                </a:cubicBezTo>
                <a:cubicBezTo>
                  <a:pt x="1338755" y="389312"/>
                  <a:pt x="1705304" y="384932"/>
                  <a:pt x="1936531" y="336760"/>
                </a:cubicBezTo>
                <a:cubicBezTo>
                  <a:pt x="2167758" y="288588"/>
                  <a:pt x="2316310" y="95450"/>
                  <a:pt x="2472558" y="47725"/>
                </a:cubicBezTo>
                <a:cubicBezTo>
                  <a:pt x="2628806" y="0"/>
                  <a:pt x="2747896" y="39023"/>
                  <a:pt x="2874020" y="50409"/>
                </a:cubicBezTo>
                <a:cubicBezTo>
                  <a:pt x="3000144" y="61795"/>
                  <a:pt x="3128048" y="68317"/>
                  <a:pt x="3229303" y="116042"/>
                </a:cubicBezTo>
                <a:cubicBezTo>
                  <a:pt x="3330558" y="163767"/>
                  <a:pt x="3439510" y="263187"/>
                  <a:pt x="3481552" y="336760"/>
                </a:cubicBezTo>
              </a:path>
            </a:pathLst>
          </a:custGeom>
          <a:ln w="127000">
            <a:solidFill>
              <a:srgbClr val="FF0000"/>
            </a:solidFill>
            <a:prstDash val="sysDot"/>
          </a:ln>
          <a:effectLst>
            <a:outerShdw blurRad="50800" dist="50800" dir="108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30" name="Picture 6" descr="C:\Users\Sandra\AppData\Local\Microsoft\Windows\INetCache\IE\BVRDKKS1\shoe-306148_960_720[1].png"/>
          <p:cNvPicPr>
            <a:picLocks noChangeAspect="1" noChangeArrowheads="1"/>
          </p:cNvPicPr>
          <p:nvPr/>
        </p:nvPicPr>
        <p:blipFill>
          <a:blip r:embed="rId5" cstate="print"/>
          <a:srcRect/>
          <a:stretch>
            <a:fillRect/>
          </a:stretch>
        </p:blipFill>
        <p:spPr bwMode="auto">
          <a:xfrm>
            <a:off x="-838200" y="2590800"/>
            <a:ext cx="2895600" cy="1447800"/>
          </a:xfrm>
          <a:prstGeom prst="rect">
            <a:avLst/>
          </a:prstGeom>
          <a:noFill/>
        </p:spPr>
      </p:pic>
      <p:sp>
        <p:nvSpPr>
          <p:cNvPr id="25" name="Freeform 24"/>
          <p:cNvSpPr/>
          <p:nvPr/>
        </p:nvSpPr>
        <p:spPr>
          <a:xfrm>
            <a:off x="4114800" y="2997200"/>
            <a:ext cx="1371600" cy="279400"/>
          </a:xfrm>
          <a:custGeom>
            <a:avLst/>
            <a:gdLst>
              <a:gd name="connsiteX0" fmla="*/ 50800 w 1693333"/>
              <a:gd name="connsiteY0" fmla="*/ 50800 h 355600"/>
              <a:gd name="connsiteX1" fmla="*/ 1574800 w 1693333"/>
              <a:gd name="connsiteY1" fmla="*/ 50800 h 355600"/>
              <a:gd name="connsiteX2" fmla="*/ 762000 w 1693333"/>
              <a:gd name="connsiteY2" fmla="*/ 355600 h 355600"/>
              <a:gd name="connsiteX3" fmla="*/ 0 w 1693333"/>
              <a:gd name="connsiteY3" fmla="*/ 50800 h 355600"/>
            </a:gdLst>
            <a:ahLst/>
            <a:cxnLst>
              <a:cxn ang="0">
                <a:pos x="connsiteX0" y="connsiteY0"/>
              </a:cxn>
              <a:cxn ang="0">
                <a:pos x="connsiteX1" y="connsiteY1"/>
              </a:cxn>
              <a:cxn ang="0">
                <a:pos x="connsiteX2" y="connsiteY2"/>
              </a:cxn>
              <a:cxn ang="0">
                <a:pos x="connsiteX3" y="connsiteY3"/>
              </a:cxn>
            </a:cxnLst>
            <a:rect l="l" t="t" r="r" b="b"/>
            <a:pathLst>
              <a:path w="1693333" h="355600">
                <a:moveTo>
                  <a:pt x="50800" y="50800"/>
                </a:moveTo>
                <a:cubicBezTo>
                  <a:pt x="753533" y="25400"/>
                  <a:pt x="1456267" y="0"/>
                  <a:pt x="1574800" y="50800"/>
                </a:cubicBezTo>
                <a:cubicBezTo>
                  <a:pt x="1693333" y="101600"/>
                  <a:pt x="1024467" y="355600"/>
                  <a:pt x="762000" y="355600"/>
                </a:cubicBezTo>
                <a:cubicBezTo>
                  <a:pt x="499533" y="355600"/>
                  <a:pt x="249766" y="203200"/>
                  <a:pt x="0" y="50800"/>
                </a:cubicBezTo>
              </a:path>
            </a:pathLst>
          </a:custGeom>
          <a:solidFill>
            <a:schemeClr val="accent5">
              <a:lumMod val="60000"/>
              <a:lumOff val="40000"/>
            </a:schemeClr>
          </a:solidFill>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a:spLocks noChangeAspect="1"/>
          </p:cNvSpPr>
          <p:nvPr/>
        </p:nvSpPr>
        <p:spPr>
          <a:xfrm>
            <a:off x="4091673" y="4267200"/>
            <a:ext cx="556527" cy="609600"/>
          </a:xfrm>
          <a:custGeom>
            <a:avLst/>
            <a:gdLst>
              <a:gd name="connsiteX0" fmla="*/ 3281680 w 4820920"/>
              <a:gd name="connsiteY0" fmla="*/ 5214620 h 5280660"/>
              <a:gd name="connsiteX1" fmla="*/ 3647440 w 4820920"/>
              <a:gd name="connsiteY1" fmla="*/ 4986020 h 5280660"/>
              <a:gd name="connsiteX2" fmla="*/ 4119880 w 4820920"/>
              <a:gd name="connsiteY2" fmla="*/ 4681220 h 5280660"/>
              <a:gd name="connsiteX3" fmla="*/ 4424680 w 4820920"/>
              <a:gd name="connsiteY3" fmla="*/ 4147820 h 5280660"/>
              <a:gd name="connsiteX4" fmla="*/ 4531360 w 4820920"/>
              <a:gd name="connsiteY4" fmla="*/ 3751580 h 5280660"/>
              <a:gd name="connsiteX5" fmla="*/ 4439920 w 4820920"/>
              <a:gd name="connsiteY5" fmla="*/ 3279140 h 5280660"/>
              <a:gd name="connsiteX6" fmla="*/ 4699000 w 4820920"/>
              <a:gd name="connsiteY6" fmla="*/ 3111500 h 5280660"/>
              <a:gd name="connsiteX7" fmla="*/ 4759960 w 4820920"/>
              <a:gd name="connsiteY7" fmla="*/ 2806700 h 5280660"/>
              <a:gd name="connsiteX8" fmla="*/ 4333240 w 4820920"/>
              <a:gd name="connsiteY8" fmla="*/ 2319020 h 5280660"/>
              <a:gd name="connsiteX9" fmla="*/ 4119880 w 4820920"/>
              <a:gd name="connsiteY9" fmla="*/ 2288540 h 5280660"/>
              <a:gd name="connsiteX10" fmla="*/ 3708400 w 4820920"/>
              <a:gd name="connsiteY10" fmla="*/ 2288540 h 5280660"/>
              <a:gd name="connsiteX11" fmla="*/ 3738880 w 4820920"/>
              <a:gd name="connsiteY11" fmla="*/ 1938020 h 5280660"/>
              <a:gd name="connsiteX12" fmla="*/ 3921760 w 4820920"/>
              <a:gd name="connsiteY12" fmla="*/ 1755140 h 5280660"/>
              <a:gd name="connsiteX13" fmla="*/ 3921760 w 4820920"/>
              <a:gd name="connsiteY13" fmla="*/ 1541780 h 5280660"/>
              <a:gd name="connsiteX14" fmla="*/ 3997960 w 4820920"/>
              <a:gd name="connsiteY14" fmla="*/ 1328420 h 5280660"/>
              <a:gd name="connsiteX15" fmla="*/ 4104640 w 4820920"/>
              <a:gd name="connsiteY15" fmla="*/ 977900 h 5280660"/>
              <a:gd name="connsiteX16" fmla="*/ 3952240 w 4820920"/>
              <a:gd name="connsiteY16" fmla="*/ 749300 h 5280660"/>
              <a:gd name="connsiteX17" fmla="*/ 3784600 w 4820920"/>
              <a:gd name="connsiteY17" fmla="*/ 688340 h 5280660"/>
              <a:gd name="connsiteX18" fmla="*/ 3738880 w 4820920"/>
              <a:gd name="connsiteY18" fmla="*/ 307340 h 5280660"/>
              <a:gd name="connsiteX19" fmla="*/ 3327400 w 4820920"/>
              <a:gd name="connsiteY19" fmla="*/ 93980 h 5280660"/>
              <a:gd name="connsiteX20" fmla="*/ 3144520 w 4820920"/>
              <a:gd name="connsiteY20" fmla="*/ 185420 h 5280660"/>
              <a:gd name="connsiteX21" fmla="*/ 2992120 w 4820920"/>
              <a:gd name="connsiteY21" fmla="*/ 63500 h 5280660"/>
              <a:gd name="connsiteX22" fmla="*/ 2839720 w 4820920"/>
              <a:gd name="connsiteY22" fmla="*/ 63500 h 5280660"/>
              <a:gd name="connsiteX23" fmla="*/ 2550160 w 4820920"/>
              <a:gd name="connsiteY23" fmla="*/ 2540 h 5280660"/>
              <a:gd name="connsiteX24" fmla="*/ 2336800 w 4820920"/>
              <a:gd name="connsiteY24" fmla="*/ 48260 h 5280660"/>
              <a:gd name="connsiteX25" fmla="*/ 1925320 w 4820920"/>
              <a:gd name="connsiteY25" fmla="*/ 93980 h 5280660"/>
              <a:gd name="connsiteX26" fmla="*/ 1833880 w 4820920"/>
              <a:gd name="connsiteY26" fmla="*/ 109220 h 5280660"/>
              <a:gd name="connsiteX27" fmla="*/ 1788160 w 4820920"/>
              <a:gd name="connsiteY27" fmla="*/ 459740 h 5280660"/>
              <a:gd name="connsiteX28" fmla="*/ 1437640 w 4820920"/>
              <a:gd name="connsiteY28" fmla="*/ 688340 h 5280660"/>
              <a:gd name="connsiteX29" fmla="*/ 1193800 w 4820920"/>
              <a:gd name="connsiteY29" fmla="*/ 1267460 h 5280660"/>
              <a:gd name="connsiteX30" fmla="*/ 904240 w 4820920"/>
              <a:gd name="connsiteY30" fmla="*/ 1770380 h 5280660"/>
              <a:gd name="connsiteX31" fmla="*/ 614680 w 4820920"/>
              <a:gd name="connsiteY31" fmla="*/ 2151380 h 5280660"/>
              <a:gd name="connsiteX32" fmla="*/ 492760 w 4820920"/>
              <a:gd name="connsiteY32" fmla="*/ 2501900 h 5280660"/>
              <a:gd name="connsiteX33" fmla="*/ 477520 w 4820920"/>
              <a:gd name="connsiteY33" fmla="*/ 2623820 h 5280660"/>
              <a:gd name="connsiteX34" fmla="*/ 294640 w 4820920"/>
              <a:gd name="connsiteY34" fmla="*/ 2791460 h 5280660"/>
              <a:gd name="connsiteX35" fmla="*/ 111760 w 4820920"/>
              <a:gd name="connsiteY35" fmla="*/ 3111500 h 5280660"/>
              <a:gd name="connsiteX36" fmla="*/ 50800 w 4820920"/>
              <a:gd name="connsiteY36" fmla="*/ 3462020 h 5280660"/>
              <a:gd name="connsiteX37" fmla="*/ 81280 w 4820920"/>
              <a:gd name="connsiteY37" fmla="*/ 3660140 h 5280660"/>
              <a:gd name="connsiteX38" fmla="*/ 538480 w 4820920"/>
              <a:gd name="connsiteY38" fmla="*/ 3903980 h 5280660"/>
              <a:gd name="connsiteX39" fmla="*/ 629920 w 4820920"/>
              <a:gd name="connsiteY39" fmla="*/ 4208780 h 5280660"/>
              <a:gd name="connsiteX40" fmla="*/ 1239520 w 4820920"/>
              <a:gd name="connsiteY40" fmla="*/ 4345940 h 5280660"/>
              <a:gd name="connsiteX41" fmla="*/ 1513840 w 4820920"/>
              <a:gd name="connsiteY41" fmla="*/ 4589780 h 5280660"/>
              <a:gd name="connsiteX42" fmla="*/ 1864360 w 4820920"/>
              <a:gd name="connsiteY42" fmla="*/ 4696460 h 5280660"/>
              <a:gd name="connsiteX43" fmla="*/ 2153920 w 4820920"/>
              <a:gd name="connsiteY43" fmla="*/ 4833620 h 5280660"/>
              <a:gd name="connsiteX44" fmla="*/ 2580640 w 4820920"/>
              <a:gd name="connsiteY44" fmla="*/ 4909820 h 5280660"/>
              <a:gd name="connsiteX45" fmla="*/ 2870200 w 4820920"/>
              <a:gd name="connsiteY45" fmla="*/ 5016500 h 5280660"/>
              <a:gd name="connsiteX46" fmla="*/ 3205480 w 4820920"/>
              <a:gd name="connsiteY46" fmla="*/ 5245100 h 5280660"/>
              <a:gd name="connsiteX47" fmla="*/ 3220720 w 4820920"/>
              <a:gd name="connsiteY47" fmla="*/ 5229860 h 5280660"/>
              <a:gd name="connsiteX48" fmla="*/ 3281680 w 4820920"/>
              <a:gd name="connsiteY48" fmla="*/ 5214620 h 528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820920" h="5280660">
                <a:moveTo>
                  <a:pt x="3281680" y="5214620"/>
                </a:moveTo>
                <a:cubicBezTo>
                  <a:pt x="3352800" y="5173980"/>
                  <a:pt x="3647440" y="4986020"/>
                  <a:pt x="3647440" y="4986020"/>
                </a:cubicBezTo>
                <a:cubicBezTo>
                  <a:pt x="3787140" y="4897120"/>
                  <a:pt x="3990340" y="4820920"/>
                  <a:pt x="4119880" y="4681220"/>
                </a:cubicBezTo>
                <a:cubicBezTo>
                  <a:pt x="4249420" y="4541520"/>
                  <a:pt x="4356100" y="4302760"/>
                  <a:pt x="4424680" y="4147820"/>
                </a:cubicBezTo>
                <a:cubicBezTo>
                  <a:pt x="4493260" y="3992880"/>
                  <a:pt x="4528820" y="3896360"/>
                  <a:pt x="4531360" y="3751580"/>
                </a:cubicBezTo>
                <a:cubicBezTo>
                  <a:pt x="4533900" y="3606800"/>
                  <a:pt x="4411980" y="3385820"/>
                  <a:pt x="4439920" y="3279140"/>
                </a:cubicBezTo>
                <a:cubicBezTo>
                  <a:pt x="4467860" y="3172460"/>
                  <a:pt x="4645660" y="3190240"/>
                  <a:pt x="4699000" y="3111500"/>
                </a:cubicBezTo>
                <a:cubicBezTo>
                  <a:pt x="4752340" y="3032760"/>
                  <a:pt x="4820920" y="2938780"/>
                  <a:pt x="4759960" y="2806700"/>
                </a:cubicBezTo>
                <a:cubicBezTo>
                  <a:pt x="4699000" y="2674620"/>
                  <a:pt x="4439920" y="2405380"/>
                  <a:pt x="4333240" y="2319020"/>
                </a:cubicBezTo>
                <a:cubicBezTo>
                  <a:pt x="4226560" y="2232660"/>
                  <a:pt x="4224020" y="2293620"/>
                  <a:pt x="4119880" y="2288540"/>
                </a:cubicBezTo>
                <a:cubicBezTo>
                  <a:pt x="4015740" y="2283460"/>
                  <a:pt x="3771900" y="2346960"/>
                  <a:pt x="3708400" y="2288540"/>
                </a:cubicBezTo>
                <a:cubicBezTo>
                  <a:pt x="3644900" y="2230120"/>
                  <a:pt x="3703320" y="2026920"/>
                  <a:pt x="3738880" y="1938020"/>
                </a:cubicBezTo>
                <a:cubicBezTo>
                  <a:pt x="3774440" y="1849120"/>
                  <a:pt x="3891280" y="1821180"/>
                  <a:pt x="3921760" y="1755140"/>
                </a:cubicBezTo>
                <a:cubicBezTo>
                  <a:pt x="3952240" y="1689100"/>
                  <a:pt x="3909060" y="1612900"/>
                  <a:pt x="3921760" y="1541780"/>
                </a:cubicBezTo>
                <a:cubicBezTo>
                  <a:pt x="3934460" y="1470660"/>
                  <a:pt x="3967480" y="1422400"/>
                  <a:pt x="3997960" y="1328420"/>
                </a:cubicBezTo>
                <a:cubicBezTo>
                  <a:pt x="4028440" y="1234440"/>
                  <a:pt x="4112260" y="1074420"/>
                  <a:pt x="4104640" y="977900"/>
                </a:cubicBezTo>
                <a:cubicBezTo>
                  <a:pt x="4097020" y="881380"/>
                  <a:pt x="4005580" y="797560"/>
                  <a:pt x="3952240" y="749300"/>
                </a:cubicBezTo>
                <a:cubicBezTo>
                  <a:pt x="3898900" y="701040"/>
                  <a:pt x="3820160" y="762000"/>
                  <a:pt x="3784600" y="688340"/>
                </a:cubicBezTo>
                <a:cubicBezTo>
                  <a:pt x="3749040" y="614680"/>
                  <a:pt x="3815080" y="406400"/>
                  <a:pt x="3738880" y="307340"/>
                </a:cubicBezTo>
                <a:cubicBezTo>
                  <a:pt x="3662680" y="208280"/>
                  <a:pt x="3426460" y="114300"/>
                  <a:pt x="3327400" y="93980"/>
                </a:cubicBezTo>
                <a:cubicBezTo>
                  <a:pt x="3228340" y="73660"/>
                  <a:pt x="3200400" y="190500"/>
                  <a:pt x="3144520" y="185420"/>
                </a:cubicBezTo>
                <a:cubicBezTo>
                  <a:pt x="3088640" y="180340"/>
                  <a:pt x="3042920" y="83820"/>
                  <a:pt x="2992120" y="63500"/>
                </a:cubicBezTo>
                <a:cubicBezTo>
                  <a:pt x="2941320" y="43180"/>
                  <a:pt x="2913380" y="73660"/>
                  <a:pt x="2839720" y="63500"/>
                </a:cubicBezTo>
                <a:cubicBezTo>
                  <a:pt x="2766060" y="53340"/>
                  <a:pt x="2633980" y="5080"/>
                  <a:pt x="2550160" y="2540"/>
                </a:cubicBezTo>
                <a:cubicBezTo>
                  <a:pt x="2466340" y="0"/>
                  <a:pt x="2440940" y="33020"/>
                  <a:pt x="2336800" y="48260"/>
                </a:cubicBezTo>
                <a:cubicBezTo>
                  <a:pt x="2232660" y="63500"/>
                  <a:pt x="2009140" y="83820"/>
                  <a:pt x="1925320" y="93980"/>
                </a:cubicBezTo>
                <a:cubicBezTo>
                  <a:pt x="1841500" y="104140"/>
                  <a:pt x="1856740" y="48260"/>
                  <a:pt x="1833880" y="109220"/>
                </a:cubicBezTo>
                <a:cubicBezTo>
                  <a:pt x="1811020" y="170180"/>
                  <a:pt x="1854200" y="363220"/>
                  <a:pt x="1788160" y="459740"/>
                </a:cubicBezTo>
                <a:cubicBezTo>
                  <a:pt x="1722120" y="556260"/>
                  <a:pt x="1536700" y="553720"/>
                  <a:pt x="1437640" y="688340"/>
                </a:cubicBezTo>
                <a:cubicBezTo>
                  <a:pt x="1338580" y="822960"/>
                  <a:pt x="1282700" y="1087120"/>
                  <a:pt x="1193800" y="1267460"/>
                </a:cubicBezTo>
                <a:cubicBezTo>
                  <a:pt x="1104900" y="1447800"/>
                  <a:pt x="1000760" y="1623060"/>
                  <a:pt x="904240" y="1770380"/>
                </a:cubicBezTo>
                <a:cubicBezTo>
                  <a:pt x="807720" y="1917700"/>
                  <a:pt x="683260" y="2029460"/>
                  <a:pt x="614680" y="2151380"/>
                </a:cubicBezTo>
                <a:cubicBezTo>
                  <a:pt x="546100" y="2273300"/>
                  <a:pt x="515620" y="2423160"/>
                  <a:pt x="492760" y="2501900"/>
                </a:cubicBezTo>
                <a:cubicBezTo>
                  <a:pt x="469900" y="2580640"/>
                  <a:pt x="510540" y="2575560"/>
                  <a:pt x="477520" y="2623820"/>
                </a:cubicBezTo>
                <a:cubicBezTo>
                  <a:pt x="444500" y="2672080"/>
                  <a:pt x="355600" y="2710180"/>
                  <a:pt x="294640" y="2791460"/>
                </a:cubicBezTo>
                <a:cubicBezTo>
                  <a:pt x="233680" y="2872740"/>
                  <a:pt x="152400" y="2999740"/>
                  <a:pt x="111760" y="3111500"/>
                </a:cubicBezTo>
                <a:cubicBezTo>
                  <a:pt x="71120" y="3223260"/>
                  <a:pt x="55880" y="3370580"/>
                  <a:pt x="50800" y="3462020"/>
                </a:cubicBezTo>
                <a:cubicBezTo>
                  <a:pt x="45720" y="3553460"/>
                  <a:pt x="0" y="3586480"/>
                  <a:pt x="81280" y="3660140"/>
                </a:cubicBezTo>
                <a:cubicBezTo>
                  <a:pt x="162560" y="3733800"/>
                  <a:pt x="447040" y="3812540"/>
                  <a:pt x="538480" y="3903980"/>
                </a:cubicBezTo>
                <a:cubicBezTo>
                  <a:pt x="629920" y="3995420"/>
                  <a:pt x="513080" y="4135120"/>
                  <a:pt x="629920" y="4208780"/>
                </a:cubicBezTo>
                <a:cubicBezTo>
                  <a:pt x="746760" y="4282440"/>
                  <a:pt x="1092200" y="4282440"/>
                  <a:pt x="1239520" y="4345940"/>
                </a:cubicBezTo>
                <a:cubicBezTo>
                  <a:pt x="1386840" y="4409440"/>
                  <a:pt x="1409700" y="4531360"/>
                  <a:pt x="1513840" y="4589780"/>
                </a:cubicBezTo>
                <a:cubicBezTo>
                  <a:pt x="1617980" y="4648200"/>
                  <a:pt x="1757680" y="4655820"/>
                  <a:pt x="1864360" y="4696460"/>
                </a:cubicBezTo>
                <a:cubicBezTo>
                  <a:pt x="1971040" y="4737100"/>
                  <a:pt x="2034540" y="4798060"/>
                  <a:pt x="2153920" y="4833620"/>
                </a:cubicBezTo>
                <a:cubicBezTo>
                  <a:pt x="2273300" y="4869180"/>
                  <a:pt x="2461260" y="4879340"/>
                  <a:pt x="2580640" y="4909820"/>
                </a:cubicBezTo>
                <a:cubicBezTo>
                  <a:pt x="2700020" y="4940300"/>
                  <a:pt x="2766060" y="4960620"/>
                  <a:pt x="2870200" y="5016500"/>
                </a:cubicBezTo>
                <a:cubicBezTo>
                  <a:pt x="2974340" y="5072380"/>
                  <a:pt x="3147060" y="5209540"/>
                  <a:pt x="3205480" y="5245100"/>
                </a:cubicBezTo>
                <a:cubicBezTo>
                  <a:pt x="3263900" y="5280660"/>
                  <a:pt x="3202940" y="5234940"/>
                  <a:pt x="3220720" y="5229860"/>
                </a:cubicBezTo>
                <a:cubicBezTo>
                  <a:pt x="3238500" y="5224780"/>
                  <a:pt x="3210560" y="5255260"/>
                  <a:pt x="3281680" y="5214620"/>
                </a:cubicBezTo>
                <a:close/>
              </a:path>
            </a:pathLst>
          </a:custGeom>
          <a:solidFill>
            <a:srgbClr val="FF0000">
              <a:alpha val="41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048000" y="914400"/>
            <a:ext cx="3810000" cy="5029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eft Arrow 29"/>
          <p:cNvSpPr/>
          <p:nvPr/>
        </p:nvSpPr>
        <p:spPr>
          <a:xfrm rot="20961018">
            <a:off x="4637816" y="4081325"/>
            <a:ext cx="533400" cy="762000"/>
          </a:xfrm>
          <a:prstGeom prst="leftArrow">
            <a:avLst/>
          </a:prstGeom>
          <a:blipFill>
            <a:blip r:embed="rId6"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7" cstate="print"/>
          <a:srcRect/>
          <a:stretch>
            <a:fillRect/>
          </a:stretch>
        </p:blipFill>
        <p:spPr bwMode="auto">
          <a:xfrm>
            <a:off x="5750456" y="3429000"/>
            <a:ext cx="3393544" cy="2073275"/>
          </a:xfrm>
          <a:prstGeom prst="rect">
            <a:avLst/>
          </a:prstGeom>
          <a:solidFill>
            <a:schemeClr val="bg1"/>
          </a:solidFill>
          <a:ln w="9525">
            <a:noFill/>
            <a:miter lim="800000"/>
            <a:headEnd/>
            <a:tailEnd/>
          </a:ln>
          <a:effectLst/>
        </p:spPr>
      </p:pic>
      <p:sp>
        <p:nvSpPr>
          <p:cNvPr id="50" name="Rectangle 49"/>
          <p:cNvSpPr/>
          <p:nvPr/>
        </p:nvSpPr>
        <p:spPr>
          <a:xfrm>
            <a:off x="5751576" y="4191000"/>
            <a:ext cx="2322576"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2" name="Freeform 51"/>
          <p:cNvSpPr/>
          <p:nvPr/>
        </p:nvSpPr>
        <p:spPr>
          <a:xfrm>
            <a:off x="8001000" y="3449053"/>
            <a:ext cx="1292554" cy="2113547"/>
          </a:xfrm>
          <a:custGeom>
            <a:avLst/>
            <a:gdLst>
              <a:gd name="connsiteX0" fmla="*/ 161730 w 1374709"/>
              <a:gd name="connsiteY0" fmla="*/ 737119 h 1974981"/>
              <a:gd name="connsiteX1" fmla="*/ 1206758 w 1374709"/>
              <a:gd name="connsiteY1" fmla="*/ 27992 h 1974981"/>
              <a:gd name="connsiteX2" fmla="*/ 1169436 w 1374709"/>
              <a:gd name="connsiteY2" fmla="*/ 905070 h 1974981"/>
              <a:gd name="connsiteX3" fmla="*/ 236375 w 1374709"/>
              <a:gd name="connsiteY3" fmla="*/ 1950099 h 1974981"/>
              <a:gd name="connsiteX4" fmla="*/ 161730 w 1374709"/>
              <a:gd name="connsiteY4" fmla="*/ 737119 h 1974981"/>
              <a:gd name="connsiteX0" fmla="*/ 161730 w 1374709"/>
              <a:gd name="connsiteY0" fmla="*/ 737119 h 1974981"/>
              <a:gd name="connsiteX1" fmla="*/ 1206758 w 1374709"/>
              <a:gd name="connsiteY1" fmla="*/ 27992 h 1974981"/>
              <a:gd name="connsiteX2" fmla="*/ 1169436 w 1374709"/>
              <a:gd name="connsiteY2" fmla="*/ 905070 h 1974981"/>
              <a:gd name="connsiteX3" fmla="*/ 236375 w 1374709"/>
              <a:gd name="connsiteY3" fmla="*/ 1950099 h 1974981"/>
              <a:gd name="connsiteX4" fmla="*/ 161730 w 1374709"/>
              <a:gd name="connsiteY4" fmla="*/ 737119 h 1974981"/>
              <a:gd name="connsiteX0" fmla="*/ 96416 w 1309395"/>
              <a:gd name="connsiteY0" fmla="*/ 737119 h 1974981"/>
              <a:gd name="connsiteX1" fmla="*/ 1141444 w 1309395"/>
              <a:gd name="connsiteY1" fmla="*/ 27992 h 1974981"/>
              <a:gd name="connsiteX2" fmla="*/ 1104122 w 1309395"/>
              <a:gd name="connsiteY2" fmla="*/ 905070 h 1974981"/>
              <a:gd name="connsiteX3" fmla="*/ 171061 w 1309395"/>
              <a:gd name="connsiteY3" fmla="*/ 1950099 h 1974981"/>
              <a:gd name="connsiteX4" fmla="*/ 96416 w 1309395"/>
              <a:gd name="connsiteY4" fmla="*/ 737119 h 1974981"/>
              <a:gd name="connsiteX0" fmla="*/ 0 w 1212979"/>
              <a:gd name="connsiteY0" fmla="*/ 737119 h 1974981"/>
              <a:gd name="connsiteX1" fmla="*/ 1045028 w 1212979"/>
              <a:gd name="connsiteY1" fmla="*/ 27992 h 1974981"/>
              <a:gd name="connsiteX2" fmla="*/ 1007706 w 1212979"/>
              <a:gd name="connsiteY2" fmla="*/ 905070 h 1974981"/>
              <a:gd name="connsiteX3" fmla="*/ 74645 w 1212979"/>
              <a:gd name="connsiteY3" fmla="*/ 1950099 h 1974981"/>
              <a:gd name="connsiteX4" fmla="*/ 0 w 1212979"/>
              <a:gd name="connsiteY4" fmla="*/ 737119 h 1974981"/>
              <a:gd name="connsiteX0" fmla="*/ 0 w 1212979"/>
              <a:gd name="connsiteY0" fmla="*/ 737119 h 1950099"/>
              <a:gd name="connsiteX1" fmla="*/ 1045028 w 1212979"/>
              <a:gd name="connsiteY1" fmla="*/ 27992 h 1950099"/>
              <a:gd name="connsiteX2" fmla="*/ 1007706 w 1212979"/>
              <a:gd name="connsiteY2" fmla="*/ 905070 h 1950099"/>
              <a:gd name="connsiteX3" fmla="*/ 74645 w 1212979"/>
              <a:gd name="connsiteY3" fmla="*/ 1950099 h 1950099"/>
              <a:gd name="connsiteX4" fmla="*/ 0 w 1212979"/>
              <a:gd name="connsiteY4" fmla="*/ 737119 h 1950099"/>
              <a:gd name="connsiteX0" fmla="*/ 0 w 1212979"/>
              <a:gd name="connsiteY0" fmla="*/ 737119 h 1950099"/>
              <a:gd name="connsiteX1" fmla="*/ 1045028 w 1212979"/>
              <a:gd name="connsiteY1" fmla="*/ 27992 h 1950099"/>
              <a:gd name="connsiteX2" fmla="*/ 1007706 w 1212979"/>
              <a:gd name="connsiteY2" fmla="*/ 905070 h 1950099"/>
              <a:gd name="connsiteX3" fmla="*/ 74645 w 1212979"/>
              <a:gd name="connsiteY3" fmla="*/ 1950099 h 1950099"/>
              <a:gd name="connsiteX4" fmla="*/ 0 w 1212979"/>
              <a:gd name="connsiteY4" fmla="*/ 737119 h 1950099"/>
              <a:gd name="connsiteX0" fmla="*/ 0 w 1212979"/>
              <a:gd name="connsiteY0" fmla="*/ 737119 h 1950099"/>
              <a:gd name="connsiteX1" fmla="*/ 1045028 w 1212979"/>
              <a:gd name="connsiteY1" fmla="*/ 27992 h 1950099"/>
              <a:gd name="connsiteX2" fmla="*/ 1007706 w 1212979"/>
              <a:gd name="connsiteY2" fmla="*/ 905070 h 1950099"/>
              <a:gd name="connsiteX3" fmla="*/ 74645 w 1212979"/>
              <a:gd name="connsiteY3" fmla="*/ 1950099 h 1950099"/>
              <a:gd name="connsiteX4" fmla="*/ 0 w 1212979"/>
              <a:gd name="connsiteY4" fmla="*/ 737119 h 1950099"/>
              <a:gd name="connsiteX0" fmla="*/ 0 w 1212979"/>
              <a:gd name="connsiteY0" fmla="*/ 737119 h 1950099"/>
              <a:gd name="connsiteX1" fmla="*/ 1045028 w 1212979"/>
              <a:gd name="connsiteY1" fmla="*/ 27992 h 1950099"/>
              <a:gd name="connsiteX2" fmla="*/ 1007706 w 1212979"/>
              <a:gd name="connsiteY2" fmla="*/ 905070 h 1950099"/>
              <a:gd name="connsiteX3" fmla="*/ 74645 w 1212979"/>
              <a:gd name="connsiteY3" fmla="*/ 1950099 h 1950099"/>
              <a:gd name="connsiteX4" fmla="*/ 0 w 1212979"/>
              <a:gd name="connsiteY4" fmla="*/ 737119 h 1950099"/>
              <a:gd name="connsiteX0" fmla="*/ 0 w 1082350"/>
              <a:gd name="connsiteY0" fmla="*/ 737119 h 1950099"/>
              <a:gd name="connsiteX1" fmla="*/ 1045028 w 1082350"/>
              <a:gd name="connsiteY1" fmla="*/ 27992 h 1950099"/>
              <a:gd name="connsiteX2" fmla="*/ 1007706 w 1082350"/>
              <a:gd name="connsiteY2" fmla="*/ 905070 h 1950099"/>
              <a:gd name="connsiteX3" fmla="*/ 74645 w 1082350"/>
              <a:gd name="connsiteY3" fmla="*/ 1950099 h 1950099"/>
              <a:gd name="connsiteX4" fmla="*/ 0 w 1082350"/>
              <a:gd name="connsiteY4" fmla="*/ 737119 h 1950099"/>
              <a:gd name="connsiteX0" fmla="*/ 0 w 1082350"/>
              <a:gd name="connsiteY0" fmla="*/ 709127 h 1922107"/>
              <a:gd name="connsiteX1" fmla="*/ 1045028 w 1082350"/>
              <a:gd name="connsiteY1" fmla="*/ 0 h 1922107"/>
              <a:gd name="connsiteX2" fmla="*/ 1007706 w 1082350"/>
              <a:gd name="connsiteY2" fmla="*/ 877078 h 1922107"/>
              <a:gd name="connsiteX3" fmla="*/ 74645 w 1082350"/>
              <a:gd name="connsiteY3" fmla="*/ 1922107 h 1922107"/>
              <a:gd name="connsiteX4" fmla="*/ 0 w 1082350"/>
              <a:gd name="connsiteY4" fmla="*/ 709127 h 1922107"/>
              <a:gd name="connsiteX0" fmla="*/ 0 w 1147291"/>
              <a:gd name="connsiteY0" fmla="*/ 709127 h 1922107"/>
              <a:gd name="connsiteX1" fmla="*/ 1045028 w 1147291"/>
              <a:gd name="connsiteY1" fmla="*/ 0 h 1922107"/>
              <a:gd name="connsiteX2" fmla="*/ 1007706 w 1147291"/>
              <a:gd name="connsiteY2" fmla="*/ 877078 h 1922107"/>
              <a:gd name="connsiteX3" fmla="*/ 74645 w 1147291"/>
              <a:gd name="connsiteY3" fmla="*/ 1922107 h 1922107"/>
              <a:gd name="connsiteX4" fmla="*/ 0 w 1147291"/>
              <a:gd name="connsiteY4" fmla="*/ 709127 h 1922107"/>
              <a:gd name="connsiteX0" fmla="*/ 0 w 1147291"/>
              <a:gd name="connsiteY0" fmla="*/ 709127 h 1922107"/>
              <a:gd name="connsiteX1" fmla="*/ 1045028 w 1147291"/>
              <a:gd name="connsiteY1" fmla="*/ 0 h 1922107"/>
              <a:gd name="connsiteX2" fmla="*/ 1007706 w 1147291"/>
              <a:gd name="connsiteY2" fmla="*/ 877079 h 1922107"/>
              <a:gd name="connsiteX3" fmla="*/ 74645 w 1147291"/>
              <a:gd name="connsiteY3" fmla="*/ 1922107 h 1922107"/>
              <a:gd name="connsiteX4" fmla="*/ 0 w 1147291"/>
              <a:gd name="connsiteY4" fmla="*/ 709127 h 1922107"/>
              <a:gd name="connsiteX0" fmla="*/ 0 w 1147291"/>
              <a:gd name="connsiteY0" fmla="*/ 709127 h 1922107"/>
              <a:gd name="connsiteX1" fmla="*/ 1045028 w 1147291"/>
              <a:gd name="connsiteY1" fmla="*/ 0 h 1922107"/>
              <a:gd name="connsiteX2" fmla="*/ 1007706 w 1147291"/>
              <a:gd name="connsiteY2" fmla="*/ 877079 h 1922107"/>
              <a:gd name="connsiteX3" fmla="*/ 74645 w 1147291"/>
              <a:gd name="connsiteY3" fmla="*/ 1922107 h 1922107"/>
              <a:gd name="connsiteX4" fmla="*/ 0 w 1147291"/>
              <a:gd name="connsiteY4" fmla="*/ 709127 h 1922107"/>
              <a:gd name="connsiteX0" fmla="*/ 0 w 1220645"/>
              <a:gd name="connsiteY0" fmla="*/ 709127 h 1922107"/>
              <a:gd name="connsiteX1" fmla="*/ 1045028 w 1220645"/>
              <a:gd name="connsiteY1" fmla="*/ 0 h 1922107"/>
              <a:gd name="connsiteX2" fmla="*/ 1081060 w 1220645"/>
              <a:gd name="connsiteY2" fmla="*/ 877079 h 1922107"/>
              <a:gd name="connsiteX3" fmla="*/ 74645 w 1220645"/>
              <a:gd name="connsiteY3" fmla="*/ 1922107 h 1922107"/>
              <a:gd name="connsiteX4" fmla="*/ 0 w 1220645"/>
              <a:gd name="connsiteY4" fmla="*/ 709127 h 1922107"/>
              <a:gd name="connsiteX0" fmla="*/ 0 w 1104822"/>
              <a:gd name="connsiteY0" fmla="*/ 709127 h 1922107"/>
              <a:gd name="connsiteX1" fmla="*/ 1045028 w 1104822"/>
              <a:gd name="connsiteY1" fmla="*/ 0 h 1922107"/>
              <a:gd name="connsiteX2" fmla="*/ 1081060 w 1104822"/>
              <a:gd name="connsiteY2" fmla="*/ 877079 h 1922107"/>
              <a:gd name="connsiteX3" fmla="*/ 74645 w 1104822"/>
              <a:gd name="connsiteY3" fmla="*/ 1922107 h 1922107"/>
              <a:gd name="connsiteX4" fmla="*/ 0 w 1104822"/>
              <a:gd name="connsiteY4" fmla="*/ 709127 h 1922107"/>
              <a:gd name="connsiteX0" fmla="*/ 0 w 1244284"/>
              <a:gd name="connsiteY0" fmla="*/ 824408 h 2037388"/>
              <a:gd name="connsiteX1" fmla="*/ 1045028 w 1244284"/>
              <a:gd name="connsiteY1" fmla="*/ 115281 h 2037388"/>
              <a:gd name="connsiteX2" fmla="*/ 1053986 w 1244284"/>
              <a:gd name="connsiteY2" fmla="*/ 199003 h 2037388"/>
              <a:gd name="connsiteX3" fmla="*/ 1081060 w 1244284"/>
              <a:gd name="connsiteY3" fmla="*/ 992360 h 2037388"/>
              <a:gd name="connsiteX4" fmla="*/ 74645 w 1244284"/>
              <a:gd name="connsiteY4" fmla="*/ 2037388 h 2037388"/>
              <a:gd name="connsiteX5" fmla="*/ 0 w 1244284"/>
              <a:gd name="connsiteY5" fmla="*/ 824408 h 2037388"/>
              <a:gd name="connsiteX0" fmla="*/ 0 w 1244284"/>
              <a:gd name="connsiteY0" fmla="*/ 653397 h 1866377"/>
              <a:gd name="connsiteX1" fmla="*/ 1053986 w 1244284"/>
              <a:gd name="connsiteY1" fmla="*/ 27992 h 1866377"/>
              <a:gd name="connsiteX2" fmla="*/ 1081060 w 1244284"/>
              <a:gd name="connsiteY2" fmla="*/ 821349 h 1866377"/>
              <a:gd name="connsiteX3" fmla="*/ 74645 w 1244284"/>
              <a:gd name="connsiteY3" fmla="*/ 1866377 h 1866377"/>
              <a:gd name="connsiteX4" fmla="*/ 0 w 1244284"/>
              <a:gd name="connsiteY4" fmla="*/ 653397 h 1866377"/>
              <a:gd name="connsiteX0" fmla="*/ 0 w 1244284"/>
              <a:gd name="connsiteY0" fmla="*/ 625405 h 1838385"/>
              <a:gd name="connsiteX1" fmla="*/ 1053986 w 1244284"/>
              <a:gd name="connsiteY1" fmla="*/ 0 h 1838385"/>
              <a:gd name="connsiteX2" fmla="*/ 1081060 w 1244284"/>
              <a:gd name="connsiteY2" fmla="*/ 793357 h 1838385"/>
              <a:gd name="connsiteX3" fmla="*/ 74645 w 1244284"/>
              <a:gd name="connsiteY3" fmla="*/ 1838385 h 1838385"/>
              <a:gd name="connsiteX4" fmla="*/ 0 w 1244284"/>
              <a:gd name="connsiteY4" fmla="*/ 625405 h 1838385"/>
              <a:gd name="connsiteX0" fmla="*/ 0 w 1244284"/>
              <a:gd name="connsiteY0" fmla="*/ 625405 h 1838385"/>
              <a:gd name="connsiteX1" fmla="*/ 1053986 w 1244284"/>
              <a:gd name="connsiteY1" fmla="*/ 0 h 1838385"/>
              <a:gd name="connsiteX2" fmla="*/ 1081060 w 1244284"/>
              <a:gd name="connsiteY2" fmla="*/ 793357 h 1838385"/>
              <a:gd name="connsiteX3" fmla="*/ 74645 w 1244284"/>
              <a:gd name="connsiteY3" fmla="*/ 1838385 h 1838385"/>
              <a:gd name="connsiteX4" fmla="*/ 0 w 1244284"/>
              <a:gd name="connsiteY4" fmla="*/ 625405 h 1838385"/>
              <a:gd name="connsiteX0" fmla="*/ 0 w 1244284"/>
              <a:gd name="connsiteY0" fmla="*/ 625405 h 1838385"/>
              <a:gd name="connsiteX1" fmla="*/ 1053986 w 1244284"/>
              <a:gd name="connsiteY1" fmla="*/ 0 h 1838385"/>
              <a:gd name="connsiteX2" fmla="*/ 1081060 w 1244284"/>
              <a:gd name="connsiteY2" fmla="*/ 793357 h 1838385"/>
              <a:gd name="connsiteX3" fmla="*/ 74645 w 1244284"/>
              <a:gd name="connsiteY3" fmla="*/ 1838385 h 1838385"/>
              <a:gd name="connsiteX4" fmla="*/ 0 w 1244284"/>
              <a:gd name="connsiteY4" fmla="*/ 625405 h 1838385"/>
              <a:gd name="connsiteX0" fmla="*/ 0 w 1244284"/>
              <a:gd name="connsiteY0" fmla="*/ 625405 h 1838385"/>
              <a:gd name="connsiteX1" fmla="*/ 1053986 w 1244284"/>
              <a:gd name="connsiteY1" fmla="*/ 0 h 1838385"/>
              <a:gd name="connsiteX2" fmla="*/ 1081060 w 1244284"/>
              <a:gd name="connsiteY2" fmla="*/ 793357 h 1838385"/>
              <a:gd name="connsiteX3" fmla="*/ 74645 w 1244284"/>
              <a:gd name="connsiteY3" fmla="*/ 1838385 h 1838385"/>
              <a:gd name="connsiteX4" fmla="*/ 0 w 1244284"/>
              <a:gd name="connsiteY4" fmla="*/ 625405 h 183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284" h="1838385">
                <a:moveTo>
                  <a:pt x="0" y="625405"/>
                </a:moveTo>
                <a:cubicBezTo>
                  <a:pt x="553160" y="259704"/>
                  <a:pt x="757987" y="188290"/>
                  <a:pt x="1053986" y="0"/>
                </a:cubicBezTo>
                <a:cubicBezTo>
                  <a:pt x="1098599" y="208971"/>
                  <a:pt x="1244284" y="475913"/>
                  <a:pt x="1081060" y="793357"/>
                </a:cubicBezTo>
                <a:cubicBezTo>
                  <a:pt x="673114" y="1229023"/>
                  <a:pt x="534955" y="1398291"/>
                  <a:pt x="74645" y="1838385"/>
                </a:cubicBezTo>
                <a:cubicBezTo>
                  <a:pt x="40433" y="1382740"/>
                  <a:pt x="52874" y="1446499"/>
                  <a:pt x="0" y="62540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Parallelogram 52"/>
          <p:cNvSpPr/>
          <p:nvPr/>
        </p:nvSpPr>
        <p:spPr>
          <a:xfrm>
            <a:off x="5715000" y="3429000"/>
            <a:ext cx="3657600" cy="762000"/>
          </a:xfrm>
          <a:prstGeom prst="parallelogram">
            <a:avLst>
              <a:gd name="adj" fmla="val 16949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5" name="TextBox 54"/>
          <p:cNvSpPr txBox="1"/>
          <p:nvPr/>
        </p:nvSpPr>
        <p:spPr>
          <a:xfrm>
            <a:off x="6909157" y="2259449"/>
            <a:ext cx="2234843" cy="1169551"/>
          </a:xfrm>
          <a:prstGeom prst="rect">
            <a:avLst/>
          </a:prstGeom>
        </p:spPr>
        <p:txBody>
          <a:bodyPr wrap="none" rtlCol="0">
            <a:spAutoFit/>
          </a:bodyPr>
          <a:lstStyle/>
          <a:p>
            <a:pPr algn="ctr">
              <a:lnSpc>
                <a:spcPts val="2800"/>
              </a:lnSpc>
            </a:pPr>
            <a:r>
              <a:rPr lang="en-US" sz="3200" b="1" dirty="0" smtClean="0"/>
              <a:t>“layer cake”</a:t>
            </a:r>
          </a:p>
          <a:p>
            <a:pPr algn="ctr">
              <a:lnSpc>
                <a:spcPts val="2800"/>
              </a:lnSpc>
            </a:pPr>
            <a:r>
              <a:rPr lang="en-US" sz="3200" b="1" dirty="0" smtClean="0"/>
              <a:t>of sand</a:t>
            </a:r>
          </a:p>
          <a:p>
            <a:pPr algn="ctr">
              <a:lnSpc>
                <a:spcPts val="2800"/>
              </a:lnSpc>
            </a:pPr>
            <a:r>
              <a:rPr lang="en-US" sz="3200" b="1" dirty="0" smtClean="0"/>
              <a:t>mud, shells</a:t>
            </a:r>
          </a:p>
        </p:txBody>
      </p:sp>
      <p:grpSp>
        <p:nvGrpSpPr>
          <p:cNvPr id="62" name="Group 61"/>
          <p:cNvGrpSpPr/>
          <p:nvPr/>
        </p:nvGrpSpPr>
        <p:grpSpPr>
          <a:xfrm>
            <a:off x="6934200" y="3429000"/>
            <a:ext cx="2209800" cy="3226951"/>
            <a:chOff x="6934200" y="3429000"/>
            <a:chExt cx="2209800" cy="3226951"/>
          </a:xfrm>
        </p:grpSpPr>
        <p:sp useBgFill="1">
          <p:nvSpPr>
            <p:cNvPr id="56" name="TextBox 55"/>
            <p:cNvSpPr txBox="1"/>
            <p:nvPr/>
          </p:nvSpPr>
          <p:spPr>
            <a:xfrm>
              <a:off x="6934200" y="5486400"/>
              <a:ext cx="2209800" cy="1169551"/>
            </a:xfrm>
            <a:prstGeom prst="rect">
              <a:avLst/>
            </a:prstGeom>
          </p:spPr>
          <p:txBody>
            <a:bodyPr wrap="square" rtlCol="0">
              <a:spAutoFit/>
            </a:bodyPr>
            <a:lstStyle/>
            <a:p>
              <a:pPr algn="ctr">
                <a:lnSpc>
                  <a:spcPts val="2800"/>
                </a:lnSpc>
              </a:pPr>
              <a:r>
                <a:rPr lang="en-US" sz="3200" b="1" dirty="0" smtClean="0"/>
                <a:t>sandstone</a:t>
              </a:r>
            </a:p>
            <a:p>
              <a:pPr algn="ctr">
                <a:lnSpc>
                  <a:spcPts val="2800"/>
                </a:lnSpc>
              </a:pPr>
              <a:r>
                <a:rPr lang="en-US" sz="3200" b="1" dirty="0" smtClean="0"/>
                <a:t>shale</a:t>
              </a:r>
            </a:p>
            <a:p>
              <a:pPr algn="ctr">
                <a:lnSpc>
                  <a:spcPts val="2800"/>
                </a:lnSpc>
              </a:pPr>
              <a:r>
                <a:rPr lang="en-US" sz="3200" b="1" dirty="0" smtClean="0"/>
                <a:t>limestone</a:t>
              </a:r>
            </a:p>
          </p:txBody>
        </p:sp>
        <p:cxnSp>
          <p:nvCxnSpPr>
            <p:cNvPr id="58" name="Straight Arrow Connector 57"/>
            <p:cNvCxnSpPr>
              <a:stCxn id="55" idx="2"/>
              <a:endCxn id="56" idx="0"/>
            </p:cNvCxnSpPr>
            <p:nvPr/>
          </p:nvCxnSpPr>
          <p:spPr>
            <a:xfrm rot="16200000" flipH="1">
              <a:off x="7004139" y="4451439"/>
              <a:ext cx="2057400" cy="12521"/>
            </a:xfrm>
            <a:prstGeom prst="straightConnector1">
              <a:avLst/>
            </a:prstGeom>
            <a:ln w="1016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useBgFill="1">
        <p:nvSpPr>
          <p:cNvPr id="63" name="TextBox 62"/>
          <p:cNvSpPr txBox="1"/>
          <p:nvPr/>
        </p:nvSpPr>
        <p:spPr>
          <a:xfrm rot="20242768">
            <a:off x="5600013" y="1740893"/>
            <a:ext cx="3595471" cy="451406"/>
          </a:xfrm>
          <a:prstGeom prst="rect">
            <a:avLst/>
          </a:prstGeom>
        </p:spPr>
        <p:txBody>
          <a:bodyPr wrap="none" rtlCol="0">
            <a:spAutoFit/>
          </a:bodyPr>
          <a:lstStyle/>
          <a:p>
            <a:pPr algn="ctr">
              <a:lnSpc>
                <a:spcPts val="2800"/>
              </a:lnSpc>
            </a:pPr>
            <a:r>
              <a:rPr lang="en-US" sz="3200" b="1" dirty="0" smtClean="0"/>
              <a:t>continental warping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1"/>
                                        </p:tgtEl>
                                      </p:cBhvr>
                                    </p:animEffect>
                                    <p:set>
                                      <p:cBhvr>
                                        <p:cTn id="7" dur="1" fill="hold">
                                          <p:stCondLst>
                                            <p:cond delay="999"/>
                                          </p:stCondLst>
                                        </p:cTn>
                                        <p:tgtEl>
                                          <p:spTgt spid="31"/>
                                        </p:tgtEl>
                                        <p:attrNameLst>
                                          <p:attrName>style.visibility</p:attrName>
                                        </p:attrNameLst>
                                      </p:cBhvr>
                                      <p:to>
                                        <p:strVal val="hidden"/>
                                      </p:to>
                                    </p:set>
                                  </p:childTnLst>
                                </p:cTn>
                              </p:par>
                            </p:childTnLst>
                          </p:cTn>
                        </p:par>
                        <p:par>
                          <p:cTn id="8" fill="hold">
                            <p:stCondLst>
                              <p:cond delay="1000"/>
                            </p:stCondLst>
                            <p:childTnLst>
                              <p:par>
                                <p:cTn id="9" presetID="10" presetClass="exit" presetSubtype="0" fill="hold" grpId="0" nodeType="afterEffect">
                                  <p:stCondLst>
                                    <p:cond delay="500"/>
                                  </p:stCondLst>
                                  <p:childTnLst>
                                    <p:animEffect transition="out" filter="fade">
                                      <p:cBhvr>
                                        <p:cTn id="10" dur="1000"/>
                                        <p:tgtEl>
                                          <p:spTgt spid="64"/>
                                        </p:tgtEl>
                                      </p:cBhvr>
                                    </p:animEffect>
                                    <p:set>
                                      <p:cBhvr>
                                        <p:cTn id="11" dur="1" fill="hold">
                                          <p:stCondLst>
                                            <p:cond delay="999"/>
                                          </p:stCondLst>
                                        </p:cTn>
                                        <p:tgtEl>
                                          <p:spTgt spid="64"/>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1000"/>
                                        <p:tgtEl>
                                          <p:spTgt spid="102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ppt_x</p:attrName>
                                        </p:attrNameLst>
                                      </p:cBhvr>
                                      <p:tavLst>
                                        <p:tav tm="0">
                                          <p:val>
                                            <p:strVal val="#ppt_x-.2"/>
                                          </p:val>
                                        </p:tav>
                                        <p:tav tm="100000">
                                          <p:val>
                                            <p:strVal val="#ppt_x"/>
                                          </p:val>
                                        </p:tav>
                                      </p:tavLst>
                                    </p:anim>
                                    <p:anim calcmode="lin" valueType="num">
                                      <p:cBhvr>
                                        <p:cTn id="2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30"/>
                                        </p:tgtEl>
                                        <p:attrNameLst>
                                          <p:attrName>style.visibility</p:attrName>
                                        </p:attrNameLst>
                                      </p:cBhvr>
                                      <p:to>
                                        <p:strVal val="visible"/>
                                      </p:to>
                                    </p:set>
                                    <p:animEffect transition="in" filter="fade">
                                      <p:cBhvr>
                                        <p:cTn id="29" dur="1000"/>
                                        <p:tgtEl>
                                          <p:spTgt spid="1030"/>
                                        </p:tgtEl>
                                      </p:cBhvr>
                                    </p:animEffect>
                                  </p:childTnLst>
                                </p:cTn>
                              </p:par>
                              <p:par>
                                <p:cTn id="30" presetID="10"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childTnLst>
                                </p:cTn>
                              </p:par>
                              <p:par>
                                <p:cTn id="33" presetID="10" presetClass="exit" presetSubtype="0" fill="hold" grpId="2" nodeType="withEffect">
                                  <p:stCondLst>
                                    <p:cond delay="0"/>
                                  </p:stCondLst>
                                  <p:childTnLst>
                                    <p:animEffect transition="out" filter="fade">
                                      <p:cBhvr>
                                        <p:cTn id="34" dur="1000"/>
                                        <p:tgtEl>
                                          <p:spTgt spid="17"/>
                                        </p:tgtEl>
                                      </p:cBhvr>
                                    </p:animEffect>
                                    <p:set>
                                      <p:cBhvr>
                                        <p:cTn id="35" dur="1" fill="hold">
                                          <p:stCondLst>
                                            <p:cond delay="999"/>
                                          </p:stCondLst>
                                        </p:cTn>
                                        <p:tgtEl>
                                          <p:spTgt spid="17"/>
                                        </p:tgtEl>
                                        <p:attrNameLst>
                                          <p:attrName>style.visibility</p:attrName>
                                        </p:attrNameLst>
                                      </p:cBhvr>
                                      <p:to>
                                        <p:strVal val="hidden"/>
                                      </p:to>
                                    </p:set>
                                  </p:childTnLst>
                                </p:cTn>
                              </p:par>
                              <p:par>
                                <p:cTn id="36" presetID="0" presetClass="path" presetSubtype="0" accel="50000" decel="50000" fill="hold" nodeType="withEffect">
                                  <p:stCondLst>
                                    <p:cond delay="0"/>
                                  </p:stCondLst>
                                  <p:childTnLst>
                                    <p:animMotion origin="layout" path="M 1.38778E-17 7.4896E-7 L 0.04167 0.0111 L 0.10833 -0.01109 L 0.14167 -0.03328 L 0.20833 -0.04438 " pathEditMode="relative" ptsTypes="AAAAA">
                                      <p:cBhvr>
                                        <p:cTn id="37" dur="3000" fill="hold"/>
                                        <p:tgtEl>
                                          <p:spTgt spid="1030"/>
                                        </p:tgtEl>
                                        <p:attrNameLst>
                                          <p:attrName>ppt_x</p:attrName>
                                          <p:attrName>ppt_y</p:attrName>
                                        </p:attrNameLst>
                                      </p:cBhvr>
                                    </p:animMotion>
                                  </p:childTnLst>
                                </p:cTn>
                              </p:par>
                              <p:par>
                                <p:cTn id="38" presetID="22" presetClass="entr" presetSubtype="8" fill="hold" grpId="0" nodeType="withEffect">
                                  <p:stCondLst>
                                    <p:cond delay="150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2000"/>
                                        <p:tgtEl>
                                          <p:spTgt spid="18"/>
                                        </p:tgtEl>
                                      </p:cBhvr>
                                    </p:animEffect>
                                  </p:childTnLst>
                                </p:cTn>
                              </p:par>
                              <p:par>
                                <p:cTn id="41" presetID="10" presetClass="exit" presetSubtype="0" fill="hold" nodeType="withEffect">
                                  <p:stCondLst>
                                    <p:cond delay="2000"/>
                                  </p:stCondLst>
                                  <p:childTnLst>
                                    <p:animEffect transition="out" filter="fade">
                                      <p:cBhvr>
                                        <p:cTn id="42" dur="2000"/>
                                        <p:tgtEl>
                                          <p:spTgt spid="1030"/>
                                        </p:tgtEl>
                                      </p:cBhvr>
                                    </p:animEffect>
                                    <p:set>
                                      <p:cBhvr>
                                        <p:cTn id="43" dur="1" fill="hold">
                                          <p:stCondLst>
                                            <p:cond delay="1999"/>
                                          </p:stCondLst>
                                        </p:cTn>
                                        <p:tgtEl>
                                          <p:spTgt spid="103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3"/>
                                        </p:tgtEl>
                                        <p:attrNameLst>
                                          <p:attrName>style.visibility</p:attrName>
                                        </p:attrNameLst>
                                      </p:cBhvr>
                                      <p:to>
                                        <p:strVal val="visible"/>
                                      </p:to>
                                    </p:set>
                                    <p:animEffect transition="in" filter="fade">
                                      <p:cBhvr>
                                        <p:cTn id="48" dur="1000"/>
                                        <p:tgtEl>
                                          <p:spTgt spid="6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1000"/>
                                        <p:tgtEl>
                                          <p:spTgt spid="63"/>
                                        </p:tgtEl>
                                      </p:cBhvr>
                                    </p:animEffect>
                                    <p:set>
                                      <p:cBhvr>
                                        <p:cTn id="53" dur="1" fill="hold">
                                          <p:stCondLst>
                                            <p:cond delay="999"/>
                                          </p:stCondLst>
                                        </p:cTn>
                                        <p:tgtEl>
                                          <p:spTgt spid="63"/>
                                        </p:tgtEl>
                                        <p:attrNameLst>
                                          <p:attrName>style.visibility</p:attrName>
                                        </p:attrNameLst>
                                      </p:cBhvr>
                                      <p:to>
                                        <p:strVal val="hidden"/>
                                      </p:to>
                                    </p:set>
                                  </p:childTnLst>
                                </p:cTn>
                              </p:par>
                            </p:childTnLst>
                          </p:cTn>
                        </p:par>
                        <p:par>
                          <p:cTn id="54" fill="hold">
                            <p:stCondLst>
                              <p:cond delay="1000"/>
                            </p:stCondLst>
                            <p:childTnLst>
                              <p:par>
                                <p:cTn id="55" presetID="22" presetClass="entr" presetSubtype="4" fill="hold" grpId="0" nodeType="after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down)">
                                      <p:cBhvr>
                                        <p:cTn id="57" dur="20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dissolve">
                                      <p:cBhvr>
                                        <p:cTn id="62" dur="2000"/>
                                        <p:tgtEl>
                                          <p:spTgt spid="27"/>
                                        </p:tgtEl>
                                      </p:cBhvr>
                                    </p:animEffect>
                                  </p:childTnLst>
                                </p:cTn>
                              </p:par>
                              <p:par>
                                <p:cTn id="63" presetID="9" presetClass="exit" presetSubtype="0" fill="hold" grpId="1" nodeType="withEffect">
                                  <p:stCondLst>
                                    <p:cond delay="0"/>
                                  </p:stCondLst>
                                  <p:childTnLst>
                                    <p:animEffect transition="out" filter="dissolve">
                                      <p:cBhvr>
                                        <p:cTn id="64" dur="2000"/>
                                        <p:tgtEl>
                                          <p:spTgt spid="25"/>
                                        </p:tgtEl>
                                      </p:cBhvr>
                                    </p:animEffect>
                                    <p:set>
                                      <p:cBhvr>
                                        <p:cTn id="65" dur="1" fill="hold">
                                          <p:stCondLst>
                                            <p:cond delay="1999"/>
                                          </p:stCondLst>
                                        </p:cTn>
                                        <p:tgtEl>
                                          <p:spTgt spid="25"/>
                                        </p:tgtEl>
                                        <p:attrNameLst>
                                          <p:attrName>style.visibility</p:attrName>
                                        </p:attrNameLst>
                                      </p:cBhvr>
                                      <p:to>
                                        <p:strVal val="hidden"/>
                                      </p:to>
                                    </p:set>
                                  </p:childTnLst>
                                </p:cTn>
                              </p:par>
                              <p:par>
                                <p:cTn id="66" presetID="10" presetClass="exit" presetSubtype="0" fill="hold" grpId="1" nodeType="withEffect">
                                  <p:stCondLst>
                                    <p:cond delay="2000"/>
                                  </p:stCondLst>
                                  <p:childTnLst>
                                    <p:animEffect transition="out" filter="fade">
                                      <p:cBhvr>
                                        <p:cTn id="67" dur="2000"/>
                                        <p:tgtEl>
                                          <p:spTgt spid="18"/>
                                        </p:tgtEl>
                                      </p:cBhvr>
                                    </p:animEffect>
                                    <p:set>
                                      <p:cBhvr>
                                        <p:cTn id="68" dur="1" fill="hold">
                                          <p:stCondLst>
                                            <p:cond delay="1999"/>
                                          </p:stCondLst>
                                        </p:cTn>
                                        <p:tgtEl>
                                          <p:spTgt spid="1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dissolve">
                                      <p:cBhvr>
                                        <p:cTn id="73" dur="2000"/>
                                        <p:tgtEl>
                                          <p:spTgt spid="5"/>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nodeType="click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dissolve">
                                      <p:cBhvr>
                                        <p:cTn id="78" dur="2000"/>
                                        <p:tgtEl>
                                          <p:spTgt spid="6"/>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nodeType="click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dissolve">
                                      <p:cBhvr>
                                        <p:cTn id="83" dur="2000"/>
                                        <p:tgtEl>
                                          <p:spTgt spid="24"/>
                                        </p:tgtEl>
                                      </p:cBhvr>
                                    </p:animEffect>
                                  </p:childTnLst>
                                </p:cTn>
                              </p:par>
                            </p:childTnLst>
                          </p:cTn>
                        </p:par>
                      </p:childTnLst>
                    </p:cTn>
                  </p:par>
                  <p:par>
                    <p:cTn id="84" fill="hold">
                      <p:stCondLst>
                        <p:cond delay="indefinite"/>
                      </p:stCondLst>
                      <p:childTnLst>
                        <p:par>
                          <p:cTn id="85" fill="hold">
                            <p:stCondLst>
                              <p:cond delay="0"/>
                            </p:stCondLst>
                            <p:childTnLst>
                              <p:par>
                                <p:cTn id="86" presetID="30" presetClass="entr" presetSubtype="0" fill="hold" grpId="0" nodeType="clickEffect">
                                  <p:stCondLst>
                                    <p:cond delay="0"/>
                                  </p:stCondLst>
                                  <p:childTnLst>
                                    <p:set>
                                      <p:cBhvr>
                                        <p:cTn id="87" dur="1" fill="hold">
                                          <p:stCondLst>
                                            <p:cond delay="0"/>
                                          </p:stCondLst>
                                        </p:cTn>
                                        <p:tgtEl>
                                          <p:spTgt spid="29"/>
                                        </p:tgtEl>
                                        <p:attrNameLst>
                                          <p:attrName>style.visibility</p:attrName>
                                        </p:attrNameLst>
                                      </p:cBhvr>
                                      <p:to>
                                        <p:strVal val="visible"/>
                                      </p:to>
                                    </p:set>
                                    <p:animEffect transition="in" filter="fade">
                                      <p:cBhvr>
                                        <p:cTn id="88" dur="800" decel="100000"/>
                                        <p:tgtEl>
                                          <p:spTgt spid="29"/>
                                        </p:tgtEl>
                                      </p:cBhvr>
                                    </p:animEffect>
                                    <p:anim calcmode="lin" valueType="num">
                                      <p:cBhvr>
                                        <p:cTn id="89" dur="800" decel="100000" fill="hold"/>
                                        <p:tgtEl>
                                          <p:spTgt spid="29"/>
                                        </p:tgtEl>
                                        <p:attrNameLst>
                                          <p:attrName>style.rotation</p:attrName>
                                        </p:attrNameLst>
                                      </p:cBhvr>
                                      <p:tavLst>
                                        <p:tav tm="0">
                                          <p:val>
                                            <p:fltVal val="-90"/>
                                          </p:val>
                                        </p:tav>
                                        <p:tav tm="100000">
                                          <p:val>
                                            <p:fltVal val="0"/>
                                          </p:val>
                                        </p:tav>
                                      </p:tavLst>
                                    </p:anim>
                                    <p:anim calcmode="lin" valueType="num">
                                      <p:cBhvr>
                                        <p:cTn id="90" dur="800" decel="100000" fill="hold"/>
                                        <p:tgtEl>
                                          <p:spTgt spid="29"/>
                                        </p:tgtEl>
                                        <p:attrNameLst>
                                          <p:attrName>ppt_x</p:attrName>
                                        </p:attrNameLst>
                                      </p:cBhvr>
                                      <p:tavLst>
                                        <p:tav tm="0">
                                          <p:val>
                                            <p:strVal val="#ppt_x+0.4"/>
                                          </p:val>
                                        </p:tav>
                                        <p:tav tm="100000">
                                          <p:val>
                                            <p:strVal val="#ppt_x-0.05"/>
                                          </p:val>
                                        </p:tav>
                                      </p:tavLst>
                                    </p:anim>
                                    <p:anim calcmode="lin" valueType="num">
                                      <p:cBhvr>
                                        <p:cTn id="91" dur="800" decel="100000" fill="hold"/>
                                        <p:tgtEl>
                                          <p:spTgt spid="29"/>
                                        </p:tgtEl>
                                        <p:attrNameLst>
                                          <p:attrName>ppt_y</p:attrName>
                                        </p:attrNameLst>
                                      </p:cBhvr>
                                      <p:tavLst>
                                        <p:tav tm="0">
                                          <p:val>
                                            <p:strVal val="#ppt_y-0.4"/>
                                          </p:val>
                                        </p:tav>
                                        <p:tav tm="100000">
                                          <p:val>
                                            <p:strVal val="#ppt_y+0.1"/>
                                          </p:val>
                                        </p:tav>
                                      </p:tavLst>
                                    </p:anim>
                                    <p:anim calcmode="lin" valueType="num">
                                      <p:cBhvr>
                                        <p:cTn id="92" dur="200" accel="100000" fill="hold">
                                          <p:stCondLst>
                                            <p:cond delay="800"/>
                                          </p:stCondLst>
                                        </p:cTn>
                                        <p:tgtEl>
                                          <p:spTgt spid="29"/>
                                        </p:tgtEl>
                                        <p:attrNameLst>
                                          <p:attrName>ppt_x</p:attrName>
                                        </p:attrNameLst>
                                      </p:cBhvr>
                                      <p:tavLst>
                                        <p:tav tm="0">
                                          <p:val>
                                            <p:strVal val="#ppt_x-0.05"/>
                                          </p:val>
                                        </p:tav>
                                        <p:tav tm="100000">
                                          <p:val>
                                            <p:strVal val="#ppt_x"/>
                                          </p:val>
                                        </p:tav>
                                      </p:tavLst>
                                    </p:anim>
                                    <p:anim calcmode="lin" valueType="num">
                                      <p:cBhvr>
                                        <p:cTn id="93" dur="200" accel="100000" fill="hold">
                                          <p:stCondLst>
                                            <p:cond delay="800"/>
                                          </p:stCondLst>
                                        </p:cTn>
                                        <p:tgtEl>
                                          <p:spTgt spid="29"/>
                                        </p:tgtEl>
                                        <p:attrNameLst>
                                          <p:attrName>ppt_y</p:attrName>
                                        </p:attrNameLst>
                                      </p:cBhvr>
                                      <p:tavLst>
                                        <p:tav tm="0">
                                          <p:val>
                                            <p:strVal val="#ppt_y+0.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1000"/>
                                        <p:tgtEl>
                                          <p:spTgt spid="24"/>
                                        </p:tgtEl>
                                      </p:cBhvr>
                                    </p:animEffect>
                                    <p:set>
                                      <p:cBhvr>
                                        <p:cTn id="98" dur="1" fill="hold">
                                          <p:stCondLst>
                                            <p:cond delay="999"/>
                                          </p:stCondLst>
                                        </p:cTn>
                                        <p:tgtEl>
                                          <p:spTgt spid="24"/>
                                        </p:tgtEl>
                                        <p:attrNameLst>
                                          <p:attrName>style.visibility</p:attrName>
                                        </p:attrNameLst>
                                      </p:cBhvr>
                                      <p:to>
                                        <p:strVal val="hidden"/>
                                      </p:to>
                                    </p:set>
                                  </p:childTnLst>
                                </p:cTn>
                              </p:par>
                              <p:par>
                                <p:cTn id="99" presetID="10" presetClass="entr" presetSubtype="0" fill="hold" nodeType="with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1000"/>
                                        <p:tgtEl>
                                          <p:spTgt spid="22"/>
                                        </p:tgtEl>
                                      </p:cBhvr>
                                    </p:animEffect>
                                  </p:childTnLst>
                                </p:cTn>
                              </p:par>
                              <p:par>
                                <p:cTn id="102" presetID="10" presetClass="exit" presetSubtype="0" fill="hold" nodeType="withEffect">
                                  <p:stCondLst>
                                    <p:cond delay="0"/>
                                  </p:stCondLst>
                                  <p:childTnLst>
                                    <p:animEffect transition="out" filter="fade">
                                      <p:cBhvr>
                                        <p:cTn id="103" dur="1000"/>
                                        <p:tgtEl>
                                          <p:spTgt spid="6"/>
                                        </p:tgtEl>
                                      </p:cBhvr>
                                    </p:animEffect>
                                    <p:set>
                                      <p:cBhvr>
                                        <p:cTn id="104" dur="1" fill="hold">
                                          <p:stCondLst>
                                            <p:cond delay="999"/>
                                          </p:stCondLst>
                                        </p:cTn>
                                        <p:tgtEl>
                                          <p:spTgt spid="6"/>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1000"/>
                                        <p:tgtEl>
                                          <p:spTgt spid="5"/>
                                        </p:tgtEl>
                                      </p:cBhvr>
                                    </p:animEffect>
                                    <p:set>
                                      <p:cBhvr>
                                        <p:cTn id="107" dur="1" fill="hold">
                                          <p:stCondLst>
                                            <p:cond delay="999"/>
                                          </p:stCondLst>
                                        </p:cTn>
                                        <p:tgtEl>
                                          <p:spTgt spid="5"/>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1000"/>
                                        <p:tgtEl>
                                          <p:spTgt spid="27"/>
                                        </p:tgtEl>
                                      </p:cBhvr>
                                    </p:animEffect>
                                    <p:set>
                                      <p:cBhvr>
                                        <p:cTn id="110" dur="1" fill="hold">
                                          <p:stCondLst>
                                            <p:cond delay="999"/>
                                          </p:stCondLst>
                                        </p:cTn>
                                        <p:tgtEl>
                                          <p:spTgt spid="2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27"/>
                                        </p:tgtEl>
                                        <p:attrNameLst>
                                          <p:attrName>style.visibility</p:attrName>
                                        </p:attrNameLst>
                                      </p:cBhvr>
                                      <p:to>
                                        <p:strVal val="visible"/>
                                      </p:to>
                                    </p:set>
                                    <p:animEffect transition="in" filter="fade">
                                      <p:cBhvr>
                                        <p:cTn id="115" dur="2000"/>
                                        <p:tgtEl>
                                          <p:spTgt spid="27"/>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nodeType="clickEffect">
                                  <p:stCondLst>
                                    <p:cond delay="0"/>
                                  </p:stCondLst>
                                  <p:childTnLst>
                                    <p:set>
                                      <p:cBhvr>
                                        <p:cTn id="119" dur="1" fill="hold">
                                          <p:stCondLst>
                                            <p:cond delay="0"/>
                                          </p:stCondLst>
                                        </p:cTn>
                                        <p:tgtEl>
                                          <p:spTgt spid="5"/>
                                        </p:tgtEl>
                                        <p:attrNameLst>
                                          <p:attrName>style.visibility</p:attrName>
                                        </p:attrNameLst>
                                      </p:cBhvr>
                                      <p:to>
                                        <p:strVal val="visible"/>
                                      </p:to>
                                    </p:set>
                                    <p:animEffect transition="in" filter="fade">
                                      <p:cBhvr>
                                        <p:cTn id="120" dur="2000"/>
                                        <p:tgtEl>
                                          <p:spTgt spid="5"/>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6"/>
                                        </p:tgtEl>
                                        <p:attrNameLst>
                                          <p:attrName>style.visibility</p:attrName>
                                        </p:attrNameLst>
                                      </p:cBhvr>
                                      <p:to>
                                        <p:strVal val="visible"/>
                                      </p:to>
                                    </p:set>
                                    <p:animEffect transition="in" filter="fade">
                                      <p:cBhvr>
                                        <p:cTn id="125" dur="2000"/>
                                        <p:tgtEl>
                                          <p:spTgt spid="6"/>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24"/>
                                        </p:tgtEl>
                                        <p:attrNameLst>
                                          <p:attrName>style.visibility</p:attrName>
                                        </p:attrNameLst>
                                      </p:cBhvr>
                                      <p:to>
                                        <p:strVal val="visible"/>
                                      </p:to>
                                    </p:set>
                                    <p:animEffect transition="in" filter="fade">
                                      <p:cBhvr>
                                        <p:cTn id="130" dur="2000"/>
                                        <p:tgtEl>
                                          <p:spTgt spid="24"/>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30"/>
                                        </p:tgtEl>
                                        <p:attrNameLst>
                                          <p:attrName>style.visibility</p:attrName>
                                        </p:attrNameLst>
                                      </p:cBhvr>
                                      <p:to>
                                        <p:strVal val="visible"/>
                                      </p:to>
                                    </p:set>
                                    <p:animEffect transition="in" filter="fade">
                                      <p:cBhvr>
                                        <p:cTn id="135" dur="1000"/>
                                        <p:tgtEl>
                                          <p:spTgt spid="30"/>
                                        </p:tgtEl>
                                      </p:cBhvr>
                                    </p:animEffect>
                                  </p:childTnLst>
                                </p:cTn>
                              </p:par>
                              <p:par>
                                <p:cTn id="136" presetID="10" presetClass="entr" presetSubtype="0" fill="hold" nodeType="withEffect">
                                  <p:stCondLst>
                                    <p:cond delay="0"/>
                                  </p:stCondLst>
                                  <p:childTnLst>
                                    <p:set>
                                      <p:cBhvr>
                                        <p:cTn id="137" dur="1" fill="hold">
                                          <p:stCondLst>
                                            <p:cond delay="0"/>
                                          </p:stCondLst>
                                        </p:cTn>
                                        <p:tgtEl>
                                          <p:spTgt spid="3074"/>
                                        </p:tgtEl>
                                        <p:attrNameLst>
                                          <p:attrName>style.visibility</p:attrName>
                                        </p:attrNameLst>
                                      </p:cBhvr>
                                      <p:to>
                                        <p:strVal val="visible"/>
                                      </p:to>
                                    </p:set>
                                    <p:animEffect transition="in" filter="fade">
                                      <p:cBhvr>
                                        <p:cTn id="138" dur="1000"/>
                                        <p:tgtEl>
                                          <p:spTgt spid="3074"/>
                                        </p:tgtEl>
                                      </p:cBhvr>
                                    </p:animEffect>
                                  </p:childTnLst>
                                </p:cTn>
                              </p:par>
                              <p:par>
                                <p:cTn id="139" presetID="10" presetClass="entr" presetSubtype="0" fill="hold" grpId="1" nodeType="withEffect">
                                  <p:stCondLst>
                                    <p:cond delay="0"/>
                                  </p:stCondLst>
                                  <p:childTnLst>
                                    <p:set>
                                      <p:cBhvr>
                                        <p:cTn id="140" dur="1" fill="hold">
                                          <p:stCondLst>
                                            <p:cond delay="0"/>
                                          </p:stCondLst>
                                        </p:cTn>
                                        <p:tgtEl>
                                          <p:spTgt spid="50"/>
                                        </p:tgtEl>
                                        <p:attrNameLst>
                                          <p:attrName>style.visibility</p:attrName>
                                        </p:attrNameLst>
                                      </p:cBhvr>
                                      <p:to>
                                        <p:strVal val="visible"/>
                                      </p:to>
                                    </p:set>
                                    <p:animEffect transition="in" filter="fade">
                                      <p:cBhvr>
                                        <p:cTn id="141" dur="1000"/>
                                        <p:tgtEl>
                                          <p:spTgt spid="50"/>
                                        </p:tgtEl>
                                      </p:cBhvr>
                                    </p:animEffect>
                                  </p:childTnLst>
                                </p:cTn>
                              </p:par>
                              <p:par>
                                <p:cTn id="142" presetID="10" presetClass="entr" presetSubtype="0" fill="hold" grpId="1" nodeType="withEffect">
                                  <p:stCondLst>
                                    <p:cond delay="0"/>
                                  </p:stCondLst>
                                  <p:childTnLst>
                                    <p:set>
                                      <p:cBhvr>
                                        <p:cTn id="143" dur="1" fill="hold">
                                          <p:stCondLst>
                                            <p:cond delay="0"/>
                                          </p:stCondLst>
                                        </p:cTn>
                                        <p:tgtEl>
                                          <p:spTgt spid="52"/>
                                        </p:tgtEl>
                                        <p:attrNameLst>
                                          <p:attrName>style.visibility</p:attrName>
                                        </p:attrNameLst>
                                      </p:cBhvr>
                                      <p:to>
                                        <p:strVal val="visible"/>
                                      </p:to>
                                    </p:set>
                                    <p:animEffect transition="in" filter="fade">
                                      <p:cBhvr>
                                        <p:cTn id="144" dur="1000"/>
                                        <p:tgtEl>
                                          <p:spTgt spid="52"/>
                                        </p:tgtEl>
                                      </p:cBhvr>
                                    </p:animEffect>
                                  </p:childTnLst>
                                </p:cTn>
                              </p:par>
                              <p:par>
                                <p:cTn id="145" presetID="10" presetClass="entr" presetSubtype="0" fill="hold" grpId="1" nodeType="withEffect">
                                  <p:stCondLst>
                                    <p:cond delay="0"/>
                                  </p:stCondLst>
                                  <p:childTnLst>
                                    <p:set>
                                      <p:cBhvr>
                                        <p:cTn id="146" dur="1" fill="hold">
                                          <p:stCondLst>
                                            <p:cond delay="0"/>
                                          </p:stCondLst>
                                        </p:cTn>
                                        <p:tgtEl>
                                          <p:spTgt spid="53"/>
                                        </p:tgtEl>
                                        <p:attrNameLst>
                                          <p:attrName>style.visibility</p:attrName>
                                        </p:attrNameLst>
                                      </p:cBhvr>
                                      <p:to>
                                        <p:strVal val="visible"/>
                                      </p:to>
                                    </p:set>
                                    <p:animEffect transition="in" filter="fade">
                                      <p:cBhvr>
                                        <p:cTn id="147" dur="1000"/>
                                        <p:tgtEl>
                                          <p:spTgt spid="53"/>
                                        </p:tgtEl>
                                      </p:cBhvr>
                                    </p:animEffect>
                                  </p:childTnLst>
                                </p:cTn>
                              </p:par>
                              <p:par>
                                <p:cTn id="148" presetID="35" presetClass="path" presetSubtype="0" repeatCount="3000" accel="50000" decel="50000" autoRev="1" fill="hold" grpId="1" nodeType="withEffect">
                                  <p:stCondLst>
                                    <p:cond delay="0"/>
                                  </p:stCondLst>
                                  <p:childTnLst>
                                    <p:animMotion origin="layout" path="M -3.33333E-6 4.44444E-6 L -0.05 0.01111 " pathEditMode="relative" rAng="0" ptsTypes="AA">
                                      <p:cBhvr>
                                        <p:cTn id="149" dur="1000" fill="hold"/>
                                        <p:tgtEl>
                                          <p:spTgt spid="30"/>
                                        </p:tgtEl>
                                        <p:attrNameLst>
                                          <p:attrName>ppt_x</p:attrName>
                                          <p:attrName>ppt_y</p:attrName>
                                        </p:attrNameLst>
                                      </p:cBhvr>
                                      <p:rCtr x="-25" y="6"/>
                                    </p:animMotion>
                                  </p:childTnLst>
                                </p:cTn>
                              </p:par>
                              <p:par>
                                <p:cTn id="150" presetID="22" presetClass="exit" presetSubtype="4" fill="hold" grpId="0" nodeType="withEffect">
                                  <p:stCondLst>
                                    <p:cond delay="0"/>
                                  </p:stCondLst>
                                  <p:childTnLst>
                                    <p:animEffect transition="out" filter="wipe(down)">
                                      <p:cBhvr>
                                        <p:cTn id="151" dur="5000"/>
                                        <p:tgtEl>
                                          <p:spTgt spid="50"/>
                                        </p:tgtEl>
                                      </p:cBhvr>
                                    </p:animEffect>
                                    <p:set>
                                      <p:cBhvr>
                                        <p:cTn id="152" dur="1" fill="hold">
                                          <p:stCondLst>
                                            <p:cond delay="4999"/>
                                          </p:stCondLst>
                                        </p:cTn>
                                        <p:tgtEl>
                                          <p:spTgt spid="50"/>
                                        </p:tgtEl>
                                        <p:attrNameLst>
                                          <p:attrName>style.visibility</p:attrName>
                                        </p:attrNameLst>
                                      </p:cBhvr>
                                      <p:to>
                                        <p:strVal val="hidden"/>
                                      </p:to>
                                    </p:set>
                                  </p:childTnLst>
                                </p:cTn>
                              </p:par>
                              <p:par>
                                <p:cTn id="153" presetID="10" presetClass="exit" presetSubtype="0" fill="hold" grpId="0" nodeType="withEffect">
                                  <p:stCondLst>
                                    <p:cond delay="5000"/>
                                  </p:stCondLst>
                                  <p:childTnLst>
                                    <p:animEffect transition="out" filter="fade">
                                      <p:cBhvr>
                                        <p:cTn id="154" dur="1000"/>
                                        <p:tgtEl>
                                          <p:spTgt spid="52"/>
                                        </p:tgtEl>
                                      </p:cBhvr>
                                    </p:animEffect>
                                    <p:set>
                                      <p:cBhvr>
                                        <p:cTn id="155" dur="1" fill="hold">
                                          <p:stCondLst>
                                            <p:cond delay="999"/>
                                          </p:stCondLst>
                                        </p:cTn>
                                        <p:tgtEl>
                                          <p:spTgt spid="52"/>
                                        </p:tgtEl>
                                        <p:attrNameLst>
                                          <p:attrName>style.visibility</p:attrName>
                                        </p:attrNameLst>
                                      </p:cBhvr>
                                      <p:to>
                                        <p:strVal val="hidden"/>
                                      </p:to>
                                    </p:set>
                                  </p:childTnLst>
                                </p:cTn>
                              </p:par>
                              <p:par>
                                <p:cTn id="156" presetID="10" presetClass="exit" presetSubtype="0" fill="hold" grpId="0" nodeType="withEffect">
                                  <p:stCondLst>
                                    <p:cond delay="5000"/>
                                  </p:stCondLst>
                                  <p:childTnLst>
                                    <p:animEffect transition="out" filter="fade">
                                      <p:cBhvr>
                                        <p:cTn id="157" dur="1000"/>
                                        <p:tgtEl>
                                          <p:spTgt spid="53"/>
                                        </p:tgtEl>
                                      </p:cBhvr>
                                    </p:animEffect>
                                    <p:set>
                                      <p:cBhvr>
                                        <p:cTn id="158" dur="1" fill="hold">
                                          <p:stCondLst>
                                            <p:cond delay="999"/>
                                          </p:stCondLst>
                                        </p:cTn>
                                        <p:tgtEl>
                                          <p:spTgt spid="53"/>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55"/>
                                        </p:tgtEl>
                                        <p:attrNameLst>
                                          <p:attrName>style.visibility</p:attrName>
                                        </p:attrNameLst>
                                      </p:cBhvr>
                                      <p:to>
                                        <p:strVal val="visible"/>
                                      </p:to>
                                    </p:set>
                                    <p:animEffect transition="in" filter="fade">
                                      <p:cBhvr>
                                        <p:cTn id="163" dur="1000"/>
                                        <p:tgtEl>
                                          <p:spTgt spid="55"/>
                                        </p:tgtEl>
                                      </p:cBhvr>
                                    </p:animEffect>
                                  </p:childTnLst>
                                </p:cTn>
                              </p:par>
                            </p:childTnLst>
                          </p:cTn>
                        </p:par>
                      </p:childTnLst>
                    </p:cTn>
                  </p:par>
                  <p:par>
                    <p:cTn id="164" fill="hold">
                      <p:stCondLst>
                        <p:cond delay="indefinite"/>
                      </p:stCondLst>
                      <p:childTnLst>
                        <p:par>
                          <p:cTn id="165" fill="hold">
                            <p:stCondLst>
                              <p:cond delay="0"/>
                            </p:stCondLst>
                            <p:childTnLst>
                              <p:par>
                                <p:cTn id="166" presetID="22" presetClass="entr" presetSubtype="1" fill="hold" nodeType="clickEffect">
                                  <p:stCondLst>
                                    <p:cond delay="0"/>
                                  </p:stCondLst>
                                  <p:childTnLst>
                                    <p:set>
                                      <p:cBhvr>
                                        <p:cTn id="167" dur="1" fill="hold">
                                          <p:stCondLst>
                                            <p:cond delay="0"/>
                                          </p:stCondLst>
                                        </p:cTn>
                                        <p:tgtEl>
                                          <p:spTgt spid="62"/>
                                        </p:tgtEl>
                                        <p:attrNameLst>
                                          <p:attrName>style.visibility</p:attrName>
                                        </p:attrNameLst>
                                      </p:cBhvr>
                                      <p:to>
                                        <p:strVal val="visible"/>
                                      </p:to>
                                    </p:set>
                                    <p:animEffect transition="in" filter="wipe(up)">
                                      <p:cBhvr>
                                        <p:cTn id="168"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17" grpId="0" animBg="1"/>
      <p:bldP spid="17" grpId="2" animBg="1"/>
      <p:bldP spid="18" grpId="0" animBg="1"/>
      <p:bldP spid="18" grpId="1" animBg="1"/>
      <p:bldP spid="25" grpId="0" animBg="1"/>
      <p:bldP spid="25" grpId="1" animBg="1"/>
      <p:bldP spid="29" grpId="0" animBg="1"/>
      <p:bldP spid="21" grpId="0" animBg="1"/>
      <p:bldP spid="30" grpId="0" animBg="1"/>
      <p:bldP spid="30" grpId="1" animBg="1"/>
      <p:bldP spid="50" grpId="0" animBg="1"/>
      <p:bldP spid="50" grpId="1" animBg="1"/>
      <p:bldP spid="52" grpId="0" animBg="1"/>
      <p:bldP spid="52" grpId="1" animBg="1"/>
      <p:bldP spid="53" grpId="0" animBg="1"/>
      <p:bldP spid="53" grpId="1" animBg="1"/>
      <p:bldP spid="55" grpId="0" animBg="1"/>
      <p:bldP spid="63" grpId="0" animBg="1"/>
      <p:bldP spid="63" grpId="1"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p:cNvPicPr>
            <a:picLocks noChangeArrowheads="1"/>
          </p:cNvPicPr>
          <p:nvPr/>
        </p:nvPicPr>
        <p:blipFill>
          <a:blip r:embed="rId2" cstate="print"/>
          <a:srcRect/>
          <a:stretch>
            <a:fillRect/>
          </a:stretch>
        </p:blipFill>
        <p:spPr bwMode="auto">
          <a:xfrm>
            <a:off x="-36576" y="1428750"/>
            <a:ext cx="9180576" cy="4591050"/>
          </a:xfrm>
          <a:prstGeom prst="rect">
            <a:avLst/>
          </a:prstGeom>
          <a:noFill/>
          <a:ln w="25400">
            <a:solidFill>
              <a:schemeClr val="tx1"/>
            </a:solidFill>
            <a:miter lim="800000"/>
            <a:headEnd/>
            <a:tailEnd/>
          </a:ln>
          <a:effectLst/>
        </p:spPr>
      </p:pic>
      <p:pic>
        <p:nvPicPr>
          <p:cNvPr id="8" name="Picture 2" descr="Laramide Orogeny FAQ - EXPLORING THE COLORADO PLATEAU."/>
          <p:cNvPicPr preferRelativeResize="0">
            <a:picLocks noChangeArrowheads="1"/>
          </p:cNvPicPr>
          <p:nvPr/>
        </p:nvPicPr>
        <p:blipFill>
          <a:blip r:embed="rId3" cstate="print"/>
          <a:srcRect/>
          <a:stretch>
            <a:fillRect/>
          </a:stretch>
        </p:blipFill>
        <p:spPr bwMode="auto">
          <a:xfrm>
            <a:off x="-18288" y="1446377"/>
            <a:ext cx="9180576" cy="4573423"/>
          </a:xfrm>
          <a:prstGeom prst="rect">
            <a:avLst/>
          </a:prstGeom>
          <a:noFill/>
          <a:ln w="25400">
            <a:solidFill>
              <a:schemeClr val="tx1"/>
            </a:solidFill>
          </a:ln>
        </p:spPr>
      </p:pic>
      <p:grpSp>
        <p:nvGrpSpPr>
          <p:cNvPr id="32" name="Group 31"/>
          <p:cNvGrpSpPr/>
          <p:nvPr/>
        </p:nvGrpSpPr>
        <p:grpSpPr>
          <a:xfrm>
            <a:off x="2895600" y="1676400"/>
            <a:ext cx="6248400" cy="762000"/>
            <a:chOff x="2895600" y="1676400"/>
            <a:chExt cx="6248400" cy="762000"/>
          </a:xfrm>
        </p:grpSpPr>
        <p:sp>
          <p:nvSpPr>
            <p:cNvPr id="30" name="Rectangle 29"/>
            <p:cNvSpPr/>
            <p:nvPr/>
          </p:nvSpPr>
          <p:spPr>
            <a:xfrm>
              <a:off x="2895600" y="1676400"/>
              <a:ext cx="2667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172200" y="1981200"/>
              <a:ext cx="2971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2667000" y="685800"/>
            <a:ext cx="4572000" cy="6172200"/>
            <a:chOff x="2667000" y="685800"/>
            <a:chExt cx="4572000" cy="6172200"/>
          </a:xfrm>
        </p:grpSpPr>
        <p:grpSp>
          <p:nvGrpSpPr>
            <p:cNvPr id="3" name="Group 2"/>
            <p:cNvGrpSpPr/>
            <p:nvPr/>
          </p:nvGrpSpPr>
          <p:grpSpPr>
            <a:xfrm>
              <a:off x="2667000" y="685800"/>
              <a:ext cx="4572000" cy="6172200"/>
              <a:chOff x="4572000" y="685800"/>
              <a:chExt cx="4572000" cy="6172200"/>
            </a:xfrm>
          </p:grpSpPr>
          <p:pic>
            <p:nvPicPr>
              <p:cNvPr id="4" name="Picture 3"/>
              <p:cNvPicPr>
                <a:picLocks noChangeAspect="1" noChangeArrowheads="1"/>
              </p:cNvPicPr>
              <p:nvPr/>
            </p:nvPicPr>
            <p:blipFill>
              <a:blip r:embed="rId4" cstate="print"/>
              <a:srcRect l="73877" t="4686" r="4870" b="14826"/>
              <a:stretch>
                <a:fillRect/>
              </a:stretch>
            </p:blipFill>
            <p:spPr bwMode="auto">
              <a:xfrm>
                <a:off x="4572000" y="685800"/>
                <a:ext cx="4572000" cy="6172200"/>
              </a:xfrm>
              <a:prstGeom prst="rect">
                <a:avLst/>
              </a:prstGeom>
              <a:noFill/>
              <a:ln w="9525">
                <a:noFill/>
                <a:miter lim="800000"/>
                <a:headEnd/>
                <a:tailEnd/>
              </a:ln>
              <a:effectLst/>
            </p:spPr>
          </p:pic>
          <p:pic>
            <p:nvPicPr>
              <p:cNvPr id="5" name="Picture 3"/>
              <p:cNvPicPr>
                <a:picLocks noChangeAspect="1" noChangeArrowheads="1"/>
              </p:cNvPicPr>
              <p:nvPr/>
            </p:nvPicPr>
            <p:blipFill>
              <a:blip r:embed="rId4" cstate="print"/>
              <a:srcRect l="82378" t="64306" r="16205" b="31719"/>
              <a:stretch>
                <a:fillRect/>
              </a:stretch>
            </p:blipFill>
            <p:spPr bwMode="auto">
              <a:xfrm rot="717699">
                <a:off x="6705600" y="5257800"/>
                <a:ext cx="304800" cy="304800"/>
              </a:xfrm>
              <a:prstGeom prst="rect">
                <a:avLst/>
              </a:prstGeom>
              <a:noFill/>
              <a:ln w="9525">
                <a:noFill/>
                <a:miter lim="800000"/>
                <a:headEnd/>
                <a:tailEnd/>
              </a:ln>
              <a:effectLst/>
            </p:spPr>
          </p:pic>
        </p:grpSp>
        <p:sp>
          <p:nvSpPr>
            <p:cNvPr id="6" name="Rectangle 5"/>
            <p:cNvSpPr/>
            <p:nvPr/>
          </p:nvSpPr>
          <p:spPr>
            <a:xfrm>
              <a:off x="3048000" y="914400"/>
              <a:ext cx="3810000" cy="5029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2590800" y="0"/>
            <a:ext cx="3905685" cy="707886"/>
          </a:xfrm>
          <a:prstGeom prst="rect">
            <a:avLst/>
          </a:prstGeom>
          <a:noFill/>
        </p:spPr>
        <p:txBody>
          <a:bodyPr wrap="none" rtlCol="0">
            <a:spAutoFit/>
          </a:bodyPr>
          <a:lstStyle/>
          <a:p>
            <a:r>
              <a:rPr lang="en-US" sz="4000" b="1" dirty="0" smtClean="0"/>
              <a:t>PLATE TECTONICS</a:t>
            </a:r>
          </a:p>
        </p:txBody>
      </p:sp>
      <p:sp>
        <p:nvSpPr>
          <p:cNvPr id="7" name="Right Arrow 6"/>
          <p:cNvSpPr/>
          <p:nvPr/>
        </p:nvSpPr>
        <p:spPr>
          <a:xfrm>
            <a:off x="1828800" y="2514600"/>
            <a:ext cx="990600" cy="2667000"/>
          </a:xfrm>
          <a:prstGeom prst="rightArrow">
            <a:avLst/>
          </a:pr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Sandra\AppData\Local\Microsoft\Windows\INetCache\IE\U3FRR2B4\earth-46570_960_720[1].png"/>
          <p:cNvPicPr>
            <a:picLocks noChangeAspect="1" noChangeArrowheads="1"/>
          </p:cNvPicPr>
          <p:nvPr/>
        </p:nvPicPr>
        <p:blipFill>
          <a:blip r:embed="rId5" cstate="print"/>
          <a:srcRect/>
          <a:stretch>
            <a:fillRect/>
          </a:stretch>
        </p:blipFill>
        <p:spPr bwMode="auto">
          <a:xfrm>
            <a:off x="5791200" y="587192"/>
            <a:ext cx="1523999" cy="4213409"/>
          </a:xfrm>
          <a:prstGeom prst="rect">
            <a:avLst/>
          </a:prstGeom>
          <a:noFill/>
        </p:spPr>
      </p:pic>
      <p:pic>
        <p:nvPicPr>
          <p:cNvPr id="26" name="Picture 2" descr="Laramide Orogeny FAQ - EXPLORING THE COLORADO PLATEAU."/>
          <p:cNvPicPr>
            <a:picLocks noChangeAspect="1" noChangeArrowheads="1"/>
          </p:cNvPicPr>
          <p:nvPr/>
        </p:nvPicPr>
        <p:blipFill>
          <a:blip r:embed="rId3" cstate="print"/>
          <a:srcRect l="11607" t="38353" r="80054" b="49984"/>
          <a:stretch>
            <a:fillRect/>
          </a:stretch>
        </p:blipFill>
        <p:spPr bwMode="auto">
          <a:xfrm>
            <a:off x="-1524000" y="3429000"/>
            <a:ext cx="762000" cy="533400"/>
          </a:xfrm>
          <a:prstGeom prst="rect">
            <a:avLst/>
          </a:prstGeom>
          <a:noFill/>
          <a:ln w="25400">
            <a:noFill/>
          </a:ln>
        </p:spPr>
      </p:pic>
      <p:sp>
        <p:nvSpPr>
          <p:cNvPr id="14" name="Oval 13"/>
          <p:cNvSpPr/>
          <p:nvPr/>
        </p:nvSpPr>
        <p:spPr>
          <a:xfrm>
            <a:off x="5715000" y="4572000"/>
            <a:ext cx="1600200" cy="1003922"/>
          </a:xfrm>
          <a:prstGeom prst="ellipse">
            <a:avLst/>
          </a:prstGeom>
          <a:gradFill>
            <a:gsLst>
              <a:gs pos="0">
                <a:srgbClr val="FFF200"/>
              </a:gs>
              <a:gs pos="45000">
                <a:srgbClr val="FF7A00"/>
              </a:gs>
              <a:gs pos="70000">
                <a:srgbClr val="FF0300"/>
              </a:gs>
              <a:gs pos="100000">
                <a:srgbClr val="4D080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1007518" y="2209800"/>
            <a:ext cx="9736682" cy="1833711"/>
            <a:chOff x="1007518" y="2209800"/>
            <a:chExt cx="9736682" cy="1833711"/>
          </a:xfrm>
        </p:grpSpPr>
        <p:sp>
          <p:nvSpPr>
            <p:cNvPr id="22" name="Rectangle 21"/>
            <p:cNvSpPr/>
            <p:nvPr/>
          </p:nvSpPr>
          <p:spPr>
            <a:xfrm rot="120000">
              <a:off x="1371600" y="3410712"/>
              <a:ext cx="7859486" cy="109728"/>
            </a:xfrm>
            <a:prstGeom prst="rect">
              <a:avLst/>
            </a:prstGeom>
            <a:blipFill>
              <a:blip r:embed="rId6" cstate="print"/>
              <a:tile tx="0" ty="0" sx="100000" sy="100000" flip="none" algn="tl"/>
            </a:bli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1007518" y="2209800"/>
              <a:ext cx="9736682" cy="1833711"/>
              <a:chOff x="1007518" y="2209800"/>
              <a:chExt cx="9736682" cy="1833711"/>
            </a:xfrm>
          </p:grpSpPr>
          <p:grpSp>
            <p:nvGrpSpPr>
              <p:cNvPr id="25" name="Group 24"/>
              <p:cNvGrpSpPr/>
              <p:nvPr/>
            </p:nvGrpSpPr>
            <p:grpSpPr>
              <a:xfrm>
                <a:off x="1295399" y="2209800"/>
                <a:ext cx="9448801" cy="1530912"/>
                <a:chOff x="1295399" y="2209800"/>
                <a:chExt cx="9448801" cy="1530912"/>
              </a:xfrm>
            </p:grpSpPr>
            <p:sp>
              <p:nvSpPr>
                <p:cNvPr id="21" name="Rectangle 20"/>
                <p:cNvSpPr/>
                <p:nvPr/>
              </p:nvSpPr>
              <p:spPr>
                <a:xfrm rot="120000">
                  <a:off x="1371015" y="3276590"/>
                  <a:ext cx="7859486" cy="109728"/>
                </a:xfrm>
                <a:prstGeom prst="rect">
                  <a:avLst/>
                </a:prstGeom>
                <a:blipFill>
                  <a:blip r:embed="rId7" cstate="print"/>
                  <a:tile tx="0" ty="0" sx="100000" sy="100000" flip="none" algn="tl"/>
                </a:bli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180000">
                  <a:off x="1295399" y="3512112"/>
                  <a:ext cx="7942217" cy="228600"/>
                </a:xfrm>
                <a:prstGeom prst="rect">
                  <a:avLst/>
                </a:prstGeom>
                <a:blipFill>
                  <a:blip r:embed="rId8" cstate="print"/>
                  <a:tile tx="0" ty="0" sx="100000" sy="100000" flip="none" algn="tl"/>
                </a:bli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rallelogram 23"/>
                <p:cNvSpPr/>
                <p:nvPr/>
              </p:nvSpPr>
              <p:spPr>
                <a:xfrm rot="120000">
                  <a:off x="1447800" y="2209800"/>
                  <a:ext cx="9296400" cy="1066800"/>
                </a:xfrm>
                <a:prstGeom prst="parallelogram">
                  <a:avLst>
                    <a:gd name="adj" fmla="val 130288"/>
                  </a:avLst>
                </a:prstGeom>
                <a:blipFill>
                  <a:blip r:embed="rId7" cstate="print"/>
                  <a:tile tx="0" ty="0" sx="100000" sy="100000" flip="none" algn="tl"/>
                </a:bli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p:cNvPicPr>
                <a:picLocks noChangeAspect="1" noChangeArrowheads="1"/>
              </p:cNvPicPr>
              <p:nvPr/>
            </p:nvPicPr>
            <p:blipFill>
              <a:blip r:embed="rId9" cstate="print"/>
              <a:srcRect/>
              <a:stretch>
                <a:fillRect/>
              </a:stretch>
            </p:blipFill>
            <p:spPr bwMode="auto">
              <a:xfrm rot="2897708">
                <a:off x="846387" y="3290242"/>
                <a:ext cx="914400" cy="592138"/>
              </a:xfrm>
              <a:prstGeom prst="rect">
                <a:avLst/>
              </a:prstGeom>
              <a:noFill/>
              <a:ln w="9525">
                <a:noFill/>
                <a:miter lim="800000"/>
                <a:headEnd/>
                <a:tailEnd/>
              </a:ln>
              <a:effectLst/>
            </p:spPr>
          </p:pic>
        </p:grpSp>
      </p:grpSp>
      <p:grpSp>
        <p:nvGrpSpPr>
          <p:cNvPr id="10" name="Group 49"/>
          <p:cNvGrpSpPr/>
          <p:nvPr/>
        </p:nvGrpSpPr>
        <p:grpSpPr>
          <a:xfrm>
            <a:off x="3048000" y="3657600"/>
            <a:ext cx="5242705" cy="1896297"/>
            <a:chOff x="5257800" y="5105400"/>
            <a:chExt cx="3581400" cy="1143000"/>
          </a:xfrm>
          <a:effectLst>
            <a:outerShdw dist="38100" dir="5400000" algn="ctr" rotWithShape="0">
              <a:schemeClr val="tx1"/>
            </a:outerShdw>
          </a:effectLst>
        </p:grpSpPr>
        <p:sp>
          <p:nvSpPr>
            <p:cNvPr id="11" name="Right Arrow 10"/>
            <p:cNvSpPr/>
            <p:nvPr/>
          </p:nvSpPr>
          <p:spPr>
            <a:xfrm rot="16200000">
              <a:off x="7505700" y="4914900"/>
              <a:ext cx="914400" cy="1752600"/>
            </a:xfrm>
            <a:prstGeom prst="rightArrow">
              <a:avLst/>
            </a:pr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6200000">
              <a:off x="5676900" y="4686300"/>
              <a:ext cx="914400" cy="1752600"/>
            </a:xfrm>
            <a:prstGeom prst="rightArrow">
              <a:avLst/>
            </a:pr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Freeform 32"/>
          <p:cNvSpPr>
            <a:spLocks noChangeAspect="1"/>
          </p:cNvSpPr>
          <p:nvPr/>
        </p:nvSpPr>
        <p:spPr>
          <a:xfrm>
            <a:off x="4091673" y="4267200"/>
            <a:ext cx="556527" cy="609600"/>
          </a:xfrm>
          <a:custGeom>
            <a:avLst/>
            <a:gdLst>
              <a:gd name="connsiteX0" fmla="*/ 3281680 w 4820920"/>
              <a:gd name="connsiteY0" fmla="*/ 5214620 h 5280660"/>
              <a:gd name="connsiteX1" fmla="*/ 3647440 w 4820920"/>
              <a:gd name="connsiteY1" fmla="*/ 4986020 h 5280660"/>
              <a:gd name="connsiteX2" fmla="*/ 4119880 w 4820920"/>
              <a:gd name="connsiteY2" fmla="*/ 4681220 h 5280660"/>
              <a:gd name="connsiteX3" fmla="*/ 4424680 w 4820920"/>
              <a:gd name="connsiteY3" fmla="*/ 4147820 h 5280660"/>
              <a:gd name="connsiteX4" fmla="*/ 4531360 w 4820920"/>
              <a:gd name="connsiteY4" fmla="*/ 3751580 h 5280660"/>
              <a:gd name="connsiteX5" fmla="*/ 4439920 w 4820920"/>
              <a:gd name="connsiteY5" fmla="*/ 3279140 h 5280660"/>
              <a:gd name="connsiteX6" fmla="*/ 4699000 w 4820920"/>
              <a:gd name="connsiteY6" fmla="*/ 3111500 h 5280660"/>
              <a:gd name="connsiteX7" fmla="*/ 4759960 w 4820920"/>
              <a:gd name="connsiteY7" fmla="*/ 2806700 h 5280660"/>
              <a:gd name="connsiteX8" fmla="*/ 4333240 w 4820920"/>
              <a:gd name="connsiteY8" fmla="*/ 2319020 h 5280660"/>
              <a:gd name="connsiteX9" fmla="*/ 4119880 w 4820920"/>
              <a:gd name="connsiteY9" fmla="*/ 2288540 h 5280660"/>
              <a:gd name="connsiteX10" fmla="*/ 3708400 w 4820920"/>
              <a:gd name="connsiteY10" fmla="*/ 2288540 h 5280660"/>
              <a:gd name="connsiteX11" fmla="*/ 3738880 w 4820920"/>
              <a:gd name="connsiteY11" fmla="*/ 1938020 h 5280660"/>
              <a:gd name="connsiteX12" fmla="*/ 3921760 w 4820920"/>
              <a:gd name="connsiteY12" fmla="*/ 1755140 h 5280660"/>
              <a:gd name="connsiteX13" fmla="*/ 3921760 w 4820920"/>
              <a:gd name="connsiteY13" fmla="*/ 1541780 h 5280660"/>
              <a:gd name="connsiteX14" fmla="*/ 3997960 w 4820920"/>
              <a:gd name="connsiteY14" fmla="*/ 1328420 h 5280660"/>
              <a:gd name="connsiteX15" fmla="*/ 4104640 w 4820920"/>
              <a:gd name="connsiteY15" fmla="*/ 977900 h 5280660"/>
              <a:gd name="connsiteX16" fmla="*/ 3952240 w 4820920"/>
              <a:gd name="connsiteY16" fmla="*/ 749300 h 5280660"/>
              <a:gd name="connsiteX17" fmla="*/ 3784600 w 4820920"/>
              <a:gd name="connsiteY17" fmla="*/ 688340 h 5280660"/>
              <a:gd name="connsiteX18" fmla="*/ 3738880 w 4820920"/>
              <a:gd name="connsiteY18" fmla="*/ 307340 h 5280660"/>
              <a:gd name="connsiteX19" fmla="*/ 3327400 w 4820920"/>
              <a:gd name="connsiteY19" fmla="*/ 93980 h 5280660"/>
              <a:gd name="connsiteX20" fmla="*/ 3144520 w 4820920"/>
              <a:gd name="connsiteY20" fmla="*/ 185420 h 5280660"/>
              <a:gd name="connsiteX21" fmla="*/ 2992120 w 4820920"/>
              <a:gd name="connsiteY21" fmla="*/ 63500 h 5280660"/>
              <a:gd name="connsiteX22" fmla="*/ 2839720 w 4820920"/>
              <a:gd name="connsiteY22" fmla="*/ 63500 h 5280660"/>
              <a:gd name="connsiteX23" fmla="*/ 2550160 w 4820920"/>
              <a:gd name="connsiteY23" fmla="*/ 2540 h 5280660"/>
              <a:gd name="connsiteX24" fmla="*/ 2336800 w 4820920"/>
              <a:gd name="connsiteY24" fmla="*/ 48260 h 5280660"/>
              <a:gd name="connsiteX25" fmla="*/ 1925320 w 4820920"/>
              <a:gd name="connsiteY25" fmla="*/ 93980 h 5280660"/>
              <a:gd name="connsiteX26" fmla="*/ 1833880 w 4820920"/>
              <a:gd name="connsiteY26" fmla="*/ 109220 h 5280660"/>
              <a:gd name="connsiteX27" fmla="*/ 1788160 w 4820920"/>
              <a:gd name="connsiteY27" fmla="*/ 459740 h 5280660"/>
              <a:gd name="connsiteX28" fmla="*/ 1437640 w 4820920"/>
              <a:gd name="connsiteY28" fmla="*/ 688340 h 5280660"/>
              <a:gd name="connsiteX29" fmla="*/ 1193800 w 4820920"/>
              <a:gd name="connsiteY29" fmla="*/ 1267460 h 5280660"/>
              <a:gd name="connsiteX30" fmla="*/ 904240 w 4820920"/>
              <a:gd name="connsiteY30" fmla="*/ 1770380 h 5280660"/>
              <a:gd name="connsiteX31" fmla="*/ 614680 w 4820920"/>
              <a:gd name="connsiteY31" fmla="*/ 2151380 h 5280660"/>
              <a:gd name="connsiteX32" fmla="*/ 492760 w 4820920"/>
              <a:gd name="connsiteY32" fmla="*/ 2501900 h 5280660"/>
              <a:gd name="connsiteX33" fmla="*/ 477520 w 4820920"/>
              <a:gd name="connsiteY33" fmla="*/ 2623820 h 5280660"/>
              <a:gd name="connsiteX34" fmla="*/ 294640 w 4820920"/>
              <a:gd name="connsiteY34" fmla="*/ 2791460 h 5280660"/>
              <a:gd name="connsiteX35" fmla="*/ 111760 w 4820920"/>
              <a:gd name="connsiteY35" fmla="*/ 3111500 h 5280660"/>
              <a:gd name="connsiteX36" fmla="*/ 50800 w 4820920"/>
              <a:gd name="connsiteY36" fmla="*/ 3462020 h 5280660"/>
              <a:gd name="connsiteX37" fmla="*/ 81280 w 4820920"/>
              <a:gd name="connsiteY37" fmla="*/ 3660140 h 5280660"/>
              <a:gd name="connsiteX38" fmla="*/ 538480 w 4820920"/>
              <a:gd name="connsiteY38" fmla="*/ 3903980 h 5280660"/>
              <a:gd name="connsiteX39" fmla="*/ 629920 w 4820920"/>
              <a:gd name="connsiteY39" fmla="*/ 4208780 h 5280660"/>
              <a:gd name="connsiteX40" fmla="*/ 1239520 w 4820920"/>
              <a:gd name="connsiteY40" fmla="*/ 4345940 h 5280660"/>
              <a:gd name="connsiteX41" fmla="*/ 1513840 w 4820920"/>
              <a:gd name="connsiteY41" fmla="*/ 4589780 h 5280660"/>
              <a:gd name="connsiteX42" fmla="*/ 1864360 w 4820920"/>
              <a:gd name="connsiteY42" fmla="*/ 4696460 h 5280660"/>
              <a:gd name="connsiteX43" fmla="*/ 2153920 w 4820920"/>
              <a:gd name="connsiteY43" fmla="*/ 4833620 h 5280660"/>
              <a:gd name="connsiteX44" fmla="*/ 2580640 w 4820920"/>
              <a:gd name="connsiteY44" fmla="*/ 4909820 h 5280660"/>
              <a:gd name="connsiteX45" fmla="*/ 2870200 w 4820920"/>
              <a:gd name="connsiteY45" fmla="*/ 5016500 h 5280660"/>
              <a:gd name="connsiteX46" fmla="*/ 3205480 w 4820920"/>
              <a:gd name="connsiteY46" fmla="*/ 5245100 h 5280660"/>
              <a:gd name="connsiteX47" fmla="*/ 3220720 w 4820920"/>
              <a:gd name="connsiteY47" fmla="*/ 5229860 h 5280660"/>
              <a:gd name="connsiteX48" fmla="*/ 3281680 w 4820920"/>
              <a:gd name="connsiteY48" fmla="*/ 5214620 h 528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820920" h="5280660">
                <a:moveTo>
                  <a:pt x="3281680" y="5214620"/>
                </a:moveTo>
                <a:cubicBezTo>
                  <a:pt x="3352800" y="5173980"/>
                  <a:pt x="3647440" y="4986020"/>
                  <a:pt x="3647440" y="4986020"/>
                </a:cubicBezTo>
                <a:cubicBezTo>
                  <a:pt x="3787140" y="4897120"/>
                  <a:pt x="3990340" y="4820920"/>
                  <a:pt x="4119880" y="4681220"/>
                </a:cubicBezTo>
                <a:cubicBezTo>
                  <a:pt x="4249420" y="4541520"/>
                  <a:pt x="4356100" y="4302760"/>
                  <a:pt x="4424680" y="4147820"/>
                </a:cubicBezTo>
                <a:cubicBezTo>
                  <a:pt x="4493260" y="3992880"/>
                  <a:pt x="4528820" y="3896360"/>
                  <a:pt x="4531360" y="3751580"/>
                </a:cubicBezTo>
                <a:cubicBezTo>
                  <a:pt x="4533900" y="3606800"/>
                  <a:pt x="4411980" y="3385820"/>
                  <a:pt x="4439920" y="3279140"/>
                </a:cubicBezTo>
                <a:cubicBezTo>
                  <a:pt x="4467860" y="3172460"/>
                  <a:pt x="4645660" y="3190240"/>
                  <a:pt x="4699000" y="3111500"/>
                </a:cubicBezTo>
                <a:cubicBezTo>
                  <a:pt x="4752340" y="3032760"/>
                  <a:pt x="4820920" y="2938780"/>
                  <a:pt x="4759960" y="2806700"/>
                </a:cubicBezTo>
                <a:cubicBezTo>
                  <a:pt x="4699000" y="2674620"/>
                  <a:pt x="4439920" y="2405380"/>
                  <a:pt x="4333240" y="2319020"/>
                </a:cubicBezTo>
                <a:cubicBezTo>
                  <a:pt x="4226560" y="2232660"/>
                  <a:pt x="4224020" y="2293620"/>
                  <a:pt x="4119880" y="2288540"/>
                </a:cubicBezTo>
                <a:cubicBezTo>
                  <a:pt x="4015740" y="2283460"/>
                  <a:pt x="3771900" y="2346960"/>
                  <a:pt x="3708400" y="2288540"/>
                </a:cubicBezTo>
                <a:cubicBezTo>
                  <a:pt x="3644900" y="2230120"/>
                  <a:pt x="3703320" y="2026920"/>
                  <a:pt x="3738880" y="1938020"/>
                </a:cubicBezTo>
                <a:cubicBezTo>
                  <a:pt x="3774440" y="1849120"/>
                  <a:pt x="3891280" y="1821180"/>
                  <a:pt x="3921760" y="1755140"/>
                </a:cubicBezTo>
                <a:cubicBezTo>
                  <a:pt x="3952240" y="1689100"/>
                  <a:pt x="3909060" y="1612900"/>
                  <a:pt x="3921760" y="1541780"/>
                </a:cubicBezTo>
                <a:cubicBezTo>
                  <a:pt x="3934460" y="1470660"/>
                  <a:pt x="3967480" y="1422400"/>
                  <a:pt x="3997960" y="1328420"/>
                </a:cubicBezTo>
                <a:cubicBezTo>
                  <a:pt x="4028440" y="1234440"/>
                  <a:pt x="4112260" y="1074420"/>
                  <a:pt x="4104640" y="977900"/>
                </a:cubicBezTo>
                <a:cubicBezTo>
                  <a:pt x="4097020" y="881380"/>
                  <a:pt x="4005580" y="797560"/>
                  <a:pt x="3952240" y="749300"/>
                </a:cubicBezTo>
                <a:cubicBezTo>
                  <a:pt x="3898900" y="701040"/>
                  <a:pt x="3820160" y="762000"/>
                  <a:pt x="3784600" y="688340"/>
                </a:cubicBezTo>
                <a:cubicBezTo>
                  <a:pt x="3749040" y="614680"/>
                  <a:pt x="3815080" y="406400"/>
                  <a:pt x="3738880" y="307340"/>
                </a:cubicBezTo>
                <a:cubicBezTo>
                  <a:pt x="3662680" y="208280"/>
                  <a:pt x="3426460" y="114300"/>
                  <a:pt x="3327400" y="93980"/>
                </a:cubicBezTo>
                <a:cubicBezTo>
                  <a:pt x="3228340" y="73660"/>
                  <a:pt x="3200400" y="190500"/>
                  <a:pt x="3144520" y="185420"/>
                </a:cubicBezTo>
                <a:cubicBezTo>
                  <a:pt x="3088640" y="180340"/>
                  <a:pt x="3042920" y="83820"/>
                  <a:pt x="2992120" y="63500"/>
                </a:cubicBezTo>
                <a:cubicBezTo>
                  <a:pt x="2941320" y="43180"/>
                  <a:pt x="2913380" y="73660"/>
                  <a:pt x="2839720" y="63500"/>
                </a:cubicBezTo>
                <a:cubicBezTo>
                  <a:pt x="2766060" y="53340"/>
                  <a:pt x="2633980" y="5080"/>
                  <a:pt x="2550160" y="2540"/>
                </a:cubicBezTo>
                <a:cubicBezTo>
                  <a:pt x="2466340" y="0"/>
                  <a:pt x="2440940" y="33020"/>
                  <a:pt x="2336800" y="48260"/>
                </a:cubicBezTo>
                <a:cubicBezTo>
                  <a:pt x="2232660" y="63500"/>
                  <a:pt x="2009140" y="83820"/>
                  <a:pt x="1925320" y="93980"/>
                </a:cubicBezTo>
                <a:cubicBezTo>
                  <a:pt x="1841500" y="104140"/>
                  <a:pt x="1856740" y="48260"/>
                  <a:pt x="1833880" y="109220"/>
                </a:cubicBezTo>
                <a:cubicBezTo>
                  <a:pt x="1811020" y="170180"/>
                  <a:pt x="1854200" y="363220"/>
                  <a:pt x="1788160" y="459740"/>
                </a:cubicBezTo>
                <a:cubicBezTo>
                  <a:pt x="1722120" y="556260"/>
                  <a:pt x="1536700" y="553720"/>
                  <a:pt x="1437640" y="688340"/>
                </a:cubicBezTo>
                <a:cubicBezTo>
                  <a:pt x="1338580" y="822960"/>
                  <a:pt x="1282700" y="1087120"/>
                  <a:pt x="1193800" y="1267460"/>
                </a:cubicBezTo>
                <a:cubicBezTo>
                  <a:pt x="1104900" y="1447800"/>
                  <a:pt x="1000760" y="1623060"/>
                  <a:pt x="904240" y="1770380"/>
                </a:cubicBezTo>
                <a:cubicBezTo>
                  <a:pt x="807720" y="1917700"/>
                  <a:pt x="683260" y="2029460"/>
                  <a:pt x="614680" y="2151380"/>
                </a:cubicBezTo>
                <a:cubicBezTo>
                  <a:pt x="546100" y="2273300"/>
                  <a:pt x="515620" y="2423160"/>
                  <a:pt x="492760" y="2501900"/>
                </a:cubicBezTo>
                <a:cubicBezTo>
                  <a:pt x="469900" y="2580640"/>
                  <a:pt x="510540" y="2575560"/>
                  <a:pt x="477520" y="2623820"/>
                </a:cubicBezTo>
                <a:cubicBezTo>
                  <a:pt x="444500" y="2672080"/>
                  <a:pt x="355600" y="2710180"/>
                  <a:pt x="294640" y="2791460"/>
                </a:cubicBezTo>
                <a:cubicBezTo>
                  <a:pt x="233680" y="2872740"/>
                  <a:pt x="152400" y="2999740"/>
                  <a:pt x="111760" y="3111500"/>
                </a:cubicBezTo>
                <a:cubicBezTo>
                  <a:pt x="71120" y="3223260"/>
                  <a:pt x="55880" y="3370580"/>
                  <a:pt x="50800" y="3462020"/>
                </a:cubicBezTo>
                <a:cubicBezTo>
                  <a:pt x="45720" y="3553460"/>
                  <a:pt x="0" y="3586480"/>
                  <a:pt x="81280" y="3660140"/>
                </a:cubicBezTo>
                <a:cubicBezTo>
                  <a:pt x="162560" y="3733800"/>
                  <a:pt x="447040" y="3812540"/>
                  <a:pt x="538480" y="3903980"/>
                </a:cubicBezTo>
                <a:cubicBezTo>
                  <a:pt x="629920" y="3995420"/>
                  <a:pt x="513080" y="4135120"/>
                  <a:pt x="629920" y="4208780"/>
                </a:cubicBezTo>
                <a:cubicBezTo>
                  <a:pt x="746760" y="4282440"/>
                  <a:pt x="1092200" y="4282440"/>
                  <a:pt x="1239520" y="4345940"/>
                </a:cubicBezTo>
                <a:cubicBezTo>
                  <a:pt x="1386840" y="4409440"/>
                  <a:pt x="1409700" y="4531360"/>
                  <a:pt x="1513840" y="4589780"/>
                </a:cubicBezTo>
                <a:cubicBezTo>
                  <a:pt x="1617980" y="4648200"/>
                  <a:pt x="1757680" y="4655820"/>
                  <a:pt x="1864360" y="4696460"/>
                </a:cubicBezTo>
                <a:cubicBezTo>
                  <a:pt x="1971040" y="4737100"/>
                  <a:pt x="2034540" y="4798060"/>
                  <a:pt x="2153920" y="4833620"/>
                </a:cubicBezTo>
                <a:cubicBezTo>
                  <a:pt x="2273300" y="4869180"/>
                  <a:pt x="2461260" y="4879340"/>
                  <a:pt x="2580640" y="4909820"/>
                </a:cubicBezTo>
                <a:cubicBezTo>
                  <a:pt x="2700020" y="4940300"/>
                  <a:pt x="2766060" y="4960620"/>
                  <a:pt x="2870200" y="5016500"/>
                </a:cubicBezTo>
                <a:cubicBezTo>
                  <a:pt x="2974340" y="5072380"/>
                  <a:pt x="3147060" y="5209540"/>
                  <a:pt x="3205480" y="5245100"/>
                </a:cubicBezTo>
                <a:cubicBezTo>
                  <a:pt x="3263900" y="5280660"/>
                  <a:pt x="3202940" y="5234940"/>
                  <a:pt x="3220720" y="5229860"/>
                </a:cubicBezTo>
                <a:cubicBezTo>
                  <a:pt x="3238500" y="5224780"/>
                  <a:pt x="3210560" y="5255260"/>
                  <a:pt x="3281680" y="5214620"/>
                </a:cubicBezTo>
                <a:close/>
              </a:path>
            </a:pathLst>
          </a:custGeom>
          <a:solidFill>
            <a:srgbClr val="FF0000">
              <a:alpha val="41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276600" y="4343400"/>
            <a:ext cx="1447800" cy="381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3048000"/>
            <a:ext cx="6705600" cy="2057400"/>
          </a:xfrm>
          <a:custGeom>
            <a:avLst/>
            <a:gdLst>
              <a:gd name="connsiteX0" fmla="*/ 0 w 3298372"/>
              <a:gd name="connsiteY0" fmla="*/ 21771 h 1066800"/>
              <a:gd name="connsiteX1" fmla="*/ 359229 w 3298372"/>
              <a:gd name="connsiteY1" fmla="*/ 21771 h 1066800"/>
              <a:gd name="connsiteX2" fmla="*/ 636814 w 3298372"/>
              <a:gd name="connsiteY2" fmla="*/ 87086 h 1066800"/>
              <a:gd name="connsiteX3" fmla="*/ 1045029 w 3298372"/>
              <a:gd name="connsiteY3" fmla="*/ 544286 h 1066800"/>
              <a:gd name="connsiteX4" fmla="*/ 1730829 w 3298372"/>
              <a:gd name="connsiteY4" fmla="*/ 821871 h 1066800"/>
              <a:gd name="connsiteX5" fmla="*/ 2351314 w 3298372"/>
              <a:gd name="connsiteY5" fmla="*/ 870857 h 1066800"/>
              <a:gd name="connsiteX6" fmla="*/ 3298372 w 3298372"/>
              <a:gd name="connsiteY6" fmla="*/ 1066800 h 1066800"/>
              <a:gd name="connsiteX0" fmla="*/ 0 w 3298372"/>
              <a:gd name="connsiteY0" fmla="*/ 21771 h 1066800"/>
              <a:gd name="connsiteX1" fmla="*/ 359229 w 3298372"/>
              <a:gd name="connsiteY1" fmla="*/ 21771 h 1066800"/>
              <a:gd name="connsiteX2" fmla="*/ 636814 w 3298372"/>
              <a:gd name="connsiteY2" fmla="*/ 87086 h 1066800"/>
              <a:gd name="connsiteX3" fmla="*/ 1045029 w 3298372"/>
              <a:gd name="connsiteY3" fmla="*/ 544286 h 1066800"/>
              <a:gd name="connsiteX4" fmla="*/ 2351314 w 3298372"/>
              <a:gd name="connsiteY4" fmla="*/ 870857 h 1066800"/>
              <a:gd name="connsiteX5" fmla="*/ 3298372 w 3298372"/>
              <a:gd name="connsiteY5" fmla="*/ 1066800 h 1066800"/>
              <a:gd name="connsiteX0" fmla="*/ 0 w 3298372"/>
              <a:gd name="connsiteY0" fmla="*/ 21771 h 1066800"/>
              <a:gd name="connsiteX1" fmla="*/ 359229 w 3298372"/>
              <a:gd name="connsiteY1" fmla="*/ 21771 h 1066800"/>
              <a:gd name="connsiteX2" fmla="*/ 636814 w 3298372"/>
              <a:gd name="connsiteY2" fmla="*/ 87086 h 1066800"/>
              <a:gd name="connsiteX3" fmla="*/ 1045029 w 3298372"/>
              <a:gd name="connsiteY3" fmla="*/ 544286 h 1066800"/>
              <a:gd name="connsiteX4" fmla="*/ 2351314 w 3298372"/>
              <a:gd name="connsiteY4" fmla="*/ 870857 h 1066800"/>
              <a:gd name="connsiteX5" fmla="*/ 3298372 w 3298372"/>
              <a:gd name="connsiteY5" fmla="*/ 1066800 h 1066800"/>
              <a:gd name="connsiteX0" fmla="*/ 0 w 3298372"/>
              <a:gd name="connsiteY0" fmla="*/ 21771 h 1066800"/>
              <a:gd name="connsiteX1" fmla="*/ 359229 w 3298372"/>
              <a:gd name="connsiteY1" fmla="*/ 21771 h 1066800"/>
              <a:gd name="connsiteX2" fmla="*/ 636814 w 3298372"/>
              <a:gd name="connsiteY2" fmla="*/ 87086 h 1066800"/>
              <a:gd name="connsiteX3" fmla="*/ 1045029 w 3298372"/>
              <a:gd name="connsiteY3" fmla="*/ 544286 h 1066800"/>
              <a:gd name="connsiteX4" fmla="*/ 2351314 w 3298372"/>
              <a:gd name="connsiteY4" fmla="*/ 870857 h 1066800"/>
              <a:gd name="connsiteX5" fmla="*/ 3298372 w 3298372"/>
              <a:gd name="connsiteY5" fmla="*/ 106680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8372" h="1066800">
                <a:moveTo>
                  <a:pt x="0" y="21771"/>
                </a:moveTo>
                <a:cubicBezTo>
                  <a:pt x="126546" y="16328"/>
                  <a:pt x="253093" y="10885"/>
                  <a:pt x="359229" y="21771"/>
                </a:cubicBezTo>
                <a:cubicBezTo>
                  <a:pt x="465365" y="32657"/>
                  <a:pt x="522514" y="0"/>
                  <a:pt x="636814" y="87086"/>
                </a:cubicBezTo>
                <a:cubicBezTo>
                  <a:pt x="751114" y="174172"/>
                  <a:pt x="813708" y="337458"/>
                  <a:pt x="1045029" y="544286"/>
                </a:cubicBezTo>
                <a:cubicBezTo>
                  <a:pt x="1347108" y="827314"/>
                  <a:pt x="1975757" y="783771"/>
                  <a:pt x="2351314" y="870857"/>
                </a:cubicBezTo>
                <a:cubicBezTo>
                  <a:pt x="2612571" y="911678"/>
                  <a:pt x="2955471" y="989239"/>
                  <a:pt x="3298372" y="1066800"/>
                </a:cubicBezTo>
              </a:path>
            </a:pathLst>
          </a:custGeom>
          <a:ln w="127000">
            <a:solidFill>
              <a:srgbClr val="FF0000"/>
            </a:solidFill>
            <a:prstDash val="sysDot"/>
            <a:tailEnd type="triangl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Right Arrow 35"/>
          <p:cNvSpPr/>
          <p:nvPr/>
        </p:nvSpPr>
        <p:spPr>
          <a:xfrm>
            <a:off x="0" y="2590800"/>
            <a:ext cx="1524000" cy="1143000"/>
          </a:xfrm>
          <a:prstGeom prst="rightArrow">
            <a:avLst/>
          </a:prstGeom>
          <a:solidFill>
            <a:srgbClr val="FF0000">
              <a:alpha val="65000"/>
            </a:srgbClr>
          </a:solidFill>
          <a:ln w="508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a:off x="3048000" y="3055408"/>
            <a:ext cx="5417749" cy="525992"/>
            <a:chOff x="3048000" y="3055408"/>
            <a:chExt cx="5417749" cy="525992"/>
          </a:xfrm>
        </p:grpSpPr>
        <p:sp>
          <p:nvSpPr>
            <p:cNvPr id="37" name="Right Brace 36"/>
            <p:cNvSpPr/>
            <p:nvPr/>
          </p:nvSpPr>
          <p:spPr>
            <a:xfrm>
              <a:off x="3048000" y="3124200"/>
              <a:ext cx="533400" cy="457200"/>
            </a:xfrm>
            <a:prstGeom prst="rightBrace">
              <a:avLst>
                <a:gd name="adj1" fmla="val 8333"/>
                <a:gd name="adj2" fmla="val 30560"/>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rot="120000">
              <a:off x="3665268" y="3055408"/>
              <a:ext cx="4800481" cy="523220"/>
            </a:xfrm>
            <a:prstGeom prst="rect">
              <a:avLst/>
            </a:prstGeom>
            <a:noFill/>
          </p:spPr>
          <p:txBody>
            <a:bodyPr wrap="none" rtlCol="0">
              <a:spAutoFit/>
            </a:bodyPr>
            <a:lstStyle/>
            <a:p>
              <a:r>
                <a:rPr lang="en-US" sz="2800" dirty="0" smtClean="0">
                  <a:solidFill>
                    <a:srgbClr val="FF0000"/>
                  </a:solidFill>
                  <a:effectLst>
                    <a:outerShdw dist="38100" dir="7200000" algn="ctr" rotWithShape="0">
                      <a:schemeClr val="tx1"/>
                    </a:outerShdw>
                  </a:effectLst>
                </a:rPr>
                <a:t>‘Layer Cake’ Sedimentary rocks</a:t>
              </a:r>
              <a:endParaRPr lang="en-US" sz="2800" dirty="0">
                <a:solidFill>
                  <a:srgbClr val="FF0000"/>
                </a:solidFill>
                <a:effectLst>
                  <a:outerShdw dist="38100" dir="7200000" algn="ctr" rotWithShape="0">
                    <a:schemeClr val="tx1"/>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left)">
                                      <p:cBhvr>
                                        <p:cTn id="13" dur="1000"/>
                                        <p:tgtEl>
                                          <p:spTgt spid="34"/>
                                        </p:tgtEl>
                                      </p:cBhvr>
                                    </p:animEffect>
                                  </p:childTnLst>
                                </p:cTn>
                              </p:par>
                              <p:par>
                                <p:cTn id="14" presetID="10" presetClass="exit" presetSubtype="0" fill="hold" nodeType="withEffect">
                                  <p:stCondLst>
                                    <p:cond delay="0"/>
                                  </p:stCondLst>
                                  <p:childTnLst>
                                    <p:animEffect transition="out" filter="fade">
                                      <p:cBhvr>
                                        <p:cTn id="15" dur="1000"/>
                                        <p:tgtEl>
                                          <p:spTgt spid="7"/>
                                        </p:tgtEl>
                                      </p:cBhvr>
                                    </p:animEffect>
                                    <p:set>
                                      <p:cBhvr>
                                        <p:cTn id="16" dur="1" fill="hold">
                                          <p:stCondLst>
                                            <p:cond delay="9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grpId="1" nodeType="clickEffect">
                                  <p:stCondLst>
                                    <p:cond delay="0"/>
                                  </p:stCondLst>
                                  <p:childTnLst>
                                    <p:animScale>
                                      <p:cBhvr>
                                        <p:cTn id="20" dur="1000" fill="hold"/>
                                        <p:tgtEl>
                                          <p:spTgt spid="34"/>
                                        </p:tgtEl>
                                      </p:cBhvr>
                                      <p:by x="400000" y="400000"/>
                                    </p:animScale>
                                  </p:childTnLst>
                                </p:cTn>
                              </p:par>
                              <p:par>
                                <p:cTn id="21" presetID="10" presetClass="exit" presetSubtype="0" fill="hold" grpId="0" nodeType="withEffect">
                                  <p:stCondLst>
                                    <p:cond delay="0"/>
                                  </p:stCondLst>
                                  <p:childTnLst>
                                    <p:animEffect transition="out" filter="fade">
                                      <p:cBhvr>
                                        <p:cTn id="22" dur="1000"/>
                                        <p:tgtEl>
                                          <p:spTgt spid="33"/>
                                        </p:tgtEl>
                                      </p:cBhvr>
                                    </p:animEffect>
                                    <p:set>
                                      <p:cBhvr>
                                        <p:cTn id="23" dur="1" fill="hold">
                                          <p:stCondLst>
                                            <p:cond delay="999"/>
                                          </p:stCondLst>
                                        </p:cTn>
                                        <p:tgtEl>
                                          <p:spTgt spid="33"/>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1000"/>
                                        <p:tgtEl>
                                          <p:spTgt spid="20"/>
                                        </p:tgtEl>
                                      </p:cBhvr>
                                    </p:animEffect>
                                    <p:set>
                                      <p:cBhvr>
                                        <p:cTn id="26" dur="1" fill="hold">
                                          <p:stCondLst>
                                            <p:cond delay="999"/>
                                          </p:stCondLst>
                                        </p:cTn>
                                        <p:tgtEl>
                                          <p:spTgt spid="20"/>
                                        </p:tgtEl>
                                        <p:attrNameLst>
                                          <p:attrName>style.visibility</p:attrName>
                                        </p:attrNameLst>
                                      </p:cBhvr>
                                      <p:to>
                                        <p:strVal val="hidden"/>
                                      </p:to>
                                    </p:set>
                                  </p:childTnLst>
                                </p:cTn>
                              </p:par>
                              <p:par>
                                <p:cTn id="27" presetID="53"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p:cTn id="29" dur="1000" fill="hold"/>
                                        <p:tgtEl>
                                          <p:spTgt spid="35"/>
                                        </p:tgtEl>
                                        <p:attrNameLst>
                                          <p:attrName>ppt_w</p:attrName>
                                        </p:attrNameLst>
                                      </p:cBhvr>
                                      <p:tavLst>
                                        <p:tav tm="0">
                                          <p:val>
                                            <p:fltVal val="0"/>
                                          </p:val>
                                        </p:tav>
                                        <p:tav tm="100000">
                                          <p:val>
                                            <p:strVal val="#ppt_w"/>
                                          </p:val>
                                        </p:tav>
                                      </p:tavLst>
                                    </p:anim>
                                    <p:anim calcmode="lin" valueType="num">
                                      <p:cBhvr>
                                        <p:cTn id="30" dur="1000" fill="hold"/>
                                        <p:tgtEl>
                                          <p:spTgt spid="35"/>
                                        </p:tgtEl>
                                        <p:attrNameLst>
                                          <p:attrName>ppt_h</p:attrName>
                                        </p:attrNameLst>
                                      </p:cBhvr>
                                      <p:tavLst>
                                        <p:tav tm="0">
                                          <p:val>
                                            <p:fltVal val="0"/>
                                          </p:val>
                                        </p:tav>
                                        <p:tav tm="100000">
                                          <p:val>
                                            <p:strVal val="#ppt_h"/>
                                          </p:val>
                                        </p:tav>
                                      </p:tavLst>
                                    </p:anim>
                                    <p:animEffect transition="in" filter="fade">
                                      <p:cBhvr>
                                        <p:cTn id="31" dur="1000"/>
                                        <p:tgtEl>
                                          <p:spTgt spid="35"/>
                                        </p:tgtEl>
                                      </p:cBhvr>
                                    </p:animEffect>
                                  </p:childTnLst>
                                </p:cTn>
                              </p:par>
                              <p:par>
                                <p:cTn id="32" presetID="10" presetClass="exit" presetSubtype="0" fill="hold" grpId="2" nodeType="withEffect">
                                  <p:stCondLst>
                                    <p:cond delay="0"/>
                                  </p:stCondLst>
                                  <p:childTnLst>
                                    <p:animEffect transition="out" filter="fade">
                                      <p:cBhvr>
                                        <p:cTn id="33" dur="1000"/>
                                        <p:tgtEl>
                                          <p:spTgt spid="34"/>
                                        </p:tgtEl>
                                      </p:cBhvr>
                                    </p:animEffect>
                                    <p:set>
                                      <p:cBhvr>
                                        <p:cTn id="34" dur="1" fill="hold">
                                          <p:stCondLst>
                                            <p:cond delay="999"/>
                                          </p:stCondLst>
                                        </p:cTn>
                                        <p:tgtEl>
                                          <p:spTgt spid="34"/>
                                        </p:tgtEl>
                                        <p:attrNameLst>
                                          <p:attrName>style.visibility</p:attrName>
                                        </p:attrNameLst>
                                      </p:cBhvr>
                                      <p:to>
                                        <p:strVal val="hidden"/>
                                      </p:to>
                                    </p:set>
                                  </p:childTnLst>
                                </p:cTn>
                              </p:par>
                            </p:childTnLst>
                          </p:cTn>
                        </p:par>
                        <p:par>
                          <p:cTn id="35" fill="hold">
                            <p:stCondLst>
                              <p:cond delay="1000"/>
                            </p:stCondLst>
                            <p:childTnLst>
                              <p:par>
                                <p:cTn id="36" presetID="1" presetClass="entr" presetSubtype="0" fill="hold" nodeType="afterEffect">
                                  <p:stCondLst>
                                    <p:cond delay="0"/>
                                  </p:stCondLst>
                                  <p:childTnLst>
                                    <p:set>
                                      <p:cBhvr>
                                        <p:cTn id="37" dur="1" fill="hold">
                                          <p:stCondLst>
                                            <p:cond delay="0"/>
                                          </p:stCondLst>
                                        </p:cTn>
                                        <p:tgtEl>
                                          <p:spTgt spid="29"/>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childTnLst>
                                </p:cTn>
                              </p:par>
                              <p:par>
                                <p:cTn id="40" presetID="1" presetClass="entr" presetSubtype="0" fill="hold" nodeType="withEffect">
                                  <p:stCondLst>
                                    <p:cond delay="500"/>
                                  </p:stCondLst>
                                  <p:childTnLst>
                                    <p:set>
                                      <p:cBhvr>
                                        <p:cTn id="41" dur="1" fill="hold">
                                          <p:stCondLst>
                                            <p:cond delay="0"/>
                                          </p:stCondLst>
                                        </p:cTn>
                                        <p:tgtEl>
                                          <p:spTgt spid="8"/>
                                        </p:tgtEl>
                                        <p:attrNameLst>
                                          <p:attrName>style.visibility</p:attrName>
                                        </p:attrNameLst>
                                      </p:cBhvr>
                                      <p:to>
                                        <p:strVal val="visible"/>
                                      </p:to>
                                    </p:set>
                                  </p:childTnLst>
                                </p:cTn>
                              </p:par>
                              <p:par>
                                <p:cTn id="42" presetID="10" presetClass="entr" presetSubtype="0" fill="hold" nodeType="withEffect">
                                  <p:stCondLst>
                                    <p:cond delay="50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0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1000"/>
                                        <p:tgtEl>
                                          <p:spTgt spid="39"/>
                                        </p:tgtEl>
                                      </p:cBhvr>
                                    </p:animEffect>
                                    <p:set>
                                      <p:cBhvr>
                                        <p:cTn id="54" dur="1" fill="hold">
                                          <p:stCondLst>
                                            <p:cond delay="999"/>
                                          </p:stCondLst>
                                        </p:cTn>
                                        <p:tgtEl>
                                          <p:spTgt spid="39"/>
                                        </p:tgtEl>
                                        <p:attrNameLst>
                                          <p:attrName>style.visibility</p:attrName>
                                        </p:attrNameLst>
                                      </p:cBhvr>
                                      <p:to>
                                        <p:strVal val="hidden"/>
                                      </p:to>
                                    </p:set>
                                  </p:childTnLst>
                                </p:cTn>
                              </p:par>
                            </p:childTnLst>
                          </p:cTn>
                        </p:par>
                        <p:par>
                          <p:cTn id="55" fill="hold">
                            <p:stCondLst>
                              <p:cond delay="1000"/>
                            </p:stCondLst>
                            <p:childTnLst>
                              <p:par>
                                <p:cTn id="56" presetID="29" presetClass="entr" presetSubtype="0" fill="hold" grpId="0" nodeType="after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p:cTn id="58" dur="1000" fill="hold"/>
                                        <p:tgtEl>
                                          <p:spTgt spid="36"/>
                                        </p:tgtEl>
                                        <p:attrNameLst>
                                          <p:attrName>ppt_x</p:attrName>
                                        </p:attrNameLst>
                                      </p:cBhvr>
                                      <p:tavLst>
                                        <p:tav tm="0">
                                          <p:val>
                                            <p:strVal val="#ppt_x-.2"/>
                                          </p:val>
                                        </p:tav>
                                        <p:tav tm="100000">
                                          <p:val>
                                            <p:strVal val="#ppt_x"/>
                                          </p:val>
                                        </p:tav>
                                      </p:tavLst>
                                    </p:anim>
                                    <p:anim calcmode="lin" valueType="num">
                                      <p:cBhvr>
                                        <p:cTn id="59" dur="1000" fill="hold"/>
                                        <p:tgtEl>
                                          <p:spTgt spid="36"/>
                                        </p:tgtEl>
                                        <p:attrNameLst>
                                          <p:attrName>ppt_y</p:attrName>
                                        </p:attrNameLst>
                                      </p:cBhvr>
                                      <p:tavLst>
                                        <p:tav tm="0">
                                          <p:val>
                                            <p:strVal val="#ppt_y"/>
                                          </p:val>
                                        </p:tav>
                                        <p:tav tm="100000">
                                          <p:val>
                                            <p:strVal val="#ppt_y"/>
                                          </p:val>
                                        </p:tav>
                                      </p:tavLst>
                                    </p:anim>
                                    <p:animEffect transition="in" filter="wipe(right)" prLst="gradientSize: 0.1">
                                      <p:cBhvr>
                                        <p:cTn id="60" dur="1000"/>
                                        <p:tgtEl>
                                          <p:spTgt spid="36"/>
                                        </p:tgtEl>
                                      </p:cBhvr>
                                    </p:animEffect>
                                  </p:childTnLst>
                                </p:cTn>
                              </p:par>
                            </p:childTnLst>
                          </p:cTn>
                        </p:par>
                        <p:par>
                          <p:cTn id="61" fill="hold">
                            <p:stCondLst>
                              <p:cond delay="2000"/>
                            </p:stCondLst>
                            <p:childTnLst>
                              <p:par>
                                <p:cTn id="62" presetID="22" presetClass="entr" presetSubtype="8" fill="hold" grpId="0" nodeType="after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left)">
                                      <p:cBhvr>
                                        <p:cTn id="64" dur="1000"/>
                                        <p:tgtEl>
                                          <p:spTgt spid="9"/>
                                        </p:tgtEl>
                                      </p:cBhvr>
                                    </p:animEffect>
                                  </p:childTnLst>
                                </p:cTn>
                              </p:par>
                              <p:par>
                                <p:cTn id="65" presetID="42" presetClass="entr" presetSubtype="0" fill="hold" nodeType="withEffect">
                                  <p:stCondLst>
                                    <p:cond delay="50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1000"/>
                                        <p:tgtEl>
                                          <p:spTgt spid="10"/>
                                        </p:tgtEl>
                                      </p:cBhvr>
                                    </p:animEffect>
                                    <p:anim calcmode="lin" valueType="num">
                                      <p:cBhvr>
                                        <p:cTn id="68" dur="1000" fill="hold"/>
                                        <p:tgtEl>
                                          <p:spTgt spid="10"/>
                                        </p:tgtEl>
                                        <p:attrNameLst>
                                          <p:attrName>ppt_x</p:attrName>
                                        </p:attrNameLst>
                                      </p:cBhvr>
                                      <p:tavLst>
                                        <p:tav tm="0">
                                          <p:val>
                                            <p:strVal val="#ppt_x"/>
                                          </p:val>
                                        </p:tav>
                                        <p:tav tm="100000">
                                          <p:val>
                                            <p:strVal val="#ppt_x"/>
                                          </p:val>
                                        </p:tav>
                                      </p:tavLst>
                                    </p:anim>
                                    <p:anim calcmode="lin" valueType="num">
                                      <p:cBhvr>
                                        <p:cTn id="69" dur="1000" fill="hold"/>
                                        <p:tgtEl>
                                          <p:spTgt spid="10"/>
                                        </p:tgtEl>
                                        <p:attrNameLst>
                                          <p:attrName>ppt_y</p:attrName>
                                        </p:attrNameLst>
                                      </p:cBhvr>
                                      <p:tavLst>
                                        <p:tav tm="0">
                                          <p:val>
                                            <p:strVal val="#ppt_y+.1"/>
                                          </p:val>
                                        </p:tav>
                                        <p:tav tm="100000">
                                          <p:val>
                                            <p:strVal val="#ppt_y"/>
                                          </p:val>
                                        </p:tav>
                                      </p:tavLst>
                                    </p:anim>
                                  </p:childTnLst>
                                </p:cTn>
                              </p:par>
                              <p:par>
                                <p:cTn id="70" presetID="55" presetClass="exit" presetSubtype="0" fill="hold" nodeType="withEffect">
                                  <p:stCondLst>
                                    <p:cond delay="1000"/>
                                  </p:stCondLst>
                                  <p:childTnLst>
                                    <p:anim calcmode="lin" valueType="num">
                                      <p:cBhvr>
                                        <p:cTn id="71" dur="2000"/>
                                        <p:tgtEl>
                                          <p:spTgt spid="29"/>
                                        </p:tgtEl>
                                        <p:attrNameLst>
                                          <p:attrName>ppt_w</p:attrName>
                                        </p:attrNameLst>
                                      </p:cBhvr>
                                      <p:tavLst>
                                        <p:tav tm="0">
                                          <p:val>
                                            <p:strVal val="ppt_w"/>
                                          </p:val>
                                        </p:tav>
                                        <p:tav tm="100000">
                                          <p:val>
                                            <p:strVal val="ppt_w*0.70"/>
                                          </p:val>
                                        </p:tav>
                                      </p:tavLst>
                                    </p:anim>
                                    <p:anim calcmode="lin" valueType="num">
                                      <p:cBhvr>
                                        <p:cTn id="72" dur="2000"/>
                                        <p:tgtEl>
                                          <p:spTgt spid="29"/>
                                        </p:tgtEl>
                                        <p:attrNameLst>
                                          <p:attrName>ppt_h</p:attrName>
                                        </p:attrNameLst>
                                      </p:cBhvr>
                                      <p:tavLst>
                                        <p:tav tm="0">
                                          <p:val>
                                            <p:strVal val="ppt_h"/>
                                          </p:val>
                                        </p:tav>
                                        <p:tav tm="100000">
                                          <p:val>
                                            <p:strVal val="ppt_h"/>
                                          </p:val>
                                        </p:tav>
                                      </p:tavLst>
                                    </p:anim>
                                    <p:animEffect transition="out" filter="fade">
                                      <p:cBhvr>
                                        <p:cTn id="73" dur="2000"/>
                                        <p:tgtEl>
                                          <p:spTgt spid="29"/>
                                        </p:tgtEl>
                                      </p:cBhvr>
                                    </p:animEffect>
                                    <p:set>
                                      <p:cBhvr>
                                        <p:cTn id="74" dur="1" fill="hold">
                                          <p:stCondLst>
                                            <p:cond delay="1999"/>
                                          </p:stCondLst>
                                        </p:cTn>
                                        <p:tgtEl>
                                          <p:spTgt spid="29"/>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1000"/>
                                        <p:tgtEl>
                                          <p:spTgt spid="36"/>
                                        </p:tgtEl>
                                      </p:cBhvr>
                                    </p:animEffect>
                                    <p:set>
                                      <p:cBhvr>
                                        <p:cTn id="77" dur="1" fill="hold">
                                          <p:stCondLst>
                                            <p:cond delay="999"/>
                                          </p:stCondLst>
                                        </p:cTn>
                                        <p:tgtEl>
                                          <p:spTgt spid="36"/>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53" presetClass="entr" presetSubtype="0"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 calcmode="lin" valueType="num">
                                      <p:cBhvr>
                                        <p:cTn id="82" dur="1000" fill="hold"/>
                                        <p:tgtEl>
                                          <p:spTgt spid="14"/>
                                        </p:tgtEl>
                                        <p:attrNameLst>
                                          <p:attrName>ppt_w</p:attrName>
                                        </p:attrNameLst>
                                      </p:cBhvr>
                                      <p:tavLst>
                                        <p:tav tm="0">
                                          <p:val>
                                            <p:fltVal val="0"/>
                                          </p:val>
                                        </p:tav>
                                        <p:tav tm="100000">
                                          <p:val>
                                            <p:strVal val="#ppt_w"/>
                                          </p:val>
                                        </p:tav>
                                      </p:tavLst>
                                    </p:anim>
                                    <p:anim calcmode="lin" valueType="num">
                                      <p:cBhvr>
                                        <p:cTn id="83" dur="1000" fill="hold"/>
                                        <p:tgtEl>
                                          <p:spTgt spid="14"/>
                                        </p:tgtEl>
                                        <p:attrNameLst>
                                          <p:attrName>ppt_h</p:attrName>
                                        </p:attrNameLst>
                                      </p:cBhvr>
                                      <p:tavLst>
                                        <p:tav tm="0">
                                          <p:val>
                                            <p:fltVal val="0"/>
                                          </p:val>
                                        </p:tav>
                                        <p:tav tm="100000">
                                          <p:val>
                                            <p:strVal val="#ppt_h"/>
                                          </p:val>
                                        </p:tav>
                                      </p:tavLst>
                                    </p:anim>
                                    <p:animEffect transition="in" filter="fade">
                                      <p:cBhvr>
                                        <p:cTn id="84" dur="1000"/>
                                        <p:tgtEl>
                                          <p:spTgt spid="14"/>
                                        </p:tgtEl>
                                      </p:cBhvr>
                                    </p:animEffect>
                                  </p:childTnLst>
                                </p:cTn>
                              </p:par>
                            </p:childTnLst>
                          </p:cTn>
                        </p:par>
                        <p:par>
                          <p:cTn id="85" fill="hold">
                            <p:stCondLst>
                              <p:cond delay="1000"/>
                            </p:stCondLst>
                            <p:childTnLst>
                              <p:par>
                                <p:cTn id="86" presetID="17" presetClass="entr" presetSubtype="4" fill="hold" nodeType="afterEffect">
                                  <p:stCondLst>
                                    <p:cond delay="0"/>
                                  </p:stCondLst>
                                  <p:childTnLst>
                                    <p:set>
                                      <p:cBhvr>
                                        <p:cTn id="87" dur="1" fill="hold">
                                          <p:stCondLst>
                                            <p:cond delay="0"/>
                                          </p:stCondLst>
                                        </p:cTn>
                                        <p:tgtEl>
                                          <p:spTgt spid="13"/>
                                        </p:tgtEl>
                                        <p:attrNameLst>
                                          <p:attrName>style.visibility</p:attrName>
                                        </p:attrNameLst>
                                      </p:cBhvr>
                                      <p:to>
                                        <p:strVal val="visible"/>
                                      </p:to>
                                    </p:set>
                                    <p:anim calcmode="lin" valueType="num">
                                      <p:cBhvr>
                                        <p:cTn id="88" dur="500" fill="hold"/>
                                        <p:tgtEl>
                                          <p:spTgt spid="13"/>
                                        </p:tgtEl>
                                        <p:attrNameLst>
                                          <p:attrName>ppt_x</p:attrName>
                                        </p:attrNameLst>
                                      </p:cBhvr>
                                      <p:tavLst>
                                        <p:tav tm="0">
                                          <p:val>
                                            <p:strVal val="#ppt_x"/>
                                          </p:val>
                                        </p:tav>
                                        <p:tav tm="100000">
                                          <p:val>
                                            <p:strVal val="#ppt_x"/>
                                          </p:val>
                                        </p:tav>
                                      </p:tavLst>
                                    </p:anim>
                                    <p:anim calcmode="lin" valueType="num">
                                      <p:cBhvr>
                                        <p:cTn id="89" dur="500" fill="hold"/>
                                        <p:tgtEl>
                                          <p:spTgt spid="13"/>
                                        </p:tgtEl>
                                        <p:attrNameLst>
                                          <p:attrName>ppt_y</p:attrName>
                                        </p:attrNameLst>
                                      </p:cBhvr>
                                      <p:tavLst>
                                        <p:tav tm="0">
                                          <p:val>
                                            <p:strVal val="#ppt_y+#ppt_h/2"/>
                                          </p:val>
                                        </p:tav>
                                        <p:tav tm="100000">
                                          <p:val>
                                            <p:strVal val="#ppt_y"/>
                                          </p:val>
                                        </p:tav>
                                      </p:tavLst>
                                    </p:anim>
                                    <p:anim calcmode="lin" valueType="num">
                                      <p:cBhvr>
                                        <p:cTn id="90" dur="500" fill="hold"/>
                                        <p:tgtEl>
                                          <p:spTgt spid="13"/>
                                        </p:tgtEl>
                                        <p:attrNameLst>
                                          <p:attrName>ppt_w</p:attrName>
                                        </p:attrNameLst>
                                      </p:cBhvr>
                                      <p:tavLst>
                                        <p:tav tm="0">
                                          <p:val>
                                            <p:strVal val="#ppt_w"/>
                                          </p:val>
                                        </p:tav>
                                        <p:tav tm="100000">
                                          <p:val>
                                            <p:strVal val="#ppt_w"/>
                                          </p:val>
                                        </p:tav>
                                      </p:tavLst>
                                    </p:anim>
                                    <p:anim calcmode="lin" valueType="num">
                                      <p:cBhvr>
                                        <p:cTn id="91" dur="500" fill="hold"/>
                                        <p:tgtEl>
                                          <p:spTgt spid="13"/>
                                        </p:tgtEl>
                                        <p:attrNameLst>
                                          <p:attrName>ppt_h</p:attrName>
                                        </p:attrNameLst>
                                      </p:cBhvr>
                                      <p:tavLst>
                                        <p:tav tm="0">
                                          <p:val>
                                            <p:fltVal val="0"/>
                                          </p:val>
                                        </p:tav>
                                        <p:tav tm="100000">
                                          <p:val>
                                            <p:strVal val="#ppt_h"/>
                                          </p:val>
                                        </p:tav>
                                      </p:tavLst>
                                    </p:anim>
                                  </p:childTnLst>
                                </p:cTn>
                              </p:par>
                              <p:par>
                                <p:cTn id="92" presetID="10" presetClass="exit" presetSubtype="0" fill="hold" nodeType="withEffect">
                                  <p:stCondLst>
                                    <p:cond delay="0"/>
                                  </p:stCondLst>
                                  <p:childTnLst>
                                    <p:animEffect transition="out" filter="fade">
                                      <p:cBhvr>
                                        <p:cTn id="93" dur="2000"/>
                                        <p:tgtEl>
                                          <p:spTgt spid="10"/>
                                        </p:tgtEl>
                                      </p:cBhvr>
                                    </p:animEffect>
                                    <p:set>
                                      <p:cBhvr>
                                        <p:cTn id="94" dur="1" fill="hold">
                                          <p:stCondLst>
                                            <p:cond delay="1999"/>
                                          </p:stCondLst>
                                        </p:cTn>
                                        <p:tgtEl>
                                          <p:spTgt spid="1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1" nodeType="clickEffect">
                                  <p:stCondLst>
                                    <p:cond delay="0"/>
                                  </p:stCondLst>
                                  <p:childTnLst>
                                    <p:animEffect transition="out" filter="fade">
                                      <p:cBhvr>
                                        <p:cTn id="98" dur="1000"/>
                                        <p:tgtEl>
                                          <p:spTgt spid="9"/>
                                        </p:tgtEl>
                                      </p:cBhvr>
                                    </p:animEffect>
                                    <p:set>
                                      <p:cBhvr>
                                        <p:cTn id="99" dur="1" fill="hold">
                                          <p:stCondLst>
                                            <p:cond delay="999"/>
                                          </p:stCondLst>
                                        </p:cTn>
                                        <p:tgtEl>
                                          <p:spTgt spid="9"/>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1000"/>
                                        <p:tgtEl>
                                          <p:spTgt spid="14"/>
                                        </p:tgtEl>
                                      </p:cBhvr>
                                    </p:animEffect>
                                    <p:set>
                                      <p:cBhvr>
                                        <p:cTn id="102" dur="1" fill="hold">
                                          <p:stCondLst>
                                            <p:cond delay="999"/>
                                          </p:stCondLst>
                                        </p:cTn>
                                        <p:tgtEl>
                                          <p:spTgt spid="14"/>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1000"/>
                                        <p:tgtEl>
                                          <p:spTgt spid="32"/>
                                        </p:tgtEl>
                                      </p:cBhvr>
                                    </p:animEffect>
                                    <p:set>
                                      <p:cBhvr>
                                        <p:cTn id="105" dur="1" fill="hold">
                                          <p:stCondLst>
                                            <p:cond delay="9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4" grpId="1" animBg="1"/>
      <p:bldP spid="33" grpId="0" animBg="1"/>
      <p:bldP spid="34" grpId="1" animBg="1"/>
      <p:bldP spid="34" grpId="2" animBg="1"/>
      <p:bldP spid="9" grpId="0" animBg="1"/>
      <p:bldP spid="9" grpId="1" animBg="1"/>
      <p:bldP spid="36" grpId="0" animBg="1"/>
      <p:bldP spid="36" grpId="1"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aramide Orogeny FAQ - EXPLORING THE COLORADO PLATEAU."/>
          <p:cNvPicPr preferRelativeResize="0">
            <a:picLocks noChangeArrowheads="1"/>
          </p:cNvPicPr>
          <p:nvPr/>
        </p:nvPicPr>
        <p:blipFill>
          <a:blip r:embed="rId2" cstate="print"/>
          <a:srcRect/>
          <a:stretch>
            <a:fillRect/>
          </a:stretch>
        </p:blipFill>
        <p:spPr bwMode="auto">
          <a:xfrm>
            <a:off x="-18288" y="1446377"/>
            <a:ext cx="9180576" cy="4573423"/>
          </a:xfrm>
          <a:prstGeom prst="rect">
            <a:avLst/>
          </a:prstGeom>
          <a:noFill/>
          <a:ln w="25400">
            <a:solidFill>
              <a:schemeClr val="tx1"/>
            </a:solidFill>
          </a:ln>
        </p:spPr>
      </p:pic>
      <p:pic>
        <p:nvPicPr>
          <p:cNvPr id="3" name="Picture 2" descr="C:\Users\Sandra\AppData\Local\Microsoft\Windows\INetCache\IE\U3FRR2B4\earth-46570_960_720[1].png"/>
          <p:cNvPicPr>
            <a:picLocks noChangeAspect="1" noChangeArrowheads="1"/>
          </p:cNvPicPr>
          <p:nvPr/>
        </p:nvPicPr>
        <p:blipFill>
          <a:blip r:embed="rId3" cstate="print"/>
          <a:srcRect/>
          <a:stretch>
            <a:fillRect/>
          </a:stretch>
        </p:blipFill>
        <p:spPr bwMode="auto">
          <a:xfrm>
            <a:off x="5791200" y="587192"/>
            <a:ext cx="1523999" cy="4213409"/>
          </a:xfrm>
          <a:prstGeom prst="rect">
            <a:avLst/>
          </a:prstGeom>
          <a:noFill/>
        </p:spPr>
      </p:pic>
      <p:sp>
        <p:nvSpPr>
          <p:cNvPr id="4" name="TextBox 3"/>
          <p:cNvSpPr txBox="1"/>
          <p:nvPr/>
        </p:nvSpPr>
        <p:spPr>
          <a:xfrm>
            <a:off x="2590800" y="0"/>
            <a:ext cx="3905685" cy="707886"/>
          </a:xfrm>
          <a:prstGeom prst="rect">
            <a:avLst/>
          </a:prstGeom>
          <a:noFill/>
        </p:spPr>
        <p:txBody>
          <a:bodyPr wrap="none" rtlCol="0">
            <a:spAutoFit/>
          </a:bodyPr>
          <a:lstStyle/>
          <a:p>
            <a:r>
              <a:rPr lang="en-US" sz="4000" b="1" dirty="0" smtClean="0"/>
              <a:t>PLATE TECTONICS</a:t>
            </a:r>
          </a:p>
        </p:txBody>
      </p:sp>
      <p:sp useBgFill="1">
        <p:nvSpPr>
          <p:cNvPr id="6" name="TextBox 5"/>
          <p:cNvSpPr txBox="1"/>
          <p:nvPr/>
        </p:nvSpPr>
        <p:spPr>
          <a:xfrm rot="1331768">
            <a:off x="-33653" y="606731"/>
            <a:ext cx="3304303" cy="470000"/>
          </a:xfrm>
          <a:prstGeom prst="rect">
            <a:avLst/>
          </a:prstGeom>
        </p:spPr>
        <p:txBody>
          <a:bodyPr wrap="none" rtlCol="0">
            <a:spAutoFit/>
          </a:bodyPr>
          <a:lstStyle/>
          <a:p>
            <a:pPr algn="ctr">
              <a:lnSpc>
                <a:spcPts val="2800"/>
              </a:lnSpc>
            </a:pPr>
            <a:r>
              <a:rPr lang="en-US" sz="3200" b="1" dirty="0" smtClean="0"/>
              <a:t>mountain building</a:t>
            </a:r>
          </a:p>
        </p:txBody>
      </p:sp>
      <p:sp useBgFill="1">
        <p:nvSpPr>
          <p:cNvPr id="7" name="TextBox 6"/>
          <p:cNvSpPr txBox="1"/>
          <p:nvPr/>
        </p:nvSpPr>
        <p:spPr>
          <a:xfrm rot="1331768">
            <a:off x="4825510" y="1070182"/>
            <a:ext cx="1723742" cy="470000"/>
          </a:xfrm>
          <a:prstGeom prst="rect">
            <a:avLst/>
          </a:prstGeom>
        </p:spPr>
        <p:txBody>
          <a:bodyPr wrap="none" rtlCol="0">
            <a:spAutoFit/>
          </a:bodyPr>
          <a:lstStyle/>
          <a:p>
            <a:pPr algn="ctr">
              <a:lnSpc>
                <a:spcPts val="2800"/>
              </a:lnSpc>
            </a:pPr>
            <a:r>
              <a:rPr lang="en-US" sz="3200" b="1" dirty="0" err="1" smtClean="0"/>
              <a:t>volcanics</a:t>
            </a:r>
            <a:endParaRPr lang="en-US" sz="3200" b="1" dirty="0" smtClean="0"/>
          </a:p>
        </p:txBody>
      </p:sp>
      <p:sp useBgFill="1">
        <p:nvSpPr>
          <p:cNvPr id="8" name="TextBox 7"/>
          <p:cNvSpPr txBox="1"/>
          <p:nvPr/>
        </p:nvSpPr>
        <p:spPr>
          <a:xfrm rot="1331768">
            <a:off x="7117263" y="888447"/>
            <a:ext cx="1568443" cy="470000"/>
          </a:xfrm>
          <a:prstGeom prst="rect">
            <a:avLst/>
          </a:prstGeom>
        </p:spPr>
        <p:txBody>
          <a:bodyPr wrap="none" rtlCol="0">
            <a:spAutoFit/>
          </a:bodyPr>
          <a:lstStyle/>
          <a:p>
            <a:pPr algn="ctr">
              <a:lnSpc>
                <a:spcPts val="2800"/>
              </a:lnSpc>
            </a:pPr>
            <a:r>
              <a:rPr lang="en-US" sz="3200" b="1" dirty="0" smtClean="0"/>
              <a:t>warping</a:t>
            </a:r>
          </a:p>
        </p:txBody>
      </p:sp>
      <p:sp>
        <p:nvSpPr>
          <p:cNvPr id="9" name="Oval 8"/>
          <p:cNvSpPr/>
          <p:nvPr/>
        </p:nvSpPr>
        <p:spPr>
          <a:xfrm>
            <a:off x="3124200" y="1447800"/>
            <a:ext cx="2514600" cy="685800"/>
          </a:xfrm>
          <a:prstGeom prst="ellipse">
            <a:avLst/>
          </a:prstGeom>
          <a:noFill/>
          <a:ln w="76200">
            <a:solidFill>
              <a:schemeClr val="accent6">
                <a:lumMod val="50000"/>
              </a:schemeClr>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848600" y="1828800"/>
            <a:ext cx="1371600" cy="609600"/>
          </a:xfrm>
          <a:prstGeom prst="ellipse">
            <a:avLst/>
          </a:prstGeom>
          <a:noFill/>
          <a:ln w="76200">
            <a:solidFill>
              <a:srgbClr val="7030A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5678424" y="2904744"/>
            <a:ext cx="2816352" cy="551688"/>
          </a:xfrm>
          <a:custGeom>
            <a:avLst/>
            <a:gdLst>
              <a:gd name="connsiteX0" fmla="*/ 0 w 2816352"/>
              <a:gd name="connsiteY0" fmla="*/ 222504 h 551688"/>
              <a:gd name="connsiteX1" fmla="*/ 292608 w 2816352"/>
              <a:gd name="connsiteY1" fmla="*/ 185928 h 551688"/>
              <a:gd name="connsiteX2" fmla="*/ 612648 w 2816352"/>
              <a:gd name="connsiteY2" fmla="*/ 76200 h 551688"/>
              <a:gd name="connsiteX3" fmla="*/ 822960 w 2816352"/>
              <a:gd name="connsiteY3" fmla="*/ 3048 h 551688"/>
              <a:gd name="connsiteX4" fmla="*/ 1115568 w 2816352"/>
              <a:gd name="connsiteY4" fmla="*/ 94488 h 551688"/>
              <a:gd name="connsiteX5" fmla="*/ 1271016 w 2816352"/>
              <a:gd name="connsiteY5" fmla="*/ 195072 h 551688"/>
              <a:gd name="connsiteX6" fmla="*/ 1847088 w 2816352"/>
              <a:gd name="connsiteY6" fmla="*/ 185928 h 551688"/>
              <a:gd name="connsiteX7" fmla="*/ 2185416 w 2816352"/>
              <a:gd name="connsiteY7" fmla="*/ 332232 h 551688"/>
              <a:gd name="connsiteX8" fmla="*/ 2359152 w 2816352"/>
              <a:gd name="connsiteY8" fmla="*/ 460248 h 551688"/>
              <a:gd name="connsiteX9" fmla="*/ 2816352 w 2816352"/>
              <a:gd name="connsiteY9" fmla="*/ 551688 h 55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6352" h="551688">
                <a:moveTo>
                  <a:pt x="0" y="222504"/>
                </a:moveTo>
                <a:cubicBezTo>
                  <a:pt x="95250" y="216408"/>
                  <a:pt x="190500" y="210312"/>
                  <a:pt x="292608" y="185928"/>
                </a:cubicBezTo>
                <a:cubicBezTo>
                  <a:pt x="394716" y="161544"/>
                  <a:pt x="612648" y="76200"/>
                  <a:pt x="612648" y="76200"/>
                </a:cubicBezTo>
                <a:cubicBezTo>
                  <a:pt x="701040" y="45720"/>
                  <a:pt x="739140" y="0"/>
                  <a:pt x="822960" y="3048"/>
                </a:cubicBezTo>
                <a:cubicBezTo>
                  <a:pt x="906780" y="6096"/>
                  <a:pt x="1040892" y="62484"/>
                  <a:pt x="1115568" y="94488"/>
                </a:cubicBezTo>
                <a:cubicBezTo>
                  <a:pt x="1190244" y="126492"/>
                  <a:pt x="1149096" y="179832"/>
                  <a:pt x="1271016" y="195072"/>
                </a:cubicBezTo>
                <a:cubicBezTo>
                  <a:pt x="1392936" y="210312"/>
                  <a:pt x="1694688" y="163068"/>
                  <a:pt x="1847088" y="185928"/>
                </a:cubicBezTo>
                <a:cubicBezTo>
                  <a:pt x="1999488" y="208788"/>
                  <a:pt x="2100072" y="286512"/>
                  <a:pt x="2185416" y="332232"/>
                </a:cubicBezTo>
                <a:cubicBezTo>
                  <a:pt x="2270760" y="377952"/>
                  <a:pt x="2253996" y="423672"/>
                  <a:pt x="2359152" y="460248"/>
                </a:cubicBezTo>
                <a:cubicBezTo>
                  <a:pt x="2464308" y="496824"/>
                  <a:pt x="2640330" y="524256"/>
                  <a:pt x="2816352" y="551688"/>
                </a:cubicBezTo>
              </a:path>
            </a:pathLst>
          </a:custGeom>
          <a:ln w="101600">
            <a:solidFill>
              <a:srgbClr val="7030A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2667000" y="0"/>
            <a:ext cx="3733800" cy="707886"/>
          </a:xfrm>
          <a:prstGeom prst="rect">
            <a:avLst/>
          </a:prstGeom>
          <a:noFill/>
        </p:spPr>
        <p:txBody>
          <a:bodyPr wrap="square" rtlCol="0">
            <a:spAutoFit/>
          </a:bodyPr>
          <a:lstStyle/>
          <a:p>
            <a:pPr algn="ctr"/>
            <a:r>
              <a:rPr lang="en-US" sz="4000" b="1" dirty="0" smtClean="0"/>
              <a:t>THE ROCKS</a:t>
            </a:r>
          </a:p>
        </p:txBody>
      </p:sp>
      <p:sp>
        <p:nvSpPr>
          <p:cNvPr id="14" name="Freeform 13"/>
          <p:cNvSpPr/>
          <p:nvPr/>
        </p:nvSpPr>
        <p:spPr>
          <a:xfrm>
            <a:off x="2655277" y="1834661"/>
            <a:ext cx="2705100" cy="1441939"/>
          </a:xfrm>
          <a:custGeom>
            <a:avLst/>
            <a:gdLst>
              <a:gd name="connsiteX0" fmla="*/ 0 w 2705100"/>
              <a:gd name="connsiteY0" fmla="*/ 1019908 h 1441939"/>
              <a:gd name="connsiteX1" fmla="*/ 545123 w 2705100"/>
              <a:gd name="connsiteY1" fmla="*/ 87923 h 1441939"/>
              <a:gd name="connsiteX2" fmla="*/ 580292 w 2705100"/>
              <a:gd name="connsiteY2" fmla="*/ 1213339 h 1441939"/>
              <a:gd name="connsiteX3" fmla="*/ 1090246 w 2705100"/>
              <a:gd name="connsiteY3" fmla="*/ 17585 h 1441939"/>
              <a:gd name="connsiteX4" fmla="*/ 1670538 w 2705100"/>
              <a:gd name="connsiteY4" fmla="*/ 1318847 h 1441939"/>
              <a:gd name="connsiteX5" fmla="*/ 1529861 w 2705100"/>
              <a:gd name="connsiteY5" fmla="*/ 439616 h 1441939"/>
              <a:gd name="connsiteX6" fmla="*/ 2022231 w 2705100"/>
              <a:gd name="connsiteY6" fmla="*/ 1336431 h 1441939"/>
              <a:gd name="connsiteX7" fmla="*/ 2268415 w 2705100"/>
              <a:gd name="connsiteY7" fmla="*/ 439616 h 1441939"/>
              <a:gd name="connsiteX8" fmla="*/ 2426677 w 2705100"/>
              <a:gd name="connsiteY8" fmla="*/ 70339 h 1441939"/>
              <a:gd name="connsiteX9" fmla="*/ 2461846 w 2705100"/>
              <a:gd name="connsiteY9" fmla="*/ 826477 h 1441939"/>
              <a:gd name="connsiteX10" fmla="*/ 2672861 w 2705100"/>
              <a:gd name="connsiteY10" fmla="*/ 334108 h 1441939"/>
              <a:gd name="connsiteX11" fmla="*/ 2655277 w 2705100"/>
              <a:gd name="connsiteY11" fmla="*/ 1441939 h 144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5100" h="1441939">
                <a:moveTo>
                  <a:pt x="0" y="1019908"/>
                </a:moveTo>
                <a:cubicBezTo>
                  <a:pt x="224204" y="537796"/>
                  <a:pt x="448408" y="55684"/>
                  <a:pt x="545123" y="87923"/>
                </a:cubicBezTo>
                <a:cubicBezTo>
                  <a:pt x="641838" y="120162"/>
                  <a:pt x="489438" y="1225062"/>
                  <a:pt x="580292" y="1213339"/>
                </a:cubicBezTo>
                <a:cubicBezTo>
                  <a:pt x="671146" y="1201616"/>
                  <a:pt x="908539" y="0"/>
                  <a:pt x="1090246" y="17585"/>
                </a:cubicBezTo>
                <a:cubicBezTo>
                  <a:pt x="1271953" y="35170"/>
                  <a:pt x="1597269" y="1248509"/>
                  <a:pt x="1670538" y="1318847"/>
                </a:cubicBezTo>
                <a:cubicBezTo>
                  <a:pt x="1743807" y="1389185"/>
                  <a:pt x="1471246" y="436685"/>
                  <a:pt x="1529861" y="439616"/>
                </a:cubicBezTo>
                <a:cubicBezTo>
                  <a:pt x="1588477" y="442547"/>
                  <a:pt x="1899139" y="1336431"/>
                  <a:pt x="2022231" y="1336431"/>
                </a:cubicBezTo>
                <a:cubicBezTo>
                  <a:pt x="2145323" y="1336431"/>
                  <a:pt x="2201007" y="650631"/>
                  <a:pt x="2268415" y="439616"/>
                </a:cubicBezTo>
                <a:cubicBezTo>
                  <a:pt x="2335823" y="228601"/>
                  <a:pt x="2394439" y="5862"/>
                  <a:pt x="2426677" y="70339"/>
                </a:cubicBezTo>
                <a:cubicBezTo>
                  <a:pt x="2458916" y="134816"/>
                  <a:pt x="2420815" y="782516"/>
                  <a:pt x="2461846" y="826477"/>
                </a:cubicBezTo>
                <a:cubicBezTo>
                  <a:pt x="2502877" y="870438"/>
                  <a:pt x="2640622" y="231531"/>
                  <a:pt x="2672861" y="334108"/>
                </a:cubicBezTo>
                <a:cubicBezTo>
                  <a:pt x="2705100" y="436685"/>
                  <a:pt x="2655277" y="1441939"/>
                  <a:pt x="2655277" y="1441939"/>
                </a:cubicBezTo>
              </a:path>
            </a:pathLst>
          </a:custGeom>
          <a:ln w="76200">
            <a:solidFill>
              <a:schemeClr val="accent6">
                <a:lumMod val="50000"/>
              </a:schemeClr>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1000"/>
                                        <p:tgtEl>
                                          <p:spTgt spid="13"/>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1000"/>
                                        <p:tgtEl>
                                          <p:spTgt spid="6"/>
                                        </p:tgtEl>
                                      </p:cBhvr>
                                    </p:animEffect>
                                    <p:set>
                                      <p:cBhvr>
                                        <p:cTn id="45" dur="1" fill="hold">
                                          <p:stCondLst>
                                            <p:cond delay="999"/>
                                          </p:stCondLst>
                                        </p:cTn>
                                        <p:tgtEl>
                                          <p:spTgt spid="6"/>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1000"/>
                                        <p:tgtEl>
                                          <p:spTgt spid="9"/>
                                        </p:tgtEl>
                                      </p:cBhvr>
                                    </p:animEffect>
                                    <p:set>
                                      <p:cBhvr>
                                        <p:cTn id="48" dur="1" fill="hold">
                                          <p:stCondLst>
                                            <p:cond delay="999"/>
                                          </p:stCondLst>
                                        </p:cTn>
                                        <p:tgtEl>
                                          <p:spTgt spid="9"/>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1000"/>
                                        <p:tgtEl>
                                          <p:spTgt spid="7"/>
                                        </p:tgtEl>
                                      </p:cBhvr>
                                    </p:animEffect>
                                    <p:set>
                                      <p:cBhvr>
                                        <p:cTn id="51" dur="1" fill="hold">
                                          <p:stCondLst>
                                            <p:cond delay="999"/>
                                          </p:stCondLst>
                                        </p:cTn>
                                        <p:tgtEl>
                                          <p:spTgt spid="7"/>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1000"/>
                                        <p:tgtEl>
                                          <p:spTgt spid="3"/>
                                        </p:tgtEl>
                                      </p:cBhvr>
                                    </p:animEffect>
                                    <p:set>
                                      <p:cBhvr>
                                        <p:cTn id="54" dur="1" fill="hold">
                                          <p:stCondLst>
                                            <p:cond delay="999"/>
                                          </p:stCondLst>
                                        </p:cTn>
                                        <p:tgtEl>
                                          <p:spTgt spid="3"/>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1000"/>
                                        <p:tgtEl>
                                          <p:spTgt spid="13"/>
                                        </p:tgtEl>
                                      </p:cBhvr>
                                    </p:animEffect>
                                    <p:set>
                                      <p:cBhvr>
                                        <p:cTn id="57" dur="1" fill="hold">
                                          <p:stCondLst>
                                            <p:cond delay="999"/>
                                          </p:stCondLst>
                                        </p:cTn>
                                        <p:tgtEl>
                                          <p:spTgt spid="13"/>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1000"/>
                                        <p:tgtEl>
                                          <p:spTgt spid="10"/>
                                        </p:tgtEl>
                                      </p:cBhvr>
                                    </p:animEffect>
                                    <p:set>
                                      <p:cBhvr>
                                        <p:cTn id="60" dur="1" fill="hold">
                                          <p:stCondLst>
                                            <p:cond delay="999"/>
                                          </p:stCondLst>
                                        </p:cTn>
                                        <p:tgtEl>
                                          <p:spTgt spid="1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1000"/>
                                        <p:tgtEl>
                                          <p:spTgt spid="14"/>
                                        </p:tgtEl>
                                      </p:cBhvr>
                                    </p:animEffect>
                                    <p:set>
                                      <p:cBhvr>
                                        <p:cTn id="63" dur="1" fill="hold">
                                          <p:stCondLst>
                                            <p:cond delay="999"/>
                                          </p:stCondLst>
                                        </p:cTn>
                                        <p:tgtEl>
                                          <p:spTgt spid="14"/>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8"/>
                                        </p:tgtEl>
                                      </p:cBhvr>
                                    </p:animEffect>
                                    <p:set>
                                      <p:cBhvr>
                                        <p:cTn id="66" dur="1" fill="hold">
                                          <p:stCondLst>
                                            <p:cond delay="999"/>
                                          </p:stCondLst>
                                        </p:cTn>
                                        <p:tgtEl>
                                          <p:spTgt spid="8"/>
                                        </p:tgtEl>
                                        <p:attrNameLst>
                                          <p:attrName>style.visibility</p:attrName>
                                        </p:attrNameLst>
                                      </p:cBhvr>
                                      <p:to>
                                        <p:strVal val="hidden"/>
                                      </p:to>
                                    </p:set>
                                  </p:childTnLst>
                                </p:cTn>
                              </p:par>
                              <p:par>
                                <p:cTn id="67" presetID="53" presetClass="entr" presetSubtype="0" fill="hold" grpId="0" nodeType="withEffect">
                                  <p:stCondLst>
                                    <p:cond delay="500"/>
                                  </p:stCondLst>
                                  <p:childTnLst>
                                    <p:set>
                                      <p:cBhvr>
                                        <p:cTn id="68" dur="1" fill="hold">
                                          <p:stCondLst>
                                            <p:cond delay="0"/>
                                          </p:stCondLst>
                                        </p:cTn>
                                        <p:tgtEl>
                                          <p:spTgt spid="12"/>
                                        </p:tgtEl>
                                        <p:attrNameLst>
                                          <p:attrName>style.visibility</p:attrName>
                                        </p:attrNameLst>
                                      </p:cBhvr>
                                      <p:to>
                                        <p:strVal val="visible"/>
                                      </p:to>
                                    </p:set>
                                    <p:anim calcmode="lin" valueType="num">
                                      <p:cBhvr>
                                        <p:cTn id="69" dur="1000" fill="hold"/>
                                        <p:tgtEl>
                                          <p:spTgt spid="12"/>
                                        </p:tgtEl>
                                        <p:attrNameLst>
                                          <p:attrName>ppt_w</p:attrName>
                                        </p:attrNameLst>
                                      </p:cBhvr>
                                      <p:tavLst>
                                        <p:tav tm="0">
                                          <p:val>
                                            <p:fltVal val="0"/>
                                          </p:val>
                                        </p:tav>
                                        <p:tav tm="100000">
                                          <p:val>
                                            <p:strVal val="#ppt_w"/>
                                          </p:val>
                                        </p:tav>
                                      </p:tavLst>
                                    </p:anim>
                                    <p:anim calcmode="lin" valueType="num">
                                      <p:cBhvr>
                                        <p:cTn id="70" dur="1000" fill="hold"/>
                                        <p:tgtEl>
                                          <p:spTgt spid="12"/>
                                        </p:tgtEl>
                                        <p:attrNameLst>
                                          <p:attrName>ppt_h</p:attrName>
                                        </p:attrNameLst>
                                      </p:cBhvr>
                                      <p:tavLst>
                                        <p:tav tm="0">
                                          <p:val>
                                            <p:fltVal val="0"/>
                                          </p:val>
                                        </p:tav>
                                        <p:tav tm="100000">
                                          <p:val>
                                            <p:strVal val="#ppt_h"/>
                                          </p:val>
                                        </p:tav>
                                      </p:tavLst>
                                    </p:anim>
                                    <p:animEffect transition="in" filter="fade">
                                      <p:cBhvr>
                                        <p:cTn id="71" dur="1000"/>
                                        <p:tgtEl>
                                          <p:spTgt spid="12"/>
                                        </p:tgtEl>
                                      </p:cBhvr>
                                    </p:animEffect>
                                  </p:childTnLst>
                                </p:cTn>
                              </p:par>
                              <p:par>
                                <p:cTn id="72" presetID="53" presetClass="exit" presetSubtype="0" fill="hold" grpId="0" nodeType="withEffect">
                                  <p:stCondLst>
                                    <p:cond delay="500"/>
                                  </p:stCondLst>
                                  <p:childTnLst>
                                    <p:anim calcmode="lin" valueType="num">
                                      <p:cBhvr>
                                        <p:cTn id="73" dur="1000"/>
                                        <p:tgtEl>
                                          <p:spTgt spid="4"/>
                                        </p:tgtEl>
                                        <p:attrNameLst>
                                          <p:attrName>ppt_w</p:attrName>
                                        </p:attrNameLst>
                                      </p:cBhvr>
                                      <p:tavLst>
                                        <p:tav tm="0">
                                          <p:val>
                                            <p:strVal val="ppt_w"/>
                                          </p:val>
                                        </p:tav>
                                        <p:tav tm="100000">
                                          <p:val>
                                            <p:fltVal val="0"/>
                                          </p:val>
                                        </p:tav>
                                      </p:tavLst>
                                    </p:anim>
                                    <p:anim calcmode="lin" valueType="num">
                                      <p:cBhvr>
                                        <p:cTn id="74" dur="1000"/>
                                        <p:tgtEl>
                                          <p:spTgt spid="4"/>
                                        </p:tgtEl>
                                        <p:attrNameLst>
                                          <p:attrName>ppt_h</p:attrName>
                                        </p:attrNameLst>
                                      </p:cBhvr>
                                      <p:tavLst>
                                        <p:tav tm="0">
                                          <p:val>
                                            <p:strVal val="ppt_h"/>
                                          </p:val>
                                        </p:tav>
                                        <p:tav tm="100000">
                                          <p:val>
                                            <p:fltVal val="0"/>
                                          </p:val>
                                        </p:tav>
                                      </p:tavLst>
                                    </p:anim>
                                    <p:animEffect transition="out" filter="fade">
                                      <p:cBhvr>
                                        <p:cTn id="75" dur="1000"/>
                                        <p:tgtEl>
                                          <p:spTgt spid="4"/>
                                        </p:tgtEl>
                                      </p:cBhvr>
                                    </p:animEffect>
                                    <p:set>
                                      <p:cBhvr>
                                        <p:cTn id="76"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3" grpId="0" animBg="1"/>
      <p:bldP spid="13" grpId="1" animBg="1"/>
      <p:bldP spid="12" grpId="0"/>
      <p:bldP spid="14" grpId="0" animBg="1"/>
      <p:bldP spid="14" grpId="1"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aramide Orogeny FAQ - EXPLORING THE COLORADO PLATEAU."/>
          <p:cNvPicPr preferRelativeResize="0">
            <a:picLocks noChangeArrowheads="1"/>
          </p:cNvPicPr>
          <p:nvPr/>
        </p:nvPicPr>
        <p:blipFill>
          <a:blip r:embed="rId2" cstate="print"/>
          <a:srcRect/>
          <a:stretch>
            <a:fillRect/>
          </a:stretch>
        </p:blipFill>
        <p:spPr bwMode="auto">
          <a:xfrm>
            <a:off x="-18288" y="1446377"/>
            <a:ext cx="9180576" cy="4573423"/>
          </a:xfrm>
          <a:prstGeom prst="rect">
            <a:avLst/>
          </a:prstGeom>
          <a:noFill/>
          <a:ln w="25400">
            <a:solidFill>
              <a:schemeClr val="tx1"/>
            </a:solidFill>
          </a:ln>
        </p:spPr>
      </p:pic>
      <p:sp>
        <p:nvSpPr>
          <p:cNvPr id="14" name="Rectangle 13"/>
          <p:cNvSpPr/>
          <p:nvPr/>
        </p:nvSpPr>
        <p:spPr>
          <a:xfrm>
            <a:off x="5486400" y="1905000"/>
            <a:ext cx="3657600" cy="20574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
          <p:cNvPicPr preferRelativeResize="0">
            <a:picLocks noChangeAspect="1" noChangeArrowheads="1"/>
          </p:cNvPicPr>
          <p:nvPr/>
        </p:nvPicPr>
        <p:blipFill>
          <a:blip r:embed="rId3" cstate="print"/>
          <a:srcRect/>
          <a:stretch>
            <a:fillRect/>
          </a:stretch>
        </p:blipFill>
        <p:spPr bwMode="auto">
          <a:xfrm>
            <a:off x="5105400" y="1905000"/>
            <a:ext cx="4572000" cy="2010455"/>
          </a:xfrm>
          <a:prstGeom prst="rect">
            <a:avLst/>
          </a:prstGeom>
          <a:noFill/>
          <a:ln w="9525">
            <a:noFill/>
            <a:miter lim="800000"/>
            <a:headEnd/>
            <a:tailEnd/>
          </a:ln>
          <a:effectLst/>
        </p:spPr>
      </p:pic>
      <p:pic>
        <p:nvPicPr>
          <p:cNvPr id="16" name="Picture 1"/>
          <p:cNvPicPr preferRelativeResize="0">
            <a:picLocks noChangeAspect="1" noChangeArrowheads="1"/>
          </p:cNvPicPr>
          <p:nvPr/>
        </p:nvPicPr>
        <p:blipFill>
          <a:blip r:embed="rId4" cstate="print"/>
          <a:srcRect/>
          <a:stretch>
            <a:fillRect/>
          </a:stretch>
        </p:blipFill>
        <p:spPr bwMode="auto">
          <a:xfrm>
            <a:off x="0" y="1527048"/>
            <a:ext cx="9144000" cy="3962400"/>
          </a:xfrm>
          <a:prstGeom prst="rect">
            <a:avLst/>
          </a:prstGeom>
          <a:noFill/>
          <a:ln w="9525">
            <a:noFill/>
            <a:miter lim="800000"/>
            <a:headEnd/>
            <a:tailEnd/>
          </a:ln>
          <a:effectLst/>
        </p:spPr>
      </p:pic>
      <p:sp>
        <p:nvSpPr>
          <p:cNvPr id="17" name="TextBox 16"/>
          <p:cNvSpPr txBox="1"/>
          <p:nvPr/>
        </p:nvSpPr>
        <p:spPr>
          <a:xfrm>
            <a:off x="2667000" y="0"/>
            <a:ext cx="3733800" cy="707886"/>
          </a:xfrm>
          <a:prstGeom prst="rect">
            <a:avLst/>
          </a:prstGeom>
          <a:noFill/>
        </p:spPr>
        <p:txBody>
          <a:bodyPr wrap="square" rtlCol="0">
            <a:spAutoFit/>
          </a:bodyPr>
          <a:lstStyle/>
          <a:p>
            <a:pPr algn="ctr"/>
            <a:r>
              <a:rPr lang="en-US" sz="4000" b="1" dirty="0" smtClean="0"/>
              <a:t>THE ROCKS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par>
                                <p:cTn id="13" presetID="35" presetClass="path" presetSubtype="0" accel="50000" decel="50000" fill="hold" nodeType="withEffect">
                                  <p:stCondLst>
                                    <p:cond delay="0"/>
                                  </p:stCondLst>
                                  <p:childTnLst>
                                    <p:animMotion origin="layout" path="M -3.33333E-6 4.44444E-6 L -0.3 0.0868 " pathEditMode="relative" rAng="0" ptsTypes="AA">
                                      <p:cBhvr>
                                        <p:cTn id="14" dur="1000" fill="hold"/>
                                        <p:tgtEl>
                                          <p:spTgt spid="15"/>
                                        </p:tgtEl>
                                        <p:attrNameLst>
                                          <p:attrName>ppt_x</p:attrName>
                                          <p:attrName>ppt_y</p:attrName>
                                        </p:attrNameLst>
                                      </p:cBhvr>
                                      <p:rCtr x="-150" y="43"/>
                                    </p:animMotion>
                                  </p:childTnLst>
                                </p:cTn>
                              </p:par>
                              <p:par>
                                <p:cTn id="15" presetID="6" presetClass="emph" presetSubtype="0" fill="hold" nodeType="withEffect">
                                  <p:stCondLst>
                                    <p:cond delay="0"/>
                                  </p:stCondLst>
                                  <p:childTnLst>
                                    <p:animScale>
                                      <p:cBhvr>
                                        <p:cTn id="16" dur="1000" fill="hold"/>
                                        <p:tgtEl>
                                          <p:spTgt spid="15"/>
                                        </p:tgtEl>
                                      </p:cBhvr>
                                      <p:by x="200000" y="200000"/>
                                    </p:animScale>
                                  </p:childTnLst>
                                </p:cTn>
                              </p:par>
                              <p:par>
                                <p:cTn id="17" presetID="10" presetClass="entr" presetSubtype="0"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childTnLst>
                                </p:cTn>
                              </p:par>
                              <p:par>
                                <p:cTn id="20" presetID="10" presetClass="exit" presetSubtype="0" fill="hold" nodeType="withEffect">
                                  <p:stCondLst>
                                    <p:cond delay="500"/>
                                  </p:stCondLst>
                                  <p:childTnLst>
                                    <p:animEffect transition="out" filter="fade">
                                      <p:cBhvr>
                                        <p:cTn id="21" dur="1000"/>
                                        <p:tgtEl>
                                          <p:spTgt spid="15"/>
                                        </p:tgtEl>
                                      </p:cBhvr>
                                    </p:animEffect>
                                    <p:set>
                                      <p:cBhvr>
                                        <p:cTn id="22" dur="1" fill="hold">
                                          <p:stCondLst>
                                            <p:cond delay="999"/>
                                          </p:stCondLst>
                                        </p:cTn>
                                        <p:tgtEl>
                                          <p:spTgt spid="15"/>
                                        </p:tgtEl>
                                        <p:attrNameLst>
                                          <p:attrName>style.visibility</p:attrName>
                                        </p:attrNameLst>
                                      </p:cBhvr>
                                      <p:to>
                                        <p:strVal val="hidden"/>
                                      </p:to>
                                    </p:set>
                                  </p:childTnLst>
                                </p:cTn>
                              </p:par>
                              <p:par>
                                <p:cTn id="23" presetID="10" presetClass="exit" presetSubtype="0" fill="hold" nodeType="withEffect">
                                  <p:stCondLst>
                                    <p:cond delay="500"/>
                                  </p:stCondLst>
                                  <p:childTnLst>
                                    <p:animEffect transition="out" filter="fade">
                                      <p:cBhvr>
                                        <p:cTn id="24" dur="1000"/>
                                        <p:tgtEl>
                                          <p:spTgt spid="2"/>
                                        </p:tgtEl>
                                      </p:cBhvr>
                                    </p:animEffect>
                                    <p:set>
                                      <p:cBhvr>
                                        <p:cTn id="25"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preferRelativeResize="0">
            <a:picLocks noChangeAspect="1" noChangeArrowheads="1"/>
          </p:cNvPicPr>
          <p:nvPr/>
        </p:nvPicPr>
        <p:blipFill>
          <a:blip r:embed="rId2" cstate="print"/>
          <a:srcRect/>
          <a:stretch>
            <a:fillRect/>
          </a:stretch>
        </p:blipFill>
        <p:spPr bwMode="auto">
          <a:xfrm>
            <a:off x="0" y="1524000"/>
            <a:ext cx="9144000" cy="3962400"/>
          </a:xfrm>
          <a:prstGeom prst="rect">
            <a:avLst/>
          </a:prstGeom>
          <a:noFill/>
          <a:ln w="9525">
            <a:noFill/>
            <a:miter lim="800000"/>
            <a:headEnd/>
            <a:tailEnd/>
          </a:ln>
          <a:effectLst/>
        </p:spPr>
      </p:pic>
      <p:sp>
        <p:nvSpPr>
          <p:cNvPr id="5" name="TextBox 4"/>
          <p:cNvSpPr txBox="1"/>
          <p:nvPr/>
        </p:nvSpPr>
        <p:spPr>
          <a:xfrm>
            <a:off x="2667000" y="0"/>
            <a:ext cx="3733800" cy="707886"/>
          </a:xfrm>
          <a:prstGeom prst="rect">
            <a:avLst/>
          </a:prstGeom>
          <a:noFill/>
        </p:spPr>
        <p:txBody>
          <a:bodyPr wrap="square" rtlCol="0">
            <a:spAutoFit/>
          </a:bodyPr>
          <a:lstStyle/>
          <a:p>
            <a:pPr algn="ctr"/>
            <a:r>
              <a:rPr lang="en-US" sz="4000" b="1" dirty="0" smtClean="0"/>
              <a:t>THE ROCKS</a:t>
            </a:r>
          </a:p>
        </p:txBody>
      </p:sp>
      <p:grpSp>
        <p:nvGrpSpPr>
          <p:cNvPr id="7" name="Group 42"/>
          <p:cNvGrpSpPr/>
          <p:nvPr/>
        </p:nvGrpSpPr>
        <p:grpSpPr>
          <a:xfrm>
            <a:off x="3048000" y="914400"/>
            <a:ext cx="1754711" cy="2667000"/>
            <a:chOff x="2134534" y="1999488"/>
            <a:chExt cx="1754711" cy="2667000"/>
          </a:xfrm>
        </p:grpSpPr>
        <p:sp>
          <p:nvSpPr>
            <p:cNvPr id="8" name="TextBox 7"/>
            <p:cNvSpPr txBox="1"/>
            <p:nvPr/>
          </p:nvSpPr>
          <p:spPr>
            <a:xfrm>
              <a:off x="2134534" y="1999488"/>
              <a:ext cx="1754711" cy="461665"/>
            </a:xfrm>
            <a:prstGeom prst="rect">
              <a:avLst/>
            </a:prstGeom>
            <a:solidFill>
              <a:schemeClr val="bg2"/>
            </a:solidFill>
            <a:ln w="25400">
              <a:solidFill>
                <a:schemeClr val="tx1"/>
              </a:solidFill>
            </a:ln>
          </p:spPr>
          <p:txBody>
            <a:bodyPr wrap="none" rtlCol="0">
              <a:spAutoFit/>
            </a:bodyPr>
            <a:lstStyle/>
            <a:p>
              <a:r>
                <a:rPr lang="en-US" sz="2400" b="1" dirty="0" smtClean="0"/>
                <a:t>Zion Canyon</a:t>
              </a:r>
              <a:endParaRPr lang="en-US" sz="2400" b="1" dirty="0"/>
            </a:p>
          </p:txBody>
        </p:sp>
        <p:cxnSp>
          <p:nvCxnSpPr>
            <p:cNvPr id="9" name="Straight Arrow Connector 8"/>
            <p:cNvCxnSpPr/>
            <p:nvPr/>
          </p:nvCxnSpPr>
          <p:spPr>
            <a:xfrm rot="5400000">
              <a:off x="1198798" y="3560794"/>
              <a:ext cx="22098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762000" y="914400"/>
            <a:ext cx="1979773" cy="1981200"/>
            <a:chOff x="2210734" y="2151888"/>
            <a:chExt cx="1979773" cy="1981200"/>
          </a:xfrm>
        </p:grpSpPr>
        <p:sp>
          <p:nvSpPr>
            <p:cNvPr id="11" name="TextBox 10"/>
            <p:cNvSpPr txBox="1"/>
            <p:nvPr/>
          </p:nvSpPr>
          <p:spPr>
            <a:xfrm>
              <a:off x="2210734" y="2151888"/>
              <a:ext cx="1979773" cy="461665"/>
            </a:xfrm>
            <a:prstGeom prst="rect">
              <a:avLst/>
            </a:prstGeom>
            <a:solidFill>
              <a:schemeClr val="bg2"/>
            </a:solidFill>
            <a:ln w="25400">
              <a:solidFill>
                <a:schemeClr val="tx1"/>
              </a:solidFill>
            </a:ln>
          </p:spPr>
          <p:txBody>
            <a:bodyPr wrap="none" rtlCol="0">
              <a:spAutoFit/>
            </a:bodyPr>
            <a:lstStyle/>
            <a:p>
              <a:r>
                <a:rPr lang="en-US" sz="2400" b="1" dirty="0" smtClean="0"/>
                <a:t>Bryce Canyon</a:t>
              </a:r>
              <a:endParaRPr lang="en-US" sz="2400" b="1" dirty="0"/>
            </a:p>
          </p:txBody>
        </p:sp>
        <p:cxnSp>
          <p:nvCxnSpPr>
            <p:cNvPr id="12" name="Straight Arrow Connector 11"/>
            <p:cNvCxnSpPr/>
            <p:nvPr/>
          </p:nvCxnSpPr>
          <p:spPr>
            <a:xfrm rot="5400000">
              <a:off x="3125928" y="3370294"/>
              <a:ext cx="15240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6" name="Group 42"/>
          <p:cNvGrpSpPr/>
          <p:nvPr/>
        </p:nvGrpSpPr>
        <p:grpSpPr>
          <a:xfrm>
            <a:off x="7010400" y="913606"/>
            <a:ext cx="1982017" cy="2667794"/>
            <a:chOff x="878290" y="1999488"/>
            <a:chExt cx="1982017" cy="2667794"/>
          </a:xfrm>
        </p:grpSpPr>
        <p:sp>
          <p:nvSpPr>
            <p:cNvPr id="17" name="TextBox 16"/>
            <p:cNvSpPr txBox="1"/>
            <p:nvPr/>
          </p:nvSpPr>
          <p:spPr>
            <a:xfrm>
              <a:off x="878290" y="1999488"/>
              <a:ext cx="1982017" cy="461665"/>
            </a:xfrm>
            <a:prstGeom prst="rect">
              <a:avLst/>
            </a:prstGeom>
            <a:solidFill>
              <a:schemeClr val="bg2"/>
            </a:solidFill>
            <a:ln w="25400">
              <a:solidFill>
                <a:schemeClr val="tx1"/>
              </a:solidFill>
            </a:ln>
          </p:spPr>
          <p:txBody>
            <a:bodyPr wrap="none" rtlCol="0">
              <a:spAutoFit/>
            </a:bodyPr>
            <a:lstStyle/>
            <a:p>
              <a:r>
                <a:rPr lang="en-US" sz="2400" b="1" dirty="0" smtClean="0"/>
                <a:t>Grand Canyon</a:t>
              </a:r>
              <a:endParaRPr lang="en-US" sz="2400" b="1" dirty="0"/>
            </a:p>
          </p:txBody>
        </p:sp>
        <p:cxnSp>
          <p:nvCxnSpPr>
            <p:cNvPr id="18" name="Straight Arrow Connector 17"/>
            <p:cNvCxnSpPr/>
            <p:nvPr/>
          </p:nvCxnSpPr>
          <p:spPr>
            <a:xfrm rot="5400000">
              <a:off x="1258234" y="3561588"/>
              <a:ext cx="22098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369277" y="3200400"/>
            <a:ext cx="8704385" cy="1814147"/>
            <a:chOff x="369277" y="3200400"/>
            <a:chExt cx="8704385" cy="1814147"/>
          </a:xfrm>
        </p:grpSpPr>
        <p:sp>
          <p:nvSpPr>
            <p:cNvPr id="19" name="Freeform 18"/>
            <p:cNvSpPr/>
            <p:nvPr/>
          </p:nvSpPr>
          <p:spPr>
            <a:xfrm>
              <a:off x="369277" y="4094284"/>
              <a:ext cx="8616461" cy="920263"/>
            </a:xfrm>
            <a:custGeom>
              <a:avLst/>
              <a:gdLst>
                <a:gd name="connsiteX0" fmla="*/ 0 w 8616461"/>
                <a:gd name="connsiteY0" fmla="*/ 548054 h 920263"/>
                <a:gd name="connsiteX1" fmla="*/ 492369 w 8616461"/>
                <a:gd name="connsiteY1" fmla="*/ 864578 h 920263"/>
                <a:gd name="connsiteX2" fmla="*/ 1301261 w 8616461"/>
                <a:gd name="connsiteY2" fmla="*/ 882162 h 920263"/>
                <a:gd name="connsiteX3" fmla="*/ 2831123 w 8616461"/>
                <a:gd name="connsiteY3" fmla="*/ 741485 h 920263"/>
                <a:gd name="connsiteX4" fmla="*/ 3921369 w 8616461"/>
                <a:gd name="connsiteY4" fmla="*/ 653562 h 920263"/>
                <a:gd name="connsiteX5" fmla="*/ 4273061 w 8616461"/>
                <a:gd name="connsiteY5" fmla="*/ 635978 h 920263"/>
                <a:gd name="connsiteX6" fmla="*/ 4747846 w 8616461"/>
                <a:gd name="connsiteY6" fmla="*/ 618393 h 920263"/>
                <a:gd name="connsiteX7" fmla="*/ 5715000 w 8616461"/>
                <a:gd name="connsiteY7" fmla="*/ 372208 h 920263"/>
                <a:gd name="connsiteX8" fmla="*/ 6488723 w 8616461"/>
                <a:gd name="connsiteY8" fmla="*/ 73270 h 920263"/>
                <a:gd name="connsiteX9" fmla="*/ 7244861 w 8616461"/>
                <a:gd name="connsiteY9" fmla="*/ 2931 h 920263"/>
                <a:gd name="connsiteX10" fmla="*/ 7649308 w 8616461"/>
                <a:gd name="connsiteY10" fmla="*/ 55685 h 920263"/>
                <a:gd name="connsiteX11" fmla="*/ 8106508 w 8616461"/>
                <a:gd name="connsiteY11" fmla="*/ 126024 h 920263"/>
                <a:gd name="connsiteX12" fmla="*/ 8423031 w 8616461"/>
                <a:gd name="connsiteY12" fmla="*/ 143608 h 920263"/>
                <a:gd name="connsiteX13" fmla="*/ 8616461 w 8616461"/>
                <a:gd name="connsiteY13" fmla="*/ 196362 h 92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6461" h="920263">
                  <a:moveTo>
                    <a:pt x="0" y="548054"/>
                  </a:moveTo>
                  <a:cubicBezTo>
                    <a:pt x="137746" y="678473"/>
                    <a:pt x="275492" y="808893"/>
                    <a:pt x="492369" y="864578"/>
                  </a:cubicBezTo>
                  <a:cubicBezTo>
                    <a:pt x="709246" y="920263"/>
                    <a:pt x="911469" y="902677"/>
                    <a:pt x="1301261" y="882162"/>
                  </a:cubicBezTo>
                  <a:cubicBezTo>
                    <a:pt x="1691053" y="861647"/>
                    <a:pt x="2831123" y="741485"/>
                    <a:pt x="2831123" y="741485"/>
                  </a:cubicBezTo>
                  <a:lnTo>
                    <a:pt x="3921369" y="653562"/>
                  </a:lnTo>
                  <a:cubicBezTo>
                    <a:pt x="4161692" y="635978"/>
                    <a:pt x="4273061" y="635978"/>
                    <a:pt x="4273061" y="635978"/>
                  </a:cubicBezTo>
                  <a:cubicBezTo>
                    <a:pt x="4410807" y="630117"/>
                    <a:pt x="4507523" y="662355"/>
                    <a:pt x="4747846" y="618393"/>
                  </a:cubicBezTo>
                  <a:cubicBezTo>
                    <a:pt x="4988169" y="574431"/>
                    <a:pt x="5424854" y="463062"/>
                    <a:pt x="5715000" y="372208"/>
                  </a:cubicBezTo>
                  <a:cubicBezTo>
                    <a:pt x="6005146" y="281354"/>
                    <a:pt x="6233746" y="134816"/>
                    <a:pt x="6488723" y="73270"/>
                  </a:cubicBezTo>
                  <a:cubicBezTo>
                    <a:pt x="6743700" y="11724"/>
                    <a:pt x="7051430" y="5862"/>
                    <a:pt x="7244861" y="2931"/>
                  </a:cubicBezTo>
                  <a:cubicBezTo>
                    <a:pt x="7438292" y="0"/>
                    <a:pt x="7505700" y="35170"/>
                    <a:pt x="7649308" y="55685"/>
                  </a:cubicBezTo>
                  <a:cubicBezTo>
                    <a:pt x="7792916" y="76200"/>
                    <a:pt x="7977554" y="111370"/>
                    <a:pt x="8106508" y="126024"/>
                  </a:cubicBezTo>
                  <a:cubicBezTo>
                    <a:pt x="8235462" y="140678"/>
                    <a:pt x="8338039" y="131885"/>
                    <a:pt x="8423031" y="143608"/>
                  </a:cubicBezTo>
                  <a:cubicBezTo>
                    <a:pt x="8508023" y="155331"/>
                    <a:pt x="8562242" y="175846"/>
                    <a:pt x="8616461" y="196362"/>
                  </a:cubicBezTo>
                </a:path>
              </a:pathLst>
            </a:custGeom>
            <a:ln w="63500">
              <a:solidFill>
                <a:schemeClr val="accent6">
                  <a:lumMod val="50000"/>
                </a:schemeClr>
              </a:solidFill>
              <a:prstDash val="solid"/>
            </a:ln>
            <a:effectLst>
              <a:outerShdw dist="76200" dir="6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1143000" y="3200400"/>
              <a:ext cx="7930662" cy="946638"/>
            </a:xfrm>
            <a:custGeom>
              <a:avLst/>
              <a:gdLst>
                <a:gd name="connsiteX0" fmla="*/ 7930662 w 7930662"/>
                <a:gd name="connsiteY0" fmla="*/ 492369 h 946638"/>
                <a:gd name="connsiteX1" fmla="*/ 6770077 w 7930662"/>
                <a:gd name="connsiteY1" fmla="*/ 298938 h 946638"/>
                <a:gd name="connsiteX2" fmla="*/ 6154615 w 7930662"/>
                <a:gd name="connsiteY2" fmla="*/ 334108 h 946638"/>
                <a:gd name="connsiteX3" fmla="*/ 5187462 w 7930662"/>
                <a:gd name="connsiteY3" fmla="*/ 545123 h 946638"/>
                <a:gd name="connsiteX4" fmla="*/ 4589585 w 7930662"/>
                <a:gd name="connsiteY4" fmla="*/ 808892 h 946638"/>
                <a:gd name="connsiteX5" fmla="*/ 3657600 w 7930662"/>
                <a:gd name="connsiteY5" fmla="*/ 914400 h 946638"/>
                <a:gd name="connsiteX6" fmla="*/ 3376246 w 7930662"/>
                <a:gd name="connsiteY6" fmla="*/ 615462 h 946638"/>
                <a:gd name="connsiteX7" fmla="*/ 2708031 w 7930662"/>
                <a:gd name="connsiteY7" fmla="*/ 650631 h 946638"/>
                <a:gd name="connsiteX8" fmla="*/ 2373923 w 7930662"/>
                <a:gd name="connsiteY8" fmla="*/ 703385 h 946638"/>
                <a:gd name="connsiteX9" fmla="*/ 2215662 w 7930662"/>
                <a:gd name="connsiteY9" fmla="*/ 439615 h 946638"/>
                <a:gd name="connsiteX10" fmla="*/ 1230923 w 7930662"/>
                <a:gd name="connsiteY10" fmla="*/ 562708 h 946638"/>
                <a:gd name="connsiteX11" fmla="*/ 879231 w 7930662"/>
                <a:gd name="connsiteY11" fmla="*/ 580292 h 946638"/>
                <a:gd name="connsiteX12" fmla="*/ 756138 w 7930662"/>
                <a:gd name="connsiteY12" fmla="*/ 422031 h 946638"/>
                <a:gd name="connsiteX13" fmla="*/ 474785 w 7930662"/>
                <a:gd name="connsiteY13" fmla="*/ 351692 h 946638"/>
                <a:gd name="connsiteX14" fmla="*/ 351692 w 7930662"/>
                <a:gd name="connsiteY14" fmla="*/ 70338 h 946638"/>
                <a:gd name="connsiteX15" fmla="*/ 0 w 7930662"/>
                <a:gd name="connsiteY15" fmla="*/ 0 h 94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30662" h="946638">
                  <a:moveTo>
                    <a:pt x="7930662" y="492369"/>
                  </a:moveTo>
                  <a:cubicBezTo>
                    <a:pt x="7498373" y="408842"/>
                    <a:pt x="7066085" y="325315"/>
                    <a:pt x="6770077" y="298938"/>
                  </a:cubicBezTo>
                  <a:cubicBezTo>
                    <a:pt x="6474069" y="272561"/>
                    <a:pt x="6418384" y="293077"/>
                    <a:pt x="6154615" y="334108"/>
                  </a:cubicBezTo>
                  <a:cubicBezTo>
                    <a:pt x="5890846" y="375139"/>
                    <a:pt x="5448300" y="465992"/>
                    <a:pt x="5187462" y="545123"/>
                  </a:cubicBezTo>
                  <a:cubicBezTo>
                    <a:pt x="4926624" y="624254"/>
                    <a:pt x="4844562" y="747346"/>
                    <a:pt x="4589585" y="808892"/>
                  </a:cubicBezTo>
                  <a:cubicBezTo>
                    <a:pt x="4334608" y="870438"/>
                    <a:pt x="3859823" y="946638"/>
                    <a:pt x="3657600" y="914400"/>
                  </a:cubicBezTo>
                  <a:cubicBezTo>
                    <a:pt x="3455377" y="882162"/>
                    <a:pt x="3534507" y="659423"/>
                    <a:pt x="3376246" y="615462"/>
                  </a:cubicBezTo>
                  <a:cubicBezTo>
                    <a:pt x="3217985" y="571501"/>
                    <a:pt x="2875085" y="635977"/>
                    <a:pt x="2708031" y="650631"/>
                  </a:cubicBezTo>
                  <a:cubicBezTo>
                    <a:pt x="2540977" y="665285"/>
                    <a:pt x="2455984" y="738554"/>
                    <a:pt x="2373923" y="703385"/>
                  </a:cubicBezTo>
                  <a:cubicBezTo>
                    <a:pt x="2291862" y="668216"/>
                    <a:pt x="2406162" y="463061"/>
                    <a:pt x="2215662" y="439615"/>
                  </a:cubicBezTo>
                  <a:lnTo>
                    <a:pt x="1230923" y="562708"/>
                  </a:lnTo>
                  <a:cubicBezTo>
                    <a:pt x="1008185" y="586154"/>
                    <a:pt x="958362" y="603738"/>
                    <a:pt x="879231" y="580292"/>
                  </a:cubicBezTo>
                  <a:cubicBezTo>
                    <a:pt x="800100" y="556846"/>
                    <a:pt x="823546" y="460131"/>
                    <a:pt x="756138" y="422031"/>
                  </a:cubicBezTo>
                  <a:cubicBezTo>
                    <a:pt x="688730" y="383931"/>
                    <a:pt x="542193" y="410307"/>
                    <a:pt x="474785" y="351692"/>
                  </a:cubicBezTo>
                  <a:cubicBezTo>
                    <a:pt x="407377" y="293077"/>
                    <a:pt x="430823" y="128953"/>
                    <a:pt x="351692" y="70338"/>
                  </a:cubicBezTo>
                  <a:cubicBezTo>
                    <a:pt x="272561" y="11723"/>
                    <a:pt x="136280" y="5861"/>
                    <a:pt x="0" y="0"/>
                  </a:cubicBezTo>
                </a:path>
              </a:pathLst>
            </a:custGeom>
            <a:ln w="63500">
              <a:solidFill>
                <a:schemeClr val="accent6">
                  <a:lumMod val="50000"/>
                </a:schemeClr>
              </a:solidFill>
              <a:prstDash val="solid"/>
            </a:ln>
            <a:effectLst>
              <a:outerShdw dist="50800" dir="13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2" name="TextBox 21"/>
          <p:cNvSpPr txBox="1"/>
          <p:nvPr/>
        </p:nvSpPr>
        <p:spPr>
          <a:xfrm rot="21480000">
            <a:off x="1673990" y="4526251"/>
            <a:ext cx="3873451" cy="511714"/>
          </a:xfrm>
          <a:prstGeom prst="rect">
            <a:avLst/>
          </a:prstGeom>
          <a:noFill/>
        </p:spPr>
        <p:txBody>
          <a:bodyPr wrap="none" rtlCol="0">
            <a:prstTxWarp prst="textArchUp">
              <a:avLst/>
            </a:prstTxWarp>
            <a:spAutoFit/>
          </a:bodyPr>
          <a:lstStyle/>
          <a:p>
            <a:r>
              <a:rPr lang="en-US" sz="2800" b="1" dirty="0" smtClean="0">
                <a:solidFill>
                  <a:schemeClr val="bg1"/>
                </a:solidFill>
                <a:effectLst>
                  <a:outerShdw dist="38100" dir="7200000" algn="ctr" rotWithShape="0">
                    <a:schemeClr val="tx1"/>
                  </a:outerShdw>
                </a:effectLst>
              </a:rPr>
              <a:t>Sedimentary rock layers</a:t>
            </a:r>
            <a:endParaRPr lang="en-US" sz="2800" b="1" dirty="0">
              <a:solidFill>
                <a:schemeClr val="bg1"/>
              </a:solidFill>
              <a:effectLst>
                <a:outerShdw dist="38100" dir="7200000" algn="ctr" rotWithShape="0">
                  <a:schemeClr val="tx1"/>
                </a:outerShdw>
              </a:effectLst>
            </a:endParaRPr>
          </a:p>
        </p:txBody>
      </p:sp>
      <p:sp>
        <p:nvSpPr>
          <p:cNvPr id="26" name="Freeform 25"/>
          <p:cNvSpPr/>
          <p:nvPr/>
        </p:nvSpPr>
        <p:spPr>
          <a:xfrm>
            <a:off x="505883" y="3170758"/>
            <a:ext cx="4703234" cy="1401244"/>
          </a:xfrm>
          <a:custGeom>
            <a:avLst/>
            <a:gdLst>
              <a:gd name="connsiteX0" fmla="*/ 573617 w 4216400"/>
              <a:gd name="connsiteY0" fmla="*/ 2117 h 1202267"/>
              <a:gd name="connsiteX1" fmla="*/ 814917 w 4216400"/>
              <a:gd name="connsiteY1" fmla="*/ 129117 h 1202267"/>
              <a:gd name="connsiteX2" fmla="*/ 992717 w 4216400"/>
              <a:gd name="connsiteY2" fmla="*/ 141817 h 1202267"/>
              <a:gd name="connsiteX3" fmla="*/ 1056217 w 4216400"/>
              <a:gd name="connsiteY3" fmla="*/ 306917 h 1202267"/>
              <a:gd name="connsiteX4" fmla="*/ 1284817 w 4216400"/>
              <a:gd name="connsiteY4" fmla="*/ 433917 h 1202267"/>
              <a:gd name="connsiteX5" fmla="*/ 1411817 w 4216400"/>
              <a:gd name="connsiteY5" fmla="*/ 484717 h 1202267"/>
              <a:gd name="connsiteX6" fmla="*/ 1500717 w 4216400"/>
              <a:gd name="connsiteY6" fmla="*/ 662517 h 1202267"/>
              <a:gd name="connsiteX7" fmla="*/ 2008717 w 4216400"/>
              <a:gd name="connsiteY7" fmla="*/ 560917 h 1202267"/>
              <a:gd name="connsiteX8" fmla="*/ 2542117 w 4216400"/>
              <a:gd name="connsiteY8" fmla="*/ 497417 h 1202267"/>
              <a:gd name="connsiteX9" fmla="*/ 2592917 w 4216400"/>
              <a:gd name="connsiteY9" fmla="*/ 497417 h 1202267"/>
              <a:gd name="connsiteX10" fmla="*/ 2681817 w 4216400"/>
              <a:gd name="connsiteY10" fmla="*/ 649817 h 1202267"/>
              <a:gd name="connsiteX11" fmla="*/ 2719917 w 4216400"/>
              <a:gd name="connsiteY11" fmla="*/ 738717 h 1202267"/>
              <a:gd name="connsiteX12" fmla="*/ 3393017 w 4216400"/>
              <a:gd name="connsiteY12" fmla="*/ 764117 h 1202267"/>
              <a:gd name="connsiteX13" fmla="*/ 3812117 w 4216400"/>
              <a:gd name="connsiteY13" fmla="*/ 675217 h 1202267"/>
              <a:gd name="connsiteX14" fmla="*/ 3939117 w 4216400"/>
              <a:gd name="connsiteY14" fmla="*/ 687917 h 1202267"/>
              <a:gd name="connsiteX15" fmla="*/ 4066117 w 4216400"/>
              <a:gd name="connsiteY15" fmla="*/ 865717 h 1202267"/>
              <a:gd name="connsiteX16" fmla="*/ 4104217 w 4216400"/>
              <a:gd name="connsiteY16" fmla="*/ 941917 h 1202267"/>
              <a:gd name="connsiteX17" fmla="*/ 3393017 w 4216400"/>
              <a:gd name="connsiteY17" fmla="*/ 941917 h 1202267"/>
              <a:gd name="connsiteX18" fmla="*/ 2326217 w 4216400"/>
              <a:gd name="connsiteY18" fmla="*/ 1056217 h 1202267"/>
              <a:gd name="connsiteX19" fmla="*/ 1818217 w 4216400"/>
              <a:gd name="connsiteY19" fmla="*/ 1081617 h 1202267"/>
              <a:gd name="connsiteX20" fmla="*/ 1437217 w 4216400"/>
              <a:gd name="connsiteY20" fmla="*/ 1145117 h 1202267"/>
              <a:gd name="connsiteX21" fmla="*/ 764117 w 4216400"/>
              <a:gd name="connsiteY21" fmla="*/ 1183217 h 1202267"/>
              <a:gd name="connsiteX22" fmla="*/ 535517 w 4216400"/>
              <a:gd name="connsiteY22" fmla="*/ 1183217 h 1202267"/>
              <a:gd name="connsiteX23" fmla="*/ 218017 w 4216400"/>
              <a:gd name="connsiteY23" fmla="*/ 1068917 h 1202267"/>
              <a:gd name="connsiteX24" fmla="*/ 27517 w 4216400"/>
              <a:gd name="connsiteY24" fmla="*/ 776817 h 1202267"/>
              <a:gd name="connsiteX25" fmla="*/ 52917 w 4216400"/>
              <a:gd name="connsiteY25" fmla="*/ 662517 h 1202267"/>
              <a:gd name="connsiteX26" fmla="*/ 141817 w 4216400"/>
              <a:gd name="connsiteY26" fmla="*/ 522817 h 1202267"/>
              <a:gd name="connsiteX27" fmla="*/ 243417 w 4216400"/>
              <a:gd name="connsiteY27" fmla="*/ 459317 h 1202267"/>
              <a:gd name="connsiteX28" fmla="*/ 332317 w 4216400"/>
              <a:gd name="connsiteY28" fmla="*/ 319617 h 1202267"/>
              <a:gd name="connsiteX29" fmla="*/ 459317 w 4216400"/>
              <a:gd name="connsiteY29" fmla="*/ 218017 h 1202267"/>
              <a:gd name="connsiteX30" fmla="*/ 535517 w 4216400"/>
              <a:gd name="connsiteY30" fmla="*/ 116417 h 1202267"/>
              <a:gd name="connsiteX31" fmla="*/ 573617 w 4216400"/>
              <a:gd name="connsiteY31" fmla="*/ 2117 h 1202267"/>
              <a:gd name="connsiteX0" fmla="*/ 573617 w 4703234"/>
              <a:gd name="connsiteY0" fmla="*/ 2117 h 1202267"/>
              <a:gd name="connsiteX1" fmla="*/ 814917 w 4703234"/>
              <a:gd name="connsiteY1" fmla="*/ 129117 h 1202267"/>
              <a:gd name="connsiteX2" fmla="*/ 992717 w 4703234"/>
              <a:gd name="connsiteY2" fmla="*/ 141817 h 1202267"/>
              <a:gd name="connsiteX3" fmla="*/ 1056217 w 4703234"/>
              <a:gd name="connsiteY3" fmla="*/ 306917 h 1202267"/>
              <a:gd name="connsiteX4" fmla="*/ 1284817 w 4703234"/>
              <a:gd name="connsiteY4" fmla="*/ 433917 h 1202267"/>
              <a:gd name="connsiteX5" fmla="*/ 1411817 w 4703234"/>
              <a:gd name="connsiteY5" fmla="*/ 484717 h 1202267"/>
              <a:gd name="connsiteX6" fmla="*/ 1500717 w 4703234"/>
              <a:gd name="connsiteY6" fmla="*/ 662517 h 1202267"/>
              <a:gd name="connsiteX7" fmla="*/ 2008717 w 4703234"/>
              <a:gd name="connsiteY7" fmla="*/ 560917 h 1202267"/>
              <a:gd name="connsiteX8" fmla="*/ 2542117 w 4703234"/>
              <a:gd name="connsiteY8" fmla="*/ 497417 h 1202267"/>
              <a:gd name="connsiteX9" fmla="*/ 2592917 w 4703234"/>
              <a:gd name="connsiteY9" fmla="*/ 497417 h 1202267"/>
              <a:gd name="connsiteX10" fmla="*/ 2681817 w 4703234"/>
              <a:gd name="connsiteY10" fmla="*/ 649817 h 1202267"/>
              <a:gd name="connsiteX11" fmla="*/ 2719917 w 4703234"/>
              <a:gd name="connsiteY11" fmla="*/ 738717 h 1202267"/>
              <a:gd name="connsiteX12" fmla="*/ 3393017 w 4703234"/>
              <a:gd name="connsiteY12" fmla="*/ 764117 h 1202267"/>
              <a:gd name="connsiteX13" fmla="*/ 3812117 w 4703234"/>
              <a:gd name="connsiteY13" fmla="*/ 675217 h 1202267"/>
              <a:gd name="connsiteX14" fmla="*/ 3939117 w 4703234"/>
              <a:gd name="connsiteY14" fmla="*/ 687917 h 1202267"/>
              <a:gd name="connsiteX15" fmla="*/ 4675717 w 4703234"/>
              <a:gd name="connsiteY15" fmla="*/ 865717 h 1202267"/>
              <a:gd name="connsiteX16" fmla="*/ 4104217 w 4703234"/>
              <a:gd name="connsiteY16" fmla="*/ 941917 h 1202267"/>
              <a:gd name="connsiteX17" fmla="*/ 3393017 w 4703234"/>
              <a:gd name="connsiteY17" fmla="*/ 941917 h 1202267"/>
              <a:gd name="connsiteX18" fmla="*/ 2326217 w 4703234"/>
              <a:gd name="connsiteY18" fmla="*/ 1056217 h 1202267"/>
              <a:gd name="connsiteX19" fmla="*/ 1818217 w 4703234"/>
              <a:gd name="connsiteY19" fmla="*/ 1081617 h 1202267"/>
              <a:gd name="connsiteX20" fmla="*/ 1437217 w 4703234"/>
              <a:gd name="connsiteY20" fmla="*/ 1145117 h 1202267"/>
              <a:gd name="connsiteX21" fmla="*/ 764117 w 4703234"/>
              <a:gd name="connsiteY21" fmla="*/ 1183217 h 1202267"/>
              <a:gd name="connsiteX22" fmla="*/ 535517 w 4703234"/>
              <a:gd name="connsiteY22" fmla="*/ 1183217 h 1202267"/>
              <a:gd name="connsiteX23" fmla="*/ 218017 w 4703234"/>
              <a:gd name="connsiteY23" fmla="*/ 1068917 h 1202267"/>
              <a:gd name="connsiteX24" fmla="*/ 27517 w 4703234"/>
              <a:gd name="connsiteY24" fmla="*/ 776817 h 1202267"/>
              <a:gd name="connsiteX25" fmla="*/ 52917 w 4703234"/>
              <a:gd name="connsiteY25" fmla="*/ 662517 h 1202267"/>
              <a:gd name="connsiteX26" fmla="*/ 141817 w 4703234"/>
              <a:gd name="connsiteY26" fmla="*/ 522817 h 1202267"/>
              <a:gd name="connsiteX27" fmla="*/ 243417 w 4703234"/>
              <a:gd name="connsiteY27" fmla="*/ 459317 h 1202267"/>
              <a:gd name="connsiteX28" fmla="*/ 332317 w 4703234"/>
              <a:gd name="connsiteY28" fmla="*/ 319617 h 1202267"/>
              <a:gd name="connsiteX29" fmla="*/ 459317 w 4703234"/>
              <a:gd name="connsiteY29" fmla="*/ 218017 h 1202267"/>
              <a:gd name="connsiteX30" fmla="*/ 535517 w 4703234"/>
              <a:gd name="connsiteY30" fmla="*/ 116417 h 1202267"/>
              <a:gd name="connsiteX31" fmla="*/ 573617 w 4703234"/>
              <a:gd name="connsiteY31" fmla="*/ 2117 h 1202267"/>
              <a:gd name="connsiteX0" fmla="*/ 573617 w 4703234"/>
              <a:gd name="connsiteY0" fmla="*/ 2117 h 1202267"/>
              <a:gd name="connsiteX1" fmla="*/ 814917 w 4703234"/>
              <a:gd name="connsiteY1" fmla="*/ 129117 h 1202267"/>
              <a:gd name="connsiteX2" fmla="*/ 992717 w 4703234"/>
              <a:gd name="connsiteY2" fmla="*/ 141817 h 1202267"/>
              <a:gd name="connsiteX3" fmla="*/ 1056217 w 4703234"/>
              <a:gd name="connsiteY3" fmla="*/ 306917 h 1202267"/>
              <a:gd name="connsiteX4" fmla="*/ 1284817 w 4703234"/>
              <a:gd name="connsiteY4" fmla="*/ 433917 h 1202267"/>
              <a:gd name="connsiteX5" fmla="*/ 1411817 w 4703234"/>
              <a:gd name="connsiteY5" fmla="*/ 484717 h 1202267"/>
              <a:gd name="connsiteX6" fmla="*/ 1500717 w 4703234"/>
              <a:gd name="connsiteY6" fmla="*/ 662517 h 1202267"/>
              <a:gd name="connsiteX7" fmla="*/ 2008717 w 4703234"/>
              <a:gd name="connsiteY7" fmla="*/ 560917 h 1202267"/>
              <a:gd name="connsiteX8" fmla="*/ 2542117 w 4703234"/>
              <a:gd name="connsiteY8" fmla="*/ 497417 h 1202267"/>
              <a:gd name="connsiteX9" fmla="*/ 2592917 w 4703234"/>
              <a:gd name="connsiteY9" fmla="*/ 497417 h 1202267"/>
              <a:gd name="connsiteX10" fmla="*/ 2681817 w 4703234"/>
              <a:gd name="connsiteY10" fmla="*/ 649817 h 1202267"/>
              <a:gd name="connsiteX11" fmla="*/ 2719917 w 4703234"/>
              <a:gd name="connsiteY11" fmla="*/ 738717 h 1202267"/>
              <a:gd name="connsiteX12" fmla="*/ 3393017 w 4703234"/>
              <a:gd name="connsiteY12" fmla="*/ 764117 h 1202267"/>
              <a:gd name="connsiteX13" fmla="*/ 3812117 w 4703234"/>
              <a:gd name="connsiteY13" fmla="*/ 675217 h 1202267"/>
              <a:gd name="connsiteX14" fmla="*/ 3939117 w 4703234"/>
              <a:gd name="connsiteY14" fmla="*/ 687917 h 1202267"/>
              <a:gd name="connsiteX15" fmla="*/ 4675717 w 4703234"/>
              <a:gd name="connsiteY15" fmla="*/ 865717 h 1202267"/>
              <a:gd name="connsiteX16" fmla="*/ 4104217 w 4703234"/>
              <a:gd name="connsiteY16" fmla="*/ 941917 h 1202267"/>
              <a:gd name="connsiteX17" fmla="*/ 3393017 w 4703234"/>
              <a:gd name="connsiteY17" fmla="*/ 941917 h 1202267"/>
              <a:gd name="connsiteX18" fmla="*/ 2326217 w 4703234"/>
              <a:gd name="connsiteY18" fmla="*/ 1056217 h 1202267"/>
              <a:gd name="connsiteX19" fmla="*/ 1818217 w 4703234"/>
              <a:gd name="connsiteY19" fmla="*/ 1081617 h 1202267"/>
              <a:gd name="connsiteX20" fmla="*/ 1437217 w 4703234"/>
              <a:gd name="connsiteY20" fmla="*/ 1145117 h 1202267"/>
              <a:gd name="connsiteX21" fmla="*/ 764117 w 4703234"/>
              <a:gd name="connsiteY21" fmla="*/ 1183217 h 1202267"/>
              <a:gd name="connsiteX22" fmla="*/ 535517 w 4703234"/>
              <a:gd name="connsiteY22" fmla="*/ 1183217 h 1202267"/>
              <a:gd name="connsiteX23" fmla="*/ 218017 w 4703234"/>
              <a:gd name="connsiteY23" fmla="*/ 1068917 h 1202267"/>
              <a:gd name="connsiteX24" fmla="*/ 27517 w 4703234"/>
              <a:gd name="connsiteY24" fmla="*/ 776817 h 1202267"/>
              <a:gd name="connsiteX25" fmla="*/ 52917 w 4703234"/>
              <a:gd name="connsiteY25" fmla="*/ 662517 h 1202267"/>
              <a:gd name="connsiteX26" fmla="*/ 141817 w 4703234"/>
              <a:gd name="connsiteY26" fmla="*/ 522817 h 1202267"/>
              <a:gd name="connsiteX27" fmla="*/ 243417 w 4703234"/>
              <a:gd name="connsiteY27" fmla="*/ 459317 h 1202267"/>
              <a:gd name="connsiteX28" fmla="*/ 332317 w 4703234"/>
              <a:gd name="connsiteY28" fmla="*/ 319617 h 1202267"/>
              <a:gd name="connsiteX29" fmla="*/ 459317 w 4703234"/>
              <a:gd name="connsiteY29" fmla="*/ 218017 h 1202267"/>
              <a:gd name="connsiteX30" fmla="*/ 535517 w 4703234"/>
              <a:gd name="connsiteY30" fmla="*/ 116417 h 1202267"/>
              <a:gd name="connsiteX31" fmla="*/ 573617 w 4703234"/>
              <a:gd name="connsiteY31" fmla="*/ 2117 h 1202267"/>
              <a:gd name="connsiteX0" fmla="*/ 573617 w 4703234"/>
              <a:gd name="connsiteY0" fmla="*/ 2117 h 1202267"/>
              <a:gd name="connsiteX1" fmla="*/ 814917 w 4703234"/>
              <a:gd name="connsiteY1" fmla="*/ 129117 h 1202267"/>
              <a:gd name="connsiteX2" fmla="*/ 992717 w 4703234"/>
              <a:gd name="connsiteY2" fmla="*/ 141817 h 1202267"/>
              <a:gd name="connsiteX3" fmla="*/ 1056217 w 4703234"/>
              <a:gd name="connsiteY3" fmla="*/ 306917 h 1202267"/>
              <a:gd name="connsiteX4" fmla="*/ 1284817 w 4703234"/>
              <a:gd name="connsiteY4" fmla="*/ 433917 h 1202267"/>
              <a:gd name="connsiteX5" fmla="*/ 1411817 w 4703234"/>
              <a:gd name="connsiteY5" fmla="*/ 484717 h 1202267"/>
              <a:gd name="connsiteX6" fmla="*/ 1500717 w 4703234"/>
              <a:gd name="connsiteY6" fmla="*/ 662517 h 1202267"/>
              <a:gd name="connsiteX7" fmla="*/ 2008717 w 4703234"/>
              <a:gd name="connsiteY7" fmla="*/ 560917 h 1202267"/>
              <a:gd name="connsiteX8" fmla="*/ 2542117 w 4703234"/>
              <a:gd name="connsiteY8" fmla="*/ 497417 h 1202267"/>
              <a:gd name="connsiteX9" fmla="*/ 2897717 w 4703234"/>
              <a:gd name="connsiteY9" fmla="*/ 497417 h 1202267"/>
              <a:gd name="connsiteX10" fmla="*/ 2681817 w 4703234"/>
              <a:gd name="connsiteY10" fmla="*/ 649817 h 1202267"/>
              <a:gd name="connsiteX11" fmla="*/ 2719917 w 4703234"/>
              <a:gd name="connsiteY11" fmla="*/ 738717 h 1202267"/>
              <a:gd name="connsiteX12" fmla="*/ 3393017 w 4703234"/>
              <a:gd name="connsiteY12" fmla="*/ 764117 h 1202267"/>
              <a:gd name="connsiteX13" fmla="*/ 3812117 w 4703234"/>
              <a:gd name="connsiteY13" fmla="*/ 675217 h 1202267"/>
              <a:gd name="connsiteX14" fmla="*/ 3939117 w 4703234"/>
              <a:gd name="connsiteY14" fmla="*/ 687917 h 1202267"/>
              <a:gd name="connsiteX15" fmla="*/ 4675717 w 4703234"/>
              <a:gd name="connsiteY15" fmla="*/ 865717 h 1202267"/>
              <a:gd name="connsiteX16" fmla="*/ 4104217 w 4703234"/>
              <a:gd name="connsiteY16" fmla="*/ 941917 h 1202267"/>
              <a:gd name="connsiteX17" fmla="*/ 3393017 w 4703234"/>
              <a:gd name="connsiteY17" fmla="*/ 941917 h 1202267"/>
              <a:gd name="connsiteX18" fmla="*/ 2326217 w 4703234"/>
              <a:gd name="connsiteY18" fmla="*/ 1056217 h 1202267"/>
              <a:gd name="connsiteX19" fmla="*/ 1818217 w 4703234"/>
              <a:gd name="connsiteY19" fmla="*/ 1081617 h 1202267"/>
              <a:gd name="connsiteX20" fmla="*/ 1437217 w 4703234"/>
              <a:gd name="connsiteY20" fmla="*/ 1145117 h 1202267"/>
              <a:gd name="connsiteX21" fmla="*/ 764117 w 4703234"/>
              <a:gd name="connsiteY21" fmla="*/ 1183217 h 1202267"/>
              <a:gd name="connsiteX22" fmla="*/ 535517 w 4703234"/>
              <a:gd name="connsiteY22" fmla="*/ 1183217 h 1202267"/>
              <a:gd name="connsiteX23" fmla="*/ 218017 w 4703234"/>
              <a:gd name="connsiteY23" fmla="*/ 1068917 h 1202267"/>
              <a:gd name="connsiteX24" fmla="*/ 27517 w 4703234"/>
              <a:gd name="connsiteY24" fmla="*/ 776817 h 1202267"/>
              <a:gd name="connsiteX25" fmla="*/ 52917 w 4703234"/>
              <a:gd name="connsiteY25" fmla="*/ 662517 h 1202267"/>
              <a:gd name="connsiteX26" fmla="*/ 141817 w 4703234"/>
              <a:gd name="connsiteY26" fmla="*/ 522817 h 1202267"/>
              <a:gd name="connsiteX27" fmla="*/ 243417 w 4703234"/>
              <a:gd name="connsiteY27" fmla="*/ 459317 h 1202267"/>
              <a:gd name="connsiteX28" fmla="*/ 332317 w 4703234"/>
              <a:gd name="connsiteY28" fmla="*/ 319617 h 1202267"/>
              <a:gd name="connsiteX29" fmla="*/ 459317 w 4703234"/>
              <a:gd name="connsiteY29" fmla="*/ 218017 h 1202267"/>
              <a:gd name="connsiteX30" fmla="*/ 535517 w 4703234"/>
              <a:gd name="connsiteY30" fmla="*/ 116417 h 1202267"/>
              <a:gd name="connsiteX31" fmla="*/ 573617 w 4703234"/>
              <a:gd name="connsiteY31" fmla="*/ 2117 h 1202267"/>
              <a:gd name="connsiteX0" fmla="*/ 573617 w 4703234"/>
              <a:gd name="connsiteY0" fmla="*/ 2117 h 1202267"/>
              <a:gd name="connsiteX1" fmla="*/ 814917 w 4703234"/>
              <a:gd name="connsiteY1" fmla="*/ 129117 h 1202267"/>
              <a:gd name="connsiteX2" fmla="*/ 992717 w 4703234"/>
              <a:gd name="connsiteY2" fmla="*/ 141817 h 1202267"/>
              <a:gd name="connsiteX3" fmla="*/ 1056217 w 4703234"/>
              <a:gd name="connsiteY3" fmla="*/ 306917 h 1202267"/>
              <a:gd name="connsiteX4" fmla="*/ 1284817 w 4703234"/>
              <a:gd name="connsiteY4" fmla="*/ 433917 h 1202267"/>
              <a:gd name="connsiteX5" fmla="*/ 1411817 w 4703234"/>
              <a:gd name="connsiteY5" fmla="*/ 484717 h 1202267"/>
              <a:gd name="connsiteX6" fmla="*/ 1500717 w 4703234"/>
              <a:gd name="connsiteY6" fmla="*/ 662517 h 1202267"/>
              <a:gd name="connsiteX7" fmla="*/ 2008717 w 4703234"/>
              <a:gd name="connsiteY7" fmla="*/ 560917 h 1202267"/>
              <a:gd name="connsiteX8" fmla="*/ 2542117 w 4703234"/>
              <a:gd name="connsiteY8" fmla="*/ 497417 h 1202267"/>
              <a:gd name="connsiteX9" fmla="*/ 2897717 w 4703234"/>
              <a:gd name="connsiteY9" fmla="*/ 497417 h 1202267"/>
              <a:gd name="connsiteX10" fmla="*/ 2681817 w 4703234"/>
              <a:gd name="connsiteY10" fmla="*/ 649817 h 1202267"/>
              <a:gd name="connsiteX11" fmla="*/ 2948517 w 4703234"/>
              <a:gd name="connsiteY11" fmla="*/ 738717 h 1202267"/>
              <a:gd name="connsiteX12" fmla="*/ 3393017 w 4703234"/>
              <a:gd name="connsiteY12" fmla="*/ 764117 h 1202267"/>
              <a:gd name="connsiteX13" fmla="*/ 3812117 w 4703234"/>
              <a:gd name="connsiteY13" fmla="*/ 675217 h 1202267"/>
              <a:gd name="connsiteX14" fmla="*/ 3939117 w 4703234"/>
              <a:gd name="connsiteY14" fmla="*/ 687917 h 1202267"/>
              <a:gd name="connsiteX15" fmla="*/ 4675717 w 4703234"/>
              <a:gd name="connsiteY15" fmla="*/ 865717 h 1202267"/>
              <a:gd name="connsiteX16" fmla="*/ 4104217 w 4703234"/>
              <a:gd name="connsiteY16" fmla="*/ 941917 h 1202267"/>
              <a:gd name="connsiteX17" fmla="*/ 3393017 w 4703234"/>
              <a:gd name="connsiteY17" fmla="*/ 941917 h 1202267"/>
              <a:gd name="connsiteX18" fmla="*/ 2326217 w 4703234"/>
              <a:gd name="connsiteY18" fmla="*/ 1056217 h 1202267"/>
              <a:gd name="connsiteX19" fmla="*/ 1818217 w 4703234"/>
              <a:gd name="connsiteY19" fmla="*/ 1081617 h 1202267"/>
              <a:gd name="connsiteX20" fmla="*/ 1437217 w 4703234"/>
              <a:gd name="connsiteY20" fmla="*/ 1145117 h 1202267"/>
              <a:gd name="connsiteX21" fmla="*/ 764117 w 4703234"/>
              <a:gd name="connsiteY21" fmla="*/ 1183217 h 1202267"/>
              <a:gd name="connsiteX22" fmla="*/ 535517 w 4703234"/>
              <a:gd name="connsiteY22" fmla="*/ 1183217 h 1202267"/>
              <a:gd name="connsiteX23" fmla="*/ 218017 w 4703234"/>
              <a:gd name="connsiteY23" fmla="*/ 1068917 h 1202267"/>
              <a:gd name="connsiteX24" fmla="*/ 27517 w 4703234"/>
              <a:gd name="connsiteY24" fmla="*/ 776817 h 1202267"/>
              <a:gd name="connsiteX25" fmla="*/ 52917 w 4703234"/>
              <a:gd name="connsiteY25" fmla="*/ 662517 h 1202267"/>
              <a:gd name="connsiteX26" fmla="*/ 141817 w 4703234"/>
              <a:gd name="connsiteY26" fmla="*/ 522817 h 1202267"/>
              <a:gd name="connsiteX27" fmla="*/ 243417 w 4703234"/>
              <a:gd name="connsiteY27" fmla="*/ 459317 h 1202267"/>
              <a:gd name="connsiteX28" fmla="*/ 332317 w 4703234"/>
              <a:gd name="connsiteY28" fmla="*/ 319617 h 1202267"/>
              <a:gd name="connsiteX29" fmla="*/ 459317 w 4703234"/>
              <a:gd name="connsiteY29" fmla="*/ 218017 h 1202267"/>
              <a:gd name="connsiteX30" fmla="*/ 535517 w 4703234"/>
              <a:gd name="connsiteY30" fmla="*/ 116417 h 1202267"/>
              <a:gd name="connsiteX31" fmla="*/ 573617 w 4703234"/>
              <a:gd name="connsiteY31" fmla="*/ 2117 h 1202267"/>
              <a:gd name="connsiteX0" fmla="*/ 573617 w 4703234"/>
              <a:gd name="connsiteY0" fmla="*/ 2117 h 1202267"/>
              <a:gd name="connsiteX1" fmla="*/ 814917 w 4703234"/>
              <a:gd name="connsiteY1" fmla="*/ 129117 h 1202267"/>
              <a:gd name="connsiteX2" fmla="*/ 992717 w 4703234"/>
              <a:gd name="connsiteY2" fmla="*/ 141817 h 1202267"/>
              <a:gd name="connsiteX3" fmla="*/ 1056217 w 4703234"/>
              <a:gd name="connsiteY3" fmla="*/ 306917 h 1202267"/>
              <a:gd name="connsiteX4" fmla="*/ 1284817 w 4703234"/>
              <a:gd name="connsiteY4" fmla="*/ 433917 h 1202267"/>
              <a:gd name="connsiteX5" fmla="*/ 1411817 w 4703234"/>
              <a:gd name="connsiteY5" fmla="*/ 484717 h 1202267"/>
              <a:gd name="connsiteX6" fmla="*/ 1500717 w 4703234"/>
              <a:gd name="connsiteY6" fmla="*/ 662517 h 1202267"/>
              <a:gd name="connsiteX7" fmla="*/ 2008717 w 4703234"/>
              <a:gd name="connsiteY7" fmla="*/ 560917 h 1202267"/>
              <a:gd name="connsiteX8" fmla="*/ 2542117 w 4703234"/>
              <a:gd name="connsiteY8" fmla="*/ 497417 h 1202267"/>
              <a:gd name="connsiteX9" fmla="*/ 2897717 w 4703234"/>
              <a:gd name="connsiteY9" fmla="*/ 497417 h 1202267"/>
              <a:gd name="connsiteX10" fmla="*/ 2948517 w 4703234"/>
              <a:gd name="connsiteY10" fmla="*/ 738717 h 1202267"/>
              <a:gd name="connsiteX11" fmla="*/ 3393017 w 4703234"/>
              <a:gd name="connsiteY11" fmla="*/ 764117 h 1202267"/>
              <a:gd name="connsiteX12" fmla="*/ 3812117 w 4703234"/>
              <a:gd name="connsiteY12" fmla="*/ 675217 h 1202267"/>
              <a:gd name="connsiteX13" fmla="*/ 3939117 w 4703234"/>
              <a:gd name="connsiteY13" fmla="*/ 687917 h 1202267"/>
              <a:gd name="connsiteX14" fmla="*/ 4675717 w 4703234"/>
              <a:gd name="connsiteY14" fmla="*/ 865717 h 1202267"/>
              <a:gd name="connsiteX15" fmla="*/ 4104217 w 4703234"/>
              <a:gd name="connsiteY15" fmla="*/ 941917 h 1202267"/>
              <a:gd name="connsiteX16" fmla="*/ 3393017 w 4703234"/>
              <a:gd name="connsiteY16" fmla="*/ 941917 h 1202267"/>
              <a:gd name="connsiteX17" fmla="*/ 2326217 w 4703234"/>
              <a:gd name="connsiteY17" fmla="*/ 1056217 h 1202267"/>
              <a:gd name="connsiteX18" fmla="*/ 1818217 w 4703234"/>
              <a:gd name="connsiteY18" fmla="*/ 1081617 h 1202267"/>
              <a:gd name="connsiteX19" fmla="*/ 1437217 w 4703234"/>
              <a:gd name="connsiteY19" fmla="*/ 1145117 h 1202267"/>
              <a:gd name="connsiteX20" fmla="*/ 764117 w 4703234"/>
              <a:gd name="connsiteY20" fmla="*/ 1183217 h 1202267"/>
              <a:gd name="connsiteX21" fmla="*/ 535517 w 4703234"/>
              <a:gd name="connsiteY21" fmla="*/ 1183217 h 1202267"/>
              <a:gd name="connsiteX22" fmla="*/ 218017 w 4703234"/>
              <a:gd name="connsiteY22" fmla="*/ 1068917 h 1202267"/>
              <a:gd name="connsiteX23" fmla="*/ 27517 w 4703234"/>
              <a:gd name="connsiteY23" fmla="*/ 776817 h 1202267"/>
              <a:gd name="connsiteX24" fmla="*/ 52917 w 4703234"/>
              <a:gd name="connsiteY24" fmla="*/ 662517 h 1202267"/>
              <a:gd name="connsiteX25" fmla="*/ 141817 w 4703234"/>
              <a:gd name="connsiteY25" fmla="*/ 522817 h 1202267"/>
              <a:gd name="connsiteX26" fmla="*/ 243417 w 4703234"/>
              <a:gd name="connsiteY26" fmla="*/ 459317 h 1202267"/>
              <a:gd name="connsiteX27" fmla="*/ 332317 w 4703234"/>
              <a:gd name="connsiteY27" fmla="*/ 319617 h 1202267"/>
              <a:gd name="connsiteX28" fmla="*/ 459317 w 4703234"/>
              <a:gd name="connsiteY28" fmla="*/ 218017 h 1202267"/>
              <a:gd name="connsiteX29" fmla="*/ 535517 w 4703234"/>
              <a:gd name="connsiteY29" fmla="*/ 116417 h 1202267"/>
              <a:gd name="connsiteX30" fmla="*/ 573617 w 4703234"/>
              <a:gd name="connsiteY30" fmla="*/ 2117 h 1202267"/>
              <a:gd name="connsiteX0" fmla="*/ 535517 w 4703234"/>
              <a:gd name="connsiteY0" fmla="*/ 14817 h 1100667"/>
              <a:gd name="connsiteX1" fmla="*/ 814917 w 4703234"/>
              <a:gd name="connsiteY1" fmla="*/ 27517 h 1100667"/>
              <a:gd name="connsiteX2" fmla="*/ 992717 w 4703234"/>
              <a:gd name="connsiteY2" fmla="*/ 40217 h 1100667"/>
              <a:gd name="connsiteX3" fmla="*/ 1056217 w 4703234"/>
              <a:gd name="connsiteY3" fmla="*/ 205317 h 1100667"/>
              <a:gd name="connsiteX4" fmla="*/ 1284817 w 4703234"/>
              <a:gd name="connsiteY4" fmla="*/ 332317 h 1100667"/>
              <a:gd name="connsiteX5" fmla="*/ 1411817 w 4703234"/>
              <a:gd name="connsiteY5" fmla="*/ 383117 h 1100667"/>
              <a:gd name="connsiteX6" fmla="*/ 1500717 w 4703234"/>
              <a:gd name="connsiteY6" fmla="*/ 560917 h 1100667"/>
              <a:gd name="connsiteX7" fmla="*/ 2008717 w 4703234"/>
              <a:gd name="connsiteY7" fmla="*/ 459317 h 1100667"/>
              <a:gd name="connsiteX8" fmla="*/ 2542117 w 4703234"/>
              <a:gd name="connsiteY8" fmla="*/ 395817 h 1100667"/>
              <a:gd name="connsiteX9" fmla="*/ 2897717 w 4703234"/>
              <a:gd name="connsiteY9" fmla="*/ 395817 h 1100667"/>
              <a:gd name="connsiteX10" fmla="*/ 2948517 w 4703234"/>
              <a:gd name="connsiteY10" fmla="*/ 637117 h 1100667"/>
              <a:gd name="connsiteX11" fmla="*/ 3393017 w 4703234"/>
              <a:gd name="connsiteY11" fmla="*/ 662517 h 1100667"/>
              <a:gd name="connsiteX12" fmla="*/ 3812117 w 4703234"/>
              <a:gd name="connsiteY12" fmla="*/ 573617 h 1100667"/>
              <a:gd name="connsiteX13" fmla="*/ 3939117 w 4703234"/>
              <a:gd name="connsiteY13" fmla="*/ 586317 h 1100667"/>
              <a:gd name="connsiteX14" fmla="*/ 4675717 w 4703234"/>
              <a:gd name="connsiteY14" fmla="*/ 764117 h 1100667"/>
              <a:gd name="connsiteX15" fmla="*/ 4104217 w 4703234"/>
              <a:gd name="connsiteY15" fmla="*/ 840317 h 1100667"/>
              <a:gd name="connsiteX16" fmla="*/ 3393017 w 4703234"/>
              <a:gd name="connsiteY16" fmla="*/ 840317 h 1100667"/>
              <a:gd name="connsiteX17" fmla="*/ 2326217 w 4703234"/>
              <a:gd name="connsiteY17" fmla="*/ 954617 h 1100667"/>
              <a:gd name="connsiteX18" fmla="*/ 1818217 w 4703234"/>
              <a:gd name="connsiteY18" fmla="*/ 980017 h 1100667"/>
              <a:gd name="connsiteX19" fmla="*/ 1437217 w 4703234"/>
              <a:gd name="connsiteY19" fmla="*/ 1043517 h 1100667"/>
              <a:gd name="connsiteX20" fmla="*/ 764117 w 4703234"/>
              <a:gd name="connsiteY20" fmla="*/ 1081617 h 1100667"/>
              <a:gd name="connsiteX21" fmla="*/ 535517 w 4703234"/>
              <a:gd name="connsiteY21" fmla="*/ 1081617 h 1100667"/>
              <a:gd name="connsiteX22" fmla="*/ 218017 w 4703234"/>
              <a:gd name="connsiteY22" fmla="*/ 967317 h 1100667"/>
              <a:gd name="connsiteX23" fmla="*/ 27517 w 4703234"/>
              <a:gd name="connsiteY23" fmla="*/ 675217 h 1100667"/>
              <a:gd name="connsiteX24" fmla="*/ 52917 w 4703234"/>
              <a:gd name="connsiteY24" fmla="*/ 560917 h 1100667"/>
              <a:gd name="connsiteX25" fmla="*/ 141817 w 4703234"/>
              <a:gd name="connsiteY25" fmla="*/ 421217 h 1100667"/>
              <a:gd name="connsiteX26" fmla="*/ 243417 w 4703234"/>
              <a:gd name="connsiteY26" fmla="*/ 357717 h 1100667"/>
              <a:gd name="connsiteX27" fmla="*/ 332317 w 4703234"/>
              <a:gd name="connsiteY27" fmla="*/ 218017 h 1100667"/>
              <a:gd name="connsiteX28" fmla="*/ 459317 w 4703234"/>
              <a:gd name="connsiteY28" fmla="*/ 116417 h 1100667"/>
              <a:gd name="connsiteX29" fmla="*/ 535517 w 4703234"/>
              <a:gd name="connsiteY29" fmla="*/ 14817 h 1100667"/>
              <a:gd name="connsiteX0" fmla="*/ 535517 w 4703234"/>
              <a:gd name="connsiteY0" fmla="*/ 19050 h 1104900"/>
              <a:gd name="connsiteX1" fmla="*/ 814917 w 4703234"/>
              <a:gd name="connsiteY1" fmla="*/ 31750 h 1104900"/>
              <a:gd name="connsiteX2" fmla="*/ 1056217 w 4703234"/>
              <a:gd name="connsiteY2" fmla="*/ 209550 h 1104900"/>
              <a:gd name="connsiteX3" fmla="*/ 1284817 w 4703234"/>
              <a:gd name="connsiteY3" fmla="*/ 336550 h 1104900"/>
              <a:gd name="connsiteX4" fmla="*/ 1411817 w 4703234"/>
              <a:gd name="connsiteY4" fmla="*/ 387350 h 1104900"/>
              <a:gd name="connsiteX5" fmla="*/ 1500717 w 4703234"/>
              <a:gd name="connsiteY5" fmla="*/ 565150 h 1104900"/>
              <a:gd name="connsiteX6" fmla="*/ 2008717 w 4703234"/>
              <a:gd name="connsiteY6" fmla="*/ 463550 h 1104900"/>
              <a:gd name="connsiteX7" fmla="*/ 2542117 w 4703234"/>
              <a:gd name="connsiteY7" fmla="*/ 400050 h 1104900"/>
              <a:gd name="connsiteX8" fmla="*/ 2897717 w 4703234"/>
              <a:gd name="connsiteY8" fmla="*/ 400050 h 1104900"/>
              <a:gd name="connsiteX9" fmla="*/ 2948517 w 4703234"/>
              <a:gd name="connsiteY9" fmla="*/ 641350 h 1104900"/>
              <a:gd name="connsiteX10" fmla="*/ 3393017 w 4703234"/>
              <a:gd name="connsiteY10" fmla="*/ 666750 h 1104900"/>
              <a:gd name="connsiteX11" fmla="*/ 3812117 w 4703234"/>
              <a:gd name="connsiteY11" fmla="*/ 577850 h 1104900"/>
              <a:gd name="connsiteX12" fmla="*/ 3939117 w 4703234"/>
              <a:gd name="connsiteY12" fmla="*/ 590550 h 1104900"/>
              <a:gd name="connsiteX13" fmla="*/ 4675717 w 4703234"/>
              <a:gd name="connsiteY13" fmla="*/ 768350 h 1104900"/>
              <a:gd name="connsiteX14" fmla="*/ 4104217 w 4703234"/>
              <a:gd name="connsiteY14" fmla="*/ 844550 h 1104900"/>
              <a:gd name="connsiteX15" fmla="*/ 3393017 w 4703234"/>
              <a:gd name="connsiteY15" fmla="*/ 844550 h 1104900"/>
              <a:gd name="connsiteX16" fmla="*/ 2326217 w 4703234"/>
              <a:gd name="connsiteY16" fmla="*/ 958850 h 1104900"/>
              <a:gd name="connsiteX17" fmla="*/ 1818217 w 4703234"/>
              <a:gd name="connsiteY17" fmla="*/ 984250 h 1104900"/>
              <a:gd name="connsiteX18" fmla="*/ 1437217 w 4703234"/>
              <a:gd name="connsiteY18" fmla="*/ 1047750 h 1104900"/>
              <a:gd name="connsiteX19" fmla="*/ 764117 w 4703234"/>
              <a:gd name="connsiteY19" fmla="*/ 1085850 h 1104900"/>
              <a:gd name="connsiteX20" fmla="*/ 535517 w 4703234"/>
              <a:gd name="connsiteY20" fmla="*/ 1085850 h 1104900"/>
              <a:gd name="connsiteX21" fmla="*/ 218017 w 4703234"/>
              <a:gd name="connsiteY21" fmla="*/ 971550 h 1104900"/>
              <a:gd name="connsiteX22" fmla="*/ 27517 w 4703234"/>
              <a:gd name="connsiteY22" fmla="*/ 679450 h 1104900"/>
              <a:gd name="connsiteX23" fmla="*/ 52917 w 4703234"/>
              <a:gd name="connsiteY23" fmla="*/ 565150 h 1104900"/>
              <a:gd name="connsiteX24" fmla="*/ 141817 w 4703234"/>
              <a:gd name="connsiteY24" fmla="*/ 425450 h 1104900"/>
              <a:gd name="connsiteX25" fmla="*/ 243417 w 4703234"/>
              <a:gd name="connsiteY25" fmla="*/ 361950 h 1104900"/>
              <a:gd name="connsiteX26" fmla="*/ 332317 w 4703234"/>
              <a:gd name="connsiteY26" fmla="*/ 222250 h 1104900"/>
              <a:gd name="connsiteX27" fmla="*/ 459317 w 4703234"/>
              <a:gd name="connsiteY27" fmla="*/ 120650 h 1104900"/>
              <a:gd name="connsiteX28" fmla="*/ 535517 w 4703234"/>
              <a:gd name="connsiteY28" fmla="*/ 19050 h 1104900"/>
              <a:gd name="connsiteX0" fmla="*/ 535517 w 4703234"/>
              <a:gd name="connsiteY0" fmla="*/ 19050 h 1104900"/>
              <a:gd name="connsiteX1" fmla="*/ 814917 w 4703234"/>
              <a:gd name="connsiteY1" fmla="*/ 31750 h 1104900"/>
              <a:gd name="connsiteX2" fmla="*/ 1056217 w 4703234"/>
              <a:gd name="connsiteY2" fmla="*/ 209550 h 1104900"/>
              <a:gd name="connsiteX3" fmla="*/ 1284817 w 4703234"/>
              <a:gd name="connsiteY3" fmla="*/ 336550 h 1104900"/>
              <a:gd name="connsiteX4" fmla="*/ 1411817 w 4703234"/>
              <a:gd name="connsiteY4" fmla="*/ 387350 h 1104900"/>
              <a:gd name="connsiteX5" fmla="*/ 1500717 w 4703234"/>
              <a:gd name="connsiteY5" fmla="*/ 565150 h 1104900"/>
              <a:gd name="connsiteX6" fmla="*/ 2008717 w 4703234"/>
              <a:gd name="connsiteY6" fmla="*/ 463550 h 1104900"/>
              <a:gd name="connsiteX7" fmla="*/ 2542117 w 4703234"/>
              <a:gd name="connsiteY7" fmla="*/ 400050 h 1104900"/>
              <a:gd name="connsiteX8" fmla="*/ 2897717 w 4703234"/>
              <a:gd name="connsiteY8" fmla="*/ 400050 h 1104900"/>
              <a:gd name="connsiteX9" fmla="*/ 2948517 w 4703234"/>
              <a:gd name="connsiteY9" fmla="*/ 641350 h 1104900"/>
              <a:gd name="connsiteX10" fmla="*/ 3812117 w 4703234"/>
              <a:gd name="connsiteY10" fmla="*/ 577850 h 1104900"/>
              <a:gd name="connsiteX11" fmla="*/ 3939117 w 4703234"/>
              <a:gd name="connsiteY11" fmla="*/ 590550 h 1104900"/>
              <a:gd name="connsiteX12" fmla="*/ 4675717 w 4703234"/>
              <a:gd name="connsiteY12" fmla="*/ 768350 h 1104900"/>
              <a:gd name="connsiteX13" fmla="*/ 4104217 w 4703234"/>
              <a:gd name="connsiteY13" fmla="*/ 844550 h 1104900"/>
              <a:gd name="connsiteX14" fmla="*/ 3393017 w 4703234"/>
              <a:gd name="connsiteY14" fmla="*/ 844550 h 1104900"/>
              <a:gd name="connsiteX15" fmla="*/ 2326217 w 4703234"/>
              <a:gd name="connsiteY15" fmla="*/ 958850 h 1104900"/>
              <a:gd name="connsiteX16" fmla="*/ 1818217 w 4703234"/>
              <a:gd name="connsiteY16" fmla="*/ 984250 h 1104900"/>
              <a:gd name="connsiteX17" fmla="*/ 1437217 w 4703234"/>
              <a:gd name="connsiteY17" fmla="*/ 1047750 h 1104900"/>
              <a:gd name="connsiteX18" fmla="*/ 764117 w 4703234"/>
              <a:gd name="connsiteY18" fmla="*/ 1085850 h 1104900"/>
              <a:gd name="connsiteX19" fmla="*/ 535517 w 4703234"/>
              <a:gd name="connsiteY19" fmla="*/ 1085850 h 1104900"/>
              <a:gd name="connsiteX20" fmla="*/ 218017 w 4703234"/>
              <a:gd name="connsiteY20" fmla="*/ 971550 h 1104900"/>
              <a:gd name="connsiteX21" fmla="*/ 27517 w 4703234"/>
              <a:gd name="connsiteY21" fmla="*/ 679450 h 1104900"/>
              <a:gd name="connsiteX22" fmla="*/ 52917 w 4703234"/>
              <a:gd name="connsiteY22" fmla="*/ 565150 h 1104900"/>
              <a:gd name="connsiteX23" fmla="*/ 141817 w 4703234"/>
              <a:gd name="connsiteY23" fmla="*/ 425450 h 1104900"/>
              <a:gd name="connsiteX24" fmla="*/ 243417 w 4703234"/>
              <a:gd name="connsiteY24" fmla="*/ 361950 h 1104900"/>
              <a:gd name="connsiteX25" fmla="*/ 332317 w 4703234"/>
              <a:gd name="connsiteY25" fmla="*/ 222250 h 1104900"/>
              <a:gd name="connsiteX26" fmla="*/ 459317 w 4703234"/>
              <a:gd name="connsiteY26" fmla="*/ 120650 h 1104900"/>
              <a:gd name="connsiteX27" fmla="*/ 535517 w 4703234"/>
              <a:gd name="connsiteY27" fmla="*/ 19050 h 1104900"/>
              <a:gd name="connsiteX0" fmla="*/ 535517 w 4703234"/>
              <a:gd name="connsiteY0" fmla="*/ 19050 h 1104900"/>
              <a:gd name="connsiteX1" fmla="*/ 814917 w 4703234"/>
              <a:gd name="connsiteY1" fmla="*/ 31750 h 1104900"/>
              <a:gd name="connsiteX2" fmla="*/ 1056217 w 4703234"/>
              <a:gd name="connsiteY2" fmla="*/ 209550 h 1104900"/>
              <a:gd name="connsiteX3" fmla="*/ 1284817 w 4703234"/>
              <a:gd name="connsiteY3" fmla="*/ 336550 h 1104900"/>
              <a:gd name="connsiteX4" fmla="*/ 1411817 w 4703234"/>
              <a:gd name="connsiteY4" fmla="*/ 387350 h 1104900"/>
              <a:gd name="connsiteX5" fmla="*/ 1500717 w 4703234"/>
              <a:gd name="connsiteY5" fmla="*/ 565150 h 1104900"/>
              <a:gd name="connsiteX6" fmla="*/ 2008717 w 4703234"/>
              <a:gd name="connsiteY6" fmla="*/ 463550 h 1104900"/>
              <a:gd name="connsiteX7" fmla="*/ 2542117 w 4703234"/>
              <a:gd name="connsiteY7" fmla="*/ 400050 h 1104900"/>
              <a:gd name="connsiteX8" fmla="*/ 2897717 w 4703234"/>
              <a:gd name="connsiteY8" fmla="*/ 400050 h 1104900"/>
              <a:gd name="connsiteX9" fmla="*/ 2948517 w 4703234"/>
              <a:gd name="connsiteY9" fmla="*/ 641350 h 1104900"/>
              <a:gd name="connsiteX10" fmla="*/ 3507317 w 4703234"/>
              <a:gd name="connsiteY10" fmla="*/ 577850 h 1104900"/>
              <a:gd name="connsiteX11" fmla="*/ 3939117 w 4703234"/>
              <a:gd name="connsiteY11" fmla="*/ 590550 h 1104900"/>
              <a:gd name="connsiteX12" fmla="*/ 4675717 w 4703234"/>
              <a:gd name="connsiteY12" fmla="*/ 768350 h 1104900"/>
              <a:gd name="connsiteX13" fmla="*/ 4104217 w 4703234"/>
              <a:gd name="connsiteY13" fmla="*/ 844550 h 1104900"/>
              <a:gd name="connsiteX14" fmla="*/ 3393017 w 4703234"/>
              <a:gd name="connsiteY14" fmla="*/ 844550 h 1104900"/>
              <a:gd name="connsiteX15" fmla="*/ 2326217 w 4703234"/>
              <a:gd name="connsiteY15" fmla="*/ 958850 h 1104900"/>
              <a:gd name="connsiteX16" fmla="*/ 1818217 w 4703234"/>
              <a:gd name="connsiteY16" fmla="*/ 984250 h 1104900"/>
              <a:gd name="connsiteX17" fmla="*/ 1437217 w 4703234"/>
              <a:gd name="connsiteY17" fmla="*/ 1047750 h 1104900"/>
              <a:gd name="connsiteX18" fmla="*/ 764117 w 4703234"/>
              <a:gd name="connsiteY18" fmla="*/ 1085850 h 1104900"/>
              <a:gd name="connsiteX19" fmla="*/ 535517 w 4703234"/>
              <a:gd name="connsiteY19" fmla="*/ 1085850 h 1104900"/>
              <a:gd name="connsiteX20" fmla="*/ 218017 w 4703234"/>
              <a:gd name="connsiteY20" fmla="*/ 971550 h 1104900"/>
              <a:gd name="connsiteX21" fmla="*/ 27517 w 4703234"/>
              <a:gd name="connsiteY21" fmla="*/ 679450 h 1104900"/>
              <a:gd name="connsiteX22" fmla="*/ 52917 w 4703234"/>
              <a:gd name="connsiteY22" fmla="*/ 565150 h 1104900"/>
              <a:gd name="connsiteX23" fmla="*/ 141817 w 4703234"/>
              <a:gd name="connsiteY23" fmla="*/ 425450 h 1104900"/>
              <a:gd name="connsiteX24" fmla="*/ 243417 w 4703234"/>
              <a:gd name="connsiteY24" fmla="*/ 361950 h 1104900"/>
              <a:gd name="connsiteX25" fmla="*/ 332317 w 4703234"/>
              <a:gd name="connsiteY25" fmla="*/ 222250 h 1104900"/>
              <a:gd name="connsiteX26" fmla="*/ 459317 w 4703234"/>
              <a:gd name="connsiteY26" fmla="*/ 120650 h 1104900"/>
              <a:gd name="connsiteX27" fmla="*/ 535517 w 4703234"/>
              <a:gd name="connsiteY27" fmla="*/ 19050 h 1104900"/>
              <a:gd name="connsiteX0" fmla="*/ 535517 w 4703234"/>
              <a:gd name="connsiteY0" fmla="*/ 19050 h 1104900"/>
              <a:gd name="connsiteX1" fmla="*/ 814917 w 4703234"/>
              <a:gd name="connsiteY1" fmla="*/ 31750 h 1104900"/>
              <a:gd name="connsiteX2" fmla="*/ 819997 w 4703234"/>
              <a:gd name="connsiteY2" fmla="*/ 154537 h 1104900"/>
              <a:gd name="connsiteX3" fmla="*/ 1056217 w 4703234"/>
              <a:gd name="connsiteY3" fmla="*/ 209550 h 1104900"/>
              <a:gd name="connsiteX4" fmla="*/ 1284817 w 4703234"/>
              <a:gd name="connsiteY4" fmla="*/ 336550 h 1104900"/>
              <a:gd name="connsiteX5" fmla="*/ 1411817 w 4703234"/>
              <a:gd name="connsiteY5" fmla="*/ 387350 h 1104900"/>
              <a:gd name="connsiteX6" fmla="*/ 1500717 w 4703234"/>
              <a:gd name="connsiteY6" fmla="*/ 565150 h 1104900"/>
              <a:gd name="connsiteX7" fmla="*/ 2008717 w 4703234"/>
              <a:gd name="connsiteY7" fmla="*/ 463550 h 1104900"/>
              <a:gd name="connsiteX8" fmla="*/ 2542117 w 4703234"/>
              <a:gd name="connsiteY8" fmla="*/ 400050 h 1104900"/>
              <a:gd name="connsiteX9" fmla="*/ 2897717 w 4703234"/>
              <a:gd name="connsiteY9" fmla="*/ 400050 h 1104900"/>
              <a:gd name="connsiteX10" fmla="*/ 2948517 w 4703234"/>
              <a:gd name="connsiteY10" fmla="*/ 641350 h 1104900"/>
              <a:gd name="connsiteX11" fmla="*/ 3507317 w 4703234"/>
              <a:gd name="connsiteY11" fmla="*/ 577850 h 1104900"/>
              <a:gd name="connsiteX12" fmla="*/ 3939117 w 4703234"/>
              <a:gd name="connsiteY12" fmla="*/ 590550 h 1104900"/>
              <a:gd name="connsiteX13" fmla="*/ 4675717 w 4703234"/>
              <a:gd name="connsiteY13" fmla="*/ 768350 h 1104900"/>
              <a:gd name="connsiteX14" fmla="*/ 4104217 w 4703234"/>
              <a:gd name="connsiteY14" fmla="*/ 844550 h 1104900"/>
              <a:gd name="connsiteX15" fmla="*/ 3393017 w 4703234"/>
              <a:gd name="connsiteY15" fmla="*/ 844550 h 1104900"/>
              <a:gd name="connsiteX16" fmla="*/ 2326217 w 4703234"/>
              <a:gd name="connsiteY16" fmla="*/ 958850 h 1104900"/>
              <a:gd name="connsiteX17" fmla="*/ 1818217 w 4703234"/>
              <a:gd name="connsiteY17" fmla="*/ 984250 h 1104900"/>
              <a:gd name="connsiteX18" fmla="*/ 1437217 w 4703234"/>
              <a:gd name="connsiteY18" fmla="*/ 1047750 h 1104900"/>
              <a:gd name="connsiteX19" fmla="*/ 764117 w 4703234"/>
              <a:gd name="connsiteY19" fmla="*/ 1085850 h 1104900"/>
              <a:gd name="connsiteX20" fmla="*/ 535517 w 4703234"/>
              <a:gd name="connsiteY20" fmla="*/ 1085850 h 1104900"/>
              <a:gd name="connsiteX21" fmla="*/ 218017 w 4703234"/>
              <a:gd name="connsiteY21" fmla="*/ 971550 h 1104900"/>
              <a:gd name="connsiteX22" fmla="*/ 27517 w 4703234"/>
              <a:gd name="connsiteY22" fmla="*/ 679450 h 1104900"/>
              <a:gd name="connsiteX23" fmla="*/ 52917 w 4703234"/>
              <a:gd name="connsiteY23" fmla="*/ 565150 h 1104900"/>
              <a:gd name="connsiteX24" fmla="*/ 141817 w 4703234"/>
              <a:gd name="connsiteY24" fmla="*/ 425450 h 1104900"/>
              <a:gd name="connsiteX25" fmla="*/ 243417 w 4703234"/>
              <a:gd name="connsiteY25" fmla="*/ 361950 h 1104900"/>
              <a:gd name="connsiteX26" fmla="*/ 332317 w 4703234"/>
              <a:gd name="connsiteY26" fmla="*/ 222250 h 1104900"/>
              <a:gd name="connsiteX27" fmla="*/ 459317 w 4703234"/>
              <a:gd name="connsiteY27" fmla="*/ 120650 h 1104900"/>
              <a:gd name="connsiteX28" fmla="*/ 535517 w 4703234"/>
              <a:gd name="connsiteY28" fmla="*/ 19050 h 1104900"/>
              <a:gd name="connsiteX0" fmla="*/ 535517 w 4703234"/>
              <a:gd name="connsiteY0" fmla="*/ 5648 h 1091498"/>
              <a:gd name="connsiteX1" fmla="*/ 819997 w 4703234"/>
              <a:gd name="connsiteY1" fmla="*/ 141135 h 1091498"/>
              <a:gd name="connsiteX2" fmla="*/ 1056217 w 4703234"/>
              <a:gd name="connsiteY2" fmla="*/ 196148 h 1091498"/>
              <a:gd name="connsiteX3" fmla="*/ 1284817 w 4703234"/>
              <a:gd name="connsiteY3" fmla="*/ 323148 h 1091498"/>
              <a:gd name="connsiteX4" fmla="*/ 1411817 w 4703234"/>
              <a:gd name="connsiteY4" fmla="*/ 373948 h 1091498"/>
              <a:gd name="connsiteX5" fmla="*/ 1500717 w 4703234"/>
              <a:gd name="connsiteY5" fmla="*/ 551748 h 1091498"/>
              <a:gd name="connsiteX6" fmla="*/ 2008717 w 4703234"/>
              <a:gd name="connsiteY6" fmla="*/ 450148 h 1091498"/>
              <a:gd name="connsiteX7" fmla="*/ 2542117 w 4703234"/>
              <a:gd name="connsiteY7" fmla="*/ 386648 h 1091498"/>
              <a:gd name="connsiteX8" fmla="*/ 2897717 w 4703234"/>
              <a:gd name="connsiteY8" fmla="*/ 386648 h 1091498"/>
              <a:gd name="connsiteX9" fmla="*/ 2948517 w 4703234"/>
              <a:gd name="connsiteY9" fmla="*/ 627948 h 1091498"/>
              <a:gd name="connsiteX10" fmla="*/ 3507317 w 4703234"/>
              <a:gd name="connsiteY10" fmla="*/ 564448 h 1091498"/>
              <a:gd name="connsiteX11" fmla="*/ 3939117 w 4703234"/>
              <a:gd name="connsiteY11" fmla="*/ 577148 h 1091498"/>
              <a:gd name="connsiteX12" fmla="*/ 4675717 w 4703234"/>
              <a:gd name="connsiteY12" fmla="*/ 754948 h 1091498"/>
              <a:gd name="connsiteX13" fmla="*/ 4104217 w 4703234"/>
              <a:gd name="connsiteY13" fmla="*/ 831148 h 1091498"/>
              <a:gd name="connsiteX14" fmla="*/ 3393017 w 4703234"/>
              <a:gd name="connsiteY14" fmla="*/ 831148 h 1091498"/>
              <a:gd name="connsiteX15" fmla="*/ 2326217 w 4703234"/>
              <a:gd name="connsiteY15" fmla="*/ 945448 h 1091498"/>
              <a:gd name="connsiteX16" fmla="*/ 1818217 w 4703234"/>
              <a:gd name="connsiteY16" fmla="*/ 970848 h 1091498"/>
              <a:gd name="connsiteX17" fmla="*/ 1437217 w 4703234"/>
              <a:gd name="connsiteY17" fmla="*/ 1034348 h 1091498"/>
              <a:gd name="connsiteX18" fmla="*/ 764117 w 4703234"/>
              <a:gd name="connsiteY18" fmla="*/ 1072448 h 1091498"/>
              <a:gd name="connsiteX19" fmla="*/ 535517 w 4703234"/>
              <a:gd name="connsiteY19" fmla="*/ 1072448 h 1091498"/>
              <a:gd name="connsiteX20" fmla="*/ 218017 w 4703234"/>
              <a:gd name="connsiteY20" fmla="*/ 958148 h 1091498"/>
              <a:gd name="connsiteX21" fmla="*/ 27517 w 4703234"/>
              <a:gd name="connsiteY21" fmla="*/ 666048 h 1091498"/>
              <a:gd name="connsiteX22" fmla="*/ 52917 w 4703234"/>
              <a:gd name="connsiteY22" fmla="*/ 551748 h 1091498"/>
              <a:gd name="connsiteX23" fmla="*/ 141817 w 4703234"/>
              <a:gd name="connsiteY23" fmla="*/ 412048 h 1091498"/>
              <a:gd name="connsiteX24" fmla="*/ 243417 w 4703234"/>
              <a:gd name="connsiteY24" fmla="*/ 348548 h 1091498"/>
              <a:gd name="connsiteX25" fmla="*/ 332317 w 4703234"/>
              <a:gd name="connsiteY25" fmla="*/ 208848 h 1091498"/>
              <a:gd name="connsiteX26" fmla="*/ 459317 w 4703234"/>
              <a:gd name="connsiteY26" fmla="*/ 107248 h 1091498"/>
              <a:gd name="connsiteX27" fmla="*/ 535517 w 4703234"/>
              <a:gd name="connsiteY27" fmla="*/ 5648 h 1091498"/>
              <a:gd name="connsiteX0" fmla="*/ 535517 w 4703234"/>
              <a:gd name="connsiteY0" fmla="*/ 5648 h 1091498"/>
              <a:gd name="connsiteX1" fmla="*/ 896197 w 4703234"/>
              <a:gd name="connsiteY1" fmla="*/ 141135 h 1091498"/>
              <a:gd name="connsiteX2" fmla="*/ 1056217 w 4703234"/>
              <a:gd name="connsiteY2" fmla="*/ 196148 h 1091498"/>
              <a:gd name="connsiteX3" fmla="*/ 1284817 w 4703234"/>
              <a:gd name="connsiteY3" fmla="*/ 323148 h 1091498"/>
              <a:gd name="connsiteX4" fmla="*/ 1411817 w 4703234"/>
              <a:gd name="connsiteY4" fmla="*/ 373948 h 1091498"/>
              <a:gd name="connsiteX5" fmla="*/ 1500717 w 4703234"/>
              <a:gd name="connsiteY5" fmla="*/ 551748 h 1091498"/>
              <a:gd name="connsiteX6" fmla="*/ 2008717 w 4703234"/>
              <a:gd name="connsiteY6" fmla="*/ 450148 h 1091498"/>
              <a:gd name="connsiteX7" fmla="*/ 2542117 w 4703234"/>
              <a:gd name="connsiteY7" fmla="*/ 386648 h 1091498"/>
              <a:gd name="connsiteX8" fmla="*/ 2897717 w 4703234"/>
              <a:gd name="connsiteY8" fmla="*/ 386648 h 1091498"/>
              <a:gd name="connsiteX9" fmla="*/ 2948517 w 4703234"/>
              <a:gd name="connsiteY9" fmla="*/ 627948 h 1091498"/>
              <a:gd name="connsiteX10" fmla="*/ 3507317 w 4703234"/>
              <a:gd name="connsiteY10" fmla="*/ 564448 h 1091498"/>
              <a:gd name="connsiteX11" fmla="*/ 3939117 w 4703234"/>
              <a:gd name="connsiteY11" fmla="*/ 577148 h 1091498"/>
              <a:gd name="connsiteX12" fmla="*/ 4675717 w 4703234"/>
              <a:gd name="connsiteY12" fmla="*/ 754948 h 1091498"/>
              <a:gd name="connsiteX13" fmla="*/ 4104217 w 4703234"/>
              <a:gd name="connsiteY13" fmla="*/ 831148 h 1091498"/>
              <a:gd name="connsiteX14" fmla="*/ 3393017 w 4703234"/>
              <a:gd name="connsiteY14" fmla="*/ 831148 h 1091498"/>
              <a:gd name="connsiteX15" fmla="*/ 2326217 w 4703234"/>
              <a:gd name="connsiteY15" fmla="*/ 945448 h 1091498"/>
              <a:gd name="connsiteX16" fmla="*/ 1818217 w 4703234"/>
              <a:gd name="connsiteY16" fmla="*/ 970848 h 1091498"/>
              <a:gd name="connsiteX17" fmla="*/ 1437217 w 4703234"/>
              <a:gd name="connsiteY17" fmla="*/ 1034348 h 1091498"/>
              <a:gd name="connsiteX18" fmla="*/ 764117 w 4703234"/>
              <a:gd name="connsiteY18" fmla="*/ 1072448 h 1091498"/>
              <a:gd name="connsiteX19" fmla="*/ 535517 w 4703234"/>
              <a:gd name="connsiteY19" fmla="*/ 1072448 h 1091498"/>
              <a:gd name="connsiteX20" fmla="*/ 218017 w 4703234"/>
              <a:gd name="connsiteY20" fmla="*/ 958148 h 1091498"/>
              <a:gd name="connsiteX21" fmla="*/ 27517 w 4703234"/>
              <a:gd name="connsiteY21" fmla="*/ 666048 h 1091498"/>
              <a:gd name="connsiteX22" fmla="*/ 52917 w 4703234"/>
              <a:gd name="connsiteY22" fmla="*/ 551748 h 1091498"/>
              <a:gd name="connsiteX23" fmla="*/ 141817 w 4703234"/>
              <a:gd name="connsiteY23" fmla="*/ 412048 h 1091498"/>
              <a:gd name="connsiteX24" fmla="*/ 243417 w 4703234"/>
              <a:gd name="connsiteY24" fmla="*/ 348548 h 1091498"/>
              <a:gd name="connsiteX25" fmla="*/ 332317 w 4703234"/>
              <a:gd name="connsiteY25" fmla="*/ 208848 h 1091498"/>
              <a:gd name="connsiteX26" fmla="*/ 459317 w 4703234"/>
              <a:gd name="connsiteY26" fmla="*/ 107248 h 1091498"/>
              <a:gd name="connsiteX27" fmla="*/ 535517 w 4703234"/>
              <a:gd name="connsiteY27" fmla="*/ 5648 h 1091498"/>
              <a:gd name="connsiteX0" fmla="*/ 459317 w 4703234"/>
              <a:gd name="connsiteY0" fmla="*/ 11285 h 995535"/>
              <a:gd name="connsiteX1" fmla="*/ 896197 w 4703234"/>
              <a:gd name="connsiteY1" fmla="*/ 45172 h 995535"/>
              <a:gd name="connsiteX2" fmla="*/ 1056217 w 4703234"/>
              <a:gd name="connsiteY2" fmla="*/ 100185 h 995535"/>
              <a:gd name="connsiteX3" fmla="*/ 1284817 w 4703234"/>
              <a:gd name="connsiteY3" fmla="*/ 227185 h 995535"/>
              <a:gd name="connsiteX4" fmla="*/ 1411817 w 4703234"/>
              <a:gd name="connsiteY4" fmla="*/ 277985 h 995535"/>
              <a:gd name="connsiteX5" fmla="*/ 1500717 w 4703234"/>
              <a:gd name="connsiteY5" fmla="*/ 455785 h 995535"/>
              <a:gd name="connsiteX6" fmla="*/ 2008717 w 4703234"/>
              <a:gd name="connsiteY6" fmla="*/ 354185 h 995535"/>
              <a:gd name="connsiteX7" fmla="*/ 2542117 w 4703234"/>
              <a:gd name="connsiteY7" fmla="*/ 290685 h 995535"/>
              <a:gd name="connsiteX8" fmla="*/ 2897717 w 4703234"/>
              <a:gd name="connsiteY8" fmla="*/ 290685 h 995535"/>
              <a:gd name="connsiteX9" fmla="*/ 2948517 w 4703234"/>
              <a:gd name="connsiteY9" fmla="*/ 531985 h 995535"/>
              <a:gd name="connsiteX10" fmla="*/ 3507317 w 4703234"/>
              <a:gd name="connsiteY10" fmla="*/ 468485 h 995535"/>
              <a:gd name="connsiteX11" fmla="*/ 3939117 w 4703234"/>
              <a:gd name="connsiteY11" fmla="*/ 481185 h 995535"/>
              <a:gd name="connsiteX12" fmla="*/ 4675717 w 4703234"/>
              <a:gd name="connsiteY12" fmla="*/ 658985 h 995535"/>
              <a:gd name="connsiteX13" fmla="*/ 4104217 w 4703234"/>
              <a:gd name="connsiteY13" fmla="*/ 735185 h 995535"/>
              <a:gd name="connsiteX14" fmla="*/ 3393017 w 4703234"/>
              <a:gd name="connsiteY14" fmla="*/ 735185 h 995535"/>
              <a:gd name="connsiteX15" fmla="*/ 2326217 w 4703234"/>
              <a:gd name="connsiteY15" fmla="*/ 849485 h 995535"/>
              <a:gd name="connsiteX16" fmla="*/ 1818217 w 4703234"/>
              <a:gd name="connsiteY16" fmla="*/ 874885 h 995535"/>
              <a:gd name="connsiteX17" fmla="*/ 1437217 w 4703234"/>
              <a:gd name="connsiteY17" fmla="*/ 938385 h 995535"/>
              <a:gd name="connsiteX18" fmla="*/ 764117 w 4703234"/>
              <a:gd name="connsiteY18" fmla="*/ 976485 h 995535"/>
              <a:gd name="connsiteX19" fmla="*/ 535517 w 4703234"/>
              <a:gd name="connsiteY19" fmla="*/ 976485 h 995535"/>
              <a:gd name="connsiteX20" fmla="*/ 218017 w 4703234"/>
              <a:gd name="connsiteY20" fmla="*/ 862185 h 995535"/>
              <a:gd name="connsiteX21" fmla="*/ 27517 w 4703234"/>
              <a:gd name="connsiteY21" fmla="*/ 570085 h 995535"/>
              <a:gd name="connsiteX22" fmla="*/ 52917 w 4703234"/>
              <a:gd name="connsiteY22" fmla="*/ 455785 h 995535"/>
              <a:gd name="connsiteX23" fmla="*/ 141817 w 4703234"/>
              <a:gd name="connsiteY23" fmla="*/ 316085 h 995535"/>
              <a:gd name="connsiteX24" fmla="*/ 243417 w 4703234"/>
              <a:gd name="connsiteY24" fmla="*/ 252585 h 995535"/>
              <a:gd name="connsiteX25" fmla="*/ 332317 w 4703234"/>
              <a:gd name="connsiteY25" fmla="*/ 112885 h 995535"/>
              <a:gd name="connsiteX26" fmla="*/ 459317 w 4703234"/>
              <a:gd name="connsiteY26" fmla="*/ 11285 h 995535"/>
              <a:gd name="connsiteX0" fmla="*/ 459317 w 4703234"/>
              <a:gd name="connsiteY0" fmla="*/ 68536 h 1052786"/>
              <a:gd name="connsiteX1" fmla="*/ 896197 w 4703234"/>
              <a:gd name="connsiteY1" fmla="*/ 102423 h 1052786"/>
              <a:gd name="connsiteX2" fmla="*/ 1056217 w 4703234"/>
              <a:gd name="connsiteY2" fmla="*/ 157436 h 1052786"/>
              <a:gd name="connsiteX3" fmla="*/ 1284817 w 4703234"/>
              <a:gd name="connsiteY3" fmla="*/ 284436 h 1052786"/>
              <a:gd name="connsiteX4" fmla="*/ 1411817 w 4703234"/>
              <a:gd name="connsiteY4" fmla="*/ 335236 h 1052786"/>
              <a:gd name="connsiteX5" fmla="*/ 1500717 w 4703234"/>
              <a:gd name="connsiteY5" fmla="*/ 513036 h 1052786"/>
              <a:gd name="connsiteX6" fmla="*/ 2008717 w 4703234"/>
              <a:gd name="connsiteY6" fmla="*/ 411436 h 1052786"/>
              <a:gd name="connsiteX7" fmla="*/ 2542117 w 4703234"/>
              <a:gd name="connsiteY7" fmla="*/ 347936 h 1052786"/>
              <a:gd name="connsiteX8" fmla="*/ 2897717 w 4703234"/>
              <a:gd name="connsiteY8" fmla="*/ 347936 h 1052786"/>
              <a:gd name="connsiteX9" fmla="*/ 2948517 w 4703234"/>
              <a:gd name="connsiteY9" fmla="*/ 589236 h 1052786"/>
              <a:gd name="connsiteX10" fmla="*/ 3507317 w 4703234"/>
              <a:gd name="connsiteY10" fmla="*/ 525736 h 1052786"/>
              <a:gd name="connsiteX11" fmla="*/ 3939117 w 4703234"/>
              <a:gd name="connsiteY11" fmla="*/ 538436 h 1052786"/>
              <a:gd name="connsiteX12" fmla="*/ 4675717 w 4703234"/>
              <a:gd name="connsiteY12" fmla="*/ 716236 h 1052786"/>
              <a:gd name="connsiteX13" fmla="*/ 4104217 w 4703234"/>
              <a:gd name="connsiteY13" fmla="*/ 792436 h 1052786"/>
              <a:gd name="connsiteX14" fmla="*/ 3393017 w 4703234"/>
              <a:gd name="connsiteY14" fmla="*/ 792436 h 1052786"/>
              <a:gd name="connsiteX15" fmla="*/ 2326217 w 4703234"/>
              <a:gd name="connsiteY15" fmla="*/ 906736 h 1052786"/>
              <a:gd name="connsiteX16" fmla="*/ 1818217 w 4703234"/>
              <a:gd name="connsiteY16" fmla="*/ 932136 h 1052786"/>
              <a:gd name="connsiteX17" fmla="*/ 1437217 w 4703234"/>
              <a:gd name="connsiteY17" fmla="*/ 995636 h 1052786"/>
              <a:gd name="connsiteX18" fmla="*/ 764117 w 4703234"/>
              <a:gd name="connsiteY18" fmla="*/ 1033736 h 1052786"/>
              <a:gd name="connsiteX19" fmla="*/ 535517 w 4703234"/>
              <a:gd name="connsiteY19" fmla="*/ 1033736 h 1052786"/>
              <a:gd name="connsiteX20" fmla="*/ 218017 w 4703234"/>
              <a:gd name="connsiteY20" fmla="*/ 919436 h 1052786"/>
              <a:gd name="connsiteX21" fmla="*/ 27517 w 4703234"/>
              <a:gd name="connsiteY21" fmla="*/ 627336 h 1052786"/>
              <a:gd name="connsiteX22" fmla="*/ 52917 w 4703234"/>
              <a:gd name="connsiteY22" fmla="*/ 513036 h 1052786"/>
              <a:gd name="connsiteX23" fmla="*/ 141817 w 4703234"/>
              <a:gd name="connsiteY23" fmla="*/ 373336 h 1052786"/>
              <a:gd name="connsiteX24" fmla="*/ 243417 w 4703234"/>
              <a:gd name="connsiteY24" fmla="*/ 309836 h 1052786"/>
              <a:gd name="connsiteX25" fmla="*/ 332317 w 4703234"/>
              <a:gd name="connsiteY25" fmla="*/ 170136 h 1052786"/>
              <a:gd name="connsiteX26" fmla="*/ 459317 w 4703234"/>
              <a:gd name="connsiteY26" fmla="*/ 68536 h 105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03234" h="1052786">
                <a:moveTo>
                  <a:pt x="459317" y="68536"/>
                </a:moveTo>
                <a:cubicBezTo>
                  <a:pt x="565489" y="0"/>
                  <a:pt x="796714" y="87606"/>
                  <a:pt x="896197" y="102423"/>
                </a:cubicBezTo>
                <a:cubicBezTo>
                  <a:pt x="995680" y="117240"/>
                  <a:pt x="991447" y="127101"/>
                  <a:pt x="1056217" y="157436"/>
                </a:cubicBezTo>
                <a:cubicBezTo>
                  <a:pt x="1120987" y="187771"/>
                  <a:pt x="1225550" y="254803"/>
                  <a:pt x="1284817" y="284436"/>
                </a:cubicBezTo>
                <a:cubicBezTo>
                  <a:pt x="1344084" y="314069"/>
                  <a:pt x="1375834" y="297136"/>
                  <a:pt x="1411817" y="335236"/>
                </a:cubicBezTo>
                <a:cubicBezTo>
                  <a:pt x="1447800" y="373336"/>
                  <a:pt x="1401234" y="500336"/>
                  <a:pt x="1500717" y="513036"/>
                </a:cubicBezTo>
                <a:cubicBezTo>
                  <a:pt x="1600200" y="525736"/>
                  <a:pt x="1835150" y="438953"/>
                  <a:pt x="2008717" y="411436"/>
                </a:cubicBezTo>
                <a:cubicBezTo>
                  <a:pt x="2182284" y="383919"/>
                  <a:pt x="2393950" y="358519"/>
                  <a:pt x="2542117" y="347936"/>
                </a:cubicBezTo>
                <a:cubicBezTo>
                  <a:pt x="2690284" y="337353"/>
                  <a:pt x="2829984" y="307719"/>
                  <a:pt x="2897717" y="347936"/>
                </a:cubicBezTo>
                <a:cubicBezTo>
                  <a:pt x="2965450" y="388153"/>
                  <a:pt x="2846917" y="559603"/>
                  <a:pt x="2948517" y="589236"/>
                </a:cubicBezTo>
                <a:cubicBezTo>
                  <a:pt x="3050117" y="618869"/>
                  <a:pt x="3342217" y="534203"/>
                  <a:pt x="3507317" y="525736"/>
                </a:cubicBezTo>
                <a:cubicBezTo>
                  <a:pt x="3598334" y="513036"/>
                  <a:pt x="3795184" y="506686"/>
                  <a:pt x="3939117" y="538436"/>
                </a:cubicBezTo>
                <a:cubicBezTo>
                  <a:pt x="4044950" y="684486"/>
                  <a:pt x="4648200" y="673903"/>
                  <a:pt x="4675717" y="716236"/>
                </a:cubicBezTo>
                <a:cubicBezTo>
                  <a:pt x="4703234" y="758569"/>
                  <a:pt x="4318000" y="779736"/>
                  <a:pt x="4104217" y="792436"/>
                </a:cubicBezTo>
                <a:cubicBezTo>
                  <a:pt x="3890434" y="805136"/>
                  <a:pt x="3689350" y="773386"/>
                  <a:pt x="3393017" y="792436"/>
                </a:cubicBezTo>
                <a:cubicBezTo>
                  <a:pt x="3096684" y="811486"/>
                  <a:pt x="2588684" y="883453"/>
                  <a:pt x="2326217" y="906736"/>
                </a:cubicBezTo>
                <a:cubicBezTo>
                  <a:pt x="2063750" y="930019"/>
                  <a:pt x="1966384" y="917319"/>
                  <a:pt x="1818217" y="932136"/>
                </a:cubicBezTo>
                <a:cubicBezTo>
                  <a:pt x="1670050" y="946953"/>
                  <a:pt x="1612900" y="978703"/>
                  <a:pt x="1437217" y="995636"/>
                </a:cubicBezTo>
                <a:cubicBezTo>
                  <a:pt x="1261534" y="1012569"/>
                  <a:pt x="914400" y="1027386"/>
                  <a:pt x="764117" y="1033736"/>
                </a:cubicBezTo>
                <a:cubicBezTo>
                  <a:pt x="613834" y="1040086"/>
                  <a:pt x="626534" y="1052786"/>
                  <a:pt x="535517" y="1033736"/>
                </a:cubicBezTo>
                <a:cubicBezTo>
                  <a:pt x="444500" y="1014686"/>
                  <a:pt x="302684" y="987169"/>
                  <a:pt x="218017" y="919436"/>
                </a:cubicBezTo>
                <a:cubicBezTo>
                  <a:pt x="133350" y="851703"/>
                  <a:pt x="55034" y="695069"/>
                  <a:pt x="27517" y="627336"/>
                </a:cubicBezTo>
                <a:cubicBezTo>
                  <a:pt x="0" y="559603"/>
                  <a:pt x="33867" y="555369"/>
                  <a:pt x="52917" y="513036"/>
                </a:cubicBezTo>
                <a:cubicBezTo>
                  <a:pt x="71967" y="470703"/>
                  <a:pt x="110067" y="407203"/>
                  <a:pt x="141817" y="373336"/>
                </a:cubicBezTo>
                <a:cubicBezTo>
                  <a:pt x="173567" y="339469"/>
                  <a:pt x="211667" y="343703"/>
                  <a:pt x="243417" y="309836"/>
                </a:cubicBezTo>
                <a:cubicBezTo>
                  <a:pt x="275167" y="275969"/>
                  <a:pt x="296334" y="210353"/>
                  <a:pt x="332317" y="170136"/>
                </a:cubicBezTo>
                <a:cubicBezTo>
                  <a:pt x="368300" y="129919"/>
                  <a:pt x="365337" y="79821"/>
                  <a:pt x="459317" y="68536"/>
                </a:cubicBezTo>
                <a:close/>
              </a:path>
            </a:pathLst>
          </a:custGeom>
          <a:solidFill>
            <a:schemeClr val="accent6">
              <a:lumMod val="50000"/>
              <a:alpha val="42000"/>
            </a:schemeClr>
          </a:solidFill>
          <a:ln w="63500">
            <a:solidFill>
              <a:schemeClr val="accent6">
                <a:lumMod val="50000"/>
              </a:schemeClr>
            </a:solidFill>
            <a:prstDash val="solid"/>
          </a:ln>
          <a:effectLst>
            <a:outerShdw dist="381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508000" y="3513667"/>
            <a:ext cx="7620000" cy="1032933"/>
          </a:xfrm>
          <a:custGeom>
            <a:avLst/>
            <a:gdLst>
              <a:gd name="connsiteX0" fmla="*/ 7620000 w 7620000"/>
              <a:gd name="connsiteY0" fmla="*/ 80433 h 1032933"/>
              <a:gd name="connsiteX1" fmla="*/ 7112000 w 7620000"/>
              <a:gd name="connsiteY1" fmla="*/ 4233 h 1032933"/>
              <a:gd name="connsiteX2" fmla="*/ 6451600 w 7620000"/>
              <a:gd name="connsiteY2" fmla="*/ 55033 h 1032933"/>
              <a:gd name="connsiteX3" fmla="*/ 5956300 w 7620000"/>
              <a:gd name="connsiteY3" fmla="*/ 258233 h 1032933"/>
              <a:gd name="connsiteX4" fmla="*/ 5549900 w 7620000"/>
              <a:gd name="connsiteY4" fmla="*/ 436033 h 1032933"/>
              <a:gd name="connsiteX5" fmla="*/ 5143500 w 7620000"/>
              <a:gd name="connsiteY5" fmla="*/ 550333 h 1032933"/>
              <a:gd name="connsiteX6" fmla="*/ 4508500 w 7620000"/>
              <a:gd name="connsiteY6" fmla="*/ 651933 h 1032933"/>
              <a:gd name="connsiteX7" fmla="*/ 4089400 w 7620000"/>
              <a:gd name="connsiteY7" fmla="*/ 651933 h 1032933"/>
              <a:gd name="connsiteX8" fmla="*/ 4013200 w 7620000"/>
              <a:gd name="connsiteY8" fmla="*/ 728133 h 1032933"/>
              <a:gd name="connsiteX9" fmla="*/ 3111500 w 7620000"/>
              <a:gd name="connsiteY9" fmla="*/ 791633 h 1032933"/>
              <a:gd name="connsiteX10" fmla="*/ 2374900 w 7620000"/>
              <a:gd name="connsiteY10" fmla="*/ 842433 h 1032933"/>
              <a:gd name="connsiteX11" fmla="*/ 1778000 w 7620000"/>
              <a:gd name="connsiteY11" fmla="*/ 918633 h 1032933"/>
              <a:gd name="connsiteX12" fmla="*/ 1143000 w 7620000"/>
              <a:gd name="connsiteY12" fmla="*/ 1020233 h 1032933"/>
              <a:gd name="connsiteX13" fmla="*/ 673100 w 7620000"/>
              <a:gd name="connsiteY13" fmla="*/ 994833 h 1032933"/>
              <a:gd name="connsiteX14" fmla="*/ 419100 w 7620000"/>
              <a:gd name="connsiteY14" fmla="*/ 969433 h 1032933"/>
              <a:gd name="connsiteX15" fmla="*/ 203200 w 7620000"/>
              <a:gd name="connsiteY15" fmla="*/ 829733 h 1032933"/>
              <a:gd name="connsiteX16" fmla="*/ 0 w 7620000"/>
              <a:gd name="connsiteY16" fmla="*/ 677333 h 1032933"/>
              <a:gd name="connsiteX0" fmla="*/ 7620000 w 7620000"/>
              <a:gd name="connsiteY0" fmla="*/ 80433 h 1032933"/>
              <a:gd name="connsiteX1" fmla="*/ 7112000 w 7620000"/>
              <a:gd name="connsiteY1" fmla="*/ 4233 h 1032933"/>
              <a:gd name="connsiteX2" fmla="*/ 6451600 w 7620000"/>
              <a:gd name="connsiteY2" fmla="*/ 55033 h 1032933"/>
              <a:gd name="connsiteX3" fmla="*/ 5956300 w 7620000"/>
              <a:gd name="connsiteY3" fmla="*/ 258233 h 1032933"/>
              <a:gd name="connsiteX4" fmla="*/ 5549900 w 7620000"/>
              <a:gd name="connsiteY4" fmla="*/ 436033 h 1032933"/>
              <a:gd name="connsiteX5" fmla="*/ 5143500 w 7620000"/>
              <a:gd name="connsiteY5" fmla="*/ 550333 h 1032933"/>
              <a:gd name="connsiteX6" fmla="*/ 4508500 w 7620000"/>
              <a:gd name="connsiteY6" fmla="*/ 651933 h 1032933"/>
              <a:gd name="connsiteX7" fmla="*/ 4089400 w 7620000"/>
              <a:gd name="connsiteY7" fmla="*/ 651933 h 1032933"/>
              <a:gd name="connsiteX8" fmla="*/ 4013200 w 7620000"/>
              <a:gd name="connsiteY8" fmla="*/ 728133 h 1032933"/>
              <a:gd name="connsiteX9" fmla="*/ 3111500 w 7620000"/>
              <a:gd name="connsiteY9" fmla="*/ 791633 h 1032933"/>
              <a:gd name="connsiteX10" fmla="*/ 2374900 w 7620000"/>
              <a:gd name="connsiteY10" fmla="*/ 842433 h 1032933"/>
              <a:gd name="connsiteX11" fmla="*/ 1778000 w 7620000"/>
              <a:gd name="connsiteY11" fmla="*/ 918633 h 1032933"/>
              <a:gd name="connsiteX12" fmla="*/ 1143000 w 7620000"/>
              <a:gd name="connsiteY12" fmla="*/ 1020233 h 1032933"/>
              <a:gd name="connsiteX13" fmla="*/ 673100 w 7620000"/>
              <a:gd name="connsiteY13" fmla="*/ 994833 h 1032933"/>
              <a:gd name="connsiteX14" fmla="*/ 419100 w 7620000"/>
              <a:gd name="connsiteY14" fmla="*/ 969433 h 1032933"/>
              <a:gd name="connsiteX15" fmla="*/ 203200 w 7620000"/>
              <a:gd name="connsiteY15" fmla="*/ 829733 h 1032933"/>
              <a:gd name="connsiteX16" fmla="*/ 0 w 7620000"/>
              <a:gd name="connsiteY16" fmla="*/ 677333 h 103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00" h="1032933">
                <a:moveTo>
                  <a:pt x="7620000" y="80433"/>
                </a:moveTo>
                <a:cubicBezTo>
                  <a:pt x="7463366" y="44449"/>
                  <a:pt x="7306733" y="8466"/>
                  <a:pt x="7112000" y="4233"/>
                </a:cubicBezTo>
                <a:cubicBezTo>
                  <a:pt x="6917267" y="0"/>
                  <a:pt x="6644217" y="12700"/>
                  <a:pt x="6451600" y="55033"/>
                </a:cubicBezTo>
                <a:cubicBezTo>
                  <a:pt x="6258983" y="97366"/>
                  <a:pt x="6106583" y="194733"/>
                  <a:pt x="5956300" y="258233"/>
                </a:cubicBezTo>
                <a:cubicBezTo>
                  <a:pt x="5806017" y="321733"/>
                  <a:pt x="5685367" y="387350"/>
                  <a:pt x="5549900" y="436033"/>
                </a:cubicBezTo>
                <a:cubicBezTo>
                  <a:pt x="5414433" y="484716"/>
                  <a:pt x="5317067" y="514350"/>
                  <a:pt x="5143500" y="550333"/>
                </a:cubicBezTo>
                <a:cubicBezTo>
                  <a:pt x="4969933" y="586316"/>
                  <a:pt x="4684183" y="635000"/>
                  <a:pt x="4508500" y="651933"/>
                </a:cubicBezTo>
                <a:cubicBezTo>
                  <a:pt x="4332817" y="668866"/>
                  <a:pt x="4171950" y="639233"/>
                  <a:pt x="4089400" y="651933"/>
                </a:cubicBezTo>
                <a:cubicBezTo>
                  <a:pt x="4006850" y="664633"/>
                  <a:pt x="4176183" y="704850"/>
                  <a:pt x="4013200" y="728133"/>
                </a:cubicBezTo>
                <a:cubicBezTo>
                  <a:pt x="3850217" y="751416"/>
                  <a:pt x="3111500" y="791633"/>
                  <a:pt x="3111500" y="791633"/>
                </a:cubicBezTo>
                <a:cubicBezTo>
                  <a:pt x="2838450" y="810683"/>
                  <a:pt x="2597150" y="821266"/>
                  <a:pt x="2374900" y="842433"/>
                </a:cubicBezTo>
                <a:cubicBezTo>
                  <a:pt x="2152650" y="863600"/>
                  <a:pt x="1983316" y="889000"/>
                  <a:pt x="1778000" y="918633"/>
                </a:cubicBezTo>
                <a:cubicBezTo>
                  <a:pt x="1572684" y="948266"/>
                  <a:pt x="1327150" y="1007533"/>
                  <a:pt x="1143000" y="1020233"/>
                </a:cubicBezTo>
                <a:cubicBezTo>
                  <a:pt x="958850" y="1032933"/>
                  <a:pt x="793750" y="1003300"/>
                  <a:pt x="673100" y="994833"/>
                </a:cubicBezTo>
                <a:cubicBezTo>
                  <a:pt x="552450" y="986366"/>
                  <a:pt x="497417" y="996950"/>
                  <a:pt x="419100" y="969433"/>
                </a:cubicBezTo>
                <a:cubicBezTo>
                  <a:pt x="340783" y="941916"/>
                  <a:pt x="273050" y="878416"/>
                  <a:pt x="203200" y="829733"/>
                </a:cubicBezTo>
                <a:cubicBezTo>
                  <a:pt x="133350" y="781050"/>
                  <a:pt x="66675" y="729191"/>
                  <a:pt x="0" y="677333"/>
                </a:cubicBezTo>
              </a:path>
            </a:pathLst>
          </a:custGeom>
          <a:ln w="76200">
            <a:solidFill>
              <a:schemeClr val="accent6">
                <a:lumMod val="50000"/>
              </a:schemeClr>
            </a:solidFill>
            <a:prstDash val="solid"/>
          </a:ln>
          <a:effectLst>
            <a:outerShdw dist="762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9" name="Group 42"/>
          <p:cNvGrpSpPr/>
          <p:nvPr/>
        </p:nvGrpSpPr>
        <p:grpSpPr>
          <a:xfrm>
            <a:off x="7097596" y="3582194"/>
            <a:ext cx="1761893" cy="2670671"/>
            <a:chOff x="813086" y="4515676"/>
            <a:chExt cx="1761893" cy="2670671"/>
          </a:xfrm>
        </p:grpSpPr>
        <p:cxnSp>
          <p:nvCxnSpPr>
            <p:cNvPr id="31" name="Straight Arrow Connector 30"/>
            <p:cNvCxnSpPr/>
            <p:nvPr/>
          </p:nvCxnSpPr>
          <p:spPr>
            <a:xfrm rot="5400000" flipH="1" flipV="1">
              <a:off x="725890" y="5657882"/>
              <a:ext cx="22860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13086" y="6724682"/>
              <a:ext cx="1761893" cy="461665"/>
            </a:xfrm>
            <a:prstGeom prst="rect">
              <a:avLst/>
            </a:prstGeom>
            <a:solidFill>
              <a:schemeClr val="bg2"/>
            </a:solidFill>
            <a:ln w="25400">
              <a:solidFill>
                <a:schemeClr val="tx1"/>
              </a:solidFill>
            </a:ln>
          </p:spPr>
          <p:txBody>
            <a:bodyPr wrap="none" rtlCol="0">
              <a:spAutoFit/>
            </a:bodyPr>
            <a:lstStyle/>
            <a:p>
              <a:r>
                <a:rPr lang="en-US" sz="2400" b="1" dirty="0" smtClean="0"/>
                <a:t>near surface</a:t>
              </a:r>
              <a:endParaRPr lang="en-US" sz="2400" b="1" dirty="0"/>
            </a:p>
          </p:txBody>
        </p:sp>
      </p:grpSp>
      <p:grpSp>
        <p:nvGrpSpPr>
          <p:cNvPr id="35" name="Group 42"/>
          <p:cNvGrpSpPr/>
          <p:nvPr/>
        </p:nvGrpSpPr>
        <p:grpSpPr>
          <a:xfrm>
            <a:off x="457200" y="4572000"/>
            <a:ext cx="1951175" cy="1527671"/>
            <a:chOff x="813086" y="5658676"/>
            <a:chExt cx="1951175" cy="1527671"/>
          </a:xfrm>
        </p:grpSpPr>
        <p:cxnSp>
          <p:nvCxnSpPr>
            <p:cNvPr id="36" name="Straight Arrow Connector 35"/>
            <p:cNvCxnSpPr/>
            <p:nvPr/>
          </p:nvCxnSpPr>
          <p:spPr>
            <a:xfrm rot="5400000" flipH="1" flipV="1">
              <a:off x="780881" y="6224281"/>
              <a:ext cx="1143000" cy="1179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813086" y="6724682"/>
              <a:ext cx="1951175" cy="461665"/>
            </a:xfrm>
            <a:prstGeom prst="rect">
              <a:avLst/>
            </a:prstGeom>
            <a:solidFill>
              <a:schemeClr val="bg2"/>
            </a:solidFill>
            <a:ln w="25400">
              <a:solidFill>
                <a:schemeClr val="tx1"/>
              </a:solidFill>
            </a:ln>
          </p:spPr>
          <p:txBody>
            <a:bodyPr wrap="none" rtlCol="0">
              <a:spAutoFit/>
            </a:bodyPr>
            <a:lstStyle/>
            <a:p>
              <a:r>
                <a:rPr lang="en-US" sz="2400" b="1" dirty="0" smtClean="0"/>
                <a:t>deeply buried</a:t>
              </a:r>
              <a:endParaRPr lang="en-US" sz="2400" b="1" dirty="0"/>
            </a:p>
          </p:txBody>
        </p:sp>
      </p:grpSp>
      <p:sp>
        <p:nvSpPr>
          <p:cNvPr id="39" name="Freeform 38"/>
          <p:cNvSpPr/>
          <p:nvPr/>
        </p:nvSpPr>
        <p:spPr>
          <a:xfrm>
            <a:off x="1066800" y="2239108"/>
            <a:ext cx="7959969" cy="1875692"/>
          </a:xfrm>
          <a:custGeom>
            <a:avLst/>
            <a:gdLst>
              <a:gd name="connsiteX0" fmla="*/ 140677 w 7962900"/>
              <a:gd name="connsiteY0" fmla="*/ 940778 h 1899139"/>
              <a:gd name="connsiteX1" fmla="*/ 720969 w 7962900"/>
              <a:gd name="connsiteY1" fmla="*/ 1046285 h 1899139"/>
              <a:gd name="connsiteX2" fmla="*/ 1863969 w 7962900"/>
              <a:gd name="connsiteY2" fmla="*/ 888024 h 1899139"/>
              <a:gd name="connsiteX3" fmla="*/ 3235569 w 7962900"/>
              <a:gd name="connsiteY3" fmla="*/ 747347 h 1899139"/>
              <a:gd name="connsiteX4" fmla="*/ 4062046 w 7962900"/>
              <a:gd name="connsiteY4" fmla="*/ 641839 h 1899139"/>
              <a:gd name="connsiteX5" fmla="*/ 4994031 w 7962900"/>
              <a:gd name="connsiteY5" fmla="*/ 465993 h 1899139"/>
              <a:gd name="connsiteX6" fmla="*/ 5802923 w 7962900"/>
              <a:gd name="connsiteY6" fmla="*/ 96716 h 1899139"/>
              <a:gd name="connsiteX7" fmla="*/ 6400800 w 7962900"/>
              <a:gd name="connsiteY7" fmla="*/ 26378 h 1899139"/>
              <a:gd name="connsiteX8" fmla="*/ 7139354 w 7962900"/>
              <a:gd name="connsiteY8" fmla="*/ 79132 h 1899139"/>
              <a:gd name="connsiteX9" fmla="*/ 7684477 w 7962900"/>
              <a:gd name="connsiteY9" fmla="*/ 131885 h 1899139"/>
              <a:gd name="connsiteX10" fmla="*/ 7807569 w 7962900"/>
              <a:gd name="connsiteY10" fmla="*/ 219808 h 1899139"/>
              <a:gd name="connsiteX11" fmla="*/ 7860323 w 7962900"/>
              <a:gd name="connsiteY11" fmla="*/ 1450732 h 1899139"/>
              <a:gd name="connsiteX12" fmla="*/ 7192108 w 7962900"/>
              <a:gd name="connsiteY12" fmla="*/ 1433147 h 1899139"/>
              <a:gd name="connsiteX13" fmla="*/ 6523892 w 7962900"/>
              <a:gd name="connsiteY13" fmla="*/ 1327639 h 1899139"/>
              <a:gd name="connsiteX14" fmla="*/ 5134708 w 7962900"/>
              <a:gd name="connsiteY14" fmla="*/ 1591408 h 1899139"/>
              <a:gd name="connsiteX15" fmla="*/ 4501661 w 7962900"/>
              <a:gd name="connsiteY15" fmla="*/ 1837593 h 1899139"/>
              <a:gd name="connsiteX16" fmla="*/ 3815861 w 7962900"/>
              <a:gd name="connsiteY16" fmla="*/ 1890347 h 1899139"/>
              <a:gd name="connsiteX17" fmla="*/ 3657600 w 7962900"/>
              <a:gd name="connsiteY17" fmla="*/ 1872762 h 1899139"/>
              <a:gd name="connsiteX18" fmla="*/ 3499338 w 7962900"/>
              <a:gd name="connsiteY18" fmla="*/ 1732085 h 1899139"/>
              <a:gd name="connsiteX19" fmla="*/ 3200400 w 7962900"/>
              <a:gd name="connsiteY19" fmla="*/ 1714501 h 1899139"/>
              <a:gd name="connsiteX20" fmla="*/ 2532185 w 7962900"/>
              <a:gd name="connsiteY20" fmla="*/ 1732085 h 1899139"/>
              <a:gd name="connsiteX21" fmla="*/ 2268415 w 7962900"/>
              <a:gd name="connsiteY21" fmla="*/ 1732085 h 1899139"/>
              <a:gd name="connsiteX22" fmla="*/ 2303585 w 7962900"/>
              <a:gd name="connsiteY22" fmla="*/ 1380393 h 1899139"/>
              <a:gd name="connsiteX23" fmla="*/ 1565031 w 7962900"/>
              <a:gd name="connsiteY23" fmla="*/ 1608993 h 1899139"/>
              <a:gd name="connsiteX24" fmla="*/ 1019908 w 7962900"/>
              <a:gd name="connsiteY24" fmla="*/ 1644162 h 1899139"/>
              <a:gd name="connsiteX25" fmla="*/ 896815 w 7962900"/>
              <a:gd name="connsiteY25" fmla="*/ 1538655 h 1899139"/>
              <a:gd name="connsiteX26" fmla="*/ 668215 w 7962900"/>
              <a:gd name="connsiteY26" fmla="*/ 1450732 h 1899139"/>
              <a:gd name="connsiteX27" fmla="*/ 492369 w 7962900"/>
              <a:gd name="connsiteY27" fmla="*/ 1292470 h 1899139"/>
              <a:gd name="connsiteX28" fmla="*/ 457200 w 7962900"/>
              <a:gd name="connsiteY28" fmla="*/ 1169378 h 1899139"/>
              <a:gd name="connsiteX29" fmla="*/ 52754 w 7962900"/>
              <a:gd name="connsiteY29" fmla="*/ 1046285 h 1899139"/>
              <a:gd name="connsiteX30" fmla="*/ 140677 w 7962900"/>
              <a:gd name="connsiteY30" fmla="*/ 940778 h 1899139"/>
              <a:gd name="connsiteX0" fmla="*/ 140677 w 7962900"/>
              <a:gd name="connsiteY0" fmla="*/ 940778 h 1899139"/>
              <a:gd name="connsiteX1" fmla="*/ 720969 w 7962900"/>
              <a:gd name="connsiteY1" fmla="*/ 1046285 h 1899139"/>
              <a:gd name="connsiteX2" fmla="*/ 1863969 w 7962900"/>
              <a:gd name="connsiteY2" fmla="*/ 888024 h 1899139"/>
              <a:gd name="connsiteX3" fmla="*/ 3235569 w 7962900"/>
              <a:gd name="connsiteY3" fmla="*/ 747347 h 1899139"/>
              <a:gd name="connsiteX4" fmla="*/ 4062046 w 7962900"/>
              <a:gd name="connsiteY4" fmla="*/ 641839 h 1899139"/>
              <a:gd name="connsiteX5" fmla="*/ 4994031 w 7962900"/>
              <a:gd name="connsiteY5" fmla="*/ 465993 h 1899139"/>
              <a:gd name="connsiteX6" fmla="*/ 5802923 w 7962900"/>
              <a:gd name="connsiteY6" fmla="*/ 96716 h 1899139"/>
              <a:gd name="connsiteX7" fmla="*/ 6400800 w 7962900"/>
              <a:gd name="connsiteY7" fmla="*/ 26378 h 1899139"/>
              <a:gd name="connsiteX8" fmla="*/ 7139354 w 7962900"/>
              <a:gd name="connsiteY8" fmla="*/ 79132 h 1899139"/>
              <a:gd name="connsiteX9" fmla="*/ 7684477 w 7962900"/>
              <a:gd name="connsiteY9" fmla="*/ 131885 h 1899139"/>
              <a:gd name="connsiteX10" fmla="*/ 7807569 w 7962900"/>
              <a:gd name="connsiteY10" fmla="*/ 219808 h 1899139"/>
              <a:gd name="connsiteX11" fmla="*/ 7860323 w 7962900"/>
              <a:gd name="connsiteY11" fmla="*/ 1450732 h 1899139"/>
              <a:gd name="connsiteX12" fmla="*/ 7192108 w 7962900"/>
              <a:gd name="connsiteY12" fmla="*/ 1433147 h 1899139"/>
              <a:gd name="connsiteX13" fmla="*/ 6523892 w 7962900"/>
              <a:gd name="connsiteY13" fmla="*/ 1327639 h 1899139"/>
              <a:gd name="connsiteX14" fmla="*/ 5058508 w 7962900"/>
              <a:gd name="connsiteY14" fmla="*/ 1667608 h 1899139"/>
              <a:gd name="connsiteX15" fmla="*/ 4501661 w 7962900"/>
              <a:gd name="connsiteY15" fmla="*/ 1837593 h 1899139"/>
              <a:gd name="connsiteX16" fmla="*/ 3815861 w 7962900"/>
              <a:gd name="connsiteY16" fmla="*/ 1890347 h 1899139"/>
              <a:gd name="connsiteX17" fmla="*/ 3657600 w 7962900"/>
              <a:gd name="connsiteY17" fmla="*/ 1872762 h 1899139"/>
              <a:gd name="connsiteX18" fmla="*/ 3499338 w 7962900"/>
              <a:gd name="connsiteY18" fmla="*/ 1732085 h 1899139"/>
              <a:gd name="connsiteX19" fmla="*/ 3200400 w 7962900"/>
              <a:gd name="connsiteY19" fmla="*/ 1714501 h 1899139"/>
              <a:gd name="connsiteX20" fmla="*/ 2532185 w 7962900"/>
              <a:gd name="connsiteY20" fmla="*/ 1732085 h 1899139"/>
              <a:gd name="connsiteX21" fmla="*/ 2268415 w 7962900"/>
              <a:gd name="connsiteY21" fmla="*/ 1732085 h 1899139"/>
              <a:gd name="connsiteX22" fmla="*/ 2303585 w 7962900"/>
              <a:gd name="connsiteY22" fmla="*/ 1380393 h 1899139"/>
              <a:gd name="connsiteX23" fmla="*/ 1565031 w 7962900"/>
              <a:gd name="connsiteY23" fmla="*/ 1608993 h 1899139"/>
              <a:gd name="connsiteX24" fmla="*/ 1019908 w 7962900"/>
              <a:gd name="connsiteY24" fmla="*/ 1644162 h 1899139"/>
              <a:gd name="connsiteX25" fmla="*/ 896815 w 7962900"/>
              <a:gd name="connsiteY25" fmla="*/ 1538655 h 1899139"/>
              <a:gd name="connsiteX26" fmla="*/ 668215 w 7962900"/>
              <a:gd name="connsiteY26" fmla="*/ 1450732 h 1899139"/>
              <a:gd name="connsiteX27" fmla="*/ 492369 w 7962900"/>
              <a:gd name="connsiteY27" fmla="*/ 1292470 h 1899139"/>
              <a:gd name="connsiteX28" fmla="*/ 457200 w 7962900"/>
              <a:gd name="connsiteY28" fmla="*/ 1169378 h 1899139"/>
              <a:gd name="connsiteX29" fmla="*/ 52754 w 7962900"/>
              <a:gd name="connsiteY29" fmla="*/ 1046285 h 1899139"/>
              <a:gd name="connsiteX30" fmla="*/ 140677 w 7962900"/>
              <a:gd name="connsiteY30" fmla="*/ 940778 h 1899139"/>
              <a:gd name="connsiteX0" fmla="*/ 140677 w 7962900"/>
              <a:gd name="connsiteY0" fmla="*/ 940778 h 1899139"/>
              <a:gd name="connsiteX1" fmla="*/ 720969 w 7962900"/>
              <a:gd name="connsiteY1" fmla="*/ 1046285 h 1899139"/>
              <a:gd name="connsiteX2" fmla="*/ 1863969 w 7962900"/>
              <a:gd name="connsiteY2" fmla="*/ 888024 h 1899139"/>
              <a:gd name="connsiteX3" fmla="*/ 3235569 w 7962900"/>
              <a:gd name="connsiteY3" fmla="*/ 747347 h 1899139"/>
              <a:gd name="connsiteX4" fmla="*/ 4062046 w 7962900"/>
              <a:gd name="connsiteY4" fmla="*/ 641839 h 1899139"/>
              <a:gd name="connsiteX5" fmla="*/ 4994031 w 7962900"/>
              <a:gd name="connsiteY5" fmla="*/ 465993 h 1899139"/>
              <a:gd name="connsiteX6" fmla="*/ 5802923 w 7962900"/>
              <a:gd name="connsiteY6" fmla="*/ 96716 h 1899139"/>
              <a:gd name="connsiteX7" fmla="*/ 6400800 w 7962900"/>
              <a:gd name="connsiteY7" fmla="*/ 26378 h 1899139"/>
              <a:gd name="connsiteX8" fmla="*/ 7139354 w 7962900"/>
              <a:gd name="connsiteY8" fmla="*/ 79132 h 1899139"/>
              <a:gd name="connsiteX9" fmla="*/ 7684477 w 7962900"/>
              <a:gd name="connsiteY9" fmla="*/ 131885 h 1899139"/>
              <a:gd name="connsiteX10" fmla="*/ 7807569 w 7962900"/>
              <a:gd name="connsiteY10" fmla="*/ 219808 h 1899139"/>
              <a:gd name="connsiteX11" fmla="*/ 7860323 w 7962900"/>
              <a:gd name="connsiteY11" fmla="*/ 1450732 h 1899139"/>
              <a:gd name="connsiteX12" fmla="*/ 7192108 w 7962900"/>
              <a:gd name="connsiteY12" fmla="*/ 1433147 h 1899139"/>
              <a:gd name="connsiteX13" fmla="*/ 6523892 w 7962900"/>
              <a:gd name="connsiteY13" fmla="*/ 1327639 h 1899139"/>
              <a:gd name="connsiteX14" fmla="*/ 5058508 w 7962900"/>
              <a:gd name="connsiteY14" fmla="*/ 1667608 h 1899139"/>
              <a:gd name="connsiteX15" fmla="*/ 4501661 w 7962900"/>
              <a:gd name="connsiteY15" fmla="*/ 1837593 h 1899139"/>
              <a:gd name="connsiteX16" fmla="*/ 3815861 w 7962900"/>
              <a:gd name="connsiteY16" fmla="*/ 1890347 h 1899139"/>
              <a:gd name="connsiteX17" fmla="*/ 3657600 w 7962900"/>
              <a:gd name="connsiteY17" fmla="*/ 1872762 h 1899139"/>
              <a:gd name="connsiteX18" fmla="*/ 3499338 w 7962900"/>
              <a:gd name="connsiteY18" fmla="*/ 1732085 h 1899139"/>
              <a:gd name="connsiteX19" fmla="*/ 3200400 w 7962900"/>
              <a:gd name="connsiteY19" fmla="*/ 1714501 h 1899139"/>
              <a:gd name="connsiteX20" fmla="*/ 2532185 w 7962900"/>
              <a:gd name="connsiteY20" fmla="*/ 1732085 h 1899139"/>
              <a:gd name="connsiteX21" fmla="*/ 2268415 w 7962900"/>
              <a:gd name="connsiteY21" fmla="*/ 1732085 h 1899139"/>
              <a:gd name="connsiteX22" fmla="*/ 2303585 w 7962900"/>
              <a:gd name="connsiteY22" fmla="*/ 1380393 h 1899139"/>
              <a:gd name="connsiteX23" fmla="*/ 1565031 w 7962900"/>
              <a:gd name="connsiteY23" fmla="*/ 1608993 h 1899139"/>
              <a:gd name="connsiteX24" fmla="*/ 1019908 w 7962900"/>
              <a:gd name="connsiteY24" fmla="*/ 1644162 h 1899139"/>
              <a:gd name="connsiteX25" fmla="*/ 896815 w 7962900"/>
              <a:gd name="connsiteY25" fmla="*/ 1538655 h 1899139"/>
              <a:gd name="connsiteX26" fmla="*/ 668215 w 7962900"/>
              <a:gd name="connsiteY26" fmla="*/ 1450732 h 1899139"/>
              <a:gd name="connsiteX27" fmla="*/ 492369 w 7962900"/>
              <a:gd name="connsiteY27" fmla="*/ 1292470 h 1899139"/>
              <a:gd name="connsiteX28" fmla="*/ 457200 w 7962900"/>
              <a:gd name="connsiteY28" fmla="*/ 1169378 h 1899139"/>
              <a:gd name="connsiteX29" fmla="*/ 52754 w 7962900"/>
              <a:gd name="connsiteY29" fmla="*/ 1046285 h 1899139"/>
              <a:gd name="connsiteX30" fmla="*/ 140677 w 7962900"/>
              <a:gd name="connsiteY30" fmla="*/ 940778 h 1899139"/>
              <a:gd name="connsiteX0" fmla="*/ 140677 w 7989277"/>
              <a:gd name="connsiteY0" fmla="*/ 940778 h 1899139"/>
              <a:gd name="connsiteX1" fmla="*/ 720969 w 7989277"/>
              <a:gd name="connsiteY1" fmla="*/ 1046285 h 1899139"/>
              <a:gd name="connsiteX2" fmla="*/ 1863969 w 7989277"/>
              <a:gd name="connsiteY2" fmla="*/ 888024 h 1899139"/>
              <a:gd name="connsiteX3" fmla="*/ 3235569 w 7989277"/>
              <a:gd name="connsiteY3" fmla="*/ 747347 h 1899139"/>
              <a:gd name="connsiteX4" fmla="*/ 4062046 w 7989277"/>
              <a:gd name="connsiteY4" fmla="*/ 641839 h 1899139"/>
              <a:gd name="connsiteX5" fmla="*/ 4994031 w 7989277"/>
              <a:gd name="connsiteY5" fmla="*/ 465993 h 1899139"/>
              <a:gd name="connsiteX6" fmla="*/ 5802923 w 7989277"/>
              <a:gd name="connsiteY6" fmla="*/ 96716 h 1899139"/>
              <a:gd name="connsiteX7" fmla="*/ 6400800 w 7989277"/>
              <a:gd name="connsiteY7" fmla="*/ 26378 h 1899139"/>
              <a:gd name="connsiteX8" fmla="*/ 7139354 w 7989277"/>
              <a:gd name="connsiteY8" fmla="*/ 79132 h 1899139"/>
              <a:gd name="connsiteX9" fmla="*/ 7684477 w 7989277"/>
              <a:gd name="connsiteY9" fmla="*/ 131885 h 1899139"/>
              <a:gd name="connsiteX10" fmla="*/ 7959969 w 7989277"/>
              <a:gd name="connsiteY10" fmla="*/ 219808 h 1899139"/>
              <a:gd name="connsiteX11" fmla="*/ 7860323 w 7989277"/>
              <a:gd name="connsiteY11" fmla="*/ 1450732 h 1899139"/>
              <a:gd name="connsiteX12" fmla="*/ 7192108 w 7989277"/>
              <a:gd name="connsiteY12" fmla="*/ 1433147 h 1899139"/>
              <a:gd name="connsiteX13" fmla="*/ 6523892 w 7989277"/>
              <a:gd name="connsiteY13" fmla="*/ 1327639 h 1899139"/>
              <a:gd name="connsiteX14" fmla="*/ 5058508 w 7989277"/>
              <a:gd name="connsiteY14" fmla="*/ 1667608 h 1899139"/>
              <a:gd name="connsiteX15" fmla="*/ 4501661 w 7989277"/>
              <a:gd name="connsiteY15" fmla="*/ 1837593 h 1899139"/>
              <a:gd name="connsiteX16" fmla="*/ 3815861 w 7989277"/>
              <a:gd name="connsiteY16" fmla="*/ 1890347 h 1899139"/>
              <a:gd name="connsiteX17" fmla="*/ 3657600 w 7989277"/>
              <a:gd name="connsiteY17" fmla="*/ 1872762 h 1899139"/>
              <a:gd name="connsiteX18" fmla="*/ 3499338 w 7989277"/>
              <a:gd name="connsiteY18" fmla="*/ 1732085 h 1899139"/>
              <a:gd name="connsiteX19" fmla="*/ 3200400 w 7989277"/>
              <a:gd name="connsiteY19" fmla="*/ 1714501 h 1899139"/>
              <a:gd name="connsiteX20" fmla="*/ 2532185 w 7989277"/>
              <a:gd name="connsiteY20" fmla="*/ 1732085 h 1899139"/>
              <a:gd name="connsiteX21" fmla="*/ 2268415 w 7989277"/>
              <a:gd name="connsiteY21" fmla="*/ 1732085 h 1899139"/>
              <a:gd name="connsiteX22" fmla="*/ 2303585 w 7989277"/>
              <a:gd name="connsiteY22" fmla="*/ 1380393 h 1899139"/>
              <a:gd name="connsiteX23" fmla="*/ 1565031 w 7989277"/>
              <a:gd name="connsiteY23" fmla="*/ 1608993 h 1899139"/>
              <a:gd name="connsiteX24" fmla="*/ 1019908 w 7989277"/>
              <a:gd name="connsiteY24" fmla="*/ 1644162 h 1899139"/>
              <a:gd name="connsiteX25" fmla="*/ 896815 w 7989277"/>
              <a:gd name="connsiteY25" fmla="*/ 1538655 h 1899139"/>
              <a:gd name="connsiteX26" fmla="*/ 668215 w 7989277"/>
              <a:gd name="connsiteY26" fmla="*/ 1450732 h 1899139"/>
              <a:gd name="connsiteX27" fmla="*/ 492369 w 7989277"/>
              <a:gd name="connsiteY27" fmla="*/ 1292470 h 1899139"/>
              <a:gd name="connsiteX28" fmla="*/ 457200 w 7989277"/>
              <a:gd name="connsiteY28" fmla="*/ 1169378 h 1899139"/>
              <a:gd name="connsiteX29" fmla="*/ 52754 w 7989277"/>
              <a:gd name="connsiteY29" fmla="*/ 1046285 h 1899139"/>
              <a:gd name="connsiteX30" fmla="*/ 140677 w 7989277"/>
              <a:gd name="connsiteY30" fmla="*/ 940778 h 1899139"/>
              <a:gd name="connsiteX0" fmla="*/ 140677 w 7988300"/>
              <a:gd name="connsiteY0" fmla="*/ 940778 h 1899139"/>
              <a:gd name="connsiteX1" fmla="*/ 720969 w 7988300"/>
              <a:gd name="connsiteY1" fmla="*/ 1046285 h 1899139"/>
              <a:gd name="connsiteX2" fmla="*/ 1863969 w 7988300"/>
              <a:gd name="connsiteY2" fmla="*/ 888024 h 1899139"/>
              <a:gd name="connsiteX3" fmla="*/ 3235569 w 7988300"/>
              <a:gd name="connsiteY3" fmla="*/ 747347 h 1899139"/>
              <a:gd name="connsiteX4" fmla="*/ 4062046 w 7988300"/>
              <a:gd name="connsiteY4" fmla="*/ 641839 h 1899139"/>
              <a:gd name="connsiteX5" fmla="*/ 4994031 w 7988300"/>
              <a:gd name="connsiteY5" fmla="*/ 465993 h 1899139"/>
              <a:gd name="connsiteX6" fmla="*/ 5802923 w 7988300"/>
              <a:gd name="connsiteY6" fmla="*/ 96716 h 1899139"/>
              <a:gd name="connsiteX7" fmla="*/ 6400800 w 7988300"/>
              <a:gd name="connsiteY7" fmla="*/ 26378 h 1899139"/>
              <a:gd name="connsiteX8" fmla="*/ 7139354 w 7988300"/>
              <a:gd name="connsiteY8" fmla="*/ 79132 h 1899139"/>
              <a:gd name="connsiteX9" fmla="*/ 7684477 w 7988300"/>
              <a:gd name="connsiteY9" fmla="*/ 131885 h 1899139"/>
              <a:gd name="connsiteX10" fmla="*/ 7959969 w 7988300"/>
              <a:gd name="connsiteY10" fmla="*/ 219808 h 1899139"/>
              <a:gd name="connsiteX11" fmla="*/ 7860323 w 7988300"/>
              <a:gd name="connsiteY11" fmla="*/ 1450732 h 1899139"/>
              <a:gd name="connsiteX12" fmla="*/ 7192108 w 7988300"/>
              <a:gd name="connsiteY12" fmla="*/ 1433147 h 1899139"/>
              <a:gd name="connsiteX13" fmla="*/ 6523892 w 7988300"/>
              <a:gd name="connsiteY13" fmla="*/ 1327639 h 1899139"/>
              <a:gd name="connsiteX14" fmla="*/ 5058508 w 7988300"/>
              <a:gd name="connsiteY14" fmla="*/ 1667608 h 1899139"/>
              <a:gd name="connsiteX15" fmla="*/ 4501661 w 7988300"/>
              <a:gd name="connsiteY15" fmla="*/ 1837593 h 1899139"/>
              <a:gd name="connsiteX16" fmla="*/ 3815861 w 7988300"/>
              <a:gd name="connsiteY16" fmla="*/ 1890347 h 1899139"/>
              <a:gd name="connsiteX17" fmla="*/ 3657600 w 7988300"/>
              <a:gd name="connsiteY17" fmla="*/ 1872762 h 1899139"/>
              <a:gd name="connsiteX18" fmla="*/ 3499338 w 7988300"/>
              <a:gd name="connsiteY18" fmla="*/ 1732085 h 1899139"/>
              <a:gd name="connsiteX19" fmla="*/ 3200400 w 7988300"/>
              <a:gd name="connsiteY19" fmla="*/ 1714501 h 1899139"/>
              <a:gd name="connsiteX20" fmla="*/ 2532185 w 7988300"/>
              <a:gd name="connsiteY20" fmla="*/ 1732085 h 1899139"/>
              <a:gd name="connsiteX21" fmla="*/ 2268415 w 7988300"/>
              <a:gd name="connsiteY21" fmla="*/ 1732085 h 1899139"/>
              <a:gd name="connsiteX22" fmla="*/ 2303585 w 7988300"/>
              <a:gd name="connsiteY22" fmla="*/ 1380393 h 1899139"/>
              <a:gd name="connsiteX23" fmla="*/ 1565031 w 7988300"/>
              <a:gd name="connsiteY23" fmla="*/ 1608993 h 1899139"/>
              <a:gd name="connsiteX24" fmla="*/ 1019908 w 7988300"/>
              <a:gd name="connsiteY24" fmla="*/ 1644162 h 1899139"/>
              <a:gd name="connsiteX25" fmla="*/ 896815 w 7988300"/>
              <a:gd name="connsiteY25" fmla="*/ 1538655 h 1899139"/>
              <a:gd name="connsiteX26" fmla="*/ 668215 w 7988300"/>
              <a:gd name="connsiteY26" fmla="*/ 1450732 h 1899139"/>
              <a:gd name="connsiteX27" fmla="*/ 492369 w 7988300"/>
              <a:gd name="connsiteY27" fmla="*/ 1292470 h 1899139"/>
              <a:gd name="connsiteX28" fmla="*/ 457200 w 7988300"/>
              <a:gd name="connsiteY28" fmla="*/ 1169378 h 1899139"/>
              <a:gd name="connsiteX29" fmla="*/ 52754 w 7988300"/>
              <a:gd name="connsiteY29" fmla="*/ 1046285 h 1899139"/>
              <a:gd name="connsiteX30" fmla="*/ 140677 w 7988300"/>
              <a:gd name="connsiteY30" fmla="*/ 940778 h 1899139"/>
              <a:gd name="connsiteX0" fmla="*/ 140677 w 7988300"/>
              <a:gd name="connsiteY0" fmla="*/ 917331 h 1875692"/>
              <a:gd name="connsiteX1" fmla="*/ 720969 w 7988300"/>
              <a:gd name="connsiteY1" fmla="*/ 1022838 h 1875692"/>
              <a:gd name="connsiteX2" fmla="*/ 1863969 w 7988300"/>
              <a:gd name="connsiteY2" fmla="*/ 864577 h 1875692"/>
              <a:gd name="connsiteX3" fmla="*/ 3235569 w 7988300"/>
              <a:gd name="connsiteY3" fmla="*/ 723900 h 1875692"/>
              <a:gd name="connsiteX4" fmla="*/ 4062046 w 7988300"/>
              <a:gd name="connsiteY4" fmla="*/ 618392 h 1875692"/>
              <a:gd name="connsiteX5" fmla="*/ 4994031 w 7988300"/>
              <a:gd name="connsiteY5" fmla="*/ 442546 h 1875692"/>
              <a:gd name="connsiteX6" fmla="*/ 5802923 w 7988300"/>
              <a:gd name="connsiteY6" fmla="*/ 73269 h 1875692"/>
              <a:gd name="connsiteX7" fmla="*/ 6400800 w 7988300"/>
              <a:gd name="connsiteY7" fmla="*/ 2931 h 1875692"/>
              <a:gd name="connsiteX8" fmla="*/ 7139354 w 7988300"/>
              <a:gd name="connsiteY8" fmla="*/ 55685 h 1875692"/>
              <a:gd name="connsiteX9" fmla="*/ 7684477 w 7988300"/>
              <a:gd name="connsiteY9" fmla="*/ 108438 h 1875692"/>
              <a:gd name="connsiteX10" fmla="*/ 7959969 w 7988300"/>
              <a:gd name="connsiteY10" fmla="*/ 196361 h 1875692"/>
              <a:gd name="connsiteX11" fmla="*/ 7860323 w 7988300"/>
              <a:gd name="connsiteY11" fmla="*/ 1427285 h 1875692"/>
              <a:gd name="connsiteX12" fmla="*/ 7192108 w 7988300"/>
              <a:gd name="connsiteY12" fmla="*/ 1409700 h 1875692"/>
              <a:gd name="connsiteX13" fmla="*/ 6523892 w 7988300"/>
              <a:gd name="connsiteY13" fmla="*/ 1304192 h 1875692"/>
              <a:gd name="connsiteX14" fmla="*/ 5058508 w 7988300"/>
              <a:gd name="connsiteY14" fmla="*/ 1644161 h 1875692"/>
              <a:gd name="connsiteX15" fmla="*/ 4501661 w 7988300"/>
              <a:gd name="connsiteY15" fmla="*/ 1814146 h 1875692"/>
              <a:gd name="connsiteX16" fmla="*/ 3815861 w 7988300"/>
              <a:gd name="connsiteY16" fmla="*/ 1866900 h 1875692"/>
              <a:gd name="connsiteX17" fmla="*/ 3657600 w 7988300"/>
              <a:gd name="connsiteY17" fmla="*/ 1849315 h 1875692"/>
              <a:gd name="connsiteX18" fmla="*/ 3499338 w 7988300"/>
              <a:gd name="connsiteY18" fmla="*/ 1708638 h 1875692"/>
              <a:gd name="connsiteX19" fmla="*/ 3200400 w 7988300"/>
              <a:gd name="connsiteY19" fmla="*/ 1691054 h 1875692"/>
              <a:gd name="connsiteX20" fmla="*/ 2532185 w 7988300"/>
              <a:gd name="connsiteY20" fmla="*/ 1708638 h 1875692"/>
              <a:gd name="connsiteX21" fmla="*/ 2268415 w 7988300"/>
              <a:gd name="connsiteY21" fmla="*/ 1708638 h 1875692"/>
              <a:gd name="connsiteX22" fmla="*/ 2303585 w 7988300"/>
              <a:gd name="connsiteY22" fmla="*/ 1356946 h 1875692"/>
              <a:gd name="connsiteX23" fmla="*/ 1565031 w 7988300"/>
              <a:gd name="connsiteY23" fmla="*/ 1585546 h 1875692"/>
              <a:gd name="connsiteX24" fmla="*/ 1019908 w 7988300"/>
              <a:gd name="connsiteY24" fmla="*/ 1620715 h 1875692"/>
              <a:gd name="connsiteX25" fmla="*/ 896815 w 7988300"/>
              <a:gd name="connsiteY25" fmla="*/ 1515208 h 1875692"/>
              <a:gd name="connsiteX26" fmla="*/ 668215 w 7988300"/>
              <a:gd name="connsiteY26" fmla="*/ 1427285 h 1875692"/>
              <a:gd name="connsiteX27" fmla="*/ 492369 w 7988300"/>
              <a:gd name="connsiteY27" fmla="*/ 1269023 h 1875692"/>
              <a:gd name="connsiteX28" fmla="*/ 457200 w 7988300"/>
              <a:gd name="connsiteY28" fmla="*/ 1145931 h 1875692"/>
              <a:gd name="connsiteX29" fmla="*/ 52754 w 7988300"/>
              <a:gd name="connsiteY29" fmla="*/ 1022838 h 1875692"/>
              <a:gd name="connsiteX30" fmla="*/ 140677 w 7988300"/>
              <a:gd name="connsiteY30" fmla="*/ 917331 h 1875692"/>
              <a:gd name="connsiteX0" fmla="*/ 140677 w 7988300"/>
              <a:gd name="connsiteY0" fmla="*/ 917331 h 1875692"/>
              <a:gd name="connsiteX1" fmla="*/ 720969 w 7988300"/>
              <a:gd name="connsiteY1" fmla="*/ 1022838 h 1875692"/>
              <a:gd name="connsiteX2" fmla="*/ 1863969 w 7988300"/>
              <a:gd name="connsiteY2" fmla="*/ 864577 h 1875692"/>
              <a:gd name="connsiteX3" fmla="*/ 3235569 w 7988300"/>
              <a:gd name="connsiteY3" fmla="*/ 723900 h 1875692"/>
              <a:gd name="connsiteX4" fmla="*/ 4062046 w 7988300"/>
              <a:gd name="connsiteY4" fmla="*/ 618392 h 1875692"/>
              <a:gd name="connsiteX5" fmla="*/ 4994031 w 7988300"/>
              <a:gd name="connsiteY5" fmla="*/ 442546 h 1875692"/>
              <a:gd name="connsiteX6" fmla="*/ 5802923 w 7988300"/>
              <a:gd name="connsiteY6" fmla="*/ 73269 h 1875692"/>
              <a:gd name="connsiteX7" fmla="*/ 6400800 w 7988300"/>
              <a:gd name="connsiteY7" fmla="*/ 2931 h 1875692"/>
              <a:gd name="connsiteX8" fmla="*/ 7139354 w 7988300"/>
              <a:gd name="connsiteY8" fmla="*/ 55685 h 1875692"/>
              <a:gd name="connsiteX9" fmla="*/ 7684477 w 7988300"/>
              <a:gd name="connsiteY9" fmla="*/ 108438 h 1875692"/>
              <a:gd name="connsiteX10" fmla="*/ 7959969 w 7988300"/>
              <a:gd name="connsiteY10" fmla="*/ 196361 h 1875692"/>
              <a:gd name="connsiteX11" fmla="*/ 7860323 w 7988300"/>
              <a:gd name="connsiteY11" fmla="*/ 1427285 h 1875692"/>
              <a:gd name="connsiteX12" fmla="*/ 7192108 w 7988300"/>
              <a:gd name="connsiteY12" fmla="*/ 1409700 h 1875692"/>
              <a:gd name="connsiteX13" fmla="*/ 6523892 w 7988300"/>
              <a:gd name="connsiteY13" fmla="*/ 1304192 h 1875692"/>
              <a:gd name="connsiteX14" fmla="*/ 5058508 w 7988300"/>
              <a:gd name="connsiteY14" fmla="*/ 1644161 h 1875692"/>
              <a:gd name="connsiteX15" fmla="*/ 4501661 w 7988300"/>
              <a:gd name="connsiteY15" fmla="*/ 1814146 h 1875692"/>
              <a:gd name="connsiteX16" fmla="*/ 3815861 w 7988300"/>
              <a:gd name="connsiteY16" fmla="*/ 1866900 h 1875692"/>
              <a:gd name="connsiteX17" fmla="*/ 3657600 w 7988300"/>
              <a:gd name="connsiteY17" fmla="*/ 1849315 h 1875692"/>
              <a:gd name="connsiteX18" fmla="*/ 3499338 w 7988300"/>
              <a:gd name="connsiteY18" fmla="*/ 1708638 h 1875692"/>
              <a:gd name="connsiteX19" fmla="*/ 3200400 w 7988300"/>
              <a:gd name="connsiteY19" fmla="*/ 1691054 h 1875692"/>
              <a:gd name="connsiteX20" fmla="*/ 2532185 w 7988300"/>
              <a:gd name="connsiteY20" fmla="*/ 1708638 h 1875692"/>
              <a:gd name="connsiteX21" fmla="*/ 2268415 w 7988300"/>
              <a:gd name="connsiteY21" fmla="*/ 1708638 h 1875692"/>
              <a:gd name="connsiteX22" fmla="*/ 2303585 w 7988300"/>
              <a:gd name="connsiteY22" fmla="*/ 1356946 h 1875692"/>
              <a:gd name="connsiteX23" fmla="*/ 1565031 w 7988300"/>
              <a:gd name="connsiteY23" fmla="*/ 1585546 h 1875692"/>
              <a:gd name="connsiteX24" fmla="*/ 1019908 w 7988300"/>
              <a:gd name="connsiteY24" fmla="*/ 1620715 h 1875692"/>
              <a:gd name="connsiteX25" fmla="*/ 896815 w 7988300"/>
              <a:gd name="connsiteY25" fmla="*/ 1515208 h 1875692"/>
              <a:gd name="connsiteX26" fmla="*/ 668215 w 7988300"/>
              <a:gd name="connsiteY26" fmla="*/ 1427285 h 1875692"/>
              <a:gd name="connsiteX27" fmla="*/ 492369 w 7988300"/>
              <a:gd name="connsiteY27" fmla="*/ 1269023 h 1875692"/>
              <a:gd name="connsiteX28" fmla="*/ 457200 w 7988300"/>
              <a:gd name="connsiteY28" fmla="*/ 1145931 h 1875692"/>
              <a:gd name="connsiteX29" fmla="*/ 52754 w 7988300"/>
              <a:gd name="connsiteY29" fmla="*/ 1022838 h 1875692"/>
              <a:gd name="connsiteX30" fmla="*/ 140677 w 7988300"/>
              <a:gd name="connsiteY30" fmla="*/ 917331 h 1875692"/>
              <a:gd name="connsiteX0" fmla="*/ 140677 w 7988300"/>
              <a:gd name="connsiteY0" fmla="*/ 917331 h 1875692"/>
              <a:gd name="connsiteX1" fmla="*/ 720969 w 7988300"/>
              <a:gd name="connsiteY1" fmla="*/ 1022838 h 1875692"/>
              <a:gd name="connsiteX2" fmla="*/ 1863969 w 7988300"/>
              <a:gd name="connsiteY2" fmla="*/ 864577 h 1875692"/>
              <a:gd name="connsiteX3" fmla="*/ 3235569 w 7988300"/>
              <a:gd name="connsiteY3" fmla="*/ 723900 h 1875692"/>
              <a:gd name="connsiteX4" fmla="*/ 4062046 w 7988300"/>
              <a:gd name="connsiteY4" fmla="*/ 618392 h 1875692"/>
              <a:gd name="connsiteX5" fmla="*/ 4994031 w 7988300"/>
              <a:gd name="connsiteY5" fmla="*/ 442546 h 1875692"/>
              <a:gd name="connsiteX6" fmla="*/ 5802923 w 7988300"/>
              <a:gd name="connsiteY6" fmla="*/ 73269 h 1875692"/>
              <a:gd name="connsiteX7" fmla="*/ 6400800 w 7988300"/>
              <a:gd name="connsiteY7" fmla="*/ 2931 h 1875692"/>
              <a:gd name="connsiteX8" fmla="*/ 7139354 w 7988300"/>
              <a:gd name="connsiteY8" fmla="*/ 55685 h 1875692"/>
              <a:gd name="connsiteX9" fmla="*/ 7684477 w 7988300"/>
              <a:gd name="connsiteY9" fmla="*/ 108438 h 1875692"/>
              <a:gd name="connsiteX10" fmla="*/ 7959969 w 7988300"/>
              <a:gd name="connsiteY10" fmla="*/ 196361 h 1875692"/>
              <a:gd name="connsiteX11" fmla="*/ 7860323 w 7988300"/>
              <a:gd name="connsiteY11" fmla="*/ 1427285 h 1875692"/>
              <a:gd name="connsiteX12" fmla="*/ 7192108 w 7988300"/>
              <a:gd name="connsiteY12" fmla="*/ 1409700 h 1875692"/>
              <a:gd name="connsiteX13" fmla="*/ 6523892 w 7988300"/>
              <a:gd name="connsiteY13" fmla="*/ 1304192 h 1875692"/>
              <a:gd name="connsiteX14" fmla="*/ 5058508 w 7988300"/>
              <a:gd name="connsiteY14" fmla="*/ 1644161 h 1875692"/>
              <a:gd name="connsiteX15" fmla="*/ 4501661 w 7988300"/>
              <a:gd name="connsiteY15" fmla="*/ 1814146 h 1875692"/>
              <a:gd name="connsiteX16" fmla="*/ 3815861 w 7988300"/>
              <a:gd name="connsiteY16" fmla="*/ 1866900 h 1875692"/>
              <a:gd name="connsiteX17" fmla="*/ 3657600 w 7988300"/>
              <a:gd name="connsiteY17" fmla="*/ 1849315 h 1875692"/>
              <a:gd name="connsiteX18" fmla="*/ 3499338 w 7988300"/>
              <a:gd name="connsiteY18" fmla="*/ 1708638 h 1875692"/>
              <a:gd name="connsiteX19" fmla="*/ 3200400 w 7988300"/>
              <a:gd name="connsiteY19" fmla="*/ 1691054 h 1875692"/>
              <a:gd name="connsiteX20" fmla="*/ 2532185 w 7988300"/>
              <a:gd name="connsiteY20" fmla="*/ 1708638 h 1875692"/>
              <a:gd name="connsiteX21" fmla="*/ 2268415 w 7988300"/>
              <a:gd name="connsiteY21" fmla="*/ 1708638 h 1875692"/>
              <a:gd name="connsiteX22" fmla="*/ 2303585 w 7988300"/>
              <a:gd name="connsiteY22" fmla="*/ 1356946 h 1875692"/>
              <a:gd name="connsiteX23" fmla="*/ 1565031 w 7988300"/>
              <a:gd name="connsiteY23" fmla="*/ 1585546 h 1875692"/>
              <a:gd name="connsiteX24" fmla="*/ 1019908 w 7988300"/>
              <a:gd name="connsiteY24" fmla="*/ 1620715 h 1875692"/>
              <a:gd name="connsiteX25" fmla="*/ 896815 w 7988300"/>
              <a:gd name="connsiteY25" fmla="*/ 1515208 h 1875692"/>
              <a:gd name="connsiteX26" fmla="*/ 668215 w 7988300"/>
              <a:gd name="connsiteY26" fmla="*/ 1427285 h 1875692"/>
              <a:gd name="connsiteX27" fmla="*/ 492369 w 7988300"/>
              <a:gd name="connsiteY27" fmla="*/ 1269023 h 1875692"/>
              <a:gd name="connsiteX28" fmla="*/ 457200 w 7988300"/>
              <a:gd name="connsiteY28" fmla="*/ 1145931 h 1875692"/>
              <a:gd name="connsiteX29" fmla="*/ 52754 w 7988300"/>
              <a:gd name="connsiteY29" fmla="*/ 1022838 h 1875692"/>
              <a:gd name="connsiteX30" fmla="*/ 140677 w 7988300"/>
              <a:gd name="connsiteY30" fmla="*/ 917331 h 1875692"/>
              <a:gd name="connsiteX0" fmla="*/ 140677 w 8080130"/>
              <a:gd name="connsiteY0" fmla="*/ 949570 h 1907931"/>
              <a:gd name="connsiteX1" fmla="*/ 720969 w 8080130"/>
              <a:gd name="connsiteY1" fmla="*/ 1055077 h 1907931"/>
              <a:gd name="connsiteX2" fmla="*/ 1863969 w 8080130"/>
              <a:gd name="connsiteY2" fmla="*/ 896816 h 1907931"/>
              <a:gd name="connsiteX3" fmla="*/ 3235569 w 8080130"/>
              <a:gd name="connsiteY3" fmla="*/ 756139 h 1907931"/>
              <a:gd name="connsiteX4" fmla="*/ 4062046 w 8080130"/>
              <a:gd name="connsiteY4" fmla="*/ 650631 h 1907931"/>
              <a:gd name="connsiteX5" fmla="*/ 4994031 w 8080130"/>
              <a:gd name="connsiteY5" fmla="*/ 474785 h 1907931"/>
              <a:gd name="connsiteX6" fmla="*/ 5802923 w 8080130"/>
              <a:gd name="connsiteY6" fmla="*/ 105508 h 1907931"/>
              <a:gd name="connsiteX7" fmla="*/ 6400800 w 8080130"/>
              <a:gd name="connsiteY7" fmla="*/ 35170 h 1907931"/>
              <a:gd name="connsiteX8" fmla="*/ 7139354 w 8080130"/>
              <a:gd name="connsiteY8" fmla="*/ 87924 h 1907931"/>
              <a:gd name="connsiteX9" fmla="*/ 7959969 w 8080130"/>
              <a:gd name="connsiteY9" fmla="*/ 228600 h 1907931"/>
              <a:gd name="connsiteX10" fmla="*/ 7860323 w 8080130"/>
              <a:gd name="connsiteY10" fmla="*/ 1459524 h 1907931"/>
              <a:gd name="connsiteX11" fmla="*/ 7192108 w 8080130"/>
              <a:gd name="connsiteY11" fmla="*/ 1441939 h 1907931"/>
              <a:gd name="connsiteX12" fmla="*/ 6523892 w 8080130"/>
              <a:gd name="connsiteY12" fmla="*/ 1336431 h 1907931"/>
              <a:gd name="connsiteX13" fmla="*/ 5058508 w 8080130"/>
              <a:gd name="connsiteY13" fmla="*/ 1676400 h 1907931"/>
              <a:gd name="connsiteX14" fmla="*/ 4501661 w 8080130"/>
              <a:gd name="connsiteY14" fmla="*/ 1846385 h 1907931"/>
              <a:gd name="connsiteX15" fmla="*/ 3815861 w 8080130"/>
              <a:gd name="connsiteY15" fmla="*/ 1899139 h 1907931"/>
              <a:gd name="connsiteX16" fmla="*/ 3657600 w 8080130"/>
              <a:gd name="connsiteY16" fmla="*/ 1881554 h 1907931"/>
              <a:gd name="connsiteX17" fmla="*/ 3499338 w 8080130"/>
              <a:gd name="connsiteY17" fmla="*/ 1740877 h 1907931"/>
              <a:gd name="connsiteX18" fmla="*/ 3200400 w 8080130"/>
              <a:gd name="connsiteY18" fmla="*/ 1723293 h 1907931"/>
              <a:gd name="connsiteX19" fmla="*/ 2532185 w 8080130"/>
              <a:gd name="connsiteY19" fmla="*/ 1740877 h 1907931"/>
              <a:gd name="connsiteX20" fmla="*/ 2268415 w 8080130"/>
              <a:gd name="connsiteY20" fmla="*/ 1740877 h 1907931"/>
              <a:gd name="connsiteX21" fmla="*/ 2303585 w 8080130"/>
              <a:gd name="connsiteY21" fmla="*/ 1389185 h 1907931"/>
              <a:gd name="connsiteX22" fmla="*/ 1565031 w 8080130"/>
              <a:gd name="connsiteY22" fmla="*/ 1617785 h 1907931"/>
              <a:gd name="connsiteX23" fmla="*/ 1019908 w 8080130"/>
              <a:gd name="connsiteY23" fmla="*/ 1652954 h 1907931"/>
              <a:gd name="connsiteX24" fmla="*/ 896815 w 8080130"/>
              <a:gd name="connsiteY24" fmla="*/ 1547447 h 1907931"/>
              <a:gd name="connsiteX25" fmla="*/ 668215 w 8080130"/>
              <a:gd name="connsiteY25" fmla="*/ 1459524 h 1907931"/>
              <a:gd name="connsiteX26" fmla="*/ 492369 w 8080130"/>
              <a:gd name="connsiteY26" fmla="*/ 1301262 h 1907931"/>
              <a:gd name="connsiteX27" fmla="*/ 457200 w 8080130"/>
              <a:gd name="connsiteY27" fmla="*/ 1178170 h 1907931"/>
              <a:gd name="connsiteX28" fmla="*/ 52754 w 8080130"/>
              <a:gd name="connsiteY28" fmla="*/ 1055077 h 1907931"/>
              <a:gd name="connsiteX29" fmla="*/ 140677 w 8080130"/>
              <a:gd name="connsiteY29" fmla="*/ 949570 h 1907931"/>
              <a:gd name="connsiteX0" fmla="*/ 140677 w 8080130"/>
              <a:gd name="connsiteY0" fmla="*/ 917331 h 1875692"/>
              <a:gd name="connsiteX1" fmla="*/ 720969 w 8080130"/>
              <a:gd name="connsiteY1" fmla="*/ 1022838 h 1875692"/>
              <a:gd name="connsiteX2" fmla="*/ 1863969 w 8080130"/>
              <a:gd name="connsiteY2" fmla="*/ 864577 h 1875692"/>
              <a:gd name="connsiteX3" fmla="*/ 3235569 w 8080130"/>
              <a:gd name="connsiteY3" fmla="*/ 723900 h 1875692"/>
              <a:gd name="connsiteX4" fmla="*/ 4062046 w 8080130"/>
              <a:gd name="connsiteY4" fmla="*/ 618392 h 1875692"/>
              <a:gd name="connsiteX5" fmla="*/ 4994031 w 8080130"/>
              <a:gd name="connsiteY5" fmla="*/ 442546 h 1875692"/>
              <a:gd name="connsiteX6" fmla="*/ 5802923 w 8080130"/>
              <a:gd name="connsiteY6" fmla="*/ 73269 h 1875692"/>
              <a:gd name="connsiteX7" fmla="*/ 6400800 w 8080130"/>
              <a:gd name="connsiteY7" fmla="*/ 2931 h 1875692"/>
              <a:gd name="connsiteX8" fmla="*/ 7139354 w 8080130"/>
              <a:gd name="connsiteY8" fmla="*/ 55685 h 1875692"/>
              <a:gd name="connsiteX9" fmla="*/ 7959969 w 8080130"/>
              <a:gd name="connsiteY9" fmla="*/ 196361 h 1875692"/>
              <a:gd name="connsiteX10" fmla="*/ 7860323 w 8080130"/>
              <a:gd name="connsiteY10" fmla="*/ 1427285 h 1875692"/>
              <a:gd name="connsiteX11" fmla="*/ 7192108 w 8080130"/>
              <a:gd name="connsiteY11" fmla="*/ 1409700 h 1875692"/>
              <a:gd name="connsiteX12" fmla="*/ 6523892 w 8080130"/>
              <a:gd name="connsiteY12" fmla="*/ 1304192 h 1875692"/>
              <a:gd name="connsiteX13" fmla="*/ 5058508 w 8080130"/>
              <a:gd name="connsiteY13" fmla="*/ 1644161 h 1875692"/>
              <a:gd name="connsiteX14" fmla="*/ 4501661 w 8080130"/>
              <a:gd name="connsiteY14" fmla="*/ 1814146 h 1875692"/>
              <a:gd name="connsiteX15" fmla="*/ 3815861 w 8080130"/>
              <a:gd name="connsiteY15" fmla="*/ 1866900 h 1875692"/>
              <a:gd name="connsiteX16" fmla="*/ 3657600 w 8080130"/>
              <a:gd name="connsiteY16" fmla="*/ 1849315 h 1875692"/>
              <a:gd name="connsiteX17" fmla="*/ 3499338 w 8080130"/>
              <a:gd name="connsiteY17" fmla="*/ 1708638 h 1875692"/>
              <a:gd name="connsiteX18" fmla="*/ 3200400 w 8080130"/>
              <a:gd name="connsiteY18" fmla="*/ 1691054 h 1875692"/>
              <a:gd name="connsiteX19" fmla="*/ 2532185 w 8080130"/>
              <a:gd name="connsiteY19" fmla="*/ 1708638 h 1875692"/>
              <a:gd name="connsiteX20" fmla="*/ 2268415 w 8080130"/>
              <a:gd name="connsiteY20" fmla="*/ 1708638 h 1875692"/>
              <a:gd name="connsiteX21" fmla="*/ 2303585 w 8080130"/>
              <a:gd name="connsiteY21" fmla="*/ 1356946 h 1875692"/>
              <a:gd name="connsiteX22" fmla="*/ 1565031 w 8080130"/>
              <a:gd name="connsiteY22" fmla="*/ 1585546 h 1875692"/>
              <a:gd name="connsiteX23" fmla="*/ 1019908 w 8080130"/>
              <a:gd name="connsiteY23" fmla="*/ 1620715 h 1875692"/>
              <a:gd name="connsiteX24" fmla="*/ 896815 w 8080130"/>
              <a:gd name="connsiteY24" fmla="*/ 1515208 h 1875692"/>
              <a:gd name="connsiteX25" fmla="*/ 668215 w 8080130"/>
              <a:gd name="connsiteY25" fmla="*/ 1427285 h 1875692"/>
              <a:gd name="connsiteX26" fmla="*/ 492369 w 8080130"/>
              <a:gd name="connsiteY26" fmla="*/ 1269023 h 1875692"/>
              <a:gd name="connsiteX27" fmla="*/ 457200 w 8080130"/>
              <a:gd name="connsiteY27" fmla="*/ 1145931 h 1875692"/>
              <a:gd name="connsiteX28" fmla="*/ 52754 w 8080130"/>
              <a:gd name="connsiteY28" fmla="*/ 1022838 h 1875692"/>
              <a:gd name="connsiteX29" fmla="*/ 140677 w 8080130"/>
              <a:gd name="connsiteY29" fmla="*/ 917331 h 1875692"/>
              <a:gd name="connsiteX0" fmla="*/ 140677 w 7988300"/>
              <a:gd name="connsiteY0" fmla="*/ 917331 h 1875692"/>
              <a:gd name="connsiteX1" fmla="*/ 720969 w 7988300"/>
              <a:gd name="connsiteY1" fmla="*/ 1022838 h 1875692"/>
              <a:gd name="connsiteX2" fmla="*/ 1863969 w 7988300"/>
              <a:gd name="connsiteY2" fmla="*/ 864577 h 1875692"/>
              <a:gd name="connsiteX3" fmla="*/ 3235569 w 7988300"/>
              <a:gd name="connsiteY3" fmla="*/ 723900 h 1875692"/>
              <a:gd name="connsiteX4" fmla="*/ 4062046 w 7988300"/>
              <a:gd name="connsiteY4" fmla="*/ 618392 h 1875692"/>
              <a:gd name="connsiteX5" fmla="*/ 4994031 w 7988300"/>
              <a:gd name="connsiteY5" fmla="*/ 442546 h 1875692"/>
              <a:gd name="connsiteX6" fmla="*/ 5802923 w 7988300"/>
              <a:gd name="connsiteY6" fmla="*/ 73269 h 1875692"/>
              <a:gd name="connsiteX7" fmla="*/ 6400800 w 7988300"/>
              <a:gd name="connsiteY7" fmla="*/ 2931 h 1875692"/>
              <a:gd name="connsiteX8" fmla="*/ 7139354 w 7988300"/>
              <a:gd name="connsiteY8" fmla="*/ 55685 h 1875692"/>
              <a:gd name="connsiteX9" fmla="*/ 7959969 w 7988300"/>
              <a:gd name="connsiteY9" fmla="*/ 196361 h 1875692"/>
              <a:gd name="connsiteX10" fmla="*/ 7860323 w 7988300"/>
              <a:gd name="connsiteY10" fmla="*/ 1427285 h 1875692"/>
              <a:gd name="connsiteX11" fmla="*/ 7192108 w 7988300"/>
              <a:gd name="connsiteY11" fmla="*/ 1409700 h 1875692"/>
              <a:gd name="connsiteX12" fmla="*/ 6523892 w 7988300"/>
              <a:gd name="connsiteY12" fmla="*/ 1304192 h 1875692"/>
              <a:gd name="connsiteX13" fmla="*/ 5058508 w 7988300"/>
              <a:gd name="connsiteY13" fmla="*/ 1644161 h 1875692"/>
              <a:gd name="connsiteX14" fmla="*/ 4501661 w 7988300"/>
              <a:gd name="connsiteY14" fmla="*/ 1814146 h 1875692"/>
              <a:gd name="connsiteX15" fmla="*/ 3815861 w 7988300"/>
              <a:gd name="connsiteY15" fmla="*/ 1866900 h 1875692"/>
              <a:gd name="connsiteX16" fmla="*/ 3657600 w 7988300"/>
              <a:gd name="connsiteY16" fmla="*/ 1849315 h 1875692"/>
              <a:gd name="connsiteX17" fmla="*/ 3499338 w 7988300"/>
              <a:gd name="connsiteY17" fmla="*/ 1708638 h 1875692"/>
              <a:gd name="connsiteX18" fmla="*/ 3200400 w 7988300"/>
              <a:gd name="connsiteY18" fmla="*/ 1691054 h 1875692"/>
              <a:gd name="connsiteX19" fmla="*/ 2532185 w 7988300"/>
              <a:gd name="connsiteY19" fmla="*/ 1708638 h 1875692"/>
              <a:gd name="connsiteX20" fmla="*/ 2268415 w 7988300"/>
              <a:gd name="connsiteY20" fmla="*/ 1708638 h 1875692"/>
              <a:gd name="connsiteX21" fmla="*/ 2303585 w 7988300"/>
              <a:gd name="connsiteY21" fmla="*/ 1356946 h 1875692"/>
              <a:gd name="connsiteX22" fmla="*/ 1565031 w 7988300"/>
              <a:gd name="connsiteY22" fmla="*/ 1585546 h 1875692"/>
              <a:gd name="connsiteX23" fmla="*/ 1019908 w 7988300"/>
              <a:gd name="connsiteY23" fmla="*/ 1620715 h 1875692"/>
              <a:gd name="connsiteX24" fmla="*/ 896815 w 7988300"/>
              <a:gd name="connsiteY24" fmla="*/ 1515208 h 1875692"/>
              <a:gd name="connsiteX25" fmla="*/ 668215 w 7988300"/>
              <a:gd name="connsiteY25" fmla="*/ 1427285 h 1875692"/>
              <a:gd name="connsiteX26" fmla="*/ 492369 w 7988300"/>
              <a:gd name="connsiteY26" fmla="*/ 1269023 h 1875692"/>
              <a:gd name="connsiteX27" fmla="*/ 457200 w 7988300"/>
              <a:gd name="connsiteY27" fmla="*/ 1145931 h 1875692"/>
              <a:gd name="connsiteX28" fmla="*/ 52754 w 7988300"/>
              <a:gd name="connsiteY28" fmla="*/ 1022838 h 1875692"/>
              <a:gd name="connsiteX29" fmla="*/ 140677 w 7988300"/>
              <a:gd name="connsiteY29" fmla="*/ 917331 h 1875692"/>
              <a:gd name="connsiteX0" fmla="*/ 140677 w 7959969"/>
              <a:gd name="connsiteY0" fmla="*/ 917331 h 1875692"/>
              <a:gd name="connsiteX1" fmla="*/ 720969 w 7959969"/>
              <a:gd name="connsiteY1" fmla="*/ 1022838 h 1875692"/>
              <a:gd name="connsiteX2" fmla="*/ 1863969 w 7959969"/>
              <a:gd name="connsiteY2" fmla="*/ 864577 h 1875692"/>
              <a:gd name="connsiteX3" fmla="*/ 3235569 w 7959969"/>
              <a:gd name="connsiteY3" fmla="*/ 723900 h 1875692"/>
              <a:gd name="connsiteX4" fmla="*/ 4062046 w 7959969"/>
              <a:gd name="connsiteY4" fmla="*/ 618392 h 1875692"/>
              <a:gd name="connsiteX5" fmla="*/ 4994031 w 7959969"/>
              <a:gd name="connsiteY5" fmla="*/ 442546 h 1875692"/>
              <a:gd name="connsiteX6" fmla="*/ 5802923 w 7959969"/>
              <a:gd name="connsiteY6" fmla="*/ 73269 h 1875692"/>
              <a:gd name="connsiteX7" fmla="*/ 6400800 w 7959969"/>
              <a:gd name="connsiteY7" fmla="*/ 2931 h 1875692"/>
              <a:gd name="connsiteX8" fmla="*/ 7139354 w 7959969"/>
              <a:gd name="connsiteY8" fmla="*/ 55685 h 1875692"/>
              <a:gd name="connsiteX9" fmla="*/ 7959969 w 7959969"/>
              <a:gd name="connsiteY9" fmla="*/ 196361 h 1875692"/>
              <a:gd name="connsiteX10" fmla="*/ 7860323 w 7959969"/>
              <a:gd name="connsiteY10" fmla="*/ 1427285 h 1875692"/>
              <a:gd name="connsiteX11" fmla="*/ 7192108 w 7959969"/>
              <a:gd name="connsiteY11" fmla="*/ 1409700 h 1875692"/>
              <a:gd name="connsiteX12" fmla="*/ 6523892 w 7959969"/>
              <a:gd name="connsiteY12" fmla="*/ 1304192 h 1875692"/>
              <a:gd name="connsiteX13" fmla="*/ 5058508 w 7959969"/>
              <a:gd name="connsiteY13" fmla="*/ 1644161 h 1875692"/>
              <a:gd name="connsiteX14" fmla="*/ 4501661 w 7959969"/>
              <a:gd name="connsiteY14" fmla="*/ 1814146 h 1875692"/>
              <a:gd name="connsiteX15" fmla="*/ 3815861 w 7959969"/>
              <a:gd name="connsiteY15" fmla="*/ 1866900 h 1875692"/>
              <a:gd name="connsiteX16" fmla="*/ 3657600 w 7959969"/>
              <a:gd name="connsiteY16" fmla="*/ 1849315 h 1875692"/>
              <a:gd name="connsiteX17" fmla="*/ 3499338 w 7959969"/>
              <a:gd name="connsiteY17" fmla="*/ 1708638 h 1875692"/>
              <a:gd name="connsiteX18" fmla="*/ 3200400 w 7959969"/>
              <a:gd name="connsiteY18" fmla="*/ 1691054 h 1875692"/>
              <a:gd name="connsiteX19" fmla="*/ 2532185 w 7959969"/>
              <a:gd name="connsiteY19" fmla="*/ 1708638 h 1875692"/>
              <a:gd name="connsiteX20" fmla="*/ 2268415 w 7959969"/>
              <a:gd name="connsiteY20" fmla="*/ 1708638 h 1875692"/>
              <a:gd name="connsiteX21" fmla="*/ 2303585 w 7959969"/>
              <a:gd name="connsiteY21" fmla="*/ 1356946 h 1875692"/>
              <a:gd name="connsiteX22" fmla="*/ 1565031 w 7959969"/>
              <a:gd name="connsiteY22" fmla="*/ 1585546 h 1875692"/>
              <a:gd name="connsiteX23" fmla="*/ 1019908 w 7959969"/>
              <a:gd name="connsiteY23" fmla="*/ 1620715 h 1875692"/>
              <a:gd name="connsiteX24" fmla="*/ 896815 w 7959969"/>
              <a:gd name="connsiteY24" fmla="*/ 1515208 h 1875692"/>
              <a:gd name="connsiteX25" fmla="*/ 668215 w 7959969"/>
              <a:gd name="connsiteY25" fmla="*/ 1427285 h 1875692"/>
              <a:gd name="connsiteX26" fmla="*/ 492369 w 7959969"/>
              <a:gd name="connsiteY26" fmla="*/ 1269023 h 1875692"/>
              <a:gd name="connsiteX27" fmla="*/ 457200 w 7959969"/>
              <a:gd name="connsiteY27" fmla="*/ 1145931 h 1875692"/>
              <a:gd name="connsiteX28" fmla="*/ 52754 w 7959969"/>
              <a:gd name="connsiteY28" fmla="*/ 1022838 h 1875692"/>
              <a:gd name="connsiteX29" fmla="*/ 140677 w 7959969"/>
              <a:gd name="connsiteY29" fmla="*/ 917331 h 1875692"/>
              <a:gd name="connsiteX0" fmla="*/ 140677 w 7959969"/>
              <a:gd name="connsiteY0" fmla="*/ 917331 h 1875692"/>
              <a:gd name="connsiteX1" fmla="*/ 720969 w 7959969"/>
              <a:gd name="connsiteY1" fmla="*/ 1022838 h 1875692"/>
              <a:gd name="connsiteX2" fmla="*/ 1863969 w 7959969"/>
              <a:gd name="connsiteY2" fmla="*/ 864577 h 1875692"/>
              <a:gd name="connsiteX3" fmla="*/ 3235569 w 7959969"/>
              <a:gd name="connsiteY3" fmla="*/ 723900 h 1875692"/>
              <a:gd name="connsiteX4" fmla="*/ 4062046 w 7959969"/>
              <a:gd name="connsiteY4" fmla="*/ 618392 h 1875692"/>
              <a:gd name="connsiteX5" fmla="*/ 4994031 w 7959969"/>
              <a:gd name="connsiteY5" fmla="*/ 442546 h 1875692"/>
              <a:gd name="connsiteX6" fmla="*/ 5802923 w 7959969"/>
              <a:gd name="connsiteY6" fmla="*/ 73269 h 1875692"/>
              <a:gd name="connsiteX7" fmla="*/ 6400800 w 7959969"/>
              <a:gd name="connsiteY7" fmla="*/ 2931 h 1875692"/>
              <a:gd name="connsiteX8" fmla="*/ 7139354 w 7959969"/>
              <a:gd name="connsiteY8" fmla="*/ 55685 h 1875692"/>
              <a:gd name="connsiteX9" fmla="*/ 7959969 w 7959969"/>
              <a:gd name="connsiteY9" fmla="*/ 196361 h 1875692"/>
              <a:gd name="connsiteX10" fmla="*/ 7860323 w 7959969"/>
              <a:gd name="connsiteY10" fmla="*/ 1427285 h 1875692"/>
              <a:gd name="connsiteX11" fmla="*/ 7192108 w 7959969"/>
              <a:gd name="connsiteY11" fmla="*/ 1409700 h 1875692"/>
              <a:gd name="connsiteX12" fmla="*/ 6523892 w 7959969"/>
              <a:gd name="connsiteY12" fmla="*/ 1304192 h 1875692"/>
              <a:gd name="connsiteX13" fmla="*/ 5058508 w 7959969"/>
              <a:gd name="connsiteY13" fmla="*/ 1644161 h 1875692"/>
              <a:gd name="connsiteX14" fmla="*/ 4501661 w 7959969"/>
              <a:gd name="connsiteY14" fmla="*/ 1814146 h 1875692"/>
              <a:gd name="connsiteX15" fmla="*/ 3815861 w 7959969"/>
              <a:gd name="connsiteY15" fmla="*/ 1866900 h 1875692"/>
              <a:gd name="connsiteX16" fmla="*/ 3657600 w 7959969"/>
              <a:gd name="connsiteY16" fmla="*/ 1849315 h 1875692"/>
              <a:gd name="connsiteX17" fmla="*/ 3499338 w 7959969"/>
              <a:gd name="connsiteY17" fmla="*/ 1708638 h 1875692"/>
              <a:gd name="connsiteX18" fmla="*/ 3200400 w 7959969"/>
              <a:gd name="connsiteY18" fmla="*/ 1691054 h 1875692"/>
              <a:gd name="connsiteX19" fmla="*/ 2532185 w 7959969"/>
              <a:gd name="connsiteY19" fmla="*/ 1708638 h 1875692"/>
              <a:gd name="connsiteX20" fmla="*/ 2268415 w 7959969"/>
              <a:gd name="connsiteY20" fmla="*/ 1708638 h 1875692"/>
              <a:gd name="connsiteX21" fmla="*/ 2303585 w 7959969"/>
              <a:gd name="connsiteY21" fmla="*/ 1356946 h 1875692"/>
              <a:gd name="connsiteX22" fmla="*/ 1565031 w 7959969"/>
              <a:gd name="connsiteY22" fmla="*/ 1585546 h 1875692"/>
              <a:gd name="connsiteX23" fmla="*/ 1019908 w 7959969"/>
              <a:gd name="connsiteY23" fmla="*/ 1620715 h 1875692"/>
              <a:gd name="connsiteX24" fmla="*/ 896815 w 7959969"/>
              <a:gd name="connsiteY24" fmla="*/ 1515208 h 1875692"/>
              <a:gd name="connsiteX25" fmla="*/ 668215 w 7959969"/>
              <a:gd name="connsiteY25" fmla="*/ 1427285 h 1875692"/>
              <a:gd name="connsiteX26" fmla="*/ 492369 w 7959969"/>
              <a:gd name="connsiteY26" fmla="*/ 1269023 h 1875692"/>
              <a:gd name="connsiteX27" fmla="*/ 457200 w 7959969"/>
              <a:gd name="connsiteY27" fmla="*/ 1145931 h 1875692"/>
              <a:gd name="connsiteX28" fmla="*/ 52754 w 7959969"/>
              <a:gd name="connsiteY28" fmla="*/ 1022838 h 1875692"/>
              <a:gd name="connsiteX29" fmla="*/ 140677 w 7959969"/>
              <a:gd name="connsiteY29" fmla="*/ 917331 h 1875692"/>
              <a:gd name="connsiteX0" fmla="*/ 140677 w 7959969"/>
              <a:gd name="connsiteY0" fmla="*/ 917331 h 1875692"/>
              <a:gd name="connsiteX1" fmla="*/ 720969 w 7959969"/>
              <a:gd name="connsiteY1" fmla="*/ 1022838 h 1875692"/>
              <a:gd name="connsiteX2" fmla="*/ 1863969 w 7959969"/>
              <a:gd name="connsiteY2" fmla="*/ 864577 h 1875692"/>
              <a:gd name="connsiteX3" fmla="*/ 3235569 w 7959969"/>
              <a:gd name="connsiteY3" fmla="*/ 723900 h 1875692"/>
              <a:gd name="connsiteX4" fmla="*/ 4062046 w 7959969"/>
              <a:gd name="connsiteY4" fmla="*/ 618392 h 1875692"/>
              <a:gd name="connsiteX5" fmla="*/ 4994031 w 7959969"/>
              <a:gd name="connsiteY5" fmla="*/ 442546 h 1875692"/>
              <a:gd name="connsiteX6" fmla="*/ 5802923 w 7959969"/>
              <a:gd name="connsiteY6" fmla="*/ 73269 h 1875692"/>
              <a:gd name="connsiteX7" fmla="*/ 6400800 w 7959969"/>
              <a:gd name="connsiteY7" fmla="*/ 2931 h 1875692"/>
              <a:gd name="connsiteX8" fmla="*/ 7139354 w 7959969"/>
              <a:gd name="connsiteY8" fmla="*/ 55685 h 1875692"/>
              <a:gd name="connsiteX9" fmla="*/ 7959969 w 7959969"/>
              <a:gd name="connsiteY9" fmla="*/ 196361 h 1875692"/>
              <a:gd name="connsiteX10" fmla="*/ 7860323 w 7959969"/>
              <a:gd name="connsiteY10" fmla="*/ 1427285 h 1875692"/>
              <a:gd name="connsiteX11" fmla="*/ 7192108 w 7959969"/>
              <a:gd name="connsiteY11" fmla="*/ 1409700 h 1875692"/>
              <a:gd name="connsiteX12" fmla="*/ 6523892 w 7959969"/>
              <a:gd name="connsiteY12" fmla="*/ 1304192 h 1875692"/>
              <a:gd name="connsiteX13" fmla="*/ 5058508 w 7959969"/>
              <a:gd name="connsiteY13" fmla="*/ 1644161 h 1875692"/>
              <a:gd name="connsiteX14" fmla="*/ 4501661 w 7959969"/>
              <a:gd name="connsiteY14" fmla="*/ 1814146 h 1875692"/>
              <a:gd name="connsiteX15" fmla="*/ 3815861 w 7959969"/>
              <a:gd name="connsiteY15" fmla="*/ 1866900 h 1875692"/>
              <a:gd name="connsiteX16" fmla="*/ 3657600 w 7959969"/>
              <a:gd name="connsiteY16" fmla="*/ 1849315 h 1875692"/>
              <a:gd name="connsiteX17" fmla="*/ 3499338 w 7959969"/>
              <a:gd name="connsiteY17" fmla="*/ 1708638 h 1875692"/>
              <a:gd name="connsiteX18" fmla="*/ 3200400 w 7959969"/>
              <a:gd name="connsiteY18" fmla="*/ 1691054 h 1875692"/>
              <a:gd name="connsiteX19" fmla="*/ 2532185 w 7959969"/>
              <a:gd name="connsiteY19" fmla="*/ 1708638 h 1875692"/>
              <a:gd name="connsiteX20" fmla="*/ 2268415 w 7959969"/>
              <a:gd name="connsiteY20" fmla="*/ 1708638 h 1875692"/>
              <a:gd name="connsiteX21" fmla="*/ 2303585 w 7959969"/>
              <a:gd name="connsiteY21" fmla="*/ 1356946 h 1875692"/>
              <a:gd name="connsiteX22" fmla="*/ 1565031 w 7959969"/>
              <a:gd name="connsiteY22" fmla="*/ 1585546 h 1875692"/>
              <a:gd name="connsiteX23" fmla="*/ 1019908 w 7959969"/>
              <a:gd name="connsiteY23" fmla="*/ 1620715 h 1875692"/>
              <a:gd name="connsiteX24" fmla="*/ 896815 w 7959969"/>
              <a:gd name="connsiteY24" fmla="*/ 1515208 h 1875692"/>
              <a:gd name="connsiteX25" fmla="*/ 668215 w 7959969"/>
              <a:gd name="connsiteY25" fmla="*/ 1427285 h 1875692"/>
              <a:gd name="connsiteX26" fmla="*/ 492369 w 7959969"/>
              <a:gd name="connsiteY26" fmla="*/ 1269023 h 1875692"/>
              <a:gd name="connsiteX27" fmla="*/ 457200 w 7959969"/>
              <a:gd name="connsiteY27" fmla="*/ 1145931 h 1875692"/>
              <a:gd name="connsiteX28" fmla="*/ 52754 w 7959969"/>
              <a:gd name="connsiteY28" fmla="*/ 1022838 h 1875692"/>
              <a:gd name="connsiteX29" fmla="*/ 140677 w 7959969"/>
              <a:gd name="connsiteY29" fmla="*/ 917331 h 1875692"/>
              <a:gd name="connsiteX0" fmla="*/ 140677 w 7959969"/>
              <a:gd name="connsiteY0" fmla="*/ 917331 h 1875692"/>
              <a:gd name="connsiteX1" fmla="*/ 720969 w 7959969"/>
              <a:gd name="connsiteY1" fmla="*/ 1022838 h 1875692"/>
              <a:gd name="connsiteX2" fmla="*/ 1863969 w 7959969"/>
              <a:gd name="connsiteY2" fmla="*/ 864577 h 1875692"/>
              <a:gd name="connsiteX3" fmla="*/ 3235569 w 7959969"/>
              <a:gd name="connsiteY3" fmla="*/ 723900 h 1875692"/>
              <a:gd name="connsiteX4" fmla="*/ 4062046 w 7959969"/>
              <a:gd name="connsiteY4" fmla="*/ 618392 h 1875692"/>
              <a:gd name="connsiteX5" fmla="*/ 4994031 w 7959969"/>
              <a:gd name="connsiteY5" fmla="*/ 442546 h 1875692"/>
              <a:gd name="connsiteX6" fmla="*/ 5802923 w 7959969"/>
              <a:gd name="connsiteY6" fmla="*/ 73269 h 1875692"/>
              <a:gd name="connsiteX7" fmla="*/ 6400800 w 7959969"/>
              <a:gd name="connsiteY7" fmla="*/ 2931 h 1875692"/>
              <a:gd name="connsiteX8" fmla="*/ 7139354 w 7959969"/>
              <a:gd name="connsiteY8" fmla="*/ 55685 h 1875692"/>
              <a:gd name="connsiteX9" fmla="*/ 7959969 w 7959969"/>
              <a:gd name="connsiteY9" fmla="*/ 196361 h 1875692"/>
              <a:gd name="connsiteX10" fmla="*/ 7860323 w 7959969"/>
              <a:gd name="connsiteY10" fmla="*/ 1427285 h 1875692"/>
              <a:gd name="connsiteX11" fmla="*/ 7192108 w 7959969"/>
              <a:gd name="connsiteY11" fmla="*/ 1409700 h 1875692"/>
              <a:gd name="connsiteX12" fmla="*/ 6523892 w 7959969"/>
              <a:gd name="connsiteY12" fmla="*/ 1304192 h 1875692"/>
              <a:gd name="connsiteX13" fmla="*/ 5058508 w 7959969"/>
              <a:gd name="connsiteY13" fmla="*/ 1644161 h 1875692"/>
              <a:gd name="connsiteX14" fmla="*/ 4501661 w 7959969"/>
              <a:gd name="connsiteY14" fmla="*/ 1814146 h 1875692"/>
              <a:gd name="connsiteX15" fmla="*/ 3815861 w 7959969"/>
              <a:gd name="connsiteY15" fmla="*/ 1866900 h 1875692"/>
              <a:gd name="connsiteX16" fmla="*/ 3657600 w 7959969"/>
              <a:gd name="connsiteY16" fmla="*/ 1849315 h 1875692"/>
              <a:gd name="connsiteX17" fmla="*/ 3499338 w 7959969"/>
              <a:gd name="connsiteY17" fmla="*/ 1708638 h 1875692"/>
              <a:gd name="connsiteX18" fmla="*/ 3200400 w 7959969"/>
              <a:gd name="connsiteY18" fmla="*/ 1691054 h 1875692"/>
              <a:gd name="connsiteX19" fmla="*/ 2532185 w 7959969"/>
              <a:gd name="connsiteY19" fmla="*/ 1708638 h 1875692"/>
              <a:gd name="connsiteX20" fmla="*/ 2268415 w 7959969"/>
              <a:gd name="connsiteY20" fmla="*/ 1708638 h 1875692"/>
              <a:gd name="connsiteX21" fmla="*/ 2303585 w 7959969"/>
              <a:gd name="connsiteY21" fmla="*/ 1356946 h 1875692"/>
              <a:gd name="connsiteX22" fmla="*/ 1565031 w 7959969"/>
              <a:gd name="connsiteY22" fmla="*/ 1585546 h 1875692"/>
              <a:gd name="connsiteX23" fmla="*/ 1019908 w 7959969"/>
              <a:gd name="connsiteY23" fmla="*/ 1620715 h 1875692"/>
              <a:gd name="connsiteX24" fmla="*/ 896815 w 7959969"/>
              <a:gd name="connsiteY24" fmla="*/ 1515208 h 1875692"/>
              <a:gd name="connsiteX25" fmla="*/ 668215 w 7959969"/>
              <a:gd name="connsiteY25" fmla="*/ 1427285 h 1875692"/>
              <a:gd name="connsiteX26" fmla="*/ 492369 w 7959969"/>
              <a:gd name="connsiteY26" fmla="*/ 1269023 h 1875692"/>
              <a:gd name="connsiteX27" fmla="*/ 457200 w 7959969"/>
              <a:gd name="connsiteY27" fmla="*/ 1145931 h 1875692"/>
              <a:gd name="connsiteX28" fmla="*/ 52754 w 7959969"/>
              <a:gd name="connsiteY28" fmla="*/ 1022838 h 1875692"/>
              <a:gd name="connsiteX29" fmla="*/ 140677 w 7959969"/>
              <a:gd name="connsiteY29" fmla="*/ 917331 h 1875692"/>
              <a:gd name="connsiteX0" fmla="*/ 140677 w 7959969"/>
              <a:gd name="connsiteY0" fmla="*/ 917331 h 1875692"/>
              <a:gd name="connsiteX1" fmla="*/ 720969 w 7959969"/>
              <a:gd name="connsiteY1" fmla="*/ 1022838 h 1875692"/>
              <a:gd name="connsiteX2" fmla="*/ 1863969 w 7959969"/>
              <a:gd name="connsiteY2" fmla="*/ 864577 h 1875692"/>
              <a:gd name="connsiteX3" fmla="*/ 3235569 w 7959969"/>
              <a:gd name="connsiteY3" fmla="*/ 723900 h 1875692"/>
              <a:gd name="connsiteX4" fmla="*/ 4062046 w 7959969"/>
              <a:gd name="connsiteY4" fmla="*/ 618392 h 1875692"/>
              <a:gd name="connsiteX5" fmla="*/ 4994031 w 7959969"/>
              <a:gd name="connsiteY5" fmla="*/ 442546 h 1875692"/>
              <a:gd name="connsiteX6" fmla="*/ 5802923 w 7959969"/>
              <a:gd name="connsiteY6" fmla="*/ 73269 h 1875692"/>
              <a:gd name="connsiteX7" fmla="*/ 6400800 w 7959969"/>
              <a:gd name="connsiteY7" fmla="*/ 2931 h 1875692"/>
              <a:gd name="connsiteX8" fmla="*/ 7139354 w 7959969"/>
              <a:gd name="connsiteY8" fmla="*/ 55685 h 1875692"/>
              <a:gd name="connsiteX9" fmla="*/ 7959969 w 7959969"/>
              <a:gd name="connsiteY9" fmla="*/ 196361 h 1875692"/>
              <a:gd name="connsiteX10" fmla="*/ 7860323 w 7959969"/>
              <a:gd name="connsiteY10" fmla="*/ 1427285 h 1875692"/>
              <a:gd name="connsiteX11" fmla="*/ 7192108 w 7959969"/>
              <a:gd name="connsiteY11" fmla="*/ 1409700 h 1875692"/>
              <a:gd name="connsiteX12" fmla="*/ 6523892 w 7959969"/>
              <a:gd name="connsiteY12" fmla="*/ 1304192 h 1875692"/>
              <a:gd name="connsiteX13" fmla="*/ 5058508 w 7959969"/>
              <a:gd name="connsiteY13" fmla="*/ 1644161 h 1875692"/>
              <a:gd name="connsiteX14" fmla="*/ 4501661 w 7959969"/>
              <a:gd name="connsiteY14" fmla="*/ 1814146 h 1875692"/>
              <a:gd name="connsiteX15" fmla="*/ 3815861 w 7959969"/>
              <a:gd name="connsiteY15" fmla="*/ 1866900 h 1875692"/>
              <a:gd name="connsiteX16" fmla="*/ 3657600 w 7959969"/>
              <a:gd name="connsiteY16" fmla="*/ 1849315 h 1875692"/>
              <a:gd name="connsiteX17" fmla="*/ 3499338 w 7959969"/>
              <a:gd name="connsiteY17" fmla="*/ 1708638 h 1875692"/>
              <a:gd name="connsiteX18" fmla="*/ 3200400 w 7959969"/>
              <a:gd name="connsiteY18" fmla="*/ 1691054 h 1875692"/>
              <a:gd name="connsiteX19" fmla="*/ 2532185 w 7959969"/>
              <a:gd name="connsiteY19" fmla="*/ 1708638 h 1875692"/>
              <a:gd name="connsiteX20" fmla="*/ 2268415 w 7959969"/>
              <a:gd name="connsiteY20" fmla="*/ 1708638 h 1875692"/>
              <a:gd name="connsiteX21" fmla="*/ 2303585 w 7959969"/>
              <a:gd name="connsiteY21" fmla="*/ 1356946 h 1875692"/>
              <a:gd name="connsiteX22" fmla="*/ 1565031 w 7959969"/>
              <a:gd name="connsiteY22" fmla="*/ 1585546 h 1875692"/>
              <a:gd name="connsiteX23" fmla="*/ 1019908 w 7959969"/>
              <a:gd name="connsiteY23" fmla="*/ 1620715 h 1875692"/>
              <a:gd name="connsiteX24" fmla="*/ 896815 w 7959969"/>
              <a:gd name="connsiteY24" fmla="*/ 1515208 h 1875692"/>
              <a:gd name="connsiteX25" fmla="*/ 668215 w 7959969"/>
              <a:gd name="connsiteY25" fmla="*/ 1427285 h 1875692"/>
              <a:gd name="connsiteX26" fmla="*/ 492369 w 7959969"/>
              <a:gd name="connsiteY26" fmla="*/ 1269023 h 1875692"/>
              <a:gd name="connsiteX27" fmla="*/ 457200 w 7959969"/>
              <a:gd name="connsiteY27" fmla="*/ 1145931 h 1875692"/>
              <a:gd name="connsiteX28" fmla="*/ 52754 w 7959969"/>
              <a:gd name="connsiteY28" fmla="*/ 1022838 h 1875692"/>
              <a:gd name="connsiteX29" fmla="*/ 140677 w 7959969"/>
              <a:gd name="connsiteY29" fmla="*/ 917331 h 187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59969" h="1875692">
                <a:moveTo>
                  <a:pt x="140677" y="917331"/>
                </a:moveTo>
                <a:cubicBezTo>
                  <a:pt x="252046" y="917331"/>
                  <a:pt x="433754" y="1031630"/>
                  <a:pt x="720969" y="1022838"/>
                </a:cubicBezTo>
                <a:cubicBezTo>
                  <a:pt x="1008184" y="1014046"/>
                  <a:pt x="1444869" y="914400"/>
                  <a:pt x="1863969" y="864577"/>
                </a:cubicBezTo>
                <a:cubicBezTo>
                  <a:pt x="2283069" y="814754"/>
                  <a:pt x="2869223" y="764931"/>
                  <a:pt x="3235569" y="723900"/>
                </a:cubicBezTo>
                <a:cubicBezTo>
                  <a:pt x="3601915" y="682869"/>
                  <a:pt x="3768969" y="665284"/>
                  <a:pt x="4062046" y="618392"/>
                </a:cubicBezTo>
                <a:cubicBezTo>
                  <a:pt x="4355123" y="571500"/>
                  <a:pt x="4703885" y="533400"/>
                  <a:pt x="4994031" y="442546"/>
                </a:cubicBezTo>
                <a:cubicBezTo>
                  <a:pt x="5284177" y="351692"/>
                  <a:pt x="5568461" y="146538"/>
                  <a:pt x="5802923" y="73269"/>
                </a:cubicBezTo>
                <a:cubicBezTo>
                  <a:pt x="6037385" y="0"/>
                  <a:pt x="6178062" y="5862"/>
                  <a:pt x="6400800" y="2931"/>
                </a:cubicBezTo>
                <a:cubicBezTo>
                  <a:pt x="6623538" y="0"/>
                  <a:pt x="6879492" y="23447"/>
                  <a:pt x="7139354" y="55685"/>
                </a:cubicBezTo>
                <a:cubicBezTo>
                  <a:pt x="7399216" y="87923"/>
                  <a:pt x="7458808" y="11304"/>
                  <a:pt x="7959969" y="196361"/>
                </a:cubicBezTo>
                <a:cubicBezTo>
                  <a:pt x="7938616" y="838618"/>
                  <a:pt x="7901214" y="1029119"/>
                  <a:pt x="7860323" y="1427285"/>
                </a:cubicBezTo>
                <a:cubicBezTo>
                  <a:pt x="7732346" y="1629508"/>
                  <a:pt x="7414847" y="1430216"/>
                  <a:pt x="7192108" y="1409700"/>
                </a:cubicBezTo>
                <a:cubicBezTo>
                  <a:pt x="6969370" y="1389185"/>
                  <a:pt x="6879492" y="1265115"/>
                  <a:pt x="6523892" y="1304192"/>
                </a:cubicBezTo>
                <a:cubicBezTo>
                  <a:pt x="6120276" y="1251412"/>
                  <a:pt x="5394502" y="1438084"/>
                  <a:pt x="5058508" y="1644161"/>
                </a:cubicBezTo>
                <a:cubicBezTo>
                  <a:pt x="4655209" y="1794751"/>
                  <a:pt x="4708769" y="1777023"/>
                  <a:pt x="4501661" y="1814146"/>
                </a:cubicBezTo>
                <a:cubicBezTo>
                  <a:pt x="4294553" y="1851269"/>
                  <a:pt x="3956538" y="1861039"/>
                  <a:pt x="3815861" y="1866900"/>
                </a:cubicBezTo>
                <a:cubicBezTo>
                  <a:pt x="3675184" y="1872762"/>
                  <a:pt x="3710354" y="1875692"/>
                  <a:pt x="3657600" y="1849315"/>
                </a:cubicBezTo>
                <a:cubicBezTo>
                  <a:pt x="3604846" y="1822938"/>
                  <a:pt x="3575538" y="1735015"/>
                  <a:pt x="3499338" y="1708638"/>
                </a:cubicBezTo>
                <a:cubicBezTo>
                  <a:pt x="3423138" y="1682261"/>
                  <a:pt x="3361592" y="1691054"/>
                  <a:pt x="3200400" y="1691054"/>
                </a:cubicBezTo>
                <a:cubicBezTo>
                  <a:pt x="3039208" y="1691054"/>
                  <a:pt x="2687516" y="1705707"/>
                  <a:pt x="2532185" y="1708638"/>
                </a:cubicBezTo>
                <a:cubicBezTo>
                  <a:pt x="2376854" y="1711569"/>
                  <a:pt x="2306515" y="1767253"/>
                  <a:pt x="2268415" y="1708638"/>
                </a:cubicBezTo>
                <a:cubicBezTo>
                  <a:pt x="2230315" y="1650023"/>
                  <a:pt x="2420816" y="1377461"/>
                  <a:pt x="2303585" y="1356946"/>
                </a:cubicBezTo>
                <a:cubicBezTo>
                  <a:pt x="2186354" y="1336431"/>
                  <a:pt x="1778977" y="1541585"/>
                  <a:pt x="1565031" y="1585546"/>
                </a:cubicBezTo>
                <a:cubicBezTo>
                  <a:pt x="1351085" y="1629507"/>
                  <a:pt x="1131277" y="1632438"/>
                  <a:pt x="1019908" y="1620715"/>
                </a:cubicBezTo>
                <a:cubicBezTo>
                  <a:pt x="908539" y="1608992"/>
                  <a:pt x="955430" y="1547446"/>
                  <a:pt x="896815" y="1515208"/>
                </a:cubicBezTo>
                <a:cubicBezTo>
                  <a:pt x="838200" y="1482970"/>
                  <a:pt x="735623" y="1468316"/>
                  <a:pt x="668215" y="1427285"/>
                </a:cubicBezTo>
                <a:cubicBezTo>
                  <a:pt x="600807" y="1386254"/>
                  <a:pt x="527538" y="1315915"/>
                  <a:pt x="492369" y="1269023"/>
                </a:cubicBezTo>
                <a:cubicBezTo>
                  <a:pt x="457200" y="1222131"/>
                  <a:pt x="530469" y="1186962"/>
                  <a:pt x="457200" y="1145931"/>
                </a:cubicBezTo>
                <a:cubicBezTo>
                  <a:pt x="383931" y="1104900"/>
                  <a:pt x="105508" y="1055077"/>
                  <a:pt x="52754" y="1022838"/>
                </a:cubicBezTo>
                <a:cubicBezTo>
                  <a:pt x="0" y="990600"/>
                  <a:pt x="29308" y="917331"/>
                  <a:pt x="140677" y="917331"/>
                </a:cubicBezTo>
                <a:close/>
              </a:path>
            </a:pathLst>
          </a:custGeom>
          <a:solidFill>
            <a:schemeClr val="tx1">
              <a:alpha val="48000"/>
            </a:schemeClr>
          </a:solidFill>
          <a:ln w="50800">
            <a:solidFill>
              <a:schemeClr val="tx1">
                <a:lumMod val="85000"/>
                <a:lumOff val="15000"/>
              </a:schemeClr>
            </a:solidFill>
            <a:prstDash val="sysDash"/>
          </a:ln>
          <a:effectLst>
            <a:outerShdw dist="38100" dir="126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effectLst>
                  <a:outerShdw dist="50800" dir="8400000" algn="ctr" rotWithShape="0">
                    <a:schemeClr val="tx1"/>
                  </a:outerShdw>
                </a:effectLst>
              </a:rPr>
              <a:t>		?</a:t>
            </a:r>
            <a:endParaRPr lang="en-US" sz="7200" dirty="0">
              <a:effectLst>
                <a:outerShdw dist="50800" dir="8400000" algn="ctr" rotWithShape="0">
                  <a:schemeClr val="tx1"/>
                </a:outerShdw>
              </a:effectLst>
            </a:endParaRPr>
          </a:p>
        </p:txBody>
      </p:sp>
      <p:sp>
        <p:nvSpPr>
          <p:cNvPr id="40" name="TextBox 39"/>
          <p:cNvSpPr txBox="1"/>
          <p:nvPr/>
        </p:nvSpPr>
        <p:spPr>
          <a:xfrm rot="21031425">
            <a:off x="3354444" y="2082457"/>
            <a:ext cx="3873451" cy="511714"/>
          </a:xfrm>
          <a:prstGeom prst="rect">
            <a:avLst/>
          </a:prstGeom>
          <a:noFill/>
        </p:spPr>
        <p:txBody>
          <a:bodyPr wrap="none" rtlCol="0">
            <a:prstTxWarp prst="textArchDown">
              <a:avLst/>
            </a:prstTxWarp>
            <a:spAutoFit/>
          </a:bodyPr>
          <a:lstStyle/>
          <a:p>
            <a:r>
              <a:rPr lang="en-US" sz="2800" b="1" dirty="0" smtClean="0"/>
              <a:t>weathering &amp; erosion</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21"/>
                                        </p:tgtEl>
                                      </p:cBhvr>
                                    </p:animEffect>
                                    <p:set>
                                      <p:cBhvr>
                                        <p:cTn id="32" dur="1" fill="hold">
                                          <p:stCondLst>
                                            <p:cond delay="999"/>
                                          </p:stCondLst>
                                        </p:cTn>
                                        <p:tgtEl>
                                          <p:spTgt spid="21"/>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1000"/>
                                        <p:tgtEl>
                                          <p:spTgt spid="22"/>
                                        </p:tgtEl>
                                      </p:cBhvr>
                                    </p:animEffect>
                                    <p:set>
                                      <p:cBhvr>
                                        <p:cTn id="35" dur="1" fill="hold">
                                          <p:stCondLst>
                                            <p:cond delay="999"/>
                                          </p:stCondLst>
                                        </p:cTn>
                                        <p:tgtEl>
                                          <p:spTgt spid="22"/>
                                        </p:tgtEl>
                                        <p:attrNameLst>
                                          <p:attrName>style.visibility</p:attrName>
                                        </p:attrNameLst>
                                      </p:cBhvr>
                                      <p:to>
                                        <p:strVal val="hidden"/>
                                      </p:to>
                                    </p:set>
                                  </p:childTnLst>
                                </p:cTn>
                              </p:par>
                            </p:childTnLst>
                          </p:cTn>
                        </p:par>
                        <p:par>
                          <p:cTn id="36" fill="hold">
                            <p:stCondLst>
                              <p:cond delay="1000"/>
                            </p:stCondLst>
                            <p:childTnLst>
                              <p:par>
                                <p:cTn id="37" presetID="22" presetClass="entr" presetSubtype="4"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1000"/>
                                        <p:tgtEl>
                                          <p:spTgt spid="29"/>
                                        </p:tgtEl>
                                      </p:cBhvr>
                                    </p:animEffect>
                                  </p:childTnLst>
                                </p:cTn>
                              </p:par>
                            </p:childTnLst>
                          </p:cTn>
                        </p:par>
                        <p:par>
                          <p:cTn id="40" fill="hold">
                            <p:stCondLst>
                              <p:cond delay="2000"/>
                            </p:stCondLst>
                            <p:childTnLst>
                              <p:par>
                                <p:cTn id="41" presetID="22" presetClass="entr" presetSubtype="2"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right)">
                                      <p:cBhvr>
                                        <p:cTn id="43" dur="30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wipe(down)">
                                      <p:cBhvr>
                                        <p:cTn id="48" dur="10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down)">
                                      <p:cBhvr>
                                        <p:cTn id="53" dur="20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down)">
                                      <p:cBhvr>
                                        <p:cTn id="58" dur="200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anim calcmode="lin" valueType="num">
                                      <p:cBhvr>
                                        <p:cTn id="63" dur="1000" fill="hold"/>
                                        <p:tgtEl>
                                          <p:spTgt spid="40"/>
                                        </p:tgtEl>
                                        <p:attrNameLst>
                                          <p:attrName>ppt_w</p:attrName>
                                        </p:attrNameLst>
                                      </p:cBhvr>
                                      <p:tavLst>
                                        <p:tav tm="0">
                                          <p:val>
                                            <p:fltVal val="0"/>
                                          </p:val>
                                        </p:tav>
                                        <p:tav tm="100000">
                                          <p:val>
                                            <p:strVal val="#ppt_w"/>
                                          </p:val>
                                        </p:tav>
                                      </p:tavLst>
                                    </p:anim>
                                    <p:anim calcmode="lin" valueType="num">
                                      <p:cBhvr>
                                        <p:cTn id="64" dur="1000" fill="hold"/>
                                        <p:tgtEl>
                                          <p:spTgt spid="40"/>
                                        </p:tgtEl>
                                        <p:attrNameLst>
                                          <p:attrName>ppt_h</p:attrName>
                                        </p:attrNameLst>
                                      </p:cBhvr>
                                      <p:tavLst>
                                        <p:tav tm="0">
                                          <p:val>
                                            <p:fltVal val="0"/>
                                          </p:val>
                                        </p:tav>
                                        <p:tav tm="100000">
                                          <p:val>
                                            <p:strVal val="#ppt_h"/>
                                          </p:val>
                                        </p:tav>
                                      </p:tavLst>
                                    </p:anim>
                                    <p:animEffect transition="in" filter="fade">
                                      <p:cBhvr>
                                        <p:cTn id="65"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6" grpId="0" animBg="1"/>
      <p:bldP spid="27" grpId="0" animBg="1"/>
      <p:bldP spid="39" grpId="0" animBg="1"/>
      <p:bldP spid="40"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preferRelativeResize="0">
            <a:picLocks noChangeAspect="1" noChangeArrowheads="1"/>
          </p:cNvPicPr>
          <p:nvPr/>
        </p:nvPicPr>
        <p:blipFill>
          <a:blip r:embed="rId2" cstate="print"/>
          <a:srcRect/>
          <a:stretch>
            <a:fillRect/>
          </a:stretch>
        </p:blipFill>
        <p:spPr bwMode="auto">
          <a:xfrm>
            <a:off x="0" y="1524000"/>
            <a:ext cx="9144000" cy="3962400"/>
          </a:xfrm>
          <a:prstGeom prst="rect">
            <a:avLst/>
          </a:prstGeom>
          <a:noFill/>
          <a:ln w="9525">
            <a:noFill/>
            <a:miter lim="800000"/>
            <a:headEnd/>
            <a:tailEnd/>
          </a:ln>
          <a:effectLst/>
        </p:spPr>
      </p:pic>
      <p:sp>
        <p:nvSpPr>
          <p:cNvPr id="5" name="TextBox 4"/>
          <p:cNvSpPr txBox="1"/>
          <p:nvPr/>
        </p:nvSpPr>
        <p:spPr>
          <a:xfrm>
            <a:off x="2667000" y="0"/>
            <a:ext cx="3733800" cy="707886"/>
          </a:xfrm>
          <a:prstGeom prst="rect">
            <a:avLst/>
          </a:prstGeom>
          <a:noFill/>
        </p:spPr>
        <p:txBody>
          <a:bodyPr wrap="square" rtlCol="0">
            <a:spAutoFit/>
          </a:bodyPr>
          <a:lstStyle/>
          <a:p>
            <a:pPr algn="ctr"/>
            <a:r>
              <a:rPr lang="en-US" sz="4000" b="1" dirty="0" smtClean="0"/>
              <a:t>THE ROCKS</a:t>
            </a:r>
          </a:p>
        </p:txBody>
      </p:sp>
      <p:grpSp>
        <p:nvGrpSpPr>
          <p:cNvPr id="2" name="Group 42"/>
          <p:cNvGrpSpPr/>
          <p:nvPr/>
        </p:nvGrpSpPr>
        <p:grpSpPr>
          <a:xfrm>
            <a:off x="3048000" y="914400"/>
            <a:ext cx="1754711" cy="2667000"/>
            <a:chOff x="2134534" y="1999488"/>
            <a:chExt cx="1754711" cy="2667000"/>
          </a:xfrm>
        </p:grpSpPr>
        <p:sp>
          <p:nvSpPr>
            <p:cNvPr id="8" name="TextBox 7"/>
            <p:cNvSpPr txBox="1"/>
            <p:nvPr/>
          </p:nvSpPr>
          <p:spPr>
            <a:xfrm>
              <a:off x="2134534" y="1999488"/>
              <a:ext cx="1754711" cy="461665"/>
            </a:xfrm>
            <a:prstGeom prst="rect">
              <a:avLst/>
            </a:prstGeom>
            <a:solidFill>
              <a:schemeClr val="bg2"/>
            </a:solidFill>
            <a:ln w="25400">
              <a:solidFill>
                <a:schemeClr val="tx1"/>
              </a:solidFill>
            </a:ln>
          </p:spPr>
          <p:txBody>
            <a:bodyPr wrap="none" rtlCol="0">
              <a:spAutoFit/>
            </a:bodyPr>
            <a:lstStyle/>
            <a:p>
              <a:r>
                <a:rPr lang="en-US" sz="2400" b="1" dirty="0" smtClean="0"/>
                <a:t>Zion Canyon</a:t>
              </a:r>
              <a:endParaRPr lang="en-US" sz="2400" b="1" dirty="0"/>
            </a:p>
          </p:txBody>
        </p:sp>
        <p:cxnSp>
          <p:nvCxnSpPr>
            <p:cNvPr id="9" name="Straight Arrow Connector 8"/>
            <p:cNvCxnSpPr/>
            <p:nvPr/>
          </p:nvCxnSpPr>
          <p:spPr>
            <a:xfrm rot="5400000">
              <a:off x="1198798" y="3560794"/>
              <a:ext cx="22098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9"/>
          <p:cNvGrpSpPr/>
          <p:nvPr/>
        </p:nvGrpSpPr>
        <p:grpSpPr>
          <a:xfrm>
            <a:off x="762000" y="914400"/>
            <a:ext cx="1979773" cy="1981200"/>
            <a:chOff x="2210734" y="2151888"/>
            <a:chExt cx="1979773" cy="1981200"/>
          </a:xfrm>
        </p:grpSpPr>
        <p:sp>
          <p:nvSpPr>
            <p:cNvPr id="11" name="TextBox 10"/>
            <p:cNvSpPr txBox="1"/>
            <p:nvPr/>
          </p:nvSpPr>
          <p:spPr>
            <a:xfrm>
              <a:off x="2210734" y="2151888"/>
              <a:ext cx="1979773" cy="461665"/>
            </a:xfrm>
            <a:prstGeom prst="rect">
              <a:avLst/>
            </a:prstGeom>
            <a:solidFill>
              <a:schemeClr val="bg2"/>
            </a:solidFill>
            <a:ln w="25400">
              <a:solidFill>
                <a:schemeClr val="tx1"/>
              </a:solidFill>
            </a:ln>
          </p:spPr>
          <p:txBody>
            <a:bodyPr wrap="none" rtlCol="0">
              <a:spAutoFit/>
            </a:bodyPr>
            <a:lstStyle/>
            <a:p>
              <a:r>
                <a:rPr lang="en-US" sz="2400" b="1" dirty="0" smtClean="0"/>
                <a:t>Bryce Canyon</a:t>
              </a:r>
              <a:endParaRPr lang="en-US" sz="2400" b="1" dirty="0"/>
            </a:p>
          </p:txBody>
        </p:sp>
        <p:cxnSp>
          <p:nvCxnSpPr>
            <p:cNvPr id="12" name="Straight Arrow Connector 11"/>
            <p:cNvCxnSpPr/>
            <p:nvPr/>
          </p:nvCxnSpPr>
          <p:spPr>
            <a:xfrm rot="5400000">
              <a:off x="3125928" y="3370294"/>
              <a:ext cx="15240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42"/>
          <p:cNvGrpSpPr/>
          <p:nvPr/>
        </p:nvGrpSpPr>
        <p:grpSpPr>
          <a:xfrm>
            <a:off x="7010400" y="913606"/>
            <a:ext cx="1982017" cy="2667794"/>
            <a:chOff x="878290" y="1999488"/>
            <a:chExt cx="1982017" cy="2667794"/>
          </a:xfrm>
        </p:grpSpPr>
        <p:sp>
          <p:nvSpPr>
            <p:cNvPr id="17" name="TextBox 16"/>
            <p:cNvSpPr txBox="1"/>
            <p:nvPr/>
          </p:nvSpPr>
          <p:spPr>
            <a:xfrm>
              <a:off x="878290" y="1999488"/>
              <a:ext cx="1982017" cy="461665"/>
            </a:xfrm>
            <a:prstGeom prst="rect">
              <a:avLst/>
            </a:prstGeom>
            <a:solidFill>
              <a:schemeClr val="bg2"/>
            </a:solidFill>
            <a:ln w="25400">
              <a:solidFill>
                <a:schemeClr val="tx1"/>
              </a:solidFill>
            </a:ln>
          </p:spPr>
          <p:txBody>
            <a:bodyPr wrap="none" rtlCol="0">
              <a:spAutoFit/>
            </a:bodyPr>
            <a:lstStyle/>
            <a:p>
              <a:r>
                <a:rPr lang="en-US" sz="2400" b="1" dirty="0" smtClean="0"/>
                <a:t>Grand Canyon</a:t>
              </a:r>
              <a:endParaRPr lang="en-US" sz="2400" b="1" dirty="0"/>
            </a:p>
          </p:txBody>
        </p:sp>
        <p:cxnSp>
          <p:nvCxnSpPr>
            <p:cNvPr id="18" name="Straight Arrow Connector 17"/>
            <p:cNvCxnSpPr/>
            <p:nvPr/>
          </p:nvCxnSpPr>
          <p:spPr>
            <a:xfrm rot="5400000">
              <a:off x="1258234" y="3561588"/>
              <a:ext cx="22098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7" name="Freeform 26"/>
          <p:cNvSpPr/>
          <p:nvPr/>
        </p:nvSpPr>
        <p:spPr>
          <a:xfrm>
            <a:off x="508000" y="3488267"/>
            <a:ext cx="8458200" cy="1058333"/>
          </a:xfrm>
          <a:custGeom>
            <a:avLst/>
            <a:gdLst>
              <a:gd name="connsiteX0" fmla="*/ 7620000 w 7620000"/>
              <a:gd name="connsiteY0" fmla="*/ 80433 h 1032933"/>
              <a:gd name="connsiteX1" fmla="*/ 7112000 w 7620000"/>
              <a:gd name="connsiteY1" fmla="*/ 4233 h 1032933"/>
              <a:gd name="connsiteX2" fmla="*/ 6451600 w 7620000"/>
              <a:gd name="connsiteY2" fmla="*/ 55033 h 1032933"/>
              <a:gd name="connsiteX3" fmla="*/ 5956300 w 7620000"/>
              <a:gd name="connsiteY3" fmla="*/ 258233 h 1032933"/>
              <a:gd name="connsiteX4" fmla="*/ 5549900 w 7620000"/>
              <a:gd name="connsiteY4" fmla="*/ 436033 h 1032933"/>
              <a:gd name="connsiteX5" fmla="*/ 5143500 w 7620000"/>
              <a:gd name="connsiteY5" fmla="*/ 550333 h 1032933"/>
              <a:gd name="connsiteX6" fmla="*/ 4508500 w 7620000"/>
              <a:gd name="connsiteY6" fmla="*/ 651933 h 1032933"/>
              <a:gd name="connsiteX7" fmla="*/ 4089400 w 7620000"/>
              <a:gd name="connsiteY7" fmla="*/ 651933 h 1032933"/>
              <a:gd name="connsiteX8" fmla="*/ 4013200 w 7620000"/>
              <a:gd name="connsiteY8" fmla="*/ 728133 h 1032933"/>
              <a:gd name="connsiteX9" fmla="*/ 3111500 w 7620000"/>
              <a:gd name="connsiteY9" fmla="*/ 791633 h 1032933"/>
              <a:gd name="connsiteX10" fmla="*/ 2374900 w 7620000"/>
              <a:gd name="connsiteY10" fmla="*/ 842433 h 1032933"/>
              <a:gd name="connsiteX11" fmla="*/ 1778000 w 7620000"/>
              <a:gd name="connsiteY11" fmla="*/ 918633 h 1032933"/>
              <a:gd name="connsiteX12" fmla="*/ 1143000 w 7620000"/>
              <a:gd name="connsiteY12" fmla="*/ 1020233 h 1032933"/>
              <a:gd name="connsiteX13" fmla="*/ 673100 w 7620000"/>
              <a:gd name="connsiteY13" fmla="*/ 994833 h 1032933"/>
              <a:gd name="connsiteX14" fmla="*/ 419100 w 7620000"/>
              <a:gd name="connsiteY14" fmla="*/ 969433 h 1032933"/>
              <a:gd name="connsiteX15" fmla="*/ 203200 w 7620000"/>
              <a:gd name="connsiteY15" fmla="*/ 829733 h 1032933"/>
              <a:gd name="connsiteX16" fmla="*/ 0 w 7620000"/>
              <a:gd name="connsiteY16" fmla="*/ 677333 h 1032933"/>
              <a:gd name="connsiteX0" fmla="*/ 8458200 w 8458200"/>
              <a:gd name="connsiteY0" fmla="*/ 347133 h 1071033"/>
              <a:gd name="connsiteX1" fmla="*/ 7112000 w 8458200"/>
              <a:gd name="connsiteY1" fmla="*/ 42333 h 1071033"/>
              <a:gd name="connsiteX2" fmla="*/ 6451600 w 8458200"/>
              <a:gd name="connsiteY2" fmla="*/ 93133 h 1071033"/>
              <a:gd name="connsiteX3" fmla="*/ 5956300 w 8458200"/>
              <a:gd name="connsiteY3" fmla="*/ 296333 h 1071033"/>
              <a:gd name="connsiteX4" fmla="*/ 5549900 w 8458200"/>
              <a:gd name="connsiteY4" fmla="*/ 474133 h 1071033"/>
              <a:gd name="connsiteX5" fmla="*/ 5143500 w 8458200"/>
              <a:gd name="connsiteY5" fmla="*/ 588433 h 1071033"/>
              <a:gd name="connsiteX6" fmla="*/ 4508500 w 8458200"/>
              <a:gd name="connsiteY6" fmla="*/ 690033 h 1071033"/>
              <a:gd name="connsiteX7" fmla="*/ 4089400 w 8458200"/>
              <a:gd name="connsiteY7" fmla="*/ 690033 h 1071033"/>
              <a:gd name="connsiteX8" fmla="*/ 4013200 w 8458200"/>
              <a:gd name="connsiteY8" fmla="*/ 766233 h 1071033"/>
              <a:gd name="connsiteX9" fmla="*/ 3111500 w 8458200"/>
              <a:gd name="connsiteY9" fmla="*/ 829733 h 1071033"/>
              <a:gd name="connsiteX10" fmla="*/ 2374900 w 8458200"/>
              <a:gd name="connsiteY10" fmla="*/ 880533 h 1071033"/>
              <a:gd name="connsiteX11" fmla="*/ 1778000 w 8458200"/>
              <a:gd name="connsiteY11" fmla="*/ 956733 h 1071033"/>
              <a:gd name="connsiteX12" fmla="*/ 1143000 w 8458200"/>
              <a:gd name="connsiteY12" fmla="*/ 1058333 h 1071033"/>
              <a:gd name="connsiteX13" fmla="*/ 673100 w 8458200"/>
              <a:gd name="connsiteY13" fmla="*/ 1032933 h 1071033"/>
              <a:gd name="connsiteX14" fmla="*/ 419100 w 8458200"/>
              <a:gd name="connsiteY14" fmla="*/ 1007533 h 1071033"/>
              <a:gd name="connsiteX15" fmla="*/ 203200 w 8458200"/>
              <a:gd name="connsiteY15" fmla="*/ 867833 h 1071033"/>
              <a:gd name="connsiteX16" fmla="*/ 0 w 8458200"/>
              <a:gd name="connsiteY16" fmla="*/ 715433 h 1071033"/>
              <a:gd name="connsiteX0" fmla="*/ 8458200 w 8458200"/>
              <a:gd name="connsiteY0" fmla="*/ 258233 h 1058333"/>
              <a:gd name="connsiteX1" fmla="*/ 7112000 w 8458200"/>
              <a:gd name="connsiteY1" fmla="*/ 29633 h 1058333"/>
              <a:gd name="connsiteX2" fmla="*/ 6451600 w 8458200"/>
              <a:gd name="connsiteY2" fmla="*/ 80433 h 1058333"/>
              <a:gd name="connsiteX3" fmla="*/ 5956300 w 8458200"/>
              <a:gd name="connsiteY3" fmla="*/ 283633 h 1058333"/>
              <a:gd name="connsiteX4" fmla="*/ 5549900 w 8458200"/>
              <a:gd name="connsiteY4" fmla="*/ 461433 h 1058333"/>
              <a:gd name="connsiteX5" fmla="*/ 5143500 w 8458200"/>
              <a:gd name="connsiteY5" fmla="*/ 575733 h 1058333"/>
              <a:gd name="connsiteX6" fmla="*/ 4508500 w 8458200"/>
              <a:gd name="connsiteY6" fmla="*/ 677333 h 1058333"/>
              <a:gd name="connsiteX7" fmla="*/ 4089400 w 8458200"/>
              <a:gd name="connsiteY7" fmla="*/ 677333 h 1058333"/>
              <a:gd name="connsiteX8" fmla="*/ 4013200 w 8458200"/>
              <a:gd name="connsiteY8" fmla="*/ 753533 h 1058333"/>
              <a:gd name="connsiteX9" fmla="*/ 3111500 w 8458200"/>
              <a:gd name="connsiteY9" fmla="*/ 817033 h 1058333"/>
              <a:gd name="connsiteX10" fmla="*/ 2374900 w 8458200"/>
              <a:gd name="connsiteY10" fmla="*/ 867833 h 1058333"/>
              <a:gd name="connsiteX11" fmla="*/ 1778000 w 8458200"/>
              <a:gd name="connsiteY11" fmla="*/ 944033 h 1058333"/>
              <a:gd name="connsiteX12" fmla="*/ 1143000 w 8458200"/>
              <a:gd name="connsiteY12" fmla="*/ 1045633 h 1058333"/>
              <a:gd name="connsiteX13" fmla="*/ 673100 w 8458200"/>
              <a:gd name="connsiteY13" fmla="*/ 1020233 h 1058333"/>
              <a:gd name="connsiteX14" fmla="*/ 419100 w 8458200"/>
              <a:gd name="connsiteY14" fmla="*/ 994833 h 1058333"/>
              <a:gd name="connsiteX15" fmla="*/ 203200 w 8458200"/>
              <a:gd name="connsiteY15" fmla="*/ 855133 h 1058333"/>
              <a:gd name="connsiteX16" fmla="*/ 0 w 8458200"/>
              <a:gd name="connsiteY16" fmla="*/ 702733 h 1058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58200" h="1058333">
                <a:moveTo>
                  <a:pt x="8458200" y="258233"/>
                </a:moveTo>
                <a:cubicBezTo>
                  <a:pt x="8301566" y="222249"/>
                  <a:pt x="7446433" y="59266"/>
                  <a:pt x="7112000" y="29633"/>
                </a:cubicBezTo>
                <a:cubicBezTo>
                  <a:pt x="6777567" y="0"/>
                  <a:pt x="6644217" y="38100"/>
                  <a:pt x="6451600" y="80433"/>
                </a:cubicBezTo>
                <a:cubicBezTo>
                  <a:pt x="6258983" y="122766"/>
                  <a:pt x="6106583" y="220133"/>
                  <a:pt x="5956300" y="283633"/>
                </a:cubicBezTo>
                <a:cubicBezTo>
                  <a:pt x="5806017" y="347133"/>
                  <a:pt x="5685367" y="412750"/>
                  <a:pt x="5549900" y="461433"/>
                </a:cubicBezTo>
                <a:cubicBezTo>
                  <a:pt x="5414433" y="510116"/>
                  <a:pt x="5317067" y="539750"/>
                  <a:pt x="5143500" y="575733"/>
                </a:cubicBezTo>
                <a:cubicBezTo>
                  <a:pt x="4969933" y="611716"/>
                  <a:pt x="4684183" y="660400"/>
                  <a:pt x="4508500" y="677333"/>
                </a:cubicBezTo>
                <a:cubicBezTo>
                  <a:pt x="4332817" y="694266"/>
                  <a:pt x="4171950" y="664633"/>
                  <a:pt x="4089400" y="677333"/>
                </a:cubicBezTo>
                <a:cubicBezTo>
                  <a:pt x="4006850" y="690033"/>
                  <a:pt x="4176183" y="730250"/>
                  <a:pt x="4013200" y="753533"/>
                </a:cubicBezTo>
                <a:cubicBezTo>
                  <a:pt x="3850217" y="776816"/>
                  <a:pt x="3111500" y="817033"/>
                  <a:pt x="3111500" y="817033"/>
                </a:cubicBezTo>
                <a:cubicBezTo>
                  <a:pt x="2838450" y="836083"/>
                  <a:pt x="2597150" y="846666"/>
                  <a:pt x="2374900" y="867833"/>
                </a:cubicBezTo>
                <a:cubicBezTo>
                  <a:pt x="2152650" y="889000"/>
                  <a:pt x="1983316" y="914400"/>
                  <a:pt x="1778000" y="944033"/>
                </a:cubicBezTo>
                <a:cubicBezTo>
                  <a:pt x="1572684" y="973666"/>
                  <a:pt x="1327150" y="1032933"/>
                  <a:pt x="1143000" y="1045633"/>
                </a:cubicBezTo>
                <a:cubicBezTo>
                  <a:pt x="958850" y="1058333"/>
                  <a:pt x="793750" y="1028700"/>
                  <a:pt x="673100" y="1020233"/>
                </a:cubicBezTo>
                <a:cubicBezTo>
                  <a:pt x="552450" y="1011766"/>
                  <a:pt x="497417" y="1022350"/>
                  <a:pt x="419100" y="994833"/>
                </a:cubicBezTo>
                <a:cubicBezTo>
                  <a:pt x="340783" y="967316"/>
                  <a:pt x="273050" y="903816"/>
                  <a:pt x="203200" y="855133"/>
                </a:cubicBezTo>
                <a:cubicBezTo>
                  <a:pt x="133350" y="806450"/>
                  <a:pt x="66675" y="754591"/>
                  <a:pt x="0" y="702733"/>
                </a:cubicBezTo>
              </a:path>
            </a:pathLst>
          </a:custGeom>
          <a:ln w="76200">
            <a:solidFill>
              <a:schemeClr val="accent6">
                <a:lumMod val="50000"/>
              </a:schemeClr>
            </a:solidFill>
            <a:prstDash val="solid"/>
          </a:ln>
          <a:effectLst>
            <a:outerShdw dist="76200" dir="6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35"/>
          <p:cNvSpPr/>
          <p:nvPr/>
        </p:nvSpPr>
        <p:spPr>
          <a:xfrm>
            <a:off x="4430598" y="3186260"/>
            <a:ext cx="2268718" cy="650449"/>
          </a:xfrm>
          <a:custGeom>
            <a:avLst/>
            <a:gdLst>
              <a:gd name="connsiteX0" fmla="*/ 0 w 2268718"/>
              <a:gd name="connsiteY0" fmla="*/ 650449 h 650449"/>
              <a:gd name="connsiteX1" fmla="*/ 179109 w 2268718"/>
              <a:gd name="connsiteY1" fmla="*/ 556181 h 650449"/>
              <a:gd name="connsiteX2" fmla="*/ 499621 w 2268718"/>
              <a:gd name="connsiteY2" fmla="*/ 405352 h 650449"/>
              <a:gd name="connsiteX3" fmla="*/ 678730 w 2268718"/>
              <a:gd name="connsiteY3" fmla="*/ 320511 h 650449"/>
              <a:gd name="connsiteX4" fmla="*/ 933254 w 2268718"/>
              <a:gd name="connsiteY4" fmla="*/ 301658 h 650449"/>
              <a:gd name="connsiteX5" fmla="*/ 1234911 w 2268718"/>
              <a:gd name="connsiteY5" fmla="*/ 301658 h 650449"/>
              <a:gd name="connsiteX6" fmla="*/ 1442301 w 2268718"/>
              <a:gd name="connsiteY6" fmla="*/ 358218 h 650449"/>
              <a:gd name="connsiteX7" fmla="*/ 1904214 w 2268718"/>
              <a:gd name="connsiteY7" fmla="*/ 367645 h 650449"/>
              <a:gd name="connsiteX8" fmla="*/ 2168165 w 2268718"/>
              <a:gd name="connsiteY8" fmla="*/ 348792 h 650449"/>
              <a:gd name="connsiteX9" fmla="*/ 2234153 w 2268718"/>
              <a:gd name="connsiteY9" fmla="*/ 245097 h 650449"/>
              <a:gd name="connsiteX10" fmla="*/ 1960775 w 2268718"/>
              <a:gd name="connsiteY10" fmla="*/ 169682 h 650449"/>
              <a:gd name="connsiteX11" fmla="*/ 1800520 w 2268718"/>
              <a:gd name="connsiteY11" fmla="*/ 122548 h 650449"/>
              <a:gd name="connsiteX12" fmla="*/ 1640264 w 2268718"/>
              <a:gd name="connsiteY12" fmla="*/ 18853 h 650449"/>
              <a:gd name="connsiteX13" fmla="*/ 1621410 w 2268718"/>
              <a:gd name="connsiteY13" fmla="*/ 9427 h 65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8718" h="650449">
                <a:moveTo>
                  <a:pt x="0" y="650449"/>
                </a:moveTo>
                <a:cubicBezTo>
                  <a:pt x="47919" y="623739"/>
                  <a:pt x="95839" y="597030"/>
                  <a:pt x="179109" y="556181"/>
                </a:cubicBezTo>
                <a:cubicBezTo>
                  <a:pt x="262379" y="515332"/>
                  <a:pt x="499621" y="405352"/>
                  <a:pt x="499621" y="405352"/>
                </a:cubicBezTo>
                <a:cubicBezTo>
                  <a:pt x="582891" y="366074"/>
                  <a:pt x="606458" y="337793"/>
                  <a:pt x="678730" y="320511"/>
                </a:cubicBezTo>
                <a:cubicBezTo>
                  <a:pt x="751002" y="303229"/>
                  <a:pt x="840557" y="304800"/>
                  <a:pt x="933254" y="301658"/>
                </a:cubicBezTo>
                <a:cubicBezTo>
                  <a:pt x="1025951" y="298516"/>
                  <a:pt x="1150070" y="292231"/>
                  <a:pt x="1234911" y="301658"/>
                </a:cubicBezTo>
                <a:cubicBezTo>
                  <a:pt x="1319752" y="311085"/>
                  <a:pt x="1330751" y="347220"/>
                  <a:pt x="1442301" y="358218"/>
                </a:cubicBezTo>
                <a:cubicBezTo>
                  <a:pt x="1553851" y="369216"/>
                  <a:pt x="1783237" y="369216"/>
                  <a:pt x="1904214" y="367645"/>
                </a:cubicBezTo>
                <a:cubicBezTo>
                  <a:pt x="2025191" y="366074"/>
                  <a:pt x="2113175" y="369217"/>
                  <a:pt x="2168165" y="348792"/>
                </a:cubicBezTo>
                <a:cubicBezTo>
                  <a:pt x="2223155" y="328367"/>
                  <a:pt x="2268718" y="274949"/>
                  <a:pt x="2234153" y="245097"/>
                </a:cubicBezTo>
                <a:cubicBezTo>
                  <a:pt x="2199588" y="215245"/>
                  <a:pt x="2033047" y="190107"/>
                  <a:pt x="1960775" y="169682"/>
                </a:cubicBezTo>
                <a:cubicBezTo>
                  <a:pt x="1888503" y="149257"/>
                  <a:pt x="1853938" y="147686"/>
                  <a:pt x="1800520" y="122548"/>
                </a:cubicBezTo>
                <a:cubicBezTo>
                  <a:pt x="1747102" y="97410"/>
                  <a:pt x="1670116" y="37707"/>
                  <a:pt x="1640264" y="18853"/>
                </a:cubicBezTo>
                <a:cubicBezTo>
                  <a:pt x="1610412" y="0"/>
                  <a:pt x="1615911" y="4713"/>
                  <a:pt x="1621410" y="9427"/>
                </a:cubicBezTo>
              </a:path>
            </a:pathLst>
          </a:custGeom>
          <a:ln w="50800">
            <a:solidFill>
              <a:schemeClr val="accent2">
                <a:lumMod val="75000"/>
              </a:schemeClr>
            </a:solidFill>
          </a:ln>
          <a:effectLst>
            <a:outerShdw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3355942" y="3148553"/>
            <a:ext cx="2056615" cy="546754"/>
          </a:xfrm>
          <a:custGeom>
            <a:avLst/>
            <a:gdLst>
              <a:gd name="connsiteX0" fmla="*/ 0 w 2056615"/>
              <a:gd name="connsiteY0" fmla="*/ 546754 h 546754"/>
              <a:gd name="connsiteX1" fmla="*/ 160256 w 2056615"/>
              <a:gd name="connsiteY1" fmla="*/ 461913 h 546754"/>
              <a:gd name="connsiteX2" fmla="*/ 329938 w 2056615"/>
              <a:gd name="connsiteY2" fmla="*/ 358218 h 546754"/>
              <a:gd name="connsiteX3" fmla="*/ 556182 w 2056615"/>
              <a:gd name="connsiteY3" fmla="*/ 254523 h 546754"/>
              <a:gd name="connsiteX4" fmla="*/ 641023 w 2056615"/>
              <a:gd name="connsiteY4" fmla="*/ 188536 h 546754"/>
              <a:gd name="connsiteX5" fmla="*/ 1150070 w 2056615"/>
              <a:gd name="connsiteY5" fmla="*/ 113121 h 546754"/>
              <a:gd name="connsiteX6" fmla="*/ 1263192 w 2056615"/>
              <a:gd name="connsiteY6" fmla="*/ 113121 h 546754"/>
              <a:gd name="connsiteX7" fmla="*/ 1489435 w 2056615"/>
              <a:gd name="connsiteY7" fmla="*/ 84841 h 546754"/>
              <a:gd name="connsiteX8" fmla="*/ 1838227 w 2056615"/>
              <a:gd name="connsiteY8" fmla="*/ 84841 h 546754"/>
              <a:gd name="connsiteX9" fmla="*/ 2007910 w 2056615"/>
              <a:gd name="connsiteY9" fmla="*/ 75414 h 546754"/>
              <a:gd name="connsiteX10" fmla="*/ 2055044 w 2056615"/>
              <a:gd name="connsiteY10" fmla="*/ 37707 h 546754"/>
              <a:gd name="connsiteX11" fmla="*/ 1998483 w 2056615"/>
              <a:gd name="connsiteY11" fmla="*/ 0 h 54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6615" h="546754">
                <a:moveTo>
                  <a:pt x="0" y="546754"/>
                </a:moveTo>
                <a:cubicBezTo>
                  <a:pt x="52633" y="520045"/>
                  <a:pt x="105266" y="493336"/>
                  <a:pt x="160256" y="461913"/>
                </a:cubicBezTo>
                <a:cubicBezTo>
                  <a:pt x="215246" y="430490"/>
                  <a:pt x="263950" y="392783"/>
                  <a:pt x="329938" y="358218"/>
                </a:cubicBezTo>
                <a:cubicBezTo>
                  <a:pt x="395926" y="323653"/>
                  <a:pt x="504335" y="282803"/>
                  <a:pt x="556182" y="254523"/>
                </a:cubicBezTo>
                <a:cubicBezTo>
                  <a:pt x="608030" y="226243"/>
                  <a:pt x="542042" y="212103"/>
                  <a:pt x="641023" y="188536"/>
                </a:cubicBezTo>
                <a:cubicBezTo>
                  <a:pt x="740004" y="164969"/>
                  <a:pt x="1046375" y="125690"/>
                  <a:pt x="1150070" y="113121"/>
                </a:cubicBezTo>
                <a:cubicBezTo>
                  <a:pt x="1253765" y="100552"/>
                  <a:pt x="1206631" y="117834"/>
                  <a:pt x="1263192" y="113121"/>
                </a:cubicBezTo>
                <a:cubicBezTo>
                  <a:pt x="1319753" y="108408"/>
                  <a:pt x="1393596" y="89554"/>
                  <a:pt x="1489435" y="84841"/>
                </a:cubicBezTo>
                <a:cubicBezTo>
                  <a:pt x="1585274" y="80128"/>
                  <a:pt x="1751815" y="86412"/>
                  <a:pt x="1838227" y="84841"/>
                </a:cubicBezTo>
                <a:cubicBezTo>
                  <a:pt x="1924639" y="83270"/>
                  <a:pt x="1971774" y="83270"/>
                  <a:pt x="2007910" y="75414"/>
                </a:cubicBezTo>
                <a:cubicBezTo>
                  <a:pt x="2044046" y="67558"/>
                  <a:pt x="2056615" y="50276"/>
                  <a:pt x="2055044" y="37707"/>
                </a:cubicBezTo>
                <a:cubicBezTo>
                  <a:pt x="2053473" y="25138"/>
                  <a:pt x="2025978" y="12569"/>
                  <a:pt x="1998483" y="0"/>
                </a:cubicBezTo>
              </a:path>
            </a:pathLst>
          </a:custGeom>
          <a:ln w="63500">
            <a:solidFill>
              <a:schemeClr val="bg1">
                <a:lumMod val="65000"/>
              </a:schemeClr>
            </a:solidFill>
          </a:ln>
          <a:effectLst>
            <a:outerShdw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1899138" y="3024554"/>
            <a:ext cx="2373924" cy="562708"/>
          </a:xfrm>
          <a:custGeom>
            <a:avLst/>
            <a:gdLst>
              <a:gd name="connsiteX0" fmla="*/ 0 w 2373924"/>
              <a:gd name="connsiteY0" fmla="*/ 562708 h 562708"/>
              <a:gd name="connsiteX1" fmla="*/ 369277 w 2373924"/>
              <a:gd name="connsiteY1" fmla="*/ 439615 h 562708"/>
              <a:gd name="connsiteX2" fmla="*/ 879231 w 2373924"/>
              <a:gd name="connsiteY2" fmla="*/ 351692 h 562708"/>
              <a:gd name="connsiteX3" fmla="*/ 1547447 w 2373924"/>
              <a:gd name="connsiteY3" fmla="*/ 123092 h 562708"/>
              <a:gd name="connsiteX4" fmla="*/ 2039816 w 2373924"/>
              <a:gd name="connsiteY4" fmla="*/ 105508 h 562708"/>
              <a:gd name="connsiteX5" fmla="*/ 2373924 w 2373924"/>
              <a:gd name="connsiteY5" fmla="*/ 0 h 56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3924" h="562708">
                <a:moveTo>
                  <a:pt x="0" y="562708"/>
                </a:moveTo>
                <a:cubicBezTo>
                  <a:pt x="111369" y="518746"/>
                  <a:pt x="222739" y="474784"/>
                  <a:pt x="369277" y="439615"/>
                </a:cubicBezTo>
                <a:cubicBezTo>
                  <a:pt x="515815" y="404446"/>
                  <a:pt x="682869" y="404446"/>
                  <a:pt x="879231" y="351692"/>
                </a:cubicBezTo>
                <a:cubicBezTo>
                  <a:pt x="1075593" y="298938"/>
                  <a:pt x="1354016" y="164123"/>
                  <a:pt x="1547447" y="123092"/>
                </a:cubicBezTo>
                <a:cubicBezTo>
                  <a:pt x="1740878" y="82061"/>
                  <a:pt x="1902070" y="126023"/>
                  <a:pt x="2039816" y="105508"/>
                </a:cubicBezTo>
                <a:cubicBezTo>
                  <a:pt x="2177562" y="84993"/>
                  <a:pt x="2275743" y="42496"/>
                  <a:pt x="2373924" y="0"/>
                </a:cubicBezTo>
              </a:path>
            </a:pathLst>
          </a:custGeom>
          <a:ln w="63500">
            <a:solidFill>
              <a:schemeClr val="bg2">
                <a:lumMod val="25000"/>
              </a:schemeClr>
            </a:solidFill>
          </a:ln>
          <a:effectLst>
            <a:outerShdw dist="254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1520328" y="2765234"/>
            <a:ext cx="1551541" cy="561860"/>
          </a:xfrm>
          <a:custGeom>
            <a:avLst/>
            <a:gdLst>
              <a:gd name="connsiteX0" fmla="*/ 0 w 1551541"/>
              <a:gd name="connsiteY0" fmla="*/ 561860 h 561860"/>
              <a:gd name="connsiteX1" fmla="*/ 275421 w 1551541"/>
              <a:gd name="connsiteY1" fmla="*/ 429658 h 561860"/>
              <a:gd name="connsiteX2" fmla="*/ 638978 w 1551541"/>
              <a:gd name="connsiteY2" fmla="*/ 308472 h 561860"/>
              <a:gd name="connsiteX3" fmla="*/ 826265 w 1551541"/>
              <a:gd name="connsiteY3" fmla="*/ 220337 h 561860"/>
              <a:gd name="connsiteX4" fmla="*/ 1432192 w 1551541"/>
              <a:gd name="connsiteY4" fmla="*/ 231354 h 561860"/>
              <a:gd name="connsiteX5" fmla="*/ 1542361 w 1551541"/>
              <a:gd name="connsiteY5" fmla="*/ 176270 h 561860"/>
              <a:gd name="connsiteX6" fmla="*/ 1421176 w 1551541"/>
              <a:gd name="connsiteY6" fmla="*/ 77118 h 561860"/>
              <a:gd name="connsiteX7" fmla="*/ 1377108 w 1551541"/>
              <a:gd name="connsiteY7" fmla="*/ 0 h 56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1541" h="561860">
                <a:moveTo>
                  <a:pt x="0" y="561860"/>
                </a:moveTo>
                <a:cubicBezTo>
                  <a:pt x="84462" y="516874"/>
                  <a:pt x="168925" y="471889"/>
                  <a:pt x="275421" y="429658"/>
                </a:cubicBezTo>
                <a:cubicBezTo>
                  <a:pt x="381917" y="387427"/>
                  <a:pt x="547171" y="343359"/>
                  <a:pt x="638978" y="308472"/>
                </a:cubicBezTo>
                <a:cubicBezTo>
                  <a:pt x="730785" y="273585"/>
                  <a:pt x="694063" y="233190"/>
                  <a:pt x="826265" y="220337"/>
                </a:cubicBezTo>
                <a:cubicBezTo>
                  <a:pt x="958467" y="207484"/>
                  <a:pt x="1312843" y="238699"/>
                  <a:pt x="1432192" y="231354"/>
                </a:cubicBezTo>
                <a:cubicBezTo>
                  <a:pt x="1551541" y="224010"/>
                  <a:pt x="1544197" y="201976"/>
                  <a:pt x="1542361" y="176270"/>
                </a:cubicBezTo>
                <a:cubicBezTo>
                  <a:pt x="1540525" y="150564"/>
                  <a:pt x="1448718" y="106496"/>
                  <a:pt x="1421176" y="77118"/>
                </a:cubicBezTo>
                <a:cubicBezTo>
                  <a:pt x="1393634" y="47740"/>
                  <a:pt x="1385371" y="23870"/>
                  <a:pt x="1377108" y="0"/>
                </a:cubicBezTo>
              </a:path>
            </a:pathLst>
          </a:custGeom>
          <a:ln w="63500">
            <a:solidFill>
              <a:srgbClr val="A85400"/>
            </a:solidFill>
          </a:ln>
          <a:effectLst>
            <a:outerShdw dist="254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0" name="Group 42"/>
          <p:cNvGrpSpPr/>
          <p:nvPr/>
        </p:nvGrpSpPr>
        <p:grpSpPr>
          <a:xfrm>
            <a:off x="7097596" y="3582194"/>
            <a:ext cx="1761893" cy="2670671"/>
            <a:chOff x="813086" y="4515676"/>
            <a:chExt cx="1761893" cy="2670671"/>
          </a:xfrm>
        </p:grpSpPr>
        <p:cxnSp>
          <p:nvCxnSpPr>
            <p:cNvPr id="41" name="Straight Arrow Connector 40"/>
            <p:cNvCxnSpPr/>
            <p:nvPr/>
          </p:nvCxnSpPr>
          <p:spPr>
            <a:xfrm rot="5400000" flipH="1" flipV="1">
              <a:off x="725890" y="5657882"/>
              <a:ext cx="22860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813086" y="6724682"/>
              <a:ext cx="1761893" cy="461665"/>
            </a:xfrm>
            <a:prstGeom prst="rect">
              <a:avLst/>
            </a:prstGeom>
            <a:solidFill>
              <a:schemeClr val="bg2"/>
            </a:solidFill>
            <a:ln w="25400">
              <a:solidFill>
                <a:schemeClr val="tx1"/>
              </a:solidFill>
            </a:ln>
          </p:spPr>
          <p:txBody>
            <a:bodyPr wrap="none" rtlCol="0">
              <a:spAutoFit/>
            </a:bodyPr>
            <a:lstStyle/>
            <a:p>
              <a:r>
                <a:rPr lang="en-US" sz="2400" b="1" dirty="0" smtClean="0"/>
                <a:t>near surface</a:t>
              </a:r>
              <a:endParaRPr lang="en-US" sz="2400" b="1" dirty="0"/>
            </a:p>
          </p:txBody>
        </p:sp>
      </p:grpSp>
      <p:grpSp>
        <p:nvGrpSpPr>
          <p:cNvPr id="43" name="Group 42"/>
          <p:cNvGrpSpPr/>
          <p:nvPr/>
        </p:nvGrpSpPr>
        <p:grpSpPr>
          <a:xfrm>
            <a:off x="457200" y="4572000"/>
            <a:ext cx="1951175" cy="1527671"/>
            <a:chOff x="813086" y="5658676"/>
            <a:chExt cx="1951175" cy="1527671"/>
          </a:xfrm>
        </p:grpSpPr>
        <p:cxnSp>
          <p:nvCxnSpPr>
            <p:cNvPr id="44" name="Straight Arrow Connector 43"/>
            <p:cNvCxnSpPr/>
            <p:nvPr/>
          </p:nvCxnSpPr>
          <p:spPr>
            <a:xfrm rot="5400000" flipH="1" flipV="1">
              <a:off x="780881" y="6224281"/>
              <a:ext cx="1143000" cy="1179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813086" y="6724682"/>
              <a:ext cx="1951175" cy="461665"/>
            </a:xfrm>
            <a:prstGeom prst="rect">
              <a:avLst/>
            </a:prstGeom>
            <a:solidFill>
              <a:schemeClr val="bg2"/>
            </a:solidFill>
            <a:ln w="25400">
              <a:solidFill>
                <a:schemeClr val="tx1"/>
              </a:solidFill>
            </a:ln>
          </p:spPr>
          <p:txBody>
            <a:bodyPr wrap="none" rtlCol="0">
              <a:spAutoFit/>
            </a:bodyPr>
            <a:lstStyle/>
            <a:p>
              <a:r>
                <a:rPr lang="en-US" sz="2400" b="1" dirty="0" smtClean="0"/>
                <a:t>deeply buried</a:t>
              </a:r>
              <a:endParaRPr lang="en-US" sz="2400" b="1" dirty="0"/>
            </a:p>
          </p:txBody>
        </p:sp>
      </p:grpSp>
      <p:sp>
        <p:nvSpPr>
          <p:cNvPr id="35" name="Freeform 34"/>
          <p:cNvSpPr/>
          <p:nvPr/>
        </p:nvSpPr>
        <p:spPr>
          <a:xfrm>
            <a:off x="505883" y="3170756"/>
            <a:ext cx="4703234" cy="1401244"/>
          </a:xfrm>
          <a:custGeom>
            <a:avLst/>
            <a:gdLst>
              <a:gd name="connsiteX0" fmla="*/ 573617 w 4216400"/>
              <a:gd name="connsiteY0" fmla="*/ 2117 h 1202267"/>
              <a:gd name="connsiteX1" fmla="*/ 814917 w 4216400"/>
              <a:gd name="connsiteY1" fmla="*/ 129117 h 1202267"/>
              <a:gd name="connsiteX2" fmla="*/ 992717 w 4216400"/>
              <a:gd name="connsiteY2" fmla="*/ 141817 h 1202267"/>
              <a:gd name="connsiteX3" fmla="*/ 1056217 w 4216400"/>
              <a:gd name="connsiteY3" fmla="*/ 306917 h 1202267"/>
              <a:gd name="connsiteX4" fmla="*/ 1284817 w 4216400"/>
              <a:gd name="connsiteY4" fmla="*/ 433917 h 1202267"/>
              <a:gd name="connsiteX5" fmla="*/ 1411817 w 4216400"/>
              <a:gd name="connsiteY5" fmla="*/ 484717 h 1202267"/>
              <a:gd name="connsiteX6" fmla="*/ 1500717 w 4216400"/>
              <a:gd name="connsiteY6" fmla="*/ 662517 h 1202267"/>
              <a:gd name="connsiteX7" fmla="*/ 2008717 w 4216400"/>
              <a:gd name="connsiteY7" fmla="*/ 560917 h 1202267"/>
              <a:gd name="connsiteX8" fmla="*/ 2542117 w 4216400"/>
              <a:gd name="connsiteY8" fmla="*/ 497417 h 1202267"/>
              <a:gd name="connsiteX9" fmla="*/ 2592917 w 4216400"/>
              <a:gd name="connsiteY9" fmla="*/ 497417 h 1202267"/>
              <a:gd name="connsiteX10" fmla="*/ 2681817 w 4216400"/>
              <a:gd name="connsiteY10" fmla="*/ 649817 h 1202267"/>
              <a:gd name="connsiteX11" fmla="*/ 2719917 w 4216400"/>
              <a:gd name="connsiteY11" fmla="*/ 738717 h 1202267"/>
              <a:gd name="connsiteX12" fmla="*/ 3393017 w 4216400"/>
              <a:gd name="connsiteY12" fmla="*/ 764117 h 1202267"/>
              <a:gd name="connsiteX13" fmla="*/ 3812117 w 4216400"/>
              <a:gd name="connsiteY13" fmla="*/ 675217 h 1202267"/>
              <a:gd name="connsiteX14" fmla="*/ 3939117 w 4216400"/>
              <a:gd name="connsiteY14" fmla="*/ 687917 h 1202267"/>
              <a:gd name="connsiteX15" fmla="*/ 4066117 w 4216400"/>
              <a:gd name="connsiteY15" fmla="*/ 865717 h 1202267"/>
              <a:gd name="connsiteX16" fmla="*/ 4104217 w 4216400"/>
              <a:gd name="connsiteY16" fmla="*/ 941917 h 1202267"/>
              <a:gd name="connsiteX17" fmla="*/ 3393017 w 4216400"/>
              <a:gd name="connsiteY17" fmla="*/ 941917 h 1202267"/>
              <a:gd name="connsiteX18" fmla="*/ 2326217 w 4216400"/>
              <a:gd name="connsiteY18" fmla="*/ 1056217 h 1202267"/>
              <a:gd name="connsiteX19" fmla="*/ 1818217 w 4216400"/>
              <a:gd name="connsiteY19" fmla="*/ 1081617 h 1202267"/>
              <a:gd name="connsiteX20" fmla="*/ 1437217 w 4216400"/>
              <a:gd name="connsiteY20" fmla="*/ 1145117 h 1202267"/>
              <a:gd name="connsiteX21" fmla="*/ 764117 w 4216400"/>
              <a:gd name="connsiteY21" fmla="*/ 1183217 h 1202267"/>
              <a:gd name="connsiteX22" fmla="*/ 535517 w 4216400"/>
              <a:gd name="connsiteY22" fmla="*/ 1183217 h 1202267"/>
              <a:gd name="connsiteX23" fmla="*/ 218017 w 4216400"/>
              <a:gd name="connsiteY23" fmla="*/ 1068917 h 1202267"/>
              <a:gd name="connsiteX24" fmla="*/ 27517 w 4216400"/>
              <a:gd name="connsiteY24" fmla="*/ 776817 h 1202267"/>
              <a:gd name="connsiteX25" fmla="*/ 52917 w 4216400"/>
              <a:gd name="connsiteY25" fmla="*/ 662517 h 1202267"/>
              <a:gd name="connsiteX26" fmla="*/ 141817 w 4216400"/>
              <a:gd name="connsiteY26" fmla="*/ 522817 h 1202267"/>
              <a:gd name="connsiteX27" fmla="*/ 243417 w 4216400"/>
              <a:gd name="connsiteY27" fmla="*/ 459317 h 1202267"/>
              <a:gd name="connsiteX28" fmla="*/ 332317 w 4216400"/>
              <a:gd name="connsiteY28" fmla="*/ 319617 h 1202267"/>
              <a:gd name="connsiteX29" fmla="*/ 459317 w 4216400"/>
              <a:gd name="connsiteY29" fmla="*/ 218017 h 1202267"/>
              <a:gd name="connsiteX30" fmla="*/ 535517 w 4216400"/>
              <a:gd name="connsiteY30" fmla="*/ 116417 h 1202267"/>
              <a:gd name="connsiteX31" fmla="*/ 573617 w 4216400"/>
              <a:gd name="connsiteY31" fmla="*/ 2117 h 1202267"/>
              <a:gd name="connsiteX0" fmla="*/ 573617 w 4703234"/>
              <a:gd name="connsiteY0" fmla="*/ 2117 h 1202267"/>
              <a:gd name="connsiteX1" fmla="*/ 814917 w 4703234"/>
              <a:gd name="connsiteY1" fmla="*/ 129117 h 1202267"/>
              <a:gd name="connsiteX2" fmla="*/ 992717 w 4703234"/>
              <a:gd name="connsiteY2" fmla="*/ 141817 h 1202267"/>
              <a:gd name="connsiteX3" fmla="*/ 1056217 w 4703234"/>
              <a:gd name="connsiteY3" fmla="*/ 306917 h 1202267"/>
              <a:gd name="connsiteX4" fmla="*/ 1284817 w 4703234"/>
              <a:gd name="connsiteY4" fmla="*/ 433917 h 1202267"/>
              <a:gd name="connsiteX5" fmla="*/ 1411817 w 4703234"/>
              <a:gd name="connsiteY5" fmla="*/ 484717 h 1202267"/>
              <a:gd name="connsiteX6" fmla="*/ 1500717 w 4703234"/>
              <a:gd name="connsiteY6" fmla="*/ 662517 h 1202267"/>
              <a:gd name="connsiteX7" fmla="*/ 2008717 w 4703234"/>
              <a:gd name="connsiteY7" fmla="*/ 560917 h 1202267"/>
              <a:gd name="connsiteX8" fmla="*/ 2542117 w 4703234"/>
              <a:gd name="connsiteY8" fmla="*/ 497417 h 1202267"/>
              <a:gd name="connsiteX9" fmla="*/ 2592917 w 4703234"/>
              <a:gd name="connsiteY9" fmla="*/ 497417 h 1202267"/>
              <a:gd name="connsiteX10" fmla="*/ 2681817 w 4703234"/>
              <a:gd name="connsiteY10" fmla="*/ 649817 h 1202267"/>
              <a:gd name="connsiteX11" fmla="*/ 2719917 w 4703234"/>
              <a:gd name="connsiteY11" fmla="*/ 738717 h 1202267"/>
              <a:gd name="connsiteX12" fmla="*/ 3393017 w 4703234"/>
              <a:gd name="connsiteY12" fmla="*/ 764117 h 1202267"/>
              <a:gd name="connsiteX13" fmla="*/ 3812117 w 4703234"/>
              <a:gd name="connsiteY13" fmla="*/ 675217 h 1202267"/>
              <a:gd name="connsiteX14" fmla="*/ 3939117 w 4703234"/>
              <a:gd name="connsiteY14" fmla="*/ 687917 h 1202267"/>
              <a:gd name="connsiteX15" fmla="*/ 4675717 w 4703234"/>
              <a:gd name="connsiteY15" fmla="*/ 865717 h 1202267"/>
              <a:gd name="connsiteX16" fmla="*/ 4104217 w 4703234"/>
              <a:gd name="connsiteY16" fmla="*/ 941917 h 1202267"/>
              <a:gd name="connsiteX17" fmla="*/ 3393017 w 4703234"/>
              <a:gd name="connsiteY17" fmla="*/ 941917 h 1202267"/>
              <a:gd name="connsiteX18" fmla="*/ 2326217 w 4703234"/>
              <a:gd name="connsiteY18" fmla="*/ 1056217 h 1202267"/>
              <a:gd name="connsiteX19" fmla="*/ 1818217 w 4703234"/>
              <a:gd name="connsiteY19" fmla="*/ 1081617 h 1202267"/>
              <a:gd name="connsiteX20" fmla="*/ 1437217 w 4703234"/>
              <a:gd name="connsiteY20" fmla="*/ 1145117 h 1202267"/>
              <a:gd name="connsiteX21" fmla="*/ 764117 w 4703234"/>
              <a:gd name="connsiteY21" fmla="*/ 1183217 h 1202267"/>
              <a:gd name="connsiteX22" fmla="*/ 535517 w 4703234"/>
              <a:gd name="connsiteY22" fmla="*/ 1183217 h 1202267"/>
              <a:gd name="connsiteX23" fmla="*/ 218017 w 4703234"/>
              <a:gd name="connsiteY23" fmla="*/ 1068917 h 1202267"/>
              <a:gd name="connsiteX24" fmla="*/ 27517 w 4703234"/>
              <a:gd name="connsiteY24" fmla="*/ 776817 h 1202267"/>
              <a:gd name="connsiteX25" fmla="*/ 52917 w 4703234"/>
              <a:gd name="connsiteY25" fmla="*/ 662517 h 1202267"/>
              <a:gd name="connsiteX26" fmla="*/ 141817 w 4703234"/>
              <a:gd name="connsiteY26" fmla="*/ 522817 h 1202267"/>
              <a:gd name="connsiteX27" fmla="*/ 243417 w 4703234"/>
              <a:gd name="connsiteY27" fmla="*/ 459317 h 1202267"/>
              <a:gd name="connsiteX28" fmla="*/ 332317 w 4703234"/>
              <a:gd name="connsiteY28" fmla="*/ 319617 h 1202267"/>
              <a:gd name="connsiteX29" fmla="*/ 459317 w 4703234"/>
              <a:gd name="connsiteY29" fmla="*/ 218017 h 1202267"/>
              <a:gd name="connsiteX30" fmla="*/ 535517 w 4703234"/>
              <a:gd name="connsiteY30" fmla="*/ 116417 h 1202267"/>
              <a:gd name="connsiteX31" fmla="*/ 573617 w 4703234"/>
              <a:gd name="connsiteY31" fmla="*/ 2117 h 1202267"/>
              <a:gd name="connsiteX0" fmla="*/ 573617 w 4703234"/>
              <a:gd name="connsiteY0" fmla="*/ 2117 h 1202267"/>
              <a:gd name="connsiteX1" fmla="*/ 814917 w 4703234"/>
              <a:gd name="connsiteY1" fmla="*/ 129117 h 1202267"/>
              <a:gd name="connsiteX2" fmla="*/ 992717 w 4703234"/>
              <a:gd name="connsiteY2" fmla="*/ 141817 h 1202267"/>
              <a:gd name="connsiteX3" fmla="*/ 1056217 w 4703234"/>
              <a:gd name="connsiteY3" fmla="*/ 306917 h 1202267"/>
              <a:gd name="connsiteX4" fmla="*/ 1284817 w 4703234"/>
              <a:gd name="connsiteY4" fmla="*/ 433917 h 1202267"/>
              <a:gd name="connsiteX5" fmla="*/ 1411817 w 4703234"/>
              <a:gd name="connsiteY5" fmla="*/ 484717 h 1202267"/>
              <a:gd name="connsiteX6" fmla="*/ 1500717 w 4703234"/>
              <a:gd name="connsiteY6" fmla="*/ 662517 h 1202267"/>
              <a:gd name="connsiteX7" fmla="*/ 2008717 w 4703234"/>
              <a:gd name="connsiteY7" fmla="*/ 560917 h 1202267"/>
              <a:gd name="connsiteX8" fmla="*/ 2542117 w 4703234"/>
              <a:gd name="connsiteY8" fmla="*/ 497417 h 1202267"/>
              <a:gd name="connsiteX9" fmla="*/ 2592917 w 4703234"/>
              <a:gd name="connsiteY9" fmla="*/ 497417 h 1202267"/>
              <a:gd name="connsiteX10" fmla="*/ 2681817 w 4703234"/>
              <a:gd name="connsiteY10" fmla="*/ 649817 h 1202267"/>
              <a:gd name="connsiteX11" fmla="*/ 2719917 w 4703234"/>
              <a:gd name="connsiteY11" fmla="*/ 738717 h 1202267"/>
              <a:gd name="connsiteX12" fmla="*/ 3393017 w 4703234"/>
              <a:gd name="connsiteY12" fmla="*/ 764117 h 1202267"/>
              <a:gd name="connsiteX13" fmla="*/ 3812117 w 4703234"/>
              <a:gd name="connsiteY13" fmla="*/ 675217 h 1202267"/>
              <a:gd name="connsiteX14" fmla="*/ 3939117 w 4703234"/>
              <a:gd name="connsiteY14" fmla="*/ 687917 h 1202267"/>
              <a:gd name="connsiteX15" fmla="*/ 4675717 w 4703234"/>
              <a:gd name="connsiteY15" fmla="*/ 865717 h 1202267"/>
              <a:gd name="connsiteX16" fmla="*/ 4104217 w 4703234"/>
              <a:gd name="connsiteY16" fmla="*/ 941917 h 1202267"/>
              <a:gd name="connsiteX17" fmla="*/ 3393017 w 4703234"/>
              <a:gd name="connsiteY17" fmla="*/ 941917 h 1202267"/>
              <a:gd name="connsiteX18" fmla="*/ 2326217 w 4703234"/>
              <a:gd name="connsiteY18" fmla="*/ 1056217 h 1202267"/>
              <a:gd name="connsiteX19" fmla="*/ 1818217 w 4703234"/>
              <a:gd name="connsiteY19" fmla="*/ 1081617 h 1202267"/>
              <a:gd name="connsiteX20" fmla="*/ 1437217 w 4703234"/>
              <a:gd name="connsiteY20" fmla="*/ 1145117 h 1202267"/>
              <a:gd name="connsiteX21" fmla="*/ 764117 w 4703234"/>
              <a:gd name="connsiteY21" fmla="*/ 1183217 h 1202267"/>
              <a:gd name="connsiteX22" fmla="*/ 535517 w 4703234"/>
              <a:gd name="connsiteY22" fmla="*/ 1183217 h 1202267"/>
              <a:gd name="connsiteX23" fmla="*/ 218017 w 4703234"/>
              <a:gd name="connsiteY23" fmla="*/ 1068917 h 1202267"/>
              <a:gd name="connsiteX24" fmla="*/ 27517 w 4703234"/>
              <a:gd name="connsiteY24" fmla="*/ 776817 h 1202267"/>
              <a:gd name="connsiteX25" fmla="*/ 52917 w 4703234"/>
              <a:gd name="connsiteY25" fmla="*/ 662517 h 1202267"/>
              <a:gd name="connsiteX26" fmla="*/ 141817 w 4703234"/>
              <a:gd name="connsiteY26" fmla="*/ 522817 h 1202267"/>
              <a:gd name="connsiteX27" fmla="*/ 243417 w 4703234"/>
              <a:gd name="connsiteY27" fmla="*/ 459317 h 1202267"/>
              <a:gd name="connsiteX28" fmla="*/ 332317 w 4703234"/>
              <a:gd name="connsiteY28" fmla="*/ 319617 h 1202267"/>
              <a:gd name="connsiteX29" fmla="*/ 459317 w 4703234"/>
              <a:gd name="connsiteY29" fmla="*/ 218017 h 1202267"/>
              <a:gd name="connsiteX30" fmla="*/ 535517 w 4703234"/>
              <a:gd name="connsiteY30" fmla="*/ 116417 h 1202267"/>
              <a:gd name="connsiteX31" fmla="*/ 573617 w 4703234"/>
              <a:gd name="connsiteY31" fmla="*/ 2117 h 1202267"/>
              <a:gd name="connsiteX0" fmla="*/ 573617 w 4703234"/>
              <a:gd name="connsiteY0" fmla="*/ 2117 h 1202267"/>
              <a:gd name="connsiteX1" fmla="*/ 814917 w 4703234"/>
              <a:gd name="connsiteY1" fmla="*/ 129117 h 1202267"/>
              <a:gd name="connsiteX2" fmla="*/ 992717 w 4703234"/>
              <a:gd name="connsiteY2" fmla="*/ 141817 h 1202267"/>
              <a:gd name="connsiteX3" fmla="*/ 1056217 w 4703234"/>
              <a:gd name="connsiteY3" fmla="*/ 306917 h 1202267"/>
              <a:gd name="connsiteX4" fmla="*/ 1284817 w 4703234"/>
              <a:gd name="connsiteY4" fmla="*/ 433917 h 1202267"/>
              <a:gd name="connsiteX5" fmla="*/ 1411817 w 4703234"/>
              <a:gd name="connsiteY5" fmla="*/ 484717 h 1202267"/>
              <a:gd name="connsiteX6" fmla="*/ 1500717 w 4703234"/>
              <a:gd name="connsiteY6" fmla="*/ 662517 h 1202267"/>
              <a:gd name="connsiteX7" fmla="*/ 2008717 w 4703234"/>
              <a:gd name="connsiteY7" fmla="*/ 560917 h 1202267"/>
              <a:gd name="connsiteX8" fmla="*/ 2542117 w 4703234"/>
              <a:gd name="connsiteY8" fmla="*/ 497417 h 1202267"/>
              <a:gd name="connsiteX9" fmla="*/ 2897717 w 4703234"/>
              <a:gd name="connsiteY9" fmla="*/ 497417 h 1202267"/>
              <a:gd name="connsiteX10" fmla="*/ 2681817 w 4703234"/>
              <a:gd name="connsiteY10" fmla="*/ 649817 h 1202267"/>
              <a:gd name="connsiteX11" fmla="*/ 2719917 w 4703234"/>
              <a:gd name="connsiteY11" fmla="*/ 738717 h 1202267"/>
              <a:gd name="connsiteX12" fmla="*/ 3393017 w 4703234"/>
              <a:gd name="connsiteY12" fmla="*/ 764117 h 1202267"/>
              <a:gd name="connsiteX13" fmla="*/ 3812117 w 4703234"/>
              <a:gd name="connsiteY13" fmla="*/ 675217 h 1202267"/>
              <a:gd name="connsiteX14" fmla="*/ 3939117 w 4703234"/>
              <a:gd name="connsiteY14" fmla="*/ 687917 h 1202267"/>
              <a:gd name="connsiteX15" fmla="*/ 4675717 w 4703234"/>
              <a:gd name="connsiteY15" fmla="*/ 865717 h 1202267"/>
              <a:gd name="connsiteX16" fmla="*/ 4104217 w 4703234"/>
              <a:gd name="connsiteY16" fmla="*/ 941917 h 1202267"/>
              <a:gd name="connsiteX17" fmla="*/ 3393017 w 4703234"/>
              <a:gd name="connsiteY17" fmla="*/ 941917 h 1202267"/>
              <a:gd name="connsiteX18" fmla="*/ 2326217 w 4703234"/>
              <a:gd name="connsiteY18" fmla="*/ 1056217 h 1202267"/>
              <a:gd name="connsiteX19" fmla="*/ 1818217 w 4703234"/>
              <a:gd name="connsiteY19" fmla="*/ 1081617 h 1202267"/>
              <a:gd name="connsiteX20" fmla="*/ 1437217 w 4703234"/>
              <a:gd name="connsiteY20" fmla="*/ 1145117 h 1202267"/>
              <a:gd name="connsiteX21" fmla="*/ 764117 w 4703234"/>
              <a:gd name="connsiteY21" fmla="*/ 1183217 h 1202267"/>
              <a:gd name="connsiteX22" fmla="*/ 535517 w 4703234"/>
              <a:gd name="connsiteY22" fmla="*/ 1183217 h 1202267"/>
              <a:gd name="connsiteX23" fmla="*/ 218017 w 4703234"/>
              <a:gd name="connsiteY23" fmla="*/ 1068917 h 1202267"/>
              <a:gd name="connsiteX24" fmla="*/ 27517 w 4703234"/>
              <a:gd name="connsiteY24" fmla="*/ 776817 h 1202267"/>
              <a:gd name="connsiteX25" fmla="*/ 52917 w 4703234"/>
              <a:gd name="connsiteY25" fmla="*/ 662517 h 1202267"/>
              <a:gd name="connsiteX26" fmla="*/ 141817 w 4703234"/>
              <a:gd name="connsiteY26" fmla="*/ 522817 h 1202267"/>
              <a:gd name="connsiteX27" fmla="*/ 243417 w 4703234"/>
              <a:gd name="connsiteY27" fmla="*/ 459317 h 1202267"/>
              <a:gd name="connsiteX28" fmla="*/ 332317 w 4703234"/>
              <a:gd name="connsiteY28" fmla="*/ 319617 h 1202267"/>
              <a:gd name="connsiteX29" fmla="*/ 459317 w 4703234"/>
              <a:gd name="connsiteY29" fmla="*/ 218017 h 1202267"/>
              <a:gd name="connsiteX30" fmla="*/ 535517 w 4703234"/>
              <a:gd name="connsiteY30" fmla="*/ 116417 h 1202267"/>
              <a:gd name="connsiteX31" fmla="*/ 573617 w 4703234"/>
              <a:gd name="connsiteY31" fmla="*/ 2117 h 1202267"/>
              <a:gd name="connsiteX0" fmla="*/ 573617 w 4703234"/>
              <a:gd name="connsiteY0" fmla="*/ 2117 h 1202267"/>
              <a:gd name="connsiteX1" fmla="*/ 814917 w 4703234"/>
              <a:gd name="connsiteY1" fmla="*/ 129117 h 1202267"/>
              <a:gd name="connsiteX2" fmla="*/ 992717 w 4703234"/>
              <a:gd name="connsiteY2" fmla="*/ 141817 h 1202267"/>
              <a:gd name="connsiteX3" fmla="*/ 1056217 w 4703234"/>
              <a:gd name="connsiteY3" fmla="*/ 306917 h 1202267"/>
              <a:gd name="connsiteX4" fmla="*/ 1284817 w 4703234"/>
              <a:gd name="connsiteY4" fmla="*/ 433917 h 1202267"/>
              <a:gd name="connsiteX5" fmla="*/ 1411817 w 4703234"/>
              <a:gd name="connsiteY5" fmla="*/ 484717 h 1202267"/>
              <a:gd name="connsiteX6" fmla="*/ 1500717 w 4703234"/>
              <a:gd name="connsiteY6" fmla="*/ 662517 h 1202267"/>
              <a:gd name="connsiteX7" fmla="*/ 2008717 w 4703234"/>
              <a:gd name="connsiteY7" fmla="*/ 560917 h 1202267"/>
              <a:gd name="connsiteX8" fmla="*/ 2542117 w 4703234"/>
              <a:gd name="connsiteY8" fmla="*/ 497417 h 1202267"/>
              <a:gd name="connsiteX9" fmla="*/ 2897717 w 4703234"/>
              <a:gd name="connsiteY9" fmla="*/ 497417 h 1202267"/>
              <a:gd name="connsiteX10" fmla="*/ 2681817 w 4703234"/>
              <a:gd name="connsiteY10" fmla="*/ 649817 h 1202267"/>
              <a:gd name="connsiteX11" fmla="*/ 2948517 w 4703234"/>
              <a:gd name="connsiteY11" fmla="*/ 738717 h 1202267"/>
              <a:gd name="connsiteX12" fmla="*/ 3393017 w 4703234"/>
              <a:gd name="connsiteY12" fmla="*/ 764117 h 1202267"/>
              <a:gd name="connsiteX13" fmla="*/ 3812117 w 4703234"/>
              <a:gd name="connsiteY13" fmla="*/ 675217 h 1202267"/>
              <a:gd name="connsiteX14" fmla="*/ 3939117 w 4703234"/>
              <a:gd name="connsiteY14" fmla="*/ 687917 h 1202267"/>
              <a:gd name="connsiteX15" fmla="*/ 4675717 w 4703234"/>
              <a:gd name="connsiteY15" fmla="*/ 865717 h 1202267"/>
              <a:gd name="connsiteX16" fmla="*/ 4104217 w 4703234"/>
              <a:gd name="connsiteY16" fmla="*/ 941917 h 1202267"/>
              <a:gd name="connsiteX17" fmla="*/ 3393017 w 4703234"/>
              <a:gd name="connsiteY17" fmla="*/ 941917 h 1202267"/>
              <a:gd name="connsiteX18" fmla="*/ 2326217 w 4703234"/>
              <a:gd name="connsiteY18" fmla="*/ 1056217 h 1202267"/>
              <a:gd name="connsiteX19" fmla="*/ 1818217 w 4703234"/>
              <a:gd name="connsiteY19" fmla="*/ 1081617 h 1202267"/>
              <a:gd name="connsiteX20" fmla="*/ 1437217 w 4703234"/>
              <a:gd name="connsiteY20" fmla="*/ 1145117 h 1202267"/>
              <a:gd name="connsiteX21" fmla="*/ 764117 w 4703234"/>
              <a:gd name="connsiteY21" fmla="*/ 1183217 h 1202267"/>
              <a:gd name="connsiteX22" fmla="*/ 535517 w 4703234"/>
              <a:gd name="connsiteY22" fmla="*/ 1183217 h 1202267"/>
              <a:gd name="connsiteX23" fmla="*/ 218017 w 4703234"/>
              <a:gd name="connsiteY23" fmla="*/ 1068917 h 1202267"/>
              <a:gd name="connsiteX24" fmla="*/ 27517 w 4703234"/>
              <a:gd name="connsiteY24" fmla="*/ 776817 h 1202267"/>
              <a:gd name="connsiteX25" fmla="*/ 52917 w 4703234"/>
              <a:gd name="connsiteY25" fmla="*/ 662517 h 1202267"/>
              <a:gd name="connsiteX26" fmla="*/ 141817 w 4703234"/>
              <a:gd name="connsiteY26" fmla="*/ 522817 h 1202267"/>
              <a:gd name="connsiteX27" fmla="*/ 243417 w 4703234"/>
              <a:gd name="connsiteY27" fmla="*/ 459317 h 1202267"/>
              <a:gd name="connsiteX28" fmla="*/ 332317 w 4703234"/>
              <a:gd name="connsiteY28" fmla="*/ 319617 h 1202267"/>
              <a:gd name="connsiteX29" fmla="*/ 459317 w 4703234"/>
              <a:gd name="connsiteY29" fmla="*/ 218017 h 1202267"/>
              <a:gd name="connsiteX30" fmla="*/ 535517 w 4703234"/>
              <a:gd name="connsiteY30" fmla="*/ 116417 h 1202267"/>
              <a:gd name="connsiteX31" fmla="*/ 573617 w 4703234"/>
              <a:gd name="connsiteY31" fmla="*/ 2117 h 1202267"/>
              <a:gd name="connsiteX0" fmla="*/ 573617 w 4703234"/>
              <a:gd name="connsiteY0" fmla="*/ 2117 h 1202267"/>
              <a:gd name="connsiteX1" fmla="*/ 814917 w 4703234"/>
              <a:gd name="connsiteY1" fmla="*/ 129117 h 1202267"/>
              <a:gd name="connsiteX2" fmla="*/ 992717 w 4703234"/>
              <a:gd name="connsiteY2" fmla="*/ 141817 h 1202267"/>
              <a:gd name="connsiteX3" fmla="*/ 1056217 w 4703234"/>
              <a:gd name="connsiteY3" fmla="*/ 306917 h 1202267"/>
              <a:gd name="connsiteX4" fmla="*/ 1284817 w 4703234"/>
              <a:gd name="connsiteY4" fmla="*/ 433917 h 1202267"/>
              <a:gd name="connsiteX5" fmla="*/ 1411817 w 4703234"/>
              <a:gd name="connsiteY5" fmla="*/ 484717 h 1202267"/>
              <a:gd name="connsiteX6" fmla="*/ 1500717 w 4703234"/>
              <a:gd name="connsiteY6" fmla="*/ 662517 h 1202267"/>
              <a:gd name="connsiteX7" fmla="*/ 2008717 w 4703234"/>
              <a:gd name="connsiteY7" fmla="*/ 560917 h 1202267"/>
              <a:gd name="connsiteX8" fmla="*/ 2542117 w 4703234"/>
              <a:gd name="connsiteY8" fmla="*/ 497417 h 1202267"/>
              <a:gd name="connsiteX9" fmla="*/ 2897717 w 4703234"/>
              <a:gd name="connsiteY9" fmla="*/ 497417 h 1202267"/>
              <a:gd name="connsiteX10" fmla="*/ 2948517 w 4703234"/>
              <a:gd name="connsiteY10" fmla="*/ 738717 h 1202267"/>
              <a:gd name="connsiteX11" fmla="*/ 3393017 w 4703234"/>
              <a:gd name="connsiteY11" fmla="*/ 764117 h 1202267"/>
              <a:gd name="connsiteX12" fmla="*/ 3812117 w 4703234"/>
              <a:gd name="connsiteY12" fmla="*/ 675217 h 1202267"/>
              <a:gd name="connsiteX13" fmla="*/ 3939117 w 4703234"/>
              <a:gd name="connsiteY13" fmla="*/ 687917 h 1202267"/>
              <a:gd name="connsiteX14" fmla="*/ 4675717 w 4703234"/>
              <a:gd name="connsiteY14" fmla="*/ 865717 h 1202267"/>
              <a:gd name="connsiteX15" fmla="*/ 4104217 w 4703234"/>
              <a:gd name="connsiteY15" fmla="*/ 941917 h 1202267"/>
              <a:gd name="connsiteX16" fmla="*/ 3393017 w 4703234"/>
              <a:gd name="connsiteY16" fmla="*/ 941917 h 1202267"/>
              <a:gd name="connsiteX17" fmla="*/ 2326217 w 4703234"/>
              <a:gd name="connsiteY17" fmla="*/ 1056217 h 1202267"/>
              <a:gd name="connsiteX18" fmla="*/ 1818217 w 4703234"/>
              <a:gd name="connsiteY18" fmla="*/ 1081617 h 1202267"/>
              <a:gd name="connsiteX19" fmla="*/ 1437217 w 4703234"/>
              <a:gd name="connsiteY19" fmla="*/ 1145117 h 1202267"/>
              <a:gd name="connsiteX20" fmla="*/ 764117 w 4703234"/>
              <a:gd name="connsiteY20" fmla="*/ 1183217 h 1202267"/>
              <a:gd name="connsiteX21" fmla="*/ 535517 w 4703234"/>
              <a:gd name="connsiteY21" fmla="*/ 1183217 h 1202267"/>
              <a:gd name="connsiteX22" fmla="*/ 218017 w 4703234"/>
              <a:gd name="connsiteY22" fmla="*/ 1068917 h 1202267"/>
              <a:gd name="connsiteX23" fmla="*/ 27517 w 4703234"/>
              <a:gd name="connsiteY23" fmla="*/ 776817 h 1202267"/>
              <a:gd name="connsiteX24" fmla="*/ 52917 w 4703234"/>
              <a:gd name="connsiteY24" fmla="*/ 662517 h 1202267"/>
              <a:gd name="connsiteX25" fmla="*/ 141817 w 4703234"/>
              <a:gd name="connsiteY25" fmla="*/ 522817 h 1202267"/>
              <a:gd name="connsiteX26" fmla="*/ 243417 w 4703234"/>
              <a:gd name="connsiteY26" fmla="*/ 459317 h 1202267"/>
              <a:gd name="connsiteX27" fmla="*/ 332317 w 4703234"/>
              <a:gd name="connsiteY27" fmla="*/ 319617 h 1202267"/>
              <a:gd name="connsiteX28" fmla="*/ 459317 w 4703234"/>
              <a:gd name="connsiteY28" fmla="*/ 218017 h 1202267"/>
              <a:gd name="connsiteX29" fmla="*/ 535517 w 4703234"/>
              <a:gd name="connsiteY29" fmla="*/ 116417 h 1202267"/>
              <a:gd name="connsiteX30" fmla="*/ 573617 w 4703234"/>
              <a:gd name="connsiteY30" fmla="*/ 2117 h 1202267"/>
              <a:gd name="connsiteX0" fmla="*/ 535517 w 4703234"/>
              <a:gd name="connsiteY0" fmla="*/ 14817 h 1100667"/>
              <a:gd name="connsiteX1" fmla="*/ 814917 w 4703234"/>
              <a:gd name="connsiteY1" fmla="*/ 27517 h 1100667"/>
              <a:gd name="connsiteX2" fmla="*/ 992717 w 4703234"/>
              <a:gd name="connsiteY2" fmla="*/ 40217 h 1100667"/>
              <a:gd name="connsiteX3" fmla="*/ 1056217 w 4703234"/>
              <a:gd name="connsiteY3" fmla="*/ 205317 h 1100667"/>
              <a:gd name="connsiteX4" fmla="*/ 1284817 w 4703234"/>
              <a:gd name="connsiteY4" fmla="*/ 332317 h 1100667"/>
              <a:gd name="connsiteX5" fmla="*/ 1411817 w 4703234"/>
              <a:gd name="connsiteY5" fmla="*/ 383117 h 1100667"/>
              <a:gd name="connsiteX6" fmla="*/ 1500717 w 4703234"/>
              <a:gd name="connsiteY6" fmla="*/ 560917 h 1100667"/>
              <a:gd name="connsiteX7" fmla="*/ 2008717 w 4703234"/>
              <a:gd name="connsiteY7" fmla="*/ 459317 h 1100667"/>
              <a:gd name="connsiteX8" fmla="*/ 2542117 w 4703234"/>
              <a:gd name="connsiteY8" fmla="*/ 395817 h 1100667"/>
              <a:gd name="connsiteX9" fmla="*/ 2897717 w 4703234"/>
              <a:gd name="connsiteY9" fmla="*/ 395817 h 1100667"/>
              <a:gd name="connsiteX10" fmla="*/ 2948517 w 4703234"/>
              <a:gd name="connsiteY10" fmla="*/ 637117 h 1100667"/>
              <a:gd name="connsiteX11" fmla="*/ 3393017 w 4703234"/>
              <a:gd name="connsiteY11" fmla="*/ 662517 h 1100667"/>
              <a:gd name="connsiteX12" fmla="*/ 3812117 w 4703234"/>
              <a:gd name="connsiteY12" fmla="*/ 573617 h 1100667"/>
              <a:gd name="connsiteX13" fmla="*/ 3939117 w 4703234"/>
              <a:gd name="connsiteY13" fmla="*/ 586317 h 1100667"/>
              <a:gd name="connsiteX14" fmla="*/ 4675717 w 4703234"/>
              <a:gd name="connsiteY14" fmla="*/ 764117 h 1100667"/>
              <a:gd name="connsiteX15" fmla="*/ 4104217 w 4703234"/>
              <a:gd name="connsiteY15" fmla="*/ 840317 h 1100667"/>
              <a:gd name="connsiteX16" fmla="*/ 3393017 w 4703234"/>
              <a:gd name="connsiteY16" fmla="*/ 840317 h 1100667"/>
              <a:gd name="connsiteX17" fmla="*/ 2326217 w 4703234"/>
              <a:gd name="connsiteY17" fmla="*/ 954617 h 1100667"/>
              <a:gd name="connsiteX18" fmla="*/ 1818217 w 4703234"/>
              <a:gd name="connsiteY18" fmla="*/ 980017 h 1100667"/>
              <a:gd name="connsiteX19" fmla="*/ 1437217 w 4703234"/>
              <a:gd name="connsiteY19" fmla="*/ 1043517 h 1100667"/>
              <a:gd name="connsiteX20" fmla="*/ 764117 w 4703234"/>
              <a:gd name="connsiteY20" fmla="*/ 1081617 h 1100667"/>
              <a:gd name="connsiteX21" fmla="*/ 535517 w 4703234"/>
              <a:gd name="connsiteY21" fmla="*/ 1081617 h 1100667"/>
              <a:gd name="connsiteX22" fmla="*/ 218017 w 4703234"/>
              <a:gd name="connsiteY22" fmla="*/ 967317 h 1100667"/>
              <a:gd name="connsiteX23" fmla="*/ 27517 w 4703234"/>
              <a:gd name="connsiteY23" fmla="*/ 675217 h 1100667"/>
              <a:gd name="connsiteX24" fmla="*/ 52917 w 4703234"/>
              <a:gd name="connsiteY24" fmla="*/ 560917 h 1100667"/>
              <a:gd name="connsiteX25" fmla="*/ 141817 w 4703234"/>
              <a:gd name="connsiteY25" fmla="*/ 421217 h 1100667"/>
              <a:gd name="connsiteX26" fmla="*/ 243417 w 4703234"/>
              <a:gd name="connsiteY26" fmla="*/ 357717 h 1100667"/>
              <a:gd name="connsiteX27" fmla="*/ 332317 w 4703234"/>
              <a:gd name="connsiteY27" fmla="*/ 218017 h 1100667"/>
              <a:gd name="connsiteX28" fmla="*/ 459317 w 4703234"/>
              <a:gd name="connsiteY28" fmla="*/ 116417 h 1100667"/>
              <a:gd name="connsiteX29" fmla="*/ 535517 w 4703234"/>
              <a:gd name="connsiteY29" fmla="*/ 14817 h 1100667"/>
              <a:gd name="connsiteX0" fmla="*/ 535517 w 4703234"/>
              <a:gd name="connsiteY0" fmla="*/ 19050 h 1104900"/>
              <a:gd name="connsiteX1" fmla="*/ 814917 w 4703234"/>
              <a:gd name="connsiteY1" fmla="*/ 31750 h 1104900"/>
              <a:gd name="connsiteX2" fmla="*/ 1056217 w 4703234"/>
              <a:gd name="connsiteY2" fmla="*/ 209550 h 1104900"/>
              <a:gd name="connsiteX3" fmla="*/ 1284817 w 4703234"/>
              <a:gd name="connsiteY3" fmla="*/ 336550 h 1104900"/>
              <a:gd name="connsiteX4" fmla="*/ 1411817 w 4703234"/>
              <a:gd name="connsiteY4" fmla="*/ 387350 h 1104900"/>
              <a:gd name="connsiteX5" fmla="*/ 1500717 w 4703234"/>
              <a:gd name="connsiteY5" fmla="*/ 565150 h 1104900"/>
              <a:gd name="connsiteX6" fmla="*/ 2008717 w 4703234"/>
              <a:gd name="connsiteY6" fmla="*/ 463550 h 1104900"/>
              <a:gd name="connsiteX7" fmla="*/ 2542117 w 4703234"/>
              <a:gd name="connsiteY7" fmla="*/ 400050 h 1104900"/>
              <a:gd name="connsiteX8" fmla="*/ 2897717 w 4703234"/>
              <a:gd name="connsiteY8" fmla="*/ 400050 h 1104900"/>
              <a:gd name="connsiteX9" fmla="*/ 2948517 w 4703234"/>
              <a:gd name="connsiteY9" fmla="*/ 641350 h 1104900"/>
              <a:gd name="connsiteX10" fmla="*/ 3393017 w 4703234"/>
              <a:gd name="connsiteY10" fmla="*/ 666750 h 1104900"/>
              <a:gd name="connsiteX11" fmla="*/ 3812117 w 4703234"/>
              <a:gd name="connsiteY11" fmla="*/ 577850 h 1104900"/>
              <a:gd name="connsiteX12" fmla="*/ 3939117 w 4703234"/>
              <a:gd name="connsiteY12" fmla="*/ 590550 h 1104900"/>
              <a:gd name="connsiteX13" fmla="*/ 4675717 w 4703234"/>
              <a:gd name="connsiteY13" fmla="*/ 768350 h 1104900"/>
              <a:gd name="connsiteX14" fmla="*/ 4104217 w 4703234"/>
              <a:gd name="connsiteY14" fmla="*/ 844550 h 1104900"/>
              <a:gd name="connsiteX15" fmla="*/ 3393017 w 4703234"/>
              <a:gd name="connsiteY15" fmla="*/ 844550 h 1104900"/>
              <a:gd name="connsiteX16" fmla="*/ 2326217 w 4703234"/>
              <a:gd name="connsiteY16" fmla="*/ 958850 h 1104900"/>
              <a:gd name="connsiteX17" fmla="*/ 1818217 w 4703234"/>
              <a:gd name="connsiteY17" fmla="*/ 984250 h 1104900"/>
              <a:gd name="connsiteX18" fmla="*/ 1437217 w 4703234"/>
              <a:gd name="connsiteY18" fmla="*/ 1047750 h 1104900"/>
              <a:gd name="connsiteX19" fmla="*/ 764117 w 4703234"/>
              <a:gd name="connsiteY19" fmla="*/ 1085850 h 1104900"/>
              <a:gd name="connsiteX20" fmla="*/ 535517 w 4703234"/>
              <a:gd name="connsiteY20" fmla="*/ 1085850 h 1104900"/>
              <a:gd name="connsiteX21" fmla="*/ 218017 w 4703234"/>
              <a:gd name="connsiteY21" fmla="*/ 971550 h 1104900"/>
              <a:gd name="connsiteX22" fmla="*/ 27517 w 4703234"/>
              <a:gd name="connsiteY22" fmla="*/ 679450 h 1104900"/>
              <a:gd name="connsiteX23" fmla="*/ 52917 w 4703234"/>
              <a:gd name="connsiteY23" fmla="*/ 565150 h 1104900"/>
              <a:gd name="connsiteX24" fmla="*/ 141817 w 4703234"/>
              <a:gd name="connsiteY24" fmla="*/ 425450 h 1104900"/>
              <a:gd name="connsiteX25" fmla="*/ 243417 w 4703234"/>
              <a:gd name="connsiteY25" fmla="*/ 361950 h 1104900"/>
              <a:gd name="connsiteX26" fmla="*/ 332317 w 4703234"/>
              <a:gd name="connsiteY26" fmla="*/ 222250 h 1104900"/>
              <a:gd name="connsiteX27" fmla="*/ 459317 w 4703234"/>
              <a:gd name="connsiteY27" fmla="*/ 120650 h 1104900"/>
              <a:gd name="connsiteX28" fmla="*/ 535517 w 4703234"/>
              <a:gd name="connsiteY28" fmla="*/ 19050 h 1104900"/>
              <a:gd name="connsiteX0" fmla="*/ 535517 w 4703234"/>
              <a:gd name="connsiteY0" fmla="*/ 19050 h 1104900"/>
              <a:gd name="connsiteX1" fmla="*/ 814917 w 4703234"/>
              <a:gd name="connsiteY1" fmla="*/ 31750 h 1104900"/>
              <a:gd name="connsiteX2" fmla="*/ 1056217 w 4703234"/>
              <a:gd name="connsiteY2" fmla="*/ 209550 h 1104900"/>
              <a:gd name="connsiteX3" fmla="*/ 1284817 w 4703234"/>
              <a:gd name="connsiteY3" fmla="*/ 336550 h 1104900"/>
              <a:gd name="connsiteX4" fmla="*/ 1411817 w 4703234"/>
              <a:gd name="connsiteY4" fmla="*/ 387350 h 1104900"/>
              <a:gd name="connsiteX5" fmla="*/ 1500717 w 4703234"/>
              <a:gd name="connsiteY5" fmla="*/ 565150 h 1104900"/>
              <a:gd name="connsiteX6" fmla="*/ 2008717 w 4703234"/>
              <a:gd name="connsiteY6" fmla="*/ 463550 h 1104900"/>
              <a:gd name="connsiteX7" fmla="*/ 2542117 w 4703234"/>
              <a:gd name="connsiteY7" fmla="*/ 400050 h 1104900"/>
              <a:gd name="connsiteX8" fmla="*/ 2897717 w 4703234"/>
              <a:gd name="connsiteY8" fmla="*/ 400050 h 1104900"/>
              <a:gd name="connsiteX9" fmla="*/ 2948517 w 4703234"/>
              <a:gd name="connsiteY9" fmla="*/ 641350 h 1104900"/>
              <a:gd name="connsiteX10" fmla="*/ 3812117 w 4703234"/>
              <a:gd name="connsiteY10" fmla="*/ 577850 h 1104900"/>
              <a:gd name="connsiteX11" fmla="*/ 3939117 w 4703234"/>
              <a:gd name="connsiteY11" fmla="*/ 590550 h 1104900"/>
              <a:gd name="connsiteX12" fmla="*/ 4675717 w 4703234"/>
              <a:gd name="connsiteY12" fmla="*/ 768350 h 1104900"/>
              <a:gd name="connsiteX13" fmla="*/ 4104217 w 4703234"/>
              <a:gd name="connsiteY13" fmla="*/ 844550 h 1104900"/>
              <a:gd name="connsiteX14" fmla="*/ 3393017 w 4703234"/>
              <a:gd name="connsiteY14" fmla="*/ 844550 h 1104900"/>
              <a:gd name="connsiteX15" fmla="*/ 2326217 w 4703234"/>
              <a:gd name="connsiteY15" fmla="*/ 958850 h 1104900"/>
              <a:gd name="connsiteX16" fmla="*/ 1818217 w 4703234"/>
              <a:gd name="connsiteY16" fmla="*/ 984250 h 1104900"/>
              <a:gd name="connsiteX17" fmla="*/ 1437217 w 4703234"/>
              <a:gd name="connsiteY17" fmla="*/ 1047750 h 1104900"/>
              <a:gd name="connsiteX18" fmla="*/ 764117 w 4703234"/>
              <a:gd name="connsiteY18" fmla="*/ 1085850 h 1104900"/>
              <a:gd name="connsiteX19" fmla="*/ 535517 w 4703234"/>
              <a:gd name="connsiteY19" fmla="*/ 1085850 h 1104900"/>
              <a:gd name="connsiteX20" fmla="*/ 218017 w 4703234"/>
              <a:gd name="connsiteY20" fmla="*/ 971550 h 1104900"/>
              <a:gd name="connsiteX21" fmla="*/ 27517 w 4703234"/>
              <a:gd name="connsiteY21" fmla="*/ 679450 h 1104900"/>
              <a:gd name="connsiteX22" fmla="*/ 52917 w 4703234"/>
              <a:gd name="connsiteY22" fmla="*/ 565150 h 1104900"/>
              <a:gd name="connsiteX23" fmla="*/ 141817 w 4703234"/>
              <a:gd name="connsiteY23" fmla="*/ 425450 h 1104900"/>
              <a:gd name="connsiteX24" fmla="*/ 243417 w 4703234"/>
              <a:gd name="connsiteY24" fmla="*/ 361950 h 1104900"/>
              <a:gd name="connsiteX25" fmla="*/ 332317 w 4703234"/>
              <a:gd name="connsiteY25" fmla="*/ 222250 h 1104900"/>
              <a:gd name="connsiteX26" fmla="*/ 459317 w 4703234"/>
              <a:gd name="connsiteY26" fmla="*/ 120650 h 1104900"/>
              <a:gd name="connsiteX27" fmla="*/ 535517 w 4703234"/>
              <a:gd name="connsiteY27" fmla="*/ 19050 h 1104900"/>
              <a:gd name="connsiteX0" fmla="*/ 535517 w 4703234"/>
              <a:gd name="connsiteY0" fmla="*/ 19050 h 1104900"/>
              <a:gd name="connsiteX1" fmla="*/ 814917 w 4703234"/>
              <a:gd name="connsiteY1" fmla="*/ 31750 h 1104900"/>
              <a:gd name="connsiteX2" fmla="*/ 1056217 w 4703234"/>
              <a:gd name="connsiteY2" fmla="*/ 209550 h 1104900"/>
              <a:gd name="connsiteX3" fmla="*/ 1284817 w 4703234"/>
              <a:gd name="connsiteY3" fmla="*/ 336550 h 1104900"/>
              <a:gd name="connsiteX4" fmla="*/ 1411817 w 4703234"/>
              <a:gd name="connsiteY4" fmla="*/ 387350 h 1104900"/>
              <a:gd name="connsiteX5" fmla="*/ 1500717 w 4703234"/>
              <a:gd name="connsiteY5" fmla="*/ 565150 h 1104900"/>
              <a:gd name="connsiteX6" fmla="*/ 2008717 w 4703234"/>
              <a:gd name="connsiteY6" fmla="*/ 463550 h 1104900"/>
              <a:gd name="connsiteX7" fmla="*/ 2542117 w 4703234"/>
              <a:gd name="connsiteY7" fmla="*/ 400050 h 1104900"/>
              <a:gd name="connsiteX8" fmla="*/ 2897717 w 4703234"/>
              <a:gd name="connsiteY8" fmla="*/ 400050 h 1104900"/>
              <a:gd name="connsiteX9" fmla="*/ 2948517 w 4703234"/>
              <a:gd name="connsiteY9" fmla="*/ 641350 h 1104900"/>
              <a:gd name="connsiteX10" fmla="*/ 3507317 w 4703234"/>
              <a:gd name="connsiteY10" fmla="*/ 577850 h 1104900"/>
              <a:gd name="connsiteX11" fmla="*/ 3939117 w 4703234"/>
              <a:gd name="connsiteY11" fmla="*/ 590550 h 1104900"/>
              <a:gd name="connsiteX12" fmla="*/ 4675717 w 4703234"/>
              <a:gd name="connsiteY12" fmla="*/ 768350 h 1104900"/>
              <a:gd name="connsiteX13" fmla="*/ 4104217 w 4703234"/>
              <a:gd name="connsiteY13" fmla="*/ 844550 h 1104900"/>
              <a:gd name="connsiteX14" fmla="*/ 3393017 w 4703234"/>
              <a:gd name="connsiteY14" fmla="*/ 844550 h 1104900"/>
              <a:gd name="connsiteX15" fmla="*/ 2326217 w 4703234"/>
              <a:gd name="connsiteY15" fmla="*/ 958850 h 1104900"/>
              <a:gd name="connsiteX16" fmla="*/ 1818217 w 4703234"/>
              <a:gd name="connsiteY16" fmla="*/ 984250 h 1104900"/>
              <a:gd name="connsiteX17" fmla="*/ 1437217 w 4703234"/>
              <a:gd name="connsiteY17" fmla="*/ 1047750 h 1104900"/>
              <a:gd name="connsiteX18" fmla="*/ 764117 w 4703234"/>
              <a:gd name="connsiteY18" fmla="*/ 1085850 h 1104900"/>
              <a:gd name="connsiteX19" fmla="*/ 535517 w 4703234"/>
              <a:gd name="connsiteY19" fmla="*/ 1085850 h 1104900"/>
              <a:gd name="connsiteX20" fmla="*/ 218017 w 4703234"/>
              <a:gd name="connsiteY20" fmla="*/ 971550 h 1104900"/>
              <a:gd name="connsiteX21" fmla="*/ 27517 w 4703234"/>
              <a:gd name="connsiteY21" fmla="*/ 679450 h 1104900"/>
              <a:gd name="connsiteX22" fmla="*/ 52917 w 4703234"/>
              <a:gd name="connsiteY22" fmla="*/ 565150 h 1104900"/>
              <a:gd name="connsiteX23" fmla="*/ 141817 w 4703234"/>
              <a:gd name="connsiteY23" fmla="*/ 425450 h 1104900"/>
              <a:gd name="connsiteX24" fmla="*/ 243417 w 4703234"/>
              <a:gd name="connsiteY24" fmla="*/ 361950 h 1104900"/>
              <a:gd name="connsiteX25" fmla="*/ 332317 w 4703234"/>
              <a:gd name="connsiteY25" fmla="*/ 222250 h 1104900"/>
              <a:gd name="connsiteX26" fmla="*/ 459317 w 4703234"/>
              <a:gd name="connsiteY26" fmla="*/ 120650 h 1104900"/>
              <a:gd name="connsiteX27" fmla="*/ 535517 w 4703234"/>
              <a:gd name="connsiteY27" fmla="*/ 19050 h 1104900"/>
              <a:gd name="connsiteX0" fmla="*/ 535517 w 4703234"/>
              <a:gd name="connsiteY0" fmla="*/ 19050 h 1104900"/>
              <a:gd name="connsiteX1" fmla="*/ 814917 w 4703234"/>
              <a:gd name="connsiteY1" fmla="*/ 31750 h 1104900"/>
              <a:gd name="connsiteX2" fmla="*/ 819997 w 4703234"/>
              <a:gd name="connsiteY2" fmla="*/ 154537 h 1104900"/>
              <a:gd name="connsiteX3" fmla="*/ 1056217 w 4703234"/>
              <a:gd name="connsiteY3" fmla="*/ 209550 h 1104900"/>
              <a:gd name="connsiteX4" fmla="*/ 1284817 w 4703234"/>
              <a:gd name="connsiteY4" fmla="*/ 336550 h 1104900"/>
              <a:gd name="connsiteX5" fmla="*/ 1411817 w 4703234"/>
              <a:gd name="connsiteY5" fmla="*/ 387350 h 1104900"/>
              <a:gd name="connsiteX6" fmla="*/ 1500717 w 4703234"/>
              <a:gd name="connsiteY6" fmla="*/ 565150 h 1104900"/>
              <a:gd name="connsiteX7" fmla="*/ 2008717 w 4703234"/>
              <a:gd name="connsiteY7" fmla="*/ 463550 h 1104900"/>
              <a:gd name="connsiteX8" fmla="*/ 2542117 w 4703234"/>
              <a:gd name="connsiteY8" fmla="*/ 400050 h 1104900"/>
              <a:gd name="connsiteX9" fmla="*/ 2897717 w 4703234"/>
              <a:gd name="connsiteY9" fmla="*/ 400050 h 1104900"/>
              <a:gd name="connsiteX10" fmla="*/ 2948517 w 4703234"/>
              <a:gd name="connsiteY10" fmla="*/ 641350 h 1104900"/>
              <a:gd name="connsiteX11" fmla="*/ 3507317 w 4703234"/>
              <a:gd name="connsiteY11" fmla="*/ 577850 h 1104900"/>
              <a:gd name="connsiteX12" fmla="*/ 3939117 w 4703234"/>
              <a:gd name="connsiteY12" fmla="*/ 590550 h 1104900"/>
              <a:gd name="connsiteX13" fmla="*/ 4675717 w 4703234"/>
              <a:gd name="connsiteY13" fmla="*/ 768350 h 1104900"/>
              <a:gd name="connsiteX14" fmla="*/ 4104217 w 4703234"/>
              <a:gd name="connsiteY14" fmla="*/ 844550 h 1104900"/>
              <a:gd name="connsiteX15" fmla="*/ 3393017 w 4703234"/>
              <a:gd name="connsiteY15" fmla="*/ 844550 h 1104900"/>
              <a:gd name="connsiteX16" fmla="*/ 2326217 w 4703234"/>
              <a:gd name="connsiteY16" fmla="*/ 958850 h 1104900"/>
              <a:gd name="connsiteX17" fmla="*/ 1818217 w 4703234"/>
              <a:gd name="connsiteY17" fmla="*/ 984250 h 1104900"/>
              <a:gd name="connsiteX18" fmla="*/ 1437217 w 4703234"/>
              <a:gd name="connsiteY18" fmla="*/ 1047750 h 1104900"/>
              <a:gd name="connsiteX19" fmla="*/ 764117 w 4703234"/>
              <a:gd name="connsiteY19" fmla="*/ 1085850 h 1104900"/>
              <a:gd name="connsiteX20" fmla="*/ 535517 w 4703234"/>
              <a:gd name="connsiteY20" fmla="*/ 1085850 h 1104900"/>
              <a:gd name="connsiteX21" fmla="*/ 218017 w 4703234"/>
              <a:gd name="connsiteY21" fmla="*/ 971550 h 1104900"/>
              <a:gd name="connsiteX22" fmla="*/ 27517 w 4703234"/>
              <a:gd name="connsiteY22" fmla="*/ 679450 h 1104900"/>
              <a:gd name="connsiteX23" fmla="*/ 52917 w 4703234"/>
              <a:gd name="connsiteY23" fmla="*/ 565150 h 1104900"/>
              <a:gd name="connsiteX24" fmla="*/ 141817 w 4703234"/>
              <a:gd name="connsiteY24" fmla="*/ 425450 h 1104900"/>
              <a:gd name="connsiteX25" fmla="*/ 243417 w 4703234"/>
              <a:gd name="connsiteY25" fmla="*/ 361950 h 1104900"/>
              <a:gd name="connsiteX26" fmla="*/ 332317 w 4703234"/>
              <a:gd name="connsiteY26" fmla="*/ 222250 h 1104900"/>
              <a:gd name="connsiteX27" fmla="*/ 459317 w 4703234"/>
              <a:gd name="connsiteY27" fmla="*/ 120650 h 1104900"/>
              <a:gd name="connsiteX28" fmla="*/ 535517 w 4703234"/>
              <a:gd name="connsiteY28" fmla="*/ 19050 h 1104900"/>
              <a:gd name="connsiteX0" fmla="*/ 535517 w 4703234"/>
              <a:gd name="connsiteY0" fmla="*/ 5648 h 1091498"/>
              <a:gd name="connsiteX1" fmla="*/ 819997 w 4703234"/>
              <a:gd name="connsiteY1" fmla="*/ 141135 h 1091498"/>
              <a:gd name="connsiteX2" fmla="*/ 1056217 w 4703234"/>
              <a:gd name="connsiteY2" fmla="*/ 196148 h 1091498"/>
              <a:gd name="connsiteX3" fmla="*/ 1284817 w 4703234"/>
              <a:gd name="connsiteY3" fmla="*/ 323148 h 1091498"/>
              <a:gd name="connsiteX4" fmla="*/ 1411817 w 4703234"/>
              <a:gd name="connsiteY4" fmla="*/ 373948 h 1091498"/>
              <a:gd name="connsiteX5" fmla="*/ 1500717 w 4703234"/>
              <a:gd name="connsiteY5" fmla="*/ 551748 h 1091498"/>
              <a:gd name="connsiteX6" fmla="*/ 2008717 w 4703234"/>
              <a:gd name="connsiteY6" fmla="*/ 450148 h 1091498"/>
              <a:gd name="connsiteX7" fmla="*/ 2542117 w 4703234"/>
              <a:gd name="connsiteY7" fmla="*/ 386648 h 1091498"/>
              <a:gd name="connsiteX8" fmla="*/ 2897717 w 4703234"/>
              <a:gd name="connsiteY8" fmla="*/ 386648 h 1091498"/>
              <a:gd name="connsiteX9" fmla="*/ 2948517 w 4703234"/>
              <a:gd name="connsiteY9" fmla="*/ 627948 h 1091498"/>
              <a:gd name="connsiteX10" fmla="*/ 3507317 w 4703234"/>
              <a:gd name="connsiteY10" fmla="*/ 564448 h 1091498"/>
              <a:gd name="connsiteX11" fmla="*/ 3939117 w 4703234"/>
              <a:gd name="connsiteY11" fmla="*/ 577148 h 1091498"/>
              <a:gd name="connsiteX12" fmla="*/ 4675717 w 4703234"/>
              <a:gd name="connsiteY12" fmla="*/ 754948 h 1091498"/>
              <a:gd name="connsiteX13" fmla="*/ 4104217 w 4703234"/>
              <a:gd name="connsiteY13" fmla="*/ 831148 h 1091498"/>
              <a:gd name="connsiteX14" fmla="*/ 3393017 w 4703234"/>
              <a:gd name="connsiteY14" fmla="*/ 831148 h 1091498"/>
              <a:gd name="connsiteX15" fmla="*/ 2326217 w 4703234"/>
              <a:gd name="connsiteY15" fmla="*/ 945448 h 1091498"/>
              <a:gd name="connsiteX16" fmla="*/ 1818217 w 4703234"/>
              <a:gd name="connsiteY16" fmla="*/ 970848 h 1091498"/>
              <a:gd name="connsiteX17" fmla="*/ 1437217 w 4703234"/>
              <a:gd name="connsiteY17" fmla="*/ 1034348 h 1091498"/>
              <a:gd name="connsiteX18" fmla="*/ 764117 w 4703234"/>
              <a:gd name="connsiteY18" fmla="*/ 1072448 h 1091498"/>
              <a:gd name="connsiteX19" fmla="*/ 535517 w 4703234"/>
              <a:gd name="connsiteY19" fmla="*/ 1072448 h 1091498"/>
              <a:gd name="connsiteX20" fmla="*/ 218017 w 4703234"/>
              <a:gd name="connsiteY20" fmla="*/ 958148 h 1091498"/>
              <a:gd name="connsiteX21" fmla="*/ 27517 w 4703234"/>
              <a:gd name="connsiteY21" fmla="*/ 666048 h 1091498"/>
              <a:gd name="connsiteX22" fmla="*/ 52917 w 4703234"/>
              <a:gd name="connsiteY22" fmla="*/ 551748 h 1091498"/>
              <a:gd name="connsiteX23" fmla="*/ 141817 w 4703234"/>
              <a:gd name="connsiteY23" fmla="*/ 412048 h 1091498"/>
              <a:gd name="connsiteX24" fmla="*/ 243417 w 4703234"/>
              <a:gd name="connsiteY24" fmla="*/ 348548 h 1091498"/>
              <a:gd name="connsiteX25" fmla="*/ 332317 w 4703234"/>
              <a:gd name="connsiteY25" fmla="*/ 208848 h 1091498"/>
              <a:gd name="connsiteX26" fmla="*/ 459317 w 4703234"/>
              <a:gd name="connsiteY26" fmla="*/ 107248 h 1091498"/>
              <a:gd name="connsiteX27" fmla="*/ 535517 w 4703234"/>
              <a:gd name="connsiteY27" fmla="*/ 5648 h 1091498"/>
              <a:gd name="connsiteX0" fmla="*/ 535517 w 4703234"/>
              <a:gd name="connsiteY0" fmla="*/ 5648 h 1091498"/>
              <a:gd name="connsiteX1" fmla="*/ 896197 w 4703234"/>
              <a:gd name="connsiteY1" fmla="*/ 141135 h 1091498"/>
              <a:gd name="connsiteX2" fmla="*/ 1056217 w 4703234"/>
              <a:gd name="connsiteY2" fmla="*/ 196148 h 1091498"/>
              <a:gd name="connsiteX3" fmla="*/ 1284817 w 4703234"/>
              <a:gd name="connsiteY3" fmla="*/ 323148 h 1091498"/>
              <a:gd name="connsiteX4" fmla="*/ 1411817 w 4703234"/>
              <a:gd name="connsiteY4" fmla="*/ 373948 h 1091498"/>
              <a:gd name="connsiteX5" fmla="*/ 1500717 w 4703234"/>
              <a:gd name="connsiteY5" fmla="*/ 551748 h 1091498"/>
              <a:gd name="connsiteX6" fmla="*/ 2008717 w 4703234"/>
              <a:gd name="connsiteY6" fmla="*/ 450148 h 1091498"/>
              <a:gd name="connsiteX7" fmla="*/ 2542117 w 4703234"/>
              <a:gd name="connsiteY7" fmla="*/ 386648 h 1091498"/>
              <a:gd name="connsiteX8" fmla="*/ 2897717 w 4703234"/>
              <a:gd name="connsiteY8" fmla="*/ 386648 h 1091498"/>
              <a:gd name="connsiteX9" fmla="*/ 2948517 w 4703234"/>
              <a:gd name="connsiteY9" fmla="*/ 627948 h 1091498"/>
              <a:gd name="connsiteX10" fmla="*/ 3507317 w 4703234"/>
              <a:gd name="connsiteY10" fmla="*/ 564448 h 1091498"/>
              <a:gd name="connsiteX11" fmla="*/ 3939117 w 4703234"/>
              <a:gd name="connsiteY11" fmla="*/ 577148 h 1091498"/>
              <a:gd name="connsiteX12" fmla="*/ 4675717 w 4703234"/>
              <a:gd name="connsiteY12" fmla="*/ 754948 h 1091498"/>
              <a:gd name="connsiteX13" fmla="*/ 4104217 w 4703234"/>
              <a:gd name="connsiteY13" fmla="*/ 831148 h 1091498"/>
              <a:gd name="connsiteX14" fmla="*/ 3393017 w 4703234"/>
              <a:gd name="connsiteY14" fmla="*/ 831148 h 1091498"/>
              <a:gd name="connsiteX15" fmla="*/ 2326217 w 4703234"/>
              <a:gd name="connsiteY15" fmla="*/ 945448 h 1091498"/>
              <a:gd name="connsiteX16" fmla="*/ 1818217 w 4703234"/>
              <a:gd name="connsiteY16" fmla="*/ 970848 h 1091498"/>
              <a:gd name="connsiteX17" fmla="*/ 1437217 w 4703234"/>
              <a:gd name="connsiteY17" fmla="*/ 1034348 h 1091498"/>
              <a:gd name="connsiteX18" fmla="*/ 764117 w 4703234"/>
              <a:gd name="connsiteY18" fmla="*/ 1072448 h 1091498"/>
              <a:gd name="connsiteX19" fmla="*/ 535517 w 4703234"/>
              <a:gd name="connsiteY19" fmla="*/ 1072448 h 1091498"/>
              <a:gd name="connsiteX20" fmla="*/ 218017 w 4703234"/>
              <a:gd name="connsiteY20" fmla="*/ 958148 h 1091498"/>
              <a:gd name="connsiteX21" fmla="*/ 27517 w 4703234"/>
              <a:gd name="connsiteY21" fmla="*/ 666048 h 1091498"/>
              <a:gd name="connsiteX22" fmla="*/ 52917 w 4703234"/>
              <a:gd name="connsiteY22" fmla="*/ 551748 h 1091498"/>
              <a:gd name="connsiteX23" fmla="*/ 141817 w 4703234"/>
              <a:gd name="connsiteY23" fmla="*/ 412048 h 1091498"/>
              <a:gd name="connsiteX24" fmla="*/ 243417 w 4703234"/>
              <a:gd name="connsiteY24" fmla="*/ 348548 h 1091498"/>
              <a:gd name="connsiteX25" fmla="*/ 332317 w 4703234"/>
              <a:gd name="connsiteY25" fmla="*/ 208848 h 1091498"/>
              <a:gd name="connsiteX26" fmla="*/ 459317 w 4703234"/>
              <a:gd name="connsiteY26" fmla="*/ 107248 h 1091498"/>
              <a:gd name="connsiteX27" fmla="*/ 535517 w 4703234"/>
              <a:gd name="connsiteY27" fmla="*/ 5648 h 1091498"/>
              <a:gd name="connsiteX0" fmla="*/ 459317 w 4703234"/>
              <a:gd name="connsiteY0" fmla="*/ 11285 h 995535"/>
              <a:gd name="connsiteX1" fmla="*/ 896197 w 4703234"/>
              <a:gd name="connsiteY1" fmla="*/ 45172 h 995535"/>
              <a:gd name="connsiteX2" fmla="*/ 1056217 w 4703234"/>
              <a:gd name="connsiteY2" fmla="*/ 100185 h 995535"/>
              <a:gd name="connsiteX3" fmla="*/ 1284817 w 4703234"/>
              <a:gd name="connsiteY3" fmla="*/ 227185 h 995535"/>
              <a:gd name="connsiteX4" fmla="*/ 1411817 w 4703234"/>
              <a:gd name="connsiteY4" fmla="*/ 277985 h 995535"/>
              <a:gd name="connsiteX5" fmla="*/ 1500717 w 4703234"/>
              <a:gd name="connsiteY5" fmla="*/ 455785 h 995535"/>
              <a:gd name="connsiteX6" fmla="*/ 2008717 w 4703234"/>
              <a:gd name="connsiteY6" fmla="*/ 354185 h 995535"/>
              <a:gd name="connsiteX7" fmla="*/ 2542117 w 4703234"/>
              <a:gd name="connsiteY7" fmla="*/ 290685 h 995535"/>
              <a:gd name="connsiteX8" fmla="*/ 2897717 w 4703234"/>
              <a:gd name="connsiteY8" fmla="*/ 290685 h 995535"/>
              <a:gd name="connsiteX9" fmla="*/ 2948517 w 4703234"/>
              <a:gd name="connsiteY9" fmla="*/ 531985 h 995535"/>
              <a:gd name="connsiteX10" fmla="*/ 3507317 w 4703234"/>
              <a:gd name="connsiteY10" fmla="*/ 468485 h 995535"/>
              <a:gd name="connsiteX11" fmla="*/ 3939117 w 4703234"/>
              <a:gd name="connsiteY11" fmla="*/ 481185 h 995535"/>
              <a:gd name="connsiteX12" fmla="*/ 4675717 w 4703234"/>
              <a:gd name="connsiteY12" fmla="*/ 658985 h 995535"/>
              <a:gd name="connsiteX13" fmla="*/ 4104217 w 4703234"/>
              <a:gd name="connsiteY13" fmla="*/ 735185 h 995535"/>
              <a:gd name="connsiteX14" fmla="*/ 3393017 w 4703234"/>
              <a:gd name="connsiteY14" fmla="*/ 735185 h 995535"/>
              <a:gd name="connsiteX15" fmla="*/ 2326217 w 4703234"/>
              <a:gd name="connsiteY15" fmla="*/ 849485 h 995535"/>
              <a:gd name="connsiteX16" fmla="*/ 1818217 w 4703234"/>
              <a:gd name="connsiteY16" fmla="*/ 874885 h 995535"/>
              <a:gd name="connsiteX17" fmla="*/ 1437217 w 4703234"/>
              <a:gd name="connsiteY17" fmla="*/ 938385 h 995535"/>
              <a:gd name="connsiteX18" fmla="*/ 764117 w 4703234"/>
              <a:gd name="connsiteY18" fmla="*/ 976485 h 995535"/>
              <a:gd name="connsiteX19" fmla="*/ 535517 w 4703234"/>
              <a:gd name="connsiteY19" fmla="*/ 976485 h 995535"/>
              <a:gd name="connsiteX20" fmla="*/ 218017 w 4703234"/>
              <a:gd name="connsiteY20" fmla="*/ 862185 h 995535"/>
              <a:gd name="connsiteX21" fmla="*/ 27517 w 4703234"/>
              <a:gd name="connsiteY21" fmla="*/ 570085 h 995535"/>
              <a:gd name="connsiteX22" fmla="*/ 52917 w 4703234"/>
              <a:gd name="connsiteY22" fmla="*/ 455785 h 995535"/>
              <a:gd name="connsiteX23" fmla="*/ 141817 w 4703234"/>
              <a:gd name="connsiteY23" fmla="*/ 316085 h 995535"/>
              <a:gd name="connsiteX24" fmla="*/ 243417 w 4703234"/>
              <a:gd name="connsiteY24" fmla="*/ 252585 h 995535"/>
              <a:gd name="connsiteX25" fmla="*/ 332317 w 4703234"/>
              <a:gd name="connsiteY25" fmla="*/ 112885 h 995535"/>
              <a:gd name="connsiteX26" fmla="*/ 459317 w 4703234"/>
              <a:gd name="connsiteY26" fmla="*/ 11285 h 995535"/>
              <a:gd name="connsiteX0" fmla="*/ 459317 w 4703234"/>
              <a:gd name="connsiteY0" fmla="*/ 68536 h 1052786"/>
              <a:gd name="connsiteX1" fmla="*/ 896197 w 4703234"/>
              <a:gd name="connsiteY1" fmla="*/ 102423 h 1052786"/>
              <a:gd name="connsiteX2" fmla="*/ 1056217 w 4703234"/>
              <a:gd name="connsiteY2" fmla="*/ 157436 h 1052786"/>
              <a:gd name="connsiteX3" fmla="*/ 1284817 w 4703234"/>
              <a:gd name="connsiteY3" fmla="*/ 284436 h 1052786"/>
              <a:gd name="connsiteX4" fmla="*/ 1411817 w 4703234"/>
              <a:gd name="connsiteY4" fmla="*/ 335236 h 1052786"/>
              <a:gd name="connsiteX5" fmla="*/ 1500717 w 4703234"/>
              <a:gd name="connsiteY5" fmla="*/ 513036 h 1052786"/>
              <a:gd name="connsiteX6" fmla="*/ 2008717 w 4703234"/>
              <a:gd name="connsiteY6" fmla="*/ 411436 h 1052786"/>
              <a:gd name="connsiteX7" fmla="*/ 2542117 w 4703234"/>
              <a:gd name="connsiteY7" fmla="*/ 347936 h 1052786"/>
              <a:gd name="connsiteX8" fmla="*/ 2897717 w 4703234"/>
              <a:gd name="connsiteY8" fmla="*/ 347936 h 1052786"/>
              <a:gd name="connsiteX9" fmla="*/ 2948517 w 4703234"/>
              <a:gd name="connsiteY9" fmla="*/ 589236 h 1052786"/>
              <a:gd name="connsiteX10" fmla="*/ 3507317 w 4703234"/>
              <a:gd name="connsiteY10" fmla="*/ 525736 h 1052786"/>
              <a:gd name="connsiteX11" fmla="*/ 3939117 w 4703234"/>
              <a:gd name="connsiteY11" fmla="*/ 538436 h 1052786"/>
              <a:gd name="connsiteX12" fmla="*/ 4675717 w 4703234"/>
              <a:gd name="connsiteY12" fmla="*/ 716236 h 1052786"/>
              <a:gd name="connsiteX13" fmla="*/ 4104217 w 4703234"/>
              <a:gd name="connsiteY13" fmla="*/ 792436 h 1052786"/>
              <a:gd name="connsiteX14" fmla="*/ 3393017 w 4703234"/>
              <a:gd name="connsiteY14" fmla="*/ 792436 h 1052786"/>
              <a:gd name="connsiteX15" fmla="*/ 2326217 w 4703234"/>
              <a:gd name="connsiteY15" fmla="*/ 906736 h 1052786"/>
              <a:gd name="connsiteX16" fmla="*/ 1818217 w 4703234"/>
              <a:gd name="connsiteY16" fmla="*/ 932136 h 1052786"/>
              <a:gd name="connsiteX17" fmla="*/ 1437217 w 4703234"/>
              <a:gd name="connsiteY17" fmla="*/ 995636 h 1052786"/>
              <a:gd name="connsiteX18" fmla="*/ 764117 w 4703234"/>
              <a:gd name="connsiteY18" fmla="*/ 1033736 h 1052786"/>
              <a:gd name="connsiteX19" fmla="*/ 535517 w 4703234"/>
              <a:gd name="connsiteY19" fmla="*/ 1033736 h 1052786"/>
              <a:gd name="connsiteX20" fmla="*/ 218017 w 4703234"/>
              <a:gd name="connsiteY20" fmla="*/ 919436 h 1052786"/>
              <a:gd name="connsiteX21" fmla="*/ 27517 w 4703234"/>
              <a:gd name="connsiteY21" fmla="*/ 627336 h 1052786"/>
              <a:gd name="connsiteX22" fmla="*/ 52917 w 4703234"/>
              <a:gd name="connsiteY22" fmla="*/ 513036 h 1052786"/>
              <a:gd name="connsiteX23" fmla="*/ 141817 w 4703234"/>
              <a:gd name="connsiteY23" fmla="*/ 373336 h 1052786"/>
              <a:gd name="connsiteX24" fmla="*/ 243417 w 4703234"/>
              <a:gd name="connsiteY24" fmla="*/ 309836 h 1052786"/>
              <a:gd name="connsiteX25" fmla="*/ 332317 w 4703234"/>
              <a:gd name="connsiteY25" fmla="*/ 170136 h 1052786"/>
              <a:gd name="connsiteX26" fmla="*/ 459317 w 4703234"/>
              <a:gd name="connsiteY26" fmla="*/ 68536 h 1052786"/>
              <a:gd name="connsiteX0" fmla="*/ 459317 w 4703234"/>
              <a:gd name="connsiteY0" fmla="*/ 68536 h 1052786"/>
              <a:gd name="connsiteX1" fmla="*/ 896197 w 4703234"/>
              <a:gd name="connsiteY1" fmla="*/ 102423 h 1052786"/>
              <a:gd name="connsiteX2" fmla="*/ 1056217 w 4703234"/>
              <a:gd name="connsiteY2" fmla="*/ 157436 h 1052786"/>
              <a:gd name="connsiteX3" fmla="*/ 1284817 w 4703234"/>
              <a:gd name="connsiteY3" fmla="*/ 284436 h 1052786"/>
              <a:gd name="connsiteX4" fmla="*/ 1411817 w 4703234"/>
              <a:gd name="connsiteY4" fmla="*/ 335236 h 1052786"/>
              <a:gd name="connsiteX5" fmla="*/ 1500717 w 4703234"/>
              <a:gd name="connsiteY5" fmla="*/ 513036 h 1052786"/>
              <a:gd name="connsiteX6" fmla="*/ 2008717 w 4703234"/>
              <a:gd name="connsiteY6" fmla="*/ 411436 h 1052786"/>
              <a:gd name="connsiteX7" fmla="*/ 2542117 w 4703234"/>
              <a:gd name="connsiteY7" fmla="*/ 347936 h 1052786"/>
              <a:gd name="connsiteX8" fmla="*/ 2897717 w 4703234"/>
              <a:gd name="connsiteY8" fmla="*/ 347936 h 1052786"/>
              <a:gd name="connsiteX9" fmla="*/ 2948517 w 4703234"/>
              <a:gd name="connsiteY9" fmla="*/ 589236 h 1052786"/>
              <a:gd name="connsiteX10" fmla="*/ 3507317 w 4703234"/>
              <a:gd name="connsiteY10" fmla="*/ 525736 h 1052786"/>
              <a:gd name="connsiteX11" fmla="*/ 3939117 w 4703234"/>
              <a:gd name="connsiteY11" fmla="*/ 538436 h 1052786"/>
              <a:gd name="connsiteX12" fmla="*/ 4675717 w 4703234"/>
              <a:gd name="connsiteY12" fmla="*/ 716236 h 1052786"/>
              <a:gd name="connsiteX13" fmla="*/ 4104217 w 4703234"/>
              <a:gd name="connsiteY13" fmla="*/ 792436 h 1052786"/>
              <a:gd name="connsiteX14" fmla="*/ 2326217 w 4703234"/>
              <a:gd name="connsiteY14" fmla="*/ 906736 h 1052786"/>
              <a:gd name="connsiteX15" fmla="*/ 1818217 w 4703234"/>
              <a:gd name="connsiteY15" fmla="*/ 932136 h 1052786"/>
              <a:gd name="connsiteX16" fmla="*/ 1437217 w 4703234"/>
              <a:gd name="connsiteY16" fmla="*/ 995636 h 1052786"/>
              <a:gd name="connsiteX17" fmla="*/ 764117 w 4703234"/>
              <a:gd name="connsiteY17" fmla="*/ 1033736 h 1052786"/>
              <a:gd name="connsiteX18" fmla="*/ 535517 w 4703234"/>
              <a:gd name="connsiteY18" fmla="*/ 1033736 h 1052786"/>
              <a:gd name="connsiteX19" fmla="*/ 218017 w 4703234"/>
              <a:gd name="connsiteY19" fmla="*/ 919436 h 1052786"/>
              <a:gd name="connsiteX20" fmla="*/ 27517 w 4703234"/>
              <a:gd name="connsiteY20" fmla="*/ 627336 h 1052786"/>
              <a:gd name="connsiteX21" fmla="*/ 52917 w 4703234"/>
              <a:gd name="connsiteY21" fmla="*/ 513036 h 1052786"/>
              <a:gd name="connsiteX22" fmla="*/ 141817 w 4703234"/>
              <a:gd name="connsiteY22" fmla="*/ 373336 h 1052786"/>
              <a:gd name="connsiteX23" fmla="*/ 243417 w 4703234"/>
              <a:gd name="connsiteY23" fmla="*/ 309836 h 1052786"/>
              <a:gd name="connsiteX24" fmla="*/ 332317 w 4703234"/>
              <a:gd name="connsiteY24" fmla="*/ 170136 h 1052786"/>
              <a:gd name="connsiteX25" fmla="*/ 459317 w 4703234"/>
              <a:gd name="connsiteY25" fmla="*/ 68536 h 105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03234" h="1052786">
                <a:moveTo>
                  <a:pt x="459317" y="68536"/>
                </a:moveTo>
                <a:cubicBezTo>
                  <a:pt x="565489" y="0"/>
                  <a:pt x="796714" y="87606"/>
                  <a:pt x="896197" y="102423"/>
                </a:cubicBezTo>
                <a:cubicBezTo>
                  <a:pt x="995680" y="117240"/>
                  <a:pt x="991447" y="127101"/>
                  <a:pt x="1056217" y="157436"/>
                </a:cubicBezTo>
                <a:cubicBezTo>
                  <a:pt x="1120987" y="187771"/>
                  <a:pt x="1225550" y="254803"/>
                  <a:pt x="1284817" y="284436"/>
                </a:cubicBezTo>
                <a:cubicBezTo>
                  <a:pt x="1344084" y="314069"/>
                  <a:pt x="1375834" y="297136"/>
                  <a:pt x="1411817" y="335236"/>
                </a:cubicBezTo>
                <a:cubicBezTo>
                  <a:pt x="1447800" y="373336"/>
                  <a:pt x="1401234" y="500336"/>
                  <a:pt x="1500717" y="513036"/>
                </a:cubicBezTo>
                <a:cubicBezTo>
                  <a:pt x="1600200" y="525736"/>
                  <a:pt x="1835150" y="438953"/>
                  <a:pt x="2008717" y="411436"/>
                </a:cubicBezTo>
                <a:cubicBezTo>
                  <a:pt x="2182284" y="383919"/>
                  <a:pt x="2393950" y="358519"/>
                  <a:pt x="2542117" y="347936"/>
                </a:cubicBezTo>
                <a:cubicBezTo>
                  <a:pt x="2690284" y="337353"/>
                  <a:pt x="2829984" y="307719"/>
                  <a:pt x="2897717" y="347936"/>
                </a:cubicBezTo>
                <a:cubicBezTo>
                  <a:pt x="2965450" y="388153"/>
                  <a:pt x="2846917" y="559603"/>
                  <a:pt x="2948517" y="589236"/>
                </a:cubicBezTo>
                <a:cubicBezTo>
                  <a:pt x="3050117" y="618869"/>
                  <a:pt x="3342217" y="534203"/>
                  <a:pt x="3507317" y="525736"/>
                </a:cubicBezTo>
                <a:cubicBezTo>
                  <a:pt x="3598334" y="513036"/>
                  <a:pt x="3795184" y="506686"/>
                  <a:pt x="3939117" y="538436"/>
                </a:cubicBezTo>
                <a:cubicBezTo>
                  <a:pt x="4044950" y="684486"/>
                  <a:pt x="4648200" y="673903"/>
                  <a:pt x="4675717" y="716236"/>
                </a:cubicBezTo>
                <a:cubicBezTo>
                  <a:pt x="4703234" y="758569"/>
                  <a:pt x="4495800" y="760686"/>
                  <a:pt x="4104217" y="792436"/>
                </a:cubicBezTo>
                <a:cubicBezTo>
                  <a:pt x="3712634" y="824186"/>
                  <a:pt x="2707217" y="883453"/>
                  <a:pt x="2326217" y="906736"/>
                </a:cubicBezTo>
                <a:cubicBezTo>
                  <a:pt x="1945217" y="930019"/>
                  <a:pt x="1966384" y="917319"/>
                  <a:pt x="1818217" y="932136"/>
                </a:cubicBezTo>
                <a:cubicBezTo>
                  <a:pt x="1670050" y="946953"/>
                  <a:pt x="1612900" y="978703"/>
                  <a:pt x="1437217" y="995636"/>
                </a:cubicBezTo>
                <a:cubicBezTo>
                  <a:pt x="1261534" y="1012569"/>
                  <a:pt x="914400" y="1027386"/>
                  <a:pt x="764117" y="1033736"/>
                </a:cubicBezTo>
                <a:cubicBezTo>
                  <a:pt x="613834" y="1040086"/>
                  <a:pt x="626534" y="1052786"/>
                  <a:pt x="535517" y="1033736"/>
                </a:cubicBezTo>
                <a:cubicBezTo>
                  <a:pt x="444500" y="1014686"/>
                  <a:pt x="302684" y="987169"/>
                  <a:pt x="218017" y="919436"/>
                </a:cubicBezTo>
                <a:cubicBezTo>
                  <a:pt x="133350" y="851703"/>
                  <a:pt x="55034" y="695069"/>
                  <a:pt x="27517" y="627336"/>
                </a:cubicBezTo>
                <a:cubicBezTo>
                  <a:pt x="0" y="559603"/>
                  <a:pt x="33867" y="555369"/>
                  <a:pt x="52917" y="513036"/>
                </a:cubicBezTo>
                <a:cubicBezTo>
                  <a:pt x="71967" y="470703"/>
                  <a:pt x="110067" y="407203"/>
                  <a:pt x="141817" y="373336"/>
                </a:cubicBezTo>
                <a:cubicBezTo>
                  <a:pt x="173567" y="339469"/>
                  <a:pt x="211667" y="343703"/>
                  <a:pt x="243417" y="309836"/>
                </a:cubicBezTo>
                <a:cubicBezTo>
                  <a:pt x="275167" y="275969"/>
                  <a:pt x="296334" y="210353"/>
                  <a:pt x="332317" y="170136"/>
                </a:cubicBezTo>
                <a:cubicBezTo>
                  <a:pt x="368300" y="129919"/>
                  <a:pt x="365337" y="79821"/>
                  <a:pt x="459317" y="68536"/>
                </a:cubicBezTo>
                <a:close/>
              </a:path>
            </a:pathLst>
          </a:custGeom>
          <a:solidFill>
            <a:schemeClr val="accent6">
              <a:lumMod val="50000"/>
              <a:alpha val="42000"/>
            </a:schemeClr>
          </a:solidFill>
          <a:ln w="63500">
            <a:solidFill>
              <a:schemeClr val="accent6">
                <a:lumMod val="50000"/>
              </a:schemeClr>
            </a:solidFill>
            <a:prstDash val="solid"/>
          </a:ln>
          <a:effectLst>
            <a:outerShdw dist="381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rot="21107569">
            <a:off x="3516635" y="2160546"/>
            <a:ext cx="3190147" cy="511714"/>
          </a:xfrm>
          <a:prstGeom prst="rect">
            <a:avLst/>
          </a:prstGeom>
          <a:noFill/>
        </p:spPr>
        <p:txBody>
          <a:bodyPr wrap="none" rtlCol="0">
            <a:prstTxWarp prst="textArchDown">
              <a:avLst/>
            </a:prstTxWarp>
            <a:spAutoFit/>
          </a:bodyPr>
          <a:lstStyle/>
          <a:p>
            <a:r>
              <a:rPr lang="en-US" sz="2800" b="1" dirty="0" smtClean="0"/>
              <a:t>weathering &amp; erosion</a:t>
            </a:r>
            <a:endParaRPr lang="en-US" sz="2800" b="1" dirty="0"/>
          </a:p>
        </p:txBody>
      </p:sp>
      <p:sp>
        <p:nvSpPr>
          <p:cNvPr id="46" name="Freeform 45"/>
          <p:cNvSpPr/>
          <p:nvPr/>
        </p:nvSpPr>
        <p:spPr>
          <a:xfrm>
            <a:off x="1066800" y="2239108"/>
            <a:ext cx="7959969" cy="1875692"/>
          </a:xfrm>
          <a:custGeom>
            <a:avLst/>
            <a:gdLst>
              <a:gd name="connsiteX0" fmla="*/ 140677 w 7962900"/>
              <a:gd name="connsiteY0" fmla="*/ 940778 h 1899139"/>
              <a:gd name="connsiteX1" fmla="*/ 720969 w 7962900"/>
              <a:gd name="connsiteY1" fmla="*/ 1046285 h 1899139"/>
              <a:gd name="connsiteX2" fmla="*/ 1863969 w 7962900"/>
              <a:gd name="connsiteY2" fmla="*/ 888024 h 1899139"/>
              <a:gd name="connsiteX3" fmla="*/ 3235569 w 7962900"/>
              <a:gd name="connsiteY3" fmla="*/ 747347 h 1899139"/>
              <a:gd name="connsiteX4" fmla="*/ 4062046 w 7962900"/>
              <a:gd name="connsiteY4" fmla="*/ 641839 h 1899139"/>
              <a:gd name="connsiteX5" fmla="*/ 4994031 w 7962900"/>
              <a:gd name="connsiteY5" fmla="*/ 465993 h 1899139"/>
              <a:gd name="connsiteX6" fmla="*/ 5802923 w 7962900"/>
              <a:gd name="connsiteY6" fmla="*/ 96716 h 1899139"/>
              <a:gd name="connsiteX7" fmla="*/ 6400800 w 7962900"/>
              <a:gd name="connsiteY7" fmla="*/ 26378 h 1899139"/>
              <a:gd name="connsiteX8" fmla="*/ 7139354 w 7962900"/>
              <a:gd name="connsiteY8" fmla="*/ 79132 h 1899139"/>
              <a:gd name="connsiteX9" fmla="*/ 7684477 w 7962900"/>
              <a:gd name="connsiteY9" fmla="*/ 131885 h 1899139"/>
              <a:gd name="connsiteX10" fmla="*/ 7807569 w 7962900"/>
              <a:gd name="connsiteY10" fmla="*/ 219808 h 1899139"/>
              <a:gd name="connsiteX11" fmla="*/ 7860323 w 7962900"/>
              <a:gd name="connsiteY11" fmla="*/ 1450732 h 1899139"/>
              <a:gd name="connsiteX12" fmla="*/ 7192108 w 7962900"/>
              <a:gd name="connsiteY12" fmla="*/ 1433147 h 1899139"/>
              <a:gd name="connsiteX13" fmla="*/ 6523892 w 7962900"/>
              <a:gd name="connsiteY13" fmla="*/ 1327639 h 1899139"/>
              <a:gd name="connsiteX14" fmla="*/ 5134708 w 7962900"/>
              <a:gd name="connsiteY14" fmla="*/ 1591408 h 1899139"/>
              <a:gd name="connsiteX15" fmla="*/ 4501661 w 7962900"/>
              <a:gd name="connsiteY15" fmla="*/ 1837593 h 1899139"/>
              <a:gd name="connsiteX16" fmla="*/ 3815861 w 7962900"/>
              <a:gd name="connsiteY16" fmla="*/ 1890347 h 1899139"/>
              <a:gd name="connsiteX17" fmla="*/ 3657600 w 7962900"/>
              <a:gd name="connsiteY17" fmla="*/ 1872762 h 1899139"/>
              <a:gd name="connsiteX18" fmla="*/ 3499338 w 7962900"/>
              <a:gd name="connsiteY18" fmla="*/ 1732085 h 1899139"/>
              <a:gd name="connsiteX19" fmla="*/ 3200400 w 7962900"/>
              <a:gd name="connsiteY19" fmla="*/ 1714501 h 1899139"/>
              <a:gd name="connsiteX20" fmla="*/ 2532185 w 7962900"/>
              <a:gd name="connsiteY20" fmla="*/ 1732085 h 1899139"/>
              <a:gd name="connsiteX21" fmla="*/ 2268415 w 7962900"/>
              <a:gd name="connsiteY21" fmla="*/ 1732085 h 1899139"/>
              <a:gd name="connsiteX22" fmla="*/ 2303585 w 7962900"/>
              <a:gd name="connsiteY22" fmla="*/ 1380393 h 1899139"/>
              <a:gd name="connsiteX23" fmla="*/ 1565031 w 7962900"/>
              <a:gd name="connsiteY23" fmla="*/ 1608993 h 1899139"/>
              <a:gd name="connsiteX24" fmla="*/ 1019908 w 7962900"/>
              <a:gd name="connsiteY24" fmla="*/ 1644162 h 1899139"/>
              <a:gd name="connsiteX25" fmla="*/ 896815 w 7962900"/>
              <a:gd name="connsiteY25" fmla="*/ 1538655 h 1899139"/>
              <a:gd name="connsiteX26" fmla="*/ 668215 w 7962900"/>
              <a:gd name="connsiteY26" fmla="*/ 1450732 h 1899139"/>
              <a:gd name="connsiteX27" fmla="*/ 492369 w 7962900"/>
              <a:gd name="connsiteY27" fmla="*/ 1292470 h 1899139"/>
              <a:gd name="connsiteX28" fmla="*/ 457200 w 7962900"/>
              <a:gd name="connsiteY28" fmla="*/ 1169378 h 1899139"/>
              <a:gd name="connsiteX29" fmla="*/ 52754 w 7962900"/>
              <a:gd name="connsiteY29" fmla="*/ 1046285 h 1899139"/>
              <a:gd name="connsiteX30" fmla="*/ 140677 w 7962900"/>
              <a:gd name="connsiteY30" fmla="*/ 940778 h 1899139"/>
              <a:gd name="connsiteX0" fmla="*/ 140677 w 7962900"/>
              <a:gd name="connsiteY0" fmla="*/ 940778 h 1899139"/>
              <a:gd name="connsiteX1" fmla="*/ 720969 w 7962900"/>
              <a:gd name="connsiteY1" fmla="*/ 1046285 h 1899139"/>
              <a:gd name="connsiteX2" fmla="*/ 1863969 w 7962900"/>
              <a:gd name="connsiteY2" fmla="*/ 888024 h 1899139"/>
              <a:gd name="connsiteX3" fmla="*/ 3235569 w 7962900"/>
              <a:gd name="connsiteY3" fmla="*/ 747347 h 1899139"/>
              <a:gd name="connsiteX4" fmla="*/ 4062046 w 7962900"/>
              <a:gd name="connsiteY4" fmla="*/ 641839 h 1899139"/>
              <a:gd name="connsiteX5" fmla="*/ 4994031 w 7962900"/>
              <a:gd name="connsiteY5" fmla="*/ 465993 h 1899139"/>
              <a:gd name="connsiteX6" fmla="*/ 5802923 w 7962900"/>
              <a:gd name="connsiteY6" fmla="*/ 96716 h 1899139"/>
              <a:gd name="connsiteX7" fmla="*/ 6400800 w 7962900"/>
              <a:gd name="connsiteY7" fmla="*/ 26378 h 1899139"/>
              <a:gd name="connsiteX8" fmla="*/ 7139354 w 7962900"/>
              <a:gd name="connsiteY8" fmla="*/ 79132 h 1899139"/>
              <a:gd name="connsiteX9" fmla="*/ 7684477 w 7962900"/>
              <a:gd name="connsiteY9" fmla="*/ 131885 h 1899139"/>
              <a:gd name="connsiteX10" fmla="*/ 7807569 w 7962900"/>
              <a:gd name="connsiteY10" fmla="*/ 219808 h 1899139"/>
              <a:gd name="connsiteX11" fmla="*/ 7860323 w 7962900"/>
              <a:gd name="connsiteY11" fmla="*/ 1450732 h 1899139"/>
              <a:gd name="connsiteX12" fmla="*/ 7192108 w 7962900"/>
              <a:gd name="connsiteY12" fmla="*/ 1433147 h 1899139"/>
              <a:gd name="connsiteX13" fmla="*/ 6523892 w 7962900"/>
              <a:gd name="connsiteY13" fmla="*/ 1327639 h 1899139"/>
              <a:gd name="connsiteX14" fmla="*/ 5058508 w 7962900"/>
              <a:gd name="connsiteY14" fmla="*/ 1667608 h 1899139"/>
              <a:gd name="connsiteX15" fmla="*/ 4501661 w 7962900"/>
              <a:gd name="connsiteY15" fmla="*/ 1837593 h 1899139"/>
              <a:gd name="connsiteX16" fmla="*/ 3815861 w 7962900"/>
              <a:gd name="connsiteY16" fmla="*/ 1890347 h 1899139"/>
              <a:gd name="connsiteX17" fmla="*/ 3657600 w 7962900"/>
              <a:gd name="connsiteY17" fmla="*/ 1872762 h 1899139"/>
              <a:gd name="connsiteX18" fmla="*/ 3499338 w 7962900"/>
              <a:gd name="connsiteY18" fmla="*/ 1732085 h 1899139"/>
              <a:gd name="connsiteX19" fmla="*/ 3200400 w 7962900"/>
              <a:gd name="connsiteY19" fmla="*/ 1714501 h 1899139"/>
              <a:gd name="connsiteX20" fmla="*/ 2532185 w 7962900"/>
              <a:gd name="connsiteY20" fmla="*/ 1732085 h 1899139"/>
              <a:gd name="connsiteX21" fmla="*/ 2268415 w 7962900"/>
              <a:gd name="connsiteY21" fmla="*/ 1732085 h 1899139"/>
              <a:gd name="connsiteX22" fmla="*/ 2303585 w 7962900"/>
              <a:gd name="connsiteY22" fmla="*/ 1380393 h 1899139"/>
              <a:gd name="connsiteX23" fmla="*/ 1565031 w 7962900"/>
              <a:gd name="connsiteY23" fmla="*/ 1608993 h 1899139"/>
              <a:gd name="connsiteX24" fmla="*/ 1019908 w 7962900"/>
              <a:gd name="connsiteY24" fmla="*/ 1644162 h 1899139"/>
              <a:gd name="connsiteX25" fmla="*/ 896815 w 7962900"/>
              <a:gd name="connsiteY25" fmla="*/ 1538655 h 1899139"/>
              <a:gd name="connsiteX26" fmla="*/ 668215 w 7962900"/>
              <a:gd name="connsiteY26" fmla="*/ 1450732 h 1899139"/>
              <a:gd name="connsiteX27" fmla="*/ 492369 w 7962900"/>
              <a:gd name="connsiteY27" fmla="*/ 1292470 h 1899139"/>
              <a:gd name="connsiteX28" fmla="*/ 457200 w 7962900"/>
              <a:gd name="connsiteY28" fmla="*/ 1169378 h 1899139"/>
              <a:gd name="connsiteX29" fmla="*/ 52754 w 7962900"/>
              <a:gd name="connsiteY29" fmla="*/ 1046285 h 1899139"/>
              <a:gd name="connsiteX30" fmla="*/ 140677 w 7962900"/>
              <a:gd name="connsiteY30" fmla="*/ 940778 h 1899139"/>
              <a:gd name="connsiteX0" fmla="*/ 140677 w 7962900"/>
              <a:gd name="connsiteY0" fmla="*/ 940778 h 1899139"/>
              <a:gd name="connsiteX1" fmla="*/ 720969 w 7962900"/>
              <a:gd name="connsiteY1" fmla="*/ 1046285 h 1899139"/>
              <a:gd name="connsiteX2" fmla="*/ 1863969 w 7962900"/>
              <a:gd name="connsiteY2" fmla="*/ 888024 h 1899139"/>
              <a:gd name="connsiteX3" fmla="*/ 3235569 w 7962900"/>
              <a:gd name="connsiteY3" fmla="*/ 747347 h 1899139"/>
              <a:gd name="connsiteX4" fmla="*/ 4062046 w 7962900"/>
              <a:gd name="connsiteY4" fmla="*/ 641839 h 1899139"/>
              <a:gd name="connsiteX5" fmla="*/ 4994031 w 7962900"/>
              <a:gd name="connsiteY5" fmla="*/ 465993 h 1899139"/>
              <a:gd name="connsiteX6" fmla="*/ 5802923 w 7962900"/>
              <a:gd name="connsiteY6" fmla="*/ 96716 h 1899139"/>
              <a:gd name="connsiteX7" fmla="*/ 6400800 w 7962900"/>
              <a:gd name="connsiteY7" fmla="*/ 26378 h 1899139"/>
              <a:gd name="connsiteX8" fmla="*/ 7139354 w 7962900"/>
              <a:gd name="connsiteY8" fmla="*/ 79132 h 1899139"/>
              <a:gd name="connsiteX9" fmla="*/ 7684477 w 7962900"/>
              <a:gd name="connsiteY9" fmla="*/ 131885 h 1899139"/>
              <a:gd name="connsiteX10" fmla="*/ 7807569 w 7962900"/>
              <a:gd name="connsiteY10" fmla="*/ 219808 h 1899139"/>
              <a:gd name="connsiteX11" fmla="*/ 7860323 w 7962900"/>
              <a:gd name="connsiteY11" fmla="*/ 1450732 h 1899139"/>
              <a:gd name="connsiteX12" fmla="*/ 7192108 w 7962900"/>
              <a:gd name="connsiteY12" fmla="*/ 1433147 h 1899139"/>
              <a:gd name="connsiteX13" fmla="*/ 6523892 w 7962900"/>
              <a:gd name="connsiteY13" fmla="*/ 1327639 h 1899139"/>
              <a:gd name="connsiteX14" fmla="*/ 5058508 w 7962900"/>
              <a:gd name="connsiteY14" fmla="*/ 1667608 h 1899139"/>
              <a:gd name="connsiteX15" fmla="*/ 4501661 w 7962900"/>
              <a:gd name="connsiteY15" fmla="*/ 1837593 h 1899139"/>
              <a:gd name="connsiteX16" fmla="*/ 3815861 w 7962900"/>
              <a:gd name="connsiteY16" fmla="*/ 1890347 h 1899139"/>
              <a:gd name="connsiteX17" fmla="*/ 3657600 w 7962900"/>
              <a:gd name="connsiteY17" fmla="*/ 1872762 h 1899139"/>
              <a:gd name="connsiteX18" fmla="*/ 3499338 w 7962900"/>
              <a:gd name="connsiteY18" fmla="*/ 1732085 h 1899139"/>
              <a:gd name="connsiteX19" fmla="*/ 3200400 w 7962900"/>
              <a:gd name="connsiteY19" fmla="*/ 1714501 h 1899139"/>
              <a:gd name="connsiteX20" fmla="*/ 2532185 w 7962900"/>
              <a:gd name="connsiteY20" fmla="*/ 1732085 h 1899139"/>
              <a:gd name="connsiteX21" fmla="*/ 2268415 w 7962900"/>
              <a:gd name="connsiteY21" fmla="*/ 1732085 h 1899139"/>
              <a:gd name="connsiteX22" fmla="*/ 2303585 w 7962900"/>
              <a:gd name="connsiteY22" fmla="*/ 1380393 h 1899139"/>
              <a:gd name="connsiteX23" fmla="*/ 1565031 w 7962900"/>
              <a:gd name="connsiteY23" fmla="*/ 1608993 h 1899139"/>
              <a:gd name="connsiteX24" fmla="*/ 1019908 w 7962900"/>
              <a:gd name="connsiteY24" fmla="*/ 1644162 h 1899139"/>
              <a:gd name="connsiteX25" fmla="*/ 896815 w 7962900"/>
              <a:gd name="connsiteY25" fmla="*/ 1538655 h 1899139"/>
              <a:gd name="connsiteX26" fmla="*/ 668215 w 7962900"/>
              <a:gd name="connsiteY26" fmla="*/ 1450732 h 1899139"/>
              <a:gd name="connsiteX27" fmla="*/ 492369 w 7962900"/>
              <a:gd name="connsiteY27" fmla="*/ 1292470 h 1899139"/>
              <a:gd name="connsiteX28" fmla="*/ 457200 w 7962900"/>
              <a:gd name="connsiteY28" fmla="*/ 1169378 h 1899139"/>
              <a:gd name="connsiteX29" fmla="*/ 52754 w 7962900"/>
              <a:gd name="connsiteY29" fmla="*/ 1046285 h 1899139"/>
              <a:gd name="connsiteX30" fmla="*/ 140677 w 7962900"/>
              <a:gd name="connsiteY30" fmla="*/ 940778 h 1899139"/>
              <a:gd name="connsiteX0" fmla="*/ 140677 w 7989277"/>
              <a:gd name="connsiteY0" fmla="*/ 940778 h 1899139"/>
              <a:gd name="connsiteX1" fmla="*/ 720969 w 7989277"/>
              <a:gd name="connsiteY1" fmla="*/ 1046285 h 1899139"/>
              <a:gd name="connsiteX2" fmla="*/ 1863969 w 7989277"/>
              <a:gd name="connsiteY2" fmla="*/ 888024 h 1899139"/>
              <a:gd name="connsiteX3" fmla="*/ 3235569 w 7989277"/>
              <a:gd name="connsiteY3" fmla="*/ 747347 h 1899139"/>
              <a:gd name="connsiteX4" fmla="*/ 4062046 w 7989277"/>
              <a:gd name="connsiteY4" fmla="*/ 641839 h 1899139"/>
              <a:gd name="connsiteX5" fmla="*/ 4994031 w 7989277"/>
              <a:gd name="connsiteY5" fmla="*/ 465993 h 1899139"/>
              <a:gd name="connsiteX6" fmla="*/ 5802923 w 7989277"/>
              <a:gd name="connsiteY6" fmla="*/ 96716 h 1899139"/>
              <a:gd name="connsiteX7" fmla="*/ 6400800 w 7989277"/>
              <a:gd name="connsiteY7" fmla="*/ 26378 h 1899139"/>
              <a:gd name="connsiteX8" fmla="*/ 7139354 w 7989277"/>
              <a:gd name="connsiteY8" fmla="*/ 79132 h 1899139"/>
              <a:gd name="connsiteX9" fmla="*/ 7684477 w 7989277"/>
              <a:gd name="connsiteY9" fmla="*/ 131885 h 1899139"/>
              <a:gd name="connsiteX10" fmla="*/ 7959969 w 7989277"/>
              <a:gd name="connsiteY10" fmla="*/ 219808 h 1899139"/>
              <a:gd name="connsiteX11" fmla="*/ 7860323 w 7989277"/>
              <a:gd name="connsiteY11" fmla="*/ 1450732 h 1899139"/>
              <a:gd name="connsiteX12" fmla="*/ 7192108 w 7989277"/>
              <a:gd name="connsiteY12" fmla="*/ 1433147 h 1899139"/>
              <a:gd name="connsiteX13" fmla="*/ 6523892 w 7989277"/>
              <a:gd name="connsiteY13" fmla="*/ 1327639 h 1899139"/>
              <a:gd name="connsiteX14" fmla="*/ 5058508 w 7989277"/>
              <a:gd name="connsiteY14" fmla="*/ 1667608 h 1899139"/>
              <a:gd name="connsiteX15" fmla="*/ 4501661 w 7989277"/>
              <a:gd name="connsiteY15" fmla="*/ 1837593 h 1899139"/>
              <a:gd name="connsiteX16" fmla="*/ 3815861 w 7989277"/>
              <a:gd name="connsiteY16" fmla="*/ 1890347 h 1899139"/>
              <a:gd name="connsiteX17" fmla="*/ 3657600 w 7989277"/>
              <a:gd name="connsiteY17" fmla="*/ 1872762 h 1899139"/>
              <a:gd name="connsiteX18" fmla="*/ 3499338 w 7989277"/>
              <a:gd name="connsiteY18" fmla="*/ 1732085 h 1899139"/>
              <a:gd name="connsiteX19" fmla="*/ 3200400 w 7989277"/>
              <a:gd name="connsiteY19" fmla="*/ 1714501 h 1899139"/>
              <a:gd name="connsiteX20" fmla="*/ 2532185 w 7989277"/>
              <a:gd name="connsiteY20" fmla="*/ 1732085 h 1899139"/>
              <a:gd name="connsiteX21" fmla="*/ 2268415 w 7989277"/>
              <a:gd name="connsiteY21" fmla="*/ 1732085 h 1899139"/>
              <a:gd name="connsiteX22" fmla="*/ 2303585 w 7989277"/>
              <a:gd name="connsiteY22" fmla="*/ 1380393 h 1899139"/>
              <a:gd name="connsiteX23" fmla="*/ 1565031 w 7989277"/>
              <a:gd name="connsiteY23" fmla="*/ 1608993 h 1899139"/>
              <a:gd name="connsiteX24" fmla="*/ 1019908 w 7989277"/>
              <a:gd name="connsiteY24" fmla="*/ 1644162 h 1899139"/>
              <a:gd name="connsiteX25" fmla="*/ 896815 w 7989277"/>
              <a:gd name="connsiteY25" fmla="*/ 1538655 h 1899139"/>
              <a:gd name="connsiteX26" fmla="*/ 668215 w 7989277"/>
              <a:gd name="connsiteY26" fmla="*/ 1450732 h 1899139"/>
              <a:gd name="connsiteX27" fmla="*/ 492369 w 7989277"/>
              <a:gd name="connsiteY27" fmla="*/ 1292470 h 1899139"/>
              <a:gd name="connsiteX28" fmla="*/ 457200 w 7989277"/>
              <a:gd name="connsiteY28" fmla="*/ 1169378 h 1899139"/>
              <a:gd name="connsiteX29" fmla="*/ 52754 w 7989277"/>
              <a:gd name="connsiteY29" fmla="*/ 1046285 h 1899139"/>
              <a:gd name="connsiteX30" fmla="*/ 140677 w 7989277"/>
              <a:gd name="connsiteY30" fmla="*/ 940778 h 1899139"/>
              <a:gd name="connsiteX0" fmla="*/ 140677 w 7988300"/>
              <a:gd name="connsiteY0" fmla="*/ 940778 h 1899139"/>
              <a:gd name="connsiteX1" fmla="*/ 720969 w 7988300"/>
              <a:gd name="connsiteY1" fmla="*/ 1046285 h 1899139"/>
              <a:gd name="connsiteX2" fmla="*/ 1863969 w 7988300"/>
              <a:gd name="connsiteY2" fmla="*/ 888024 h 1899139"/>
              <a:gd name="connsiteX3" fmla="*/ 3235569 w 7988300"/>
              <a:gd name="connsiteY3" fmla="*/ 747347 h 1899139"/>
              <a:gd name="connsiteX4" fmla="*/ 4062046 w 7988300"/>
              <a:gd name="connsiteY4" fmla="*/ 641839 h 1899139"/>
              <a:gd name="connsiteX5" fmla="*/ 4994031 w 7988300"/>
              <a:gd name="connsiteY5" fmla="*/ 465993 h 1899139"/>
              <a:gd name="connsiteX6" fmla="*/ 5802923 w 7988300"/>
              <a:gd name="connsiteY6" fmla="*/ 96716 h 1899139"/>
              <a:gd name="connsiteX7" fmla="*/ 6400800 w 7988300"/>
              <a:gd name="connsiteY7" fmla="*/ 26378 h 1899139"/>
              <a:gd name="connsiteX8" fmla="*/ 7139354 w 7988300"/>
              <a:gd name="connsiteY8" fmla="*/ 79132 h 1899139"/>
              <a:gd name="connsiteX9" fmla="*/ 7684477 w 7988300"/>
              <a:gd name="connsiteY9" fmla="*/ 131885 h 1899139"/>
              <a:gd name="connsiteX10" fmla="*/ 7959969 w 7988300"/>
              <a:gd name="connsiteY10" fmla="*/ 219808 h 1899139"/>
              <a:gd name="connsiteX11" fmla="*/ 7860323 w 7988300"/>
              <a:gd name="connsiteY11" fmla="*/ 1450732 h 1899139"/>
              <a:gd name="connsiteX12" fmla="*/ 7192108 w 7988300"/>
              <a:gd name="connsiteY12" fmla="*/ 1433147 h 1899139"/>
              <a:gd name="connsiteX13" fmla="*/ 6523892 w 7988300"/>
              <a:gd name="connsiteY13" fmla="*/ 1327639 h 1899139"/>
              <a:gd name="connsiteX14" fmla="*/ 5058508 w 7988300"/>
              <a:gd name="connsiteY14" fmla="*/ 1667608 h 1899139"/>
              <a:gd name="connsiteX15" fmla="*/ 4501661 w 7988300"/>
              <a:gd name="connsiteY15" fmla="*/ 1837593 h 1899139"/>
              <a:gd name="connsiteX16" fmla="*/ 3815861 w 7988300"/>
              <a:gd name="connsiteY16" fmla="*/ 1890347 h 1899139"/>
              <a:gd name="connsiteX17" fmla="*/ 3657600 w 7988300"/>
              <a:gd name="connsiteY17" fmla="*/ 1872762 h 1899139"/>
              <a:gd name="connsiteX18" fmla="*/ 3499338 w 7988300"/>
              <a:gd name="connsiteY18" fmla="*/ 1732085 h 1899139"/>
              <a:gd name="connsiteX19" fmla="*/ 3200400 w 7988300"/>
              <a:gd name="connsiteY19" fmla="*/ 1714501 h 1899139"/>
              <a:gd name="connsiteX20" fmla="*/ 2532185 w 7988300"/>
              <a:gd name="connsiteY20" fmla="*/ 1732085 h 1899139"/>
              <a:gd name="connsiteX21" fmla="*/ 2268415 w 7988300"/>
              <a:gd name="connsiteY21" fmla="*/ 1732085 h 1899139"/>
              <a:gd name="connsiteX22" fmla="*/ 2303585 w 7988300"/>
              <a:gd name="connsiteY22" fmla="*/ 1380393 h 1899139"/>
              <a:gd name="connsiteX23" fmla="*/ 1565031 w 7988300"/>
              <a:gd name="connsiteY23" fmla="*/ 1608993 h 1899139"/>
              <a:gd name="connsiteX24" fmla="*/ 1019908 w 7988300"/>
              <a:gd name="connsiteY24" fmla="*/ 1644162 h 1899139"/>
              <a:gd name="connsiteX25" fmla="*/ 896815 w 7988300"/>
              <a:gd name="connsiteY25" fmla="*/ 1538655 h 1899139"/>
              <a:gd name="connsiteX26" fmla="*/ 668215 w 7988300"/>
              <a:gd name="connsiteY26" fmla="*/ 1450732 h 1899139"/>
              <a:gd name="connsiteX27" fmla="*/ 492369 w 7988300"/>
              <a:gd name="connsiteY27" fmla="*/ 1292470 h 1899139"/>
              <a:gd name="connsiteX28" fmla="*/ 457200 w 7988300"/>
              <a:gd name="connsiteY28" fmla="*/ 1169378 h 1899139"/>
              <a:gd name="connsiteX29" fmla="*/ 52754 w 7988300"/>
              <a:gd name="connsiteY29" fmla="*/ 1046285 h 1899139"/>
              <a:gd name="connsiteX30" fmla="*/ 140677 w 7988300"/>
              <a:gd name="connsiteY30" fmla="*/ 940778 h 1899139"/>
              <a:gd name="connsiteX0" fmla="*/ 140677 w 7988300"/>
              <a:gd name="connsiteY0" fmla="*/ 917331 h 1875692"/>
              <a:gd name="connsiteX1" fmla="*/ 720969 w 7988300"/>
              <a:gd name="connsiteY1" fmla="*/ 1022838 h 1875692"/>
              <a:gd name="connsiteX2" fmla="*/ 1863969 w 7988300"/>
              <a:gd name="connsiteY2" fmla="*/ 864577 h 1875692"/>
              <a:gd name="connsiteX3" fmla="*/ 3235569 w 7988300"/>
              <a:gd name="connsiteY3" fmla="*/ 723900 h 1875692"/>
              <a:gd name="connsiteX4" fmla="*/ 4062046 w 7988300"/>
              <a:gd name="connsiteY4" fmla="*/ 618392 h 1875692"/>
              <a:gd name="connsiteX5" fmla="*/ 4994031 w 7988300"/>
              <a:gd name="connsiteY5" fmla="*/ 442546 h 1875692"/>
              <a:gd name="connsiteX6" fmla="*/ 5802923 w 7988300"/>
              <a:gd name="connsiteY6" fmla="*/ 73269 h 1875692"/>
              <a:gd name="connsiteX7" fmla="*/ 6400800 w 7988300"/>
              <a:gd name="connsiteY7" fmla="*/ 2931 h 1875692"/>
              <a:gd name="connsiteX8" fmla="*/ 7139354 w 7988300"/>
              <a:gd name="connsiteY8" fmla="*/ 55685 h 1875692"/>
              <a:gd name="connsiteX9" fmla="*/ 7684477 w 7988300"/>
              <a:gd name="connsiteY9" fmla="*/ 108438 h 1875692"/>
              <a:gd name="connsiteX10" fmla="*/ 7959969 w 7988300"/>
              <a:gd name="connsiteY10" fmla="*/ 196361 h 1875692"/>
              <a:gd name="connsiteX11" fmla="*/ 7860323 w 7988300"/>
              <a:gd name="connsiteY11" fmla="*/ 1427285 h 1875692"/>
              <a:gd name="connsiteX12" fmla="*/ 7192108 w 7988300"/>
              <a:gd name="connsiteY12" fmla="*/ 1409700 h 1875692"/>
              <a:gd name="connsiteX13" fmla="*/ 6523892 w 7988300"/>
              <a:gd name="connsiteY13" fmla="*/ 1304192 h 1875692"/>
              <a:gd name="connsiteX14" fmla="*/ 5058508 w 7988300"/>
              <a:gd name="connsiteY14" fmla="*/ 1644161 h 1875692"/>
              <a:gd name="connsiteX15" fmla="*/ 4501661 w 7988300"/>
              <a:gd name="connsiteY15" fmla="*/ 1814146 h 1875692"/>
              <a:gd name="connsiteX16" fmla="*/ 3815861 w 7988300"/>
              <a:gd name="connsiteY16" fmla="*/ 1866900 h 1875692"/>
              <a:gd name="connsiteX17" fmla="*/ 3657600 w 7988300"/>
              <a:gd name="connsiteY17" fmla="*/ 1849315 h 1875692"/>
              <a:gd name="connsiteX18" fmla="*/ 3499338 w 7988300"/>
              <a:gd name="connsiteY18" fmla="*/ 1708638 h 1875692"/>
              <a:gd name="connsiteX19" fmla="*/ 3200400 w 7988300"/>
              <a:gd name="connsiteY19" fmla="*/ 1691054 h 1875692"/>
              <a:gd name="connsiteX20" fmla="*/ 2532185 w 7988300"/>
              <a:gd name="connsiteY20" fmla="*/ 1708638 h 1875692"/>
              <a:gd name="connsiteX21" fmla="*/ 2268415 w 7988300"/>
              <a:gd name="connsiteY21" fmla="*/ 1708638 h 1875692"/>
              <a:gd name="connsiteX22" fmla="*/ 2303585 w 7988300"/>
              <a:gd name="connsiteY22" fmla="*/ 1356946 h 1875692"/>
              <a:gd name="connsiteX23" fmla="*/ 1565031 w 7988300"/>
              <a:gd name="connsiteY23" fmla="*/ 1585546 h 1875692"/>
              <a:gd name="connsiteX24" fmla="*/ 1019908 w 7988300"/>
              <a:gd name="connsiteY24" fmla="*/ 1620715 h 1875692"/>
              <a:gd name="connsiteX25" fmla="*/ 896815 w 7988300"/>
              <a:gd name="connsiteY25" fmla="*/ 1515208 h 1875692"/>
              <a:gd name="connsiteX26" fmla="*/ 668215 w 7988300"/>
              <a:gd name="connsiteY26" fmla="*/ 1427285 h 1875692"/>
              <a:gd name="connsiteX27" fmla="*/ 492369 w 7988300"/>
              <a:gd name="connsiteY27" fmla="*/ 1269023 h 1875692"/>
              <a:gd name="connsiteX28" fmla="*/ 457200 w 7988300"/>
              <a:gd name="connsiteY28" fmla="*/ 1145931 h 1875692"/>
              <a:gd name="connsiteX29" fmla="*/ 52754 w 7988300"/>
              <a:gd name="connsiteY29" fmla="*/ 1022838 h 1875692"/>
              <a:gd name="connsiteX30" fmla="*/ 140677 w 7988300"/>
              <a:gd name="connsiteY30" fmla="*/ 917331 h 1875692"/>
              <a:gd name="connsiteX0" fmla="*/ 140677 w 7988300"/>
              <a:gd name="connsiteY0" fmla="*/ 917331 h 1875692"/>
              <a:gd name="connsiteX1" fmla="*/ 720969 w 7988300"/>
              <a:gd name="connsiteY1" fmla="*/ 1022838 h 1875692"/>
              <a:gd name="connsiteX2" fmla="*/ 1863969 w 7988300"/>
              <a:gd name="connsiteY2" fmla="*/ 864577 h 1875692"/>
              <a:gd name="connsiteX3" fmla="*/ 3235569 w 7988300"/>
              <a:gd name="connsiteY3" fmla="*/ 723900 h 1875692"/>
              <a:gd name="connsiteX4" fmla="*/ 4062046 w 7988300"/>
              <a:gd name="connsiteY4" fmla="*/ 618392 h 1875692"/>
              <a:gd name="connsiteX5" fmla="*/ 4994031 w 7988300"/>
              <a:gd name="connsiteY5" fmla="*/ 442546 h 1875692"/>
              <a:gd name="connsiteX6" fmla="*/ 5802923 w 7988300"/>
              <a:gd name="connsiteY6" fmla="*/ 73269 h 1875692"/>
              <a:gd name="connsiteX7" fmla="*/ 6400800 w 7988300"/>
              <a:gd name="connsiteY7" fmla="*/ 2931 h 1875692"/>
              <a:gd name="connsiteX8" fmla="*/ 7139354 w 7988300"/>
              <a:gd name="connsiteY8" fmla="*/ 55685 h 1875692"/>
              <a:gd name="connsiteX9" fmla="*/ 7684477 w 7988300"/>
              <a:gd name="connsiteY9" fmla="*/ 108438 h 1875692"/>
              <a:gd name="connsiteX10" fmla="*/ 7959969 w 7988300"/>
              <a:gd name="connsiteY10" fmla="*/ 196361 h 1875692"/>
              <a:gd name="connsiteX11" fmla="*/ 7860323 w 7988300"/>
              <a:gd name="connsiteY11" fmla="*/ 1427285 h 1875692"/>
              <a:gd name="connsiteX12" fmla="*/ 7192108 w 7988300"/>
              <a:gd name="connsiteY12" fmla="*/ 1409700 h 1875692"/>
              <a:gd name="connsiteX13" fmla="*/ 6523892 w 7988300"/>
              <a:gd name="connsiteY13" fmla="*/ 1304192 h 1875692"/>
              <a:gd name="connsiteX14" fmla="*/ 5058508 w 7988300"/>
              <a:gd name="connsiteY14" fmla="*/ 1644161 h 1875692"/>
              <a:gd name="connsiteX15" fmla="*/ 4501661 w 7988300"/>
              <a:gd name="connsiteY15" fmla="*/ 1814146 h 1875692"/>
              <a:gd name="connsiteX16" fmla="*/ 3815861 w 7988300"/>
              <a:gd name="connsiteY16" fmla="*/ 1866900 h 1875692"/>
              <a:gd name="connsiteX17" fmla="*/ 3657600 w 7988300"/>
              <a:gd name="connsiteY17" fmla="*/ 1849315 h 1875692"/>
              <a:gd name="connsiteX18" fmla="*/ 3499338 w 7988300"/>
              <a:gd name="connsiteY18" fmla="*/ 1708638 h 1875692"/>
              <a:gd name="connsiteX19" fmla="*/ 3200400 w 7988300"/>
              <a:gd name="connsiteY19" fmla="*/ 1691054 h 1875692"/>
              <a:gd name="connsiteX20" fmla="*/ 2532185 w 7988300"/>
              <a:gd name="connsiteY20" fmla="*/ 1708638 h 1875692"/>
              <a:gd name="connsiteX21" fmla="*/ 2268415 w 7988300"/>
              <a:gd name="connsiteY21" fmla="*/ 1708638 h 1875692"/>
              <a:gd name="connsiteX22" fmla="*/ 2303585 w 7988300"/>
              <a:gd name="connsiteY22" fmla="*/ 1356946 h 1875692"/>
              <a:gd name="connsiteX23" fmla="*/ 1565031 w 7988300"/>
              <a:gd name="connsiteY23" fmla="*/ 1585546 h 1875692"/>
              <a:gd name="connsiteX24" fmla="*/ 1019908 w 7988300"/>
              <a:gd name="connsiteY24" fmla="*/ 1620715 h 1875692"/>
              <a:gd name="connsiteX25" fmla="*/ 896815 w 7988300"/>
              <a:gd name="connsiteY25" fmla="*/ 1515208 h 1875692"/>
              <a:gd name="connsiteX26" fmla="*/ 668215 w 7988300"/>
              <a:gd name="connsiteY26" fmla="*/ 1427285 h 1875692"/>
              <a:gd name="connsiteX27" fmla="*/ 492369 w 7988300"/>
              <a:gd name="connsiteY27" fmla="*/ 1269023 h 1875692"/>
              <a:gd name="connsiteX28" fmla="*/ 457200 w 7988300"/>
              <a:gd name="connsiteY28" fmla="*/ 1145931 h 1875692"/>
              <a:gd name="connsiteX29" fmla="*/ 52754 w 7988300"/>
              <a:gd name="connsiteY29" fmla="*/ 1022838 h 1875692"/>
              <a:gd name="connsiteX30" fmla="*/ 140677 w 7988300"/>
              <a:gd name="connsiteY30" fmla="*/ 917331 h 1875692"/>
              <a:gd name="connsiteX0" fmla="*/ 140677 w 7988300"/>
              <a:gd name="connsiteY0" fmla="*/ 917331 h 1875692"/>
              <a:gd name="connsiteX1" fmla="*/ 720969 w 7988300"/>
              <a:gd name="connsiteY1" fmla="*/ 1022838 h 1875692"/>
              <a:gd name="connsiteX2" fmla="*/ 1863969 w 7988300"/>
              <a:gd name="connsiteY2" fmla="*/ 864577 h 1875692"/>
              <a:gd name="connsiteX3" fmla="*/ 3235569 w 7988300"/>
              <a:gd name="connsiteY3" fmla="*/ 723900 h 1875692"/>
              <a:gd name="connsiteX4" fmla="*/ 4062046 w 7988300"/>
              <a:gd name="connsiteY4" fmla="*/ 618392 h 1875692"/>
              <a:gd name="connsiteX5" fmla="*/ 4994031 w 7988300"/>
              <a:gd name="connsiteY5" fmla="*/ 442546 h 1875692"/>
              <a:gd name="connsiteX6" fmla="*/ 5802923 w 7988300"/>
              <a:gd name="connsiteY6" fmla="*/ 73269 h 1875692"/>
              <a:gd name="connsiteX7" fmla="*/ 6400800 w 7988300"/>
              <a:gd name="connsiteY7" fmla="*/ 2931 h 1875692"/>
              <a:gd name="connsiteX8" fmla="*/ 7139354 w 7988300"/>
              <a:gd name="connsiteY8" fmla="*/ 55685 h 1875692"/>
              <a:gd name="connsiteX9" fmla="*/ 7684477 w 7988300"/>
              <a:gd name="connsiteY9" fmla="*/ 108438 h 1875692"/>
              <a:gd name="connsiteX10" fmla="*/ 7959969 w 7988300"/>
              <a:gd name="connsiteY10" fmla="*/ 196361 h 1875692"/>
              <a:gd name="connsiteX11" fmla="*/ 7860323 w 7988300"/>
              <a:gd name="connsiteY11" fmla="*/ 1427285 h 1875692"/>
              <a:gd name="connsiteX12" fmla="*/ 7192108 w 7988300"/>
              <a:gd name="connsiteY12" fmla="*/ 1409700 h 1875692"/>
              <a:gd name="connsiteX13" fmla="*/ 6523892 w 7988300"/>
              <a:gd name="connsiteY13" fmla="*/ 1304192 h 1875692"/>
              <a:gd name="connsiteX14" fmla="*/ 5058508 w 7988300"/>
              <a:gd name="connsiteY14" fmla="*/ 1644161 h 1875692"/>
              <a:gd name="connsiteX15" fmla="*/ 4501661 w 7988300"/>
              <a:gd name="connsiteY15" fmla="*/ 1814146 h 1875692"/>
              <a:gd name="connsiteX16" fmla="*/ 3815861 w 7988300"/>
              <a:gd name="connsiteY16" fmla="*/ 1866900 h 1875692"/>
              <a:gd name="connsiteX17" fmla="*/ 3657600 w 7988300"/>
              <a:gd name="connsiteY17" fmla="*/ 1849315 h 1875692"/>
              <a:gd name="connsiteX18" fmla="*/ 3499338 w 7988300"/>
              <a:gd name="connsiteY18" fmla="*/ 1708638 h 1875692"/>
              <a:gd name="connsiteX19" fmla="*/ 3200400 w 7988300"/>
              <a:gd name="connsiteY19" fmla="*/ 1691054 h 1875692"/>
              <a:gd name="connsiteX20" fmla="*/ 2532185 w 7988300"/>
              <a:gd name="connsiteY20" fmla="*/ 1708638 h 1875692"/>
              <a:gd name="connsiteX21" fmla="*/ 2268415 w 7988300"/>
              <a:gd name="connsiteY21" fmla="*/ 1708638 h 1875692"/>
              <a:gd name="connsiteX22" fmla="*/ 2303585 w 7988300"/>
              <a:gd name="connsiteY22" fmla="*/ 1356946 h 1875692"/>
              <a:gd name="connsiteX23" fmla="*/ 1565031 w 7988300"/>
              <a:gd name="connsiteY23" fmla="*/ 1585546 h 1875692"/>
              <a:gd name="connsiteX24" fmla="*/ 1019908 w 7988300"/>
              <a:gd name="connsiteY24" fmla="*/ 1620715 h 1875692"/>
              <a:gd name="connsiteX25" fmla="*/ 896815 w 7988300"/>
              <a:gd name="connsiteY25" fmla="*/ 1515208 h 1875692"/>
              <a:gd name="connsiteX26" fmla="*/ 668215 w 7988300"/>
              <a:gd name="connsiteY26" fmla="*/ 1427285 h 1875692"/>
              <a:gd name="connsiteX27" fmla="*/ 492369 w 7988300"/>
              <a:gd name="connsiteY27" fmla="*/ 1269023 h 1875692"/>
              <a:gd name="connsiteX28" fmla="*/ 457200 w 7988300"/>
              <a:gd name="connsiteY28" fmla="*/ 1145931 h 1875692"/>
              <a:gd name="connsiteX29" fmla="*/ 52754 w 7988300"/>
              <a:gd name="connsiteY29" fmla="*/ 1022838 h 1875692"/>
              <a:gd name="connsiteX30" fmla="*/ 140677 w 7988300"/>
              <a:gd name="connsiteY30" fmla="*/ 917331 h 1875692"/>
              <a:gd name="connsiteX0" fmla="*/ 140677 w 8080130"/>
              <a:gd name="connsiteY0" fmla="*/ 949570 h 1907931"/>
              <a:gd name="connsiteX1" fmla="*/ 720969 w 8080130"/>
              <a:gd name="connsiteY1" fmla="*/ 1055077 h 1907931"/>
              <a:gd name="connsiteX2" fmla="*/ 1863969 w 8080130"/>
              <a:gd name="connsiteY2" fmla="*/ 896816 h 1907931"/>
              <a:gd name="connsiteX3" fmla="*/ 3235569 w 8080130"/>
              <a:gd name="connsiteY3" fmla="*/ 756139 h 1907931"/>
              <a:gd name="connsiteX4" fmla="*/ 4062046 w 8080130"/>
              <a:gd name="connsiteY4" fmla="*/ 650631 h 1907931"/>
              <a:gd name="connsiteX5" fmla="*/ 4994031 w 8080130"/>
              <a:gd name="connsiteY5" fmla="*/ 474785 h 1907931"/>
              <a:gd name="connsiteX6" fmla="*/ 5802923 w 8080130"/>
              <a:gd name="connsiteY6" fmla="*/ 105508 h 1907931"/>
              <a:gd name="connsiteX7" fmla="*/ 6400800 w 8080130"/>
              <a:gd name="connsiteY7" fmla="*/ 35170 h 1907931"/>
              <a:gd name="connsiteX8" fmla="*/ 7139354 w 8080130"/>
              <a:gd name="connsiteY8" fmla="*/ 87924 h 1907931"/>
              <a:gd name="connsiteX9" fmla="*/ 7959969 w 8080130"/>
              <a:gd name="connsiteY9" fmla="*/ 228600 h 1907931"/>
              <a:gd name="connsiteX10" fmla="*/ 7860323 w 8080130"/>
              <a:gd name="connsiteY10" fmla="*/ 1459524 h 1907931"/>
              <a:gd name="connsiteX11" fmla="*/ 7192108 w 8080130"/>
              <a:gd name="connsiteY11" fmla="*/ 1441939 h 1907931"/>
              <a:gd name="connsiteX12" fmla="*/ 6523892 w 8080130"/>
              <a:gd name="connsiteY12" fmla="*/ 1336431 h 1907931"/>
              <a:gd name="connsiteX13" fmla="*/ 5058508 w 8080130"/>
              <a:gd name="connsiteY13" fmla="*/ 1676400 h 1907931"/>
              <a:gd name="connsiteX14" fmla="*/ 4501661 w 8080130"/>
              <a:gd name="connsiteY14" fmla="*/ 1846385 h 1907931"/>
              <a:gd name="connsiteX15" fmla="*/ 3815861 w 8080130"/>
              <a:gd name="connsiteY15" fmla="*/ 1899139 h 1907931"/>
              <a:gd name="connsiteX16" fmla="*/ 3657600 w 8080130"/>
              <a:gd name="connsiteY16" fmla="*/ 1881554 h 1907931"/>
              <a:gd name="connsiteX17" fmla="*/ 3499338 w 8080130"/>
              <a:gd name="connsiteY17" fmla="*/ 1740877 h 1907931"/>
              <a:gd name="connsiteX18" fmla="*/ 3200400 w 8080130"/>
              <a:gd name="connsiteY18" fmla="*/ 1723293 h 1907931"/>
              <a:gd name="connsiteX19" fmla="*/ 2532185 w 8080130"/>
              <a:gd name="connsiteY19" fmla="*/ 1740877 h 1907931"/>
              <a:gd name="connsiteX20" fmla="*/ 2268415 w 8080130"/>
              <a:gd name="connsiteY20" fmla="*/ 1740877 h 1907931"/>
              <a:gd name="connsiteX21" fmla="*/ 2303585 w 8080130"/>
              <a:gd name="connsiteY21" fmla="*/ 1389185 h 1907931"/>
              <a:gd name="connsiteX22" fmla="*/ 1565031 w 8080130"/>
              <a:gd name="connsiteY22" fmla="*/ 1617785 h 1907931"/>
              <a:gd name="connsiteX23" fmla="*/ 1019908 w 8080130"/>
              <a:gd name="connsiteY23" fmla="*/ 1652954 h 1907931"/>
              <a:gd name="connsiteX24" fmla="*/ 896815 w 8080130"/>
              <a:gd name="connsiteY24" fmla="*/ 1547447 h 1907931"/>
              <a:gd name="connsiteX25" fmla="*/ 668215 w 8080130"/>
              <a:gd name="connsiteY25" fmla="*/ 1459524 h 1907931"/>
              <a:gd name="connsiteX26" fmla="*/ 492369 w 8080130"/>
              <a:gd name="connsiteY26" fmla="*/ 1301262 h 1907931"/>
              <a:gd name="connsiteX27" fmla="*/ 457200 w 8080130"/>
              <a:gd name="connsiteY27" fmla="*/ 1178170 h 1907931"/>
              <a:gd name="connsiteX28" fmla="*/ 52754 w 8080130"/>
              <a:gd name="connsiteY28" fmla="*/ 1055077 h 1907931"/>
              <a:gd name="connsiteX29" fmla="*/ 140677 w 8080130"/>
              <a:gd name="connsiteY29" fmla="*/ 949570 h 1907931"/>
              <a:gd name="connsiteX0" fmla="*/ 140677 w 8080130"/>
              <a:gd name="connsiteY0" fmla="*/ 917331 h 1875692"/>
              <a:gd name="connsiteX1" fmla="*/ 720969 w 8080130"/>
              <a:gd name="connsiteY1" fmla="*/ 1022838 h 1875692"/>
              <a:gd name="connsiteX2" fmla="*/ 1863969 w 8080130"/>
              <a:gd name="connsiteY2" fmla="*/ 864577 h 1875692"/>
              <a:gd name="connsiteX3" fmla="*/ 3235569 w 8080130"/>
              <a:gd name="connsiteY3" fmla="*/ 723900 h 1875692"/>
              <a:gd name="connsiteX4" fmla="*/ 4062046 w 8080130"/>
              <a:gd name="connsiteY4" fmla="*/ 618392 h 1875692"/>
              <a:gd name="connsiteX5" fmla="*/ 4994031 w 8080130"/>
              <a:gd name="connsiteY5" fmla="*/ 442546 h 1875692"/>
              <a:gd name="connsiteX6" fmla="*/ 5802923 w 8080130"/>
              <a:gd name="connsiteY6" fmla="*/ 73269 h 1875692"/>
              <a:gd name="connsiteX7" fmla="*/ 6400800 w 8080130"/>
              <a:gd name="connsiteY7" fmla="*/ 2931 h 1875692"/>
              <a:gd name="connsiteX8" fmla="*/ 7139354 w 8080130"/>
              <a:gd name="connsiteY8" fmla="*/ 55685 h 1875692"/>
              <a:gd name="connsiteX9" fmla="*/ 7959969 w 8080130"/>
              <a:gd name="connsiteY9" fmla="*/ 196361 h 1875692"/>
              <a:gd name="connsiteX10" fmla="*/ 7860323 w 8080130"/>
              <a:gd name="connsiteY10" fmla="*/ 1427285 h 1875692"/>
              <a:gd name="connsiteX11" fmla="*/ 7192108 w 8080130"/>
              <a:gd name="connsiteY11" fmla="*/ 1409700 h 1875692"/>
              <a:gd name="connsiteX12" fmla="*/ 6523892 w 8080130"/>
              <a:gd name="connsiteY12" fmla="*/ 1304192 h 1875692"/>
              <a:gd name="connsiteX13" fmla="*/ 5058508 w 8080130"/>
              <a:gd name="connsiteY13" fmla="*/ 1644161 h 1875692"/>
              <a:gd name="connsiteX14" fmla="*/ 4501661 w 8080130"/>
              <a:gd name="connsiteY14" fmla="*/ 1814146 h 1875692"/>
              <a:gd name="connsiteX15" fmla="*/ 3815861 w 8080130"/>
              <a:gd name="connsiteY15" fmla="*/ 1866900 h 1875692"/>
              <a:gd name="connsiteX16" fmla="*/ 3657600 w 8080130"/>
              <a:gd name="connsiteY16" fmla="*/ 1849315 h 1875692"/>
              <a:gd name="connsiteX17" fmla="*/ 3499338 w 8080130"/>
              <a:gd name="connsiteY17" fmla="*/ 1708638 h 1875692"/>
              <a:gd name="connsiteX18" fmla="*/ 3200400 w 8080130"/>
              <a:gd name="connsiteY18" fmla="*/ 1691054 h 1875692"/>
              <a:gd name="connsiteX19" fmla="*/ 2532185 w 8080130"/>
              <a:gd name="connsiteY19" fmla="*/ 1708638 h 1875692"/>
              <a:gd name="connsiteX20" fmla="*/ 2268415 w 8080130"/>
              <a:gd name="connsiteY20" fmla="*/ 1708638 h 1875692"/>
              <a:gd name="connsiteX21" fmla="*/ 2303585 w 8080130"/>
              <a:gd name="connsiteY21" fmla="*/ 1356946 h 1875692"/>
              <a:gd name="connsiteX22" fmla="*/ 1565031 w 8080130"/>
              <a:gd name="connsiteY22" fmla="*/ 1585546 h 1875692"/>
              <a:gd name="connsiteX23" fmla="*/ 1019908 w 8080130"/>
              <a:gd name="connsiteY23" fmla="*/ 1620715 h 1875692"/>
              <a:gd name="connsiteX24" fmla="*/ 896815 w 8080130"/>
              <a:gd name="connsiteY24" fmla="*/ 1515208 h 1875692"/>
              <a:gd name="connsiteX25" fmla="*/ 668215 w 8080130"/>
              <a:gd name="connsiteY25" fmla="*/ 1427285 h 1875692"/>
              <a:gd name="connsiteX26" fmla="*/ 492369 w 8080130"/>
              <a:gd name="connsiteY26" fmla="*/ 1269023 h 1875692"/>
              <a:gd name="connsiteX27" fmla="*/ 457200 w 8080130"/>
              <a:gd name="connsiteY27" fmla="*/ 1145931 h 1875692"/>
              <a:gd name="connsiteX28" fmla="*/ 52754 w 8080130"/>
              <a:gd name="connsiteY28" fmla="*/ 1022838 h 1875692"/>
              <a:gd name="connsiteX29" fmla="*/ 140677 w 8080130"/>
              <a:gd name="connsiteY29" fmla="*/ 917331 h 1875692"/>
              <a:gd name="connsiteX0" fmla="*/ 140677 w 7988300"/>
              <a:gd name="connsiteY0" fmla="*/ 917331 h 1875692"/>
              <a:gd name="connsiteX1" fmla="*/ 720969 w 7988300"/>
              <a:gd name="connsiteY1" fmla="*/ 1022838 h 1875692"/>
              <a:gd name="connsiteX2" fmla="*/ 1863969 w 7988300"/>
              <a:gd name="connsiteY2" fmla="*/ 864577 h 1875692"/>
              <a:gd name="connsiteX3" fmla="*/ 3235569 w 7988300"/>
              <a:gd name="connsiteY3" fmla="*/ 723900 h 1875692"/>
              <a:gd name="connsiteX4" fmla="*/ 4062046 w 7988300"/>
              <a:gd name="connsiteY4" fmla="*/ 618392 h 1875692"/>
              <a:gd name="connsiteX5" fmla="*/ 4994031 w 7988300"/>
              <a:gd name="connsiteY5" fmla="*/ 442546 h 1875692"/>
              <a:gd name="connsiteX6" fmla="*/ 5802923 w 7988300"/>
              <a:gd name="connsiteY6" fmla="*/ 73269 h 1875692"/>
              <a:gd name="connsiteX7" fmla="*/ 6400800 w 7988300"/>
              <a:gd name="connsiteY7" fmla="*/ 2931 h 1875692"/>
              <a:gd name="connsiteX8" fmla="*/ 7139354 w 7988300"/>
              <a:gd name="connsiteY8" fmla="*/ 55685 h 1875692"/>
              <a:gd name="connsiteX9" fmla="*/ 7959969 w 7988300"/>
              <a:gd name="connsiteY9" fmla="*/ 196361 h 1875692"/>
              <a:gd name="connsiteX10" fmla="*/ 7860323 w 7988300"/>
              <a:gd name="connsiteY10" fmla="*/ 1427285 h 1875692"/>
              <a:gd name="connsiteX11" fmla="*/ 7192108 w 7988300"/>
              <a:gd name="connsiteY11" fmla="*/ 1409700 h 1875692"/>
              <a:gd name="connsiteX12" fmla="*/ 6523892 w 7988300"/>
              <a:gd name="connsiteY12" fmla="*/ 1304192 h 1875692"/>
              <a:gd name="connsiteX13" fmla="*/ 5058508 w 7988300"/>
              <a:gd name="connsiteY13" fmla="*/ 1644161 h 1875692"/>
              <a:gd name="connsiteX14" fmla="*/ 4501661 w 7988300"/>
              <a:gd name="connsiteY14" fmla="*/ 1814146 h 1875692"/>
              <a:gd name="connsiteX15" fmla="*/ 3815861 w 7988300"/>
              <a:gd name="connsiteY15" fmla="*/ 1866900 h 1875692"/>
              <a:gd name="connsiteX16" fmla="*/ 3657600 w 7988300"/>
              <a:gd name="connsiteY16" fmla="*/ 1849315 h 1875692"/>
              <a:gd name="connsiteX17" fmla="*/ 3499338 w 7988300"/>
              <a:gd name="connsiteY17" fmla="*/ 1708638 h 1875692"/>
              <a:gd name="connsiteX18" fmla="*/ 3200400 w 7988300"/>
              <a:gd name="connsiteY18" fmla="*/ 1691054 h 1875692"/>
              <a:gd name="connsiteX19" fmla="*/ 2532185 w 7988300"/>
              <a:gd name="connsiteY19" fmla="*/ 1708638 h 1875692"/>
              <a:gd name="connsiteX20" fmla="*/ 2268415 w 7988300"/>
              <a:gd name="connsiteY20" fmla="*/ 1708638 h 1875692"/>
              <a:gd name="connsiteX21" fmla="*/ 2303585 w 7988300"/>
              <a:gd name="connsiteY21" fmla="*/ 1356946 h 1875692"/>
              <a:gd name="connsiteX22" fmla="*/ 1565031 w 7988300"/>
              <a:gd name="connsiteY22" fmla="*/ 1585546 h 1875692"/>
              <a:gd name="connsiteX23" fmla="*/ 1019908 w 7988300"/>
              <a:gd name="connsiteY23" fmla="*/ 1620715 h 1875692"/>
              <a:gd name="connsiteX24" fmla="*/ 896815 w 7988300"/>
              <a:gd name="connsiteY24" fmla="*/ 1515208 h 1875692"/>
              <a:gd name="connsiteX25" fmla="*/ 668215 w 7988300"/>
              <a:gd name="connsiteY25" fmla="*/ 1427285 h 1875692"/>
              <a:gd name="connsiteX26" fmla="*/ 492369 w 7988300"/>
              <a:gd name="connsiteY26" fmla="*/ 1269023 h 1875692"/>
              <a:gd name="connsiteX27" fmla="*/ 457200 w 7988300"/>
              <a:gd name="connsiteY27" fmla="*/ 1145931 h 1875692"/>
              <a:gd name="connsiteX28" fmla="*/ 52754 w 7988300"/>
              <a:gd name="connsiteY28" fmla="*/ 1022838 h 1875692"/>
              <a:gd name="connsiteX29" fmla="*/ 140677 w 7988300"/>
              <a:gd name="connsiteY29" fmla="*/ 917331 h 1875692"/>
              <a:gd name="connsiteX0" fmla="*/ 140677 w 7959969"/>
              <a:gd name="connsiteY0" fmla="*/ 917331 h 1875692"/>
              <a:gd name="connsiteX1" fmla="*/ 720969 w 7959969"/>
              <a:gd name="connsiteY1" fmla="*/ 1022838 h 1875692"/>
              <a:gd name="connsiteX2" fmla="*/ 1863969 w 7959969"/>
              <a:gd name="connsiteY2" fmla="*/ 864577 h 1875692"/>
              <a:gd name="connsiteX3" fmla="*/ 3235569 w 7959969"/>
              <a:gd name="connsiteY3" fmla="*/ 723900 h 1875692"/>
              <a:gd name="connsiteX4" fmla="*/ 4062046 w 7959969"/>
              <a:gd name="connsiteY4" fmla="*/ 618392 h 1875692"/>
              <a:gd name="connsiteX5" fmla="*/ 4994031 w 7959969"/>
              <a:gd name="connsiteY5" fmla="*/ 442546 h 1875692"/>
              <a:gd name="connsiteX6" fmla="*/ 5802923 w 7959969"/>
              <a:gd name="connsiteY6" fmla="*/ 73269 h 1875692"/>
              <a:gd name="connsiteX7" fmla="*/ 6400800 w 7959969"/>
              <a:gd name="connsiteY7" fmla="*/ 2931 h 1875692"/>
              <a:gd name="connsiteX8" fmla="*/ 7139354 w 7959969"/>
              <a:gd name="connsiteY8" fmla="*/ 55685 h 1875692"/>
              <a:gd name="connsiteX9" fmla="*/ 7959969 w 7959969"/>
              <a:gd name="connsiteY9" fmla="*/ 196361 h 1875692"/>
              <a:gd name="connsiteX10" fmla="*/ 7860323 w 7959969"/>
              <a:gd name="connsiteY10" fmla="*/ 1427285 h 1875692"/>
              <a:gd name="connsiteX11" fmla="*/ 7192108 w 7959969"/>
              <a:gd name="connsiteY11" fmla="*/ 1409700 h 1875692"/>
              <a:gd name="connsiteX12" fmla="*/ 6523892 w 7959969"/>
              <a:gd name="connsiteY12" fmla="*/ 1304192 h 1875692"/>
              <a:gd name="connsiteX13" fmla="*/ 5058508 w 7959969"/>
              <a:gd name="connsiteY13" fmla="*/ 1644161 h 1875692"/>
              <a:gd name="connsiteX14" fmla="*/ 4501661 w 7959969"/>
              <a:gd name="connsiteY14" fmla="*/ 1814146 h 1875692"/>
              <a:gd name="connsiteX15" fmla="*/ 3815861 w 7959969"/>
              <a:gd name="connsiteY15" fmla="*/ 1866900 h 1875692"/>
              <a:gd name="connsiteX16" fmla="*/ 3657600 w 7959969"/>
              <a:gd name="connsiteY16" fmla="*/ 1849315 h 1875692"/>
              <a:gd name="connsiteX17" fmla="*/ 3499338 w 7959969"/>
              <a:gd name="connsiteY17" fmla="*/ 1708638 h 1875692"/>
              <a:gd name="connsiteX18" fmla="*/ 3200400 w 7959969"/>
              <a:gd name="connsiteY18" fmla="*/ 1691054 h 1875692"/>
              <a:gd name="connsiteX19" fmla="*/ 2532185 w 7959969"/>
              <a:gd name="connsiteY19" fmla="*/ 1708638 h 1875692"/>
              <a:gd name="connsiteX20" fmla="*/ 2268415 w 7959969"/>
              <a:gd name="connsiteY20" fmla="*/ 1708638 h 1875692"/>
              <a:gd name="connsiteX21" fmla="*/ 2303585 w 7959969"/>
              <a:gd name="connsiteY21" fmla="*/ 1356946 h 1875692"/>
              <a:gd name="connsiteX22" fmla="*/ 1565031 w 7959969"/>
              <a:gd name="connsiteY22" fmla="*/ 1585546 h 1875692"/>
              <a:gd name="connsiteX23" fmla="*/ 1019908 w 7959969"/>
              <a:gd name="connsiteY23" fmla="*/ 1620715 h 1875692"/>
              <a:gd name="connsiteX24" fmla="*/ 896815 w 7959969"/>
              <a:gd name="connsiteY24" fmla="*/ 1515208 h 1875692"/>
              <a:gd name="connsiteX25" fmla="*/ 668215 w 7959969"/>
              <a:gd name="connsiteY25" fmla="*/ 1427285 h 1875692"/>
              <a:gd name="connsiteX26" fmla="*/ 492369 w 7959969"/>
              <a:gd name="connsiteY26" fmla="*/ 1269023 h 1875692"/>
              <a:gd name="connsiteX27" fmla="*/ 457200 w 7959969"/>
              <a:gd name="connsiteY27" fmla="*/ 1145931 h 1875692"/>
              <a:gd name="connsiteX28" fmla="*/ 52754 w 7959969"/>
              <a:gd name="connsiteY28" fmla="*/ 1022838 h 1875692"/>
              <a:gd name="connsiteX29" fmla="*/ 140677 w 7959969"/>
              <a:gd name="connsiteY29" fmla="*/ 917331 h 1875692"/>
              <a:gd name="connsiteX0" fmla="*/ 140677 w 7959969"/>
              <a:gd name="connsiteY0" fmla="*/ 917331 h 1875692"/>
              <a:gd name="connsiteX1" fmla="*/ 720969 w 7959969"/>
              <a:gd name="connsiteY1" fmla="*/ 1022838 h 1875692"/>
              <a:gd name="connsiteX2" fmla="*/ 1863969 w 7959969"/>
              <a:gd name="connsiteY2" fmla="*/ 864577 h 1875692"/>
              <a:gd name="connsiteX3" fmla="*/ 3235569 w 7959969"/>
              <a:gd name="connsiteY3" fmla="*/ 723900 h 1875692"/>
              <a:gd name="connsiteX4" fmla="*/ 4062046 w 7959969"/>
              <a:gd name="connsiteY4" fmla="*/ 618392 h 1875692"/>
              <a:gd name="connsiteX5" fmla="*/ 4994031 w 7959969"/>
              <a:gd name="connsiteY5" fmla="*/ 442546 h 1875692"/>
              <a:gd name="connsiteX6" fmla="*/ 5802923 w 7959969"/>
              <a:gd name="connsiteY6" fmla="*/ 73269 h 1875692"/>
              <a:gd name="connsiteX7" fmla="*/ 6400800 w 7959969"/>
              <a:gd name="connsiteY7" fmla="*/ 2931 h 1875692"/>
              <a:gd name="connsiteX8" fmla="*/ 7139354 w 7959969"/>
              <a:gd name="connsiteY8" fmla="*/ 55685 h 1875692"/>
              <a:gd name="connsiteX9" fmla="*/ 7959969 w 7959969"/>
              <a:gd name="connsiteY9" fmla="*/ 196361 h 1875692"/>
              <a:gd name="connsiteX10" fmla="*/ 7860323 w 7959969"/>
              <a:gd name="connsiteY10" fmla="*/ 1427285 h 1875692"/>
              <a:gd name="connsiteX11" fmla="*/ 7192108 w 7959969"/>
              <a:gd name="connsiteY11" fmla="*/ 1409700 h 1875692"/>
              <a:gd name="connsiteX12" fmla="*/ 6523892 w 7959969"/>
              <a:gd name="connsiteY12" fmla="*/ 1304192 h 1875692"/>
              <a:gd name="connsiteX13" fmla="*/ 5058508 w 7959969"/>
              <a:gd name="connsiteY13" fmla="*/ 1644161 h 1875692"/>
              <a:gd name="connsiteX14" fmla="*/ 4501661 w 7959969"/>
              <a:gd name="connsiteY14" fmla="*/ 1814146 h 1875692"/>
              <a:gd name="connsiteX15" fmla="*/ 3815861 w 7959969"/>
              <a:gd name="connsiteY15" fmla="*/ 1866900 h 1875692"/>
              <a:gd name="connsiteX16" fmla="*/ 3657600 w 7959969"/>
              <a:gd name="connsiteY16" fmla="*/ 1849315 h 1875692"/>
              <a:gd name="connsiteX17" fmla="*/ 3499338 w 7959969"/>
              <a:gd name="connsiteY17" fmla="*/ 1708638 h 1875692"/>
              <a:gd name="connsiteX18" fmla="*/ 3200400 w 7959969"/>
              <a:gd name="connsiteY18" fmla="*/ 1691054 h 1875692"/>
              <a:gd name="connsiteX19" fmla="*/ 2532185 w 7959969"/>
              <a:gd name="connsiteY19" fmla="*/ 1708638 h 1875692"/>
              <a:gd name="connsiteX20" fmla="*/ 2268415 w 7959969"/>
              <a:gd name="connsiteY20" fmla="*/ 1708638 h 1875692"/>
              <a:gd name="connsiteX21" fmla="*/ 2303585 w 7959969"/>
              <a:gd name="connsiteY21" fmla="*/ 1356946 h 1875692"/>
              <a:gd name="connsiteX22" fmla="*/ 1565031 w 7959969"/>
              <a:gd name="connsiteY22" fmla="*/ 1585546 h 1875692"/>
              <a:gd name="connsiteX23" fmla="*/ 1019908 w 7959969"/>
              <a:gd name="connsiteY23" fmla="*/ 1620715 h 1875692"/>
              <a:gd name="connsiteX24" fmla="*/ 896815 w 7959969"/>
              <a:gd name="connsiteY24" fmla="*/ 1515208 h 1875692"/>
              <a:gd name="connsiteX25" fmla="*/ 668215 w 7959969"/>
              <a:gd name="connsiteY25" fmla="*/ 1427285 h 1875692"/>
              <a:gd name="connsiteX26" fmla="*/ 492369 w 7959969"/>
              <a:gd name="connsiteY26" fmla="*/ 1269023 h 1875692"/>
              <a:gd name="connsiteX27" fmla="*/ 457200 w 7959969"/>
              <a:gd name="connsiteY27" fmla="*/ 1145931 h 1875692"/>
              <a:gd name="connsiteX28" fmla="*/ 52754 w 7959969"/>
              <a:gd name="connsiteY28" fmla="*/ 1022838 h 1875692"/>
              <a:gd name="connsiteX29" fmla="*/ 140677 w 7959969"/>
              <a:gd name="connsiteY29" fmla="*/ 917331 h 1875692"/>
              <a:gd name="connsiteX0" fmla="*/ 140677 w 7959969"/>
              <a:gd name="connsiteY0" fmla="*/ 917331 h 1875692"/>
              <a:gd name="connsiteX1" fmla="*/ 720969 w 7959969"/>
              <a:gd name="connsiteY1" fmla="*/ 1022838 h 1875692"/>
              <a:gd name="connsiteX2" fmla="*/ 1863969 w 7959969"/>
              <a:gd name="connsiteY2" fmla="*/ 864577 h 1875692"/>
              <a:gd name="connsiteX3" fmla="*/ 3235569 w 7959969"/>
              <a:gd name="connsiteY3" fmla="*/ 723900 h 1875692"/>
              <a:gd name="connsiteX4" fmla="*/ 4062046 w 7959969"/>
              <a:gd name="connsiteY4" fmla="*/ 618392 h 1875692"/>
              <a:gd name="connsiteX5" fmla="*/ 4994031 w 7959969"/>
              <a:gd name="connsiteY5" fmla="*/ 442546 h 1875692"/>
              <a:gd name="connsiteX6" fmla="*/ 5802923 w 7959969"/>
              <a:gd name="connsiteY6" fmla="*/ 73269 h 1875692"/>
              <a:gd name="connsiteX7" fmla="*/ 6400800 w 7959969"/>
              <a:gd name="connsiteY7" fmla="*/ 2931 h 1875692"/>
              <a:gd name="connsiteX8" fmla="*/ 7139354 w 7959969"/>
              <a:gd name="connsiteY8" fmla="*/ 55685 h 1875692"/>
              <a:gd name="connsiteX9" fmla="*/ 7959969 w 7959969"/>
              <a:gd name="connsiteY9" fmla="*/ 196361 h 1875692"/>
              <a:gd name="connsiteX10" fmla="*/ 7860323 w 7959969"/>
              <a:gd name="connsiteY10" fmla="*/ 1427285 h 1875692"/>
              <a:gd name="connsiteX11" fmla="*/ 7192108 w 7959969"/>
              <a:gd name="connsiteY11" fmla="*/ 1409700 h 1875692"/>
              <a:gd name="connsiteX12" fmla="*/ 6523892 w 7959969"/>
              <a:gd name="connsiteY12" fmla="*/ 1304192 h 1875692"/>
              <a:gd name="connsiteX13" fmla="*/ 5058508 w 7959969"/>
              <a:gd name="connsiteY13" fmla="*/ 1644161 h 1875692"/>
              <a:gd name="connsiteX14" fmla="*/ 4501661 w 7959969"/>
              <a:gd name="connsiteY14" fmla="*/ 1814146 h 1875692"/>
              <a:gd name="connsiteX15" fmla="*/ 3815861 w 7959969"/>
              <a:gd name="connsiteY15" fmla="*/ 1866900 h 1875692"/>
              <a:gd name="connsiteX16" fmla="*/ 3657600 w 7959969"/>
              <a:gd name="connsiteY16" fmla="*/ 1849315 h 1875692"/>
              <a:gd name="connsiteX17" fmla="*/ 3499338 w 7959969"/>
              <a:gd name="connsiteY17" fmla="*/ 1708638 h 1875692"/>
              <a:gd name="connsiteX18" fmla="*/ 3200400 w 7959969"/>
              <a:gd name="connsiteY18" fmla="*/ 1691054 h 1875692"/>
              <a:gd name="connsiteX19" fmla="*/ 2532185 w 7959969"/>
              <a:gd name="connsiteY19" fmla="*/ 1708638 h 1875692"/>
              <a:gd name="connsiteX20" fmla="*/ 2268415 w 7959969"/>
              <a:gd name="connsiteY20" fmla="*/ 1708638 h 1875692"/>
              <a:gd name="connsiteX21" fmla="*/ 2303585 w 7959969"/>
              <a:gd name="connsiteY21" fmla="*/ 1356946 h 1875692"/>
              <a:gd name="connsiteX22" fmla="*/ 1565031 w 7959969"/>
              <a:gd name="connsiteY22" fmla="*/ 1585546 h 1875692"/>
              <a:gd name="connsiteX23" fmla="*/ 1019908 w 7959969"/>
              <a:gd name="connsiteY23" fmla="*/ 1620715 h 1875692"/>
              <a:gd name="connsiteX24" fmla="*/ 896815 w 7959969"/>
              <a:gd name="connsiteY24" fmla="*/ 1515208 h 1875692"/>
              <a:gd name="connsiteX25" fmla="*/ 668215 w 7959969"/>
              <a:gd name="connsiteY25" fmla="*/ 1427285 h 1875692"/>
              <a:gd name="connsiteX26" fmla="*/ 492369 w 7959969"/>
              <a:gd name="connsiteY26" fmla="*/ 1269023 h 1875692"/>
              <a:gd name="connsiteX27" fmla="*/ 457200 w 7959969"/>
              <a:gd name="connsiteY27" fmla="*/ 1145931 h 1875692"/>
              <a:gd name="connsiteX28" fmla="*/ 52754 w 7959969"/>
              <a:gd name="connsiteY28" fmla="*/ 1022838 h 1875692"/>
              <a:gd name="connsiteX29" fmla="*/ 140677 w 7959969"/>
              <a:gd name="connsiteY29" fmla="*/ 917331 h 1875692"/>
              <a:gd name="connsiteX0" fmla="*/ 140677 w 7959969"/>
              <a:gd name="connsiteY0" fmla="*/ 917331 h 1875692"/>
              <a:gd name="connsiteX1" fmla="*/ 720969 w 7959969"/>
              <a:gd name="connsiteY1" fmla="*/ 1022838 h 1875692"/>
              <a:gd name="connsiteX2" fmla="*/ 1863969 w 7959969"/>
              <a:gd name="connsiteY2" fmla="*/ 864577 h 1875692"/>
              <a:gd name="connsiteX3" fmla="*/ 3235569 w 7959969"/>
              <a:gd name="connsiteY3" fmla="*/ 723900 h 1875692"/>
              <a:gd name="connsiteX4" fmla="*/ 4062046 w 7959969"/>
              <a:gd name="connsiteY4" fmla="*/ 618392 h 1875692"/>
              <a:gd name="connsiteX5" fmla="*/ 4994031 w 7959969"/>
              <a:gd name="connsiteY5" fmla="*/ 442546 h 1875692"/>
              <a:gd name="connsiteX6" fmla="*/ 5802923 w 7959969"/>
              <a:gd name="connsiteY6" fmla="*/ 73269 h 1875692"/>
              <a:gd name="connsiteX7" fmla="*/ 6400800 w 7959969"/>
              <a:gd name="connsiteY7" fmla="*/ 2931 h 1875692"/>
              <a:gd name="connsiteX8" fmla="*/ 7139354 w 7959969"/>
              <a:gd name="connsiteY8" fmla="*/ 55685 h 1875692"/>
              <a:gd name="connsiteX9" fmla="*/ 7959969 w 7959969"/>
              <a:gd name="connsiteY9" fmla="*/ 196361 h 1875692"/>
              <a:gd name="connsiteX10" fmla="*/ 7860323 w 7959969"/>
              <a:gd name="connsiteY10" fmla="*/ 1427285 h 1875692"/>
              <a:gd name="connsiteX11" fmla="*/ 7192108 w 7959969"/>
              <a:gd name="connsiteY11" fmla="*/ 1409700 h 1875692"/>
              <a:gd name="connsiteX12" fmla="*/ 6523892 w 7959969"/>
              <a:gd name="connsiteY12" fmla="*/ 1304192 h 1875692"/>
              <a:gd name="connsiteX13" fmla="*/ 5058508 w 7959969"/>
              <a:gd name="connsiteY13" fmla="*/ 1644161 h 1875692"/>
              <a:gd name="connsiteX14" fmla="*/ 4501661 w 7959969"/>
              <a:gd name="connsiteY14" fmla="*/ 1814146 h 1875692"/>
              <a:gd name="connsiteX15" fmla="*/ 3815861 w 7959969"/>
              <a:gd name="connsiteY15" fmla="*/ 1866900 h 1875692"/>
              <a:gd name="connsiteX16" fmla="*/ 3657600 w 7959969"/>
              <a:gd name="connsiteY16" fmla="*/ 1849315 h 1875692"/>
              <a:gd name="connsiteX17" fmla="*/ 3499338 w 7959969"/>
              <a:gd name="connsiteY17" fmla="*/ 1708638 h 1875692"/>
              <a:gd name="connsiteX18" fmla="*/ 3200400 w 7959969"/>
              <a:gd name="connsiteY18" fmla="*/ 1691054 h 1875692"/>
              <a:gd name="connsiteX19" fmla="*/ 2532185 w 7959969"/>
              <a:gd name="connsiteY19" fmla="*/ 1708638 h 1875692"/>
              <a:gd name="connsiteX20" fmla="*/ 2268415 w 7959969"/>
              <a:gd name="connsiteY20" fmla="*/ 1708638 h 1875692"/>
              <a:gd name="connsiteX21" fmla="*/ 2303585 w 7959969"/>
              <a:gd name="connsiteY21" fmla="*/ 1356946 h 1875692"/>
              <a:gd name="connsiteX22" fmla="*/ 1565031 w 7959969"/>
              <a:gd name="connsiteY22" fmla="*/ 1585546 h 1875692"/>
              <a:gd name="connsiteX23" fmla="*/ 1019908 w 7959969"/>
              <a:gd name="connsiteY23" fmla="*/ 1620715 h 1875692"/>
              <a:gd name="connsiteX24" fmla="*/ 896815 w 7959969"/>
              <a:gd name="connsiteY24" fmla="*/ 1515208 h 1875692"/>
              <a:gd name="connsiteX25" fmla="*/ 668215 w 7959969"/>
              <a:gd name="connsiteY25" fmla="*/ 1427285 h 1875692"/>
              <a:gd name="connsiteX26" fmla="*/ 492369 w 7959969"/>
              <a:gd name="connsiteY26" fmla="*/ 1269023 h 1875692"/>
              <a:gd name="connsiteX27" fmla="*/ 457200 w 7959969"/>
              <a:gd name="connsiteY27" fmla="*/ 1145931 h 1875692"/>
              <a:gd name="connsiteX28" fmla="*/ 52754 w 7959969"/>
              <a:gd name="connsiteY28" fmla="*/ 1022838 h 1875692"/>
              <a:gd name="connsiteX29" fmla="*/ 140677 w 7959969"/>
              <a:gd name="connsiteY29" fmla="*/ 917331 h 1875692"/>
              <a:gd name="connsiteX0" fmla="*/ 140677 w 7959969"/>
              <a:gd name="connsiteY0" fmla="*/ 917331 h 1875692"/>
              <a:gd name="connsiteX1" fmla="*/ 720969 w 7959969"/>
              <a:gd name="connsiteY1" fmla="*/ 1022838 h 1875692"/>
              <a:gd name="connsiteX2" fmla="*/ 1863969 w 7959969"/>
              <a:gd name="connsiteY2" fmla="*/ 864577 h 1875692"/>
              <a:gd name="connsiteX3" fmla="*/ 3235569 w 7959969"/>
              <a:gd name="connsiteY3" fmla="*/ 723900 h 1875692"/>
              <a:gd name="connsiteX4" fmla="*/ 4062046 w 7959969"/>
              <a:gd name="connsiteY4" fmla="*/ 618392 h 1875692"/>
              <a:gd name="connsiteX5" fmla="*/ 4994031 w 7959969"/>
              <a:gd name="connsiteY5" fmla="*/ 442546 h 1875692"/>
              <a:gd name="connsiteX6" fmla="*/ 5802923 w 7959969"/>
              <a:gd name="connsiteY6" fmla="*/ 73269 h 1875692"/>
              <a:gd name="connsiteX7" fmla="*/ 6400800 w 7959969"/>
              <a:gd name="connsiteY7" fmla="*/ 2931 h 1875692"/>
              <a:gd name="connsiteX8" fmla="*/ 7139354 w 7959969"/>
              <a:gd name="connsiteY8" fmla="*/ 55685 h 1875692"/>
              <a:gd name="connsiteX9" fmla="*/ 7959969 w 7959969"/>
              <a:gd name="connsiteY9" fmla="*/ 196361 h 1875692"/>
              <a:gd name="connsiteX10" fmla="*/ 7860323 w 7959969"/>
              <a:gd name="connsiteY10" fmla="*/ 1427285 h 1875692"/>
              <a:gd name="connsiteX11" fmla="*/ 7192108 w 7959969"/>
              <a:gd name="connsiteY11" fmla="*/ 1409700 h 1875692"/>
              <a:gd name="connsiteX12" fmla="*/ 6523892 w 7959969"/>
              <a:gd name="connsiteY12" fmla="*/ 1304192 h 1875692"/>
              <a:gd name="connsiteX13" fmla="*/ 5058508 w 7959969"/>
              <a:gd name="connsiteY13" fmla="*/ 1644161 h 1875692"/>
              <a:gd name="connsiteX14" fmla="*/ 4501661 w 7959969"/>
              <a:gd name="connsiteY14" fmla="*/ 1814146 h 1875692"/>
              <a:gd name="connsiteX15" fmla="*/ 3815861 w 7959969"/>
              <a:gd name="connsiteY15" fmla="*/ 1866900 h 1875692"/>
              <a:gd name="connsiteX16" fmla="*/ 3657600 w 7959969"/>
              <a:gd name="connsiteY16" fmla="*/ 1849315 h 1875692"/>
              <a:gd name="connsiteX17" fmla="*/ 3499338 w 7959969"/>
              <a:gd name="connsiteY17" fmla="*/ 1708638 h 1875692"/>
              <a:gd name="connsiteX18" fmla="*/ 3200400 w 7959969"/>
              <a:gd name="connsiteY18" fmla="*/ 1691054 h 1875692"/>
              <a:gd name="connsiteX19" fmla="*/ 2532185 w 7959969"/>
              <a:gd name="connsiteY19" fmla="*/ 1708638 h 1875692"/>
              <a:gd name="connsiteX20" fmla="*/ 2268415 w 7959969"/>
              <a:gd name="connsiteY20" fmla="*/ 1708638 h 1875692"/>
              <a:gd name="connsiteX21" fmla="*/ 2303585 w 7959969"/>
              <a:gd name="connsiteY21" fmla="*/ 1356946 h 1875692"/>
              <a:gd name="connsiteX22" fmla="*/ 1565031 w 7959969"/>
              <a:gd name="connsiteY22" fmla="*/ 1585546 h 1875692"/>
              <a:gd name="connsiteX23" fmla="*/ 1019908 w 7959969"/>
              <a:gd name="connsiteY23" fmla="*/ 1620715 h 1875692"/>
              <a:gd name="connsiteX24" fmla="*/ 896815 w 7959969"/>
              <a:gd name="connsiteY24" fmla="*/ 1515208 h 1875692"/>
              <a:gd name="connsiteX25" fmla="*/ 668215 w 7959969"/>
              <a:gd name="connsiteY25" fmla="*/ 1427285 h 1875692"/>
              <a:gd name="connsiteX26" fmla="*/ 492369 w 7959969"/>
              <a:gd name="connsiteY26" fmla="*/ 1269023 h 1875692"/>
              <a:gd name="connsiteX27" fmla="*/ 457200 w 7959969"/>
              <a:gd name="connsiteY27" fmla="*/ 1145931 h 1875692"/>
              <a:gd name="connsiteX28" fmla="*/ 52754 w 7959969"/>
              <a:gd name="connsiteY28" fmla="*/ 1022838 h 1875692"/>
              <a:gd name="connsiteX29" fmla="*/ 140677 w 7959969"/>
              <a:gd name="connsiteY29" fmla="*/ 917331 h 1875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59969" h="1875692">
                <a:moveTo>
                  <a:pt x="140677" y="917331"/>
                </a:moveTo>
                <a:cubicBezTo>
                  <a:pt x="252046" y="917331"/>
                  <a:pt x="433754" y="1031630"/>
                  <a:pt x="720969" y="1022838"/>
                </a:cubicBezTo>
                <a:cubicBezTo>
                  <a:pt x="1008184" y="1014046"/>
                  <a:pt x="1444869" y="914400"/>
                  <a:pt x="1863969" y="864577"/>
                </a:cubicBezTo>
                <a:cubicBezTo>
                  <a:pt x="2283069" y="814754"/>
                  <a:pt x="2869223" y="764931"/>
                  <a:pt x="3235569" y="723900"/>
                </a:cubicBezTo>
                <a:cubicBezTo>
                  <a:pt x="3601915" y="682869"/>
                  <a:pt x="3768969" y="665284"/>
                  <a:pt x="4062046" y="618392"/>
                </a:cubicBezTo>
                <a:cubicBezTo>
                  <a:pt x="4355123" y="571500"/>
                  <a:pt x="4703885" y="533400"/>
                  <a:pt x="4994031" y="442546"/>
                </a:cubicBezTo>
                <a:cubicBezTo>
                  <a:pt x="5284177" y="351692"/>
                  <a:pt x="5568461" y="146538"/>
                  <a:pt x="5802923" y="73269"/>
                </a:cubicBezTo>
                <a:cubicBezTo>
                  <a:pt x="6037385" y="0"/>
                  <a:pt x="6178062" y="5862"/>
                  <a:pt x="6400800" y="2931"/>
                </a:cubicBezTo>
                <a:cubicBezTo>
                  <a:pt x="6623538" y="0"/>
                  <a:pt x="6879492" y="23447"/>
                  <a:pt x="7139354" y="55685"/>
                </a:cubicBezTo>
                <a:cubicBezTo>
                  <a:pt x="7399216" y="87923"/>
                  <a:pt x="7458808" y="11304"/>
                  <a:pt x="7959969" y="196361"/>
                </a:cubicBezTo>
                <a:cubicBezTo>
                  <a:pt x="7938616" y="838618"/>
                  <a:pt x="7901214" y="1029119"/>
                  <a:pt x="7860323" y="1427285"/>
                </a:cubicBezTo>
                <a:cubicBezTo>
                  <a:pt x="7732346" y="1629508"/>
                  <a:pt x="7414847" y="1430216"/>
                  <a:pt x="7192108" y="1409700"/>
                </a:cubicBezTo>
                <a:cubicBezTo>
                  <a:pt x="6969370" y="1389185"/>
                  <a:pt x="6879492" y="1265115"/>
                  <a:pt x="6523892" y="1304192"/>
                </a:cubicBezTo>
                <a:cubicBezTo>
                  <a:pt x="6120276" y="1251412"/>
                  <a:pt x="5394502" y="1438084"/>
                  <a:pt x="5058508" y="1644161"/>
                </a:cubicBezTo>
                <a:cubicBezTo>
                  <a:pt x="4655209" y="1794751"/>
                  <a:pt x="4708769" y="1777023"/>
                  <a:pt x="4501661" y="1814146"/>
                </a:cubicBezTo>
                <a:cubicBezTo>
                  <a:pt x="4294553" y="1851269"/>
                  <a:pt x="3956538" y="1861039"/>
                  <a:pt x="3815861" y="1866900"/>
                </a:cubicBezTo>
                <a:cubicBezTo>
                  <a:pt x="3675184" y="1872762"/>
                  <a:pt x="3710354" y="1875692"/>
                  <a:pt x="3657600" y="1849315"/>
                </a:cubicBezTo>
                <a:cubicBezTo>
                  <a:pt x="3604846" y="1822938"/>
                  <a:pt x="3575538" y="1735015"/>
                  <a:pt x="3499338" y="1708638"/>
                </a:cubicBezTo>
                <a:cubicBezTo>
                  <a:pt x="3423138" y="1682261"/>
                  <a:pt x="3361592" y="1691054"/>
                  <a:pt x="3200400" y="1691054"/>
                </a:cubicBezTo>
                <a:cubicBezTo>
                  <a:pt x="3039208" y="1691054"/>
                  <a:pt x="2687516" y="1705707"/>
                  <a:pt x="2532185" y="1708638"/>
                </a:cubicBezTo>
                <a:cubicBezTo>
                  <a:pt x="2376854" y="1711569"/>
                  <a:pt x="2306515" y="1767253"/>
                  <a:pt x="2268415" y="1708638"/>
                </a:cubicBezTo>
                <a:cubicBezTo>
                  <a:pt x="2230315" y="1650023"/>
                  <a:pt x="2420816" y="1377461"/>
                  <a:pt x="2303585" y="1356946"/>
                </a:cubicBezTo>
                <a:cubicBezTo>
                  <a:pt x="2186354" y="1336431"/>
                  <a:pt x="1778977" y="1541585"/>
                  <a:pt x="1565031" y="1585546"/>
                </a:cubicBezTo>
                <a:cubicBezTo>
                  <a:pt x="1351085" y="1629507"/>
                  <a:pt x="1131277" y="1632438"/>
                  <a:pt x="1019908" y="1620715"/>
                </a:cubicBezTo>
                <a:cubicBezTo>
                  <a:pt x="908539" y="1608992"/>
                  <a:pt x="955430" y="1547446"/>
                  <a:pt x="896815" y="1515208"/>
                </a:cubicBezTo>
                <a:cubicBezTo>
                  <a:pt x="838200" y="1482970"/>
                  <a:pt x="735623" y="1468316"/>
                  <a:pt x="668215" y="1427285"/>
                </a:cubicBezTo>
                <a:cubicBezTo>
                  <a:pt x="600807" y="1386254"/>
                  <a:pt x="527538" y="1315915"/>
                  <a:pt x="492369" y="1269023"/>
                </a:cubicBezTo>
                <a:cubicBezTo>
                  <a:pt x="457200" y="1222131"/>
                  <a:pt x="530469" y="1186962"/>
                  <a:pt x="457200" y="1145931"/>
                </a:cubicBezTo>
                <a:cubicBezTo>
                  <a:pt x="383931" y="1104900"/>
                  <a:pt x="105508" y="1055077"/>
                  <a:pt x="52754" y="1022838"/>
                </a:cubicBezTo>
                <a:cubicBezTo>
                  <a:pt x="0" y="990600"/>
                  <a:pt x="29308" y="917331"/>
                  <a:pt x="140677" y="917331"/>
                </a:cubicBezTo>
                <a:close/>
              </a:path>
            </a:pathLst>
          </a:custGeom>
          <a:solidFill>
            <a:schemeClr val="tx1">
              <a:alpha val="48000"/>
            </a:schemeClr>
          </a:solidFill>
          <a:ln w="50800">
            <a:solidFill>
              <a:schemeClr val="tx1">
                <a:lumMod val="85000"/>
                <a:lumOff val="15000"/>
              </a:schemeClr>
            </a:solidFill>
            <a:prstDash val="sysDash"/>
          </a:ln>
          <a:effectLst>
            <a:outerShdw dist="38100" dir="126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effectLst>
                  <a:outerShdw dist="50800" dir="8400000" algn="ctr" rotWithShape="0">
                    <a:schemeClr val="tx1"/>
                  </a:outerShdw>
                </a:effectLst>
              </a:rPr>
              <a:t>		?</a:t>
            </a:r>
            <a:endParaRPr lang="en-US" sz="7200" dirty="0">
              <a:effectLst>
                <a:outerShdw dist="50800" dir="8400000" algn="ctr" rotWithShape="0">
                  <a:schemeClr val="tx1"/>
                </a:outerShdw>
              </a:effectLst>
            </a:endParaRPr>
          </a:p>
        </p:txBody>
      </p:sp>
      <p:pic>
        <p:nvPicPr>
          <p:cNvPr id="28" name="Picture 3" descr="C:\Users\Sandra\AppData\Local\Microsoft\Windows\INetCache\IE\BVRDKKS1\daily-1295622_960_720[1].png"/>
          <p:cNvPicPr>
            <a:picLocks noChangeAspect="1" noChangeArrowheads="1"/>
          </p:cNvPicPr>
          <p:nvPr/>
        </p:nvPicPr>
        <p:blipFill>
          <a:blip r:embed="rId3" cstate="print"/>
          <a:srcRect/>
          <a:stretch>
            <a:fillRect/>
          </a:stretch>
        </p:blipFill>
        <p:spPr bwMode="auto">
          <a:xfrm>
            <a:off x="838200" y="0"/>
            <a:ext cx="5181600" cy="3628103"/>
          </a:xfrm>
          <a:prstGeom prst="rect">
            <a:avLst/>
          </a:prstGeom>
          <a:noFill/>
        </p:spPr>
      </p:pic>
      <p:pic>
        <p:nvPicPr>
          <p:cNvPr id="29" name="Picture 3" descr="C:\Users\Sandra\AppData\Local\Microsoft\Windows\INetCache\IE\BVRDKKS1\daily-1295622_960_720[1].png"/>
          <p:cNvPicPr>
            <a:picLocks noChangeAspect="1" noChangeArrowheads="1"/>
          </p:cNvPicPr>
          <p:nvPr/>
        </p:nvPicPr>
        <p:blipFill>
          <a:blip r:embed="rId3" cstate="print"/>
          <a:srcRect l="-1972" b="49556"/>
          <a:stretch>
            <a:fillRect/>
          </a:stretch>
        </p:blipFill>
        <p:spPr bwMode="auto">
          <a:xfrm rot="10800000">
            <a:off x="5486400" y="0"/>
            <a:ext cx="3939540" cy="1676400"/>
          </a:xfrm>
          <a:prstGeom prst="rect">
            <a:avLst/>
          </a:prstGeom>
          <a:noFill/>
        </p:spPr>
      </p:pic>
      <p:pic>
        <p:nvPicPr>
          <p:cNvPr id="30" name="Picture 5" descr="C:\Users\Sandra\AppData\Local\Microsoft\Windows\INetCache\IE\XTNHX9F4\tornado-46793_960_720[1].png"/>
          <p:cNvPicPr>
            <a:picLocks noChangeAspect="1" noChangeArrowheads="1"/>
          </p:cNvPicPr>
          <p:nvPr/>
        </p:nvPicPr>
        <p:blipFill>
          <a:blip r:embed="rId4" cstate="print"/>
          <a:srcRect/>
          <a:stretch>
            <a:fillRect/>
          </a:stretch>
        </p:blipFill>
        <p:spPr bwMode="auto">
          <a:xfrm>
            <a:off x="-2819400" y="-762000"/>
            <a:ext cx="3390583" cy="4495800"/>
          </a:xfrm>
          <a:prstGeom prst="rect">
            <a:avLst/>
          </a:prstGeom>
          <a:noFill/>
        </p:spPr>
      </p:pic>
      <p:pic>
        <p:nvPicPr>
          <p:cNvPr id="31" name="Picture 7" descr="C:\Users\Sandra\AppData\Local\Microsoft\Windows\INetCache\IE\BVRDKKS1\sun-26344_960_720[1].png"/>
          <p:cNvPicPr>
            <a:picLocks noChangeAspect="1" noChangeArrowheads="1"/>
          </p:cNvPicPr>
          <p:nvPr/>
        </p:nvPicPr>
        <p:blipFill>
          <a:blip r:embed="rId5" cstate="print"/>
          <a:srcRect/>
          <a:stretch>
            <a:fillRect/>
          </a:stretch>
        </p:blipFill>
        <p:spPr bwMode="auto">
          <a:xfrm>
            <a:off x="6492240" y="181428"/>
            <a:ext cx="1661160" cy="158205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childTnLst>
                                </p:cTn>
                              </p:par>
                              <p:par>
                                <p:cTn id="8" presetID="0" presetClass="path" presetSubtype="0" accel="50000" decel="50000" fill="hold" nodeType="withEffect">
                                  <p:stCondLst>
                                    <p:cond delay="0"/>
                                  </p:stCondLst>
                                  <p:childTnLst>
                                    <p:animMotion origin="layout" path="M 3.05556E-6 -6.66667E-6 C 0.00729 -0.00487 0.0125 -0.00973 0.02049 -0.01251 C 0.02639 -0.01783 0.03299 -0.01968 0.03889 -0.02478 C 0.04688 -0.03172 0.05313 -0.03681 0.06302 -0.03959 C 0.07413 -0.047 0.08142 -0.04723 0.09271 -0.05186 C 0.12031 -0.05024 0.14826 -0.04931 0.17587 -0.047 C 0.18438 -0.0463 0.19167 -0.03681 0.2 -0.03473 C 0.21146 -0.03172 0.22344 -0.02987 0.23507 -0.02732 C 0.24618 -0.02107 0.26181 -0.0088 0.27396 -0.0051 C 0.28194 0.00138 0.29028 0.00555 0.29826 0.01226 C 0.30642 0.02916 0.30226 0.05462 0.31858 0.06157 C 0.32899 0.07129 0.33837 0.0699 0.35174 0.07152 C 0.37083 0.0706 0.39028 0.07036 0.40938 0.06897 C 0.42066 0.06805 0.43316 0.06296 0.44427 0.06157 C 0.45903 0.05509 0.47379 0.05208 0.48889 0.04675 C 0.50208 0.03634 0.50764 0.0368 0.52396 0.03448 C 0.5401 0.03009 0.55608 0.02268 0.57222 0.01712 C 0.57396 0.0155 0.57552 0.01249 0.5776 0.01226 C 0.58837 0.01157 0.59879 0.01272 0.60938 0.01481 C 0.61806 0.01666 0.62413 0.03541 0.63142 0.04189 C 0.63472 0.05601 0.63073 0.04328 0.63872 0.05416 C 0.64722 0.0655 0.63715 0.05902 0.64826 0.06411 C 0.65851 0.07476 0.65434 0.06759 0.6592 0.08634 C 0.66007 0.08865 0.66823 0.10323 0.66858 0.1037 C 0.67535 0.11666 0.67865 0.12453 0.6908 0.12823 C 0.6974 0.13749 0.70747 0.14004 0.71649 0.14305 C 0.72188 0.15022 0.73715 0.15555 0.73715 0.15555 C 0.76927 0.15046 0.80122 0.14652 0.83316 0.14073 C 0.8474 0.13124 0.85608 0.13055 0.87205 0.12823 C 0.89722 0.11712 0.88681 0.1206 0.90382 0.11597 C 0.91319 0.10972 0.92292 0.10462 0.93333 0.10115 C 0.9474 0.0824 0.92951 0.10347 0.94618 0.0912 C 0.94965 0.08865 0.95208 0.08425 0.95556 0.08147 C 0.95955 0.07777 0.96441 0.07546 0.9684 0.07152 C 0.97118 0.06874 0.97309 0.06435 0.97587 0.06157 C 0.97934 0.05833 0.98385 0.0574 0.98698 0.05416 C 0.99913 0.04212 1.00955 0.02407 1.02049 0.00972 C 1.03438 -0.00903 1.05399 -0.02177 1.07222 -0.03218 C 1.09983 -0.04815 1.08038 -0.0426 1.10556 -0.047 C 1.12587 -0.05626 1.14497 -0.05718 1.16667 -0.05927 C 1.21337 -0.07223 1.19115 -0.06783 1.27951 -0.06181 C 1.28403 -0.06158 1.28837 -0.05857 1.29254 -0.05695 C 1.29444 -0.05626 1.29809 -0.0544 1.29809 -0.0544 " pathEditMode="relative" ptsTypes="ffffffffffffffffffffffffffffffffffffffffffA">
                                      <p:cBhvr>
                                        <p:cTn id="9" dur="5000" fill="hold"/>
                                        <p:tgtEl>
                                          <p:spTgt spid="30"/>
                                        </p:tgtEl>
                                        <p:attrNameLst>
                                          <p:attrName>ppt_x</p:attrName>
                                          <p:attrName>ppt_y</p:attrName>
                                        </p:attrNameLst>
                                      </p:cBhvr>
                                    </p:animMotion>
                                  </p:childTnLst>
                                </p:cTn>
                              </p:par>
                              <p:par>
                                <p:cTn id="10" presetID="9" presetClass="entr" presetSubtype="0" fill="hold" nodeType="withEffect">
                                  <p:stCondLst>
                                    <p:cond delay="3000"/>
                                  </p:stCondLst>
                                  <p:childTnLst>
                                    <p:set>
                                      <p:cBhvr>
                                        <p:cTn id="11" dur="1" fill="hold">
                                          <p:stCondLst>
                                            <p:cond delay="0"/>
                                          </p:stCondLst>
                                        </p:cTn>
                                        <p:tgtEl>
                                          <p:spTgt spid="29"/>
                                        </p:tgtEl>
                                        <p:attrNameLst>
                                          <p:attrName>style.visibility</p:attrName>
                                        </p:attrNameLst>
                                      </p:cBhvr>
                                      <p:to>
                                        <p:strVal val="visible"/>
                                      </p:to>
                                    </p:set>
                                    <p:animEffect transition="in" filter="dissolve">
                                      <p:cBhvr>
                                        <p:cTn id="12" dur="3000"/>
                                        <p:tgtEl>
                                          <p:spTgt spid="29"/>
                                        </p:tgtEl>
                                      </p:cBhvr>
                                    </p:animEffect>
                                  </p:childTnLst>
                                </p:cTn>
                              </p:par>
                              <p:par>
                                <p:cTn id="13" presetID="9" presetClass="entr" presetSubtype="0" fill="hold" nodeType="withEffect">
                                  <p:stCondLst>
                                    <p:cond delay="3000"/>
                                  </p:stCondLst>
                                  <p:childTnLst>
                                    <p:set>
                                      <p:cBhvr>
                                        <p:cTn id="14" dur="1" fill="hold">
                                          <p:stCondLst>
                                            <p:cond delay="0"/>
                                          </p:stCondLst>
                                        </p:cTn>
                                        <p:tgtEl>
                                          <p:spTgt spid="28"/>
                                        </p:tgtEl>
                                        <p:attrNameLst>
                                          <p:attrName>style.visibility</p:attrName>
                                        </p:attrNameLst>
                                      </p:cBhvr>
                                      <p:to>
                                        <p:strVal val="visible"/>
                                      </p:to>
                                    </p:set>
                                    <p:animEffect transition="in" filter="dissolve">
                                      <p:cBhvr>
                                        <p:cTn id="15" dur="3000"/>
                                        <p:tgtEl>
                                          <p:spTgt spid="28"/>
                                        </p:tgtEl>
                                      </p:cBhvr>
                                    </p:animEffect>
                                  </p:childTnLst>
                                </p:cTn>
                              </p:par>
                              <p:par>
                                <p:cTn id="16" presetID="9" presetClass="exit" presetSubtype="0" fill="hold" nodeType="withEffect">
                                  <p:stCondLst>
                                    <p:cond delay="4500"/>
                                  </p:stCondLst>
                                  <p:childTnLst>
                                    <p:animEffect transition="out" filter="dissolve">
                                      <p:cBhvr>
                                        <p:cTn id="17" dur="3000"/>
                                        <p:tgtEl>
                                          <p:spTgt spid="29"/>
                                        </p:tgtEl>
                                      </p:cBhvr>
                                    </p:animEffect>
                                    <p:set>
                                      <p:cBhvr>
                                        <p:cTn id="18" dur="1" fill="hold">
                                          <p:stCondLst>
                                            <p:cond delay="2999"/>
                                          </p:stCondLst>
                                        </p:cTn>
                                        <p:tgtEl>
                                          <p:spTgt spid="29"/>
                                        </p:tgtEl>
                                        <p:attrNameLst>
                                          <p:attrName>style.visibility</p:attrName>
                                        </p:attrNameLst>
                                      </p:cBhvr>
                                      <p:to>
                                        <p:strVal val="hidden"/>
                                      </p:to>
                                    </p:set>
                                  </p:childTnLst>
                                </p:cTn>
                              </p:par>
                              <p:par>
                                <p:cTn id="19" presetID="10" presetClass="exit" presetSubtype="0" fill="hold" nodeType="withEffect">
                                  <p:stCondLst>
                                    <p:cond delay="4500"/>
                                  </p:stCondLst>
                                  <p:childTnLst>
                                    <p:animEffect transition="out" filter="fade">
                                      <p:cBhvr>
                                        <p:cTn id="20" dur="3000"/>
                                        <p:tgtEl>
                                          <p:spTgt spid="28"/>
                                        </p:tgtEl>
                                      </p:cBhvr>
                                    </p:animEffect>
                                    <p:set>
                                      <p:cBhvr>
                                        <p:cTn id="21" dur="1" fill="hold">
                                          <p:stCondLst>
                                            <p:cond delay="2999"/>
                                          </p:stCondLst>
                                        </p:cTn>
                                        <p:tgtEl>
                                          <p:spTgt spid="28"/>
                                        </p:tgtEl>
                                        <p:attrNameLst>
                                          <p:attrName>style.visibility</p:attrName>
                                        </p:attrNameLst>
                                      </p:cBhvr>
                                      <p:to>
                                        <p:strVal val="hidden"/>
                                      </p:to>
                                    </p:set>
                                  </p:childTnLst>
                                </p:cTn>
                              </p:par>
                              <p:par>
                                <p:cTn id="22" presetID="42" presetClass="path" presetSubtype="0" accel="50000" decel="50000" fill="hold" nodeType="withEffect">
                                  <p:stCondLst>
                                    <p:cond delay="4500"/>
                                  </p:stCondLst>
                                  <p:childTnLst>
                                    <p:animMotion origin="layout" path="M 0 0  L 0 0.33333  E" pathEditMode="relative" ptsTypes="">
                                      <p:cBhvr>
                                        <p:cTn id="23" dur="3000" fill="hold"/>
                                        <p:tgtEl>
                                          <p:spTgt spid="29"/>
                                        </p:tgtEl>
                                        <p:attrNameLst>
                                          <p:attrName>ppt_x</p:attrName>
                                          <p:attrName>ppt_y</p:attrName>
                                        </p:attrNameLst>
                                      </p:cBhvr>
                                    </p:animMotion>
                                  </p:childTnLst>
                                </p:cTn>
                              </p:par>
                              <p:par>
                                <p:cTn id="24" presetID="42" presetClass="path" presetSubtype="0" accel="50000" decel="50000" fill="hold" nodeType="withEffect">
                                  <p:stCondLst>
                                    <p:cond delay="4500"/>
                                  </p:stCondLst>
                                  <p:childTnLst>
                                    <p:animMotion origin="layout" path="M 0 0  L 0 0.33333  E" pathEditMode="relative" ptsTypes="">
                                      <p:cBhvr>
                                        <p:cTn id="25" dur="3000" fill="hold"/>
                                        <p:tgtEl>
                                          <p:spTgt spid="28"/>
                                        </p:tgtEl>
                                        <p:attrNameLst>
                                          <p:attrName>ppt_x</p:attrName>
                                          <p:attrName>ppt_y</p:attrName>
                                        </p:attrNameLst>
                                      </p:cBhvr>
                                    </p:animMotion>
                                  </p:childTnLst>
                                </p:cTn>
                              </p:par>
                              <p:par>
                                <p:cTn id="26" presetID="53" presetClass="entr" presetSubtype="0" fill="hold" nodeType="withEffect">
                                  <p:stCondLst>
                                    <p:cond delay="5000"/>
                                  </p:stCondLst>
                                  <p:childTnLst>
                                    <p:set>
                                      <p:cBhvr>
                                        <p:cTn id="27" dur="1" fill="hold">
                                          <p:stCondLst>
                                            <p:cond delay="0"/>
                                          </p:stCondLst>
                                        </p:cTn>
                                        <p:tgtEl>
                                          <p:spTgt spid="31"/>
                                        </p:tgtEl>
                                        <p:attrNameLst>
                                          <p:attrName>style.visibility</p:attrName>
                                        </p:attrNameLst>
                                      </p:cBhvr>
                                      <p:to>
                                        <p:strVal val="visible"/>
                                      </p:to>
                                    </p:set>
                                    <p:anim calcmode="lin" valueType="num">
                                      <p:cBhvr>
                                        <p:cTn id="28" dur="2000" fill="hold"/>
                                        <p:tgtEl>
                                          <p:spTgt spid="31"/>
                                        </p:tgtEl>
                                        <p:attrNameLst>
                                          <p:attrName>ppt_w</p:attrName>
                                        </p:attrNameLst>
                                      </p:cBhvr>
                                      <p:tavLst>
                                        <p:tav tm="0">
                                          <p:val>
                                            <p:fltVal val="0"/>
                                          </p:val>
                                        </p:tav>
                                        <p:tav tm="100000">
                                          <p:val>
                                            <p:strVal val="#ppt_w"/>
                                          </p:val>
                                        </p:tav>
                                      </p:tavLst>
                                    </p:anim>
                                    <p:anim calcmode="lin" valueType="num">
                                      <p:cBhvr>
                                        <p:cTn id="29" dur="2000" fill="hold"/>
                                        <p:tgtEl>
                                          <p:spTgt spid="31"/>
                                        </p:tgtEl>
                                        <p:attrNameLst>
                                          <p:attrName>ppt_h</p:attrName>
                                        </p:attrNameLst>
                                      </p:cBhvr>
                                      <p:tavLst>
                                        <p:tav tm="0">
                                          <p:val>
                                            <p:fltVal val="0"/>
                                          </p:val>
                                        </p:tav>
                                        <p:tav tm="100000">
                                          <p:val>
                                            <p:strVal val="#ppt_h"/>
                                          </p:val>
                                        </p:tav>
                                      </p:tavLst>
                                    </p:anim>
                                    <p:animEffect transition="in" filter="fade">
                                      <p:cBhvr>
                                        <p:cTn id="30" dur="2000"/>
                                        <p:tgtEl>
                                          <p:spTgt spid="31"/>
                                        </p:tgtEl>
                                      </p:cBhvr>
                                    </p:animEffect>
                                  </p:childTnLst>
                                </p:cTn>
                              </p:par>
                              <p:par>
                                <p:cTn id="31" presetID="6" presetClass="emph" presetSubtype="0" fill="hold" nodeType="withEffect">
                                  <p:stCondLst>
                                    <p:cond delay="6500"/>
                                  </p:stCondLst>
                                  <p:childTnLst>
                                    <p:animScale>
                                      <p:cBhvr>
                                        <p:cTn id="32" dur="3000" fill="hold"/>
                                        <p:tgtEl>
                                          <p:spTgt spid="31"/>
                                        </p:tgtEl>
                                      </p:cBhvr>
                                      <p:by x="200000" y="200000"/>
                                    </p:animScale>
                                  </p:childTnLst>
                                </p:cTn>
                              </p:par>
                            </p:childTnLst>
                          </p:cTn>
                        </p:par>
                        <p:par>
                          <p:cTn id="33" fill="hold">
                            <p:stCondLst>
                              <p:cond delay="9500"/>
                            </p:stCondLst>
                            <p:childTnLst>
                              <p:par>
                                <p:cTn id="34" presetID="10" presetClass="exit" presetSubtype="0" fill="hold" nodeType="afterEffect">
                                  <p:stCondLst>
                                    <p:cond delay="0"/>
                                  </p:stCondLst>
                                  <p:childTnLst>
                                    <p:animEffect transition="out" filter="fade">
                                      <p:cBhvr>
                                        <p:cTn id="35" dur="1000"/>
                                        <p:tgtEl>
                                          <p:spTgt spid="31"/>
                                        </p:tgtEl>
                                      </p:cBhvr>
                                    </p:animEffect>
                                    <p:set>
                                      <p:cBhvr>
                                        <p:cTn id="36" dur="1" fill="hold">
                                          <p:stCondLst>
                                            <p:cond delay="999"/>
                                          </p:stCondLst>
                                        </p:cTn>
                                        <p:tgtEl>
                                          <p:spTgt spid="31"/>
                                        </p:tgtEl>
                                        <p:attrNameLst>
                                          <p:attrName>style.visibility</p:attrName>
                                        </p:attrNameLst>
                                      </p:cBhvr>
                                      <p:to>
                                        <p:strVal val="hidden"/>
                                      </p:to>
                                    </p:set>
                                  </p:childTnLst>
                                </p:cTn>
                              </p:par>
                              <p:par>
                                <p:cTn id="37" presetID="9" presetClass="exit" presetSubtype="0" fill="hold" grpId="1" nodeType="withEffect">
                                  <p:stCondLst>
                                    <p:cond delay="0"/>
                                  </p:stCondLst>
                                  <p:childTnLst>
                                    <p:animEffect transition="out" filter="dissolve">
                                      <p:cBhvr>
                                        <p:cTn id="38" dur="5000"/>
                                        <p:tgtEl>
                                          <p:spTgt spid="46"/>
                                        </p:tgtEl>
                                      </p:cBhvr>
                                    </p:animEffect>
                                    <p:set>
                                      <p:cBhvr>
                                        <p:cTn id="39" dur="1" fill="hold">
                                          <p:stCondLst>
                                            <p:cond delay="4999"/>
                                          </p:stCondLst>
                                        </p:cTn>
                                        <p:tgtEl>
                                          <p:spTgt spid="46"/>
                                        </p:tgtEl>
                                        <p:attrNameLst>
                                          <p:attrName>style.visibility</p:attrName>
                                        </p:attrNameLst>
                                      </p:cBhvr>
                                      <p:to>
                                        <p:strVal val="hidden"/>
                                      </p:to>
                                    </p:set>
                                  </p:childTnLst>
                                </p:cTn>
                              </p:par>
                              <p:par>
                                <p:cTn id="40" presetID="8" presetClass="emph" presetSubtype="0" fill="hold" grpId="1" nodeType="withEffect">
                                  <p:stCondLst>
                                    <p:cond delay="0"/>
                                  </p:stCondLst>
                                  <p:childTnLst>
                                    <p:animRot by="300000">
                                      <p:cBhvr>
                                        <p:cTn id="41" dur="3000" fill="hold"/>
                                        <p:tgtEl>
                                          <p:spTgt spid="48"/>
                                        </p:tgtEl>
                                        <p:attrNameLst>
                                          <p:attrName>r</p:attrName>
                                        </p:attrNameLst>
                                      </p:cBhvr>
                                    </p:animRot>
                                  </p:childTnLst>
                                </p:cTn>
                              </p:par>
                              <p:par>
                                <p:cTn id="42" presetID="42" presetClass="path" presetSubtype="0" accel="50000" decel="50000" fill="hold" grpId="2" nodeType="withEffect">
                                  <p:stCondLst>
                                    <p:cond delay="0"/>
                                  </p:stCondLst>
                                  <p:childTnLst>
                                    <p:animMotion origin="layout" path="M -0.00087 -7.40741E-7 L -1.94444E-6 0.09607 " pathEditMode="relative" rAng="0" ptsTypes="AA">
                                      <p:cBhvr>
                                        <p:cTn id="43" dur="3000" fill="hold"/>
                                        <p:tgtEl>
                                          <p:spTgt spid="48"/>
                                        </p:tgtEl>
                                        <p:attrNameLst>
                                          <p:attrName>ppt_x</p:attrName>
                                          <p:attrName>ppt_y</p:attrName>
                                        </p:attrNameLst>
                                      </p:cBhvr>
                                      <p:rCtr x="0" y="48"/>
                                    </p:animMotion>
                                  </p:childTnLst>
                                </p:cTn>
                              </p:par>
                              <p:par>
                                <p:cTn id="44" presetID="10" presetClass="entr" presetSubtype="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3000"/>
                                        <p:tgtEl>
                                          <p:spTgt spid="39"/>
                                        </p:tgtEl>
                                      </p:cBhvr>
                                    </p:animEffect>
                                  </p:childTnLst>
                                </p:cTn>
                              </p:par>
                              <p:par>
                                <p:cTn id="47" presetID="10" presetClass="entr" presetSubtype="0" fill="hold" grpId="0" nodeType="withEffect">
                                  <p:stCondLst>
                                    <p:cond delay="100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3000"/>
                                        <p:tgtEl>
                                          <p:spTgt spid="38"/>
                                        </p:tgtEl>
                                      </p:cBhvr>
                                    </p:animEffect>
                                  </p:childTnLst>
                                </p:cTn>
                              </p:par>
                              <p:par>
                                <p:cTn id="50" presetID="10" presetClass="entr" presetSubtype="0" fill="hold" grpId="0" nodeType="withEffect">
                                  <p:stCondLst>
                                    <p:cond delay="200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3000"/>
                                        <p:tgtEl>
                                          <p:spTgt spid="37"/>
                                        </p:tgtEl>
                                      </p:cBhvr>
                                    </p:animEffect>
                                  </p:childTnLst>
                                </p:cTn>
                              </p:par>
                              <p:par>
                                <p:cTn id="53" presetID="10" presetClass="entr" presetSubtype="0" fill="hold" grpId="0" nodeType="withEffect">
                                  <p:stCondLst>
                                    <p:cond delay="300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3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8" grpId="1"/>
      <p:bldP spid="48" grpId="2"/>
      <p:bldP spid="46" grpId="1" animBg="1"/>
    </p:bld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descr="https://wickershamsconscience.files.wordpress.com/2020/11/colorado_plateau.jpg?w=1024"/>
          <p:cNvPicPr>
            <a:picLocks noChangeAspect="1" noChangeArrowheads="1"/>
          </p:cNvPicPr>
          <p:nvPr/>
        </p:nvPicPr>
        <p:blipFill>
          <a:blip r:embed="rId2" cstate="print"/>
          <a:srcRect l="2344" t="3483" r="3125" b="47750"/>
          <a:stretch>
            <a:fillRect/>
          </a:stretch>
        </p:blipFill>
        <p:spPr bwMode="auto">
          <a:xfrm>
            <a:off x="0" y="0"/>
            <a:ext cx="9220200" cy="3200400"/>
          </a:xfrm>
          <a:prstGeom prst="rect">
            <a:avLst/>
          </a:prstGeom>
          <a:noFill/>
        </p:spPr>
      </p:pic>
      <p:pic>
        <p:nvPicPr>
          <p:cNvPr id="4099" name="Picture 3"/>
          <p:cNvPicPr>
            <a:picLocks noChangeAspect="1" noChangeArrowheads="1"/>
          </p:cNvPicPr>
          <p:nvPr/>
        </p:nvPicPr>
        <p:blipFill>
          <a:blip r:embed="rId3" cstate="print"/>
          <a:srcRect/>
          <a:stretch>
            <a:fillRect/>
          </a:stretch>
        </p:blipFill>
        <p:spPr bwMode="auto">
          <a:xfrm>
            <a:off x="0" y="3276600"/>
            <a:ext cx="9231313" cy="32131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TextBox 21"/>
          <p:cNvSpPr txBox="1"/>
          <p:nvPr/>
        </p:nvSpPr>
        <p:spPr>
          <a:xfrm>
            <a:off x="457200" y="762000"/>
            <a:ext cx="8610600" cy="861774"/>
          </a:xfrm>
          <a:prstGeom prst="rect">
            <a:avLst/>
          </a:prstGeom>
          <a:noFill/>
        </p:spPr>
        <p:txBody>
          <a:bodyPr wrap="square" rtlCol="0">
            <a:spAutoFit/>
          </a:bodyPr>
          <a:lstStyle/>
          <a:p>
            <a:pPr>
              <a:lnSpc>
                <a:spcPts val="6000"/>
              </a:lnSpc>
            </a:pPr>
            <a:r>
              <a:rPr lang="en-US" sz="4400" b="1" spc="-50" dirty="0" smtClean="0">
                <a:ln>
                  <a:solidFill>
                    <a:schemeClr val="accent6">
                      <a:lumMod val="50000"/>
                    </a:schemeClr>
                  </a:solidFill>
                </a:ln>
                <a:solidFill>
                  <a:schemeClr val="accent6">
                    <a:lumMod val="50000"/>
                  </a:schemeClr>
                </a:solidFill>
                <a:latin typeface="Tempus Sans ITC" pitchFamily="82" charset="0"/>
                <a:cs typeface="Arial" pitchFamily="34" charset="0"/>
              </a:rPr>
              <a:t>	 </a:t>
            </a:r>
            <a:r>
              <a:rPr lang="en-US" sz="44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latin typeface="Tempus Sans ITC" pitchFamily="82" charset="0"/>
                <a:cs typeface="Arial" pitchFamily="34" charset="0"/>
              </a:rPr>
              <a:t>Week  1 – Setting the Stage</a:t>
            </a:r>
          </a:p>
        </p:txBody>
      </p:sp>
      <p:sp>
        <p:nvSpPr>
          <p:cNvPr id="14" name="TextBox 13"/>
          <p:cNvSpPr txBox="1"/>
          <p:nvPr/>
        </p:nvSpPr>
        <p:spPr>
          <a:xfrm>
            <a:off x="381000" y="5996226"/>
            <a:ext cx="8763000" cy="861774"/>
          </a:xfrm>
          <a:prstGeom prst="rect">
            <a:avLst/>
          </a:prstGeom>
          <a:noFill/>
        </p:spPr>
        <p:txBody>
          <a:bodyPr wrap="square" rtlCol="0">
            <a:spAutoFit/>
          </a:bodyPr>
          <a:lstStyle/>
          <a:p>
            <a:pPr>
              <a:lnSpc>
                <a:spcPts val="6000"/>
              </a:lnSpc>
              <a:buFont typeface="Arial" pitchFamily="34" charset="0"/>
              <a:buChar char="•"/>
            </a:pPr>
            <a:r>
              <a:rPr lang="en-US" sz="36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latin typeface="Tempus Sans ITC" pitchFamily="82" charset="0"/>
                <a:cs typeface="Arial" pitchFamily="34" charset="0"/>
              </a:rPr>
              <a:t> Geology of the Plateau</a:t>
            </a:r>
          </a:p>
        </p:txBody>
      </p:sp>
      <p:sp>
        <p:nvSpPr>
          <p:cNvPr id="13" name="TextBox 12"/>
          <p:cNvSpPr txBox="1"/>
          <p:nvPr/>
        </p:nvSpPr>
        <p:spPr>
          <a:xfrm>
            <a:off x="381000" y="1600200"/>
            <a:ext cx="8763000" cy="861774"/>
          </a:xfrm>
          <a:prstGeom prst="rect">
            <a:avLst/>
          </a:prstGeom>
          <a:noFill/>
        </p:spPr>
        <p:txBody>
          <a:bodyPr wrap="square" rtlCol="0">
            <a:spAutoFit/>
          </a:bodyPr>
          <a:lstStyle/>
          <a:p>
            <a:pPr>
              <a:lnSpc>
                <a:spcPts val="6000"/>
              </a:lnSpc>
              <a:buFont typeface="Arial" pitchFamily="34" charset="0"/>
              <a:buChar char="•"/>
            </a:pPr>
            <a:r>
              <a:rPr lang="en-US" sz="36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latin typeface="Tempus Sans ITC" pitchFamily="82" charset="0"/>
                <a:cs typeface="Arial" pitchFamily="34" charset="0"/>
              </a:rPr>
              <a:t> People of the Plateau</a:t>
            </a:r>
          </a:p>
        </p:txBody>
      </p:sp>
      <p:pic>
        <p:nvPicPr>
          <p:cNvPr id="52230" name="Picture 6" descr="GotBooks.MiraCosta.edu"/>
          <p:cNvPicPr>
            <a:picLocks noChangeAspect="1" noChangeArrowheads="1"/>
          </p:cNvPicPr>
          <p:nvPr/>
        </p:nvPicPr>
        <p:blipFill>
          <a:blip r:embed="rId2" cstate="print"/>
          <a:srcRect/>
          <a:stretch>
            <a:fillRect/>
          </a:stretch>
        </p:blipFill>
        <p:spPr bwMode="auto">
          <a:xfrm>
            <a:off x="4876800" y="2667000"/>
            <a:ext cx="4267200" cy="3276600"/>
          </a:xfrm>
          <a:prstGeom prst="rect">
            <a:avLst/>
          </a:prstGeom>
          <a:noFill/>
        </p:spPr>
      </p:pic>
      <p:pic>
        <p:nvPicPr>
          <p:cNvPr id="52227" name="Picture 3"/>
          <p:cNvPicPr>
            <a:picLocks noChangeAspect="1" noChangeArrowheads="1"/>
          </p:cNvPicPr>
          <p:nvPr/>
        </p:nvPicPr>
        <p:blipFill>
          <a:blip r:embed="rId3" cstate="print"/>
          <a:srcRect l="1133" r="1416" b="12500"/>
          <a:stretch>
            <a:fillRect/>
          </a:stretch>
        </p:blipFill>
        <p:spPr bwMode="auto">
          <a:xfrm>
            <a:off x="304800" y="381000"/>
            <a:ext cx="8610600" cy="2057400"/>
          </a:xfrm>
          <a:prstGeom prst="rect">
            <a:avLst/>
          </a:prstGeom>
          <a:noFill/>
          <a:ln w="25400">
            <a:solidFill>
              <a:schemeClr val="tx1"/>
            </a:solid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fade">
                                      <p:cBhvr>
                                        <p:cTn id="7" dur="1000"/>
                                        <p:tgtEl>
                                          <p:spTgt spid="522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230"/>
                                        </p:tgtEl>
                                        <p:attrNameLst>
                                          <p:attrName>style.visibility</p:attrName>
                                        </p:attrNameLst>
                                      </p:cBhvr>
                                      <p:to>
                                        <p:strVal val="visible"/>
                                      </p:to>
                                    </p:set>
                                    <p:animEffect transition="in" filter="fade">
                                      <p:cBhvr>
                                        <p:cTn id="12" dur="1000"/>
                                        <p:tgtEl>
                                          <p:spTgt spid="522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52227"/>
                                        </p:tgtEl>
                                      </p:cBhvr>
                                    </p:animEffect>
                                    <p:set>
                                      <p:cBhvr>
                                        <p:cTn id="17" dur="1" fill="hold">
                                          <p:stCondLst>
                                            <p:cond delay="999"/>
                                          </p:stCondLst>
                                        </p:cTn>
                                        <p:tgtEl>
                                          <p:spTgt spid="52227"/>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1000"/>
                                        <p:tgtEl>
                                          <p:spTgt spid="52230"/>
                                        </p:tgtEl>
                                      </p:cBhvr>
                                    </p:animEffect>
                                    <p:set>
                                      <p:cBhvr>
                                        <p:cTn id="20" dur="1" fill="hold">
                                          <p:stCondLst>
                                            <p:cond delay="999"/>
                                          </p:stCondLst>
                                        </p:cTn>
                                        <p:tgtEl>
                                          <p:spTgt spid="52230"/>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1000"/>
                                        <p:tgtEl>
                                          <p:spTgt spid="14"/>
                                        </p:tgtEl>
                                      </p:cBhvr>
                                    </p:animEffect>
                                    <p:set>
                                      <p:cBhvr>
                                        <p:cTn id="23" dur="1" fill="hold">
                                          <p:stCondLst>
                                            <p:cond delay="999"/>
                                          </p:stCondLst>
                                        </p:cTn>
                                        <p:tgtEl>
                                          <p:spTgt spid="14"/>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1000"/>
                                        <p:tgtEl>
                                          <p:spTgt spid="22"/>
                                        </p:tgtEl>
                                      </p:cBhvr>
                                    </p:animEffect>
                                    <p:set>
                                      <p:cBhvr>
                                        <p:cTn id="26" dur="1" fill="hold">
                                          <p:stCondLst>
                                            <p:cond delay="999"/>
                                          </p:stCondLst>
                                        </p:cTn>
                                        <p:tgtEl>
                                          <p:spTgt spid="22"/>
                                        </p:tgtEl>
                                        <p:attrNameLst>
                                          <p:attrName>style.visibility</p:attrName>
                                        </p:attrNameLst>
                                      </p:cBhvr>
                                      <p:to>
                                        <p:strVal val="hidden"/>
                                      </p:to>
                                    </p:set>
                                  </p:childTnLst>
                                </p:cTn>
                              </p:par>
                              <p:par>
                                <p:cTn id="27" presetID="64" presetClass="path" presetSubtype="0" accel="50000" decel="50000" fill="hold" grpId="0" nodeType="withEffect">
                                  <p:stCondLst>
                                    <p:cond delay="0"/>
                                  </p:stCondLst>
                                  <p:childTnLst>
                                    <p:animMotion origin="layout" path="M -3.33333E-6 -2.54335E-6 L 0.1625 -0.22913 " pathEditMode="relative" rAng="0" ptsTypes="AA">
                                      <p:cBhvr>
                                        <p:cTn id="28" dur="1000" fill="hold"/>
                                        <p:tgtEl>
                                          <p:spTgt spid="13"/>
                                        </p:tgtEl>
                                        <p:attrNameLst>
                                          <p:attrName>ppt_x</p:attrName>
                                          <p:attrName>ppt_y</p:attrName>
                                        </p:attrNameLst>
                                      </p:cBhvr>
                                      <p:rCtr x="81" y="-115"/>
                                    </p:animMotion>
                                  </p:childTnLst>
                                </p:cTn>
                              </p:par>
                              <p:par>
                                <p:cTn id="29" presetID="10" presetClass="exit" presetSubtype="0" fill="hold" grpId="1" nodeType="withEffect">
                                  <p:stCondLst>
                                    <p:cond delay="500"/>
                                  </p:stCondLst>
                                  <p:childTnLst>
                                    <p:animEffect transition="out" filter="fade">
                                      <p:cBhvr>
                                        <p:cTn id="30" dur="1000"/>
                                        <p:tgtEl>
                                          <p:spTgt spid="13"/>
                                        </p:tgtEl>
                                      </p:cBhvr>
                                    </p:animEffect>
                                    <p:set>
                                      <p:cBhvr>
                                        <p:cTn id="31"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4" grpId="0"/>
      <p:bldP spid="13" grpId="0"/>
      <p:bldP spid="13" grpId="1"/>
    </p:bld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457200" y="1219200"/>
            <a:ext cx="8178649" cy="3046988"/>
          </a:xfrm>
          <a:prstGeom prst="rect">
            <a:avLst/>
          </a:prstGeom>
          <a:noFill/>
        </p:spPr>
        <p:txBody>
          <a:bodyPr wrap="none" rtlCol="0">
            <a:spAutoFit/>
          </a:bodyPr>
          <a:lstStyle/>
          <a:p>
            <a:pPr algn="ctr"/>
            <a:r>
              <a:rPr lang="en-US" sz="9600" b="1" dirty="0" smtClean="0"/>
              <a:t>PEOPLE REVISIT</a:t>
            </a:r>
          </a:p>
          <a:p>
            <a:pPr algn="ctr"/>
            <a:r>
              <a:rPr lang="en-US" sz="9600" b="1" dirty="0" smtClean="0"/>
              <a:t> STARTS HERE</a:t>
            </a:r>
            <a:endParaRPr lang="en-US" sz="9600" b="1" dirty="0"/>
          </a:p>
        </p:txBody>
      </p:sp>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1501775" y="762003"/>
            <a:ext cx="5813425" cy="6095998"/>
          </a:xfrm>
          <a:prstGeom prst="rect">
            <a:avLst/>
          </a:prstGeom>
          <a:noFill/>
          <a:ln w="9525">
            <a:noFill/>
            <a:miter lim="800000"/>
            <a:headEnd/>
            <a:tailEnd/>
          </a:ln>
          <a:effectLst/>
        </p:spPr>
      </p:pic>
      <p:grpSp>
        <p:nvGrpSpPr>
          <p:cNvPr id="10" name="Group 9"/>
          <p:cNvGrpSpPr/>
          <p:nvPr/>
        </p:nvGrpSpPr>
        <p:grpSpPr>
          <a:xfrm>
            <a:off x="0" y="-68997"/>
            <a:ext cx="9144000" cy="5395794"/>
            <a:chOff x="0" y="-68997"/>
            <a:chExt cx="9144000" cy="5395794"/>
          </a:xfrm>
        </p:grpSpPr>
        <p:sp>
          <p:nvSpPr>
            <p:cNvPr id="8" name="TextBox 7"/>
            <p:cNvSpPr txBox="1"/>
            <p:nvPr/>
          </p:nvSpPr>
          <p:spPr>
            <a:xfrm>
              <a:off x="0" y="-68997"/>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the geology</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sp>
          <p:nvSpPr>
            <p:cNvPr id="4" name="TextBox 3"/>
            <p:cNvSpPr txBox="1"/>
            <p:nvPr/>
          </p:nvSpPr>
          <p:spPr>
            <a:xfrm>
              <a:off x="609600" y="1371600"/>
              <a:ext cx="3166060" cy="830997"/>
            </a:xfrm>
            <a:prstGeom prst="rect">
              <a:avLst/>
            </a:prstGeom>
            <a:solidFill>
              <a:schemeClr val="bg1">
                <a:lumMod val="95000"/>
              </a:schemeClr>
            </a:solidFill>
          </p:spPr>
          <p:txBody>
            <a:bodyPr wrap="none" rtlCol="0">
              <a:spAutoFit/>
            </a:bodyPr>
            <a:lstStyle/>
            <a:p>
              <a:r>
                <a:rPr lang="en-US" sz="4800" b="1" dirty="0" smtClean="0">
                  <a:solidFill>
                    <a:srgbClr val="984807"/>
                  </a:solidFill>
                  <a:effectLst>
                    <a:outerShdw dist="50800" dir="7200000" algn="ctr" rotWithShape="0">
                      <a:schemeClr val="tx1"/>
                    </a:outerShdw>
                  </a:effectLst>
                </a:rPr>
                <a:t>the geology</a:t>
              </a:r>
              <a:endParaRPr lang="en-US" sz="4800" b="1" dirty="0">
                <a:solidFill>
                  <a:srgbClr val="984807"/>
                </a:solidFill>
                <a:effectLst>
                  <a:outerShdw dist="50800" dir="7200000" algn="ctr" rotWithShape="0">
                    <a:schemeClr val="tx1"/>
                  </a:outerShdw>
                </a:effectLst>
              </a:endParaRPr>
            </a:p>
          </p:txBody>
        </p:sp>
        <p:sp>
          <p:nvSpPr>
            <p:cNvPr id="6" name="TextBox 5"/>
            <p:cNvSpPr txBox="1"/>
            <p:nvPr/>
          </p:nvSpPr>
          <p:spPr>
            <a:xfrm>
              <a:off x="5715000" y="4495800"/>
              <a:ext cx="2566408" cy="830997"/>
            </a:xfrm>
            <a:prstGeom prst="rect">
              <a:avLst/>
            </a:prstGeom>
            <a:solidFill>
              <a:schemeClr val="bg1">
                <a:lumMod val="95000"/>
              </a:schemeClr>
            </a:solidFill>
          </p:spPr>
          <p:txBody>
            <a:bodyPr wrap="none" rtlCol="0">
              <a:spAutoFit/>
            </a:bodyPr>
            <a:lstStyle/>
            <a:p>
              <a:r>
                <a:rPr lang="en-US" sz="4800" b="1" dirty="0" smtClean="0">
                  <a:solidFill>
                    <a:srgbClr val="984807"/>
                  </a:solidFill>
                  <a:effectLst>
                    <a:outerShdw dist="50800" dir="7200000" algn="ctr" rotWithShape="0">
                      <a:schemeClr val="tx1"/>
                    </a:outerShdw>
                  </a:effectLst>
                </a:rPr>
                <a:t>the parks</a:t>
              </a:r>
              <a:endParaRPr lang="en-US" sz="4800" b="1" dirty="0">
                <a:solidFill>
                  <a:srgbClr val="984807"/>
                </a:solidFill>
                <a:effectLst>
                  <a:outerShdw dist="50800" dir="7200000" algn="ctr" rotWithShape="0">
                    <a:schemeClr val="tx1"/>
                  </a:outerShdw>
                </a:effectLst>
              </a:endParaRPr>
            </a:p>
          </p:txBody>
        </p:sp>
        <p:sp>
          <p:nvSpPr>
            <p:cNvPr id="7" name="TextBox 6"/>
            <p:cNvSpPr txBox="1"/>
            <p:nvPr/>
          </p:nvSpPr>
          <p:spPr>
            <a:xfrm>
              <a:off x="2667000" y="2971800"/>
              <a:ext cx="2937022" cy="830997"/>
            </a:xfrm>
            <a:prstGeom prst="rect">
              <a:avLst/>
            </a:prstGeom>
            <a:solidFill>
              <a:schemeClr val="bg1"/>
            </a:solidFill>
          </p:spPr>
          <p:txBody>
            <a:bodyPr wrap="none" rtlCol="0">
              <a:spAutoFit/>
            </a:bodyPr>
            <a:lstStyle/>
            <a:p>
              <a:r>
                <a:rPr lang="en-US" sz="4800" b="1" dirty="0" smtClean="0">
                  <a:solidFill>
                    <a:srgbClr val="984807"/>
                  </a:solidFill>
                  <a:effectLst>
                    <a:outerShdw dist="50800" dir="7200000" algn="ctr" rotWithShape="0">
                      <a:schemeClr val="tx1"/>
                    </a:outerShdw>
                  </a:effectLst>
                </a:rPr>
                <a:t>the people</a:t>
              </a:r>
              <a:endParaRPr lang="en-US" sz="4800" b="1" dirty="0">
                <a:solidFill>
                  <a:srgbClr val="984807"/>
                </a:solidFill>
                <a:effectLst>
                  <a:outerShdw dist="50800" dir="7200000" algn="ctr" rotWithShape="0">
                    <a:schemeClr val="tx1"/>
                  </a:outerShdw>
                </a:effectLst>
              </a:endParaRPr>
            </a:p>
          </p:txBody>
        </p:sp>
      </p:grpSp>
      <p:sp>
        <p:nvSpPr>
          <p:cNvPr id="9" name="TextBox 8"/>
          <p:cNvSpPr txBox="1"/>
          <p:nvPr/>
        </p:nvSpPr>
        <p:spPr>
          <a:xfrm>
            <a:off x="0" y="-76200"/>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the people</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sp>
        <p:nvSpPr>
          <p:cNvPr id="5" name="TextBox 4"/>
          <p:cNvSpPr txBox="1"/>
          <p:nvPr/>
        </p:nvSpPr>
        <p:spPr>
          <a:xfrm>
            <a:off x="2667000" y="2971800"/>
            <a:ext cx="2937022" cy="830997"/>
          </a:xfrm>
          <a:prstGeom prst="rect">
            <a:avLst/>
          </a:prstGeom>
          <a:noFill/>
        </p:spPr>
        <p:txBody>
          <a:bodyPr wrap="none" rtlCol="0">
            <a:spAutoFit/>
          </a:bodyPr>
          <a:lstStyle/>
          <a:p>
            <a:r>
              <a:rPr lang="en-US" sz="4800" b="1" dirty="0" smtClean="0">
                <a:solidFill>
                  <a:srgbClr val="984807"/>
                </a:solidFill>
                <a:effectLst>
                  <a:outerShdw dist="50800" dir="7200000" algn="ctr" rotWithShape="0">
                    <a:schemeClr val="tx1"/>
                  </a:outerShdw>
                </a:effectLst>
              </a:rPr>
              <a:t>the people</a:t>
            </a:r>
            <a:endParaRPr lang="en-US" sz="4800" b="1" dirty="0">
              <a:solidFill>
                <a:srgbClr val="984807"/>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4"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par>
                                <p:cTn id="16" presetID="64" presetClass="path" presetSubtype="0" accel="50000" decel="50000" fill="hold" grpId="2" nodeType="withEffect">
                                  <p:stCondLst>
                                    <p:cond delay="0"/>
                                  </p:stCondLst>
                                  <p:childTnLst>
                                    <p:animMotion origin="layout" path="M 3.05556E-6 0 L 0.03941 -0.43819 " pathEditMode="relative" rAng="0" ptsTypes="AA">
                                      <p:cBhvr>
                                        <p:cTn id="17" dur="1000" fill="hold"/>
                                        <p:tgtEl>
                                          <p:spTgt spid="5"/>
                                        </p:tgtEl>
                                        <p:attrNameLst>
                                          <p:attrName>ppt_x</p:attrName>
                                          <p:attrName>ppt_y</p:attrName>
                                        </p:attrNameLst>
                                      </p:cBhvr>
                                      <p:rCtr x="20" y="-219"/>
                                    </p:animMotion>
                                  </p:childTnLst>
                                </p:cTn>
                              </p:par>
                              <p:par>
                                <p:cTn id="18" presetID="10" presetClass="exit" presetSubtype="0" fill="hold" nodeType="withEffect">
                                  <p:stCondLst>
                                    <p:cond delay="0"/>
                                  </p:stCondLst>
                                  <p:childTnLst>
                                    <p:animEffect transition="out" filter="fade">
                                      <p:cBhvr>
                                        <p:cTn id="19" dur="1000"/>
                                        <p:tgtEl>
                                          <p:spTgt spid="10"/>
                                        </p:tgtEl>
                                      </p:cBhvr>
                                    </p:animEffect>
                                    <p:set>
                                      <p:cBhvr>
                                        <p:cTn id="20" dur="1" fill="hold">
                                          <p:stCondLst>
                                            <p:cond delay="999"/>
                                          </p:stCondLst>
                                        </p:cTn>
                                        <p:tgtEl>
                                          <p:spTgt spid="10"/>
                                        </p:tgtEl>
                                        <p:attrNameLst>
                                          <p:attrName>style.visibility</p:attrName>
                                        </p:attrNameLst>
                                      </p:cBhvr>
                                      <p:to>
                                        <p:strVal val="hidden"/>
                                      </p:to>
                                    </p:set>
                                  </p:childTnLst>
                                </p:cTn>
                              </p:par>
                              <p:par>
                                <p:cTn id="21" presetID="10" presetClass="entr" presetSubtype="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par>
                                <p:cTn id="24" presetID="10" presetClass="exit" presetSubtype="0" fill="hold" grpId="1" nodeType="withEffect">
                                  <p:stCondLst>
                                    <p:cond delay="500"/>
                                  </p:stCondLst>
                                  <p:childTnLst>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par>
                                <p:cTn id="27" presetID="10" presetClass="exit" presetSubtype="0" fill="hold" grpId="3" nodeType="withEffect">
                                  <p:stCondLst>
                                    <p:cond delay="500"/>
                                  </p:stCondLst>
                                  <p:childTnLst>
                                    <p:animEffect transition="out" filter="fade">
                                      <p:cBhvr>
                                        <p:cTn id="28" dur="1000"/>
                                        <p:tgtEl>
                                          <p:spTgt spid="5"/>
                                        </p:tgtEl>
                                      </p:cBhvr>
                                    </p:animEffect>
                                    <p:set>
                                      <p:cBhvr>
                                        <p:cTn id="29"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1"/>
      <p:bldP spid="5" grpId="2"/>
      <p:bldP spid="5" grpId="3"/>
      <p:bldP spid="5" grpId="4"/>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9" name="Group 51"/>
          <p:cNvGrpSpPr/>
          <p:nvPr/>
        </p:nvGrpSpPr>
        <p:grpSpPr>
          <a:xfrm>
            <a:off x="0" y="1238248"/>
            <a:ext cx="9358859" cy="5619752"/>
            <a:chOff x="0" y="1238248"/>
            <a:chExt cx="9358859" cy="5619752"/>
          </a:xfrm>
        </p:grpSpPr>
        <p:grpSp>
          <p:nvGrpSpPr>
            <p:cNvPr id="60" name="Group 40"/>
            <p:cNvGrpSpPr/>
            <p:nvPr/>
          </p:nvGrpSpPr>
          <p:grpSpPr>
            <a:xfrm>
              <a:off x="0" y="1238248"/>
              <a:ext cx="9358859" cy="5619752"/>
              <a:chOff x="0" y="1238248"/>
              <a:chExt cx="9358859" cy="5619752"/>
            </a:xfrm>
          </p:grpSpPr>
          <p:pic>
            <p:nvPicPr>
              <p:cNvPr id="64" name="Picture 2" descr="http://theresilientearth.com/files/images/earths_structure-USGS.jpg"/>
              <p:cNvPicPr>
                <a:picLocks noChangeAspect="1" noChangeArrowheads="1"/>
              </p:cNvPicPr>
              <p:nvPr/>
            </p:nvPicPr>
            <p:blipFill>
              <a:blip r:embed="rId2" cstate="print"/>
              <a:srcRect/>
              <a:stretch>
                <a:fillRect/>
              </a:stretch>
            </p:blipFill>
            <p:spPr bwMode="auto">
              <a:xfrm>
                <a:off x="0" y="1238248"/>
                <a:ext cx="9144000" cy="5619752"/>
              </a:xfrm>
              <a:prstGeom prst="rect">
                <a:avLst/>
              </a:prstGeom>
              <a:noFill/>
            </p:spPr>
          </p:pic>
          <p:sp>
            <p:nvSpPr>
              <p:cNvPr id="65" name="Freeform 64"/>
              <p:cNvSpPr/>
              <p:nvPr/>
            </p:nvSpPr>
            <p:spPr>
              <a:xfrm>
                <a:off x="5136630" y="1429062"/>
                <a:ext cx="4222229" cy="5121640"/>
              </a:xfrm>
              <a:custGeom>
                <a:avLst/>
                <a:gdLst>
                  <a:gd name="connsiteX0" fmla="*/ 2073639 w 4222229"/>
                  <a:gd name="connsiteY0" fmla="*/ 724525 h 5746230"/>
                  <a:gd name="connsiteX1" fmla="*/ 214859 w 4222229"/>
                  <a:gd name="connsiteY1" fmla="*/ 5131633 h 5746230"/>
                  <a:gd name="connsiteX2" fmla="*/ 784485 w 4222229"/>
                  <a:gd name="connsiteY2" fmla="*/ 4412105 h 5746230"/>
                  <a:gd name="connsiteX3" fmla="*/ 1728865 w 4222229"/>
                  <a:gd name="connsiteY3" fmla="*/ 3692577 h 5746230"/>
                  <a:gd name="connsiteX4" fmla="*/ 3003029 w 4222229"/>
                  <a:gd name="connsiteY4" fmla="*/ 2028669 h 5746230"/>
                  <a:gd name="connsiteX5" fmla="*/ 3812498 w 4222229"/>
                  <a:gd name="connsiteY5" fmla="*/ 1908748 h 5746230"/>
                  <a:gd name="connsiteX6" fmla="*/ 3977390 w 4222229"/>
                  <a:gd name="connsiteY6" fmla="*/ 1698885 h 5746230"/>
                  <a:gd name="connsiteX7" fmla="*/ 3902439 w 4222229"/>
                  <a:gd name="connsiteY7" fmla="*/ 784485 h 5746230"/>
                  <a:gd name="connsiteX8" fmla="*/ 2073639 w 4222229"/>
                  <a:gd name="connsiteY8" fmla="*/ 724525 h 5746230"/>
                  <a:gd name="connsiteX0" fmla="*/ 2073639 w 4222229"/>
                  <a:gd name="connsiteY0" fmla="*/ 99935 h 5121640"/>
                  <a:gd name="connsiteX1" fmla="*/ 214859 w 4222229"/>
                  <a:gd name="connsiteY1" fmla="*/ 4507043 h 5121640"/>
                  <a:gd name="connsiteX2" fmla="*/ 784485 w 4222229"/>
                  <a:gd name="connsiteY2" fmla="*/ 3787515 h 5121640"/>
                  <a:gd name="connsiteX3" fmla="*/ 1728865 w 4222229"/>
                  <a:gd name="connsiteY3" fmla="*/ 3067987 h 5121640"/>
                  <a:gd name="connsiteX4" fmla="*/ 3003029 w 4222229"/>
                  <a:gd name="connsiteY4" fmla="*/ 1404079 h 5121640"/>
                  <a:gd name="connsiteX5" fmla="*/ 3812498 w 4222229"/>
                  <a:gd name="connsiteY5" fmla="*/ 1284158 h 5121640"/>
                  <a:gd name="connsiteX6" fmla="*/ 3977390 w 4222229"/>
                  <a:gd name="connsiteY6" fmla="*/ 1074295 h 5121640"/>
                  <a:gd name="connsiteX7" fmla="*/ 3902439 w 4222229"/>
                  <a:gd name="connsiteY7" fmla="*/ 159895 h 5121640"/>
                  <a:gd name="connsiteX8" fmla="*/ 2073639 w 4222229"/>
                  <a:gd name="connsiteY8" fmla="*/ 99935 h 5121640"/>
                  <a:gd name="connsiteX0" fmla="*/ 2073639 w 4222229"/>
                  <a:gd name="connsiteY0" fmla="*/ 99935 h 5121640"/>
                  <a:gd name="connsiteX1" fmla="*/ 214859 w 4222229"/>
                  <a:gd name="connsiteY1" fmla="*/ 4507043 h 5121640"/>
                  <a:gd name="connsiteX2" fmla="*/ 784485 w 4222229"/>
                  <a:gd name="connsiteY2" fmla="*/ 3787515 h 5121640"/>
                  <a:gd name="connsiteX3" fmla="*/ 1728865 w 4222229"/>
                  <a:gd name="connsiteY3" fmla="*/ 3067987 h 5121640"/>
                  <a:gd name="connsiteX4" fmla="*/ 3003029 w 4222229"/>
                  <a:gd name="connsiteY4" fmla="*/ 1404079 h 5121640"/>
                  <a:gd name="connsiteX5" fmla="*/ 3812498 w 4222229"/>
                  <a:gd name="connsiteY5" fmla="*/ 1284158 h 5121640"/>
                  <a:gd name="connsiteX6" fmla="*/ 3977390 w 4222229"/>
                  <a:gd name="connsiteY6" fmla="*/ 1074295 h 5121640"/>
                  <a:gd name="connsiteX7" fmla="*/ 3902439 w 4222229"/>
                  <a:gd name="connsiteY7" fmla="*/ 159895 h 5121640"/>
                  <a:gd name="connsiteX8" fmla="*/ 2073639 w 4222229"/>
                  <a:gd name="connsiteY8" fmla="*/ 99935 h 5121640"/>
                  <a:gd name="connsiteX0" fmla="*/ 2073639 w 4222229"/>
                  <a:gd name="connsiteY0" fmla="*/ 99935 h 5121640"/>
                  <a:gd name="connsiteX1" fmla="*/ 214859 w 4222229"/>
                  <a:gd name="connsiteY1" fmla="*/ 4507043 h 5121640"/>
                  <a:gd name="connsiteX2" fmla="*/ 784485 w 4222229"/>
                  <a:gd name="connsiteY2" fmla="*/ 3787515 h 5121640"/>
                  <a:gd name="connsiteX3" fmla="*/ 1728865 w 4222229"/>
                  <a:gd name="connsiteY3" fmla="*/ 3067987 h 5121640"/>
                  <a:gd name="connsiteX4" fmla="*/ 3003029 w 4222229"/>
                  <a:gd name="connsiteY4" fmla="*/ 1404079 h 5121640"/>
                  <a:gd name="connsiteX5" fmla="*/ 3812498 w 4222229"/>
                  <a:gd name="connsiteY5" fmla="*/ 1284158 h 5121640"/>
                  <a:gd name="connsiteX6" fmla="*/ 3977390 w 4222229"/>
                  <a:gd name="connsiteY6" fmla="*/ 1074295 h 5121640"/>
                  <a:gd name="connsiteX7" fmla="*/ 3902439 w 4222229"/>
                  <a:gd name="connsiteY7" fmla="*/ 159895 h 5121640"/>
                  <a:gd name="connsiteX8" fmla="*/ 2073639 w 4222229"/>
                  <a:gd name="connsiteY8" fmla="*/ 99935 h 512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2229" h="5121640">
                    <a:moveTo>
                      <a:pt x="2073639" y="99935"/>
                    </a:moveTo>
                    <a:cubicBezTo>
                      <a:pt x="1636426" y="1251680"/>
                      <a:pt x="548390" y="3819994"/>
                      <a:pt x="214859" y="4507043"/>
                    </a:cubicBezTo>
                    <a:cubicBezTo>
                      <a:pt x="0" y="5121640"/>
                      <a:pt x="532151" y="4027358"/>
                      <a:pt x="784485" y="3787515"/>
                    </a:cubicBezTo>
                    <a:cubicBezTo>
                      <a:pt x="1036819" y="3547672"/>
                      <a:pt x="1359108" y="3465226"/>
                      <a:pt x="1728865" y="3067987"/>
                    </a:cubicBezTo>
                    <a:cubicBezTo>
                      <a:pt x="2098622" y="2670748"/>
                      <a:pt x="2655757" y="1701384"/>
                      <a:pt x="3003029" y="1404079"/>
                    </a:cubicBezTo>
                    <a:cubicBezTo>
                      <a:pt x="3350301" y="1106774"/>
                      <a:pt x="3650105" y="1339122"/>
                      <a:pt x="3812498" y="1284158"/>
                    </a:cubicBezTo>
                    <a:cubicBezTo>
                      <a:pt x="3974891" y="1229194"/>
                      <a:pt x="3962400" y="1261672"/>
                      <a:pt x="3977390" y="1074295"/>
                    </a:cubicBezTo>
                    <a:cubicBezTo>
                      <a:pt x="3992380" y="886918"/>
                      <a:pt x="4222229" y="319790"/>
                      <a:pt x="3902439" y="159895"/>
                    </a:cubicBezTo>
                    <a:cubicBezTo>
                      <a:pt x="3582649" y="0"/>
                      <a:pt x="3085475" y="96187"/>
                      <a:pt x="2073639" y="999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48"/>
            <p:cNvGrpSpPr/>
            <p:nvPr/>
          </p:nvGrpSpPr>
          <p:grpSpPr>
            <a:xfrm>
              <a:off x="3282961" y="2423616"/>
              <a:ext cx="1672836" cy="246058"/>
              <a:chOff x="3282961" y="2423616"/>
              <a:chExt cx="1672836" cy="246058"/>
            </a:xfrm>
          </p:grpSpPr>
          <p:pic>
            <p:nvPicPr>
              <p:cNvPr id="62" name="Picture 61" descr="http://theresilientearth.com/files/images/earths_structure-USGS.jpg"/>
              <p:cNvPicPr>
                <a:picLocks noChangeAspect="1" noChangeArrowheads="1"/>
              </p:cNvPicPr>
              <p:nvPr/>
            </p:nvPicPr>
            <p:blipFill>
              <a:blip r:embed="rId2" cstate="print"/>
              <a:srcRect l="31667" t="18644" r="53833" b="78305"/>
              <a:stretch>
                <a:fillRect/>
              </a:stretch>
            </p:blipFill>
            <p:spPr bwMode="auto">
              <a:xfrm rot="21080991">
                <a:off x="3282961" y="2432615"/>
                <a:ext cx="995664" cy="237059"/>
              </a:xfrm>
              <a:prstGeom prst="rect">
                <a:avLst/>
              </a:prstGeom>
              <a:noFill/>
            </p:spPr>
          </p:pic>
          <p:pic>
            <p:nvPicPr>
              <p:cNvPr id="63" name="Picture 62" descr="http://theresilientearth.com/files/images/earths_structure-USGS.jpg"/>
              <p:cNvPicPr>
                <a:picLocks noChangeAspect="1" noChangeArrowheads="1"/>
              </p:cNvPicPr>
              <p:nvPr/>
            </p:nvPicPr>
            <p:blipFill>
              <a:blip r:embed="rId2" cstate="print"/>
              <a:srcRect l="31667" t="18644" r="53833" b="78305"/>
              <a:stretch>
                <a:fillRect/>
              </a:stretch>
            </p:blipFill>
            <p:spPr bwMode="auto">
              <a:xfrm rot="300000">
                <a:off x="4191549" y="2423616"/>
                <a:ext cx="764248" cy="237059"/>
              </a:xfrm>
              <a:prstGeom prst="rect">
                <a:avLst/>
              </a:prstGeom>
              <a:noFill/>
            </p:spPr>
          </p:pic>
        </p:grpSp>
      </p:grpSp>
      <p:grpSp>
        <p:nvGrpSpPr>
          <p:cNvPr id="2" name="Group 1"/>
          <p:cNvGrpSpPr/>
          <p:nvPr/>
        </p:nvGrpSpPr>
        <p:grpSpPr>
          <a:xfrm>
            <a:off x="0" y="0"/>
            <a:ext cx="9144000" cy="6858000"/>
            <a:chOff x="0" y="0"/>
            <a:chExt cx="9144000" cy="685800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7"/>
            <p:cNvGrpSpPr/>
            <p:nvPr/>
          </p:nvGrpSpPr>
          <p:grpSpPr>
            <a:xfrm>
              <a:off x="32482" y="625475"/>
              <a:ext cx="8890856" cy="6232525"/>
              <a:chOff x="32482" y="625475"/>
              <a:chExt cx="8890856" cy="6232525"/>
            </a:xfrm>
          </p:grpSpPr>
          <p:pic>
            <p:nvPicPr>
              <p:cNvPr id="5" name="Picture 4" descr="000"/>
              <p:cNvPicPr>
                <a:picLocks noChangeAspect="1" noChangeArrowheads="1"/>
              </p:cNvPicPr>
              <p:nvPr/>
            </p:nvPicPr>
            <p:blipFill>
              <a:blip r:embed="rId3" cstate="print"/>
              <a:srcRect/>
              <a:stretch>
                <a:fillRect/>
              </a:stretch>
            </p:blipFill>
            <p:spPr bwMode="auto">
              <a:xfrm>
                <a:off x="220663" y="625475"/>
                <a:ext cx="8702675" cy="5605463"/>
              </a:xfrm>
              <a:prstGeom prst="rect">
                <a:avLst/>
              </a:prstGeom>
              <a:noFill/>
              <a:ln w="9525">
                <a:noFill/>
                <a:miter lim="800000"/>
                <a:headEnd/>
                <a:tailEnd/>
              </a:ln>
            </p:spPr>
          </p:pic>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oup 12"/>
              <p:cNvGrpSpPr/>
              <p:nvPr/>
            </p:nvGrpSpPr>
            <p:grpSpPr>
              <a:xfrm>
                <a:off x="32482" y="5336498"/>
                <a:ext cx="8806718" cy="1521502"/>
                <a:chOff x="32482" y="5336498"/>
                <a:chExt cx="8806718" cy="1521502"/>
              </a:xfrm>
            </p:grpSpPr>
            <p:sp>
              <p:nvSpPr>
                <p:cNvPr id="9" name="Rectangle 8"/>
                <p:cNvSpPr/>
                <p:nvPr/>
              </p:nvSpPr>
              <p:spPr>
                <a:xfrm>
                  <a:off x="6355830" y="5336498"/>
                  <a:ext cx="2483370" cy="988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839981" y="6595672"/>
                  <a:ext cx="1409075" cy="26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89940" y="5201587"/>
                <a:ext cx="1382110" cy="830997"/>
              </a:xfrm>
              <a:prstGeom prst="rect">
                <a:avLst/>
              </a:prstGeom>
              <a:solidFill>
                <a:schemeClr val="bg1"/>
              </a:solidFill>
            </p:spPr>
            <p:txBody>
              <a:bodyPr wrap="none" rtlCol="0">
                <a:spAutoFit/>
              </a:bodyPr>
              <a:lstStyle/>
              <a:p>
                <a:r>
                  <a:rPr lang="en-US" sz="2400" b="1" dirty="0" smtClean="0"/>
                  <a:t>000 Ma </a:t>
                </a:r>
              </a:p>
              <a:p>
                <a:r>
                  <a:rPr lang="en-US" sz="2400" b="1" dirty="0" smtClean="0"/>
                  <a:t>present </a:t>
                </a:r>
                <a:endParaRPr lang="en-US" sz="2400" b="1" dirty="0"/>
              </a:p>
            </p:txBody>
          </p:sp>
        </p:grpSp>
      </p:grpSp>
      <p:grpSp>
        <p:nvGrpSpPr>
          <p:cNvPr id="12" name="Group 31"/>
          <p:cNvGrpSpPr/>
          <p:nvPr/>
        </p:nvGrpSpPr>
        <p:grpSpPr>
          <a:xfrm>
            <a:off x="344774" y="655675"/>
            <a:ext cx="8499423" cy="3933814"/>
            <a:chOff x="344774" y="655675"/>
            <a:chExt cx="8499423" cy="3933814"/>
          </a:xfrm>
        </p:grpSpPr>
        <p:sp>
          <p:nvSpPr>
            <p:cNvPr id="27" name="Freeform 26"/>
            <p:cNvSpPr/>
            <p:nvPr/>
          </p:nvSpPr>
          <p:spPr>
            <a:xfrm>
              <a:off x="2344189" y="2360815"/>
              <a:ext cx="357447" cy="340821"/>
            </a:xfrm>
            <a:custGeom>
              <a:avLst/>
              <a:gdLst>
                <a:gd name="connsiteX0" fmla="*/ 0 w 357447"/>
                <a:gd name="connsiteY0" fmla="*/ 0 h 340821"/>
                <a:gd name="connsiteX1" fmla="*/ 216131 w 357447"/>
                <a:gd name="connsiteY1" fmla="*/ 157941 h 340821"/>
                <a:gd name="connsiteX2" fmla="*/ 315884 w 357447"/>
                <a:gd name="connsiteY2" fmla="*/ 249381 h 340821"/>
                <a:gd name="connsiteX3" fmla="*/ 357447 w 357447"/>
                <a:gd name="connsiteY3" fmla="*/ 340821 h 340821"/>
              </a:gdLst>
              <a:ahLst/>
              <a:cxnLst>
                <a:cxn ang="0">
                  <a:pos x="connsiteX0" y="connsiteY0"/>
                </a:cxn>
                <a:cxn ang="0">
                  <a:pos x="connsiteX1" y="connsiteY1"/>
                </a:cxn>
                <a:cxn ang="0">
                  <a:pos x="connsiteX2" y="connsiteY2"/>
                </a:cxn>
                <a:cxn ang="0">
                  <a:pos x="connsiteX3" y="connsiteY3"/>
                </a:cxn>
              </a:cxnLst>
              <a:rect l="l" t="t" r="r" b="b"/>
              <a:pathLst>
                <a:path w="357447" h="340821">
                  <a:moveTo>
                    <a:pt x="0" y="0"/>
                  </a:moveTo>
                  <a:cubicBezTo>
                    <a:pt x="81742" y="58189"/>
                    <a:pt x="163484" y="116378"/>
                    <a:pt x="216131" y="157941"/>
                  </a:cubicBezTo>
                  <a:cubicBezTo>
                    <a:pt x="268778" y="199504"/>
                    <a:pt x="292331" y="218901"/>
                    <a:pt x="315884" y="249381"/>
                  </a:cubicBezTo>
                  <a:cubicBezTo>
                    <a:pt x="339437" y="279861"/>
                    <a:pt x="348442" y="310341"/>
                    <a:pt x="357447" y="340821"/>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3" name="Group 30"/>
            <p:cNvGrpSpPr/>
            <p:nvPr/>
          </p:nvGrpSpPr>
          <p:grpSpPr>
            <a:xfrm>
              <a:off x="344774" y="655675"/>
              <a:ext cx="8499423" cy="3933814"/>
              <a:chOff x="344774" y="655675"/>
              <a:chExt cx="8499423" cy="3933814"/>
            </a:xfrm>
          </p:grpSpPr>
          <p:sp>
            <p:nvSpPr>
              <p:cNvPr id="17" name="Freeform 16"/>
              <p:cNvSpPr/>
              <p:nvPr/>
            </p:nvSpPr>
            <p:spPr>
              <a:xfrm>
                <a:off x="3481431" y="1681993"/>
                <a:ext cx="2758580" cy="2671893"/>
              </a:xfrm>
              <a:custGeom>
                <a:avLst/>
                <a:gdLst>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939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939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58580" h="2671893">
                    <a:moveTo>
                      <a:pt x="1501630" y="37750"/>
                    </a:moveTo>
                    <a:cubicBezTo>
                      <a:pt x="1409351" y="50333"/>
                      <a:pt x="1273729" y="83890"/>
                      <a:pt x="1157681" y="88084"/>
                    </a:cubicBezTo>
                    <a:cubicBezTo>
                      <a:pt x="1041633" y="92278"/>
                      <a:pt x="917196" y="75501"/>
                      <a:pt x="805343" y="62917"/>
                    </a:cubicBezTo>
                    <a:cubicBezTo>
                      <a:pt x="693490" y="50334"/>
                      <a:pt x="564859" y="0"/>
                      <a:pt x="486562" y="12583"/>
                    </a:cubicBezTo>
                    <a:cubicBezTo>
                      <a:pt x="408265" y="25166"/>
                      <a:pt x="402672" y="71306"/>
                      <a:pt x="335560" y="138418"/>
                    </a:cubicBezTo>
                    <a:cubicBezTo>
                      <a:pt x="268448" y="205530"/>
                      <a:pt x="137020" y="332763"/>
                      <a:pt x="83890" y="415255"/>
                    </a:cubicBezTo>
                    <a:cubicBezTo>
                      <a:pt x="30760" y="497747"/>
                      <a:pt x="0" y="556469"/>
                      <a:pt x="16778" y="633368"/>
                    </a:cubicBezTo>
                    <a:cubicBezTo>
                      <a:pt x="33556" y="710267"/>
                      <a:pt x="137020" y="819324"/>
                      <a:pt x="184558" y="876649"/>
                    </a:cubicBezTo>
                    <a:cubicBezTo>
                      <a:pt x="232096" y="933974"/>
                      <a:pt x="255865" y="936770"/>
                      <a:pt x="302004" y="977317"/>
                    </a:cubicBezTo>
                    <a:cubicBezTo>
                      <a:pt x="348143" y="1017864"/>
                      <a:pt x="378903" y="1091967"/>
                      <a:pt x="461395" y="1119930"/>
                    </a:cubicBezTo>
                    <a:cubicBezTo>
                      <a:pt x="543887" y="1147893"/>
                      <a:pt x="738231" y="1110143"/>
                      <a:pt x="796954" y="1145097"/>
                    </a:cubicBezTo>
                    <a:cubicBezTo>
                      <a:pt x="855677" y="1180051"/>
                      <a:pt x="816528" y="1262543"/>
                      <a:pt x="813732" y="1329655"/>
                    </a:cubicBezTo>
                    <a:cubicBezTo>
                      <a:pt x="810936" y="1396767"/>
                      <a:pt x="780176" y="1484851"/>
                      <a:pt x="780176" y="1547768"/>
                    </a:cubicBezTo>
                    <a:cubicBezTo>
                      <a:pt x="780176" y="1610685"/>
                      <a:pt x="808139" y="1642843"/>
                      <a:pt x="813732" y="1707159"/>
                    </a:cubicBezTo>
                    <a:cubicBezTo>
                      <a:pt x="819325" y="1771475"/>
                      <a:pt x="820723" y="1866550"/>
                      <a:pt x="813732" y="1933662"/>
                    </a:cubicBezTo>
                    <a:cubicBezTo>
                      <a:pt x="806741" y="2000774"/>
                      <a:pt x="778778" y="2053904"/>
                      <a:pt x="771787" y="2109831"/>
                    </a:cubicBezTo>
                    <a:cubicBezTo>
                      <a:pt x="764796" y="2165758"/>
                      <a:pt x="743824" y="2199314"/>
                      <a:pt x="771787" y="2269222"/>
                    </a:cubicBezTo>
                    <a:cubicBezTo>
                      <a:pt x="799750" y="2339130"/>
                      <a:pt x="894826" y="2464965"/>
                      <a:pt x="939567" y="2529280"/>
                    </a:cubicBezTo>
                    <a:cubicBezTo>
                      <a:pt x="984308" y="2593595"/>
                      <a:pt x="988503" y="2638337"/>
                      <a:pt x="1040235" y="2655115"/>
                    </a:cubicBezTo>
                    <a:cubicBezTo>
                      <a:pt x="1091967" y="2671893"/>
                      <a:pt x="1174343" y="2635541"/>
                      <a:pt x="1249960" y="2629948"/>
                    </a:cubicBezTo>
                    <a:cubicBezTo>
                      <a:pt x="1325577" y="2624355"/>
                      <a:pt x="1340318" y="2565440"/>
                      <a:pt x="1493940" y="2621559"/>
                    </a:cubicBezTo>
                    <a:cubicBezTo>
                      <a:pt x="1552663" y="2614568"/>
                      <a:pt x="1540894" y="2624355"/>
                      <a:pt x="1602297" y="2588003"/>
                    </a:cubicBezTo>
                    <a:cubicBezTo>
                      <a:pt x="1663700" y="2551651"/>
                      <a:pt x="1777068" y="2459372"/>
                      <a:pt x="1862356" y="2403446"/>
                    </a:cubicBezTo>
                    <a:cubicBezTo>
                      <a:pt x="1947644" y="2347520"/>
                      <a:pt x="2038525" y="2301380"/>
                      <a:pt x="2114026" y="2252444"/>
                    </a:cubicBezTo>
                    <a:cubicBezTo>
                      <a:pt x="2189527" y="2203508"/>
                      <a:pt x="2252445" y="2165758"/>
                      <a:pt x="2315362" y="2109831"/>
                    </a:cubicBezTo>
                    <a:cubicBezTo>
                      <a:pt x="2378279" y="2053904"/>
                      <a:pt x="2424418" y="1961625"/>
                      <a:pt x="2491530" y="1916884"/>
                    </a:cubicBezTo>
                    <a:cubicBezTo>
                      <a:pt x="2558642" y="1872143"/>
                      <a:pt x="2687273" y="1884726"/>
                      <a:pt x="2718033" y="1841383"/>
                    </a:cubicBezTo>
                    <a:cubicBezTo>
                      <a:pt x="2748793" y="1798040"/>
                      <a:pt x="2671894" y="1742113"/>
                      <a:pt x="2676088" y="1656825"/>
                    </a:cubicBezTo>
                    <a:cubicBezTo>
                      <a:pt x="2680283" y="1571537"/>
                      <a:pt x="2732015" y="1412147"/>
                      <a:pt x="2743200" y="1329655"/>
                    </a:cubicBezTo>
                    <a:cubicBezTo>
                      <a:pt x="2754385" y="1247163"/>
                      <a:pt x="2758580" y="1215005"/>
                      <a:pt x="2743200" y="1161875"/>
                    </a:cubicBezTo>
                    <a:cubicBezTo>
                      <a:pt x="2727820" y="1108745"/>
                      <a:pt x="2690070" y="1057012"/>
                      <a:pt x="2650921" y="1010873"/>
                    </a:cubicBezTo>
                    <a:cubicBezTo>
                      <a:pt x="2611772" y="964734"/>
                      <a:pt x="2534873" y="939566"/>
                      <a:pt x="2508308" y="885038"/>
                    </a:cubicBezTo>
                    <a:cubicBezTo>
                      <a:pt x="2481743" y="830510"/>
                      <a:pt x="2485937" y="752212"/>
                      <a:pt x="2491530" y="683702"/>
                    </a:cubicBezTo>
                    <a:cubicBezTo>
                      <a:pt x="2497123" y="615192"/>
                      <a:pt x="2529281" y="522914"/>
                      <a:pt x="2541864" y="473978"/>
                    </a:cubicBezTo>
                    <a:cubicBezTo>
                      <a:pt x="2554447" y="425042"/>
                      <a:pt x="2588003" y="404070"/>
                      <a:pt x="2567031" y="390088"/>
                    </a:cubicBezTo>
                    <a:cubicBezTo>
                      <a:pt x="2546059" y="376106"/>
                      <a:pt x="2474753" y="423644"/>
                      <a:pt x="2416030" y="390088"/>
                    </a:cubicBezTo>
                    <a:cubicBezTo>
                      <a:pt x="2357307" y="356532"/>
                      <a:pt x="2297186" y="248873"/>
                      <a:pt x="2214694" y="188752"/>
                    </a:cubicBezTo>
                    <a:cubicBezTo>
                      <a:pt x="2132202" y="128631"/>
                      <a:pt x="2004969" y="58722"/>
                      <a:pt x="1921079" y="29361"/>
                    </a:cubicBezTo>
                    <a:cubicBezTo>
                      <a:pt x="1837189" y="0"/>
                      <a:pt x="1775669" y="11185"/>
                      <a:pt x="1711354" y="12583"/>
                    </a:cubicBezTo>
                    <a:cubicBezTo>
                      <a:pt x="1647039" y="13981"/>
                      <a:pt x="1593909" y="25167"/>
                      <a:pt x="1501630" y="37750"/>
                    </a:cubicBezTo>
                    <a:close/>
                  </a:path>
                </a:pathLst>
              </a:custGeom>
              <a:noFill/>
              <a:ln w="635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9"/>
              <p:cNvGrpSpPr/>
              <p:nvPr/>
            </p:nvGrpSpPr>
            <p:grpSpPr>
              <a:xfrm>
                <a:off x="344774" y="1141751"/>
                <a:ext cx="2236033" cy="3447738"/>
                <a:chOff x="344774" y="1141751"/>
                <a:chExt cx="2236033" cy="3447738"/>
              </a:xfrm>
              <a:effectLst>
                <a:outerShdw dist="50800" dir="5400000" algn="ctr" rotWithShape="0">
                  <a:schemeClr val="tx1"/>
                </a:outerShdw>
              </a:effectLst>
            </p:grpSpPr>
            <p:sp>
              <p:nvSpPr>
                <p:cNvPr id="18" name="Freeform 17"/>
                <p:cNvSpPr/>
                <p:nvPr/>
              </p:nvSpPr>
              <p:spPr>
                <a:xfrm>
                  <a:off x="1214203" y="1141751"/>
                  <a:ext cx="1366604" cy="3447738"/>
                </a:xfrm>
                <a:custGeom>
                  <a:avLst/>
                  <a:gdLst>
                    <a:gd name="connsiteX0" fmla="*/ 0 w 1366604"/>
                    <a:gd name="connsiteY0" fmla="*/ 267324 h 3447738"/>
                    <a:gd name="connsiteX1" fmla="*/ 449705 w 1366604"/>
                    <a:gd name="connsiteY1" fmla="*/ 162393 h 3447738"/>
                    <a:gd name="connsiteX2" fmla="*/ 944381 w 1366604"/>
                    <a:gd name="connsiteY2" fmla="*/ 12492 h 3447738"/>
                    <a:gd name="connsiteX3" fmla="*/ 1154243 w 1366604"/>
                    <a:gd name="connsiteY3" fmla="*/ 87442 h 3447738"/>
                    <a:gd name="connsiteX4" fmla="*/ 959371 w 1366604"/>
                    <a:gd name="connsiteY4" fmla="*/ 357265 h 3447738"/>
                    <a:gd name="connsiteX5" fmla="*/ 884420 w 1366604"/>
                    <a:gd name="connsiteY5" fmla="*/ 492177 h 3447738"/>
                    <a:gd name="connsiteX6" fmla="*/ 914400 w 1366604"/>
                    <a:gd name="connsiteY6" fmla="*/ 806970 h 3447738"/>
                    <a:gd name="connsiteX7" fmla="*/ 914400 w 1366604"/>
                    <a:gd name="connsiteY7" fmla="*/ 1121764 h 3447738"/>
                    <a:gd name="connsiteX8" fmla="*/ 959371 w 1366604"/>
                    <a:gd name="connsiteY8" fmla="*/ 1466538 h 3447738"/>
                    <a:gd name="connsiteX9" fmla="*/ 944381 w 1366604"/>
                    <a:gd name="connsiteY9" fmla="*/ 1706380 h 3447738"/>
                    <a:gd name="connsiteX10" fmla="*/ 839449 w 1366604"/>
                    <a:gd name="connsiteY10" fmla="*/ 1826301 h 3447738"/>
                    <a:gd name="connsiteX11" fmla="*/ 734518 w 1366604"/>
                    <a:gd name="connsiteY11" fmla="*/ 2036164 h 3447738"/>
                    <a:gd name="connsiteX12" fmla="*/ 764499 w 1366604"/>
                    <a:gd name="connsiteY12" fmla="*/ 2305987 h 3447738"/>
                    <a:gd name="connsiteX13" fmla="*/ 914400 w 1366604"/>
                    <a:gd name="connsiteY13" fmla="*/ 2575810 h 3447738"/>
                    <a:gd name="connsiteX14" fmla="*/ 1094282 w 1366604"/>
                    <a:gd name="connsiteY14" fmla="*/ 2875613 h 3447738"/>
                    <a:gd name="connsiteX15" fmla="*/ 1199213 w 1366604"/>
                    <a:gd name="connsiteY15" fmla="*/ 2980544 h 3447738"/>
                    <a:gd name="connsiteX16" fmla="*/ 1274164 w 1366604"/>
                    <a:gd name="connsiteY16" fmla="*/ 3145436 h 3447738"/>
                    <a:gd name="connsiteX17" fmla="*/ 1334125 w 1366604"/>
                    <a:gd name="connsiteY17" fmla="*/ 3205397 h 3447738"/>
                    <a:gd name="connsiteX18" fmla="*/ 1079292 w 1366604"/>
                    <a:gd name="connsiteY18" fmla="*/ 3190406 h 3447738"/>
                    <a:gd name="connsiteX19" fmla="*/ 1004341 w 1366604"/>
                    <a:gd name="connsiteY19" fmla="*/ 3250367 h 3447738"/>
                    <a:gd name="connsiteX20" fmla="*/ 944381 w 1366604"/>
                    <a:gd name="connsiteY20" fmla="*/ 3415259 h 3447738"/>
                    <a:gd name="connsiteX21" fmla="*/ 839449 w 1366604"/>
                    <a:gd name="connsiteY21" fmla="*/ 3445239 h 34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6604" h="3447738">
                      <a:moveTo>
                        <a:pt x="0" y="267324"/>
                      </a:moveTo>
                      <a:cubicBezTo>
                        <a:pt x="146154" y="236094"/>
                        <a:pt x="292308" y="204865"/>
                        <a:pt x="449705" y="162393"/>
                      </a:cubicBezTo>
                      <a:cubicBezTo>
                        <a:pt x="607102" y="119921"/>
                        <a:pt x="826958" y="24984"/>
                        <a:pt x="944381" y="12492"/>
                      </a:cubicBezTo>
                      <a:cubicBezTo>
                        <a:pt x="1061804" y="0"/>
                        <a:pt x="1151745" y="29980"/>
                        <a:pt x="1154243" y="87442"/>
                      </a:cubicBezTo>
                      <a:cubicBezTo>
                        <a:pt x="1156741" y="144904"/>
                        <a:pt x="1004341" y="289809"/>
                        <a:pt x="959371" y="357265"/>
                      </a:cubicBezTo>
                      <a:cubicBezTo>
                        <a:pt x="914401" y="424721"/>
                        <a:pt x="891915" y="417226"/>
                        <a:pt x="884420" y="492177"/>
                      </a:cubicBezTo>
                      <a:cubicBezTo>
                        <a:pt x="876925" y="567128"/>
                        <a:pt x="909403" y="702039"/>
                        <a:pt x="914400" y="806970"/>
                      </a:cubicBezTo>
                      <a:cubicBezTo>
                        <a:pt x="919397" y="911901"/>
                        <a:pt x="906905" y="1011836"/>
                        <a:pt x="914400" y="1121764"/>
                      </a:cubicBezTo>
                      <a:cubicBezTo>
                        <a:pt x="921895" y="1231692"/>
                        <a:pt x="954374" y="1369102"/>
                        <a:pt x="959371" y="1466538"/>
                      </a:cubicBezTo>
                      <a:cubicBezTo>
                        <a:pt x="964368" y="1563974"/>
                        <a:pt x="964368" y="1646420"/>
                        <a:pt x="944381" y="1706380"/>
                      </a:cubicBezTo>
                      <a:cubicBezTo>
                        <a:pt x="924394" y="1766340"/>
                        <a:pt x="874426" y="1771337"/>
                        <a:pt x="839449" y="1826301"/>
                      </a:cubicBezTo>
                      <a:cubicBezTo>
                        <a:pt x="804472" y="1881265"/>
                        <a:pt x="747010" y="1956216"/>
                        <a:pt x="734518" y="2036164"/>
                      </a:cubicBezTo>
                      <a:cubicBezTo>
                        <a:pt x="722026" y="2116112"/>
                        <a:pt x="734519" y="2216046"/>
                        <a:pt x="764499" y="2305987"/>
                      </a:cubicBezTo>
                      <a:cubicBezTo>
                        <a:pt x="794479" y="2395928"/>
                        <a:pt x="859436" y="2480872"/>
                        <a:pt x="914400" y="2575810"/>
                      </a:cubicBezTo>
                      <a:cubicBezTo>
                        <a:pt x="969364" y="2670748"/>
                        <a:pt x="1046813" y="2808157"/>
                        <a:pt x="1094282" y="2875613"/>
                      </a:cubicBezTo>
                      <a:cubicBezTo>
                        <a:pt x="1141751" y="2943069"/>
                        <a:pt x="1169233" y="2935574"/>
                        <a:pt x="1199213" y="2980544"/>
                      </a:cubicBezTo>
                      <a:cubicBezTo>
                        <a:pt x="1229193" y="3025515"/>
                        <a:pt x="1251679" y="3107961"/>
                        <a:pt x="1274164" y="3145436"/>
                      </a:cubicBezTo>
                      <a:cubicBezTo>
                        <a:pt x="1296649" y="3182912"/>
                        <a:pt x="1366604" y="3197902"/>
                        <a:pt x="1334125" y="3205397"/>
                      </a:cubicBezTo>
                      <a:cubicBezTo>
                        <a:pt x="1301646" y="3212892"/>
                        <a:pt x="1134256" y="3182911"/>
                        <a:pt x="1079292" y="3190406"/>
                      </a:cubicBezTo>
                      <a:cubicBezTo>
                        <a:pt x="1024328" y="3197901"/>
                        <a:pt x="1026826" y="3212892"/>
                        <a:pt x="1004341" y="3250367"/>
                      </a:cubicBezTo>
                      <a:cubicBezTo>
                        <a:pt x="981856" y="3287842"/>
                        <a:pt x="971863" y="3382780"/>
                        <a:pt x="944381" y="3415259"/>
                      </a:cubicBezTo>
                      <a:cubicBezTo>
                        <a:pt x="916899" y="3447738"/>
                        <a:pt x="851941" y="3440242"/>
                        <a:pt x="839449" y="3445239"/>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344774" y="3162925"/>
                  <a:ext cx="374754" cy="629586"/>
                </a:xfrm>
                <a:custGeom>
                  <a:avLst/>
                  <a:gdLst>
                    <a:gd name="connsiteX0" fmla="*/ 374754 w 374754"/>
                    <a:gd name="connsiteY0" fmla="*/ 629586 h 629586"/>
                    <a:gd name="connsiteX1" fmla="*/ 314793 w 374754"/>
                    <a:gd name="connsiteY1" fmla="*/ 434714 h 629586"/>
                    <a:gd name="connsiteX2" fmla="*/ 164892 w 374754"/>
                    <a:gd name="connsiteY2" fmla="*/ 164891 h 629586"/>
                    <a:gd name="connsiteX3" fmla="*/ 0 w 374754"/>
                    <a:gd name="connsiteY3" fmla="*/ 0 h 629586"/>
                  </a:gdLst>
                  <a:ahLst/>
                  <a:cxnLst>
                    <a:cxn ang="0">
                      <a:pos x="connsiteX0" y="connsiteY0"/>
                    </a:cxn>
                    <a:cxn ang="0">
                      <a:pos x="connsiteX1" y="connsiteY1"/>
                    </a:cxn>
                    <a:cxn ang="0">
                      <a:pos x="connsiteX2" y="connsiteY2"/>
                    </a:cxn>
                    <a:cxn ang="0">
                      <a:pos x="connsiteX3" y="connsiteY3"/>
                    </a:cxn>
                  </a:cxnLst>
                  <a:rect l="l" t="t" r="r" b="b"/>
                  <a:pathLst>
                    <a:path w="374754" h="629586">
                      <a:moveTo>
                        <a:pt x="374754" y="629586"/>
                      </a:moveTo>
                      <a:cubicBezTo>
                        <a:pt x="362262" y="570874"/>
                        <a:pt x="349770" y="512163"/>
                        <a:pt x="314793" y="434714"/>
                      </a:cubicBezTo>
                      <a:cubicBezTo>
                        <a:pt x="279816" y="357265"/>
                        <a:pt x="217357" y="237343"/>
                        <a:pt x="164892" y="164891"/>
                      </a:cubicBezTo>
                      <a:cubicBezTo>
                        <a:pt x="112427" y="92439"/>
                        <a:pt x="56213" y="46219"/>
                        <a:pt x="0" y="0"/>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1" name="Freeform 20"/>
              <p:cNvSpPr/>
              <p:nvPr/>
            </p:nvSpPr>
            <p:spPr>
              <a:xfrm>
                <a:off x="2617434" y="2281561"/>
                <a:ext cx="1901300" cy="2166152"/>
              </a:xfrm>
              <a:custGeom>
                <a:avLst/>
                <a:gdLst>
                  <a:gd name="connsiteX0" fmla="*/ 853735 w 1901300"/>
                  <a:gd name="connsiteY0" fmla="*/ 8878 h 2166152"/>
                  <a:gd name="connsiteX1" fmla="*/ 640671 w 1901300"/>
                  <a:gd name="connsiteY1" fmla="*/ 26633 h 2166152"/>
                  <a:gd name="connsiteX2" fmla="*/ 560772 w 1901300"/>
                  <a:gd name="connsiteY2" fmla="*/ 26633 h 2166152"/>
                  <a:gd name="connsiteX3" fmla="*/ 569649 w 1901300"/>
                  <a:gd name="connsiteY3" fmla="*/ 186431 h 2166152"/>
                  <a:gd name="connsiteX4" fmla="*/ 365463 w 1901300"/>
                  <a:gd name="connsiteY4" fmla="*/ 230820 h 2166152"/>
                  <a:gd name="connsiteX5" fmla="*/ 232298 w 1901300"/>
                  <a:gd name="connsiteY5" fmla="*/ 204187 h 2166152"/>
                  <a:gd name="connsiteX6" fmla="*/ 214543 w 1901300"/>
                  <a:gd name="connsiteY6" fmla="*/ 319596 h 2166152"/>
                  <a:gd name="connsiteX7" fmla="*/ 90255 w 1901300"/>
                  <a:gd name="connsiteY7" fmla="*/ 470517 h 2166152"/>
                  <a:gd name="connsiteX8" fmla="*/ 1479 w 1901300"/>
                  <a:gd name="connsiteY8" fmla="*/ 612559 h 2166152"/>
                  <a:gd name="connsiteX9" fmla="*/ 81378 w 1901300"/>
                  <a:gd name="connsiteY9" fmla="*/ 834501 h 2166152"/>
                  <a:gd name="connsiteX10" fmla="*/ 250053 w 1901300"/>
                  <a:gd name="connsiteY10" fmla="*/ 1074198 h 2166152"/>
                  <a:gd name="connsiteX11" fmla="*/ 321075 w 1901300"/>
                  <a:gd name="connsiteY11" fmla="*/ 1189608 h 2166152"/>
                  <a:gd name="connsiteX12" fmla="*/ 400974 w 1901300"/>
                  <a:gd name="connsiteY12" fmla="*/ 1518082 h 2166152"/>
                  <a:gd name="connsiteX13" fmla="*/ 489750 w 1901300"/>
                  <a:gd name="connsiteY13" fmla="*/ 1802167 h 2166152"/>
                  <a:gd name="connsiteX14" fmla="*/ 569649 w 1901300"/>
                  <a:gd name="connsiteY14" fmla="*/ 1970843 h 2166152"/>
                  <a:gd name="connsiteX15" fmla="*/ 729448 w 1901300"/>
                  <a:gd name="connsiteY15" fmla="*/ 2086253 h 2166152"/>
                  <a:gd name="connsiteX16" fmla="*/ 1013533 w 1901300"/>
                  <a:gd name="connsiteY16" fmla="*/ 1988598 h 2166152"/>
                  <a:gd name="connsiteX17" fmla="*/ 1217719 w 1901300"/>
                  <a:gd name="connsiteY17" fmla="*/ 2024109 h 2166152"/>
                  <a:gd name="connsiteX18" fmla="*/ 1457416 w 1901300"/>
                  <a:gd name="connsiteY18" fmla="*/ 2086253 h 2166152"/>
                  <a:gd name="connsiteX19" fmla="*/ 1537316 w 1901300"/>
                  <a:gd name="connsiteY19" fmla="*/ 2157274 h 2166152"/>
                  <a:gd name="connsiteX20" fmla="*/ 1777013 w 1901300"/>
                  <a:gd name="connsiteY20" fmla="*/ 2139519 h 2166152"/>
                  <a:gd name="connsiteX21" fmla="*/ 1901300 w 1901300"/>
                  <a:gd name="connsiteY21" fmla="*/ 2112886 h 2166152"/>
                  <a:gd name="connsiteX22" fmla="*/ 1901300 w 1901300"/>
                  <a:gd name="connsiteY22" fmla="*/ 2112886 h 21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1300" h="2166152">
                    <a:moveTo>
                      <a:pt x="853735" y="8878"/>
                    </a:moveTo>
                    <a:lnTo>
                      <a:pt x="640671" y="26633"/>
                    </a:lnTo>
                    <a:cubicBezTo>
                      <a:pt x="591844" y="29592"/>
                      <a:pt x="572609" y="0"/>
                      <a:pt x="560772" y="26633"/>
                    </a:cubicBezTo>
                    <a:cubicBezTo>
                      <a:pt x="548935" y="53266"/>
                      <a:pt x="602201" y="152400"/>
                      <a:pt x="569649" y="186431"/>
                    </a:cubicBezTo>
                    <a:cubicBezTo>
                      <a:pt x="537097" y="220462"/>
                      <a:pt x="421688" y="227861"/>
                      <a:pt x="365463" y="230820"/>
                    </a:cubicBezTo>
                    <a:cubicBezTo>
                      <a:pt x="309238" y="233779"/>
                      <a:pt x="257451" y="189391"/>
                      <a:pt x="232298" y="204187"/>
                    </a:cubicBezTo>
                    <a:cubicBezTo>
                      <a:pt x="207145" y="218983"/>
                      <a:pt x="238217" y="275208"/>
                      <a:pt x="214543" y="319596"/>
                    </a:cubicBezTo>
                    <a:cubicBezTo>
                      <a:pt x="190869" y="363984"/>
                      <a:pt x="125766" y="421690"/>
                      <a:pt x="90255" y="470517"/>
                    </a:cubicBezTo>
                    <a:cubicBezTo>
                      <a:pt x="54744" y="519344"/>
                      <a:pt x="2959" y="551895"/>
                      <a:pt x="1479" y="612559"/>
                    </a:cubicBezTo>
                    <a:cubicBezTo>
                      <a:pt x="0" y="673223"/>
                      <a:pt x="39949" y="757561"/>
                      <a:pt x="81378" y="834501"/>
                    </a:cubicBezTo>
                    <a:cubicBezTo>
                      <a:pt x="122807" y="911441"/>
                      <a:pt x="210104" y="1015014"/>
                      <a:pt x="250053" y="1074198"/>
                    </a:cubicBezTo>
                    <a:cubicBezTo>
                      <a:pt x="290003" y="1133383"/>
                      <a:pt x="295922" y="1115627"/>
                      <a:pt x="321075" y="1189608"/>
                    </a:cubicBezTo>
                    <a:cubicBezTo>
                      <a:pt x="346229" y="1263589"/>
                      <a:pt x="372862" y="1415989"/>
                      <a:pt x="400974" y="1518082"/>
                    </a:cubicBezTo>
                    <a:cubicBezTo>
                      <a:pt x="429086" y="1620175"/>
                      <a:pt x="461637" y="1726707"/>
                      <a:pt x="489750" y="1802167"/>
                    </a:cubicBezTo>
                    <a:cubicBezTo>
                      <a:pt x="517863" y="1877627"/>
                      <a:pt x="529699" y="1923495"/>
                      <a:pt x="569649" y="1970843"/>
                    </a:cubicBezTo>
                    <a:cubicBezTo>
                      <a:pt x="609599" y="2018191"/>
                      <a:pt x="655467" y="2083294"/>
                      <a:pt x="729448" y="2086253"/>
                    </a:cubicBezTo>
                    <a:cubicBezTo>
                      <a:pt x="803429" y="2089212"/>
                      <a:pt x="932154" y="1998955"/>
                      <a:pt x="1013533" y="1988598"/>
                    </a:cubicBezTo>
                    <a:cubicBezTo>
                      <a:pt x="1094912" y="1978241"/>
                      <a:pt x="1143739" y="2007833"/>
                      <a:pt x="1217719" y="2024109"/>
                    </a:cubicBezTo>
                    <a:cubicBezTo>
                      <a:pt x="1291700" y="2040385"/>
                      <a:pt x="1404150" y="2064059"/>
                      <a:pt x="1457416" y="2086253"/>
                    </a:cubicBezTo>
                    <a:cubicBezTo>
                      <a:pt x="1510682" y="2108447"/>
                      <a:pt x="1484050" y="2148396"/>
                      <a:pt x="1537316" y="2157274"/>
                    </a:cubicBezTo>
                    <a:cubicBezTo>
                      <a:pt x="1590582" y="2166152"/>
                      <a:pt x="1716349" y="2146917"/>
                      <a:pt x="1777013" y="2139519"/>
                    </a:cubicBezTo>
                    <a:cubicBezTo>
                      <a:pt x="1837677" y="2132121"/>
                      <a:pt x="1901300" y="2112886"/>
                      <a:pt x="1901300" y="2112886"/>
                    </a:cubicBezTo>
                    <a:lnTo>
                      <a:pt x="1901300" y="2112886"/>
                    </a:ln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 name="Group 23"/>
              <p:cNvGrpSpPr/>
              <p:nvPr/>
            </p:nvGrpSpPr>
            <p:grpSpPr>
              <a:xfrm>
                <a:off x="2166151" y="3617651"/>
                <a:ext cx="6214369" cy="948430"/>
                <a:chOff x="2166151" y="3617651"/>
                <a:chExt cx="6214369" cy="948430"/>
              </a:xfrm>
              <a:effectLst>
                <a:outerShdw dist="50800" dir="5400000" algn="ctr" rotWithShape="0">
                  <a:schemeClr val="tx1"/>
                </a:outerShdw>
              </a:effectLst>
            </p:grpSpPr>
            <p:sp>
              <p:nvSpPr>
                <p:cNvPr id="22" name="Freeform 21"/>
                <p:cNvSpPr/>
                <p:nvPr/>
              </p:nvSpPr>
              <p:spPr>
                <a:xfrm>
                  <a:off x="6159624" y="3617651"/>
                  <a:ext cx="2220896" cy="948430"/>
                </a:xfrm>
                <a:custGeom>
                  <a:avLst/>
                  <a:gdLst>
                    <a:gd name="connsiteX0" fmla="*/ 2220896 w 2220896"/>
                    <a:gd name="connsiteY0" fmla="*/ 199747 h 948430"/>
                    <a:gd name="connsiteX1" fmla="*/ 1741502 w 2220896"/>
                    <a:gd name="connsiteY1" fmla="*/ 421689 h 948430"/>
                    <a:gd name="connsiteX2" fmla="*/ 1342007 w 2220896"/>
                    <a:gd name="connsiteY2" fmla="*/ 572609 h 948430"/>
                    <a:gd name="connsiteX3" fmla="*/ 1066799 w 2220896"/>
                    <a:gd name="connsiteY3" fmla="*/ 794551 h 948430"/>
                    <a:gd name="connsiteX4" fmla="*/ 818225 w 2220896"/>
                    <a:gd name="connsiteY4" fmla="*/ 901083 h 948430"/>
                    <a:gd name="connsiteX5" fmla="*/ 685059 w 2220896"/>
                    <a:gd name="connsiteY5" fmla="*/ 918838 h 948430"/>
                    <a:gd name="connsiteX6" fmla="*/ 889246 w 2220896"/>
                    <a:gd name="connsiteY6" fmla="*/ 723530 h 948430"/>
                    <a:gd name="connsiteX7" fmla="*/ 889246 w 2220896"/>
                    <a:gd name="connsiteY7" fmla="*/ 590365 h 948430"/>
                    <a:gd name="connsiteX8" fmla="*/ 720570 w 2220896"/>
                    <a:gd name="connsiteY8" fmla="*/ 590365 h 948430"/>
                    <a:gd name="connsiteX9" fmla="*/ 409852 w 2220896"/>
                    <a:gd name="connsiteY9" fmla="*/ 599242 h 948430"/>
                    <a:gd name="connsiteX10" fmla="*/ 232298 w 2220896"/>
                    <a:gd name="connsiteY10" fmla="*/ 448322 h 948430"/>
                    <a:gd name="connsiteX11" fmla="*/ 170155 w 2220896"/>
                    <a:gd name="connsiteY11" fmla="*/ 395056 h 948430"/>
                    <a:gd name="connsiteX12" fmla="*/ 10357 w 2220896"/>
                    <a:gd name="connsiteY12" fmla="*/ 386178 h 948430"/>
                    <a:gd name="connsiteX13" fmla="*/ 108011 w 2220896"/>
                    <a:gd name="connsiteY13" fmla="*/ 173114 h 948430"/>
                    <a:gd name="connsiteX14" fmla="*/ 72500 w 2220896"/>
                    <a:gd name="connsiteY14" fmla="*/ 22194 h 948430"/>
                    <a:gd name="connsiteX15" fmla="*/ 1479 w 2220896"/>
                    <a:gd name="connsiteY15" fmla="*/ 39949 h 94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20896" h="948430">
                      <a:moveTo>
                        <a:pt x="2220896" y="199747"/>
                      </a:moveTo>
                      <a:cubicBezTo>
                        <a:pt x="2054440" y="279646"/>
                        <a:pt x="1887984" y="359545"/>
                        <a:pt x="1741502" y="421689"/>
                      </a:cubicBezTo>
                      <a:cubicBezTo>
                        <a:pt x="1595021" y="483833"/>
                        <a:pt x="1454457" y="510465"/>
                        <a:pt x="1342007" y="572609"/>
                      </a:cubicBezTo>
                      <a:cubicBezTo>
                        <a:pt x="1229557" y="634753"/>
                        <a:pt x="1154096" y="739805"/>
                        <a:pt x="1066799" y="794551"/>
                      </a:cubicBezTo>
                      <a:cubicBezTo>
                        <a:pt x="979502" y="849297"/>
                        <a:pt x="881848" y="880369"/>
                        <a:pt x="818225" y="901083"/>
                      </a:cubicBezTo>
                      <a:cubicBezTo>
                        <a:pt x="754602" y="921798"/>
                        <a:pt x="673222" y="948430"/>
                        <a:pt x="685059" y="918838"/>
                      </a:cubicBezTo>
                      <a:cubicBezTo>
                        <a:pt x="696896" y="889246"/>
                        <a:pt x="855215" y="778276"/>
                        <a:pt x="889246" y="723530"/>
                      </a:cubicBezTo>
                      <a:cubicBezTo>
                        <a:pt x="923277" y="668785"/>
                        <a:pt x="917359" y="612559"/>
                        <a:pt x="889246" y="590365"/>
                      </a:cubicBezTo>
                      <a:cubicBezTo>
                        <a:pt x="861133" y="568171"/>
                        <a:pt x="800469" y="588886"/>
                        <a:pt x="720570" y="590365"/>
                      </a:cubicBezTo>
                      <a:cubicBezTo>
                        <a:pt x="640671" y="591845"/>
                        <a:pt x="491231" y="622916"/>
                        <a:pt x="409852" y="599242"/>
                      </a:cubicBezTo>
                      <a:cubicBezTo>
                        <a:pt x="328473" y="575568"/>
                        <a:pt x="232298" y="448322"/>
                        <a:pt x="232298" y="448322"/>
                      </a:cubicBezTo>
                      <a:cubicBezTo>
                        <a:pt x="192349" y="414291"/>
                        <a:pt x="207145" y="405413"/>
                        <a:pt x="170155" y="395056"/>
                      </a:cubicBezTo>
                      <a:cubicBezTo>
                        <a:pt x="133165" y="384699"/>
                        <a:pt x="20714" y="423168"/>
                        <a:pt x="10357" y="386178"/>
                      </a:cubicBezTo>
                      <a:cubicBezTo>
                        <a:pt x="0" y="349188"/>
                        <a:pt x="97654" y="233778"/>
                        <a:pt x="108011" y="173114"/>
                      </a:cubicBezTo>
                      <a:cubicBezTo>
                        <a:pt x="118368" y="112450"/>
                        <a:pt x="90255" y="44388"/>
                        <a:pt x="72500" y="22194"/>
                      </a:cubicBezTo>
                      <a:cubicBezTo>
                        <a:pt x="54745" y="0"/>
                        <a:pt x="28112" y="19974"/>
                        <a:pt x="1479" y="39949"/>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2166151" y="3746377"/>
                  <a:ext cx="2041865" cy="764958"/>
                </a:xfrm>
                <a:custGeom>
                  <a:avLst/>
                  <a:gdLst>
                    <a:gd name="connsiteX0" fmla="*/ 0 w 2041865"/>
                    <a:gd name="connsiteY0" fmla="*/ 0 h 764958"/>
                    <a:gd name="connsiteX1" fmla="*/ 186432 w 2041865"/>
                    <a:gd name="connsiteY1" fmla="*/ 88776 h 764958"/>
                    <a:gd name="connsiteX2" fmla="*/ 488272 w 2041865"/>
                    <a:gd name="connsiteY2" fmla="*/ 204186 h 764958"/>
                    <a:gd name="connsiteX3" fmla="*/ 656948 w 2041865"/>
                    <a:gd name="connsiteY3" fmla="*/ 266330 h 764958"/>
                    <a:gd name="connsiteX4" fmla="*/ 790113 w 2041865"/>
                    <a:gd name="connsiteY4" fmla="*/ 319596 h 764958"/>
                    <a:gd name="connsiteX5" fmla="*/ 905523 w 2041865"/>
                    <a:gd name="connsiteY5" fmla="*/ 390617 h 764958"/>
                    <a:gd name="connsiteX6" fmla="*/ 1038688 w 2041865"/>
                    <a:gd name="connsiteY6" fmla="*/ 585926 h 764958"/>
                    <a:gd name="connsiteX7" fmla="*/ 1367162 w 2041865"/>
                    <a:gd name="connsiteY7" fmla="*/ 665825 h 764958"/>
                    <a:gd name="connsiteX8" fmla="*/ 1562470 w 2041865"/>
                    <a:gd name="connsiteY8" fmla="*/ 727969 h 764958"/>
                    <a:gd name="connsiteX9" fmla="*/ 1819923 w 2041865"/>
                    <a:gd name="connsiteY9" fmla="*/ 763479 h 764958"/>
                    <a:gd name="connsiteX10" fmla="*/ 2041865 w 2041865"/>
                    <a:gd name="connsiteY10" fmla="*/ 736846 h 76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1865" h="764958">
                      <a:moveTo>
                        <a:pt x="0" y="0"/>
                      </a:moveTo>
                      <a:cubicBezTo>
                        <a:pt x="52526" y="27372"/>
                        <a:pt x="105053" y="54745"/>
                        <a:pt x="186432" y="88776"/>
                      </a:cubicBezTo>
                      <a:cubicBezTo>
                        <a:pt x="267811" y="122807"/>
                        <a:pt x="488272" y="204186"/>
                        <a:pt x="488272" y="204186"/>
                      </a:cubicBezTo>
                      <a:lnTo>
                        <a:pt x="656948" y="266330"/>
                      </a:lnTo>
                      <a:cubicBezTo>
                        <a:pt x="707255" y="285565"/>
                        <a:pt x="748684" y="298882"/>
                        <a:pt x="790113" y="319596"/>
                      </a:cubicBezTo>
                      <a:cubicBezTo>
                        <a:pt x="831542" y="340310"/>
                        <a:pt x="864094" y="346229"/>
                        <a:pt x="905523" y="390617"/>
                      </a:cubicBezTo>
                      <a:cubicBezTo>
                        <a:pt x="946952" y="435005"/>
                        <a:pt x="961748" y="540058"/>
                        <a:pt x="1038688" y="585926"/>
                      </a:cubicBezTo>
                      <a:cubicBezTo>
                        <a:pt x="1115628" y="631794"/>
                        <a:pt x="1279865" y="642151"/>
                        <a:pt x="1367162" y="665825"/>
                      </a:cubicBezTo>
                      <a:cubicBezTo>
                        <a:pt x="1454459" y="689499"/>
                        <a:pt x="1487010" y="711693"/>
                        <a:pt x="1562470" y="727969"/>
                      </a:cubicBezTo>
                      <a:cubicBezTo>
                        <a:pt x="1637930" y="744245"/>
                        <a:pt x="1740024" y="762000"/>
                        <a:pt x="1819923" y="763479"/>
                      </a:cubicBezTo>
                      <a:cubicBezTo>
                        <a:pt x="1899822" y="764958"/>
                        <a:pt x="1970843" y="750902"/>
                        <a:pt x="2041865" y="736846"/>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5" name="Freeform 24"/>
              <p:cNvSpPr/>
              <p:nvPr/>
            </p:nvSpPr>
            <p:spPr>
              <a:xfrm>
                <a:off x="3909237" y="655675"/>
                <a:ext cx="3921346" cy="2482702"/>
              </a:xfrm>
              <a:custGeom>
                <a:avLst/>
                <a:gdLst>
                  <a:gd name="connsiteX0" fmla="*/ 46074 w 4128976"/>
                  <a:gd name="connsiteY0" fmla="*/ 1003004 h 2482702"/>
                  <a:gd name="connsiteX1" fmla="*/ 109869 w 4128976"/>
                  <a:gd name="connsiteY1" fmla="*/ 811618 h 2482702"/>
                  <a:gd name="connsiteX2" fmla="*/ 109869 w 4128976"/>
                  <a:gd name="connsiteY2" fmla="*/ 737190 h 2482702"/>
                  <a:gd name="connsiteX3" fmla="*/ 24809 w 4128976"/>
                  <a:gd name="connsiteY3" fmla="*/ 620232 h 2482702"/>
                  <a:gd name="connsiteX4" fmla="*/ 258725 w 4128976"/>
                  <a:gd name="connsiteY4" fmla="*/ 482009 h 2482702"/>
                  <a:gd name="connsiteX5" fmla="*/ 428846 w 4128976"/>
                  <a:gd name="connsiteY5" fmla="*/ 290623 h 2482702"/>
                  <a:gd name="connsiteX6" fmla="*/ 630864 w 4128976"/>
                  <a:gd name="connsiteY6" fmla="*/ 237460 h 2482702"/>
                  <a:gd name="connsiteX7" fmla="*/ 854148 w 4128976"/>
                  <a:gd name="connsiteY7" fmla="*/ 194930 h 2482702"/>
                  <a:gd name="connsiteX8" fmla="*/ 715925 w 4128976"/>
                  <a:gd name="connsiteY8" fmla="*/ 131134 h 2482702"/>
                  <a:gd name="connsiteX9" fmla="*/ 673395 w 4128976"/>
                  <a:gd name="connsiteY9" fmla="*/ 67339 h 2482702"/>
                  <a:gd name="connsiteX10" fmla="*/ 917943 w 4128976"/>
                  <a:gd name="connsiteY10" fmla="*/ 3544 h 2482702"/>
                  <a:gd name="connsiteX11" fmla="*/ 1523999 w 4128976"/>
                  <a:gd name="connsiteY11" fmla="*/ 88604 h 2482702"/>
                  <a:gd name="connsiteX12" fmla="*/ 2278911 w 4128976"/>
                  <a:gd name="connsiteY12" fmla="*/ 248092 h 2482702"/>
                  <a:gd name="connsiteX13" fmla="*/ 3033822 w 4128976"/>
                  <a:gd name="connsiteY13" fmla="*/ 450111 h 2482702"/>
                  <a:gd name="connsiteX14" fmla="*/ 3246474 w 4128976"/>
                  <a:gd name="connsiteY14" fmla="*/ 503274 h 2482702"/>
                  <a:gd name="connsiteX15" fmla="*/ 3501655 w 4128976"/>
                  <a:gd name="connsiteY15" fmla="*/ 641497 h 2482702"/>
                  <a:gd name="connsiteX16" fmla="*/ 3586715 w 4128976"/>
                  <a:gd name="connsiteY16" fmla="*/ 737190 h 2482702"/>
                  <a:gd name="connsiteX17" fmla="*/ 3597348 w 4128976"/>
                  <a:gd name="connsiteY17" fmla="*/ 992372 h 2482702"/>
                  <a:gd name="connsiteX18" fmla="*/ 3788734 w 4128976"/>
                  <a:gd name="connsiteY18" fmla="*/ 1183758 h 2482702"/>
                  <a:gd name="connsiteX19" fmla="*/ 4012018 w 4128976"/>
                  <a:gd name="connsiteY19" fmla="*/ 1534632 h 2482702"/>
                  <a:gd name="connsiteX20" fmla="*/ 4128976 w 4128976"/>
                  <a:gd name="connsiteY20" fmla="*/ 1715385 h 2482702"/>
                  <a:gd name="connsiteX21" fmla="*/ 4012018 w 4128976"/>
                  <a:gd name="connsiteY21" fmla="*/ 1906772 h 2482702"/>
                  <a:gd name="connsiteX22" fmla="*/ 3926957 w 4128976"/>
                  <a:gd name="connsiteY22" fmla="*/ 2034362 h 2482702"/>
                  <a:gd name="connsiteX23" fmla="*/ 3895060 w 4128976"/>
                  <a:gd name="connsiteY23" fmla="*/ 2332074 h 2482702"/>
                  <a:gd name="connsiteX24" fmla="*/ 3693041 w 4128976"/>
                  <a:gd name="connsiteY24" fmla="*/ 2470297 h 2482702"/>
                  <a:gd name="connsiteX25" fmla="*/ 3267739 w 4128976"/>
                  <a:gd name="connsiteY25" fmla="*/ 2406502 h 2482702"/>
                  <a:gd name="connsiteX26" fmla="*/ 3203943 w 4128976"/>
                  <a:gd name="connsiteY26" fmla="*/ 2183218 h 2482702"/>
                  <a:gd name="connsiteX27" fmla="*/ 3108250 w 4128976"/>
                  <a:gd name="connsiteY27" fmla="*/ 2044995 h 2482702"/>
                  <a:gd name="connsiteX28" fmla="*/ 3044455 w 4128976"/>
                  <a:gd name="connsiteY28" fmla="*/ 1874874 h 2482702"/>
                  <a:gd name="connsiteX29" fmla="*/ 3033822 w 4128976"/>
                  <a:gd name="connsiteY29" fmla="*/ 1534632 h 2482702"/>
                  <a:gd name="connsiteX30" fmla="*/ 2895599 w 4128976"/>
                  <a:gd name="connsiteY30" fmla="*/ 1396409 h 2482702"/>
                  <a:gd name="connsiteX31" fmla="*/ 2799906 w 4128976"/>
                  <a:gd name="connsiteY31" fmla="*/ 1375144 h 2482702"/>
                  <a:gd name="connsiteX32" fmla="*/ 2427767 w 4128976"/>
                  <a:gd name="connsiteY32" fmla="*/ 1258185 h 2482702"/>
                  <a:gd name="connsiteX33" fmla="*/ 2247013 w 4128976"/>
                  <a:gd name="connsiteY33" fmla="*/ 1151860 h 2482702"/>
                  <a:gd name="connsiteX34" fmla="*/ 2161953 w 4128976"/>
                  <a:gd name="connsiteY34" fmla="*/ 1215655 h 2482702"/>
                  <a:gd name="connsiteX35" fmla="*/ 2151320 w 4128976"/>
                  <a:gd name="connsiteY35" fmla="*/ 1460204 h 2482702"/>
                  <a:gd name="connsiteX0" fmla="*/ 46074 w 4128976"/>
                  <a:gd name="connsiteY0" fmla="*/ 1003004 h 2482702"/>
                  <a:gd name="connsiteX1" fmla="*/ 109869 w 4128976"/>
                  <a:gd name="connsiteY1" fmla="*/ 811618 h 2482702"/>
                  <a:gd name="connsiteX2" fmla="*/ 109869 w 4128976"/>
                  <a:gd name="connsiteY2" fmla="*/ 737190 h 2482702"/>
                  <a:gd name="connsiteX3" fmla="*/ 24809 w 4128976"/>
                  <a:gd name="connsiteY3" fmla="*/ 620232 h 2482702"/>
                  <a:gd name="connsiteX4" fmla="*/ 258725 w 4128976"/>
                  <a:gd name="connsiteY4" fmla="*/ 482009 h 2482702"/>
                  <a:gd name="connsiteX5" fmla="*/ 428846 w 4128976"/>
                  <a:gd name="connsiteY5" fmla="*/ 290623 h 2482702"/>
                  <a:gd name="connsiteX6" fmla="*/ 630864 w 4128976"/>
                  <a:gd name="connsiteY6" fmla="*/ 237460 h 2482702"/>
                  <a:gd name="connsiteX7" fmla="*/ 854148 w 4128976"/>
                  <a:gd name="connsiteY7" fmla="*/ 194930 h 2482702"/>
                  <a:gd name="connsiteX8" fmla="*/ 715925 w 4128976"/>
                  <a:gd name="connsiteY8" fmla="*/ 131134 h 2482702"/>
                  <a:gd name="connsiteX9" fmla="*/ 673395 w 4128976"/>
                  <a:gd name="connsiteY9" fmla="*/ 67339 h 2482702"/>
                  <a:gd name="connsiteX10" fmla="*/ 917943 w 4128976"/>
                  <a:gd name="connsiteY10" fmla="*/ 3544 h 2482702"/>
                  <a:gd name="connsiteX11" fmla="*/ 1523999 w 4128976"/>
                  <a:gd name="connsiteY11" fmla="*/ 88604 h 2482702"/>
                  <a:gd name="connsiteX12" fmla="*/ 2278911 w 4128976"/>
                  <a:gd name="connsiteY12" fmla="*/ 248092 h 2482702"/>
                  <a:gd name="connsiteX13" fmla="*/ 3033822 w 4128976"/>
                  <a:gd name="connsiteY13" fmla="*/ 450111 h 2482702"/>
                  <a:gd name="connsiteX14" fmla="*/ 3246474 w 4128976"/>
                  <a:gd name="connsiteY14" fmla="*/ 503274 h 2482702"/>
                  <a:gd name="connsiteX15" fmla="*/ 3501655 w 4128976"/>
                  <a:gd name="connsiteY15" fmla="*/ 641497 h 2482702"/>
                  <a:gd name="connsiteX16" fmla="*/ 3586715 w 4128976"/>
                  <a:gd name="connsiteY16" fmla="*/ 737190 h 2482702"/>
                  <a:gd name="connsiteX17" fmla="*/ 3597348 w 4128976"/>
                  <a:gd name="connsiteY17" fmla="*/ 992372 h 2482702"/>
                  <a:gd name="connsiteX18" fmla="*/ 3560134 w 4128976"/>
                  <a:gd name="connsiteY18" fmla="*/ 1412358 h 2482702"/>
                  <a:gd name="connsiteX19" fmla="*/ 4012018 w 4128976"/>
                  <a:gd name="connsiteY19" fmla="*/ 1534632 h 2482702"/>
                  <a:gd name="connsiteX20" fmla="*/ 4128976 w 4128976"/>
                  <a:gd name="connsiteY20" fmla="*/ 1715385 h 2482702"/>
                  <a:gd name="connsiteX21" fmla="*/ 4012018 w 4128976"/>
                  <a:gd name="connsiteY21" fmla="*/ 1906772 h 2482702"/>
                  <a:gd name="connsiteX22" fmla="*/ 3926957 w 4128976"/>
                  <a:gd name="connsiteY22" fmla="*/ 2034362 h 2482702"/>
                  <a:gd name="connsiteX23" fmla="*/ 3895060 w 4128976"/>
                  <a:gd name="connsiteY23" fmla="*/ 2332074 h 2482702"/>
                  <a:gd name="connsiteX24" fmla="*/ 3693041 w 4128976"/>
                  <a:gd name="connsiteY24" fmla="*/ 2470297 h 2482702"/>
                  <a:gd name="connsiteX25" fmla="*/ 3267739 w 4128976"/>
                  <a:gd name="connsiteY25" fmla="*/ 2406502 h 2482702"/>
                  <a:gd name="connsiteX26" fmla="*/ 3203943 w 4128976"/>
                  <a:gd name="connsiteY26" fmla="*/ 2183218 h 2482702"/>
                  <a:gd name="connsiteX27" fmla="*/ 3108250 w 4128976"/>
                  <a:gd name="connsiteY27" fmla="*/ 2044995 h 2482702"/>
                  <a:gd name="connsiteX28" fmla="*/ 3044455 w 4128976"/>
                  <a:gd name="connsiteY28" fmla="*/ 1874874 h 2482702"/>
                  <a:gd name="connsiteX29" fmla="*/ 3033822 w 4128976"/>
                  <a:gd name="connsiteY29" fmla="*/ 1534632 h 2482702"/>
                  <a:gd name="connsiteX30" fmla="*/ 2895599 w 4128976"/>
                  <a:gd name="connsiteY30" fmla="*/ 1396409 h 2482702"/>
                  <a:gd name="connsiteX31" fmla="*/ 2799906 w 4128976"/>
                  <a:gd name="connsiteY31" fmla="*/ 1375144 h 2482702"/>
                  <a:gd name="connsiteX32" fmla="*/ 2427767 w 4128976"/>
                  <a:gd name="connsiteY32" fmla="*/ 1258185 h 2482702"/>
                  <a:gd name="connsiteX33" fmla="*/ 2247013 w 4128976"/>
                  <a:gd name="connsiteY33" fmla="*/ 1151860 h 2482702"/>
                  <a:gd name="connsiteX34" fmla="*/ 2161953 w 4128976"/>
                  <a:gd name="connsiteY34" fmla="*/ 1215655 h 2482702"/>
                  <a:gd name="connsiteX35" fmla="*/ 2151320 w 4128976"/>
                  <a:gd name="connsiteY35" fmla="*/ 1460204 h 2482702"/>
                  <a:gd name="connsiteX0" fmla="*/ 46074 w 4205176"/>
                  <a:gd name="connsiteY0" fmla="*/ 1003004 h 2482702"/>
                  <a:gd name="connsiteX1" fmla="*/ 109869 w 4205176"/>
                  <a:gd name="connsiteY1" fmla="*/ 811618 h 2482702"/>
                  <a:gd name="connsiteX2" fmla="*/ 109869 w 4205176"/>
                  <a:gd name="connsiteY2" fmla="*/ 737190 h 2482702"/>
                  <a:gd name="connsiteX3" fmla="*/ 24809 w 4205176"/>
                  <a:gd name="connsiteY3" fmla="*/ 620232 h 2482702"/>
                  <a:gd name="connsiteX4" fmla="*/ 258725 w 4205176"/>
                  <a:gd name="connsiteY4" fmla="*/ 482009 h 2482702"/>
                  <a:gd name="connsiteX5" fmla="*/ 428846 w 4205176"/>
                  <a:gd name="connsiteY5" fmla="*/ 290623 h 2482702"/>
                  <a:gd name="connsiteX6" fmla="*/ 630864 w 4205176"/>
                  <a:gd name="connsiteY6" fmla="*/ 237460 h 2482702"/>
                  <a:gd name="connsiteX7" fmla="*/ 854148 w 4205176"/>
                  <a:gd name="connsiteY7" fmla="*/ 194930 h 2482702"/>
                  <a:gd name="connsiteX8" fmla="*/ 715925 w 4205176"/>
                  <a:gd name="connsiteY8" fmla="*/ 131134 h 2482702"/>
                  <a:gd name="connsiteX9" fmla="*/ 673395 w 4205176"/>
                  <a:gd name="connsiteY9" fmla="*/ 67339 h 2482702"/>
                  <a:gd name="connsiteX10" fmla="*/ 917943 w 4205176"/>
                  <a:gd name="connsiteY10" fmla="*/ 3544 h 2482702"/>
                  <a:gd name="connsiteX11" fmla="*/ 1523999 w 4205176"/>
                  <a:gd name="connsiteY11" fmla="*/ 88604 h 2482702"/>
                  <a:gd name="connsiteX12" fmla="*/ 2278911 w 4205176"/>
                  <a:gd name="connsiteY12" fmla="*/ 248092 h 2482702"/>
                  <a:gd name="connsiteX13" fmla="*/ 3033822 w 4205176"/>
                  <a:gd name="connsiteY13" fmla="*/ 450111 h 2482702"/>
                  <a:gd name="connsiteX14" fmla="*/ 3246474 w 4205176"/>
                  <a:gd name="connsiteY14" fmla="*/ 503274 h 2482702"/>
                  <a:gd name="connsiteX15" fmla="*/ 3501655 w 4205176"/>
                  <a:gd name="connsiteY15" fmla="*/ 641497 h 2482702"/>
                  <a:gd name="connsiteX16" fmla="*/ 3586715 w 4205176"/>
                  <a:gd name="connsiteY16" fmla="*/ 737190 h 2482702"/>
                  <a:gd name="connsiteX17" fmla="*/ 3597348 w 4205176"/>
                  <a:gd name="connsiteY17" fmla="*/ 992372 h 2482702"/>
                  <a:gd name="connsiteX18" fmla="*/ 3560134 w 4205176"/>
                  <a:gd name="connsiteY18" fmla="*/ 1412358 h 2482702"/>
                  <a:gd name="connsiteX19" fmla="*/ 3554818 w 4205176"/>
                  <a:gd name="connsiteY19" fmla="*/ 1839432 h 2482702"/>
                  <a:gd name="connsiteX20" fmla="*/ 4128976 w 4205176"/>
                  <a:gd name="connsiteY20" fmla="*/ 1715385 h 2482702"/>
                  <a:gd name="connsiteX21" fmla="*/ 4012018 w 4205176"/>
                  <a:gd name="connsiteY21" fmla="*/ 1906772 h 2482702"/>
                  <a:gd name="connsiteX22" fmla="*/ 3926957 w 4205176"/>
                  <a:gd name="connsiteY22" fmla="*/ 2034362 h 2482702"/>
                  <a:gd name="connsiteX23" fmla="*/ 3895060 w 4205176"/>
                  <a:gd name="connsiteY23" fmla="*/ 2332074 h 2482702"/>
                  <a:gd name="connsiteX24" fmla="*/ 3693041 w 4205176"/>
                  <a:gd name="connsiteY24" fmla="*/ 2470297 h 2482702"/>
                  <a:gd name="connsiteX25" fmla="*/ 3267739 w 4205176"/>
                  <a:gd name="connsiteY25" fmla="*/ 2406502 h 2482702"/>
                  <a:gd name="connsiteX26" fmla="*/ 3203943 w 4205176"/>
                  <a:gd name="connsiteY26" fmla="*/ 2183218 h 2482702"/>
                  <a:gd name="connsiteX27" fmla="*/ 3108250 w 4205176"/>
                  <a:gd name="connsiteY27" fmla="*/ 2044995 h 2482702"/>
                  <a:gd name="connsiteX28" fmla="*/ 3044455 w 4205176"/>
                  <a:gd name="connsiteY28" fmla="*/ 1874874 h 2482702"/>
                  <a:gd name="connsiteX29" fmla="*/ 3033822 w 4205176"/>
                  <a:gd name="connsiteY29" fmla="*/ 1534632 h 2482702"/>
                  <a:gd name="connsiteX30" fmla="*/ 2895599 w 4205176"/>
                  <a:gd name="connsiteY30" fmla="*/ 1396409 h 2482702"/>
                  <a:gd name="connsiteX31" fmla="*/ 2799906 w 4205176"/>
                  <a:gd name="connsiteY31" fmla="*/ 1375144 h 2482702"/>
                  <a:gd name="connsiteX32" fmla="*/ 2427767 w 4205176"/>
                  <a:gd name="connsiteY32" fmla="*/ 1258185 h 2482702"/>
                  <a:gd name="connsiteX33" fmla="*/ 2247013 w 4205176"/>
                  <a:gd name="connsiteY33" fmla="*/ 1151860 h 2482702"/>
                  <a:gd name="connsiteX34" fmla="*/ 2161953 w 4205176"/>
                  <a:gd name="connsiteY34" fmla="*/ 1215655 h 2482702"/>
                  <a:gd name="connsiteX35" fmla="*/ 2151320 w 4205176"/>
                  <a:gd name="connsiteY35" fmla="*/ 1460204 h 2482702"/>
                  <a:gd name="connsiteX0" fmla="*/ 46074 w 4041848"/>
                  <a:gd name="connsiteY0" fmla="*/ 1003004 h 2482702"/>
                  <a:gd name="connsiteX1" fmla="*/ 109869 w 4041848"/>
                  <a:gd name="connsiteY1" fmla="*/ 811618 h 2482702"/>
                  <a:gd name="connsiteX2" fmla="*/ 109869 w 4041848"/>
                  <a:gd name="connsiteY2" fmla="*/ 737190 h 2482702"/>
                  <a:gd name="connsiteX3" fmla="*/ 24809 w 4041848"/>
                  <a:gd name="connsiteY3" fmla="*/ 620232 h 2482702"/>
                  <a:gd name="connsiteX4" fmla="*/ 258725 w 4041848"/>
                  <a:gd name="connsiteY4" fmla="*/ 482009 h 2482702"/>
                  <a:gd name="connsiteX5" fmla="*/ 428846 w 4041848"/>
                  <a:gd name="connsiteY5" fmla="*/ 290623 h 2482702"/>
                  <a:gd name="connsiteX6" fmla="*/ 630864 w 4041848"/>
                  <a:gd name="connsiteY6" fmla="*/ 237460 h 2482702"/>
                  <a:gd name="connsiteX7" fmla="*/ 854148 w 4041848"/>
                  <a:gd name="connsiteY7" fmla="*/ 194930 h 2482702"/>
                  <a:gd name="connsiteX8" fmla="*/ 715925 w 4041848"/>
                  <a:gd name="connsiteY8" fmla="*/ 131134 h 2482702"/>
                  <a:gd name="connsiteX9" fmla="*/ 673395 w 4041848"/>
                  <a:gd name="connsiteY9" fmla="*/ 67339 h 2482702"/>
                  <a:gd name="connsiteX10" fmla="*/ 917943 w 4041848"/>
                  <a:gd name="connsiteY10" fmla="*/ 3544 h 2482702"/>
                  <a:gd name="connsiteX11" fmla="*/ 1523999 w 4041848"/>
                  <a:gd name="connsiteY11" fmla="*/ 88604 h 2482702"/>
                  <a:gd name="connsiteX12" fmla="*/ 2278911 w 4041848"/>
                  <a:gd name="connsiteY12" fmla="*/ 248092 h 2482702"/>
                  <a:gd name="connsiteX13" fmla="*/ 3033822 w 4041848"/>
                  <a:gd name="connsiteY13" fmla="*/ 450111 h 2482702"/>
                  <a:gd name="connsiteX14" fmla="*/ 3246474 w 4041848"/>
                  <a:gd name="connsiteY14" fmla="*/ 503274 h 2482702"/>
                  <a:gd name="connsiteX15" fmla="*/ 3501655 w 4041848"/>
                  <a:gd name="connsiteY15" fmla="*/ 641497 h 2482702"/>
                  <a:gd name="connsiteX16" fmla="*/ 3586715 w 4041848"/>
                  <a:gd name="connsiteY16" fmla="*/ 737190 h 2482702"/>
                  <a:gd name="connsiteX17" fmla="*/ 3597348 w 4041848"/>
                  <a:gd name="connsiteY17" fmla="*/ 992372 h 2482702"/>
                  <a:gd name="connsiteX18" fmla="*/ 3560134 w 4041848"/>
                  <a:gd name="connsiteY18" fmla="*/ 1412358 h 2482702"/>
                  <a:gd name="connsiteX19" fmla="*/ 3554818 w 4041848"/>
                  <a:gd name="connsiteY19" fmla="*/ 1839432 h 2482702"/>
                  <a:gd name="connsiteX20" fmla="*/ 3747976 w 4041848"/>
                  <a:gd name="connsiteY20" fmla="*/ 2020185 h 2482702"/>
                  <a:gd name="connsiteX21" fmla="*/ 4012018 w 4041848"/>
                  <a:gd name="connsiteY21" fmla="*/ 1906772 h 2482702"/>
                  <a:gd name="connsiteX22" fmla="*/ 3926957 w 4041848"/>
                  <a:gd name="connsiteY22" fmla="*/ 2034362 h 2482702"/>
                  <a:gd name="connsiteX23" fmla="*/ 3895060 w 4041848"/>
                  <a:gd name="connsiteY23" fmla="*/ 2332074 h 2482702"/>
                  <a:gd name="connsiteX24" fmla="*/ 3693041 w 4041848"/>
                  <a:gd name="connsiteY24" fmla="*/ 2470297 h 2482702"/>
                  <a:gd name="connsiteX25" fmla="*/ 3267739 w 4041848"/>
                  <a:gd name="connsiteY25" fmla="*/ 2406502 h 2482702"/>
                  <a:gd name="connsiteX26" fmla="*/ 3203943 w 4041848"/>
                  <a:gd name="connsiteY26" fmla="*/ 2183218 h 2482702"/>
                  <a:gd name="connsiteX27" fmla="*/ 3108250 w 4041848"/>
                  <a:gd name="connsiteY27" fmla="*/ 2044995 h 2482702"/>
                  <a:gd name="connsiteX28" fmla="*/ 3044455 w 4041848"/>
                  <a:gd name="connsiteY28" fmla="*/ 1874874 h 2482702"/>
                  <a:gd name="connsiteX29" fmla="*/ 3033822 w 4041848"/>
                  <a:gd name="connsiteY29" fmla="*/ 1534632 h 2482702"/>
                  <a:gd name="connsiteX30" fmla="*/ 2895599 w 4041848"/>
                  <a:gd name="connsiteY30" fmla="*/ 1396409 h 2482702"/>
                  <a:gd name="connsiteX31" fmla="*/ 2799906 w 4041848"/>
                  <a:gd name="connsiteY31" fmla="*/ 1375144 h 2482702"/>
                  <a:gd name="connsiteX32" fmla="*/ 2427767 w 4041848"/>
                  <a:gd name="connsiteY32" fmla="*/ 1258185 h 2482702"/>
                  <a:gd name="connsiteX33" fmla="*/ 2247013 w 4041848"/>
                  <a:gd name="connsiteY33" fmla="*/ 1151860 h 2482702"/>
                  <a:gd name="connsiteX34" fmla="*/ 2161953 w 4041848"/>
                  <a:gd name="connsiteY34" fmla="*/ 1215655 h 2482702"/>
                  <a:gd name="connsiteX35" fmla="*/ 2151320 w 4041848"/>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651264 w 3951471"/>
                  <a:gd name="connsiteY20" fmla="*/ 1849530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651264 w 3951471"/>
                  <a:gd name="connsiteY20" fmla="*/ 1849530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651264 w 3951471"/>
                  <a:gd name="connsiteY20" fmla="*/ 1849530 h 2482702"/>
                  <a:gd name="connsiteX21" fmla="*/ 3656484 w 3951471"/>
                  <a:gd name="connsiteY21" fmla="*/ 1849530 h 2482702"/>
                  <a:gd name="connsiteX22" fmla="*/ 3747976 w 3951471"/>
                  <a:gd name="connsiteY22" fmla="*/ 2020185 h 2482702"/>
                  <a:gd name="connsiteX23" fmla="*/ 3926957 w 3951471"/>
                  <a:gd name="connsiteY23" fmla="*/ 2034362 h 2482702"/>
                  <a:gd name="connsiteX24" fmla="*/ 3895060 w 3951471"/>
                  <a:gd name="connsiteY24" fmla="*/ 2332074 h 2482702"/>
                  <a:gd name="connsiteX25" fmla="*/ 3693041 w 3951471"/>
                  <a:gd name="connsiteY25" fmla="*/ 2470297 h 2482702"/>
                  <a:gd name="connsiteX26" fmla="*/ 3267739 w 3951471"/>
                  <a:gd name="connsiteY26" fmla="*/ 2406502 h 2482702"/>
                  <a:gd name="connsiteX27" fmla="*/ 3203943 w 3951471"/>
                  <a:gd name="connsiteY27" fmla="*/ 2183218 h 2482702"/>
                  <a:gd name="connsiteX28" fmla="*/ 3108250 w 3951471"/>
                  <a:gd name="connsiteY28" fmla="*/ 2044995 h 2482702"/>
                  <a:gd name="connsiteX29" fmla="*/ 3044455 w 3951471"/>
                  <a:gd name="connsiteY29" fmla="*/ 1874874 h 2482702"/>
                  <a:gd name="connsiteX30" fmla="*/ 3033822 w 3951471"/>
                  <a:gd name="connsiteY30" fmla="*/ 1534632 h 2482702"/>
                  <a:gd name="connsiteX31" fmla="*/ 2895599 w 3951471"/>
                  <a:gd name="connsiteY31" fmla="*/ 1396409 h 2482702"/>
                  <a:gd name="connsiteX32" fmla="*/ 2799906 w 3951471"/>
                  <a:gd name="connsiteY32" fmla="*/ 1375144 h 2482702"/>
                  <a:gd name="connsiteX33" fmla="*/ 2427767 w 3951471"/>
                  <a:gd name="connsiteY33" fmla="*/ 1258185 h 2482702"/>
                  <a:gd name="connsiteX34" fmla="*/ 2247013 w 3951471"/>
                  <a:gd name="connsiteY34" fmla="*/ 1151860 h 2482702"/>
                  <a:gd name="connsiteX35" fmla="*/ 2161953 w 3951471"/>
                  <a:gd name="connsiteY35" fmla="*/ 1215655 h 2482702"/>
                  <a:gd name="connsiteX36" fmla="*/ 2151320 w 3951471"/>
                  <a:gd name="connsiteY36"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481119 w 3951471"/>
                  <a:gd name="connsiteY20" fmla="*/ 1546818 h 2482702"/>
                  <a:gd name="connsiteX21" fmla="*/ 3651264 w 3951471"/>
                  <a:gd name="connsiteY21" fmla="*/ 1849530 h 2482702"/>
                  <a:gd name="connsiteX22" fmla="*/ 3656484 w 3951471"/>
                  <a:gd name="connsiteY22" fmla="*/ 1849530 h 2482702"/>
                  <a:gd name="connsiteX23" fmla="*/ 3747976 w 3951471"/>
                  <a:gd name="connsiteY23" fmla="*/ 2020185 h 2482702"/>
                  <a:gd name="connsiteX24" fmla="*/ 3926957 w 3951471"/>
                  <a:gd name="connsiteY24" fmla="*/ 2034362 h 2482702"/>
                  <a:gd name="connsiteX25" fmla="*/ 3895060 w 3951471"/>
                  <a:gd name="connsiteY25" fmla="*/ 2332074 h 2482702"/>
                  <a:gd name="connsiteX26" fmla="*/ 3693041 w 3951471"/>
                  <a:gd name="connsiteY26" fmla="*/ 2470297 h 2482702"/>
                  <a:gd name="connsiteX27" fmla="*/ 3267739 w 3951471"/>
                  <a:gd name="connsiteY27" fmla="*/ 2406502 h 2482702"/>
                  <a:gd name="connsiteX28" fmla="*/ 3203943 w 3951471"/>
                  <a:gd name="connsiteY28" fmla="*/ 2183218 h 2482702"/>
                  <a:gd name="connsiteX29" fmla="*/ 3108250 w 3951471"/>
                  <a:gd name="connsiteY29" fmla="*/ 2044995 h 2482702"/>
                  <a:gd name="connsiteX30" fmla="*/ 3044455 w 3951471"/>
                  <a:gd name="connsiteY30" fmla="*/ 1874874 h 2482702"/>
                  <a:gd name="connsiteX31" fmla="*/ 3033822 w 3951471"/>
                  <a:gd name="connsiteY31" fmla="*/ 1534632 h 2482702"/>
                  <a:gd name="connsiteX32" fmla="*/ 2895599 w 3951471"/>
                  <a:gd name="connsiteY32" fmla="*/ 1396409 h 2482702"/>
                  <a:gd name="connsiteX33" fmla="*/ 2799906 w 3951471"/>
                  <a:gd name="connsiteY33" fmla="*/ 1375144 h 2482702"/>
                  <a:gd name="connsiteX34" fmla="*/ 2427767 w 3951471"/>
                  <a:gd name="connsiteY34" fmla="*/ 1258185 h 2482702"/>
                  <a:gd name="connsiteX35" fmla="*/ 2247013 w 3951471"/>
                  <a:gd name="connsiteY35" fmla="*/ 1151860 h 2482702"/>
                  <a:gd name="connsiteX36" fmla="*/ 2161953 w 3951471"/>
                  <a:gd name="connsiteY36" fmla="*/ 1215655 h 2482702"/>
                  <a:gd name="connsiteX37" fmla="*/ 2151320 w 3951471"/>
                  <a:gd name="connsiteY37"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81119 w 3951471"/>
                  <a:gd name="connsiteY19" fmla="*/ 1546818 h 2482702"/>
                  <a:gd name="connsiteX20" fmla="*/ 3651264 w 3951471"/>
                  <a:gd name="connsiteY20" fmla="*/ 1849530 h 2482702"/>
                  <a:gd name="connsiteX21" fmla="*/ 3656484 w 3951471"/>
                  <a:gd name="connsiteY21" fmla="*/ 1849530 h 2482702"/>
                  <a:gd name="connsiteX22" fmla="*/ 3747976 w 3951471"/>
                  <a:gd name="connsiteY22" fmla="*/ 2020185 h 2482702"/>
                  <a:gd name="connsiteX23" fmla="*/ 3926957 w 3951471"/>
                  <a:gd name="connsiteY23" fmla="*/ 2034362 h 2482702"/>
                  <a:gd name="connsiteX24" fmla="*/ 3895060 w 3951471"/>
                  <a:gd name="connsiteY24" fmla="*/ 2332074 h 2482702"/>
                  <a:gd name="connsiteX25" fmla="*/ 3693041 w 3951471"/>
                  <a:gd name="connsiteY25" fmla="*/ 2470297 h 2482702"/>
                  <a:gd name="connsiteX26" fmla="*/ 3267739 w 3951471"/>
                  <a:gd name="connsiteY26" fmla="*/ 2406502 h 2482702"/>
                  <a:gd name="connsiteX27" fmla="*/ 3203943 w 3951471"/>
                  <a:gd name="connsiteY27" fmla="*/ 2183218 h 2482702"/>
                  <a:gd name="connsiteX28" fmla="*/ 3108250 w 3951471"/>
                  <a:gd name="connsiteY28" fmla="*/ 2044995 h 2482702"/>
                  <a:gd name="connsiteX29" fmla="*/ 3044455 w 3951471"/>
                  <a:gd name="connsiteY29" fmla="*/ 1874874 h 2482702"/>
                  <a:gd name="connsiteX30" fmla="*/ 3033822 w 3951471"/>
                  <a:gd name="connsiteY30" fmla="*/ 1534632 h 2482702"/>
                  <a:gd name="connsiteX31" fmla="*/ 2895599 w 3951471"/>
                  <a:gd name="connsiteY31" fmla="*/ 1396409 h 2482702"/>
                  <a:gd name="connsiteX32" fmla="*/ 2799906 w 3951471"/>
                  <a:gd name="connsiteY32" fmla="*/ 1375144 h 2482702"/>
                  <a:gd name="connsiteX33" fmla="*/ 2427767 w 3951471"/>
                  <a:gd name="connsiteY33" fmla="*/ 1258185 h 2482702"/>
                  <a:gd name="connsiteX34" fmla="*/ 2247013 w 3951471"/>
                  <a:gd name="connsiteY34" fmla="*/ 1151860 h 2482702"/>
                  <a:gd name="connsiteX35" fmla="*/ 2161953 w 3951471"/>
                  <a:gd name="connsiteY35" fmla="*/ 1215655 h 2482702"/>
                  <a:gd name="connsiteX36" fmla="*/ 2151320 w 3951471"/>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60134 w 3921346"/>
                  <a:gd name="connsiteY18" fmla="*/ 1412358 h 2482702"/>
                  <a:gd name="connsiteX19" fmla="*/ 3481119 w 3921346"/>
                  <a:gd name="connsiteY19" fmla="*/ 1546818 h 2482702"/>
                  <a:gd name="connsiteX20" fmla="*/ 3651264 w 3921346"/>
                  <a:gd name="connsiteY20" fmla="*/ 1849530 h 2482702"/>
                  <a:gd name="connsiteX21" fmla="*/ 3656484 w 3921346"/>
                  <a:gd name="connsiteY21" fmla="*/ 1849530 h 2482702"/>
                  <a:gd name="connsiteX22" fmla="*/ 3747976 w 3921346"/>
                  <a:gd name="connsiteY22" fmla="*/ 2020185 h 2482702"/>
                  <a:gd name="connsiteX23" fmla="*/ 3850757 w 3921346"/>
                  <a:gd name="connsiteY23" fmla="*/ 2110562 h 2482702"/>
                  <a:gd name="connsiteX24" fmla="*/ 3895060 w 3921346"/>
                  <a:gd name="connsiteY24" fmla="*/ 2332074 h 2482702"/>
                  <a:gd name="connsiteX25" fmla="*/ 3693041 w 3921346"/>
                  <a:gd name="connsiteY25" fmla="*/ 2470297 h 2482702"/>
                  <a:gd name="connsiteX26" fmla="*/ 3267739 w 3921346"/>
                  <a:gd name="connsiteY26" fmla="*/ 2406502 h 2482702"/>
                  <a:gd name="connsiteX27" fmla="*/ 3203943 w 3921346"/>
                  <a:gd name="connsiteY27" fmla="*/ 2183218 h 2482702"/>
                  <a:gd name="connsiteX28" fmla="*/ 3108250 w 3921346"/>
                  <a:gd name="connsiteY28" fmla="*/ 2044995 h 2482702"/>
                  <a:gd name="connsiteX29" fmla="*/ 3044455 w 3921346"/>
                  <a:gd name="connsiteY29" fmla="*/ 1874874 h 2482702"/>
                  <a:gd name="connsiteX30" fmla="*/ 3033822 w 3921346"/>
                  <a:gd name="connsiteY30" fmla="*/ 1534632 h 2482702"/>
                  <a:gd name="connsiteX31" fmla="*/ 2895599 w 3921346"/>
                  <a:gd name="connsiteY31" fmla="*/ 1396409 h 2482702"/>
                  <a:gd name="connsiteX32" fmla="*/ 2799906 w 3921346"/>
                  <a:gd name="connsiteY32" fmla="*/ 1375144 h 2482702"/>
                  <a:gd name="connsiteX33" fmla="*/ 2427767 w 3921346"/>
                  <a:gd name="connsiteY33" fmla="*/ 1258185 h 2482702"/>
                  <a:gd name="connsiteX34" fmla="*/ 2247013 w 3921346"/>
                  <a:gd name="connsiteY34" fmla="*/ 1151860 h 2482702"/>
                  <a:gd name="connsiteX35" fmla="*/ 2161953 w 3921346"/>
                  <a:gd name="connsiteY35" fmla="*/ 1215655 h 2482702"/>
                  <a:gd name="connsiteX36" fmla="*/ 2151320 w 3921346"/>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5468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5468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60134 w 3921346"/>
                  <a:gd name="connsiteY18" fmla="*/ 1412358 h 2482702"/>
                  <a:gd name="connsiteX19" fmla="*/ 3481119 w 3921346"/>
                  <a:gd name="connsiteY19" fmla="*/ 1470618 h 2482702"/>
                  <a:gd name="connsiteX20" fmla="*/ 3651264 w 3921346"/>
                  <a:gd name="connsiteY20" fmla="*/ 1849530 h 2482702"/>
                  <a:gd name="connsiteX21" fmla="*/ 3656484 w 3921346"/>
                  <a:gd name="connsiteY21" fmla="*/ 1849530 h 2482702"/>
                  <a:gd name="connsiteX22" fmla="*/ 3747976 w 3921346"/>
                  <a:gd name="connsiteY22" fmla="*/ 2020185 h 2482702"/>
                  <a:gd name="connsiteX23" fmla="*/ 3850757 w 3921346"/>
                  <a:gd name="connsiteY23" fmla="*/ 2110562 h 2482702"/>
                  <a:gd name="connsiteX24" fmla="*/ 3895060 w 3921346"/>
                  <a:gd name="connsiteY24" fmla="*/ 2332074 h 2482702"/>
                  <a:gd name="connsiteX25" fmla="*/ 3693041 w 3921346"/>
                  <a:gd name="connsiteY25" fmla="*/ 2470297 h 2482702"/>
                  <a:gd name="connsiteX26" fmla="*/ 3267739 w 3921346"/>
                  <a:gd name="connsiteY26" fmla="*/ 2406502 h 2482702"/>
                  <a:gd name="connsiteX27" fmla="*/ 3203943 w 3921346"/>
                  <a:gd name="connsiteY27" fmla="*/ 2183218 h 2482702"/>
                  <a:gd name="connsiteX28" fmla="*/ 3108250 w 3921346"/>
                  <a:gd name="connsiteY28" fmla="*/ 2044995 h 2482702"/>
                  <a:gd name="connsiteX29" fmla="*/ 3044455 w 3921346"/>
                  <a:gd name="connsiteY29" fmla="*/ 1874874 h 2482702"/>
                  <a:gd name="connsiteX30" fmla="*/ 3033822 w 3921346"/>
                  <a:gd name="connsiteY30" fmla="*/ 1534632 h 2482702"/>
                  <a:gd name="connsiteX31" fmla="*/ 2895599 w 3921346"/>
                  <a:gd name="connsiteY31" fmla="*/ 1396409 h 2482702"/>
                  <a:gd name="connsiteX32" fmla="*/ 2799906 w 3921346"/>
                  <a:gd name="connsiteY32" fmla="*/ 1375144 h 2482702"/>
                  <a:gd name="connsiteX33" fmla="*/ 2427767 w 3921346"/>
                  <a:gd name="connsiteY33" fmla="*/ 1258185 h 2482702"/>
                  <a:gd name="connsiteX34" fmla="*/ 2247013 w 3921346"/>
                  <a:gd name="connsiteY34" fmla="*/ 1151860 h 2482702"/>
                  <a:gd name="connsiteX35" fmla="*/ 2161953 w 3921346"/>
                  <a:gd name="connsiteY35" fmla="*/ 1215655 h 2482702"/>
                  <a:gd name="connsiteX36" fmla="*/ 2151320 w 3921346"/>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75603 w 3921346"/>
                  <a:gd name="connsiteY18" fmla="*/ 12020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499403 w 3921346"/>
                  <a:gd name="connsiteY18" fmla="*/ 12020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499403 w 3921346"/>
                  <a:gd name="connsiteY18" fmla="*/ 1202088 h 2482702"/>
                  <a:gd name="connsiteX19" fmla="*/ 34839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21346" h="2482702">
                    <a:moveTo>
                      <a:pt x="46074" y="1003004"/>
                    </a:moveTo>
                    <a:cubicBezTo>
                      <a:pt x="72655" y="929462"/>
                      <a:pt x="99237" y="855920"/>
                      <a:pt x="109869" y="811618"/>
                    </a:cubicBezTo>
                    <a:cubicBezTo>
                      <a:pt x="120501" y="767316"/>
                      <a:pt x="124046" y="769088"/>
                      <a:pt x="109869" y="737190"/>
                    </a:cubicBezTo>
                    <a:cubicBezTo>
                      <a:pt x="95692" y="705292"/>
                      <a:pt x="0" y="662762"/>
                      <a:pt x="24809" y="620232"/>
                    </a:cubicBezTo>
                    <a:cubicBezTo>
                      <a:pt x="49618" y="577702"/>
                      <a:pt x="191386" y="536944"/>
                      <a:pt x="258725" y="482009"/>
                    </a:cubicBezTo>
                    <a:cubicBezTo>
                      <a:pt x="326064" y="427074"/>
                      <a:pt x="366823" y="331381"/>
                      <a:pt x="428846" y="290623"/>
                    </a:cubicBezTo>
                    <a:cubicBezTo>
                      <a:pt x="490869" y="249865"/>
                      <a:pt x="559980" y="253409"/>
                      <a:pt x="630864" y="237460"/>
                    </a:cubicBezTo>
                    <a:cubicBezTo>
                      <a:pt x="701748" y="221511"/>
                      <a:pt x="839971" y="212651"/>
                      <a:pt x="854148" y="194930"/>
                    </a:cubicBezTo>
                    <a:cubicBezTo>
                      <a:pt x="868325" y="177209"/>
                      <a:pt x="746051" y="152399"/>
                      <a:pt x="715925" y="131134"/>
                    </a:cubicBezTo>
                    <a:cubicBezTo>
                      <a:pt x="685800" y="109869"/>
                      <a:pt x="639725" y="88604"/>
                      <a:pt x="673395" y="67339"/>
                    </a:cubicBezTo>
                    <a:cubicBezTo>
                      <a:pt x="707065" y="46074"/>
                      <a:pt x="776176" y="0"/>
                      <a:pt x="917943" y="3544"/>
                    </a:cubicBezTo>
                    <a:cubicBezTo>
                      <a:pt x="1059710" y="7088"/>
                      <a:pt x="1297171" y="47846"/>
                      <a:pt x="1523999" y="88604"/>
                    </a:cubicBezTo>
                    <a:cubicBezTo>
                      <a:pt x="1750827" y="129362"/>
                      <a:pt x="2027274" y="187841"/>
                      <a:pt x="2278911" y="248092"/>
                    </a:cubicBezTo>
                    <a:cubicBezTo>
                      <a:pt x="2530548" y="308343"/>
                      <a:pt x="2872562" y="407581"/>
                      <a:pt x="3033822" y="450111"/>
                    </a:cubicBezTo>
                    <a:cubicBezTo>
                      <a:pt x="3195082" y="492641"/>
                      <a:pt x="3168502" y="471376"/>
                      <a:pt x="3246474" y="503274"/>
                    </a:cubicBezTo>
                    <a:cubicBezTo>
                      <a:pt x="3324446" y="535172"/>
                      <a:pt x="3444948" y="602511"/>
                      <a:pt x="3501655" y="641497"/>
                    </a:cubicBezTo>
                    <a:cubicBezTo>
                      <a:pt x="3558362" y="680483"/>
                      <a:pt x="3570766" y="678711"/>
                      <a:pt x="3586715" y="737190"/>
                    </a:cubicBezTo>
                    <a:cubicBezTo>
                      <a:pt x="3602664" y="795669"/>
                      <a:pt x="3611900" y="914889"/>
                      <a:pt x="3597348" y="992372"/>
                    </a:cubicBezTo>
                    <a:cubicBezTo>
                      <a:pt x="3582796" y="1069855"/>
                      <a:pt x="3518305" y="1132090"/>
                      <a:pt x="3499403" y="1202088"/>
                    </a:cubicBezTo>
                    <a:cubicBezTo>
                      <a:pt x="3480501" y="1272086"/>
                      <a:pt x="3486981" y="1367603"/>
                      <a:pt x="3483934" y="1412358"/>
                    </a:cubicBezTo>
                    <a:cubicBezTo>
                      <a:pt x="3480887" y="1457113"/>
                      <a:pt x="3453231" y="1397756"/>
                      <a:pt x="3481119" y="1470618"/>
                    </a:cubicBezTo>
                    <a:cubicBezTo>
                      <a:pt x="3509007" y="1543480"/>
                      <a:pt x="3622036" y="1786378"/>
                      <a:pt x="3651264" y="1849530"/>
                    </a:cubicBezTo>
                    <a:cubicBezTo>
                      <a:pt x="3680492" y="1912682"/>
                      <a:pt x="3640365" y="1821088"/>
                      <a:pt x="3656484" y="1849530"/>
                    </a:cubicBezTo>
                    <a:cubicBezTo>
                      <a:pt x="3672603" y="1877972"/>
                      <a:pt x="3715597" y="1976680"/>
                      <a:pt x="3747976" y="2020185"/>
                    </a:cubicBezTo>
                    <a:cubicBezTo>
                      <a:pt x="3780355" y="2063690"/>
                      <a:pt x="3826243" y="2058581"/>
                      <a:pt x="3850757" y="2110562"/>
                    </a:cubicBezTo>
                    <a:cubicBezTo>
                      <a:pt x="3875271" y="2162543"/>
                      <a:pt x="3921346" y="2272118"/>
                      <a:pt x="3895060" y="2332074"/>
                    </a:cubicBezTo>
                    <a:cubicBezTo>
                      <a:pt x="3868774" y="2392030"/>
                      <a:pt x="3797594" y="2457892"/>
                      <a:pt x="3693041" y="2470297"/>
                    </a:cubicBezTo>
                    <a:cubicBezTo>
                      <a:pt x="3588488" y="2482702"/>
                      <a:pt x="3349255" y="2454348"/>
                      <a:pt x="3267739" y="2406502"/>
                    </a:cubicBezTo>
                    <a:cubicBezTo>
                      <a:pt x="3186223" y="2358656"/>
                      <a:pt x="3230524" y="2243469"/>
                      <a:pt x="3203943" y="2183218"/>
                    </a:cubicBezTo>
                    <a:cubicBezTo>
                      <a:pt x="3177362" y="2122967"/>
                      <a:pt x="3134831" y="2096386"/>
                      <a:pt x="3108250" y="2044995"/>
                    </a:cubicBezTo>
                    <a:cubicBezTo>
                      <a:pt x="3081669" y="1993604"/>
                      <a:pt x="3056860" y="1959934"/>
                      <a:pt x="3044455" y="1874874"/>
                    </a:cubicBezTo>
                    <a:cubicBezTo>
                      <a:pt x="3032050" y="1789814"/>
                      <a:pt x="3058631" y="1614376"/>
                      <a:pt x="3033822" y="1534632"/>
                    </a:cubicBezTo>
                    <a:cubicBezTo>
                      <a:pt x="3009013" y="1454888"/>
                      <a:pt x="2934585" y="1422990"/>
                      <a:pt x="2895599" y="1396409"/>
                    </a:cubicBezTo>
                    <a:cubicBezTo>
                      <a:pt x="2856613" y="1369828"/>
                      <a:pt x="2877878" y="1398181"/>
                      <a:pt x="2799906" y="1375144"/>
                    </a:cubicBezTo>
                    <a:cubicBezTo>
                      <a:pt x="2721934" y="1352107"/>
                      <a:pt x="2519916" y="1295399"/>
                      <a:pt x="2427767" y="1258185"/>
                    </a:cubicBezTo>
                    <a:cubicBezTo>
                      <a:pt x="2335618" y="1220971"/>
                      <a:pt x="2291315" y="1158948"/>
                      <a:pt x="2247013" y="1151860"/>
                    </a:cubicBezTo>
                    <a:cubicBezTo>
                      <a:pt x="2202711" y="1144772"/>
                      <a:pt x="2177902" y="1164265"/>
                      <a:pt x="2161953" y="1215655"/>
                    </a:cubicBezTo>
                    <a:cubicBezTo>
                      <a:pt x="2146004" y="1267045"/>
                      <a:pt x="2148662" y="1363624"/>
                      <a:pt x="2151320" y="1460204"/>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2111433" y="2209800"/>
                <a:ext cx="1030778" cy="157942"/>
              </a:xfrm>
              <a:custGeom>
                <a:avLst/>
                <a:gdLst>
                  <a:gd name="connsiteX0" fmla="*/ 0 w 1030778"/>
                  <a:gd name="connsiteY0" fmla="*/ 84513 h 157942"/>
                  <a:gd name="connsiteX1" fmla="*/ 157942 w 1030778"/>
                  <a:gd name="connsiteY1" fmla="*/ 151015 h 157942"/>
                  <a:gd name="connsiteX2" fmla="*/ 349134 w 1030778"/>
                  <a:gd name="connsiteY2" fmla="*/ 126076 h 157942"/>
                  <a:gd name="connsiteX3" fmla="*/ 515389 w 1030778"/>
                  <a:gd name="connsiteY3" fmla="*/ 67887 h 157942"/>
                  <a:gd name="connsiteX4" fmla="*/ 764771 w 1030778"/>
                  <a:gd name="connsiteY4" fmla="*/ 9698 h 157942"/>
                  <a:gd name="connsiteX5" fmla="*/ 955963 w 1030778"/>
                  <a:gd name="connsiteY5" fmla="*/ 9698 h 157942"/>
                  <a:gd name="connsiteX6" fmla="*/ 1030778 w 1030778"/>
                  <a:gd name="connsiteY6" fmla="*/ 67887 h 15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778" h="157942">
                    <a:moveTo>
                      <a:pt x="0" y="84513"/>
                    </a:moveTo>
                    <a:cubicBezTo>
                      <a:pt x="49876" y="114300"/>
                      <a:pt x="99753" y="144088"/>
                      <a:pt x="157942" y="151015"/>
                    </a:cubicBezTo>
                    <a:cubicBezTo>
                      <a:pt x="216131" y="157942"/>
                      <a:pt x="289560" y="139931"/>
                      <a:pt x="349134" y="126076"/>
                    </a:cubicBezTo>
                    <a:cubicBezTo>
                      <a:pt x="408708" y="112221"/>
                      <a:pt x="446116" y="87283"/>
                      <a:pt x="515389" y="67887"/>
                    </a:cubicBezTo>
                    <a:cubicBezTo>
                      <a:pt x="584662" y="48491"/>
                      <a:pt x="691342" y="19396"/>
                      <a:pt x="764771" y="9698"/>
                    </a:cubicBezTo>
                    <a:cubicBezTo>
                      <a:pt x="838200" y="0"/>
                      <a:pt x="911629" y="0"/>
                      <a:pt x="955963" y="9698"/>
                    </a:cubicBezTo>
                    <a:cubicBezTo>
                      <a:pt x="1000297" y="19396"/>
                      <a:pt x="1015537" y="43641"/>
                      <a:pt x="1030778" y="67887"/>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6" name="Group 29"/>
              <p:cNvGrpSpPr/>
              <p:nvPr/>
            </p:nvGrpSpPr>
            <p:grpSpPr>
              <a:xfrm>
                <a:off x="7405141" y="1289154"/>
                <a:ext cx="1439056" cy="2016177"/>
                <a:chOff x="7405141" y="1289154"/>
                <a:chExt cx="1439056" cy="2016177"/>
              </a:xfrm>
              <a:effectLst>
                <a:outerShdw dist="50800" dir="5400000" algn="ctr" rotWithShape="0">
                  <a:schemeClr val="tx1"/>
                </a:outerShdw>
              </a:effectLst>
            </p:grpSpPr>
            <p:sp>
              <p:nvSpPr>
                <p:cNvPr id="28" name="Freeform 27"/>
                <p:cNvSpPr/>
                <p:nvPr/>
              </p:nvSpPr>
              <p:spPr>
                <a:xfrm>
                  <a:off x="7405141" y="1289154"/>
                  <a:ext cx="479685" cy="119921"/>
                </a:xfrm>
                <a:custGeom>
                  <a:avLst/>
                  <a:gdLst>
                    <a:gd name="connsiteX0" fmla="*/ 0 w 479685"/>
                    <a:gd name="connsiteY0" fmla="*/ 0 h 119921"/>
                    <a:gd name="connsiteX1" fmla="*/ 239843 w 479685"/>
                    <a:gd name="connsiteY1" fmla="*/ 89941 h 119921"/>
                    <a:gd name="connsiteX2" fmla="*/ 479685 w 479685"/>
                    <a:gd name="connsiteY2" fmla="*/ 119921 h 119921"/>
                  </a:gdLst>
                  <a:ahLst/>
                  <a:cxnLst>
                    <a:cxn ang="0">
                      <a:pos x="connsiteX0" y="connsiteY0"/>
                    </a:cxn>
                    <a:cxn ang="0">
                      <a:pos x="connsiteX1" y="connsiteY1"/>
                    </a:cxn>
                    <a:cxn ang="0">
                      <a:pos x="connsiteX2" y="connsiteY2"/>
                    </a:cxn>
                  </a:cxnLst>
                  <a:rect l="l" t="t" r="r" b="b"/>
                  <a:pathLst>
                    <a:path w="479685" h="119921">
                      <a:moveTo>
                        <a:pt x="0" y="0"/>
                      </a:moveTo>
                      <a:cubicBezTo>
                        <a:pt x="79947" y="34977"/>
                        <a:pt x="159895" y="69954"/>
                        <a:pt x="239843" y="89941"/>
                      </a:cubicBezTo>
                      <a:cubicBezTo>
                        <a:pt x="319791" y="109928"/>
                        <a:pt x="399738" y="114924"/>
                        <a:pt x="479685" y="119921"/>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7585023" y="1738859"/>
                  <a:ext cx="1259174" cy="1566472"/>
                </a:xfrm>
                <a:custGeom>
                  <a:avLst/>
                  <a:gdLst>
                    <a:gd name="connsiteX0" fmla="*/ 1259174 w 1259174"/>
                    <a:gd name="connsiteY0" fmla="*/ 1469036 h 1566472"/>
                    <a:gd name="connsiteX1" fmla="*/ 1094282 w 1259174"/>
                    <a:gd name="connsiteY1" fmla="*/ 1528997 h 1566472"/>
                    <a:gd name="connsiteX2" fmla="*/ 914400 w 1259174"/>
                    <a:gd name="connsiteY2" fmla="*/ 1543987 h 1566472"/>
                    <a:gd name="connsiteX3" fmla="*/ 824459 w 1259174"/>
                    <a:gd name="connsiteY3" fmla="*/ 1394085 h 1566472"/>
                    <a:gd name="connsiteX4" fmla="*/ 719528 w 1259174"/>
                    <a:gd name="connsiteY4" fmla="*/ 1394085 h 1566472"/>
                    <a:gd name="connsiteX5" fmla="*/ 509666 w 1259174"/>
                    <a:gd name="connsiteY5" fmla="*/ 1259174 h 1566472"/>
                    <a:gd name="connsiteX6" fmla="*/ 449705 w 1259174"/>
                    <a:gd name="connsiteY6" fmla="*/ 1184223 h 1566472"/>
                    <a:gd name="connsiteX7" fmla="*/ 224852 w 1259174"/>
                    <a:gd name="connsiteY7" fmla="*/ 1139252 h 1566472"/>
                    <a:gd name="connsiteX8" fmla="*/ 164892 w 1259174"/>
                    <a:gd name="connsiteY8" fmla="*/ 914400 h 1566472"/>
                    <a:gd name="connsiteX9" fmla="*/ 404734 w 1259174"/>
                    <a:gd name="connsiteY9" fmla="*/ 659567 h 1566472"/>
                    <a:gd name="connsiteX10" fmla="*/ 344774 w 1259174"/>
                    <a:gd name="connsiteY10" fmla="*/ 434715 h 1566472"/>
                    <a:gd name="connsiteX11" fmla="*/ 269823 w 1259174"/>
                    <a:gd name="connsiteY11" fmla="*/ 269823 h 1566472"/>
                    <a:gd name="connsiteX12" fmla="*/ 104931 w 1259174"/>
                    <a:gd name="connsiteY12" fmla="*/ 89941 h 1566472"/>
                    <a:gd name="connsiteX13" fmla="*/ 0 w 1259174"/>
                    <a:gd name="connsiteY13" fmla="*/ 0 h 156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9174" h="1566472">
                      <a:moveTo>
                        <a:pt x="1259174" y="1469036"/>
                      </a:moveTo>
                      <a:cubicBezTo>
                        <a:pt x="1205459" y="1492770"/>
                        <a:pt x="1151744" y="1516505"/>
                        <a:pt x="1094282" y="1528997"/>
                      </a:cubicBezTo>
                      <a:cubicBezTo>
                        <a:pt x="1036820" y="1541489"/>
                        <a:pt x="959370" y="1566472"/>
                        <a:pt x="914400" y="1543987"/>
                      </a:cubicBezTo>
                      <a:cubicBezTo>
                        <a:pt x="869430" y="1521502"/>
                        <a:pt x="856938" y="1419069"/>
                        <a:pt x="824459" y="1394085"/>
                      </a:cubicBezTo>
                      <a:cubicBezTo>
                        <a:pt x="791980" y="1369101"/>
                        <a:pt x="771994" y="1416570"/>
                        <a:pt x="719528" y="1394085"/>
                      </a:cubicBezTo>
                      <a:cubicBezTo>
                        <a:pt x="667063" y="1371600"/>
                        <a:pt x="554636" y="1294151"/>
                        <a:pt x="509666" y="1259174"/>
                      </a:cubicBezTo>
                      <a:cubicBezTo>
                        <a:pt x="464696" y="1224197"/>
                        <a:pt x="497174" y="1204210"/>
                        <a:pt x="449705" y="1184223"/>
                      </a:cubicBezTo>
                      <a:cubicBezTo>
                        <a:pt x="402236" y="1164236"/>
                        <a:pt x="272321" y="1184222"/>
                        <a:pt x="224852" y="1139252"/>
                      </a:cubicBezTo>
                      <a:cubicBezTo>
                        <a:pt x="177383" y="1094282"/>
                        <a:pt x="134912" y="994348"/>
                        <a:pt x="164892" y="914400"/>
                      </a:cubicBezTo>
                      <a:cubicBezTo>
                        <a:pt x="194872" y="834452"/>
                        <a:pt x="374754" y="739515"/>
                        <a:pt x="404734" y="659567"/>
                      </a:cubicBezTo>
                      <a:cubicBezTo>
                        <a:pt x="434714" y="579619"/>
                        <a:pt x="367259" y="499672"/>
                        <a:pt x="344774" y="434715"/>
                      </a:cubicBezTo>
                      <a:cubicBezTo>
                        <a:pt x="322289" y="369758"/>
                        <a:pt x="309797" y="327285"/>
                        <a:pt x="269823" y="269823"/>
                      </a:cubicBezTo>
                      <a:cubicBezTo>
                        <a:pt x="229849" y="212361"/>
                        <a:pt x="149901" y="134911"/>
                        <a:pt x="104931" y="89941"/>
                      </a:cubicBezTo>
                      <a:cubicBezTo>
                        <a:pt x="59961" y="44971"/>
                        <a:pt x="29980" y="22485"/>
                        <a:pt x="0" y="0"/>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grpSp>
        <p:nvGrpSpPr>
          <p:cNvPr id="35" name="Group 9"/>
          <p:cNvGrpSpPr/>
          <p:nvPr/>
        </p:nvGrpSpPr>
        <p:grpSpPr>
          <a:xfrm>
            <a:off x="0" y="5257800"/>
            <a:ext cx="8949128" cy="1600200"/>
            <a:chOff x="0" y="5257800"/>
            <a:chExt cx="8949128" cy="1600200"/>
          </a:xfrm>
          <a:solidFill>
            <a:schemeClr val="bg1"/>
          </a:solidFill>
        </p:grpSpPr>
        <p:sp useBgFill="1">
          <p:nvSpPr>
            <p:cNvPr id="56" name="Rectangle 55"/>
            <p:cNvSpPr/>
            <p:nvPr/>
          </p:nvSpPr>
          <p:spPr>
            <a:xfrm>
              <a:off x="6355830" y="5336498"/>
              <a:ext cx="2593298" cy="9443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7" name="Rectangle 56"/>
            <p:cNvSpPr/>
            <p:nvPr/>
          </p:nvSpPr>
          <p:spPr>
            <a:xfrm>
              <a:off x="3839981" y="6595672"/>
              <a:ext cx="1409075" cy="262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8" name="Rectangle 57"/>
            <p:cNvSpPr/>
            <p:nvPr/>
          </p:nvSpPr>
          <p:spPr>
            <a:xfrm>
              <a:off x="0" y="5257800"/>
              <a:ext cx="2605787" cy="76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TextBox 1"/>
          <p:cNvSpPr txBox="1">
            <a:spLocks noChangeArrowheads="1"/>
          </p:cNvSpPr>
          <p:nvPr/>
        </p:nvSpPr>
        <p:spPr bwMode="auto">
          <a:xfrm>
            <a:off x="2895600" y="5562600"/>
            <a:ext cx="5486400" cy="584775"/>
          </a:xfrm>
          <a:prstGeom prst="rect">
            <a:avLst/>
          </a:prstGeom>
          <a:noFill/>
          <a:ln w="9525">
            <a:noFill/>
            <a:miter lim="800000"/>
            <a:headEnd/>
            <a:tailEnd/>
          </a:ln>
        </p:spPr>
        <p:txBody>
          <a:bodyPr wrap="square">
            <a:spAutoFit/>
          </a:bodyPr>
          <a:lstStyle/>
          <a:p>
            <a:r>
              <a:rPr lang="en-US" sz="3200" b="1" dirty="0" smtClean="0"/>
              <a:t>. . . focus on the tectonic plates</a:t>
            </a:r>
            <a:endParaRPr lang="en-US" sz="3200" b="1" dirty="0"/>
          </a:p>
        </p:txBody>
      </p:sp>
      <p:sp>
        <p:nvSpPr>
          <p:cNvPr id="53" name="TextBox 52"/>
          <p:cNvSpPr txBox="1"/>
          <p:nvPr/>
        </p:nvSpPr>
        <p:spPr>
          <a:xfrm>
            <a:off x="0" y="5631359"/>
            <a:ext cx="9144000" cy="769441"/>
          </a:xfrm>
          <a:prstGeom prst="rect">
            <a:avLst/>
          </a:prstGeom>
          <a:solidFill>
            <a:schemeClr val="bg1"/>
          </a:solidFill>
        </p:spPr>
        <p:txBody>
          <a:bodyPr wrap="square" rtlCol="0">
            <a:spAutoFit/>
          </a:bodyPr>
          <a:lstStyle/>
          <a:p>
            <a:pPr algn="ctr"/>
            <a:r>
              <a:rPr lang="en-US" sz="4400" b="1" spc="-150" dirty="0" smtClean="0">
                <a:latin typeface="Tempus Sans ITC" pitchFamily="82" charset="0"/>
              </a:rPr>
              <a:t>What are these tectonic  plates?</a:t>
            </a:r>
          </a:p>
        </p:txBody>
      </p:sp>
      <p:sp>
        <p:nvSpPr>
          <p:cNvPr id="55" name="TextBox 54"/>
          <p:cNvSpPr txBox="1"/>
          <p:nvPr/>
        </p:nvSpPr>
        <p:spPr>
          <a:xfrm>
            <a:off x="0" y="0"/>
            <a:ext cx="9144000" cy="584775"/>
          </a:xfrm>
          <a:prstGeom prst="rect">
            <a:avLst/>
          </a:prstGeom>
          <a:noFill/>
        </p:spPr>
        <p:txBody>
          <a:bodyPr wrap="square" rtlCol="0">
            <a:spAutoFit/>
          </a:bodyPr>
          <a:lstStyle/>
          <a:p>
            <a:pPr algn="ctr"/>
            <a:r>
              <a:rPr lang="en-US" sz="3200" b="1" dirty="0" smtClean="0">
                <a:latin typeface="Arial" pitchFamily="34" charset="0"/>
                <a:cs typeface="Arial" pitchFamily="34" charset="0"/>
              </a:rPr>
              <a:t>3-D Schematic View of the Earth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grpId="0" nodeType="withEffect">
                                  <p:stCondLst>
                                    <p:cond delay="0"/>
                                  </p:stCondLst>
                                  <p:childTnLst>
                                    <p:anim calcmode="lin" valueType="num">
                                      <p:cBhvr>
                                        <p:cTn id="6" dur="1000"/>
                                        <p:tgtEl>
                                          <p:spTgt spid="54"/>
                                        </p:tgtEl>
                                        <p:attrNameLst>
                                          <p:attrName>ppt_w</p:attrName>
                                        </p:attrNameLst>
                                      </p:cBhvr>
                                      <p:tavLst>
                                        <p:tav tm="0">
                                          <p:val>
                                            <p:strVal val="ppt_w"/>
                                          </p:val>
                                        </p:tav>
                                        <p:tav tm="100000">
                                          <p:val>
                                            <p:fltVal val="0"/>
                                          </p:val>
                                        </p:tav>
                                      </p:tavLst>
                                    </p:anim>
                                    <p:anim calcmode="lin" valueType="num">
                                      <p:cBhvr>
                                        <p:cTn id="7" dur="1000"/>
                                        <p:tgtEl>
                                          <p:spTgt spid="54"/>
                                        </p:tgtEl>
                                        <p:attrNameLst>
                                          <p:attrName>ppt_h</p:attrName>
                                        </p:attrNameLst>
                                      </p:cBhvr>
                                      <p:tavLst>
                                        <p:tav tm="0">
                                          <p:val>
                                            <p:strVal val="ppt_h"/>
                                          </p:val>
                                        </p:tav>
                                        <p:tav tm="100000">
                                          <p:val>
                                            <p:fltVal val="0"/>
                                          </p:val>
                                        </p:tav>
                                      </p:tavLst>
                                    </p:anim>
                                    <p:animEffect transition="out" filter="fade">
                                      <p:cBhvr>
                                        <p:cTn id="8" dur="1000"/>
                                        <p:tgtEl>
                                          <p:spTgt spid="54"/>
                                        </p:tgtEl>
                                      </p:cBhvr>
                                    </p:animEffect>
                                    <p:set>
                                      <p:cBhvr>
                                        <p:cTn id="9" dur="1" fill="hold">
                                          <p:stCondLst>
                                            <p:cond delay="999"/>
                                          </p:stCondLst>
                                        </p:cTn>
                                        <p:tgtEl>
                                          <p:spTgt spid="54"/>
                                        </p:tgtEl>
                                        <p:attrNameLst>
                                          <p:attrName>style.visibility</p:attrName>
                                        </p:attrNameLst>
                                      </p:cBhvr>
                                      <p:to>
                                        <p:strVal val="hidden"/>
                                      </p:to>
                                    </p:set>
                                  </p:childTnLst>
                                </p:cTn>
                              </p:par>
                              <p:par>
                                <p:cTn id="10" presetID="53" presetClass="entr" presetSubtype="0" fill="hold" grpId="0" nodeType="with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p:cTn id="12" dur="1000" fill="hold"/>
                                        <p:tgtEl>
                                          <p:spTgt spid="53"/>
                                        </p:tgtEl>
                                        <p:attrNameLst>
                                          <p:attrName>ppt_w</p:attrName>
                                        </p:attrNameLst>
                                      </p:cBhvr>
                                      <p:tavLst>
                                        <p:tav tm="0">
                                          <p:val>
                                            <p:fltVal val="0"/>
                                          </p:val>
                                        </p:tav>
                                        <p:tav tm="100000">
                                          <p:val>
                                            <p:strVal val="#ppt_w"/>
                                          </p:val>
                                        </p:tav>
                                      </p:tavLst>
                                    </p:anim>
                                    <p:anim calcmode="lin" valueType="num">
                                      <p:cBhvr>
                                        <p:cTn id="13" dur="1000" fill="hold"/>
                                        <p:tgtEl>
                                          <p:spTgt spid="53"/>
                                        </p:tgtEl>
                                        <p:attrNameLst>
                                          <p:attrName>ppt_h</p:attrName>
                                        </p:attrNameLst>
                                      </p:cBhvr>
                                      <p:tavLst>
                                        <p:tav tm="0">
                                          <p:val>
                                            <p:fltVal val="0"/>
                                          </p:val>
                                        </p:tav>
                                        <p:tav tm="100000">
                                          <p:val>
                                            <p:strVal val="#ppt_h"/>
                                          </p:val>
                                        </p:tav>
                                      </p:tavLst>
                                    </p:anim>
                                    <p:animEffect transition="in" filter="fade">
                                      <p:cBhvr>
                                        <p:cTn id="14" dur="10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wipe(left)">
                                      <p:cBhvr>
                                        <p:cTn id="19" dur="10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1000"/>
                                        <p:tgtEl>
                                          <p:spTgt spid="12"/>
                                        </p:tgtEl>
                                      </p:cBhvr>
                                    </p:animEffect>
                                    <p:set>
                                      <p:cBhvr>
                                        <p:cTn id="24" dur="1" fill="hold">
                                          <p:stCondLst>
                                            <p:cond delay="999"/>
                                          </p:stCondLst>
                                        </p:cTn>
                                        <p:tgtEl>
                                          <p:spTgt spid="12"/>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1000"/>
                                        <p:tgtEl>
                                          <p:spTgt spid="53"/>
                                        </p:tgtEl>
                                      </p:cBhvr>
                                    </p:animEffect>
                                    <p:set>
                                      <p:cBhvr>
                                        <p:cTn id="27" dur="1" fill="hold">
                                          <p:stCondLst>
                                            <p:cond delay="999"/>
                                          </p:stCondLst>
                                        </p:cTn>
                                        <p:tgtEl>
                                          <p:spTgt spid="53"/>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1000"/>
                                        <p:tgtEl>
                                          <p:spTgt spid="2"/>
                                        </p:tgtEl>
                                      </p:cBhvr>
                                    </p:animEffect>
                                    <p:set>
                                      <p:cBhvr>
                                        <p:cTn id="30" dur="1" fill="hold">
                                          <p:stCondLst>
                                            <p:cond delay="999"/>
                                          </p:stCondLst>
                                        </p:cTn>
                                        <p:tgtEl>
                                          <p:spTgt spid="2"/>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1000"/>
                                        <p:tgtEl>
                                          <p:spTgt spid="35"/>
                                        </p:tgtEl>
                                      </p:cBhvr>
                                    </p:animEffect>
                                    <p:set>
                                      <p:cBhvr>
                                        <p:cTn id="33" dur="1" fill="hold">
                                          <p:stCondLst>
                                            <p:cond delay="999"/>
                                          </p:stCondLst>
                                        </p:cTn>
                                        <p:tgtEl>
                                          <p:spTgt spid="35"/>
                                        </p:tgtEl>
                                        <p:attrNameLst>
                                          <p:attrName>style.visibility</p:attrName>
                                        </p:attrNameLst>
                                      </p:cBhvr>
                                      <p:to>
                                        <p:strVal val="hidden"/>
                                      </p:to>
                                    </p:set>
                                  </p:childTnLst>
                                </p:cTn>
                              </p:par>
                            </p:childTnLst>
                          </p:cTn>
                        </p:par>
                        <p:par>
                          <p:cTn id="34" fill="hold">
                            <p:stCondLst>
                              <p:cond delay="1000"/>
                            </p:stCondLst>
                            <p:childTnLst>
                              <p:par>
                                <p:cTn id="35" presetID="53" presetClass="entr" presetSubtype="0" fill="hold" nodeType="afterEffect">
                                  <p:stCondLst>
                                    <p:cond delay="0"/>
                                  </p:stCondLst>
                                  <p:childTnLst>
                                    <p:set>
                                      <p:cBhvr>
                                        <p:cTn id="36" dur="1" fill="hold">
                                          <p:stCondLst>
                                            <p:cond delay="0"/>
                                          </p:stCondLst>
                                        </p:cTn>
                                        <p:tgtEl>
                                          <p:spTgt spid="59"/>
                                        </p:tgtEl>
                                        <p:attrNameLst>
                                          <p:attrName>style.visibility</p:attrName>
                                        </p:attrNameLst>
                                      </p:cBhvr>
                                      <p:to>
                                        <p:strVal val="visible"/>
                                      </p:to>
                                    </p:set>
                                    <p:anim calcmode="lin" valueType="num">
                                      <p:cBhvr>
                                        <p:cTn id="37" dur="1000" fill="hold"/>
                                        <p:tgtEl>
                                          <p:spTgt spid="59"/>
                                        </p:tgtEl>
                                        <p:attrNameLst>
                                          <p:attrName>ppt_w</p:attrName>
                                        </p:attrNameLst>
                                      </p:cBhvr>
                                      <p:tavLst>
                                        <p:tav tm="0">
                                          <p:val>
                                            <p:fltVal val="0"/>
                                          </p:val>
                                        </p:tav>
                                        <p:tav tm="100000">
                                          <p:val>
                                            <p:strVal val="#ppt_w"/>
                                          </p:val>
                                        </p:tav>
                                      </p:tavLst>
                                    </p:anim>
                                    <p:anim calcmode="lin" valueType="num">
                                      <p:cBhvr>
                                        <p:cTn id="38" dur="1000" fill="hold"/>
                                        <p:tgtEl>
                                          <p:spTgt spid="59"/>
                                        </p:tgtEl>
                                        <p:attrNameLst>
                                          <p:attrName>ppt_h</p:attrName>
                                        </p:attrNameLst>
                                      </p:cBhvr>
                                      <p:tavLst>
                                        <p:tav tm="0">
                                          <p:val>
                                            <p:fltVal val="0"/>
                                          </p:val>
                                        </p:tav>
                                        <p:tav tm="100000">
                                          <p:val>
                                            <p:strVal val="#ppt_h"/>
                                          </p:val>
                                        </p:tav>
                                      </p:tavLst>
                                    </p:anim>
                                    <p:animEffect transition="in" filter="fade">
                                      <p:cBhvr>
                                        <p:cTn id="39"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3" grpId="0" animBg="1"/>
      <p:bldP spid="53" grpId="1" animBg="1"/>
      <p:bldP spid="55" grpId="0"/>
    </p:bld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117693"/>
            <a:ext cx="9144000" cy="5632311"/>
          </a:xfrm>
          <a:prstGeom prst="rect">
            <a:avLst/>
          </a:prstGeom>
        </p:spPr>
        <p:txBody>
          <a:bodyPr wrap="square">
            <a:spAutoFit/>
          </a:bodyPr>
          <a:lstStyle/>
          <a:p>
            <a:pPr algn="ctr"/>
            <a:r>
              <a:rPr lang="en-US" sz="2400" b="1" dirty="0" smtClean="0"/>
              <a:t>PEOPLE OF INTEREST</a:t>
            </a:r>
          </a:p>
          <a:p>
            <a:endParaRPr lang="en-US" sz="2400" dirty="0" smtClean="0"/>
          </a:p>
          <a:p>
            <a:r>
              <a:rPr lang="en-US" sz="2400" dirty="0" smtClean="0"/>
              <a:t>CHRONOLOGICAL BIRTHS   ----------- ACTIVITY OF INTEREST</a:t>
            </a:r>
          </a:p>
          <a:p>
            <a:endParaRPr lang="en-US" sz="2400" dirty="0" smtClean="0"/>
          </a:p>
          <a:p>
            <a:r>
              <a:rPr lang="en-US" sz="2400" dirty="0" smtClean="0"/>
              <a:t>Silvestre Escalante (1750-1780)-------- 1776 –- expedition on Plateau</a:t>
            </a:r>
          </a:p>
          <a:p>
            <a:r>
              <a:rPr lang="en-US" sz="2400" dirty="0" smtClean="0"/>
              <a:t>Isaac (1803-1881) &amp; Elmina </a:t>
            </a:r>
            <a:r>
              <a:rPr lang="en-US" sz="2400" dirty="0" err="1" smtClean="0"/>
              <a:t>Behunin</a:t>
            </a:r>
            <a:r>
              <a:rPr lang="en-US" sz="2400" dirty="0" smtClean="0"/>
              <a:t> – 1863 – called to Zion Valley</a:t>
            </a:r>
          </a:p>
          <a:p>
            <a:r>
              <a:rPr lang="en-US" sz="2400" dirty="0" smtClean="0"/>
              <a:t>John Wesley Powell (1834-1902)  ----- 1869 – expedition down Col. Riv.</a:t>
            </a:r>
          </a:p>
          <a:p>
            <a:r>
              <a:rPr lang="en-US" sz="2400" dirty="0" smtClean="0"/>
              <a:t>Chief Tau-</a:t>
            </a:r>
            <a:r>
              <a:rPr lang="en-US" sz="2400" dirty="0" err="1" smtClean="0"/>
              <a:t>Gu</a:t>
            </a:r>
            <a:r>
              <a:rPr lang="en-US" sz="2400" dirty="0" smtClean="0"/>
              <a:t> (1870s) --------------------- 1869 – traveled w/Powell</a:t>
            </a:r>
          </a:p>
          <a:p>
            <a:r>
              <a:rPr lang="en-US" sz="2400" dirty="0" smtClean="0"/>
              <a:t>Jens (1821 – 1906) &amp; Elsie Nielson ----1875 – called to Plateau, Bluff</a:t>
            </a:r>
          </a:p>
          <a:p>
            <a:r>
              <a:rPr lang="en-US" sz="2400" dirty="0" smtClean="0"/>
              <a:t>Ebenezer (1830-1913) &amp; Mary Bryce –1875 – called to </a:t>
            </a:r>
            <a:r>
              <a:rPr lang="en-US" sz="2400" dirty="0" err="1" smtClean="0"/>
              <a:t>Paria</a:t>
            </a:r>
            <a:r>
              <a:rPr lang="en-US" sz="2400" dirty="0" smtClean="0"/>
              <a:t>  R. (Bryce) </a:t>
            </a:r>
          </a:p>
          <a:p>
            <a:r>
              <a:rPr lang="en-US" sz="2400" dirty="0" smtClean="0"/>
              <a:t>Edgar Lee Hewett (1865–1946) -------- 1906 – (Santa Fe) Antiquities Act</a:t>
            </a:r>
          </a:p>
          <a:p>
            <a:r>
              <a:rPr lang="en-US" sz="2400" dirty="0" smtClean="0"/>
              <a:t>H. D. (1866-1925) &amp; Rosa Adams --- 1907-bought Aztec Ruins, 1923deed</a:t>
            </a:r>
          </a:p>
          <a:p>
            <a:r>
              <a:rPr lang="en-US" sz="2400" dirty="0" smtClean="0"/>
              <a:t>John </a:t>
            </a:r>
            <a:r>
              <a:rPr lang="en-US" sz="2400" dirty="0" err="1" smtClean="0"/>
              <a:t>Fredrich</a:t>
            </a:r>
            <a:r>
              <a:rPr lang="en-US" sz="2400" dirty="0" smtClean="0"/>
              <a:t> </a:t>
            </a:r>
            <a:r>
              <a:rPr lang="en-US" sz="2400" dirty="0" err="1" smtClean="0"/>
              <a:t>Asmus</a:t>
            </a:r>
            <a:r>
              <a:rPr lang="en-US" sz="2400" dirty="0" smtClean="0"/>
              <a:t> (1937-)	-- 1980 – technology to repair rock art</a:t>
            </a:r>
          </a:p>
          <a:p>
            <a:r>
              <a:rPr lang="en-US" sz="2400" dirty="0" smtClean="0"/>
              <a:t>Bud Turner (1943-2011) – 2007 – infrared photos to uncover details</a:t>
            </a:r>
          </a:p>
          <a:p>
            <a:endParaRPr lang="en-US" sz="2400" dirty="0"/>
          </a:p>
        </p:txBody>
      </p:sp>
    </p:spTree>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228600" y="2667000"/>
            <a:ext cx="3124200" cy="3657600"/>
            <a:chOff x="5105400" y="2667000"/>
            <a:chExt cx="3124200" cy="3657600"/>
          </a:xfrm>
        </p:grpSpPr>
        <p:pic>
          <p:nvPicPr>
            <p:cNvPr id="3" name="Picture 2"/>
            <p:cNvPicPr>
              <a:picLocks noChangeAspect="1" noChangeArrowheads="1"/>
            </p:cNvPicPr>
            <p:nvPr/>
          </p:nvPicPr>
          <p:blipFill>
            <a:blip r:embed="rId2" cstate="print"/>
            <a:srcRect r="674" b="2867"/>
            <a:stretch>
              <a:fillRect/>
            </a:stretch>
          </p:blipFill>
          <p:spPr bwMode="auto">
            <a:xfrm>
              <a:off x="5105400" y="2667000"/>
              <a:ext cx="3124200" cy="3657600"/>
            </a:xfrm>
            <a:prstGeom prst="rect">
              <a:avLst/>
            </a:prstGeom>
            <a:noFill/>
            <a:ln w="25400">
              <a:solidFill>
                <a:schemeClr val="tx1"/>
              </a:solidFill>
              <a:miter lim="800000"/>
              <a:headEnd/>
              <a:tailEnd/>
            </a:ln>
            <a:effectLst/>
          </p:spPr>
        </p:pic>
        <p:sp>
          <p:nvSpPr>
            <p:cNvPr id="4" name="TextBox 3"/>
            <p:cNvSpPr txBox="1"/>
            <p:nvPr/>
          </p:nvSpPr>
          <p:spPr>
            <a:xfrm>
              <a:off x="5257800" y="5791200"/>
              <a:ext cx="2816669" cy="461665"/>
            </a:xfrm>
            <a:prstGeom prst="rect">
              <a:avLst/>
            </a:prstGeom>
            <a:noFill/>
          </p:spPr>
          <p:txBody>
            <a:bodyPr wrap="none" rtlCol="0">
              <a:spAutoFit/>
            </a:bodyPr>
            <a:lstStyle/>
            <a:p>
              <a:r>
                <a:rPr lang="en-US" sz="2400" b="1" dirty="0" smtClean="0">
                  <a:solidFill>
                    <a:schemeClr val="bg1"/>
                  </a:solidFill>
                </a:rPr>
                <a:t>Isaac </a:t>
              </a:r>
              <a:r>
                <a:rPr lang="en-US" sz="2400" b="1" dirty="0" err="1" smtClean="0">
                  <a:solidFill>
                    <a:schemeClr val="bg1"/>
                  </a:solidFill>
                </a:rPr>
                <a:t>Behunin</a:t>
              </a:r>
              <a:r>
                <a:rPr lang="en-US" sz="2400" b="1" dirty="0" smtClean="0">
                  <a:solidFill>
                    <a:schemeClr val="bg1"/>
                  </a:solidFill>
                </a:rPr>
                <a:t> family</a:t>
              </a:r>
              <a:endParaRPr lang="en-US" sz="2400" b="1" dirty="0">
                <a:solidFill>
                  <a:schemeClr val="bg1"/>
                </a:solidFill>
              </a:endParaRPr>
            </a:p>
          </p:txBody>
        </p:sp>
      </p:grpSp>
      <p:grpSp>
        <p:nvGrpSpPr>
          <p:cNvPr id="5" name="Group 4"/>
          <p:cNvGrpSpPr/>
          <p:nvPr/>
        </p:nvGrpSpPr>
        <p:grpSpPr>
          <a:xfrm>
            <a:off x="381000" y="381000"/>
            <a:ext cx="3429000" cy="2667000"/>
            <a:chOff x="0" y="3429000"/>
            <a:chExt cx="4583936" cy="3429000"/>
          </a:xfrm>
        </p:grpSpPr>
        <p:pic>
          <p:nvPicPr>
            <p:cNvPr id="6" name="Picture 5"/>
            <p:cNvPicPr>
              <a:picLocks noChangeAspect="1" noChangeArrowheads="1"/>
            </p:cNvPicPr>
            <p:nvPr/>
          </p:nvPicPr>
          <p:blipFill>
            <a:blip r:embed="rId3" cstate="print"/>
            <a:srcRect/>
            <a:stretch>
              <a:fillRect/>
            </a:stretch>
          </p:blipFill>
          <p:spPr bwMode="auto">
            <a:xfrm>
              <a:off x="0" y="3429000"/>
              <a:ext cx="4583936" cy="3429000"/>
            </a:xfrm>
            <a:prstGeom prst="rect">
              <a:avLst/>
            </a:prstGeom>
            <a:noFill/>
            <a:ln w="25400">
              <a:solidFill>
                <a:schemeClr val="tx1"/>
              </a:solidFill>
              <a:miter lim="800000"/>
              <a:headEnd/>
              <a:tailEnd/>
            </a:ln>
            <a:effectLst/>
          </p:spPr>
        </p:pic>
        <p:sp>
          <p:nvSpPr>
            <p:cNvPr id="7" name="TextBox 6"/>
            <p:cNvSpPr txBox="1"/>
            <p:nvPr/>
          </p:nvSpPr>
          <p:spPr>
            <a:xfrm>
              <a:off x="37714" y="6324600"/>
              <a:ext cx="3527569" cy="523220"/>
            </a:xfrm>
            <a:prstGeom prst="rect">
              <a:avLst/>
            </a:prstGeom>
            <a:noFill/>
          </p:spPr>
          <p:txBody>
            <a:bodyPr wrap="none" rtlCol="0">
              <a:spAutoFit/>
            </a:bodyPr>
            <a:lstStyle/>
            <a:p>
              <a:r>
                <a:rPr lang="en-US" sz="2800" dirty="0" smtClean="0">
                  <a:solidFill>
                    <a:schemeClr val="bg1"/>
                  </a:solidFill>
                </a:rPr>
                <a:t>Elmira &amp; Isaac </a:t>
              </a:r>
              <a:r>
                <a:rPr lang="en-US" sz="2800" dirty="0" err="1" smtClean="0">
                  <a:solidFill>
                    <a:schemeClr val="bg1"/>
                  </a:solidFill>
                </a:rPr>
                <a:t>Behunin</a:t>
              </a:r>
              <a:endParaRPr lang="en-US" sz="2800" dirty="0">
                <a:solidFill>
                  <a:schemeClr val="bg1"/>
                </a:solidFill>
              </a:endParaRPr>
            </a:p>
          </p:txBody>
        </p:sp>
      </p:grpSp>
      <p:pic>
        <p:nvPicPr>
          <p:cNvPr id="8" name="Picture 2"/>
          <p:cNvPicPr>
            <a:picLocks noChangeAspect="1" noChangeArrowheads="1"/>
          </p:cNvPicPr>
          <p:nvPr/>
        </p:nvPicPr>
        <p:blipFill>
          <a:blip r:embed="rId4" cstate="print"/>
          <a:srcRect/>
          <a:stretch>
            <a:fillRect/>
          </a:stretch>
        </p:blipFill>
        <p:spPr bwMode="auto">
          <a:xfrm>
            <a:off x="5410200" y="0"/>
            <a:ext cx="3040063" cy="2424113"/>
          </a:xfrm>
          <a:prstGeom prst="rect">
            <a:avLst/>
          </a:prstGeom>
          <a:noFill/>
          <a:ln w="25400">
            <a:solidFill>
              <a:schemeClr val="tx1"/>
            </a:solidFill>
            <a:miter lim="800000"/>
            <a:headEnd/>
            <a:tailEnd/>
          </a:ln>
          <a:effectLst/>
        </p:spPr>
      </p:pic>
      <p:grpSp>
        <p:nvGrpSpPr>
          <p:cNvPr id="12" name="Group 11"/>
          <p:cNvGrpSpPr/>
          <p:nvPr/>
        </p:nvGrpSpPr>
        <p:grpSpPr>
          <a:xfrm>
            <a:off x="6858000" y="2438400"/>
            <a:ext cx="2286000" cy="3052465"/>
            <a:chOff x="2362200" y="2230362"/>
            <a:chExt cx="2971800" cy="4048231"/>
          </a:xfrm>
        </p:grpSpPr>
        <p:pic>
          <p:nvPicPr>
            <p:cNvPr id="13" name="Picture 4" descr="Jens Nielson"/>
            <p:cNvPicPr>
              <a:picLocks noChangeAspect="1" noChangeArrowheads="1"/>
            </p:cNvPicPr>
            <p:nvPr/>
          </p:nvPicPr>
          <p:blipFill>
            <a:blip r:embed="rId5" cstate="print"/>
            <a:srcRect t="9417" r="4072"/>
            <a:stretch>
              <a:fillRect/>
            </a:stretch>
          </p:blipFill>
          <p:spPr bwMode="auto">
            <a:xfrm>
              <a:off x="2362200" y="2358553"/>
              <a:ext cx="2971800" cy="3920040"/>
            </a:xfrm>
            <a:prstGeom prst="rect">
              <a:avLst/>
            </a:prstGeom>
            <a:noFill/>
            <a:ln w="25400">
              <a:solidFill>
                <a:schemeClr val="tx1"/>
              </a:solidFill>
            </a:ln>
          </p:spPr>
        </p:pic>
        <p:sp>
          <p:nvSpPr>
            <p:cNvPr id="14" name="Rectangle 13"/>
            <p:cNvSpPr/>
            <p:nvPr/>
          </p:nvSpPr>
          <p:spPr>
            <a:xfrm>
              <a:off x="2362200" y="2230362"/>
              <a:ext cx="2290627" cy="612268"/>
            </a:xfrm>
            <a:prstGeom prst="rect">
              <a:avLst/>
            </a:prstGeom>
          </p:spPr>
          <p:txBody>
            <a:bodyPr wrap="none">
              <a:spAutoFit/>
            </a:bodyPr>
            <a:lstStyle/>
            <a:p>
              <a:r>
                <a:rPr lang="en-US" sz="2400" b="1" dirty="0" smtClean="0"/>
                <a:t>Jens Nielson</a:t>
              </a:r>
              <a:endParaRPr lang="en-US" sz="2400" b="1" dirty="0"/>
            </a:p>
          </p:txBody>
        </p:sp>
      </p:grpSp>
      <p:grpSp>
        <p:nvGrpSpPr>
          <p:cNvPr id="9" name="Group 8"/>
          <p:cNvGrpSpPr/>
          <p:nvPr/>
        </p:nvGrpSpPr>
        <p:grpSpPr>
          <a:xfrm>
            <a:off x="4038600" y="3733800"/>
            <a:ext cx="4343400" cy="3048000"/>
            <a:chOff x="152400" y="3733800"/>
            <a:chExt cx="4343400" cy="3048000"/>
          </a:xfrm>
        </p:grpSpPr>
        <p:pic>
          <p:nvPicPr>
            <p:cNvPr id="10" name="Picture 9"/>
            <p:cNvPicPr>
              <a:picLocks noChangeAspect="1" noChangeArrowheads="1"/>
            </p:cNvPicPr>
            <p:nvPr/>
          </p:nvPicPr>
          <p:blipFill>
            <a:blip r:embed="rId6" cstate="print"/>
            <a:srcRect/>
            <a:stretch>
              <a:fillRect/>
            </a:stretch>
          </p:blipFill>
          <p:spPr bwMode="auto">
            <a:xfrm>
              <a:off x="152400" y="3768890"/>
              <a:ext cx="4343400" cy="3012910"/>
            </a:xfrm>
            <a:prstGeom prst="rect">
              <a:avLst/>
            </a:prstGeom>
            <a:noFill/>
            <a:ln w="25400">
              <a:solidFill>
                <a:schemeClr val="tx1"/>
              </a:solidFill>
              <a:miter lim="800000"/>
              <a:headEnd/>
              <a:tailEnd/>
            </a:ln>
            <a:effectLst/>
          </p:spPr>
        </p:pic>
        <p:sp>
          <p:nvSpPr>
            <p:cNvPr id="11" name="TextBox 10"/>
            <p:cNvSpPr txBox="1"/>
            <p:nvPr/>
          </p:nvSpPr>
          <p:spPr>
            <a:xfrm>
              <a:off x="1828800" y="3733800"/>
              <a:ext cx="2622706" cy="461665"/>
            </a:xfrm>
            <a:prstGeom prst="rect">
              <a:avLst/>
            </a:prstGeom>
            <a:noFill/>
          </p:spPr>
          <p:txBody>
            <a:bodyPr wrap="none" rtlCol="0">
              <a:spAutoFit/>
            </a:bodyPr>
            <a:lstStyle/>
            <a:p>
              <a:r>
                <a:rPr lang="en-US" sz="2400" b="1" dirty="0" smtClean="0">
                  <a:solidFill>
                    <a:schemeClr val="bg1"/>
                  </a:solidFill>
                </a:rPr>
                <a:t>Jens Nielson family</a:t>
              </a:r>
              <a:endParaRPr lang="en-US" sz="2400" b="1" dirty="0">
                <a:solidFill>
                  <a:schemeClr val="bg1"/>
                </a:solidFill>
              </a:endParaRPr>
            </a:p>
          </p:txBody>
        </p:sp>
      </p:grpSp>
      <p:pic>
        <p:nvPicPr>
          <p:cNvPr id="15" name="Picture 5"/>
          <p:cNvPicPr preferRelativeResize="0">
            <a:picLocks noChangeAspect="1" noChangeArrowheads="1"/>
          </p:cNvPicPr>
          <p:nvPr/>
        </p:nvPicPr>
        <p:blipFill>
          <a:blip r:embed="rId7" cstate="print"/>
          <a:srcRect/>
          <a:stretch>
            <a:fillRect/>
          </a:stretch>
        </p:blipFill>
        <p:spPr bwMode="auto">
          <a:xfrm rot="20643246">
            <a:off x="4126820" y="383871"/>
            <a:ext cx="1323975" cy="1382395"/>
          </a:xfrm>
          <a:prstGeom prst="rect">
            <a:avLst/>
          </a:prstGeom>
          <a:noFill/>
          <a:ln w="9525">
            <a:noFill/>
            <a:miter lim="800000"/>
            <a:headEnd/>
            <a:tailEnd/>
          </a:ln>
          <a:effectLst/>
        </p:spPr>
      </p:pic>
      <p:pic>
        <p:nvPicPr>
          <p:cNvPr id="16" name="Picture 4"/>
          <p:cNvPicPr>
            <a:picLocks noChangeAspect="1" noChangeArrowheads="1"/>
          </p:cNvPicPr>
          <p:nvPr/>
        </p:nvPicPr>
        <p:blipFill>
          <a:blip r:embed="rId8" cstate="print"/>
          <a:srcRect/>
          <a:stretch>
            <a:fillRect/>
          </a:stretch>
        </p:blipFill>
        <p:spPr bwMode="auto">
          <a:xfrm rot="585978">
            <a:off x="5214298" y="1747582"/>
            <a:ext cx="955936" cy="1365622"/>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xit" presetSubtype="0" fill="hold" nodeType="withEffect">
                                  <p:stCondLst>
                                    <p:cond delay="0"/>
                                  </p:stCondLst>
                                  <p:childTnLst>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10" presetClass="exit" presetSubtype="0" fill="hold" nodeType="withEffect">
                                  <p:stCondLst>
                                    <p:cond delay="0"/>
                                  </p:stCondLst>
                                  <p:childTnLst>
                                    <p:animEffect transition="out" filter="fade">
                                      <p:cBhvr>
                                        <p:cTn id="15" dur="1000"/>
                                        <p:tgtEl>
                                          <p:spTgt spid="9"/>
                                        </p:tgtEl>
                                      </p:cBhvr>
                                    </p:animEffect>
                                    <p:set>
                                      <p:cBhvr>
                                        <p:cTn id="16" dur="1" fill="hold">
                                          <p:stCondLst>
                                            <p:cond delay="999"/>
                                          </p:stCondLst>
                                        </p:cTn>
                                        <p:tgtEl>
                                          <p:spTgt spid="9"/>
                                        </p:tgtEl>
                                        <p:attrNameLst>
                                          <p:attrName>style.visibility</p:attrName>
                                        </p:attrNameLst>
                                      </p:cBhvr>
                                      <p:to>
                                        <p:strVal val="hidden"/>
                                      </p:to>
                                    </p:set>
                                  </p:childTnLst>
                                </p:cTn>
                              </p:par>
                            </p:childTnLst>
                          </p:cTn>
                        </p:par>
                        <p:par>
                          <p:cTn id="17" fill="hold">
                            <p:stCondLst>
                              <p:cond delay="1000"/>
                            </p:stCondLst>
                            <p:childTnLst>
                              <p:par>
                                <p:cTn id="18" presetID="42" presetClass="path" presetSubtype="0" accel="50000" decel="50000" fill="hold" nodeType="afterEffect">
                                  <p:stCondLst>
                                    <p:cond delay="0"/>
                                  </p:stCondLst>
                                  <p:childTnLst>
                                    <p:animMotion origin="layout" path="M 1.11022E-16 0.00046 L -0.28333 0.3338 " pathEditMode="relative" rAng="0" ptsTypes="AA">
                                      <p:cBhvr>
                                        <p:cTn id="19" dur="1000" fill="hold"/>
                                        <p:tgtEl>
                                          <p:spTgt spid="12"/>
                                        </p:tgtEl>
                                        <p:attrNameLst>
                                          <p:attrName>ppt_x</p:attrName>
                                          <p:attrName>ppt_y</p:attrName>
                                        </p:attrNameLst>
                                      </p:cBhvr>
                                      <p:rCtr x="-142" y="167"/>
                                    </p:animMotion>
                                  </p:childTnLst>
                                </p:cTn>
                              </p:par>
                              <p:par>
                                <p:cTn id="20" presetID="53" presetClass="exit" presetSubtype="0" fill="hold" nodeType="withEffect">
                                  <p:stCondLst>
                                    <p:cond delay="500"/>
                                  </p:stCondLst>
                                  <p:childTnLst>
                                    <p:anim calcmode="lin" valueType="num">
                                      <p:cBhvr>
                                        <p:cTn id="21" dur="1000"/>
                                        <p:tgtEl>
                                          <p:spTgt spid="12"/>
                                        </p:tgtEl>
                                        <p:attrNameLst>
                                          <p:attrName>ppt_w</p:attrName>
                                        </p:attrNameLst>
                                      </p:cBhvr>
                                      <p:tavLst>
                                        <p:tav tm="0">
                                          <p:val>
                                            <p:strVal val="ppt_w"/>
                                          </p:val>
                                        </p:tav>
                                        <p:tav tm="100000">
                                          <p:val>
                                            <p:fltVal val="0"/>
                                          </p:val>
                                        </p:tav>
                                      </p:tavLst>
                                    </p:anim>
                                    <p:anim calcmode="lin" valueType="num">
                                      <p:cBhvr>
                                        <p:cTn id="22" dur="1000"/>
                                        <p:tgtEl>
                                          <p:spTgt spid="12"/>
                                        </p:tgtEl>
                                        <p:attrNameLst>
                                          <p:attrName>ppt_h</p:attrName>
                                        </p:attrNameLst>
                                      </p:cBhvr>
                                      <p:tavLst>
                                        <p:tav tm="0">
                                          <p:val>
                                            <p:strVal val="ppt_h"/>
                                          </p:val>
                                        </p:tav>
                                        <p:tav tm="100000">
                                          <p:val>
                                            <p:fltVal val="0"/>
                                          </p:val>
                                        </p:tav>
                                      </p:tavLst>
                                    </p:anim>
                                    <p:animEffect transition="out" filter="fade">
                                      <p:cBhvr>
                                        <p:cTn id="23" dur="1000"/>
                                        <p:tgtEl>
                                          <p:spTgt spid="12"/>
                                        </p:tgtEl>
                                      </p:cBhvr>
                                    </p:animEffect>
                                    <p:set>
                                      <p:cBhvr>
                                        <p:cTn id="24"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8" name="Group 17"/>
          <p:cNvGrpSpPr/>
          <p:nvPr/>
        </p:nvGrpSpPr>
        <p:grpSpPr>
          <a:xfrm>
            <a:off x="5029200" y="2133600"/>
            <a:ext cx="4114800" cy="2971800"/>
            <a:chOff x="0" y="533400"/>
            <a:chExt cx="4114800" cy="2971800"/>
          </a:xfrm>
        </p:grpSpPr>
        <p:pic>
          <p:nvPicPr>
            <p:cNvPr id="6" name="Picture 4"/>
            <p:cNvPicPr>
              <a:picLocks noChangeAspect="1" noChangeArrowheads="1"/>
            </p:cNvPicPr>
            <p:nvPr/>
          </p:nvPicPr>
          <p:blipFill>
            <a:blip r:embed="rId2" cstate="print"/>
            <a:srcRect/>
            <a:stretch>
              <a:fillRect/>
            </a:stretch>
          </p:blipFill>
          <p:spPr bwMode="auto">
            <a:xfrm>
              <a:off x="0" y="541337"/>
              <a:ext cx="4114800" cy="2963863"/>
            </a:xfrm>
            <a:prstGeom prst="rect">
              <a:avLst/>
            </a:prstGeom>
            <a:noFill/>
            <a:ln w="25400">
              <a:solidFill>
                <a:schemeClr val="tx1"/>
              </a:solidFill>
              <a:miter lim="800000"/>
              <a:headEnd/>
              <a:tailEnd/>
            </a:ln>
            <a:effectLst/>
          </p:spPr>
        </p:pic>
        <p:sp>
          <p:nvSpPr>
            <p:cNvPr id="8" name="TextBox 7"/>
            <p:cNvSpPr txBox="1"/>
            <p:nvPr/>
          </p:nvSpPr>
          <p:spPr>
            <a:xfrm>
              <a:off x="228600" y="533400"/>
              <a:ext cx="2994346" cy="461665"/>
            </a:xfrm>
            <a:prstGeom prst="rect">
              <a:avLst/>
            </a:prstGeom>
            <a:noFill/>
          </p:spPr>
          <p:txBody>
            <a:bodyPr wrap="none" rtlCol="0">
              <a:spAutoFit/>
            </a:bodyPr>
            <a:lstStyle/>
            <a:p>
              <a:r>
                <a:rPr lang="en-US" sz="2400" b="1" dirty="0" smtClean="0">
                  <a:solidFill>
                    <a:schemeClr val="bg1"/>
                  </a:solidFill>
                </a:rPr>
                <a:t>Edgar Hewitt field trip</a:t>
              </a:r>
              <a:endParaRPr lang="en-US" sz="2400" b="1" dirty="0">
                <a:solidFill>
                  <a:schemeClr val="bg1"/>
                </a:solidFill>
              </a:endParaRPr>
            </a:p>
          </p:txBody>
        </p:sp>
      </p:grpSp>
      <p:grpSp>
        <p:nvGrpSpPr>
          <p:cNvPr id="17" name="Group 16"/>
          <p:cNvGrpSpPr/>
          <p:nvPr/>
        </p:nvGrpSpPr>
        <p:grpSpPr>
          <a:xfrm>
            <a:off x="6553200" y="0"/>
            <a:ext cx="1830566" cy="2214265"/>
            <a:chOff x="3352800" y="0"/>
            <a:chExt cx="1830566" cy="2214265"/>
          </a:xfrm>
        </p:grpSpPr>
        <p:pic>
          <p:nvPicPr>
            <p:cNvPr id="7" name="Picture 2" descr="NPS Archeology Program: Edgar Lee Hewett"/>
            <p:cNvPicPr>
              <a:picLocks noChangeAspect="1" noChangeArrowheads="1"/>
            </p:cNvPicPr>
            <p:nvPr/>
          </p:nvPicPr>
          <p:blipFill>
            <a:blip r:embed="rId3" cstate="print"/>
            <a:srcRect l="13769" t="3054" r="20296" b="-850"/>
            <a:stretch>
              <a:fillRect/>
            </a:stretch>
          </p:blipFill>
          <p:spPr bwMode="auto">
            <a:xfrm>
              <a:off x="3352800" y="0"/>
              <a:ext cx="1828800" cy="2133600"/>
            </a:xfrm>
            <a:prstGeom prst="rect">
              <a:avLst/>
            </a:prstGeom>
            <a:noFill/>
            <a:ln w="63500">
              <a:solidFill>
                <a:schemeClr val="bg1"/>
              </a:solidFill>
            </a:ln>
          </p:spPr>
        </p:pic>
        <p:sp>
          <p:nvSpPr>
            <p:cNvPr id="16" name="TextBox 15"/>
            <p:cNvSpPr txBox="1"/>
            <p:nvPr/>
          </p:nvSpPr>
          <p:spPr>
            <a:xfrm>
              <a:off x="3352800" y="1752600"/>
              <a:ext cx="1830566" cy="461665"/>
            </a:xfrm>
            <a:prstGeom prst="rect">
              <a:avLst/>
            </a:prstGeom>
            <a:noFill/>
          </p:spPr>
          <p:txBody>
            <a:bodyPr wrap="none" rtlCol="0">
              <a:spAutoFit/>
            </a:bodyPr>
            <a:lstStyle/>
            <a:p>
              <a:r>
                <a:rPr lang="en-US" sz="2400" b="1" dirty="0" smtClean="0"/>
                <a:t>Edgar Hewitt</a:t>
              </a:r>
              <a:endParaRPr lang="en-US" sz="2400" b="1" dirty="0"/>
            </a:p>
          </p:txBody>
        </p:sp>
      </p:grpSp>
      <p:grpSp>
        <p:nvGrpSpPr>
          <p:cNvPr id="19" name="Group 18"/>
          <p:cNvGrpSpPr>
            <a:grpSpLocks noChangeAspect="1"/>
          </p:cNvGrpSpPr>
          <p:nvPr/>
        </p:nvGrpSpPr>
        <p:grpSpPr>
          <a:xfrm>
            <a:off x="0" y="1219200"/>
            <a:ext cx="4876800" cy="3495369"/>
            <a:chOff x="0" y="762000"/>
            <a:chExt cx="9144000" cy="6553817"/>
          </a:xfrm>
        </p:grpSpPr>
        <p:pic>
          <p:nvPicPr>
            <p:cNvPr id="20" name="Picture 2"/>
            <p:cNvPicPr>
              <a:picLocks noChangeAspect="1" noChangeArrowheads="1"/>
            </p:cNvPicPr>
            <p:nvPr/>
          </p:nvPicPr>
          <p:blipFill>
            <a:blip r:embed="rId4" cstate="print"/>
            <a:srcRect/>
            <a:stretch>
              <a:fillRect/>
            </a:stretch>
          </p:blipFill>
          <p:spPr bwMode="auto">
            <a:xfrm>
              <a:off x="14228" y="762000"/>
              <a:ext cx="9129772" cy="5715000"/>
            </a:xfrm>
            <a:prstGeom prst="rect">
              <a:avLst/>
            </a:prstGeom>
            <a:noFill/>
            <a:ln w="25400">
              <a:solidFill>
                <a:schemeClr val="tx1"/>
              </a:solidFill>
              <a:miter lim="800000"/>
              <a:headEnd/>
              <a:tailEnd/>
            </a:ln>
            <a:effectLst/>
          </p:spPr>
        </p:pic>
        <p:sp>
          <p:nvSpPr>
            <p:cNvPr id="21" name="TextBox 20"/>
            <p:cNvSpPr txBox="1"/>
            <p:nvPr/>
          </p:nvSpPr>
          <p:spPr>
            <a:xfrm>
              <a:off x="0" y="6334779"/>
              <a:ext cx="9144000" cy="981038"/>
            </a:xfrm>
            <a:prstGeom prst="rect">
              <a:avLst/>
            </a:prstGeom>
            <a:solidFill>
              <a:schemeClr val="tx1">
                <a:lumMod val="75000"/>
                <a:lumOff val="25000"/>
              </a:schemeClr>
            </a:solidFill>
          </p:spPr>
          <p:txBody>
            <a:bodyPr wrap="square" rtlCol="0">
              <a:spAutoFit/>
            </a:bodyPr>
            <a:lstStyle/>
            <a:p>
              <a:pPr algn="ctr"/>
              <a:r>
                <a:rPr lang="en-US" sz="2800" b="1" dirty="0" smtClean="0">
                  <a:solidFill>
                    <a:schemeClr val="bg1"/>
                  </a:solidFill>
                </a:rPr>
                <a:t>Family of </a:t>
              </a:r>
              <a:r>
                <a:rPr lang="en-US" sz="2800" b="1" dirty="0" err="1" smtClean="0">
                  <a:solidFill>
                    <a:schemeClr val="bg1"/>
                  </a:solidFill>
                </a:rPr>
                <a:t>Ebenezar</a:t>
              </a:r>
              <a:r>
                <a:rPr lang="en-US" sz="2800" b="1" dirty="0" smtClean="0">
                  <a:solidFill>
                    <a:schemeClr val="bg1"/>
                  </a:solidFill>
                </a:rPr>
                <a:t>  Bryce</a:t>
              </a:r>
            </a:p>
          </p:txBody>
        </p:sp>
      </p:grpSp>
      <p:grpSp>
        <p:nvGrpSpPr>
          <p:cNvPr id="22" name="Group 21"/>
          <p:cNvGrpSpPr/>
          <p:nvPr/>
        </p:nvGrpSpPr>
        <p:grpSpPr>
          <a:xfrm>
            <a:off x="457200" y="228600"/>
            <a:ext cx="3676135" cy="2286000"/>
            <a:chOff x="7506730" y="3238638"/>
            <a:chExt cx="3676135" cy="2286000"/>
          </a:xfrm>
        </p:grpSpPr>
        <p:pic>
          <p:nvPicPr>
            <p:cNvPr id="23" name="Picture 2"/>
            <p:cNvPicPr>
              <a:picLocks noChangeAspect="1" noChangeArrowheads="1"/>
            </p:cNvPicPr>
            <p:nvPr/>
          </p:nvPicPr>
          <p:blipFill>
            <a:blip r:embed="rId5" cstate="print"/>
            <a:srcRect/>
            <a:stretch>
              <a:fillRect/>
            </a:stretch>
          </p:blipFill>
          <p:spPr bwMode="auto">
            <a:xfrm>
              <a:off x="7525265" y="3238638"/>
              <a:ext cx="3635056" cy="2209800"/>
            </a:xfrm>
            <a:prstGeom prst="rect">
              <a:avLst/>
            </a:prstGeom>
            <a:noFill/>
            <a:ln w="25400">
              <a:solidFill>
                <a:schemeClr val="tx1"/>
              </a:solidFill>
              <a:miter lim="800000"/>
              <a:headEnd/>
              <a:tailEnd/>
            </a:ln>
            <a:effectLst/>
          </p:spPr>
        </p:pic>
        <p:sp>
          <p:nvSpPr>
            <p:cNvPr id="24" name="TextBox 23"/>
            <p:cNvSpPr txBox="1"/>
            <p:nvPr/>
          </p:nvSpPr>
          <p:spPr>
            <a:xfrm>
              <a:off x="7506730" y="5001418"/>
              <a:ext cx="3676135" cy="523220"/>
            </a:xfrm>
            <a:prstGeom prst="rect">
              <a:avLst/>
            </a:prstGeom>
            <a:noFill/>
            <a:ln w="25400">
              <a:noFill/>
            </a:ln>
          </p:spPr>
          <p:txBody>
            <a:bodyPr wrap="none" rtlCol="0">
              <a:spAutoFit/>
            </a:bodyPr>
            <a:lstStyle/>
            <a:p>
              <a:r>
                <a:rPr lang="en-US" sz="2800" dirty="0" smtClean="0">
                  <a:solidFill>
                    <a:schemeClr val="bg1"/>
                  </a:solidFill>
                </a:rPr>
                <a:t>Ebenezer  &amp; Mary Bryce</a:t>
              </a:r>
              <a:endParaRPr lang="en-US" sz="2800" dirty="0">
                <a:solidFill>
                  <a:schemeClr val="bg1"/>
                </a:solidFill>
              </a:endParaRPr>
            </a:p>
          </p:txBody>
        </p:sp>
      </p:grpSp>
      <p:grpSp>
        <p:nvGrpSpPr>
          <p:cNvPr id="27" name="Group 26"/>
          <p:cNvGrpSpPr/>
          <p:nvPr/>
        </p:nvGrpSpPr>
        <p:grpSpPr>
          <a:xfrm>
            <a:off x="2438400" y="4648200"/>
            <a:ext cx="3366022" cy="2302133"/>
            <a:chOff x="2438400" y="4648200"/>
            <a:chExt cx="3366022" cy="2302133"/>
          </a:xfrm>
        </p:grpSpPr>
        <p:pic>
          <p:nvPicPr>
            <p:cNvPr id="25" name="Picture 3"/>
            <p:cNvPicPr>
              <a:picLocks noChangeAspect="1" noChangeArrowheads="1"/>
            </p:cNvPicPr>
            <p:nvPr/>
          </p:nvPicPr>
          <p:blipFill>
            <a:blip r:embed="rId6" cstate="print"/>
            <a:srcRect l="12641" t="61"/>
            <a:stretch>
              <a:fillRect/>
            </a:stretch>
          </p:blipFill>
          <p:spPr bwMode="auto">
            <a:xfrm>
              <a:off x="2438400" y="4648200"/>
              <a:ext cx="3366022" cy="2209800"/>
            </a:xfrm>
            <a:prstGeom prst="rect">
              <a:avLst/>
            </a:prstGeom>
            <a:noFill/>
            <a:ln w="25400">
              <a:solidFill>
                <a:schemeClr val="tx1"/>
              </a:solidFill>
              <a:miter lim="800000"/>
              <a:headEnd/>
              <a:tailEnd/>
            </a:ln>
            <a:effectLst/>
          </p:spPr>
        </p:pic>
        <p:sp>
          <p:nvSpPr>
            <p:cNvPr id="26" name="Rectangle 25"/>
            <p:cNvSpPr/>
            <p:nvPr/>
          </p:nvSpPr>
          <p:spPr>
            <a:xfrm>
              <a:off x="2710576" y="6488668"/>
              <a:ext cx="2775824" cy="461665"/>
            </a:xfrm>
            <a:prstGeom prst="rect">
              <a:avLst/>
            </a:prstGeom>
          </p:spPr>
          <p:txBody>
            <a:bodyPr wrap="none">
              <a:spAutoFit/>
            </a:bodyPr>
            <a:lstStyle/>
            <a:p>
              <a:r>
                <a:rPr lang="en-US" sz="2400" b="1" dirty="0" smtClean="0"/>
                <a:t>H. D. &amp; Rosa Adams </a:t>
              </a:r>
              <a:endParaRPr lang="en-US" sz="2400" b="1"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1501775" y="762003"/>
            <a:ext cx="5813425" cy="6095998"/>
          </a:xfrm>
          <a:prstGeom prst="rect">
            <a:avLst/>
          </a:prstGeom>
          <a:noFill/>
          <a:ln w="9525">
            <a:noFill/>
            <a:miter lim="800000"/>
            <a:headEnd/>
            <a:tailEnd/>
          </a:ln>
          <a:effectLst/>
        </p:spPr>
      </p:pic>
      <p:pic>
        <p:nvPicPr>
          <p:cNvPr id="17" name="Picture 2" descr="https://puebloantribes.weebly.com/uploads/2/3/7/6/23768418/5469844.jpg"/>
          <p:cNvPicPr>
            <a:picLocks noChangeAspect="1" noChangeArrowheads="1"/>
          </p:cNvPicPr>
          <p:nvPr/>
        </p:nvPicPr>
        <p:blipFill>
          <a:blip r:embed="rId3" cstate="print"/>
          <a:srcRect/>
          <a:stretch>
            <a:fillRect/>
          </a:stretch>
        </p:blipFill>
        <p:spPr bwMode="auto">
          <a:xfrm>
            <a:off x="-3412" y="1371600"/>
            <a:ext cx="9147412" cy="5486400"/>
          </a:xfrm>
          <a:prstGeom prst="rect">
            <a:avLst/>
          </a:prstGeom>
          <a:noFill/>
          <a:ln w="25400">
            <a:solidFill>
              <a:schemeClr val="tx1"/>
            </a:solidFill>
          </a:ln>
        </p:spPr>
      </p:pic>
      <p:pic>
        <p:nvPicPr>
          <p:cNvPr id="16" name="Picture 3"/>
          <p:cNvPicPr>
            <a:picLocks noChangeAspect="1" noChangeArrowheads="1"/>
          </p:cNvPicPr>
          <p:nvPr/>
        </p:nvPicPr>
        <p:blipFill>
          <a:blip r:embed="rId4" cstate="print"/>
          <a:srcRect/>
          <a:stretch>
            <a:fillRect/>
          </a:stretch>
        </p:blipFill>
        <p:spPr bwMode="auto">
          <a:xfrm>
            <a:off x="2514600" y="1905000"/>
            <a:ext cx="3863340" cy="4952999"/>
          </a:xfrm>
          <a:prstGeom prst="rect">
            <a:avLst/>
          </a:prstGeom>
          <a:noFill/>
          <a:ln w="25400">
            <a:solidFill>
              <a:schemeClr val="tx1"/>
            </a:solidFill>
            <a:miter lim="800000"/>
            <a:headEnd/>
            <a:tailEnd/>
          </a:ln>
          <a:effectLst/>
        </p:spPr>
      </p:pic>
      <p:pic>
        <p:nvPicPr>
          <p:cNvPr id="18" name="Picture 2"/>
          <p:cNvPicPr>
            <a:picLocks noChangeAspect="1" noChangeArrowheads="1"/>
          </p:cNvPicPr>
          <p:nvPr/>
        </p:nvPicPr>
        <p:blipFill>
          <a:blip r:embed="rId5" cstate="print"/>
          <a:srcRect/>
          <a:stretch>
            <a:fillRect/>
          </a:stretch>
        </p:blipFill>
        <p:spPr bwMode="auto">
          <a:xfrm>
            <a:off x="1371600" y="2421649"/>
            <a:ext cx="6324600" cy="4436351"/>
          </a:xfrm>
          <a:prstGeom prst="rect">
            <a:avLst/>
          </a:prstGeom>
          <a:noFill/>
          <a:ln w="25400">
            <a:solidFill>
              <a:schemeClr val="tx1"/>
            </a:solidFill>
            <a:miter lim="800000"/>
            <a:headEnd/>
            <a:tailEnd/>
          </a:ln>
          <a:effectLst/>
        </p:spPr>
      </p:pic>
      <p:sp>
        <p:nvSpPr>
          <p:cNvPr id="9" name="TextBox 8"/>
          <p:cNvSpPr txBox="1"/>
          <p:nvPr/>
        </p:nvSpPr>
        <p:spPr>
          <a:xfrm>
            <a:off x="0" y="-76200"/>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the people</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sp>
        <p:nvSpPr>
          <p:cNvPr id="13" name="Right Arrow 12"/>
          <p:cNvSpPr/>
          <p:nvPr/>
        </p:nvSpPr>
        <p:spPr>
          <a:xfrm rot="3630629">
            <a:off x="-1819221" y="-15767"/>
            <a:ext cx="4059153" cy="5283061"/>
          </a:xfrm>
          <a:prstGeom prst="rightArrow">
            <a:avLst/>
          </a:prstGeom>
          <a:solidFill>
            <a:srgbClr val="663300">
              <a:alpha val="5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p:cNvSpPr/>
          <p:nvPr/>
        </p:nvSpPr>
        <p:spPr>
          <a:xfrm rot="19593675">
            <a:off x="-456835" y="5507346"/>
            <a:ext cx="3581400" cy="4800038"/>
          </a:xfrm>
          <a:prstGeom prst="rightArrow">
            <a:avLst/>
          </a:prstGeom>
          <a:solidFill>
            <a:srgbClr val="663300">
              <a:alpha val="5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TextBox 14"/>
          <p:cNvSpPr txBox="1"/>
          <p:nvPr/>
        </p:nvSpPr>
        <p:spPr>
          <a:xfrm>
            <a:off x="0" y="1295400"/>
            <a:ext cx="9144000" cy="584775"/>
          </a:xfrm>
          <a:prstGeom prst="rect">
            <a:avLst/>
          </a:prstGeom>
        </p:spPr>
        <p:txBody>
          <a:bodyPr wrap="square" rtlCol="0">
            <a:spAutoFit/>
          </a:bodyPr>
          <a:lstStyle/>
          <a:p>
            <a:r>
              <a:rPr lang="en-US" sz="3200" dirty="0" smtClean="0"/>
              <a:t>      300 CE: pit houses, agriculture</a:t>
            </a:r>
            <a:endParaRPr lang="en-US" sz="3200" dirty="0"/>
          </a:p>
        </p:txBody>
      </p:sp>
      <p:sp useBgFill="1">
        <p:nvSpPr>
          <p:cNvPr id="19" name="TextBox 18"/>
          <p:cNvSpPr txBox="1"/>
          <p:nvPr/>
        </p:nvSpPr>
        <p:spPr>
          <a:xfrm>
            <a:off x="0" y="1828800"/>
            <a:ext cx="9144000" cy="584775"/>
          </a:xfrm>
          <a:prstGeom prst="rect">
            <a:avLst/>
          </a:prstGeom>
        </p:spPr>
        <p:txBody>
          <a:bodyPr wrap="square" rtlCol="0">
            <a:spAutoFit/>
          </a:bodyPr>
          <a:lstStyle/>
          <a:p>
            <a:r>
              <a:rPr lang="en-US" sz="3200" dirty="0" smtClean="0"/>
              <a:t>      500 CE: mud/stick </a:t>
            </a:r>
            <a:r>
              <a:rPr lang="en-US" sz="3200" dirty="0" err="1" smtClean="0"/>
              <a:t>jacals</a:t>
            </a:r>
            <a:r>
              <a:rPr lang="en-US" sz="3200" dirty="0" smtClean="0"/>
              <a:t>, crop irrigation </a:t>
            </a:r>
            <a:endParaRPr lang="en-US" sz="3200" dirty="0"/>
          </a:p>
        </p:txBody>
      </p:sp>
      <p:sp useBgFill="1">
        <p:nvSpPr>
          <p:cNvPr id="12" name="TextBox 11"/>
          <p:cNvSpPr txBox="1"/>
          <p:nvPr/>
        </p:nvSpPr>
        <p:spPr>
          <a:xfrm>
            <a:off x="0" y="762000"/>
            <a:ext cx="9144000" cy="584775"/>
          </a:xfrm>
          <a:prstGeom prst="rect">
            <a:avLst/>
          </a:prstGeom>
        </p:spPr>
        <p:txBody>
          <a:bodyPr wrap="square" rtlCol="0">
            <a:spAutoFit/>
          </a:bodyPr>
          <a:lstStyle/>
          <a:p>
            <a:r>
              <a:rPr lang="en-US" sz="3200" dirty="0" smtClean="0"/>
              <a:t>    &gt;100 CE: hunter-gatherers roam the Plateau</a:t>
            </a:r>
            <a:endParaRPr lang="en-US" sz="3200" dirty="0"/>
          </a:p>
        </p:txBody>
      </p:sp>
      <p:sp useBgFill="1">
        <p:nvSpPr>
          <p:cNvPr id="21" name="TextBox 20"/>
          <p:cNvSpPr txBox="1"/>
          <p:nvPr/>
        </p:nvSpPr>
        <p:spPr>
          <a:xfrm>
            <a:off x="0" y="2362200"/>
            <a:ext cx="9144000" cy="584775"/>
          </a:xfrm>
          <a:prstGeom prst="rect">
            <a:avLst/>
          </a:prstGeom>
        </p:spPr>
        <p:txBody>
          <a:bodyPr wrap="square" rtlCol="0">
            <a:spAutoFit/>
          </a:bodyPr>
          <a:lstStyle/>
          <a:p>
            <a:r>
              <a:rPr lang="en-US" sz="3200" dirty="0" smtClean="0"/>
              <a:t>    1000 CE: Ancestral Pueblo, ‘Chaco Phenomenon’</a:t>
            </a:r>
            <a:endParaRPr lang="en-US" sz="3200" dirty="0"/>
          </a:p>
        </p:txBody>
      </p:sp>
      <p:pic>
        <p:nvPicPr>
          <p:cNvPr id="20" name="Picture 2"/>
          <p:cNvPicPr>
            <a:picLocks noChangeAspect="1" noChangeArrowheads="1"/>
          </p:cNvPicPr>
          <p:nvPr/>
        </p:nvPicPr>
        <p:blipFill>
          <a:blip r:embed="rId6" cstate="print"/>
          <a:srcRect/>
          <a:stretch>
            <a:fillRect/>
          </a:stretch>
        </p:blipFill>
        <p:spPr bwMode="auto">
          <a:xfrm>
            <a:off x="762000" y="2939867"/>
            <a:ext cx="7620000" cy="3918133"/>
          </a:xfrm>
          <a:prstGeom prst="rect">
            <a:avLst/>
          </a:prstGeom>
          <a:noFill/>
          <a:ln w="254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par>
                                <p:cTn id="12" presetID="0" presetClass="path" presetSubtype="0" accel="50000" decel="50000" fill="hold" grpId="3" nodeType="withEffect">
                                  <p:stCondLst>
                                    <p:cond delay="0"/>
                                  </p:stCondLst>
                                  <p:childTnLst>
                                    <p:animMotion origin="layout" path="M 0 0 L 0.17778 -0.10371 L 0.31389 -0.4963 L 0.41945 -0.71482 L 0.77222 -0.7963 L 0.97778 -1.02593 " pathEditMode="relative" ptsTypes="AAAAAA">
                                      <p:cBhvr>
                                        <p:cTn id="13" dur="3000" fill="hold"/>
                                        <p:tgtEl>
                                          <p:spTgt spid="14"/>
                                        </p:tgtEl>
                                        <p:attrNameLst>
                                          <p:attrName>ppt_x</p:attrName>
                                          <p:attrName>ppt_y</p:attrName>
                                        </p:attrNameLst>
                                      </p:cBhvr>
                                    </p:animMotion>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par>
                                <p:cTn id="17" presetID="0" presetClass="path" presetSubtype="0" accel="50000" decel="50000" fill="hold" grpId="3" nodeType="withEffect">
                                  <p:stCondLst>
                                    <p:cond delay="0"/>
                                  </p:stCondLst>
                                  <p:childTnLst>
                                    <p:animMotion origin="layout" path="M 0 0 C 0.00295 0.01204 0.00711 0.0206 0.01389 0.02963 L 0.09166 0.24445 L 0.41111 0.28148 L 0.64166 0.28519 L 0.85555 0.32963 L 1.07777 0.5037 " pathEditMode="relative" ptsTypes="fAAAAAA">
                                      <p:cBhvr>
                                        <p:cTn id="18" dur="3000" fill="hold"/>
                                        <p:tgtEl>
                                          <p:spTgt spid="13"/>
                                        </p:tgtEl>
                                        <p:attrNameLst>
                                          <p:attrName>ppt_x</p:attrName>
                                          <p:attrName>ppt_y</p:attrName>
                                        </p:attrNameLst>
                                      </p:cBhvr>
                                    </p:animMotion>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2000"/>
                                        <p:tgtEl>
                                          <p:spTgt spid="17"/>
                                        </p:tgtEl>
                                      </p:cBhvr>
                                    </p:animEffect>
                                  </p:childTnLst>
                                </p:cTn>
                              </p:par>
                            </p:childTnLst>
                          </p:cTn>
                        </p:par>
                        <p:par>
                          <p:cTn id="22" fill="hold">
                            <p:stCondLst>
                              <p:cond delay="4000"/>
                            </p:stCondLst>
                            <p:childTnLst>
                              <p:par>
                                <p:cTn id="23" presetID="10" presetClass="exit" presetSubtype="0" fill="hold" grpId="2" nodeType="afterEffect">
                                  <p:stCondLst>
                                    <p:cond delay="0"/>
                                  </p:stCondLst>
                                  <p:childTnLst>
                                    <p:animEffect transition="out" filter="fade">
                                      <p:cBhvr>
                                        <p:cTn id="24" dur="1000"/>
                                        <p:tgtEl>
                                          <p:spTgt spid="13"/>
                                        </p:tgtEl>
                                      </p:cBhvr>
                                    </p:animEffect>
                                    <p:set>
                                      <p:cBhvr>
                                        <p:cTn id="25" dur="1" fill="hold">
                                          <p:stCondLst>
                                            <p:cond delay="999"/>
                                          </p:stCondLst>
                                        </p:cTn>
                                        <p:tgtEl>
                                          <p:spTgt spid="13"/>
                                        </p:tgtEl>
                                        <p:attrNameLst>
                                          <p:attrName>style.visibility</p:attrName>
                                        </p:attrNameLst>
                                      </p:cBhvr>
                                      <p:to>
                                        <p:strVal val="hidden"/>
                                      </p:to>
                                    </p:set>
                                  </p:childTnLst>
                                </p:cTn>
                              </p:par>
                              <p:par>
                                <p:cTn id="26" presetID="10" presetClass="exit" presetSubtype="0" fill="hold" grpId="2" nodeType="withEffect">
                                  <p:stCondLst>
                                    <p:cond delay="0"/>
                                  </p:stCondLst>
                                  <p:childTnLst>
                                    <p:animEffect transition="out" filter="fade">
                                      <p:cBhvr>
                                        <p:cTn id="27" dur="1000"/>
                                        <p:tgtEl>
                                          <p:spTgt spid="14"/>
                                        </p:tgtEl>
                                      </p:cBhvr>
                                    </p:animEffect>
                                    <p:set>
                                      <p:cBhvr>
                                        <p:cTn id="28" dur="1" fill="hold">
                                          <p:stCondLst>
                                            <p:cond delay="9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1000"/>
                                        <p:tgtEl>
                                          <p:spTgt spid="15"/>
                                        </p:tgtEl>
                                      </p:cBhvr>
                                    </p:animEffect>
                                  </p:childTnLst>
                                </p:cTn>
                              </p:par>
                              <p:par>
                                <p:cTn id="34" presetID="10" presetClass="exit" presetSubtype="0" fill="hold" nodeType="withEffect">
                                  <p:stCondLst>
                                    <p:cond delay="0"/>
                                  </p:stCondLst>
                                  <p:childTnLst>
                                    <p:animEffect transition="out" filter="fade">
                                      <p:cBhvr>
                                        <p:cTn id="35" dur="1000"/>
                                        <p:tgtEl>
                                          <p:spTgt spid="3"/>
                                        </p:tgtEl>
                                      </p:cBhvr>
                                    </p:animEffect>
                                    <p:set>
                                      <p:cBhvr>
                                        <p:cTn id="36" dur="1" fill="hold">
                                          <p:stCondLst>
                                            <p:cond delay="999"/>
                                          </p:stCondLst>
                                        </p:cTn>
                                        <p:tgtEl>
                                          <p:spTgt spid="3"/>
                                        </p:tgtEl>
                                        <p:attrNameLst>
                                          <p:attrName>style.visibility</p:attrName>
                                        </p:attrNameLst>
                                      </p:cBhvr>
                                      <p:to>
                                        <p:strVal val="hidden"/>
                                      </p:to>
                                    </p:se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00"/>
                                        <p:tgtEl>
                                          <p:spTgt spid="17"/>
                                        </p:tgtEl>
                                      </p:cBhvr>
                                    </p:animEffect>
                                    <p:set>
                                      <p:cBhvr>
                                        <p:cTn id="40" dur="1" fill="hold">
                                          <p:stCondLst>
                                            <p:cond delay="999"/>
                                          </p:stCondLst>
                                        </p:cTn>
                                        <p:tgtEl>
                                          <p:spTgt spid="17"/>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left)">
                                      <p:cBhvr>
                                        <p:cTn id="48" dur="1000"/>
                                        <p:tgtEl>
                                          <p:spTgt spid="19"/>
                                        </p:tgtEl>
                                      </p:cBhvr>
                                    </p:animEffect>
                                  </p:childTnLst>
                                </p:cTn>
                              </p:par>
                              <p:par>
                                <p:cTn id="49" presetID="10" presetClass="exit" presetSubtype="0" fill="hold" nodeType="withEffect">
                                  <p:stCondLst>
                                    <p:cond delay="0"/>
                                  </p:stCondLst>
                                  <p:childTnLst>
                                    <p:animEffect transition="out" filter="fade">
                                      <p:cBhvr>
                                        <p:cTn id="50" dur="1000"/>
                                        <p:tgtEl>
                                          <p:spTgt spid="16"/>
                                        </p:tgtEl>
                                      </p:cBhvr>
                                    </p:animEffect>
                                    <p:set>
                                      <p:cBhvr>
                                        <p:cTn id="51" dur="1" fill="hold">
                                          <p:stCondLst>
                                            <p:cond delay="999"/>
                                          </p:stCondLst>
                                        </p:cTn>
                                        <p:tgtEl>
                                          <p:spTgt spid="16"/>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10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left)">
                                      <p:cBhvr>
                                        <p:cTn id="59" dur="1000"/>
                                        <p:tgtEl>
                                          <p:spTgt spid="21"/>
                                        </p:tgtEl>
                                      </p:cBhvr>
                                    </p:animEffect>
                                  </p:childTnLst>
                                </p:cTn>
                              </p:par>
                              <p:par>
                                <p:cTn id="60" presetID="10" presetClass="exit" presetSubtype="0" fill="hold" nodeType="withEffect">
                                  <p:stCondLst>
                                    <p:cond delay="0"/>
                                  </p:stCondLst>
                                  <p:childTnLst>
                                    <p:animEffect transition="out" filter="fade">
                                      <p:cBhvr>
                                        <p:cTn id="61" dur="1000"/>
                                        <p:tgtEl>
                                          <p:spTgt spid="18"/>
                                        </p:tgtEl>
                                      </p:cBhvr>
                                    </p:animEffect>
                                    <p:set>
                                      <p:cBhvr>
                                        <p:cTn id="62" dur="1" fill="hold">
                                          <p:stCondLst>
                                            <p:cond delay="999"/>
                                          </p:stCondLst>
                                        </p:cTn>
                                        <p:tgtEl>
                                          <p:spTgt spid="18"/>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2" animBg="1"/>
      <p:bldP spid="13" grpId="3" animBg="1"/>
      <p:bldP spid="14" grpId="0" animBg="1"/>
      <p:bldP spid="14" grpId="2" animBg="1"/>
      <p:bldP spid="14" grpId="3" animBg="1"/>
      <p:bldP spid="15" grpId="0" animBg="1"/>
      <p:bldP spid="19" grpId="0" animBg="1"/>
      <p:bldP spid="12" grpId="0" animBg="1"/>
      <p:bldP spid="21"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762000"/>
            <a:ext cx="9144000" cy="6096000"/>
            <a:chOff x="0" y="762000"/>
            <a:chExt cx="9144000" cy="6096000"/>
          </a:xfrm>
        </p:grpSpPr>
        <p:sp useBgFill="1">
          <p:nvSpPr>
            <p:cNvPr id="4" name="TextBox 3"/>
            <p:cNvSpPr txBox="1"/>
            <p:nvPr/>
          </p:nvSpPr>
          <p:spPr>
            <a:xfrm>
              <a:off x="0" y="1295400"/>
              <a:ext cx="9144000" cy="584775"/>
            </a:xfrm>
            <a:prstGeom prst="rect">
              <a:avLst/>
            </a:prstGeom>
          </p:spPr>
          <p:txBody>
            <a:bodyPr wrap="square" rtlCol="0">
              <a:spAutoFit/>
            </a:bodyPr>
            <a:lstStyle/>
            <a:p>
              <a:r>
                <a:rPr lang="en-US" sz="3200" dirty="0" smtClean="0"/>
                <a:t>      300 CE: pit houses, agriculture</a:t>
              </a:r>
              <a:endParaRPr lang="en-US" sz="3200" dirty="0"/>
            </a:p>
          </p:txBody>
        </p:sp>
        <p:sp useBgFill="1">
          <p:nvSpPr>
            <p:cNvPr id="5" name="TextBox 4"/>
            <p:cNvSpPr txBox="1"/>
            <p:nvPr/>
          </p:nvSpPr>
          <p:spPr>
            <a:xfrm>
              <a:off x="0" y="1828800"/>
              <a:ext cx="9144000" cy="584775"/>
            </a:xfrm>
            <a:prstGeom prst="rect">
              <a:avLst/>
            </a:prstGeom>
          </p:spPr>
          <p:txBody>
            <a:bodyPr wrap="square" rtlCol="0">
              <a:spAutoFit/>
            </a:bodyPr>
            <a:lstStyle/>
            <a:p>
              <a:r>
                <a:rPr lang="en-US" sz="3200" dirty="0" smtClean="0"/>
                <a:t>      500 CE: mud/stick </a:t>
              </a:r>
              <a:r>
                <a:rPr lang="en-US" sz="3200" dirty="0" err="1" smtClean="0"/>
                <a:t>jacals</a:t>
              </a:r>
              <a:r>
                <a:rPr lang="en-US" sz="3200" dirty="0" smtClean="0"/>
                <a:t>, crop irrigation </a:t>
              </a:r>
              <a:endParaRPr lang="en-US" sz="3200" dirty="0"/>
            </a:p>
          </p:txBody>
        </p:sp>
        <p:sp useBgFill="1">
          <p:nvSpPr>
            <p:cNvPr id="6" name="TextBox 5"/>
            <p:cNvSpPr txBox="1"/>
            <p:nvPr/>
          </p:nvSpPr>
          <p:spPr>
            <a:xfrm>
              <a:off x="0" y="762000"/>
              <a:ext cx="9144000" cy="584775"/>
            </a:xfrm>
            <a:prstGeom prst="rect">
              <a:avLst/>
            </a:prstGeom>
          </p:spPr>
          <p:txBody>
            <a:bodyPr wrap="square" rtlCol="0">
              <a:spAutoFit/>
            </a:bodyPr>
            <a:lstStyle/>
            <a:p>
              <a:r>
                <a:rPr lang="en-US" sz="3200" dirty="0" smtClean="0"/>
                <a:t>    &gt;100 CE: hunter-gatherers roam the Plateau</a:t>
              </a:r>
              <a:endParaRPr lang="en-US" sz="3200" dirty="0"/>
            </a:p>
          </p:txBody>
        </p:sp>
        <p:sp useBgFill="1">
          <p:nvSpPr>
            <p:cNvPr id="7" name="TextBox 6"/>
            <p:cNvSpPr txBox="1"/>
            <p:nvPr/>
          </p:nvSpPr>
          <p:spPr>
            <a:xfrm>
              <a:off x="0" y="2362200"/>
              <a:ext cx="9144000" cy="584775"/>
            </a:xfrm>
            <a:prstGeom prst="rect">
              <a:avLst/>
            </a:prstGeom>
          </p:spPr>
          <p:txBody>
            <a:bodyPr wrap="square" rtlCol="0">
              <a:spAutoFit/>
            </a:bodyPr>
            <a:lstStyle/>
            <a:p>
              <a:r>
                <a:rPr lang="en-US" sz="3200" dirty="0" smtClean="0"/>
                <a:t>    1000 CE: Ancestral Pueblo, ‘Chaco Phenomenon’</a:t>
              </a:r>
              <a:endParaRPr lang="en-US" sz="3200" dirty="0"/>
            </a:p>
          </p:txBody>
        </p:sp>
        <p:pic>
          <p:nvPicPr>
            <p:cNvPr id="3" name="Picture 2"/>
            <p:cNvPicPr>
              <a:picLocks noChangeAspect="1" noChangeArrowheads="1"/>
            </p:cNvPicPr>
            <p:nvPr/>
          </p:nvPicPr>
          <p:blipFill>
            <a:blip r:embed="rId2" cstate="print"/>
            <a:srcRect/>
            <a:stretch>
              <a:fillRect/>
            </a:stretch>
          </p:blipFill>
          <p:spPr bwMode="auto">
            <a:xfrm>
              <a:off x="762000" y="2939867"/>
              <a:ext cx="7620000" cy="3918133"/>
            </a:xfrm>
            <a:prstGeom prst="rect">
              <a:avLst/>
            </a:prstGeom>
            <a:noFill/>
            <a:ln w="25400">
              <a:solidFill>
                <a:schemeClr val="tx1"/>
              </a:solidFill>
              <a:miter lim="800000"/>
              <a:headEnd/>
              <a:tailEnd/>
            </a:ln>
            <a:effectLst/>
          </p:spPr>
        </p:pic>
      </p:grpSp>
      <p:pic>
        <p:nvPicPr>
          <p:cNvPr id="2" name="Picture 1"/>
          <p:cNvPicPr>
            <a:picLocks noChangeAspect="1" noChangeArrowheads="1"/>
          </p:cNvPicPr>
          <p:nvPr/>
        </p:nvPicPr>
        <p:blipFill>
          <a:blip r:embed="rId3" cstate="print"/>
          <a:srcRect/>
          <a:stretch>
            <a:fillRect/>
          </a:stretch>
        </p:blipFill>
        <p:spPr bwMode="auto">
          <a:xfrm>
            <a:off x="1501775" y="762003"/>
            <a:ext cx="5813425" cy="6095998"/>
          </a:xfrm>
          <a:prstGeom prst="rect">
            <a:avLst/>
          </a:prstGeom>
          <a:noFill/>
          <a:ln w="9525">
            <a:noFill/>
            <a:miter lim="800000"/>
            <a:headEnd/>
            <a:tailEnd/>
          </a:ln>
          <a:effectLst/>
        </p:spPr>
      </p:pic>
      <p:sp>
        <p:nvSpPr>
          <p:cNvPr id="9" name="TextBox 8"/>
          <p:cNvSpPr txBox="1"/>
          <p:nvPr/>
        </p:nvSpPr>
        <p:spPr>
          <a:xfrm>
            <a:off x="0" y="-76200"/>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the people</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grpSp>
        <p:nvGrpSpPr>
          <p:cNvPr id="11" name="Group 31"/>
          <p:cNvGrpSpPr/>
          <p:nvPr/>
        </p:nvGrpSpPr>
        <p:grpSpPr>
          <a:xfrm>
            <a:off x="4926330" y="2644140"/>
            <a:ext cx="2160270" cy="1028700"/>
            <a:chOff x="6934200" y="5181600"/>
            <a:chExt cx="1600200" cy="762000"/>
          </a:xfrm>
        </p:grpSpPr>
        <p:sp>
          <p:nvSpPr>
            <p:cNvPr id="33" name="Cloud 32"/>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4" name="TextBox 33"/>
            <p:cNvSpPr txBox="1"/>
            <p:nvPr/>
          </p:nvSpPr>
          <p:spPr>
            <a:xfrm>
              <a:off x="7315200" y="5334000"/>
              <a:ext cx="477149" cy="341974"/>
            </a:xfrm>
            <a:prstGeom prst="rect">
              <a:avLst/>
            </a:prstGeom>
            <a:noFill/>
          </p:spPr>
          <p:txBody>
            <a:bodyPr wrap="none" rtlCol="0">
              <a:spAutoFit/>
            </a:bodyPr>
            <a:lstStyle/>
            <a:p>
              <a:r>
                <a:rPr lang="en-US" sz="2400" b="1" dirty="0" smtClean="0">
                  <a:solidFill>
                    <a:schemeClr val="bg1"/>
                  </a:solidFill>
                </a:rPr>
                <a:t>Ute</a:t>
              </a:r>
              <a:endParaRPr lang="en-US" sz="2400" b="1" dirty="0">
                <a:solidFill>
                  <a:schemeClr val="bg1"/>
                </a:solidFill>
              </a:endParaRPr>
            </a:p>
          </p:txBody>
        </p:sp>
      </p:grpSp>
      <p:grpSp>
        <p:nvGrpSpPr>
          <p:cNvPr id="12" name="Group 34"/>
          <p:cNvGrpSpPr/>
          <p:nvPr/>
        </p:nvGrpSpPr>
        <p:grpSpPr>
          <a:xfrm>
            <a:off x="4572000" y="5334000"/>
            <a:ext cx="2160270" cy="1028700"/>
            <a:chOff x="6934200" y="5181600"/>
            <a:chExt cx="1600200" cy="762000"/>
          </a:xfrm>
        </p:grpSpPr>
        <p:sp>
          <p:nvSpPr>
            <p:cNvPr id="36" name="Cloud 35"/>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7" name="TextBox 36"/>
            <p:cNvSpPr txBox="1"/>
            <p:nvPr/>
          </p:nvSpPr>
          <p:spPr>
            <a:xfrm>
              <a:off x="7162800" y="5257800"/>
              <a:ext cx="842111" cy="341974"/>
            </a:xfrm>
            <a:prstGeom prst="rect">
              <a:avLst/>
            </a:prstGeom>
            <a:noFill/>
          </p:spPr>
          <p:txBody>
            <a:bodyPr wrap="none" rtlCol="0">
              <a:spAutoFit/>
            </a:bodyPr>
            <a:lstStyle/>
            <a:p>
              <a:r>
                <a:rPr lang="en-US" sz="2400" b="1" dirty="0" smtClean="0">
                  <a:solidFill>
                    <a:schemeClr val="bg1"/>
                  </a:solidFill>
                </a:rPr>
                <a:t>Apache</a:t>
              </a:r>
              <a:endParaRPr lang="en-US" sz="2400" b="1" dirty="0">
                <a:solidFill>
                  <a:schemeClr val="bg1"/>
                </a:solidFill>
              </a:endParaRPr>
            </a:p>
          </p:txBody>
        </p:sp>
      </p:grpSp>
      <p:grpSp>
        <p:nvGrpSpPr>
          <p:cNvPr id="13" name="Group 37"/>
          <p:cNvGrpSpPr/>
          <p:nvPr/>
        </p:nvGrpSpPr>
        <p:grpSpPr>
          <a:xfrm>
            <a:off x="3619412" y="3793645"/>
            <a:ext cx="1033256" cy="1724914"/>
            <a:chOff x="7413906" y="4432885"/>
            <a:chExt cx="765374" cy="1277714"/>
          </a:xfrm>
        </p:grpSpPr>
        <p:sp>
          <p:nvSpPr>
            <p:cNvPr id="39" name="Cloud 38"/>
            <p:cNvSpPr/>
            <p:nvPr/>
          </p:nvSpPr>
          <p:spPr>
            <a:xfrm rot="18456908">
              <a:off x="7157736" y="4689055"/>
              <a:ext cx="1277714" cy="765374"/>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40" name="TextBox 39"/>
            <p:cNvSpPr txBox="1"/>
            <p:nvPr/>
          </p:nvSpPr>
          <p:spPr>
            <a:xfrm rot="21440427">
              <a:off x="7505383" y="4911794"/>
              <a:ext cx="663924" cy="305877"/>
            </a:xfrm>
            <a:prstGeom prst="rect">
              <a:avLst/>
            </a:prstGeom>
            <a:noFill/>
          </p:spPr>
          <p:txBody>
            <a:bodyPr wrap="square" rtlCol="0">
              <a:spAutoFit/>
            </a:bodyPr>
            <a:lstStyle/>
            <a:p>
              <a:pPr algn="ctr">
                <a:lnSpc>
                  <a:spcPts val="2500"/>
                </a:lnSpc>
              </a:pPr>
              <a:r>
                <a:rPr lang="en-US" sz="2200" b="1" spc="-100" dirty="0" smtClean="0">
                  <a:solidFill>
                    <a:schemeClr val="bg1"/>
                  </a:solidFill>
                </a:rPr>
                <a:t>Hopi</a:t>
              </a:r>
              <a:r>
                <a:rPr lang="en-US" sz="2200" b="1" spc="-100" dirty="0" smtClean="0"/>
                <a:t> </a:t>
              </a:r>
            </a:p>
          </p:txBody>
        </p:sp>
      </p:grpSp>
      <p:grpSp>
        <p:nvGrpSpPr>
          <p:cNvPr id="14" name="Group 40"/>
          <p:cNvGrpSpPr/>
          <p:nvPr/>
        </p:nvGrpSpPr>
        <p:grpSpPr>
          <a:xfrm>
            <a:off x="2971800" y="689610"/>
            <a:ext cx="2160270" cy="1028700"/>
            <a:chOff x="6934200" y="5181600"/>
            <a:chExt cx="1600200" cy="762000"/>
          </a:xfrm>
        </p:grpSpPr>
        <p:sp>
          <p:nvSpPr>
            <p:cNvPr id="42" name="Cloud 41"/>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endParaRPr>
            </a:p>
          </p:txBody>
        </p:sp>
        <p:sp>
          <p:nvSpPr>
            <p:cNvPr id="43" name="TextBox 42"/>
            <p:cNvSpPr txBox="1"/>
            <p:nvPr/>
          </p:nvSpPr>
          <p:spPr>
            <a:xfrm>
              <a:off x="7385756" y="5450890"/>
              <a:ext cx="477149" cy="341974"/>
            </a:xfrm>
            <a:prstGeom prst="rect">
              <a:avLst/>
            </a:prstGeom>
            <a:noFill/>
          </p:spPr>
          <p:txBody>
            <a:bodyPr wrap="none" rtlCol="0">
              <a:spAutoFit/>
            </a:bodyPr>
            <a:lstStyle/>
            <a:p>
              <a:r>
                <a:rPr lang="en-US" sz="2400" b="1" dirty="0" smtClean="0">
                  <a:solidFill>
                    <a:schemeClr val="bg1"/>
                  </a:solidFill>
                </a:rPr>
                <a:t>Ute</a:t>
              </a:r>
              <a:endParaRPr lang="en-US" sz="2400" b="1" dirty="0">
                <a:solidFill>
                  <a:schemeClr val="bg1"/>
                </a:solidFill>
              </a:endParaRPr>
            </a:p>
          </p:txBody>
        </p:sp>
      </p:grpSp>
      <p:grpSp>
        <p:nvGrpSpPr>
          <p:cNvPr id="15" name="Group 43"/>
          <p:cNvGrpSpPr/>
          <p:nvPr/>
        </p:nvGrpSpPr>
        <p:grpSpPr>
          <a:xfrm rot="18769763">
            <a:off x="2723714" y="2104664"/>
            <a:ext cx="2160270" cy="1058612"/>
            <a:chOff x="6934200" y="5159443"/>
            <a:chExt cx="1600200" cy="784157"/>
          </a:xfrm>
        </p:grpSpPr>
        <p:sp>
          <p:nvSpPr>
            <p:cNvPr id="45" name="Cloud 44"/>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46" name="TextBox 45"/>
            <p:cNvSpPr txBox="1"/>
            <p:nvPr/>
          </p:nvSpPr>
          <p:spPr>
            <a:xfrm rot="2830237">
              <a:off x="7308355" y="5356601"/>
              <a:ext cx="736289" cy="341974"/>
            </a:xfrm>
            <a:prstGeom prst="rect">
              <a:avLst/>
            </a:prstGeom>
            <a:noFill/>
          </p:spPr>
          <p:txBody>
            <a:bodyPr wrap="none" rtlCol="0">
              <a:spAutoFit/>
            </a:bodyPr>
            <a:lstStyle/>
            <a:p>
              <a:r>
                <a:rPr lang="en-US" sz="2400" b="1" dirty="0" smtClean="0">
                  <a:solidFill>
                    <a:schemeClr val="bg1"/>
                  </a:solidFill>
                </a:rPr>
                <a:t>Paiute</a:t>
              </a:r>
              <a:endParaRPr lang="en-US" sz="2400" b="1" dirty="0">
                <a:solidFill>
                  <a:schemeClr val="bg1"/>
                </a:solidFill>
              </a:endParaRPr>
            </a:p>
          </p:txBody>
        </p:sp>
      </p:grpSp>
      <p:sp useBgFill="1">
        <p:nvSpPr>
          <p:cNvPr id="28" name="TextBox 27"/>
          <p:cNvSpPr txBox="1"/>
          <p:nvPr/>
        </p:nvSpPr>
        <p:spPr>
          <a:xfrm>
            <a:off x="0" y="6273225"/>
            <a:ext cx="9144000" cy="584775"/>
          </a:xfrm>
          <a:prstGeom prst="rect">
            <a:avLst/>
          </a:prstGeom>
        </p:spPr>
        <p:txBody>
          <a:bodyPr wrap="square" rtlCol="0">
            <a:spAutoFit/>
          </a:bodyPr>
          <a:lstStyle/>
          <a:p>
            <a:r>
              <a:rPr lang="en-US" sz="3200" dirty="0" smtClean="0"/>
              <a:t>      1000-1200: hunter-gatherer tribes</a:t>
            </a:r>
            <a:endParaRPr lang="en-US" sz="3200" dirty="0"/>
          </a:p>
        </p:txBody>
      </p:sp>
      <p:sp>
        <p:nvSpPr>
          <p:cNvPr id="32" name="Oval 31"/>
          <p:cNvSpPr>
            <a:spLocks noChangeAspect="1"/>
          </p:cNvSpPr>
          <p:nvPr/>
        </p:nvSpPr>
        <p:spPr>
          <a:xfrm rot="191472">
            <a:off x="7232295" y="4045674"/>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a:spLocks noChangeAspect="1"/>
          </p:cNvSpPr>
          <p:nvPr/>
        </p:nvSpPr>
        <p:spPr>
          <a:xfrm rot="191472">
            <a:off x="7019060" y="4809260"/>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a:spLocks noChangeAspect="1"/>
          </p:cNvSpPr>
          <p:nvPr/>
        </p:nvSpPr>
        <p:spPr>
          <a:xfrm rot="191472">
            <a:off x="5995900" y="5386300"/>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a:spLocks noChangeAspect="1"/>
          </p:cNvSpPr>
          <p:nvPr/>
        </p:nvSpPr>
        <p:spPr>
          <a:xfrm rot="191472">
            <a:off x="4809260" y="5190259"/>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p:cNvGrpSpPr/>
          <p:nvPr/>
        </p:nvGrpSpPr>
        <p:grpSpPr>
          <a:xfrm>
            <a:off x="5139180" y="3526189"/>
            <a:ext cx="1109199" cy="1487656"/>
            <a:chOff x="5139180" y="3526189"/>
            <a:chExt cx="1109199" cy="1487656"/>
          </a:xfrm>
        </p:grpSpPr>
        <p:sp>
          <p:nvSpPr>
            <p:cNvPr id="29" name="Rectangle 28"/>
            <p:cNvSpPr>
              <a:spLocks noChangeAspect="1"/>
            </p:cNvSpPr>
            <p:nvPr/>
          </p:nvSpPr>
          <p:spPr>
            <a:xfrm rot="21599892">
              <a:off x="5139180" y="3526189"/>
              <a:ext cx="1109199" cy="1487656"/>
            </a:xfrm>
            <a:prstGeom prst="rect">
              <a:avLst/>
            </a:prstGeom>
            <a:solidFill>
              <a:schemeClr val="accent4">
                <a:lumMod val="60000"/>
                <a:lumOff val="40000"/>
                <a:alpha val="59000"/>
              </a:schemeClr>
            </a:solidFill>
            <a:ln w="38100">
              <a:solidFill>
                <a:srgbClr val="7030A0"/>
              </a:solidFill>
            </a:ln>
            <a:effectLst>
              <a:outerShdw dist="381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181600" y="3886200"/>
              <a:ext cx="1026371" cy="461665"/>
            </a:xfrm>
            <a:prstGeom prst="rect">
              <a:avLst/>
            </a:prstGeom>
          </p:spPr>
          <p:txBody>
            <a:bodyPr wrap="none">
              <a:spAutoFit/>
            </a:bodyPr>
            <a:lstStyle/>
            <a:p>
              <a:pPr algn="ctr"/>
              <a:r>
                <a:rPr lang="en-US" sz="2400" b="1" dirty="0" smtClean="0"/>
                <a:t>Chaco </a:t>
              </a:r>
            </a:p>
          </p:txBody>
        </p:sp>
      </p:grpSp>
      <p:grpSp>
        <p:nvGrpSpPr>
          <p:cNvPr id="10" name="Group 28"/>
          <p:cNvGrpSpPr/>
          <p:nvPr/>
        </p:nvGrpSpPr>
        <p:grpSpPr>
          <a:xfrm>
            <a:off x="5033010" y="3886200"/>
            <a:ext cx="1748790" cy="1028700"/>
            <a:chOff x="7162800" y="5181600"/>
            <a:chExt cx="1295400" cy="762000"/>
          </a:xfrm>
        </p:grpSpPr>
        <p:sp>
          <p:nvSpPr>
            <p:cNvPr id="30" name="Cloud 29"/>
            <p:cNvSpPr/>
            <p:nvPr/>
          </p:nvSpPr>
          <p:spPr>
            <a:xfrm>
              <a:off x="7162800" y="5181600"/>
              <a:ext cx="12954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1" name="TextBox 30"/>
            <p:cNvSpPr txBox="1"/>
            <p:nvPr/>
          </p:nvSpPr>
          <p:spPr>
            <a:xfrm>
              <a:off x="7481310" y="5452129"/>
              <a:ext cx="737001" cy="299560"/>
            </a:xfrm>
            <a:prstGeom prst="rect">
              <a:avLst/>
            </a:prstGeom>
            <a:noFill/>
          </p:spPr>
          <p:txBody>
            <a:bodyPr wrap="none" rtlCol="0">
              <a:spAutoFit/>
            </a:bodyPr>
            <a:lstStyle/>
            <a:p>
              <a:pPr>
                <a:lnSpc>
                  <a:spcPts val="2400"/>
                </a:lnSpc>
              </a:pPr>
              <a:r>
                <a:rPr lang="en-US" sz="2400" b="1" spc="-100" dirty="0" smtClean="0">
                  <a:solidFill>
                    <a:schemeClr val="bg1"/>
                  </a:solidFill>
                </a:rPr>
                <a:t>Navajo</a:t>
              </a:r>
            </a:p>
          </p:txBody>
        </p:sp>
      </p:grpSp>
      <p:sp useBgFill="1">
        <p:nvSpPr>
          <p:cNvPr id="49" name="TextBox 48"/>
          <p:cNvSpPr txBox="1"/>
          <p:nvPr/>
        </p:nvSpPr>
        <p:spPr>
          <a:xfrm>
            <a:off x="0" y="5739825"/>
            <a:ext cx="9144000" cy="584775"/>
          </a:xfrm>
          <a:prstGeom prst="rect">
            <a:avLst/>
          </a:prstGeom>
        </p:spPr>
        <p:txBody>
          <a:bodyPr wrap="square" rtlCol="0">
            <a:spAutoFit/>
          </a:bodyPr>
          <a:lstStyle/>
          <a:p>
            <a:r>
              <a:rPr lang="en-US" sz="3200" dirty="0" smtClean="0"/>
              <a:t>      1300: Ancestral Pueblos move east &amp; south </a:t>
            </a:r>
            <a:endParaRPr lang="en-US" sz="3200" dirty="0"/>
          </a:p>
        </p:txBody>
      </p:sp>
      <p:sp useBgFill="1">
        <p:nvSpPr>
          <p:cNvPr id="50" name="TextBox 49"/>
          <p:cNvSpPr txBox="1"/>
          <p:nvPr/>
        </p:nvSpPr>
        <p:spPr>
          <a:xfrm rot="21002182">
            <a:off x="220689" y="2904736"/>
            <a:ext cx="8463800" cy="646331"/>
          </a:xfrm>
          <a:prstGeom prst="rect">
            <a:avLst/>
          </a:prstGeom>
        </p:spPr>
        <p:txBody>
          <a:bodyPr wrap="square" rtlCol="0">
            <a:spAutoFit/>
          </a:bodyPr>
          <a:lstStyle/>
          <a:p>
            <a:r>
              <a:rPr lang="en-US" sz="3600" dirty="0" smtClean="0">
                <a:solidFill>
                  <a:srgbClr val="FF0000"/>
                </a:solidFill>
                <a:effectLst>
                  <a:outerShdw dist="50800" dir="7200000" algn="ctr" rotWithShape="0">
                    <a:schemeClr val="tx1"/>
                  </a:outerShdw>
                </a:effectLst>
                <a:latin typeface="Comic Sans MS" pitchFamily="66" charset="0"/>
              </a:rPr>
              <a:t>What evidence is there of their lives?</a:t>
            </a:r>
            <a:endParaRPr lang="en-US" sz="3600" dirty="0">
              <a:solidFill>
                <a:srgbClr val="FF0000"/>
              </a:solidFill>
              <a:effectLst>
                <a:outerShdw dist="50800" dir="7200000" algn="ctr" rotWithShape="0">
                  <a:schemeClr val="tx1"/>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10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left)">
                                      <p:cBhvr>
                                        <p:cTn id="18" dur="1000"/>
                                        <p:tgtEl>
                                          <p:spTgt spid="28"/>
                                        </p:tgtEl>
                                      </p:cBhvr>
                                    </p:animEffect>
                                  </p:childTnLst>
                                </p:cTn>
                              </p:par>
                            </p:childTnLst>
                          </p:cTn>
                        </p:par>
                        <p:par>
                          <p:cTn id="19" fill="hold">
                            <p:stCondLst>
                              <p:cond delay="1000"/>
                            </p:stCondLst>
                            <p:childTnLst>
                              <p:par>
                                <p:cTn id="20" presetID="47"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anim calcmode="lin" valueType="num">
                                      <p:cBhvr>
                                        <p:cTn id="23" dur="2000" fill="hold"/>
                                        <p:tgtEl>
                                          <p:spTgt spid="14"/>
                                        </p:tgtEl>
                                        <p:attrNameLst>
                                          <p:attrName>ppt_x</p:attrName>
                                        </p:attrNameLst>
                                      </p:cBhvr>
                                      <p:tavLst>
                                        <p:tav tm="0">
                                          <p:val>
                                            <p:strVal val="#ppt_x"/>
                                          </p:val>
                                        </p:tav>
                                        <p:tav tm="100000">
                                          <p:val>
                                            <p:strVal val="#ppt_x"/>
                                          </p:val>
                                        </p:tav>
                                      </p:tavLst>
                                    </p:anim>
                                    <p:anim calcmode="lin" valueType="num">
                                      <p:cBhvr>
                                        <p:cTn id="24" dur="2000" fill="hold"/>
                                        <p:tgtEl>
                                          <p:spTgt spid="14"/>
                                        </p:tgtEl>
                                        <p:attrNameLst>
                                          <p:attrName>ppt_y</p:attrName>
                                        </p:attrNameLst>
                                      </p:cBhvr>
                                      <p:tavLst>
                                        <p:tav tm="0">
                                          <p:val>
                                            <p:strVal val="#ppt_y-.1"/>
                                          </p:val>
                                        </p:tav>
                                        <p:tav tm="100000">
                                          <p:val>
                                            <p:strVal val="#ppt_y"/>
                                          </p:val>
                                        </p:tav>
                                      </p:tavLst>
                                    </p:anim>
                                  </p:childTnLst>
                                </p:cTn>
                              </p:par>
                              <p:par>
                                <p:cTn id="25" presetID="54" presetClass="entr" presetSubtype="0" accel="10000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2000" fill="hold"/>
                                        <p:tgtEl>
                                          <p:spTgt spid="15"/>
                                        </p:tgtEl>
                                        <p:attrNameLst>
                                          <p:attrName>ppt_w</p:attrName>
                                        </p:attrNameLst>
                                      </p:cBhvr>
                                      <p:tavLst>
                                        <p:tav tm="0">
                                          <p:val>
                                            <p:strVal val="#ppt_w*0.05"/>
                                          </p:val>
                                        </p:tav>
                                        <p:tav tm="100000">
                                          <p:val>
                                            <p:strVal val="#ppt_w"/>
                                          </p:val>
                                        </p:tav>
                                      </p:tavLst>
                                    </p:anim>
                                    <p:anim calcmode="lin" valueType="num">
                                      <p:cBhvr>
                                        <p:cTn id="28" dur="2000" fill="hold"/>
                                        <p:tgtEl>
                                          <p:spTgt spid="15"/>
                                        </p:tgtEl>
                                        <p:attrNameLst>
                                          <p:attrName>ppt_h</p:attrName>
                                        </p:attrNameLst>
                                      </p:cBhvr>
                                      <p:tavLst>
                                        <p:tav tm="0">
                                          <p:val>
                                            <p:strVal val="#ppt_h"/>
                                          </p:val>
                                        </p:tav>
                                        <p:tav tm="100000">
                                          <p:val>
                                            <p:strVal val="#ppt_h"/>
                                          </p:val>
                                        </p:tav>
                                      </p:tavLst>
                                    </p:anim>
                                    <p:anim calcmode="lin" valueType="num">
                                      <p:cBhvr>
                                        <p:cTn id="29" dur="2000" fill="hold"/>
                                        <p:tgtEl>
                                          <p:spTgt spid="15"/>
                                        </p:tgtEl>
                                        <p:attrNameLst>
                                          <p:attrName>ppt_x</p:attrName>
                                        </p:attrNameLst>
                                      </p:cBhvr>
                                      <p:tavLst>
                                        <p:tav tm="0">
                                          <p:val>
                                            <p:strVal val="#ppt_x-.2"/>
                                          </p:val>
                                        </p:tav>
                                        <p:tav tm="100000">
                                          <p:val>
                                            <p:strVal val="#ppt_x"/>
                                          </p:val>
                                        </p:tav>
                                      </p:tavLst>
                                    </p:anim>
                                    <p:anim calcmode="lin" valueType="num">
                                      <p:cBhvr>
                                        <p:cTn id="30" dur="2000" fill="hold"/>
                                        <p:tgtEl>
                                          <p:spTgt spid="15"/>
                                        </p:tgtEl>
                                        <p:attrNameLst>
                                          <p:attrName>ppt_y</p:attrName>
                                        </p:attrNameLst>
                                      </p:cBhvr>
                                      <p:tavLst>
                                        <p:tav tm="0">
                                          <p:val>
                                            <p:strVal val="#ppt_y"/>
                                          </p:val>
                                        </p:tav>
                                        <p:tav tm="100000">
                                          <p:val>
                                            <p:strVal val="#ppt_y"/>
                                          </p:val>
                                        </p:tav>
                                      </p:tavLst>
                                    </p:anim>
                                    <p:animEffect transition="in" filter="fade">
                                      <p:cBhvr>
                                        <p:cTn id="31" dur="2000"/>
                                        <p:tgtEl>
                                          <p:spTgt spid="15"/>
                                        </p:tgtEl>
                                      </p:cBhvr>
                                    </p:animEffect>
                                  </p:childTnLst>
                                </p:cTn>
                              </p:par>
                              <p:par>
                                <p:cTn id="32" presetID="42"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000"/>
                                        <p:tgtEl>
                                          <p:spTgt spid="11"/>
                                        </p:tgtEl>
                                      </p:cBhvr>
                                    </p:animEffect>
                                    <p:anim calcmode="lin" valueType="num">
                                      <p:cBhvr>
                                        <p:cTn id="35" dur="2000" fill="hold"/>
                                        <p:tgtEl>
                                          <p:spTgt spid="11"/>
                                        </p:tgtEl>
                                        <p:attrNameLst>
                                          <p:attrName>ppt_x</p:attrName>
                                        </p:attrNameLst>
                                      </p:cBhvr>
                                      <p:tavLst>
                                        <p:tav tm="0">
                                          <p:val>
                                            <p:strVal val="#ppt_x"/>
                                          </p:val>
                                        </p:tav>
                                        <p:tav tm="100000">
                                          <p:val>
                                            <p:strVal val="#ppt_x"/>
                                          </p:val>
                                        </p:tav>
                                      </p:tavLst>
                                    </p:anim>
                                    <p:anim calcmode="lin" valueType="num">
                                      <p:cBhvr>
                                        <p:cTn id="36" dur="2000" fill="hold"/>
                                        <p:tgtEl>
                                          <p:spTgt spid="1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000"/>
                                        <p:tgtEl>
                                          <p:spTgt spid="13"/>
                                        </p:tgtEl>
                                      </p:cBhvr>
                                    </p:animEffect>
                                    <p:anim calcmode="lin" valueType="num">
                                      <p:cBhvr>
                                        <p:cTn id="40" dur="2000" fill="hold"/>
                                        <p:tgtEl>
                                          <p:spTgt spid="13"/>
                                        </p:tgtEl>
                                        <p:attrNameLst>
                                          <p:attrName>ppt_x</p:attrName>
                                        </p:attrNameLst>
                                      </p:cBhvr>
                                      <p:tavLst>
                                        <p:tav tm="0">
                                          <p:val>
                                            <p:strVal val="#ppt_x"/>
                                          </p:val>
                                        </p:tav>
                                        <p:tav tm="100000">
                                          <p:val>
                                            <p:strVal val="#ppt_x"/>
                                          </p:val>
                                        </p:tav>
                                      </p:tavLst>
                                    </p:anim>
                                    <p:anim calcmode="lin" valueType="num">
                                      <p:cBhvr>
                                        <p:cTn id="41" dur="2000" fill="hold"/>
                                        <p:tgtEl>
                                          <p:spTgt spid="13"/>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2000"/>
                                        <p:tgtEl>
                                          <p:spTgt spid="10"/>
                                        </p:tgtEl>
                                      </p:cBhvr>
                                    </p:animEffect>
                                    <p:anim calcmode="lin" valueType="num">
                                      <p:cBhvr>
                                        <p:cTn id="45" dur="2000" fill="hold"/>
                                        <p:tgtEl>
                                          <p:spTgt spid="10"/>
                                        </p:tgtEl>
                                        <p:attrNameLst>
                                          <p:attrName>ppt_x</p:attrName>
                                        </p:attrNameLst>
                                      </p:cBhvr>
                                      <p:tavLst>
                                        <p:tav tm="0">
                                          <p:val>
                                            <p:strVal val="#ppt_x"/>
                                          </p:val>
                                        </p:tav>
                                        <p:tav tm="100000">
                                          <p:val>
                                            <p:strVal val="#ppt_x"/>
                                          </p:val>
                                        </p:tav>
                                      </p:tavLst>
                                    </p:anim>
                                    <p:anim calcmode="lin" valueType="num">
                                      <p:cBhvr>
                                        <p:cTn id="46" dur="2000" fill="hold"/>
                                        <p:tgtEl>
                                          <p:spTgt spid="10"/>
                                        </p:tgtEl>
                                        <p:attrNameLst>
                                          <p:attrName>ppt_y</p:attrName>
                                        </p:attrNameLst>
                                      </p:cBhvr>
                                      <p:tavLst>
                                        <p:tav tm="0">
                                          <p:val>
                                            <p:strVal val="#ppt_y-.1"/>
                                          </p:val>
                                        </p:tav>
                                        <p:tav tm="100000">
                                          <p:val>
                                            <p:strVal val="#ppt_y"/>
                                          </p:val>
                                        </p:tav>
                                      </p:tavLst>
                                    </p:anim>
                                  </p:childTnLst>
                                </p:cTn>
                              </p:par>
                              <p:par>
                                <p:cTn id="47" presetID="52"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Scale>
                                      <p:cBhvr>
                                        <p:cTn id="49" dur="2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2000" decel="50000" fill="hold">
                                          <p:stCondLst>
                                            <p:cond delay="0"/>
                                          </p:stCondLst>
                                        </p:cTn>
                                        <p:tgtEl>
                                          <p:spTgt spid="12"/>
                                        </p:tgtEl>
                                        <p:attrNameLst>
                                          <p:attrName>ppt_x</p:attrName>
                                          <p:attrName>ppt_y</p:attrName>
                                        </p:attrNameLst>
                                      </p:cBhvr>
                                    </p:animMotion>
                                    <p:animEffect transition="in" filter="fade">
                                      <p:cBhvr>
                                        <p:cTn id="51" dur="20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wipe(left)">
                                      <p:cBhvr>
                                        <p:cTn id="56" dur="1000"/>
                                        <p:tgtEl>
                                          <p:spTgt spid="49"/>
                                        </p:tgtEl>
                                      </p:cBhvr>
                                    </p:animEffect>
                                  </p:childTnLst>
                                </p:cTn>
                              </p:par>
                            </p:childTnLst>
                          </p:cTn>
                        </p:par>
                        <p:par>
                          <p:cTn id="57" fill="hold">
                            <p:stCondLst>
                              <p:cond delay="1000"/>
                            </p:stCondLst>
                            <p:childTnLst>
                              <p:par>
                                <p:cTn id="58" presetID="29" presetClass="entr" presetSubtype="0"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2000" fill="hold"/>
                                        <p:tgtEl>
                                          <p:spTgt spid="32"/>
                                        </p:tgtEl>
                                        <p:attrNameLst>
                                          <p:attrName>ppt_x</p:attrName>
                                        </p:attrNameLst>
                                      </p:cBhvr>
                                      <p:tavLst>
                                        <p:tav tm="0">
                                          <p:val>
                                            <p:strVal val="#ppt_x-.2"/>
                                          </p:val>
                                        </p:tav>
                                        <p:tav tm="100000">
                                          <p:val>
                                            <p:strVal val="#ppt_x"/>
                                          </p:val>
                                        </p:tav>
                                      </p:tavLst>
                                    </p:anim>
                                    <p:anim calcmode="lin" valueType="num">
                                      <p:cBhvr>
                                        <p:cTn id="61" dur="2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62" dur="2000"/>
                                        <p:tgtEl>
                                          <p:spTgt spid="32"/>
                                        </p:tgtEl>
                                      </p:cBhvr>
                                    </p:animEffect>
                                  </p:childTnLst>
                                </p:cTn>
                              </p:par>
                              <p:par>
                                <p:cTn id="63" presetID="29" presetClass="entr" presetSubtype="0" fill="hold" grpId="0" nodeType="withEffect">
                                  <p:stCondLst>
                                    <p:cond delay="500"/>
                                  </p:stCondLst>
                                  <p:childTnLst>
                                    <p:set>
                                      <p:cBhvr>
                                        <p:cTn id="64" dur="1" fill="hold">
                                          <p:stCondLst>
                                            <p:cond delay="0"/>
                                          </p:stCondLst>
                                        </p:cTn>
                                        <p:tgtEl>
                                          <p:spTgt spid="35"/>
                                        </p:tgtEl>
                                        <p:attrNameLst>
                                          <p:attrName>style.visibility</p:attrName>
                                        </p:attrNameLst>
                                      </p:cBhvr>
                                      <p:to>
                                        <p:strVal val="visible"/>
                                      </p:to>
                                    </p:set>
                                    <p:anim calcmode="lin" valueType="num">
                                      <p:cBhvr>
                                        <p:cTn id="65" dur="2000" fill="hold"/>
                                        <p:tgtEl>
                                          <p:spTgt spid="35"/>
                                        </p:tgtEl>
                                        <p:attrNameLst>
                                          <p:attrName>ppt_x</p:attrName>
                                        </p:attrNameLst>
                                      </p:cBhvr>
                                      <p:tavLst>
                                        <p:tav tm="0">
                                          <p:val>
                                            <p:strVal val="#ppt_x-.2"/>
                                          </p:val>
                                        </p:tav>
                                        <p:tav tm="100000">
                                          <p:val>
                                            <p:strVal val="#ppt_x"/>
                                          </p:val>
                                        </p:tav>
                                      </p:tavLst>
                                    </p:anim>
                                    <p:anim calcmode="lin" valueType="num">
                                      <p:cBhvr>
                                        <p:cTn id="66" dur="2000" fill="hold"/>
                                        <p:tgtEl>
                                          <p:spTgt spid="35"/>
                                        </p:tgtEl>
                                        <p:attrNameLst>
                                          <p:attrName>ppt_y</p:attrName>
                                        </p:attrNameLst>
                                      </p:cBhvr>
                                      <p:tavLst>
                                        <p:tav tm="0">
                                          <p:val>
                                            <p:strVal val="#ppt_y"/>
                                          </p:val>
                                        </p:tav>
                                        <p:tav tm="100000">
                                          <p:val>
                                            <p:strVal val="#ppt_y"/>
                                          </p:val>
                                        </p:tav>
                                      </p:tavLst>
                                    </p:anim>
                                    <p:animEffect transition="in" filter="wipe(right)" prLst="gradientSize: 0.1">
                                      <p:cBhvr>
                                        <p:cTn id="67" dur="2000"/>
                                        <p:tgtEl>
                                          <p:spTgt spid="35"/>
                                        </p:tgtEl>
                                      </p:cBhvr>
                                    </p:animEffect>
                                  </p:childTnLst>
                                </p:cTn>
                              </p:par>
                              <p:par>
                                <p:cTn id="68" presetID="47" presetClass="entr" presetSubtype="0" fill="hold" grpId="0" nodeType="withEffect">
                                  <p:stCondLst>
                                    <p:cond delay="500"/>
                                  </p:stCondLst>
                                  <p:childTnLst>
                                    <p:set>
                                      <p:cBhvr>
                                        <p:cTn id="69" dur="1" fill="hold">
                                          <p:stCondLst>
                                            <p:cond delay="0"/>
                                          </p:stCondLst>
                                        </p:cTn>
                                        <p:tgtEl>
                                          <p:spTgt spid="41"/>
                                        </p:tgtEl>
                                        <p:attrNameLst>
                                          <p:attrName>style.visibility</p:attrName>
                                        </p:attrNameLst>
                                      </p:cBhvr>
                                      <p:to>
                                        <p:strVal val="visible"/>
                                      </p:to>
                                    </p:set>
                                    <p:animEffect transition="in" filter="fade">
                                      <p:cBhvr>
                                        <p:cTn id="70" dur="2000"/>
                                        <p:tgtEl>
                                          <p:spTgt spid="41"/>
                                        </p:tgtEl>
                                      </p:cBhvr>
                                    </p:animEffect>
                                    <p:anim calcmode="lin" valueType="num">
                                      <p:cBhvr>
                                        <p:cTn id="71" dur="2000" fill="hold"/>
                                        <p:tgtEl>
                                          <p:spTgt spid="41"/>
                                        </p:tgtEl>
                                        <p:attrNameLst>
                                          <p:attrName>ppt_x</p:attrName>
                                        </p:attrNameLst>
                                      </p:cBhvr>
                                      <p:tavLst>
                                        <p:tav tm="0">
                                          <p:val>
                                            <p:strVal val="#ppt_x"/>
                                          </p:val>
                                        </p:tav>
                                        <p:tav tm="100000">
                                          <p:val>
                                            <p:strVal val="#ppt_x"/>
                                          </p:val>
                                        </p:tav>
                                      </p:tavLst>
                                    </p:anim>
                                    <p:anim calcmode="lin" valueType="num">
                                      <p:cBhvr>
                                        <p:cTn id="72" dur="2000" fill="hold"/>
                                        <p:tgtEl>
                                          <p:spTgt spid="41"/>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500"/>
                                  </p:stCondLst>
                                  <p:childTnLst>
                                    <p:set>
                                      <p:cBhvr>
                                        <p:cTn id="74" dur="1" fill="hold">
                                          <p:stCondLst>
                                            <p:cond delay="0"/>
                                          </p:stCondLst>
                                        </p:cTn>
                                        <p:tgtEl>
                                          <p:spTgt spid="38"/>
                                        </p:tgtEl>
                                        <p:attrNameLst>
                                          <p:attrName>style.visibility</p:attrName>
                                        </p:attrNameLst>
                                      </p:cBhvr>
                                      <p:to>
                                        <p:strVal val="visible"/>
                                      </p:to>
                                    </p:set>
                                    <p:animEffect transition="in" filter="fade">
                                      <p:cBhvr>
                                        <p:cTn id="75" dur="2000"/>
                                        <p:tgtEl>
                                          <p:spTgt spid="38"/>
                                        </p:tgtEl>
                                      </p:cBhvr>
                                    </p:animEffect>
                                    <p:anim calcmode="lin" valueType="num">
                                      <p:cBhvr>
                                        <p:cTn id="76" dur="2000" fill="hold"/>
                                        <p:tgtEl>
                                          <p:spTgt spid="38"/>
                                        </p:tgtEl>
                                        <p:attrNameLst>
                                          <p:attrName>ppt_x</p:attrName>
                                        </p:attrNameLst>
                                      </p:cBhvr>
                                      <p:tavLst>
                                        <p:tav tm="0">
                                          <p:val>
                                            <p:strVal val="#ppt_x"/>
                                          </p:val>
                                        </p:tav>
                                        <p:tav tm="100000">
                                          <p:val>
                                            <p:strVal val="#ppt_x"/>
                                          </p:val>
                                        </p:tav>
                                      </p:tavLst>
                                    </p:anim>
                                    <p:anim calcmode="lin" valueType="num">
                                      <p:cBhvr>
                                        <p:cTn id="77" dur="2000" fill="hold"/>
                                        <p:tgtEl>
                                          <p:spTgt spid="38"/>
                                        </p:tgtEl>
                                        <p:attrNameLst>
                                          <p:attrName>ppt_y</p:attrName>
                                        </p:attrNameLst>
                                      </p:cBhvr>
                                      <p:tavLst>
                                        <p:tav tm="0">
                                          <p:val>
                                            <p:strVal val="#ppt_y-.1"/>
                                          </p:val>
                                        </p:tav>
                                        <p:tav tm="100000">
                                          <p:val>
                                            <p:strVal val="#ppt_y"/>
                                          </p:val>
                                        </p:tav>
                                      </p:tavLst>
                                    </p:anim>
                                  </p:childTnLst>
                                </p:cTn>
                              </p:par>
                              <p:par>
                                <p:cTn id="78" presetID="53" presetClass="exit" presetSubtype="0" fill="hold" nodeType="withEffect">
                                  <p:stCondLst>
                                    <p:cond delay="500"/>
                                  </p:stCondLst>
                                  <p:childTnLst>
                                    <p:anim calcmode="lin" valueType="num">
                                      <p:cBhvr>
                                        <p:cTn id="79" dur="2000"/>
                                        <p:tgtEl>
                                          <p:spTgt spid="48"/>
                                        </p:tgtEl>
                                        <p:attrNameLst>
                                          <p:attrName>ppt_w</p:attrName>
                                        </p:attrNameLst>
                                      </p:cBhvr>
                                      <p:tavLst>
                                        <p:tav tm="0">
                                          <p:val>
                                            <p:strVal val="ppt_w"/>
                                          </p:val>
                                        </p:tav>
                                        <p:tav tm="100000">
                                          <p:val>
                                            <p:fltVal val="0"/>
                                          </p:val>
                                        </p:tav>
                                      </p:tavLst>
                                    </p:anim>
                                    <p:anim calcmode="lin" valueType="num">
                                      <p:cBhvr>
                                        <p:cTn id="80" dur="2000"/>
                                        <p:tgtEl>
                                          <p:spTgt spid="48"/>
                                        </p:tgtEl>
                                        <p:attrNameLst>
                                          <p:attrName>ppt_h</p:attrName>
                                        </p:attrNameLst>
                                      </p:cBhvr>
                                      <p:tavLst>
                                        <p:tav tm="0">
                                          <p:val>
                                            <p:strVal val="ppt_h"/>
                                          </p:val>
                                        </p:tav>
                                        <p:tav tm="100000">
                                          <p:val>
                                            <p:fltVal val="0"/>
                                          </p:val>
                                        </p:tav>
                                      </p:tavLst>
                                    </p:anim>
                                    <p:animEffect transition="out" filter="fade">
                                      <p:cBhvr>
                                        <p:cTn id="81" dur="2000"/>
                                        <p:tgtEl>
                                          <p:spTgt spid="48"/>
                                        </p:tgtEl>
                                      </p:cBhvr>
                                    </p:animEffect>
                                    <p:set>
                                      <p:cBhvr>
                                        <p:cTn id="82" dur="1" fill="hold">
                                          <p:stCondLst>
                                            <p:cond delay="1999"/>
                                          </p:stCondLst>
                                        </p:cTn>
                                        <p:tgtEl>
                                          <p:spTgt spid="4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1000"/>
                                        <p:tgtEl>
                                          <p:spTgt spid="49"/>
                                        </p:tgtEl>
                                      </p:cBhvr>
                                    </p:animEffect>
                                    <p:set>
                                      <p:cBhvr>
                                        <p:cTn id="87" dur="1" fill="hold">
                                          <p:stCondLst>
                                            <p:cond delay="999"/>
                                          </p:stCondLst>
                                        </p:cTn>
                                        <p:tgtEl>
                                          <p:spTgt spid="49"/>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1000"/>
                                        <p:tgtEl>
                                          <p:spTgt spid="28"/>
                                        </p:tgtEl>
                                      </p:cBhvr>
                                    </p:animEffect>
                                    <p:set>
                                      <p:cBhvr>
                                        <p:cTn id="90" dur="1" fill="hold">
                                          <p:stCondLst>
                                            <p:cond delay="999"/>
                                          </p:stCondLst>
                                        </p:cTn>
                                        <p:tgtEl>
                                          <p:spTgt spid="28"/>
                                        </p:tgtEl>
                                        <p:attrNameLst>
                                          <p:attrName>style.visibility</p:attrName>
                                        </p:attrNameLst>
                                      </p:cBhvr>
                                      <p:to>
                                        <p:strVal val="hidden"/>
                                      </p:to>
                                    </p:set>
                                  </p:childTnLst>
                                </p:cTn>
                              </p:par>
                            </p:childTnLst>
                          </p:cTn>
                        </p:par>
                        <p:par>
                          <p:cTn id="91" fill="hold">
                            <p:stCondLst>
                              <p:cond delay="1000"/>
                            </p:stCondLst>
                            <p:childTnLst>
                              <p:par>
                                <p:cTn id="92" presetID="53" presetClass="entr" presetSubtype="0" fill="hold" grpId="0" nodeType="afterEffect">
                                  <p:stCondLst>
                                    <p:cond delay="0"/>
                                  </p:stCondLst>
                                  <p:childTnLst>
                                    <p:set>
                                      <p:cBhvr>
                                        <p:cTn id="93" dur="1" fill="hold">
                                          <p:stCondLst>
                                            <p:cond delay="0"/>
                                          </p:stCondLst>
                                        </p:cTn>
                                        <p:tgtEl>
                                          <p:spTgt spid="50"/>
                                        </p:tgtEl>
                                        <p:attrNameLst>
                                          <p:attrName>style.visibility</p:attrName>
                                        </p:attrNameLst>
                                      </p:cBhvr>
                                      <p:to>
                                        <p:strVal val="visible"/>
                                      </p:to>
                                    </p:set>
                                    <p:anim calcmode="lin" valueType="num">
                                      <p:cBhvr>
                                        <p:cTn id="94" dur="1000" fill="hold"/>
                                        <p:tgtEl>
                                          <p:spTgt spid="50"/>
                                        </p:tgtEl>
                                        <p:attrNameLst>
                                          <p:attrName>ppt_w</p:attrName>
                                        </p:attrNameLst>
                                      </p:cBhvr>
                                      <p:tavLst>
                                        <p:tav tm="0">
                                          <p:val>
                                            <p:fltVal val="0"/>
                                          </p:val>
                                        </p:tav>
                                        <p:tav tm="100000">
                                          <p:val>
                                            <p:strVal val="#ppt_w"/>
                                          </p:val>
                                        </p:tav>
                                      </p:tavLst>
                                    </p:anim>
                                    <p:anim calcmode="lin" valueType="num">
                                      <p:cBhvr>
                                        <p:cTn id="95" dur="1000" fill="hold"/>
                                        <p:tgtEl>
                                          <p:spTgt spid="50"/>
                                        </p:tgtEl>
                                        <p:attrNameLst>
                                          <p:attrName>ppt_h</p:attrName>
                                        </p:attrNameLst>
                                      </p:cBhvr>
                                      <p:tavLst>
                                        <p:tav tm="0">
                                          <p:val>
                                            <p:fltVal val="0"/>
                                          </p:val>
                                        </p:tav>
                                        <p:tav tm="100000">
                                          <p:val>
                                            <p:strVal val="#ppt_h"/>
                                          </p:val>
                                        </p:tav>
                                      </p:tavLst>
                                    </p:anim>
                                    <p:animEffect transition="in" filter="fade">
                                      <p:cBhvr>
                                        <p:cTn id="96"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32" grpId="0" animBg="1"/>
      <p:bldP spid="35" grpId="0" animBg="1"/>
      <p:bldP spid="38" grpId="0" animBg="1"/>
      <p:bldP spid="41" grpId="0" animBg="1"/>
      <p:bldP spid="49" grpId="0" animBg="1"/>
      <p:bldP spid="49" grpId="1" animBg="1"/>
      <p:bldP spid="50"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3"/>
          <p:cNvGrpSpPr/>
          <p:nvPr/>
        </p:nvGrpSpPr>
        <p:grpSpPr>
          <a:xfrm>
            <a:off x="1501775" y="689610"/>
            <a:ext cx="6050560" cy="6168391"/>
            <a:chOff x="1501775" y="689610"/>
            <a:chExt cx="6050560" cy="6168391"/>
          </a:xfrm>
        </p:grpSpPr>
        <p:pic>
          <p:nvPicPr>
            <p:cNvPr id="2" name="Picture 1"/>
            <p:cNvPicPr>
              <a:picLocks noChangeAspect="1" noChangeArrowheads="1"/>
            </p:cNvPicPr>
            <p:nvPr/>
          </p:nvPicPr>
          <p:blipFill>
            <a:blip r:embed="rId2" cstate="print"/>
            <a:srcRect/>
            <a:stretch>
              <a:fillRect/>
            </a:stretch>
          </p:blipFill>
          <p:spPr bwMode="auto">
            <a:xfrm>
              <a:off x="1501775" y="762003"/>
              <a:ext cx="5813425" cy="6095998"/>
            </a:xfrm>
            <a:prstGeom prst="rect">
              <a:avLst/>
            </a:prstGeom>
            <a:noFill/>
            <a:ln w="9525">
              <a:noFill/>
              <a:miter lim="800000"/>
              <a:headEnd/>
              <a:tailEnd/>
            </a:ln>
            <a:effectLst/>
          </p:spPr>
        </p:pic>
        <p:grpSp>
          <p:nvGrpSpPr>
            <p:cNvPr id="4" name="Group 31"/>
            <p:cNvGrpSpPr/>
            <p:nvPr/>
          </p:nvGrpSpPr>
          <p:grpSpPr>
            <a:xfrm>
              <a:off x="4926330" y="2644140"/>
              <a:ext cx="2160270" cy="1028700"/>
              <a:chOff x="6934200" y="5181600"/>
              <a:chExt cx="1600200" cy="762000"/>
            </a:xfrm>
          </p:grpSpPr>
          <p:sp>
            <p:nvSpPr>
              <p:cNvPr id="33" name="Cloud 32"/>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4" name="TextBox 33"/>
              <p:cNvSpPr txBox="1"/>
              <p:nvPr/>
            </p:nvSpPr>
            <p:spPr>
              <a:xfrm>
                <a:off x="7315200" y="5334000"/>
                <a:ext cx="477149" cy="341974"/>
              </a:xfrm>
              <a:prstGeom prst="rect">
                <a:avLst/>
              </a:prstGeom>
              <a:noFill/>
            </p:spPr>
            <p:txBody>
              <a:bodyPr wrap="none" rtlCol="0">
                <a:spAutoFit/>
              </a:bodyPr>
              <a:lstStyle/>
              <a:p>
                <a:r>
                  <a:rPr lang="en-US" sz="2400" b="1" dirty="0" smtClean="0">
                    <a:solidFill>
                      <a:schemeClr val="bg1"/>
                    </a:solidFill>
                  </a:rPr>
                  <a:t>Ute</a:t>
                </a:r>
                <a:endParaRPr lang="en-US" sz="2400" b="1" dirty="0">
                  <a:solidFill>
                    <a:schemeClr val="bg1"/>
                  </a:solidFill>
                </a:endParaRPr>
              </a:p>
            </p:txBody>
          </p:sp>
        </p:grpSp>
        <p:grpSp>
          <p:nvGrpSpPr>
            <p:cNvPr id="5" name="Group 34"/>
            <p:cNvGrpSpPr/>
            <p:nvPr/>
          </p:nvGrpSpPr>
          <p:grpSpPr>
            <a:xfrm>
              <a:off x="4572000" y="5334000"/>
              <a:ext cx="2160270" cy="1028700"/>
              <a:chOff x="6934200" y="5181600"/>
              <a:chExt cx="1600200" cy="762000"/>
            </a:xfrm>
          </p:grpSpPr>
          <p:sp>
            <p:nvSpPr>
              <p:cNvPr id="36" name="Cloud 35"/>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7" name="TextBox 36"/>
              <p:cNvSpPr txBox="1"/>
              <p:nvPr/>
            </p:nvSpPr>
            <p:spPr>
              <a:xfrm>
                <a:off x="7162800" y="5257800"/>
                <a:ext cx="842111" cy="341974"/>
              </a:xfrm>
              <a:prstGeom prst="rect">
                <a:avLst/>
              </a:prstGeom>
              <a:noFill/>
            </p:spPr>
            <p:txBody>
              <a:bodyPr wrap="none" rtlCol="0">
                <a:spAutoFit/>
              </a:bodyPr>
              <a:lstStyle/>
              <a:p>
                <a:r>
                  <a:rPr lang="en-US" sz="2400" b="1" dirty="0" smtClean="0">
                    <a:solidFill>
                      <a:schemeClr val="bg1"/>
                    </a:solidFill>
                  </a:rPr>
                  <a:t>Apache</a:t>
                </a:r>
                <a:endParaRPr lang="en-US" sz="2400" b="1" dirty="0">
                  <a:solidFill>
                    <a:schemeClr val="bg1"/>
                  </a:solidFill>
                </a:endParaRPr>
              </a:p>
            </p:txBody>
          </p:sp>
        </p:grpSp>
        <p:grpSp>
          <p:nvGrpSpPr>
            <p:cNvPr id="6" name="Group 37"/>
            <p:cNvGrpSpPr/>
            <p:nvPr/>
          </p:nvGrpSpPr>
          <p:grpSpPr>
            <a:xfrm>
              <a:off x="3619412" y="3793645"/>
              <a:ext cx="1033256" cy="1724914"/>
              <a:chOff x="7413906" y="4432885"/>
              <a:chExt cx="765374" cy="1277714"/>
            </a:xfrm>
          </p:grpSpPr>
          <p:sp>
            <p:nvSpPr>
              <p:cNvPr id="39" name="Cloud 38"/>
              <p:cNvSpPr/>
              <p:nvPr/>
            </p:nvSpPr>
            <p:spPr>
              <a:xfrm rot="18456908">
                <a:off x="7157736" y="4689055"/>
                <a:ext cx="1277714" cy="765374"/>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40" name="TextBox 39"/>
              <p:cNvSpPr txBox="1"/>
              <p:nvPr/>
            </p:nvSpPr>
            <p:spPr>
              <a:xfrm rot="21440427">
                <a:off x="7505383" y="4911794"/>
                <a:ext cx="663924" cy="305877"/>
              </a:xfrm>
              <a:prstGeom prst="rect">
                <a:avLst/>
              </a:prstGeom>
              <a:noFill/>
            </p:spPr>
            <p:txBody>
              <a:bodyPr wrap="square" rtlCol="0">
                <a:spAutoFit/>
              </a:bodyPr>
              <a:lstStyle/>
              <a:p>
                <a:pPr algn="ctr">
                  <a:lnSpc>
                    <a:spcPts val="2500"/>
                  </a:lnSpc>
                </a:pPr>
                <a:r>
                  <a:rPr lang="en-US" sz="2200" b="1" spc="-100" dirty="0" smtClean="0">
                    <a:solidFill>
                      <a:schemeClr val="bg1"/>
                    </a:solidFill>
                  </a:rPr>
                  <a:t>Hopi</a:t>
                </a:r>
                <a:r>
                  <a:rPr lang="en-US" sz="2200" b="1" spc="-100" dirty="0" smtClean="0"/>
                  <a:t> </a:t>
                </a:r>
              </a:p>
            </p:txBody>
          </p:sp>
        </p:grpSp>
        <p:grpSp>
          <p:nvGrpSpPr>
            <p:cNvPr id="7" name="Group 40"/>
            <p:cNvGrpSpPr/>
            <p:nvPr/>
          </p:nvGrpSpPr>
          <p:grpSpPr>
            <a:xfrm>
              <a:off x="2971800" y="689610"/>
              <a:ext cx="2160270" cy="1028700"/>
              <a:chOff x="6934200" y="5181600"/>
              <a:chExt cx="1600200" cy="762000"/>
            </a:xfrm>
          </p:grpSpPr>
          <p:sp>
            <p:nvSpPr>
              <p:cNvPr id="42" name="Cloud 41"/>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endParaRPr>
              </a:p>
            </p:txBody>
          </p:sp>
          <p:sp>
            <p:nvSpPr>
              <p:cNvPr id="43" name="TextBox 42"/>
              <p:cNvSpPr txBox="1"/>
              <p:nvPr/>
            </p:nvSpPr>
            <p:spPr>
              <a:xfrm>
                <a:off x="7385756" y="5450890"/>
                <a:ext cx="477149" cy="341974"/>
              </a:xfrm>
              <a:prstGeom prst="rect">
                <a:avLst/>
              </a:prstGeom>
              <a:noFill/>
            </p:spPr>
            <p:txBody>
              <a:bodyPr wrap="none" rtlCol="0">
                <a:spAutoFit/>
              </a:bodyPr>
              <a:lstStyle/>
              <a:p>
                <a:r>
                  <a:rPr lang="en-US" sz="2400" b="1" dirty="0" smtClean="0">
                    <a:solidFill>
                      <a:schemeClr val="bg1"/>
                    </a:solidFill>
                  </a:rPr>
                  <a:t>Ute</a:t>
                </a:r>
                <a:endParaRPr lang="en-US" sz="2400" b="1" dirty="0">
                  <a:solidFill>
                    <a:schemeClr val="bg1"/>
                  </a:solidFill>
                </a:endParaRPr>
              </a:p>
            </p:txBody>
          </p:sp>
        </p:grpSp>
        <p:grpSp>
          <p:nvGrpSpPr>
            <p:cNvPr id="8" name="Group 43"/>
            <p:cNvGrpSpPr/>
            <p:nvPr/>
          </p:nvGrpSpPr>
          <p:grpSpPr>
            <a:xfrm rot="18769763">
              <a:off x="2723714" y="2104664"/>
              <a:ext cx="2160270" cy="1058612"/>
              <a:chOff x="6934200" y="5159443"/>
              <a:chExt cx="1600200" cy="784157"/>
            </a:xfrm>
          </p:grpSpPr>
          <p:sp>
            <p:nvSpPr>
              <p:cNvPr id="45" name="Cloud 44"/>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46" name="TextBox 45"/>
              <p:cNvSpPr txBox="1"/>
              <p:nvPr/>
            </p:nvSpPr>
            <p:spPr>
              <a:xfrm rot="2830237">
                <a:off x="7308355" y="5356601"/>
                <a:ext cx="736289" cy="341974"/>
              </a:xfrm>
              <a:prstGeom prst="rect">
                <a:avLst/>
              </a:prstGeom>
              <a:noFill/>
            </p:spPr>
            <p:txBody>
              <a:bodyPr wrap="none" rtlCol="0">
                <a:spAutoFit/>
              </a:bodyPr>
              <a:lstStyle/>
              <a:p>
                <a:r>
                  <a:rPr lang="en-US" sz="2400" b="1" dirty="0" smtClean="0">
                    <a:solidFill>
                      <a:schemeClr val="bg1"/>
                    </a:solidFill>
                  </a:rPr>
                  <a:t>Paiute</a:t>
                </a:r>
                <a:endParaRPr lang="en-US" sz="2400" b="1" dirty="0">
                  <a:solidFill>
                    <a:schemeClr val="bg1"/>
                  </a:solidFill>
                </a:endParaRPr>
              </a:p>
            </p:txBody>
          </p:sp>
        </p:grpSp>
        <p:sp>
          <p:nvSpPr>
            <p:cNvPr id="32" name="Oval 31"/>
            <p:cNvSpPr>
              <a:spLocks noChangeAspect="1"/>
            </p:cNvSpPr>
            <p:nvPr/>
          </p:nvSpPr>
          <p:spPr>
            <a:xfrm rot="191472">
              <a:off x="7232295" y="4045674"/>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a:spLocks noChangeAspect="1"/>
            </p:cNvSpPr>
            <p:nvPr/>
          </p:nvSpPr>
          <p:spPr>
            <a:xfrm rot="191472">
              <a:off x="7019060" y="4809260"/>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a:spLocks noChangeAspect="1"/>
            </p:cNvSpPr>
            <p:nvPr/>
          </p:nvSpPr>
          <p:spPr>
            <a:xfrm rot="191472">
              <a:off x="5995900" y="5386300"/>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a:spLocks noChangeAspect="1"/>
            </p:cNvSpPr>
            <p:nvPr/>
          </p:nvSpPr>
          <p:spPr>
            <a:xfrm rot="191472">
              <a:off x="4809260" y="5190259"/>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28"/>
            <p:cNvGrpSpPr/>
            <p:nvPr/>
          </p:nvGrpSpPr>
          <p:grpSpPr>
            <a:xfrm>
              <a:off x="5033010" y="3886200"/>
              <a:ext cx="1748790" cy="1028700"/>
              <a:chOff x="7162800" y="5181600"/>
              <a:chExt cx="1295400" cy="762000"/>
            </a:xfrm>
          </p:grpSpPr>
          <p:sp>
            <p:nvSpPr>
              <p:cNvPr id="30" name="Cloud 29"/>
              <p:cNvSpPr/>
              <p:nvPr/>
            </p:nvSpPr>
            <p:spPr>
              <a:xfrm>
                <a:off x="7162800" y="5181600"/>
                <a:ext cx="12954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1" name="TextBox 30"/>
              <p:cNvSpPr txBox="1"/>
              <p:nvPr/>
            </p:nvSpPr>
            <p:spPr>
              <a:xfrm>
                <a:off x="7481310" y="5452129"/>
                <a:ext cx="737001" cy="299560"/>
              </a:xfrm>
              <a:prstGeom prst="rect">
                <a:avLst/>
              </a:prstGeom>
              <a:noFill/>
            </p:spPr>
            <p:txBody>
              <a:bodyPr wrap="none" rtlCol="0">
                <a:spAutoFit/>
              </a:bodyPr>
              <a:lstStyle/>
              <a:p>
                <a:pPr>
                  <a:lnSpc>
                    <a:spcPts val="2400"/>
                  </a:lnSpc>
                </a:pPr>
                <a:r>
                  <a:rPr lang="en-US" sz="2400" b="1" spc="-100" dirty="0" smtClean="0">
                    <a:solidFill>
                      <a:schemeClr val="bg1"/>
                    </a:solidFill>
                  </a:rPr>
                  <a:t>Navajo</a:t>
                </a:r>
              </a:p>
            </p:txBody>
          </p:sp>
        </p:grpSp>
      </p:grpSp>
      <p:sp useBgFill="1">
        <p:nvSpPr>
          <p:cNvPr id="50" name="TextBox 49"/>
          <p:cNvSpPr txBox="1"/>
          <p:nvPr/>
        </p:nvSpPr>
        <p:spPr>
          <a:xfrm rot="21002182">
            <a:off x="220689" y="2904736"/>
            <a:ext cx="8463800" cy="646331"/>
          </a:xfrm>
          <a:prstGeom prst="rect">
            <a:avLst/>
          </a:prstGeom>
        </p:spPr>
        <p:txBody>
          <a:bodyPr wrap="square" rtlCol="0">
            <a:spAutoFit/>
          </a:bodyPr>
          <a:lstStyle/>
          <a:p>
            <a:r>
              <a:rPr lang="en-US" sz="3600" dirty="0" smtClean="0">
                <a:solidFill>
                  <a:srgbClr val="FF0000"/>
                </a:solidFill>
                <a:effectLst>
                  <a:outerShdw dist="50800" dir="7200000" algn="ctr" rotWithShape="0">
                    <a:schemeClr val="tx1"/>
                  </a:outerShdw>
                </a:effectLst>
                <a:latin typeface="Comic Sans MS" pitchFamily="66" charset="0"/>
              </a:rPr>
              <a:t>What evidence is there of their lives?</a:t>
            </a:r>
            <a:endParaRPr lang="en-US" sz="3600" dirty="0">
              <a:solidFill>
                <a:srgbClr val="FF0000"/>
              </a:solidFill>
              <a:effectLst>
                <a:outerShdw dist="50800" dir="7200000" algn="ctr" rotWithShape="0">
                  <a:schemeClr val="tx1"/>
                </a:outerShdw>
              </a:effectLst>
              <a:latin typeface="Comic Sans MS" pitchFamily="66" charset="0"/>
            </a:endParaRPr>
          </a:p>
        </p:txBody>
      </p:sp>
      <p:sp useBgFill="1">
        <p:nvSpPr>
          <p:cNvPr id="53" name="Rectangle 52"/>
          <p:cNvSpPr/>
          <p:nvPr/>
        </p:nvSpPr>
        <p:spPr>
          <a:xfrm>
            <a:off x="0" y="609600"/>
            <a:ext cx="9144000" cy="6248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0" y="-76200"/>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Rock Art</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sp>
        <p:nvSpPr>
          <p:cNvPr id="9" name="TextBox 8"/>
          <p:cNvSpPr txBox="1"/>
          <p:nvPr/>
        </p:nvSpPr>
        <p:spPr>
          <a:xfrm>
            <a:off x="0" y="-76200"/>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the people</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grpSp>
        <p:nvGrpSpPr>
          <p:cNvPr id="11" name="Group 56"/>
          <p:cNvGrpSpPr/>
          <p:nvPr/>
        </p:nvGrpSpPr>
        <p:grpSpPr>
          <a:xfrm>
            <a:off x="5973762" y="228600"/>
            <a:ext cx="2865438" cy="3481388"/>
            <a:chOff x="5745162" y="2667000"/>
            <a:chExt cx="2865438" cy="3481388"/>
          </a:xfrm>
        </p:grpSpPr>
        <p:pic>
          <p:nvPicPr>
            <p:cNvPr id="58370" name="Picture 2"/>
            <p:cNvPicPr>
              <a:picLocks noChangeAspect="1" noChangeArrowheads="1"/>
            </p:cNvPicPr>
            <p:nvPr/>
          </p:nvPicPr>
          <p:blipFill>
            <a:blip r:embed="rId3" cstate="print"/>
            <a:srcRect/>
            <a:stretch>
              <a:fillRect/>
            </a:stretch>
          </p:blipFill>
          <p:spPr bwMode="auto">
            <a:xfrm>
              <a:off x="5745162" y="3276600"/>
              <a:ext cx="2865438" cy="2871788"/>
            </a:xfrm>
            <a:prstGeom prst="rect">
              <a:avLst/>
            </a:prstGeom>
            <a:noFill/>
            <a:ln w="9525">
              <a:noFill/>
              <a:miter lim="800000"/>
              <a:headEnd/>
              <a:tailEnd/>
            </a:ln>
            <a:effectLst/>
          </p:spPr>
        </p:pic>
        <p:sp>
          <p:nvSpPr>
            <p:cNvPr id="54" name="Rectangle 53"/>
            <p:cNvSpPr/>
            <p:nvPr/>
          </p:nvSpPr>
          <p:spPr>
            <a:xfrm>
              <a:off x="6324600" y="2667000"/>
              <a:ext cx="1781065" cy="523220"/>
            </a:xfrm>
            <a:prstGeom prst="rect">
              <a:avLst/>
            </a:prstGeom>
          </p:spPr>
          <p:txBody>
            <a:bodyPr wrap="none">
              <a:spAutoFit/>
            </a:bodyPr>
            <a:lstStyle/>
            <a:p>
              <a:r>
                <a:rPr lang="en-US" sz="2800" b="1" dirty="0" smtClean="0"/>
                <a:t>Pictograph</a:t>
              </a:r>
              <a:endParaRPr lang="en-US" sz="2800" dirty="0"/>
            </a:p>
          </p:txBody>
        </p:sp>
      </p:grpSp>
      <p:grpSp>
        <p:nvGrpSpPr>
          <p:cNvPr id="12" name="Group 55"/>
          <p:cNvGrpSpPr/>
          <p:nvPr/>
        </p:nvGrpSpPr>
        <p:grpSpPr>
          <a:xfrm>
            <a:off x="304800" y="228600"/>
            <a:ext cx="2865438" cy="3475038"/>
            <a:chOff x="838200" y="2667000"/>
            <a:chExt cx="2865438" cy="3475038"/>
          </a:xfrm>
        </p:grpSpPr>
        <p:sp>
          <p:nvSpPr>
            <p:cNvPr id="52" name="Rectangle 51"/>
            <p:cNvSpPr/>
            <p:nvPr/>
          </p:nvSpPr>
          <p:spPr>
            <a:xfrm>
              <a:off x="1219200" y="2667000"/>
              <a:ext cx="1802353" cy="523220"/>
            </a:xfrm>
            <a:prstGeom prst="rect">
              <a:avLst/>
            </a:prstGeom>
          </p:spPr>
          <p:txBody>
            <a:bodyPr wrap="none">
              <a:spAutoFit/>
            </a:bodyPr>
            <a:lstStyle/>
            <a:p>
              <a:r>
                <a:rPr lang="en-US" sz="2800" b="1" dirty="0" err="1" smtClean="0"/>
                <a:t>Petroglyph</a:t>
              </a:r>
              <a:endParaRPr lang="en-US" sz="2800" dirty="0"/>
            </a:p>
          </p:txBody>
        </p:sp>
        <p:pic>
          <p:nvPicPr>
            <p:cNvPr id="55" name="Picture 10"/>
            <p:cNvPicPr>
              <a:picLocks noChangeAspect="1" noChangeArrowheads="1"/>
            </p:cNvPicPr>
            <p:nvPr/>
          </p:nvPicPr>
          <p:blipFill>
            <a:blip r:embed="rId4" cstate="print"/>
            <a:srcRect/>
            <a:stretch>
              <a:fillRect/>
            </a:stretch>
          </p:blipFill>
          <p:spPr bwMode="auto">
            <a:xfrm>
              <a:off x="838200" y="3276600"/>
              <a:ext cx="2865438" cy="2865438"/>
            </a:xfrm>
            <a:prstGeom prst="rect">
              <a:avLst/>
            </a:prstGeom>
            <a:noFill/>
            <a:ln w="9525">
              <a:noFill/>
              <a:miter lim="800000"/>
              <a:headEnd/>
              <a:tailEnd/>
            </a:ln>
            <a:effectLst/>
          </p:spPr>
        </p:pic>
      </p:grpSp>
      <p:sp>
        <p:nvSpPr>
          <p:cNvPr id="58" name="Rectangle 57"/>
          <p:cNvSpPr/>
          <p:nvPr/>
        </p:nvSpPr>
        <p:spPr>
          <a:xfrm>
            <a:off x="228600" y="4038600"/>
            <a:ext cx="8534400" cy="2677656"/>
          </a:xfrm>
          <a:prstGeom prst="rect">
            <a:avLst/>
          </a:prstGeom>
        </p:spPr>
        <p:txBody>
          <a:bodyPr wrap="square">
            <a:spAutoFit/>
          </a:bodyPr>
          <a:lstStyle/>
          <a:p>
            <a:pPr algn="ctr"/>
            <a:r>
              <a:rPr lang="en-US" sz="2800" dirty="0" smtClean="0">
                <a:latin typeface="Comic Sans MS" pitchFamily="66" charset="0"/>
              </a:rPr>
              <a:t>“The Colorado Plateau is one of the greatest places in the world to see and study rock art.  The sandstone cliffs [are] ideal canvases for </a:t>
            </a:r>
            <a:r>
              <a:rPr lang="en-US" sz="2800" dirty="0" err="1" smtClean="0">
                <a:latin typeface="Comic Sans MS" pitchFamily="66" charset="0"/>
              </a:rPr>
              <a:t>petroglyphs</a:t>
            </a:r>
            <a:r>
              <a:rPr lang="en-US" sz="2800" dirty="0" smtClean="0">
                <a:latin typeface="Comic Sans MS" pitchFamily="66" charset="0"/>
              </a:rPr>
              <a:t>, and rock overhangs have protected painted images for thousands of years.“</a:t>
            </a:r>
          </a:p>
          <a:p>
            <a:pPr algn="ctr"/>
            <a:r>
              <a:rPr lang="en-US" sz="2800" dirty="0" smtClean="0">
                <a:latin typeface="Comic Sans MS" pitchFamily="66" charset="0"/>
              </a:rPr>
              <a:t>			</a:t>
            </a:r>
            <a:r>
              <a:rPr lang="en-US" sz="2400" dirty="0" smtClean="0"/>
              <a:t>- Museum of Western Colorado</a:t>
            </a:r>
            <a:endParaRPr lang="en-US" sz="2400" dirty="0"/>
          </a:p>
        </p:txBody>
      </p:sp>
      <p:cxnSp>
        <p:nvCxnSpPr>
          <p:cNvPr id="44" name="Straight Connector 43"/>
          <p:cNvCxnSpPr/>
          <p:nvPr/>
        </p:nvCxnSpPr>
        <p:spPr>
          <a:xfrm rot="10800000">
            <a:off x="838201" y="4495800"/>
            <a:ext cx="3810000" cy="1588"/>
          </a:xfrm>
          <a:prstGeom prst="line">
            <a:avLst/>
          </a:prstGeom>
          <a:ln w="50800">
            <a:solidFill>
              <a:srgbClr val="FF0000"/>
            </a:solidFill>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0800000">
            <a:off x="1600201" y="5334000"/>
            <a:ext cx="6019801" cy="1588"/>
          </a:xfrm>
          <a:prstGeom prst="line">
            <a:avLst/>
          </a:prstGeom>
          <a:ln w="50800">
            <a:solidFill>
              <a:srgbClr val="FF0000"/>
            </a:solidFill>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3276600" y="5760720"/>
            <a:ext cx="2667000" cy="1589"/>
          </a:xfrm>
          <a:prstGeom prst="line">
            <a:avLst/>
          </a:prstGeom>
          <a:ln w="50800">
            <a:solidFill>
              <a:srgbClr val="FF0000"/>
            </a:solidFill>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grpId="0" nodeType="afterEffect">
                                  <p:stCondLst>
                                    <p:cond delay="0"/>
                                  </p:stCondLst>
                                  <p:childTnLst>
                                    <p:anim calcmode="lin" valueType="num">
                                      <p:cBhvr>
                                        <p:cTn id="6" dur="1000"/>
                                        <p:tgtEl>
                                          <p:spTgt spid="50"/>
                                        </p:tgtEl>
                                        <p:attrNameLst>
                                          <p:attrName>ppt_w</p:attrName>
                                        </p:attrNameLst>
                                      </p:cBhvr>
                                      <p:tavLst>
                                        <p:tav tm="0">
                                          <p:val>
                                            <p:strVal val="ppt_w"/>
                                          </p:val>
                                        </p:tav>
                                        <p:tav tm="100000">
                                          <p:val>
                                            <p:fltVal val="0"/>
                                          </p:val>
                                        </p:tav>
                                      </p:tavLst>
                                    </p:anim>
                                    <p:anim calcmode="lin" valueType="num">
                                      <p:cBhvr>
                                        <p:cTn id="7" dur="1000"/>
                                        <p:tgtEl>
                                          <p:spTgt spid="50"/>
                                        </p:tgtEl>
                                        <p:attrNameLst>
                                          <p:attrName>ppt_h</p:attrName>
                                        </p:attrNameLst>
                                      </p:cBhvr>
                                      <p:tavLst>
                                        <p:tav tm="0">
                                          <p:val>
                                            <p:strVal val="ppt_h"/>
                                          </p:val>
                                        </p:tav>
                                        <p:tav tm="100000">
                                          <p:val>
                                            <p:fltVal val="0"/>
                                          </p:val>
                                        </p:tav>
                                      </p:tavLst>
                                    </p:anim>
                                    <p:animEffect transition="out" filter="fade">
                                      <p:cBhvr>
                                        <p:cTn id="8" dur="1000"/>
                                        <p:tgtEl>
                                          <p:spTgt spid="50"/>
                                        </p:tgtEl>
                                      </p:cBhvr>
                                    </p:animEffect>
                                    <p:set>
                                      <p:cBhvr>
                                        <p:cTn id="9" dur="1" fill="hold">
                                          <p:stCondLst>
                                            <p:cond delay="999"/>
                                          </p:stCondLst>
                                        </p:cTn>
                                        <p:tgtEl>
                                          <p:spTgt spid="50"/>
                                        </p:tgtEl>
                                        <p:attrNameLst>
                                          <p:attrName>style.visibility</p:attrName>
                                        </p:attrNameLst>
                                      </p:cBhvr>
                                      <p:to>
                                        <p:strVal val="hidden"/>
                                      </p:to>
                                    </p:set>
                                  </p:childTnLst>
                                </p:cTn>
                              </p:par>
                              <p:par>
                                <p:cTn id="10" presetID="10" presetClass="exit" presetSubtype="0" fill="hold" nodeType="withEffect">
                                  <p:stCondLst>
                                    <p:cond delay="0"/>
                                  </p:stCondLst>
                                  <p:childTnLst>
                                    <p:animEffect transition="out" filter="fade">
                                      <p:cBhvr>
                                        <p:cTn id="11" dur="1000"/>
                                        <p:tgtEl>
                                          <p:spTgt spid="3"/>
                                        </p:tgtEl>
                                      </p:cBhvr>
                                    </p:animEffect>
                                    <p:set>
                                      <p:cBhvr>
                                        <p:cTn id="12" dur="1" fill="hold">
                                          <p:stCondLst>
                                            <p:cond delay="999"/>
                                          </p:stCondLst>
                                        </p:cTn>
                                        <p:tgtEl>
                                          <p:spTgt spid="3"/>
                                        </p:tgtEl>
                                        <p:attrNameLst>
                                          <p:attrName>style.visibility</p:attrName>
                                        </p:attrNameLst>
                                      </p:cBhvr>
                                      <p:to>
                                        <p:strVal val="hidden"/>
                                      </p:to>
                                    </p:set>
                                  </p:childTnLst>
                                </p:cTn>
                              </p:par>
                              <p:par>
                                <p:cTn id="13" presetID="53" presetClass="exit" presetSubtype="0" fill="hold" grpId="0" nodeType="withEffect">
                                  <p:stCondLst>
                                    <p:cond delay="0"/>
                                  </p:stCondLst>
                                  <p:childTnLst>
                                    <p:anim calcmode="lin" valueType="num">
                                      <p:cBhvr>
                                        <p:cTn id="14" dur="1000"/>
                                        <p:tgtEl>
                                          <p:spTgt spid="9"/>
                                        </p:tgtEl>
                                        <p:attrNameLst>
                                          <p:attrName>ppt_w</p:attrName>
                                        </p:attrNameLst>
                                      </p:cBhvr>
                                      <p:tavLst>
                                        <p:tav tm="0">
                                          <p:val>
                                            <p:strVal val="ppt_w"/>
                                          </p:val>
                                        </p:tav>
                                        <p:tav tm="100000">
                                          <p:val>
                                            <p:fltVal val="0"/>
                                          </p:val>
                                        </p:tav>
                                      </p:tavLst>
                                    </p:anim>
                                    <p:anim calcmode="lin" valueType="num">
                                      <p:cBhvr>
                                        <p:cTn id="15" dur="1000"/>
                                        <p:tgtEl>
                                          <p:spTgt spid="9"/>
                                        </p:tgtEl>
                                        <p:attrNameLst>
                                          <p:attrName>ppt_h</p:attrName>
                                        </p:attrNameLst>
                                      </p:cBhvr>
                                      <p:tavLst>
                                        <p:tav tm="0">
                                          <p:val>
                                            <p:strVal val="ppt_h"/>
                                          </p:val>
                                        </p:tav>
                                        <p:tav tm="100000">
                                          <p:val>
                                            <p:fltVal val="0"/>
                                          </p:val>
                                        </p:tav>
                                      </p:tavLst>
                                    </p:anim>
                                    <p:animEffect transition="out" filter="fade">
                                      <p:cBhvr>
                                        <p:cTn id="16" dur="1000"/>
                                        <p:tgtEl>
                                          <p:spTgt spid="9"/>
                                        </p:tgtEl>
                                      </p:cBhvr>
                                    </p:animEffect>
                                    <p:set>
                                      <p:cBhvr>
                                        <p:cTn id="17" dur="1" fill="hold">
                                          <p:stCondLst>
                                            <p:cond delay="999"/>
                                          </p:stCondLst>
                                        </p:cTn>
                                        <p:tgtEl>
                                          <p:spTgt spid="9"/>
                                        </p:tgtEl>
                                        <p:attrNameLst>
                                          <p:attrName>style.visibility</p:attrName>
                                        </p:attrNameLst>
                                      </p:cBhvr>
                                      <p:to>
                                        <p:strVal val="hidden"/>
                                      </p:to>
                                    </p:set>
                                  </p:childTnLst>
                                </p:cTn>
                              </p:par>
                              <p:par>
                                <p:cTn id="18" presetID="53" presetClass="entr" presetSubtype="0" fill="hold" grpId="0" nodeType="with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p:cTn id="20" dur="1000" fill="hold"/>
                                        <p:tgtEl>
                                          <p:spTgt spid="48"/>
                                        </p:tgtEl>
                                        <p:attrNameLst>
                                          <p:attrName>ppt_w</p:attrName>
                                        </p:attrNameLst>
                                      </p:cBhvr>
                                      <p:tavLst>
                                        <p:tav tm="0">
                                          <p:val>
                                            <p:fltVal val="0"/>
                                          </p:val>
                                        </p:tav>
                                        <p:tav tm="100000">
                                          <p:val>
                                            <p:strVal val="#ppt_w"/>
                                          </p:val>
                                        </p:tav>
                                      </p:tavLst>
                                    </p:anim>
                                    <p:anim calcmode="lin" valueType="num">
                                      <p:cBhvr>
                                        <p:cTn id="21" dur="1000" fill="hold"/>
                                        <p:tgtEl>
                                          <p:spTgt spid="48"/>
                                        </p:tgtEl>
                                        <p:attrNameLst>
                                          <p:attrName>ppt_h</p:attrName>
                                        </p:attrNameLst>
                                      </p:cBhvr>
                                      <p:tavLst>
                                        <p:tav tm="0">
                                          <p:val>
                                            <p:fltVal val="0"/>
                                          </p:val>
                                        </p:tav>
                                        <p:tav tm="100000">
                                          <p:val>
                                            <p:strVal val="#ppt_h"/>
                                          </p:val>
                                        </p:tav>
                                      </p:tavLst>
                                    </p:anim>
                                    <p:animEffect transition="in" filter="fade">
                                      <p:cBhvr>
                                        <p:cTn id="22" dur="1000"/>
                                        <p:tgtEl>
                                          <p:spTgt spid="4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1000"/>
                                        <p:tgtEl>
                                          <p:spTgt spid="53"/>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1000"/>
                                        <p:tgtEl>
                                          <p:spTgt spid="58"/>
                                        </p:tgtEl>
                                      </p:cBhvr>
                                    </p:animEffect>
                                  </p:childTnLst>
                                </p:cTn>
                              </p:par>
                            </p:childTnLst>
                          </p:cTn>
                        </p:par>
                        <p:par>
                          <p:cTn id="39" fill="hold">
                            <p:stCondLst>
                              <p:cond delay="1000"/>
                            </p:stCondLst>
                            <p:childTnLst>
                              <p:par>
                                <p:cTn id="40" presetID="22" presetClass="entr" presetSubtype="8" fill="hold" nodeType="after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left)">
                                      <p:cBhvr>
                                        <p:cTn id="42" dur="1000"/>
                                        <p:tgtEl>
                                          <p:spTgt spid="44"/>
                                        </p:tgtEl>
                                      </p:cBhvr>
                                    </p:animEffect>
                                  </p:childTnLst>
                                </p:cTn>
                              </p:par>
                            </p:childTnLst>
                          </p:cTn>
                        </p:par>
                        <p:par>
                          <p:cTn id="43" fill="hold">
                            <p:stCondLst>
                              <p:cond delay="2000"/>
                            </p:stCondLst>
                            <p:childTnLst>
                              <p:par>
                                <p:cTn id="44" presetID="22" presetClass="entr" presetSubtype="8" fill="hold" nodeType="after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wipe(left)">
                                      <p:cBhvr>
                                        <p:cTn id="46" dur="1000"/>
                                        <p:tgtEl>
                                          <p:spTgt spid="47"/>
                                        </p:tgtEl>
                                      </p:cBhvr>
                                    </p:animEffect>
                                  </p:childTnLst>
                                </p:cTn>
                              </p:par>
                            </p:childTnLst>
                          </p:cTn>
                        </p:par>
                        <p:par>
                          <p:cTn id="47" fill="hold">
                            <p:stCondLst>
                              <p:cond delay="3000"/>
                            </p:stCondLst>
                            <p:childTnLst>
                              <p:par>
                                <p:cTn id="48" presetID="22" presetClass="entr" presetSubtype="8" fill="hold" nodeType="after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wipe(left)">
                                      <p:cBhvr>
                                        <p:cTn id="50"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3" grpId="0" animBg="1"/>
      <p:bldP spid="48" grpId="0"/>
      <p:bldP spid="9" grpId="0"/>
      <p:bldP spid="58" grpId="0"/>
    </p:bld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5355312"/>
          </a:xfrm>
          <a:prstGeom prst="rect">
            <a:avLst/>
          </a:prstGeom>
        </p:spPr>
        <p:txBody>
          <a:bodyPr wrap="square">
            <a:spAutoFit/>
          </a:bodyPr>
          <a:lstStyle/>
          <a:p>
            <a:r>
              <a:rPr lang="en-US" dirty="0" smtClean="0">
                <a:hlinkClick r:id="rId2"/>
              </a:rPr>
              <a:t>https://museumofwesternco.com/rock-art/</a:t>
            </a:r>
            <a:endParaRPr lang="en-US" dirty="0" smtClean="0"/>
          </a:p>
          <a:p>
            <a:r>
              <a:rPr lang="en-US" b="1" dirty="0" smtClean="0"/>
              <a:t>ROCK ART AND CULTURES OF THE COLORADO PLATEAU</a:t>
            </a:r>
          </a:p>
          <a:p>
            <a:r>
              <a:rPr lang="en-US" dirty="0" smtClean="0"/>
              <a:t>	Rock art is one of man’s oldest forms of communication and one of the most universal.  Rock art can be found on every continent except for Antarctica and some rock art sites in Europe have been dated as far back as 30,000 years old.  By studying the images that our ancestors have left behind, we can get a fascinating and intimate glimpse into our past.  The carved and painted images, both very old and very recent, show us what was important, what everyday life was like, and can draw a clear line to how we live our lives today.</a:t>
            </a:r>
          </a:p>
          <a:p>
            <a:r>
              <a:rPr lang="en-US" dirty="0" smtClean="0"/>
              <a:t>	The Colorado Plateau is one of the greatest places in the entire world to see and study rock art.  The abundance of sandstone cliffs has created thousands of ideal canvases for </a:t>
            </a:r>
            <a:r>
              <a:rPr lang="en-US" dirty="0" err="1" smtClean="0"/>
              <a:t>petroglyphs</a:t>
            </a:r>
            <a:r>
              <a:rPr lang="en-US" dirty="0" smtClean="0"/>
              <a:t> and rock overhangs have protected painted images for thousands of years.  Over 10,000 years of cultural habitation and contemporary Native American groups such as the Navajo and Ute have left thousands of images, making the region an intriguing mix of different ages and styles.</a:t>
            </a:r>
          </a:p>
          <a:p>
            <a:r>
              <a:rPr lang="en-US" dirty="0" smtClean="0"/>
              <a:t>	Yet for all that rock art can teach us, it leaves us with many more unanswered questions.  In this exhibit we will look at not only some stunning examples of rock art found on the Colorado Plateau but also explore the cultures that made them.  By combining the physical remains and images that each culture left we may be better able to understand what life was like many generations ago and today.	</a:t>
            </a:r>
          </a:p>
        </p:txBody>
      </p:sp>
    </p:spTree>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5355312"/>
          </a:xfrm>
          <a:prstGeom prst="rect">
            <a:avLst/>
          </a:prstGeom>
        </p:spPr>
        <p:txBody>
          <a:bodyPr wrap="square">
            <a:spAutoFit/>
          </a:bodyPr>
          <a:lstStyle/>
          <a:p>
            <a:r>
              <a:rPr lang="en-US" dirty="0" smtClean="0">
                <a:hlinkClick r:id="rId2"/>
              </a:rPr>
              <a:t>https://www.hachettebookgroup.com/travel/national-parks/ancient-rock-art-on-the-colorado-plateau/</a:t>
            </a:r>
            <a:endParaRPr lang="en-US" dirty="0" smtClean="0"/>
          </a:p>
          <a:p>
            <a:r>
              <a:rPr lang="en-US" b="1" dirty="0" smtClean="0"/>
              <a:t>ANCIENT ROCK ART ON THE COLORADO PLATEAU</a:t>
            </a:r>
          </a:p>
          <a:p>
            <a:r>
              <a:rPr lang="en-US" dirty="0" smtClean="0"/>
              <a:t>	The Colorado Plateau contains a rich tapestry of pictographs (drawings painted on rock using natural dyes) and </a:t>
            </a:r>
            <a:r>
              <a:rPr lang="en-US" dirty="0" err="1" smtClean="0"/>
              <a:t>petroglyphs</a:t>
            </a:r>
            <a:r>
              <a:rPr lang="en-US" dirty="0" smtClean="0"/>
              <a:t> (images carved into stone). Searching out rock-art panels can easily become an obsession, and it’s a good one, since it will lead you far off the beaten path and deep into canyons that were once central for the area’s ancient inhabitants.</a:t>
            </a:r>
          </a:p>
          <a:p>
            <a:r>
              <a:rPr lang="en-US" dirty="0" smtClean="0"/>
              <a:t>	Boynton Overlook: Stop at this overlook between the towns of Escalante and Boulder and scan the cliff face across the river to see a pictograph of many handprints.</a:t>
            </a:r>
          </a:p>
          <a:p>
            <a:r>
              <a:rPr lang="en-US" dirty="0" smtClean="0"/>
              <a:t>Fremont </a:t>
            </a:r>
            <a:r>
              <a:rPr lang="en-US" dirty="0" err="1" smtClean="0"/>
              <a:t>Petroglyphs</a:t>
            </a:r>
            <a:r>
              <a:rPr lang="en-US" dirty="0" smtClean="0"/>
              <a:t>: Easily viewed along Highway 24 in Capitol Reef’s Fremont River Canyon, these </a:t>
            </a:r>
            <a:r>
              <a:rPr lang="en-US" dirty="0" err="1" smtClean="0"/>
              <a:t>petroglyphs</a:t>
            </a:r>
            <a:r>
              <a:rPr lang="en-US" dirty="0" smtClean="0"/>
              <a:t> depict horned mountain sheep and humans in headdresses.</a:t>
            </a:r>
          </a:p>
          <a:p>
            <a:r>
              <a:rPr lang="en-US" dirty="0" smtClean="0"/>
              <a:t>Newspaper Rock: This easily reached showcase of rock art with an astonishing variety of images is located just outside </a:t>
            </a:r>
            <a:r>
              <a:rPr lang="en-US" dirty="0" err="1" smtClean="0"/>
              <a:t>Canyonlands</a:t>
            </a:r>
            <a:r>
              <a:rPr lang="en-US" dirty="0" smtClean="0"/>
              <a:t>’ Needles District.</a:t>
            </a:r>
          </a:p>
          <a:p>
            <a:r>
              <a:rPr lang="en-US" dirty="0" smtClean="0"/>
              <a:t>Great Gallery: One of the most important rock-art sites in the United States is found at the end of a half-day hike in </a:t>
            </a:r>
            <a:r>
              <a:rPr lang="en-US" dirty="0" err="1" smtClean="0"/>
              <a:t>Canyonlands</a:t>
            </a:r>
            <a:r>
              <a:rPr lang="en-US" dirty="0" smtClean="0"/>
              <a:t>’ Horseshoe Canyon Unit.</a:t>
            </a:r>
          </a:p>
          <a:p>
            <a:r>
              <a:rPr lang="en-US" dirty="0" smtClean="0"/>
              <a:t>Delicate Arch: On this popular hiking trail in Arches National Park, look for an often-overlooked panel of Ute-style rock-art images.</a:t>
            </a:r>
          </a:p>
          <a:p>
            <a:r>
              <a:rPr lang="en-US" dirty="0" smtClean="0"/>
              <a:t>Holly Ruins: You’ll find many </a:t>
            </a:r>
            <a:r>
              <a:rPr lang="en-US" dirty="0" err="1" smtClean="0"/>
              <a:t>petroglyphs</a:t>
            </a:r>
            <a:r>
              <a:rPr lang="en-US" dirty="0" smtClean="0"/>
              <a:t> in this portion of </a:t>
            </a:r>
            <a:r>
              <a:rPr lang="en-US" dirty="0" err="1" smtClean="0"/>
              <a:t>Hovenweep</a:t>
            </a:r>
            <a:r>
              <a:rPr lang="en-US" dirty="0" smtClean="0"/>
              <a:t> National Monument, one of Utah’s best-preserved Ancestral </a:t>
            </a:r>
            <a:r>
              <a:rPr lang="en-US" dirty="0" err="1" smtClean="0"/>
              <a:t>Puebloan</a:t>
            </a:r>
            <a:r>
              <a:rPr lang="en-US" dirty="0" smtClean="0"/>
              <a:t> villages.</a:t>
            </a:r>
            <a:endParaRPr lang="en-US" dirty="0"/>
          </a:p>
        </p:txBody>
      </p:sp>
    </p:spTree>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838201" y="4495800"/>
            <a:ext cx="6781801" cy="1266509"/>
            <a:chOff x="838201" y="4495800"/>
            <a:chExt cx="6781801" cy="1266509"/>
          </a:xfrm>
        </p:grpSpPr>
        <p:cxnSp>
          <p:nvCxnSpPr>
            <p:cNvPr id="27" name="Straight Connector 26"/>
            <p:cNvCxnSpPr/>
            <p:nvPr/>
          </p:nvCxnSpPr>
          <p:spPr>
            <a:xfrm rot="10800000">
              <a:off x="838201" y="4495800"/>
              <a:ext cx="3810000" cy="1588"/>
            </a:xfrm>
            <a:prstGeom prst="line">
              <a:avLst/>
            </a:prstGeom>
            <a:ln w="50800">
              <a:solidFill>
                <a:srgbClr val="FF0000"/>
              </a:solidFill>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1600201" y="5334000"/>
              <a:ext cx="6019801" cy="1588"/>
            </a:xfrm>
            <a:prstGeom prst="line">
              <a:avLst/>
            </a:prstGeom>
            <a:ln w="50800">
              <a:solidFill>
                <a:srgbClr val="FF0000"/>
              </a:solidFill>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3276600" y="5760720"/>
              <a:ext cx="2667000" cy="1589"/>
            </a:xfrm>
            <a:prstGeom prst="line">
              <a:avLst/>
            </a:prstGeom>
            <a:ln w="50800">
              <a:solidFill>
                <a:srgbClr val="FF0000"/>
              </a:solidFill>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5973762" y="228600"/>
            <a:ext cx="2865438" cy="3481388"/>
            <a:chOff x="5745162" y="2667000"/>
            <a:chExt cx="2865438" cy="3481388"/>
          </a:xfrm>
        </p:grpSpPr>
        <p:pic>
          <p:nvPicPr>
            <p:cNvPr id="58370" name="Picture 2"/>
            <p:cNvPicPr>
              <a:picLocks noChangeAspect="1" noChangeArrowheads="1"/>
            </p:cNvPicPr>
            <p:nvPr/>
          </p:nvPicPr>
          <p:blipFill>
            <a:blip r:embed="rId2" cstate="print"/>
            <a:srcRect/>
            <a:stretch>
              <a:fillRect/>
            </a:stretch>
          </p:blipFill>
          <p:spPr bwMode="auto">
            <a:xfrm>
              <a:off x="5745162" y="3276600"/>
              <a:ext cx="2865438" cy="2871788"/>
            </a:xfrm>
            <a:prstGeom prst="rect">
              <a:avLst/>
            </a:prstGeom>
            <a:noFill/>
            <a:ln w="9525">
              <a:noFill/>
              <a:miter lim="800000"/>
              <a:headEnd/>
              <a:tailEnd/>
            </a:ln>
            <a:effectLst/>
          </p:spPr>
        </p:pic>
        <p:sp>
          <p:nvSpPr>
            <p:cNvPr id="54" name="Rectangle 53"/>
            <p:cNvSpPr/>
            <p:nvPr/>
          </p:nvSpPr>
          <p:spPr>
            <a:xfrm>
              <a:off x="6324600" y="2667000"/>
              <a:ext cx="1781065" cy="523220"/>
            </a:xfrm>
            <a:prstGeom prst="rect">
              <a:avLst/>
            </a:prstGeom>
          </p:spPr>
          <p:txBody>
            <a:bodyPr wrap="none">
              <a:spAutoFit/>
            </a:bodyPr>
            <a:lstStyle/>
            <a:p>
              <a:r>
                <a:rPr lang="en-US" sz="2800" b="1" dirty="0" smtClean="0"/>
                <a:t>Pictograph</a:t>
              </a:r>
              <a:endParaRPr lang="en-US" sz="2800" dirty="0"/>
            </a:p>
          </p:txBody>
        </p:sp>
      </p:grpSp>
      <p:sp useBgFill="1">
        <p:nvSpPr>
          <p:cNvPr id="49" name="Rectangle 48"/>
          <p:cNvSpPr/>
          <p:nvPr/>
        </p:nvSpPr>
        <p:spPr>
          <a:xfrm>
            <a:off x="5791200" y="0"/>
            <a:ext cx="3352800" cy="403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228600" y="4038600"/>
            <a:ext cx="8534400" cy="2677656"/>
          </a:xfrm>
          <a:prstGeom prst="rect">
            <a:avLst/>
          </a:prstGeom>
        </p:spPr>
        <p:txBody>
          <a:bodyPr wrap="square">
            <a:spAutoFit/>
          </a:bodyPr>
          <a:lstStyle/>
          <a:p>
            <a:pPr algn="ctr"/>
            <a:r>
              <a:rPr lang="en-US" sz="2800" dirty="0" smtClean="0">
                <a:latin typeface="Comic Sans MS" pitchFamily="66" charset="0"/>
              </a:rPr>
              <a:t>“The Colorado Plateau is one of the greatest places in the world to see and study rock art.  The sandstone cliffs [are] ideal canvases for </a:t>
            </a:r>
            <a:r>
              <a:rPr lang="en-US" sz="2800" dirty="0" err="1" smtClean="0">
                <a:latin typeface="Comic Sans MS" pitchFamily="66" charset="0"/>
              </a:rPr>
              <a:t>petroglyphs</a:t>
            </a:r>
            <a:r>
              <a:rPr lang="en-US" sz="2800" dirty="0" smtClean="0">
                <a:latin typeface="Comic Sans MS" pitchFamily="66" charset="0"/>
              </a:rPr>
              <a:t>, and rock overhangs have protected painted images for thousands of years.“</a:t>
            </a:r>
          </a:p>
          <a:p>
            <a:pPr algn="ctr"/>
            <a:r>
              <a:rPr lang="en-US" sz="2800" dirty="0" smtClean="0">
                <a:latin typeface="Comic Sans MS" pitchFamily="66" charset="0"/>
              </a:rPr>
              <a:t>			</a:t>
            </a:r>
            <a:r>
              <a:rPr lang="en-US" sz="2400" dirty="0" smtClean="0"/>
              <a:t>- Museum of Western Colorado</a:t>
            </a:r>
            <a:endParaRPr lang="en-US" sz="2400" dirty="0"/>
          </a:p>
        </p:txBody>
      </p:sp>
      <p:grpSp>
        <p:nvGrpSpPr>
          <p:cNvPr id="56" name="Group 55"/>
          <p:cNvGrpSpPr/>
          <p:nvPr/>
        </p:nvGrpSpPr>
        <p:grpSpPr>
          <a:xfrm>
            <a:off x="301752" y="228600"/>
            <a:ext cx="2865438" cy="3475038"/>
            <a:chOff x="838200" y="2667000"/>
            <a:chExt cx="2865438" cy="3475038"/>
          </a:xfrm>
        </p:grpSpPr>
        <p:sp>
          <p:nvSpPr>
            <p:cNvPr id="52" name="Rectangle 51"/>
            <p:cNvSpPr/>
            <p:nvPr/>
          </p:nvSpPr>
          <p:spPr>
            <a:xfrm>
              <a:off x="1219200" y="2667000"/>
              <a:ext cx="1802353" cy="523220"/>
            </a:xfrm>
            <a:prstGeom prst="rect">
              <a:avLst/>
            </a:prstGeom>
          </p:spPr>
          <p:txBody>
            <a:bodyPr wrap="none">
              <a:spAutoFit/>
            </a:bodyPr>
            <a:lstStyle/>
            <a:p>
              <a:r>
                <a:rPr lang="en-US" sz="2800" b="1" dirty="0" err="1" smtClean="0"/>
                <a:t>Petroglyph</a:t>
              </a:r>
              <a:endParaRPr lang="en-US" sz="2800" dirty="0"/>
            </a:p>
          </p:txBody>
        </p:sp>
        <p:pic>
          <p:nvPicPr>
            <p:cNvPr id="55" name="Picture 10"/>
            <p:cNvPicPr>
              <a:picLocks noChangeAspect="1" noChangeArrowheads="1"/>
            </p:cNvPicPr>
            <p:nvPr/>
          </p:nvPicPr>
          <p:blipFill>
            <a:blip r:embed="rId3" cstate="print"/>
            <a:srcRect/>
            <a:stretch>
              <a:fillRect/>
            </a:stretch>
          </p:blipFill>
          <p:spPr bwMode="auto">
            <a:xfrm>
              <a:off x="838200" y="3276600"/>
              <a:ext cx="2865438" cy="2865438"/>
            </a:xfrm>
            <a:prstGeom prst="rect">
              <a:avLst/>
            </a:prstGeom>
            <a:noFill/>
            <a:ln w="9525">
              <a:noFill/>
              <a:miter lim="800000"/>
              <a:headEnd/>
              <a:tailEnd/>
            </a:ln>
            <a:effectLst/>
          </p:spPr>
        </p:pic>
      </p:grpSp>
      <p:sp useBgFill="1">
        <p:nvSpPr>
          <p:cNvPr id="53" name="Rectangle 52"/>
          <p:cNvSpPr/>
          <p:nvPr/>
        </p:nvSpPr>
        <p:spPr>
          <a:xfrm>
            <a:off x="228600" y="4038600"/>
            <a:ext cx="8915400" cy="2819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0" y="-76200"/>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Rock Art</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sp>
        <p:nvSpPr>
          <p:cNvPr id="47" name="Rectangle 46"/>
          <p:cNvSpPr/>
          <p:nvPr/>
        </p:nvSpPr>
        <p:spPr>
          <a:xfrm>
            <a:off x="838200" y="4267200"/>
            <a:ext cx="7543800" cy="1754326"/>
          </a:xfrm>
          <a:prstGeom prst="rect">
            <a:avLst/>
          </a:prstGeom>
        </p:spPr>
        <p:txBody>
          <a:bodyPr wrap="square">
            <a:spAutoFit/>
          </a:bodyPr>
          <a:lstStyle/>
          <a:p>
            <a:pPr algn="ctr"/>
            <a:r>
              <a:rPr lang="en-US" sz="3600" dirty="0" smtClean="0"/>
              <a:t>Images created by pecking and carving into rock by striking the surface with a hard rock and </a:t>
            </a:r>
            <a:r>
              <a:rPr lang="en-US" sz="3600" dirty="0" err="1" smtClean="0"/>
              <a:t>hammerstone</a:t>
            </a:r>
            <a:r>
              <a:rPr lang="en-US" sz="3600" dirty="0" smtClean="0"/>
              <a:t>.</a:t>
            </a:r>
            <a:endParaRPr lang="en-US" sz="3600" dirty="0"/>
          </a:p>
        </p:txBody>
      </p:sp>
      <p:sp>
        <p:nvSpPr>
          <p:cNvPr id="59" name="Rectangle 58"/>
          <p:cNvSpPr/>
          <p:nvPr/>
        </p:nvSpPr>
        <p:spPr>
          <a:xfrm>
            <a:off x="4648200" y="762000"/>
            <a:ext cx="2886881" cy="707886"/>
          </a:xfrm>
          <a:prstGeom prst="rect">
            <a:avLst/>
          </a:prstGeom>
        </p:spPr>
        <p:txBody>
          <a:bodyPr wrap="none">
            <a:spAutoFit/>
          </a:bodyPr>
          <a:lstStyle/>
          <a:p>
            <a:r>
              <a:rPr lang="en-US" sz="4000" b="1" dirty="0" smtClean="0"/>
              <a:t>Petro - glyph</a:t>
            </a:r>
            <a:endParaRPr lang="en-US" sz="4000" dirty="0"/>
          </a:p>
        </p:txBody>
      </p:sp>
      <p:grpSp>
        <p:nvGrpSpPr>
          <p:cNvPr id="68" name="Group 67"/>
          <p:cNvGrpSpPr/>
          <p:nvPr/>
        </p:nvGrpSpPr>
        <p:grpSpPr>
          <a:xfrm>
            <a:off x="3322320" y="1370012"/>
            <a:ext cx="2545080" cy="1459806"/>
            <a:chOff x="3322320" y="1598612"/>
            <a:chExt cx="2545080" cy="1459806"/>
          </a:xfrm>
        </p:grpSpPr>
        <p:sp>
          <p:nvSpPr>
            <p:cNvPr id="51" name="Rectangle 50"/>
            <p:cNvSpPr/>
            <p:nvPr/>
          </p:nvSpPr>
          <p:spPr>
            <a:xfrm>
              <a:off x="3322320" y="1981200"/>
              <a:ext cx="2468880" cy="1077218"/>
            </a:xfrm>
            <a:prstGeom prst="rect">
              <a:avLst/>
            </a:prstGeom>
            <a:ln w="38100">
              <a:solidFill>
                <a:schemeClr val="tx1"/>
              </a:solidFill>
            </a:ln>
          </p:spPr>
          <p:txBody>
            <a:bodyPr wrap="square">
              <a:spAutoFit/>
            </a:bodyPr>
            <a:lstStyle/>
            <a:p>
              <a:pPr algn="ctr"/>
              <a:r>
                <a:rPr lang="en-US" sz="3200" dirty="0" smtClean="0"/>
                <a:t>Greek </a:t>
              </a:r>
            </a:p>
            <a:p>
              <a:pPr algn="ctr"/>
              <a:r>
                <a:rPr lang="en-US" sz="3200" dirty="0" smtClean="0"/>
                <a:t>'</a:t>
              </a:r>
              <a:r>
                <a:rPr lang="en-US" sz="3200" dirty="0" err="1" smtClean="0"/>
                <a:t>petra</a:t>
              </a:r>
              <a:r>
                <a:rPr lang="en-US" sz="3200" dirty="0" smtClean="0"/>
                <a:t>‘ = rock</a:t>
              </a:r>
              <a:endParaRPr lang="en-US" sz="3200" dirty="0"/>
            </a:p>
          </p:txBody>
        </p:sp>
        <p:cxnSp>
          <p:nvCxnSpPr>
            <p:cNvPr id="62" name="Straight Connector 61"/>
            <p:cNvCxnSpPr/>
            <p:nvPr/>
          </p:nvCxnSpPr>
          <p:spPr>
            <a:xfrm rot="5400000">
              <a:off x="4306094" y="1790700"/>
              <a:ext cx="3810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0800000">
              <a:off x="4495800" y="1598612"/>
              <a:ext cx="13716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a:off x="5943600" y="1371600"/>
            <a:ext cx="3154680" cy="1458218"/>
            <a:chOff x="5943600" y="1600200"/>
            <a:chExt cx="3154680" cy="1458218"/>
          </a:xfrm>
        </p:grpSpPr>
        <p:sp>
          <p:nvSpPr>
            <p:cNvPr id="60" name="Rectangle 59"/>
            <p:cNvSpPr/>
            <p:nvPr/>
          </p:nvSpPr>
          <p:spPr>
            <a:xfrm>
              <a:off x="5943600" y="1981200"/>
              <a:ext cx="3154680" cy="1077218"/>
            </a:xfrm>
            <a:prstGeom prst="rect">
              <a:avLst/>
            </a:prstGeom>
            <a:ln w="38100">
              <a:solidFill>
                <a:schemeClr val="tx1"/>
              </a:solidFill>
            </a:ln>
          </p:spPr>
          <p:txBody>
            <a:bodyPr wrap="square">
              <a:spAutoFit/>
            </a:bodyPr>
            <a:lstStyle/>
            <a:p>
              <a:pPr algn="ctr"/>
              <a:r>
                <a:rPr lang="en-US" sz="3200" dirty="0" smtClean="0"/>
                <a:t>Greek </a:t>
              </a:r>
            </a:p>
            <a:p>
              <a:pPr algn="ctr"/>
              <a:r>
                <a:rPr lang="en-US" sz="3200" dirty="0" err="1" smtClean="0"/>
                <a:t>gluphe</a:t>
              </a:r>
              <a:r>
                <a:rPr lang="en-US" sz="3200" dirty="0" smtClean="0"/>
                <a:t>‘ = carving</a:t>
              </a:r>
              <a:endParaRPr lang="en-US" sz="3200" dirty="0"/>
            </a:p>
          </p:txBody>
        </p:sp>
        <p:cxnSp>
          <p:nvCxnSpPr>
            <p:cNvPr id="69" name="Straight Connector 68"/>
            <p:cNvCxnSpPr/>
            <p:nvPr/>
          </p:nvCxnSpPr>
          <p:spPr>
            <a:xfrm rot="5400000">
              <a:off x="7504906" y="1789906"/>
              <a:ext cx="3810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10800000" flipV="1">
              <a:off x="6248400" y="1600200"/>
              <a:ext cx="1463040" cy="2743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4" name="Rectangle 73"/>
          <p:cNvSpPr/>
          <p:nvPr/>
        </p:nvSpPr>
        <p:spPr>
          <a:xfrm>
            <a:off x="4698866" y="2895600"/>
            <a:ext cx="3129831" cy="707886"/>
          </a:xfrm>
          <a:prstGeom prst="rect">
            <a:avLst/>
          </a:prstGeom>
        </p:spPr>
        <p:txBody>
          <a:bodyPr wrap="none">
            <a:spAutoFit/>
          </a:bodyPr>
          <a:lstStyle/>
          <a:p>
            <a:r>
              <a:rPr lang="en-US" sz="4000" b="1" dirty="0" smtClean="0"/>
              <a:t>Rock - carving</a:t>
            </a:r>
            <a:endParaRPr lang="en-US" sz="4000" dirty="0"/>
          </a:p>
        </p:txBody>
      </p:sp>
      <p:cxnSp>
        <p:nvCxnSpPr>
          <p:cNvPr id="76" name="Straight Connector 75"/>
          <p:cNvCxnSpPr/>
          <p:nvPr/>
        </p:nvCxnSpPr>
        <p:spPr>
          <a:xfrm rot="10800000">
            <a:off x="4495800" y="4800600"/>
            <a:ext cx="3810000" cy="1588"/>
          </a:xfrm>
          <a:prstGeom prst="line">
            <a:avLst/>
          </a:prstGeom>
          <a:ln w="50800">
            <a:solidFill>
              <a:srgbClr val="FF0000"/>
            </a:solidFill>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0800000">
            <a:off x="1905000" y="5334000"/>
            <a:ext cx="762000" cy="1588"/>
          </a:xfrm>
          <a:prstGeom prst="line">
            <a:avLst/>
          </a:prstGeom>
          <a:ln w="50800">
            <a:solidFill>
              <a:srgbClr val="FF0000"/>
            </a:solidFill>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pic>
        <p:nvPicPr>
          <p:cNvPr id="25" name="Picture 8"/>
          <p:cNvPicPr>
            <a:picLocks noChangeAspect="1" noChangeArrowheads="1"/>
          </p:cNvPicPr>
          <p:nvPr/>
        </p:nvPicPr>
        <p:blipFill>
          <a:blip r:embed="rId4" cstate="print"/>
          <a:srcRect/>
          <a:stretch>
            <a:fillRect/>
          </a:stretch>
        </p:blipFill>
        <p:spPr bwMode="auto">
          <a:xfrm>
            <a:off x="1700212" y="3810000"/>
            <a:ext cx="2871788" cy="2865438"/>
          </a:xfrm>
          <a:prstGeom prst="rect">
            <a:avLst/>
          </a:prstGeom>
          <a:noFill/>
          <a:ln w="9525">
            <a:noFill/>
            <a:miter lim="800000"/>
            <a:headEnd/>
            <a:tailEnd/>
          </a:ln>
          <a:effectLst/>
        </p:spPr>
      </p:pic>
      <p:pic>
        <p:nvPicPr>
          <p:cNvPr id="26" name="Picture 9"/>
          <p:cNvPicPr>
            <a:picLocks noChangeAspect="1" noChangeArrowheads="1"/>
          </p:cNvPicPr>
          <p:nvPr/>
        </p:nvPicPr>
        <p:blipFill>
          <a:blip r:embed="rId5" cstate="print"/>
          <a:srcRect/>
          <a:stretch>
            <a:fillRect/>
          </a:stretch>
        </p:blipFill>
        <p:spPr bwMode="auto">
          <a:xfrm>
            <a:off x="4976812" y="3810000"/>
            <a:ext cx="2871788" cy="286543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0"/>
                                        </p:tgtEl>
                                      </p:cBhvr>
                                    </p:animEffect>
                                    <p:set>
                                      <p:cBhvr>
                                        <p:cTn id="7" dur="1" fill="hold">
                                          <p:stCondLst>
                                            <p:cond delay="999"/>
                                          </p:stCondLst>
                                        </p:cTn>
                                        <p:tgtEl>
                                          <p:spTgt spid="3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1000"/>
                                        <p:tgtEl>
                                          <p:spTgt spid="5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1000"/>
                                        <p:tgtEl>
                                          <p:spTgt spid="49"/>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wipe(left)">
                                      <p:cBhvr>
                                        <p:cTn id="17" dur="10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wipe(up)">
                                      <p:cBhvr>
                                        <p:cTn id="22" dur="1000"/>
                                        <p:tgtEl>
                                          <p:spTgt spid="6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wipe(up)">
                                      <p:cBhvr>
                                        <p:cTn id="27" dur="1000"/>
                                        <p:tgtEl>
                                          <p:spTgt spid="7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wipe(left)">
                                      <p:cBhvr>
                                        <p:cTn id="32" dur="1000"/>
                                        <p:tgtEl>
                                          <p:spTgt spid="7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1000"/>
                                        <p:tgtEl>
                                          <p:spTgt spid="47"/>
                                        </p:tgtEl>
                                      </p:cBhvr>
                                    </p:animEffect>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76"/>
                                        </p:tgtEl>
                                        <p:attrNameLst>
                                          <p:attrName>style.visibility</p:attrName>
                                        </p:attrNameLst>
                                      </p:cBhvr>
                                      <p:to>
                                        <p:strVal val="visible"/>
                                      </p:to>
                                    </p:set>
                                    <p:animEffect transition="in" filter="wipe(left)">
                                      <p:cBhvr>
                                        <p:cTn id="41" dur="1000"/>
                                        <p:tgtEl>
                                          <p:spTgt spid="76"/>
                                        </p:tgtEl>
                                      </p:cBhvr>
                                    </p:animEffect>
                                  </p:childTnLst>
                                </p:cTn>
                              </p:par>
                            </p:childTnLst>
                          </p:cTn>
                        </p:par>
                        <p:par>
                          <p:cTn id="42" fill="hold">
                            <p:stCondLst>
                              <p:cond delay="2000"/>
                            </p:stCondLst>
                            <p:childTnLst>
                              <p:par>
                                <p:cTn id="43" presetID="22" presetClass="entr" presetSubtype="8" fill="hold" nodeType="afterEffect">
                                  <p:stCondLst>
                                    <p:cond delay="0"/>
                                  </p:stCondLst>
                                  <p:childTnLst>
                                    <p:set>
                                      <p:cBhvr>
                                        <p:cTn id="44" dur="1" fill="hold">
                                          <p:stCondLst>
                                            <p:cond delay="0"/>
                                          </p:stCondLst>
                                        </p:cTn>
                                        <p:tgtEl>
                                          <p:spTgt spid="78"/>
                                        </p:tgtEl>
                                        <p:attrNameLst>
                                          <p:attrName>style.visibility</p:attrName>
                                        </p:attrNameLst>
                                      </p:cBhvr>
                                      <p:to>
                                        <p:strVal val="visible"/>
                                      </p:to>
                                    </p:set>
                                    <p:animEffect transition="in" filter="wipe(left)">
                                      <p:cBhvr>
                                        <p:cTn id="45" dur="1000"/>
                                        <p:tgtEl>
                                          <p:spTgt spid="7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1000"/>
                                        <p:tgtEl>
                                          <p:spTgt spid="47"/>
                                        </p:tgtEl>
                                      </p:cBhvr>
                                    </p:animEffect>
                                    <p:set>
                                      <p:cBhvr>
                                        <p:cTn id="50" dur="1" fill="hold">
                                          <p:stCondLst>
                                            <p:cond delay="999"/>
                                          </p:stCondLst>
                                        </p:cTn>
                                        <p:tgtEl>
                                          <p:spTgt spid="47"/>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1000"/>
                                        <p:tgtEl>
                                          <p:spTgt spid="76"/>
                                        </p:tgtEl>
                                      </p:cBhvr>
                                    </p:animEffect>
                                    <p:set>
                                      <p:cBhvr>
                                        <p:cTn id="53" dur="1" fill="hold">
                                          <p:stCondLst>
                                            <p:cond delay="999"/>
                                          </p:stCondLst>
                                        </p:cTn>
                                        <p:tgtEl>
                                          <p:spTgt spid="76"/>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1000"/>
                                        <p:tgtEl>
                                          <p:spTgt spid="25"/>
                                        </p:tgtEl>
                                      </p:cBhvr>
                                    </p:animEffect>
                                  </p:childTnLst>
                                </p:cTn>
                              </p:par>
                            </p:childTnLst>
                          </p:cTn>
                        </p:par>
                        <p:par>
                          <p:cTn id="57" fill="hold">
                            <p:stCondLst>
                              <p:cond delay="1000"/>
                            </p:stCondLst>
                            <p:childTnLst>
                              <p:par>
                                <p:cTn id="58" presetID="10" presetClass="entr" presetSubtype="0" fill="hold"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childTnLst>
                                </p:cTn>
                              </p:par>
                              <p:par>
                                <p:cTn id="61" presetID="10" presetClass="exit" presetSubtype="0" fill="hold" nodeType="withEffect">
                                  <p:stCondLst>
                                    <p:cond delay="0"/>
                                  </p:stCondLst>
                                  <p:childTnLst>
                                    <p:animEffect transition="out" filter="fade">
                                      <p:cBhvr>
                                        <p:cTn id="62" dur="1000"/>
                                        <p:tgtEl>
                                          <p:spTgt spid="78"/>
                                        </p:tgtEl>
                                      </p:cBhvr>
                                    </p:animEffect>
                                    <p:set>
                                      <p:cBhvr>
                                        <p:cTn id="63" dur="1" fill="hold">
                                          <p:stCondLst>
                                            <p:cond delay="999"/>
                                          </p:stCondLst>
                                        </p:cTn>
                                        <p:tgtEl>
                                          <p:spTgt spid="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47" grpId="0"/>
      <p:bldP spid="47" grpId="1"/>
      <p:bldP spid="59" grpId="0"/>
      <p:bldP spid="74" grpId="0"/>
    </p:bld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https://museumofwesternco.com/wp-content/uploads/2020/03/IMG_2044-255x255.jpg">
            <a:hlinkClick r:id="rId2"/>
          </p:cNvPr>
          <p:cNvPicPr>
            <a:picLocks noChangeAspect="1" noChangeArrowheads="1"/>
          </p:cNvPicPr>
          <p:nvPr/>
        </p:nvPicPr>
        <p:blipFill>
          <a:blip r:embed="rId3" cstate="print"/>
          <a:srcRect/>
          <a:stretch>
            <a:fillRect/>
          </a:stretch>
        </p:blipFill>
        <p:spPr bwMode="auto">
          <a:xfrm>
            <a:off x="34925" y="114428588"/>
            <a:ext cx="2428875" cy="2428875"/>
          </a:xfrm>
          <a:prstGeom prst="rect">
            <a:avLst/>
          </a:prstGeom>
          <a:noFill/>
        </p:spPr>
      </p:pic>
      <p:pic>
        <p:nvPicPr>
          <p:cNvPr id="1027" name="Picture 3" descr="https://museumofwesternco.com/wp-content/uploads/2020/03/IMG_1993-255x255.jpg">
            <a:hlinkClick r:id="rId4"/>
          </p:cNvPr>
          <p:cNvPicPr>
            <a:picLocks noChangeAspect="1" noChangeArrowheads="1"/>
          </p:cNvPicPr>
          <p:nvPr/>
        </p:nvPicPr>
        <p:blipFill>
          <a:blip r:embed="rId5" cstate="print"/>
          <a:srcRect/>
          <a:stretch>
            <a:fillRect/>
          </a:stretch>
        </p:blipFill>
        <p:spPr bwMode="auto">
          <a:xfrm>
            <a:off x="34925" y="114580988"/>
            <a:ext cx="2428875" cy="2428875"/>
          </a:xfrm>
          <a:prstGeom prst="rect">
            <a:avLst/>
          </a:prstGeom>
          <a:noFill/>
        </p:spPr>
      </p:pic>
      <p:pic>
        <p:nvPicPr>
          <p:cNvPr id="1028" name="Picture 4" descr="https://museumofwesternco.com/wp-content/uploads/2020/03/DSC03028-255x255.jpg">
            <a:hlinkClick r:id="rId6"/>
          </p:cNvPr>
          <p:cNvPicPr>
            <a:picLocks noChangeAspect="1" noChangeArrowheads="1"/>
          </p:cNvPicPr>
          <p:nvPr/>
        </p:nvPicPr>
        <p:blipFill>
          <a:blip r:embed="rId7" cstate="print"/>
          <a:srcRect/>
          <a:stretch>
            <a:fillRect/>
          </a:stretch>
        </p:blipFill>
        <p:spPr bwMode="auto">
          <a:xfrm>
            <a:off x="34925" y="114733388"/>
            <a:ext cx="2428875" cy="2428875"/>
          </a:xfrm>
          <a:prstGeom prst="rect">
            <a:avLst/>
          </a:prstGeom>
          <a:noFill/>
        </p:spPr>
      </p:pic>
      <p:pic>
        <p:nvPicPr>
          <p:cNvPr id="1029" name="Picture 5"/>
          <p:cNvPicPr>
            <a:picLocks noChangeAspect="1" noChangeArrowheads="1"/>
          </p:cNvPicPr>
          <p:nvPr/>
        </p:nvPicPr>
        <p:blipFill>
          <a:blip r:embed="rId8" cstate="print"/>
          <a:srcRect/>
          <a:stretch>
            <a:fillRect/>
          </a:stretch>
        </p:blipFill>
        <p:spPr bwMode="auto">
          <a:xfrm>
            <a:off x="266700" y="3848100"/>
            <a:ext cx="2857500" cy="2857500"/>
          </a:xfrm>
          <a:prstGeom prst="rect">
            <a:avLst/>
          </a:prstGeom>
          <a:noFill/>
          <a:ln w="9525">
            <a:noFill/>
            <a:miter lim="800000"/>
            <a:headEnd/>
            <a:tailEnd/>
          </a:ln>
          <a:effectLst/>
        </p:spPr>
      </p:pic>
      <p:sp>
        <p:nvSpPr>
          <p:cNvPr id="7" name="Rectangle 6"/>
          <p:cNvSpPr/>
          <p:nvPr/>
        </p:nvSpPr>
        <p:spPr>
          <a:xfrm>
            <a:off x="0" y="0"/>
            <a:ext cx="9144000" cy="3139321"/>
          </a:xfrm>
          <a:prstGeom prst="rect">
            <a:avLst/>
          </a:prstGeom>
        </p:spPr>
        <p:txBody>
          <a:bodyPr wrap="square">
            <a:spAutoFit/>
          </a:bodyPr>
          <a:lstStyle/>
          <a:p>
            <a:r>
              <a:rPr lang="en-US" b="1" dirty="0" smtClean="0">
                <a:hlinkClick r:id="rId9"/>
              </a:rPr>
              <a:t>https://museumofwesternco.com/rock-art/</a:t>
            </a:r>
            <a:endParaRPr lang="en-US" b="1" dirty="0" smtClean="0"/>
          </a:p>
          <a:p>
            <a:r>
              <a:rPr lang="en-US" b="1" dirty="0" smtClean="0"/>
              <a:t>HOW IS ROCK ART MADE?</a:t>
            </a:r>
          </a:p>
          <a:p>
            <a:r>
              <a:rPr lang="en-US" dirty="0" smtClean="0"/>
              <a:t>	There are several different ways to create rock art.  </a:t>
            </a:r>
            <a:r>
              <a:rPr lang="en-US" dirty="0" err="1" smtClean="0"/>
              <a:t>Petroglyphs</a:t>
            </a:r>
            <a:r>
              <a:rPr lang="en-US" dirty="0" smtClean="0"/>
              <a:t> and pictographs are the two most common types found on the Colorado Plateau.  </a:t>
            </a:r>
            <a:r>
              <a:rPr lang="en-US" dirty="0" err="1" smtClean="0"/>
              <a:t>Petroforms</a:t>
            </a:r>
            <a:r>
              <a:rPr lang="en-US" dirty="0" smtClean="0"/>
              <a:t>, the arrangement of rocks on the ground to create shapes, and </a:t>
            </a:r>
            <a:r>
              <a:rPr lang="en-US" dirty="0" err="1" smtClean="0"/>
              <a:t>geoglyphs</a:t>
            </a:r>
            <a:r>
              <a:rPr lang="en-US" dirty="0" smtClean="0"/>
              <a:t>, extremely large images carved into the Earth’s surface, are two rare styles. </a:t>
            </a:r>
          </a:p>
          <a:p>
            <a:r>
              <a:rPr lang="en-US" dirty="0" smtClean="0"/>
              <a:t>	</a:t>
            </a:r>
            <a:r>
              <a:rPr lang="en-US" b="1" u="sng" dirty="0" err="1" smtClean="0"/>
              <a:t>Petroglyphs</a:t>
            </a:r>
            <a:r>
              <a:rPr lang="en-US" dirty="0" smtClean="0"/>
              <a:t> are the most common form of rock art.  Images are created by pecking and carving into rock by striking the surface with a hard rock and </a:t>
            </a:r>
            <a:r>
              <a:rPr lang="en-US" dirty="0" err="1" smtClean="0"/>
              <a:t>hammerstone</a:t>
            </a:r>
            <a:r>
              <a:rPr lang="en-US" dirty="0" smtClean="0"/>
              <a:t>.  </a:t>
            </a:r>
            <a:r>
              <a:rPr lang="en-US" dirty="0" err="1" smtClean="0"/>
              <a:t>Petroglyphs</a:t>
            </a:r>
            <a:r>
              <a:rPr lang="en-US" dirty="0" smtClean="0"/>
              <a:t> are commonly found on sandstone cliffs that have a high amount of dark staining known as desert varnish.  When an image is carved into the dark patina the image will have the same light color of the native rock which creates high contrast that is easy to see.</a:t>
            </a:r>
            <a:endParaRPr lang="en-US" dirty="0"/>
          </a:p>
        </p:txBody>
      </p:sp>
      <p:pic>
        <p:nvPicPr>
          <p:cNvPr id="1030" name="Picture 6"/>
          <p:cNvPicPr>
            <a:picLocks noChangeAspect="1" noChangeArrowheads="1"/>
          </p:cNvPicPr>
          <p:nvPr/>
        </p:nvPicPr>
        <p:blipFill>
          <a:blip r:embed="rId10" cstate="print"/>
          <a:srcRect/>
          <a:stretch>
            <a:fillRect/>
          </a:stretch>
        </p:blipFill>
        <p:spPr bwMode="auto">
          <a:xfrm>
            <a:off x="6286500" y="3695700"/>
            <a:ext cx="2857500" cy="2857500"/>
          </a:xfrm>
          <a:prstGeom prst="rect">
            <a:avLst/>
          </a:prstGeom>
          <a:noFill/>
          <a:ln w="9525">
            <a:noFill/>
            <a:miter lim="800000"/>
            <a:headEnd/>
            <a:tailEnd/>
          </a:ln>
          <a:effectLst/>
        </p:spPr>
      </p:pic>
      <p:pic>
        <p:nvPicPr>
          <p:cNvPr id="1031" name="Picture 7"/>
          <p:cNvPicPr>
            <a:picLocks noChangeAspect="1" noChangeArrowheads="1"/>
          </p:cNvPicPr>
          <p:nvPr/>
        </p:nvPicPr>
        <p:blipFill>
          <a:blip r:embed="rId11" cstate="print"/>
          <a:srcRect/>
          <a:stretch>
            <a:fillRect/>
          </a:stretch>
        </p:blipFill>
        <p:spPr bwMode="auto">
          <a:xfrm>
            <a:off x="3238500" y="3771900"/>
            <a:ext cx="2857500" cy="2857500"/>
          </a:xfrm>
          <a:prstGeom prst="rect">
            <a:avLst/>
          </a:prstGeom>
          <a:noFill/>
          <a:ln w="9525">
            <a:noFill/>
            <a:miter lim="800000"/>
            <a:headEnd/>
            <a:tailEnd/>
          </a:ln>
          <a:effectLst/>
        </p:spPr>
      </p:pic>
      <p:pic>
        <p:nvPicPr>
          <p:cNvPr id="1032" name="Picture 8"/>
          <p:cNvPicPr>
            <a:picLocks noChangeAspect="1" noChangeArrowheads="1"/>
          </p:cNvPicPr>
          <p:nvPr/>
        </p:nvPicPr>
        <p:blipFill>
          <a:blip r:embed="rId12" cstate="print"/>
          <a:srcRect/>
          <a:stretch>
            <a:fillRect/>
          </a:stretch>
        </p:blipFill>
        <p:spPr bwMode="auto">
          <a:xfrm>
            <a:off x="100012" y="3154362"/>
            <a:ext cx="2871788" cy="2865438"/>
          </a:xfrm>
          <a:prstGeom prst="rect">
            <a:avLst/>
          </a:prstGeom>
          <a:noFill/>
          <a:ln w="9525">
            <a:noFill/>
            <a:miter lim="800000"/>
            <a:headEnd/>
            <a:tailEnd/>
          </a:ln>
          <a:effectLst/>
        </p:spPr>
      </p:pic>
      <p:pic>
        <p:nvPicPr>
          <p:cNvPr id="1033" name="Picture 9"/>
          <p:cNvPicPr>
            <a:picLocks noChangeAspect="1" noChangeArrowheads="1"/>
          </p:cNvPicPr>
          <p:nvPr/>
        </p:nvPicPr>
        <p:blipFill>
          <a:blip r:embed="rId13" cstate="print"/>
          <a:srcRect/>
          <a:stretch>
            <a:fillRect/>
          </a:stretch>
        </p:blipFill>
        <p:spPr bwMode="auto">
          <a:xfrm>
            <a:off x="3124200" y="3200400"/>
            <a:ext cx="2871788" cy="2865438"/>
          </a:xfrm>
          <a:prstGeom prst="rect">
            <a:avLst/>
          </a:prstGeom>
          <a:noFill/>
          <a:ln w="9525">
            <a:noFill/>
            <a:miter lim="800000"/>
            <a:headEnd/>
            <a:tailEnd/>
          </a:ln>
          <a:effectLst/>
        </p:spPr>
      </p:pic>
      <p:pic>
        <p:nvPicPr>
          <p:cNvPr id="1034" name="Picture 10"/>
          <p:cNvPicPr>
            <a:picLocks noChangeAspect="1" noChangeArrowheads="1"/>
          </p:cNvPicPr>
          <p:nvPr/>
        </p:nvPicPr>
        <p:blipFill>
          <a:blip r:embed="rId14" cstate="print"/>
          <a:srcRect/>
          <a:stretch>
            <a:fillRect/>
          </a:stretch>
        </p:blipFill>
        <p:spPr bwMode="auto">
          <a:xfrm>
            <a:off x="6172200" y="3230562"/>
            <a:ext cx="2865438" cy="286543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42"/>
          <p:cNvGrpSpPr/>
          <p:nvPr/>
        </p:nvGrpSpPr>
        <p:grpSpPr>
          <a:xfrm>
            <a:off x="0" y="1238248"/>
            <a:ext cx="9358859" cy="5619752"/>
            <a:chOff x="0" y="1238248"/>
            <a:chExt cx="9358859" cy="5619752"/>
          </a:xfrm>
        </p:grpSpPr>
        <p:pic>
          <p:nvPicPr>
            <p:cNvPr id="1026" name="Picture 2" descr="http://theresilientearth.com/files/images/earths_structure-USGS.jpg"/>
            <p:cNvPicPr>
              <a:picLocks noChangeAspect="1" noChangeArrowheads="1"/>
            </p:cNvPicPr>
            <p:nvPr/>
          </p:nvPicPr>
          <p:blipFill>
            <a:blip r:embed="rId3" cstate="print"/>
            <a:srcRect/>
            <a:stretch>
              <a:fillRect/>
            </a:stretch>
          </p:blipFill>
          <p:spPr bwMode="auto">
            <a:xfrm>
              <a:off x="0" y="1238248"/>
              <a:ext cx="9144000" cy="5619752"/>
            </a:xfrm>
            <a:prstGeom prst="rect">
              <a:avLst/>
            </a:prstGeom>
            <a:noFill/>
          </p:spPr>
        </p:pic>
        <p:sp>
          <p:nvSpPr>
            <p:cNvPr id="42" name="Freeform 41"/>
            <p:cNvSpPr/>
            <p:nvPr/>
          </p:nvSpPr>
          <p:spPr>
            <a:xfrm>
              <a:off x="5136630" y="1429062"/>
              <a:ext cx="4222229" cy="5121640"/>
            </a:xfrm>
            <a:custGeom>
              <a:avLst/>
              <a:gdLst>
                <a:gd name="connsiteX0" fmla="*/ 2073639 w 4222229"/>
                <a:gd name="connsiteY0" fmla="*/ 724525 h 5746230"/>
                <a:gd name="connsiteX1" fmla="*/ 214859 w 4222229"/>
                <a:gd name="connsiteY1" fmla="*/ 5131633 h 5746230"/>
                <a:gd name="connsiteX2" fmla="*/ 784485 w 4222229"/>
                <a:gd name="connsiteY2" fmla="*/ 4412105 h 5746230"/>
                <a:gd name="connsiteX3" fmla="*/ 1728865 w 4222229"/>
                <a:gd name="connsiteY3" fmla="*/ 3692577 h 5746230"/>
                <a:gd name="connsiteX4" fmla="*/ 3003029 w 4222229"/>
                <a:gd name="connsiteY4" fmla="*/ 2028669 h 5746230"/>
                <a:gd name="connsiteX5" fmla="*/ 3812498 w 4222229"/>
                <a:gd name="connsiteY5" fmla="*/ 1908748 h 5746230"/>
                <a:gd name="connsiteX6" fmla="*/ 3977390 w 4222229"/>
                <a:gd name="connsiteY6" fmla="*/ 1698885 h 5746230"/>
                <a:gd name="connsiteX7" fmla="*/ 3902439 w 4222229"/>
                <a:gd name="connsiteY7" fmla="*/ 784485 h 5746230"/>
                <a:gd name="connsiteX8" fmla="*/ 2073639 w 4222229"/>
                <a:gd name="connsiteY8" fmla="*/ 724525 h 5746230"/>
                <a:gd name="connsiteX0" fmla="*/ 2073639 w 4222229"/>
                <a:gd name="connsiteY0" fmla="*/ 99935 h 5121640"/>
                <a:gd name="connsiteX1" fmla="*/ 214859 w 4222229"/>
                <a:gd name="connsiteY1" fmla="*/ 4507043 h 5121640"/>
                <a:gd name="connsiteX2" fmla="*/ 784485 w 4222229"/>
                <a:gd name="connsiteY2" fmla="*/ 3787515 h 5121640"/>
                <a:gd name="connsiteX3" fmla="*/ 1728865 w 4222229"/>
                <a:gd name="connsiteY3" fmla="*/ 3067987 h 5121640"/>
                <a:gd name="connsiteX4" fmla="*/ 3003029 w 4222229"/>
                <a:gd name="connsiteY4" fmla="*/ 1404079 h 5121640"/>
                <a:gd name="connsiteX5" fmla="*/ 3812498 w 4222229"/>
                <a:gd name="connsiteY5" fmla="*/ 1284158 h 5121640"/>
                <a:gd name="connsiteX6" fmla="*/ 3977390 w 4222229"/>
                <a:gd name="connsiteY6" fmla="*/ 1074295 h 5121640"/>
                <a:gd name="connsiteX7" fmla="*/ 3902439 w 4222229"/>
                <a:gd name="connsiteY7" fmla="*/ 159895 h 5121640"/>
                <a:gd name="connsiteX8" fmla="*/ 2073639 w 4222229"/>
                <a:gd name="connsiteY8" fmla="*/ 99935 h 5121640"/>
                <a:gd name="connsiteX0" fmla="*/ 2073639 w 4222229"/>
                <a:gd name="connsiteY0" fmla="*/ 99935 h 5121640"/>
                <a:gd name="connsiteX1" fmla="*/ 214859 w 4222229"/>
                <a:gd name="connsiteY1" fmla="*/ 4507043 h 5121640"/>
                <a:gd name="connsiteX2" fmla="*/ 784485 w 4222229"/>
                <a:gd name="connsiteY2" fmla="*/ 3787515 h 5121640"/>
                <a:gd name="connsiteX3" fmla="*/ 1728865 w 4222229"/>
                <a:gd name="connsiteY3" fmla="*/ 3067987 h 5121640"/>
                <a:gd name="connsiteX4" fmla="*/ 3003029 w 4222229"/>
                <a:gd name="connsiteY4" fmla="*/ 1404079 h 5121640"/>
                <a:gd name="connsiteX5" fmla="*/ 3812498 w 4222229"/>
                <a:gd name="connsiteY5" fmla="*/ 1284158 h 5121640"/>
                <a:gd name="connsiteX6" fmla="*/ 3977390 w 4222229"/>
                <a:gd name="connsiteY6" fmla="*/ 1074295 h 5121640"/>
                <a:gd name="connsiteX7" fmla="*/ 3902439 w 4222229"/>
                <a:gd name="connsiteY7" fmla="*/ 159895 h 5121640"/>
                <a:gd name="connsiteX8" fmla="*/ 2073639 w 4222229"/>
                <a:gd name="connsiteY8" fmla="*/ 99935 h 5121640"/>
                <a:gd name="connsiteX0" fmla="*/ 2073639 w 4222229"/>
                <a:gd name="connsiteY0" fmla="*/ 99935 h 5121640"/>
                <a:gd name="connsiteX1" fmla="*/ 214859 w 4222229"/>
                <a:gd name="connsiteY1" fmla="*/ 4507043 h 5121640"/>
                <a:gd name="connsiteX2" fmla="*/ 784485 w 4222229"/>
                <a:gd name="connsiteY2" fmla="*/ 3787515 h 5121640"/>
                <a:gd name="connsiteX3" fmla="*/ 1728865 w 4222229"/>
                <a:gd name="connsiteY3" fmla="*/ 3067987 h 5121640"/>
                <a:gd name="connsiteX4" fmla="*/ 3003029 w 4222229"/>
                <a:gd name="connsiteY4" fmla="*/ 1404079 h 5121640"/>
                <a:gd name="connsiteX5" fmla="*/ 3812498 w 4222229"/>
                <a:gd name="connsiteY5" fmla="*/ 1284158 h 5121640"/>
                <a:gd name="connsiteX6" fmla="*/ 3977390 w 4222229"/>
                <a:gd name="connsiteY6" fmla="*/ 1074295 h 5121640"/>
                <a:gd name="connsiteX7" fmla="*/ 3902439 w 4222229"/>
                <a:gd name="connsiteY7" fmla="*/ 159895 h 5121640"/>
                <a:gd name="connsiteX8" fmla="*/ 2073639 w 4222229"/>
                <a:gd name="connsiteY8" fmla="*/ 99935 h 512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2229" h="5121640">
                  <a:moveTo>
                    <a:pt x="2073639" y="99935"/>
                  </a:moveTo>
                  <a:cubicBezTo>
                    <a:pt x="1636426" y="1251680"/>
                    <a:pt x="548390" y="3819994"/>
                    <a:pt x="214859" y="4507043"/>
                  </a:cubicBezTo>
                  <a:cubicBezTo>
                    <a:pt x="0" y="5121640"/>
                    <a:pt x="532151" y="4027358"/>
                    <a:pt x="784485" y="3787515"/>
                  </a:cubicBezTo>
                  <a:cubicBezTo>
                    <a:pt x="1036819" y="3547672"/>
                    <a:pt x="1359108" y="3465226"/>
                    <a:pt x="1728865" y="3067987"/>
                  </a:cubicBezTo>
                  <a:cubicBezTo>
                    <a:pt x="2098622" y="2670748"/>
                    <a:pt x="2655757" y="1701384"/>
                    <a:pt x="3003029" y="1404079"/>
                  </a:cubicBezTo>
                  <a:cubicBezTo>
                    <a:pt x="3350301" y="1106774"/>
                    <a:pt x="3650105" y="1339122"/>
                    <a:pt x="3812498" y="1284158"/>
                  </a:cubicBezTo>
                  <a:cubicBezTo>
                    <a:pt x="3974891" y="1229194"/>
                    <a:pt x="3962400" y="1261672"/>
                    <a:pt x="3977390" y="1074295"/>
                  </a:cubicBezTo>
                  <a:cubicBezTo>
                    <a:pt x="3992380" y="886918"/>
                    <a:pt x="4222229" y="319790"/>
                    <a:pt x="3902439" y="159895"/>
                  </a:cubicBezTo>
                  <a:cubicBezTo>
                    <a:pt x="3582649" y="0"/>
                    <a:pt x="3085475" y="96187"/>
                    <a:pt x="2073639" y="999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Rectangle 54"/>
          <p:cNvSpPr/>
          <p:nvPr/>
        </p:nvSpPr>
        <p:spPr>
          <a:xfrm>
            <a:off x="1219200" y="3657600"/>
            <a:ext cx="762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2743200" y="5257800"/>
            <a:ext cx="990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438400" y="4419600"/>
            <a:ext cx="990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4681728" y="5108224"/>
            <a:ext cx="685800" cy="45437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21281713">
            <a:off x="5105400" y="4038599"/>
            <a:ext cx="762000" cy="432617"/>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36"/>
          <p:cNvGrpSpPr/>
          <p:nvPr/>
        </p:nvGrpSpPr>
        <p:grpSpPr>
          <a:xfrm>
            <a:off x="2590800" y="833735"/>
            <a:ext cx="1674829" cy="803517"/>
            <a:chOff x="2587877" y="833735"/>
            <a:chExt cx="1674829" cy="803517"/>
          </a:xfrm>
        </p:grpSpPr>
        <p:sp>
          <p:nvSpPr>
            <p:cNvPr id="18" name="Down Arrow 17"/>
            <p:cNvSpPr/>
            <p:nvPr/>
          </p:nvSpPr>
          <p:spPr>
            <a:xfrm rot="18780910">
              <a:off x="3711244" y="1085790"/>
              <a:ext cx="370357" cy="732567"/>
            </a:xfrm>
            <a:prstGeom prst="downArrow">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587877" y="833735"/>
              <a:ext cx="1125629" cy="461665"/>
            </a:xfrm>
            <a:prstGeom prst="rect">
              <a:avLst/>
            </a:prstGeom>
            <a:solidFill>
              <a:schemeClr val="accent1">
                <a:lumMod val="20000"/>
                <a:lumOff val="80000"/>
              </a:schemeClr>
            </a:solidFill>
            <a:ln w="38100">
              <a:solidFill>
                <a:schemeClr val="tx1"/>
              </a:solidFill>
            </a:ln>
          </p:spPr>
          <p:txBody>
            <a:bodyPr wrap="none" rtlCol="0">
              <a:spAutoFit/>
            </a:bodyPr>
            <a:lstStyle/>
            <a:p>
              <a:r>
                <a:rPr lang="en-US" sz="2400" b="1" dirty="0" smtClean="0">
                  <a:latin typeface="Arial" pitchFamily="34" charset="0"/>
                  <a:cs typeface="Arial" pitchFamily="34" charset="0"/>
                </a:rPr>
                <a:t>Ocean</a:t>
              </a:r>
            </a:p>
          </p:txBody>
        </p:sp>
      </p:grpSp>
      <p:sp>
        <p:nvSpPr>
          <p:cNvPr id="20" name="TextBox 19"/>
          <p:cNvSpPr txBox="1"/>
          <p:nvPr/>
        </p:nvSpPr>
        <p:spPr>
          <a:xfrm>
            <a:off x="0" y="0"/>
            <a:ext cx="9144000" cy="584775"/>
          </a:xfrm>
          <a:prstGeom prst="rect">
            <a:avLst/>
          </a:prstGeom>
          <a:noFill/>
        </p:spPr>
        <p:txBody>
          <a:bodyPr wrap="square" rtlCol="0">
            <a:spAutoFit/>
          </a:bodyPr>
          <a:lstStyle/>
          <a:p>
            <a:pPr algn="ctr"/>
            <a:r>
              <a:rPr lang="en-US" sz="3200" b="1" dirty="0" smtClean="0">
                <a:latin typeface="Arial" pitchFamily="34" charset="0"/>
                <a:cs typeface="Arial" pitchFamily="34" charset="0"/>
              </a:rPr>
              <a:t>3-D Schematic View of the Earth</a:t>
            </a:r>
          </a:p>
        </p:txBody>
      </p:sp>
      <p:grpSp>
        <p:nvGrpSpPr>
          <p:cNvPr id="9" name="Group 37"/>
          <p:cNvGrpSpPr/>
          <p:nvPr/>
        </p:nvGrpSpPr>
        <p:grpSpPr>
          <a:xfrm rot="17291036">
            <a:off x="1144560" y="3645177"/>
            <a:ext cx="1195601" cy="430887"/>
            <a:chOff x="1933372" y="5105400"/>
            <a:chExt cx="1195601" cy="430887"/>
          </a:xfrm>
        </p:grpSpPr>
        <p:sp>
          <p:nvSpPr>
            <p:cNvPr id="39" name="Rectangle 38"/>
            <p:cNvSpPr/>
            <p:nvPr/>
          </p:nvSpPr>
          <p:spPr>
            <a:xfrm>
              <a:off x="1933372" y="5181600"/>
              <a:ext cx="1066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40" name="TextBox 39"/>
            <p:cNvSpPr txBox="1"/>
            <p:nvPr/>
          </p:nvSpPr>
          <p:spPr>
            <a:xfrm>
              <a:off x="2253412" y="5105400"/>
              <a:ext cx="875561" cy="430887"/>
            </a:xfrm>
            <a:prstGeom prst="rect">
              <a:avLst/>
            </a:prstGeom>
            <a:solidFill>
              <a:schemeClr val="accent6">
                <a:lumMod val="50000"/>
              </a:schemeClr>
            </a:solidFill>
          </p:spPr>
          <p:txBody>
            <a:bodyPr wrap="none" rtlCol="0">
              <a:spAutoFit/>
            </a:bodyPr>
            <a:lstStyle/>
            <a:p>
              <a:r>
                <a:rPr lang="en-US" sz="2200" b="1" dirty="0" smtClean="0">
                  <a:solidFill>
                    <a:schemeClr val="bg1"/>
                  </a:solidFill>
                  <a:latin typeface="Arial" pitchFamily="34" charset="0"/>
                  <a:cs typeface="Arial" pitchFamily="34" charset="0"/>
                </a:rPr>
                <a:t>crust</a:t>
              </a:r>
            </a:p>
          </p:txBody>
        </p:sp>
      </p:grpSp>
      <p:sp>
        <p:nvSpPr>
          <p:cNvPr id="44" name="Oval 43"/>
          <p:cNvSpPr>
            <a:spLocks noChangeAspect="1"/>
          </p:cNvSpPr>
          <p:nvPr/>
        </p:nvSpPr>
        <p:spPr>
          <a:xfrm>
            <a:off x="533400" y="4096512"/>
            <a:ext cx="2697480" cy="2697480"/>
          </a:xfrm>
          <a:prstGeom prst="ellipse">
            <a:avLst/>
          </a:prstGeom>
          <a:solidFill>
            <a:schemeClr val="tx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a:spLocks noChangeAspect="1"/>
          </p:cNvSpPr>
          <p:nvPr/>
        </p:nvSpPr>
        <p:spPr>
          <a:xfrm>
            <a:off x="609600" y="4151376"/>
            <a:ext cx="2560320" cy="256032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a:spLocks noChangeAspect="1"/>
          </p:cNvSpPr>
          <p:nvPr/>
        </p:nvSpPr>
        <p:spPr>
          <a:xfrm>
            <a:off x="1188720" y="4727448"/>
            <a:ext cx="1426464" cy="1426464"/>
          </a:xfrm>
          <a:prstGeom prst="ellipse">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a:spLocks noChangeAspect="1"/>
          </p:cNvSpPr>
          <p:nvPr/>
        </p:nvSpPr>
        <p:spPr>
          <a:xfrm>
            <a:off x="1600200" y="5166360"/>
            <a:ext cx="548640" cy="548640"/>
          </a:xfrm>
          <a:prstGeom prst="ellipse">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28"/>
          <p:cNvGrpSpPr/>
          <p:nvPr/>
        </p:nvGrpSpPr>
        <p:grpSpPr>
          <a:xfrm rot="-300000">
            <a:off x="1769451" y="5084064"/>
            <a:ext cx="1717431" cy="461665"/>
            <a:chOff x="2209800" y="5105400"/>
            <a:chExt cx="1717431" cy="461665"/>
          </a:xfrm>
        </p:grpSpPr>
        <p:sp>
          <p:nvSpPr>
            <p:cNvPr id="28" name="Rectangle 27"/>
            <p:cNvSpPr/>
            <p:nvPr/>
          </p:nvSpPr>
          <p:spPr>
            <a:xfrm>
              <a:off x="2286000" y="5181599"/>
              <a:ext cx="1641231" cy="3182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 name="TextBox 26"/>
            <p:cNvSpPr txBox="1"/>
            <p:nvPr/>
          </p:nvSpPr>
          <p:spPr>
            <a:xfrm>
              <a:off x="2209800" y="5105400"/>
              <a:ext cx="1672253" cy="461665"/>
            </a:xfrm>
            <a:prstGeom prst="rect">
              <a:avLst/>
            </a:prstGeom>
            <a:noFill/>
          </p:spPr>
          <p:txBody>
            <a:bodyPr wrap="none" rtlCol="0">
              <a:spAutoFit/>
            </a:bodyPr>
            <a:lstStyle/>
            <a:p>
              <a:r>
                <a:rPr lang="en-US" sz="2400" b="1" dirty="0" smtClean="0">
                  <a:solidFill>
                    <a:schemeClr val="bg1"/>
                  </a:solidFill>
                  <a:latin typeface="Arial" pitchFamily="34" charset="0"/>
                  <a:cs typeface="Arial" pitchFamily="34" charset="0"/>
                </a:rPr>
                <a:t>inner core</a:t>
              </a:r>
            </a:p>
          </p:txBody>
        </p:sp>
      </p:grpSp>
      <p:sp>
        <p:nvSpPr>
          <p:cNvPr id="3" name="Freeform 2"/>
          <p:cNvSpPr/>
          <p:nvPr/>
        </p:nvSpPr>
        <p:spPr>
          <a:xfrm>
            <a:off x="1924050" y="4610100"/>
            <a:ext cx="3943350" cy="1638300"/>
          </a:xfrm>
          <a:custGeom>
            <a:avLst/>
            <a:gdLst>
              <a:gd name="connsiteX0" fmla="*/ 76200 w 4019550"/>
              <a:gd name="connsiteY0" fmla="*/ 514350 h 1638300"/>
              <a:gd name="connsiteX1" fmla="*/ 1924050 w 4019550"/>
              <a:gd name="connsiteY1" fmla="*/ 419100 h 1638300"/>
              <a:gd name="connsiteX2" fmla="*/ 2876550 w 4019550"/>
              <a:gd name="connsiteY2" fmla="*/ 381000 h 1638300"/>
              <a:gd name="connsiteX3" fmla="*/ 4019550 w 4019550"/>
              <a:gd name="connsiteY3" fmla="*/ 0 h 1638300"/>
              <a:gd name="connsiteX4" fmla="*/ 3543300 w 4019550"/>
              <a:gd name="connsiteY4" fmla="*/ 1104900 h 1638300"/>
              <a:gd name="connsiteX5" fmla="*/ 2400300 w 4019550"/>
              <a:gd name="connsiteY5" fmla="*/ 1638300 h 1638300"/>
              <a:gd name="connsiteX6" fmla="*/ 0 w 4019550"/>
              <a:gd name="connsiteY6" fmla="*/ 895350 h 1638300"/>
              <a:gd name="connsiteX0" fmla="*/ 0 w 3943350"/>
              <a:gd name="connsiteY0" fmla="*/ 514350 h 1638300"/>
              <a:gd name="connsiteX1" fmla="*/ 1847850 w 3943350"/>
              <a:gd name="connsiteY1" fmla="*/ 419100 h 1638300"/>
              <a:gd name="connsiteX2" fmla="*/ 2800350 w 3943350"/>
              <a:gd name="connsiteY2" fmla="*/ 381000 h 1638300"/>
              <a:gd name="connsiteX3" fmla="*/ 3943350 w 3943350"/>
              <a:gd name="connsiteY3" fmla="*/ 0 h 1638300"/>
              <a:gd name="connsiteX4" fmla="*/ 3467100 w 3943350"/>
              <a:gd name="connsiteY4" fmla="*/ 1104900 h 1638300"/>
              <a:gd name="connsiteX5" fmla="*/ 2324100 w 3943350"/>
              <a:gd name="connsiteY5" fmla="*/ 1638300 h 1638300"/>
              <a:gd name="connsiteX6" fmla="*/ 0 w 3943350"/>
              <a:gd name="connsiteY6" fmla="*/ 895350 h 1638300"/>
              <a:gd name="connsiteX0" fmla="*/ 0 w 3943350"/>
              <a:gd name="connsiteY0" fmla="*/ 514350 h 1638300"/>
              <a:gd name="connsiteX1" fmla="*/ 1847850 w 3943350"/>
              <a:gd name="connsiteY1" fmla="*/ 419100 h 1638300"/>
              <a:gd name="connsiteX2" fmla="*/ 2800350 w 3943350"/>
              <a:gd name="connsiteY2" fmla="*/ 381000 h 1638300"/>
              <a:gd name="connsiteX3" fmla="*/ 3943350 w 3943350"/>
              <a:gd name="connsiteY3" fmla="*/ 0 h 1638300"/>
              <a:gd name="connsiteX4" fmla="*/ 3467100 w 3943350"/>
              <a:gd name="connsiteY4" fmla="*/ 1104900 h 1638300"/>
              <a:gd name="connsiteX5" fmla="*/ 2324100 w 3943350"/>
              <a:gd name="connsiteY5" fmla="*/ 1638300 h 1638300"/>
              <a:gd name="connsiteX6" fmla="*/ 0 w 3943350"/>
              <a:gd name="connsiteY6" fmla="*/ 895350 h 1638300"/>
              <a:gd name="connsiteX0" fmla="*/ 0 w 3943350"/>
              <a:gd name="connsiteY0" fmla="*/ 514350 h 1638300"/>
              <a:gd name="connsiteX1" fmla="*/ 1847850 w 3943350"/>
              <a:gd name="connsiteY1" fmla="*/ 419100 h 1638300"/>
              <a:gd name="connsiteX2" fmla="*/ 2800350 w 3943350"/>
              <a:gd name="connsiteY2" fmla="*/ 381000 h 1638300"/>
              <a:gd name="connsiteX3" fmla="*/ 3943350 w 3943350"/>
              <a:gd name="connsiteY3" fmla="*/ 0 h 1638300"/>
              <a:gd name="connsiteX4" fmla="*/ 3467100 w 3943350"/>
              <a:gd name="connsiteY4" fmla="*/ 1104900 h 1638300"/>
              <a:gd name="connsiteX5" fmla="*/ 2324100 w 3943350"/>
              <a:gd name="connsiteY5" fmla="*/ 1638300 h 1638300"/>
              <a:gd name="connsiteX6" fmla="*/ 0 w 3943350"/>
              <a:gd name="connsiteY6" fmla="*/ 895350 h 1638300"/>
              <a:gd name="connsiteX0" fmla="*/ 0 w 3943350"/>
              <a:gd name="connsiteY0" fmla="*/ 590550 h 1638300"/>
              <a:gd name="connsiteX1" fmla="*/ 1847850 w 3943350"/>
              <a:gd name="connsiteY1" fmla="*/ 419100 h 1638300"/>
              <a:gd name="connsiteX2" fmla="*/ 2800350 w 3943350"/>
              <a:gd name="connsiteY2" fmla="*/ 381000 h 1638300"/>
              <a:gd name="connsiteX3" fmla="*/ 3943350 w 3943350"/>
              <a:gd name="connsiteY3" fmla="*/ 0 h 1638300"/>
              <a:gd name="connsiteX4" fmla="*/ 3467100 w 3943350"/>
              <a:gd name="connsiteY4" fmla="*/ 1104900 h 1638300"/>
              <a:gd name="connsiteX5" fmla="*/ 2324100 w 3943350"/>
              <a:gd name="connsiteY5" fmla="*/ 1638300 h 1638300"/>
              <a:gd name="connsiteX6" fmla="*/ 0 w 3943350"/>
              <a:gd name="connsiteY6" fmla="*/ 895350 h 1638300"/>
              <a:gd name="connsiteX0" fmla="*/ 0 w 3943350"/>
              <a:gd name="connsiteY0" fmla="*/ 590550 h 1638300"/>
              <a:gd name="connsiteX1" fmla="*/ 1847850 w 3943350"/>
              <a:gd name="connsiteY1" fmla="*/ 419100 h 1638300"/>
              <a:gd name="connsiteX2" fmla="*/ 2800350 w 3943350"/>
              <a:gd name="connsiteY2" fmla="*/ 381000 h 1638300"/>
              <a:gd name="connsiteX3" fmla="*/ 3943350 w 3943350"/>
              <a:gd name="connsiteY3" fmla="*/ 0 h 1638300"/>
              <a:gd name="connsiteX4" fmla="*/ 3467100 w 3943350"/>
              <a:gd name="connsiteY4" fmla="*/ 1104900 h 1638300"/>
              <a:gd name="connsiteX5" fmla="*/ 2324100 w 3943350"/>
              <a:gd name="connsiteY5" fmla="*/ 1638300 h 1638300"/>
              <a:gd name="connsiteX6" fmla="*/ 0 w 3943350"/>
              <a:gd name="connsiteY6" fmla="*/ 895350 h 1638300"/>
              <a:gd name="connsiteX0" fmla="*/ 0 w 3943350"/>
              <a:gd name="connsiteY0" fmla="*/ 590550 h 1638300"/>
              <a:gd name="connsiteX1" fmla="*/ 1847850 w 3943350"/>
              <a:gd name="connsiteY1" fmla="*/ 419100 h 1638300"/>
              <a:gd name="connsiteX2" fmla="*/ 2800350 w 3943350"/>
              <a:gd name="connsiteY2" fmla="*/ 381000 h 1638300"/>
              <a:gd name="connsiteX3" fmla="*/ 3943350 w 3943350"/>
              <a:gd name="connsiteY3" fmla="*/ 0 h 1638300"/>
              <a:gd name="connsiteX4" fmla="*/ 3467100 w 3943350"/>
              <a:gd name="connsiteY4" fmla="*/ 1104900 h 1638300"/>
              <a:gd name="connsiteX5" fmla="*/ 2324100 w 3943350"/>
              <a:gd name="connsiteY5" fmla="*/ 1638300 h 1638300"/>
              <a:gd name="connsiteX6" fmla="*/ 0 w 3943350"/>
              <a:gd name="connsiteY6" fmla="*/ 819150 h 1638300"/>
              <a:gd name="connsiteX0" fmla="*/ 0 w 3943350"/>
              <a:gd name="connsiteY0" fmla="*/ 590550 h 1638300"/>
              <a:gd name="connsiteX1" fmla="*/ 1847850 w 3943350"/>
              <a:gd name="connsiteY1" fmla="*/ 419100 h 1638300"/>
              <a:gd name="connsiteX2" fmla="*/ 2800350 w 3943350"/>
              <a:gd name="connsiteY2" fmla="*/ 381000 h 1638300"/>
              <a:gd name="connsiteX3" fmla="*/ 3943350 w 3943350"/>
              <a:gd name="connsiteY3" fmla="*/ 0 h 1638300"/>
              <a:gd name="connsiteX4" fmla="*/ 3467100 w 3943350"/>
              <a:gd name="connsiteY4" fmla="*/ 1104900 h 1638300"/>
              <a:gd name="connsiteX5" fmla="*/ 2324100 w 3943350"/>
              <a:gd name="connsiteY5" fmla="*/ 1638300 h 1638300"/>
              <a:gd name="connsiteX6" fmla="*/ 228600 w 3943350"/>
              <a:gd name="connsiteY6" fmla="*/ 971550 h 1638300"/>
              <a:gd name="connsiteX0" fmla="*/ 0 w 3943350"/>
              <a:gd name="connsiteY0" fmla="*/ 590550 h 1638300"/>
              <a:gd name="connsiteX1" fmla="*/ 1847850 w 3943350"/>
              <a:gd name="connsiteY1" fmla="*/ 419100 h 1638300"/>
              <a:gd name="connsiteX2" fmla="*/ 2800350 w 3943350"/>
              <a:gd name="connsiteY2" fmla="*/ 381000 h 1638300"/>
              <a:gd name="connsiteX3" fmla="*/ 3943350 w 3943350"/>
              <a:gd name="connsiteY3" fmla="*/ 0 h 1638300"/>
              <a:gd name="connsiteX4" fmla="*/ 3467100 w 3943350"/>
              <a:gd name="connsiteY4" fmla="*/ 1104900 h 1638300"/>
              <a:gd name="connsiteX5" fmla="*/ 2324100 w 3943350"/>
              <a:gd name="connsiteY5" fmla="*/ 1638300 h 1638300"/>
              <a:gd name="connsiteX6" fmla="*/ 228600 w 3943350"/>
              <a:gd name="connsiteY6" fmla="*/ 97155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3350" h="1638300">
                <a:moveTo>
                  <a:pt x="0" y="590550"/>
                </a:moveTo>
                <a:lnTo>
                  <a:pt x="1847850" y="419100"/>
                </a:lnTo>
                <a:lnTo>
                  <a:pt x="2800350" y="381000"/>
                </a:lnTo>
                <a:lnTo>
                  <a:pt x="3943350" y="0"/>
                </a:lnTo>
                <a:lnTo>
                  <a:pt x="3467100" y="1104900"/>
                </a:lnTo>
                <a:lnTo>
                  <a:pt x="2324100" y="1638300"/>
                </a:lnTo>
                <a:lnTo>
                  <a:pt x="228600" y="971550"/>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Rectangle 49"/>
          <p:cNvSpPr/>
          <p:nvPr/>
        </p:nvSpPr>
        <p:spPr>
          <a:xfrm>
            <a:off x="2286000" y="3352800"/>
            <a:ext cx="762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905000" y="3524250"/>
            <a:ext cx="4438650" cy="1581150"/>
          </a:xfrm>
          <a:custGeom>
            <a:avLst/>
            <a:gdLst>
              <a:gd name="connsiteX0" fmla="*/ 0 w 4438650"/>
              <a:gd name="connsiteY0" fmla="*/ 1257300 h 1581150"/>
              <a:gd name="connsiteX1" fmla="*/ 1428750 w 4438650"/>
              <a:gd name="connsiteY1" fmla="*/ 495300 h 1581150"/>
              <a:gd name="connsiteX2" fmla="*/ 2076450 w 4438650"/>
              <a:gd name="connsiteY2" fmla="*/ 361950 h 1581150"/>
              <a:gd name="connsiteX3" fmla="*/ 2724150 w 4438650"/>
              <a:gd name="connsiteY3" fmla="*/ 438150 h 1581150"/>
              <a:gd name="connsiteX4" fmla="*/ 3276600 w 4438650"/>
              <a:gd name="connsiteY4" fmla="*/ 533400 h 1581150"/>
              <a:gd name="connsiteX5" fmla="*/ 4438650 w 4438650"/>
              <a:gd name="connsiteY5" fmla="*/ 0 h 1581150"/>
              <a:gd name="connsiteX6" fmla="*/ 3962400 w 4438650"/>
              <a:gd name="connsiteY6" fmla="*/ 1200150 h 1581150"/>
              <a:gd name="connsiteX7" fmla="*/ 2762250 w 4438650"/>
              <a:gd name="connsiteY7" fmla="*/ 1447800 h 1581150"/>
              <a:gd name="connsiteX8" fmla="*/ 0 w 4438650"/>
              <a:gd name="connsiteY8" fmla="*/ 1581150 h 1581150"/>
              <a:gd name="connsiteX0" fmla="*/ 0 w 4438650"/>
              <a:gd name="connsiteY0" fmla="*/ 1257300 h 1733550"/>
              <a:gd name="connsiteX1" fmla="*/ 1428750 w 4438650"/>
              <a:gd name="connsiteY1" fmla="*/ 495300 h 1733550"/>
              <a:gd name="connsiteX2" fmla="*/ 2076450 w 4438650"/>
              <a:gd name="connsiteY2" fmla="*/ 361950 h 1733550"/>
              <a:gd name="connsiteX3" fmla="*/ 2724150 w 4438650"/>
              <a:gd name="connsiteY3" fmla="*/ 438150 h 1733550"/>
              <a:gd name="connsiteX4" fmla="*/ 3276600 w 4438650"/>
              <a:gd name="connsiteY4" fmla="*/ 533400 h 1733550"/>
              <a:gd name="connsiteX5" fmla="*/ 4438650 w 4438650"/>
              <a:gd name="connsiteY5" fmla="*/ 0 h 1733550"/>
              <a:gd name="connsiteX6" fmla="*/ 3962400 w 4438650"/>
              <a:gd name="connsiteY6" fmla="*/ 1200150 h 1733550"/>
              <a:gd name="connsiteX7" fmla="*/ 2762250 w 4438650"/>
              <a:gd name="connsiteY7" fmla="*/ 1447800 h 1733550"/>
              <a:gd name="connsiteX8" fmla="*/ 0 w 4438650"/>
              <a:gd name="connsiteY8" fmla="*/ 1733550 h 1733550"/>
              <a:gd name="connsiteX0" fmla="*/ 0 w 4438650"/>
              <a:gd name="connsiteY0" fmla="*/ 1257300 h 1733550"/>
              <a:gd name="connsiteX1" fmla="*/ 1428750 w 4438650"/>
              <a:gd name="connsiteY1" fmla="*/ 495300 h 1733550"/>
              <a:gd name="connsiteX2" fmla="*/ 2076450 w 4438650"/>
              <a:gd name="connsiteY2" fmla="*/ 361950 h 1733550"/>
              <a:gd name="connsiteX3" fmla="*/ 2724150 w 4438650"/>
              <a:gd name="connsiteY3" fmla="*/ 438150 h 1733550"/>
              <a:gd name="connsiteX4" fmla="*/ 3276600 w 4438650"/>
              <a:gd name="connsiteY4" fmla="*/ 533400 h 1733550"/>
              <a:gd name="connsiteX5" fmla="*/ 4438650 w 4438650"/>
              <a:gd name="connsiteY5" fmla="*/ 0 h 1733550"/>
              <a:gd name="connsiteX6" fmla="*/ 3962400 w 4438650"/>
              <a:gd name="connsiteY6" fmla="*/ 1200150 h 1733550"/>
              <a:gd name="connsiteX7" fmla="*/ 2762250 w 4438650"/>
              <a:gd name="connsiteY7" fmla="*/ 1447800 h 1733550"/>
              <a:gd name="connsiteX8" fmla="*/ 2738718 w 4438650"/>
              <a:gd name="connsiteY8" fmla="*/ 1450041 h 1733550"/>
              <a:gd name="connsiteX9" fmla="*/ 0 w 4438650"/>
              <a:gd name="connsiteY9" fmla="*/ 1733550 h 1733550"/>
              <a:gd name="connsiteX0" fmla="*/ 0 w 4438650"/>
              <a:gd name="connsiteY0" fmla="*/ 1257300 h 1733550"/>
              <a:gd name="connsiteX1" fmla="*/ 1428750 w 4438650"/>
              <a:gd name="connsiteY1" fmla="*/ 495300 h 1733550"/>
              <a:gd name="connsiteX2" fmla="*/ 2076450 w 4438650"/>
              <a:gd name="connsiteY2" fmla="*/ 361950 h 1733550"/>
              <a:gd name="connsiteX3" fmla="*/ 2724150 w 4438650"/>
              <a:gd name="connsiteY3" fmla="*/ 438150 h 1733550"/>
              <a:gd name="connsiteX4" fmla="*/ 3276600 w 4438650"/>
              <a:gd name="connsiteY4" fmla="*/ 533400 h 1733550"/>
              <a:gd name="connsiteX5" fmla="*/ 4438650 w 4438650"/>
              <a:gd name="connsiteY5" fmla="*/ 0 h 1733550"/>
              <a:gd name="connsiteX6" fmla="*/ 3962400 w 4438650"/>
              <a:gd name="connsiteY6" fmla="*/ 1200150 h 1733550"/>
              <a:gd name="connsiteX7" fmla="*/ 2762250 w 4438650"/>
              <a:gd name="connsiteY7" fmla="*/ 1447800 h 1733550"/>
              <a:gd name="connsiteX8" fmla="*/ 2738718 w 4438650"/>
              <a:gd name="connsiteY8" fmla="*/ 1450041 h 1733550"/>
              <a:gd name="connsiteX9" fmla="*/ 0 w 4438650"/>
              <a:gd name="connsiteY9" fmla="*/ 1733550 h 1733550"/>
              <a:gd name="connsiteX0" fmla="*/ 0 w 4438650"/>
              <a:gd name="connsiteY0" fmla="*/ 1257300 h 1733550"/>
              <a:gd name="connsiteX1" fmla="*/ 1428750 w 4438650"/>
              <a:gd name="connsiteY1" fmla="*/ 495300 h 1733550"/>
              <a:gd name="connsiteX2" fmla="*/ 2076450 w 4438650"/>
              <a:gd name="connsiteY2" fmla="*/ 361950 h 1733550"/>
              <a:gd name="connsiteX3" fmla="*/ 2724150 w 4438650"/>
              <a:gd name="connsiteY3" fmla="*/ 438150 h 1733550"/>
              <a:gd name="connsiteX4" fmla="*/ 3276600 w 4438650"/>
              <a:gd name="connsiteY4" fmla="*/ 533400 h 1733550"/>
              <a:gd name="connsiteX5" fmla="*/ 4438650 w 4438650"/>
              <a:gd name="connsiteY5" fmla="*/ 0 h 1733550"/>
              <a:gd name="connsiteX6" fmla="*/ 3962400 w 4438650"/>
              <a:gd name="connsiteY6" fmla="*/ 1200150 h 1733550"/>
              <a:gd name="connsiteX7" fmla="*/ 2762250 w 4438650"/>
              <a:gd name="connsiteY7" fmla="*/ 1447800 h 1733550"/>
              <a:gd name="connsiteX8" fmla="*/ 2738718 w 4438650"/>
              <a:gd name="connsiteY8" fmla="*/ 1450041 h 1733550"/>
              <a:gd name="connsiteX9" fmla="*/ 0 w 4438650"/>
              <a:gd name="connsiteY9" fmla="*/ 1733550 h 1733550"/>
              <a:gd name="connsiteX0" fmla="*/ 0 w 4438650"/>
              <a:gd name="connsiteY0" fmla="*/ 1257300 h 1733550"/>
              <a:gd name="connsiteX1" fmla="*/ 1428750 w 4438650"/>
              <a:gd name="connsiteY1" fmla="*/ 495300 h 1733550"/>
              <a:gd name="connsiteX2" fmla="*/ 2076450 w 4438650"/>
              <a:gd name="connsiteY2" fmla="*/ 361950 h 1733550"/>
              <a:gd name="connsiteX3" fmla="*/ 2724150 w 4438650"/>
              <a:gd name="connsiteY3" fmla="*/ 438150 h 1733550"/>
              <a:gd name="connsiteX4" fmla="*/ 3276600 w 4438650"/>
              <a:gd name="connsiteY4" fmla="*/ 533400 h 1733550"/>
              <a:gd name="connsiteX5" fmla="*/ 4438650 w 4438650"/>
              <a:gd name="connsiteY5" fmla="*/ 0 h 1733550"/>
              <a:gd name="connsiteX6" fmla="*/ 3962400 w 4438650"/>
              <a:gd name="connsiteY6" fmla="*/ 1200150 h 1733550"/>
              <a:gd name="connsiteX7" fmla="*/ 2762250 w 4438650"/>
              <a:gd name="connsiteY7" fmla="*/ 1447800 h 1733550"/>
              <a:gd name="connsiteX8" fmla="*/ 2738718 w 4438650"/>
              <a:gd name="connsiteY8" fmla="*/ 1526241 h 1733550"/>
              <a:gd name="connsiteX9" fmla="*/ 0 w 4438650"/>
              <a:gd name="connsiteY9" fmla="*/ 1733550 h 1733550"/>
              <a:gd name="connsiteX0" fmla="*/ 0 w 4438650"/>
              <a:gd name="connsiteY0" fmla="*/ 1257300 h 1733550"/>
              <a:gd name="connsiteX1" fmla="*/ 1428750 w 4438650"/>
              <a:gd name="connsiteY1" fmla="*/ 495300 h 1733550"/>
              <a:gd name="connsiteX2" fmla="*/ 2076450 w 4438650"/>
              <a:gd name="connsiteY2" fmla="*/ 361950 h 1733550"/>
              <a:gd name="connsiteX3" fmla="*/ 2724150 w 4438650"/>
              <a:gd name="connsiteY3" fmla="*/ 438150 h 1733550"/>
              <a:gd name="connsiteX4" fmla="*/ 3276600 w 4438650"/>
              <a:gd name="connsiteY4" fmla="*/ 533400 h 1733550"/>
              <a:gd name="connsiteX5" fmla="*/ 4438650 w 4438650"/>
              <a:gd name="connsiteY5" fmla="*/ 0 h 1733550"/>
              <a:gd name="connsiteX6" fmla="*/ 3962400 w 4438650"/>
              <a:gd name="connsiteY6" fmla="*/ 1200150 h 1733550"/>
              <a:gd name="connsiteX7" fmla="*/ 2738718 w 4438650"/>
              <a:gd name="connsiteY7" fmla="*/ 1526241 h 1733550"/>
              <a:gd name="connsiteX8" fmla="*/ 0 w 4438650"/>
              <a:gd name="connsiteY8" fmla="*/ 1733550 h 1733550"/>
              <a:gd name="connsiteX0" fmla="*/ 0 w 4438650"/>
              <a:gd name="connsiteY0" fmla="*/ 1257300 h 1733550"/>
              <a:gd name="connsiteX1" fmla="*/ 1428750 w 4438650"/>
              <a:gd name="connsiteY1" fmla="*/ 495300 h 1733550"/>
              <a:gd name="connsiteX2" fmla="*/ 2076450 w 4438650"/>
              <a:gd name="connsiteY2" fmla="*/ 361950 h 1733550"/>
              <a:gd name="connsiteX3" fmla="*/ 2724150 w 4438650"/>
              <a:gd name="connsiteY3" fmla="*/ 438150 h 1733550"/>
              <a:gd name="connsiteX4" fmla="*/ 3276600 w 4438650"/>
              <a:gd name="connsiteY4" fmla="*/ 533400 h 1733550"/>
              <a:gd name="connsiteX5" fmla="*/ 4438650 w 4438650"/>
              <a:gd name="connsiteY5" fmla="*/ 0 h 1733550"/>
              <a:gd name="connsiteX6" fmla="*/ 3962400 w 4438650"/>
              <a:gd name="connsiteY6" fmla="*/ 1047750 h 1733550"/>
              <a:gd name="connsiteX7" fmla="*/ 2738718 w 4438650"/>
              <a:gd name="connsiteY7" fmla="*/ 1526241 h 1733550"/>
              <a:gd name="connsiteX8" fmla="*/ 0 w 4438650"/>
              <a:gd name="connsiteY8" fmla="*/ 1733550 h 1733550"/>
              <a:gd name="connsiteX0" fmla="*/ 0 w 4438650"/>
              <a:gd name="connsiteY0" fmla="*/ 1257300 h 1733550"/>
              <a:gd name="connsiteX1" fmla="*/ 1428750 w 4438650"/>
              <a:gd name="connsiteY1" fmla="*/ 495300 h 1733550"/>
              <a:gd name="connsiteX2" fmla="*/ 2076450 w 4438650"/>
              <a:gd name="connsiteY2" fmla="*/ 361950 h 1733550"/>
              <a:gd name="connsiteX3" fmla="*/ 2724150 w 4438650"/>
              <a:gd name="connsiteY3" fmla="*/ 438150 h 1733550"/>
              <a:gd name="connsiteX4" fmla="*/ 3276600 w 4438650"/>
              <a:gd name="connsiteY4" fmla="*/ 533400 h 1733550"/>
              <a:gd name="connsiteX5" fmla="*/ 4438650 w 4438650"/>
              <a:gd name="connsiteY5" fmla="*/ 0 h 1733550"/>
              <a:gd name="connsiteX6" fmla="*/ 3962400 w 4438650"/>
              <a:gd name="connsiteY6" fmla="*/ 1047750 h 1733550"/>
              <a:gd name="connsiteX7" fmla="*/ 2738718 w 4438650"/>
              <a:gd name="connsiteY7" fmla="*/ 1526241 h 1733550"/>
              <a:gd name="connsiteX8" fmla="*/ 0 w 4438650"/>
              <a:gd name="connsiteY8" fmla="*/ 1733550 h 1733550"/>
              <a:gd name="connsiteX0" fmla="*/ 0 w 4438650"/>
              <a:gd name="connsiteY0" fmla="*/ 1257300 h 1657350"/>
              <a:gd name="connsiteX1" fmla="*/ 1428750 w 4438650"/>
              <a:gd name="connsiteY1" fmla="*/ 495300 h 1657350"/>
              <a:gd name="connsiteX2" fmla="*/ 2076450 w 4438650"/>
              <a:gd name="connsiteY2" fmla="*/ 361950 h 1657350"/>
              <a:gd name="connsiteX3" fmla="*/ 2724150 w 4438650"/>
              <a:gd name="connsiteY3" fmla="*/ 438150 h 1657350"/>
              <a:gd name="connsiteX4" fmla="*/ 3276600 w 4438650"/>
              <a:gd name="connsiteY4" fmla="*/ 533400 h 1657350"/>
              <a:gd name="connsiteX5" fmla="*/ 4438650 w 4438650"/>
              <a:gd name="connsiteY5" fmla="*/ 0 h 1657350"/>
              <a:gd name="connsiteX6" fmla="*/ 3962400 w 4438650"/>
              <a:gd name="connsiteY6" fmla="*/ 1047750 h 1657350"/>
              <a:gd name="connsiteX7" fmla="*/ 2738718 w 4438650"/>
              <a:gd name="connsiteY7" fmla="*/ 1526241 h 1657350"/>
              <a:gd name="connsiteX8" fmla="*/ 0 w 4438650"/>
              <a:gd name="connsiteY8" fmla="*/ 1657350 h 1657350"/>
              <a:gd name="connsiteX0" fmla="*/ 0 w 4438650"/>
              <a:gd name="connsiteY0" fmla="*/ 1257300 h 1657350"/>
              <a:gd name="connsiteX1" fmla="*/ 1428750 w 4438650"/>
              <a:gd name="connsiteY1" fmla="*/ 495300 h 1657350"/>
              <a:gd name="connsiteX2" fmla="*/ 2076450 w 4438650"/>
              <a:gd name="connsiteY2" fmla="*/ 361950 h 1657350"/>
              <a:gd name="connsiteX3" fmla="*/ 2724150 w 4438650"/>
              <a:gd name="connsiteY3" fmla="*/ 438150 h 1657350"/>
              <a:gd name="connsiteX4" fmla="*/ 3276600 w 4438650"/>
              <a:gd name="connsiteY4" fmla="*/ 533400 h 1657350"/>
              <a:gd name="connsiteX5" fmla="*/ 4438650 w 4438650"/>
              <a:gd name="connsiteY5" fmla="*/ 0 h 1657350"/>
              <a:gd name="connsiteX6" fmla="*/ 3962400 w 4438650"/>
              <a:gd name="connsiteY6" fmla="*/ 1047750 h 1657350"/>
              <a:gd name="connsiteX7" fmla="*/ 2814918 w 4438650"/>
              <a:gd name="connsiteY7" fmla="*/ 1526241 h 1657350"/>
              <a:gd name="connsiteX8" fmla="*/ 0 w 4438650"/>
              <a:gd name="connsiteY8" fmla="*/ 1657350 h 1657350"/>
              <a:gd name="connsiteX0" fmla="*/ 0 w 4438650"/>
              <a:gd name="connsiteY0" fmla="*/ 1257300 h 1657350"/>
              <a:gd name="connsiteX1" fmla="*/ 1428750 w 4438650"/>
              <a:gd name="connsiteY1" fmla="*/ 495300 h 1657350"/>
              <a:gd name="connsiteX2" fmla="*/ 2076450 w 4438650"/>
              <a:gd name="connsiteY2" fmla="*/ 361950 h 1657350"/>
              <a:gd name="connsiteX3" fmla="*/ 2724150 w 4438650"/>
              <a:gd name="connsiteY3" fmla="*/ 438150 h 1657350"/>
              <a:gd name="connsiteX4" fmla="*/ 3276600 w 4438650"/>
              <a:gd name="connsiteY4" fmla="*/ 533400 h 1657350"/>
              <a:gd name="connsiteX5" fmla="*/ 4438650 w 4438650"/>
              <a:gd name="connsiteY5" fmla="*/ 0 h 1657350"/>
              <a:gd name="connsiteX6" fmla="*/ 3962400 w 4438650"/>
              <a:gd name="connsiteY6" fmla="*/ 1047750 h 1657350"/>
              <a:gd name="connsiteX7" fmla="*/ 2814918 w 4438650"/>
              <a:gd name="connsiteY7" fmla="*/ 1526241 h 1657350"/>
              <a:gd name="connsiteX8" fmla="*/ 2809407 w 4438650"/>
              <a:gd name="connsiteY8" fmla="*/ 1380969 h 1657350"/>
              <a:gd name="connsiteX9" fmla="*/ 0 w 4438650"/>
              <a:gd name="connsiteY9" fmla="*/ 1657350 h 1657350"/>
              <a:gd name="connsiteX0" fmla="*/ 0 w 4438650"/>
              <a:gd name="connsiteY0" fmla="*/ 1257300 h 1657350"/>
              <a:gd name="connsiteX1" fmla="*/ 1428750 w 4438650"/>
              <a:gd name="connsiteY1" fmla="*/ 495300 h 1657350"/>
              <a:gd name="connsiteX2" fmla="*/ 2076450 w 4438650"/>
              <a:gd name="connsiteY2" fmla="*/ 361950 h 1657350"/>
              <a:gd name="connsiteX3" fmla="*/ 2724150 w 4438650"/>
              <a:gd name="connsiteY3" fmla="*/ 438150 h 1657350"/>
              <a:gd name="connsiteX4" fmla="*/ 3276600 w 4438650"/>
              <a:gd name="connsiteY4" fmla="*/ 533400 h 1657350"/>
              <a:gd name="connsiteX5" fmla="*/ 4438650 w 4438650"/>
              <a:gd name="connsiteY5" fmla="*/ 0 h 1657350"/>
              <a:gd name="connsiteX6" fmla="*/ 3962400 w 4438650"/>
              <a:gd name="connsiteY6" fmla="*/ 1047750 h 1657350"/>
              <a:gd name="connsiteX7" fmla="*/ 2814918 w 4438650"/>
              <a:gd name="connsiteY7" fmla="*/ 1526241 h 1657350"/>
              <a:gd name="connsiteX8" fmla="*/ 2816902 w 4438650"/>
              <a:gd name="connsiteY8" fmla="*/ 1525874 h 1657350"/>
              <a:gd name="connsiteX9" fmla="*/ 2809407 w 4438650"/>
              <a:gd name="connsiteY9" fmla="*/ 1380969 h 1657350"/>
              <a:gd name="connsiteX10" fmla="*/ 0 w 4438650"/>
              <a:gd name="connsiteY10" fmla="*/ 1657350 h 1657350"/>
              <a:gd name="connsiteX0" fmla="*/ 0 w 4438650"/>
              <a:gd name="connsiteY0" fmla="*/ 1257300 h 1657350"/>
              <a:gd name="connsiteX1" fmla="*/ 1428750 w 4438650"/>
              <a:gd name="connsiteY1" fmla="*/ 495300 h 1657350"/>
              <a:gd name="connsiteX2" fmla="*/ 2076450 w 4438650"/>
              <a:gd name="connsiteY2" fmla="*/ 361950 h 1657350"/>
              <a:gd name="connsiteX3" fmla="*/ 2724150 w 4438650"/>
              <a:gd name="connsiteY3" fmla="*/ 438150 h 1657350"/>
              <a:gd name="connsiteX4" fmla="*/ 3276600 w 4438650"/>
              <a:gd name="connsiteY4" fmla="*/ 533400 h 1657350"/>
              <a:gd name="connsiteX5" fmla="*/ 4438650 w 4438650"/>
              <a:gd name="connsiteY5" fmla="*/ 0 h 1657350"/>
              <a:gd name="connsiteX6" fmla="*/ 3962400 w 4438650"/>
              <a:gd name="connsiteY6" fmla="*/ 1047750 h 1657350"/>
              <a:gd name="connsiteX7" fmla="*/ 2814918 w 4438650"/>
              <a:gd name="connsiteY7" fmla="*/ 1526241 h 1657350"/>
              <a:gd name="connsiteX8" fmla="*/ 2809407 w 4438650"/>
              <a:gd name="connsiteY8" fmla="*/ 1380969 h 1657350"/>
              <a:gd name="connsiteX9" fmla="*/ 0 w 4438650"/>
              <a:gd name="connsiteY9" fmla="*/ 1657350 h 1657350"/>
              <a:gd name="connsiteX0" fmla="*/ 0 w 4438650"/>
              <a:gd name="connsiteY0" fmla="*/ 1257300 h 1657350"/>
              <a:gd name="connsiteX1" fmla="*/ 1428750 w 4438650"/>
              <a:gd name="connsiteY1" fmla="*/ 495300 h 1657350"/>
              <a:gd name="connsiteX2" fmla="*/ 2076450 w 4438650"/>
              <a:gd name="connsiteY2" fmla="*/ 361950 h 1657350"/>
              <a:gd name="connsiteX3" fmla="*/ 2724150 w 4438650"/>
              <a:gd name="connsiteY3" fmla="*/ 438150 h 1657350"/>
              <a:gd name="connsiteX4" fmla="*/ 3276600 w 4438650"/>
              <a:gd name="connsiteY4" fmla="*/ 533400 h 1657350"/>
              <a:gd name="connsiteX5" fmla="*/ 4438650 w 4438650"/>
              <a:gd name="connsiteY5" fmla="*/ 0 h 1657350"/>
              <a:gd name="connsiteX6" fmla="*/ 3962400 w 4438650"/>
              <a:gd name="connsiteY6" fmla="*/ 1047750 h 1657350"/>
              <a:gd name="connsiteX7" fmla="*/ 2809407 w 4438650"/>
              <a:gd name="connsiteY7" fmla="*/ 1380969 h 1657350"/>
              <a:gd name="connsiteX8" fmla="*/ 0 w 4438650"/>
              <a:gd name="connsiteY8" fmla="*/ 1657350 h 1657350"/>
              <a:gd name="connsiteX0" fmla="*/ 0 w 4438650"/>
              <a:gd name="connsiteY0" fmla="*/ 1257300 h 1657350"/>
              <a:gd name="connsiteX1" fmla="*/ 1428750 w 4438650"/>
              <a:gd name="connsiteY1" fmla="*/ 495300 h 1657350"/>
              <a:gd name="connsiteX2" fmla="*/ 2076450 w 4438650"/>
              <a:gd name="connsiteY2" fmla="*/ 361950 h 1657350"/>
              <a:gd name="connsiteX3" fmla="*/ 2724150 w 4438650"/>
              <a:gd name="connsiteY3" fmla="*/ 438150 h 1657350"/>
              <a:gd name="connsiteX4" fmla="*/ 3276600 w 4438650"/>
              <a:gd name="connsiteY4" fmla="*/ 533400 h 1657350"/>
              <a:gd name="connsiteX5" fmla="*/ 4438650 w 4438650"/>
              <a:gd name="connsiteY5" fmla="*/ 0 h 1657350"/>
              <a:gd name="connsiteX6" fmla="*/ 3962400 w 4438650"/>
              <a:gd name="connsiteY6" fmla="*/ 1047750 h 1657350"/>
              <a:gd name="connsiteX7" fmla="*/ 2809407 w 4438650"/>
              <a:gd name="connsiteY7" fmla="*/ 1380969 h 1657350"/>
              <a:gd name="connsiteX8" fmla="*/ 2801911 w 4438650"/>
              <a:gd name="connsiteY8" fmla="*/ 1375972 h 1657350"/>
              <a:gd name="connsiteX9" fmla="*/ 0 w 4438650"/>
              <a:gd name="connsiteY9" fmla="*/ 1657350 h 1657350"/>
              <a:gd name="connsiteX0" fmla="*/ 0 w 4438650"/>
              <a:gd name="connsiteY0" fmla="*/ 1257300 h 1657350"/>
              <a:gd name="connsiteX1" fmla="*/ 1428750 w 4438650"/>
              <a:gd name="connsiteY1" fmla="*/ 495300 h 1657350"/>
              <a:gd name="connsiteX2" fmla="*/ 2076450 w 4438650"/>
              <a:gd name="connsiteY2" fmla="*/ 361950 h 1657350"/>
              <a:gd name="connsiteX3" fmla="*/ 2724150 w 4438650"/>
              <a:gd name="connsiteY3" fmla="*/ 438150 h 1657350"/>
              <a:gd name="connsiteX4" fmla="*/ 3276600 w 4438650"/>
              <a:gd name="connsiteY4" fmla="*/ 533400 h 1657350"/>
              <a:gd name="connsiteX5" fmla="*/ 4438650 w 4438650"/>
              <a:gd name="connsiteY5" fmla="*/ 0 h 1657350"/>
              <a:gd name="connsiteX6" fmla="*/ 3962400 w 4438650"/>
              <a:gd name="connsiteY6" fmla="*/ 1047750 h 1657350"/>
              <a:gd name="connsiteX7" fmla="*/ 2809407 w 4438650"/>
              <a:gd name="connsiteY7" fmla="*/ 1380969 h 1657350"/>
              <a:gd name="connsiteX8" fmla="*/ 2801911 w 4438650"/>
              <a:gd name="connsiteY8" fmla="*/ 1375972 h 1657350"/>
              <a:gd name="connsiteX9" fmla="*/ 0 w 4438650"/>
              <a:gd name="connsiteY9" fmla="*/ 1657350 h 1657350"/>
              <a:gd name="connsiteX0" fmla="*/ 0 w 4438650"/>
              <a:gd name="connsiteY0" fmla="*/ 1257300 h 1657350"/>
              <a:gd name="connsiteX1" fmla="*/ 1428750 w 4438650"/>
              <a:gd name="connsiteY1" fmla="*/ 495300 h 1657350"/>
              <a:gd name="connsiteX2" fmla="*/ 2076450 w 4438650"/>
              <a:gd name="connsiteY2" fmla="*/ 361950 h 1657350"/>
              <a:gd name="connsiteX3" fmla="*/ 2724150 w 4438650"/>
              <a:gd name="connsiteY3" fmla="*/ 438150 h 1657350"/>
              <a:gd name="connsiteX4" fmla="*/ 3276600 w 4438650"/>
              <a:gd name="connsiteY4" fmla="*/ 533400 h 1657350"/>
              <a:gd name="connsiteX5" fmla="*/ 4438650 w 4438650"/>
              <a:gd name="connsiteY5" fmla="*/ 0 h 1657350"/>
              <a:gd name="connsiteX6" fmla="*/ 3962400 w 4438650"/>
              <a:gd name="connsiteY6" fmla="*/ 1047750 h 1657350"/>
              <a:gd name="connsiteX7" fmla="*/ 2809407 w 4438650"/>
              <a:gd name="connsiteY7" fmla="*/ 1380969 h 1657350"/>
              <a:gd name="connsiteX8" fmla="*/ 2801911 w 4438650"/>
              <a:gd name="connsiteY8" fmla="*/ 1375972 h 1657350"/>
              <a:gd name="connsiteX9" fmla="*/ 0 w 4438650"/>
              <a:gd name="connsiteY9" fmla="*/ 1657350 h 1657350"/>
              <a:gd name="connsiteX0" fmla="*/ 0 w 4438650"/>
              <a:gd name="connsiteY0" fmla="*/ 1257300 h 1657350"/>
              <a:gd name="connsiteX1" fmla="*/ 1428750 w 4438650"/>
              <a:gd name="connsiteY1" fmla="*/ 495300 h 1657350"/>
              <a:gd name="connsiteX2" fmla="*/ 2076450 w 4438650"/>
              <a:gd name="connsiteY2" fmla="*/ 361950 h 1657350"/>
              <a:gd name="connsiteX3" fmla="*/ 2724150 w 4438650"/>
              <a:gd name="connsiteY3" fmla="*/ 438150 h 1657350"/>
              <a:gd name="connsiteX4" fmla="*/ 3276600 w 4438650"/>
              <a:gd name="connsiteY4" fmla="*/ 533400 h 1657350"/>
              <a:gd name="connsiteX5" fmla="*/ 4438650 w 4438650"/>
              <a:gd name="connsiteY5" fmla="*/ 0 h 1657350"/>
              <a:gd name="connsiteX6" fmla="*/ 3962400 w 4438650"/>
              <a:gd name="connsiteY6" fmla="*/ 1047750 h 1657350"/>
              <a:gd name="connsiteX7" fmla="*/ 2809407 w 4438650"/>
              <a:gd name="connsiteY7" fmla="*/ 1380969 h 1657350"/>
              <a:gd name="connsiteX8" fmla="*/ 2801911 w 4438650"/>
              <a:gd name="connsiteY8" fmla="*/ 1375972 h 1657350"/>
              <a:gd name="connsiteX9" fmla="*/ 2794416 w 4438650"/>
              <a:gd name="connsiteY9" fmla="*/ 1390962 h 1657350"/>
              <a:gd name="connsiteX10" fmla="*/ 0 w 4438650"/>
              <a:gd name="connsiteY10" fmla="*/ 1657350 h 1657350"/>
              <a:gd name="connsiteX0" fmla="*/ 0 w 4438650"/>
              <a:gd name="connsiteY0" fmla="*/ 1257300 h 1657350"/>
              <a:gd name="connsiteX1" fmla="*/ 1428750 w 4438650"/>
              <a:gd name="connsiteY1" fmla="*/ 495300 h 1657350"/>
              <a:gd name="connsiteX2" fmla="*/ 2076450 w 4438650"/>
              <a:gd name="connsiteY2" fmla="*/ 361950 h 1657350"/>
              <a:gd name="connsiteX3" fmla="*/ 2724150 w 4438650"/>
              <a:gd name="connsiteY3" fmla="*/ 438150 h 1657350"/>
              <a:gd name="connsiteX4" fmla="*/ 3276600 w 4438650"/>
              <a:gd name="connsiteY4" fmla="*/ 533400 h 1657350"/>
              <a:gd name="connsiteX5" fmla="*/ 4438650 w 4438650"/>
              <a:gd name="connsiteY5" fmla="*/ 0 h 1657350"/>
              <a:gd name="connsiteX6" fmla="*/ 3962400 w 4438650"/>
              <a:gd name="connsiteY6" fmla="*/ 1047750 h 1657350"/>
              <a:gd name="connsiteX7" fmla="*/ 2809407 w 4438650"/>
              <a:gd name="connsiteY7" fmla="*/ 1380969 h 1657350"/>
              <a:gd name="connsiteX8" fmla="*/ 2801911 w 4438650"/>
              <a:gd name="connsiteY8" fmla="*/ 1375972 h 1657350"/>
              <a:gd name="connsiteX9" fmla="*/ 2794416 w 4438650"/>
              <a:gd name="connsiteY9" fmla="*/ 1390962 h 1657350"/>
              <a:gd name="connsiteX10" fmla="*/ 0 w 4438650"/>
              <a:gd name="connsiteY10" fmla="*/ 1657350 h 1657350"/>
              <a:gd name="connsiteX0" fmla="*/ 0 w 4438650"/>
              <a:gd name="connsiteY0" fmla="*/ 1257300 h 1657350"/>
              <a:gd name="connsiteX1" fmla="*/ 1428750 w 4438650"/>
              <a:gd name="connsiteY1" fmla="*/ 495300 h 1657350"/>
              <a:gd name="connsiteX2" fmla="*/ 2076450 w 4438650"/>
              <a:gd name="connsiteY2" fmla="*/ 361950 h 1657350"/>
              <a:gd name="connsiteX3" fmla="*/ 2724150 w 4438650"/>
              <a:gd name="connsiteY3" fmla="*/ 438150 h 1657350"/>
              <a:gd name="connsiteX4" fmla="*/ 3276600 w 4438650"/>
              <a:gd name="connsiteY4" fmla="*/ 533400 h 1657350"/>
              <a:gd name="connsiteX5" fmla="*/ 4438650 w 4438650"/>
              <a:gd name="connsiteY5" fmla="*/ 0 h 1657350"/>
              <a:gd name="connsiteX6" fmla="*/ 3962400 w 4438650"/>
              <a:gd name="connsiteY6" fmla="*/ 1047750 h 1657350"/>
              <a:gd name="connsiteX7" fmla="*/ 2809407 w 4438650"/>
              <a:gd name="connsiteY7" fmla="*/ 1380969 h 1657350"/>
              <a:gd name="connsiteX8" fmla="*/ 2801911 w 4438650"/>
              <a:gd name="connsiteY8" fmla="*/ 1375972 h 1657350"/>
              <a:gd name="connsiteX9" fmla="*/ 2794416 w 4438650"/>
              <a:gd name="connsiteY9" fmla="*/ 1390962 h 1657350"/>
              <a:gd name="connsiteX10" fmla="*/ 0 w 4438650"/>
              <a:gd name="connsiteY10" fmla="*/ 1657350 h 1657350"/>
              <a:gd name="connsiteX0" fmla="*/ 0 w 4438650"/>
              <a:gd name="connsiteY0" fmla="*/ 1257300 h 1657350"/>
              <a:gd name="connsiteX1" fmla="*/ 1428750 w 4438650"/>
              <a:gd name="connsiteY1" fmla="*/ 495300 h 1657350"/>
              <a:gd name="connsiteX2" fmla="*/ 2076450 w 4438650"/>
              <a:gd name="connsiteY2" fmla="*/ 361950 h 1657350"/>
              <a:gd name="connsiteX3" fmla="*/ 2724150 w 4438650"/>
              <a:gd name="connsiteY3" fmla="*/ 438150 h 1657350"/>
              <a:gd name="connsiteX4" fmla="*/ 3276600 w 4438650"/>
              <a:gd name="connsiteY4" fmla="*/ 533400 h 1657350"/>
              <a:gd name="connsiteX5" fmla="*/ 4438650 w 4438650"/>
              <a:gd name="connsiteY5" fmla="*/ 0 h 1657350"/>
              <a:gd name="connsiteX6" fmla="*/ 3962400 w 4438650"/>
              <a:gd name="connsiteY6" fmla="*/ 1047750 h 1657350"/>
              <a:gd name="connsiteX7" fmla="*/ 2809407 w 4438650"/>
              <a:gd name="connsiteY7" fmla="*/ 1380969 h 1657350"/>
              <a:gd name="connsiteX8" fmla="*/ 2801911 w 4438650"/>
              <a:gd name="connsiteY8" fmla="*/ 1375972 h 1657350"/>
              <a:gd name="connsiteX9" fmla="*/ 2794416 w 4438650"/>
              <a:gd name="connsiteY9" fmla="*/ 1467162 h 1657350"/>
              <a:gd name="connsiteX10" fmla="*/ 0 w 4438650"/>
              <a:gd name="connsiteY10" fmla="*/ 1657350 h 1657350"/>
              <a:gd name="connsiteX0" fmla="*/ 0 w 4438650"/>
              <a:gd name="connsiteY0" fmla="*/ 1257300 h 1657350"/>
              <a:gd name="connsiteX1" fmla="*/ 1428750 w 4438650"/>
              <a:gd name="connsiteY1" fmla="*/ 495300 h 1657350"/>
              <a:gd name="connsiteX2" fmla="*/ 2076450 w 4438650"/>
              <a:gd name="connsiteY2" fmla="*/ 361950 h 1657350"/>
              <a:gd name="connsiteX3" fmla="*/ 2724150 w 4438650"/>
              <a:gd name="connsiteY3" fmla="*/ 438150 h 1657350"/>
              <a:gd name="connsiteX4" fmla="*/ 3276600 w 4438650"/>
              <a:gd name="connsiteY4" fmla="*/ 533400 h 1657350"/>
              <a:gd name="connsiteX5" fmla="*/ 4438650 w 4438650"/>
              <a:gd name="connsiteY5" fmla="*/ 0 h 1657350"/>
              <a:gd name="connsiteX6" fmla="*/ 3962400 w 4438650"/>
              <a:gd name="connsiteY6" fmla="*/ 1047750 h 1657350"/>
              <a:gd name="connsiteX7" fmla="*/ 2809407 w 4438650"/>
              <a:gd name="connsiteY7" fmla="*/ 1380969 h 1657350"/>
              <a:gd name="connsiteX8" fmla="*/ 2794416 w 4438650"/>
              <a:gd name="connsiteY8" fmla="*/ 1467162 h 1657350"/>
              <a:gd name="connsiteX9" fmla="*/ 0 w 4438650"/>
              <a:gd name="connsiteY9" fmla="*/ 1657350 h 1657350"/>
              <a:gd name="connsiteX0" fmla="*/ 0 w 4438650"/>
              <a:gd name="connsiteY0" fmla="*/ 1257300 h 1657350"/>
              <a:gd name="connsiteX1" fmla="*/ 1428750 w 4438650"/>
              <a:gd name="connsiteY1" fmla="*/ 495300 h 1657350"/>
              <a:gd name="connsiteX2" fmla="*/ 2076450 w 4438650"/>
              <a:gd name="connsiteY2" fmla="*/ 361950 h 1657350"/>
              <a:gd name="connsiteX3" fmla="*/ 2724150 w 4438650"/>
              <a:gd name="connsiteY3" fmla="*/ 438150 h 1657350"/>
              <a:gd name="connsiteX4" fmla="*/ 3276600 w 4438650"/>
              <a:gd name="connsiteY4" fmla="*/ 533400 h 1657350"/>
              <a:gd name="connsiteX5" fmla="*/ 4438650 w 4438650"/>
              <a:gd name="connsiteY5" fmla="*/ 0 h 1657350"/>
              <a:gd name="connsiteX6" fmla="*/ 3962400 w 4438650"/>
              <a:gd name="connsiteY6" fmla="*/ 1047750 h 1657350"/>
              <a:gd name="connsiteX7" fmla="*/ 2794416 w 4438650"/>
              <a:gd name="connsiteY7" fmla="*/ 1467162 h 1657350"/>
              <a:gd name="connsiteX8" fmla="*/ 0 w 4438650"/>
              <a:gd name="connsiteY8" fmla="*/ 1657350 h 1657350"/>
              <a:gd name="connsiteX0" fmla="*/ 0 w 4438650"/>
              <a:gd name="connsiteY0" fmla="*/ 1257300 h 1657350"/>
              <a:gd name="connsiteX1" fmla="*/ 1428750 w 4438650"/>
              <a:gd name="connsiteY1" fmla="*/ 495300 h 1657350"/>
              <a:gd name="connsiteX2" fmla="*/ 2724150 w 4438650"/>
              <a:gd name="connsiteY2" fmla="*/ 438150 h 1657350"/>
              <a:gd name="connsiteX3" fmla="*/ 3276600 w 4438650"/>
              <a:gd name="connsiteY3" fmla="*/ 533400 h 1657350"/>
              <a:gd name="connsiteX4" fmla="*/ 4438650 w 4438650"/>
              <a:gd name="connsiteY4" fmla="*/ 0 h 1657350"/>
              <a:gd name="connsiteX5" fmla="*/ 3962400 w 4438650"/>
              <a:gd name="connsiteY5" fmla="*/ 1047750 h 1657350"/>
              <a:gd name="connsiteX6" fmla="*/ 2794416 w 4438650"/>
              <a:gd name="connsiteY6" fmla="*/ 1467162 h 1657350"/>
              <a:gd name="connsiteX7" fmla="*/ 0 w 4438650"/>
              <a:gd name="connsiteY7" fmla="*/ 1657350 h 1657350"/>
              <a:gd name="connsiteX0" fmla="*/ 0 w 4438650"/>
              <a:gd name="connsiteY0" fmla="*/ 1257300 h 1657350"/>
              <a:gd name="connsiteX1" fmla="*/ 1428750 w 4438650"/>
              <a:gd name="connsiteY1" fmla="*/ 495300 h 1657350"/>
              <a:gd name="connsiteX2" fmla="*/ 2724150 w 4438650"/>
              <a:gd name="connsiteY2" fmla="*/ 438150 h 1657350"/>
              <a:gd name="connsiteX3" fmla="*/ 3276600 w 4438650"/>
              <a:gd name="connsiteY3" fmla="*/ 533400 h 1657350"/>
              <a:gd name="connsiteX4" fmla="*/ 4438650 w 4438650"/>
              <a:gd name="connsiteY4" fmla="*/ 0 h 1657350"/>
              <a:gd name="connsiteX5" fmla="*/ 3962400 w 4438650"/>
              <a:gd name="connsiteY5" fmla="*/ 1047750 h 1657350"/>
              <a:gd name="connsiteX6" fmla="*/ 2794416 w 4438650"/>
              <a:gd name="connsiteY6" fmla="*/ 1467162 h 1657350"/>
              <a:gd name="connsiteX7" fmla="*/ 609600 w 4438650"/>
              <a:gd name="connsiteY7" fmla="*/ 1657350 h 1657350"/>
              <a:gd name="connsiteX0" fmla="*/ 0 w 4438650"/>
              <a:gd name="connsiteY0" fmla="*/ 1257300 h 1657350"/>
              <a:gd name="connsiteX1" fmla="*/ 1428750 w 4438650"/>
              <a:gd name="connsiteY1" fmla="*/ 495300 h 1657350"/>
              <a:gd name="connsiteX2" fmla="*/ 2190750 w 4438650"/>
              <a:gd name="connsiteY2" fmla="*/ 438150 h 1657350"/>
              <a:gd name="connsiteX3" fmla="*/ 3276600 w 4438650"/>
              <a:gd name="connsiteY3" fmla="*/ 533400 h 1657350"/>
              <a:gd name="connsiteX4" fmla="*/ 4438650 w 4438650"/>
              <a:gd name="connsiteY4" fmla="*/ 0 h 1657350"/>
              <a:gd name="connsiteX5" fmla="*/ 3962400 w 4438650"/>
              <a:gd name="connsiteY5" fmla="*/ 1047750 h 1657350"/>
              <a:gd name="connsiteX6" fmla="*/ 2794416 w 4438650"/>
              <a:gd name="connsiteY6" fmla="*/ 1467162 h 1657350"/>
              <a:gd name="connsiteX7" fmla="*/ 609600 w 4438650"/>
              <a:gd name="connsiteY7" fmla="*/ 1657350 h 1657350"/>
              <a:gd name="connsiteX0" fmla="*/ 0 w 4438650"/>
              <a:gd name="connsiteY0" fmla="*/ 1257300 h 1657350"/>
              <a:gd name="connsiteX1" fmla="*/ 1428750 w 4438650"/>
              <a:gd name="connsiteY1" fmla="*/ 495300 h 1657350"/>
              <a:gd name="connsiteX2" fmla="*/ 2190750 w 4438650"/>
              <a:gd name="connsiteY2" fmla="*/ 438150 h 1657350"/>
              <a:gd name="connsiteX3" fmla="*/ 3276600 w 4438650"/>
              <a:gd name="connsiteY3" fmla="*/ 533400 h 1657350"/>
              <a:gd name="connsiteX4" fmla="*/ 4438650 w 4438650"/>
              <a:gd name="connsiteY4" fmla="*/ 0 h 1657350"/>
              <a:gd name="connsiteX5" fmla="*/ 3962400 w 4438650"/>
              <a:gd name="connsiteY5" fmla="*/ 1047750 h 1657350"/>
              <a:gd name="connsiteX6" fmla="*/ 2794416 w 4438650"/>
              <a:gd name="connsiteY6" fmla="*/ 1467162 h 1657350"/>
              <a:gd name="connsiteX7" fmla="*/ 609600 w 4438650"/>
              <a:gd name="connsiteY7" fmla="*/ 1657350 h 1657350"/>
              <a:gd name="connsiteX0" fmla="*/ 0 w 4438650"/>
              <a:gd name="connsiteY0" fmla="*/ 1257300 h 1657350"/>
              <a:gd name="connsiteX1" fmla="*/ 1428750 w 4438650"/>
              <a:gd name="connsiteY1" fmla="*/ 495300 h 1657350"/>
              <a:gd name="connsiteX2" fmla="*/ 2190750 w 4438650"/>
              <a:gd name="connsiteY2" fmla="*/ 438150 h 1657350"/>
              <a:gd name="connsiteX3" fmla="*/ 3276600 w 4438650"/>
              <a:gd name="connsiteY3" fmla="*/ 533400 h 1657350"/>
              <a:gd name="connsiteX4" fmla="*/ 4438650 w 4438650"/>
              <a:gd name="connsiteY4" fmla="*/ 0 h 1657350"/>
              <a:gd name="connsiteX5" fmla="*/ 3962400 w 4438650"/>
              <a:gd name="connsiteY5" fmla="*/ 1047750 h 1657350"/>
              <a:gd name="connsiteX6" fmla="*/ 2794416 w 4438650"/>
              <a:gd name="connsiteY6" fmla="*/ 1467162 h 1657350"/>
              <a:gd name="connsiteX7" fmla="*/ 609600 w 4438650"/>
              <a:gd name="connsiteY7" fmla="*/ 1657350 h 1657350"/>
              <a:gd name="connsiteX0" fmla="*/ 0 w 4438650"/>
              <a:gd name="connsiteY0" fmla="*/ 1104900 h 1504950"/>
              <a:gd name="connsiteX1" fmla="*/ 1428750 w 4438650"/>
              <a:gd name="connsiteY1" fmla="*/ 342900 h 1504950"/>
              <a:gd name="connsiteX2" fmla="*/ 2190750 w 4438650"/>
              <a:gd name="connsiteY2" fmla="*/ 285750 h 1504950"/>
              <a:gd name="connsiteX3" fmla="*/ 3276600 w 4438650"/>
              <a:gd name="connsiteY3" fmla="*/ 381000 h 1504950"/>
              <a:gd name="connsiteX4" fmla="*/ 4438650 w 4438650"/>
              <a:gd name="connsiteY4" fmla="*/ 0 h 1504950"/>
              <a:gd name="connsiteX5" fmla="*/ 3962400 w 4438650"/>
              <a:gd name="connsiteY5" fmla="*/ 895350 h 1504950"/>
              <a:gd name="connsiteX6" fmla="*/ 2794416 w 4438650"/>
              <a:gd name="connsiteY6" fmla="*/ 1314762 h 1504950"/>
              <a:gd name="connsiteX7" fmla="*/ 609600 w 4438650"/>
              <a:gd name="connsiteY7" fmla="*/ 1504950 h 1504950"/>
              <a:gd name="connsiteX0" fmla="*/ 0 w 4438650"/>
              <a:gd name="connsiteY0" fmla="*/ 1104900 h 1504950"/>
              <a:gd name="connsiteX1" fmla="*/ 1428750 w 4438650"/>
              <a:gd name="connsiteY1" fmla="*/ 342900 h 1504950"/>
              <a:gd name="connsiteX2" fmla="*/ 2190750 w 4438650"/>
              <a:gd name="connsiteY2" fmla="*/ 285750 h 1504950"/>
              <a:gd name="connsiteX3" fmla="*/ 3276600 w 4438650"/>
              <a:gd name="connsiteY3" fmla="*/ 381000 h 1504950"/>
              <a:gd name="connsiteX4" fmla="*/ 4438650 w 4438650"/>
              <a:gd name="connsiteY4" fmla="*/ 0 h 1504950"/>
              <a:gd name="connsiteX5" fmla="*/ 3962400 w 4438650"/>
              <a:gd name="connsiteY5" fmla="*/ 895350 h 1504950"/>
              <a:gd name="connsiteX6" fmla="*/ 2794416 w 4438650"/>
              <a:gd name="connsiteY6" fmla="*/ 1314762 h 1504950"/>
              <a:gd name="connsiteX7" fmla="*/ 609600 w 4438650"/>
              <a:gd name="connsiteY7" fmla="*/ 1504950 h 1504950"/>
              <a:gd name="connsiteX0" fmla="*/ 0 w 4438650"/>
              <a:gd name="connsiteY0" fmla="*/ 1104900 h 1504950"/>
              <a:gd name="connsiteX1" fmla="*/ 1428750 w 4438650"/>
              <a:gd name="connsiteY1" fmla="*/ 342900 h 1504950"/>
              <a:gd name="connsiteX2" fmla="*/ 2190750 w 4438650"/>
              <a:gd name="connsiteY2" fmla="*/ 285750 h 1504950"/>
              <a:gd name="connsiteX3" fmla="*/ 3276600 w 4438650"/>
              <a:gd name="connsiteY3" fmla="*/ 381000 h 1504950"/>
              <a:gd name="connsiteX4" fmla="*/ 4438650 w 4438650"/>
              <a:gd name="connsiteY4" fmla="*/ 0 h 1504950"/>
              <a:gd name="connsiteX5" fmla="*/ 3962400 w 4438650"/>
              <a:gd name="connsiteY5" fmla="*/ 895350 h 1504950"/>
              <a:gd name="connsiteX6" fmla="*/ 2794416 w 4438650"/>
              <a:gd name="connsiteY6" fmla="*/ 1314762 h 1504950"/>
              <a:gd name="connsiteX7" fmla="*/ 609600 w 4438650"/>
              <a:gd name="connsiteY7" fmla="*/ 1504950 h 1504950"/>
              <a:gd name="connsiteX0" fmla="*/ 0 w 4438650"/>
              <a:gd name="connsiteY0" fmla="*/ 1181100 h 1581150"/>
              <a:gd name="connsiteX1" fmla="*/ 1428750 w 4438650"/>
              <a:gd name="connsiteY1" fmla="*/ 419100 h 1581150"/>
              <a:gd name="connsiteX2" fmla="*/ 2190750 w 4438650"/>
              <a:gd name="connsiteY2" fmla="*/ 361950 h 1581150"/>
              <a:gd name="connsiteX3" fmla="*/ 3276600 w 4438650"/>
              <a:gd name="connsiteY3" fmla="*/ 457200 h 1581150"/>
              <a:gd name="connsiteX4" fmla="*/ 4438650 w 4438650"/>
              <a:gd name="connsiteY4" fmla="*/ 0 h 1581150"/>
              <a:gd name="connsiteX5" fmla="*/ 3962400 w 4438650"/>
              <a:gd name="connsiteY5" fmla="*/ 971550 h 1581150"/>
              <a:gd name="connsiteX6" fmla="*/ 2794416 w 4438650"/>
              <a:gd name="connsiteY6" fmla="*/ 1390962 h 1581150"/>
              <a:gd name="connsiteX7" fmla="*/ 609600 w 4438650"/>
              <a:gd name="connsiteY7" fmla="*/ 1581150 h 1581150"/>
              <a:gd name="connsiteX0" fmla="*/ 0 w 4438650"/>
              <a:gd name="connsiteY0" fmla="*/ 1181100 h 1581150"/>
              <a:gd name="connsiteX1" fmla="*/ 1428750 w 4438650"/>
              <a:gd name="connsiteY1" fmla="*/ 419100 h 1581150"/>
              <a:gd name="connsiteX2" fmla="*/ 2038350 w 4438650"/>
              <a:gd name="connsiteY2" fmla="*/ 361950 h 1581150"/>
              <a:gd name="connsiteX3" fmla="*/ 3276600 w 4438650"/>
              <a:gd name="connsiteY3" fmla="*/ 457200 h 1581150"/>
              <a:gd name="connsiteX4" fmla="*/ 4438650 w 4438650"/>
              <a:gd name="connsiteY4" fmla="*/ 0 h 1581150"/>
              <a:gd name="connsiteX5" fmla="*/ 3962400 w 4438650"/>
              <a:gd name="connsiteY5" fmla="*/ 971550 h 1581150"/>
              <a:gd name="connsiteX6" fmla="*/ 2794416 w 4438650"/>
              <a:gd name="connsiteY6" fmla="*/ 1390962 h 1581150"/>
              <a:gd name="connsiteX7" fmla="*/ 609600 w 4438650"/>
              <a:gd name="connsiteY7" fmla="*/ 1581150 h 1581150"/>
              <a:gd name="connsiteX0" fmla="*/ 0 w 4438650"/>
              <a:gd name="connsiteY0" fmla="*/ 1181100 h 1581150"/>
              <a:gd name="connsiteX1" fmla="*/ 1428750 w 4438650"/>
              <a:gd name="connsiteY1" fmla="*/ 419100 h 1581150"/>
              <a:gd name="connsiteX2" fmla="*/ 2038350 w 4438650"/>
              <a:gd name="connsiteY2" fmla="*/ 361950 h 1581150"/>
              <a:gd name="connsiteX3" fmla="*/ 3276600 w 4438650"/>
              <a:gd name="connsiteY3" fmla="*/ 457200 h 1581150"/>
              <a:gd name="connsiteX4" fmla="*/ 4438650 w 4438650"/>
              <a:gd name="connsiteY4" fmla="*/ 0 h 1581150"/>
              <a:gd name="connsiteX5" fmla="*/ 3962400 w 4438650"/>
              <a:gd name="connsiteY5" fmla="*/ 971550 h 1581150"/>
              <a:gd name="connsiteX6" fmla="*/ 2794416 w 4438650"/>
              <a:gd name="connsiteY6" fmla="*/ 1390962 h 1581150"/>
              <a:gd name="connsiteX7" fmla="*/ 609600 w 4438650"/>
              <a:gd name="connsiteY7" fmla="*/ 1581150 h 1581150"/>
              <a:gd name="connsiteX0" fmla="*/ 0 w 4438650"/>
              <a:gd name="connsiteY0" fmla="*/ 1181100 h 1581150"/>
              <a:gd name="connsiteX1" fmla="*/ 1428750 w 4438650"/>
              <a:gd name="connsiteY1" fmla="*/ 495300 h 1581150"/>
              <a:gd name="connsiteX2" fmla="*/ 2038350 w 4438650"/>
              <a:gd name="connsiteY2" fmla="*/ 361950 h 1581150"/>
              <a:gd name="connsiteX3" fmla="*/ 3276600 w 4438650"/>
              <a:gd name="connsiteY3" fmla="*/ 457200 h 1581150"/>
              <a:gd name="connsiteX4" fmla="*/ 4438650 w 4438650"/>
              <a:gd name="connsiteY4" fmla="*/ 0 h 1581150"/>
              <a:gd name="connsiteX5" fmla="*/ 3962400 w 4438650"/>
              <a:gd name="connsiteY5" fmla="*/ 971550 h 1581150"/>
              <a:gd name="connsiteX6" fmla="*/ 2794416 w 4438650"/>
              <a:gd name="connsiteY6" fmla="*/ 1390962 h 1581150"/>
              <a:gd name="connsiteX7" fmla="*/ 609600 w 4438650"/>
              <a:gd name="connsiteY7" fmla="*/ 1581150 h 1581150"/>
              <a:gd name="connsiteX0" fmla="*/ 0 w 4438650"/>
              <a:gd name="connsiteY0" fmla="*/ 1181100 h 1581150"/>
              <a:gd name="connsiteX1" fmla="*/ 2038350 w 4438650"/>
              <a:gd name="connsiteY1" fmla="*/ 361950 h 1581150"/>
              <a:gd name="connsiteX2" fmla="*/ 3276600 w 4438650"/>
              <a:gd name="connsiteY2" fmla="*/ 457200 h 1581150"/>
              <a:gd name="connsiteX3" fmla="*/ 4438650 w 4438650"/>
              <a:gd name="connsiteY3" fmla="*/ 0 h 1581150"/>
              <a:gd name="connsiteX4" fmla="*/ 3962400 w 4438650"/>
              <a:gd name="connsiteY4" fmla="*/ 971550 h 1581150"/>
              <a:gd name="connsiteX5" fmla="*/ 2794416 w 4438650"/>
              <a:gd name="connsiteY5" fmla="*/ 1390962 h 1581150"/>
              <a:gd name="connsiteX6" fmla="*/ 609600 w 4438650"/>
              <a:gd name="connsiteY6" fmla="*/ 1581150 h 1581150"/>
              <a:gd name="connsiteX0" fmla="*/ 0 w 4438650"/>
              <a:gd name="connsiteY0" fmla="*/ 1181100 h 1581150"/>
              <a:gd name="connsiteX1" fmla="*/ 2038350 w 4438650"/>
              <a:gd name="connsiteY1" fmla="*/ 361950 h 1581150"/>
              <a:gd name="connsiteX2" fmla="*/ 3276600 w 4438650"/>
              <a:gd name="connsiteY2" fmla="*/ 457200 h 1581150"/>
              <a:gd name="connsiteX3" fmla="*/ 4438650 w 4438650"/>
              <a:gd name="connsiteY3" fmla="*/ 0 h 1581150"/>
              <a:gd name="connsiteX4" fmla="*/ 3962400 w 4438650"/>
              <a:gd name="connsiteY4" fmla="*/ 971550 h 1581150"/>
              <a:gd name="connsiteX5" fmla="*/ 2794416 w 4438650"/>
              <a:gd name="connsiteY5" fmla="*/ 1390962 h 1581150"/>
              <a:gd name="connsiteX6" fmla="*/ 609600 w 4438650"/>
              <a:gd name="connsiteY6" fmla="*/ 1581150 h 1581150"/>
              <a:gd name="connsiteX0" fmla="*/ 0 w 4438650"/>
              <a:gd name="connsiteY0" fmla="*/ 1181100 h 1581150"/>
              <a:gd name="connsiteX1" fmla="*/ 2038350 w 4438650"/>
              <a:gd name="connsiteY1" fmla="*/ 361950 h 1581150"/>
              <a:gd name="connsiteX2" fmla="*/ 3276600 w 4438650"/>
              <a:gd name="connsiteY2" fmla="*/ 457200 h 1581150"/>
              <a:gd name="connsiteX3" fmla="*/ 4438650 w 4438650"/>
              <a:gd name="connsiteY3" fmla="*/ 0 h 1581150"/>
              <a:gd name="connsiteX4" fmla="*/ 3962400 w 4438650"/>
              <a:gd name="connsiteY4" fmla="*/ 971550 h 1581150"/>
              <a:gd name="connsiteX5" fmla="*/ 2794416 w 4438650"/>
              <a:gd name="connsiteY5" fmla="*/ 1390962 h 1581150"/>
              <a:gd name="connsiteX6" fmla="*/ 609600 w 4438650"/>
              <a:gd name="connsiteY6" fmla="*/ 1581150 h 1581150"/>
              <a:gd name="connsiteX0" fmla="*/ 0 w 4438650"/>
              <a:gd name="connsiteY0" fmla="*/ 1181100 h 1581150"/>
              <a:gd name="connsiteX1" fmla="*/ 2038350 w 4438650"/>
              <a:gd name="connsiteY1" fmla="*/ 361950 h 1581150"/>
              <a:gd name="connsiteX2" fmla="*/ 3276600 w 4438650"/>
              <a:gd name="connsiteY2" fmla="*/ 457200 h 1581150"/>
              <a:gd name="connsiteX3" fmla="*/ 4438650 w 4438650"/>
              <a:gd name="connsiteY3" fmla="*/ 0 h 1581150"/>
              <a:gd name="connsiteX4" fmla="*/ 3962400 w 4438650"/>
              <a:gd name="connsiteY4" fmla="*/ 971550 h 1581150"/>
              <a:gd name="connsiteX5" fmla="*/ 2794416 w 4438650"/>
              <a:gd name="connsiteY5" fmla="*/ 1390962 h 1581150"/>
              <a:gd name="connsiteX6" fmla="*/ 152400 w 4438650"/>
              <a:gd name="connsiteY6" fmla="*/ 1581150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8650" h="1581150">
                <a:moveTo>
                  <a:pt x="0" y="1181100"/>
                </a:moveTo>
                <a:cubicBezTo>
                  <a:pt x="679450" y="908050"/>
                  <a:pt x="1345264" y="591686"/>
                  <a:pt x="2038350" y="361950"/>
                </a:cubicBezTo>
                <a:lnTo>
                  <a:pt x="3276600" y="457200"/>
                </a:lnTo>
                <a:cubicBezTo>
                  <a:pt x="3717146" y="299528"/>
                  <a:pt x="4051300" y="177800"/>
                  <a:pt x="4438650" y="0"/>
                </a:cubicBezTo>
                <a:lnTo>
                  <a:pt x="3962400" y="971550"/>
                </a:lnTo>
                <a:lnTo>
                  <a:pt x="2794416" y="1390962"/>
                </a:lnTo>
                <a:lnTo>
                  <a:pt x="152400" y="1581150"/>
                </a:lnTo>
              </a:path>
            </a:pathLst>
          </a:custGeom>
          <a:ln w="762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6" name="Group 28"/>
          <p:cNvGrpSpPr/>
          <p:nvPr/>
        </p:nvGrpSpPr>
        <p:grpSpPr>
          <a:xfrm rot="20220000">
            <a:off x="1993392" y="4279392"/>
            <a:ext cx="1689886" cy="461665"/>
            <a:chOff x="2209800" y="5105400"/>
            <a:chExt cx="1689886" cy="461665"/>
          </a:xfrm>
        </p:grpSpPr>
        <p:sp>
          <p:nvSpPr>
            <p:cNvPr id="30" name="Rectangle 29"/>
            <p:cNvSpPr/>
            <p:nvPr/>
          </p:nvSpPr>
          <p:spPr>
            <a:xfrm>
              <a:off x="2209800" y="5181599"/>
              <a:ext cx="1610176" cy="31964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209800" y="5105400"/>
              <a:ext cx="1689886" cy="461665"/>
            </a:xfrm>
            <a:prstGeom prst="rect">
              <a:avLst/>
            </a:prstGeom>
            <a:noFill/>
          </p:spPr>
          <p:txBody>
            <a:bodyPr wrap="none" rtlCol="0">
              <a:spAutoFit/>
            </a:bodyPr>
            <a:lstStyle/>
            <a:p>
              <a:r>
                <a:rPr lang="en-US" sz="2400" b="1" dirty="0" smtClean="0">
                  <a:latin typeface="Arial" pitchFamily="34" charset="0"/>
                  <a:cs typeface="Arial" pitchFamily="34" charset="0"/>
                </a:rPr>
                <a:t>outer core</a:t>
              </a:r>
            </a:p>
          </p:txBody>
        </p:sp>
      </p:grpSp>
      <p:sp>
        <p:nvSpPr>
          <p:cNvPr id="7" name="Freeform 6"/>
          <p:cNvSpPr/>
          <p:nvPr/>
        </p:nvSpPr>
        <p:spPr>
          <a:xfrm>
            <a:off x="1905000" y="1917192"/>
            <a:ext cx="5086350" cy="2438400"/>
          </a:xfrm>
          <a:custGeom>
            <a:avLst/>
            <a:gdLst>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133600 h 2819400"/>
              <a:gd name="connsiteX8" fmla="*/ 742950 w 5200650"/>
              <a:gd name="connsiteY8" fmla="*/ 476250 h 2819400"/>
              <a:gd name="connsiteX9" fmla="*/ 1504950 w 5200650"/>
              <a:gd name="connsiteY9" fmla="*/ 381000 h 2819400"/>
              <a:gd name="connsiteX10" fmla="*/ 2286000 w 5200650"/>
              <a:gd name="connsiteY10" fmla="*/ 381000 h 2819400"/>
              <a:gd name="connsiteX11" fmla="*/ 838200 w 5200650"/>
              <a:gd name="connsiteY11" fmla="*/ 381000 h 2819400"/>
              <a:gd name="connsiteX12" fmla="*/ 1676400 w 5200650"/>
              <a:gd name="connsiteY12" fmla="*/ 190500 h 2819400"/>
              <a:gd name="connsiteX13" fmla="*/ 2571750 w 5200650"/>
              <a:gd name="connsiteY13" fmla="*/ 190500 h 2819400"/>
              <a:gd name="connsiteX14" fmla="*/ 2952750 w 5200650"/>
              <a:gd name="connsiteY14" fmla="*/ 5334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133600 h 2819400"/>
              <a:gd name="connsiteX8" fmla="*/ 742950 w 5200650"/>
              <a:gd name="connsiteY8" fmla="*/ 476250 h 2819400"/>
              <a:gd name="connsiteX9" fmla="*/ 1504950 w 5200650"/>
              <a:gd name="connsiteY9" fmla="*/ 381000 h 2819400"/>
              <a:gd name="connsiteX10" fmla="*/ 800100 w 5200650"/>
              <a:gd name="connsiteY10" fmla="*/ 495300 h 2819400"/>
              <a:gd name="connsiteX11" fmla="*/ 838200 w 5200650"/>
              <a:gd name="connsiteY11" fmla="*/ 381000 h 2819400"/>
              <a:gd name="connsiteX12" fmla="*/ 1676400 w 5200650"/>
              <a:gd name="connsiteY12" fmla="*/ 190500 h 2819400"/>
              <a:gd name="connsiteX13" fmla="*/ 2571750 w 5200650"/>
              <a:gd name="connsiteY13" fmla="*/ 190500 h 2819400"/>
              <a:gd name="connsiteX14" fmla="*/ 2952750 w 5200650"/>
              <a:gd name="connsiteY14" fmla="*/ 5334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133600 h 2819400"/>
              <a:gd name="connsiteX8" fmla="*/ 742950 w 5200650"/>
              <a:gd name="connsiteY8" fmla="*/ 476250 h 2819400"/>
              <a:gd name="connsiteX9" fmla="*/ 1028700 w 5200650"/>
              <a:gd name="connsiteY9" fmla="*/ 342900 h 2819400"/>
              <a:gd name="connsiteX10" fmla="*/ 800100 w 5200650"/>
              <a:gd name="connsiteY10" fmla="*/ 495300 h 2819400"/>
              <a:gd name="connsiteX11" fmla="*/ 838200 w 5200650"/>
              <a:gd name="connsiteY11" fmla="*/ 381000 h 2819400"/>
              <a:gd name="connsiteX12" fmla="*/ 1676400 w 5200650"/>
              <a:gd name="connsiteY12" fmla="*/ 190500 h 2819400"/>
              <a:gd name="connsiteX13" fmla="*/ 2571750 w 5200650"/>
              <a:gd name="connsiteY13" fmla="*/ 190500 h 2819400"/>
              <a:gd name="connsiteX14" fmla="*/ 2952750 w 5200650"/>
              <a:gd name="connsiteY14" fmla="*/ 5334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133600 h 2819400"/>
              <a:gd name="connsiteX8" fmla="*/ 742950 w 5200650"/>
              <a:gd name="connsiteY8" fmla="*/ 476250 h 2819400"/>
              <a:gd name="connsiteX9" fmla="*/ 1028700 w 5200650"/>
              <a:gd name="connsiteY9" fmla="*/ 342900 h 2819400"/>
              <a:gd name="connsiteX10" fmla="*/ 800100 w 5200650"/>
              <a:gd name="connsiteY10" fmla="*/ 495300 h 2819400"/>
              <a:gd name="connsiteX11" fmla="*/ 838200 w 5200650"/>
              <a:gd name="connsiteY11" fmla="*/ 381000 h 2819400"/>
              <a:gd name="connsiteX12" fmla="*/ 1790700 w 5200650"/>
              <a:gd name="connsiteY12" fmla="*/ 190500 h 2819400"/>
              <a:gd name="connsiteX13" fmla="*/ 2571750 w 5200650"/>
              <a:gd name="connsiteY13" fmla="*/ 190500 h 2819400"/>
              <a:gd name="connsiteX14" fmla="*/ 2952750 w 5200650"/>
              <a:gd name="connsiteY14" fmla="*/ 5334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133600 h 2819400"/>
              <a:gd name="connsiteX8" fmla="*/ 742950 w 5200650"/>
              <a:gd name="connsiteY8" fmla="*/ 476250 h 2819400"/>
              <a:gd name="connsiteX9" fmla="*/ 1028700 w 5200650"/>
              <a:gd name="connsiteY9" fmla="*/ 342900 h 2819400"/>
              <a:gd name="connsiteX10" fmla="*/ 800100 w 5200650"/>
              <a:gd name="connsiteY10" fmla="*/ 495300 h 2819400"/>
              <a:gd name="connsiteX11" fmla="*/ 838200 w 5200650"/>
              <a:gd name="connsiteY11" fmla="*/ 381000 h 2819400"/>
              <a:gd name="connsiteX12" fmla="*/ 1790700 w 5200650"/>
              <a:gd name="connsiteY12" fmla="*/ 190500 h 2819400"/>
              <a:gd name="connsiteX13" fmla="*/ 2571750 w 5200650"/>
              <a:gd name="connsiteY13" fmla="*/ 190500 h 2819400"/>
              <a:gd name="connsiteX14" fmla="*/ 2781300 w 5200650"/>
              <a:gd name="connsiteY14" fmla="*/ 4191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247900 h 2819400"/>
              <a:gd name="connsiteX8" fmla="*/ 742950 w 5200650"/>
              <a:gd name="connsiteY8" fmla="*/ 476250 h 2819400"/>
              <a:gd name="connsiteX9" fmla="*/ 1028700 w 5200650"/>
              <a:gd name="connsiteY9" fmla="*/ 342900 h 2819400"/>
              <a:gd name="connsiteX10" fmla="*/ 800100 w 5200650"/>
              <a:gd name="connsiteY10" fmla="*/ 495300 h 2819400"/>
              <a:gd name="connsiteX11" fmla="*/ 838200 w 5200650"/>
              <a:gd name="connsiteY11" fmla="*/ 381000 h 2819400"/>
              <a:gd name="connsiteX12" fmla="*/ 1790700 w 5200650"/>
              <a:gd name="connsiteY12" fmla="*/ 190500 h 2819400"/>
              <a:gd name="connsiteX13" fmla="*/ 2571750 w 5200650"/>
              <a:gd name="connsiteY13" fmla="*/ 190500 h 2819400"/>
              <a:gd name="connsiteX14" fmla="*/ 2781300 w 5200650"/>
              <a:gd name="connsiteY14" fmla="*/ 4191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247900 h 2819400"/>
              <a:gd name="connsiteX8" fmla="*/ 742950 w 5200650"/>
              <a:gd name="connsiteY8" fmla="*/ 476250 h 2819400"/>
              <a:gd name="connsiteX9" fmla="*/ 1028700 w 5200650"/>
              <a:gd name="connsiteY9" fmla="*/ 342900 h 2819400"/>
              <a:gd name="connsiteX10" fmla="*/ 723900 w 5200650"/>
              <a:gd name="connsiteY10" fmla="*/ 419100 h 2819400"/>
              <a:gd name="connsiteX11" fmla="*/ 838200 w 5200650"/>
              <a:gd name="connsiteY11" fmla="*/ 381000 h 2819400"/>
              <a:gd name="connsiteX12" fmla="*/ 1790700 w 5200650"/>
              <a:gd name="connsiteY12" fmla="*/ 190500 h 2819400"/>
              <a:gd name="connsiteX13" fmla="*/ 2571750 w 5200650"/>
              <a:gd name="connsiteY13" fmla="*/ 190500 h 2819400"/>
              <a:gd name="connsiteX14" fmla="*/ 2781300 w 5200650"/>
              <a:gd name="connsiteY14" fmla="*/ 4191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419600 w 5162550"/>
              <a:gd name="connsiteY19" fmla="*/ 16192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419600 w 5162550"/>
              <a:gd name="connsiteY19" fmla="*/ 16192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419600 w 5162550"/>
              <a:gd name="connsiteY19" fmla="*/ 16192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267200 w 5162550"/>
              <a:gd name="connsiteY19" fmla="*/ 13144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495800 w 5162550"/>
              <a:gd name="connsiteY19" fmla="*/ 14668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495800 w 5162550"/>
              <a:gd name="connsiteY19"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476250 h 2819400"/>
              <a:gd name="connsiteX9" fmla="*/ 990600 w 5086350"/>
              <a:gd name="connsiteY9" fmla="*/ 342900 h 2819400"/>
              <a:gd name="connsiteX10" fmla="*/ 685800 w 5086350"/>
              <a:gd name="connsiteY10" fmla="*/ 419100 h 2819400"/>
              <a:gd name="connsiteX11" fmla="*/ 800100 w 5086350"/>
              <a:gd name="connsiteY11" fmla="*/ 381000 h 2819400"/>
              <a:gd name="connsiteX12" fmla="*/ 1752600 w 5086350"/>
              <a:gd name="connsiteY12" fmla="*/ 190500 h 2819400"/>
              <a:gd name="connsiteX13" fmla="*/ 2533650 w 5086350"/>
              <a:gd name="connsiteY13" fmla="*/ 190500 h 2819400"/>
              <a:gd name="connsiteX14" fmla="*/ 2743200 w 5086350"/>
              <a:gd name="connsiteY14" fmla="*/ 419100 h 2819400"/>
              <a:gd name="connsiteX15" fmla="*/ 2933700 w 5086350"/>
              <a:gd name="connsiteY15" fmla="*/ 361950 h 2819400"/>
              <a:gd name="connsiteX16" fmla="*/ 3467100 w 5086350"/>
              <a:gd name="connsiteY16" fmla="*/ 400050 h 2819400"/>
              <a:gd name="connsiteX17" fmla="*/ 3924300 w 5086350"/>
              <a:gd name="connsiteY17" fmla="*/ 457200 h 2819400"/>
              <a:gd name="connsiteX18" fmla="*/ 5086350 w 5086350"/>
              <a:gd name="connsiteY18" fmla="*/ 0 h 2819400"/>
              <a:gd name="connsiteX19" fmla="*/ 4495800 w 5086350"/>
              <a:gd name="connsiteY19"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476250 h 2819400"/>
              <a:gd name="connsiteX9" fmla="*/ 990600 w 5086350"/>
              <a:gd name="connsiteY9" fmla="*/ 342900 h 2819400"/>
              <a:gd name="connsiteX10" fmla="*/ 685800 w 5086350"/>
              <a:gd name="connsiteY10" fmla="*/ 419100 h 2819400"/>
              <a:gd name="connsiteX11" fmla="*/ 800100 w 5086350"/>
              <a:gd name="connsiteY11" fmla="*/ 228600 h 2819400"/>
              <a:gd name="connsiteX12" fmla="*/ 1752600 w 5086350"/>
              <a:gd name="connsiteY12" fmla="*/ 190500 h 2819400"/>
              <a:gd name="connsiteX13" fmla="*/ 2533650 w 5086350"/>
              <a:gd name="connsiteY13" fmla="*/ 190500 h 2819400"/>
              <a:gd name="connsiteX14" fmla="*/ 2743200 w 5086350"/>
              <a:gd name="connsiteY14" fmla="*/ 419100 h 2819400"/>
              <a:gd name="connsiteX15" fmla="*/ 2933700 w 5086350"/>
              <a:gd name="connsiteY15" fmla="*/ 361950 h 2819400"/>
              <a:gd name="connsiteX16" fmla="*/ 3467100 w 5086350"/>
              <a:gd name="connsiteY16" fmla="*/ 400050 h 2819400"/>
              <a:gd name="connsiteX17" fmla="*/ 3924300 w 5086350"/>
              <a:gd name="connsiteY17" fmla="*/ 457200 h 2819400"/>
              <a:gd name="connsiteX18" fmla="*/ 5086350 w 5086350"/>
              <a:gd name="connsiteY18" fmla="*/ 0 h 2819400"/>
              <a:gd name="connsiteX19" fmla="*/ 4495800 w 5086350"/>
              <a:gd name="connsiteY19"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476250 h 2819400"/>
              <a:gd name="connsiteX9" fmla="*/ 685800 w 5086350"/>
              <a:gd name="connsiteY9" fmla="*/ 419100 h 2819400"/>
              <a:gd name="connsiteX10" fmla="*/ 800100 w 5086350"/>
              <a:gd name="connsiteY10" fmla="*/ 228600 h 2819400"/>
              <a:gd name="connsiteX11" fmla="*/ 1752600 w 5086350"/>
              <a:gd name="connsiteY11" fmla="*/ 190500 h 2819400"/>
              <a:gd name="connsiteX12" fmla="*/ 2533650 w 5086350"/>
              <a:gd name="connsiteY12" fmla="*/ 190500 h 2819400"/>
              <a:gd name="connsiteX13" fmla="*/ 2743200 w 5086350"/>
              <a:gd name="connsiteY13" fmla="*/ 419100 h 2819400"/>
              <a:gd name="connsiteX14" fmla="*/ 2933700 w 5086350"/>
              <a:gd name="connsiteY14" fmla="*/ 361950 h 2819400"/>
              <a:gd name="connsiteX15" fmla="*/ 3467100 w 5086350"/>
              <a:gd name="connsiteY15" fmla="*/ 400050 h 2819400"/>
              <a:gd name="connsiteX16" fmla="*/ 3924300 w 5086350"/>
              <a:gd name="connsiteY16" fmla="*/ 457200 h 2819400"/>
              <a:gd name="connsiteX17" fmla="*/ 5086350 w 5086350"/>
              <a:gd name="connsiteY17" fmla="*/ 0 h 2819400"/>
              <a:gd name="connsiteX18" fmla="*/ 4495800 w 5086350"/>
              <a:gd name="connsiteY18"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476250 h 2819400"/>
              <a:gd name="connsiteX9" fmla="*/ 685800 w 5086350"/>
              <a:gd name="connsiteY9" fmla="*/ 419100 h 2819400"/>
              <a:gd name="connsiteX10" fmla="*/ 1104900 w 5086350"/>
              <a:gd name="connsiteY10" fmla="*/ 609600 h 2819400"/>
              <a:gd name="connsiteX11" fmla="*/ 1752600 w 5086350"/>
              <a:gd name="connsiteY11" fmla="*/ 190500 h 2819400"/>
              <a:gd name="connsiteX12" fmla="*/ 2533650 w 5086350"/>
              <a:gd name="connsiteY12" fmla="*/ 190500 h 2819400"/>
              <a:gd name="connsiteX13" fmla="*/ 2743200 w 5086350"/>
              <a:gd name="connsiteY13" fmla="*/ 419100 h 2819400"/>
              <a:gd name="connsiteX14" fmla="*/ 2933700 w 5086350"/>
              <a:gd name="connsiteY14" fmla="*/ 361950 h 2819400"/>
              <a:gd name="connsiteX15" fmla="*/ 3467100 w 5086350"/>
              <a:gd name="connsiteY15" fmla="*/ 400050 h 2819400"/>
              <a:gd name="connsiteX16" fmla="*/ 3924300 w 5086350"/>
              <a:gd name="connsiteY16" fmla="*/ 457200 h 2819400"/>
              <a:gd name="connsiteX17" fmla="*/ 5086350 w 5086350"/>
              <a:gd name="connsiteY17" fmla="*/ 0 h 2819400"/>
              <a:gd name="connsiteX18" fmla="*/ 4495800 w 5086350"/>
              <a:gd name="connsiteY18"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476250 h 2819400"/>
              <a:gd name="connsiteX9" fmla="*/ 1104900 w 5086350"/>
              <a:gd name="connsiteY9" fmla="*/ 609600 h 2819400"/>
              <a:gd name="connsiteX10" fmla="*/ 1752600 w 5086350"/>
              <a:gd name="connsiteY10" fmla="*/ 190500 h 2819400"/>
              <a:gd name="connsiteX11" fmla="*/ 2533650 w 5086350"/>
              <a:gd name="connsiteY11" fmla="*/ 190500 h 2819400"/>
              <a:gd name="connsiteX12" fmla="*/ 2743200 w 5086350"/>
              <a:gd name="connsiteY12" fmla="*/ 4191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104900 w 5086350"/>
              <a:gd name="connsiteY9" fmla="*/ 609600 h 2819400"/>
              <a:gd name="connsiteX10" fmla="*/ 1752600 w 5086350"/>
              <a:gd name="connsiteY10" fmla="*/ 190500 h 2819400"/>
              <a:gd name="connsiteX11" fmla="*/ 2533650 w 5086350"/>
              <a:gd name="connsiteY11" fmla="*/ 190500 h 2819400"/>
              <a:gd name="connsiteX12" fmla="*/ 2743200 w 5086350"/>
              <a:gd name="connsiteY12" fmla="*/ 4191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104900 w 5086350"/>
              <a:gd name="connsiteY9" fmla="*/ 609600 h 2819400"/>
              <a:gd name="connsiteX10" fmla="*/ 1216404 w 5086350"/>
              <a:gd name="connsiteY10" fmla="*/ 307596 h 2819400"/>
              <a:gd name="connsiteX11" fmla="*/ 1752600 w 5086350"/>
              <a:gd name="connsiteY11" fmla="*/ 190500 h 2819400"/>
              <a:gd name="connsiteX12" fmla="*/ 2533650 w 5086350"/>
              <a:gd name="connsiteY12" fmla="*/ 190500 h 2819400"/>
              <a:gd name="connsiteX13" fmla="*/ 2743200 w 5086350"/>
              <a:gd name="connsiteY13" fmla="*/ 419100 h 2819400"/>
              <a:gd name="connsiteX14" fmla="*/ 2933700 w 5086350"/>
              <a:gd name="connsiteY14" fmla="*/ 361950 h 2819400"/>
              <a:gd name="connsiteX15" fmla="*/ 3467100 w 5086350"/>
              <a:gd name="connsiteY15" fmla="*/ 400050 h 2819400"/>
              <a:gd name="connsiteX16" fmla="*/ 3924300 w 5086350"/>
              <a:gd name="connsiteY16" fmla="*/ 457200 h 2819400"/>
              <a:gd name="connsiteX17" fmla="*/ 5086350 w 5086350"/>
              <a:gd name="connsiteY17" fmla="*/ 0 h 2819400"/>
              <a:gd name="connsiteX18" fmla="*/ 4495800 w 5086350"/>
              <a:gd name="connsiteY18"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104900 w 5086350"/>
              <a:gd name="connsiteY9" fmla="*/ 609600 h 2819400"/>
              <a:gd name="connsiteX10" fmla="*/ 1216404 w 5086350"/>
              <a:gd name="connsiteY10" fmla="*/ 307596 h 2819400"/>
              <a:gd name="connsiteX11" fmla="*/ 1291206 w 5086350"/>
              <a:gd name="connsiteY11" fmla="*/ 293615 h 2819400"/>
              <a:gd name="connsiteX12" fmla="*/ 1752600 w 5086350"/>
              <a:gd name="connsiteY12" fmla="*/ 190500 h 2819400"/>
              <a:gd name="connsiteX13" fmla="*/ 2533650 w 5086350"/>
              <a:gd name="connsiteY13" fmla="*/ 190500 h 2819400"/>
              <a:gd name="connsiteX14" fmla="*/ 2743200 w 5086350"/>
              <a:gd name="connsiteY14" fmla="*/ 419100 h 2819400"/>
              <a:gd name="connsiteX15" fmla="*/ 2933700 w 5086350"/>
              <a:gd name="connsiteY15" fmla="*/ 361950 h 2819400"/>
              <a:gd name="connsiteX16" fmla="*/ 3467100 w 5086350"/>
              <a:gd name="connsiteY16" fmla="*/ 400050 h 2819400"/>
              <a:gd name="connsiteX17" fmla="*/ 3924300 w 5086350"/>
              <a:gd name="connsiteY17" fmla="*/ 457200 h 2819400"/>
              <a:gd name="connsiteX18" fmla="*/ 5086350 w 5086350"/>
              <a:gd name="connsiteY18" fmla="*/ 0 h 2819400"/>
              <a:gd name="connsiteX19" fmla="*/ 4495800 w 5086350"/>
              <a:gd name="connsiteY19"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104900 w 5086350"/>
              <a:gd name="connsiteY9" fmla="*/ 609600 h 2819400"/>
              <a:gd name="connsiteX10" fmla="*/ 1216404 w 5086350"/>
              <a:gd name="connsiteY10" fmla="*/ 307596 h 2819400"/>
              <a:gd name="connsiteX11" fmla="*/ 1291206 w 5086350"/>
              <a:gd name="connsiteY11" fmla="*/ 293615 h 2819400"/>
              <a:gd name="connsiteX12" fmla="*/ 1358317 w 5086350"/>
              <a:gd name="connsiteY12" fmla="*/ 209026 h 2819400"/>
              <a:gd name="connsiteX13" fmla="*/ 1752600 w 5086350"/>
              <a:gd name="connsiteY13" fmla="*/ 190500 h 2819400"/>
              <a:gd name="connsiteX14" fmla="*/ 2533650 w 5086350"/>
              <a:gd name="connsiteY14" fmla="*/ 190500 h 2819400"/>
              <a:gd name="connsiteX15" fmla="*/ 2743200 w 5086350"/>
              <a:gd name="connsiteY15" fmla="*/ 419100 h 2819400"/>
              <a:gd name="connsiteX16" fmla="*/ 2933700 w 5086350"/>
              <a:gd name="connsiteY16" fmla="*/ 361950 h 2819400"/>
              <a:gd name="connsiteX17" fmla="*/ 3467100 w 5086350"/>
              <a:gd name="connsiteY17" fmla="*/ 400050 h 2819400"/>
              <a:gd name="connsiteX18" fmla="*/ 3924300 w 5086350"/>
              <a:gd name="connsiteY18" fmla="*/ 457200 h 2819400"/>
              <a:gd name="connsiteX19" fmla="*/ 5086350 w 5086350"/>
              <a:gd name="connsiteY19" fmla="*/ 0 h 2819400"/>
              <a:gd name="connsiteX20" fmla="*/ 4495800 w 5086350"/>
              <a:gd name="connsiteY20"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104900 w 5086350"/>
              <a:gd name="connsiteY9" fmla="*/ 609600 h 2819400"/>
              <a:gd name="connsiteX10" fmla="*/ 1291206 w 5086350"/>
              <a:gd name="connsiteY10" fmla="*/ 293615 h 2819400"/>
              <a:gd name="connsiteX11" fmla="*/ 1358317 w 5086350"/>
              <a:gd name="connsiteY11" fmla="*/ 209026 h 2819400"/>
              <a:gd name="connsiteX12" fmla="*/ 1752600 w 5086350"/>
              <a:gd name="connsiteY12" fmla="*/ 190500 h 2819400"/>
              <a:gd name="connsiteX13" fmla="*/ 2533650 w 5086350"/>
              <a:gd name="connsiteY13" fmla="*/ 190500 h 2819400"/>
              <a:gd name="connsiteX14" fmla="*/ 2743200 w 5086350"/>
              <a:gd name="connsiteY14" fmla="*/ 419100 h 2819400"/>
              <a:gd name="connsiteX15" fmla="*/ 2933700 w 5086350"/>
              <a:gd name="connsiteY15" fmla="*/ 361950 h 2819400"/>
              <a:gd name="connsiteX16" fmla="*/ 3467100 w 5086350"/>
              <a:gd name="connsiteY16" fmla="*/ 400050 h 2819400"/>
              <a:gd name="connsiteX17" fmla="*/ 3924300 w 5086350"/>
              <a:gd name="connsiteY17" fmla="*/ 457200 h 2819400"/>
              <a:gd name="connsiteX18" fmla="*/ 5086350 w 5086350"/>
              <a:gd name="connsiteY18" fmla="*/ 0 h 2819400"/>
              <a:gd name="connsiteX19" fmla="*/ 4495800 w 5086350"/>
              <a:gd name="connsiteY19"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291206 w 5086350"/>
              <a:gd name="connsiteY9" fmla="*/ 293615 h 2819400"/>
              <a:gd name="connsiteX10" fmla="*/ 1358317 w 5086350"/>
              <a:gd name="connsiteY10" fmla="*/ 209026 h 2819400"/>
              <a:gd name="connsiteX11" fmla="*/ 1752600 w 5086350"/>
              <a:gd name="connsiteY11" fmla="*/ 190500 h 2819400"/>
              <a:gd name="connsiteX12" fmla="*/ 2533650 w 5086350"/>
              <a:gd name="connsiteY12" fmla="*/ 190500 h 2819400"/>
              <a:gd name="connsiteX13" fmla="*/ 2743200 w 5086350"/>
              <a:gd name="connsiteY13" fmla="*/ 419100 h 2819400"/>
              <a:gd name="connsiteX14" fmla="*/ 2933700 w 5086350"/>
              <a:gd name="connsiteY14" fmla="*/ 361950 h 2819400"/>
              <a:gd name="connsiteX15" fmla="*/ 3467100 w 5086350"/>
              <a:gd name="connsiteY15" fmla="*/ 400050 h 2819400"/>
              <a:gd name="connsiteX16" fmla="*/ 3924300 w 5086350"/>
              <a:gd name="connsiteY16" fmla="*/ 457200 h 2819400"/>
              <a:gd name="connsiteX17" fmla="*/ 5086350 w 5086350"/>
              <a:gd name="connsiteY17" fmla="*/ 0 h 2819400"/>
              <a:gd name="connsiteX18" fmla="*/ 4495800 w 5086350"/>
              <a:gd name="connsiteY18"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358317 w 5086350"/>
              <a:gd name="connsiteY9" fmla="*/ 209026 h 2819400"/>
              <a:gd name="connsiteX10" fmla="*/ 1752600 w 5086350"/>
              <a:gd name="connsiteY10" fmla="*/ 190500 h 2819400"/>
              <a:gd name="connsiteX11" fmla="*/ 2533650 w 5086350"/>
              <a:gd name="connsiteY11" fmla="*/ 190500 h 2819400"/>
              <a:gd name="connsiteX12" fmla="*/ 2743200 w 5086350"/>
              <a:gd name="connsiteY12" fmla="*/ 4191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358317 w 5086350"/>
              <a:gd name="connsiteY9" fmla="*/ 209026 h 2819400"/>
              <a:gd name="connsiteX10" fmla="*/ 1752600 w 5086350"/>
              <a:gd name="connsiteY10" fmla="*/ 190500 h 2819400"/>
              <a:gd name="connsiteX11" fmla="*/ 2533650 w 5086350"/>
              <a:gd name="connsiteY11" fmla="*/ 190500 h 2819400"/>
              <a:gd name="connsiteX12" fmla="*/ 2743200 w 5086350"/>
              <a:gd name="connsiteY12" fmla="*/ 2667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81050 w 5086350"/>
              <a:gd name="connsiteY8" fmla="*/ 323850 h 2819400"/>
              <a:gd name="connsiteX9" fmla="*/ 1358317 w 5086350"/>
              <a:gd name="connsiteY9" fmla="*/ 209026 h 2819400"/>
              <a:gd name="connsiteX10" fmla="*/ 1752600 w 5086350"/>
              <a:gd name="connsiteY10" fmla="*/ 190500 h 2819400"/>
              <a:gd name="connsiteX11" fmla="*/ 2533650 w 5086350"/>
              <a:gd name="connsiteY11" fmla="*/ 190500 h 2819400"/>
              <a:gd name="connsiteX12" fmla="*/ 2743200 w 5086350"/>
              <a:gd name="connsiteY12" fmla="*/ 2667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81050 w 5086350"/>
              <a:gd name="connsiteY8" fmla="*/ 323850 h 2819400"/>
              <a:gd name="connsiteX9" fmla="*/ 1358317 w 5086350"/>
              <a:gd name="connsiteY9" fmla="*/ 209026 h 2819400"/>
              <a:gd name="connsiteX10" fmla="*/ 1752600 w 5086350"/>
              <a:gd name="connsiteY10" fmla="*/ 190500 h 2819400"/>
              <a:gd name="connsiteX11" fmla="*/ 2533650 w 5086350"/>
              <a:gd name="connsiteY11" fmla="*/ 190500 h 2819400"/>
              <a:gd name="connsiteX12" fmla="*/ 2743200 w 5086350"/>
              <a:gd name="connsiteY12" fmla="*/ 2667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81050 w 5086350"/>
              <a:gd name="connsiteY8" fmla="*/ 323850 h 2819400"/>
              <a:gd name="connsiteX9" fmla="*/ 1358317 w 5086350"/>
              <a:gd name="connsiteY9" fmla="*/ 209026 h 2819400"/>
              <a:gd name="connsiteX10" fmla="*/ 1752600 w 5086350"/>
              <a:gd name="connsiteY10" fmla="*/ 190500 h 2819400"/>
              <a:gd name="connsiteX11" fmla="*/ 2533650 w 5086350"/>
              <a:gd name="connsiteY11" fmla="*/ 190500 h 2819400"/>
              <a:gd name="connsiteX12" fmla="*/ 2743200 w 5086350"/>
              <a:gd name="connsiteY12" fmla="*/ 2667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495800 w 5086350"/>
              <a:gd name="connsiteY16"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495800 w 5086350"/>
              <a:gd name="connsiteY16" fmla="*/ 1466850 h 2819400"/>
              <a:gd name="connsiteX0" fmla="*/ 4476750 w 5086350"/>
              <a:gd name="connsiteY0" fmla="*/ 1485900 h 2819400"/>
              <a:gd name="connsiteX1" fmla="*/ 3219450 w 5086350"/>
              <a:gd name="connsiteY1" fmla="*/ 2114550 h 2819400"/>
              <a:gd name="connsiteX2" fmla="*/ 2076450 w 5086350"/>
              <a:gd name="connsiteY2" fmla="*/ 20574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495800 w 5086350"/>
              <a:gd name="connsiteY16" fmla="*/ 1466850 h 2819400"/>
              <a:gd name="connsiteX0" fmla="*/ 4476750 w 5086350"/>
              <a:gd name="connsiteY0" fmla="*/ 1485900 h 2819400"/>
              <a:gd name="connsiteX1" fmla="*/ 3219450 w 5086350"/>
              <a:gd name="connsiteY1" fmla="*/ 2114550 h 2819400"/>
              <a:gd name="connsiteX2" fmla="*/ 2076450 w 5086350"/>
              <a:gd name="connsiteY2" fmla="*/ 20574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495800 w 5086350"/>
              <a:gd name="connsiteY16" fmla="*/ 1619250 h 2819400"/>
              <a:gd name="connsiteX0" fmla="*/ 4476750 w 5086350"/>
              <a:gd name="connsiteY0" fmla="*/ 1562100 h 2819400"/>
              <a:gd name="connsiteX1" fmla="*/ 3219450 w 5086350"/>
              <a:gd name="connsiteY1" fmla="*/ 2114550 h 2819400"/>
              <a:gd name="connsiteX2" fmla="*/ 2076450 w 5086350"/>
              <a:gd name="connsiteY2" fmla="*/ 20574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495800 w 5086350"/>
              <a:gd name="connsiteY16" fmla="*/ 1619250 h 2819400"/>
              <a:gd name="connsiteX0" fmla="*/ 4476750 w 5086350"/>
              <a:gd name="connsiteY0" fmla="*/ 1562100 h 2819400"/>
              <a:gd name="connsiteX1" fmla="*/ 3219450 w 5086350"/>
              <a:gd name="connsiteY1" fmla="*/ 2114550 h 2819400"/>
              <a:gd name="connsiteX2" fmla="*/ 2076450 w 5086350"/>
              <a:gd name="connsiteY2" fmla="*/ 20574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997116 w 5086350"/>
              <a:gd name="connsiteY16" fmla="*/ 312661 h 2819400"/>
              <a:gd name="connsiteX17" fmla="*/ 4495800 w 5086350"/>
              <a:gd name="connsiteY17" fmla="*/ 1619250 h 28194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743200 w 5086350"/>
              <a:gd name="connsiteY11" fmla="*/ 114300 h 2667000"/>
              <a:gd name="connsiteX12" fmla="*/ 2933700 w 5086350"/>
              <a:gd name="connsiteY12" fmla="*/ 209550 h 2667000"/>
              <a:gd name="connsiteX13" fmla="*/ 3467100 w 5086350"/>
              <a:gd name="connsiteY13" fmla="*/ 247650 h 2667000"/>
              <a:gd name="connsiteX14" fmla="*/ 3924300 w 5086350"/>
              <a:gd name="connsiteY14" fmla="*/ 3048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743200 w 5086350"/>
              <a:gd name="connsiteY11" fmla="*/ 114300 h 2667000"/>
              <a:gd name="connsiteX12" fmla="*/ 2933700 w 5086350"/>
              <a:gd name="connsiteY12" fmla="*/ 209550 h 2667000"/>
              <a:gd name="connsiteX13" fmla="*/ 3467100 w 5086350"/>
              <a:gd name="connsiteY13" fmla="*/ 2476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743200 w 5086350"/>
              <a:gd name="connsiteY11" fmla="*/ 114300 h 2667000"/>
              <a:gd name="connsiteX12" fmla="*/ 2933700 w 5086350"/>
              <a:gd name="connsiteY12" fmla="*/ 2095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743200 w 5086350"/>
              <a:gd name="connsiteY11" fmla="*/ 1143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743200 w 5086350"/>
              <a:gd name="connsiteY11" fmla="*/ 1905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394284 w 5086350"/>
              <a:gd name="connsiteY11" fmla="*/ 192345 h 2667000"/>
              <a:gd name="connsiteX12" fmla="*/ 2743200 w 5086350"/>
              <a:gd name="connsiteY12" fmla="*/ 190500 h 2667000"/>
              <a:gd name="connsiteX13" fmla="*/ 2857500 w 5086350"/>
              <a:gd name="connsiteY13" fmla="*/ 361950 h 2667000"/>
              <a:gd name="connsiteX14" fmla="*/ 3467100 w 5086350"/>
              <a:gd name="connsiteY14" fmla="*/ 323850 h 2667000"/>
              <a:gd name="connsiteX15" fmla="*/ 3924300 w 5086350"/>
              <a:gd name="connsiteY15" fmla="*/ 457200 h 2667000"/>
              <a:gd name="connsiteX16" fmla="*/ 5086350 w 5086350"/>
              <a:gd name="connsiteY16" fmla="*/ 0 h 2667000"/>
              <a:gd name="connsiteX17" fmla="*/ 4997116 w 5086350"/>
              <a:gd name="connsiteY17" fmla="*/ 160261 h 2667000"/>
              <a:gd name="connsiteX18" fmla="*/ 4495800 w 5086350"/>
              <a:gd name="connsiteY18"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394284 w 5086350"/>
              <a:gd name="connsiteY11" fmla="*/ 192345 h 2667000"/>
              <a:gd name="connsiteX12" fmla="*/ 2743200 w 5086350"/>
              <a:gd name="connsiteY12" fmla="*/ 342900 h 2667000"/>
              <a:gd name="connsiteX13" fmla="*/ 2857500 w 5086350"/>
              <a:gd name="connsiteY13" fmla="*/ 361950 h 2667000"/>
              <a:gd name="connsiteX14" fmla="*/ 3467100 w 5086350"/>
              <a:gd name="connsiteY14" fmla="*/ 323850 h 2667000"/>
              <a:gd name="connsiteX15" fmla="*/ 3924300 w 5086350"/>
              <a:gd name="connsiteY15" fmla="*/ 457200 h 2667000"/>
              <a:gd name="connsiteX16" fmla="*/ 5086350 w 5086350"/>
              <a:gd name="connsiteY16" fmla="*/ 0 h 2667000"/>
              <a:gd name="connsiteX17" fmla="*/ 4997116 w 5086350"/>
              <a:gd name="connsiteY17" fmla="*/ 160261 h 2667000"/>
              <a:gd name="connsiteX18" fmla="*/ 4495800 w 5086350"/>
              <a:gd name="connsiteY18"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394284 w 5086350"/>
              <a:gd name="connsiteY10" fmla="*/ 192345 h 2667000"/>
              <a:gd name="connsiteX11" fmla="*/ 2743200 w 5086350"/>
              <a:gd name="connsiteY11" fmla="*/ 3429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190500 h 2667000"/>
              <a:gd name="connsiteX10" fmla="*/ 2394284 w 5086350"/>
              <a:gd name="connsiteY10" fmla="*/ 192345 h 2667000"/>
              <a:gd name="connsiteX11" fmla="*/ 2743200 w 5086350"/>
              <a:gd name="connsiteY11" fmla="*/ 3429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209026 h 2667000"/>
              <a:gd name="connsiteX9" fmla="*/ 1752600 w 5086350"/>
              <a:gd name="connsiteY9" fmla="*/ 190500 h 2667000"/>
              <a:gd name="connsiteX10" fmla="*/ 2394284 w 5086350"/>
              <a:gd name="connsiteY10" fmla="*/ 192345 h 2667000"/>
              <a:gd name="connsiteX11" fmla="*/ 2743200 w 5086350"/>
              <a:gd name="connsiteY11" fmla="*/ 3429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400050 h 2667000"/>
              <a:gd name="connsiteX8" fmla="*/ 1358317 w 5086350"/>
              <a:gd name="connsiteY8" fmla="*/ 209026 h 2667000"/>
              <a:gd name="connsiteX9" fmla="*/ 1752600 w 5086350"/>
              <a:gd name="connsiteY9" fmla="*/ 190500 h 2667000"/>
              <a:gd name="connsiteX10" fmla="*/ 2394284 w 5086350"/>
              <a:gd name="connsiteY10" fmla="*/ 192345 h 2667000"/>
              <a:gd name="connsiteX11" fmla="*/ 2743200 w 5086350"/>
              <a:gd name="connsiteY11" fmla="*/ 3429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12 w 5086350"/>
              <a:gd name="connsiteY6" fmla="*/ 2090786 h 2667000"/>
              <a:gd name="connsiteX7" fmla="*/ 76200 w 5086350"/>
              <a:gd name="connsiteY7" fmla="*/ 2095500 h 2667000"/>
              <a:gd name="connsiteX8" fmla="*/ 781050 w 5086350"/>
              <a:gd name="connsiteY8" fmla="*/ 400050 h 2667000"/>
              <a:gd name="connsiteX9" fmla="*/ 1358317 w 5086350"/>
              <a:gd name="connsiteY9" fmla="*/ 209026 h 2667000"/>
              <a:gd name="connsiteX10" fmla="*/ 1752600 w 5086350"/>
              <a:gd name="connsiteY10" fmla="*/ 190500 h 2667000"/>
              <a:gd name="connsiteX11" fmla="*/ 2394284 w 5086350"/>
              <a:gd name="connsiteY11" fmla="*/ 192345 h 2667000"/>
              <a:gd name="connsiteX12" fmla="*/ 2743200 w 5086350"/>
              <a:gd name="connsiteY12" fmla="*/ 342900 h 2667000"/>
              <a:gd name="connsiteX13" fmla="*/ 2857500 w 5086350"/>
              <a:gd name="connsiteY13" fmla="*/ 361950 h 2667000"/>
              <a:gd name="connsiteX14" fmla="*/ 3467100 w 5086350"/>
              <a:gd name="connsiteY14" fmla="*/ 323850 h 2667000"/>
              <a:gd name="connsiteX15" fmla="*/ 3924300 w 5086350"/>
              <a:gd name="connsiteY15" fmla="*/ 457200 h 2667000"/>
              <a:gd name="connsiteX16" fmla="*/ 5086350 w 5086350"/>
              <a:gd name="connsiteY16" fmla="*/ 0 h 2667000"/>
              <a:gd name="connsiteX17" fmla="*/ 4997116 w 5086350"/>
              <a:gd name="connsiteY17" fmla="*/ 160261 h 2667000"/>
              <a:gd name="connsiteX18" fmla="*/ 4495800 w 5086350"/>
              <a:gd name="connsiteY18" fmla="*/ 1466850 h 2667000"/>
              <a:gd name="connsiteX0" fmla="*/ 5133589 w 5743189"/>
              <a:gd name="connsiteY0" fmla="*/ 1409700 h 2667000"/>
              <a:gd name="connsiteX1" fmla="*/ 3876289 w 5743189"/>
              <a:gd name="connsiteY1" fmla="*/ 1962150 h 2667000"/>
              <a:gd name="connsiteX2" fmla="*/ 2733289 w 5743189"/>
              <a:gd name="connsiteY2" fmla="*/ 1905000 h 2667000"/>
              <a:gd name="connsiteX3" fmla="*/ 2047489 w 5743189"/>
              <a:gd name="connsiteY3" fmla="*/ 1962150 h 2667000"/>
              <a:gd name="connsiteX4" fmla="*/ 656839 w 5743189"/>
              <a:gd name="connsiteY4" fmla="*/ 2667000 h 2667000"/>
              <a:gd name="connsiteX5" fmla="*/ 656839 w 5743189"/>
              <a:gd name="connsiteY5" fmla="*/ 2095500 h 2667000"/>
              <a:gd name="connsiteX6" fmla="*/ 657551 w 5743189"/>
              <a:gd name="connsiteY6" fmla="*/ 2090786 h 2667000"/>
              <a:gd name="connsiteX7" fmla="*/ 733039 w 5743189"/>
              <a:gd name="connsiteY7" fmla="*/ 2095500 h 2667000"/>
              <a:gd name="connsiteX8" fmla="*/ 1437889 w 5743189"/>
              <a:gd name="connsiteY8" fmla="*/ 400050 h 2667000"/>
              <a:gd name="connsiteX9" fmla="*/ 2015156 w 5743189"/>
              <a:gd name="connsiteY9" fmla="*/ 209026 h 2667000"/>
              <a:gd name="connsiteX10" fmla="*/ 2409439 w 5743189"/>
              <a:gd name="connsiteY10" fmla="*/ 190500 h 2667000"/>
              <a:gd name="connsiteX11" fmla="*/ 3051123 w 5743189"/>
              <a:gd name="connsiteY11" fmla="*/ 192345 h 2667000"/>
              <a:gd name="connsiteX12" fmla="*/ 3400039 w 5743189"/>
              <a:gd name="connsiteY12" fmla="*/ 342900 h 2667000"/>
              <a:gd name="connsiteX13" fmla="*/ 3514339 w 5743189"/>
              <a:gd name="connsiteY13" fmla="*/ 361950 h 2667000"/>
              <a:gd name="connsiteX14" fmla="*/ 4123939 w 5743189"/>
              <a:gd name="connsiteY14" fmla="*/ 323850 h 2667000"/>
              <a:gd name="connsiteX15" fmla="*/ 4581139 w 5743189"/>
              <a:gd name="connsiteY15" fmla="*/ 457200 h 2667000"/>
              <a:gd name="connsiteX16" fmla="*/ 5743189 w 5743189"/>
              <a:gd name="connsiteY16" fmla="*/ 0 h 2667000"/>
              <a:gd name="connsiteX17" fmla="*/ 5653955 w 5743189"/>
              <a:gd name="connsiteY17" fmla="*/ 160261 h 2667000"/>
              <a:gd name="connsiteX18" fmla="*/ 5152639 w 5743189"/>
              <a:gd name="connsiteY18" fmla="*/ 1466850 h 2667000"/>
              <a:gd name="connsiteX0" fmla="*/ 4530725 w 5140325"/>
              <a:gd name="connsiteY0" fmla="*/ 14097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097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09700 h 2667000"/>
              <a:gd name="connsiteX1" fmla="*/ 4502068 w 5140325"/>
              <a:gd name="connsiteY1" fmla="*/ 1414405 h 2667000"/>
              <a:gd name="connsiteX2" fmla="*/ 3273425 w 5140325"/>
              <a:gd name="connsiteY2" fmla="*/ 1962150 h 2667000"/>
              <a:gd name="connsiteX3" fmla="*/ 2130425 w 5140325"/>
              <a:gd name="connsiteY3" fmla="*/ 1905000 h 2667000"/>
              <a:gd name="connsiteX4" fmla="*/ 1444625 w 5140325"/>
              <a:gd name="connsiteY4" fmla="*/ 1962150 h 2667000"/>
              <a:gd name="connsiteX5" fmla="*/ 53975 w 5140325"/>
              <a:gd name="connsiteY5" fmla="*/ 2667000 h 2667000"/>
              <a:gd name="connsiteX6" fmla="*/ 53975 w 5140325"/>
              <a:gd name="connsiteY6" fmla="*/ 2095500 h 2667000"/>
              <a:gd name="connsiteX7" fmla="*/ 130175 w 5140325"/>
              <a:gd name="connsiteY7" fmla="*/ 2095500 h 2667000"/>
              <a:gd name="connsiteX8" fmla="*/ 835025 w 5140325"/>
              <a:gd name="connsiteY8" fmla="*/ 400050 h 2667000"/>
              <a:gd name="connsiteX9" fmla="*/ 1412292 w 5140325"/>
              <a:gd name="connsiteY9" fmla="*/ 209026 h 2667000"/>
              <a:gd name="connsiteX10" fmla="*/ 1806575 w 5140325"/>
              <a:gd name="connsiteY10" fmla="*/ 190500 h 2667000"/>
              <a:gd name="connsiteX11" fmla="*/ 2448259 w 5140325"/>
              <a:gd name="connsiteY11" fmla="*/ 192345 h 2667000"/>
              <a:gd name="connsiteX12" fmla="*/ 2797175 w 5140325"/>
              <a:gd name="connsiteY12" fmla="*/ 342900 h 2667000"/>
              <a:gd name="connsiteX13" fmla="*/ 2911475 w 5140325"/>
              <a:gd name="connsiteY13" fmla="*/ 361950 h 2667000"/>
              <a:gd name="connsiteX14" fmla="*/ 3521075 w 5140325"/>
              <a:gd name="connsiteY14" fmla="*/ 323850 h 2667000"/>
              <a:gd name="connsiteX15" fmla="*/ 3978275 w 5140325"/>
              <a:gd name="connsiteY15" fmla="*/ 457200 h 2667000"/>
              <a:gd name="connsiteX16" fmla="*/ 5140325 w 5140325"/>
              <a:gd name="connsiteY16" fmla="*/ 0 h 2667000"/>
              <a:gd name="connsiteX17" fmla="*/ 5051091 w 5140325"/>
              <a:gd name="connsiteY17" fmla="*/ 160261 h 2667000"/>
              <a:gd name="connsiteX18" fmla="*/ 4549775 w 5140325"/>
              <a:gd name="connsiteY18" fmla="*/ 1466850 h 2667000"/>
              <a:gd name="connsiteX0" fmla="*/ 4530725 w 5343194"/>
              <a:gd name="connsiteY0" fmla="*/ 1409700 h 2667000"/>
              <a:gd name="connsiteX1" fmla="*/ 4502068 w 5343194"/>
              <a:gd name="connsiteY1" fmla="*/ 1414405 h 2667000"/>
              <a:gd name="connsiteX2" fmla="*/ 3273425 w 5343194"/>
              <a:gd name="connsiteY2" fmla="*/ 1962150 h 2667000"/>
              <a:gd name="connsiteX3" fmla="*/ 2130425 w 5343194"/>
              <a:gd name="connsiteY3" fmla="*/ 1905000 h 2667000"/>
              <a:gd name="connsiteX4" fmla="*/ 1444625 w 5343194"/>
              <a:gd name="connsiteY4" fmla="*/ 1962150 h 2667000"/>
              <a:gd name="connsiteX5" fmla="*/ 53975 w 5343194"/>
              <a:gd name="connsiteY5" fmla="*/ 2667000 h 2667000"/>
              <a:gd name="connsiteX6" fmla="*/ 53975 w 5343194"/>
              <a:gd name="connsiteY6" fmla="*/ 2095500 h 2667000"/>
              <a:gd name="connsiteX7" fmla="*/ 130175 w 5343194"/>
              <a:gd name="connsiteY7" fmla="*/ 2095500 h 2667000"/>
              <a:gd name="connsiteX8" fmla="*/ 835025 w 5343194"/>
              <a:gd name="connsiteY8" fmla="*/ 400050 h 2667000"/>
              <a:gd name="connsiteX9" fmla="*/ 1412292 w 5343194"/>
              <a:gd name="connsiteY9" fmla="*/ 209026 h 2667000"/>
              <a:gd name="connsiteX10" fmla="*/ 1806575 w 5343194"/>
              <a:gd name="connsiteY10" fmla="*/ 190500 h 2667000"/>
              <a:gd name="connsiteX11" fmla="*/ 2448259 w 5343194"/>
              <a:gd name="connsiteY11" fmla="*/ 192345 h 2667000"/>
              <a:gd name="connsiteX12" fmla="*/ 2797175 w 5343194"/>
              <a:gd name="connsiteY12" fmla="*/ 342900 h 2667000"/>
              <a:gd name="connsiteX13" fmla="*/ 2911475 w 5343194"/>
              <a:gd name="connsiteY13" fmla="*/ 361950 h 2667000"/>
              <a:gd name="connsiteX14" fmla="*/ 3521075 w 5343194"/>
              <a:gd name="connsiteY14" fmla="*/ 323850 h 2667000"/>
              <a:gd name="connsiteX15" fmla="*/ 3978275 w 5343194"/>
              <a:gd name="connsiteY15" fmla="*/ 457200 h 2667000"/>
              <a:gd name="connsiteX16" fmla="*/ 5140325 w 5343194"/>
              <a:gd name="connsiteY16" fmla="*/ 0 h 2667000"/>
              <a:gd name="connsiteX17" fmla="*/ 5051091 w 5343194"/>
              <a:gd name="connsiteY17" fmla="*/ 160261 h 2667000"/>
              <a:gd name="connsiteX18" fmla="*/ 4549775 w 5343194"/>
              <a:gd name="connsiteY18" fmla="*/ 1466850 h 2667000"/>
              <a:gd name="connsiteX0" fmla="*/ 4530725 w 5343194"/>
              <a:gd name="connsiteY0" fmla="*/ 1409700 h 2667000"/>
              <a:gd name="connsiteX1" fmla="*/ 4502068 w 5343194"/>
              <a:gd name="connsiteY1" fmla="*/ 1414405 h 2667000"/>
              <a:gd name="connsiteX2" fmla="*/ 3273425 w 5343194"/>
              <a:gd name="connsiteY2" fmla="*/ 1962150 h 2667000"/>
              <a:gd name="connsiteX3" fmla="*/ 2130425 w 5343194"/>
              <a:gd name="connsiteY3" fmla="*/ 1905000 h 2667000"/>
              <a:gd name="connsiteX4" fmla="*/ 1444625 w 5343194"/>
              <a:gd name="connsiteY4" fmla="*/ 1962150 h 2667000"/>
              <a:gd name="connsiteX5" fmla="*/ 53975 w 5343194"/>
              <a:gd name="connsiteY5" fmla="*/ 2667000 h 2667000"/>
              <a:gd name="connsiteX6" fmla="*/ 53975 w 5343194"/>
              <a:gd name="connsiteY6" fmla="*/ 2095500 h 2667000"/>
              <a:gd name="connsiteX7" fmla="*/ 130175 w 5343194"/>
              <a:gd name="connsiteY7" fmla="*/ 2095500 h 2667000"/>
              <a:gd name="connsiteX8" fmla="*/ 835025 w 5343194"/>
              <a:gd name="connsiteY8" fmla="*/ 400050 h 2667000"/>
              <a:gd name="connsiteX9" fmla="*/ 1412292 w 5343194"/>
              <a:gd name="connsiteY9" fmla="*/ 209026 h 2667000"/>
              <a:gd name="connsiteX10" fmla="*/ 1806575 w 5343194"/>
              <a:gd name="connsiteY10" fmla="*/ 190500 h 2667000"/>
              <a:gd name="connsiteX11" fmla="*/ 2448259 w 5343194"/>
              <a:gd name="connsiteY11" fmla="*/ 192345 h 2667000"/>
              <a:gd name="connsiteX12" fmla="*/ 2797175 w 5343194"/>
              <a:gd name="connsiteY12" fmla="*/ 342900 h 2667000"/>
              <a:gd name="connsiteX13" fmla="*/ 2911475 w 5343194"/>
              <a:gd name="connsiteY13" fmla="*/ 361950 h 2667000"/>
              <a:gd name="connsiteX14" fmla="*/ 3521075 w 5343194"/>
              <a:gd name="connsiteY14" fmla="*/ 323850 h 2667000"/>
              <a:gd name="connsiteX15" fmla="*/ 3978275 w 5343194"/>
              <a:gd name="connsiteY15" fmla="*/ 457200 h 2667000"/>
              <a:gd name="connsiteX16" fmla="*/ 5140325 w 5343194"/>
              <a:gd name="connsiteY16" fmla="*/ 0 h 2667000"/>
              <a:gd name="connsiteX17" fmla="*/ 5051091 w 5343194"/>
              <a:gd name="connsiteY17" fmla="*/ 160261 h 2667000"/>
              <a:gd name="connsiteX18" fmla="*/ 4549775 w 5343194"/>
              <a:gd name="connsiteY18" fmla="*/ 1466850 h 2667000"/>
              <a:gd name="connsiteX0" fmla="*/ 4530725 w 5140325"/>
              <a:gd name="connsiteY0" fmla="*/ 1409700 h 2667000"/>
              <a:gd name="connsiteX1" fmla="*/ 4502068 w 5140325"/>
              <a:gd name="connsiteY1" fmla="*/ 1414405 h 2667000"/>
              <a:gd name="connsiteX2" fmla="*/ 3273425 w 5140325"/>
              <a:gd name="connsiteY2" fmla="*/ 1962150 h 2667000"/>
              <a:gd name="connsiteX3" fmla="*/ 2130425 w 5140325"/>
              <a:gd name="connsiteY3" fmla="*/ 1905000 h 2667000"/>
              <a:gd name="connsiteX4" fmla="*/ 1444625 w 5140325"/>
              <a:gd name="connsiteY4" fmla="*/ 1962150 h 2667000"/>
              <a:gd name="connsiteX5" fmla="*/ 53975 w 5140325"/>
              <a:gd name="connsiteY5" fmla="*/ 2667000 h 2667000"/>
              <a:gd name="connsiteX6" fmla="*/ 53975 w 5140325"/>
              <a:gd name="connsiteY6" fmla="*/ 2095500 h 2667000"/>
              <a:gd name="connsiteX7" fmla="*/ 130175 w 5140325"/>
              <a:gd name="connsiteY7" fmla="*/ 2095500 h 2667000"/>
              <a:gd name="connsiteX8" fmla="*/ 835025 w 5140325"/>
              <a:gd name="connsiteY8" fmla="*/ 400050 h 2667000"/>
              <a:gd name="connsiteX9" fmla="*/ 1412292 w 5140325"/>
              <a:gd name="connsiteY9" fmla="*/ 209026 h 2667000"/>
              <a:gd name="connsiteX10" fmla="*/ 1806575 w 5140325"/>
              <a:gd name="connsiteY10" fmla="*/ 190500 h 2667000"/>
              <a:gd name="connsiteX11" fmla="*/ 2448259 w 5140325"/>
              <a:gd name="connsiteY11" fmla="*/ 192345 h 2667000"/>
              <a:gd name="connsiteX12" fmla="*/ 2797175 w 5140325"/>
              <a:gd name="connsiteY12" fmla="*/ 342900 h 2667000"/>
              <a:gd name="connsiteX13" fmla="*/ 2911475 w 5140325"/>
              <a:gd name="connsiteY13" fmla="*/ 361950 h 2667000"/>
              <a:gd name="connsiteX14" fmla="*/ 3521075 w 5140325"/>
              <a:gd name="connsiteY14" fmla="*/ 323850 h 2667000"/>
              <a:gd name="connsiteX15" fmla="*/ 3978275 w 5140325"/>
              <a:gd name="connsiteY15" fmla="*/ 457200 h 2667000"/>
              <a:gd name="connsiteX16" fmla="*/ 5140325 w 5140325"/>
              <a:gd name="connsiteY16" fmla="*/ 0 h 2667000"/>
              <a:gd name="connsiteX17" fmla="*/ 5051091 w 5140325"/>
              <a:gd name="connsiteY17" fmla="*/ 160261 h 2667000"/>
              <a:gd name="connsiteX18" fmla="*/ 4549775 w 5140325"/>
              <a:gd name="connsiteY18" fmla="*/ 1466850 h 2667000"/>
              <a:gd name="connsiteX0" fmla="*/ 4530725 w 5140325"/>
              <a:gd name="connsiteY0" fmla="*/ 14097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859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859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859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859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85900 h 2667000"/>
              <a:gd name="connsiteX1" fmla="*/ 3273425 w 5140325"/>
              <a:gd name="connsiteY1" fmla="*/ 20383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476750 w 5086350"/>
              <a:gd name="connsiteY0" fmla="*/ 1485900 h 2667000"/>
              <a:gd name="connsiteX1" fmla="*/ 3219450 w 5086350"/>
              <a:gd name="connsiteY1" fmla="*/ 20383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76200 w 5086350"/>
              <a:gd name="connsiteY5" fmla="*/ 2095500 h 2667000"/>
              <a:gd name="connsiteX6" fmla="*/ 781050 w 5086350"/>
              <a:gd name="connsiteY6" fmla="*/ 400050 h 2667000"/>
              <a:gd name="connsiteX7" fmla="*/ 1358317 w 5086350"/>
              <a:gd name="connsiteY7" fmla="*/ 209026 h 2667000"/>
              <a:gd name="connsiteX8" fmla="*/ 1752600 w 5086350"/>
              <a:gd name="connsiteY8" fmla="*/ 190500 h 2667000"/>
              <a:gd name="connsiteX9" fmla="*/ 2394284 w 5086350"/>
              <a:gd name="connsiteY9" fmla="*/ 192345 h 2667000"/>
              <a:gd name="connsiteX10" fmla="*/ 2743200 w 5086350"/>
              <a:gd name="connsiteY10" fmla="*/ 342900 h 2667000"/>
              <a:gd name="connsiteX11" fmla="*/ 2857500 w 5086350"/>
              <a:gd name="connsiteY11" fmla="*/ 361950 h 2667000"/>
              <a:gd name="connsiteX12" fmla="*/ 3467100 w 5086350"/>
              <a:gd name="connsiteY12" fmla="*/ 323850 h 2667000"/>
              <a:gd name="connsiteX13" fmla="*/ 3924300 w 5086350"/>
              <a:gd name="connsiteY13" fmla="*/ 457200 h 2667000"/>
              <a:gd name="connsiteX14" fmla="*/ 5086350 w 5086350"/>
              <a:gd name="connsiteY14" fmla="*/ 0 h 2667000"/>
              <a:gd name="connsiteX15" fmla="*/ 4997116 w 5086350"/>
              <a:gd name="connsiteY15" fmla="*/ 160261 h 2667000"/>
              <a:gd name="connsiteX16" fmla="*/ 4495800 w 5086350"/>
              <a:gd name="connsiteY16" fmla="*/ 1466850 h 2667000"/>
              <a:gd name="connsiteX0" fmla="*/ 4476750 w 5086350"/>
              <a:gd name="connsiteY0" fmla="*/ 1485900 h 2667000"/>
              <a:gd name="connsiteX1" fmla="*/ 3219450 w 5086350"/>
              <a:gd name="connsiteY1" fmla="*/ 20383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247900 h 2667000"/>
              <a:gd name="connsiteX6" fmla="*/ 781050 w 5086350"/>
              <a:gd name="connsiteY6" fmla="*/ 400050 h 2667000"/>
              <a:gd name="connsiteX7" fmla="*/ 1358317 w 5086350"/>
              <a:gd name="connsiteY7" fmla="*/ 209026 h 2667000"/>
              <a:gd name="connsiteX8" fmla="*/ 1752600 w 5086350"/>
              <a:gd name="connsiteY8" fmla="*/ 190500 h 2667000"/>
              <a:gd name="connsiteX9" fmla="*/ 2394284 w 5086350"/>
              <a:gd name="connsiteY9" fmla="*/ 192345 h 2667000"/>
              <a:gd name="connsiteX10" fmla="*/ 2743200 w 5086350"/>
              <a:gd name="connsiteY10" fmla="*/ 342900 h 2667000"/>
              <a:gd name="connsiteX11" fmla="*/ 2857500 w 5086350"/>
              <a:gd name="connsiteY11" fmla="*/ 361950 h 2667000"/>
              <a:gd name="connsiteX12" fmla="*/ 3467100 w 5086350"/>
              <a:gd name="connsiteY12" fmla="*/ 323850 h 2667000"/>
              <a:gd name="connsiteX13" fmla="*/ 3924300 w 5086350"/>
              <a:gd name="connsiteY13" fmla="*/ 457200 h 2667000"/>
              <a:gd name="connsiteX14" fmla="*/ 5086350 w 5086350"/>
              <a:gd name="connsiteY14" fmla="*/ 0 h 2667000"/>
              <a:gd name="connsiteX15" fmla="*/ 4997116 w 5086350"/>
              <a:gd name="connsiteY15" fmla="*/ 160261 h 2667000"/>
              <a:gd name="connsiteX16" fmla="*/ 4495800 w 5086350"/>
              <a:gd name="connsiteY16" fmla="*/ 1466850 h 2667000"/>
              <a:gd name="connsiteX0" fmla="*/ 4476750 w 5086350"/>
              <a:gd name="connsiteY0" fmla="*/ 1485900 h 2743200"/>
              <a:gd name="connsiteX1" fmla="*/ 3219450 w 5086350"/>
              <a:gd name="connsiteY1" fmla="*/ 2038350 h 2743200"/>
              <a:gd name="connsiteX2" fmla="*/ 2076450 w 5086350"/>
              <a:gd name="connsiteY2" fmla="*/ 1905000 h 2743200"/>
              <a:gd name="connsiteX3" fmla="*/ 1390650 w 5086350"/>
              <a:gd name="connsiteY3" fmla="*/ 1962150 h 2743200"/>
              <a:gd name="connsiteX4" fmla="*/ 0 w 5086350"/>
              <a:gd name="connsiteY4" fmla="*/ 2743200 h 2743200"/>
              <a:gd name="connsiteX5" fmla="*/ 0 w 5086350"/>
              <a:gd name="connsiteY5" fmla="*/ 2247900 h 2743200"/>
              <a:gd name="connsiteX6" fmla="*/ 781050 w 5086350"/>
              <a:gd name="connsiteY6" fmla="*/ 400050 h 2743200"/>
              <a:gd name="connsiteX7" fmla="*/ 1358317 w 5086350"/>
              <a:gd name="connsiteY7" fmla="*/ 209026 h 2743200"/>
              <a:gd name="connsiteX8" fmla="*/ 1752600 w 5086350"/>
              <a:gd name="connsiteY8" fmla="*/ 190500 h 2743200"/>
              <a:gd name="connsiteX9" fmla="*/ 2394284 w 5086350"/>
              <a:gd name="connsiteY9" fmla="*/ 192345 h 2743200"/>
              <a:gd name="connsiteX10" fmla="*/ 2743200 w 5086350"/>
              <a:gd name="connsiteY10" fmla="*/ 342900 h 2743200"/>
              <a:gd name="connsiteX11" fmla="*/ 2857500 w 5086350"/>
              <a:gd name="connsiteY11" fmla="*/ 361950 h 2743200"/>
              <a:gd name="connsiteX12" fmla="*/ 3467100 w 5086350"/>
              <a:gd name="connsiteY12" fmla="*/ 323850 h 2743200"/>
              <a:gd name="connsiteX13" fmla="*/ 3924300 w 5086350"/>
              <a:gd name="connsiteY13" fmla="*/ 457200 h 2743200"/>
              <a:gd name="connsiteX14" fmla="*/ 5086350 w 5086350"/>
              <a:gd name="connsiteY14" fmla="*/ 0 h 2743200"/>
              <a:gd name="connsiteX15" fmla="*/ 4997116 w 5086350"/>
              <a:gd name="connsiteY15" fmla="*/ 160261 h 2743200"/>
              <a:gd name="connsiteX16" fmla="*/ 4495800 w 5086350"/>
              <a:gd name="connsiteY16" fmla="*/ 1466850 h 2743200"/>
              <a:gd name="connsiteX0" fmla="*/ 4476750 w 5086350"/>
              <a:gd name="connsiteY0" fmla="*/ 1485900 h 2743200"/>
              <a:gd name="connsiteX1" fmla="*/ 3219450 w 5086350"/>
              <a:gd name="connsiteY1" fmla="*/ 2038350 h 2743200"/>
              <a:gd name="connsiteX2" fmla="*/ 2076450 w 5086350"/>
              <a:gd name="connsiteY2" fmla="*/ 1905000 h 2743200"/>
              <a:gd name="connsiteX3" fmla="*/ 1390650 w 5086350"/>
              <a:gd name="connsiteY3" fmla="*/ 2114550 h 2743200"/>
              <a:gd name="connsiteX4" fmla="*/ 0 w 5086350"/>
              <a:gd name="connsiteY4" fmla="*/ 2743200 h 2743200"/>
              <a:gd name="connsiteX5" fmla="*/ 0 w 5086350"/>
              <a:gd name="connsiteY5" fmla="*/ 2247900 h 2743200"/>
              <a:gd name="connsiteX6" fmla="*/ 781050 w 5086350"/>
              <a:gd name="connsiteY6" fmla="*/ 400050 h 2743200"/>
              <a:gd name="connsiteX7" fmla="*/ 1358317 w 5086350"/>
              <a:gd name="connsiteY7" fmla="*/ 209026 h 2743200"/>
              <a:gd name="connsiteX8" fmla="*/ 1752600 w 5086350"/>
              <a:gd name="connsiteY8" fmla="*/ 190500 h 2743200"/>
              <a:gd name="connsiteX9" fmla="*/ 2394284 w 5086350"/>
              <a:gd name="connsiteY9" fmla="*/ 192345 h 2743200"/>
              <a:gd name="connsiteX10" fmla="*/ 2743200 w 5086350"/>
              <a:gd name="connsiteY10" fmla="*/ 342900 h 2743200"/>
              <a:gd name="connsiteX11" fmla="*/ 2857500 w 5086350"/>
              <a:gd name="connsiteY11" fmla="*/ 361950 h 2743200"/>
              <a:gd name="connsiteX12" fmla="*/ 3467100 w 5086350"/>
              <a:gd name="connsiteY12" fmla="*/ 323850 h 2743200"/>
              <a:gd name="connsiteX13" fmla="*/ 3924300 w 5086350"/>
              <a:gd name="connsiteY13" fmla="*/ 457200 h 2743200"/>
              <a:gd name="connsiteX14" fmla="*/ 5086350 w 5086350"/>
              <a:gd name="connsiteY14" fmla="*/ 0 h 2743200"/>
              <a:gd name="connsiteX15" fmla="*/ 4997116 w 5086350"/>
              <a:gd name="connsiteY15" fmla="*/ 160261 h 2743200"/>
              <a:gd name="connsiteX16" fmla="*/ 4495800 w 5086350"/>
              <a:gd name="connsiteY16" fmla="*/ 1466850 h 2743200"/>
              <a:gd name="connsiteX0" fmla="*/ 4476750 w 5086350"/>
              <a:gd name="connsiteY0" fmla="*/ 1485900 h 2743200"/>
              <a:gd name="connsiteX1" fmla="*/ 3219450 w 5086350"/>
              <a:gd name="connsiteY1" fmla="*/ 2038350 h 2743200"/>
              <a:gd name="connsiteX2" fmla="*/ 2076450 w 5086350"/>
              <a:gd name="connsiteY2" fmla="*/ 1905000 h 2743200"/>
              <a:gd name="connsiteX3" fmla="*/ 1447800 w 5086350"/>
              <a:gd name="connsiteY3" fmla="*/ 2098996 h 2743200"/>
              <a:gd name="connsiteX4" fmla="*/ 1390650 w 5086350"/>
              <a:gd name="connsiteY4" fmla="*/ 2114550 h 2743200"/>
              <a:gd name="connsiteX5" fmla="*/ 0 w 5086350"/>
              <a:gd name="connsiteY5" fmla="*/ 2743200 h 2743200"/>
              <a:gd name="connsiteX6" fmla="*/ 0 w 5086350"/>
              <a:gd name="connsiteY6" fmla="*/ 2247900 h 2743200"/>
              <a:gd name="connsiteX7" fmla="*/ 781050 w 5086350"/>
              <a:gd name="connsiteY7" fmla="*/ 400050 h 2743200"/>
              <a:gd name="connsiteX8" fmla="*/ 1358317 w 5086350"/>
              <a:gd name="connsiteY8" fmla="*/ 209026 h 2743200"/>
              <a:gd name="connsiteX9" fmla="*/ 1752600 w 5086350"/>
              <a:gd name="connsiteY9" fmla="*/ 190500 h 2743200"/>
              <a:gd name="connsiteX10" fmla="*/ 2394284 w 5086350"/>
              <a:gd name="connsiteY10" fmla="*/ 192345 h 2743200"/>
              <a:gd name="connsiteX11" fmla="*/ 2743200 w 5086350"/>
              <a:gd name="connsiteY11" fmla="*/ 342900 h 2743200"/>
              <a:gd name="connsiteX12" fmla="*/ 2857500 w 5086350"/>
              <a:gd name="connsiteY12" fmla="*/ 361950 h 2743200"/>
              <a:gd name="connsiteX13" fmla="*/ 3467100 w 5086350"/>
              <a:gd name="connsiteY13" fmla="*/ 323850 h 2743200"/>
              <a:gd name="connsiteX14" fmla="*/ 3924300 w 5086350"/>
              <a:gd name="connsiteY14" fmla="*/ 457200 h 2743200"/>
              <a:gd name="connsiteX15" fmla="*/ 5086350 w 5086350"/>
              <a:gd name="connsiteY15" fmla="*/ 0 h 2743200"/>
              <a:gd name="connsiteX16" fmla="*/ 4997116 w 5086350"/>
              <a:gd name="connsiteY16" fmla="*/ 160261 h 2743200"/>
              <a:gd name="connsiteX17" fmla="*/ 4495800 w 5086350"/>
              <a:gd name="connsiteY17" fmla="*/ 1466850 h 2743200"/>
              <a:gd name="connsiteX0" fmla="*/ 4476750 w 5086350"/>
              <a:gd name="connsiteY0" fmla="*/ 1485900 h 2743200"/>
              <a:gd name="connsiteX1" fmla="*/ 3219450 w 5086350"/>
              <a:gd name="connsiteY1" fmla="*/ 2038350 h 2743200"/>
              <a:gd name="connsiteX2" fmla="*/ 2076450 w 5086350"/>
              <a:gd name="connsiteY2" fmla="*/ 1905000 h 2743200"/>
              <a:gd name="connsiteX3" fmla="*/ 1447800 w 5086350"/>
              <a:gd name="connsiteY3" fmla="*/ 2098996 h 2743200"/>
              <a:gd name="connsiteX4" fmla="*/ 1390650 w 5086350"/>
              <a:gd name="connsiteY4" fmla="*/ 2114550 h 2743200"/>
              <a:gd name="connsiteX5" fmla="*/ 0 w 5086350"/>
              <a:gd name="connsiteY5" fmla="*/ 2743200 h 2743200"/>
              <a:gd name="connsiteX6" fmla="*/ 0 w 5086350"/>
              <a:gd name="connsiteY6" fmla="*/ 2247900 h 2743200"/>
              <a:gd name="connsiteX7" fmla="*/ 781050 w 5086350"/>
              <a:gd name="connsiteY7" fmla="*/ 400050 h 2743200"/>
              <a:gd name="connsiteX8" fmla="*/ 1358317 w 5086350"/>
              <a:gd name="connsiteY8" fmla="*/ 209026 h 2743200"/>
              <a:gd name="connsiteX9" fmla="*/ 1752600 w 5086350"/>
              <a:gd name="connsiteY9" fmla="*/ 190500 h 2743200"/>
              <a:gd name="connsiteX10" fmla="*/ 2394284 w 5086350"/>
              <a:gd name="connsiteY10" fmla="*/ 192345 h 2743200"/>
              <a:gd name="connsiteX11" fmla="*/ 2743200 w 5086350"/>
              <a:gd name="connsiteY11" fmla="*/ 342900 h 2743200"/>
              <a:gd name="connsiteX12" fmla="*/ 2857500 w 5086350"/>
              <a:gd name="connsiteY12" fmla="*/ 361950 h 2743200"/>
              <a:gd name="connsiteX13" fmla="*/ 3467100 w 5086350"/>
              <a:gd name="connsiteY13" fmla="*/ 323850 h 2743200"/>
              <a:gd name="connsiteX14" fmla="*/ 3924300 w 5086350"/>
              <a:gd name="connsiteY14" fmla="*/ 457200 h 2743200"/>
              <a:gd name="connsiteX15" fmla="*/ 5086350 w 5086350"/>
              <a:gd name="connsiteY15" fmla="*/ 0 h 2743200"/>
              <a:gd name="connsiteX16" fmla="*/ 4997116 w 5086350"/>
              <a:gd name="connsiteY16" fmla="*/ 160261 h 2743200"/>
              <a:gd name="connsiteX17" fmla="*/ 4495800 w 5086350"/>
              <a:gd name="connsiteY17" fmla="*/ 1466850 h 2743200"/>
              <a:gd name="connsiteX0" fmla="*/ 4476750 w 5086350"/>
              <a:gd name="connsiteY0" fmla="*/ 1485900 h 2438400"/>
              <a:gd name="connsiteX1" fmla="*/ 3219450 w 5086350"/>
              <a:gd name="connsiteY1" fmla="*/ 2038350 h 2438400"/>
              <a:gd name="connsiteX2" fmla="*/ 2076450 w 5086350"/>
              <a:gd name="connsiteY2" fmla="*/ 1905000 h 2438400"/>
              <a:gd name="connsiteX3" fmla="*/ 1447800 w 5086350"/>
              <a:gd name="connsiteY3" fmla="*/ 2098996 h 2438400"/>
              <a:gd name="connsiteX4" fmla="*/ 1390650 w 5086350"/>
              <a:gd name="connsiteY4" fmla="*/ 2114550 h 2438400"/>
              <a:gd name="connsiteX5" fmla="*/ 609600 w 5086350"/>
              <a:gd name="connsiteY5" fmla="*/ 2438400 h 2438400"/>
              <a:gd name="connsiteX6" fmla="*/ 0 w 5086350"/>
              <a:gd name="connsiteY6" fmla="*/ 2247900 h 2438400"/>
              <a:gd name="connsiteX7" fmla="*/ 781050 w 5086350"/>
              <a:gd name="connsiteY7" fmla="*/ 400050 h 2438400"/>
              <a:gd name="connsiteX8" fmla="*/ 1358317 w 5086350"/>
              <a:gd name="connsiteY8" fmla="*/ 209026 h 2438400"/>
              <a:gd name="connsiteX9" fmla="*/ 1752600 w 5086350"/>
              <a:gd name="connsiteY9" fmla="*/ 190500 h 2438400"/>
              <a:gd name="connsiteX10" fmla="*/ 2394284 w 5086350"/>
              <a:gd name="connsiteY10" fmla="*/ 192345 h 2438400"/>
              <a:gd name="connsiteX11" fmla="*/ 2743200 w 5086350"/>
              <a:gd name="connsiteY11" fmla="*/ 342900 h 2438400"/>
              <a:gd name="connsiteX12" fmla="*/ 2857500 w 5086350"/>
              <a:gd name="connsiteY12" fmla="*/ 361950 h 2438400"/>
              <a:gd name="connsiteX13" fmla="*/ 3467100 w 5086350"/>
              <a:gd name="connsiteY13" fmla="*/ 323850 h 2438400"/>
              <a:gd name="connsiteX14" fmla="*/ 3924300 w 5086350"/>
              <a:gd name="connsiteY14" fmla="*/ 457200 h 2438400"/>
              <a:gd name="connsiteX15" fmla="*/ 5086350 w 5086350"/>
              <a:gd name="connsiteY15" fmla="*/ 0 h 2438400"/>
              <a:gd name="connsiteX16" fmla="*/ 4997116 w 5086350"/>
              <a:gd name="connsiteY16" fmla="*/ 160261 h 2438400"/>
              <a:gd name="connsiteX17" fmla="*/ 4495800 w 5086350"/>
              <a:gd name="connsiteY17" fmla="*/ 1466850 h 2438400"/>
              <a:gd name="connsiteX0" fmla="*/ 4476750 w 5086350"/>
              <a:gd name="connsiteY0" fmla="*/ 1485900 h 2438400"/>
              <a:gd name="connsiteX1" fmla="*/ 3219450 w 5086350"/>
              <a:gd name="connsiteY1" fmla="*/ 2038350 h 2438400"/>
              <a:gd name="connsiteX2" fmla="*/ 2076450 w 5086350"/>
              <a:gd name="connsiteY2" fmla="*/ 1905000 h 2438400"/>
              <a:gd name="connsiteX3" fmla="*/ 1447800 w 5086350"/>
              <a:gd name="connsiteY3" fmla="*/ 2098996 h 2438400"/>
              <a:gd name="connsiteX4" fmla="*/ 1390650 w 5086350"/>
              <a:gd name="connsiteY4" fmla="*/ 2114550 h 2438400"/>
              <a:gd name="connsiteX5" fmla="*/ 609600 w 5086350"/>
              <a:gd name="connsiteY5" fmla="*/ 2438400 h 2438400"/>
              <a:gd name="connsiteX6" fmla="*/ 0 w 5086350"/>
              <a:gd name="connsiteY6" fmla="*/ 2247900 h 2438400"/>
              <a:gd name="connsiteX7" fmla="*/ 781050 w 5086350"/>
              <a:gd name="connsiteY7" fmla="*/ 400050 h 2438400"/>
              <a:gd name="connsiteX8" fmla="*/ 1358317 w 5086350"/>
              <a:gd name="connsiteY8" fmla="*/ 209026 h 2438400"/>
              <a:gd name="connsiteX9" fmla="*/ 1752600 w 5086350"/>
              <a:gd name="connsiteY9" fmla="*/ 190500 h 2438400"/>
              <a:gd name="connsiteX10" fmla="*/ 2394284 w 5086350"/>
              <a:gd name="connsiteY10" fmla="*/ 192345 h 2438400"/>
              <a:gd name="connsiteX11" fmla="*/ 2743200 w 5086350"/>
              <a:gd name="connsiteY11" fmla="*/ 342900 h 2438400"/>
              <a:gd name="connsiteX12" fmla="*/ 2857500 w 5086350"/>
              <a:gd name="connsiteY12" fmla="*/ 361950 h 2438400"/>
              <a:gd name="connsiteX13" fmla="*/ 3467100 w 5086350"/>
              <a:gd name="connsiteY13" fmla="*/ 323850 h 2438400"/>
              <a:gd name="connsiteX14" fmla="*/ 3924300 w 5086350"/>
              <a:gd name="connsiteY14" fmla="*/ 457200 h 2438400"/>
              <a:gd name="connsiteX15" fmla="*/ 5086350 w 5086350"/>
              <a:gd name="connsiteY15" fmla="*/ 0 h 2438400"/>
              <a:gd name="connsiteX16" fmla="*/ 4997116 w 5086350"/>
              <a:gd name="connsiteY16" fmla="*/ 160261 h 2438400"/>
              <a:gd name="connsiteX17" fmla="*/ 4495800 w 5086350"/>
              <a:gd name="connsiteY17" fmla="*/ 146685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86350" h="2438400">
                <a:moveTo>
                  <a:pt x="4476750" y="1485900"/>
                </a:moveTo>
                <a:cubicBezTo>
                  <a:pt x="4214813" y="1600994"/>
                  <a:pt x="3678472" y="1922670"/>
                  <a:pt x="3219450" y="2038350"/>
                </a:cubicBezTo>
                <a:lnTo>
                  <a:pt x="2076450" y="1905000"/>
                </a:lnTo>
                <a:cubicBezTo>
                  <a:pt x="1866900" y="1969665"/>
                  <a:pt x="1643903" y="1998472"/>
                  <a:pt x="1447800" y="2098996"/>
                </a:cubicBezTo>
                <a:lnTo>
                  <a:pt x="1390650" y="2114550"/>
                </a:lnTo>
                <a:lnTo>
                  <a:pt x="609600" y="2438400"/>
                </a:lnTo>
                <a:cubicBezTo>
                  <a:pt x="498608" y="2395391"/>
                  <a:pt x="203200" y="2311400"/>
                  <a:pt x="0" y="2247900"/>
                </a:cubicBezTo>
                <a:lnTo>
                  <a:pt x="781050" y="400050"/>
                </a:lnTo>
                <a:lnTo>
                  <a:pt x="1358317" y="209026"/>
                </a:lnTo>
                <a:lnTo>
                  <a:pt x="1752600" y="190500"/>
                </a:lnTo>
                <a:lnTo>
                  <a:pt x="2394284" y="192345"/>
                </a:lnTo>
                <a:lnTo>
                  <a:pt x="2743200" y="342900"/>
                </a:lnTo>
                <a:lnTo>
                  <a:pt x="2857500" y="361950"/>
                </a:lnTo>
                <a:lnTo>
                  <a:pt x="3467100" y="323850"/>
                </a:lnTo>
                <a:lnTo>
                  <a:pt x="3924300" y="457200"/>
                </a:lnTo>
                <a:lnTo>
                  <a:pt x="5086350" y="0"/>
                </a:lnTo>
                <a:lnTo>
                  <a:pt x="4997116" y="160261"/>
                </a:lnTo>
                <a:lnTo>
                  <a:pt x="4495800" y="1466850"/>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1881790" y="1198180"/>
            <a:ext cx="5204810" cy="2840420"/>
          </a:xfrm>
          <a:custGeom>
            <a:avLst/>
            <a:gdLst>
              <a:gd name="connsiteX0" fmla="*/ 44669 w 5218386"/>
              <a:gd name="connsiteY0" fmla="*/ 2856186 h 3124199"/>
              <a:gd name="connsiteX1" fmla="*/ 107731 w 5218386"/>
              <a:gd name="connsiteY1" fmla="*/ 2840420 h 3124199"/>
              <a:gd name="connsiteX2" fmla="*/ 691055 w 5218386"/>
              <a:gd name="connsiteY2" fmla="*/ 1153510 h 3124199"/>
              <a:gd name="connsiteX3" fmla="*/ 1542393 w 5218386"/>
              <a:gd name="connsiteY3" fmla="*/ 869731 h 3124199"/>
              <a:gd name="connsiteX4" fmla="*/ 1589690 w 5218386"/>
              <a:gd name="connsiteY4" fmla="*/ 869731 h 3124199"/>
              <a:gd name="connsiteX5" fmla="*/ 1605455 w 5218386"/>
              <a:gd name="connsiteY5" fmla="*/ 869731 h 3124199"/>
              <a:gd name="connsiteX6" fmla="*/ 2346435 w 5218386"/>
              <a:gd name="connsiteY6" fmla="*/ 853965 h 3124199"/>
              <a:gd name="connsiteX7" fmla="*/ 2645979 w 5218386"/>
              <a:gd name="connsiteY7" fmla="*/ 932793 h 3124199"/>
              <a:gd name="connsiteX8" fmla="*/ 2645979 w 5218386"/>
              <a:gd name="connsiteY8" fmla="*/ 932793 h 3124199"/>
              <a:gd name="connsiteX9" fmla="*/ 2882462 w 5218386"/>
              <a:gd name="connsiteY9" fmla="*/ 1027386 h 3124199"/>
              <a:gd name="connsiteX10" fmla="*/ 3040117 w 5218386"/>
              <a:gd name="connsiteY10" fmla="*/ 1058917 h 3124199"/>
              <a:gd name="connsiteX11" fmla="*/ 3371193 w 5218386"/>
              <a:gd name="connsiteY11" fmla="*/ 995855 h 3124199"/>
              <a:gd name="connsiteX12" fmla="*/ 3591910 w 5218386"/>
              <a:gd name="connsiteY12" fmla="*/ 1027386 h 3124199"/>
              <a:gd name="connsiteX13" fmla="*/ 3875690 w 5218386"/>
              <a:gd name="connsiteY13" fmla="*/ 1090448 h 3124199"/>
              <a:gd name="connsiteX14" fmla="*/ 4001814 w 5218386"/>
              <a:gd name="connsiteY14" fmla="*/ 1106214 h 3124199"/>
              <a:gd name="connsiteX15" fmla="*/ 4317124 w 5218386"/>
              <a:gd name="connsiteY15" fmla="*/ 995855 h 3124199"/>
              <a:gd name="connsiteX16" fmla="*/ 4868917 w 5218386"/>
              <a:gd name="connsiteY16" fmla="*/ 790903 h 3124199"/>
              <a:gd name="connsiteX17" fmla="*/ 5168462 w 5218386"/>
              <a:gd name="connsiteY17" fmla="*/ 649014 h 3124199"/>
              <a:gd name="connsiteX18" fmla="*/ 5168462 w 5218386"/>
              <a:gd name="connsiteY18" fmla="*/ 570186 h 3124199"/>
              <a:gd name="connsiteX19" fmla="*/ 5199993 w 5218386"/>
              <a:gd name="connsiteY19" fmla="*/ 381000 h 3124199"/>
              <a:gd name="connsiteX20" fmla="*/ 5073869 w 5218386"/>
              <a:gd name="connsiteY20" fmla="*/ 349469 h 3124199"/>
              <a:gd name="connsiteX21" fmla="*/ 4695497 w 5218386"/>
              <a:gd name="connsiteY21" fmla="*/ 223345 h 3124199"/>
              <a:gd name="connsiteX22" fmla="*/ 4553607 w 5218386"/>
              <a:gd name="connsiteY22" fmla="*/ 176048 h 3124199"/>
              <a:gd name="connsiteX23" fmla="*/ 4427483 w 5218386"/>
              <a:gd name="connsiteY23" fmla="*/ 160283 h 3124199"/>
              <a:gd name="connsiteX24" fmla="*/ 4254062 w 5218386"/>
              <a:gd name="connsiteY24" fmla="*/ 144517 h 3124199"/>
              <a:gd name="connsiteX25" fmla="*/ 4017579 w 5218386"/>
              <a:gd name="connsiteY25" fmla="*/ 18393 h 3124199"/>
              <a:gd name="connsiteX26" fmla="*/ 3907221 w 5218386"/>
              <a:gd name="connsiteY26" fmla="*/ 34158 h 3124199"/>
              <a:gd name="connsiteX27" fmla="*/ 3670738 w 5218386"/>
              <a:gd name="connsiteY27" fmla="*/ 191814 h 3124199"/>
              <a:gd name="connsiteX28" fmla="*/ 3355428 w 5218386"/>
              <a:gd name="connsiteY28" fmla="*/ 286407 h 3124199"/>
              <a:gd name="connsiteX29" fmla="*/ 3166242 w 5218386"/>
              <a:gd name="connsiteY29" fmla="*/ 302172 h 3124199"/>
              <a:gd name="connsiteX30" fmla="*/ 2945524 w 5218386"/>
              <a:gd name="connsiteY30" fmla="*/ 412531 h 3124199"/>
              <a:gd name="connsiteX31" fmla="*/ 2709042 w 5218386"/>
              <a:gd name="connsiteY31" fmla="*/ 633248 h 3124199"/>
              <a:gd name="connsiteX32" fmla="*/ 2630214 w 5218386"/>
              <a:gd name="connsiteY32" fmla="*/ 743607 h 3124199"/>
              <a:gd name="connsiteX33" fmla="*/ 2078421 w 5218386"/>
              <a:gd name="connsiteY33" fmla="*/ 712076 h 3124199"/>
              <a:gd name="connsiteX34" fmla="*/ 1227083 w 5218386"/>
              <a:gd name="connsiteY34" fmla="*/ 838200 h 3124199"/>
              <a:gd name="connsiteX35" fmla="*/ 738352 w 5218386"/>
              <a:gd name="connsiteY35" fmla="*/ 948558 h 3124199"/>
              <a:gd name="connsiteX36" fmla="*/ 659524 w 5218386"/>
              <a:gd name="connsiteY36" fmla="*/ 1027386 h 3124199"/>
              <a:gd name="connsiteX37" fmla="*/ 28904 w 5218386"/>
              <a:gd name="connsiteY37" fmla="*/ 3013841 h 3124199"/>
              <a:gd name="connsiteX0" fmla="*/ 44669 w 5218386"/>
              <a:gd name="connsiteY0" fmla="*/ 2856186 h 3124199"/>
              <a:gd name="connsiteX1" fmla="*/ 107731 w 5218386"/>
              <a:gd name="connsiteY1" fmla="*/ 2840420 h 3124199"/>
              <a:gd name="connsiteX2" fmla="*/ 691055 w 5218386"/>
              <a:gd name="connsiteY2" fmla="*/ 1153510 h 3124199"/>
              <a:gd name="connsiteX3" fmla="*/ 1542393 w 5218386"/>
              <a:gd name="connsiteY3" fmla="*/ 869731 h 3124199"/>
              <a:gd name="connsiteX4" fmla="*/ 1589690 w 5218386"/>
              <a:gd name="connsiteY4" fmla="*/ 869731 h 3124199"/>
              <a:gd name="connsiteX5" fmla="*/ 1605455 w 5218386"/>
              <a:gd name="connsiteY5" fmla="*/ 869731 h 3124199"/>
              <a:gd name="connsiteX6" fmla="*/ 2346435 w 5218386"/>
              <a:gd name="connsiteY6" fmla="*/ 853965 h 3124199"/>
              <a:gd name="connsiteX7" fmla="*/ 2645979 w 5218386"/>
              <a:gd name="connsiteY7" fmla="*/ 932793 h 3124199"/>
              <a:gd name="connsiteX8" fmla="*/ 2645979 w 5218386"/>
              <a:gd name="connsiteY8" fmla="*/ 932793 h 3124199"/>
              <a:gd name="connsiteX9" fmla="*/ 2882462 w 5218386"/>
              <a:gd name="connsiteY9" fmla="*/ 1027386 h 3124199"/>
              <a:gd name="connsiteX10" fmla="*/ 3040117 w 5218386"/>
              <a:gd name="connsiteY10" fmla="*/ 1058917 h 3124199"/>
              <a:gd name="connsiteX11" fmla="*/ 3371193 w 5218386"/>
              <a:gd name="connsiteY11" fmla="*/ 995855 h 3124199"/>
              <a:gd name="connsiteX12" fmla="*/ 3591910 w 5218386"/>
              <a:gd name="connsiteY12" fmla="*/ 1027386 h 3124199"/>
              <a:gd name="connsiteX13" fmla="*/ 3875690 w 5218386"/>
              <a:gd name="connsiteY13" fmla="*/ 1090448 h 3124199"/>
              <a:gd name="connsiteX14" fmla="*/ 4001814 w 5218386"/>
              <a:gd name="connsiteY14" fmla="*/ 1106214 h 3124199"/>
              <a:gd name="connsiteX15" fmla="*/ 4317124 w 5218386"/>
              <a:gd name="connsiteY15" fmla="*/ 995855 h 3124199"/>
              <a:gd name="connsiteX16" fmla="*/ 4868917 w 5218386"/>
              <a:gd name="connsiteY16" fmla="*/ 790903 h 3124199"/>
              <a:gd name="connsiteX17" fmla="*/ 5168462 w 5218386"/>
              <a:gd name="connsiteY17" fmla="*/ 649014 h 3124199"/>
              <a:gd name="connsiteX18" fmla="*/ 5168462 w 5218386"/>
              <a:gd name="connsiteY18" fmla="*/ 570186 h 3124199"/>
              <a:gd name="connsiteX19" fmla="*/ 5199993 w 5218386"/>
              <a:gd name="connsiteY19" fmla="*/ 381000 h 3124199"/>
              <a:gd name="connsiteX20" fmla="*/ 5073869 w 5218386"/>
              <a:gd name="connsiteY20" fmla="*/ 349469 h 3124199"/>
              <a:gd name="connsiteX21" fmla="*/ 4695497 w 5218386"/>
              <a:gd name="connsiteY21" fmla="*/ 223345 h 3124199"/>
              <a:gd name="connsiteX22" fmla="*/ 4553607 w 5218386"/>
              <a:gd name="connsiteY22" fmla="*/ 176048 h 3124199"/>
              <a:gd name="connsiteX23" fmla="*/ 4427483 w 5218386"/>
              <a:gd name="connsiteY23" fmla="*/ 160283 h 3124199"/>
              <a:gd name="connsiteX24" fmla="*/ 4254062 w 5218386"/>
              <a:gd name="connsiteY24" fmla="*/ 144517 h 3124199"/>
              <a:gd name="connsiteX25" fmla="*/ 4017579 w 5218386"/>
              <a:gd name="connsiteY25" fmla="*/ 18393 h 3124199"/>
              <a:gd name="connsiteX26" fmla="*/ 3907221 w 5218386"/>
              <a:gd name="connsiteY26" fmla="*/ 34158 h 3124199"/>
              <a:gd name="connsiteX27" fmla="*/ 3670738 w 5218386"/>
              <a:gd name="connsiteY27" fmla="*/ 191814 h 3124199"/>
              <a:gd name="connsiteX28" fmla="*/ 3355428 w 5218386"/>
              <a:gd name="connsiteY28" fmla="*/ 286407 h 3124199"/>
              <a:gd name="connsiteX29" fmla="*/ 3166242 w 5218386"/>
              <a:gd name="connsiteY29" fmla="*/ 302172 h 3124199"/>
              <a:gd name="connsiteX30" fmla="*/ 2945524 w 5218386"/>
              <a:gd name="connsiteY30" fmla="*/ 412531 h 3124199"/>
              <a:gd name="connsiteX31" fmla="*/ 2709042 w 5218386"/>
              <a:gd name="connsiteY31" fmla="*/ 633248 h 3124199"/>
              <a:gd name="connsiteX32" fmla="*/ 2630214 w 5218386"/>
              <a:gd name="connsiteY32" fmla="*/ 743607 h 3124199"/>
              <a:gd name="connsiteX33" fmla="*/ 2078421 w 5218386"/>
              <a:gd name="connsiteY33" fmla="*/ 712076 h 3124199"/>
              <a:gd name="connsiteX34" fmla="*/ 1227083 w 5218386"/>
              <a:gd name="connsiteY34" fmla="*/ 838200 h 3124199"/>
              <a:gd name="connsiteX35" fmla="*/ 738352 w 5218386"/>
              <a:gd name="connsiteY35" fmla="*/ 948558 h 3124199"/>
              <a:gd name="connsiteX36" fmla="*/ 732501 w 5218386"/>
              <a:gd name="connsiteY36" fmla="*/ 483882 h 3124199"/>
              <a:gd name="connsiteX37" fmla="*/ 659524 w 5218386"/>
              <a:gd name="connsiteY37" fmla="*/ 1027386 h 3124199"/>
              <a:gd name="connsiteX38" fmla="*/ 28904 w 5218386"/>
              <a:gd name="connsiteY38" fmla="*/ 3013841 h 3124199"/>
              <a:gd name="connsiteX0" fmla="*/ 44669 w 5218386"/>
              <a:gd name="connsiteY0" fmla="*/ 2856186 h 3124199"/>
              <a:gd name="connsiteX1" fmla="*/ 107731 w 5218386"/>
              <a:gd name="connsiteY1" fmla="*/ 2840420 h 3124199"/>
              <a:gd name="connsiteX2" fmla="*/ 691055 w 5218386"/>
              <a:gd name="connsiteY2" fmla="*/ 1153510 h 3124199"/>
              <a:gd name="connsiteX3" fmla="*/ 1542393 w 5218386"/>
              <a:gd name="connsiteY3" fmla="*/ 869731 h 3124199"/>
              <a:gd name="connsiteX4" fmla="*/ 1589690 w 5218386"/>
              <a:gd name="connsiteY4" fmla="*/ 869731 h 3124199"/>
              <a:gd name="connsiteX5" fmla="*/ 1605455 w 5218386"/>
              <a:gd name="connsiteY5" fmla="*/ 869731 h 3124199"/>
              <a:gd name="connsiteX6" fmla="*/ 2346435 w 5218386"/>
              <a:gd name="connsiteY6" fmla="*/ 853965 h 3124199"/>
              <a:gd name="connsiteX7" fmla="*/ 2645979 w 5218386"/>
              <a:gd name="connsiteY7" fmla="*/ 932793 h 3124199"/>
              <a:gd name="connsiteX8" fmla="*/ 2645979 w 5218386"/>
              <a:gd name="connsiteY8" fmla="*/ 932793 h 3124199"/>
              <a:gd name="connsiteX9" fmla="*/ 2882462 w 5218386"/>
              <a:gd name="connsiteY9" fmla="*/ 1027386 h 3124199"/>
              <a:gd name="connsiteX10" fmla="*/ 3040117 w 5218386"/>
              <a:gd name="connsiteY10" fmla="*/ 1058917 h 3124199"/>
              <a:gd name="connsiteX11" fmla="*/ 3371193 w 5218386"/>
              <a:gd name="connsiteY11" fmla="*/ 995855 h 3124199"/>
              <a:gd name="connsiteX12" fmla="*/ 3591910 w 5218386"/>
              <a:gd name="connsiteY12" fmla="*/ 1027386 h 3124199"/>
              <a:gd name="connsiteX13" fmla="*/ 3875690 w 5218386"/>
              <a:gd name="connsiteY13" fmla="*/ 1090448 h 3124199"/>
              <a:gd name="connsiteX14" fmla="*/ 4001814 w 5218386"/>
              <a:gd name="connsiteY14" fmla="*/ 1106214 h 3124199"/>
              <a:gd name="connsiteX15" fmla="*/ 4317124 w 5218386"/>
              <a:gd name="connsiteY15" fmla="*/ 995855 h 3124199"/>
              <a:gd name="connsiteX16" fmla="*/ 4868917 w 5218386"/>
              <a:gd name="connsiteY16" fmla="*/ 790903 h 3124199"/>
              <a:gd name="connsiteX17" fmla="*/ 5168462 w 5218386"/>
              <a:gd name="connsiteY17" fmla="*/ 649014 h 3124199"/>
              <a:gd name="connsiteX18" fmla="*/ 5168462 w 5218386"/>
              <a:gd name="connsiteY18" fmla="*/ 570186 h 3124199"/>
              <a:gd name="connsiteX19" fmla="*/ 5199993 w 5218386"/>
              <a:gd name="connsiteY19" fmla="*/ 381000 h 3124199"/>
              <a:gd name="connsiteX20" fmla="*/ 5073869 w 5218386"/>
              <a:gd name="connsiteY20" fmla="*/ 349469 h 3124199"/>
              <a:gd name="connsiteX21" fmla="*/ 4695497 w 5218386"/>
              <a:gd name="connsiteY21" fmla="*/ 223345 h 3124199"/>
              <a:gd name="connsiteX22" fmla="*/ 4553607 w 5218386"/>
              <a:gd name="connsiteY22" fmla="*/ 176048 h 3124199"/>
              <a:gd name="connsiteX23" fmla="*/ 4427483 w 5218386"/>
              <a:gd name="connsiteY23" fmla="*/ 160283 h 3124199"/>
              <a:gd name="connsiteX24" fmla="*/ 4254062 w 5218386"/>
              <a:gd name="connsiteY24" fmla="*/ 144517 h 3124199"/>
              <a:gd name="connsiteX25" fmla="*/ 4017579 w 5218386"/>
              <a:gd name="connsiteY25" fmla="*/ 18393 h 3124199"/>
              <a:gd name="connsiteX26" fmla="*/ 3907221 w 5218386"/>
              <a:gd name="connsiteY26" fmla="*/ 34158 h 3124199"/>
              <a:gd name="connsiteX27" fmla="*/ 3670738 w 5218386"/>
              <a:gd name="connsiteY27" fmla="*/ 191814 h 3124199"/>
              <a:gd name="connsiteX28" fmla="*/ 3355428 w 5218386"/>
              <a:gd name="connsiteY28" fmla="*/ 286407 h 3124199"/>
              <a:gd name="connsiteX29" fmla="*/ 3166242 w 5218386"/>
              <a:gd name="connsiteY29" fmla="*/ 302172 h 3124199"/>
              <a:gd name="connsiteX30" fmla="*/ 2945524 w 5218386"/>
              <a:gd name="connsiteY30" fmla="*/ 412531 h 3124199"/>
              <a:gd name="connsiteX31" fmla="*/ 2709042 w 5218386"/>
              <a:gd name="connsiteY31" fmla="*/ 633248 h 3124199"/>
              <a:gd name="connsiteX32" fmla="*/ 2630214 w 5218386"/>
              <a:gd name="connsiteY32" fmla="*/ 743607 h 3124199"/>
              <a:gd name="connsiteX33" fmla="*/ 2078421 w 5218386"/>
              <a:gd name="connsiteY33" fmla="*/ 712076 h 3124199"/>
              <a:gd name="connsiteX34" fmla="*/ 1227083 w 5218386"/>
              <a:gd name="connsiteY34" fmla="*/ 838200 h 3124199"/>
              <a:gd name="connsiteX35" fmla="*/ 738352 w 5218386"/>
              <a:gd name="connsiteY35" fmla="*/ 948558 h 3124199"/>
              <a:gd name="connsiteX36" fmla="*/ 659524 w 5218386"/>
              <a:gd name="connsiteY36" fmla="*/ 1027386 h 3124199"/>
              <a:gd name="connsiteX37" fmla="*/ 28904 w 5218386"/>
              <a:gd name="connsiteY37" fmla="*/ 3013841 h 3124199"/>
              <a:gd name="connsiteX0" fmla="*/ 44669 w 5218386"/>
              <a:gd name="connsiteY0" fmla="*/ 2856186 h 3124199"/>
              <a:gd name="connsiteX1" fmla="*/ 107731 w 5218386"/>
              <a:gd name="connsiteY1" fmla="*/ 2840420 h 3124199"/>
              <a:gd name="connsiteX2" fmla="*/ 691055 w 5218386"/>
              <a:gd name="connsiteY2" fmla="*/ 1153510 h 3124199"/>
              <a:gd name="connsiteX3" fmla="*/ 1542393 w 5218386"/>
              <a:gd name="connsiteY3" fmla="*/ 869731 h 3124199"/>
              <a:gd name="connsiteX4" fmla="*/ 1589690 w 5218386"/>
              <a:gd name="connsiteY4" fmla="*/ 869731 h 3124199"/>
              <a:gd name="connsiteX5" fmla="*/ 1605455 w 5218386"/>
              <a:gd name="connsiteY5" fmla="*/ 869731 h 3124199"/>
              <a:gd name="connsiteX6" fmla="*/ 2346435 w 5218386"/>
              <a:gd name="connsiteY6" fmla="*/ 853965 h 3124199"/>
              <a:gd name="connsiteX7" fmla="*/ 2645979 w 5218386"/>
              <a:gd name="connsiteY7" fmla="*/ 932793 h 3124199"/>
              <a:gd name="connsiteX8" fmla="*/ 2645979 w 5218386"/>
              <a:gd name="connsiteY8" fmla="*/ 932793 h 3124199"/>
              <a:gd name="connsiteX9" fmla="*/ 2882462 w 5218386"/>
              <a:gd name="connsiteY9" fmla="*/ 1027386 h 3124199"/>
              <a:gd name="connsiteX10" fmla="*/ 3040117 w 5218386"/>
              <a:gd name="connsiteY10" fmla="*/ 1058917 h 3124199"/>
              <a:gd name="connsiteX11" fmla="*/ 3371193 w 5218386"/>
              <a:gd name="connsiteY11" fmla="*/ 995855 h 3124199"/>
              <a:gd name="connsiteX12" fmla="*/ 3591910 w 5218386"/>
              <a:gd name="connsiteY12" fmla="*/ 1027386 h 3124199"/>
              <a:gd name="connsiteX13" fmla="*/ 3875690 w 5218386"/>
              <a:gd name="connsiteY13" fmla="*/ 1090448 h 3124199"/>
              <a:gd name="connsiteX14" fmla="*/ 4001814 w 5218386"/>
              <a:gd name="connsiteY14" fmla="*/ 1106214 h 3124199"/>
              <a:gd name="connsiteX15" fmla="*/ 4317124 w 5218386"/>
              <a:gd name="connsiteY15" fmla="*/ 995855 h 3124199"/>
              <a:gd name="connsiteX16" fmla="*/ 4868917 w 5218386"/>
              <a:gd name="connsiteY16" fmla="*/ 790903 h 3124199"/>
              <a:gd name="connsiteX17" fmla="*/ 5168462 w 5218386"/>
              <a:gd name="connsiteY17" fmla="*/ 649014 h 3124199"/>
              <a:gd name="connsiteX18" fmla="*/ 5168462 w 5218386"/>
              <a:gd name="connsiteY18" fmla="*/ 570186 h 3124199"/>
              <a:gd name="connsiteX19" fmla="*/ 5199993 w 5218386"/>
              <a:gd name="connsiteY19" fmla="*/ 381000 h 3124199"/>
              <a:gd name="connsiteX20" fmla="*/ 5073869 w 5218386"/>
              <a:gd name="connsiteY20" fmla="*/ 349469 h 3124199"/>
              <a:gd name="connsiteX21" fmla="*/ 4695497 w 5218386"/>
              <a:gd name="connsiteY21" fmla="*/ 223345 h 3124199"/>
              <a:gd name="connsiteX22" fmla="*/ 4553607 w 5218386"/>
              <a:gd name="connsiteY22" fmla="*/ 176048 h 3124199"/>
              <a:gd name="connsiteX23" fmla="*/ 4427483 w 5218386"/>
              <a:gd name="connsiteY23" fmla="*/ 160283 h 3124199"/>
              <a:gd name="connsiteX24" fmla="*/ 4254062 w 5218386"/>
              <a:gd name="connsiteY24" fmla="*/ 144517 h 3124199"/>
              <a:gd name="connsiteX25" fmla="*/ 4017579 w 5218386"/>
              <a:gd name="connsiteY25" fmla="*/ 18393 h 3124199"/>
              <a:gd name="connsiteX26" fmla="*/ 3907221 w 5218386"/>
              <a:gd name="connsiteY26" fmla="*/ 34158 h 3124199"/>
              <a:gd name="connsiteX27" fmla="*/ 3670738 w 5218386"/>
              <a:gd name="connsiteY27" fmla="*/ 191814 h 3124199"/>
              <a:gd name="connsiteX28" fmla="*/ 3355428 w 5218386"/>
              <a:gd name="connsiteY28" fmla="*/ 286407 h 3124199"/>
              <a:gd name="connsiteX29" fmla="*/ 3166242 w 5218386"/>
              <a:gd name="connsiteY29" fmla="*/ 302172 h 3124199"/>
              <a:gd name="connsiteX30" fmla="*/ 2945524 w 5218386"/>
              <a:gd name="connsiteY30" fmla="*/ 412531 h 3124199"/>
              <a:gd name="connsiteX31" fmla="*/ 2709042 w 5218386"/>
              <a:gd name="connsiteY31" fmla="*/ 633248 h 3124199"/>
              <a:gd name="connsiteX32" fmla="*/ 2630214 w 5218386"/>
              <a:gd name="connsiteY32" fmla="*/ 743607 h 3124199"/>
              <a:gd name="connsiteX33" fmla="*/ 2078421 w 5218386"/>
              <a:gd name="connsiteY33" fmla="*/ 712076 h 3124199"/>
              <a:gd name="connsiteX34" fmla="*/ 1227083 w 5218386"/>
              <a:gd name="connsiteY34" fmla="*/ 838200 h 3124199"/>
              <a:gd name="connsiteX35" fmla="*/ 738352 w 5218386"/>
              <a:gd name="connsiteY35" fmla="*/ 948558 h 3124199"/>
              <a:gd name="connsiteX36" fmla="*/ 659524 w 5218386"/>
              <a:gd name="connsiteY36" fmla="*/ 1027386 h 3124199"/>
              <a:gd name="connsiteX37" fmla="*/ 28904 w 5218386"/>
              <a:gd name="connsiteY37" fmla="*/ 3013841 h 3124199"/>
              <a:gd name="connsiteX0" fmla="*/ 22335 w 5729452"/>
              <a:gd name="connsiteY0" fmla="*/ 2856186 h 3124199"/>
              <a:gd name="connsiteX1" fmla="*/ 618797 w 5729452"/>
              <a:gd name="connsiteY1" fmla="*/ 2840420 h 3124199"/>
              <a:gd name="connsiteX2" fmla="*/ 1202121 w 5729452"/>
              <a:gd name="connsiteY2" fmla="*/ 1153510 h 3124199"/>
              <a:gd name="connsiteX3" fmla="*/ 2053459 w 5729452"/>
              <a:gd name="connsiteY3" fmla="*/ 869731 h 3124199"/>
              <a:gd name="connsiteX4" fmla="*/ 2100756 w 5729452"/>
              <a:gd name="connsiteY4" fmla="*/ 869731 h 3124199"/>
              <a:gd name="connsiteX5" fmla="*/ 2116521 w 5729452"/>
              <a:gd name="connsiteY5" fmla="*/ 869731 h 3124199"/>
              <a:gd name="connsiteX6" fmla="*/ 2857501 w 5729452"/>
              <a:gd name="connsiteY6" fmla="*/ 853965 h 3124199"/>
              <a:gd name="connsiteX7" fmla="*/ 3157045 w 5729452"/>
              <a:gd name="connsiteY7" fmla="*/ 932793 h 3124199"/>
              <a:gd name="connsiteX8" fmla="*/ 3157045 w 5729452"/>
              <a:gd name="connsiteY8" fmla="*/ 932793 h 3124199"/>
              <a:gd name="connsiteX9" fmla="*/ 3393528 w 5729452"/>
              <a:gd name="connsiteY9" fmla="*/ 1027386 h 3124199"/>
              <a:gd name="connsiteX10" fmla="*/ 3551183 w 5729452"/>
              <a:gd name="connsiteY10" fmla="*/ 1058917 h 3124199"/>
              <a:gd name="connsiteX11" fmla="*/ 3882259 w 5729452"/>
              <a:gd name="connsiteY11" fmla="*/ 995855 h 3124199"/>
              <a:gd name="connsiteX12" fmla="*/ 4102976 w 5729452"/>
              <a:gd name="connsiteY12" fmla="*/ 1027386 h 3124199"/>
              <a:gd name="connsiteX13" fmla="*/ 4386756 w 5729452"/>
              <a:gd name="connsiteY13" fmla="*/ 1090448 h 3124199"/>
              <a:gd name="connsiteX14" fmla="*/ 4512880 w 5729452"/>
              <a:gd name="connsiteY14" fmla="*/ 1106214 h 3124199"/>
              <a:gd name="connsiteX15" fmla="*/ 4828190 w 5729452"/>
              <a:gd name="connsiteY15" fmla="*/ 995855 h 3124199"/>
              <a:gd name="connsiteX16" fmla="*/ 5379983 w 5729452"/>
              <a:gd name="connsiteY16" fmla="*/ 790903 h 3124199"/>
              <a:gd name="connsiteX17" fmla="*/ 5679528 w 5729452"/>
              <a:gd name="connsiteY17" fmla="*/ 649014 h 3124199"/>
              <a:gd name="connsiteX18" fmla="*/ 5679528 w 5729452"/>
              <a:gd name="connsiteY18" fmla="*/ 570186 h 3124199"/>
              <a:gd name="connsiteX19" fmla="*/ 5711059 w 5729452"/>
              <a:gd name="connsiteY19" fmla="*/ 381000 h 3124199"/>
              <a:gd name="connsiteX20" fmla="*/ 5584935 w 5729452"/>
              <a:gd name="connsiteY20" fmla="*/ 349469 h 3124199"/>
              <a:gd name="connsiteX21" fmla="*/ 5206563 w 5729452"/>
              <a:gd name="connsiteY21" fmla="*/ 223345 h 3124199"/>
              <a:gd name="connsiteX22" fmla="*/ 5064673 w 5729452"/>
              <a:gd name="connsiteY22" fmla="*/ 176048 h 3124199"/>
              <a:gd name="connsiteX23" fmla="*/ 4938549 w 5729452"/>
              <a:gd name="connsiteY23" fmla="*/ 160283 h 3124199"/>
              <a:gd name="connsiteX24" fmla="*/ 4765128 w 5729452"/>
              <a:gd name="connsiteY24" fmla="*/ 144517 h 3124199"/>
              <a:gd name="connsiteX25" fmla="*/ 4528645 w 5729452"/>
              <a:gd name="connsiteY25" fmla="*/ 18393 h 3124199"/>
              <a:gd name="connsiteX26" fmla="*/ 4418287 w 5729452"/>
              <a:gd name="connsiteY26" fmla="*/ 34158 h 3124199"/>
              <a:gd name="connsiteX27" fmla="*/ 4181804 w 5729452"/>
              <a:gd name="connsiteY27" fmla="*/ 191814 h 3124199"/>
              <a:gd name="connsiteX28" fmla="*/ 3866494 w 5729452"/>
              <a:gd name="connsiteY28" fmla="*/ 286407 h 3124199"/>
              <a:gd name="connsiteX29" fmla="*/ 3677308 w 5729452"/>
              <a:gd name="connsiteY29" fmla="*/ 302172 h 3124199"/>
              <a:gd name="connsiteX30" fmla="*/ 3456590 w 5729452"/>
              <a:gd name="connsiteY30" fmla="*/ 412531 h 3124199"/>
              <a:gd name="connsiteX31" fmla="*/ 3220108 w 5729452"/>
              <a:gd name="connsiteY31" fmla="*/ 633248 h 3124199"/>
              <a:gd name="connsiteX32" fmla="*/ 3141280 w 5729452"/>
              <a:gd name="connsiteY32" fmla="*/ 743607 h 3124199"/>
              <a:gd name="connsiteX33" fmla="*/ 2589487 w 5729452"/>
              <a:gd name="connsiteY33" fmla="*/ 712076 h 3124199"/>
              <a:gd name="connsiteX34" fmla="*/ 1738149 w 5729452"/>
              <a:gd name="connsiteY34" fmla="*/ 838200 h 3124199"/>
              <a:gd name="connsiteX35" fmla="*/ 1249418 w 5729452"/>
              <a:gd name="connsiteY35" fmla="*/ 948558 h 3124199"/>
              <a:gd name="connsiteX36" fmla="*/ 1170590 w 5729452"/>
              <a:gd name="connsiteY36" fmla="*/ 1027386 h 3124199"/>
              <a:gd name="connsiteX37" fmla="*/ 539970 w 5729452"/>
              <a:gd name="connsiteY37" fmla="*/ 3013841 h 3124199"/>
              <a:gd name="connsiteX0" fmla="*/ 168165 w 5875282"/>
              <a:gd name="connsiteY0" fmla="*/ 2856186 h 3124199"/>
              <a:gd name="connsiteX1" fmla="*/ 764627 w 5875282"/>
              <a:gd name="connsiteY1" fmla="*/ 2840420 h 3124199"/>
              <a:gd name="connsiteX2" fmla="*/ 1347951 w 5875282"/>
              <a:gd name="connsiteY2" fmla="*/ 1153510 h 3124199"/>
              <a:gd name="connsiteX3" fmla="*/ 2199289 w 5875282"/>
              <a:gd name="connsiteY3" fmla="*/ 869731 h 3124199"/>
              <a:gd name="connsiteX4" fmla="*/ 2246586 w 5875282"/>
              <a:gd name="connsiteY4" fmla="*/ 869731 h 3124199"/>
              <a:gd name="connsiteX5" fmla="*/ 2262351 w 5875282"/>
              <a:gd name="connsiteY5" fmla="*/ 869731 h 3124199"/>
              <a:gd name="connsiteX6" fmla="*/ 3003331 w 5875282"/>
              <a:gd name="connsiteY6" fmla="*/ 853965 h 3124199"/>
              <a:gd name="connsiteX7" fmla="*/ 3302875 w 5875282"/>
              <a:gd name="connsiteY7" fmla="*/ 932793 h 3124199"/>
              <a:gd name="connsiteX8" fmla="*/ 3302875 w 5875282"/>
              <a:gd name="connsiteY8" fmla="*/ 932793 h 3124199"/>
              <a:gd name="connsiteX9" fmla="*/ 3539358 w 5875282"/>
              <a:gd name="connsiteY9" fmla="*/ 1027386 h 3124199"/>
              <a:gd name="connsiteX10" fmla="*/ 3697013 w 5875282"/>
              <a:gd name="connsiteY10" fmla="*/ 1058917 h 3124199"/>
              <a:gd name="connsiteX11" fmla="*/ 4028089 w 5875282"/>
              <a:gd name="connsiteY11" fmla="*/ 995855 h 3124199"/>
              <a:gd name="connsiteX12" fmla="*/ 4248806 w 5875282"/>
              <a:gd name="connsiteY12" fmla="*/ 1027386 h 3124199"/>
              <a:gd name="connsiteX13" fmla="*/ 4532586 w 5875282"/>
              <a:gd name="connsiteY13" fmla="*/ 1090448 h 3124199"/>
              <a:gd name="connsiteX14" fmla="*/ 4658710 w 5875282"/>
              <a:gd name="connsiteY14" fmla="*/ 1106214 h 3124199"/>
              <a:gd name="connsiteX15" fmla="*/ 4974020 w 5875282"/>
              <a:gd name="connsiteY15" fmla="*/ 995855 h 3124199"/>
              <a:gd name="connsiteX16" fmla="*/ 5525813 w 5875282"/>
              <a:gd name="connsiteY16" fmla="*/ 790903 h 3124199"/>
              <a:gd name="connsiteX17" fmla="*/ 5825358 w 5875282"/>
              <a:gd name="connsiteY17" fmla="*/ 649014 h 3124199"/>
              <a:gd name="connsiteX18" fmla="*/ 5825358 w 5875282"/>
              <a:gd name="connsiteY18" fmla="*/ 570186 h 3124199"/>
              <a:gd name="connsiteX19" fmla="*/ 5856889 w 5875282"/>
              <a:gd name="connsiteY19" fmla="*/ 381000 h 3124199"/>
              <a:gd name="connsiteX20" fmla="*/ 5730765 w 5875282"/>
              <a:gd name="connsiteY20" fmla="*/ 349469 h 3124199"/>
              <a:gd name="connsiteX21" fmla="*/ 5352393 w 5875282"/>
              <a:gd name="connsiteY21" fmla="*/ 223345 h 3124199"/>
              <a:gd name="connsiteX22" fmla="*/ 5210503 w 5875282"/>
              <a:gd name="connsiteY22" fmla="*/ 176048 h 3124199"/>
              <a:gd name="connsiteX23" fmla="*/ 5084379 w 5875282"/>
              <a:gd name="connsiteY23" fmla="*/ 160283 h 3124199"/>
              <a:gd name="connsiteX24" fmla="*/ 4910958 w 5875282"/>
              <a:gd name="connsiteY24" fmla="*/ 144517 h 3124199"/>
              <a:gd name="connsiteX25" fmla="*/ 4674475 w 5875282"/>
              <a:gd name="connsiteY25" fmla="*/ 18393 h 3124199"/>
              <a:gd name="connsiteX26" fmla="*/ 4564117 w 5875282"/>
              <a:gd name="connsiteY26" fmla="*/ 34158 h 3124199"/>
              <a:gd name="connsiteX27" fmla="*/ 4327634 w 5875282"/>
              <a:gd name="connsiteY27" fmla="*/ 191814 h 3124199"/>
              <a:gd name="connsiteX28" fmla="*/ 4012324 w 5875282"/>
              <a:gd name="connsiteY28" fmla="*/ 286407 h 3124199"/>
              <a:gd name="connsiteX29" fmla="*/ 3823138 w 5875282"/>
              <a:gd name="connsiteY29" fmla="*/ 302172 h 3124199"/>
              <a:gd name="connsiteX30" fmla="*/ 3602420 w 5875282"/>
              <a:gd name="connsiteY30" fmla="*/ 412531 h 3124199"/>
              <a:gd name="connsiteX31" fmla="*/ 3365938 w 5875282"/>
              <a:gd name="connsiteY31" fmla="*/ 633248 h 3124199"/>
              <a:gd name="connsiteX32" fmla="*/ 3287110 w 5875282"/>
              <a:gd name="connsiteY32" fmla="*/ 743607 h 3124199"/>
              <a:gd name="connsiteX33" fmla="*/ 2735317 w 5875282"/>
              <a:gd name="connsiteY33" fmla="*/ 712076 h 3124199"/>
              <a:gd name="connsiteX34" fmla="*/ 1883979 w 5875282"/>
              <a:gd name="connsiteY34" fmla="*/ 838200 h 3124199"/>
              <a:gd name="connsiteX35" fmla="*/ 1395248 w 5875282"/>
              <a:gd name="connsiteY35" fmla="*/ 948558 h 3124199"/>
              <a:gd name="connsiteX36" fmla="*/ 1316420 w 5875282"/>
              <a:gd name="connsiteY36" fmla="*/ 1027386 h 3124199"/>
              <a:gd name="connsiteX37" fmla="*/ 0 w 5875282"/>
              <a:gd name="connsiteY37" fmla="*/ 2328041 h 3124199"/>
              <a:gd name="connsiteX0" fmla="*/ 168165 w 5875282"/>
              <a:gd name="connsiteY0" fmla="*/ 2856186 h 3124199"/>
              <a:gd name="connsiteX1" fmla="*/ 764627 w 5875282"/>
              <a:gd name="connsiteY1" fmla="*/ 2840420 h 3124199"/>
              <a:gd name="connsiteX2" fmla="*/ 1347951 w 5875282"/>
              <a:gd name="connsiteY2" fmla="*/ 1153510 h 3124199"/>
              <a:gd name="connsiteX3" fmla="*/ 2199289 w 5875282"/>
              <a:gd name="connsiteY3" fmla="*/ 869731 h 3124199"/>
              <a:gd name="connsiteX4" fmla="*/ 2246586 w 5875282"/>
              <a:gd name="connsiteY4" fmla="*/ 869731 h 3124199"/>
              <a:gd name="connsiteX5" fmla="*/ 2262351 w 5875282"/>
              <a:gd name="connsiteY5" fmla="*/ 869731 h 3124199"/>
              <a:gd name="connsiteX6" fmla="*/ 3003331 w 5875282"/>
              <a:gd name="connsiteY6" fmla="*/ 853965 h 3124199"/>
              <a:gd name="connsiteX7" fmla="*/ 3302875 w 5875282"/>
              <a:gd name="connsiteY7" fmla="*/ 932793 h 3124199"/>
              <a:gd name="connsiteX8" fmla="*/ 3302875 w 5875282"/>
              <a:gd name="connsiteY8" fmla="*/ 932793 h 3124199"/>
              <a:gd name="connsiteX9" fmla="*/ 3539358 w 5875282"/>
              <a:gd name="connsiteY9" fmla="*/ 1027386 h 3124199"/>
              <a:gd name="connsiteX10" fmla="*/ 3697013 w 5875282"/>
              <a:gd name="connsiteY10" fmla="*/ 1058917 h 3124199"/>
              <a:gd name="connsiteX11" fmla="*/ 4028089 w 5875282"/>
              <a:gd name="connsiteY11" fmla="*/ 995855 h 3124199"/>
              <a:gd name="connsiteX12" fmla="*/ 4248806 w 5875282"/>
              <a:gd name="connsiteY12" fmla="*/ 1027386 h 3124199"/>
              <a:gd name="connsiteX13" fmla="*/ 4532586 w 5875282"/>
              <a:gd name="connsiteY13" fmla="*/ 1090448 h 3124199"/>
              <a:gd name="connsiteX14" fmla="*/ 4658710 w 5875282"/>
              <a:gd name="connsiteY14" fmla="*/ 1106214 h 3124199"/>
              <a:gd name="connsiteX15" fmla="*/ 4974020 w 5875282"/>
              <a:gd name="connsiteY15" fmla="*/ 995855 h 3124199"/>
              <a:gd name="connsiteX16" fmla="*/ 5525813 w 5875282"/>
              <a:gd name="connsiteY16" fmla="*/ 790903 h 3124199"/>
              <a:gd name="connsiteX17" fmla="*/ 5825358 w 5875282"/>
              <a:gd name="connsiteY17" fmla="*/ 649014 h 3124199"/>
              <a:gd name="connsiteX18" fmla="*/ 5825358 w 5875282"/>
              <a:gd name="connsiteY18" fmla="*/ 570186 h 3124199"/>
              <a:gd name="connsiteX19" fmla="*/ 5856889 w 5875282"/>
              <a:gd name="connsiteY19" fmla="*/ 381000 h 3124199"/>
              <a:gd name="connsiteX20" fmla="*/ 5730765 w 5875282"/>
              <a:gd name="connsiteY20" fmla="*/ 349469 h 3124199"/>
              <a:gd name="connsiteX21" fmla="*/ 5352393 w 5875282"/>
              <a:gd name="connsiteY21" fmla="*/ 223345 h 3124199"/>
              <a:gd name="connsiteX22" fmla="*/ 5210503 w 5875282"/>
              <a:gd name="connsiteY22" fmla="*/ 176048 h 3124199"/>
              <a:gd name="connsiteX23" fmla="*/ 5084379 w 5875282"/>
              <a:gd name="connsiteY23" fmla="*/ 160283 h 3124199"/>
              <a:gd name="connsiteX24" fmla="*/ 4910958 w 5875282"/>
              <a:gd name="connsiteY24" fmla="*/ 144517 h 3124199"/>
              <a:gd name="connsiteX25" fmla="*/ 4674475 w 5875282"/>
              <a:gd name="connsiteY25" fmla="*/ 18393 h 3124199"/>
              <a:gd name="connsiteX26" fmla="*/ 4564117 w 5875282"/>
              <a:gd name="connsiteY26" fmla="*/ 34158 h 3124199"/>
              <a:gd name="connsiteX27" fmla="*/ 4327634 w 5875282"/>
              <a:gd name="connsiteY27" fmla="*/ 191814 h 3124199"/>
              <a:gd name="connsiteX28" fmla="*/ 4012324 w 5875282"/>
              <a:gd name="connsiteY28" fmla="*/ 286407 h 3124199"/>
              <a:gd name="connsiteX29" fmla="*/ 3823138 w 5875282"/>
              <a:gd name="connsiteY29" fmla="*/ 302172 h 3124199"/>
              <a:gd name="connsiteX30" fmla="*/ 3602420 w 5875282"/>
              <a:gd name="connsiteY30" fmla="*/ 412531 h 3124199"/>
              <a:gd name="connsiteX31" fmla="*/ 3365938 w 5875282"/>
              <a:gd name="connsiteY31" fmla="*/ 633248 h 3124199"/>
              <a:gd name="connsiteX32" fmla="*/ 3287110 w 5875282"/>
              <a:gd name="connsiteY32" fmla="*/ 743607 h 3124199"/>
              <a:gd name="connsiteX33" fmla="*/ 2735317 w 5875282"/>
              <a:gd name="connsiteY33" fmla="*/ 712076 h 3124199"/>
              <a:gd name="connsiteX34" fmla="*/ 1883979 w 5875282"/>
              <a:gd name="connsiteY34" fmla="*/ 838200 h 3124199"/>
              <a:gd name="connsiteX35" fmla="*/ 1395248 w 5875282"/>
              <a:gd name="connsiteY35" fmla="*/ 948558 h 3124199"/>
              <a:gd name="connsiteX36" fmla="*/ 1316420 w 5875282"/>
              <a:gd name="connsiteY36" fmla="*/ 1027386 h 3124199"/>
              <a:gd name="connsiteX37" fmla="*/ 0 w 5875282"/>
              <a:gd name="connsiteY37" fmla="*/ 2328041 h 3124199"/>
              <a:gd name="connsiteX38" fmla="*/ 168165 w 5875282"/>
              <a:gd name="connsiteY38" fmla="*/ 2856186 h 3124199"/>
              <a:gd name="connsiteX0" fmla="*/ 168165 w 5875282"/>
              <a:gd name="connsiteY0" fmla="*/ 2856186 h 3124199"/>
              <a:gd name="connsiteX1" fmla="*/ 764627 w 5875282"/>
              <a:gd name="connsiteY1" fmla="*/ 2840420 h 3124199"/>
              <a:gd name="connsiteX2" fmla="*/ 1347951 w 5875282"/>
              <a:gd name="connsiteY2" fmla="*/ 1153510 h 3124199"/>
              <a:gd name="connsiteX3" fmla="*/ 1370543 w 5875282"/>
              <a:gd name="connsiteY3" fmla="*/ 1157898 h 3124199"/>
              <a:gd name="connsiteX4" fmla="*/ 2199289 w 5875282"/>
              <a:gd name="connsiteY4" fmla="*/ 869731 h 3124199"/>
              <a:gd name="connsiteX5" fmla="*/ 2246586 w 5875282"/>
              <a:gd name="connsiteY5" fmla="*/ 869731 h 3124199"/>
              <a:gd name="connsiteX6" fmla="*/ 2262351 w 5875282"/>
              <a:gd name="connsiteY6" fmla="*/ 869731 h 3124199"/>
              <a:gd name="connsiteX7" fmla="*/ 3003331 w 5875282"/>
              <a:gd name="connsiteY7" fmla="*/ 853965 h 3124199"/>
              <a:gd name="connsiteX8" fmla="*/ 3302875 w 5875282"/>
              <a:gd name="connsiteY8" fmla="*/ 932793 h 3124199"/>
              <a:gd name="connsiteX9" fmla="*/ 3302875 w 5875282"/>
              <a:gd name="connsiteY9" fmla="*/ 932793 h 3124199"/>
              <a:gd name="connsiteX10" fmla="*/ 3539358 w 5875282"/>
              <a:gd name="connsiteY10" fmla="*/ 1027386 h 3124199"/>
              <a:gd name="connsiteX11" fmla="*/ 3697013 w 5875282"/>
              <a:gd name="connsiteY11" fmla="*/ 1058917 h 3124199"/>
              <a:gd name="connsiteX12" fmla="*/ 4028089 w 5875282"/>
              <a:gd name="connsiteY12" fmla="*/ 995855 h 3124199"/>
              <a:gd name="connsiteX13" fmla="*/ 4248806 w 5875282"/>
              <a:gd name="connsiteY13" fmla="*/ 1027386 h 3124199"/>
              <a:gd name="connsiteX14" fmla="*/ 4532586 w 5875282"/>
              <a:gd name="connsiteY14" fmla="*/ 1090448 h 3124199"/>
              <a:gd name="connsiteX15" fmla="*/ 4658710 w 5875282"/>
              <a:gd name="connsiteY15" fmla="*/ 1106214 h 3124199"/>
              <a:gd name="connsiteX16" fmla="*/ 4974020 w 5875282"/>
              <a:gd name="connsiteY16" fmla="*/ 995855 h 3124199"/>
              <a:gd name="connsiteX17" fmla="*/ 5525813 w 5875282"/>
              <a:gd name="connsiteY17" fmla="*/ 790903 h 3124199"/>
              <a:gd name="connsiteX18" fmla="*/ 5825358 w 5875282"/>
              <a:gd name="connsiteY18" fmla="*/ 649014 h 3124199"/>
              <a:gd name="connsiteX19" fmla="*/ 5825358 w 5875282"/>
              <a:gd name="connsiteY19" fmla="*/ 570186 h 3124199"/>
              <a:gd name="connsiteX20" fmla="*/ 5856889 w 5875282"/>
              <a:gd name="connsiteY20" fmla="*/ 381000 h 3124199"/>
              <a:gd name="connsiteX21" fmla="*/ 5730765 w 5875282"/>
              <a:gd name="connsiteY21" fmla="*/ 349469 h 3124199"/>
              <a:gd name="connsiteX22" fmla="*/ 5352393 w 5875282"/>
              <a:gd name="connsiteY22" fmla="*/ 223345 h 3124199"/>
              <a:gd name="connsiteX23" fmla="*/ 5210503 w 5875282"/>
              <a:gd name="connsiteY23" fmla="*/ 176048 h 3124199"/>
              <a:gd name="connsiteX24" fmla="*/ 5084379 w 5875282"/>
              <a:gd name="connsiteY24" fmla="*/ 160283 h 3124199"/>
              <a:gd name="connsiteX25" fmla="*/ 4910958 w 5875282"/>
              <a:gd name="connsiteY25" fmla="*/ 144517 h 3124199"/>
              <a:gd name="connsiteX26" fmla="*/ 4674475 w 5875282"/>
              <a:gd name="connsiteY26" fmla="*/ 18393 h 3124199"/>
              <a:gd name="connsiteX27" fmla="*/ 4564117 w 5875282"/>
              <a:gd name="connsiteY27" fmla="*/ 34158 h 3124199"/>
              <a:gd name="connsiteX28" fmla="*/ 4327634 w 5875282"/>
              <a:gd name="connsiteY28" fmla="*/ 191814 h 3124199"/>
              <a:gd name="connsiteX29" fmla="*/ 4012324 w 5875282"/>
              <a:gd name="connsiteY29" fmla="*/ 286407 h 3124199"/>
              <a:gd name="connsiteX30" fmla="*/ 3823138 w 5875282"/>
              <a:gd name="connsiteY30" fmla="*/ 302172 h 3124199"/>
              <a:gd name="connsiteX31" fmla="*/ 3602420 w 5875282"/>
              <a:gd name="connsiteY31" fmla="*/ 412531 h 3124199"/>
              <a:gd name="connsiteX32" fmla="*/ 3365938 w 5875282"/>
              <a:gd name="connsiteY32" fmla="*/ 633248 h 3124199"/>
              <a:gd name="connsiteX33" fmla="*/ 3287110 w 5875282"/>
              <a:gd name="connsiteY33" fmla="*/ 743607 h 3124199"/>
              <a:gd name="connsiteX34" fmla="*/ 2735317 w 5875282"/>
              <a:gd name="connsiteY34" fmla="*/ 712076 h 3124199"/>
              <a:gd name="connsiteX35" fmla="*/ 1883979 w 5875282"/>
              <a:gd name="connsiteY35" fmla="*/ 838200 h 3124199"/>
              <a:gd name="connsiteX36" fmla="*/ 1395248 w 5875282"/>
              <a:gd name="connsiteY36" fmla="*/ 948558 h 3124199"/>
              <a:gd name="connsiteX37" fmla="*/ 1316420 w 5875282"/>
              <a:gd name="connsiteY37" fmla="*/ 1027386 h 3124199"/>
              <a:gd name="connsiteX38" fmla="*/ 0 w 5875282"/>
              <a:gd name="connsiteY38" fmla="*/ 2328041 h 3124199"/>
              <a:gd name="connsiteX39" fmla="*/ 168165 w 5875282"/>
              <a:gd name="connsiteY39" fmla="*/ 2856186 h 3124199"/>
              <a:gd name="connsiteX0" fmla="*/ 168165 w 5875282"/>
              <a:gd name="connsiteY0" fmla="*/ 2856186 h 3124199"/>
              <a:gd name="connsiteX1" fmla="*/ 764627 w 5875282"/>
              <a:gd name="connsiteY1" fmla="*/ 2840420 h 3124199"/>
              <a:gd name="connsiteX2" fmla="*/ 1347951 w 5875282"/>
              <a:gd name="connsiteY2" fmla="*/ 1153510 h 3124199"/>
              <a:gd name="connsiteX3" fmla="*/ 1599143 w 5875282"/>
              <a:gd name="connsiteY3" fmla="*/ 1005498 h 3124199"/>
              <a:gd name="connsiteX4" fmla="*/ 2199289 w 5875282"/>
              <a:gd name="connsiteY4" fmla="*/ 869731 h 3124199"/>
              <a:gd name="connsiteX5" fmla="*/ 2246586 w 5875282"/>
              <a:gd name="connsiteY5" fmla="*/ 869731 h 3124199"/>
              <a:gd name="connsiteX6" fmla="*/ 2262351 w 5875282"/>
              <a:gd name="connsiteY6" fmla="*/ 869731 h 3124199"/>
              <a:gd name="connsiteX7" fmla="*/ 3003331 w 5875282"/>
              <a:gd name="connsiteY7" fmla="*/ 853965 h 3124199"/>
              <a:gd name="connsiteX8" fmla="*/ 3302875 w 5875282"/>
              <a:gd name="connsiteY8" fmla="*/ 932793 h 3124199"/>
              <a:gd name="connsiteX9" fmla="*/ 3302875 w 5875282"/>
              <a:gd name="connsiteY9" fmla="*/ 932793 h 3124199"/>
              <a:gd name="connsiteX10" fmla="*/ 3539358 w 5875282"/>
              <a:gd name="connsiteY10" fmla="*/ 1027386 h 3124199"/>
              <a:gd name="connsiteX11" fmla="*/ 3697013 w 5875282"/>
              <a:gd name="connsiteY11" fmla="*/ 1058917 h 3124199"/>
              <a:gd name="connsiteX12" fmla="*/ 4028089 w 5875282"/>
              <a:gd name="connsiteY12" fmla="*/ 995855 h 3124199"/>
              <a:gd name="connsiteX13" fmla="*/ 4248806 w 5875282"/>
              <a:gd name="connsiteY13" fmla="*/ 1027386 h 3124199"/>
              <a:gd name="connsiteX14" fmla="*/ 4532586 w 5875282"/>
              <a:gd name="connsiteY14" fmla="*/ 1090448 h 3124199"/>
              <a:gd name="connsiteX15" fmla="*/ 4658710 w 5875282"/>
              <a:gd name="connsiteY15" fmla="*/ 1106214 h 3124199"/>
              <a:gd name="connsiteX16" fmla="*/ 4974020 w 5875282"/>
              <a:gd name="connsiteY16" fmla="*/ 995855 h 3124199"/>
              <a:gd name="connsiteX17" fmla="*/ 5525813 w 5875282"/>
              <a:gd name="connsiteY17" fmla="*/ 790903 h 3124199"/>
              <a:gd name="connsiteX18" fmla="*/ 5825358 w 5875282"/>
              <a:gd name="connsiteY18" fmla="*/ 649014 h 3124199"/>
              <a:gd name="connsiteX19" fmla="*/ 5825358 w 5875282"/>
              <a:gd name="connsiteY19" fmla="*/ 570186 h 3124199"/>
              <a:gd name="connsiteX20" fmla="*/ 5856889 w 5875282"/>
              <a:gd name="connsiteY20" fmla="*/ 381000 h 3124199"/>
              <a:gd name="connsiteX21" fmla="*/ 5730765 w 5875282"/>
              <a:gd name="connsiteY21" fmla="*/ 349469 h 3124199"/>
              <a:gd name="connsiteX22" fmla="*/ 5352393 w 5875282"/>
              <a:gd name="connsiteY22" fmla="*/ 223345 h 3124199"/>
              <a:gd name="connsiteX23" fmla="*/ 5210503 w 5875282"/>
              <a:gd name="connsiteY23" fmla="*/ 176048 h 3124199"/>
              <a:gd name="connsiteX24" fmla="*/ 5084379 w 5875282"/>
              <a:gd name="connsiteY24" fmla="*/ 160283 h 3124199"/>
              <a:gd name="connsiteX25" fmla="*/ 4910958 w 5875282"/>
              <a:gd name="connsiteY25" fmla="*/ 144517 h 3124199"/>
              <a:gd name="connsiteX26" fmla="*/ 4674475 w 5875282"/>
              <a:gd name="connsiteY26" fmla="*/ 18393 h 3124199"/>
              <a:gd name="connsiteX27" fmla="*/ 4564117 w 5875282"/>
              <a:gd name="connsiteY27" fmla="*/ 34158 h 3124199"/>
              <a:gd name="connsiteX28" fmla="*/ 4327634 w 5875282"/>
              <a:gd name="connsiteY28" fmla="*/ 191814 h 3124199"/>
              <a:gd name="connsiteX29" fmla="*/ 4012324 w 5875282"/>
              <a:gd name="connsiteY29" fmla="*/ 286407 h 3124199"/>
              <a:gd name="connsiteX30" fmla="*/ 3823138 w 5875282"/>
              <a:gd name="connsiteY30" fmla="*/ 302172 h 3124199"/>
              <a:gd name="connsiteX31" fmla="*/ 3602420 w 5875282"/>
              <a:gd name="connsiteY31" fmla="*/ 412531 h 3124199"/>
              <a:gd name="connsiteX32" fmla="*/ 3365938 w 5875282"/>
              <a:gd name="connsiteY32" fmla="*/ 633248 h 3124199"/>
              <a:gd name="connsiteX33" fmla="*/ 3287110 w 5875282"/>
              <a:gd name="connsiteY33" fmla="*/ 743607 h 3124199"/>
              <a:gd name="connsiteX34" fmla="*/ 2735317 w 5875282"/>
              <a:gd name="connsiteY34" fmla="*/ 712076 h 3124199"/>
              <a:gd name="connsiteX35" fmla="*/ 1883979 w 5875282"/>
              <a:gd name="connsiteY35" fmla="*/ 838200 h 3124199"/>
              <a:gd name="connsiteX36" fmla="*/ 1395248 w 5875282"/>
              <a:gd name="connsiteY36" fmla="*/ 948558 h 3124199"/>
              <a:gd name="connsiteX37" fmla="*/ 1316420 w 5875282"/>
              <a:gd name="connsiteY37" fmla="*/ 1027386 h 3124199"/>
              <a:gd name="connsiteX38" fmla="*/ 0 w 5875282"/>
              <a:gd name="connsiteY38" fmla="*/ 2328041 h 3124199"/>
              <a:gd name="connsiteX39" fmla="*/ 168165 w 5875282"/>
              <a:gd name="connsiteY39" fmla="*/ 2856186 h 3124199"/>
              <a:gd name="connsiteX0" fmla="*/ 168165 w 5875282"/>
              <a:gd name="connsiteY0" fmla="*/ 2856186 h 3124199"/>
              <a:gd name="connsiteX1" fmla="*/ 764627 w 5875282"/>
              <a:gd name="connsiteY1" fmla="*/ 2840420 h 3124199"/>
              <a:gd name="connsiteX2" fmla="*/ 1347951 w 5875282"/>
              <a:gd name="connsiteY2" fmla="*/ 1153510 h 3124199"/>
              <a:gd name="connsiteX3" fmla="*/ 1599143 w 5875282"/>
              <a:gd name="connsiteY3" fmla="*/ 1005498 h 3124199"/>
              <a:gd name="connsiteX4" fmla="*/ 2199289 w 5875282"/>
              <a:gd name="connsiteY4" fmla="*/ 869731 h 3124199"/>
              <a:gd name="connsiteX5" fmla="*/ 2246586 w 5875282"/>
              <a:gd name="connsiteY5" fmla="*/ 869731 h 3124199"/>
              <a:gd name="connsiteX6" fmla="*/ 2262351 w 5875282"/>
              <a:gd name="connsiteY6" fmla="*/ 869731 h 3124199"/>
              <a:gd name="connsiteX7" fmla="*/ 3003331 w 5875282"/>
              <a:gd name="connsiteY7" fmla="*/ 853965 h 3124199"/>
              <a:gd name="connsiteX8" fmla="*/ 3302875 w 5875282"/>
              <a:gd name="connsiteY8" fmla="*/ 932793 h 3124199"/>
              <a:gd name="connsiteX9" fmla="*/ 3302875 w 5875282"/>
              <a:gd name="connsiteY9" fmla="*/ 932793 h 3124199"/>
              <a:gd name="connsiteX10" fmla="*/ 3539358 w 5875282"/>
              <a:gd name="connsiteY10" fmla="*/ 1027386 h 3124199"/>
              <a:gd name="connsiteX11" fmla="*/ 3697013 w 5875282"/>
              <a:gd name="connsiteY11" fmla="*/ 1058917 h 3124199"/>
              <a:gd name="connsiteX12" fmla="*/ 4028089 w 5875282"/>
              <a:gd name="connsiteY12" fmla="*/ 995855 h 3124199"/>
              <a:gd name="connsiteX13" fmla="*/ 4248806 w 5875282"/>
              <a:gd name="connsiteY13" fmla="*/ 1027386 h 3124199"/>
              <a:gd name="connsiteX14" fmla="*/ 4532586 w 5875282"/>
              <a:gd name="connsiteY14" fmla="*/ 1090448 h 3124199"/>
              <a:gd name="connsiteX15" fmla="*/ 4658710 w 5875282"/>
              <a:gd name="connsiteY15" fmla="*/ 1106214 h 3124199"/>
              <a:gd name="connsiteX16" fmla="*/ 4974020 w 5875282"/>
              <a:gd name="connsiteY16" fmla="*/ 995855 h 3124199"/>
              <a:gd name="connsiteX17" fmla="*/ 5525813 w 5875282"/>
              <a:gd name="connsiteY17" fmla="*/ 790903 h 3124199"/>
              <a:gd name="connsiteX18" fmla="*/ 5825358 w 5875282"/>
              <a:gd name="connsiteY18" fmla="*/ 649014 h 3124199"/>
              <a:gd name="connsiteX19" fmla="*/ 5825358 w 5875282"/>
              <a:gd name="connsiteY19" fmla="*/ 570186 h 3124199"/>
              <a:gd name="connsiteX20" fmla="*/ 5856889 w 5875282"/>
              <a:gd name="connsiteY20" fmla="*/ 381000 h 3124199"/>
              <a:gd name="connsiteX21" fmla="*/ 5730765 w 5875282"/>
              <a:gd name="connsiteY21" fmla="*/ 349469 h 3124199"/>
              <a:gd name="connsiteX22" fmla="*/ 5352393 w 5875282"/>
              <a:gd name="connsiteY22" fmla="*/ 223345 h 3124199"/>
              <a:gd name="connsiteX23" fmla="*/ 5210503 w 5875282"/>
              <a:gd name="connsiteY23" fmla="*/ 176048 h 3124199"/>
              <a:gd name="connsiteX24" fmla="*/ 5084379 w 5875282"/>
              <a:gd name="connsiteY24" fmla="*/ 160283 h 3124199"/>
              <a:gd name="connsiteX25" fmla="*/ 4910958 w 5875282"/>
              <a:gd name="connsiteY25" fmla="*/ 144517 h 3124199"/>
              <a:gd name="connsiteX26" fmla="*/ 4674475 w 5875282"/>
              <a:gd name="connsiteY26" fmla="*/ 18393 h 3124199"/>
              <a:gd name="connsiteX27" fmla="*/ 4564117 w 5875282"/>
              <a:gd name="connsiteY27" fmla="*/ 34158 h 3124199"/>
              <a:gd name="connsiteX28" fmla="*/ 4327634 w 5875282"/>
              <a:gd name="connsiteY28" fmla="*/ 191814 h 3124199"/>
              <a:gd name="connsiteX29" fmla="*/ 4012324 w 5875282"/>
              <a:gd name="connsiteY29" fmla="*/ 286407 h 3124199"/>
              <a:gd name="connsiteX30" fmla="*/ 3823138 w 5875282"/>
              <a:gd name="connsiteY30" fmla="*/ 302172 h 3124199"/>
              <a:gd name="connsiteX31" fmla="*/ 3602420 w 5875282"/>
              <a:gd name="connsiteY31" fmla="*/ 412531 h 3124199"/>
              <a:gd name="connsiteX32" fmla="*/ 3365938 w 5875282"/>
              <a:gd name="connsiteY32" fmla="*/ 633248 h 3124199"/>
              <a:gd name="connsiteX33" fmla="*/ 3287110 w 5875282"/>
              <a:gd name="connsiteY33" fmla="*/ 743607 h 3124199"/>
              <a:gd name="connsiteX34" fmla="*/ 2735317 w 5875282"/>
              <a:gd name="connsiteY34" fmla="*/ 712076 h 3124199"/>
              <a:gd name="connsiteX35" fmla="*/ 1883979 w 5875282"/>
              <a:gd name="connsiteY35" fmla="*/ 838200 h 3124199"/>
              <a:gd name="connsiteX36" fmla="*/ 1395248 w 5875282"/>
              <a:gd name="connsiteY36" fmla="*/ 948558 h 3124199"/>
              <a:gd name="connsiteX37" fmla="*/ 1316420 w 5875282"/>
              <a:gd name="connsiteY37" fmla="*/ 1027386 h 3124199"/>
              <a:gd name="connsiteX38" fmla="*/ 0 w 5875282"/>
              <a:gd name="connsiteY38" fmla="*/ 2328041 h 3124199"/>
              <a:gd name="connsiteX39" fmla="*/ 168165 w 5875282"/>
              <a:gd name="connsiteY39" fmla="*/ 2856186 h 3124199"/>
              <a:gd name="connsiteX0" fmla="*/ 168165 w 5875282"/>
              <a:gd name="connsiteY0" fmla="*/ 2856186 h 3124199"/>
              <a:gd name="connsiteX1" fmla="*/ 764627 w 5875282"/>
              <a:gd name="connsiteY1" fmla="*/ 2840420 h 3124199"/>
              <a:gd name="connsiteX2" fmla="*/ 1347951 w 5875282"/>
              <a:gd name="connsiteY2" fmla="*/ 1153510 h 3124199"/>
              <a:gd name="connsiteX3" fmla="*/ 1599143 w 5875282"/>
              <a:gd name="connsiteY3" fmla="*/ 1005498 h 3124199"/>
              <a:gd name="connsiteX4" fmla="*/ 2199289 w 5875282"/>
              <a:gd name="connsiteY4" fmla="*/ 869731 h 3124199"/>
              <a:gd name="connsiteX5" fmla="*/ 2246586 w 5875282"/>
              <a:gd name="connsiteY5" fmla="*/ 869731 h 3124199"/>
              <a:gd name="connsiteX6" fmla="*/ 2262351 w 5875282"/>
              <a:gd name="connsiteY6" fmla="*/ 869731 h 3124199"/>
              <a:gd name="connsiteX7" fmla="*/ 3003331 w 5875282"/>
              <a:gd name="connsiteY7" fmla="*/ 853965 h 3124199"/>
              <a:gd name="connsiteX8" fmla="*/ 3302875 w 5875282"/>
              <a:gd name="connsiteY8" fmla="*/ 932793 h 3124199"/>
              <a:gd name="connsiteX9" fmla="*/ 3302875 w 5875282"/>
              <a:gd name="connsiteY9" fmla="*/ 932793 h 3124199"/>
              <a:gd name="connsiteX10" fmla="*/ 3539358 w 5875282"/>
              <a:gd name="connsiteY10" fmla="*/ 1027386 h 3124199"/>
              <a:gd name="connsiteX11" fmla="*/ 3697013 w 5875282"/>
              <a:gd name="connsiteY11" fmla="*/ 1058917 h 3124199"/>
              <a:gd name="connsiteX12" fmla="*/ 4028089 w 5875282"/>
              <a:gd name="connsiteY12" fmla="*/ 995855 h 3124199"/>
              <a:gd name="connsiteX13" fmla="*/ 4248806 w 5875282"/>
              <a:gd name="connsiteY13" fmla="*/ 1027386 h 3124199"/>
              <a:gd name="connsiteX14" fmla="*/ 4532586 w 5875282"/>
              <a:gd name="connsiteY14" fmla="*/ 1090448 h 3124199"/>
              <a:gd name="connsiteX15" fmla="*/ 4658710 w 5875282"/>
              <a:gd name="connsiteY15" fmla="*/ 1106214 h 3124199"/>
              <a:gd name="connsiteX16" fmla="*/ 4974020 w 5875282"/>
              <a:gd name="connsiteY16" fmla="*/ 995855 h 3124199"/>
              <a:gd name="connsiteX17" fmla="*/ 5525813 w 5875282"/>
              <a:gd name="connsiteY17" fmla="*/ 790903 h 3124199"/>
              <a:gd name="connsiteX18" fmla="*/ 5825358 w 5875282"/>
              <a:gd name="connsiteY18" fmla="*/ 649014 h 3124199"/>
              <a:gd name="connsiteX19" fmla="*/ 5825358 w 5875282"/>
              <a:gd name="connsiteY19" fmla="*/ 570186 h 3124199"/>
              <a:gd name="connsiteX20" fmla="*/ 5856889 w 5875282"/>
              <a:gd name="connsiteY20" fmla="*/ 381000 h 3124199"/>
              <a:gd name="connsiteX21" fmla="*/ 5730765 w 5875282"/>
              <a:gd name="connsiteY21" fmla="*/ 349469 h 3124199"/>
              <a:gd name="connsiteX22" fmla="*/ 5352393 w 5875282"/>
              <a:gd name="connsiteY22" fmla="*/ 223345 h 3124199"/>
              <a:gd name="connsiteX23" fmla="*/ 5210503 w 5875282"/>
              <a:gd name="connsiteY23" fmla="*/ 176048 h 3124199"/>
              <a:gd name="connsiteX24" fmla="*/ 5084379 w 5875282"/>
              <a:gd name="connsiteY24" fmla="*/ 160283 h 3124199"/>
              <a:gd name="connsiteX25" fmla="*/ 4910958 w 5875282"/>
              <a:gd name="connsiteY25" fmla="*/ 144517 h 3124199"/>
              <a:gd name="connsiteX26" fmla="*/ 4674475 w 5875282"/>
              <a:gd name="connsiteY26" fmla="*/ 18393 h 3124199"/>
              <a:gd name="connsiteX27" fmla="*/ 4564117 w 5875282"/>
              <a:gd name="connsiteY27" fmla="*/ 34158 h 3124199"/>
              <a:gd name="connsiteX28" fmla="*/ 4327634 w 5875282"/>
              <a:gd name="connsiteY28" fmla="*/ 191814 h 3124199"/>
              <a:gd name="connsiteX29" fmla="*/ 4012324 w 5875282"/>
              <a:gd name="connsiteY29" fmla="*/ 286407 h 3124199"/>
              <a:gd name="connsiteX30" fmla="*/ 3823138 w 5875282"/>
              <a:gd name="connsiteY30" fmla="*/ 302172 h 3124199"/>
              <a:gd name="connsiteX31" fmla="*/ 3602420 w 5875282"/>
              <a:gd name="connsiteY31" fmla="*/ 412531 h 3124199"/>
              <a:gd name="connsiteX32" fmla="*/ 3365938 w 5875282"/>
              <a:gd name="connsiteY32" fmla="*/ 633248 h 3124199"/>
              <a:gd name="connsiteX33" fmla="*/ 3287110 w 5875282"/>
              <a:gd name="connsiteY33" fmla="*/ 743607 h 3124199"/>
              <a:gd name="connsiteX34" fmla="*/ 2735317 w 5875282"/>
              <a:gd name="connsiteY34" fmla="*/ 712076 h 3124199"/>
              <a:gd name="connsiteX35" fmla="*/ 1883979 w 5875282"/>
              <a:gd name="connsiteY35" fmla="*/ 838200 h 3124199"/>
              <a:gd name="connsiteX36" fmla="*/ 1395248 w 5875282"/>
              <a:gd name="connsiteY36" fmla="*/ 948558 h 3124199"/>
              <a:gd name="connsiteX37" fmla="*/ 1316420 w 5875282"/>
              <a:gd name="connsiteY37" fmla="*/ 1027386 h 3124199"/>
              <a:gd name="connsiteX38" fmla="*/ 0 w 5875282"/>
              <a:gd name="connsiteY38" fmla="*/ 2328041 h 3124199"/>
              <a:gd name="connsiteX39" fmla="*/ 168165 w 5875282"/>
              <a:gd name="connsiteY39" fmla="*/ 2856186 h 3124199"/>
              <a:gd name="connsiteX0" fmla="*/ 168165 w 5875282"/>
              <a:gd name="connsiteY0" fmla="*/ 2856186 h 3124199"/>
              <a:gd name="connsiteX1" fmla="*/ 764627 w 5875282"/>
              <a:gd name="connsiteY1" fmla="*/ 2840420 h 3124199"/>
              <a:gd name="connsiteX2" fmla="*/ 1347951 w 5875282"/>
              <a:gd name="connsiteY2" fmla="*/ 1153510 h 3124199"/>
              <a:gd name="connsiteX3" fmla="*/ 1599143 w 5875282"/>
              <a:gd name="connsiteY3" fmla="*/ 1005498 h 3124199"/>
              <a:gd name="connsiteX4" fmla="*/ 2199289 w 5875282"/>
              <a:gd name="connsiteY4" fmla="*/ 869731 h 3124199"/>
              <a:gd name="connsiteX5" fmla="*/ 2246586 w 5875282"/>
              <a:gd name="connsiteY5" fmla="*/ 869731 h 3124199"/>
              <a:gd name="connsiteX6" fmla="*/ 2262351 w 5875282"/>
              <a:gd name="connsiteY6" fmla="*/ 869731 h 3124199"/>
              <a:gd name="connsiteX7" fmla="*/ 3003331 w 5875282"/>
              <a:gd name="connsiteY7" fmla="*/ 853965 h 3124199"/>
              <a:gd name="connsiteX8" fmla="*/ 3302875 w 5875282"/>
              <a:gd name="connsiteY8" fmla="*/ 932793 h 3124199"/>
              <a:gd name="connsiteX9" fmla="*/ 3302875 w 5875282"/>
              <a:gd name="connsiteY9" fmla="*/ 932793 h 3124199"/>
              <a:gd name="connsiteX10" fmla="*/ 3539358 w 5875282"/>
              <a:gd name="connsiteY10" fmla="*/ 1027386 h 3124199"/>
              <a:gd name="connsiteX11" fmla="*/ 3697013 w 5875282"/>
              <a:gd name="connsiteY11" fmla="*/ 1058917 h 3124199"/>
              <a:gd name="connsiteX12" fmla="*/ 4028089 w 5875282"/>
              <a:gd name="connsiteY12" fmla="*/ 995855 h 3124199"/>
              <a:gd name="connsiteX13" fmla="*/ 4248806 w 5875282"/>
              <a:gd name="connsiteY13" fmla="*/ 1027386 h 3124199"/>
              <a:gd name="connsiteX14" fmla="*/ 4532586 w 5875282"/>
              <a:gd name="connsiteY14" fmla="*/ 1090448 h 3124199"/>
              <a:gd name="connsiteX15" fmla="*/ 4658710 w 5875282"/>
              <a:gd name="connsiteY15" fmla="*/ 1106214 h 3124199"/>
              <a:gd name="connsiteX16" fmla="*/ 4974020 w 5875282"/>
              <a:gd name="connsiteY16" fmla="*/ 995855 h 3124199"/>
              <a:gd name="connsiteX17" fmla="*/ 5525813 w 5875282"/>
              <a:gd name="connsiteY17" fmla="*/ 790903 h 3124199"/>
              <a:gd name="connsiteX18" fmla="*/ 5825358 w 5875282"/>
              <a:gd name="connsiteY18" fmla="*/ 649014 h 3124199"/>
              <a:gd name="connsiteX19" fmla="*/ 5825358 w 5875282"/>
              <a:gd name="connsiteY19" fmla="*/ 570186 h 3124199"/>
              <a:gd name="connsiteX20" fmla="*/ 5856889 w 5875282"/>
              <a:gd name="connsiteY20" fmla="*/ 381000 h 3124199"/>
              <a:gd name="connsiteX21" fmla="*/ 5730765 w 5875282"/>
              <a:gd name="connsiteY21" fmla="*/ 349469 h 3124199"/>
              <a:gd name="connsiteX22" fmla="*/ 5352393 w 5875282"/>
              <a:gd name="connsiteY22" fmla="*/ 223345 h 3124199"/>
              <a:gd name="connsiteX23" fmla="*/ 5210503 w 5875282"/>
              <a:gd name="connsiteY23" fmla="*/ 176048 h 3124199"/>
              <a:gd name="connsiteX24" fmla="*/ 5084379 w 5875282"/>
              <a:gd name="connsiteY24" fmla="*/ 160283 h 3124199"/>
              <a:gd name="connsiteX25" fmla="*/ 4910958 w 5875282"/>
              <a:gd name="connsiteY25" fmla="*/ 144517 h 3124199"/>
              <a:gd name="connsiteX26" fmla="*/ 4674475 w 5875282"/>
              <a:gd name="connsiteY26" fmla="*/ 18393 h 3124199"/>
              <a:gd name="connsiteX27" fmla="*/ 4564117 w 5875282"/>
              <a:gd name="connsiteY27" fmla="*/ 34158 h 3124199"/>
              <a:gd name="connsiteX28" fmla="*/ 4327634 w 5875282"/>
              <a:gd name="connsiteY28" fmla="*/ 191814 h 3124199"/>
              <a:gd name="connsiteX29" fmla="*/ 4012324 w 5875282"/>
              <a:gd name="connsiteY29" fmla="*/ 286407 h 3124199"/>
              <a:gd name="connsiteX30" fmla="*/ 3823138 w 5875282"/>
              <a:gd name="connsiteY30" fmla="*/ 302172 h 3124199"/>
              <a:gd name="connsiteX31" fmla="*/ 3602420 w 5875282"/>
              <a:gd name="connsiteY31" fmla="*/ 412531 h 3124199"/>
              <a:gd name="connsiteX32" fmla="*/ 3365938 w 5875282"/>
              <a:gd name="connsiteY32" fmla="*/ 633248 h 3124199"/>
              <a:gd name="connsiteX33" fmla="*/ 3287110 w 5875282"/>
              <a:gd name="connsiteY33" fmla="*/ 743607 h 3124199"/>
              <a:gd name="connsiteX34" fmla="*/ 2735317 w 5875282"/>
              <a:gd name="connsiteY34" fmla="*/ 712076 h 3124199"/>
              <a:gd name="connsiteX35" fmla="*/ 1883979 w 5875282"/>
              <a:gd name="connsiteY35" fmla="*/ 838200 h 3124199"/>
              <a:gd name="connsiteX36" fmla="*/ 1395248 w 5875282"/>
              <a:gd name="connsiteY36" fmla="*/ 948558 h 3124199"/>
              <a:gd name="connsiteX37" fmla="*/ 1316420 w 5875282"/>
              <a:gd name="connsiteY37" fmla="*/ 1027386 h 3124199"/>
              <a:gd name="connsiteX38" fmla="*/ 0 w 5875282"/>
              <a:gd name="connsiteY38" fmla="*/ 2328041 h 3124199"/>
              <a:gd name="connsiteX39" fmla="*/ 168165 w 5875282"/>
              <a:gd name="connsiteY39" fmla="*/ 2856186 h 3124199"/>
              <a:gd name="connsiteX0" fmla="*/ 168165 w 5875282"/>
              <a:gd name="connsiteY0" fmla="*/ 2856186 h 3124199"/>
              <a:gd name="connsiteX1" fmla="*/ 764627 w 5875282"/>
              <a:gd name="connsiteY1" fmla="*/ 2840420 h 3124199"/>
              <a:gd name="connsiteX2" fmla="*/ 1347951 w 5875282"/>
              <a:gd name="connsiteY2" fmla="*/ 1153510 h 3124199"/>
              <a:gd name="connsiteX3" fmla="*/ 1599143 w 5875282"/>
              <a:gd name="connsiteY3" fmla="*/ 1005498 h 3124199"/>
              <a:gd name="connsiteX4" fmla="*/ 2199289 w 5875282"/>
              <a:gd name="connsiteY4" fmla="*/ 869731 h 3124199"/>
              <a:gd name="connsiteX5" fmla="*/ 2246586 w 5875282"/>
              <a:gd name="connsiteY5" fmla="*/ 869731 h 3124199"/>
              <a:gd name="connsiteX6" fmla="*/ 2262351 w 5875282"/>
              <a:gd name="connsiteY6" fmla="*/ 869731 h 3124199"/>
              <a:gd name="connsiteX7" fmla="*/ 3003331 w 5875282"/>
              <a:gd name="connsiteY7" fmla="*/ 853965 h 3124199"/>
              <a:gd name="connsiteX8" fmla="*/ 3302875 w 5875282"/>
              <a:gd name="connsiteY8" fmla="*/ 932793 h 3124199"/>
              <a:gd name="connsiteX9" fmla="*/ 3302875 w 5875282"/>
              <a:gd name="connsiteY9" fmla="*/ 932793 h 3124199"/>
              <a:gd name="connsiteX10" fmla="*/ 3539358 w 5875282"/>
              <a:gd name="connsiteY10" fmla="*/ 1027386 h 3124199"/>
              <a:gd name="connsiteX11" fmla="*/ 3697013 w 5875282"/>
              <a:gd name="connsiteY11" fmla="*/ 1058917 h 3124199"/>
              <a:gd name="connsiteX12" fmla="*/ 4028089 w 5875282"/>
              <a:gd name="connsiteY12" fmla="*/ 995855 h 3124199"/>
              <a:gd name="connsiteX13" fmla="*/ 4248806 w 5875282"/>
              <a:gd name="connsiteY13" fmla="*/ 1027386 h 3124199"/>
              <a:gd name="connsiteX14" fmla="*/ 4532586 w 5875282"/>
              <a:gd name="connsiteY14" fmla="*/ 1090448 h 3124199"/>
              <a:gd name="connsiteX15" fmla="*/ 4658710 w 5875282"/>
              <a:gd name="connsiteY15" fmla="*/ 1106214 h 3124199"/>
              <a:gd name="connsiteX16" fmla="*/ 4974020 w 5875282"/>
              <a:gd name="connsiteY16" fmla="*/ 995855 h 3124199"/>
              <a:gd name="connsiteX17" fmla="*/ 5525813 w 5875282"/>
              <a:gd name="connsiteY17" fmla="*/ 790903 h 3124199"/>
              <a:gd name="connsiteX18" fmla="*/ 5825358 w 5875282"/>
              <a:gd name="connsiteY18" fmla="*/ 649014 h 3124199"/>
              <a:gd name="connsiteX19" fmla="*/ 5825358 w 5875282"/>
              <a:gd name="connsiteY19" fmla="*/ 570186 h 3124199"/>
              <a:gd name="connsiteX20" fmla="*/ 5856889 w 5875282"/>
              <a:gd name="connsiteY20" fmla="*/ 381000 h 3124199"/>
              <a:gd name="connsiteX21" fmla="*/ 5730765 w 5875282"/>
              <a:gd name="connsiteY21" fmla="*/ 349469 h 3124199"/>
              <a:gd name="connsiteX22" fmla="*/ 5352393 w 5875282"/>
              <a:gd name="connsiteY22" fmla="*/ 223345 h 3124199"/>
              <a:gd name="connsiteX23" fmla="*/ 5210503 w 5875282"/>
              <a:gd name="connsiteY23" fmla="*/ 176048 h 3124199"/>
              <a:gd name="connsiteX24" fmla="*/ 5084379 w 5875282"/>
              <a:gd name="connsiteY24" fmla="*/ 160283 h 3124199"/>
              <a:gd name="connsiteX25" fmla="*/ 4910958 w 5875282"/>
              <a:gd name="connsiteY25" fmla="*/ 144517 h 3124199"/>
              <a:gd name="connsiteX26" fmla="*/ 4674475 w 5875282"/>
              <a:gd name="connsiteY26" fmla="*/ 18393 h 3124199"/>
              <a:gd name="connsiteX27" fmla="*/ 4564117 w 5875282"/>
              <a:gd name="connsiteY27" fmla="*/ 34158 h 3124199"/>
              <a:gd name="connsiteX28" fmla="*/ 4327634 w 5875282"/>
              <a:gd name="connsiteY28" fmla="*/ 191814 h 3124199"/>
              <a:gd name="connsiteX29" fmla="*/ 4012324 w 5875282"/>
              <a:gd name="connsiteY29" fmla="*/ 286407 h 3124199"/>
              <a:gd name="connsiteX30" fmla="*/ 3823138 w 5875282"/>
              <a:gd name="connsiteY30" fmla="*/ 302172 h 3124199"/>
              <a:gd name="connsiteX31" fmla="*/ 3602420 w 5875282"/>
              <a:gd name="connsiteY31" fmla="*/ 412531 h 3124199"/>
              <a:gd name="connsiteX32" fmla="*/ 3365938 w 5875282"/>
              <a:gd name="connsiteY32" fmla="*/ 633248 h 3124199"/>
              <a:gd name="connsiteX33" fmla="*/ 3287110 w 5875282"/>
              <a:gd name="connsiteY33" fmla="*/ 743607 h 3124199"/>
              <a:gd name="connsiteX34" fmla="*/ 2735317 w 5875282"/>
              <a:gd name="connsiteY34" fmla="*/ 712076 h 3124199"/>
              <a:gd name="connsiteX35" fmla="*/ 1883979 w 5875282"/>
              <a:gd name="connsiteY35" fmla="*/ 838200 h 3124199"/>
              <a:gd name="connsiteX36" fmla="*/ 1395248 w 5875282"/>
              <a:gd name="connsiteY36" fmla="*/ 948558 h 3124199"/>
              <a:gd name="connsiteX37" fmla="*/ 1316420 w 5875282"/>
              <a:gd name="connsiteY37" fmla="*/ 1027386 h 3124199"/>
              <a:gd name="connsiteX38" fmla="*/ 0 w 5875282"/>
              <a:gd name="connsiteY38" fmla="*/ 2328041 h 3124199"/>
              <a:gd name="connsiteX39" fmla="*/ 168165 w 5875282"/>
              <a:gd name="connsiteY39" fmla="*/ 2856186 h 3124199"/>
              <a:gd name="connsiteX0" fmla="*/ 168165 w 5875282"/>
              <a:gd name="connsiteY0" fmla="*/ 2856186 h 3124199"/>
              <a:gd name="connsiteX1" fmla="*/ 764627 w 5875282"/>
              <a:gd name="connsiteY1" fmla="*/ 2840420 h 3124199"/>
              <a:gd name="connsiteX2" fmla="*/ 1347951 w 5875282"/>
              <a:gd name="connsiteY2" fmla="*/ 1153510 h 3124199"/>
              <a:gd name="connsiteX3" fmla="*/ 1599143 w 5875282"/>
              <a:gd name="connsiteY3" fmla="*/ 1005498 h 3124199"/>
              <a:gd name="connsiteX4" fmla="*/ 2246586 w 5875282"/>
              <a:gd name="connsiteY4" fmla="*/ 869731 h 3124199"/>
              <a:gd name="connsiteX5" fmla="*/ 2262351 w 5875282"/>
              <a:gd name="connsiteY5" fmla="*/ 869731 h 3124199"/>
              <a:gd name="connsiteX6" fmla="*/ 3003331 w 5875282"/>
              <a:gd name="connsiteY6" fmla="*/ 853965 h 3124199"/>
              <a:gd name="connsiteX7" fmla="*/ 3302875 w 5875282"/>
              <a:gd name="connsiteY7" fmla="*/ 932793 h 3124199"/>
              <a:gd name="connsiteX8" fmla="*/ 3302875 w 5875282"/>
              <a:gd name="connsiteY8" fmla="*/ 932793 h 3124199"/>
              <a:gd name="connsiteX9" fmla="*/ 3539358 w 5875282"/>
              <a:gd name="connsiteY9" fmla="*/ 1027386 h 3124199"/>
              <a:gd name="connsiteX10" fmla="*/ 3697013 w 5875282"/>
              <a:gd name="connsiteY10" fmla="*/ 1058917 h 3124199"/>
              <a:gd name="connsiteX11" fmla="*/ 4028089 w 5875282"/>
              <a:gd name="connsiteY11" fmla="*/ 995855 h 3124199"/>
              <a:gd name="connsiteX12" fmla="*/ 4248806 w 5875282"/>
              <a:gd name="connsiteY12" fmla="*/ 1027386 h 3124199"/>
              <a:gd name="connsiteX13" fmla="*/ 4532586 w 5875282"/>
              <a:gd name="connsiteY13" fmla="*/ 1090448 h 3124199"/>
              <a:gd name="connsiteX14" fmla="*/ 4658710 w 5875282"/>
              <a:gd name="connsiteY14" fmla="*/ 1106214 h 3124199"/>
              <a:gd name="connsiteX15" fmla="*/ 4974020 w 5875282"/>
              <a:gd name="connsiteY15" fmla="*/ 995855 h 3124199"/>
              <a:gd name="connsiteX16" fmla="*/ 5525813 w 5875282"/>
              <a:gd name="connsiteY16" fmla="*/ 790903 h 3124199"/>
              <a:gd name="connsiteX17" fmla="*/ 5825358 w 5875282"/>
              <a:gd name="connsiteY17" fmla="*/ 649014 h 3124199"/>
              <a:gd name="connsiteX18" fmla="*/ 5825358 w 5875282"/>
              <a:gd name="connsiteY18" fmla="*/ 570186 h 3124199"/>
              <a:gd name="connsiteX19" fmla="*/ 5856889 w 5875282"/>
              <a:gd name="connsiteY19" fmla="*/ 381000 h 3124199"/>
              <a:gd name="connsiteX20" fmla="*/ 5730765 w 5875282"/>
              <a:gd name="connsiteY20" fmla="*/ 349469 h 3124199"/>
              <a:gd name="connsiteX21" fmla="*/ 5352393 w 5875282"/>
              <a:gd name="connsiteY21" fmla="*/ 223345 h 3124199"/>
              <a:gd name="connsiteX22" fmla="*/ 5210503 w 5875282"/>
              <a:gd name="connsiteY22" fmla="*/ 176048 h 3124199"/>
              <a:gd name="connsiteX23" fmla="*/ 5084379 w 5875282"/>
              <a:gd name="connsiteY23" fmla="*/ 160283 h 3124199"/>
              <a:gd name="connsiteX24" fmla="*/ 4910958 w 5875282"/>
              <a:gd name="connsiteY24" fmla="*/ 144517 h 3124199"/>
              <a:gd name="connsiteX25" fmla="*/ 4674475 w 5875282"/>
              <a:gd name="connsiteY25" fmla="*/ 18393 h 3124199"/>
              <a:gd name="connsiteX26" fmla="*/ 4564117 w 5875282"/>
              <a:gd name="connsiteY26" fmla="*/ 34158 h 3124199"/>
              <a:gd name="connsiteX27" fmla="*/ 4327634 w 5875282"/>
              <a:gd name="connsiteY27" fmla="*/ 191814 h 3124199"/>
              <a:gd name="connsiteX28" fmla="*/ 4012324 w 5875282"/>
              <a:gd name="connsiteY28" fmla="*/ 286407 h 3124199"/>
              <a:gd name="connsiteX29" fmla="*/ 3823138 w 5875282"/>
              <a:gd name="connsiteY29" fmla="*/ 302172 h 3124199"/>
              <a:gd name="connsiteX30" fmla="*/ 3602420 w 5875282"/>
              <a:gd name="connsiteY30" fmla="*/ 412531 h 3124199"/>
              <a:gd name="connsiteX31" fmla="*/ 3365938 w 5875282"/>
              <a:gd name="connsiteY31" fmla="*/ 633248 h 3124199"/>
              <a:gd name="connsiteX32" fmla="*/ 3287110 w 5875282"/>
              <a:gd name="connsiteY32" fmla="*/ 743607 h 3124199"/>
              <a:gd name="connsiteX33" fmla="*/ 2735317 w 5875282"/>
              <a:gd name="connsiteY33" fmla="*/ 712076 h 3124199"/>
              <a:gd name="connsiteX34" fmla="*/ 1883979 w 5875282"/>
              <a:gd name="connsiteY34" fmla="*/ 838200 h 3124199"/>
              <a:gd name="connsiteX35" fmla="*/ 1395248 w 5875282"/>
              <a:gd name="connsiteY35" fmla="*/ 948558 h 3124199"/>
              <a:gd name="connsiteX36" fmla="*/ 1316420 w 5875282"/>
              <a:gd name="connsiteY36" fmla="*/ 1027386 h 3124199"/>
              <a:gd name="connsiteX37" fmla="*/ 0 w 5875282"/>
              <a:gd name="connsiteY37" fmla="*/ 2328041 h 3124199"/>
              <a:gd name="connsiteX38" fmla="*/ 168165 w 5875282"/>
              <a:gd name="connsiteY38" fmla="*/ 2856186 h 3124199"/>
              <a:gd name="connsiteX0" fmla="*/ 168165 w 5875282"/>
              <a:gd name="connsiteY0" fmla="*/ 2856186 h 3124199"/>
              <a:gd name="connsiteX1" fmla="*/ 764627 w 5875282"/>
              <a:gd name="connsiteY1" fmla="*/ 2840420 h 3124199"/>
              <a:gd name="connsiteX2" fmla="*/ 1347951 w 5875282"/>
              <a:gd name="connsiteY2" fmla="*/ 1153510 h 3124199"/>
              <a:gd name="connsiteX3" fmla="*/ 1599143 w 5875282"/>
              <a:gd name="connsiteY3" fmla="*/ 1005498 h 3124199"/>
              <a:gd name="connsiteX4" fmla="*/ 2246586 w 5875282"/>
              <a:gd name="connsiteY4" fmla="*/ 869731 h 3124199"/>
              <a:gd name="connsiteX5" fmla="*/ 2262351 w 5875282"/>
              <a:gd name="connsiteY5" fmla="*/ 869731 h 3124199"/>
              <a:gd name="connsiteX6" fmla="*/ 3003331 w 5875282"/>
              <a:gd name="connsiteY6" fmla="*/ 853965 h 3124199"/>
              <a:gd name="connsiteX7" fmla="*/ 3302875 w 5875282"/>
              <a:gd name="connsiteY7" fmla="*/ 932793 h 3124199"/>
              <a:gd name="connsiteX8" fmla="*/ 3302875 w 5875282"/>
              <a:gd name="connsiteY8" fmla="*/ 932793 h 3124199"/>
              <a:gd name="connsiteX9" fmla="*/ 3539358 w 5875282"/>
              <a:gd name="connsiteY9" fmla="*/ 1027386 h 3124199"/>
              <a:gd name="connsiteX10" fmla="*/ 3697013 w 5875282"/>
              <a:gd name="connsiteY10" fmla="*/ 1058917 h 3124199"/>
              <a:gd name="connsiteX11" fmla="*/ 4028089 w 5875282"/>
              <a:gd name="connsiteY11" fmla="*/ 995855 h 3124199"/>
              <a:gd name="connsiteX12" fmla="*/ 4248806 w 5875282"/>
              <a:gd name="connsiteY12" fmla="*/ 1027386 h 3124199"/>
              <a:gd name="connsiteX13" fmla="*/ 4532586 w 5875282"/>
              <a:gd name="connsiteY13" fmla="*/ 1090448 h 3124199"/>
              <a:gd name="connsiteX14" fmla="*/ 4658710 w 5875282"/>
              <a:gd name="connsiteY14" fmla="*/ 1106214 h 3124199"/>
              <a:gd name="connsiteX15" fmla="*/ 4974020 w 5875282"/>
              <a:gd name="connsiteY15" fmla="*/ 995855 h 3124199"/>
              <a:gd name="connsiteX16" fmla="*/ 5525813 w 5875282"/>
              <a:gd name="connsiteY16" fmla="*/ 790903 h 3124199"/>
              <a:gd name="connsiteX17" fmla="*/ 5825358 w 5875282"/>
              <a:gd name="connsiteY17" fmla="*/ 649014 h 3124199"/>
              <a:gd name="connsiteX18" fmla="*/ 5825358 w 5875282"/>
              <a:gd name="connsiteY18" fmla="*/ 570186 h 3124199"/>
              <a:gd name="connsiteX19" fmla="*/ 5856889 w 5875282"/>
              <a:gd name="connsiteY19" fmla="*/ 381000 h 3124199"/>
              <a:gd name="connsiteX20" fmla="*/ 5730765 w 5875282"/>
              <a:gd name="connsiteY20" fmla="*/ 349469 h 3124199"/>
              <a:gd name="connsiteX21" fmla="*/ 5352393 w 5875282"/>
              <a:gd name="connsiteY21" fmla="*/ 223345 h 3124199"/>
              <a:gd name="connsiteX22" fmla="*/ 5210503 w 5875282"/>
              <a:gd name="connsiteY22" fmla="*/ 176048 h 3124199"/>
              <a:gd name="connsiteX23" fmla="*/ 5084379 w 5875282"/>
              <a:gd name="connsiteY23" fmla="*/ 160283 h 3124199"/>
              <a:gd name="connsiteX24" fmla="*/ 4910958 w 5875282"/>
              <a:gd name="connsiteY24" fmla="*/ 144517 h 3124199"/>
              <a:gd name="connsiteX25" fmla="*/ 4674475 w 5875282"/>
              <a:gd name="connsiteY25" fmla="*/ 18393 h 3124199"/>
              <a:gd name="connsiteX26" fmla="*/ 4564117 w 5875282"/>
              <a:gd name="connsiteY26" fmla="*/ 34158 h 3124199"/>
              <a:gd name="connsiteX27" fmla="*/ 4327634 w 5875282"/>
              <a:gd name="connsiteY27" fmla="*/ 191814 h 3124199"/>
              <a:gd name="connsiteX28" fmla="*/ 4012324 w 5875282"/>
              <a:gd name="connsiteY28" fmla="*/ 286407 h 3124199"/>
              <a:gd name="connsiteX29" fmla="*/ 3823138 w 5875282"/>
              <a:gd name="connsiteY29" fmla="*/ 302172 h 3124199"/>
              <a:gd name="connsiteX30" fmla="*/ 3602420 w 5875282"/>
              <a:gd name="connsiteY30" fmla="*/ 412531 h 3124199"/>
              <a:gd name="connsiteX31" fmla="*/ 3365938 w 5875282"/>
              <a:gd name="connsiteY31" fmla="*/ 633248 h 3124199"/>
              <a:gd name="connsiteX32" fmla="*/ 3287110 w 5875282"/>
              <a:gd name="connsiteY32" fmla="*/ 743607 h 3124199"/>
              <a:gd name="connsiteX33" fmla="*/ 2735317 w 5875282"/>
              <a:gd name="connsiteY33" fmla="*/ 712076 h 3124199"/>
              <a:gd name="connsiteX34" fmla="*/ 1883979 w 5875282"/>
              <a:gd name="connsiteY34" fmla="*/ 838200 h 3124199"/>
              <a:gd name="connsiteX35" fmla="*/ 1395248 w 5875282"/>
              <a:gd name="connsiteY35" fmla="*/ 948558 h 3124199"/>
              <a:gd name="connsiteX36" fmla="*/ 1316420 w 5875282"/>
              <a:gd name="connsiteY36" fmla="*/ 1027386 h 3124199"/>
              <a:gd name="connsiteX37" fmla="*/ 0 w 5875282"/>
              <a:gd name="connsiteY37" fmla="*/ 2328041 h 3124199"/>
              <a:gd name="connsiteX38" fmla="*/ 382112 w 5875282"/>
              <a:gd name="connsiteY38" fmla="*/ 2335150 h 3124199"/>
              <a:gd name="connsiteX39" fmla="*/ 168165 w 5875282"/>
              <a:gd name="connsiteY39" fmla="*/ 2856186 h 3124199"/>
              <a:gd name="connsiteX0" fmla="*/ 22335 w 5729452"/>
              <a:gd name="connsiteY0" fmla="*/ 2856186 h 3124199"/>
              <a:gd name="connsiteX1" fmla="*/ 618797 w 5729452"/>
              <a:gd name="connsiteY1" fmla="*/ 2840420 h 3124199"/>
              <a:gd name="connsiteX2" fmla="*/ 1202121 w 5729452"/>
              <a:gd name="connsiteY2" fmla="*/ 1153510 h 3124199"/>
              <a:gd name="connsiteX3" fmla="*/ 1453313 w 5729452"/>
              <a:gd name="connsiteY3" fmla="*/ 1005498 h 3124199"/>
              <a:gd name="connsiteX4" fmla="*/ 2100756 w 5729452"/>
              <a:gd name="connsiteY4" fmla="*/ 869731 h 3124199"/>
              <a:gd name="connsiteX5" fmla="*/ 2116521 w 5729452"/>
              <a:gd name="connsiteY5" fmla="*/ 869731 h 3124199"/>
              <a:gd name="connsiteX6" fmla="*/ 2857501 w 5729452"/>
              <a:gd name="connsiteY6" fmla="*/ 853965 h 3124199"/>
              <a:gd name="connsiteX7" fmla="*/ 3157045 w 5729452"/>
              <a:gd name="connsiteY7" fmla="*/ 932793 h 3124199"/>
              <a:gd name="connsiteX8" fmla="*/ 3157045 w 5729452"/>
              <a:gd name="connsiteY8" fmla="*/ 932793 h 3124199"/>
              <a:gd name="connsiteX9" fmla="*/ 3393528 w 5729452"/>
              <a:gd name="connsiteY9" fmla="*/ 1027386 h 3124199"/>
              <a:gd name="connsiteX10" fmla="*/ 3551183 w 5729452"/>
              <a:gd name="connsiteY10" fmla="*/ 1058917 h 3124199"/>
              <a:gd name="connsiteX11" fmla="*/ 3882259 w 5729452"/>
              <a:gd name="connsiteY11" fmla="*/ 995855 h 3124199"/>
              <a:gd name="connsiteX12" fmla="*/ 4102976 w 5729452"/>
              <a:gd name="connsiteY12" fmla="*/ 1027386 h 3124199"/>
              <a:gd name="connsiteX13" fmla="*/ 4386756 w 5729452"/>
              <a:gd name="connsiteY13" fmla="*/ 1090448 h 3124199"/>
              <a:gd name="connsiteX14" fmla="*/ 4512880 w 5729452"/>
              <a:gd name="connsiteY14" fmla="*/ 1106214 h 3124199"/>
              <a:gd name="connsiteX15" fmla="*/ 4828190 w 5729452"/>
              <a:gd name="connsiteY15" fmla="*/ 995855 h 3124199"/>
              <a:gd name="connsiteX16" fmla="*/ 5379983 w 5729452"/>
              <a:gd name="connsiteY16" fmla="*/ 790903 h 3124199"/>
              <a:gd name="connsiteX17" fmla="*/ 5679528 w 5729452"/>
              <a:gd name="connsiteY17" fmla="*/ 649014 h 3124199"/>
              <a:gd name="connsiteX18" fmla="*/ 5679528 w 5729452"/>
              <a:gd name="connsiteY18" fmla="*/ 570186 h 3124199"/>
              <a:gd name="connsiteX19" fmla="*/ 5711059 w 5729452"/>
              <a:gd name="connsiteY19" fmla="*/ 381000 h 3124199"/>
              <a:gd name="connsiteX20" fmla="*/ 5584935 w 5729452"/>
              <a:gd name="connsiteY20" fmla="*/ 349469 h 3124199"/>
              <a:gd name="connsiteX21" fmla="*/ 5206563 w 5729452"/>
              <a:gd name="connsiteY21" fmla="*/ 223345 h 3124199"/>
              <a:gd name="connsiteX22" fmla="*/ 5064673 w 5729452"/>
              <a:gd name="connsiteY22" fmla="*/ 176048 h 3124199"/>
              <a:gd name="connsiteX23" fmla="*/ 4938549 w 5729452"/>
              <a:gd name="connsiteY23" fmla="*/ 160283 h 3124199"/>
              <a:gd name="connsiteX24" fmla="*/ 4765128 w 5729452"/>
              <a:gd name="connsiteY24" fmla="*/ 144517 h 3124199"/>
              <a:gd name="connsiteX25" fmla="*/ 4528645 w 5729452"/>
              <a:gd name="connsiteY25" fmla="*/ 18393 h 3124199"/>
              <a:gd name="connsiteX26" fmla="*/ 4418287 w 5729452"/>
              <a:gd name="connsiteY26" fmla="*/ 34158 h 3124199"/>
              <a:gd name="connsiteX27" fmla="*/ 4181804 w 5729452"/>
              <a:gd name="connsiteY27" fmla="*/ 191814 h 3124199"/>
              <a:gd name="connsiteX28" fmla="*/ 3866494 w 5729452"/>
              <a:gd name="connsiteY28" fmla="*/ 286407 h 3124199"/>
              <a:gd name="connsiteX29" fmla="*/ 3677308 w 5729452"/>
              <a:gd name="connsiteY29" fmla="*/ 302172 h 3124199"/>
              <a:gd name="connsiteX30" fmla="*/ 3456590 w 5729452"/>
              <a:gd name="connsiteY30" fmla="*/ 412531 h 3124199"/>
              <a:gd name="connsiteX31" fmla="*/ 3220108 w 5729452"/>
              <a:gd name="connsiteY31" fmla="*/ 633248 h 3124199"/>
              <a:gd name="connsiteX32" fmla="*/ 3141280 w 5729452"/>
              <a:gd name="connsiteY32" fmla="*/ 743607 h 3124199"/>
              <a:gd name="connsiteX33" fmla="*/ 2589487 w 5729452"/>
              <a:gd name="connsiteY33" fmla="*/ 712076 h 3124199"/>
              <a:gd name="connsiteX34" fmla="*/ 1738149 w 5729452"/>
              <a:gd name="connsiteY34" fmla="*/ 838200 h 3124199"/>
              <a:gd name="connsiteX35" fmla="*/ 1249418 w 5729452"/>
              <a:gd name="connsiteY35" fmla="*/ 948558 h 3124199"/>
              <a:gd name="connsiteX36" fmla="*/ 1170590 w 5729452"/>
              <a:gd name="connsiteY36" fmla="*/ 1027386 h 3124199"/>
              <a:gd name="connsiteX37" fmla="*/ 844770 w 5729452"/>
              <a:gd name="connsiteY37" fmla="*/ 2023241 h 3124199"/>
              <a:gd name="connsiteX38" fmla="*/ 236282 w 5729452"/>
              <a:gd name="connsiteY38" fmla="*/ 2335150 h 3124199"/>
              <a:gd name="connsiteX39" fmla="*/ 22335 w 5729452"/>
              <a:gd name="connsiteY39" fmla="*/ 2856186 h 3124199"/>
              <a:gd name="connsiteX0" fmla="*/ 0 w 5493170"/>
              <a:gd name="connsiteY0" fmla="*/ 2335150 h 2840420"/>
              <a:gd name="connsiteX1" fmla="*/ 382515 w 5493170"/>
              <a:gd name="connsiteY1" fmla="*/ 2840420 h 2840420"/>
              <a:gd name="connsiteX2" fmla="*/ 965839 w 5493170"/>
              <a:gd name="connsiteY2" fmla="*/ 1153510 h 2840420"/>
              <a:gd name="connsiteX3" fmla="*/ 1217031 w 5493170"/>
              <a:gd name="connsiteY3" fmla="*/ 1005498 h 2840420"/>
              <a:gd name="connsiteX4" fmla="*/ 1864474 w 5493170"/>
              <a:gd name="connsiteY4" fmla="*/ 869731 h 2840420"/>
              <a:gd name="connsiteX5" fmla="*/ 1880239 w 5493170"/>
              <a:gd name="connsiteY5" fmla="*/ 869731 h 2840420"/>
              <a:gd name="connsiteX6" fmla="*/ 2621219 w 5493170"/>
              <a:gd name="connsiteY6" fmla="*/ 853965 h 2840420"/>
              <a:gd name="connsiteX7" fmla="*/ 2920763 w 5493170"/>
              <a:gd name="connsiteY7" fmla="*/ 932793 h 2840420"/>
              <a:gd name="connsiteX8" fmla="*/ 2920763 w 5493170"/>
              <a:gd name="connsiteY8" fmla="*/ 932793 h 2840420"/>
              <a:gd name="connsiteX9" fmla="*/ 3157246 w 5493170"/>
              <a:gd name="connsiteY9" fmla="*/ 1027386 h 2840420"/>
              <a:gd name="connsiteX10" fmla="*/ 3314901 w 5493170"/>
              <a:gd name="connsiteY10" fmla="*/ 1058917 h 2840420"/>
              <a:gd name="connsiteX11" fmla="*/ 3645977 w 5493170"/>
              <a:gd name="connsiteY11" fmla="*/ 995855 h 2840420"/>
              <a:gd name="connsiteX12" fmla="*/ 3866694 w 5493170"/>
              <a:gd name="connsiteY12" fmla="*/ 1027386 h 2840420"/>
              <a:gd name="connsiteX13" fmla="*/ 4150474 w 5493170"/>
              <a:gd name="connsiteY13" fmla="*/ 1090448 h 2840420"/>
              <a:gd name="connsiteX14" fmla="*/ 4276598 w 5493170"/>
              <a:gd name="connsiteY14" fmla="*/ 1106214 h 2840420"/>
              <a:gd name="connsiteX15" fmla="*/ 4591908 w 5493170"/>
              <a:gd name="connsiteY15" fmla="*/ 995855 h 2840420"/>
              <a:gd name="connsiteX16" fmla="*/ 5143701 w 5493170"/>
              <a:gd name="connsiteY16" fmla="*/ 790903 h 2840420"/>
              <a:gd name="connsiteX17" fmla="*/ 5443246 w 5493170"/>
              <a:gd name="connsiteY17" fmla="*/ 649014 h 2840420"/>
              <a:gd name="connsiteX18" fmla="*/ 5443246 w 5493170"/>
              <a:gd name="connsiteY18" fmla="*/ 570186 h 2840420"/>
              <a:gd name="connsiteX19" fmla="*/ 5474777 w 5493170"/>
              <a:gd name="connsiteY19" fmla="*/ 381000 h 2840420"/>
              <a:gd name="connsiteX20" fmla="*/ 5348653 w 5493170"/>
              <a:gd name="connsiteY20" fmla="*/ 349469 h 2840420"/>
              <a:gd name="connsiteX21" fmla="*/ 4970281 w 5493170"/>
              <a:gd name="connsiteY21" fmla="*/ 223345 h 2840420"/>
              <a:gd name="connsiteX22" fmla="*/ 4828391 w 5493170"/>
              <a:gd name="connsiteY22" fmla="*/ 176048 h 2840420"/>
              <a:gd name="connsiteX23" fmla="*/ 4702267 w 5493170"/>
              <a:gd name="connsiteY23" fmla="*/ 160283 h 2840420"/>
              <a:gd name="connsiteX24" fmla="*/ 4528846 w 5493170"/>
              <a:gd name="connsiteY24" fmla="*/ 144517 h 2840420"/>
              <a:gd name="connsiteX25" fmla="*/ 4292363 w 5493170"/>
              <a:gd name="connsiteY25" fmla="*/ 18393 h 2840420"/>
              <a:gd name="connsiteX26" fmla="*/ 4182005 w 5493170"/>
              <a:gd name="connsiteY26" fmla="*/ 34158 h 2840420"/>
              <a:gd name="connsiteX27" fmla="*/ 3945522 w 5493170"/>
              <a:gd name="connsiteY27" fmla="*/ 191814 h 2840420"/>
              <a:gd name="connsiteX28" fmla="*/ 3630212 w 5493170"/>
              <a:gd name="connsiteY28" fmla="*/ 286407 h 2840420"/>
              <a:gd name="connsiteX29" fmla="*/ 3441026 w 5493170"/>
              <a:gd name="connsiteY29" fmla="*/ 302172 h 2840420"/>
              <a:gd name="connsiteX30" fmla="*/ 3220308 w 5493170"/>
              <a:gd name="connsiteY30" fmla="*/ 412531 h 2840420"/>
              <a:gd name="connsiteX31" fmla="*/ 2983826 w 5493170"/>
              <a:gd name="connsiteY31" fmla="*/ 633248 h 2840420"/>
              <a:gd name="connsiteX32" fmla="*/ 2904998 w 5493170"/>
              <a:gd name="connsiteY32" fmla="*/ 743607 h 2840420"/>
              <a:gd name="connsiteX33" fmla="*/ 2353205 w 5493170"/>
              <a:gd name="connsiteY33" fmla="*/ 712076 h 2840420"/>
              <a:gd name="connsiteX34" fmla="*/ 1501867 w 5493170"/>
              <a:gd name="connsiteY34" fmla="*/ 838200 h 2840420"/>
              <a:gd name="connsiteX35" fmla="*/ 1013136 w 5493170"/>
              <a:gd name="connsiteY35" fmla="*/ 948558 h 2840420"/>
              <a:gd name="connsiteX36" fmla="*/ 934308 w 5493170"/>
              <a:gd name="connsiteY36" fmla="*/ 1027386 h 2840420"/>
              <a:gd name="connsiteX37" fmla="*/ 608488 w 5493170"/>
              <a:gd name="connsiteY37" fmla="*/ 2023241 h 2840420"/>
              <a:gd name="connsiteX38" fmla="*/ 0 w 5493170"/>
              <a:gd name="connsiteY38" fmla="*/ 2335150 h 2840420"/>
              <a:gd name="connsiteX0" fmla="*/ 74685 w 5110655"/>
              <a:gd name="connsiteY0" fmla="*/ 2563750 h 2840420"/>
              <a:gd name="connsiteX1" fmla="*/ 0 w 5110655"/>
              <a:gd name="connsiteY1" fmla="*/ 2840420 h 2840420"/>
              <a:gd name="connsiteX2" fmla="*/ 583324 w 5110655"/>
              <a:gd name="connsiteY2" fmla="*/ 1153510 h 2840420"/>
              <a:gd name="connsiteX3" fmla="*/ 834516 w 5110655"/>
              <a:gd name="connsiteY3" fmla="*/ 1005498 h 2840420"/>
              <a:gd name="connsiteX4" fmla="*/ 1481959 w 5110655"/>
              <a:gd name="connsiteY4" fmla="*/ 869731 h 2840420"/>
              <a:gd name="connsiteX5" fmla="*/ 1497724 w 5110655"/>
              <a:gd name="connsiteY5" fmla="*/ 869731 h 2840420"/>
              <a:gd name="connsiteX6" fmla="*/ 2238704 w 5110655"/>
              <a:gd name="connsiteY6" fmla="*/ 853965 h 2840420"/>
              <a:gd name="connsiteX7" fmla="*/ 2538248 w 5110655"/>
              <a:gd name="connsiteY7" fmla="*/ 932793 h 2840420"/>
              <a:gd name="connsiteX8" fmla="*/ 2538248 w 5110655"/>
              <a:gd name="connsiteY8" fmla="*/ 932793 h 2840420"/>
              <a:gd name="connsiteX9" fmla="*/ 2774731 w 5110655"/>
              <a:gd name="connsiteY9" fmla="*/ 1027386 h 2840420"/>
              <a:gd name="connsiteX10" fmla="*/ 2932386 w 5110655"/>
              <a:gd name="connsiteY10" fmla="*/ 1058917 h 2840420"/>
              <a:gd name="connsiteX11" fmla="*/ 3263462 w 5110655"/>
              <a:gd name="connsiteY11" fmla="*/ 995855 h 2840420"/>
              <a:gd name="connsiteX12" fmla="*/ 3484179 w 5110655"/>
              <a:gd name="connsiteY12" fmla="*/ 1027386 h 2840420"/>
              <a:gd name="connsiteX13" fmla="*/ 3767959 w 5110655"/>
              <a:gd name="connsiteY13" fmla="*/ 1090448 h 2840420"/>
              <a:gd name="connsiteX14" fmla="*/ 3894083 w 5110655"/>
              <a:gd name="connsiteY14" fmla="*/ 1106214 h 2840420"/>
              <a:gd name="connsiteX15" fmla="*/ 4209393 w 5110655"/>
              <a:gd name="connsiteY15" fmla="*/ 995855 h 2840420"/>
              <a:gd name="connsiteX16" fmla="*/ 4761186 w 5110655"/>
              <a:gd name="connsiteY16" fmla="*/ 790903 h 2840420"/>
              <a:gd name="connsiteX17" fmla="*/ 5060731 w 5110655"/>
              <a:gd name="connsiteY17" fmla="*/ 649014 h 2840420"/>
              <a:gd name="connsiteX18" fmla="*/ 5060731 w 5110655"/>
              <a:gd name="connsiteY18" fmla="*/ 570186 h 2840420"/>
              <a:gd name="connsiteX19" fmla="*/ 5092262 w 5110655"/>
              <a:gd name="connsiteY19" fmla="*/ 381000 h 2840420"/>
              <a:gd name="connsiteX20" fmla="*/ 4966138 w 5110655"/>
              <a:gd name="connsiteY20" fmla="*/ 349469 h 2840420"/>
              <a:gd name="connsiteX21" fmla="*/ 4587766 w 5110655"/>
              <a:gd name="connsiteY21" fmla="*/ 223345 h 2840420"/>
              <a:gd name="connsiteX22" fmla="*/ 4445876 w 5110655"/>
              <a:gd name="connsiteY22" fmla="*/ 176048 h 2840420"/>
              <a:gd name="connsiteX23" fmla="*/ 4319752 w 5110655"/>
              <a:gd name="connsiteY23" fmla="*/ 160283 h 2840420"/>
              <a:gd name="connsiteX24" fmla="*/ 4146331 w 5110655"/>
              <a:gd name="connsiteY24" fmla="*/ 144517 h 2840420"/>
              <a:gd name="connsiteX25" fmla="*/ 3909848 w 5110655"/>
              <a:gd name="connsiteY25" fmla="*/ 18393 h 2840420"/>
              <a:gd name="connsiteX26" fmla="*/ 3799490 w 5110655"/>
              <a:gd name="connsiteY26" fmla="*/ 34158 h 2840420"/>
              <a:gd name="connsiteX27" fmla="*/ 3563007 w 5110655"/>
              <a:gd name="connsiteY27" fmla="*/ 191814 h 2840420"/>
              <a:gd name="connsiteX28" fmla="*/ 3247697 w 5110655"/>
              <a:gd name="connsiteY28" fmla="*/ 286407 h 2840420"/>
              <a:gd name="connsiteX29" fmla="*/ 3058511 w 5110655"/>
              <a:gd name="connsiteY29" fmla="*/ 302172 h 2840420"/>
              <a:gd name="connsiteX30" fmla="*/ 2837793 w 5110655"/>
              <a:gd name="connsiteY30" fmla="*/ 412531 h 2840420"/>
              <a:gd name="connsiteX31" fmla="*/ 2601311 w 5110655"/>
              <a:gd name="connsiteY31" fmla="*/ 633248 h 2840420"/>
              <a:gd name="connsiteX32" fmla="*/ 2522483 w 5110655"/>
              <a:gd name="connsiteY32" fmla="*/ 743607 h 2840420"/>
              <a:gd name="connsiteX33" fmla="*/ 1970690 w 5110655"/>
              <a:gd name="connsiteY33" fmla="*/ 712076 h 2840420"/>
              <a:gd name="connsiteX34" fmla="*/ 1119352 w 5110655"/>
              <a:gd name="connsiteY34" fmla="*/ 838200 h 2840420"/>
              <a:gd name="connsiteX35" fmla="*/ 630621 w 5110655"/>
              <a:gd name="connsiteY35" fmla="*/ 948558 h 2840420"/>
              <a:gd name="connsiteX36" fmla="*/ 551793 w 5110655"/>
              <a:gd name="connsiteY36" fmla="*/ 1027386 h 2840420"/>
              <a:gd name="connsiteX37" fmla="*/ 225973 w 5110655"/>
              <a:gd name="connsiteY37" fmla="*/ 2023241 h 2840420"/>
              <a:gd name="connsiteX38" fmla="*/ 74685 w 5110655"/>
              <a:gd name="connsiteY38" fmla="*/ 2563750 h 2840420"/>
              <a:gd name="connsiteX0" fmla="*/ 74685 w 5110655"/>
              <a:gd name="connsiteY0" fmla="*/ 2563750 h 2840420"/>
              <a:gd name="connsiteX1" fmla="*/ 0 w 5110655"/>
              <a:gd name="connsiteY1" fmla="*/ 2840420 h 2840420"/>
              <a:gd name="connsiteX2" fmla="*/ 659524 w 5110655"/>
              <a:gd name="connsiteY2" fmla="*/ 1153510 h 2840420"/>
              <a:gd name="connsiteX3" fmla="*/ 834516 w 5110655"/>
              <a:gd name="connsiteY3" fmla="*/ 1005498 h 2840420"/>
              <a:gd name="connsiteX4" fmla="*/ 1481959 w 5110655"/>
              <a:gd name="connsiteY4" fmla="*/ 869731 h 2840420"/>
              <a:gd name="connsiteX5" fmla="*/ 1497724 w 5110655"/>
              <a:gd name="connsiteY5" fmla="*/ 869731 h 2840420"/>
              <a:gd name="connsiteX6" fmla="*/ 2238704 w 5110655"/>
              <a:gd name="connsiteY6" fmla="*/ 853965 h 2840420"/>
              <a:gd name="connsiteX7" fmla="*/ 2538248 w 5110655"/>
              <a:gd name="connsiteY7" fmla="*/ 932793 h 2840420"/>
              <a:gd name="connsiteX8" fmla="*/ 2538248 w 5110655"/>
              <a:gd name="connsiteY8" fmla="*/ 932793 h 2840420"/>
              <a:gd name="connsiteX9" fmla="*/ 2774731 w 5110655"/>
              <a:gd name="connsiteY9" fmla="*/ 1027386 h 2840420"/>
              <a:gd name="connsiteX10" fmla="*/ 2932386 w 5110655"/>
              <a:gd name="connsiteY10" fmla="*/ 1058917 h 2840420"/>
              <a:gd name="connsiteX11" fmla="*/ 3263462 w 5110655"/>
              <a:gd name="connsiteY11" fmla="*/ 995855 h 2840420"/>
              <a:gd name="connsiteX12" fmla="*/ 3484179 w 5110655"/>
              <a:gd name="connsiteY12" fmla="*/ 1027386 h 2840420"/>
              <a:gd name="connsiteX13" fmla="*/ 3767959 w 5110655"/>
              <a:gd name="connsiteY13" fmla="*/ 1090448 h 2840420"/>
              <a:gd name="connsiteX14" fmla="*/ 3894083 w 5110655"/>
              <a:gd name="connsiteY14" fmla="*/ 1106214 h 2840420"/>
              <a:gd name="connsiteX15" fmla="*/ 4209393 w 5110655"/>
              <a:gd name="connsiteY15" fmla="*/ 995855 h 2840420"/>
              <a:gd name="connsiteX16" fmla="*/ 4761186 w 5110655"/>
              <a:gd name="connsiteY16" fmla="*/ 790903 h 2840420"/>
              <a:gd name="connsiteX17" fmla="*/ 5060731 w 5110655"/>
              <a:gd name="connsiteY17" fmla="*/ 649014 h 2840420"/>
              <a:gd name="connsiteX18" fmla="*/ 5060731 w 5110655"/>
              <a:gd name="connsiteY18" fmla="*/ 570186 h 2840420"/>
              <a:gd name="connsiteX19" fmla="*/ 5092262 w 5110655"/>
              <a:gd name="connsiteY19" fmla="*/ 381000 h 2840420"/>
              <a:gd name="connsiteX20" fmla="*/ 4966138 w 5110655"/>
              <a:gd name="connsiteY20" fmla="*/ 349469 h 2840420"/>
              <a:gd name="connsiteX21" fmla="*/ 4587766 w 5110655"/>
              <a:gd name="connsiteY21" fmla="*/ 223345 h 2840420"/>
              <a:gd name="connsiteX22" fmla="*/ 4445876 w 5110655"/>
              <a:gd name="connsiteY22" fmla="*/ 176048 h 2840420"/>
              <a:gd name="connsiteX23" fmla="*/ 4319752 w 5110655"/>
              <a:gd name="connsiteY23" fmla="*/ 160283 h 2840420"/>
              <a:gd name="connsiteX24" fmla="*/ 4146331 w 5110655"/>
              <a:gd name="connsiteY24" fmla="*/ 144517 h 2840420"/>
              <a:gd name="connsiteX25" fmla="*/ 3909848 w 5110655"/>
              <a:gd name="connsiteY25" fmla="*/ 18393 h 2840420"/>
              <a:gd name="connsiteX26" fmla="*/ 3799490 w 5110655"/>
              <a:gd name="connsiteY26" fmla="*/ 34158 h 2840420"/>
              <a:gd name="connsiteX27" fmla="*/ 3563007 w 5110655"/>
              <a:gd name="connsiteY27" fmla="*/ 191814 h 2840420"/>
              <a:gd name="connsiteX28" fmla="*/ 3247697 w 5110655"/>
              <a:gd name="connsiteY28" fmla="*/ 286407 h 2840420"/>
              <a:gd name="connsiteX29" fmla="*/ 3058511 w 5110655"/>
              <a:gd name="connsiteY29" fmla="*/ 302172 h 2840420"/>
              <a:gd name="connsiteX30" fmla="*/ 2837793 w 5110655"/>
              <a:gd name="connsiteY30" fmla="*/ 412531 h 2840420"/>
              <a:gd name="connsiteX31" fmla="*/ 2601311 w 5110655"/>
              <a:gd name="connsiteY31" fmla="*/ 633248 h 2840420"/>
              <a:gd name="connsiteX32" fmla="*/ 2522483 w 5110655"/>
              <a:gd name="connsiteY32" fmla="*/ 743607 h 2840420"/>
              <a:gd name="connsiteX33" fmla="*/ 1970690 w 5110655"/>
              <a:gd name="connsiteY33" fmla="*/ 712076 h 2840420"/>
              <a:gd name="connsiteX34" fmla="*/ 1119352 w 5110655"/>
              <a:gd name="connsiteY34" fmla="*/ 838200 h 2840420"/>
              <a:gd name="connsiteX35" fmla="*/ 630621 w 5110655"/>
              <a:gd name="connsiteY35" fmla="*/ 948558 h 2840420"/>
              <a:gd name="connsiteX36" fmla="*/ 551793 w 5110655"/>
              <a:gd name="connsiteY36" fmla="*/ 1027386 h 2840420"/>
              <a:gd name="connsiteX37" fmla="*/ 225973 w 5110655"/>
              <a:gd name="connsiteY37" fmla="*/ 2023241 h 2840420"/>
              <a:gd name="connsiteX38" fmla="*/ 74685 w 5110655"/>
              <a:gd name="connsiteY38" fmla="*/ 2563750 h 2840420"/>
              <a:gd name="connsiteX0" fmla="*/ 74685 w 5110655"/>
              <a:gd name="connsiteY0" fmla="*/ 2563750 h 2840420"/>
              <a:gd name="connsiteX1" fmla="*/ 0 w 5110655"/>
              <a:gd name="connsiteY1" fmla="*/ 2840420 h 2840420"/>
              <a:gd name="connsiteX2" fmla="*/ 659524 w 5110655"/>
              <a:gd name="connsiteY2" fmla="*/ 1153510 h 2840420"/>
              <a:gd name="connsiteX3" fmla="*/ 834516 w 5110655"/>
              <a:gd name="connsiteY3" fmla="*/ 1005498 h 2840420"/>
              <a:gd name="connsiteX4" fmla="*/ 1481959 w 5110655"/>
              <a:gd name="connsiteY4" fmla="*/ 869731 h 2840420"/>
              <a:gd name="connsiteX5" fmla="*/ 1497724 w 5110655"/>
              <a:gd name="connsiteY5" fmla="*/ 869731 h 2840420"/>
              <a:gd name="connsiteX6" fmla="*/ 2238704 w 5110655"/>
              <a:gd name="connsiteY6" fmla="*/ 853965 h 2840420"/>
              <a:gd name="connsiteX7" fmla="*/ 2538248 w 5110655"/>
              <a:gd name="connsiteY7" fmla="*/ 932793 h 2840420"/>
              <a:gd name="connsiteX8" fmla="*/ 2538248 w 5110655"/>
              <a:gd name="connsiteY8" fmla="*/ 932793 h 2840420"/>
              <a:gd name="connsiteX9" fmla="*/ 2774731 w 5110655"/>
              <a:gd name="connsiteY9" fmla="*/ 1027386 h 2840420"/>
              <a:gd name="connsiteX10" fmla="*/ 2932386 w 5110655"/>
              <a:gd name="connsiteY10" fmla="*/ 1058917 h 2840420"/>
              <a:gd name="connsiteX11" fmla="*/ 3263462 w 5110655"/>
              <a:gd name="connsiteY11" fmla="*/ 995855 h 2840420"/>
              <a:gd name="connsiteX12" fmla="*/ 3484179 w 5110655"/>
              <a:gd name="connsiteY12" fmla="*/ 1027386 h 2840420"/>
              <a:gd name="connsiteX13" fmla="*/ 3767959 w 5110655"/>
              <a:gd name="connsiteY13" fmla="*/ 1090448 h 2840420"/>
              <a:gd name="connsiteX14" fmla="*/ 3894083 w 5110655"/>
              <a:gd name="connsiteY14" fmla="*/ 1106214 h 2840420"/>
              <a:gd name="connsiteX15" fmla="*/ 4209393 w 5110655"/>
              <a:gd name="connsiteY15" fmla="*/ 995855 h 2840420"/>
              <a:gd name="connsiteX16" fmla="*/ 4761186 w 5110655"/>
              <a:gd name="connsiteY16" fmla="*/ 790903 h 2840420"/>
              <a:gd name="connsiteX17" fmla="*/ 5060731 w 5110655"/>
              <a:gd name="connsiteY17" fmla="*/ 649014 h 2840420"/>
              <a:gd name="connsiteX18" fmla="*/ 5060731 w 5110655"/>
              <a:gd name="connsiteY18" fmla="*/ 570186 h 2840420"/>
              <a:gd name="connsiteX19" fmla="*/ 5092262 w 5110655"/>
              <a:gd name="connsiteY19" fmla="*/ 381000 h 2840420"/>
              <a:gd name="connsiteX20" fmla="*/ 4966138 w 5110655"/>
              <a:gd name="connsiteY20" fmla="*/ 349469 h 2840420"/>
              <a:gd name="connsiteX21" fmla="*/ 4587766 w 5110655"/>
              <a:gd name="connsiteY21" fmla="*/ 223345 h 2840420"/>
              <a:gd name="connsiteX22" fmla="*/ 4445876 w 5110655"/>
              <a:gd name="connsiteY22" fmla="*/ 176048 h 2840420"/>
              <a:gd name="connsiteX23" fmla="*/ 4319752 w 5110655"/>
              <a:gd name="connsiteY23" fmla="*/ 160283 h 2840420"/>
              <a:gd name="connsiteX24" fmla="*/ 4146331 w 5110655"/>
              <a:gd name="connsiteY24" fmla="*/ 144517 h 2840420"/>
              <a:gd name="connsiteX25" fmla="*/ 3909848 w 5110655"/>
              <a:gd name="connsiteY25" fmla="*/ 18393 h 2840420"/>
              <a:gd name="connsiteX26" fmla="*/ 3799490 w 5110655"/>
              <a:gd name="connsiteY26" fmla="*/ 34158 h 2840420"/>
              <a:gd name="connsiteX27" fmla="*/ 3563007 w 5110655"/>
              <a:gd name="connsiteY27" fmla="*/ 191814 h 2840420"/>
              <a:gd name="connsiteX28" fmla="*/ 3247697 w 5110655"/>
              <a:gd name="connsiteY28" fmla="*/ 286407 h 2840420"/>
              <a:gd name="connsiteX29" fmla="*/ 3058511 w 5110655"/>
              <a:gd name="connsiteY29" fmla="*/ 302172 h 2840420"/>
              <a:gd name="connsiteX30" fmla="*/ 2837793 w 5110655"/>
              <a:gd name="connsiteY30" fmla="*/ 412531 h 2840420"/>
              <a:gd name="connsiteX31" fmla="*/ 2601311 w 5110655"/>
              <a:gd name="connsiteY31" fmla="*/ 633248 h 2840420"/>
              <a:gd name="connsiteX32" fmla="*/ 2522483 w 5110655"/>
              <a:gd name="connsiteY32" fmla="*/ 743607 h 2840420"/>
              <a:gd name="connsiteX33" fmla="*/ 1970690 w 5110655"/>
              <a:gd name="connsiteY33" fmla="*/ 712076 h 2840420"/>
              <a:gd name="connsiteX34" fmla="*/ 1119352 w 5110655"/>
              <a:gd name="connsiteY34" fmla="*/ 838200 h 2840420"/>
              <a:gd name="connsiteX35" fmla="*/ 630621 w 5110655"/>
              <a:gd name="connsiteY35" fmla="*/ 948558 h 2840420"/>
              <a:gd name="connsiteX36" fmla="*/ 551793 w 5110655"/>
              <a:gd name="connsiteY36" fmla="*/ 1027386 h 2840420"/>
              <a:gd name="connsiteX37" fmla="*/ 225973 w 5110655"/>
              <a:gd name="connsiteY37" fmla="*/ 2023241 h 2840420"/>
              <a:gd name="connsiteX38" fmla="*/ 74685 w 5110655"/>
              <a:gd name="connsiteY38" fmla="*/ 2563750 h 2840420"/>
              <a:gd name="connsiteX0" fmla="*/ 74685 w 5110655"/>
              <a:gd name="connsiteY0" fmla="*/ 2563750 h 2840420"/>
              <a:gd name="connsiteX1" fmla="*/ 0 w 5110655"/>
              <a:gd name="connsiteY1" fmla="*/ 2840420 h 2840420"/>
              <a:gd name="connsiteX2" fmla="*/ 659524 w 5110655"/>
              <a:gd name="connsiteY2" fmla="*/ 1153510 h 2840420"/>
              <a:gd name="connsiteX3" fmla="*/ 834516 w 5110655"/>
              <a:gd name="connsiteY3" fmla="*/ 1005498 h 2840420"/>
              <a:gd name="connsiteX4" fmla="*/ 1481959 w 5110655"/>
              <a:gd name="connsiteY4" fmla="*/ 869731 h 2840420"/>
              <a:gd name="connsiteX5" fmla="*/ 1497724 w 5110655"/>
              <a:gd name="connsiteY5" fmla="*/ 869731 h 2840420"/>
              <a:gd name="connsiteX6" fmla="*/ 2238704 w 5110655"/>
              <a:gd name="connsiteY6" fmla="*/ 853965 h 2840420"/>
              <a:gd name="connsiteX7" fmla="*/ 2538248 w 5110655"/>
              <a:gd name="connsiteY7" fmla="*/ 932793 h 2840420"/>
              <a:gd name="connsiteX8" fmla="*/ 2538248 w 5110655"/>
              <a:gd name="connsiteY8" fmla="*/ 932793 h 2840420"/>
              <a:gd name="connsiteX9" fmla="*/ 2774731 w 5110655"/>
              <a:gd name="connsiteY9" fmla="*/ 1027386 h 2840420"/>
              <a:gd name="connsiteX10" fmla="*/ 2932386 w 5110655"/>
              <a:gd name="connsiteY10" fmla="*/ 1058917 h 2840420"/>
              <a:gd name="connsiteX11" fmla="*/ 3263462 w 5110655"/>
              <a:gd name="connsiteY11" fmla="*/ 995855 h 2840420"/>
              <a:gd name="connsiteX12" fmla="*/ 3484179 w 5110655"/>
              <a:gd name="connsiteY12" fmla="*/ 1027386 h 2840420"/>
              <a:gd name="connsiteX13" fmla="*/ 3767959 w 5110655"/>
              <a:gd name="connsiteY13" fmla="*/ 1090448 h 2840420"/>
              <a:gd name="connsiteX14" fmla="*/ 3894083 w 5110655"/>
              <a:gd name="connsiteY14" fmla="*/ 1106214 h 2840420"/>
              <a:gd name="connsiteX15" fmla="*/ 4209393 w 5110655"/>
              <a:gd name="connsiteY15" fmla="*/ 995855 h 2840420"/>
              <a:gd name="connsiteX16" fmla="*/ 4761186 w 5110655"/>
              <a:gd name="connsiteY16" fmla="*/ 790903 h 2840420"/>
              <a:gd name="connsiteX17" fmla="*/ 5060731 w 5110655"/>
              <a:gd name="connsiteY17" fmla="*/ 649014 h 2840420"/>
              <a:gd name="connsiteX18" fmla="*/ 5060731 w 5110655"/>
              <a:gd name="connsiteY18" fmla="*/ 570186 h 2840420"/>
              <a:gd name="connsiteX19" fmla="*/ 5092262 w 5110655"/>
              <a:gd name="connsiteY19" fmla="*/ 381000 h 2840420"/>
              <a:gd name="connsiteX20" fmla="*/ 4966138 w 5110655"/>
              <a:gd name="connsiteY20" fmla="*/ 349469 h 2840420"/>
              <a:gd name="connsiteX21" fmla="*/ 4587766 w 5110655"/>
              <a:gd name="connsiteY21" fmla="*/ 223345 h 2840420"/>
              <a:gd name="connsiteX22" fmla="*/ 4445876 w 5110655"/>
              <a:gd name="connsiteY22" fmla="*/ 176048 h 2840420"/>
              <a:gd name="connsiteX23" fmla="*/ 4319752 w 5110655"/>
              <a:gd name="connsiteY23" fmla="*/ 160283 h 2840420"/>
              <a:gd name="connsiteX24" fmla="*/ 4146331 w 5110655"/>
              <a:gd name="connsiteY24" fmla="*/ 144517 h 2840420"/>
              <a:gd name="connsiteX25" fmla="*/ 3909848 w 5110655"/>
              <a:gd name="connsiteY25" fmla="*/ 18393 h 2840420"/>
              <a:gd name="connsiteX26" fmla="*/ 3799490 w 5110655"/>
              <a:gd name="connsiteY26" fmla="*/ 34158 h 2840420"/>
              <a:gd name="connsiteX27" fmla="*/ 3563007 w 5110655"/>
              <a:gd name="connsiteY27" fmla="*/ 191814 h 2840420"/>
              <a:gd name="connsiteX28" fmla="*/ 3247697 w 5110655"/>
              <a:gd name="connsiteY28" fmla="*/ 286407 h 2840420"/>
              <a:gd name="connsiteX29" fmla="*/ 3058511 w 5110655"/>
              <a:gd name="connsiteY29" fmla="*/ 302172 h 2840420"/>
              <a:gd name="connsiteX30" fmla="*/ 2837793 w 5110655"/>
              <a:gd name="connsiteY30" fmla="*/ 412531 h 2840420"/>
              <a:gd name="connsiteX31" fmla="*/ 2601311 w 5110655"/>
              <a:gd name="connsiteY31" fmla="*/ 633248 h 2840420"/>
              <a:gd name="connsiteX32" fmla="*/ 2522483 w 5110655"/>
              <a:gd name="connsiteY32" fmla="*/ 743607 h 2840420"/>
              <a:gd name="connsiteX33" fmla="*/ 1970690 w 5110655"/>
              <a:gd name="connsiteY33" fmla="*/ 712076 h 2840420"/>
              <a:gd name="connsiteX34" fmla="*/ 1119352 w 5110655"/>
              <a:gd name="connsiteY34" fmla="*/ 838200 h 2840420"/>
              <a:gd name="connsiteX35" fmla="*/ 630621 w 5110655"/>
              <a:gd name="connsiteY35" fmla="*/ 948558 h 2840420"/>
              <a:gd name="connsiteX36" fmla="*/ 551793 w 5110655"/>
              <a:gd name="connsiteY36" fmla="*/ 1027386 h 2840420"/>
              <a:gd name="connsiteX37" fmla="*/ 225973 w 5110655"/>
              <a:gd name="connsiteY37" fmla="*/ 2023241 h 2840420"/>
              <a:gd name="connsiteX38" fmla="*/ 74685 w 5110655"/>
              <a:gd name="connsiteY38" fmla="*/ 2563750 h 2840420"/>
              <a:gd name="connsiteX0" fmla="*/ 74685 w 5110655"/>
              <a:gd name="connsiteY0" fmla="*/ 2563750 h 2840420"/>
              <a:gd name="connsiteX1" fmla="*/ 0 w 5110655"/>
              <a:gd name="connsiteY1" fmla="*/ 2840420 h 2840420"/>
              <a:gd name="connsiteX2" fmla="*/ 659524 w 5110655"/>
              <a:gd name="connsiteY2" fmla="*/ 1153510 h 2840420"/>
              <a:gd name="connsiteX3" fmla="*/ 834516 w 5110655"/>
              <a:gd name="connsiteY3" fmla="*/ 1005498 h 2840420"/>
              <a:gd name="connsiteX4" fmla="*/ 1481959 w 5110655"/>
              <a:gd name="connsiteY4" fmla="*/ 869731 h 2840420"/>
              <a:gd name="connsiteX5" fmla="*/ 1497724 w 5110655"/>
              <a:gd name="connsiteY5" fmla="*/ 869731 h 2840420"/>
              <a:gd name="connsiteX6" fmla="*/ 2238704 w 5110655"/>
              <a:gd name="connsiteY6" fmla="*/ 853965 h 2840420"/>
              <a:gd name="connsiteX7" fmla="*/ 2538248 w 5110655"/>
              <a:gd name="connsiteY7" fmla="*/ 932793 h 2840420"/>
              <a:gd name="connsiteX8" fmla="*/ 2538248 w 5110655"/>
              <a:gd name="connsiteY8" fmla="*/ 932793 h 2840420"/>
              <a:gd name="connsiteX9" fmla="*/ 2774731 w 5110655"/>
              <a:gd name="connsiteY9" fmla="*/ 1027386 h 2840420"/>
              <a:gd name="connsiteX10" fmla="*/ 2932386 w 5110655"/>
              <a:gd name="connsiteY10" fmla="*/ 1058917 h 2840420"/>
              <a:gd name="connsiteX11" fmla="*/ 3263462 w 5110655"/>
              <a:gd name="connsiteY11" fmla="*/ 995855 h 2840420"/>
              <a:gd name="connsiteX12" fmla="*/ 3484179 w 5110655"/>
              <a:gd name="connsiteY12" fmla="*/ 1027386 h 2840420"/>
              <a:gd name="connsiteX13" fmla="*/ 3767959 w 5110655"/>
              <a:gd name="connsiteY13" fmla="*/ 1090448 h 2840420"/>
              <a:gd name="connsiteX14" fmla="*/ 3894083 w 5110655"/>
              <a:gd name="connsiteY14" fmla="*/ 1106214 h 2840420"/>
              <a:gd name="connsiteX15" fmla="*/ 4209393 w 5110655"/>
              <a:gd name="connsiteY15" fmla="*/ 995855 h 2840420"/>
              <a:gd name="connsiteX16" fmla="*/ 4761186 w 5110655"/>
              <a:gd name="connsiteY16" fmla="*/ 790903 h 2840420"/>
              <a:gd name="connsiteX17" fmla="*/ 5060731 w 5110655"/>
              <a:gd name="connsiteY17" fmla="*/ 649014 h 2840420"/>
              <a:gd name="connsiteX18" fmla="*/ 5060731 w 5110655"/>
              <a:gd name="connsiteY18" fmla="*/ 570186 h 2840420"/>
              <a:gd name="connsiteX19" fmla="*/ 5092262 w 5110655"/>
              <a:gd name="connsiteY19" fmla="*/ 381000 h 2840420"/>
              <a:gd name="connsiteX20" fmla="*/ 4966138 w 5110655"/>
              <a:gd name="connsiteY20" fmla="*/ 349469 h 2840420"/>
              <a:gd name="connsiteX21" fmla="*/ 4587766 w 5110655"/>
              <a:gd name="connsiteY21" fmla="*/ 223345 h 2840420"/>
              <a:gd name="connsiteX22" fmla="*/ 4445876 w 5110655"/>
              <a:gd name="connsiteY22" fmla="*/ 176048 h 2840420"/>
              <a:gd name="connsiteX23" fmla="*/ 4319752 w 5110655"/>
              <a:gd name="connsiteY23" fmla="*/ 160283 h 2840420"/>
              <a:gd name="connsiteX24" fmla="*/ 4146331 w 5110655"/>
              <a:gd name="connsiteY24" fmla="*/ 144517 h 2840420"/>
              <a:gd name="connsiteX25" fmla="*/ 3909848 w 5110655"/>
              <a:gd name="connsiteY25" fmla="*/ 18393 h 2840420"/>
              <a:gd name="connsiteX26" fmla="*/ 3799490 w 5110655"/>
              <a:gd name="connsiteY26" fmla="*/ 34158 h 2840420"/>
              <a:gd name="connsiteX27" fmla="*/ 3563007 w 5110655"/>
              <a:gd name="connsiteY27" fmla="*/ 191814 h 2840420"/>
              <a:gd name="connsiteX28" fmla="*/ 3247697 w 5110655"/>
              <a:gd name="connsiteY28" fmla="*/ 286407 h 2840420"/>
              <a:gd name="connsiteX29" fmla="*/ 3058511 w 5110655"/>
              <a:gd name="connsiteY29" fmla="*/ 302172 h 2840420"/>
              <a:gd name="connsiteX30" fmla="*/ 2837793 w 5110655"/>
              <a:gd name="connsiteY30" fmla="*/ 412531 h 2840420"/>
              <a:gd name="connsiteX31" fmla="*/ 2601311 w 5110655"/>
              <a:gd name="connsiteY31" fmla="*/ 633248 h 2840420"/>
              <a:gd name="connsiteX32" fmla="*/ 2522483 w 5110655"/>
              <a:gd name="connsiteY32" fmla="*/ 743607 h 2840420"/>
              <a:gd name="connsiteX33" fmla="*/ 1970690 w 5110655"/>
              <a:gd name="connsiteY33" fmla="*/ 712076 h 2840420"/>
              <a:gd name="connsiteX34" fmla="*/ 1119352 w 5110655"/>
              <a:gd name="connsiteY34" fmla="*/ 838200 h 2840420"/>
              <a:gd name="connsiteX35" fmla="*/ 630621 w 5110655"/>
              <a:gd name="connsiteY35" fmla="*/ 948558 h 2840420"/>
              <a:gd name="connsiteX36" fmla="*/ 551793 w 5110655"/>
              <a:gd name="connsiteY36" fmla="*/ 1027386 h 2840420"/>
              <a:gd name="connsiteX37" fmla="*/ 225973 w 5110655"/>
              <a:gd name="connsiteY37" fmla="*/ 2023241 h 2840420"/>
              <a:gd name="connsiteX38" fmla="*/ 74685 w 5110655"/>
              <a:gd name="connsiteY38" fmla="*/ 2563750 h 2840420"/>
              <a:gd name="connsiteX0" fmla="*/ 74685 w 5110655"/>
              <a:gd name="connsiteY0" fmla="*/ 2563750 h 2840420"/>
              <a:gd name="connsiteX1" fmla="*/ 0 w 5110655"/>
              <a:gd name="connsiteY1" fmla="*/ 2840420 h 2840420"/>
              <a:gd name="connsiteX2" fmla="*/ 659524 w 5110655"/>
              <a:gd name="connsiteY2" fmla="*/ 1153510 h 2840420"/>
              <a:gd name="connsiteX3" fmla="*/ 834516 w 5110655"/>
              <a:gd name="connsiteY3" fmla="*/ 1005498 h 2840420"/>
              <a:gd name="connsiteX4" fmla="*/ 1481959 w 5110655"/>
              <a:gd name="connsiteY4" fmla="*/ 869731 h 2840420"/>
              <a:gd name="connsiteX5" fmla="*/ 1497724 w 5110655"/>
              <a:gd name="connsiteY5" fmla="*/ 869731 h 2840420"/>
              <a:gd name="connsiteX6" fmla="*/ 2238704 w 5110655"/>
              <a:gd name="connsiteY6" fmla="*/ 853965 h 2840420"/>
              <a:gd name="connsiteX7" fmla="*/ 2538248 w 5110655"/>
              <a:gd name="connsiteY7" fmla="*/ 932793 h 2840420"/>
              <a:gd name="connsiteX8" fmla="*/ 2538248 w 5110655"/>
              <a:gd name="connsiteY8" fmla="*/ 932793 h 2840420"/>
              <a:gd name="connsiteX9" fmla="*/ 2774731 w 5110655"/>
              <a:gd name="connsiteY9" fmla="*/ 1027386 h 2840420"/>
              <a:gd name="connsiteX10" fmla="*/ 2932386 w 5110655"/>
              <a:gd name="connsiteY10" fmla="*/ 1058917 h 2840420"/>
              <a:gd name="connsiteX11" fmla="*/ 3263462 w 5110655"/>
              <a:gd name="connsiteY11" fmla="*/ 995855 h 2840420"/>
              <a:gd name="connsiteX12" fmla="*/ 3484179 w 5110655"/>
              <a:gd name="connsiteY12" fmla="*/ 1027386 h 2840420"/>
              <a:gd name="connsiteX13" fmla="*/ 3767959 w 5110655"/>
              <a:gd name="connsiteY13" fmla="*/ 1090448 h 2840420"/>
              <a:gd name="connsiteX14" fmla="*/ 3894083 w 5110655"/>
              <a:gd name="connsiteY14" fmla="*/ 1106214 h 2840420"/>
              <a:gd name="connsiteX15" fmla="*/ 4209393 w 5110655"/>
              <a:gd name="connsiteY15" fmla="*/ 995855 h 2840420"/>
              <a:gd name="connsiteX16" fmla="*/ 4761186 w 5110655"/>
              <a:gd name="connsiteY16" fmla="*/ 790903 h 2840420"/>
              <a:gd name="connsiteX17" fmla="*/ 5060731 w 5110655"/>
              <a:gd name="connsiteY17" fmla="*/ 649014 h 2840420"/>
              <a:gd name="connsiteX18" fmla="*/ 5060731 w 5110655"/>
              <a:gd name="connsiteY18" fmla="*/ 570186 h 2840420"/>
              <a:gd name="connsiteX19" fmla="*/ 5092262 w 5110655"/>
              <a:gd name="connsiteY19" fmla="*/ 381000 h 2840420"/>
              <a:gd name="connsiteX20" fmla="*/ 4966138 w 5110655"/>
              <a:gd name="connsiteY20" fmla="*/ 349469 h 2840420"/>
              <a:gd name="connsiteX21" fmla="*/ 4587766 w 5110655"/>
              <a:gd name="connsiteY21" fmla="*/ 223345 h 2840420"/>
              <a:gd name="connsiteX22" fmla="*/ 4445876 w 5110655"/>
              <a:gd name="connsiteY22" fmla="*/ 176048 h 2840420"/>
              <a:gd name="connsiteX23" fmla="*/ 4319752 w 5110655"/>
              <a:gd name="connsiteY23" fmla="*/ 160283 h 2840420"/>
              <a:gd name="connsiteX24" fmla="*/ 4146331 w 5110655"/>
              <a:gd name="connsiteY24" fmla="*/ 144517 h 2840420"/>
              <a:gd name="connsiteX25" fmla="*/ 3909848 w 5110655"/>
              <a:gd name="connsiteY25" fmla="*/ 18393 h 2840420"/>
              <a:gd name="connsiteX26" fmla="*/ 3799490 w 5110655"/>
              <a:gd name="connsiteY26" fmla="*/ 34158 h 2840420"/>
              <a:gd name="connsiteX27" fmla="*/ 3563007 w 5110655"/>
              <a:gd name="connsiteY27" fmla="*/ 191814 h 2840420"/>
              <a:gd name="connsiteX28" fmla="*/ 3247697 w 5110655"/>
              <a:gd name="connsiteY28" fmla="*/ 286407 h 2840420"/>
              <a:gd name="connsiteX29" fmla="*/ 3058511 w 5110655"/>
              <a:gd name="connsiteY29" fmla="*/ 302172 h 2840420"/>
              <a:gd name="connsiteX30" fmla="*/ 2837793 w 5110655"/>
              <a:gd name="connsiteY30" fmla="*/ 412531 h 2840420"/>
              <a:gd name="connsiteX31" fmla="*/ 2601311 w 5110655"/>
              <a:gd name="connsiteY31" fmla="*/ 633248 h 2840420"/>
              <a:gd name="connsiteX32" fmla="*/ 2522483 w 5110655"/>
              <a:gd name="connsiteY32" fmla="*/ 743607 h 2840420"/>
              <a:gd name="connsiteX33" fmla="*/ 1970690 w 5110655"/>
              <a:gd name="connsiteY33" fmla="*/ 712076 h 2840420"/>
              <a:gd name="connsiteX34" fmla="*/ 1119352 w 5110655"/>
              <a:gd name="connsiteY34" fmla="*/ 838200 h 2840420"/>
              <a:gd name="connsiteX35" fmla="*/ 630621 w 5110655"/>
              <a:gd name="connsiteY35" fmla="*/ 948558 h 2840420"/>
              <a:gd name="connsiteX36" fmla="*/ 551793 w 5110655"/>
              <a:gd name="connsiteY36" fmla="*/ 1027386 h 2840420"/>
              <a:gd name="connsiteX37" fmla="*/ 225973 w 5110655"/>
              <a:gd name="connsiteY37" fmla="*/ 2023241 h 2840420"/>
              <a:gd name="connsiteX38" fmla="*/ 74685 w 5110655"/>
              <a:gd name="connsiteY38" fmla="*/ 2563750 h 2840420"/>
              <a:gd name="connsiteX0" fmla="*/ 74685 w 5110655"/>
              <a:gd name="connsiteY0" fmla="*/ 2563750 h 2840420"/>
              <a:gd name="connsiteX1" fmla="*/ 0 w 5110655"/>
              <a:gd name="connsiteY1" fmla="*/ 2840420 h 2840420"/>
              <a:gd name="connsiteX2" fmla="*/ 659524 w 5110655"/>
              <a:gd name="connsiteY2" fmla="*/ 1153510 h 2840420"/>
              <a:gd name="connsiteX3" fmla="*/ 834516 w 5110655"/>
              <a:gd name="connsiteY3" fmla="*/ 1005498 h 2840420"/>
              <a:gd name="connsiteX4" fmla="*/ 1481959 w 5110655"/>
              <a:gd name="connsiteY4" fmla="*/ 869731 h 2840420"/>
              <a:gd name="connsiteX5" fmla="*/ 1497724 w 5110655"/>
              <a:gd name="connsiteY5" fmla="*/ 869731 h 2840420"/>
              <a:gd name="connsiteX6" fmla="*/ 2238704 w 5110655"/>
              <a:gd name="connsiteY6" fmla="*/ 853965 h 2840420"/>
              <a:gd name="connsiteX7" fmla="*/ 2538248 w 5110655"/>
              <a:gd name="connsiteY7" fmla="*/ 932793 h 2840420"/>
              <a:gd name="connsiteX8" fmla="*/ 2538248 w 5110655"/>
              <a:gd name="connsiteY8" fmla="*/ 932793 h 2840420"/>
              <a:gd name="connsiteX9" fmla="*/ 2774731 w 5110655"/>
              <a:gd name="connsiteY9" fmla="*/ 1027386 h 2840420"/>
              <a:gd name="connsiteX10" fmla="*/ 2932386 w 5110655"/>
              <a:gd name="connsiteY10" fmla="*/ 1058917 h 2840420"/>
              <a:gd name="connsiteX11" fmla="*/ 3263462 w 5110655"/>
              <a:gd name="connsiteY11" fmla="*/ 995855 h 2840420"/>
              <a:gd name="connsiteX12" fmla="*/ 3484179 w 5110655"/>
              <a:gd name="connsiteY12" fmla="*/ 1027386 h 2840420"/>
              <a:gd name="connsiteX13" fmla="*/ 3767959 w 5110655"/>
              <a:gd name="connsiteY13" fmla="*/ 1090448 h 2840420"/>
              <a:gd name="connsiteX14" fmla="*/ 3894083 w 5110655"/>
              <a:gd name="connsiteY14" fmla="*/ 1106214 h 2840420"/>
              <a:gd name="connsiteX15" fmla="*/ 4209393 w 5110655"/>
              <a:gd name="connsiteY15" fmla="*/ 995855 h 2840420"/>
              <a:gd name="connsiteX16" fmla="*/ 4761186 w 5110655"/>
              <a:gd name="connsiteY16" fmla="*/ 790903 h 2840420"/>
              <a:gd name="connsiteX17" fmla="*/ 5060731 w 5110655"/>
              <a:gd name="connsiteY17" fmla="*/ 649014 h 2840420"/>
              <a:gd name="connsiteX18" fmla="*/ 5060731 w 5110655"/>
              <a:gd name="connsiteY18" fmla="*/ 570186 h 2840420"/>
              <a:gd name="connsiteX19" fmla="*/ 5092262 w 5110655"/>
              <a:gd name="connsiteY19" fmla="*/ 381000 h 2840420"/>
              <a:gd name="connsiteX20" fmla="*/ 4966138 w 5110655"/>
              <a:gd name="connsiteY20" fmla="*/ 349469 h 2840420"/>
              <a:gd name="connsiteX21" fmla="*/ 4587766 w 5110655"/>
              <a:gd name="connsiteY21" fmla="*/ 223345 h 2840420"/>
              <a:gd name="connsiteX22" fmla="*/ 4445876 w 5110655"/>
              <a:gd name="connsiteY22" fmla="*/ 176048 h 2840420"/>
              <a:gd name="connsiteX23" fmla="*/ 4319752 w 5110655"/>
              <a:gd name="connsiteY23" fmla="*/ 160283 h 2840420"/>
              <a:gd name="connsiteX24" fmla="*/ 4146331 w 5110655"/>
              <a:gd name="connsiteY24" fmla="*/ 144517 h 2840420"/>
              <a:gd name="connsiteX25" fmla="*/ 3909848 w 5110655"/>
              <a:gd name="connsiteY25" fmla="*/ 18393 h 2840420"/>
              <a:gd name="connsiteX26" fmla="*/ 3799490 w 5110655"/>
              <a:gd name="connsiteY26" fmla="*/ 34158 h 2840420"/>
              <a:gd name="connsiteX27" fmla="*/ 3563007 w 5110655"/>
              <a:gd name="connsiteY27" fmla="*/ 191814 h 2840420"/>
              <a:gd name="connsiteX28" fmla="*/ 3247697 w 5110655"/>
              <a:gd name="connsiteY28" fmla="*/ 286407 h 2840420"/>
              <a:gd name="connsiteX29" fmla="*/ 3058511 w 5110655"/>
              <a:gd name="connsiteY29" fmla="*/ 302172 h 2840420"/>
              <a:gd name="connsiteX30" fmla="*/ 2837793 w 5110655"/>
              <a:gd name="connsiteY30" fmla="*/ 412531 h 2840420"/>
              <a:gd name="connsiteX31" fmla="*/ 2601311 w 5110655"/>
              <a:gd name="connsiteY31" fmla="*/ 633248 h 2840420"/>
              <a:gd name="connsiteX32" fmla="*/ 2522483 w 5110655"/>
              <a:gd name="connsiteY32" fmla="*/ 743607 h 2840420"/>
              <a:gd name="connsiteX33" fmla="*/ 1970690 w 5110655"/>
              <a:gd name="connsiteY33" fmla="*/ 712076 h 2840420"/>
              <a:gd name="connsiteX34" fmla="*/ 1119352 w 5110655"/>
              <a:gd name="connsiteY34" fmla="*/ 838200 h 2840420"/>
              <a:gd name="connsiteX35" fmla="*/ 630621 w 5110655"/>
              <a:gd name="connsiteY35" fmla="*/ 948558 h 2840420"/>
              <a:gd name="connsiteX36" fmla="*/ 551793 w 5110655"/>
              <a:gd name="connsiteY36" fmla="*/ 1027386 h 2840420"/>
              <a:gd name="connsiteX37" fmla="*/ 225973 w 5110655"/>
              <a:gd name="connsiteY37" fmla="*/ 2023241 h 2840420"/>
              <a:gd name="connsiteX38" fmla="*/ 74685 w 5110655"/>
              <a:gd name="connsiteY38" fmla="*/ 2563750 h 2840420"/>
              <a:gd name="connsiteX0" fmla="*/ 227085 w 5263055"/>
              <a:gd name="connsiteY0" fmla="*/ 2563750 h 2840420"/>
              <a:gd name="connsiteX1" fmla="*/ 0 w 5263055"/>
              <a:gd name="connsiteY1" fmla="*/ 2840420 h 2840420"/>
              <a:gd name="connsiteX2" fmla="*/ 811924 w 5263055"/>
              <a:gd name="connsiteY2" fmla="*/ 1153510 h 2840420"/>
              <a:gd name="connsiteX3" fmla="*/ 986916 w 5263055"/>
              <a:gd name="connsiteY3" fmla="*/ 1005498 h 2840420"/>
              <a:gd name="connsiteX4" fmla="*/ 1634359 w 5263055"/>
              <a:gd name="connsiteY4" fmla="*/ 869731 h 2840420"/>
              <a:gd name="connsiteX5" fmla="*/ 1650124 w 5263055"/>
              <a:gd name="connsiteY5" fmla="*/ 869731 h 2840420"/>
              <a:gd name="connsiteX6" fmla="*/ 2391104 w 5263055"/>
              <a:gd name="connsiteY6" fmla="*/ 853965 h 2840420"/>
              <a:gd name="connsiteX7" fmla="*/ 2690648 w 5263055"/>
              <a:gd name="connsiteY7" fmla="*/ 932793 h 2840420"/>
              <a:gd name="connsiteX8" fmla="*/ 2690648 w 5263055"/>
              <a:gd name="connsiteY8" fmla="*/ 932793 h 2840420"/>
              <a:gd name="connsiteX9" fmla="*/ 2927131 w 5263055"/>
              <a:gd name="connsiteY9" fmla="*/ 1027386 h 2840420"/>
              <a:gd name="connsiteX10" fmla="*/ 3084786 w 5263055"/>
              <a:gd name="connsiteY10" fmla="*/ 1058917 h 2840420"/>
              <a:gd name="connsiteX11" fmla="*/ 3415862 w 5263055"/>
              <a:gd name="connsiteY11" fmla="*/ 995855 h 2840420"/>
              <a:gd name="connsiteX12" fmla="*/ 3636579 w 5263055"/>
              <a:gd name="connsiteY12" fmla="*/ 1027386 h 2840420"/>
              <a:gd name="connsiteX13" fmla="*/ 3920359 w 5263055"/>
              <a:gd name="connsiteY13" fmla="*/ 1090448 h 2840420"/>
              <a:gd name="connsiteX14" fmla="*/ 4046483 w 5263055"/>
              <a:gd name="connsiteY14" fmla="*/ 1106214 h 2840420"/>
              <a:gd name="connsiteX15" fmla="*/ 4361793 w 5263055"/>
              <a:gd name="connsiteY15" fmla="*/ 995855 h 2840420"/>
              <a:gd name="connsiteX16" fmla="*/ 4913586 w 5263055"/>
              <a:gd name="connsiteY16" fmla="*/ 790903 h 2840420"/>
              <a:gd name="connsiteX17" fmla="*/ 5213131 w 5263055"/>
              <a:gd name="connsiteY17" fmla="*/ 649014 h 2840420"/>
              <a:gd name="connsiteX18" fmla="*/ 5213131 w 5263055"/>
              <a:gd name="connsiteY18" fmla="*/ 570186 h 2840420"/>
              <a:gd name="connsiteX19" fmla="*/ 5244662 w 5263055"/>
              <a:gd name="connsiteY19" fmla="*/ 381000 h 2840420"/>
              <a:gd name="connsiteX20" fmla="*/ 5118538 w 5263055"/>
              <a:gd name="connsiteY20" fmla="*/ 349469 h 2840420"/>
              <a:gd name="connsiteX21" fmla="*/ 4740166 w 5263055"/>
              <a:gd name="connsiteY21" fmla="*/ 223345 h 2840420"/>
              <a:gd name="connsiteX22" fmla="*/ 4598276 w 5263055"/>
              <a:gd name="connsiteY22" fmla="*/ 176048 h 2840420"/>
              <a:gd name="connsiteX23" fmla="*/ 4472152 w 5263055"/>
              <a:gd name="connsiteY23" fmla="*/ 160283 h 2840420"/>
              <a:gd name="connsiteX24" fmla="*/ 4298731 w 5263055"/>
              <a:gd name="connsiteY24" fmla="*/ 144517 h 2840420"/>
              <a:gd name="connsiteX25" fmla="*/ 4062248 w 5263055"/>
              <a:gd name="connsiteY25" fmla="*/ 18393 h 2840420"/>
              <a:gd name="connsiteX26" fmla="*/ 3951890 w 5263055"/>
              <a:gd name="connsiteY26" fmla="*/ 34158 h 2840420"/>
              <a:gd name="connsiteX27" fmla="*/ 3715407 w 5263055"/>
              <a:gd name="connsiteY27" fmla="*/ 191814 h 2840420"/>
              <a:gd name="connsiteX28" fmla="*/ 3400097 w 5263055"/>
              <a:gd name="connsiteY28" fmla="*/ 286407 h 2840420"/>
              <a:gd name="connsiteX29" fmla="*/ 3210911 w 5263055"/>
              <a:gd name="connsiteY29" fmla="*/ 302172 h 2840420"/>
              <a:gd name="connsiteX30" fmla="*/ 2990193 w 5263055"/>
              <a:gd name="connsiteY30" fmla="*/ 412531 h 2840420"/>
              <a:gd name="connsiteX31" fmla="*/ 2753711 w 5263055"/>
              <a:gd name="connsiteY31" fmla="*/ 633248 h 2840420"/>
              <a:gd name="connsiteX32" fmla="*/ 2674883 w 5263055"/>
              <a:gd name="connsiteY32" fmla="*/ 743607 h 2840420"/>
              <a:gd name="connsiteX33" fmla="*/ 2123090 w 5263055"/>
              <a:gd name="connsiteY33" fmla="*/ 712076 h 2840420"/>
              <a:gd name="connsiteX34" fmla="*/ 1271752 w 5263055"/>
              <a:gd name="connsiteY34" fmla="*/ 838200 h 2840420"/>
              <a:gd name="connsiteX35" fmla="*/ 783021 w 5263055"/>
              <a:gd name="connsiteY35" fmla="*/ 948558 h 2840420"/>
              <a:gd name="connsiteX36" fmla="*/ 704193 w 5263055"/>
              <a:gd name="connsiteY36" fmla="*/ 1027386 h 2840420"/>
              <a:gd name="connsiteX37" fmla="*/ 378373 w 5263055"/>
              <a:gd name="connsiteY37" fmla="*/ 2023241 h 2840420"/>
              <a:gd name="connsiteX38" fmla="*/ 227085 w 5263055"/>
              <a:gd name="connsiteY38" fmla="*/ 2563750 h 2840420"/>
              <a:gd name="connsiteX0" fmla="*/ 227085 w 5263055"/>
              <a:gd name="connsiteY0" fmla="*/ 2563750 h 2840420"/>
              <a:gd name="connsiteX1" fmla="*/ 0 w 5263055"/>
              <a:gd name="connsiteY1" fmla="*/ 2840420 h 2840420"/>
              <a:gd name="connsiteX2" fmla="*/ 811924 w 5263055"/>
              <a:gd name="connsiteY2" fmla="*/ 1153510 h 2840420"/>
              <a:gd name="connsiteX3" fmla="*/ 986916 w 5263055"/>
              <a:gd name="connsiteY3" fmla="*/ 1005498 h 2840420"/>
              <a:gd name="connsiteX4" fmla="*/ 1634359 w 5263055"/>
              <a:gd name="connsiteY4" fmla="*/ 869731 h 2840420"/>
              <a:gd name="connsiteX5" fmla="*/ 1650124 w 5263055"/>
              <a:gd name="connsiteY5" fmla="*/ 869731 h 2840420"/>
              <a:gd name="connsiteX6" fmla="*/ 2391104 w 5263055"/>
              <a:gd name="connsiteY6" fmla="*/ 853965 h 2840420"/>
              <a:gd name="connsiteX7" fmla="*/ 2690648 w 5263055"/>
              <a:gd name="connsiteY7" fmla="*/ 932793 h 2840420"/>
              <a:gd name="connsiteX8" fmla="*/ 2690648 w 5263055"/>
              <a:gd name="connsiteY8" fmla="*/ 932793 h 2840420"/>
              <a:gd name="connsiteX9" fmla="*/ 2927131 w 5263055"/>
              <a:gd name="connsiteY9" fmla="*/ 1027386 h 2840420"/>
              <a:gd name="connsiteX10" fmla="*/ 3084786 w 5263055"/>
              <a:gd name="connsiteY10" fmla="*/ 1058917 h 2840420"/>
              <a:gd name="connsiteX11" fmla="*/ 3415862 w 5263055"/>
              <a:gd name="connsiteY11" fmla="*/ 995855 h 2840420"/>
              <a:gd name="connsiteX12" fmla="*/ 3636579 w 5263055"/>
              <a:gd name="connsiteY12" fmla="*/ 1027386 h 2840420"/>
              <a:gd name="connsiteX13" fmla="*/ 3920359 w 5263055"/>
              <a:gd name="connsiteY13" fmla="*/ 1090448 h 2840420"/>
              <a:gd name="connsiteX14" fmla="*/ 4046483 w 5263055"/>
              <a:gd name="connsiteY14" fmla="*/ 1106214 h 2840420"/>
              <a:gd name="connsiteX15" fmla="*/ 4361793 w 5263055"/>
              <a:gd name="connsiteY15" fmla="*/ 995855 h 2840420"/>
              <a:gd name="connsiteX16" fmla="*/ 4913586 w 5263055"/>
              <a:gd name="connsiteY16" fmla="*/ 790903 h 2840420"/>
              <a:gd name="connsiteX17" fmla="*/ 5213131 w 5263055"/>
              <a:gd name="connsiteY17" fmla="*/ 649014 h 2840420"/>
              <a:gd name="connsiteX18" fmla="*/ 5213131 w 5263055"/>
              <a:gd name="connsiteY18" fmla="*/ 570186 h 2840420"/>
              <a:gd name="connsiteX19" fmla="*/ 5244662 w 5263055"/>
              <a:gd name="connsiteY19" fmla="*/ 381000 h 2840420"/>
              <a:gd name="connsiteX20" fmla="*/ 5118538 w 5263055"/>
              <a:gd name="connsiteY20" fmla="*/ 349469 h 2840420"/>
              <a:gd name="connsiteX21" fmla="*/ 4740166 w 5263055"/>
              <a:gd name="connsiteY21" fmla="*/ 223345 h 2840420"/>
              <a:gd name="connsiteX22" fmla="*/ 4598276 w 5263055"/>
              <a:gd name="connsiteY22" fmla="*/ 176048 h 2840420"/>
              <a:gd name="connsiteX23" fmla="*/ 4472152 w 5263055"/>
              <a:gd name="connsiteY23" fmla="*/ 160283 h 2840420"/>
              <a:gd name="connsiteX24" fmla="*/ 4298731 w 5263055"/>
              <a:gd name="connsiteY24" fmla="*/ 144517 h 2840420"/>
              <a:gd name="connsiteX25" fmla="*/ 4062248 w 5263055"/>
              <a:gd name="connsiteY25" fmla="*/ 18393 h 2840420"/>
              <a:gd name="connsiteX26" fmla="*/ 3951890 w 5263055"/>
              <a:gd name="connsiteY26" fmla="*/ 34158 h 2840420"/>
              <a:gd name="connsiteX27" fmla="*/ 3715407 w 5263055"/>
              <a:gd name="connsiteY27" fmla="*/ 191814 h 2840420"/>
              <a:gd name="connsiteX28" fmla="*/ 3400097 w 5263055"/>
              <a:gd name="connsiteY28" fmla="*/ 286407 h 2840420"/>
              <a:gd name="connsiteX29" fmla="*/ 3210911 w 5263055"/>
              <a:gd name="connsiteY29" fmla="*/ 302172 h 2840420"/>
              <a:gd name="connsiteX30" fmla="*/ 2990193 w 5263055"/>
              <a:gd name="connsiteY30" fmla="*/ 412531 h 2840420"/>
              <a:gd name="connsiteX31" fmla="*/ 2753711 w 5263055"/>
              <a:gd name="connsiteY31" fmla="*/ 633248 h 2840420"/>
              <a:gd name="connsiteX32" fmla="*/ 2674883 w 5263055"/>
              <a:gd name="connsiteY32" fmla="*/ 743607 h 2840420"/>
              <a:gd name="connsiteX33" fmla="*/ 2123090 w 5263055"/>
              <a:gd name="connsiteY33" fmla="*/ 712076 h 2840420"/>
              <a:gd name="connsiteX34" fmla="*/ 1271752 w 5263055"/>
              <a:gd name="connsiteY34" fmla="*/ 838200 h 2840420"/>
              <a:gd name="connsiteX35" fmla="*/ 783021 w 5263055"/>
              <a:gd name="connsiteY35" fmla="*/ 948558 h 2840420"/>
              <a:gd name="connsiteX36" fmla="*/ 704193 w 5263055"/>
              <a:gd name="connsiteY36" fmla="*/ 1027386 h 2840420"/>
              <a:gd name="connsiteX37" fmla="*/ 378373 w 5263055"/>
              <a:gd name="connsiteY37" fmla="*/ 2023241 h 2840420"/>
              <a:gd name="connsiteX38" fmla="*/ 227085 w 5263055"/>
              <a:gd name="connsiteY38" fmla="*/ 2563750 h 2840420"/>
              <a:gd name="connsiteX0" fmla="*/ 227085 w 5263055"/>
              <a:gd name="connsiteY0" fmla="*/ 2563750 h 2840420"/>
              <a:gd name="connsiteX1" fmla="*/ 0 w 5263055"/>
              <a:gd name="connsiteY1" fmla="*/ 2840420 h 2840420"/>
              <a:gd name="connsiteX2" fmla="*/ 811924 w 5263055"/>
              <a:gd name="connsiteY2" fmla="*/ 1153510 h 2840420"/>
              <a:gd name="connsiteX3" fmla="*/ 986916 w 5263055"/>
              <a:gd name="connsiteY3" fmla="*/ 1005498 h 2840420"/>
              <a:gd name="connsiteX4" fmla="*/ 1634359 w 5263055"/>
              <a:gd name="connsiteY4" fmla="*/ 869731 h 2840420"/>
              <a:gd name="connsiteX5" fmla="*/ 1650124 w 5263055"/>
              <a:gd name="connsiteY5" fmla="*/ 869731 h 2840420"/>
              <a:gd name="connsiteX6" fmla="*/ 2391104 w 5263055"/>
              <a:gd name="connsiteY6" fmla="*/ 853965 h 2840420"/>
              <a:gd name="connsiteX7" fmla="*/ 2690648 w 5263055"/>
              <a:gd name="connsiteY7" fmla="*/ 932793 h 2840420"/>
              <a:gd name="connsiteX8" fmla="*/ 2690648 w 5263055"/>
              <a:gd name="connsiteY8" fmla="*/ 932793 h 2840420"/>
              <a:gd name="connsiteX9" fmla="*/ 2927131 w 5263055"/>
              <a:gd name="connsiteY9" fmla="*/ 1027386 h 2840420"/>
              <a:gd name="connsiteX10" fmla="*/ 3084786 w 5263055"/>
              <a:gd name="connsiteY10" fmla="*/ 1058917 h 2840420"/>
              <a:gd name="connsiteX11" fmla="*/ 3415862 w 5263055"/>
              <a:gd name="connsiteY11" fmla="*/ 995855 h 2840420"/>
              <a:gd name="connsiteX12" fmla="*/ 3636579 w 5263055"/>
              <a:gd name="connsiteY12" fmla="*/ 1027386 h 2840420"/>
              <a:gd name="connsiteX13" fmla="*/ 3920359 w 5263055"/>
              <a:gd name="connsiteY13" fmla="*/ 1090448 h 2840420"/>
              <a:gd name="connsiteX14" fmla="*/ 4046483 w 5263055"/>
              <a:gd name="connsiteY14" fmla="*/ 1106214 h 2840420"/>
              <a:gd name="connsiteX15" fmla="*/ 4361793 w 5263055"/>
              <a:gd name="connsiteY15" fmla="*/ 995855 h 2840420"/>
              <a:gd name="connsiteX16" fmla="*/ 4913586 w 5263055"/>
              <a:gd name="connsiteY16" fmla="*/ 790903 h 2840420"/>
              <a:gd name="connsiteX17" fmla="*/ 5213131 w 5263055"/>
              <a:gd name="connsiteY17" fmla="*/ 649014 h 2840420"/>
              <a:gd name="connsiteX18" fmla="*/ 5213131 w 5263055"/>
              <a:gd name="connsiteY18" fmla="*/ 570186 h 2840420"/>
              <a:gd name="connsiteX19" fmla="*/ 5244662 w 5263055"/>
              <a:gd name="connsiteY19" fmla="*/ 381000 h 2840420"/>
              <a:gd name="connsiteX20" fmla="*/ 5118538 w 5263055"/>
              <a:gd name="connsiteY20" fmla="*/ 349469 h 2840420"/>
              <a:gd name="connsiteX21" fmla="*/ 4740166 w 5263055"/>
              <a:gd name="connsiteY21" fmla="*/ 223345 h 2840420"/>
              <a:gd name="connsiteX22" fmla="*/ 4598276 w 5263055"/>
              <a:gd name="connsiteY22" fmla="*/ 176048 h 2840420"/>
              <a:gd name="connsiteX23" fmla="*/ 4472152 w 5263055"/>
              <a:gd name="connsiteY23" fmla="*/ 160283 h 2840420"/>
              <a:gd name="connsiteX24" fmla="*/ 4298731 w 5263055"/>
              <a:gd name="connsiteY24" fmla="*/ 144517 h 2840420"/>
              <a:gd name="connsiteX25" fmla="*/ 4062248 w 5263055"/>
              <a:gd name="connsiteY25" fmla="*/ 18393 h 2840420"/>
              <a:gd name="connsiteX26" fmla="*/ 3951890 w 5263055"/>
              <a:gd name="connsiteY26" fmla="*/ 34158 h 2840420"/>
              <a:gd name="connsiteX27" fmla="*/ 3715407 w 5263055"/>
              <a:gd name="connsiteY27" fmla="*/ 191814 h 2840420"/>
              <a:gd name="connsiteX28" fmla="*/ 3400097 w 5263055"/>
              <a:gd name="connsiteY28" fmla="*/ 286407 h 2840420"/>
              <a:gd name="connsiteX29" fmla="*/ 3210911 w 5263055"/>
              <a:gd name="connsiteY29" fmla="*/ 302172 h 2840420"/>
              <a:gd name="connsiteX30" fmla="*/ 2990193 w 5263055"/>
              <a:gd name="connsiteY30" fmla="*/ 412531 h 2840420"/>
              <a:gd name="connsiteX31" fmla="*/ 2753711 w 5263055"/>
              <a:gd name="connsiteY31" fmla="*/ 633248 h 2840420"/>
              <a:gd name="connsiteX32" fmla="*/ 2674883 w 5263055"/>
              <a:gd name="connsiteY32" fmla="*/ 743607 h 2840420"/>
              <a:gd name="connsiteX33" fmla="*/ 2123090 w 5263055"/>
              <a:gd name="connsiteY33" fmla="*/ 712076 h 2840420"/>
              <a:gd name="connsiteX34" fmla="*/ 1271752 w 5263055"/>
              <a:gd name="connsiteY34" fmla="*/ 838200 h 2840420"/>
              <a:gd name="connsiteX35" fmla="*/ 783021 w 5263055"/>
              <a:gd name="connsiteY35" fmla="*/ 948558 h 2840420"/>
              <a:gd name="connsiteX36" fmla="*/ 704193 w 5263055"/>
              <a:gd name="connsiteY36" fmla="*/ 1027386 h 2840420"/>
              <a:gd name="connsiteX37" fmla="*/ 378373 w 5263055"/>
              <a:gd name="connsiteY37" fmla="*/ 2023241 h 2840420"/>
              <a:gd name="connsiteX38" fmla="*/ 227085 w 5263055"/>
              <a:gd name="connsiteY38" fmla="*/ 2563750 h 2840420"/>
              <a:gd name="connsiteX0" fmla="*/ 227085 w 5263055"/>
              <a:gd name="connsiteY0" fmla="*/ 2487550 h 2840420"/>
              <a:gd name="connsiteX1" fmla="*/ 0 w 5263055"/>
              <a:gd name="connsiteY1" fmla="*/ 2840420 h 2840420"/>
              <a:gd name="connsiteX2" fmla="*/ 811924 w 5263055"/>
              <a:gd name="connsiteY2" fmla="*/ 1153510 h 2840420"/>
              <a:gd name="connsiteX3" fmla="*/ 986916 w 5263055"/>
              <a:gd name="connsiteY3" fmla="*/ 1005498 h 2840420"/>
              <a:gd name="connsiteX4" fmla="*/ 1634359 w 5263055"/>
              <a:gd name="connsiteY4" fmla="*/ 869731 h 2840420"/>
              <a:gd name="connsiteX5" fmla="*/ 1650124 w 5263055"/>
              <a:gd name="connsiteY5" fmla="*/ 869731 h 2840420"/>
              <a:gd name="connsiteX6" fmla="*/ 2391104 w 5263055"/>
              <a:gd name="connsiteY6" fmla="*/ 853965 h 2840420"/>
              <a:gd name="connsiteX7" fmla="*/ 2690648 w 5263055"/>
              <a:gd name="connsiteY7" fmla="*/ 932793 h 2840420"/>
              <a:gd name="connsiteX8" fmla="*/ 2690648 w 5263055"/>
              <a:gd name="connsiteY8" fmla="*/ 932793 h 2840420"/>
              <a:gd name="connsiteX9" fmla="*/ 2927131 w 5263055"/>
              <a:gd name="connsiteY9" fmla="*/ 1027386 h 2840420"/>
              <a:gd name="connsiteX10" fmla="*/ 3084786 w 5263055"/>
              <a:gd name="connsiteY10" fmla="*/ 1058917 h 2840420"/>
              <a:gd name="connsiteX11" fmla="*/ 3415862 w 5263055"/>
              <a:gd name="connsiteY11" fmla="*/ 995855 h 2840420"/>
              <a:gd name="connsiteX12" fmla="*/ 3636579 w 5263055"/>
              <a:gd name="connsiteY12" fmla="*/ 1027386 h 2840420"/>
              <a:gd name="connsiteX13" fmla="*/ 3920359 w 5263055"/>
              <a:gd name="connsiteY13" fmla="*/ 1090448 h 2840420"/>
              <a:gd name="connsiteX14" fmla="*/ 4046483 w 5263055"/>
              <a:gd name="connsiteY14" fmla="*/ 1106214 h 2840420"/>
              <a:gd name="connsiteX15" fmla="*/ 4361793 w 5263055"/>
              <a:gd name="connsiteY15" fmla="*/ 995855 h 2840420"/>
              <a:gd name="connsiteX16" fmla="*/ 4913586 w 5263055"/>
              <a:gd name="connsiteY16" fmla="*/ 790903 h 2840420"/>
              <a:gd name="connsiteX17" fmla="*/ 5213131 w 5263055"/>
              <a:gd name="connsiteY17" fmla="*/ 649014 h 2840420"/>
              <a:gd name="connsiteX18" fmla="*/ 5213131 w 5263055"/>
              <a:gd name="connsiteY18" fmla="*/ 570186 h 2840420"/>
              <a:gd name="connsiteX19" fmla="*/ 5244662 w 5263055"/>
              <a:gd name="connsiteY19" fmla="*/ 381000 h 2840420"/>
              <a:gd name="connsiteX20" fmla="*/ 5118538 w 5263055"/>
              <a:gd name="connsiteY20" fmla="*/ 349469 h 2840420"/>
              <a:gd name="connsiteX21" fmla="*/ 4740166 w 5263055"/>
              <a:gd name="connsiteY21" fmla="*/ 223345 h 2840420"/>
              <a:gd name="connsiteX22" fmla="*/ 4598276 w 5263055"/>
              <a:gd name="connsiteY22" fmla="*/ 176048 h 2840420"/>
              <a:gd name="connsiteX23" fmla="*/ 4472152 w 5263055"/>
              <a:gd name="connsiteY23" fmla="*/ 160283 h 2840420"/>
              <a:gd name="connsiteX24" fmla="*/ 4298731 w 5263055"/>
              <a:gd name="connsiteY24" fmla="*/ 144517 h 2840420"/>
              <a:gd name="connsiteX25" fmla="*/ 4062248 w 5263055"/>
              <a:gd name="connsiteY25" fmla="*/ 18393 h 2840420"/>
              <a:gd name="connsiteX26" fmla="*/ 3951890 w 5263055"/>
              <a:gd name="connsiteY26" fmla="*/ 34158 h 2840420"/>
              <a:gd name="connsiteX27" fmla="*/ 3715407 w 5263055"/>
              <a:gd name="connsiteY27" fmla="*/ 191814 h 2840420"/>
              <a:gd name="connsiteX28" fmla="*/ 3400097 w 5263055"/>
              <a:gd name="connsiteY28" fmla="*/ 286407 h 2840420"/>
              <a:gd name="connsiteX29" fmla="*/ 3210911 w 5263055"/>
              <a:gd name="connsiteY29" fmla="*/ 302172 h 2840420"/>
              <a:gd name="connsiteX30" fmla="*/ 2990193 w 5263055"/>
              <a:gd name="connsiteY30" fmla="*/ 412531 h 2840420"/>
              <a:gd name="connsiteX31" fmla="*/ 2753711 w 5263055"/>
              <a:gd name="connsiteY31" fmla="*/ 633248 h 2840420"/>
              <a:gd name="connsiteX32" fmla="*/ 2674883 w 5263055"/>
              <a:gd name="connsiteY32" fmla="*/ 743607 h 2840420"/>
              <a:gd name="connsiteX33" fmla="*/ 2123090 w 5263055"/>
              <a:gd name="connsiteY33" fmla="*/ 712076 h 2840420"/>
              <a:gd name="connsiteX34" fmla="*/ 1271752 w 5263055"/>
              <a:gd name="connsiteY34" fmla="*/ 838200 h 2840420"/>
              <a:gd name="connsiteX35" fmla="*/ 783021 w 5263055"/>
              <a:gd name="connsiteY35" fmla="*/ 948558 h 2840420"/>
              <a:gd name="connsiteX36" fmla="*/ 704193 w 5263055"/>
              <a:gd name="connsiteY36" fmla="*/ 1027386 h 2840420"/>
              <a:gd name="connsiteX37" fmla="*/ 378373 w 5263055"/>
              <a:gd name="connsiteY37" fmla="*/ 2023241 h 2840420"/>
              <a:gd name="connsiteX38" fmla="*/ 227085 w 5263055"/>
              <a:gd name="connsiteY38" fmla="*/ 2487550 h 2840420"/>
              <a:gd name="connsiteX0" fmla="*/ 227085 w 5263055"/>
              <a:gd name="connsiteY0" fmla="*/ 2487550 h 2840420"/>
              <a:gd name="connsiteX1" fmla="*/ 0 w 5263055"/>
              <a:gd name="connsiteY1" fmla="*/ 2840420 h 2840420"/>
              <a:gd name="connsiteX2" fmla="*/ 811924 w 5263055"/>
              <a:gd name="connsiteY2" fmla="*/ 1153510 h 2840420"/>
              <a:gd name="connsiteX3" fmla="*/ 986916 w 5263055"/>
              <a:gd name="connsiteY3" fmla="*/ 1005498 h 2840420"/>
              <a:gd name="connsiteX4" fmla="*/ 1634359 w 5263055"/>
              <a:gd name="connsiteY4" fmla="*/ 869731 h 2840420"/>
              <a:gd name="connsiteX5" fmla="*/ 1650124 w 5263055"/>
              <a:gd name="connsiteY5" fmla="*/ 869731 h 2840420"/>
              <a:gd name="connsiteX6" fmla="*/ 2391104 w 5263055"/>
              <a:gd name="connsiteY6" fmla="*/ 853965 h 2840420"/>
              <a:gd name="connsiteX7" fmla="*/ 2690648 w 5263055"/>
              <a:gd name="connsiteY7" fmla="*/ 932793 h 2840420"/>
              <a:gd name="connsiteX8" fmla="*/ 2690648 w 5263055"/>
              <a:gd name="connsiteY8" fmla="*/ 932793 h 2840420"/>
              <a:gd name="connsiteX9" fmla="*/ 2927131 w 5263055"/>
              <a:gd name="connsiteY9" fmla="*/ 1027386 h 2840420"/>
              <a:gd name="connsiteX10" fmla="*/ 3084786 w 5263055"/>
              <a:gd name="connsiteY10" fmla="*/ 1058917 h 2840420"/>
              <a:gd name="connsiteX11" fmla="*/ 3415862 w 5263055"/>
              <a:gd name="connsiteY11" fmla="*/ 995855 h 2840420"/>
              <a:gd name="connsiteX12" fmla="*/ 3636579 w 5263055"/>
              <a:gd name="connsiteY12" fmla="*/ 1027386 h 2840420"/>
              <a:gd name="connsiteX13" fmla="*/ 3920359 w 5263055"/>
              <a:gd name="connsiteY13" fmla="*/ 1090448 h 2840420"/>
              <a:gd name="connsiteX14" fmla="*/ 4046483 w 5263055"/>
              <a:gd name="connsiteY14" fmla="*/ 1106214 h 2840420"/>
              <a:gd name="connsiteX15" fmla="*/ 4361793 w 5263055"/>
              <a:gd name="connsiteY15" fmla="*/ 995855 h 2840420"/>
              <a:gd name="connsiteX16" fmla="*/ 4913586 w 5263055"/>
              <a:gd name="connsiteY16" fmla="*/ 790903 h 2840420"/>
              <a:gd name="connsiteX17" fmla="*/ 5213131 w 5263055"/>
              <a:gd name="connsiteY17" fmla="*/ 649014 h 2840420"/>
              <a:gd name="connsiteX18" fmla="*/ 5213131 w 5263055"/>
              <a:gd name="connsiteY18" fmla="*/ 570186 h 2840420"/>
              <a:gd name="connsiteX19" fmla="*/ 5244662 w 5263055"/>
              <a:gd name="connsiteY19" fmla="*/ 381000 h 2840420"/>
              <a:gd name="connsiteX20" fmla="*/ 5118538 w 5263055"/>
              <a:gd name="connsiteY20" fmla="*/ 349469 h 2840420"/>
              <a:gd name="connsiteX21" fmla="*/ 4740166 w 5263055"/>
              <a:gd name="connsiteY21" fmla="*/ 223345 h 2840420"/>
              <a:gd name="connsiteX22" fmla="*/ 4598276 w 5263055"/>
              <a:gd name="connsiteY22" fmla="*/ 176048 h 2840420"/>
              <a:gd name="connsiteX23" fmla="*/ 4472152 w 5263055"/>
              <a:gd name="connsiteY23" fmla="*/ 160283 h 2840420"/>
              <a:gd name="connsiteX24" fmla="*/ 4298731 w 5263055"/>
              <a:gd name="connsiteY24" fmla="*/ 144517 h 2840420"/>
              <a:gd name="connsiteX25" fmla="*/ 4062248 w 5263055"/>
              <a:gd name="connsiteY25" fmla="*/ 18393 h 2840420"/>
              <a:gd name="connsiteX26" fmla="*/ 3951890 w 5263055"/>
              <a:gd name="connsiteY26" fmla="*/ 34158 h 2840420"/>
              <a:gd name="connsiteX27" fmla="*/ 3715407 w 5263055"/>
              <a:gd name="connsiteY27" fmla="*/ 191814 h 2840420"/>
              <a:gd name="connsiteX28" fmla="*/ 3400097 w 5263055"/>
              <a:gd name="connsiteY28" fmla="*/ 286407 h 2840420"/>
              <a:gd name="connsiteX29" fmla="*/ 3210911 w 5263055"/>
              <a:gd name="connsiteY29" fmla="*/ 302172 h 2840420"/>
              <a:gd name="connsiteX30" fmla="*/ 2990193 w 5263055"/>
              <a:gd name="connsiteY30" fmla="*/ 412531 h 2840420"/>
              <a:gd name="connsiteX31" fmla="*/ 2753711 w 5263055"/>
              <a:gd name="connsiteY31" fmla="*/ 633248 h 2840420"/>
              <a:gd name="connsiteX32" fmla="*/ 2674883 w 5263055"/>
              <a:gd name="connsiteY32" fmla="*/ 743607 h 2840420"/>
              <a:gd name="connsiteX33" fmla="*/ 2123090 w 5263055"/>
              <a:gd name="connsiteY33" fmla="*/ 712076 h 2840420"/>
              <a:gd name="connsiteX34" fmla="*/ 1271752 w 5263055"/>
              <a:gd name="connsiteY34" fmla="*/ 838200 h 2840420"/>
              <a:gd name="connsiteX35" fmla="*/ 783021 w 5263055"/>
              <a:gd name="connsiteY35" fmla="*/ 948558 h 2840420"/>
              <a:gd name="connsiteX36" fmla="*/ 704193 w 5263055"/>
              <a:gd name="connsiteY36" fmla="*/ 1027386 h 2840420"/>
              <a:gd name="connsiteX37" fmla="*/ 378373 w 5263055"/>
              <a:gd name="connsiteY37" fmla="*/ 2023241 h 2840420"/>
              <a:gd name="connsiteX38" fmla="*/ 227085 w 5263055"/>
              <a:gd name="connsiteY38" fmla="*/ 2487550 h 2840420"/>
              <a:gd name="connsiteX0" fmla="*/ 227085 w 5263055"/>
              <a:gd name="connsiteY0" fmla="*/ 2487550 h 2840420"/>
              <a:gd name="connsiteX1" fmla="*/ 0 w 5263055"/>
              <a:gd name="connsiteY1" fmla="*/ 2840420 h 2840420"/>
              <a:gd name="connsiteX2" fmla="*/ 811924 w 5263055"/>
              <a:gd name="connsiteY2" fmla="*/ 1153510 h 2840420"/>
              <a:gd name="connsiteX3" fmla="*/ 986916 w 5263055"/>
              <a:gd name="connsiteY3" fmla="*/ 1005498 h 2840420"/>
              <a:gd name="connsiteX4" fmla="*/ 1634359 w 5263055"/>
              <a:gd name="connsiteY4" fmla="*/ 869731 h 2840420"/>
              <a:gd name="connsiteX5" fmla="*/ 1650124 w 5263055"/>
              <a:gd name="connsiteY5" fmla="*/ 869731 h 2840420"/>
              <a:gd name="connsiteX6" fmla="*/ 2391104 w 5263055"/>
              <a:gd name="connsiteY6" fmla="*/ 853965 h 2840420"/>
              <a:gd name="connsiteX7" fmla="*/ 2690648 w 5263055"/>
              <a:gd name="connsiteY7" fmla="*/ 932793 h 2840420"/>
              <a:gd name="connsiteX8" fmla="*/ 2690648 w 5263055"/>
              <a:gd name="connsiteY8" fmla="*/ 932793 h 2840420"/>
              <a:gd name="connsiteX9" fmla="*/ 2927131 w 5263055"/>
              <a:gd name="connsiteY9" fmla="*/ 1027386 h 2840420"/>
              <a:gd name="connsiteX10" fmla="*/ 3084786 w 5263055"/>
              <a:gd name="connsiteY10" fmla="*/ 1058917 h 2840420"/>
              <a:gd name="connsiteX11" fmla="*/ 3415862 w 5263055"/>
              <a:gd name="connsiteY11" fmla="*/ 995855 h 2840420"/>
              <a:gd name="connsiteX12" fmla="*/ 3636579 w 5263055"/>
              <a:gd name="connsiteY12" fmla="*/ 1027386 h 2840420"/>
              <a:gd name="connsiteX13" fmla="*/ 3920359 w 5263055"/>
              <a:gd name="connsiteY13" fmla="*/ 1090448 h 2840420"/>
              <a:gd name="connsiteX14" fmla="*/ 4046483 w 5263055"/>
              <a:gd name="connsiteY14" fmla="*/ 1106214 h 2840420"/>
              <a:gd name="connsiteX15" fmla="*/ 4361793 w 5263055"/>
              <a:gd name="connsiteY15" fmla="*/ 995855 h 2840420"/>
              <a:gd name="connsiteX16" fmla="*/ 4913586 w 5263055"/>
              <a:gd name="connsiteY16" fmla="*/ 790903 h 2840420"/>
              <a:gd name="connsiteX17" fmla="*/ 5213131 w 5263055"/>
              <a:gd name="connsiteY17" fmla="*/ 649014 h 2840420"/>
              <a:gd name="connsiteX18" fmla="*/ 5213131 w 5263055"/>
              <a:gd name="connsiteY18" fmla="*/ 570186 h 2840420"/>
              <a:gd name="connsiteX19" fmla="*/ 5244662 w 5263055"/>
              <a:gd name="connsiteY19" fmla="*/ 381000 h 2840420"/>
              <a:gd name="connsiteX20" fmla="*/ 5118538 w 5263055"/>
              <a:gd name="connsiteY20" fmla="*/ 349469 h 2840420"/>
              <a:gd name="connsiteX21" fmla="*/ 4740166 w 5263055"/>
              <a:gd name="connsiteY21" fmla="*/ 223345 h 2840420"/>
              <a:gd name="connsiteX22" fmla="*/ 4598276 w 5263055"/>
              <a:gd name="connsiteY22" fmla="*/ 176048 h 2840420"/>
              <a:gd name="connsiteX23" fmla="*/ 4472152 w 5263055"/>
              <a:gd name="connsiteY23" fmla="*/ 160283 h 2840420"/>
              <a:gd name="connsiteX24" fmla="*/ 4298731 w 5263055"/>
              <a:gd name="connsiteY24" fmla="*/ 144517 h 2840420"/>
              <a:gd name="connsiteX25" fmla="*/ 4062248 w 5263055"/>
              <a:gd name="connsiteY25" fmla="*/ 18393 h 2840420"/>
              <a:gd name="connsiteX26" fmla="*/ 3951890 w 5263055"/>
              <a:gd name="connsiteY26" fmla="*/ 34158 h 2840420"/>
              <a:gd name="connsiteX27" fmla="*/ 3715407 w 5263055"/>
              <a:gd name="connsiteY27" fmla="*/ 191814 h 2840420"/>
              <a:gd name="connsiteX28" fmla="*/ 3400097 w 5263055"/>
              <a:gd name="connsiteY28" fmla="*/ 286407 h 2840420"/>
              <a:gd name="connsiteX29" fmla="*/ 3210911 w 5263055"/>
              <a:gd name="connsiteY29" fmla="*/ 302172 h 2840420"/>
              <a:gd name="connsiteX30" fmla="*/ 2990193 w 5263055"/>
              <a:gd name="connsiteY30" fmla="*/ 412531 h 2840420"/>
              <a:gd name="connsiteX31" fmla="*/ 2753711 w 5263055"/>
              <a:gd name="connsiteY31" fmla="*/ 633248 h 2840420"/>
              <a:gd name="connsiteX32" fmla="*/ 2674883 w 5263055"/>
              <a:gd name="connsiteY32" fmla="*/ 743607 h 2840420"/>
              <a:gd name="connsiteX33" fmla="*/ 2123090 w 5263055"/>
              <a:gd name="connsiteY33" fmla="*/ 712076 h 2840420"/>
              <a:gd name="connsiteX34" fmla="*/ 1271752 w 5263055"/>
              <a:gd name="connsiteY34" fmla="*/ 838200 h 2840420"/>
              <a:gd name="connsiteX35" fmla="*/ 783021 w 5263055"/>
              <a:gd name="connsiteY35" fmla="*/ 948558 h 2840420"/>
              <a:gd name="connsiteX36" fmla="*/ 704193 w 5263055"/>
              <a:gd name="connsiteY36" fmla="*/ 1027386 h 2840420"/>
              <a:gd name="connsiteX37" fmla="*/ 378373 w 5263055"/>
              <a:gd name="connsiteY37" fmla="*/ 2023241 h 2840420"/>
              <a:gd name="connsiteX38" fmla="*/ 227085 w 5263055"/>
              <a:gd name="connsiteY38" fmla="*/ 2487550 h 2840420"/>
              <a:gd name="connsiteX0" fmla="*/ 227085 w 5263055"/>
              <a:gd name="connsiteY0" fmla="*/ 2487550 h 2840420"/>
              <a:gd name="connsiteX1" fmla="*/ 0 w 5263055"/>
              <a:gd name="connsiteY1" fmla="*/ 2840420 h 2840420"/>
              <a:gd name="connsiteX2" fmla="*/ 811924 w 5263055"/>
              <a:gd name="connsiteY2" fmla="*/ 1153510 h 2840420"/>
              <a:gd name="connsiteX3" fmla="*/ 986916 w 5263055"/>
              <a:gd name="connsiteY3" fmla="*/ 1005498 h 2840420"/>
              <a:gd name="connsiteX4" fmla="*/ 1634359 w 5263055"/>
              <a:gd name="connsiteY4" fmla="*/ 869731 h 2840420"/>
              <a:gd name="connsiteX5" fmla="*/ 1650124 w 5263055"/>
              <a:gd name="connsiteY5" fmla="*/ 869731 h 2840420"/>
              <a:gd name="connsiteX6" fmla="*/ 2391104 w 5263055"/>
              <a:gd name="connsiteY6" fmla="*/ 853965 h 2840420"/>
              <a:gd name="connsiteX7" fmla="*/ 2690648 w 5263055"/>
              <a:gd name="connsiteY7" fmla="*/ 932793 h 2840420"/>
              <a:gd name="connsiteX8" fmla="*/ 2690648 w 5263055"/>
              <a:gd name="connsiteY8" fmla="*/ 932793 h 2840420"/>
              <a:gd name="connsiteX9" fmla="*/ 2927131 w 5263055"/>
              <a:gd name="connsiteY9" fmla="*/ 1027386 h 2840420"/>
              <a:gd name="connsiteX10" fmla="*/ 3084786 w 5263055"/>
              <a:gd name="connsiteY10" fmla="*/ 1058917 h 2840420"/>
              <a:gd name="connsiteX11" fmla="*/ 3415862 w 5263055"/>
              <a:gd name="connsiteY11" fmla="*/ 995855 h 2840420"/>
              <a:gd name="connsiteX12" fmla="*/ 3636579 w 5263055"/>
              <a:gd name="connsiteY12" fmla="*/ 1027386 h 2840420"/>
              <a:gd name="connsiteX13" fmla="*/ 3920359 w 5263055"/>
              <a:gd name="connsiteY13" fmla="*/ 1090448 h 2840420"/>
              <a:gd name="connsiteX14" fmla="*/ 4046483 w 5263055"/>
              <a:gd name="connsiteY14" fmla="*/ 1106214 h 2840420"/>
              <a:gd name="connsiteX15" fmla="*/ 4361793 w 5263055"/>
              <a:gd name="connsiteY15" fmla="*/ 995855 h 2840420"/>
              <a:gd name="connsiteX16" fmla="*/ 4913586 w 5263055"/>
              <a:gd name="connsiteY16" fmla="*/ 790903 h 2840420"/>
              <a:gd name="connsiteX17" fmla="*/ 5213131 w 5263055"/>
              <a:gd name="connsiteY17" fmla="*/ 649014 h 2840420"/>
              <a:gd name="connsiteX18" fmla="*/ 5213131 w 5263055"/>
              <a:gd name="connsiteY18" fmla="*/ 570186 h 2840420"/>
              <a:gd name="connsiteX19" fmla="*/ 5244662 w 5263055"/>
              <a:gd name="connsiteY19" fmla="*/ 381000 h 2840420"/>
              <a:gd name="connsiteX20" fmla="*/ 5118538 w 5263055"/>
              <a:gd name="connsiteY20" fmla="*/ 349469 h 2840420"/>
              <a:gd name="connsiteX21" fmla="*/ 4740166 w 5263055"/>
              <a:gd name="connsiteY21" fmla="*/ 223345 h 2840420"/>
              <a:gd name="connsiteX22" fmla="*/ 4598276 w 5263055"/>
              <a:gd name="connsiteY22" fmla="*/ 176048 h 2840420"/>
              <a:gd name="connsiteX23" fmla="*/ 4472152 w 5263055"/>
              <a:gd name="connsiteY23" fmla="*/ 160283 h 2840420"/>
              <a:gd name="connsiteX24" fmla="*/ 4298731 w 5263055"/>
              <a:gd name="connsiteY24" fmla="*/ 144517 h 2840420"/>
              <a:gd name="connsiteX25" fmla="*/ 4062248 w 5263055"/>
              <a:gd name="connsiteY25" fmla="*/ 18393 h 2840420"/>
              <a:gd name="connsiteX26" fmla="*/ 3951890 w 5263055"/>
              <a:gd name="connsiteY26" fmla="*/ 34158 h 2840420"/>
              <a:gd name="connsiteX27" fmla="*/ 3715407 w 5263055"/>
              <a:gd name="connsiteY27" fmla="*/ 191814 h 2840420"/>
              <a:gd name="connsiteX28" fmla="*/ 3400097 w 5263055"/>
              <a:gd name="connsiteY28" fmla="*/ 286407 h 2840420"/>
              <a:gd name="connsiteX29" fmla="*/ 3210911 w 5263055"/>
              <a:gd name="connsiteY29" fmla="*/ 302172 h 2840420"/>
              <a:gd name="connsiteX30" fmla="*/ 2990193 w 5263055"/>
              <a:gd name="connsiteY30" fmla="*/ 412531 h 2840420"/>
              <a:gd name="connsiteX31" fmla="*/ 2753711 w 5263055"/>
              <a:gd name="connsiteY31" fmla="*/ 633248 h 2840420"/>
              <a:gd name="connsiteX32" fmla="*/ 2674883 w 5263055"/>
              <a:gd name="connsiteY32" fmla="*/ 743607 h 2840420"/>
              <a:gd name="connsiteX33" fmla="*/ 2123090 w 5263055"/>
              <a:gd name="connsiteY33" fmla="*/ 712076 h 2840420"/>
              <a:gd name="connsiteX34" fmla="*/ 1271752 w 5263055"/>
              <a:gd name="connsiteY34" fmla="*/ 838200 h 2840420"/>
              <a:gd name="connsiteX35" fmla="*/ 783021 w 5263055"/>
              <a:gd name="connsiteY35" fmla="*/ 948558 h 2840420"/>
              <a:gd name="connsiteX36" fmla="*/ 704193 w 5263055"/>
              <a:gd name="connsiteY36" fmla="*/ 1027386 h 2840420"/>
              <a:gd name="connsiteX37" fmla="*/ 378373 w 5263055"/>
              <a:gd name="connsiteY37" fmla="*/ 2023241 h 2840420"/>
              <a:gd name="connsiteX38" fmla="*/ 227085 w 5263055"/>
              <a:gd name="connsiteY38" fmla="*/ 2487550 h 2840420"/>
              <a:gd name="connsiteX0" fmla="*/ 227085 w 5263055"/>
              <a:gd name="connsiteY0" fmla="*/ 2487550 h 2840420"/>
              <a:gd name="connsiteX1" fmla="*/ 0 w 5263055"/>
              <a:gd name="connsiteY1" fmla="*/ 2840420 h 2840420"/>
              <a:gd name="connsiteX2" fmla="*/ 811924 w 5263055"/>
              <a:gd name="connsiteY2" fmla="*/ 1153510 h 2840420"/>
              <a:gd name="connsiteX3" fmla="*/ 986916 w 5263055"/>
              <a:gd name="connsiteY3" fmla="*/ 1005498 h 2840420"/>
              <a:gd name="connsiteX4" fmla="*/ 1634359 w 5263055"/>
              <a:gd name="connsiteY4" fmla="*/ 869731 h 2840420"/>
              <a:gd name="connsiteX5" fmla="*/ 1650124 w 5263055"/>
              <a:gd name="connsiteY5" fmla="*/ 869731 h 2840420"/>
              <a:gd name="connsiteX6" fmla="*/ 2391104 w 5263055"/>
              <a:gd name="connsiteY6" fmla="*/ 853965 h 2840420"/>
              <a:gd name="connsiteX7" fmla="*/ 2690648 w 5263055"/>
              <a:gd name="connsiteY7" fmla="*/ 932793 h 2840420"/>
              <a:gd name="connsiteX8" fmla="*/ 2690648 w 5263055"/>
              <a:gd name="connsiteY8" fmla="*/ 932793 h 2840420"/>
              <a:gd name="connsiteX9" fmla="*/ 2927131 w 5263055"/>
              <a:gd name="connsiteY9" fmla="*/ 1027386 h 2840420"/>
              <a:gd name="connsiteX10" fmla="*/ 3084786 w 5263055"/>
              <a:gd name="connsiteY10" fmla="*/ 1058917 h 2840420"/>
              <a:gd name="connsiteX11" fmla="*/ 3415862 w 5263055"/>
              <a:gd name="connsiteY11" fmla="*/ 995855 h 2840420"/>
              <a:gd name="connsiteX12" fmla="*/ 3636579 w 5263055"/>
              <a:gd name="connsiteY12" fmla="*/ 1027386 h 2840420"/>
              <a:gd name="connsiteX13" fmla="*/ 3920359 w 5263055"/>
              <a:gd name="connsiteY13" fmla="*/ 1090448 h 2840420"/>
              <a:gd name="connsiteX14" fmla="*/ 4046483 w 5263055"/>
              <a:gd name="connsiteY14" fmla="*/ 1106214 h 2840420"/>
              <a:gd name="connsiteX15" fmla="*/ 4361793 w 5263055"/>
              <a:gd name="connsiteY15" fmla="*/ 995855 h 2840420"/>
              <a:gd name="connsiteX16" fmla="*/ 4913586 w 5263055"/>
              <a:gd name="connsiteY16" fmla="*/ 790903 h 2840420"/>
              <a:gd name="connsiteX17" fmla="*/ 5213131 w 5263055"/>
              <a:gd name="connsiteY17" fmla="*/ 649014 h 2840420"/>
              <a:gd name="connsiteX18" fmla="*/ 5213131 w 5263055"/>
              <a:gd name="connsiteY18" fmla="*/ 570186 h 2840420"/>
              <a:gd name="connsiteX19" fmla="*/ 5244662 w 5263055"/>
              <a:gd name="connsiteY19" fmla="*/ 381000 h 2840420"/>
              <a:gd name="connsiteX20" fmla="*/ 5118538 w 5263055"/>
              <a:gd name="connsiteY20" fmla="*/ 349469 h 2840420"/>
              <a:gd name="connsiteX21" fmla="*/ 4740166 w 5263055"/>
              <a:gd name="connsiteY21" fmla="*/ 223345 h 2840420"/>
              <a:gd name="connsiteX22" fmla="*/ 4598276 w 5263055"/>
              <a:gd name="connsiteY22" fmla="*/ 176048 h 2840420"/>
              <a:gd name="connsiteX23" fmla="*/ 4472152 w 5263055"/>
              <a:gd name="connsiteY23" fmla="*/ 160283 h 2840420"/>
              <a:gd name="connsiteX24" fmla="*/ 4298731 w 5263055"/>
              <a:gd name="connsiteY24" fmla="*/ 144517 h 2840420"/>
              <a:gd name="connsiteX25" fmla="*/ 4062248 w 5263055"/>
              <a:gd name="connsiteY25" fmla="*/ 18393 h 2840420"/>
              <a:gd name="connsiteX26" fmla="*/ 3951890 w 5263055"/>
              <a:gd name="connsiteY26" fmla="*/ 34158 h 2840420"/>
              <a:gd name="connsiteX27" fmla="*/ 3715407 w 5263055"/>
              <a:gd name="connsiteY27" fmla="*/ 191814 h 2840420"/>
              <a:gd name="connsiteX28" fmla="*/ 3400097 w 5263055"/>
              <a:gd name="connsiteY28" fmla="*/ 286407 h 2840420"/>
              <a:gd name="connsiteX29" fmla="*/ 3210911 w 5263055"/>
              <a:gd name="connsiteY29" fmla="*/ 302172 h 2840420"/>
              <a:gd name="connsiteX30" fmla="*/ 2990193 w 5263055"/>
              <a:gd name="connsiteY30" fmla="*/ 412531 h 2840420"/>
              <a:gd name="connsiteX31" fmla="*/ 2753711 w 5263055"/>
              <a:gd name="connsiteY31" fmla="*/ 633248 h 2840420"/>
              <a:gd name="connsiteX32" fmla="*/ 2674883 w 5263055"/>
              <a:gd name="connsiteY32" fmla="*/ 743607 h 2840420"/>
              <a:gd name="connsiteX33" fmla="*/ 2123090 w 5263055"/>
              <a:gd name="connsiteY33" fmla="*/ 712076 h 2840420"/>
              <a:gd name="connsiteX34" fmla="*/ 1271752 w 5263055"/>
              <a:gd name="connsiteY34" fmla="*/ 838200 h 2840420"/>
              <a:gd name="connsiteX35" fmla="*/ 783021 w 5263055"/>
              <a:gd name="connsiteY35" fmla="*/ 948558 h 2840420"/>
              <a:gd name="connsiteX36" fmla="*/ 704193 w 5263055"/>
              <a:gd name="connsiteY36" fmla="*/ 1027386 h 2840420"/>
              <a:gd name="connsiteX37" fmla="*/ 378373 w 5263055"/>
              <a:gd name="connsiteY37" fmla="*/ 2023241 h 2840420"/>
              <a:gd name="connsiteX38" fmla="*/ 227085 w 5263055"/>
              <a:gd name="connsiteY38" fmla="*/ 2487550 h 2840420"/>
              <a:gd name="connsiteX0" fmla="*/ 227085 w 5263055"/>
              <a:gd name="connsiteY0" fmla="*/ 2487550 h 2840420"/>
              <a:gd name="connsiteX1" fmla="*/ 0 w 5263055"/>
              <a:gd name="connsiteY1" fmla="*/ 2840420 h 2840420"/>
              <a:gd name="connsiteX2" fmla="*/ 811924 w 5263055"/>
              <a:gd name="connsiteY2" fmla="*/ 1153510 h 2840420"/>
              <a:gd name="connsiteX3" fmla="*/ 986916 w 5263055"/>
              <a:gd name="connsiteY3" fmla="*/ 1005498 h 2840420"/>
              <a:gd name="connsiteX4" fmla="*/ 1634359 w 5263055"/>
              <a:gd name="connsiteY4" fmla="*/ 869731 h 2840420"/>
              <a:gd name="connsiteX5" fmla="*/ 1650124 w 5263055"/>
              <a:gd name="connsiteY5" fmla="*/ 869731 h 2840420"/>
              <a:gd name="connsiteX6" fmla="*/ 2391104 w 5263055"/>
              <a:gd name="connsiteY6" fmla="*/ 853965 h 2840420"/>
              <a:gd name="connsiteX7" fmla="*/ 2690648 w 5263055"/>
              <a:gd name="connsiteY7" fmla="*/ 932793 h 2840420"/>
              <a:gd name="connsiteX8" fmla="*/ 2690648 w 5263055"/>
              <a:gd name="connsiteY8" fmla="*/ 932793 h 2840420"/>
              <a:gd name="connsiteX9" fmla="*/ 2927131 w 5263055"/>
              <a:gd name="connsiteY9" fmla="*/ 1027386 h 2840420"/>
              <a:gd name="connsiteX10" fmla="*/ 3084786 w 5263055"/>
              <a:gd name="connsiteY10" fmla="*/ 1058917 h 2840420"/>
              <a:gd name="connsiteX11" fmla="*/ 3415862 w 5263055"/>
              <a:gd name="connsiteY11" fmla="*/ 995855 h 2840420"/>
              <a:gd name="connsiteX12" fmla="*/ 3636579 w 5263055"/>
              <a:gd name="connsiteY12" fmla="*/ 1027386 h 2840420"/>
              <a:gd name="connsiteX13" fmla="*/ 3920359 w 5263055"/>
              <a:gd name="connsiteY13" fmla="*/ 1090448 h 2840420"/>
              <a:gd name="connsiteX14" fmla="*/ 4046483 w 5263055"/>
              <a:gd name="connsiteY14" fmla="*/ 1106214 h 2840420"/>
              <a:gd name="connsiteX15" fmla="*/ 4361793 w 5263055"/>
              <a:gd name="connsiteY15" fmla="*/ 995855 h 2840420"/>
              <a:gd name="connsiteX16" fmla="*/ 4913586 w 5263055"/>
              <a:gd name="connsiteY16" fmla="*/ 790903 h 2840420"/>
              <a:gd name="connsiteX17" fmla="*/ 5213131 w 5263055"/>
              <a:gd name="connsiteY17" fmla="*/ 649014 h 2840420"/>
              <a:gd name="connsiteX18" fmla="*/ 5213131 w 5263055"/>
              <a:gd name="connsiteY18" fmla="*/ 570186 h 2840420"/>
              <a:gd name="connsiteX19" fmla="*/ 5244662 w 5263055"/>
              <a:gd name="connsiteY19" fmla="*/ 381000 h 2840420"/>
              <a:gd name="connsiteX20" fmla="*/ 5118538 w 5263055"/>
              <a:gd name="connsiteY20" fmla="*/ 349469 h 2840420"/>
              <a:gd name="connsiteX21" fmla="*/ 4740166 w 5263055"/>
              <a:gd name="connsiteY21" fmla="*/ 223345 h 2840420"/>
              <a:gd name="connsiteX22" fmla="*/ 4598276 w 5263055"/>
              <a:gd name="connsiteY22" fmla="*/ 176048 h 2840420"/>
              <a:gd name="connsiteX23" fmla="*/ 4472152 w 5263055"/>
              <a:gd name="connsiteY23" fmla="*/ 160283 h 2840420"/>
              <a:gd name="connsiteX24" fmla="*/ 4298731 w 5263055"/>
              <a:gd name="connsiteY24" fmla="*/ 144517 h 2840420"/>
              <a:gd name="connsiteX25" fmla="*/ 4062248 w 5263055"/>
              <a:gd name="connsiteY25" fmla="*/ 18393 h 2840420"/>
              <a:gd name="connsiteX26" fmla="*/ 3951890 w 5263055"/>
              <a:gd name="connsiteY26" fmla="*/ 34158 h 2840420"/>
              <a:gd name="connsiteX27" fmla="*/ 3715407 w 5263055"/>
              <a:gd name="connsiteY27" fmla="*/ 191814 h 2840420"/>
              <a:gd name="connsiteX28" fmla="*/ 3400097 w 5263055"/>
              <a:gd name="connsiteY28" fmla="*/ 286407 h 2840420"/>
              <a:gd name="connsiteX29" fmla="*/ 3210911 w 5263055"/>
              <a:gd name="connsiteY29" fmla="*/ 302172 h 2840420"/>
              <a:gd name="connsiteX30" fmla="*/ 2990193 w 5263055"/>
              <a:gd name="connsiteY30" fmla="*/ 412531 h 2840420"/>
              <a:gd name="connsiteX31" fmla="*/ 2753711 w 5263055"/>
              <a:gd name="connsiteY31" fmla="*/ 633248 h 2840420"/>
              <a:gd name="connsiteX32" fmla="*/ 2674883 w 5263055"/>
              <a:gd name="connsiteY32" fmla="*/ 743607 h 2840420"/>
              <a:gd name="connsiteX33" fmla="*/ 2123090 w 5263055"/>
              <a:gd name="connsiteY33" fmla="*/ 712076 h 2840420"/>
              <a:gd name="connsiteX34" fmla="*/ 1271752 w 5263055"/>
              <a:gd name="connsiteY34" fmla="*/ 838200 h 2840420"/>
              <a:gd name="connsiteX35" fmla="*/ 783021 w 5263055"/>
              <a:gd name="connsiteY35" fmla="*/ 948558 h 2840420"/>
              <a:gd name="connsiteX36" fmla="*/ 704193 w 5263055"/>
              <a:gd name="connsiteY36" fmla="*/ 1027386 h 2840420"/>
              <a:gd name="connsiteX37" fmla="*/ 378373 w 5263055"/>
              <a:gd name="connsiteY37" fmla="*/ 2023241 h 2840420"/>
              <a:gd name="connsiteX38" fmla="*/ 227085 w 5263055"/>
              <a:gd name="connsiteY38" fmla="*/ 2487550 h 2840420"/>
              <a:gd name="connsiteX0" fmla="*/ 227085 w 5263055"/>
              <a:gd name="connsiteY0" fmla="*/ 2487550 h 2840420"/>
              <a:gd name="connsiteX1" fmla="*/ 0 w 5263055"/>
              <a:gd name="connsiteY1" fmla="*/ 2840420 h 2840420"/>
              <a:gd name="connsiteX2" fmla="*/ 811924 w 5263055"/>
              <a:gd name="connsiteY2" fmla="*/ 1153510 h 2840420"/>
              <a:gd name="connsiteX3" fmla="*/ 986916 w 5263055"/>
              <a:gd name="connsiteY3" fmla="*/ 1005498 h 2840420"/>
              <a:gd name="connsiteX4" fmla="*/ 1634359 w 5263055"/>
              <a:gd name="connsiteY4" fmla="*/ 869731 h 2840420"/>
              <a:gd name="connsiteX5" fmla="*/ 1650124 w 5263055"/>
              <a:gd name="connsiteY5" fmla="*/ 869731 h 2840420"/>
              <a:gd name="connsiteX6" fmla="*/ 2391104 w 5263055"/>
              <a:gd name="connsiteY6" fmla="*/ 853965 h 2840420"/>
              <a:gd name="connsiteX7" fmla="*/ 2690648 w 5263055"/>
              <a:gd name="connsiteY7" fmla="*/ 932793 h 2840420"/>
              <a:gd name="connsiteX8" fmla="*/ 2690648 w 5263055"/>
              <a:gd name="connsiteY8" fmla="*/ 932793 h 2840420"/>
              <a:gd name="connsiteX9" fmla="*/ 2927131 w 5263055"/>
              <a:gd name="connsiteY9" fmla="*/ 1027386 h 2840420"/>
              <a:gd name="connsiteX10" fmla="*/ 3084786 w 5263055"/>
              <a:gd name="connsiteY10" fmla="*/ 1058917 h 2840420"/>
              <a:gd name="connsiteX11" fmla="*/ 3415862 w 5263055"/>
              <a:gd name="connsiteY11" fmla="*/ 995855 h 2840420"/>
              <a:gd name="connsiteX12" fmla="*/ 3636579 w 5263055"/>
              <a:gd name="connsiteY12" fmla="*/ 1027386 h 2840420"/>
              <a:gd name="connsiteX13" fmla="*/ 3920359 w 5263055"/>
              <a:gd name="connsiteY13" fmla="*/ 1090448 h 2840420"/>
              <a:gd name="connsiteX14" fmla="*/ 4046483 w 5263055"/>
              <a:gd name="connsiteY14" fmla="*/ 1106214 h 2840420"/>
              <a:gd name="connsiteX15" fmla="*/ 4361793 w 5263055"/>
              <a:gd name="connsiteY15" fmla="*/ 995855 h 2840420"/>
              <a:gd name="connsiteX16" fmla="*/ 4913586 w 5263055"/>
              <a:gd name="connsiteY16" fmla="*/ 790903 h 2840420"/>
              <a:gd name="connsiteX17" fmla="*/ 5213131 w 5263055"/>
              <a:gd name="connsiteY17" fmla="*/ 649014 h 2840420"/>
              <a:gd name="connsiteX18" fmla="*/ 5213131 w 5263055"/>
              <a:gd name="connsiteY18" fmla="*/ 570186 h 2840420"/>
              <a:gd name="connsiteX19" fmla="*/ 5244662 w 5263055"/>
              <a:gd name="connsiteY19" fmla="*/ 381000 h 2840420"/>
              <a:gd name="connsiteX20" fmla="*/ 5118538 w 5263055"/>
              <a:gd name="connsiteY20" fmla="*/ 349469 h 2840420"/>
              <a:gd name="connsiteX21" fmla="*/ 4740166 w 5263055"/>
              <a:gd name="connsiteY21" fmla="*/ 223345 h 2840420"/>
              <a:gd name="connsiteX22" fmla="*/ 4598276 w 5263055"/>
              <a:gd name="connsiteY22" fmla="*/ 176048 h 2840420"/>
              <a:gd name="connsiteX23" fmla="*/ 4472152 w 5263055"/>
              <a:gd name="connsiteY23" fmla="*/ 160283 h 2840420"/>
              <a:gd name="connsiteX24" fmla="*/ 4298731 w 5263055"/>
              <a:gd name="connsiteY24" fmla="*/ 144517 h 2840420"/>
              <a:gd name="connsiteX25" fmla="*/ 4062248 w 5263055"/>
              <a:gd name="connsiteY25" fmla="*/ 18393 h 2840420"/>
              <a:gd name="connsiteX26" fmla="*/ 3951890 w 5263055"/>
              <a:gd name="connsiteY26" fmla="*/ 34158 h 2840420"/>
              <a:gd name="connsiteX27" fmla="*/ 3715407 w 5263055"/>
              <a:gd name="connsiteY27" fmla="*/ 191814 h 2840420"/>
              <a:gd name="connsiteX28" fmla="*/ 3400097 w 5263055"/>
              <a:gd name="connsiteY28" fmla="*/ 286407 h 2840420"/>
              <a:gd name="connsiteX29" fmla="*/ 3210911 w 5263055"/>
              <a:gd name="connsiteY29" fmla="*/ 302172 h 2840420"/>
              <a:gd name="connsiteX30" fmla="*/ 2990193 w 5263055"/>
              <a:gd name="connsiteY30" fmla="*/ 412531 h 2840420"/>
              <a:gd name="connsiteX31" fmla="*/ 2753711 w 5263055"/>
              <a:gd name="connsiteY31" fmla="*/ 633248 h 2840420"/>
              <a:gd name="connsiteX32" fmla="*/ 2674883 w 5263055"/>
              <a:gd name="connsiteY32" fmla="*/ 743607 h 2840420"/>
              <a:gd name="connsiteX33" fmla="*/ 2123090 w 5263055"/>
              <a:gd name="connsiteY33" fmla="*/ 712076 h 2840420"/>
              <a:gd name="connsiteX34" fmla="*/ 1271752 w 5263055"/>
              <a:gd name="connsiteY34" fmla="*/ 838200 h 2840420"/>
              <a:gd name="connsiteX35" fmla="*/ 783021 w 5263055"/>
              <a:gd name="connsiteY35" fmla="*/ 948558 h 2840420"/>
              <a:gd name="connsiteX36" fmla="*/ 704193 w 5263055"/>
              <a:gd name="connsiteY36" fmla="*/ 1027386 h 2840420"/>
              <a:gd name="connsiteX37" fmla="*/ 378373 w 5263055"/>
              <a:gd name="connsiteY37" fmla="*/ 2023241 h 2840420"/>
              <a:gd name="connsiteX38" fmla="*/ 227085 w 5263055"/>
              <a:gd name="connsiteY38" fmla="*/ 2487550 h 2840420"/>
              <a:gd name="connsiteX0" fmla="*/ 227085 w 5263055"/>
              <a:gd name="connsiteY0" fmla="*/ 2487550 h 2840420"/>
              <a:gd name="connsiteX1" fmla="*/ 0 w 5263055"/>
              <a:gd name="connsiteY1" fmla="*/ 2840420 h 2840420"/>
              <a:gd name="connsiteX2" fmla="*/ 811924 w 5263055"/>
              <a:gd name="connsiteY2" fmla="*/ 1153510 h 2840420"/>
              <a:gd name="connsiteX3" fmla="*/ 986916 w 5263055"/>
              <a:gd name="connsiteY3" fmla="*/ 1005498 h 2840420"/>
              <a:gd name="connsiteX4" fmla="*/ 1634359 w 5263055"/>
              <a:gd name="connsiteY4" fmla="*/ 869731 h 2840420"/>
              <a:gd name="connsiteX5" fmla="*/ 1650124 w 5263055"/>
              <a:gd name="connsiteY5" fmla="*/ 869731 h 2840420"/>
              <a:gd name="connsiteX6" fmla="*/ 2391104 w 5263055"/>
              <a:gd name="connsiteY6" fmla="*/ 853965 h 2840420"/>
              <a:gd name="connsiteX7" fmla="*/ 2690648 w 5263055"/>
              <a:gd name="connsiteY7" fmla="*/ 932793 h 2840420"/>
              <a:gd name="connsiteX8" fmla="*/ 2690648 w 5263055"/>
              <a:gd name="connsiteY8" fmla="*/ 932793 h 2840420"/>
              <a:gd name="connsiteX9" fmla="*/ 2927131 w 5263055"/>
              <a:gd name="connsiteY9" fmla="*/ 1027386 h 2840420"/>
              <a:gd name="connsiteX10" fmla="*/ 3084786 w 5263055"/>
              <a:gd name="connsiteY10" fmla="*/ 1058917 h 2840420"/>
              <a:gd name="connsiteX11" fmla="*/ 3415862 w 5263055"/>
              <a:gd name="connsiteY11" fmla="*/ 995855 h 2840420"/>
              <a:gd name="connsiteX12" fmla="*/ 3636579 w 5263055"/>
              <a:gd name="connsiteY12" fmla="*/ 1027386 h 2840420"/>
              <a:gd name="connsiteX13" fmla="*/ 3920359 w 5263055"/>
              <a:gd name="connsiteY13" fmla="*/ 1090448 h 2840420"/>
              <a:gd name="connsiteX14" fmla="*/ 4046483 w 5263055"/>
              <a:gd name="connsiteY14" fmla="*/ 1106214 h 2840420"/>
              <a:gd name="connsiteX15" fmla="*/ 4361793 w 5263055"/>
              <a:gd name="connsiteY15" fmla="*/ 995855 h 2840420"/>
              <a:gd name="connsiteX16" fmla="*/ 4913586 w 5263055"/>
              <a:gd name="connsiteY16" fmla="*/ 790903 h 2840420"/>
              <a:gd name="connsiteX17" fmla="*/ 5213131 w 5263055"/>
              <a:gd name="connsiteY17" fmla="*/ 649014 h 2840420"/>
              <a:gd name="connsiteX18" fmla="*/ 5213131 w 5263055"/>
              <a:gd name="connsiteY18" fmla="*/ 570186 h 2840420"/>
              <a:gd name="connsiteX19" fmla="*/ 5244662 w 5263055"/>
              <a:gd name="connsiteY19" fmla="*/ 381000 h 2840420"/>
              <a:gd name="connsiteX20" fmla="*/ 5118538 w 5263055"/>
              <a:gd name="connsiteY20" fmla="*/ 349469 h 2840420"/>
              <a:gd name="connsiteX21" fmla="*/ 4740166 w 5263055"/>
              <a:gd name="connsiteY21" fmla="*/ 223345 h 2840420"/>
              <a:gd name="connsiteX22" fmla="*/ 4598276 w 5263055"/>
              <a:gd name="connsiteY22" fmla="*/ 176048 h 2840420"/>
              <a:gd name="connsiteX23" fmla="*/ 4472152 w 5263055"/>
              <a:gd name="connsiteY23" fmla="*/ 160283 h 2840420"/>
              <a:gd name="connsiteX24" fmla="*/ 4298731 w 5263055"/>
              <a:gd name="connsiteY24" fmla="*/ 144517 h 2840420"/>
              <a:gd name="connsiteX25" fmla="*/ 4062248 w 5263055"/>
              <a:gd name="connsiteY25" fmla="*/ 18393 h 2840420"/>
              <a:gd name="connsiteX26" fmla="*/ 3951890 w 5263055"/>
              <a:gd name="connsiteY26" fmla="*/ 34158 h 2840420"/>
              <a:gd name="connsiteX27" fmla="*/ 3715407 w 5263055"/>
              <a:gd name="connsiteY27" fmla="*/ 191814 h 2840420"/>
              <a:gd name="connsiteX28" fmla="*/ 3400097 w 5263055"/>
              <a:gd name="connsiteY28" fmla="*/ 286407 h 2840420"/>
              <a:gd name="connsiteX29" fmla="*/ 3210911 w 5263055"/>
              <a:gd name="connsiteY29" fmla="*/ 302172 h 2840420"/>
              <a:gd name="connsiteX30" fmla="*/ 2990193 w 5263055"/>
              <a:gd name="connsiteY30" fmla="*/ 412531 h 2840420"/>
              <a:gd name="connsiteX31" fmla="*/ 2753711 w 5263055"/>
              <a:gd name="connsiteY31" fmla="*/ 633248 h 2840420"/>
              <a:gd name="connsiteX32" fmla="*/ 2674883 w 5263055"/>
              <a:gd name="connsiteY32" fmla="*/ 743607 h 2840420"/>
              <a:gd name="connsiteX33" fmla="*/ 2123090 w 5263055"/>
              <a:gd name="connsiteY33" fmla="*/ 712076 h 2840420"/>
              <a:gd name="connsiteX34" fmla="*/ 1271752 w 5263055"/>
              <a:gd name="connsiteY34" fmla="*/ 838200 h 2840420"/>
              <a:gd name="connsiteX35" fmla="*/ 783021 w 5263055"/>
              <a:gd name="connsiteY35" fmla="*/ 948558 h 2840420"/>
              <a:gd name="connsiteX36" fmla="*/ 704193 w 5263055"/>
              <a:gd name="connsiteY36" fmla="*/ 1027386 h 2840420"/>
              <a:gd name="connsiteX37" fmla="*/ 378373 w 5263055"/>
              <a:gd name="connsiteY37" fmla="*/ 2023241 h 2840420"/>
              <a:gd name="connsiteX38" fmla="*/ 227085 w 5263055"/>
              <a:gd name="connsiteY38" fmla="*/ 2487550 h 2840420"/>
              <a:gd name="connsiteX0" fmla="*/ 75695 w 5873665"/>
              <a:gd name="connsiteY0" fmla="*/ 2182750 h 2840420"/>
              <a:gd name="connsiteX1" fmla="*/ 610610 w 5873665"/>
              <a:gd name="connsiteY1" fmla="*/ 2840420 h 2840420"/>
              <a:gd name="connsiteX2" fmla="*/ 1422534 w 5873665"/>
              <a:gd name="connsiteY2" fmla="*/ 1153510 h 2840420"/>
              <a:gd name="connsiteX3" fmla="*/ 1597526 w 5873665"/>
              <a:gd name="connsiteY3" fmla="*/ 1005498 h 2840420"/>
              <a:gd name="connsiteX4" fmla="*/ 2244969 w 5873665"/>
              <a:gd name="connsiteY4" fmla="*/ 869731 h 2840420"/>
              <a:gd name="connsiteX5" fmla="*/ 2260734 w 5873665"/>
              <a:gd name="connsiteY5" fmla="*/ 869731 h 2840420"/>
              <a:gd name="connsiteX6" fmla="*/ 3001714 w 5873665"/>
              <a:gd name="connsiteY6" fmla="*/ 853965 h 2840420"/>
              <a:gd name="connsiteX7" fmla="*/ 3301258 w 5873665"/>
              <a:gd name="connsiteY7" fmla="*/ 932793 h 2840420"/>
              <a:gd name="connsiteX8" fmla="*/ 3301258 w 5873665"/>
              <a:gd name="connsiteY8" fmla="*/ 932793 h 2840420"/>
              <a:gd name="connsiteX9" fmla="*/ 3537741 w 5873665"/>
              <a:gd name="connsiteY9" fmla="*/ 1027386 h 2840420"/>
              <a:gd name="connsiteX10" fmla="*/ 3695396 w 5873665"/>
              <a:gd name="connsiteY10" fmla="*/ 1058917 h 2840420"/>
              <a:gd name="connsiteX11" fmla="*/ 4026472 w 5873665"/>
              <a:gd name="connsiteY11" fmla="*/ 995855 h 2840420"/>
              <a:gd name="connsiteX12" fmla="*/ 4247189 w 5873665"/>
              <a:gd name="connsiteY12" fmla="*/ 1027386 h 2840420"/>
              <a:gd name="connsiteX13" fmla="*/ 4530969 w 5873665"/>
              <a:gd name="connsiteY13" fmla="*/ 1090448 h 2840420"/>
              <a:gd name="connsiteX14" fmla="*/ 4657093 w 5873665"/>
              <a:gd name="connsiteY14" fmla="*/ 1106214 h 2840420"/>
              <a:gd name="connsiteX15" fmla="*/ 4972403 w 5873665"/>
              <a:gd name="connsiteY15" fmla="*/ 995855 h 2840420"/>
              <a:gd name="connsiteX16" fmla="*/ 5524196 w 5873665"/>
              <a:gd name="connsiteY16" fmla="*/ 790903 h 2840420"/>
              <a:gd name="connsiteX17" fmla="*/ 5823741 w 5873665"/>
              <a:gd name="connsiteY17" fmla="*/ 649014 h 2840420"/>
              <a:gd name="connsiteX18" fmla="*/ 5823741 w 5873665"/>
              <a:gd name="connsiteY18" fmla="*/ 570186 h 2840420"/>
              <a:gd name="connsiteX19" fmla="*/ 5855272 w 5873665"/>
              <a:gd name="connsiteY19" fmla="*/ 381000 h 2840420"/>
              <a:gd name="connsiteX20" fmla="*/ 5729148 w 5873665"/>
              <a:gd name="connsiteY20" fmla="*/ 349469 h 2840420"/>
              <a:gd name="connsiteX21" fmla="*/ 5350776 w 5873665"/>
              <a:gd name="connsiteY21" fmla="*/ 223345 h 2840420"/>
              <a:gd name="connsiteX22" fmla="*/ 5208886 w 5873665"/>
              <a:gd name="connsiteY22" fmla="*/ 176048 h 2840420"/>
              <a:gd name="connsiteX23" fmla="*/ 5082762 w 5873665"/>
              <a:gd name="connsiteY23" fmla="*/ 160283 h 2840420"/>
              <a:gd name="connsiteX24" fmla="*/ 4909341 w 5873665"/>
              <a:gd name="connsiteY24" fmla="*/ 144517 h 2840420"/>
              <a:gd name="connsiteX25" fmla="*/ 4672858 w 5873665"/>
              <a:gd name="connsiteY25" fmla="*/ 18393 h 2840420"/>
              <a:gd name="connsiteX26" fmla="*/ 4562500 w 5873665"/>
              <a:gd name="connsiteY26" fmla="*/ 34158 h 2840420"/>
              <a:gd name="connsiteX27" fmla="*/ 4326017 w 5873665"/>
              <a:gd name="connsiteY27" fmla="*/ 191814 h 2840420"/>
              <a:gd name="connsiteX28" fmla="*/ 4010707 w 5873665"/>
              <a:gd name="connsiteY28" fmla="*/ 286407 h 2840420"/>
              <a:gd name="connsiteX29" fmla="*/ 3821521 w 5873665"/>
              <a:gd name="connsiteY29" fmla="*/ 302172 h 2840420"/>
              <a:gd name="connsiteX30" fmla="*/ 3600803 w 5873665"/>
              <a:gd name="connsiteY30" fmla="*/ 412531 h 2840420"/>
              <a:gd name="connsiteX31" fmla="*/ 3364321 w 5873665"/>
              <a:gd name="connsiteY31" fmla="*/ 633248 h 2840420"/>
              <a:gd name="connsiteX32" fmla="*/ 3285493 w 5873665"/>
              <a:gd name="connsiteY32" fmla="*/ 743607 h 2840420"/>
              <a:gd name="connsiteX33" fmla="*/ 2733700 w 5873665"/>
              <a:gd name="connsiteY33" fmla="*/ 712076 h 2840420"/>
              <a:gd name="connsiteX34" fmla="*/ 1882362 w 5873665"/>
              <a:gd name="connsiteY34" fmla="*/ 838200 h 2840420"/>
              <a:gd name="connsiteX35" fmla="*/ 1393631 w 5873665"/>
              <a:gd name="connsiteY35" fmla="*/ 948558 h 2840420"/>
              <a:gd name="connsiteX36" fmla="*/ 1314803 w 5873665"/>
              <a:gd name="connsiteY36" fmla="*/ 1027386 h 2840420"/>
              <a:gd name="connsiteX37" fmla="*/ 988983 w 5873665"/>
              <a:gd name="connsiteY37" fmla="*/ 2023241 h 2840420"/>
              <a:gd name="connsiteX38" fmla="*/ 75695 w 5873665"/>
              <a:gd name="connsiteY38" fmla="*/ 2182750 h 2840420"/>
              <a:gd name="connsiteX0" fmla="*/ 75695 w 5873665"/>
              <a:gd name="connsiteY0" fmla="*/ 2182750 h 2840420"/>
              <a:gd name="connsiteX1" fmla="*/ 610610 w 5873665"/>
              <a:gd name="connsiteY1" fmla="*/ 2840420 h 2840420"/>
              <a:gd name="connsiteX2" fmla="*/ 1422534 w 5873665"/>
              <a:gd name="connsiteY2" fmla="*/ 1153510 h 2840420"/>
              <a:gd name="connsiteX3" fmla="*/ 1597526 w 5873665"/>
              <a:gd name="connsiteY3" fmla="*/ 1005498 h 2840420"/>
              <a:gd name="connsiteX4" fmla="*/ 2244969 w 5873665"/>
              <a:gd name="connsiteY4" fmla="*/ 869731 h 2840420"/>
              <a:gd name="connsiteX5" fmla="*/ 2260734 w 5873665"/>
              <a:gd name="connsiteY5" fmla="*/ 869731 h 2840420"/>
              <a:gd name="connsiteX6" fmla="*/ 3001714 w 5873665"/>
              <a:gd name="connsiteY6" fmla="*/ 853965 h 2840420"/>
              <a:gd name="connsiteX7" fmla="*/ 3301258 w 5873665"/>
              <a:gd name="connsiteY7" fmla="*/ 932793 h 2840420"/>
              <a:gd name="connsiteX8" fmla="*/ 3301258 w 5873665"/>
              <a:gd name="connsiteY8" fmla="*/ 932793 h 2840420"/>
              <a:gd name="connsiteX9" fmla="*/ 3537741 w 5873665"/>
              <a:gd name="connsiteY9" fmla="*/ 1027386 h 2840420"/>
              <a:gd name="connsiteX10" fmla="*/ 3695396 w 5873665"/>
              <a:gd name="connsiteY10" fmla="*/ 1058917 h 2840420"/>
              <a:gd name="connsiteX11" fmla="*/ 4026472 w 5873665"/>
              <a:gd name="connsiteY11" fmla="*/ 995855 h 2840420"/>
              <a:gd name="connsiteX12" fmla="*/ 4247189 w 5873665"/>
              <a:gd name="connsiteY12" fmla="*/ 1027386 h 2840420"/>
              <a:gd name="connsiteX13" fmla="*/ 4530969 w 5873665"/>
              <a:gd name="connsiteY13" fmla="*/ 1090448 h 2840420"/>
              <a:gd name="connsiteX14" fmla="*/ 4657093 w 5873665"/>
              <a:gd name="connsiteY14" fmla="*/ 1106214 h 2840420"/>
              <a:gd name="connsiteX15" fmla="*/ 4972403 w 5873665"/>
              <a:gd name="connsiteY15" fmla="*/ 995855 h 2840420"/>
              <a:gd name="connsiteX16" fmla="*/ 5524196 w 5873665"/>
              <a:gd name="connsiteY16" fmla="*/ 790903 h 2840420"/>
              <a:gd name="connsiteX17" fmla="*/ 5823741 w 5873665"/>
              <a:gd name="connsiteY17" fmla="*/ 649014 h 2840420"/>
              <a:gd name="connsiteX18" fmla="*/ 5823741 w 5873665"/>
              <a:gd name="connsiteY18" fmla="*/ 570186 h 2840420"/>
              <a:gd name="connsiteX19" fmla="*/ 5855272 w 5873665"/>
              <a:gd name="connsiteY19" fmla="*/ 381000 h 2840420"/>
              <a:gd name="connsiteX20" fmla="*/ 5729148 w 5873665"/>
              <a:gd name="connsiteY20" fmla="*/ 349469 h 2840420"/>
              <a:gd name="connsiteX21" fmla="*/ 5350776 w 5873665"/>
              <a:gd name="connsiteY21" fmla="*/ 223345 h 2840420"/>
              <a:gd name="connsiteX22" fmla="*/ 5208886 w 5873665"/>
              <a:gd name="connsiteY22" fmla="*/ 176048 h 2840420"/>
              <a:gd name="connsiteX23" fmla="*/ 5082762 w 5873665"/>
              <a:gd name="connsiteY23" fmla="*/ 160283 h 2840420"/>
              <a:gd name="connsiteX24" fmla="*/ 4909341 w 5873665"/>
              <a:gd name="connsiteY24" fmla="*/ 144517 h 2840420"/>
              <a:gd name="connsiteX25" fmla="*/ 4672858 w 5873665"/>
              <a:gd name="connsiteY25" fmla="*/ 18393 h 2840420"/>
              <a:gd name="connsiteX26" fmla="*/ 4562500 w 5873665"/>
              <a:gd name="connsiteY26" fmla="*/ 34158 h 2840420"/>
              <a:gd name="connsiteX27" fmla="*/ 4326017 w 5873665"/>
              <a:gd name="connsiteY27" fmla="*/ 191814 h 2840420"/>
              <a:gd name="connsiteX28" fmla="*/ 4010707 w 5873665"/>
              <a:gd name="connsiteY28" fmla="*/ 286407 h 2840420"/>
              <a:gd name="connsiteX29" fmla="*/ 3821521 w 5873665"/>
              <a:gd name="connsiteY29" fmla="*/ 302172 h 2840420"/>
              <a:gd name="connsiteX30" fmla="*/ 3600803 w 5873665"/>
              <a:gd name="connsiteY30" fmla="*/ 412531 h 2840420"/>
              <a:gd name="connsiteX31" fmla="*/ 3364321 w 5873665"/>
              <a:gd name="connsiteY31" fmla="*/ 633248 h 2840420"/>
              <a:gd name="connsiteX32" fmla="*/ 3285493 w 5873665"/>
              <a:gd name="connsiteY32" fmla="*/ 743607 h 2840420"/>
              <a:gd name="connsiteX33" fmla="*/ 2733700 w 5873665"/>
              <a:gd name="connsiteY33" fmla="*/ 712076 h 2840420"/>
              <a:gd name="connsiteX34" fmla="*/ 1882362 w 5873665"/>
              <a:gd name="connsiteY34" fmla="*/ 838200 h 2840420"/>
              <a:gd name="connsiteX35" fmla="*/ 1393631 w 5873665"/>
              <a:gd name="connsiteY35" fmla="*/ 948558 h 2840420"/>
              <a:gd name="connsiteX36" fmla="*/ 1314803 w 5873665"/>
              <a:gd name="connsiteY36" fmla="*/ 1027386 h 2840420"/>
              <a:gd name="connsiteX37" fmla="*/ 684183 w 5873665"/>
              <a:gd name="connsiteY37" fmla="*/ 1870841 h 2840420"/>
              <a:gd name="connsiteX38" fmla="*/ 75695 w 5873665"/>
              <a:gd name="connsiteY38" fmla="*/ 2182750 h 2840420"/>
              <a:gd name="connsiteX0" fmla="*/ 75695 w 5873665"/>
              <a:gd name="connsiteY0" fmla="*/ 2182750 h 2840420"/>
              <a:gd name="connsiteX1" fmla="*/ 686810 w 5873665"/>
              <a:gd name="connsiteY1" fmla="*/ 2840420 h 2840420"/>
              <a:gd name="connsiteX2" fmla="*/ 1422534 w 5873665"/>
              <a:gd name="connsiteY2" fmla="*/ 1153510 h 2840420"/>
              <a:gd name="connsiteX3" fmla="*/ 1597526 w 5873665"/>
              <a:gd name="connsiteY3" fmla="*/ 1005498 h 2840420"/>
              <a:gd name="connsiteX4" fmla="*/ 2244969 w 5873665"/>
              <a:gd name="connsiteY4" fmla="*/ 869731 h 2840420"/>
              <a:gd name="connsiteX5" fmla="*/ 2260734 w 5873665"/>
              <a:gd name="connsiteY5" fmla="*/ 869731 h 2840420"/>
              <a:gd name="connsiteX6" fmla="*/ 3001714 w 5873665"/>
              <a:gd name="connsiteY6" fmla="*/ 853965 h 2840420"/>
              <a:gd name="connsiteX7" fmla="*/ 3301258 w 5873665"/>
              <a:gd name="connsiteY7" fmla="*/ 932793 h 2840420"/>
              <a:gd name="connsiteX8" fmla="*/ 3301258 w 5873665"/>
              <a:gd name="connsiteY8" fmla="*/ 932793 h 2840420"/>
              <a:gd name="connsiteX9" fmla="*/ 3537741 w 5873665"/>
              <a:gd name="connsiteY9" fmla="*/ 1027386 h 2840420"/>
              <a:gd name="connsiteX10" fmla="*/ 3695396 w 5873665"/>
              <a:gd name="connsiteY10" fmla="*/ 1058917 h 2840420"/>
              <a:gd name="connsiteX11" fmla="*/ 4026472 w 5873665"/>
              <a:gd name="connsiteY11" fmla="*/ 995855 h 2840420"/>
              <a:gd name="connsiteX12" fmla="*/ 4247189 w 5873665"/>
              <a:gd name="connsiteY12" fmla="*/ 1027386 h 2840420"/>
              <a:gd name="connsiteX13" fmla="*/ 4530969 w 5873665"/>
              <a:gd name="connsiteY13" fmla="*/ 1090448 h 2840420"/>
              <a:gd name="connsiteX14" fmla="*/ 4657093 w 5873665"/>
              <a:gd name="connsiteY14" fmla="*/ 1106214 h 2840420"/>
              <a:gd name="connsiteX15" fmla="*/ 4972403 w 5873665"/>
              <a:gd name="connsiteY15" fmla="*/ 995855 h 2840420"/>
              <a:gd name="connsiteX16" fmla="*/ 5524196 w 5873665"/>
              <a:gd name="connsiteY16" fmla="*/ 790903 h 2840420"/>
              <a:gd name="connsiteX17" fmla="*/ 5823741 w 5873665"/>
              <a:gd name="connsiteY17" fmla="*/ 649014 h 2840420"/>
              <a:gd name="connsiteX18" fmla="*/ 5823741 w 5873665"/>
              <a:gd name="connsiteY18" fmla="*/ 570186 h 2840420"/>
              <a:gd name="connsiteX19" fmla="*/ 5855272 w 5873665"/>
              <a:gd name="connsiteY19" fmla="*/ 381000 h 2840420"/>
              <a:gd name="connsiteX20" fmla="*/ 5729148 w 5873665"/>
              <a:gd name="connsiteY20" fmla="*/ 349469 h 2840420"/>
              <a:gd name="connsiteX21" fmla="*/ 5350776 w 5873665"/>
              <a:gd name="connsiteY21" fmla="*/ 223345 h 2840420"/>
              <a:gd name="connsiteX22" fmla="*/ 5208886 w 5873665"/>
              <a:gd name="connsiteY22" fmla="*/ 176048 h 2840420"/>
              <a:gd name="connsiteX23" fmla="*/ 5082762 w 5873665"/>
              <a:gd name="connsiteY23" fmla="*/ 160283 h 2840420"/>
              <a:gd name="connsiteX24" fmla="*/ 4909341 w 5873665"/>
              <a:gd name="connsiteY24" fmla="*/ 144517 h 2840420"/>
              <a:gd name="connsiteX25" fmla="*/ 4672858 w 5873665"/>
              <a:gd name="connsiteY25" fmla="*/ 18393 h 2840420"/>
              <a:gd name="connsiteX26" fmla="*/ 4562500 w 5873665"/>
              <a:gd name="connsiteY26" fmla="*/ 34158 h 2840420"/>
              <a:gd name="connsiteX27" fmla="*/ 4326017 w 5873665"/>
              <a:gd name="connsiteY27" fmla="*/ 191814 h 2840420"/>
              <a:gd name="connsiteX28" fmla="*/ 4010707 w 5873665"/>
              <a:gd name="connsiteY28" fmla="*/ 286407 h 2840420"/>
              <a:gd name="connsiteX29" fmla="*/ 3821521 w 5873665"/>
              <a:gd name="connsiteY29" fmla="*/ 302172 h 2840420"/>
              <a:gd name="connsiteX30" fmla="*/ 3600803 w 5873665"/>
              <a:gd name="connsiteY30" fmla="*/ 412531 h 2840420"/>
              <a:gd name="connsiteX31" fmla="*/ 3364321 w 5873665"/>
              <a:gd name="connsiteY31" fmla="*/ 633248 h 2840420"/>
              <a:gd name="connsiteX32" fmla="*/ 3285493 w 5873665"/>
              <a:gd name="connsiteY32" fmla="*/ 743607 h 2840420"/>
              <a:gd name="connsiteX33" fmla="*/ 2733700 w 5873665"/>
              <a:gd name="connsiteY33" fmla="*/ 712076 h 2840420"/>
              <a:gd name="connsiteX34" fmla="*/ 1882362 w 5873665"/>
              <a:gd name="connsiteY34" fmla="*/ 838200 h 2840420"/>
              <a:gd name="connsiteX35" fmla="*/ 1393631 w 5873665"/>
              <a:gd name="connsiteY35" fmla="*/ 948558 h 2840420"/>
              <a:gd name="connsiteX36" fmla="*/ 1314803 w 5873665"/>
              <a:gd name="connsiteY36" fmla="*/ 1027386 h 2840420"/>
              <a:gd name="connsiteX37" fmla="*/ 684183 w 5873665"/>
              <a:gd name="connsiteY37" fmla="*/ 1870841 h 2840420"/>
              <a:gd name="connsiteX38" fmla="*/ 75695 w 5873665"/>
              <a:gd name="connsiteY38" fmla="*/ 2182750 h 2840420"/>
              <a:gd name="connsiteX0" fmla="*/ 75695 w 5873665"/>
              <a:gd name="connsiteY0" fmla="*/ 2182750 h 2840420"/>
              <a:gd name="connsiteX1" fmla="*/ 686810 w 5873665"/>
              <a:gd name="connsiteY1" fmla="*/ 2840420 h 2840420"/>
              <a:gd name="connsiteX2" fmla="*/ 1422534 w 5873665"/>
              <a:gd name="connsiteY2" fmla="*/ 1153510 h 2840420"/>
              <a:gd name="connsiteX3" fmla="*/ 1597526 w 5873665"/>
              <a:gd name="connsiteY3" fmla="*/ 1005498 h 2840420"/>
              <a:gd name="connsiteX4" fmla="*/ 2244969 w 5873665"/>
              <a:gd name="connsiteY4" fmla="*/ 869731 h 2840420"/>
              <a:gd name="connsiteX5" fmla="*/ 2260734 w 5873665"/>
              <a:gd name="connsiteY5" fmla="*/ 869731 h 2840420"/>
              <a:gd name="connsiteX6" fmla="*/ 3001714 w 5873665"/>
              <a:gd name="connsiteY6" fmla="*/ 853965 h 2840420"/>
              <a:gd name="connsiteX7" fmla="*/ 3301258 w 5873665"/>
              <a:gd name="connsiteY7" fmla="*/ 932793 h 2840420"/>
              <a:gd name="connsiteX8" fmla="*/ 3301258 w 5873665"/>
              <a:gd name="connsiteY8" fmla="*/ 932793 h 2840420"/>
              <a:gd name="connsiteX9" fmla="*/ 3537741 w 5873665"/>
              <a:gd name="connsiteY9" fmla="*/ 1027386 h 2840420"/>
              <a:gd name="connsiteX10" fmla="*/ 3695396 w 5873665"/>
              <a:gd name="connsiteY10" fmla="*/ 1058917 h 2840420"/>
              <a:gd name="connsiteX11" fmla="*/ 4026472 w 5873665"/>
              <a:gd name="connsiteY11" fmla="*/ 995855 h 2840420"/>
              <a:gd name="connsiteX12" fmla="*/ 4247189 w 5873665"/>
              <a:gd name="connsiteY12" fmla="*/ 1027386 h 2840420"/>
              <a:gd name="connsiteX13" fmla="*/ 4530969 w 5873665"/>
              <a:gd name="connsiteY13" fmla="*/ 1090448 h 2840420"/>
              <a:gd name="connsiteX14" fmla="*/ 4657093 w 5873665"/>
              <a:gd name="connsiteY14" fmla="*/ 1106214 h 2840420"/>
              <a:gd name="connsiteX15" fmla="*/ 4972403 w 5873665"/>
              <a:gd name="connsiteY15" fmla="*/ 995855 h 2840420"/>
              <a:gd name="connsiteX16" fmla="*/ 5524196 w 5873665"/>
              <a:gd name="connsiteY16" fmla="*/ 790903 h 2840420"/>
              <a:gd name="connsiteX17" fmla="*/ 5823741 w 5873665"/>
              <a:gd name="connsiteY17" fmla="*/ 649014 h 2840420"/>
              <a:gd name="connsiteX18" fmla="*/ 5823741 w 5873665"/>
              <a:gd name="connsiteY18" fmla="*/ 570186 h 2840420"/>
              <a:gd name="connsiteX19" fmla="*/ 5855272 w 5873665"/>
              <a:gd name="connsiteY19" fmla="*/ 381000 h 2840420"/>
              <a:gd name="connsiteX20" fmla="*/ 5729148 w 5873665"/>
              <a:gd name="connsiteY20" fmla="*/ 349469 h 2840420"/>
              <a:gd name="connsiteX21" fmla="*/ 5350776 w 5873665"/>
              <a:gd name="connsiteY21" fmla="*/ 223345 h 2840420"/>
              <a:gd name="connsiteX22" fmla="*/ 5208886 w 5873665"/>
              <a:gd name="connsiteY22" fmla="*/ 176048 h 2840420"/>
              <a:gd name="connsiteX23" fmla="*/ 5082762 w 5873665"/>
              <a:gd name="connsiteY23" fmla="*/ 160283 h 2840420"/>
              <a:gd name="connsiteX24" fmla="*/ 4909341 w 5873665"/>
              <a:gd name="connsiteY24" fmla="*/ 144517 h 2840420"/>
              <a:gd name="connsiteX25" fmla="*/ 4672858 w 5873665"/>
              <a:gd name="connsiteY25" fmla="*/ 18393 h 2840420"/>
              <a:gd name="connsiteX26" fmla="*/ 4562500 w 5873665"/>
              <a:gd name="connsiteY26" fmla="*/ 34158 h 2840420"/>
              <a:gd name="connsiteX27" fmla="*/ 4326017 w 5873665"/>
              <a:gd name="connsiteY27" fmla="*/ 191814 h 2840420"/>
              <a:gd name="connsiteX28" fmla="*/ 4010707 w 5873665"/>
              <a:gd name="connsiteY28" fmla="*/ 286407 h 2840420"/>
              <a:gd name="connsiteX29" fmla="*/ 3821521 w 5873665"/>
              <a:gd name="connsiteY29" fmla="*/ 302172 h 2840420"/>
              <a:gd name="connsiteX30" fmla="*/ 3600803 w 5873665"/>
              <a:gd name="connsiteY30" fmla="*/ 412531 h 2840420"/>
              <a:gd name="connsiteX31" fmla="*/ 3364321 w 5873665"/>
              <a:gd name="connsiteY31" fmla="*/ 633248 h 2840420"/>
              <a:gd name="connsiteX32" fmla="*/ 3285493 w 5873665"/>
              <a:gd name="connsiteY32" fmla="*/ 743607 h 2840420"/>
              <a:gd name="connsiteX33" fmla="*/ 2733700 w 5873665"/>
              <a:gd name="connsiteY33" fmla="*/ 712076 h 2840420"/>
              <a:gd name="connsiteX34" fmla="*/ 1882362 w 5873665"/>
              <a:gd name="connsiteY34" fmla="*/ 838200 h 2840420"/>
              <a:gd name="connsiteX35" fmla="*/ 1393631 w 5873665"/>
              <a:gd name="connsiteY35" fmla="*/ 948558 h 2840420"/>
              <a:gd name="connsiteX36" fmla="*/ 1314803 w 5873665"/>
              <a:gd name="connsiteY36" fmla="*/ 1027386 h 2840420"/>
              <a:gd name="connsiteX37" fmla="*/ 75695 w 5873665"/>
              <a:gd name="connsiteY37" fmla="*/ 2182750 h 2840420"/>
              <a:gd name="connsiteX0" fmla="*/ 303285 w 5186855"/>
              <a:gd name="connsiteY0" fmla="*/ 1801750 h 2840420"/>
              <a:gd name="connsiteX1" fmla="*/ 0 w 5186855"/>
              <a:gd name="connsiteY1" fmla="*/ 2840420 h 2840420"/>
              <a:gd name="connsiteX2" fmla="*/ 735724 w 5186855"/>
              <a:gd name="connsiteY2" fmla="*/ 1153510 h 2840420"/>
              <a:gd name="connsiteX3" fmla="*/ 910716 w 5186855"/>
              <a:gd name="connsiteY3" fmla="*/ 1005498 h 2840420"/>
              <a:gd name="connsiteX4" fmla="*/ 1558159 w 5186855"/>
              <a:gd name="connsiteY4" fmla="*/ 869731 h 2840420"/>
              <a:gd name="connsiteX5" fmla="*/ 1573924 w 5186855"/>
              <a:gd name="connsiteY5" fmla="*/ 869731 h 2840420"/>
              <a:gd name="connsiteX6" fmla="*/ 2314904 w 5186855"/>
              <a:gd name="connsiteY6" fmla="*/ 853965 h 2840420"/>
              <a:gd name="connsiteX7" fmla="*/ 2614448 w 5186855"/>
              <a:gd name="connsiteY7" fmla="*/ 932793 h 2840420"/>
              <a:gd name="connsiteX8" fmla="*/ 2614448 w 5186855"/>
              <a:gd name="connsiteY8" fmla="*/ 932793 h 2840420"/>
              <a:gd name="connsiteX9" fmla="*/ 2850931 w 5186855"/>
              <a:gd name="connsiteY9" fmla="*/ 1027386 h 2840420"/>
              <a:gd name="connsiteX10" fmla="*/ 3008586 w 5186855"/>
              <a:gd name="connsiteY10" fmla="*/ 1058917 h 2840420"/>
              <a:gd name="connsiteX11" fmla="*/ 3339662 w 5186855"/>
              <a:gd name="connsiteY11" fmla="*/ 995855 h 2840420"/>
              <a:gd name="connsiteX12" fmla="*/ 3560379 w 5186855"/>
              <a:gd name="connsiteY12" fmla="*/ 1027386 h 2840420"/>
              <a:gd name="connsiteX13" fmla="*/ 3844159 w 5186855"/>
              <a:gd name="connsiteY13" fmla="*/ 1090448 h 2840420"/>
              <a:gd name="connsiteX14" fmla="*/ 3970283 w 5186855"/>
              <a:gd name="connsiteY14" fmla="*/ 1106214 h 2840420"/>
              <a:gd name="connsiteX15" fmla="*/ 4285593 w 5186855"/>
              <a:gd name="connsiteY15" fmla="*/ 995855 h 2840420"/>
              <a:gd name="connsiteX16" fmla="*/ 4837386 w 5186855"/>
              <a:gd name="connsiteY16" fmla="*/ 790903 h 2840420"/>
              <a:gd name="connsiteX17" fmla="*/ 5136931 w 5186855"/>
              <a:gd name="connsiteY17" fmla="*/ 649014 h 2840420"/>
              <a:gd name="connsiteX18" fmla="*/ 5136931 w 5186855"/>
              <a:gd name="connsiteY18" fmla="*/ 570186 h 2840420"/>
              <a:gd name="connsiteX19" fmla="*/ 5168462 w 5186855"/>
              <a:gd name="connsiteY19" fmla="*/ 381000 h 2840420"/>
              <a:gd name="connsiteX20" fmla="*/ 5042338 w 5186855"/>
              <a:gd name="connsiteY20" fmla="*/ 349469 h 2840420"/>
              <a:gd name="connsiteX21" fmla="*/ 4663966 w 5186855"/>
              <a:gd name="connsiteY21" fmla="*/ 223345 h 2840420"/>
              <a:gd name="connsiteX22" fmla="*/ 4522076 w 5186855"/>
              <a:gd name="connsiteY22" fmla="*/ 176048 h 2840420"/>
              <a:gd name="connsiteX23" fmla="*/ 4395952 w 5186855"/>
              <a:gd name="connsiteY23" fmla="*/ 160283 h 2840420"/>
              <a:gd name="connsiteX24" fmla="*/ 4222531 w 5186855"/>
              <a:gd name="connsiteY24" fmla="*/ 144517 h 2840420"/>
              <a:gd name="connsiteX25" fmla="*/ 3986048 w 5186855"/>
              <a:gd name="connsiteY25" fmla="*/ 18393 h 2840420"/>
              <a:gd name="connsiteX26" fmla="*/ 3875690 w 5186855"/>
              <a:gd name="connsiteY26" fmla="*/ 34158 h 2840420"/>
              <a:gd name="connsiteX27" fmla="*/ 3639207 w 5186855"/>
              <a:gd name="connsiteY27" fmla="*/ 191814 h 2840420"/>
              <a:gd name="connsiteX28" fmla="*/ 3323897 w 5186855"/>
              <a:gd name="connsiteY28" fmla="*/ 286407 h 2840420"/>
              <a:gd name="connsiteX29" fmla="*/ 3134711 w 5186855"/>
              <a:gd name="connsiteY29" fmla="*/ 302172 h 2840420"/>
              <a:gd name="connsiteX30" fmla="*/ 2913993 w 5186855"/>
              <a:gd name="connsiteY30" fmla="*/ 412531 h 2840420"/>
              <a:gd name="connsiteX31" fmla="*/ 2677511 w 5186855"/>
              <a:gd name="connsiteY31" fmla="*/ 633248 h 2840420"/>
              <a:gd name="connsiteX32" fmla="*/ 2598683 w 5186855"/>
              <a:gd name="connsiteY32" fmla="*/ 743607 h 2840420"/>
              <a:gd name="connsiteX33" fmla="*/ 2046890 w 5186855"/>
              <a:gd name="connsiteY33" fmla="*/ 712076 h 2840420"/>
              <a:gd name="connsiteX34" fmla="*/ 1195552 w 5186855"/>
              <a:gd name="connsiteY34" fmla="*/ 838200 h 2840420"/>
              <a:gd name="connsiteX35" fmla="*/ 706821 w 5186855"/>
              <a:gd name="connsiteY35" fmla="*/ 948558 h 2840420"/>
              <a:gd name="connsiteX36" fmla="*/ 627993 w 5186855"/>
              <a:gd name="connsiteY36" fmla="*/ 1027386 h 2840420"/>
              <a:gd name="connsiteX37" fmla="*/ 303285 w 5186855"/>
              <a:gd name="connsiteY37" fmla="*/ 1801750 h 2840420"/>
              <a:gd name="connsiteX0" fmla="*/ 303285 w 5186855"/>
              <a:gd name="connsiteY0" fmla="*/ 1801750 h 2840420"/>
              <a:gd name="connsiteX1" fmla="*/ 0 w 5186855"/>
              <a:gd name="connsiteY1" fmla="*/ 2840420 h 2840420"/>
              <a:gd name="connsiteX2" fmla="*/ 735724 w 5186855"/>
              <a:gd name="connsiteY2" fmla="*/ 1153510 h 2840420"/>
              <a:gd name="connsiteX3" fmla="*/ 910716 w 5186855"/>
              <a:gd name="connsiteY3" fmla="*/ 1005498 h 2840420"/>
              <a:gd name="connsiteX4" fmla="*/ 1558159 w 5186855"/>
              <a:gd name="connsiteY4" fmla="*/ 869731 h 2840420"/>
              <a:gd name="connsiteX5" fmla="*/ 1573924 w 5186855"/>
              <a:gd name="connsiteY5" fmla="*/ 869731 h 2840420"/>
              <a:gd name="connsiteX6" fmla="*/ 2314904 w 5186855"/>
              <a:gd name="connsiteY6" fmla="*/ 853965 h 2840420"/>
              <a:gd name="connsiteX7" fmla="*/ 2614448 w 5186855"/>
              <a:gd name="connsiteY7" fmla="*/ 932793 h 2840420"/>
              <a:gd name="connsiteX8" fmla="*/ 2614448 w 5186855"/>
              <a:gd name="connsiteY8" fmla="*/ 932793 h 2840420"/>
              <a:gd name="connsiteX9" fmla="*/ 2850931 w 5186855"/>
              <a:gd name="connsiteY9" fmla="*/ 1027386 h 2840420"/>
              <a:gd name="connsiteX10" fmla="*/ 3008586 w 5186855"/>
              <a:gd name="connsiteY10" fmla="*/ 1058917 h 2840420"/>
              <a:gd name="connsiteX11" fmla="*/ 3339662 w 5186855"/>
              <a:gd name="connsiteY11" fmla="*/ 995855 h 2840420"/>
              <a:gd name="connsiteX12" fmla="*/ 3560379 w 5186855"/>
              <a:gd name="connsiteY12" fmla="*/ 1027386 h 2840420"/>
              <a:gd name="connsiteX13" fmla="*/ 3844159 w 5186855"/>
              <a:gd name="connsiteY13" fmla="*/ 1090448 h 2840420"/>
              <a:gd name="connsiteX14" fmla="*/ 3970283 w 5186855"/>
              <a:gd name="connsiteY14" fmla="*/ 1106214 h 2840420"/>
              <a:gd name="connsiteX15" fmla="*/ 4285593 w 5186855"/>
              <a:gd name="connsiteY15" fmla="*/ 995855 h 2840420"/>
              <a:gd name="connsiteX16" fmla="*/ 4837386 w 5186855"/>
              <a:gd name="connsiteY16" fmla="*/ 790903 h 2840420"/>
              <a:gd name="connsiteX17" fmla="*/ 5136931 w 5186855"/>
              <a:gd name="connsiteY17" fmla="*/ 649014 h 2840420"/>
              <a:gd name="connsiteX18" fmla="*/ 5136931 w 5186855"/>
              <a:gd name="connsiteY18" fmla="*/ 570186 h 2840420"/>
              <a:gd name="connsiteX19" fmla="*/ 5168462 w 5186855"/>
              <a:gd name="connsiteY19" fmla="*/ 381000 h 2840420"/>
              <a:gd name="connsiteX20" fmla="*/ 5042338 w 5186855"/>
              <a:gd name="connsiteY20" fmla="*/ 349469 h 2840420"/>
              <a:gd name="connsiteX21" fmla="*/ 4663966 w 5186855"/>
              <a:gd name="connsiteY21" fmla="*/ 223345 h 2840420"/>
              <a:gd name="connsiteX22" fmla="*/ 4522076 w 5186855"/>
              <a:gd name="connsiteY22" fmla="*/ 176048 h 2840420"/>
              <a:gd name="connsiteX23" fmla="*/ 4395952 w 5186855"/>
              <a:gd name="connsiteY23" fmla="*/ 160283 h 2840420"/>
              <a:gd name="connsiteX24" fmla="*/ 4222531 w 5186855"/>
              <a:gd name="connsiteY24" fmla="*/ 144517 h 2840420"/>
              <a:gd name="connsiteX25" fmla="*/ 3986048 w 5186855"/>
              <a:gd name="connsiteY25" fmla="*/ 18393 h 2840420"/>
              <a:gd name="connsiteX26" fmla="*/ 3875690 w 5186855"/>
              <a:gd name="connsiteY26" fmla="*/ 34158 h 2840420"/>
              <a:gd name="connsiteX27" fmla="*/ 3639207 w 5186855"/>
              <a:gd name="connsiteY27" fmla="*/ 191814 h 2840420"/>
              <a:gd name="connsiteX28" fmla="*/ 3323897 w 5186855"/>
              <a:gd name="connsiteY28" fmla="*/ 286407 h 2840420"/>
              <a:gd name="connsiteX29" fmla="*/ 3134711 w 5186855"/>
              <a:gd name="connsiteY29" fmla="*/ 302172 h 2840420"/>
              <a:gd name="connsiteX30" fmla="*/ 2913993 w 5186855"/>
              <a:gd name="connsiteY30" fmla="*/ 412531 h 2840420"/>
              <a:gd name="connsiteX31" fmla="*/ 2677511 w 5186855"/>
              <a:gd name="connsiteY31" fmla="*/ 633248 h 2840420"/>
              <a:gd name="connsiteX32" fmla="*/ 2598683 w 5186855"/>
              <a:gd name="connsiteY32" fmla="*/ 743607 h 2840420"/>
              <a:gd name="connsiteX33" fmla="*/ 2046890 w 5186855"/>
              <a:gd name="connsiteY33" fmla="*/ 712076 h 2840420"/>
              <a:gd name="connsiteX34" fmla="*/ 1195552 w 5186855"/>
              <a:gd name="connsiteY34" fmla="*/ 838200 h 2840420"/>
              <a:gd name="connsiteX35" fmla="*/ 706821 w 5186855"/>
              <a:gd name="connsiteY35" fmla="*/ 948558 h 2840420"/>
              <a:gd name="connsiteX36" fmla="*/ 627993 w 5186855"/>
              <a:gd name="connsiteY36" fmla="*/ 1027386 h 2840420"/>
              <a:gd name="connsiteX37" fmla="*/ 303285 w 5186855"/>
              <a:gd name="connsiteY37" fmla="*/ 1801750 h 2840420"/>
              <a:gd name="connsiteX0" fmla="*/ 303285 w 5186855"/>
              <a:gd name="connsiteY0" fmla="*/ 1801750 h 2840420"/>
              <a:gd name="connsiteX1" fmla="*/ 0 w 5186855"/>
              <a:gd name="connsiteY1" fmla="*/ 2840420 h 2840420"/>
              <a:gd name="connsiteX2" fmla="*/ 735724 w 5186855"/>
              <a:gd name="connsiteY2" fmla="*/ 1153510 h 2840420"/>
              <a:gd name="connsiteX3" fmla="*/ 910716 w 5186855"/>
              <a:gd name="connsiteY3" fmla="*/ 1005498 h 2840420"/>
              <a:gd name="connsiteX4" fmla="*/ 1558159 w 5186855"/>
              <a:gd name="connsiteY4" fmla="*/ 869731 h 2840420"/>
              <a:gd name="connsiteX5" fmla="*/ 1573924 w 5186855"/>
              <a:gd name="connsiteY5" fmla="*/ 869731 h 2840420"/>
              <a:gd name="connsiteX6" fmla="*/ 2314904 w 5186855"/>
              <a:gd name="connsiteY6" fmla="*/ 853965 h 2840420"/>
              <a:gd name="connsiteX7" fmla="*/ 2614448 w 5186855"/>
              <a:gd name="connsiteY7" fmla="*/ 932793 h 2840420"/>
              <a:gd name="connsiteX8" fmla="*/ 2614448 w 5186855"/>
              <a:gd name="connsiteY8" fmla="*/ 932793 h 2840420"/>
              <a:gd name="connsiteX9" fmla="*/ 2850931 w 5186855"/>
              <a:gd name="connsiteY9" fmla="*/ 1027386 h 2840420"/>
              <a:gd name="connsiteX10" fmla="*/ 3008586 w 5186855"/>
              <a:gd name="connsiteY10" fmla="*/ 1058917 h 2840420"/>
              <a:gd name="connsiteX11" fmla="*/ 3339662 w 5186855"/>
              <a:gd name="connsiteY11" fmla="*/ 995855 h 2840420"/>
              <a:gd name="connsiteX12" fmla="*/ 3560379 w 5186855"/>
              <a:gd name="connsiteY12" fmla="*/ 1027386 h 2840420"/>
              <a:gd name="connsiteX13" fmla="*/ 3844159 w 5186855"/>
              <a:gd name="connsiteY13" fmla="*/ 1090448 h 2840420"/>
              <a:gd name="connsiteX14" fmla="*/ 3970283 w 5186855"/>
              <a:gd name="connsiteY14" fmla="*/ 1106214 h 2840420"/>
              <a:gd name="connsiteX15" fmla="*/ 4285593 w 5186855"/>
              <a:gd name="connsiteY15" fmla="*/ 995855 h 2840420"/>
              <a:gd name="connsiteX16" fmla="*/ 4837386 w 5186855"/>
              <a:gd name="connsiteY16" fmla="*/ 790903 h 2840420"/>
              <a:gd name="connsiteX17" fmla="*/ 5136931 w 5186855"/>
              <a:gd name="connsiteY17" fmla="*/ 649014 h 2840420"/>
              <a:gd name="connsiteX18" fmla="*/ 5136931 w 5186855"/>
              <a:gd name="connsiteY18" fmla="*/ 570186 h 2840420"/>
              <a:gd name="connsiteX19" fmla="*/ 5168462 w 5186855"/>
              <a:gd name="connsiteY19" fmla="*/ 381000 h 2840420"/>
              <a:gd name="connsiteX20" fmla="*/ 5042338 w 5186855"/>
              <a:gd name="connsiteY20" fmla="*/ 349469 h 2840420"/>
              <a:gd name="connsiteX21" fmla="*/ 4663966 w 5186855"/>
              <a:gd name="connsiteY21" fmla="*/ 223345 h 2840420"/>
              <a:gd name="connsiteX22" fmla="*/ 4522076 w 5186855"/>
              <a:gd name="connsiteY22" fmla="*/ 176048 h 2840420"/>
              <a:gd name="connsiteX23" fmla="*/ 4395952 w 5186855"/>
              <a:gd name="connsiteY23" fmla="*/ 160283 h 2840420"/>
              <a:gd name="connsiteX24" fmla="*/ 4222531 w 5186855"/>
              <a:gd name="connsiteY24" fmla="*/ 144517 h 2840420"/>
              <a:gd name="connsiteX25" fmla="*/ 3986048 w 5186855"/>
              <a:gd name="connsiteY25" fmla="*/ 18393 h 2840420"/>
              <a:gd name="connsiteX26" fmla="*/ 3875690 w 5186855"/>
              <a:gd name="connsiteY26" fmla="*/ 34158 h 2840420"/>
              <a:gd name="connsiteX27" fmla="*/ 3639207 w 5186855"/>
              <a:gd name="connsiteY27" fmla="*/ 191814 h 2840420"/>
              <a:gd name="connsiteX28" fmla="*/ 3323897 w 5186855"/>
              <a:gd name="connsiteY28" fmla="*/ 286407 h 2840420"/>
              <a:gd name="connsiteX29" fmla="*/ 3134711 w 5186855"/>
              <a:gd name="connsiteY29" fmla="*/ 302172 h 2840420"/>
              <a:gd name="connsiteX30" fmla="*/ 2913993 w 5186855"/>
              <a:gd name="connsiteY30" fmla="*/ 412531 h 2840420"/>
              <a:gd name="connsiteX31" fmla="*/ 2677511 w 5186855"/>
              <a:gd name="connsiteY31" fmla="*/ 633248 h 2840420"/>
              <a:gd name="connsiteX32" fmla="*/ 2598683 w 5186855"/>
              <a:gd name="connsiteY32" fmla="*/ 743607 h 2840420"/>
              <a:gd name="connsiteX33" fmla="*/ 2046890 w 5186855"/>
              <a:gd name="connsiteY33" fmla="*/ 712076 h 2840420"/>
              <a:gd name="connsiteX34" fmla="*/ 1195552 w 5186855"/>
              <a:gd name="connsiteY34" fmla="*/ 838200 h 2840420"/>
              <a:gd name="connsiteX35" fmla="*/ 706821 w 5186855"/>
              <a:gd name="connsiteY35" fmla="*/ 948558 h 2840420"/>
              <a:gd name="connsiteX36" fmla="*/ 627993 w 5186855"/>
              <a:gd name="connsiteY36" fmla="*/ 1027386 h 2840420"/>
              <a:gd name="connsiteX37" fmla="*/ 303285 w 5186855"/>
              <a:gd name="connsiteY37" fmla="*/ 1801750 h 2840420"/>
              <a:gd name="connsiteX0" fmla="*/ 303285 w 5186855"/>
              <a:gd name="connsiteY0" fmla="*/ 1801750 h 2840420"/>
              <a:gd name="connsiteX1" fmla="*/ 0 w 5186855"/>
              <a:gd name="connsiteY1" fmla="*/ 2840420 h 2840420"/>
              <a:gd name="connsiteX2" fmla="*/ 735724 w 5186855"/>
              <a:gd name="connsiteY2" fmla="*/ 1153510 h 2840420"/>
              <a:gd name="connsiteX3" fmla="*/ 910716 w 5186855"/>
              <a:gd name="connsiteY3" fmla="*/ 1005498 h 2840420"/>
              <a:gd name="connsiteX4" fmla="*/ 1558159 w 5186855"/>
              <a:gd name="connsiteY4" fmla="*/ 869731 h 2840420"/>
              <a:gd name="connsiteX5" fmla="*/ 1573924 w 5186855"/>
              <a:gd name="connsiteY5" fmla="*/ 869731 h 2840420"/>
              <a:gd name="connsiteX6" fmla="*/ 2314904 w 5186855"/>
              <a:gd name="connsiteY6" fmla="*/ 853965 h 2840420"/>
              <a:gd name="connsiteX7" fmla="*/ 2614448 w 5186855"/>
              <a:gd name="connsiteY7" fmla="*/ 932793 h 2840420"/>
              <a:gd name="connsiteX8" fmla="*/ 2614448 w 5186855"/>
              <a:gd name="connsiteY8" fmla="*/ 932793 h 2840420"/>
              <a:gd name="connsiteX9" fmla="*/ 2850931 w 5186855"/>
              <a:gd name="connsiteY9" fmla="*/ 1027386 h 2840420"/>
              <a:gd name="connsiteX10" fmla="*/ 3008586 w 5186855"/>
              <a:gd name="connsiteY10" fmla="*/ 1058917 h 2840420"/>
              <a:gd name="connsiteX11" fmla="*/ 3339662 w 5186855"/>
              <a:gd name="connsiteY11" fmla="*/ 995855 h 2840420"/>
              <a:gd name="connsiteX12" fmla="*/ 3560379 w 5186855"/>
              <a:gd name="connsiteY12" fmla="*/ 1027386 h 2840420"/>
              <a:gd name="connsiteX13" fmla="*/ 3844159 w 5186855"/>
              <a:gd name="connsiteY13" fmla="*/ 1090448 h 2840420"/>
              <a:gd name="connsiteX14" fmla="*/ 3970283 w 5186855"/>
              <a:gd name="connsiteY14" fmla="*/ 1106214 h 2840420"/>
              <a:gd name="connsiteX15" fmla="*/ 4285593 w 5186855"/>
              <a:gd name="connsiteY15" fmla="*/ 995855 h 2840420"/>
              <a:gd name="connsiteX16" fmla="*/ 4837386 w 5186855"/>
              <a:gd name="connsiteY16" fmla="*/ 790903 h 2840420"/>
              <a:gd name="connsiteX17" fmla="*/ 5136931 w 5186855"/>
              <a:gd name="connsiteY17" fmla="*/ 649014 h 2840420"/>
              <a:gd name="connsiteX18" fmla="*/ 5136931 w 5186855"/>
              <a:gd name="connsiteY18" fmla="*/ 570186 h 2840420"/>
              <a:gd name="connsiteX19" fmla="*/ 5168462 w 5186855"/>
              <a:gd name="connsiteY19" fmla="*/ 381000 h 2840420"/>
              <a:gd name="connsiteX20" fmla="*/ 5042338 w 5186855"/>
              <a:gd name="connsiteY20" fmla="*/ 349469 h 2840420"/>
              <a:gd name="connsiteX21" fmla="*/ 4663966 w 5186855"/>
              <a:gd name="connsiteY21" fmla="*/ 223345 h 2840420"/>
              <a:gd name="connsiteX22" fmla="*/ 4522076 w 5186855"/>
              <a:gd name="connsiteY22" fmla="*/ 176048 h 2840420"/>
              <a:gd name="connsiteX23" fmla="*/ 4395952 w 5186855"/>
              <a:gd name="connsiteY23" fmla="*/ 160283 h 2840420"/>
              <a:gd name="connsiteX24" fmla="*/ 4222531 w 5186855"/>
              <a:gd name="connsiteY24" fmla="*/ 144517 h 2840420"/>
              <a:gd name="connsiteX25" fmla="*/ 3986048 w 5186855"/>
              <a:gd name="connsiteY25" fmla="*/ 18393 h 2840420"/>
              <a:gd name="connsiteX26" fmla="*/ 3875690 w 5186855"/>
              <a:gd name="connsiteY26" fmla="*/ 34158 h 2840420"/>
              <a:gd name="connsiteX27" fmla="*/ 3639207 w 5186855"/>
              <a:gd name="connsiteY27" fmla="*/ 191814 h 2840420"/>
              <a:gd name="connsiteX28" fmla="*/ 3323897 w 5186855"/>
              <a:gd name="connsiteY28" fmla="*/ 286407 h 2840420"/>
              <a:gd name="connsiteX29" fmla="*/ 3134711 w 5186855"/>
              <a:gd name="connsiteY29" fmla="*/ 302172 h 2840420"/>
              <a:gd name="connsiteX30" fmla="*/ 2913993 w 5186855"/>
              <a:gd name="connsiteY30" fmla="*/ 412531 h 2840420"/>
              <a:gd name="connsiteX31" fmla="*/ 2677511 w 5186855"/>
              <a:gd name="connsiteY31" fmla="*/ 633248 h 2840420"/>
              <a:gd name="connsiteX32" fmla="*/ 2598683 w 5186855"/>
              <a:gd name="connsiteY32" fmla="*/ 743607 h 2840420"/>
              <a:gd name="connsiteX33" fmla="*/ 2046890 w 5186855"/>
              <a:gd name="connsiteY33" fmla="*/ 712076 h 2840420"/>
              <a:gd name="connsiteX34" fmla="*/ 1195552 w 5186855"/>
              <a:gd name="connsiteY34" fmla="*/ 838200 h 2840420"/>
              <a:gd name="connsiteX35" fmla="*/ 706821 w 5186855"/>
              <a:gd name="connsiteY35" fmla="*/ 948558 h 2840420"/>
              <a:gd name="connsiteX36" fmla="*/ 627993 w 5186855"/>
              <a:gd name="connsiteY36" fmla="*/ 1027386 h 2840420"/>
              <a:gd name="connsiteX37" fmla="*/ 303285 w 5186855"/>
              <a:gd name="connsiteY37" fmla="*/ 1801750 h 2840420"/>
              <a:gd name="connsiteX0" fmla="*/ 303285 w 5186855"/>
              <a:gd name="connsiteY0" fmla="*/ 1801750 h 2840420"/>
              <a:gd name="connsiteX1" fmla="*/ 0 w 5186855"/>
              <a:gd name="connsiteY1" fmla="*/ 2840420 h 2840420"/>
              <a:gd name="connsiteX2" fmla="*/ 735724 w 5186855"/>
              <a:gd name="connsiteY2" fmla="*/ 1153510 h 2840420"/>
              <a:gd name="connsiteX3" fmla="*/ 910716 w 5186855"/>
              <a:gd name="connsiteY3" fmla="*/ 1005498 h 2840420"/>
              <a:gd name="connsiteX4" fmla="*/ 1558159 w 5186855"/>
              <a:gd name="connsiteY4" fmla="*/ 869731 h 2840420"/>
              <a:gd name="connsiteX5" fmla="*/ 1573924 w 5186855"/>
              <a:gd name="connsiteY5" fmla="*/ 869731 h 2840420"/>
              <a:gd name="connsiteX6" fmla="*/ 2314904 w 5186855"/>
              <a:gd name="connsiteY6" fmla="*/ 853965 h 2840420"/>
              <a:gd name="connsiteX7" fmla="*/ 2614448 w 5186855"/>
              <a:gd name="connsiteY7" fmla="*/ 932793 h 2840420"/>
              <a:gd name="connsiteX8" fmla="*/ 2614448 w 5186855"/>
              <a:gd name="connsiteY8" fmla="*/ 932793 h 2840420"/>
              <a:gd name="connsiteX9" fmla="*/ 2850931 w 5186855"/>
              <a:gd name="connsiteY9" fmla="*/ 1027386 h 2840420"/>
              <a:gd name="connsiteX10" fmla="*/ 3008586 w 5186855"/>
              <a:gd name="connsiteY10" fmla="*/ 1058917 h 2840420"/>
              <a:gd name="connsiteX11" fmla="*/ 3339662 w 5186855"/>
              <a:gd name="connsiteY11" fmla="*/ 995855 h 2840420"/>
              <a:gd name="connsiteX12" fmla="*/ 3560379 w 5186855"/>
              <a:gd name="connsiteY12" fmla="*/ 1027386 h 2840420"/>
              <a:gd name="connsiteX13" fmla="*/ 3844159 w 5186855"/>
              <a:gd name="connsiteY13" fmla="*/ 1090448 h 2840420"/>
              <a:gd name="connsiteX14" fmla="*/ 3970283 w 5186855"/>
              <a:gd name="connsiteY14" fmla="*/ 1106214 h 2840420"/>
              <a:gd name="connsiteX15" fmla="*/ 4285593 w 5186855"/>
              <a:gd name="connsiteY15" fmla="*/ 995855 h 2840420"/>
              <a:gd name="connsiteX16" fmla="*/ 4837386 w 5186855"/>
              <a:gd name="connsiteY16" fmla="*/ 790903 h 2840420"/>
              <a:gd name="connsiteX17" fmla="*/ 5136931 w 5186855"/>
              <a:gd name="connsiteY17" fmla="*/ 649014 h 2840420"/>
              <a:gd name="connsiteX18" fmla="*/ 5136931 w 5186855"/>
              <a:gd name="connsiteY18" fmla="*/ 570186 h 2840420"/>
              <a:gd name="connsiteX19" fmla="*/ 5168462 w 5186855"/>
              <a:gd name="connsiteY19" fmla="*/ 381000 h 2840420"/>
              <a:gd name="connsiteX20" fmla="*/ 5042338 w 5186855"/>
              <a:gd name="connsiteY20" fmla="*/ 349469 h 2840420"/>
              <a:gd name="connsiteX21" fmla="*/ 4663966 w 5186855"/>
              <a:gd name="connsiteY21" fmla="*/ 223345 h 2840420"/>
              <a:gd name="connsiteX22" fmla="*/ 4522076 w 5186855"/>
              <a:gd name="connsiteY22" fmla="*/ 176048 h 2840420"/>
              <a:gd name="connsiteX23" fmla="*/ 4395952 w 5186855"/>
              <a:gd name="connsiteY23" fmla="*/ 160283 h 2840420"/>
              <a:gd name="connsiteX24" fmla="*/ 4222531 w 5186855"/>
              <a:gd name="connsiteY24" fmla="*/ 144517 h 2840420"/>
              <a:gd name="connsiteX25" fmla="*/ 3986048 w 5186855"/>
              <a:gd name="connsiteY25" fmla="*/ 18393 h 2840420"/>
              <a:gd name="connsiteX26" fmla="*/ 3875690 w 5186855"/>
              <a:gd name="connsiteY26" fmla="*/ 34158 h 2840420"/>
              <a:gd name="connsiteX27" fmla="*/ 3639207 w 5186855"/>
              <a:gd name="connsiteY27" fmla="*/ 191814 h 2840420"/>
              <a:gd name="connsiteX28" fmla="*/ 3323897 w 5186855"/>
              <a:gd name="connsiteY28" fmla="*/ 286407 h 2840420"/>
              <a:gd name="connsiteX29" fmla="*/ 3134711 w 5186855"/>
              <a:gd name="connsiteY29" fmla="*/ 302172 h 2840420"/>
              <a:gd name="connsiteX30" fmla="*/ 2913993 w 5186855"/>
              <a:gd name="connsiteY30" fmla="*/ 412531 h 2840420"/>
              <a:gd name="connsiteX31" fmla="*/ 2677511 w 5186855"/>
              <a:gd name="connsiteY31" fmla="*/ 633248 h 2840420"/>
              <a:gd name="connsiteX32" fmla="*/ 2598683 w 5186855"/>
              <a:gd name="connsiteY32" fmla="*/ 743607 h 2840420"/>
              <a:gd name="connsiteX33" fmla="*/ 2046890 w 5186855"/>
              <a:gd name="connsiteY33" fmla="*/ 712076 h 2840420"/>
              <a:gd name="connsiteX34" fmla="*/ 1195552 w 5186855"/>
              <a:gd name="connsiteY34" fmla="*/ 838200 h 2840420"/>
              <a:gd name="connsiteX35" fmla="*/ 706821 w 5186855"/>
              <a:gd name="connsiteY35" fmla="*/ 948558 h 2840420"/>
              <a:gd name="connsiteX36" fmla="*/ 627993 w 5186855"/>
              <a:gd name="connsiteY36" fmla="*/ 1027386 h 2840420"/>
              <a:gd name="connsiteX37" fmla="*/ 303285 w 5186855"/>
              <a:gd name="connsiteY37" fmla="*/ 1801750 h 2840420"/>
              <a:gd name="connsiteX0" fmla="*/ 303285 w 5186855"/>
              <a:gd name="connsiteY0" fmla="*/ 1801750 h 2840420"/>
              <a:gd name="connsiteX1" fmla="*/ 0 w 5186855"/>
              <a:gd name="connsiteY1" fmla="*/ 2840420 h 2840420"/>
              <a:gd name="connsiteX2" fmla="*/ 735724 w 5186855"/>
              <a:gd name="connsiteY2" fmla="*/ 1153510 h 2840420"/>
              <a:gd name="connsiteX3" fmla="*/ 910716 w 5186855"/>
              <a:gd name="connsiteY3" fmla="*/ 1005498 h 2840420"/>
              <a:gd name="connsiteX4" fmla="*/ 1558159 w 5186855"/>
              <a:gd name="connsiteY4" fmla="*/ 869731 h 2840420"/>
              <a:gd name="connsiteX5" fmla="*/ 1573924 w 5186855"/>
              <a:gd name="connsiteY5" fmla="*/ 869731 h 2840420"/>
              <a:gd name="connsiteX6" fmla="*/ 2314904 w 5186855"/>
              <a:gd name="connsiteY6" fmla="*/ 853965 h 2840420"/>
              <a:gd name="connsiteX7" fmla="*/ 2614448 w 5186855"/>
              <a:gd name="connsiteY7" fmla="*/ 932793 h 2840420"/>
              <a:gd name="connsiteX8" fmla="*/ 2614448 w 5186855"/>
              <a:gd name="connsiteY8" fmla="*/ 932793 h 2840420"/>
              <a:gd name="connsiteX9" fmla="*/ 2850931 w 5186855"/>
              <a:gd name="connsiteY9" fmla="*/ 1027386 h 2840420"/>
              <a:gd name="connsiteX10" fmla="*/ 3008586 w 5186855"/>
              <a:gd name="connsiteY10" fmla="*/ 1058917 h 2840420"/>
              <a:gd name="connsiteX11" fmla="*/ 3339662 w 5186855"/>
              <a:gd name="connsiteY11" fmla="*/ 995855 h 2840420"/>
              <a:gd name="connsiteX12" fmla="*/ 3560379 w 5186855"/>
              <a:gd name="connsiteY12" fmla="*/ 1027386 h 2840420"/>
              <a:gd name="connsiteX13" fmla="*/ 3844159 w 5186855"/>
              <a:gd name="connsiteY13" fmla="*/ 1090448 h 2840420"/>
              <a:gd name="connsiteX14" fmla="*/ 3970283 w 5186855"/>
              <a:gd name="connsiteY14" fmla="*/ 1106214 h 2840420"/>
              <a:gd name="connsiteX15" fmla="*/ 4285593 w 5186855"/>
              <a:gd name="connsiteY15" fmla="*/ 995855 h 2840420"/>
              <a:gd name="connsiteX16" fmla="*/ 4837386 w 5186855"/>
              <a:gd name="connsiteY16" fmla="*/ 790903 h 2840420"/>
              <a:gd name="connsiteX17" fmla="*/ 5136931 w 5186855"/>
              <a:gd name="connsiteY17" fmla="*/ 649014 h 2840420"/>
              <a:gd name="connsiteX18" fmla="*/ 5136931 w 5186855"/>
              <a:gd name="connsiteY18" fmla="*/ 570186 h 2840420"/>
              <a:gd name="connsiteX19" fmla="*/ 5168462 w 5186855"/>
              <a:gd name="connsiteY19" fmla="*/ 381000 h 2840420"/>
              <a:gd name="connsiteX20" fmla="*/ 5042338 w 5186855"/>
              <a:gd name="connsiteY20" fmla="*/ 349469 h 2840420"/>
              <a:gd name="connsiteX21" fmla="*/ 4663966 w 5186855"/>
              <a:gd name="connsiteY21" fmla="*/ 223345 h 2840420"/>
              <a:gd name="connsiteX22" fmla="*/ 4522076 w 5186855"/>
              <a:gd name="connsiteY22" fmla="*/ 176048 h 2840420"/>
              <a:gd name="connsiteX23" fmla="*/ 4395952 w 5186855"/>
              <a:gd name="connsiteY23" fmla="*/ 160283 h 2840420"/>
              <a:gd name="connsiteX24" fmla="*/ 4222531 w 5186855"/>
              <a:gd name="connsiteY24" fmla="*/ 144517 h 2840420"/>
              <a:gd name="connsiteX25" fmla="*/ 3986048 w 5186855"/>
              <a:gd name="connsiteY25" fmla="*/ 18393 h 2840420"/>
              <a:gd name="connsiteX26" fmla="*/ 3875690 w 5186855"/>
              <a:gd name="connsiteY26" fmla="*/ 34158 h 2840420"/>
              <a:gd name="connsiteX27" fmla="*/ 3639207 w 5186855"/>
              <a:gd name="connsiteY27" fmla="*/ 191814 h 2840420"/>
              <a:gd name="connsiteX28" fmla="*/ 3323897 w 5186855"/>
              <a:gd name="connsiteY28" fmla="*/ 286407 h 2840420"/>
              <a:gd name="connsiteX29" fmla="*/ 3134711 w 5186855"/>
              <a:gd name="connsiteY29" fmla="*/ 302172 h 2840420"/>
              <a:gd name="connsiteX30" fmla="*/ 2913993 w 5186855"/>
              <a:gd name="connsiteY30" fmla="*/ 412531 h 2840420"/>
              <a:gd name="connsiteX31" fmla="*/ 2677511 w 5186855"/>
              <a:gd name="connsiteY31" fmla="*/ 633248 h 2840420"/>
              <a:gd name="connsiteX32" fmla="*/ 2598683 w 5186855"/>
              <a:gd name="connsiteY32" fmla="*/ 743607 h 2840420"/>
              <a:gd name="connsiteX33" fmla="*/ 2046890 w 5186855"/>
              <a:gd name="connsiteY33" fmla="*/ 712076 h 2840420"/>
              <a:gd name="connsiteX34" fmla="*/ 1195552 w 5186855"/>
              <a:gd name="connsiteY34" fmla="*/ 838200 h 2840420"/>
              <a:gd name="connsiteX35" fmla="*/ 706821 w 5186855"/>
              <a:gd name="connsiteY35" fmla="*/ 948558 h 2840420"/>
              <a:gd name="connsiteX36" fmla="*/ 627993 w 5186855"/>
              <a:gd name="connsiteY36" fmla="*/ 1027386 h 2840420"/>
              <a:gd name="connsiteX37" fmla="*/ 303285 w 5186855"/>
              <a:gd name="connsiteY37" fmla="*/ 1801750 h 2840420"/>
              <a:gd name="connsiteX0" fmla="*/ 645948 w 5204810"/>
              <a:gd name="connsiteY0" fmla="*/ 1027386 h 2840420"/>
              <a:gd name="connsiteX1" fmla="*/ 17955 w 5204810"/>
              <a:gd name="connsiteY1" fmla="*/ 2840420 h 2840420"/>
              <a:gd name="connsiteX2" fmla="*/ 753679 w 5204810"/>
              <a:gd name="connsiteY2" fmla="*/ 1153510 h 2840420"/>
              <a:gd name="connsiteX3" fmla="*/ 928671 w 5204810"/>
              <a:gd name="connsiteY3" fmla="*/ 1005498 h 2840420"/>
              <a:gd name="connsiteX4" fmla="*/ 1576114 w 5204810"/>
              <a:gd name="connsiteY4" fmla="*/ 869731 h 2840420"/>
              <a:gd name="connsiteX5" fmla="*/ 1591879 w 5204810"/>
              <a:gd name="connsiteY5" fmla="*/ 869731 h 2840420"/>
              <a:gd name="connsiteX6" fmla="*/ 2332859 w 5204810"/>
              <a:gd name="connsiteY6" fmla="*/ 853965 h 2840420"/>
              <a:gd name="connsiteX7" fmla="*/ 2632403 w 5204810"/>
              <a:gd name="connsiteY7" fmla="*/ 932793 h 2840420"/>
              <a:gd name="connsiteX8" fmla="*/ 2632403 w 5204810"/>
              <a:gd name="connsiteY8" fmla="*/ 932793 h 2840420"/>
              <a:gd name="connsiteX9" fmla="*/ 2868886 w 5204810"/>
              <a:gd name="connsiteY9" fmla="*/ 1027386 h 2840420"/>
              <a:gd name="connsiteX10" fmla="*/ 3026541 w 5204810"/>
              <a:gd name="connsiteY10" fmla="*/ 1058917 h 2840420"/>
              <a:gd name="connsiteX11" fmla="*/ 3357617 w 5204810"/>
              <a:gd name="connsiteY11" fmla="*/ 995855 h 2840420"/>
              <a:gd name="connsiteX12" fmla="*/ 3578334 w 5204810"/>
              <a:gd name="connsiteY12" fmla="*/ 1027386 h 2840420"/>
              <a:gd name="connsiteX13" fmla="*/ 3862114 w 5204810"/>
              <a:gd name="connsiteY13" fmla="*/ 1090448 h 2840420"/>
              <a:gd name="connsiteX14" fmla="*/ 3988238 w 5204810"/>
              <a:gd name="connsiteY14" fmla="*/ 1106214 h 2840420"/>
              <a:gd name="connsiteX15" fmla="*/ 4303548 w 5204810"/>
              <a:gd name="connsiteY15" fmla="*/ 995855 h 2840420"/>
              <a:gd name="connsiteX16" fmla="*/ 4855341 w 5204810"/>
              <a:gd name="connsiteY16" fmla="*/ 790903 h 2840420"/>
              <a:gd name="connsiteX17" fmla="*/ 5154886 w 5204810"/>
              <a:gd name="connsiteY17" fmla="*/ 649014 h 2840420"/>
              <a:gd name="connsiteX18" fmla="*/ 5154886 w 5204810"/>
              <a:gd name="connsiteY18" fmla="*/ 570186 h 2840420"/>
              <a:gd name="connsiteX19" fmla="*/ 5186417 w 5204810"/>
              <a:gd name="connsiteY19" fmla="*/ 381000 h 2840420"/>
              <a:gd name="connsiteX20" fmla="*/ 5060293 w 5204810"/>
              <a:gd name="connsiteY20" fmla="*/ 349469 h 2840420"/>
              <a:gd name="connsiteX21" fmla="*/ 4681921 w 5204810"/>
              <a:gd name="connsiteY21" fmla="*/ 223345 h 2840420"/>
              <a:gd name="connsiteX22" fmla="*/ 4540031 w 5204810"/>
              <a:gd name="connsiteY22" fmla="*/ 176048 h 2840420"/>
              <a:gd name="connsiteX23" fmla="*/ 4413907 w 5204810"/>
              <a:gd name="connsiteY23" fmla="*/ 160283 h 2840420"/>
              <a:gd name="connsiteX24" fmla="*/ 4240486 w 5204810"/>
              <a:gd name="connsiteY24" fmla="*/ 144517 h 2840420"/>
              <a:gd name="connsiteX25" fmla="*/ 4004003 w 5204810"/>
              <a:gd name="connsiteY25" fmla="*/ 18393 h 2840420"/>
              <a:gd name="connsiteX26" fmla="*/ 3893645 w 5204810"/>
              <a:gd name="connsiteY26" fmla="*/ 34158 h 2840420"/>
              <a:gd name="connsiteX27" fmla="*/ 3657162 w 5204810"/>
              <a:gd name="connsiteY27" fmla="*/ 191814 h 2840420"/>
              <a:gd name="connsiteX28" fmla="*/ 3341852 w 5204810"/>
              <a:gd name="connsiteY28" fmla="*/ 286407 h 2840420"/>
              <a:gd name="connsiteX29" fmla="*/ 3152666 w 5204810"/>
              <a:gd name="connsiteY29" fmla="*/ 302172 h 2840420"/>
              <a:gd name="connsiteX30" fmla="*/ 2931948 w 5204810"/>
              <a:gd name="connsiteY30" fmla="*/ 412531 h 2840420"/>
              <a:gd name="connsiteX31" fmla="*/ 2695466 w 5204810"/>
              <a:gd name="connsiteY31" fmla="*/ 633248 h 2840420"/>
              <a:gd name="connsiteX32" fmla="*/ 2616638 w 5204810"/>
              <a:gd name="connsiteY32" fmla="*/ 743607 h 2840420"/>
              <a:gd name="connsiteX33" fmla="*/ 2064845 w 5204810"/>
              <a:gd name="connsiteY33" fmla="*/ 712076 h 2840420"/>
              <a:gd name="connsiteX34" fmla="*/ 1213507 w 5204810"/>
              <a:gd name="connsiteY34" fmla="*/ 838200 h 2840420"/>
              <a:gd name="connsiteX35" fmla="*/ 724776 w 5204810"/>
              <a:gd name="connsiteY35" fmla="*/ 948558 h 2840420"/>
              <a:gd name="connsiteX36" fmla="*/ 645948 w 5204810"/>
              <a:gd name="connsiteY36" fmla="*/ 1027386 h 284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04810" h="2840420">
                <a:moveTo>
                  <a:pt x="645948" y="1027386"/>
                </a:moveTo>
                <a:cubicBezTo>
                  <a:pt x="528145" y="1342696"/>
                  <a:pt x="0" y="2819399"/>
                  <a:pt x="17955" y="2840420"/>
                </a:cubicBezTo>
                <a:cubicBezTo>
                  <a:pt x="213874" y="2419908"/>
                  <a:pt x="528606" y="1538204"/>
                  <a:pt x="753679" y="1153510"/>
                </a:cubicBezTo>
                <a:cubicBezTo>
                  <a:pt x="771573" y="1054607"/>
                  <a:pt x="829322" y="1021940"/>
                  <a:pt x="928671" y="1005498"/>
                </a:cubicBezTo>
                <a:cubicBezTo>
                  <a:pt x="1260041" y="926867"/>
                  <a:pt x="1465579" y="892359"/>
                  <a:pt x="1576114" y="869731"/>
                </a:cubicBezTo>
                <a:cubicBezTo>
                  <a:pt x="1581369" y="869731"/>
                  <a:pt x="1439209" y="880413"/>
                  <a:pt x="1591879" y="869731"/>
                </a:cubicBezTo>
                <a:cubicBezTo>
                  <a:pt x="1718003" y="867103"/>
                  <a:pt x="2159438" y="843455"/>
                  <a:pt x="2332859" y="853965"/>
                </a:cubicBezTo>
                <a:cubicBezTo>
                  <a:pt x="2506280" y="864475"/>
                  <a:pt x="2632403" y="932793"/>
                  <a:pt x="2632403" y="932793"/>
                </a:cubicBezTo>
                <a:lnTo>
                  <a:pt x="2632403" y="932793"/>
                </a:lnTo>
                <a:cubicBezTo>
                  <a:pt x="2671817" y="948558"/>
                  <a:pt x="2803196" y="1006365"/>
                  <a:pt x="2868886" y="1027386"/>
                </a:cubicBezTo>
                <a:cubicBezTo>
                  <a:pt x="2934576" y="1048407"/>
                  <a:pt x="2945086" y="1064172"/>
                  <a:pt x="3026541" y="1058917"/>
                </a:cubicBezTo>
                <a:cubicBezTo>
                  <a:pt x="3107996" y="1053662"/>
                  <a:pt x="3265652" y="1001110"/>
                  <a:pt x="3357617" y="995855"/>
                </a:cubicBezTo>
                <a:cubicBezTo>
                  <a:pt x="3449582" y="990600"/>
                  <a:pt x="3494251" y="1011621"/>
                  <a:pt x="3578334" y="1027386"/>
                </a:cubicBezTo>
                <a:cubicBezTo>
                  <a:pt x="3662417" y="1043151"/>
                  <a:pt x="3793797" y="1077310"/>
                  <a:pt x="3862114" y="1090448"/>
                </a:cubicBezTo>
                <a:cubicBezTo>
                  <a:pt x="3930431" y="1103586"/>
                  <a:pt x="3914666" y="1121979"/>
                  <a:pt x="3988238" y="1106214"/>
                </a:cubicBezTo>
                <a:cubicBezTo>
                  <a:pt x="4061810" y="1090449"/>
                  <a:pt x="4303548" y="995855"/>
                  <a:pt x="4303548" y="995855"/>
                </a:cubicBezTo>
                <a:cubicBezTo>
                  <a:pt x="4448065" y="943303"/>
                  <a:pt x="4713451" y="848710"/>
                  <a:pt x="4855341" y="790903"/>
                </a:cubicBezTo>
                <a:cubicBezTo>
                  <a:pt x="4997231" y="733096"/>
                  <a:pt x="5104962" y="685800"/>
                  <a:pt x="5154886" y="649014"/>
                </a:cubicBezTo>
                <a:cubicBezTo>
                  <a:pt x="5204810" y="612228"/>
                  <a:pt x="5149631" y="614855"/>
                  <a:pt x="5154886" y="570186"/>
                </a:cubicBezTo>
                <a:cubicBezTo>
                  <a:pt x="5160141" y="525517"/>
                  <a:pt x="5202182" y="417786"/>
                  <a:pt x="5186417" y="381000"/>
                </a:cubicBezTo>
                <a:cubicBezTo>
                  <a:pt x="5170652" y="344214"/>
                  <a:pt x="5144376" y="375745"/>
                  <a:pt x="5060293" y="349469"/>
                </a:cubicBezTo>
                <a:cubicBezTo>
                  <a:pt x="4976210" y="323193"/>
                  <a:pt x="4681921" y="223345"/>
                  <a:pt x="4681921" y="223345"/>
                </a:cubicBezTo>
                <a:cubicBezTo>
                  <a:pt x="4595211" y="194442"/>
                  <a:pt x="4584700" y="186558"/>
                  <a:pt x="4540031" y="176048"/>
                </a:cubicBezTo>
                <a:cubicBezTo>
                  <a:pt x="4495362" y="165538"/>
                  <a:pt x="4463831" y="165538"/>
                  <a:pt x="4413907" y="160283"/>
                </a:cubicBezTo>
                <a:cubicBezTo>
                  <a:pt x="4363983" y="155028"/>
                  <a:pt x="4308803" y="168165"/>
                  <a:pt x="4240486" y="144517"/>
                </a:cubicBezTo>
                <a:cubicBezTo>
                  <a:pt x="4172169" y="120869"/>
                  <a:pt x="4061810" y="36786"/>
                  <a:pt x="4004003" y="18393"/>
                </a:cubicBezTo>
                <a:cubicBezTo>
                  <a:pt x="3946196" y="0"/>
                  <a:pt x="3951452" y="5255"/>
                  <a:pt x="3893645" y="34158"/>
                </a:cubicBezTo>
                <a:cubicBezTo>
                  <a:pt x="3835838" y="63061"/>
                  <a:pt x="3749127" y="149773"/>
                  <a:pt x="3657162" y="191814"/>
                </a:cubicBezTo>
                <a:cubicBezTo>
                  <a:pt x="3565197" y="233855"/>
                  <a:pt x="3425935" y="268014"/>
                  <a:pt x="3341852" y="286407"/>
                </a:cubicBezTo>
                <a:cubicBezTo>
                  <a:pt x="3257769" y="304800"/>
                  <a:pt x="3220983" y="281151"/>
                  <a:pt x="3152666" y="302172"/>
                </a:cubicBezTo>
                <a:cubicBezTo>
                  <a:pt x="3084349" y="323193"/>
                  <a:pt x="3008148" y="357352"/>
                  <a:pt x="2931948" y="412531"/>
                </a:cubicBezTo>
                <a:cubicBezTo>
                  <a:pt x="2855748" y="467710"/>
                  <a:pt x="2748018" y="578069"/>
                  <a:pt x="2695466" y="633248"/>
                </a:cubicBezTo>
                <a:cubicBezTo>
                  <a:pt x="2642914" y="688427"/>
                  <a:pt x="2721741" y="730469"/>
                  <a:pt x="2616638" y="743607"/>
                </a:cubicBezTo>
                <a:cubicBezTo>
                  <a:pt x="2511535" y="756745"/>
                  <a:pt x="2298700" y="696311"/>
                  <a:pt x="2064845" y="712076"/>
                </a:cubicBezTo>
                <a:cubicBezTo>
                  <a:pt x="1830990" y="727842"/>
                  <a:pt x="1436852" y="798786"/>
                  <a:pt x="1213507" y="838200"/>
                </a:cubicBezTo>
                <a:cubicBezTo>
                  <a:pt x="990162" y="877614"/>
                  <a:pt x="819369" y="917027"/>
                  <a:pt x="724776" y="948558"/>
                </a:cubicBezTo>
                <a:cubicBezTo>
                  <a:pt x="630183" y="980089"/>
                  <a:pt x="689560" y="974617"/>
                  <a:pt x="645948" y="1027386"/>
                </a:cubicBezTo>
                <a:close/>
              </a:path>
            </a:pathLst>
          </a:custGeom>
          <a:solidFill>
            <a:schemeClr val="bg2">
              <a:lumMod val="50000"/>
              <a:alpha val="61000"/>
            </a:schemeClr>
          </a:solidFill>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2667000" y="1905000"/>
            <a:ext cx="2052084" cy="295940"/>
          </a:xfrm>
          <a:custGeom>
            <a:avLst/>
            <a:gdLst>
              <a:gd name="connsiteX0" fmla="*/ 0 w 2711302"/>
              <a:gd name="connsiteY0" fmla="*/ 2169042 h 2169042"/>
              <a:gd name="connsiteX1" fmla="*/ 659218 w 2711302"/>
              <a:gd name="connsiteY1" fmla="*/ 265814 h 2169042"/>
              <a:gd name="connsiteX2" fmla="*/ 1339702 w 2711302"/>
              <a:gd name="connsiteY2" fmla="*/ 127591 h 2169042"/>
              <a:gd name="connsiteX3" fmla="*/ 2519916 w 2711302"/>
              <a:gd name="connsiteY3" fmla="*/ 0 h 2169042"/>
              <a:gd name="connsiteX4" fmla="*/ 2711302 w 2711302"/>
              <a:gd name="connsiteY4" fmla="*/ 287080 h 2169042"/>
              <a:gd name="connsiteX5" fmla="*/ 2711302 w 2711302"/>
              <a:gd name="connsiteY5" fmla="*/ 287080 h 2169042"/>
              <a:gd name="connsiteX6" fmla="*/ 2488018 w 2711302"/>
              <a:gd name="connsiteY6" fmla="*/ 180754 h 2169042"/>
              <a:gd name="connsiteX7" fmla="*/ 2179674 w 2711302"/>
              <a:gd name="connsiteY7" fmla="*/ 148856 h 2169042"/>
              <a:gd name="connsiteX8" fmla="*/ 1392865 w 2711302"/>
              <a:gd name="connsiteY8" fmla="*/ 212652 h 2169042"/>
              <a:gd name="connsiteX9" fmla="*/ 786809 w 2711302"/>
              <a:gd name="connsiteY9" fmla="*/ 340242 h 2169042"/>
              <a:gd name="connsiteX10" fmla="*/ 659218 w 2711302"/>
              <a:gd name="connsiteY10" fmla="*/ 382773 h 2169042"/>
              <a:gd name="connsiteX11" fmla="*/ 350874 w 2711302"/>
              <a:gd name="connsiteY11" fmla="*/ 1190847 h 2169042"/>
              <a:gd name="connsiteX12" fmla="*/ 0 w 2711302"/>
              <a:gd name="connsiteY12" fmla="*/ 2169042 h 2169042"/>
              <a:gd name="connsiteX0" fmla="*/ 0 w 2711302"/>
              <a:gd name="connsiteY0" fmla="*/ 2082209 h 2082209"/>
              <a:gd name="connsiteX1" fmla="*/ 659218 w 2711302"/>
              <a:gd name="connsiteY1" fmla="*/ 178981 h 2082209"/>
              <a:gd name="connsiteX2" fmla="*/ 1339702 w 2711302"/>
              <a:gd name="connsiteY2" fmla="*/ 40758 h 2082209"/>
              <a:gd name="connsiteX3" fmla="*/ 2484474 w 2711302"/>
              <a:gd name="connsiteY3" fmla="*/ 0 h 2082209"/>
              <a:gd name="connsiteX4" fmla="*/ 2711302 w 2711302"/>
              <a:gd name="connsiteY4" fmla="*/ 200247 h 2082209"/>
              <a:gd name="connsiteX5" fmla="*/ 2711302 w 2711302"/>
              <a:gd name="connsiteY5" fmla="*/ 200247 h 2082209"/>
              <a:gd name="connsiteX6" fmla="*/ 2488018 w 2711302"/>
              <a:gd name="connsiteY6" fmla="*/ 93921 h 2082209"/>
              <a:gd name="connsiteX7" fmla="*/ 2179674 w 2711302"/>
              <a:gd name="connsiteY7" fmla="*/ 62023 h 2082209"/>
              <a:gd name="connsiteX8" fmla="*/ 1392865 w 2711302"/>
              <a:gd name="connsiteY8" fmla="*/ 125819 h 2082209"/>
              <a:gd name="connsiteX9" fmla="*/ 786809 w 2711302"/>
              <a:gd name="connsiteY9" fmla="*/ 253409 h 2082209"/>
              <a:gd name="connsiteX10" fmla="*/ 659218 w 2711302"/>
              <a:gd name="connsiteY10" fmla="*/ 295940 h 2082209"/>
              <a:gd name="connsiteX11" fmla="*/ 350874 w 2711302"/>
              <a:gd name="connsiteY11" fmla="*/ 1104014 h 2082209"/>
              <a:gd name="connsiteX12" fmla="*/ 0 w 2711302"/>
              <a:gd name="connsiteY12" fmla="*/ 2082209 h 2082209"/>
              <a:gd name="connsiteX0" fmla="*/ 0 w 2711302"/>
              <a:gd name="connsiteY0" fmla="*/ 2082209 h 2082209"/>
              <a:gd name="connsiteX1" fmla="*/ 659218 w 2711302"/>
              <a:gd name="connsiteY1" fmla="*/ 178981 h 2082209"/>
              <a:gd name="connsiteX2" fmla="*/ 1339702 w 2711302"/>
              <a:gd name="connsiteY2" fmla="*/ 40758 h 2082209"/>
              <a:gd name="connsiteX3" fmla="*/ 2484474 w 2711302"/>
              <a:gd name="connsiteY3" fmla="*/ 0 h 2082209"/>
              <a:gd name="connsiteX4" fmla="*/ 2711302 w 2711302"/>
              <a:gd name="connsiteY4" fmla="*/ 200247 h 2082209"/>
              <a:gd name="connsiteX5" fmla="*/ 2711302 w 2711302"/>
              <a:gd name="connsiteY5" fmla="*/ 200247 h 2082209"/>
              <a:gd name="connsiteX6" fmla="*/ 2488018 w 2711302"/>
              <a:gd name="connsiteY6" fmla="*/ 93921 h 2082209"/>
              <a:gd name="connsiteX7" fmla="*/ 2179674 w 2711302"/>
              <a:gd name="connsiteY7" fmla="*/ 62023 h 2082209"/>
              <a:gd name="connsiteX8" fmla="*/ 1752600 w 2711302"/>
              <a:gd name="connsiteY8" fmla="*/ 152400 h 2082209"/>
              <a:gd name="connsiteX9" fmla="*/ 1392865 w 2711302"/>
              <a:gd name="connsiteY9" fmla="*/ 125819 h 2082209"/>
              <a:gd name="connsiteX10" fmla="*/ 786809 w 2711302"/>
              <a:gd name="connsiteY10" fmla="*/ 253409 h 2082209"/>
              <a:gd name="connsiteX11" fmla="*/ 659218 w 2711302"/>
              <a:gd name="connsiteY11" fmla="*/ 295940 h 2082209"/>
              <a:gd name="connsiteX12" fmla="*/ 350874 w 2711302"/>
              <a:gd name="connsiteY12" fmla="*/ 1104014 h 2082209"/>
              <a:gd name="connsiteX13" fmla="*/ 0 w 2711302"/>
              <a:gd name="connsiteY13" fmla="*/ 2082209 h 2082209"/>
              <a:gd name="connsiteX0" fmla="*/ 0 w 2711302"/>
              <a:gd name="connsiteY0" fmla="*/ 2082209 h 2082209"/>
              <a:gd name="connsiteX1" fmla="*/ 659218 w 2711302"/>
              <a:gd name="connsiteY1" fmla="*/ 178981 h 2082209"/>
              <a:gd name="connsiteX2" fmla="*/ 1339702 w 2711302"/>
              <a:gd name="connsiteY2" fmla="*/ 40758 h 2082209"/>
              <a:gd name="connsiteX3" fmla="*/ 2484474 w 2711302"/>
              <a:gd name="connsiteY3" fmla="*/ 0 h 2082209"/>
              <a:gd name="connsiteX4" fmla="*/ 2711302 w 2711302"/>
              <a:gd name="connsiteY4" fmla="*/ 200247 h 2082209"/>
              <a:gd name="connsiteX5" fmla="*/ 2711302 w 2711302"/>
              <a:gd name="connsiteY5" fmla="*/ 200247 h 2082209"/>
              <a:gd name="connsiteX6" fmla="*/ 2488018 w 2711302"/>
              <a:gd name="connsiteY6" fmla="*/ 93921 h 2082209"/>
              <a:gd name="connsiteX7" fmla="*/ 2179674 w 2711302"/>
              <a:gd name="connsiteY7" fmla="*/ 62023 h 2082209"/>
              <a:gd name="connsiteX8" fmla="*/ 1752600 w 2711302"/>
              <a:gd name="connsiteY8" fmla="*/ 152400 h 2082209"/>
              <a:gd name="connsiteX9" fmla="*/ 1392865 w 2711302"/>
              <a:gd name="connsiteY9" fmla="*/ 125819 h 2082209"/>
              <a:gd name="connsiteX10" fmla="*/ 786809 w 2711302"/>
              <a:gd name="connsiteY10" fmla="*/ 253409 h 2082209"/>
              <a:gd name="connsiteX11" fmla="*/ 659218 w 2711302"/>
              <a:gd name="connsiteY11" fmla="*/ 295940 h 2082209"/>
              <a:gd name="connsiteX12" fmla="*/ 350874 w 2711302"/>
              <a:gd name="connsiteY12" fmla="*/ 1104014 h 2082209"/>
              <a:gd name="connsiteX13" fmla="*/ 0 w 2711302"/>
              <a:gd name="connsiteY13" fmla="*/ 2082209 h 2082209"/>
              <a:gd name="connsiteX0" fmla="*/ 0 w 2711302"/>
              <a:gd name="connsiteY0" fmla="*/ 2082209 h 2082209"/>
              <a:gd name="connsiteX1" fmla="*/ 659218 w 2711302"/>
              <a:gd name="connsiteY1" fmla="*/ 178981 h 2082209"/>
              <a:gd name="connsiteX2" fmla="*/ 1339702 w 2711302"/>
              <a:gd name="connsiteY2" fmla="*/ 40758 h 2082209"/>
              <a:gd name="connsiteX3" fmla="*/ 2484474 w 2711302"/>
              <a:gd name="connsiteY3" fmla="*/ 0 h 2082209"/>
              <a:gd name="connsiteX4" fmla="*/ 2711302 w 2711302"/>
              <a:gd name="connsiteY4" fmla="*/ 200247 h 2082209"/>
              <a:gd name="connsiteX5" fmla="*/ 2711302 w 2711302"/>
              <a:gd name="connsiteY5" fmla="*/ 200247 h 2082209"/>
              <a:gd name="connsiteX6" fmla="*/ 2488018 w 2711302"/>
              <a:gd name="connsiteY6" fmla="*/ 93921 h 2082209"/>
              <a:gd name="connsiteX7" fmla="*/ 2209800 w 2711302"/>
              <a:gd name="connsiteY7" fmla="*/ 152400 h 2082209"/>
              <a:gd name="connsiteX8" fmla="*/ 1752600 w 2711302"/>
              <a:gd name="connsiteY8" fmla="*/ 152400 h 2082209"/>
              <a:gd name="connsiteX9" fmla="*/ 1392865 w 2711302"/>
              <a:gd name="connsiteY9" fmla="*/ 125819 h 2082209"/>
              <a:gd name="connsiteX10" fmla="*/ 786809 w 2711302"/>
              <a:gd name="connsiteY10" fmla="*/ 253409 h 2082209"/>
              <a:gd name="connsiteX11" fmla="*/ 659218 w 2711302"/>
              <a:gd name="connsiteY11" fmla="*/ 295940 h 2082209"/>
              <a:gd name="connsiteX12" fmla="*/ 350874 w 2711302"/>
              <a:gd name="connsiteY12" fmla="*/ 1104014 h 2082209"/>
              <a:gd name="connsiteX13" fmla="*/ 0 w 2711302"/>
              <a:gd name="connsiteY13" fmla="*/ 2082209 h 2082209"/>
              <a:gd name="connsiteX0" fmla="*/ 0 w 2711302"/>
              <a:gd name="connsiteY0" fmla="*/ 2082209 h 2082209"/>
              <a:gd name="connsiteX1" fmla="*/ 659218 w 2711302"/>
              <a:gd name="connsiteY1" fmla="*/ 178981 h 2082209"/>
              <a:gd name="connsiteX2" fmla="*/ 1339702 w 2711302"/>
              <a:gd name="connsiteY2" fmla="*/ 40758 h 2082209"/>
              <a:gd name="connsiteX3" fmla="*/ 2484474 w 2711302"/>
              <a:gd name="connsiteY3" fmla="*/ 0 h 2082209"/>
              <a:gd name="connsiteX4" fmla="*/ 2711302 w 2711302"/>
              <a:gd name="connsiteY4" fmla="*/ 200247 h 2082209"/>
              <a:gd name="connsiteX5" fmla="*/ 2711302 w 2711302"/>
              <a:gd name="connsiteY5" fmla="*/ 200247 h 2082209"/>
              <a:gd name="connsiteX6" fmla="*/ 2488018 w 2711302"/>
              <a:gd name="connsiteY6" fmla="*/ 93921 h 2082209"/>
              <a:gd name="connsiteX7" fmla="*/ 2133600 w 2711302"/>
              <a:gd name="connsiteY7" fmla="*/ 152400 h 2082209"/>
              <a:gd name="connsiteX8" fmla="*/ 1752600 w 2711302"/>
              <a:gd name="connsiteY8" fmla="*/ 152400 h 2082209"/>
              <a:gd name="connsiteX9" fmla="*/ 1392865 w 2711302"/>
              <a:gd name="connsiteY9" fmla="*/ 125819 h 2082209"/>
              <a:gd name="connsiteX10" fmla="*/ 786809 w 2711302"/>
              <a:gd name="connsiteY10" fmla="*/ 253409 h 2082209"/>
              <a:gd name="connsiteX11" fmla="*/ 659218 w 2711302"/>
              <a:gd name="connsiteY11" fmla="*/ 295940 h 2082209"/>
              <a:gd name="connsiteX12" fmla="*/ 350874 w 2711302"/>
              <a:gd name="connsiteY12" fmla="*/ 1104014 h 2082209"/>
              <a:gd name="connsiteX13" fmla="*/ 0 w 2711302"/>
              <a:gd name="connsiteY13" fmla="*/ 2082209 h 2082209"/>
              <a:gd name="connsiteX0" fmla="*/ 0 w 2711302"/>
              <a:gd name="connsiteY0" fmla="*/ 2082209 h 2082209"/>
              <a:gd name="connsiteX1" fmla="*/ 659218 w 2711302"/>
              <a:gd name="connsiteY1" fmla="*/ 178981 h 2082209"/>
              <a:gd name="connsiteX2" fmla="*/ 1339702 w 2711302"/>
              <a:gd name="connsiteY2" fmla="*/ 40758 h 2082209"/>
              <a:gd name="connsiteX3" fmla="*/ 2484474 w 2711302"/>
              <a:gd name="connsiteY3" fmla="*/ 0 h 2082209"/>
              <a:gd name="connsiteX4" fmla="*/ 2711302 w 2711302"/>
              <a:gd name="connsiteY4" fmla="*/ 200247 h 2082209"/>
              <a:gd name="connsiteX5" fmla="*/ 2711302 w 2711302"/>
              <a:gd name="connsiteY5" fmla="*/ 200247 h 2082209"/>
              <a:gd name="connsiteX6" fmla="*/ 2488018 w 2711302"/>
              <a:gd name="connsiteY6" fmla="*/ 93921 h 2082209"/>
              <a:gd name="connsiteX7" fmla="*/ 2133600 w 2711302"/>
              <a:gd name="connsiteY7" fmla="*/ 152400 h 2082209"/>
              <a:gd name="connsiteX8" fmla="*/ 1752600 w 2711302"/>
              <a:gd name="connsiteY8" fmla="*/ 152400 h 2082209"/>
              <a:gd name="connsiteX9" fmla="*/ 1371600 w 2711302"/>
              <a:gd name="connsiteY9" fmla="*/ 152400 h 2082209"/>
              <a:gd name="connsiteX10" fmla="*/ 786809 w 2711302"/>
              <a:gd name="connsiteY10" fmla="*/ 253409 h 2082209"/>
              <a:gd name="connsiteX11" fmla="*/ 659218 w 2711302"/>
              <a:gd name="connsiteY11" fmla="*/ 295940 h 2082209"/>
              <a:gd name="connsiteX12" fmla="*/ 350874 w 2711302"/>
              <a:gd name="connsiteY12" fmla="*/ 1104014 h 2082209"/>
              <a:gd name="connsiteX13" fmla="*/ 0 w 2711302"/>
              <a:gd name="connsiteY13" fmla="*/ 2082209 h 2082209"/>
              <a:gd name="connsiteX0" fmla="*/ 0 w 2711302"/>
              <a:gd name="connsiteY0" fmla="*/ 2082209 h 2082209"/>
              <a:gd name="connsiteX1" fmla="*/ 659218 w 2711302"/>
              <a:gd name="connsiteY1" fmla="*/ 178981 h 2082209"/>
              <a:gd name="connsiteX2" fmla="*/ 1339702 w 2711302"/>
              <a:gd name="connsiteY2" fmla="*/ 40758 h 2082209"/>
              <a:gd name="connsiteX3" fmla="*/ 2484474 w 2711302"/>
              <a:gd name="connsiteY3" fmla="*/ 0 h 2082209"/>
              <a:gd name="connsiteX4" fmla="*/ 2711302 w 2711302"/>
              <a:gd name="connsiteY4" fmla="*/ 200247 h 2082209"/>
              <a:gd name="connsiteX5" fmla="*/ 2711302 w 2711302"/>
              <a:gd name="connsiteY5" fmla="*/ 200247 h 2082209"/>
              <a:gd name="connsiteX6" fmla="*/ 2488018 w 2711302"/>
              <a:gd name="connsiteY6" fmla="*/ 93921 h 2082209"/>
              <a:gd name="connsiteX7" fmla="*/ 2133600 w 2711302"/>
              <a:gd name="connsiteY7" fmla="*/ 152400 h 2082209"/>
              <a:gd name="connsiteX8" fmla="*/ 1752600 w 2711302"/>
              <a:gd name="connsiteY8" fmla="*/ 152400 h 2082209"/>
              <a:gd name="connsiteX9" fmla="*/ 1371600 w 2711302"/>
              <a:gd name="connsiteY9" fmla="*/ 152400 h 2082209"/>
              <a:gd name="connsiteX10" fmla="*/ 786809 w 2711302"/>
              <a:gd name="connsiteY10" fmla="*/ 253409 h 2082209"/>
              <a:gd name="connsiteX11" fmla="*/ 659218 w 2711302"/>
              <a:gd name="connsiteY11" fmla="*/ 295940 h 2082209"/>
              <a:gd name="connsiteX12" fmla="*/ 350874 w 2711302"/>
              <a:gd name="connsiteY12" fmla="*/ 1104014 h 2082209"/>
              <a:gd name="connsiteX13" fmla="*/ 0 w 2711302"/>
              <a:gd name="connsiteY13" fmla="*/ 2082209 h 2082209"/>
              <a:gd name="connsiteX0" fmla="*/ 0 w 2711302"/>
              <a:gd name="connsiteY0" fmla="*/ 2082209 h 2082209"/>
              <a:gd name="connsiteX1" fmla="*/ 659218 w 2711302"/>
              <a:gd name="connsiteY1" fmla="*/ 178981 h 2082209"/>
              <a:gd name="connsiteX2" fmla="*/ 1339702 w 2711302"/>
              <a:gd name="connsiteY2" fmla="*/ 40758 h 2082209"/>
              <a:gd name="connsiteX3" fmla="*/ 2484474 w 2711302"/>
              <a:gd name="connsiteY3" fmla="*/ 0 h 2082209"/>
              <a:gd name="connsiteX4" fmla="*/ 2711302 w 2711302"/>
              <a:gd name="connsiteY4" fmla="*/ 200247 h 2082209"/>
              <a:gd name="connsiteX5" fmla="*/ 2711302 w 2711302"/>
              <a:gd name="connsiteY5" fmla="*/ 200247 h 2082209"/>
              <a:gd name="connsiteX6" fmla="*/ 2514600 w 2711302"/>
              <a:gd name="connsiteY6" fmla="*/ 152400 h 2082209"/>
              <a:gd name="connsiteX7" fmla="*/ 2133600 w 2711302"/>
              <a:gd name="connsiteY7" fmla="*/ 152400 h 2082209"/>
              <a:gd name="connsiteX8" fmla="*/ 1752600 w 2711302"/>
              <a:gd name="connsiteY8" fmla="*/ 152400 h 2082209"/>
              <a:gd name="connsiteX9" fmla="*/ 1371600 w 2711302"/>
              <a:gd name="connsiteY9" fmla="*/ 152400 h 2082209"/>
              <a:gd name="connsiteX10" fmla="*/ 786809 w 2711302"/>
              <a:gd name="connsiteY10" fmla="*/ 253409 h 2082209"/>
              <a:gd name="connsiteX11" fmla="*/ 659218 w 2711302"/>
              <a:gd name="connsiteY11" fmla="*/ 295940 h 2082209"/>
              <a:gd name="connsiteX12" fmla="*/ 350874 w 2711302"/>
              <a:gd name="connsiteY12" fmla="*/ 1104014 h 2082209"/>
              <a:gd name="connsiteX13" fmla="*/ 0 w 2711302"/>
              <a:gd name="connsiteY13" fmla="*/ 2082209 h 2082209"/>
              <a:gd name="connsiteX0" fmla="*/ 0 w 2711302"/>
              <a:gd name="connsiteY0" fmla="*/ 2082209 h 2082209"/>
              <a:gd name="connsiteX1" fmla="*/ 659218 w 2711302"/>
              <a:gd name="connsiteY1" fmla="*/ 178981 h 2082209"/>
              <a:gd name="connsiteX2" fmla="*/ 1339702 w 2711302"/>
              <a:gd name="connsiteY2" fmla="*/ 40758 h 2082209"/>
              <a:gd name="connsiteX3" fmla="*/ 2484474 w 2711302"/>
              <a:gd name="connsiteY3" fmla="*/ 0 h 2082209"/>
              <a:gd name="connsiteX4" fmla="*/ 2711302 w 2711302"/>
              <a:gd name="connsiteY4" fmla="*/ 200247 h 2082209"/>
              <a:gd name="connsiteX5" fmla="*/ 2590800 w 2711302"/>
              <a:gd name="connsiteY5" fmla="*/ 228600 h 2082209"/>
              <a:gd name="connsiteX6" fmla="*/ 2514600 w 2711302"/>
              <a:gd name="connsiteY6" fmla="*/ 152400 h 2082209"/>
              <a:gd name="connsiteX7" fmla="*/ 2133600 w 2711302"/>
              <a:gd name="connsiteY7" fmla="*/ 152400 h 2082209"/>
              <a:gd name="connsiteX8" fmla="*/ 1752600 w 2711302"/>
              <a:gd name="connsiteY8" fmla="*/ 152400 h 2082209"/>
              <a:gd name="connsiteX9" fmla="*/ 1371600 w 2711302"/>
              <a:gd name="connsiteY9" fmla="*/ 152400 h 2082209"/>
              <a:gd name="connsiteX10" fmla="*/ 786809 w 2711302"/>
              <a:gd name="connsiteY10" fmla="*/ 253409 h 2082209"/>
              <a:gd name="connsiteX11" fmla="*/ 659218 w 2711302"/>
              <a:gd name="connsiteY11" fmla="*/ 295940 h 2082209"/>
              <a:gd name="connsiteX12" fmla="*/ 350874 w 2711302"/>
              <a:gd name="connsiteY12" fmla="*/ 1104014 h 2082209"/>
              <a:gd name="connsiteX13" fmla="*/ 0 w 2711302"/>
              <a:gd name="connsiteY13" fmla="*/ 2082209 h 2082209"/>
              <a:gd name="connsiteX0" fmla="*/ 0 w 2360428"/>
              <a:gd name="connsiteY0" fmla="*/ 1104014 h 1104014"/>
              <a:gd name="connsiteX1" fmla="*/ 308344 w 2360428"/>
              <a:gd name="connsiteY1" fmla="*/ 178981 h 1104014"/>
              <a:gd name="connsiteX2" fmla="*/ 988828 w 2360428"/>
              <a:gd name="connsiteY2" fmla="*/ 40758 h 1104014"/>
              <a:gd name="connsiteX3" fmla="*/ 2133600 w 2360428"/>
              <a:gd name="connsiteY3" fmla="*/ 0 h 1104014"/>
              <a:gd name="connsiteX4" fmla="*/ 2360428 w 2360428"/>
              <a:gd name="connsiteY4" fmla="*/ 200247 h 1104014"/>
              <a:gd name="connsiteX5" fmla="*/ 2239926 w 2360428"/>
              <a:gd name="connsiteY5" fmla="*/ 228600 h 1104014"/>
              <a:gd name="connsiteX6" fmla="*/ 2163726 w 2360428"/>
              <a:gd name="connsiteY6" fmla="*/ 152400 h 1104014"/>
              <a:gd name="connsiteX7" fmla="*/ 1782726 w 2360428"/>
              <a:gd name="connsiteY7" fmla="*/ 152400 h 1104014"/>
              <a:gd name="connsiteX8" fmla="*/ 1401726 w 2360428"/>
              <a:gd name="connsiteY8" fmla="*/ 152400 h 1104014"/>
              <a:gd name="connsiteX9" fmla="*/ 1020726 w 2360428"/>
              <a:gd name="connsiteY9" fmla="*/ 152400 h 1104014"/>
              <a:gd name="connsiteX10" fmla="*/ 435935 w 2360428"/>
              <a:gd name="connsiteY10" fmla="*/ 253409 h 1104014"/>
              <a:gd name="connsiteX11" fmla="*/ 308344 w 2360428"/>
              <a:gd name="connsiteY11" fmla="*/ 295940 h 1104014"/>
              <a:gd name="connsiteX12" fmla="*/ 0 w 2360428"/>
              <a:gd name="connsiteY12" fmla="*/ 1104014 h 1104014"/>
              <a:gd name="connsiteX0" fmla="*/ 0 w 2052084"/>
              <a:gd name="connsiteY0" fmla="*/ 295940 h 295940"/>
              <a:gd name="connsiteX1" fmla="*/ 0 w 2052084"/>
              <a:gd name="connsiteY1" fmla="*/ 178981 h 295940"/>
              <a:gd name="connsiteX2" fmla="*/ 680484 w 2052084"/>
              <a:gd name="connsiteY2" fmla="*/ 40758 h 295940"/>
              <a:gd name="connsiteX3" fmla="*/ 1825256 w 2052084"/>
              <a:gd name="connsiteY3" fmla="*/ 0 h 295940"/>
              <a:gd name="connsiteX4" fmla="*/ 2052084 w 2052084"/>
              <a:gd name="connsiteY4" fmla="*/ 200247 h 295940"/>
              <a:gd name="connsiteX5" fmla="*/ 1931582 w 2052084"/>
              <a:gd name="connsiteY5" fmla="*/ 228600 h 295940"/>
              <a:gd name="connsiteX6" fmla="*/ 1855382 w 2052084"/>
              <a:gd name="connsiteY6" fmla="*/ 152400 h 295940"/>
              <a:gd name="connsiteX7" fmla="*/ 1474382 w 2052084"/>
              <a:gd name="connsiteY7" fmla="*/ 152400 h 295940"/>
              <a:gd name="connsiteX8" fmla="*/ 1093382 w 2052084"/>
              <a:gd name="connsiteY8" fmla="*/ 152400 h 295940"/>
              <a:gd name="connsiteX9" fmla="*/ 712382 w 2052084"/>
              <a:gd name="connsiteY9" fmla="*/ 152400 h 295940"/>
              <a:gd name="connsiteX10" fmla="*/ 127591 w 2052084"/>
              <a:gd name="connsiteY10" fmla="*/ 253409 h 295940"/>
              <a:gd name="connsiteX11" fmla="*/ 0 w 2052084"/>
              <a:gd name="connsiteY11" fmla="*/ 295940 h 29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2084" h="295940">
                <a:moveTo>
                  <a:pt x="0" y="295940"/>
                </a:moveTo>
                <a:lnTo>
                  <a:pt x="0" y="178981"/>
                </a:lnTo>
                <a:lnTo>
                  <a:pt x="680484" y="40758"/>
                </a:lnTo>
                <a:lnTo>
                  <a:pt x="1825256" y="0"/>
                </a:lnTo>
                <a:lnTo>
                  <a:pt x="2052084" y="200247"/>
                </a:lnTo>
                <a:lnTo>
                  <a:pt x="1931582" y="228600"/>
                </a:lnTo>
                <a:lnTo>
                  <a:pt x="1855382" y="152400"/>
                </a:lnTo>
                <a:lnTo>
                  <a:pt x="1474382" y="152400"/>
                </a:lnTo>
                <a:lnTo>
                  <a:pt x="1093382" y="152400"/>
                </a:lnTo>
                <a:lnTo>
                  <a:pt x="712382" y="152400"/>
                </a:lnTo>
                <a:lnTo>
                  <a:pt x="127591" y="253409"/>
                </a:lnTo>
                <a:lnTo>
                  <a:pt x="0" y="295940"/>
                </a:lnTo>
                <a:close/>
              </a:path>
            </a:pathLst>
          </a:cu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35"/>
          <p:cNvGrpSpPr/>
          <p:nvPr/>
        </p:nvGrpSpPr>
        <p:grpSpPr>
          <a:xfrm>
            <a:off x="5753403" y="909935"/>
            <a:ext cx="3302913" cy="811536"/>
            <a:chOff x="6168188" y="909935"/>
            <a:chExt cx="3302913" cy="811536"/>
          </a:xfrm>
        </p:grpSpPr>
        <p:sp>
          <p:nvSpPr>
            <p:cNvPr id="15" name="Down Arrow 14"/>
            <p:cNvSpPr/>
            <p:nvPr/>
          </p:nvSpPr>
          <p:spPr>
            <a:xfrm rot="3357338">
              <a:off x="6342630" y="1144413"/>
              <a:ext cx="402616" cy="751499"/>
            </a:xfrm>
            <a:prstGeom prst="downArrow">
              <a:avLst/>
            </a:prstGeom>
            <a:solidFill>
              <a:srgbClr val="88768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05600" y="909935"/>
              <a:ext cx="2765501" cy="461665"/>
            </a:xfrm>
            <a:prstGeom prst="rect">
              <a:avLst/>
            </a:prstGeom>
            <a:solidFill>
              <a:srgbClr val="887687">
                <a:alpha val="98824"/>
              </a:srgbClr>
            </a:solidFill>
            <a:ln w="38100">
              <a:solidFill>
                <a:schemeClr val="tx1"/>
              </a:solidFill>
            </a:ln>
          </p:spPr>
          <p:txBody>
            <a:bodyPr wrap="none" rtlCol="0">
              <a:spAutoFit/>
            </a:bodyPr>
            <a:lstStyle/>
            <a:p>
              <a:r>
                <a:rPr lang="en-US" sz="2400" b="1" dirty="0" smtClean="0">
                  <a:solidFill>
                    <a:schemeClr val="bg1"/>
                  </a:solidFill>
                  <a:latin typeface="Arial" pitchFamily="34" charset="0"/>
                  <a:cs typeface="Arial" pitchFamily="34" charset="0"/>
                </a:rPr>
                <a:t>Continental Crust</a:t>
              </a:r>
            </a:p>
          </p:txBody>
        </p:sp>
      </p:grpSp>
      <p:grpSp>
        <p:nvGrpSpPr>
          <p:cNvPr id="21" name="Group 34"/>
          <p:cNvGrpSpPr/>
          <p:nvPr/>
        </p:nvGrpSpPr>
        <p:grpSpPr>
          <a:xfrm>
            <a:off x="304800" y="1367135"/>
            <a:ext cx="2739104" cy="701516"/>
            <a:chOff x="1014728" y="1409581"/>
            <a:chExt cx="2739104" cy="701516"/>
          </a:xfrm>
        </p:grpSpPr>
        <p:sp>
          <p:nvSpPr>
            <p:cNvPr id="13" name="Down Arrow 12"/>
            <p:cNvSpPr/>
            <p:nvPr/>
          </p:nvSpPr>
          <p:spPr>
            <a:xfrm rot="18102539">
              <a:off x="3259684" y="1616950"/>
              <a:ext cx="351409" cy="636886"/>
            </a:xfrm>
            <a:prstGeom prst="downArrow">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p:cNvSpPr txBox="1"/>
            <p:nvPr/>
          </p:nvSpPr>
          <p:spPr>
            <a:xfrm>
              <a:off x="1014728" y="1409581"/>
              <a:ext cx="2271776" cy="461665"/>
            </a:xfrm>
            <a:prstGeom prst="rect">
              <a:avLst/>
            </a:prstGeom>
            <a:solidFill>
              <a:schemeClr val="bg1"/>
            </a:solidFill>
            <a:ln w="38100">
              <a:solidFill>
                <a:schemeClr val="tx1"/>
              </a:solidFill>
            </a:ln>
          </p:spPr>
          <p:txBody>
            <a:bodyPr wrap="none" rtlCol="0">
              <a:spAutoFit/>
            </a:bodyPr>
            <a:lstStyle/>
            <a:p>
              <a:r>
                <a:rPr lang="en-US" sz="2400" b="1" dirty="0" smtClean="0">
                  <a:latin typeface="Arial" pitchFamily="34" charset="0"/>
                  <a:cs typeface="Arial" pitchFamily="34" charset="0"/>
                </a:rPr>
                <a:t>Oceanic Crust</a:t>
              </a:r>
            </a:p>
          </p:txBody>
        </p:sp>
      </p:grpSp>
      <p:grpSp>
        <p:nvGrpSpPr>
          <p:cNvPr id="22" name="Group 31"/>
          <p:cNvGrpSpPr/>
          <p:nvPr/>
        </p:nvGrpSpPr>
        <p:grpSpPr>
          <a:xfrm rot="18383004">
            <a:off x="1738752" y="3710395"/>
            <a:ext cx="1295401" cy="430887"/>
            <a:chOff x="2053183" y="5105400"/>
            <a:chExt cx="1295401" cy="430887"/>
          </a:xfrm>
        </p:grpSpPr>
        <p:sp>
          <p:nvSpPr>
            <p:cNvPr id="33" name="Rectangle 32"/>
            <p:cNvSpPr/>
            <p:nvPr/>
          </p:nvSpPr>
          <p:spPr>
            <a:xfrm>
              <a:off x="2053183" y="5145438"/>
              <a:ext cx="1230249" cy="3409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dirty="0">
                <a:solidFill>
                  <a:schemeClr val="bg1"/>
                </a:solidFill>
              </a:endParaRPr>
            </a:p>
          </p:txBody>
        </p:sp>
        <p:sp>
          <p:nvSpPr>
            <p:cNvPr id="34" name="TextBox 33"/>
            <p:cNvSpPr txBox="1"/>
            <p:nvPr/>
          </p:nvSpPr>
          <p:spPr>
            <a:xfrm>
              <a:off x="2253412" y="5105400"/>
              <a:ext cx="1095172" cy="430887"/>
            </a:xfrm>
            <a:prstGeom prst="rect">
              <a:avLst/>
            </a:prstGeom>
            <a:noFill/>
          </p:spPr>
          <p:txBody>
            <a:bodyPr wrap="none" rtlCol="0">
              <a:spAutoFit/>
            </a:bodyPr>
            <a:lstStyle/>
            <a:p>
              <a:r>
                <a:rPr lang="en-US" sz="2200" b="1" dirty="0" smtClean="0">
                  <a:solidFill>
                    <a:schemeClr val="bg1"/>
                  </a:solidFill>
                  <a:latin typeface="Arial" pitchFamily="34" charset="0"/>
                  <a:cs typeface="Arial" pitchFamily="34" charset="0"/>
                </a:rPr>
                <a:t>mantle</a:t>
              </a:r>
            </a:p>
          </p:txBody>
        </p:sp>
      </p:grpSp>
      <p:grpSp>
        <p:nvGrpSpPr>
          <p:cNvPr id="23" name="Group 44"/>
          <p:cNvGrpSpPr/>
          <p:nvPr/>
        </p:nvGrpSpPr>
        <p:grpSpPr>
          <a:xfrm>
            <a:off x="3282961" y="2423616"/>
            <a:ext cx="1672836" cy="246058"/>
            <a:chOff x="3282961" y="2423616"/>
            <a:chExt cx="1672836" cy="246058"/>
          </a:xfrm>
        </p:grpSpPr>
        <p:pic>
          <p:nvPicPr>
            <p:cNvPr id="46" name="Picture 45" descr="http://theresilientearth.com/files/images/earths_structure-USGS.jpg"/>
            <p:cNvPicPr>
              <a:picLocks noChangeAspect="1" noChangeArrowheads="1"/>
            </p:cNvPicPr>
            <p:nvPr/>
          </p:nvPicPr>
          <p:blipFill>
            <a:blip r:embed="rId3" cstate="print"/>
            <a:srcRect l="31667" t="18644" r="53833" b="78305"/>
            <a:stretch>
              <a:fillRect/>
            </a:stretch>
          </p:blipFill>
          <p:spPr bwMode="auto">
            <a:xfrm rot="21080991">
              <a:off x="3282961" y="2432615"/>
              <a:ext cx="995664" cy="237059"/>
            </a:xfrm>
            <a:prstGeom prst="rect">
              <a:avLst/>
            </a:prstGeom>
            <a:noFill/>
          </p:spPr>
        </p:pic>
        <p:pic>
          <p:nvPicPr>
            <p:cNvPr id="51" name="Picture 50" descr="http://theresilientearth.com/files/images/earths_structure-USGS.jpg"/>
            <p:cNvPicPr>
              <a:picLocks noChangeAspect="1" noChangeArrowheads="1"/>
            </p:cNvPicPr>
            <p:nvPr/>
          </p:nvPicPr>
          <p:blipFill>
            <a:blip r:embed="rId3" cstate="print"/>
            <a:srcRect l="31667" t="18644" r="53833" b="78305"/>
            <a:stretch>
              <a:fillRect/>
            </a:stretch>
          </p:blipFill>
          <p:spPr bwMode="auto">
            <a:xfrm rot="300000">
              <a:off x="4191549" y="2423616"/>
              <a:ext cx="764248" cy="237059"/>
            </a:xfrm>
            <a:prstGeom prst="rect">
              <a:avLst/>
            </a:prstGeom>
            <a:noFill/>
          </p:spPr>
        </p:pic>
      </p:grpSp>
      <p:sp>
        <p:nvSpPr>
          <p:cNvPr id="53" name="TextBox 52"/>
          <p:cNvSpPr txBox="1"/>
          <p:nvPr/>
        </p:nvSpPr>
        <p:spPr>
          <a:xfrm>
            <a:off x="838200" y="4648200"/>
            <a:ext cx="2143227" cy="1446550"/>
          </a:xfrm>
          <a:prstGeom prst="rect">
            <a:avLst/>
          </a:prstGeom>
          <a:solidFill>
            <a:schemeClr val="bg1"/>
          </a:solidFill>
        </p:spPr>
        <p:txBody>
          <a:bodyPr wrap="square" rtlCol="0">
            <a:spAutoFit/>
          </a:bodyPr>
          <a:lstStyle/>
          <a:p>
            <a:pPr algn="ctr"/>
            <a:r>
              <a:rPr lang="en-US" sz="4400" b="1" spc="-150" dirty="0" smtClean="0">
                <a:latin typeface="Tempus Sans ITC" pitchFamily="82" charset="0"/>
              </a:rPr>
              <a:t>tectonic  </a:t>
            </a:r>
          </a:p>
          <a:p>
            <a:pPr algn="ctr"/>
            <a:r>
              <a:rPr lang="en-US" sz="4400" b="1" spc="-150" dirty="0" smtClean="0">
                <a:latin typeface="Tempus Sans ITC" pitchFamily="82" charset="0"/>
              </a:rPr>
              <a:t>plates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1000"/>
                                        <p:tgtEl>
                                          <p:spTgt spid="4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20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500"/>
                                        <p:tgtEl>
                                          <p:spTgt spid="54"/>
                                        </p:tgtEl>
                                      </p:cBhvr>
                                    </p:animEffect>
                                  </p:childTnLst>
                                </p:cTn>
                              </p:par>
                              <p:par>
                                <p:cTn id="15" presetID="22" presetClass="entr" presetSubtype="8"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wipe(left)">
                                      <p:cBhvr>
                                        <p:cTn id="26" dur="1000"/>
                                        <p:tgtEl>
                                          <p:spTgt spid="48"/>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20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par>
                                <p:cTn id="34" presetID="22" presetClass="entr" presetSubtype="8"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1000"/>
                                        <p:tgtEl>
                                          <p:spTgt spid="16"/>
                                        </p:tgtEl>
                                      </p:cBhvr>
                                    </p:animEffect>
                                  </p:childTnLst>
                                </p:cTn>
                              </p:par>
                            </p:childTnLst>
                          </p:cTn>
                        </p:par>
                        <p:par>
                          <p:cTn id="37" fill="hold">
                            <p:stCondLst>
                              <p:cond delay="30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10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wipe(left)">
                                      <p:cBhvr>
                                        <p:cTn id="45" dur="1000"/>
                                        <p:tgtEl>
                                          <p:spTgt spid="47"/>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2000"/>
                                        <p:tgtEl>
                                          <p:spTgt spid="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fade">
                                      <p:cBhvr>
                                        <p:cTn id="52" dur="500"/>
                                        <p:tgtEl>
                                          <p:spTgt spid="50"/>
                                        </p:tgtEl>
                                      </p:cBhvr>
                                    </p:animEffect>
                                  </p:childTnLst>
                                </p:cTn>
                              </p:par>
                              <p:par>
                                <p:cTn id="53" presetID="22" presetClass="entr" presetSubtype="4"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10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wipe(left)">
                                      <p:cBhvr>
                                        <p:cTn id="60" dur="1000"/>
                                        <p:tgtEl>
                                          <p:spTgt spid="44"/>
                                        </p:tgtEl>
                                      </p:cBhvr>
                                    </p:animEffect>
                                  </p:childTnLst>
                                </p:cTn>
                              </p:par>
                            </p:childTnLst>
                          </p:cTn>
                        </p:par>
                        <p:par>
                          <p:cTn id="61" fill="hold">
                            <p:stCondLst>
                              <p:cond delay="1000"/>
                            </p:stCondLst>
                            <p:childTnLst>
                              <p:par>
                                <p:cTn id="62" presetID="22" presetClass="entr" presetSubtype="8" fill="hold" nodeType="after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left)">
                                      <p:cBhvr>
                                        <p:cTn id="64" dur="1000"/>
                                        <p:tgtEl>
                                          <p:spTgt spid="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fade">
                                      <p:cBhvr>
                                        <p:cTn id="67" dur="500"/>
                                        <p:tgtEl>
                                          <p:spTgt spid="55"/>
                                        </p:tgtEl>
                                      </p:cBhvr>
                                    </p:animEffect>
                                  </p:childTnLst>
                                </p:cTn>
                              </p:par>
                              <p:par>
                                <p:cTn id="68" presetID="22" presetClass="entr" presetSubtype="8" fill="hold" grpId="0" nodeType="withEffect">
                                  <p:stCondLst>
                                    <p:cond delay="50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000"/>
                                        <p:tgtEl>
                                          <p:spTgt spid="4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1000"/>
                                        <p:tgtEl>
                                          <p:spTgt spid="3"/>
                                        </p:tgtEl>
                                      </p:cBhvr>
                                    </p:animEffect>
                                    <p:set>
                                      <p:cBhvr>
                                        <p:cTn id="75" dur="1" fill="hold">
                                          <p:stCondLst>
                                            <p:cond delay="999"/>
                                          </p:stCondLst>
                                        </p:cTn>
                                        <p:tgtEl>
                                          <p:spTgt spid="3"/>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4"/>
                                        </p:tgtEl>
                                      </p:cBhvr>
                                    </p:animEffect>
                                    <p:set>
                                      <p:cBhvr>
                                        <p:cTn id="78" dur="1" fill="hold">
                                          <p:stCondLst>
                                            <p:cond delay="999"/>
                                          </p:stCondLst>
                                        </p:cTn>
                                        <p:tgtEl>
                                          <p:spTgt spid="4"/>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00"/>
                                        <p:tgtEl>
                                          <p:spTgt spid="10"/>
                                        </p:tgtEl>
                                      </p:cBhvr>
                                    </p:animEffect>
                                    <p:set>
                                      <p:cBhvr>
                                        <p:cTn id="81" dur="1" fill="hold">
                                          <p:stCondLst>
                                            <p:cond delay="999"/>
                                          </p:stCondLst>
                                        </p:cTn>
                                        <p:tgtEl>
                                          <p:spTgt spid="10"/>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000"/>
                                        <p:tgtEl>
                                          <p:spTgt spid="5"/>
                                        </p:tgtEl>
                                      </p:cBhvr>
                                    </p:animEffect>
                                    <p:set>
                                      <p:cBhvr>
                                        <p:cTn id="84" dur="1" fill="hold">
                                          <p:stCondLst>
                                            <p:cond delay="999"/>
                                          </p:stCondLst>
                                        </p:cTn>
                                        <p:tgtEl>
                                          <p:spTgt spid="5"/>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1000"/>
                                        <p:tgtEl>
                                          <p:spTgt spid="6"/>
                                        </p:tgtEl>
                                      </p:cBhvr>
                                    </p:animEffect>
                                    <p:set>
                                      <p:cBhvr>
                                        <p:cTn id="87" dur="1" fill="hold">
                                          <p:stCondLst>
                                            <p:cond delay="999"/>
                                          </p:stCondLst>
                                        </p:cTn>
                                        <p:tgtEl>
                                          <p:spTgt spid="6"/>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1000"/>
                                        <p:tgtEl>
                                          <p:spTgt spid="16"/>
                                        </p:tgtEl>
                                      </p:cBhvr>
                                    </p:animEffect>
                                    <p:set>
                                      <p:cBhvr>
                                        <p:cTn id="90" dur="1" fill="hold">
                                          <p:stCondLst>
                                            <p:cond delay="999"/>
                                          </p:stCondLst>
                                        </p:cTn>
                                        <p:tgtEl>
                                          <p:spTgt spid="16"/>
                                        </p:tgtEl>
                                        <p:attrNameLst>
                                          <p:attrName>style.visibility</p:attrName>
                                        </p:attrNameLst>
                                      </p:cBhvr>
                                      <p:to>
                                        <p:strVal val="hidden"/>
                                      </p:to>
                                    </p:set>
                                  </p:childTnLst>
                                </p:cTn>
                              </p:par>
                              <p:par>
                                <p:cTn id="91" presetID="1" presetClass="emph" presetSubtype="2" fill="hold" nodeType="withEffect">
                                  <p:stCondLst>
                                    <p:cond delay="0"/>
                                  </p:stCondLst>
                                  <p:childTnLst>
                                    <p:animClr clrSpc="rgb">
                                      <p:cBhvr>
                                        <p:cTn id="92" dur="1000" fill="hold"/>
                                        <p:tgtEl>
                                          <p:spTgt spid="48"/>
                                        </p:tgtEl>
                                        <p:attrNameLst>
                                          <p:attrName>fillcolor</p:attrName>
                                        </p:attrNameLst>
                                      </p:cBhvr>
                                      <p:to>
                                        <a:srgbClr val="F8F8F8"/>
                                      </p:to>
                                    </p:animClr>
                                    <p:set>
                                      <p:cBhvr>
                                        <p:cTn id="93" dur="1000" fill="hold"/>
                                        <p:tgtEl>
                                          <p:spTgt spid="48"/>
                                        </p:tgtEl>
                                        <p:attrNameLst>
                                          <p:attrName>fill.type</p:attrName>
                                        </p:attrNameLst>
                                      </p:cBhvr>
                                      <p:to>
                                        <p:strVal val="solid"/>
                                      </p:to>
                                    </p:set>
                                    <p:set>
                                      <p:cBhvr>
                                        <p:cTn id="94" dur="1000" fill="hold"/>
                                        <p:tgtEl>
                                          <p:spTgt spid="48"/>
                                        </p:tgtEl>
                                        <p:attrNameLst>
                                          <p:attrName>fill.on</p:attrName>
                                        </p:attrNameLst>
                                      </p:cBhvr>
                                      <p:to>
                                        <p:strVal val="true"/>
                                      </p:to>
                                    </p:set>
                                  </p:childTnLst>
                                </p:cTn>
                              </p:par>
                              <p:par>
                                <p:cTn id="95" presetID="1" presetClass="emph" presetSubtype="2" fill="hold" nodeType="withEffect">
                                  <p:stCondLst>
                                    <p:cond delay="0"/>
                                  </p:stCondLst>
                                  <p:childTnLst>
                                    <p:animClr clrSpc="rgb">
                                      <p:cBhvr>
                                        <p:cTn id="96" dur="1000" fill="hold"/>
                                        <p:tgtEl>
                                          <p:spTgt spid="49"/>
                                        </p:tgtEl>
                                        <p:attrNameLst>
                                          <p:attrName>fillcolor</p:attrName>
                                        </p:attrNameLst>
                                      </p:cBhvr>
                                      <p:to>
                                        <a:srgbClr val="F8F8F8"/>
                                      </p:to>
                                    </p:animClr>
                                    <p:set>
                                      <p:cBhvr>
                                        <p:cTn id="97" dur="1000" fill="hold"/>
                                        <p:tgtEl>
                                          <p:spTgt spid="49"/>
                                        </p:tgtEl>
                                        <p:attrNameLst>
                                          <p:attrName>fill.type</p:attrName>
                                        </p:attrNameLst>
                                      </p:cBhvr>
                                      <p:to>
                                        <p:strVal val="solid"/>
                                      </p:to>
                                    </p:set>
                                    <p:set>
                                      <p:cBhvr>
                                        <p:cTn id="98" dur="1000" fill="hold"/>
                                        <p:tgtEl>
                                          <p:spTgt spid="49"/>
                                        </p:tgtEl>
                                        <p:attrNameLst>
                                          <p:attrName>fill.on</p:attrName>
                                        </p:attrNameLst>
                                      </p:cBhvr>
                                      <p:to>
                                        <p:strVal val="true"/>
                                      </p:to>
                                    </p:set>
                                  </p:childTnLst>
                                </p:cTn>
                              </p:par>
                              <p:par>
                                <p:cTn id="99" presetID="7" presetClass="emph" presetSubtype="2" fill="hold" nodeType="withEffect">
                                  <p:stCondLst>
                                    <p:cond delay="0"/>
                                  </p:stCondLst>
                                  <p:childTnLst>
                                    <p:animClr clrSpc="rgb">
                                      <p:cBhvr>
                                        <p:cTn id="100" dur="1000" fill="hold"/>
                                        <p:tgtEl>
                                          <p:spTgt spid="48"/>
                                        </p:tgtEl>
                                        <p:attrNameLst>
                                          <p:attrName>stroke.color</p:attrName>
                                        </p:attrNameLst>
                                      </p:cBhvr>
                                      <p:to>
                                        <a:srgbClr val="F8F8F8"/>
                                      </p:to>
                                    </p:animClr>
                                    <p:set>
                                      <p:cBhvr>
                                        <p:cTn id="101" dur="1000" fill="hold"/>
                                        <p:tgtEl>
                                          <p:spTgt spid="48"/>
                                        </p:tgtEl>
                                        <p:attrNameLst>
                                          <p:attrName>stroke.on</p:attrName>
                                        </p:attrNameLst>
                                      </p:cBhvr>
                                      <p:to>
                                        <p:strVal val="true"/>
                                      </p:to>
                                    </p:set>
                                  </p:childTnLst>
                                </p:cTn>
                              </p:par>
                              <p:par>
                                <p:cTn id="102" presetID="7" presetClass="emph" presetSubtype="2" fill="hold" nodeType="withEffect">
                                  <p:stCondLst>
                                    <p:cond delay="0"/>
                                  </p:stCondLst>
                                  <p:childTnLst>
                                    <p:animClr clrSpc="rgb">
                                      <p:cBhvr>
                                        <p:cTn id="103" dur="1000" fill="hold"/>
                                        <p:tgtEl>
                                          <p:spTgt spid="49"/>
                                        </p:tgtEl>
                                        <p:attrNameLst>
                                          <p:attrName>stroke.color</p:attrName>
                                        </p:attrNameLst>
                                      </p:cBhvr>
                                      <p:to>
                                        <a:srgbClr val="F8F8F8"/>
                                      </p:to>
                                    </p:animClr>
                                    <p:set>
                                      <p:cBhvr>
                                        <p:cTn id="104" dur="1000" fill="hold"/>
                                        <p:tgtEl>
                                          <p:spTgt spid="49"/>
                                        </p:tgtEl>
                                        <p:attrNameLst>
                                          <p:attrName>stroke.on</p:attrName>
                                        </p:attrNameLst>
                                      </p:cBhvr>
                                      <p:to>
                                        <p:strVal val="true"/>
                                      </p:to>
                                    </p:set>
                                  </p:childTnLst>
                                </p:cTn>
                              </p:par>
                              <p:par>
                                <p:cTn id="105" presetID="1" presetClass="emph" presetSubtype="2" fill="hold" grpId="1" nodeType="withEffect">
                                  <p:stCondLst>
                                    <p:cond delay="0"/>
                                  </p:stCondLst>
                                  <p:childTnLst>
                                    <p:animClr clrSpc="rgb">
                                      <p:cBhvr>
                                        <p:cTn id="106" dur="1000" fill="hold"/>
                                        <p:tgtEl>
                                          <p:spTgt spid="47"/>
                                        </p:tgtEl>
                                        <p:attrNameLst>
                                          <p:attrName>fillcolor</p:attrName>
                                        </p:attrNameLst>
                                      </p:cBhvr>
                                      <p:to>
                                        <a:schemeClr val="bg1"/>
                                      </p:to>
                                    </p:animClr>
                                    <p:set>
                                      <p:cBhvr>
                                        <p:cTn id="107" dur="1000" fill="hold"/>
                                        <p:tgtEl>
                                          <p:spTgt spid="47"/>
                                        </p:tgtEl>
                                        <p:attrNameLst>
                                          <p:attrName>fill.type</p:attrName>
                                        </p:attrNameLst>
                                      </p:cBhvr>
                                      <p:to>
                                        <p:strVal val="solid"/>
                                      </p:to>
                                    </p:set>
                                    <p:set>
                                      <p:cBhvr>
                                        <p:cTn id="108" dur="1000" fill="hold"/>
                                        <p:tgtEl>
                                          <p:spTgt spid="47"/>
                                        </p:tgtEl>
                                        <p:attrNameLst>
                                          <p:attrName>fill.on</p:attrName>
                                        </p:attrNameLst>
                                      </p:cBhvr>
                                      <p:to>
                                        <p:strVal val="true"/>
                                      </p:to>
                                    </p:set>
                                  </p:childTnLst>
                                </p:cTn>
                              </p:par>
                              <p:par>
                                <p:cTn id="109" presetID="7" presetClass="emph" presetSubtype="2" fill="hold" nodeType="withEffect">
                                  <p:stCondLst>
                                    <p:cond delay="0"/>
                                  </p:stCondLst>
                                  <p:childTnLst>
                                    <p:animClr clrSpc="rgb">
                                      <p:cBhvr>
                                        <p:cTn id="110" dur="1000" fill="hold"/>
                                        <p:tgtEl>
                                          <p:spTgt spid="47"/>
                                        </p:tgtEl>
                                        <p:attrNameLst>
                                          <p:attrName>stroke.color</p:attrName>
                                        </p:attrNameLst>
                                      </p:cBhvr>
                                      <p:to>
                                        <a:schemeClr val="bg1"/>
                                      </p:to>
                                    </p:animClr>
                                    <p:set>
                                      <p:cBhvr>
                                        <p:cTn id="111" dur="1000" fill="hold"/>
                                        <p:tgtEl>
                                          <p:spTgt spid="47"/>
                                        </p:tgtEl>
                                        <p:attrNameLst>
                                          <p:attrName>stroke.on</p:attrName>
                                        </p:attrNameLst>
                                      </p:cBhvr>
                                      <p:to>
                                        <p:strVal val="true"/>
                                      </p:to>
                                    </p:set>
                                  </p:childTnLst>
                                </p:cTn>
                              </p:par>
                              <p:par>
                                <p:cTn id="112" presetID="10" presetClass="exit" presetSubtype="0" fill="hold" grpId="1" nodeType="withEffect">
                                  <p:stCondLst>
                                    <p:cond delay="0"/>
                                  </p:stCondLst>
                                  <p:childTnLst>
                                    <p:animEffect transition="out" filter="fade">
                                      <p:cBhvr>
                                        <p:cTn id="113" dur="1000"/>
                                        <p:tgtEl>
                                          <p:spTgt spid="7"/>
                                        </p:tgtEl>
                                      </p:cBhvr>
                                    </p:animEffect>
                                    <p:set>
                                      <p:cBhvr>
                                        <p:cTn id="114" dur="1" fill="hold">
                                          <p:stCondLst>
                                            <p:cond delay="999"/>
                                          </p:stCondLst>
                                        </p:cTn>
                                        <p:tgtEl>
                                          <p:spTgt spid="7"/>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1000"/>
                                        <p:tgtEl>
                                          <p:spTgt spid="22"/>
                                        </p:tgtEl>
                                      </p:cBhvr>
                                    </p:animEffect>
                                    <p:set>
                                      <p:cBhvr>
                                        <p:cTn id="117" dur="1" fill="hold">
                                          <p:stCondLst>
                                            <p:cond delay="999"/>
                                          </p:stCondLst>
                                        </p:cTn>
                                        <p:tgtEl>
                                          <p:spTgt spid="22"/>
                                        </p:tgtEl>
                                        <p:attrNameLst>
                                          <p:attrName>style.visibility</p:attrName>
                                        </p:attrNameLst>
                                      </p:cBhvr>
                                      <p:to>
                                        <p:strVal val="hidden"/>
                                      </p:to>
                                    </p:set>
                                  </p:childTnLst>
                                </p:cTn>
                              </p:par>
                            </p:childTnLst>
                          </p:cTn>
                        </p:par>
                        <p:par>
                          <p:cTn id="118" fill="hold">
                            <p:stCondLst>
                              <p:cond delay="1000"/>
                            </p:stCondLst>
                            <p:childTnLst>
                              <p:par>
                                <p:cTn id="119" presetID="53" presetClass="entr" presetSubtype="0" fill="hold" grpId="0" nodeType="afterEffect">
                                  <p:stCondLst>
                                    <p:cond delay="0"/>
                                  </p:stCondLst>
                                  <p:childTnLst>
                                    <p:set>
                                      <p:cBhvr>
                                        <p:cTn id="120" dur="1" fill="hold">
                                          <p:stCondLst>
                                            <p:cond delay="0"/>
                                          </p:stCondLst>
                                        </p:cTn>
                                        <p:tgtEl>
                                          <p:spTgt spid="53"/>
                                        </p:tgtEl>
                                        <p:attrNameLst>
                                          <p:attrName>style.visibility</p:attrName>
                                        </p:attrNameLst>
                                      </p:cBhvr>
                                      <p:to>
                                        <p:strVal val="visible"/>
                                      </p:to>
                                    </p:set>
                                    <p:anim calcmode="lin" valueType="num">
                                      <p:cBhvr>
                                        <p:cTn id="121" dur="1000" fill="hold"/>
                                        <p:tgtEl>
                                          <p:spTgt spid="53"/>
                                        </p:tgtEl>
                                        <p:attrNameLst>
                                          <p:attrName>ppt_w</p:attrName>
                                        </p:attrNameLst>
                                      </p:cBhvr>
                                      <p:tavLst>
                                        <p:tav tm="0">
                                          <p:val>
                                            <p:fltVal val="0"/>
                                          </p:val>
                                        </p:tav>
                                        <p:tav tm="100000">
                                          <p:val>
                                            <p:strVal val="#ppt_w"/>
                                          </p:val>
                                        </p:tav>
                                      </p:tavLst>
                                    </p:anim>
                                    <p:anim calcmode="lin" valueType="num">
                                      <p:cBhvr>
                                        <p:cTn id="122" dur="1000" fill="hold"/>
                                        <p:tgtEl>
                                          <p:spTgt spid="53"/>
                                        </p:tgtEl>
                                        <p:attrNameLst>
                                          <p:attrName>ppt_h</p:attrName>
                                        </p:attrNameLst>
                                      </p:cBhvr>
                                      <p:tavLst>
                                        <p:tav tm="0">
                                          <p:val>
                                            <p:fltVal val="0"/>
                                          </p:val>
                                        </p:tav>
                                        <p:tav tm="100000">
                                          <p:val>
                                            <p:strVal val="#ppt_h"/>
                                          </p:val>
                                        </p:tav>
                                      </p:tavLst>
                                    </p:anim>
                                    <p:animEffect transition="in" filter="fade">
                                      <p:cBhvr>
                                        <p:cTn id="123" dur="1000"/>
                                        <p:tgtEl>
                                          <p:spTgt spid="53"/>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nodeType="click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wipe(left)">
                                      <p:cBhvr>
                                        <p:cTn id="128" dur="1000"/>
                                        <p:tgtEl>
                                          <p:spTgt spid="21"/>
                                        </p:tgtEl>
                                      </p:cBhvr>
                                    </p:animEffect>
                                  </p:childTnLst>
                                </p:cTn>
                              </p:par>
                              <p:par>
                                <p:cTn id="129" presetID="9" presetClass="entr" presetSubtype="0" fill="hold" grpId="0" nodeType="withEffect">
                                  <p:stCondLst>
                                    <p:cond delay="0"/>
                                  </p:stCondLst>
                                  <p:childTnLst>
                                    <p:set>
                                      <p:cBhvr>
                                        <p:cTn id="130" dur="1" fill="hold">
                                          <p:stCondLst>
                                            <p:cond delay="0"/>
                                          </p:stCondLst>
                                        </p:cTn>
                                        <p:tgtEl>
                                          <p:spTgt spid="11"/>
                                        </p:tgtEl>
                                        <p:attrNameLst>
                                          <p:attrName>style.visibility</p:attrName>
                                        </p:attrNameLst>
                                      </p:cBhvr>
                                      <p:to>
                                        <p:strVal val="visible"/>
                                      </p:to>
                                    </p:set>
                                    <p:animEffect transition="in" filter="dissolve">
                                      <p:cBhvr>
                                        <p:cTn id="131" dur="1000"/>
                                        <p:tgtEl>
                                          <p:spTgt spid="11"/>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nodeType="clickEffect">
                                  <p:stCondLst>
                                    <p:cond delay="0"/>
                                  </p:stCondLst>
                                  <p:childTnLst>
                                    <p:set>
                                      <p:cBhvr>
                                        <p:cTn id="135" dur="1" fill="hold">
                                          <p:stCondLst>
                                            <p:cond delay="0"/>
                                          </p:stCondLst>
                                        </p:cTn>
                                        <p:tgtEl>
                                          <p:spTgt spid="8"/>
                                        </p:tgtEl>
                                        <p:attrNameLst>
                                          <p:attrName>style.visibility</p:attrName>
                                        </p:attrNameLst>
                                      </p:cBhvr>
                                      <p:to>
                                        <p:strVal val="visible"/>
                                      </p:to>
                                    </p:set>
                                    <p:animEffect transition="in" filter="wipe(left)">
                                      <p:cBhvr>
                                        <p:cTn id="136" dur="1000"/>
                                        <p:tgtEl>
                                          <p:spTgt spid="8"/>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nodeType="clickEffect">
                                  <p:stCondLst>
                                    <p:cond delay="0"/>
                                  </p:stCondLst>
                                  <p:childTnLst>
                                    <p:animEffect transition="out" filter="fade">
                                      <p:cBhvr>
                                        <p:cTn id="140" dur="1000"/>
                                        <p:tgtEl>
                                          <p:spTgt spid="8"/>
                                        </p:tgtEl>
                                      </p:cBhvr>
                                    </p:animEffect>
                                    <p:set>
                                      <p:cBhvr>
                                        <p:cTn id="141" dur="1" fill="hold">
                                          <p:stCondLst>
                                            <p:cond delay="999"/>
                                          </p:stCondLst>
                                        </p:cTn>
                                        <p:tgtEl>
                                          <p:spTgt spid="8"/>
                                        </p:tgtEl>
                                        <p:attrNameLst>
                                          <p:attrName>style.visibility</p:attrName>
                                        </p:attrNameLst>
                                      </p:cBhvr>
                                      <p:to>
                                        <p:strVal val="hidden"/>
                                      </p:to>
                                    </p:set>
                                  </p:childTnLst>
                                </p:cTn>
                              </p:par>
                            </p:childTnLst>
                          </p:cTn>
                        </p:par>
                        <p:par>
                          <p:cTn id="142" fill="hold">
                            <p:stCondLst>
                              <p:cond delay="1000"/>
                            </p:stCondLst>
                            <p:childTnLst>
                              <p:par>
                                <p:cTn id="143" presetID="22" presetClass="entr" presetSubtype="2" fill="hold" nodeType="afterEffect">
                                  <p:stCondLst>
                                    <p:cond delay="0"/>
                                  </p:stCondLst>
                                  <p:childTnLst>
                                    <p:set>
                                      <p:cBhvr>
                                        <p:cTn id="144" dur="1" fill="hold">
                                          <p:stCondLst>
                                            <p:cond delay="0"/>
                                          </p:stCondLst>
                                        </p:cTn>
                                        <p:tgtEl>
                                          <p:spTgt spid="19"/>
                                        </p:tgtEl>
                                        <p:attrNameLst>
                                          <p:attrName>style.visibility</p:attrName>
                                        </p:attrNameLst>
                                      </p:cBhvr>
                                      <p:to>
                                        <p:strVal val="visible"/>
                                      </p:to>
                                    </p:set>
                                    <p:animEffect transition="in" filter="wipe(right)">
                                      <p:cBhvr>
                                        <p:cTn id="145" dur="1000"/>
                                        <p:tgtEl>
                                          <p:spTgt spid="19"/>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nodeType="clickEffect">
                                  <p:stCondLst>
                                    <p:cond delay="0"/>
                                  </p:stCondLst>
                                  <p:childTnLst>
                                    <p:animEffect transition="out" filter="fade">
                                      <p:cBhvr>
                                        <p:cTn id="149" dur="1000"/>
                                        <p:tgtEl>
                                          <p:spTgt spid="9"/>
                                        </p:tgtEl>
                                      </p:cBhvr>
                                    </p:animEffect>
                                    <p:set>
                                      <p:cBhvr>
                                        <p:cTn id="150" dur="1" fill="hold">
                                          <p:stCondLst>
                                            <p:cond delay="999"/>
                                          </p:stCondLst>
                                        </p:cTn>
                                        <p:tgtEl>
                                          <p:spTgt spid="9"/>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1000"/>
                                        <p:tgtEl>
                                          <p:spTgt spid="53"/>
                                        </p:tgtEl>
                                      </p:cBhvr>
                                    </p:animEffect>
                                    <p:set>
                                      <p:cBhvr>
                                        <p:cTn id="153" dur="1" fill="hold">
                                          <p:stCondLst>
                                            <p:cond delay="999"/>
                                          </p:stCondLst>
                                        </p:cTn>
                                        <p:tgtEl>
                                          <p:spTgt spid="53"/>
                                        </p:tgtEl>
                                        <p:attrNameLst>
                                          <p:attrName>style.visibility</p:attrName>
                                        </p:attrNameLst>
                                      </p:cBhvr>
                                      <p:to>
                                        <p:strVal val="hidden"/>
                                      </p:to>
                                    </p:set>
                                  </p:childTnLst>
                                </p:cTn>
                              </p:par>
                              <p:par>
                                <p:cTn id="154" presetID="10" presetClass="exit" presetSubtype="0" fill="hold" nodeType="withEffect">
                                  <p:stCondLst>
                                    <p:cond delay="0"/>
                                  </p:stCondLst>
                                  <p:childTnLst>
                                    <p:animEffect transition="out" filter="fade">
                                      <p:cBhvr>
                                        <p:cTn id="155" dur="1000"/>
                                        <p:tgtEl>
                                          <p:spTgt spid="21"/>
                                        </p:tgtEl>
                                      </p:cBhvr>
                                    </p:animEffect>
                                    <p:set>
                                      <p:cBhvr>
                                        <p:cTn id="156" dur="1" fill="hold">
                                          <p:stCondLst>
                                            <p:cond delay="999"/>
                                          </p:stCondLst>
                                        </p:cTn>
                                        <p:tgtEl>
                                          <p:spTgt spid="21"/>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1000"/>
                                        <p:tgtEl>
                                          <p:spTgt spid="11"/>
                                        </p:tgtEl>
                                      </p:cBhvr>
                                    </p:animEffect>
                                    <p:set>
                                      <p:cBhvr>
                                        <p:cTn id="159" dur="1" fill="hold">
                                          <p:stCondLst>
                                            <p:cond delay="999"/>
                                          </p:stCondLst>
                                        </p:cTn>
                                        <p:tgtEl>
                                          <p:spTgt spid="11"/>
                                        </p:tgtEl>
                                        <p:attrNameLst>
                                          <p:attrName>style.visibility</p:attrName>
                                        </p:attrNameLst>
                                      </p:cBhvr>
                                      <p:to>
                                        <p:strVal val="hidden"/>
                                      </p:to>
                                    </p:set>
                                  </p:childTnLst>
                                </p:cTn>
                              </p:par>
                              <p:par>
                                <p:cTn id="160" presetID="10" presetClass="exit" presetSubtype="0" fill="hold" nodeType="withEffect">
                                  <p:stCondLst>
                                    <p:cond delay="0"/>
                                  </p:stCondLst>
                                  <p:childTnLst>
                                    <p:animEffect transition="out" filter="fade">
                                      <p:cBhvr>
                                        <p:cTn id="161" dur="1000"/>
                                        <p:tgtEl>
                                          <p:spTgt spid="19"/>
                                        </p:tgtEl>
                                      </p:cBhvr>
                                    </p:animEffect>
                                    <p:set>
                                      <p:cBhvr>
                                        <p:cTn id="162" dur="1" fill="hold">
                                          <p:stCondLst>
                                            <p:cond delay="999"/>
                                          </p:stCondLst>
                                        </p:cTn>
                                        <p:tgtEl>
                                          <p:spTgt spid="19"/>
                                        </p:tgtEl>
                                        <p:attrNameLst>
                                          <p:attrName>style.visibility</p:attrName>
                                        </p:attrNameLst>
                                      </p:cBhvr>
                                      <p:to>
                                        <p:strVal val="hidden"/>
                                      </p:to>
                                    </p:set>
                                  </p:childTnLst>
                                </p:cTn>
                              </p:par>
                              <p:par>
                                <p:cTn id="163" presetID="10" presetClass="exit" presetSubtype="0" fill="hold" nodeType="withEffect">
                                  <p:stCondLst>
                                    <p:cond delay="0"/>
                                  </p:stCondLst>
                                  <p:childTnLst>
                                    <p:animEffect transition="out" filter="fade">
                                      <p:cBhvr>
                                        <p:cTn id="164" dur="1000"/>
                                        <p:tgtEl>
                                          <p:spTgt spid="41"/>
                                        </p:tgtEl>
                                      </p:cBhvr>
                                    </p:animEffect>
                                    <p:set>
                                      <p:cBhvr>
                                        <p:cTn id="165" dur="1" fill="hold">
                                          <p:stCondLst>
                                            <p:cond delay="999"/>
                                          </p:stCondLst>
                                        </p:cTn>
                                        <p:tgtEl>
                                          <p:spTgt spid="41"/>
                                        </p:tgtEl>
                                        <p:attrNameLst>
                                          <p:attrName>style.visibility</p:attrName>
                                        </p:attrNameLst>
                                      </p:cBhvr>
                                      <p:to>
                                        <p:strVal val="hidden"/>
                                      </p:to>
                                    </p:set>
                                  </p:childTnLst>
                                </p:cTn>
                              </p:par>
                              <p:par>
                                <p:cTn id="166" presetID="7" presetClass="emph" presetSubtype="2" fill="hold" grpId="1" nodeType="withEffect">
                                  <p:stCondLst>
                                    <p:cond delay="0"/>
                                  </p:stCondLst>
                                  <p:childTnLst>
                                    <p:animClr clrSpc="rgb">
                                      <p:cBhvr>
                                        <p:cTn id="167" dur="1000" fill="hold"/>
                                        <p:tgtEl>
                                          <p:spTgt spid="44"/>
                                        </p:tgtEl>
                                        <p:attrNameLst>
                                          <p:attrName>stroke.color</p:attrName>
                                        </p:attrNameLst>
                                      </p:cBhvr>
                                      <p:to>
                                        <a:schemeClr val="bg1"/>
                                      </p:to>
                                    </p:animClr>
                                    <p:set>
                                      <p:cBhvr>
                                        <p:cTn id="168" dur="1000" fill="hold"/>
                                        <p:tgtEl>
                                          <p:spTgt spid="44"/>
                                        </p:tgtEl>
                                        <p:attrNameLst>
                                          <p:attrName>stroke.on</p:attrName>
                                        </p:attrNameLst>
                                      </p:cBhvr>
                                      <p:to>
                                        <p:strVal val="true"/>
                                      </p:to>
                                    </p:set>
                                  </p:childTnLst>
                                </p:cTn>
                              </p:par>
                              <p:par>
                                <p:cTn id="169" presetID="1" presetClass="emph" presetSubtype="2" fill="hold" grpId="2" nodeType="withEffect">
                                  <p:stCondLst>
                                    <p:cond delay="0"/>
                                  </p:stCondLst>
                                  <p:childTnLst>
                                    <p:animClr clrSpc="rgb">
                                      <p:cBhvr>
                                        <p:cTn id="170" dur="2000" fill="hold"/>
                                        <p:tgtEl>
                                          <p:spTgt spid="47"/>
                                        </p:tgtEl>
                                        <p:attrNameLst>
                                          <p:attrName>fillcolor</p:attrName>
                                        </p:attrNameLst>
                                      </p:cBhvr>
                                      <p:to>
                                        <a:schemeClr val="tx1"/>
                                      </p:to>
                                    </p:animClr>
                                    <p:set>
                                      <p:cBhvr>
                                        <p:cTn id="171" dur="2000" fill="hold"/>
                                        <p:tgtEl>
                                          <p:spTgt spid="47"/>
                                        </p:tgtEl>
                                        <p:attrNameLst>
                                          <p:attrName>fill.type</p:attrName>
                                        </p:attrNameLst>
                                      </p:cBhvr>
                                      <p:to>
                                        <p:strVal val="solid"/>
                                      </p:to>
                                    </p:set>
                                    <p:set>
                                      <p:cBhvr>
                                        <p:cTn id="172" dur="2000" fill="hold"/>
                                        <p:tgtEl>
                                          <p:spTgt spid="47"/>
                                        </p:tgtEl>
                                        <p:attrNameLst>
                                          <p:attrName>fill.on</p:attrName>
                                        </p:attrNameLst>
                                      </p:cBhvr>
                                      <p:to>
                                        <p:strVal val="true"/>
                                      </p:to>
                                    </p:set>
                                  </p:childTnLst>
                                </p:cTn>
                              </p:par>
                              <p:par>
                                <p:cTn id="173" presetID="1" presetClass="emph" presetSubtype="2" fill="hold" nodeType="withEffect">
                                  <p:stCondLst>
                                    <p:cond delay="0"/>
                                  </p:stCondLst>
                                  <p:childTnLst>
                                    <p:animClr clrSpc="rgb">
                                      <p:cBhvr>
                                        <p:cTn id="174" dur="1000" fill="hold"/>
                                        <p:tgtEl>
                                          <p:spTgt spid="47"/>
                                        </p:tgtEl>
                                        <p:attrNameLst>
                                          <p:attrName>fillcolor</p:attrName>
                                        </p:attrNameLst>
                                      </p:cBhvr>
                                      <p:to>
                                        <a:schemeClr val="tx1"/>
                                      </p:to>
                                    </p:animClr>
                                    <p:set>
                                      <p:cBhvr>
                                        <p:cTn id="175" dur="1000" fill="hold"/>
                                        <p:tgtEl>
                                          <p:spTgt spid="47"/>
                                        </p:tgtEl>
                                        <p:attrNameLst>
                                          <p:attrName>fill.type</p:attrName>
                                        </p:attrNameLst>
                                      </p:cBhvr>
                                      <p:to>
                                        <p:strVal val="solid"/>
                                      </p:to>
                                    </p:set>
                                    <p:set>
                                      <p:cBhvr>
                                        <p:cTn id="176" dur="1000" fill="hold"/>
                                        <p:tgtEl>
                                          <p:spTgt spid="47"/>
                                        </p:tgtEl>
                                        <p:attrNameLst>
                                          <p:attrName>fill.on</p:attrName>
                                        </p:attrNameLst>
                                      </p:cBhvr>
                                      <p:to>
                                        <p:strVal val="true"/>
                                      </p:to>
                                    </p:set>
                                  </p:childTnLst>
                                </p:cTn>
                              </p:par>
                              <p:par>
                                <p:cTn id="177" presetID="10" presetClass="entr" presetSubtype="0" fill="hold" nodeType="withEffect">
                                  <p:stCondLst>
                                    <p:cond delay="0"/>
                                  </p:stCondLst>
                                  <p:childTnLst>
                                    <p:set>
                                      <p:cBhvr>
                                        <p:cTn id="178" dur="1" fill="hold">
                                          <p:stCondLst>
                                            <p:cond delay="0"/>
                                          </p:stCondLst>
                                        </p:cTn>
                                        <p:tgtEl>
                                          <p:spTgt spid="22"/>
                                        </p:tgtEl>
                                        <p:attrNameLst>
                                          <p:attrName>style.visibility</p:attrName>
                                        </p:attrNameLst>
                                      </p:cBhvr>
                                      <p:to>
                                        <p:strVal val="visible"/>
                                      </p:to>
                                    </p:set>
                                    <p:animEffect transition="in" filter="fade">
                                      <p:cBhvr>
                                        <p:cTn id="179" dur="1000"/>
                                        <p:tgtEl>
                                          <p:spTgt spid="22"/>
                                        </p:tgtEl>
                                      </p:cBhvr>
                                    </p:animEffect>
                                  </p:childTnLst>
                                </p:cTn>
                              </p:par>
                              <p:par>
                                <p:cTn id="180" presetID="10" presetClass="entr" presetSubtype="0" fill="hold" grpId="2" nodeType="withEffect">
                                  <p:stCondLst>
                                    <p:cond delay="0"/>
                                  </p:stCondLst>
                                  <p:childTnLst>
                                    <p:set>
                                      <p:cBhvr>
                                        <p:cTn id="181" dur="1" fill="hold">
                                          <p:stCondLst>
                                            <p:cond delay="0"/>
                                          </p:stCondLst>
                                        </p:cTn>
                                        <p:tgtEl>
                                          <p:spTgt spid="7"/>
                                        </p:tgtEl>
                                        <p:attrNameLst>
                                          <p:attrName>style.visibility</p:attrName>
                                        </p:attrNameLst>
                                      </p:cBhvr>
                                      <p:to>
                                        <p:strVal val="visible"/>
                                      </p:to>
                                    </p:set>
                                    <p:animEffect transition="in" filter="fade">
                                      <p:cBhvr>
                                        <p:cTn id="18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4" grpId="0" animBg="1"/>
      <p:bldP spid="52" grpId="0" animBg="1"/>
      <p:bldP spid="4" grpId="0" animBg="1"/>
      <p:bldP spid="4" grpId="1" animBg="1"/>
      <p:bldP spid="6" grpId="0" animBg="1"/>
      <p:bldP spid="6" grpId="1" animBg="1"/>
      <p:bldP spid="44" grpId="0" animBg="1"/>
      <p:bldP spid="44" grpId="1" animBg="1"/>
      <p:bldP spid="47" grpId="0" animBg="1"/>
      <p:bldP spid="47" grpId="1" animBg="1"/>
      <p:bldP spid="47" grpId="2" animBg="1"/>
      <p:bldP spid="48" grpId="0" animBg="1"/>
      <p:bldP spid="49" grpId="0" animBg="1"/>
      <p:bldP spid="3" grpId="0" animBg="1"/>
      <p:bldP spid="3" grpId="1" animBg="1"/>
      <p:bldP spid="50" grpId="0" animBg="1"/>
      <p:bldP spid="5" grpId="0" animBg="1"/>
      <p:bldP spid="5" grpId="1" animBg="1"/>
      <p:bldP spid="7" grpId="0" animBg="1"/>
      <p:bldP spid="7" grpId="1" animBg="1"/>
      <p:bldP spid="7" grpId="2" animBg="1"/>
      <p:bldP spid="41" grpId="0" animBg="1"/>
      <p:bldP spid="11" grpId="0" animBg="1"/>
      <p:bldP spid="11" grpId="1" animBg="1"/>
      <p:bldP spid="53" grpId="0" animBg="1"/>
      <p:bldP spid="53" grpId="1"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nvSpPr>
        <p:spPr>
          <a:xfrm>
            <a:off x="4698866" y="2895600"/>
            <a:ext cx="3129831" cy="707886"/>
          </a:xfrm>
          <a:prstGeom prst="rect">
            <a:avLst/>
          </a:prstGeom>
        </p:spPr>
        <p:txBody>
          <a:bodyPr wrap="none">
            <a:spAutoFit/>
          </a:bodyPr>
          <a:lstStyle/>
          <a:p>
            <a:r>
              <a:rPr lang="en-US" sz="4000" b="1" dirty="0" smtClean="0"/>
              <a:t>Rock - carving</a:t>
            </a:r>
            <a:endParaRPr lang="en-US" sz="4000" dirty="0"/>
          </a:p>
        </p:txBody>
      </p:sp>
      <p:grpSp>
        <p:nvGrpSpPr>
          <p:cNvPr id="3" name="Group 55"/>
          <p:cNvGrpSpPr/>
          <p:nvPr/>
        </p:nvGrpSpPr>
        <p:grpSpPr>
          <a:xfrm>
            <a:off x="301752" y="228600"/>
            <a:ext cx="2865438" cy="3475038"/>
            <a:chOff x="838200" y="2667000"/>
            <a:chExt cx="2865438" cy="3475038"/>
          </a:xfrm>
        </p:grpSpPr>
        <p:sp>
          <p:nvSpPr>
            <p:cNvPr id="52" name="Rectangle 51"/>
            <p:cNvSpPr/>
            <p:nvPr/>
          </p:nvSpPr>
          <p:spPr>
            <a:xfrm>
              <a:off x="1219200" y="2667000"/>
              <a:ext cx="1802353" cy="523220"/>
            </a:xfrm>
            <a:prstGeom prst="rect">
              <a:avLst/>
            </a:prstGeom>
          </p:spPr>
          <p:txBody>
            <a:bodyPr wrap="none">
              <a:spAutoFit/>
            </a:bodyPr>
            <a:lstStyle/>
            <a:p>
              <a:r>
                <a:rPr lang="en-US" sz="2800" b="1" dirty="0" err="1" smtClean="0"/>
                <a:t>Petroglyph</a:t>
              </a:r>
              <a:endParaRPr lang="en-US" sz="2800" dirty="0"/>
            </a:p>
          </p:txBody>
        </p:sp>
        <p:pic>
          <p:nvPicPr>
            <p:cNvPr id="55" name="Picture 10"/>
            <p:cNvPicPr>
              <a:picLocks noChangeAspect="1" noChangeArrowheads="1"/>
            </p:cNvPicPr>
            <p:nvPr/>
          </p:nvPicPr>
          <p:blipFill>
            <a:blip r:embed="rId2" cstate="print"/>
            <a:srcRect/>
            <a:stretch>
              <a:fillRect/>
            </a:stretch>
          </p:blipFill>
          <p:spPr bwMode="auto">
            <a:xfrm>
              <a:off x="838200" y="3276600"/>
              <a:ext cx="2865438" cy="2865438"/>
            </a:xfrm>
            <a:prstGeom prst="rect">
              <a:avLst/>
            </a:prstGeom>
            <a:noFill/>
            <a:ln w="9525">
              <a:noFill/>
              <a:miter lim="800000"/>
              <a:headEnd/>
              <a:tailEnd/>
            </a:ln>
            <a:effectLst/>
          </p:spPr>
        </p:pic>
      </p:grpSp>
      <p:grpSp>
        <p:nvGrpSpPr>
          <p:cNvPr id="61" name="Group 60"/>
          <p:cNvGrpSpPr/>
          <p:nvPr/>
        </p:nvGrpSpPr>
        <p:grpSpPr>
          <a:xfrm>
            <a:off x="3322320" y="762000"/>
            <a:ext cx="5775960" cy="2067818"/>
            <a:chOff x="3322320" y="762000"/>
            <a:chExt cx="5775960" cy="2067818"/>
          </a:xfrm>
        </p:grpSpPr>
        <p:sp>
          <p:nvSpPr>
            <p:cNvPr id="41" name="Rectangle 40"/>
            <p:cNvSpPr/>
            <p:nvPr/>
          </p:nvSpPr>
          <p:spPr>
            <a:xfrm>
              <a:off x="4648200" y="762000"/>
              <a:ext cx="2886881" cy="707886"/>
            </a:xfrm>
            <a:prstGeom prst="rect">
              <a:avLst/>
            </a:prstGeom>
          </p:spPr>
          <p:txBody>
            <a:bodyPr wrap="none">
              <a:spAutoFit/>
            </a:bodyPr>
            <a:lstStyle/>
            <a:p>
              <a:r>
                <a:rPr lang="en-US" sz="4000" b="1" dirty="0" smtClean="0"/>
                <a:t>Petro - glyph</a:t>
              </a:r>
              <a:endParaRPr lang="en-US" sz="4000" dirty="0"/>
            </a:p>
          </p:txBody>
        </p:sp>
        <p:grpSp>
          <p:nvGrpSpPr>
            <p:cNvPr id="44" name="Group 43"/>
            <p:cNvGrpSpPr/>
            <p:nvPr/>
          </p:nvGrpSpPr>
          <p:grpSpPr>
            <a:xfrm>
              <a:off x="3322320" y="1370012"/>
              <a:ext cx="2545080" cy="1459806"/>
              <a:chOff x="3322320" y="1598612"/>
              <a:chExt cx="2545080" cy="1459806"/>
            </a:xfrm>
          </p:grpSpPr>
          <p:sp>
            <p:nvSpPr>
              <p:cNvPr id="45" name="Rectangle 44"/>
              <p:cNvSpPr/>
              <p:nvPr/>
            </p:nvSpPr>
            <p:spPr>
              <a:xfrm>
                <a:off x="3322320" y="1981200"/>
                <a:ext cx="2468880" cy="1077218"/>
              </a:xfrm>
              <a:prstGeom prst="rect">
                <a:avLst/>
              </a:prstGeom>
              <a:ln w="38100">
                <a:solidFill>
                  <a:schemeClr val="tx1"/>
                </a:solidFill>
              </a:ln>
            </p:spPr>
            <p:txBody>
              <a:bodyPr wrap="square">
                <a:spAutoFit/>
              </a:bodyPr>
              <a:lstStyle/>
              <a:p>
                <a:pPr algn="ctr"/>
                <a:r>
                  <a:rPr lang="en-US" sz="3200" dirty="0" smtClean="0"/>
                  <a:t>Greek </a:t>
                </a:r>
              </a:p>
              <a:p>
                <a:pPr algn="ctr"/>
                <a:r>
                  <a:rPr lang="en-US" sz="3200" dirty="0" smtClean="0"/>
                  <a:t>'</a:t>
                </a:r>
                <a:r>
                  <a:rPr lang="en-US" sz="3200" dirty="0" err="1" smtClean="0"/>
                  <a:t>petra</a:t>
                </a:r>
                <a:r>
                  <a:rPr lang="en-US" sz="3200" dirty="0" smtClean="0"/>
                  <a:t>‘ = rock</a:t>
                </a:r>
                <a:endParaRPr lang="en-US" sz="3200" dirty="0"/>
              </a:p>
            </p:txBody>
          </p:sp>
          <p:cxnSp>
            <p:nvCxnSpPr>
              <p:cNvPr id="46" name="Straight Connector 45"/>
              <p:cNvCxnSpPr/>
              <p:nvPr/>
            </p:nvCxnSpPr>
            <p:spPr>
              <a:xfrm rot="5400000">
                <a:off x="4306094" y="1790700"/>
                <a:ext cx="3810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0800000">
                <a:off x="4495800" y="1598612"/>
                <a:ext cx="13716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5943600" y="1371600"/>
              <a:ext cx="3154680" cy="1458218"/>
              <a:chOff x="5943600" y="1600200"/>
              <a:chExt cx="3154680" cy="1458218"/>
            </a:xfrm>
          </p:grpSpPr>
          <p:sp>
            <p:nvSpPr>
              <p:cNvPr id="56" name="Rectangle 55"/>
              <p:cNvSpPr/>
              <p:nvPr/>
            </p:nvSpPr>
            <p:spPr>
              <a:xfrm>
                <a:off x="5943600" y="1981200"/>
                <a:ext cx="3154680" cy="1077218"/>
              </a:xfrm>
              <a:prstGeom prst="rect">
                <a:avLst/>
              </a:prstGeom>
              <a:ln w="38100">
                <a:solidFill>
                  <a:schemeClr val="tx1"/>
                </a:solidFill>
              </a:ln>
            </p:spPr>
            <p:txBody>
              <a:bodyPr wrap="square">
                <a:spAutoFit/>
              </a:bodyPr>
              <a:lstStyle/>
              <a:p>
                <a:pPr algn="ctr"/>
                <a:r>
                  <a:rPr lang="en-US" sz="3200" dirty="0" smtClean="0"/>
                  <a:t>Greek </a:t>
                </a:r>
              </a:p>
              <a:p>
                <a:pPr algn="ctr"/>
                <a:r>
                  <a:rPr lang="en-US" sz="3200" dirty="0" err="1" smtClean="0"/>
                  <a:t>gluphe</a:t>
                </a:r>
                <a:r>
                  <a:rPr lang="en-US" sz="3200" dirty="0" smtClean="0"/>
                  <a:t>‘ = carving</a:t>
                </a:r>
                <a:endParaRPr lang="en-US" sz="3200" dirty="0"/>
              </a:p>
            </p:txBody>
          </p:sp>
          <p:cxnSp>
            <p:nvCxnSpPr>
              <p:cNvPr id="57" name="Straight Connector 56"/>
              <p:cNvCxnSpPr/>
              <p:nvPr/>
            </p:nvCxnSpPr>
            <p:spPr>
              <a:xfrm rot="5400000">
                <a:off x="7504906" y="1789906"/>
                <a:ext cx="3810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flipV="1">
                <a:off x="6248400" y="1600200"/>
                <a:ext cx="1463040" cy="2743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sp useBgFill="1">
        <p:nvSpPr>
          <p:cNvPr id="35" name="Rectangle 34"/>
          <p:cNvSpPr/>
          <p:nvPr/>
        </p:nvSpPr>
        <p:spPr>
          <a:xfrm>
            <a:off x="3276600" y="762000"/>
            <a:ext cx="5867400" cy="3200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9" name="Rectangle 48"/>
          <p:cNvSpPr/>
          <p:nvPr/>
        </p:nvSpPr>
        <p:spPr>
          <a:xfrm>
            <a:off x="0" y="0"/>
            <a:ext cx="3352800" cy="403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56"/>
          <p:cNvGrpSpPr/>
          <p:nvPr/>
        </p:nvGrpSpPr>
        <p:grpSpPr>
          <a:xfrm>
            <a:off x="6019800" y="228600"/>
            <a:ext cx="2865438" cy="3481388"/>
            <a:chOff x="5745162" y="2667000"/>
            <a:chExt cx="2865438" cy="3481388"/>
          </a:xfrm>
        </p:grpSpPr>
        <p:pic>
          <p:nvPicPr>
            <p:cNvPr id="58370" name="Picture 2"/>
            <p:cNvPicPr>
              <a:picLocks noChangeAspect="1" noChangeArrowheads="1"/>
            </p:cNvPicPr>
            <p:nvPr/>
          </p:nvPicPr>
          <p:blipFill>
            <a:blip r:embed="rId3" cstate="print"/>
            <a:srcRect/>
            <a:stretch>
              <a:fillRect/>
            </a:stretch>
          </p:blipFill>
          <p:spPr bwMode="auto">
            <a:xfrm>
              <a:off x="5745162" y="3276600"/>
              <a:ext cx="2865438" cy="2871788"/>
            </a:xfrm>
            <a:prstGeom prst="rect">
              <a:avLst/>
            </a:prstGeom>
            <a:noFill/>
            <a:ln w="9525">
              <a:noFill/>
              <a:miter lim="800000"/>
              <a:headEnd/>
              <a:tailEnd/>
            </a:ln>
            <a:effectLst/>
          </p:spPr>
        </p:pic>
        <p:sp>
          <p:nvSpPr>
            <p:cNvPr id="54" name="Rectangle 53"/>
            <p:cNvSpPr/>
            <p:nvPr/>
          </p:nvSpPr>
          <p:spPr>
            <a:xfrm>
              <a:off x="6324600" y="2667000"/>
              <a:ext cx="1781065" cy="523220"/>
            </a:xfrm>
            <a:prstGeom prst="rect">
              <a:avLst/>
            </a:prstGeom>
          </p:spPr>
          <p:txBody>
            <a:bodyPr wrap="none">
              <a:spAutoFit/>
            </a:bodyPr>
            <a:lstStyle/>
            <a:p>
              <a:r>
                <a:rPr lang="en-US" sz="2800" b="1" dirty="0" smtClean="0"/>
                <a:t>Pictograph</a:t>
              </a:r>
              <a:endParaRPr lang="en-US" sz="2800" dirty="0"/>
            </a:p>
          </p:txBody>
        </p:sp>
      </p:grpSp>
      <p:pic>
        <p:nvPicPr>
          <p:cNvPr id="42" name="Picture 8"/>
          <p:cNvPicPr>
            <a:picLocks noChangeAspect="1" noChangeArrowheads="1"/>
          </p:cNvPicPr>
          <p:nvPr/>
        </p:nvPicPr>
        <p:blipFill>
          <a:blip r:embed="rId4" cstate="print"/>
          <a:srcRect/>
          <a:stretch>
            <a:fillRect/>
          </a:stretch>
        </p:blipFill>
        <p:spPr bwMode="auto">
          <a:xfrm>
            <a:off x="1700212" y="3810000"/>
            <a:ext cx="2871788" cy="2865438"/>
          </a:xfrm>
          <a:prstGeom prst="rect">
            <a:avLst/>
          </a:prstGeom>
          <a:noFill/>
          <a:ln w="9525">
            <a:noFill/>
            <a:miter lim="800000"/>
            <a:headEnd/>
            <a:tailEnd/>
          </a:ln>
          <a:effectLst/>
        </p:spPr>
      </p:pic>
      <p:pic>
        <p:nvPicPr>
          <p:cNvPr id="43" name="Picture 9"/>
          <p:cNvPicPr>
            <a:picLocks noChangeAspect="1" noChangeArrowheads="1"/>
          </p:cNvPicPr>
          <p:nvPr/>
        </p:nvPicPr>
        <p:blipFill>
          <a:blip r:embed="rId5" cstate="print"/>
          <a:srcRect/>
          <a:stretch>
            <a:fillRect/>
          </a:stretch>
        </p:blipFill>
        <p:spPr bwMode="auto">
          <a:xfrm>
            <a:off x="4976812" y="3810000"/>
            <a:ext cx="2871788" cy="2865438"/>
          </a:xfrm>
          <a:prstGeom prst="rect">
            <a:avLst/>
          </a:prstGeom>
          <a:noFill/>
          <a:ln w="9525">
            <a:noFill/>
            <a:miter lim="800000"/>
            <a:headEnd/>
            <a:tailEnd/>
          </a:ln>
          <a:effectLst/>
        </p:spPr>
      </p:pic>
      <p:sp useBgFill="1">
        <p:nvSpPr>
          <p:cNvPr id="53" name="Rectangle 52"/>
          <p:cNvSpPr/>
          <p:nvPr/>
        </p:nvSpPr>
        <p:spPr>
          <a:xfrm>
            <a:off x="228600" y="3733800"/>
            <a:ext cx="8915400" cy="312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0" y="-76200"/>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Rock Art</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sp>
        <p:nvSpPr>
          <p:cNvPr id="25" name="Rectangle 24"/>
          <p:cNvSpPr/>
          <p:nvPr/>
        </p:nvSpPr>
        <p:spPr>
          <a:xfrm>
            <a:off x="1295400" y="838200"/>
            <a:ext cx="2855012" cy="707886"/>
          </a:xfrm>
          <a:prstGeom prst="rect">
            <a:avLst/>
          </a:prstGeom>
        </p:spPr>
        <p:txBody>
          <a:bodyPr wrap="none">
            <a:spAutoFit/>
          </a:bodyPr>
          <a:lstStyle/>
          <a:p>
            <a:r>
              <a:rPr lang="en-US" sz="4000" b="1" dirty="0" err="1" smtClean="0"/>
              <a:t>Picto</a:t>
            </a:r>
            <a:r>
              <a:rPr lang="en-US" sz="4000" b="1" dirty="0" smtClean="0"/>
              <a:t> - graph</a:t>
            </a:r>
            <a:endParaRPr lang="en-US" sz="4000" dirty="0"/>
          </a:p>
        </p:txBody>
      </p:sp>
      <p:grpSp>
        <p:nvGrpSpPr>
          <p:cNvPr id="26" name="Group 67"/>
          <p:cNvGrpSpPr/>
          <p:nvPr/>
        </p:nvGrpSpPr>
        <p:grpSpPr>
          <a:xfrm>
            <a:off x="76200" y="1446212"/>
            <a:ext cx="2468880" cy="1459806"/>
            <a:chOff x="3429000" y="1598612"/>
            <a:chExt cx="2468880" cy="1459806"/>
          </a:xfrm>
        </p:grpSpPr>
        <p:sp>
          <p:nvSpPr>
            <p:cNvPr id="27" name="Rectangle 26"/>
            <p:cNvSpPr/>
            <p:nvPr/>
          </p:nvSpPr>
          <p:spPr>
            <a:xfrm>
              <a:off x="3429000" y="1981200"/>
              <a:ext cx="2468880" cy="1077218"/>
            </a:xfrm>
            <a:prstGeom prst="rect">
              <a:avLst/>
            </a:prstGeom>
            <a:ln w="38100">
              <a:solidFill>
                <a:schemeClr val="tx1"/>
              </a:solidFill>
            </a:ln>
          </p:spPr>
          <p:txBody>
            <a:bodyPr wrap="square">
              <a:spAutoFit/>
            </a:bodyPr>
            <a:lstStyle/>
            <a:p>
              <a:pPr algn="ctr"/>
              <a:r>
                <a:rPr lang="en-US" sz="3200" dirty="0" smtClean="0"/>
                <a:t>Latin</a:t>
              </a:r>
            </a:p>
            <a:p>
              <a:pPr algn="ctr"/>
              <a:r>
                <a:rPr lang="en-US" sz="3200" dirty="0" smtClean="0"/>
                <a:t>‘</a:t>
              </a:r>
              <a:r>
                <a:rPr lang="en-US" sz="3200" dirty="0" err="1" smtClean="0"/>
                <a:t>picto</a:t>
              </a:r>
              <a:r>
                <a:rPr lang="en-US" sz="3200" dirty="0" smtClean="0"/>
                <a:t>’ = paint</a:t>
              </a:r>
              <a:endParaRPr lang="en-US" sz="3200" dirty="0"/>
            </a:p>
          </p:txBody>
        </p:sp>
        <p:cxnSp>
          <p:nvCxnSpPr>
            <p:cNvPr id="28" name="Straight Connector 27"/>
            <p:cNvCxnSpPr/>
            <p:nvPr/>
          </p:nvCxnSpPr>
          <p:spPr>
            <a:xfrm rot="5400000">
              <a:off x="4306094" y="1790700"/>
              <a:ext cx="3810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4495800" y="1598612"/>
              <a:ext cx="13716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 name="Group 74"/>
          <p:cNvGrpSpPr/>
          <p:nvPr/>
        </p:nvGrpSpPr>
        <p:grpSpPr>
          <a:xfrm>
            <a:off x="2895600" y="1447800"/>
            <a:ext cx="2743200" cy="1458218"/>
            <a:chOff x="6248400" y="1600200"/>
            <a:chExt cx="2743200" cy="1458218"/>
          </a:xfrm>
        </p:grpSpPr>
        <p:sp>
          <p:nvSpPr>
            <p:cNvPr id="31" name="Rectangle 30"/>
            <p:cNvSpPr/>
            <p:nvPr/>
          </p:nvSpPr>
          <p:spPr>
            <a:xfrm>
              <a:off x="6309360" y="1981200"/>
              <a:ext cx="2682240" cy="1077218"/>
            </a:xfrm>
            <a:prstGeom prst="rect">
              <a:avLst/>
            </a:prstGeom>
            <a:ln w="38100">
              <a:solidFill>
                <a:schemeClr val="tx1"/>
              </a:solidFill>
            </a:ln>
          </p:spPr>
          <p:txBody>
            <a:bodyPr wrap="square">
              <a:spAutoFit/>
            </a:bodyPr>
            <a:lstStyle/>
            <a:p>
              <a:pPr algn="ctr"/>
              <a:r>
                <a:rPr lang="en-US" sz="3200" dirty="0" smtClean="0"/>
                <a:t>Latin </a:t>
              </a:r>
            </a:p>
            <a:p>
              <a:r>
                <a:rPr lang="en-US" sz="3200" dirty="0" smtClean="0"/>
                <a:t>‘graph’ = write</a:t>
              </a:r>
              <a:endParaRPr lang="en-US" sz="3200" dirty="0"/>
            </a:p>
          </p:txBody>
        </p:sp>
        <p:cxnSp>
          <p:nvCxnSpPr>
            <p:cNvPr id="32" name="Straight Connector 31"/>
            <p:cNvCxnSpPr/>
            <p:nvPr/>
          </p:nvCxnSpPr>
          <p:spPr>
            <a:xfrm rot="5400000">
              <a:off x="7504906" y="1789906"/>
              <a:ext cx="3810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0800000" flipV="1">
              <a:off x="6248400" y="1600200"/>
              <a:ext cx="1463040" cy="2743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Rectangle 36"/>
          <p:cNvSpPr/>
          <p:nvPr/>
        </p:nvSpPr>
        <p:spPr>
          <a:xfrm>
            <a:off x="838200" y="4572000"/>
            <a:ext cx="7696200" cy="1200329"/>
          </a:xfrm>
          <a:prstGeom prst="rect">
            <a:avLst/>
          </a:prstGeom>
        </p:spPr>
        <p:txBody>
          <a:bodyPr wrap="square">
            <a:spAutoFit/>
          </a:bodyPr>
          <a:lstStyle/>
          <a:p>
            <a:pPr algn="ctr"/>
            <a:r>
              <a:rPr lang="en-US" sz="3600" dirty="0" smtClean="0"/>
              <a:t>Images painted on rocks with pigmentation from ground minerals.</a:t>
            </a:r>
            <a:endParaRPr lang="en-US" sz="3600" dirty="0"/>
          </a:p>
        </p:txBody>
      </p:sp>
      <p:sp>
        <p:nvSpPr>
          <p:cNvPr id="34" name="Rectangle 33"/>
          <p:cNvSpPr/>
          <p:nvPr/>
        </p:nvSpPr>
        <p:spPr>
          <a:xfrm>
            <a:off x="1346066" y="2971800"/>
            <a:ext cx="3294172" cy="707886"/>
          </a:xfrm>
          <a:prstGeom prst="rect">
            <a:avLst/>
          </a:prstGeom>
        </p:spPr>
        <p:txBody>
          <a:bodyPr wrap="none">
            <a:spAutoFit/>
          </a:bodyPr>
          <a:lstStyle/>
          <a:p>
            <a:r>
              <a:rPr lang="en-US" sz="4000" b="1" dirty="0" smtClean="0"/>
              <a:t>Paint - writing </a:t>
            </a:r>
            <a:endParaRPr lang="en-US" sz="4000" dirty="0"/>
          </a:p>
        </p:txBody>
      </p:sp>
      <p:pic>
        <p:nvPicPr>
          <p:cNvPr id="39" name="Picture 9"/>
          <p:cNvPicPr>
            <a:picLocks noChangeAspect="1" noChangeArrowheads="1"/>
          </p:cNvPicPr>
          <p:nvPr/>
        </p:nvPicPr>
        <p:blipFill>
          <a:blip r:embed="rId6" cstate="print"/>
          <a:srcRect/>
          <a:stretch>
            <a:fillRect/>
          </a:stretch>
        </p:blipFill>
        <p:spPr bwMode="auto">
          <a:xfrm>
            <a:off x="4824412" y="3833812"/>
            <a:ext cx="2871788" cy="2871788"/>
          </a:xfrm>
          <a:prstGeom prst="rect">
            <a:avLst/>
          </a:prstGeom>
          <a:noFill/>
          <a:ln w="9525">
            <a:noFill/>
            <a:miter lim="800000"/>
            <a:headEnd/>
            <a:tailEnd/>
          </a:ln>
          <a:effectLst/>
        </p:spPr>
      </p:pic>
      <p:sp>
        <p:nvSpPr>
          <p:cNvPr id="40" name="Rectangle 39"/>
          <p:cNvSpPr/>
          <p:nvPr/>
        </p:nvSpPr>
        <p:spPr>
          <a:xfrm>
            <a:off x="1848783" y="2971800"/>
            <a:ext cx="2037417" cy="707886"/>
          </a:xfrm>
          <a:prstGeom prst="rect">
            <a:avLst/>
          </a:prstGeom>
        </p:spPr>
        <p:txBody>
          <a:bodyPr wrap="none">
            <a:spAutoFit/>
          </a:bodyPr>
          <a:lstStyle/>
          <a:p>
            <a:r>
              <a:rPr lang="en-US" sz="4000" b="1" dirty="0" smtClean="0"/>
              <a:t>Painting </a:t>
            </a:r>
            <a:endParaRPr lang="en-US" sz="4000" dirty="0"/>
          </a:p>
        </p:txBody>
      </p:sp>
      <p:cxnSp>
        <p:nvCxnSpPr>
          <p:cNvPr id="64" name="Straight Connector 63"/>
          <p:cNvCxnSpPr/>
          <p:nvPr/>
        </p:nvCxnSpPr>
        <p:spPr>
          <a:xfrm rot="10800000">
            <a:off x="3429000" y="5105400"/>
            <a:ext cx="1371600" cy="1588"/>
          </a:xfrm>
          <a:prstGeom prst="line">
            <a:avLst/>
          </a:prstGeom>
          <a:ln w="50800">
            <a:solidFill>
              <a:srgbClr val="FF0000"/>
            </a:solidFill>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pic>
        <p:nvPicPr>
          <p:cNvPr id="38" name="Picture 6"/>
          <p:cNvPicPr>
            <a:picLocks noChangeAspect="1" noChangeArrowheads="1"/>
          </p:cNvPicPr>
          <p:nvPr/>
        </p:nvPicPr>
        <p:blipFill>
          <a:blip r:embed="rId7" cstate="print"/>
          <a:srcRect/>
          <a:stretch>
            <a:fillRect/>
          </a:stretch>
        </p:blipFill>
        <p:spPr bwMode="auto">
          <a:xfrm>
            <a:off x="1243012" y="3833812"/>
            <a:ext cx="2871788" cy="287178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1000"/>
                                        <p:tgtEl>
                                          <p:spTgt spid="4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childTnLst>
                                </p:cTn>
                              </p:par>
                              <p:par>
                                <p:cTn id="14" presetID="10" presetClass="entr" presetSubtype="0" fill="hold" nodeType="withEffect">
                                  <p:stCondLst>
                                    <p:cond delay="5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10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up)">
                                      <p:cBhvr>
                                        <p:cTn id="25" dur="10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up)">
                                      <p:cBhvr>
                                        <p:cTn id="30" dur="10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10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xit" presetSubtype="0" fill="hold" grpId="2" nodeType="clickEffect">
                                  <p:stCondLst>
                                    <p:cond delay="0"/>
                                  </p:stCondLst>
                                  <p:childTnLst>
                                    <p:anim calcmode="lin" valueType="num">
                                      <p:cBhvr>
                                        <p:cTn id="39" dur="1000"/>
                                        <p:tgtEl>
                                          <p:spTgt spid="34"/>
                                        </p:tgtEl>
                                        <p:attrNameLst>
                                          <p:attrName>ppt_w</p:attrName>
                                        </p:attrNameLst>
                                      </p:cBhvr>
                                      <p:tavLst>
                                        <p:tav tm="0">
                                          <p:val>
                                            <p:strVal val="ppt_w"/>
                                          </p:val>
                                        </p:tav>
                                        <p:tav tm="100000">
                                          <p:val>
                                            <p:strVal val="ppt_w*0.70"/>
                                          </p:val>
                                        </p:tav>
                                      </p:tavLst>
                                    </p:anim>
                                    <p:anim calcmode="lin" valueType="num">
                                      <p:cBhvr>
                                        <p:cTn id="40" dur="1000"/>
                                        <p:tgtEl>
                                          <p:spTgt spid="34"/>
                                        </p:tgtEl>
                                        <p:attrNameLst>
                                          <p:attrName>ppt_h</p:attrName>
                                        </p:attrNameLst>
                                      </p:cBhvr>
                                      <p:tavLst>
                                        <p:tav tm="0">
                                          <p:val>
                                            <p:strVal val="ppt_h"/>
                                          </p:val>
                                        </p:tav>
                                        <p:tav tm="100000">
                                          <p:val>
                                            <p:strVal val="ppt_h"/>
                                          </p:val>
                                        </p:tav>
                                      </p:tavLst>
                                    </p:anim>
                                    <p:animEffect transition="out" filter="fade">
                                      <p:cBhvr>
                                        <p:cTn id="41" dur="1000"/>
                                        <p:tgtEl>
                                          <p:spTgt spid="34"/>
                                        </p:tgtEl>
                                      </p:cBhvr>
                                    </p:animEffect>
                                    <p:set>
                                      <p:cBhvr>
                                        <p:cTn id="42" dur="1" fill="hold">
                                          <p:stCondLst>
                                            <p:cond delay="999"/>
                                          </p:stCondLst>
                                        </p:cTn>
                                        <p:tgtEl>
                                          <p:spTgt spid="34"/>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1000"/>
                                        <p:tgtEl>
                                          <p:spTgt spid="4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1000"/>
                                        <p:tgtEl>
                                          <p:spTgt spid="37"/>
                                        </p:tgtEl>
                                      </p:cBhvr>
                                    </p:animEffect>
                                  </p:childTnLst>
                                </p:cTn>
                              </p:par>
                            </p:childTnLst>
                          </p:cTn>
                        </p:par>
                        <p:par>
                          <p:cTn id="51" fill="hold">
                            <p:stCondLst>
                              <p:cond delay="1000"/>
                            </p:stCondLst>
                            <p:childTnLst>
                              <p:par>
                                <p:cTn id="52" presetID="22" presetClass="entr" presetSubtype="8" fill="hold" nodeType="after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wipe(left)">
                                      <p:cBhvr>
                                        <p:cTn id="54" dur="1000"/>
                                        <p:tgtEl>
                                          <p:spTgt spid="6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1000"/>
                                        <p:tgtEl>
                                          <p:spTgt spid="37"/>
                                        </p:tgtEl>
                                      </p:cBhvr>
                                    </p:animEffect>
                                    <p:set>
                                      <p:cBhvr>
                                        <p:cTn id="59" dur="1" fill="hold">
                                          <p:stCondLst>
                                            <p:cond delay="999"/>
                                          </p:stCondLst>
                                        </p:cTn>
                                        <p:tgtEl>
                                          <p:spTgt spid="37"/>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64"/>
                                        </p:tgtEl>
                                      </p:cBhvr>
                                    </p:animEffect>
                                    <p:set>
                                      <p:cBhvr>
                                        <p:cTn id="62" dur="1" fill="hold">
                                          <p:stCondLst>
                                            <p:cond delay="999"/>
                                          </p:stCondLst>
                                        </p:cTn>
                                        <p:tgtEl>
                                          <p:spTgt spid="64"/>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1000"/>
                                        <p:tgtEl>
                                          <p:spTgt spid="39"/>
                                        </p:tgtEl>
                                      </p:cBhvr>
                                    </p:animEffect>
                                  </p:childTnLst>
                                </p:cTn>
                              </p:par>
                            </p:childTnLst>
                          </p:cTn>
                        </p:par>
                        <p:par>
                          <p:cTn id="66" fill="hold">
                            <p:stCondLst>
                              <p:cond delay="1000"/>
                            </p:stCondLst>
                            <p:childTnLst>
                              <p:par>
                                <p:cTn id="67" presetID="10" presetClass="entr" presetSubtype="0" fill="hold" nodeType="after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1000"/>
                                        <p:tgtEl>
                                          <p:spTgt spid="3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1000"/>
                                        <p:tgtEl>
                                          <p:spTgt spid="26"/>
                                        </p:tgtEl>
                                      </p:cBhvr>
                                    </p:animEffect>
                                    <p:set>
                                      <p:cBhvr>
                                        <p:cTn id="74" dur="1" fill="hold">
                                          <p:stCondLst>
                                            <p:cond delay="999"/>
                                          </p:stCondLst>
                                        </p:cTn>
                                        <p:tgtEl>
                                          <p:spTgt spid="26"/>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1000"/>
                                        <p:tgtEl>
                                          <p:spTgt spid="30"/>
                                        </p:tgtEl>
                                      </p:cBhvr>
                                    </p:animEffect>
                                    <p:set>
                                      <p:cBhvr>
                                        <p:cTn id="77" dur="1" fill="hold">
                                          <p:stCondLst>
                                            <p:cond delay="999"/>
                                          </p:stCondLst>
                                        </p:cTn>
                                        <p:tgtEl>
                                          <p:spTgt spid="30"/>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1000"/>
                                        <p:tgtEl>
                                          <p:spTgt spid="38"/>
                                        </p:tgtEl>
                                      </p:cBhvr>
                                    </p:animEffect>
                                    <p:set>
                                      <p:cBhvr>
                                        <p:cTn id="80" dur="1" fill="hold">
                                          <p:stCondLst>
                                            <p:cond delay="999"/>
                                          </p:stCondLst>
                                        </p:cTn>
                                        <p:tgtEl>
                                          <p:spTgt spid="38"/>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1000"/>
                                        <p:tgtEl>
                                          <p:spTgt spid="40"/>
                                        </p:tgtEl>
                                      </p:cBhvr>
                                    </p:animEffect>
                                    <p:set>
                                      <p:cBhvr>
                                        <p:cTn id="83" dur="1" fill="hold">
                                          <p:stCondLst>
                                            <p:cond delay="9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1000"/>
                                        <p:tgtEl>
                                          <p:spTgt spid="39"/>
                                        </p:tgtEl>
                                      </p:cBhvr>
                                    </p:animEffect>
                                    <p:set>
                                      <p:cBhvr>
                                        <p:cTn id="86" dur="1" fill="hold">
                                          <p:stCondLst>
                                            <p:cond delay="999"/>
                                          </p:stCondLst>
                                        </p:cTn>
                                        <p:tgtEl>
                                          <p:spTgt spid="39"/>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1000"/>
                                        <p:tgtEl>
                                          <p:spTgt spid="25"/>
                                        </p:tgtEl>
                                      </p:cBhvr>
                                    </p:animEffect>
                                    <p:set>
                                      <p:cBhvr>
                                        <p:cTn id="89" dur="1" fill="hold">
                                          <p:stCondLst>
                                            <p:cond delay="999"/>
                                          </p:stCondLst>
                                        </p:cTn>
                                        <p:tgtEl>
                                          <p:spTgt spid="25"/>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1000"/>
                                        <p:tgtEl>
                                          <p:spTgt spid="49"/>
                                        </p:tgtEl>
                                      </p:cBhvr>
                                    </p:animEffect>
                                    <p:set>
                                      <p:cBhvr>
                                        <p:cTn id="92" dur="1" fill="hold">
                                          <p:stCondLst>
                                            <p:cond delay="9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9" grpId="0" animBg="1"/>
      <p:bldP spid="49" grpId="1" animBg="1"/>
      <p:bldP spid="53" grpId="0" animBg="1"/>
      <p:bldP spid="25" grpId="0"/>
      <p:bldP spid="25" grpId="1"/>
      <p:bldP spid="37" grpId="0"/>
      <p:bldP spid="37" grpId="1"/>
      <p:bldP spid="34" grpId="0"/>
      <p:bldP spid="34" grpId="2"/>
      <p:bldP spid="40" grpId="0"/>
      <p:bldP spid="40" grpId="1"/>
    </p:bldLst>
  </p:timing>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278642"/>
          </a:xfrm>
          <a:prstGeom prst="rect">
            <a:avLst/>
          </a:prstGeom>
        </p:spPr>
        <p:txBody>
          <a:bodyPr wrap="square">
            <a:spAutoFit/>
          </a:bodyPr>
          <a:lstStyle/>
          <a:p>
            <a:r>
              <a:rPr lang="en-US" b="1" u="sng" dirty="0" smtClean="0"/>
              <a:t>https://museumofwesternco.com/rock-art/</a:t>
            </a:r>
          </a:p>
          <a:p>
            <a:r>
              <a:rPr lang="en-US" b="1" u="sng" dirty="0" smtClean="0"/>
              <a:t>HOW IS ROCK ART MADE? (continued)</a:t>
            </a:r>
          </a:p>
          <a:p>
            <a:r>
              <a:rPr lang="en-US" b="1" dirty="0" smtClean="0"/>
              <a:t>	</a:t>
            </a:r>
            <a:r>
              <a:rPr lang="en-US" b="1" u="sng" dirty="0" smtClean="0"/>
              <a:t>Pictographs</a:t>
            </a:r>
            <a:r>
              <a:rPr lang="en-US" b="1" dirty="0" smtClean="0"/>
              <a:t> </a:t>
            </a:r>
            <a:r>
              <a:rPr lang="en-US" dirty="0" smtClean="0"/>
              <a:t>are images that are painted onto rocks.  The pigmentation generally comes from ground minerals and a binding agent such as animal blood or fat or sap is used to hold the paint to the rock surface.  Different minerals create different colors and fascinating information can be found by examining what minerals were used on a panel and where the nearest supply of that mineral can be found.  Pictographs tend to be found under rock overhangs or caves which have protected the images from the weather. </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sz="2400" b="1" dirty="0" smtClean="0"/>
              <a:t>NOTE:  see website for much more detail about ages and figures</a:t>
            </a:r>
            <a:endParaRPr lang="en-US" sz="2400" b="1" dirty="0"/>
          </a:p>
        </p:txBody>
      </p:sp>
      <p:pic>
        <p:nvPicPr>
          <p:cNvPr id="57346" name="Picture 2"/>
          <p:cNvPicPr>
            <a:picLocks noChangeAspect="1" noChangeArrowheads="1"/>
          </p:cNvPicPr>
          <p:nvPr/>
        </p:nvPicPr>
        <p:blipFill>
          <a:blip r:embed="rId2" cstate="print"/>
          <a:srcRect/>
          <a:stretch>
            <a:fillRect/>
          </a:stretch>
        </p:blipFill>
        <p:spPr bwMode="auto">
          <a:xfrm>
            <a:off x="228600" y="2895600"/>
            <a:ext cx="2857500" cy="2857500"/>
          </a:xfrm>
          <a:prstGeom prst="rect">
            <a:avLst/>
          </a:prstGeom>
          <a:noFill/>
          <a:ln w="9525">
            <a:noFill/>
            <a:miter lim="800000"/>
            <a:headEnd/>
            <a:tailEnd/>
          </a:ln>
          <a:effectLst/>
        </p:spPr>
      </p:pic>
      <p:pic>
        <p:nvPicPr>
          <p:cNvPr id="57348" name="Picture 4"/>
          <p:cNvPicPr>
            <a:picLocks noChangeAspect="1" noChangeArrowheads="1"/>
          </p:cNvPicPr>
          <p:nvPr/>
        </p:nvPicPr>
        <p:blipFill>
          <a:blip r:embed="rId3" cstate="print"/>
          <a:srcRect/>
          <a:stretch>
            <a:fillRect/>
          </a:stretch>
        </p:blipFill>
        <p:spPr bwMode="auto">
          <a:xfrm>
            <a:off x="6286500" y="2895600"/>
            <a:ext cx="2857500" cy="2857500"/>
          </a:xfrm>
          <a:prstGeom prst="rect">
            <a:avLst/>
          </a:prstGeom>
          <a:noFill/>
          <a:ln w="9525">
            <a:noFill/>
            <a:miter lim="800000"/>
            <a:headEnd/>
            <a:tailEnd/>
          </a:ln>
          <a:effectLst/>
        </p:spPr>
      </p:pic>
      <p:pic>
        <p:nvPicPr>
          <p:cNvPr id="57349" name="Picture 5"/>
          <p:cNvPicPr>
            <a:picLocks noChangeAspect="1" noChangeArrowheads="1"/>
          </p:cNvPicPr>
          <p:nvPr/>
        </p:nvPicPr>
        <p:blipFill>
          <a:blip r:embed="rId4" cstate="print"/>
          <a:srcRect/>
          <a:stretch>
            <a:fillRect/>
          </a:stretch>
        </p:blipFill>
        <p:spPr bwMode="auto">
          <a:xfrm>
            <a:off x="3238500" y="2895600"/>
            <a:ext cx="2857500" cy="2857500"/>
          </a:xfrm>
          <a:prstGeom prst="rect">
            <a:avLst/>
          </a:prstGeom>
          <a:noFill/>
          <a:ln w="9525">
            <a:noFill/>
            <a:miter lim="800000"/>
            <a:headEnd/>
            <a:tailEnd/>
          </a:ln>
          <a:effectLst/>
        </p:spPr>
      </p:pic>
      <p:pic>
        <p:nvPicPr>
          <p:cNvPr id="57350" name="Picture 6"/>
          <p:cNvPicPr>
            <a:picLocks noChangeAspect="1" noChangeArrowheads="1"/>
          </p:cNvPicPr>
          <p:nvPr/>
        </p:nvPicPr>
        <p:blipFill>
          <a:blip r:embed="rId5" cstate="print"/>
          <a:srcRect/>
          <a:stretch>
            <a:fillRect/>
          </a:stretch>
        </p:blipFill>
        <p:spPr bwMode="auto">
          <a:xfrm>
            <a:off x="100012" y="2362200"/>
            <a:ext cx="2871788" cy="2871788"/>
          </a:xfrm>
          <a:prstGeom prst="rect">
            <a:avLst/>
          </a:prstGeom>
          <a:noFill/>
          <a:ln w="9525">
            <a:noFill/>
            <a:miter lim="800000"/>
            <a:headEnd/>
            <a:tailEnd/>
          </a:ln>
          <a:effectLst/>
        </p:spPr>
      </p:pic>
      <p:pic>
        <p:nvPicPr>
          <p:cNvPr id="57352" name="Picture 8"/>
          <p:cNvPicPr>
            <a:picLocks noChangeAspect="1" noChangeArrowheads="1"/>
          </p:cNvPicPr>
          <p:nvPr/>
        </p:nvPicPr>
        <p:blipFill>
          <a:blip r:embed="rId6" cstate="print"/>
          <a:srcRect/>
          <a:stretch>
            <a:fillRect/>
          </a:stretch>
        </p:blipFill>
        <p:spPr bwMode="auto">
          <a:xfrm>
            <a:off x="3124200" y="2438400"/>
            <a:ext cx="2865438" cy="2871788"/>
          </a:xfrm>
          <a:prstGeom prst="rect">
            <a:avLst/>
          </a:prstGeom>
          <a:noFill/>
          <a:ln w="9525">
            <a:noFill/>
            <a:miter lim="800000"/>
            <a:headEnd/>
            <a:tailEnd/>
          </a:ln>
          <a:effectLst/>
        </p:spPr>
      </p:pic>
      <p:pic>
        <p:nvPicPr>
          <p:cNvPr id="57353" name="Picture 9"/>
          <p:cNvPicPr>
            <a:picLocks noChangeAspect="1" noChangeArrowheads="1"/>
          </p:cNvPicPr>
          <p:nvPr/>
        </p:nvPicPr>
        <p:blipFill>
          <a:blip r:embed="rId7" cstate="print"/>
          <a:srcRect/>
          <a:stretch>
            <a:fillRect/>
          </a:stretch>
        </p:blipFill>
        <p:spPr bwMode="auto">
          <a:xfrm>
            <a:off x="6172200" y="2362200"/>
            <a:ext cx="2871788" cy="287178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6"/>
          <p:cNvGrpSpPr/>
          <p:nvPr/>
        </p:nvGrpSpPr>
        <p:grpSpPr>
          <a:xfrm>
            <a:off x="6016752" y="228600"/>
            <a:ext cx="2865438" cy="3481388"/>
            <a:chOff x="5745162" y="2667000"/>
            <a:chExt cx="2865438" cy="3481388"/>
          </a:xfrm>
        </p:grpSpPr>
        <p:pic>
          <p:nvPicPr>
            <p:cNvPr id="58370" name="Picture 2"/>
            <p:cNvPicPr>
              <a:picLocks noChangeAspect="1" noChangeArrowheads="1"/>
            </p:cNvPicPr>
            <p:nvPr/>
          </p:nvPicPr>
          <p:blipFill>
            <a:blip r:embed="rId2" cstate="print"/>
            <a:srcRect/>
            <a:stretch>
              <a:fillRect/>
            </a:stretch>
          </p:blipFill>
          <p:spPr bwMode="auto">
            <a:xfrm>
              <a:off x="5745162" y="3276600"/>
              <a:ext cx="2865438" cy="2871788"/>
            </a:xfrm>
            <a:prstGeom prst="rect">
              <a:avLst/>
            </a:prstGeom>
            <a:noFill/>
            <a:ln w="9525">
              <a:noFill/>
              <a:miter lim="800000"/>
              <a:headEnd/>
              <a:tailEnd/>
            </a:ln>
            <a:effectLst/>
          </p:spPr>
        </p:pic>
        <p:sp>
          <p:nvSpPr>
            <p:cNvPr id="54" name="Rectangle 53"/>
            <p:cNvSpPr/>
            <p:nvPr/>
          </p:nvSpPr>
          <p:spPr>
            <a:xfrm>
              <a:off x="6324600" y="2667000"/>
              <a:ext cx="1781065" cy="523220"/>
            </a:xfrm>
            <a:prstGeom prst="rect">
              <a:avLst/>
            </a:prstGeom>
          </p:spPr>
          <p:txBody>
            <a:bodyPr wrap="none">
              <a:spAutoFit/>
            </a:bodyPr>
            <a:lstStyle/>
            <a:p>
              <a:r>
                <a:rPr lang="en-US" sz="2800" b="1" dirty="0" smtClean="0"/>
                <a:t>Pictograph</a:t>
              </a:r>
              <a:endParaRPr lang="en-US" sz="2800" dirty="0"/>
            </a:p>
          </p:txBody>
        </p:sp>
      </p:grpSp>
      <p:grpSp>
        <p:nvGrpSpPr>
          <p:cNvPr id="5" name="Group 55"/>
          <p:cNvGrpSpPr/>
          <p:nvPr/>
        </p:nvGrpSpPr>
        <p:grpSpPr>
          <a:xfrm>
            <a:off x="301752" y="228600"/>
            <a:ext cx="2865438" cy="3475038"/>
            <a:chOff x="838200" y="2667000"/>
            <a:chExt cx="2865438" cy="3475038"/>
          </a:xfrm>
        </p:grpSpPr>
        <p:sp>
          <p:nvSpPr>
            <p:cNvPr id="52" name="Rectangle 51"/>
            <p:cNvSpPr/>
            <p:nvPr/>
          </p:nvSpPr>
          <p:spPr>
            <a:xfrm>
              <a:off x="1219200" y="2667000"/>
              <a:ext cx="1802353" cy="523220"/>
            </a:xfrm>
            <a:prstGeom prst="rect">
              <a:avLst/>
            </a:prstGeom>
          </p:spPr>
          <p:txBody>
            <a:bodyPr wrap="none">
              <a:spAutoFit/>
            </a:bodyPr>
            <a:lstStyle/>
            <a:p>
              <a:r>
                <a:rPr lang="en-US" sz="2800" b="1" dirty="0" err="1" smtClean="0"/>
                <a:t>Petroglyph</a:t>
              </a:r>
              <a:endParaRPr lang="en-US" sz="2800" dirty="0"/>
            </a:p>
          </p:txBody>
        </p:sp>
        <p:pic>
          <p:nvPicPr>
            <p:cNvPr id="55" name="Picture 10"/>
            <p:cNvPicPr>
              <a:picLocks noChangeAspect="1" noChangeArrowheads="1"/>
            </p:cNvPicPr>
            <p:nvPr/>
          </p:nvPicPr>
          <p:blipFill>
            <a:blip r:embed="rId3" cstate="print"/>
            <a:srcRect/>
            <a:stretch>
              <a:fillRect/>
            </a:stretch>
          </p:blipFill>
          <p:spPr bwMode="auto">
            <a:xfrm>
              <a:off x="838200" y="3276600"/>
              <a:ext cx="2865438" cy="2865438"/>
            </a:xfrm>
            <a:prstGeom prst="rect">
              <a:avLst/>
            </a:prstGeom>
            <a:noFill/>
            <a:ln w="9525">
              <a:noFill/>
              <a:miter lim="800000"/>
              <a:headEnd/>
              <a:tailEnd/>
            </a:ln>
            <a:effectLst/>
          </p:spPr>
        </p:pic>
      </p:grpSp>
      <p:sp>
        <p:nvSpPr>
          <p:cNvPr id="48" name="TextBox 47"/>
          <p:cNvSpPr txBox="1"/>
          <p:nvPr/>
        </p:nvSpPr>
        <p:spPr>
          <a:xfrm>
            <a:off x="0" y="-76200"/>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Rock Art</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sp>
        <p:nvSpPr>
          <p:cNvPr id="40" name="TextBox 39"/>
          <p:cNvSpPr txBox="1"/>
          <p:nvPr/>
        </p:nvSpPr>
        <p:spPr>
          <a:xfrm rot="20491694">
            <a:off x="2197823" y="2673280"/>
            <a:ext cx="2621230" cy="830997"/>
          </a:xfrm>
          <a:prstGeom prst="rect">
            <a:avLst/>
          </a:prstGeom>
          <a:noFill/>
        </p:spPr>
        <p:txBody>
          <a:bodyPr wrap="none" rtlCol="0">
            <a:spAutoFit/>
          </a:bodyPr>
          <a:lstStyle/>
          <a:p>
            <a:r>
              <a:rPr lang="en-US" sz="4800" dirty="0" smtClean="0">
                <a:latin typeface="Comic Sans MS" pitchFamily="66" charset="0"/>
              </a:rPr>
              <a:t>CARVED</a:t>
            </a:r>
            <a:endParaRPr lang="en-US" sz="4800" dirty="0">
              <a:latin typeface="Comic Sans MS" pitchFamily="66" charset="0"/>
            </a:endParaRPr>
          </a:p>
        </p:txBody>
      </p:sp>
      <p:sp>
        <p:nvSpPr>
          <p:cNvPr id="41" name="TextBox 40"/>
          <p:cNvSpPr txBox="1"/>
          <p:nvPr/>
        </p:nvSpPr>
        <p:spPr>
          <a:xfrm rot="20657300">
            <a:off x="4475510" y="1232932"/>
            <a:ext cx="3029997" cy="830997"/>
          </a:xfrm>
          <a:prstGeom prst="rect">
            <a:avLst/>
          </a:prstGeom>
          <a:noFill/>
        </p:spPr>
        <p:txBody>
          <a:bodyPr wrap="none" rtlCol="0">
            <a:spAutoFit/>
          </a:bodyPr>
          <a:lstStyle/>
          <a:p>
            <a:r>
              <a:rPr lang="en-US" sz="4800" dirty="0" smtClean="0">
                <a:latin typeface="Comic Sans MS" pitchFamily="66" charset="0"/>
              </a:rPr>
              <a:t>PAINTED</a:t>
            </a:r>
            <a:endParaRPr lang="en-US" sz="4800" dirty="0">
              <a:latin typeface="Comic Sans MS" pitchFamily="66" charset="0"/>
            </a:endParaRPr>
          </a:p>
        </p:txBody>
      </p:sp>
      <p:sp>
        <p:nvSpPr>
          <p:cNvPr id="11" name="Rectangle 10"/>
          <p:cNvSpPr/>
          <p:nvPr/>
        </p:nvSpPr>
        <p:spPr>
          <a:xfrm>
            <a:off x="457200" y="3919478"/>
            <a:ext cx="8180614" cy="2862322"/>
          </a:xfrm>
          <a:prstGeom prst="rect">
            <a:avLst/>
          </a:prstGeom>
        </p:spPr>
        <p:txBody>
          <a:bodyPr wrap="square">
            <a:spAutoFit/>
          </a:bodyPr>
          <a:lstStyle/>
          <a:p>
            <a:pPr algn="ctr"/>
            <a:r>
              <a:rPr lang="en-US" sz="3600" dirty="0" smtClean="0"/>
              <a:t>Some rock art on the Plateau has been there 3,000 years, but these artifacts are</a:t>
            </a:r>
          </a:p>
          <a:p>
            <a:pPr algn="ctr"/>
            <a:r>
              <a:rPr lang="en-US" sz="3600" dirty="0" smtClean="0"/>
              <a:t> in danger.  It is rare to come across a rock art panel that has not been vandalized.</a:t>
            </a:r>
          </a:p>
          <a:p>
            <a:pPr algn="r"/>
            <a:r>
              <a:rPr lang="en-US" sz="3600" dirty="0" smtClean="0"/>
              <a:t> - </a:t>
            </a:r>
            <a:r>
              <a:rPr lang="en-US" sz="2800" dirty="0" smtClean="0"/>
              <a:t>Museum of Western Colorado </a:t>
            </a:r>
          </a:p>
        </p:txBody>
      </p:sp>
      <p:cxnSp>
        <p:nvCxnSpPr>
          <p:cNvPr id="13" name="Straight Connector 12"/>
          <p:cNvCxnSpPr/>
          <p:nvPr/>
        </p:nvCxnSpPr>
        <p:spPr>
          <a:xfrm rot="10800000">
            <a:off x="2133600" y="4494211"/>
            <a:ext cx="1447800" cy="1588"/>
          </a:xfrm>
          <a:prstGeom prst="line">
            <a:avLst/>
          </a:prstGeom>
          <a:ln w="50800">
            <a:solidFill>
              <a:srgbClr val="FF0000"/>
            </a:solidFill>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6096000" y="6170611"/>
            <a:ext cx="1981200" cy="1588"/>
          </a:xfrm>
          <a:prstGeom prst="line">
            <a:avLst/>
          </a:prstGeom>
          <a:ln w="50800">
            <a:solidFill>
              <a:srgbClr val="FF0000"/>
            </a:solidFill>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4114800" y="838200"/>
            <a:ext cx="4724400" cy="2976265"/>
            <a:chOff x="4114800" y="838200"/>
            <a:chExt cx="4724400" cy="2976265"/>
          </a:xfrm>
        </p:grpSpPr>
        <p:pic>
          <p:nvPicPr>
            <p:cNvPr id="2050" name="Picture 2"/>
            <p:cNvPicPr>
              <a:picLocks noChangeAspect="1" noChangeArrowheads="1"/>
            </p:cNvPicPr>
            <p:nvPr/>
          </p:nvPicPr>
          <p:blipFill>
            <a:blip r:embed="rId4" cstate="print"/>
            <a:srcRect/>
            <a:stretch>
              <a:fillRect/>
            </a:stretch>
          </p:blipFill>
          <p:spPr bwMode="auto">
            <a:xfrm>
              <a:off x="4114800" y="838200"/>
              <a:ext cx="4724400" cy="2942867"/>
            </a:xfrm>
            <a:prstGeom prst="rect">
              <a:avLst/>
            </a:prstGeom>
            <a:noFill/>
            <a:ln w="25400">
              <a:solidFill>
                <a:schemeClr val="tx1"/>
              </a:solidFill>
              <a:miter lim="800000"/>
              <a:headEnd/>
              <a:tailEnd/>
            </a:ln>
            <a:effectLst/>
          </p:spPr>
        </p:pic>
        <p:sp>
          <p:nvSpPr>
            <p:cNvPr id="23" name="TextBox 22"/>
            <p:cNvSpPr txBox="1"/>
            <p:nvPr/>
          </p:nvSpPr>
          <p:spPr>
            <a:xfrm>
              <a:off x="4343400" y="3352800"/>
              <a:ext cx="1325748" cy="461665"/>
            </a:xfrm>
            <a:prstGeom prst="rect">
              <a:avLst/>
            </a:prstGeom>
            <a:noFill/>
          </p:spPr>
          <p:txBody>
            <a:bodyPr wrap="none" rtlCol="0">
              <a:spAutoFit/>
            </a:bodyPr>
            <a:lstStyle/>
            <a:p>
              <a:r>
                <a:rPr lang="en-US" sz="2400" b="1" dirty="0" smtClean="0"/>
                <a:t>Pre-1980</a:t>
              </a:r>
              <a:endParaRPr lang="en-US" sz="2400" b="1" dirty="0"/>
            </a:p>
          </p:txBody>
        </p:sp>
      </p:grpSp>
      <p:sp>
        <p:nvSpPr>
          <p:cNvPr id="25" name="Rectangle 24"/>
          <p:cNvSpPr/>
          <p:nvPr/>
        </p:nvSpPr>
        <p:spPr>
          <a:xfrm rot="20730149">
            <a:off x="251364" y="1425006"/>
            <a:ext cx="3732112" cy="584775"/>
          </a:xfrm>
          <a:prstGeom prst="rect">
            <a:avLst/>
          </a:prstGeom>
        </p:spPr>
        <p:txBody>
          <a:bodyPr wrap="none">
            <a:spAutoFit/>
          </a:bodyPr>
          <a:lstStyle/>
          <a:p>
            <a:pPr algn="ctr"/>
            <a:r>
              <a:rPr lang="en-US" sz="3200" b="1" dirty="0" smtClean="0"/>
              <a:t>Arches National Park</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Effect transition="in" filter="fade">
                                      <p:cBhvr>
                                        <p:cTn id="9" dur="1000"/>
                                        <p:tgtEl>
                                          <p:spTgt spid="40"/>
                                        </p:tgtEl>
                                      </p:cBhvr>
                                    </p:animEffect>
                                  </p:childTnLst>
                                </p:cTn>
                              </p:par>
                            </p:childTnLst>
                          </p:cTn>
                        </p:par>
                        <p:par>
                          <p:cTn id="10" fill="hold">
                            <p:stCondLst>
                              <p:cond delay="1000"/>
                            </p:stCondLst>
                            <p:childTnLst>
                              <p:par>
                                <p:cTn id="11" presetID="53" presetClass="entr" presetSubtype="0"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p:cTn id="13" dur="1000" fill="hold"/>
                                        <p:tgtEl>
                                          <p:spTgt spid="41"/>
                                        </p:tgtEl>
                                        <p:attrNameLst>
                                          <p:attrName>ppt_w</p:attrName>
                                        </p:attrNameLst>
                                      </p:cBhvr>
                                      <p:tavLst>
                                        <p:tav tm="0">
                                          <p:val>
                                            <p:fltVal val="0"/>
                                          </p:val>
                                        </p:tav>
                                        <p:tav tm="100000">
                                          <p:val>
                                            <p:strVal val="#ppt_w"/>
                                          </p:val>
                                        </p:tav>
                                      </p:tavLst>
                                    </p:anim>
                                    <p:anim calcmode="lin" valueType="num">
                                      <p:cBhvr>
                                        <p:cTn id="14" dur="1000" fill="hold"/>
                                        <p:tgtEl>
                                          <p:spTgt spid="41"/>
                                        </p:tgtEl>
                                        <p:attrNameLst>
                                          <p:attrName>ppt_h</p:attrName>
                                        </p:attrNameLst>
                                      </p:cBhvr>
                                      <p:tavLst>
                                        <p:tav tm="0">
                                          <p:val>
                                            <p:fltVal val="0"/>
                                          </p:val>
                                        </p:tav>
                                        <p:tav tm="100000">
                                          <p:val>
                                            <p:strVal val="#ppt_h"/>
                                          </p:val>
                                        </p:tav>
                                      </p:tavLst>
                                    </p:anim>
                                    <p:animEffect transition="in" filter="fade">
                                      <p:cBhvr>
                                        <p:cTn id="15" dur="10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1000"/>
                                        <p:tgtEl>
                                          <p:spTgt spid="13"/>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1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1000"/>
                                        <p:tgtEl>
                                          <p:spTgt spid="5"/>
                                        </p:tgtEl>
                                      </p:cBhvr>
                                    </p:animEffect>
                                    <p:set>
                                      <p:cBhvr>
                                        <p:cTn id="33" dur="1" fill="hold">
                                          <p:stCondLst>
                                            <p:cond delay="999"/>
                                          </p:stCondLst>
                                        </p:cTn>
                                        <p:tgtEl>
                                          <p:spTgt spid="5"/>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40"/>
                                        </p:tgtEl>
                                      </p:cBhvr>
                                    </p:animEffect>
                                    <p:set>
                                      <p:cBhvr>
                                        <p:cTn id="36" dur="1" fill="hold">
                                          <p:stCondLst>
                                            <p:cond delay="999"/>
                                          </p:stCondLst>
                                        </p:cTn>
                                        <p:tgtEl>
                                          <p:spTgt spid="40"/>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41"/>
                                        </p:tgtEl>
                                      </p:cBhvr>
                                    </p:animEffect>
                                    <p:set>
                                      <p:cBhvr>
                                        <p:cTn id="39" dur="1" fill="hold">
                                          <p:stCondLst>
                                            <p:cond delay="999"/>
                                          </p:stCondLst>
                                        </p:cTn>
                                        <p:tgtEl>
                                          <p:spTgt spid="41"/>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00"/>
                                        <p:tgtEl>
                                          <p:spTgt spid="4"/>
                                        </p:tgtEl>
                                      </p:cBhvr>
                                    </p:animEffect>
                                    <p:set>
                                      <p:cBhvr>
                                        <p:cTn id="42" dur="1" fill="hold">
                                          <p:stCondLst>
                                            <p:cond delay="999"/>
                                          </p:stCondLst>
                                        </p:cTn>
                                        <p:tgtEl>
                                          <p:spTgt spid="4"/>
                                        </p:tgtEl>
                                        <p:attrNameLst>
                                          <p:attrName>style.visibility</p:attrName>
                                        </p:attrNameLst>
                                      </p:cBhvr>
                                      <p:to>
                                        <p:strVal val="hidden"/>
                                      </p:to>
                                    </p:se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1000"/>
                                        <p:tgtEl>
                                          <p:spTgt spid="25"/>
                                        </p:tgtEl>
                                      </p:cBhvr>
                                    </p:animEffec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41" grpId="1"/>
      <p:bldP spid="11" grpId="0"/>
      <p:bldP spid="25"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114800" y="838200"/>
            <a:ext cx="4724400" cy="2976265"/>
            <a:chOff x="4114800" y="838200"/>
            <a:chExt cx="4724400" cy="2976265"/>
          </a:xfrm>
        </p:grpSpPr>
        <p:pic>
          <p:nvPicPr>
            <p:cNvPr id="2050" name="Picture 2"/>
            <p:cNvPicPr>
              <a:picLocks noChangeAspect="1" noChangeArrowheads="1"/>
            </p:cNvPicPr>
            <p:nvPr/>
          </p:nvPicPr>
          <p:blipFill>
            <a:blip r:embed="rId2" cstate="print"/>
            <a:srcRect/>
            <a:stretch>
              <a:fillRect/>
            </a:stretch>
          </p:blipFill>
          <p:spPr bwMode="auto">
            <a:xfrm>
              <a:off x="4114800" y="838200"/>
              <a:ext cx="4724400" cy="2942867"/>
            </a:xfrm>
            <a:prstGeom prst="rect">
              <a:avLst/>
            </a:prstGeom>
            <a:noFill/>
            <a:ln w="25400">
              <a:solidFill>
                <a:schemeClr val="tx1"/>
              </a:solidFill>
              <a:miter lim="800000"/>
              <a:headEnd/>
              <a:tailEnd/>
            </a:ln>
            <a:effectLst/>
          </p:spPr>
        </p:pic>
        <p:sp>
          <p:nvSpPr>
            <p:cNvPr id="17" name="TextBox 16"/>
            <p:cNvSpPr txBox="1"/>
            <p:nvPr/>
          </p:nvSpPr>
          <p:spPr>
            <a:xfrm>
              <a:off x="4343400" y="3352800"/>
              <a:ext cx="1325748" cy="461665"/>
            </a:xfrm>
            <a:prstGeom prst="rect">
              <a:avLst/>
            </a:prstGeom>
            <a:noFill/>
          </p:spPr>
          <p:txBody>
            <a:bodyPr wrap="none" rtlCol="0">
              <a:spAutoFit/>
            </a:bodyPr>
            <a:lstStyle/>
            <a:p>
              <a:r>
                <a:rPr lang="en-US" sz="2400" b="1" dirty="0" smtClean="0"/>
                <a:t>Pre-1980</a:t>
              </a:r>
              <a:endParaRPr lang="en-US" sz="2400" b="1" dirty="0"/>
            </a:p>
          </p:txBody>
        </p:sp>
      </p:grpSp>
      <p:sp>
        <p:nvSpPr>
          <p:cNvPr id="48" name="TextBox 47"/>
          <p:cNvSpPr txBox="1"/>
          <p:nvPr/>
        </p:nvSpPr>
        <p:spPr>
          <a:xfrm>
            <a:off x="0" y="-76200"/>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Rock Art</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grpSp>
        <p:nvGrpSpPr>
          <p:cNvPr id="20" name="Group 19"/>
          <p:cNvGrpSpPr/>
          <p:nvPr/>
        </p:nvGrpSpPr>
        <p:grpSpPr>
          <a:xfrm>
            <a:off x="457200" y="3919478"/>
            <a:ext cx="8180614" cy="2862322"/>
            <a:chOff x="457200" y="3919478"/>
            <a:chExt cx="8180614" cy="2862322"/>
          </a:xfrm>
        </p:grpSpPr>
        <p:sp>
          <p:nvSpPr>
            <p:cNvPr id="11" name="Rectangle 10"/>
            <p:cNvSpPr/>
            <p:nvPr/>
          </p:nvSpPr>
          <p:spPr>
            <a:xfrm>
              <a:off x="457200" y="3919478"/>
              <a:ext cx="8180614" cy="2862322"/>
            </a:xfrm>
            <a:prstGeom prst="rect">
              <a:avLst/>
            </a:prstGeom>
          </p:spPr>
          <p:txBody>
            <a:bodyPr wrap="square">
              <a:spAutoFit/>
            </a:bodyPr>
            <a:lstStyle/>
            <a:p>
              <a:pPr algn="ctr"/>
              <a:r>
                <a:rPr lang="en-US" sz="3600" dirty="0" smtClean="0"/>
                <a:t>Some rock art on the Plateau has been there 3,000 years, but these artifacts are</a:t>
              </a:r>
            </a:p>
            <a:p>
              <a:pPr algn="ctr"/>
              <a:r>
                <a:rPr lang="en-US" sz="3600" dirty="0" smtClean="0"/>
                <a:t> in danger.  It is rare to come across a rock art panel that has not been vandalized.</a:t>
              </a:r>
            </a:p>
            <a:p>
              <a:pPr algn="r"/>
              <a:r>
                <a:rPr lang="en-US" sz="3600" dirty="0" smtClean="0"/>
                <a:t> - </a:t>
              </a:r>
              <a:r>
                <a:rPr lang="en-US" sz="2800" dirty="0" smtClean="0"/>
                <a:t>Museum of Western Colorado </a:t>
              </a:r>
            </a:p>
          </p:txBody>
        </p:sp>
        <p:cxnSp>
          <p:nvCxnSpPr>
            <p:cNvPr id="13" name="Straight Connector 12"/>
            <p:cNvCxnSpPr/>
            <p:nvPr/>
          </p:nvCxnSpPr>
          <p:spPr>
            <a:xfrm rot="10800000">
              <a:off x="2133600" y="4494211"/>
              <a:ext cx="1447800" cy="1588"/>
            </a:xfrm>
            <a:prstGeom prst="line">
              <a:avLst/>
            </a:prstGeom>
            <a:ln w="50800">
              <a:solidFill>
                <a:srgbClr val="FF0000"/>
              </a:solidFill>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6096000" y="6170611"/>
              <a:ext cx="1981200" cy="1588"/>
            </a:xfrm>
            <a:prstGeom prst="line">
              <a:avLst/>
            </a:prstGeom>
            <a:ln w="50800">
              <a:solidFill>
                <a:srgbClr val="FF0000"/>
              </a:solidFill>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19" name="Rectangle 18"/>
          <p:cNvSpPr/>
          <p:nvPr/>
        </p:nvSpPr>
        <p:spPr>
          <a:xfrm rot="20730149">
            <a:off x="251364" y="1425006"/>
            <a:ext cx="3732112" cy="584775"/>
          </a:xfrm>
          <a:prstGeom prst="rect">
            <a:avLst/>
          </a:prstGeom>
        </p:spPr>
        <p:txBody>
          <a:bodyPr wrap="none">
            <a:spAutoFit/>
          </a:bodyPr>
          <a:lstStyle/>
          <a:p>
            <a:pPr algn="ctr"/>
            <a:r>
              <a:rPr lang="en-US" sz="3200" b="1" dirty="0" smtClean="0"/>
              <a:t>Arches National Park</a:t>
            </a:r>
            <a:endParaRPr lang="en-US" sz="3200" dirty="0"/>
          </a:p>
        </p:txBody>
      </p:sp>
      <p:sp useBgFill="1">
        <p:nvSpPr>
          <p:cNvPr id="22" name="Rectangle 21"/>
          <p:cNvSpPr/>
          <p:nvPr/>
        </p:nvSpPr>
        <p:spPr>
          <a:xfrm>
            <a:off x="0" y="3962400"/>
            <a:ext cx="9144000" cy="2895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905000" y="3886200"/>
            <a:ext cx="5206233" cy="584775"/>
          </a:xfrm>
          <a:prstGeom prst="rect">
            <a:avLst/>
          </a:prstGeom>
        </p:spPr>
        <p:txBody>
          <a:bodyPr wrap="none">
            <a:spAutoFit/>
          </a:bodyPr>
          <a:lstStyle/>
          <a:p>
            <a:pPr algn="ctr"/>
            <a:r>
              <a:rPr lang="en-US" sz="3200" b="1" dirty="0" smtClean="0"/>
              <a:t>Courthouse Wash  Pictograph</a:t>
            </a:r>
            <a:endParaRPr lang="en-US" sz="3200" dirty="0"/>
          </a:p>
        </p:txBody>
      </p:sp>
      <p:sp>
        <p:nvSpPr>
          <p:cNvPr id="23" name="Rectangle 22"/>
          <p:cNvSpPr/>
          <p:nvPr/>
        </p:nvSpPr>
        <p:spPr>
          <a:xfrm>
            <a:off x="0" y="4343400"/>
            <a:ext cx="9144000" cy="2677656"/>
          </a:xfrm>
          <a:prstGeom prst="rect">
            <a:avLst/>
          </a:prstGeom>
        </p:spPr>
        <p:txBody>
          <a:bodyPr wrap="square">
            <a:spAutoFit/>
          </a:bodyPr>
          <a:lstStyle/>
          <a:p>
            <a:r>
              <a:rPr lang="en-US" sz="2800" dirty="0" smtClean="0"/>
              <a:t>Archaeologists estimate:</a:t>
            </a:r>
          </a:p>
          <a:p>
            <a:r>
              <a:rPr lang="en-US" sz="2800" dirty="0" smtClean="0"/>
              <a:t>- 8000-1000 BCE  early hunter-gathers painted narrow figures</a:t>
            </a:r>
          </a:p>
          <a:p>
            <a:pPr>
              <a:buFontTx/>
              <a:buChar char="-"/>
            </a:pPr>
            <a:r>
              <a:rPr lang="en-US" sz="2800" dirty="0" smtClean="0"/>
              <a:t> 1000 CE  Ancestral Pueblos or </a:t>
            </a:r>
            <a:r>
              <a:rPr lang="en-US" sz="2800" dirty="0" err="1" smtClean="0"/>
              <a:t>Utes</a:t>
            </a:r>
            <a:r>
              <a:rPr lang="en-US" sz="2800" dirty="0" smtClean="0"/>
              <a:t> added white ‘shields’</a:t>
            </a:r>
          </a:p>
          <a:p>
            <a:pPr>
              <a:buFontTx/>
              <a:buChar char="-"/>
            </a:pPr>
            <a:r>
              <a:rPr lang="en-US" sz="2800" dirty="0" smtClean="0"/>
              <a:t> 1980: vandals defaced the art with abrasive kitchen cleaner</a:t>
            </a:r>
          </a:p>
          <a:p>
            <a:pPr>
              <a:buFontTx/>
              <a:buChar char="-"/>
            </a:pPr>
            <a:r>
              <a:rPr lang="en-US" sz="2800" dirty="0" smtClean="0"/>
              <a:t> Art panel was repaired by John F. </a:t>
            </a:r>
            <a:r>
              <a:rPr lang="en-US" sz="2800" dirty="0" err="1" smtClean="0"/>
              <a:t>Asmus</a:t>
            </a:r>
            <a:endParaRPr lang="en-US" sz="2800" dirty="0" smtClean="0"/>
          </a:p>
          <a:p>
            <a:pPr>
              <a:buFontTx/>
              <a:buChar char="-"/>
            </a:pPr>
            <a:endParaRPr lang="en-US" sz="2800" dirty="0" smtClean="0"/>
          </a:p>
        </p:txBody>
      </p:sp>
      <p:pic>
        <p:nvPicPr>
          <p:cNvPr id="24" name="Picture 2"/>
          <p:cNvPicPr>
            <a:picLocks noChangeAspect="1" noChangeArrowheads="1"/>
          </p:cNvPicPr>
          <p:nvPr/>
        </p:nvPicPr>
        <p:blipFill>
          <a:blip r:embed="rId2" cstate="print"/>
          <a:srcRect l="20968" r="32258" b="40445"/>
          <a:stretch>
            <a:fillRect/>
          </a:stretch>
        </p:blipFill>
        <p:spPr bwMode="auto">
          <a:xfrm>
            <a:off x="5105400" y="838200"/>
            <a:ext cx="2209800" cy="1752600"/>
          </a:xfrm>
          <a:prstGeom prst="rect">
            <a:avLst/>
          </a:prstGeom>
          <a:noFill/>
          <a:ln w="38100">
            <a:solidFill>
              <a:schemeClr val="tx1"/>
            </a:solidFill>
            <a:miter lim="800000"/>
            <a:headEnd/>
            <a:tailEnd/>
          </a:ln>
          <a:effectLst/>
        </p:spPr>
      </p:pic>
      <p:grpSp>
        <p:nvGrpSpPr>
          <p:cNvPr id="27" name="Group 26"/>
          <p:cNvGrpSpPr/>
          <p:nvPr/>
        </p:nvGrpSpPr>
        <p:grpSpPr>
          <a:xfrm>
            <a:off x="3962400" y="6019800"/>
            <a:ext cx="2743200" cy="646331"/>
            <a:chOff x="3962400" y="6019800"/>
            <a:chExt cx="2743200" cy="646331"/>
          </a:xfrm>
        </p:grpSpPr>
        <p:sp>
          <p:nvSpPr>
            <p:cNvPr id="25" name="Rectangle 24"/>
            <p:cNvSpPr/>
            <p:nvPr/>
          </p:nvSpPr>
          <p:spPr>
            <a:xfrm>
              <a:off x="3962400" y="6019800"/>
              <a:ext cx="2743200" cy="533400"/>
            </a:xfrm>
            <a:prstGeom prst="rect">
              <a:avLst/>
            </a:prstGeom>
            <a:noFill/>
            <a:ln w="76200">
              <a:solidFill>
                <a:srgbClr val="FF000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096000" y="6019800"/>
              <a:ext cx="397866" cy="646331"/>
            </a:xfrm>
            <a:prstGeom prst="rect">
              <a:avLst/>
            </a:prstGeom>
            <a:noFill/>
            <a:effectLst>
              <a:outerShdw dist="25400" dir="7200000" algn="ctr" rotWithShape="0">
                <a:schemeClr val="tx1"/>
              </a:outerShdw>
            </a:effectLst>
          </p:spPr>
          <p:txBody>
            <a:bodyPr wrap="none" rtlCol="0">
              <a:spAutoFit/>
            </a:bodyPr>
            <a:lstStyle/>
            <a:p>
              <a:r>
                <a:rPr lang="en-US" sz="3600" b="1" dirty="0" smtClean="0">
                  <a:solidFill>
                    <a:srgbClr val="FF0000"/>
                  </a:solidFill>
                </a:rPr>
                <a:t>?</a:t>
              </a:r>
              <a:endParaRPr lang="en-US" sz="3600" b="1" dirty="0">
                <a:solidFill>
                  <a:srgbClr val="FF0000"/>
                </a:solidFill>
              </a:endParaRPr>
            </a:p>
          </p:txBody>
        </p:sp>
      </p:grpSp>
      <p:pic>
        <p:nvPicPr>
          <p:cNvPr id="3074" name="Picture 2" descr="John F. Asmus - Marquis Who's Who Top Scientists"/>
          <p:cNvPicPr>
            <a:picLocks noChangeAspect="1" noChangeArrowheads="1"/>
          </p:cNvPicPr>
          <p:nvPr/>
        </p:nvPicPr>
        <p:blipFill>
          <a:blip r:embed="rId3" cstate="print"/>
          <a:srcRect/>
          <a:stretch>
            <a:fillRect/>
          </a:stretch>
        </p:blipFill>
        <p:spPr bwMode="auto">
          <a:xfrm>
            <a:off x="304800" y="457200"/>
            <a:ext cx="2669105" cy="3019425"/>
          </a:xfrm>
          <a:prstGeom prst="rect">
            <a:avLst/>
          </a:prstGeom>
          <a:noFill/>
          <a:ln w="25400">
            <a:solidFill>
              <a:schemeClr val="tx1"/>
            </a:solidFill>
          </a:ln>
        </p:spPr>
      </p:pic>
      <p:sp>
        <p:nvSpPr>
          <p:cNvPr id="28" name="TextBox 27"/>
          <p:cNvSpPr txBox="1"/>
          <p:nvPr/>
        </p:nvSpPr>
        <p:spPr>
          <a:xfrm>
            <a:off x="152400" y="-76200"/>
            <a:ext cx="9144000" cy="830997"/>
          </a:xfrm>
          <a:prstGeom prst="rect">
            <a:avLst/>
          </a:prstGeom>
          <a:noFill/>
        </p:spPr>
        <p:txBody>
          <a:bodyPr wrap="square" rtlCol="0">
            <a:spAutoFit/>
          </a:bodyPr>
          <a:lstStyle/>
          <a:p>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				John F. </a:t>
            </a:r>
            <a:r>
              <a:rPr lang="en-US" sz="4800" b="1" dirty="0" err="1" smtClean="0">
                <a:solidFill>
                  <a:srgbClr val="984807"/>
                </a:solidFill>
                <a:effectLst>
                  <a:outerShdw dist="38100" dir="7200000" algn="ctr" rotWithShape="0">
                    <a:schemeClr val="tx1"/>
                  </a:outerShdw>
                </a:effectLst>
                <a:latin typeface="Arial" pitchFamily="34" charset="0"/>
                <a:cs typeface="Calibri" pitchFamily="34" charset="0"/>
              </a:rPr>
              <a:t>Asmus</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grpSp>
        <p:nvGrpSpPr>
          <p:cNvPr id="31" name="Group 30"/>
          <p:cNvGrpSpPr/>
          <p:nvPr/>
        </p:nvGrpSpPr>
        <p:grpSpPr>
          <a:xfrm>
            <a:off x="5849641" y="1143000"/>
            <a:ext cx="1828800" cy="1691842"/>
            <a:chOff x="5849641" y="1143000"/>
            <a:chExt cx="1828800" cy="1691842"/>
          </a:xfrm>
        </p:grpSpPr>
        <p:sp>
          <p:nvSpPr>
            <p:cNvPr id="29" name="Rectangle 28"/>
            <p:cNvSpPr/>
            <p:nvPr/>
          </p:nvSpPr>
          <p:spPr>
            <a:xfrm rot="21332968">
              <a:off x="7221241" y="1143000"/>
              <a:ext cx="457200" cy="1524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21332968">
              <a:off x="5849641" y="1310842"/>
              <a:ext cx="457200" cy="1524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0"/>
                                        </p:tgtEl>
                                      </p:cBhvr>
                                    </p:animEffect>
                                    <p:set>
                                      <p:cBhvr>
                                        <p:cTn id="7" dur="1" fill="hold">
                                          <p:stCondLst>
                                            <p:cond delay="999"/>
                                          </p:stCondLst>
                                        </p:cTn>
                                        <p:tgtEl>
                                          <p:spTgt spid="2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Effect transition="in" filter="fade">
                                      <p:cBhvr>
                                        <p:cTn id="18" dur="1000"/>
                                        <p:tgtEl>
                                          <p:spTgt spid="23">
                                            <p:txEl>
                                              <p:pRg st="0" end="0"/>
                                            </p:txEl>
                                          </p:spTgt>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23">
                                            <p:txEl>
                                              <p:pRg st="1" end="1"/>
                                            </p:txEl>
                                          </p:spTgt>
                                        </p:tgtEl>
                                        <p:attrNameLst>
                                          <p:attrName>style.visibility</p:attrName>
                                        </p:attrNameLst>
                                      </p:cBhvr>
                                      <p:to>
                                        <p:strVal val="visible"/>
                                      </p:to>
                                    </p:set>
                                    <p:animEffect transition="in" filter="fade">
                                      <p:cBhvr>
                                        <p:cTn id="22" dur="1000"/>
                                        <p:tgtEl>
                                          <p:spTgt spid="23">
                                            <p:txEl>
                                              <p:pRg st="1" end="1"/>
                                            </p:txEl>
                                          </p:spTgt>
                                        </p:tgtEl>
                                      </p:cBhvr>
                                    </p:animEffect>
                                  </p:childTnLst>
                                </p:cTn>
                              </p:par>
                            </p:childTnLst>
                          </p:cTn>
                        </p:par>
                        <p:par>
                          <p:cTn id="23" fill="hold">
                            <p:stCondLst>
                              <p:cond delay="4000"/>
                            </p:stCondLst>
                            <p:childTnLst>
                              <p:par>
                                <p:cTn id="24" presetID="22" presetClass="entr" presetSubtype="1"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up)">
                                      <p:cBhvr>
                                        <p:cTn id="26" dur="10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1000"/>
                                        <p:tgtEl>
                                          <p:spTgt spid="31"/>
                                        </p:tgtEl>
                                      </p:cBhvr>
                                    </p:animEffect>
                                    <p:set>
                                      <p:cBhvr>
                                        <p:cTn id="31" dur="1" fill="hold">
                                          <p:stCondLst>
                                            <p:cond delay="999"/>
                                          </p:stCondLst>
                                        </p:cTn>
                                        <p:tgtEl>
                                          <p:spTgt spid="31"/>
                                        </p:tgtEl>
                                        <p:attrNameLst>
                                          <p:attrName>style.visibility</p:attrName>
                                        </p:attrNameLst>
                                      </p:cBhvr>
                                      <p:to>
                                        <p:strVal val="hidden"/>
                                      </p:to>
                                    </p:se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23">
                                            <p:txEl>
                                              <p:pRg st="2" end="2"/>
                                            </p:txEl>
                                          </p:spTgt>
                                        </p:tgtEl>
                                        <p:attrNameLst>
                                          <p:attrName>style.visibility</p:attrName>
                                        </p:attrNameLst>
                                      </p:cBhvr>
                                      <p:to>
                                        <p:strVal val="visible"/>
                                      </p:to>
                                    </p:set>
                                    <p:animEffect transition="in" filter="fade">
                                      <p:cBhvr>
                                        <p:cTn id="35" dur="1000"/>
                                        <p:tgtEl>
                                          <p:spTgt spid="23">
                                            <p:txEl>
                                              <p:pRg st="2" end="2"/>
                                            </p:txEl>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1000"/>
                                        <p:tgtEl>
                                          <p:spTgt spid="24"/>
                                        </p:tgtEl>
                                      </p:cBhvr>
                                    </p:animEffect>
                                  </p:childTnLst>
                                </p:cTn>
                              </p:par>
                            </p:childTnLst>
                          </p:cTn>
                        </p:par>
                        <p:par>
                          <p:cTn id="39" fill="hold">
                            <p:stCondLst>
                              <p:cond delay="2000"/>
                            </p:stCondLst>
                            <p:childTnLst>
                              <p:par>
                                <p:cTn id="40" presetID="35" presetClass="path" presetSubtype="0" accel="50000" decel="50000" fill="hold" nodeType="afterEffect">
                                  <p:stCondLst>
                                    <p:cond delay="0"/>
                                  </p:stCondLst>
                                  <p:childTnLst>
                                    <p:animMotion origin="layout" path="M 3.33333E-6 0 L -0.42084 0.10556 " pathEditMode="relative" rAng="0" ptsTypes="AA">
                                      <p:cBhvr>
                                        <p:cTn id="41" dur="1000" fill="hold"/>
                                        <p:tgtEl>
                                          <p:spTgt spid="24"/>
                                        </p:tgtEl>
                                        <p:attrNameLst>
                                          <p:attrName>ppt_x</p:attrName>
                                          <p:attrName>ppt_y</p:attrName>
                                        </p:attrNameLst>
                                      </p:cBhvr>
                                      <p:rCtr x="-210" y="53"/>
                                    </p:animMotion>
                                  </p:childTnLst>
                                </p:cTn>
                              </p:par>
                              <p:par>
                                <p:cTn id="42" presetID="6" presetClass="emph" presetSubtype="0" fill="hold" nodeType="withEffect">
                                  <p:stCondLst>
                                    <p:cond delay="0"/>
                                  </p:stCondLst>
                                  <p:childTnLst>
                                    <p:animScale>
                                      <p:cBhvr>
                                        <p:cTn id="43" dur="1000" fill="hold"/>
                                        <p:tgtEl>
                                          <p:spTgt spid="24"/>
                                        </p:tgtEl>
                                      </p:cBhvr>
                                      <p:by x="170000" y="170000"/>
                                    </p:animScale>
                                  </p:childTnLst>
                                </p:cTn>
                              </p:par>
                              <p:par>
                                <p:cTn id="44" presetID="10" presetClass="exit" presetSubtype="0" fill="hold" grpId="0" nodeType="withEffect">
                                  <p:stCondLst>
                                    <p:cond delay="0"/>
                                  </p:stCondLst>
                                  <p:childTnLst>
                                    <p:animEffect transition="out" filter="fade">
                                      <p:cBhvr>
                                        <p:cTn id="45" dur="1000"/>
                                        <p:tgtEl>
                                          <p:spTgt spid="19"/>
                                        </p:tgtEl>
                                      </p:cBhvr>
                                    </p:animEffect>
                                    <p:set>
                                      <p:cBhvr>
                                        <p:cTn id="46" dur="1" fill="hold">
                                          <p:stCondLst>
                                            <p:cond delay="999"/>
                                          </p:stCondLst>
                                        </p:cTn>
                                        <p:tgtEl>
                                          <p:spTgt spid="1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3">
                                            <p:txEl>
                                              <p:pRg st="3" end="3"/>
                                            </p:txEl>
                                          </p:spTgt>
                                        </p:tgtEl>
                                        <p:attrNameLst>
                                          <p:attrName>style.visibility</p:attrName>
                                        </p:attrNameLst>
                                      </p:cBhvr>
                                      <p:to>
                                        <p:strVal val="visible"/>
                                      </p:to>
                                    </p:set>
                                    <p:animEffect transition="in" filter="fade">
                                      <p:cBhvr>
                                        <p:cTn id="51" dur="1000"/>
                                        <p:tgtEl>
                                          <p:spTgt spid="23">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3">
                                            <p:txEl>
                                              <p:pRg st="4" end="4"/>
                                            </p:txEl>
                                          </p:spTgt>
                                        </p:tgtEl>
                                        <p:attrNameLst>
                                          <p:attrName>style.visibility</p:attrName>
                                        </p:attrNameLst>
                                      </p:cBhvr>
                                      <p:to>
                                        <p:strVal val="visible"/>
                                      </p:to>
                                    </p:set>
                                    <p:animEffect transition="in" filter="fade">
                                      <p:cBhvr>
                                        <p:cTn id="56" dur="1000"/>
                                        <p:tgtEl>
                                          <p:spTgt spid="23">
                                            <p:txEl>
                                              <p:pRg st="4" end="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left)">
                                      <p:cBhvr>
                                        <p:cTn id="61" dur="1000"/>
                                        <p:tgtEl>
                                          <p:spTgt spid="27"/>
                                        </p:tgtEl>
                                      </p:cBhvr>
                                    </p:animEffect>
                                  </p:childTnLst>
                                </p:cTn>
                              </p:par>
                            </p:childTnLst>
                          </p:cTn>
                        </p:par>
                        <p:par>
                          <p:cTn id="62" fill="hold">
                            <p:stCondLst>
                              <p:cond delay="1000"/>
                            </p:stCondLst>
                            <p:childTnLst>
                              <p:par>
                                <p:cTn id="63" presetID="10" presetClass="exit" presetSubtype="0" fill="hold" nodeType="afterEffect">
                                  <p:stCondLst>
                                    <p:cond delay="0"/>
                                  </p:stCondLst>
                                  <p:childTnLst>
                                    <p:animEffect transition="out" filter="fade">
                                      <p:cBhvr>
                                        <p:cTn id="64" dur="1000"/>
                                        <p:tgtEl>
                                          <p:spTgt spid="24"/>
                                        </p:tgtEl>
                                      </p:cBhvr>
                                    </p:animEffect>
                                    <p:set>
                                      <p:cBhvr>
                                        <p:cTn id="65" dur="1" fill="hold">
                                          <p:stCondLst>
                                            <p:cond delay="999"/>
                                          </p:stCondLst>
                                        </p:cTn>
                                        <p:tgtEl>
                                          <p:spTgt spid="24"/>
                                        </p:tgtEl>
                                        <p:attrNameLst>
                                          <p:attrName>style.visibility</p:attrName>
                                        </p:attrNameLst>
                                      </p:cBhvr>
                                      <p:to>
                                        <p:strVal val="hidden"/>
                                      </p:to>
                                    </p:set>
                                  </p:childTnLst>
                                </p:cTn>
                              </p:par>
                              <p:par>
                                <p:cTn id="66" presetID="10" presetClass="entr" presetSubtype="0" fill="hold" nodeType="withEffect">
                                  <p:stCondLst>
                                    <p:cond delay="0"/>
                                  </p:stCondLst>
                                  <p:childTnLst>
                                    <p:set>
                                      <p:cBhvr>
                                        <p:cTn id="67" dur="1" fill="hold">
                                          <p:stCondLst>
                                            <p:cond delay="0"/>
                                          </p:stCondLst>
                                        </p:cTn>
                                        <p:tgtEl>
                                          <p:spTgt spid="3074"/>
                                        </p:tgtEl>
                                        <p:attrNameLst>
                                          <p:attrName>style.visibility</p:attrName>
                                        </p:attrNameLst>
                                      </p:cBhvr>
                                      <p:to>
                                        <p:strVal val="visible"/>
                                      </p:to>
                                    </p:set>
                                    <p:animEffect transition="in" filter="fade">
                                      <p:cBhvr>
                                        <p:cTn id="68" dur="1000"/>
                                        <p:tgtEl>
                                          <p:spTgt spid="3074"/>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xit" presetSubtype="0" fill="hold" grpId="0" nodeType="clickEffect">
                                  <p:stCondLst>
                                    <p:cond delay="0"/>
                                  </p:stCondLst>
                                  <p:childTnLst>
                                    <p:anim calcmode="lin" valueType="num">
                                      <p:cBhvr>
                                        <p:cTn id="72" dur="1000"/>
                                        <p:tgtEl>
                                          <p:spTgt spid="48"/>
                                        </p:tgtEl>
                                        <p:attrNameLst>
                                          <p:attrName>ppt_w</p:attrName>
                                        </p:attrNameLst>
                                      </p:cBhvr>
                                      <p:tavLst>
                                        <p:tav tm="0">
                                          <p:val>
                                            <p:strVal val="ppt_w"/>
                                          </p:val>
                                        </p:tav>
                                        <p:tav tm="100000">
                                          <p:val>
                                            <p:fltVal val="0"/>
                                          </p:val>
                                        </p:tav>
                                      </p:tavLst>
                                    </p:anim>
                                    <p:anim calcmode="lin" valueType="num">
                                      <p:cBhvr>
                                        <p:cTn id="73" dur="1000"/>
                                        <p:tgtEl>
                                          <p:spTgt spid="48"/>
                                        </p:tgtEl>
                                        <p:attrNameLst>
                                          <p:attrName>ppt_h</p:attrName>
                                        </p:attrNameLst>
                                      </p:cBhvr>
                                      <p:tavLst>
                                        <p:tav tm="0">
                                          <p:val>
                                            <p:strVal val="ppt_h"/>
                                          </p:val>
                                        </p:tav>
                                        <p:tav tm="100000">
                                          <p:val>
                                            <p:fltVal val="0"/>
                                          </p:val>
                                        </p:tav>
                                      </p:tavLst>
                                    </p:anim>
                                    <p:animEffect transition="out" filter="fade">
                                      <p:cBhvr>
                                        <p:cTn id="74" dur="1000"/>
                                        <p:tgtEl>
                                          <p:spTgt spid="48"/>
                                        </p:tgtEl>
                                      </p:cBhvr>
                                    </p:animEffect>
                                    <p:set>
                                      <p:cBhvr>
                                        <p:cTn id="75" dur="1" fill="hold">
                                          <p:stCondLst>
                                            <p:cond delay="999"/>
                                          </p:stCondLst>
                                        </p:cTn>
                                        <p:tgtEl>
                                          <p:spTgt spid="48"/>
                                        </p:tgtEl>
                                        <p:attrNameLst>
                                          <p:attrName>style.visibility</p:attrName>
                                        </p:attrNameLst>
                                      </p:cBhvr>
                                      <p:to>
                                        <p:strVal val="hidden"/>
                                      </p:to>
                                    </p:set>
                                  </p:childTnLst>
                                </p:cTn>
                              </p:par>
                              <p:par>
                                <p:cTn id="76" presetID="53" presetClass="entr" presetSubtype="0" fill="hold" grpId="0" nodeType="withEffect">
                                  <p:stCondLst>
                                    <p:cond delay="0"/>
                                  </p:stCondLst>
                                  <p:childTnLst>
                                    <p:set>
                                      <p:cBhvr>
                                        <p:cTn id="77" dur="1" fill="hold">
                                          <p:stCondLst>
                                            <p:cond delay="0"/>
                                          </p:stCondLst>
                                        </p:cTn>
                                        <p:tgtEl>
                                          <p:spTgt spid="28"/>
                                        </p:tgtEl>
                                        <p:attrNameLst>
                                          <p:attrName>style.visibility</p:attrName>
                                        </p:attrNameLst>
                                      </p:cBhvr>
                                      <p:to>
                                        <p:strVal val="visible"/>
                                      </p:to>
                                    </p:set>
                                    <p:anim calcmode="lin" valueType="num">
                                      <p:cBhvr>
                                        <p:cTn id="78" dur="1000" fill="hold"/>
                                        <p:tgtEl>
                                          <p:spTgt spid="28"/>
                                        </p:tgtEl>
                                        <p:attrNameLst>
                                          <p:attrName>ppt_w</p:attrName>
                                        </p:attrNameLst>
                                      </p:cBhvr>
                                      <p:tavLst>
                                        <p:tav tm="0">
                                          <p:val>
                                            <p:fltVal val="0"/>
                                          </p:val>
                                        </p:tav>
                                        <p:tav tm="100000">
                                          <p:val>
                                            <p:strVal val="#ppt_w"/>
                                          </p:val>
                                        </p:tav>
                                      </p:tavLst>
                                    </p:anim>
                                    <p:anim calcmode="lin" valueType="num">
                                      <p:cBhvr>
                                        <p:cTn id="79" dur="1000" fill="hold"/>
                                        <p:tgtEl>
                                          <p:spTgt spid="28"/>
                                        </p:tgtEl>
                                        <p:attrNameLst>
                                          <p:attrName>ppt_h</p:attrName>
                                        </p:attrNameLst>
                                      </p:cBhvr>
                                      <p:tavLst>
                                        <p:tav tm="0">
                                          <p:val>
                                            <p:fltVal val="0"/>
                                          </p:val>
                                        </p:tav>
                                        <p:tav tm="100000">
                                          <p:val>
                                            <p:strVal val="#ppt_h"/>
                                          </p:val>
                                        </p:tav>
                                      </p:tavLst>
                                    </p:anim>
                                    <p:animEffect transition="in" filter="fade">
                                      <p:cBhvr>
                                        <p:cTn id="8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19" grpId="0"/>
      <p:bldP spid="22" grpId="0" animBg="1"/>
      <p:bldP spid="21" grpId="0"/>
      <p:bldP spid="28" grpId="0"/>
    </p:bldLst>
  </p:timing>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5355312"/>
          </a:xfrm>
          <a:prstGeom prst="rect">
            <a:avLst/>
          </a:prstGeom>
        </p:spPr>
        <p:txBody>
          <a:bodyPr wrap="square">
            <a:spAutoFit/>
          </a:bodyPr>
          <a:lstStyle/>
          <a:p>
            <a:r>
              <a:rPr lang="en-US" dirty="0" smtClean="0">
                <a:hlinkClick r:id="rId2"/>
              </a:rPr>
              <a:t>https://www.nps.gov/arch/learn/historyculture/courthouse-wash.htm</a:t>
            </a:r>
            <a:endParaRPr lang="en-US" dirty="0" smtClean="0"/>
          </a:p>
          <a:p>
            <a:r>
              <a:rPr lang="en-US" dirty="0" smtClean="0"/>
              <a:t>	Rock art is often found at crossroads and near waterways. One such site can be seen a few miles north of Moab, where Courthouse Wash joins the Colorado River. This large and colorful panel displays evidence of people's passage for hundreds of years.</a:t>
            </a:r>
          </a:p>
          <a:p>
            <a:r>
              <a:rPr lang="en-US" dirty="0" smtClean="0"/>
              <a:t>	</a:t>
            </a:r>
            <a:r>
              <a:rPr lang="en-US" b="1" dirty="0" smtClean="0"/>
              <a:t>Although rock art cannot be dated, it is thought that Archaic Indians first painted the long, tapered figures in what archeologists call the Barrier Canyon style. Later, ancestral </a:t>
            </a:r>
            <a:r>
              <a:rPr lang="en-US" b="1" dirty="0" err="1" smtClean="0"/>
              <a:t>Puebloans</a:t>
            </a:r>
            <a:r>
              <a:rPr lang="en-US" b="1" dirty="0" smtClean="0"/>
              <a:t> or </a:t>
            </a:r>
            <a:r>
              <a:rPr lang="en-US" b="1" dirty="0" err="1" smtClean="0"/>
              <a:t>Utes</a:t>
            </a:r>
            <a:r>
              <a:rPr lang="en-US" b="1" dirty="0" smtClean="0"/>
              <a:t> added bright white circular forms that resemble shields</a:t>
            </a:r>
            <a:r>
              <a:rPr lang="en-US" dirty="0" smtClean="0"/>
              <a:t>. </a:t>
            </a:r>
            <a:r>
              <a:rPr lang="en-US" dirty="0" err="1" smtClean="0"/>
              <a:t>Petroglyphs</a:t>
            </a:r>
            <a:r>
              <a:rPr lang="en-US" dirty="0" smtClean="0"/>
              <a:t> - images pecked, incised or abraded on stone - by </a:t>
            </a:r>
            <a:r>
              <a:rPr lang="en-US" dirty="0" err="1" smtClean="0"/>
              <a:t>Utes</a:t>
            </a:r>
            <a:r>
              <a:rPr lang="en-US" dirty="0" smtClean="0"/>
              <a:t> appear elsewhere on the wall and adjacent boulder.</a:t>
            </a:r>
          </a:p>
          <a:p>
            <a:r>
              <a:rPr lang="en-US" dirty="0" smtClean="0"/>
              <a:t>	</a:t>
            </a:r>
            <a:r>
              <a:rPr lang="en-US" b="1" dirty="0" smtClean="0"/>
              <a:t>In 1980</a:t>
            </a:r>
            <a:r>
              <a:rPr lang="en-US" dirty="0" smtClean="0"/>
              <a:t>, this ancient rock art was vandalized. The National Park Service cleaned the panel, and </a:t>
            </a:r>
            <a:r>
              <a:rPr lang="en-US" b="1" dirty="0" smtClean="0"/>
              <a:t>restoration work ( ASMUS) revealed older pictographs beneath the white shields. </a:t>
            </a:r>
            <a:r>
              <a:rPr lang="en-US" dirty="0" smtClean="0"/>
              <a:t>While the original brilliant pigments are gone forever, their absence provided an opportunity to use new technologies to gather additional information about the panel</a:t>
            </a:r>
            <a:r>
              <a:rPr lang="en-US" b="1" dirty="0" smtClean="0"/>
              <a:t>. In 2008, </a:t>
            </a:r>
            <a:r>
              <a:rPr lang="en-US" dirty="0" smtClean="0"/>
              <a:t>as part of the </a:t>
            </a:r>
            <a:r>
              <a:rPr lang="en-US" b="1" dirty="0" smtClean="0"/>
              <a:t>Multi-Spectral Imaging Project </a:t>
            </a:r>
            <a:r>
              <a:rPr lang="en-US" dirty="0" smtClean="0"/>
              <a:t>(TURNER), the </a:t>
            </a:r>
            <a:r>
              <a:rPr lang="en-US" b="1" dirty="0" smtClean="0"/>
              <a:t>panel was photographed in the infrared spectrum, and a comparison with a regular photograph revealed figures not previously visible to the naked eye</a:t>
            </a:r>
            <a:r>
              <a:rPr lang="en-US" dirty="0" smtClean="0"/>
              <a:t>. Archeologists are using this exciting information to </a:t>
            </a:r>
            <a:r>
              <a:rPr lang="en-US" b="1" dirty="0" smtClean="0"/>
              <a:t>establish a new baseline from which to monitor change in the panel and analyze the order in which individual elements were painted.</a:t>
            </a:r>
          </a:p>
          <a:p>
            <a:r>
              <a:rPr lang="en-US" dirty="0" smtClean="0"/>
              <a:t>	</a:t>
            </a:r>
            <a:endParaRPr lang="en-US" dirty="0"/>
          </a:p>
        </p:txBody>
      </p:sp>
    </p:spTree>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0" y="4343400"/>
            <a:ext cx="9144000" cy="2677656"/>
            <a:chOff x="0" y="4343400"/>
            <a:chExt cx="9144000" cy="2677656"/>
          </a:xfrm>
        </p:grpSpPr>
        <p:sp>
          <p:nvSpPr>
            <p:cNvPr id="23" name="Rectangle 22"/>
            <p:cNvSpPr/>
            <p:nvPr/>
          </p:nvSpPr>
          <p:spPr>
            <a:xfrm>
              <a:off x="0" y="4343400"/>
              <a:ext cx="9144000" cy="2677656"/>
            </a:xfrm>
            <a:prstGeom prst="rect">
              <a:avLst/>
            </a:prstGeom>
          </p:spPr>
          <p:txBody>
            <a:bodyPr wrap="square">
              <a:spAutoFit/>
            </a:bodyPr>
            <a:lstStyle/>
            <a:p>
              <a:r>
                <a:rPr lang="en-US" sz="2800" dirty="0" smtClean="0"/>
                <a:t>Archaeologists estimate:</a:t>
              </a:r>
            </a:p>
            <a:p>
              <a:r>
                <a:rPr lang="en-US" sz="2800" dirty="0" smtClean="0"/>
                <a:t>- 8000-1000 BCE  early hunter-gathers painted narrow figures</a:t>
              </a:r>
            </a:p>
            <a:p>
              <a:pPr>
                <a:buFontTx/>
                <a:buChar char="-"/>
              </a:pPr>
              <a:r>
                <a:rPr lang="en-US" sz="2800" dirty="0" smtClean="0"/>
                <a:t> 1000 CE  Ancestral Pueblos or </a:t>
              </a:r>
              <a:r>
                <a:rPr lang="en-US" sz="2800" dirty="0" err="1" smtClean="0"/>
                <a:t>Utes</a:t>
              </a:r>
              <a:r>
                <a:rPr lang="en-US" sz="2800" dirty="0" smtClean="0"/>
                <a:t> added white ‘shields’</a:t>
              </a:r>
            </a:p>
            <a:p>
              <a:pPr>
                <a:buFontTx/>
                <a:buChar char="-"/>
              </a:pPr>
              <a:r>
                <a:rPr lang="en-US" sz="2800" dirty="0" smtClean="0"/>
                <a:t> 1980: vandals defaced the art with abrasive kitchen cleaner</a:t>
              </a:r>
            </a:p>
            <a:p>
              <a:pPr>
                <a:buFontTx/>
                <a:buChar char="-"/>
              </a:pPr>
              <a:r>
                <a:rPr lang="en-US" sz="2800" dirty="0" smtClean="0"/>
                <a:t> Art panel was repaired by John F. </a:t>
              </a:r>
              <a:r>
                <a:rPr lang="en-US" sz="2800" dirty="0" err="1" smtClean="0"/>
                <a:t>Asmus</a:t>
              </a:r>
              <a:endParaRPr lang="en-US" sz="2800" dirty="0" smtClean="0"/>
            </a:p>
            <a:p>
              <a:pPr>
                <a:buFontTx/>
                <a:buChar char="-"/>
              </a:pPr>
              <a:endParaRPr lang="en-US" sz="2800" dirty="0" smtClean="0"/>
            </a:p>
          </p:txBody>
        </p:sp>
        <p:grpSp>
          <p:nvGrpSpPr>
            <p:cNvPr id="4" name="Group 26"/>
            <p:cNvGrpSpPr/>
            <p:nvPr/>
          </p:nvGrpSpPr>
          <p:grpSpPr>
            <a:xfrm>
              <a:off x="3962400" y="6019800"/>
              <a:ext cx="2743200" cy="646331"/>
              <a:chOff x="3962400" y="6019800"/>
              <a:chExt cx="2743200" cy="646331"/>
            </a:xfrm>
          </p:grpSpPr>
          <p:sp>
            <p:nvSpPr>
              <p:cNvPr id="25" name="Rectangle 24"/>
              <p:cNvSpPr/>
              <p:nvPr/>
            </p:nvSpPr>
            <p:spPr>
              <a:xfrm>
                <a:off x="3962400" y="6019800"/>
                <a:ext cx="2743200" cy="533400"/>
              </a:xfrm>
              <a:prstGeom prst="rect">
                <a:avLst/>
              </a:prstGeom>
              <a:noFill/>
              <a:ln w="76200">
                <a:solidFill>
                  <a:srgbClr val="FF000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096000" y="6019800"/>
                <a:ext cx="397866" cy="646331"/>
              </a:xfrm>
              <a:prstGeom prst="rect">
                <a:avLst/>
              </a:prstGeom>
              <a:noFill/>
              <a:effectLst>
                <a:outerShdw dist="25400" dir="7200000" algn="ctr" rotWithShape="0">
                  <a:schemeClr val="tx1"/>
                </a:outerShdw>
              </a:effectLst>
            </p:spPr>
            <p:txBody>
              <a:bodyPr wrap="none" rtlCol="0">
                <a:spAutoFit/>
              </a:bodyPr>
              <a:lstStyle/>
              <a:p>
                <a:r>
                  <a:rPr lang="en-US" sz="3600" b="1" dirty="0" smtClean="0">
                    <a:solidFill>
                      <a:srgbClr val="FF0000"/>
                    </a:solidFill>
                  </a:rPr>
                  <a:t>?</a:t>
                </a:r>
                <a:endParaRPr lang="en-US" sz="3600" b="1" dirty="0">
                  <a:solidFill>
                    <a:srgbClr val="FF0000"/>
                  </a:solidFill>
                </a:endParaRPr>
              </a:p>
            </p:txBody>
          </p:sp>
        </p:grpSp>
      </p:grpSp>
      <p:sp>
        <p:nvSpPr>
          <p:cNvPr id="21" name="Rectangle 20"/>
          <p:cNvSpPr/>
          <p:nvPr/>
        </p:nvSpPr>
        <p:spPr>
          <a:xfrm>
            <a:off x="1905000" y="3886200"/>
            <a:ext cx="5206233" cy="584775"/>
          </a:xfrm>
          <a:prstGeom prst="rect">
            <a:avLst/>
          </a:prstGeom>
        </p:spPr>
        <p:txBody>
          <a:bodyPr wrap="none">
            <a:spAutoFit/>
          </a:bodyPr>
          <a:lstStyle/>
          <a:p>
            <a:pPr algn="ctr"/>
            <a:r>
              <a:rPr lang="en-US" sz="3200" b="1" dirty="0" smtClean="0"/>
              <a:t>Courthouse Wash  Pictograph</a:t>
            </a:r>
            <a:endParaRPr lang="en-US" sz="3200" dirty="0"/>
          </a:p>
        </p:txBody>
      </p:sp>
      <p:sp useBgFill="1">
        <p:nvSpPr>
          <p:cNvPr id="20" name="Rectangle 19"/>
          <p:cNvSpPr/>
          <p:nvPr/>
        </p:nvSpPr>
        <p:spPr>
          <a:xfrm>
            <a:off x="0" y="3962400"/>
            <a:ext cx="9144000" cy="2895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 y="4038600"/>
            <a:ext cx="9144000" cy="2677656"/>
          </a:xfrm>
          <a:prstGeom prst="rect">
            <a:avLst/>
          </a:prstGeom>
        </p:spPr>
        <p:txBody>
          <a:bodyPr wrap="square">
            <a:spAutoFit/>
          </a:bodyPr>
          <a:lstStyle/>
          <a:p>
            <a:pPr lvl="1">
              <a:buFontTx/>
              <a:buChar char="-"/>
            </a:pPr>
            <a:r>
              <a:rPr lang="en-US" sz="2800" dirty="0" smtClean="0"/>
              <a:t> PhD research physicist at U. of California, San Diego	</a:t>
            </a:r>
          </a:p>
          <a:p>
            <a:pPr lvl="1">
              <a:buFontTx/>
              <a:buChar char="-"/>
            </a:pPr>
            <a:r>
              <a:rPr lang="en-US" sz="2800" dirty="0" smtClean="0"/>
              <a:t> Pioneered use of holography, lasers, ultrasonic imaging,  </a:t>
            </a:r>
          </a:p>
          <a:p>
            <a:pPr lvl="1"/>
            <a:r>
              <a:rPr lang="en-US" sz="2800" dirty="0" smtClean="0"/>
              <a:t>  digital image processing, and NMR in art conservation  </a:t>
            </a:r>
          </a:p>
          <a:p>
            <a:r>
              <a:rPr lang="en-US" sz="2800" dirty="0" smtClean="0"/>
              <a:t>      - 1980: called by NPS, he used these technologies to, </a:t>
            </a:r>
          </a:p>
          <a:p>
            <a:r>
              <a:rPr lang="en-US" sz="2800" dirty="0" smtClean="0"/>
              <a:t>		‘successfully remove most of the cleanser’</a:t>
            </a:r>
          </a:p>
          <a:p>
            <a:r>
              <a:rPr lang="en-US" sz="2800" dirty="0" smtClean="0"/>
              <a:t>      - But . . .  all the brilliant pigments were gone!</a:t>
            </a:r>
            <a:endParaRPr lang="en-US" sz="2800" dirty="0"/>
          </a:p>
        </p:txBody>
      </p:sp>
      <p:grpSp>
        <p:nvGrpSpPr>
          <p:cNvPr id="2" name="Group 17"/>
          <p:cNvGrpSpPr/>
          <p:nvPr/>
        </p:nvGrpSpPr>
        <p:grpSpPr>
          <a:xfrm>
            <a:off x="4114800" y="838200"/>
            <a:ext cx="4724400" cy="2976265"/>
            <a:chOff x="4114800" y="838200"/>
            <a:chExt cx="4724400" cy="2976265"/>
          </a:xfrm>
        </p:grpSpPr>
        <p:pic>
          <p:nvPicPr>
            <p:cNvPr id="2050" name="Picture 2"/>
            <p:cNvPicPr>
              <a:picLocks noChangeAspect="1" noChangeArrowheads="1"/>
            </p:cNvPicPr>
            <p:nvPr/>
          </p:nvPicPr>
          <p:blipFill>
            <a:blip r:embed="rId2" cstate="print"/>
            <a:srcRect/>
            <a:stretch>
              <a:fillRect/>
            </a:stretch>
          </p:blipFill>
          <p:spPr bwMode="auto">
            <a:xfrm>
              <a:off x="4114800" y="838200"/>
              <a:ext cx="4724400" cy="2942867"/>
            </a:xfrm>
            <a:prstGeom prst="rect">
              <a:avLst/>
            </a:prstGeom>
            <a:noFill/>
            <a:ln w="25400">
              <a:solidFill>
                <a:schemeClr val="tx1"/>
              </a:solidFill>
              <a:miter lim="800000"/>
              <a:headEnd/>
              <a:tailEnd/>
            </a:ln>
            <a:effectLst/>
          </p:spPr>
        </p:pic>
        <p:sp>
          <p:nvSpPr>
            <p:cNvPr id="17" name="TextBox 16"/>
            <p:cNvSpPr txBox="1"/>
            <p:nvPr/>
          </p:nvSpPr>
          <p:spPr>
            <a:xfrm>
              <a:off x="4343400" y="3352800"/>
              <a:ext cx="1325748" cy="461665"/>
            </a:xfrm>
            <a:prstGeom prst="rect">
              <a:avLst/>
            </a:prstGeom>
            <a:noFill/>
          </p:spPr>
          <p:txBody>
            <a:bodyPr wrap="none" rtlCol="0">
              <a:spAutoFit/>
            </a:bodyPr>
            <a:lstStyle/>
            <a:p>
              <a:r>
                <a:rPr lang="en-US" sz="2400" b="1" dirty="0" smtClean="0"/>
                <a:t>Pre-1980</a:t>
              </a:r>
              <a:endParaRPr lang="en-US" sz="2400" b="1" dirty="0"/>
            </a:p>
          </p:txBody>
        </p:sp>
      </p:grpSp>
      <p:grpSp>
        <p:nvGrpSpPr>
          <p:cNvPr id="36" name="Group 35"/>
          <p:cNvGrpSpPr/>
          <p:nvPr/>
        </p:nvGrpSpPr>
        <p:grpSpPr>
          <a:xfrm>
            <a:off x="4419600" y="762000"/>
            <a:ext cx="4145433" cy="3204865"/>
            <a:chOff x="4419600" y="762000"/>
            <a:chExt cx="4145433" cy="3204865"/>
          </a:xfrm>
        </p:grpSpPr>
        <p:pic>
          <p:nvPicPr>
            <p:cNvPr id="16" name="Picture 2"/>
            <p:cNvPicPr>
              <a:picLocks noChangeAspect="1" noChangeArrowheads="1"/>
            </p:cNvPicPr>
            <p:nvPr/>
          </p:nvPicPr>
          <p:blipFill>
            <a:blip r:embed="rId2" cstate="print"/>
            <a:srcRect l="20968" t="-502" r="24152" b="32678"/>
            <a:stretch>
              <a:fillRect/>
            </a:stretch>
          </p:blipFill>
          <p:spPr bwMode="auto">
            <a:xfrm>
              <a:off x="4419600" y="762000"/>
              <a:ext cx="4145433" cy="3191256"/>
            </a:xfrm>
            <a:prstGeom prst="rect">
              <a:avLst/>
            </a:prstGeom>
            <a:noFill/>
            <a:ln w="25400">
              <a:solidFill>
                <a:schemeClr val="tx1"/>
              </a:solidFill>
              <a:miter lim="800000"/>
              <a:headEnd/>
              <a:tailEnd/>
            </a:ln>
            <a:effectLst/>
          </p:spPr>
        </p:pic>
        <p:sp>
          <p:nvSpPr>
            <p:cNvPr id="35" name="TextBox 34"/>
            <p:cNvSpPr txBox="1"/>
            <p:nvPr/>
          </p:nvSpPr>
          <p:spPr>
            <a:xfrm>
              <a:off x="4495800" y="3505200"/>
              <a:ext cx="1325748" cy="461665"/>
            </a:xfrm>
            <a:prstGeom prst="rect">
              <a:avLst/>
            </a:prstGeom>
            <a:noFill/>
          </p:spPr>
          <p:txBody>
            <a:bodyPr wrap="none" rtlCol="0">
              <a:spAutoFit/>
            </a:bodyPr>
            <a:lstStyle/>
            <a:p>
              <a:r>
                <a:rPr lang="en-US" sz="2400" b="1" dirty="0" smtClean="0"/>
                <a:t>Pre-1980</a:t>
              </a:r>
              <a:endParaRPr lang="en-US" sz="2400" b="1" dirty="0"/>
            </a:p>
          </p:txBody>
        </p:sp>
      </p:grpSp>
      <p:sp>
        <p:nvSpPr>
          <p:cNvPr id="28" name="TextBox 27"/>
          <p:cNvSpPr txBox="1"/>
          <p:nvPr/>
        </p:nvSpPr>
        <p:spPr>
          <a:xfrm>
            <a:off x="152400" y="-76200"/>
            <a:ext cx="9144000" cy="830997"/>
          </a:xfrm>
          <a:prstGeom prst="rect">
            <a:avLst/>
          </a:prstGeom>
          <a:noFill/>
        </p:spPr>
        <p:txBody>
          <a:bodyPr wrap="square" rtlCol="0">
            <a:spAutoFit/>
          </a:bodyPr>
          <a:lstStyle/>
          <a:p>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				John F. </a:t>
            </a:r>
            <a:r>
              <a:rPr lang="en-US" sz="4800" b="1" dirty="0" err="1" smtClean="0">
                <a:solidFill>
                  <a:srgbClr val="984807"/>
                </a:solidFill>
                <a:effectLst>
                  <a:outerShdw dist="38100" dir="7200000" algn="ctr" rotWithShape="0">
                    <a:schemeClr val="tx1"/>
                  </a:outerShdw>
                </a:effectLst>
                <a:latin typeface="Arial" pitchFamily="34" charset="0"/>
                <a:cs typeface="Calibri" pitchFamily="34" charset="0"/>
              </a:rPr>
              <a:t>Asmus</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pic>
        <p:nvPicPr>
          <p:cNvPr id="3074" name="Picture 2" descr="John F. Asmus - Marquis Who's Who Top Scientists"/>
          <p:cNvPicPr>
            <a:picLocks noChangeAspect="1" noChangeArrowheads="1"/>
          </p:cNvPicPr>
          <p:nvPr/>
        </p:nvPicPr>
        <p:blipFill>
          <a:blip r:embed="rId3" cstate="print"/>
          <a:srcRect/>
          <a:stretch>
            <a:fillRect/>
          </a:stretch>
        </p:blipFill>
        <p:spPr bwMode="auto">
          <a:xfrm>
            <a:off x="304800" y="457200"/>
            <a:ext cx="2669105" cy="3019425"/>
          </a:xfrm>
          <a:prstGeom prst="rect">
            <a:avLst/>
          </a:prstGeom>
          <a:noFill/>
          <a:ln w="25400">
            <a:solidFill>
              <a:schemeClr val="tx1"/>
            </a:solidFill>
          </a:ln>
        </p:spPr>
      </p:pic>
      <p:grpSp>
        <p:nvGrpSpPr>
          <p:cNvPr id="39" name="Group 38"/>
          <p:cNvGrpSpPr/>
          <p:nvPr/>
        </p:nvGrpSpPr>
        <p:grpSpPr>
          <a:xfrm>
            <a:off x="4500700" y="731520"/>
            <a:ext cx="4032504" cy="3069136"/>
            <a:chOff x="4500700" y="731520"/>
            <a:chExt cx="4032504" cy="3069136"/>
          </a:xfrm>
        </p:grpSpPr>
        <p:pic>
          <p:nvPicPr>
            <p:cNvPr id="30" name="Picture 2" descr="A close up black and white image of rock art. Rock art shows several humanoid figures and two spheres with dark lines running vertically through them."/>
            <p:cNvPicPr>
              <a:picLocks noChangeAspect="1" noChangeArrowheads="1"/>
            </p:cNvPicPr>
            <p:nvPr/>
          </p:nvPicPr>
          <p:blipFill>
            <a:blip r:embed="rId4" cstate="print"/>
            <a:srcRect/>
            <a:stretch>
              <a:fillRect/>
            </a:stretch>
          </p:blipFill>
          <p:spPr bwMode="auto">
            <a:xfrm rot="-180000">
              <a:off x="4500700" y="731520"/>
              <a:ext cx="4032504" cy="3063240"/>
            </a:xfrm>
            <a:prstGeom prst="rect">
              <a:avLst/>
            </a:prstGeom>
            <a:noFill/>
            <a:ln w="25400">
              <a:solidFill>
                <a:schemeClr val="tx1"/>
              </a:solidFill>
            </a:ln>
          </p:spPr>
        </p:pic>
        <p:sp>
          <p:nvSpPr>
            <p:cNvPr id="38" name="TextBox 37"/>
            <p:cNvSpPr txBox="1"/>
            <p:nvPr/>
          </p:nvSpPr>
          <p:spPr>
            <a:xfrm rot="21435758">
              <a:off x="4605677" y="3338991"/>
              <a:ext cx="2623795" cy="461665"/>
            </a:xfrm>
            <a:prstGeom prst="rect">
              <a:avLst/>
            </a:prstGeom>
            <a:noFill/>
          </p:spPr>
          <p:txBody>
            <a:bodyPr wrap="none" rtlCol="0">
              <a:spAutoFit/>
            </a:bodyPr>
            <a:lstStyle/>
            <a:p>
              <a:r>
                <a:rPr lang="en-US" sz="2400" b="1" dirty="0" smtClean="0"/>
                <a:t>after 1980 cleaning</a:t>
              </a:r>
              <a:endParaRPr lang="en-US" sz="2400" b="1" dirty="0"/>
            </a:p>
          </p:txBody>
        </p:sp>
      </p:grpSp>
      <p:sp>
        <p:nvSpPr>
          <p:cNvPr id="18" name="Oval 17"/>
          <p:cNvSpPr/>
          <p:nvPr/>
        </p:nvSpPr>
        <p:spPr>
          <a:xfrm rot="20496908">
            <a:off x="4609972" y="1615407"/>
            <a:ext cx="1097292" cy="901558"/>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629400" y="1219200"/>
            <a:ext cx="1143000" cy="9144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5502234" y="1981200"/>
            <a:ext cx="2720617" cy="1426045"/>
            <a:chOff x="5502234" y="1981200"/>
            <a:chExt cx="2720617" cy="1426045"/>
          </a:xfrm>
        </p:grpSpPr>
        <p:sp>
          <p:nvSpPr>
            <p:cNvPr id="22" name="Rectangle 21"/>
            <p:cNvSpPr/>
            <p:nvPr/>
          </p:nvSpPr>
          <p:spPr>
            <a:xfrm>
              <a:off x="5502234" y="2822470"/>
              <a:ext cx="2720617" cy="584775"/>
            </a:xfrm>
            <a:prstGeom prst="rect">
              <a:avLst/>
            </a:prstGeom>
          </p:spPr>
          <p:txBody>
            <a:bodyPr wrap="none">
              <a:spAutoFit/>
            </a:bodyPr>
            <a:lstStyle/>
            <a:p>
              <a:pPr algn="ctr"/>
              <a:r>
                <a:rPr lang="en-US" sz="3200" b="1" dirty="0" smtClean="0">
                  <a:latin typeface="Comic Sans MS" pitchFamily="66" charset="0"/>
                </a:rPr>
                <a:t>What’s this?</a:t>
              </a:r>
              <a:endParaRPr lang="en-US" sz="3200" dirty="0">
                <a:latin typeface="Comic Sans MS" pitchFamily="66" charset="0"/>
              </a:endParaRPr>
            </a:p>
          </p:txBody>
        </p:sp>
        <p:cxnSp>
          <p:nvCxnSpPr>
            <p:cNvPr id="31" name="Straight Arrow Connector 30"/>
            <p:cNvCxnSpPr/>
            <p:nvPr/>
          </p:nvCxnSpPr>
          <p:spPr>
            <a:xfrm rot="5400000" flipH="1" flipV="1">
              <a:off x="6667500" y="2247900"/>
              <a:ext cx="914400" cy="3810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par>
                                <p:cTn id="8" presetID="10" presetClass="exit" presetSubtype="0" fill="hold" nodeType="withEffect">
                                  <p:stCondLst>
                                    <p:cond delay="0"/>
                                  </p:stCondLst>
                                  <p:childTnLst>
                                    <p:animEffect transition="out" filter="fade">
                                      <p:cBhvr>
                                        <p:cTn id="9" dur="1000"/>
                                        <p:tgtEl>
                                          <p:spTgt spid="27"/>
                                        </p:tgtEl>
                                      </p:cBhvr>
                                    </p:animEffect>
                                    <p:set>
                                      <p:cBhvr>
                                        <p:cTn id="10" dur="1" fill="hold">
                                          <p:stCondLst>
                                            <p:cond delay="999"/>
                                          </p:stCondLst>
                                        </p:cTn>
                                        <p:tgtEl>
                                          <p:spTgt spid="2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21"/>
                                        </p:tgtEl>
                                      </p:cBhvr>
                                    </p:animEffect>
                                    <p:set>
                                      <p:cBhvr>
                                        <p:cTn id="13" dur="1" fill="hold">
                                          <p:stCondLst>
                                            <p:cond delay="999"/>
                                          </p:stCondLst>
                                        </p:cTn>
                                        <p:tgtEl>
                                          <p:spTgt spid="21"/>
                                        </p:tgtEl>
                                        <p:attrNameLst>
                                          <p:attrName>style.visibility</p:attrName>
                                        </p:attrNameLst>
                                      </p:cBhvr>
                                      <p:to>
                                        <p:strVal val="hidden"/>
                                      </p:to>
                                    </p:se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fade">
                                      <p:cBhvr>
                                        <p:cTn id="17" dur="1000"/>
                                        <p:tgtEl>
                                          <p:spTgt spid="2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xEl>
                                              <p:pRg st="1" end="1"/>
                                            </p:txEl>
                                          </p:spTgt>
                                        </p:tgtEl>
                                        <p:attrNameLst>
                                          <p:attrName>style.visibility</p:attrName>
                                        </p:attrNameLst>
                                      </p:cBhvr>
                                      <p:to>
                                        <p:strVal val="visible"/>
                                      </p:to>
                                    </p:set>
                                    <p:animEffect transition="in" filter="fade">
                                      <p:cBhvr>
                                        <p:cTn id="22" dur="1000"/>
                                        <p:tgtEl>
                                          <p:spTgt spid="29">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9">
                                            <p:txEl>
                                              <p:pRg st="2" end="2"/>
                                            </p:txEl>
                                          </p:spTgt>
                                        </p:tgtEl>
                                        <p:attrNameLst>
                                          <p:attrName>style.visibility</p:attrName>
                                        </p:attrNameLst>
                                      </p:cBhvr>
                                      <p:to>
                                        <p:strVal val="visible"/>
                                      </p:to>
                                    </p:set>
                                    <p:animEffect transition="in" filter="fade">
                                      <p:cBhvr>
                                        <p:cTn id="25" dur="1000"/>
                                        <p:tgtEl>
                                          <p:spTgt spid="2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9">
                                            <p:txEl>
                                              <p:pRg st="3" end="3"/>
                                            </p:txEl>
                                          </p:spTgt>
                                        </p:tgtEl>
                                        <p:attrNameLst>
                                          <p:attrName>style.visibility</p:attrName>
                                        </p:attrNameLst>
                                      </p:cBhvr>
                                      <p:to>
                                        <p:strVal val="visible"/>
                                      </p:to>
                                    </p:set>
                                    <p:animEffect transition="in" filter="fade">
                                      <p:cBhvr>
                                        <p:cTn id="30" dur="1000"/>
                                        <p:tgtEl>
                                          <p:spTgt spid="29">
                                            <p:txEl>
                                              <p:pRg st="3" end="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9">
                                            <p:txEl>
                                              <p:pRg st="4" end="4"/>
                                            </p:txEl>
                                          </p:spTgt>
                                        </p:tgtEl>
                                        <p:attrNameLst>
                                          <p:attrName>style.visibility</p:attrName>
                                        </p:attrNameLst>
                                      </p:cBhvr>
                                      <p:to>
                                        <p:strVal val="visible"/>
                                      </p:to>
                                    </p:set>
                                    <p:animEffect transition="in" filter="fade">
                                      <p:cBhvr>
                                        <p:cTn id="33" dur="1000"/>
                                        <p:tgtEl>
                                          <p:spTgt spid="29">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9">
                                            <p:txEl>
                                              <p:pRg st="5" end="5"/>
                                            </p:txEl>
                                          </p:spTgt>
                                        </p:tgtEl>
                                        <p:attrNameLst>
                                          <p:attrName>style.visibility</p:attrName>
                                        </p:attrNameLst>
                                      </p:cBhvr>
                                      <p:to>
                                        <p:strVal val="visible"/>
                                      </p:to>
                                    </p:set>
                                    <p:animEffect transition="in" filter="fade">
                                      <p:cBhvr>
                                        <p:cTn id="38" dur="1000"/>
                                        <p:tgtEl>
                                          <p:spTgt spid="29">
                                            <p:txEl>
                                              <p:pRg st="5" end="5"/>
                                            </p:txEl>
                                          </p:spTgt>
                                        </p:tgtEl>
                                      </p:cBhvr>
                                    </p:animEffect>
                                  </p:childTnLst>
                                </p:cTn>
                              </p:par>
                              <p:par>
                                <p:cTn id="39" presetID="53"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p:cTn id="41" dur="1000" fill="hold"/>
                                        <p:tgtEl>
                                          <p:spTgt spid="36"/>
                                        </p:tgtEl>
                                        <p:attrNameLst>
                                          <p:attrName>ppt_w</p:attrName>
                                        </p:attrNameLst>
                                      </p:cBhvr>
                                      <p:tavLst>
                                        <p:tav tm="0">
                                          <p:val>
                                            <p:fltVal val="0"/>
                                          </p:val>
                                        </p:tav>
                                        <p:tav tm="100000">
                                          <p:val>
                                            <p:strVal val="#ppt_w"/>
                                          </p:val>
                                        </p:tav>
                                      </p:tavLst>
                                    </p:anim>
                                    <p:anim calcmode="lin" valueType="num">
                                      <p:cBhvr>
                                        <p:cTn id="42" dur="1000" fill="hold"/>
                                        <p:tgtEl>
                                          <p:spTgt spid="36"/>
                                        </p:tgtEl>
                                        <p:attrNameLst>
                                          <p:attrName>ppt_h</p:attrName>
                                        </p:attrNameLst>
                                      </p:cBhvr>
                                      <p:tavLst>
                                        <p:tav tm="0">
                                          <p:val>
                                            <p:fltVal val="0"/>
                                          </p:val>
                                        </p:tav>
                                        <p:tav tm="100000">
                                          <p:val>
                                            <p:strVal val="#ppt_h"/>
                                          </p:val>
                                        </p:tav>
                                      </p:tavLst>
                                    </p:anim>
                                    <p:animEffect transition="in" filter="fade">
                                      <p:cBhvr>
                                        <p:cTn id="43" dur="10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10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1000"/>
                                        <p:tgtEl>
                                          <p:spTgt spid="39"/>
                                        </p:tgtEl>
                                      </p:cBhvr>
                                    </p:animEffect>
                                    <p:set>
                                      <p:cBhvr>
                                        <p:cTn id="53" dur="1" fill="hold">
                                          <p:stCondLst>
                                            <p:cond delay="999"/>
                                          </p:stCondLst>
                                        </p:cTn>
                                        <p:tgtEl>
                                          <p:spTgt spid="39"/>
                                        </p:tgtEl>
                                        <p:attrNameLst>
                                          <p:attrName>style.visibility</p:attrName>
                                        </p:attrNameLst>
                                      </p:cBhvr>
                                      <p:to>
                                        <p:strVal val="hidden"/>
                                      </p:to>
                                    </p:set>
                                  </p:childTnLst>
                                </p:cTn>
                              </p:par>
                            </p:childTnLst>
                          </p:cTn>
                        </p:par>
                        <p:par>
                          <p:cTn id="54" fill="hold">
                            <p:stCondLst>
                              <p:cond delay="1000"/>
                            </p:stCondLst>
                            <p:childTnLst>
                              <p:par>
                                <p:cTn id="55" presetID="22" presetClass="entr" presetSubtype="1" fill="hold" grpId="0"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up)">
                                      <p:cBhvr>
                                        <p:cTn id="57" dur="1000"/>
                                        <p:tgtEl>
                                          <p:spTgt spid="18"/>
                                        </p:tgtEl>
                                      </p:cBhvr>
                                    </p:animEffect>
                                  </p:childTnLst>
                                </p:cTn>
                              </p:par>
                            </p:childTnLst>
                          </p:cTn>
                        </p:par>
                        <p:par>
                          <p:cTn id="58" fill="hold">
                            <p:stCondLst>
                              <p:cond delay="2000"/>
                            </p:stCondLst>
                            <p:childTnLst>
                              <p:par>
                                <p:cTn id="59" presetID="22" presetClass="entr" presetSubtype="1" fill="hold" grpId="0" nodeType="after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up)">
                                      <p:cBhvr>
                                        <p:cTn id="61" dur="10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fade">
                                      <p:cBhvr>
                                        <p:cTn id="66" dur="1000"/>
                                        <p:tgtEl>
                                          <p:spTgt spid="3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2000"/>
                                        <p:tgtEl>
                                          <p:spTgt spid="2"/>
                                        </p:tgtEl>
                                      </p:cBhvr>
                                    </p:animEffect>
                                    <p:set>
                                      <p:cBhvr>
                                        <p:cTn id="71" dur="1" fill="hold">
                                          <p:stCondLst>
                                            <p:cond delay="1999"/>
                                          </p:stCondLst>
                                        </p:cTn>
                                        <p:tgtEl>
                                          <p:spTgt spid="2"/>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2000"/>
                                        <p:tgtEl>
                                          <p:spTgt spid="36"/>
                                        </p:tgtEl>
                                      </p:cBhvr>
                                    </p:animEffect>
                                    <p:set>
                                      <p:cBhvr>
                                        <p:cTn id="74" dur="1" fill="hold">
                                          <p:stCondLst>
                                            <p:cond delay="1999"/>
                                          </p:stCondLst>
                                        </p:cTn>
                                        <p:tgtEl>
                                          <p:spTgt spid="36"/>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1000"/>
                                        <p:tgtEl>
                                          <p:spTgt spid="18"/>
                                        </p:tgtEl>
                                      </p:cBhvr>
                                    </p:animEffect>
                                    <p:set>
                                      <p:cBhvr>
                                        <p:cTn id="77" dur="1" fill="hold">
                                          <p:stCondLst>
                                            <p:cond delay="999"/>
                                          </p:stCondLst>
                                        </p:cTn>
                                        <p:tgtEl>
                                          <p:spTgt spid="18"/>
                                        </p:tgtEl>
                                        <p:attrNameLst>
                                          <p:attrName>style.visibility</p:attrName>
                                        </p:attrNameLst>
                                      </p:cBhvr>
                                      <p:to>
                                        <p:strVal val="hidden"/>
                                      </p:to>
                                    </p:set>
                                  </p:childTnLst>
                                </p:cTn>
                              </p:par>
                              <p:par>
                                <p:cTn id="78" presetID="22" presetClass="entr" presetSubtype="4" fill="hold" nodeType="withEffect">
                                  <p:stCondLst>
                                    <p:cond delay="500"/>
                                  </p:stCondLst>
                                  <p:childTnLst>
                                    <p:set>
                                      <p:cBhvr>
                                        <p:cTn id="79" dur="1" fill="hold">
                                          <p:stCondLst>
                                            <p:cond delay="0"/>
                                          </p:stCondLst>
                                        </p:cTn>
                                        <p:tgtEl>
                                          <p:spTgt spid="32"/>
                                        </p:tgtEl>
                                        <p:attrNameLst>
                                          <p:attrName>style.visibility</p:attrName>
                                        </p:attrNameLst>
                                      </p:cBhvr>
                                      <p:to>
                                        <p:strVal val="visible"/>
                                      </p:to>
                                    </p:set>
                                    <p:animEffect transition="in" filter="wipe(down)">
                                      <p:cBhvr>
                                        <p:cTn id="80"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0" grpId="0" animBg="1"/>
      <p:bldP spid="18" grpId="0" animBg="1"/>
      <p:bldP spid="18" grpId="1" animBg="1"/>
      <p:bldP spid="19" grpId="0" animBg="1"/>
    </p:bldLst>
  </p:timing>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5078313"/>
          </a:xfrm>
          <a:prstGeom prst="rect">
            <a:avLst/>
          </a:prstGeom>
        </p:spPr>
        <p:txBody>
          <a:bodyPr wrap="square">
            <a:spAutoFit/>
          </a:bodyPr>
          <a:lstStyle/>
          <a:p>
            <a:r>
              <a:rPr lang="en-US" dirty="0" smtClean="0">
                <a:hlinkClick r:id="rId2"/>
              </a:rPr>
              <a:t>https://en.wikipedia.org/wiki/John_F._Asmus</a:t>
            </a:r>
            <a:endParaRPr lang="en-US" dirty="0" smtClean="0"/>
          </a:p>
          <a:p>
            <a:r>
              <a:rPr lang="en-US" dirty="0" smtClean="0"/>
              <a:t>	</a:t>
            </a:r>
            <a:r>
              <a:rPr lang="en-US" b="1" dirty="0" smtClean="0"/>
              <a:t>JOHN FREDRICH ASMUS</a:t>
            </a:r>
            <a:r>
              <a:rPr lang="en-US" dirty="0" smtClean="0"/>
              <a:t> (born 1937) is a research physicist who has focused his work on the use of scientific techniques in art conservation. As of 2020, he taught at the Institute for Pure and Applied Physical Science at the University of California, San Diego, where he began working in 1974.</a:t>
            </a:r>
          </a:p>
          <a:p>
            <a:r>
              <a:rPr lang="en-US" dirty="0" smtClean="0"/>
              <a:t>	</a:t>
            </a:r>
            <a:r>
              <a:rPr lang="en-US" dirty="0" err="1" smtClean="0"/>
              <a:t>Asmus</a:t>
            </a:r>
            <a:r>
              <a:rPr lang="en-US" dirty="0" smtClean="0"/>
              <a:t> is widely published, with over 125 articles published in professional journals and 25 patents to his name. Having received his PhD from the California Institute of Technology, he initially applied his knowledge of high-energy </a:t>
            </a:r>
            <a:r>
              <a:rPr lang="en-US" dirty="0" err="1" smtClean="0"/>
              <a:t>excimer</a:t>
            </a:r>
            <a:r>
              <a:rPr lang="en-US" dirty="0" smtClean="0"/>
              <a:t> lasers in private sector organizations such as General Atomic, where he contributed to the ORION nuclear spaceship program. </a:t>
            </a:r>
            <a:r>
              <a:rPr lang="en-US" dirty="0" err="1" smtClean="0"/>
              <a:t>Asmus</a:t>
            </a:r>
            <a:r>
              <a:rPr lang="en-US" dirty="0" smtClean="0"/>
              <a:t> then pioneered the use of holography, lasers, ultrasonic imaging, digital image processing, and nuclear magnetic resonance in art conservation, working to preserve or investigate works as diverse as the statues in Venice, frescoes of the California State Capitol, </a:t>
            </a:r>
            <a:r>
              <a:rPr lang="en-US" dirty="0" err="1" smtClean="0"/>
              <a:t>petroglyphs</a:t>
            </a:r>
            <a:r>
              <a:rPr lang="en-US" dirty="0" smtClean="0"/>
              <a:t> in Utah's Arches National Park, portraits by Rembrandt, the Terracotta Army in Xi'an, China, and the Mona Lisa.</a:t>
            </a:r>
          </a:p>
          <a:p>
            <a:r>
              <a:rPr lang="en-US" dirty="0" smtClean="0"/>
              <a:t>	In 1980, after vandals attempted to use an abrasive kitchen cleanser to deface ancient </a:t>
            </a:r>
            <a:r>
              <a:rPr lang="en-US" dirty="0" err="1" smtClean="0"/>
              <a:t>petrog`lyphs</a:t>
            </a:r>
            <a:r>
              <a:rPr lang="en-US" dirty="0" smtClean="0"/>
              <a:t> in Arches National Park in Utah, </a:t>
            </a:r>
            <a:r>
              <a:rPr lang="en-US" dirty="0" err="1" smtClean="0"/>
              <a:t>Asmus</a:t>
            </a:r>
            <a:r>
              <a:rPr lang="en-US" dirty="0" smtClean="0"/>
              <a:t> was called in to use his technology to repair the damage, and "succeeded in removing most of the cleanser".</a:t>
            </a:r>
          </a:p>
          <a:p>
            <a:r>
              <a:rPr lang="en-US" dirty="0" smtClean="0"/>
              <a:t>	</a:t>
            </a:r>
            <a:endParaRPr lang="en-US" dirty="0"/>
          </a:p>
        </p:txBody>
      </p:sp>
      <p:pic>
        <p:nvPicPr>
          <p:cNvPr id="4" name="Picture 2"/>
          <p:cNvPicPr>
            <a:picLocks noChangeAspect="1" noChangeArrowheads="1"/>
          </p:cNvPicPr>
          <p:nvPr/>
        </p:nvPicPr>
        <p:blipFill>
          <a:blip r:embed="rId3" cstate="print"/>
          <a:srcRect/>
          <a:stretch>
            <a:fillRect/>
          </a:stretch>
        </p:blipFill>
        <p:spPr bwMode="auto">
          <a:xfrm>
            <a:off x="0" y="4724400"/>
            <a:ext cx="4257675" cy="2647950"/>
          </a:xfrm>
          <a:prstGeom prst="rect">
            <a:avLst/>
          </a:prstGeom>
          <a:noFill/>
          <a:ln w="9525">
            <a:noFill/>
            <a:miter lim="800000"/>
            <a:headEnd/>
            <a:tailEnd/>
          </a:ln>
          <a:effectLst/>
        </p:spPr>
      </p:pic>
      <p:sp>
        <p:nvSpPr>
          <p:cNvPr id="5" name="Rectangle 4"/>
          <p:cNvSpPr/>
          <p:nvPr/>
        </p:nvSpPr>
        <p:spPr>
          <a:xfrm>
            <a:off x="4876800" y="5257800"/>
            <a:ext cx="4267200" cy="646331"/>
          </a:xfrm>
          <a:prstGeom prst="rect">
            <a:avLst/>
          </a:prstGeom>
        </p:spPr>
        <p:txBody>
          <a:bodyPr wrap="square">
            <a:spAutoFit/>
          </a:bodyPr>
          <a:lstStyle/>
          <a:p>
            <a:r>
              <a:rPr lang="en-US" dirty="0" smtClean="0"/>
              <a:t>Pictograph panel before 1980 defacement and restoration</a:t>
            </a:r>
            <a:endParaRPr lang="en-US" dirty="0"/>
          </a:p>
        </p:txBody>
      </p:sp>
      <p:pic>
        <p:nvPicPr>
          <p:cNvPr id="1026" name="Picture 2"/>
          <p:cNvPicPr>
            <a:picLocks noChangeAspect="1" noChangeArrowheads="1"/>
          </p:cNvPicPr>
          <p:nvPr/>
        </p:nvPicPr>
        <p:blipFill>
          <a:blip r:embed="rId4" cstate="print"/>
          <a:srcRect/>
          <a:stretch>
            <a:fillRect/>
          </a:stretch>
        </p:blipFill>
        <p:spPr bwMode="auto">
          <a:xfrm>
            <a:off x="228600" y="4876800"/>
            <a:ext cx="4268788" cy="2659063"/>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1" y="4038600"/>
            <a:ext cx="9144000" cy="2677656"/>
          </a:xfrm>
          <a:prstGeom prst="rect">
            <a:avLst/>
          </a:prstGeom>
          <a:noFill/>
        </p:spPr>
        <p:txBody>
          <a:bodyPr wrap="square">
            <a:spAutoFit/>
          </a:bodyPr>
          <a:lstStyle/>
          <a:p>
            <a:pPr lvl="1">
              <a:buFontTx/>
              <a:buChar char="-"/>
            </a:pPr>
            <a:r>
              <a:rPr lang="en-US" sz="2800" dirty="0" smtClean="0"/>
              <a:t> PhD research physicist at U. of California, San Diego	</a:t>
            </a:r>
          </a:p>
          <a:p>
            <a:pPr lvl="1">
              <a:buFontTx/>
              <a:buChar char="-"/>
            </a:pPr>
            <a:r>
              <a:rPr lang="en-US" sz="2800" dirty="0" smtClean="0"/>
              <a:t> pioneered use of holography, lasers, ultrasonic imaging,  </a:t>
            </a:r>
          </a:p>
          <a:p>
            <a:pPr lvl="1"/>
            <a:r>
              <a:rPr lang="en-US" sz="2800" dirty="0" smtClean="0"/>
              <a:t>  digital image processing, and NMR in art conservation  </a:t>
            </a:r>
          </a:p>
          <a:p>
            <a:r>
              <a:rPr lang="en-US" sz="2800" dirty="0" smtClean="0"/>
              <a:t>      - 1980: called by NPS, he used these technologies to, </a:t>
            </a:r>
          </a:p>
          <a:p>
            <a:r>
              <a:rPr lang="en-US" sz="2800" dirty="0" smtClean="0"/>
              <a:t>		‘successfully remove most of the cleanser’</a:t>
            </a:r>
          </a:p>
          <a:p>
            <a:r>
              <a:rPr lang="en-US" sz="2800" dirty="0" smtClean="0"/>
              <a:t>      - But . . .  all the brilliant pigments were gone!</a:t>
            </a:r>
            <a:endParaRPr lang="en-US" sz="2800" dirty="0"/>
          </a:p>
        </p:txBody>
      </p:sp>
      <p:sp useBgFill="1">
        <p:nvSpPr>
          <p:cNvPr id="20" name="Rectangle 19"/>
          <p:cNvSpPr/>
          <p:nvPr/>
        </p:nvSpPr>
        <p:spPr>
          <a:xfrm>
            <a:off x="0" y="4038600"/>
            <a:ext cx="9144000" cy="2819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0" y="4561344"/>
            <a:ext cx="9144000" cy="2246769"/>
          </a:xfrm>
          <a:prstGeom prst="rect">
            <a:avLst/>
          </a:prstGeom>
        </p:spPr>
        <p:txBody>
          <a:bodyPr wrap="square">
            <a:spAutoFit/>
          </a:bodyPr>
          <a:lstStyle/>
          <a:p>
            <a:pPr lvl="1">
              <a:buFontTx/>
              <a:buChar char="-"/>
            </a:pPr>
            <a:r>
              <a:rPr lang="en-US" sz="2800" dirty="0" smtClean="0"/>
              <a:t> 2007: volunteered at Arches/</a:t>
            </a:r>
            <a:r>
              <a:rPr lang="en-US" sz="2800" dirty="0" err="1" smtClean="0"/>
              <a:t>Canyonlands</a:t>
            </a:r>
            <a:r>
              <a:rPr lang="en-US" sz="2800" dirty="0" smtClean="0"/>
              <a:t> to take high</a:t>
            </a:r>
          </a:p>
          <a:p>
            <a:pPr lvl="1"/>
            <a:r>
              <a:rPr lang="en-US" sz="2800" dirty="0" smtClean="0"/>
              <a:t>   resolution photographs of  prehistoric rock markings</a:t>
            </a:r>
          </a:p>
          <a:p>
            <a:pPr lvl="1">
              <a:buFontTx/>
              <a:buChar char="-"/>
            </a:pPr>
            <a:r>
              <a:rPr lang="en-US" sz="2800" dirty="0" smtClean="0"/>
              <a:t> Some paint pigments reacted to the infrared wavelength</a:t>
            </a:r>
          </a:p>
          <a:p>
            <a:pPr lvl="1"/>
            <a:r>
              <a:rPr lang="en-US" sz="2800" dirty="0" smtClean="0"/>
              <a:t>   photography, making new images visible </a:t>
            </a:r>
          </a:p>
          <a:p>
            <a:pPr lvl="1"/>
            <a:r>
              <a:rPr lang="en-US" sz="2800" dirty="0" smtClean="0"/>
              <a:t>- Ancient images were exposed at Courthouse Wash</a:t>
            </a:r>
            <a:endParaRPr lang="en-US" sz="2800" dirty="0"/>
          </a:p>
        </p:txBody>
      </p:sp>
      <p:grpSp>
        <p:nvGrpSpPr>
          <p:cNvPr id="42" name="Group 41"/>
          <p:cNvGrpSpPr/>
          <p:nvPr/>
        </p:nvGrpSpPr>
        <p:grpSpPr>
          <a:xfrm>
            <a:off x="4419600" y="762000"/>
            <a:ext cx="4145433" cy="3204865"/>
            <a:chOff x="4419600" y="762000"/>
            <a:chExt cx="4145433" cy="3204865"/>
          </a:xfrm>
        </p:grpSpPr>
        <p:pic>
          <p:nvPicPr>
            <p:cNvPr id="16" name="Picture 2"/>
            <p:cNvPicPr>
              <a:picLocks noChangeAspect="1" noChangeArrowheads="1"/>
            </p:cNvPicPr>
            <p:nvPr/>
          </p:nvPicPr>
          <p:blipFill>
            <a:blip r:embed="rId2" cstate="print"/>
            <a:srcRect l="20968" t="-502" r="24152" b="32678"/>
            <a:stretch>
              <a:fillRect/>
            </a:stretch>
          </p:blipFill>
          <p:spPr bwMode="auto">
            <a:xfrm>
              <a:off x="4419600" y="762000"/>
              <a:ext cx="4145433" cy="3191256"/>
            </a:xfrm>
            <a:prstGeom prst="rect">
              <a:avLst/>
            </a:prstGeom>
            <a:noFill/>
            <a:ln w="25400">
              <a:solidFill>
                <a:schemeClr val="tx1"/>
              </a:solidFill>
              <a:miter lim="800000"/>
              <a:headEnd/>
              <a:tailEnd/>
            </a:ln>
            <a:effectLst/>
          </p:spPr>
        </p:pic>
        <p:sp>
          <p:nvSpPr>
            <p:cNvPr id="41" name="TextBox 40"/>
            <p:cNvSpPr txBox="1"/>
            <p:nvPr/>
          </p:nvSpPr>
          <p:spPr>
            <a:xfrm>
              <a:off x="4495800" y="3505200"/>
              <a:ext cx="1325748" cy="461665"/>
            </a:xfrm>
            <a:prstGeom prst="rect">
              <a:avLst/>
            </a:prstGeom>
            <a:noFill/>
          </p:spPr>
          <p:txBody>
            <a:bodyPr wrap="none" rtlCol="0">
              <a:spAutoFit/>
            </a:bodyPr>
            <a:lstStyle/>
            <a:p>
              <a:r>
                <a:rPr lang="en-US" sz="2400" b="1" dirty="0" smtClean="0"/>
                <a:t>Pre-1980</a:t>
              </a:r>
              <a:endParaRPr lang="en-US" sz="2400" b="1" dirty="0"/>
            </a:p>
          </p:txBody>
        </p:sp>
      </p:grpSp>
      <p:grpSp>
        <p:nvGrpSpPr>
          <p:cNvPr id="40" name="Group 39"/>
          <p:cNvGrpSpPr/>
          <p:nvPr/>
        </p:nvGrpSpPr>
        <p:grpSpPr>
          <a:xfrm>
            <a:off x="4500700" y="731520"/>
            <a:ext cx="4032504" cy="3069136"/>
            <a:chOff x="4500700" y="731520"/>
            <a:chExt cx="4032504" cy="3069136"/>
          </a:xfrm>
        </p:grpSpPr>
        <p:pic>
          <p:nvPicPr>
            <p:cNvPr id="30" name="Picture 2" descr="A close up black and white image of rock art. Rock art shows several humanoid figures and two spheres with dark lines running vertically through them."/>
            <p:cNvPicPr>
              <a:picLocks noChangeAspect="1" noChangeArrowheads="1"/>
            </p:cNvPicPr>
            <p:nvPr/>
          </p:nvPicPr>
          <p:blipFill>
            <a:blip r:embed="rId3" cstate="print"/>
            <a:srcRect/>
            <a:stretch>
              <a:fillRect/>
            </a:stretch>
          </p:blipFill>
          <p:spPr bwMode="auto">
            <a:xfrm rot="-180000">
              <a:off x="4500700" y="731520"/>
              <a:ext cx="4032504" cy="3063240"/>
            </a:xfrm>
            <a:prstGeom prst="rect">
              <a:avLst/>
            </a:prstGeom>
            <a:noFill/>
            <a:ln w="25400">
              <a:solidFill>
                <a:schemeClr val="tx1"/>
              </a:solidFill>
            </a:ln>
          </p:spPr>
        </p:pic>
        <p:sp>
          <p:nvSpPr>
            <p:cNvPr id="39" name="TextBox 38"/>
            <p:cNvSpPr txBox="1"/>
            <p:nvPr/>
          </p:nvSpPr>
          <p:spPr>
            <a:xfrm rot="21435758">
              <a:off x="4605677" y="3338991"/>
              <a:ext cx="2623795" cy="461665"/>
            </a:xfrm>
            <a:prstGeom prst="rect">
              <a:avLst/>
            </a:prstGeom>
            <a:noFill/>
          </p:spPr>
          <p:txBody>
            <a:bodyPr wrap="none" rtlCol="0">
              <a:spAutoFit/>
            </a:bodyPr>
            <a:lstStyle/>
            <a:p>
              <a:r>
                <a:rPr lang="en-US" sz="2400" b="1" dirty="0" smtClean="0"/>
                <a:t>after 1980 cleaning</a:t>
              </a:r>
              <a:endParaRPr lang="en-US" sz="2400" b="1" dirty="0"/>
            </a:p>
          </p:txBody>
        </p:sp>
      </p:grpSp>
      <p:sp>
        <p:nvSpPr>
          <p:cNvPr id="28" name="TextBox 27"/>
          <p:cNvSpPr txBox="1"/>
          <p:nvPr/>
        </p:nvSpPr>
        <p:spPr>
          <a:xfrm>
            <a:off x="152400" y="-76200"/>
            <a:ext cx="9144000" cy="830997"/>
          </a:xfrm>
          <a:prstGeom prst="rect">
            <a:avLst/>
          </a:prstGeom>
          <a:noFill/>
        </p:spPr>
        <p:txBody>
          <a:bodyPr wrap="square" rtlCol="0">
            <a:spAutoFit/>
          </a:bodyPr>
          <a:lstStyle/>
          <a:p>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				John F. </a:t>
            </a:r>
            <a:r>
              <a:rPr lang="en-US" sz="4800" b="1" dirty="0" err="1" smtClean="0">
                <a:solidFill>
                  <a:srgbClr val="984807"/>
                </a:solidFill>
                <a:effectLst>
                  <a:outerShdw dist="38100" dir="7200000" algn="ctr" rotWithShape="0">
                    <a:schemeClr val="tx1"/>
                  </a:outerShdw>
                </a:effectLst>
                <a:latin typeface="Arial" pitchFamily="34" charset="0"/>
                <a:cs typeface="Calibri" pitchFamily="34" charset="0"/>
              </a:rPr>
              <a:t>Asmus</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pic>
        <p:nvPicPr>
          <p:cNvPr id="3074" name="Picture 2" descr="John F. Asmus - Marquis Who's Who Top Scientists"/>
          <p:cNvPicPr>
            <a:picLocks noChangeAspect="1" noChangeArrowheads="1"/>
          </p:cNvPicPr>
          <p:nvPr/>
        </p:nvPicPr>
        <p:blipFill>
          <a:blip r:embed="rId4" cstate="print"/>
          <a:srcRect/>
          <a:stretch>
            <a:fillRect/>
          </a:stretch>
        </p:blipFill>
        <p:spPr bwMode="auto">
          <a:xfrm>
            <a:off x="304800" y="457200"/>
            <a:ext cx="2669105" cy="3019425"/>
          </a:xfrm>
          <a:prstGeom prst="rect">
            <a:avLst/>
          </a:prstGeom>
          <a:noFill/>
          <a:ln w="25400">
            <a:solidFill>
              <a:schemeClr val="tx1"/>
            </a:solidFill>
          </a:ln>
        </p:spPr>
      </p:pic>
      <p:sp>
        <p:nvSpPr>
          <p:cNvPr id="19" name="Oval 18"/>
          <p:cNvSpPr/>
          <p:nvPr/>
        </p:nvSpPr>
        <p:spPr>
          <a:xfrm>
            <a:off x="6629400" y="1219200"/>
            <a:ext cx="1143000" cy="9144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31"/>
          <p:cNvGrpSpPr/>
          <p:nvPr/>
        </p:nvGrpSpPr>
        <p:grpSpPr>
          <a:xfrm>
            <a:off x="5502234" y="1982724"/>
            <a:ext cx="2720617" cy="1424521"/>
            <a:chOff x="5502234" y="1982724"/>
            <a:chExt cx="2720617" cy="1424521"/>
          </a:xfrm>
        </p:grpSpPr>
        <p:sp>
          <p:nvSpPr>
            <p:cNvPr id="22" name="Rectangle 21"/>
            <p:cNvSpPr/>
            <p:nvPr/>
          </p:nvSpPr>
          <p:spPr>
            <a:xfrm>
              <a:off x="5502234" y="2822470"/>
              <a:ext cx="2720617" cy="584775"/>
            </a:xfrm>
            <a:prstGeom prst="rect">
              <a:avLst/>
            </a:prstGeom>
          </p:spPr>
          <p:txBody>
            <a:bodyPr wrap="none">
              <a:spAutoFit/>
            </a:bodyPr>
            <a:lstStyle/>
            <a:p>
              <a:pPr algn="ctr"/>
              <a:r>
                <a:rPr lang="en-US" sz="3200" b="1" dirty="0" smtClean="0">
                  <a:latin typeface="Comic Sans MS" pitchFamily="66" charset="0"/>
                </a:rPr>
                <a:t>What’s this?</a:t>
              </a:r>
              <a:endParaRPr lang="en-US" sz="3200" dirty="0">
                <a:latin typeface="Comic Sans MS" pitchFamily="66" charset="0"/>
              </a:endParaRPr>
            </a:p>
          </p:txBody>
        </p:sp>
        <p:cxnSp>
          <p:nvCxnSpPr>
            <p:cNvPr id="31" name="Straight Arrow Connector 30"/>
            <p:cNvCxnSpPr/>
            <p:nvPr/>
          </p:nvCxnSpPr>
          <p:spPr>
            <a:xfrm rot="5400000" flipH="1" flipV="1">
              <a:off x="6667500" y="2249424"/>
              <a:ext cx="914400" cy="3810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0" y="-76200"/>
            <a:ext cx="9144000" cy="830997"/>
          </a:xfrm>
          <a:prstGeom prst="rect">
            <a:avLst/>
          </a:prstGeom>
          <a:noFill/>
        </p:spPr>
        <p:txBody>
          <a:bodyPr wrap="square" rtlCol="0">
            <a:spAutoFit/>
          </a:bodyPr>
          <a:lstStyle/>
          <a:p>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				Bud Turner</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sp>
        <p:nvSpPr>
          <p:cNvPr id="27" name="Rectangle 26"/>
          <p:cNvSpPr/>
          <p:nvPr/>
        </p:nvSpPr>
        <p:spPr>
          <a:xfrm>
            <a:off x="304800" y="4038600"/>
            <a:ext cx="6167458" cy="584775"/>
          </a:xfrm>
          <a:prstGeom prst="rect">
            <a:avLst/>
          </a:prstGeom>
        </p:spPr>
        <p:txBody>
          <a:bodyPr wrap="none">
            <a:spAutoFit/>
          </a:bodyPr>
          <a:lstStyle/>
          <a:p>
            <a:r>
              <a:rPr lang="en-US" sz="3200" b="1" dirty="0" smtClean="0"/>
              <a:t>The Multi-Spectral Imaging Project </a:t>
            </a:r>
            <a:endParaRPr lang="en-US" sz="3200" dirty="0"/>
          </a:p>
        </p:txBody>
      </p:sp>
      <p:pic>
        <p:nvPicPr>
          <p:cNvPr id="33" name="Picture 10"/>
          <p:cNvPicPr>
            <a:picLocks noChangeAspect="1" noChangeArrowheads="1"/>
          </p:cNvPicPr>
          <p:nvPr/>
        </p:nvPicPr>
        <p:blipFill>
          <a:blip r:embed="rId5" cstate="print"/>
          <a:srcRect r="2488" b="52068"/>
          <a:stretch>
            <a:fillRect/>
          </a:stretch>
        </p:blipFill>
        <p:spPr bwMode="auto">
          <a:xfrm>
            <a:off x="685800" y="457200"/>
            <a:ext cx="2077277" cy="3048000"/>
          </a:xfrm>
          <a:prstGeom prst="rect">
            <a:avLst/>
          </a:prstGeom>
          <a:noFill/>
          <a:ln w="25400">
            <a:solidFill>
              <a:schemeClr val="tx1"/>
            </a:solidFill>
            <a:miter lim="800000"/>
            <a:headEnd/>
            <a:tailEnd/>
          </a:ln>
          <a:effectLst/>
        </p:spPr>
      </p:pic>
      <p:grpSp>
        <p:nvGrpSpPr>
          <p:cNvPr id="45" name="Group 44"/>
          <p:cNvGrpSpPr/>
          <p:nvPr/>
        </p:nvGrpSpPr>
        <p:grpSpPr>
          <a:xfrm>
            <a:off x="4503742" y="722376"/>
            <a:ext cx="4030658" cy="3075389"/>
            <a:chOff x="4496997" y="712976"/>
            <a:chExt cx="4030658" cy="3075389"/>
          </a:xfrm>
        </p:grpSpPr>
        <p:pic>
          <p:nvPicPr>
            <p:cNvPr id="43" name="Picture 2"/>
            <p:cNvPicPr>
              <a:picLocks noChangeAspect="1" noChangeArrowheads="1"/>
            </p:cNvPicPr>
            <p:nvPr/>
          </p:nvPicPr>
          <p:blipFill>
            <a:blip r:embed="rId6" cstate="print"/>
            <a:srcRect/>
            <a:stretch>
              <a:fillRect/>
            </a:stretch>
          </p:blipFill>
          <p:spPr bwMode="auto">
            <a:xfrm rot="-180000">
              <a:off x="4496997" y="712976"/>
              <a:ext cx="4030658" cy="3063240"/>
            </a:xfrm>
            <a:prstGeom prst="rect">
              <a:avLst/>
            </a:prstGeom>
            <a:noFill/>
            <a:ln w="25400">
              <a:solidFill>
                <a:schemeClr val="tx1"/>
              </a:solidFill>
              <a:miter lim="800000"/>
              <a:headEnd/>
              <a:tailEnd/>
            </a:ln>
            <a:effectLst/>
          </p:spPr>
        </p:pic>
        <p:sp>
          <p:nvSpPr>
            <p:cNvPr id="44" name="TextBox 43"/>
            <p:cNvSpPr txBox="1"/>
            <p:nvPr/>
          </p:nvSpPr>
          <p:spPr>
            <a:xfrm rot="21360000">
              <a:off x="4584666" y="3326700"/>
              <a:ext cx="2821157" cy="461665"/>
            </a:xfrm>
            <a:prstGeom prst="rect">
              <a:avLst/>
            </a:prstGeom>
            <a:noFill/>
          </p:spPr>
          <p:txBody>
            <a:bodyPr wrap="none" rtlCol="0">
              <a:spAutoFit/>
            </a:bodyPr>
            <a:lstStyle/>
            <a:p>
              <a:r>
                <a:rPr lang="en-US" sz="2400" b="1" dirty="0" smtClean="0"/>
                <a:t>2007- infrared photo</a:t>
              </a:r>
              <a:endParaRPr lang="en-US" sz="2400" b="1"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29"/>
                                        </p:tgtEl>
                                      </p:cBhvr>
                                    </p:animEffect>
                                    <p:set>
                                      <p:cBhvr>
                                        <p:cTn id="7" dur="1" fill="hold">
                                          <p:stCondLst>
                                            <p:cond delay="999"/>
                                          </p:stCondLst>
                                        </p:cTn>
                                        <p:tgtEl>
                                          <p:spTgt spid="2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3074"/>
                                        </p:tgtEl>
                                      </p:cBhvr>
                                    </p:animEffect>
                                    <p:set>
                                      <p:cBhvr>
                                        <p:cTn id="10" dur="1" fill="hold">
                                          <p:stCondLst>
                                            <p:cond delay="999"/>
                                          </p:stCondLst>
                                        </p:cTn>
                                        <p:tgtEl>
                                          <p:spTgt spid="307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28"/>
                                        </p:tgtEl>
                                      </p:cBhvr>
                                    </p:animEffect>
                                    <p:set>
                                      <p:cBhvr>
                                        <p:cTn id="13" dur="1" fill="hold">
                                          <p:stCondLst>
                                            <p:cond delay="999"/>
                                          </p:stCondLst>
                                        </p:cTn>
                                        <p:tgtEl>
                                          <p:spTgt spid="2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5"/>
                                        </p:tgtEl>
                                      </p:cBhvr>
                                    </p:animEffect>
                                    <p:set>
                                      <p:cBhvr>
                                        <p:cTn id="16" dur="1" fill="hold">
                                          <p:stCondLst>
                                            <p:cond delay="999"/>
                                          </p:stCondLst>
                                        </p:cTn>
                                        <p:tgtEl>
                                          <p:spTgt spid="5"/>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19"/>
                                        </p:tgtEl>
                                      </p:cBhvr>
                                    </p:animEffect>
                                    <p:set>
                                      <p:cBhvr>
                                        <p:cTn id="19" dur="1" fill="hold">
                                          <p:stCondLst>
                                            <p:cond delay="999"/>
                                          </p:stCondLst>
                                        </p:cTn>
                                        <p:tgtEl>
                                          <p:spTgt spid="19"/>
                                        </p:tgtEl>
                                        <p:attrNameLst>
                                          <p:attrName>style.visibility</p:attrName>
                                        </p:attrNameLst>
                                      </p:cBhvr>
                                      <p:to>
                                        <p:strVal val="hidden"/>
                                      </p:to>
                                    </p:se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10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1000" fill="hold"/>
                                        <p:tgtEl>
                                          <p:spTgt spid="24"/>
                                        </p:tgtEl>
                                        <p:attrNameLst>
                                          <p:attrName>ppt_w</p:attrName>
                                        </p:attrNameLst>
                                      </p:cBhvr>
                                      <p:tavLst>
                                        <p:tav tm="0">
                                          <p:val>
                                            <p:fltVal val="0"/>
                                          </p:val>
                                        </p:tav>
                                        <p:tav tm="100000">
                                          <p:val>
                                            <p:strVal val="#ppt_w"/>
                                          </p:val>
                                        </p:tav>
                                      </p:tavLst>
                                    </p:anim>
                                    <p:anim calcmode="lin" valueType="num">
                                      <p:cBhvr>
                                        <p:cTn id="32" dur="1000" fill="hold"/>
                                        <p:tgtEl>
                                          <p:spTgt spid="24"/>
                                        </p:tgtEl>
                                        <p:attrNameLst>
                                          <p:attrName>ppt_h</p:attrName>
                                        </p:attrNameLst>
                                      </p:cBhvr>
                                      <p:tavLst>
                                        <p:tav tm="0">
                                          <p:val>
                                            <p:fltVal val="0"/>
                                          </p:val>
                                        </p:tav>
                                        <p:tav tm="100000">
                                          <p:val>
                                            <p:strVal val="#ppt_h"/>
                                          </p:val>
                                        </p:tav>
                                      </p:tavLst>
                                    </p:anim>
                                    <p:animEffect transition="in" filter="fade">
                                      <p:cBhvr>
                                        <p:cTn id="33" dur="1000"/>
                                        <p:tgtEl>
                                          <p:spTgt spid="24"/>
                                        </p:tgtEl>
                                      </p:cBhvr>
                                    </p:animEffect>
                                  </p:childTnLst>
                                </p:cTn>
                              </p:par>
                              <p:par>
                                <p:cTn id="34" presetID="10" presetClass="entr" presetSubtype="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35">
                                            <p:txEl>
                                              <p:pRg st="0" end="0"/>
                                            </p:txEl>
                                          </p:spTgt>
                                        </p:tgtEl>
                                        <p:attrNameLst>
                                          <p:attrName>style.visibility</p:attrName>
                                        </p:attrNameLst>
                                      </p:cBhvr>
                                      <p:to>
                                        <p:strVal val="visible"/>
                                      </p:to>
                                    </p:set>
                                    <p:animEffect transition="in" filter="fade">
                                      <p:cBhvr>
                                        <p:cTn id="40" dur="1000"/>
                                        <p:tgtEl>
                                          <p:spTgt spid="35">
                                            <p:txEl>
                                              <p:pRg st="0" end="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5">
                                            <p:txEl>
                                              <p:pRg st="1" end="1"/>
                                            </p:txEl>
                                          </p:spTgt>
                                        </p:tgtEl>
                                        <p:attrNameLst>
                                          <p:attrName>style.visibility</p:attrName>
                                        </p:attrNameLst>
                                      </p:cBhvr>
                                      <p:to>
                                        <p:strVal val="visible"/>
                                      </p:to>
                                    </p:set>
                                    <p:animEffect transition="in" filter="fade">
                                      <p:cBhvr>
                                        <p:cTn id="43" dur="1000"/>
                                        <p:tgtEl>
                                          <p:spTgt spid="3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5">
                                            <p:txEl>
                                              <p:pRg st="2" end="2"/>
                                            </p:txEl>
                                          </p:spTgt>
                                        </p:tgtEl>
                                        <p:attrNameLst>
                                          <p:attrName>style.visibility</p:attrName>
                                        </p:attrNameLst>
                                      </p:cBhvr>
                                      <p:to>
                                        <p:strVal val="visible"/>
                                      </p:to>
                                    </p:set>
                                    <p:animEffect transition="in" filter="fade">
                                      <p:cBhvr>
                                        <p:cTn id="48" dur="1000"/>
                                        <p:tgtEl>
                                          <p:spTgt spid="35">
                                            <p:txEl>
                                              <p:pRg st="2" end="2"/>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5">
                                            <p:txEl>
                                              <p:pRg st="3" end="3"/>
                                            </p:txEl>
                                          </p:spTgt>
                                        </p:tgtEl>
                                        <p:attrNameLst>
                                          <p:attrName>style.visibility</p:attrName>
                                        </p:attrNameLst>
                                      </p:cBhvr>
                                      <p:to>
                                        <p:strVal val="visible"/>
                                      </p:to>
                                    </p:set>
                                    <p:animEffect transition="in" filter="fade">
                                      <p:cBhvr>
                                        <p:cTn id="51" dur="1000"/>
                                        <p:tgtEl>
                                          <p:spTgt spid="35">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5">
                                            <p:txEl>
                                              <p:pRg st="4" end="4"/>
                                            </p:txEl>
                                          </p:spTgt>
                                        </p:tgtEl>
                                        <p:attrNameLst>
                                          <p:attrName>style.visibility</p:attrName>
                                        </p:attrNameLst>
                                      </p:cBhvr>
                                      <p:to>
                                        <p:strVal val="visible"/>
                                      </p:to>
                                    </p:set>
                                    <p:animEffect transition="in" filter="fade">
                                      <p:cBhvr>
                                        <p:cTn id="56" dur="1000"/>
                                        <p:tgtEl>
                                          <p:spTgt spid="35">
                                            <p:txEl>
                                              <p:pRg st="4" end="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fade">
                                      <p:cBhvr>
                                        <p:cTn id="61" dur="1000"/>
                                        <p:tgtEl>
                                          <p:spTgt spid="4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1000"/>
                                        <p:tgtEl>
                                          <p:spTgt spid="45"/>
                                        </p:tgtEl>
                                      </p:cBhvr>
                                    </p:animEffect>
                                    <p:set>
                                      <p:cBhvr>
                                        <p:cTn id="66" dur="1" fill="hold">
                                          <p:stCondLst>
                                            <p:cond delay="999"/>
                                          </p:stCondLst>
                                        </p:cTn>
                                        <p:tgtEl>
                                          <p:spTgt spid="4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fade">
                                      <p:cBhvr>
                                        <p:cTn id="71" dur="1000"/>
                                        <p:tgtEl>
                                          <p:spTgt spid="42"/>
                                        </p:tgtEl>
                                      </p:cBhvr>
                                    </p:animEffect>
                                  </p:childTnLst>
                                </p:cTn>
                              </p:par>
                              <p:par>
                                <p:cTn id="72" presetID="10" presetClass="exit" presetSubtype="0" fill="hold" nodeType="withEffect">
                                  <p:stCondLst>
                                    <p:cond delay="500"/>
                                  </p:stCondLst>
                                  <p:childTnLst>
                                    <p:animEffect transition="out" filter="fade">
                                      <p:cBhvr>
                                        <p:cTn id="73" dur="1000"/>
                                        <p:tgtEl>
                                          <p:spTgt spid="40"/>
                                        </p:tgtEl>
                                      </p:cBhvr>
                                    </p:animEffect>
                                    <p:set>
                                      <p:cBhvr>
                                        <p:cTn id="74" dur="1" fill="hold">
                                          <p:stCondLst>
                                            <p:cond delay="999"/>
                                          </p:stCondLst>
                                        </p:cTn>
                                        <p:tgtEl>
                                          <p:spTgt spid="4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fade">
                                      <p:cBhvr>
                                        <p:cTn id="79"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0" grpId="0" animBg="1"/>
      <p:bldP spid="28" grpId="0"/>
      <p:bldP spid="19" grpId="0" animBg="1"/>
      <p:bldP spid="24" grpId="0"/>
      <p:bldP spid="27" grpId="0"/>
    </p:bldLst>
  </p:timing>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p:cNvGrpSpPr/>
          <p:nvPr/>
        </p:nvGrpSpPr>
        <p:grpSpPr>
          <a:xfrm>
            <a:off x="0" y="0"/>
            <a:ext cx="9144000" cy="15788938"/>
            <a:chOff x="-152400" y="-152400"/>
            <a:chExt cx="9144000" cy="15788938"/>
          </a:xfrm>
        </p:grpSpPr>
        <p:sp>
          <p:nvSpPr>
            <p:cNvPr id="2" name="Rectangle 1"/>
            <p:cNvSpPr/>
            <p:nvPr/>
          </p:nvSpPr>
          <p:spPr>
            <a:xfrm>
              <a:off x="-152400" y="-152400"/>
              <a:ext cx="9144000" cy="461665"/>
            </a:xfrm>
            <a:prstGeom prst="rect">
              <a:avLst/>
            </a:prstGeom>
          </p:spPr>
          <p:txBody>
            <a:bodyPr wrap="square">
              <a:spAutoFit/>
            </a:bodyPr>
            <a:lstStyle/>
            <a:p>
              <a:pPr algn="ctr"/>
              <a:r>
                <a:rPr lang="en-US" sz="2400" b="1" dirty="0" smtClean="0"/>
                <a:t>Bud Turner (1943-2011) - baseline digital images of artifacts </a:t>
              </a:r>
              <a:endParaRPr lang="en-US" sz="2400" b="1" dirty="0"/>
            </a:p>
          </p:txBody>
        </p:sp>
        <p:sp useBgFill="1">
          <p:nvSpPr>
            <p:cNvPr id="3" name="Rectangle 2"/>
            <p:cNvSpPr/>
            <p:nvPr/>
          </p:nvSpPr>
          <p:spPr>
            <a:xfrm>
              <a:off x="-152400" y="-152400"/>
              <a:ext cx="9144000" cy="15788938"/>
            </a:xfrm>
            <a:prstGeom prst="rect">
              <a:avLst/>
            </a:prstGeom>
          </p:spPr>
          <p:txBody>
            <a:bodyPr wrap="square">
              <a:spAutoFit/>
            </a:bodyPr>
            <a:lstStyle/>
            <a:p>
              <a:r>
                <a:rPr lang="en-US" sz="2000" dirty="0" smtClean="0">
                  <a:hlinkClick r:id="rId2"/>
                </a:rPr>
                <a:t>https://www.nps.gov/articles/cany-rock-markings-photo.htm</a:t>
              </a:r>
              <a:endParaRPr lang="en-US" sz="2000" dirty="0" smtClean="0"/>
            </a:p>
            <a:p>
              <a:r>
                <a:rPr lang="en-US" sz="2000" dirty="0" smtClean="0"/>
                <a:t>	</a:t>
              </a:r>
              <a:r>
                <a:rPr lang="en-US" sz="2000" b="1" dirty="0" smtClean="0"/>
                <a:t>In 2007</a:t>
              </a:r>
              <a:r>
                <a:rPr lang="en-US" sz="2000" dirty="0" smtClean="0"/>
                <a:t>, Bud Turner showed up at park headquarters in Moab looking for a volunteer opportunity that would allow him to contribute something to the park while experimenting with his passion for digital cameras, filters and different photographic techniques. He was especially </a:t>
              </a:r>
              <a:r>
                <a:rPr lang="en-US" sz="2000" b="1" dirty="0" smtClean="0"/>
                <a:t>interested in photographing prehistoric rock markings</a:t>
              </a:r>
              <a:r>
                <a:rPr lang="en-US" sz="2000" dirty="0" smtClean="0"/>
                <a:t>.		We settled on Barrier Canyon Style rock art as the subject of his project. This pictograph style is spectacular, and </a:t>
              </a:r>
              <a:r>
                <a:rPr lang="en-US" sz="2000" dirty="0" err="1" smtClean="0"/>
                <a:t>Canyonlands</a:t>
              </a:r>
              <a:r>
                <a:rPr lang="en-US" sz="2000" dirty="0" smtClean="0"/>
                <a:t> National Park contains a majority of known panels, including the Great Gallery in Horseshoe Canyon, the type site for the style. In many cases, the documentation of the panels is poor or non-existent, so the project has a great benefit to park managers. It is also potentially interesting to archeologists and amateur enthusiasts because there is very little hard science regarding </a:t>
              </a:r>
              <a:r>
                <a:rPr lang="en-US" sz="2000" b="1" dirty="0" smtClean="0"/>
                <a:t>dating, pigment compositions, subtle stylistic differences, and a host of other possible research topics.</a:t>
              </a:r>
            </a:p>
            <a:p>
              <a:r>
                <a:rPr lang="en-US" sz="2000" dirty="0" smtClean="0"/>
                <a:t>	Turner agreed to provide the park with a high-resolution photographic record of all the Barrier Canyon Style pictograph panels located in </a:t>
              </a:r>
              <a:r>
                <a:rPr lang="en-US" sz="2000" dirty="0" err="1" smtClean="0"/>
                <a:t>Canyonlands</a:t>
              </a:r>
              <a:r>
                <a:rPr lang="en-US" sz="2000" dirty="0" smtClean="0"/>
                <a:t> and in nearby Arches National Park. These digital and film images will be used as a </a:t>
              </a:r>
              <a:r>
                <a:rPr lang="en-US" sz="2000" b="1" dirty="0" smtClean="0"/>
                <a:t>baseline to help park managers determine the long-term effects of weathering and aging. </a:t>
              </a:r>
              <a:r>
                <a:rPr lang="en-US" sz="2000" dirty="0" smtClean="0"/>
                <a:t>The images can also </a:t>
              </a:r>
              <a:r>
                <a:rPr lang="en-US" sz="2000" b="1" dirty="0" smtClean="0"/>
                <a:t>assist researchers interested in investigating how the panels were created, what pigments and paint binders were used, and what changes to the panels were made by later artists. </a:t>
              </a:r>
              <a:r>
                <a:rPr lang="en-US" sz="2000" dirty="0" smtClean="0"/>
                <a:t>Selected images can also be used in educational displays to aid in the understanding and preservation of these important resources.</a:t>
              </a:r>
            </a:p>
            <a:p>
              <a:r>
                <a:rPr lang="en-US" sz="2000" dirty="0" smtClean="0"/>
                <a:t>	In addition to the baseline record, Turner also </a:t>
              </a:r>
              <a:r>
                <a:rPr lang="en-US" sz="2000" b="1" dirty="0" smtClean="0"/>
                <a:t>photographed the panels in infrared wavelengths</a:t>
              </a:r>
              <a:r>
                <a:rPr lang="en-US" sz="2000" dirty="0" smtClean="0"/>
                <a:t>, and this is where things really become interesting. </a:t>
              </a:r>
              <a:r>
                <a:rPr lang="en-US" sz="2000" b="1" dirty="0" smtClean="0"/>
                <a:t>Rock marking pigments react differently in infrared wavelengths, which are invisible to the human eye, than they do in visible light. </a:t>
              </a:r>
              <a:r>
                <a:rPr lang="en-US" sz="2000" dirty="0" smtClean="0"/>
                <a:t>Our initial expectation was that lighter pigments, such as white, would become transparent, while darker colors, such as red, would become even darker, allowing the observer to see beneath a white outer layer of pigment to the darker image beneath. This would help reveal vandalized or eroded red pigments that could no longer be seen with the naked eye. What we have discovered, however, is that rock marking pigments don’t always follow expectations.</a:t>
              </a:r>
            </a:p>
            <a:p>
              <a:r>
                <a:rPr lang="en-US" sz="2000" dirty="0" smtClean="0"/>
                <a:t>	In the first set of pictures, the </a:t>
              </a:r>
              <a:r>
                <a:rPr lang="en-US" sz="2000" b="1" dirty="0" smtClean="0"/>
                <a:t>Courthouse Wash Panel </a:t>
              </a:r>
              <a:r>
                <a:rPr lang="en-US" sz="2000" dirty="0" smtClean="0"/>
                <a:t>at Arches National Park was photographed in both visible and infrared wavelengths. True to expectations, the </a:t>
              </a:r>
              <a:r>
                <a:rPr lang="en-US" sz="2000" b="1" dirty="0" smtClean="0"/>
                <a:t>white circular figures became transparent in the infrared wavelengths and the red figures became much darker. </a:t>
              </a:r>
              <a:r>
                <a:rPr lang="en-US" sz="2000" dirty="0" smtClean="0"/>
                <a:t>The amount of detail that can be seen in the infrared image is striking when compared to what can be seen in visible light.</a:t>
              </a:r>
            </a:p>
            <a:p>
              <a:r>
                <a:rPr lang="en-US" sz="2000" dirty="0" smtClean="0"/>
                <a:t>	two images of a rock wall with a long row of white painted dots and two round painted figures. In one image, large human shapes are visible behind these white figures.</a:t>
              </a:r>
            </a:p>
            <a:p>
              <a:r>
                <a:rPr lang="en-US" sz="2000" dirty="0" smtClean="0"/>
                <a:t>	The second set of photos, however, confounded our initial expectations. The pigments at the </a:t>
              </a:r>
              <a:r>
                <a:rPr lang="en-US" sz="2000" dirty="0" err="1" smtClean="0"/>
                <a:t>Peekaboo</a:t>
              </a:r>
              <a:r>
                <a:rPr lang="en-US" sz="2000" dirty="0" smtClean="0"/>
                <a:t> Panel at The Needles did not react as expected to the infrared wavelengths. The white images did not become transparent and the red images did not get darker and more visible. However, some details became much more visible, such as the large trapezoidal figure in the upper right of the panel.</a:t>
              </a:r>
            </a:p>
            <a:p>
              <a:r>
                <a:rPr lang="en-US" sz="2000" dirty="0" smtClean="0"/>
                <a:t>	Turner’s contribution allowed us to “see” just how little we understand about the processes prehistoric people used to turn minerals into paint. Pigment composition is only one of the interesting areas we plan to research in the future. We are finding these ancient artworks to be more complex and enigmatic than we imagined, and every time we point a camera at another panel, something new and unexpected is revealed.</a:t>
              </a:r>
            </a:p>
            <a:p>
              <a:r>
                <a:rPr lang="en-US" sz="2000" dirty="0" smtClean="0"/>
                <a:t>	Turner's work was completed in 2007 thanks to a Discovery Pool Grant from the </a:t>
              </a:r>
              <a:r>
                <a:rPr lang="en-US" sz="2000" dirty="0" err="1" smtClean="0"/>
                <a:t>Canyonlands</a:t>
              </a:r>
              <a:r>
                <a:rPr lang="en-US" sz="2000" dirty="0" smtClean="0"/>
                <a:t> Natural History Association.</a:t>
              </a:r>
              <a:endParaRPr lang="en-US" sz="2000" dirty="0"/>
            </a:p>
          </p:txBody>
        </p:sp>
      </p:grpSp>
    </p:spTree>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461665"/>
          </a:xfrm>
          <a:prstGeom prst="rect">
            <a:avLst/>
          </a:prstGeom>
        </p:spPr>
        <p:txBody>
          <a:bodyPr wrap="square">
            <a:spAutoFit/>
          </a:bodyPr>
          <a:lstStyle/>
          <a:p>
            <a:pPr algn="ctr"/>
            <a:r>
              <a:rPr lang="en-US" sz="2400" b="1" dirty="0" smtClean="0"/>
              <a:t>Bud Turner (1943-2011) - baseline digital images of artifacts </a:t>
            </a:r>
            <a:endParaRPr lang="en-US" sz="2400" b="1" dirty="0"/>
          </a:p>
        </p:txBody>
      </p:sp>
      <p:sp useBgFill="1">
        <p:nvSpPr>
          <p:cNvPr id="3" name="Rectangle 2"/>
          <p:cNvSpPr/>
          <p:nvPr/>
        </p:nvSpPr>
        <p:spPr>
          <a:xfrm>
            <a:off x="0" y="381000"/>
            <a:ext cx="9144000" cy="4708981"/>
          </a:xfrm>
          <a:prstGeom prst="rect">
            <a:avLst/>
          </a:prstGeom>
        </p:spPr>
        <p:txBody>
          <a:bodyPr wrap="square">
            <a:spAutoFit/>
          </a:bodyPr>
          <a:lstStyle/>
          <a:p>
            <a:r>
              <a:rPr lang="en-US" sz="2000" dirty="0" smtClean="0">
                <a:hlinkClick r:id="rId2"/>
              </a:rPr>
              <a:t>https://www.legacy.com/us/obituaries/thereporter/name/bud-turner-obituary?id=20387615</a:t>
            </a:r>
            <a:endParaRPr lang="en-US" sz="2000" dirty="0" smtClean="0"/>
          </a:p>
          <a:p>
            <a:r>
              <a:rPr lang="en-US" sz="2000" dirty="0" smtClean="0"/>
              <a:t>	Bud F. Turner, a former Vacaville resident, died from a heart attack on Tuesday, July 26, 2011. Bud graduated from Vacaville High School in 1961 and promptly joined the Navy, serving on the nuclear submarine the Stonewall Jackson.  After completing his submarine service, he worked for IBM for 18 years and retired from McKesson Corporation in 2000.</a:t>
            </a:r>
          </a:p>
          <a:p>
            <a:r>
              <a:rPr lang="en-US" sz="2000" dirty="0" smtClean="0"/>
              <a:t>	A self-described jack-of-all-trades, master of none, Bud's passions, hobbies and interests were endless and only matched by his love for his girls. Technology, writing and photography were just a few of his favorite pursuits.  Bud spent much of his free time outdoors exploring the wilderness and capturing beautiful images in film and digital media.  In 2008, Bud bought a home in Moab, Utah, and in 2009, he realized a lifelong dream by appearing on the National Geographic documentary, "</a:t>
            </a:r>
            <a:r>
              <a:rPr lang="en-US" sz="2000" dirty="0" err="1" smtClean="0"/>
              <a:t>Canyonlands</a:t>
            </a:r>
            <a:r>
              <a:rPr lang="en-US" sz="2000" dirty="0" smtClean="0"/>
              <a:t>, Wild Spaces," sharing his research associated with the Multi-spectral Imaging Project, a long-term volunteer effort he created for the National Park Service.</a:t>
            </a:r>
            <a:endParaRPr lang="en-US" sz="2000"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42"/>
          <p:cNvGrpSpPr/>
          <p:nvPr/>
        </p:nvGrpSpPr>
        <p:grpSpPr>
          <a:xfrm>
            <a:off x="0" y="1238248"/>
            <a:ext cx="9358859" cy="5619752"/>
            <a:chOff x="0" y="1238248"/>
            <a:chExt cx="9358859" cy="5619752"/>
          </a:xfrm>
        </p:grpSpPr>
        <p:pic>
          <p:nvPicPr>
            <p:cNvPr id="1026" name="Picture 2" descr="http://theresilientearth.com/files/images/earths_structure-USGS.jpg"/>
            <p:cNvPicPr>
              <a:picLocks noChangeAspect="1" noChangeArrowheads="1"/>
            </p:cNvPicPr>
            <p:nvPr/>
          </p:nvPicPr>
          <p:blipFill>
            <a:blip r:embed="rId3" cstate="print"/>
            <a:srcRect/>
            <a:stretch>
              <a:fillRect/>
            </a:stretch>
          </p:blipFill>
          <p:spPr bwMode="auto">
            <a:xfrm>
              <a:off x="0" y="1238248"/>
              <a:ext cx="9144000" cy="5619752"/>
            </a:xfrm>
            <a:prstGeom prst="rect">
              <a:avLst/>
            </a:prstGeom>
            <a:noFill/>
          </p:spPr>
        </p:pic>
        <p:sp>
          <p:nvSpPr>
            <p:cNvPr id="42" name="Freeform 41"/>
            <p:cNvSpPr/>
            <p:nvPr/>
          </p:nvSpPr>
          <p:spPr>
            <a:xfrm>
              <a:off x="5136630" y="1429062"/>
              <a:ext cx="4222229" cy="5121640"/>
            </a:xfrm>
            <a:custGeom>
              <a:avLst/>
              <a:gdLst>
                <a:gd name="connsiteX0" fmla="*/ 2073639 w 4222229"/>
                <a:gd name="connsiteY0" fmla="*/ 724525 h 5746230"/>
                <a:gd name="connsiteX1" fmla="*/ 214859 w 4222229"/>
                <a:gd name="connsiteY1" fmla="*/ 5131633 h 5746230"/>
                <a:gd name="connsiteX2" fmla="*/ 784485 w 4222229"/>
                <a:gd name="connsiteY2" fmla="*/ 4412105 h 5746230"/>
                <a:gd name="connsiteX3" fmla="*/ 1728865 w 4222229"/>
                <a:gd name="connsiteY3" fmla="*/ 3692577 h 5746230"/>
                <a:gd name="connsiteX4" fmla="*/ 3003029 w 4222229"/>
                <a:gd name="connsiteY4" fmla="*/ 2028669 h 5746230"/>
                <a:gd name="connsiteX5" fmla="*/ 3812498 w 4222229"/>
                <a:gd name="connsiteY5" fmla="*/ 1908748 h 5746230"/>
                <a:gd name="connsiteX6" fmla="*/ 3977390 w 4222229"/>
                <a:gd name="connsiteY6" fmla="*/ 1698885 h 5746230"/>
                <a:gd name="connsiteX7" fmla="*/ 3902439 w 4222229"/>
                <a:gd name="connsiteY7" fmla="*/ 784485 h 5746230"/>
                <a:gd name="connsiteX8" fmla="*/ 2073639 w 4222229"/>
                <a:gd name="connsiteY8" fmla="*/ 724525 h 5746230"/>
                <a:gd name="connsiteX0" fmla="*/ 2073639 w 4222229"/>
                <a:gd name="connsiteY0" fmla="*/ 99935 h 5121640"/>
                <a:gd name="connsiteX1" fmla="*/ 214859 w 4222229"/>
                <a:gd name="connsiteY1" fmla="*/ 4507043 h 5121640"/>
                <a:gd name="connsiteX2" fmla="*/ 784485 w 4222229"/>
                <a:gd name="connsiteY2" fmla="*/ 3787515 h 5121640"/>
                <a:gd name="connsiteX3" fmla="*/ 1728865 w 4222229"/>
                <a:gd name="connsiteY3" fmla="*/ 3067987 h 5121640"/>
                <a:gd name="connsiteX4" fmla="*/ 3003029 w 4222229"/>
                <a:gd name="connsiteY4" fmla="*/ 1404079 h 5121640"/>
                <a:gd name="connsiteX5" fmla="*/ 3812498 w 4222229"/>
                <a:gd name="connsiteY5" fmla="*/ 1284158 h 5121640"/>
                <a:gd name="connsiteX6" fmla="*/ 3977390 w 4222229"/>
                <a:gd name="connsiteY6" fmla="*/ 1074295 h 5121640"/>
                <a:gd name="connsiteX7" fmla="*/ 3902439 w 4222229"/>
                <a:gd name="connsiteY7" fmla="*/ 159895 h 5121640"/>
                <a:gd name="connsiteX8" fmla="*/ 2073639 w 4222229"/>
                <a:gd name="connsiteY8" fmla="*/ 99935 h 5121640"/>
                <a:gd name="connsiteX0" fmla="*/ 2073639 w 4222229"/>
                <a:gd name="connsiteY0" fmla="*/ 99935 h 5121640"/>
                <a:gd name="connsiteX1" fmla="*/ 214859 w 4222229"/>
                <a:gd name="connsiteY1" fmla="*/ 4507043 h 5121640"/>
                <a:gd name="connsiteX2" fmla="*/ 784485 w 4222229"/>
                <a:gd name="connsiteY2" fmla="*/ 3787515 h 5121640"/>
                <a:gd name="connsiteX3" fmla="*/ 1728865 w 4222229"/>
                <a:gd name="connsiteY3" fmla="*/ 3067987 h 5121640"/>
                <a:gd name="connsiteX4" fmla="*/ 3003029 w 4222229"/>
                <a:gd name="connsiteY4" fmla="*/ 1404079 h 5121640"/>
                <a:gd name="connsiteX5" fmla="*/ 3812498 w 4222229"/>
                <a:gd name="connsiteY5" fmla="*/ 1284158 h 5121640"/>
                <a:gd name="connsiteX6" fmla="*/ 3977390 w 4222229"/>
                <a:gd name="connsiteY6" fmla="*/ 1074295 h 5121640"/>
                <a:gd name="connsiteX7" fmla="*/ 3902439 w 4222229"/>
                <a:gd name="connsiteY7" fmla="*/ 159895 h 5121640"/>
                <a:gd name="connsiteX8" fmla="*/ 2073639 w 4222229"/>
                <a:gd name="connsiteY8" fmla="*/ 99935 h 5121640"/>
                <a:gd name="connsiteX0" fmla="*/ 2073639 w 4222229"/>
                <a:gd name="connsiteY0" fmla="*/ 99935 h 5121640"/>
                <a:gd name="connsiteX1" fmla="*/ 214859 w 4222229"/>
                <a:gd name="connsiteY1" fmla="*/ 4507043 h 5121640"/>
                <a:gd name="connsiteX2" fmla="*/ 784485 w 4222229"/>
                <a:gd name="connsiteY2" fmla="*/ 3787515 h 5121640"/>
                <a:gd name="connsiteX3" fmla="*/ 1728865 w 4222229"/>
                <a:gd name="connsiteY3" fmla="*/ 3067987 h 5121640"/>
                <a:gd name="connsiteX4" fmla="*/ 3003029 w 4222229"/>
                <a:gd name="connsiteY4" fmla="*/ 1404079 h 5121640"/>
                <a:gd name="connsiteX5" fmla="*/ 3812498 w 4222229"/>
                <a:gd name="connsiteY5" fmla="*/ 1284158 h 5121640"/>
                <a:gd name="connsiteX6" fmla="*/ 3977390 w 4222229"/>
                <a:gd name="connsiteY6" fmla="*/ 1074295 h 5121640"/>
                <a:gd name="connsiteX7" fmla="*/ 3902439 w 4222229"/>
                <a:gd name="connsiteY7" fmla="*/ 159895 h 5121640"/>
                <a:gd name="connsiteX8" fmla="*/ 2073639 w 4222229"/>
                <a:gd name="connsiteY8" fmla="*/ 99935 h 512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2229" h="5121640">
                  <a:moveTo>
                    <a:pt x="2073639" y="99935"/>
                  </a:moveTo>
                  <a:cubicBezTo>
                    <a:pt x="1636426" y="1251680"/>
                    <a:pt x="548390" y="3819994"/>
                    <a:pt x="214859" y="4507043"/>
                  </a:cubicBezTo>
                  <a:cubicBezTo>
                    <a:pt x="0" y="5121640"/>
                    <a:pt x="532151" y="4027358"/>
                    <a:pt x="784485" y="3787515"/>
                  </a:cubicBezTo>
                  <a:cubicBezTo>
                    <a:pt x="1036819" y="3547672"/>
                    <a:pt x="1359108" y="3465226"/>
                    <a:pt x="1728865" y="3067987"/>
                  </a:cubicBezTo>
                  <a:cubicBezTo>
                    <a:pt x="2098622" y="2670748"/>
                    <a:pt x="2655757" y="1701384"/>
                    <a:pt x="3003029" y="1404079"/>
                  </a:cubicBezTo>
                  <a:cubicBezTo>
                    <a:pt x="3350301" y="1106774"/>
                    <a:pt x="3650105" y="1339122"/>
                    <a:pt x="3812498" y="1284158"/>
                  </a:cubicBezTo>
                  <a:cubicBezTo>
                    <a:pt x="3974891" y="1229194"/>
                    <a:pt x="3962400" y="1261672"/>
                    <a:pt x="3977390" y="1074295"/>
                  </a:cubicBezTo>
                  <a:cubicBezTo>
                    <a:pt x="3992380" y="886918"/>
                    <a:pt x="4222229" y="319790"/>
                    <a:pt x="3902439" y="159895"/>
                  </a:cubicBezTo>
                  <a:cubicBezTo>
                    <a:pt x="3582649" y="0"/>
                    <a:pt x="3085475" y="96187"/>
                    <a:pt x="2073639" y="999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Oval 25"/>
          <p:cNvSpPr>
            <a:spLocks noChangeAspect="1"/>
          </p:cNvSpPr>
          <p:nvPr/>
        </p:nvSpPr>
        <p:spPr>
          <a:xfrm>
            <a:off x="533400" y="4096512"/>
            <a:ext cx="2697480" cy="2697480"/>
          </a:xfrm>
          <a:prstGeom prst="ellipse">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2438400" y="4419600"/>
            <a:ext cx="990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1219200" y="3657600"/>
            <a:ext cx="762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209800" y="5253335"/>
            <a:ext cx="1295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0" y="0"/>
            <a:ext cx="9144000" cy="584775"/>
          </a:xfrm>
          <a:prstGeom prst="rect">
            <a:avLst/>
          </a:prstGeom>
          <a:noFill/>
        </p:spPr>
        <p:txBody>
          <a:bodyPr wrap="square" rtlCol="0">
            <a:spAutoFit/>
          </a:bodyPr>
          <a:lstStyle/>
          <a:p>
            <a:pPr algn="ctr"/>
            <a:r>
              <a:rPr lang="en-US" sz="3200" b="1" dirty="0" smtClean="0">
                <a:latin typeface="Arial" pitchFamily="34" charset="0"/>
                <a:cs typeface="Arial" pitchFamily="34" charset="0"/>
              </a:rPr>
              <a:t>3-D Schematic View of the Earth</a:t>
            </a:r>
          </a:p>
        </p:txBody>
      </p:sp>
      <p:sp>
        <p:nvSpPr>
          <p:cNvPr id="49" name="TextBox 48"/>
          <p:cNvSpPr txBox="1"/>
          <p:nvPr/>
        </p:nvSpPr>
        <p:spPr>
          <a:xfrm>
            <a:off x="0" y="0"/>
            <a:ext cx="9144000" cy="584775"/>
          </a:xfrm>
          <a:prstGeom prst="rect">
            <a:avLst/>
          </a:prstGeom>
          <a:solidFill>
            <a:srgbClr val="FF0000"/>
          </a:solidFill>
        </p:spPr>
        <p:txBody>
          <a:bodyPr wrap="square" rtlCol="0">
            <a:spAutoFit/>
          </a:bodyPr>
          <a:lstStyle/>
          <a:p>
            <a:pPr algn="ctr"/>
            <a:r>
              <a:rPr lang="en-US" sz="3200" b="1" dirty="0" smtClean="0">
                <a:solidFill>
                  <a:schemeClr val="bg1"/>
                </a:solidFill>
                <a:latin typeface="Arial" pitchFamily="34" charset="0"/>
                <a:cs typeface="Arial" pitchFamily="34" charset="0"/>
              </a:rPr>
              <a:t>Heat convection cells are in the Mantle.</a:t>
            </a:r>
          </a:p>
        </p:txBody>
      </p:sp>
      <p:sp>
        <p:nvSpPr>
          <p:cNvPr id="50" name="Oval 49"/>
          <p:cNvSpPr>
            <a:spLocks noChangeAspect="1"/>
          </p:cNvSpPr>
          <p:nvPr/>
        </p:nvSpPr>
        <p:spPr>
          <a:xfrm>
            <a:off x="609600" y="4151376"/>
            <a:ext cx="2560320" cy="2560320"/>
          </a:xfrm>
          <a:prstGeom prst="ellipse">
            <a:avLst/>
          </a:prstGeom>
          <a:solidFill>
            <a:schemeClr val="tx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a:spLocks noChangeAspect="1"/>
          </p:cNvSpPr>
          <p:nvPr/>
        </p:nvSpPr>
        <p:spPr>
          <a:xfrm>
            <a:off x="1188720" y="4727448"/>
            <a:ext cx="1426464" cy="1426464"/>
          </a:xfrm>
          <a:prstGeom prst="ellipse">
            <a:avLst/>
          </a:prstGeom>
          <a:solidFill>
            <a:srgbClr val="FEF1E6"/>
          </a:solidFill>
          <a:ln w="76200">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286000" y="3352800"/>
            <a:ext cx="762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1905000" y="1917192"/>
            <a:ext cx="5086350" cy="2438400"/>
          </a:xfrm>
          <a:custGeom>
            <a:avLst/>
            <a:gdLst>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133600 h 2819400"/>
              <a:gd name="connsiteX8" fmla="*/ 742950 w 5200650"/>
              <a:gd name="connsiteY8" fmla="*/ 476250 h 2819400"/>
              <a:gd name="connsiteX9" fmla="*/ 1504950 w 5200650"/>
              <a:gd name="connsiteY9" fmla="*/ 381000 h 2819400"/>
              <a:gd name="connsiteX10" fmla="*/ 2286000 w 5200650"/>
              <a:gd name="connsiteY10" fmla="*/ 381000 h 2819400"/>
              <a:gd name="connsiteX11" fmla="*/ 838200 w 5200650"/>
              <a:gd name="connsiteY11" fmla="*/ 381000 h 2819400"/>
              <a:gd name="connsiteX12" fmla="*/ 1676400 w 5200650"/>
              <a:gd name="connsiteY12" fmla="*/ 190500 h 2819400"/>
              <a:gd name="connsiteX13" fmla="*/ 2571750 w 5200650"/>
              <a:gd name="connsiteY13" fmla="*/ 190500 h 2819400"/>
              <a:gd name="connsiteX14" fmla="*/ 2952750 w 5200650"/>
              <a:gd name="connsiteY14" fmla="*/ 5334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133600 h 2819400"/>
              <a:gd name="connsiteX8" fmla="*/ 742950 w 5200650"/>
              <a:gd name="connsiteY8" fmla="*/ 476250 h 2819400"/>
              <a:gd name="connsiteX9" fmla="*/ 1504950 w 5200650"/>
              <a:gd name="connsiteY9" fmla="*/ 381000 h 2819400"/>
              <a:gd name="connsiteX10" fmla="*/ 800100 w 5200650"/>
              <a:gd name="connsiteY10" fmla="*/ 495300 h 2819400"/>
              <a:gd name="connsiteX11" fmla="*/ 838200 w 5200650"/>
              <a:gd name="connsiteY11" fmla="*/ 381000 h 2819400"/>
              <a:gd name="connsiteX12" fmla="*/ 1676400 w 5200650"/>
              <a:gd name="connsiteY12" fmla="*/ 190500 h 2819400"/>
              <a:gd name="connsiteX13" fmla="*/ 2571750 w 5200650"/>
              <a:gd name="connsiteY13" fmla="*/ 190500 h 2819400"/>
              <a:gd name="connsiteX14" fmla="*/ 2952750 w 5200650"/>
              <a:gd name="connsiteY14" fmla="*/ 5334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133600 h 2819400"/>
              <a:gd name="connsiteX8" fmla="*/ 742950 w 5200650"/>
              <a:gd name="connsiteY8" fmla="*/ 476250 h 2819400"/>
              <a:gd name="connsiteX9" fmla="*/ 1028700 w 5200650"/>
              <a:gd name="connsiteY9" fmla="*/ 342900 h 2819400"/>
              <a:gd name="connsiteX10" fmla="*/ 800100 w 5200650"/>
              <a:gd name="connsiteY10" fmla="*/ 495300 h 2819400"/>
              <a:gd name="connsiteX11" fmla="*/ 838200 w 5200650"/>
              <a:gd name="connsiteY11" fmla="*/ 381000 h 2819400"/>
              <a:gd name="connsiteX12" fmla="*/ 1676400 w 5200650"/>
              <a:gd name="connsiteY12" fmla="*/ 190500 h 2819400"/>
              <a:gd name="connsiteX13" fmla="*/ 2571750 w 5200650"/>
              <a:gd name="connsiteY13" fmla="*/ 190500 h 2819400"/>
              <a:gd name="connsiteX14" fmla="*/ 2952750 w 5200650"/>
              <a:gd name="connsiteY14" fmla="*/ 5334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133600 h 2819400"/>
              <a:gd name="connsiteX8" fmla="*/ 742950 w 5200650"/>
              <a:gd name="connsiteY8" fmla="*/ 476250 h 2819400"/>
              <a:gd name="connsiteX9" fmla="*/ 1028700 w 5200650"/>
              <a:gd name="connsiteY9" fmla="*/ 342900 h 2819400"/>
              <a:gd name="connsiteX10" fmla="*/ 800100 w 5200650"/>
              <a:gd name="connsiteY10" fmla="*/ 495300 h 2819400"/>
              <a:gd name="connsiteX11" fmla="*/ 838200 w 5200650"/>
              <a:gd name="connsiteY11" fmla="*/ 381000 h 2819400"/>
              <a:gd name="connsiteX12" fmla="*/ 1790700 w 5200650"/>
              <a:gd name="connsiteY12" fmla="*/ 190500 h 2819400"/>
              <a:gd name="connsiteX13" fmla="*/ 2571750 w 5200650"/>
              <a:gd name="connsiteY13" fmla="*/ 190500 h 2819400"/>
              <a:gd name="connsiteX14" fmla="*/ 2952750 w 5200650"/>
              <a:gd name="connsiteY14" fmla="*/ 5334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133600 h 2819400"/>
              <a:gd name="connsiteX8" fmla="*/ 742950 w 5200650"/>
              <a:gd name="connsiteY8" fmla="*/ 476250 h 2819400"/>
              <a:gd name="connsiteX9" fmla="*/ 1028700 w 5200650"/>
              <a:gd name="connsiteY9" fmla="*/ 342900 h 2819400"/>
              <a:gd name="connsiteX10" fmla="*/ 800100 w 5200650"/>
              <a:gd name="connsiteY10" fmla="*/ 495300 h 2819400"/>
              <a:gd name="connsiteX11" fmla="*/ 838200 w 5200650"/>
              <a:gd name="connsiteY11" fmla="*/ 381000 h 2819400"/>
              <a:gd name="connsiteX12" fmla="*/ 1790700 w 5200650"/>
              <a:gd name="connsiteY12" fmla="*/ 190500 h 2819400"/>
              <a:gd name="connsiteX13" fmla="*/ 2571750 w 5200650"/>
              <a:gd name="connsiteY13" fmla="*/ 190500 h 2819400"/>
              <a:gd name="connsiteX14" fmla="*/ 2781300 w 5200650"/>
              <a:gd name="connsiteY14" fmla="*/ 4191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247900 h 2819400"/>
              <a:gd name="connsiteX8" fmla="*/ 742950 w 5200650"/>
              <a:gd name="connsiteY8" fmla="*/ 476250 h 2819400"/>
              <a:gd name="connsiteX9" fmla="*/ 1028700 w 5200650"/>
              <a:gd name="connsiteY9" fmla="*/ 342900 h 2819400"/>
              <a:gd name="connsiteX10" fmla="*/ 800100 w 5200650"/>
              <a:gd name="connsiteY10" fmla="*/ 495300 h 2819400"/>
              <a:gd name="connsiteX11" fmla="*/ 838200 w 5200650"/>
              <a:gd name="connsiteY11" fmla="*/ 381000 h 2819400"/>
              <a:gd name="connsiteX12" fmla="*/ 1790700 w 5200650"/>
              <a:gd name="connsiteY12" fmla="*/ 190500 h 2819400"/>
              <a:gd name="connsiteX13" fmla="*/ 2571750 w 5200650"/>
              <a:gd name="connsiteY13" fmla="*/ 190500 h 2819400"/>
              <a:gd name="connsiteX14" fmla="*/ 2781300 w 5200650"/>
              <a:gd name="connsiteY14" fmla="*/ 4191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247900 h 2819400"/>
              <a:gd name="connsiteX8" fmla="*/ 742950 w 5200650"/>
              <a:gd name="connsiteY8" fmla="*/ 476250 h 2819400"/>
              <a:gd name="connsiteX9" fmla="*/ 1028700 w 5200650"/>
              <a:gd name="connsiteY9" fmla="*/ 342900 h 2819400"/>
              <a:gd name="connsiteX10" fmla="*/ 723900 w 5200650"/>
              <a:gd name="connsiteY10" fmla="*/ 419100 h 2819400"/>
              <a:gd name="connsiteX11" fmla="*/ 838200 w 5200650"/>
              <a:gd name="connsiteY11" fmla="*/ 381000 h 2819400"/>
              <a:gd name="connsiteX12" fmla="*/ 1790700 w 5200650"/>
              <a:gd name="connsiteY12" fmla="*/ 190500 h 2819400"/>
              <a:gd name="connsiteX13" fmla="*/ 2571750 w 5200650"/>
              <a:gd name="connsiteY13" fmla="*/ 190500 h 2819400"/>
              <a:gd name="connsiteX14" fmla="*/ 2781300 w 5200650"/>
              <a:gd name="connsiteY14" fmla="*/ 4191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419600 w 5162550"/>
              <a:gd name="connsiteY19" fmla="*/ 16192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419600 w 5162550"/>
              <a:gd name="connsiteY19" fmla="*/ 16192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419600 w 5162550"/>
              <a:gd name="connsiteY19" fmla="*/ 16192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267200 w 5162550"/>
              <a:gd name="connsiteY19" fmla="*/ 13144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495800 w 5162550"/>
              <a:gd name="connsiteY19" fmla="*/ 14668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495800 w 5162550"/>
              <a:gd name="connsiteY19"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476250 h 2819400"/>
              <a:gd name="connsiteX9" fmla="*/ 990600 w 5086350"/>
              <a:gd name="connsiteY9" fmla="*/ 342900 h 2819400"/>
              <a:gd name="connsiteX10" fmla="*/ 685800 w 5086350"/>
              <a:gd name="connsiteY10" fmla="*/ 419100 h 2819400"/>
              <a:gd name="connsiteX11" fmla="*/ 800100 w 5086350"/>
              <a:gd name="connsiteY11" fmla="*/ 381000 h 2819400"/>
              <a:gd name="connsiteX12" fmla="*/ 1752600 w 5086350"/>
              <a:gd name="connsiteY12" fmla="*/ 190500 h 2819400"/>
              <a:gd name="connsiteX13" fmla="*/ 2533650 w 5086350"/>
              <a:gd name="connsiteY13" fmla="*/ 190500 h 2819400"/>
              <a:gd name="connsiteX14" fmla="*/ 2743200 w 5086350"/>
              <a:gd name="connsiteY14" fmla="*/ 419100 h 2819400"/>
              <a:gd name="connsiteX15" fmla="*/ 2933700 w 5086350"/>
              <a:gd name="connsiteY15" fmla="*/ 361950 h 2819400"/>
              <a:gd name="connsiteX16" fmla="*/ 3467100 w 5086350"/>
              <a:gd name="connsiteY16" fmla="*/ 400050 h 2819400"/>
              <a:gd name="connsiteX17" fmla="*/ 3924300 w 5086350"/>
              <a:gd name="connsiteY17" fmla="*/ 457200 h 2819400"/>
              <a:gd name="connsiteX18" fmla="*/ 5086350 w 5086350"/>
              <a:gd name="connsiteY18" fmla="*/ 0 h 2819400"/>
              <a:gd name="connsiteX19" fmla="*/ 4495800 w 5086350"/>
              <a:gd name="connsiteY19"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476250 h 2819400"/>
              <a:gd name="connsiteX9" fmla="*/ 990600 w 5086350"/>
              <a:gd name="connsiteY9" fmla="*/ 342900 h 2819400"/>
              <a:gd name="connsiteX10" fmla="*/ 685800 w 5086350"/>
              <a:gd name="connsiteY10" fmla="*/ 419100 h 2819400"/>
              <a:gd name="connsiteX11" fmla="*/ 800100 w 5086350"/>
              <a:gd name="connsiteY11" fmla="*/ 228600 h 2819400"/>
              <a:gd name="connsiteX12" fmla="*/ 1752600 w 5086350"/>
              <a:gd name="connsiteY12" fmla="*/ 190500 h 2819400"/>
              <a:gd name="connsiteX13" fmla="*/ 2533650 w 5086350"/>
              <a:gd name="connsiteY13" fmla="*/ 190500 h 2819400"/>
              <a:gd name="connsiteX14" fmla="*/ 2743200 w 5086350"/>
              <a:gd name="connsiteY14" fmla="*/ 419100 h 2819400"/>
              <a:gd name="connsiteX15" fmla="*/ 2933700 w 5086350"/>
              <a:gd name="connsiteY15" fmla="*/ 361950 h 2819400"/>
              <a:gd name="connsiteX16" fmla="*/ 3467100 w 5086350"/>
              <a:gd name="connsiteY16" fmla="*/ 400050 h 2819400"/>
              <a:gd name="connsiteX17" fmla="*/ 3924300 w 5086350"/>
              <a:gd name="connsiteY17" fmla="*/ 457200 h 2819400"/>
              <a:gd name="connsiteX18" fmla="*/ 5086350 w 5086350"/>
              <a:gd name="connsiteY18" fmla="*/ 0 h 2819400"/>
              <a:gd name="connsiteX19" fmla="*/ 4495800 w 5086350"/>
              <a:gd name="connsiteY19"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476250 h 2819400"/>
              <a:gd name="connsiteX9" fmla="*/ 685800 w 5086350"/>
              <a:gd name="connsiteY9" fmla="*/ 419100 h 2819400"/>
              <a:gd name="connsiteX10" fmla="*/ 800100 w 5086350"/>
              <a:gd name="connsiteY10" fmla="*/ 228600 h 2819400"/>
              <a:gd name="connsiteX11" fmla="*/ 1752600 w 5086350"/>
              <a:gd name="connsiteY11" fmla="*/ 190500 h 2819400"/>
              <a:gd name="connsiteX12" fmla="*/ 2533650 w 5086350"/>
              <a:gd name="connsiteY12" fmla="*/ 190500 h 2819400"/>
              <a:gd name="connsiteX13" fmla="*/ 2743200 w 5086350"/>
              <a:gd name="connsiteY13" fmla="*/ 419100 h 2819400"/>
              <a:gd name="connsiteX14" fmla="*/ 2933700 w 5086350"/>
              <a:gd name="connsiteY14" fmla="*/ 361950 h 2819400"/>
              <a:gd name="connsiteX15" fmla="*/ 3467100 w 5086350"/>
              <a:gd name="connsiteY15" fmla="*/ 400050 h 2819400"/>
              <a:gd name="connsiteX16" fmla="*/ 3924300 w 5086350"/>
              <a:gd name="connsiteY16" fmla="*/ 457200 h 2819400"/>
              <a:gd name="connsiteX17" fmla="*/ 5086350 w 5086350"/>
              <a:gd name="connsiteY17" fmla="*/ 0 h 2819400"/>
              <a:gd name="connsiteX18" fmla="*/ 4495800 w 5086350"/>
              <a:gd name="connsiteY18"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476250 h 2819400"/>
              <a:gd name="connsiteX9" fmla="*/ 685800 w 5086350"/>
              <a:gd name="connsiteY9" fmla="*/ 419100 h 2819400"/>
              <a:gd name="connsiteX10" fmla="*/ 1104900 w 5086350"/>
              <a:gd name="connsiteY10" fmla="*/ 609600 h 2819400"/>
              <a:gd name="connsiteX11" fmla="*/ 1752600 w 5086350"/>
              <a:gd name="connsiteY11" fmla="*/ 190500 h 2819400"/>
              <a:gd name="connsiteX12" fmla="*/ 2533650 w 5086350"/>
              <a:gd name="connsiteY12" fmla="*/ 190500 h 2819400"/>
              <a:gd name="connsiteX13" fmla="*/ 2743200 w 5086350"/>
              <a:gd name="connsiteY13" fmla="*/ 419100 h 2819400"/>
              <a:gd name="connsiteX14" fmla="*/ 2933700 w 5086350"/>
              <a:gd name="connsiteY14" fmla="*/ 361950 h 2819400"/>
              <a:gd name="connsiteX15" fmla="*/ 3467100 w 5086350"/>
              <a:gd name="connsiteY15" fmla="*/ 400050 h 2819400"/>
              <a:gd name="connsiteX16" fmla="*/ 3924300 w 5086350"/>
              <a:gd name="connsiteY16" fmla="*/ 457200 h 2819400"/>
              <a:gd name="connsiteX17" fmla="*/ 5086350 w 5086350"/>
              <a:gd name="connsiteY17" fmla="*/ 0 h 2819400"/>
              <a:gd name="connsiteX18" fmla="*/ 4495800 w 5086350"/>
              <a:gd name="connsiteY18"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476250 h 2819400"/>
              <a:gd name="connsiteX9" fmla="*/ 1104900 w 5086350"/>
              <a:gd name="connsiteY9" fmla="*/ 609600 h 2819400"/>
              <a:gd name="connsiteX10" fmla="*/ 1752600 w 5086350"/>
              <a:gd name="connsiteY10" fmla="*/ 190500 h 2819400"/>
              <a:gd name="connsiteX11" fmla="*/ 2533650 w 5086350"/>
              <a:gd name="connsiteY11" fmla="*/ 190500 h 2819400"/>
              <a:gd name="connsiteX12" fmla="*/ 2743200 w 5086350"/>
              <a:gd name="connsiteY12" fmla="*/ 4191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104900 w 5086350"/>
              <a:gd name="connsiteY9" fmla="*/ 609600 h 2819400"/>
              <a:gd name="connsiteX10" fmla="*/ 1752600 w 5086350"/>
              <a:gd name="connsiteY10" fmla="*/ 190500 h 2819400"/>
              <a:gd name="connsiteX11" fmla="*/ 2533650 w 5086350"/>
              <a:gd name="connsiteY11" fmla="*/ 190500 h 2819400"/>
              <a:gd name="connsiteX12" fmla="*/ 2743200 w 5086350"/>
              <a:gd name="connsiteY12" fmla="*/ 4191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104900 w 5086350"/>
              <a:gd name="connsiteY9" fmla="*/ 609600 h 2819400"/>
              <a:gd name="connsiteX10" fmla="*/ 1216404 w 5086350"/>
              <a:gd name="connsiteY10" fmla="*/ 307596 h 2819400"/>
              <a:gd name="connsiteX11" fmla="*/ 1752600 w 5086350"/>
              <a:gd name="connsiteY11" fmla="*/ 190500 h 2819400"/>
              <a:gd name="connsiteX12" fmla="*/ 2533650 w 5086350"/>
              <a:gd name="connsiteY12" fmla="*/ 190500 h 2819400"/>
              <a:gd name="connsiteX13" fmla="*/ 2743200 w 5086350"/>
              <a:gd name="connsiteY13" fmla="*/ 419100 h 2819400"/>
              <a:gd name="connsiteX14" fmla="*/ 2933700 w 5086350"/>
              <a:gd name="connsiteY14" fmla="*/ 361950 h 2819400"/>
              <a:gd name="connsiteX15" fmla="*/ 3467100 w 5086350"/>
              <a:gd name="connsiteY15" fmla="*/ 400050 h 2819400"/>
              <a:gd name="connsiteX16" fmla="*/ 3924300 w 5086350"/>
              <a:gd name="connsiteY16" fmla="*/ 457200 h 2819400"/>
              <a:gd name="connsiteX17" fmla="*/ 5086350 w 5086350"/>
              <a:gd name="connsiteY17" fmla="*/ 0 h 2819400"/>
              <a:gd name="connsiteX18" fmla="*/ 4495800 w 5086350"/>
              <a:gd name="connsiteY18"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104900 w 5086350"/>
              <a:gd name="connsiteY9" fmla="*/ 609600 h 2819400"/>
              <a:gd name="connsiteX10" fmla="*/ 1216404 w 5086350"/>
              <a:gd name="connsiteY10" fmla="*/ 307596 h 2819400"/>
              <a:gd name="connsiteX11" fmla="*/ 1291206 w 5086350"/>
              <a:gd name="connsiteY11" fmla="*/ 293615 h 2819400"/>
              <a:gd name="connsiteX12" fmla="*/ 1752600 w 5086350"/>
              <a:gd name="connsiteY12" fmla="*/ 190500 h 2819400"/>
              <a:gd name="connsiteX13" fmla="*/ 2533650 w 5086350"/>
              <a:gd name="connsiteY13" fmla="*/ 190500 h 2819400"/>
              <a:gd name="connsiteX14" fmla="*/ 2743200 w 5086350"/>
              <a:gd name="connsiteY14" fmla="*/ 419100 h 2819400"/>
              <a:gd name="connsiteX15" fmla="*/ 2933700 w 5086350"/>
              <a:gd name="connsiteY15" fmla="*/ 361950 h 2819400"/>
              <a:gd name="connsiteX16" fmla="*/ 3467100 w 5086350"/>
              <a:gd name="connsiteY16" fmla="*/ 400050 h 2819400"/>
              <a:gd name="connsiteX17" fmla="*/ 3924300 w 5086350"/>
              <a:gd name="connsiteY17" fmla="*/ 457200 h 2819400"/>
              <a:gd name="connsiteX18" fmla="*/ 5086350 w 5086350"/>
              <a:gd name="connsiteY18" fmla="*/ 0 h 2819400"/>
              <a:gd name="connsiteX19" fmla="*/ 4495800 w 5086350"/>
              <a:gd name="connsiteY19"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104900 w 5086350"/>
              <a:gd name="connsiteY9" fmla="*/ 609600 h 2819400"/>
              <a:gd name="connsiteX10" fmla="*/ 1216404 w 5086350"/>
              <a:gd name="connsiteY10" fmla="*/ 307596 h 2819400"/>
              <a:gd name="connsiteX11" fmla="*/ 1291206 w 5086350"/>
              <a:gd name="connsiteY11" fmla="*/ 293615 h 2819400"/>
              <a:gd name="connsiteX12" fmla="*/ 1358317 w 5086350"/>
              <a:gd name="connsiteY12" fmla="*/ 209026 h 2819400"/>
              <a:gd name="connsiteX13" fmla="*/ 1752600 w 5086350"/>
              <a:gd name="connsiteY13" fmla="*/ 190500 h 2819400"/>
              <a:gd name="connsiteX14" fmla="*/ 2533650 w 5086350"/>
              <a:gd name="connsiteY14" fmla="*/ 190500 h 2819400"/>
              <a:gd name="connsiteX15" fmla="*/ 2743200 w 5086350"/>
              <a:gd name="connsiteY15" fmla="*/ 419100 h 2819400"/>
              <a:gd name="connsiteX16" fmla="*/ 2933700 w 5086350"/>
              <a:gd name="connsiteY16" fmla="*/ 361950 h 2819400"/>
              <a:gd name="connsiteX17" fmla="*/ 3467100 w 5086350"/>
              <a:gd name="connsiteY17" fmla="*/ 400050 h 2819400"/>
              <a:gd name="connsiteX18" fmla="*/ 3924300 w 5086350"/>
              <a:gd name="connsiteY18" fmla="*/ 457200 h 2819400"/>
              <a:gd name="connsiteX19" fmla="*/ 5086350 w 5086350"/>
              <a:gd name="connsiteY19" fmla="*/ 0 h 2819400"/>
              <a:gd name="connsiteX20" fmla="*/ 4495800 w 5086350"/>
              <a:gd name="connsiteY20"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104900 w 5086350"/>
              <a:gd name="connsiteY9" fmla="*/ 609600 h 2819400"/>
              <a:gd name="connsiteX10" fmla="*/ 1291206 w 5086350"/>
              <a:gd name="connsiteY10" fmla="*/ 293615 h 2819400"/>
              <a:gd name="connsiteX11" fmla="*/ 1358317 w 5086350"/>
              <a:gd name="connsiteY11" fmla="*/ 209026 h 2819400"/>
              <a:gd name="connsiteX12" fmla="*/ 1752600 w 5086350"/>
              <a:gd name="connsiteY12" fmla="*/ 190500 h 2819400"/>
              <a:gd name="connsiteX13" fmla="*/ 2533650 w 5086350"/>
              <a:gd name="connsiteY13" fmla="*/ 190500 h 2819400"/>
              <a:gd name="connsiteX14" fmla="*/ 2743200 w 5086350"/>
              <a:gd name="connsiteY14" fmla="*/ 419100 h 2819400"/>
              <a:gd name="connsiteX15" fmla="*/ 2933700 w 5086350"/>
              <a:gd name="connsiteY15" fmla="*/ 361950 h 2819400"/>
              <a:gd name="connsiteX16" fmla="*/ 3467100 w 5086350"/>
              <a:gd name="connsiteY16" fmla="*/ 400050 h 2819400"/>
              <a:gd name="connsiteX17" fmla="*/ 3924300 w 5086350"/>
              <a:gd name="connsiteY17" fmla="*/ 457200 h 2819400"/>
              <a:gd name="connsiteX18" fmla="*/ 5086350 w 5086350"/>
              <a:gd name="connsiteY18" fmla="*/ 0 h 2819400"/>
              <a:gd name="connsiteX19" fmla="*/ 4495800 w 5086350"/>
              <a:gd name="connsiteY19"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291206 w 5086350"/>
              <a:gd name="connsiteY9" fmla="*/ 293615 h 2819400"/>
              <a:gd name="connsiteX10" fmla="*/ 1358317 w 5086350"/>
              <a:gd name="connsiteY10" fmla="*/ 209026 h 2819400"/>
              <a:gd name="connsiteX11" fmla="*/ 1752600 w 5086350"/>
              <a:gd name="connsiteY11" fmla="*/ 190500 h 2819400"/>
              <a:gd name="connsiteX12" fmla="*/ 2533650 w 5086350"/>
              <a:gd name="connsiteY12" fmla="*/ 190500 h 2819400"/>
              <a:gd name="connsiteX13" fmla="*/ 2743200 w 5086350"/>
              <a:gd name="connsiteY13" fmla="*/ 419100 h 2819400"/>
              <a:gd name="connsiteX14" fmla="*/ 2933700 w 5086350"/>
              <a:gd name="connsiteY14" fmla="*/ 361950 h 2819400"/>
              <a:gd name="connsiteX15" fmla="*/ 3467100 w 5086350"/>
              <a:gd name="connsiteY15" fmla="*/ 400050 h 2819400"/>
              <a:gd name="connsiteX16" fmla="*/ 3924300 w 5086350"/>
              <a:gd name="connsiteY16" fmla="*/ 457200 h 2819400"/>
              <a:gd name="connsiteX17" fmla="*/ 5086350 w 5086350"/>
              <a:gd name="connsiteY17" fmla="*/ 0 h 2819400"/>
              <a:gd name="connsiteX18" fmla="*/ 4495800 w 5086350"/>
              <a:gd name="connsiteY18"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358317 w 5086350"/>
              <a:gd name="connsiteY9" fmla="*/ 209026 h 2819400"/>
              <a:gd name="connsiteX10" fmla="*/ 1752600 w 5086350"/>
              <a:gd name="connsiteY10" fmla="*/ 190500 h 2819400"/>
              <a:gd name="connsiteX11" fmla="*/ 2533650 w 5086350"/>
              <a:gd name="connsiteY11" fmla="*/ 190500 h 2819400"/>
              <a:gd name="connsiteX12" fmla="*/ 2743200 w 5086350"/>
              <a:gd name="connsiteY12" fmla="*/ 4191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358317 w 5086350"/>
              <a:gd name="connsiteY9" fmla="*/ 209026 h 2819400"/>
              <a:gd name="connsiteX10" fmla="*/ 1752600 w 5086350"/>
              <a:gd name="connsiteY10" fmla="*/ 190500 h 2819400"/>
              <a:gd name="connsiteX11" fmla="*/ 2533650 w 5086350"/>
              <a:gd name="connsiteY11" fmla="*/ 190500 h 2819400"/>
              <a:gd name="connsiteX12" fmla="*/ 2743200 w 5086350"/>
              <a:gd name="connsiteY12" fmla="*/ 2667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81050 w 5086350"/>
              <a:gd name="connsiteY8" fmla="*/ 323850 h 2819400"/>
              <a:gd name="connsiteX9" fmla="*/ 1358317 w 5086350"/>
              <a:gd name="connsiteY9" fmla="*/ 209026 h 2819400"/>
              <a:gd name="connsiteX10" fmla="*/ 1752600 w 5086350"/>
              <a:gd name="connsiteY10" fmla="*/ 190500 h 2819400"/>
              <a:gd name="connsiteX11" fmla="*/ 2533650 w 5086350"/>
              <a:gd name="connsiteY11" fmla="*/ 190500 h 2819400"/>
              <a:gd name="connsiteX12" fmla="*/ 2743200 w 5086350"/>
              <a:gd name="connsiteY12" fmla="*/ 2667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81050 w 5086350"/>
              <a:gd name="connsiteY8" fmla="*/ 323850 h 2819400"/>
              <a:gd name="connsiteX9" fmla="*/ 1358317 w 5086350"/>
              <a:gd name="connsiteY9" fmla="*/ 209026 h 2819400"/>
              <a:gd name="connsiteX10" fmla="*/ 1752600 w 5086350"/>
              <a:gd name="connsiteY10" fmla="*/ 190500 h 2819400"/>
              <a:gd name="connsiteX11" fmla="*/ 2533650 w 5086350"/>
              <a:gd name="connsiteY11" fmla="*/ 190500 h 2819400"/>
              <a:gd name="connsiteX12" fmla="*/ 2743200 w 5086350"/>
              <a:gd name="connsiteY12" fmla="*/ 2667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81050 w 5086350"/>
              <a:gd name="connsiteY8" fmla="*/ 323850 h 2819400"/>
              <a:gd name="connsiteX9" fmla="*/ 1358317 w 5086350"/>
              <a:gd name="connsiteY9" fmla="*/ 209026 h 2819400"/>
              <a:gd name="connsiteX10" fmla="*/ 1752600 w 5086350"/>
              <a:gd name="connsiteY10" fmla="*/ 190500 h 2819400"/>
              <a:gd name="connsiteX11" fmla="*/ 2533650 w 5086350"/>
              <a:gd name="connsiteY11" fmla="*/ 190500 h 2819400"/>
              <a:gd name="connsiteX12" fmla="*/ 2743200 w 5086350"/>
              <a:gd name="connsiteY12" fmla="*/ 2667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495800 w 5086350"/>
              <a:gd name="connsiteY16"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495800 w 5086350"/>
              <a:gd name="connsiteY16" fmla="*/ 1466850 h 2819400"/>
              <a:gd name="connsiteX0" fmla="*/ 4476750 w 5086350"/>
              <a:gd name="connsiteY0" fmla="*/ 1485900 h 2819400"/>
              <a:gd name="connsiteX1" fmla="*/ 3219450 w 5086350"/>
              <a:gd name="connsiteY1" fmla="*/ 2114550 h 2819400"/>
              <a:gd name="connsiteX2" fmla="*/ 2076450 w 5086350"/>
              <a:gd name="connsiteY2" fmla="*/ 20574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495800 w 5086350"/>
              <a:gd name="connsiteY16" fmla="*/ 1466850 h 2819400"/>
              <a:gd name="connsiteX0" fmla="*/ 4476750 w 5086350"/>
              <a:gd name="connsiteY0" fmla="*/ 1485900 h 2819400"/>
              <a:gd name="connsiteX1" fmla="*/ 3219450 w 5086350"/>
              <a:gd name="connsiteY1" fmla="*/ 2114550 h 2819400"/>
              <a:gd name="connsiteX2" fmla="*/ 2076450 w 5086350"/>
              <a:gd name="connsiteY2" fmla="*/ 20574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495800 w 5086350"/>
              <a:gd name="connsiteY16" fmla="*/ 1619250 h 2819400"/>
              <a:gd name="connsiteX0" fmla="*/ 4476750 w 5086350"/>
              <a:gd name="connsiteY0" fmla="*/ 1562100 h 2819400"/>
              <a:gd name="connsiteX1" fmla="*/ 3219450 w 5086350"/>
              <a:gd name="connsiteY1" fmla="*/ 2114550 h 2819400"/>
              <a:gd name="connsiteX2" fmla="*/ 2076450 w 5086350"/>
              <a:gd name="connsiteY2" fmla="*/ 20574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495800 w 5086350"/>
              <a:gd name="connsiteY16" fmla="*/ 1619250 h 2819400"/>
              <a:gd name="connsiteX0" fmla="*/ 4476750 w 5086350"/>
              <a:gd name="connsiteY0" fmla="*/ 1562100 h 2819400"/>
              <a:gd name="connsiteX1" fmla="*/ 3219450 w 5086350"/>
              <a:gd name="connsiteY1" fmla="*/ 2114550 h 2819400"/>
              <a:gd name="connsiteX2" fmla="*/ 2076450 w 5086350"/>
              <a:gd name="connsiteY2" fmla="*/ 20574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997116 w 5086350"/>
              <a:gd name="connsiteY16" fmla="*/ 312661 h 2819400"/>
              <a:gd name="connsiteX17" fmla="*/ 4495800 w 5086350"/>
              <a:gd name="connsiteY17" fmla="*/ 1619250 h 28194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743200 w 5086350"/>
              <a:gd name="connsiteY11" fmla="*/ 114300 h 2667000"/>
              <a:gd name="connsiteX12" fmla="*/ 2933700 w 5086350"/>
              <a:gd name="connsiteY12" fmla="*/ 209550 h 2667000"/>
              <a:gd name="connsiteX13" fmla="*/ 3467100 w 5086350"/>
              <a:gd name="connsiteY13" fmla="*/ 247650 h 2667000"/>
              <a:gd name="connsiteX14" fmla="*/ 3924300 w 5086350"/>
              <a:gd name="connsiteY14" fmla="*/ 3048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743200 w 5086350"/>
              <a:gd name="connsiteY11" fmla="*/ 114300 h 2667000"/>
              <a:gd name="connsiteX12" fmla="*/ 2933700 w 5086350"/>
              <a:gd name="connsiteY12" fmla="*/ 209550 h 2667000"/>
              <a:gd name="connsiteX13" fmla="*/ 3467100 w 5086350"/>
              <a:gd name="connsiteY13" fmla="*/ 2476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743200 w 5086350"/>
              <a:gd name="connsiteY11" fmla="*/ 114300 h 2667000"/>
              <a:gd name="connsiteX12" fmla="*/ 2933700 w 5086350"/>
              <a:gd name="connsiteY12" fmla="*/ 2095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743200 w 5086350"/>
              <a:gd name="connsiteY11" fmla="*/ 1143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743200 w 5086350"/>
              <a:gd name="connsiteY11" fmla="*/ 1905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394284 w 5086350"/>
              <a:gd name="connsiteY11" fmla="*/ 192345 h 2667000"/>
              <a:gd name="connsiteX12" fmla="*/ 2743200 w 5086350"/>
              <a:gd name="connsiteY12" fmla="*/ 190500 h 2667000"/>
              <a:gd name="connsiteX13" fmla="*/ 2857500 w 5086350"/>
              <a:gd name="connsiteY13" fmla="*/ 361950 h 2667000"/>
              <a:gd name="connsiteX14" fmla="*/ 3467100 w 5086350"/>
              <a:gd name="connsiteY14" fmla="*/ 323850 h 2667000"/>
              <a:gd name="connsiteX15" fmla="*/ 3924300 w 5086350"/>
              <a:gd name="connsiteY15" fmla="*/ 457200 h 2667000"/>
              <a:gd name="connsiteX16" fmla="*/ 5086350 w 5086350"/>
              <a:gd name="connsiteY16" fmla="*/ 0 h 2667000"/>
              <a:gd name="connsiteX17" fmla="*/ 4997116 w 5086350"/>
              <a:gd name="connsiteY17" fmla="*/ 160261 h 2667000"/>
              <a:gd name="connsiteX18" fmla="*/ 4495800 w 5086350"/>
              <a:gd name="connsiteY18"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394284 w 5086350"/>
              <a:gd name="connsiteY11" fmla="*/ 192345 h 2667000"/>
              <a:gd name="connsiteX12" fmla="*/ 2743200 w 5086350"/>
              <a:gd name="connsiteY12" fmla="*/ 342900 h 2667000"/>
              <a:gd name="connsiteX13" fmla="*/ 2857500 w 5086350"/>
              <a:gd name="connsiteY13" fmla="*/ 361950 h 2667000"/>
              <a:gd name="connsiteX14" fmla="*/ 3467100 w 5086350"/>
              <a:gd name="connsiteY14" fmla="*/ 323850 h 2667000"/>
              <a:gd name="connsiteX15" fmla="*/ 3924300 w 5086350"/>
              <a:gd name="connsiteY15" fmla="*/ 457200 h 2667000"/>
              <a:gd name="connsiteX16" fmla="*/ 5086350 w 5086350"/>
              <a:gd name="connsiteY16" fmla="*/ 0 h 2667000"/>
              <a:gd name="connsiteX17" fmla="*/ 4997116 w 5086350"/>
              <a:gd name="connsiteY17" fmla="*/ 160261 h 2667000"/>
              <a:gd name="connsiteX18" fmla="*/ 4495800 w 5086350"/>
              <a:gd name="connsiteY18"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394284 w 5086350"/>
              <a:gd name="connsiteY10" fmla="*/ 192345 h 2667000"/>
              <a:gd name="connsiteX11" fmla="*/ 2743200 w 5086350"/>
              <a:gd name="connsiteY11" fmla="*/ 3429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190500 h 2667000"/>
              <a:gd name="connsiteX10" fmla="*/ 2394284 w 5086350"/>
              <a:gd name="connsiteY10" fmla="*/ 192345 h 2667000"/>
              <a:gd name="connsiteX11" fmla="*/ 2743200 w 5086350"/>
              <a:gd name="connsiteY11" fmla="*/ 3429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209026 h 2667000"/>
              <a:gd name="connsiteX9" fmla="*/ 1752600 w 5086350"/>
              <a:gd name="connsiteY9" fmla="*/ 190500 h 2667000"/>
              <a:gd name="connsiteX10" fmla="*/ 2394284 w 5086350"/>
              <a:gd name="connsiteY10" fmla="*/ 192345 h 2667000"/>
              <a:gd name="connsiteX11" fmla="*/ 2743200 w 5086350"/>
              <a:gd name="connsiteY11" fmla="*/ 3429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400050 h 2667000"/>
              <a:gd name="connsiteX8" fmla="*/ 1358317 w 5086350"/>
              <a:gd name="connsiteY8" fmla="*/ 209026 h 2667000"/>
              <a:gd name="connsiteX9" fmla="*/ 1752600 w 5086350"/>
              <a:gd name="connsiteY9" fmla="*/ 190500 h 2667000"/>
              <a:gd name="connsiteX10" fmla="*/ 2394284 w 5086350"/>
              <a:gd name="connsiteY10" fmla="*/ 192345 h 2667000"/>
              <a:gd name="connsiteX11" fmla="*/ 2743200 w 5086350"/>
              <a:gd name="connsiteY11" fmla="*/ 3429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12 w 5086350"/>
              <a:gd name="connsiteY6" fmla="*/ 2090786 h 2667000"/>
              <a:gd name="connsiteX7" fmla="*/ 76200 w 5086350"/>
              <a:gd name="connsiteY7" fmla="*/ 2095500 h 2667000"/>
              <a:gd name="connsiteX8" fmla="*/ 781050 w 5086350"/>
              <a:gd name="connsiteY8" fmla="*/ 400050 h 2667000"/>
              <a:gd name="connsiteX9" fmla="*/ 1358317 w 5086350"/>
              <a:gd name="connsiteY9" fmla="*/ 209026 h 2667000"/>
              <a:gd name="connsiteX10" fmla="*/ 1752600 w 5086350"/>
              <a:gd name="connsiteY10" fmla="*/ 190500 h 2667000"/>
              <a:gd name="connsiteX11" fmla="*/ 2394284 w 5086350"/>
              <a:gd name="connsiteY11" fmla="*/ 192345 h 2667000"/>
              <a:gd name="connsiteX12" fmla="*/ 2743200 w 5086350"/>
              <a:gd name="connsiteY12" fmla="*/ 342900 h 2667000"/>
              <a:gd name="connsiteX13" fmla="*/ 2857500 w 5086350"/>
              <a:gd name="connsiteY13" fmla="*/ 361950 h 2667000"/>
              <a:gd name="connsiteX14" fmla="*/ 3467100 w 5086350"/>
              <a:gd name="connsiteY14" fmla="*/ 323850 h 2667000"/>
              <a:gd name="connsiteX15" fmla="*/ 3924300 w 5086350"/>
              <a:gd name="connsiteY15" fmla="*/ 457200 h 2667000"/>
              <a:gd name="connsiteX16" fmla="*/ 5086350 w 5086350"/>
              <a:gd name="connsiteY16" fmla="*/ 0 h 2667000"/>
              <a:gd name="connsiteX17" fmla="*/ 4997116 w 5086350"/>
              <a:gd name="connsiteY17" fmla="*/ 160261 h 2667000"/>
              <a:gd name="connsiteX18" fmla="*/ 4495800 w 5086350"/>
              <a:gd name="connsiteY18" fmla="*/ 1466850 h 2667000"/>
              <a:gd name="connsiteX0" fmla="*/ 5133589 w 5743189"/>
              <a:gd name="connsiteY0" fmla="*/ 1409700 h 2667000"/>
              <a:gd name="connsiteX1" fmla="*/ 3876289 w 5743189"/>
              <a:gd name="connsiteY1" fmla="*/ 1962150 h 2667000"/>
              <a:gd name="connsiteX2" fmla="*/ 2733289 w 5743189"/>
              <a:gd name="connsiteY2" fmla="*/ 1905000 h 2667000"/>
              <a:gd name="connsiteX3" fmla="*/ 2047489 w 5743189"/>
              <a:gd name="connsiteY3" fmla="*/ 1962150 h 2667000"/>
              <a:gd name="connsiteX4" fmla="*/ 656839 w 5743189"/>
              <a:gd name="connsiteY4" fmla="*/ 2667000 h 2667000"/>
              <a:gd name="connsiteX5" fmla="*/ 656839 w 5743189"/>
              <a:gd name="connsiteY5" fmla="*/ 2095500 h 2667000"/>
              <a:gd name="connsiteX6" fmla="*/ 657551 w 5743189"/>
              <a:gd name="connsiteY6" fmla="*/ 2090786 h 2667000"/>
              <a:gd name="connsiteX7" fmla="*/ 733039 w 5743189"/>
              <a:gd name="connsiteY7" fmla="*/ 2095500 h 2667000"/>
              <a:gd name="connsiteX8" fmla="*/ 1437889 w 5743189"/>
              <a:gd name="connsiteY8" fmla="*/ 400050 h 2667000"/>
              <a:gd name="connsiteX9" fmla="*/ 2015156 w 5743189"/>
              <a:gd name="connsiteY9" fmla="*/ 209026 h 2667000"/>
              <a:gd name="connsiteX10" fmla="*/ 2409439 w 5743189"/>
              <a:gd name="connsiteY10" fmla="*/ 190500 h 2667000"/>
              <a:gd name="connsiteX11" fmla="*/ 3051123 w 5743189"/>
              <a:gd name="connsiteY11" fmla="*/ 192345 h 2667000"/>
              <a:gd name="connsiteX12" fmla="*/ 3400039 w 5743189"/>
              <a:gd name="connsiteY12" fmla="*/ 342900 h 2667000"/>
              <a:gd name="connsiteX13" fmla="*/ 3514339 w 5743189"/>
              <a:gd name="connsiteY13" fmla="*/ 361950 h 2667000"/>
              <a:gd name="connsiteX14" fmla="*/ 4123939 w 5743189"/>
              <a:gd name="connsiteY14" fmla="*/ 323850 h 2667000"/>
              <a:gd name="connsiteX15" fmla="*/ 4581139 w 5743189"/>
              <a:gd name="connsiteY15" fmla="*/ 457200 h 2667000"/>
              <a:gd name="connsiteX16" fmla="*/ 5743189 w 5743189"/>
              <a:gd name="connsiteY16" fmla="*/ 0 h 2667000"/>
              <a:gd name="connsiteX17" fmla="*/ 5653955 w 5743189"/>
              <a:gd name="connsiteY17" fmla="*/ 160261 h 2667000"/>
              <a:gd name="connsiteX18" fmla="*/ 5152639 w 5743189"/>
              <a:gd name="connsiteY18" fmla="*/ 1466850 h 2667000"/>
              <a:gd name="connsiteX0" fmla="*/ 4530725 w 5140325"/>
              <a:gd name="connsiteY0" fmla="*/ 14097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097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09700 h 2667000"/>
              <a:gd name="connsiteX1" fmla="*/ 4502068 w 5140325"/>
              <a:gd name="connsiteY1" fmla="*/ 1414405 h 2667000"/>
              <a:gd name="connsiteX2" fmla="*/ 3273425 w 5140325"/>
              <a:gd name="connsiteY2" fmla="*/ 1962150 h 2667000"/>
              <a:gd name="connsiteX3" fmla="*/ 2130425 w 5140325"/>
              <a:gd name="connsiteY3" fmla="*/ 1905000 h 2667000"/>
              <a:gd name="connsiteX4" fmla="*/ 1444625 w 5140325"/>
              <a:gd name="connsiteY4" fmla="*/ 1962150 h 2667000"/>
              <a:gd name="connsiteX5" fmla="*/ 53975 w 5140325"/>
              <a:gd name="connsiteY5" fmla="*/ 2667000 h 2667000"/>
              <a:gd name="connsiteX6" fmla="*/ 53975 w 5140325"/>
              <a:gd name="connsiteY6" fmla="*/ 2095500 h 2667000"/>
              <a:gd name="connsiteX7" fmla="*/ 130175 w 5140325"/>
              <a:gd name="connsiteY7" fmla="*/ 2095500 h 2667000"/>
              <a:gd name="connsiteX8" fmla="*/ 835025 w 5140325"/>
              <a:gd name="connsiteY8" fmla="*/ 400050 h 2667000"/>
              <a:gd name="connsiteX9" fmla="*/ 1412292 w 5140325"/>
              <a:gd name="connsiteY9" fmla="*/ 209026 h 2667000"/>
              <a:gd name="connsiteX10" fmla="*/ 1806575 w 5140325"/>
              <a:gd name="connsiteY10" fmla="*/ 190500 h 2667000"/>
              <a:gd name="connsiteX11" fmla="*/ 2448259 w 5140325"/>
              <a:gd name="connsiteY11" fmla="*/ 192345 h 2667000"/>
              <a:gd name="connsiteX12" fmla="*/ 2797175 w 5140325"/>
              <a:gd name="connsiteY12" fmla="*/ 342900 h 2667000"/>
              <a:gd name="connsiteX13" fmla="*/ 2911475 w 5140325"/>
              <a:gd name="connsiteY13" fmla="*/ 361950 h 2667000"/>
              <a:gd name="connsiteX14" fmla="*/ 3521075 w 5140325"/>
              <a:gd name="connsiteY14" fmla="*/ 323850 h 2667000"/>
              <a:gd name="connsiteX15" fmla="*/ 3978275 w 5140325"/>
              <a:gd name="connsiteY15" fmla="*/ 457200 h 2667000"/>
              <a:gd name="connsiteX16" fmla="*/ 5140325 w 5140325"/>
              <a:gd name="connsiteY16" fmla="*/ 0 h 2667000"/>
              <a:gd name="connsiteX17" fmla="*/ 5051091 w 5140325"/>
              <a:gd name="connsiteY17" fmla="*/ 160261 h 2667000"/>
              <a:gd name="connsiteX18" fmla="*/ 4549775 w 5140325"/>
              <a:gd name="connsiteY18" fmla="*/ 1466850 h 2667000"/>
              <a:gd name="connsiteX0" fmla="*/ 4530725 w 5343194"/>
              <a:gd name="connsiteY0" fmla="*/ 1409700 h 2667000"/>
              <a:gd name="connsiteX1" fmla="*/ 4502068 w 5343194"/>
              <a:gd name="connsiteY1" fmla="*/ 1414405 h 2667000"/>
              <a:gd name="connsiteX2" fmla="*/ 3273425 w 5343194"/>
              <a:gd name="connsiteY2" fmla="*/ 1962150 h 2667000"/>
              <a:gd name="connsiteX3" fmla="*/ 2130425 w 5343194"/>
              <a:gd name="connsiteY3" fmla="*/ 1905000 h 2667000"/>
              <a:gd name="connsiteX4" fmla="*/ 1444625 w 5343194"/>
              <a:gd name="connsiteY4" fmla="*/ 1962150 h 2667000"/>
              <a:gd name="connsiteX5" fmla="*/ 53975 w 5343194"/>
              <a:gd name="connsiteY5" fmla="*/ 2667000 h 2667000"/>
              <a:gd name="connsiteX6" fmla="*/ 53975 w 5343194"/>
              <a:gd name="connsiteY6" fmla="*/ 2095500 h 2667000"/>
              <a:gd name="connsiteX7" fmla="*/ 130175 w 5343194"/>
              <a:gd name="connsiteY7" fmla="*/ 2095500 h 2667000"/>
              <a:gd name="connsiteX8" fmla="*/ 835025 w 5343194"/>
              <a:gd name="connsiteY8" fmla="*/ 400050 h 2667000"/>
              <a:gd name="connsiteX9" fmla="*/ 1412292 w 5343194"/>
              <a:gd name="connsiteY9" fmla="*/ 209026 h 2667000"/>
              <a:gd name="connsiteX10" fmla="*/ 1806575 w 5343194"/>
              <a:gd name="connsiteY10" fmla="*/ 190500 h 2667000"/>
              <a:gd name="connsiteX11" fmla="*/ 2448259 w 5343194"/>
              <a:gd name="connsiteY11" fmla="*/ 192345 h 2667000"/>
              <a:gd name="connsiteX12" fmla="*/ 2797175 w 5343194"/>
              <a:gd name="connsiteY12" fmla="*/ 342900 h 2667000"/>
              <a:gd name="connsiteX13" fmla="*/ 2911475 w 5343194"/>
              <a:gd name="connsiteY13" fmla="*/ 361950 h 2667000"/>
              <a:gd name="connsiteX14" fmla="*/ 3521075 w 5343194"/>
              <a:gd name="connsiteY14" fmla="*/ 323850 h 2667000"/>
              <a:gd name="connsiteX15" fmla="*/ 3978275 w 5343194"/>
              <a:gd name="connsiteY15" fmla="*/ 457200 h 2667000"/>
              <a:gd name="connsiteX16" fmla="*/ 5140325 w 5343194"/>
              <a:gd name="connsiteY16" fmla="*/ 0 h 2667000"/>
              <a:gd name="connsiteX17" fmla="*/ 5051091 w 5343194"/>
              <a:gd name="connsiteY17" fmla="*/ 160261 h 2667000"/>
              <a:gd name="connsiteX18" fmla="*/ 4549775 w 5343194"/>
              <a:gd name="connsiteY18" fmla="*/ 1466850 h 2667000"/>
              <a:gd name="connsiteX0" fmla="*/ 4530725 w 5343194"/>
              <a:gd name="connsiteY0" fmla="*/ 1409700 h 2667000"/>
              <a:gd name="connsiteX1" fmla="*/ 4502068 w 5343194"/>
              <a:gd name="connsiteY1" fmla="*/ 1414405 h 2667000"/>
              <a:gd name="connsiteX2" fmla="*/ 3273425 w 5343194"/>
              <a:gd name="connsiteY2" fmla="*/ 1962150 h 2667000"/>
              <a:gd name="connsiteX3" fmla="*/ 2130425 w 5343194"/>
              <a:gd name="connsiteY3" fmla="*/ 1905000 h 2667000"/>
              <a:gd name="connsiteX4" fmla="*/ 1444625 w 5343194"/>
              <a:gd name="connsiteY4" fmla="*/ 1962150 h 2667000"/>
              <a:gd name="connsiteX5" fmla="*/ 53975 w 5343194"/>
              <a:gd name="connsiteY5" fmla="*/ 2667000 h 2667000"/>
              <a:gd name="connsiteX6" fmla="*/ 53975 w 5343194"/>
              <a:gd name="connsiteY6" fmla="*/ 2095500 h 2667000"/>
              <a:gd name="connsiteX7" fmla="*/ 130175 w 5343194"/>
              <a:gd name="connsiteY7" fmla="*/ 2095500 h 2667000"/>
              <a:gd name="connsiteX8" fmla="*/ 835025 w 5343194"/>
              <a:gd name="connsiteY8" fmla="*/ 400050 h 2667000"/>
              <a:gd name="connsiteX9" fmla="*/ 1412292 w 5343194"/>
              <a:gd name="connsiteY9" fmla="*/ 209026 h 2667000"/>
              <a:gd name="connsiteX10" fmla="*/ 1806575 w 5343194"/>
              <a:gd name="connsiteY10" fmla="*/ 190500 h 2667000"/>
              <a:gd name="connsiteX11" fmla="*/ 2448259 w 5343194"/>
              <a:gd name="connsiteY11" fmla="*/ 192345 h 2667000"/>
              <a:gd name="connsiteX12" fmla="*/ 2797175 w 5343194"/>
              <a:gd name="connsiteY12" fmla="*/ 342900 h 2667000"/>
              <a:gd name="connsiteX13" fmla="*/ 2911475 w 5343194"/>
              <a:gd name="connsiteY13" fmla="*/ 361950 h 2667000"/>
              <a:gd name="connsiteX14" fmla="*/ 3521075 w 5343194"/>
              <a:gd name="connsiteY14" fmla="*/ 323850 h 2667000"/>
              <a:gd name="connsiteX15" fmla="*/ 3978275 w 5343194"/>
              <a:gd name="connsiteY15" fmla="*/ 457200 h 2667000"/>
              <a:gd name="connsiteX16" fmla="*/ 5140325 w 5343194"/>
              <a:gd name="connsiteY16" fmla="*/ 0 h 2667000"/>
              <a:gd name="connsiteX17" fmla="*/ 5051091 w 5343194"/>
              <a:gd name="connsiteY17" fmla="*/ 160261 h 2667000"/>
              <a:gd name="connsiteX18" fmla="*/ 4549775 w 5343194"/>
              <a:gd name="connsiteY18" fmla="*/ 1466850 h 2667000"/>
              <a:gd name="connsiteX0" fmla="*/ 4530725 w 5140325"/>
              <a:gd name="connsiteY0" fmla="*/ 1409700 h 2667000"/>
              <a:gd name="connsiteX1" fmla="*/ 4502068 w 5140325"/>
              <a:gd name="connsiteY1" fmla="*/ 1414405 h 2667000"/>
              <a:gd name="connsiteX2" fmla="*/ 3273425 w 5140325"/>
              <a:gd name="connsiteY2" fmla="*/ 1962150 h 2667000"/>
              <a:gd name="connsiteX3" fmla="*/ 2130425 w 5140325"/>
              <a:gd name="connsiteY3" fmla="*/ 1905000 h 2667000"/>
              <a:gd name="connsiteX4" fmla="*/ 1444625 w 5140325"/>
              <a:gd name="connsiteY4" fmla="*/ 1962150 h 2667000"/>
              <a:gd name="connsiteX5" fmla="*/ 53975 w 5140325"/>
              <a:gd name="connsiteY5" fmla="*/ 2667000 h 2667000"/>
              <a:gd name="connsiteX6" fmla="*/ 53975 w 5140325"/>
              <a:gd name="connsiteY6" fmla="*/ 2095500 h 2667000"/>
              <a:gd name="connsiteX7" fmla="*/ 130175 w 5140325"/>
              <a:gd name="connsiteY7" fmla="*/ 2095500 h 2667000"/>
              <a:gd name="connsiteX8" fmla="*/ 835025 w 5140325"/>
              <a:gd name="connsiteY8" fmla="*/ 400050 h 2667000"/>
              <a:gd name="connsiteX9" fmla="*/ 1412292 w 5140325"/>
              <a:gd name="connsiteY9" fmla="*/ 209026 h 2667000"/>
              <a:gd name="connsiteX10" fmla="*/ 1806575 w 5140325"/>
              <a:gd name="connsiteY10" fmla="*/ 190500 h 2667000"/>
              <a:gd name="connsiteX11" fmla="*/ 2448259 w 5140325"/>
              <a:gd name="connsiteY11" fmla="*/ 192345 h 2667000"/>
              <a:gd name="connsiteX12" fmla="*/ 2797175 w 5140325"/>
              <a:gd name="connsiteY12" fmla="*/ 342900 h 2667000"/>
              <a:gd name="connsiteX13" fmla="*/ 2911475 w 5140325"/>
              <a:gd name="connsiteY13" fmla="*/ 361950 h 2667000"/>
              <a:gd name="connsiteX14" fmla="*/ 3521075 w 5140325"/>
              <a:gd name="connsiteY14" fmla="*/ 323850 h 2667000"/>
              <a:gd name="connsiteX15" fmla="*/ 3978275 w 5140325"/>
              <a:gd name="connsiteY15" fmla="*/ 457200 h 2667000"/>
              <a:gd name="connsiteX16" fmla="*/ 5140325 w 5140325"/>
              <a:gd name="connsiteY16" fmla="*/ 0 h 2667000"/>
              <a:gd name="connsiteX17" fmla="*/ 5051091 w 5140325"/>
              <a:gd name="connsiteY17" fmla="*/ 160261 h 2667000"/>
              <a:gd name="connsiteX18" fmla="*/ 4549775 w 5140325"/>
              <a:gd name="connsiteY18" fmla="*/ 1466850 h 2667000"/>
              <a:gd name="connsiteX0" fmla="*/ 4530725 w 5140325"/>
              <a:gd name="connsiteY0" fmla="*/ 14097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859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859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859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859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85900 h 2667000"/>
              <a:gd name="connsiteX1" fmla="*/ 3273425 w 5140325"/>
              <a:gd name="connsiteY1" fmla="*/ 20383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476750 w 5086350"/>
              <a:gd name="connsiteY0" fmla="*/ 1485900 h 2667000"/>
              <a:gd name="connsiteX1" fmla="*/ 3219450 w 5086350"/>
              <a:gd name="connsiteY1" fmla="*/ 20383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76200 w 5086350"/>
              <a:gd name="connsiteY5" fmla="*/ 2095500 h 2667000"/>
              <a:gd name="connsiteX6" fmla="*/ 781050 w 5086350"/>
              <a:gd name="connsiteY6" fmla="*/ 400050 h 2667000"/>
              <a:gd name="connsiteX7" fmla="*/ 1358317 w 5086350"/>
              <a:gd name="connsiteY7" fmla="*/ 209026 h 2667000"/>
              <a:gd name="connsiteX8" fmla="*/ 1752600 w 5086350"/>
              <a:gd name="connsiteY8" fmla="*/ 190500 h 2667000"/>
              <a:gd name="connsiteX9" fmla="*/ 2394284 w 5086350"/>
              <a:gd name="connsiteY9" fmla="*/ 192345 h 2667000"/>
              <a:gd name="connsiteX10" fmla="*/ 2743200 w 5086350"/>
              <a:gd name="connsiteY10" fmla="*/ 342900 h 2667000"/>
              <a:gd name="connsiteX11" fmla="*/ 2857500 w 5086350"/>
              <a:gd name="connsiteY11" fmla="*/ 361950 h 2667000"/>
              <a:gd name="connsiteX12" fmla="*/ 3467100 w 5086350"/>
              <a:gd name="connsiteY12" fmla="*/ 323850 h 2667000"/>
              <a:gd name="connsiteX13" fmla="*/ 3924300 w 5086350"/>
              <a:gd name="connsiteY13" fmla="*/ 457200 h 2667000"/>
              <a:gd name="connsiteX14" fmla="*/ 5086350 w 5086350"/>
              <a:gd name="connsiteY14" fmla="*/ 0 h 2667000"/>
              <a:gd name="connsiteX15" fmla="*/ 4997116 w 5086350"/>
              <a:gd name="connsiteY15" fmla="*/ 160261 h 2667000"/>
              <a:gd name="connsiteX16" fmla="*/ 4495800 w 5086350"/>
              <a:gd name="connsiteY16" fmla="*/ 1466850 h 2667000"/>
              <a:gd name="connsiteX0" fmla="*/ 4476750 w 5086350"/>
              <a:gd name="connsiteY0" fmla="*/ 1485900 h 2667000"/>
              <a:gd name="connsiteX1" fmla="*/ 3219450 w 5086350"/>
              <a:gd name="connsiteY1" fmla="*/ 20383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247900 h 2667000"/>
              <a:gd name="connsiteX6" fmla="*/ 781050 w 5086350"/>
              <a:gd name="connsiteY6" fmla="*/ 400050 h 2667000"/>
              <a:gd name="connsiteX7" fmla="*/ 1358317 w 5086350"/>
              <a:gd name="connsiteY7" fmla="*/ 209026 h 2667000"/>
              <a:gd name="connsiteX8" fmla="*/ 1752600 w 5086350"/>
              <a:gd name="connsiteY8" fmla="*/ 190500 h 2667000"/>
              <a:gd name="connsiteX9" fmla="*/ 2394284 w 5086350"/>
              <a:gd name="connsiteY9" fmla="*/ 192345 h 2667000"/>
              <a:gd name="connsiteX10" fmla="*/ 2743200 w 5086350"/>
              <a:gd name="connsiteY10" fmla="*/ 342900 h 2667000"/>
              <a:gd name="connsiteX11" fmla="*/ 2857500 w 5086350"/>
              <a:gd name="connsiteY11" fmla="*/ 361950 h 2667000"/>
              <a:gd name="connsiteX12" fmla="*/ 3467100 w 5086350"/>
              <a:gd name="connsiteY12" fmla="*/ 323850 h 2667000"/>
              <a:gd name="connsiteX13" fmla="*/ 3924300 w 5086350"/>
              <a:gd name="connsiteY13" fmla="*/ 457200 h 2667000"/>
              <a:gd name="connsiteX14" fmla="*/ 5086350 w 5086350"/>
              <a:gd name="connsiteY14" fmla="*/ 0 h 2667000"/>
              <a:gd name="connsiteX15" fmla="*/ 4997116 w 5086350"/>
              <a:gd name="connsiteY15" fmla="*/ 160261 h 2667000"/>
              <a:gd name="connsiteX16" fmla="*/ 4495800 w 5086350"/>
              <a:gd name="connsiteY16" fmla="*/ 1466850 h 2667000"/>
              <a:gd name="connsiteX0" fmla="*/ 4476750 w 5086350"/>
              <a:gd name="connsiteY0" fmla="*/ 1485900 h 2743200"/>
              <a:gd name="connsiteX1" fmla="*/ 3219450 w 5086350"/>
              <a:gd name="connsiteY1" fmla="*/ 2038350 h 2743200"/>
              <a:gd name="connsiteX2" fmla="*/ 2076450 w 5086350"/>
              <a:gd name="connsiteY2" fmla="*/ 1905000 h 2743200"/>
              <a:gd name="connsiteX3" fmla="*/ 1390650 w 5086350"/>
              <a:gd name="connsiteY3" fmla="*/ 1962150 h 2743200"/>
              <a:gd name="connsiteX4" fmla="*/ 0 w 5086350"/>
              <a:gd name="connsiteY4" fmla="*/ 2743200 h 2743200"/>
              <a:gd name="connsiteX5" fmla="*/ 0 w 5086350"/>
              <a:gd name="connsiteY5" fmla="*/ 2247900 h 2743200"/>
              <a:gd name="connsiteX6" fmla="*/ 781050 w 5086350"/>
              <a:gd name="connsiteY6" fmla="*/ 400050 h 2743200"/>
              <a:gd name="connsiteX7" fmla="*/ 1358317 w 5086350"/>
              <a:gd name="connsiteY7" fmla="*/ 209026 h 2743200"/>
              <a:gd name="connsiteX8" fmla="*/ 1752600 w 5086350"/>
              <a:gd name="connsiteY8" fmla="*/ 190500 h 2743200"/>
              <a:gd name="connsiteX9" fmla="*/ 2394284 w 5086350"/>
              <a:gd name="connsiteY9" fmla="*/ 192345 h 2743200"/>
              <a:gd name="connsiteX10" fmla="*/ 2743200 w 5086350"/>
              <a:gd name="connsiteY10" fmla="*/ 342900 h 2743200"/>
              <a:gd name="connsiteX11" fmla="*/ 2857500 w 5086350"/>
              <a:gd name="connsiteY11" fmla="*/ 361950 h 2743200"/>
              <a:gd name="connsiteX12" fmla="*/ 3467100 w 5086350"/>
              <a:gd name="connsiteY12" fmla="*/ 323850 h 2743200"/>
              <a:gd name="connsiteX13" fmla="*/ 3924300 w 5086350"/>
              <a:gd name="connsiteY13" fmla="*/ 457200 h 2743200"/>
              <a:gd name="connsiteX14" fmla="*/ 5086350 w 5086350"/>
              <a:gd name="connsiteY14" fmla="*/ 0 h 2743200"/>
              <a:gd name="connsiteX15" fmla="*/ 4997116 w 5086350"/>
              <a:gd name="connsiteY15" fmla="*/ 160261 h 2743200"/>
              <a:gd name="connsiteX16" fmla="*/ 4495800 w 5086350"/>
              <a:gd name="connsiteY16" fmla="*/ 1466850 h 2743200"/>
              <a:gd name="connsiteX0" fmla="*/ 4476750 w 5086350"/>
              <a:gd name="connsiteY0" fmla="*/ 1485900 h 2743200"/>
              <a:gd name="connsiteX1" fmla="*/ 3219450 w 5086350"/>
              <a:gd name="connsiteY1" fmla="*/ 2038350 h 2743200"/>
              <a:gd name="connsiteX2" fmla="*/ 2076450 w 5086350"/>
              <a:gd name="connsiteY2" fmla="*/ 1905000 h 2743200"/>
              <a:gd name="connsiteX3" fmla="*/ 1390650 w 5086350"/>
              <a:gd name="connsiteY3" fmla="*/ 2114550 h 2743200"/>
              <a:gd name="connsiteX4" fmla="*/ 0 w 5086350"/>
              <a:gd name="connsiteY4" fmla="*/ 2743200 h 2743200"/>
              <a:gd name="connsiteX5" fmla="*/ 0 w 5086350"/>
              <a:gd name="connsiteY5" fmla="*/ 2247900 h 2743200"/>
              <a:gd name="connsiteX6" fmla="*/ 781050 w 5086350"/>
              <a:gd name="connsiteY6" fmla="*/ 400050 h 2743200"/>
              <a:gd name="connsiteX7" fmla="*/ 1358317 w 5086350"/>
              <a:gd name="connsiteY7" fmla="*/ 209026 h 2743200"/>
              <a:gd name="connsiteX8" fmla="*/ 1752600 w 5086350"/>
              <a:gd name="connsiteY8" fmla="*/ 190500 h 2743200"/>
              <a:gd name="connsiteX9" fmla="*/ 2394284 w 5086350"/>
              <a:gd name="connsiteY9" fmla="*/ 192345 h 2743200"/>
              <a:gd name="connsiteX10" fmla="*/ 2743200 w 5086350"/>
              <a:gd name="connsiteY10" fmla="*/ 342900 h 2743200"/>
              <a:gd name="connsiteX11" fmla="*/ 2857500 w 5086350"/>
              <a:gd name="connsiteY11" fmla="*/ 361950 h 2743200"/>
              <a:gd name="connsiteX12" fmla="*/ 3467100 w 5086350"/>
              <a:gd name="connsiteY12" fmla="*/ 323850 h 2743200"/>
              <a:gd name="connsiteX13" fmla="*/ 3924300 w 5086350"/>
              <a:gd name="connsiteY13" fmla="*/ 457200 h 2743200"/>
              <a:gd name="connsiteX14" fmla="*/ 5086350 w 5086350"/>
              <a:gd name="connsiteY14" fmla="*/ 0 h 2743200"/>
              <a:gd name="connsiteX15" fmla="*/ 4997116 w 5086350"/>
              <a:gd name="connsiteY15" fmla="*/ 160261 h 2743200"/>
              <a:gd name="connsiteX16" fmla="*/ 4495800 w 5086350"/>
              <a:gd name="connsiteY16" fmla="*/ 1466850 h 2743200"/>
              <a:gd name="connsiteX0" fmla="*/ 4476750 w 5086350"/>
              <a:gd name="connsiteY0" fmla="*/ 1485900 h 2743200"/>
              <a:gd name="connsiteX1" fmla="*/ 3219450 w 5086350"/>
              <a:gd name="connsiteY1" fmla="*/ 2038350 h 2743200"/>
              <a:gd name="connsiteX2" fmla="*/ 2076450 w 5086350"/>
              <a:gd name="connsiteY2" fmla="*/ 1905000 h 2743200"/>
              <a:gd name="connsiteX3" fmla="*/ 1447800 w 5086350"/>
              <a:gd name="connsiteY3" fmla="*/ 2098996 h 2743200"/>
              <a:gd name="connsiteX4" fmla="*/ 1390650 w 5086350"/>
              <a:gd name="connsiteY4" fmla="*/ 2114550 h 2743200"/>
              <a:gd name="connsiteX5" fmla="*/ 0 w 5086350"/>
              <a:gd name="connsiteY5" fmla="*/ 2743200 h 2743200"/>
              <a:gd name="connsiteX6" fmla="*/ 0 w 5086350"/>
              <a:gd name="connsiteY6" fmla="*/ 2247900 h 2743200"/>
              <a:gd name="connsiteX7" fmla="*/ 781050 w 5086350"/>
              <a:gd name="connsiteY7" fmla="*/ 400050 h 2743200"/>
              <a:gd name="connsiteX8" fmla="*/ 1358317 w 5086350"/>
              <a:gd name="connsiteY8" fmla="*/ 209026 h 2743200"/>
              <a:gd name="connsiteX9" fmla="*/ 1752600 w 5086350"/>
              <a:gd name="connsiteY9" fmla="*/ 190500 h 2743200"/>
              <a:gd name="connsiteX10" fmla="*/ 2394284 w 5086350"/>
              <a:gd name="connsiteY10" fmla="*/ 192345 h 2743200"/>
              <a:gd name="connsiteX11" fmla="*/ 2743200 w 5086350"/>
              <a:gd name="connsiteY11" fmla="*/ 342900 h 2743200"/>
              <a:gd name="connsiteX12" fmla="*/ 2857500 w 5086350"/>
              <a:gd name="connsiteY12" fmla="*/ 361950 h 2743200"/>
              <a:gd name="connsiteX13" fmla="*/ 3467100 w 5086350"/>
              <a:gd name="connsiteY13" fmla="*/ 323850 h 2743200"/>
              <a:gd name="connsiteX14" fmla="*/ 3924300 w 5086350"/>
              <a:gd name="connsiteY14" fmla="*/ 457200 h 2743200"/>
              <a:gd name="connsiteX15" fmla="*/ 5086350 w 5086350"/>
              <a:gd name="connsiteY15" fmla="*/ 0 h 2743200"/>
              <a:gd name="connsiteX16" fmla="*/ 4997116 w 5086350"/>
              <a:gd name="connsiteY16" fmla="*/ 160261 h 2743200"/>
              <a:gd name="connsiteX17" fmla="*/ 4495800 w 5086350"/>
              <a:gd name="connsiteY17" fmla="*/ 1466850 h 2743200"/>
              <a:gd name="connsiteX0" fmla="*/ 4476750 w 5086350"/>
              <a:gd name="connsiteY0" fmla="*/ 1485900 h 2743200"/>
              <a:gd name="connsiteX1" fmla="*/ 3219450 w 5086350"/>
              <a:gd name="connsiteY1" fmla="*/ 2038350 h 2743200"/>
              <a:gd name="connsiteX2" fmla="*/ 2076450 w 5086350"/>
              <a:gd name="connsiteY2" fmla="*/ 1905000 h 2743200"/>
              <a:gd name="connsiteX3" fmla="*/ 1447800 w 5086350"/>
              <a:gd name="connsiteY3" fmla="*/ 2098996 h 2743200"/>
              <a:gd name="connsiteX4" fmla="*/ 1390650 w 5086350"/>
              <a:gd name="connsiteY4" fmla="*/ 2114550 h 2743200"/>
              <a:gd name="connsiteX5" fmla="*/ 0 w 5086350"/>
              <a:gd name="connsiteY5" fmla="*/ 2743200 h 2743200"/>
              <a:gd name="connsiteX6" fmla="*/ 0 w 5086350"/>
              <a:gd name="connsiteY6" fmla="*/ 2247900 h 2743200"/>
              <a:gd name="connsiteX7" fmla="*/ 781050 w 5086350"/>
              <a:gd name="connsiteY7" fmla="*/ 400050 h 2743200"/>
              <a:gd name="connsiteX8" fmla="*/ 1358317 w 5086350"/>
              <a:gd name="connsiteY8" fmla="*/ 209026 h 2743200"/>
              <a:gd name="connsiteX9" fmla="*/ 1752600 w 5086350"/>
              <a:gd name="connsiteY9" fmla="*/ 190500 h 2743200"/>
              <a:gd name="connsiteX10" fmla="*/ 2394284 w 5086350"/>
              <a:gd name="connsiteY10" fmla="*/ 192345 h 2743200"/>
              <a:gd name="connsiteX11" fmla="*/ 2743200 w 5086350"/>
              <a:gd name="connsiteY11" fmla="*/ 342900 h 2743200"/>
              <a:gd name="connsiteX12" fmla="*/ 2857500 w 5086350"/>
              <a:gd name="connsiteY12" fmla="*/ 361950 h 2743200"/>
              <a:gd name="connsiteX13" fmla="*/ 3467100 w 5086350"/>
              <a:gd name="connsiteY13" fmla="*/ 323850 h 2743200"/>
              <a:gd name="connsiteX14" fmla="*/ 3924300 w 5086350"/>
              <a:gd name="connsiteY14" fmla="*/ 457200 h 2743200"/>
              <a:gd name="connsiteX15" fmla="*/ 5086350 w 5086350"/>
              <a:gd name="connsiteY15" fmla="*/ 0 h 2743200"/>
              <a:gd name="connsiteX16" fmla="*/ 4997116 w 5086350"/>
              <a:gd name="connsiteY16" fmla="*/ 160261 h 2743200"/>
              <a:gd name="connsiteX17" fmla="*/ 4495800 w 5086350"/>
              <a:gd name="connsiteY17" fmla="*/ 1466850 h 2743200"/>
              <a:gd name="connsiteX0" fmla="*/ 4476750 w 5086350"/>
              <a:gd name="connsiteY0" fmla="*/ 1485900 h 2438400"/>
              <a:gd name="connsiteX1" fmla="*/ 3219450 w 5086350"/>
              <a:gd name="connsiteY1" fmla="*/ 2038350 h 2438400"/>
              <a:gd name="connsiteX2" fmla="*/ 2076450 w 5086350"/>
              <a:gd name="connsiteY2" fmla="*/ 1905000 h 2438400"/>
              <a:gd name="connsiteX3" fmla="*/ 1447800 w 5086350"/>
              <a:gd name="connsiteY3" fmla="*/ 2098996 h 2438400"/>
              <a:gd name="connsiteX4" fmla="*/ 1390650 w 5086350"/>
              <a:gd name="connsiteY4" fmla="*/ 2114550 h 2438400"/>
              <a:gd name="connsiteX5" fmla="*/ 609600 w 5086350"/>
              <a:gd name="connsiteY5" fmla="*/ 2438400 h 2438400"/>
              <a:gd name="connsiteX6" fmla="*/ 0 w 5086350"/>
              <a:gd name="connsiteY6" fmla="*/ 2247900 h 2438400"/>
              <a:gd name="connsiteX7" fmla="*/ 781050 w 5086350"/>
              <a:gd name="connsiteY7" fmla="*/ 400050 h 2438400"/>
              <a:gd name="connsiteX8" fmla="*/ 1358317 w 5086350"/>
              <a:gd name="connsiteY8" fmla="*/ 209026 h 2438400"/>
              <a:gd name="connsiteX9" fmla="*/ 1752600 w 5086350"/>
              <a:gd name="connsiteY9" fmla="*/ 190500 h 2438400"/>
              <a:gd name="connsiteX10" fmla="*/ 2394284 w 5086350"/>
              <a:gd name="connsiteY10" fmla="*/ 192345 h 2438400"/>
              <a:gd name="connsiteX11" fmla="*/ 2743200 w 5086350"/>
              <a:gd name="connsiteY11" fmla="*/ 342900 h 2438400"/>
              <a:gd name="connsiteX12" fmla="*/ 2857500 w 5086350"/>
              <a:gd name="connsiteY12" fmla="*/ 361950 h 2438400"/>
              <a:gd name="connsiteX13" fmla="*/ 3467100 w 5086350"/>
              <a:gd name="connsiteY13" fmla="*/ 323850 h 2438400"/>
              <a:gd name="connsiteX14" fmla="*/ 3924300 w 5086350"/>
              <a:gd name="connsiteY14" fmla="*/ 457200 h 2438400"/>
              <a:gd name="connsiteX15" fmla="*/ 5086350 w 5086350"/>
              <a:gd name="connsiteY15" fmla="*/ 0 h 2438400"/>
              <a:gd name="connsiteX16" fmla="*/ 4997116 w 5086350"/>
              <a:gd name="connsiteY16" fmla="*/ 160261 h 2438400"/>
              <a:gd name="connsiteX17" fmla="*/ 4495800 w 5086350"/>
              <a:gd name="connsiteY17" fmla="*/ 1466850 h 2438400"/>
              <a:gd name="connsiteX0" fmla="*/ 4476750 w 5086350"/>
              <a:gd name="connsiteY0" fmla="*/ 1485900 h 2438400"/>
              <a:gd name="connsiteX1" fmla="*/ 3219450 w 5086350"/>
              <a:gd name="connsiteY1" fmla="*/ 2038350 h 2438400"/>
              <a:gd name="connsiteX2" fmla="*/ 2076450 w 5086350"/>
              <a:gd name="connsiteY2" fmla="*/ 1905000 h 2438400"/>
              <a:gd name="connsiteX3" fmla="*/ 1447800 w 5086350"/>
              <a:gd name="connsiteY3" fmla="*/ 2098996 h 2438400"/>
              <a:gd name="connsiteX4" fmla="*/ 1390650 w 5086350"/>
              <a:gd name="connsiteY4" fmla="*/ 2114550 h 2438400"/>
              <a:gd name="connsiteX5" fmla="*/ 609600 w 5086350"/>
              <a:gd name="connsiteY5" fmla="*/ 2438400 h 2438400"/>
              <a:gd name="connsiteX6" fmla="*/ 0 w 5086350"/>
              <a:gd name="connsiteY6" fmla="*/ 2247900 h 2438400"/>
              <a:gd name="connsiteX7" fmla="*/ 781050 w 5086350"/>
              <a:gd name="connsiteY7" fmla="*/ 400050 h 2438400"/>
              <a:gd name="connsiteX8" fmla="*/ 1358317 w 5086350"/>
              <a:gd name="connsiteY8" fmla="*/ 209026 h 2438400"/>
              <a:gd name="connsiteX9" fmla="*/ 1752600 w 5086350"/>
              <a:gd name="connsiteY9" fmla="*/ 190500 h 2438400"/>
              <a:gd name="connsiteX10" fmla="*/ 2394284 w 5086350"/>
              <a:gd name="connsiteY10" fmla="*/ 192345 h 2438400"/>
              <a:gd name="connsiteX11" fmla="*/ 2743200 w 5086350"/>
              <a:gd name="connsiteY11" fmla="*/ 342900 h 2438400"/>
              <a:gd name="connsiteX12" fmla="*/ 2857500 w 5086350"/>
              <a:gd name="connsiteY12" fmla="*/ 361950 h 2438400"/>
              <a:gd name="connsiteX13" fmla="*/ 3467100 w 5086350"/>
              <a:gd name="connsiteY13" fmla="*/ 323850 h 2438400"/>
              <a:gd name="connsiteX14" fmla="*/ 3924300 w 5086350"/>
              <a:gd name="connsiteY14" fmla="*/ 457200 h 2438400"/>
              <a:gd name="connsiteX15" fmla="*/ 5086350 w 5086350"/>
              <a:gd name="connsiteY15" fmla="*/ 0 h 2438400"/>
              <a:gd name="connsiteX16" fmla="*/ 4997116 w 5086350"/>
              <a:gd name="connsiteY16" fmla="*/ 160261 h 2438400"/>
              <a:gd name="connsiteX17" fmla="*/ 4495800 w 5086350"/>
              <a:gd name="connsiteY17" fmla="*/ 146685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86350" h="2438400">
                <a:moveTo>
                  <a:pt x="4476750" y="1485900"/>
                </a:moveTo>
                <a:cubicBezTo>
                  <a:pt x="4214813" y="1600994"/>
                  <a:pt x="3678472" y="1922670"/>
                  <a:pt x="3219450" y="2038350"/>
                </a:cubicBezTo>
                <a:lnTo>
                  <a:pt x="2076450" y="1905000"/>
                </a:lnTo>
                <a:cubicBezTo>
                  <a:pt x="1866900" y="1969665"/>
                  <a:pt x="1643903" y="1998472"/>
                  <a:pt x="1447800" y="2098996"/>
                </a:cubicBezTo>
                <a:lnTo>
                  <a:pt x="1390650" y="2114550"/>
                </a:lnTo>
                <a:lnTo>
                  <a:pt x="609600" y="2438400"/>
                </a:lnTo>
                <a:cubicBezTo>
                  <a:pt x="498608" y="2395391"/>
                  <a:pt x="203200" y="2311400"/>
                  <a:pt x="0" y="2247900"/>
                </a:cubicBezTo>
                <a:lnTo>
                  <a:pt x="781050" y="400050"/>
                </a:lnTo>
                <a:lnTo>
                  <a:pt x="1358317" y="209026"/>
                </a:lnTo>
                <a:lnTo>
                  <a:pt x="1752600" y="190500"/>
                </a:lnTo>
                <a:lnTo>
                  <a:pt x="2394284" y="192345"/>
                </a:lnTo>
                <a:lnTo>
                  <a:pt x="2743200" y="342900"/>
                </a:lnTo>
                <a:lnTo>
                  <a:pt x="2857500" y="361950"/>
                </a:lnTo>
                <a:lnTo>
                  <a:pt x="3467100" y="323850"/>
                </a:lnTo>
                <a:lnTo>
                  <a:pt x="3924300" y="457200"/>
                </a:lnTo>
                <a:lnTo>
                  <a:pt x="5086350" y="0"/>
                </a:lnTo>
                <a:lnTo>
                  <a:pt x="4997116" y="160261"/>
                </a:lnTo>
                <a:lnTo>
                  <a:pt x="4495800" y="1466850"/>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Right Arrow 46"/>
          <p:cNvSpPr/>
          <p:nvPr/>
        </p:nvSpPr>
        <p:spPr>
          <a:xfrm>
            <a:off x="2361851" y="2819400"/>
            <a:ext cx="1219549" cy="4846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609600" y="1981200"/>
            <a:ext cx="2015295" cy="1200329"/>
          </a:xfrm>
          <a:prstGeom prst="rect">
            <a:avLst/>
          </a:prstGeom>
          <a:solidFill>
            <a:srgbClr val="FF0000"/>
          </a:solidFill>
        </p:spPr>
        <p:txBody>
          <a:bodyPr wrap="none" rtlCol="0">
            <a:spAutoFit/>
          </a:bodyPr>
          <a:lstStyle/>
          <a:p>
            <a:pPr algn="ctr"/>
            <a:r>
              <a:rPr lang="en-US" sz="2400" b="1" dirty="0" smtClean="0">
                <a:solidFill>
                  <a:schemeClr val="bg1"/>
                </a:solidFill>
                <a:latin typeface="Arial" pitchFamily="34" charset="0"/>
                <a:cs typeface="Arial" pitchFamily="34" charset="0"/>
              </a:rPr>
              <a:t>Heat </a:t>
            </a:r>
          </a:p>
          <a:p>
            <a:pPr algn="ctr"/>
            <a:r>
              <a:rPr lang="en-US" sz="2400" b="1" dirty="0" smtClean="0">
                <a:solidFill>
                  <a:schemeClr val="bg1"/>
                </a:solidFill>
                <a:latin typeface="Arial" pitchFamily="34" charset="0"/>
                <a:cs typeface="Arial" pitchFamily="34" charset="0"/>
              </a:rPr>
              <a:t>convection</a:t>
            </a:r>
          </a:p>
          <a:p>
            <a:pPr algn="ctr"/>
            <a:r>
              <a:rPr lang="en-US" sz="2400" b="1" dirty="0" smtClean="0">
                <a:solidFill>
                  <a:schemeClr val="bg1"/>
                </a:solidFill>
                <a:latin typeface="Arial" pitchFamily="34" charset="0"/>
                <a:cs typeface="Arial" pitchFamily="34" charset="0"/>
              </a:rPr>
              <a:t> occurs here</a:t>
            </a:r>
          </a:p>
        </p:txBody>
      </p:sp>
      <p:grpSp>
        <p:nvGrpSpPr>
          <p:cNvPr id="3" name="Group 52"/>
          <p:cNvGrpSpPr/>
          <p:nvPr/>
        </p:nvGrpSpPr>
        <p:grpSpPr>
          <a:xfrm rot="18383004">
            <a:off x="1738752" y="3710395"/>
            <a:ext cx="1295401" cy="430887"/>
            <a:chOff x="2053183" y="5105400"/>
            <a:chExt cx="1295401" cy="430887"/>
          </a:xfrm>
        </p:grpSpPr>
        <p:sp>
          <p:nvSpPr>
            <p:cNvPr id="54" name="Rectangle 53"/>
            <p:cNvSpPr/>
            <p:nvPr/>
          </p:nvSpPr>
          <p:spPr>
            <a:xfrm>
              <a:off x="2053183" y="5145438"/>
              <a:ext cx="1230249" cy="3409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dirty="0">
                <a:solidFill>
                  <a:schemeClr val="bg1"/>
                </a:solidFill>
              </a:endParaRPr>
            </a:p>
          </p:txBody>
        </p:sp>
        <p:sp>
          <p:nvSpPr>
            <p:cNvPr id="55" name="TextBox 54"/>
            <p:cNvSpPr txBox="1"/>
            <p:nvPr/>
          </p:nvSpPr>
          <p:spPr>
            <a:xfrm>
              <a:off x="2253412" y="5105400"/>
              <a:ext cx="1095172" cy="430887"/>
            </a:xfrm>
            <a:prstGeom prst="rect">
              <a:avLst/>
            </a:prstGeom>
            <a:noFill/>
          </p:spPr>
          <p:txBody>
            <a:bodyPr wrap="none" rtlCol="0">
              <a:spAutoFit/>
            </a:bodyPr>
            <a:lstStyle/>
            <a:p>
              <a:r>
                <a:rPr lang="en-US" sz="2200" b="1" dirty="0" smtClean="0">
                  <a:solidFill>
                    <a:schemeClr val="bg1"/>
                  </a:solidFill>
                  <a:latin typeface="Arial" pitchFamily="34" charset="0"/>
                  <a:cs typeface="Arial" pitchFamily="34" charset="0"/>
                </a:rPr>
                <a:t>mantle</a:t>
              </a:r>
            </a:p>
          </p:txBody>
        </p:sp>
      </p:grpSp>
      <p:grpSp>
        <p:nvGrpSpPr>
          <p:cNvPr id="4" name="Group 21"/>
          <p:cNvGrpSpPr/>
          <p:nvPr/>
        </p:nvGrpSpPr>
        <p:grpSpPr>
          <a:xfrm>
            <a:off x="3282961" y="2423616"/>
            <a:ext cx="1672836" cy="246058"/>
            <a:chOff x="3282961" y="2423616"/>
            <a:chExt cx="1672836" cy="246058"/>
          </a:xfrm>
        </p:grpSpPr>
        <p:pic>
          <p:nvPicPr>
            <p:cNvPr id="23" name="Picture 22" descr="http://theresilientearth.com/files/images/earths_structure-USGS.jpg"/>
            <p:cNvPicPr>
              <a:picLocks noChangeAspect="1" noChangeArrowheads="1"/>
            </p:cNvPicPr>
            <p:nvPr/>
          </p:nvPicPr>
          <p:blipFill>
            <a:blip r:embed="rId3" cstate="print"/>
            <a:srcRect l="31667" t="18644" r="53833" b="78305"/>
            <a:stretch>
              <a:fillRect/>
            </a:stretch>
          </p:blipFill>
          <p:spPr bwMode="auto">
            <a:xfrm rot="21080991">
              <a:off x="3282961" y="2432615"/>
              <a:ext cx="995664" cy="237059"/>
            </a:xfrm>
            <a:prstGeom prst="rect">
              <a:avLst/>
            </a:prstGeom>
            <a:noFill/>
          </p:spPr>
        </p:pic>
        <p:pic>
          <p:nvPicPr>
            <p:cNvPr id="24" name="Picture 23" descr="http://theresilientearth.com/files/images/earths_structure-USGS.jpg"/>
            <p:cNvPicPr>
              <a:picLocks noChangeAspect="1" noChangeArrowheads="1"/>
            </p:cNvPicPr>
            <p:nvPr/>
          </p:nvPicPr>
          <p:blipFill>
            <a:blip r:embed="rId3" cstate="print"/>
            <a:srcRect l="31667" t="18644" r="53833" b="78305"/>
            <a:stretch>
              <a:fillRect/>
            </a:stretch>
          </p:blipFill>
          <p:spPr bwMode="auto">
            <a:xfrm rot="300000">
              <a:off x="4191549" y="2423616"/>
              <a:ext cx="764248" cy="237059"/>
            </a:xfrm>
            <a:prstGeom prst="rect">
              <a:avLst/>
            </a:prstGeom>
            <a:noFill/>
          </p:spPr>
        </p:pic>
      </p:grpSp>
      <p:sp>
        <p:nvSpPr>
          <p:cNvPr id="48" name="Oval 47"/>
          <p:cNvSpPr/>
          <p:nvPr/>
        </p:nvSpPr>
        <p:spPr>
          <a:xfrm rot="596465">
            <a:off x="4562589" y="2110402"/>
            <a:ext cx="757424" cy="1648812"/>
          </a:xfrm>
          <a:prstGeom prst="ellipse">
            <a:avLst/>
          </a:pr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5573105" y="3188208"/>
            <a:ext cx="3260746" cy="1917192"/>
            <a:chOff x="5573105" y="3188208"/>
            <a:chExt cx="3260746" cy="1917192"/>
          </a:xfrm>
        </p:grpSpPr>
        <p:sp>
          <p:nvSpPr>
            <p:cNvPr id="44" name="Right Arrow 43"/>
            <p:cNvSpPr/>
            <p:nvPr/>
          </p:nvSpPr>
          <p:spPr>
            <a:xfrm rot="10641811">
              <a:off x="5573105" y="3188208"/>
              <a:ext cx="1209465" cy="4846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6629400" y="3289518"/>
              <a:ext cx="2204451" cy="1815882"/>
            </a:xfrm>
            <a:prstGeom prst="rect">
              <a:avLst/>
            </a:prstGeom>
            <a:solidFill>
              <a:srgbClr val="FF0000"/>
            </a:solidFill>
          </p:spPr>
          <p:txBody>
            <a:bodyPr wrap="none" rtlCol="0">
              <a:spAutoFit/>
            </a:bodyPr>
            <a:lstStyle/>
            <a:p>
              <a:pPr algn="ctr"/>
              <a:r>
                <a:rPr lang="en-US" sz="2800" b="1" dirty="0" smtClean="0">
                  <a:solidFill>
                    <a:schemeClr val="bg1"/>
                  </a:solidFill>
                  <a:latin typeface="Arial" pitchFamily="34" charset="0"/>
                  <a:cs typeface="Arial" pitchFamily="34" charset="0"/>
                </a:rPr>
                <a:t>radio-active</a:t>
              </a:r>
            </a:p>
            <a:p>
              <a:pPr algn="ctr"/>
              <a:r>
                <a:rPr lang="en-US" sz="2800" b="1" dirty="0" smtClean="0">
                  <a:solidFill>
                    <a:schemeClr val="bg1"/>
                  </a:solidFill>
                  <a:latin typeface="Arial" pitchFamily="34" charset="0"/>
                  <a:cs typeface="Arial" pitchFamily="34" charset="0"/>
                </a:rPr>
                <a:t> heat </a:t>
              </a:r>
            </a:p>
            <a:p>
              <a:pPr algn="ctr"/>
              <a:r>
                <a:rPr lang="en-US" sz="2800" b="1" dirty="0" smtClean="0">
                  <a:solidFill>
                    <a:schemeClr val="bg1"/>
                  </a:solidFill>
                  <a:latin typeface="Arial" pitchFamily="34" charset="0"/>
                  <a:cs typeface="Arial" pitchFamily="34" charset="0"/>
                </a:rPr>
                <a:t>generated</a:t>
              </a:r>
            </a:p>
            <a:p>
              <a:pPr algn="ctr"/>
              <a:r>
                <a:rPr lang="en-US" sz="2800" b="1" dirty="0" smtClean="0">
                  <a:solidFill>
                    <a:schemeClr val="bg1"/>
                  </a:solidFill>
                  <a:latin typeface="Arial" pitchFamily="34" charset="0"/>
                  <a:cs typeface="Arial" pitchFamily="34" charset="0"/>
                </a:rPr>
                <a:t> here</a:t>
              </a:r>
            </a:p>
          </p:txBody>
        </p:sp>
        <p:sp>
          <p:nvSpPr>
            <p:cNvPr id="27" name="Right Arrow 26"/>
            <p:cNvSpPr/>
            <p:nvPr/>
          </p:nvSpPr>
          <p:spPr>
            <a:xfrm rot="10641811">
              <a:off x="5573107" y="4066162"/>
              <a:ext cx="1209465" cy="4846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right)">
                                      <p:cBhvr>
                                        <p:cTn id="7" dur="1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1000"/>
                                        <p:tgtEl>
                                          <p:spTgt spid="46"/>
                                        </p:tgtEl>
                                      </p:cBhvr>
                                    </p:animEffect>
                                  </p:childTnLst>
                                </p:cTn>
                              </p:par>
                              <p:par>
                                <p:cTn id="13" presetID="22" presetClass="entr" presetSubtype="8" fill="hold" grpId="0" nodeType="withEffect">
                                  <p:stCondLst>
                                    <p:cond delay="1000"/>
                                  </p:stCondLst>
                                  <p:childTnLst>
                                    <p:set>
                                      <p:cBhvr>
                                        <p:cTn id="14" dur="1" fill="hold">
                                          <p:stCondLst>
                                            <p:cond delay="0"/>
                                          </p:stCondLst>
                                        </p:cTn>
                                        <p:tgtEl>
                                          <p:spTgt spid="47"/>
                                        </p:tgtEl>
                                        <p:attrNameLst>
                                          <p:attrName>style.visibility</p:attrName>
                                        </p:attrNameLst>
                                      </p:cBhvr>
                                      <p:to>
                                        <p:strVal val="visible"/>
                                      </p:to>
                                    </p:set>
                                    <p:animEffect transition="in" filter="wipe(left)">
                                      <p:cBhvr>
                                        <p:cTn id="15" dur="1000"/>
                                        <p:tgtEl>
                                          <p:spTgt spid="47"/>
                                        </p:tgtEl>
                                      </p:cBhvr>
                                    </p:animEffect>
                                  </p:childTnLst>
                                </p:cTn>
                              </p:par>
                            </p:childTnLst>
                          </p:cTn>
                        </p:par>
                        <p:par>
                          <p:cTn id="16" fill="hold">
                            <p:stCondLst>
                              <p:cond delay="2000"/>
                            </p:stCondLst>
                            <p:childTnLst>
                              <p:par>
                                <p:cTn id="17" presetID="21" presetClass="entr" presetSubtype="8" repeatCount="4000"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wheel(8)">
                                      <p:cBhvr>
                                        <p:cTn id="19" dur="500"/>
                                        <p:tgtEl>
                                          <p:spTgt spid="4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49"/>
                                        </p:tgtEl>
                                        <p:attrNameLst>
                                          <p:attrName>style.visibility</p:attrName>
                                        </p:attrNameLst>
                                      </p:cBhvr>
                                      <p:to>
                                        <p:strVal val="visible"/>
                                      </p:to>
                                    </p:set>
                                    <p:anim calcmode="lin" valueType="num">
                                      <p:cBhvr>
                                        <p:cTn id="24" dur="1000" fill="hold"/>
                                        <p:tgtEl>
                                          <p:spTgt spid="49"/>
                                        </p:tgtEl>
                                        <p:attrNameLst>
                                          <p:attrName>ppt_w</p:attrName>
                                        </p:attrNameLst>
                                      </p:cBhvr>
                                      <p:tavLst>
                                        <p:tav tm="0">
                                          <p:val>
                                            <p:fltVal val="0"/>
                                          </p:val>
                                        </p:tav>
                                        <p:tav tm="100000">
                                          <p:val>
                                            <p:strVal val="#ppt_w"/>
                                          </p:val>
                                        </p:tav>
                                      </p:tavLst>
                                    </p:anim>
                                    <p:anim calcmode="lin" valueType="num">
                                      <p:cBhvr>
                                        <p:cTn id="25" dur="1000" fill="hold"/>
                                        <p:tgtEl>
                                          <p:spTgt spid="49"/>
                                        </p:tgtEl>
                                        <p:attrNameLst>
                                          <p:attrName>ppt_h</p:attrName>
                                        </p:attrNameLst>
                                      </p:cBhvr>
                                      <p:tavLst>
                                        <p:tav tm="0">
                                          <p:val>
                                            <p:fltVal val="0"/>
                                          </p:val>
                                        </p:tav>
                                        <p:tav tm="100000">
                                          <p:val>
                                            <p:strVal val="#ppt_h"/>
                                          </p:val>
                                        </p:tav>
                                      </p:tavLst>
                                    </p:anim>
                                    <p:animEffect transition="in" filter="fade">
                                      <p:cBhvr>
                                        <p:cTn id="26"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7" grpId="0" animBg="1"/>
      <p:bldP spid="46" grpId="0" animBg="1"/>
      <p:bldP spid="48" grpId="0" animBg="1"/>
    </p:bldLst>
  </p:timing>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A close up black and white image of rock art. Rock art shows several humanoid figures and two spheres with dark lines running vertically through them."/>
          <p:cNvPicPr>
            <a:picLocks noChangeAspect="1" noChangeArrowheads="1"/>
          </p:cNvPicPr>
          <p:nvPr/>
        </p:nvPicPr>
        <p:blipFill>
          <a:blip r:embed="rId2" cstate="print"/>
          <a:srcRect/>
          <a:stretch>
            <a:fillRect/>
          </a:stretch>
        </p:blipFill>
        <p:spPr bwMode="auto">
          <a:xfrm>
            <a:off x="0" y="0"/>
            <a:ext cx="4200525" cy="3190876"/>
          </a:xfrm>
          <a:prstGeom prst="rect">
            <a:avLst/>
          </a:prstGeom>
          <a:noFill/>
        </p:spPr>
      </p:pic>
      <p:sp>
        <p:nvSpPr>
          <p:cNvPr id="3" name="Rectangle 2"/>
          <p:cNvSpPr/>
          <p:nvPr/>
        </p:nvSpPr>
        <p:spPr>
          <a:xfrm>
            <a:off x="457200" y="3657600"/>
            <a:ext cx="3411896" cy="369332"/>
          </a:xfrm>
          <a:prstGeom prst="rect">
            <a:avLst/>
          </a:prstGeom>
        </p:spPr>
        <p:txBody>
          <a:bodyPr wrap="none">
            <a:spAutoFit/>
          </a:bodyPr>
          <a:lstStyle/>
          <a:p>
            <a:r>
              <a:rPr lang="en-US" i="1" dirty="0" smtClean="0"/>
              <a:t>Panel photographed in visible light</a:t>
            </a:r>
            <a:endParaRPr lang="en-US" dirty="0"/>
          </a:p>
        </p:txBody>
      </p:sp>
      <p:pic>
        <p:nvPicPr>
          <p:cNvPr id="3076" name="Picture 4" descr="Black and white image depicting rock art on surface. Image shows several dark humanoid figures on a lighter background. The image also features several animal like figures with antlers or horns."/>
          <p:cNvPicPr>
            <a:picLocks noChangeAspect="1" noChangeArrowheads="1"/>
          </p:cNvPicPr>
          <p:nvPr/>
        </p:nvPicPr>
        <p:blipFill>
          <a:blip r:embed="rId3" cstate="print"/>
          <a:srcRect/>
          <a:stretch>
            <a:fillRect/>
          </a:stretch>
        </p:blipFill>
        <p:spPr bwMode="auto">
          <a:xfrm>
            <a:off x="4343400" y="0"/>
            <a:ext cx="4200525" cy="3190876"/>
          </a:xfrm>
          <a:prstGeom prst="rect">
            <a:avLst/>
          </a:prstGeom>
          <a:noFill/>
        </p:spPr>
      </p:pic>
      <p:sp>
        <p:nvSpPr>
          <p:cNvPr id="5" name="Rectangle 4"/>
          <p:cNvSpPr/>
          <p:nvPr/>
        </p:nvSpPr>
        <p:spPr>
          <a:xfrm>
            <a:off x="4876800" y="3733800"/>
            <a:ext cx="3579121" cy="369332"/>
          </a:xfrm>
          <a:prstGeom prst="rect">
            <a:avLst/>
          </a:prstGeom>
        </p:spPr>
        <p:txBody>
          <a:bodyPr wrap="none">
            <a:spAutoFit/>
          </a:bodyPr>
          <a:lstStyle/>
          <a:p>
            <a:r>
              <a:rPr lang="en-US" dirty="0" smtClean="0"/>
              <a:t>Panel photographed in infrared light</a:t>
            </a:r>
            <a:endParaRPr lang="en-US" dirty="0"/>
          </a:p>
        </p:txBody>
      </p:sp>
      <p:sp>
        <p:nvSpPr>
          <p:cNvPr id="8" name="Rectangle 7"/>
          <p:cNvSpPr/>
          <p:nvPr/>
        </p:nvSpPr>
        <p:spPr>
          <a:xfrm>
            <a:off x="0" y="4237672"/>
            <a:ext cx="9144000" cy="923330"/>
          </a:xfrm>
          <a:prstGeom prst="rect">
            <a:avLst/>
          </a:prstGeom>
        </p:spPr>
        <p:txBody>
          <a:bodyPr wrap="square">
            <a:spAutoFit/>
          </a:bodyPr>
          <a:lstStyle/>
          <a:p>
            <a:r>
              <a:rPr lang="en-US" dirty="0" smtClean="0">
                <a:hlinkClick r:id="rId4"/>
              </a:rPr>
              <a:t>https://www.nps.gov/articles/cany-rock-markings-photo.htm</a:t>
            </a:r>
            <a:endParaRPr lang="en-US" dirty="0" smtClean="0"/>
          </a:p>
          <a:p>
            <a:r>
              <a:rPr lang="en-US" dirty="0" smtClean="0"/>
              <a:t>Before-after photos of art</a:t>
            </a:r>
          </a:p>
          <a:p>
            <a:endParaRPr lang="en-US" dirty="0"/>
          </a:p>
        </p:txBody>
      </p:sp>
      <p:sp>
        <p:nvSpPr>
          <p:cNvPr id="7" name="Rectangle 6"/>
          <p:cNvSpPr/>
          <p:nvPr/>
        </p:nvSpPr>
        <p:spPr>
          <a:xfrm>
            <a:off x="0" y="5152072"/>
            <a:ext cx="9144000" cy="1477328"/>
          </a:xfrm>
          <a:prstGeom prst="rect">
            <a:avLst/>
          </a:prstGeom>
        </p:spPr>
        <p:txBody>
          <a:bodyPr wrap="square">
            <a:spAutoFit/>
          </a:bodyPr>
          <a:lstStyle/>
          <a:p>
            <a:r>
              <a:rPr lang="en-US" dirty="0" smtClean="0">
                <a:hlinkClick r:id="rId5"/>
              </a:rPr>
              <a:t>https://www.roadtripryan.com/go/t/utah/moab/courthouse-wash-panel</a:t>
            </a:r>
            <a:endParaRPr lang="en-US" dirty="0" smtClean="0"/>
          </a:p>
          <a:p>
            <a:r>
              <a:rPr lang="en-US" b="1" dirty="0" smtClean="0"/>
              <a:t>DIRECTIONS </a:t>
            </a:r>
            <a:r>
              <a:rPr lang="en-US" dirty="0" smtClean="0"/>
              <a:t>TO SITE OF Courthouse Wash Panel</a:t>
            </a:r>
          </a:p>
          <a:p>
            <a:endParaRPr lang="en-US" dirty="0" smtClean="0"/>
          </a:p>
          <a:p>
            <a:r>
              <a:rPr lang="en-US" dirty="0" smtClean="0">
                <a:hlinkClick r:id="rId5"/>
              </a:rPr>
              <a:t>https://www.roadtripryan.com/go/t/utah/moab/courthouse-wash-panel</a:t>
            </a:r>
            <a:endParaRPr lang="en-US" dirty="0" smtClean="0"/>
          </a:p>
          <a:p>
            <a:r>
              <a:rPr lang="en-US" b="1" dirty="0" smtClean="0"/>
              <a:t>DETAILED DIRECTIONS </a:t>
            </a:r>
            <a:endParaRPr lang="en-US" b="1" dirty="0"/>
          </a:p>
        </p:txBody>
      </p:sp>
      <p:pic>
        <p:nvPicPr>
          <p:cNvPr id="1026" name="Picture 2"/>
          <p:cNvPicPr>
            <a:picLocks noChangeAspect="1" noChangeArrowheads="1"/>
          </p:cNvPicPr>
          <p:nvPr/>
        </p:nvPicPr>
        <p:blipFill>
          <a:blip r:embed="rId6" cstate="print"/>
          <a:srcRect/>
          <a:stretch>
            <a:fillRect/>
          </a:stretch>
        </p:blipFill>
        <p:spPr bwMode="auto">
          <a:xfrm>
            <a:off x="5181600" y="381000"/>
            <a:ext cx="4213225" cy="3201988"/>
          </a:xfrm>
          <a:prstGeom prst="rect">
            <a:avLst/>
          </a:prstGeom>
          <a:noFill/>
          <a:ln w="9525">
            <a:noFill/>
            <a:miter lim="800000"/>
            <a:headEnd/>
            <a:tailEnd/>
          </a:ln>
          <a:effectLst/>
        </p:spPr>
      </p:pic>
      <p:pic>
        <p:nvPicPr>
          <p:cNvPr id="1027" name="Picture 3"/>
          <p:cNvPicPr>
            <a:picLocks noChangeAspect="1" noChangeArrowheads="1"/>
          </p:cNvPicPr>
          <p:nvPr/>
        </p:nvPicPr>
        <p:blipFill>
          <a:blip r:embed="rId7" cstate="print"/>
          <a:srcRect/>
          <a:stretch>
            <a:fillRect/>
          </a:stretch>
        </p:blipFill>
        <p:spPr bwMode="auto">
          <a:xfrm>
            <a:off x="457200" y="457200"/>
            <a:ext cx="4213225" cy="320198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4183062" y="685800"/>
            <a:ext cx="4427538" cy="3335338"/>
          </a:xfrm>
          <a:prstGeom prst="rect">
            <a:avLst/>
          </a:prstGeom>
          <a:noFill/>
          <a:ln w="9525">
            <a:noFill/>
            <a:miter lim="800000"/>
            <a:headEnd/>
            <a:tailEnd/>
          </a:ln>
          <a:effectLst/>
        </p:spPr>
      </p:pic>
      <p:sp>
        <p:nvSpPr>
          <p:cNvPr id="40" name="Rectangle 39"/>
          <p:cNvSpPr/>
          <p:nvPr/>
        </p:nvSpPr>
        <p:spPr>
          <a:xfrm>
            <a:off x="0" y="0"/>
            <a:ext cx="9144000" cy="646331"/>
          </a:xfrm>
          <a:prstGeom prst="rect">
            <a:avLst/>
          </a:prstGeom>
        </p:spPr>
        <p:txBody>
          <a:bodyPr wrap="square">
            <a:spAutoFit/>
          </a:bodyPr>
          <a:lstStyle/>
          <a:p>
            <a:pPr algn="ctr"/>
            <a:r>
              <a:rPr lang="en-US" sz="3600" b="1" dirty="0" smtClean="0"/>
              <a:t>1979 - </a:t>
            </a:r>
            <a:r>
              <a:rPr lang="en-US" sz="3600" b="1" i="1" dirty="0" smtClean="0"/>
              <a:t>Archaeological Resources Protection Act </a:t>
            </a:r>
          </a:p>
        </p:txBody>
      </p:sp>
      <p:grpSp>
        <p:nvGrpSpPr>
          <p:cNvPr id="36" name="Group 17"/>
          <p:cNvGrpSpPr/>
          <p:nvPr/>
        </p:nvGrpSpPr>
        <p:grpSpPr>
          <a:xfrm>
            <a:off x="4114800" y="838200"/>
            <a:ext cx="4724400" cy="2976265"/>
            <a:chOff x="4114800" y="838200"/>
            <a:chExt cx="4724400" cy="2976265"/>
          </a:xfrm>
        </p:grpSpPr>
        <p:pic>
          <p:nvPicPr>
            <p:cNvPr id="37" name="Picture 2"/>
            <p:cNvPicPr>
              <a:picLocks noChangeAspect="1" noChangeArrowheads="1"/>
            </p:cNvPicPr>
            <p:nvPr/>
          </p:nvPicPr>
          <p:blipFill>
            <a:blip r:embed="rId3" cstate="print"/>
            <a:srcRect/>
            <a:stretch>
              <a:fillRect/>
            </a:stretch>
          </p:blipFill>
          <p:spPr bwMode="auto">
            <a:xfrm>
              <a:off x="4114800" y="838200"/>
              <a:ext cx="4724400" cy="2942867"/>
            </a:xfrm>
            <a:prstGeom prst="rect">
              <a:avLst/>
            </a:prstGeom>
            <a:noFill/>
            <a:ln w="25400">
              <a:solidFill>
                <a:schemeClr val="tx1"/>
              </a:solidFill>
              <a:miter lim="800000"/>
              <a:headEnd/>
              <a:tailEnd/>
            </a:ln>
            <a:effectLst/>
          </p:spPr>
        </p:pic>
        <p:sp>
          <p:nvSpPr>
            <p:cNvPr id="38" name="TextBox 37"/>
            <p:cNvSpPr txBox="1"/>
            <p:nvPr/>
          </p:nvSpPr>
          <p:spPr>
            <a:xfrm>
              <a:off x="4343400" y="3352800"/>
              <a:ext cx="1325748" cy="461665"/>
            </a:xfrm>
            <a:prstGeom prst="rect">
              <a:avLst/>
            </a:prstGeom>
            <a:noFill/>
          </p:spPr>
          <p:txBody>
            <a:bodyPr wrap="none" rtlCol="0">
              <a:spAutoFit/>
            </a:bodyPr>
            <a:lstStyle/>
            <a:p>
              <a:r>
                <a:rPr lang="en-US" sz="2400" b="1" dirty="0" smtClean="0"/>
                <a:t>Pre-1980</a:t>
              </a:r>
              <a:endParaRPr lang="en-US" sz="2400" b="1" dirty="0"/>
            </a:p>
          </p:txBody>
        </p:sp>
      </p:grpSp>
      <p:sp>
        <p:nvSpPr>
          <p:cNvPr id="35" name="Rectangle 34"/>
          <p:cNvSpPr/>
          <p:nvPr/>
        </p:nvSpPr>
        <p:spPr>
          <a:xfrm>
            <a:off x="0" y="4561344"/>
            <a:ext cx="9144000" cy="2246769"/>
          </a:xfrm>
          <a:prstGeom prst="rect">
            <a:avLst/>
          </a:prstGeom>
        </p:spPr>
        <p:txBody>
          <a:bodyPr wrap="square">
            <a:spAutoFit/>
          </a:bodyPr>
          <a:lstStyle/>
          <a:p>
            <a:pPr lvl="1">
              <a:buFontTx/>
              <a:buChar char="-"/>
            </a:pPr>
            <a:r>
              <a:rPr lang="en-US" sz="2800" dirty="0" smtClean="0"/>
              <a:t> 2007: volunteered at Arches/</a:t>
            </a:r>
            <a:r>
              <a:rPr lang="en-US" sz="2800" dirty="0" err="1" smtClean="0"/>
              <a:t>Canyonlands</a:t>
            </a:r>
            <a:r>
              <a:rPr lang="en-US" sz="2800" dirty="0" smtClean="0"/>
              <a:t> to take high</a:t>
            </a:r>
          </a:p>
          <a:p>
            <a:pPr lvl="1"/>
            <a:r>
              <a:rPr lang="en-US" sz="2800" dirty="0" smtClean="0"/>
              <a:t>   resolution photographs of  prehistoric rock markings</a:t>
            </a:r>
          </a:p>
          <a:p>
            <a:pPr lvl="1">
              <a:buFontTx/>
              <a:buChar char="-"/>
            </a:pPr>
            <a:r>
              <a:rPr lang="en-US" sz="2800" dirty="0" smtClean="0"/>
              <a:t> Some paint pigments reacted to the infrared wavelength</a:t>
            </a:r>
          </a:p>
          <a:p>
            <a:pPr lvl="1"/>
            <a:r>
              <a:rPr lang="en-US" sz="2800" dirty="0" smtClean="0"/>
              <a:t>   photography, making new images visible </a:t>
            </a:r>
          </a:p>
          <a:p>
            <a:pPr lvl="1"/>
            <a:r>
              <a:rPr lang="en-US" sz="2800" dirty="0" smtClean="0"/>
              <a:t>- Ancient images were exposed at Courthouse Wash</a:t>
            </a:r>
            <a:endParaRPr lang="en-US" sz="2800" dirty="0"/>
          </a:p>
        </p:txBody>
      </p:sp>
      <p:grpSp>
        <p:nvGrpSpPr>
          <p:cNvPr id="2" name="Group 41"/>
          <p:cNvGrpSpPr/>
          <p:nvPr/>
        </p:nvGrpSpPr>
        <p:grpSpPr>
          <a:xfrm>
            <a:off x="4419600" y="762000"/>
            <a:ext cx="4145433" cy="3204865"/>
            <a:chOff x="4419600" y="762000"/>
            <a:chExt cx="4145433" cy="3204865"/>
          </a:xfrm>
        </p:grpSpPr>
        <p:pic>
          <p:nvPicPr>
            <p:cNvPr id="16" name="Picture 2"/>
            <p:cNvPicPr>
              <a:picLocks noChangeAspect="1" noChangeArrowheads="1"/>
            </p:cNvPicPr>
            <p:nvPr/>
          </p:nvPicPr>
          <p:blipFill>
            <a:blip r:embed="rId3" cstate="print"/>
            <a:srcRect l="20968" t="-502" r="24152" b="32678"/>
            <a:stretch>
              <a:fillRect/>
            </a:stretch>
          </p:blipFill>
          <p:spPr bwMode="auto">
            <a:xfrm>
              <a:off x="4419600" y="762000"/>
              <a:ext cx="4145433" cy="3191256"/>
            </a:xfrm>
            <a:prstGeom prst="rect">
              <a:avLst/>
            </a:prstGeom>
            <a:noFill/>
            <a:ln w="25400">
              <a:solidFill>
                <a:schemeClr val="tx1"/>
              </a:solidFill>
              <a:miter lim="800000"/>
              <a:headEnd/>
              <a:tailEnd/>
            </a:ln>
            <a:effectLst/>
          </p:spPr>
        </p:pic>
        <p:sp>
          <p:nvSpPr>
            <p:cNvPr id="41" name="TextBox 40"/>
            <p:cNvSpPr txBox="1"/>
            <p:nvPr/>
          </p:nvSpPr>
          <p:spPr>
            <a:xfrm>
              <a:off x="4495800" y="3505200"/>
              <a:ext cx="1325748" cy="461665"/>
            </a:xfrm>
            <a:prstGeom prst="rect">
              <a:avLst/>
            </a:prstGeom>
            <a:noFill/>
          </p:spPr>
          <p:txBody>
            <a:bodyPr wrap="none" rtlCol="0">
              <a:spAutoFit/>
            </a:bodyPr>
            <a:lstStyle/>
            <a:p>
              <a:r>
                <a:rPr lang="en-US" sz="2400" b="1" dirty="0" smtClean="0"/>
                <a:t>Pre-1980</a:t>
              </a:r>
              <a:endParaRPr lang="en-US" sz="2400" b="1" dirty="0"/>
            </a:p>
          </p:txBody>
        </p:sp>
      </p:grpSp>
      <p:sp>
        <p:nvSpPr>
          <p:cNvPr id="24" name="TextBox 23"/>
          <p:cNvSpPr txBox="1"/>
          <p:nvPr/>
        </p:nvSpPr>
        <p:spPr>
          <a:xfrm>
            <a:off x="0" y="-76200"/>
            <a:ext cx="9144000" cy="830997"/>
          </a:xfrm>
          <a:prstGeom prst="rect">
            <a:avLst/>
          </a:prstGeom>
          <a:noFill/>
        </p:spPr>
        <p:txBody>
          <a:bodyPr wrap="square" rtlCol="0">
            <a:spAutoFit/>
          </a:bodyPr>
          <a:lstStyle/>
          <a:p>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				Bud Turner</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sp>
        <p:nvSpPr>
          <p:cNvPr id="27" name="Rectangle 26"/>
          <p:cNvSpPr/>
          <p:nvPr/>
        </p:nvSpPr>
        <p:spPr>
          <a:xfrm>
            <a:off x="304800" y="4038600"/>
            <a:ext cx="6167458" cy="584775"/>
          </a:xfrm>
          <a:prstGeom prst="rect">
            <a:avLst/>
          </a:prstGeom>
        </p:spPr>
        <p:txBody>
          <a:bodyPr wrap="none">
            <a:spAutoFit/>
          </a:bodyPr>
          <a:lstStyle/>
          <a:p>
            <a:r>
              <a:rPr lang="en-US" sz="3200" b="1" dirty="0" smtClean="0"/>
              <a:t>The Multi-Spectral Imaging Project </a:t>
            </a:r>
            <a:endParaRPr lang="en-US" sz="3200" dirty="0"/>
          </a:p>
        </p:txBody>
      </p:sp>
      <p:pic>
        <p:nvPicPr>
          <p:cNvPr id="33" name="Picture 10"/>
          <p:cNvPicPr>
            <a:picLocks noChangeAspect="1" noChangeArrowheads="1"/>
          </p:cNvPicPr>
          <p:nvPr/>
        </p:nvPicPr>
        <p:blipFill>
          <a:blip r:embed="rId4" cstate="print"/>
          <a:srcRect r="2488" b="52068"/>
          <a:stretch>
            <a:fillRect/>
          </a:stretch>
        </p:blipFill>
        <p:spPr bwMode="auto">
          <a:xfrm>
            <a:off x="685800" y="457200"/>
            <a:ext cx="2077277" cy="3048000"/>
          </a:xfrm>
          <a:prstGeom prst="rect">
            <a:avLst/>
          </a:prstGeom>
          <a:noFill/>
          <a:ln w="25400">
            <a:solidFill>
              <a:schemeClr val="tx1"/>
            </a:solidFill>
            <a:miter lim="800000"/>
            <a:headEnd/>
            <a:tailEnd/>
          </a:ln>
          <a:effectLst/>
        </p:spPr>
      </p:pic>
      <p:sp useBgFill="1">
        <p:nvSpPr>
          <p:cNvPr id="20" name="Rectangle 19"/>
          <p:cNvSpPr/>
          <p:nvPr/>
        </p:nvSpPr>
        <p:spPr>
          <a:xfrm>
            <a:off x="0" y="4648200"/>
            <a:ext cx="9144000" cy="2209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4535031"/>
            <a:ext cx="9144000" cy="2246769"/>
          </a:xfrm>
          <a:prstGeom prst="rect">
            <a:avLst/>
          </a:prstGeom>
        </p:spPr>
        <p:txBody>
          <a:bodyPr wrap="square">
            <a:spAutoFit/>
          </a:bodyPr>
          <a:lstStyle/>
          <a:p>
            <a:pPr lvl="1">
              <a:buFontTx/>
              <a:buChar char="-"/>
            </a:pPr>
            <a:r>
              <a:rPr lang="en-US" sz="2800" dirty="0" smtClean="0"/>
              <a:t> Photo documentation of ancient rock art</a:t>
            </a:r>
          </a:p>
          <a:p>
            <a:pPr lvl="1">
              <a:buFontTx/>
              <a:buChar char="-"/>
            </a:pPr>
            <a:r>
              <a:rPr lang="en-US" sz="2800" dirty="0" smtClean="0"/>
              <a:t> Baseline for long-term effects of weathering &amp; aging</a:t>
            </a:r>
          </a:p>
          <a:p>
            <a:pPr lvl="1">
              <a:buFontTx/>
              <a:buChar char="-"/>
            </a:pPr>
            <a:r>
              <a:rPr lang="en-US" sz="2800" dirty="0" smtClean="0"/>
              <a:t> Data for research into dating, pigment  compositions, </a:t>
            </a:r>
          </a:p>
          <a:p>
            <a:pPr lvl="1"/>
            <a:r>
              <a:rPr lang="en-US" sz="2800" dirty="0" smtClean="0"/>
              <a:t>   and stylistic differences</a:t>
            </a:r>
          </a:p>
          <a:p>
            <a:pPr lvl="1"/>
            <a:r>
              <a:rPr lang="en-US" sz="2800" dirty="0" smtClean="0"/>
              <a:t>- Photo evidence for court cases involving vandalism </a:t>
            </a:r>
            <a:endParaRPr lang="en-US" sz="2800" dirty="0"/>
          </a:p>
        </p:txBody>
      </p:sp>
      <p:grpSp>
        <p:nvGrpSpPr>
          <p:cNvPr id="26" name="Group 25"/>
          <p:cNvGrpSpPr/>
          <p:nvPr/>
        </p:nvGrpSpPr>
        <p:grpSpPr>
          <a:xfrm>
            <a:off x="3429000" y="6211669"/>
            <a:ext cx="1905000" cy="646331"/>
            <a:chOff x="4114800" y="6019800"/>
            <a:chExt cx="1981200" cy="646331"/>
          </a:xfrm>
        </p:grpSpPr>
        <p:sp>
          <p:nvSpPr>
            <p:cNvPr id="32" name="Rectangle 31"/>
            <p:cNvSpPr/>
            <p:nvPr/>
          </p:nvSpPr>
          <p:spPr>
            <a:xfrm>
              <a:off x="4114800" y="6093262"/>
              <a:ext cx="1981200" cy="496669"/>
            </a:xfrm>
            <a:prstGeom prst="rect">
              <a:avLst/>
            </a:prstGeom>
            <a:noFill/>
            <a:ln w="76200">
              <a:solidFill>
                <a:srgbClr val="FF000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5638800" y="6019800"/>
              <a:ext cx="160100" cy="646331"/>
            </a:xfrm>
            <a:prstGeom prst="rect">
              <a:avLst/>
            </a:prstGeom>
            <a:noFill/>
            <a:effectLst>
              <a:outerShdw dist="25400" dir="7200000" algn="ctr" rotWithShape="0">
                <a:schemeClr val="tx1"/>
              </a:outerShdw>
            </a:effectLst>
          </p:spPr>
          <p:txBody>
            <a:bodyPr wrap="none" rtlCol="0">
              <a:spAutoFit/>
            </a:bodyPr>
            <a:lstStyle/>
            <a:p>
              <a:endParaRPr lang="en-US" sz="3600" b="1" dirty="0">
                <a:solidFill>
                  <a:srgbClr val="FF0000"/>
                </a:solidFill>
              </a:endParaRPr>
            </a:p>
          </p:txBody>
        </p:sp>
      </p:grpSp>
      <p:grpSp>
        <p:nvGrpSpPr>
          <p:cNvPr id="42" name="Group 41"/>
          <p:cNvGrpSpPr/>
          <p:nvPr/>
        </p:nvGrpSpPr>
        <p:grpSpPr>
          <a:xfrm>
            <a:off x="4507992" y="722376"/>
            <a:ext cx="4030658" cy="3075389"/>
            <a:chOff x="4496997" y="712976"/>
            <a:chExt cx="4030658" cy="3075389"/>
          </a:xfrm>
        </p:grpSpPr>
        <p:pic>
          <p:nvPicPr>
            <p:cNvPr id="45" name="Picture 2"/>
            <p:cNvPicPr>
              <a:picLocks noChangeAspect="1" noChangeArrowheads="1"/>
            </p:cNvPicPr>
            <p:nvPr/>
          </p:nvPicPr>
          <p:blipFill>
            <a:blip r:embed="rId5" cstate="print"/>
            <a:srcRect/>
            <a:stretch>
              <a:fillRect/>
            </a:stretch>
          </p:blipFill>
          <p:spPr bwMode="auto">
            <a:xfrm rot="-180000">
              <a:off x="4496997" y="712976"/>
              <a:ext cx="4030658" cy="3063240"/>
            </a:xfrm>
            <a:prstGeom prst="rect">
              <a:avLst/>
            </a:prstGeom>
            <a:noFill/>
            <a:ln w="25400">
              <a:solidFill>
                <a:schemeClr val="tx1"/>
              </a:solidFill>
              <a:miter lim="800000"/>
              <a:headEnd/>
              <a:tailEnd/>
            </a:ln>
            <a:effectLst/>
          </p:spPr>
        </p:pic>
        <p:sp>
          <p:nvSpPr>
            <p:cNvPr id="46" name="TextBox 45"/>
            <p:cNvSpPr txBox="1"/>
            <p:nvPr/>
          </p:nvSpPr>
          <p:spPr>
            <a:xfrm rot="21360000">
              <a:off x="4584666" y="3326700"/>
              <a:ext cx="2821157" cy="461665"/>
            </a:xfrm>
            <a:prstGeom prst="rect">
              <a:avLst/>
            </a:prstGeom>
            <a:noFill/>
          </p:spPr>
          <p:txBody>
            <a:bodyPr wrap="none" rtlCol="0">
              <a:spAutoFit/>
            </a:bodyPr>
            <a:lstStyle/>
            <a:p>
              <a:r>
                <a:rPr lang="en-US" sz="2400" b="1" dirty="0" smtClean="0"/>
                <a:t>2007- infrared photo</a:t>
              </a:r>
              <a:endParaRPr lang="en-US" sz="2400" b="1" dirty="0"/>
            </a:p>
          </p:txBody>
        </p:sp>
      </p:grpSp>
      <p:sp>
        <p:nvSpPr>
          <p:cNvPr id="22" name="TextBox 21"/>
          <p:cNvSpPr txBox="1"/>
          <p:nvPr/>
        </p:nvSpPr>
        <p:spPr>
          <a:xfrm rot="1581103">
            <a:off x="6418816" y="4075996"/>
            <a:ext cx="1736373" cy="830997"/>
          </a:xfrm>
          <a:prstGeom prst="rect">
            <a:avLst/>
          </a:prstGeom>
          <a:noFill/>
        </p:spPr>
        <p:txBody>
          <a:bodyPr wrap="none" rtlCol="0">
            <a:spAutoFit/>
          </a:bodyPr>
          <a:lstStyle/>
          <a:p>
            <a:r>
              <a:rPr lang="en-US" sz="4800" dirty="0" smtClean="0">
                <a:solidFill>
                  <a:srgbClr val="FF0000"/>
                </a:solidFill>
                <a:effectLst>
                  <a:outerShdw dist="38100" dir="7200000" algn="ctr" rotWithShape="0">
                    <a:schemeClr val="tx1"/>
                  </a:outerShdw>
                </a:effectLst>
              </a:rPr>
              <a:t>WHY?</a:t>
            </a:r>
            <a:endParaRPr lang="en-US" sz="4800" dirty="0">
              <a:solidFill>
                <a:srgbClr val="FF0000"/>
              </a:solidFill>
              <a:effectLst>
                <a:outerShdw dist="38100" dir="7200000" algn="ctr" rotWithShape="0">
                  <a:schemeClr val="tx1"/>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2"/>
                                        </p:tgtEl>
                                      </p:cBhvr>
                                    </p:animEffect>
                                    <p:set>
                                      <p:cBhvr>
                                        <p:cTn id="7" dur="1" fill="hold">
                                          <p:stCondLst>
                                            <p:cond delay="999"/>
                                          </p:stCondLst>
                                        </p:cTn>
                                        <p:tgtEl>
                                          <p:spTgt spid="4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35"/>
                                        </p:tgtEl>
                                      </p:cBhvr>
                                    </p:animEffect>
                                    <p:set>
                                      <p:cBhvr>
                                        <p:cTn id="10" dur="1" fill="hold">
                                          <p:stCondLst>
                                            <p:cond delay="999"/>
                                          </p:stCondLst>
                                        </p:cTn>
                                        <p:tgtEl>
                                          <p:spTgt spid="3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2"/>
                                        </p:tgtEl>
                                      </p:cBhvr>
                                    </p:animEffect>
                                    <p:set>
                                      <p:cBhvr>
                                        <p:cTn id="13" dur="1" fill="hold">
                                          <p:stCondLst>
                                            <p:cond delay="999"/>
                                          </p:stCondLst>
                                        </p:cTn>
                                        <p:tgtEl>
                                          <p:spTgt spid="2"/>
                                        </p:tgtEl>
                                        <p:attrNameLst>
                                          <p:attrName>style.visibility</p:attrName>
                                        </p:attrNameLst>
                                      </p:cBhvr>
                                      <p:to>
                                        <p:strVal val="hidden"/>
                                      </p:to>
                                    </p:set>
                                  </p:childTnLst>
                                </p:cTn>
                              </p:par>
                              <p:par>
                                <p:cTn id="14" presetID="10" presetClass="entr" presetSubtype="0" fill="hold" nodeType="withEffect">
                                  <p:stCondLst>
                                    <p:cond delay="500"/>
                                  </p:stCondLst>
                                  <p:childTnLst>
                                    <p:set>
                                      <p:cBhvr>
                                        <p:cTn id="15" dur="1" fill="hold">
                                          <p:stCondLst>
                                            <p:cond delay="0"/>
                                          </p:stCondLst>
                                        </p:cTn>
                                        <p:tgtEl>
                                          <p:spTgt spid="4098"/>
                                        </p:tgtEl>
                                        <p:attrNameLst>
                                          <p:attrName>style.visibility</p:attrName>
                                        </p:attrNameLst>
                                      </p:cBhvr>
                                      <p:to>
                                        <p:strVal val="visible"/>
                                      </p:to>
                                    </p:set>
                                    <p:animEffect transition="in" filter="fade">
                                      <p:cBhvr>
                                        <p:cTn id="16" dur="1000"/>
                                        <p:tgtEl>
                                          <p:spTgt spid="4098"/>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childTnLst>
                                </p:cTn>
                              </p:par>
                            </p:childTnLst>
                          </p:cTn>
                        </p:par>
                        <p:par>
                          <p:cTn id="20" fill="hold">
                            <p:stCondLst>
                              <p:cond delay="1500"/>
                            </p:stCondLst>
                            <p:childTnLst>
                              <p:par>
                                <p:cTn id="21" presetID="53" presetClass="entr" presetSubtype="0"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1000" fill="hold"/>
                                        <p:tgtEl>
                                          <p:spTgt spid="22"/>
                                        </p:tgtEl>
                                        <p:attrNameLst>
                                          <p:attrName>ppt_w</p:attrName>
                                        </p:attrNameLst>
                                      </p:cBhvr>
                                      <p:tavLst>
                                        <p:tav tm="0">
                                          <p:val>
                                            <p:fltVal val="0"/>
                                          </p:val>
                                        </p:tav>
                                        <p:tav tm="100000">
                                          <p:val>
                                            <p:strVal val="#ppt_w"/>
                                          </p:val>
                                        </p:tav>
                                      </p:tavLst>
                                    </p:anim>
                                    <p:anim calcmode="lin" valueType="num">
                                      <p:cBhvr>
                                        <p:cTn id="24" dur="1000" fill="hold"/>
                                        <p:tgtEl>
                                          <p:spTgt spid="22"/>
                                        </p:tgtEl>
                                        <p:attrNameLst>
                                          <p:attrName>ppt_h</p:attrName>
                                        </p:attrNameLst>
                                      </p:cBhvr>
                                      <p:tavLst>
                                        <p:tav tm="0">
                                          <p:val>
                                            <p:fltVal val="0"/>
                                          </p:val>
                                        </p:tav>
                                        <p:tav tm="100000">
                                          <p:val>
                                            <p:strVal val="#ppt_h"/>
                                          </p:val>
                                        </p:tav>
                                      </p:tavLst>
                                    </p:anim>
                                    <p:animEffect transition="in" filter="fade">
                                      <p:cBhvr>
                                        <p:cTn id="25" dur="10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5">
                                            <p:txEl>
                                              <p:pRg st="0" end="0"/>
                                            </p:txEl>
                                          </p:spTgt>
                                        </p:tgtEl>
                                        <p:attrNameLst>
                                          <p:attrName>style.visibility</p:attrName>
                                        </p:attrNameLst>
                                      </p:cBhvr>
                                      <p:to>
                                        <p:strVal val="visible"/>
                                      </p:to>
                                    </p:set>
                                    <p:animEffect transition="in" filter="fade">
                                      <p:cBhvr>
                                        <p:cTn id="30" dur="1000"/>
                                        <p:tgtEl>
                                          <p:spTgt spid="2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5">
                                            <p:txEl>
                                              <p:pRg st="1" end="1"/>
                                            </p:txEl>
                                          </p:spTgt>
                                        </p:tgtEl>
                                        <p:attrNameLst>
                                          <p:attrName>style.visibility</p:attrName>
                                        </p:attrNameLst>
                                      </p:cBhvr>
                                      <p:to>
                                        <p:strVal val="visible"/>
                                      </p:to>
                                    </p:set>
                                    <p:animEffect transition="in" filter="fade">
                                      <p:cBhvr>
                                        <p:cTn id="35" dur="1000"/>
                                        <p:tgtEl>
                                          <p:spTgt spid="25">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5">
                                            <p:txEl>
                                              <p:pRg st="2" end="2"/>
                                            </p:txEl>
                                          </p:spTgt>
                                        </p:tgtEl>
                                        <p:attrNameLst>
                                          <p:attrName>style.visibility</p:attrName>
                                        </p:attrNameLst>
                                      </p:cBhvr>
                                      <p:to>
                                        <p:strVal val="visible"/>
                                      </p:to>
                                    </p:set>
                                    <p:animEffect transition="in" filter="fade">
                                      <p:cBhvr>
                                        <p:cTn id="40" dur="1000"/>
                                        <p:tgtEl>
                                          <p:spTgt spid="25">
                                            <p:txEl>
                                              <p:pRg st="2" end="2"/>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5">
                                            <p:txEl>
                                              <p:pRg st="3" end="3"/>
                                            </p:txEl>
                                          </p:spTgt>
                                        </p:tgtEl>
                                        <p:attrNameLst>
                                          <p:attrName>style.visibility</p:attrName>
                                        </p:attrNameLst>
                                      </p:cBhvr>
                                      <p:to>
                                        <p:strVal val="visible"/>
                                      </p:to>
                                    </p:set>
                                    <p:animEffect transition="in" filter="fade">
                                      <p:cBhvr>
                                        <p:cTn id="43" dur="1000"/>
                                        <p:tgtEl>
                                          <p:spTgt spid="25">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5">
                                            <p:txEl>
                                              <p:pRg st="4" end="4"/>
                                            </p:txEl>
                                          </p:spTgt>
                                        </p:tgtEl>
                                        <p:attrNameLst>
                                          <p:attrName>style.visibility</p:attrName>
                                        </p:attrNameLst>
                                      </p:cBhvr>
                                      <p:to>
                                        <p:strVal val="visible"/>
                                      </p:to>
                                    </p:set>
                                    <p:animEffect transition="in" filter="fade">
                                      <p:cBhvr>
                                        <p:cTn id="48" dur="1000"/>
                                        <p:tgtEl>
                                          <p:spTgt spid="25">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left)">
                                      <p:cBhvr>
                                        <p:cTn id="53" dur="10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1000"/>
                                        <p:tgtEl>
                                          <p:spTgt spid="25">
                                            <p:txEl>
                                              <p:pRg st="0" end="0"/>
                                            </p:txEl>
                                          </p:spTgt>
                                        </p:tgtEl>
                                      </p:cBhvr>
                                    </p:animEffect>
                                    <p:set>
                                      <p:cBhvr>
                                        <p:cTn id="58" dur="1" fill="hold">
                                          <p:stCondLst>
                                            <p:cond delay="999"/>
                                          </p:stCondLst>
                                        </p:cTn>
                                        <p:tgtEl>
                                          <p:spTgt spid="25">
                                            <p:txEl>
                                              <p:pRg st="0" end="0"/>
                                            </p:txEl>
                                          </p:spTgt>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1000"/>
                                        <p:tgtEl>
                                          <p:spTgt spid="25">
                                            <p:txEl>
                                              <p:pRg st="1" end="1"/>
                                            </p:txEl>
                                          </p:spTgt>
                                        </p:tgtEl>
                                      </p:cBhvr>
                                    </p:animEffect>
                                    <p:set>
                                      <p:cBhvr>
                                        <p:cTn id="61" dur="1" fill="hold">
                                          <p:stCondLst>
                                            <p:cond delay="999"/>
                                          </p:stCondLst>
                                        </p:cTn>
                                        <p:tgtEl>
                                          <p:spTgt spid="25">
                                            <p:txEl>
                                              <p:pRg st="1" end="1"/>
                                            </p:txEl>
                                          </p:spTgt>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1000"/>
                                        <p:tgtEl>
                                          <p:spTgt spid="25">
                                            <p:txEl>
                                              <p:pRg st="2" end="2"/>
                                            </p:txEl>
                                          </p:spTgt>
                                        </p:tgtEl>
                                      </p:cBhvr>
                                    </p:animEffect>
                                    <p:set>
                                      <p:cBhvr>
                                        <p:cTn id="64" dur="1" fill="hold">
                                          <p:stCondLst>
                                            <p:cond delay="999"/>
                                          </p:stCondLst>
                                        </p:cTn>
                                        <p:tgtEl>
                                          <p:spTgt spid="25">
                                            <p:txEl>
                                              <p:pRg st="2" end="2"/>
                                            </p:txEl>
                                          </p:spTgt>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1000"/>
                                        <p:tgtEl>
                                          <p:spTgt spid="25">
                                            <p:txEl>
                                              <p:pRg st="3" end="3"/>
                                            </p:txEl>
                                          </p:spTgt>
                                        </p:tgtEl>
                                      </p:cBhvr>
                                    </p:animEffect>
                                    <p:set>
                                      <p:cBhvr>
                                        <p:cTn id="67" dur="1" fill="hold">
                                          <p:stCondLst>
                                            <p:cond delay="999"/>
                                          </p:stCondLst>
                                        </p:cTn>
                                        <p:tgtEl>
                                          <p:spTgt spid="25">
                                            <p:txEl>
                                              <p:pRg st="3" end="3"/>
                                            </p:txEl>
                                          </p:spTgt>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1000"/>
                                        <p:tgtEl>
                                          <p:spTgt spid="25">
                                            <p:txEl>
                                              <p:pRg st="4" end="4"/>
                                            </p:txEl>
                                          </p:spTgt>
                                        </p:tgtEl>
                                      </p:cBhvr>
                                    </p:animEffect>
                                    <p:set>
                                      <p:cBhvr>
                                        <p:cTn id="70" dur="1" fill="hold">
                                          <p:stCondLst>
                                            <p:cond delay="999"/>
                                          </p:stCondLst>
                                        </p:cTn>
                                        <p:tgtEl>
                                          <p:spTgt spid="25">
                                            <p:txEl>
                                              <p:pRg st="4" end="4"/>
                                            </p:txEl>
                                          </p:spTgt>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1000"/>
                                        <p:tgtEl>
                                          <p:spTgt spid="27"/>
                                        </p:tgtEl>
                                      </p:cBhvr>
                                    </p:animEffect>
                                    <p:set>
                                      <p:cBhvr>
                                        <p:cTn id="73" dur="1" fill="hold">
                                          <p:stCondLst>
                                            <p:cond delay="999"/>
                                          </p:stCondLst>
                                        </p:cTn>
                                        <p:tgtEl>
                                          <p:spTgt spid="27"/>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1000"/>
                                        <p:tgtEl>
                                          <p:spTgt spid="4098"/>
                                        </p:tgtEl>
                                      </p:cBhvr>
                                    </p:animEffect>
                                    <p:set>
                                      <p:cBhvr>
                                        <p:cTn id="76" dur="1" fill="hold">
                                          <p:stCondLst>
                                            <p:cond delay="999"/>
                                          </p:stCondLst>
                                        </p:cTn>
                                        <p:tgtEl>
                                          <p:spTgt spid="4098"/>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1000"/>
                                        <p:tgtEl>
                                          <p:spTgt spid="33"/>
                                        </p:tgtEl>
                                      </p:cBhvr>
                                    </p:animEffect>
                                    <p:set>
                                      <p:cBhvr>
                                        <p:cTn id="79" dur="1" fill="hold">
                                          <p:stCondLst>
                                            <p:cond delay="999"/>
                                          </p:stCondLst>
                                        </p:cTn>
                                        <p:tgtEl>
                                          <p:spTgt spid="33"/>
                                        </p:tgtEl>
                                        <p:attrNameLst>
                                          <p:attrName>style.visibility</p:attrName>
                                        </p:attrNameLst>
                                      </p:cBhvr>
                                      <p:to>
                                        <p:strVal val="hidden"/>
                                      </p:to>
                                    </p:set>
                                  </p:childTnLst>
                                </p:cTn>
                              </p:par>
                              <p:par>
                                <p:cTn id="80" presetID="10" presetClass="entr" presetSubtype="0" fill="hold"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1000"/>
                                        <p:tgtEl>
                                          <p:spTgt spid="36"/>
                                        </p:tgtEl>
                                      </p:cBhvr>
                                    </p:animEffect>
                                  </p:childTnLst>
                                </p:cTn>
                              </p:par>
                              <p:par>
                                <p:cTn id="83" presetID="10" presetClass="exit" presetSubtype="0" fill="hold" grpId="0" nodeType="withEffect">
                                  <p:stCondLst>
                                    <p:cond delay="0"/>
                                  </p:stCondLst>
                                  <p:childTnLst>
                                    <p:animEffect transition="out" filter="fade">
                                      <p:cBhvr>
                                        <p:cTn id="84" dur="1000"/>
                                        <p:tgtEl>
                                          <p:spTgt spid="24"/>
                                        </p:tgtEl>
                                      </p:cBhvr>
                                    </p:animEffect>
                                    <p:set>
                                      <p:cBhvr>
                                        <p:cTn id="85" dur="1" fill="hold">
                                          <p:stCondLst>
                                            <p:cond delay="999"/>
                                          </p:stCondLst>
                                        </p:cTn>
                                        <p:tgtEl>
                                          <p:spTgt spid="24"/>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1000"/>
                                        <p:tgtEl>
                                          <p:spTgt spid="22"/>
                                        </p:tgtEl>
                                      </p:cBhvr>
                                    </p:animEffect>
                                    <p:set>
                                      <p:cBhvr>
                                        <p:cTn id="88" dur="1" fill="hold">
                                          <p:stCondLst>
                                            <p:cond delay="999"/>
                                          </p:stCondLst>
                                        </p:cTn>
                                        <p:tgtEl>
                                          <p:spTgt spid="22"/>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1000"/>
                                        <p:tgtEl>
                                          <p:spTgt spid="26"/>
                                        </p:tgtEl>
                                      </p:cBhvr>
                                    </p:animEffect>
                                    <p:set>
                                      <p:cBhvr>
                                        <p:cTn id="91" dur="1" fill="hold">
                                          <p:stCondLst>
                                            <p:cond delay="999"/>
                                          </p:stCondLst>
                                        </p:cTn>
                                        <p:tgtEl>
                                          <p:spTgt spid="26"/>
                                        </p:tgtEl>
                                        <p:attrNameLst>
                                          <p:attrName>style.visibility</p:attrName>
                                        </p:attrNameLst>
                                      </p:cBhvr>
                                      <p:to>
                                        <p:strVal val="hidden"/>
                                      </p:to>
                                    </p:set>
                                  </p:childTnLst>
                                </p:cTn>
                              </p:par>
                            </p:childTnLst>
                          </p:cTn>
                        </p:par>
                        <p:par>
                          <p:cTn id="92" fill="hold">
                            <p:stCondLst>
                              <p:cond delay="1000"/>
                            </p:stCondLst>
                            <p:childTnLst>
                              <p:par>
                                <p:cTn id="93" presetID="22" presetClass="entr" presetSubtype="8" fill="hold" grpId="0" nodeType="afterEffect">
                                  <p:stCondLst>
                                    <p:cond delay="0"/>
                                  </p:stCondLst>
                                  <p:childTnLst>
                                    <p:set>
                                      <p:cBhvr>
                                        <p:cTn id="94" dur="1" fill="hold">
                                          <p:stCondLst>
                                            <p:cond delay="0"/>
                                          </p:stCondLst>
                                        </p:cTn>
                                        <p:tgtEl>
                                          <p:spTgt spid="40"/>
                                        </p:tgtEl>
                                        <p:attrNameLst>
                                          <p:attrName>style.visibility</p:attrName>
                                        </p:attrNameLst>
                                      </p:cBhvr>
                                      <p:to>
                                        <p:strVal val="visible"/>
                                      </p:to>
                                    </p:set>
                                    <p:animEffect transition="in" filter="wipe(left)">
                                      <p:cBhvr>
                                        <p:cTn id="95"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35" grpId="0"/>
      <p:bldP spid="24" grpId="0"/>
      <p:bldP spid="27" grpId="0"/>
      <p:bldP spid="20" grpId="0" animBg="1"/>
      <p:bldP spid="25" grpId="0" build="allAtOnce"/>
      <p:bldP spid="22" grpId="0"/>
      <p:bldP spid="22" grpId="1"/>
    </p:bldLst>
  </p:timing>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8125301"/>
          </a:xfrm>
          <a:prstGeom prst="rect">
            <a:avLst/>
          </a:prstGeom>
        </p:spPr>
        <p:txBody>
          <a:bodyPr wrap="square">
            <a:spAutoFit/>
          </a:bodyPr>
          <a:lstStyle/>
          <a:p>
            <a:r>
              <a:rPr lang="en-US" dirty="0" smtClean="0">
                <a:hlinkClick r:id="rId2"/>
              </a:rPr>
              <a:t>https://mega-vision.com/news/Petroglyphs.html</a:t>
            </a:r>
            <a:endParaRPr lang="en-US" dirty="0" smtClean="0"/>
          </a:p>
          <a:p>
            <a:r>
              <a:rPr lang="en-US" dirty="0" smtClean="0"/>
              <a:t>	SANTA BARBARA, Calif., Oct. 2009 - </a:t>
            </a:r>
            <a:r>
              <a:rPr lang="en-US" dirty="0" err="1" smtClean="0"/>
              <a:t>MegaVision</a:t>
            </a:r>
            <a:r>
              <a:rPr lang="en-US" dirty="0" smtClean="0"/>
              <a:t> today announced the use of its multi-spectral technique to image </a:t>
            </a:r>
            <a:r>
              <a:rPr lang="en-US" dirty="0" err="1" smtClean="0"/>
              <a:t>petroglyphs</a:t>
            </a:r>
            <a:r>
              <a:rPr lang="en-US" dirty="0" smtClean="0"/>
              <a:t>--or rock art--in the canyons of Utah.</a:t>
            </a:r>
          </a:p>
          <a:p>
            <a:r>
              <a:rPr lang="en-US" dirty="0" smtClean="0"/>
              <a:t>	Little is known of the people who produced this artwork, and it is difficult to date, although some dating suggests that it is as much as 2,000 years old. It is believed that various Native American cultures contributed over a long period of time. Over the years, damage caused by weather and vandals has concerned park staff. So a documentation effort is underway to preserve the images and to chronicle the </a:t>
            </a:r>
            <a:r>
              <a:rPr lang="en-US" dirty="0" err="1" smtClean="0"/>
              <a:t>petroglyphs</a:t>
            </a:r>
            <a:r>
              <a:rPr lang="en-US" dirty="0" smtClean="0"/>
              <a:t> using multi- spectral digital imaging.</a:t>
            </a:r>
          </a:p>
          <a:p>
            <a:r>
              <a:rPr lang="en-US" dirty="0" smtClean="0"/>
              <a:t>	</a:t>
            </a:r>
            <a:r>
              <a:rPr lang="en-US" dirty="0" err="1" smtClean="0"/>
              <a:t>MegaVision</a:t>
            </a:r>
            <a:r>
              <a:rPr lang="en-US" dirty="0" smtClean="0"/>
              <a:t> President Ken </a:t>
            </a:r>
            <a:r>
              <a:rPr lang="en-US" dirty="0" err="1" smtClean="0"/>
              <a:t>Boydston</a:t>
            </a:r>
            <a:r>
              <a:rPr lang="en-US" dirty="0" smtClean="0"/>
              <a:t> and Equipoise President Bill Christens-Barry accompanied photographer Bud Turner on the imaging exhibition. Turner, who has been recording the rock art of the canyons for years, had requested the collaboration to test the </a:t>
            </a:r>
            <a:r>
              <a:rPr lang="en-US" dirty="0" err="1" smtClean="0"/>
              <a:t>MegaVision</a:t>
            </a:r>
            <a:r>
              <a:rPr lang="en-US" dirty="0" smtClean="0"/>
              <a:t> equipment for imaging the </a:t>
            </a:r>
            <a:r>
              <a:rPr lang="en-US" dirty="0" err="1" smtClean="0"/>
              <a:t>petroglyphs</a:t>
            </a:r>
            <a:r>
              <a:rPr lang="en-US" dirty="0" smtClean="0"/>
              <a:t>.</a:t>
            </a:r>
          </a:p>
          <a:p>
            <a:r>
              <a:rPr lang="en-US" dirty="0" smtClean="0"/>
              <a:t>	The Utah </a:t>
            </a:r>
            <a:r>
              <a:rPr lang="en-US" dirty="0" err="1" smtClean="0"/>
              <a:t>Canyonlands</a:t>
            </a:r>
            <a:r>
              <a:rPr lang="en-US" dirty="0" smtClean="0"/>
              <a:t> are the site of</a:t>
            </a:r>
          </a:p>
          <a:p>
            <a:r>
              <a:rPr lang="en-US" dirty="0" smtClean="0"/>
              <a:t> the ongoing imaging project of Turner and the </a:t>
            </a:r>
          </a:p>
          <a:p>
            <a:r>
              <a:rPr lang="en-US" dirty="0" err="1" smtClean="0"/>
              <a:t>Canyonlands</a:t>
            </a:r>
            <a:r>
              <a:rPr lang="en-US" dirty="0" smtClean="0"/>
              <a:t> Natural History Association (CNHA). </a:t>
            </a:r>
          </a:p>
          <a:p>
            <a:r>
              <a:rPr lang="en-US" dirty="0" smtClean="0"/>
              <a:t>The CNHA was established to assist the U.S. </a:t>
            </a:r>
          </a:p>
          <a:p>
            <a:r>
              <a:rPr lang="en-US" dirty="0" smtClean="0"/>
              <a:t>National Park Service, the U.S. Bureau of Land </a:t>
            </a:r>
          </a:p>
          <a:p>
            <a:r>
              <a:rPr lang="en-US" dirty="0" smtClean="0"/>
              <a:t>Management, and the USDA Forest Service of </a:t>
            </a:r>
          </a:p>
          <a:p>
            <a:r>
              <a:rPr lang="en-US" dirty="0" smtClean="0"/>
              <a:t>southeast Utah.</a:t>
            </a:r>
          </a:p>
          <a:p>
            <a:r>
              <a:rPr lang="en-US" dirty="0" smtClean="0"/>
              <a:t>	The photographing of rare artifacts </a:t>
            </a:r>
          </a:p>
          <a:p>
            <a:r>
              <a:rPr lang="en-US" dirty="0" smtClean="0"/>
              <a:t>is an area of expertise for </a:t>
            </a:r>
            <a:r>
              <a:rPr lang="en-US" dirty="0" err="1" smtClean="0"/>
              <a:t>MegaVision</a:t>
            </a:r>
            <a:r>
              <a:rPr lang="en-US" dirty="0" smtClean="0"/>
              <a:t>. Private</a:t>
            </a:r>
          </a:p>
          <a:p>
            <a:r>
              <a:rPr lang="en-US" dirty="0" smtClean="0"/>
              <a:t> organizations and governmental agencies have</a:t>
            </a:r>
          </a:p>
          <a:p>
            <a:r>
              <a:rPr lang="en-US" dirty="0" smtClean="0"/>
              <a:t> engaged the company's services for a variety of</a:t>
            </a:r>
          </a:p>
          <a:p>
            <a:r>
              <a:rPr lang="en-US" dirty="0" smtClean="0"/>
              <a:t> cultural heritage imaging.</a:t>
            </a:r>
          </a:p>
          <a:p>
            <a:r>
              <a:rPr lang="en-US" dirty="0" smtClean="0"/>
              <a:t>	Santa Barbara - based </a:t>
            </a:r>
            <a:r>
              <a:rPr lang="en-US" dirty="0" err="1" smtClean="0"/>
              <a:t>MegaVision</a:t>
            </a:r>
            <a:r>
              <a:rPr lang="en-US" dirty="0" smtClean="0"/>
              <a:t> </a:t>
            </a:r>
          </a:p>
          <a:p>
            <a:r>
              <a:rPr lang="en-US" dirty="0" smtClean="0"/>
              <a:t>introduced the first professional-quality digital camera in 1987 and continues its legacy of imaging excellence, providing the highest quality camera systems for the professional, scientific, cultural, and medical industries.</a:t>
            </a:r>
          </a:p>
        </p:txBody>
      </p:sp>
      <p:pic>
        <p:nvPicPr>
          <p:cNvPr id="2050" name="Picture 2"/>
          <p:cNvPicPr>
            <a:picLocks noChangeAspect="1" noChangeArrowheads="1"/>
          </p:cNvPicPr>
          <p:nvPr/>
        </p:nvPicPr>
        <p:blipFill>
          <a:blip r:embed="rId3" cstate="print"/>
          <a:srcRect/>
          <a:stretch>
            <a:fillRect/>
          </a:stretch>
        </p:blipFill>
        <p:spPr bwMode="auto">
          <a:xfrm>
            <a:off x="4648200" y="3429000"/>
            <a:ext cx="4368800" cy="3276600"/>
          </a:xfrm>
          <a:prstGeom prst="rect">
            <a:avLst/>
          </a:prstGeom>
          <a:noFill/>
          <a:ln w="25400">
            <a:solidFill>
              <a:schemeClr val="tx1"/>
            </a:solidFill>
            <a:miter lim="800000"/>
            <a:headEnd/>
            <a:tailEnd/>
          </a:ln>
          <a:effectLst/>
        </p:spPr>
      </p:pic>
    </p:spTree>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4876800" y="3352800"/>
            <a:ext cx="42672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  the </a:t>
            </a:r>
            <a:r>
              <a:rPr kumimoji="0" lang="en-US" sz="1800" b="0" i="0" u="none" strike="noStrike" cap="none" normalizeH="0" baseline="0" dirty="0" err="1" smtClean="0">
                <a:ln>
                  <a:noFill/>
                </a:ln>
                <a:solidFill>
                  <a:schemeClr val="tx1"/>
                </a:solidFill>
                <a:effectLst/>
                <a:latin typeface="Arial" charset="0"/>
                <a:cs typeface="Arial" charset="0"/>
              </a:rPr>
              <a:t>Peekaboo</a:t>
            </a:r>
            <a:r>
              <a:rPr kumimoji="0" lang="en-US" sz="1800" b="0" i="0" u="none" strike="noStrike" cap="none" normalizeH="0" baseline="0" dirty="0" smtClean="0">
                <a:ln>
                  <a:noFill/>
                </a:ln>
                <a:solidFill>
                  <a:schemeClr val="tx1"/>
                </a:solidFill>
                <a:effectLst/>
                <a:latin typeface="Arial" charset="0"/>
                <a:cs typeface="Arial" charset="0"/>
              </a:rPr>
              <a:t> panel at The Needles district, </a:t>
            </a:r>
            <a:r>
              <a:rPr kumimoji="0" lang="en-US" sz="1800" b="0" i="0" u="none" strike="noStrike" cap="none" normalizeH="0" baseline="0" dirty="0" err="1" smtClean="0">
                <a:ln>
                  <a:noFill/>
                </a:ln>
                <a:solidFill>
                  <a:schemeClr val="tx1"/>
                </a:solidFill>
                <a:effectLst/>
                <a:latin typeface="Arial" charset="0"/>
                <a:cs typeface="Arial" charset="0"/>
              </a:rPr>
              <a:t>Canyonlands</a:t>
            </a:r>
            <a:r>
              <a:rPr kumimoji="0" lang="en-US" sz="1800" b="0" i="0" u="none" strike="noStrike" cap="none" normalizeH="0" baseline="0" dirty="0" smtClean="0">
                <a:ln>
                  <a:noFill/>
                </a:ln>
                <a:solidFill>
                  <a:schemeClr val="tx1"/>
                </a:solidFill>
                <a:effectLst/>
                <a:latin typeface="Arial" charset="0"/>
                <a:cs typeface="Arial" charset="0"/>
              </a:rPr>
              <a:t> National Park: visible light (top) and infrared (bottom). </a:t>
            </a:r>
          </a:p>
        </p:txBody>
      </p:sp>
      <p:pic>
        <p:nvPicPr>
          <p:cNvPr id="1026" name="Picture 2" descr="two images of a rock wall with a long row of white painted dots and two round painted figures. In one image, large human shapes are visible behind these white figures."/>
          <p:cNvPicPr>
            <a:picLocks noChangeAspect="1" noChangeArrowheads="1"/>
          </p:cNvPicPr>
          <p:nvPr/>
        </p:nvPicPr>
        <p:blipFill>
          <a:blip r:embed="rId2" cstate="print"/>
          <a:srcRect/>
          <a:stretch>
            <a:fillRect/>
          </a:stretch>
        </p:blipFill>
        <p:spPr bwMode="auto">
          <a:xfrm>
            <a:off x="228600" y="228600"/>
            <a:ext cx="4572000" cy="3057526"/>
          </a:xfrm>
          <a:prstGeom prst="rect">
            <a:avLst/>
          </a:prstGeom>
          <a:noFill/>
        </p:spPr>
      </p:pic>
      <p:pic>
        <p:nvPicPr>
          <p:cNvPr id="1028" name="Picture 4" descr="black and white images of rock art paintings. one shows the light figures highlighted, and one shows the dark figures highlighted"/>
          <p:cNvPicPr>
            <a:picLocks noChangeAspect="1" noChangeArrowheads="1"/>
          </p:cNvPicPr>
          <p:nvPr/>
        </p:nvPicPr>
        <p:blipFill>
          <a:blip r:embed="rId3" cstate="print"/>
          <a:srcRect/>
          <a:stretch>
            <a:fillRect/>
          </a:stretch>
        </p:blipFill>
        <p:spPr bwMode="auto">
          <a:xfrm>
            <a:off x="228600" y="3495674"/>
            <a:ext cx="4572000" cy="3209926"/>
          </a:xfrm>
          <a:prstGeom prst="rect">
            <a:avLst/>
          </a:prstGeom>
          <a:noFill/>
        </p:spPr>
      </p:pic>
      <p:sp>
        <p:nvSpPr>
          <p:cNvPr id="5" name="Rectangle 4"/>
          <p:cNvSpPr/>
          <p:nvPr/>
        </p:nvSpPr>
        <p:spPr>
          <a:xfrm>
            <a:off x="4876800" y="4495800"/>
            <a:ext cx="4267200" cy="923330"/>
          </a:xfrm>
          <a:prstGeom prst="rect">
            <a:avLst/>
          </a:prstGeom>
        </p:spPr>
        <p:txBody>
          <a:bodyPr wrap="square">
            <a:spAutoFit/>
          </a:bodyPr>
          <a:lstStyle/>
          <a:p>
            <a:r>
              <a:rPr lang="en-US" dirty="0" smtClean="0"/>
              <a:t>The Courthouse Wash panel at Arches National Park: visible light (top) and infrared (bottom).</a:t>
            </a:r>
            <a:endParaRPr lang="en-US" dirty="0"/>
          </a:p>
        </p:txBody>
      </p:sp>
      <p:pic>
        <p:nvPicPr>
          <p:cNvPr id="3074" name="Picture 2"/>
          <p:cNvPicPr>
            <a:picLocks noChangeAspect="1" noChangeArrowheads="1"/>
          </p:cNvPicPr>
          <p:nvPr/>
        </p:nvPicPr>
        <p:blipFill>
          <a:blip r:embed="rId4" cstate="print"/>
          <a:srcRect/>
          <a:stretch>
            <a:fillRect/>
          </a:stretch>
        </p:blipFill>
        <p:spPr bwMode="auto">
          <a:xfrm>
            <a:off x="3657600" y="228600"/>
            <a:ext cx="4567238" cy="1463675"/>
          </a:xfrm>
          <a:prstGeom prst="rect">
            <a:avLst/>
          </a:prstGeom>
          <a:noFill/>
          <a:ln w="9525">
            <a:noFill/>
            <a:miter lim="800000"/>
            <a:headEnd/>
            <a:tailEnd/>
          </a:ln>
          <a:effectLst/>
        </p:spPr>
      </p:pic>
      <p:pic>
        <p:nvPicPr>
          <p:cNvPr id="3075" name="Picture 3"/>
          <p:cNvPicPr>
            <a:picLocks noChangeAspect="1" noChangeArrowheads="1"/>
          </p:cNvPicPr>
          <p:nvPr/>
        </p:nvPicPr>
        <p:blipFill>
          <a:blip r:embed="rId5" cstate="print"/>
          <a:srcRect/>
          <a:stretch>
            <a:fillRect/>
          </a:stretch>
        </p:blipFill>
        <p:spPr bwMode="auto">
          <a:xfrm>
            <a:off x="3733800" y="1828800"/>
            <a:ext cx="4505325" cy="147002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9144000" cy="646331"/>
          </a:xfrm>
          <a:prstGeom prst="rect">
            <a:avLst/>
          </a:prstGeom>
        </p:spPr>
        <p:txBody>
          <a:bodyPr wrap="square">
            <a:spAutoFit/>
          </a:bodyPr>
          <a:lstStyle/>
          <a:p>
            <a:pPr algn="ctr"/>
            <a:r>
              <a:rPr lang="en-US" sz="3600" b="1" dirty="0" smtClean="0"/>
              <a:t>1979 - </a:t>
            </a:r>
            <a:r>
              <a:rPr lang="en-US" sz="3600" b="1" i="1" dirty="0" smtClean="0"/>
              <a:t>Archaeological Resources Protection Act</a:t>
            </a:r>
            <a:endParaRPr lang="en-US" sz="3600" b="1" dirty="0" smtClean="0"/>
          </a:p>
        </p:txBody>
      </p:sp>
      <p:grpSp>
        <p:nvGrpSpPr>
          <p:cNvPr id="23" name="Group 17"/>
          <p:cNvGrpSpPr/>
          <p:nvPr/>
        </p:nvGrpSpPr>
        <p:grpSpPr>
          <a:xfrm>
            <a:off x="4114800" y="838200"/>
            <a:ext cx="4724400" cy="2976265"/>
            <a:chOff x="4114800" y="838200"/>
            <a:chExt cx="4724400" cy="2976265"/>
          </a:xfrm>
        </p:grpSpPr>
        <p:pic>
          <p:nvPicPr>
            <p:cNvPr id="26" name="Picture 2"/>
            <p:cNvPicPr>
              <a:picLocks noChangeAspect="1" noChangeArrowheads="1"/>
            </p:cNvPicPr>
            <p:nvPr/>
          </p:nvPicPr>
          <p:blipFill>
            <a:blip r:embed="rId2" cstate="print"/>
            <a:srcRect/>
            <a:stretch>
              <a:fillRect/>
            </a:stretch>
          </p:blipFill>
          <p:spPr bwMode="auto">
            <a:xfrm>
              <a:off x="4114800" y="838200"/>
              <a:ext cx="4724400" cy="2942867"/>
            </a:xfrm>
            <a:prstGeom prst="rect">
              <a:avLst/>
            </a:prstGeom>
            <a:noFill/>
            <a:ln w="25400">
              <a:solidFill>
                <a:schemeClr val="tx1"/>
              </a:solidFill>
              <a:miter lim="800000"/>
              <a:headEnd/>
              <a:tailEnd/>
            </a:ln>
            <a:effectLst/>
          </p:spPr>
        </p:pic>
        <p:sp>
          <p:nvSpPr>
            <p:cNvPr id="28" name="TextBox 27"/>
            <p:cNvSpPr txBox="1"/>
            <p:nvPr/>
          </p:nvSpPr>
          <p:spPr>
            <a:xfrm>
              <a:off x="4343400" y="3352800"/>
              <a:ext cx="1325748" cy="461665"/>
            </a:xfrm>
            <a:prstGeom prst="rect">
              <a:avLst/>
            </a:prstGeom>
            <a:noFill/>
          </p:spPr>
          <p:txBody>
            <a:bodyPr wrap="none" rtlCol="0">
              <a:spAutoFit/>
            </a:bodyPr>
            <a:lstStyle/>
            <a:p>
              <a:r>
                <a:rPr lang="en-US" sz="2400" b="1" dirty="0" smtClean="0"/>
                <a:t>Pre-1980</a:t>
              </a:r>
              <a:endParaRPr lang="en-US" sz="2400" b="1" dirty="0"/>
            </a:p>
          </p:txBody>
        </p:sp>
      </p:grpSp>
      <p:sp>
        <p:nvSpPr>
          <p:cNvPr id="29" name="Rectangle 28"/>
          <p:cNvSpPr/>
          <p:nvPr/>
        </p:nvSpPr>
        <p:spPr>
          <a:xfrm>
            <a:off x="0" y="3962400"/>
            <a:ext cx="9144000" cy="2523768"/>
          </a:xfrm>
          <a:prstGeom prst="rect">
            <a:avLst/>
          </a:prstGeom>
          <a:effectLst/>
        </p:spPr>
        <p:txBody>
          <a:bodyPr wrap="square">
            <a:spAutoFit/>
          </a:bodyPr>
          <a:lstStyle/>
          <a:p>
            <a:pPr lvl="1">
              <a:buFontTx/>
              <a:buChar char="-"/>
            </a:pPr>
            <a:r>
              <a:rPr lang="en-US" sz="2800" dirty="0" smtClean="0"/>
              <a:t> provides effective legal protection for archeological sites</a:t>
            </a:r>
          </a:p>
          <a:p>
            <a:pPr lvl="1">
              <a:buFontTx/>
              <a:buChar char="-"/>
            </a:pPr>
            <a:r>
              <a:rPr lang="en-US" sz="2800" dirty="0" smtClean="0"/>
              <a:t> established civil penalties for non-criminal violations</a:t>
            </a:r>
          </a:p>
          <a:p>
            <a:pPr lvl="1">
              <a:buFontTx/>
              <a:buChar char="-"/>
            </a:pPr>
            <a:r>
              <a:rPr lang="en-US" sz="2800" dirty="0" smtClean="0"/>
              <a:t> established felony-level criminal penalties:</a:t>
            </a:r>
          </a:p>
          <a:p>
            <a:pPr lvl="1"/>
            <a:endParaRPr lang="en-US" sz="1000" dirty="0" smtClean="0"/>
          </a:p>
          <a:p>
            <a:pPr marL="0" lvl="1">
              <a:tabLst>
                <a:tab pos="407988" algn="l"/>
              </a:tabLst>
            </a:pPr>
            <a:r>
              <a:rPr lang="en-US" sz="3200" dirty="0" smtClean="0"/>
              <a:t>resource value &lt; $1000:   </a:t>
            </a:r>
            <a:r>
              <a:rPr lang="en-US" sz="3200" b="1" dirty="0" smtClean="0">
                <a:solidFill>
                  <a:srgbClr val="FF0000"/>
                </a:solidFill>
                <a:effectLst>
                  <a:outerShdw blurRad="50800" dist="50800" dir="5400000" algn="ctr" rotWithShape="0">
                    <a:schemeClr val="tx1"/>
                  </a:outerShdw>
                </a:effectLst>
              </a:rPr>
              <a:t>$100,000 </a:t>
            </a:r>
            <a:r>
              <a:rPr lang="en-US" sz="3200" dirty="0" smtClean="0"/>
              <a:t>fine, </a:t>
            </a:r>
            <a:r>
              <a:rPr lang="en-US" sz="3200" b="1" dirty="0" smtClean="0">
                <a:solidFill>
                  <a:srgbClr val="FF0000"/>
                </a:solidFill>
                <a:effectLst>
                  <a:outerShdw blurRad="50800" dist="50800" dir="5400000" algn="ctr" rotWithShape="0">
                    <a:schemeClr val="tx1"/>
                  </a:outerShdw>
                </a:effectLst>
              </a:rPr>
              <a:t>1 year </a:t>
            </a:r>
            <a:r>
              <a:rPr lang="en-US" sz="3200" dirty="0" smtClean="0"/>
              <a:t>jail</a:t>
            </a:r>
          </a:p>
          <a:p>
            <a:pPr marL="0" lvl="1">
              <a:tabLst>
                <a:tab pos="407988" algn="l"/>
              </a:tabLst>
            </a:pPr>
            <a:r>
              <a:rPr lang="en-US" sz="3200" dirty="0" smtClean="0"/>
              <a:t>resource value &gt; $1000:   </a:t>
            </a:r>
            <a:r>
              <a:rPr lang="en-US" sz="3200" b="1" dirty="0" smtClean="0">
                <a:solidFill>
                  <a:srgbClr val="FF0000"/>
                </a:solidFill>
                <a:effectLst>
                  <a:outerShdw blurRad="50800" dist="50800" dir="5400000" algn="ctr" rotWithShape="0">
                    <a:schemeClr val="tx1"/>
                  </a:outerShdw>
                </a:effectLst>
              </a:rPr>
              <a:t>$250,000 </a:t>
            </a:r>
            <a:r>
              <a:rPr lang="en-US" sz="3200" dirty="0" smtClean="0"/>
              <a:t>fine, </a:t>
            </a:r>
            <a:r>
              <a:rPr lang="en-US" sz="3200" b="1" dirty="0" smtClean="0">
                <a:solidFill>
                  <a:srgbClr val="FF0000"/>
                </a:solidFill>
                <a:effectLst>
                  <a:outerShdw blurRad="50800" dist="50800" dir="5400000" algn="ctr" rotWithShape="0">
                    <a:schemeClr val="tx1"/>
                  </a:outerShdw>
                </a:effectLst>
              </a:rPr>
              <a:t>10 years </a:t>
            </a:r>
            <a:r>
              <a:rPr lang="en-US" sz="3200" dirty="0" smtClean="0"/>
              <a:t>jail</a:t>
            </a:r>
          </a:p>
        </p:txBody>
      </p:sp>
      <p:sp>
        <p:nvSpPr>
          <p:cNvPr id="36" name="TextBox 35"/>
          <p:cNvSpPr txBox="1"/>
          <p:nvPr/>
        </p:nvSpPr>
        <p:spPr>
          <a:xfrm rot="20728843">
            <a:off x="494380" y="1329756"/>
            <a:ext cx="3349058" cy="1938992"/>
          </a:xfrm>
          <a:prstGeom prst="rect">
            <a:avLst/>
          </a:prstGeom>
          <a:noFill/>
        </p:spPr>
        <p:txBody>
          <a:bodyPr wrap="none" rtlCol="0">
            <a:spAutoFit/>
          </a:bodyPr>
          <a:lstStyle/>
          <a:p>
            <a:pPr algn="ctr"/>
            <a:r>
              <a:rPr lang="en-US" sz="4000" dirty="0" smtClean="0"/>
              <a:t>strengthens </a:t>
            </a:r>
          </a:p>
          <a:p>
            <a:pPr algn="ctr"/>
            <a:r>
              <a:rPr lang="en-US" sz="4000" dirty="0" smtClean="0">
                <a:solidFill>
                  <a:srgbClr val="FF0000"/>
                </a:solidFill>
                <a:effectLst>
                  <a:outerShdw dist="38100" dir="7200000" algn="ctr" rotWithShape="0">
                    <a:schemeClr val="tx1"/>
                  </a:outerShdw>
                </a:effectLst>
              </a:rPr>
              <a:t>Antiquities Act </a:t>
            </a:r>
          </a:p>
          <a:p>
            <a:pPr algn="ctr"/>
            <a:r>
              <a:rPr lang="en-US" sz="4000" dirty="0" smtClean="0"/>
              <a:t>of 1906</a:t>
            </a:r>
            <a:endParaRPr lang="en-US" sz="4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000" fill="hold"/>
                                        <p:tgtEl>
                                          <p:spTgt spid="36"/>
                                        </p:tgtEl>
                                        <p:attrNameLst>
                                          <p:attrName>ppt_w</p:attrName>
                                        </p:attrNameLst>
                                      </p:cBhvr>
                                      <p:tavLst>
                                        <p:tav tm="0">
                                          <p:val>
                                            <p:fltVal val="0"/>
                                          </p:val>
                                        </p:tav>
                                        <p:tav tm="100000">
                                          <p:val>
                                            <p:strVal val="#ppt_w"/>
                                          </p:val>
                                        </p:tav>
                                      </p:tavLst>
                                    </p:anim>
                                    <p:anim calcmode="lin" valueType="num">
                                      <p:cBhvr>
                                        <p:cTn id="8" dur="1000" fill="hold"/>
                                        <p:tgtEl>
                                          <p:spTgt spid="36"/>
                                        </p:tgtEl>
                                        <p:attrNameLst>
                                          <p:attrName>ppt_h</p:attrName>
                                        </p:attrNameLst>
                                      </p:cBhvr>
                                      <p:tavLst>
                                        <p:tav tm="0">
                                          <p:val>
                                            <p:fltVal val="0"/>
                                          </p:val>
                                        </p:tav>
                                        <p:tav tm="100000">
                                          <p:val>
                                            <p:strVal val="#ppt_h"/>
                                          </p:val>
                                        </p:tav>
                                      </p:tavLst>
                                    </p:anim>
                                    <p:animEffect transition="in" filter="fade">
                                      <p:cBhvr>
                                        <p:cTn id="9" dur="10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9">
                                            <p:txEl>
                                              <p:pRg st="0" end="0"/>
                                            </p:txEl>
                                          </p:spTgt>
                                        </p:tgtEl>
                                        <p:attrNameLst>
                                          <p:attrName>style.visibility</p:attrName>
                                        </p:attrNameLst>
                                      </p:cBhvr>
                                      <p:to>
                                        <p:strVal val="visible"/>
                                      </p:to>
                                    </p:set>
                                    <p:animEffect transition="in" filter="fade">
                                      <p:cBhvr>
                                        <p:cTn id="14" dur="1000"/>
                                        <p:tgtEl>
                                          <p:spTgt spid="2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9">
                                            <p:txEl>
                                              <p:pRg st="1" end="1"/>
                                            </p:txEl>
                                          </p:spTgt>
                                        </p:tgtEl>
                                        <p:attrNameLst>
                                          <p:attrName>style.visibility</p:attrName>
                                        </p:attrNameLst>
                                      </p:cBhvr>
                                      <p:to>
                                        <p:strVal val="visible"/>
                                      </p:to>
                                    </p:set>
                                    <p:animEffect transition="in" filter="fade">
                                      <p:cBhvr>
                                        <p:cTn id="19" dur="1000"/>
                                        <p:tgtEl>
                                          <p:spTgt spid="2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9">
                                            <p:txEl>
                                              <p:pRg st="2" end="2"/>
                                            </p:txEl>
                                          </p:spTgt>
                                        </p:tgtEl>
                                        <p:attrNameLst>
                                          <p:attrName>style.visibility</p:attrName>
                                        </p:attrNameLst>
                                      </p:cBhvr>
                                      <p:to>
                                        <p:strVal val="visible"/>
                                      </p:to>
                                    </p:set>
                                    <p:animEffect transition="in" filter="fade">
                                      <p:cBhvr>
                                        <p:cTn id="24" dur="1000"/>
                                        <p:tgtEl>
                                          <p:spTgt spid="29">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9">
                                            <p:txEl>
                                              <p:pRg st="4" end="4"/>
                                            </p:txEl>
                                          </p:spTgt>
                                        </p:tgtEl>
                                        <p:attrNameLst>
                                          <p:attrName>style.visibility</p:attrName>
                                        </p:attrNameLst>
                                      </p:cBhvr>
                                      <p:to>
                                        <p:strVal val="visible"/>
                                      </p:to>
                                    </p:set>
                                    <p:animEffect transition="in" filter="wipe(left)">
                                      <p:cBhvr>
                                        <p:cTn id="29" dur="1000"/>
                                        <p:tgtEl>
                                          <p:spTgt spid="29">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9">
                                            <p:txEl>
                                              <p:pRg st="5" end="5"/>
                                            </p:txEl>
                                          </p:spTgt>
                                        </p:tgtEl>
                                        <p:attrNameLst>
                                          <p:attrName>style.visibility</p:attrName>
                                        </p:attrNameLst>
                                      </p:cBhvr>
                                      <p:to>
                                        <p:strVal val="visible"/>
                                      </p:to>
                                    </p:set>
                                    <p:animEffect transition="in" filter="wipe(left)">
                                      <p:cBhvr>
                                        <p:cTn id="34" dur="1000"/>
                                        <p:tgtEl>
                                          <p:spTgt spid="2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7017306"/>
          </a:xfrm>
          <a:prstGeom prst="rect">
            <a:avLst/>
          </a:prstGeom>
        </p:spPr>
        <p:txBody>
          <a:bodyPr wrap="square">
            <a:spAutoFit/>
          </a:bodyPr>
          <a:lstStyle/>
          <a:p>
            <a:r>
              <a:rPr lang="en-US" dirty="0" smtClean="0">
                <a:hlinkClick r:id="rId2"/>
              </a:rPr>
              <a:t>https://www.nps.gov/archeology/tools/laws/arpa.htm#:~:text=The%20main%20focus%20of%20ARPA,loot%20or%20vandalize%20archeological%20resources</a:t>
            </a:r>
            <a:r>
              <a:rPr lang="en-US" dirty="0" smtClean="0"/>
              <a:t>.</a:t>
            </a:r>
          </a:p>
          <a:p>
            <a:r>
              <a:rPr lang="en-US" b="1" dirty="0" smtClean="0"/>
              <a:t>THE ARCHAEOLOGICAL RESOURCES PROTECTION ACT OF 1979</a:t>
            </a:r>
          </a:p>
          <a:p>
            <a:r>
              <a:rPr lang="en-US" dirty="0" smtClean="0"/>
              <a:t>	The primary impetus behind ARPA was the need to provide more effective law enforcement to protect public archeological sites. Two improvements over the Antiquities Act, which was the statute designed to provide this protection prior to ARPA's enactment, were more detailed descriptions of the prohibited activities and larger financial and incarceration penalties for convicted violators. Section 6 of the statute describes the range of prohibited actions, including damage or defacement in addition to unpermitted excavation or removal. Also prohibited are selling, purchasing, and other trafficking activities whether within the United States or internationally. Section 6(c) prohibits interstate or international sale, purchase, or transport of any archeological resource excavated or removed in violation of a State or local law, ordinance, or regulation.</a:t>
            </a:r>
          </a:p>
          <a:p>
            <a:r>
              <a:rPr lang="en-US" dirty="0" smtClean="0"/>
              <a:t>	ARPA also substantially increased the penalties that can be levied against convicted violators. For a felony offense, first time offenders can be fined up to $20,000 and imprisoned for up to one year. Second time felony offenders can be fined up to $100,000 and imprisoned for up to 5 years. These criminal penalties were substantial increases from those set in the Antiquities Act of $500 and 90 days imprisonment. In addition, Section 7 of ARPA enables Federal or Indian authorities to prosecute violators using civil fines, either in conjunction with or independent of any criminal prosecution. Section 8 (b) of the statute allows the court or civil authority to use forfeiture of vehicles and equipment used in the violation of the statute as another means of punishment against convicted violators.</a:t>
            </a:r>
          </a:p>
          <a:p>
            <a:r>
              <a:rPr lang="en-US" dirty="0" smtClean="0"/>
              <a:t>	The main focus of ARPA is on regulation of legitimate archeological investigation on public lands and the enforcement of penalties against those who loot or vandalize archeological resources.</a:t>
            </a:r>
            <a:endParaRPr lang="en-US" dirty="0"/>
          </a:p>
        </p:txBody>
      </p:sp>
    </p:spTree>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2585323"/>
          </a:xfrm>
          <a:prstGeom prst="rect">
            <a:avLst/>
          </a:prstGeom>
        </p:spPr>
        <p:txBody>
          <a:bodyPr wrap="square">
            <a:spAutoFit/>
          </a:bodyPr>
          <a:lstStyle/>
          <a:p>
            <a:r>
              <a:rPr lang="en-US" dirty="0" smtClean="0">
                <a:hlinkClick r:id="rId2"/>
              </a:rPr>
              <a:t>https://scholarworks.umt.edu/cgi/viewcontent.cgi?article=1074&amp;context=etd</a:t>
            </a:r>
            <a:endParaRPr lang="en-US" dirty="0" smtClean="0"/>
          </a:p>
          <a:p>
            <a:r>
              <a:rPr lang="en-US" dirty="0" smtClean="0"/>
              <a:t>	The theft of government property statute protects federal government property by</a:t>
            </a:r>
          </a:p>
          <a:p>
            <a:r>
              <a:rPr lang="en-US" dirty="0" smtClean="0"/>
              <a:t>prohibiting the injury, damage, or destruction of federal property including its theft from federal</a:t>
            </a:r>
          </a:p>
          <a:p>
            <a:r>
              <a:rPr lang="en-US" dirty="0" smtClean="0"/>
              <a:t>land. If the value of the stolen government property is $1,000 or less, the misdemeanor penalty is one year imprisonment and or a $100,000 fine. If the value of the property is greater than $1,000, felony penalty is ten years imprisonment and or a $250,000 fine. The misdemeanor and felony thresholds and penalties are the same as for theft of government property (18 USC § 641). These government property statutes can be charged in archaeological violations cases in addition to ARPA, or alone when ARPA is inapplicable. </a:t>
            </a:r>
            <a:endParaRPr lang="en-US" dirty="0"/>
          </a:p>
        </p:txBody>
      </p:sp>
    </p:spTree>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0"/>
            <a:ext cx="9144000" cy="6486168"/>
            <a:chOff x="0" y="0"/>
            <a:chExt cx="9144000" cy="6486168"/>
          </a:xfrm>
        </p:grpSpPr>
        <p:sp>
          <p:nvSpPr>
            <p:cNvPr id="22" name="Rectangle 21"/>
            <p:cNvSpPr/>
            <p:nvPr/>
          </p:nvSpPr>
          <p:spPr>
            <a:xfrm>
              <a:off x="0" y="0"/>
              <a:ext cx="9144000" cy="646331"/>
            </a:xfrm>
            <a:prstGeom prst="rect">
              <a:avLst/>
            </a:prstGeom>
          </p:spPr>
          <p:txBody>
            <a:bodyPr wrap="square">
              <a:spAutoFit/>
            </a:bodyPr>
            <a:lstStyle/>
            <a:p>
              <a:pPr algn="ctr"/>
              <a:r>
                <a:rPr lang="en-US" sz="3600" b="1" dirty="0" smtClean="0"/>
                <a:t>1979 - </a:t>
              </a:r>
              <a:r>
                <a:rPr lang="en-US" sz="3600" b="1" i="1" dirty="0" smtClean="0"/>
                <a:t>Archaeological Resources Protection Act </a:t>
              </a:r>
            </a:p>
          </p:txBody>
        </p:sp>
        <p:grpSp>
          <p:nvGrpSpPr>
            <p:cNvPr id="2" name="Group 17"/>
            <p:cNvGrpSpPr/>
            <p:nvPr/>
          </p:nvGrpSpPr>
          <p:grpSpPr>
            <a:xfrm>
              <a:off x="4114800" y="838200"/>
              <a:ext cx="4724400" cy="2976265"/>
              <a:chOff x="4114800" y="838200"/>
              <a:chExt cx="4724400" cy="2976265"/>
            </a:xfrm>
          </p:grpSpPr>
          <p:pic>
            <p:nvPicPr>
              <p:cNvPr id="26" name="Picture 2"/>
              <p:cNvPicPr>
                <a:picLocks noChangeAspect="1" noChangeArrowheads="1"/>
              </p:cNvPicPr>
              <p:nvPr/>
            </p:nvPicPr>
            <p:blipFill>
              <a:blip r:embed="rId2" cstate="print"/>
              <a:srcRect/>
              <a:stretch>
                <a:fillRect/>
              </a:stretch>
            </p:blipFill>
            <p:spPr bwMode="auto">
              <a:xfrm>
                <a:off x="4114800" y="838200"/>
                <a:ext cx="4724400" cy="2942867"/>
              </a:xfrm>
              <a:prstGeom prst="rect">
                <a:avLst/>
              </a:prstGeom>
              <a:noFill/>
              <a:ln w="25400">
                <a:solidFill>
                  <a:schemeClr val="tx1"/>
                </a:solidFill>
                <a:miter lim="800000"/>
                <a:headEnd/>
                <a:tailEnd/>
              </a:ln>
              <a:effectLst/>
            </p:spPr>
          </p:pic>
          <p:sp>
            <p:nvSpPr>
              <p:cNvPr id="28" name="TextBox 27"/>
              <p:cNvSpPr txBox="1"/>
              <p:nvPr/>
            </p:nvSpPr>
            <p:spPr>
              <a:xfrm>
                <a:off x="4343400" y="3352800"/>
                <a:ext cx="1325748" cy="461665"/>
              </a:xfrm>
              <a:prstGeom prst="rect">
                <a:avLst/>
              </a:prstGeom>
              <a:noFill/>
            </p:spPr>
            <p:txBody>
              <a:bodyPr wrap="none" rtlCol="0">
                <a:spAutoFit/>
              </a:bodyPr>
              <a:lstStyle/>
              <a:p>
                <a:r>
                  <a:rPr lang="en-US" sz="2400" b="1" dirty="0" smtClean="0"/>
                  <a:t>Pre-1980</a:t>
                </a:r>
                <a:endParaRPr lang="en-US" sz="2400" b="1" dirty="0"/>
              </a:p>
            </p:txBody>
          </p:sp>
        </p:grpSp>
        <p:sp>
          <p:nvSpPr>
            <p:cNvPr id="29" name="Rectangle 28"/>
            <p:cNvSpPr/>
            <p:nvPr/>
          </p:nvSpPr>
          <p:spPr>
            <a:xfrm>
              <a:off x="0" y="3962400"/>
              <a:ext cx="9144000" cy="2523768"/>
            </a:xfrm>
            <a:prstGeom prst="rect">
              <a:avLst/>
            </a:prstGeom>
            <a:effectLst/>
          </p:spPr>
          <p:txBody>
            <a:bodyPr wrap="square">
              <a:spAutoFit/>
            </a:bodyPr>
            <a:lstStyle/>
            <a:p>
              <a:pPr lvl="1">
                <a:buFontTx/>
                <a:buChar char="-"/>
              </a:pPr>
              <a:r>
                <a:rPr lang="en-US" sz="2800" dirty="0" smtClean="0"/>
                <a:t> provides effective legal protection for archeological sites</a:t>
              </a:r>
            </a:p>
            <a:p>
              <a:pPr lvl="1">
                <a:buFontTx/>
                <a:buChar char="-"/>
              </a:pPr>
              <a:r>
                <a:rPr lang="en-US" sz="2800" dirty="0" smtClean="0"/>
                <a:t> established civil penalties for non-criminal violations</a:t>
              </a:r>
            </a:p>
            <a:p>
              <a:pPr lvl="1">
                <a:buFontTx/>
                <a:buChar char="-"/>
              </a:pPr>
              <a:r>
                <a:rPr lang="en-US" sz="2800" dirty="0" smtClean="0"/>
                <a:t> established felony-level criminal penalties:</a:t>
              </a:r>
            </a:p>
            <a:p>
              <a:pPr lvl="1"/>
              <a:endParaRPr lang="en-US" sz="1000" dirty="0" smtClean="0"/>
            </a:p>
            <a:p>
              <a:pPr marL="0" lvl="1">
                <a:tabLst>
                  <a:tab pos="407988" algn="l"/>
                </a:tabLst>
              </a:pPr>
              <a:r>
                <a:rPr lang="en-US" sz="3200" dirty="0" smtClean="0"/>
                <a:t>resource value &lt; $1000:   </a:t>
              </a:r>
              <a:r>
                <a:rPr lang="en-US" sz="3200" b="1" dirty="0" smtClean="0">
                  <a:solidFill>
                    <a:srgbClr val="FF0000"/>
                  </a:solidFill>
                  <a:effectLst>
                    <a:outerShdw blurRad="50800" dist="50800" dir="5400000" algn="ctr" rotWithShape="0">
                      <a:schemeClr val="tx1"/>
                    </a:outerShdw>
                  </a:effectLst>
                </a:rPr>
                <a:t>$100,000 </a:t>
              </a:r>
              <a:r>
                <a:rPr lang="en-US" sz="3200" dirty="0" smtClean="0"/>
                <a:t>fine, </a:t>
              </a:r>
              <a:r>
                <a:rPr lang="en-US" sz="3200" b="1" dirty="0" smtClean="0">
                  <a:solidFill>
                    <a:srgbClr val="FF0000"/>
                  </a:solidFill>
                  <a:effectLst>
                    <a:outerShdw blurRad="50800" dist="50800" dir="5400000" algn="ctr" rotWithShape="0">
                      <a:schemeClr val="tx1"/>
                    </a:outerShdw>
                  </a:effectLst>
                </a:rPr>
                <a:t>1 year </a:t>
              </a:r>
              <a:r>
                <a:rPr lang="en-US" sz="3200" dirty="0" smtClean="0"/>
                <a:t>jail</a:t>
              </a:r>
            </a:p>
            <a:p>
              <a:pPr marL="0" lvl="1">
                <a:tabLst>
                  <a:tab pos="407988" algn="l"/>
                </a:tabLst>
              </a:pPr>
              <a:r>
                <a:rPr lang="en-US" sz="3200" dirty="0" smtClean="0"/>
                <a:t>resource value &gt; $1000:   </a:t>
              </a:r>
              <a:r>
                <a:rPr lang="en-US" sz="3200" b="1" dirty="0" smtClean="0">
                  <a:solidFill>
                    <a:srgbClr val="FF0000"/>
                  </a:solidFill>
                  <a:effectLst>
                    <a:outerShdw blurRad="50800" dist="50800" dir="5400000" algn="ctr" rotWithShape="0">
                      <a:schemeClr val="tx1"/>
                    </a:outerShdw>
                  </a:effectLst>
                </a:rPr>
                <a:t>$250,000 </a:t>
              </a:r>
              <a:r>
                <a:rPr lang="en-US" sz="3200" dirty="0" smtClean="0"/>
                <a:t>fine, </a:t>
              </a:r>
              <a:r>
                <a:rPr lang="en-US" sz="3200" b="1" dirty="0" smtClean="0">
                  <a:solidFill>
                    <a:srgbClr val="FF0000"/>
                  </a:solidFill>
                  <a:effectLst>
                    <a:outerShdw blurRad="50800" dist="50800" dir="5400000" algn="ctr" rotWithShape="0">
                      <a:schemeClr val="tx1"/>
                    </a:outerShdw>
                  </a:effectLst>
                </a:rPr>
                <a:t>10 years </a:t>
              </a:r>
              <a:r>
                <a:rPr lang="en-US" sz="3200" dirty="0" smtClean="0"/>
                <a:t>jail</a:t>
              </a:r>
            </a:p>
          </p:txBody>
        </p:sp>
        <p:sp>
          <p:nvSpPr>
            <p:cNvPr id="36" name="TextBox 35"/>
            <p:cNvSpPr txBox="1"/>
            <p:nvPr/>
          </p:nvSpPr>
          <p:spPr>
            <a:xfrm rot="20728843">
              <a:off x="494380" y="1329756"/>
              <a:ext cx="3349058" cy="1938992"/>
            </a:xfrm>
            <a:prstGeom prst="rect">
              <a:avLst/>
            </a:prstGeom>
            <a:noFill/>
          </p:spPr>
          <p:txBody>
            <a:bodyPr wrap="none" rtlCol="0">
              <a:spAutoFit/>
            </a:bodyPr>
            <a:lstStyle/>
            <a:p>
              <a:pPr algn="ctr"/>
              <a:r>
                <a:rPr lang="en-US" sz="4000" dirty="0" smtClean="0"/>
                <a:t>strengthens </a:t>
              </a:r>
            </a:p>
            <a:p>
              <a:pPr algn="ctr"/>
              <a:r>
                <a:rPr lang="en-US" sz="4000" dirty="0" smtClean="0">
                  <a:solidFill>
                    <a:srgbClr val="FF0000"/>
                  </a:solidFill>
                  <a:effectLst>
                    <a:outerShdw dist="38100" dir="7200000" algn="ctr" rotWithShape="0">
                      <a:schemeClr val="tx1"/>
                    </a:outerShdw>
                  </a:effectLst>
                </a:rPr>
                <a:t>Antiquities Act </a:t>
              </a:r>
            </a:p>
            <a:p>
              <a:pPr algn="ctr"/>
              <a:r>
                <a:rPr lang="en-US" sz="4000" dirty="0" smtClean="0"/>
                <a:t>of 1906</a:t>
              </a:r>
              <a:endParaRPr lang="en-US" sz="4000" dirty="0"/>
            </a:p>
          </p:txBody>
        </p:sp>
      </p:grpSp>
      <p:grpSp>
        <p:nvGrpSpPr>
          <p:cNvPr id="9" name="Group 8"/>
          <p:cNvGrpSpPr/>
          <p:nvPr/>
        </p:nvGrpSpPr>
        <p:grpSpPr>
          <a:xfrm>
            <a:off x="0" y="-76200"/>
            <a:ext cx="9144000" cy="6934201"/>
            <a:chOff x="0" y="-76200"/>
            <a:chExt cx="9144000" cy="6934201"/>
          </a:xfrm>
        </p:grpSpPr>
        <p:sp useBgFill="1">
          <p:nvSpPr>
            <p:cNvPr id="10" name="Rectangle 9"/>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76200"/>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the people</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grpSp>
          <p:nvGrpSpPr>
            <p:cNvPr id="12" name="Group 43"/>
            <p:cNvGrpSpPr/>
            <p:nvPr/>
          </p:nvGrpSpPr>
          <p:grpSpPr>
            <a:xfrm>
              <a:off x="1501775" y="689610"/>
              <a:ext cx="6050560" cy="6168391"/>
              <a:chOff x="1501775" y="689610"/>
              <a:chExt cx="6050560" cy="6168391"/>
            </a:xfrm>
          </p:grpSpPr>
          <p:pic>
            <p:nvPicPr>
              <p:cNvPr id="14" name="Picture 13"/>
              <p:cNvPicPr>
                <a:picLocks noChangeAspect="1" noChangeArrowheads="1"/>
              </p:cNvPicPr>
              <p:nvPr/>
            </p:nvPicPr>
            <p:blipFill>
              <a:blip r:embed="rId3" cstate="print"/>
              <a:srcRect/>
              <a:stretch>
                <a:fillRect/>
              </a:stretch>
            </p:blipFill>
            <p:spPr bwMode="auto">
              <a:xfrm>
                <a:off x="1501775" y="762003"/>
                <a:ext cx="5813425" cy="6095998"/>
              </a:xfrm>
              <a:prstGeom prst="rect">
                <a:avLst/>
              </a:prstGeom>
              <a:noFill/>
              <a:ln w="9525">
                <a:noFill/>
                <a:miter lim="800000"/>
                <a:headEnd/>
                <a:tailEnd/>
              </a:ln>
              <a:effectLst/>
            </p:spPr>
          </p:pic>
          <p:grpSp>
            <p:nvGrpSpPr>
              <p:cNvPr id="15" name="Group 31"/>
              <p:cNvGrpSpPr/>
              <p:nvPr/>
            </p:nvGrpSpPr>
            <p:grpSpPr>
              <a:xfrm>
                <a:off x="4926330" y="2644140"/>
                <a:ext cx="2160270" cy="1028700"/>
                <a:chOff x="6934200" y="5181600"/>
                <a:chExt cx="1600200" cy="762000"/>
              </a:xfrm>
            </p:grpSpPr>
            <p:sp>
              <p:nvSpPr>
                <p:cNvPr id="40" name="Cloud 39"/>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41" name="TextBox 40"/>
                <p:cNvSpPr txBox="1"/>
                <p:nvPr/>
              </p:nvSpPr>
              <p:spPr>
                <a:xfrm>
                  <a:off x="7315200" y="5334000"/>
                  <a:ext cx="477149" cy="341974"/>
                </a:xfrm>
                <a:prstGeom prst="rect">
                  <a:avLst/>
                </a:prstGeom>
                <a:noFill/>
              </p:spPr>
              <p:txBody>
                <a:bodyPr wrap="none" rtlCol="0">
                  <a:spAutoFit/>
                </a:bodyPr>
                <a:lstStyle/>
                <a:p>
                  <a:r>
                    <a:rPr lang="en-US" sz="2400" b="1" dirty="0" smtClean="0">
                      <a:solidFill>
                        <a:schemeClr val="bg1"/>
                      </a:solidFill>
                    </a:rPr>
                    <a:t>Ute</a:t>
                  </a:r>
                  <a:endParaRPr lang="en-US" sz="2400" b="1" dirty="0">
                    <a:solidFill>
                      <a:schemeClr val="bg1"/>
                    </a:solidFill>
                  </a:endParaRPr>
                </a:p>
              </p:txBody>
            </p:sp>
          </p:grpSp>
          <p:grpSp>
            <p:nvGrpSpPr>
              <p:cNvPr id="16" name="Group 34"/>
              <p:cNvGrpSpPr/>
              <p:nvPr/>
            </p:nvGrpSpPr>
            <p:grpSpPr>
              <a:xfrm>
                <a:off x="4572000" y="5334000"/>
                <a:ext cx="2160270" cy="1028700"/>
                <a:chOff x="6934200" y="5181600"/>
                <a:chExt cx="1600200" cy="762000"/>
              </a:xfrm>
            </p:grpSpPr>
            <p:sp>
              <p:nvSpPr>
                <p:cNvPr id="38" name="Cloud 37"/>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9" name="TextBox 38"/>
                <p:cNvSpPr txBox="1"/>
                <p:nvPr/>
              </p:nvSpPr>
              <p:spPr>
                <a:xfrm>
                  <a:off x="7162800" y="5257800"/>
                  <a:ext cx="842111" cy="341974"/>
                </a:xfrm>
                <a:prstGeom prst="rect">
                  <a:avLst/>
                </a:prstGeom>
                <a:noFill/>
              </p:spPr>
              <p:txBody>
                <a:bodyPr wrap="none" rtlCol="0">
                  <a:spAutoFit/>
                </a:bodyPr>
                <a:lstStyle/>
                <a:p>
                  <a:r>
                    <a:rPr lang="en-US" sz="2400" b="1" dirty="0" smtClean="0">
                      <a:solidFill>
                        <a:schemeClr val="bg1"/>
                      </a:solidFill>
                    </a:rPr>
                    <a:t>Apache</a:t>
                  </a:r>
                  <a:endParaRPr lang="en-US" sz="2400" b="1" dirty="0">
                    <a:solidFill>
                      <a:schemeClr val="bg1"/>
                    </a:solidFill>
                  </a:endParaRPr>
                </a:p>
              </p:txBody>
            </p:sp>
          </p:grpSp>
          <p:grpSp>
            <p:nvGrpSpPr>
              <p:cNvPr id="17" name="Group 37"/>
              <p:cNvGrpSpPr/>
              <p:nvPr/>
            </p:nvGrpSpPr>
            <p:grpSpPr>
              <a:xfrm>
                <a:off x="3619412" y="3793645"/>
                <a:ext cx="1033256" cy="1724914"/>
                <a:chOff x="7413906" y="4432885"/>
                <a:chExt cx="765374" cy="1277714"/>
              </a:xfrm>
            </p:grpSpPr>
            <p:sp>
              <p:nvSpPr>
                <p:cNvPr id="35" name="Cloud 34"/>
                <p:cNvSpPr/>
                <p:nvPr/>
              </p:nvSpPr>
              <p:spPr>
                <a:xfrm rot="18456908">
                  <a:off x="7157736" y="4689055"/>
                  <a:ext cx="1277714" cy="765374"/>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7" name="TextBox 36"/>
                <p:cNvSpPr txBox="1"/>
                <p:nvPr/>
              </p:nvSpPr>
              <p:spPr>
                <a:xfrm rot="21440427">
                  <a:off x="7505383" y="4911794"/>
                  <a:ext cx="663924" cy="305877"/>
                </a:xfrm>
                <a:prstGeom prst="rect">
                  <a:avLst/>
                </a:prstGeom>
                <a:noFill/>
              </p:spPr>
              <p:txBody>
                <a:bodyPr wrap="square" rtlCol="0">
                  <a:spAutoFit/>
                </a:bodyPr>
                <a:lstStyle/>
                <a:p>
                  <a:pPr algn="ctr">
                    <a:lnSpc>
                      <a:spcPts val="2500"/>
                    </a:lnSpc>
                  </a:pPr>
                  <a:r>
                    <a:rPr lang="en-US" sz="2200" b="1" spc="-100" dirty="0" smtClean="0">
                      <a:solidFill>
                        <a:schemeClr val="bg1"/>
                      </a:solidFill>
                    </a:rPr>
                    <a:t>Hopi</a:t>
                  </a:r>
                  <a:r>
                    <a:rPr lang="en-US" sz="2200" b="1" spc="-100" dirty="0" smtClean="0"/>
                    <a:t> </a:t>
                  </a:r>
                </a:p>
              </p:txBody>
            </p:sp>
          </p:grpSp>
          <p:grpSp>
            <p:nvGrpSpPr>
              <p:cNvPr id="18" name="Group 40"/>
              <p:cNvGrpSpPr/>
              <p:nvPr/>
            </p:nvGrpSpPr>
            <p:grpSpPr>
              <a:xfrm>
                <a:off x="2971800" y="689610"/>
                <a:ext cx="2160270" cy="1028700"/>
                <a:chOff x="6934200" y="5181600"/>
                <a:chExt cx="1600200" cy="762000"/>
              </a:xfrm>
            </p:grpSpPr>
            <p:sp>
              <p:nvSpPr>
                <p:cNvPr id="33" name="Cloud 32"/>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endParaRPr>
                </a:p>
              </p:txBody>
            </p:sp>
            <p:sp>
              <p:nvSpPr>
                <p:cNvPr id="34" name="TextBox 33"/>
                <p:cNvSpPr txBox="1"/>
                <p:nvPr/>
              </p:nvSpPr>
              <p:spPr>
                <a:xfrm>
                  <a:off x="7385756" y="5450890"/>
                  <a:ext cx="477149" cy="341974"/>
                </a:xfrm>
                <a:prstGeom prst="rect">
                  <a:avLst/>
                </a:prstGeom>
                <a:noFill/>
              </p:spPr>
              <p:txBody>
                <a:bodyPr wrap="none" rtlCol="0">
                  <a:spAutoFit/>
                </a:bodyPr>
                <a:lstStyle/>
                <a:p>
                  <a:r>
                    <a:rPr lang="en-US" sz="2400" b="1" dirty="0" smtClean="0">
                      <a:solidFill>
                        <a:schemeClr val="bg1"/>
                      </a:solidFill>
                    </a:rPr>
                    <a:t>Ute</a:t>
                  </a:r>
                  <a:endParaRPr lang="en-US" sz="2400" b="1" dirty="0">
                    <a:solidFill>
                      <a:schemeClr val="bg1"/>
                    </a:solidFill>
                  </a:endParaRPr>
                </a:p>
              </p:txBody>
            </p:sp>
          </p:grpSp>
          <p:grpSp>
            <p:nvGrpSpPr>
              <p:cNvPr id="19" name="Group 43"/>
              <p:cNvGrpSpPr/>
              <p:nvPr/>
            </p:nvGrpSpPr>
            <p:grpSpPr>
              <a:xfrm rot="18769763">
                <a:off x="2723714" y="2104664"/>
                <a:ext cx="2160270" cy="1058612"/>
                <a:chOff x="6934200" y="5159443"/>
                <a:chExt cx="1600200" cy="784157"/>
              </a:xfrm>
            </p:grpSpPr>
            <p:sp>
              <p:nvSpPr>
                <p:cNvPr id="31" name="Cloud 30"/>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2" name="TextBox 31"/>
                <p:cNvSpPr txBox="1"/>
                <p:nvPr/>
              </p:nvSpPr>
              <p:spPr>
                <a:xfrm rot="2830237">
                  <a:off x="7308355" y="5356601"/>
                  <a:ext cx="736289" cy="341974"/>
                </a:xfrm>
                <a:prstGeom prst="rect">
                  <a:avLst/>
                </a:prstGeom>
                <a:noFill/>
              </p:spPr>
              <p:txBody>
                <a:bodyPr wrap="none" rtlCol="0">
                  <a:spAutoFit/>
                </a:bodyPr>
                <a:lstStyle/>
                <a:p>
                  <a:r>
                    <a:rPr lang="en-US" sz="2400" b="1" dirty="0" smtClean="0">
                      <a:solidFill>
                        <a:schemeClr val="bg1"/>
                      </a:solidFill>
                    </a:rPr>
                    <a:t>Paiute</a:t>
                  </a:r>
                  <a:endParaRPr lang="en-US" sz="2400" b="1" dirty="0">
                    <a:solidFill>
                      <a:schemeClr val="bg1"/>
                    </a:solidFill>
                  </a:endParaRPr>
                </a:p>
              </p:txBody>
            </p:sp>
          </p:grpSp>
          <p:sp>
            <p:nvSpPr>
              <p:cNvPr id="20" name="Oval 19"/>
              <p:cNvSpPr>
                <a:spLocks noChangeAspect="1"/>
              </p:cNvSpPr>
              <p:nvPr/>
            </p:nvSpPr>
            <p:spPr>
              <a:xfrm rot="191472">
                <a:off x="7232295" y="4045674"/>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a:spLocks noChangeAspect="1"/>
              </p:cNvSpPr>
              <p:nvPr/>
            </p:nvSpPr>
            <p:spPr>
              <a:xfrm rot="191472">
                <a:off x="7019060" y="4809260"/>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a:spLocks noChangeAspect="1"/>
              </p:cNvSpPr>
              <p:nvPr/>
            </p:nvSpPr>
            <p:spPr>
              <a:xfrm rot="191472">
                <a:off x="5995900" y="5386300"/>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rot="191472">
                <a:off x="4809260" y="5190259"/>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8"/>
              <p:cNvGrpSpPr/>
              <p:nvPr/>
            </p:nvGrpSpPr>
            <p:grpSpPr>
              <a:xfrm>
                <a:off x="5033010" y="3886200"/>
                <a:ext cx="1748790" cy="1028700"/>
                <a:chOff x="7162800" y="5181600"/>
                <a:chExt cx="1295400" cy="762000"/>
              </a:xfrm>
            </p:grpSpPr>
            <p:sp>
              <p:nvSpPr>
                <p:cNvPr id="27" name="Cloud 26"/>
                <p:cNvSpPr/>
                <p:nvPr/>
              </p:nvSpPr>
              <p:spPr>
                <a:xfrm>
                  <a:off x="7162800" y="5181600"/>
                  <a:ext cx="12954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0" name="TextBox 29"/>
                <p:cNvSpPr txBox="1"/>
                <p:nvPr/>
              </p:nvSpPr>
              <p:spPr>
                <a:xfrm>
                  <a:off x="7481310" y="5452129"/>
                  <a:ext cx="737001" cy="299560"/>
                </a:xfrm>
                <a:prstGeom prst="rect">
                  <a:avLst/>
                </a:prstGeom>
                <a:noFill/>
              </p:spPr>
              <p:txBody>
                <a:bodyPr wrap="none" rtlCol="0">
                  <a:spAutoFit/>
                </a:bodyPr>
                <a:lstStyle/>
                <a:p>
                  <a:pPr>
                    <a:lnSpc>
                      <a:spcPts val="2400"/>
                    </a:lnSpc>
                  </a:pPr>
                  <a:r>
                    <a:rPr lang="en-US" sz="2400" b="1" spc="-100" dirty="0" smtClean="0">
                      <a:solidFill>
                        <a:schemeClr val="bg1"/>
                      </a:solidFill>
                    </a:rPr>
                    <a:t>Navajo</a:t>
                  </a:r>
                </a:p>
              </p:txBody>
            </p:sp>
          </p:grpSp>
        </p:grpSp>
      </p:grpSp>
      <p:sp>
        <p:nvSpPr>
          <p:cNvPr id="42" name="TextBox 41"/>
          <p:cNvSpPr txBox="1"/>
          <p:nvPr/>
        </p:nvSpPr>
        <p:spPr>
          <a:xfrm>
            <a:off x="6705600" y="0"/>
            <a:ext cx="2031325" cy="769441"/>
          </a:xfrm>
          <a:prstGeom prst="rect">
            <a:avLst/>
          </a:prstGeom>
          <a:noFill/>
        </p:spPr>
        <p:txBody>
          <a:bodyPr wrap="none" rtlCol="0">
            <a:spAutoFit/>
          </a:bodyPr>
          <a:lstStyle/>
          <a:p>
            <a:r>
              <a:rPr lang="en-US" sz="4400" b="1" dirty="0" smtClean="0"/>
              <a:t>1300 CE</a:t>
            </a:r>
            <a:endParaRPr lang="en-US" sz="4400" b="1" dirty="0"/>
          </a:p>
        </p:txBody>
      </p:sp>
      <p:sp useBgFill="1">
        <p:nvSpPr>
          <p:cNvPr id="43" name="TextBox 42"/>
          <p:cNvSpPr txBox="1"/>
          <p:nvPr/>
        </p:nvSpPr>
        <p:spPr>
          <a:xfrm rot="21002182">
            <a:off x="220689" y="2904736"/>
            <a:ext cx="8463800" cy="646331"/>
          </a:xfrm>
          <a:prstGeom prst="rect">
            <a:avLst/>
          </a:prstGeom>
        </p:spPr>
        <p:txBody>
          <a:bodyPr wrap="square" rtlCol="0">
            <a:spAutoFit/>
          </a:bodyPr>
          <a:lstStyle/>
          <a:p>
            <a:r>
              <a:rPr lang="en-US" sz="3600" dirty="0" smtClean="0">
                <a:solidFill>
                  <a:srgbClr val="FF0000"/>
                </a:solidFill>
                <a:effectLst>
                  <a:outerShdw dist="50800" dir="7200000" algn="ctr" rotWithShape="0">
                    <a:schemeClr val="tx1"/>
                  </a:outerShdw>
                </a:effectLst>
                <a:latin typeface="Comic Sans MS" pitchFamily="66" charset="0"/>
              </a:rPr>
              <a:t>What evidence is there of their lives?</a:t>
            </a:r>
            <a:endParaRPr lang="en-US" sz="3600" dirty="0">
              <a:solidFill>
                <a:srgbClr val="FF0000"/>
              </a:solidFill>
              <a:effectLst>
                <a:outerShdw dist="50800" dir="7200000" algn="ctr" rotWithShape="0">
                  <a:schemeClr val="tx1"/>
                </a:outerShdw>
              </a:effectLst>
              <a:latin typeface="Comic Sans MS" pitchFamily="66" charset="0"/>
            </a:endParaRPr>
          </a:p>
        </p:txBody>
      </p:sp>
      <p:grpSp>
        <p:nvGrpSpPr>
          <p:cNvPr id="44" name="Group 43"/>
          <p:cNvGrpSpPr>
            <a:grpSpLocks noChangeAspect="1"/>
          </p:cNvGrpSpPr>
          <p:nvPr/>
        </p:nvGrpSpPr>
        <p:grpSpPr>
          <a:xfrm>
            <a:off x="3077281" y="1371600"/>
            <a:ext cx="4009319" cy="3590184"/>
            <a:chOff x="3757290" y="1639341"/>
            <a:chExt cx="4454799" cy="3989093"/>
          </a:xfrm>
        </p:grpSpPr>
        <p:grpSp>
          <p:nvGrpSpPr>
            <p:cNvPr id="45" name="Group 44"/>
            <p:cNvGrpSpPr/>
            <p:nvPr/>
          </p:nvGrpSpPr>
          <p:grpSpPr>
            <a:xfrm rot="240000">
              <a:off x="3757290" y="1639342"/>
              <a:ext cx="4454798" cy="3989092"/>
              <a:chOff x="1056084" y="1828800"/>
              <a:chExt cx="3120629" cy="2794397"/>
            </a:xfrm>
          </p:grpSpPr>
          <p:sp>
            <p:nvSpPr>
              <p:cNvPr id="47" name="Freeform 3"/>
              <p:cNvSpPr/>
              <p:nvPr/>
            </p:nvSpPr>
            <p:spPr>
              <a:xfrm>
                <a:off x="2807494" y="1864519"/>
                <a:ext cx="1369219" cy="2314575"/>
              </a:xfrm>
              <a:custGeom>
                <a:avLst/>
                <a:gdLst>
                  <a:gd name="connsiteX0" fmla="*/ 1293019 w 1369219"/>
                  <a:gd name="connsiteY0" fmla="*/ 2314575 h 2314575"/>
                  <a:gd name="connsiteX1" fmla="*/ 1364456 w 1369219"/>
                  <a:gd name="connsiteY1" fmla="*/ 2214562 h 2314575"/>
                  <a:gd name="connsiteX2" fmla="*/ 1321594 w 1369219"/>
                  <a:gd name="connsiteY2" fmla="*/ 2064544 h 2314575"/>
                  <a:gd name="connsiteX3" fmla="*/ 1264444 w 1369219"/>
                  <a:gd name="connsiteY3" fmla="*/ 1964531 h 2314575"/>
                  <a:gd name="connsiteX4" fmla="*/ 1150144 w 1369219"/>
                  <a:gd name="connsiteY4" fmla="*/ 1878806 h 2314575"/>
                  <a:gd name="connsiteX5" fmla="*/ 1057275 w 1369219"/>
                  <a:gd name="connsiteY5" fmla="*/ 1728787 h 2314575"/>
                  <a:gd name="connsiteX6" fmla="*/ 978694 w 1369219"/>
                  <a:gd name="connsiteY6" fmla="*/ 1693069 h 2314575"/>
                  <a:gd name="connsiteX7" fmla="*/ 942975 w 1369219"/>
                  <a:gd name="connsiteY7" fmla="*/ 1600200 h 2314575"/>
                  <a:gd name="connsiteX8" fmla="*/ 671512 w 1369219"/>
                  <a:gd name="connsiteY8" fmla="*/ 1564481 h 2314575"/>
                  <a:gd name="connsiteX9" fmla="*/ 528637 w 1369219"/>
                  <a:gd name="connsiteY9" fmla="*/ 1471612 h 2314575"/>
                  <a:gd name="connsiteX10" fmla="*/ 357187 w 1369219"/>
                  <a:gd name="connsiteY10" fmla="*/ 1450181 h 2314575"/>
                  <a:gd name="connsiteX11" fmla="*/ 100012 w 1369219"/>
                  <a:gd name="connsiteY11" fmla="*/ 1335881 h 2314575"/>
                  <a:gd name="connsiteX12" fmla="*/ 107156 w 1369219"/>
                  <a:gd name="connsiteY12" fmla="*/ 1250156 h 2314575"/>
                  <a:gd name="connsiteX13" fmla="*/ 42862 w 1369219"/>
                  <a:gd name="connsiteY13" fmla="*/ 1128712 h 2314575"/>
                  <a:gd name="connsiteX14" fmla="*/ 114300 w 1369219"/>
                  <a:gd name="connsiteY14" fmla="*/ 1078706 h 2314575"/>
                  <a:gd name="connsiteX15" fmla="*/ 178594 w 1369219"/>
                  <a:gd name="connsiteY15" fmla="*/ 1000125 h 2314575"/>
                  <a:gd name="connsiteX16" fmla="*/ 414337 w 1369219"/>
                  <a:gd name="connsiteY16" fmla="*/ 964406 h 2314575"/>
                  <a:gd name="connsiteX17" fmla="*/ 471487 w 1369219"/>
                  <a:gd name="connsiteY17" fmla="*/ 878681 h 2314575"/>
                  <a:gd name="connsiteX18" fmla="*/ 421481 w 1369219"/>
                  <a:gd name="connsiteY18" fmla="*/ 857250 h 2314575"/>
                  <a:gd name="connsiteX19" fmla="*/ 464344 w 1369219"/>
                  <a:gd name="connsiteY19" fmla="*/ 657225 h 2314575"/>
                  <a:gd name="connsiteX20" fmla="*/ 535781 w 1369219"/>
                  <a:gd name="connsiteY20" fmla="*/ 628650 h 2314575"/>
                  <a:gd name="connsiteX21" fmla="*/ 564356 w 1369219"/>
                  <a:gd name="connsiteY21" fmla="*/ 500062 h 2314575"/>
                  <a:gd name="connsiteX22" fmla="*/ 492919 w 1369219"/>
                  <a:gd name="connsiteY22" fmla="*/ 442912 h 2314575"/>
                  <a:gd name="connsiteX23" fmla="*/ 471487 w 1369219"/>
                  <a:gd name="connsiteY23" fmla="*/ 400050 h 2314575"/>
                  <a:gd name="connsiteX24" fmla="*/ 335756 w 1369219"/>
                  <a:gd name="connsiteY24" fmla="*/ 314325 h 2314575"/>
                  <a:gd name="connsiteX25" fmla="*/ 157162 w 1369219"/>
                  <a:gd name="connsiteY25" fmla="*/ 250031 h 2314575"/>
                  <a:gd name="connsiteX26" fmla="*/ 28575 w 1369219"/>
                  <a:gd name="connsiteY26" fmla="*/ 114300 h 2314575"/>
                  <a:gd name="connsiteX27" fmla="*/ 0 w 1369219"/>
                  <a:gd name="connsiteY27" fmla="*/ 0 h 231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9219" h="2314575">
                    <a:moveTo>
                      <a:pt x="1293019" y="2314575"/>
                    </a:moveTo>
                    <a:cubicBezTo>
                      <a:pt x="1326356" y="2285404"/>
                      <a:pt x="1359694" y="2256234"/>
                      <a:pt x="1364456" y="2214562"/>
                    </a:cubicBezTo>
                    <a:cubicBezTo>
                      <a:pt x="1369219" y="2172890"/>
                      <a:pt x="1338263" y="2106216"/>
                      <a:pt x="1321594" y="2064544"/>
                    </a:cubicBezTo>
                    <a:cubicBezTo>
                      <a:pt x="1304925" y="2022872"/>
                      <a:pt x="1293019" y="1995487"/>
                      <a:pt x="1264444" y="1964531"/>
                    </a:cubicBezTo>
                    <a:cubicBezTo>
                      <a:pt x="1235869" y="1933575"/>
                      <a:pt x="1184672" y="1918097"/>
                      <a:pt x="1150144" y="1878806"/>
                    </a:cubicBezTo>
                    <a:cubicBezTo>
                      <a:pt x="1115616" y="1839515"/>
                      <a:pt x="1085850" y="1759743"/>
                      <a:pt x="1057275" y="1728787"/>
                    </a:cubicBezTo>
                    <a:cubicBezTo>
                      <a:pt x="1028700" y="1697831"/>
                      <a:pt x="997744" y="1714500"/>
                      <a:pt x="978694" y="1693069"/>
                    </a:cubicBezTo>
                    <a:cubicBezTo>
                      <a:pt x="959644" y="1671638"/>
                      <a:pt x="994172" y="1621631"/>
                      <a:pt x="942975" y="1600200"/>
                    </a:cubicBezTo>
                    <a:cubicBezTo>
                      <a:pt x="891778" y="1578769"/>
                      <a:pt x="740568" y="1585912"/>
                      <a:pt x="671512" y="1564481"/>
                    </a:cubicBezTo>
                    <a:cubicBezTo>
                      <a:pt x="602456" y="1543050"/>
                      <a:pt x="581025" y="1490662"/>
                      <a:pt x="528637" y="1471612"/>
                    </a:cubicBezTo>
                    <a:cubicBezTo>
                      <a:pt x="476250" y="1452562"/>
                      <a:pt x="428625" y="1472803"/>
                      <a:pt x="357187" y="1450181"/>
                    </a:cubicBezTo>
                    <a:cubicBezTo>
                      <a:pt x="285750" y="1427559"/>
                      <a:pt x="141684" y="1369219"/>
                      <a:pt x="100012" y="1335881"/>
                    </a:cubicBezTo>
                    <a:cubicBezTo>
                      <a:pt x="58340" y="1302543"/>
                      <a:pt x="116681" y="1284684"/>
                      <a:pt x="107156" y="1250156"/>
                    </a:cubicBezTo>
                    <a:cubicBezTo>
                      <a:pt x="97631" y="1215628"/>
                      <a:pt x="41671" y="1157287"/>
                      <a:pt x="42862" y="1128712"/>
                    </a:cubicBezTo>
                    <a:cubicBezTo>
                      <a:pt x="44053" y="1100137"/>
                      <a:pt x="91678" y="1100137"/>
                      <a:pt x="114300" y="1078706"/>
                    </a:cubicBezTo>
                    <a:cubicBezTo>
                      <a:pt x="136922" y="1057275"/>
                      <a:pt x="128588" y="1019175"/>
                      <a:pt x="178594" y="1000125"/>
                    </a:cubicBezTo>
                    <a:cubicBezTo>
                      <a:pt x="228600" y="981075"/>
                      <a:pt x="365522" y="984647"/>
                      <a:pt x="414337" y="964406"/>
                    </a:cubicBezTo>
                    <a:cubicBezTo>
                      <a:pt x="463152" y="944165"/>
                      <a:pt x="470296" y="896540"/>
                      <a:pt x="471487" y="878681"/>
                    </a:cubicBezTo>
                    <a:cubicBezTo>
                      <a:pt x="472678" y="860822"/>
                      <a:pt x="422671" y="894159"/>
                      <a:pt x="421481" y="857250"/>
                    </a:cubicBezTo>
                    <a:cubicBezTo>
                      <a:pt x="420291" y="820341"/>
                      <a:pt x="445294" y="695325"/>
                      <a:pt x="464344" y="657225"/>
                    </a:cubicBezTo>
                    <a:cubicBezTo>
                      <a:pt x="483394" y="619125"/>
                      <a:pt x="519112" y="654844"/>
                      <a:pt x="535781" y="628650"/>
                    </a:cubicBezTo>
                    <a:cubicBezTo>
                      <a:pt x="552450" y="602456"/>
                      <a:pt x="571500" y="531018"/>
                      <a:pt x="564356" y="500062"/>
                    </a:cubicBezTo>
                    <a:cubicBezTo>
                      <a:pt x="557212" y="469106"/>
                      <a:pt x="508397" y="459581"/>
                      <a:pt x="492919" y="442912"/>
                    </a:cubicBezTo>
                    <a:cubicBezTo>
                      <a:pt x="477441" y="426243"/>
                      <a:pt x="497681" y="421481"/>
                      <a:pt x="471487" y="400050"/>
                    </a:cubicBezTo>
                    <a:cubicBezTo>
                      <a:pt x="445293" y="378619"/>
                      <a:pt x="388143" y="339328"/>
                      <a:pt x="335756" y="314325"/>
                    </a:cubicBezTo>
                    <a:cubicBezTo>
                      <a:pt x="283369" y="289322"/>
                      <a:pt x="208359" y="283369"/>
                      <a:pt x="157162" y="250031"/>
                    </a:cubicBezTo>
                    <a:cubicBezTo>
                      <a:pt x="105965" y="216694"/>
                      <a:pt x="54769" y="155972"/>
                      <a:pt x="28575" y="114300"/>
                    </a:cubicBezTo>
                    <a:cubicBezTo>
                      <a:pt x="2381" y="72628"/>
                      <a:pt x="1190" y="36314"/>
                      <a:pt x="0" y="0"/>
                    </a:cubicBezTo>
                  </a:path>
                </a:pathLst>
              </a:custGeom>
              <a:ln w="101600">
                <a:solidFill>
                  <a:schemeClr val="tx1"/>
                </a:solidFill>
                <a:prstDash val="sysDot"/>
              </a:ln>
              <a:effectLst>
                <a:outerShdw dist="101600" dir="3000000" algn="ctr" rotWithShape="0">
                  <a:srgbClr val="FFFF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676400" y="1828800"/>
                <a:ext cx="1107281" cy="198835"/>
              </a:xfrm>
              <a:custGeom>
                <a:avLst/>
                <a:gdLst>
                  <a:gd name="connsiteX0" fmla="*/ 1107281 w 1107281"/>
                  <a:gd name="connsiteY0" fmla="*/ 28575 h 198835"/>
                  <a:gd name="connsiteX1" fmla="*/ 978693 w 1107281"/>
                  <a:gd name="connsiteY1" fmla="*/ 0 h 198835"/>
                  <a:gd name="connsiteX2" fmla="*/ 892968 w 1107281"/>
                  <a:gd name="connsiteY2" fmla="*/ 28575 h 198835"/>
                  <a:gd name="connsiteX3" fmla="*/ 771525 w 1107281"/>
                  <a:gd name="connsiteY3" fmla="*/ 57150 h 198835"/>
                  <a:gd name="connsiteX4" fmla="*/ 592931 w 1107281"/>
                  <a:gd name="connsiteY4" fmla="*/ 100013 h 198835"/>
                  <a:gd name="connsiteX5" fmla="*/ 400050 w 1107281"/>
                  <a:gd name="connsiteY5" fmla="*/ 78581 h 198835"/>
                  <a:gd name="connsiteX6" fmla="*/ 264318 w 1107281"/>
                  <a:gd name="connsiteY6" fmla="*/ 64294 h 198835"/>
                  <a:gd name="connsiteX7" fmla="*/ 157162 w 1107281"/>
                  <a:gd name="connsiteY7" fmla="*/ 185738 h 198835"/>
                  <a:gd name="connsiteX8" fmla="*/ 107156 w 1107281"/>
                  <a:gd name="connsiteY8" fmla="*/ 142875 h 198835"/>
                  <a:gd name="connsiteX9" fmla="*/ 78581 w 1107281"/>
                  <a:gd name="connsiteY9" fmla="*/ 14288 h 198835"/>
                  <a:gd name="connsiteX10" fmla="*/ 0 w 1107281"/>
                  <a:gd name="connsiteY10" fmla="*/ 157163 h 19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7281" h="198835">
                    <a:moveTo>
                      <a:pt x="1107281" y="28575"/>
                    </a:moveTo>
                    <a:cubicBezTo>
                      <a:pt x="1060846" y="14287"/>
                      <a:pt x="1014412" y="0"/>
                      <a:pt x="978693" y="0"/>
                    </a:cubicBezTo>
                    <a:cubicBezTo>
                      <a:pt x="942974" y="0"/>
                      <a:pt x="927496" y="19050"/>
                      <a:pt x="892968" y="28575"/>
                    </a:cubicBezTo>
                    <a:cubicBezTo>
                      <a:pt x="858440" y="38100"/>
                      <a:pt x="771525" y="57150"/>
                      <a:pt x="771525" y="57150"/>
                    </a:cubicBezTo>
                    <a:cubicBezTo>
                      <a:pt x="721519" y="69056"/>
                      <a:pt x="654843" y="96441"/>
                      <a:pt x="592931" y="100013"/>
                    </a:cubicBezTo>
                    <a:cubicBezTo>
                      <a:pt x="531019" y="103585"/>
                      <a:pt x="400050" y="78581"/>
                      <a:pt x="400050" y="78581"/>
                    </a:cubicBezTo>
                    <a:cubicBezTo>
                      <a:pt x="345281" y="72628"/>
                      <a:pt x="304799" y="46435"/>
                      <a:pt x="264318" y="64294"/>
                    </a:cubicBezTo>
                    <a:cubicBezTo>
                      <a:pt x="223837" y="82153"/>
                      <a:pt x="183356" y="172641"/>
                      <a:pt x="157162" y="185738"/>
                    </a:cubicBezTo>
                    <a:cubicBezTo>
                      <a:pt x="130968" y="198835"/>
                      <a:pt x="120253" y="171450"/>
                      <a:pt x="107156" y="142875"/>
                    </a:cubicBezTo>
                    <a:cubicBezTo>
                      <a:pt x="94059" y="114300"/>
                      <a:pt x="96440" y="11907"/>
                      <a:pt x="78581" y="14288"/>
                    </a:cubicBezTo>
                    <a:cubicBezTo>
                      <a:pt x="60722" y="16669"/>
                      <a:pt x="30361" y="86916"/>
                      <a:pt x="0" y="157163"/>
                    </a:cubicBezTo>
                  </a:path>
                </a:pathLst>
              </a:custGeom>
              <a:ln w="101600">
                <a:solidFill>
                  <a:schemeClr val="tx1"/>
                </a:solidFill>
                <a:prstDash val="sysDot"/>
              </a:ln>
              <a:effectLst>
                <a:outerShdw dist="101600" dir="10200000" algn="ctr" rotWithShape="0">
                  <a:srgbClr val="FFFF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056084" y="2000250"/>
                <a:ext cx="615554" cy="1764506"/>
              </a:xfrm>
              <a:custGeom>
                <a:avLst/>
                <a:gdLst>
                  <a:gd name="connsiteX0" fmla="*/ 615554 w 615554"/>
                  <a:gd name="connsiteY0" fmla="*/ 0 h 1764506"/>
                  <a:gd name="connsiteX1" fmla="*/ 558404 w 615554"/>
                  <a:gd name="connsiteY1" fmla="*/ 135731 h 1764506"/>
                  <a:gd name="connsiteX2" fmla="*/ 572691 w 615554"/>
                  <a:gd name="connsiteY2" fmla="*/ 257175 h 1764506"/>
                  <a:gd name="connsiteX3" fmla="*/ 522685 w 615554"/>
                  <a:gd name="connsiteY3" fmla="*/ 292894 h 1764506"/>
                  <a:gd name="connsiteX4" fmla="*/ 451247 w 615554"/>
                  <a:gd name="connsiteY4" fmla="*/ 442913 h 1764506"/>
                  <a:gd name="connsiteX5" fmla="*/ 336947 w 615554"/>
                  <a:gd name="connsiteY5" fmla="*/ 428625 h 1764506"/>
                  <a:gd name="connsiteX6" fmla="*/ 258366 w 615554"/>
                  <a:gd name="connsiteY6" fmla="*/ 535781 h 1764506"/>
                  <a:gd name="connsiteX7" fmla="*/ 222647 w 615554"/>
                  <a:gd name="connsiteY7" fmla="*/ 585788 h 1764506"/>
                  <a:gd name="connsiteX8" fmla="*/ 222647 w 615554"/>
                  <a:gd name="connsiteY8" fmla="*/ 635794 h 1764506"/>
                  <a:gd name="connsiteX9" fmla="*/ 122635 w 615554"/>
                  <a:gd name="connsiteY9" fmla="*/ 792956 h 1764506"/>
                  <a:gd name="connsiteX10" fmla="*/ 122635 w 615554"/>
                  <a:gd name="connsiteY10" fmla="*/ 914400 h 1764506"/>
                  <a:gd name="connsiteX11" fmla="*/ 108347 w 615554"/>
                  <a:gd name="connsiteY11" fmla="*/ 985838 h 1764506"/>
                  <a:gd name="connsiteX12" fmla="*/ 108347 w 615554"/>
                  <a:gd name="connsiteY12" fmla="*/ 1200150 h 1764506"/>
                  <a:gd name="connsiteX13" fmla="*/ 44054 w 615554"/>
                  <a:gd name="connsiteY13" fmla="*/ 1321594 h 1764506"/>
                  <a:gd name="connsiteX14" fmla="*/ 65485 w 615554"/>
                  <a:gd name="connsiteY14" fmla="*/ 1464469 h 1764506"/>
                  <a:gd name="connsiteX15" fmla="*/ 1191 w 615554"/>
                  <a:gd name="connsiteY15" fmla="*/ 1564481 h 1764506"/>
                  <a:gd name="connsiteX16" fmla="*/ 58341 w 615554"/>
                  <a:gd name="connsiteY16" fmla="*/ 1650206 h 1764506"/>
                  <a:gd name="connsiteX17" fmla="*/ 44054 w 615554"/>
                  <a:gd name="connsiteY17" fmla="*/ 1743075 h 1764506"/>
                  <a:gd name="connsiteX18" fmla="*/ 122635 w 615554"/>
                  <a:gd name="connsiteY18" fmla="*/ 1735931 h 1764506"/>
                  <a:gd name="connsiteX0" fmla="*/ 615554 w 615554"/>
                  <a:gd name="connsiteY0" fmla="*/ 0 h 1764506"/>
                  <a:gd name="connsiteX1" fmla="*/ 558404 w 615554"/>
                  <a:gd name="connsiteY1" fmla="*/ 135731 h 1764506"/>
                  <a:gd name="connsiteX2" fmla="*/ 572691 w 615554"/>
                  <a:gd name="connsiteY2" fmla="*/ 257175 h 1764506"/>
                  <a:gd name="connsiteX3" fmla="*/ 522685 w 615554"/>
                  <a:gd name="connsiteY3" fmla="*/ 292894 h 1764506"/>
                  <a:gd name="connsiteX4" fmla="*/ 451247 w 615554"/>
                  <a:gd name="connsiteY4" fmla="*/ 442913 h 1764506"/>
                  <a:gd name="connsiteX5" fmla="*/ 336947 w 615554"/>
                  <a:gd name="connsiteY5" fmla="*/ 428625 h 1764506"/>
                  <a:gd name="connsiteX6" fmla="*/ 258366 w 615554"/>
                  <a:gd name="connsiteY6" fmla="*/ 535781 h 1764506"/>
                  <a:gd name="connsiteX7" fmla="*/ 222647 w 615554"/>
                  <a:gd name="connsiteY7" fmla="*/ 585788 h 1764506"/>
                  <a:gd name="connsiteX8" fmla="*/ 222647 w 615554"/>
                  <a:gd name="connsiteY8" fmla="*/ 635794 h 1764506"/>
                  <a:gd name="connsiteX9" fmla="*/ 122635 w 615554"/>
                  <a:gd name="connsiteY9" fmla="*/ 792956 h 1764506"/>
                  <a:gd name="connsiteX10" fmla="*/ 122635 w 615554"/>
                  <a:gd name="connsiteY10" fmla="*/ 914400 h 1764506"/>
                  <a:gd name="connsiteX11" fmla="*/ 108347 w 615554"/>
                  <a:gd name="connsiteY11" fmla="*/ 985838 h 1764506"/>
                  <a:gd name="connsiteX12" fmla="*/ 108347 w 615554"/>
                  <a:gd name="connsiteY12" fmla="*/ 1200150 h 1764506"/>
                  <a:gd name="connsiteX13" fmla="*/ 44054 w 615554"/>
                  <a:gd name="connsiteY13" fmla="*/ 1321594 h 1764506"/>
                  <a:gd name="connsiteX14" fmla="*/ 65485 w 615554"/>
                  <a:gd name="connsiteY14" fmla="*/ 1464469 h 1764506"/>
                  <a:gd name="connsiteX15" fmla="*/ 1191 w 615554"/>
                  <a:gd name="connsiteY15" fmla="*/ 1564481 h 1764506"/>
                  <a:gd name="connsiteX16" fmla="*/ 58341 w 615554"/>
                  <a:gd name="connsiteY16" fmla="*/ 1650206 h 1764506"/>
                  <a:gd name="connsiteX17" fmla="*/ 44054 w 615554"/>
                  <a:gd name="connsiteY17" fmla="*/ 1743075 h 1764506"/>
                  <a:gd name="connsiteX18" fmla="*/ 122635 w 615554"/>
                  <a:gd name="connsiteY18" fmla="*/ 1735931 h 1764506"/>
                  <a:gd name="connsiteX0" fmla="*/ 615554 w 615554"/>
                  <a:gd name="connsiteY0" fmla="*/ 0 h 1764506"/>
                  <a:gd name="connsiteX1" fmla="*/ 558404 w 615554"/>
                  <a:gd name="connsiteY1" fmla="*/ 135731 h 1764506"/>
                  <a:gd name="connsiteX2" fmla="*/ 572691 w 615554"/>
                  <a:gd name="connsiteY2" fmla="*/ 257175 h 1764506"/>
                  <a:gd name="connsiteX3" fmla="*/ 522685 w 615554"/>
                  <a:gd name="connsiteY3" fmla="*/ 292894 h 1764506"/>
                  <a:gd name="connsiteX4" fmla="*/ 451247 w 615554"/>
                  <a:gd name="connsiteY4" fmla="*/ 442913 h 1764506"/>
                  <a:gd name="connsiteX5" fmla="*/ 336947 w 615554"/>
                  <a:gd name="connsiteY5" fmla="*/ 428625 h 1764506"/>
                  <a:gd name="connsiteX6" fmla="*/ 258366 w 615554"/>
                  <a:gd name="connsiteY6" fmla="*/ 535781 h 1764506"/>
                  <a:gd name="connsiteX7" fmla="*/ 222647 w 615554"/>
                  <a:gd name="connsiteY7" fmla="*/ 585788 h 1764506"/>
                  <a:gd name="connsiteX8" fmla="*/ 222647 w 615554"/>
                  <a:gd name="connsiteY8" fmla="*/ 635794 h 1764506"/>
                  <a:gd name="connsiteX9" fmla="*/ 122635 w 615554"/>
                  <a:gd name="connsiteY9" fmla="*/ 792956 h 1764506"/>
                  <a:gd name="connsiteX10" fmla="*/ 122635 w 615554"/>
                  <a:gd name="connsiteY10" fmla="*/ 914400 h 1764506"/>
                  <a:gd name="connsiteX11" fmla="*/ 108347 w 615554"/>
                  <a:gd name="connsiteY11" fmla="*/ 985838 h 1764506"/>
                  <a:gd name="connsiteX12" fmla="*/ 108347 w 615554"/>
                  <a:gd name="connsiteY12" fmla="*/ 1200150 h 1764506"/>
                  <a:gd name="connsiteX13" fmla="*/ 44054 w 615554"/>
                  <a:gd name="connsiteY13" fmla="*/ 1321594 h 1764506"/>
                  <a:gd name="connsiteX14" fmla="*/ 65485 w 615554"/>
                  <a:gd name="connsiteY14" fmla="*/ 1464469 h 1764506"/>
                  <a:gd name="connsiteX15" fmla="*/ 1191 w 615554"/>
                  <a:gd name="connsiteY15" fmla="*/ 1564481 h 1764506"/>
                  <a:gd name="connsiteX16" fmla="*/ 58341 w 615554"/>
                  <a:gd name="connsiteY16" fmla="*/ 1650206 h 1764506"/>
                  <a:gd name="connsiteX17" fmla="*/ 44054 w 615554"/>
                  <a:gd name="connsiteY17" fmla="*/ 1743075 h 1764506"/>
                  <a:gd name="connsiteX18" fmla="*/ 122635 w 615554"/>
                  <a:gd name="connsiteY18" fmla="*/ 1735931 h 1764506"/>
                  <a:gd name="connsiteX0" fmla="*/ 615554 w 615554"/>
                  <a:gd name="connsiteY0" fmla="*/ 0 h 1764506"/>
                  <a:gd name="connsiteX1" fmla="*/ 558404 w 615554"/>
                  <a:gd name="connsiteY1" fmla="*/ 135731 h 1764506"/>
                  <a:gd name="connsiteX2" fmla="*/ 572691 w 615554"/>
                  <a:gd name="connsiteY2" fmla="*/ 257175 h 1764506"/>
                  <a:gd name="connsiteX3" fmla="*/ 522685 w 615554"/>
                  <a:gd name="connsiteY3" fmla="*/ 292894 h 1764506"/>
                  <a:gd name="connsiteX4" fmla="*/ 451247 w 615554"/>
                  <a:gd name="connsiteY4" fmla="*/ 442913 h 1764506"/>
                  <a:gd name="connsiteX5" fmla="*/ 336947 w 615554"/>
                  <a:gd name="connsiteY5" fmla="*/ 428625 h 1764506"/>
                  <a:gd name="connsiteX6" fmla="*/ 258366 w 615554"/>
                  <a:gd name="connsiteY6" fmla="*/ 535781 h 1764506"/>
                  <a:gd name="connsiteX7" fmla="*/ 222647 w 615554"/>
                  <a:gd name="connsiteY7" fmla="*/ 585788 h 1764506"/>
                  <a:gd name="connsiteX8" fmla="*/ 222647 w 615554"/>
                  <a:gd name="connsiteY8" fmla="*/ 635794 h 1764506"/>
                  <a:gd name="connsiteX9" fmla="*/ 122635 w 615554"/>
                  <a:gd name="connsiteY9" fmla="*/ 792956 h 1764506"/>
                  <a:gd name="connsiteX10" fmla="*/ 122635 w 615554"/>
                  <a:gd name="connsiteY10" fmla="*/ 914400 h 1764506"/>
                  <a:gd name="connsiteX11" fmla="*/ 108347 w 615554"/>
                  <a:gd name="connsiteY11" fmla="*/ 985838 h 1764506"/>
                  <a:gd name="connsiteX12" fmla="*/ 108347 w 615554"/>
                  <a:gd name="connsiteY12" fmla="*/ 1200150 h 1764506"/>
                  <a:gd name="connsiteX13" fmla="*/ 44054 w 615554"/>
                  <a:gd name="connsiteY13" fmla="*/ 1321594 h 1764506"/>
                  <a:gd name="connsiteX14" fmla="*/ 65485 w 615554"/>
                  <a:gd name="connsiteY14" fmla="*/ 1464469 h 1764506"/>
                  <a:gd name="connsiteX15" fmla="*/ 1191 w 615554"/>
                  <a:gd name="connsiteY15" fmla="*/ 1564481 h 1764506"/>
                  <a:gd name="connsiteX16" fmla="*/ 58341 w 615554"/>
                  <a:gd name="connsiteY16" fmla="*/ 1650206 h 1764506"/>
                  <a:gd name="connsiteX17" fmla="*/ 44054 w 615554"/>
                  <a:gd name="connsiteY17" fmla="*/ 1743075 h 1764506"/>
                  <a:gd name="connsiteX18" fmla="*/ 122635 w 615554"/>
                  <a:gd name="connsiteY18" fmla="*/ 1735931 h 1764506"/>
                  <a:gd name="connsiteX0" fmla="*/ 615554 w 615554"/>
                  <a:gd name="connsiteY0" fmla="*/ 0 h 1764506"/>
                  <a:gd name="connsiteX1" fmla="*/ 558404 w 615554"/>
                  <a:gd name="connsiteY1" fmla="*/ 135731 h 1764506"/>
                  <a:gd name="connsiteX2" fmla="*/ 572691 w 615554"/>
                  <a:gd name="connsiteY2" fmla="*/ 257175 h 1764506"/>
                  <a:gd name="connsiteX3" fmla="*/ 522685 w 615554"/>
                  <a:gd name="connsiteY3" fmla="*/ 292894 h 1764506"/>
                  <a:gd name="connsiteX4" fmla="*/ 451247 w 615554"/>
                  <a:gd name="connsiteY4" fmla="*/ 442913 h 1764506"/>
                  <a:gd name="connsiteX5" fmla="*/ 336947 w 615554"/>
                  <a:gd name="connsiteY5" fmla="*/ 428625 h 1764506"/>
                  <a:gd name="connsiteX6" fmla="*/ 258366 w 615554"/>
                  <a:gd name="connsiteY6" fmla="*/ 535781 h 1764506"/>
                  <a:gd name="connsiteX7" fmla="*/ 222647 w 615554"/>
                  <a:gd name="connsiteY7" fmla="*/ 585788 h 1764506"/>
                  <a:gd name="connsiteX8" fmla="*/ 222647 w 615554"/>
                  <a:gd name="connsiteY8" fmla="*/ 635794 h 1764506"/>
                  <a:gd name="connsiteX9" fmla="*/ 194072 w 615554"/>
                  <a:gd name="connsiteY9" fmla="*/ 692944 h 1764506"/>
                  <a:gd name="connsiteX10" fmla="*/ 122635 w 615554"/>
                  <a:gd name="connsiteY10" fmla="*/ 792956 h 1764506"/>
                  <a:gd name="connsiteX11" fmla="*/ 122635 w 615554"/>
                  <a:gd name="connsiteY11" fmla="*/ 914400 h 1764506"/>
                  <a:gd name="connsiteX12" fmla="*/ 108347 w 615554"/>
                  <a:gd name="connsiteY12" fmla="*/ 985838 h 1764506"/>
                  <a:gd name="connsiteX13" fmla="*/ 108347 w 615554"/>
                  <a:gd name="connsiteY13" fmla="*/ 1200150 h 1764506"/>
                  <a:gd name="connsiteX14" fmla="*/ 44054 w 615554"/>
                  <a:gd name="connsiteY14" fmla="*/ 1321594 h 1764506"/>
                  <a:gd name="connsiteX15" fmla="*/ 65485 w 615554"/>
                  <a:gd name="connsiteY15" fmla="*/ 1464469 h 1764506"/>
                  <a:gd name="connsiteX16" fmla="*/ 1191 w 615554"/>
                  <a:gd name="connsiteY16" fmla="*/ 1564481 h 1764506"/>
                  <a:gd name="connsiteX17" fmla="*/ 58341 w 615554"/>
                  <a:gd name="connsiteY17" fmla="*/ 1650206 h 1764506"/>
                  <a:gd name="connsiteX18" fmla="*/ 44054 w 615554"/>
                  <a:gd name="connsiteY18" fmla="*/ 1743075 h 1764506"/>
                  <a:gd name="connsiteX19" fmla="*/ 122635 w 615554"/>
                  <a:gd name="connsiteY19" fmla="*/ 1735931 h 1764506"/>
                  <a:gd name="connsiteX0" fmla="*/ 615554 w 615554"/>
                  <a:gd name="connsiteY0" fmla="*/ 0 h 1764506"/>
                  <a:gd name="connsiteX1" fmla="*/ 558404 w 615554"/>
                  <a:gd name="connsiteY1" fmla="*/ 135731 h 1764506"/>
                  <a:gd name="connsiteX2" fmla="*/ 572691 w 615554"/>
                  <a:gd name="connsiteY2" fmla="*/ 257175 h 1764506"/>
                  <a:gd name="connsiteX3" fmla="*/ 522685 w 615554"/>
                  <a:gd name="connsiteY3" fmla="*/ 292894 h 1764506"/>
                  <a:gd name="connsiteX4" fmla="*/ 451247 w 615554"/>
                  <a:gd name="connsiteY4" fmla="*/ 442913 h 1764506"/>
                  <a:gd name="connsiteX5" fmla="*/ 336947 w 615554"/>
                  <a:gd name="connsiteY5" fmla="*/ 428625 h 1764506"/>
                  <a:gd name="connsiteX6" fmla="*/ 258366 w 615554"/>
                  <a:gd name="connsiteY6" fmla="*/ 535781 h 1764506"/>
                  <a:gd name="connsiteX7" fmla="*/ 222647 w 615554"/>
                  <a:gd name="connsiteY7" fmla="*/ 585788 h 1764506"/>
                  <a:gd name="connsiteX8" fmla="*/ 222647 w 615554"/>
                  <a:gd name="connsiteY8" fmla="*/ 635794 h 1764506"/>
                  <a:gd name="connsiteX9" fmla="*/ 194072 w 615554"/>
                  <a:gd name="connsiteY9" fmla="*/ 692944 h 1764506"/>
                  <a:gd name="connsiteX10" fmla="*/ 122635 w 615554"/>
                  <a:gd name="connsiteY10" fmla="*/ 792956 h 1764506"/>
                  <a:gd name="connsiteX11" fmla="*/ 122635 w 615554"/>
                  <a:gd name="connsiteY11" fmla="*/ 914400 h 1764506"/>
                  <a:gd name="connsiteX12" fmla="*/ 108347 w 615554"/>
                  <a:gd name="connsiteY12" fmla="*/ 985838 h 1764506"/>
                  <a:gd name="connsiteX13" fmla="*/ 108347 w 615554"/>
                  <a:gd name="connsiteY13" fmla="*/ 1200150 h 1764506"/>
                  <a:gd name="connsiteX14" fmla="*/ 44054 w 615554"/>
                  <a:gd name="connsiteY14" fmla="*/ 1321594 h 1764506"/>
                  <a:gd name="connsiteX15" fmla="*/ 65485 w 615554"/>
                  <a:gd name="connsiteY15" fmla="*/ 1464469 h 1764506"/>
                  <a:gd name="connsiteX16" fmla="*/ 1191 w 615554"/>
                  <a:gd name="connsiteY16" fmla="*/ 1564481 h 1764506"/>
                  <a:gd name="connsiteX17" fmla="*/ 58341 w 615554"/>
                  <a:gd name="connsiteY17" fmla="*/ 1650206 h 1764506"/>
                  <a:gd name="connsiteX18" fmla="*/ 44054 w 615554"/>
                  <a:gd name="connsiteY18" fmla="*/ 1743075 h 1764506"/>
                  <a:gd name="connsiteX19" fmla="*/ 122635 w 615554"/>
                  <a:gd name="connsiteY19" fmla="*/ 1735931 h 176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5554" h="1764506">
                    <a:moveTo>
                      <a:pt x="615554" y="0"/>
                    </a:moveTo>
                    <a:cubicBezTo>
                      <a:pt x="590551" y="46434"/>
                      <a:pt x="565548" y="92869"/>
                      <a:pt x="558404" y="135731"/>
                    </a:cubicBezTo>
                    <a:cubicBezTo>
                      <a:pt x="551260" y="178593"/>
                      <a:pt x="578644" y="230981"/>
                      <a:pt x="572691" y="257175"/>
                    </a:cubicBezTo>
                    <a:cubicBezTo>
                      <a:pt x="566738" y="283369"/>
                      <a:pt x="542926" y="261938"/>
                      <a:pt x="522685" y="292894"/>
                    </a:cubicBezTo>
                    <a:cubicBezTo>
                      <a:pt x="502444" y="323850"/>
                      <a:pt x="482203" y="420291"/>
                      <a:pt x="451247" y="442913"/>
                    </a:cubicBezTo>
                    <a:cubicBezTo>
                      <a:pt x="301229" y="475061"/>
                      <a:pt x="371475" y="446485"/>
                      <a:pt x="336947" y="428625"/>
                    </a:cubicBezTo>
                    <a:cubicBezTo>
                      <a:pt x="304800" y="444103"/>
                      <a:pt x="277416" y="509587"/>
                      <a:pt x="258366" y="535781"/>
                    </a:cubicBezTo>
                    <a:cubicBezTo>
                      <a:pt x="239316" y="561975"/>
                      <a:pt x="228600" y="569119"/>
                      <a:pt x="222647" y="585788"/>
                    </a:cubicBezTo>
                    <a:cubicBezTo>
                      <a:pt x="216694" y="602457"/>
                      <a:pt x="227409" y="617935"/>
                      <a:pt x="222647" y="635794"/>
                    </a:cubicBezTo>
                    <a:cubicBezTo>
                      <a:pt x="217885" y="653653"/>
                      <a:pt x="210741" y="666750"/>
                      <a:pt x="194072" y="692944"/>
                    </a:cubicBezTo>
                    <a:cubicBezTo>
                      <a:pt x="177403" y="719138"/>
                      <a:pt x="134541" y="756047"/>
                      <a:pt x="122635" y="792956"/>
                    </a:cubicBezTo>
                    <a:cubicBezTo>
                      <a:pt x="110729" y="829865"/>
                      <a:pt x="125016" y="882253"/>
                      <a:pt x="122635" y="914400"/>
                    </a:cubicBezTo>
                    <a:cubicBezTo>
                      <a:pt x="120254" y="946547"/>
                      <a:pt x="110728" y="938213"/>
                      <a:pt x="108347" y="985838"/>
                    </a:cubicBezTo>
                    <a:cubicBezTo>
                      <a:pt x="105966" y="1033463"/>
                      <a:pt x="119063" y="1144191"/>
                      <a:pt x="108347" y="1200150"/>
                    </a:cubicBezTo>
                    <a:cubicBezTo>
                      <a:pt x="97631" y="1256109"/>
                      <a:pt x="51198" y="1277541"/>
                      <a:pt x="44054" y="1321594"/>
                    </a:cubicBezTo>
                    <a:cubicBezTo>
                      <a:pt x="36910" y="1365647"/>
                      <a:pt x="72629" y="1423988"/>
                      <a:pt x="65485" y="1464469"/>
                    </a:cubicBezTo>
                    <a:cubicBezTo>
                      <a:pt x="58341" y="1504950"/>
                      <a:pt x="2382" y="1533525"/>
                      <a:pt x="1191" y="1564481"/>
                    </a:cubicBezTo>
                    <a:cubicBezTo>
                      <a:pt x="0" y="1595437"/>
                      <a:pt x="51197" y="1620440"/>
                      <a:pt x="58341" y="1650206"/>
                    </a:cubicBezTo>
                    <a:cubicBezTo>
                      <a:pt x="65485" y="1679972"/>
                      <a:pt x="33338" y="1728787"/>
                      <a:pt x="44054" y="1743075"/>
                    </a:cubicBezTo>
                    <a:cubicBezTo>
                      <a:pt x="54770" y="1757363"/>
                      <a:pt x="105966" y="1764506"/>
                      <a:pt x="122635" y="1735931"/>
                    </a:cubicBezTo>
                  </a:path>
                </a:pathLst>
              </a:custGeom>
              <a:ln w="101600">
                <a:solidFill>
                  <a:schemeClr val="tx1"/>
                </a:solidFill>
                <a:prstDash val="sysDot"/>
              </a:ln>
              <a:effectLst>
                <a:outerShdw dist="101600" dir="6600000" algn="ctr" rotWithShape="0">
                  <a:srgbClr val="FFFF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35856" y="3557587"/>
                <a:ext cx="2978944" cy="1065610"/>
              </a:xfrm>
              <a:custGeom>
                <a:avLst/>
                <a:gdLst>
                  <a:gd name="connsiteX0" fmla="*/ 0 w 2978944"/>
                  <a:gd name="connsiteY0" fmla="*/ 185738 h 1065610"/>
                  <a:gd name="connsiteX1" fmla="*/ 114300 w 2978944"/>
                  <a:gd name="connsiteY1" fmla="*/ 185738 h 1065610"/>
                  <a:gd name="connsiteX2" fmla="*/ 257175 w 2978944"/>
                  <a:gd name="connsiteY2" fmla="*/ 100013 h 1065610"/>
                  <a:gd name="connsiteX3" fmla="*/ 428625 w 2978944"/>
                  <a:gd name="connsiteY3" fmla="*/ 78582 h 1065610"/>
                  <a:gd name="connsiteX4" fmla="*/ 592932 w 2978944"/>
                  <a:gd name="connsiteY4" fmla="*/ 78582 h 1065610"/>
                  <a:gd name="connsiteX5" fmla="*/ 664369 w 2978944"/>
                  <a:gd name="connsiteY5" fmla="*/ 92869 h 1065610"/>
                  <a:gd name="connsiteX6" fmla="*/ 735807 w 2978944"/>
                  <a:gd name="connsiteY6" fmla="*/ 7144 h 1065610"/>
                  <a:gd name="connsiteX7" fmla="*/ 878682 w 2978944"/>
                  <a:gd name="connsiteY7" fmla="*/ 50007 h 1065610"/>
                  <a:gd name="connsiteX8" fmla="*/ 864394 w 2978944"/>
                  <a:gd name="connsiteY8" fmla="*/ 221457 h 1065610"/>
                  <a:gd name="connsiteX9" fmla="*/ 800100 w 2978944"/>
                  <a:gd name="connsiteY9" fmla="*/ 378619 h 1065610"/>
                  <a:gd name="connsiteX10" fmla="*/ 864394 w 2978944"/>
                  <a:gd name="connsiteY10" fmla="*/ 514351 h 1065610"/>
                  <a:gd name="connsiteX11" fmla="*/ 957263 w 2978944"/>
                  <a:gd name="connsiteY11" fmla="*/ 621507 h 1065610"/>
                  <a:gd name="connsiteX12" fmla="*/ 1100138 w 2978944"/>
                  <a:gd name="connsiteY12" fmla="*/ 571501 h 1065610"/>
                  <a:gd name="connsiteX13" fmla="*/ 1235869 w 2978944"/>
                  <a:gd name="connsiteY13" fmla="*/ 621507 h 1065610"/>
                  <a:gd name="connsiteX14" fmla="*/ 1407319 w 2978944"/>
                  <a:gd name="connsiteY14" fmla="*/ 621507 h 1065610"/>
                  <a:gd name="connsiteX15" fmla="*/ 1493044 w 2978944"/>
                  <a:gd name="connsiteY15" fmla="*/ 707232 h 1065610"/>
                  <a:gd name="connsiteX16" fmla="*/ 1650207 w 2978944"/>
                  <a:gd name="connsiteY16" fmla="*/ 778669 h 1065610"/>
                  <a:gd name="connsiteX17" fmla="*/ 1764507 w 2978944"/>
                  <a:gd name="connsiteY17" fmla="*/ 914401 h 1065610"/>
                  <a:gd name="connsiteX18" fmla="*/ 1850232 w 2978944"/>
                  <a:gd name="connsiteY18" fmla="*/ 1042988 h 1065610"/>
                  <a:gd name="connsiteX19" fmla="*/ 1993107 w 2978944"/>
                  <a:gd name="connsiteY19" fmla="*/ 1050132 h 1065610"/>
                  <a:gd name="connsiteX20" fmla="*/ 2121694 w 2978944"/>
                  <a:gd name="connsiteY20" fmla="*/ 1050132 h 1065610"/>
                  <a:gd name="connsiteX21" fmla="*/ 2336007 w 2978944"/>
                  <a:gd name="connsiteY21" fmla="*/ 1028701 h 1065610"/>
                  <a:gd name="connsiteX22" fmla="*/ 2536032 w 2978944"/>
                  <a:gd name="connsiteY22" fmla="*/ 928688 h 1065610"/>
                  <a:gd name="connsiteX23" fmla="*/ 2636044 w 2978944"/>
                  <a:gd name="connsiteY23" fmla="*/ 935832 h 1065610"/>
                  <a:gd name="connsiteX24" fmla="*/ 2714625 w 2978944"/>
                  <a:gd name="connsiteY24" fmla="*/ 928688 h 1065610"/>
                  <a:gd name="connsiteX25" fmla="*/ 2828925 w 2978944"/>
                  <a:gd name="connsiteY25" fmla="*/ 821532 h 1065610"/>
                  <a:gd name="connsiteX26" fmla="*/ 2907507 w 2978944"/>
                  <a:gd name="connsiteY26" fmla="*/ 757238 h 1065610"/>
                  <a:gd name="connsiteX27" fmla="*/ 2978944 w 2978944"/>
                  <a:gd name="connsiteY27" fmla="*/ 750094 h 106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978944" h="1065610">
                    <a:moveTo>
                      <a:pt x="0" y="185738"/>
                    </a:moveTo>
                    <a:cubicBezTo>
                      <a:pt x="35719" y="192881"/>
                      <a:pt x="71438" y="200025"/>
                      <a:pt x="114300" y="185738"/>
                    </a:cubicBezTo>
                    <a:cubicBezTo>
                      <a:pt x="157162" y="171451"/>
                      <a:pt x="204788" y="117872"/>
                      <a:pt x="257175" y="100013"/>
                    </a:cubicBezTo>
                    <a:cubicBezTo>
                      <a:pt x="309562" y="82154"/>
                      <a:pt x="372666" y="82154"/>
                      <a:pt x="428625" y="78582"/>
                    </a:cubicBezTo>
                    <a:cubicBezTo>
                      <a:pt x="484584" y="75010"/>
                      <a:pt x="553641" y="76201"/>
                      <a:pt x="592932" y="78582"/>
                    </a:cubicBezTo>
                    <a:cubicBezTo>
                      <a:pt x="632223" y="80963"/>
                      <a:pt x="640557" y="104775"/>
                      <a:pt x="664369" y="92869"/>
                    </a:cubicBezTo>
                    <a:cubicBezTo>
                      <a:pt x="688181" y="80963"/>
                      <a:pt x="700088" y="14288"/>
                      <a:pt x="735807" y="7144"/>
                    </a:cubicBezTo>
                    <a:cubicBezTo>
                      <a:pt x="771526" y="0"/>
                      <a:pt x="857251" y="14288"/>
                      <a:pt x="878682" y="50007"/>
                    </a:cubicBezTo>
                    <a:cubicBezTo>
                      <a:pt x="900113" y="85726"/>
                      <a:pt x="877491" y="166688"/>
                      <a:pt x="864394" y="221457"/>
                    </a:cubicBezTo>
                    <a:cubicBezTo>
                      <a:pt x="851297" y="276226"/>
                      <a:pt x="800100" y="329803"/>
                      <a:pt x="800100" y="378619"/>
                    </a:cubicBezTo>
                    <a:cubicBezTo>
                      <a:pt x="800100" y="427435"/>
                      <a:pt x="838200" y="473870"/>
                      <a:pt x="864394" y="514351"/>
                    </a:cubicBezTo>
                    <a:cubicBezTo>
                      <a:pt x="890588" y="554832"/>
                      <a:pt x="917972" y="611982"/>
                      <a:pt x="957263" y="621507"/>
                    </a:cubicBezTo>
                    <a:cubicBezTo>
                      <a:pt x="996554" y="631032"/>
                      <a:pt x="1053704" y="571501"/>
                      <a:pt x="1100138" y="571501"/>
                    </a:cubicBezTo>
                    <a:cubicBezTo>
                      <a:pt x="1146572" y="571501"/>
                      <a:pt x="1184672" y="613173"/>
                      <a:pt x="1235869" y="621507"/>
                    </a:cubicBezTo>
                    <a:cubicBezTo>
                      <a:pt x="1287066" y="629841"/>
                      <a:pt x="1364457" y="607220"/>
                      <a:pt x="1407319" y="621507"/>
                    </a:cubicBezTo>
                    <a:cubicBezTo>
                      <a:pt x="1450181" y="635794"/>
                      <a:pt x="1452563" y="681038"/>
                      <a:pt x="1493044" y="707232"/>
                    </a:cubicBezTo>
                    <a:cubicBezTo>
                      <a:pt x="1533525" y="733426"/>
                      <a:pt x="1604963" y="744141"/>
                      <a:pt x="1650207" y="778669"/>
                    </a:cubicBezTo>
                    <a:cubicBezTo>
                      <a:pt x="1695451" y="813197"/>
                      <a:pt x="1731170" y="870348"/>
                      <a:pt x="1764507" y="914401"/>
                    </a:cubicBezTo>
                    <a:cubicBezTo>
                      <a:pt x="1797844" y="958454"/>
                      <a:pt x="1812132" y="1020366"/>
                      <a:pt x="1850232" y="1042988"/>
                    </a:cubicBezTo>
                    <a:cubicBezTo>
                      <a:pt x="1888332" y="1065610"/>
                      <a:pt x="1947863" y="1048941"/>
                      <a:pt x="1993107" y="1050132"/>
                    </a:cubicBezTo>
                    <a:cubicBezTo>
                      <a:pt x="2038351" y="1051323"/>
                      <a:pt x="2064544" y="1053704"/>
                      <a:pt x="2121694" y="1050132"/>
                    </a:cubicBezTo>
                    <a:cubicBezTo>
                      <a:pt x="2178844" y="1046560"/>
                      <a:pt x="2266951" y="1048942"/>
                      <a:pt x="2336007" y="1028701"/>
                    </a:cubicBezTo>
                    <a:cubicBezTo>
                      <a:pt x="2405063" y="1008460"/>
                      <a:pt x="2486026" y="944166"/>
                      <a:pt x="2536032" y="928688"/>
                    </a:cubicBezTo>
                    <a:cubicBezTo>
                      <a:pt x="2586038" y="913210"/>
                      <a:pt x="2606279" y="935832"/>
                      <a:pt x="2636044" y="935832"/>
                    </a:cubicBezTo>
                    <a:cubicBezTo>
                      <a:pt x="2665809" y="935832"/>
                      <a:pt x="2682478" y="947738"/>
                      <a:pt x="2714625" y="928688"/>
                    </a:cubicBezTo>
                    <a:cubicBezTo>
                      <a:pt x="2746772" y="909638"/>
                      <a:pt x="2796778" y="850107"/>
                      <a:pt x="2828925" y="821532"/>
                    </a:cubicBezTo>
                    <a:cubicBezTo>
                      <a:pt x="2861072" y="792957"/>
                      <a:pt x="2882504" y="769144"/>
                      <a:pt x="2907507" y="757238"/>
                    </a:cubicBezTo>
                    <a:cubicBezTo>
                      <a:pt x="2932510" y="745332"/>
                      <a:pt x="2955727" y="747713"/>
                      <a:pt x="2978944" y="750094"/>
                    </a:cubicBezTo>
                  </a:path>
                </a:pathLst>
              </a:custGeom>
              <a:ln w="101600">
                <a:solidFill>
                  <a:schemeClr val="tx1"/>
                </a:solidFill>
                <a:prstDash val="sysDot"/>
              </a:ln>
              <a:effectLst>
                <a:outerShdw dist="101600" dir="600000" algn="ctr" rotWithShape="0">
                  <a:srgbClr val="FFFF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6" name="TextBox 45"/>
            <p:cNvSpPr txBox="1"/>
            <p:nvPr/>
          </p:nvSpPr>
          <p:spPr>
            <a:xfrm rot="1795227">
              <a:off x="4316583" y="4901260"/>
              <a:ext cx="3030301" cy="682669"/>
            </a:xfrm>
            <a:prstGeom prst="rect">
              <a:avLst/>
            </a:prstGeom>
            <a:noFill/>
          </p:spPr>
          <p:txBody>
            <a:bodyPr wrap="none" rtlCol="0">
              <a:prstTxWarp prst="textArchDown">
                <a:avLst/>
              </a:prstTxWarp>
              <a:spAutoFit/>
            </a:bodyPr>
            <a:lstStyle/>
            <a:p>
              <a:r>
                <a:rPr lang="en-US" sz="2800" b="1" dirty="0" smtClean="0">
                  <a:solidFill>
                    <a:srgbClr val="FFFF00"/>
                  </a:solidFill>
                  <a:effectLst>
                    <a:outerShdw dist="63500" dir="6600000" algn="ctr" rotWithShape="0">
                      <a:schemeClr val="tx1"/>
                    </a:outerShdw>
                  </a:effectLst>
                </a:rPr>
                <a:t>Escalante Expedition</a:t>
              </a:r>
              <a:endParaRPr lang="en-US" sz="2800" b="1" dirty="0">
                <a:solidFill>
                  <a:srgbClr val="FFFF00"/>
                </a:solidFill>
                <a:effectLst>
                  <a:outerShdw dist="63500" dir="6600000" algn="ctr" rotWithShape="0">
                    <a:schemeClr val="tx1"/>
                  </a:outerShdw>
                </a:effectLst>
              </a:endParaRPr>
            </a:p>
          </p:txBody>
        </p:sp>
      </p:grpSp>
      <p:grpSp>
        <p:nvGrpSpPr>
          <p:cNvPr id="53" name="Group 52"/>
          <p:cNvGrpSpPr/>
          <p:nvPr/>
        </p:nvGrpSpPr>
        <p:grpSpPr>
          <a:xfrm>
            <a:off x="0" y="4191000"/>
            <a:ext cx="9144000" cy="2667000"/>
            <a:chOff x="0" y="4191000"/>
            <a:chExt cx="9144000" cy="2667000"/>
          </a:xfrm>
        </p:grpSpPr>
        <p:sp useBgFill="1">
          <p:nvSpPr>
            <p:cNvPr id="51" name="Rectangle 50"/>
            <p:cNvSpPr/>
            <p:nvPr/>
          </p:nvSpPr>
          <p:spPr>
            <a:xfrm>
              <a:off x="0" y="6273225"/>
              <a:ext cx="9144000" cy="584775"/>
            </a:xfrm>
            <a:prstGeom prst="rect">
              <a:avLst/>
            </a:prstGeom>
          </p:spPr>
          <p:txBody>
            <a:bodyPr wrap="square">
              <a:spAutoFit/>
            </a:bodyPr>
            <a:lstStyle/>
            <a:p>
              <a:r>
                <a:rPr lang="en-US" sz="3200" dirty="0" smtClean="0"/>
                <a:t>    1776 - the Escalante-Dominguez Expedition</a:t>
              </a:r>
              <a:endParaRPr lang="en-US" sz="3200" dirty="0"/>
            </a:p>
          </p:txBody>
        </p:sp>
        <p:pic>
          <p:nvPicPr>
            <p:cNvPr id="52" name="Picture 2"/>
            <p:cNvPicPr>
              <a:picLocks noChangeAspect="1" noChangeArrowheads="1"/>
            </p:cNvPicPr>
            <p:nvPr/>
          </p:nvPicPr>
          <p:blipFill>
            <a:blip r:embed="rId4" cstate="print"/>
            <a:srcRect l="13636" t="8000" r="13636" b="16000"/>
            <a:stretch>
              <a:fillRect/>
            </a:stretch>
          </p:blipFill>
          <p:spPr bwMode="auto">
            <a:xfrm>
              <a:off x="228600" y="4191000"/>
              <a:ext cx="1732548" cy="2057401"/>
            </a:xfrm>
            <a:prstGeom prst="rect">
              <a:avLst/>
            </a:prstGeom>
            <a:noFill/>
            <a:ln w="25400">
              <a:solidFill>
                <a:schemeClr val="tx1"/>
              </a:solidFill>
              <a:miter lim="800000"/>
              <a:headEnd/>
              <a:tailEnd/>
            </a:ln>
            <a:effectLst/>
          </p:spPr>
        </p:pic>
      </p:grpSp>
      <p:sp>
        <p:nvSpPr>
          <p:cNvPr id="54" name="TextBox 53"/>
          <p:cNvSpPr txBox="1"/>
          <p:nvPr/>
        </p:nvSpPr>
        <p:spPr>
          <a:xfrm>
            <a:off x="6705600" y="0"/>
            <a:ext cx="2028119" cy="769441"/>
          </a:xfrm>
          <a:prstGeom prst="rect">
            <a:avLst/>
          </a:prstGeom>
          <a:noFill/>
        </p:spPr>
        <p:txBody>
          <a:bodyPr wrap="none" rtlCol="0">
            <a:spAutoFit/>
          </a:bodyPr>
          <a:lstStyle/>
          <a:p>
            <a:r>
              <a:rPr lang="en-US" sz="4400" b="1" dirty="0" smtClean="0"/>
              <a:t>1776 CE</a:t>
            </a:r>
            <a:endParaRPr lang="en-US" sz="4400" b="1" dirty="0"/>
          </a:p>
        </p:txBody>
      </p:sp>
      <p:pic>
        <p:nvPicPr>
          <p:cNvPr id="55" name="Picture 54" descr="Image 1 - DOMINGUEZ-ESCALANTE JOURNAL: THEIR EXPEDITION THROUGH By Velez Silvestre De *VG*"/>
          <p:cNvPicPr>
            <a:picLocks noChangeAspect="1" noChangeArrowheads="1"/>
          </p:cNvPicPr>
          <p:nvPr/>
        </p:nvPicPr>
        <p:blipFill>
          <a:blip r:embed="rId5" cstate="print"/>
          <a:srcRect/>
          <a:stretch>
            <a:fillRect/>
          </a:stretch>
        </p:blipFill>
        <p:spPr bwMode="auto">
          <a:xfrm rot="795259">
            <a:off x="3841038" y="1758139"/>
            <a:ext cx="2493709" cy="388400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par>
                                <p:cTn id="11" presetID="10" presetClass="exit" presetSubtype="0" fill="hold" nodeType="withEffect">
                                  <p:stCondLst>
                                    <p:cond delay="500"/>
                                  </p:stCondLst>
                                  <p:childTnLst>
                                    <p:animEffect transition="out" filter="fade">
                                      <p:cBhvr>
                                        <p:cTn id="12" dur="1000"/>
                                        <p:tgtEl>
                                          <p:spTgt spid="8"/>
                                        </p:tgtEl>
                                      </p:cBhvr>
                                    </p:animEffect>
                                    <p:set>
                                      <p:cBhvr>
                                        <p:cTn id="13" dur="1" fill="hold">
                                          <p:stCondLst>
                                            <p:cond delay="9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1000"/>
                                        <p:tgtEl>
                                          <p:spTgt spid="43"/>
                                        </p:tgtEl>
                                      </p:cBhvr>
                                    </p:animEffect>
                                    <p:set>
                                      <p:cBhvr>
                                        <p:cTn id="18" dur="1" fill="hold">
                                          <p:stCondLst>
                                            <p:cond delay="999"/>
                                          </p:stCondLst>
                                        </p:cTn>
                                        <p:tgtEl>
                                          <p:spTgt spid="43"/>
                                        </p:tgtEl>
                                        <p:attrNameLst>
                                          <p:attrName>style.visibility</p:attrName>
                                        </p:attrNameLst>
                                      </p:cBhvr>
                                      <p:to>
                                        <p:strVal val="hidden"/>
                                      </p:to>
                                    </p:set>
                                  </p:childTnLst>
                                </p:cTn>
                              </p:par>
                            </p:childTnLst>
                          </p:cTn>
                        </p:par>
                        <p:par>
                          <p:cTn id="19" fill="hold">
                            <p:stCondLst>
                              <p:cond delay="1000"/>
                            </p:stCondLst>
                            <p:childTnLst>
                              <p:par>
                                <p:cTn id="20" presetID="49" presetClass="entr" presetSubtype="0" decel="100000" fill="hold" grpId="0" nodeType="after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p:cTn id="22" dur="1000" fill="hold"/>
                                        <p:tgtEl>
                                          <p:spTgt spid="42"/>
                                        </p:tgtEl>
                                        <p:attrNameLst>
                                          <p:attrName>ppt_w</p:attrName>
                                        </p:attrNameLst>
                                      </p:cBhvr>
                                      <p:tavLst>
                                        <p:tav tm="0">
                                          <p:val>
                                            <p:fltVal val="0"/>
                                          </p:val>
                                        </p:tav>
                                        <p:tav tm="100000">
                                          <p:val>
                                            <p:strVal val="#ppt_w"/>
                                          </p:val>
                                        </p:tav>
                                      </p:tavLst>
                                    </p:anim>
                                    <p:anim calcmode="lin" valueType="num">
                                      <p:cBhvr>
                                        <p:cTn id="23" dur="1000" fill="hold"/>
                                        <p:tgtEl>
                                          <p:spTgt spid="42"/>
                                        </p:tgtEl>
                                        <p:attrNameLst>
                                          <p:attrName>ppt_h</p:attrName>
                                        </p:attrNameLst>
                                      </p:cBhvr>
                                      <p:tavLst>
                                        <p:tav tm="0">
                                          <p:val>
                                            <p:fltVal val="0"/>
                                          </p:val>
                                        </p:tav>
                                        <p:tav tm="100000">
                                          <p:val>
                                            <p:strVal val="#ppt_h"/>
                                          </p:val>
                                        </p:tav>
                                      </p:tavLst>
                                    </p:anim>
                                    <p:anim calcmode="lin" valueType="num">
                                      <p:cBhvr>
                                        <p:cTn id="24" dur="1000" fill="hold"/>
                                        <p:tgtEl>
                                          <p:spTgt spid="42"/>
                                        </p:tgtEl>
                                        <p:attrNameLst>
                                          <p:attrName>style.rotation</p:attrName>
                                        </p:attrNameLst>
                                      </p:cBhvr>
                                      <p:tavLst>
                                        <p:tav tm="0">
                                          <p:val>
                                            <p:fltVal val="360"/>
                                          </p:val>
                                        </p:tav>
                                        <p:tav tm="100000">
                                          <p:val>
                                            <p:fltVal val="0"/>
                                          </p:val>
                                        </p:tav>
                                      </p:tavLst>
                                    </p:anim>
                                    <p:animEffect transition="in" filter="fade">
                                      <p:cBhvr>
                                        <p:cTn id="25" dur="1000"/>
                                        <p:tgtEl>
                                          <p:spTgt spid="42"/>
                                        </p:tgtEl>
                                      </p:cBhvr>
                                    </p:animEffect>
                                  </p:childTnLst>
                                </p:cTn>
                              </p:par>
                            </p:childTnLst>
                          </p:cTn>
                        </p:par>
                      </p:childTnLst>
                    </p:cTn>
                  </p:par>
                  <p:par>
                    <p:cTn id="26" fill="hold">
                      <p:stCondLst>
                        <p:cond delay="indefinite"/>
                      </p:stCondLst>
                      <p:childTnLst>
                        <p:par>
                          <p:cTn id="27" fill="hold">
                            <p:stCondLst>
                              <p:cond delay="0"/>
                            </p:stCondLst>
                            <p:childTnLst>
                              <p:par>
                                <p:cTn id="28" presetID="49" presetClass="exit" presetSubtype="0" accel="100000" fill="hold" grpId="1" nodeType="clickEffect">
                                  <p:stCondLst>
                                    <p:cond delay="0"/>
                                  </p:stCondLst>
                                  <p:childTnLst>
                                    <p:anim calcmode="lin" valueType="num">
                                      <p:cBhvr>
                                        <p:cTn id="29" dur="1000"/>
                                        <p:tgtEl>
                                          <p:spTgt spid="42"/>
                                        </p:tgtEl>
                                        <p:attrNameLst>
                                          <p:attrName>ppt_w</p:attrName>
                                        </p:attrNameLst>
                                      </p:cBhvr>
                                      <p:tavLst>
                                        <p:tav tm="0">
                                          <p:val>
                                            <p:strVal val="ppt_w"/>
                                          </p:val>
                                        </p:tav>
                                        <p:tav tm="100000">
                                          <p:val>
                                            <p:fltVal val="0"/>
                                          </p:val>
                                        </p:tav>
                                      </p:tavLst>
                                    </p:anim>
                                    <p:anim calcmode="lin" valueType="num">
                                      <p:cBhvr>
                                        <p:cTn id="30" dur="1000"/>
                                        <p:tgtEl>
                                          <p:spTgt spid="42"/>
                                        </p:tgtEl>
                                        <p:attrNameLst>
                                          <p:attrName>ppt_h</p:attrName>
                                        </p:attrNameLst>
                                      </p:cBhvr>
                                      <p:tavLst>
                                        <p:tav tm="0">
                                          <p:val>
                                            <p:strVal val="ppt_h"/>
                                          </p:val>
                                        </p:tav>
                                        <p:tav tm="100000">
                                          <p:val>
                                            <p:fltVal val="0"/>
                                          </p:val>
                                        </p:tav>
                                      </p:tavLst>
                                    </p:anim>
                                    <p:anim calcmode="lin" valueType="num">
                                      <p:cBhvr>
                                        <p:cTn id="31" dur="1000"/>
                                        <p:tgtEl>
                                          <p:spTgt spid="42"/>
                                        </p:tgtEl>
                                        <p:attrNameLst>
                                          <p:attrName>style.rotation</p:attrName>
                                        </p:attrNameLst>
                                      </p:cBhvr>
                                      <p:tavLst>
                                        <p:tav tm="0">
                                          <p:val>
                                            <p:fltVal val="0"/>
                                          </p:val>
                                        </p:tav>
                                        <p:tav tm="100000">
                                          <p:val>
                                            <p:fltVal val="360"/>
                                          </p:val>
                                        </p:tav>
                                      </p:tavLst>
                                    </p:anim>
                                    <p:animEffect transition="out" filter="fade">
                                      <p:cBhvr>
                                        <p:cTn id="32" dur="1000"/>
                                        <p:tgtEl>
                                          <p:spTgt spid="42"/>
                                        </p:tgtEl>
                                      </p:cBhvr>
                                    </p:animEffect>
                                    <p:set>
                                      <p:cBhvr>
                                        <p:cTn id="33" dur="1" fill="hold">
                                          <p:stCondLst>
                                            <p:cond delay="999"/>
                                          </p:stCondLst>
                                        </p:cTn>
                                        <p:tgtEl>
                                          <p:spTgt spid="42"/>
                                        </p:tgtEl>
                                        <p:attrNameLst>
                                          <p:attrName>style.visibility</p:attrName>
                                        </p:attrNameLst>
                                      </p:cBhvr>
                                      <p:to>
                                        <p:strVal val="hidden"/>
                                      </p:to>
                                    </p:set>
                                  </p:childTnLst>
                                </p:cTn>
                              </p:par>
                              <p:par>
                                <p:cTn id="34" presetID="49" presetClass="entr" presetSubtype="0" decel="100000" fill="hold" grpId="0" nodeType="withEffect">
                                  <p:stCondLst>
                                    <p:cond delay="0"/>
                                  </p:stCondLst>
                                  <p:childTnLst>
                                    <p:set>
                                      <p:cBhvr>
                                        <p:cTn id="35" dur="1" fill="hold">
                                          <p:stCondLst>
                                            <p:cond delay="0"/>
                                          </p:stCondLst>
                                        </p:cTn>
                                        <p:tgtEl>
                                          <p:spTgt spid="54"/>
                                        </p:tgtEl>
                                        <p:attrNameLst>
                                          <p:attrName>style.visibility</p:attrName>
                                        </p:attrNameLst>
                                      </p:cBhvr>
                                      <p:to>
                                        <p:strVal val="visible"/>
                                      </p:to>
                                    </p:set>
                                    <p:anim calcmode="lin" valueType="num">
                                      <p:cBhvr>
                                        <p:cTn id="36" dur="1000" fill="hold"/>
                                        <p:tgtEl>
                                          <p:spTgt spid="54"/>
                                        </p:tgtEl>
                                        <p:attrNameLst>
                                          <p:attrName>ppt_w</p:attrName>
                                        </p:attrNameLst>
                                      </p:cBhvr>
                                      <p:tavLst>
                                        <p:tav tm="0">
                                          <p:val>
                                            <p:fltVal val="0"/>
                                          </p:val>
                                        </p:tav>
                                        <p:tav tm="100000">
                                          <p:val>
                                            <p:strVal val="#ppt_w"/>
                                          </p:val>
                                        </p:tav>
                                      </p:tavLst>
                                    </p:anim>
                                    <p:anim calcmode="lin" valueType="num">
                                      <p:cBhvr>
                                        <p:cTn id="37" dur="1000" fill="hold"/>
                                        <p:tgtEl>
                                          <p:spTgt spid="54"/>
                                        </p:tgtEl>
                                        <p:attrNameLst>
                                          <p:attrName>ppt_h</p:attrName>
                                        </p:attrNameLst>
                                      </p:cBhvr>
                                      <p:tavLst>
                                        <p:tav tm="0">
                                          <p:val>
                                            <p:fltVal val="0"/>
                                          </p:val>
                                        </p:tav>
                                        <p:tav tm="100000">
                                          <p:val>
                                            <p:strVal val="#ppt_h"/>
                                          </p:val>
                                        </p:tav>
                                      </p:tavLst>
                                    </p:anim>
                                    <p:anim calcmode="lin" valueType="num">
                                      <p:cBhvr>
                                        <p:cTn id="38" dur="1000" fill="hold"/>
                                        <p:tgtEl>
                                          <p:spTgt spid="54"/>
                                        </p:tgtEl>
                                        <p:attrNameLst>
                                          <p:attrName>style.rotation</p:attrName>
                                        </p:attrNameLst>
                                      </p:cBhvr>
                                      <p:tavLst>
                                        <p:tav tm="0">
                                          <p:val>
                                            <p:fltVal val="360"/>
                                          </p:val>
                                        </p:tav>
                                        <p:tav tm="100000">
                                          <p:val>
                                            <p:fltVal val="0"/>
                                          </p:val>
                                        </p:tav>
                                      </p:tavLst>
                                    </p:anim>
                                    <p:animEffect transition="in" filter="fade">
                                      <p:cBhvr>
                                        <p:cTn id="39" dur="1000"/>
                                        <p:tgtEl>
                                          <p:spTgt spid="5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wipe(left)">
                                      <p:cBhvr>
                                        <p:cTn id="44" dur="1000"/>
                                        <p:tgtEl>
                                          <p:spTgt spid="53"/>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32"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circle(out)">
                                      <p:cBhvr>
                                        <p:cTn id="49" dur="20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1000"/>
                                        <p:tgtEl>
                                          <p:spTgt spid="44"/>
                                        </p:tgtEl>
                                      </p:cBhvr>
                                    </p:animEffect>
                                    <p:set>
                                      <p:cBhvr>
                                        <p:cTn id="54" dur="1" fill="hold">
                                          <p:stCondLst>
                                            <p:cond delay="999"/>
                                          </p:stCondLst>
                                        </p:cTn>
                                        <p:tgtEl>
                                          <p:spTgt spid="44"/>
                                        </p:tgtEl>
                                        <p:attrNameLst>
                                          <p:attrName>style.visibility</p:attrName>
                                        </p:attrNameLst>
                                      </p:cBhvr>
                                      <p:to>
                                        <p:strVal val="hidden"/>
                                      </p:to>
                                    </p:se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fade">
                                      <p:cBhvr>
                                        <p:cTn id="58"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3" grpId="0" animBg="1"/>
      <p:bldP spid="43" grpId="1" animBg="1"/>
      <p:bldP spid="54"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p:nvPr/>
        </p:nvGrpSpPr>
        <p:grpSpPr>
          <a:xfrm>
            <a:off x="0" y="-76200"/>
            <a:ext cx="9144000" cy="6934201"/>
            <a:chOff x="0" y="-76200"/>
            <a:chExt cx="9144000" cy="6934201"/>
          </a:xfrm>
        </p:grpSpPr>
        <p:sp useBgFill="1">
          <p:nvSpPr>
            <p:cNvPr id="10" name="Rectangle 9"/>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76200"/>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the people</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grpSp>
          <p:nvGrpSpPr>
            <p:cNvPr id="5" name="Group 43"/>
            <p:cNvGrpSpPr/>
            <p:nvPr/>
          </p:nvGrpSpPr>
          <p:grpSpPr>
            <a:xfrm>
              <a:off x="1501775" y="689610"/>
              <a:ext cx="6050560" cy="6168391"/>
              <a:chOff x="1501775" y="689610"/>
              <a:chExt cx="6050560" cy="6168391"/>
            </a:xfrm>
          </p:grpSpPr>
          <p:pic>
            <p:nvPicPr>
              <p:cNvPr id="14" name="Picture 13"/>
              <p:cNvPicPr>
                <a:picLocks noChangeAspect="1" noChangeArrowheads="1"/>
              </p:cNvPicPr>
              <p:nvPr/>
            </p:nvPicPr>
            <p:blipFill>
              <a:blip r:embed="rId2" cstate="print"/>
              <a:srcRect/>
              <a:stretch>
                <a:fillRect/>
              </a:stretch>
            </p:blipFill>
            <p:spPr bwMode="auto">
              <a:xfrm>
                <a:off x="1501775" y="762003"/>
                <a:ext cx="5813425" cy="6095998"/>
              </a:xfrm>
              <a:prstGeom prst="rect">
                <a:avLst/>
              </a:prstGeom>
              <a:noFill/>
              <a:ln w="9525">
                <a:noFill/>
                <a:miter lim="800000"/>
                <a:headEnd/>
                <a:tailEnd/>
              </a:ln>
              <a:effectLst/>
            </p:spPr>
          </p:pic>
          <p:grpSp>
            <p:nvGrpSpPr>
              <p:cNvPr id="6" name="Group 31"/>
              <p:cNvGrpSpPr/>
              <p:nvPr/>
            </p:nvGrpSpPr>
            <p:grpSpPr>
              <a:xfrm>
                <a:off x="4926330" y="2644140"/>
                <a:ext cx="2160270" cy="1028700"/>
                <a:chOff x="6934200" y="5181600"/>
                <a:chExt cx="1600200" cy="762000"/>
              </a:xfrm>
            </p:grpSpPr>
            <p:sp>
              <p:nvSpPr>
                <p:cNvPr id="40" name="Cloud 39"/>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41" name="TextBox 40"/>
                <p:cNvSpPr txBox="1"/>
                <p:nvPr/>
              </p:nvSpPr>
              <p:spPr>
                <a:xfrm>
                  <a:off x="7315200" y="5334000"/>
                  <a:ext cx="477149" cy="341974"/>
                </a:xfrm>
                <a:prstGeom prst="rect">
                  <a:avLst/>
                </a:prstGeom>
                <a:noFill/>
              </p:spPr>
              <p:txBody>
                <a:bodyPr wrap="none" rtlCol="0">
                  <a:spAutoFit/>
                </a:bodyPr>
                <a:lstStyle/>
                <a:p>
                  <a:r>
                    <a:rPr lang="en-US" sz="2400" b="1" dirty="0" smtClean="0">
                      <a:solidFill>
                        <a:schemeClr val="bg1"/>
                      </a:solidFill>
                    </a:rPr>
                    <a:t>Ute</a:t>
                  </a:r>
                  <a:endParaRPr lang="en-US" sz="2400" b="1" dirty="0">
                    <a:solidFill>
                      <a:schemeClr val="bg1"/>
                    </a:solidFill>
                  </a:endParaRPr>
                </a:p>
              </p:txBody>
            </p:sp>
          </p:grpSp>
          <p:grpSp>
            <p:nvGrpSpPr>
              <p:cNvPr id="7" name="Group 34"/>
              <p:cNvGrpSpPr/>
              <p:nvPr/>
            </p:nvGrpSpPr>
            <p:grpSpPr>
              <a:xfrm>
                <a:off x="4572000" y="5334000"/>
                <a:ext cx="2160270" cy="1028700"/>
                <a:chOff x="6934200" y="5181600"/>
                <a:chExt cx="1600200" cy="762000"/>
              </a:xfrm>
            </p:grpSpPr>
            <p:sp>
              <p:nvSpPr>
                <p:cNvPr id="38" name="Cloud 37"/>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9" name="TextBox 38"/>
                <p:cNvSpPr txBox="1"/>
                <p:nvPr/>
              </p:nvSpPr>
              <p:spPr>
                <a:xfrm>
                  <a:off x="7162800" y="5257800"/>
                  <a:ext cx="842111" cy="341974"/>
                </a:xfrm>
                <a:prstGeom prst="rect">
                  <a:avLst/>
                </a:prstGeom>
                <a:noFill/>
              </p:spPr>
              <p:txBody>
                <a:bodyPr wrap="none" rtlCol="0">
                  <a:spAutoFit/>
                </a:bodyPr>
                <a:lstStyle/>
                <a:p>
                  <a:r>
                    <a:rPr lang="en-US" sz="2400" b="1" dirty="0" smtClean="0">
                      <a:solidFill>
                        <a:schemeClr val="bg1"/>
                      </a:solidFill>
                    </a:rPr>
                    <a:t>Apache</a:t>
                  </a:r>
                  <a:endParaRPr lang="en-US" sz="2400" b="1" dirty="0">
                    <a:solidFill>
                      <a:schemeClr val="bg1"/>
                    </a:solidFill>
                  </a:endParaRPr>
                </a:p>
              </p:txBody>
            </p:sp>
          </p:grpSp>
          <p:grpSp>
            <p:nvGrpSpPr>
              <p:cNvPr id="8" name="Group 37"/>
              <p:cNvGrpSpPr/>
              <p:nvPr/>
            </p:nvGrpSpPr>
            <p:grpSpPr>
              <a:xfrm>
                <a:off x="3619412" y="3793645"/>
                <a:ext cx="1033256" cy="1724914"/>
                <a:chOff x="7413906" y="4432885"/>
                <a:chExt cx="765374" cy="1277714"/>
              </a:xfrm>
            </p:grpSpPr>
            <p:sp>
              <p:nvSpPr>
                <p:cNvPr id="35" name="Cloud 34"/>
                <p:cNvSpPr/>
                <p:nvPr/>
              </p:nvSpPr>
              <p:spPr>
                <a:xfrm rot="18456908">
                  <a:off x="7157736" y="4689055"/>
                  <a:ext cx="1277714" cy="765374"/>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7" name="TextBox 36"/>
                <p:cNvSpPr txBox="1"/>
                <p:nvPr/>
              </p:nvSpPr>
              <p:spPr>
                <a:xfrm rot="21440427">
                  <a:off x="7505383" y="4911794"/>
                  <a:ext cx="663924" cy="305877"/>
                </a:xfrm>
                <a:prstGeom prst="rect">
                  <a:avLst/>
                </a:prstGeom>
                <a:noFill/>
              </p:spPr>
              <p:txBody>
                <a:bodyPr wrap="square" rtlCol="0">
                  <a:spAutoFit/>
                </a:bodyPr>
                <a:lstStyle/>
                <a:p>
                  <a:pPr algn="ctr">
                    <a:lnSpc>
                      <a:spcPts val="2500"/>
                    </a:lnSpc>
                  </a:pPr>
                  <a:r>
                    <a:rPr lang="en-US" sz="2200" b="1" spc="-100" dirty="0" smtClean="0">
                      <a:solidFill>
                        <a:schemeClr val="bg1"/>
                      </a:solidFill>
                    </a:rPr>
                    <a:t>Hopi</a:t>
                  </a:r>
                  <a:r>
                    <a:rPr lang="en-US" sz="2200" b="1" spc="-100" dirty="0" smtClean="0"/>
                    <a:t> </a:t>
                  </a:r>
                </a:p>
              </p:txBody>
            </p:sp>
          </p:grpSp>
          <p:grpSp>
            <p:nvGrpSpPr>
              <p:cNvPr id="9" name="Group 40"/>
              <p:cNvGrpSpPr/>
              <p:nvPr/>
            </p:nvGrpSpPr>
            <p:grpSpPr>
              <a:xfrm>
                <a:off x="2971800" y="689610"/>
                <a:ext cx="2160270" cy="1028700"/>
                <a:chOff x="6934200" y="5181600"/>
                <a:chExt cx="1600200" cy="762000"/>
              </a:xfrm>
            </p:grpSpPr>
            <p:sp>
              <p:nvSpPr>
                <p:cNvPr id="33" name="Cloud 32"/>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endParaRPr>
                </a:p>
              </p:txBody>
            </p:sp>
            <p:sp>
              <p:nvSpPr>
                <p:cNvPr id="34" name="TextBox 33"/>
                <p:cNvSpPr txBox="1"/>
                <p:nvPr/>
              </p:nvSpPr>
              <p:spPr>
                <a:xfrm>
                  <a:off x="7385756" y="5450890"/>
                  <a:ext cx="477149" cy="341974"/>
                </a:xfrm>
                <a:prstGeom prst="rect">
                  <a:avLst/>
                </a:prstGeom>
                <a:noFill/>
              </p:spPr>
              <p:txBody>
                <a:bodyPr wrap="none" rtlCol="0">
                  <a:spAutoFit/>
                </a:bodyPr>
                <a:lstStyle/>
                <a:p>
                  <a:r>
                    <a:rPr lang="en-US" sz="2400" b="1" dirty="0" smtClean="0">
                      <a:solidFill>
                        <a:schemeClr val="bg1"/>
                      </a:solidFill>
                    </a:rPr>
                    <a:t>Ute</a:t>
                  </a:r>
                  <a:endParaRPr lang="en-US" sz="2400" b="1" dirty="0">
                    <a:solidFill>
                      <a:schemeClr val="bg1"/>
                    </a:solidFill>
                  </a:endParaRPr>
                </a:p>
              </p:txBody>
            </p:sp>
          </p:grpSp>
          <p:grpSp>
            <p:nvGrpSpPr>
              <p:cNvPr id="12" name="Group 43"/>
              <p:cNvGrpSpPr/>
              <p:nvPr/>
            </p:nvGrpSpPr>
            <p:grpSpPr>
              <a:xfrm rot="18769763">
                <a:off x="2723714" y="2104664"/>
                <a:ext cx="2160270" cy="1058612"/>
                <a:chOff x="6934200" y="5159443"/>
                <a:chExt cx="1600200" cy="784157"/>
              </a:xfrm>
            </p:grpSpPr>
            <p:sp>
              <p:nvSpPr>
                <p:cNvPr id="31" name="Cloud 30"/>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2" name="TextBox 31"/>
                <p:cNvSpPr txBox="1"/>
                <p:nvPr/>
              </p:nvSpPr>
              <p:spPr>
                <a:xfrm rot="2830237">
                  <a:off x="7308355" y="5356601"/>
                  <a:ext cx="736289" cy="341974"/>
                </a:xfrm>
                <a:prstGeom prst="rect">
                  <a:avLst/>
                </a:prstGeom>
                <a:noFill/>
              </p:spPr>
              <p:txBody>
                <a:bodyPr wrap="none" rtlCol="0">
                  <a:spAutoFit/>
                </a:bodyPr>
                <a:lstStyle/>
                <a:p>
                  <a:r>
                    <a:rPr lang="en-US" sz="2400" b="1" dirty="0" smtClean="0">
                      <a:solidFill>
                        <a:schemeClr val="bg1"/>
                      </a:solidFill>
                    </a:rPr>
                    <a:t>Paiute</a:t>
                  </a:r>
                  <a:endParaRPr lang="en-US" sz="2400" b="1" dirty="0">
                    <a:solidFill>
                      <a:schemeClr val="bg1"/>
                    </a:solidFill>
                  </a:endParaRPr>
                </a:p>
              </p:txBody>
            </p:sp>
          </p:grpSp>
          <p:sp>
            <p:nvSpPr>
              <p:cNvPr id="20" name="Oval 19"/>
              <p:cNvSpPr>
                <a:spLocks noChangeAspect="1"/>
              </p:cNvSpPr>
              <p:nvPr/>
            </p:nvSpPr>
            <p:spPr>
              <a:xfrm rot="191472">
                <a:off x="7232295" y="4045674"/>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a:spLocks noChangeAspect="1"/>
              </p:cNvSpPr>
              <p:nvPr/>
            </p:nvSpPr>
            <p:spPr>
              <a:xfrm rot="191472">
                <a:off x="7019060" y="4809260"/>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a:spLocks noChangeAspect="1"/>
              </p:cNvSpPr>
              <p:nvPr/>
            </p:nvSpPr>
            <p:spPr>
              <a:xfrm rot="191472">
                <a:off x="5995900" y="5386300"/>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rot="191472">
                <a:off x="4809260" y="5190259"/>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28"/>
              <p:cNvGrpSpPr/>
              <p:nvPr/>
            </p:nvGrpSpPr>
            <p:grpSpPr>
              <a:xfrm>
                <a:off x="5033010" y="3886200"/>
                <a:ext cx="1748790" cy="1028700"/>
                <a:chOff x="7162800" y="5181600"/>
                <a:chExt cx="1295400" cy="762000"/>
              </a:xfrm>
            </p:grpSpPr>
            <p:sp>
              <p:nvSpPr>
                <p:cNvPr id="27" name="Cloud 26"/>
                <p:cNvSpPr/>
                <p:nvPr/>
              </p:nvSpPr>
              <p:spPr>
                <a:xfrm>
                  <a:off x="7162800" y="5181600"/>
                  <a:ext cx="12954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0" name="TextBox 29"/>
                <p:cNvSpPr txBox="1"/>
                <p:nvPr/>
              </p:nvSpPr>
              <p:spPr>
                <a:xfrm>
                  <a:off x="7481310" y="5452129"/>
                  <a:ext cx="737001" cy="299560"/>
                </a:xfrm>
                <a:prstGeom prst="rect">
                  <a:avLst/>
                </a:prstGeom>
                <a:noFill/>
              </p:spPr>
              <p:txBody>
                <a:bodyPr wrap="none" rtlCol="0">
                  <a:spAutoFit/>
                </a:bodyPr>
                <a:lstStyle/>
                <a:p>
                  <a:pPr>
                    <a:lnSpc>
                      <a:spcPts val="2400"/>
                    </a:lnSpc>
                  </a:pPr>
                  <a:r>
                    <a:rPr lang="en-US" sz="2400" b="1" spc="-100" dirty="0" smtClean="0">
                      <a:solidFill>
                        <a:schemeClr val="bg1"/>
                      </a:solidFill>
                    </a:rPr>
                    <a:t>Navajo</a:t>
                  </a:r>
                </a:p>
              </p:txBody>
            </p:sp>
          </p:grpSp>
        </p:grpSp>
      </p:grpSp>
      <p:sp>
        <p:nvSpPr>
          <p:cNvPr id="54" name="TextBox 53"/>
          <p:cNvSpPr txBox="1"/>
          <p:nvPr/>
        </p:nvSpPr>
        <p:spPr>
          <a:xfrm>
            <a:off x="6705600" y="0"/>
            <a:ext cx="2028119" cy="769441"/>
          </a:xfrm>
          <a:prstGeom prst="rect">
            <a:avLst/>
          </a:prstGeom>
          <a:noFill/>
        </p:spPr>
        <p:txBody>
          <a:bodyPr wrap="none" rtlCol="0">
            <a:spAutoFit/>
          </a:bodyPr>
          <a:lstStyle/>
          <a:p>
            <a:r>
              <a:rPr lang="en-US" sz="4400" b="1" dirty="0" smtClean="0"/>
              <a:t>1776 CE</a:t>
            </a:r>
            <a:endParaRPr lang="en-US" sz="4400" b="1" dirty="0"/>
          </a:p>
        </p:txBody>
      </p:sp>
      <p:grpSp>
        <p:nvGrpSpPr>
          <p:cNvPr id="17" name="Group 52"/>
          <p:cNvGrpSpPr/>
          <p:nvPr/>
        </p:nvGrpSpPr>
        <p:grpSpPr>
          <a:xfrm>
            <a:off x="0" y="4191000"/>
            <a:ext cx="9144000" cy="2667000"/>
            <a:chOff x="0" y="4191000"/>
            <a:chExt cx="9144000" cy="2667000"/>
          </a:xfrm>
        </p:grpSpPr>
        <p:sp useBgFill="1">
          <p:nvSpPr>
            <p:cNvPr id="51" name="Rectangle 50"/>
            <p:cNvSpPr/>
            <p:nvPr/>
          </p:nvSpPr>
          <p:spPr>
            <a:xfrm>
              <a:off x="0" y="6273225"/>
              <a:ext cx="9144000" cy="584775"/>
            </a:xfrm>
            <a:prstGeom prst="rect">
              <a:avLst/>
            </a:prstGeom>
          </p:spPr>
          <p:txBody>
            <a:bodyPr wrap="square">
              <a:spAutoFit/>
            </a:bodyPr>
            <a:lstStyle/>
            <a:p>
              <a:r>
                <a:rPr lang="en-US" sz="3200" dirty="0" smtClean="0"/>
                <a:t>    1776 - the Escalante-Dominguez Expedition</a:t>
              </a:r>
              <a:endParaRPr lang="en-US" sz="3200" dirty="0"/>
            </a:p>
          </p:txBody>
        </p:sp>
        <p:pic>
          <p:nvPicPr>
            <p:cNvPr id="52" name="Picture 2"/>
            <p:cNvPicPr>
              <a:picLocks noChangeAspect="1" noChangeArrowheads="1"/>
            </p:cNvPicPr>
            <p:nvPr/>
          </p:nvPicPr>
          <p:blipFill>
            <a:blip r:embed="rId3" cstate="print"/>
            <a:srcRect l="13636" t="8000" r="13636" b="16000"/>
            <a:stretch>
              <a:fillRect/>
            </a:stretch>
          </p:blipFill>
          <p:spPr bwMode="auto">
            <a:xfrm>
              <a:off x="228600" y="4191000"/>
              <a:ext cx="1732548" cy="2057401"/>
            </a:xfrm>
            <a:prstGeom prst="rect">
              <a:avLst/>
            </a:prstGeom>
            <a:noFill/>
            <a:ln w="25400">
              <a:solidFill>
                <a:schemeClr val="tx1"/>
              </a:solidFill>
              <a:miter lim="800000"/>
              <a:headEnd/>
              <a:tailEnd/>
            </a:ln>
            <a:effectLst/>
          </p:spPr>
        </p:pic>
      </p:grpSp>
      <p:pic>
        <p:nvPicPr>
          <p:cNvPr id="55" name="Picture 54" descr="Image 1 - DOMINGUEZ-ESCALANTE JOURNAL: THEIR EXPEDITION THROUGH By Velez Silvestre De *VG*"/>
          <p:cNvPicPr>
            <a:picLocks noChangeAspect="1" noChangeArrowheads="1"/>
          </p:cNvPicPr>
          <p:nvPr/>
        </p:nvPicPr>
        <p:blipFill>
          <a:blip r:embed="rId4" cstate="print"/>
          <a:srcRect/>
          <a:stretch>
            <a:fillRect/>
          </a:stretch>
        </p:blipFill>
        <p:spPr bwMode="auto">
          <a:xfrm rot="795259">
            <a:off x="3841038" y="1758139"/>
            <a:ext cx="2493709" cy="3884007"/>
          </a:xfrm>
          <a:prstGeom prst="rect">
            <a:avLst/>
          </a:prstGeom>
          <a:noFill/>
        </p:spPr>
      </p:pic>
      <p:sp>
        <p:nvSpPr>
          <p:cNvPr id="53" name="TextBox 52"/>
          <p:cNvSpPr txBox="1"/>
          <p:nvPr/>
        </p:nvSpPr>
        <p:spPr>
          <a:xfrm>
            <a:off x="6705600" y="0"/>
            <a:ext cx="2028119" cy="769441"/>
          </a:xfrm>
          <a:prstGeom prst="rect">
            <a:avLst/>
          </a:prstGeom>
          <a:noFill/>
        </p:spPr>
        <p:txBody>
          <a:bodyPr wrap="none" rtlCol="0">
            <a:spAutoFit/>
          </a:bodyPr>
          <a:lstStyle/>
          <a:p>
            <a:r>
              <a:rPr lang="en-US" sz="4400" b="1" dirty="0" smtClean="0"/>
              <a:t>1847 CE</a:t>
            </a:r>
            <a:endParaRPr lang="en-US" sz="4400" b="1" dirty="0"/>
          </a:p>
        </p:txBody>
      </p:sp>
      <p:pic>
        <p:nvPicPr>
          <p:cNvPr id="59" name="Picture 1" descr="C:\Users\Sandra\AppData\Local\Microsoft\Windows\INetCache\IE\XTNHX9F4\anim-explosion[1].png"/>
          <p:cNvPicPr>
            <a:picLocks noChangeAspect="1" noChangeArrowheads="1"/>
          </p:cNvPicPr>
          <p:nvPr/>
        </p:nvPicPr>
        <p:blipFill>
          <a:blip r:embed="rId5" cstate="print"/>
          <a:srcRect r="-1754" b="9688"/>
          <a:stretch>
            <a:fillRect/>
          </a:stretch>
        </p:blipFill>
        <p:spPr bwMode="auto">
          <a:xfrm rot="10198745">
            <a:off x="2224914" y="1139303"/>
            <a:ext cx="3889858" cy="4893867"/>
          </a:xfrm>
          <a:prstGeom prst="rect">
            <a:avLst/>
          </a:prstGeom>
          <a:noFill/>
        </p:spPr>
      </p:pic>
      <p:grpSp>
        <p:nvGrpSpPr>
          <p:cNvPr id="62" name="Group 61"/>
          <p:cNvGrpSpPr/>
          <p:nvPr/>
        </p:nvGrpSpPr>
        <p:grpSpPr>
          <a:xfrm>
            <a:off x="4064811" y="810096"/>
            <a:ext cx="5125698" cy="1130183"/>
            <a:chOff x="4064811" y="810096"/>
            <a:chExt cx="5125698" cy="1130183"/>
          </a:xfrm>
        </p:grpSpPr>
        <p:sp>
          <p:nvSpPr>
            <p:cNvPr id="57" name="Freeform 56"/>
            <p:cNvSpPr/>
            <p:nvPr/>
          </p:nvSpPr>
          <p:spPr>
            <a:xfrm rot="634516">
              <a:off x="4064811" y="810096"/>
              <a:ext cx="5125698" cy="760006"/>
            </a:xfrm>
            <a:custGeom>
              <a:avLst/>
              <a:gdLst>
                <a:gd name="connsiteX0" fmla="*/ 3864634 w 3864634"/>
                <a:gd name="connsiteY0" fmla="*/ 34506 h 586596"/>
                <a:gd name="connsiteX1" fmla="*/ 3019245 w 3864634"/>
                <a:gd name="connsiteY1" fmla="*/ 0 h 586596"/>
                <a:gd name="connsiteX2" fmla="*/ 1777042 w 3864634"/>
                <a:gd name="connsiteY2" fmla="*/ 17253 h 586596"/>
                <a:gd name="connsiteX3" fmla="*/ 741872 w 3864634"/>
                <a:gd name="connsiteY3" fmla="*/ 172528 h 586596"/>
                <a:gd name="connsiteX4" fmla="*/ 0 w 3864634"/>
                <a:gd name="connsiteY4" fmla="*/ 586596 h 586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4634" h="586596">
                  <a:moveTo>
                    <a:pt x="3864634" y="34506"/>
                  </a:moveTo>
                  <a:cubicBezTo>
                    <a:pt x="3615905" y="18690"/>
                    <a:pt x="3019245" y="0"/>
                    <a:pt x="3019245" y="0"/>
                  </a:cubicBezTo>
                  <a:lnTo>
                    <a:pt x="1777042" y="17253"/>
                  </a:lnTo>
                  <a:cubicBezTo>
                    <a:pt x="1397480" y="46008"/>
                    <a:pt x="1038046" y="77638"/>
                    <a:pt x="741872" y="172528"/>
                  </a:cubicBezTo>
                  <a:cubicBezTo>
                    <a:pt x="445698" y="267418"/>
                    <a:pt x="222849" y="427007"/>
                    <a:pt x="0" y="586596"/>
                  </a:cubicBezTo>
                </a:path>
              </a:pathLst>
            </a:custGeom>
            <a:ln w="76200">
              <a:solidFill>
                <a:srgbClr val="0033CC"/>
              </a:solidFill>
              <a:prstDash val="sysDash"/>
            </a:ln>
            <a:effectLst>
              <a:outerShdw dist="88900" dir="9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Rectangle 60"/>
            <p:cNvSpPr/>
            <p:nvPr/>
          </p:nvSpPr>
          <p:spPr>
            <a:xfrm rot="634516">
              <a:off x="7648103" y="1272980"/>
              <a:ext cx="1431802" cy="667299"/>
            </a:xfrm>
            <a:prstGeom prst="rect">
              <a:avLst/>
            </a:prstGeom>
            <a:noFill/>
          </p:spPr>
          <p:txBody>
            <a:bodyPr wrap="none">
              <a:spAutoFit/>
            </a:bodyPr>
            <a:lstStyle/>
            <a:p>
              <a:pPr algn="ctr">
                <a:lnSpc>
                  <a:spcPts val="2200"/>
                </a:lnSpc>
              </a:pPr>
              <a:r>
                <a:rPr lang="en-US" sz="2400" b="1" dirty="0" smtClean="0">
                  <a:solidFill>
                    <a:srgbClr val="0033CC"/>
                  </a:solidFill>
                  <a:effectLst>
                    <a:outerShdw dist="38100" dir="7200000" algn="ctr" rotWithShape="0">
                      <a:schemeClr val="bg1"/>
                    </a:outerShdw>
                  </a:effectLst>
                </a:rPr>
                <a:t>1847</a:t>
              </a:r>
            </a:p>
            <a:p>
              <a:pPr algn="ctr">
                <a:lnSpc>
                  <a:spcPts val="2200"/>
                </a:lnSpc>
              </a:pPr>
              <a:r>
                <a:rPr lang="en-US" sz="2400" b="1" dirty="0" smtClean="0">
                  <a:solidFill>
                    <a:srgbClr val="0033CC"/>
                  </a:solidFill>
                  <a:effectLst>
                    <a:outerShdw dist="38100" dir="7200000" algn="ctr" rotWithShape="0">
                      <a:schemeClr val="bg1"/>
                    </a:outerShdw>
                  </a:effectLst>
                </a:rPr>
                <a:t>Mormons</a:t>
              </a:r>
              <a:endParaRPr lang="en-US" sz="2400" b="1" dirty="0">
                <a:solidFill>
                  <a:srgbClr val="0033CC"/>
                </a:solidFill>
                <a:effectLst>
                  <a:outerShdw dist="38100" dir="7200000" algn="ctr" rotWithShape="0">
                    <a:schemeClr val="bg1"/>
                  </a:outerShdw>
                </a:effectLst>
              </a:endParaRPr>
            </a:p>
          </p:txBody>
        </p:sp>
      </p:grpSp>
      <p:sp>
        <p:nvSpPr>
          <p:cNvPr id="60" name="5-Point Star 59"/>
          <p:cNvSpPr/>
          <p:nvPr/>
        </p:nvSpPr>
        <p:spPr>
          <a:xfrm>
            <a:off x="3733800" y="838200"/>
            <a:ext cx="457200" cy="381000"/>
          </a:xfrm>
          <a:prstGeom prst="star5">
            <a:avLst/>
          </a:prstGeom>
          <a:solidFill>
            <a:srgbClr val="0033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55"/>
                                        </p:tgtEl>
                                      </p:cBhvr>
                                    </p:animEffect>
                                    <p:set>
                                      <p:cBhvr>
                                        <p:cTn id="10" dur="1" fill="hold">
                                          <p:stCondLst>
                                            <p:cond delay="999"/>
                                          </p:stCondLst>
                                        </p:cTn>
                                        <p:tgtEl>
                                          <p:spTgt spid="55"/>
                                        </p:tgtEl>
                                        <p:attrNameLst>
                                          <p:attrName>style.visibility</p:attrName>
                                        </p:attrNameLst>
                                      </p:cBhvr>
                                      <p:to>
                                        <p:strVal val="hidden"/>
                                      </p:to>
                                    </p:set>
                                  </p:childTnLst>
                                </p:cTn>
                              </p:par>
                            </p:childTnLst>
                          </p:cTn>
                        </p:par>
                        <p:par>
                          <p:cTn id="11" fill="hold">
                            <p:stCondLst>
                              <p:cond delay="3000"/>
                            </p:stCondLst>
                            <p:childTnLst>
                              <p:par>
                                <p:cTn id="12" presetID="49" presetClass="exit" presetSubtype="0" accel="100000" fill="hold" grpId="0" nodeType="afterEffect">
                                  <p:stCondLst>
                                    <p:cond delay="0"/>
                                  </p:stCondLst>
                                  <p:childTnLst>
                                    <p:anim calcmode="lin" valueType="num">
                                      <p:cBhvr>
                                        <p:cTn id="13" dur="1000"/>
                                        <p:tgtEl>
                                          <p:spTgt spid="54"/>
                                        </p:tgtEl>
                                        <p:attrNameLst>
                                          <p:attrName>ppt_w</p:attrName>
                                        </p:attrNameLst>
                                      </p:cBhvr>
                                      <p:tavLst>
                                        <p:tav tm="0">
                                          <p:val>
                                            <p:strVal val="ppt_w"/>
                                          </p:val>
                                        </p:tav>
                                        <p:tav tm="100000">
                                          <p:val>
                                            <p:fltVal val="0"/>
                                          </p:val>
                                        </p:tav>
                                      </p:tavLst>
                                    </p:anim>
                                    <p:anim calcmode="lin" valueType="num">
                                      <p:cBhvr>
                                        <p:cTn id="14" dur="1000"/>
                                        <p:tgtEl>
                                          <p:spTgt spid="54"/>
                                        </p:tgtEl>
                                        <p:attrNameLst>
                                          <p:attrName>ppt_h</p:attrName>
                                        </p:attrNameLst>
                                      </p:cBhvr>
                                      <p:tavLst>
                                        <p:tav tm="0">
                                          <p:val>
                                            <p:strVal val="ppt_h"/>
                                          </p:val>
                                        </p:tav>
                                        <p:tav tm="100000">
                                          <p:val>
                                            <p:fltVal val="0"/>
                                          </p:val>
                                        </p:tav>
                                      </p:tavLst>
                                    </p:anim>
                                    <p:anim calcmode="lin" valueType="num">
                                      <p:cBhvr>
                                        <p:cTn id="15" dur="1000"/>
                                        <p:tgtEl>
                                          <p:spTgt spid="54"/>
                                        </p:tgtEl>
                                        <p:attrNameLst>
                                          <p:attrName>style.rotation</p:attrName>
                                        </p:attrNameLst>
                                      </p:cBhvr>
                                      <p:tavLst>
                                        <p:tav tm="0">
                                          <p:val>
                                            <p:fltVal val="0"/>
                                          </p:val>
                                        </p:tav>
                                        <p:tav tm="100000">
                                          <p:val>
                                            <p:fltVal val="360"/>
                                          </p:val>
                                        </p:tav>
                                      </p:tavLst>
                                    </p:anim>
                                    <p:animEffect transition="out" filter="fade">
                                      <p:cBhvr>
                                        <p:cTn id="16" dur="1000"/>
                                        <p:tgtEl>
                                          <p:spTgt spid="54"/>
                                        </p:tgtEl>
                                      </p:cBhvr>
                                    </p:animEffect>
                                    <p:set>
                                      <p:cBhvr>
                                        <p:cTn id="17" dur="1" fill="hold">
                                          <p:stCondLst>
                                            <p:cond delay="999"/>
                                          </p:stCondLst>
                                        </p:cTn>
                                        <p:tgtEl>
                                          <p:spTgt spid="54"/>
                                        </p:tgtEl>
                                        <p:attrNameLst>
                                          <p:attrName>style.visibility</p:attrName>
                                        </p:attrNameLst>
                                      </p:cBhvr>
                                      <p:to>
                                        <p:strVal val="hidden"/>
                                      </p:to>
                                    </p:set>
                                  </p:childTnLst>
                                </p:cTn>
                              </p:par>
                              <p:par>
                                <p:cTn id="18" presetID="49" presetClass="entr" presetSubtype="0" decel="100000" fill="hold" grpId="0" nodeType="with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1000" fill="hold"/>
                                        <p:tgtEl>
                                          <p:spTgt spid="53"/>
                                        </p:tgtEl>
                                        <p:attrNameLst>
                                          <p:attrName>ppt_w</p:attrName>
                                        </p:attrNameLst>
                                      </p:cBhvr>
                                      <p:tavLst>
                                        <p:tav tm="0">
                                          <p:val>
                                            <p:fltVal val="0"/>
                                          </p:val>
                                        </p:tav>
                                        <p:tav tm="100000">
                                          <p:val>
                                            <p:strVal val="#ppt_w"/>
                                          </p:val>
                                        </p:tav>
                                      </p:tavLst>
                                    </p:anim>
                                    <p:anim calcmode="lin" valueType="num">
                                      <p:cBhvr>
                                        <p:cTn id="21" dur="1000" fill="hold"/>
                                        <p:tgtEl>
                                          <p:spTgt spid="53"/>
                                        </p:tgtEl>
                                        <p:attrNameLst>
                                          <p:attrName>ppt_h</p:attrName>
                                        </p:attrNameLst>
                                      </p:cBhvr>
                                      <p:tavLst>
                                        <p:tav tm="0">
                                          <p:val>
                                            <p:fltVal val="0"/>
                                          </p:val>
                                        </p:tav>
                                        <p:tav tm="100000">
                                          <p:val>
                                            <p:strVal val="#ppt_h"/>
                                          </p:val>
                                        </p:tav>
                                      </p:tavLst>
                                    </p:anim>
                                    <p:anim calcmode="lin" valueType="num">
                                      <p:cBhvr>
                                        <p:cTn id="22" dur="1000" fill="hold"/>
                                        <p:tgtEl>
                                          <p:spTgt spid="53"/>
                                        </p:tgtEl>
                                        <p:attrNameLst>
                                          <p:attrName>style.rotation</p:attrName>
                                        </p:attrNameLst>
                                      </p:cBhvr>
                                      <p:tavLst>
                                        <p:tav tm="0">
                                          <p:val>
                                            <p:fltVal val="360"/>
                                          </p:val>
                                        </p:tav>
                                        <p:tav tm="100000">
                                          <p:val>
                                            <p:fltVal val="0"/>
                                          </p:val>
                                        </p:tav>
                                      </p:tavLst>
                                    </p:anim>
                                    <p:animEffect transition="in" filter="fade">
                                      <p:cBhvr>
                                        <p:cTn id="23" dur="1000"/>
                                        <p:tgtEl>
                                          <p:spTgt spid="53"/>
                                        </p:tgtEl>
                                      </p:cBhvr>
                                    </p:animEffect>
                                  </p:childTnLst>
                                </p:cTn>
                              </p:par>
                            </p:childTnLst>
                          </p:cTn>
                        </p:par>
                        <p:par>
                          <p:cTn id="24" fill="hold">
                            <p:stCondLst>
                              <p:cond delay="4000"/>
                            </p:stCondLst>
                            <p:childTnLst>
                              <p:par>
                                <p:cTn id="25" presetID="49" presetClass="entr" presetSubtype="0" decel="100000" fill="hold" grpId="0" nodeType="afterEffect">
                                  <p:stCondLst>
                                    <p:cond delay="0"/>
                                  </p:stCondLst>
                                  <p:childTnLst>
                                    <p:set>
                                      <p:cBhvr>
                                        <p:cTn id="26" dur="1" fill="hold">
                                          <p:stCondLst>
                                            <p:cond delay="0"/>
                                          </p:stCondLst>
                                        </p:cTn>
                                        <p:tgtEl>
                                          <p:spTgt spid="60"/>
                                        </p:tgtEl>
                                        <p:attrNameLst>
                                          <p:attrName>style.visibility</p:attrName>
                                        </p:attrNameLst>
                                      </p:cBhvr>
                                      <p:to>
                                        <p:strVal val="visible"/>
                                      </p:to>
                                    </p:set>
                                    <p:anim calcmode="lin" valueType="num">
                                      <p:cBhvr>
                                        <p:cTn id="27" dur="1000" fill="hold"/>
                                        <p:tgtEl>
                                          <p:spTgt spid="60"/>
                                        </p:tgtEl>
                                        <p:attrNameLst>
                                          <p:attrName>ppt_w</p:attrName>
                                        </p:attrNameLst>
                                      </p:cBhvr>
                                      <p:tavLst>
                                        <p:tav tm="0">
                                          <p:val>
                                            <p:fltVal val="0"/>
                                          </p:val>
                                        </p:tav>
                                        <p:tav tm="100000">
                                          <p:val>
                                            <p:strVal val="#ppt_w"/>
                                          </p:val>
                                        </p:tav>
                                      </p:tavLst>
                                    </p:anim>
                                    <p:anim calcmode="lin" valueType="num">
                                      <p:cBhvr>
                                        <p:cTn id="28" dur="1000" fill="hold"/>
                                        <p:tgtEl>
                                          <p:spTgt spid="60"/>
                                        </p:tgtEl>
                                        <p:attrNameLst>
                                          <p:attrName>ppt_h</p:attrName>
                                        </p:attrNameLst>
                                      </p:cBhvr>
                                      <p:tavLst>
                                        <p:tav tm="0">
                                          <p:val>
                                            <p:fltVal val="0"/>
                                          </p:val>
                                        </p:tav>
                                        <p:tav tm="100000">
                                          <p:val>
                                            <p:strVal val="#ppt_h"/>
                                          </p:val>
                                        </p:tav>
                                      </p:tavLst>
                                    </p:anim>
                                    <p:anim calcmode="lin" valueType="num">
                                      <p:cBhvr>
                                        <p:cTn id="29" dur="1000" fill="hold"/>
                                        <p:tgtEl>
                                          <p:spTgt spid="60"/>
                                        </p:tgtEl>
                                        <p:attrNameLst>
                                          <p:attrName>style.rotation</p:attrName>
                                        </p:attrNameLst>
                                      </p:cBhvr>
                                      <p:tavLst>
                                        <p:tav tm="0">
                                          <p:val>
                                            <p:fltVal val="360"/>
                                          </p:val>
                                        </p:tav>
                                        <p:tav tm="100000">
                                          <p:val>
                                            <p:fltVal val="0"/>
                                          </p:val>
                                        </p:tav>
                                      </p:tavLst>
                                    </p:anim>
                                    <p:animEffect transition="in" filter="fade">
                                      <p:cBhvr>
                                        <p:cTn id="30" dur="1000"/>
                                        <p:tgtEl>
                                          <p:spTgt spid="60"/>
                                        </p:tgtEl>
                                      </p:cBhvr>
                                    </p:animEffect>
                                  </p:childTnLst>
                                </p:cTn>
                              </p:par>
                            </p:childTnLst>
                          </p:cTn>
                        </p:par>
                        <p:par>
                          <p:cTn id="31" fill="hold">
                            <p:stCondLst>
                              <p:cond delay="5000"/>
                            </p:stCondLst>
                            <p:childTnLst>
                              <p:par>
                                <p:cTn id="32" presetID="22" presetClass="entr" presetSubtype="2" fill="hold" nodeType="after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wipe(right)">
                                      <p:cBhvr>
                                        <p:cTn id="34" dur="2000"/>
                                        <p:tgtEl>
                                          <p:spTgt spid="6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up)">
                                      <p:cBhvr>
                                        <p:cTn id="39" dur="2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3" grpId="0"/>
      <p:bldP spid="60"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0" y="-76200"/>
            <a:ext cx="9144000" cy="6934201"/>
            <a:chOff x="0" y="-76200"/>
            <a:chExt cx="9144000" cy="6934201"/>
          </a:xfrm>
        </p:grpSpPr>
        <p:sp useBgFill="1">
          <p:nvSpPr>
            <p:cNvPr id="10" name="Rectangle 9"/>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76200"/>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the people</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grpSp>
          <p:nvGrpSpPr>
            <p:cNvPr id="3" name="Group 43"/>
            <p:cNvGrpSpPr/>
            <p:nvPr/>
          </p:nvGrpSpPr>
          <p:grpSpPr>
            <a:xfrm>
              <a:off x="1501775" y="689610"/>
              <a:ext cx="6050560" cy="6168391"/>
              <a:chOff x="1501775" y="689610"/>
              <a:chExt cx="6050560" cy="6168391"/>
            </a:xfrm>
          </p:grpSpPr>
          <p:pic>
            <p:nvPicPr>
              <p:cNvPr id="14" name="Picture 13"/>
              <p:cNvPicPr>
                <a:picLocks noChangeAspect="1" noChangeArrowheads="1"/>
              </p:cNvPicPr>
              <p:nvPr/>
            </p:nvPicPr>
            <p:blipFill>
              <a:blip r:embed="rId2" cstate="print"/>
              <a:srcRect/>
              <a:stretch>
                <a:fillRect/>
              </a:stretch>
            </p:blipFill>
            <p:spPr bwMode="auto">
              <a:xfrm>
                <a:off x="1501775" y="762003"/>
                <a:ext cx="5813425" cy="6095998"/>
              </a:xfrm>
              <a:prstGeom prst="rect">
                <a:avLst/>
              </a:prstGeom>
              <a:noFill/>
              <a:ln w="9525">
                <a:noFill/>
                <a:miter lim="800000"/>
                <a:headEnd/>
                <a:tailEnd/>
              </a:ln>
              <a:effectLst/>
            </p:spPr>
          </p:pic>
          <p:grpSp>
            <p:nvGrpSpPr>
              <p:cNvPr id="4" name="Group 31"/>
              <p:cNvGrpSpPr/>
              <p:nvPr/>
            </p:nvGrpSpPr>
            <p:grpSpPr>
              <a:xfrm>
                <a:off x="4926330" y="2644140"/>
                <a:ext cx="2160270" cy="1028700"/>
                <a:chOff x="6934200" y="5181600"/>
                <a:chExt cx="1600200" cy="762000"/>
              </a:xfrm>
            </p:grpSpPr>
            <p:sp>
              <p:nvSpPr>
                <p:cNvPr id="40" name="Cloud 39"/>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41" name="TextBox 40"/>
                <p:cNvSpPr txBox="1"/>
                <p:nvPr/>
              </p:nvSpPr>
              <p:spPr>
                <a:xfrm>
                  <a:off x="7315200" y="5334000"/>
                  <a:ext cx="477149" cy="341974"/>
                </a:xfrm>
                <a:prstGeom prst="rect">
                  <a:avLst/>
                </a:prstGeom>
                <a:noFill/>
              </p:spPr>
              <p:txBody>
                <a:bodyPr wrap="none" rtlCol="0">
                  <a:spAutoFit/>
                </a:bodyPr>
                <a:lstStyle/>
                <a:p>
                  <a:r>
                    <a:rPr lang="en-US" sz="2400" b="1" dirty="0" smtClean="0">
                      <a:solidFill>
                        <a:schemeClr val="bg1"/>
                      </a:solidFill>
                    </a:rPr>
                    <a:t>Ute</a:t>
                  </a:r>
                  <a:endParaRPr lang="en-US" sz="2400" b="1" dirty="0">
                    <a:solidFill>
                      <a:schemeClr val="bg1"/>
                    </a:solidFill>
                  </a:endParaRPr>
                </a:p>
              </p:txBody>
            </p:sp>
          </p:grpSp>
          <p:grpSp>
            <p:nvGrpSpPr>
              <p:cNvPr id="5" name="Group 34"/>
              <p:cNvGrpSpPr/>
              <p:nvPr/>
            </p:nvGrpSpPr>
            <p:grpSpPr>
              <a:xfrm>
                <a:off x="4572000" y="5334000"/>
                <a:ext cx="2160270" cy="1028700"/>
                <a:chOff x="6934200" y="5181600"/>
                <a:chExt cx="1600200" cy="762000"/>
              </a:xfrm>
            </p:grpSpPr>
            <p:sp>
              <p:nvSpPr>
                <p:cNvPr id="38" name="Cloud 37"/>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9" name="TextBox 38"/>
                <p:cNvSpPr txBox="1"/>
                <p:nvPr/>
              </p:nvSpPr>
              <p:spPr>
                <a:xfrm>
                  <a:off x="7162800" y="5257800"/>
                  <a:ext cx="842111" cy="341974"/>
                </a:xfrm>
                <a:prstGeom prst="rect">
                  <a:avLst/>
                </a:prstGeom>
                <a:noFill/>
              </p:spPr>
              <p:txBody>
                <a:bodyPr wrap="none" rtlCol="0">
                  <a:spAutoFit/>
                </a:bodyPr>
                <a:lstStyle/>
                <a:p>
                  <a:r>
                    <a:rPr lang="en-US" sz="2400" b="1" dirty="0" smtClean="0">
                      <a:solidFill>
                        <a:schemeClr val="bg1"/>
                      </a:solidFill>
                    </a:rPr>
                    <a:t>Apache</a:t>
                  </a:r>
                  <a:endParaRPr lang="en-US" sz="2400" b="1" dirty="0">
                    <a:solidFill>
                      <a:schemeClr val="bg1"/>
                    </a:solidFill>
                  </a:endParaRPr>
                </a:p>
              </p:txBody>
            </p:sp>
          </p:grpSp>
          <p:grpSp>
            <p:nvGrpSpPr>
              <p:cNvPr id="6" name="Group 37"/>
              <p:cNvGrpSpPr/>
              <p:nvPr/>
            </p:nvGrpSpPr>
            <p:grpSpPr>
              <a:xfrm>
                <a:off x="3619412" y="3793645"/>
                <a:ext cx="1033256" cy="1724914"/>
                <a:chOff x="7413906" y="4432885"/>
                <a:chExt cx="765374" cy="1277714"/>
              </a:xfrm>
            </p:grpSpPr>
            <p:sp>
              <p:nvSpPr>
                <p:cNvPr id="35" name="Cloud 34"/>
                <p:cNvSpPr/>
                <p:nvPr/>
              </p:nvSpPr>
              <p:spPr>
                <a:xfrm rot="18456908">
                  <a:off x="7157736" y="4689055"/>
                  <a:ext cx="1277714" cy="765374"/>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7" name="TextBox 36"/>
                <p:cNvSpPr txBox="1"/>
                <p:nvPr/>
              </p:nvSpPr>
              <p:spPr>
                <a:xfrm rot="21440427">
                  <a:off x="7505383" y="4911794"/>
                  <a:ext cx="663924" cy="305877"/>
                </a:xfrm>
                <a:prstGeom prst="rect">
                  <a:avLst/>
                </a:prstGeom>
                <a:noFill/>
              </p:spPr>
              <p:txBody>
                <a:bodyPr wrap="square" rtlCol="0">
                  <a:spAutoFit/>
                </a:bodyPr>
                <a:lstStyle/>
                <a:p>
                  <a:pPr algn="ctr">
                    <a:lnSpc>
                      <a:spcPts val="2500"/>
                    </a:lnSpc>
                  </a:pPr>
                  <a:r>
                    <a:rPr lang="en-US" sz="2200" b="1" spc="-100" dirty="0" smtClean="0">
                      <a:solidFill>
                        <a:schemeClr val="bg1"/>
                      </a:solidFill>
                    </a:rPr>
                    <a:t>Hopi</a:t>
                  </a:r>
                  <a:r>
                    <a:rPr lang="en-US" sz="2200" b="1" spc="-100" dirty="0" smtClean="0"/>
                    <a:t> </a:t>
                  </a:r>
                </a:p>
              </p:txBody>
            </p:sp>
          </p:grpSp>
          <p:grpSp>
            <p:nvGrpSpPr>
              <p:cNvPr id="7" name="Group 40"/>
              <p:cNvGrpSpPr/>
              <p:nvPr/>
            </p:nvGrpSpPr>
            <p:grpSpPr>
              <a:xfrm>
                <a:off x="2971800" y="689610"/>
                <a:ext cx="2160270" cy="1028700"/>
                <a:chOff x="6934200" y="5181600"/>
                <a:chExt cx="1600200" cy="762000"/>
              </a:xfrm>
            </p:grpSpPr>
            <p:sp>
              <p:nvSpPr>
                <p:cNvPr id="33" name="Cloud 32"/>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endParaRPr>
                </a:p>
              </p:txBody>
            </p:sp>
            <p:sp>
              <p:nvSpPr>
                <p:cNvPr id="34" name="TextBox 33"/>
                <p:cNvSpPr txBox="1"/>
                <p:nvPr/>
              </p:nvSpPr>
              <p:spPr>
                <a:xfrm>
                  <a:off x="7385756" y="5450890"/>
                  <a:ext cx="477149" cy="341974"/>
                </a:xfrm>
                <a:prstGeom prst="rect">
                  <a:avLst/>
                </a:prstGeom>
                <a:noFill/>
              </p:spPr>
              <p:txBody>
                <a:bodyPr wrap="none" rtlCol="0">
                  <a:spAutoFit/>
                </a:bodyPr>
                <a:lstStyle/>
                <a:p>
                  <a:r>
                    <a:rPr lang="en-US" sz="2400" b="1" dirty="0" smtClean="0">
                      <a:solidFill>
                        <a:schemeClr val="bg1"/>
                      </a:solidFill>
                    </a:rPr>
                    <a:t>Ute</a:t>
                  </a:r>
                  <a:endParaRPr lang="en-US" sz="2400" b="1" dirty="0">
                    <a:solidFill>
                      <a:schemeClr val="bg1"/>
                    </a:solidFill>
                  </a:endParaRPr>
                </a:p>
              </p:txBody>
            </p:sp>
          </p:grpSp>
          <p:grpSp>
            <p:nvGrpSpPr>
              <p:cNvPr id="8" name="Group 43"/>
              <p:cNvGrpSpPr/>
              <p:nvPr/>
            </p:nvGrpSpPr>
            <p:grpSpPr>
              <a:xfrm rot="18769763">
                <a:off x="2723714" y="2104664"/>
                <a:ext cx="2160270" cy="1058612"/>
                <a:chOff x="6934200" y="5159443"/>
                <a:chExt cx="1600200" cy="784157"/>
              </a:xfrm>
            </p:grpSpPr>
            <p:sp>
              <p:nvSpPr>
                <p:cNvPr id="31" name="Cloud 30"/>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2" name="TextBox 31"/>
                <p:cNvSpPr txBox="1"/>
                <p:nvPr/>
              </p:nvSpPr>
              <p:spPr>
                <a:xfrm rot="2830237">
                  <a:off x="7308355" y="5356601"/>
                  <a:ext cx="736289" cy="341974"/>
                </a:xfrm>
                <a:prstGeom prst="rect">
                  <a:avLst/>
                </a:prstGeom>
                <a:noFill/>
              </p:spPr>
              <p:txBody>
                <a:bodyPr wrap="none" rtlCol="0">
                  <a:spAutoFit/>
                </a:bodyPr>
                <a:lstStyle/>
                <a:p>
                  <a:r>
                    <a:rPr lang="en-US" sz="2400" b="1" dirty="0" smtClean="0">
                      <a:solidFill>
                        <a:schemeClr val="bg1"/>
                      </a:solidFill>
                    </a:rPr>
                    <a:t>Paiute</a:t>
                  </a:r>
                  <a:endParaRPr lang="en-US" sz="2400" b="1" dirty="0">
                    <a:solidFill>
                      <a:schemeClr val="bg1"/>
                    </a:solidFill>
                  </a:endParaRPr>
                </a:p>
              </p:txBody>
            </p:sp>
          </p:grpSp>
          <p:sp>
            <p:nvSpPr>
              <p:cNvPr id="20" name="Oval 19"/>
              <p:cNvSpPr>
                <a:spLocks noChangeAspect="1"/>
              </p:cNvSpPr>
              <p:nvPr/>
            </p:nvSpPr>
            <p:spPr>
              <a:xfrm rot="191472">
                <a:off x="7232295" y="4045674"/>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a:spLocks noChangeAspect="1"/>
              </p:cNvSpPr>
              <p:nvPr/>
            </p:nvSpPr>
            <p:spPr>
              <a:xfrm rot="191472">
                <a:off x="7019060" y="4809260"/>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a:spLocks noChangeAspect="1"/>
              </p:cNvSpPr>
              <p:nvPr/>
            </p:nvSpPr>
            <p:spPr>
              <a:xfrm rot="191472">
                <a:off x="5995900" y="5386300"/>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rot="191472">
                <a:off x="4809260" y="5190259"/>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28"/>
              <p:cNvGrpSpPr/>
              <p:nvPr/>
            </p:nvGrpSpPr>
            <p:grpSpPr>
              <a:xfrm>
                <a:off x="5033010" y="3886200"/>
                <a:ext cx="1748790" cy="1028700"/>
                <a:chOff x="7162800" y="5181600"/>
                <a:chExt cx="1295400" cy="762000"/>
              </a:xfrm>
            </p:grpSpPr>
            <p:sp>
              <p:nvSpPr>
                <p:cNvPr id="27" name="Cloud 26"/>
                <p:cNvSpPr/>
                <p:nvPr/>
              </p:nvSpPr>
              <p:spPr>
                <a:xfrm>
                  <a:off x="7162800" y="5181600"/>
                  <a:ext cx="12954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0" name="TextBox 29"/>
                <p:cNvSpPr txBox="1"/>
                <p:nvPr/>
              </p:nvSpPr>
              <p:spPr>
                <a:xfrm>
                  <a:off x="7481310" y="5452129"/>
                  <a:ext cx="737001" cy="299560"/>
                </a:xfrm>
                <a:prstGeom prst="rect">
                  <a:avLst/>
                </a:prstGeom>
                <a:noFill/>
              </p:spPr>
              <p:txBody>
                <a:bodyPr wrap="none" rtlCol="0">
                  <a:spAutoFit/>
                </a:bodyPr>
                <a:lstStyle/>
                <a:p>
                  <a:pPr>
                    <a:lnSpc>
                      <a:spcPts val="2400"/>
                    </a:lnSpc>
                  </a:pPr>
                  <a:r>
                    <a:rPr lang="en-US" sz="2400" b="1" spc="-100" dirty="0" smtClean="0">
                      <a:solidFill>
                        <a:schemeClr val="bg1"/>
                      </a:solidFill>
                    </a:rPr>
                    <a:t>Navajo</a:t>
                  </a:r>
                </a:p>
              </p:txBody>
            </p:sp>
          </p:grpSp>
        </p:grpSp>
      </p:grpSp>
      <p:sp>
        <p:nvSpPr>
          <p:cNvPr id="53" name="TextBox 52"/>
          <p:cNvSpPr txBox="1"/>
          <p:nvPr/>
        </p:nvSpPr>
        <p:spPr>
          <a:xfrm>
            <a:off x="6705600" y="0"/>
            <a:ext cx="2028119" cy="769441"/>
          </a:xfrm>
          <a:prstGeom prst="rect">
            <a:avLst/>
          </a:prstGeom>
          <a:noFill/>
        </p:spPr>
        <p:txBody>
          <a:bodyPr wrap="none" rtlCol="0">
            <a:spAutoFit/>
          </a:bodyPr>
          <a:lstStyle/>
          <a:p>
            <a:r>
              <a:rPr lang="en-US" sz="4400" b="1" dirty="0" smtClean="0"/>
              <a:t>1847 CE</a:t>
            </a:r>
            <a:endParaRPr lang="en-US" sz="4400" b="1" dirty="0"/>
          </a:p>
        </p:txBody>
      </p:sp>
      <p:sp>
        <p:nvSpPr>
          <p:cNvPr id="57" name="Freeform 56"/>
          <p:cNvSpPr/>
          <p:nvPr/>
        </p:nvSpPr>
        <p:spPr>
          <a:xfrm rot="634516">
            <a:off x="4064811" y="810096"/>
            <a:ext cx="5125698" cy="760006"/>
          </a:xfrm>
          <a:custGeom>
            <a:avLst/>
            <a:gdLst>
              <a:gd name="connsiteX0" fmla="*/ 3864634 w 3864634"/>
              <a:gd name="connsiteY0" fmla="*/ 34506 h 586596"/>
              <a:gd name="connsiteX1" fmla="*/ 3019245 w 3864634"/>
              <a:gd name="connsiteY1" fmla="*/ 0 h 586596"/>
              <a:gd name="connsiteX2" fmla="*/ 1777042 w 3864634"/>
              <a:gd name="connsiteY2" fmla="*/ 17253 h 586596"/>
              <a:gd name="connsiteX3" fmla="*/ 741872 w 3864634"/>
              <a:gd name="connsiteY3" fmla="*/ 172528 h 586596"/>
              <a:gd name="connsiteX4" fmla="*/ 0 w 3864634"/>
              <a:gd name="connsiteY4" fmla="*/ 586596 h 586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4634" h="586596">
                <a:moveTo>
                  <a:pt x="3864634" y="34506"/>
                </a:moveTo>
                <a:cubicBezTo>
                  <a:pt x="3615905" y="18690"/>
                  <a:pt x="3019245" y="0"/>
                  <a:pt x="3019245" y="0"/>
                </a:cubicBezTo>
                <a:lnTo>
                  <a:pt x="1777042" y="17253"/>
                </a:lnTo>
                <a:cubicBezTo>
                  <a:pt x="1397480" y="46008"/>
                  <a:pt x="1038046" y="77638"/>
                  <a:pt x="741872" y="172528"/>
                </a:cubicBezTo>
                <a:cubicBezTo>
                  <a:pt x="445698" y="267418"/>
                  <a:pt x="222849" y="427007"/>
                  <a:pt x="0" y="586596"/>
                </a:cubicBezTo>
              </a:path>
            </a:pathLst>
          </a:custGeom>
          <a:ln w="76200">
            <a:solidFill>
              <a:srgbClr val="0033CC"/>
            </a:solidFill>
            <a:prstDash val="sysDash"/>
          </a:ln>
          <a:effectLst>
            <a:outerShdw dist="88900" dir="9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9" name="Picture 1" descr="C:\Users\Sandra\AppData\Local\Microsoft\Windows\INetCache\IE\XTNHX9F4\anim-explosion[1].png"/>
          <p:cNvPicPr>
            <a:picLocks noChangeAspect="1" noChangeArrowheads="1"/>
          </p:cNvPicPr>
          <p:nvPr/>
        </p:nvPicPr>
        <p:blipFill>
          <a:blip r:embed="rId3" cstate="print"/>
          <a:srcRect r="-1754" b="9688"/>
          <a:stretch>
            <a:fillRect/>
          </a:stretch>
        </p:blipFill>
        <p:spPr bwMode="auto">
          <a:xfrm rot="10198745">
            <a:off x="2224914" y="1139303"/>
            <a:ext cx="3889858" cy="4893867"/>
          </a:xfrm>
          <a:prstGeom prst="rect">
            <a:avLst/>
          </a:prstGeom>
          <a:noFill/>
        </p:spPr>
      </p:pic>
      <p:sp>
        <p:nvSpPr>
          <p:cNvPr id="48" name="Freeform 47"/>
          <p:cNvSpPr/>
          <p:nvPr/>
        </p:nvSpPr>
        <p:spPr>
          <a:xfrm>
            <a:off x="2971800" y="1126671"/>
            <a:ext cx="996043" cy="2530929"/>
          </a:xfrm>
          <a:custGeom>
            <a:avLst/>
            <a:gdLst>
              <a:gd name="connsiteX0" fmla="*/ 342900 w 342900"/>
              <a:gd name="connsiteY0" fmla="*/ 0 h 2677886"/>
              <a:gd name="connsiteX1" fmla="*/ 212271 w 342900"/>
              <a:gd name="connsiteY1" fmla="*/ 310243 h 2677886"/>
              <a:gd name="connsiteX2" fmla="*/ 212271 w 342900"/>
              <a:gd name="connsiteY2" fmla="*/ 832758 h 2677886"/>
              <a:gd name="connsiteX3" fmla="*/ 212271 w 342900"/>
              <a:gd name="connsiteY3" fmla="*/ 1273629 h 2677886"/>
              <a:gd name="connsiteX4" fmla="*/ 130628 w 342900"/>
              <a:gd name="connsiteY4" fmla="*/ 1502229 h 2677886"/>
              <a:gd name="connsiteX5" fmla="*/ 81643 w 342900"/>
              <a:gd name="connsiteY5" fmla="*/ 1959429 h 2677886"/>
              <a:gd name="connsiteX6" fmla="*/ 179614 w 342900"/>
              <a:gd name="connsiteY6" fmla="*/ 2171700 h 2677886"/>
              <a:gd name="connsiteX7" fmla="*/ 0 w 342900"/>
              <a:gd name="connsiteY7" fmla="*/ 2677886 h 2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 h="2677886">
                <a:moveTo>
                  <a:pt x="342900" y="0"/>
                </a:moveTo>
                <a:cubicBezTo>
                  <a:pt x="288471" y="85725"/>
                  <a:pt x="234043" y="171450"/>
                  <a:pt x="212271" y="310243"/>
                </a:cubicBezTo>
                <a:cubicBezTo>
                  <a:pt x="190500" y="449036"/>
                  <a:pt x="212271" y="832758"/>
                  <a:pt x="212271" y="832758"/>
                </a:cubicBezTo>
                <a:cubicBezTo>
                  <a:pt x="212271" y="993322"/>
                  <a:pt x="225878" y="1162051"/>
                  <a:pt x="212271" y="1273629"/>
                </a:cubicBezTo>
                <a:cubicBezTo>
                  <a:pt x="198664" y="1385207"/>
                  <a:pt x="152399" y="1387929"/>
                  <a:pt x="130628" y="1502229"/>
                </a:cubicBezTo>
                <a:cubicBezTo>
                  <a:pt x="108857" y="1616529"/>
                  <a:pt x="73479" y="1847851"/>
                  <a:pt x="81643" y="1959429"/>
                </a:cubicBezTo>
                <a:cubicBezTo>
                  <a:pt x="89807" y="2071007"/>
                  <a:pt x="193221" y="2051957"/>
                  <a:pt x="179614" y="2171700"/>
                </a:cubicBezTo>
                <a:cubicBezTo>
                  <a:pt x="166007" y="2291443"/>
                  <a:pt x="83003" y="2484664"/>
                  <a:pt x="0" y="2677886"/>
                </a:cubicBezTo>
              </a:path>
            </a:pathLst>
          </a:custGeom>
          <a:ln w="76200">
            <a:solidFill>
              <a:schemeClr val="tx1"/>
            </a:solidFill>
            <a:prstDash val="sysDot"/>
          </a:ln>
          <a:effectLst>
            <a:outerShdw dist="635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5-Point Star 48"/>
          <p:cNvSpPr/>
          <p:nvPr/>
        </p:nvSpPr>
        <p:spPr>
          <a:xfrm>
            <a:off x="2743200" y="3429000"/>
            <a:ext cx="457200" cy="381000"/>
          </a:xfrm>
          <a:prstGeom prst="star5">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1981200" y="3371301"/>
            <a:ext cx="824265" cy="667299"/>
          </a:xfrm>
          <a:prstGeom prst="rect">
            <a:avLst/>
          </a:prstGeom>
          <a:solidFill>
            <a:schemeClr val="bg1"/>
          </a:solidFill>
        </p:spPr>
        <p:txBody>
          <a:bodyPr wrap="none" rtlCol="0">
            <a:spAutoFit/>
          </a:bodyPr>
          <a:lstStyle/>
          <a:p>
            <a:pPr>
              <a:lnSpc>
                <a:spcPts val="2200"/>
              </a:lnSpc>
            </a:pPr>
            <a:r>
              <a:rPr lang="en-US" sz="2400" b="1" dirty="0" smtClean="0"/>
              <a:t>1863</a:t>
            </a:r>
          </a:p>
          <a:p>
            <a:pPr>
              <a:lnSpc>
                <a:spcPts val="2200"/>
              </a:lnSpc>
            </a:pPr>
            <a:r>
              <a:rPr lang="en-US" sz="2400" b="1" dirty="0" smtClean="0"/>
              <a:t>ZION</a:t>
            </a:r>
            <a:endParaRPr lang="en-US" sz="2400" b="1" dirty="0"/>
          </a:p>
        </p:txBody>
      </p:sp>
      <p:sp>
        <p:nvSpPr>
          <p:cNvPr id="56" name="TextBox 55"/>
          <p:cNvSpPr txBox="1"/>
          <p:nvPr/>
        </p:nvSpPr>
        <p:spPr>
          <a:xfrm>
            <a:off x="6705600" y="0"/>
            <a:ext cx="2028119" cy="769441"/>
          </a:xfrm>
          <a:prstGeom prst="rect">
            <a:avLst/>
          </a:prstGeom>
          <a:noFill/>
        </p:spPr>
        <p:txBody>
          <a:bodyPr wrap="none" rtlCol="0">
            <a:spAutoFit/>
          </a:bodyPr>
          <a:lstStyle/>
          <a:p>
            <a:r>
              <a:rPr lang="en-US" sz="4400" b="1" dirty="0" smtClean="0"/>
              <a:t>1863 CE</a:t>
            </a:r>
            <a:endParaRPr lang="en-US" sz="4400" b="1" dirty="0"/>
          </a:p>
        </p:txBody>
      </p:sp>
      <p:sp>
        <p:nvSpPr>
          <p:cNvPr id="60" name="5-Point Star 59"/>
          <p:cNvSpPr/>
          <p:nvPr/>
        </p:nvSpPr>
        <p:spPr>
          <a:xfrm>
            <a:off x="3733800" y="838200"/>
            <a:ext cx="457200" cy="381000"/>
          </a:xfrm>
          <a:prstGeom prst="star5">
            <a:avLst/>
          </a:prstGeom>
          <a:solidFill>
            <a:srgbClr val="0033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4" cstate="print"/>
          <a:srcRect/>
          <a:stretch>
            <a:fillRect/>
          </a:stretch>
        </p:blipFill>
        <p:spPr bwMode="auto">
          <a:xfrm>
            <a:off x="3962400" y="1828800"/>
            <a:ext cx="4324965" cy="32004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5" cstate="print"/>
          <a:srcRect/>
          <a:stretch>
            <a:fillRect/>
          </a:stretch>
        </p:blipFill>
        <p:spPr bwMode="auto">
          <a:xfrm>
            <a:off x="4191000" y="1752600"/>
            <a:ext cx="3852994" cy="4495800"/>
          </a:xfrm>
          <a:prstGeom prst="rect">
            <a:avLst/>
          </a:prstGeom>
          <a:noFill/>
          <a:ln w="9525">
            <a:noFill/>
            <a:miter lim="800000"/>
            <a:headEnd/>
            <a:tailEnd/>
          </a:ln>
          <a:effectLst/>
        </p:spPr>
      </p:pic>
      <p:pic>
        <p:nvPicPr>
          <p:cNvPr id="61" name="Picture 3"/>
          <p:cNvPicPr preferRelativeResize="0">
            <a:picLocks noChangeAspect="1" noChangeArrowheads="1"/>
          </p:cNvPicPr>
          <p:nvPr/>
        </p:nvPicPr>
        <p:blipFill>
          <a:blip r:embed="rId6" cstate="print"/>
          <a:srcRect/>
          <a:stretch>
            <a:fillRect/>
          </a:stretch>
        </p:blipFill>
        <p:spPr bwMode="auto">
          <a:xfrm>
            <a:off x="914400" y="1600200"/>
            <a:ext cx="1541198" cy="1798320"/>
          </a:xfrm>
          <a:prstGeom prst="rect">
            <a:avLst/>
          </a:prstGeom>
          <a:noFill/>
          <a:ln w="9525">
            <a:noFill/>
            <a:miter lim="800000"/>
            <a:headEnd/>
            <a:tailEnd/>
          </a:ln>
          <a:effectLst/>
        </p:spPr>
      </p:pic>
      <p:pic>
        <p:nvPicPr>
          <p:cNvPr id="62" name="Picture 2"/>
          <p:cNvPicPr preferRelativeResize="0">
            <a:picLocks noChangeAspect="1" noChangeArrowheads="1"/>
          </p:cNvPicPr>
          <p:nvPr/>
        </p:nvPicPr>
        <p:blipFill>
          <a:blip r:embed="rId7" cstate="print"/>
          <a:srcRect/>
          <a:stretch>
            <a:fillRect/>
          </a:stretch>
        </p:blipFill>
        <p:spPr bwMode="auto">
          <a:xfrm>
            <a:off x="-28883" y="0"/>
            <a:ext cx="2162483" cy="1600200"/>
          </a:xfrm>
          <a:prstGeom prst="rect">
            <a:avLst/>
          </a:prstGeom>
          <a:noFill/>
          <a:ln w="9525">
            <a:noFill/>
            <a:miter lim="800000"/>
            <a:headEnd/>
            <a:tailEnd/>
          </a:ln>
          <a:effectLst/>
        </p:spPr>
      </p:pic>
      <p:sp>
        <p:nvSpPr>
          <p:cNvPr id="63" name="Rectangle 62"/>
          <p:cNvSpPr/>
          <p:nvPr/>
        </p:nvSpPr>
        <p:spPr>
          <a:xfrm rot="634516">
            <a:off x="7648103" y="1272980"/>
            <a:ext cx="1431802" cy="667299"/>
          </a:xfrm>
          <a:prstGeom prst="rect">
            <a:avLst/>
          </a:prstGeom>
          <a:noFill/>
        </p:spPr>
        <p:txBody>
          <a:bodyPr wrap="none">
            <a:spAutoFit/>
          </a:bodyPr>
          <a:lstStyle/>
          <a:p>
            <a:pPr algn="ctr">
              <a:lnSpc>
                <a:spcPts val="2200"/>
              </a:lnSpc>
            </a:pPr>
            <a:r>
              <a:rPr lang="en-US" sz="2400" b="1" dirty="0" smtClean="0">
                <a:solidFill>
                  <a:srgbClr val="0033CC"/>
                </a:solidFill>
                <a:effectLst>
                  <a:outerShdw dist="38100" dir="7200000" algn="ctr" rotWithShape="0">
                    <a:schemeClr val="bg1"/>
                  </a:outerShdw>
                </a:effectLst>
              </a:rPr>
              <a:t>1847</a:t>
            </a:r>
          </a:p>
          <a:p>
            <a:pPr algn="ctr">
              <a:lnSpc>
                <a:spcPts val="2200"/>
              </a:lnSpc>
            </a:pPr>
            <a:r>
              <a:rPr lang="en-US" sz="2400" b="1" dirty="0" smtClean="0">
                <a:solidFill>
                  <a:srgbClr val="0033CC"/>
                </a:solidFill>
                <a:effectLst>
                  <a:outerShdw dist="38100" dir="7200000" algn="ctr" rotWithShape="0">
                    <a:schemeClr val="bg1"/>
                  </a:outerShdw>
                </a:effectLst>
              </a:rPr>
              <a:t>Mormons</a:t>
            </a:r>
            <a:endParaRPr lang="en-US" sz="2400" b="1" dirty="0">
              <a:solidFill>
                <a:srgbClr val="0033CC"/>
              </a:solidFill>
              <a:effectLst>
                <a:outerShdw dist="38100" dir="7200000" algn="ctr" rotWithShape="0">
                  <a:schemeClr val="bg1"/>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1000" fill="hold"/>
                                        <p:tgtEl>
                                          <p:spTgt spid="56"/>
                                        </p:tgtEl>
                                        <p:attrNameLst>
                                          <p:attrName>ppt_w</p:attrName>
                                        </p:attrNameLst>
                                      </p:cBhvr>
                                      <p:tavLst>
                                        <p:tav tm="0">
                                          <p:val>
                                            <p:fltVal val="0"/>
                                          </p:val>
                                        </p:tav>
                                        <p:tav tm="100000">
                                          <p:val>
                                            <p:strVal val="#ppt_w"/>
                                          </p:val>
                                        </p:tav>
                                      </p:tavLst>
                                    </p:anim>
                                    <p:anim calcmode="lin" valueType="num">
                                      <p:cBhvr>
                                        <p:cTn id="8" dur="1000" fill="hold"/>
                                        <p:tgtEl>
                                          <p:spTgt spid="56"/>
                                        </p:tgtEl>
                                        <p:attrNameLst>
                                          <p:attrName>ppt_h</p:attrName>
                                        </p:attrNameLst>
                                      </p:cBhvr>
                                      <p:tavLst>
                                        <p:tav tm="0">
                                          <p:val>
                                            <p:fltVal val="0"/>
                                          </p:val>
                                        </p:tav>
                                        <p:tav tm="100000">
                                          <p:val>
                                            <p:strVal val="#ppt_h"/>
                                          </p:val>
                                        </p:tav>
                                      </p:tavLst>
                                    </p:anim>
                                    <p:anim calcmode="lin" valueType="num">
                                      <p:cBhvr>
                                        <p:cTn id="9" dur="1000" fill="hold"/>
                                        <p:tgtEl>
                                          <p:spTgt spid="56"/>
                                        </p:tgtEl>
                                        <p:attrNameLst>
                                          <p:attrName>style.rotation</p:attrName>
                                        </p:attrNameLst>
                                      </p:cBhvr>
                                      <p:tavLst>
                                        <p:tav tm="0">
                                          <p:val>
                                            <p:fltVal val="360"/>
                                          </p:val>
                                        </p:tav>
                                        <p:tav tm="100000">
                                          <p:val>
                                            <p:fltVal val="0"/>
                                          </p:val>
                                        </p:tav>
                                      </p:tavLst>
                                    </p:anim>
                                    <p:animEffect transition="in" filter="fade">
                                      <p:cBhvr>
                                        <p:cTn id="10" dur="1000"/>
                                        <p:tgtEl>
                                          <p:spTgt spid="56"/>
                                        </p:tgtEl>
                                      </p:cBhvr>
                                    </p:animEffect>
                                  </p:childTnLst>
                                </p:cTn>
                              </p:par>
                              <p:par>
                                <p:cTn id="11" presetID="49" presetClass="exit" presetSubtype="0" accel="100000" fill="hold" grpId="0" nodeType="withEffect">
                                  <p:stCondLst>
                                    <p:cond delay="0"/>
                                  </p:stCondLst>
                                  <p:childTnLst>
                                    <p:anim calcmode="lin" valueType="num">
                                      <p:cBhvr>
                                        <p:cTn id="12" dur="1000"/>
                                        <p:tgtEl>
                                          <p:spTgt spid="53"/>
                                        </p:tgtEl>
                                        <p:attrNameLst>
                                          <p:attrName>ppt_w</p:attrName>
                                        </p:attrNameLst>
                                      </p:cBhvr>
                                      <p:tavLst>
                                        <p:tav tm="0">
                                          <p:val>
                                            <p:strVal val="ppt_w"/>
                                          </p:val>
                                        </p:tav>
                                        <p:tav tm="100000">
                                          <p:val>
                                            <p:fltVal val="0"/>
                                          </p:val>
                                        </p:tav>
                                      </p:tavLst>
                                    </p:anim>
                                    <p:anim calcmode="lin" valueType="num">
                                      <p:cBhvr>
                                        <p:cTn id="13" dur="1000"/>
                                        <p:tgtEl>
                                          <p:spTgt spid="53"/>
                                        </p:tgtEl>
                                        <p:attrNameLst>
                                          <p:attrName>ppt_h</p:attrName>
                                        </p:attrNameLst>
                                      </p:cBhvr>
                                      <p:tavLst>
                                        <p:tav tm="0">
                                          <p:val>
                                            <p:strVal val="ppt_h"/>
                                          </p:val>
                                        </p:tav>
                                        <p:tav tm="100000">
                                          <p:val>
                                            <p:fltVal val="0"/>
                                          </p:val>
                                        </p:tav>
                                      </p:tavLst>
                                    </p:anim>
                                    <p:anim calcmode="lin" valueType="num">
                                      <p:cBhvr>
                                        <p:cTn id="14" dur="1000"/>
                                        <p:tgtEl>
                                          <p:spTgt spid="53"/>
                                        </p:tgtEl>
                                        <p:attrNameLst>
                                          <p:attrName>style.rotation</p:attrName>
                                        </p:attrNameLst>
                                      </p:cBhvr>
                                      <p:tavLst>
                                        <p:tav tm="0">
                                          <p:val>
                                            <p:fltVal val="0"/>
                                          </p:val>
                                        </p:tav>
                                        <p:tav tm="100000">
                                          <p:val>
                                            <p:fltVal val="360"/>
                                          </p:val>
                                        </p:tav>
                                      </p:tavLst>
                                    </p:anim>
                                    <p:animEffect transition="out" filter="fade">
                                      <p:cBhvr>
                                        <p:cTn id="15" dur="1000"/>
                                        <p:tgtEl>
                                          <p:spTgt spid="53"/>
                                        </p:tgtEl>
                                      </p:cBhvr>
                                    </p:animEffect>
                                    <p:set>
                                      <p:cBhvr>
                                        <p:cTn id="16" dur="1" fill="hold">
                                          <p:stCondLst>
                                            <p:cond delay="999"/>
                                          </p:stCondLst>
                                        </p:cTn>
                                        <p:tgtEl>
                                          <p:spTgt spid="53"/>
                                        </p:tgtEl>
                                        <p:attrNameLst>
                                          <p:attrName>style.visibility</p:attrName>
                                        </p:attrNameLst>
                                      </p:cBhvr>
                                      <p:to>
                                        <p:strVal val="hidden"/>
                                      </p:to>
                                    </p:se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fade">
                                      <p:cBhvr>
                                        <p:cTn id="20" dur="1000"/>
                                        <p:tgtEl>
                                          <p:spTgt spid="51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up)">
                                      <p:cBhvr>
                                        <p:cTn id="25" dur="2000"/>
                                        <p:tgtEl>
                                          <p:spTgt spid="48"/>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49"/>
                                        </p:tgtEl>
                                        <p:attrNameLst>
                                          <p:attrName>style.visibility</p:attrName>
                                        </p:attrNameLst>
                                      </p:cBhvr>
                                      <p:to>
                                        <p:strVal val="visible"/>
                                      </p:to>
                                    </p:set>
                                    <p:anim calcmode="lin" valueType="num">
                                      <p:cBhvr>
                                        <p:cTn id="29" dur="1000" fill="hold"/>
                                        <p:tgtEl>
                                          <p:spTgt spid="49"/>
                                        </p:tgtEl>
                                        <p:attrNameLst>
                                          <p:attrName>ppt_w</p:attrName>
                                        </p:attrNameLst>
                                      </p:cBhvr>
                                      <p:tavLst>
                                        <p:tav tm="0">
                                          <p:val>
                                            <p:fltVal val="0"/>
                                          </p:val>
                                        </p:tav>
                                        <p:tav tm="100000">
                                          <p:val>
                                            <p:strVal val="#ppt_w"/>
                                          </p:val>
                                        </p:tav>
                                      </p:tavLst>
                                    </p:anim>
                                    <p:anim calcmode="lin" valueType="num">
                                      <p:cBhvr>
                                        <p:cTn id="30" dur="1000" fill="hold"/>
                                        <p:tgtEl>
                                          <p:spTgt spid="49"/>
                                        </p:tgtEl>
                                        <p:attrNameLst>
                                          <p:attrName>ppt_h</p:attrName>
                                        </p:attrNameLst>
                                      </p:cBhvr>
                                      <p:tavLst>
                                        <p:tav tm="0">
                                          <p:val>
                                            <p:fltVal val="0"/>
                                          </p:val>
                                        </p:tav>
                                        <p:tav tm="100000">
                                          <p:val>
                                            <p:strVal val="#ppt_h"/>
                                          </p:val>
                                        </p:tav>
                                      </p:tavLst>
                                    </p:anim>
                                    <p:anim calcmode="lin" valueType="num">
                                      <p:cBhvr>
                                        <p:cTn id="31" dur="1000" fill="hold"/>
                                        <p:tgtEl>
                                          <p:spTgt spid="49"/>
                                        </p:tgtEl>
                                        <p:attrNameLst>
                                          <p:attrName>style.rotation</p:attrName>
                                        </p:attrNameLst>
                                      </p:cBhvr>
                                      <p:tavLst>
                                        <p:tav tm="0">
                                          <p:val>
                                            <p:fltVal val="360"/>
                                          </p:val>
                                        </p:tav>
                                        <p:tav tm="100000">
                                          <p:val>
                                            <p:fltVal val="0"/>
                                          </p:val>
                                        </p:tav>
                                      </p:tavLst>
                                    </p:anim>
                                    <p:animEffect transition="in" filter="fade">
                                      <p:cBhvr>
                                        <p:cTn id="32" dur="1000"/>
                                        <p:tgtEl>
                                          <p:spTgt spid="49"/>
                                        </p:tgtEl>
                                      </p:cBhvr>
                                    </p:animEffect>
                                  </p:childTnLst>
                                </p:cTn>
                              </p:par>
                            </p:childTnLst>
                          </p:cTn>
                        </p:par>
                        <p:par>
                          <p:cTn id="33" fill="hold">
                            <p:stCondLst>
                              <p:cond delay="3000"/>
                            </p:stCondLst>
                            <p:childTnLst>
                              <p:par>
                                <p:cTn id="34" presetID="6" presetClass="emph" presetSubtype="0" fill="hold" nodeType="afterEffect">
                                  <p:stCondLst>
                                    <p:cond delay="0"/>
                                  </p:stCondLst>
                                  <p:childTnLst>
                                    <p:animScale>
                                      <p:cBhvr>
                                        <p:cTn id="35" dur="1000" fill="hold"/>
                                        <p:tgtEl>
                                          <p:spTgt spid="5122"/>
                                        </p:tgtEl>
                                      </p:cBhvr>
                                      <p:by x="50000" y="50000"/>
                                    </p:animScale>
                                  </p:childTnLst>
                                </p:cTn>
                              </p:par>
                              <p:par>
                                <p:cTn id="36" presetID="35" presetClass="path" presetSubtype="0" accel="50000" decel="50000" fill="hold" nodeType="withEffect">
                                  <p:stCondLst>
                                    <p:cond delay="0"/>
                                  </p:stCondLst>
                                  <p:childTnLst>
                                    <p:animMotion origin="layout" path="M -1.66667E-6 0 L -0.52812 -0.38889 " pathEditMode="relative" rAng="0" ptsTypes="AA">
                                      <p:cBhvr>
                                        <p:cTn id="37" dur="1000" fill="hold"/>
                                        <p:tgtEl>
                                          <p:spTgt spid="5122"/>
                                        </p:tgtEl>
                                        <p:attrNameLst>
                                          <p:attrName>ppt_x</p:attrName>
                                          <p:attrName>ppt_y</p:attrName>
                                        </p:attrNameLst>
                                      </p:cBhvr>
                                      <p:rCtr x="-264" y="-194"/>
                                    </p:animMotion>
                                  </p:childTnLst>
                                </p:cTn>
                              </p:par>
                              <p:par>
                                <p:cTn id="38" presetID="10" presetClass="exit" presetSubtype="0" fill="hold" nodeType="withEffect">
                                  <p:stCondLst>
                                    <p:cond delay="500"/>
                                  </p:stCondLst>
                                  <p:childTnLst>
                                    <p:animEffect transition="out" filter="fade">
                                      <p:cBhvr>
                                        <p:cTn id="39" dur="1000"/>
                                        <p:tgtEl>
                                          <p:spTgt spid="5122"/>
                                        </p:tgtEl>
                                      </p:cBhvr>
                                    </p:animEffect>
                                    <p:set>
                                      <p:cBhvr>
                                        <p:cTn id="40" dur="1" fill="hold">
                                          <p:stCondLst>
                                            <p:cond delay="999"/>
                                          </p:stCondLst>
                                        </p:cTn>
                                        <p:tgtEl>
                                          <p:spTgt spid="5122"/>
                                        </p:tgtEl>
                                        <p:attrNameLst>
                                          <p:attrName>style.visibility</p:attrName>
                                        </p:attrNameLst>
                                      </p:cBhvr>
                                      <p:to>
                                        <p:strVal val="hidden"/>
                                      </p:to>
                                    </p:set>
                                  </p:childTnLst>
                                </p:cTn>
                              </p:par>
                              <p:par>
                                <p:cTn id="41" presetID="10" presetClass="entr" presetSubtype="0" fill="hold" nodeType="withEffect">
                                  <p:stCondLst>
                                    <p:cond delay="500"/>
                                  </p:stCondLst>
                                  <p:childTnLst>
                                    <p:set>
                                      <p:cBhvr>
                                        <p:cTn id="42" dur="1" fill="hold">
                                          <p:stCondLst>
                                            <p:cond delay="0"/>
                                          </p:stCondLst>
                                        </p:cTn>
                                        <p:tgtEl>
                                          <p:spTgt spid="62"/>
                                        </p:tgtEl>
                                        <p:attrNameLst>
                                          <p:attrName>style.visibility</p:attrName>
                                        </p:attrNameLst>
                                      </p:cBhvr>
                                      <p:to>
                                        <p:strVal val="visible"/>
                                      </p:to>
                                    </p:set>
                                    <p:animEffect transition="in" filter="fade">
                                      <p:cBhvr>
                                        <p:cTn id="43" dur="1000"/>
                                        <p:tgtEl>
                                          <p:spTgt spid="62"/>
                                        </p:tgtEl>
                                      </p:cBhvr>
                                    </p:animEffect>
                                  </p:childTnLst>
                                </p:cTn>
                              </p:par>
                            </p:childTnLst>
                          </p:cTn>
                        </p:par>
                        <p:par>
                          <p:cTn id="44" fill="hold">
                            <p:stCondLst>
                              <p:cond delay="4500"/>
                            </p:stCondLst>
                            <p:childTnLst>
                              <p:par>
                                <p:cTn id="45" presetID="10" presetClass="entr" presetSubtype="0" fill="hold" nodeType="afterEffect">
                                  <p:stCondLst>
                                    <p:cond delay="0"/>
                                  </p:stCondLst>
                                  <p:childTnLst>
                                    <p:set>
                                      <p:cBhvr>
                                        <p:cTn id="46" dur="1" fill="hold">
                                          <p:stCondLst>
                                            <p:cond delay="0"/>
                                          </p:stCondLst>
                                        </p:cTn>
                                        <p:tgtEl>
                                          <p:spTgt spid="5123"/>
                                        </p:tgtEl>
                                        <p:attrNameLst>
                                          <p:attrName>style.visibility</p:attrName>
                                        </p:attrNameLst>
                                      </p:cBhvr>
                                      <p:to>
                                        <p:strVal val="visible"/>
                                      </p:to>
                                    </p:set>
                                    <p:animEffect transition="in" filter="fade">
                                      <p:cBhvr>
                                        <p:cTn id="47" dur="1000"/>
                                        <p:tgtEl>
                                          <p:spTgt spid="5123"/>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mph" presetSubtype="0" fill="hold" nodeType="clickEffect">
                                  <p:stCondLst>
                                    <p:cond delay="0"/>
                                  </p:stCondLst>
                                  <p:childTnLst>
                                    <p:animScale>
                                      <p:cBhvr>
                                        <p:cTn id="51" dur="1000" fill="hold"/>
                                        <p:tgtEl>
                                          <p:spTgt spid="5123"/>
                                        </p:tgtEl>
                                      </p:cBhvr>
                                      <p:by x="40000" y="40000"/>
                                    </p:animScale>
                                  </p:childTnLst>
                                </p:cTn>
                              </p:par>
                              <p:par>
                                <p:cTn id="52" presetID="42" presetClass="path" presetSubtype="0" accel="50000" decel="50000" fill="hold" nodeType="withEffect">
                                  <p:stCondLst>
                                    <p:cond delay="0"/>
                                  </p:stCondLst>
                                  <p:childTnLst>
                                    <p:animMotion origin="layout" path="M -3.61111E-6 -3.33333E-6 L -0.49392 -0.22777 " pathEditMode="relative" rAng="0" ptsTypes="AA">
                                      <p:cBhvr>
                                        <p:cTn id="53" dur="1000" fill="hold"/>
                                        <p:tgtEl>
                                          <p:spTgt spid="5123"/>
                                        </p:tgtEl>
                                        <p:attrNameLst>
                                          <p:attrName>ppt_x</p:attrName>
                                          <p:attrName>ppt_y</p:attrName>
                                        </p:attrNameLst>
                                      </p:cBhvr>
                                      <p:rCtr x="-247" y="-114"/>
                                    </p:animMotion>
                                  </p:childTnLst>
                                </p:cTn>
                              </p:par>
                              <p:par>
                                <p:cTn id="54" presetID="10" presetClass="exit" presetSubtype="0" fill="hold" nodeType="withEffect">
                                  <p:stCondLst>
                                    <p:cond delay="500"/>
                                  </p:stCondLst>
                                  <p:childTnLst>
                                    <p:animEffect transition="out" filter="fade">
                                      <p:cBhvr>
                                        <p:cTn id="55" dur="1000"/>
                                        <p:tgtEl>
                                          <p:spTgt spid="5123"/>
                                        </p:tgtEl>
                                      </p:cBhvr>
                                    </p:animEffect>
                                    <p:set>
                                      <p:cBhvr>
                                        <p:cTn id="56" dur="1" fill="hold">
                                          <p:stCondLst>
                                            <p:cond delay="999"/>
                                          </p:stCondLst>
                                        </p:cTn>
                                        <p:tgtEl>
                                          <p:spTgt spid="5123"/>
                                        </p:tgtEl>
                                        <p:attrNameLst>
                                          <p:attrName>style.visibility</p:attrName>
                                        </p:attrNameLst>
                                      </p:cBhvr>
                                      <p:to>
                                        <p:strVal val="hidden"/>
                                      </p:to>
                                    </p:set>
                                  </p:childTnLst>
                                </p:cTn>
                              </p:par>
                              <p:par>
                                <p:cTn id="57" presetID="10" presetClass="entr" presetSubtype="0" fill="hold" nodeType="withEffect">
                                  <p:stCondLst>
                                    <p:cond delay="500"/>
                                  </p:stCondLst>
                                  <p:childTnLst>
                                    <p:set>
                                      <p:cBhvr>
                                        <p:cTn id="58" dur="1" fill="hold">
                                          <p:stCondLst>
                                            <p:cond delay="0"/>
                                          </p:stCondLst>
                                        </p:cTn>
                                        <p:tgtEl>
                                          <p:spTgt spid="61"/>
                                        </p:tgtEl>
                                        <p:attrNameLst>
                                          <p:attrName>style.visibility</p:attrName>
                                        </p:attrNameLst>
                                      </p:cBhvr>
                                      <p:to>
                                        <p:strVal val="visible"/>
                                      </p:to>
                                    </p:set>
                                    <p:animEffect transition="in" filter="fade">
                                      <p:cBhvr>
                                        <p:cTn id="59" dur="1000"/>
                                        <p:tgtEl>
                                          <p:spTgt spid="61"/>
                                        </p:tgtEl>
                                      </p:cBhvr>
                                    </p:animEffect>
                                  </p:childTnLst>
                                </p:cTn>
                              </p:par>
                            </p:childTnLst>
                          </p:cTn>
                        </p:par>
                        <p:par>
                          <p:cTn id="60" fill="hold">
                            <p:stCondLst>
                              <p:cond delay="1500"/>
                            </p:stCondLst>
                            <p:childTnLst>
                              <p:par>
                                <p:cTn id="61" presetID="53" presetClass="entr" presetSubtype="0" fill="hold" grpId="0" nodeType="afterEffect">
                                  <p:stCondLst>
                                    <p:cond delay="0"/>
                                  </p:stCondLst>
                                  <p:childTnLst>
                                    <p:set>
                                      <p:cBhvr>
                                        <p:cTn id="62" dur="1" fill="hold">
                                          <p:stCondLst>
                                            <p:cond delay="0"/>
                                          </p:stCondLst>
                                        </p:cTn>
                                        <p:tgtEl>
                                          <p:spTgt spid="50"/>
                                        </p:tgtEl>
                                        <p:attrNameLst>
                                          <p:attrName>style.visibility</p:attrName>
                                        </p:attrNameLst>
                                      </p:cBhvr>
                                      <p:to>
                                        <p:strVal val="visible"/>
                                      </p:to>
                                    </p:set>
                                    <p:anim calcmode="lin" valueType="num">
                                      <p:cBhvr>
                                        <p:cTn id="63" dur="1000" fill="hold"/>
                                        <p:tgtEl>
                                          <p:spTgt spid="50"/>
                                        </p:tgtEl>
                                        <p:attrNameLst>
                                          <p:attrName>ppt_w</p:attrName>
                                        </p:attrNameLst>
                                      </p:cBhvr>
                                      <p:tavLst>
                                        <p:tav tm="0">
                                          <p:val>
                                            <p:fltVal val="0"/>
                                          </p:val>
                                        </p:tav>
                                        <p:tav tm="100000">
                                          <p:val>
                                            <p:strVal val="#ppt_w"/>
                                          </p:val>
                                        </p:tav>
                                      </p:tavLst>
                                    </p:anim>
                                    <p:anim calcmode="lin" valueType="num">
                                      <p:cBhvr>
                                        <p:cTn id="64" dur="1000" fill="hold"/>
                                        <p:tgtEl>
                                          <p:spTgt spid="50"/>
                                        </p:tgtEl>
                                        <p:attrNameLst>
                                          <p:attrName>ppt_h</p:attrName>
                                        </p:attrNameLst>
                                      </p:cBhvr>
                                      <p:tavLst>
                                        <p:tav tm="0">
                                          <p:val>
                                            <p:fltVal val="0"/>
                                          </p:val>
                                        </p:tav>
                                        <p:tav tm="100000">
                                          <p:val>
                                            <p:strVal val="#ppt_h"/>
                                          </p:val>
                                        </p:tav>
                                      </p:tavLst>
                                    </p:anim>
                                    <p:animEffect transition="in" filter="fade">
                                      <p:cBhvr>
                                        <p:cTn id="65"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48" grpId="0" animBg="1"/>
      <p:bldP spid="49" grpId="0" animBg="1"/>
      <p:bldP spid="50" grpId="0" animBg="1"/>
      <p:bldP spid="5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40"/>
          <p:cNvGrpSpPr/>
          <p:nvPr/>
        </p:nvGrpSpPr>
        <p:grpSpPr>
          <a:xfrm>
            <a:off x="2057400" y="703367"/>
            <a:ext cx="5410200" cy="6078433"/>
            <a:chOff x="2057400" y="703367"/>
            <a:chExt cx="5410200" cy="6078433"/>
          </a:xfrm>
        </p:grpSpPr>
        <p:pic>
          <p:nvPicPr>
            <p:cNvPr id="45" name="Picture 3" descr="C:\Users\Claire &amp; Don\Pictures\convect.jpg"/>
            <p:cNvPicPr>
              <a:picLocks noChangeAspect="1" noChangeArrowheads="1"/>
            </p:cNvPicPr>
            <p:nvPr/>
          </p:nvPicPr>
          <p:blipFill>
            <a:blip r:embed="rId2" cstate="print"/>
            <a:srcRect b="3133"/>
            <a:stretch>
              <a:fillRect/>
            </a:stretch>
          </p:blipFill>
          <p:spPr bwMode="auto">
            <a:xfrm>
              <a:off x="2057400" y="1043709"/>
              <a:ext cx="5410200" cy="5738091"/>
            </a:xfrm>
            <a:prstGeom prst="rect">
              <a:avLst/>
            </a:prstGeom>
            <a:noFill/>
          </p:spPr>
        </p:pic>
        <p:grpSp>
          <p:nvGrpSpPr>
            <p:cNvPr id="3" name="Group 5"/>
            <p:cNvGrpSpPr/>
            <p:nvPr/>
          </p:nvGrpSpPr>
          <p:grpSpPr>
            <a:xfrm>
              <a:off x="2057400" y="703367"/>
              <a:ext cx="5058763" cy="2122065"/>
              <a:chOff x="2057400" y="703367"/>
              <a:chExt cx="5058763" cy="2122065"/>
            </a:xfrm>
          </p:grpSpPr>
          <p:sp>
            <p:nvSpPr>
              <p:cNvPr id="59" name="Freeform 3"/>
              <p:cNvSpPr/>
              <p:nvPr/>
            </p:nvSpPr>
            <p:spPr>
              <a:xfrm>
                <a:off x="2057400" y="1371600"/>
                <a:ext cx="1354566" cy="1453832"/>
              </a:xfrm>
              <a:custGeom>
                <a:avLst/>
                <a:gdLst>
                  <a:gd name="connsiteX0" fmla="*/ 659567 w 1259174"/>
                  <a:gd name="connsiteY0" fmla="*/ 1286656 h 1394085"/>
                  <a:gd name="connsiteX1" fmla="*/ 1184223 w 1259174"/>
                  <a:gd name="connsiteY1" fmla="*/ 851941 h 1394085"/>
                  <a:gd name="connsiteX2" fmla="*/ 1109272 w 1259174"/>
                  <a:gd name="connsiteY2" fmla="*/ 462197 h 1394085"/>
                  <a:gd name="connsiteX3" fmla="*/ 449705 w 1259174"/>
                  <a:gd name="connsiteY3" fmla="*/ 57462 h 1394085"/>
                  <a:gd name="connsiteX4" fmla="*/ 29980 w 1259174"/>
                  <a:gd name="connsiteY4" fmla="*/ 207364 h 1394085"/>
                  <a:gd name="connsiteX5" fmla="*/ 659567 w 1259174"/>
                  <a:gd name="connsiteY5" fmla="*/ 1286656 h 1394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9174" h="1394085">
                    <a:moveTo>
                      <a:pt x="659567" y="1286656"/>
                    </a:moveTo>
                    <a:cubicBezTo>
                      <a:pt x="851941" y="1394085"/>
                      <a:pt x="1109272" y="989351"/>
                      <a:pt x="1184223" y="851941"/>
                    </a:cubicBezTo>
                    <a:cubicBezTo>
                      <a:pt x="1259174" y="714531"/>
                      <a:pt x="1231692" y="594610"/>
                      <a:pt x="1109272" y="462197"/>
                    </a:cubicBezTo>
                    <a:cubicBezTo>
                      <a:pt x="986852" y="329784"/>
                      <a:pt x="629587" y="99934"/>
                      <a:pt x="449705" y="57462"/>
                    </a:cubicBezTo>
                    <a:cubicBezTo>
                      <a:pt x="269823" y="14990"/>
                      <a:pt x="0" y="0"/>
                      <a:pt x="29980" y="207364"/>
                    </a:cubicBezTo>
                    <a:cubicBezTo>
                      <a:pt x="59960" y="414728"/>
                      <a:pt x="467193" y="1179227"/>
                      <a:pt x="659567" y="128665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rot="18534232">
                <a:off x="4966804" y="546167"/>
                <a:ext cx="1992160" cy="2306559"/>
              </a:xfrm>
              <a:custGeom>
                <a:avLst/>
                <a:gdLst>
                  <a:gd name="connsiteX0" fmla="*/ 659567 w 1259174"/>
                  <a:gd name="connsiteY0" fmla="*/ 1286656 h 1394085"/>
                  <a:gd name="connsiteX1" fmla="*/ 1184223 w 1259174"/>
                  <a:gd name="connsiteY1" fmla="*/ 851941 h 1394085"/>
                  <a:gd name="connsiteX2" fmla="*/ 1109272 w 1259174"/>
                  <a:gd name="connsiteY2" fmla="*/ 462197 h 1394085"/>
                  <a:gd name="connsiteX3" fmla="*/ 449705 w 1259174"/>
                  <a:gd name="connsiteY3" fmla="*/ 57462 h 1394085"/>
                  <a:gd name="connsiteX4" fmla="*/ 29980 w 1259174"/>
                  <a:gd name="connsiteY4" fmla="*/ 207364 h 1394085"/>
                  <a:gd name="connsiteX5" fmla="*/ 659567 w 1259174"/>
                  <a:gd name="connsiteY5" fmla="*/ 1286656 h 1394085"/>
                  <a:gd name="connsiteX0" fmla="*/ 659567 w 1222930"/>
                  <a:gd name="connsiteY0" fmla="*/ 1301693 h 1409122"/>
                  <a:gd name="connsiteX1" fmla="*/ 1184223 w 1222930"/>
                  <a:gd name="connsiteY1" fmla="*/ 866978 h 1409122"/>
                  <a:gd name="connsiteX2" fmla="*/ 891809 w 1222930"/>
                  <a:gd name="connsiteY2" fmla="*/ 657395 h 1409122"/>
                  <a:gd name="connsiteX3" fmla="*/ 449705 w 1222930"/>
                  <a:gd name="connsiteY3" fmla="*/ 72499 h 1409122"/>
                  <a:gd name="connsiteX4" fmla="*/ 29980 w 1222930"/>
                  <a:gd name="connsiteY4" fmla="*/ 222401 h 1409122"/>
                  <a:gd name="connsiteX5" fmla="*/ 659567 w 1222930"/>
                  <a:gd name="connsiteY5" fmla="*/ 1301693 h 1409122"/>
                  <a:gd name="connsiteX0" fmla="*/ 659567 w 1662956"/>
                  <a:gd name="connsiteY0" fmla="*/ 1301693 h 2386883"/>
                  <a:gd name="connsiteX1" fmla="*/ 1624249 w 1662956"/>
                  <a:gd name="connsiteY1" fmla="*/ 2279500 h 2386883"/>
                  <a:gd name="connsiteX2" fmla="*/ 891809 w 1662956"/>
                  <a:gd name="connsiteY2" fmla="*/ 657395 h 2386883"/>
                  <a:gd name="connsiteX3" fmla="*/ 449705 w 1662956"/>
                  <a:gd name="connsiteY3" fmla="*/ 72499 h 2386883"/>
                  <a:gd name="connsiteX4" fmla="*/ 29980 w 1662956"/>
                  <a:gd name="connsiteY4" fmla="*/ 222401 h 2386883"/>
                  <a:gd name="connsiteX5" fmla="*/ 659567 w 1662956"/>
                  <a:gd name="connsiteY5" fmla="*/ 1301693 h 2386883"/>
                  <a:gd name="connsiteX0" fmla="*/ 602482 w 1667953"/>
                  <a:gd name="connsiteY0" fmla="*/ 1301506 h 2386852"/>
                  <a:gd name="connsiteX1" fmla="*/ 1620377 w 1667953"/>
                  <a:gd name="connsiteY1" fmla="*/ 2279500 h 2386852"/>
                  <a:gd name="connsiteX2" fmla="*/ 887937 w 1667953"/>
                  <a:gd name="connsiteY2" fmla="*/ 657395 h 2386852"/>
                  <a:gd name="connsiteX3" fmla="*/ 445833 w 1667953"/>
                  <a:gd name="connsiteY3" fmla="*/ 72499 h 2386852"/>
                  <a:gd name="connsiteX4" fmla="*/ 26108 w 1667953"/>
                  <a:gd name="connsiteY4" fmla="*/ 222401 h 2386852"/>
                  <a:gd name="connsiteX5" fmla="*/ 602482 w 1667953"/>
                  <a:gd name="connsiteY5" fmla="*/ 1301506 h 2386852"/>
                  <a:gd name="connsiteX0" fmla="*/ 602482 w 1667953"/>
                  <a:gd name="connsiteY0" fmla="*/ 1301506 h 2386852"/>
                  <a:gd name="connsiteX1" fmla="*/ 1620377 w 1667953"/>
                  <a:gd name="connsiteY1" fmla="*/ 2279500 h 2386852"/>
                  <a:gd name="connsiteX2" fmla="*/ 887937 w 1667953"/>
                  <a:gd name="connsiteY2" fmla="*/ 657395 h 2386852"/>
                  <a:gd name="connsiteX3" fmla="*/ 445833 w 1667953"/>
                  <a:gd name="connsiteY3" fmla="*/ 72499 h 2386852"/>
                  <a:gd name="connsiteX4" fmla="*/ 26108 w 1667953"/>
                  <a:gd name="connsiteY4" fmla="*/ 222401 h 2386852"/>
                  <a:gd name="connsiteX5" fmla="*/ 602482 w 1667953"/>
                  <a:gd name="connsiteY5" fmla="*/ 1301506 h 2386852"/>
                  <a:gd name="connsiteX0" fmla="*/ 602482 w 1667953"/>
                  <a:gd name="connsiteY0" fmla="*/ 1301506 h 2386852"/>
                  <a:gd name="connsiteX1" fmla="*/ 1620377 w 1667953"/>
                  <a:gd name="connsiteY1" fmla="*/ 2279500 h 2386852"/>
                  <a:gd name="connsiteX2" fmla="*/ 887937 w 1667953"/>
                  <a:gd name="connsiteY2" fmla="*/ 657395 h 2386852"/>
                  <a:gd name="connsiteX3" fmla="*/ 445833 w 1667953"/>
                  <a:gd name="connsiteY3" fmla="*/ 72499 h 2386852"/>
                  <a:gd name="connsiteX4" fmla="*/ 26108 w 1667953"/>
                  <a:gd name="connsiteY4" fmla="*/ 222401 h 2386852"/>
                  <a:gd name="connsiteX5" fmla="*/ 602482 w 1667953"/>
                  <a:gd name="connsiteY5" fmla="*/ 1301506 h 2386852"/>
                  <a:gd name="connsiteX0" fmla="*/ 602482 w 1667953"/>
                  <a:gd name="connsiteY0" fmla="*/ 1301506 h 2386852"/>
                  <a:gd name="connsiteX1" fmla="*/ 1620377 w 1667953"/>
                  <a:gd name="connsiteY1" fmla="*/ 2279500 h 2386852"/>
                  <a:gd name="connsiteX2" fmla="*/ 887937 w 1667953"/>
                  <a:gd name="connsiteY2" fmla="*/ 657395 h 2386852"/>
                  <a:gd name="connsiteX3" fmla="*/ 445833 w 1667953"/>
                  <a:gd name="connsiteY3" fmla="*/ 72499 h 2386852"/>
                  <a:gd name="connsiteX4" fmla="*/ 26108 w 1667953"/>
                  <a:gd name="connsiteY4" fmla="*/ 222401 h 2386852"/>
                  <a:gd name="connsiteX5" fmla="*/ 602482 w 1667953"/>
                  <a:gd name="connsiteY5" fmla="*/ 1301506 h 2386852"/>
                  <a:gd name="connsiteX0" fmla="*/ 602482 w 1641547"/>
                  <a:gd name="connsiteY0" fmla="*/ 1301506 h 2510905"/>
                  <a:gd name="connsiteX1" fmla="*/ 1014957 w 1641547"/>
                  <a:gd name="connsiteY1" fmla="*/ 2045822 h 2510905"/>
                  <a:gd name="connsiteX2" fmla="*/ 1620377 w 1641547"/>
                  <a:gd name="connsiteY2" fmla="*/ 2279500 h 2510905"/>
                  <a:gd name="connsiteX3" fmla="*/ 887937 w 1641547"/>
                  <a:gd name="connsiteY3" fmla="*/ 657395 h 2510905"/>
                  <a:gd name="connsiteX4" fmla="*/ 445833 w 1641547"/>
                  <a:gd name="connsiteY4" fmla="*/ 72499 h 2510905"/>
                  <a:gd name="connsiteX5" fmla="*/ 26108 w 1641547"/>
                  <a:gd name="connsiteY5" fmla="*/ 222401 h 2510905"/>
                  <a:gd name="connsiteX6" fmla="*/ 602482 w 1641547"/>
                  <a:gd name="connsiteY6" fmla="*/ 1301506 h 2510905"/>
                  <a:gd name="connsiteX0" fmla="*/ 602482 w 1660131"/>
                  <a:gd name="connsiteY0" fmla="*/ 1301506 h 2487411"/>
                  <a:gd name="connsiteX1" fmla="*/ 1014957 w 1660131"/>
                  <a:gd name="connsiteY1" fmla="*/ 2045822 h 2487411"/>
                  <a:gd name="connsiteX2" fmla="*/ 649411 w 1660131"/>
                  <a:gd name="connsiteY2" fmla="*/ 1904864 h 2487411"/>
                  <a:gd name="connsiteX3" fmla="*/ 1620377 w 1660131"/>
                  <a:gd name="connsiteY3" fmla="*/ 2279500 h 2487411"/>
                  <a:gd name="connsiteX4" fmla="*/ 887937 w 1660131"/>
                  <a:gd name="connsiteY4" fmla="*/ 657395 h 2487411"/>
                  <a:gd name="connsiteX5" fmla="*/ 445833 w 1660131"/>
                  <a:gd name="connsiteY5" fmla="*/ 72499 h 2487411"/>
                  <a:gd name="connsiteX6" fmla="*/ 26108 w 1660131"/>
                  <a:gd name="connsiteY6" fmla="*/ 222401 h 2487411"/>
                  <a:gd name="connsiteX7" fmla="*/ 602482 w 1660131"/>
                  <a:gd name="connsiteY7" fmla="*/ 1301506 h 2487411"/>
                  <a:gd name="connsiteX0" fmla="*/ 602482 w 1818829"/>
                  <a:gd name="connsiteY0" fmla="*/ 1301506 h 2199018"/>
                  <a:gd name="connsiteX1" fmla="*/ 1014957 w 1818829"/>
                  <a:gd name="connsiteY1" fmla="*/ 2045822 h 2199018"/>
                  <a:gd name="connsiteX2" fmla="*/ 649411 w 1818829"/>
                  <a:gd name="connsiteY2" fmla="*/ 1904864 h 2199018"/>
                  <a:gd name="connsiteX3" fmla="*/ 1779075 w 1818829"/>
                  <a:gd name="connsiteY3" fmla="*/ 1991107 h 2199018"/>
                  <a:gd name="connsiteX4" fmla="*/ 887937 w 1818829"/>
                  <a:gd name="connsiteY4" fmla="*/ 657395 h 2199018"/>
                  <a:gd name="connsiteX5" fmla="*/ 445833 w 1818829"/>
                  <a:gd name="connsiteY5" fmla="*/ 72499 h 2199018"/>
                  <a:gd name="connsiteX6" fmla="*/ 26108 w 1818829"/>
                  <a:gd name="connsiteY6" fmla="*/ 222401 h 2199018"/>
                  <a:gd name="connsiteX7" fmla="*/ 602482 w 1818829"/>
                  <a:gd name="connsiteY7" fmla="*/ 1301506 h 2199018"/>
                  <a:gd name="connsiteX0" fmla="*/ 602482 w 1823858"/>
                  <a:gd name="connsiteY0" fmla="*/ 1283939 h 2201931"/>
                  <a:gd name="connsiteX1" fmla="*/ 1014957 w 1823858"/>
                  <a:gd name="connsiteY1" fmla="*/ 2028255 h 2201931"/>
                  <a:gd name="connsiteX2" fmla="*/ 649411 w 1823858"/>
                  <a:gd name="connsiteY2" fmla="*/ 1887297 h 2201931"/>
                  <a:gd name="connsiteX3" fmla="*/ 1779075 w 1823858"/>
                  <a:gd name="connsiteY3" fmla="*/ 1973540 h 2201931"/>
                  <a:gd name="connsiteX4" fmla="*/ 918107 w 1823858"/>
                  <a:gd name="connsiteY4" fmla="*/ 516954 h 2201931"/>
                  <a:gd name="connsiteX5" fmla="*/ 445833 w 1823858"/>
                  <a:gd name="connsiteY5" fmla="*/ 54932 h 2201931"/>
                  <a:gd name="connsiteX6" fmla="*/ 26108 w 1823858"/>
                  <a:gd name="connsiteY6" fmla="*/ 204834 h 2201931"/>
                  <a:gd name="connsiteX7" fmla="*/ 602482 w 1823858"/>
                  <a:gd name="connsiteY7" fmla="*/ 1283939 h 2201931"/>
                  <a:gd name="connsiteX0" fmla="*/ 602482 w 1823858"/>
                  <a:gd name="connsiteY0" fmla="*/ 1283939 h 2201931"/>
                  <a:gd name="connsiteX1" fmla="*/ 567524 w 1823858"/>
                  <a:gd name="connsiteY1" fmla="*/ 1978463 h 2201931"/>
                  <a:gd name="connsiteX2" fmla="*/ 649411 w 1823858"/>
                  <a:gd name="connsiteY2" fmla="*/ 1887297 h 2201931"/>
                  <a:gd name="connsiteX3" fmla="*/ 1779075 w 1823858"/>
                  <a:gd name="connsiteY3" fmla="*/ 1973540 h 2201931"/>
                  <a:gd name="connsiteX4" fmla="*/ 918107 w 1823858"/>
                  <a:gd name="connsiteY4" fmla="*/ 516954 h 2201931"/>
                  <a:gd name="connsiteX5" fmla="*/ 445833 w 1823858"/>
                  <a:gd name="connsiteY5" fmla="*/ 54932 h 2201931"/>
                  <a:gd name="connsiteX6" fmla="*/ 26108 w 1823858"/>
                  <a:gd name="connsiteY6" fmla="*/ 204834 h 2201931"/>
                  <a:gd name="connsiteX7" fmla="*/ 602482 w 1823858"/>
                  <a:gd name="connsiteY7" fmla="*/ 1283939 h 2201931"/>
                  <a:gd name="connsiteX0" fmla="*/ 474033 w 1805508"/>
                  <a:gd name="connsiteY0" fmla="*/ 1182920 h 2199019"/>
                  <a:gd name="connsiteX1" fmla="*/ 549174 w 1805508"/>
                  <a:gd name="connsiteY1" fmla="*/ 1975551 h 2199019"/>
                  <a:gd name="connsiteX2" fmla="*/ 631061 w 1805508"/>
                  <a:gd name="connsiteY2" fmla="*/ 1884385 h 2199019"/>
                  <a:gd name="connsiteX3" fmla="*/ 1760725 w 1805508"/>
                  <a:gd name="connsiteY3" fmla="*/ 1970628 h 2199019"/>
                  <a:gd name="connsiteX4" fmla="*/ 899757 w 1805508"/>
                  <a:gd name="connsiteY4" fmla="*/ 514042 h 2199019"/>
                  <a:gd name="connsiteX5" fmla="*/ 427483 w 1805508"/>
                  <a:gd name="connsiteY5" fmla="*/ 52020 h 2199019"/>
                  <a:gd name="connsiteX6" fmla="*/ 7758 w 1805508"/>
                  <a:gd name="connsiteY6" fmla="*/ 201922 h 2199019"/>
                  <a:gd name="connsiteX7" fmla="*/ 474033 w 1805508"/>
                  <a:gd name="connsiteY7" fmla="*/ 1182920 h 2199019"/>
                  <a:gd name="connsiteX0" fmla="*/ 474033 w 1771848"/>
                  <a:gd name="connsiteY0" fmla="*/ 1182920 h 2222243"/>
                  <a:gd name="connsiteX1" fmla="*/ 549174 w 1771848"/>
                  <a:gd name="connsiteY1" fmla="*/ 1975551 h 2222243"/>
                  <a:gd name="connsiteX2" fmla="*/ 966494 w 1771848"/>
                  <a:gd name="connsiteY2" fmla="*/ 2023731 h 2222243"/>
                  <a:gd name="connsiteX3" fmla="*/ 1760725 w 1771848"/>
                  <a:gd name="connsiteY3" fmla="*/ 1970628 h 2222243"/>
                  <a:gd name="connsiteX4" fmla="*/ 899757 w 1771848"/>
                  <a:gd name="connsiteY4" fmla="*/ 514042 h 2222243"/>
                  <a:gd name="connsiteX5" fmla="*/ 427483 w 1771848"/>
                  <a:gd name="connsiteY5" fmla="*/ 52020 h 2222243"/>
                  <a:gd name="connsiteX6" fmla="*/ 7758 w 1771848"/>
                  <a:gd name="connsiteY6" fmla="*/ 201922 h 2222243"/>
                  <a:gd name="connsiteX7" fmla="*/ 474033 w 1771848"/>
                  <a:gd name="connsiteY7" fmla="*/ 1182920 h 2222243"/>
                  <a:gd name="connsiteX0" fmla="*/ 474033 w 1767498"/>
                  <a:gd name="connsiteY0" fmla="*/ 1182920 h 2524772"/>
                  <a:gd name="connsiteX1" fmla="*/ 549174 w 1767498"/>
                  <a:gd name="connsiteY1" fmla="*/ 1975551 h 2524772"/>
                  <a:gd name="connsiteX2" fmla="*/ 966494 w 1767498"/>
                  <a:gd name="connsiteY2" fmla="*/ 2023731 h 2524772"/>
                  <a:gd name="connsiteX3" fmla="*/ 1756375 w 1767498"/>
                  <a:gd name="connsiteY3" fmla="*/ 2273157 h 2524772"/>
                  <a:gd name="connsiteX4" fmla="*/ 899757 w 1767498"/>
                  <a:gd name="connsiteY4" fmla="*/ 514042 h 2524772"/>
                  <a:gd name="connsiteX5" fmla="*/ 427483 w 1767498"/>
                  <a:gd name="connsiteY5" fmla="*/ 52020 h 2524772"/>
                  <a:gd name="connsiteX6" fmla="*/ 7758 w 1767498"/>
                  <a:gd name="connsiteY6" fmla="*/ 201922 h 2524772"/>
                  <a:gd name="connsiteX7" fmla="*/ 474033 w 1767498"/>
                  <a:gd name="connsiteY7" fmla="*/ 1182920 h 2524772"/>
                  <a:gd name="connsiteX0" fmla="*/ 606825 w 1900290"/>
                  <a:gd name="connsiteY0" fmla="*/ 1194703 h 2536555"/>
                  <a:gd name="connsiteX1" fmla="*/ 681966 w 1900290"/>
                  <a:gd name="connsiteY1" fmla="*/ 1987334 h 2536555"/>
                  <a:gd name="connsiteX2" fmla="*/ 1099286 w 1900290"/>
                  <a:gd name="connsiteY2" fmla="*/ 2035514 h 2536555"/>
                  <a:gd name="connsiteX3" fmla="*/ 1889167 w 1900290"/>
                  <a:gd name="connsiteY3" fmla="*/ 2284940 h 2536555"/>
                  <a:gd name="connsiteX4" fmla="*/ 1032549 w 1900290"/>
                  <a:gd name="connsiteY4" fmla="*/ 525825 h 2536555"/>
                  <a:gd name="connsiteX5" fmla="*/ 560275 w 1900290"/>
                  <a:gd name="connsiteY5" fmla="*/ 63803 h 2536555"/>
                  <a:gd name="connsiteX6" fmla="*/ 7758 w 1900290"/>
                  <a:gd name="connsiteY6" fmla="*/ 188483 h 2536555"/>
                  <a:gd name="connsiteX7" fmla="*/ 606825 w 1900290"/>
                  <a:gd name="connsiteY7" fmla="*/ 1194703 h 2536555"/>
                  <a:gd name="connsiteX0" fmla="*/ 606825 w 1900290"/>
                  <a:gd name="connsiteY0" fmla="*/ 1194703 h 2536555"/>
                  <a:gd name="connsiteX1" fmla="*/ 681966 w 1900290"/>
                  <a:gd name="connsiteY1" fmla="*/ 1987334 h 2536555"/>
                  <a:gd name="connsiteX2" fmla="*/ 1099286 w 1900290"/>
                  <a:gd name="connsiteY2" fmla="*/ 2035514 h 2536555"/>
                  <a:gd name="connsiteX3" fmla="*/ 1889167 w 1900290"/>
                  <a:gd name="connsiteY3" fmla="*/ 2284940 h 2536555"/>
                  <a:gd name="connsiteX4" fmla="*/ 1032549 w 1900290"/>
                  <a:gd name="connsiteY4" fmla="*/ 525825 h 2536555"/>
                  <a:gd name="connsiteX5" fmla="*/ 560275 w 1900290"/>
                  <a:gd name="connsiteY5" fmla="*/ 63803 h 2536555"/>
                  <a:gd name="connsiteX6" fmla="*/ 7758 w 1900290"/>
                  <a:gd name="connsiteY6" fmla="*/ 188483 h 2536555"/>
                  <a:gd name="connsiteX7" fmla="*/ 606825 w 1900290"/>
                  <a:gd name="connsiteY7" fmla="*/ 1194703 h 2536555"/>
                  <a:gd name="connsiteX0" fmla="*/ 606825 w 1900290"/>
                  <a:gd name="connsiteY0" fmla="*/ 1194703 h 2536555"/>
                  <a:gd name="connsiteX1" fmla="*/ 681966 w 1900290"/>
                  <a:gd name="connsiteY1" fmla="*/ 1987334 h 2536555"/>
                  <a:gd name="connsiteX2" fmla="*/ 569251 w 1900290"/>
                  <a:gd name="connsiteY2" fmla="*/ 1747670 h 2536555"/>
                  <a:gd name="connsiteX3" fmla="*/ 1099286 w 1900290"/>
                  <a:gd name="connsiteY3" fmla="*/ 2035514 h 2536555"/>
                  <a:gd name="connsiteX4" fmla="*/ 1889167 w 1900290"/>
                  <a:gd name="connsiteY4" fmla="*/ 2284940 h 2536555"/>
                  <a:gd name="connsiteX5" fmla="*/ 1032549 w 1900290"/>
                  <a:gd name="connsiteY5" fmla="*/ 525825 h 2536555"/>
                  <a:gd name="connsiteX6" fmla="*/ 560275 w 1900290"/>
                  <a:gd name="connsiteY6" fmla="*/ 63803 h 2536555"/>
                  <a:gd name="connsiteX7" fmla="*/ 7758 w 1900290"/>
                  <a:gd name="connsiteY7" fmla="*/ 188483 h 2536555"/>
                  <a:gd name="connsiteX8" fmla="*/ 606825 w 1900290"/>
                  <a:gd name="connsiteY8" fmla="*/ 1194703 h 2536555"/>
                  <a:gd name="connsiteX0" fmla="*/ 606825 w 1900290"/>
                  <a:gd name="connsiteY0" fmla="*/ 1194703 h 2536555"/>
                  <a:gd name="connsiteX1" fmla="*/ 569251 w 1900290"/>
                  <a:gd name="connsiteY1" fmla="*/ 1747670 h 2536555"/>
                  <a:gd name="connsiteX2" fmla="*/ 1099286 w 1900290"/>
                  <a:gd name="connsiteY2" fmla="*/ 2035514 h 2536555"/>
                  <a:gd name="connsiteX3" fmla="*/ 1889167 w 1900290"/>
                  <a:gd name="connsiteY3" fmla="*/ 2284940 h 2536555"/>
                  <a:gd name="connsiteX4" fmla="*/ 1032549 w 1900290"/>
                  <a:gd name="connsiteY4" fmla="*/ 525825 h 2536555"/>
                  <a:gd name="connsiteX5" fmla="*/ 560275 w 1900290"/>
                  <a:gd name="connsiteY5" fmla="*/ 63803 h 2536555"/>
                  <a:gd name="connsiteX6" fmla="*/ 7758 w 1900290"/>
                  <a:gd name="connsiteY6" fmla="*/ 188483 h 2536555"/>
                  <a:gd name="connsiteX7" fmla="*/ 606825 w 1900290"/>
                  <a:gd name="connsiteY7" fmla="*/ 1194703 h 2536555"/>
                  <a:gd name="connsiteX0" fmla="*/ 606825 w 1864838"/>
                  <a:gd name="connsiteY0" fmla="*/ 1194703 h 2306559"/>
                  <a:gd name="connsiteX1" fmla="*/ 569251 w 1864838"/>
                  <a:gd name="connsiteY1" fmla="*/ 1747670 h 2306559"/>
                  <a:gd name="connsiteX2" fmla="*/ 1099286 w 1864838"/>
                  <a:gd name="connsiteY2" fmla="*/ 2035514 h 2306559"/>
                  <a:gd name="connsiteX3" fmla="*/ 1853715 w 1864838"/>
                  <a:gd name="connsiteY3" fmla="*/ 2054944 h 2306559"/>
                  <a:gd name="connsiteX4" fmla="*/ 1032549 w 1864838"/>
                  <a:gd name="connsiteY4" fmla="*/ 525825 h 2306559"/>
                  <a:gd name="connsiteX5" fmla="*/ 560275 w 1864838"/>
                  <a:gd name="connsiteY5" fmla="*/ 63803 h 2306559"/>
                  <a:gd name="connsiteX6" fmla="*/ 7758 w 1864838"/>
                  <a:gd name="connsiteY6" fmla="*/ 188483 h 2306559"/>
                  <a:gd name="connsiteX7" fmla="*/ 606825 w 1864838"/>
                  <a:gd name="connsiteY7" fmla="*/ 1194703 h 230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4838" h="2306559">
                    <a:moveTo>
                      <a:pt x="606825" y="1194703"/>
                    </a:moveTo>
                    <a:cubicBezTo>
                      <a:pt x="700407" y="1454567"/>
                      <a:pt x="487174" y="1607535"/>
                      <a:pt x="569251" y="1747670"/>
                    </a:cubicBezTo>
                    <a:cubicBezTo>
                      <a:pt x="651328" y="1887805"/>
                      <a:pt x="885209" y="1984302"/>
                      <a:pt x="1099286" y="2035514"/>
                    </a:cubicBezTo>
                    <a:cubicBezTo>
                      <a:pt x="1313363" y="2086726"/>
                      <a:pt x="1864838" y="2306559"/>
                      <a:pt x="1853715" y="2054944"/>
                    </a:cubicBezTo>
                    <a:cubicBezTo>
                      <a:pt x="1842592" y="1803329"/>
                      <a:pt x="1248122" y="857682"/>
                      <a:pt x="1032549" y="525825"/>
                    </a:cubicBezTo>
                    <a:cubicBezTo>
                      <a:pt x="816976" y="193968"/>
                      <a:pt x="731073" y="120027"/>
                      <a:pt x="560275" y="63803"/>
                    </a:cubicBezTo>
                    <a:cubicBezTo>
                      <a:pt x="389477" y="7579"/>
                      <a:pt x="0" y="0"/>
                      <a:pt x="7758" y="188483"/>
                    </a:cubicBezTo>
                    <a:cubicBezTo>
                      <a:pt x="226599" y="461455"/>
                      <a:pt x="513243" y="934839"/>
                      <a:pt x="606825" y="119470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 name="Group 42"/>
          <p:cNvGrpSpPr/>
          <p:nvPr/>
        </p:nvGrpSpPr>
        <p:grpSpPr>
          <a:xfrm>
            <a:off x="0" y="1238248"/>
            <a:ext cx="9358859" cy="5619752"/>
            <a:chOff x="0" y="1238248"/>
            <a:chExt cx="9358859" cy="5619752"/>
          </a:xfrm>
        </p:grpSpPr>
        <p:pic>
          <p:nvPicPr>
            <p:cNvPr id="1026" name="Picture 2" descr="http://theresilientearth.com/files/images/earths_structure-USGS.jpg"/>
            <p:cNvPicPr>
              <a:picLocks noChangeAspect="1" noChangeArrowheads="1"/>
            </p:cNvPicPr>
            <p:nvPr/>
          </p:nvPicPr>
          <p:blipFill>
            <a:blip r:embed="rId3" cstate="print"/>
            <a:srcRect/>
            <a:stretch>
              <a:fillRect/>
            </a:stretch>
          </p:blipFill>
          <p:spPr bwMode="auto">
            <a:xfrm>
              <a:off x="0" y="1238248"/>
              <a:ext cx="9144000" cy="5619752"/>
            </a:xfrm>
            <a:prstGeom prst="rect">
              <a:avLst/>
            </a:prstGeom>
            <a:noFill/>
          </p:spPr>
        </p:pic>
        <p:sp>
          <p:nvSpPr>
            <p:cNvPr id="42" name="Freeform 41"/>
            <p:cNvSpPr/>
            <p:nvPr/>
          </p:nvSpPr>
          <p:spPr>
            <a:xfrm>
              <a:off x="5136630" y="1429062"/>
              <a:ext cx="4222229" cy="5121640"/>
            </a:xfrm>
            <a:custGeom>
              <a:avLst/>
              <a:gdLst>
                <a:gd name="connsiteX0" fmla="*/ 2073639 w 4222229"/>
                <a:gd name="connsiteY0" fmla="*/ 724525 h 5746230"/>
                <a:gd name="connsiteX1" fmla="*/ 214859 w 4222229"/>
                <a:gd name="connsiteY1" fmla="*/ 5131633 h 5746230"/>
                <a:gd name="connsiteX2" fmla="*/ 784485 w 4222229"/>
                <a:gd name="connsiteY2" fmla="*/ 4412105 h 5746230"/>
                <a:gd name="connsiteX3" fmla="*/ 1728865 w 4222229"/>
                <a:gd name="connsiteY3" fmla="*/ 3692577 h 5746230"/>
                <a:gd name="connsiteX4" fmla="*/ 3003029 w 4222229"/>
                <a:gd name="connsiteY4" fmla="*/ 2028669 h 5746230"/>
                <a:gd name="connsiteX5" fmla="*/ 3812498 w 4222229"/>
                <a:gd name="connsiteY5" fmla="*/ 1908748 h 5746230"/>
                <a:gd name="connsiteX6" fmla="*/ 3977390 w 4222229"/>
                <a:gd name="connsiteY6" fmla="*/ 1698885 h 5746230"/>
                <a:gd name="connsiteX7" fmla="*/ 3902439 w 4222229"/>
                <a:gd name="connsiteY7" fmla="*/ 784485 h 5746230"/>
                <a:gd name="connsiteX8" fmla="*/ 2073639 w 4222229"/>
                <a:gd name="connsiteY8" fmla="*/ 724525 h 5746230"/>
                <a:gd name="connsiteX0" fmla="*/ 2073639 w 4222229"/>
                <a:gd name="connsiteY0" fmla="*/ 99935 h 5121640"/>
                <a:gd name="connsiteX1" fmla="*/ 214859 w 4222229"/>
                <a:gd name="connsiteY1" fmla="*/ 4507043 h 5121640"/>
                <a:gd name="connsiteX2" fmla="*/ 784485 w 4222229"/>
                <a:gd name="connsiteY2" fmla="*/ 3787515 h 5121640"/>
                <a:gd name="connsiteX3" fmla="*/ 1728865 w 4222229"/>
                <a:gd name="connsiteY3" fmla="*/ 3067987 h 5121640"/>
                <a:gd name="connsiteX4" fmla="*/ 3003029 w 4222229"/>
                <a:gd name="connsiteY4" fmla="*/ 1404079 h 5121640"/>
                <a:gd name="connsiteX5" fmla="*/ 3812498 w 4222229"/>
                <a:gd name="connsiteY5" fmla="*/ 1284158 h 5121640"/>
                <a:gd name="connsiteX6" fmla="*/ 3977390 w 4222229"/>
                <a:gd name="connsiteY6" fmla="*/ 1074295 h 5121640"/>
                <a:gd name="connsiteX7" fmla="*/ 3902439 w 4222229"/>
                <a:gd name="connsiteY7" fmla="*/ 159895 h 5121640"/>
                <a:gd name="connsiteX8" fmla="*/ 2073639 w 4222229"/>
                <a:gd name="connsiteY8" fmla="*/ 99935 h 5121640"/>
                <a:gd name="connsiteX0" fmla="*/ 2073639 w 4222229"/>
                <a:gd name="connsiteY0" fmla="*/ 99935 h 5121640"/>
                <a:gd name="connsiteX1" fmla="*/ 214859 w 4222229"/>
                <a:gd name="connsiteY1" fmla="*/ 4507043 h 5121640"/>
                <a:gd name="connsiteX2" fmla="*/ 784485 w 4222229"/>
                <a:gd name="connsiteY2" fmla="*/ 3787515 h 5121640"/>
                <a:gd name="connsiteX3" fmla="*/ 1728865 w 4222229"/>
                <a:gd name="connsiteY3" fmla="*/ 3067987 h 5121640"/>
                <a:gd name="connsiteX4" fmla="*/ 3003029 w 4222229"/>
                <a:gd name="connsiteY4" fmla="*/ 1404079 h 5121640"/>
                <a:gd name="connsiteX5" fmla="*/ 3812498 w 4222229"/>
                <a:gd name="connsiteY5" fmla="*/ 1284158 h 5121640"/>
                <a:gd name="connsiteX6" fmla="*/ 3977390 w 4222229"/>
                <a:gd name="connsiteY6" fmla="*/ 1074295 h 5121640"/>
                <a:gd name="connsiteX7" fmla="*/ 3902439 w 4222229"/>
                <a:gd name="connsiteY7" fmla="*/ 159895 h 5121640"/>
                <a:gd name="connsiteX8" fmla="*/ 2073639 w 4222229"/>
                <a:gd name="connsiteY8" fmla="*/ 99935 h 5121640"/>
                <a:gd name="connsiteX0" fmla="*/ 2073639 w 4222229"/>
                <a:gd name="connsiteY0" fmla="*/ 99935 h 5121640"/>
                <a:gd name="connsiteX1" fmla="*/ 214859 w 4222229"/>
                <a:gd name="connsiteY1" fmla="*/ 4507043 h 5121640"/>
                <a:gd name="connsiteX2" fmla="*/ 784485 w 4222229"/>
                <a:gd name="connsiteY2" fmla="*/ 3787515 h 5121640"/>
                <a:gd name="connsiteX3" fmla="*/ 1728865 w 4222229"/>
                <a:gd name="connsiteY3" fmla="*/ 3067987 h 5121640"/>
                <a:gd name="connsiteX4" fmla="*/ 3003029 w 4222229"/>
                <a:gd name="connsiteY4" fmla="*/ 1404079 h 5121640"/>
                <a:gd name="connsiteX5" fmla="*/ 3812498 w 4222229"/>
                <a:gd name="connsiteY5" fmla="*/ 1284158 h 5121640"/>
                <a:gd name="connsiteX6" fmla="*/ 3977390 w 4222229"/>
                <a:gd name="connsiteY6" fmla="*/ 1074295 h 5121640"/>
                <a:gd name="connsiteX7" fmla="*/ 3902439 w 4222229"/>
                <a:gd name="connsiteY7" fmla="*/ 159895 h 5121640"/>
                <a:gd name="connsiteX8" fmla="*/ 2073639 w 4222229"/>
                <a:gd name="connsiteY8" fmla="*/ 99935 h 512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2229" h="5121640">
                  <a:moveTo>
                    <a:pt x="2073639" y="99935"/>
                  </a:moveTo>
                  <a:cubicBezTo>
                    <a:pt x="1636426" y="1251680"/>
                    <a:pt x="548390" y="3819994"/>
                    <a:pt x="214859" y="4507043"/>
                  </a:cubicBezTo>
                  <a:cubicBezTo>
                    <a:pt x="0" y="5121640"/>
                    <a:pt x="532151" y="4027358"/>
                    <a:pt x="784485" y="3787515"/>
                  </a:cubicBezTo>
                  <a:cubicBezTo>
                    <a:pt x="1036819" y="3547672"/>
                    <a:pt x="1359108" y="3465226"/>
                    <a:pt x="1728865" y="3067987"/>
                  </a:cubicBezTo>
                  <a:cubicBezTo>
                    <a:pt x="2098622" y="2670748"/>
                    <a:pt x="2655757" y="1701384"/>
                    <a:pt x="3003029" y="1404079"/>
                  </a:cubicBezTo>
                  <a:cubicBezTo>
                    <a:pt x="3350301" y="1106774"/>
                    <a:pt x="3650105" y="1339122"/>
                    <a:pt x="3812498" y="1284158"/>
                  </a:cubicBezTo>
                  <a:cubicBezTo>
                    <a:pt x="3974891" y="1229194"/>
                    <a:pt x="3962400" y="1261672"/>
                    <a:pt x="3977390" y="1074295"/>
                  </a:cubicBezTo>
                  <a:cubicBezTo>
                    <a:pt x="3992380" y="886918"/>
                    <a:pt x="4222229" y="319790"/>
                    <a:pt x="3902439" y="159895"/>
                  </a:cubicBezTo>
                  <a:cubicBezTo>
                    <a:pt x="3582649" y="0"/>
                    <a:pt x="3085475" y="96187"/>
                    <a:pt x="2073639" y="999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33"/>
          <p:cNvGrpSpPr/>
          <p:nvPr/>
        </p:nvGrpSpPr>
        <p:grpSpPr>
          <a:xfrm>
            <a:off x="576072" y="-457200"/>
            <a:ext cx="9188450" cy="7700963"/>
            <a:chOff x="576072" y="-457200"/>
            <a:chExt cx="9188450" cy="7700963"/>
          </a:xfrm>
        </p:grpSpPr>
        <p:pic>
          <p:nvPicPr>
            <p:cNvPr id="36" name="Picture 2"/>
            <p:cNvPicPr>
              <a:picLocks noChangeAspect="1" noChangeArrowheads="1"/>
            </p:cNvPicPr>
            <p:nvPr/>
          </p:nvPicPr>
          <p:blipFill>
            <a:blip r:embed="rId4" cstate="print"/>
            <a:srcRect/>
            <a:stretch>
              <a:fillRect/>
            </a:stretch>
          </p:blipFill>
          <p:spPr bwMode="auto">
            <a:xfrm>
              <a:off x="576072" y="-457200"/>
              <a:ext cx="9188450" cy="7700963"/>
            </a:xfrm>
            <a:prstGeom prst="rect">
              <a:avLst/>
            </a:prstGeom>
            <a:noFill/>
            <a:ln w="9525">
              <a:noFill/>
              <a:miter lim="800000"/>
              <a:headEnd/>
              <a:tailEnd/>
            </a:ln>
            <a:effectLst/>
          </p:spPr>
        </p:pic>
        <p:grpSp>
          <p:nvGrpSpPr>
            <p:cNvPr id="6" name="Group 2"/>
            <p:cNvGrpSpPr/>
            <p:nvPr/>
          </p:nvGrpSpPr>
          <p:grpSpPr>
            <a:xfrm>
              <a:off x="3282961" y="2423616"/>
              <a:ext cx="1672836" cy="246058"/>
              <a:chOff x="3282961" y="2423616"/>
              <a:chExt cx="1672836" cy="246058"/>
            </a:xfrm>
          </p:grpSpPr>
          <p:pic>
            <p:nvPicPr>
              <p:cNvPr id="38" name="Picture 3" descr="http://theresilientearth.com/files/images/earths_structure-USGS.jpg"/>
              <p:cNvPicPr>
                <a:picLocks noChangeAspect="1" noChangeArrowheads="1"/>
              </p:cNvPicPr>
              <p:nvPr/>
            </p:nvPicPr>
            <p:blipFill>
              <a:blip r:embed="rId3" cstate="print"/>
              <a:srcRect l="31667" t="18644" r="53833" b="78305"/>
              <a:stretch>
                <a:fillRect/>
              </a:stretch>
            </p:blipFill>
            <p:spPr bwMode="auto">
              <a:xfrm rot="21080991">
                <a:off x="3282961" y="2432615"/>
                <a:ext cx="995664" cy="237059"/>
              </a:xfrm>
              <a:prstGeom prst="rect">
                <a:avLst/>
              </a:prstGeom>
              <a:noFill/>
            </p:spPr>
          </p:pic>
          <p:pic>
            <p:nvPicPr>
              <p:cNvPr id="39" name="Picture 38" descr="http://theresilientearth.com/files/images/earths_structure-USGS.jpg"/>
              <p:cNvPicPr>
                <a:picLocks noChangeAspect="1" noChangeArrowheads="1"/>
              </p:cNvPicPr>
              <p:nvPr/>
            </p:nvPicPr>
            <p:blipFill>
              <a:blip r:embed="rId3" cstate="print"/>
              <a:srcRect l="31667" t="18644" r="53833" b="78305"/>
              <a:stretch>
                <a:fillRect/>
              </a:stretch>
            </p:blipFill>
            <p:spPr bwMode="auto">
              <a:xfrm rot="300000">
                <a:off x="4191549" y="2423616"/>
                <a:ext cx="764248" cy="237059"/>
              </a:xfrm>
              <a:prstGeom prst="rect">
                <a:avLst/>
              </a:prstGeom>
              <a:noFill/>
            </p:spPr>
          </p:pic>
        </p:grpSp>
      </p:grpSp>
      <p:sp>
        <p:nvSpPr>
          <p:cNvPr id="24" name="Rectangle 23"/>
          <p:cNvSpPr/>
          <p:nvPr/>
        </p:nvSpPr>
        <p:spPr>
          <a:xfrm>
            <a:off x="0" y="6400800"/>
            <a:ext cx="1066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2438400" y="4419600"/>
            <a:ext cx="990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209800" y="5253335"/>
            <a:ext cx="1295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0" y="0"/>
            <a:ext cx="9144000" cy="584775"/>
          </a:xfrm>
          <a:prstGeom prst="rect">
            <a:avLst/>
          </a:prstGeom>
          <a:noFill/>
        </p:spPr>
        <p:txBody>
          <a:bodyPr wrap="square" rtlCol="0">
            <a:spAutoFit/>
          </a:bodyPr>
          <a:lstStyle/>
          <a:p>
            <a:pPr algn="ctr"/>
            <a:r>
              <a:rPr lang="en-US" sz="3200" b="1" dirty="0" smtClean="0">
                <a:latin typeface="Arial" pitchFamily="34" charset="0"/>
                <a:cs typeface="Arial" pitchFamily="34" charset="0"/>
              </a:rPr>
              <a:t>3-D Schematic View of the Earth</a:t>
            </a:r>
          </a:p>
        </p:txBody>
      </p:sp>
      <p:sp>
        <p:nvSpPr>
          <p:cNvPr id="49" name="TextBox 48"/>
          <p:cNvSpPr txBox="1"/>
          <p:nvPr/>
        </p:nvSpPr>
        <p:spPr>
          <a:xfrm>
            <a:off x="0" y="0"/>
            <a:ext cx="9144000" cy="584775"/>
          </a:xfrm>
          <a:prstGeom prst="rect">
            <a:avLst/>
          </a:prstGeom>
          <a:solidFill>
            <a:srgbClr val="FF0000"/>
          </a:solidFill>
        </p:spPr>
        <p:txBody>
          <a:bodyPr wrap="square" rtlCol="0">
            <a:spAutoFit/>
          </a:bodyPr>
          <a:lstStyle/>
          <a:p>
            <a:pPr algn="ctr"/>
            <a:r>
              <a:rPr lang="en-US" sz="3200" b="1" dirty="0" smtClean="0">
                <a:solidFill>
                  <a:schemeClr val="bg1"/>
                </a:solidFill>
                <a:latin typeface="Arial" pitchFamily="34" charset="0"/>
                <a:cs typeface="Arial" pitchFamily="34" charset="0"/>
              </a:rPr>
              <a:t>Heat convection cells are in the Mantle.</a:t>
            </a:r>
          </a:p>
        </p:txBody>
      </p:sp>
      <p:grpSp>
        <p:nvGrpSpPr>
          <p:cNvPr id="7" name="Group 30"/>
          <p:cNvGrpSpPr/>
          <p:nvPr/>
        </p:nvGrpSpPr>
        <p:grpSpPr>
          <a:xfrm>
            <a:off x="1219200" y="3352800"/>
            <a:ext cx="1828800" cy="762000"/>
            <a:chOff x="1219200" y="3352800"/>
            <a:chExt cx="1828800" cy="762000"/>
          </a:xfrm>
        </p:grpSpPr>
        <p:sp>
          <p:nvSpPr>
            <p:cNvPr id="56" name="Rectangle 55"/>
            <p:cNvSpPr/>
            <p:nvPr/>
          </p:nvSpPr>
          <p:spPr>
            <a:xfrm>
              <a:off x="1219200" y="3657600"/>
              <a:ext cx="762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286000" y="3352800"/>
              <a:ext cx="762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Freeform 57"/>
          <p:cNvSpPr/>
          <p:nvPr/>
        </p:nvSpPr>
        <p:spPr>
          <a:xfrm>
            <a:off x="1905000" y="1917192"/>
            <a:ext cx="5086350" cy="2438400"/>
          </a:xfrm>
          <a:custGeom>
            <a:avLst/>
            <a:gdLst>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133600 h 2819400"/>
              <a:gd name="connsiteX8" fmla="*/ 742950 w 5200650"/>
              <a:gd name="connsiteY8" fmla="*/ 476250 h 2819400"/>
              <a:gd name="connsiteX9" fmla="*/ 1504950 w 5200650"/>
              <a:gd name="connsiteY9" fmla="*/ 381000 h 2819400"/>
              <a:gd name="connsiteX10" fmla="*/ 2286000 w 5200650"/>
              <a:gd name="connsiteY10" fmla="*/ 381000 h 2819400"/>
              <a:gd name="connsiteX11" fmla="*/ 838200 w 5200650"/>
              <a:gd name="connsiteY11" fmla="*/ 381000 h 2819400"/>
              <a:gd name="connsiteX12" fmla="*/ 1676400 w 5200650"/>
              <a:gd name="connsiteY12" fmla="*/ 190500 h 2819400"/>
              <a:gd name="connsiteX13" fmla="*/ 2571750 w 5200650"/>
              <a:gd name="connsiteY13" fmla="*/ 190500 h 2819400"/>
              <a:gd name="connsiteX14" fmla="*/ 2952750 w 5200650"/>
              <a:gd name="connsiteY14" fmla="*/ 5334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133600 h 2819400"/>
              <a:gd name="connsiteX8" fmla="*/ 742950 w 5200650"/>
              <a:gd name="connsiteY8" fmla="*/ 476250 h 2819400"/>
              <a:gd name="connsiteX9" fmla="*/ 1504950 w 5200650"/>
              <a:gd name="connsiteY9" fmla="*/ 381000 h 2819400"/>
              <a:gd name="connsiteX10" fmla="*/ 800100 w 5200650"/>
              <a:gd name="connsiteY10" fmla="*/ 495300 h 2819400"/>
              <a:gd name="connsiteX11" fmla="*/ 838200 w 5200650"/>
              <a:gd name="connsiteY11" fmla="*/ 381000 h 2819400"/>
              <a:gd name="connsiteX12" fmla="*/ 1676400 w 5200650"/>
              <a:gd name="connsiteY12" fmla="*/ 190500 h 2819400"/>
              <a:gd name="connsiteX13" fmla="*/ 2571750 w 5200650"/>
              <a:gd name="connsiteY13" fmla="*/ 190500 h 2819400"/>
              <a:gd name="connsiteX14" fmla="*/ 2952750 w 5200650"/>
              <a:gd name="connsiteY14" fmla="*/ 5334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133600 h 2819400"/>
              <a:gd name="connsiteX8" fmla="*/ 742950 w 5200650"/>
              <a:gd name="connsiteY8" fmla="*/ 476250 h 2819400"/>
              <a:gd name="connsiteX9" fmla="*/ 1028700 w 5200650"/>
              <a:gd name="connsiteY9" fmla="*/ 342900 h 2819400"/>
              <a:gd name="connsiteX10" fmla="*/ 800100 w 5200650"/>
              <a:gd name="connsiteY10" fmla="*/ 495300 h 2819400"/>
              <a:gd name="connsiteX11" fmla="*/ 838200 w 5200650"/>
              <a:gd name="connsiteY11" fmla="*/ 381000 h 2819400"/>
              <a:gd name="connsiteX12" fmla="*/ 1676400 w 5200650"/>
              <a:gd name="connsiteY12" fmla="*/ 190500 h 2819400"/>
              <a:gd name="connsiteX13" fmla="*/ 2571750 w 5200650"/>
              <a:gd name="connsiteY13" fmla="*/ 190500 h 2819400"/>
              <a:gd name="connsiteX14" fmla="*/ 2952750 w 5200650"/>
              <a:gd name="connsiteY14" fmla="*/ 5334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133600 h 2819400"/>
              <a:gd name="connsiteX8" fmla="*/ 742950 w 5200650"/>
              <a:gd name="connsiteY8" fmla="*/ 476250 h 2819400"/>
              <a:gd name="connsiteX9" fmla="*/ 1028700 w 5200650"/>
              <a:gd name="connsiteY9" fmla="*/ 342900 h 2819400"/>
              <a:gd name="connsiteX10" fmla="*/ 800100 w 5200650"/>
              <a:gd name="connsiteY10" fmla="*/ 495300 h 2819400"/>
              <a:gd name="connsiteX11" fmla="*/ 838200 w 5200650"/>
              <a:gd name="connsiteY11" fmla="*/ 381000 h 2819400"/>
              <a:gd name="connsiteX12" fmla="*/ 1790700 w 5200650"/>
              <a:gd name="connsiteY12" fmla="*/ 190500 h 2819400"/>
              <a:gd name="connsiteX13" fmla="*/ 2571750 w 5200650"/>
              <a:gd name="connsiteY13" fmla="*/ 190500 h 2819400"/>
              <a:gd name="connsiteX14" fmla="*/ 2952750 w 5200650"/>
              <a:gd name="connsiteY14" fmla="*/ 5334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133600 h 2819400"/>
              <a:gd name="connsiteX8" fmla="*/ 742950 w 5200650"/>
              <a:gd name="connsiteY8" fmla="*/ 476250 h 2819400"/>
              <a:gd name="connsiteX9" fmla="*/ 1028700 w 5200650"/>
              <a:gd name="connsiteY9" fmla="*/ 342900 h 2819400"/>
              <a:gd name="connsiteX10" fmla="*/ 800100 w 5200650"/>
              <a:gd name="connsiteY10" fmla="*/ 495300 h 2819400"/>
              <a:gd name="connsiteX11" fmla="*/ 838200 w 5200650"/>
              <a:gd name="connsiteY11" fmla="*/ 381000 h 2819400"/>
              <a:gd name="connsiteX12" fmla="*/ 1790700 w 5200650"/>
              <a:gd name="connsiteY12" fmla="*/ 190500 h 2819400"/>
              <a:gd name="connsiteX13" fmla="*/ 2571750 w 5200650"/>
              <a:gd name="connsiteY13" fmla="*/ 190500 h 2819400"/>
              <a:gd name="connsiteX14" fmla="*/ 2781300 w 5200650"/>
              <a:gd name="connsiteY14" fmla="*/ 4191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247900 h 2819400"/>
              <a:gd name="connsiteX8" fmla="*/ 742950 w 5200650"/>
              <a:gd name="connsiteY8" fmla="*/ 476250 h 2819400"/>
              <a:gd name="connsiteX9" fmla="*/ 1028700 w 5200650"/>
              <a:gd name="connsiteY9" fmla="*/ 342900 h 2819400"/>
              <a:gd name="connsiteX10" fmla="*/ 800100 w 5200650"/>
              <a:gd name="connsiteY10" fmla="*/ 495300 h 2819400"/>
              <a:gd name="connsiteX11" fmla="*/ 838200 w 5200650"/>
              <a:gd name="connsiteY11" fmla="*/ 381000 h 2819400"/>
              <a:gd name="connsiteX12" fmla="*/ 1790700 w 5200650"/>
              <a:gd name="connsiteY12" fmla="*/ 190500 h 2819400"/>
              <a:gd name="connsiteX13" fmla="*/ 2571750 w 5200650"/>
              <a:gd name="connsiteY13" fmla="*/ 190500 h 2819400"/>
              <a:gd name="connsiteX14" fmla="*/ 2781300 w 5200650"/>
              <a:gd name="connsiteY14" fmla="*/ 4191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514850 w 5200650"/>
              <a:gd name="connsiteY0" fmla="*/ 1485900 h 2819400"/>
              <a:gd name="connsiteX1" fmla="*/ 3257550 w 5200650"/>
              <a:gd name="connsiteY1" fmla="*/ 2114550 h 2819400"/>
              <a:gd name="connsiteX2" fmla="*/ 2114550 w 5200650"/>
              <a:gd name="connsiteY2" fmla="*/ 1981200 h 2819400"/>
              <a:gd name="connsiteX3" fmla="*/ 1905000 w 5200650"/>
              <a:gd name="connsiteY3" fmla="*/ 1981200 h 2819400"/>
              <a:gd name="connsiteX4" fmla="*/ 1428750 w 5200650"/>
              <a:gd name="connsiteY4" fmla="*/ 2114550 h 2819400"/>
              <a:gd name="connsiteX5" fmla="*/ 38100 w 5200650"/>
              <a:gd name="connsiteY5" fmla="*/ 2819400 h 2819400"/>
              <a:gd name="connsiteX6" fmla="*/ 0 w 5200650"/>
              <a:gd name="connsiteY6" fmla="*/ 2190750 h 2819400"/>
              <a:gd name="connsiteX7" fmla="*/ 114300 w 5200650"/>
              <a:gd name="connsiteY7" fmla="*/ 2247900 h 2819400"/>
              <a:gd name="connsiteX8" fmla="*/ 742950 w 5200650"/>
              <a:gd name="connsiteY8" fmla="*/ 476250 h 2819400"/>
              <a:gd name="connsiteX9" fmla="*/ 1028700 w 5200650"/>
              <a:gd name="connsiteY9" fmla="*/ 342900 h 2819400"/>
              <a:gd name="connsiteX10" fmla="*/ 723900 w 5200650"/>
              <a:gd name="connsiteY10" fmla="*/ 419100 h 2819400"/>
              <a:gd name="connsiteX11" fmla="*/ 838200 w 5200650"/>
              <a:gd name="connsiteY11" fmla="*/ 381000 h 2819400"/>
              <a:gd name="connsiteX12" fmla="*/ 1790700 w 5200650"/>
              <a:gd name="connsiteY12" fmla="*/ 190500 h 2819400"/>
              <a:gd name="connsiteX13" fmla="*/ 2571750 w 5200650"/>
              <a:gd name="connsiteY13" fmla="*/ 190500 h 2819400"/>
              <a:gd name="connsiteX14" fmla="*/ 2781300 w 5200650"/>
              <a:gd name="connsiteY14" fmla="*/ 419100 h 2819400"/>
              <a:gd name="connsiteX15" fmla="*/ 2971800 w 5200650"/>
              <a:gd name="connsiteY15" fmla="*/ 361950 h 2819400"/>
              <a:gd name="connsiteX16" fmla="*/ 3505200 w 5200650"/>
              <a:gd name="connsiteY16" fmla="*/ 400050 h 2819400"/>
              <a:gd name="connsiteX17" fmla="*/ 3962400 w 5200650"/>
              <a:gd name="connsiteY17" fmla="*/ 457200 h 2819400"/>
              <a:gd name="connsiteX18" fmla="*/ 5200650 w 5200650"/>
              <a:gd name="connsiteY18" fmla="*/ 0 h 2819400"/>
              <a:gd name="connsiteX19" fmla="*/ 4457700 w 5200650"/>
              <a:gd name="connsiteY19" fmla="*/ 16192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419600 w 5162550"/>
              <a:gd name="connsiteY19" fmla="*/ 16192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419600 w 5162550"/>
              <a:gd name="connsiteY19" fmla="*/ 16192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419600 w 5162550"/>
              <a:gd name="connsiteY19" fmla="*/ 16192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267200 w 5162550"/>
              <a:gd name="connsiteY19" fmla="*/ 13144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495800 w 5162550"/>
              <a:gd name="connsiteY19" fmla="*/ 1466850 h 2819400"/>
              <a:gd name="connsiteX0" fmla="*/ 4476750 w 5162550"/>
              <a:gd name="connsiteY0" fmla="*/ 1485900 h 2819400"/>
              <a:gd name="connsiteX1" fmla="*/ 3219450 w 5162550"/>
              <a:gd name="connsiteY1" fmla="*/ 2114550 h 2819400"/>
              <a:gd name="connsiteX2" fmla="*/ 2076450 w 5162550"/>
              <a:gd name="connsiteY2" fmla="*/ 1981200 h 2819400"/>
              <a:gd name="connsiteX3" fmla="*/ 1866900 w 5162550"/>
              <a:gd name="connsiteY3" fmla="*/ 1981200 h 2819400"/>
              <a:gd name="connsiteX4" fmla="*/ 1390650 w 5162550"/>
              <a:gd name="connsiteY4" fmla="*/ 2114550 h 2819400"/>
              <a:gd name="connsiteX5" fmla="*/ 0 w 5162550"/>
              <a:gd name="connsiteY5" fmla="*/ 2819400 h 2819400"/>
              <a:gd name="connsiteX6" fmla="*/ 0 w 5162550"/>
              <a:gd name="connsiteY6" fmla="*/ 2247900 h 2819400"/>
              <a:gd name="connsiteX7" fmla="*/ 76200 w 5162550"/>
              <a:gd name="connsiteY7" fmla="*/ 2247900 h 2819400"/>
              <a:gd name="connsiteX8" fmla="*/ 704850 w 5162550"/>
              <a:gd name="connsiteY8" fmla="*/ 476250 h 2819400"/>
              <a:gd name="connsiteX9" fmla="*/ 990600 w 5162550"/>
              <a:gd name="connsiteY9" fmla="*/ 342900 h 2819400"/>
              <a:gd name="connsiteX10" fmla="*/ 685800 w 5162550"/>
              <a:gd name="connsiteY10" fmla="*/ 419100 h 2819400"/>
              <a:gd name="connsiteX11" fmla="*/ 800100 w 5162550"/>
              <a:gd name="connsiteY11" fmla="*/ 381000 h 2819400"/>
              <a:gd name="connsiteX12" fmla="*/ 1752600 w 5162550"/>
              <a:gd name="connsiteY12" fmla="*/ 190500 h 2819400"/>
              <a:gd name="connsiteX13" fmla="*/ 2533650 w 5162550"/>
              <a:gd name="connsiteY13" fmla="*/ 190500 h 2819400"/>
              <a:gd name="connsiteX14" fmla="*/ 2743200 w 5162550"/>
              <a:gd name="connsiteY14" fmla="*/ 419100 h 2819400"/>
              <a:gd name="connsiteX15" fmla="*/ 2933700 w 5162550"/>
              <a:gd name="connsiteY15" fmla="*/ 361950 h 2819400"/>
              <a:gd name="connsiteX16" fmla="*/ 3467100 w 5162550"/>
              <a:gd name="connsiteY16" fmla="*/ 400050 h 2819400"/>
              <a:gd name="connsiteX17" fmla="*/ 3924300 w 5162550"/>
              <a:gd name="connsiteY17" fmla="*/ 457200 h 2819400"/>
              <a:gd name="connsiteX18" fmla="*/ 5162550 w 5162550"/>
              <a:gd name="connsiteY18" fmla="*/ 0 h 2819400"/>
              <a:gd name="connsiteX19" fmla="*/ 4495800 w 5162550"/>
              <a:gd name="connsiteY19"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476250 h 2819400"/>
              <a:gd name="connsiteX9" fmla="*/ 990600 w 5086350"/>
              <a:gd name="connsiteY9" fmla="*/ 342900 h 2819400"/>
              <a:gd name="connsiteX10" fmla="*/ 685800 w 5086350"/>
              <a:gd name="connsiteY10" fmla="*/ 419100 h 2819400"/>
              <a:gd name="connsiteX11" fmla="*/ 800100 w 5086350"/>
              <a:gd name="connsiteY11" fmla="*/ 381000 h 2819400"/>
              <a:gd name="connsiteX12" fmla="*/ 1752600 w 5086350"/>
              <a:gd name="connsiteY12" fmla="*/ 190500 h 2819400"/>
              <a:gd name="connsiteX13" fmla="*/ 2533650 w 5086350"/>
              <a:gd name="connsiteY13" fmla="*/ 190500 h 2819400"/>
              <a:gd name="connsiteX14" fmla="*/ 2743200 w 5086350"/>
              <a:gd name="connsiteY14" fmla="*/ 419100 h 2819400"/>
              <a:gd name="connsiteX15" fmla="*/ 2933700 w 5086350"/>
              <a:gd name="connsiteY15" fmla="*/ 361950 h 2819400"/>
              <a:gd name="connsiteX16" fmla="*/ 3467100 w 5086350"/>
              <a:gd name="connsiteY16" fmla="*/ 400050 h 2819400"/>
              <a:gd name="connsiteX17" fmla="*/ 3924300 w 5086350"/>
              <a:gd name="connsiteY17" fmla="*/ 457200 h 2819400"/>
              <a:gd name="connsiteX18" fmla="*/ 5086350 w 5086350"/>
              <a:gd name="connsiteY18" fmla="*/ 0 h 2819400"/>
              <a:gd name="connsiteX19" fmla="*/ 4495800 w 5086350"/>
              <a:gd name="connsiteY19"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476250 h 2819400"/>
              <a:gd name="connsiteX9" fmla="*/ 990600 w 5086350"/>
              <a:gd name="connsiteY9" fmla="*/ 342900 h 2819400"/>
              <a:gd name="connsiteX10" fmla="*/ 685800 w 5086350"/>
              <a:gd name="connsiteY10" fmla="*/ 419100 h 2819400"/>
              <a:gd name="connsiteX11" fmla="*/ 800100 w 5086350"/>
              <a:gd name="connsiteY11" fmla="*/ 228600 h 2819400"/>
              <a:gd name="connsiteX12" fmla="*/ 1752600 w 5086350"/>
              <a:gd name="connsiteY12" fmla="*/ 190500 h 2819400"/>
              <a:gd name="connsiteX13" fmla="*/ 2533650 w 5086350"/>
              <a:gd name="connsiteY13" fmla="*/ 190500 h 2819400"/>
              <a:gd name="connsiteX14" fmla="*/ 2743200 w 5086350"/>
              <a:gd name="connsiteY14" fmla="*/ 419100 h 2819400"/>
              <a:gd name="connsiteX15" fmla="*/ 2933700 w 5086350"/>
              <a:gd name="connsiteY15" fmla="*/ 361950 h 2819400"/>
              <a:gd name="connsiteX16" fmla="*/ 3467100 w 5086350"/>
              <a:gd name="connsiteY16" fmla="*/ 400050 h 2819400"/>
              <a:gd name="connsiteX17" fmla="*/ 3924300 w 5086350"/>
              <a:gd name="connsiteY17" fmla="*/ 457200 h 2819400"/>
              <a:gd name="connsiteX18" fmla="*/ 5086350 w 5086350"/>
              <a:gd name="connsiteY18" fmla="*/ 0 h 2819400"/>
              <a:gd name="connsiteX19" fmla="*/ 4495800 w 5086350"/>
              <a:gd name="connsiteY19"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476250 h 2819400"/>
              <a:gd name="connsiteX9" fmla="*/ 685800 w 5086350"/>
              <a:gd name="connsiteY9" fmla="*/ 419100 h 2819400"/>
              <a:gd name="connsiteX10" fmla="*/ 800100 w 5086350"/>
              <a:gd name="connsiteY10" fmla="*/ 228600 h 2819400"/>
              <a:gd name="connsiteX11" fmla="*/ 1752600 w 5086350"/>
              <a:gd name="connsiteY11" fmla="*/ 190500 h 2819400"/>
              <a:gd name="connsiteX12" fmla="*/ 2533650 w 5086350"/>
              <a:gd name="connsiteY12" fmla="*/ 190500 h 2819400"/>
              <a:gd name="connsiteX13" fmla="*/ 2743200 w 5086350"/>
              <a:gd name="connsiteY13" fmla="*/ 419100 h 2819400"/>
              <a:gd name="connsiteX14" fmla="*/ 2933700 w 5086350"/>
              <a:gd name="connsiteY14" fmla="*/ 361950 h 2819400"/>
              <a:gd name="connsiteX15" fmla="*/ 3467100 w 5086350"/>
              <a:gd name="connsiteY15" fmla="*/ 400050 h 2819400"/>
              <a:gd name="connsiteX16" fmla="*/ 3924300 w 5086350"/>
              <a:gd name="connsiteY16" fmla="*/ 457200 h 2819400"/>
              <a:gd name="connsiteX17" fmla="*/ 5086350 w 5086350"/>
              <a:gd name="connsiteY17" fmla="*/ 0 h 2819400"/>
              <a:gd name="connsiteX18" fmla="*/ 4495800 w 5086350"/>
              <a:gd name="connsiteY18"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476250 h 2819400"/>
              <a:gd name="connsiteX9" fmla="*/ 685800 w 5086350"/>
              <a:gd name="connsiteY9" fmla="*/ 419100 h 2819400"/>
              <a:gd name="connsiteX10" fmla="*/ 1104900 w 5086350"/>
              <a:gd name="connsiteY10" fmla="*/ 609600 h 2819400"/>
              <a:gd name="connsiteX11" fmla="*/ 1752600 w 5086350"/>
              <a:gd name="connsiteY11" fmla="*/ 190500 h 2819400"/>
              <a:gd name="connsiteX12" fmla="*/ 2533650 w 5086350"/>
              <a:gd name="connsiteY12" fmla="*/ 190500 h 2819400"/>
              <a:gd name="connsiteX13" fmla="*/ 2743200 w 5086350"/>
              <a:gd name="connsiteY13" fmla="*/ 419100 h 2819400"/>
              <a:gd name="connsiteX14" fmla="*/ 2933700 w 5086350"/>
              <a:gd name="connsiteY14" fmla="*/ 361950 h 2819400"/>
              <a:gd name="connsiteX15" fmla="*/ 3467100 w 5086350"/>
              <a:gd name="connsiteY15" fmla="*/ 400050 h 2819400"/>
              <a:gd name="connsiteX16" fmla="*/ 3924300 w 5086350"/>
              <a:gd name="connsiteY16" fmla="*/ 457200 h 2819400"/>
              <a:gd name="connsiteX17" fmla="*/ 5086350 w 5086350"/>
              <a:gd name="connsiteY17" fmla="*/ 0 h 2819400"/>
              <a:gd name="connsiteX18" fmla="*/ 4495800 w 5086350"/>
              <a:gd name="connsiteY18"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476250 h 2819400"/>
              <a:gd name="connsiteX9" fmla="*/ 1104900 w 5086350"/>
              <a:gd name="connsiteY9" fmla="*/ 609600 h 2819400"/>
              <a:gd name="connsiteX10" fmla="*/ 1752600 w 5086350"/>
              <a:gd name="connsiteY10" fmla="*/ 190500 h 2819400"/>
              <a:gd name="connsiteX11" fmla="*/ 2533650 w 5086350"/>
              <a:gd name="connsiteY11" fmla="*/ 190500 h 2819400"/>
              <a:gd name="connsiteX12" fmla="*/ 2743200 w 5086350"/>
              <a:gd name="connsiteY12" fmla="*/ 4191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104900 w 5086350"/>
              <a:gd name="connsiteY9" fmla="*/ 609600 h 2819400"/>
              <a:gd name="connsiteX10" fmla="*/ 1752600 w 5086350"/>
              <a:gd name="connsiteY10" fmla="*/ 190500 h 2819400"/>
              <a:gd name="connsiteX11" fmla="*/ 2533650 w 5086350"/>
              <a:gd name="connsiteY11" fmla="*/ 190500 h 2819400"/>
              <a:gd name="connsiteX12" fmla="*/ 2743200 w 5086350"/>
              <a:gd name="connsiteY12" fmla="*/ 4191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104900 w 5086350"/>
              <a:gd name="connsiteY9" fmla="*/ 609600 h 2819400"/>
              <a:gd name="connsiteX10" fmla="*/ 1216404 w 5086350"/>
              <a:gd name="connsiteY10" fmla="*/ 307596 h 2819400"/>
              <a:gd name="connsiteX11" fmla="*/ 1752600 w 5086350"/>
              <a:gd name="connsiteY11" fmla="*/ 190500 h 2819400"/>
              <a:gd name="connsiteX12" fmla="*/ 2533650 w 5086350"/>
              <a:gd name="connsiteY12" fmla="*/ 190500 h 2819400"/>
              <a:gd name="connsiteX13" fmla="*/ 2743200 w 5086350"/>
              <a:gd name="connsiteY13" fmla="*/ 419100 h 2819400"/>
              <a:gd name="connsiteX14" fmla="*/ 2933700 w 5086350"/>
              <a:gd name="connsiteY14" fmla="*/ 361950 h 2819400"/>
              <a:gd name="connsiteX15" fmla="*/ 3467100 w 5086350"/>
              <a:gd name="connsiteY15" fmla="*/ 400050 h 2819400"/>
              <a:gd name="connsiteX16" fmla="*/ 3924300 w 5086350"/>
              <a:gd name="connsiteY16" fmla="*/ 457200 h 2819400"/>
              <a:gd name="connsiteX17" fmla="*/ 5086350 w 5086350"/>
              <a:gd name="connsiteY17" fmla="*/ 0 h 2819400"/>
              <a:gd name="connsiteX18" fmla="*/ 4495800 w 5086350"/>
              <a:gd name="connsiteY18"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104900 w 5086350"/>
              <a:gd name="connsiteY9" fmla="*/ 609600 h 2819400"/>
              <a:gd name="connsiteX10" fmla="*/ 1216404 w 5086350"/>
              <a:gd name="connsiteY10" fmla="*/ 307596 h 2819400"/>
              <a:gd name="connsiteX11" fmla="*/ 1291206 w 5086350"/>
              <a:gd name="connsiteY11" fmla="*/ 293615 h 2819400"/>
              <a:gd name="connsiteX12" fmla="*/ 1752600 w 5086350"/>
              <a:gd name="connsiteY12" fmla="*/ 190500 h 2819400"/>
              <a:gd name="connsiteX13" fmla="*/ 2533650 w 5086350"/>
              <a:gd name="connsiteY13" fmla="*/ 190500 h 2819400"/>
              <a:gd name="connsiteX14" fmla="*/ 2743200 w 5086350"/>
              <a:gd name="connsiteY14" fmla="*/ 419100 h 2819400"/>
              <a:gd name="connsiteX15" fmla="*/ 2933700 w 5086350"/>
              <a:gd name="connsiteY15" fmla="*/ 361950 h 2819400"/>
              <a:gd name="connsiteX16" fmla="*/ 3467100 w 5086350"/>
              <a:gd name="connsiteY16" fmla="*/ 400050 h 2819400"/>
              <a:gd name="connsiteX17" fmla="*/ 3924300 w 5086350"/>
              <a:gd name="connsiteY17" fmla="*/ 457200 h 2819400"/>
              <a:gd name="connsiteX18" fmla="*/ 5086350 w 5086350"/>
              <a:gd name="connsiteY18" fmla="*/ 0 h 2819400"/>
              <a:gd name="connsiteX19" fmla="*/ 4495800 w 5086350"/>
              <a:gd name="connsiteY19"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104900 w 5086350"/>
              <a:gd name="connsiteY9" fmla="*/ 609600 h 2819400"/>
              <a:gd name="connsiteX10" fmla="*/ 1216404 w 5086350"/>
              <a:gd name="connsiteY10" fmla="*/ 307596 h 2819400"/>
              <a:gd name="connsiteX11" fmla="*/ 1291206 w 5086350"/>
              <a:gd name="connsiteY11" fmla="*/ 293615 h 2819400"/>
              <a:gd name="connsiteX12" fmla="*/ 1358317 w 5086350"/>
              <a:gd name="connsiteY12" fmla="*/ 209026 h 2819400"/>
              <a:gd name="connsiteX13" fmla="*/ 1752600 w 5086350"/>
              <a:gd name="connsiteY13" fmla="*/ 190500 h 2819400"/>
              <a:gd name="connsiteX14" fmla="*/ 2533650 w 5086350"/>
              <a:gd name="connsiteY14" fmla="*/ 190500 h 2819400"/>
              <a:gd name="connsiteX15" fmla="*/ 2743200 w 5086350"/>
              <a:gd name="connsiteY15" fmla="*/ 419100 h 2819400"/>
              <a:gd name="connsiteX16" fmla="*/ 2933700 w 5086350"/>
              <a:gd name="connsiteY16" fmla="*/ 361950 h 2819400"/>
              <a:gd name="connsiteX17" fmla="*/ 3467100 w 5086350"/>
              <a:gd name="connsiteY17" fmla="*/ 400050 h 2819400"/>
              <a:gd name="connsiteX18" fmla="*/ 3924300 w 5086350"/>
              <a:gd name="connsiteY18" fmla="*/ 457200 h 2819400"/>
              <a:gd name="connsiteX19" fmla="*/ 5086350 w 5086350"/>
              <a:gd name="connsiteY19" fmla="*/ 0 h 2819400"/>
              <a:gd name="connsiteX20" fmla="*/ 4495800 w 5086350"/>
              <a:gd name="connsiteY20"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104900 w 5086350"/>
              <a:gd name="connsiteY9" fmla="*/ 609600 h 2819400"/>
              <a:gd name="connsiteX10" fmla="*/ 1291206 w 5086350"/>
              <a:gd name="connsiteY10" fmla="*/ 293615 h 2819400"/>
              <a:gd name="connsiteX11" fmla="*/ 1358317 w 5086350"/>
              <a:gd name="connsiteY11" fmla="*/ 209026 h 2819400"/>
              <a:gd name="connsiteX12" fmla="*/ 1752600 w 5086350"/>
              <a:gd name="connsiteY12" fmla="*/ 190500 h 2819400"/>
              <a:gd name="connsiteX13" fmla="*/ 2533650 w 5086350"/>
              <a:gd name="connsiteY13" fmla="*/ 190500 h 2819400"/>
              <a:gd name="connsiteX14" fmla="*/ 2743200 w 5086350"/>
              <a:gd name="connsiteY14" fmla="*/ 419100 h 2819400"/>
              <a:gd name="connsiteX15" fmla="*/ 2933700 w 5086350"/>
              <a:gd name="connsiteY15" fmla="*/ 361950 h 2819400"/>
              <a:gd name="connsiteX16" fmla="*/ 3467100 w 5086350"/>
              <a:gd name="connsiteY16" fmla="*/ 400050 h 2819400"/>
              <a:gd name="connsiteX17" fmla="*/ 3924300 w 5086350"/>
              <a:gd name="connsiteY17" fmla="*/ 457200 h 2819400"/>
              <a:gd name="connsiteX18" fmla="*/ 5086350 w 5086350"/>
              <a:gd name="connsiteY18" fmla="*/ 0 h 2819400"/>
              <a:gd name="connsiteX19" fmla="*/ 4495800 w 5086350"/>
              <a:gd name="connsiteY19"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291206 w 5086350"/>
              <a:gd name="connsiteY9" fmla="*/ 293615 h 2819400"/>
              <a:gd name="connsiteX10" fmla="*/ 1358317 w 5086350"/>
              <a:gd name="connsiteY10" fmla="*/ 209026 h 2819400"/>
              <a:gd name="connsiteX11" fmla="*/ 1752600 w 5086350"/>
              <a:gd name="connsiteY11" fmla="*/ 190500 h 2819400"/>
              <a:gd name="connsiteX12" fmla="*/ 2533650 w 5086350"/>
              <a:gd name="connsiteY12" fmla="*/ 190500 h 2819400"/>
              <a:gd name="connsiteX13" fmla="*/ 2743200 w 5086350"/>
              <a:gd name="connsiteY13" fmla="*/ 419100 h 2819400"/>
              <a:gd name="connsiteX14" fmla="*/ 2933700 w 5086350"/>
              <a:gd name="connsiteY14" fmla="*/ 361950 h 2819400"/>
              <a:gd name="connsiteX15" fmla="*/ 3467100 w 5086350"/>
              <a:gd name="connsiteY15" fmla="*/ 400050 h 2819400"/>
              <a:gd name="connsiteX16" fmla="*/ 3924300 w 5086350"/>
              <a:gd name="connsiteY16" fmla="*/ 457200 h 2819400"/>
              <a:gd name="connsiteX17" fmla="*/ 5086350 w 5086350"/>
              <a:gd name="connsiteY17" fmla="*/ 0 h 2819400"/>
              <a:gd name="connsiteX18" fmla="*/ 4495800 w 5086350"/>
              <a:gd name="connsiteY18"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358317 w 5086350"/>
              <a:gd name="connsiteY9" fmla="*/ 209026 h 2819400"/>
              <a:gd name="connsiteX10" fmla="*/ 1752600 w 5086350"/>
              <a:gd name="connsiteY10" fmla="*/ 190500 h 2819400"/>
              <a:gd name="connsiteX11" fmla="*/ 2533650 w 5086350"/>
              <a:gd name="connsiteY11" fmla="*/ 190500 h 2819400"/>
              <a:gd name="connsiteX12" fmla="*/ 2743200 w 5086350"/>
              <a:gd name="connsiteY12" fmla="*/ 4191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04850 w 5086350"/>
              <a:gd name="connsiteY8" fmla="*/ 323850 h 2819400"/>
              <a:gd name="connsiteX9" fmla="*/ 1358317 w 5086350"/>
              <a:gd name="connsiteY9" fmla="*/ 209026 h 2819400"/>
              <a:gd name="connsiteX10" fmla="*/ 1752600 w 5086350"/>
              <a:gd name="connsiteY10" fmla="*/ 190500 h 2819400"/>
              <a:gd name="connsiteX11" fmla="*/ 2533650 w 5086350"/>
              <a:gd name="connsiteY11" fmla="*/ 190500 h 2819400"/>
              <a:gd name="connsiteX12" fmla="*/ 2743200 w 5086350"/>
              <a:gd name="connsiteY12" fmla="*/ 2667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81050 w 5086350"/>
              <a:gd name="connsiteY8" fmla="*/ 323850 h 2819400"/>
              <a:gd name="connsiteX9" fmla="*/ 1358317 w 5086350"/>
              <a:gd name="connsiteY9" fmla="*/ 209026 h 2819400"/>
              <a:gd name="connsiteX10" fmla="*/ 1752600 w 5086350"/>
              <a:gd name="connsiteY10" fmla="*/ 190500 h 2819400"/>
              <a:gd name="connsiteX11" fmla="*/ 2533650 w 5086350"/>
              <a:gd name="connsiteY11" fmla="*/ 190500 h 2819400"/>
              <a:gd name="connsiteX12" fmla="*/ 2743200 w 5086350"/>
              <a:gd name="connsiteY12" fmla="*/ 2667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81050 w 5086350"/>
              <a:gd name="connsiteY8" fmla="*/ 323850 h 2819400"/>
              <a:gd name="connsiteX9" fmla="*/ 1358317 w 5086350"/>
              <a:gd name="connsiteY9" fmla="*/ 209026 h 2819400"/>
              <a:gd name="connsiteX10" fmla="*/ 1752600 w 5086350"/>
              <a:gd name="connsiteY10" fmla="*/ 190500 h 2819400"/>
              <a:gd name="connsiteX11" fmla="*/ 2533650 w 5086350"/>
              <a:gd name="connsiteY11" fmla="*/ 190500 h 2819400"/>
              <a:gd name="connsiteX12" fmla="*/ 2743200 w 5086350"/>
              <a:gd name="connsiteY12" fmla="*/ 2667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866900 w 5086350"/>
              <a:gd name="connsiteY3" fmla="*/ 1981200 h 2819400"/>
              <a:gd name="connsiteX4" fmla="*/ 1390650 w 5086350"/>
              <a:gd name="connsiteY4" fmla="*/ 2114550 h 2819400"/>
              <a:gd name="connsiteX5" fmla="*/ 0 w 5086350"/>
              <a:gd name="connsiteY5" fmla="*/ 2819400 h 2819400"/>
              <a:gd name="connsiteX6" fmla="*/ 0 w 5086350"/>
              <a:gd name="connsiteY6" fmla="*/ 2247900 h 2819400"/>
              <a:gd name="connsiteX7" fmla="*/ 76200 w 5086350"/>
              <a:gd name="connsiteY7" fmla="*/ 2247900 h 2819400"/>
              <a:gd name="connsiteX8" fmla="*/ 781050 w 5086350"/>
              <a:gd name="connsiteY8" fmla="*/ 323850 h 2819400"/>
              <a:gd name="connsiteX9" fmla="*/ 1358317 w 5086350"/>
              <a:gd name="connsiteY9" fmla="*/ 209026 h 2819400"/>
              <a:gd name="connsiteX10" fmla="*/ 1752600 w 5086350"/>
              <a:gd name="connsiteY10" fmla="*/ 190500 h 2819400"/>
              <a:gd name="connsiteX11" fmla="*/ 2533650 w 5086350"/>
              <a:gd name="connsiteY11" fmla="*/ 190500 h 2819400"/>
              <a:gd name="connsiteX12" fmla="*/ 2743200 w 5086350"/>
              <a:gd name="connsiteY12" fmla="*/ 266700 h 2819400"/>
              <a:gd name="connsiteX13" fmla="*/ 2933700 w 5086350"/>
              <a:gd name="connsiteY13" fmla="*/ 361950 h 2819400"/>
              <a:gd name="connsiteX14" fmla="*/ 3467100 w 5086350"/>
              <a:gd name="connsiteY14" fmla="*/ 400050 h 2819400"/>
              <a:gd name="connsiteX15" fmla="*/ 3924300 w 5086350"/>
              <a:gd name="connsiteY15" fmla="*/ 457200 h 2819400"/>
              <a:gd name="connsiteX16" fmla="*/ 5086350 w 5086350"/>
              <a:gd name="connsiteY16" fmla="*/ 0 h 2819400"/>
              <a:gd name="connsiteX17" fmla="*/ 4495800 w 5086350"/>
              <a:gd name="connsiteY17"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495800 w 5086350"/>
              <a:gd name="connsiteY16" fmla="*/ 1466850 h 2819400"/>
              <a:gd name="connsiteX0" fmla="*/ 4476750 w 5086350"/>
              <a:gd name="connsiteY0" fmla="*/ 1485900 h 2819400"/>
              <a:gd name="connsiteX1" fmla="*/ 3219450 w 5086350"/>
              <a:gd name="connsiteY1" fmla="*/ 2114550 h 2819400"/>
              <a:gd name="connsiteX2" fmla="*/ 2076450 w 5086350"/>
              <a:gd name="connsiteY2" fmla="*/ 19812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495800 w 5086350"/>
              <a:gd name="connsiteY16" fmla="*/ 1466850 h 2819400"/>
              <a:gd name="connsiteX0" fmla="*/ 4476750 w 5086350"/>
              <a:gd name="connsiteY0" fmla="*/ 1485900 h 2819400"/>
              <a:gd name="connsiteX1" fmla="*/ 3219450 w 5086350"/>
              <a:gd name="connsiteY1" fmla="*/ 2114550 h 2819400"/>
              <a:gd name="connsiteX2" fmla="*/ 2076450 w 5086350"/>
              <a:gd name="connsiteY2" fmla="*/ 20574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495800 w 5086350"/>
              <a:gd name="connsiteY16" fmla="*/ 1466850 h 2819400"/>
              <a:gd name="connsiteX0" fmla="*/ 4476750 w 5086350"/>
              <a:gd name="connsiteY0" fmla="*/ 1485900 h 2819400"/>
              <a:gd name="connsiteX1" fmla="*/ 3219450 w 5086350"/>
              <a:gd name="connsiteY1" fmla="*/ 2114550 h 2819400"/>
              <a:gd name="connsiteX2" fmla="*/ 2076450 w 5086350"/>
              <a:gd name="connsiteY2" fmla="*/ 20574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495800 w 5086350"/>
              <a:gd name="connsiteY16" fmla="*/ 1619250 h 2819400"/>
              <a:gd name="connsiteX0" fmla="*/ 4476750 w 5086350"/>
              <a:gd name="connsiteY0" fmla="*/ 1562100 h 2819400"/>
              <a:gd name="connsiteX1" fmla="*/ 3219450 w 5086350"/>
              <a:gd name="connsiteY1" fmla="*/ 2114550 h 2819400"/>
              <a:gd name="connsiteX2" fmla="*/ 2076450 w 5086350"/>
              <a:gd name="connsiteY2" fmla="*/ 20574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495800 w 5086350"/>
              <a:gd name="connsiteY16" fmla="*/ 1619250 h 2819400"/>
              <a:gd name="connsiteX0" fmla="*/ 4476750 w 5086350"/>
              <a:gd name="connsiteY0" fmla="*/ 1562100 h 2819400"/>
              <a:gd name="connsiteX1" fmla="*/ 3219450 w 5086350"/>
              <a:gd name="connsiteY1" fmla="*/ 2114550 h 2819400"/>
              <a:gd name="connsiteX2" fmla="*/ 2076450 w 5086350"/>
              <a:gd name="connsiteY2" fmla="*/ 2057400 h 2819400"/>
              <a:gd name="connsiteX3" fmla="*/ 1390650 w 5086350"/>
              <a:gd name="connsiteY3" fmla="*/ 2114550 h 2819400"/>
              <a:gd name="connsiteX4" fmla="*/ 0 w 5086350"/>
              <a:gd name="connsiteY4" fmla="*/ 2819400 h 2819400"/>
              <a:gd name="connsiteX5" fmla="*/ 0 w 5086350"/>
              <a:gd name="connsiteY5" fmla="*/ 2247900 h 2819400"/>
              <a:gd name="connsiteX6" fmla="*/ 76200 w 5086350"/>
              <a:gd name="connsiteY6" fmla="*/ 2247900 h 2819400"/>
              <a:gd name="connsiteX7" fmla="*/ 781050 w 5086350"/>
              <a:gd name="connsiteY7" fmla="*/ 323850 h 2819400"/>
              <a:gd name="connsiteX8" fmla="*/ 1358317 w 5086350"/>
              <a:gd name="connsiteY8" fmla="*/ 209026 h 2819400"/>
              <a:gd name="connsiteX9" fmla="*/ 1752600 w 5086350"/>
              <a:gd name="connsiteY9" fmla="*/ 190500 h 2819400"/>
              <a:gd name="connsiteX10" fmla="*/ 2533650 w 5086350"/>
              <a:gd name="connsiteY10" fmla="*/ 190500 h 2819400"/>
              <a:gd name="connsiteX11" fmla="*/ 2743200 w 5086350"/>
              <a:gd name="connsiteY11" fmla="*/ 266700 h 2819400"/>
              <a:gd name="connsiteX12" fmla="*/ 2933700 w 5086350"/>
              <a:gd name="connsiteY12" fmla="*/ 361950 h 2819400"/>
              <a:gd name="connsiteX13" fmla="*/ 3467100 w 5086350"/>
              <a:gd name="connsiteY13" fmla="*/ 400050 h 2819400"/>
              <a:gd name="connsiteX14" fmla="*/ 3924300 w 5086350"/>
              <a:gd name="connsiteY14" fmla="*/ 457200 h 2819400"/>
              <a:gd name="connsiteX15" fmla="*/ 5086350 w 5086350"/>
              <a:gd name="connsiteY15" fmla="*/ 0 h 2819400"/>
              <a:gd name="connsiteX16" fmla="*/ 4997116 w 5086350"/>
              <a:gd name="connsiteY16" fmla="*/ 312661 h 2819400"/>
              <a:gd name="connsiteX17" fmla="*/ 4495800 w 5086350"/>
              <a:gd name="connsiteY17" fmla="*/ 1619250 h 28194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743200 w 5086350"/>
              <a:gd name="connsiteY11" fmla="*/ 114300 h 2667000"/>
              <a:gd name="connsiteX12" fmla="*/ 2933700 w 5086350"/>
              <a:gd name="connsiteY12" fmla="*/ 209550 h 2667000"/>
              <a:gd name="connsiteX13" fmla="*/ 3467100 w 5086350"/>
              <a:gd name="connsiteY13" fmla="*/ 247650 h 2667000"/>
              <a:gd name="connsiteX14" fmla="*/ 3924300 w 5086350"/>
              <a:gd name="connsiteY14" fmla="*/ 3048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743200 w 5086350"/>
              <a:gd name="connsiteY11" fmla="*/ 114300 h 2667000"/>
              <a:gd name="connsiteX12" fmla="*/ 2933700 w 5086350"/>
              <a:gd name="connsiteY12" fmla="*/ 209550 h 2667000"/>
              <a:gd name="connsiteX13" fmla="*/ 3467100 w 5086350"/>
              <a:gd name="connsiteY13" fmla="*/ 2476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743200 w 5086350"/>
              <a:gd name="connsiteY11" fmla="*/ 114300 h 2667000"/>
              <a:gd name="connsiteX12" fmla="*/ 2933700 w 5086350"/>
              <a:gd name="connsiteY12" fmla="*/ 2095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743200 w 5086350"/>
              <a:gd name="connsiteY11" fmla="*/ 1143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743200 w 5086350"/>
              <a:gd name="connsiteY11" fmla="*/ 1905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394284 w 5086350"/>
              <a:gd name="connsiteY11" fmla="*/ 192345 h 2667000"/>
              <a:gd name="connsiteX12" fmla="*/ 2743200 w 5086350"/>
              <a:gd name="connsiteY12" fmla="*/ 190500 h 2667000"/>
              <a:gd name="connsiteX13" fmla="*/ 2857500 w 5086350"/>
              <a:gd name="connsiteY13" fmla="*/ 361950 h 2667000"/>
              <a:gd name="connsiteX14" fmla="*/ 3467100 w 5086350"/>
              <a:gd name="connsiteY14" fmla="*/ 323850 h 2667000"/>
              <a:gd name="connsiteX15" fmla="*/ 3924300 w 5086350"/>
              <a:gd name="connsiteY15" fmla="*/ 457200 h 2667000"/>
              <a:gd name="connsiteX16" fmla="*/ 5086350 w 5086350"/>
              <a:gd name="connsiteY16" fmla="*/ 0 h 2667000"/>
              <a:gd name="connsiteX17" fmla="*/ 4997116 w 5086350"/>
              <a:gd name="connsiteY17" fmla="*/ 160261 h 2667000"/>
              <a:gd name="connsiteX18" fmla="*/ 4495800 w 5086350"/>
              <a:gd name="connsiteY18"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533650 w 5086350"/>
              <a:gd name="connsiteY10" fmla="*/ 38100 h 2667000"/>
              <a:gd name="connsiteX11" fmla="*/ 2394284 w 5086350"/>
              <a:gd name="connsiteY11" fmla="*/ 192345 h 2667000"/>
              <a:gd name="connsiteX12" fmla="*/ 2743200 w 5086350"/>
              <a:gd name="connsiteY12" fmla="*/ 342900 h 2667000"/>
              <a:gd name="connsiteX13" fmla="*/ 2857500 w 5086350"/>
              <a:gd name="connsiteY13" fmla="*/ 361950 h 2667000"/>
              <a:gd name="connsiteX14" fmla="*/ 3467100 w 5086350"/>
              <a:gd name="connsiteY14" fmla="*/ 323850 h 2667000"/>
              <a:gd name="connsiteX15" fmla="*/ 3924300 w 5086350"/>
              <a:gd name="connsiteY15" fmla="*/ 457200 h 2667000"/>
              <a:gd name="connsiteX16" fmla="*/ 5086350 w 5086350"/>
              <a:gd name="connsiteY16" fmla="*/ 0 h 2667000"/>
              <a:gd name="connsiteX17" fmla="*/ 4997116 w 5086350"/>
              <a:gd name="connsiteY17" fmla="*/ 160261 h 2667000"/>
              <a:gd name="connsiteX18" fmla="*/ 4495800 w 5086350"/>
              <a:gd name="connsiteY18"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38100 h 2667000"/>
              <a:gd name="connsiteX10" fmla="*/ 2394284 w 5086350"/>
              <a:gd name="connsiteY10" fmla="*/ 192345 h 2667000"/>
              <a:gd name="connsiteX11" fmla="*/ 2743200 w 5086350"/>
              <a:gd name="connsiteY11" fmla="*/ 3429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56626 h 2667000"/>
              <a:gd name="connsiteX9" fmla="*/ 1752600 w 5086350"/>
              <a:gd name="connsiteY9" fmla="*/ 190500 h 2667000"/>
              <a:gd name="connsiteX10" fmla="*/ 2394284 w 5086350"/>
              <a:gd name="connsiteY10" fmla="*/ 192345 h 2667000"/>
              <a:gd name="connsiteX11" fmla="*/ 2743200 w 5086350"/>
              <a:gd name="connsiteY11" fmla="*/ 3429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171450 h 2667000"/>
              <a:gd name="connsiteX8" fmla="*/ 1358317 w 5086350"/>
              <a:gd name="connsiteY8" fmla="*/ 209026 h 2667000"/>
              <a:gd name="connsiteX9" fmla="*/ 1752600 w 5086350"/>
              <a:gd name="connsiteY9" fmla="*/ 190500 h 2667000"/>
              <a:gd name="connsiteX10" fmla="*/ 2394284 w 5086350"/>
              <a:gd name="connsiteY10" fmla="*/ 192345 h 2667000"/>
              <a:gd name="connsiteX11" fmla="*/ 2743200 w 5086350"/>
              <a:gd name="connsiteY11" fmla="*/ 3429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6200 w 5086350"/>
              <a:gd name="connsiteY6" fmla="*/ 2095500 h 2667000"/>
              <a:gd name="connsiteX7" fmla="*/ 781050 w 5086350"/>
              <a:gd name="connsiteY7" fmla="*/ 400050 h 2667000"/>
              <a:gd name="connsiteX8" fmla="*/ 1358317 w 5086350"/>
              <a:gd name="connsiteY8" fmla="*/ 209026 h 2667000"/>
              <a:gd name="connsiteX9" fmla="*/ 1752600 w 5086350"/>
              <a:gd name="connsiteY9" fmla="*/ 190500 h 2667000"/>
              <a:gd name="connsiteX10" fmla="*/ 2394284 w 5086350"/>
              <a:gd name="connsiteY10" fmla="*/ 192345 h 2667000"/>
              <a:gd name="connsiteX11" fmla="*/ 2743200 w 5086350"/>
              <a:gd name="connsiteY11" fmla="*/ 342900 h 2667000"/>
              <a:gd name="connsiteX12" fmla="*/ 2857500 w 5086350"/>
              <a:gd name="connsiteY12" fmla="*/ 361950 h 2667000"/>
              <a:gd name="connsiteX13" fmla="*/ 3467100 w 5086350"/>
              <a:gd name="connsiteY13" fmla="*/ 323850 h 2667000"/>
              <a:gd name="connsiteX14" fmla="*/ 3924300 w 5086350"/>
              <a:gd name="connsiteY14" fmla="*/ 457200 h 2667000"/>
              <a:gd name="connsiteX15" fmla="*/ 5086350 w 5086350"/>
              <a:gd name="connsiteY15" fmla="*/ 0 h 2667000"/>
              <a:gd name="connsiteX16" fmla="*/ 4997116 w 5086350"/>
              <a:gd name="connsiteY16" fmla="*/ 160261 h 2667000"/>
              <a:gd name="connsiteX17" fmla="*/ 4495800 w 5086350"/>
              <a:gd name="connsiteY17" fmla="*/ 1466850 h 2667000"/>
              <a:gd name="connsiteX0" fmla="*/ 4476750 w 5086350"/>
              <a:gd name="connsiteY0" fmla="*/ 1409700 h 2667000"/>
              <a:gd name="connsiteX1" fmla="*/ 3219450 w 5086350"/>
              <a:gd name="connsiteY1" fmla="*/ 19621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095500 h 2667000"/>
              <a:gd name="connsiteX6" fmla="*/ 712 w 5086350"/>
              <a:gd name="connsiteY6" fmla="*/ 2090786 h 2667000"/>
              <a:gd name="connsiteX7" fmla="*/ 76200 w 5086350"/>
              <a:gd name="connsiteY7" fmla="*/ 2095500 h 2667000"/>
              <a:gd name="connsiteX8" fmla="*/ 781050 w 5086350"/>
              <a:gd name="connsiteY8" fmla="*/ 400050 h 2667000"/>
              <a:gd name="connsiteX9" fmla="*/ 1358317 w 5086350"/>
              <a:gd name="connsiteY9" fmla="*/ 209026 h 2667000"/>
              <a:gd name="connsiteX10" fmla="*/ 1752600 w 5086350"/>
              <a:gd name="connsiteY10" fmla="*/ 190500 h 2667000"/>
              <a:gd name="connsiteX11" fmla="*/ 2394284 w 5086350"/>
              <a:gd name="connsiteY11" fmla="*/ 192345 h 2667000"/>
              <a:gd name="connsiteX12" fmla="*/ 2743200 w 5086350"/>
              <a:gd name="connsiteY12" fmla="*/ 342900 h 2667000"/>
              <a:gd name="connsiteX13" fmla="*/ 2857500 w 5086350"/>
              <a:gd name="connsiteY13" fmla="*/ 361950 h 2667000"/>
              <a:gd name="connsiteX14" fmla="*/ 3467100 w 5086350"/>
              <a:gd name="connsiteY14" fmla="*/ 323850 h 2667000"/>
              <a:gd name="connsiteX15" fmla="*/ 3924300 w 5086350"/>
              <a:gd name="connsiteY15" fmla="*/ 457200 h 2667000"/>
              <a:gd name="connsiteX16" fmla="*/ 5086350 w 5086350"/>
              <a:gd name="connsiteY16" fmla="*/ 0 h 2667000"/>
              <a:gd name="connsiteX17" fmla="*/ 4997116 w 5086350"/>
              <a:gd name="connsiteY17" fmla="*/ 160261 h 2667000"/>
              <a:gd name="connsiteX18" fmla="*/ 4495800 w 5086350"/>
              <a:gd name="connsiteY18" fmla="*/ 1466850 h 2667000"/>
              <a:gd name="connsiteX0" fmla="*/ 5133589 w 5743189"/>
              <a:gd name="connsiteY0" fmla="*/ 1409700 h 2667000"/>
              <a:gd name="connsiteX1" fmla="*/ 3876289 w 5743189"/>
              <a:gd name="connsiteY1" fmla="*/ 1962150 h 2667000"/>
              <a:gd name="connsiteX2" fmla="*/ 2733289 w 5743189"/>
              <a:gd name="connsiteY2" fmla="*/ 1905000 h 2667000"/>
              <a:gd name="connsiteX3" fmla="*/ 2047489 w 5743189"/>
              <a:gd name="connsiteY3" fmla="*/ 1962150 h 2667000"/>
              <a:gd name="connsiteX4" fmla="*/ 656839 w 5743189"/>
              <a:gd name="connsiteY4" fmla="*/ 2667000 h 2667000"/>
              <a:gd name="connsiteX5" fmla="*/ 656839 w 5743189"/>
              <a:gd name="connsiteY5" fmla="*/ 2095500 h 2667000"/>
              <a:gd name="connsiteX6" fmla="*/ 657551 w 5743189"/>
              <a:gd name="connsiteY6" fmla="*/ 2090786 h 2667000"/>
              <a:gd name="connsiteX7" fmla="*/ 733039 w 5743189"/>
              <a:gd name="connsiteY7" fmla="*/ 2095500 h 2667000"/>
              <a:gd name="connsiteX8" fmla="*/ 1437889 w 5743189"/>
              <a:gd name="connsiteY8" fmla="*/ 400050 h 2667000"/>
              <a:gd name="connsiteX9" fmla="*/ 2015156 w 5743189"/>
              <a:gd name="connsiteY9" fmla="*/ 209026 h 2667000"/>
              <a:gd name="connsiteX10" fmla="*/ 2409439 w 5743189"/>
              <a:gd name="connsiteY10" fmla="*/ 190500 h 2667000"/>
              <a:gd name="connsiteX11" fmla="*/ 3051123 w 5743189"/>
              <a:gd name="connsiteY11" fmla="*/ 192345 h 2667000"/>
              <a:gd name="connsiteX12" fmla="*/ 3400039 w 5743189"/>
              <a:gd name="connsiteY12" fmla="*/ 342900 h 2667000"/>
              <a:gd name="connsiteX13" fmla="*/ 3514339 w 5743189"/>
              <a:gd name="connsiteY13" fmla="*/ 361950 h 2667000"/>
              <a:gd name="connsiteX14" fmla="*/ 4123939 w 5743189"/>
              <a:gd name="connsiteY14" fmla="*/ 323850 h 2667000"/>
              <a:gd name="connsiteX15" fmla="*/ 4581139 w 5743189"/>
              <a:gd name="connsiteY15" fmla="*/ 457200 h 2667000"/>
              <a:gd name="connsiteX16" fmla="*/ 5743189 w 5743189"/>
              <a:gd name="connsiteY16" fmla="*/ 0 h 2667000"/>
              <a:gd name="connsiteX17" fmla="*/ 5653955 w 5743189"/>
              <a:gd name="connsiteY17" fmla="*/ 160261 h 2667000"/>
              <a:gd name="connsiteX18" fmla="*/ 5152639 w 5743189"/>
              <a:gd name="connsiteY18" fmla="*/ 1466850 h 2667000"/>
              <a:gd name="connsiteX0" fmla="*/ 4530725 w 5140325"/>
              <a:gd name="connsiteY0" fmla="*/ 14097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097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09700 h 2667000"/>
              <a:gd name="connsiteX1" fmla="*/ 4502068 w 5140325"/>
              <a:gd name="connsiteY1" fmla="*/ 1414405 h 2667000"/>
              <a:gd name="connsiteX2" fmla="*/ 3273425 w 5140325"/>
              <a:gd name="connsiteY2" fmla="*/ 1962150 h 2667000"/>
              <a:gd name="connsiteX3" fmla="*/ 2130425 w 5140325"/>
              <a:gd name="connsiteY3" fmla="*/ 1905000 h 2667000"/>
              <a:gd name="connsiteX4" fmla="*/ 1444625 w 5140325"/>
              <a:gd name="connsiteY4" fmla="*/ 1962150 h 2667000"/>
              <a:gd name="connsiteX5" fmla="*/ 53975 w 5140325"/>
              <a:gd name="connsiteY5" fmla="*/ 2667000 h 2667000"/>
              <a:gd name="connsiteX6" fmla="*/ 53975 w 5140325"/>
              <a:gd name="connsiteY6" fmla="*/ 2095500 h 2667000"/>
              <a:gd name="connsiteX7" fmla="*/ 130175 w 5140325"/>
              <a:gd name="connsiteY7" fmla="*/ 2095500 h 2667000"/>
              <a:gd name="connsiteX8" fmla="*/ 835025 w 5140325"/>
              <a:gd name="connsiteY8" fmla="*/ 400050 h 2667000"/>
              <a:gd name="connsiteX9" fmla="*/ 1412292 w 5140325"/>
              <a:gd name="connsiteY9" fmla="*/ 209026 h 2667000"/>
              <a:gd name="connsiteX10" fmla="*/ 1806575 w 5140325"/>
              <a:gd name="connsiteY10" fmla="*/ 190500 h 2667000"/>
              <a:gd name="connsiteX11" fmla="*/ 2448259 w 5140325"/>
              <a:gd name="connsiteY11" fmla="*/ 192345 h 2667000"/>
              <a:gd name="connsiteX12" fmla="*/ 2797175 w 5140325"/>
              <a:gd name="connsiteY12" fmla="*/ 342900 h 2667000"/>
              <a:gd name="connsiteX13" fmla="*/ 2911475 w 5140325"/>
              <a:gd name="connsiteY13" fmla="*/ 361950 h 2667000"/>
              <a:gd name="connsiteX14" fmla="*/ 3521075 w 5140325"/>
              <a:gd name="connsiteY14" fmla="*/ 323850 h 2667000"/>
              <a:gd name="connsiteX15" fmla="*/ 3978275 w 5140325"/>
              <a:gd name="connsiteY15" fmla="*/ 457200 h 2667000"/>
              <a:gd name="connsiteX16" fmla="*/ 5140325 w 5140325"/>
              <a:gd name="connsiteY16" fmla="*/ 0 h 2667000"/>
              <a:gd name="connsiteX17" fmla="*/ 5051091 w 5140325"/>
              <a:gd name="connsiteY17" fmla="*/ 160261 h 2667000"/>
              <a:gd name="connsiteX18" fmla="*/ 4549775 w 5140325"/>
              <a:gd name="connsiteY18" fmla="*/ 1466850 h 2667000"/>
              <a:gd name="connsiteX0" fmla="*/ 4530725 w 5343194"/>
              <a:gd name="connsiteY0" fmla="*/ 1409700 h 2667000"/>
              <a:gd name="connsiteX1" fmla="*/ 4502068 w 5343194"/>
              <a:gd name="connsiteY1" fmla="*/ 1414405 h 2667000"/>
              <a:gd name="connsiteX2" fmla="*/ 3273425 w 5343194"/>
              <a:gd name="connsiteY2" fmla="*/ 1962150 h 2667000"/>
              <a:gd name="connsiteX3" fmla="*/ 2130425 w 5343194"/>
              <a:gd name="connsiteY3" fmla="*/ 1905000 h 2667000"/>
              <a:gd name="connsiteX4" fmla="*/ 1444625 w 5343194"/>
              <a:gd name="connsiteY4" fmla="*/ 1962150 h 2667000"/>
              <a:gd name="connsiteX5" fmla="*/ 53975 w 5343194"/>
              <a:gd name="connsiteY5" fmla="*/ 2667000 h 2667000"/>
              <a:gd name="connsiteX6" fmla="*/ 53975 w 5343194"/>
              <a:gd name="connsiteY6" fmla="*/ 2095500 h 2667000"/>
              <a:gd name="connsiteX7" fmla="*/ 130175 w 5343194"/>
              <a:gd name="connsiteY7" fmla="*/ 2095500 h 2667000"/>
              <a:gd name="connsiteX8" fmla="*/ 835025 w 5343194"/>
              <a:gd name="connsiteY8" fmla="*/ 400050 h 2667000"/>
              <a:gd name="connsiteX9" fmla="*/ 1412292 w 5343194"/>
              <a:gd name="connsiteY9" fmla="*/ 209026 h 2667000"/>
              <a:gd name="connsiteX10" fmla="*/ 1806575 w 5343194"/>
              <a:gd name="connsiteY10" fmla="*/ 190500 h 2667000"/>
              <a:gd name="connsiteX11" fmla="*/ 2448259 w 5343194"/>
              <a:gd name="connsiteY11" fmla="*/ 192345 h 2667000"/>
              <a:gd name="connsiteX12" fmla="*/ 2797175 w 5343194"/>
              <a:gd name="connsiteY12" fmla="*/ 342900 h 2667000"/>
              <a:gd name="connsiteX13" fmla="*/ 2911475 w 5343194"/>
              <a:gd name="connsiteY13" fmla="*/ 361950 h 2667000"/>
              <a:gd name="connsiteX14" fmla="*/ 3521075 w 5343194"/>
              <a:gd name="connsiteY14" fmla="*/ 323850 h 2667000"/>
              <a:gd name="connsiteX15" fmla="*/ 3978275 w 5343194"/>
              <a:gd name="connsiteY15" fmla="*/ 457200 h 2667000"/>
              <a:gd name="connsiteX16" fmla="*/ 5140325 w 5343194"/>
              <a:gd name="connsiteY16" fmla="*/ 0 h 2667000"/>
              <a:gd name="connsiteX17" fmla="*/ 5051091 w 5343194"/>
              <a:gd name="connsiteY17" fmla="*/ 160261 h 2667000"/>
              <a:gd name="connsiteX18" fmla="*/ 4549775 w 5343194"/>
              <a:gd name="connsiteY18" fmla="*/ 1466850 h 2667000"/>
              <a:gd name="connsiteX0" fmla="*/ 4530725 w 5343194"/>
              <a:gd name="connsiteY0" fmla="*/ 1409700 h 2667000"/>
              <a:gd name="connsiteX1" fmla="*/ 4502068 w 5343194"/>
              <a:gd name="connsiteY1" fmla="*/ 1414405 h 2667000"/>
              <a:gd name="connsiteX2" fmla="*/ 3273425 w 5343194"/>
              <a:gd name="connsiteY2" fmla="*/ 1962150 h 2667000"/>
              <a:gd name="connsiteX3" fmla="*/ 2130425 w 5343194"/>
              <a:gd name="connsiteY3" fmla="*/ 1905000 h 2667000"/>
              <a:gd name="connsiteX4" fmla="*/ 1444625 w 5343194"/>
              <a:gd name="connsiteY4" fmla="*/ 1962150 h 2667000"/>
              <a:gd name="connsiteX5" fmla="*/ 53975 w 5343194"/>
              <a:gd name="connsiteY5" fmla="*/ 2667000 h 2667000"/>
              <a:gd name="connsiteX6" fmla="*/ 53975 w 5343194"/>
              <a:gd name="connsiteY6" fmla="*/ 2095500 h 2667000"/>
              <a:gd name="connsiteX7" fmla="*/ 130175 w 5343194"/>
              <a:gd name="connsiteY7" fmla="*/ 2095500 h 2667000"/>
              <a:gd name="connsiteX8" fmla="*/ 835025 w 5343194"/>
              <a:gd name="connsiteY8" fmla="*/ 400050 h 2667000"/>
              <a:gd name="connsiteX9" fmla="*/ 1412292 w 5343194"/>
              <a:gd name="connsiteY9" fmla="*/ 209026 h 2667000"/>
              <a:gd name="connsiteX10" fmla="*/ 1806575 w 5343194"/>
              <a:gd name="connsiteY10" fmla="*/ 190500 h 2667000"/>
              <a:gd name="connsiteX11" fmla="*/ 2448259 w 5343194"/>
              <a:gd name="connsiteY11" fmla="*/ 192345 h 2667000"/>
              <a:gd name="connsiteX12" fmla="*/ 2797175 w 5343194"/>
              <a:gd name="connsiteY12" fmla="*/ 342900 h 2667000"/>
              <a:gd name="connsiteX13" fmla="*/ 2911475 w 5343194"/>
              <a:gd name="connsiteY13" fmla="*/ 361950 h 2667000"/>
              <a:gd name="connsiteX14" fmla="*/ 3521075 w 5343194"/>
              <a:gd name="connsiteY14" fmla="*/ 323850 h 2667000"/>
              <a:gd name="connsiteX15" fmla="*/ 3978275 w 5343194"/>
              <a:gd name="connsiteY15" fmla="*/ 457200 h 2667000"/>
              <a:gd name="connsiteX16" fmla="*/ 5140325 w 5343194"/>
              <a:gd name="connsiteY16" fmla="*/ 0 h 2667000"/>
              <a:gd name="connsiteX17" fmla="*/ 5051091 w 5343194"/>
              <a:gd name="connsiteY17" fmla="*/ 160261 h 2667000"/>
              <a:gd name="connsiteX18" fmla="*/ 4549775 w 5343194"/>
              <a:gd name="connsiteY18" fmla="*/ 1466850 h 2667000"/>
              <a:gd name="connsiteX0" fmla="*/ 4530725 w 5140325"/>
              <a:gd name="connsiteY0" fmla="*/ 1409700 h 2667000"/>
              <a:gd name="connsiteX1" fmla="*/ 4502068 w 5140325"/>
              <a:gd name="connsiteY1" fmla="*/ 1414405 h 2667000"/>
              <a:gd name="connsiteX2" fmla="*/ 3273425 w 5140325"/>
              <a:gd name="connsiteY2" fmla="*/ 1962150 h 2667000"/>
              <a:gd name="connsiteX3" fmla="*/ 2130425 w 5140325"/>
              <a:gd name="connsiteY3" fmla="*/ 1905000 h 2667000"/>
              <a:gd name="connsiteX4" fmla="*/ 1444625 w 5140325"/>
              <a:gd name="connsiteY4" fmla="*/ 1962150 h 2667000"/>
              <a:gd name="connsiteX5" fmla="*/ 53975 w 5140325"/>
              <a:gd name="connsiteY5" fmla="*/ 2667000 h 2667000"/>
              <a:gd name="connsiteX6" fmla="*/ 53975 w 5140325"/>
              <a:gd name="connsiteY6" fmla="*/ 2095500 h 2667000"/>
              <a:gd name="connsiteX7" fmla="*/ 130175 w 5140325"/>
              <a:gd name="connsiteY7" fmla="*/ 2095500 h 2667000"/>
              <a:gd name="connsiteX8" fmla="*/ 835025 w 5140325"/>
              <a:gd name="connsiteY8" fmla="*/ 400050 h 2667000"/>
              <a:gd name="connsiteX9" fmla="*/ 1412292 w 5140325"/>
              <a:gd name="connsiteY9" fmla="*/ 209026 h 2667000"/>
              <a:gd name="connsiteX10" fmla="*/ 1806575 w 5140325"/>
              <a:gd name="connsiteY10" fmla="*/ 190500 h 2667000"/>
              <a:gd name="connsiteX11" fmla="*/ 2448259 w 5140325"/>
              <a:gd name="connsiteY11" fmla="*/ 192345 h 2667000"/>
              <a:gd name="connsiteX12" fmla="*/ 2797175 w 5140325"/>
              <a:gd name="connsiteY12" fmla="*/ 342900 h 2667000"/>
              <a:gd name="connsiteX13" fmla="*/ 2911475 w 5140325"/>
              <a:gd name="connsiteY13" fmla="*/ 361950 h 2667000"/>
              <a:gd name="connsiteX14" fmla="*/ 3521075 w 5140325"/>
              <a:gd name="connsiteY14" fmla="*/ 323850 h 2667000"/>
              <a:gd name="connsiteX15" fmla="*/ 3978275 w 5140325"/>
              <a:gd name="connsiteY15" fmla="*/ 457200 h 2667000"/>
              <a:gd name="connsiteX16" fmla="*/ 5140325 w 5140325"/>
              <a:gd name="connsiteY16" fmla="*/ 0 h 2667000"/>
              <a:gd name="connsiteX17" fmla="*/ 5051091 w 5140325"/>
              <a:gd name="connsiteY17" fmla="*/ 160261 h 2667000"/>
              <a:gd name="connsiteX18" fmla="*/ 4549775 w 5140325"/>
              <a:gd name="connsiteY18" fmla="*/ 1466850 h 2667000"/>
              <a:gd name="connsiteX0" fmla="*/ 4530725 w 5140325"/>
              <a:gd name="connsiteY0" fmla="*/ 14097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859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859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859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85900 h 2667000"/>
              <a:gd name="connsiteX1" fmla="*/ 3273425 w 5140325"/>
              <a:gd name="connsiteY1" fmla="*/ 19621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530725 w 5140325"/>
              <a:gd name="connsiteY0" fmla="*/ 1485900 h 2667000"/>
              <a:gd name="connsiteX1" fmla="*/ 3273425 w 5140325"/>
              <a:gd name="connsiteY1" fmla="*/ 2038350 h 2667000"/>
              <a:gd name="connsiteX2" fmla="*/ 2130425 w 5140325"/>
              <a:gd name="connsiteY2" fmla="*/ 1905000 h 2667000"/>
              <a:gd name="connsiteX3" fmla="*/ 1444625 w 5140325"/>
              <a:gd name="connsiteY3" fmla="*/ 1962150 h 2667000"/>
              <a:gd name="connsiteX4" fmla="*/ 53975 w 5140325"/>
              <a:gd name="connsiteY4" fmla="*/ 2667000 h 2667000"/>
              <a:gd name="connsiteX5" fmla="*/ 53975 w 5140325"/>
              <a:gd name="connsiteY5" fmla="*/ 2095500 h 2667000"/>
              <a:gd name="connsiteX6" fmla="*/ 130175 w 5140325"/>
              <a:gd name="connsiteY6" fmla="*/ 2095500 h 2667000"/>
              <a:gd name="connsiteX7" fmla="*/ 835025 w 5140325"/>
              <a:gd name="connsiteY7" fmla="*/ 400050 h 2667000"/>
              <a:gd name="connsiteX8" fmla="*/ 1412292 w 5140325"/>
              <a:gd name="connsiteY8" fmla="*/ 209026 h 2667000"/>
              <a:gd name="connsiteX9" fmla="*/ 1806575 w 5140325"/>
              <a:gd name="connsiteY9" fmla="*/ 190500 h 2667000"/>
              <a:gd name="connsiteX10" fmla="*/ 2448259 w 5140325"/>
              <a:gd name="connsiteY10" fmla="*/ 192345 h 2667000"/>
              <a:gd name="connsiteX11" fmla="*/ 2797175 w 5140325"/>
              <a:gd name="connsiteY11" fmla="*/ 342900 h 2667000"/>
              <a:gd name="connsiteX12" fmla="*/ 2911475 w 5140325"/>
              <a:gd name="connsiteY12" fmla="*/ 361950 h 2667000"/>
              <a:gd name="connsiteX13" fmla="*/ 3521075 w 5140325"/>
              <a:gd name="connsiteY13" fmla="*/ 323850 h 2667000"/>
              <a:gd name="connsiteX14" fmla="*/ 3978275 w 5140325"/>
              <a:gd name="connsiteY14" fmla="*/ 457200 h 2667000"/>
              <a:gd name="connsiteX15" fmla="*/ 5140325 w 5140325"/>
              <a:gd name="connsiteY15" fmla="*/ 0 h 2667000"/>
              <a:gd name="connsiteX16" fmla="*/ 5051091 w 5140325"/>
              <a:gd name="connsiteY16" fmla="*/ 160261 h 2667000"/>
              <a:gd name="connsiteX17" fmla="*/ 4549775 w 5140325"/>
              <a:gd name="connsiteY17" fmla="*/ 1466850 h 2667000"/>
              <a:gd name="connsiteX0" fmla="*/ 4476750 w 5086350"/>
              <a:gd name="connsiteY0" fmla="*/ 1485900 h 2667000"/>
              <a:gd name="connsiteX1" fmla="*/ 3219450 w 5086350"/>
              <a:gd name="connsiteY1" fmla="*/ 20383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76200 w 5086350"/>
              <a:gd name="connsiteY5" fmla="*/ 2095500 h 2667000"/>
              <a:gd name="connsiteX6" fmla="*/ 781050 w 5086350"/>
              <a:gd name="connsiteY6" fmla="*/ 400050 h 2667000"/>
              <a:gd name="connsiteX7" fmla="*/ 1358317 w 5086350"/>
              <a:gd name="connsiteY7" fmla="*/ 209026 h 2667000"/>
              <a:gd name="connsiteX8" fmla="*/ 1752600 w 5086350"/>
              <a:gd name="connsiteY8" fmla="*/ 190500 h 2667000"/>
              <a:gd name="connsiteX9" fmla="*/ 2394284 w 5086350"/>
              <a:gd name="connsiteY9" fmla="*/ 192345 h 2667000"/>
              <a:gd name="connsiteX10" fmla="*/ 2743200 w 5086350"/>
              <a:gd name="connsiteY10" fmla="*/ 342900 h 2667000"/>
              <a:gd name="connsiteX11" fmla="*/ 2857500 w 5086350"/>
              <a:gd name="connsiteY11" fmla="*/ 361950 h 2667000"/>
              <a:gd name="connsiteX12" fmla="*/ 3467100 w 5086350"/>
              <a:gd name="connsiteY12" fmla="*/ 323850 h 2667000"/>
              <a:gd name="connsiteX13" fmla="*/ 3924300 w 5086350"/>
              <a:gd name="connsiteY13" fmla="*/ 457200 h 2667000"/>
              <a:gd name="connsiteX14" fmla="*/ 5086350 w 5086350"/>
              <a:gd name="connsiteY14" fmla="*/ 0 h 2667000"/>
              <a:gd name="connsiteX15" fmla="*/ 4997116 w 5086350"/>
              <a:gd name="connsiteY15" fmla="*/ 160261 h 2667000"/>
              <a:gd name="connsiteX16" fmla="*/ 4495800 w 5086350"/>
              <a:gd name="connsiteY16" fmla="*/ 1466850 h 2667000"/>
              <a:gd name="connsiteX0" fmla="*/ 4476750 w 5086350"/>
              <a:gd name="connsiteY0" fmla="*/ 1485900 h 2667000"/>
              <a:gd name="connsiteX1" fmla="*/ 3219450 w 5086350"/>
              <a:gd name="connsiteY1" fmla="*/ 2038350 h 2667000"/>
              <a:gd name="connsiteX2" fmla="*/ 2076450 w 5086350"/>
              <a:gd name="connsiteY2" fmla="*/ 1905000 h 2667000"/>
              <a:gd name="connsiteX3" fmla="*/ 1390650 w 5086350"/>
              <a:gd name="connsiteY3" fmla="*/ 1962150 h 2667000"/>
              <a:gd name="connsiteX4" fmla="*/ 0 w 5086350"/>
              <a:gd name="connsiteY4" fmla="*/ 2667000 h 2667000"/>
              <a:gd name="connsiteX5" fmla="*/ 0 w 5086350"/>
              <a:gd name="connsiteY5" fmla="*/ 2247900 h 2667000"/>
              <a:gd name="connsiteX6" fmla="*/ 781050 w 5086350"/>
              <a:gd name="connsiteY6" fmla="*/ 400050 h 2667000"/>
              <a:gd name="connsiteX7" fmla="*/ 1358317 w 5086350"/>
              <a:gd name="connsiteY7" fmla="*/ 209026 h 2667000"/>
              <a:gd name="connsiteX8" fmla="*/ 1752600 w 5086350"/>
              <a:gd name="connsiteY8" fmla="*/ 190500 h 2667000"/>
              <a:gd name="connsiteX9" fmla="*/ 2394284 w 5086350"/>
              <a:gd name="connsiteY9" fmla="*/ 192345 h 2667000"/>
              <a:gd name="connsiteX10" fmla="*/ 2743200 w 5086350"/>
              <a:gd name="connsiteY10" fmla="*/ 342900 h 2667000"/>
              <a:gd name="connsiteX11" fmla="*/ 2857500 w 5086350"/>
              <a:gd name="connsiteY11" fmla="*/ 361950 h 2667000"/>
              <a:gd name="connsiteX12" fmla="*/ 3467100 w 5086350"/>
              <a:gd name="connsiteY12" fmla="*/ 323850 h 2667000"/>
              <a:gd name="connsiteX13" fmla="*/ 3924300 w 5086350"/>
              <a:gd name="connsiteY13" fmla="*/ 457200 h 2667000"/>
              <a:gd name="connsiteX14" fmla="*/ 5086350 w 5086350"/>
              <a:gd name="connsiteY14" fmla="*/ 0 h 2667000"/>
              <a:gd name="connsiteX15" fmla="*/ 4997116 w 5086350"/>
              <a:gd name="connsiteY15" fmla="*/ 160261 h 2667000"/>
              <a:gd name="connsiteX16" fmla="*/ 4495800 w 5086350"/>
              <a:gd name="connsiteY16" fmla="*/ 1466850 h 2667000"/>
              <a:gd name="connsiteX0" fmla="*/ 4476750 w 5086350"/>
              <a:gd name="connsiteY0" fmla="*/ 1485900 h 2743200"/>
              <a:gd name="connsiteX1" fmla="*/ 3219450 w 5086350"/>
              <a:gd name="connsiteY1" fmla="*/ 2038350 h 2743200"/>
              <a:gd name="connsiteX2" fmla="*/ 2076450 w 5086350"/>
              <a:gd name="connsiteY2" fmla="*/ 1905000 h 2743200"/>
              <a:gd name="connsiteX3" fmla="*/ 1390650 w 5086350"/>
              <a:gd name="connsiteY3" fmla="*/ 1962150 h 2743200"/>
              <a:gd name="connsiteX4" fmla="*/ 0 w 5086350"/>
              <a:gd name="connsiteY4" fmla="*/ 2743200 h 2743200"/>
              <a:gd name="connsiteX5" fmla="*/ 0 w 5086350"/>
              <a:gd name="connsiteY5" fmla="*/ 2247900 h 2743200"/>
              <a:gd name="connsiteX6" fmla="*/ 781050 w 5086350"/>
              <a:gd name="connsiteY6" fmla="*/ 400050 h 2743200"/>
              <a:gd name="connsiteX7" fmla="*/ 1358317 w 5086350"/>
              <a:gd name="connsiteY7" fmla="*/ 209026 h 2743200"/>
              <a:gd name="connsiteX8" fmla="*/ 1752600 w 5086350"/>
              <a:gd name="connsiteY8" fmla="*/ 190500 h 2743200"/>
              <a:gd name="connsiteX9" fmla="*/ 2394284 w 5086350"/>
              <a:gd name="connsiteY9" fmla="*/ 192345 h 2743200"/>
              <a:gd name="connsiteX10" fmla="*/ 2743200 w 5086350"/>
              <a:gd name="connsiteY10" fmla="*/ 342900 h 2743200"/>
              <a:gd name="connsiteX11" fmla="*/ 2857500 w 5086350"/>
              <a:gd name="connsiteY11" fmla="*/ 361950 h 2743200"/>
              <a:gd name="connsiteX12" fmla="*/ 3467100 w 5086350"/>
              <a:gd name="connsiteY12" fmla="*/ 323850 h 2743200"/>
              <a:gd name="connsiteX13" fmla="*/ 3924300 w 5086350"/>
              <a:gd name="connsiteY13" fmla="*/ 457200 h 2743200"/>
              <a:gd name="connsiteX14" fmla="*/ 5086350 w 5086350"/>
              <a:gd name="connsiteY14" fmla="*/ 0 h 2743200"/>
              <a:gd name="connsiteX15" fmla="*/ 4997116 w 5086350"/>
              <a:gd name="connsiteY15" fmla="*/ 160261 h 2743200"/>
              <a:gd name="connsiteX16" fmla="*/ 4495800 w 5086350"/>
              <a:gd name="connsiteY16" fmla="*/ 1466850 h 2743200"/>
              <a:gd name="connsiteX0" fmla="*/ 4476750 w 5086350"/>
              <a:gd name="connsiteY0" fmla="*/ 1485900 h 2743200"/>
              <a:gd name="connsiteX1" fmla="*/ 3219450 w 5086350"/>
              <a:gd name="connsiteY1" fmla="*/ 2038350 h 2743200"/>
              <a:gd name="connsiteX2" fmla="*/ 2076450 w 5086350"/>
              <a:gd name="connsiteY2" fmla="*/ 1905000 h 2743200"/>
              <a:gd name="connsiteX3" fmla="*/ 1390650 w 5086350"/>
              <a:gd name="connsiteY3" fmla="*/ 2114550 h 2743200"/>
              <a:gd name="connsiteX4" fmla="*/ 0 w 5086350"/>
              <a:gd name="connsiteY4" fmla="*/ 2743200 h 2743200"/>
              <a:gd name="connsiteX5" fmla="*/ 0 w 5086350"/>
              <a:gd name="connsiteY5" fmla="*/ 2247900 h 2743200"/>
              <a:gd name="connsiteX6" fmla="*/ 781050 w 5086350"/>
              <a:gd name="connsiteY6" fmla="*/ 400050 h 2743200"/>
              <a:gd name="connsiteX7" fmla="*/ 1358317 w 5086350"/>
              <a:gd name="connsiteY7" fmla="*/ 209026 h 2743200"/>
              <a:gd name="connsiteX8" fmla="*/ 1752600 w 5086350"/>
              <a:gd name="connsiteY8" fmla="*/ 190500 h 2743200"/>
              <a:gd name="connsiteX9" fmla="*/ 2394284 w 5086350"/>
              <a:gd name="connsiteY9" fmla="*/ 192345 h 2743200"/>
              <a:gd name="connsiteX10" fmla="*/ 2743200 w 5086350"/>
              <a:gd name="connsiteY10" fmla="*/ 342900 h 2743200"/>
              <a:gd name="connsiteX11" fmla="*/ 2857500 w 5086350"/>
              <a:gd name="connsiteY11" fmla="*/ 361950 h 2743200"/>
              <a:gd name="connsiteX12" fmla="*/ 3467100 w 5086350"/>
              <a:gd name="connsiteY12" fmla="*/ 323850 h 2743200"/>
              <a:gd name="connsiteX13" fmla="*/ 3924300 w 5086350"/>
              <a:gd name="connsiteY13" fmla="*/ 457200 h 2743200"/>
              <a:gd name="connsiteX14" fmla="*/ 5086350 w 5086350"/>
              <a:gd name="connsiteY14" fmla="*/ 0 h 2743200"/>
              <a:gd name="connsiteX15" fmla="*/ 4997116 w 5086350"/>
              <a:gd name="connsiteY15" fmla="*/ 160261 h 2743200"/>
              <a:gd name="connsiteX16" fmla="*/ 4495800 w 5086350"/>
              <a:gd name="connsiteY16" fmla="*/ 1466850 h 2743200"/>
              <a:gd name="connsiteX0" fmla="*/ 4476750 w 5086350"/>
              <a:gd name="connsiteY0" fmla="*/ 1485900 h 2743200"/>
              <a:gd name="connsiteX1" fmla="*/ 3219450 w 5086350"/>
              <a:gd name="connsiteY1" fmla="*/ 2038350 h 2743200"/>
              <a:gd name="connsiteX2" fmla="*/ 2076450 w 5086350"/>
              <a:gd name="connsiteY2" fmla="*/ 1905000 h 2743200"/>
              <a:gd name="connsiteX3" fmla="*/ 1447800 w 5086350"/>
              <a:gd name="connsiteY3" fmla="*/ 2098996 h 2743200"/>
              <a:gd name="connsiteX4" fmla="*/ 1390650 w 5086350"/>
              <a:gd name="connsiteY4" fmla="*/ 2114550 h 2743200"/>
              <a:gd name="connsiteX5" fmla="*/ 0 w 5086350"/>
              <a:gd name="connsiteY5" fmla="*/ 2743200 h 2743200"/>
              <a:gd name="connsiteX6" fmla="*/ 0 w 5086350"/>
              <a:gd name="connsiteY6" fmla="*/ 2247900 h 2743200"/>
              <a:gd name="connsiteX7" fmla="*/ 781050 w 5086350"/>
              <a:gd name="connsiteY7" fmla="*/ 400050 h 2743200"/>
              <a:gd name="connsiteX8" fmla="*/ 1358317 w 5086350"/>
              <a:gd name="connsiteY8" fmla="*/ 209026 h 2743200"/>
              <a:gd name="connsiteX9" fmla="*/ 1752600 w 5086350"/>
              <a:gd name="connsiteY9" fmla="*/ 190500 h 2743200"/>
              <a:gd name="connsiteX10" fmla="*/ 2394284 w 5086350"/>
              <a:gd name="connsiteY10" fmla="*/ 192345 h 2743200"/>
              <a:gd name="connsiteX11" fmla="*/ 2743200 w 5086350"/>
              <a:gd name="connsiteY11" fmla="*/ 342900 h 2743200"/>
              <a:gd name="connsiteX12" fmla="*/ 2857500 w 5086350"/>
              <a:gd name="connsiteY12" fmla="*/ 361950 h 2743200"/>
              <a:gd name="connsiteX13" fmla="*/ 3467100 w 5086350"/>
              <a:gd name="connsiteY13" fmla="*/ 323850 h 2743200"/>
              <a:gd name="connsiteX14" fmla="*/ 3924300 w 5086350"/>
              <a:gd name="connsiteY14" fmla="*/ 457200 h 2743200"/>
              <a:gd name="connsiteX15" fmla="*/ 5086350 w 5086350"/>
              <a:gd name="connsiteY15" fmla="*/ 0 h 2743200"/>
              <a:gd name="connsiteX16" fmla="*/ 4997116 w 5086350"/>
              <a:gd name="connsiteY16" fmla="*/ 160261 h 2743200"/>
              <a:gd name="connsiteX17" fmla="*/ 4495800 w 5086350"/>
              <a:gd name="connsiteY17" fmla="*/ 1466850 h 2743200"/>
              <a:gd name="connsiteX0" fmla="*/ 4476750 w 5086350"/>
              <a:gd name="connsiteY0" fmla="*/ 1485900 h 2743200"/>
              <a:gd name="connsiteX1" fmla="*/ 3219450 w 5086350"/>
              <a:gd name="connsiteY1" fmla="*/ 2038350 h 2743200"/>
              <a:gd name="connsiteX2" fmla="*/ 2076450 w 5086350"/>
              <a:gd name="connsiteY2" fmla="*/ 1905000 h 2743200"/>
              <a:gd name="connsiteX3" fmla="*/ 1447800 w 5086350"/>
              <a:gd name="connsiteY3" fmla="*/ 2098996 h 2743200"/>
              <a:gd name="connsiteX4" fmla="*/ 1390650 w 5086350"/>
              <a:gd name="connsiteY4" fmla="*/ 2114550 h 2743200"/>
              <a:gd name="connsiteX5" fmla="*/ 0 w 5086350"/>
              <a:gd name="connsiteY5" fmla="*/ 2743200 h 2743200"/>
              <a:gd name="connsiteX6" fmla="*/ 0 w 5086350"/>
              <a:gd name="connsiteY6" fmla="*/ 2247900 h 2743200"/>
              <a:gd name="connsiteX7" fmla="*/ 781050 w 5086350"/>
              <a:gd name="connsiteY7" fmla="*/ 400050 h 2743200"/>
              <a:gd name="connsiteX8" fmla="*/ 1358317 w 5086350"/>
              <a:gd name="connsiteY8" fmla="*/ 209026 h 2743200"/>
              <a:gd name="connsiteX9" fmla="*/ 1752600 w 5086350"/>
              <a:gd name="connsiteY9" fmla="*/ 190500 h 2743200"/>
              <a:gd name="connsiteX10" fmla="*/ 2394284 w 5086350"/>
              <a:gd name="connsiteY10" fmla="*/ 192345 h 2743200"/>
              <a:gd name="connsiteX11" fmla="*/ 2743200 w 5086350"/>
              <a:gd name="connsiteY11" fmla="*/ 342900 h 2743200"/>
              <a:gd name="connsiteX12" fmla="*/ 2857500 w 5086350"/>
              <a:gd name="connsiteY12" fmla="*/ 361950 h 2743200"/>
              <a:gd name="connsiteX13" fmla="*/ 3467100 w 5086350"/>
              <a:gd name="connsiteY13" fmla="*/ 323850 h 2743200"/>
              <a:gd name="connsiteX14" fmla="*/ 3924300 w 5086350"/>
              <a:gd name="connsiteY14" fmla="*/ 457200 h 2743200"/>
              <a:gd name="connsiteX15" fmla="*/ 5086350 w 5086350"/>
              <a:gd name="connsiteY15" fmla="*/ 0 h 2743200"/>
              <a:gd name="connsiteX16" fmla="*/ 4997116 w 5086350"/>
              <a:gd name="connsiteY16" fmla="*/ 160261 h 2743200"/>
              <a:gd name="connsiteX17" fmla="*/ 4495800 w 5086350"/>
              <a:gd name="connsiteY17" fmla="*/ 1466850 h 2743200"/>
              <a:gd name="connsiteX0" fmla="*/ 4476750 w 5086350"/>
              <a:gd name="connsiteY0" fmla="*/ 1485900 h 2438400"/>
              <a:gd name="connsiteX1" fmla="*/ 3219450 w 5086350"/>
              <a:gd name="connsiteY1" fmla="*/ 2038350 h 2438400"/>
              <a:gd name="connsiteX2" fmla="*/ 2076450 w 5086350"/>
              <a:gd name="connsiteY2" fmla="*/ 1905000 h 2438400"/>
              <a:gd name="connsiteX3" fmla="*/ 1447800 w 5086350"/>
              <a:gd name="connsiteY3" fmla="*/ 2098996 h 2438400"/>
              <a:gd name="connsiteX4" fmla="*/ 1390650 w 5086350"/>
              <a:gd name="connsiteY4" fmla="*/ 2114550 h 2438400"/>
              <a:gd name="connsiteX5" fmla="*/ 609600 w 5086350"/>
              <a:gd name="connsiteY5" fmla="*/ 2438400 h 2438400"/>
              <a:gd name="connsiteX6" fmla="*/ 0 w 5086350"/>
              <a:gd name="connsiteY6" fmla="*/ 2247900 h 2438400"/>
              <a:gd name="connsiteX7" fmla="*/ 781050 w 5086350"/>
              <a:gd name="connsiteY7" fmla="*/ 400050 h 2438400"/>
              <a:gd name="connsiteX8" fmla="*/ 1358317 w 5086350"/>
              <a:gd name="connsiteY8" fmla="*/ 209026 h 2438400"/>
              <a:gd name="connsiteX9" fmla="*/ 1752600 w 5086350"/>
              <a:gd name="connsiteY9" fmla="*/ 190500 h 2438400"/>
              <a:gd name="connsiteX10" fmla="*/ 2394284 w 5086350"/>
              <a:gd name="connsiteY10" fmla="*/ 192345 h 2438400"/>
              <a:gd name="connsiteX11" fmla="*/ 2743200 w 5086350"/>
              <a:gd name="connsiteY11" fmla="*/ 342900 h 2438400"/>
              <a:gd name="connsiteX12" fmla="*/ 2857500 w 5086350"/>
              <a:gd name="connsiteY12" fmla="*/ 361950 h 2438400"/>
              <a:gd name="connsiteX13" fmla="*/ 3467100 w 5086350"/>
              <a:gd name="connsiteY13" fmla="*/ 323850 h 2438400"/>
              <a:gd name="connsiteX14" fmla="*/ 3924300 w 5086350"/>
              <a:gd name="connsiteY14" fmla="*/ 457200 h 2438400"/>
              <a:gd name="connsiteX15" fmla="*/ 5086350 w 5086350"/>
              <a:gd name="connsiteY15" fmla="*/ 0 h 2438400"/>
              <a:gd name="connsiteX16" fmla="*/ 4997116 w 5086350"/>
              <a:gd name="connsiteY16" fmla="*/ 160261 h 2438400"/>
              <a:gd name="connsiteX17" fmla="*/ 4495800 w 5086350"/>
              <a:gd name="connsiteY17" fmla="*/ 1466850 h 2438400"/>
              <a:gd name="connsiteX0" fmla="*/ 4476750 w 5086350"/>
              <a:gd name="connsiteY0" fmla="*/ 1485900 h 2438400"/>
              <a:gd name="connsiteX1" fmla="*/ 3219450 w 5086350"/>
              <a:gd name="connsiteY1" fmla="*/ 2038350 h 2438400"/>
              <a:gd name="connsiteX2" fmla="*/ 2076450 w 5086350"/>
              <a:gd name="connsiteY2" fmla="*/ 1905000 h 2438400"/>
              <a:gd name="connsiteX3" fmla="*/ 1447800 w 5086350"/>
              <a:gd name="connsiteY3" fmla="*/ 2098996 h 2438400"/>
              <a:gd name="connsiteX4" fmla="*/ 1390650 w 5086350"/>
              <a:gd name="connsiteY4" fmla="*/ 2114550 h 2438400"/>
              <a:gd name="connsiteX5" fmla="*/ 609600 w 5086350"/>
              <a:gd name="connsiteY5" fmla="*/ 2438400 h 2438400"/>
              <a:gd name="connsiteX6" fmla="*/ 0 w 5086350"/>
              <a:gd name="connsiteY6" fmla="*/ 2247900 h 2438400"/>
              <a:gd name="connsiteX7" fmla="*/ 781050 w 5086350"/>
              <a:gd name="connsiteY7" fmla="*/ 400050 h 2438400"/>
              <a:gd name="connsiteX8" fmla="*/ 1358317 w 5086350"/>
              <a:gd name="connsiteY8" fmla="*/ 209026 h 2438400"/>
              <a:gd name="connsiteX9" fmla="*/ 1752600 w 5086350"/>
              <a:gd name="connsiteY9" fmla="*/ 190500 h 2438400"/>
              <a:gd name="connsiteX10" fmla="*/ 2394284 w 5086350"/>
              <a:gd name="connsiteY10" fmla="*/ 192345 h 2438400"/>
              <a:gd name="connsiteX11" fmla="*/ 2743200 w 5086350"/>
              <a:gd name="connsiteY11" fmla="*/ 342900 h 2438400"/>
              <a:gd name="connsiteX12" fmla="*/ 2857500 w 5086350"/>
              <a:gd name="connsiteY12" fmla="*/ 361950 h 2438400"/>
              <a:gd name="connsiteX13" fmla="*/ 3467100 w 5086350"/>
              <a:gd name="connsiteY13" fmla="*/ 323850 h 2438400"/>
              <a:gd name="connsiteX14" fmla="*/ 3924300 w 5086350"/>
              <a:gd name="connsiteY14" fmla="*/ 457200 h 2438400"/>
              <a:gd name="connsiteX15" fmla="*/ 5086350 w 5086350"/>
              <a:gd name="connsiteY15" fmla="*/ 0 h 2438400"/>
              <a:gd name="connsiteX16" fmla="*/ 4997116 w 5086350"/>
              <a:gd name="connsiteY16" fmla="*/ 160261 h 2438400"/>
              <a:gd name="connsiteX17" fmla="*/ 4495800 w 5086350"/>
              <a:gd name="connsiteY17" fmla="*/ 146685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86350" h="2438400">
                <a:moveTo>
                  <a:pt x="4476750" y="1485900"/>
                </a:moveTo>
                <a:cubicBezTo>
                  <a:pt x="4214813" y="1600994"/>
                  <a:pt x="3678472" y="1922670"/>
                  <a:pt x="3219450" y="2038350"/>
                </a:cubicBezTo>
                <a:lnTo>
                  <a:pt x="2076450" y="1905000"/>
                </a:lnTo>
                <a:cubicBezTo>
                  <a:pt x="1866900" y="1969665"/>
                  <a:pt x="1643903" y="1998472"/>
                  <a:pt x="1447800" y="2098996"/>
                </a:cubicBezTo>
                <a:lnTo>
                  <a:pt x="1390650" y="2114550"/>
                </a:lnTo>
                <a:lnTo>
                  <a:pt x="609600" y="2438400"/>
                </a:lnTo>
                <a:cubicBezTo>
                  <a:pt x="498608" y="2395391"/>
                  <a:pt x="203200" y="2311400"/>
                  <a:pt x="0" y="2247900"/>
                </a:cubicBezTo>
                <a:lnTo>
                  <a:pt x="781050" y="400050"/>
                </a:lnTo>
                <a:lnTo>
                  <a:pt x="1358317" y="209026"/>
                </a:lnTo>
                <a:lnTo>
                  <a:pt x="1752600" y="190500"/>
                </a:lnTo>
                <a:lnTo>
                  <a:pt x="2394284" y="192345"/>
                </a:lnTo>
                <a:lnTo>
                  <a:pt x="2743200" y="342900"/>
                </a:lnTo>
                <a:lnTo>
                  <a:pt x="2857500" y="361950"/>
                </a:lnTo>
                <a:lnTo>
                  <a:pt x="3467100" y="323850"/>
                </a:lnTo>
                <a:lnTo>
                  <a:pt x="3924300" y="457200"/>
                </a:lnTo>
                <a:lnTo>
                  <a:pt x="5086350" y="0"/>
                </a:lnTo>
                <a:lnTo>
                  <a:pt x="4997116" y="160261"/>
                </a:lnTo>
                <a:lnTo>
                  <a:pt x="4495800" y="1466850"/>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Right Arrow 43"/>
          <p:cNvSpPr/>
          <p:nvPr/>
        </p:nvSpPr>
        <p:spPr>
          <a:xfrm rot="10641811">
            <a:off x="5573105" y="3188208"/>
            <a:ext cx="1209465" cy="4846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p:cNvSpPr/>
          <p:nvPr/>
        </p:nvSpPr>
        <p:spPr>
          <a:xfrm>
            <a:off x="2361851" y="2819400"/>
            <a:ext cx="1219549" cy="4846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609600" y="1981200"/>
            <a:ext cx="2015295" cy="1200329"/>
          </a:xfrm>
          <a:prstGeom prst="rect">
            <a:avLst/>
          </a:prstGeom>
          <a:solidFill>
            <a:srgbClr val="FF0000"/>
          </a:solidFill>
        </p:spPr>
        <p:txBody>
          <a:bodyPr wrap="none" rtlCol="0">
            <a:spAutoFit/>
          </a:bodyPr>
          <a:lstStyle/>
          <a:p>
            <a:pPr algn="ctr"/>
            <a:r>
              <a:rPr lang="en-US" sz="2400" b="1" dirty="0" smtClean="0">
                <a:solidFill>
                  <a:schemeClr val="bg1"/>
                </a:solidFill>
                <a:latin typeface="Arial" pitchFamily="34" charset="0"/>
                <a:cs typeface="Arial" pitchFamily="34" charset="0"/>
              </a:rPr>
              <a:t>Mantle </a:t>
            </a:r>
          </a:p>
          <a:p>
            <a:pPr algn="ctr"/>
            <a:r>
              <a:rPr lang="en-US" sz="2400" b="1" dirty="0" smtClean="0">
                <a:solidFill>
                  <a:schemeClr val="bg1"/>
                </a:solidFill>
                <a:latin typeface="Arial" pitchFamily="34" charset="0"/>
                <a:cs typeface="Arial" pitchFamily="34" charset="0"/>
              </a:rPr>
              <a:t>convection</a:t>
            </a:r>
          </a:p>
          <a:p>
            <a:pPr algn="ctr"/>
            <a:r>
              <a:rPr lang="en-US" sz="2400" b="1" dirty="0" smtClean="0">
                <a:solidFill>
                  <a:schemeClr val="bg1"/>
                </a:solidFill>
                <a:latin typeface="Arial" pitchFamily="34" charset="0"/>
                <a:cs typeface="Arial" pitchFamily="34" charset="0"/>
              </a:rPr>
              <a:t> occurs here</a:t>
            </a:r>
          </a:p>
        </p:txBody>
      </p:sp>
      <p:sp>
        <p:nvSpPr>
          <p:cNvPr id="43" name="TextBox 42"/>
          <p:cNvSpPr txBox="1"/>
          <p:nvPr/>
        </p:nvSpPr>
        <p:spPr>
          <a:xfrm>
            <a:off x="6629400" y="3289518"/>
            <a:ext cx="2204451" cy="1815882"/>
          </a:xfrm>
          <a:prstGeom prst="rect">
            <a:avLst/>
          </a:prstGeom>
          <a:solidFill>
            <a:srgbClr val="FF0000"/>
          </a:solidFill>
        </p:spPr>
        <p:txBody>
          <a:bodyPr wrap="none" rtlCol="0">
            <a:spAutoFit/>
          </a:bodyPr>
          <a:lstStyle/>
          <a:p>
            <a:pPr algn="ctr"/>
            <a:r>
              <a:rPr lang="en-US" sz="2800" b="1" dirty="0" smtClean="0">
                <a:solidFill>
                  <a:schemeClr val="bg1"/>
                </a:solidFill>
                <a:latin typeface="Arial" pitchFamily="34" charset="0"/>
                <a:cs typeface="Arial" pitchFamily="34" charset="0"/>
              </a:rPr>
              <a:t>radio-active</a:t>
            </a:r>
          </a:p>
          <a:p>
            <a:pPr algn="ctr"/>
            <a:r>
              <a:rPr lang="en-US" sz="2800" b="1" dirty="0" smtClean="0">
                <a:solidFill>
                  <a:schemeClr val="bg1"/>
                </a:solidFill>
                <a:latin typeface="Arial" pitchFamily="34" charset="0"/>
                <a:cs typeface="Arial" pitchFamily="34" charset="0"/>
              </a:rPr>
              <a:t> heat </a:t>
            </a:r>
          </a:p>
          <a:p>
            <a:pPr algn="ctr"/>
            <a:r>
              <a:rPr lang="en-US" sz="2800" b="1" dirty="0" smtClean="0">
                <a:solidFill>
                  <a:schemeClr val="bg1"/>
                </a:solidFill>
                <a:latin typeface="Arial" pitchFamily="34" charset="0"/>
                <a:cs typeface="Arial" pitchFamily="34" charset="0"/>
              </a:rPr>
              <a:t>generated</a:t>
            </a:r>
          </a:p>
          <a:p>
            <a:pPr algn="ctr"/>
            <a:r>
              <a:rPr lang="en-US" sz="2800" b="1" dirty="0" smtClean="0">
                <a:solidFill>
                  <a:schemeClr val="bg1"/>
                </a:solidFill>
                <a:latin typeface="Arial" pitchFamily="34" charset="0"/>
                <a:cs typeface="Arial" pitchFamily="34" charset="0"/>
              </a:rPr>
              <a:t> here</a:t>
            </a:r>
          </a:p>
        </p:txBody>
      </p:sp>
      <p:sp>
        <p:nvSpPr>
          <p:cNvPr id="50" name="Oval 49"/>
          <p:cNvSpPr>
            <a:spLocks noChangeAspect="1"/>
          </p:cNvSpPr>
          <p:nvPr/>
        </p:nvSpPr>
        <p:spPr>
          <a:xfrm>
            <a:off x="609600" y="4151376"/>
            <a:ext cx="2560320" cy="2560320"/>
          </a:xfrm>
          <a:prstGeom prst="ellipse">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a:spLocks noChangeAspect="1"/>
          </p:cNvSpPr>
          <p:nvPr/>
        </p:nvSpPr>
        <p:spPr>
          <a:xfrm>
            <a:off x="1188720" y="4727448"/>
            <a:ext cx="1426464" cy="1426464"/>
          </a:xfrm>
          <a:prstGeom prst="ellipse">
            <a:avLst/>
          </a:prstGeom>
          <a:solidFill>
            <a:srgbClr val="FEF1E6"/>
          </a:solidFill>
          <a:ln w="76200">
            <a:solidFill>
              <a:srgbClr val="FEF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52"/>
          <p:cNvGrpSpPr/>
          <p:nvPr/>
        </p:nvGrpSpPr>
        <p:grpSpPr>
          <a:xfrm rot="18383004">
            <a:off x="1738752" y="3710395"/>
            <a:ext cx="1295401" cy="430887"/>
            <a:chOff x="2053183" y="5105400"/>
            <a:chExt cx="1295401" cy="430887"/>
          </a:xfrm>
        </p:grpSpPr>
        <p:sp>
          <p:nvSpPr>
            <p:cNvPr id="54" name="Rectangle 53"/>
            <p:cNvSpPr/>
            <p:nvPr/>
          </p:nvSpPr>
          <p:spPr>
            <a:xfrm>
              <a:off x="2053183" y="5145438"/>
              <a:ext cx="1230249" cy="3409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dirty="0">
                <a:solidFill>
                  <a:schemeClr val="bg1"/>
                </a:solidFill>
              </a:endParaRPr>
            </a:p>
          </p:txBody>
        </p:sp>
        <p:sp>
          <p:nvSpPr>
            <p:cNvPr id="55" name="TextBox 54"/>
            <p:cNvSpPr txBox="1"/>
            <p:nvPr/>
          </p:nvSpPr>
          <p:spPr>
            <a:xfrm>
              <a:off x="2253412" y="5105400"/>
              <a:ext cx="1095172" cy="430887"/>
            </a:xfrm>
            <a:prstGeom prst="rect">
              <a:avLst/>
            </a:prstGeom>
            <a:noFill/>
          </p:spPr>
          <p:txBody>
            <a:bodyPr wrap="none" rtlCol="0">
              <a:spAutoFit/>
            </a:bodyPr>
            <a:lstStyle/>
            <a:p>
              <a:r>
                <a:rPr lang="en-US" sz="2200" b="1" dirty="0" smtClean="0">
                  <a:solidFill>
                    <a:schemeClr val="bg1"/>
                  </a:solidFill>
                  <a:latin typeface="Arial" pitchFamily="34" charset="0"/>
                  <a:cs typeface="Arial" pitchFamily="34" charset="0"/>
                </a:rPr>
                <a:t>mantle</a:t>
              </a:r>
            </a:p>
          </p:txBody>
        </p:sp>
      </p:grpSp>
      <p:grpSp>
        <p:nvGrpSpPr>
          <p:cNvPr id="9" name="Group 29"/>
          <p:cNvGrpSpPr/>
          <p:nvPr/>
        </p:nvGrpSpPr>
        <p:grpSpPr>
          <a:xfrm>
            <a:off x="3282961" y="2423616"/>
            <a:ext cx="1672836" cy="246058"/>
            <a:chOff x="3282961" y="2423616"/>
            <a:chExt cx="1672836" cy="246058"/>
          </a:xfrm>
        </p:grpSpPr>
        <p:pic>
          <p:nvPicPr>
            <p:cNvPr id="32" name="Picture 31" descr="http://theresilientearth.com/files/images/earths_structure-USGS.jpg"/>
            <p:cNvPicPr>
              <a:picLocks noChangeAspect="1" noChangeArrowheads="1"/>
            </p:cNvPicPr>
            <p:nvPr/>
          </p:nvPicPr>
          <p:blipFill>
            <a:blip r:embed="rId3" cstate="print"/>
            <a:srcRect l="31667" t="18644" r="53833" b="78305"/>
            <a:stretch>
              <a:fillRect/>
            </a:stretch>
          </p:blipFill>
          <p:spPr bwMode="auto">
            <a:xfrm rot="21080991">
              <a:off x="3282961" y="2432615"/>
              <a:ext cx="995664" cy="237059"/>
            </a:xfrm>
            <a:prstGeom prst="rect">
              <a:avLst/>
            </a:prstGeom>
            <a:noFill/>
          </p:spPr>
        </p:pic>
        <p:pic>
          <p:nvPicPr>
            <p:cNvPr id="33" name="Picture 32" descr="http://theresilientearth.com/files/images/earths_structure-USGS.jpg"/>
            <p:cNvPicPr>
              <a:picLocks noChangeAspect="1" noChangeArrowheads="1"/>
            </p:cNvPicPr>
            <p:nvPr/>
          </p:nvPicPr>
          <p:blipFill>
            <a:blip r:embed="rId3" cstate="print"/>
            <a:srcRect l="31667" t="18644" r="53833" b="78305"/>
            <a:stretch>
              <a:fillRect/>
            </a:stretch>
          </p:blipFill>
          <p:spPr bwMode="auto">
            <a:xfrm rot="300000">
              <a:off x="4191549" y="2423616"/>
              <a:ext cx="764248" cy="237059"/>
            </a:xfrm>
            <a:prstGeom prst="rect">
              <a:avLst/>
            </a:prstGeom>
            <a:noFill/>
          </p:spPr>
        </p:pic>
      </p:grpSp>
      <p:sp>
        <p:nvSpPr>
          <p:cNvPr id="48" name="Oval 47"/>
          <p:cNvSpPr/>
          <p:nvPr/>
        </p:nvSpPr>
        <p:spPr>
          <a:xfrm rot="596465">
            <a:off x="4562589" y="2110402"/>
            <a:ext cx="757424" cy="1648812"/>
          </a:xfrm>
          <a:prstGeom prst="ellipse">
            <a:avLst/>
          </a:pr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46"/>
                                        </p:tgtEl>
                                      </p:cBhvr>
                                    </p:animEffect>
                                    <p:set>
                                      <p:cBhvr>
                                        <p:cTn id="7" dur="1" fill="hold">
                                          <p:stCondLst>
                                            <p:cond delay="999"/>
                                          </p:stCondLst>
                                        </p:cTn>
                                        <p:tgtEl>
                                          <p:spTgt spid="4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43"/>
                                        </p:tgtEl>
                                      </p:cBhvr>
                                    </p:animEffect>
                                    <p:set>
                                      <p:cBhvr>
                                        <p:cTn id="10" dur="1" fill="hold">
                                          <p:stCondLst>
                                            <p:cond delay="999"/>
                                          </p:stCondLst>
                                        </p:cTn>
                                        <p:tgtEl>
                                          <p:spTgt spid="4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50"/>
                                        </p:tgtEl>
                                      </p:cBhvr>
                                    </p:animEffect>
                                    <p:set>
                                      <p:cBhvr>
                                        <p:cTn id="13" dur="1" fill="hold">
                                          <p:stCondLst>
                                            <p:cond delay="999"/>
                                          </p:stCondLst>
                                        </p:cTn>
                                        <p:tgtEl>
                                          <p:spTgt spid="50"/>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58"/>
                                        </p:tgtEl>
                                      </p:cBhvr>
                                    </p:animEffect>
                                    <p:set>
                                      <p:cBhvr>
                                        <p:cTn id="16" dur="1" fill="hold">
                                          <p:stCondLst>
                                            <p:cond delay="999"/>
                                          </p:stCondLst>
                                        </p:cTn>
                                        <p:tgtEl>
                                          <p:spTgt spid="58"/>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44"/>
                                        </p:tgtEl>
                                      </p:cBhvr>
                                    </p:animEffect>
                                    <p:set>
                                      <p:cBhvr>
                                        <p:cTn id="19" dur="1" fill="hold">
                                          <p:stCondLst>
                                            <p:cond delay="999"/>
                                          </p:stCondLst>
                                        </p:cTn>
                                        <p:tgtEl>
                                          <p:spTgt spid="44"/>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47"/>
                                        </p:tgtEl>
                                      </p:cBhvr>
                                    </p:animEffect>
                                    <p:set>
                                      <p:cBhvr>
                                        <p:cTn id="22" dur="1" fill="hold">
                                          <p:stCondLst>
                                            <p:cond delay="999"/>
                                          </p:stCondLst>
                                        </p:cTn>
                                        <p:tgtEl>
                                          <p:spTgt spid="47"/>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8"/>
                                        </p:tgtEl>
                                      </p:cBhvr>
                                    </p:animEffect>
                                    <p:set>
                                      <p:cBhvr>
                                        <p:cTn id="25" dur="1" fill="hold">
                                          <p:stCondLst>
                                            <p:cond delay="999"/>
                                          </p:stCondLst>
                                        </p:cTn>
                                        <p:tgtEl>
                                          <p:spTgt spid="8"/>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00"/>
                                        <p:tgtEl>
                                          <p:spTgt spid="48"/>
                                        </p:tgtEl>
                                      </p:cBhvr>
                                    </p:animEffect>
                                    <p:set>
                                      <p:cBhvr>
                                        <p:cTn id="28" dur="1" fill="hold">
                                          <p:stCondLst>
                                            <p:cond delay="999"/>
                                          </p:stCondLst>
                                        </p:cTn>
                                        <p:tgtEl>
                                          <p:spTgt spid="48"/>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1000"/>
                                        <p:tgtEl>
                                          <p:spTgt spid="4"/>
                                        </p:tgtEl>
                                      </p:cBhvr>
                                    </p:animEffect>
                                    <p:set>
                                      <p:cBhvr>
                                        <p:cTn id="31" dur="1" fill="hold">
                                          <p:stCondLst>
                                            <p:cond delay="999"/>
                                          </p:stCondLst>
                                        </p:cTn>
                                        <p:tgtEl>
                                          <p:spTgt spid="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1000"/>
                                        <p:tgtEl>
                                          <p:spTgt spid="7"/>
                                        </p:tgtEl>
                                      </p:cBhvr>
                                    </p:animEffect>
                                    <p:set>
                                      <p:cBhvr>
                                        <p:cTn id="34" dur="1" fill="hold">
                                          <p:stCondLst>
                                            <p:cond delay="999"/>
                                          </p:stCondLst>
                                        </p:cTn>
                                        <p:tgtEl>
                                          <p:spTgt spid="7"/>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1000"/>
                                        <p:tgtEl>
                                          <p:spTgt spid="57"/>
                                        </p:tgtEl>
                                      </p:cBhvr>
                                    </p:animEffect>
                                    <p:set>
                                      <p:cBhvr>
                                        <p:cTn id="37" dur="1" fill="hold">
                                          <p:stCondLst>
                                            <p:cond delay="999"/>
                                          </p:stCondLst>
                                        </p:cTn>
                                        <p:tgtEl>
                                          <p:spTgt spid="57"/>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00"/>
                                        <p:tgtEl>
                                          <p:spTgt spid="28"/>
                                        </p:tgtEl>
                                      </p:cBhvr>
                                    </p:animEffect>
                                    <p:set>
                                      <p:cBhvr>
                                        <p:cTn id="40" dur="1" fill="hold">
                                          <p:stCondLst>
                                            <p:cond delay="999"/>
                                          </p:stCondLst>
                                        </p:cTn>
                                        <p:tgtEl>
                                          <p:spTgt spid="28"/>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1000"/>
                                        <p:tgtEl>
                                          <p:spTgt spid="51"/>
                                        </p:tgtEl>
                                      </p:cBhvr>
                                    </p:animEffect>
                                    <p:set>
                                      <p:cBhvr>
                                        <p:cTn id="43" dur="1" fill="hold">
                                          <p:stCondLst>
                                            <p:cond delay="999"/>
                                          </p:stCondLst>
                                        </p:cTn>
                                        <p:tgtEl>
                                          <p:spTgt spid="51"/>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1000"/>
                                        <p:tgtEl>
                                          <p:spTgt spid="9"/>
                                        </p:tgtEl>
                                      </p:cBhvr>
                                    </p:animEffect>
                                    <p:set>
                                      <p:cBhvr>
                                        <p:cTn id="46" dur="1" fill="hold">
                                          <p:stCondLst>
                                            <p:cond delay="999"/>
                                          </p:stCondLst>
                                        </p:cTn>
                                        <p:tgtEl>
                                          <p:spTgt spid="9"/>
                                        </p:tgtEl>
                                        <p:attrNameLst>
                                          <p:attrName>style.visibility</p:attrName>
                                        </p:attrNameLst>
                                      </p:cBhvr>
                                      <p:to>
                                        <p:strVal val="hidden"/>
                                      </p:to>
                                    </p:set>
                                  </p:childTnLst>
                                </p:cTn>
                              </p:par>
                              <p:par>
                                <p:cTn id="47" presetID="6" presetClass="emph" presetSubtype="0" fill="hold" nodeType="withEffect">
                                  <p:stCondLst>
                                    <p:cond delay="0"/>
                                  </p:stCondLst>
                                  <p:childTnLst>
                                    <p:animScale>
                                      <p:cBhvr>
                                        <p:cTn id="48" dur="1000" fill="hold"/>
                                        <p:tgtEl>
                                          <p:spTgt spid="5"/>
                                        </p:tgtEl>
                                      </p:cBhvr>
                                      <p:by x="55000" y="55000"/>
                                    </p:animScale>
                                  </p:childTnLst>
                                </p:cTn>
                              </p:par>
                              <p:par>
                                <p:cTn id="49" presetID="64" presetClass="path" presetSubtype="0" accel="50000" decel="50000" fill="hold" nodeType="withEffect">
                                  <p:stCondLst>
                                    <p:cond delay="0"/>
                                  </p:stCondLst>
                                  <p:childTnLst>
                                    <p:animMotion origin="layout" path="M -1.38889E-6 0.01642 L -0.04045 -0.05017 " pathEditMode="relative" rAng="0" ptsTypes="AA">
                                      <p:cBhvr>
                                        <p:cTn id="50" dur="1000" fill="hold"/>
                                        <p:tgtEl>
                                          <p:spTgt spid="5"/>
                                        </p:tgtEl>
                                        <p:attrNameLst>
                                          <p:attrName>ppt_x</p:attrName>
                                          <p:attrName>ppt_y</p:attrName>
                                        </p:attrNameLst>
                                      </p:cBhvr>
                                      <p:rCtr x="-20" y="-33"/>
                                    </p:animMotion>
                                  </p:childTnLst>
                                </p:cTn>
                              </p:par>
                              <p:par>
                                <p:cTn id="51" presetID="10" presetClass="entr" presetSubtype="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28" grpId="0" animBg="1"/>
      <p:bldP spid="58" grpId="0" animBg="1"/>
      <p:bldP spid="44" grpId="0" animBg="1"/>
      <p:bldP spid="47" grpId="0" animBg="1"/>
      <p:bldP spid="46" grpId="0" animBg="1"/>
      <p:bldP spid="43" grpId="0" animBg="1"/>
      <p:bldP spid="50" grpId="0" animBg="1"/>
      <p:bldP spid="51" grpId="0" animBg="1"/>
      <p:bldP spid="48"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0" y="-76200"/>
            <a:ext cx="9144000" cy="6934201"/>
            <a:chOff x="0" y="-76200"/>
            <a:chExt cx="9144000" cy="6934201"/>
          </a:xfrm>
        </p:grpSpPr>
        <p:sp useBgFill="1">
          <p:nvSpPr>
            <p:cNvPr id="10" name="Rectangle 9"/>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76200"/>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the people</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grpSp>
          <p:nvGrpSpPr>
            <p:cNvPr id="3" name="Group 43"/>
            <p:cNvGrpSpPr/>
            <p:nvPr/>
          </p:nvGrpSpPr>
          <p:grpSpPr>
            <a:xfrm>
              <a:off x="1501775" y="689610"/>
              <a:ext cx="6050560" cy="6168391"/>
              <a:chOff x="1501775" y="689610"/>
              <a:chExt cx="6050560" cy="6168391"/>
            </a:xfrm>
          </p:grpSpPr>
          <p:pic>
            <p:nvPicPr>
              <p:cNvPr id="14" name="Picture 13"/>
              <p:cNvPicPr>
                <a:picLocks noChangeAspect="1" noChangeArrowheads="1"/>
              </p:cNvPicPr>
              <p:nvPr/>
            </p:nvPicPr>
            <p:blipFill>
              <a:blip r:embed="rId2" cstate="print"/>
              <a:srcRect/>
              <a:stretch>
                <a:fillRect/>
              </a:stretch>
            </p:blipFill>
            <p:spPr bwMode="auto">
              <a:xfrm>
                <a:off x="1501775" y="762003"/>
                <a:ext cx="5813425" cy="6095998"/>
              </a:xfrm>
              <a:prstGeom prst="rect">
                <a:avLst/>
              </a:prstGeom>
              <a:noFill/>
              <a:ln w="9525">
                <a:noFill/>
                <a:miter lim="800000"/>
                <a:headEnd/>
                <a:tailEnd/>
              </a:ln>
              <a:effectLst/>
            </p:spPr>
          </p:pic>
          <p:grpSp>
            <p:nvGrpSpPr>
              <p:cNvPr id="4" name="Group 31"/>
              <p:cNvGrpSpPr/>
              <p:nvPr/>
            </p:nvGrpSpPr>
            <p:grpSpPr>
              <a:xfrm>
                <a:off x="4926330" y="2644140"/>
                <a:ext cx="2160270" cy="1028700"/>
                <a:chOff x="6934200" y="5181600"/>
                <a:chExt cx="1600200" cy="762000"/>
              </a:xfrm>
            </p:grpSpPr>
            <p:sp>
              <p:nvSpPr>
                <p:cNvPr id="40" name="Cloud 39"/>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41" name="TextBox 40"/>
                <p:cNvSpPr txBox="1"/>
                <p:nvPr/>
              </p:nvSpPr>
              <p:spPr>
                <a:xfrm>
                  <a:off x="7315200" y="5334000"/>
                  <a:ext cx="477149" cy="341974"/>
                </a:xfrm>
                <a:prstGeom prst="rect">
                  <a:avLst/>
                </a:prstGeom>
                <a:noFill/>
              </p:spPr>
              <p:txBody>
                <a:bodyPr wrap="none" rtlCol="0">
                  <a:spAutoFit/>
                </a:bodyPr>
                <a:lstStyle/>
                <a:p>
                  <a:r>
                    <a:rPr lang="en-US" sz="2400" b="1" dirty="0" smtClean="0">
                      <a:solidFill>
                        <a:schemeClr val="bg1"/>
                      </a:solidFill>
                    </a:rPr>
                    <a:t>Ute</a:t>
                  </a:r>
                  <a:endParaRPr lang="en-US" sz="2400" b="1" dirty="0">
                    <a:solidFill>
                      <a:schemeClr val="bg1"/>
                    </a:solidFill>
                  </a:endParaRPr>
                </a:p>
              </p:txBody>
            </p:sp>
          </p:grpSp>
          <p:grpSp>
            <p:nvGrpSpPr>
              <p:cNvPr id="5" name="Group 34"/>
              <p:cNvGrpSpPr/>
              <p:nvPr/>
            </p:nvGrpSpPr>
            <p:grpSpPr>
              <a:xfrm>
                <a:off x="4572000" y="5334000"/>
                <a:ext cx="2160270" cy="1028700"/>
                <a:chOff x="6934200" y="5181600"/>
                <a:chExt cx="1600200" cy="762000"/>
              </a:xfrm>
            </p:grpSpPr>
            <p:sp>
              <p:nvSpPr>
                <p:cNvPr id="38" name="Cloud 37"/>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9" name="TextBox 38"/>
                <p:cNvSpPr txBox="1"/>
                <p:nvPr/>
              </p:nvSpPr>
              <p:spPr>
                <a:xfrm>
                  <a:off x="7162800" y="5257800"/>
                  <a:ext cx="842111" cy="341974"/>
                </a:xfrm>
                <a:prstGeom prst="rect">
                  <a:avLst/>
                </a:prstGeom>
                <a:noFill/>
              </p:spPr>
              <p:txBody>
                <a:bodyPr wrap="none" rtlCol="0">
                  <a:spAutoFit/>
                </a:bodyPr>
                <a:lstStyle/>
                <a:p>
                  <a:r>
                    <a:rPr lang="en-US" sz="2400" b="1" dirty="0" smtClean="0">
                      <a:solidFill>
                        <a:schemeClr val="bg1"/>
                      </a:solidFill>
                    </a:rPr>
                    <a:t>Apache</a:t>
                  </a:r>
                  <a:endParaRPr lang="en-US" sz="2400" b="1" dirty="0">
                    <a:solidFill>
                      <a:schemeClr val="bg1"/>
                    </a:solidFill>
                  </a:endParaRPr>
                </a:p>
              </p:txBody>
            </p:sp>
          </p:grpSp>
          <p:grpSp>
            <p:nvGrpSpPr>
              <p:cNvPr id="6" name="Group 37"/>
              <p:cNvGrpSpPr/>
              <p:nvPr/>
            </p:nvGrpSpPr>
            <p:grpSpPr>
              <a:xfrm>
                <a:off x="3619412" y="3793645"/>
                <a:ext cx="1033256" cy="1724914"/>
                <a:chOff x="7413906" y="4432885"/>
                <a:chExt cx="765374" cy="1277714"/>
              </a:xfrm>
            </p:grpSpPr>
            <p:sp>
              <p:nvSpPr>
                <p:cNvPr id="35" name="Cloud 34"/>
                <p:cNvSpPr/>
                <p:nvPr/>
              </p:nvSpPr>
              <p:spPr>
                <a:xfrm rot="18456908">
                  <a:off x="7157736" y="4689055"/>
                  <a:ext cx="1277714" cy="765374"/>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7" name="TextBox 36"/>
                <p:cNvSpPr txBox="1"/>
                <p:nvPr/>
              </p:nvSpPr>
              <p:spPr>
                <a:xfrm rot="21440427">
                  <a:off x="7505383" y="4911794"/>
                  <a:ext cx="663924" cy="305877"/>
                </a:xfrm>
                <a:prstGeom prst="rect">
                  <a:avLst/>
                </a:prstGeom>
                <a:noFill/>
              </p:spPr>
              <p:txBody>
                <a:bodyPr wrap="square" rtlCol="0">
                  <a:spAutoFit/>
                </a:bodyPr>
                <a:lstStyle/>
                <a:p>
                  <a:pPr algn="ctr">
                    <a:lnSpc>
                      <a:spcPts val="2500"/>
                    </a:lnSpc>
                  </a:pPr>
                  <a:r>
                    <a:rPr lang="en-US" sz="2200" b="1" spc="-100" dirty="0" smtClean="0">
                      <a:solidFill>
                        <a:schemeClr val="bg1"/>
                      </a:solidFill>
                    </a:rPr>
                    <a:t>Hopi</a:t>
                  </a:r>
                  <a:r>
                    <a:rPr lang="en-US" sz="2200" b="1" spc="-100" dirty="0" smtClean="0"/>
                    <a:t> </a:t>
                  </a:r>
                </a:p>
              </p:txBody>
            </p:sp>
          </p:grpSp>
          <p:grpSp>
            <p:nvGrpSpPr>
              <p:cNvPr id="7" name="Group 40"/>
              <p:cNvGrpSpPr/>
              <p:nvPr/>
            </p:nvGrpSpPr>
            <p:grpSpPr>
              <a:xfrm>
                <a:off x="2971800" y="689610"/>
                <a:ext cx="2160270" cy="1028700"/>
                <a:chOff x="6934200" y="5181600"/>
                <a:chExt cx="1600200" cy="762000"/>
              </a:xfrm>
            </p:grpSpPr>
            <p:sp>
              <p:nvSpPr>
                <p:cNvPr id="33" name="Cloud 32"/>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endParaRPr>
                </a:p>
              </p:txBody>
            </p:sp>
            <p:sp>
              <p:nvSpPr>
                <p:cNvPr id="34" name="TextBox 33"/>
                <p:cNvSpPr txBox="1"/>
                <p:nvPr/>
              </p:nvSpPr>
              <p:spPr>
                <a:xfrm>
                  <a:off x="7385756" y="5450890"/>
                  <a:ext cx="477149" cy="341974"/>
                </a:xfrm>
                <a:prstGeom prst="rect">
                  <a:avLst/>
                </a:prstGeom>
                <a:noFill/>
              </p:spPr>
              <p:txBody>
                <a:bodyPr wrap="none" rtlCol="0">
                  <a:spAutoFit/>
                </a:bodyPr>
                <a:lstStyle/>
                <a:p>
                  <a:r>
                    <a:rPr lang="en-US" sz="2400" b="1" dirty="0" smtClean="0">
                      <a:solidFill>
                        <a:schemeClr val="bg1"/>
                      </a:solidFill>
                    </a:rPr>
                    <a:t>Ute</a:t>
                  </a:r>
                  <a:endParaRPr lang="en-US" sz="2400" b="1" dirty="0">
                    <a:solidFill>
                      <a:schemeClr val="bg1"/>
                    </a:solidFill>
                  </a:endParaRPr>
                </a:p>
              </p:txBody>
            </p:sp>
          </p:grpSp>
          <p:grpSp>
            <p:nvGrpSpPr>
              <p:cNvPr id="8" name="Group 43"/>
              <p:cNvGrpSpPr/>
              <p:nvPr/>
            </p:nvGrpSpPr>
            <p:grpSpPr>
              <a:xfrm rot="18769763">
                <a:off x="2723714" y="2104664"/>
                <a:ext cx="2160270" cy="1058612"/>
                <a:chOff x="6934200" y="5159443"/>
                <a:chExt cx="1600200" cy="784157"/>
              </a:xfrm>
            </p:grpSpPr>
            <p:sp>
              <p:nvSpPr>
                <p:cNvPr id="31" name="Cloud 30"/>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2" name="TextBox 31"/>
                <p:cNvSpPr txBox="1"/>
                <p:nvPr/>
              </p:nvSpPr>
              <p:spPr>
                <a:xfrm rot="2830237">
                  <a:off x="7308355" y="5356601"/>
                  <a:ext cx="736289" cy="341974"/>
                </a:xfrm>
                <a:prstGeom prst="rect">
                  <a:avLst/>
                </a:prstGeom>
                <a:noFill/>
              </p:spPr>
              <p:txBody>
                <a:bodyPr wrap="none" rtlCol="0">
                  <a:spAutoFit/>
                </a:bodyPr>
                <a:lstStyle/>
                <a:p>
                  <a:r>
                    <a:rPr lang="en-US" sz="2400" b="1" dirty="0" smtClean="0">
                      <a:solidFill>
                        <a:schemeClr val="bg1"/>
                      </a:solidFill>
                    </a:rPr>
                    <a:t>Paiute</a:t>
                  </a:r>
                  <a:endParaRPr lang="en-US" sz="2400" b="1" dirty="0">
                    <a:solidFill>
                      <a:schemeClr val="bg1"/>
                    </a:solidFill>
                  </a:endParaRPr>
                </a:p>
              </p:txBody>
            </p:sp>
          </p:grpSp>
          <p:sp>
            <p:nvSpPr>
              <p:cNvPr id="20" name="Oval 19"/>
              <p:cNvSpPr>
                <a:spLocks noChangeAspect="1"/>
              </p:cNvSpPr>
              <p:nvPr/>
            </p:nvSpPr>
            <p:spPr>
              <a:xfrm rot="191472">
                <a:off x="7232295" y="4045674"/>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a:spLocks noChangeAspect="1"/>
              </p:cNvSpPr>
              <p:nvPr/>
            </p:nvSpPr>
            <p:spPr>
              <a:xfrm rot="191472">
                <a:off x="7019060" y="4809260"/>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a:spLocks noChangeAspect="1"/>
              </p:cNvSpPr>
              <p:nvPr/>
            </p:nvSpPr>
            <p:spPr>
              <a:xfrm rot="191472">
                <a:off x="5995900" y="5386300"/>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rot="191472">
                <a:off x="4809260" y="5190259"/>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28"/>
              <p:cNvGrpSpPr/>
              <p:nvPr/>
            </p:nvGrpSpPr>
            <p:grpSpPr>
              <a:xfrm>
                <a:off x="5033010" y="3886200"/>
                <a:ext cx="1748790" cy="1028700"/>
                <a:chOff x="7162800" y="5181600"/>
                <a:chExt cx="1295400" cy="762000"/>
              </a:xfrm>
            </p:grpSpPr>
            <p:sp>
              <p:nvSpPr>
                <p:cNvPr id="27" name="Cloud 26"/>
                <p:cNvSpPr/>
                <p:nvPr/>
              </p:nvSpPr>
              <p:spPr>
                <a:xfrm>
                  <a:off x="7162800" y="5181600"/>
                  <a:ext cx="12954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0" name="TextBox 29"/>
                <p:cNvSpPr txBox="1"/>
                <p:nvPr/>
              </p:nvSpPr>
              <p:spPr>
                <a:xfrm>
                  <a:off x="7481310" y="5452129"/>
                  <a:ext cx="737001" cy="299560"/>
                </a:xfrm>
                <a:prstGeom prst="rect">
                  <a:avLst/>
                </a:prstGeom>
                <a:noFill/>
              </p:spPr>
              <p:txBody>
                <a:bodyPr wrap="none" rtlCol="0">
                  <a:spAutoFit/>
                </a:bodyPr>
                <a:lstStyle/>
                <a:p>
                  <a:pPr>
                    <a:lnSpc>
                      <a:spcPts val="2400"/>
                    </a:lnSpc>
                  </a:pPr>
                  <a:r>
                    <a:rPr lang="en-US" sz="2400" b="1" spc="-100" dirty="0" smtClean="0">
                      <a:solidFill>
                        <a:schemeClr val="bg1"/>
                      </a:solidFill>
                    </a:rPr>
                    <a:t>Navajo</a:t>
                  </a:r>
                </a:p>
              </p:txBody>
            </p:sp>
          </p:grpSp>
        </p:grpSp>
      </p:grpSp>
      <p:sp>
        <p:nvSpPr>
          <p:cNvPr id="56" name="TextBox 55"/>
          <p:cNvSpPr txBox="1"/>
          <p:nvPr/>
        </p:nvSpPr>
        <p:spPr>
          <a:xfrm>
            <a:off x="6705600" y="0"/>
            <a:ext cx="2028119" cy="769441"/>
          </a:xfrm>
          <a:prstGeom prst="rect">
            <a:avLst/>
          </a:prstGeom>
          <a:noFill/>
        </p:spPr>
        <p:txBody>
          <a:bodyPr wrap="none" rtlCol="0">
            <a:spAutoFit/>
          </a:bodyPr>
          <a:lstStyle/>
          <a:p>
            <a:r>
              <a:rPr lang="en-US" sz="4400" b="1" dirty="0" smtClean="0"/>
              <a:t>1863 CE</a:t>
            </a:r>
            <a:endParaRPr lang="en-US" sz="4400" b="1" dirty="0"/>
          </a:p>
        </p:txBody>
      </p:sp>
      <p:grpSp>
        <p:nvGrpSpPr>
          <p:cNvPr id="12" name="Group 39"/>
          <p:cNvGrpSpPr/>
          <p:nvPr/>
        </p:nvGrpSpPr>
        <p:grpSpPr>
          <a:xfrm rot="634516">
            <a:off x="4060734" y="809718"/>
            <a:ext cx="5125698" cy="804443"/>
            <a:chOff x="1708030" y="897147"/>
            <a:chExt cx="3864634" cy="620894"/>
          </a:xfrm>
        </p:grpSpPr>
        <p:sp>
          <p:nvSpPr>
            <p:cNvPr id="57" name="Freeform 56"/>
            <p:cNvSpPr/>
            <p:nvPr/>
          </p:nvSpPr>
          <p:spPr>
            <a:xfrm>
              <a:off x="1708030" y="897147"/>
              <a:ext cx="3864634" cy="586596"/>
            </a:xfrm>
            <a:custGeom>
              <a:avLst/>
              <a:gdLst>
                <a:gd name="connsiteX0" fmla="*/ 3864634 w 3864634"/>
                <a:gd name="connsiteY0" fmla="*/ 34506 h 586596"/>
                <a:gd name="connsiteX1" fmla="*/ 3019245 w 3864634"/>
                <a:gd name="connsiteY1" fmla="*/ 0 h 586596"/>
                <a:gd name="connsiteX2" fmla="*/ 1777042 w 3864634"/>
                <a:gd name="connsiteY2" fmla="*/ 17253 h 586596"/>
                <a:gd name="connsiteX3" fmla="*/ 741872 w 3864634"/>
                <a:gd name="connsiteY3" fmla="*/ 172528 h 586596"/>
                <a:gd name="connsiteX4" fmla="*/ 0 w 3864634"/>
                <a:gd name="connsiteY4" fmla="*/ 586596 h 586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4634" h="586596">
                  <a:moveTo>
                    <a:pt x="3864634" y="34506"/>
                  </a:moveTo>
                  <a:cubicBezTo>
                    <a:pt x="3615905" y="18690"/>
                    <a:pt x="3019245" y="0"/>
                    <a:pt x="3019245" y="0"/>
                  </a:cubicBezTo>
                  <a:lnTo>
                    <a:pt x="1777042" y="17253"/>
                  </a:lnTo>
                  <a:cubicBezTo>
                    <a:pt x="1397480" y="46008"/>
                    <a:pt x="1038046" y="77638"/>
                    <a:pt x="741872" y="172528"/>
                  </a:cubicBezTo>
                  <a:cubicBezTo>
                    <a:pt x="445698" y="267418"/>
                    <a:pt x="222849" y="427007"/>
                    <a:pt x="0" y="586596"/>
                  </a:cubicBezTo>
                </a:path>
              </a:pathLst>
            </a:custGeom>
            <a:ln w="76200">
              <a:solidFill>
                <a:srgbClr val="0033CC"/>
              </a:solidFill>
              <a:prstDash val="sysDash"/>
            </a:ln>
            <a:effectLst>
              <a:outerShdw dist="88900" dir="9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Rectangle 57"/>
            <p:cNvSpPr/>
            <p:nvPr/>
          </p:nvSpPr>
          <p:spPr>
            <a:xfrm>
              <a:off x="4445133" y="1002999"/>
              <a:ext cx="1079539" cy="515042"/>
            </a:xfrm>
            <a:prstGeom prst="rect">
              <a:avLst/>
            </a:prstGeom>
            <a:noFill/>
          </p:spPr>
          <p:txBody>
            <a:bodyPr wrap="none">
              <a:spAutoFit/>
            </a:bodyPr>
            <a:lstStyle/>
            <a:p>
              <a:pPr algn="ctr">
                <a:lnSpc>
                  <a:spcPts val="2200"/>
                </a:lnSpc>
              </a:pPr>
              <a:r>
                <a:rPr lang="en-US" sz="2400" b="1" dirty="0" smtClean="0">
                  <a:solidFill>
                    <a:srgbClr val="0033CC"/>
                  </a:solidFill>
                  <a:effectLst>
                    <a:outerShdw dist="38100" dir="7200000" algn="ctr" rotWithShape="0">
                      <a:schemeClr val="bg1"/>
                    </a:outerShdw>
                  </a:effectLst>
                </a:rPr>
                <a:t>1847</a:t>
              </a:r>
            </a:p>
            <a:p>
              <a:pPr algn="ctr">
                <a:lnSpc>
                  <a:spcPts val="2200"/>
                </a:lnSpc>
              </a:pPr>
              <a:r>
                <a:rPr lang="en-US" sz="2400" b="1" dirty="0" smtClean="0">
                  <a:solidFill>
                    <a:srgbClr val="0033CC"/>
                  </a:solidFill>
                  <a:effectLst>
                    <a:outerShdw dist="38100" dir="7200000" algn="ctr" rotWithShape="0">
                      <a:schemeClr val="bg1"/>
                    </a:outerShdw>
                  </a:effectLst>
                </a:rPr>
                <a:t>Mormons</a:t>
              </a:r>
              <a:endParaRPr lang="en-US" sz="2400" b="1" dirty="0">
                <a:solidFill>
                  <a:srgbClr val="0033CC"/>
                </a:solidFill>
                <a:effectLst>
                  <a:outerShdw dist="38100" dir="7200000" algn="ctr" rotWithShape="0">
                    <a:schemeClr val="bg1"/>
                  </a:outerShdw>
                </a:effectLst>
              </a:endParaRPr>
            </a:p>
          </p:txBody>
        </p:sp>
      </p:grpSp>
      <p:pic>
        <p:nvPicPr>
          <p:cNvPr id="59" name="Picture 1" descr="C:\Users\Sandra\AppData\Local\Microsoft\Windows\INetCache\IE\XTNHX9F4\anim-explosion[1].png"/>
          <p:cNvPicPr>
            <a:picLocks noChangeAspect="1" noChangeArrowheads="1"/>
          </p:cNvPicPr>
          <p:nvPr/>
        </p:nvPicPr>
        <p:blipFill>
          <a:blip r:embed="rId3" cstate="print"/>
          <a:srcRect r="-1754" b="9688"/>
          <a:stretch>
            <a:fillRect/>
          </a:stretch>
        </p:blipFill>
        <p:spPr bwMode="auto">
          <a:xfrm rot="10198745">
            <a:off x="2224914" y="1139303"/>
            <a:ext cx="3889858" cy="4893867"/>
          </a:xfrm>
          <a:prstGeom prst="rect">
            <a:avLst/>
          </a:prstGeom>
          <a:noFill/>
        </p:spPr>
      </p:pic>
      <p:sp>
        <p:nvSpPr>
          <p:cNvPr id="48" name="Freeform 47"/>
          <p:cNvSpPr/>
          <p:nvPr/>
        </p:nvSpPr>
        <p:spPr>
          <a:xfrm>
            <a:off x="2971800" y="1126671"/>
            <a:ext cx="996043" cy="2530929"/>
          </a:xfrm>
          <a:custGeom>
            <a:avLst/>
            <a:gdLst>
              <a:gd name="connsiteX0" fmla="*/ 342900 w 342900"/>
              <a:gd name="connsiteY0" fmla="*/ 0 h 2677886"/>
              <a:gd name="connsiteX1" fmla="*/ 212271 w 342900"/>
              <a:gd name="connsiteY1" fmla="*/ 310243 h 2677886"/>
              <a:gd name="connsiteX2" fmla="*/ 212271 w 342900"/>
              <a:gd name="connsiteY2" fmla="*/ 832758 h 2677886"/>
              <a:gd name="connsiteX3" fmla="*/ 212271 w 342900"/>
              <a:gd name="connsiteY3" fmla="*/ 1273629 h 2677886"/>
              <a:gd name="connsiteX4" fmla="*/ 130628 w 342900"/>
              <a:gd name="connsiteY4" fmla="*/ 1502229 h 2677886"/>
              <a:gd name="connsiteX5" fmla="*/ 81643 w 342900"/>
              <a:gd name="connsiteY5" fmla="*/ 1959429 h 2677886"/>
              <a:gd name="connsiteX6" fmla="*/ 179614 w 342900"/>
              <a:gd name="connsiteY6" fmla="*/ 2171700 h 2677886"/>
              <a:gd name="connsiteX7" fmla="*/ 0 w 342900"/>
              <a:gd name="connsiteY7" fmla="*/ 2677886 h 2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 h="2677886">
                <a:moveTo>
                  <a:pt x="342900" y="0"/>
                </a:moveTo>
                <a:cubicBezTo>
                  <a:pt x="288471" y="85725"/>
                  <a:pt x="234043" y="171450"/>
                  <a:pt x="212271" y="310243"/>
                </a:cubicBezTo>
                <a:cubicBezTo>
                  <a:pt x="190500" y="449036"/>
                  <a:pt x="212271" y="832758"/>
                  <a:pt x="212271" y="832758"/>
                </a:cubicBezTo>
                <a:cubicBezTo>
                  <a:pt x="212271" y="993322"/>
                  <a:pt x="225878" y="1162051"/>
                  <a:pt x="212271" y="1273629"/>
                </a:cubicBezTo>
                <a:cubicBezTo>
                  <a:pt x="198664" y="1385207"/>
                  <a:pt x="152399" y="1387929"/>
                  <a:pt x="130628" y="1502229"/>
                </a:cubicBezTo>
                <a:cubicBezTo>
                  <a:pt x="108857" y="1616529"/>
                  <a:pt x="73479" y="1847851"/>
                  <a:pt x="81643" y="1959429"/>
                </a:cubicBezTo>
                <a:cubicBezTo>
                  <a:pt x="89807" y="2071007"/>
                  <a:pt x="193221" y="2051957"/>
                  <a:pt x="179614" y="2171700"/>
                </a:cubicBezTo>
                <a:cubicBezTo>
                  <a:pt x="166007" y="2291443"/>
                  <a:pt x="83003" y="2484664"/>
                  <a:pt x="0" y="2677886"/>
                </a:cubicBezTo>
              </a:path>
            </a:pathLst>
          </a:custGeom>
          <a:ln w="76200">
            <a:solidFill>
              <a:schemeClr val="tx1"/>
            </a:solidFill>
            <a:prstDash val="sysDot"/>
          </a:ln>
          <a:effectLst>
            <a:outerShdw dist="635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5-Point Star 48"/>
          <p:cNvSpPr/>
          <p:nvPr/>
        </p:nvSpPr>
        <p:spPr>
          <a:xfrm>
            <a:off x="2743200" y="3429000"/>
            <a:ext cx="457200" cy="381000"/>
          </a:xfrm>
          <a:prstGeom prst="star5">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1981200" y="3371301"/>
            <a:ext cx="824265" cy="667299"/>
          </a:xfrm>
          <a:prstGeom prst="rect">
            <a:avLst/>
          </a:prstGeom>
          <a:solidFill>
            <a:schemeClr val="bg1"/>
          </a:solidFill>
        </p:spPr>
        <p:txBody>
          <a:bodyPr wrap="none" rtlCol="0">
            <a:spAutoFit/>
          </a:bodyPr>
          <a:lstStyle/>
          <a:p>
            <a:pPr>
              <a:lnSpc>
                <a:spcPts val="2200"/>
              </a:lnSpc>
            </a:pPr>
            <a:r>
              <a:rPr lang="en-US" sz="2400" b="1" dirty="0" smtClean="0"/>
              <a:t>1863</a:t>
            </a:r>
          </a:p>
          <a:p>
            <a:pPr>
              <a:lnSpc>
                <a:spcPts val="2200"/>
              </a:lnSpc>
            </a:pPr>
            <a:r>
              <a:rPr lang="en-US" sz="2400" b="1" dirty="0" smtClean="0"/>
              <a:t>ZION</a:t>
            </a:r>
            <a:endParaRPr lang="en-US" sz="2400" b="1" dirty="0"/>
          </a:p>
        </p:txBody>
      </p:sp>
      <p:sp>
        <p:nvSpPr>
          <p:cNvPr id="60" name="5-Point Star 59"/>
          <p:cNvSpPr/>
          <p:nvPr/>
        </p:nvSpPr>
        <p:spPr>
          <a:xfrm>
            <a:off x="3733800" y="838200"/>
            <a:ext cx="457200" cy="381000"/>
          </a:xfrm>
          <a:prstGeom prst="star5">
            <a:avLst/>
          </a:prstGeom>
          <a:solidFill>
            <a:srgbClr val="0033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3"/>
          <p:cNvPicPr preferRelativeResize="0">
            <a:picLocks noChangeAspect="1" noChangeArrowheads="1"/>
          </p:cNvPicPr>
          <p:nvPr/>
        </p:nvPicPr>
        <p:blipFill>
          <a:blip r:embed="rId4" cstate="print"/>
          <a:srcRect/>
          <a:stretch>
            <a:fillRect/>
          </a:stretch>
        </p:blipFill>
        <p:spPr bwMode="auto">
          <a:xfrm>
            <a:off x="914400" y="1600200"/>
            <a:ext cx="1541198" cy="1798320"/>
          </a:xfrm>
          <a:prstGeom prst="rect">
            <a:avLst/>
          </a:prstGeom>
          <a:noFill/>
          <a:ln w="9525">
            <a:noFill/>
            <a:miter lim="800000"/>
            <a:headEnd/>
            <a:tailEnd/>
          </a:ln>
          <a:effectLst/>
        </p:spPr>
      </p:pic>
      <p:pic>
        <p:nvPicPr>
          <p:cNvPr id="62" name="Picture 2"/>
          <p:cNvPicPr preferRelativeResize="0">
            <a:picLocks noChangeAspect="1" noChangeArrowheads="1"/>
          </p:cNvPicPr>
          <p:nvPr/>
        </p:nvPicPr>
        <p:blipFill>
          <a:blip r:embed="rId5" cstate="print"/>
          <a:srcRect/>
          <a:stretch>
            <a:fillRect/>
          </a:stretch>
        </p:blipFill>
        <p:spPr bwMode="auto">
          <a:xfrm>
            <a:off x="-28883" y="0"/>
            <a:ext cx="2162483" cy="1600200"/>
          </a:xfrm>
          <a:prstGeom prst="rect">
            <a:avLst/>
          </a:prstGeom>
          <a:noFill/>
          <a:ln w="9525">
            <a:noFill/>
            <a:miter lim="800000"/>
            <a:headEnd/>
            <a:tailEnd/>
          </a:ln>
          <a:effectLst/>
        </p:spPr>
      </p:pic>
      <p:sp>
        <p:nvSpPr>
          <p:cNvPr id="43" name="Freeform 42"/>
          <p:cNvSpPr/>
          <p:nvPr/>
        </p:nvSpPr>
        <p:spPr>
          <a:xfrm>
            <a:off x="1551214" y="816429"/>
            <a:ext cx="3804557" cy="3823606"/>
          </a:xfrm>
          <a:custGeom>
            <a:avLst/>
            <a:gdLst>
              <a:gd name="connsiteX0" fmla="*/ 3575957 w 3575957"/>
              <a:gd name="connsiteY0" fmla="*/ 0 h 3823606"/>
              <a:gd name="connsiteX1" fmla="*/ 3429000 w 3575957"/>
              <a:gd name="connsiteY1" fmla="*/ 261257 h 3823606"/>
              <a:gd name="connsiteX2" fmla="*/ 3184072 w 3575957"/>
              <a:gd name="connsiteY2" fmla="*/ 440871 h 3823606"/>
              <a:gd name="connsiteX3" fmla="*/ 2939143 w 3575957"/>
              <a:gd name="connsiteY3" fmla="*/ 783771 h 3823606"/>
              <a:gd name="connsiteX4" fmla="*/ 2824843 w 3575957"/>
              <a:gd name="connsiteY4" fmla="*/ 1338942 h 3823606"/>
              <a:gd name="connsiteX5" fmla="*/ 2906486 w 3575957"/>
              <a:gd name="connsiteY5" fmla="*/ 1763485 h 3823606"/>
              <a:gd name="connsiteX6" fmla="*/ 2988129 w 3575957"/>
              <a:gd name="connsiteY6" fmla="*/ 1943100 h 3823606"/>
              <a:gd name="connsiteX7" fmla="*/ 2808515 w 3575957"/>
              <a:gd name="connsiteY7" fmla="*/ 2253342 h 3823606"/>
              <a:gd name="connsiteX8" fmla="*/ 2694215 w 3575957"/>
              <a:gd name="connsiteY8" fmla="*/ 2286000 h 3823606"/>
              <a:gd name="connsiteX9" fmla="*/ 2612572 w 3575957"/>
              <a:gd name="connsiteY9" fmla="*/ 2530928 h 3823606"/>
              <a:gd name="connsiteX10" fmla="*/ 2481943 w 3575957"/>
              <a:gd name="connsiteY10" fmla="*/ 2563585 h 3823606"/>
              <a:gd name="connsiteX11" fmla="*/ 2416629 w 3575957"/>
              <a:gd name="connsiteY11" fmla="*/ 2759528 h 3823606"/>
              <a:gd name="connsiteX12" fmla="*/ 2188029 w 3575957"/>
              <a:gd name="connsiteY12" fmla="*/ 2873828 h 3823606"/>
              <a:gd name="connsiteX13" fmla="*/ 2106386 w 3575957"/>
              <a:gd name="connsiteY13" fmla="*/ 2906485 h 3823606"/>
              <a:gd name="connsiteX14" fmla="*/ 1959429 w 3575957"/>
              <a:gd name="connsiteY14" fmla="*/ 3053442 h 3823606"/>
              <a:gd name="connsiteX15" fmla="*/ 1812472 w 3575957"/>
              <a:gd name="connsiteY15" fmla="*/ 3265714 h 3823606"/>
              <a:gd name="connsiteX16" fmla="*/ 1796143 w 3575957"/>
              <a:gd name="connsiteY16" fmla="*/ 3429000 h 3823606"/>
              <a:gd name="connsiteX17" fmla="*/ 1779815 w 3575957"/>
              <a:gd name="connsiteY17" fmla="*/ 3575957 h 3823606"/>
              <a:gd name="connsiteX18" fmla="*/ 1632857 w 3575957"/>
              <a:gd name="connsiteY18" fmla="*/ 3608614 h 3823606"/>
              <a:gd name="connsiteX19" fmla="*/ 1371600 w 3575957"/>
              <a:gd name="connsiteY19" fmla="*/ 3461657 h 3823606"/>
              <a:gd name="connsiteX20" fmla="*/ 1143000 w 3575957"/>
              <a:gd name="connsiteY20" fmla="*/ 3477985 h 3823606"/>
              <a:gd name="connsiteX21" fmla="*/ 947057 w 3575957"/>
              <a:gd name="connsiteY21" fmla="*/ 3575957 h 3823606"/>
              <a:gd name="connsiteX22" fmla="*/ 881743 w 3575957"/>
              <a:gd name="connsiteY22" fmla="*/ 3739242 h 3823606"/>
              <a:gd name="connsiteX23" fmla="*/ 783772 w 3575957"/>
              <a:gd name="connsiteY23" fmla="*/ 3820885 h 3823606"/>
              <a:gd name="connsiteX24" fmla="*/ 620486 w 3575957"/>
              <a:gd name="connsiteY24" fmla="*/ 3755571 h 3823606"/>
              <a:gd name="connsiteX25" fmla="*/ 473529 w 3575957"/>
              <a:gd name="connsiteY25" fmla="*/ 3575957 h 3823606"/>
              <a:gd name="connsiteX26" fmla="*/ 310243 w 3575957"/>
              <a:gd name="connsiteY26" fmla="*/ 3608614 h 3823606"/>
              <a:gd name="connsiteX27" fmla="*/ 228600 w 3575957"/>
              <a:gd name="connsiteY27" fmla="*/ 3608614 h 3823606"/>
              <a:gd name="connsiteX28" fmla="*/ 0 w 3575957"/>
              <a:gd name="connsiteY28" fmla="*/ 3559628 h 3823606"/>
              <a:gd name="connsiteX0" fmla="*/ 3804557 w 3804557"/>
              <a:gd name="connsiteY0" fmla="*/ 0 h 3823606"/>
              <a:gd name="connsiteX1" fmla="*/ 3657600 w 3804557"/>
              <a:gd name="connsiteY1" fmla="*/ 261257 h 3823606"/>
              <a:gd name="connsiteX2" fmla="*/ 3412672 w 3804557"/>
              <a:gd name="connsiteY2" fmla="*/ 440871 h 3823606"/>
              <a:gd name="connsiteX3" fmla="*/ 3167743 w 3804557"/>
              <a:gd name="connsiteY3" fmla="*/ 783771 h 3823606"/>
              <a:gd name="connsiteX4" fmla="*/ 3053443 w 3804557"/>
              <a:gd name="connsiteY4" fmla="*/ 1338942 h 3823606"/>
              <a:gd name="connsiteX5" fmla="*/ 3135086 w 3804557"/>
              <a:gd name="connsiteY5" fmla="*/ 1763485 h 3823606"/>
              <a:gd name="connsiteX6" fmla="*/ 3216729 w 3804557"/>
              <a:gd name="connsiteY6" fmla="*/ 1943100 h 3823606"/>
              <a:gd name="connsiteX7" fmla="*/ 3037115 w 3804557"/>
              <a:gd name="connsiteY7" fmla="*/ 2253342 h 3823606"/>
              <a:gd name="connsiteX8" fmla="*/ 2922815 w 3804557"/>
              <a:gd name="connsiteY8" fmla="*/ 2286000 h 3823606"/>
              <a:gd name="connsiteX9" fmla="*/ 2841172 w 3804557"/>
              <a:gd name="connsiteY9" fmla="*/ 2530928 h 3823606"/>
              <a:gd name="connsiteX10" fmla="*/ 2710543 w 3804557"/>
              <a:gd name="connsiteY10" fmla="*/ 2563585 h 3823606"/>
              <a:gd name="connsiteX11" fmla="*/ 2645229 w 3804557"/>
              <a:gd name="connsiteY11" fmla="*/ 2759528 h 3823606"/>
              <a:gd name="connsiteX12" fmla="*/ 2416629 w 3804557"/>
              <a:gd name="connsiteY12" fmla="*/ 2873828 h 3823606"/>
              <a:gd name="connsiteX13" fmla="*/ 2334986 w 3804557"/>
              <a:gd name="connsiteY13" fmla="*/ 2906485 h 3823606"/>
              <a:gd name="connsiteX14" fmla="*/ 2188029 w 3804557"/>
              <a:gd name="connsiteY14" fmla="*/ 3053442 h 3823606"/>
              <a:gd name="connsiteX15" fmla="*/ 2041072 w 3804557"/>
              <a:gd name="connsiteY15" fmla="*/ 3265714 h 3823606"/>
              <a:gd name="connsiteX16" fmla="*/ 2024743 w 3804557"/>
              <a:gd name="connsiteY16" fmla="*/ 3429000 h 3823606"/>
              <a:gd name="connsiteX17" fmla="*/ 2008415 w 3804557"/>
              <a:gd name="connsiteY17" fmla="*/ 3575957 h 3823606"/>
              <a:gd name="connsiteX18" fmla="*/ 1861457 w 3804557"/>
              <a:gd name="connsiteY18" fmla="*/ 3608614 h 3823606"/>
              <a:gd name="connsiteX19" fmla="*/ 1600200 w 3804557"/>
              <a:gd name="connsiteY19" fmla="*/ 3461657 h 3823606"/>
              <a:gd name="connsiteX20" fmla="*/ 1371600 w 3804557"/>
              <a:gd name="connsiteY20" fmla="*/ 3477985 h 3823606"/>
              <a:gd name="connsiteX21" fmla="*/ 1175657 w 3804557"/>
              <a:gd name="connsiteY21" fmla="*/ 3575957 h 3823606"/>
              <a:gd name="connsiteX22" fmla="*/ 1110343 w 3804557"/>
              <a:gd name="connsiteY22" fmla="*/ 3739242 h 3823606"/>
              <a:gd name="connsiteX23" fmla="*/ 1012372 w 3804557"/>
              <a:gd name="connsiteY23" fmla="*/ 3820885 h 3823606"/>
              <a:gd name="connsiteX24" fmla="*/ 849086 w 3804557"/>
              <a:gd name="connsiteY24" fmla="*/ 3755571 h 3823606"/>
              <a:gd name="connsiteX25" fmla="*/ 702129 w 3804557"/>
              <a:gd name="connsiteY25" fmla="*/ 3575957 h 3823606"/>
              <a:gd name="connsiteX26" fmla="*/ 538843 w 3804557"/>
              <a:gd name="connsiteY26" fmla="*/ 3608614 h 3823606"/>
              <a:gd name="connsiteX27" fmla="*/ 457200 w 3804557"/>
              <a:gd name="connsiteY27" fmla="*/ 3608614 h 3823606"/>
              <a:gd name="connsiteX28" fmla="*/ 0 w 3804557"/>
              <a:gd name="connsiteY28" fmla="*/ 3559628 h 382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04557" h="3823606">
                <a:moveTo>
                  <a:pt x="3804557" y="0"/>
                </a:moveTo>
                <a:cubicBezTo>
                  <a:pt x="3763735" y="93889"/>
                  <a:pt x="3722914" y="187779"/>
                  <a:pt x="3657600" y="261257"/>
                </a:cubicBezTo>
                <a:cubicBezTo>
                  <a:pt x="3592286" y="334735"/>
                  <a:pt x="3494315" y="353785"/>
                  <a:pt x="3412672" y="440871"/>
                </a:cubicBezTo>
                <a:cubicBezTo>
                  <a:pt x="3331029" y="527957"/>
                  <a:pt x="3227615" y="634093"/>
                  <a:pt x="3167743" y="783771"/>
                </a:cubicBezTo>
                <a:cubicBezTo>
                  <a:pt x="3107872" y="933450"/>
                  <a:pt x="3058886" y="1175656"/>
                  <a:pt x="3053443" y="1338942"/>
                </a:cubicBezTo>
                <a:cubicBezTo>
                  <a:pt x="3048000" y="1502228"/>
                  <a:pt x="3107872" y="1662792"/>
                  <a:pt x="3135086" y="1763485"/>
                </a:cubicBezTo>
                <a:cubicBezTo>
                  <a:pt x="3162300" y="1864178"/>
                  <a:pt x="3233057" y="1861457"/>
                  <a:pt x="3216729" y="1943100"/>
                </a:cubicBezTo>
                <a:cubicBezTo>
                  <a:pt x="3200401" y="2024743"/>
                  <a:pt x="3086101" y="2196192"/>
                  <a:pt x="3037115" y="2253342"/>
                </a:cubicBezTo>
                <a:cubicBezTo>
                  <a:pt x="2988129" y="2310492"/>
                  <a:pt x="2955472" y="2239736"/>
                  <a:pt x="2922815" y="2286000"/>
                </a:cubicBezTo>
                <a:cubicBezTo>
                  <a:pt x="2890158" y="2332264"/>
                  <a:pt x="2876551" y="2484664"/>
                  <a:pt x="2841172" y="2530928"/>
                </a:cubicBezTo>
                <a:cubicBezTo>
                  <a:pt x="2805793" y="2577192"/>
                  <a:pt x="2743200" y="2525485"/>
                  <a:pt x="2710543" y="2563585"/>
                </a:cubicBezTo>
                <a:cubicBezTo>
                  <a:pt x="2677886" y="2601685"/>
                  <a:pt x="2694215" y="2707821"/>
                  <a:pt x="2645229" y="2759528"/>
                </a:cubicBezTo>
                <a:cubicBezTo>
                  <a:pt x="2596243" y="2811235"/>
                  <a:pt x="2468336" y="2849335"/>
                  <a:pt x="2416629" y="2873828"/>
                </a:cubicBezTo>
                <a:cubicBezTo>
                  <a:pt x="2364922" y="2898321"/>
                  <a:pt x="2373086" y="2876549"/>
                  <a:pt x="2334986" y="2906485"/>
                </a:cubicBezTo>
                <a:cubicBezTo>
                  <a:pt x="2296886" y="2936421"/>
                  <a:pt x="2237015" y="2993571"/>
                  <a:pt x="2188029" y="3053442"/>
                </a:cubicBezTo>
                <a:cubicBezTo>
                  <a:pt x="2139043" y="3113313"/>
                  <a:pt x="2068286" y="3203121"/>
                  <a:pt x="2041072" y="3265714"/>
                </a:cubicBezTo>
                <a:cubicBezTo>
                  <a:pt x="2013858" y="3328307"/>
                  <a:pt x="2030186" y="3377293"/>
                  <a:pt x="2024743" y="3429000"/>
                </a:cubicBezTo>
                <a:cubicBezTo>
                  <a:pt x="2019300" y="3480707"/>
                  <a:pt x="2035629" y="3546021"/>
                  <a:pt x="2008415" y="3575957"/>
                </a:cubicBezTo>
                <a:cubicBezTo>
                  <a:pt x="1981201" y="3605893"/>
                  <a:pt x="1929493" y="3627664"/>
                  <a:pt x="1861457" y="3608614"/>
                </a:cubicBezTo>
                <a:cubicBezTo>
                  <a:pt x="1793421" y="3589564"/>
                  <a:pt x="1681843" y="3483428"/>
                  <a:pt x="1600200" y="3461657"/>
                </a:cubicBezTo>
                <a:cubicBezTo>
                  <a:pt x="1518557" y="3439886"/>
                  <a:pt x="1442357" y="3458935"/>
                  <a:pt x="1371600" y="3477985"/>
                </a:cubicBezTo>
                <a:cubicBezTo>
                  <a:pt x="1300843" y="3497035"/>
                  <a:pt x="1219200" y="3532414"/>
                  <a:pt x="1175657" y="3575957"/>
                </a:cubicBezTo>
                <a:cubicBezTo>
                  <a:pt x="1132114" y="3619500"/>
                  <a:pt x="1137557" y="3698421"/>
                  <a:pt x="1110343" y="3739242"/>
                </a:cubicBezTo>
                <a:cubicBezTo>
                  <a:pt x="1083129" y="3780063"/>
                  <a:pt x="1055915" y="3818164"/>
                  <a:pt x="1012372" y="3820885"/>
                </a:cubicBezTo>
                <a:cubicBezTo>
                  <a:pt x="968829" y="3823606"/>
                  <a:pt x="900793" y="3796392"/>
                  <a:pt x="849086" y="3755571"/>
                </a:cubicBezTo>
                <a:cubicBezTo>
                  <a:pt x="797379" y="3714750"/>
                  <a:pt x="753836" y="3600450"/>
                  <a:pt x="702129" y="3575957"/>
                </a:cubicBezTo>
                <a:cubicBezTo>
                  <a:pt x="650422" y="3551464"/>
                  <a:pt x="579664" y="3603171"/>
                  <a:pt x="538843" y="3608614"/>
                </a:cubicBezTo>
                <a:cubicBezTo>
                  <a:pt x="498022" y="3614057"/>
                  <a:pt x="547007" y="3616778"/>
                  <a:pt x="457200" y="3608614"/>
                </a:cubicBezTo>
                <a:cubicBezTo>
                  <a:pt x="367393" y="3600450"/>
                  <a:pt x="88446" y="3580039"/>
                  <a:pt x="0" y="3559628"/>
                </a:cubicBezTo>
              </a:path>
            </a:pathLst>
          </a:custGeom>
          <a:ln w="76200">
            <a:solidFill>
              <a:srgbClr val="0000FF"/>
            </a:solidFill>
          </a:ln>
          <a:effectLst>
            <a:outerShdw dist="38100" dir="11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a:xfrm>
            <a:off x="759585" y="4114800"/>
            <a:ext cx="840615" cy="667299"/>
          </a:xfrm>
          <a:prstGeom prst="rect">
            <a:avLst/>
          </a:prstGeom>
          <a:solidFill>
            <a:schemeClr val="bg1"/>
          </a:solidFill>
        </p:spPr>
        <p:txBody>
          <a:bodyPr wrap="none" rtlCol="0">
            <a:spAutoFit/>
          </a:bodyPr>
          <a:lstStyle/>
          <a:p>
            <a:pPr>
              <a:lnSpc>
                <a:spcPts val="2200"/>
              </a:lnSpc>
            </a:pPr>
            <a:r>
              <a:rPr lang="en-US" sz="2400" b="1" dirty="0" smtClean="0"/>
              <a:t>1869</a:t>
            </a:r>
          </a:p>
          <a:p>
            <a:pPr>
              <a:lnSpc>
                <a:spcPts val="2200"/>
              </a:lnSpc>
            </a:pPr>
            <a:r>
              <a:rPr lang="en-US" sz="2400" b="1" dirty="0" smtClean="0"/>
              <a:t>River</a:t>
            </a:r>
            <a:endParaRPr lang="en-US" sz="2400" b="1" dirty="0"/>
          </a:p>
        </p:txBody>
      </p:sp>
      <p:sp>
        <p:nvSpPr>
          <p:cNvPr id="51" name="TextBox 50"/>
          <p:cNvSpPr txBox="1"/>
          <p:nvPr/>
        </p:nvSpPr>
        <p:spPr>
          <a:xfrm>
            <a:off x="6705600" y="0"/>
            <a:ext cx="2028119" cy="769441"/>
          </a:xfrm>
          <a:prstGeom prst="rect">
            <a:avLst/>
          </a:prstGeom>
          <a:noFill/>
        </p:spPr>
        <p:txBody>
          <a:bodyPr wrap="none" rtlCol="0">
            <a:spAutoFit/>
          </a:bodyPr>
          <a:lstStyle/>
          <a:p>
            <a:r>
              <a:rPr lang="en-US" sz="4400" b="1" dirty="0" smtClean="0"/>
              <a:t>1869 CE</a:t>
            </a:r>
            <a:endParaRPr lang="en-US" sz="4400" b="1" dirty="0"/>
          </a:p>
        </p:txBody>
      </p:sp>
      <p:pic>
        <p:nvPicPr>
          <p:cNvPr id="6146" name="Picture 2"/>
          <p:cNvPicPr>
            <a:picLocks noChangeAspect="1" noChangeArrowheads="1"/>
          </p:cNvPicPr>
          <p:nvPr/>
        </p:nvPicPr>
        <p:blipFill>
          <a:blip r:embed="rId6" cstate="print"/>
          <a:srcRect/>
          <a:stretch>
            <a:fillRect/>
          </a:stretch>
        </p:blipFill>
        <p:spPr bwMode="auto">
          <a:xfrm>
            <a:off x="3998912" y="2590800"/>
            <a:ext cx="5145088" cy="4029075"/>
          </a:xfrm>
          <a:prstGeom prst="rect">
            <a:avLst/>
          </a:prstGeom>
          <a:noFill/>
          <a:ln w="9525">
            <a:noFill/>
            <a:miter lim="800000"/>
            <a:headEnd/>
            <a:tailEnd/>
          </a:ln>
          <a:effectLst/>
        </p:spPr>
      </p:pic>
      <p:pic>
        <p:nvPicPr>
          <p:cNvPr id="54" name="Picture 2"/>
          <p:cNvPicPr preferRelativeResize="0">
            <a:picLocks noChangeAspect="1" noChangeArrowheads="1"/>
          </p:cNvPicPr>
          <p:nvPr/>
        </p:nvPicPr>
        <p:blipFill>
          <a:blip r:embed="rId7" cstate="print"/>
          <a:srcRect/>
          <a:stretch>
            <a:fillRect/>
          </a:stretch>
        </p:blipFill>
        <p:spPr bwMode="auto">
          <a:xfrm>
            <a:off x="0" y="4843462"/>
            <a:ext cx="2572544" cy="2014538"/>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grpId="0" nodeType="withEffect">
                                  <p:stCondLst>
                                    <p:cond delay="0"/>
                                  </p:stCondLst>
                                  <p:childTnLst>
                                    <p:anim calcmode="lin" valueType="num">
                                      <p:cBhvr>
                                        <p:cTn id="6" dur="1000"/>
                                        <p:tgtEl>
                                          <p:spTgt spid="56"/>
                                        </p:tgtEl>
                                        <p:attrNameLst>
                                          <p:attrName>ppt_w</p:attrName>
                                        </p:attrNameLst>
                                      </p:cBhvr>
                                      <p:tavLst>
                                        <p:tav tm="0">
                                          <p:val>
                                            <p:strVal val="ppt_w"/>
                                          </p:val>
                                        </p:tav>
                                        <p:tav tm="100000">
                                          <p:val>
                                            <p:fltVal val="0"/>
                                          </p:val>
                                        </p:tav>
                                      </p:tavLst>
                                    </p:anim>
                                    <p:anim calcmode="lin" valueType="num">
                                      <p:cBhvr>
                                        <p:cTn id="7" dur="1000"/>
                                        <p:tgtEl>
                                          <p:spTgt spid="56"/>
                                        </p:tgtEl>
                                        <p:attrNameLst>
                                          <p:attrName>ppt_h</p:attrName>
                                        </p:attrNameLst>
                                      </p:cBhvr>
                                      <p:tavLst>
                                        <p:tav tm="0">
                                          <p:val>
                                            <p:strVal val="ppt_h"/>
                                          </p:val>
                                        </p:tav>
                                        <p:tav tm="100000">
                                          <p:val>
                                            <p:fltVal val="0"/>
                                          </p:val>
                                        </p:tav>
                                      </p:tavLst>
                                    </p:anim>
                                    <p:anim calcmode="lin" valueType="num">
                                      <p:cBhvr>
                                        <p:cTn id="8" dur="1000"/>
                                        <p:tgtEl>
                                          <p:spTgt spid="56"/>
                                        </p:tgtEl>
                                        <p:attrNameLst>
                                          <p:attrName>style.rotation</p:attrName>
                                        </p:attrNameLst>
                                      </p:cBhvr>
                                      <p:tavLst>
                                        <p:tav tm="0">
                                          <p:val>
                                            <p:fltVal val="0"/>
                                          </p:val>
                                        </p:tav>
                                        <p:tav tm="100000">
                                          <p:val>
                                            <p:fltVal val="360"/>
                                          </p:val>
                                        </p:tav>
                                      </p:tavLst>
                                    </p:anim>
                                    <p:animEffect transition="out" filter="fade">
                                      <p:cBhvr>
                                        <p:cTn id="9" dur="1000"/>
                                        <p:tgtEl>
                                          <p:spTgt spid="56"/>
                                        </p:tgtEl>
                                      </p:cBhvr>
                                    </p:animEffect>
                                    <p:set>
                                      <p:cBhvr>
                                        <p:cTn id="10" dur="1" fill="hold">
                                          <p:stCondLst>
                                            <p:cond delay="999"/>
                                          </p:stCondLst>
                                        </p:cTn>
                                        <p:tgtEl>
                                          <p:spTgt spid="56"/>
                                        </p:tgtEl>
                                        <p:attrNameLst>
                                          <p:attrName>style.visibility</p:attrName>
                                        </p:attrNameLst>
                                      </p:cBhvr>
                                      <p:to>
                                        <p:strVal val="hidden"/>
                                      </p:to>
                                    </p:set>
                                  </p:childTnLst>
                                </p:cTn>
                              </p:par>
                              <p:par>
                                <p:cTn id="11" presetID="49" presetClass="entr" presetSubtype="0" decel="10000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p:cTn id="13" dur="1000" fill="hold"/>
                                        <p:tgtEl>
                                          <p:spTgt spid="51"/>
                                        </p:tgtEl>
                                        <p:attrNameLst>
                                          <p:attrName>ppt_w</p:attrName>
                                        </p:attrNameLst>
                                      </p:cBhvr>
                                      <p:tavLst>
                                        <p:tav tm="0">
                                          <p:val>
                                            <p:fltVal val="0"/>
                                          </p:val>
                                        </p:tav>
                                        <p:tav tm="100000">
                                          <p:val>
                                            <p:strVal val="#ppt_w"/>
                                          </p:val>
                                        </p:tav>
                                      </p:tavLst>
                                    </p:anim>
                                    <p:anim calcmode="lin" valueType="num">
                                      <p:cBhvr>
                                        <p:cTn id="14" dur="1000" fill="hold"/>
                                        <p:tgtEl>
                                          <p:spTgt spid="51"/>
                                        </p:tgtEl>
                                        <p:attrNameLst>
                                          <p:attrName>ppt_h</p:attrName>
                                        </p:attrNameLst>
                                      </p:cBhvr>
                                      <p:tavLst>
                                        <p:tav tm="0">
                                          <p:val>
                                            <p:fltVal val="0"/>
                                          </p:val>
                                        </p:tav>
                                        <p:tav tm="100000">
                                          <p:val>
                                            <p:strVal val="#ppt_h"/>
                                          </p:val>
                                        </p:tav>
                                      </p:tavLst>
                                    </p:anim>
                                    <p:anim calcmode="lin" valueType="num">
                                      <p:cBhvr>
                                        <p:cTn id="15" dur="1000" fill="hold"/>
                                        <p:tgtEl>
                                          <p:spTgt spid="51"/>
                                        </p:tgtEl>
                                        <p:attrNameLst>
                                          <p:attrName>style.rotation</p:attrName>
                                        </p:attrNameLst>
                                      </p:cBhvr>
                                      <p:tavLst>
                                        <p:tav tm="0">
                                          <p:val>
                                            <p:fltVal val="360"/>
                                          </p:val>
                                        </p:tav>
                                        <p:tav tm="100000">
                                          <p:val>
                                            <p:fltVal val="0"/>
                                          </p:val>
                                        </p:tav>
                                      </p:tavLst>
                                    </p:anim>
                                    <p:animEffect transition="in" filter="fade">
                                      <p:cBhvr>
                                        <p:cTn id="16" dur="1000"/>
                                        <p:tgtEl>
                                          <p:spTgt spid="51"/>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fade">
                                      <p:cBhvr>
                                        <p:cTn id="20" dur="1000"/>
                                        <p:tgtEl>
                                          <p:spTgt spid="6146"/>
                                        </p:tgtEl>
                                      </p:cBhvr>
                                    </p:animEffect>
                                  </p:childTnLst>
                                </p:cTn>
                              </p:par>
                            </p:childTnLst>
                          </p:cTn>
                        </p:par>
                        <p:par>
                          <p:cTn id="21" fill="hold">
                            <p:stCondLst>
                              <p:cond delay="2000"/>
                            </p:stCondLst>
                            <p:childTnLst>
                              <p:par>
                                <p:cTn id="22" presetID="22" presetClass="entr" presetSubtype="2" fill="hold" grpId="0" nodeType="after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right)">
                                      <p:cBhvr>
                                        <p:cTn id="24" dur="3000"/>
                                        <p:tgtEl>
                                          <p:spTgt spid="43"/>
                                        </p:tgtEl>
                                      </p:cBhvr>
                                    </p:animEffect>
                                  </p:childTnLst>
                                </p:cTn>
                              </p:par>
                            </p:childTnLst>
                          </p:cTn>
                        </p:par>
                        <p:par>
                          <p:cTn id="25" fill="hold">
                            <p:stCondLst>
                              <p:cond delay="5000"/>
                            </p:stCondLst>
                            <p:childTnLst>
                              <p:par>
                                <p:cTn id="26" presetID="53" presetClass="entr" presetSubtype="0" fill="hold" grpId="0" nodeType="after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p:cTn id="28" dur="1000" fill="hold"/>
                                        <p:tgtEl>
                                          <p:spTgt spid="44"/>
                                        </p:tgtEl>
                                        <p:attrNameLst>
                                          <p:attrName>ppt_w</p:attrName>
                                        </p:attrNameLst>
                                      </p:cBhvr>
                                      <p:tavLst>
                                        <p:tav tm="0">
                                          <p:val>
                                            <p:fltVal val="0"/>
                                          </p:val>
                                        </p:tav>
                                        <p:tav tm="100000">
                                          <p:val>
                                            <p:strVal val="#ppt_w"/>
                                          </p:val>
                                        </p:tav>
                                      </p:tavLst>
                                    </p:anim>
                                    <p:anim calcmode="lin" valueType="num">
                                      <p:cBhvr>
                                        <p:cTn id="29" dur="1000" fill="hold"/>
                                        <p:tgtEl>
                                          <p:spTgt spid="44"/>
                                        </p:tgtEl>
                                        <p:attrNameLst>
                                          <p:attrName>ppt_h</p:attrName>
                                        </p:attrNameLst>
                                      </p:cBhvr>
                                      <p:tavLst>
                                        <p:tav tm="0">
                                          <p:val>
                                            <p:fltVal val="0"/>
                                          </p:val>
                                        </p:tav>
                                        <p:tav tm="100000">
                                          <p:val>
                                            <p:strVal val="#ppt_h"/>
                                          </p:val>
                                        </p:tav>
                                      </p:tavLst>
                                    </p:anim>
                                    <p:animEffect transition="in" filter="fade">
                                      <p:cBhvr>
                                        <p:cTn id="30" dur="1000"/>
                                        <p:tgtEl>
                                          <p:spTgt spid="44"/>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nodeType="clickEffect">
                                  <p:stCondLst>
                                    <p:cond delay="0"/>
                                  </p:stCondLst>
                                  <p:childTnLst>
                                    <p:animScale>
                                      <p:cBhvr>
                                        <p:cTn id="34" dur="1000" fill="hold"/>
                                        <p:tgtEl>
                                          <p:spTgt spid="6146"/>
                                        </p:tgtEl>
                                      </p:cBhvr>
                                      <p:by x="50000" y="50000"/>
                                    </p:animScale>
                                  </p:childTnLst>
                                </p:cTn>
                              </p:par>
                              <p:par>
                                <p:cTn id="35" presetID="35" presetClass="path" presetSubtype="0" accel="50000" decel="50000" fill="hold" nodeType="withEffect">
                                  <p:stCondLst>
                                    <p:cond delay="0"/>
                                  </p:stCondLst>
                                  <p:childTnLst>
                                    <p:animMotion origin="layout" path="M 3.61111E-6 2.22222E-6 L -0.58525 0.18403 " pathEditMode="relative" rAng="0" ptsTypes="AA">
                                      <p:cBhvr>
                                        <p:cTn id="36" dur="1000" fill="hold"/>
                                        <p:tgtEl>
                                          <p:spTgt spid="6146"/>
                                        </p:tgtEl>
                                        <p:attrNameLst>
                                          <p:attrName>ppt_x</p:attrName>
                                          <p:attrName>ppt_y</p:attrName>
                                        </p:attrNameLst>
                                      </p:cBhvr>
                                      <p:rCtr x="-293" y="92"/>
                                    </p:animMotion>
                                  </p:childTnLst>
                                </p:cTn>
                              </p:par>
                              <p:par>
                                <p:cTn id="37" presetID="10" presetClass="entr" presetSubtype="0" fill="hold" nodeType="withEffect">
                                  <p:stCondLst>
                                    <p:cond delay="50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1000"/>
                                        <p:tgtEl>
                                          <p:spTgt spid="54"/>
                                        </p:tgtEl>
                                      </p:cBhvr>
                                    </p:animEffect>
                                  </p:childTnLst>
                                </p:cTn>
                              </p:par>
                              <p:par>
                                <p:cTn id="40" presetID="10" presetClass="exit" presetSubtype="0" fill="hold" nodeType="withEffect">
                                  <p:stCondLst>
                                    <p:cond delay="500"/>
                                  </p:stCondLst>
                                  <p:childTnLst>
                                    <p:animEffect transition="out" filter="fade">
                                      <p:cBhvr>
                                        <p:cTn id="41" dur="1000"/>
                                        <p:tgtEl>
                                          <p:spTgt spid="6146"/>
                                        </p:tgtEl>
                                      </p:cBhvr>
                                    </p:animEffect>
                                    <p:set>
                                      <p:cBhvr>
                                        <p:cTn id="42" dur="1" fill="hold">
                                          <p:stCondLst>
                                            <p:cond delay="999"/>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43" grpId="0" animBg="1"/>
      <p:bldP spid="44" grpId="0" animBg="1"/>
      <p:bldP spid="51"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0" y="-76200"/>
            <a:ext cx="9144000" cy="6934201"/>
            <a:chOff x="0" y="-76200"/>
            <a:chExt cx="9144000" cy="6934201"/>
          </a:xfrm>
        </p:grpSpPr>
        <p:sp useBgFill="1">
          <p:nvSpPr>
            <p:cNvPr id="10" name="Rectangle 9"/>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76200"/>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the people</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grpSp>
          <p:nvGrpSpPr>
            <p:cNvPr id="3" name="Group 43"/>
            <p:cNvGrpSpPr/>
            <p:nvPr/>
          </p:nvGrpSpPr>
          <p:grpSpPr>
            <a:xfrm>
              <a:off x="1501775" y="689610"/>
              <a:ext cx="6050560" cy="6168391"/>
              <a:chOff x="1501775" y="689610"/>
              <a:chExt cx="6050560" cy="6168391"/>
            </a:xfrm>
          </p:grpSpPr>
          <p:pic>
            <p:nvPicPr>
              <p:cNvPr id="14" name="Picture 13"/>
              <p:cNvPicPr>
                <a:picLocks noChangeAspect="1" noChangeArrowheads="1"/>
              </p:cNvPicPr>
              <p:nvPr/>
            </p:nvPicPr>
            <p:blipFill>
              <a:blip r:embed="rId2" cstate="print"/>
              <a:srcRect/>
              <a:stretch>
                <a:fillRect/>
              </a:stretch>
            </p:blipFill>
            <p:spPr bwMode="auto">
              <a:xfrm>
                <a:off x="1501775" y="762003"/>
                <a:ext cx="5813425" cy="6095998"/>
              </a:xfrm>
              <a:prstGeom prst="rect">
                <a:avLst/>
              </a:prstGeom>
              <a:noFill/>
              <a:ln w="9525">
                <a:noFill/>
                <a:miter lim="800000"/>
                <a:headEnd/>
                <a:tailEnd/>
              </a:ln>
              <a:effectLst/>
            </p:spPr>
          </p:pic>
          <p:grpSp>
            <p:nvGrpSpPr>
              <p:cNvPr id="4" name="Group 31"/>
              <p:cNvGrpSpPr/>
              <p:nvPr/>
            </p:nvGrpSpPr>
            <p:grpSpPr>
              <a:xfrm>
                <a:off x="4926330" y="2644140"/>
                <a:ext cx="2160270" cy="1028700"/>
                <a:chOff x="6934200" y="5181600"/>
                <a:chExt cx="1600200" cy="762000"/>
              </a:xfrm>
            </p:grpSpPr>
            <p:sp>
              <p:nvSpPr>
                <p:cNvPr id="40" name="Cloud 39"/>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41" name="TextBox 40"/>
                <p:cNvSpPr txBox="1"/>
                <p:nvPr/>
              </p:nvSpPr>
              <p:spPr>
                <a:xfrm>
                  <a:off x="7315200" y="5334000"/>
                  <a:ext cx="477149" cy="341974"/>
                </a:xfrm>
                <a:prstGeom prst="rect">
                  <a:avLst/>
                </a:prstGeom>
                <a:noFill/>
              </p:spPr>
              <p:txBody>
                <a:bodyPr wrap="none" rtlCol="0">
                  <a:spAutoFit/>
                </a:bodyPr>
                <a:lstStyle/>
                <a:p>
                  <a:r>
                    <a:rPr lang="en-US" sz="2400" b="1" dirty="0" smtClean="0">
                      <a:solidFill>
                        <a:schemeClr val="bg1"/>
                      </a:solidFill>
                    </a:rPr>
                    <a:t>Ute</a:t>
                  </a:r>
                  <a:endParaRPr lang="en-US" sz="2400" b="1" dirty="0">
                    <a:solidFill>
                      <a:schemeClr val="bg1"/>
                    </a:solidFill>
                  </a:endParaRPr>
                </a:p>
              </p:txBody>
            </p:sp>
          </p:grpSp>
          <p:grpSp>
            <p:nvGrpSpPr>
              <p:cNvPr id="5" name="Group 34"/>
              <p:cNvGrpSpPr/>
              <p:nvPr/>
            </p:nvGrpSpPr>
            <p:grpSpPr>
              <a:xfrm>
                <a:off x="4572000" y="5334000"/>
                <a:ext cx="2160270" cy="1028700"/>
                <a:chOff x="6934200" y="5181600"/>
                <a:chExt cx="1600200" cy="762000"/>
              </a:xfrm>
            </p:grpSpPr>
            <p:sp>
              <p:nvSpPr>
                <p:cNvPr id="38" name="Cloud 37"/>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9" name="TextBox 38"/>
                <p:cNvSpPr txBox="1"/>
                <p:nvPr/>
              </p:nvSpPr>
              <p:spPr>
                <a:xfrm>
                  <a:off x="7162800" y="5257800"/>
                  <a:ext cx="842111" cy="341974"/>
                </a:xfrm>
                <a:prstGeom prst="rect">
                  <a:avLst/>
                </a:prstGeom>
                <a:noFill/>
              </p:spPr>
              <p:txBody>
                <a:bodyPr wrap="none" rtlCol="0">
                  <a:spAutoFit/>
                </a:bodyPr>
                <a:lstStyle/>
                <a:p>
                  <a:r>
                    <a:rPr lang="en-US" sz="2400" b="1" dirty="0" smtClean="0">
                      <a:solidFill>
                        <a:schemeClr val="bg1"/>
                      </a:solidFill>
                    </a:rPr>
                    <a:t>Apache</a:t>
                  </a:r>
                  <a:endParaRPr lang="en-US" sz="2400" b="1" dirty="0">
                    <a:solidFill>
                      <a:schemeClr val="bg1"/>
                    </a:solidFill>
                  </a:endParaRPr>
                </a:p>
              </p:txBody>
            </p:sp>
          </p:grpSp>
          <p:grpSp>
            <p:nvGrpSpPr>
              <p:cNvPr id="6" name="Group 37"/>
              <p:cNvGrpSpPr/>
              <p:nvPr/>
            </p:nvGrpSpPr>
            <p:grpSpPr>
              <a:xfrm>
                <a:off x="3619412" y="3793645"/>
                <a:ext cx="1033256" cy="1724914"/>
                <a:chOff x="7413906" y="4432885"/>
                <a:chExt cx="765374" cy="1277714"/>
              </a:xfrm>
            </p:grpSpPr>
            <p:sp>
              <p:nvSpPr>
                <p:cNvPr id="35" name="Cloud 34"/>
                <p:cNvSpPr/>
                <p:nvPr/>
              </p:nvSpPr>
              <p:spPr>
                <a:xfrm rot="18456908">
                  <a:off x="7157736" y="4689055"/>
                  <a:ext cx="1277714" cy="765374"/>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7" name="TextBox 36"/>
                <p:cNvSpPr txBox="1"/>
                <p:nvPr/>
              </p:nvSpPr>
              <p:spPr>
                <a:xfrm rot="21440427">
                  <a:off x="7505383" y="4911794"/>
                  <a:ext cx="663924" cy="305877"/>
                </a:xfrm>
                <a:prstGeom prst="rect">
                  <a:avLst/>
                </a:prstGeom>
                <a:noFill/>
              </p:spPr>
              <p:txBody>
                <a:bodyPr wrap="square" rtlCol="0">
                  <a:spAutoFit/>
                </a:bodyPr>
                <a:lstStyle/>
                <a:p>
                  <a:pPr algn="ctr">
                    <a:lnSpc>
                      <a:spcPts val="2500"/>
                    </a:lnSpc>
                  </a:pPr>
                  <a:r>
                    <a:rPr lang="en-US" sz="2200" b="1" spc="-100" dirty="0" smtClean="0">
                      <a:solidFill>
                        <a:schemeClr val="bg1"/>
                      </a:solidFill>
                    </a:rPr>
                    <a:t>Hopi</a:t>
                  </a:r>
                  <a:r>
                    <a:rPr lang="en-US" sz="2200" b="1" spc="-100" dirty="0" smtClean="0"/>
                    <a:t> </a:t>
                  </a:r>
                </a:p>
              </p:txBody>
            </p:sp>
          </p:grpSp>
          <p:grpSp>
            <p:nvGrpSpPr>
              <p:cNvPr id="7" name="Group 40"/>
              <p:cNvGrpSpPr/>
              <p:nvPr/>
            </p:nvGrpSpPr>
            <p:grpSpPr>
              <a:xfrm>
                <a:off x="2971800" y="689610"/>
                <a:ext cx="2160270" cy="1028700"/>
                <a:chOff x="6934200" y="5181600"/>
                <a:chExt cx="1600200" cy="762000"/>
              </a:xfrm>
            </p:grpSpPr>
            <p:sp>
              <p:nvSpPr>
                <p:cNvPr id="33" name="Cloud 32"/>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endParaRPr>
                </a:p>
              </p:txBody>
            </p:sp>
            <p:sp>
              <p:nvSpPr>
                <p:cNvPr id="34" name="TextBox 33"/>
                <p:cNvSpPr txBox="1"/>
                <p:nvPr/>
              </p:nvSpPr>
              <p:spPr>
                <a:xfrm>
                  <a:off x="7385756" y="5450890"/>
                  <a:ext cx="477149" cy="341974"/>
                </a:xfrm>
                <a:prstGeom prst="rect">
                  <a:avLst/>
                </a:prstGeom>
                <a:noFill/>
              </p:spPr>
              <p:txBody>
                <a:bodyPr wrap="none" rtlCol="0">
                  <a:spAutoFit/>
                </a:bodyPr>
                <a:lstStyle/>
                <a:p>
                  <a:r>
                    <a:rPr lang="en-US" sz="2400" b="1" dirty="0" smtClean="0">
                      <a:solidFill>
                        <a:schemeClr val="bg1"/>
                      </a:solidFill>
                    </a:rPr>
                    <a:t>Ute</a:t>
                  </a:r>
                  <a:endParaRPr lang="en-US" sz="2400" b="1" dirty="0">
                    <a:solidFill>
                      <a:schemeClr val="bg1"/>
                    </a:solidFill>
                  </a:endParaRPr>
                </a:p>
              </p:txBody>
            </p:sp>
          </p:grpSp>
          <p:grpSp>
            <p:nvGrpSpPr>
              <p:cNvPr id="8" name="Group 43"/>
              <p:cNvGrpSpPr/>
              <p:nvPr/>
            </p:nvGrpSpPr>
            <p:grpSpPr>
              <a:xfrm rot="18769763">
                <a:off x="2723714" y="2104664"/>
                <a:ext cx="2160270" cy="1058612"/>
                <a:chOff x="6934200" y="5159443"/>
                <a:chExt cx="1600200" cy="784157"/>
              </a:xfrm>
            </p:grpSpPr>
            <p:sp>
              <p:nvSpPr>
                <p:cNvPr id="31" name="Cloud 30"/>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2" name="TextBox 31"/>
                <p:cNvSpPr txBox="1"/>
                <p:nvPr/>
              </p:nvSpPr>
              <p:spPr>
                <a:xfrm rot="2830237">
                  <a:off x="7308355" y="5356601"/>
                  <a:ext cx="736289" cy="341974"/>
                </a:xfrm>
                <a:prstGeom prst="rect">
                  <a:avLst/>
                </a:prstGeom>
                <a:noFill/>
              </p:spPr>
              <p:txBody>
                <a:bodyPr wrap="none" rtlCol="0">
                  <a:spAutoFit/>
                </a:bodyPr>
                <a:lstStyle/>
                <a:p>
                  <a:r>
                    <a:rPr lang="en-US" sz="2400" b="1" dirty="0" smtClean="0">
                      <a:solidFill>
                        <a:schemeClr val="bg1"/>
                      </a:solidFill>
                    </a:rPr>
                    <a:t>Paiute</a:t>
                  </a:r>
                  <a:endParaRPr lang="en-US" sz="2400" b="1" dirty="0">
                    <a:solidFill>
                      <a:schemeClr val="bg1"/>
                    </a:solidFill>
                  </a:endParaRPr>
                </a:p>
              </p:txBody>
            </p:sp>
          </p:grpSp>
          <p:sp>
            <p:nvSpPr>
              <p:cNvPr id="20" name="Oval 19"/>
              <p:cNvSpPr>
                <a:spLocks noChangeAspect="1"/>
              </p:cNvSpPr>
              <p:nvPr/>
            </p:nvSpPr>
            <p:spPr>
              <a:xfrm rot="191472">
                <a:off x="7232295" y="4045674"/>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a:spLocks noChangeAspect="1"/>
              </p:cNvSpPr>
              <p:nvPr/>
            </p:nvSpPr>
            <p:spPr>
              <a:xfrm rot="191472">
                <a:off x="7019060" y="4809260"/>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a:spLocks noChangeAspect="1"/>
              </p:cNvSpPr>
              <p:nvPr/>
            </p:nvSpPr>
            <p:spPr>
              <a:xfrm rot="191472">
                <a:off x="5995900" y="5386300"/>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rot="191472">
                <a:off x="4809260" y="5190259"/>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28"/>
              <p:cNvGrpSpPr/>
              <p:nvPr/>
            </p:nvGrpSpPr>
            <p:grpSpPr>
              <a:xfrm>
                <a:off x="5033010" y="3886200"/>
                <a:ext cx="1748790" cy="1028700"/>
                <a:chOff x="7162800" y="5181600"/>
                <a:chExt cx="1295400" cy="762000"/>
              </a:xfrm>
            </p:grpSpPr>
            <p:sp>
              <p:nvSpPr>
                <p:cNvPr id="27" name="Cloud 26"/>
                <p:cNvSpPr/>
                <p:nvPr/>
              </p:nvSpPr>
              <p:spPr>
                <a:xfrm>
                  <a:off x="7162800" y="5181600"/>
                  <a:ext cx="12954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0" name="TextBox 29"/>
                <p:cNvSpPr txBox="1"/>
                <p:nvPr/>
              </p:nvSpPr>
              <p:spPr>
                <a:xfrm>
                  <a:off x="7481310" y="5452129"/>
                  <a:ext cx="737001" cy="299560"/>
                </a:xfrm>
                <a:prstGeom prst="rect">
                  <a:avLst/>
                </a:prstGeom>
                <a:noFill/>
              </p:spPr>
              <p:txBody>
                <a:bodyPr wrap="none" rtlCol="0">
                  <a:spAutoFit/>
                </a:bodyPr>
                <a:lstStyle/>
                <a:p>
                  <a:pPr>
                    <a:lnSpc>
                      <a:spcPts val="2400"/>
                    </a:lnSpc>
                  </a:pPr>
                  <a:r>
                    <a:rPr lang="en-US" sz="2400" b="1" spc="-100" dirty="0" smtClean="0">
                      <a:solidFill>
                        <a:schemeClr val="bg1"/>
                      </a:solidFill>
                    </a:rPr>
                    <a:t>Navajo</a:t>
                  </a:r>
                </a:p>
              </p:txBody>
            </p:sp>
          </p:grpSp>
        </p:grpSp>
      </p:grpSp>
      <p:sp>
        <p:nvSpPr>
          <p:cNvPr id="56" name="TextBox 55"/>
          <p:cNvSpPr txBox="1"/>
          <p:nvPr/>
        </p:nvSpPr>
        <p:spPr>
          <a:xfrm>
            <a:off x="6705600" y="0"/>
            <a:ext cx="2028119" cy="769441"/>
          </a:xfrm>
          <a:prstGeom prst="rect">
            <a:avLst/>
          </a:prstGeom>
          <a:noFill/>
        </p:spPr>
        <p:txBody>
          <a:bodyPr wrap="none" rtlCol="0">
            <a:spAutoFit/>
          </a:bodyPr>
          <a:lstStyle/>
          <a:p>
            <a:r>
              <a:rPr lang="en-US" sz="4400" b="1" dirty="0" smtClean="0"/>
              <a:t>1869 CE</a:t>
            </a:r>
            <a:endParaRPr lang="en-US" sz="4400" b="1" dirty="0"/>
          </a:p>
        </p:txBody>
      </p:sp>
      <p:sp>
        <p:nvSpPr>
          <p:cNvPr id="51" name="TextBox 50"/>
          <p:cNvSpPr txBox="1"/>
          <p:nvPr/>
        </p:nvSpPr>
        <p:spPr>
          <a:xfrm>
            <a:off x="6705600" y="0"/>
            <a:ext cx="2028119" cy="769441"/>
          </a:xfrm>
          <a:prstGeom prst="rect">
            <a:avLst/>
          </a:prstGeom>
          <a:noFill/>
        </p:spPr>
        <p:txBody>
          <a:bodyPr wrap="none" rtlCol="0">
            <a:spAutoFit/>
          </a:bodyPr>
          <a:lstStyle/>
          <a:p>
            <a:r>
              <a:rPr lang="en-US" sz="4400" b="1" dirty="0" smtClean="0"/>
              <a:t>1875 CE</a:t>
            </a:r>
            <a:endParaRPr lang="en-US" sz="4400" b="1" dirty="0"/>
          </a:p>
        </p:txBody>
      </p:sp>
      <p:grpSp>
        <p:nvGrpSpPr>
          <p:cNvPr id="12" name="Group 39"/>
          <p:cNvGrpSpPr/>
          <p:nvPr/>
        </p:nvGrpSpPr>
        <p:grpSpPr>
          <a:xfrm rot="634516">
            <a:off x="4060734" y="809718"/>
            <a:ext cx="5125698" cy="804443"/>
            <a:chOff x="1708030" y="897147"/>
            <a:chExt cx="3864634" cy="620894"/>
          </a:xfrm>
        </p:grpSpPr>
        <p:sp>
          <p:nvSpPr>
            <p:cNvPr id="57" name="Freeform 56"/>
            <p:cNvSpPr/>
            <p:nvPr/>
          </p:nvSpPr>
          <p:spPr>
            <a:xfrm>
              <a:off x="1708030" y="897147"/>
              <a:ext cx="3864634" cy="586596"/>
            </a:xfrm>
            <a:custGeom>
              <a:avLst/>
              <a:gdLst>
                <a:gd name="connsiteX0" fmla="*/ 3864634 w 3864634"/>
                <a:gd name="connsiteY0" fmla="*/ 34506 h 586596"/>
                <a:gd name="connsiteX1" fmla="*/ 3019245 w 3864634"/>
                <a:gd name="connsiteY1" fmla="*/ 0 h 586596"/>
                <a:gd name="connsiteX2" fmla="*/ 1777042 w 3864634"/>
                <a:gd name="connsiteY2" fmla="*/ 17253 h 586596"/>
                <a:gd name="connsiteX3" fmla="*/ 741872 w 3864634"/>
                <a:gd name="connsiteY3" fmla="*/ 172528 h 586596"/>
                <a:gd name="connsiteX4" fmla="*/ 0 w 3864634"/>
                <a:gd name="connsiteY4" fmla="*/ 586596 h 586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4634" h="586596">
                  <a:moveTo>
                    <a:pt x="3864634" y="34506"/>
                  </a:moveTo>
                  <a:cubicBezTo>
                    <a:pt x="3615905" y="18690"/>
                    <a:pt x="3019245" y="0"/>
                    <a:pt x="3019245" y="0"/>
                  </a:cubicBezTo>
                  <a:lnTo>
                    <a:pt x="1777042" y="17253"/>
                  </a:lnTo>
                  <a:cubicBezTo>
                    <a:pt x="1397480" y="46008"/>
                    <a:pt x="1038046" y="77638"/>
                    <a:pt x="741872" y="172528"/>
                  </a:cubicBezTo>
                  <a:cubicBezTo>
                    <a:pt x="445698" y="267418"/>
                    <a:pt x="222849" y="427007"/>
                    <a:pt x="0" y="586596"/>
                  </a:cubicBezTo>
                </a:path>
              </a:pathLst>
            </a:custGeom>
            <a:ln w="76200">
              <a:solidFill>
                <a:srgbClr val="0033CC"/>
              </a:solidFill>
              <a:prstDash val="sysDash"/>
            </a:ln>
            <a:effectLst>
              <a:outerShdw dist="88900" dir="9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Rectangle 57"/>
            <p:cNvSpPr/>
            <p:nvPr/>
          </p:nvSpPr>
          <p:spPr>
            <a:xfrm>
              <a:off x="4445133" y="1002999"/>
              <a:ext cx="1079539" cy="515042"/>
            </a:xfrm>
            <a:prstGeom prst="rect">
              <a:avLst/>
            </a:prstGeom>
            <a:noFill/>
          </p:spPr>
          <p:txBody>
            <a:bodyPr wrap="none">
              <a:spAutoFit/>
            </a:bodyPr>
            <a:lstStyle/>
            <a:p>
              <a:pPr algn="ctr">
                <a:lnSpc>
                  <a:spcPts val="2200"/>
                </a:lnSpc>
              </a:pPr>
              <a:r>
                <a:rPr lang="en-US" sz="2400" b="1" dirty="0" smtClean="0">
                  <a:solidFill>
                    <a:srgbClr val="0033CC"/>
                  </a:solidFill>
                  <a:effectLst>
                    <a:outerShdw dist="38100" dir="7200000" algn="ctr" rotWithShape="0">
                      <a:schemeClr val="bg1"/>
                    </a:outerShdw>
                  </a:effectLst>
                </a:rPr>
                <a:t>1847</a:t>
              </a:r>
            </a:p>
            <a:p>
              <a:pPr algn="ctr">
                <a:lnSpc>
                  <a:spcPts val="2200"/>
                </a:lnSpc>
              </a:pPr>
              <a:r>
                <a:rPr lang="en-US" sz="2400" b="1" dirty="0" smtClean="0">
                  <a:solidFill>
                    <a:srgbClr val="0033CC"/>
                  </a:solidFill>
                  <a:effectLst>
                    <a:outerShdw dist="38100" dir="7200000" algn="ctr" rotWithShape="0">
                      <a:schemeClr val="bg1"/>
                    </a:outerShdw>
                  </a:effectLst>
                </a:rPr>
                <a:t>Mormons</a:t>
              </a:r>
              <a:endParaRPr lang="en-US" sz="2400" b="1" dirty="0">
                <a:solidFill>
                  <a:srgbClr val="0033CC"/>
                </a:solidFill>
                <a:effectLst>
                  <a:outerShdw dist="38100" dir="7200000" algn="ctr" rotWithShape="0">
                    <a:schemeClr val="bg1"/>
                  </a:outerShdw>
                </a:effectLst>
              </a:endParaRPr>
            </a:p>
          </p:txBody>
        </p:sp>
      </p:grpSp>
      <p:pic>
        <p:nvPicPr>
          <p:cNvPr id="59" name="Picture 1" descr="C:\Users\Sandra\AppData\Local\Microsoft\Windows\INetCache\IE\XTNHX9F4\anim-explosion[1].png"/>
          <p:cNvPicPr>
            <a:picLocks noChangeAspect="1" noChangeArrowheads="1"/>
          </p:cNvPicPr>
          <p:nvPr/>
        </p:nvPicPr>
        <p:blipFill>
          <a:blip r:embed="rId3" cstate="print"/>
          <a:srcRect r="-1754" b="9688"/>
          <a:stretch>
            <a:fillRect/>
          </a:stretch>
        </p:blipFill>
        <p:spPr bwMode="auto">
          <a:xfrm rot="10198745">
            <a:off x="2224914" y="1139303"/>
            <a:ext cx="3889858" cy="4893867"/>
          </a:xfrm>
          <a:prstGeom prst="rect">
            <a:avLst/>
          </a:prstGeom>
          <a:noFill/>
        </p:spPr>
      </p:pic>
      <p:sp>
        <p:nvSpPr>
          <p:cNvPr id="48" name="Freeform 47"/>
          <p:cNvSpPr/>
          <p:nvPr/>
        </p:nvSpPr>
        <p:spPr>
          <a:xfrm>
            <a:off x="2971800" y="1126671"/>
            <a:ext cx="996043" cy="2530929"/>
          </a:xfrm>
          <a:custGeom>
            <a:avLst/>
            <a:gdLst>
              <a:gd name="connsiteX0" fmla="*/ 342900 w 342900"/>
              <a:gd name="connsiteY0" fmla="*/ 0 h 2677886"/>
              <a:gd name="connsiteX1" fmla="*/ 212271 w 342900"/>
              <a:gd name="connsiteY1" fmla="*/ 310243 h 2677886"/>
              <a:gd name="connsiteX2" fmla="*/ 212271 w 342900"/>
              <a:gd name="connsiteY2" fmla="*/ 832758 h 2677886"/>
              <a:gd name="connsiteX3" fmla="*/ 212271 w 342900"/>
              <a:gd name="connsiteY3" fmla="*/ 1273629 h 2677886"/>
              <a:gd name="connsiteX4" fmla="*/ 130628 w 342900"/>
              <a:gd name="connsiteY4" fmla="*/ 1502229 h 2677886"/>
              <a:gd name="connsiteX5" fmla="*/ 81643 w 342900"/>
              <a:gd name="connsiteY5" fmla="*/ 1959429 h 2677886"/>
              <a:gd name="connsiteX6" fmla="*/ 179614 w 342900"/>
              <a:gd name="connsiteY6" fmla="*/ 2171700 h 2677886"/>
              <a:gd name="connsiteX7" fmla="*/ 0 w 342900"/>
              <a:gd name="connsiteY7" fmla="*/ 2677886 h 2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 h="2677886">
                <a:moveTo>
                  <a:pt x="342900" y="0"/>
                </a:moveTo>
                <a:cubicBezTo>
                  <a:pt x="288471" y="85725"/>
                  <a:pt x="234043" y="171450"/>
                  <a:pt x="212271" y="310243"/>
                </a:cubicBezTo>
                <a:cubicBezTo>
                  <a:pt x="190500" y="449036"/>
                  <a:pt x="212271" y="832758"/>
                  <a:pt x="212271" y="832758"/>
                </a:cubicBezTo>
                <a:cubicBezTo>
                  <a:pt x="212271" y="993322"/>
                  <a:pt x="225878" y="1162051"/>
                  <a:pt x="212271" y="1273629"/>
                </a:cubicBezTo>
                <a:cubicBezTo>
                  <a:pt x="198664" y="1385207"/>
                  <a:pt x="152399" y="1387929"/>
                  <a:pt x="130628" y="1502229"/>
                </a:cubicBezTo>
                <a:cubicBezTo>
                  <a:pt x="108857" y="1616529"/>
                  <a:pt x="73479" y="1847851"/>
                  <a:pt x="81643" y="1959429"/>
                </a:cubicBezTo>
                <a:cubicBezTo>
                  <a:pt x="89807" y="2071007"/>
                  <a:pt x="193221" y="2051957"/>
                  <a:pt x="179614" y="2171700"/>
                </a:cubicBezTo>
                <a:cubicBezTo>
                  <a:pt x="166007" y="2291443"/>
                  <a:pt x="83003" y="2484664"/>
                  <a:pt x="0" y="2677886"/>
                </a:cubicBezTo>
              </a:path>
            </a:pathLst>
          </a:custGeom>
          <a:ln w="76200">
            <a:solidFill>
              <a:schemeClr val="tx1"/>
            </a:solidFill>
            <a:prstDash val="sysDot"/>
          </a:ln>
          <a:effectLst>
            <a:outerShdw dist="635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5-Point Star 48"/>
          <p:cNvSpPr/>
          <p:nvPr/>
        </p:nvSpPr>
        <p:spPr>
          <a:xfrm>
            <a:off x="2743200" y="3429000"/>
            <a:ext cx="457200" cy="381000"/>
          </a:xfrm>
          <a:prstGeom prst="star5">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1981200" y="3352800"/>
            <a:ext cx="824265" cy="667299"/>
          </a:xfrm>
          <a:prstGeom prst="rect">
            <a:avLst/>
          </a:prstGeom>
          <a:solidFill>
            <a:schemeClr val="bg1"/>
          </a:solidFill>
        </p:spPr>
        <p:txBody>
          <a:bodyPr wrap="none" rtlCol="0">
            <a:spAutoFit/>
          </a:bodyPr>
          <a:lstStyle/>
          <a:p>
            <a:pPr>
              <a:lnSpc>
                <a:spcPts val="2200"/>
              </a:lnSpc>
            </a:pPr>
            <a:r>
              <a:rPr lang="en-US" sz="2400" b="1" dirty="0" smtClean="0"/>
              <a:t>1863</a:t>
            </a:r>
          </a:p>
          <a:p>
            <a:pPr>
              <a:lnSpc>
                <a:spcPts val="2200"/>
              </a:lnSpc>
            </a:pPr>
            <a:r>
              <a:rPr lang="en-US" sz="2400" b="1" dirty="0" smtClean="0"/>
              <a:t>ZION</a:t>
            </a:r>
            <a:endParaRPr lang="en-US" sz="2400" b="1" dirty="0"/>
          </a:p>
        </p:txBody>
      </p:sp>
      <p:sp>
        <p:nvSpPr>
          <p:cNvPr id="60" name="5-Point Star 59"/>
          <p:cNvSpPr/>
          <p:nvPr/>
        </p:nvSpPr>
        <p:spPr>
          <a:xfrm>
            <a:off x="3733800" y="838200"/>
            <a:ext cx="457200" cy="381000"/>
          </a:xfrm>
          <a:prstGeom prst="star5">
            <a:avLst/>
          </a:prstGeom>
          <a:solidFill>
            <a:srgbClr val="0033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3"/>
          <p:cNvPicPr preferRelativeResize="0">
            <a:picLocks noChangeAspect="1" noChangeArrowheads="1"/>
          </p:cNvPicPr>
          <p:nvPr/>
        </p:nvPicPr>
        <p:blipFill>
          <a:blip r:embed="rId4" cstate="print"/>
          <a:srcRect/>
          <a:stretch>
            <a:fillRect/>
          </a:stretch>
        </p:blipFill>
        <p:spPr bwMode="auto">
          <a:xfrm>
            <a:off x="914400" y="1600200"/>
            <a:ext cx="1541198" cy="1798320"/>
          </a:xfrm>
          <a:prstGeom prst="rect">
            <a:avLst/>
          </a:prstGeom>
          <a:noFill/>
          <a:ln w="9525">
            <a:noFill/>
            <a:miter lim="800000"/>
            <a:headEnd/>
            <a:tailEnd/>
          </a:ln>
          <a:effectLst/>
        </p:spPr>
      </p:pic>
      <p:pic>
        <p:nvPicPr>
          <p:cNvPr id="62" name="Picture 2"/>
          <p:cNvPicPr preferRelativeResize="0">
            <a:picLocks noChangeAspect="1" noChangeArrowheads="1"/>
          </p:cNvPicPr>
          <p:nvPr/>
        </p:nvPicPr>
        <p:blipFill>
          <a:blip r:embed="rId5" cstate="print"/>
          <a:srcRect/>
          <a:stretch>
            <a:fillRect/>
          </a:stretch>
        </p:blipFill>
        <p:spPr bwMode="auto">
          <a:xfrm>
            <a:off x="-28883" y="0"/>
            <a:ext cx="2162483" cy="1600200"/>
          </a:xfrm>
          <a:prstGeom prst="rect">
            <a:avLst/>
          </a:prstGeom>
          <a:noFill/>
          <a:ln w="9525">
            <a:noFill/>
            <a:miter lim="800000"/>
            <a:headEnd/>
            <a:tailEnd/>
          </a:ln>
          <a:effectLst/>
        </p:spPr>
      </p:pic>
      <p:sp>
        <p:nvSpPr>
          <p:cNvPr id="43" name="Freeform 42"/>
          <p:cNvSpPr/>
          <p:nvPr/>
        </p:nvSpPr>
        <p:spPr>
          <a:xfrm>
            <a:off x="1551214" y="816429"/>
            <a:ext cx="3804557" cy="3823606"/>
          </a:xfrm>
          <a:custGeom>
            <a:avLst/>
            <a:gdLst>
              <a:gd name="connsiteX0" fmla="*/ 3575957 w 3575957"/>
              <a:gd name="connsiteY0" fmla="*/ 0 h 3823606"/>
              <a:gd name="connsiteX1" fmla="*/ 3429000 w 3575957"/>
              <a:gd name="connsiteY1" fmla="*/ 261257 h 3823606"/>
              <a:gd name="connsiteX2" fmla="*/ 3184072 w 3575957"/>
              <a:gd name="connsiteY2" fmla="*/ 440871 h 3823606"/>
              <a:gd name="connsiteX3" fmla="*/ 2939143 w 3575957"/>
              <a:gd name="connsiteY3" fmla="*/ 783771 h 3823606"/>
              <a:gd name="connsiteX4" fmla="*/ 2824843 w 3575957"/>
              <a:gd name="connsiteY4" fmla="*/ 1338942 h 3823606"/>
              <a:gd name="connsiteX5" fmla="*/ 2906486 w 3575957"/>
              <a:gd name="connsiteY5" fmla="*/ 1763485 h 3823606"/>
              <a:gd name="connsiteX6" fmla="*/ 2988129 w 3575957"/>
              <a:gd name="connsiteY6" fmla="*/ 1943100 h 3823606"/>
              <a:gd name="connsiteX7" fmla="*/ 2808515 w 3575957"/>
              <a:gd name="connsiteY7" fmla="*/ 2253342 h 3823606"/>
              <a:gd name="connsiteX8" fmla="*/ 2694215 w 3575957"/>
              <a:gd name="connsiteY8" fmla="*/ 2286000 h 3823606"/>
              <a:gd name="connsiteX9" fmla="*/ 2612572 w 3575957"/>
              <a:gd name="connsiteY9" fmla="*/ 2530928 h 3823606"/>
              <a:gd name="connsiteX10" fmla="*/ 2481943 w 3575957"/>
              <a:gd name="connsiteY10" fmla="*/ 2563585 h 3823606"/>
              <a:gd name="connsiteX11" fmla="*/ 2416629 w 3575957"/>
              <a:gd name="connsiteY11" fmla="*/ 2759528 h 3823606"/>
              <a:gd name="connsiteX12" fmla="*/ 2188029 w 3575957"/>
              <a:gd name="connsiteY12" fmla="*/ 2873828 h 3823606"/>
              <a:gd name="connsiteX13" fmla="*/ 2106386 w 3575957"/>
              <a:gd name="connsiteY13" fmla="*/ 2906485 h 3823606"/>
              <a:gd name="connsiteX14" fmla="*/ 1959429 w 3575957"/>
              <a:gd name="connsiteY14" fmla="*/ 3053442 h 3823606"/>
              <a:gd name="connsiteX15" fmla="*/ 1812472 w 3575957"/>
              <a:gd name="connsiteY15" fmla="*/ 3265714 h 3823606"/>
              <a:gd name="connsiteX16" fmla="*/ 1796143 w 3575957"/>
              <a:gd name="connsiteY16" fmla="*/ 3429000 h 3823606"/>
              <a:gd name="connsiteX17" fmla="*/ 1779815 w 3575957"/>
              <a:gd name="connsiteY17" fmla="*/ 3575957 h 3823606"/>
              <a:gd name="connsiteX18" fmla="*/ 1632857 w 3575957"/>
              <a:gd name="connsiteY18" fmla="*/ 3608614 h 3823606"/>
              <a:gd name="connsiteX19" fmla="*/ 1371600 w 3575957"/>
              <a:gd name="connsiteY19" fmla="*/ 3461657 h 3823606"/>
              <a:gd name="connsiteX20" fmla="*/ 1143000 w 3575957"/>
              <a:gd name="connsiteY20" fmla="*/ 3477985 h 3823606"/>
              <a:gd name="connsiteX21" fmla="*/ 947057 w 3575957"/>
              <a:gd name="connsiteY21" fmla="*/ 3575957 h 3823606"/>
              <a:gd name="connsiteX22" fmla="*/ 881743 w 3575957"/>
              <a:gd name="connsiteY22" fmla="*/ 3739242 h 3823606"/>
              <a:gd name="connsiteX23" fmla="*/ 783772 w 3575957"/>
              <a:gd name="connsiteY23" fmla="*/ 3820885 h 3823606"/>
              <a:gd name="connsiteX24" fmla="*/ 620486 w 3575957"/>
              <a:gd name="connsiteY24" fmla="*/ 3755571 h 3823606"/>
              <a:gd name="connsiteX25" fmla="*/ 473529 w 3575957"/>
              <a:gd name="connsiteY25" fmla="*/ 3575957 h 3823606"/>
              <a:gd name="connsiteX26" fmla="*/ 310243 w 3575957"/>
              <a:gd name="connsiteY26" fmla="*/ 3608614 h 3823606"/>
              <a:gd name="connsiteX27" fmla="*/ 228600 w 3575957"/>
              <a:gd name="connsiteY27" fmla="*/ 3608614 h 3823606"/>
              <a:gd name="connsiteX28" fmla="*/ 0 w 3575957"/>
              <a:gd name="connsiteY28" fmla="*/ 3559628 h 3823606"/>
              <a:gd name="connsiteX0" fmla="*/ 3804557 w 3804557"/>
              <a:gd name="connsiteY0" fmla="*/ 0 h 3823606"/>
              <a:gd name="connsiteX1" fmla="*/ 3657600 w 3804557"/>
              <a:gd name="connsiteY1" fmla="*/ 261257 h 3823606"/>
              <a:gd name="connsiteX2" fmla="*/ 3412672 w 3804557"/>
              <a:gd name="connsiteY2" fmla="*/ 440871 h 3823606"/>
              <a:gd name="connsiteX3" fmla="*/ 3167743 w 3804557"/>
              <a:gd name="connsiteY3" fmla="*/ 783771 h 3823606"/>
              <a:gd name="connsiteX4" fmla="*/ 3053443 w 3804557"/>
              <a:gd name="connsiteY4" fmla="*/ 1338942 h 3823606"/>
              <a:gd name="connsiteX5" fmla="*/ 3135086 w 3804557"/>
              <a:gd name="connsiteY5" fmla="*/ 1763485 h 3823606"/>
              <a:gd name="connsiteX6" fmla="*/ 3216729 w 3804557"/>
              <a:gd name="connsiteY6" fmla="*/ 1943100 h 3823606"/>
              <a:gd name="connsiteX7" fmla="*/ 3037115 w 3804557"/>
              <a:gd name="connsiteY7" fmla="*/ 2253342 h 3823606"/>
              <a:gd name="connsiteX8" fmla="*/ 2922815 w 3804557"/>
              <a:gd name="connsiteY8" fmla="*/ 2286000 h 3823606"/>
              <a:gd name="connsiteX9" fmla="*/ 2841172 w 3804557"/>
              <a:gd name="connsiteY9" fmla="*/ 2530928 h 3823606"/>
              <a:gd name="connsiteX10" fmla="*/ 2710543 w 3804557"/>
              <a:gd name="connsiteY10" fmla="*/ 2563585 h 3823606"/>
              <a:gd name="connsiteX11" fmla="*/ 2645229 w 3804557"/>
              <a:gd name="connsiteY11" fmla="*/ 2759528 h 3823606"/>
              <a:gd name="connsiteX12" fmla="*/ 2416629 w 3804557"/>
              <a:gd name="connsiteY12" fmla="*/ 2873828 h 3823606"/>
              <a:gd name="connsiteX13" fmla="*/ 2334986 w 3804557"/>
              <a:gd name="connsiteY13" fmla="*/ 2906485 h 3823606"/>
              <a:gd name="connsiteX14" fmla="*/ 2188029 w 3804557"/>
              <a:gd name="connsiteY14" fmla="*/ 3053442 h 3823606"/>
              <a:gd name="connsiteX15" fmla="*/ 2041072 w 3804557"/>
              <a:gd name="connsiteY15" fmla="*/ 3265714 h 3823606"/>
              <a:gd name="connsiteX16" fmla="*/ 2024743 w 3804557"/>
              <a:gd name="connsiteY16" fmla="*/ 3429000 h 3823606"/>
              <a:gd name="connsiteX17" fmla="*/ 2008415 w 3804557"/>
              <a:gd name="connsiteY17" fmla="*/ 3575957 h 3823606"/>
              <a:gd name="connsiteX18" fmla="*/ 1861457 w 3804557"/>
              <a:gd name="connsiteY18" fmla="*/ 3608614 h 3823606"/>
              <a:gd name="connsiteX19" fmla="*/ 1600200 w 3804557"/>
              <a:gd name="connsiteY19" fmla="*/ 3461657 h 3823606"/>
              <a:gd name="connsiteX20" fmla="*/ 1371600 w 3804557"/>
              <a:gd name="connsiteY20" fmla="*/ 3477985 h 3823606"/>
              <a:gd name="connsiteX21" fmla="*/ 1175657 w 3804557"/>
              <a:gd name="connsiteY21" fmla="*/ 3575957 h 3823606"/>
              <a:gd name="connsiteX22" fmla="*/ 1110343 w 3804557"/>
              <a:gd name="connsiteY22" fmla="*/ 3739242 h 3823606"/>
              <a:gd name="connsiteX23" fmla="*/ 1012372 w 3804557"/>
              <a:gd name="connsiteY23" fmla="*/ 3820885 h 3823606"/>
              <a:gd name="connsiteX24" fmla="*/ 849086 w 3804557"/>
              <a:gd name="connsiteY24" fmla="*/ 3755571 h 3823606"/>
              <a:gd name="connsiteX25" fmla="*/ 702129 w 3804557"/>
              <a:gd name="connsiteY25" fmla="*/ 3575957 h 3823606"/>
              <a:gd name="connsiteX26" fmla="*/ 538843 w 3804557"/>
              <a:gd name="connsiteY26" fmla="*/ 3608614 h 3823606"/>
              <a:gd name="connsiteX27" fmla="*/ 457200 w 3804557"/>
              <a:gd name="connsiteY27" fmla="*/ 3608614 h 3823606"/>
              <a:gd name="connsiteX28" fmla="*/ 0 w 3804557"/>
              <a:gd name="connsiteY28" fmla="*/ 3559628 h 382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04557" h="3823606">
                <a:moveTo>
                  <a:pt x="3804557" y="0"/>
                </a:moveTo>
                <a:cubicBezTo>
                  <a:pt x="3763735" y="93889"/>
                  <a:pt x="3722914" y="187779"/>
                  <a:pt x="3657600" y="261257"/>
                </a:cubicBezTo>
                <a:cubicBezTo>
                  <a:pt x="3592286" y="334735"/>
                  <a:pt x="3494315" y="353785"/>
                  <a:pt x="3412672" y="440871"/>
                </a:cubicBezTo>
                <a:cubicBezTo>
                  <a:pt x="3331029" y="527957"/>
                  <a:pt x="3227615" y="634093"/>
                  <a:pt x="3167743" y="783771"/>
                </a:cubicBezTo>
                <a:cubicBezTo>
                  <a:pt x="3107872" y="933450"/>
                  <a:pt x="3058886" y="1175656"/>
                  <a:pt x="3053443" y="1338942"/>
                </a:cubicBezTo>
                <a:cubicBezTo>
                  <a:pt x="3048000" y="1502228"/>
                  <a:pt x="3107872" y="1662792"/>
                  <a:pt x="3135086" y="1763485"/>
                </a:cubicBezTo>
                <a:cubicBezTo>
                  <a:pt x="3162300" y="1864178"/>
                  <a:pt x="3233057" y="1861457"/>
                  <a:pt x="3216729" y="1943100"/>
                </a:cubicBezTo>
                <a:cubicBezTo>
                  <a:pt x="3200401" y="2024743"/>
                  <a:pt x="3086101" y="2196192"/>
                  <a:pt x="3037115" y="2253342"/>
                </a:cubicBezTo>
                <a:cubicBezTo>
                  <a:pt x="2988129" y="2310492"/>
                  <a:pt x="2955472" y="2239736"/>
                  <a:pt x="2922815" y="2286000"/>
                </a:cubicBezTo>
                <a:cubicBezTo>
                  <a:pt x="2890158" y="2332264"/>
                  <a:pt x="2876551" y="2484664"/>
                  <a:pt x="2841172" y="2530928"/>
                </a:cubicBezTo>
                <a:cubicBezTo>
                  <a:pt x="2805793" y="2577192"/>
                  <a:pt x="2743200" y="2525485"/>
                  <a:pt x="2710543" y="2563585"/>
                </a:cubicBezTo>
                <a:cubicBezTo>
                  <a:pt x="2677886" y="2601685"/>
                  <a:pt x="2694215" y="2707821"/>
                  <a:pt x="2645229" y="2759528"/>
                </a:cubicBezTo>
                <a:cubicBezTo>
                  <a:pt x="2596243" y="2811235"/>
                  <a:pt x="2468336" y="2849335"/>
                  <a:pt x="2416629" y="2873828"/>
                </a:cubicBezTo>
                <a:cubicBezTo>
                  <a:pt x="2364922" y="2898321"/>
                  <a:pt x="2373086" y="2876549"/>
                  <a:pt x="2334986" y="2906485"/>
                </a:cubicBezTo>
                <a:cubicBezTo>
                  <a:pt x="2296886" y="2936421"/>
                  <a:pt x="2237015" y="2993571"/>
                  <a:pt x="2188029" y="3053442"/>
                </a:cubicBezTo>
                <a:cubicBezTo>
                  <a:pt x="2139043" y="3113313"/>
                  <a:pt x="2068286" y="3203121"/>
                  <a:pt x="2041072" y="3265714"/>
                </a:cubicBezTo>
                <a:cubicBezTo>
                  <a:pt x="2013858" y="3328307"/>
                  <a:pt x="2030186" y="3377293"/>
                  <a:pt x="2024743" y="3429000"/>
                </a:cubicBezTo>
                <a:cubicBezTo>
                  <a:pt x="2019300" y="3480707"/>
                  <a:pt x="2035629" y="3546021"/>
                  <a:pt x="2008415" y="3575957"/>
                </a:cubicBezTo>
                <a:cubicBezTo>
                  <a:pt x="1981201" y="3605893"/>
                  <a:pt x="1929493" y="3627664"/>
                  <a:pt x="1861457" y="3608614"/>
                </a:cubicBezTo>
                <a:cubicBezTo>
                  <a:pt x="1793421" y="3589564"/>
                  <a:pt x="1681843" y="3483428"/>
                  <a:pt x="1600200" y="3461657"/>
                </a:cubicBezTo>
                <a:cubicBezTo>
                  <a:pt x="1518557" y="3439886"/>
                  <a:pt x="1442357" y="3458935"/>
                  <a:pt x="1371600" y="3477985"/>
                </a:cubicBezTo>
                <a:cubicBezTo>
                  <a:pt x="1300843" y="3497035"/>
                  <a:pt x="1219200" y="3532414"/>
                  <a:pt x="1175657" y="3575957"/>
                </a:cubicBezTo>
                <a:cubicBezTo>
                  <a:pt x="1132114" y="3619500"/>
                  <a:pt x="1137557" y="3698421"/>
                  <a:pt x="1110343" y="3739242"/>
                </a:cubicBezTo>
                <a:cubicBezTo>
                  <a:pt x="1083129" y="3780063"/>
                  <a:pt x="1055915" y="3818164"/>
                  <a:pt x="1012372" y="3820885"/>
                </a:cubicBezTo>
                <a:cubicBezTo>
                  <a:pt x="968829" y="3823606"/>
                  <a:pt x="900793" y="3796392"/>
                  <a:pt x="849086" y="3755571"/>
                </a:cubicBezTo>
                <a:cubicBezTo>
                  <a:pt x="797379" y="3714750"/>
                  <a:pt x="753836" y="3600450"/>
                  <a:pt x="702129" y="3575957"/>
                </a:cubicBezTo>
                <a:cubicBezTo>
                  <a:pt x="650422" y="3551464"/>
                  <a:pt x="579664" y="3603171"/>
                  <a:pt x="538843" y="3608614"/>
                </a:cubicBezTo>
                <a:cubicBezTo>
                  <a:pt x="498022" y="3614057"/>
                  <a:pt x="547007" y="3616778"/>
                  <a:pt x="457200" y="3608614"/>
                </a:cubicBezTo>
                <a:cubicBezTo>
                  <a:pt x="367393" y="3600450"/>
                  <a:pt x="88446" y="3580039"/>
                  <a:pt x="0" y="3559628"/>
                </a:cubicBezTo>
              </a:path>
            </a:pathLst>
          </a:custGeom>
          <a:ln w="76200">
            <a:solidFill>
              <a:srgbClr val="0000FF"/>
            </a:solidFill>
          </a:ln>
          <a:effectLst>
            <a:outerShdw dist="38100" dir="11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a:xfrm>
            <a:off x="759585" y="4114800"/>
            <a:ext cx="840615" cy="667299"/>
          </a:xfrm>
          <a:prstGeom prst="rect">
            <a:avLst/>
          </a:prstGeom>
          <a:solidFill>
            <a:schemeClr val="bg1"/>
          </a:solidFill>
        </p:spPr>
        <p:txBody>
          <a:bodyPr wrap="none" rtlCol="0">
            <a:spAutoFit/>
          </a:bodyPr>
          <a:lstStyle/>
          <a:p>
            <a:pPr>
              <a:lnSpc>
                <a:spcPts val="2200"/>
              </a:lnSpc>
            </a:pPr>
            <a:r>
              <a:rPr lang="en-US" sz="2400" b="1" dirty="0" smtClean="0"/>
              <a:t>1869</a:t>
            </a:r>
          </a:p>
          <a:p>
            <a:pPr>
              <a:lnSpc>
                <a:spcPts val="2200"/>
              </a:lnSpc>
            </a:pPr>
            <a:r>
              <a:rPr lang="en-US" sz="2400" b="1" dirty="0" smtClean="0"/>
              <a:t>River</a:t>
            </a:r>
            <a:endParaRPr lang="en-US" sz="2400" b="1" dirty="0"/>
          </a:p>
        </p:txBody>
      </p:sp>
      <p:pic>
        <p:nvPicPr>
          <p:cNvPr id="54" name="Picture 2"/>
          <p:cNvPicPr preferRelativeResize="0">
            <a:picLocks noChangeAspect="1" noChangeArrowheads="1"/>
          </p:cNvPicPr>
          <p:nvPr/>
        </p:nvPicPr>
        <p:blipFill>
          <a:blip r:embed="rId6" cstate="print"/>
          <a:srcRect/>
          <a:stretch>
            <a:fillRect/>
          </a:stretch>
        </p:blipFill>
        <p:spPr bwMode="auto">
          <a:xfrm>
            <a:off x="0" y="4843462"/>
            <a:ext cx="2572544" cy="2014538"/>
          </a:xfrm>
          <a:prstGeom prst="rect">
            <a:avLst/>
          </a:prstGeom>
          <a:noFill/>
          <a:ln w="9525">
            <a:noFill/>
            <a:miter lim="800000"/>
            <a:headEnd/>
            <a:tailEnd/>
          </a:ln>
          <a:effectLst/>
        </p:spPr>
      </p:pic>
      <p:pic>
        <p:nvPicPr>
          <p:cNvPr id="7170" name="Picture 2"/>
          <p:cNvPicPr>
            <a:picLocks noChangeAspect="1" noChangeArrowheads="1"/>
          </p:cNvPicPr>
          <p:nvPr/>
        </p:nvPicPr>
        <p:blipFill>
          <a:blip r:embed="rId7" cstate="print"/>
          <a:srcRect/>
          <a:stretch>
            <a:fillRect/>
          </a:stretch>
        </p:blipFill>
        <p:spPr bwMode="auto">
          <a:xfrm>
            <a:off x="5562600" y="1295400"/>
            <a:ext cx="2414588" cy="3133725"/>
          </a:xfrm>
          <a:prstGeom prst="rect">
            <a:avLst/>
          </a:prstGeom>
          <a:noFill/>
          <a:ln w="9525">
            <a:noFill/>
            <a:miter lim="800000"/>
            <a:headEnd/>
            <a:tailEnd/>
          </a:ln>
          <a:effectLst/>
        </p:spPr>
      </p:pic>
      <p:pic>
        <p:nvPicPr>
          <p:cNvPr id="7171" name="Picture 3"/>
          <p:cNvPicPr>
            <a:picLocks noChangeAspect="1" noChangeArrowheads="1"/>
          </p:cNvPicPr>
          <p:nvPr/>
        </p:nvPicPr>
        <p:blipFill>
          <a:blip r:embed="rId8" cstate="print"/>
          <a:srcRect/>
          <a:stretch>
            <a:fillRect/>
          </a:stretch>
        </p:blipFill>
        <p:spPr bwMode="auto">
          <a:xfrm>
            <a:off x="4741862" y="3730625"/>
            <a:ext cx="4402138" cy="3127375"/>
          </a:xfrm>
          <a:prstGeom prst="rect">
            <a:avLst/>
          </a:prstGeom>
          <a:noFill/>
          <a:ln w="9525">
            <a:noFill/>
            <a:miter lim="800000"/>
            <a:headEnd/>
            <a:tailEnd/>
          </a:ln>
          <a:effectLst/>
        </p:spPr>
      </p:pic>
      <p:sp>
        <p:nvSpPr>
          <p:cNvPr id="63" name="Freeform 62"/>
          <p:cNvSpPr/>
          <p:nvPr/>
        </p:nvSpPr>
        <p:spPr>
          <a:xfrm>
            <a:off x="3188447" y="1147482"/>
            <a:ext cx="2141071" cy="2501153"/>
          </a:xfrm>
          <a:custGeom>
            <a:avLst/>
            <a:gdLst>
              <a:gd name="connsiteX0" fmla="*/ 756024 w 1410448"/>
              <a:gd name="connsiteY0" fmla="*/ 0 h 2502647"/>
              <a:gd name="connsiteX1" fmla="*/ 711201 w 1410448"/>
              <a:gd name="connsiteY1" fmla="*/ 331694 h 2502647"/>
              <a:gd name="connsiteX2" fmla="*/ 585695 w 1410448"/>
              <a:gd name="connsiteY2" fmla="*/ 753036 h 2502647"/>
              <a:gd name="connsiteX3" fmla="*/ 478118 w 1410448"/>
              <a:gd name="connsiteY3" fmla="*/ 1057836 h 2502647"/>
              <a:gd name="connsiteX4" fmla="*/ 343648 w 1410448"/>
              <a:gd name="connsiteY4" fmla="*/ 1353671 h 2502647"/>
              <a:gd name="connsiteX5" fmla="*/ 83671 w 1410448"/>
              <a:gd name="connsiteY5" fmla="*/ 1739153 h 2502647"/>
              <a:gd name="connsiteX6" fmla="*/ 20918 w 1410448"/>
              <a:gd name="connsiteY6" fmla="*/ 2070847 h 2502647"/>
              <a:gd name="connsiteX7" fmla="*/ 20918 w 1410448"/>
              <a:gd name="connsiteY7" fmla="*/ 2214283 h 2502647"/>
              <a:gd name="connsiteX8" fmla="*/ 146424 w 1410448"/>
              <a:gd name="connsiteY8" fmla="*/ 2303930 h 2502647"/>
              <a:gd name="connsiteX9" fmla="*/ 478118 w 1410448"/>
              <a:gd name="connsiteY9" fmla="*/ 2187389 h 2502647"/>
              <a:gd name="connsiteX10" fmla="*/ 684306 w 1410448"/>
              <a:gd name="connsiteY10" fmla="*/ 2286000 h 2502647"/>
              <a:gd name="connsiteX11" fmla="*/ 791883 w 1410448"/>
              <a:gd name="connsiteY11" fmla="*/ 2420471 h 2502647"/>
              <a:gd name="connsiteX12" fmla="*/ 1141506 w 1410448"/>
              <a:gd name="connsiteY12" fmla="*/ 2501153 h 2502647"/>
              <a:gd name="connsiteX13" fmla="*/ 1410448 w 1410448"/>
              <a:gd name="connsiteY13" fmla="*/ 2429436 h 2502647"/>
              <a:gd name="connsiteX0" fmla="*/ 756024 w 2096248"/>
              <a:gd name="connsiteY0" fmla="*/ 0 h 2502647"/>
              <a:gd name="connsiteX1" fmla="*/ 711201 w 2096248"/>
              <a:gd name="connsiteY1" fmla="*/ 331694 h 2502647"/>
              <a:gd name="connsiteX2" fmla="*/ 585695 w 2096248"/>
              <a:gd name="connsiteY2" fmla="*/ 753036 h 2502647"/>
              <a:gd name="connsiteX3" fmla="*/ 478118 w 2096248"/>
              <a:gd name="connsiteY3" fmla="*/ 1057836 h 2502647"/>
              <a:gd name="connsiteX4" fmla="*/ 343648 w 2096248"/>
              <a:gd name="connsiteY4" fmla="*/ 1353671 h 2502647"/>
              <a:gd name="connsiteX5" fmla="*/ 83671 w 2096248"/>
              <a:gd name="connsiteY5" fmla="*/ 1739153 h 2502647"/>
              <a:gd name="connsiteX6" fmla="*/ 20918 w 2096248"/>
              <a:gd name="connsiteY6" fmla="*/ 2070847 h 2502647"/>
              <a:gd name="connsiteX7" fmla="*/ 20918 w 2096248"/>
              <a:gd name="connsiteY7" fmla="*/ 2214283 h 2502647"/>
              <a:gd name="connsiteX8" fmla="*/ 146424 w 2096248"/>
              <a:gd name="connsiteY8" fmla="*/ 2303930 h 2502647"/>
              <a:gd name="connsiteX9" fmla="*/ 478118 w 2096248"/>
              <a:gd name="connsiteY9" fmla="*/ 2187389 h 2502647"/>
              <a:gd name="connsiteX10" fmla="*/ 684306 w 2096248"/>
              <a:gd name="connsiteY10" fmla="*/ 2286000 h 2502647"/>
              <a:gd name="connsiteX11" fmla="*/ 791883 w 2096248"/>
              <a:gd name="connsiteY11" fmla="*/ 2420471 h 2502647"/>
              <a:gd name="connsiteX12" fmla="*/ 1141506 w 2096248"/>
              <a:gd name="connsiteY12" fmla="*/ 2501153 h 2502647"/>
              <a:gd name="connsiteX13" fmla="*/ 2096248 w 2096248"/>
              <a:gd name="connsiteY13" fmla="*/ 2429436 h 2502647"/>
              <a:gd name="connsiteX0" fmla="*/ 756024 w 2096248"/>
              <a:gd name="connsiteY0" fmla="*/ 0 h 2501153"/>
              <a:gd name="connsiteX1" fmla="*/ 711201 w 2096248"/>
              <a:gd name="connsiteY1" fmla="*/ 331694 h 2501153"/>
              <a:gd name="connsiteX2" fmla="*/ 585695 w 2096248"/>
              <a:gd name="connsiteY2" fmla="*/ 753036 h 2501153"/>
              <a:gd name="connsiteX3" fmla="*/ 478118 w 2096248"/>
              <a:gd name="connsiteY3" fmla="*/ 1057836 h 2501153"/>
              <a:gd name="connsiteX4" fmla="*/ 343648 w 2096248"/>
              <a:gd name="connsiteY4" fmla="*/ 1353671 h 2501153"/>
              <a:gd name="connsiteX5" fmla="*/ 83671 w 2096248"/>
              <a:gd name="connsiteY5" fmla="*/ 1739153 h 2501153"/>
              <a:gd name="connsiteX6" fmla="*/ 20918 w 2096248"/>
              <a:gd name="connsiteY6" fmla="*/ 2070847 h 2501153"/>
              <a:gd name="connsiteX7" fmla="*/ 20918 w 2096248"/>
              <a:gd name="connsiteY7" fmla="*/ 2214283 h 2501153"/>
              <a:gd name="connsiteX8" fmla="*/ 146424 w 2096248"/>
              <a:gd name="connsiteY8" fmla="*/ 2303930 h 2501153"/>
              <a:gd name="connsiteX9" fmla="*/ 478118 w 2096248"/>
              <a:gd name="connsiteY9" fmla="*/ 2187389 h 2501153"/>
              <a:gd name="connsiteX10" fmla="*/ 684306 w 2096248"/>
              <a:gd name="connsiteY10" fmla="*/ 2286000 h 2501153"/>
              <a:gd name="connsiteX11" fmla="*/ 791883 w 2096248"/>
              <a:gd name="connsiteY11" fmla="*/ 2420471 h 2501153"/>
              <a:gd name="connsiteX12" fmla="*/ 1141506 w 2096248"/>
              <a:gd name="connsiteY12" fmla="*/ 2501153 h 2501153"/>
              <a:gd name="connsiteX13" fmla="*/ 2096248 w 2096248"/>
              <a:gd name="connsiteY13" fmla="*/ 2429436 h 2501153"/>
              <a:gd name="connsiteX0" fmla="*/ 756024 w 2096248"/>
              <a:gd name="connsiteY0" fmla="*/ 0 h 2501153"/>
              <a:gd name="connsiteX1" fmla="*/ 711201 w 2096248"/>
              <a:gd name="connsiteY1" fmla="*/ 331694 h 2501153"/>
              <a:gd name="connsiteX2" fmla="*/ 585695 w 2096248"/>
              <a:gd name="connsiteY2" fmla="*/ 753036 h 2501153"/>
              <a:gd name="connsiteX3" fmla="*/ 478118 w 2096248"/>
              <a:gd name="connsiteY3" fmla="*/ 1057836 h 2501153"/>
              <a:gd name="connsiteX4" fmla="*/ 343648 w 2096248"/>
              <a:gd name="connsiteY4" fmla="*/ 1353671 h 2501153"/>
              <a:gd name="connsiteX5" fmla="*/ 83671 w 2096248"/>
              <a:gd name="connsiteY5" fmla="*/ 1739153 h 2501153"/>
              <a:gd name="connsiteX6" fmla="*/ 20918 w 2096248"/>
              <a:gd name="connsiteY6" fmla="*/ 2070847 h 2501153"/>
              <a:gd name="connsiteX7" fmla="*/ 20918 w 2096248"/>
              <a:gd name="connsiteY7" fmla="*/ 2214283 h 2501153"/>
              <a:gd name="connsiteX8" fmla="*/ 146424 w 2096248"/>
              <a:gd name="connsiteY8" fmla="*/ 2303930 h 2501153"/>
              <a:gd name="connsiteX9" fmla="*/ 478118 w 2096248"/>
              <a:gd name="connsiteY9" fmla="*/ 2187389 h 2501153"/>
              <a:gd name="connsiteX10" fmla="*/ 684306 w 2096248"/>
              <a:gd name="connsiteY10" fmla="*/ 2286000 h 2501153"/>
              <a:gd name="connsiteX11" fmla="*/ 791883 w 2096248"/>
              <a:gd name="connsiteY11" fmla="*/ 2420471 h 2501153"/>
              <a:gd name="connsiteX12" fmla="*/ 1141506 w 2096248"/>
              <a:gd name="connsiteY12" fmla="*/ 2501153 h 2501153"/>
              <a:gd name="connsiteX13" fmla="*/ 2096248 w 2096248"/>
              <a:gd name="connsiteY13" fmla="*/ 2429436 h 2501153"/>
              <a:gd name="connsiteX0" fmla="*/ 811306 w 2151530"/>
              <a:gd name="connsiteY0" fmla="*/ 0 h 2501153"/>
              <a:gd name="connsiteX1" fmla="*/ 766483 w 2151530"/>
              <a:gd name="connsiteY1" fmla="*/ 331694 h 2501153"/>
              <a:gd name="connsiteX2" fmla="*/ 640977 w 2151530"/>
              <a:gd name="connsiteY2" fmla="*/ 753036 h 2501153"/>
              <a:gd name="connsiteX3" fmla="*/ 533400 w 2151530"/>
              <a:gd name="connsiteY3" fmla="*/ 1057836 h 2501153"/>
              <a:gd name="connsiteX4" fmla="*/ 398930 w 2151530"/>
              <a:gd name="connsiteY4" fmla="*/ 1353671 h 2501153"/>
              <a:gd name="connsiteX5" fmla="*/ 138953 w 2151530"/>
              <a:gd name="connsiteY5" fmla="*/ 1739153 h 2501153"/>
              <a:gd name="connsiteX6" fmla="*/ 76200 w 2151530"/>
              <a:gd name="connsiteY6" fmla="*/ 2070847 h 2501153"/>
              <a:gd name="connsiteX7" fmla="*/ 76200 w 2151530"/>
              <a:gd name="connsiteY7" fmla="*/ 2214283 h 2501153"/>
              <a:gd name="connsiteX8" fmla="*/ 533400 w 2151530"/>
              <a:gd name="connsiteY8" fmla="*/ 2187389 h 2501153"/>
              <a:gd name="connsiteX9" fmla="*/ 739588 w 2151530"/>
              <a:gd name="connsiteY9" fmla="*/ 2286000 h 2501153"/>
              <a:gd name="connsiteX10" fmla="*/ 847165 w 2151530"/>
              <a:gd name="connsiteY10" fmla="*/ 2420471 h 2501153"/>
              <a:gd name="connsiteX11" fmla="*/ 1196788 w 2151530"/>
              <a:gd name="connsiteY11" fmla="*/ 2501153 h 2501153"/>
              <a:gd name="connsiteX12" fmla="*/ 2151530 w 2151530"/>
              <a:gd name="connsiteY12" fmla="*/ 2429436 h 2501153"/>
              <a:gd name="connsiteX0" fmla="*/ 800847 w 2141071"/>
              <a:gd name="connsiteY0" fmla="*/ 0 h 2501153"/>
              <a:gd name="connsiteX1" fmla="*/ 756024 w 2141071"/>
              <a:gd name="connsiteY1" fmla="*/ 331694 h 2501153"/>
              <a:gd name="connsiteX2" fmla="*/ 630518 w 2141071"/>
              <a:gd name="connsiteY2" fmla="*/ 753036 h 2501153"/>
              <a:gd name="connsiteX3" fmla="*/ 522941 w 2141071"/>
              <a:gd name="connsiteY3" fmla="*/ 1057836 h 2501153"/>
              <a:gd name="connsiteX4" fmla="*/ 388471 w 2141071"/>
              <a:gd name="connsiteY4" fmla="*/ 1353671 h 2501153"/>
              <a:gd name="connsiteX5" fmla="*/ 128494 w 2141071"/>
              <a:gd name="connsiteY5" fmla="*/ 1739153 h 2501153"/>
              <a:gd name="connsiteX6" fmla="*/ 65741 w 2141071"/>
              <a:gd name="connsiteY6" fmla="*/ 2070847 h 2501153"/>
              <a:gd name="connsiteX7" fmla="*/ 522941 w 2141071"/>
              <a:gd name="connsiteY7" fmla="*/ 2187389 h 2501153"/>
              <a:gd name="connsiteX8" fmla="*/ 729129 w 2141071"/>
              <a:gd name="connsiteY8" fmla="*/ 2286000 h 2501153"/>
              <a:gd name="connsiteX9" fmla="*/ 836706 w 2141071"/>
              <a:gd name="connsiteY9" fmla="*/ 2420471 h 2501153"/>
              <a:gd name="connsiteX10" fmla="*/ 1186329 w 2141071"/>
              <a:gd name="connsiteY10" fmla="*/ 2501153 h 2501153"/>
              <a:gd name="connsiteX11" fmla="*/ 2141071 w 2141071"/>
              <a:gd name="connsiteY11" fmla="*/ 2429436 h 250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071" h="2501153">
                <a:moveTo>
                  <a:pt x="800847" y="0"/>
                </a:moveTo>
                <a:cubicBezTo>
                  <a:pt x="792629" y="103094"/>
                  <a:pt x="784412" y="206188"/>
                  <a:pt x="756024" y="331694"/>
                </a:cubicBezTo>
                <a:cubicBezTo>
                  <a:pt x="727636" y="457200"/>
                  <a:pt x="669365" y="632012"/>
                  <a:pt x="630518" y="753036"/>
                </a:cubicBezTo>
                <a:cubicBezTo>
                  <a:pt x="591671" y="874060"/>
                  <a:pt x="563282" y="957730"/>
                  <a:pt x="522941" y="1057836"/>
                </a:cubicBezTo>
                <a:cubicBezTo>
                  <a:pt x="482600" y="1157942"/>
                  <a:pt x="454212" y="1240118"/>
                  <a:pt x="388471" y="1353671"/>
                </a:cubicBezTo>
                <a:cubicBezTo>
                  <a:pt x="322730" y="1467224"/>
                  <a:pt x="182282" y="1619624"/>
                  <a:pt x="128494" y="1739153"/>
                </a:cubicBezTo>
                <a:cubicBezTo>
                  <a:pt x="74706" y="1858682"/>
                  <a:pt x="0" y="1996141"/>
                  <a:pt x="65741" y="2070847"/>
                </a:cubicBezTo>
                <a:cubicBezTo>
                  <a:pt x="131482" y="2145553"/>
                  <a:pt x="412376" y="2151530"/>
                  <a:pt x="522941" y="2187389"/>
                </a:cubicBezTo>
                <a:cubicBezTo>
                  <a:pt x="633506" y="2223248"/>
                  <a:pt x="676835" y="2247153"/>
                  <a:pt x="729129" y="2286000"/>
                </a:cubicBezTo>
                <a:cubicBezTo>
                  <a:pt x="781423" y="2324847"/>
                  <a:pt x="760506" y="2384612"/>
                  <a:pt x="836706" y="2420471"/>
                </a:cubicBezTo>
                <a:cubicBezTo>
                  <a:pt x="912906" y="2456330"/>
                  <a:pt x="968935" y="2499659"/>
                  <a:pt x="1186329" y="2501153"/>
                </a:cubicBezTo>
                <a:cubicBezTo>
                  <a:pt x="1648652" y="2323033"/>
                  <a:pt x="2058147" y="2466041"/>
                  <a:pt x="2141071" y="2429436"/>
                </a:cubicBezTo>
              </a:path>
            </a:pathLst>
          </a:custGeom>
          <a:ln w="76200">
            <a:solidFill>
              <a:srgbClr val="984807"/>
            </a:solidFill>
            <a:prstDash val="sysDot"/>
          </a:ln>
          <a:effectLst>
            <a:outerShdw dist="381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TextBox 63"/>
          <p:cNvSpPr txBox="1"/>
          <p:nvPr/>
        </p:nvSpPr>
        <p:spPr>
          <a:xfrm>
            <a:off x="4828565" y="2667000"/>
            <a:ext cx="962635" cy="667299"/>
          </a:xfrm>
          <a:prstGeom prst="rect">
            <a:avLst/>
          </a:prstGeom>
          <a:solidFill>
            <a:schemeClr val="bg1"/>
          </a:solidFill>
        </p:spPr>
        <p:txBody>
          <a:bodyPr wrap="none" rtlCol="0">
            <a:spAutoFit/>
          </a:bodyPr>
          <a:lstStyle/>
          <a:p>
            <a:pPr algn="ctr">
              <a:lnSpc>
                <a:spcPts val="2200"/>
              </a:lnSpc>
            </a:pPr>
            <a:r>
              <a:rPr lang="en-US" sz="2400" b="1" dirty="0" smtClean="0"/>
              <a:t>1875</a:t>
            </a:r>
          </a:p>
          <a:p>
            <a:pPr algn="ctr">
              <a:lnSpc>
                <a:spcPts val="2200"/>
              </a:lnSpc>
            </a:pPr>
            <a:r>
              <a:rPr lang="en-US" sz="2400" b="1" dirty="0" smtClean="0"/>
              <a:t>BLUFF</a:t>
            </a:r>
            <a:endParaRPr lang="en-US" sz="2400" b="1" dirty="0"/>
          </a:p>
        </p:txBody>
      </p:sp>
      <p:sp>
        <p:nvSpPr>
          <p:cNvPr id="65" name="5-Point Star 64"/>
          <p:cNvSpPr/>
          <p:nvPr/>
        </p:nvSpPr>
        <p:spPr>
          <a:xfrm>
            <a:off x="5181600" y="3429000"/>
            <a:ext cx="457200" cy="381000"/>
          </a:xfrm>
          <a:prstGeom prst="star5">
            <a:avLst/>
          </a:prstGeom>
          <a:solidFill>
            <a:srgbClr val="98480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2"/>
          <p:cNvPicPr>
            <a:picLocks noChangeAspect="1" noChangeArrowheads="1"/>
          </p:cNvPicPr>
          <p:nvPr/>
        </p:nvPicPr>
        <p:blipFill>
          <a:blip r:embed="rId9" cstate="print"/>
          <a:srcRect/>
          <a:stretch>
            <a:fillRect/>
          </a:stretch>
        </p:blipFill>
        <p:spPr bwMode="auto">
          <a:xfrm>
            <a:off x="5029200" y="1143000"/>
            <a:ext cx="1207113" cy="1566808"/>
          </a:xfrm>
          <a:prstGeom prst="rect">
            <a:avLst/>
          </a:prstGeom>
          <a:noFill/>
          <a:ln w="9525">
            <a:noFill/>
            <a:miter lim="800000"/>
            <a:headEnd/>
            <a:tailEnd/>
          </a:ln>
          <a:effectLst/>
        </p:spPr>
      </p:pic>
      <p:pic>
        <p:nvPicPr>
          <p:cNvPr id="76" name="Picture 3"/>
          <p:cNvPicPr>
            <a:picLocks noChangeAspect="1" noChangeArrowheads="1"/>
          </p:cNvPicPr>
          <p:nvPr/>
        </p:nvPicPr>
        <p:blipFill>
          <a:blip r:embed="rId10" cstate="print"/>
          <a:srcRect/>
          <a:stretch>
            <a:fillRect/>
          </a:stretch>
        </p:blipFill>
        <p:spPr bwMode="auto">
          <a:xfrm>
            <a:off x="5870448" y="1755648"/>
            <a:ext cx="1760677" cy="1251008"/>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grpId="0" nodeType="withEffect">
                                  <p:stCondLst>
                                    <p:cond delay="0"/>
                                  </p:stCondLst>
                                  <p:childTnLst>
                                    <p:anim calcmode="lin" valueType="num">
                                      <p:cBhvr>
                                        <p:cTn id="6" dur="1000"/>
                                        <p:tgtEl>
                                          <p:spTgt spid="56"/>
                                        </p:tgtEl>
                                        <p:attrNameLst>
                                          <p:attrName>ppt_w</p:attrName>
                                        </p:attrNameLst>
                                      </p:cBhvr>
                                      <p:tavLst>
                                        <p:tav tm="0">
                                          <p:val>
                                            <p:strVal val="ppt_w"/>
                                          </p:val>
                                        </p:tav>
                                        <p:tav tm="100000">
                                          <p:val>
                                            <p:fltVal val="0"/>
                                          </p:val>
                                        </p:tav>
                                      </p:tavLst>
                                    </p:anim>
                                    <p:anim calcmode="lin" valueType="num">
                                      <p:cBhvr>
                                        <p:cTn id="7" dur="1000"/>
                                        <p:tgtEl>
                                          <p:spTgt spid="56"/>
                                        </p:tgtEl>
                                        <p:attrNameLst>
                                          <p:attrName>ppt_h</p:attrName>
                                        </p:attrNameLst>
                                      </p:cBhvr>
                                      <p:tavLst>
                                        <p:tav tm="0">
                                          <p:val>
                                            <p:strVal val="ppt_h"/>
                                          </p:val>
                                        </p:tav>
                                        <p:tav tm="100000">
                                          <p:val>
                                            <p:fltVal val="0"/>
                                          </p:val>
                                        </p:tav>
                                      </p:tavLst>
                                    </p:anim>
                                    <p:anim calcmode="lin" valueType="num">
                                      <p:cBhvr>
                                        <p:cTn id="8" dur="1000"/>
                                        <p:tgtEl>
                                          <p:spTgt spid="56"/>
                                        </p:tgtEl>
                                        <p:attrNameLst>
                                          <p:attrName>style.rotation</p:attrName>
                                        </p:attrNameLst>
                                      </p:cBhvr>
                                      <p:tavLst>
                                        <p:tav tm="0">
                                          <p:val>
                                            <p:fltVal val="0"/>
                                          </p:val>
                                        </p:tav>
                                        <p:tav tm="100000">
                                          <p:val>
                                            <p:fltVal val="360"/>
                                          </p:val>
                                        </p:tav>
                                      </p:tavLst>
                                    </p:anim>
                                    <p:animEffect transition="out" filter="fade">
                                      <p:cBhvr>
                                        <p:cTn id="9" dur="1000"/>
                                        <p:tgtEl>
                                          <p:spTgt spid="56"/>
                                        </p:tgtEl>
                                      </p:cBhvr>
                                    </p:animEffect>
                                    <p:set>
                                      <p:cBhvr>
                                        <p:cTn id="10" dur="1" fill="hold">
                                          <p:stCondLst>
                                            <p:cond delay="999"/>
                                          </p:stCondLst>
                                        </p:cTn>
                                        <p:tgtEl>
                                          <p:spTgt spid="56"/>
                                        </p:tgtEl>
                                        <p:attrNameLst>
                                          <p:attrName>style.visibility</p:attrName>
                                        </p:attrNameLst>
                                      </p:cBhvr>
                                      <p:to>
                                        <p:strVal val="hidden"/>
                                      </p:to>
                                    </p:set>
                                  </p:childTnLst>
                                </p:cTn>
                              </p:par>
                              <p:par>
                                <p:cTn id="11" presetID="49" presetClass="entr" presetSubtype="0" decel="10000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p:cTn id="13" dur="1000" fill="hold"/>
                                        <p:tgtEl>
                                          <p:spTgt spid="51"/>
                                        </p:tgtEl>
                                        <p:attrNameLst>
                                          <p:attrName>ppt_w</p:attrName>
                                        </p:attrNameLst>
                                      </p:cBhvr>
                                      <p:tavLst>
                                        <p:tav tm="0">
                                          <p:val>
                                            <p:fltVal val="0"/>
                                          </p:val>
                                        </p:tav>
                                        <p:tav tm="100000">
                                          <p:val>
                                            <p:strVal val="#ppt_w"/>
                                          </p:val>
                                        </p:tav>
                                      </p:tavLst>
                                    </p:anim>
                                    <p:anim calcmode="lin" valueType="num">
                                      <p:cBhvr>
                                        <p:cTn id="14" dur="1000" fill="hold"/>
                                        <p:tgtEl>
                                          <p:spTgt spid="51"/>
                                        </p:tgtEl>
                                        <p:attrNameLst>
                                          <p:attrName>ppt_h</p:attrName>
                                        </p:attrNameLst>
                                      </p:cBhvr>
                                      <p:tavLst>
                                        <p:tav tm="0">
                                          <p:val>
                                            <p:fltVal val="0"/>
                                          </p:val>
                                        </p:tav>
                                        <p:tav tm="100000">
                                          <p:val>
                                            <p:strVal val="#ppt_h"/>
                                          </p:val>
                                        </p:tav>
                                      </p:tavLst>
                                    </p:anim>
                                    <p:anim calcmode="lin" valueType="num">
                                      <p:cBhvr>
                                        <p:cTn id="15" dur="1000" fill="hold"/>
                                        <p:tgtEl>
                                          <p:spTgt spid="51"/>
                                        </p:tgtEl>
                                        <p:attrNameLst>
                                          <p:attrName>style.rotation</p:attrName>
                                        </p:attrNameLst>
                                      </p:cBhvr>
                                      <p:tavLst>
                                        <p:tav tm="0">
                                          <p:val>
                                            <p:fltVal val="360"/>
                                          </p:val>
                                        </p:tav>
                                        <p:tav tm="100000">
                                          <p:val>
                                            <p:fltVal val="0"/>
                                          </p:val>
                                        </p:tav>
                                      </p:tavLst>
                                    </p:anim>
                                    <p:animEffect transition="in" filter="fade">
                                      <p:cBhvr>
                                        <p:cTn id="16" dur="1000"/>
                                        <p:tgtEl>
                                          <p:spTgt spid="51"/>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fade">
                                      <p:cBhvr>
                                        <p:cTn id="20" dur="1000"/>
                                        <p:tgtEl>
                                          <p:spTgt spid="717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wipe(up)">
                                      <p:cBhvr>
                                        <p:cTn id="25" dur="2000"/>
                                        <p:tgtEl>
                                          <p:spTgt spid="63"/>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65"/>
                                        </p:tgtEl>
                                        <p:attrNameLst>
                                          <p:attrName>style.visibility</p:attrName>
                                        </p:attrNameLst>
                                      </p:cBhvr>
                                      <p:to>
                                        <p:strVal val="visible"/>
                                      </p:to>
                                    </p:set>
                                    <p:anim calcmode="lin" valueType="num">
                                      <p:cBhvr>
                                        <p:cTn id="29" dur="1000" fill="hold"/>
                                        <p:tgtEl>
                                          <p:spTgt spid="65"/>
                                        </p:tgtEl>
                                        <p:attrNameLst>
                                          <p:attrName>ppt_w</p:attrName>
                                        </p:attrNameLst>
                                      </p:cBhvr>
                                      <p:tavLst>
                                        <p:tav tm="0">
                                          <p:val>
                                            <p:fltVal val="0"/>
                                          </p:val>
                                        </p:tav>
                                        <p:tav tm="100000">
                                          <p:val>
                                            <p:strVal val="#ppt_w"/>
                                          </p:val>
                                        </p:tav>
                                      </p:tavLst>
                                    </p:anim>
                                    <p:anim calcmode="lin" valueType="num">
                                      <p:cBhvr>
                                        <p:cTn id="30" dur="1000" fill="hold"/>
                                        <p:tgtEl>
                                          <p:spTgt spid="65"/>
                                        </p:tgtEl>
                                        <p:attrNameLst>
                                          <p:attrName>ppt_h</p:attrName>
                                        </p:attrNameLst>
                                      </p:cBhvr>
                                      <p:tavLst>
                                        <p:tav tm="0">
                                          <p:val>
                                            <p:fltVal val="0"/>
                                          </p:val>
                                        </p:tav>
                                        <p:tav tm="100000">
                                          <p:val>
                                            <p:strVal val="#ppt_h"/>
                                          </p:val>
                                        </p:tav>
                                      </p:tavLst>
                                    </p:anim>
                                    <p:anim calcmode="lin" valueType="num">
                                      <p:cBhvr>
                                        <p:cTn id="31" dur="1000" fill="hold"/>
                                        <p:tgtEl>
                                          <p:spTgt spid="65"/>
                                        </p:tgtEl>
                                        <p:attrNameLst>
                                          <p:attrName>style.rotation</p:attrName>
                                        </p:attrNameLst>
                                      </p:cBhvr>
                                      <p:tavLst>
                                        <p:tav tm="0">
                                          <p:val>
                                            <p:fltVal val="360"/>
                                          </p:val>
                                        </p:tav>
                                        <p:tav tm="100000">
                                          <p:val>
                                            <p:fltVal val="0"/>
                                          </p:val>
                                        </p:tav>
                                      </p:tavLst>
                                    </p:anim>
                                    <p:animEffect transition="in" filter="fade">
                                      <p:cBhvr>
                                        <p:cTn id="32" dur="1000"/>
                                        <p:tgtEl>
                                          <p:spTgt spid="6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mph" presetSubtype="0" fill="hold" nodeType="clickEffect">
                                  <p:stCondLst>
                                    <p:cond delay="0"/>
                                  </p:stCondLst>
                                  <p:childTnLst>
                                    <p:animScale>
                                      <p:cBhvr>
                                        <p:cTn id="36" dur="1000" fill="hold"/>
                                        <p:tgtEl>
                                          <p:spTgt spid="7170"/>
                                        </p:tgtEl>
                                      </p:cBhvr>
                                      <p:by x="50000" y="50000"/>
                                    </p:animScale>
                                  </p:childTnLst>
                                </p:cTn>
                              </p:par>
                              <p:par>
                                <p:cTn id="37" presetID="64" presetClass="path" presetSubtype="0" accel="50000" decel="50000" fill="hold" nodeType="withEffect">
                                  <p:stCondLst>
                                    <p:cond delay="0"/>
                                  </p:stCondLst>
                                  <p:childTnLst>
                                    <p:animMotion origin="layout" path="M 2.22222E-6 -1.11111E-6 L -0.13195 -0.11736 " pathEditMode="relative" rAng="0" ptsTypes="AA">
                                      <p:cBhvr>
                                        <p:cTn id="38" dur="1000" fill="hold"/>
                                        <p:tgtEl>
                                          <p:spTgt spid="7170"/>
                                        </p:tgtEl>
                                        <p:attrNameLst>
                                          <p:attrName>ppt_x</p:attrName>
                                          <p:attrName>ppt_y</p:attrName>
                                        </p:attrNameLst>
                                      </p:cBhvr>
                                      <p:rCtr x="-66" y="-59"/>
                                    </p:animMotion>
                                  </p:childTnLst>
                                </p:cTn>
                              </p:par>
                              <p:par>
                                <p:cTn id="39" presetID="10" presetClass="entr" presetSubtype="0" fill="hold" nodeType="withEffect">
                                  <p:stCondLst>
                                    <p:cond delay="500"/>
                                  </p:stCondLst>
                                  <p:childTnLst>
                                    <p:set>
                                      <p:cBhvr>
                                        <p:cTn id="40" dur="1" fill="hold">
                                          <p:stCondLst>
                                            <p:cond delay="0"/>
                                          </p:stCondLst>
                                        </p:cTn>
                                        <p:tgtEl>
                                          <p:spTgt spid="75"/>
                                        </p:tgtEl>
                                        <p:attrNameLst>
                                          <p:attrName>style.visibility</p:attrName>
                                        </p:attrNameLst>
                                      </p:cBhvr>
                                      <p:to>
                                        <p:strVal val="visible"/>
                                      </p:to>
                                    </p:set>
                                    <p:animEffect transition="in" filter="fade">
                                      <p:cBhvr>
                                        <p:cTn id="41" dur="1000"/>
                                        <p:tgtEl>
                                          <p:spTgt spid="75"/>
                                        </p:tgtEl>
                                      </p:cBhvr>
                                    </p:animEffect>
                                  </p:childTnLst>
                                </p:cTn>
                              </p:par>
                              <p:par>
                                <p:cTn id="42" presetID="10" presetClass="exit" presetSubtype="0" fill="hold" nodeType="withEffect">
                                  <p:stCondLst>
                                    <p:cond delay="0"/>
                                  </p:stCondLst>
                                  <p:childTnLst>
                                    <p:animEffect transition="out" filter="fade">
                                      <p:cBhvr>
                                        <p:cTn id="43" dur="1000"/>
                                        <p:tgtEl>
                                          <p:spTgt spid="7170"/>
                                        </p:tgtEl>
                                      </p:cBhvr>
                                    </p:animEffect>
                                    <p:set>
                                      <p:cBhvr>
                                        <p:cTn id="44" dur="1" fill="hold">
                                          <p:stCondLst>
                                            <p:cond delay="999"/>
                                          </p:stCondLst>
                                        </p:cTn>
                                        <p:tgtEl>
                                          <p:spTgt spid="7170"/>
                                        </p:tgtEl>
                                        <p:attrNameLst>
                                          <p:attrName>style.visibility</p:attrName>
                                        </p:attrNameLst>
                                      </p:cBhvr>
                                      <p:to>
                                        <p:strVal val="hidden"/>
                                      </p:to>
                                    </p:set>
                                  </p:childTnLst>
                                </p:cTn>
                              </p:par>
                            </p:childTnLst>
                          </p:cTn>
                        </p:par>
                        <p:par>
                          <p:cTn id="45" fill="hold">
                            <p:stCondLst>
                              <p:cond delay="1500"/>
                            </p:stCondLst>
                            <p:childTnLst>
                              <p:par>
                                <p:cTn id="46" presetID="10" presetClass="entr" presetSubtype="0" fill="hold" nodeType="afterEffect">
                                  <p:stCondLst>
                                    <p:cond delay="0"/>
                                  </p:stCondLst>
                                  <p:childTnLst>
                                    <p:set>
                                      <p:cBhvr>
                                        <p:cTn id="47" dur="1" fill="hold">
                                          <p:stCondLst>
                                            <p:cond delay="0"/>
                                          </p:stCondLst>
                                        </p:cTn>
                                        <p:tgtEl>
                                          <p:spTgt spid="7171"/>
                                        </p:tgtEl>
                                        <p:attrNameLst>
                                          <p:attrName>style.visibility</p:attrName>
                                        </p:attrNameLst>
                                      </p:cBhvr>
                                      <p:to>
                                        <p:strVal val="visible"/>
                                      </p:to>
                                    </p:set>
                                    <p:animEffect transition="in" filter="fade">
                                      <p:cBhvr>
                                        <p:cTn id="48" dur="1000"/>
                                        <p:tgtEl>
                                          <p:spTgt spid="7171"/>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mph" presetSubtype="0" fill="hold" nodeType="clickEffect">
                                  <p:stCondLst>
                                    <p:cond delay="0"/>
                                  </p:stCondLst>
                                  <p:childTnLst>
                                    <p:animScale>
                                      <p:cBhvr>
                                        <p:cTn id="52" dur="1000" fill="hold"/>
                                        <p:tgtEl>
                                          <p:spTgt spid="7171"/>
                                        </p:tgtEl>
                                      </p:cBhvr>
                                      <p:by x="40000" y="40000"/>
                                    </p:animScale>
                                  </p:childTnLst>
                                </p:cTn>
                              </p:par>
                              <p:par>
                                <p:cTn id="53" presetID="64" presetClass="path" presetSubtype="0" accel="50000" decel="50000" fill="hold" nodeType="withEffect">
                                  <p:stCondLst>
                                    <p:cond delay="0"/>
                                  </p:stCondLst>
                                  <p:childTnLst>
                                    <p:animMotion origin="layout" path="M -3.33333E-6 1.11111E-6 L -0.04305 -0.37153 " pathEditMode="relative" rAng="0" ptsTypes="AA">
                                      <p:cBhvr>
                                        <p:cTn id="54" dur="1000" fill="hold"/>
                                        <p:tgtEl>
                                          <p:spTgt spid="7171"/>
                                        </p:tgtEl>
                                        <p:attrNameLst>
                                          <p:attrName>ppt_x</p:attrName>
                                          <p:attrName>ppt_y</p:attrName>
                                        </p:attrNameLst>
                                      </p:cBhvr>
                                      <p:rCtr x="-22" y="-186"/>
                                    </p:animMotion>
                                  </p:childTnLst>
                                </p:cTn>
                              </p:par>
                              <p:par>
                                <p:cTn id="55" presetID="10" presetClass="entr" presetSubtype="0" fill="hold" nodeType="withEffect">
                                  <p:stCondLst>
                                    <p:cond delay="500"/>
                                  </p:stCondLst>
                                  <p:childTnLst>
                                    <p:set>
                                      <p:cBhvr>
                                        <p:cTn id="56" dur="1" fill="hold">
                                          <p:stCondLst>
                                            <p:cond delay="0"/>
                                          </p:stCondLst>
                                        </p:cTn>
                                        <p:tgtEl>
                                          <p:spTgt spid="76"/>
                                        </p:tgtEl>
                                        <p:attrNameLst>
                                          <p:attrName>style.visibility</p:attrName>
                                        </p:attrNameLst>
                                      </p:cBhvr>
                                      <p:to>
                                        <p:strVal val="visible"/>
                                      </p:to>
                                    </p:set>
                                    <p:animEffect transition="in" filter="fade">
                                      <p:cBhvr>
                                        <p:cTn id="57" dur="1000"/>
                                        <p:tgtEl>
                                          <p:spTgt spid="76"/>
                                        </p:tgtEl>
                                      </p:cBhvr>
                                    </p:animEffect>
                                  </p:childTnLst>
                                </p:cTn>
                              </p:par>
                              <p:par>
                                <p:cTn id="58" presetID="10" presetClass="exit" presetSubtype="0" fill="hold" nodeType="withEffect">
                                  <p:stCondLst>
                                    <p:cond delay="500"/>
                                  </p:stCondLst>
                                  <p:childTnLst>
                                    <p:animEffect transition="out" filter="fade">
                                      <p:cBhvr>
                                        <p:cTn id="59" dur="1000"/>
                                        <p:tgtEl>
                                          <p:spTgt spid="7171"/>
                                        </p:tgtEl>
                                      </p:cBhvr>
                                    </p:animEffect>
                                    <p:set>
                                      <p:cBhvr>
                                        <p:cTn id="60" dur="1" fill="hold">
                                          <p:stCondLst>
                                            <p:cond delay="999"/>
                                          </p:stCondLst>
                                        </p:cTn>
                                        <p:tgtEl>
                                          <p:spTgt spid="7171"/>
                                        </p:tgtEl>
                                        <p:attrNameLst>
                                          <p:attrName>style.visibility</p:attrName>
                                        </p:attrNameLst>
                                      </p:cBhvr>
                                      <p:to>
                                        <p:strVal val="hidden"/>
                                      </p:to>
                                    </p:set>
                                  </p:childTnLst>
                                </p:cTn>
                              </p:par>
                            </p:childTnLst>
                          </p:cTn>
                        </p:par>
                        <p:par>
                          <p:cTn id="61" fill="hold">
                            <p:stCondLst>
                              <p:cond delay="1500"/>
                            </p:stCondLst>
                            <p:childTnLst>
                              <p:par>
                                <p:cTn id="62" presetID="53" presetClass="entr" presetSubtype="0" fill="hold" grpId="0" nodeType="afterEffect">
                                  <p:stCondLst>
                                    <p:cond delay="0"/>
                                  </p:stCondLst>
                                  <p:childTnLst>
                                    <p:set>
                                      <p:cBhvr>
                                        <p:cTn id="63" dur="1" fill="hold">
                                          <p:stCondLst>
                                            <p:cond delay="0"/>
                                          </p:stCondLst>
                                        </p:cTn>
                                        <p:tgtEl>
                                          <p:spTgt spid="64"/>
                                        </p:tgtEl>
                                        <p:attrNameLst>
                                          <p:attrName>style.visibility</p:attrName>
                                        </p:attrNameLst>
                                      </p:cBhvr>
                                      <p:to>
                                        <p:strVal val="visible"/>
                                      </p:to>
                                    </p:set>
                                    <p:anim calcmode="lin" valueType="num">
                                      <p:cBhvr>
                                        <p:cTn id="64" dur="1000" fill="hold"/>
                                        <p:tgtEl>
                                          <p:spTgt spid="64"/>
                                        </p:tgtEl>
                                        <p:attrNameLst>
                                          <p:attrName>ppt_w</p:attrName>
                                        </p:attrNameLst>
                                      </p:cBhvr>
                                      <p:tavLst>
                                        <p:tav tm="0">
                                          <p:val>
                                            <p:fltVal val="0"/>
                                          </p:val>
                                        </p:tav>
                                        <p:tav tm="100000">
                                          <p:val>
                                            <p:strVal val="#ppt_w"/>
                                          </p:val>
                                        </p:tav>
                                      </p:tavLst>
                                    </p:anim>
                                    <p:anim calcmode="lin" valueType="num">
                                      <p:cBhvr>
                                        <p:cTn id="65" dur="1000" fill="hold"/>
                                        <p:tgtEl>
                                          <p:spTgt spid="64"/>
                                        </p:tgtEl>
                                        <p:attrNameLst>
                                          <p:attrName>ppt_h</p:attrName>
                                        </p:attrNameLst>
                                      </p:cBhvr>
                                      <p:tavLst>
                                        <p:tav tm="0">
                                          <p:val>
                                            <p:fltVal val="0"/>
                                          </p:val>
                                        </p:tav>
                                        <p:tav tm="100000">
                                          <p:val>
                                            <p:strVal val="#ppt_h"/>
                                          </p:val>
                                        </p:tav>
                                      </p:tavLst>
                                    </p:anim>
                                    <p:animEffect transition="in" filter="fade">
                                      <p:cBhvr>
                                        <p:cTn id="66"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1" grpId="0"/>
      <p:bldP spid="63" grpId="0" animBg="1"/>
      <p:bldP spid="64" grpId="0" animBg="1"/>
      <p:bldP spid="65"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0" y="-76200"/>
            <a:ext cx="9144000" cy="6934201"/>
            <a:chOff x="0" y="-76200"/>
            <a:chExt cx="9144000" cy="6934201"/>
          </a:xfrm>
        </p:grpSpPr>
        <p:sp useBgFill="1">
          <p:nvSpPr>
            <p:cNvPr id="10" name="Rectangle 9"/>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76200"/>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the people</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grpSp>
          <p:nvGrpSpPr>
            <p:cNvPr id="3" name="Group 43"/>
            <p:cNvGrpSpPr/>
            <p:nvPr/>
          </p:nvGrpSpPr>
          <p:grpSpPr>
            <a:xfrm>
              <a:off x="1501775" y="689610"/>
              <a:ext cx="6050560" cy="6168391"/>
              <a:chOff x="1501775" y="689610"/>
              <a:chExt cx="6050560" cy="6168391"/>
            </a:xfrm>
          </p:grpSpPr>
          <p:pic>
            <p:nvPicPr>
              <p:cNvPr id="14" name="Picture 13"/>
              <p:cNvPicPr>
                <a:picLocks noChangeAspect="1" noChangeArrowheads="1"/>
              </p:cNvPicPr>
              <p:nvPr/>
            </p:nvPicPr>
            <p:blipFill>
              <a:blip r:embed="rId2" cstate="print"/>
              <a:srcRect/>
              <a:stretch>
                <a:fillRect/>
              </a:stretch>
            </p:blipFill>
            <p:spPr bwMode="auto">
              <a:xfrm>
                <a:off x="1501775" y="762003"/>
                <a:ext cx="5813425" cy="6095998"/>
              </a:xfrm>
              <a:prstGeom prst="rect">
                <a:avLst/>
              </a:prstGeom>
              <a:noFill/>
              <a:ln w="9525">
                <a:noFill/>
                <a:miter lim="800000"/>
                <a:headEnd/>
                <a:tailEnd/>
              </a:ln>
              <a:effectLst/>
            </p:spPr>
          </p:pic>
          <p:grpSp>
            <p:nvGrpSpPr>
              <p:cNvPr id="4" name="Group 31"/>
              <p:cNvGrpSpPr/>
              <p:nvPr/>
            </p:nvGrpSpPr>
            <p:grpSpPr>
              <a:xfrm>
                <a:off x="4926330" y="2644140"/>
                <a:ext cx="2160270" cy="1028700"/>
                <a:chOff x="6934200" y="5181600"/>
                <a:chExt cx="1600200" cy="762000"/>
              </a:xfrm>
            </p:grpSpPr>
            <p:sp>
              <p:nvSpPr>
                <p:cNvPr id="40" name="Cloud 39"/>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41" name="TextBox 40"/>
                <p:cNvSpPr txBox="1"/>
                <p:nvPr/>
              </p:nvSpPr>
              <p:spPr>
                <a:xfrm>
                  <a:off x="7315200" y="5334000"/>
                  <a:ext cx="477149" cy="341974"/>
                </a:xfrm>
                <a:prstGeom prst="rect">
                  <a:avLst/>
                </a:prstGeom>
                <a:noFill/>
              </p:spPr>
              <p:txBody>
                <a:bodyPr wrap="none" rtlCol="0">
                  <a:spAutoFit/>
                </a:bodyPr>
                <a:lstStyle/>
                <a:p>
                  <a:r>
                    <a:rPr lang="en-US" sz="2400" b="1" dirty="0" smtClean="0">
                      <a:solidFill>
                        <a:schemeClr val="bg1"/>
                      </a:solidFill>
                    </a:rPr>
                    <a:t>Ute</a:t>
                  </a:r>
                  <a:endParaRPr lang="en-US" sz="2400" b="1" dirty="0">
                    <a:solidFill>
                      <a:schemeClr val="bg1"/>
                    </a:solidFill>
                  </a:endParaRPr>
                </a:p>
              </p:txBody>
            </p:sp>
          </p:grpSp>
          <p:grpSp>
            <p:nvGrpSpPr>
              <p:cNvPr id="5" name="Group 34"/>
              <p:cNvGrpSpPr/>
              <p:nvPr/>
            </p:nvGrpSpPr>
            <p:grpSpPr>
              <a:xfrm>
                <a:off x="4572000" y="5334000"/>
                <a:ext cx="2160270" cy="1028700"/>
                <a:chOff x="6934200" y="5181600"/>
                <a:chExt cx="1600200" cy="762000"/>
              </a:xfrm>
            </p:grpSpPr>
            <p:sp>
              <p:nvSpPr>
                <p:cNvPr id="38" name="Cloud 37"/>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9" name="TextBox 38"/>
                <p:cNvSpPr txBox="1"/>
                <p:nvPr/>
              </p:nvSpPr>
              <p:spPr>
                <a:xfrm>
                  <a:off x="7162800" y="5257800"/>
                  <a:ext cx="842111" cy="341974"/>
                </a:xfrm>
                <a:prstGeom prst="rect">
                  <a:avLst/>
                </a:prstGeom>
                <a:noFill/>
              </p:spPr>
              <p:txBody>
                <a:bodyPr wrap="none" rtlCol="0">
                  <a:spAutoFit/>
                </a:bodyPr>
                <a:lstStyle/>
                <a:p>
                  <a:r>
                    <a:rPr lang="en-US" sz="2400" b="1" dirty="0" smtClean="0">
                      <a:solidFill>
                        <a:schemeClr val="bg1"/>
                      </a:solidFill>
                    </a:rPr>
                    <a:t>Apache</a:t>
                  </a:r>
                  <a:endParaRPr lang="en-US" sz="2400" b="1" dirty="0">
                    <a:solidFill>
                      <a:schemeClr val="bg1"/>
                    </a:solidFill>
                  </a:endParaRPr>
                </a:p>
              </p:txBody>
            </p:sp>
          </p:grpSp>
          <p:grpSp>
            <p:nvGrpSpPr>
              <p:cNvPr id="6" name="Group 37"/>
              <p:cNvGrpSpPr/>
              <p:nvPr/>
            </p:nvGrpSpPr>
            <p:grpSpPr>
              <a:xfrm>
                <a:off x="3619412" y="3793645"/>
                <a:ext cx="1033256" cy="1724914"/>
                <a:chOff x="7413906" y="4432885"/>
                <a:chExt cx="765374" cy="1277714"/>
              </a:xfrm>
            </p:grpSpPr>
            <p:sp>
              <p:nvSpPr>
                <p:cNvPr id="35" name="Cloud 34"/>
                <p:cNvSpPr/>
                <p:nvPr/>
              </p:nvSpPr>
              <p:spPr>
                <a:xfrm rot="18456908">
                  <a:off x="7157736" y="4689055"/>
                  <a:ext cx="1277714" cy="765374"/>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7" name="TextBox 36"/>
                <p:cNvSpPr txBox="1"/>
                <p:nvPr/>
              </p:nvSpPr>
              <p:spPr>
                <a:xfrm rot="21440427">
                  <a:off x="7505383" y="4911794"/>
                  <a:ext cx="663924" cy="305877"/>
                </a:xfrm>
                <a:prstGeom prst="rect">
                  <a:avLst/>
                </a:prstGeom>
                <a:noFill/>
              </p:spPr>
              <p:txBody>
                <a:bodyPr wrap="square" rtlCol="0">
                  <a:spAutoFit/>
                </a:bodyPr>
                <a:lstStyle/>
                <a:p>
                  <a:pPr algn="ctr">
                    <a:lnSpc>
                      <a:spcPts val="2500"/>
                    </a:lnSpc>
                  </a:pPr>
                  <a:r>
                    <a:rPr lang="en-US" sz="2200" b="1" spc="-100" dirty="0" smtClean="0">
                      <a:solidFill>
                        <a:schemeClr val="bg1"/>
                      </a:solidFill>
                    </a:rPr>
                    <a:t>Hopi</a:t>
                  </a:r>
                  <a:r>
                    <a:rPr lang="en-US" sz="2200" b="1" spc="-100" dirty="0" smtClean="0"/>
                    <a:t> </a:t>
                  </a:r>
                </a:p>
              </p:txBody>
            </p:sp>
          </p:grpSp>
          <p:grpSp>
            <p:nvGrpSpPr>
              <p:cNvPr id="7" name="Group 40"/>
              <p:cNvGrpSpPr/>
              <p:nvPr/>
            </p:nvGrpSpPr>
            <p:grpSpPr>
              <a:xfrm>
                <a:off x="2971800" y="689610"/>
                <a:ext cx="2160270" cy="1028700"/>
                <a:chOff x="6934200" y="5181600"/>
                <a:chExt cx="1600200" cy="762000"/>
              </a:xfrm>
            </p:grpSpPr>
            <p:sp>
              <p:nvSpPr>
                <p:cNvPr id="33" name="Cloud 32"/>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endParaRPr>
                </a:p>
              </p:txBody>
            </p:sp>
            <p:sp>
              <p:nvSpPr>
                <p:cNvPr id="34" name="TextBox 33"/>
                <p:cNvSpPr txBox="1"/>
                <p:nvPr/>
              </p:nvSpPr>
              <p:spPr>
                <a:xfrm>
                  <a:off x="7385756" y="5450890"/>
                  <a:ext cx="477149" cy="341974"/>
                </a:xfrm>
                <a:prstGeom prst="rect">
                  <a:avLst/>
                </a:prstGeom>
                <a:noFill/>
              </p:spPr>
              <p:txBody>
                <a:bodyPr wrap="none" rtlCol="0">
                  <a:spAutoFit/>
                </a:bodyPr>
                <a:lstStyle/>
                <a:p>
                  <a:r>
                    <a:rPr lang="en-US" sz="2400" b="1" dirty="0" smtClean="0">
                      <a:solidFill>
                        <a:schemeClr val="bg1"/>
                      </a:solidFill>
                    </a:rPr>
                    <a:t>Ute</a:t>
                  </a:r>
                  <a:endParaRPr lang="en-US" sz="2400" b="1" dirty="0">
                    <a:solidFill>
                      <a:schemeClr val="bg1"/>
                    </a:solidFill>
                  </a:endParaRPr>
                </a:p>
              </p:txBody>
            </p:sp>
          </p:grpSp>
          <p:grpSp>
            <p:nvGrpSpPr>
              <p:cNvPr id="8" name="Group 43"/>
              <p:cNvGrpSpPr/>
              <p:nvPr/>
            </p:nvGrpSpPr>
            <p:grpSpPr>
              <a:xfrm rot="18769763">
                <a:off x="2723714" y="2104664"/>
                <a:ext cx="2160270" cy="1058612"/>
                <a:chOff x="6934200" y="5159443"/>
                <a:chExt cx="1600200" cy="784157"/>
              </a:xfrm>
            </p:grpSpPr>
            <p:sp>
              <p:nvSpPr>
                <p:cNvPr id="31" name="Cloud 30"/>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2" name="TextBox 31"/>
                <p:cNvSpPr txBox="1"/>
                <p:nvPr/>
              </p:nvSpPr>
              <p:spPr>
                <a:xfrm rot="2830237">
                  <a:off x="7308355" y="5356601"/>
                  <a:ext cx="736289" cy="341974"/>
                </a:xfrm>
                <a:prstGeom prst="rect">
                  <a:avLst/>
                </a:prstGeom>
                <a:noFill/>
              </p:spPr>
              <p:txBody>
                <a:bodyPr wrap="none" rtlCol="0">
                  <a:spAutoFit/>
                </a:bodyPr>
                <a:lstStyle/>
                <a:p>
                  <a:r>
                    <a:rPr lang="en-US" sz="2400" b="1" dirty="0" smtClean="0">
                      <a:solidFill>
                        <a:schemeClr val="bg1"/>
                      </a:solidFill>
                    </a:rPr>
                    <a:t>Paiute</a:t>
                  </a:r>
                  <a:endParaRPr lang="en-US" sz="2400" b="1" dirty="0">
                    <a:solidFill>
                      <a:schemeClr val="bg1"/>
                    </a:solidFill>
                  </a:endParaRPr>
                </a:p>
              </p:txBody>
            </p:sp>
          </p:grpSp>
          <p:sp>
            <p:nvSpPr>
              <p:cNvPr id="20" name="Oval 19"/>
              <p:cNvSpPr>
                <a:spLocks noChangeAspect="1"/>
              </p:cNvSpPr>
              <p:nvPr/>
            </p:nvSpPr>
            <p:spPr>
              <a:xfrm rot="191472">
                <a:off x="7232295" y="4045674"/>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a:spLocks noChangeAspect="1"/>
              </p:cNvSpPr>
              <p:nvPr/>
            </p:nvSpPr>
            <p:spPr>
              <a:xfrm rot="191472">
                <a:off x="7019060" y="4809260"/>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a:spLocks noChangeAspect="1"/>
              </p:cNvSpPr>
              <p:nvPr/>
            </p:nvSpPr>
            <p:spPr>
              <a:xfrm rot="191472">
                <a:off x="5995900" y="5386300"/>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rot="191472">
                <a:off x="4809260" y="5190259"/>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28"/>
              <p:cNvGrpSpPr/>
              <p:nvPr/>
            </p:nvGrpSpPr>
            <p:grpSpPr>
              <a:xfrm>
                <a:off x="5033010" y="3886200"/>
                <a:ext cx="1748790" cy="1028700"/>
                <a:chOff x="7162800" y="5181600"/>
                <a:chExt cx="1295400" cy="762000"/>
              </a:xfrm>
            </p:grpSpPr>
            <p:sp>
              <p:nvSpPr>
                <p:cNvPr id="27" name="Cloud 26"/>
                <p:cNvSpPr/>
                <p:nvPr/>
              </p:nvSpPr>
              <p:spPr>
                <a:xfrm>
                  <a:off x="7162800" y="5181600"/>
                  <a:ext cx="12954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0" name="TextBox 29"/>
                <p:cNvSpPr txBox="1"/>
                <p:nvPr/>
              </p:nvSpPr>
              <p:spPr>
                <a:xfrm>
                  <a:off x="7481310" y="5452129"/>
                  <a:ext cx="737001" cy="299560"/>
                </a:xfrm>
                <a:prstGeom prst="rect">
                  <a:avLst/>
                </a:prstGeom>
                <a:noFill/>
              </p:spPr>
              <p:txBody>
                <a:bodyPr wrap="none" rtlCol="0">
                  <a:spAutoFit/>
                </a:bodyPr>
                <a:lstStyle/>
                <a:p>
                  <a:pPr>
                    <a:lnSpc>
                      <a:spcPts val="2400"/>
                    </a:lnSpc>
                  </a:pPr>
                  <a:r>
                    <a:rPr lang="en-US" sz="2400" b="1" spc="-100" dirty="0" smtClean="0">
                      <a:solidFill>
                        <a:schemeClr val="bg1"/>
                      </a:solidFill>
                    </a:rPr>
                    <a:t>Navajo</a:t>
                  </a:r>
                </a:p>
              </p:txBody>
            </p:sp>
          </p:grpSp>
        </p:grpSp>
      </p:grpSp>
      <p:sp>
        <p:nvSpPr>
          <p:cNvPr id="51" name="TextBox 50"/>
          <p:cNvSpPr txBox="1"/>
          <p:nvPr/>
        </p:nvSpPr>
        <p:spPr>
          <a:xfrm>
            <a:off x="6705600" y="0"/>
            <a:ext cx="2028119" cy="769441"/>
          </a:xfrm>
          <a:prstGeom prst="rect">
            <a:avLst/>
          </a:prstGeom>
          <a:noFill/>
        </p:spPr>
        <p:txBody>
          <a:bodyPr wrap="none" rtlCol="0">
            <a:spAutoFit/>
          </a:bodyPr>
          <a:lstStyle/>
          <a:p>
            <a:r>
              <a:rPr lang="en-US" sz="4400" b="1" dirty="0" smtClean="0"/>
              <a:t>1875 CE</a:t>
            </a:r>
            <a:endParaRPr lang="en-US" sz="4400" b="1" dirty="0"/>
          </a:p>
        </p:txBody>
      </p:sp>
      <p:grpSp>
        <p:nvGrpSpPr>
          <p:cNvPr id="12" name="Group 39"/>
          <p:cNvGrpSpPr/>
          <p:nvPr/>
        </p:nvGrpSpPr>
        <p:grpSpPr>
          <a:xfrm rot="634516">
            <a:off x="4060734" y="809718"/>
            <a:ext cx="5125698" cy="804443"/>
            <a:chOff x="1708030" y="897147"/>
            <a:chExt cx="3864634" cy="620894"/>
          </a:xfrm>
        </p:grpSpPr>
        <p:sp>
          <p:nvSpPr>
            <p:cNvPr id="57" name="Freeform 56"/>
            <p:cNvSpPr/>
            <p:nvPr/>
          </p:nvSpPr>
          <p:spPr>
            <a:xfrm>
              <a:off x="1708030" y="897147"/>
              <a:ext cx="3864634" cy="586596"/>
            </a:xfrm>
            <a:custGeom>
              <a:avLst/>
              <a:gdLst>
                <a:gd name="connsiteX0" fmla="*/ 3864634 w 3864634"/>
                <a:gd name="connsiteY0" fmla="*/ 34506 h 586596"/>
                <a:gd name="connsiteX1" fmla="*/ 3019245 w 3864634"/>
                <a:gd name="connsiteY1" fmla="*/ 0 h 586596"/>
                <a:gd name="connsiteX2" fmla="*/ 1777042 w 3864634"/>
                <a:gd name="connsiteY2" fmla="*/ 17253 h 586596"/>
                <a:gd name="connsiteX3" fmla="*/ 741872 w 3864634"/>
                <a:gd name="connsiteY3" fmla="*/ 172528 h 586596"/>
                <a:gd name="connsiteX4" fmla="*/ 0 w 3864634"/>
                <a:gd name="connsiteY4" fmla="*/ 586596 h 586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4634" h="586596">
                  <a:moveTo>
                    <a:pt x="3864634" y="34506"/>
                  </a:moveTo>
                  <a:cubicBezTo>
                    <a:pt x="3615905" y="18690"/>
                    <a:pt x="3019245" y="0"/>
                    <a:pt x="3019245" y="0"/>
                  </a:cubicBezTo>
                  <a:lnTo>
                    <a:pt x="1777042" y="17253"/>
                  </a:lnTo>
                  <a:cubicBezTo>
                    <a:pt x="1397480" y="46008"/>
                    <a:pt x="1038046" y="77638"/>
                    <a:pt x="741872" y="172528"/>
                  </a:cubicBezTo>
                  <a:cubicBezTo>
                    <a:pt x="445698" y="267418"/>
                    <a:pt x="222849" y="427007"/>
                    <a:pt x="0" y="586596"/>
                  </a:cubicBezTo>
                </a:path>
              </a:pathLst>
            </a:custGeom>
            <a:ln w="76200">
              <a:solidFill>
                <a:srgbClr val="0033CC"/>
              </a:solidFill>
              <a:prstDash val="sysDash"/>
            </a:ln>
            <a:effectLst>
              <a:outerShdw dist="88900" dir="9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Rectangle 57"/>
            <p:cNvSpPr/>
            <p:nvPr/>
          </p:nvSpPr>
          <p:spPr>
            <a:xfrm>
              <a:off x="4445133" y="1002999"/>
              <a:ext cx="1079539" cy="515042"/>
            </a:xfrm>
            <a:prstGeom prst="rect">
              <a:avLst/>
            </a:prstGeom>
            <a:noFill/>
          </p:spPr>
          <p:txBody>
            <a:bodyPr wrap="none">
              <a:spAutoFit/>
            </a:bodyPr>
            <a:lstStyle/>
            <a:p>
              <a:pPr algn="ctr">
                <a:lnSpc>
                  <a:spcPts val="2200"/>
                </a:lnSpc>
              </a:pPr>
              <a:r>
                <a:rPr lang="en-US" sz="2400" b="1" dirty="0" smtClean="0">
                  <a:solidFill>
                    <a:srgbClr val="0033CC"/>
                  </a:solidFill>
                  <a:effectLst>
                    <a:outerShdw dist="38100" dir="7200000" algn="ctr" rotWithShape="0">
                      <a:schemeClr val="bg1"/>
                    </a:outerShdw>
                  </a:effectLst>
                </a:rPr>
                <a:t>1847</a:t>
              </a:r>
            </a:p>
            <a:p>
              <a:pPr algn="ctr">
                <a:lnSpc>
                  <a:spcPts val="2200"/>
                </a:lnSpc>
              </a:pPr>
              <a:r>
                <a:rPr lang="en-US" sz="2400" b="1" dirty="0" smtClean="0">
                  <a:solidFill>
                    <a:srgbClr val="0033CC"/>
                  </a:solidFill>
                  <a:effectLst>
                    <a:outerShdw dist="38100" dir="7200000" algn="ctr" rotWithShape="0">
                      <a:schemeClr val="bg1"/>
                    </a:outerShdw>
                  </a:effectLst>
                </a:rPr>
                <a:t>Mormons</a:t>
              </a:r>
              <a:endParaRPr lang="en-US" sz="2400" b="1" dirty="0">
                <a:solidFill>
                  <a:srgbClr val="0033CC"/>
                </a:solidFill>
                <a:effectLst>
                  <a:outerShdw dist="38100" dir="7200000" algn="ctr" rotWithShape="0">
                    <a:schemeClr val="bg1"/>
                  </a:outerShdw>
                </a:effectLst>
              </a:endParaRPr>
            </a:p>
          </p:txBody>
        </p:sp>
      </p:grpSp>
      <p:pic>
        <p:nvPicPr>
          <p:cNvPr id="59" name="Picture 1" descr="C:\Users\Sandra\AppData\Local\Microsoft\Windows\INetCache\IE\XTNHX9F4\anim-explosion[1].png"/>
          <p:cNvPicPr>
            <a:picLocks noChangeAspect="1" noChangeArrowheads="1"/>
          </p:cNvPicPr>
          <p:nvPr/>
        </p:nvPicPr>
        <p:blipFill>
          <a:blip r:embed="rId3" cstate="print"/>
          <a:srcRect r="-1754" b="9688"/>
          <a:stretch>
            <a:fillRect/>
          </a:stretch>
        </p:blipFill>
        <p:spPr bwMode="auto">
          <a:xfrm rot="10198745">
            <a:off x="2224914" y="1139303"/>
            <a:ext cx="3889858" cy="4893867"/>
          </a:xfrm>
          <a:prstGeom prst="rect">
            <a:avLst/>
          </a:prstGeom>
          <a:noFill/>
        </p:spPr>
      </p:pic>
      <p:sp>
        <p:nvSpPr>
          <p:cNvPr id="48" name="Freeform 47"/>
          <p:cNvSpPr/>
          <p:nvPr/>
        </p:nvSpPr>
        <p:spPr>
          <a:xfrm>
            <a:off x="2971800" y="1126671"/>
            <a:ext cx="996043" cy="2530929"/>
          </a:xfrm>
          <a:custGeom>
            <a:avLst/>
            <a:gdLst>
              <a:gd name="connsiteX0" fmla="*/ 342900 w 342900"/>
              <a:gd name="connsiteY0" fmla="*/ 0 h 2677886"/>
              <a:gd name="connsiteX1" fmla="*/ 212271 w 342900"/>
              <a:gd name="connsiteY1" fmla="*/ 310243 h 2677886"/>
              <a:gd name="connsiteX2" fmla="*/ 212271 w 342900"/>
              <a:gd name="connsiteY2" fmla="*/ 832758 h 2677886"/>
              <a:gd name="connsiteX3" fmla="*/ 212271 w 342900"/>
              <a:gd name="connsiteY3" fmla="*/ 1273629 h 2677886"/>
              <a:gd name="connsiteX4" fmla="*/ 130628 w 342900"/>
              <a:gd name="connsiteY4" fmla="*/ 1502229 h 2677886"/>
              <a:gd name="connsiteX5" fmla="*/ 81643 w 342900"/>
              <a:gd name="connsiteY5" fmla="*/ 1959429 h 2677886"/>
              <a:gd name="connsiteX6" fmla="*/ 179614 w 342900"/>
              <a:gd name="connsiteY6" fmla="*/ 2171700 h 2677886"/>
              <a:gd name="connsiteX7" fmla="*/ 0 w 342900"/>
              <a:gd name="connsiteY7" fmla="*/ 2677886 h 2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 h="2677886">
                <a:moveTo>
                  <a:pt x="342900" y="0"/>
                </a:moveTo>
                <a:cubicBezTo>
                  <a:pt x="288471" y="85725"/>
                  <a:pt x="234043" y="171450"/>
                  <a:pt x="212271" y="310243"/>
                </a:cubicBezTo>
                <a:cubicBezTo>
                  <a:pt x="190500" y="449036"/>
                  <a:pt x="212271" y="832758"/>
                  <a:pt x="212271" y="832758"/>
                </a:cubicBezTo>
                <a:cubicBezTo>
                  <a:pt x="212271" y="993322"/>
                  <a:pt x="225878" y="1162051"/>
                  <a:pt x="212271" y="1273629"/>
                </a:cubicBezTo>
                <a:cubicBezTo>
                  <a:pt x="198664" y="1385207"/>
                  <a:pt x="152399" y="1387929"/>
                  <a:pt x="130628" y="1502229"/>
                </a:cubicBezTo>
                <a:cubicBezTo>
                  <a:pt x="108857" y="1616529"/>
                  <a:pt x="73479" y="1847851"/>
                  <a:pt x="81643" y="1959429"/>
                </a:cubicBezTo>
                <a:cubicBezTo>
                  <a:pt x="89807" y="2071007"/>
                  <a:pt x="193221" y="2051957"/>
                  <a:pt x="179614" y="2171700"/>
                </a:cubicBezTo>
                <a:cubicBezTo>
                  <a:pt x="166007" y="2291443"/>
                  <a:pt x="83003" y="2484664"/>
                  <a:pt x="0" y="2677886"/>
                </a:cubicBezTo>
              </a:path>
            </a:pathLst>
          </a:custGeom>
          <a:ln w="76200">
            <a:solidFill>
              <a:schemeClr val="tx1"/>
            </a:solidFill>
            <a:prstDash val="sysDot"/>
          </a:ln>
          <a:effectLst>
            <a:outerShdw dist="635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5-Point Star 48"/>
          <p:cNvSpPr/>
          <p:nvPr/>
        </p:nvSpPr>
        <p:spPr>
          <a:xfrm>
            <a:off x="2743200" y="3429000"/>
            <a:ext cx="457200" cy="381000"/>
          </a:xfrm>
          <a:prstGeom prst="star5">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1981200" y="3352800"/>
            <a:ext cx="824265" cy="667299"/>
          </a:xfrm>
          <a:prstGeom prst="rect">
            <a:avLst/>
          </a:prstGeom>
          <a:solidFill>
            <a:schemeClr val="bg1"/>
          </a:solidFill>
        </p:spPr>
        <p:txBody>
          <a:bodyPr wrap="none" rtlCol="0">
            <a:spAutoFit/>
          </a:bodyPr>
          <a:lstStyle/>
          <a:p>
            <a:pPr>
              <a:lnSpc>
                <a:spcPts val="2200"/>
              </a:lnSpc>
            </a:pPr>
            <a:r>
              <a:rPr lang="en-US" sz="2400" b="1" dirty="0" smtClean="0"/>
              <a:t>1863</a:t>
            </a:r>
          </a:p>
          <a:p>
            <a:pPr>
              <a:lnSpc>
                <a:spcPts val="2200"/>
              </a:lnSpc>
            </a:pPr>
            <a:r>
              <a:rPr lang="en-US" sz="2400" b="1" dirty="0" smtClean="0"/>
              <a:t>ZION</a:t>
            </a:r>
            <a:endParaRPr lang="en-US" sz="2400" b="1" dirty="0"/>
          </a:p>
        </p:txBody>
      </p:sp>
      <p:sp>
        <p:nvSpPr>
          <p:cNvPr id="60" name="5-Point Star 59"/>
          <p:cNvSpPr/>
          <p:nvPr/>
        </p:nvSpPr>
        <p:spPr>
          <a:xfrm>
            <a:off x="3733800" y="838200"/>
            <a:ext cx="457200" cy="381000"/>
          </a:xfrm>
          <a:prstGeom prst="star5">
            <a:avLst/>
          </a:prstGeom>
          <a:solidFill>
            <a:srgbClr val="0033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3"/>
          <p:cNvPicPr preferRelativeResize="0">
            <a:picLocks noChangeAspect="1" noChangeArrowheads="1"/>
          </p:cNvPicPr>
          <p:nvPr/>
        </p:nvPicPr>
        <p:blipFill>
          <a:blip r:embed="rId4" cstate="print"/>
          <a:srcRect/>
          <a:stretch>
            <a:fillRect/>
          </a:stretch>
        </p:blipFill>
        <p:spPr bwMode="auto">
          <a:xfrm>
            <a:off x="914400" y="1600200"/>
            <a:ext cx="1541198" cy="1798320"/>
          </a:xfrm>
          <a:prstGeom prst="rect">
            <a:avLst/>
          </a:prstGeom>
          <a:noFill/>
          <a:ln w="9525">
            <a:noFill/>
            <a:miter lim="800000"/>
            <a:headEnd/>
            <a:tailEnd/>
          </a:ln>
          <a:effectLst/>
        </p:spPr>
      </p:pic>
      <p:pic>
        <p:nvPicPr>
          <p:cNvPr id="62" name="Picture 2"/>
          <p:cNvPicPr preferRelativeResize="0">
            <a:picLocks noChangeAspect="1" noChangeArrowheads="1"/>
          </p:cNvPicPr>
          <p:nvPr/>
        </p:nvPicPr>
        <p:blipFill>
          <a:blip r:embed="rId5" cstate="print"/>
          <a:srcRect/>
          <a:stretch>
            <a:fillRect/>
          </a:stretch>
        </p:blipFill>
        <p:spPr bwMode="auto">
          <a:xfrm>
            <a:off x="-28883" y="0"/>
            <a:ext cx="2162483" cy="1600200"/>
          </a:xfrm>
          <a:prstGeom prst="rect">
            <a:avLst/>
          </a:prstGeom>
          <a:noFill/>
          <a:ln w="9525">
            <a:noFill/>
            <a:miter lim="800000"/>
            <a:headEnd/>
            <a:tailEnd/>
          </a:ln>
          <a:effectLst/>
        </p:spPr>
      </p:pic>
      <p:sp>
        <p:nvSpPr>
          <p:cNvPr id="43" name="Freeform 42"/>
          <p:cNvSpPr/>
          <p:nvPr/>
        </p:nvSpPr>
        <p:spPr>
          <a:xfrm>
            <a:off x="1551214" y="816429"/>
            <a:ext cx="3804557" cy="3823606"/>
          </a:xfrm>
          <a:custGeom>
            <a:avLst/>
            <a:gdLst>
              <a:gd name="connsiteX0" fmla="*/ 3575957 w 3575957"/>
              <a:gd name="connsiteY0" fmla="*/ 0 h 3823606"/>
              <a:gd name="connsiteX1" fmla="*/ 3429000 w 3575957"/>
              <a:gd name="connsiteY1" fmla="*/ 261257 h 3823606"/>
              <a:gd name="connsiteX2" fmla="*/ 3184072 w 3575957"/>
              <a:gd name="connsiteY2" fmla="*/ 440871 h 3823606"/>
              <a:gd name="connsiteX3" fmla="*/ 2939143 w 3575957"/>
              <a:gd name="connsiteY3" fmla="*/ 783771 h 3823606"/>
              <a:gd name="connsiteX4" fmla="*/ 2824843 w 3575957"/>
              <a:gd name="connsiteY4" fmla="*/ 1338942 h 3823606"/>
              <a:gd name="connsiteX5" fmla="*/ 2906486 w 3575957"/>
              <a:gd name="connsiteY5" fmla="*/ 1763485 h 3823606"/>
              <a:gd name="connsiteX6" fmla="*/ 2988129 w 3575957"/>
              <a:gd name="connsiteY6" fmla="*/ 1943100 h 3823606"/>
              <a:gd name="connsiteX7" fmla="*/ 2808515 w 3575957"/>
              <a:gd name="connsiteY7" fmla="*/ 2253342 h 3823606"/>
              <a:gd name="connsiteX8" fmla="*/ 2694215 w 3575957"/>
              <a:gd name="connsiteY8" fmla="*/ 2286000 h 3823606"/>
              <a:gd name="connsiteX9" fmla="*/ 2612572 w 3575957"/>
              <a:gd name="connsiteY9" fmla="*/ 2530928 h 3823606"/>
              <a:gd name="connsiteX10" fmla="*/ 2481943 w 3575957"/>
              <a:gd name="connsiteY10" fmla="*/ 2563585 h 3823606"/>
              <a:gd name="connsiteX11" fmla="*/ 2416629 w 3575957"/>
              <a:gd name="connsiteY11" fmla="*/ 2759528 h 3823606"/>
              <a:gd name="connsiteX12" fmla="*/ 2188029 w 3575957"/>
              <a:gd name="connsiteY12" fmla="*/ 2873828 h 3823606"/>
              <a:gd name="connsiteX13" fmla="*/ 2106386 w 3575957"/>
              <a:gd name="connsiteY13" fmla="*/ 2906485 h 3823606"/>
              <a:gd name="connsiteX14" fmla="*/ 1959429 w 3575957"/>
              <a:gd name="connsiteY14" fmla="*/ 3053442 h 3823606"/>
              <a:gd name="connsiteX15" fmla="*/ 1812472 w 3575957"/>
              <a:gd name="connsiteY15" fmla="*/ 3265714 h 3823606"/>
              <a:gd name="connsiteX16" fmla="*/ 1796143 w 3575957"/>
              <a:gd name="connsiteY16" fmla="*/ 3429000 h 3823606"/>
              <a:gd name="connsiteX17" fmla="*/ 1779815 w 3575957"/>
              <a:gd name="connsiteY17" fmla="*/ 3575957 h 3823606"/>
              <a:gd name="connsiteX18" fmla="*/ 1632857 w 3575957"/>
              <a:gd name="connsiteY18" fmla="*/ 3608614 h 3823606"/>
              <a:gd name="connsiteX19" fmla="*/ 1371600 w 3575957"/>
              <a:gd name="connsiteY19" fmla="*/ 3461657 h 3823606"/>
              <a:gd name="connsiteX20" fmla="*/ 1143000 w 3575957"/>
              <a:gd name="connsiteY20" fmla="*/ 3477985 h 3823606"/>
              <a:gd name="connsiteX21" fmla="*/ 947057 w 3575957"/>
              <a:gd name="connsiteY21" fmla="*/ 3575957 h 3823606"/>
              <a:gd name="connsiteX22" fmla="*/ 881743 w 3575957"/>
              <a:gd name="connsiteY22" fmla="*/ 3739242 h 3823606"/>
              <a:gd name="connsiteX23" fmla="*/ 783772 w 3575957"/>
              <a:gd name="connsiteY23" fmla="*/ 3820885 h 3823606"/>
              <a:gd name="connsiteX24" fmla="*/ 620486 w 3575957"/>
              <a:gd name="connsiteY24" fmla="*/ 3755571 h 3823606"/>
              <a:gd name="connsiteX25" fmla="*/ 473529 w 3575957"/>
              <a:gd name="connsiteY25" fmla="*/ 3575957 h 3823606"/>
              <a:gd name="connsiteX26" fmla="*/ 310243 w 3575957"/>
              <a:gd name="connsiteY26" fmla="*/ 3608614 h 3823606"/>
              <a:gd name="connsiteX27" fmla="*/ 228600 w 3575957"/>
              <a:gd name="connsiteY27" fmla="*/ 3608614 h 3823606"/>
              <a:gd name="connsiteX28" fmla="*/ 0 w 3575957"/>
              <a:gd name="connsiteY28" fmla="*/ 3559628 h 3823606"/>
              <a:gd name="connsiteX0" fmla="*/ 3804557 w 3804557"/>
              <a:gd name="connsiteY0" fmla="*/ 0 h 3823606"/>
              <a:gd name="connsiteX1" fmla="*/ 3657600 w 3804557"/>
              <a:gd name="connsiteY1" fmla="*/ 261257 h 3823606"/>
              <a:gd name="connsiteX2" fmla="*/ 3412672 w 3804557"/>
              <a:gd name="connsiteY2" fmla="*/ 440871 h 3823606"/>
              <a:gd name="connsiteX3" fmla="*/ 3167743 w 3804557"/>
              <a:gd name="connsiteY3" fmla="*/ 783771 h 3823606"/>
              <a:gd name="connsiteX4" fmla="*/ 3053443 w 3804557"/>
              <a:gd name="connsiteY4" fmla="*/ 1338942 h 3823606"/>
              <a:gd name="connsiteX5" fmla="*/ 3135086 w 3804557"/>
              <a:gd name="connsiteY5" fmla="*/ 1763485 h 3823606"/>
              <a:gd name="connsiteX6" fmla="*/ 3216729 w 3804557"/>
              <a:gd name="connsiteY6" fmla="*/ 1943100 h 3823606"/>
              <a:gd name="connsiteX7" fmla="*/ 3037115 w 3804557"/>
              <a:gd name="connsiteY7" fmla="*/ 2253342 h 3823606"/>
              <a:gd name="connsiteX8" fmla="*/ 2922815 w 3804557"/>
              <a:gd name="connsiteY8" fmla="*/ 2286000 h 3823606"/>
              <a:gd name="connsiteX9" fmla="*/ 2841172 w 3804557"/>
              <a:gd name="connsiteY9" fmla="*/ 2530928 h 3823606"/>
              <a:gd name="connsiteX10" fmla="*/ 2710543 w 3804557"/>
              <a:gd name="connsiteY10" fmla="*/ 2563585 h 3823606"/>
              <a:gd name="connsiteX11" fmla="*/ 2645229 w 3804557"/>
              <a:gd name="connsiteY11" fmla="*/ 2759528 h 3823606"/>
              <a:gd name="connsiteX12" fmla="*/ 2416629 w 3804557"/>
              <a:gd name="connsiteY12" fmla="*/ 2873828 h 3823606"/>
              <a:gd name="connsiteX13" fmla="*/ 2334986 w 3804557"/>
              <a:gd name="connsiteY13" fmla="*/ 2906485 h 3823606"/>
              <a:gd name="connsiteX14" fmla="*/ 2188029 w 3804557"/>
              <a:gd name="connsiteY14" fmla="*/ 3053442 h 3823606"/>
              <a:gd name="connsiteX15" fmla="*/ 2041072 w 3804557"/>
              <a:gd name="connsiteY15" fmla="*/ 3265714 h 3823606"/>
              <a:gd name="connsiteX16" fmla="*/ 2024743 w 3804557"/>
              <a:gd name="connsiteY16" fmla="*/ 3429000 h 3823606"/>
              <a:gd name="connsiteX17" fmla="*/ 2008415 w 3804557"/>
              <a:gd name="connsiteY17" fmla="*/ 3575957 h 3823606"/>
              <a:gd name="connsiteX18" fmla="*/ 1861457 w 3804557"/>
              <a:gd name="connsiteY18" fmla="*/ 3608614 h 3823606"/>
              <a:gd name="connsiteX19" fmla="*/ 1600200 w 3804557"/>
              <a:gd name="connsiteY19" fmla="*/ 3461657 h 3823606"/>
              <a:gd name="connsiteX20" fmla="*/ 1371600 w 3804557"/>
              <a:gd name="connsiteY20" fmla="*/ 3477985 h 3823606"/>
              <a:gd name="connsiteX21" fmla="*/ 1175657 w 3804557"/>
              <a:gd name="connsiteY21" fmla="*/ 3575957 h 3823606"/>
              <a:gd name="connsiteX22" fmla="*/ 1110343 w 3804557"/>
              <a:gd name="connsiteY22" fmla="*/ 3739242 h 3823606"/>
              <a:gd name="connsiteX23" fmla="*/ 1012372 w 3804557"/>
              <a:gd name="connsiteY23" fmla="*/ 3820885 h 3823606"/>
              <a:gd name="connsiteX24" fmla="*/ 849086 w 3804557"/>
              <a:gd name="connsiteY24" fmla="*/ 3755571 h 3823606"/>
              <a:gd name="connsiteX25" fmla="*/ 702129 w 3804557"/>
              <a:gd name="connsiteY25" fmla="*/ 3575957 h 3823606"/>
              <a:gd name="connsiteX26" fmla="*/ 538843 w 3804557"/>
              <a:gd name="connsiteY26" fmla="*/ 3608614 h 3823606"/>
              <a:gd name="connsiteX27" fmla="*/ 457200 w 3804557"/>
              <a:gd name="connsiteY27" fmla="*/ 3608614 h 3823606"/>
              <a:gd name="connsiteX28" fmla="*/ 0 w 3804557"/>
              <a:gd name="connsiteY28" fmla="*/ 3559628 h 382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04557" h="3823606">
                <a:moveTo>
                  <a:pt x="3804557" y="0"/>
                </a:moveTo>
                <a:cubicBezTo>
                  <a:pt x="3763735" y="93889"/>
                  <a:pt x="3722914" y="187779"/>
                  <a:pt x="3657600" y="261257"/>
                </a:cubicBezTo>
                <a:cubicBezTo>
                  <a:pt x="3592286" y="334735"/>
                  <a:pt x="3494315" y="353785"/>
                  <a:pt x="3412672" y="440871"/>
                </a:cubicBezTo>
                <a:cubicBezTo>
                  <a:pt x="3331029" y="527957"/>
                  <a:pt x="3227615" y="634093"/>
                  <a:pt x="3167743" y="783771"/>
                </a:cubicBezTo>
                <a:cubicBezTo>
                  <a:pt x="3107872" y="933450"/>
                  <a:pt x="3058886" y="1175656"/>
                  <a:pt x="3053443" y="1338942"/>
                </a:cubicBezTo>
                <a:cubicBezTo>
                  <a:pt x="3048000" y="1502228"/>
                  <a:pt x="3107872" y="1662792"/>
                  <a:pt x="3135086" y="1763485"/>
                </a:cubicBezTo>
                <a:cubicBezTo>
                  <a:pt x="3162300" y="1864178"/>
                  <a:pt x="3233057" y="1861457"/>
                  <a:pt x="3216729" y="1943100"/>
                </a:cubicBezTo>
                <a:cubicBezTo>
                  <a:pt x="3200401" y="2024743"/>
                  <a:pt x="3086101" y="2196192"/>
                  <a:pt x="3037115" y="2253342"/>
                </a:cubicBezTo>
                <a:cubicBezTo>
                  <a:pt x="2988129" y="2310492"/>
                  <a:pt x="2955472" y="2239736"/>
                  <a:pt x="2922815" y="2286000"/>
                </a:cubicBezTo>
                <a:cubicBezTo>
                  <a:pt x="2890158" y="2332264"/>
                  <a:pt x="2876551" y="2484664"/>
                  <a:pt x="2841172" y="2530928"/>
                </a:cubicBezTo>
                <a:cubicBezTo>
                  <a:pt x="2805793" y="2577192"/>
                  <a:pt x="2743200" y="2525485"/>
                  <a:pt x="2710543" y="2563585"/>
                </a:cubicBezTo>
                <a:cubicBezTo>
                  <a:pt x="2677886" y="2601685"/>
                  <a:pt x="2694215" y="2707821"/>
                  <a:pt x="2645229" y="2759528"/>
                </a:cubicBezTo>
                <a:cubicBezTo>
                  <a:pt x="2596243" y="2811235"/>
                  <a:pt x="2468336" y="2849335"/>
                  <a:pt x="2416629" y="2873828"/>
                </a:cubicBezTo>
                <a:cubicBezTo>
                  <a:pt x="2364922" y="2898321"/>
                  <a:pt x="2373086" y="2876549"/>
                  <a:pt x="2334986" y="2906485"/>
                </a:cubicBezTo>
                <a:cubicBezTo>
                  <a:pt x="2296886" y="2936421"/>
                  <a:pt x="2237015" y="2993571"/>
                  <a:pt x="2188029" y="3053442"/>
                </a:cubicBezTo>
                <a:cubicBezTo>
                  <a:pt x="2139043" y="3113313"/>
                  <a:pt x="2068286" y="3203121"/>
                  <a:pt x="2041072" y="3265714"/>
                </a:cubicBezTo>
                <a:cubicBezTo>
                  <a:pt x="2013858" y="3328307"/>
                  <a:pt x="2030186" y="3377293"/>
                  <a:pt x="2024743" y="3429000"/>
                </a:cubicBezTo>
                <a:cubicBezTo>
                  <a:pt x="2019300" y="3480707"/>
                  <a:pt x="2035629" y="3546021"/>
                  <a:pt x="2008415" y="3575957"/>
                </a:cubicBezTo>
                <a:cubicBezTo>
                  <a:pt x="1981201" y="3605893"/>
                  <a:pt x="1929493" y="3627664"/>
                  <a:pt x="1861457" y="3608614"/>
                </a:cubicBezTo>
                <a:cubicBezTo>
                  <a:pt x="1793421" y="3589564"/>
                  <a:pt x="1681843" y="3483428"/>
                  <a:pt x="1600200" y="3461657"/>
                </a:cubicBezTo>
                <a:cubicBezTo>
                  <a:pt x="1518557" y="3439886"/>
                  <a:pt x="1442357" y="3458935"/>
                  <a:pt x="1371600" y="3477985"/>
                </a:cubicBezTo>
                <a:cubicBezTo>
                  <a:pt x="1300843" y="3497035"/>
                  <a:pt x="1219200" y="3532414"/>
                  <a:pt x="1175657" y="3575957"/>
                </a:cubicBezTo>
                <a:cubicBezTo>
                  <a:pt x="1132114" y="3619500"/>
                  <a:pt x="1137557" y="3698421"/>
                  <a:pt x="1110343" y="3739242"/>
                </a:cubicBezTo>
                <a:cubicBezTo>
                  <a:pt x="1083129" y="3780063"/>
                  <a:pt x="1055915" y="3818164"/>
                  <a:pt x="1012372" y="3820885"/>
                </a:cubicBezTo>
                <a:cubicBezTo>
                  <a:pt x="968829" y="3823606"/>
                  <a:pt x="900793" y="3796392"/>
                  <a:pt x="849086" y="3755571"/>
                </a:cubicBezTo>
                <a:cubicBezTo>
                  <a:pt x="797379" y="3714750"/>
                  <a:pt x="753836" y="3600450"/>
                  <a:pt x="702129" y="3575957"/>
                </a:cubicBezTo>
                <a:cubicBezTo>
                  <a:pt x="650422" y="3551464"/>
                  <a:pt x="579664" y="3603171"/>
                  <a:pt x="538843" y="3608614"/>
                </a:cubicBezTo>
                <a:cubicBezTo>
                  <a:pt x="498022" y="3614057"/>
                  <a:pt x="547007" y="3616778"/>
                  <a:pt x="457200" y="3608614"/>
                </a:cubicBezTo>
                <a:cubicBezTo>
                  <a:pt x="367393" y="3600450"/>
                  <a:pt x="88446" y="3580039"/>
                  <a:pt x="0" y="3559628"/>
                </a:cubicBezTo>
              </a:path>
            </a:pathLst>
          </a:custGeom>
          <a:ln w="76200">
            <a:solidFill>
              <a:srgbClr val="0000FF"/>
            </a:solidFill>
          </a:ln>
          <a:effectLst>
            <a:outerShdw dist="38100" dir="11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a:xfrm>
            <a:off x="759585" y="4114800"/>
            <a:ext cx="840615" cy="667299"/>
          </a:xfrm>
          <a:prstGeom prst="rect">
            <a:avLst/>
          </a:prstGeom>
          <a:solidFill>
            <a:schemeClr val="bg1"/>
          </a:solidFill>
        </p:spPr>
        <p:txBody>
          <a:bodyPr wrap="none" rtlCol="0">
            <a:spAutoFit/>
          </a:bodyPr>
          <a:lstStyle/>
          <a:p>
            <a:pPr>
              <a:lnSpc>
                <a:spcPts val="2200"/>
              </a:lnSpc>
            </a:pPr>
            <a:r>
              <a:rPr lang="en-US" sz="2400" b="1" dirty="0" smtClean="0"/>
              <a:t>1869</a:t>
            </a:r>
          </a:p>
          <a:p>
            <a:pPr>
              <a:lnSpc>
                <a:spcPts val="2200"/>
              </a:lnSpc>
            </a:pPr>
            <a:r>
              <a:rPr lang="en-US" sz="2400" b="1" dirty="0" smtClean="0"/>
              <a:t>River</a:t>
            </a:r>
            <a:endParaRPr lang="en-US" sz="2400" b="1" dirty="0"/>
          </a:p>
        </p:txBody>
      </p:sp>
      <p:pic>
        <p:nvPicPr>
          <p:cNvPr id="54" name="Picture 2"/>
          <p:cNvPicPr preferRelativeResize="0">
            <a:picLocks noChangeAspect="1" noChangeArrowheads="1"/>
          </p:cNvPicPr>
          <p:nvPr/>
        </p:nvPicPr>
        <p:blipFill>
          <a:blip r:embed="rId6" cstate="print"/>
          <a:srcRect/>
          <a:stretch>
            <a:fillRect/>
          </a:stretch>
        </p:blipFill>
        <p:spPr bwMode="auto">
          <a:xfrm>
            <a:off x="0" y="4843462"/>
            <a:ext cx="2572544" cy="2014538"/>
          </a:xfrm>
          <a:prstGeom prst="rect">
            <a:avLst/>
          </a:prstGeom>
          <a:noFill/>
          <a:ln w="9525">
            <a:noFill/>
            <a:miter lim="800000"/>
            <a:headEnd/>
            <a:tailEnd/>
          </a:ln>
          <a:effectLst/>
        </p:spPr>
      </p:pic>
      <p:sp>
        <p:nvSpPr>
          <p:cNvPr id="63" name="Freeform 62"/>
          <p:cNvSpPr/>
          <p:nvPr/>
        </p:nvSpPr>
        <p:spPr>
          <a:xfrm>
            <a:off x="3188447" y="1147482"/>
            <a:ext cx="2141071" cy="2501153"/>
          </a:xfrm>
          <a:custGeom>
            <a:avLst/>
            <a:gdLst>
              <a:gd name="connsiteX0" fmla="*/ 756024 w 1410448"/>
              <a:gd name="connsiteY0" fmla="*/ 0 h 2502647"/>
              <a:gd name="connsiteX1" fmla="*/ 711201 w 1410448"/>
              <a:gd name="connsiteY1" fmla="*/ 331694 h 2502647"/>
              <a:gd name="connsiteX2" fmla="*/ 585695 w 1410448"/>
              <a:gd name="connsiteY2" fmla="*/ 753036 h 2502647"/>
              <a:gd name="connsiteX3" fmla="*/ 478118 w 1410448"/>
              <a:gd name="connsiteY3" fmla="*/ 1057836 h 2502647"/>
              <a:gd name="connsiteX4" fmla="*/ 343648 w 1410448"/>
              <a:gd name="connsiteY4" fmla="*/ 1353671 h 2502647"/>
              <a:gd name="connsiteX5" fmla="*/ 83671 w 1410448"/>
              <a:gd name="connsiteY5" fmla="*/ 1739153 h 2502647"/>
              <a:gd name="connsiteX6" fmla="*/ 20918 w 1410448"/>
              <a:gd name="connsiteY6" fmla="*/ 2070847 h 2502647"/>
              <a:gd name="connsiteX7" fmla="*/ 20918 w 1410448"/>
              <a:gd name="connsiteY7" fmla="*/ 2214283 h 2502647"/>
              <a:gd name="connsiteX8" fmla="*/ 146424 w 1410448"/>
              <a:gd name="connsiteY8" fmla="*/ 2303930 h 2502647"/>
              <a:gd name="connsiteX9" fmla="*/ 478118 w 1410448"/>
              <a:gd name="connsiteY9" fmla="*/ 2187389 h 2502647"/>
              <a:gd name="connsiteX10" fmla="*/ 684306 w 1410448"/>
              <a:gd name="connsiteY10" fmla="*/ 2286000 h 2502647"/>
              <a:gd name="connsiteX11" fmla="*/ 791883 w 1410448"/>
              <a:gd name="connsiteY11" fmla="*/ 2420471 h 2502647"/>
              <a:gd name="connsiteX12" fmla="*/ 1141506 w 1410448"/>
              <a:gd name="connsiteY12" fmla="*/ 2501153 h 2502647"/>
              <a:gd name="connsiteX13" fmla="*/ 1410448 w 1410448"/>
              <a:gd name="connsiteY13" fmla="*/ 2429436 h 2502647"/>
              <a:gd name="connsiteX0" fmla="*/ 756024 w 2096248"/>
              <a:gd name="connsiteY0" fmla="*/ 0 h 2502647"/>
              <a:gd name="connsiteX1" fmla="*/ 711201 w 2096248"/>
              <a:gd name="connsiteY1" fmla="*/ 331694 h 2502647"/>
              <a:gd name="connsiteX2" fmla="*/ 585695 w 2096248"/>
              <a:gd name="connsiteY2" fmla="*/ 753036 h 2502647"/>
              <a:gd name="connsiteX3" fmla="*/ 478118 w 2096248"/>
              <a:gd name="connsiteY3" fmla="*/ 1057836 h 2502647"/>
              <a:gd name="connsiteX4" fmla="*/ 343648 w 2096248"/>
              <a:gd name="connsiteY4" fmla="*/ 1353671 h 2502647"/>
              <a:gd name="connsiteX5" fmla="*/ 83671 w 2096248"/>
              <a:gd name="connsiteY5" fmla="*/ 1739153 h 2502647"/>
              <a:gd name="connsiteX6" fmla="*/ 20918 w 2096248"/>
              <a:gd name="connsiteY6" fmla="*/ 2070847 h 2502647"/>
              <a:gd name="connsiteX7" fmla="*/ 20918 w 2096248"/>
              <a:gd name="connsiteY7" fmla="*/ 2214283 h 2502647"/>
              <a:gd name="connsiteX8" fmla="*/ 146424 w 2096248"/>
              <a:gd name="connsiteY8" fmla="*/ 2303930 h 2502647"/>
              <a:gd name="connsiteX9" fmla="*/ 478118 w 2096248"/>
              <a:gd name="connsiteY9" fmla="*/ 2187389 h 2502647"/>
              <a:gd name="connsiteX10" fmla="*/ 684306 w 2096248"/>
              <a:gd name="connsiteY10" fmla="*/ 2286000 h 2502647"/>
              <a:gd name="connsiteX11" fmla="*/ 791883 w 2096248"/>
              <a:gd name="connsiteY11" fmla="*/ 2420471 h 2502647"/>
              <a:gd name="connsiteX12" fmla="*/ 1141506 w 2096248"/>
              <a:gd name="connsiteY12" fmla="*/ 2501153 h 2502647"/>
              <a:gd name="connsiteX13" fmla="*/ 2096248 w 2096248"/>
              <a:gd name="connsiteY13" fmla="*/ 2429436 h 2502647"/>
              <a:gd name="connsiteX0" fmla="*/ 756024 w 2096248"/>
              <a:gd name="connsiteY0" fmla="*/ 0 h 2501153"/>
              <a:gd name="connsiteX1" fmla="*/ 711201 w 2096248"/>
              <a:gd name="connsiteY1" fmla="*/ 331694 h 2501153"/>
              <a:gd name="connsiteX2" fmla="*/ 585695 w 2096248"/>
              <a:gd name="connsiteY2" fmla="*/ 753036 h 2501153"/>
              <a:gd name="connsiteX3" fmla="*/ 478118 w 2096248"/>
              <a:gd name="connsiteY3" fmla="*/ 1057836 h 2501153"/>
              <a:gd name="connsiteX4" fmla="*/ 343648 w 2096248"/>
              <a:gd name="connsiteY4" fmla="*/ 1353671 h 2501153"/>
              <a:gd name="connsiteX5" fmla="*/ 83671 w 2096248"/>
              <a:gd name="connsiteY5" fmla="*/ 1739153 h 2501153"/>
              <a:gd name="connsiteX6" fmla="*/ 20918 w 2096248"/>
              <a:gd name="connsiteY6" fmla="*/ 2070847 h 2501153"/>
              <a:gd name="connsiteX7" fmla="*/ 20918 w 2096248"/>
              <a:gd name="connsiteY7" fmla="*/ 2214283 h 2501153"/>
              <a:gd name="connsiteX8" fmla="*/ 146424 w 2096248"/>
              <a:gd name="connsiteY8" fmla="*/ 2303930 h 2501153"/>
              <a:gd name="connsiteX9" fmla="*/ 478118 w 2096248"/>
              <a:gd name="connsiteY9" fmla="*/ 2187389 h 2501153"/>
              <a:gd name="connsiteX10" fmla="*/ 684306 w 2096248"/>
              <a:gd name="connsiteY10" fmla="*/ 2286000 h 2501153"/>
              <a:gd name="connsiteX11" fmla="*/ 791883 w 2096248"/>
              <a:gd name="connsiteY11" fmla="*/ 2420471 h 2501153"/>
              <a:gd name="connsiteX12" fmla="*/ 1141506 w 2096248"/>
              <a:gd name="connsiteY12" fmla="*/ 2501153 h 2501153"/>
              <a:gd name="connsiteX13" fmla="*/ 2096248 w 2096248"/>
              <a:gd name="connsiteY13" fmla="*/ 2429436 h 2501153"/>
              <a:gd name="connsiteX0" fmla="*/ 756024 w 2096248"/>
              <a:gd name="connsiteY0" fmla="*/ 0 h 2501153"/>
              <a:gd name="connsiteX1" fmla="*/ 711201 w 2096248"/>
              <a:gd name="connsiteY1" fmla="*/ 331694 h 2501153"/>
              <a:gd name="connsiteX2" fmla="*/ 585695 w 2096248"/>
              <a:gd name="connsiteY2" fmla="*/ 753036 h 2501153"/>
              <a:gd name="connsiteX3" fmla="*/ 478118 w 2096248"/>
              <a:gd name="connsiteY3" fmla="*/ 1057836 h 2501153"/>
              <a:gd name="connsiteX4" fmla="*/ 343648 w 2096248"/>
              <a:gd name="connsiteY4" fmla="*/ 1353671 h 2501153"/>
              <a:gd name="connsiteX5" fmla="*/ 83671 w 2096248"/>
              <a:gd name="connsiteY5" fmla="*/ 1739153 h 2501153"/>
              <a:gd name="connsiteX6" fmla="*/ 20918 w 2096248"/>
              <a:gd name="connsiteY6" fmla="*/ 2070847 h 2501153"/>
              <a:gd name="connsiteX7" fmla="*/ 20918 w 2096248"/>
              <a:gd name="connsiteY7" fmla="*/ 2214283 h 2501153"/>
              <a:gd name="connsiteX8" fmla="*/ 146424 w 2096248"/>
              <a:gd name="connsiteY8" fmla="*/ 2303930 h 2501153"/>
              <a:gd name="connsiteX9" fmla="*/ 478118 w 2096248"/>
              <a:gd name="connsiteY9" fmla="*/ 2187389 h 2501153"/>
              <a:gd name="connsiteX10" fmla="*/ 684306 w 2096248"/>
              <a:gd name="connsiteY10" fmla="*/ 2286000 h 2501153"/>
              <a:gd name="connsiteX11" fmla="*/ 791883 w 2096248"/>
              <a:gd name="connsiteY11" fmla="*/ 2420471 h 2501153"/>
              <a:gd name="connsiteX12" fmla="*/ 1141506 w 2096248"/>
              <a:gd name="connsiteY12" fmla="*/ 2501153 h 2501153"/>
              <a:gd name="connsiteX13" fmla="*/ 2096248 w 2096248"/>
              <a:gd name="connsiteY13" fmla="*/ 2429436 h 2501153"/>
              <a:gd name="connsiteX0" fmla="*/ 811306 w 2151530"/>
              <a:gd name="connsiteY0" fmla="*/ 0 h 2501153"/>
              <a:gd name="connsiteX1" fmla="*/ 766483 w 2151530"/>
              <a:gd name="connsiteY1" fmla="*/ 331694 h 2501153"/>
              <a:gd name="connsiteX2" fmla="*/ 640977 w 2151530"/>
              <a:gd name="connsiteY2" fmla="*/ 753036 h 2501153"/>
              <a:gd name="connsiteX3" fmla="*/ 533400 w 2151530"/>
              <a:gd name="connsiteY3" fmla="*/ 1057836 h 2501153"/>
              <a:gd name="connsiteX4" fmla="*/ 398930 w 2151530"/>
              <a:gd name="connsiteY4" fmla="*/ 1353671 h 2501153"/>
              <a:gd name="connsiteX5" fmla="*/ 138953 w 2151530"/>
              <a:gd name="connsiteY5" fmla="*/ 1739153 h 2501153"/>
              <a:gd name="connsiteX6" fmla="*/ 76200 w 2151530"/>
              <a:gd name="connsiteY6" fmla="*/ 2070847 h 2501153"/>
              <a:gd name="connsiteX7" fmla="*/ 76200 w 2151530"/>
              <a:gd name="connsiteY7" fmla="*/ 2214283 h 2501153"/>
              <a:gd name="connsiteX8" fmla="*/ 533400 w 2151530"/>
              <a:gd name="connsiteY8" fmla="*/ 2187389 h 2501153"/>
              <a:gd name="connsiteX9" fmla="*/ 739588 w 2151530"/>
              <a:gd name="connsiteY9" fmla="*/ 2286000 h 2501153"/>
              <a:gd name="connsiteX10" fmla="*/ 847165 w 2151530"/>
              <a:gd name="connsiteY10" fmla="*/ 2420471 h 2501153"/>
              <a:gd name="connsiteX11" fmla="*/ 1196788 w 2151530"/>
              <a:gd name="connsiteY11" fmla="*/ 2501153 h 2501153"/>
              <a:gd name="connsiteX12" fmla="*/ 2151530 w 2151530"/>
              <a:gd name="connsiteY12" fmla="*/ 2429436 h 2501153"/>
              <a:gd name="connsiteX0" fmla="*/ 800847 w 2141071"/>
              <a:gd name="connsiteY0" fmla="*/ 0 h 2501153"/>
              <a:gd name="connsiteX1" fmla="*/ 756024 w 2141071"/>
              <a:gd name="connsiteY1" fmla="*/ 331694 h 2501153"/>
              <a:gd name="connsiteX2" fmla="*/ 630518 w 2141071"/>
              <a:gd name="connsiteY2" fmla="*/ 753036 h 2501153"/>
              <a:gd name="connsiteX3" fmla="*/ 522941 w 2141071"/>
              <a:gd name="connsiteY3" fmla="*/ 1057836 h 2501153"/>
              <a:gd name="connsiteX4" fmla="*/ 388471 w 2141071"/>
              <a:gd name="connsiteY4" fmla="*/ 1353671 h 2501153"/>
              <a:gd name="connsiteX5" fmla="*/ 128494 w 2141071"/>
              <a:gd name="connsiteY5" fmla="*/ 1739153 h 2501153"/>
              <a:gd name="connsiteX6" fmla="*/ 65741 w 2141071"/>
              <a:gd name="connsiteY6" fmla="*/ 2070847 h 2501153"/>
              <a:gd name="connsiteX7" fmla="*/ 522941 w 2141071"/>
              <a:gd name="connsiteY7" fmla="*/ 2187389 h 2501153"/>
              <a:gd name="connsiteX8" fmla="*/ 729129 w 2141071"/>
              <a:gd name="connsiteY8" fmla="*/ 2286000 h 2501153"/>
              <a:gd name="connsiteX9" fmla="*/ 836706 w 2141071"/>
              <a:gd name="connsiteY9" fmla="*/ 2420471 h 2501153"/>
              <a:gd name="connsiteX10" fmla="*/ 1186329 w 2141071"/>
              <a:gd name="connsiteY10" fmla="*/ 2501153 h 2501153"/>
              <a:gd name="connsiteX11" fmla="*/ 2141071 w 2141071"/>
              <a:gd name="connsiteY11" fmla="*/ 2429436 h 250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071" h="2501153">
                <a:moveTo>
                  <a:pt x="800847" y="0"/>
                </a:moveTo>
                <a:cubicBezTo>
                  <a:pt x="792629" y="103094"/>
                  <a:pt x="784412" y="206188"/>
                  <a:pt x="756024" y="331694"/>
                </a:cubicBezTo>
                <a:cubicBezTo>
                  <a:pt x="727636" y="457200"/>
                  <a:pt x="669365" y="632012"/>
                  <a:pt x="630518" y="753036"/>
                </a:cubicBezTo>
                <a:cubicBezTo>
                  <a:pt x="591671" y="874060"/>
                  <a:pt x="563282" y="957730"/>
                  <a:pt x="522941" y="1057836"/>
                </a:cubicBezTo>
                <a:cubicBezTo>
                  <a:pt x="482600" y="1157942"/>
                  <a:pt x="454212" y="1240118"/>
                  <a:pt x="388471" y="1353671"/>
                </a:cubicBezTo>
                <a:cubicBezTo>
                  <a:pt x="322730" y="1467224"/>
                  <a:pt x="182282" y="1619624"/>
                  <a:pt x="128494" y="1739153"/>
                </a:cubicBezTo>
                <a:cubicBezTo>
                  <a:pt x="74706" y="1858682"/>
                  <a:pt x="0" y="1996141"/>
                  <a:pt x="65741" y="2070847"/>
                </a:cubicBezTo>
                <a:cubicBezTo>
                  <a:pt x="131482" y="2145553"/>
                  <a:pt x="412376" y="2151530"/>
                  <a:pt x="522941" y="2187389"/>
                </a:cubicBezTo>
                <a:cubicBezTo>
                  <a:pt x="633506" y="2223248"/>
                  <a:pt x="676835" y="2247153"/>
                  <a:pt x="729129" y="2286000"/>
                </a:cubicBezTo>
                <a:cubicBezTo>
                  <a:pt x="781423" y="2324847"/>
                  <a:pt x="760506" y="2384612"/>
                  <a:pt x="836706" y="2420471"/>
                </a:cubicBezTo>
                <a:cubicBezTo>
                  <a:pt x="912906" y="2456330"/>
                  <a:pt x="968935" y="2499659"/>
                  <a:pt x="1186329" y="2501153"/>
                </a:cubicBezTo>
                <a:cubicBezTo>
                  <a:pt x="1648652" y="2323033"/>
                  <a:pt x="2058147" y="2466041"/>
                  <a:pt x="2141071" y="2429436"/>
                </a:cubicBezTo>
              </a:path>
            </a:pathLst>
          </a:custGeom>
          <a:ln w="76200">
            <a:solidFill>
              <a:srgbClr val="984807"/>
            </a:solidFill>
            <a:prstDash val="sysDot"/>
          </a:ln>
          <a:effectLst>
            <a:outerShdw dist="381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TextBox 63"/>
          <p:cNvSpPr txBox="1"/>
          <p:nvPr/>
        </p:nvSpPr>
        <p:spPr>
          <a:xfrm>
            <a:off x="4828565" y="2667000"/>
            <a:ext cx="962635" cy="667299"/>
          </a:xfrm>
          <a:prstGeom prst="rect">
            <a:avLst/>
          </a:prstGeom>
          <a:solidFill>
            <a:schemeClr val="bg1"/>
          </a:solidFill>
        </p:spPr>
        <p:txBody>
          <a:bodyPr wrap="none" rtlCol="0">
            <a:spAutoFit/>
          </a:bodyPr>
          <a:lstStyle/>
          <a:p>
            <a:pPr algn="ctr">
              <a:lnSpc>
                <a:spcPts val="2200"/>
              </a:lnSpc>
            </a:pPr>
            <a:r>
              <a:rPr lang="en-US" sz="2400" b="1" dirty="0" smtClean="0"/>
              <a:t>1875</a:t>
            </a:r>
          </a:p>
          <a:p>
            <a:pPr algn="ctr">
              <a:lnSpc>
                <a:spcPts val="2200"/>
              </a:lnSpc>
            </a:pPr>
            <a:r>
              <a:rPr lang="en-US" sz="2400" b="1" dirty="0" smtClean="0"/>
              <a:t>BLUFF</a:t>
            </a:r>
            <a:endParaRPr lang="en-US" sz="2400" b="1" dirty="0"/>
          </a:p>
        </p:txBody>
      </p:sp>
      <p:sp>
        <p:nvSpPr>
          <p:cNvPr id="65" name="5-Point Star 64"/>
          <p:cNvSpPr/>
          <p:nvPr/>
        </p:nvSpPr>
        <p:spPr>
          <a:xfrm>
            <a:off x="5181600" y="3429000"/>
            <a:ext cx="457200" cy="381000"/>
          </a:xfrm>
          <a:prstGeom prst="star5">
            <a:avLst/>
          </a:prstGeom>
          <a:solidFill>
            <a:srgbClr val="98480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5-Point Star 65"/>
          <p:cNvSpPr/>
          <p:nvPr/>
        </p:nvSpPr>
        <p:spPr>
          <a:xfrm>
            <a:off x="3200400" y="3352800"/>
            <a:ext cx="457200" cy="381000"/>
          </a:xfrm>
          <a:prstGeom prst="star5">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3124200" y="3733800"/>
            <a:ext cx="987642" cy="667299"/>
          </a:xfrm>
          <a:prstGeom prst="rect">
            <a:avLst/>
          </a:prstGeom>
          <a:solidFill>
            <a:schemeClr val="bg1"/>
          </a:solidFill>
        </p:spPr>
        <p:txBody>
          <a:bodyPr wrap="none" rtlCol="0">
            <a:spAutoFit/>
          </a:bodyPr>
          <a:lstStyle/>
          <a:p>
            <a:pPr algn="ctr">
              <a:lnSpc>
                <a:spcPts val="2200"/>
              </a:lnSpc>
            </a:pPr>
            <a:r>
              <a:rPr lang="en-US" sz="2400" b="1" dirty="0" smtClean="0"/>
              <a:t>1875</a:t>
            </a:r>
          </a:p>
          <a:p>
            <a:pPr algn="ctr">
              <a:lnSpc>
                <a:spcPts val="2200"/>
              </a:lnSpc>
            </a:pPr>
            <a:r>
              <a:rPr lang="en-US" sz="2400" b="1" dirty="0" smtClean="0"/>
              <a:t>BRYCE</a:t>
            </a:r>
            <a:endParaRPr lang="en-US" sz="2400" b="1" dirty="0"/>
          </a:p>
        </p:txBody>
      </p:sp>
      <p:sp>
        <p:nvSpPr>
          <p:cNvPr id="68" name="Freeform 67"/>
          <p:cNvSpPr/>
          <p:nvPr/>
        </p:nvSpPr>
        <p:spPr>
          <a:xfrm>
            <a:off x="3127022" y="1219200"/>
            <a:ext cx="682978" cy="2353733"/>
          </a:xfrm>
          <a:custGeom>
            <a:avLst/>
            <a:gdLst>
              <a:gd name="connsiteX0" fmla="*/ 682978 w 682978"/>
              <a:gd name="connsiteY0" fmla="*/ 0 h 2353733"/>
              <a:gd name="connsiteX1" fmla="*/ 395111 w 682978"/>
              <a:gd name="connsiteY1" fmla="*/ 118533 h 2353733"/>
              <a:gd name="connsiteX2" fmla="*/ 327378 w 682978"/>
              <a:gd name="connsiteY2" fmla="*/ 609600 h 2353733"/>
              <a:gd name="connsiteX3" fmla="*/ 242711 w 682978"/>
              <a:gd name="connsiteY3" fmla="*/ 948267 h 2353733"/>
              <a:gd name="connsiteX4" fmla="*/ 90311 w 682978"/>
              <a:gd name="connsiteY4" fmla="*/ 1270000 h 2353733"/>
              <a:gd name="connsiteX5" fmla="*/ 56445 w 682978"/>
              <a:gd name="connsiteY5" fmla="*/ 1710267 h 2353733"/>
              <a:gd name="connsiteX6" fmla="*/ 39511 w 682978"/>
              <a:gd name="connsiteY6" fmla="*/ 2082800 h 2353733"/>
              <a:gd name="connsiteX7" fmla="*/ 293511 w 682978"/>
              <a:gd name="connsiteY7" fmla="*/ 2353733 h 235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2978" h="2353733">
                <a:moveTo>
                  <a:pt x="682978" y="0"/>
                </a:moveTo>
                <a:cubicBezTo>
                  <a:pt x="568678" y="8466"/>
                  <a:pt x="454378" y="16933"/>
                  <a:pt x="395111" y="118533"/>
                </a:cubicBezTo>
                <a:cubicBezTo>
                  <a:pt x="335844" y="220133"/>
                  <a:pt x="352778" y="471311"/>
                  <a:pt x="327378" y="609600"/>
                </a:cubicBezTo>
                <a:cubicBezTo>
                  <a:pt x="301978" y="747889"/>
                  <a:pt x="282222" y="838200"/>
                  <a:pt x="242711" y="948267"/>
                </a:cubicBezTo>
                <a:cubicBezTo>
                  <a:pt x="203200" y="1058334"/>
                  <a:pt x="121355" y="1143000"/>
                  <a:pt x="90311" y="1270000"/>
                </a:cubicBezTo>
                <a:cubicBezTo>
                  <a:pt x="59267" y="1397000"/>
                  <a:pt x="64912" y="1574800"/>
                  <a:pt x="56445" y="1710267"/>
                </a:cubicBezTo>
                <a:cubicBezTo>
                  <a:pt x="47978" y="1845734"/>
                  <a:pt x="0" y="1975556"/>
                  <a:pt x="39511" y="2082800"/>
                </a:cubicBezTo>
                <a:cubicBezTo>
                  <a:pt x="79022" y="2190044"/>
                  <a:pt x="186266" y="2271888"/>
                  <a:pt x="293511" y="2353733"/>
                </a:cubicBezTo>
              </a:path>
            </a:pathLst>
          </a:custGeom>
          <a:ln w="76200">
            <a:solidFill>
              <a:srgbClr val="00B050"/>
            </a:solidFill>
            <a:prstDash val="sysDot"/>
          </a:ln>
          <a:effectLst>
            <a:outerShdw blurRad="38100" dist="381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5" name="Picture 2"/>
          <p:cNvPicPr>
            <a:picLocks noChangeAspect="1" noChangeArrowheads="1"/>
          </p:cNvPicPr>
          <p:nvPr/>
        </p:nvPicPr>
        <p:blipFill>
          <a:blip r:embed="rId7" cstate="print"/>
          <a:srcRect/>
          <a:stretch>
            <a:fillRect/>
          </a:stretch>
        </p:blipFill>
        <p:spPr bwMode="auto">
          <a:xfrm>
            <a:off x="5029200" y="1143000"/>
            <a:ext cx="1207113" cy="1566808"/>
          </a:xfrm>
          <a:prstGeom prst="rect">
            <a:avLst/>
          </a:prstGeom>
          <a:noFill/>
          <a:ln w="9525">
            <a:noFill/>
            <a:miter lim="800000"/>
            <a:headEnd/>
            <a:tailEnd/>
          </a:ln>
          <a:effectLst/>
        </p:spPr>
      </p:pic>
      <p:pic>
        <p:nvPicPr>
          <p:cNvPr id="69" name="Picture 3"/>
          <p:cNvPicPr>
            <a:picLocks noChangeAspect="1" noChangeArrowheads="1"/>
          </p:cNvPicPr>
          <p:nvPr/>
        </p:nvPicPr>
        <p:blipFill>
          <a:blip r:embed="rId8" cstate="print"/>
          <a:srcRect/>
          <a:stretch>
            <a:fillRect/>
          </a:stretch>
        </p:blipFill>
        <p:spPr bwMode="auto">
          <a:xfrm>
            <a:off x="5867400" y="1752600"/>
            <a:ext cx="1760677" cy="1251008"/>
          </a:xfrm>
          <a:prstGeom prst="rect">
            <a:avLst/>
          </a:prstGeom>
          <a:noFill/>
          <a:ln w="9525">
            <a:noFill/>
            <a:miter lim="800000"/>
            <a:headEnd/>
            <a:tailEnd/>
          </a:ln>
          <a:effectLst/>
        </p:spPr>
      </p:pic>
      <p:pic>
        <p:nvPicPr>
          <p:cNvPr id="7172" name="Picture 4"/>
          <p:cNvPicPr>
            <a:picLocks noChangeAspect="1" noChangeArrowheads="1"/>
          </p:cNvPicPr>
          <p:nvPr/>
        </p:nvPicPr>
        <p:blipFill>
          <a:blip r:embed="rId9" cstate="print"/>
          <a:srcRect/>
          <a:stretch>
            <a:fillRect/>
          </a:stretch>
        </p:blipFill>
        <p:spPr bwMode="auto">
          <a:xfrm>
            <a:off x="4572000" y="3962400"/>
            <a:ext cx="4338659" cy="2590800"/>
          </a:xfrm>
          <a:prstGeom prst="rect">
            <a:avLst/>
          </a:prstGeom>
          <a:noFill/>
          <a:ln w="9525">
            <a:noFill/>
            <a:miter lim="800000"/>
            <a:headEnd/>
            <a:tailEnd/>
          </a:ln>
          <a:effectLst/>
        </p:spPr>
      </p:pic>
      <p:pic>
        <p:nvPicPr>
          <p:cNvPr id="7173" name="Picture 5"/>
          <p:cNvPicPr>
            <a:picLocks noChangeAspect="1" noChangeArrowheads="1"/>
          </p:cNvPicPr>
          <p:nvPr/>
        </p:nvPicPr>
        <p:blipFill>
          <a:blip r:embed="rId10" cstate="print"/>
          <a:srcRect t="27895" r="9677"/>
          <a:stretch>
            <a:fillRect/>
          </a:stretch>
        </p:blipFill>
        <p:spPr bwMode="auto">
          <a:xfrm>
            <a:off x="4648200" y="4038600"/>
            <a:ext cx="4495800" cy="2569027"/>
          </a:xfrm>
          <a:prstGeom prst="rect">
            <a:avLst/>
          </a:prstGeom>
          <a:noFill/>
          <a:ln w="25400">
            <a:solidFill>
              <a:schemeClr val="tx1"/>
            </a:solidFill>
            <a:miter lim="800000"/>
            <a:headEnd/>
            <a:tailEnd/>
          </a:ln>
          <a:effectLst/>
        </p:spPr>
      </p:pic>
      <p:pic>
        <p:nvPicPr>
          <p:cNvPr id="71" name="Picture 5"/>
          <p:cNvPicPr preferRelativeResize="0">
            <a:picLocks noChangeAspect="1" noChangeArrowheads="1"/>
          </p:cNvPicPr>
          <p:nvPr/>
        </p:nvPicPr>
        <p:blipFill>
          <a:blip r:embed="rId11" cstate="print"/>
          <a:srcRect t="27895" r="9677"/>
          <a:stretch>
            <a:fillRect/>
          </a:stretch>
        </p:blipFill>
        <p:spPr bwMode="auto">
          <a:xfrm>
            <a:off x="3771900" y="5562600"/>
            <a:ext cx="2247900" cy="1284514"/>
          </a:xfrm>
          <a:prstGeom prst="rect">
            <a:avLst/>
          </a:prstGeom>
          <a:noFill/>
          <a:ln w="25400">
            <a:solidFill>
              <a:schemeClr val="tx1"/>
            </a:solidFill>
            <a:miter lim="800000"/>
            <a:headEnd/>
            <a:tailEnd/>
          </a:ln>
          <a:effectLst/>
        </p:spPr>
      </p:pic>
      <p:pic>
        <p:nvPicPr>
          <p:cNvPr id="70" name="Picture 4"/>
          <p:cNvPicPr preferRelativeResize="0">
            <a:picLocks noChangeAspect="1" noChangeArrowheads="1"/>
          </p:cNvPicPr>
          <p:nvPr/>
        </p:nvPicPr>
        <p:blipFill>
          <a:blip r:embed="rId12" cstate="print"/>
          <a:srcRect/>
          <a:stretch>
            <a:fillRect/>
          </a:stretch>
        </p:blipFill>
        <p:spPr bwMode="auto">
          <a:xfrm>
            <a:off x="2895600" y="4419600"/>
            <a:ext cx="2169330" cy="12954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500" fill="hold"/>
                                        <p:tgtEl>
                                          <p:spTgt spid="51"/>
                                        </p:tgtEl>
                                        <p:attrNameLst>
                                          <p:attrName>r</p:attrName>
                                        </p:attrNameLst>
                                      </p:cBhvr>
                                    </p:animRot>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fade">
                                      <p:cBhvr>
                                        <p:cTn id="10" dur="1000"/>
                                        <p:tgtEl>
                                          <p:spTgt spid="7172"/>
                                        </p:tgtEl>
                                      </p:cBhvr>
                                    </p:animEffect>
                                  </p:childTnLst>
                                </p:cTn>
                              </p:par>
                            </p:childTnLst>
                          </p:cTn>
                        </p:par>
                        <p:par>
                          <p:cTn id="11" fill="hold">
                            <p:stCondLst>
                              <p:cond delay="1500"/>
                            </p:stCondLst>
                            <p:childTnLst>
                              <p:par>
                                <p:cTn id="12" presetID="22" presetClass="entr" presetSubtype="1" fill="hold" grpId="0" nodeType="afterEffect">
                                  <p:stCondLst>
                                    <p:cond delay="0"/>
                                  </p:stCondLst>
                                  <p:childTnLst>
                                    <p:set>
                                      <p:cBhvr>
                                        <p:cTn id="13" dur="1" fill="hold">
                                          <p:stCondLst>
                                            <p:cond delay="0"/>
                                          </p:stCondLst>
                                        </p:cTn>
                                        <p:tgtEl>
                                          <p:spTgt spid="68"/>
                                        </p:tgtEl>
                                        <p:attrNameLst>
                                          <p:attrName>style.visibility</p:attrName>
                                        </p:attrNameLst>
                                      </p:cBhvr>
                                      <p:to>
                                        <p:strVal val="visible"/>
                                      </p:to>
                                    </p:set>
                                    <p:animEffect transition="in" filter="wipe(up)">
                                      <p:cBhvr>
                                        <p:cTn id="14" dur="2000"/>
                                        <p:tgtEl>
                                          <p:spTgt spid="68"/>
                                        </p:tgtEl>
                                      </p:cBhvr>
                                    </p:animEffect>
                                  </p:childTnLst>
                                </p:cTn>
                              </p:par>
                            </p:childTnLst>
                          </p:cTn>
                        </p:par>
                        <p:par>
                          <p:cTn id="15" fill="hold">
                            <p:stCondLst>
                              <p:cond delay="3500"/>
                            </p:stCondLst>
                            <p:childTnLst>
                              <p:par>
                                <p:cTn id="16" presetID="49" presetClass="entr" presetSubtype="0" decel="100000" fill="hold" grpId="0" nodeType="afterEffect">
                                  <p:stCondLst>
                                    <p:cond delay="0"/>
                                  </p:stCondLst>
                                  <p:childTnLst>
                                    <p:set>
                                      <p:cBhvr>
                                        <p:cTn id="17" dur="1" fill="hold">
                                          <p:stCondLst>
                                            <p:cond delay="0"/>
                                          </p:stCondLst>
                                        </p:cTn>
                                        <p:tgtEl>
                                          <p:spTgt spid="66"/>
                                        </p:tgtEl>
                                        <p:attrNameLst>
                                          <p:attrName>style.visibility</p:attrName>
                                        </p:attrNameLst>
                                      </p:cBhvr>
                                      <p:to>
                                        <p:strVal val="visible"/>
                                      </p:to>
                                    </p:set>
                                    <p:anim calcmode="lin" valueType="num">
                                      <p:cBhvr>
                                        <p:cTn id="18" dur="1000" fill="hold"/>
                                        <p:tgtEl>
                                          <p:spTgt spid="66"/>
                                        </p:tgtEl>
                                        <p:attrNameLst>
                                          <p:attrName>ppt_w</p:attrName>
                                        </p:attrNameLst>
                                      </p:cBhvr>
                                      <p:tavLst>
                                        <p:tav tm="0">
                                          <p:val>
                                            <p:fltVal val="0"/>
                                          </p:val>
                                        </p:tav>
                                        <p:tav tm="100000">
                                          <p:val>
                                            <p:strVal val="#ppt_w"/>
                                          </p:val>
                                        </p:tav>
                                      </p:tavLst>
                                    </p:anim>
                                    <p:anim calcmode="lin" valueType="num">
                                      <p:cBhvr>
                                        <p:cTn id="19" dur="1000" fill="hold"/>
                                        <p:tgtEl>
                                          <p:spTgt spid="66"/>
                                        </p:tgtEl>
                                        <p:attrNameLst>
                                          <p:attrName>ppt_h</p:attrName>
                                        </p:attrNameLst>
                                      </p:cBhvr>
                                      <p:tavLst>
                                        <p:tav tm="0">
                                          <p:val>
                                            <p:fltVal val="0"/>
                                          </p:val>
                                        </p:tav>
                                        <p:tav tm="100000">
                                          <p:val>
                                            <p:strVal val="#ppt_h"/>
                                          </p:val>
                                        </p:tav>
                                      </p:tavLst>
                                    </p:anim>
                                    <p:anim calcmode="lin" valueType="num">
                                      <p:cBhvr>
                                        <p:cTn id="20" dur="1000" fill="hold"/>
                                        <p:tgtEl>
                                          <p:spTgt spid="66"/>
                                        </p:tgtEl>
                                        <p:attrNameLst>
                                          <p:attrName>style.rotation</p:attrName>
                                        </p:attrNameLst>
                                      </p:cBhvr>
                                      <p:tavLst>
                                        <p:tav tm="0">
                                          <p:val>
                                            <p:fltVal val="360"/>
                                          </p:val>
                                        </p:tav>
                                        <p:tav tm="100000">
                                          <p:val>
                                            <p:fltVal val="0"/>
                                          </p:val>
                                        </p:tav>
                                      </p:tavLst>
                                    </p:anim>
                                    <p:animEffect transition="in" filter="fade">
                                      <p:cBhvr>
                                        <p:cTn id="21" dur="1000"/>
                                        <p:tgtEl>
                                          <p:spTgt spid="6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mph" presetSubtype="0" fill="hold" nodeType="clickEffect">
                                  <p:stCondLst>
                                    <p:cond delay="0"/>
                                  </p:stCondLst>
                                  <p:childTnLst>
                                    <p:animScale>
                                      <p:cBhvr>
                                        <p:cTn id="25" dur="1000" fill="hold"/>
                                        <p:tgtEl>
                                          <p:spTgt spid="7172"/>
                                        </p:tgtEl>
                                      </p:cBhvr>
                                      <p:by x="50000" y="50000"/>
                                    </p:animScale>
                                  </p:childTnLst>
                                </p:cTn>
                              </p:par>
                              <p:par>
                                <p:cTn id="26" presetID="35" presetClass="path" presetSubtype="0" accel="50000" decel="50000" fill="hold" nodeType="withEffect">
                                  <p:stCondLst>
                                    <p:cond delay="0"/>
                                  </p:stCondLst>
                                  <p:childTnLst>
                                    <p:animMotion origin="layout" path="M -2.77778E-6 3.33333E-6 L -0.29548 -0.04445 " pathEditMode="relative" rAng="0" ptsTypes="AA">
                                      <p:cBhvr>
                                        <p:cTn id="27" dur="1000" fill="hold"/>
                                        <p:tgtEl>
                                          <p:spTgt spid="7172"/>
                                        </p:tgtEl>
                                        <p:attrNameLst>
                                          <p:attrName>ppt_x</p:attrName>
                                          <p:attrName>ppt_y</p:attrName>
                                        </p:attrNameLst>
                                      </p:cBhvr>
                                      <p:rCtr x="-148" y="-22"/>
                                    </p:animMotion>
                                  </p:childTnLst>
                                </p:cTn>
                              </p:par>
                              <p:par>
                                <p:cTn id="28" presetID="10" presetClass="entr" presetSubtype="0" fill="hold" nodeType="withEffect">
                                  <p:stCondLst>
                                    <p:cond delay="500"/>
                                  </p:stCondLst>
                                  <p:childTnLst>
                                    <p:set>
                                      <p:cBhvr>
                                        <p:cTn id="29" dur="1" fill="hold">
                                          <p:stCondLst>
                                            <p:cond delay="0"/>
                                          </p:stCondLst>
                                        </p:cTn>
                                        <p:tgtEl>
                                          <p:spTgt spid="70"/>
                                        </p:tgtEl>
                                        <p:attrNameLst>
                                          <p:attrName>style.visibility</p:attrName>
                                        </p:attrNameLst>
                                      </p:cBhvr>
                                      <p:to>
                                        <p:strVal val="visible"/>
                                      </p:to>
                                    </p:set>
                                    <p:animEffect transition="in" filter="fade">
                                      <p:cBhvr>
                                        <p:cTn id="30" dur="1000"/>
                                        <p:tgtEl>
                                          <p:spTgt spid="70"/>
                                        </p:tgtEl>
                                      </p:cBhvr>
                                    </p:animEffect>
                                  </p:childTnLst>
                                </p:cTn>
                              </p:par>
                              <p:par>
                                <p:cTn id="31" presetID="10" presetClass="exit" presetSubtype="0" fill="hold" nodeType="withEffect">
                                  <p:stCondLst>
                                    <p:cond delay="500"/>
                                  </p:stCondLst>
                                  <p:childTnLst>
                                    <p:animEffect transition="out" filter="fade">
                                      <p:cBhvr>
                                        <p:cTn id="32" dur="1000"/>
                                        <p:tgtEl>
                                          <p:spTgt spid="7172"/>
                                        </p:tgtEl>
                                      </p:cBhvr>
                                    </p:animEffect>
                                    <p:set>
                                      <p:cBhvr>
                                        <p:cTn id="33" dur="1" fill="hold">
                                          <p:stCondLst>
                                            <p:cond delay="999"/>
                                          </p:stCondLst>
                                        </p:cTn>
                                        <p:tgtEl>
                                          <p:spTgt spid="7172"/>
                                        </p:tgtEl>
                                        <p:attrNameLst>
                                          <p:attrName>style.visibility</p:attrName>
                                        </p:attrNameLst>
                                      </p:cBhvr>
                                      <p:to>
                                        <p:strVal val="hidden"/>
                                      </p:to>
                                    </p:se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7173"/>
                                        </p:tgtEl>
                                        <p:attrNameLst>
                                          <p:attrName>style.visibility</p:attrName>
                                        </p:attrNameLst>
                                      </p:cBhvr>
                                      <p:to>
                                        <p:strVal val="visible"/>
                                      </p:to>
                                    </p:set>
                                    <p:animEffect transition="in" filter="fade">
                                      <p:cBhvr>
                                        <p:cTn id="37" dur="1000"/>
                                        <p:tgtEl>
                                          <p:spTgt spid="717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mph" presetSubtype="0" fill="hold" nodeType="clickEffect">
                                  <p:stCondLst>
                                    <p:cond delay="0"/>
                                  </p:stCondLst>
                                  <p:childTnLst>
                                    <p:animScale>
                                      <p:cBhvr>
                                        <p:cTn id="41" dur="1000" fill="hold"/>
                                        <p:tgtEl>
                                          <p:spTgt spid="7173"/>
                                        </p:tgtEl>
                                      </p:cBhvr>
                                      <p:by x="50000" y="50000"/>
                                    </p:animScale>
                                  </p:childTnLst>
                                </p:cTn>
                              </p:par>
                              <p:par>
                                <p:cTn id="42" presetID="35" presetClass="path" presetSubtype="0" accel="50000" decel="50000" fill="hold" nodeType="withEffect">
                                  <p:stCondLst>
                                    <p:cond delay="0"/>
                                  </p:stCondLst>
                                  <p:childTnLst>
                                    <p:animMotion origin="layout" path="M 3.33333E-6 2.59259E-6 L -0.24584 0.12384 " pathEditMode="relative" rAng="0" ptsTypes="AA">
                                      <p:cBhvr>
                                        <p:cTn id="43" dur="1000" fill="hold"/>
                                        <p:tgtEl>
                                          <p:spTgt spid="7173"/>
                                        </p:tgtEl>
                                        <p:attrNameLst>
                                          <p:attrName>ppt_x</p:attrName>
                                          <p:attrName>ppt_y</p:attrName>
                                        </p:attrNameLst>
                                      </p:cBhvr>
                                      <p:rCtr x="-123" y="62"/>
                                    </p:animMotion>
                                  </p:childTnLst>
                                </p:cTn>
                              </p:par>
                              <p:par>
                                <p:cTn id="44" presetID="10" presetClass="exit" presetSubtype="0" fill="hold" nodeType="withEffect">
                                  <p:stCondLst>
                                    <p:cond delay="500"/>
                                  </p:stCondLst>
                                  <p:childTnLst>
                                    <p:animEffect transition="out" filter="fade">
                                      <p:cBhvr>
                                        <p:cTn id="45" dur="1000"/>
                                        <p:tgtEl>
                                          <p:spTgt spid="7173"/>
                                        </p:tgtEl>
                                      </p:cBhvr>
                                    </p:animEffect>
                                    <p:set>
                                      <p:cBhvr>
                                        <p:cTn id="46" dur="1" fill="hold">
                                          <p:stCondLst>
                                            <p:cond delay="999"/>
                                          </p:stCondLst>
                                        </p:cTn>
                                        <p:tgtEl>
                                          <p:spTgt spid="7173"/>
                                        </p:tgtEl>
                                        <p:attrNameLst>
                                          <p:attrName>style.visibility</p:attrName>
                                        </p:attrNameLst>
                                      </p:cBhvr>
                                      <p:to>
                                        <p:strVal val="hidden"/>
                                      </p:to>
                                    </p:set>
                                  </p:childTnLst>
                                </p:cTn>
                              </p:par>
                              <p:par>
                                <p:cTn id="47" presetID="10" presetClass="entr" presetSubtype="0" fill="hold" nodeType="withEffect">
                                  <p:stCondLst>
                                    <p:cond delay="500"/>
                                  </p:stCondLst>
                                  <p:childTnLst>
                                    <p:set>
                                      <p:cBhvr>
                                        <p:cTn id="48" dur="1" fill="hold">
                                          <p:stCondLst>
                                            <p:cond delay="0"/>
                                          </p:stCondLst>
                                        </p:cTn>
                                        <p:tgtEl>
                                          <p:spTgt spid="71"/>
                                        </p:tgtEl>
                                        <p:attrNameLst>
                                          <p:attrName>style.visibility</p:attrName>
                                        </p:attrNameLst>
                                      </p:cBhvr>
                                      <p:to>
                                        <p:strVal val="visible"/>
                                      </p:to>
                                    </p:set>
                                    <p:animEffect transition="in" filter="fade">
                                      <p:cBhvr>
                                        <p:cTn id="49" dur="1000"/>
                                        <p:tgtEl>
                                          <p:spTgt spid="71"/>
                                        </p:tgtEl>
                                      </p:cBhvr>
                                    </p:animEffect>
                                  </p:childTnLst>
                                </p:cTn>
                              </p:par>
                            </p:childTnLst>
                          </p:cTn>
                        </p:par>
                        <p:par>
                          <p:cTn id="50" fill="hold">
                            <p:stCondLst>
                              <p:cond delay="1500"/>
                            </p:stCondLst>
                            <p:childTnLst>
                              <p:par>
                                <p:cTn id="51" presetID="53" presetClass="entr" presetSubtype="0" fill="hold" grpId="0" nodeType="afterEffect">
                                  <p:stCondLst>
                                    <p:cond delay="0"/>
                                  </p:stCondLst>
                                  <p:childTnLst>
                                    <p:set>
                                      <p:cBhvr>
                                        <p:cTn id="52" dur="1" fill="hold">
                                          <p:stCondLst>
                                            <p:cond delay="0"/>
                                          </p:stCondLst>
                                        </p:cTn>
                                        <p:tgtEl>
                                          <p:spTgt spid="67"/>
                                        </p:tgtEl>
                                        <p:attrNameLst>
                                          <p:attrName>style.visibility</p:attrName>
                                        </p:attrNameLst>
                                      </p:cBhvr>
                                      <p:to>
                                        <p:strVal val="visible"/>
                                      </p:to>
                                    </p:set>
                                    <p:anim calcmode="lin" valueType="num">
                                      <p:cBhvr>
                                        <p:cTn id="53" dur="1000" fill="hold"/>
                                        <p:tgtEl>
                                          <p:spTgt spid="67"/>
                                        </p:tgtEl>
                                        <p:attrNameLst>
                                          <p:attrName>ppt_w</p:attrName>
                                        </p:attrNameLst>
                                      </p:cBhvr>
                                      <p:tavLst>
                                        <p:tav tm="0">
                                          <p:val>
                                            <p:fltVal val="0"/>
                                          </p:val>
                                        </p:tav>
                                        <p:tav tm="100000">
                                          <p:val>
                                            <p:strVal val="#ppt_w"/>
                                          </p:val>
                                        </p:tav>
                                      </p:tavLst>
                                    </p:anim>
                                    <p:anim calcmode="lin" valueType="num">
                                      <p:cBhvr>
                                        <p:cTn id="54" dur="1000" fill="hold"/>
                                        <p:tgtEl>
                                          <p:spTgt spid="67"/>
                                        </p:tgtEl>
                                        <p:attrNameLst>
                                          <p:attrName>ppt_h</p:attrName>
                                        </p:attrNameLst>
                                      </p:cBhvr>
                                      <p:tavLst>
                                        <p:tav tm="0">
                                          <p:val>
                                            <p:fltVal val="0"/>
                                          </p:val>
                                        </p:tav>
                                        <p:tav tm="100000">
                                          <p:val>
                                            <p:strVal val="#ppt_h"/>
                                          </p:val>
                                        </p:tav>
                                      </p:tavLst>
                                    </p:anim>
                                    <p:animEffect transition="in" filter="fade">
                                      <p:cBhvr>
                                        <p:cTn id="55"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66" grpId="0" animBg="1"/>
      <p:bldP spid="67" grpId="0" animBg="1"/>
      <p:bldP spid="68"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0" y="-76200"/>
            <a:ext cx="9144000" cy="6934201"/>
            <a:chOff x="0" y="-76200"/>
            <a:chExt cx="9144000" cy="6934201"/>
          </a:xfrm>
        </p:grpSpPr>
        <p:sp useBgFill="1">
          <p:nvSpPr>
            <p:cNvPr id="10" name="Rectangle 9"/>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76200"/>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the people</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grpSp>
          <p:nvGrpSpPr>
            <p:cNvPr id="3" name="Group 43"/>
            <p:cNvGrpSpPr/>
            <p:nvPr/>
          </p:nvGrpSpPr>
          <p:grpSpPr>
            <a:xfrm>
              <a:off x="1501775" y="689610"/>
              <a:ext cx="6050560" cy="6168391"/>
              <a:chOff x="1501775" y="689610"/>
              <a:chExt cx="6050560" cy="6168391"/>
            </a:xfrm>
          </p:grpSpPr>
          <p:pic>
            <p:nvPicPr>
              <p:cNvPr id="14" name="Picture 13"/>
              <p:cNvPicPr>
                <a:picLocks noChangeAspect="1" noChangeArrowheads="1"/>
              </p:cNvPicPr>
              <p:nvPr/>
            </p:nvPicPr>
            <p:blipFill>
              <a:blip r:embed="rId2" cstate="print"/>
              <a:srcRect/>
              <a:stretch>
                <a:fillRect/>
              </a:stretch>
            </p:blipFill>
            <p:spPr bwMode="auto">
              <a:xfrm>
                <a:off x="1501775" y="762003"/>
                <a:ext cx="5813425" cy="6095998"/>
              </a:xfrm>
              <a:prstGeom prst="rect">
                <a:avLst/>
              </a:prstGeom>
              <a:noFill/>
              <a:ln w="9525">
                <a:noFill/>
                <a:miter lim="800000"/>
                <a:headEnd/>
                <a:tailEnd/>
              </a:ln>
              <a:effectLst/>
            </p:spPr>
          </p:pic>
          <p:grpSp>
            <p:nvGrpSpPr>
              <p:cNvPr id="4" name="Group 31"/>
              <p:cNvGrpSpPr/>
              <p:nvPr/>
            </p:nvGrpSpPr>
            <p:grpSpPr>
              <a:xfrm>
                <a:off x="4926330" y="2644140"/>
                <a:ext cx="2160270" cy="1028700"/>
                <a:chOff x="6934200" y="5181600"/>
                <a:chExt cx="1600200" cy="762000"/>
              </a:xfrm>
            </p:grpSpPr>
            <p:sp>
              <p:nvSpPr>
                <p:cNvPr id="40" name="Cloud 39"/>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41" name="TextBox 40"/>
                <p:cNvSpPr txBox="1"/>
                <p:nvPr/>
              </p:nvSpPr>
              <p:spPr>
                <a:xfrm>
                  <a:off x="7315200" y="5334000"/>
                  <a:ext cx="477149" cy="341974"/>
                </a:xfrm>
                <a:prstGeom prst="rect">
                  <a:avLst/>
                </a:prstGeom>
                <a:noFill/>
              </p:spPr>
              <p:txBody>
                <a:bodyPr wrap="none" rtlCol="0">
                  <a:spAutoFit/>
                </a:bodyPr>
                <a:lstStyle/>
                <a:p>
                  <a:r>
                    <a:rPr lang="en-US" sz="2400" b="1" dirty="0" smtClean="0">
                      <a:solidFill>
                        <a:schemeClr val="bg1"/>
                      </a:solidFill>
                    </a:rPr>
                    <a:t>Ute</a:t>
                  </a:r>
                  <a:endParaRPr lang="en-US" sz="2400" b="1" dirty="0">
                    <a:solidFill>
                      <a:schemeClr val="bg1"/>
                    </a:solidFill>
                  </a:endParaRPr>
                </a:p>
              </p:txBody>
            </p:sp>
          </p:grpSp>
          <p:grpSp>
            <p:nvGrpSpPr>
              <p:cNvPr id="5" name="Group 34"/>
              <p:cNvGrpSpPr/>
              <p:nvPr/>
            </p:nvGrpSpPr>
            <p:grpSpPr>
              <a:xfrm>
                <a:off x="4572000" y="5334000"/>
                <a:ext cx="2160270" cy="1028700"/>
                <a:chOff x="6934200" y="5181600"/>
                <a:chExt cx="1600200" cy="762000"/>
              </a:xfrm>
            </p:grpSpPr>
            <p:sp>
              <p:nvSpPr>
                <p:cNvPr id="38" name="Cloud 37"/>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9" name="TextBox 38"/>
                <p:cNvSpPr txBox="1"/>
                <p:nvPr/>
              </p:nvSpPr>
              <p:spPr>
                <a:xfrm>
                  <a:off x="7162800" y="5257800"/>
                  <a:ext cx="842111" cy="341974"/>
                </a:xfrm>
                <a:prstGeom prst="rect">
                  <a:avLst/>
                </a:prstGeom>
                <a:noFill/>
              </p:spPr>
              <p:txBody>
                <a:bodyPr wrap="none" rtlCol="0">
                  <a:spAutoFit/>
                </a:bodyPr>
                <a:lstStyle/>
                <a:p>
                  <a:r>
                    <a:rPr lang="en-US" sz="2400" b="1" dirty="0" smtClean="0">
                      <a:solidFill>
                        <a:schemeClr val="bg1"/>
                      </a:solidFill>
                    </a:rPr>
                    <a:t>Apache</a:t>
                  </a:r>
                  <a:endParaRPr lang="en-US" sz="2400" b="1" dirty="0">
                    <a:solidFill>
                      <a:schemeClr val="bg1"/>
                    </a:solidFill>
                  </a:endParaRPr>
                </a:p>
              </p:txBody>
            </p:sp>
          </p:grpSp>
          <p:grpSp>
            <p:nvGrpSpPr>
              <p:cNvPr id="6" name="Group 37"/>
              <p:cNvGrpSpPr/>
              <p:nvPr/>
            </p:nvGrpSpPr>
            <p:grpSpPr>
              <a:xfrm>
                <a:off x="3619412" y="3793645"/>
                <a:ext cx="1033256" cy="1724914"/>
                <a:chOff x="7413906" y="4432885"/>
                <a:chExt cx="765374" cy="1277714"/>
              </a:xfrm>
            </p:grpSpPr>
            <p:sp>
              <p:nvSpPr>
                <p:cNvPr id="35" name="Cloud 34"/>
                <p:cNvSpPr/>
                <p:nvPr/>
              </p:nvSpPr>
              <p:spPr>
                <a:xfrm rot="18456908">
                  <a:off x="7157736" y="4689055"/>
                  <a:ext cx="1277714" cy="765374"/>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7" name="TextBox 36"/>
                <p:cNvSpPr txBox="1"/>
                <p:nvPr/>
              </p:nvSpPr>
              <p:spPr>
                <a:xfrm rot="21440427">
                  <a:off x="7505383" y="4911794"/>
                  <a:ext cx="663924" cy="305877"/>
                </a:xfrm>
                <a:prstGeom prst="rect">
                  <a:avLst/>
                </a:prstGeom>
                <a:noFill/>
              </p:spPr>
              <p:txBody>
                <a:bodyPr wrap="square" rtlCol="0">
                  <a:spAutoFit/>
                </a:bodyPr>
                <a:lstStyle/>
                <a:p>
                  <a:pPr algn="ctr">
                    <a:lnSpc>
                      <a:spcPts val="2500"/>
                    </a:lnSpc>
                  </a:pPr>
                  <a:r>
                    <a:rPr lang="en-US" sz="2200" b="1" spc="-100" dirty="0" smtClean="0">
                      <a:solidFill>
                        <a:schemeClr val="bg1"/>
                      </a:solidFill>
                    </a:rPr>
                    <a:t>Hopi</a:t>
                  </a:r>
                  <a:r>
                    <a:rPr lang="en-US" sz="2200" b="1" spc="-100" dirty="0" smtClean="0"/>
                    <a:t> </a:t>
                  </a:r>
                </a:p>
              </p:txBody>
            </p:sp>
          </p:grpSp>
          <p:grpSp>
            <p:nvGrpSpPr>
              <p:cNvPr id="7" name="Group 40"/>
              <p:cNvGrpSpPr/>
              <p:nvPr/>
            </p:nvGrpSpPr>
            <p:grpSpPr>
              <a:xfrm>
                <a:off x="2971800" y="689610"/>
                <a:ext cx="2160270" cy="1028700"/>
                <a:chOff x="6934200" y="5181600"/>
                <a:chExt cx="1600200" cy="762000"/>
              </a:xfrm>
            </p:grpSpPr>
            <p:sp>
              <p:nvSpPr>
                <p:cNvPr id="33" name="Cloud 32"/>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endParaRPr>
                </a:p>
              </p:txBody>
            </p:sp>
            <p:sp>
              <p:nvSpPr>
                <p:cNvPr id="34" name="TextBox 33"/>
                <p:cNvSpPr txBox="1"/>
                <p:nvPr/>
              </p:nvSpPr>
              <p:spPr>
                <a:xfrm>
                  <a:off x="7385756" y="5450890"/>
                  <a:ext cx="477149" cy="341974"/>
                </a:xfrm>
                <a:prstGeom prst="rect">
                  <a:avLst/>
                </a:prstGeom>
                <a:noFill/>
              </p:spPr>
              <p:txBody>
                <a:bodyPr wrap="none" rtlCol="0">
                  <a:spAutoFit/>
                </a:bodyPr>
                <a:lstStyle/>
                <a:p>
                  <a:r>
                    <a:rPr lang="en-US" sz="2400" b="1" dirty="0" smtClean="0">
                      <a:solidFill>
                        <a:schemeClr val="bg1"/>
                      </a:solidFill>
                    </a:rPr>
                    <a:t>Ute</a:t>
                  </a:r>
                  <a:endParaRPr lang="en-US" sz="2400" b="1" dirty="0">
                    <a:solidFill>
                      <a:schemeClr val="bg1"/>
                    </a:solidFill>
                  </a:endParaRPr>
                </a:p>
              </p:txBody>
            </p:sp>
          </p:grpSp>
          <p:grpSp>
            <p:nvGrpSpPr>
              <p:cNvPr id="8" name="Group 43"/>
              <p:cNvGrpSpPr/>
              <p:nvPr/>
            </p:nvGrpSpPr>
            <p:grpSpPr>
              <a:xfrm rot="18769763">
                <a:off x="2723714" y="2104664"/>
                <a:ext cx="2160270" cy="1058612"/>
                <a:chOff x="6934200" y="5159443"/>
                <a:chExt cx="1600200" cy="784157"/>
              </a:xfrm>
            </p:grpSpPr>
            <p:sp>
              <p:nvSpPr>
                <p:cNvPr id="31" name="Cloud 30"/>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2" name="TextBox 31"/>
                <p:cNvSpPr txBox="1"/>
                <p:nvPr/>
              </p:nvSpPr>
              <p:spPr>
                <a:xfrm rot="2830237">
                  <a:off x="7308355" y="5356601"/>
                  <a:ext cx="736289" cy="341974"/>
                </a:xfrm>
                <a:prstGeom prst="rect">
                  <a:avLst/>
                </a:prstGeom>
                <a:noFill/>
              </p:spPr>
              <p:txBody>
                <a:bodyPr wrap="none" rtlCol="0">
                  <a:spAutoFit/>
                </a:bodyPr>
                <a:lstStyle/>
                <a:p>
                  <a:r>
                    <a:rPr lang="en-US" sz="2400" b="1" dirty="0" smtClean="0">
                      <a:solidFill>
                        <a:schemeClr val="bg1"/>
                      </a:solidFill>
                    </a:rPr>
                    <a:t>Paiute</a:t>
                  </a:r>
                  <a:endParaRPr lang="en-US" sz="2400" b="1" dirty="0">
                    <a:solidFill>
                      <a:schemeClr val="bg1"/>
                    </a:solidFill>
                  </a:endParaRPr>
                </a:p>
              </p:txBody>
            </p:sp>
          </p:grpSp>
          <p:sp>
            <p:nvSpPr>
              <p:cNvPr id="20" name="Oval 19"/>
              <p:cNvSpPr>
                <a:spLocks noChangeAspect="1"/>
              </p:cNvSpPr>
              <p:nvPr/>
            </p:nvSpPr>
            <p:spPr>
              <a:xfrm rot="191472">
                <a:off x="7232295" y="4045674"/>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a:spLocks noChangeAspect="1"/>
              </p:cNvSpPr>
              <p:nvPr/>
            </p:nvSpPr>
            <p:spPr>
              <a:xfrm rot="191472">
                <a:off x="7019060" y="4809260"/>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a:spLocks noChangeAspect="1"/>
              </p:cNvSpPr>
              <p:nvPr/>
            </p:nvSpPr>
            <p:spPr>
              <a:xfrm rot="191472">
                <a:off x="5995900" y="5386300"/>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rot="191472">
                <a:off x="4809260" y="5190259"/>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28"/>
              <p:cNvGrpSpPr/>
              <p:nvPr/>
            </p:nvGrpSpPr>
            <p:grpSpPr>
              <a:xfrm>
                <a:off x="5033010" y="3886200"/>
                <a:ext cx="1748790" cy="1028700"/>
                <a:chOff x="7162800" y="5181600"/>
                <a:chExt cx="1295400" cy="762000"/>
              </a:xfrm>
            </p:grpSpPr>
            <p:sp>
              <p:nvSpPr>
                <p:cNvPr id="27" name="Cloud 26"/>
                <p:cNvSpPr/>
                <p:nvPr/>
              </p:nvSpPr>
              <p:spPr>
                <a:xfrm>
                  <a:off x="7162800" y="5181600"/>
                  <a:ext cx="12954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0" name="TextBox 29"/>
                <p:cNvSpPr txBox="1"/>
                <p:nvPr/>
              </p:nvSpPr>
              <p:spPr>
                <a:xfrm>
                  <a:off x="7481310" y="5452129"/>
                  <a:ext cx="737001" cy="299560"/>
                </a:xfrm>
                <a:prstGeom prst="rect">
                  <a:avLst/>
                </a:prstGeom>
                <a:noFill/>
              </p:spPr>
              <p:txBody>
                <a:bodyPr wrap="none" rtlCol="0">
                  <a:spAutoFit/>
                </a:bodyPr>
                <a:lstStyle/>
                <a:p>
                  <a:pPr>
                    <a:lnSpc>
                      <a:spcPts val="2400"/>
                    </a:lnSpc>
                  </a:pPr>
                  <a:r>
                    <a:rPr lang="en-US" sz="2400" b="1" spc="-100" dirty="0" smtClean="0">
                      <a:solidFill>
                        <a:schemeClr val="bg1"/>
                      </a:solidFill>
                    </a:rPr>
                    <a:t>Navajo</a:t>
                  </a:r>
                </a:p>
              </p:txBody>
            </p:sp>
          </p:grpSp>
        </p:grpSp>
      </p:grpSp>
      <p:sp>
        <p:nvSpPr>
          <p:cNvPr id="51" name="TextBox 50"/>
          <p:cNvSpPr txBox="1"/>
          <p:nvPr/>
        </p:nvSpPr>
        <p:spPr>
          <a:xfrm>
            <a:off x="6705600" y="0"/>
            <a:ext cx="2028119" cy="769441"/>
          </a:xfrm>
          <a:prstGeom prst="rect">
            <a:avLst/>
          </a:prstGeom>
          <a:noFill/>
        </p:spPr>
        <p:txBody>
          <a:bodyPr wrap="none" rtlCol="0">
            <a:spAutoFit/>
          </a:bodyPr>
          <a:lstStyle/>
          <a:p>
            <a:r>
              <a:rPr lang="en-US" sz="4400" b="1" dirty="0" smtClean="0"/>
              <a:t>1875 CE</a:t>
            </a:r>
            <a:endParaRPr lang="en-US" sz="4400" b="1" dirty="0"/>
          </a:p>
        </p:txBody>
      </p:sp>
      <p:grpSp>
        <p:nvGrpSpPr>
          <p:cNvPr id="12" name="Group 39"/>
          <p:cNvGrpSpPr/>
          <p:nvPr/>
        </p:nvGrpSpPr>
        <p:grpSpPr>
          <a:xfrm rot="634516">
            <a:off x="4060734" y="809718"/>
            <a:ext cx="5125698" cy="804443"/>
            <a:chOff x="1708030" y="897147"/>
            <a:chExt cx="3864634" cy="620894"/>
          </a:xfrm>
        </p:grpSpPr>
        <p:sp>
          <p:nvSpPr>
            <p:cNvPr id="57" name="Freeform 56"/>
            <p:cNvSpPr/>
            <p:nvPr/>
          </p:nvSpPr>
          <p:spPr>
            <a:xfrm>
              <a:off x="1708030" y="897147"/>
              <a:ext cx="3864634" cy="586596"/>
            </a:xfrm>
            <a:custGeom>
              <a:avLst/>
              <a:gdLst>
                <a:gd name="connsiteX0" fmla="*/ 3864634 w 3864634"/>
                <a:gd name="connsiteY0" fmla="*/ 34506 h 586596"/>
                <a:gd name="connsiteX1" fmla="*/ 3019245 w 3864634"/>
                <a:gd name="connsiteY1" fmla="*/ 0 h 586596"/>
                <a:gd name="connsiteX2" fmla="*/ 1777042 w 3864634"/>
                <a:gd name="connsiteY2" fmla="*/ 17253 h 586596"/>
                <a:gd name="connsiteX3" fmla="*/ 741872 w 3864634"/>
                <a:gd name="connsiteY3" fmla="*/ 172528 h 586596"/>
                <a:gd name="connsiteX4" fmla="*/ 0 w 3864634"/>
                <a:gd name="connsiteY4" fmla="*/ 586596 h 586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4634" h="586596">
                  <a:moveTo>
                    <a:pt x="3864634" y="34506"/>
                  </a:moveTo>
                  <a:cubicBezTo>
                    <a:pt x="3615905" y="18690"/>
                    <a:pt x="3019245" y="0"/>
                    <a:pt x="3019245" y="0"/>
                  </a:cubicBezTo>
                  <a:lnTo>
                    <a:pt x="1777042" y="17253"/>
                  </a:lnTo>
                  <a:cubicBezTo>
                    <a:pt x="1397480" y="46008"/>
                    <a:pt x="1038046" y="77638"/>
                    <a:pt x="741872" y="172528"/>
                  </a:cubicBezTo>
                  <a:cubicBezTo>
                    <a:pt x="445698" y="267418"/>
                    <a:pt x="222849" y="427007"/>
                    <a:pt x="0" y="586596"/>
                  </a:cubicBezTo>
                </a:path>
              </a:pathLst>
            </a:custGeom>
            <a:ln w="76200">
              <a:solidFill>
                <a:srgbClr val="0033CC"/>
              </a:solidFill>
              <a:prstDash val="sysDash"/>
            </a:ln>
            <a:effectLst>
              <a:outerShdw dist="88900" dir="9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Rectangle 57"/>
            <p:cNvSpPr/>
            <p:nvPr/>
          </p:nvSpPr>
          <p:spPr>
            <a:xfrm>
              <a:off x="4445133" y="1002999"/>
              <a:ext cx="1079539" cy="515042"/>
            </a:xfrm>
            <a:prstGeom prst="rect">
              <a:avLst/>
            </a:prstGeom>
            <a:noFill/>
          </p:spPr>
          <p:txBody>
            <a:bodyPr wrap="none">
              <a:spAutoFit/>
            </a:bodyPr>
            <a:lstStyle/>
            <a:p>
              <a:pPr algn="ctr">
                <a:lnSpc>
                  <a:spcPts val="2200"/>
                </a:lnSpc>
              </a:pPr>
              <a:r>
                <a:rPr lang="en-US" sz="2400" b="1" dirty="0" smtClean="0">
                  <a:solidFill>
                    <a:srgbClr val="0033CC"/>
                  </a:solidFill>
                  <a:effectLst>
                    <a:outerShdw dist="38100" dir="7200000" algn="ctr" rotWithShape="0">
                      <a:schemeClr val="bg1"/>
                    </a:outerShdw>
                  </a:effectLst>
                </a:rPr>
                <a:t>1847</a:t>
              </a:r>
            </a:p>
            <a:p>
              <a:pPr algn="ctr">
                <a:lnSpc>
                  <a:spcPts val="2200"/>
                </a:lnSpc>
              </a:pPr>
              <a:r>
                <a:rPr lang="en-US" sz="2400" b="1" dirty="0" smtClean="0">
                  <a:solidFill>
                    <a:srgbClr val="0033CC"/>
                  </a:solidFill>
                  <a:effectLst>
                    <a:outerShdw dist="38100" dir="7200000" algn="ctr" rotWithShape="0">
                      <a:schemeClr val="bg1"/>
                    </a:outerShdw>
                  </a:effectLst>
                </a:rPr>
                <a:t>Mormons</a:t>
              </a:r>
              <a:endParaRPr lang="en-US" sz="2400" b="1" dirty="0">
                <a:solidFill>
                  <a:srgbClr val="0033CC"/>
                </a:solidFill>
                <a:effectLst>
                  <a:outerShdw dist="38100" dir="7200000" algn="ctr" rotWithShape="0">
                    <a:schemeClr val="bg1"/>
                  </a:outerShdw>
                </a:effectLst>
              </a:endParaRPr>
            </a:p>
          </p:txBody>
        </p:sp>
      </p:grpSp>
      <p:pic>
        <p:nvPicPr>
          <p:cNvPr id="59" name="Picture 1" descr="C:\Users\Sandra\AppData\Local\Microsoft\Windows\INetCache\IE\XTNHX9F4\anim-explosion[1].png"/>
          <p:cNvPicPr>
            <a:picLocks noChangeAspect="1" noChangeArrowheads="1"/>
          </p:cNvPicPr>
          <p:nvPr/>
        </p:nvPicPr>
        <p:blipFill>
          <a:blip r:embed="rId3" cstate="print"/>
          <a:srcRect r="-1754" b="9688"/>
          <a:stretch>
            <a:fillRect/>
          </a:stretch>
        </p:blipFill>
        <p:spPr bwMode="auto">
          <a:xfrm rot="10198745">
            <a:off x="2224914" y="1139303"/>
            <a:ext cx="3889858" cy="4893867"/>
          </a:xfrm>
          <a:prstGeom prst="rect">
            <a:avLst/>
          </a:prstGeom>
          <a:noFill/>
        </p:spPr>
      </p:pic>
      <p:sp>
        <p:nvSpPr>
          <p:cNvPr id="48" name="Freeform 47"/>
          <p:cNvSpPr/>
          <p:nvPr/>
        </p:nvSpPr>
        <p:spPr>
          <a:xfrm>
            <a:off x="2971800" y="1126671"/>
            <a:ext cx="996043" cy="2530929"/>
          </a:xfrm>
          <a:custGeom>
            <a:avLst/>
            <a:gdLst>
              <a:gd name="connsiteX0" fmla="*/ 342900 w 342900"/>
              <a:gd name="connsiteY0" fmla="*/ 0 h 2677886"/>
              <a:gd name="connsiteX1" fmla="*/ 212271 w 342900"/>
              <a:gd name="connsiteY1" fmla="*/ 310243 h 2677886"/>
              <a:gd name="connsiteX2" fmla="*/ 212271 w 342900"/>
              <a:gd name="connsiteY2" fmla="*/ 832758 h 2677886"/>
              <a:gd name="connsiteX3" fmla="*/ 212271 w 342900"/>
              <a:gd name="connsiteY3" fmla="*/ 1273629 h 2677886"/>
              <a:gd name="connsiteX4" fmla="*/ 130628 w 342900"/>
              <a:gd name="connsiteY4" fmla="*/ 1502229 h 2677886"/>
              <a:gd name="connsiteX5" fmla="*/ 81643 w 342900"/>
              <a:gd name="connsiteY5" fmla="*/ 1959429 h 2677886"/>
              <a:gd name="connsiteX6" fmla="*/ 179614 w 342900"/>
              <a:gd name="connsiteY6" fmla="*/ 2171700 h 2677886"/>
              <a:gd name="connsiteX7" fmla="*/ 0 w 342900"/>
              <a:gd name="connsiteY7" fmla="*/ 2677886 h 2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 h="2677886">
                <a:moveTo>
                  <a:pt x="342900" y="0"/>
                </a:moveTo>
                <a:cubicBezTo>
                  <a:pt x="288471" y="85725"/>
                  <a:pt x="234043" y="171450"/>
                  <a:pt x="212271" y="310243"/>
                </a:cubicBezTo>
                <a:cubicBezTo>
                  <a:pt x="190500" y="449036"/>
                  <a:pt x="212271" y="832758"/>
                  <a:pt x="212271" y="832758"/>
                </a:cubicBezTo>
                <a:cubicBezTo>
                  <a:pt x="212271" y="993322"/>
                  <a:pt x="225878" y="1162051"/>
                  <a:pt x="212271" y="1273629"/>
                </a:cubicBezTo>
                <a:cubicBezTo>
                  <a:pt x="198664" y="1385207"/>
                  <a:pt x="152399" y="1387929"/>
                  <a:pt x="130628" y="1502229"/>
                </a:cubicBezTo>
                <a:cubicBezTo>
                  <a:pt x="108857" y="1616529"/>
                  <a:pt x="73479" y="1847851"/>
                  <a:pt x="81643" y="1959429"/>
                </a:cubicBezTo>
                <a:cubicBezTo>
                  <a:pt x="89807" y="2071007"/>
                  <a:pt x="193221" y="2051957"/>
                  <a:pt x="179614" y="2171700"/>
                </a:cubicBezTo>
                <a:cubicBezTo>
                  <a:pt x="166007" y="2291443"/>
                  <a:pt x="83003" y="2484664"/>
                  <a:pt x="0" y="2677886"/>
                </a:cubicBezTo>
              </a:path>
            </a:pathLst>
          </a:custGeom>
          <a:ln w="76200">
            <a:solidFill>
              <a:schemeClr val="tx1"/>
            </a:solidFill>
            <a:prstDash val="sysDot"/>
          </a:ln>
          <a:effectLst>
            <a:outerShdw dist="635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5-Point Star 48"/>
          <p:cNvSpPr/>
          <p:nvPr/>
        </p:nvSpPr>
        <p:spPr>
          <a:xfrm>
            <a:off x="2743200" y="3429000"/>
            <a:ext cx="457200" cy="381000"/>
          </a:xfrm>
          <a:prstGeom prst="star5">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1981200" y="3352800"/>
            <a:ext cx="824265" cy="667299"/>
          </a:xfrm>
          <a:prstGeom prst="rect">
            <a:avLst/>
          </a:prstGeom>
          <a:solidFill>
            <a:schemeClr val="bg1"/>
          </a:solidFill>
        </p:spPr>
        <p:txBody>
          <a:bodyPr wrap="none" rtlCol="0">
            <a:spAutoFit/>
          </a:bodyPr>
          <a:lstStyle/>
          <a:p>
            <a:pPr>
              <a:lnSpc>
                <a:spcPts val="2200"/>
              </a:lnSpc>
            </a:pPr>
            <a:r>
              <a:rPr lang="en-US" sz="2400" b="1" dirty="0" smtClean="0"/>
              <a:t>1863</a:t>
            </a:r>
          </a:p>
          <a:p>
            <a:pPr>
              <a:lnSpc>
                <a:spcPts val="2200"/>
              </a:lnSpc>
            </a:pPr>
            <a:r>
              <a:rPr lang="en-US" sz="2400" b="1" dirty="0" smtClean="0"/>
              <a:t>ZION</a:t>
            </a:r>
            <a:endParaRPr lang="en-US" sz="2400" b="1" dirty="0"/>
          </a:p>
        </p:txBody>
      </p:sp>
      <p:sp>
        <p:nvSpPr>
          <p:cNvPr id="60" name="5-Point Star 59"/>
          <p:cNvSpPr/>
          <p:nvPr/>
        </p:nvSpPr>
        <p:spPr>
          <a:xfrm>
            <a:off x="3733800" y="838200"/>
            <a:ext cx="457200" cy="381000"/>
          </a:xfrm>
          <a:prstGeom prst="star5">
            <a:avLst/>
          </a:prstGeom>
          <a:solidFill>
            <a:srgbClr val="0033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3"/>
          <p:cNvPicPr preferRelativeResize="0">
            <a:picLocks noChangeAspect="1" noChangeArrowheads="1"/>
          </p:cNvPicPr>
          <p:nvPr/>
        </p:nvPicPr>
        <p:blipFill>
          <a:blip r:embed="rId4" cstate="print"/>
          <a:srcRect/>
          <a:stretch>
            <a:fillRect/>
          </a:stretch>
        </p:blipFill>
        <p:spPr bwMode="auto">
          <a:xfrm>
            <a:off x="914400" y="1600200"/>
            <a:ext cx="1541198" cy="1798320"/>
          </a:xfrm>
          <a:prstGeom prst="rect">
            <a:avLst/>
          </a:prstGeom>
          <a:noFill/>
          <a:ln w="9525">
            <a:noFill/>
            <a:miter lim="800000"/>
            <a:headEnd/>
            <a:tailEnd/>
          </a:ln>
          <a:effectLst/>
        </p:spPr>
      </p:pic>
      <p:pic>
        <p:nvPicPr>
          <p:cNvPr id="62" name="Picture 2"/>
          <p:cNvPicPr preferRelativeResize="0">
            <a:picLocks noChangeAspect="1" noChangeArrowheads="1"/>
          </p:cNvPicPr>
          <p:nvPr/>
        </p:nvPicPr>
        <p:blipFill>
          <a:blip r:embed="rId5" cstate="print"/>
          <a:srcRect/>
          <a:stretch>
            <a:fillRect/>
          </a:stretch>
        </p:blipFill>
        <p:spPr bwMode="auto">
          <a:xfrm>
            <a:off x="-28883" y="0"/>
            <a:ext cx="2162483" cy="1600200"/>
          </a:xfrm>
          <a:prstGeom prst="rect">
            <a:avLst/>
          </a:prstGeom>
          <a:noFill/>
          <a:ln w="9525">
            <a:noFill/>
            <a:miter lim="800000"/>
            <a:headEnd/>
            <a:tailEnd/>
          </a:ln>
          <a:effectLst/>
        </p:spPr>
      </p:pic>
      <p:sp>
        <p:nvSpPr>
          <p:cNvPr id="43" name="Freeform 42"/>
          <p:cNvSpPr/>
          <p:nvPr/>
        </p:nvSpPr>
        <p:spPr>
          <a:xfrm>
            <a:off x="1551214" y="816429"/>
            <a:ext cx="3804557" cy="3823606"/>
          </a:xfrm>
          <a:custGeom>
            <a:avLst/>
            <a:gdLst>
              <a:gd name="connsiteX0" fmla="*/ 3575957 w 3575957"/>
              <a:gd name="connsiteY0" fmla="*/ 0 h 3823606"/>
              <a:gd name="connsiteX1" fmla="*/ 3429000 w 3575957"/>
              <a:gd name="connsiteY1" fmla="*/ 261257 h 3823606"/>
              <a:gd name="connsiteX2" fmla="*/ 3184072 w 3575957"/>
              <a:gd name="connsiteY2" fmla="*/ 440871 h 3823606"/>
              <a:gd name="connsiteX3" fmla="*/ 2939143 w 3575957"/>
              <a:gd name="connsiteY3" fmla="*/ 783771 h 3823606"/>
              <a:gd name="connsiteX4" fmla="*/ 2824843 w 3575957"/>
              <a:gd name="connsiteY4" fmla="*/ 1338942 h 3823606"/>
              <a:gd name="connsiteX5" fmla="*/ 2906486 w 3575957"/>
              <a:gd name="connsiteY5" fmla="*/ 1763485 h 3823606"/>
              <a:gd name="connsiteX6" fmla="*/ 2988129 w 3575957"/>
              <a:gd name="connsiteY6" fmla="*/ 1943100 h 3823606"/>
              <a:gd name="connsiteX7" fmla="*/ 2808515 w 3575957"/>
              <a:gd name="connsiteY7" fmla="*/ 2253342 h 3823606"/>
              <a:gd name="connsiteX8" fmla="*/ 2694215 w 3575957"/>
              <a:gd name="connsiteY8" fmla="*/ 2286000 h 3823606"/>
              <a:gd name="connsiteX9" fmla="*/ 2612572 w 3575957"/>
              <a:gd name="connsiteY9" fmla="*/ 2530928 h 3823606"/>
              <a:gd name="connsiteX10" fmla="*/ 2481943 w 3575957"/>
              <a:gd name="connsiteY10" fmla="*/ 2563585 h 3823606"/>
              <a:gd name="connsiteX11" fmla="*/ 2416629 w 3575957"/>
              <a:gd name="connsiteY11" fmla="*/ 2759528 h 3823606"/>
              <a:gd name="connsiteX12" fmla="*/ 2188029 w 3575957"/>
              <a:gd name="connsiteY12" fmla="*/ 2873828 h 3823606"/>
              <a:gd name="connsiteX13" fmla="*/ 2106386 w 3575957"/>
              <a:gd name="connsiteY13" fmla="*/ 2906485 h 3823606"/>
              <a:gd name="connsiteX14" fmla="*/ 1959429 w 3575957"/>
              <a:gd name="connsiteY14" fmla="*/ 3053442 h 3823606"/>
              <a:gd name="connsiteX15" fmla="*/ 1812472 w 3575957"/>
              <a:gd name="connsiteY15" fmla="*/ 3265714 h 3823606"/>
              <a:gd name="connsiteX16" fmla="*/ 1796143 w 3575957"/>
              <a:gd name="connsiteY16" fmla="*/ 3429000 h 3823606"/>
              <a:gd name="connsiteX17" fmla="*/ 1779815 w 3575957"/>
              <a:gd name="connsiteY17" fmla="*/ 3575957 h 3823606"/>
              <a:gd name="connsiteX18" fmla="*/ 1632857 w 3575957"/>
              <a:gd name="connsiteY18" fmla="*/ 3608614 h 3823606"/>
              <a:gd name="connsiteX19" fmla="*/ 1371600 w 3575957"/>
              <a:gd name="connsiteY19" fmla="*/ 3461657 h 3823606"/>
              <a:gd name="connsiteX20" fmla="*/ 1143000 w 3575957"/>
              <a:gd name="connsiteY20" fmla="*/ 3477985 h 3823606"/>
              <a:gd name="connsiteX21" fmla="*/ 947057 w 3575957"/>
              <a:gd name="connsiteY21" fmla="*/ 3575957 h 3823606"/>
              <a:gd name="connsiteX22" fmla="*/ 881743 w 3575957"/>
              <a:gd name="connsiteY22" fmla="*/ 3739242 h 3823606"/>
              <a:gd name="connsiteX23" fmla="*/ 783772 w 3575957"/>
              <a:gd name="connsiteY23" fmla="*/ 3820885 h 3823606"/>
              <a:gd name="connsiteX24" fmla="*/ 620486 w 3575957"/>
              <a:gd name="connsiteY24" fmla="*/ 3755571 h 3823606"/>
              <a:gd name="connsiteX25" fmla="*/ 473529 w 3575957"/>
              <a:gd name="connsiteY25" fmla="*/ 3575957 h 3823606"/>
              <a:gd name="connsiteX26" fmla="*/ 310243 w 3575957"/>
              <a:gd name="connsiteY26" fmla="*/ 3608614 h 3823606"/>
              <a:gd name="connsiteX27" fmla="*/ 228600 w 3575957"/>
              <a:gd name="connsiteY27" fmla="*/ 3608614 h 3823606"/>
              <a:gd name="connsiteX28" fmla="*/ 0 w 3575957"/>
              <a:gd name="connsiteY28" fmla="*/ 3559628 h 3823606"/>
              <a:gd name="connsiteX0" fmla="*/ 3804557 w 3804557"/>
              <a:gd name="connsiteY0" fmla="*/ 0 h 3823606"/>
              <a:gd name="connsiteX1" fmla="*/ 3657600 w 3804557"/>
              <a:gd name="connsiteY1" fmla="*/ 261257 h 3823606"/>
              <a:gd name="connsiteX2" fmla="*/ 3412672 w 3804557"/>
              <a:gd name="connsiteY2" fmla="*/ 440871 h 3823606"/>
              <a:gd name="connsiteX3" fmla="*/ 3167743 w 3804557"/>
              <a:gd name="connsiteY3" fmla="*/ 783771 h 3823606"/>
              <a:gd name="connsiteX4" fmla="*/ 3053443 w 3804557"/>
              <a:gd name="connsiteY4" fmla="*/ 1338942 h 3823606"/>
              <a:gd name="connsiteX5" fmla="*/ 3135086 w 3804557"/>
              <a:gd name="connsiteY5" fmla="*/ 1763485 h 3823606"/>
              <a:gd name="connsiteX6" fmla="*/ 3216729 w 3804557"/>
              <a:gd name="connsiteY6" fmla="*/ 1943100 h 3823606"/>
              <a:gd name="connsiteX7" fmla="*/ 3037115 w 3804557"/>
              <a:gd name="connsiteY7" fmla="*/ 2253342 h 3823606"/>
              <a:gd name="connsiteX8" fmla="*/ 2922815 w 3804557"/>
              <a:gd name="connsiteY8" fmla="*/ 2286000 h 3823606"/>
              <a:gd name="connsiteX9" fmla="*/ 2841172 w 3804557"/>
              <a:gd name="connsiteY9" fmla="*/ 2530928 h 3823606"/>
              <a:gd name="connsiteX10" fmla="*/ 2710543 w 3804557"/>
              <a:gd name="connsiteY10" fmla="*/ 2563585 h 3823606"/>
              <a:gd name="connsiteX11" fmla="*/ 2645229 w 3804557"/>
              <a:gd name="connsiteY11" fmla="*/ 2759528 h 3823606"/>
              <a:gd name="connsiteX12" fmla="*/ 2416629 w 3804557"/>
              <a:gd name="connsiteY12" fmla="*/ 2873828 h 3823606"/>
              <a:gd name="connsiteX13" fmla="*/ 2334986 w 3804557"/>
              <a:gd name="connsiteY13" fmla="*/ 2906485 h 3823606"/>
              <a:gd name="connsiteX14" fmla="*/ 2188029 w 3804557"/>
              <a:gd name="connsiteY14" fmla="*/ 3053442 h 3823606"/>
              <a:gd name="connsiteX15" fmla="*/ 2041072 w 3804557"/>
              <a:gd name="connsiteY15" fmla="*/ 3265714 h 3823606"/>
              <a:gd name="connsiteX16" fmla="*/ 2024743 w 3804557"/>
              <a:gd name="connsiteY16" fmla="*/ 3429000 h 3823606"/>
              <a:gd name="connsiteX17" fmla="*/ 2008415 w 3804557"/>
              <a:gd name="connsiteY17" fmla="*/ 3575957 h 3823606"/>
              <a:gd name="connsiteX18" fmla="*/ 1861457 w 3804557"/>
              <a:gd name="connsiteY18" fmla="*/ 3608614 h 3823606"/>
              <a:gd name="connsiteX19" fmla="*/ 1600200 w 3804557"/>
              <a:gd name="connsiteY19" fmla="*/ 3461657 h 3823606"/>
              <a:gd name="connsiteX20" fmla="*/ 1371600 w 3804557"/>
              <a:gd name="connsiteY20" fmla="*/ 3477985 h 3823606"/>
              <a:gd name="connsiteX21" fmla="*/ 1175657 w 3804557"/>
              <a:gd name="connsiteY21" fmla="*/ 3575957 h 3823606"/>
              <a:gd name="connsiteX22" fmla="*/ 1110343 w 3804557"/>
              <a:gd name="connsiteY22" fmla="*/ 3739242 h 3823606"/>
              <a:gd name="connsiteX23" fmla="*/ 1012372 w 3804557"/>
              <a:gd name="connsiteY23" fmla="*/ 3820885 h 3823606"/>
              <a:gd name="connsiteX24" fmla="*/ 849086 w 3804557"/>
              <a:gd name="connsiteY24" fmla="*/ 3755571 h 3823606"/>
              <a:gd name="connsiteX25" fmla="*/ 702129 w 3804557"/>
              <a:gd name="connsiteY25" fmla="*/ 3575957 h 3823606"/>
              <a:gd name="connsiteX26" fmla="*/ 538843 w 3804557"/>
              <a:gd name="connsiteY26" fmla="*/ 3608614 h 3823606"/>
              <a:gd name="connsiteX27" fmla="*/ 457200 w 3804557"/>
              <a:gd name="connsiteY27" fmla="*/ 3608614 h 3823606"/>
              <a:gd name="connsiteX28" fmla="*/ 0 w 3804557"/>
              <a:gd name="connsiteY28" fmla="*/ 3559628 h 382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04557" h="3823606">
                <a:moveTo>
                  <a:pt x="3804557" y="0"/>
                </a:moveTo>
                <a:cubicBezTo>
                  <a:pt x="3763735" y="93889"/>
                  <a:pt x="3722914" y="187779"/>
                  <a:pt x="3657600" y="261257"/>
                </a:cubicBezTo>
                <a:cubicBezTo>
                  <a:pt x="3592286" y="334735"/>
                  <a:pt x="3494315" y="353785"/>
                  <a:pt x="3412672" y="440871"/>
                </a:cubicBezTo>
                <a:cubicBezTo>
                  <a:pt x="3331029" y="527957"/>
                  <a:pt x="3227615" y="634093"/>
                  <a:pt x="3167743" y="783771"/>
                </a:cubicBezTo>
                <a:cubicBezTo>
                  <a:pt x="3107872" y="933450"/>
                  <a:pt x="3058886" y="1175656"/>
                  <a:pt x="3053443" y="1338942"/>
                </a:cubicBezTo>
                <a:cubicBezTo>
                  <a:pt x="3048000" y="1502228"/>
                  <a:pt x="3107872" y="1662792"/>
                  <a:pt x="3135086" y="1763485"/>
                </a:cubicBezTo>
                <a:cubicBezTo>
                  <a:pt x="3162300" y="1864178"/>
                  <a:pt x="3233057" y="1861457"/>
                  <a:pt x="3216729" y="1943100"/>
                </a:cubicBezTo>
                <a:cubicBezTo>
                  <a:pt x="3200401" y="2024743"/>
                  <a:pt x="3086101" y="2196192"/>
                  <a:pt x="3037115" y="2253342"/>
                </a:cubicBezTo>
                <a:cubicBezTo>
                  <a:pt x="2988129" y="2310492"/>
                  <a:pt x="2955472" y="2239736"/>
                  <a:pt x="2922815" y="2286000"/>
                </a:cubicBezTo>
                <a:cubicBezTo>
                  <a:pt x="2890158" y="2332264"/>
                  <a:pt x="2876551" y="2484664"/>
                  <a:pt x="2841172" y="2530928"/>
                </a:cubicBezTo>
                <a:cubicBezTo>
                  <a:pt x="2805793" y="2577192"/>
                  <a:pt x="2743200" y="2525485"/>
                  <a:pt x="2710543" y="2563585"/>
                </a:cubicBezTo>
                <a:cubicBezTo>
                  <a:pt x="2677886" y="2601685"/>
                  <a:pt x="2694215" y="2707821"/>
                  <a:pt x="2645229" y="2759528"/>
                </a:cubicBezTo>
                <a:cubicBezTo>
                  <a:pt x="2596243" y="2811235"/>
                  <a:pt x="2468336" y="2849335"/>
                  <a:pt x="2416629" y="2873828"/>
                </a:cubicBezTo>
                <a:cubicBezTo>
                  <a:pt x="2364922" y="2898321"/>
                  <a:pt x="2373086" y="2876549"/>
                  <a:pt x="2334986" y="2906485"/>
                </a:cubicBezTo>
                <a:cubicBezTo>
                  <a:pt x="2296886" y="2936421"/>
                  <a:pt x="2237015" y="2993571"/>
                  <a:pt x="2188029" y="3053442"/>
                </a:cubicBezTo>
                <a:cubicBezTo>
                  <a:pt x="2139043" y="3113313"/>
                  <a:pt x="2068286" y="3203121"/>
                  <a:pt x="2041072" y="3265714"/>
                </a:cubicBezTo>
                <a:cubicBezTo>
                  <a:pt x="2013858" y="3328307"/>
                  <a:pt x="2030186" y="3377293"/>
                  <a:pt x="2024743" y="3429000"/>
                </a:cubicBezTo>
                <a:cubicBezTo>
                  <a:pt x="2019300" y="3480707"/>
                  <a:pt x="2035629" y="3546021"/>
                  <a:pt x="2008415" y="3575957"/>
                </a:cubicBezTo>
                <a:cubicBezTo>
                  <a:pt x="1981201" y="3605893"/>
                  <a:pt x="1929493" y="3627664"/>
                  <a:pt x="1861457" y="3608614"/>
                </a:cubicBezTo>
                <a:cubicBezTo>
                  <a:pt x="1793421" y="3589564"/>
                  <a:pt x="1681843" y="3483428"/>
                  <a:pt x="1600200" y="3461657"/>
                </a:cubicBezTo>
                <a:cubicBezTo>
                  <a:pt x="1518557" y="3439886"/>
                  <a:pt x="1442357" y="3458935"/>
                  <a:pt x="1371600" y="3477985"/>
                </a:cubicBezTo>
                <a:cubicBezTo>
                  <a:pt x="1300843" y="3497035"/>
                  <a:pt x="1219200" y="3532414"/>
                  <a:pt x="1175657" y="3575957"/>
                </a:cubicBezTo>
                <a:cubicBezTo>
                  <a:pt x="1132114" y="3619500"/>
                  <a:pt x="1137557" y="3698421"/>
                  <a:pt x="1110343" y="3739242"/>
                </a:cubicBezTo>
                <a:cubicBezTo>
                  <a:pt x="1083129" y="3780063"/>
                  <a:pt x="1055915" y="3818164"/>
                  <a:pt x="1012372" y="3820885"/>
                </a:cubicBezTo>
                <a:cubicBezTo>
                  <a:pt x="968829" y="3823606"/>
                  <a:pt x="900793" y="3796392"/>
                  <a:pt x="849086" y="3755571"/>
                </a:cubicBezTo>
                <a:cubicBezTo>
                  <a:pt x="797379" y="3714750"/>
                  <a:pt x="753836" y="3600450"/>
                  <a:pt x="702129" y="3575957"/>
                </a:cubicBezTo>
                <a:cubicBezTo>
                  <a:pt x="650422" y="3551464"/>
                  <a:pt x="579664" y="3603171"/>
                  <a:pt x="538843" y="3608614"/>
                </a:cubicBezTo>
                <a:cubicBezTo>
                  <a:pt x="498022" y="3614057"/>
                  <a:pt x="547007" y="3616778"/>
                  <a:pt x="457200" y="3608614"/>
                </a:cubicBezTo>
                <a:cubicBezTo>
                  <a:pt x="367393" y="3600450"/>
                  <a:pt x="88446" y="3580039"/>
                  <a:pt x="0" y="3559628"/>
                </a:cubicBezTo>
              </a:path>
            </a:pathLst>
          </a:custGeom>
          <a:ln w="76200">
            <a:solidFill>
              <a:srgbClr val="0000FF"/>
            </a:solidFill>
          </a:ln>
          <a:effectLst>
            <a:outerShdw dist="38100" dir="11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a:xfrm>
            <a:off x="759585" y="4114800"/>
            <a:ext cx="840615" cy="667299"/>
          </a:xfrm>
          <a:prstGeom prst="rect">
            <a:avLst/>
          </a:prstGeom>
          <a:solidFill>
            <a:schemeClr val="bg1"/>
          </a:solidFill>
        </p:spPr>
        <p:txBody>
          <a:bodyPr wrap="none" rtlCol="0">
            <a:spAutoFit/>
          </a:bodyPr>
          <a:lstStyle/>
          <a:p>
            <a:pPr>
              <a:lnSpc>
                <a:spcPts val="2200"/>
              </a:lnSpc>
            </a:pPr>
            <a:r>
              <a:rPr lang="en-US" sz="2400" b="1" dirty="0" smtClean="0"/>
              <a:t>1869</a:t>
            </a:r>
          </a:p>
          <a:p>
            <a:pPr>
              <a:lnSpc>
                <a:spcPts val="2200"/>
              </a:lnSpc>
            </a:pPr>
            <a:r>
              <a:rPr lang="en-US" sz="2400" b="1" dirty="0" smtClean="0"/>
              <a:t>River</a:t>
            </a:r>
            <a:endParaRPr lang="en-US" sz="2400" b="1" dirty="0"/>
          </a:p>
        </p:txBody>
      </p:sp>
      <p:pic>
        <p:nvPicPr>
          <p:cNvPr id="54" name="Picture 2"/>
          <p:cNvPicPr preferRelativeResize="0">
            <a:picLocks noChangeAspect="1" noChangeArrowheads="1"/>
          </p:cNvPicPr>
          <p:nvPr/>
        </p:nvPicPr>
        <p:blipFill>
          <a:blip r:embed="rId6" cstate="print"/>
          <a:srcRect/>
          <a:stretch>
            <a:fillRect/>
          </a:stretch>
        </p:blipFill>
        <p:spPr bwMode="auto">
          <a:xfrm>
            <a:off x="0" y="4843462"/>
            <a:ext cx="2572544" cy="2014538"/>
          </a:xfrm>
          <a:prstGeom prst="rect">
            <a:avLst/>
          </a:prstGeom>
          <a:noFill/>
          <a:ln w="9525">
            <a:noFill/>
            <a:miter lim="800000"/>
            <a:headEnd/>
            <a:tailEnd/>
          </a:ln>
          <a:effectLst/>
        </p:spPr>
      </p:pic>
      <p:sp>
        <p:nvSpPr>
          <p:cNvPr id="63" name="Freeform 62"/>
          <p:cNvSpPr/>
          <p:nvPr/>
        </p:nvSpPr>
        <p:spPr>
          <a:xfrm>
            <a:off x="3188447" y="1147482"/>
            <a:ext cx="2141071" cy="2501153"/>
          </a:xfrm>
          <a:custGeom>
            <a:avLst/>
            <a:gdLst>
              <a:gd name="connsiteX0" fmla="*/ 756024 w 1410448"/>
              <a:gd name="connsiteY0" fmla="*/ 0 h 2502647"/>
              <a:gd name="connsiteX1" fmla="*/ 711201 w 1410448"/>
              <a:gd name="connsiteY1" fmla="*/ 331694 h 2502647"/>
              <a:gd name="connsiteX2" fmla="*/ 585695 w 1410448"/>
              <a:gd name="connsiteY2" fmla="*/ 753036 h 2502647"/>
              <a:gd name="connsiteX3" fmla="*/ 478118 w 1410448"/>
              <a:gd name="connsiteY3" fmla="*/ 1057836 h 2502647"/>
              <a:gd name="connsiteX4" fmla="*/ 343648 w 1410448"/>
              <a:gd name="connsiteY4" fmla="*/ 1353671 h 2502647"/>
              <a:gd name="connsiteX5" fmla="*/ 83671 w 1410448"/>
              <a:gd name="connsiteY5" fmla="*/ 1739153 h 2502647"/>
              <a:gd name="connsiteX6" fmla="*/ 20918 w 1410448"/>
              <a:gd name="connsiteY6" fmla="*/ 2070847 h 2502647"/>
              <a:gd name="connsiteX7" fmla="*/ 20918 w 1410448"/>
              <a:gd name="connsiteY7" fmla="*/ 2214283 h 2502647"/>
              <a:gd name="connsiteX8" fmla="*/ 146424 w 1410448"/>
              <a:gd name="connsiteY8" fmla="*/ 2303930 h 2502647"/>
              <a:gd name="connsiteX9" fmla="*/ 478118 w 1410448"/>
              <a:gd name="connsiteY9" fmla="*/ 2187389 h 2502647"/>
              <a:gd name="connsiteX10" fmla="*/ 684306 w 1410448"/>
              <a:gd name="connsiteY10" fmla="*/ 2286000 h 2502647"/>
              <a:gd name="connsiteX11" fmla="*/ 791883 w 1410448"/>
              <a:gd name="connsiteY11" fmla="*/ 2420471 h 2502647"/>
              <a:gd name="connsiteX12" fmla="*/ 1141506 w 1410448"/>
              <a:gd name="connsiteY12" fmla="*/ 2501153 h 2502647"/>
              <a:gd name="connsiteX13" fmla="*/ 1410448 w 1410448"/>
              <a:gd name="connsiteY13" fmla="*/ 2429436 h 2502647"/>
              <a:gd name="connsiteX0" fmla="*/ 756024 w 2096248"/>
              <a:gd name="connsiteY0" fmla="*/ 0 h 2502647"/>
              <a:gd name="connsiteX1" fmla="*/ 711201 w 2096248"/>
              <a:gd name="connsiteY1" fmla="*/ 331694 h 2502647"/>
              <a:gd name="connsiteX2" fmla="*/ 585695 w 2096248"/>
              <a:gd name="connsiteY2" fmla="*/ 753036 h 2502647"/>
              <a:gd name="connsiteX3" fmla="*/ 478118 w 2096248"/>
              <a:gd name="connsiteY3" fmla="*/ 1057836 h 2502647"/>
              <a:gd name="connsiteX4" fmla="*/ 343648 w 2096248"/>
              <a:gd name="connsiteY4" fmla="*/ 1353671 h 2502647"/>
              <a:gd name="connsiteX5" fmla="*/ 83671 w 2096248"/>
              <a:gd name="connsiteY5" fmla="*/ 1739153 h 2502647"/>
              <a:gd name="connsiteX6" fmla="*/ 20918 w 2096248"/>
              <a:gd name="connsiteY6" fmla="*/ 2070847 h 2502647"/>
              <a:gd name="connsiteX7" fmla="*/ 20918 w 2096248"/>
              <a:gd name="connsiteY7" fmla="*/ 2214283 h 2502647"/>
              <a:gd name="connsiteX8" fmla="*/ 146424 w 2096248"/>
              <a:gd name="connsiteY8" fmla="*/ 2303930 h 2502647"/>
              <a:gd name="connsiteX9" fmla="*/ 478118 w 2096248"/>
              <a:gd name="connsiteY9" fmla="*/ 2187389 h 2502647"/>
              <a:gd name="connsiteX10" fmla="*/ 684306 w 2096248"/>
              <a:gd name="connsiteY10" fmla="*/ 2286000 h 2502647"/>
              <a:gd name="connsiteX11" fmla="*/ 791883 w 2096248"/>
              <a:gd name="connsiteY11" fmla="*/ 2420471 h 2502647"/>
              <a:gd name="connsiteX12" fmla="*/ 1141506 w 2096248"/>
              <a:gd name="connsiteY12" fmla="*/ 2501153 h 2502647"/>
              <a:gd name="connsiteX13" fmla="*/ 2096248 w 2096248"/>
              <a:gd name="connsiteY13" fmla="*/ 2429436 h 2502647"/>
              <a:gd name="connsiteX0" fmla="*/ 756024 w 2096248"/>
              <a:gd name="connsiteY0" fmla="*/ 0 h 2501153"/>
              <a:gd name="connsiteX1" fmla="*/ 711201 w 2096248"/>
              <a:gd name="connsiteY1" fmla="*/ 331694 h 2501153"/>
              <a:gd name="connsiteX2" fmla="*/ 585695 w 2096248"/>
              <a:gd name="connsiteY2" fmla="*/ 753036 h 2501153"/>
              <a:gd name="connsiteX3" fmla="*/ 478118 w 2096248"/>
              <a:gd name="connsiteY3" fmla="*/ 1057836 h 2501153"/>
              <a:gd name="connsiteX4" fmla="*/ 343648 w 2096248"/>
              <a:gd name="connsiteY4" fmla="*/ 1353671 h 2501153"/>
              <a:gd name="connsiteX5" fmla="*/ 83671 w 2096248"/>
              <a:gd name="connsiteY5" fmla="*/ 1739153 h 2501153"/>
              <a:gd name="connsiteX6" fmla="*/ 20918 w 2096248"/>
              <a:gd name="connsiteY6" fmla="*/ 2070847 h 2501153"/>
              <a:gd name="connsiteX7" fmla="*/ 20918 w 2096248"/>
              <a:gd name="connsiteY7" fmla="*/ 2214283 h 2501153"/>
              <a:gd name="connsiteX8" fmla="*/ 146424 w 2096248"/>
              <a:gd name="connsiteY8" fmla="*/ 2303930 h 2501153"/>
              <a:gd name="connsiteX9" fmla="*/ 478118 w 2096248"/>
              <a:gd name="connsiteY9" fmla="*/ 2187389 h 2501153"/>
              <a:gd name="connsiteX10" fmla="*/ 684306 w 2096248"/>
              <a:gd name="connsiteY10" fmla="*/ 2286000 h 2501153"/>
              <a:gd name="connsiteX11" fmla="*/ 791883 w 2096248"/>
              <a:gd name="connsiteY11" fmla="*/ 2420471 h 2501153"/>
              <a:gd name="connsiteX12" fmla="*/ 1141506 w 2096248"/>
              <a:gd name="connsiteY12" fmla="*/ 2501153 h 2501153"/>
              <a:gd name="connsiteX13" fmla="*/ 2096248 w 2096248"/>
              <a:gd name="connsiteY13" fmla="*/ 2429436 h 2501153"/>
              <a:gd name="connsiteX0" fmla="*/ 756024 w 2096248"/>
              <a:gd name="connsiteY0" fmla="*/ 0 h 2501153"/>
              <a:gd name="connsiteX1" fmla="*/ 711201 w 2096248"/>
              <a:gd name="connsiteY1" fmla="*/ 331694 h 2501153"/>
              <a:gd name="connsiteX2" fmla="*/ 585695 w 2096248"/>
              <a:gd name="connsiteY2" fmla="*/ 753036 h 2501153"/>
              <a:gd name="connsiteX3" fmla="*/ 478118 w 2096248"/>
              <a:gd name="connsiteY3" fmla="*/ 1057836 h 2501153"/>
              <a:gd name="connsiteX4" fmla="*/ 343648 w 2096248"/>
              <a:gd name="connsiteY4" fmla="*/ 1353671 h 2501153"/>
              <a:gd name="connsiteX5" fmla="*/ 83671 w 2096248"/>
              <a:gd name="connsiteY5" fmla="*/ 1739153 h 2501153"/>
              <a:gd name="connsiteX6" fmla="*/ 20918 w 2096248"/>
              <a:gd name="connsiteY6" fmla="*/ 2070847 h 2501153"/>
              <a:gd name="connsiteX7" fmla="*/ 20918 w 2096248"/>
              <a:gd name="connsiteY7" fmla="*/ 2214283 h 2501153"/>
              <a:gd name="connsiteX8" fmla="*/ 146424 w 2096248"/>
              <a:gd name="connsiteY8" fmla="*/ 2303930 h 2501153"/>
              <a:gd name="connsiteX9" fmla="*/ 478118 w 2096248"/>
              <a:gd name="connsiteY9" fmla="*/ 2187389 h 2501153"/>
              <a:gd name="connsiteX10" fmla="*/ 684306 w 2096248"/>
              <a:gd name="connsiteY10" fmla="*/ 2286000 h 2501153"/>
              <a:gd name="connsiteX11" fmla="*/ 791883 w 2096248"/>
              <a:gd name="connsiteY11" fmla="*/ 2420471 h 2501153"/>
              <a:gd name="connsiteX12" fmla="*/ 1141506 w 2096248"/>
              <a:gd name="connsiteY12" fmla="*/ 2501153 h 2501153"/>
              <a:gd name="connsiteX13" fmla="*/ 2096248 w 2096248"/>
              <a:gd name="connsiteY13" fmla="*/ 2429436 h 2501153"/>
              <a:gd name="connsiteX0" fmla="*/ 811306 w 2151530"/>
              <a:gd name="connsiteY0" fmla="*/ 0 h 2501153"/>
              <a:gd name="connsiteX1" fmla="*/ 766483 w 2151530"/>
              <a:gd name="connsiteY1" fmla="*/ 331694 h 2501153"/>
              <a:gd name="connsiteX2" fmla="*/ 640977 w 2151530"/>
              <a:gd name="connsiteY2" fmla="*/ 753036 h 2501153"/>
              <a:gd name="connsiteX3" fmla="*/ 533400 w 2151530"/>
              <a:gd name="connsiteY3" fmla="*/ 1057836 h 2501153"/>
              <a:gd name="connsiteX4" fmla="*/ 398930 w 2151530"/>
              <a:gd name="connsiteY4" fmla="*/ 1353671 h 2501153"/>
              <a:gd name="connsiteX5" fmla="*/ 138953 w 2151530"/>
              <a:gd name="connsiteY5" fmla="*/ 1739153 h 2501153"/>
              <a:gd name="connsiteX6" fmla="*/ 76200 w 2151530"/>
              <a:gd name="connsiteY6" fmla="*/ 2070847 h 2501153"/>
              <a:gd name="connsiteX7" fmla="*/ 76200 w 2151530"/>
              <a:gd name="connsiteY7" fmla="*/ 2214283 h 2501153"/>
              <a:gd name="connsiteX8" fmla="*/ 533400 w 2151530"/>
              <a:gd name="connsiteY8" fmla="*/ 2187389 h 2501153"/>
              <a:gd name="connsiteX9" fmla="*/ 739588 w 2151530"/>
              <a:gd name="connsiteY9" fmla="*/ 2286000 h 2501153"/>
              <a:gd name="connsiteX10" fmla="*/ 847165 w 2151530"/>
              <a:gd name="connsiteY10" fmla="*/ 2420471 h 2501153"/>
              <a:gd name="connsiteX11" fmla="*/ 1196788 w 2151530"/>
              <a:gd name="connsiteY11" fmla="*/ 2501153 h 2501153"/>
              <a:gd name="connsiteX12" fmla="*/ 2151530 w 2151530"/>
              <a:gd name="connsiteY12" fmla="*/ 2429436 h 2501153"/>
              <a:gd name="connsiteX0" fmla="*/ 800847 w 2141071"/>
              <a:gd name="connsiteY0" fmla="*/ 0 h 2501153"/>
              <a:gd name="connsiteX1" fmla="*/ 756024 w 2141071"/>
              <a:gd name="connsiteY1" fmla="*/ 331694 h 2501153"/>
              <a:gd name="connsiteX2" fmla="*/ 630518 w 2141071"/>
              <a:gd name="connsiteY2" fmla="*/ 753036 h 2501153"/>
              <a:gd name="connsiteX3" fmla="*/ 522941 w 2141071"/>
              <a:gd name="connsiteY3" fmla="*/ 1057836 h 2501153"/>
              <a:gd name="connsiteX4" fmla="*/ 388471 w 2141071"/>
              <a:gd name="connsiteY4" fmla="*/ 1353671 h 2501153"/>
              <a:gd name="connsiteX5" fmla="*/ 128494 w 2141071"/>
              <a:gd name="connsiteY5" fmla="*/ 1739153 h 2501153"/>
              <a:gd name="connsiteX6" fmla="*/ 65741 w 2141071"/>
              <a:gd name="connsiteY6" fmla="*/ 2070847 h 2501153"/>
              <a:gd name="connsiteX7" fmla="*/ 522941 w 2141071"/>
              <a:gd name="connsiteY7" fmla="*/ 2187389 h 2501153"/>
              <a:gd name="connsiteX8" fmla="*/ 729129 w 2141071"/>
              <a:gd name="connsiteY8" fmla="*/ 2286000 h 2501153"/>
              <a:gd name="connsiteX9" fmla="*/ 836706 w 2141071"/>
              <a:gd name="connsiteY9" fmla="*/ 2420471 h 2501153"/>
              <a:gd name="connsiteX10" fmla="*/ 1186329 w 2141071"/>
              <a:gd name="connsiteY10" fmla="*/ 2501153 h 2501153"/>
              <a:gd name="connsiteX11" fmla="*/ 2141071 w 2141071"/>
              <a:gd name="connsiteY11" fmla="*/ 2429436 h 250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071" h="2501153">
                <a:moveTo>
                  <a:pt x="800847" y="0"/>
                </a:moveTo>
                <a:cubicBezTo>
                  <a:pt x="792629" y="103094"/>
                  <a:pt x="784412" y="206188"/>
                  <a:pt x="756024" y="331694"/>
                </a:cubicBezTo>
                <a:cubicBezTo>
                  <a:pt x="727636" y="457200"/>
                  <a:pt x="669365" y="632012"/>
                  <a:pt x="630518" y="753036"/>
                </a:cubicBezTo>
                <a:cubicBezTo>
                  <a:pt x="591671" y="874060"/>
                  <a:pt x="563282" y="957730"/>
                  <a:pt x="522941" y="1057836"/>
                </a:cubicBezTo>
                <a:cubicBezTo>
                  <a:pt x="482600" y="1157942"/>
                  <a:pt x="454212" y="1240118"/>
                  <a:pt x="388471" y="1353671"/>
                </a:cubicBezTo>
                <a:cubicBezTo>
                  <a:pt x="322730" y="1467224"/>
                  <a:pt x="182282" y="1619624"/>
                  <a:pt x="128494" y="1739153"/>
                </a:cubicBezTo>
                <a:cubicBezTo>
                  <a:pt x="74706" y="1858682"/>
                  <a:pt x="0" y="1996141"/>
                  <a:pt x="65741" y="2070847"/>
                </a:cubicBezTo>
                <a:cubicBezTo>
                  <a:pt x="131482" y="2145553"/>
                  <a:pt x="412376" y="2151530"/>
                  <a:pt x="522941" y="2187389"/>
                </a:cubicBezTo>
                <a:cubicBezTo>
                  <a:pt x="633506" y="2223248"/>
                  <a:pt x="676835" y="2247153"/>
                  <a:pt x="729129" y="2286000"/>
                </a:cubicBezTo>
                <a:cubicBezTo>
                  <a:pt x="781423" y="2324847"/>
                  <a:pt x="760506" y="2384612"/>
                  <a:pt x="836706" y="2420471"/>
                </a:cubicBezTo>
                <a:cubicBezTo>
                  <a:pt x="912906" y="2456330"/>
                  <a:pt x="968935" y="2499659"/>
                  <a:pt x="1186329" y="2501153"/>
                </a:cubicBezTo>
                <a:cubicBezTo>
                  <a:pt x="1648652" y="2323033"/>
                  <a:pt x="2058147" y="2466041"/>
                  <a:pt x="2141071" y="2429436"/>
                </a:cubicBezTo>
              </a:path>
            </a:pathLst>
          </a:custGeom>
          <a:ln w="76200">
            <a:solidFill>
              <a:srgbClr val="984807"/>
            </a:solidFill>
            <a:prstDash val="sysDot"/>
          </a:ln>
          <a:effectLst>
            <a:outerShdw dist="381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TextBox 63"/>
          <p:cNvSpPr txBox="1"/>
          <p:nvPr/>
        </p:nvSpPr>
        <p:spPr>
          <a:xfrm>
            <a:off x="4828565" y="2667000"/>
            <a:ext cx="962635" cy="667299"/>
          </a:xfrm>
          <a:prstGeom prst="rect">
            <a:avLst/>
          </a:prstGeom>
          <a:solidFill>
            <a:schemeClr val="bg1"/>
          </a:solidFill>
        </p:spPr>
        <p:txBody>
          <a:bodyPr wrap="none" rtlCol="0">
            <a:spAutoFit/>
          </a:bodyPr>
          <a:lstStyle/>
          <a:p>
            <a:pPr algn="ctr">
              <a:lnSpc>
                <a:spcPts val="2200"/>
              </a:lnSpc>
            </a:pPr>
            <a:r>
              <a:rPr lang="en-US" sz="2400" b="1" dirty="0" smtClean="0"/>
              <a:t>1875</a:t>
            </a:r>
          </a:p>
          <a:p>
            <a:pPr algn="ctr">
              <a:lnSpc>
                <a:spcPts val="2200"/>
              </a:lnSpc>
            </a:pPr>
            <a:r>
              <a:rPr lang="en-US" sz="2400" b="1" dirty="0" smtClean="0"/>
              <a:t>BLUFF</a:t>
            </a:r>
            <a:endParaRPr lang="en-US" sz="2400" b="1" dirty="0"/>
          </a:p>
        </p:txBody>
      </p:sp>
      <p:sp>
        <p:nvSpPr>
          <p:cNvPr id="65" name="5-Point Star 64"/>
          <p:cNvSpPr/>
          <p:nvPr/>
        </p:nvSpPr>
        <p:spPr>
          <a:xfrm>
            <a:off x="5181600" y="3429000"/>
            <a:ext cx="457200" cy="381000"/>
          </a:xfrm>
          <a:prstGeom prst="star5">
            <a:avLst/>
          </a:prstGeom>
          <a:solidFill>
            <a:srgbClr val="98480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5-Point Star 65"/>
          <p:cNvSpPr/>
          <p:nvPr/>
        </p:nvSpPr>
        <p:spPr>
          <a:xfrm>
            <a:off x="3200400" y="3352800"/>
            <a:ext cx="457200" cy="381000"/>
          </a:xfrm>
          <a:prstGeom prst="star5">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3124200" y="3733800"/>
            <a:ext cx="987642" cy="667299"/>
          </a:xfrm>
          <a:prstGeom prst="rect">
            <a:avLst/>
          </a:prstGeom>
          <a:solidFill>
            <a:schemeClr val="bg1"/>
          </a:solidFill>
        </p:spPr>
        <p:txBody>
          <a:bodyPr wrap="none" rtlCol="0">
            <a:spAutoFit/>
          </a:bodyPr>
          <a:lstStyle/>
          <a:p>
            <a:pPr algn="ctr">
              <a:lnSpc>
                <a:spcPts val="2200"/>
              </a:lnSpc>
            </a:pPr>
            <a:r>
              <a:rPr lang="en-US" sz="2400" b="1" dirty="0" smtClean="0"/>
              <a:t>1875</a:t>
            </a:r>
          </a:p>
          <a:p>
            <a:pPr algn="ctr">
              <a:lnSpc>
                <a:spcPts val="2200"/>
              </a:lnSpc>
            </a:pPr>
            <a:r>
              <a:rPr lang="en-US" sz="2400" b="1" dirty="0" smtClean="0"/>
              <a:t>BRYCE</a:t>
            </a:r>
            <a:endParaRPr lang="en-US" sz="2400" b="1" dirty="0"/>
          </a:p>
        </p:txBody>
      </p:sp>
      <p:sp>
        <p:nvSpPr>
          <p:cNvPr id="68" name="Freeform 67"/>
          <p:cNvSpPr/>
          <p:nvPr/>
        </p:nvSpPr>
        <p:spPr>
          <a:xfrm>
            <a:off x="3127022" y="1219200"/>
            <a:ext cx="682978" cy="2353733"/>
          </a:xfrm>
          <a:custGeom>
            <a:avLst/>
            <a:gdLst>
              <a:gd name="connsiteX0" fmla="*/ 682978 w 682978"/>
              <a:gd name="connsiteY0" fmla="*/ 0 h 2353733"/>
              <a:gd name="connsiteX1" fmla="*/ 395111 w 682978"/>
              <a:gd name="connsiteY1" fmla="*/ 118533 h 2353733"/>
              <a:gd name="connsiteX2" fmla="*/ 327378 w 682978"/>
              <a:gd name="connsiteY2" fmla="*/ 609600 h 2353733"/>
              <a:gd name="connsiteX3" fmla="*/ 242711 w 682978"/>
              <a:gd name="connsiteY3" fmla="*/ 948267 h 2353733"/>
              <a:gd name="connsiteX4" fmla="*/ 90311 w 682978"/>
              <a:gd name="connsiteY4" fmla="*/ 1270000 h 2353733"/>
              <a:gd name="connsiteX5" fmla="*/ 56445 w 682978"/>
              <a:gd name="connsiteY5" fmla="*/ 1710267 h 2353733"/>
              <a:gd name="connsiteX6" fmla="*/ 39511 w 682978"/>
              <a:gd name="connsiteY6" fmla="*/ 2082800 h 2353733"/>
              <a:gd name="connsiteX7" fmla="*/ 293511 w 682978"/>
              <a:gd name="connsiteY7" fmla="*/ 2353733 h 235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2978" h="2353733">
                <a:moveTo>
                  <a:pt x="682978" y="0"/>
                </a:moveTo>
                <a:cubicBezTo>
                  <a:pt x="568678" y="8466"/>
                  <a:pt x="454378" y="16933"/>
                  <a:pt x="395111" y="118533"/>
                </a:cubicBezTo>
                <a:cubicBezTo>
                  <a:pt x="335844" y="220133"/>
                  <a:pt x="352778" y="471311"/>
                  <a:pt x="327378" y="609600"/>
                </a:cubicBezTo>
                <a:cubicBezTo>
                  <a:pt x="301978" y="747889"/>
                  <a:pt x="282222" y="838200"/>
                  <a:pt x="242711" y="948267"/>
                </a:cubicBezTo>
                <a:cubicBezTo>
                  <a:pt x="203200" y="1058334"/>
                  <a:pt x="121355" y="1143000"/>
                  <a:pt x="90311" y="1270000"/>
                </a:cubicBezTo>
                <a:cubicBezTo>
                  <a:pt x="59267" y="1397000"/>
                  <a:pt x="64912" y="1574800"/>
                  <a:pt x="56445" y="1710267"/>
                </a:cubicBezTo>
                <a:cubicBezTo>
                  <a:pt x="47978" y="1845734"/>
                  <a:pt x="0" y="1975556"/>
                  <a:pt x="39511" y="2082800"/>
                </a:cubicBezTo>
                <a:cubicBezTo>
                  <a:pt x="79022" y="2190044"/>
                  <a:pt x="186266" y="2271888"/>
                  <a:pt x="293511" y="2353733"/>
                </a:cubicBezTo>
              </a:path>
            </a:pathLst>
          </a:custGeom>
          <a:ln w="76200">
            <a:solidFill>
              <a:srgbClr val="00B050"/>
            </a:solidFill>
            <a:prstDash val="sysDot"/>
          </a:ln>
          <a:effectLst>
            <a:outerShdw blurRad="38100" dist="381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5" name="Picture 2"/>
          <p:cNvPicPr>
            <a:picLocks noChangeAspect="1" noChangeArrowheads="1"/>
          </p:cNvPicPr>
          <p:nvPr/>
        </p:nvPicPr>
        <p:blipFill>
          <a:blip r:embed="rId7" cstate="print"/>
          <a:srcRect/>
          <a:stretch>
            <a:fillRect/>
          </a:stretch>
        </p:blipFill>
        <p:spPr bwMode="auto">
          <a:xfrm>
            <a:off x="5029200" y="1143000"/>
            <a:ext cx="1207113" cy="1566808"/>
          </a:xfrm>
          <a:prstGeom prst="rect">
            <a:avLst/>
          </a:prstGeom>
          <a:noFill/>
          <a:ln w="9525">
            <a:noFill/>
            <a:miter lim="800000"/>
            <a:headEnd/>
            <a:tailEnd/>
          </a:ln>
          <a:effectLst/>
        </p:spPr>
      </p:pic>
      <p:pic>
        <p:nvPicPr>
          <p:cNvPr id="69" name="Picture 3"/>
          <p:cNvPicPr>
            <a:picLocks noChangeAspect="1" noChangeArrowheads="1"/>
          </p:cNvPicPr>
          <p:nvPr/>
        </p:nvPicPr>
        <p:blipFill>
          <a:blip r:embed="rId8" cstate="print"/>
          <a:srcRect/>
          <a:stretch>
            <a:fillRect/>
          </a:stretch>
        </p:blipFill>
        <p:spPr bwMode="auto">
          <a:xfrm>
            <a:off x="5870448" y="1755648"/>
            <a:ext cx="1760677" cy="1251008"/>
          </a:xfrm>
          <a:prstGeom prst="rect">
            <a:avLst/>
          </a:prstGeom>
          <a:noFill/>
          <a:ln w="9525">
            <a:noFill/>
            <a:miter lim="800000"/>
            <a:headEnd/>
            <a:tailEnd/>
          </a:ln>
          <a:effectLst/>
        </p:spPr>
      </p:pic>
      <p:pic>
        <p:nvPicPr>
          <p:cNvPr id="72" name="Picture 5"/>
          <p:cNvPicPr preferRelativeResize="0">
            <a:picLocks noChangeAspect="1" noChangeArrowheads="1"/>
          </p:cNvPicPr>
          <p:nvPr/>
        </p:nvPicPr>
        <p:blipFill>
          <a:blip r:embed="rId9" cstate="print"/>
          <a:srcRect t="27895" r="9677"/>
          <a:stretch>
            <a:fillRect/>
          </a:stretch>
        </p:blipFill>
        <p:spPr bwMode="auto">
          <a:xfrm>
            <a:off x="3771900" y="5562600"/>
            <a:ext cx="2247900" cy="1284514"/>
          </a:xfrm>
          <a:prstGeom prst="rect">
            <a:avLst/>
          </a:prstGeom>
          <a:noFill/>
          <a:ln w="25400">
            <a:solidFill>
              <a:schemeClr val="tx1"/>
            </a:solidFill>
            <a:miter lim="800000"/>
            <a:headEnd/>
            <a:tailEnd/>
          </a:ln>
          <a:effectLst/>
        </p:spPr>
      </p:pic>
      <p:pic>
        <p:nvPicPr>
          <p:cNvPr id="73" name="Picture 4"/>
          <p:cNvPicPr preferRelativeResize="0">
            <a:picLocks noChangeAspect="1" noChangeArrowheads="1"/>
          </p:cNvPicPr>
          <p:nvPr/>
        </p:nvPicPr>
        <p:blipFill>
          <a:blip r:embed="rId10" cstate="print"/>
          <a:srcRect/>
          <a:stretch>
            <a:fillRect/>
          </a:stretch>
        </p:blipFill>
        <p:spPr bwMode="auto">
          <a:xfrm>
            <a:off x="2895600" y="4419600"/>
            <a:ext cx="2169330" cy="1295400"/>
          </a:xfrm>
          <a:prstGeom prst="rect">
            <a:avLst/>
          </a:prstGeom>
          <a:noFill/>
          <a:ln w="9525">
            <a:noFill/>
            <a:miter lim="800000"/>
            <a:headEnd/>
            <a:tailEnd/>
          </a:ln>
          <a:effectLst/>
        </p:spPr>
      </p:pic>
      <p:sp>
        <p:nvSpPr>
          <p:cNvPr id="74" name="TextBox 73"/>
          <p:cNvSpPr txBox="1"/>
          <p:nvPr/>
        </p:nvSpPr>
        <p:spPr>
          <a:xfrm>
            <a:off x="6705600" y="0"/>
            <a:ext cx="2028119" cy="769441"/>
          </a:xfrm>
          <a:prstGeom prst="rect">
            <a:avLst/>
          </a:prstGeom>
          <a:noFill/>
        </p:spPr>
        <p:txBody>
          <a:bodyPr wrap="none" rtlCol="0">
            <a:spAutoFit/>
          </a:bodyPr>
          <a:lstStyle/>
          <a:p>
            <a:r>
              <a:rPr lang="en-US" sz="4400" b="1" dirty="0" smtClean="0"/>
              <a:t>1906 CE</a:t>
            </a:r>
            <a:endParaRPr lang="en-US" sz="4400" b="1" dirty="0"/>
          </a:p>
        </p:txBody>
      </p:sp>
      <p:pic>
        <p:nvPicPr>
          <p:cNvPr id="8194" name="Picture 2"/>
          <p:cNvPicPr>
            <a:picLocks noChangeAspect="1" noChangeArrowheads="1"/>
          </p:cNvPicPr>
          <p:nvPr/>
        </p:nvPicPr>
        <p:blipFill>
          <a:blip r:embed="rId11" cstate="print"/>
          <a:srcRect/>
          <a:stretch>
            <a:fillRect/>
          </a:stretch>
        </p:blipFill>
        <p:spPr bwMode="auto">
          <a:xfrm>
            <a:off x="5715000" y="1219200"/>
            <a:ext cx="3049270" cy="3495978"/>
          </a:xfrm>
          <a:prstGeom prst="rect">
            <a:avLst/>
          </a:prstGeom>
          <a:noFill/>
          <a:ln w="9525">
            <a:noFill/>
            <a:miter lim="800000"/>
            <a:headEnd/>
            <a:tailEnd/>
          </a:ln>
          <a:effectLst/>
        </p:spPr>
      </p:pic>
      <p:sp>
        <p:nvSpPr>
          <p:cNvPr id="56" name="5-Point Star 55"/>
          <p:cNvSpPr/>
          <p:nvPr/>
        </p:nvSpPr>
        <p:spPr>
          <a:xfrm>
            <a:off x="6096000" y="4876800"/>
            <a:ext cx="457200" cy="381000"/>
          </a:xfrm>
          <a:prstGeom prst="star5">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Picture 2"/>
          <p:cNvPicPr preferRelativeResize="0">
            <a:picLocks noChangeAspect="1" noChangeArrowheads="1"/>
          </p:cNvPicPr>
          <p:nvPr/>
        </p:nvPicPr>
        <p:blipFill>
          <a:blip r:embed="rId11" cstate="print"/>
          <a:srcRect/>
          <a:stretch>
            <a:fillRect/>
          </a:stretch>
        </p:blipFill>
        <p:spPr bwMode="auto">
          <a:xfrm>
            <a:off x="7086600" y="4800600"/>
            <a:ext cx="1524635" cy="1747989"/>
          </a:xfrm>
          <a:prstGeom prst="rect">
            <a:avLst/>
          </a:prstGeom>
          <a:noFill/>
          <a:ln w="9525">
            <a:noFill/>
            <a:miter lim="800000"/>
            <a:headEnd/>
            <a:tailEnd/>
          </a:ln>
          <a:effectLst/>
        </p:spPr>
      </p:pic>
      <p:sp>
        <p:nvSpPr>
          <p:cNvPr id="75" name="TextBox 74"/>
          <p:cNvSpPr txBox="1"/>
          <p:nvPr/>
        </p:nvSpPr>
        <p:spPr>
          <a:xfrm>
            <a:off x="6096000" y="5257800"/>
            <a:ext cx="1262717" cy="667299"/>
          </a:xfrm>
          <a:prstGeom prst="rect">
            <a:avLst/>
          </a:prstGeom>
          <a:solidFill>
            <a:schemeClr val="bg1"/>
          </a:solidFill>
        </p:spPr>
        <p:txBody>
          <a:bodyPr wrap="none" rtlCol="0">
            <a:spAutoFit/>
          </a:bodyPr>
          <a:lstStyle/>
          <a:p>
            <a:pPr algn="ctr">
              <a:lnSpc>
                <a:spcPts val="2200"/>
              </a:lnSpc>
            </a:pPr>
            <a:r>
              <a:rPr lang="en-US" sz="2400" b="1" dirty="0" smtClean="0"/>
              <a:t>1906</a:t>
            </a:r>
          </a:p>
          <a:p>
            <a:pPr algn="ctr">
              <a:lnSpc>
                <a:spcPts val="2200"/>
              </a:lnSpc>
            </a:pPr>
            <a:r>
              <a:rPr lang="en-US" sz="2400" b="1" dirty="0" smtClean="0"/>
              <a:t>Santa Fe</a:t>
            </a:r>
            <a:endParaRPr lang="en-US" sz="24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grpId="0" nodeType="withEffect">
                                  <p:stCondLst>
                                    <p:cond delay="0"/>
                                  </p:stCondLst>
                                  <p:childTnLst>
                                    <p:anim calcmode="lin" valueType="num">
                                      <p:cBhvr>
                                        <p:cTn id="6" dur="1000"/>
                                        <p:tgtEl>
                                          <p:spTgt spid="51"/>
                                        </p:tgtEl>
                                        <p:attrNameLst>
                                          <p:attrName>ppt_w</p:attrName>
                                        </p:attrNameLst>
                                      </p:cBhvr>
                                      <p:tavLst>
                                        <p:tav tm="0">
                                          <p:val>
                                            <p:strVal val="ppt_w"/>
                                          </p:val>
                                        </p:tav>
                                        <p:tav tm="100000">
                                          <p:val>
                                            <p:fltVal val="0"/>
                                          </p:val>
                                        </p:tav>
                                      </p:tavLst>
                                    </p:anim>
                                    <p:anim calcmode="lin" valueType="num">
                                      <p:cBhvr>
                                        <p:cTn id="7" dur="1000"/>
                                        <p:tgtEl>
                                          <p:spTgt spid="51"/>
                                        </p:tgtEl>
                                        <p:attrNameLst>
                                          <p:attrName>ppt_h</p:attrName>
                                        </p:attrNameLst>
                                      </p:cBhvr>
                                      <p:tavLst>
                                        <p:tav tm="0">
                                          <p:val>
                                            <p:strVal val="ppt_h"/>
                                          </p:val>
                                        </p:tav>
                                        <p:tav tm="100000">
                                          <p:val>
                                            <p:fltVal val="0"/>
                                          </p:val>
                                        </p:tav>
                                      </p:tavLst>
                                    </p:anim>
                                    <p:anim calcmode="lin" valueType="num">
                                      <p:cBhvr>
                                        <p:cTn id="8" dur="1000"/>
                                        <p:tgtEl>
                                          <p:spTgt spid="51"/>
                                        </p:tgtEl>
                                        <p:attrNameLst>
                                          <p:attrName>style.rotation</p:attrName>
                                        </p:attrNameLst>
                                      </p:cBhvr>
                                      <p:tavLst>
                                        <p:tav tm="0">
                                          <p:val>
                                            <p:fltVal val="0"/>
                                          </p:val>
                                        </p:tav>
                                        <p:tav tm="100000">
                                          <p:val>
                                            <p:fltVal val="360"/>
                                          </p:val>
                                        </p:tav>
                                      </p:tavLst>
                                    </p:anim>
                                    <p:animEffect transition="out" filter="fade">
                                      <p:cBhvr>
                                        <p:cTn id="9" dur="1000"/>
                                        <p:tgtEl>
                                          <p:spTgt spid="51"/>
                                        </p:tgtEl>
                                      </p:cBhvr>
                                    </p:animEffect>
                                    <p:set>
                                      <p:cBhvr>
                                        <p:cTn id="10" dur="1" fill="hold">
                                          <p:stCondLst>
                                            <p:cond delay="999"/>
                                          </p:stCondLst>
                                        </p:cTn>
                                        <p:tgtEl>
                                          <p:spTgt spid="51"/>
                                        </p:tgtEl>
                                        <p:attrNameLst>
                                          <p:attrName>style.visibility</p:attrName>
                                        </p:attrNameLst>
                                      </p:cBhvr>
                                      <p:to>
                                        <p:strVal val="hidden"/>
                                      </p:to>
                                    </p:set>
                                  </p:childTnLst>
                                </p:cTn>
                              </p:par>
                              <p:par>
                                <p:cTn id="11" presetID="49" presetClass="entr" presetSubtype="0" decel="10000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anim calcmode="lin" valueType="num">
                                      <p:cBhvr>
                                        <p:cTn id="13" dur="1000" fill="hold"/>
                                        <p:tgtEl>
                                          <p:spTgt spid="74"/>
                                        </p:tgtEl>
                                        <p:attrNameLst>
                                          <p:attrName>ppt_w</p:attrName>
                                        </p:attrNameLst>
                                      </p:cBhvr>
                                      <p:tavLst>
                                        <p:tav tm="0">
                                          <p:val>
                                            <p:fltVal val="0"/>
                                          </p:val>
                                        </p:tav>
                                        <p:tav tm="100000">
                                          <p:val>
                                            <p:strVal val="#ppt_w"/>
                                          </p:val>
                                        </p:tav>
                                      </p:tavLst>
                                    </p:anim>
                                    <p:anim calcmode="lin" valueType="num">
                                      <p:cBhvr>
                                        <p:cTn id="14" dur="1000" fill="hold"/>
                                        <p:tgtEl>
                                          <p:spTgt spid="74"/>
                                        </p:tgtEl>
                                        <p:attrNameLst>
                                          <p:attrName>ppt_h</p:attrName>
                                        </p:attrNameLst>
                                      </p:cBhvr>
                                      <p:tavLst>
                                        <p:tav tm="0">
                                          <p:val>
                                            <p:fltVal val="0"/>
                                          </p:val>
                                        </p:tav>
                                        <p:tav tm="100000">
                                          <p:val>
                                            <p:strVal val="#ppt_h"/>
                                          </p:val>
                                        </p:tav>
                                      </p:tavLst>
                                    </p:anim>
                                    <p:anim calcmode="lin" valueType="num">
                                      <p:cBhvr>
                                        <p:cTn id="15" dur="1000" fill="hold"/>
                                        <p:tgtEl>
                                          <p:spTgt spid="74"/>
                                        </p:tgtEl>
                                        <p:attrNameLst>
                                          <p:attrName>style.rotation</p:attrName>
                                        </p:attrNameLst>
                                      </p:cBhvr>
                                      <p:tavLst>
                                        <p:tav tm="0">
                                          <p:val>
                                            <p:fltVal val="360"/>
                                          </p:val>
                                        </p:tav>
                                        <p:tav tm="100000">
                                          <p:val>
                                            <p:fltVal val="0"/>
                                          </p:val>
                                        </p:tav>
                                      </p:tavLst>
                                    </p:anim>
                                    <p:animEffect transition="in" filter="fade">
                                      <p:cBhvr>
                                        <p:cTn id="16" dur="1000"/>
                                        <p:tgtEl>
                                          <p:spTgt spid="74"/>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8194"/>
                                        </p:tgtEl>
                                        <p:attrNameLst>
                                          <p:attrName>style.visibility</p:attrName>
                                        </p:attrNameLst>
                                      </p:cBhvr>
                                      <p:to>
                                        <p:strVal val="visible"/>
                                      </p:to>
                                    </p:set>
                                    <p:animEffect transition="in" filter="fade">
                                      <p:cBhvr>
                                        <p:cTn id="20" dur="1000"/>
                                        <p:tgtEl>
                                          <p:spTgt spid="8194"/>
                                        </p:tgtEl>
                                      </p:cBhvr>
                                    </p:animEffect>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800" decel="100000"/>
                                        <p:tgtEl>
                                          <p:spTgt spid="56"/>
                                        </p:tgtEl>
                                      </p:cBhvr>
                                    </p:animEffect>
                                    <p:anim calcmode="lin" valueType="num">
                                      <p:cBhvr>
                                        <p:cTn id="26" dur="800" decel="100000" fill="hold"/>
                                        <p:tgtEl>
                                          <p:spTgt spid="56"/>
                                        </p:tgtEl>
                                        <p:attrNameLst>
                                          <p:attrName>style.rotation</p:attrName>
                                        </p:attrNameLst>
                                      </p:cBhvr>
                                      <p:tavLst>
                                        <p:tav tm="0">
                                          <p:val>
                                            <p:fltVal val="-90"/>
                                          </p:val>
                                        </p:tav>
                                        <p:tav tm="100000">
                                          <p:val>
                                            <p:fltVal val="0"/>
                                          </p:val>
                                        </p:tav>
                                      </p:tavLst>
                                    </p:anim>
                                    <p:anim calcmode="lin" valueType="num">
                                      <p:cBhvr>
                                        <p:cTn id="27" dur="800" decel="100000" fill="hold"/>
                                        <p:tgtEl>
                                          <p:spTgt spid="56"/>
                                        </p:tgtEl>
                                        <p:attrNameLst>
                                          <p:attrName>ppt_x</p:attrName>
                                        </p:attrNameLst>
                                      </p:cBhvr>
                                      <p:tavLst>
                                        <p:tav tm="0">
                                          <p:val>
                                            <p:strVal val="#ppt_x+0.4"/>
                                          </p:val>
                                        </p:tav>
                                        <p:tav tm="100000">
                                          <p:val>
                                            <p:strVal val="#ppt_x-0.05"/>
                                          </p:val>
                                        </p:tav>
                                      </p:tavLst>
                                    </p:anim>
                                    <p:anim calcmode="lin" valueType="num">
                                      <p:cBhvr>
                                        <p:cTn id="28" dur="800" decel="100000" fill="hold"/>
                                        <p:tgtEl>
                                          <p:spTgt spid="56"/>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56"/>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56"/>
                                        </p:tgtEl>
                                        <p:attrNameLst>
                                          <p:attrName>ppt_y</p:attrName>
                                        </p:attrNameLst>
                                      </p:cBhvr>
                                      <p:tavLst>
                                        <p:tav tm="0">
                                          <p:val>
                                            <p:strVal val="#ppt_y+0.1"/>
                                          </p:val>
                                        </p:tav>
                                        <p:tav tm="100000">
                                          <p:val>
                                            <p:strVal val="#ppt_y"/>
                                          </p:val>
                                        </p:tav>
                                      </p:tavLst>
                                    </p:anim>
                                  </p:childTnLst>
                                </p:cTn>
                              </p:par>
                            </p:childTnLst>
                          </p:cTn>
                        </p:par>
                        <p:par>
                          <p:cTn id="31" fill="hold">
                            <p:stCondLst>
                              <p:cond delay="1000"/>
                            </p:stCondLst>
                            <p:childTnLst>
                              <p:par>
                                <p:cTn id="32" presetID="53" presetClass="entr" presetSubtype="0" fill="hold" grpId="0" nodeType="afterEffect">
                                  <p:stCondLst>
                                    <p:cond delay="0"/>
                                  </p:stCondLst>
                                  <p:childTnLst>
                                    <p:set>
                                      <p:cBhvr>
                                        <p:cTn id="33" dur="1" fill="hold">
                                          <p:stCondLst>
                                            <p:cond delay="0"/>
                                          </p:stCondLst>
                                        </p:cTn>
                                        <p:tgtEl>
                                          <p:spTgt spid="75"/>
                                        </p:tgtEl>
                                        <p:attrNameLst>
                                          <p:attrName>style.visibility</p:attrName>
                                        </p:attrNameLst>
                                      </p:cBhvr>
                                      <p:to>
                                        <p:strVal val="visible"/>
                                      </p:to>
                                    </p:set>
                                    <p:anim calcmode="lin" valueType="num">
                                      <p:cBhvr>
                                        <p:cTn id="34" dur="1000" fill="hold"/>
                                        <p:tgtEl>
                                          <p:spTgt spid="75"/>
                                        </p:tgtEl>
                                        <p:attrNameLst>
                                          <p:attrName>ppt_w</p:attrName>
                                        </p:attrNameLst>
                                      </p:cBhvr>
                                      <p:tavLst>
                                        <p:tav tm="0">
                                          <p:val>
                                            <p:fltVal val="0"/>
                                          </p:val>
                                        </p:tav>
                                        <p:tav tm="100000">
                                          <p:val>
                                            <p:strVal val="#ppt_w"/>
                                          </p:val>
                                        </p:tav>
                                      </p:tavLst>
                                    </p:anim>
                                    <p:anim calcmode="lin" valueType="num">
                                      <p:cBhvr>
                                        <p:cTn id="35" dur="1000" fill="hold"/>
                                        <p:tgtEl>
                                          <p:spTgt spid="75"/>
                                        </p:tgtEl>
                                        <p:attrNameLst>
                                          <p:attrName>ppt_h</p:attrName>
                                        </p:attrNameLst>
                                      </p:cBhvr>
                                      <p:tavLst>
                                        <p:tav tm="0">
                                          <p:val>
                                            <p:fltVal val="0"/>
                                          </p:val>
                                        </p:tav>
                                        <p:tav tm="100000">
                                          <p:val>
                                            <p:strVal val="#ppt_h"/>
                                          </p:val>
                                        </p:tav>
                                      </p:tavLst>
                                    </p:anim>
                                    <p:animEffect transition="in" filter="fade">
                                      <p:cBhvr>
                                        <p:cTn id="36" dur="1000"/>
                                        <p:tgtEl>
                                          <p:spTgt spid="75"/>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mph" presetSubtype="0" fill="hold" nodeType="clickEffect">
                                  <p:stCondLst>
                                    <p:cond delay="0"/>
                                  </p:stCondLst>
                                  <p:childTnLst>
                                    <p:animScale>
                                      <p:cBhvr>
                                        <p:cTn id="40" dur="1000" fill="hold"/>
                                        <p:tgtEl>
                                          <p:spTgt spid="8194"/>
                                        </p:tgtEl>
                                      </p:cBhvr>
                                      <p:by x="50000" y="50000"/>
                                    </p:animScale>
                                  </p:childTnLst>
                                </p:cTn>
                              </p:par>
                              <p:par>
                                <p:cTn id="41" presetID="42" presetClass="path" presetSubtype="0" accel="50000" decel="50000" fill="hold" nodeType="withEffect">
                                  <p:stCondLst>
                                    <p:cond delay="0"/>
                                  </p:stCondLst>
                                  <p:childTnLst>
                                    <p:animMotion origin="layout" path="M -3.33333E-6 0 L 0.09167 0.4 " pathEditMode="relative" rAng="0" ptsTypes="AA">
                                      <p:cBhvr>
                                        <p:cTn id="42" dur="1000" fill="hold"/>
                                        <p:tgtEl>
                                          <p:spTgt spid="8194"/>
                                        </p:tgtEl>
                                        <p:attrNameLst>
                                          <p:attrName>ppt_x</p:attrName>
                                          <p:attrName>ppt_y</p:attrName>
                                        </p:attrNameLst>
                                      </p:cBhvr>
                                      <p:rCtr x="46" y="200"/>
                                    </p:animMotion>
                                  </p:childTnLst>
                                </p:cTn>
                              </p:par>
                              <p:par>
                                <p:cTn id="43" presetID="10" presetClass="exit" presetSubtype="0" fill="hold" nodeType="withEffect">
                                  <p:stCondLst>
                                    <p:cond delay="500"/>
                                  </p:stCondLst>
                                  <p:childTnLst>
                                    <p:animEffect transition="out" filter="fade">
                                      <p:cBhvr>
                                        <p:cTn id="44" dur="1000"/>
                                        <p:tgtEl>
                                          <p:spTgt spid="8194"/>
                                        </p:tgtEl>
                                      </p:cBhvr>
                                    </p:animEffect>
                                    <p:set>
                                      <p:cBhvr>
                                        <p:cTn id="45" dur="1" fill="hold">
                                          <p:stCondLst>
                                            <p:cond delay="999"/>
                                          </p:stCondLst>
                                        </p:cTn>
                                        <p:tgtEl>
                                          <p:spTgt spid="8194"/>
                                        </p:tgtEl>
                                        <p:attrNameLst>
                                          <p:attrName>style.visibility</p:attrName>
                                        </p:attrNameLst>
                                      </p:cBhvr>
                                      <p:to>
                                        <p:strVal val="hidden"/>
                                      </p:to>
                                    </p:set>
                                  </p:childTnLst>
                                </p:cTn>
                              </p:par>
                              <p:par>
                                <p:cTn id="46" presetID="10" presetClass="entr" presetSubtype="0" fill="hold" nodeType="withEffect">
                                  <p:stCondLst>
                                    <p:cond delay="500"/>
                                  </p:stCondLst>
                                  <p:childTnLst>
                                    <p:set>
                                      <p:cBhvr>
                                        <p:cTn id="47" dur="1" fill="hold">
                                          <p:stCondLst>
                                            <p:cond delay="0"/>
                                          </p:stCondLst>
                                        </p:cTn>
                                        <p:tgtEl>
                                          <p:spTgt spid="82"/>
                                        </p:tgtEl>
                                        <p:attrNameLst>
                                          <p:attrName>style.visibility</p:attrName>
                                        </p:attrNameLst>
                                      </p:cBhvr>
                                      <p:to>
                                        <p:strVal val="visible"/>
                                      </p:to>
                                    </p:set>
                                    <p:animEffect transition="in" filter="fade">
                                      <p:cBhvr>
                                        <p:cTn id="48" dur="1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74" grpId="0"/>
      <p:bldP spid="56" grpId="0" animBg="1"/>
      <p:bldP spid="75"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p:cNvPicPr>
            <a:picLocks noChangeAspect="1" noChangeArrowheads="1"/>
          </p:cNvPicPr>
          <p:nvPr/>
        </p:nvPicPr>
        <p:blipFill>
          <a:blip r:embed="rId2" cstate="print"/>
          <a:srcRect/>
          <a:stretch>
            <a:fillRect/>
          </a:stretch>
        </p:blipFill>
        <p:spPr bwMode="auto">
          <a:xfrm>
            <a:off x="1524000" y="762000"/>
            <a:ext cx="5813425" cy="6095998"/>
          </a:xfrm>
          <a:prstGeom prst="rect">
            <a:avLst/>
          </a:prstGeom>
          <a:noFill/>
          <a:ln w="9525">
            <a:noFill/>
            <a:miter lim="800000"/>
            <a:headEnd/>
            <a:tailEnd/>
          </a:ln>
          <a:effectLst/>
        </p:spPr>
      </p:pic>
      <p:grpSp>
        <p:nvGrpSpPr>
          <p:cNvPr id="2" name="Group 8"/>
          <p:cNvGrpSpPr/>
          <p:nvPr/>
        </p:nvGrpSpPr>
        <p:grpSpPr>
          <a:xfrm>
            <a:off x="0" y="-76200"/>
            <a:ext cx="9144000" cy="6934201"/>
            <a:chOff x="0" y="-76200"/>
            <a:chExt cx="9144000" cy="6934201"/>
          </a:xfrm>
        </p:grpSpPr>
        <p:sp useBgFill="1">
          <p:nvSpPr>
            <p:cNvPr id="10" name="Rectangle 9"/>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76200"/>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the people</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grpSp>
          <p:nvGrpSpPr>
            <p:cNvPr id="3" name="Group 43"/>
            <p:cNvGrpSpPr/>
            <p:nvPr/>
          </p:nvGrpSpPr>
          <p:grpSpPr>
            <a:xfrm>
              <a:off x="1501775" y="689610"/>
              <a:ext cx="6050560" cy="6168391"/>
              <a:chOff x="1501775" y="689610"/>
              <a:chExt cx="6050560" cy="6168391"/>
            </a:xfrm>
          </p:grpSpPr>
          <p:pic>
            <p:nvPicPr>
              <p:cNvPr id="14" name="Picture 13"/>
              <p:cNvPicPr>
                <a:picLocks noChangeAspect="1" noChangeArrowheads="1"/>
              </p:cNvPicPr>
              <p:nvPr/>
            </p:nvPicPr>
            <p:blipFill>
              <a:blip r:embed="rId2" cstate="print"/>
              <a:srcRect/>
              <a:stretch>
                <a:fillRect/>
              </a:stretch>
            </p:blipFill>
            <p:spPr bwMode="auto">
              <a:xfrm>
                <a:off x="1501775" y="762003"/>
                <a:ext cx="5813425" cy="6095998"/>
              </a:xfrm>
              <a:prstGeom prst="rect">
                <a:avLst/>
              </a:prstGeom>
              <a:noFill/>
              <a:ln w="9525">
                <a:noFill/>
                <a:miter lim="800000"/>
                <a:headEnd/>
                <a:tailEnd/>
              </a:ln>
              <a:effectLst/>
            </p:spPr>
          </p:pic>
          <p:grpSp>
            <p:nvGrpSpPr>
              <p:cNvPr id="4" name="Group 31"/>
              <p:cNvGrpSpPr/>
              <p:nvPr/>
            </p:nvGrpSpPr>
            <p:grpSpPr>
              <a:xfrm>
                <a:off x="4926330" y="2644140"/>
                <a:ext cx="2160270" cy="1028700"/>
                <a:chOff x="6934200" y="5181600"/>
                <a:chExt cx="1600200" cy="762000"/>
              </a:xfrm>
            </p:grpSpPr>
            <p:sp>
              <p:nvSpPr>
                <p:cNvPr id="40" name="Cloud 39"/>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41" name="TextBox 40"/>
                <p:cNvSpPr txBox="1"/>
                <p:nvPr/>
              </p:nvSpPr>
              <p:spPr>
                <a:xfrm>
                  <a:off x="7315200" y="5334000"/>
                  <a:ext cx="477149" cy="341974"/>
                </a:xfrm>
                <a:prstGeom prst="rect">
                  <a:avLst/>
                </a:prstGeom>
                <a:noFill/>
              </p:spPr>
              <p:txBody>
                <a:bodyPr wrap="none" rtlCol="0">
                  <a:spAutoFit/>
                </a:bodyPr>
                <a:lstStyle/>
                <a:p>
                  <a:r>
                    <a:rPr lang="en-US" sz="2400" b="1" dirty="0" smtClean="0">
                      <a:solidFill>
                        <a:schemeClr val="bg1"/>
                      </a:solidFill>
                    </a:rPr>
                    <a:t>Ute</a:t>
                  </a:r>
                  <a:endParaRPr lang="en-US" sz="2400" b="1" dirty="0">
                    <a:solidFill>
                      <a:schemeClr val="bg1"/>
                    </a:solidFill>
                  </a:endParaRPr>
                </a:p>
              </p:txBody>
            </p:sp>
          </p:grpSp>
          <p:grpSp>
            <p:nvGrpSpPr>
              <p:cNvPr id="5" name="Group 34"/>
              <p:cNvGrpSpPr/>
              <p:nvPr/>
            </p:nvGrpSpPr>
            <p:grpSpPr>
              <a:xfrm>
                <a:off x="4572000" y="5334000"/>
                <a:ext cx="2160270" cy="1028700"/>
                <a:chOff x="6934200" y="5181600"/>
                <a:chExt cx="1600200" cy="762000"/>
              </a:xfrm>
            </p:grpSpPr>
            <p:sp>
              <p:nvSpPr>
                <p:cNvPr id="38" name="Cloud 37"/>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9" name="TextBox 38"/>
                <p:cNvSpPr txBox="1"/>
                <p:nvPr/>
              </p:nvSpPr>
              <p:spPr>
                <a:xfrm>
                  <a:off x="7162800" y="5257800"/>
                  <a:ext cx="842111" cy="341974"/>
                </a:xfrm>
                <a:prstGeom prst="rect">
                  <a:avLst/>
                </a:prstGeom>
                <a:noFill/>
              </p:spPr>
              <p:txBody>
                <a:bodyPr wrap="none" rtlCol="0">
                  <a:spAutoFit/>
                </a:bodyPr>
                <a:lstStyle/>
                <a:p>
                  <a:r>
                    <a:rPr lang="en-US" sz="2400" b="1" dirty="0" smtClean="0">
                      <a:solidFill>
                        <a:schemeClr val="bg1"/>
                      </a:solidFill>
                    </a:rPr>
                    <a:t>Apache</a:t>
                  </a:r>
                  <a:endParaRPr lang="en-US" sz="2400" b="1" dirty="0">
                    <a:solidFill>
                      <a:schemeClr val="bg1"/>
                    </a:solidFill>
                  </a:endParaRPr>
                </a:p>
              </p:txBody>
            </p:sp>
          </p:grpSp>
          <p:grpSp>
            <p:nvGrpSpPr>
              <p:cNvPr id="6" name="Group 37"/>
              <p:cNvGrpSpPr/>
              <p:nvPr/>
            </p:nvGrpSpPr>
            <p:grpSpPr>
              <a:xfrm>
                <a:off x="3619412" y="3793645"/>
                <a:ext cx="1033256" cy="1724914"/>
                <a:chOff x="7413906" y="4432885"/>
                <a:chExt cx="765374" cy="1277714"/>
              </a:xfrm>
            </p:grpSpPr>
            <p:sp>
              <p:nvSpPr>
                <p:cNvPr id="35" name="Cloud 34"/>
                <p:cNvSpPr/>
                <p:nvPr/>
              </p:nvSpPr>
              <p:spPr>
                <a:xfrm rot="18456908">
                  <a:off x="7157736" y="4689055"/>
                  <a:ext cx="1277714" cy="765374"/>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7" name="TextBox 36"/>
                <p:cNvSpPr txBox="1"/>
                <p:nvPr/>
              </p:nvSpPr>
              <p:spPr>
                <a:xfrm rot="21440427">
                  <a:off x="7505383" y="4911794"/>
                  <a:ext cx="663924" cy="305877"/>
                </a:xfrm>
                <a:prstGeom prst="rect">
                  <a:avLst/>
                </a:prstGeom>
                <a:noFill/>
              </p:spPr>
              <p:txBody>
                <a:bodyPr wrap="square" rtlCol="0">
                  <a:spAutoFit/>
                </a:bodyPr>
                <a:lstStyle/>
                <a:p>
                  <a:pPr algn="ctr">
                    <a:lnSpc>
                      <a:spcPts val="2500"/>
                    </a:lnSpc>
                  </a:pPr>
                  <a:r>
                    <a:rPr lang="en-US" sz="2200" b="1" spc="-100" dirty="0" smtClean="0">
                      <a:solidFill>
                        <a:schemeClr val="bg1"/>
                      </a:solidFill>
                    </a:rPr>
                    <a:t>Hopi</a:t>
                  </a:r>
                  <a:r>
                    <a:rPr lang="en-US" sz="2200" b="1" spc="-100" dirty="0" smtClean="0"/>
                    <a:t> </a:t>
                  </a:r>
                </a:p>
              </p:txBody>
            </p:sp>
          </p:grpSp>
          <p:grpSp>
            <p:nvGrpSpPr>
              <p:cNvPr id="7" name="Group 40"/>
              <p:cNvGrpSpPr/>
              <p:nvPr/>
            </p:nvGrpSpPr>
            <p:grpSpPr>
              <a:xfrm>
                <a:off x="2971800" y="689610"/>
                <a:ext cx="2160270" cy="1028700"/>
                <a:chOff x="6934200" y="5181600"/>
                <a:chExt cx="1600200" cy="762000"/>
              </a:xfrm>
            </p:grpSpPr>
            <p:sp>
              <p:nvSpPr>
                <p:cNvPr id="33" name="Cloud 32"/>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endParaRPr>
                </a:p>
              </p:txBody>
            </p:sp>
            <p:sp>
              <p:nvSpPr>
                <p:cNvPr id="34" name="TextBox 33"/>
                <p:cNvSpPr txBox="1"/>
                <p:nvPr/>
              </p:nvSpPr>
              <p:spPr>
                <a:xfrm>
                  <a:off x="7385756" y="5450890"/>
                  <a:ext cx="477149" cy="341974"/>
                </a:xfrm>
                <a:prstGeom prst="rect">
                  <a:avLst/>
                </a:prstGeom>
                <a:noFill/>
              </p:spPr>
              <p:txBody>
                <a:bodyPr wrap="none" rtlCol="0">
                  <a:spAutoFit/>
                </a:bodyPr>
                <a:lstStyle/>
                <a:p>
                  <a:r>
                    <a:rPr lang="en-US" sz="2400" b="1" dirty="0" smtClean="0">
                      <a:solidFill>
                        <a:schemeClr val="bg1"/>
                      </a:solidFill>
                    </a:rPr>
                    <a:t>Ute</a:t>
                  </a:r>
                  <a:endParaRPr lang="en-US" sz="2400" b="1" dirty="0">
                    <a:solidFill>
                      <a:schemeClr val="bg1"/>
                    </a:solidFill>
                  </a:endParaRPr>
                </a:p>
              </p:txBody>
            </p:sp>
          </p:grpSp>
          <p:grpSp>
            <p:nvGrpSpPr>
              <p:cNvPr id="8" name="Group 43"/>
              <p:cNvGrpSpPr/>
              <p:nvPr/>
            </p:nvGrpSpPr>
            <p:grpSpPr>
              <a:xfrm rot="18769763">
                <a:off x="2723714" y="2104664"/>
                <a:ext cx="2160270" cy="1058612"/>
                <a:chOff x="6934200" y="5159443"/>
                <a:chExt cx="1600200" cy="784157"/>
              </a:xfrm>
            </p:grpSpPr>
            <p:sp>
              <p:nvSpPr>
                <p:cNvPr id="31" name="Cloud 30"/>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2" name="TextBox 31"/>
                <p:cNvSpPr txBox="1"/>
                <p:nvPr/>
              </p:nvSpPr>
              <p:spPr>
                <a:xfrm rot="2830237">
                  <a:off x="7308355" y="5356601"/>
                  <a:ext cx="736289" cy="341974"/>
                </a:xfrm>
                <a:prstGeom prst="rect">
                  <a:avLst/>
                </a:prstGeom>
                <a:noFill/>
              </p:spPr>
              <p:txBody>
                <a:bodyPr wrap="none" rtlCol="0">
                  <a:spAutoFit/>
                </a:bodyPr>
                <a:lstStyle/>
                <a:p>
                  <a:r>
                    <a:rPr lang="en-US" sz="2400" b="1" dirty="0" smtClean="0">
                      <a:solidFill>
                        <a:schemeClr val="bg1"/>
                      </a:solidFill>
                    </a:rPr>
                    <a:t>Paiute</a:t>
                  </a:r>
                  <a:endParaRPr lang="en-US" sz="2400" b="1" dirty="0">
                    <a:solidFill>
                      <a:schemeClr val="bg1"/>
                    </a:solidFill>
                  </a:endParaRPr>
                </a:p>
              </p:txBody>
            </p:sp>
          </p:grpSp>
          <p:sp>
            <p:nvSpPr>
              <p:cNvPr id="20" name="Oval 19"/>
              <p:cNvSpPr>
                <a:spLocks noChangeAspect="1"/>
              </p:cNvSpPr>
              <p:nvPr/>
            </p:nvSpPr>
            <p:spPr>
              <a:xfrm rot="191472">
                <a:off x="7232295" y="4045674"/>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a:spLocks noChangeAspect="1"/>
              </p:cNvSpPr>
              <p:nvPr/>
            </p:nvSpPr>
            <p:spPr>
              <a:xfrm rot="191472">
                <a:off x="7019060" y="4809260"/>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a:spLocks noChangeAspect="1"/>
              </p:cNvSpPr>
              <p:nvPr/>
            </p:nvSpPr>
            <p:spPr>
              <a:xfrm rot="191472">
                <a:off x="5995900" y="5386300"/>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rot="191472">
                <a:off x="4809260" y="5190259"/>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28"/>
              <p:cNvGrpSpPr/>
              <p:nvPr/>
            </p:nvGrpSpPr>
            <p:grpSpPr>
              <a:xfrm>
                <a:off x="5033010" y="3886200"/>
                <a:ext cx="1748790" cy="1028700"/>
                <a:chOff x="7162800" y="5181600"/>
                <a:chExt cx="1295400" cy="762000"/>
              </a:xfrm>
            </p:grpSpPr>
            <p:sp>
              <p:nvSpPr>
                <p:cNvPr id="27" name="Cloud 26"/>
                <p:cNvSpPr/>
                <p:nvPr/>
              </p:nvSpPr>
              <p:spPr>
                <a:xfrm>
                  <a:off x="7162800" y="5181600"/>
                  <a:ext cx="12954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0" name="TextBox 29"/>
                <p:cNvSpPr txBox="1"/>
                <p:nvPr/>
              </p:nvSpPr>
              <p:spPr>
                <a:xfrm>
                  <a:off x="7481310" y="5452129"/>
                  <a:ext cx="737001" cy="299560"/>
                </a:xfrm>
                <a:prstGeom prst="rect">
                  <a:avLst/>
                </a:prstGeom>
                <a:noFill/>
              </p:spPr>
              <p:txBody>
                <a:bodyPr wrap="none" rtlCol="0">
                  <a:spAutoFit/>
                </a:bodyPr>
                <a:lstStyle/>
                <a:p>
                  <a:pPr>
                    <a:lnSpc>
                      <a:spcPts val="2400"/>
                    </a:lnSpc>
                  </a:pPr>
                  <a:r>
                    <a:rPr lang="en-US" sz="2400" b="1" spc="-100" dirty="0" smtClean="0">
                      <a:solidFill>
                        <a:schemeClr val="bg1"/>
                      </a:solidFill>
                    </a:rPr>
                    <a:t>Navajo</a:t>
                  </a:r>
                </a:p>
              </p:txBody>
            </p:sp>
          </p:grpSp>
        </p:grpSp>
      </p:grpSp>
      <p:sp>
        <p:nvSpPr>
          <p:cNvPr id="51" name="TextBox 50"/>
          <p:cNvSpPr txBox="1"/>
          <p:nvPr/>
        </p:nvSpPr>
        <p:spPr>
          <a:xfrm>
            <a:off x="6705600" y="0"/>
            <a:ext cx="2028119" cy="769441"/>
          </a:xfrm>
          <a:prstGeom prst="rect">
            <a:avLst/>
          </a:prstGeom>
          <a:noFill/>
        </p:spPr>
        <p:txBody>
          <a:bodyPr wrap="none" rtlCol="0">
            <a:spAutoFit/>
          </a:bodyPr>
          <a:lstStyle/>
          <a:p>
            <a:r>
              <a:rPr lang="en-US" sz="4400" b="1" dirty="0" smtClean="0"/>
              <a:t>1906 CE</a:t>
            </a:r>
            <a:endParaRPr lang="en-US" sz="4400" b="1" dirty="0"/>
          </a:p>
        </p:txBody>
      </p:sp>
      <p:sp>
        <p:nvSpPr>
          <p:cNvPr id="74" name="TextBox 73"/>
          <p:cNvSpPr txBox="1"/>
          <p:nvPr/>
        </p:nvSpPr>
        <p:spPr>
          <a:xfrm>
            <a:off x="6705600" y="0"/>
            <a:ext cx="2028119" cy="769441"/>
          </a:xfrm>
          <a:prstGeom prst="rect">
            <a:avLst/>
          </a:prstGeom>
          <a:noFill/>
        </p:spPr>
        <p:txBody>
          <a:bodyPr wrap="none" rtlCol="0">
            <a:spAutoFit/>
          </a:bodyPr>
          <a:lstStyle/>
          <a:p>
            <a:r>
              <a:rPr lang="en-US" sz="4400" b="1" dirty="0" smtClean="0"/>
              <a:t>1907 CE</a:t>
            </a:r>
            <a:endParaRPr lang="en-US" sz="4400" b="1" dirty="0"/>
          </a:p>
        </p:txBody>
      </p:sp>
      <p:grpSp>
        <p:nvGrpSpPr>
          <p:cNvPr id="12" name="Group 39"/>
          <p:cNvGrpSpPr/>
          <p:nvPr/>
        </p:nvGrpSpPr>
        <p:grpSpPr>
          <a:xfrm rot="634516">
            <a:off x="4060734" y="809718"/>
            <a:ext cx="5125698" cy="804443"/>
            <a:chOff x="1708030" y="897147"/>
            <a:chExt cx="3864634" cy="620894"/>
          </a:xfrm>
        </p:grpSpPr>
        <p:sp>
          <p:nvSpPr>
            <p:cNvPr id="57" name="Freeform 56"/>
            <p:cNvSpPr/>
            <p:nvPr/>
          </p:nvSpPr>
          <p:spPr>
            <a:xfrm>
              <a:off x="1708030" y="897147"/>
              <a:ext cx="3864634" cy="586596"/>
            </a:xfrm>
            <a:custGeom>
              <a:avLst/>
              <a:gdLst>
                <a:gd name="connsiteX0" fmla="*/ 3864634 w 3864634"/>
                <a:gd name="connsiteY0" fmla="*/ 34506 h 586596"/>
                <a:gd name="connsiteX1" fmla="*/ 3019245 w 3864634"/>
                <a:gd name="connsiteY1" fmla="*/ 0 h 586596"/>
                <a:gd name="connsiteX2" fmla="*/ 1777042 w 3864634"/>
                <a:gd name="connsiteY2" fmla="*/ 17253 h 586596"/>
                <a:gd name="connsiteX3" fmla="*/ 741872 w 3864634"/>
                <a:gd name="connsiteY3" fmla="*/ 172528 h 586596"/>
                <a:gd name="connsiteX4" fmla="*/ 0 w 3864634"/>
                <a:gd name="connsiteY4" fmla="*/ 586596 h 586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4634" h="586596">
                  <a:moveTo>
                    <a:pt x="3864634" y="34506"/>
                  </a:moveTo>
                  <a:cubicBezTo>
                    <a:pt x="3615905" y="18690"/>
                    <a:pt x="3019245" y="0"/>
                    <a:pt x="3019245" y="0"/>
                  </a:cubicBezTo>
                  <a:lnTo>
                    <a:pt x="1777042" y="17253"/>
                  </a:lnTo>
                  <a:cubicBezTo>
                    <a:pt x="1397480" y="46008"/>
                    <a:pt x="1038046" y="77638"/>
                    <a:pt x="741872" y="172528"/>
                  </a:cubicBezTo>
                  <a:cubicBezTo>
                    <a:pt x="445698" y="267418"/>
                    <a:pt x="222849" y="427007"/>
                    <a:pt x="0" y="586596"/>
                  </a:cubicBezTo>
                </a:path>
              </a:pathLst>
            </a:custGeom>
            <a:ln w="76200">
              <a:solidFill>
                <a:srgbClr val="0033CC"/>
              </a:solidFill>
              <a:prstDash val="sysDash"/>
            </a:ln>
            <a:effectLst>
              <a:outerShdw dist="88900" dir="9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Rectangle 57"/>
            <p:cNvSpPr/>
            <p:nvPr/>
          </p:nvSpPr>
          <p:spPr>
            <a:xfrm>
              <a:off x="4445133" y="1002999"/>
              <a:ext cx="1079539" cy="515042"/>
            </a:xfrm>
            <a:prstGeom prst="rect">
              <a:avLst/>
            </a:prstGeom>
            <a:noFill/>
          </p:spPr>
          <p:txBody>
            <a:bodyPr wrap="none">
              <a:spAutoFit/>
            </a:bodyPr>
            <a:lstStyle/>
            <a:p>
              <a:pPr algn="ctr">
                <a:lnSpc>
                  <a:spcPts val="2200"/>
                </a:lnSpc>
              </a:pPr>
              <a:r>
                <a:rPr lang="en-US" sz="2400" b="1" dirty="0" smtClean="0">
                  <a:solidFill>
                    <a:srgbClr val="0033CC"/>
                  </a:solidFill>
                  <a:effectLst>
                    <a:outerShdw dist="38100" dir="7200000" algn="ctr" rotWithShape="0">
                      <a:schemeClr val="bg1"/>
                    </a:outerShdw>
                  </a:effectLst>
                </a:rPr>
                <a:t>1847</a:t>
              </a:r>
            </a:p>
            <a:p>
              <a:pPr algn="ctr">
                <a:lnSpc>
                  <a:spcPts val="2200"/>
                </a:lnSpc>
              </a:pPr>
              <a:r>
                <a:rPr lang="en-US" sz="2400" b="1" dirty="0" smtClean="0">
                  <a:solidFill>
                    <a:srgbClr val="0033CC"/>
                  </a:solidFill>
                  <a:effectLst>
                    <a:outerShdw dist="38100" dir="7200000" algn="ctr" rotWithShape="0">
                      <a:schemeClr val="bg1"/>
                    </a:outerShdw>
                  </a:effectLst>
                </a:rPr>
                <a:t>Mormons</a:t>
              </a:r>
              <a:endParaRPr lang="en-US" sz="2400" b="1" dirty="0">
                <a:solidFill>
                  <a:srgbClr val="0033CC"/>
                </a:solidFill>
                <a:effectLst>
                  <a:outerShdw dist="38100" dir="7200000" algn="ctr" rotWithShape="0">
                    <a:schemeClr val="bg1"/>
                  </a:outerShdw>
                </a:effectLst>
              </a:endParaRPr>
            </a:p>
          </p:txBody>
        </p:sp>
      </p:grpSp>
      <p:pic>
        <p:nvPicPr>
          <p:cNvPr id="59" name="Picture 1" descr="C:\Users\Sandra\AppData\Local\Microsoft\Windows\INetCache\IE\XTNHX9F4\anim-explosion[1].png"/>
          <p:cNvPicPr>
            <a:picLocks noChangeAspect="1" noChangeArrowheads="1"/>
          </p:cNvPicPr>
          <p:nvPr/>
        </p:nvPicPr>
        <p:blipFill>
          <a:blip r:embed="rId3" cstate="print"/>
          <a:srcRect r="-1754" b="9688"/>
          <a:stretch>
            <a:fillRect/>
          </a:stretch>
        </p:blipFill>
        <p:spPr bwMode="auto">
          <a:xfrm rot="10198745">
            <a:off x="2224914" y="1139303"/>
            <a:ext cx="3889858" cy="4893867"/>
          </a:xfrm>
          <a:prstGeom prst="rect">
            <a:avLst/>
          </a:prstGeom>
          <a:noFill/>
        </p:spPr>
      </p:pic>
      <p:sp>
        <p:nvSpPr>
          <p:cNvPr id="48" name="Freeform 47"/>
          <p:cNvSpPr/>
          <p:nvPr/>
        </p:nvSpPr>
        <p:spPr>
          <a:xfrm>
            <a:off x="2971800" y="1126671"/>
            <a:ext cx="996043" cy="2530929"/>
          </a:xfrm>
          <a:custGeom>
            <a:avLst/>
            <a:gdLst>
              <a:gd name="connsiteX0" fmla="*/ 342900 w 342900"/>
              <a:gd name="connsiteY0" fmla="*/ 0 h 2677886"/>
              <a:gd name="connsiteX1" fmla="*/ 212271 w 342900"/>
              <a:gd name="connsiteY1" fmla="*/ 310243 h 2677886"/>
              <a:gd name="connsiteX2" fmla="*/ 212271 w 342900"/>
              <a:gd name="connsiteY2" fmla="*/ 832758 h 2677886"/>
              <a:gd name="connsiteX3" fmla="*/ 212271 w 342900"/>
              <a:gd name="connsiteY3" fmla="*/ 1273629 h 2677886"/>
              <a:gd name="connsiteX4" fmla="*/ 130628 w 342900"/>
              <a:gd name="connsiteY4" fmla="*/ 1502229 h 2677886"/>
              <a:gd name="connsiteX5" fmla="*/ 81643 w 342900"/>
              <a:gd name="connsiteY5" fmla="*/ 1959429 h 2677886"/>
              <a:gd name="connsiteX6" fmla="*/ 179614 w 342900"/>
              <a:gd name="connsiteY6" fmla="*/ 2171700 h 2677886"/>
              <a:gd name="connsiteX7" fmla="*/ 0 w 342900"/>
              <a:gd name="connsiteY7" fmla="*/ 2677886 h 2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 h="2677886">
                <a:moveTo>
                  <a:pt x="342900" y="0"/>
                </a:moveTo>
                <a:cubicBezTo>
                  <a:pt x="288471" y="85725"/>
                  <a:pt x="234043" y="171450"/>
                  <a:pt x="212271" y="310243"/>
                </a:cubicBezTo>
                <a:cubicBezTo>
                  <a:pt x="190500" y="449036"/>
                  <a:pt x="212271" y="832758"/>
                  <a:pt x="212271" y="832758"/>
                </a:cubicBezTo>
                <a:cubicBezTo>
                  <a:pt x="212271" y="993322"/>
                  <a:pt x="225878" y="1162051"/>
                  <a:pt x="212271" y="1273629"/>
                </a:cubicBezTo>
                <a:cubicBezTo>
                  <a:pt x="198664" y="1385207"/>
                  <a:pt x="152399" y="1387929"/>
                  <a:pt x="130628" y="1502229"/>
                </a:cubicBezTo>
                <a:cubicBezTo>
                  <a:pt x="108857" y="1616529"/>
                  <a:pt x="73479" y="1847851"/>
                  <a:pt x="81643" y="1959429"/>
                </a:cubicBezTo>
                <a:cubicBezTo>
                  <a:pt x="89807" y="2071007"/>
                  <a:pt x="193221" y="2051957"/>
                  <a:pt x="179614" y="2171700"/>
                </a:cubicBezTo>
                <a:cubicBezTo>
                  <a:pt x="166007" y="2291443"/>
                  <a:pt x="83003" y="2484664"/>
                  <a:pt x="0" y="2677886"/>
                </a:cubicBezTo>
              </a:path>
            </a:pathLst>
          </a:custGeom>
          <a:ln w="76200">
            <a:solidFill>
              <a:schemeClr val="tx1"/>
            </a:solidFill>
            <a:prstDash val="sysDot"/>
          </a:ln>
          <a:effectLst>
            <a:outerShdw dist="635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5-Point Star 48"/>
          <p:cNvSpPr/>
          <p:nvPr/>
        </p:nvSpPr>
        <p:spPr>
          <a:xfrm>
            <a:off x="2743200" y="3429000"/>
            <a:ext cx="457200" cy="381000"/>
          </a:xfrm>
          <a:prstGeom prst="star5">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1981200" y="3352800"/>
            <a:ext cx="824265" cy="667299"/>
          </a:xfrm>
          <a:prstGeom prst="rect">
            <a:avLst/>
          </a:prstGeom>
          <a:solidFill>
            <a:schemeClr val="bg1"/>
          </a:solidFill>
        </p:spPr>
        <p:txBody>
          <a:bodyPr wrap="none" rtlCol="0">
            <a:spAutoFit/>
          </a:bodyPr>
          <a:lstStyle/>
          <a:p>
            <a:pPr>
              <a:lnSpc>
                <a:spcPts val="2200"/>
              </a:lnSpc>
            </a:pPr>
            <a:r>
              <a:rPr lang="en-US" sz="2400" b="1" dirty="0" smtClean="0"/>
              <a:t>1863</a:t>
            </a:r>
          </a:p>
          <a:p>
            <a:pPr>
              <a:lnSpc>
                <a:spcPts val="2200"/>
              </a:lnSpc>
            </a:pPr>
            <a:r>
              <a:rPr lang="en-US" sz="2400" b="1" dirty="0" smtClean="0"/>
              <a:t>ZION</a:t>
            </a:r>
            <a:endParaRPr lang="en-US" sz="2400" b="1" dirty="0"/>
          </a:p>
        </p:txBody>
      </p:sp>
      <p:sp>
        <p:nvSpPr>
          <p:cNvPr id="60" name="5-Point Star 59"/>
          <p:cNvSpPr/>
          <p:nvPr/>
        </p:nvSpPr>
        <p:spPr>
          <a:xfrm>
            <a:off x="3733800" y="838200"/>
            <a:ext cx="457200" cy="381000"/>
          </a:xfrm>
          <a:prstGeom prst="star5">
            <a:avLst/>
          </a:prstGeom>
          <a:solidFill>
            <a:srgbClr val="0033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3"/>
          <p:cNvPicPr preferRelativeResize="0">
            <a:picLocks noChangeAspect="1" noChangeArrowheads="1"/>
          </p:cNvPicPr>
          <p:nvPr/>
        </p:nvPicPr>
        <p:blipFill>
          <a:blip r:embed="rId4" cstate="print"/>
          <a:srcRect/>
          <a:stretch>
            <a:fillRect/>
          </a:stretch>
        </p:blipFill>
        <p:spPr bwMode="auto">
          <a:xfrm>
            <a:off x="914400" y="1600200"/>
            <a:ext cx="1541198" cy="1798320"/>
          </a:xfrm>
          <a:prstGeom prst="rect">
            <a:avLst/>
          </a:prstGeom>
          <a:noFill/>
          <a:ln w="9525">
            <a:noFill/>
            <a:miter lim="800000"/>
            <a:headEnd/>
            <a:tailEnd/>
          </a:ln>
          <a:effectLst/>
        </p:spPr>
      </p:pic>
      <p:pic>
        <p:nvPicPr>
          <p:cNvPr id="62" name="Picture 2"/>
          <p:cNvPicPr preferRelativeResize="0">
            <a:picLocks noChangeAspect="1" noChangeArrowheads="1"/>
          </p:cNvPicPr>
          <p:nvPr/>
        </p:nvPicPr>
        <p:blipFill>
          <a:blip r:embed="rId5" cstate="print"/>
          <a:srcRect/>
          <a:stretch>
            <a:fillRect/>
          </a:stretch>
        </p:blipFill>
        <p:spPr bwMode="auto">
          <a:xfrm>
            <a:off x="-28883" y="0"/>
            <a:ext cx="2162483" cy="1600200"/>
          </a:xfrm>
          <a:prstGeom prst="rect">
            <a:avLst/>
          </a:prstGeom>
          <a:noFill/>
          <a:ln w="9525">
            <a:noFill/>
            <a:miter lim="800000"/>
            <a:headEnd/>
            <a:tailEnd/>
          </a:ln>
          <a:effectLst/>
        </p:spPr>
      </p:pic>
      <p:sp>
        <p:nvSpPr>
          <p:cNvPr id="43" name="Freeform 42"/>
          <p:cNvSpPr/>
          <p:nvPr/>
        </p:nvSpPr>
        <p:spPr>
          <a:xfrm>
            <a:off x="1551214" y="816429"/>
            <a:ext cx="3804557" cy="3823606"/>
          </a:xfrm>
          <a:custGeom>
            <a:avLst/>
            <a:gdLst>
              <a:gd name="connsiteX0" fmla="*/ 3575957 w 3575957"/>
              <a:gd name="connsiteY0" fmla="*/ 0 h 3823606"/>
              <a:gd name="connsiteX1" fmla="*/ 3429000 w 3575957"/>
              <a:gd name="connsiteY1" fmla="*/ 261257 h 3823606"/>
              <a:gd name="connsiteX2" fmla="*/ 3184072 w 3575957"/>
              <a:gd name="connsiteY2" fmla="*/ 440871 h 3823606"/>
              <a:gd name="connsiteX3" fmla="*/ 2939143 w 3575957"/>
              <a:gd name="connsiteY3" fmla="*/ 783771 h 3823606"/>
              <a:gd name="connsiteX4" fmla="*/ 2824843 w 3575957"/>
              <a:gd name="connsiteY4" fmla="*/ 1338942 h 3823606"/>
              <a:gd name="connsiteX5" fmla="*/ 2906486 w 3575957"/>
              <a:gd name="connsiteY5" fmla="*/ 1763485 h 3823606"/>
              <a:gd name="connsiteX6" fmla="*/ 2988129 w 3575957"/>
              <a:gd name="connsiteY6" fmla="*/ 1943100 h 3823606"/>
              <a:gd name="connsiteX7" fmla="*/ 2808515 w 3575957"/>
              <a:gd name="connsiteY7" fmla="*/ 2253342 h 3823606"/>
              <a:gd name="connsiteX8" fmla="*/ 2694215 w 3575957"/>
              <a:gd name="connsiteY8" fmla="*/ 2286000 h 3823606"/>
              <a:gd name="connsiteX9" fmla="*/ 2612572 w 3575957"/>
              <a:gd name="connsiteY9" fmla="*/ 2530928 h 3823606"/>
              <a:gd name="connsiteX10" fmla="*/ 2481943 w 3575957"/>
              <a:gd name="connsiteY10" fmla="*/ 2563585 h 3823606"/>
              <a:gd name="connsiteX11" fmla="*/ 2416629 w 3575957"/>
              <a:gd name="connsiteY11" fmla="*/ 2759528 h 3823606"/>
              <a:gd name="connsiteX12" fmla="*/ 2188029 w 3575957"/>
              <a:gd name="connsiteY12" fmla="*/ 2873828 h 3823606"/>
              <a:gd name="connsiteX13" fmla="*/ 2106386 w 3575957"/>
              <a:gd name="connsiteY13" fmla="*/ 2906485 h 3823606"/>
              <a:gd name="connsiteX14" fmla="*/ 1959429 w 3575957"/>
              <a:gd name="connsiteY14" fmla="*/ 3053442 h 3823606"/>
              <a:gd name="connsiteX15" fmla="*/ 1812472 w 3575957"/>
              <a:gd name="connsiteY15" fmla="*/ 3265714 h 3823606"/>
              <a:gd name="connsiteX16" fmla="*/ 1796143 w 3575957"/>
              <a:gd name="connsiteY16" fmla="*/ 3429000 h 3823606"/>
              <a:gd name="connsiteX17" fmla="*/ 1779815 w 3575957"/>
              <a:gd name="connsiteY17" fmla="*/ 3575957 h 3823606"/>
              <a:gd name="connsiteX18" fmla="*/ 1632857 w 3575957"/>
              <a:gd name="connsiteY18" fmla="*/ 3608614 h 3823606"/>
              <a:gd name="connsiteX19" fmla="*/ 1371600 w 3575957"/>
              <a:gd name="connsiteY19" fmla="*/ 3461657 h 3823606"/>
              <a:gd name="connsiteX20" fmla="*/ 1143000 w 3575957"/>
              <a:gd name="connsiteY20" fmla="*/ 3477985 h 3823606"/>
              <a:gd name="connsiteX21" fmla="*/ 947057 w 3575957"/>
              <a:gd name="connsiteY21" fmla="*/ 3575957 h 3823606"/>
              <a:gd name="connsiteX22" fmla="*/ 881743 w 3575957"/>
              <a:gd name="connsiteY22" fmla="*/ 3739242 h 3823606"/>
              <a:gd name="connsiteX23" fmla="*/ 783772 w 3575957"/>
              <a:gd name="connsiteY23" fmla="*/ 3820885 h 3823606"/>
              <a:gd name="connsiteX24" fmla="*/ 620486 w 3575957"/>
              <a:gd name="connsiteY24" fmla="*/ 3755571 h 3823606"/>
              <a:gd name="connsiteX25" fmla="*/ 473529 w 3575957"/>
              <a:gd name="connsiteY25" fmla="*/ 3575957 h 3823606"/>
              <a:gd name="connsiteX26" fmla="*/ 310243 w 3575957"/>
              <a:gd name="connsiteY26" fmla="*/ 3608614 h 3823606"/>
              <a:gd name="connsiteX27" fmla="*/ 228600 w 3575957"/>
              <a:gd name="connsiteY27" fmla="*/ 3608614 h 3823606"/>
              <a:gd name="connsiteX28" fmla="*/ 0 w 3575957"/>
              <a:gd name="connsiteY28" fmla="*/ 3559628 h 3823606"/>
              <a:gd name="connsiteX0" fmla="*/ 3804557 w 3804557"/>
              <a:gd name="connsiteY0" fmla="*/ 0 h 3823606"/>
              <a:gd name="connsiteX1" fmla="*/ 3657600 w 3804557"/>
              <a:gd name="connsiteY1" fmla="*/ 261257 h 3823606"/>
              <a:gd name="connsiteX2" fmla="*/ 3412672 w 3804557"/>
              <a:gd name="connsiteY2" fmla="*/ 440871 h 3823606"/>
              <a:gd name="connsiteX3" fmla="*/ 3167743 w 3804557"/>
              <a:gd name="connsiteY3" fmla="*/ 783771 h 3823606"/>
              <a:gd name="connsiteX4" fmla="*/ 3053443 w 3804557"/>
              <a:gd name="connsiteY4" fmla="*/ 1338942 h 3823606"/>
              <a:gd name="connsiteX5" fmla="*/ 3135086 w 3804557"/>
              <a:gd name="connsiteY5" fmla="*/ 1763485 h 3823606"/>
              <a:gd name="connsiteX6" fmla="*/ 3216729 w 3804557"/>
              <a:gd name="connsiteY6" fmla="*/ 1943100 h 3823606"/>
              <a:gd name="connsiteX7" fmla="*/ 3037115 w 3804557"/>
              <a:gd name="connsiteY7" fmla="*/ 2253342 h 3823606"/>
              <a:gd name="connsiteX8" fmla="*/ 2922815 w 3804557"/>
              <a:gd name="connsiteY8" fmla="*/ 2286000 h 3823606"/>
              <a:gd name="connsiteX9" fmla="*/ 2841172 w 3804557"/>
              <a:gd name="connsiteY9" fmla="*/ 2530928 h 3823606"/>
              <a:gd name="connsiteX10" fmla="*/ 2710543 w 3804557"/>
              <a:gd name="connsiteY10" fmla="*/ 2563585 h 3823606"/>
              <a:gd name="connsiteX11" fmla="*/ 2645229 w 3804557"/>
              <a:gd name="connsiteY11" fmla="*/ 2759528 h 3823606"/>
              <a:gd name="connsiteX12" fmla="*/ 2416629 w 3804557"/>
              <a:gd name="connsiteY12" fmla="*/ 2873828 h 3823606"/>
              <a:gd name="connsiteX13" fmla="*/ 2334986 w 3804557"/>
              <a:gd name="connsiteY13" fmla="*/ 2906485 h 3823606"/>
              <a:gd name="connsiteX14" fmla="*/ 2188029 w 3804557"/>
              <a:gd name="connsiteY14" fmla="*/ 3053442 h 3823606"/>
              <a:gd name="connsiteX15" fmla="*/ 2041072 w 3804557"/>
              <a:gd name="connsiteY15" fmla="*/ 3265714 h 3823606"/>
              <a:gd name="connsiteX16" fmla="*/ 2024743 w 3804557"/>
              <a:gd name="connsiteY16" fmla="*/ 3429000 h 3823606"/>
              <a:gd name="connsiteX17" fmla="*/ 2008415 w 3804557"/>
              <a:gd name="connsiteY17" fmla="*/ 3575957 h 3823606"/>
              <a:gd name="connsiteX18" fmla="*/ 1861457 w 3804557"/>
              <a:gd name="connsiteY18" fmla="*/ 3608614 h 3823606"/>
              <a:gd name="connsiteX19" fmla="*/ 1600200 w 3804557"/>
              <a:gd name="connsiteY19" fmla="*/ 3461657 h 3823606"/>
              <a:gd name="connsiteX20" fmla="*/ 1371600 w 3804557"/>
              <a:gd name="connsiteY20" fmla="*/ 3477985 h 3823606"/>
              <a:gd name="connsiteX21" fmla="*/ 1175657 w 3804557"/>
              <a:gd name="connsiteY21" fmla="*/ 3575957 h 3823606"/>
              <a:gd name="connsiteX22" fmla="*/ 1110343 w 3804557"/>
              <a:gd name="connsiteY22" fmla="*/ 3739242 h 3823606"/>
              <a:gd name="connsiteX23" fmla="*/ 1012372 w 3804557"/>
              <a:gd name="connsiteY23" fmla="*/ 3820885 h 3823606"/>
              <a:gd name="connsiteX24" fmla="*/ 849086 w 3804557"/>
              <a:gd name="connsiteY24" fmla="*/ 3755571 h 3823606"/>
              <a:gd name="connsiteX25" fmla="*/ 702129 w 3804557"/>
              <a:gd name="connsiteY25" fmla="*/ 3575957 h 3823606"/>
              <a:gd name="connsiteX26" fmla="*/ 538843 w 3804557"/>
              <a:gd name="connsiteY26" fmla="*/ 3608614 h 3823606"/>
              <a:gd name="connsiteX27" fmla="*/ 457200 w 3804557"/>
              <a:gd name="connsiteY27" fmla="*/ 3608614 h 3823606"/>
              <a:gd name="connsiteX28" fmla="*/ 0 w 3804557"/>
              <a:gd name="connsiteY28" fmla="*/ 3559628 h 382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04557" h="3823606">
                <a:moveTo>
                  <a:pt x="3804557" y="0"/>
                </a:moveTo>
                <a:cubicBezTo>
                  <a:pt x="3763735" y="93889"/>
                  <a:pt x="3722914" y="187779"/>
                  <a:pt x="3657600" y="261257"/>
                </a:cubicBezTo>
                <a:cubicBezTo>
                  <a:pt x="3592286" y="334735"/>
                  <a:pt x="3494315" y="353785"/>
                  <a:pt x="3412672" y="440871"/>
                </a:cubicBezTo>
                <a:cubicBezTo>
                  <a:pt x="3331029" y="527957"/>
                  <a:pt x="3227615" y="634093"/>
                  <a:pt x="3167743" y="783771"/>
                </a:cubicBezTo>
                <a:cubicBezTo>
                  <a:pt x="3107872" y="933450"/>
                  <a:pt x="3058886" y="1175656"/>
                  <a:pt x="3053443" y="1338942"/>
                </a:cubicBezTo>
                <a:cubicBezTo>
                  <a:pt x="3048000" y="1502228"/>
                  <a:pt x="3107872" y="1662792"/>
                  <a:pt x="3135086" y="1763485"/>
                </a:cubicBezTo>
                <a:cubicBezTo>
                  <a:pt x="3162300" y="1864178"/>
                  <a:pt x="3233057" y="1861457"/>
                  <a:pt x="3216729" y="1943100"/>
                </a:cubicBezTo>
                <a:cubicBezTo>
                  <a:pt x="3200401" y="2024743"/>
                  <a:pt x="3086101" y="2196192"/>
                  <a:pt x="3037115" y="2253342"/>
                </a:cubicBezTo>
                <a:cubicBezTo>
                  <a:pt x="2988129" y="2310492"/>
                  <a:pt x="2955472" y="2239736"/>
                  <a:pt x="2922815" y="2286000"/>
                </a:cubicBezTo>
                <a:cubicBezTo>
                  <a:pt x="2890158" y="2332264"/>
                  <a:pt x="2876551" y="2484664"/>
                  <a:pt x="2841172" y="2530928"/>
                </a:cubicBezTo>
                <a:cubicBezTo>
                  <a:pt x="2805793" y="2577192"/>
                  <a:pt x="2743200" y="2525485"/>
                  <a:pt x="2710543" y="2563585"/>
                </a:cubicBezTo>
                <a:cubicBezTo>
                  <a:pt x="2677886" y="2601685"/>
                  <a:pt x="2694215" y="2707821"/>
                  <a:pt x="2645229" y="2759528"/>
                </a:cubicBezTo>
                <a:cubicBezTo>
                  <a:pt x="2596243" y="2811235"/>
                  <a:pt x="2468336" y="2849335"/>
                  <a:pt x="2416629" y="2873828"/>
                </a:cubicBezTo>
                <a:cubicBezTo>
                  <a:pt x="2364922" y="2898321"/>
                  <a:pt x="2373086" y="2876549"/>
                  <a:pt x="2334986" y="2906485"/>
                </a:cubicBezTo>
                <a:cubicBezTo>
                  <a:pt x="2296886" y="2936421"/>
                  <a:pt x="2237015" y="2993571"/>
                  <a:pt x="2188029" y="3053442"/>
                </a:cubicBezTo>
                <a:cubicBezTo>
                  <a:pt x="2139043" y="3113313"/>
                  <a:pt x="2068286" y="3203121"/>
                  <a:pt x="2041072" y="3265714"/>
                </a:cubicBezTo>
                <a:cubicBezTo>
                  <a:pt x="2013858" y="3328307"/>
                  <a:pt x="2030186" y="3377293"/>
                  <a:pt x="2024743" y="3429000"/>
                </a:cubicBezTo>
                <a:cubicBezTo>
                  <a:pt x="2019300" y="3480707"/>
                  <a:pt x="2035629" y="3546021"/>
                  <a:pt x="2008415" y="3575957"/>
                </a:cubicBezTo>
                <a:cubicBezTo>
                  <a:pt x="1981201" y="3605893"/>
                  <a:pt x="1929493" y="3627664"/>
                  <a:pt x="1861457" y="3608614"/>
                </a:cubicBezTo>
                <a:cubicBezTo>
                  <a:pt x="1793421" y="3589564"/>
                  <a:pt x="1681843" y="3483428"/>
                  <a:pt x="1600200" y="3461657"/>
                </a:cubicBezTo>
                <a:cubicBezTo>
                  <a:pt x="1518557" y="3439886"/>
                  <a:pt x="1442357" y="3458935"/>
                  <a:pt x="1371600" y="3477985"/>
                </a:cubicBezTo>
                <a:cubicBezTo>
                  <a:pt x="1300843" y="3497035"/>
                  <a:pt x="1219200" y="3532414"/>
                  <a:pt x="1175657" y="3575957"/>
                </a:cubicBezTo>
                <a:cubicBezTo>
                  <a:pt x="1132114" y="3619500"/>
                  <a:pt x="1137557" y="3698421"/>
                  <a:pt x="1110343" y="3739242"/>
                </a:cubicBezTo>
                <a:cubicBezTo>
                  <a:pt x="1083129" y="3780063"/>
                  <a:pt x="1055915" y="3818164"/>
                  <a:pt x="1012372" y="3820885"/>
                </a:cubicBezTo>
                <a:cubicBezTo>
                  <a:pt x="968829" y="3823606"/>
                  <a:pt x="900793" y="3796392"/>
                  <a:pt x="849086" y="3755571"/>
                </a:cubicBezTo>
                <a:cubicBezTo>
                  <a:pt x="797379" y="3714750"/>
                  <a:pt x="753836" y="3600450"/>
                  <a:pt x="702129" y="3575957"/>
                </a:cubicBezTo>
                <a:cubicBezTo>
                  <a:pt x="650422" y="3551464"/>
                  <a:pt x="579664" y="3603171"/>
                  <a:pt x="538843" y="3608614"/>
                </a:cubicBezTo>
                <a:cubicBezTo>
                  <a:pt x="498022" y="3614057"/>
                  <a:pt x="547007" y="3616778"/>
                  <a:pt x="457200" y="3608614"/>
                </a:cubicBezTo>
                <a:cubicBezTo>
                  <a:pt x="367393" y="3600450"/>
                  <a:pt x="88446" y="3580039"/>
                  <a:pt x="0" y="3559628"/>
                </a:cubicBezTo>
              </a:path>
            </a:pathLst>
          </a:custGeom>
          <a:ln w="76200">
            <a:solidFill>
              <a:srgbClr val="0000FF"/>
            </a:solidFill>
          </a:ln>
          <a:effectLst>
            <a:outerShdw dist="38100" dir="11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a:xfrm>
            <a:off x="759585" y="4114800"/>
            <a:ext cx="840615" cy="667299"/>
          </a:xfrm>
          <a:prstGeom prst="rect">
            <a:avLst/>
          </a:prstGeom>
          <a:solidFill>
            <a:schemeClr val="bg1"/>
          </a:solidFill>
        </p:spPr>
        <p:txBody>
          <a:bodyPr wrap="none" rtlCol="0">
            <a:spAutoFit/>
          </a:bodyPr>
          <a:lstStyle/>
          <a:p>
            <a:pPr>
              <a:lnSpc>
                <a:spcPts val="2200"/>
              </a:lnSpc>
            </a:pPr>
            <a:r>
              <a:rPr lang="en-US" sz="2400" b="1" dirty="0" smtClean="0"/>
              <a:t>1869</a:t>
            </a:r>
          </a:p>
          <a:p>
            <a:pPr>
              <a:lnSpc>
                <a:spcPts val="2200"/>
              </a:lnSpc>
            </a:pPr>
            <a:r>
              <a:rPr lang="en-US" sz="2400" b="1" dirty="0" smtClean="0"/>
              <a:t>River</a:t>
            </a:r>
            <a:endParaRPr lang="en-US" sz="2400" b="1" dirty="0"/>
          </a:p>
        </p:txBody>
      </p:sp>
      <p:pic>
        <p:nvPicPr>
          <p:cNvPr id="54" name="Picture 2"/>
          <p:cNvPicPr preferRelativeResize="0">
            <a:picLocks noChangeAspect="1" noChangeArrowheads="1"/>
          </p:cNvPicPr>
          <p:nvPr/>
        </p:nvPicPr>
        <p:blipFill>
          <a:blip r:embed="rId6" cstate="print"/>
          <a:srcRect/>
          <a:stretch>
            <a:fillRect/>
          </a:stretch>
        </p:blipFill>
        <p:spPr bwMode="auto">
          <a:xfrm>
            <a:off x="0" y="4843462"/>
            <a:ext cx="2572544" cy="2014538"/>
          </a:xfrm>
          <a:prstGeom prst="rect">
            <a:avLst/>
          </a:prstGeom>
          <a:noFill/>
          <a:ln w="9525">
            <a:noFill/>
            <a:miter lim="800000"/>
            <a:headEnd/>
            <a:tailEnd/>
          </a:ln>
          <a:effectLst/>
        </p:spPr>
      </p:pic>
      <p:sp>
        <p:nvSpPr>
          <p:cNvPr id="63" name="Freeform 62"/>
          <p:cNvSpPr/>
          <p:nvPr/>
        </p:nvSpPr>
        <p:spPr>
          <a:xfrm>
            <a:off x="3188447" y="1147482"/>
            <a:ext cx="2141071" cy="2501153"/>
          </a:xfrm>
          <a:custGeom>
            <a:avLst/>
            <a:gdLst>
              <a:gd name="connsiteX0" fmla="*/ 756024 w 1410448"/>
              <a:gd name="connsiteY0" fmla="*/ 0 h 2502647"/>
              <a:gd name="connsiteX1" fmla="*/ 711201 w 1410448"/>
              <a:gd name="connsiteY1" fmla="*/ 331694 h 2502647"/>
              <a:gd name="connsiteX2" fmla="*/ 585695 w 1410448"/>
              <a:gd name="connsiteY2" fmla="*/ 753036 h 2502647"/>
              <a:gd name="connsiteX3" fmla="*/ 478118 w 1410448"/>
              <a:gd name="connsiteY3" fmla="*/ 1057836 h 2502647"/>
              <a:gd name="connsiteX4" fmla="*/ 343648 w 1410448"/>
              <a:gd name="connsiteY4" fmla="*/ 1353671 h 2502647"/>
              <a:gd name="connsiteX5" fmla="*/ 83671 w 1410448"/>
              <a:gd name="connsiteY5" fmla="*/ 1739153 h 2502647"/>
              <a:gd name="connsiteX6" fmla="*/ 20918 w 1410448"/>
              <a:gd name="connsiteY6" fmla="*/ 2070847 h 2502647"/>
              <a:gd name="connsiteX7" fmla="*/ 20918 w 1410448"/>
              <a:gd name="connsiteY7" fmla="*/ 2214283 h 2502647"/>
              <a:gd name="connsiteX8" fmla="*/ 146424 w 1410448"/>
              <a:gd name="connsiteY8" fmla="*/ 2303930 h 2502647"/>
              <a:gd name="connsiteX9" fmla="*/ 478118 w 1410448"/>
              <a:gd name="connsiteY9" fmla="*/ 2187389 h 2502647"/>
              <a:gd name="connsiteX10" fmla="*/ 684306 w 1410448"/>
              <a:gd name="connsiteY10" fmla="*/ 2286000 h 2502647"/>
              <a:gd name="connsiteX11" fmla="*/ 791883 w 1410448"/>
              <a:gd name="connsiteY11" fmla="*/ 2420471 h 2502647"/>
              <a:gd name="connsiteX12" fmla="*/ 1141506 w 1410448"/>
              <a:gd name="connsiteY12" fmla="*/ 2501153 h 2502647"/>
              <a:gd name="connsiteX13" fmla="*/ 1410448 w 1410448"/>
              <a:gd name="connsiteY13" fmla="*/ 2429436 h 2502647"/>
              <a:gd name="connsiteX0" fmla="*/ 756024 w 2096248"/>
              <a:gd name="connsiteY0" fmla="*/ 0 h 2502647"/>
              <a:gd name="connsiteX1" fmla="*/ 711201 w 2096248"/>
              <a:gd name="connsiteY1" fmla="*/ 331694 h 2502647"/>
              <a:gd name="connsiteX2" fmla="*/ 585695 w 2096248"/>
              <a:gd name="connsiteY2" fmla="*/ 753036 h 2502647"/>
              <a:gd name="connsiteX3" fmla="*/ 478118 w 2096248"/>
              <a:gd name="connsiteY3" fmla="*/ 1057836 h 2502647"/>
              <a:gd name="connsiteX4" fmla="*/ 343648 w 2096248"/>
              <a:gd name="connsiteY4" fmla="*/ 1353671 h 2502647"/>
              <a:gd name="connsiteX5" fmla="*/ 83671 w 2096248"/>
              <a:gd name="connsiteY5" fmla="*/ 1739153 h 2502647"/>
              <a:gd name="connsiteX6" fmla="*/ 20918 w 2096248"/>
              <a:gd name="connsiteY6" fmla="*/ 2070847 h 2502647"/>
              <a:gd name="connsiteX7" fmla="*/ 20918 w 2096248"/>
              <a:gd name="connsiteY7" fmla="*/ 2214283 h 2502647"/>
              <a:gd name="connsiteX8" fmla="*/ 146424 w 2096248"/>
              <a:gd name="connsiteY8" fmla="*/ 2303930 h 2502647"/>
              <a:gd name="connsiteX9" fmla="*/ 478118 w 2096248"/>
              <a:gd name="connsiteY9" fmla="*/ 2187389 h 2502647"/>
              <a:gd name="connsiteX10" fmla="*/ 684306 w 2096248"/>
              <a:gd name="connsiteY10" fmla="*/ 2286000 h 2502647"/>
              <a:gd name="connsiteX11" fmla="*/ 791883 w 2096248"/>
              <a:gd name="connsiteY11" fmla="*/ 2420471 h 2502647"/>
              <a:gd name="connsiteX12" fmla="*/ 1141506 w 2096248"/>
              <a:gd name="connsiteY12" fmla="*/ 2501153 h 2502647"/>
              <a:gd name="connsiteX13" fmla="*/ 2096248 w 2096248"/>
              <a:gd name="connsiteY13" fmla="*/ 2429436 h 2502647"/>
              <a:gd name="connsiteX0" fmla="*/ 756024 w 2096248"/>
              <a:gd name="connsiteY0" fmla="*/ 0 h 2501153"/>
              <a:gd name="connsiteX1" fmla="*/ 711201 w 2096248"/>
              <a:gd name="connsiteY1" fmla="*/ 331694 h 2501153"/>
              <a:gd name="connsiteX2" fmla="*/ 585695 w 2096248"/>
              <a:gd name="connsiteY2" fmla="*/ 753036 h 2501153"/>
              <a:gd name="connsiteX3" fmla="*/ 478118 w 2096248"/>
              <a:gd name="connsiteY3" fmla="*/ 1057836 h 2501153"/>
              <a:gd name="connsiteX4" fmla="*/ 343648 w 2096248"/>
              <a:gd name="connsiteY4" fmla="*/ 1353671 h 2501153"/>
              <a:gd name="connsiteX5" fmla="*/ 83671 w 2096248"/>
              <a:gd name="connsiteY5" fmla="*/ 1739153 h 2501153"/>
              <a:gd name="connsiteX6" fmla="*/ 20918 w 2096248"/>
              <a:gd name="connsiteY6" fmla="*/ 2070847 h 2501153"/>
              <a:gd name="connsiteX7" fmla="*/ 20918 w 2096248"/>
              <a:gd name="connsiteY7" fmla="*/ 2214283 h 2501153"/>
              <a:gd name="connsiteX8" fmla="*/ 146424 w 2096248"/>
              <a:gd name="connsiteY8" fmla="*/ 2303930 h 2501153"/>
              <a:gd name="connsiteX9" fmla="*/ 478118 w 2096248"/>
              <a:gd name="connsiteY9" fmla="*/ 2187389 h 2501153"/>
              <a:gd name="connsiteX10" fmla="*/ 684306 w 2096248"/>
              <a:gd name="connsiteY10" fmla="*/ 2286000 h 2501153"/>
              <a:gd name="connsiteX11" fmla="*/ 791883 w 2096248"/>
              <a:gd name="connsiteY11" fmla="*/ 2420471 h 2501153"/>
              <a:gd name="connsiteX12" fmla="*/ 1141506 w 2096248"/>
              <a:gd name="connsiteY12" fmla="*/ 2501153 h 2501153"/>
              <a:gd name="connsiteX13" fmla="*/ 2096248 w 2096248"/>
              <a:gd name="connsiteY13" fmla="*/ 2429436 h 2501153"/>
              <a:gd name="connsiteX0" fmla="*/ 756024 w 2096248"/>
              <a:gd name="connsiteY0" fmla="*/ 0 h 2501153"/>
              <a:gd name="connsiteX1" fmla="*/ 711201 w 2096248"/>
              <a:gd name="connsiteY1" fmla="*/ 331694 h 2501153"/>
              <a:gd name="connsiteX2" fmla="*/ 585695 w 2096248"/>
              <a:gd name="connsiteY2" fmla="*/ 753036 h 2501153"/>
              <a:gd name="connsiteX3" fmla="*/ 478118 w 2096248"/>
              <a:gd name="connsiteY3" fmla="*/ 1057836 h 2501153"/>
              <a:gd name="connsiteX4" fmla="*/ 343648 w 2096248"/>
              <a:gd name="connsiteY4" fmla="*/ 1353671 h 2501153"/>
              <a:gd name="connsiteX5" fmla="*/ 83671 w 2096248"/>
              <a:gd name="connsiteY5" fmla="*/ 1739153 h 2501153"/>
              <a:gd name="connsiteX6" fmla="*/ 20918 w 2096248"/>
              <a:gd name="connsiteY6" fmla="*/ 2070847 h 2501153"/>
              <a:gd name="connsiteX7" fmla="*/ 20918 w 2096248"/>
              <a:gd name="connsiteY7" fmla="*/ 2214283 h 2501153"/>
              <a:gd name="connsiteX8" fmla="*/ 146424 w 2096248"/>
              <a:gd name="connsiteY8" fmla="*/ 2303930 h 2501153"/>
              <a:gd name="connsiteX9" fmla="*/ 478118 w 2096248"/>
              <a:gd name="connsiteY9" fmla="*/ 2187389 h 2501153"/>
              <a:gd name="connsiteX10" fmla="*/ 684306 w 2096248"/>
              <a:gd name="connsiteY10" fmla="*/ 2286000 h 2501153"/>
              <a:gd name="connsiteX11" fmla="*/ 791883 w 2096248"/>
              <a:gd name="connsiteY11" fmla="*/ 2420471 h 2501153"/>
              <a:gd name="connsiteX12" fmla="*/ 1141506 w 2096248"/>
              <a:gd name="connsiteY12" fmla="*/ 2501153 h 2501153"/>
              <a:gd name="connsiteX13" fmla="*/ 2096248 w 2096248"/>
              <a:gd name="connsiteY13" fmla="*/ 2429436 h 2501153"/>
              <a:gd name="connsiteX0" fmla="*/ 811306 w 2151530"/>
              <a:gd name="connsiteY0" fmla="*/ 0 h 2501153"/>
              <a:gd name="connsiteX1" fmla="*/ 766483 w 2151530"/>
              <a:gd name="connsiteY1" fmla="*/ 331694 h 2501153"/>
              <a:gd name="connsiteX2" fmla="*/ 640977 w 2151530"/>
              <a:gd name="connsiteY2" fmla="*/ 753036 h 2501153"/>
              <a:gd name="connsiteX3" fmla="*/ 533400 w 2151530"/>
              <a:gd name="connsiteY3" fmla="*/ 1057836 h 2501153"/>
              <a:gd name="connsiteX4" fmla="*/ 398930 w 2151530"/>
              <a:gd name="connsiteY4" fmla="*/ 1353671 h 2501153"/>
              <a:gd name="connsiteX5" fmla="*/ 138953 w 2151530"/>
              <a:gd name="connsiteY5" fmla="*/ 1739153 h 2501153"/>
              <a:gd name="connsiteX6" fmla="*/ 76200 w 2151530"/>
              <a:gd name="connsiteY6" fmla="*/ 2070847 h 2501153"/>
              <a:gd name="connsiteX7" fmla="*/ 76200 w 2151530"/>
              <a:gd name="connsiteY7" fmla="*/ 2214283 h 2501153"/>
              <a:gd name="connsiteX8" fmla="*/ 533400 w 2151530"/>
              <a:gd name="connsiteY8" fmla="*/ 2187389 h 2501153"/>
              <a:gd name="connsiteX9" fmla="*/ 739588 w 2151530"/>
              <a:gd name="connsiteY9" fmla="*/ 2286000 h 2501153"/>
              <a:gd name="connsiteX10" fmla="*/ 847165 w 2151530"/>
              <a:gd name="connsiteY10" fmla="*/ 2420471 h 2501153"/>
              <a:gd name="connsiteX11" fmla="*/ 1196788 w 2151530"/>
              <a:gd name="connsiteY11" fmla="*/ 2501153 h 2501153"/>
              <a:gd name="connsiteX12" fmla="*/ 2151530 w 2151530"/>
              <a:gd name="connsiteY12" fmla="*/ 2429436 h 2501153"/>
              <a:gd name="connsiteX0" fmla="*/ 800847 w 2141071"/>
              <a:gd name="connsiteY0" fmla="*/ 0 h 2501153"/>
              <a:gd name="connsiteX1" fmla="*/ 756024 w 2141071"/>
              <a:gd name="connsiteY1" fmla="*/ 331694 h 2501153"/>
              <a:gd name="connsiteX2" fmla="*/ 630518 w 2141071"/>
              <a:gd name="connsiteY2" fmla="*/ 753036 h 2501153"/>
              <a:gd name="connsiteX3" fmla="*/ 522941 w 2141071"/>
              <a:gd name="connsiteY3" fmla="*/ 1057836 h 2501153"/>
              <a:gd name="connsiteX4" fmla="*/ 388471 w 2141071"/>
              <a:gd name="connsiteY4" fmla="*/ 1353671 h 2501153"/>
              <a:gd name="connsiteX5" fmla="*/ 128494 w 2141071"/>
              <a:gd name="connsiteY5" fmla="*/ 1739153 h 2501153"/>
              <a:gd name="connsiteX6" fmla="*/ 65741 w 2141071"/>
              <a:gd name="connsiteY6" fmla="*/ 2070847 h 2501153"/>
              <a:gd name="connsiteX7" fmla="*/ 522941 w 2141071"/>
              <a:gd name="connsiteY7" fmla="*/ 2187389 h 2501153"/>
              <a:gd name="connsiteX8" fmla="*/ 729129 w 2141071"/>
              <a:gd name="connsiteY8" fmla="*/ 2286000 h 2501153"/>
              <a:gd name="connsiteX9" fmla="*/ 836706 w 2141071"/>
              <a:gd name="connsiteY9" fmla="*/ 2420471 h 2501153"/>
              <a:gd name="connsiteX10" fmla="*/ 1186329 w 2141071"/>
              <a:gd name="connsiteY10" fmla="*/ 2501153 h 2501153"/>
              <a:gd name="connsiteX11" fmla="*/ 2141071 w 2141071"/>
              <a:gd name="connsiteY11" fmla="*/ 2429436 h 250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071" h="2501153">
                <a:moveTo>
                  <a:pt x="800847" y="0"/>
                </a:moveTo>
                <a:cubicBezTo>
                  <a:pt x="792629" y="103094"/>
                  <a:pt x="784412" y="206188"/>
                  <a:pt x="756024" y="331694"/>
                </a:cubicBezTo>
                <a:cubicBezTo>
                  <a:pt x="727636" y="457200"/>
                  <a:pt x="669365" y="632012"/>
                  <a:pt x="630518" y="753036"/>
                </a:cubicBezTo>
                <a:cubicBezTo>
                  <a:pt x="591671" y="874060"/>
                  <a:pt x="563282" y="957730"/>
                  <a:pt x="522941" y="1057836"/>
                </a:cubicBezTo>
                <a:cubicBezTo>
                  <a:pt x="482600" y="1157942"/>
                  <a:pt x="454212" y="1240118"/>
                  <a:pt x="388471" y="1353671"/>
                </a:cubicBezTo>
                <a:cubicBezTo>
                  <a:pt x="322730" y="1467224"/>
                  <a:pt x="182282" y="1619624"/>
                  <a:pt x="128494" y="1739153"/>
                </a:cubicBezTo>
                <a:cubicBezTo>
                  <a:pt x="74706" y="1858682"/>
                  <a:pt x="0" y="1996141"/>
                  <a:pt x="65741" y="2070847"/>
                </a:cubicBezTo>
                <a:cubicBezTo>
                  <a:pt x="131482" y="2145553"/>
                  <a:pt x="412376" y="2151530"/>
                  <a:pt x="522941" y="2187389"/>
                </a:cubicBezTo>
                <a:cubicBezTo>
                  <a:pt x="633506" y="2223248"/>
                  <a:pt x="676835" y="2247153"/>
                  <a:pt x="729129" y="2286000"/>
                </a:cubicBezTo>
                <a:cubicBezTo>
                  <a:pt x="781423" y="2324847"/>
                  <a:pt x="760506" y="2384612"/>
                  <a:pt x="836706" y="2420471"/>
                </a:cubicBezTo>
                <a:cubicBezTo>
                  <a:pt x="912906" y="2456330"/>
                  <a:pt x="968935" y="2499659"/>
                  <a:pt x="1186329" y="2501153"/>
                </a:cubicBezTo>
                <a:cubicBezTo>
                  <a:pt x="1648652" y="2323033"/>
                  <a:pt x="2058147" y="2466041"/>
                  <a:pt x="2141071" y="2429436"/>
                </a:cubicBezTo>
              </a:path>
            </a:pathLst>
          </a:custGeom>
          <a:ln w="76200">
            <a:solidFill>
              <a:srgbClr val="984807"/>
            </a:solidFill>
            <a:prstDash val="sysDot"/>
          </a:ln>
          <a:effectLst>
            <a:outerShdw dist="381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TextBox 63"/>
          <p:cNvSpPr txBox="1"/>
          <p:nvPr/>
        </p:nvSpPr>
        <p:spPr>
          <a:xfrm>
            <a:off x="4828565" y="2667000"/>
            <a:ext cx="962635" cy="667299"/>
          </a:xfrm>
          <a:prstGeom prst="rect">
            <a:avLst/>
          </a:prstGeom>
          <a:solidFill>
            <a:schemeClr val="bg1"/>
          </a:solidFill>
        </p:spPr>
        <p:txBody>
          <a:bodyPr wrap="none" rtlCol="0">
            <a:spAutoFit/>
          </a:bodyPr>
          <a:lstStyle/>
          <a:p>
            <a:pPr algn="ctr">
              <a:lnSpc>
                <a:spcPts val="2200"/>
              </a:lnSpc>
            </a:pPr>
            <a:r>
              <a:rPr lang="en-US" sz="2400" b="1" dirty="0" smtClean="0"/>
              <a:t>1875</a:t>
            </a:r>
          </a:p>
          <a:p>
            <a:pPr algn="ctr">
              <a:lnSpc>
                <a:spcPts val="2200"/>
              </a:lnSpc>
            </a:pPr>
            <a:r>
              <a:rPr lang="en-US" sz="2400" b="1" dirty="0" smtClean="0"/>
              <a:t>BLUFF</a:t>
            </a:r>
            <a:endParaRPr lang="en-US" sz="2400" b="1" dirty="0"/>
          </a:p>
        </p:txBody>
      </p:sp>
      <p:sp>
        <p:nvSpPr>
          <p:cNvPr id="65" name="5-Point Star 64"/>
          <p:cNvSpPr/>
          <p:nvPr/>
        </p:nvSpPr>
        <p:spPr>
          <a:xfrm>
            <a:off x="5181600" y="3429000"/>
            <a:ext cx="457200" cy="381000"/>
          </a:xfrm>
          <a:prstGeom prst="star5">
            <a:avLst/>
          </a:prstGeom>
          <a:solidFill>
            <a:srgbClr val="98480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5-Point Star 65"/>
          <p:cNvSpPr/>
          <p:nvPr/>
        </p:nvSpPr>
        <p:spPr>
          <a:xfrm>
            <a:off x="3200400" y="3352800"/>
            <a:ext cx="457200" cy="381000"/>
          </a:xfrm>
          <a:prstGeom prst="star5">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3124200" y="3733800"/>
            <a:ext cx="987642" cy="667299"/>
          </a:xfrm>
          <a:prstGeom prst="rect">
            <a:avLst/>
          </a:prstGeom>
          <a:solidFill>
            <a:schemeClr val="bg1"/>
          </a:solidFill>
        </p:spPr>
        <p:txBody>
          <a:bodyPr wrap="none" rtlCol="0">
            <a:spAutoFit/>
          </a:bodyPr>
          <a:lstStyle/>
          <a:p>
            <a:pPr algn="ctr">
              <a:lnSpc>
                <a:spcPts val="2200"/>
              </a:lnSpc>
            </a:pPr>
            <a:r>
              <a:rPr lang="en-US" sz="2400" b="1" dirty="0" smtClean="0"/>
              <a:t>1875</a:t>
            </a:r>
          </a:p>
          <a:p>
            <a:pPr algn="ctr">
              <a:lnSpc>
                <a:spcPts val="2200"/>
              </a:lnSpc>
            </a:pPr>
            <a:r>
              <a:rPr lang="en-US" sz="2400" b="1" dirty="0" smtClean="0"/>
              <a:t>BRYCE</a:t>
            </a:r>
            <a:endParaRPr lang="en-US" sz="2400" b="1" dirty="0"/>
          </a:p>
        </p:txBody>
      </p:sp>
      <p:sp>
        <p:nvSpPr>
          <p:cNvPr id="68" name="Freeform 67"/>
          <p:cNvSpPr/>
          <p:nvPr/>
        </p:nvSpPr>
        <p:spPr>
          <a:xfrm>
            <a:off x="3127022" y="1219200"/>
            <a:ext cx="682978" cy="2353733"/>
          </a:xfrm>
          <a:custGeom>
            <a:avLst/>
            <a:gdLst>
              <a:gd name="connsiteX0" fmla="*/ 682978 w 682978"/>
              <a:gd name="connsiteY0" fmla="*/ 0 h 2353733"/>
              <a:gd name="connsiteX1" fmla="*/ 395111 w 682978"/>
              <a:gd name="connsiteY1" fmla="*/ 118533 h 2353733"/>
              <a:gd name="connsiteX2" fmla="*/ 327378 w 682978"/>
              <a:gd name="connsiteY2" fmla="*/ 609600 h 2353733"/>
              <a:gd name="connsiteX3" fmla="*/ 242711 w 682978"/>
              <a:gd name="connsiteY3" fmla="*/ 948267 h 2353733"/>
              <a:gd name="connsiteX4" fmla="*/ 90311 w 682978"/>
              <a:gd name="connsiteY4" fmla="*/ 1270000 h 2353733"/>
              <a:gd name="connsiteX5" fmla="*/ 56445 w 682978"/>
              <a:gd name="connsiteY5" fmla="*/ 1710267 h 2353733"/>
              <a:gd name="connsiteX6" fmla="*/ 39511 w 682978"/>
              <a:gd name="connsiteY6" fmla="*/ 2082800 h 2353733"/>
              <a:gd name="connsiteX7" fmla="*/ 293511 w 682978"/>
              <a:gd name="connsiteY7" fmla="*/ 2353733 h 235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2978" h="2353733">
                <a:moveTo>
                  <a:pt x="682978" y="0"/>
                </a:moveTo>
                <a:cubicBezTo>
                  <a:pt x="568678" y="8466"/>
                  <a:pt x="454378" y="16933"/>
                  <a:pt x="395111" y="118533"/>
                </a:cubicBezTo>
                <a:cubicBezTo>
                  <a:pt x="335844" y="220133"/>
                  <a:pt x="352778" y="471311"/>
                  <a:pt x="327378" y="609600"/>
                </a:cubicBezTo>
                <a:cubicBezTo>
                  <a:pt x="301978" y="747889"/>
                  <a:pt x="282222" y="838200"/>
                  <a:pt x="242711" y="948267"/>
                </a:cubicBezTo>
                <a:cubicBezTo>
                  <a:pt x="203200" y="1058334"/>
                  <a:pt x="121355" y="1143000"/>
                  <a:pt x="90311" y="1270000"/>
                </a:cubicBezTo>
                <a:cubicBezTo>
                  <a:pt x="59267" y="1397000"/>
                  <a:pt x="64912" y="1574800"/>
                  <a:pt x="56445" y="1710267"/>
                </a:cubicBezTo>
                <a:cubicBezTo>
                  <a:pt x="47978" y="1845734"/>
                  <a:pt x="0" y="1975556"/>
                  <a:pt x="39511" y="2082800"/>
                </a:cubicBezTo>
                <a:cubicBezTo>
                  <a:pt x="79022" y="2190044"/>
                  <a:pt x="186266" y="2271888"/>
                  <a:pt x="293511" y="2353733"/>
                </a:cubicBezTo>
              </a:path>
            </a:pathLst>
          </a:custGeom>
          <a:ln w="76200">
            <a:solidFill>
              <a:srgbClr val="00B050"/>
            </a:solidFill>
            <a:prstDash val="sysDot"/>
          </a:ln>
          <a:effectLst>
            <a:outerShdw blurRad="38100" dist="381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5" name="Picture 2"/>
          <p:cNvPicPr>
            <a:picLocks noChangeAspect="1" noChangeArrowheads="1"/>
          </p:cNvPicPr>
          <p:nvPr/>
        </p:nvPicPr>
        <p:blipFill>
          <a:blip r:embed="rId7" cstate="print"/>
          <a:srcRect/>
          <a:stretch>
            <a:fillRect/>
          </a:stretch>
        </p:blipFill>
        <p:spPr bwMode="auto">
          <a:xfrm>
            <a:off x="5029200" y="1143000"/>
            <a:ext cx="1207113" cy="1566808"/>
          </a:xfrm>
          <a:prstGeom prst="rect">
            <a:avLst/>
          </a:prstGeom>
          <a:noFill/>
          <a:ln w="9525">
            <a:noFill/>
            <a:miter lim="800000"/>
            <a:headEnd/>
            <a:tailEnd/>
          </a:ln>
          <a:effectLst/>
        </p:spPr>
      </p:pic>
      <p:pic>
        <p:nvPicPr>
          <p:cNvPr id="69" name="Picture 3"/>
          <p:cNvPicPr>
            <a:picLocks noChangeAspect="1" noChangeArrowheads="1"/>
          </p:cNvPicPr>
          <p:nvPr/>
        </p:nvPicPr>
        <p:blipFill>
          <a:blip r:embed="rId8" cstate="print"/>
          <a:srcRect/>
          <a:stretch>
            <a:fillRect/>
          </a:stretch>
        </p:blipFill>
        <p:spPr bwMode="auto">
          <a:xfrm>
            <a:off x="5867400" y="1752600"/>
            <a:ext cx="1760677" cy="1251008"/>
          </a:xfrm>
          <a:prstGeom prst="rect">
            <a:avLst/>
          </a:prstGeom>
          <a:noFill/>
          <a:ln w="9525">
            <a:noFill/>
            <a:miter lim="800000"/>
            <a:headEnd/>
            <a:tailEnd/>
          </a:ln>
          <a:effectLst/>
        </p:spPr>
      </p:pic>
      <p:pic>
        <p:nvPicPr>
          <p:cNvPr id="72" name="Picture 5"/>
          <p:cNvPicPr preferRelativeResize="0">
            <a:picLocks noChangeAspect="1" noChangeArrowheads="1"/>
          </p:cNvPicPr>
          <p:nvPr/>
        </p:nvPicPr>
        <p:blipFill>
          <a:blip r:embed="rId9" cstate="print"/>
          <a:srcRect t="27895" r="9677"/>
          <a:stretch>
            <a:fillRect/>
          </a:stretch>
        </p:blipFill>
        <p:spPr bwMode="auto">
          <a:xfrm>
            <a:off x="3771900" y="5562600"/>
            <a:ext cx="2247900" cy="1284514"/>
          </a:xfrm>
          <a:prstGeom prst="rect">
            <a:avLst/>
          </a:prstGeom>
          <a:noFill/>
          <a:ln w="25400">
            <a:solidFill>
              <a:schemeClr val="tx1"/>
            </a:solidFill>
            <a:miter lim="800000"/>
            <a:headEnd/>
            <a:tailEnd/>
          </a:ln>
          <a:effectLst/>
        </p:spPr>
      </p:pic>
      <p:pic>
        <p:nvPicPr>
          <p:cNvPr id="73" name="Picture 4"/>
          <p:cNvPicPr preferRelativeResize="0">
            <a:picLocks noChangeAspect="1" noChangeArrowheads="1"/>
          </p:cNvPicPr>
          <p:nvPr/>
        </p:nvPicPr>
        <p:blipFill>
          <a:blip r:embed="rId10" cstate="print"/>
          <a:srcRect/>
          <a:stretch>
            <a:fillRect/>
          </a:stretch>
        </p:blipFill>
        <p:spPr bwMode="auto">
          <a:xfrm>
            <a:off x="2895600" y="4419600"/>
            <a:ext cx="2169330" cy="1295400"/>
          </a:xfrm>
          <a:prstGeom prst="rect">
            <a:avLst/>
          </a:prstGeom>
          <a:noFill/>
          <a:ln w="9525">
            <a:noFill/>
            <a:miter lim="800000"/>
            <a:headEnd/>
            <a:tailEnd/>
          </a:ln>
          <a:effectLst/>
        </p:spPr>
      </p:pic>
      <p:sp>
        <p:nvSpPr>
          <p:cNvPr id="56" name="5-Point Star 55"/>
          <p:cNvSpPr/>
          <p:nvPr/>
        </p:nvSpPr>
        <p:spPr>
          <a:xfrm>
            <a:off x="6096000" y="4876800"/>
            <a:ext cx="457200" cy="381000"/>
          </a:xfrm>
          <a:prstGeom prst="star5">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Picture 2"/>
          <p:cNvPicPr preferRelativeResize="0">
            <a:picLocks noChangeAspect="1" noChangeArrowheads="1"/>
          </p:cNvPicPr>
          <p:nvPr/>
        </p:nvPicPr>
        <p:blipFill>
          <a:blip r:embed="rId11" cstate="print"/>
          <a:srcRect/>
          <a:stretch>
            <a:fillRect/>
          </a:stretch>
        </p:blipFill>
        <p:spPr bwMode="auto">
          <a:xfrm>
            <a:off x="7086600" y="4800600"/>
            <a:ext cx="1524635" cy="1747989"/>
          </a:xfrm>
          <a:prstGeom prst="rect">
            <a:avLst/>
          </a:prstGeom>
          <a:noFill/>
          <a:ln w="9525">
            <a:noFill/>
            <a:miter lim="800000"/>
            <a:headEnd/>
            <a:tailEnd/>
          </a:ln>
          <a:effectLst/>
        </p:spPr>
      </p:pic>
      <p:sp>
        <p:nvSpPr>
          <p:cNvPr id="75" name="TextBox 74"/>
          <p:cNvSpPr txBox="1"/>
          <p:nvPr/>
        </p:nvSpPr>
        <p:spPr>
          <a:xfrm>
            <a:off x="6096000" y="5257800"/>
            <a:ext cx="1262717" cy="667299"/>
          </a:xfrm>
          <a:prstGeom prst="rect">
            <a:avLst/>
          </a:prstGeom>
          <a:solidFill>
            <a:schemeClr val="bg1"/>
          </a:solidFill>
        </p:spPr>
        <p:txBody>
          <a:bodyPr wrap="none" rtlCol="0">
            <a:spAutoFit/>
          </a:bodyPr>
          <a:lstStyle/>
          <a:p>
            <a:pPr algn="ctr">
              <a:lnSpc>
                <a:spcPts val="2200"/>
              </a:lnSpc>
            </a:pPr>
            <a:r>
              <a:rPr lang="en-US" sz="2400" b="1" dirty="0" smtClean="0"/>
              <a:t>1906</a:t>
            </a:r>
          </a:p>
          <a:p>
            <a:pPr algn="ctr">
              <a:lnSpc>
                <a:spcPts val="2200"/>
              </a:lnSpc>
            </a:pPr>
            <a:r>
              <a:rPr lang="en-US" sz="2400" b="1" dirty="0" smtClean="0"/>
              <a:t>Santa Fe</a:t>
            </a:r>
            <a:endParaRPr lang="en-US" sz="2400" b="1" dirty="0"/>
          </a:p>
        </p:txBody>
      </p:sp>
      <p:sp>
        <p:nvSpPr>
          <p:cNvPr id="70" name="TextBox 69"/>
          <p:cNvSpPr txBox="1"/>
          <p:nvPr/>
        </p:nvSpPr>
        <p:spPr>
          <a:xfrm>
            <a:off x="5833079" y="3839210"/>
            <a:ext cx="948721" cy="656590"/>
          </a:xfrm>
          <a:prstGeom prst="rect">
            <a:avLst/>
          </a:prstGeom>
          <a:solidFill>
            <a:schemeClr val="bg1"/>
          </a:solidFill>
        </p:spPr>
        <p:txBody>
          <a:bodyPr wrap="none" rtlCol="0">
            <a:spAutoFit/>
          </a:bodyPr>
          <a:lstStyle/>
          <a:p>
            <a:pPr algn="ctr">
              <a:lnSpc>
                <a:spcPts val="2200"/>
              </a:lnSpc>
            </a:pPr>
            <a:r>
              <a:rPr lang="en-US" sz="2400" b="1" dirty="0" smtClean="0"/>
              <a:t>1907</a:t>
            </a:r>
          </a:p>
          <a:p>
            <a:pPr algn="ctr">
              <a:lnSpc>
                <a:spcPts val="2200"/>
              </a:lnSpc>
            </a:pPr>
            <a:r>
              <a:rPr lang="en-US" sz="2400" b="1" dirty="0" smtClean="0"/>
              <a:t>Aztec </a:t>
            </a:r>
            <a:endParaRPr lang="en-US" sz="2400" b="1" dirty="0"/>
          </a:p>
        </p:txBody>
      </p:sp>
      <p:pic>
        <p:nvPicPr>
          <p:cNvPr id="9218" name="Picture 2"/>
          <p:cNvPicPr>
            <a:picLocks noChangeAspect="1" noChangeArrowheads="1"/>
          </p:cNvPicPr>
          <p:nvPr/>
        </p:nvPicPr>
        <p:blipFill>
          <a:blip r:embed="rId12" cstate="print"/>
          <a:srcRect/>
          <a:stretch>
            <a:fillRect/>
          </a:stretch>
        </p:blipFill>
        <p:spPr bwMode="auto">
          <a:xfrm>
            <a:off x="4800600" y="762000"/>
            <a:ext cx="4124924" cy="2819400"/>
          </a:xfrm>
          <a:prstGeom prst="rect">
            <a:avLst/>
          </a:prstGeom>
          <a:noFill/>
          <a:ln w="9525">
            <a:noFill/>
            <a:miter lim="800000"/>
            <a:headEnd/>
            <a:tailEnd/>
          </a:ln>
          <a:effectLst/>
        </p:spPr>
      </p:pic>
      <p:sp>
        <p:nvSpPr>
          <p:cNvPr id="71" name="5-Point Star 70"/>
          <p:cNvSpPr/>
          <p:nvPr/>
        </p:nvSpPr>
        <p:spPr>
          <a:xfrm>
            <a:off x="5791200" y="3505200"/>
            <a:ext cx="457200" cy="381000"/>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2"/>
          <p:cNvPicPr preferRelativeResize="0">
            <a:picLocks noChangeAspect="1" noChangeArrowheads="1"/>
          </p:cNvPicPr>
          <p:nvPr/>
        </p:nvPicPr>
        <p:blipFill>
          <a:blip r:embed="rId13" cstate="print"/>
          <a:srcRect/>
          <a:stretch>
            <a:fillRect/>
          </a:stretch>
        </p:blipFill>
        <p:spPr bwMode="auto">
          <a:xfrm>
            <a:off x="6858000" y="3238500"/>
            <a:ext cx="2062462" cy="14097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grpId="0" nodeType="withEffect">
                                  <p:stCondLst>
                                    <p:cond delay="0"/>
                                  </p:stCondLst>
                                  <p:childTnLst>
                                    <p:anim calcmode="lin" valueType="num">
                                      <p:cBhvr>
                                        <p:cTn id="6" dur="1000"/>
                                        <p:tgtEl>
                                          <p:spTgt spid="51"/>
                                        </p:tgtEl>
                                        <p:attrNameLst>
                                          <p:attrName>ppt_w</p:attrName>
                                        </p:attrNameLst>
                                      </p:cBhvr>
                                      <p:tavLst>
                                        <p:tav tm="0">
                                          <p:val>
                                            <p:strVal val="ppt_w"/>
                                          </p:val>
                                        </p:tav>
                                        <p:tav tm="100000">
                                          <p:val>
                                            <p:fltVal val="0"/>
                                          </p:val>
                                        </p:tav>
                                      </p:tavLst>
                                    </p:anim>
                                    <p:anim calcmode="lin" valueType="num">
                                      <p:cBhvr>
                                        <p:cTn id="7" dur="1000"/>
                                        <p:tgtEl>
                                          <p:spTgt spid="51"/>
                                        </p:tgtEl>
                                        <p:attrNameLst>
                                          <p:attrName>ppt_h</p:attrName>
                                        </p:attrNameLst>
                                      </p:cBhvr>
                                      <p:tavLst>
                                        <p:tav tm="0">
                                          <p:val>
                                            <p:strVal val="ppt_h"/>
                                          </p:val>
                                        </p:tav>
                                        <p:tav tm="100000">
                                          <p:val>
                                            <p:fltVal val="0"/>
                                          </p:val>
                                        </p:tav>
                                      </p:tavLst>
                                    </p:anim>
                                    <p:anim calcmode="lin" valueType="num">
                                      <p:cBhvr>
                                        <p:cTn id="8" dur="1000"/>
                                        <p:tgtEl>
                                          <p:spTgt spid="51"/>
                                        </p:tgtEl>
                                        <p:attrNameLst>
                                          <p:attrName>style.rotation</p:attrName>
                                        </p:attrNameLst>
                                      </p:cBhvr>
                                      <p:tavLst>
                                        <p:tav tm="0">
                                          <p:val>
                                            <p:fltVal val="0"/>
                                          </p:val>
                                        </p:tav>
                                        <p:tav tm="100000">
                                          <p:val>
                                            <p:fltVal val="360"/>
                                          </p:val>
                                        </p:tav>
                                      </p:tavLst>
                                    </p:anim>
                                    <p:animEffect transition="out" filter="fade">
                                      <p:cBhvr>
                                        <p:cTn id="9" dur="1000"/>
                                        <p:tgtEl>
                                          <p:spTgt spid="51"/>
                                        </p:tgtEl>
                                      </p:cBhvr>
                                    </p:animEffect>
                                    <p:set>
                                      <p:cBhvr>
                                        <p:cTn id="10" dur="1" fill="hold">
                                          <p:stCondLst>
                                            <p:cond delay="999"/>
                                          </p:stCondLst>
                                        </p:cTn>
                                        <p:tgtEl>
                                          <p:spTgt spid="51"/>
                                        </p:tgtEl>
                                        <p:attrNameLst>
                                          <p:attrName>style.visibility</p:attrName>
                                        </p:attrNameLst>
                                      </p:cBhvr>
                                      <p:to>
                                        <p:strVal val="hidden"/>
                                      </p:to>
                                    </p:set>
                                  </p:childTnLst>
                                </p:cTn>
                              </p:par>
                              <p:par>
                                <p:cTn id="11" presetID="49" presetClass="entr" presetSubtype="0" decel="10000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anim calcmode="lin" valueType="num">
                                      <p:cBhvr>
                                        <p:cTn id="13" dur="1000" fill="hold"/>
                                        <p:tgtEl>
                                          <p:spTgt spid="74"/>
                                        </p:tgtEl>
                                        <p:attrNameLst>
                                          <p:attrName>ppt_w</p:attrName>
                                        </p:attrNameLst>
                                      </p:cBhvr>
                                      <p:tavLst>
                                        <p:tav tm="0">
                                          <p:val>
                                            <p:fltVal val="0"/>
                                          </p:val>
                                        </p:tav>
                                        <p:tav tm="100000">
                                          <p:val>
                                            <p:strVal val="#ppt_w"/>
                                          </p:val>
                                        </p:tav>
                                      </p:tavLst>
                                    </p:anim>
                                    <p:anim calcmode="lin" valueType="num">
                                      <p:cBhvr>
                                        <p:cTn id="14" dur="1000" fill="hold"/>
                                        <p:tgtEl>
                                          <p:spTgt spid="74"/>
                                        </p:tgtEl>
                                        <p:attrNameLst>
                                          <p:attrName>ppt_h</p:attrName>
                                        </p:attrNameLst>
                                      </p:cBhvr>
                                      <p:tavLst>
                                        <p:tav tm="0">
                                          <p:val>
                                            <p:fltVal val="0"/>
                                          </p:val>
                                        </p:tav>
                                        <p:tav tm="100000">
                                          <p:val>
                                            <p:strVal val="#ppt_h"/>
                                          </p:val>
                                        </p:tav>
                                      </p:tavLst>
                                    </p:anim>
                                    <p:anim calcmode="lin" valueType="num">
                                      <p:cBhvr>
                                        <p:cTn id="15" dur="1000" fill="hold"/>
                                        <p:tgtEl>
                                          <p:spTgt spid="74"/>
                                        </p:tgtEl>
                                        <p:attrNameLst>
                                          <p:attrName>style.rotation</p:attrName>
                                        </p:attrNameLst>
                                      </p:cBhvr>
                                      <p:tavLst>
                                        <p:tav tm="0">
                                          <p:val>
                                            <p:fltVal val="360"/>
                                          </p:val>
                                        </p:tav>
                                        <p:tav tm="100000">
                                          <p:val>
                                            <p:fltVal val="0"/>
                                          </p:val>
                                        </p:tav>
                                      </p:tavLst>
                                    </p:anim>
                                    <p:animEffect transition="in" filter="fade">
                                      <p:cBhvr>
                                        <p:cTn id="16" dur="1000"/>
                                        <p:tgtEl>
                                          <p:spTgt spid="74"/>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9218"/>
                                        </p:tgtEl>
                                        <p:attrNameLst>
                                          <p:attrName>style.visibility</p:attrName>
                                        </p:attrNameLst>
                                      </p:cBhvr>
                                      <p:to>
                                        <p:strVal val="visible"/>
                                      </p:to>
                                    </p:set>
                                    <p:animEffect transition="in" filter="fade">
                                      <p:cBhvr>
                                        <p:cTn id="20" dur="1000"/>
                                        <p:tgtEl>
                                          <p:spTgt spid="9218"/>
                                        </p:tgtEl>
                                      </p:cBhvr>
                                    </p:animEffect>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grpId="0" nodeType="click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800" decel="100000"/>
                                        <p:tgtEl>
                                          <p:spTgt spid="71"/>
                                        </p:tgtEl>
                                      </p:cBhvr>
                                    </p:animEffect>
                                    <p:anim calcmode="lin" valueType="num">
                                      <p:cBhvr>
                                        <p:cTn id="26" dur="800" decel="100000" fill="hold"/>
                                        <p:tgtEl>
                                          <p:spTgt spid="71"/>
                                        </p:tgtEl>
                                        <p:attrNameLst>
                                          <p:attrName>style.rotation</p:attrName>
                                        </p:attrNameLst>
                                      </p:cBhvr>
                                      <p:tavLst>
                                        <p:tav tm="0">
                                          <p:val>
                                            <p:fltVal val="-90"/>
                                          </p:val>
                                        </p:tav>
                                        <p:tav tm="100000">
                                          <p:val>
                                            <p:fltVal val="0"/>
                                          </p:val>
                                        </p:tav>
                                      </p:tavLst>
                                    </p:anim>
                                    <p:anim calcmode="lin" valueType="num">
                                      <p:cBhvr>
                                        <p:cTn id="27" dur="800" decel="100000" fill="hold"/>
                                        <p:tgtEl>
                                          <p:spTgt spid="71"/>
                                        </p:tgtEl>
                                        <p:attrNameLst>
                                          <p:attrName>ppt_x</p:attrName>
                                        </p:attrNameLst>
                                      </p:cBhvr>
                                      <p:tavLst>
                                        <p:tav tm="0">
                                          <p:val>
                                            <p:strVal val="#ppt_x+0.4"/>
                                          </p:val>
                                        </p:tav>
                                        <p:tav tm="100000">
                                          <p:val>
                                            <p:strVal val="#ppt_x-0.05"/>
                                          </p:val>
                                        </p:tav>
                                      </p:tavLst>
                                    </p:anim>
                                    <p:anim calcmode="lin" valueType="num">
                                      <p:cBhvr>
                                        <p:cTn id="28" dur="800" decel="100000" fill="hold"/>
                                        <p:tgtEl>
                                          <p:spTgt spid="71"/>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71"/>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71"/>
                                        </p:tgtEl>
                                        <p:attrNameLst>
                                          <p:attrName>ppt_y</p:attrName>
                                        </p:attrNameLst>
                                      </p:cBhvr>
                                      <p:tavLst>
                                        <p:tav tm="0">
                                          <p:val>
                                            <p:strVal val="#ppt_y+0.1"/>
                                          </p:val>
                                        </p:tav>
                                        <p:tav tm="100000">
                                          <p:val>
                                            <p:strVal val="#ppt_y"/>
                                          </p:val>
                                        </p:tav>
                                      </p:tavLst>
                                    </p:anim>
                                  </p:childTnLst>
                                </p:cTn>
                              </p:par>
                            </p:childTnLst>
                          </p:cTn>
                        </p:par>
                        <p:par>
                          <p:cTn id="31" fill="hold">
                            <p:stCondLst>
                              <p:cond delay="1000"/>
                            </p:stCondLst>
                            <p:childTnLst>
                              <p:par>
                                <p:cTn id="32" presetID="53" presetClass="entr" presetSubtype="0" fill="hold" grpId="0" nodeType="afterEffect">
                                  <p:stCondLst>
                                    <p:cond delay="0"/>
                                  </p:stCondLst>
                                  <p:childTnLst>
                                    <p:set>
                                      <p:cBhvr>
                                        <p:cTn id="33" dur="1" fill="hold">
                                          <p:stCondLst>
                                            <p:cond delay="0"/>
                                          </p:stCondLst>
                                        </p:cTn>
                                        <p:tgtEl>
                                          <p:spTgt spid="70"/>
                                        </p:tgtEl>
                                        <p:attrNameLst>
                                          <p:attrName>style.visibility</p:attrName>
                                        </p:attrNameLst>
                                      </p:cBhvr>
                                      <p:to>
                                        <p:strVal val="visible"/>
                                      </p:to>
                                    </p:set>
                                    <p:anim calcmode="lin" valueType="num">
                                      <p:cBhvr>
                                        <p:cTn id="34" dur="1000" fill="hold"/>
                                        <p:tgtEl>
                                          <p:spTgt spid="70"/>
                                        </p:tgtEl>
                                        <p:attrNameLst>
                                          <p:attrName>ppt_w</p:attrName>
                                        </p:attrNameLst>
                                      </p:cBhvr>
                                      <p:tavLst>
                                        <p:tav tm="0">
                                          <p:val>
                                            <p:fltVal val="0"/>
                                          </p:val>
                                        </p:tav>
                                        <p:tav tm="100000">
                                          <p:val>
                                            <p:strVal val="#ppt_w"/>
                                          </p:val>
                                        </p:tav>
                                      </p:tavLst>
                                    </p:anim>
                                    <p:anim calcmode="lin" valueType="num">
                                      <p:cBhvr>
                                        <p:cTn id="35" dur="1000" fill="hold"/>
                                        <p:tgtEl>
                                          <p:spTgt spid="70"/>
                                        </p:tgtEl>
                                        <p:attrNameLst>
                                          <p:attrName>ppt_h</p:attrName>
                                        </p:attrNameLst>
                                      </p:cBhvr>
                                      <p:tavLst>
                                        <p:tav tm="0">
                                          <p:val>
                                            <p:fltVal val="0"/>
                                          </p:val>
                                        </p:tav>
                                        <p:tav tm="100000">
                                          <p:val>
                                            <p:strVal val="#ppt_h"/>
                                          </p:val>
                                        </p:tav>
                                      </p:tavLst>
                                    </p:anim>
                                    <p:animEffect transition="in" filter="fade">
                                      <p:cBhvr>
                                        <p:cTn id="36" dur="1000"/>
                                        <p:tgtEl>
                                          <p:spTgt spid="70"/>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mph" presetSubtype="0" fill="hold" nodeType="clickEffect">
                                  <p:stCondLst>
                                    <p:cond delay="0"/>
                                  </p:stCondLst>
                                  <p:childTnLst>
                                    <p:animScale>
                                      <p:cBhvr>
                                        <p:cTn id="40" dur="1000" fill="hold"/>
                                        <p:tgtEl>
                                          <p:spTgt spid="9218"/>
                                        </p:tgtEl>
                                      </p:cBhvr>
                                      <p:by x="50000" y="50000"/>
                                    </p:animScale>
                                  </p:childTnLst>
                                </p:cTn>
                              </p:par>
                              <p:par>
                                <p:cTn id="41" presetID="42" presetClass="path" presetSubtype="0" accel="50000" decel="50000" fill="hold" nodeType="withEffect">
                                  <p:stCondLst>
                                    <p:cond delay="0"/>
                                  </p:stCondLst>
                                  <p:childTnLst>
                                    <p:animMotion origin="layout" path="M -8.33333E-7 3.33333E-6 L 0.12448 0.25 " pathEditMode="relative" rAng="0" ptsTypes="AA">
                                      <p:cBhvr>
                                        <p:cTn id="42" dur="1000" fill="hold"/>
                                        <p:tgtEl>
                                          <p:spTgt spid="9218"/>
                                        </p:tgtEl>
                                        <p:attrNameLst>
                                          <p:attrName>ppt_x</p:attrName>
                                          <p:attrName>ppt_y</p:attrName>
                                        </p:attrNameLst>
                                      </p:cBhvr>
                                      <p:rCtr x="62" y="125"/>
                                    </p:animMotion>
                                  </p:childTnLst>
                                </p:cTn>
                              </p:par>
                              <p:par>
                                <p:cTn id="43" presetID="10" presetClass="entr" presetSubtype="0" fill="hold" nodeType="withEffect">
                                  <p:stCondLst>
                                    <p:cond delay="500"/>
                                  </p:stCondLst>
                                  <p:childTnLst>
                                    <p:set>
                                      <p:cBhvr>
                                        <p:cTn id="44" dur="1" fill="hold">
                                          <p:stCondLst>
                                            <p:cond delay="0"/>
                                          </p:stCondLst>
                                        </p:cTn>
                                        <p:tgtEl>
                                          <p:spTgt spid="79"/>
                                        </p:tgtEl>
                                        <p:attrNameLst>
                                          <p:attrName>style.visibility</p:attrName>
                                        </p:attrNameLst>
                                      </p:cBhvr>
                                      <p:to>
                                        <p:strVal val="visible"/>
                                      </p:to>
                                    </p:set>
                                    <p:animEffect transition="in" filter="fade">
                                      <p:cBhvr>
                                        <p:cTn id="45" dur="1000"/>
                                        <p:tgtEl>
                                          <p:spTgt spid="79"/>
                                        </p:tgtEl>
                                      </p:cBhvr>
                                    </p:animEffect>
                                  </p:childTnLst>
                                </p:cTn>
                              </p:par>
                              <p:par>
                                <p:cTn id="46" presetID="10" presetClass="exit" presetSubtype="0" fill="hold" nodeType="withEffect">
                                  <p:stCondLst>
                                    <p:cond delay="500"/>
                                  </p:stCondLst>
                                  <p:childTnLst>
                                    <p:animEffect transition="out" filter="fade">
                                      <p:cBhvr>
                                        <p:cTn id="47" dur="1000"/>
                                        <p:tgtEl>
                                          <p:spTgt spid="9218"/>
                                        </p:tgtEl>
                                      </p:cBhvr>
                                    </p:animEffect>
                                    <p:set>
                                      <p:cBhvr>
                                        <p:cTn id="48" dur="1" fill="hold">
                                          <p:stCondLst>
                                            <p:cond delay="999"/>
                                          </p:stCondLst>
                                        </p:cTn>
                                        <p:tgtEl>
                                          <p:spTgt spid="92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74" grpId="0"/>
      <p:bldP spid="70" grpId="0" animBg="1"/>
      <p:bldP spid="71"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p:cNvPicPr>
            <a:picLocks noChangeAspect="1" noChangeArrowheads="1"/>
          </p:cNvPicPr>
          <p:nvPr/>
        </p:nvPicPr>
        <p:blipFill>
          <a:blip r:embed="rId2" cstate="print"/>
          <a:srcRect/>
          <a:stretch>
            <a:fillRect/>
          </a:stretch>
        </p:blipFill>
        <p:spPr bwMode="auto">
          <a:xfrm>
            <a:off x="1524000" y="762000"/>
            <a:ext cx="5813425" cy="6095998"/>
          </a:xfrm>
          <a:prstGeom prst="rect">
            <a:avLst/>
          </a:prstGeom>
          <a:noFill/>
          <a:ln w="9525">
            <a:noFill/>
            <a:miter lim="800000"/>
            <a:headEnd/>
            <a:tailEnd/>
          </a:ln>
          <a:effectLst/>
        </p:spPr>
      </p:pic>
      <p:grpSp>
        <p:nvGrpSpPr>
          <p:cNvPr id="2" name="Group 8"/>
          <p:cNvGrpSpPr/>
          <p:nvPr/>
        </p:nvGrpSpPr>
        <p:grpSpPr>
          <a:xfrm>
            <a:off x="0" y="-76200"/>
            <a:ext cx="9144000" cy="6934201"/>
            <a:chOff x="0" y="-76200"/>
            <a:chExt cx="9144000" cy="6934201"/>
          </a:xfrm>
        </p:grpSpPr>
        <p:sp useBgFill="1">
          <p:nvSpPr>
            <p:cNvPr id="10" name="Rectangle 9"/>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76200"/>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the people</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grpSp>
          <p:nvGrpSpPr>
            <p:cNvPr id="3" name="Group 43"/>
            <p:cNvGrpSpPr/>
            <p:nvPr/>
          </p:nvGrpSpPr>
          <p:grpSpPr>
            <a:xfrm>
              <a:off x="1501775" y="689610"/>
              <a:ext cx="6050560" cy="6168391"/>
              <a:chOff x="1501775" y="689610"/>
              <a:chExt cx="6050560" cy="6168391"/>
            </a:xfrm>
          </p:grpSpPr>
          <p:pic>
            <p:nvPicPr>
              <p:cNvPr id="14" name="Picture 13"/>
              <p:cNvPicPr>
                <a:picLocks noChangeAspect="1" noChangeArrowheads="1"/>
              </p:cNvPicPr>
              <p:nvPr/>
            </p:nvPicPr>
            <p:blipFill>
              <a:blip r:embed="rId2" cstate="print"/>
              <a:srcRect/>
              <a:stretch>
                <a:fillRect/>
              </a:stretch>
            </p:blipFill>
            <p:spPr bwMode="auto">
              <a:xfrm>
                <a:off x="1501775" y="762003"/>
                <a:ext cx="5813425" cy="6095998"/>
              </a:xfrm>
              <a:prstGeom prst="rect">
                <a:avLst/>
              </a:prstGeom>
              <a:noFill/>
              <a:ln w="9525">
                <a:noFill/>
                <a:miter lim="800000"/>
                <a:headEnd/>
                <a:tailEnd/>
              </a:ln>
              <a:effectLst/>
            </p:spPr>
          </p:pic>
          <p:grpSp>
            <p:nvGrpSpPr>
              <p:cNvPr id="4" name="Group 31"/>
              <p:cNvGrpSpPr/>
              <p:nvPr/>
            </p:nvGrpSpPr>
            <p:grpSpPr>
              <a:xfrm>
                <a:off x="4926330" y="2644140"/>
                <a:ext cx="2160270" cy="1028700"/>
                <a:chOff x="6934200" y="5181600"/>
                <a:chExt cx="1600200" cy="762000"/>
              </a:xfrm>
            </p:grpSpPr>
            <p:sp>
              <p:nvSpPr>
                <p:cNvPr id="40" name="Cloud 39"/>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41" name="TextBox 40"/>
                <p:cNvSpPr txBox="1"/>
                <p:nvPr/>
              </p:nvSpPr>
              <p:spPr>
                <a:xfrm>
                  <a:off x="7315200" y="5334000"/>
                  <a:ext cx="477149" cy="341974"/>
                </a:xfrm>
                <a:prstGeom prst="rect">
                  <a:avLst/>
                </a:prstGeom>
                <a:noFill/>
              </p:spPr>
              <p:txBody>
                <a:bodyPr wrap="none" rtlCol="0">
                  <a:spAutoFit/>
                </a:bodyPr>
                <a:lstStyle/>
                <a:p>
                  <a:r>
                    <a:rPr lang="en-US" sz="2400" b="1" dirty="0" smtClean="0">
                      <a:solidFill>
                        <a:schemeClr val="bg1"/>
                      </a:solidFill>
                    </a:rPr>
                    <a:t>Ute</a:t>
                  </a:r>
                  <a:endParaRPr lang="en-US" sz="2400" b="1" dirty="0">
                    <a:solidFill>
                      <a:schemeClr val="bg1"/>
                    </a:solidFill>
                  </a:endParaRPr>
                </a:p>
              </p:txBody>
            </p:sp>
          </p:grpSp>
          <p:grpSp>
            <p:nvGrpSpPr>
              <p:cNvPr id="5" name="Group 34"/>
              <p:cNvGrpSpPr/>
              <p:nvPr/>
            </p:nvGrpSpPr>
            <p:grpSpPr>
              <a:xfrm>
                <a:off x="4572000" y="5334000"/>
                <a:ext cx="2160270" cy="1028700"/>
                <a:chOff x="6934200" y="5181600"/>
                <a:chExt cx="1600200" cy="762000"/>
              </a:xfrm>
            </p:grpSpPr>
            <p:sp>
              <p:nvSpPr>
                <p:cNvPr id="38" name="Cloud 37"/>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9" name="TextBox 38"/>
                <p:cNvSpPr txBox="1"/>
                <p:nvPr/>
              </p:nvSpPr>
              <p:spPr>
                <a:xfrm>
                  <a:off x="7162800" y="5257800"/>
                  <a:ext cx="842111" cy="341974"/>
                </a:xfrm>
                <a:prstGeom prst="rect">
                  <a:avLst/>
                </a:prstGeom>
                <a:noFill/>
              </p:spPr>
              <p:txBody>
                <a:bodyPr wrap="none" rtlCol="0">
                  <a:spAutoFit/>
                </a:bodyPr>
                <a:lstStyle/>
                <a:p>
                  <a:r>
                    <a:rPr lang="en-US" sz="2400" b="1" dirty="0" smtClean="0">
                      <a:solidFill>
                        <a:schemeClr val="bg1"/>
                      </a:solidFill>
                    </a:rPr>
                    <a:t>Apache</a:t>
                  </a:r>
                  <a:endParaRPr lang="en-US" sz="2400" b="1" dirty="0">
                    <a:solidFill>
                      <a:schemeClr val="bg1"/>
                    </a:solidFill>
                  </a:endParaRPr>
                </a:p>
              </p:txBody>
            </p:sp>
          </p:grpSp>
          <p:grpSp>
            <p:nvGrpSpPr>
              <p:cNvPr id="6" name="Group 37"/>
              <p:cNvGrpSpPr/>
              <p:nvPr/>
            </p:nvGrpSpPr>
            <p:grpSpPr>
              <a:xfrm>
                <a:off x="3619412" y="3793645"/>
                <a:ext cx="1033256" cy="1724914"/>
                <a:chOff x="7413906" y="4432885"/>
                <a:chExt cx="765374" cy="1277714"/>
              </a:xfrm>
            </p:grpSpPr>
            <p:sp>
              <p:nvSpPr>
                <p:cNvPr id="35" name="Cloud 34"/>
                <p:cNvSpPr/>
                <p:nvPr/>
              </p:nvSpPr>
              <p:spPr>
                <a:xfrm rot="18456908">
                  <a:off x="7157736" y="4689055"/>
                  <a:ext cx="1277714" cy="765374"/>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7" name="TextBox 36"/>
                <p:cNvSpPr txBox="1"/>
                <p:nvPr/>
              </p:nvSpPr>
              <p:spPr>
                <a:xfrm rot="21440427">
                  <a:off x="7505383" y="4911794"/>
                  <a:ext cx="663924" cy="305877"/>
                </a:xfrm>
                <a:prstGeom prst="rect">
                  <a:avLst/>
                </a:prstGeom>
                <a:noFill/>
              </p:spPr>
              <p:txBody>
                <a:bodyPr wrap="square" rtlCol="0">
                  <a:spAutoFit/>
                </a:bodyPr>
                <a:lstStyle/>
                <a:p>
                  <a:pPr algn="ctr">
                    <a:lnSpc>
                      <a:spcPts val="2500"/>
                    </a:lnSpc>
                  </a:pPr>
                  <a:r>
                    <a:rPr lang="en-US" sz="2200" b="1" spc="-100" dirty="0" smtClean="0">
                      <a:solidFill>
                        <a:schemeClr val="bg1"/>
                      </a:solidFill>
                    </a:rPr>
                    <a:t>Hopi</a:t>
                  </a:r>
                  <a:r>
                    <a:rPr lang="en-US" sz="2200" b="1" spc="-100" dirty="0" smtClean="0"/>
                    <a:t> </a:t>
                  </a:r>
                </a:p>
              </p:txBody>
            </p:sp>
          </p:grpSp>
          <p:grpSp>
            <p:nvGrpSpPr>
              <p:cNvPr id="7" name="Group 40"/>
              <p:cNvGrpSpPr/>
              <p:nvPr/>
            </p:nvGrpSpPr>
            <p:grpSpPr>
              <a:xfrm>
                <a:off x="2971800" y="689610"/>
                <a:ext cx="2160270" cy="1028700"/>
                <a:chOff x="6934200" y="5181600"/>
                <a:chExt cx="1600200" cy="762000"/>
              </a:xfrm>
            </p:grpSpPr>
            <p:sp>
              <p:nvSpPr>
                <p:cNvPr id="33" name="Cloud 32"/>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endParaRPr>
                </a:p>
              </p:txBody>
            </p:sp>
            <p:sp>
              <p:nvSpPr>
                <p:cNvPr id="34" name="TextBox 33"/>
                <p:cNvSpPr txBox="1"/>
                <p:nvPr/>
              </p:nvSpPr>
              <p:spPr>
                <a:xfrm>
                  <a:off x="7385756" y="5450890"/>
                  <a:ext cx="477149" cy="341974"/>
                </a:xfrm>
                <a:prstGeom prst="rect">
                  <a:avLst/>
                </a:prstGeom>
                <a:noFill/>
              </p:spPr>
              <p:txBody>
                <a:bodyPr wrap="none" rtlCol="0">
                  <a:spAutoFit/>
                </a:bodyPr>
                <a:lstStyle/>
                <a:p>
                  <a:r>
                    <a:rPr lang="en-US" sz="2400" b="1" dirty="0" smtClean="0">
                      <a:solidFill>
                        <a:schemeClr val="bg1"/>
                      </a:solidFill>
                    </a:rPr>
                    <a:t>Ute</a:t>
                  </a:r>
                  <a:endParaRPr lang="en-US" sz="2400" b="1" dirty="0">
                    <a:solidFill>
                      <a:schemeClr val="bg1"/>
                    </a:solidFill>
                  </a:endParaRPr>
                </a:p>
              </p:txBody>
            </p:sp>
          </p:grpSp>
          <p:grpSp>
            <p:nvGrpSpPr>
              <p:cNvPr id="8" name="Group 43"/>
              <p:cNvGrpSpPr/>
              <p:nvPr/>
            </p:nvGrpSpPr>
            <p:grpSpPr>
              <a:xfrm rot="18769763">
                <a:off x="2723714" y="2104664"/>
                <a:ext cx="2160270" cy="1058612"/>
                <a:chOff x="6934200" y="5159443"/>
                <a:chExt cx="1600200" cy="784157"/>
              </a:xfrm>
            </p:grpSpPr>
            <p:sp>
              <p:nvSpPr>
                <p:cNvPr id="31" name="Cloud 30"/>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2" name="TextBox 31"/>
                <p:cNvSpPr txBox="1"/>
                <p:nvPr/>
              </p:nvSpPr>
              <p:spPr>
                <a:xfrm rot="2830237">
                  <a:off x="7308355" y="5356601"/>
                  <a:ext cx="736289" cy="341974"/>
                </a:xfrm>
                <a:prstGeom prst="rect">
                  <a:avLst/>
                </a:prstGeom>
                <a:noFill/>
              </p:spPr>
              <p:txBody>
                <a:bodyPr wrap="none" rtlCol="0">
                  <a:spAutoFit/>
                </a:bodyPr>
                <a:lstStyle/>
                <a:p>
                  <a:r>
                    <a:rPr lang="en-US" sz="2400" b="1" dirty="0" smtClean="0">
                      <a:solidFill>
                        <a:schemeClr val="bg1"/>
                      </a:solidFill>
                    </a:rPr>
                    <a:t>Paiute</a:t>
                  </a:r>
                  <a:endParaRPr lang="en-US" sz="2400" b="1" dirty="0">
                    <a:solidFill>
                      <a:schemeClr val="bg1"/>
                    </a:solidFill>
                  </a:endParaRPr>
                </a:p>
              </p:txBody>
            </p:sp>
          </p:grpSp>
          <p:sp>
            <p:nvSpPr>
              <p:cNvPr id="20" name="Oval 19"/>
              <p:cNvSpPr>
                <a:spLocks noChangeAspect="1"/>
              </p:cNvSpPr>
              <p:nvPr/>
            </p:nvSpPr>
            <p:spPr>
              <a:xfrm rot="191472">
                <a:off x="7232295" y="4045674"/>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a:spLocks noChangeAspect="1"/>
              </p:cNvSpPr>
              <p:nvPr/>
            </p:nvSpPr>
            <p:spPr>
              <a:xfrm rot="191472">
                <a:off x="7019060" y="4809260"/>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a:spLocks noChangeAspect="1"/>
              </p:cNvSpPr>
              <p:nvPr/>
            </p:nvSpPr>
            <p:spPr>
              <a:xfrm rot="191472">
                <a:off x="5995900" y="5386300"/>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rot="191472">
                <a:off x="4809260" y="5190259"/>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28"/>
              <p:cNvGrpSpPr/>
              <p:nvPr/>
            </p:nvGrpSpPr>
            <p:grpSpPr>
              <a:xfrm>
                <a:off x="5033010" y="3886200"/>
                <a:ext cx="1748790" cy="1028700"/>
                <a:chOff x="7162800" y="5181600"/>
                <a:chExt cx="1295400" cy="762000"/>
              </a:xfrm>
            </p:grpSpPr>
            <p:sp>
              <p:nvSpPr>
                <p:cNvPr id="27" name="Cloud 26"/>
                <p:cNvSpPr/>
                <p:nvPr/>
              </p:nvSpPr>
              <p:spPr>
                <a:xfrm>
                  <a:off x="7162800" y="5181600"/>
                  <a:ext cx="12954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0" name="TextBox 29"/>
                <p:cNvSpPr txBox="1"/>
                <p:nvPr/>
              </p:nvSpPr>
              <p:spPr>
                <a:xfrm>
                  <a:off x="7481310" y="5452129"/>
                  <a:ext cx="737001" cy="299560"/>
                </a:xfrm>
                <a:prstGeom prst="rect">
                  <a:avLst/>
                </a:prstGeom>
                <a:noFill/>
              </p:spPr>
              <p:txBody>
                <a:bodyPr wrap="none" rtlCol="0">
                  <a:spAutoFit/>
                </a:bodyPr>
                <a:lstStyle/>
                <a:p>
                  <a:pPr>
                    <a:lnSpc>
                      <a:spcPts val="2400"/>
                    </a:lnSpc>
                  </a:pPr>
                  <a:r>
                    <a:rPr lang="en-US" sz="2400" b="1" spc="-100" dirty="0" smtClean="0">
                      <a:solidFill>
                        <a:schemeClr val="bg1"/>
                      </a:solidFill>
                    </a:rPr>
                    <a:t>Navajo</a:t>
                  </a:r>
                </a:p>
              </p:txBody>
            </p:sp>
          </p:grpSp>
        </p:grpSp>
      </p:grpSp>
      <p:sp>
        <p:nvSpPr>
          <p:cNvPr id="51" name="TextBox 50"/>
          <p:cNvSpPr txBox="1"/>
          <p:nvPr/>
        </p:nvSpPr>
        <p:spPr>
          <a:xfrm>
            <a:off x="6705600" y="0"/>
            <a:ext cx="2028119" cy="769441"/>
          </a:xfrm>
          <a:prstGeom prst="rect">
            <a:avLst/>
          </a:prstGeom>
          <a:noFill/>
        </p:spPr>
        <p:txBody>
          <a:bodyPr wrap="none" rtlCol="0">
            <a:spAutoFit/>
          </a:bodyPr>
          <a:lstStyle/>
          <a:p>
            <a:r>
              <a:rPr lang="en-US" sz="4400" b="1" dirty="0" smtClean="0"/>
              <a:t>1907 CE</a:t>
            </a:r>
            <a:endParaRPr lang="en-US" sz="4400" b="1" dirty="0"/>
          </a:p>
        </p:txBody>
      </p:sp>
      <p:grpSp>
        <p:nvGrpSpPr>
          <p:cNvPr id="12" name="Group 39"/>
          <p:cNvGrpSpPr/>
          <p:nvPr/>
        </p:nvGrpSpPr>
        <p:grpSpPr>
          <a:xfrm rot="634516">
            <a:off x="4060734" y="809718"/>
            <a:ext cx="5125698" cy="804443"/>
            <a:chOff x="1708030" y="897147"/>
            <a:chExt cx="3864634" cy="620894"/>
          </a:xfrm>
        </p:grpSpPr>
        <p:sp>
          <p:nvSpPr>
            <p:cNvPr id="57" name="Freeform 56"/>
            <p:cNvSpPr/>
            <p:nvPr/>
          </p:nvSpPr>
          <p:spPr>
            <a:xfrm>
              <a:off x="1708030" y="897147"/>
              <a:ext cx="3864634" cy="586596"/>
            </a:xfrm>
            <a:custGeom>
              <a:avLst/>
              <a:gdLst>
                <a:gd name="connsiteX0" fmla="*/ 3864634 w 3864634"/>
                <a:gd name="connsiteY0" fmla="*/ 34506 h 586596"/>
                <a:gd name="connsiteX1" fmla="*/ 3019245 w 3864634"/>
                <a:gd name="connsiteY1" fmla="*/ 0 h 586596"/>
                <a:gd name="connsiteX2" fmla="*/ 1777042 w 3864634"/>
                <a:gd name="connsiteY2" fmla="*/ 17253 h 586596"/>
                <a:gd name="connsiteX3" fmla="*/ 741872 w 3864634"/>
                <a:gd name="connsiteY3" fmla="*/ 172528 h 586596"/>
                <a:gd name="connsiteX4" fmla="*/ 0 w 3864634"/>
                <a:gd name="connsiteY4" fmla="*/ 586596 h 586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4634" h="586596">
                  <a:moveTo>
                    <a:pt x="3864634" y="34506"/>
                  </a:moveTo>
                  <a:cubicBezTo>
                    <a:pt x="3615905" y="18690"/>
                    <a:pt x="3019245" y="0"/>
                    <a:pt x="3019245" y="0"/>
                  </a:cubicBezTo>
                  <a:lnTo>
                    <a:pt x="1777042" y="17253"/>
                  </a:lnTo>
                  <a:cubicBezTo>
                    <a:pt x="1397480" y="46008"/>
                    <a:pt x="1038046" y="77638"/>
                    <a:pt x="741872" y="172528"/>
                  </a:cubicBezTo>
                  <a:cubicBezTo>
                    <a:pt x="445698" y="267418"/>
                    <a:pt x="222849" y="427007"/>
                    <a:pt x="0" y="586596"/>
                  </a:cubicBezTo>
                </a:path>
              </a:pathLst>
            </a:custGeom>
            <a:ln w="76200">
              <a:solidFill>
                <a:srgbClr val="0033CC"/>
              </a:solidFill>
              <a:prstDash val="sysDash"/>
            </a:ln>
            <a:effectLst>
              <a:outerShdw dist="88900" dir="9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Rectangle 57"/>
            <p:cNvSpPr/>
            <p:nvPr/>
          </p:nvSpPr>
          <p:spPr>
            <a:xfrm>
              <a:off x="4445133" y="1002999"/>
              <a:ext cx="1079539" cy="515042"/>
            </a:xfrm>
            <a:prstGeom prst="rect">
              <a:avLst/>
            </a:prstGeom>
            <a:noFill/>
          </p:spPr>
          <p:txBody>
            <a:bodyPr wrap="none">
              <a:spAutoFit/>
            </a:bodyPr>
            <a:lstStyle/>
            <a:p>
              <a:pPr algn="ctr">
                <a:lnSpc>
                  <a:spcPts val="2200"/>
                </a:lnSpc>
              </a:pPr>
              <a:r>
                <a:rPr lang="en-US" sz="2400" b="1" dirty="0" smtClean="0">
                  <a:solidFill>
                    <a:srgbClr val="0033CC"/>
                  </a:solidFill>
                  <a:effectLst>
                    <a:outerShdw dist="38100" dir="7200000" algn="ctr" rotWithShape="0">
                      <a:schemeClr val="bg1"/>
                    </a:outerShdw>
                  </a:effectLst>
                </a:rPr>
                <a:t>1847</a:t>
              </a:r>
            </a:p>
            <a:p>
              <a:pPr algn="ctr">
                <a:lnSpc>
                  <a:spcPts val="2200"/>
                </a:lnSpc>
              </a:pPr>
              <a:r>
                <a:rPr lang="en-US" sz="2400" b="1" dirty="0" smtClean="0">
                  <a:solidFill>
                    <a:srgbClr val="0033CC"/>
                  </a:solidFill>
                  <a:effectLst>
                    <a:outerShdw dist="38100" dir="7200000" algn="ctr" rotWithShape="0">
                      <a:schemeClr val="bg1"/>
                    </a:outerShdw>
                  </a:effectLst>
                </a:rPr>
                <a:t>Mormons</a:t>
              </a:r>
              <a:endParaRPr lang="en-US" sz="2400" b="1" dirty="0">
                <a:solidFill>
                  <a:srgbClr val="0033CC"/>
                </a:solidFill>
                <a:effectLst>
                  <a:outerShdw dist="38100" dir="7200000" algn="ctr" rotWithShape="0">
                    <a:schemeClr val="bg1"/>
                  </a:outerShdw>
                </a:effectLst>
              </a:endParaRPr>
            </a:p>
          </p:txBody>
        </p:sp>
      </p:grpSp>
      <p:pic>
        <p:nvPicPr>
          <p:cNvPr id="59" name="Picture 1" descr="C:\Users\Sandra\AppData\Local\Microsoft\Windows\INetCache\IE\XTNHX9F4\anim-explosion[1].png"/>
          <p:cNvPicPr>
            <a:picLocks noChangeAspect="1" noChangeArrowheads="1"/>
          </p:cNvPicPr>
          <p:nvPr/>
        </p:nvPicPr>
        <p:blipFill>
          <a:blip r:embed="rId3" cstate="print"/>
          <a:srcRect r="-1754" b="9688"/>
          <a:stretch>
            <a:fillRect/>
          </a:stretch>
        </p:blipFill>
        <p:spPr bwMode="auto">
          <a:xfrm rot="10198745">
            <a:off x="2224914" y="1139303"/>
            <a:ext cx="3889858" cy="4893867"/>
          </a:xfrm>
          <a:prstGeom prst="rect">
            <a:avLst/>
          </a:prstGeom>
          <a:noFill/>
        </p:spPr>
      </p:pic>
      <p:sp>
        <p:nvSpPr>
          <p:cNvPr id="48" name="Freeform 47"/>
          <p:cNvSpPr/>
          <p:nvPr/>
        </p:nvSpPr>
        <p:spPr>
          <a:xfrm>
            <a:off x="2971800" y="1126671"/>
            <a:ext cx="996043" cy="2530929"/>
          </a:xfrm>
          <a:custGeom>
            <a:avLst/>
            <a:gdLst>
              <a:gd name="connsiteX0" fmla="*/ 342900 w 342900"/>
              <a:gd name="connsiteY0" fmla="*/ 0 h 2677886"/>
              <a:gd name="connsiteX1" fmla="*/ 212271 w 342900"/>
              <a:gd name="connsiteY1" fmla="*/ 310243 h 2677886"/>
              <a:gd name="connsiteX2" fmla="*/ 212271 w 342900"/>
              <a:gd name="connsiteY2" fmla="*/ 832758 h 2677886"/>
              <a:gd name="connsiteX3" fmla="*/ 212271 w 342900"/>
              <a:gd name="connsiteY3" fmla="*/ 1273629 h 2677886"/>
              <a:gd name="connsiteX4" fmla="*/ 130628 w 342900"/>
              <a:gd name="connsiteY4" fmla="*/ 1502229 h 2677886"/>
              <a:gd name="connsiteX5" fmla="*/ 81643 w 342900"/>
              <a:gd name="connsiteY5" fmla="*/ 1959429 h 2677886"/>
              <a:gd name="connsiteX6" fmla="*/ 179614 w 342900"/>
              <a:gd name="connsiteY6" fmla="*/ 2171700 h 2677886"/>
              <a:gd name="connsiteX7" fmla="*/ 0 w 342900"/>
              <a:gd name="connsiteY7" fmla="*/ 2677886 h 2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 h="2677886">
                <a:moveTo>
                  <a:pt x="342900" y="0"/>
                </a:moveTo>
                <a:cubicBezTo>
                  <a:pt x="288471" y="85725"/>
                  <a:pt x="234043" y="171450"/>
                  <a:pt x="212271" y="310243"/>
                </a:cubicBezTo>
                <a:cubicBezTo>
                  <a:pt x="190500" y="449036"/>
                  <a:pt x="212271" y="832758"/>
                  <a:pt x="212271" y="832758"/>
                </a:cubicBezTo>
                <a:cubicBezTo>
                  <a:pt x="212271" y="993322"/>
                  <a:pt x="225878" y="1162051"/>
                  <a:pt x="212271" y="1273629"/>
                </a:cubicBezTo>
                <a:cubicBezTo>
                  <a:pt x="198664" y="1385207"/>
                  <a:pt x="152399" y="1387929"/>
                  <a:pt x="130628" y="1502229"/>
                </a:cubicBezTo>
                <a:cubicBezTo>
                  <a:pt x="108857" y="1616529"/>
                  <a:pt x="73479" y="1847851"/>
                  <a:pt x="81643" y="1959429"/>
                </a:cubicBezTo>
                <a:cubicBezTo>
                  <a:pt x="89807" y="2071007"/>
                  <a:pt x="193221" y="2051957"/>
                  <a:pt x="179614" y="2171700"/>
                </a:cubicBezTo>
                <a:cubicBezTo>
                  <a:pt x="166007" y="2291443"/>
                  <a:pt x="83003" y="2484664"/>
                  <a:pt x="0" y="2677886"/>
                </a:cubicBezTo>
              </a:path>
            </a:pathLst>
          </a:custGeom>
          <a:ln w="76200">
            <a:solidFill>
              <a:schemeClr val="tx1"/>
            </a:solidFill>
            <a:prstDash val="sysDot"/>
          </a:ln>
          <a:effectLst>
            <a:outerShdw dist="635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5-Point Star 48"/>
          <p:cNvSpPr/>
          <p:nvPr/>
        </p:nvSpPr>
        <p:spPr>
          <a:xfrm>
            <a:off x="2743200" y="3429000"/>
            <a:ext cx="457200" cy="381000"/>
          </a:xfrm>
          <a:prstGeom prst="star5">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1981200" y="3352800"/>
            <a:ext cx="824265" cy="667299"/>
          </a:xfrm>
          <a:prstGeom prst="rect">
            <a:avLst/>
          </a:prstGeom>
          <a:solidFill>
            <a:schemeClr val="bg1"/>
          </a:solidFill>
        </p:spPr>
        <p:txBody>
          <a:bodyPr wrap="none" rtlCol="0">
            <a:spAutoFit/>
          </a:bodyPr>
          <a:lstStyle/>
          <a:p>
            <a:pPr>
              <a:lnSpc>
                <a:spcPts val="2200"/>
              </a:lnSpc>
            </a:pPr>
            <a:r>
              <a:rPr lang="en-US" sz="2400" b="1" dirty="0" smtClean="0"/>
              <a:t>1863</a:t>
            </a:r>
          </a:p>
          <a:p>
            <a:pPr>
              <a:lnSpc>
                <a:spcPts val="2200"/>
              </a:lnSpc>
            </a:pPr>
            <a:r>
              <a:rPr lang="en-US" sz="2400" b="1" dirty="0" smtClean="0"/>
              <a:t>ZION</a:t>
            </a:r>
            <a:endParaRPr lang="en-US" sz="2400" b="1" dirty="0"/>
          </a:p>
        </p:txBody>
      </p:sp>
      <p:sp>
        <p:nvSpPr>
          <p:cNvPr id="60" name="5-Point Star 59"/>
          <p:cNvSpPr/>
          <p:nvPr/>
        </p:nvSpPr>
        <p:spPr>
          <a:xfrm>
            <a:off x="3733800" y="838200"/>
            <a:ext cx="457200" cy="381000"/>
          </a:xfrm>
          <a:prstGeom prst="star5">
            <a:avLst/>
          </a:prstGeom>
          <a:solidFill>
            <a:srgbClr val="0033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3"/>
          <p:cNvPicPr preferRelativeResize="0">
            <a:picLocks noChangeAspect="1" noChangeArrowheads="1"/>
          </p:cNvPicPr>
          <p:nvPr/>
        </p:nvPicPr>
        <p:blipFill>
          <a:blip r:embed="rId4" cstate="print"/>
          <a:srcRect/>
          <a:stretch>
            <a:fillRect/>
          </a:stretch>
        </p:blipFill>
        <p:spPr bwMode="auto">
          <a:xfrm>
            <a:off x="914400" y="1600200"/>
            <a:ext cx="1541198" cy="1798320"/>
          </a:xfrm>
          <a:prstGeom prst="rect">
            <a:avLst/>
          </a:prstGeom>
          <a:noFill/>
          <a:ln w="9525">
            <a:noFill/>
            <a:miter lim="800000"/>
            <a:headEnd/>
            <a:tailEnd/>
          </a:ln>
          <a:effectLst/>
        </p:spPr>
      </p:pic>
      <p:pic>
        <p:nvPicPr>
          <p:cNvPr id="62" name="Picture 2"/>
          <p:cNvPicPr preferRelativeResize="0">
            <a:picLocks noChangeAspect="1" noChangeArrowheads="1"/>
          </p:cNvPicPr>
          <p:nvPr/>
        </p:nvPicPr>
        <p:blipFill>
          <a:blip r:embed="rId5" cstate="print"/>
          <a:srcRect/>
          <a:stretch>
            <a:fillRect/>
          </a:stretch>
        </p:blipFill>
        <p:spPr bwMode="auto">
          <a:xfrm>
            <a:off x="-28883" y="0"/>
            <a:ext cx="2162483" cy="1600200"/>
          </a:xfrm>
          <a:prstGeom prst="rect">
            <a:avLst/>
          </a:prstGeom>
          <a:noFill/>
          <a:ln w="9525">
            <a:noFill/>
            <a:miter lim="800000"/>
            <a:headEnd/>
            <a:tailEnd/>
          </a:ln>
          <a:effectLst/>
        </p:spPr>
      </p:pic>
      <p:sp>
        <p:nvSpPr>
          <p:cNvPr id="43" name="Freeform 42"/>
          <p:cNvSpPr/>
          <p:nvPr/>
        </p:nvSpPr>
        <p:spPr>
          <a:xfrm>
            <a:off x="1551214" y="816429"/>
            <a:ext cx="3804557" cy="3823606"/>
          </a:xfrm>
          <a:custGeom>
            <a:avLst/>
            <a:gdLst>
              <a:gd name="connsiteX0" fmla="*/ 3575957 w 3575957"/>
              <a:gd name="connsiteY0" fmla="*/ 0 h 3823606"/>
              <a:gd name="connsiteX1" fmla="*/ 3429000 w 3575957"/>
              <a:gd name="connsiteY1" fmla="*/ 261257 h 3823606"/>
              <a:gd name="connsiteX2" fmla="*/ 3184072 w 3575957"/>
              <a:gd name="connsiteY2" fmla="*/ 440871 h 3823606"/>
              <a:gd name="connsiteX3" fmla="*/ 2939143 w 3575957"/>
              <a:gd name="connsiteY3" fmla="*/ 783771 h 3823606"/>
              <a:gd name="connsiteX4" fmla="*/ 2824843 w 3575957"/>
              <a:gd name="connsiteY4" fmla="*/ 1338942 h 3823606"/>
              <a:gd name="connsiteX5" fmla="*/ 2906486 w 3575957"/>
              <a:gd name="connsiteY5" fmla="*/ 1763485 h 3823606"/>
              <a:gd name="connsiteX6" fmla="*/ 2988129 w 3575957"/>
              <a:gd name="connsiteY6" fmla="*/ 1943100 h 3823606"/>
              <a:gd name="connsiteX7" fmla="*/ 2808515 w 3575957"/>
              <a:gd name="connsiteY7" fmla="*/ 2253342 h 3823606"/>
              <a:gd name="connsiteX8" fmla="*/ 2694215 w 3575957"/>
              <a:gd name="connsiteY8" fmla="*/ 2286000 h 3823606"/>
              <a:gd name="connsiteX9" fmla="*/ 2612572 w 3575957"/>
              <a:gd name="connsiteY9" fmla="*/ 2530928 h 3823606"/>
              <a:gd name="connsiteX10" fmla="*/ 2481943 w 3575957"/>
              <a:gd name="connsiteY10" fmla="*/ 2563585 h 3823606"/>
              <a:gd name="connsiteX11" fmla="*/ 2416629 w 3575957"/>
              <a:gd name="connsiteY11" fmla="*/ 2759528 h 3823606"/>
              <a:gd name="connsiteX12" fmla="*/ 2188029 w 3575957"/>
              <a:gd name="connsiteY12" fmla="*/ 2873828 h 3823606"/>
              <a:gd name="connsiteX13" fmla="*/ 2106386 w 3575957"/>
              <a:gd name="connsiteY13" fmla="*/ 2906485 h 3823606"/>
              <a:gd name="connsiteX14" fmla="*/ 1959429 w 3575957"/>
              <a:gd name="connsiteY14" fmla="*/ 3053442 h 3823606"/>
              <a:gd name="connsiteX15" fmla="*/ 1812472 w 3575957"/>
              <a:gd name="connsiteY15" fmla="*/ 3265714 h 3823606"/>
              <a:gd name="connsiteX16" fmla="*/ 1796143 w 3575957"/>
              <a:gd name="connsiteY16" fmla="*/ 3429000 h 3823606"/>
              <a:gd name="connsiteX17" fmla="*/ 1779815 w 3575957"/>
              <a:gd name="connsiteY17" fmla="*/ 3575957 h 3823606"/>
              <a:gd name="connsiteX18" fmla="*/ 1632857 w 3575957"/>
              <a:gd name="connsiteY18" fmla="*/ 3608614 h 3823606"/>
              <a:gd name="connsiteX19" fmla="*/ 1371600 w 3575957"/>
              <a:gd name="connsiteY19" fmla="*/ 3461657 h 3823606"/>
              <a:gd name="connsiteX20" fmla="*/ 1143000 w 3575957"/>
              <a:gd name="connsiteY20" fmla="*/ 3477985 h 3823606"/>
              <a:gd name="connsiteX21" fmla="*/ 947057 w 3575957"/>
              <a:gd name="connsiteY21" fmla="*/ 3575957 h 3823606"/>
              <a:gd name="connsiteX22" fmla="*/ 881743 w 3575957"/>
              <a:gd name="connsiteY22" fmla="*/ 3739242 h 3823606"/>
              <a:gd name="connsiteX23" fmla="*/ 783772 w 3575957"/>
              <a:gd name="connsiteY23" fmla="*/ 3820885 h 3823606"/>
              <a:gd name="connsiteX24" fmla="*/ 620486 w 3575957"/>
              <a:gd name="connsiteY24" fmla="*/ 3755571 h 3823606"/>
              <a:gd name="connsiteX25" fmla="*/ 473529 w 3575957"/>
              <a:gd name="connsiteY25" fmla="*/ 3575957 h 3823606"/>
              <a:gd name="connsiteX26" fmla="*/ 310243 w 3575957"/>
              <a:gd name="connsiteY26" fmla="*/ 3608614 h 3823606"/>
              <a:gd name="connsiteX27" fmla="*/ 228600 w 3575957"/>
              <a:gd name="connsiteY27" fmla="*/ 3608614 h 3823606"/>
              <a:gd name="connsiteX28" fmla="*/ 0 w 3575957"/>
              <a:gd name="connsiteY28" fmla="*/ 3559628 h 3823606"/>
              <a:gd name="connsiteX0" fmla="*/ 3804557 w 3804557"/>
              <a:gd name="connsiteY0" fmla="*/ 0 h 3823606"/>
              <a:gd name="connsiteX1" fmla="*/ 3657600 w 3804557"/>
              <a:gd name="connsiteY1" fmla="*/ 261257 h 3823606"/>
              <a:gd name="connsiteX2" fmla="*/ 3412672 w 3804557"/>
              <a:gd name="connsiteY2" fmla="*/ 440871 h 3823606"/>
              <a:gd name="connsiteX3" fmla="*/ 3167743 w 3804557"/>
              <a:gd name="connsiteY3" fmla="*/ 783771 h 3823606"/>
              <a:gd name="connsiteX4" fmla="*/ 3053443 w 3804557"/>
              <a:gd name="connsiteY4" fmla="*/ 1338942 h 3823606"/>
              <a:gd name="connsiteX5" fmla="*/ 3135086 w 3804557"/>
              <a:gd name="connsiteY5" fmla="*/ 1763485 h 3823606"/>
              <a:gd name="connsiteX6" fmla="*/ 3216729 w 3804557"/>
              <a:gd name="connsiteY6" fmla="*/ 1943100 h 3823606"/>
              <a:gd name="connsiteX7" fmla="*/ 3037115 w 3804557"/>
              <a:gd name="connsiteY7" fmla="*/ 2253342 h 3823606"/>
              <a:gd name="connsiteX8" fmla="*/ 2922815 w 3804557"/>
              <a:gd name="connsiteY8" fmla="*/ 2286000 h 3823606"/>
              <a:gd name="connsiteX9" fmla="*/ 2841172 w 3804557"/>
              <a:gd name="connsiteY9" fmla="*/ 2530928 h 3823606"/>
              <a:gd name="connsiteX10" fmla="*/ 2710543 w 3804557"/>
              <a:gd name="connsiteY10" fmla="*/ 2563585 h 3823606"/>
              <a:gd name="connsiteX11" fmla="*/ 2645229 w 3804557"/>
              <a:gd name="connsiteY11" fmla="*/ 2759528 h 3823606"/>
              <a:gd name="connsiteX12" fmla="*/ 2416629 w 3804557"/>
              <a:gd name="connsiteY12" fmla="*/ 2873828 h 3823606"/>
              <a:gd name="connsiteX13" fmla="*/ 2334986 w 3804557"/>
              <a:gd name="connsiteY13" fmla="*/ 2906485 h 3823606"/>
              <a:gd name="connsiteX14" fmla="*/ 2188029 w 3804557"/>
              <a:gd name="connsiteY14" fmla="*/ 3053442 h 3823606"/>
              <a:gd name="connsiteX15" fmla="*/ 2041072 w 3804557"/>
              <a:gd name="connsiteY15" fmla="*/ 3265714 h 3823606"/>
              <a:gd name="connsiteX16" fmla="*/ 2024743 w 3804557"/>
              <a:gd name="connsiteY16" fmla="*/ 3429000 h 3823606"/>
              <a:gd name="connsiteX17" fmla="*/ 2008415 w 3804557"/>
              <a:gd name="connsiteY17" fmla="*/ 3575957 h 3823606"/>
              <a:gd name="connsiteX18" fmla="*/ 1861457 w 3804557"/>
              <a:gd name="connsiteY18" fmla="*/ 3608614 h 3823606"/>
              <a:gd name="connsiteX19" fmla="*/ 1600200 w 3804557"/>
              <a:gd name="connsiteY19" fmla="*/ 3461657 h 3823606"/>
              <a:gd name="connsiteX20" fmla="*/ 1371600 w 3804557"/>
              <a:gd name="connsiteY20" fmla="*/ 3477985 h 3823606"/>
              <a:gd name="connsiteX21" fmla="*/ 1175657 w 3804557"/>
              <a:gd name="connsiteY21" fmla="*/ 3575957 h 3823606"/>
              <a:gd name="connsiteX22" fmla="*/ 1110343 w 3804557"/>
              <a:gd name="connsiteY22" fmla="*/ 3739242 h 3823606"/>
              <a:gd name="connsiteX23" fmla="*/ 1012372 w 3804557"/>
              <a:gd name="connsiteY23" fmla="*/ 3820885 h 3823606"/>
              <a:gd name="connsiteX24" fmla="*/ 849086 w 3804557"/>
              <a:gd name="connsiteY24" fmla="*/ 3755571 h 3823606"/>
              <a:gd name="connsiteX25" fmla="*/ 702129 w 3804557"/>
              <a:gd name="connsiteY25" fmla="*/ 3575957 h 3823606"/>
              <a:gd name="connsiteX26" fmla="*/ 538843 w 3804557"/>
              <a:gd name="connsiteY26" fmla="*/ 3608614 h 3823606"/>
              <a:gd name="connsiteX27" fmla="*/ 457200 w 3804557"/>
              <a:gd name="connsiteY27" fmla="*/ 3608614 h 3823606"/>
              <a:gd name="connsiteX28" fmla="*/ 0 w 3804557"/>
              <a:gd name="connsiteY28" fmla="*/ 3559628 h 382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04557" h="3823606">
                <a:moveTo>
                  <a:pt x="3804557" y="0"/>
                </a:moveTo>
                <a:cubicBezTo>
                  <a:pt x="3763735" y="93889"/>
                  <a:pt x="3722914" y="187779"/>
                  <a:pt x="3657600" y="261257"/>
                </a:cubicBezTo>
                <a:cubicBezTo>
                  <a:pt x="3592286" y="334735"/>
                  <a:pt x="3494315" y="353785"/>
                  <a:pt x="3412672" y="440871"/>
                </a:cubicBezTo>
                <a:cubicBezTo>
                  <a:pt x="3331029" y="527957"/>
                  <a:pt x="3227615" y="634093"/>
                  <a:pt x="3167743" y="783771"/>
                </a:cubicBezTo>
                <a:cubicBezTo>
                  <a:pt x="3107872" y="933450"/>
                  <a:pt x="3058886" y="1175656"/>
                  <a:pt x="3053443" y="1338942"/>
                </a:cubicBezTo>
                <a:cubicBezTo>
                  <a:pt x="3048000" y="1502228"/>
                  <a:pt x="3107872" y="1662792"/>
                  <a:pt x="3135086" y="1763485"/>
                </a:cubicBezTo>
                <a:cubicBezTo>
                  <a:pt x="3162300" y="1864178"/>
                  <a:pt x="3233057" y="1861457"/>
                  <a:pt x="3216729" y="1943100"/>
                </a:cubicBezTo>
                <a:cubicBezTo>
                  <a:pt x="3200401" y="2024743"/>
                  <a:pt x="3086101" y="2196192"/>
                  <a:pt x="3037115" y="2253342"/>
                </a:cubicBezTo>
                <a:cubicBezTo>
                  <a:pt x="2988129" y="2310492"/>
                  <a:pt x="2955472" y="2239736"/>
                  <a:pt x="2922815" y="2286000"/>
                </a:cubicBezTo>
                <a:cubicBezTo>
                  <a:pt x="2890158" y="2332264"/>
                  <a:pt x="2876551" y="2484664"/>
                  <a:pt x="2841172" y="2530928"/>
                </a:cubicBezTo>
                <a:cubicBezTo>
                  <a:pt x="2805793" y="2577192"/>
                  <a:pt x="2743200" y="2525485"/>
                  <a:pt x="2710543" y="2563585"/>
                </a:cubicBezTo>
                <a:cubicBezTo>
                  <a:pt x="2677886" y="2601685"/>
                  <a:pt x="2694215" y="2707821"/>
                  <a:pt x="2645229" y="2759528"/>
                </a:cubicBezTo>
                <a:cubicBezTo>
                  <a:pt x="2596243" y="2811235"/>
                  <a:pt x="2468336" y="2849335"/>
                  <a:pt x="2416629" y="2873828"/>
                </a:cubicBezTo>
                <a:cubicBezTo>
                  <a:pt x="2364922" y="2898321"/>
                  <a:pt x="2373086" y="2876549"/>
                  <a:pt x="2334986" y="2906485"/>
                </a:cubicBezTo>
                <a:cubicBezTo>
                  <a:pt x="2296886" y="2936421"/>
                  <a:pt x="2237015" y="2993571"/>
                  <a:pt x="2188029" y="3053442"/>
                </a:cubicBezTo>
                <a:cubicBezTo>
                  <a:pt x="2139043" y="3113313"/>
                  <a:pt x="2068286" y="3203121"/>
                  <a:pt x="2041072" y="3265714"/>
                </a:cubicBezTo>
                <a:cubicBezTo>
                  <a:pt x="2013858" y="3328307"/>
                  <a:pt x="2030186" y="3377293"/>
                  <a:pt x="2024743" y="3429000"/>
                </a:cubicBezTo>
                <a:cubicBezTo>
                  <a:pt x="2019300" y="3480707"/>
                  <a:pt x="2035629" y="3546021"/>
                  <a:pt x="2008415" y="3575957"/>
                </a:cubicBezTo>
                <a:cubicBezTo>
                  <a:pt x="1981201" y="3605893"/>
                  <a:pt x="1929493" y="3627664"/>
                  <a:pt x="1861457" y="3608614"/>
                </a:cubicBezTo>
                <a:cubicBezTo>
                  <a:pt x="1793421" y="3589564"/>
                  <a:pt x="1681843" y="3483428"/>
                  <a:pt x="1600200" y="3461657"/>
                </a:cubicBezTo>
                <a:cubicBezTo>
                  <a:pt x="1518557" y="3439886"/>
                  <a:pt x="1442357" y="3458935"/>
                  <a:pt x="1371600" y="3477985"/>
                </a:cubicBezTo>
                <a:cubicBezTo>
                  <a:pt x="1300843" y="3497035"/>
                  <a:pt x="1219200" y="3532414"/>
                  <a:pt x="1175657" y="3575957"/>
                </a:cubicBezTo>
                <a:cubicBezTo>
                  <a:pt x="1132114" y="3619500"/>
                  <a:pt x="1137557" y="3698421"/>
                  <a:pt x="1110343" y="3739242"/>
                </a:cubicBezTo>
                <a:cubicBezTo>
                  <a:pt x="1083129" y="3780063"/>
                  <a:pt x="1055915" y="3818164"/>
                  <a:pt x="1012372" y="3820885"/>
                </a:cubicBezTo>
                <a:cubicBezTo>
                  <a:pt x="968829" y="3823606"/>
                  <a:pt x="900793" y="3796392"/>
                  <a:pt x="849086" y="3755571"/>
                </a:cubicBezTo>
                <a:cubicBezTo>
                  <a:pt x="797379" y="3714750"/>
                  <a:pt x="753836" y="3600450"/>
                  <a:pt x="702129" y="3575957"/>
                </a:cubicBezTo>
                <a:cubicBezTo>
                  <a:pt x="650422" y="3551464"/>
                  <a:pt x="579664" y="3603171"/>
                  <a:pt x="538843" y="3608614"/>
                </a:cubicBezTo>
                <a:cubicBezTo>
                  <a:pt x="498022" y="3614057"/>
                  <a:pt x="547007" y="3616778"/>
                  <a:pt x="457200" y="3608614"/>
                </a:cubicBezTo>
                <a:cubicBezTo>
                  <a:pt x="367393" y="3600450"/>
                  <a:pt x="88446" y="3580039"/>
                  <a:pt x="0" y="3559628"/>
                </a:cubicBezTo>
              </a:path>
            </a:pathLst>
          </a:custGeom>
          <a:ln w="76200">
            <a:solidFill>
              <a:srgbClr val="0000FF"/>
            </a:solidFill>
          </a:ln>
          <a:effectLst>
            <a:outerShdw dist="38100" dir="11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a:xfrm>
            <a:off x="759585" y="4114800"/>
            <a:ext cx="840615" cy="667299"/>
          </a:xfrm>
          <a:prstGeom prst="rect">
            <a:avLst/>
          </a:prstGeom>
          <a:solidFill>
            <a:schemeClr val="bg1"/>
          </a:solidFill>
        </p:spPr>
        <p:txBody>
          <a:bodyPr wrap="none" rtlCol="0">
            <a:spAutoFit/>
          </a:bodyPr>
          <a:lstStyle/>
          <a:p>
            <a:pPr>
              <a:lnSpc>
                <a:spcPts val="2200"/>
              </a:lnSpc>
            </a:pPr>
            <a:r>
              <a:rPr lang="en-US" sz="2400" b="1" dirty="0" smtClean="0"/>
              <a:t>1869</a:t>
            </a:r>
          </a:p>
          <a:p>
            <a:pPr>
              <a:lnSpc>
                <a:spcPts val="2200"/>
              </a:lnSpc>
            </a:pPr>
            <a:r>
              <a:rPr lang="en-US" sz="2400" b="1" dirty="0" smtClean="0"/>
              <a:t>River</a:t>
            </a:r>
            <a:endParaRPr lang="en-US" sz="2400" b="1" dirty="0"/>
          </a:p>
        </p:txBody>
      </p:sp>
      <p:pic>
        <p:nvPicPr>
          <p:cNvPr id="54" name="Picture 2"/>
          <p:cNvPicPr preferRelativeResize="0">
            <a:picLocks noChangeAspect="1" noChangeArrowheads="1"/>
          </p:cNvPicPr>
          <p:nvPr/>
        </p:nvPicPr>
        <p:blipFill>
          <a:blip r:embed="rId6" cstate="print"/>
          <a:srcRect/>
          <a:stretch>
            <a:fillRect/>
          </a:stretch>
        </p:blipFill>
        <p:spPr bwMode="auto">
          <a:xfrm>
            <a:off x="0" y="4843462"/>
            <a:ext cx="2572544" cy="2014538"/>
          </a:xfrm>
          <a:prstGeom prst="rect">
            <a:avLst/>
          </a:prstGeom>
          <a:noFill/>
          <a:ln w="9525">
            <a:noFill/>
            <a:miter lim="800000"/>
            <a:headEnd/>
            <a:tailEnd/>
          </a:ln>
          <a:effectLst/>
        </p:spPr>
      </p:pic>
      <p:sp>
        <p:nvSpPr>
          <p:cNvPr id="63" name="Freeform 62"/>
          <p:cNvSpPr/>
          <p:nvPr/>
        </p:nvSpPr>
        <p:spPr>
          <a:xfrm>
            <a:off x="3188447" y="1147482"/>
            <a:ext cx="2141071" cy="2501153"/>
          </a:xfrm>
          <a:custGeom>
            <a:avLst/>
            <a:gdLst>
              <a:gd name="connsiteX0" fmla="*/ 756024 w 1410448"/>
              <a:gd name="connsiteY0" fmla="*/ 0 h 2502647"/>
              <a:gd name="connsiteX1" fmla="*/ 711201 w 1410448"/>
              <a:gd name="connsiteY1" fmla="*/ 331694 h 2502647"/>
              <a:gd name="connsiteX2" fmla="*/ 585695 w 1410448"/>
              <a:gd name="connsiteY2" fmla="*/ 753036 h 2502647"/>
              <a:gd name="connsiteX3" fmla="*/ 478118 w 1410448"/>
              <a:gd name="connsiteY3" fmla="*/ 1057836 h 2502647"/>
              <a:gd name="connsiteX4" fmla="*/ 343648 w 1410448"/>
              <a:gd name="connsiteY4" fmla="*/ 1353671 h 2502647"/>
              <a:gd name="connsiteX5" fmla="*/ 83671 w 1410448"/>
              <a:gd name="connsiteY5" fmla="*/ 1739153 h 2502647"/>
              <a:gd name="connsiteX6" fmla="*/ 20918 w 1410448"/>
              <a:gd name="connsiteY6" fmla="*/ 2070847 h 2502647"/>
              <a:gd name="connsiteX7" fmla="*/ 20918 w 1410448"/>
              <a:gd name="connsiteY7" fmla="*/ 2214283 h 2502647"/>
              <a:gd name="connsiteX8" fmla="*/ 146424 w 1410448"/>
              <a:gd name="connsiteY8" fmla="*/ 2303930 h 2502647"/>
              <a:gd name="connsiteX9" fmla="*/ 478118 w 1410448"/>
              <a:gd name="connsiteY9" fmla="*/ 2187389 h 2502647"/>
              <a:gd name="connsiteX10" fmla="*/ 684306 w 1410448"/>
              <a:gd name="connsiteY10" fmla="*/ 2286000 h 2502647"/>
              <a:gd name="connsiteX11" fmla="*/ 791883 w 1410448"/>
              <a:gd name="connsiteY11" fmla="*/ 2420471 h 2502647"/>
              <a:gd name="connsiteX12" fmla="*/ 1141506 w 1410448"/>
              <a:gd name="connsiteY12" fmla="*/ 2501153 h 2502647"/>
              <a:gd name="connsiteX13" fmla="*/ 1410448 w 1410448"/>
              <a:gd name="connsiteY13" fmla="*/ 2429436 h 2502647"/>
              <a:gd name="connsiteX0" fmla="*/ 756024 w 2096248"/>
              <a:gd name="connsiteY0" fmla="*/ 0 h 2502647"/>
              <a:gd name="connsiteX1" fmla="*/ 711201 w 2096248"/>
              <a:gd name="connsiteY1" fmla="*/ 331694 h 2502647"/>
              <a:gd name="connsiteX2" fmla="*/ 585695 w 2096248"/>
              <a:gd name="connsiteY2" fmla="*/ 753036 h 2502647"/>
              <a:gd name="connsiteX3" fmla="*/ 478118 w 2096248"/>
              <a:gd name="connsiteY3" fmla="*/ 1057836 h 2502647"/>
              <a:gd name="connsiteX4" fmla="*/ 343648 w 2096248"/>
              <a:gd name="connsiteY4" fmla="*/ 1353671 h 2502647"/>
              <a:gd name="connsiteX5" fmla="*/ 83671 w 2096248"/>
              <a:gd name="connsiteY5" fmla="*/ 1739153 h 2502647"/>
              <a:gd name="connsiteX6" fmla="*/ 20918 w 2096248"/>
              <a:gd name="connsiteY6" fmla="*/ 2070847 h 2502647"/>
              <a:gd name="connsiteX7" fmla="*/ 20918 w 2096248"/>
              <a:gd name="connsiteY7" fmla="*/ 2214283 h 2502647"/>
              <a:gd name="connsiteX8" fmla="*/ 146424 w 2096248"/>
              <a:gd name="connsiteY8" fmla="*/ 2303930 h 2502647"/>
              <a:gd name="connsiteX9" fmla="*/ 478118 w 2096248"/>
              <a:gd name="connsiteY9" fmla="*/ 2187389 h 2502647"/>
              <a:gd name="connsiteX10" fmla="*/ 684306 w 2096248"/>
              <a:gd name="connsiteY10" fmla="*/ 2286000 h 2502647"/>
              <a:gd name="connsiteX11" fmla="*/ 791883 w 2096248"/>
              <a:gd name="connsiteY11" fmla="*/ 2420471 h 2502647"/>
              <a:gd name="connsiteX12" fmla="*/ 1141506 w 2096248"/>
              <a:gd name="connsiteY12" fmla="*/ 2501153 h 2502647"/>
              <a:gd name="connsiteX13" fmla="*/ 2096248 w 2096248"/>
              <a:gd name="connsiteY13" fmla="*/ 2429436 h 2502647"/>
              <a:gd name="connsiteX0" fmla="*/ 756024 w 2096248"/>
              <a:gd name="connsiteY0" fmla="*/ 0 h 2501153"/>
              <a:gd name="connsiteX1" fmla="*/ 711201 w 2096248"/>
              <a:gd name="connsiteY1" fmla="*/ 331694 h 2501153"/>
              <a:gd name="connsiteX2" fmla="*/ 585695 w 2096248"/>
              <a:gd name="connsiteY2" fmla="*/ 753036 h 2501153"/>
              <a:gd name="connsiteX3" fmla="*/ 478118 w 2096248"/>
              <a:gd name="connsiteY3" fmla="*/ 1057836 h 2501153"/>
              <a:gd name="connsiteX4" fmla="*/ 343648 w 2096248"/>
              <a:gd name="connsiteY4" fmla="*/ 1353671 h 2501153"/>
              <a:gd name="connsiteX5" fmla="*/ 83671 w 2096248"/>
              <a:gd name="connsiteY5" fmla="*/ 1739153 h 2501153"/>
              <a:gd name="connsiteX6" fmla="*/ 20918 w 2096248"/>
              <a:gd name="connsiteY6" fmla="*/ 2070847 h 2501153"/>
              <a:gd name="connsiteX7" fmla="*/ 20918 w 2096248"/>
              <a:gd name="connsiteY7" fmla="*/ 2214283 h 2501153"/>
              <a:gd name="connsiteX8" fmla="*/ 146424 w 2096248"/>
              <a:gd name="connsiteY8" fmla="*/ 2303930 h 2501153"/>
              <a:gd name="connsiteX9" fmla="*/ 478118 w 2096248"/>
              <a:gd name="connsiteY9" fmla="*/ 2187389 h 2501153"/>
              <a:gd name="connsiteX10" fmla="*/ 684306 w 2096248"/>
              <a:gd name="connsiteY10" fmla="*/ 2286000 h 2501153"/>
              <a:gd name="connsiteX11" fmla="*/ 791883 w 2096248"/>
              <a:gd name="connsiteY11" fmla="*/ 2420471 h 2501153"/>
              <a:gd name="connsiteX12" fmla="*/ 1141506 w 2096248"/>
              <a:gd name="connsiteY12" fmla="*/ 2501153 h 2501153"/>
              <a:gd name="connsiteX13" fmla="*/ 2096248 w 2096248"/>
              <a:gd name="connsiteY13" fmla="*/ 2429436 h 2501153"/>
              <a:gd name="connsiteX0" fmla="*/ 756024 w 2096248"/>
              <a:gd name="connsiteY0" fmla="*/ 0 h 2501153"/>
              <a:gd name="connsiteX1" fmla="*/ 711201 w 2096248"/>
              <a:gd name="connsiteY1" fmla="*/ 331694 h 2501153"/>
              <a:gd name="connsiteX2" fmla="*/ 585695 w 2096248"/>
              <a:gd name="connsiteY2" fmla="*/ 753036 h 2501153"/>
              <a:gd name="connsiteX3" fmla="*/ 478118 w 2096248"/>
              <a:gd name="connsiteY3" fmla="*/ 1057836 h 2501153"/>
              <a:gd name="connsiteX4" fmla="*/ 343648 w 2096248"/>
              <a:gd name="connsiteY4" fmla="*/ 1353671 h 2501153"/>
              <a:gd name="connsiteX5" fmla="*/ 83671 w 2096248"/>
              <a:gd name="connsiteY5" fmla="*/ 1739153 h 2501153"/>
              <a:gd name="connsiteX6" fmla="*/ 20918 w 2096248"/>
              <a:gd name="connsiteY6" fmla="*/ 2070847 h 2501153"/>
              <a:gd name="connsiteX7" fmla="*/ 20918 w 2096248"/>
              <a:gd name="connsiteY7" fmla="*/ 2214283 h 2501153"/>
              <a:gd name="connsiteX8" fmla="*/ 146424 w 2096248"/>
              <a:gd name="connsiteY8" fmla="*/ 2303930 h 2501153"/>
              <a:gd name="connsiteX9" fmla="*/ 478118 w 2096248"/>
              <a:gd name="connsiteY9" fmla="*/ 2187389 h 2501153"/>
              <a:gd name="connsiteX10" fmla="*/ 684306 w 2096248"/>
              <a:gd name="connsiteY10" fmla="*/ 2286000 h 2501153"/>
              <a:gd name="connsiteX11" fmla="*/ 791883 w 2096248"/>
              <a:gd name="connsiteY11" fmla="*/ 2420471 h 2501153"/>
              <a:gd name="connsiteX12" fmla="*/ 1141506 w 2096248"/>
              <a:gd name="connsiteY12" fmla="*/ 2501153 h 2501153"/>
              <a:gd name="connsiteX13" fmla="*/ 2096248 w 2096248"/>
              <a:gd name="connsiteY13" fmla="*/ 2429436 h 2501153"/>
              <a:gd name="connsiteX0" fmla="*/ 811306 w 2151530"/>
              <a:gd name="connsiteY0" fmla="*/ 0 h 2501153"/>
              <a:gd name="connsiteX1" fmla="*/ 766483 w 2151530"/>
              <a:gd name="connsiteY1" fmla="*/ 331694 h 2501153"/>
              <a:gd name="connsiteX2" fmla="*/ 640977 w 2151530"/>
              <a:gd name="connsiteY2" fmla="*/ 753036 h 2501153"/>
              <a:gd name="connsiteX3" fmla="*/ 533400 w 2151530"/>
              <a:gd name="connsiteY3" fmla="*/ 1057836 h 2501153"/>
              <a:gd name="connsiteX4" fmla="*/ 398930 w 2151530"/>
              <a:gd name="connsiteY4" fmla="*/ 1353671 h 2501153"/>
              <a:gd name="connsiteX5" fmla="*/ 138953 w 2151530"/>
              <a:gd name="connsiteY5" fmla="*/ 1739153 h 2501153"/>
              <a:gd name="connsiteX6" fmla="*/ 76200 w 2151530"/>
              <a:gd name="connsiteY6" fmla="*/ 2070847 h 2501153"/>
              <a:gd name="connsiteX7" fmla="*/ 76200 w 2151530"/>
              <a:gd name="connsiteY7" fmla="*/ 2214283 h 2501153"/>
              <a:gd name="connsiteX8" fmla="*/ 533400 w 2151530"/>
              <a:gd name="connsiteY8" fmla="*/ 2187389 h 2501153"/>
              <a:gd name="connsiteX9" fmla="*/ 739588 w 2151530"/>
              <a:gd name="connsiteY9" fmla="*/ 2286000 h 2501153"/>
              <a:gd name="connsiteX10" fmla="*/ 847165 w 2151530"/>
              <a:gd name="connsiteY10" fmla="*/ 2420471 h 2501153"/>
              <a:gd name="connsiteX11" fmla="*/ 1196788 w 2151530"/>
              <a:gd name="connsiteY11" fmla="*/ 2501153 h 2501153"/>
              <a:gd name="connsiteX12" fmla="*/ 2151530 w 2151530"/>
              <a:gd name="connsiteY12" fmla="*/ 2429436 h 2501153"/>
              <a:gd name="connsiteX0" fmla="*/ 800847 w 2141071"/>
              <a:gd name="connsiteY0" fmla="*/ 0 h 2501153"/>
              <a:gd name="connsiteX1" fmla="*/ 756024 w 2141071"/>
              <a:gd name="connsiteY1" fmla="*/ 331694 h 2501153"/>
              <a:gd name="connsiteX2" fmla="*/ 630518 w 2141071"/>
              <a:gd name="connsiteY2" fmla="*/ 753036 h 2501153"/>
              <a:gd name="connsiteX3" fmla="*/ 522941 w 2141071"/>
              <a:gd name="connsiteY3" fmla="*/ 1057836 h 2501153"/>
              <a:gd name="connsiteX4" fmla="*/ 388471 w 2141071"/>
              <a:gd name="connsiteY4" fmla="*/ 1353671 h 2501153"/>
              <a:gd name="connsiteX5" fmla="*/ 128494 w 2141071"/>
              <a:gd name="connsiteY5" fmla="*/ 1739153 h 2501153"/>
              <a:gd name="connsiteX6" fmla="*/ 65741 w 2141071"/>
              <a:gd name="connsiteY6" fmla="*/ 2070847 h 2501153"/>
              <a:gd name="connsiteX7" fmla="*/ 522941 w 2141071"/>
              <a:gd name="connsiteY7" fmla="*/ 2187389 h 2501153"/>
              <a:gd name="connsiteX8" fmla="*/ 729129 w 2141071"/>
              <a:gd name="connsiteY8" fmla="*/ 2286000 h 2501153"/>
              <a:gd name="connsiteX9" fmla="*/ 836706 w 2141071"/>
              <a:gd name="connsiteY9" fmla="*/ 2420471 h 2501153"/>
              <a:gd name="connsiteX10" fmla="*/ 1186329 w 2141071"/>
              <a:gd name="connsiteY10" fmla="*/ 2501153 h 2501153"/>
              <a:gd name="connsiteX11" fmla="*/ 2141071 w 2141071"/>
              <a:gd name="connsiteY11" fmla="*/ 2429436 h 250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071" h="2501153">
                <a:moveTo>
                  <a:pt x="800847" y="0"/>
                </a:moveTo>
                <a:cubicBezTo>
                  <a:pt x="792629" y="103094"/>
                  <a:pt x="784412" y="206188"/>
                  <a:pt x="756024" y="331694"/>
                </a:cubicBezTo>
                <a:cubicBezTo>
                  <a:pt x="727636" y="457200"/>
                  <a:pt x="669365" y="632012"/>
                  <a:pt x="630518" y="753036"/>
                </a:cubicBezTo>
                <a:cubicBezTo>
                  <a:pt x="591671" y="874060"/>
                  <a:pt x="563282" y="957730"/>
                  <a:pt x="522941" y="1057836"/>
                </a:cubicBezTo>
                <a:cubicBezTo>
                  <a:pt x="482600" y="1157942"/>
                  <a:pt x="454212" y="1240118"/>
                  <a:pt x="388471" y="1353671"/>
                </a:cubicBezTo>
                <a:cubicBezTo>
                  <a:pt x="322730" y="1467224"/>
                  <a:pt x="182282" y="1619624"/>
                  <a:pt x="128494" y="1739153"/>
                </a:cubicBezTo>
                <a:cubicBezTo>
                  <a:pt x="74706" y="1858682"/>
                  <a:pt x="0" y="1996141"/>
                  <a:pt x="65741" y="2070847"/>
                </a:cubicBezTo>
                <a:cubicBezTo>
                  <a:pt x="131482" y="2145553"/>
                  <a:pt x="412376" y="2151530"/>
                  <a:pt x="522941" y="2187389"/>
                </a:cubicBezTo>
                <a:cubicBezTo>
                  <a:pt x="633506" y="2223248"/>
                  <a:pt x="676835" y="2247153"/>
                  <a:pt x="729129" y="2286000"/>
                </a:cubicBezTo>
                <a:cubicBezTo>
                  <a:pt x="781423" y="2324847"/>
                  <a:pt x="760506" y="2384612"/>
                  <a:pt x="836706" y="2420471"/>
                </a:cubicBezTo>
                <a:cubicBezTo>
                  <a:pt x="912906" y="2456330"/>
                  <a:pt x="968935" y="2499659"/>
                  <a:pt x="1186329" y="2501153"/>
                </a:cubicBezTo>
                <a:cubicBezTo>
                  <a:pt x="1648652" y="2323033"/>
                  <a:pt x="2058147" y="2466041"/>
                  <a:pt x="2141071" y="2429436"/>
                </a:cubicBezTo>
              </a:path>
            </a:pathLst>
          </a:custGeom>
          <a:ln w="76200">
            <a:solidFill>
              <a:srgbClr val="984807"/>
            </a:solidFill>
            <a:prstDash val="sysDot"/>
          </a:ln>
          <a:effectLst>
            <a:outerShdw dist="381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TextBox 63"/>
          <p:cNvSpPr txBox="1"/>
          <p:nvPr/>
        </p:nvSpPr>
        <p:spPr>
          <a:xfrm>
            <a:off x="4752364" y="2667000"/>
            <a:ext cx="962635" cy="667299"/>
          </a:xfrm>
          <a:prstGeom prst="rect">
            <a:avLst/>
          </a:prstGeom>
          <a:solidFill>
            <a:schemeClr val="bg1"/>
          </a:solidFill>
        </p:spPr>
        <p:txBody>
          <a:bodyPr wrap="none" rtlCol="0">
            <a:spAutoFit/>
          </a:bodyPr>
          <a:lstStyle/>
          <a:p>
            <a:pPr algn="ctr">
              <a:lnSpc>
                <a:spcPts val="2200"/>
              </a:lnSpc>
            </a:pPr>
            <a:r>
              <a:rPr lang="en-US" sz="2400" b="1" dirty="0" smtClean="0"/>
              <a:t>1875</a:t>
            </a:r>
          </a:p>
          <a:p>
            <a:pPr algn="ctr">
              <a:lnSpc>
                <a:spcPts val="2200"/>
              </a:lnSpc>
            </a:pPr>
            <a:r>
              <a:rPr lang="en-US" sz="2400" b="1" dirty="0" smtClean="0"/>
              <a:t>BLUFF</a:t>
            </a:r>
            <a:endParaRPr lang="en-US" sz="2400" b="1" dirty="0"/>
          </a:p>
        </p:txBody>
      </p:sp>
      <p:sp>
        <p:nvSpPr>
          <p:cNvPr id="65" name="5-Point Star 64"/>
          <p:cNvSpPr/>
          <p:nvPr/>
        </p:nvSpPr>
        <p:spPr>
          <a:xfrm>
            <a:off x="5181600" y="3429000"/>
            <a:ext cx="457200" cy="381000"/>
          </a:xfrm>
          <a:prstGeom prst="star5">
            <a:avLst/>
          </a:prstGeom>
          <a:solidFill>
            <a:srgbClr val="98480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5-Point Star 65"/>
          <p:cNvSpPr/>
          <p:nvPr/>
        </p:nvSpPr>
        <p:spPr>
          <a:xfrm>
            <a:off x="3200400" y="3352800"/>
            <a:ext cx="457200" cy="381000"/>
          </a:xfrm>
          <a:prstGeom prst="star5">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3124200" y="3733800"/>
            <a:ext cx="987642" cy="667299"/>
          </a:xfrm>
          <a:prstGeom prst="rect">
            <a:avLst/>
          </a:prstGeom>
          <a:solidFill>
            <a:schemeClr val="bg1"/>
          </a:solidFill>
        </p:spPr>
        <p:txBody>
          <a:bodyPr wrap="none" rtlCol="0">
            <a:spAutoFit/>
          </a:bodyPr>
          <a:lstStyle/>
          <a:p>
            <a:pPr algn="ctr">
              <a:lnSpc>
                <a:spcPts val="2200"/>
              </a:lnSpc>
            </a:pPr>
            <a:r>
              <a:rPr lang="en-US" sz="2400" b="1" dirty="0" smtClean="0"/>
              <a:t>1875</a:t>
            </a:r>
          </a:p>
          <a:p>
            <a:pPr algn="ctr">
              <a:lnSpc>
                <a:spcPts val="2200"/>
              </a:lnSpc>
            </a:pPr>
            <a:r>
              <a:rPr lang="en-US" sz="2400" b="1" dirty="0" smtClean="0"/>
              <a:t>BRYCE</a:t>
            </a:r>
            <a:endParaRPr lang="en-US" sz="2400" b="1" dirty="0"/>
          </a:p>
        </p:txBody>
      </p:sp>
      <p:sp>
        <p:nvSpPr>
          <p:cNvPr id="68" name="Freeform 67"/>
          <p:cNvSpPr/>
          <p:nvPr/>
        </p:nvSpPr>
        <p:spPr>
          <a:xfrm>
            <a:off x="3127022" y="1219200"/>
            <a:ext cx="682978" cy="2353733"/>
          </a:xfrm>
          <a:custGeom>
            <a:avLst/>
            <a:gdLst>
              <a:gd name="connsiteX0" fmla="*/ 682978 w 682978"/>
              <a:gd name="connsiteY0" fmla="*/ 0 h 2353733"/>
              <a:gd name="connsiteX1" fmla="*/ 395111 w 682978"/>
              <a:gd name="connsiteY1" fmla="*/ 118533 h 2353733"/>
              <a:gd name="connsiteX2" fmla="*/ 327378 w 682978"/>
              <a:gd name="connsiteY2" fmla="*/ 609600 h 2353733"/>
              <a:gd name="connsiteX3" fmla="*/ 242711 w 682978"/>
              <a:gd name="connsiteY3" fmla="*/ 948267 h 2353733"/>
              <a:gd name="connsiteX4" fmla="*/ 90311 w 682978"/>
              <a:gd name="connsiteY4" fmla="*/ 1270000 h 2353733"/>
              <a:gd name="connsiteX5" fmla="*/ 56445 w 682978"/>
              <a:gd name="connsiteY5" fmla="*/ 1710267 h 2353733"/>
              <a:gd name="connsiteX6" fmla="*/ 39511 w 682978"/>
              <a:gd name="connsiteY6" fmla="*/ 2082800 h 2353733"/>
              <a:gd name="connsiteX7" fmla="*/ 293511 w 682978"/>
              <a:gd name="connsiteY7" fmla="*/ 2353733 h 235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2978" h="2353733">
                <a:moveTo>
                  <a:pt x="682978" y="0"/>
                </a:moveTo>
                <a:cubicBezTo>
                  <a:pt x="568678" y="8466"/>
                  <a:pt x="454378" y="16933"/>
                  <a:pt x="395111" y="118533"/>
                </a:cubicBezTo>
                <a:cubicBezTo>
                  <a:pt x="335844" y="220133"/>
                  <a:pt x="352778" y="471311"/>
                  <a:pt x="327378" y="609600"/>
                </a:cubicBezTo>
                <a:cubicBezTo>
                  <a:pt x="301978" y="747889"/>
                  <a:pt x="282222" y="838200"/>
                  <a:pt x="242711" y="948267"/>
                </a:cubicBezTo>
                <a:cubicBezTo>
                  <a:pt x="203200" y="1058334"/>
                  <a:pt x="121355" y="1143000"/>
                  <a:pt x="90311" y="1270000"/>
                </a:cubicBezTo>
                <a:cubicBezTo>
                  <a:pt x="59267" y="1397000"/>
                  <a:pt x="64912" y="1574800"/>
                  <a:pt x="56445" y="1710267"/>
                </a:cubicBezTo>
                <a:cubicBezTo>
                  <a:pt x="47978" y="1845734"/>
                  <a:pt x="0" y="1975556"/>
                  <a:pt x="39511" y="2082800"/>
                </a:cubicBezTo>
                <a:cubicBezTo>
                  <a:pt x="79022" y="2190044"/>
                  <a:pt x="186266" y="2271888"/>
                  <a:pt x="293511" y="2353733"/>
                </a:cubicBezTo>
              </a:path>
            </a:pathLst>
          </a:custGeom>
          <a:ln w="76200">
            <a:solidFill>
              <a:srgbClr val="00B050"/>
            </a:solidFill>
            <a:prstDash val="sysDot"/>
          </a:ln>
          <a:effectLst>
            <a:outerShdw blurRad="38100" dist="381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5" name="Picture 2"/>
          <p:cNvPicPr>
            <a:picLocks noChangeAspect="1" noChangeArrowheads="1"/>
          </p:cNvPicPr>
          <p:nvPr/>
        </p:nvPicPr>
        <p:blipFill>
          <a:blip r:embed="rId7" cstate="print"/>
          <a:srcRect/>
          <a:stretch>
            <a:fillRect/>
          </a:stretch>
        </p:blipFill>
        <p:spPr bwMode="auto">
          <a:xfrm>
            <a:off x="5029200" y="1143000"/>
            <a:ext cx="1207113" cy="1566808"/>
          </a:xfrm>
          <a:prstGeom prst="rect">
            <a:avLst/>
          </a:prstGeom>
          <a:noFill/>
          <a:ln w="9525">
            <a:noFill/>
            <a:miter lim="800000"/>
            <a:headEnd/>
            <a:tailEnd/>
          </a:ln>
          <a:effectLst/>
        </p:spPr>
      </p:pic>
      <p:pic>
        <p:nvPicPr>
          <p:cNvPr id="69" name="Picture 3"/>
          <p:cNvPicPr>
            <a:picLocks noChangeAspect="1" noChangeArrowheads="1"/>
          </p:cNvPicPr>
          <p:nvPr/>
        </p:nvPicPr>
        <p:blipFill>
          <a:blip r:embed="rId8" cstate="print"/>
          <a:srcRect/>
          <a:stretch>
            <a:fillRect/>
          </a:stretch>
        </p:blipFill>
        <p:spPr bwMode="auto">
          <a:xfrm>
            <a:off x="5867400" y="1752600"/>
            <a:ext cx="1760677" cy="1251008"/>
          </a:xfrm>
          <a:prstGeom prst="rect">
            <a:avLst/>
          </a:prstGeom>
          <a:noFill/>
          <a:ln w="9525">
            <a:noFill/>
            <a:miter lim="800000"/>
            <a:headEnd/>
            <a:tailEnd/>
          </a:ln>
          <a:effectLst/>
        </p:spPr>
      </p:pic>
      <p:pic>
        <p:nvPicPr>
          <p:cNvPr id="72" name="Picture 5"/>
          <p:cNvPicPr preferRelativeResize="0">
            <a:picLocks noChangeAspect="1" noChangeArrowheads="1"/>
          </p:cNvPicPr>
          <p:nvPr/>
        </p:nvPicPr>
        <p:blipFill>
          <a:blip r:embed="rId9" cstate="print"/>
          <a:srcRect t="27895" r="9677"/>
          <a:stretch>
            <a:fillRect/>
          </a:stretch>
        </p:blipFill>
        <p:spPr bwMode="auto">
          <a:xfrm>
            <a:off x="3771900" y="5562600"/>
            <a:ext cx="2247900" cy="1284514"/>
          </a:xfrm>
          <a:prstGeom prst="rect">
            <a:avLst/>
          </a:prstGeom>
          <a:noFill/>
          <a:ln w="25400">
            <a:solidFill>
              <a:schemeClr val="tx1"/>
            </a:solidFill>
            <a:miter lim="800000"/>
            <a:headEnd/>
            <a:tailEnd/>
          </a:ln>
          <a:effectLst/>
        </p:spPr>
      </p:pic>
      <p:pic>
        <p:nvPicPr>
          <p:cNvPr id="73" name="Picture 4"/>
          <p:cNvPicPr preferRelativeResize="0">
            <a:picLocks noChangeAspect="1" noChangeArrowheads="1"/>
          </p:cNvPicPr>
          <p:nvPr/>
        </p:nvPicPr>
        <p:blipFill>
          <a:blip r:embed="rId10" cstate="print"/>
          <a:srcRect/>
          <a:stretch>
            <a:fillRect/>
          </a:stretch>
        </p:blipFill>
        <p:spPr bwMode="auto">
          <a:xfrm>
            <a:off x="2895600" y="4419600"/>
            <a:ext cx="2169330" cy="1295400"/>
          </a:xfrm>
          <a:prstGeom prst="rect">
            <a:avLst/>
          </a:prstGeom>
          <a:noFill/>
          <a:ln w="9525">
            <a:noFill/>
            <a:miter lim="800000"/>
            <a:headEnd/>
            <a:tailEnd/>
          </a:ln>
          <a:effectLst/>
        </p:spPr>
      </p:pic>
      <p:sp>
        <p:nvSpPr>
          <p:cNvPr id="56" name="5-Point Star 55"/>
          <p:cNvSpPr/>
          <p:nvPr/>
        </p:nvSpPr>
        <p:spPr>
          <a:xfrm>
            <a:off x="6096000" y="4876800"/>
            <a:ext cx="457200" cy="381000"/>
          </a:xfrm>
          <a:prstGeom prst="star5">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Picture 2"/>
          <p:cNvPicPr preferRelativeResize="0">
            <a:picLocks noChangeAspect="1" noChangeArrowheads="1"/>
          </p:cNvPicPr>
          <p:nvPr/>
        </p:nvPicPr>
        <p:blipFill>
          <a:blip r:embed="rId11" cstate="print"/>
          <a:srcRect/>
          <a:stretch>
            <a:fillRect/>
          </a:stretch>
        </p:blipFill>
        <p:spPr bwMode="auto">
          <a:xfrm>
            <a:off x="7086600" y="4800600"/>
            <a:ext cx="1524635" cy="1747989"/>
          </a:xfrm>
          <a:prstGeom prst="rect">
            <a:avLst/>
          </a:prstGeom>
          <a:noFill/>
          <a:ln w="9525">
            <a:noFill/>
            <a:miter lim="800000"/>
            <a:headEnd/>
            <a:tailEnd/>
          </a:ln>
          <a:effectLst/>
        </p:spPr>
      </p:pic>
      <p:sp>
        <p:nvSpPr>
          <p:cNvPr id="75" name="TextBox 74"/>
          <p:cNvSpPr txBox="1"/>
          <p:nvPr/>
        </p:nvSpPr>
        <p:spPr>
          <a:xfrm>
            <a:off x="6096000" y="5257800"/>
            <a:ext cx="1262717" cy="667299"/>
          </a:xfrm>
          <a:prstGeom prst="rect">
            <a:avLst/>
          </a:prstGeom>
          <a:solidFill>
            <a:schemeClr val="bg1"/>
          </a:solidFill>
        </p:spPr>
        <p:txBody>
          <a:bodyPr wrap="none" rtlCol="0">
            <a:spAutoFit/>
          </a:bodyPr>
          <a:lstStyle/>
          <a:p>
            <a:pPr algn="ctr">
              <a:lnSpc>
                <a:spcPts val="2200"/>
              </a:lnSpc>
            </a:pPr>
            <a:r>
              <a:rPr lang="en-US" sz="2400" b="1" dirty="0" smtClean="0"/>
              <a:t>1906</a:t>
            </a:r>
          </a:p>
          <a:p>
            <a:pPr algn="ctr">
              <a:lnSpc>
                <a:spcPts val="2200"/>
              </a:lnSpc>
            </a:pPr>
            <a:r>
              <a:rPr lang="en-US" sz="2400" b="1" dirty="0" smtClean="0"/>
              <a:t>Santa Fe</a:t>
            </a:r>
            <a:endParaRPr lang="en-US" sz="2400" b="1" dirty="0"/>
          </a:p>
        </p:txBody>
      </p:sp>
      <p:sp>
        <p:nvSpPr>
          <p:cNvPr id="70" name="TextBox 69"/>
          <p:cNvSpPr txBox="1"/>
          <p:nvPr/>
        </p:nvSpPr>
        <p:spPr>
          <a:xfrm>
            <a:off x="5833079" y="3839210"/>
            <a:ext cx="948721" cy="656590"/>
          </a:xfrm>
          <a:prstGeom prst="rect">
            <a:avLst/>
          </a:prstGeom>
          <a:solidFill>
            <a:schemeClr val="bg1"/>
          </a:solidFill>
        </p:spPr>
        <p:txBody>
          <a:bodyPr wrap="none" rtlCol="0">
            <a:spAutoFit/>
          </a:bodyPr>
          <a:lstStyle/>
          <a:p>
            <a:pPr algn="ctr">
              <a:lnSpc>
                <a:spcPts val="2200"/>
              </a:lnSpc>
            </a:pPr>
            <a:r>
              <a:rPr lang="en-US" sz="2400" b="1" dirty="0" smtClean="0"/>
              <a:t>1907</a:t>
            </a:r>
          </a:p>
          <a:p>
            <a:pPr algn="ctr">
              <a:lnSpc>
                <a:spcPts val="2200"/>
              </a:lnSpc>
            </a:pPr>
            <a:r>
              <a:rPr lang="en-US" sz="2400" b="1" dirty="0" smtClean="0"/>
              <a:t>Aztec </a:t>
            </a:r>
            <a:endParaRPr lang="en-US" sz="2400" b="1" dirty="0"/>
          </a:p>
        </p:txBody>
      </p:sp>
      <p:sp>
        <p:nvSpPr>
          <p:cNvPr id="71" name="5-Point Star 70"/>
          <p:cNvSpPr/>
          <p:nvPr/>
        </p:nvSpPr>
        <p:spPr>
          <a:xfrm>
            <a:off x="5791200" y="3505200"/>
            <a:ext cx="457200" cy="381000"/>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2"/>
          <p:cNvPicPr preferRelativeResize="0">
            <a:picLocks noChangeAspect="1" noChangeArrowheads="1"/>
          </p:cNvPicPr>
          <p:nvPr/>
        </p:nvPicPr>
        <p:blipFill>
          <a:blip r:embed="rId12" cstate="print"/>
          <a:srcRect/>
          <a:stretch>
            <a:fillRect/>
          </a:stretch>
        </p:blipFill>
        <p:spPr bwMode="auto">
          <a:xfrm>
            <a:off x="6858000" y="3238500"/>
            <a:ext cx="2062462" cy="1409700"/>
          </a:xfrm>
          <a:prstGeom prst="rect">
            <a:avLst/>
          </a:prstGeom>
          <a:noFill/>
          <a:ln w="9525">
            <a:noFill/>
            <a:miter lim="800000"/>
            <a:headEnd/>
            <a:tailEnd/>
          </a:ln>
          <a:effectLst/>
        </p:spPr>
      </p:pic>
      <p:sp useBgFill="1">
        <p:nvSpPr>
          <p:cNvPr id="76" name="TextBox 75"/>
          <p:cNvSpPr txBox="1"/>
          <p:nvPr/>
        </p:nvSpPr>
        <p:spPr>
          <a:xfrm>
            <a:off x="0" y="6211669"/>
            <a:ext cx="9144000" cy="646331"/>
          </a:xfrm>
          <a:prstGeom prst="rect">
            <a:avLst/>
          </a:prstGeom>
        </p:spPr>
        <p:txBody>
          <a:bodyPr wrap="square" rtlCol="0">
            <a:spAutoFit/>
          </a:bodyPr>
          <a:lstStyle/>
          <a:p>
            <a:pPr algn="ctr"/>
            <a:r>
              <a:rPr lang="en-US" sz="3600" b="1" dirty="0" smtClean="0">
                <a:latin typeface="Comic Sans MS" pitchFamily="66" charset="0"/>
              </a:rPr>
              <a:t>What’s happened to the Native tribes?</a:t>
            </a:r>
            <a:endParaRPr lang="en-US" sz="3600" b="1" dirty="0">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62"/>
                                        </p:tgtEl>
                                      </p:cBhvr>
                                    </p:animEffect>
                                    <p:set>
                                      <p:cBhvr>
                                        <p:cTn id="7" dur="1" fill="hold">
                                          <p:stCondLst>
                                            <p:cond delay="999"/>
                                          </p:stCondLst>
                                        </p:cTn>
                                        <p:tgtEl>
                                          <p:spTgt spid="6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61"/>
                                        </p:tgtEl>
                                      </p:cBhvr>
                                    </p:animEffect>
                                    <p:set>
                                      <p:cBhvr>
                                        <p:cTn id="10" dur="1" fill="hold">
                                          <p:stCondLst>
                                            <p:cond delay="999"/>
                                          </p:stCondLst>
                                        </p:cTn>
                                        <p:tgtEl>
                                          <p:spTgt spid="6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54"/>
                                        </p:tgtEl>
                                      </p:cBhvr>
                                    </p:animEffect>
                                    <p:set>
                                      <p:cBhvr>
                                        <p:cTn id="13" dur="1" fill="hold">
                                          <p:stCondLst>
                                            <p:cond delay="999"/>
                                          </p:stCondLst>
                                        </p:cTn>
                                        <p:tgtEl>
                                          <p:spTgt spid="5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73"/>
                                        </p:tgtEl>
                                      </p:cBhvr>
                                    </p:animEffect>
                                    <p:set>
                                      <p:cBhvr>
                                        <p:cTn id="16" dur="1" fill="hold">
                                          <p:stCondLst>
                                            <p:cond delay="999"/>
                                          </p:stCondLst>
                                        </p:cTn>
                                        <p:tgtEl>
                                          <p:spTgt spid="73"/>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72"/>
                                        </p:tgtEl>
                                      </p:cBhvr>
                                    </p:animEffect>
                                    <p:set>
                                      <p:cBhvr>
                                        <p:cTn id="19" dur="1" fill="hold">
                                          <p:stCondLst>
                                            <p:cond delay="999"/>
                                          </p:stCondLst>
                                        </p:cTn>
                                        <p:tgtEl>
                                          <p:spTgt spid="72"/>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82"/>
                                        </p:tgtEl>
                                      </p:cBhvr>
                                    </p:animEffect>
                                    <p:set>
                                      <p:cBhvr>
                                        <p:cTn id="22" dur="1" fill="hold">
                                          <p:stCondLst>
                                            <p:cond delay="999"/>
                                          </p:stCondLst>
                                        </p:cTn>
                                        <p:tgtEl>
                                          <p:spTgt spid="82"/>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79"/>
                                        </p:tgtEl>
                                      </p:cBhvr>
                                    </p:animEffect>
                                    <p:set>
                                      <p:cBhvr>
                                        <p:cTn id="25" dur="1" fill="hold">
                                          <p:stCondLst>
                                            <p:cond delay="999"/>
                                          </p:stCondLst>
                                        </p:cTn>
                                        <p:tgtEl>
                                          <p:spTgt spid="7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69"/>
                                        </p:tgtEl>
                                      </p:cBhvr>
                                    </p:animEffect>
                                    <p:set>
                                      <p:cBhvr>
                                        <p:cTn id="28" dur="1" fill="hold">
                                          <p:stCondLst>
                                            <p:cond delay="999"/>
                                          </p:stCondLst>
                                        </p:cTn>
                                        <p:tgtEl>
                                          <p:spTgt spid="69"/>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1000"/>
                                        <p:tgtEl>
                                          <p:spTgt spid="55"/>
                                        </p:tgtEl>
                                      </p:cBhvr>
                                    </p:animEffect>
                                    <p:set>
                                      <p:cBhvr>
                                        <p:cTn id="31" dur="1" fill="hold">
                                          <p:stCondLst>
                                            <p:cond delay="999"/>
                                          </p:stCondLst>
                                        </p:cTn>
                                        <p:tgtEl>
                                          <p:spTgt spid="5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1000"/>
                                        <p:tgtEl>
                                          <p:spTgt spid="59"/>
                                        </p:tgtEl>
                                      </p:cBhvr>
                                    </p:animEffect>
                                    <p:set>
                                      <p:cBhvr>
                                        <p:cTn id="34" dur="1" fill="hold">
                                          <p:stCondLst>
                                            <p:cond delay="999"/>
                                          </p:stCondLst>
                                        </p:cTn>
                                        <p:tgtEl>
                                          <p:spTgt spid="59"/>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1000"/>
                                        <p:tgtEl>
                                          <p:spTgt spid="44"/>
                                        </p:tgtEl>
                                      </p:cBhvr>
                                    </p:animEffect>
                                    <p:set>
                                      <p:cBhvr>
                                        <p:cTn id="37" dur="1" fill="hold">
                                          <p:stCondLst>
                                            <p:cond delay="999"/>
                                          </p:stCondLst>
                                        </p:cTn>
                                        <p:tgtEl>
                                          <p:spTgt spid="44"/>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00"/>
                                        <p:tgtEl>
                                          <p:spTgt spid="50"/>
                                        </p:tgtEl>
                                      </p:cBhvr>
                                    </p:animEffect>
                                    <p:set>
                                      <p:cBhvr>
                                        <p:cTn id="40" dur="1" fill="hold">
                                          <p:stCondLst>
                                            <p:cond delay="999"/>
                                          </p:stCondLst>
                                        </p:cTn>
                                        <p:tgtEl>
                                          <p:spTgt spid="50"/>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1000"/>
                                        <p:tgtEl>
                                          <p:spTgt spid="67"/>
                                        </p:tgtEl>
                                      </p:cBhvr>
                                    </p:animEffect>
                                    <p:set>
                                      <p:cBhvr>
                                        <p:cTn id="43" dur="1" fill="hold">
                                          <p:stCondLst>
                                            <p:cond delay="999"/>
                                          </p:stCondLst>
                                        </p:cTn>
                                        <p:tgtEl>
                                          <p:spTgt spid="67"/>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1000"/>
                                        <p:tgtEl>
                                          <p:spTgt spid="70"/>
                                        </p:tgtEl>
                                      </p:cBhvr>
                                    </p:animEffect>
                                    <p:set>
                                      <p:cBhvr>
                                        <p:cTn id="46" dur="1" fill="hold">
                                          <p:stCondLst>
                                            <p:cond delay="999"/>
                                          </p:stCondLst>
                                        </p:cTn>
                                        <p:tgtEl>
                                          <p:spTgt spid="70"/>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1000"/>
                                        <p:tgtEl>
                                          <p:spTgt spid="64"/>
                                        </p:tgtEl>
                                      </p:cBhvr>
                                    </p:animEffect>
                                    <p:set>
                                      <p:cBhvr>
                                        <p:cTn id="49" dur="1" fill="hold">
                                          <p:stCondLst>
                                            <p:cond delay="999"/>
                                          </p:stCondLst>
                                        </p:cTn>
                                        <p:tgtEl>
                                          <p:spTgt spid="64"/>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1000"/>
                                        <p:tgtEl>
                                          <p:spTgt spid="75"/>
                                        </p:tgtEl>
                                      </p:cBhvr>
                                    </p:animEffect>
                                    <p:set>
                                      <p:cBhvr>
                                        <p:cTn id="52" dur="1" fill="hold">
                                          <p:stCondLst>
                                            <p:cond delay="999"/>
                                          </p:stCondLst>
                                        </p:cTn>
                                        <p:tgtEl>
                                          <p:spTgt spid="7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1000"/>
                                        <p:tgtEl>
                                          <p:spTgt spid="12"/>
                                        </p:tgtEl>
                                      </p:cBhvr>
                                    </p:animEffect>
                                    <p:set>
                                      <p:cBhvr>
                                        <p:cTn id="55" dur="1" fill="hold">
                                          <p:stCondLst>
                                            <p:cond delay="999"/>
                                          </p:stCondLst>
                                        </p:cTn>
                                        <p:tgtEl>
                                          <p:spTgt spid="12"/>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1000"/>
                                        <p:tgtEl>
                                          <p:spTgt spid="68"/>
                                        </p:tgtEl>
                                      </p:cBhvr>
                                    </p:animEffect>
                                    <p:set>
                                      <p:cBhvr>
                                        <p:cTn id="58" dur="1" fill="hold">
                                          <p:stCondLst>
                                            <p:cond delay="999"/>
                                          </p:stCondLst>
                                        </p:cTn>
                                        <p:tgtEl>
                                          <p:spTgt spid="68"/>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1000"/>
                                        <p:tgtEl>
                                          <p:spTgt spid="63"/>
                                        </p:tgtEl>
                                      </p:cBhvr>
                                    </p:animEffect>
                                    <p:set>
                                      <p:cBhvr>
                                        <p:cTn id="61" dur="1" fill="hold">
                                          <p:stCondLst>
                                            <p:cond delay="999"/>
                                          </p:stCondLst>
                                        </p:cTn>
                                        <p:tgtEl>
                                          <p:spTgt spid="63"/>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1000"/>
                                        <p:tgtEl>
                                          <p:spTgt spid="48"/>
                                        </p:tgtEl>
                                      </p:cBhvr>
                                    </p:animEffect>
                                    <p:set>
                                      <p:cBhvr>
                                        <p:cTn id="64" dur="1" fill="hold">
                                          <p:stCondLst>
                                            <p:cond delay="999"/>
                                          </p:stCondLst>
                                        </p:cTn>
                                        <p:tgtEl>
                                          <p:spTgt spid="48"/>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1000"/>
                                        <p:tgtEl>
                                          <p:spTgt spid="43"/>
                                        </p:tgtEl>
                                      </p:cBhvr>
                                    </p:animEffect>
                                    <p:set>
                                      <p:cBhvr>
                                        <p:cTn id="67" dur="1" fill="hold">
                                          <p:stCondLst>
                                            <p:cond delay="999"/>
                                          </p:stCondLst>
                                        </p:cTn>
                                        <p:tgtEl>
                                          <p:spTgt spid="43"/>
                                        </p:tgtEl>
                                        <p:attrNameLst>
                                          <p:attrName>style.visibility</p:attrName>
                                        </p:attrNameLst>
                                      </p:cBhvr>
                                      <p:to>
                                        <p:strVal val="hidden"/>
                                      </p:to>
                                    </p:set>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76"/>
                                        </p:tgtEl>
                                        <p:attrNameLst>
                                          <p:attrName>style.visibility</p:attrName>
                                        </p:attrNameLst>
                                      </p:cBhvr>
                                      <p:to>
                                        <p:strVal val="visible"/>
                                      </p:to>
                                    </p:set>
                                    <p:animEffect transition="in" filter="wipe(left)">
                                      <p:cBhvr>
                                        <p:cTn id="71" dur="1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0" grpId="0" animBg="1"/>
      <p:bldP spid="43" grpId="0" animBg="1"/>
      <p:bldP spid="44" grpId="0" animBg="1"/>
      <p:bldP spid="63" grpId="0" animBg="1"/>
      <p:bldP spid="64" grpId="0" animBg="1"/>
      <p:bldP spid="67" grpId="0" animBg="1"/>
      <p:bldP spid="68" grpId="0" animBg="1"/>
      <p:bldP spid="75" grpId="0" animBg="1"/>
      <p:bldP spid="70" grpId="0" animBg="1"/>
      <p:bldP spid="76"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80"/>
          <p:cNvGrpSpPr/>
          <p:nvPr/>
        </p:nvGrpSpPr>
        <p:grpSpPr>
          <a:xfrm>
            <a:off x="0" y="762000"/>
            <a:ext cx="9144000" cy="6096000"/>
            <a:chOff x="0" y="762000"/>
            <a:chExt cx="9144000" cy="6096000"/>
          </a:xfrm>
        </p:grpSpPr>
        <p:pic>
          <p:nvPicPr>
            <p:cNvPr id="83" name="Picture 2"/>
            <p:cNvPicPr>
              <a:picLocks noChangeAspect="1" noChangeArrowheads="1"/>
            </p:cNvPicPr>
            <p:nvPr/>
          </p:nvPicPr>
          <p:blipFill>
            <a:blip r:embed="rId2" cstate="print"/>
            <a:srcRect l="10665" t="19630" r="18232" b="16710"/>
            <a:stretch>
              <a:fillRect/>
            </a:stretch>
          </p:blipFill>
          <p:spPr bwMode="auto">
            <a:xfrm>
              <a:off x="0" y="762000"/>
              <a:ext cx="9144000" cy="6096000"/>
            </a:xfrm>
            <a:prstGeom prst="rect">
              <a:avLst/>
            </a:prstGeom>
            <a:noFill/>
            <a:ln w="9525">
              <a:noFill/>
              <a:miter lim="800000"/>
              <a:headEnd/>
              <a:tailEnd/>
            </a:ln>
            <a:effectLst/>
          </p:spPr>
        </p:pic>
        <p:sp>
          <p:nvSpPr>
            <p:cNvPr id="84" name="TextBox 83"/>
            <p:cNvSpPr txBox="1"/>
            <p:nvPr/>
          </p:nvSpPr>
          <p:spPr>
            <a:xfrm>
              <a:off x="0" y="845403"/>
              <a:ext cx="2869119" cy="1200329"/>
            </a:xfrm>
            <a:prstGeom prst="rect">
              <a:avLst/>
            </a:prstGeom>
            <a:noFill/>
          </p:spPr>
          <p:txBody>
            <a:bodyPr wrap="none" rtlCol="0">
              <a:spAutoFit/>
            </a:bodyPr>
            <a:lstStyle/>
            <a:p>
              <a:r>
                <a:rPr lang="en-US" sz="2400" b="1" dirty="0" smtClean="0"/>
                <a:t>Native American </a:t>
              </a:r>
            </a:p>
            <a:p>
              <a:r>
                <a:rPr lang="en-US" sz="2400" b="1" dirty="0" smtClean="0"/>
                <a:t>Reservations on</a:t>
              </a:r>
            </a:p>
            <a:p>
              <a:r>
                <a:rPr lang="en-US" sz="2400" b="1" dirty="0" smtClean="0"/>
                <a:t>the Colorado Plateau</a:t>
              </a:r>
              <a:endParaRPr lang="en-US" sz="2400" b="1" dirty="0"/>
            </a:p>
          </p:txBody>
        </p:sp>
      </p:grpSp>
      <p:pic>
        <p:nvPicPr>
          <p:cNvPr id="14" name="Picture 13"/>
          <p:cNvPicPr>
            <a:picLocks noChangeAspect="1" noChangeArrowheads="1"/>
          </p:cNvPicPr>
          <p:nvPr/>
        </p:nvPicPr>
        <p:blipFill>
          <a:blip r:embed="rId3" cstate="print"/>
          <a:srcRect/>
          <a:stretch>
            <a:fillRect/>
          </a:stretch>
        </p:blipFill>
        <p:spPr bwMode="auto">
          <a:xfrm>
            <a:off x="1501775" y="762003"/>
            <a:ext cx="5813425" cy="6095998"/>
          </a:xfrm>
          <a:prstGeom prst="rect">
            <a:avLst/>
          </a:prstGeom>
          <a:noFill/>
          <a:ln w="9525">
            <a:noFill/>
            <a:miter lim="800000"/>
            <a:headEnd/>
            <a:tailEnd/>
          </a:ln>
          <a:effectLst/>
        </p:spPr>
      </p:pic>
      <p:pic>
        <p:nvPicPr>
          <p:cNvPr id="80" name="Picture 79"/>
          <p:cNvPicPr>
            <a:picLocks noChangeAspect="1" noChangeArrowheads="1"/>
          </p:cNvPicPr>
          <p:nvPr/>
        </p:nvPicPr>
        <p:blipFill>
          <a:blip r:embed="rId3" cstate="print"/>
          <a:srcRect/>
          <a:stretch>
            <a:fillRect/>
          </a:stretch>
        </p:blipFill>
        <p:spPr bwMode="auto">
          <a:xfrm>
            <a:off x="1499616" y="762000"/>
            <a:ext cx="5813425" cy="6095998"/>
          </a:xfrm>
          <a:prstGeom prst="rect">
            <a:avLst/>
          </a:prstGeom>
          <a:noFill/>
          <a:ln w="9525">
            <a:noFill/>
            <a:miter lim="800000"/>
            <a:headEnd/>
            <a:tailEnd/>
          </a:ln>
          <a:effectLst/>
        </p:spPr>
      </p:pic>
      <p:sp>
        <p:nvSpPr>
          <p:cNvPr id="11" name="TextBox 10"/>
          <p:cNvSpPr txBox="1"/>
          <p:nvPr/>
        </p:nvSpPr>
        <p:spPr>
          <a:xfrm>
            <a:off x="0" y="-76200"/>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the people</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grpSp>
        <p:nvGrpSpPr>
          <p:cNvPr id="4" name="Group 31"/>
          <p:cNvGrpSpPr/>
          <p:nvPr/>
        </p:nvGrpSpPr>
        <p:grpSpPr>
          <a:xfrm>
            <a:off x="4926330" y="2644140"/>
            <a:ext cx="2160270" cy="1028700"/>
            <a:chOff x="6934200" y="5181600"/>
            <a:chExt cx="1600200" cy="762000"/>
          </a:xfrm>
        </p:grpSpPr>
        <p:sp>
          <p:nvSpPr>
            <p:cNvPr id="40" name="Cloud 39"/>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41" name="TextBox 40"/>
            <p:cNvSpPr txBox="1"/>
            <p:nvPr/>
          </p:nvSpPr>
          <p:spPr>
            <a:xfrm>
              <a:off x="7315200" y="5334000"/>
              <a:ext cx="477149" cy="341974"/>
            </a:xfrm>
            <a:prstGeom prst="rect">
              <a:avLst/>
            </a:prstGeom>
            <a:noFill/>
          </p:spPr>
          <p:txBody>
            <a:bodyPr wrap="none" rtlCol="0">
              <a:spAutoFit/>
            </a:bodyPr>
            <a:lstStyle/>
            <a:p>
              <a:r>
                <a:rPr lang="en-US" sz="2400" b="1" dirty="0" smtClean="0">
                  <a:solidFill>
                    <a:schemeClr val="bg1"/>
                  </a:solidFill>
                </a:rPr>
                <a:t>Ute</a:t>
              </a:r>
              <a:endParaRPr lang="en-US" sz="2400" b="1" dirty="0">
                <a:solidFill>
                  <a:schemeClr val="bg1"/>
                </a:solidFill>
              </a:endParaRPr>
            </a:p>
          </p:txBody>
        </p:sp>
      </p:grpSp>
      <p:grpSp>
        <p:nvGrpSpPr>
          <p:cNvPr id="5" name="Group 34"/>
          <p:cNvGrpSpPr/>
          <p:nvPr/>
        </p:nvGrpSpPr>
        <p:grpSpPr>
          <a:xfrm>
            <a:off x="4572000" y="5334000"/>
            <a:ext cx="2160270" cy="1028700"/>
            <a:chOff x="6934200" y="5181600"/>
            <a:chExt cx="1600200" cy="762000"/>
          </a:xfrm>
        </p:grpSpPr>
        <p:sp>
          <p:nvSpPr>
            <p:cNvPr id="38" name="Cloud 37"/>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9" name="TextBox 38"/>
            <p:cNvSpPr txBox="1"/>
            <p:nvPr/>
          </p:nvSpPr>
          <p:spPr>
            <a:xfrm>
              <a:off x="7162800" y="5257800"/>
              <a:ext cx="842111" cy="341974"/>
            </a:xfrm>
            <a:prstGeom prst="rect">
              <a:avLst/>
            </a:prstGeom>
            <a:noFill/>
          </p:spPr>
          <p:txBody>
            <a:bodyPr wrap="none" rtlCol="0">
              <a:spAutoFit/>
            </a:bodyPr>
            <a:lstStyle/>
            <a:p>
              <a:r>
                <a:rPr lang="en-US" sz="2400" b="1" dirty="0" smtClean="0">
                  <a:solidFill>
                    <a:schemeClr val="bg1"/>
                  </a:solidFill>
                </a:rPr>
                <a:t>Apache</a:t>
              </a:r>
              <a:endParaRPr lang="en-US" sz="2400" b="1" dirty="0">
                <a:solidFill>
                  <a:schemeClr val="bg1"/>
                </a:solidFill>
              </a:endParaRPr>
            </a:p>
          </p:txBody>
        </p:sp>
      </p:grpSp>
      <p:grpSp>
        <p:nvGrpSpPr>
          <p:cNvPr id="6" name="Group 37"/>
          <p:cNvGrpSpPr/>
          <p:nvPr/>
        </p:nvGrpSpPr>
        <p:grpSpPr>
          <a:xfrm>
            <a:off x="3619412" y="3793645"/>
            <a:ext cx="1033256" cy="1724914"/>
            <a:chOff x="7413906" y="4432885"/>
            <a:chExt cx="765374" cy="1277714"/>
          </a:xfrm>
        </p:grpSpPr>
        <p:sp>
          <p:nvSpPr>
            <p:cNvPr id="35" name="Cloud 34"/>
            <p:cNvSpPr/>
            <p:nvPr/>
          </p:nvSpPr>
          <p:spPr>
            <a:xfrm rot="18456908">
              <a:off x="7157736" y="4689055"/>
              <a:ext cx="1277714" cy="765374"/>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7" name="TextBox 36"/>
            <p:cNvSpPr txBox="1"/>
            <p:nvPr/>
          </p:nvSpPr>
          <p:spPr>
            <a:xfrm rot="21440427">
              <a:off x="7505383" y="4911794"/>
              <a:ext cx="663924" cy="305877"/>
            </a:xfrm>
            <a:prstGeom prst="rect">
              <a:avLst/>
            </a:prstGeom>
            <a:noFill/>
          </p:spPr>
          <p:txBody>
            <a:bodyPr wrap="square" rtlCol="0">
              <a:spAutoFit/>
            </a:bodyPr>
            <a:lstStyle/>
            <a:p>
              <a:pPr algn="ctr">
                <a:lnSpc>
                  <a:spcPts val="2500"/>
                </a:lnSpc>
              </a:pPr>
              <a:r>
                <a:rPr lang="en-US" sz="2200" b="1" spc="-100" dirty="0" smtClean="0">
                  <a:solidFill>
                    <a:schemeClr val="bg1"/>
                  </a:solidFill>
                </a:rPr>
                <a:t>Hopi</a:t>
              </a:r>
              <a:r>
                <a:rPr lang="en-US" sz="2200" b="1" spc="-100" dirty="0" smtClean="0"/>
                <a:t> </a:t>
              </a:r>
            </a:p>
          </p:txBody>
        </p:sp>
      </p:grpSp>
      <p:grpSp>
        <p:nvGrpSpPr>
          <p:cNvPr id="7" name="Group 40"/>
          <p:cNvGrpSpPr/>
          <p:nvPr/>
        </p:nvGrpSpPr>
        <p:grpSpPr>
          <a:xfrm>
            <a:off x="2971800" y="689610"/>
            <a:ext cx="2160270" cy="1028700"/>
            <a:chOff x="6934200" y="5181600"/>
            <a:chExt cx="1600200" cy="762000"/>
          </a:xfrm>
        </p:grpSpPr>
        <p:sp>
          <p:nvSpPr>
            <p:cNvPr id="33" name="Cloud 32"/>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solidFill>
              </a:endParaRPr>
            </a:p>
          </p:txBody>
        </p:sp>
        <p:sp>
          <p:nvSpPr>
            <p:cNvPr id="34" name="TextBox 33"/>
            <p:cNvSpPr txBox="1"/>
            <p:nvPr/>
          </p:nvSpPr>
          <p:spPr>
            <a:xfrm>
              <a:off x="7385756" y="5450890"/>
              <a:ext cx="477149" cy="341974"/>
            </a:xfrm>
            <a:prstGeom prst="rect">
              <a:avLst/>
            </a:prstGeom>
            <a:noFill/>
          </p:spPr>
          <p:txBody>
            <a:bodyPr wrap="none" rtlCol="0">
              <a:spAutoFit/>
            </a:bodyPr>
            <a:lstStyle/>
            <a:p>
              <a:r>
                <a:rPr lang="en-US" sz="2400" b="1" dirty="0" smtClean="0">
                  <a:solidFill>
                    <a:schemeClr val="bg1"/>
                  </a:solidFill>
                </a:rPr>
                <a:t>Ute</a:t>
              </a:r>
              <a:endParaRPr lang="en-US" sz="2400" b="1" dirty="0">
                <a:solidFill>
                  <a:schemeClr val="bg1"/>
                </a:solidFill>
              </a:endParaRPr>
            </a:p>
          </p:txBody>
        </p:sp>
      </p:grpSp>
      <p:grpSp>
        <p:nvGrpSpPr>
          <p:cNvPr id="8" name="Group 43"/>
          <p:cNvGrpSpPr/>
          <p:nvPr/>
        </p:nvGrpSpPr>
        <p:grpSpPr>
          <a:xfrm rot="18769763">
            <a:off x="2723714" y="2104664"/>
            <a:ext cx="2160270" cy="1058612"/>
            <a:chOff x="6934200" y="5159443"/>
            <a:chExt cx="1600200" cy="784157"/>
          </a:xfrm>
        </p:grpSpPr>
        <p:sp>
          <p:nvSpPr>
            <p:cNvPr id="31" name="Cloud 30"/>
            <p:cNvSpPr/>
            <p:nvPr/>
          </p:nvSpPr>
          <p:spPr>
            <a:xfrm>
              <a:off x="6934200" y="5181600"/>
              <a:ext cx="16002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2" name="TextBox 31"/>
            <p:cNvSpPr txBox="1"/>
            <p:nvPr/>
          </p:nvSpPr>
          <p:spPr>
            <a:xfrm rot="2830237">
              <a:off x="7308355" y="5356601"/>
              <a:ext cx="736289" cy="341974"/>
            </a:xfrm>
            <a:prstGeom prst="rect">
              <a:avLst/>
            </a:prstGeom>
            <a:noFill/>
          </p:spPr>
          <p:txBody>
            <a:bodyPr wrap="none" rtlCol="0">
              <a:spAutoFit/>
            </a:bodyPr>
            <a:lstStyle/>
            <a:p>
              <a:r>
                <a:rPr lang="en-US" sz="2400" b="1" dirty="0" smtClean="0">
                  <a:solidFill>
                    <a:schemeClr val="bg1"/>
                  </a:solidFill>
                </a:rPr>
                <a:t>Paiute</a:t>
              </a:r>
              <a:endParaRPr lang="en-US" sz="2400" b="1" dirty="0">
                <a:solidFill>
                  <a:schemeClr val="bg1"/>
                </a:solidFill>
              </a:endParaRPr>
            </a:p>
          </p:txBody>
        </p:sp>
      </p:grpSp>
      <p:grpSp>
        <p:nvGrpSpPr>
          <p:cNvPr id="76" name="Group 75"/>
          <p:cNvGrpSpPr/>
          <p:nvPr/>
        </p:nvGrpSpPr>
        <p:grpSpPr>
          <a:xfrm>
            <a:off x="4809260" y="4045674"/>
            <a:ext cx="2743075" cy="1660666"/>
            <a:chOff x="4809260" y="4045674"/>
            <a:chExt cx="2743075" cy="1660666"/>
          </a:xfrm>
        </p:grpSpPr>
        <p:sp>
          <p:nvSpPr>
            <p:cNvPr id="20" name="Oval 19"/>
            <p:cNvSpPr>
              <a:spLocks noChangeAspect="1"/>
            </p:cNvSpPr>
            <p:nvPr/>
          </p:nvSpPr>
          <p:spPr>
            <a:xfrm rot="191472">
              <a:off x="7232295" y="4045674"/>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a:spLocks noChangeAspect="1"/>
            </p:cNvSpPr>
            <p:nvPr/>
          </p:nvSpPr>
          <p:spPr>
            <a:xfrm rot="191472">
              <a:off x="7019060" y="4809260"/>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a:spLocks noChangeAspect="1"/>
            </p:cNvSpPr>
            <p:nvPr/>
          </p:nvSpPr>
          <p:spPr>
            <a:xfrm rot="191472">
              <a:off x="5995900" y="5386300"/>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rot="191472">
              <a:off x="4809260" y="5190259"/>
              <a:ext cx="320040" cy="32004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28"/>
          <p:cNvGrpSpPr/>
          <p:nvPr/>
        </p:nvGrpSpPr>
        <p:grpSpPr>
          <a:xfrm>
            <a:off x="5033010" y="3886200"/>
            <a:ext cx="1748790" cy="1028700"/>
            <a:chOff x="7162800" y="5181600"/>
            <a:chExt cx="1295400" cy="762000"/>
          </a:xfrm>
        </p:grpSpPr>
        <p:sp>
          <p:nvSpPr>
            <p:cNvPr id="27" name="Cloud 26"/>
            <p:cNvSpPr/>
            <p:nvPr/>
          </p:nvSpPr>
          <p:spPr>
            <a:xfrm>
              <a:off x="7162800" y="5181600"/>
              <a:ext cx="1295400" cy="762000"/>
            </a:xfrm>
            <a:prstGeom prst="cloud">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p:txBody>
        </p:sp>
        <p:sp>
          <p:nvSpPr>
            <p:cNvPr id="30" name="TextBox 29"/>
            <p:cNvSpPr txBox="1"/>
            <p:nvPr/>
          </p:nvSpPr>
          <p:spPr>
            <a:xfrm>
              <a:off x="7481310" y="5452129"/>
              <a:ext cx="737001" cy="299560"/>
            </a:xfrm>
            <a:prstGeom prst="rect">
              <a:avLst/>
            </a:prstGeom>
            <a:noFill/>
          </p:spPr>
          <p:txBody>
            <a:bodyPr wrap="none" rtlCol="0">
              <a:spAutoFit/>
            </a:bodyPr>
            <a:lstStyle/>
            <a:p>
              <a:pPr>
                <a:lnSpc>
                  <a:spcPts val="2400"/>
                </a:lnSpc>
              </a:pPr>
              <a:r>
                <a:rPr lang="en-US" sz="2400" b="1" spc="-100" dirty="0" smtClean="0">
                  <a:solidFill>
                    <a:schemeClr val="bg1"/>
                  </a:solidFill>
                </a:rPr>
                <a:t>Navajo</a:t>
              </a:r>
            </a:p>
          </p:txBody>
        </p:sp>
      </p:grpSp>
      <p:sp>
        <p:nvSpPr>
          <p:cNvPr id="51" name="TextBox 50"/>
          <p:cNvSpPr txBox="1"/>
          <p:nvPr/>
        </p:nvSpPr>
        <p:spPr>
          <a:xfrm>
            <a:off x="6705600" y="0"/>
            <a:ext cx="2028119" cy="769441"/>
          </a:xfrm>
          <a:prstGeom prst="rect">
            <a:avLst/>
          </a:prstGeom>
          <a:noFill/>
        </p:spPr>
        <p:txBody>
          <a:bodyPr wrap="none" rtlCol="0">
            <a:spAutoFit/>
          </a:bodyPr>
          <a:lstStyle/>
          <a:p>
            <a:r>
              <a:rPr lang="en-US" sz="4400" b="1" dirty="0" smtClean="0"/>
              <a:t>1907 CE</a:t>
            </a:r>
            <a:endParaRPr lang="en-US" sz="4400" b="1" dirty="0"/>
          </a:p>
        </p:txBody>
      </p:sp>
      <p:sp>
        <p:nvSpPr>
          <p:cNvPr id="49" name="5-Point Star 48"/>
          <p:cNvSpPr/>
          <p:nvPr/>
        </p:nvSpPr>
        <p:spPr>
          <a:xfrm>
            <a:off x="2743200" y="3429000"/>
            <a:ext cx="457200" cy="381000"/>
          </a:xfrm>
          <a:prstGeom prst="star5">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5-Point Star 59"/>
          <p:cNvSpPr/>
          <p:nvPr/>
        </p:nvSpPr>
        <p:spPr>
          <a:xfrm>
            <a:off x="3733800" y="838200"/>
            <a:ext cx="457200" cy="381000"/>
          </a:xfrm>
          <a:prstGeom prst="star5">
            <a:avLst/>
          </a:prstGeom>
          <a:solidFill>
            <a:srgbClr val="0033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5-Point Star 64"/>
          <p:cNvSpPr/>
          <p:nvPr/>
        </p:nvSpPr>
        <p:spPr>
          <a:xfrm>
            <a:off x="5181600" y="3429000"/>
            <a:ext cx="457200" cy="381000"/>
          </a:xfrm>
          <a:prstGeom prst="star5">
            <a:avLst/>
          </a:prstGeom>
          <a:solidFill>
            <a:srgbClr val="98480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5-Point Star 65"/>
          <p:cNvSpPr/>
          <p:nvPr/>
        </p:nvSpPr>
        <p:spPr>
          <a:xfrm>
            <a:off x="3200400" y="3352800"/>
            <a:ext cx="457200" cy="381000"/>
          </a:xfrm>
          <a:prstGeom prst="star5">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5-Point Star 55"/>
          <p:cNvSpPr/>
          <p:nvPr/>
        </p:nvSpPr>
        <p:spPr>
          <a:xfrm>
            <a:off x="6096000" y="4876800"/>
            <a:ext cx="457200" cy="381000"/>
          </a:xfrm>
          <a:prstGeom prst="star5">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5-Point Star 70"/>
          <p:cNvSpPr/>
          <p:nvPr/>
        </p:nvSpPr>
        <p:spPr>
          <a:xfrm>
            <a:off x="5791200" y="3505200"/>
            <a:ext cx="457200" cy="381000"/>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4" name="TextBox 73"/>
          <p:cNvSpPr txBox="1"/>
          <p:nvPr/>
        </p:nvSpPr>
        <p:spPr>
          <a:xfrm>
            <a:off x="0" y="6211669"/>
            <a:ext cx="9144000" cy="646331"/>
          </a:xfrm>
          <a:prstGeom prst="rect">
            <a:avLst/>
          </a:prstGeom>
        </p:spPr>
        <p:txBody>
          <a:bodyPr wrap="square" rtlCol="0">
            <a:spAutoFit/>
          </a:bodyPr>
          <a:lstStyle/>
          <a:p>
            <a:pPr algn="ctr"/>
            <a:r>
              <a:rPr lang="en-US" sz="3600" b="1" dirty="0" smtClean="0">
                <a:latin typeface="Comic Sans MS" pitchFamily="66" charset="0"/>
              </a:rPr>
              <a:t>What’s happened to the Native tribes?</a:t>
            </a:r>
            <a:endParaRPr lang="en-US" sz="3600" b="1" dirty="0">
              <a:latin typeface="Comic Sans MS" pitchFamily="66" charset="0"/>
            </a:endParaRPr>
          </a:p>
        </p:txBody>
      </p:sp>
      <p:sp>
        <p:nvSpPr>
          <p:cNvPr id="85" name="TextBox 84"/>
          <p:cNvSpPr txBox="1"/>
          <p:nvPr/>
        </p:nvSpPr>
        <p:spPr>
          <a:xfrm>
            <a:off x="6503534" y="0"/>
            <a:ext cx="2640466" cy="769441"/>
          </a:xfrm>
          <a:prstGeom prst="rect">
            <a:avLst/>
          </a:prstGeom>
          <a:noFill/>
        </p:spPr>
        <p:txBody>
          <a:bodyPr wrap="none" rtlCol="0">
            <a:spAutoFit/>
          </a:bodyPr>
          <a:lstStyle/>
          <a:p>
            <a:r>
              <a:rPr lang="en-US" sz="4400" b="1" dirty="0" smtClean="0"/>
              <a:t>1868-1891</a:t>
            </a:r>
            <a:endParaRPr lang="en-US" sz="44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grpId="0" nodeType="withEffect">
                                  <p:stCondLst>
                                    <p:cond delay="0"/>
                                  </p:stCondLst>
                                  <p:childTnLst>
                                    <p:anim calcmode="lin" valueType="num">
                                      <p:cBhvr>
                                        <p:cTn id="6" dur="500"/>
                                        <p:tgtEl>
                                          <p:spTgt spid="51"/>
                                        </p:tgtEl>
                                        <p:attrNameLst>
                                          <p:attrName>ppt_w</p:attrName>
                                        </p:attrNameLst>
                                      </p:cBhvr>
                                      <p:tavLst>
                                        <p:tav tm="0">
                                          <p:val>
                                            <p:strVal val="ppt_w"/>
                                          </p:val>
                                        </p:tav>
                                        <p:tav tm="100000">
                                          <p:val>
                                            <p:fltVal val="0"/>
                                          </p:val>
                                        </p:tav>
                                      </p:tavLst>
                                    </p:anim>
                                    <p:anim calcmode="lin" valueType="num">
                                      <p:cBhvr>
                                        <p:cTn id="7" dur="500"/>
                                        <p:tgtEl>
                                          <p:spTgt spid="51"/>
                                        </p:tgtEl>
                                        <p:attrNameLst>
                                          <p:attrName>ppt_h</p:attrName>
                                        </p:attrNameLst>
                                      </p:cBhvr>
                                      <p:tavLst>
                                        <p:tav tm="0">
                                          <p:val>
                                            <p:strVal val="ppt_h"/>
                                          </p:val>
                                        </p:tav>
                                        <p:tav tm="100000">
                                          <p:val>
                                            <p:fltVal val="0"/>
                                          </p:val>
                                        </p:tav>
                                      </p:tavLst>
                                    </p:anim>
                                    <p:anim calcmode="lin" valueType="num">
                                      <p:cBhvr>
                                        <p:cTn id="8" dur="500"/>
                                        <p:tgtEl>
                                          <p:spTgt spid="51"/>
                                        </p:tgtEl>
                                        <p:attrNameLst>
                                          <p:attrName>style.rotation</p:attrName>
                                        </p:attrNameLst>
                                      </p:cBhvr>
                                      <p:tavLst>
                                        <p:tav tm="0">
                                          <p:val>
                                            <p:fltVal val="0"/>
                                          </p:val>
                                        </p:tav>
                                        <p:tav tm="100000">
                                          <p:val>
                                            <p:fltVal val="360"/>
                                          </p:val>
                                        </p:tav>
                                      </p:tavLst>
                                    </p:anim>
                                    <p:animEffect transition="out" filter="fade">
                                      <p:cBhvr>
                                        <p:cTn id="9" dur="500"/>
                                        <p:tgtEl>
                                          <p:spTgt spid="51"/>
                                        </p:tgtEl>
                                      </p:cBhvr>
                                    </p:animEffect>
                                    <p:set>
                                      <p:cBhvr>
                                        <p:cTn id="10" dur="1" fill="hold">
                                          <p:stCondLst>
                                            <p:cond delay="499"/>
                                          </p:stCondLst>
                                        </p:cTn>
                                        <p:tgtEl>
                                          <p:spTgt spid="51"/>
                                        </p:tgtEl>
                                        <p:attrNameLst>
                                          <p:attrName>style.visibility</p:attrName>
                                        </p:attrNameLst>
                                      </p:cBhvr>
                                      <p:to>
                                        <p:strVal val="hidden"/>
                                      </p:to>
                                    </p:set>
                                  </p:childTnLst>
                                </p:cTn>
                              </p:par>
                              <p:par>
                                <p:cTn id="11" presetID="49" presetClass="entr" presetSubtype="0" decel="100000" fill="hold" grpId="0" nodeType="withEffect">
                                  <p:stCondLst>
                                    <p:cond delay="0"/>
                                  </p:stCondLst>
                                  <p:childTnLst>
                                    <p:set>
                                      <p:cBhvr>
                                        <p:cTn id="12" dur="1" fill="hold">
                                          <p:stCondLst>
                                            <p:cond delay="0"/>
                                          </p:stCondLst>
                                        </p:cTn>
                                        <p:tgtEl>
                                          <p:spTgt spid="85"/>
                                        </p:tgtEl>
                                        <p:attrNameLst>
                                          <p:attrName>style.visibility</p:attrName>
                                        </p:attrNameLst>
                                      </p:cBhvr>
                                      <p:to>
                                        <p:strVal val="visible"/>
                                      </p:to>
                                    </p:set>
                                    <p:anim calcmode="lin" valueType="num">
                                      <p:cBhvr>
                                        <p:cTn id="13" dur="1000" fill="hold"/>
                                        <p:tgtEl>
                                          <p:spTgt spid="85"/>
                                        </p:tgtEl>
                                        <p:attrNameLst>
                                          <p:attrName>ppt_w</p:attrName>
                                        </p:attrNameLst>
                                      </p:cBhvr>
                                      <p:tavLst>
                                        <p:tav tm="0">
                                          <p:val>
                                            <p:fltVal val="0"/>
                                          </p:val>
                                        </p:tav>
                                        <p:tav tm="100000">
                                          <p:val>
                                            <p:strVal val="#ppt_w"/>
                                          </p:val>
                                        </p:tav>
                                      </p:tavLst>
                                    </p:anim>
                                    <p:anim calcmode="lin" valueType="num">
                                      <p:cBhvr>
                                        <p:cTn id="14" dur="1000" fill="hold"/>
                                        <p:tgtEl>
                                          <p:spTgt spid="85"/>
                                        </p:tgtEl>
                                        <p:attrNameLst>
                                          <p:attrName>ppt_h</p:attrName>
                                        </p:attrNameLst>
                                      </p:cBhvr>
                                      <p:tavLst>
                                        <p:tav tm="0">
                                          <p:val>
                                            <p:fltVal val="0"/>
                                          </p:val>
                                        </p:tav>
                                        <p:tav tm="100000">
                                          <p:val>
                                            <p:strVal val="#ppt_h"/>
                                          </p:val>
                                        </p:tav>
                                      </p:tavLst>
                                    </p:anim>
                                    <p:anim calcmode="lin" valueType="num">
                                      <p:cBhvr>
                                        <p:cTn id="15" dur="1000" fill="hold"/>
                                        <p:tgtEl>
                                          <p:spTgt spid="85"/>
                                        </p:tgtEl>
                                        <p:attrNameLst>
                                          <p:attrName>style.rotation</p:attrName>
                                        </p:attrNameLst>
                                      </p:cBhvr>
                                      <p:tavLst>
                                        <p:tav tm="0">
                                          <p:val>
                                            <p:fltVal val="360"/>
                                          </p:val>
                                        </p:tav>
                                        <p:tav tm="100000">
                                          <p:val>
                                            <p:fltVal val="0"/>
                                          </p:val>
                                        </p:tav>
                                      </p:tavLst>
                                    </p:anim>
                                    <p:animEffect transition="in" filter="fade">
                                      <p:cBhvr>
                                        <p:cTn id="16" dur="1000"/>
                                        <p:tgtEl>
                                          <p:spTgt spid="85"/>
                                        </p:tgtEl>
                                      </p:cBhvr>
                                    </p:animEffect>
                                  </p:childTnLst>
                                </p:cTn>
                              </p:par>
                            </p:childTnLst>
                          </p:cTn>
                        </p:par>
                        <p:par>
                          <p:cTn id="17" fill="hold">
                            <p:stCondLst>
                              <p:cond delay="1000"/>
                            </p:stCondLst>
                            <p:childTnLst>
                              <p:par>
                                <p:cTn id="18" presetID="35" presetClass="exit" presetSubtype="0" fill="hold" nodeType="afterEffect">
                                  <p:stCondLst>
                                    <p:cond delay="0"/>
                                  </p:stCondLst>
                                  <p:childTnLst>
                                    <p:animEffect transition="out" filter="fade">
                                      <p:cBhvr>
                                        <p:cTn id="19" dur="2000"/>
                                        <p:tgtEl>
                                          <p:spTgt spid="9"/>
                                        </p:tgtEl>
                                      </p:cBhvr>
                                    </p:animEffect>
                                    <p:anim calcmode="lin" valueType="num">
                                      <p:cBhvr>
                                        <p:cTn id="20" dur="2000"/>
                                        <p:tgtEl>
                                          <p:spTgt spid="9"/>
                                        </p:tgtEl>
                                        <p:attrNameLst>
                                          <p:attrName>style.rotation</p:attrName>
                                        </p:attrNameLst>
                                      </p:cBhvr>
                                      <p:tavLst>
                                        <p:tav tm="0">
                                          <p:val>
                                            <p:fltVal val="0"/>
                                          </p:val>
                                        </p:tav>
                                        <p:tav tm="100000">
                                          <p:val>
                                            <p:fltVal val="720"/>
                                          </p:val>
                                        </p:tav>
                                      </p:tavLst>
                                    </p:anim>
                                    <p:anim calcmode="lin" valueType="num">
                                      <p:cBhvr>
                                        <p:cTn id="21" dur="2000"/>
                                        <p:tgtEl>
                                          <p:spTgt spid="9"/>
                                        </p:tgtEl>
                                        <p:attrNameLst>
                                          <p:attrName>ppt_h</p:attrName>
                                        </p:attrNameLst>
                                      </p:cBhvr>
                                      <p:tavLst>
                                        <p:tav tm="0">
                                          <p:val>
                                            <p:strVal val="ppt_h"/>
                                          </p:val>
                                        </p:tav>
                                        <p:tav tm="100000">
                                          <p:val>
                                            <p:fltVal val="0"/>
                                          </p:val>
                                        </p:tav>
                                      </p:tavLst>
                                    </p:anim>
                                    <p:anim calcmode="lin" valueType="num">
                                      <p:cBhvr>
                                        <p:cTn id="22" dur="2000"/>
                                        <p:tgtEl>
                                          <p:spTgt spid="9"/>
                                        </p:tgtEl>
                                        <p:attrNameLst>
                                          <p:attrName>ppt_w</p:attrName>
                                        </p:attrNameLst>
                                      </p:cBhvr>
                                      <p:tavLst>
                                        <p:tav tm="0">
                                          <p:val>
                                            <p:strVal val="ppt_w"/>
                                          </p:val>
                                        </p:tav>
                                        <p:tav tm="100000">
                                          <p:val>
                                            <p:fltVal val="0"/>
                                          </p:val>
                                        </p:tav>
                                      </p:tavLst>
                                    </p:anim>
                                    <p:set>
                                      <p:cBhvr>
                                        <p:cTn id="23" dur="1" fill="hold">
                                          <p:stCondLst>
                                            <p:cond delay="1999"/>
                                          </p:stCondLst>
                                        </p:cTn>
                                        <p:tgtEl>
                                          <p:spTgt spid="9"/>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81"/>
                                        </p:tgtEl>
                                        <p:attrNameLst>
                                          <p:attrName>style.visibility</p:attrName>
                                        </p:attrNameLst>
                                      </p:cBhvr>
                                      <p:to>
                                        <p:strVal val="visible"/>
                                      </p:to>
                                    </p:set>
                                    <p:animEffect transition="in" filter="fade">
                                      <p:cBhvr>
                                        <p:cTn id="26" dur="5000"/>
                                        <p:tgtEl>
                                          <p:spTgt spid="81"/>
                                        </p:tgtEl>
                                      </p:cBhvr>
                                    </p:animEffect>
                                  </p:childTnLst>
                                </p:cTn>
                              </p:par>
                              <p:par>
                                <p:cTn id="27" presetID="10" presetClass="exit" presetSubtype="0" fill="hold" nodeType="withEffect">
                                  <p:stCondLst>
                                    <p:cond delay="0"/>
                                  </p:stCondLst>
                                  <p:childTnLst>
                                    <p:animEffect transition="out" filter="fade">
                                      <p:cBhvr>
                                        <p:cTn id="28" dur="5000"/>
                                        <p:tgtEl>
                                          <p:spTgt spid="80"/>
                                        </p:tgtEl>
                                      </p:cBhvr>
                                    </p:animEffect>
                                    <p:set>
                                      <p:cBhvr>
                                        <p:cTn id="29" dur="1" fill="hold">
                                          <p:stCondLst>
                                            <p:cond delay="4999"/>
                                          </p:stCondLst>
                                        </p:cTn>
                                        <p:tgtEl>
                                          <p:spTgt spid="80"/>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0"/>
                                        <p:tgtEl>
                                          <p:spTgt spid="49"/>
                                        </p:tgtEl>
                                      </p:cBhvr>
                                    </p:animEffect>
                                    <p:set>
                                      <p:cBhvr>
                                        <p:cTn id="32" dur="1" fill="hold">
                                          <p:stCondLst>
                                            <p:cond delay="4999"/>
                                          </p:stCondLst>
                                        </p:cTn>
                                        <p:tgtEl>
                                          <p:spTgt spid="49"/>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0"/>
                                        <p:tgtEl>
                                          <p:spTgt spid="66"/>
                                        </p:tgtEl>
                                      </p:cBhvr>
                                    </p:animEffect>
                                    <p:set>
                                      <p:cBhvr>
                                        <p:cTn id="35" dur="1" fill="hold">
                                          <p:stCondLst>
                                            <p:cond delay="4999"/>
                                          </p:stCondLst>
                                        </p:cTn>
                                        <p:tgtEl>
                                          <p:spTgt spid="66"/>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0"/>
                                        <p:tgtEl>
                                          <p:spTgt spid="65"/>
                                        </p:tgtEl>
                                      </p:cBhvr>
                                    </p:animEffect>
                                    <p:set>
                                      <p:cBhvr>
                                        <p:cTn id="38" dur="1" fill="hold">
                                          <p:stCondLst>
                                            <p:cond delay="4999"/>
                                          </p:stCondLst>
                                        </p:cTn>
                                        <p:tgtEl>
                                          <p:spTgt spid="65"/>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0"/>
                                        <p:tgtEl>
                                          <p:spTgt spid="71"/>
                                        </p:tgtEl>
                                      </p:cBhvr>
                                    </p:animEffect>
                                    <p:set>
                                      <p:cBhvr>
                                        <p:cTn id="41" dur="1" fill="hold">
                                          <p:stCondLst>
                                            <p:cond delay="4999"/>
                                          </p:stCondLst>
                                        </p:cTn>
                                        <p:tgtEl>
                                          <p:spTgt spid="71"/>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0"/>
                                        <p:tgtEl>
                                          <p:spTgt spid="56"/>
                                        </p:tgtEl>
                                      </p:cBhvr>
                                    </p:animEffect>
                                    <p:set>
                                      <p:cBhvr>
                                        <p:cTn id="44" dur="1" fill="hold">
                                          <p:stCondLst>
                                            <p:cond delay="4999"/>
                                          </p:stCondLst>
                                        </p:cTn>
                                        <p:tgtEl>
                                          <p:spTgt spid="5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0"/>
                                        <p:tgtEl>
                                          <p:spTgt spid="60"/>
                                        </p:tgtEl>
                                      </p:cBhvr>
                                    </p:animEffect>
                                    <p:set>
                                      <p:cBhvr>
                                        <p:cTn id="47" dur="1" fill="hold">
                                          <p:stCondLst>
                                            <p:cond delay="4999"/>
                                          </p:stCondLst>
                                        </p:cTn>
                                        <p:tgtEl>
                                          <p:spTgt spid="60"/>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8000"/>
                                        <p:tgtEl>
                                          <p:spTgt spid="14"/>
                                        </p:tgtEl>
                                      </p:cBhvr>
                                    </p:animEffect>
                                    <p:set>
                                      <p:cBhvr>
                                        <p:cTn id="50" dur="1" fill="hold">
                                          <p:stCondLst>
                                            <p:cond delay="79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5000"/>
                                        <p:tgtEl>
                                          <p:spTgt spid="74"/>
                                        </p:tgtEl>
                                      </p:cBhvr>
                                    </p:animEffect>
                                    <p:set>
                                      <p:cBhvr>
                                        <p:cTn id="53" dur="1" fill="hold">
                                          <p:stCondLst>
                                            <p:cond delay="4999"/>
                                          </p:stCondLst>
                                        </p:cTn>
                                        <p:tgtEl>
                                          <p:spTgt spid="74"/>
                                        </p:tgtEl>
                                        <p:attrNameLst>
                                          <p:attrName>style.visibility</p:attrName>
                                        </p:attrNameLst>
                                      </p:cBhvr>
                                      <p:to>
                                        <p:strVal val="hidden"/>
                                      </p:to>
                                    </p:set>
                                  </p:childTnLst>
                                </p:cTn>
                              </p:par>
                              <p:par>
                                <p:cTn id="54" presetID="35" presetClass="exit" presetSubtype="0" fill="hold" nodeType="withEffect">
                                  <p:stCondLst>
                                    <p:cond delay="1000"/>
                                  </p:stCondLst>
                                  <p:childTnLst>
                                    <p:animEffect transition="out" filter="fade">
                                      <p:cBhvr>
                                        <p:cTn id="55" dur="2000"/>
                                        <p:tgtEl>
                                          <p:spTgt spid="7"/>
                                        </p:tgtEl>
                                      </p:cBhvr>
                                    </p:animEffect>
                                    <p:anim calcmode="lin" valueType="num">
                                      <p:cBhvr>
                                        <p:cTn id="56" dur="2000"/>
                                        <p:tgtEl>
                                          <p:spTgt spid="7"/>
                                        </p:tgtEl>
                                        <p:attrNameLst>
                                          <p:attrName>style.rotation</p:attrName>
                                        </p:attrNameLst>
                                      </p:cBhvr>
                                      <p:tavLst>
                                        <p:tav tm="0">
                                          <p:val>
                                            <p:fltVal val="0"/>
                                          </p:val>
                                        </p:tav>
                                        <p:tav tm="100000">
                                          <p:val>
                                            <p:fltVal val="720"/>
                                          </p:val>
                                        </p:tav>
                                      </p:tavLst>
                                    </p:anim>
                                    <p:anim calcmode="lin" valueType="num">
                                      <p:cBhvr>
                                        <p:cTn id="57" dur="2000"/>
                                        <p:tgtEl>
                                          <p:spTgt spid="7"/>
                                        </p:tgtEl>
                                        <p:attrNameLst>
                                          <p:attrName>ppt_h</p:attrName>
                                        </p:attrNameLst>
                                      </p:cBhvr>
                                      <p:tavLst>
                                        <p:tav tm="0">
                                          <p:val>
                                            <p:strVal val="ppt_h"/>
                                          </p:val>
                                        </p:tav>
                                        <p:tav tm="100000">
                                          <p:val>
                                            <p:fltVal val="0"/>
                                          </p:val>
                                        </p:tav>
                                      </p:tavLst>
                                    </p:anim>
                                    <p:anim calcmode="lin" valueType="num">
                                      <p:cBhvr>
                                        <p:cTn id="58" dur="2000"/>
                                        <p:tgtEl>
                                          <p:spTgt spid="7"/>
                                        </p:tgtEl>
                                        <p:attrNameLst>
                                          <p:attrName>ppt_w</p:attrName>
                                        </p:attrNameLst>
                                      </p:cBhvr>
                                      <p:tavLst>
                                        <p:tav tm="0">
                                          <p:val>
                                            <p:strVal val="ppt_w"/>
                                          </p:val>
                                        </p:tav>
                                        <p:tav tm="100000">
                                          <p:val>
                                            <p:fltVal val="0"/>
                                          </p:val>
                                        </p:tav>
                                      </p:tavLst>
                                    </p:anim>
                                    <p:set>
                                      <p:cBhvr>
                                        <p:cTn id="59" dur="1" fill="hold">
                                          <p:stCondLst>
                                            <p:cond delay="1999"/>
                                          </p:stCondLst>
                                        </p:cTn>
                                        <p:tgtEl>
                                          <p:spTgt spid="7"/>
                                        </p:tgtEl>
                                        <p:attrNameLst>
                                          <p:attrName>style.visibility</p:attrName>
                                        </p:attrNameLst>
                                      </p:cBhvr>
                                      <p:to>
                                        <p:strVal val="hidden"/>
                                      </p:to>
                                    </p:set>
                                  </p:childTnLst>
                                </p:cTn>
                              </p:par>
                              <p:par>
                                <p:cTn id="60" presetID="35" presetClass="exit" presetSubtype="0" fill="hold" nodeType="withEffect">
                                  <p:stCondLst>
                                    <p:cond delay="1000"/>
                                  </p:stCondLst>
                                  <p:childTnLst>
                                    <p:animEffect transition="out" filter="fade">
                                      <p:cBhvr>
                                        <p:cTn id="61" dur="2000"/>
                                        <p:tgtEl>
                                          <p:spTgt spid="4"/>
                                        </p:tgtEl>
                                      </p:cBhvr>
                                    </p:animEffect>
                                    <p:anim calcmode="lin" valueType="num">
                                      <p:cBhvr>
                                        <p:cTn id="62" dur="2000"/>
                                        <p:tgtEl>
                                          <p:spTgt spid="4"/>
                                        </p:tgtEl>
                                        <p:attrNameLst>
                                          <p:attrName>style.rotation</p:attrName>
                                        </p:attrNameLst>
                                      </p:cBhvr>
                                      <p:tavLst>
                                        <p:tav tm="0">
                                          <p:val>
                                            <p:fltVal val="0"/>
                                          </p:val>
                                        </p:tav>
                                        <p:tav tm="100000">
                                          <p:val>
                                            <p:fltVal val="720"/>
                                          </p:val>
                                        </p:tav>
                                      </p:tavLst>
                                    </p:anim>
                                    <p:anim calcmode="lin" valueType="num">
                                      <p:cBhvr>
                                        <p:cTn id="63" dur="2000"/>
                                        <p:tgtEl>
                                          <p:spTgt spid="4"/>
                                        </p:tgtEl>
                                        <p:attrNameLst>
                                          <p:attrName>ppt_h</p:attrName>
                                        </p:attrNameLst>
                                      </p:cBhvr>
                                      <p:tavLst>
                                        <p:tav tm="0">
                                          <p:val>
                                            <p:strVal val="ppt_h"/>
                                          </p:val>
                                        </p:tav>
                                        <p:tav tm="100000">
                                          <p:val>
                                            <p:fltVal val="0"/>
                                          </p:val>
                                        </p:tav>
                                      </p:tavLst>
                                    </p:anim>
                                    <p:anim calcmode="lin" valueType="num">
                                      <p:cBhvr>
                                        <p:cTn id="64" dur="2000"/>
                                        <p:tgtEl>
                                          <p:spTgt spid="4"/>
                                        </p:tgtEl>
                                        <p:attrNameLst>
                                          <p:attrName>ppt_w</p:attrName>
                                        </p:attrNameLst>
                                      </p:cBhvr>
                                      <p:tavLst>
                                        <p:tav tm="0">
                                          <p:val>
                                            <p:strVal val="ppt_w"/>
                                          </p:val>
                                        </p:tav>
                                        <p:tav tm="100000">
                                          <p:val>
                                            <p:fltVal val="0"/>
                                          </p:val>
                                        </p:tav>
                                      </p:tavLst>
                                    </p:anim>
                                    <p:set>
                                      <p:cBhvr>
                                        <p:cTn id="65" dur="1" fill="hold">
                                          <p:stCondLst>
                                            <p:cond delay="1999"/>
                                          </p:stCondLst>
                                        </p:cTn>
                                        <p:tgtEl>
                                          <p:spTgt spid="4"/>
                                        </p:tgtEl>
                                        <p:attrNameLst>
                                          <p:attrName>style.visibility</p:attrName>
                                        </p:attrNameLst>
                                      </p:cBhvr>
                                      <p:to>
                                        <p:strVal val="hidden"/>
                                      </p:to>
                                    </p:set>
                                  </p:childTnLst>
                                </p:cTn>
                              </p:par>
                              <p:par>
                                <p:cTn id="66" presetID="35" presetClass="exit" presetSubtype="0" fill="hold" nodeType="withEffect">
                                  <p:stCondLst>
                                    <p:cond delay="2000"/>
                                  </p:stCondLst>
                                  <p:childTnLst>
                                    <p:animEffect transition="out" filter="fade">
                                      <p:cBhvr>
                                        <p:cTn id="67" dur="2000"/>
                                        <p:tgtEl>
                                          <p:spTgt spid="5"/>
                                        </p:tgtEl>
                                      </p:cBhvr>
                                    </p:animEffect>
                                    <p:anim calcmode="lin" valueType="num">
                                      <p:cBhvr>
                                        <p:cTn id="68" dur="2000"/>
                                        <p:tgtEl>
                                          <p:spTgt spid="5"/>
                                        </p:tgtEl>
                                        <p:attrNameLst>
                                          <p:attrName>style.rotation</p:attrName>
                                        </p:attrNameLst>
                                      </p:cBhvr>
                                      <p:tavLst>
                                        <p:tav tm="0">
                                          <p:val>
                                            <p:fltVal val="0"/>
                                          </p:val>
                                        </p:tav>
                                        <p:tav tm="100000">
                                          <p:val>
                                            <p:fltVal val="720"/>
                                          </p:val>
                                        </p:tav>
                                      </p:tavLst>
                                    </p:anim>
                                    <p:anim calcmode="lin" valueType="num">
                                      <p:cBhvr>
                                        <p:cTn id="69" dur="2000"/>
                                        <p:tgtEl>
                                          <p:spTgt spid="5"/>
                                        </p:tgtEl>
                                        <p:attrNameLst>
                                          <p:attrName>ppt_h</p:attrName>
                                        </p:attrNameLst>
                                      </p:cBhvr>
                                      <p:tavLst>
                                        <p:tav tm="0">
                                          <p:val>
                                            <p:strVal val="ppt_h"/>
                                          </p:val>
                                        </p:tav>
                                        <p:tav tm="100000">
                                          <p:val>
                                            <p:fltVal val="0"/>
                                          </p:val>
                                        </p:tav>
                                      </p:tavLst>
                                    </p:anim>
                                    <p:anim calcmode="lin" valueType="num">
                                      <p:cBhvr>
                                        <p:cTn id="70" dur="2000"/>
                                        <p:tgtEl>
                                          <p:spTgt spid="5"/>
                                        </p:tgtEl>
                                        <p:attrNameLst>
                                          <p:attrName>ppt_w</p:attrName>
                                        </p:attrNameLst>
                                      </p:cBhvr>
                                      <p:tavLst>
                                        <p:tav tm="0">
                                          <p:val>
                                            <p:strVal val="ppt_w"/>
                                          </p:val>
                                        </p:tav>
                                        <p:tav tm="100000">
                                          <p:val>
                                            <p:fltVal val="0"/>
                                          </p:val>
                                        </p:tav>
                                      </p:tavLst>
                                    </p:anim>
                                    <p:set>
                                      <p:cBhvr>
                                        <p:cTn id="71" dur="1" fill="hold">
                                          <p:stCondLst>
                                            <p:cond delay="1999"/>
                                          </p:stCondLst>
                                        </p:cTn>
                                        <p:tgtEl>
                                          <p:spTgt spid="5"/>
                                        </p:tgtEl>
                                        <p:attrNameLst>
                                          <p:attrName>style.visibility</p:attrName>
                                        </p:attrNameLst>
                                      </p:cBhvr>
                                      <p:to>
                                        <p:strVal val="hidden"/>
                                      </p:to>
                                    </p:set>
                                  </p:childTnLst>
                                </p:cTn>
                              </p:par>
                              <p:par>
                                <p:cTn id="72" presetID="35" presetClass="exit" presetSubtype="0" fill="hold" nodeType="withEffect">
                                  <p:stCondLst>
                                    <p:cond delay="3000"/>
                                  </p:stCondLst>
                                  <p:childTnLst>
                                    <p:animEffect transition="out" filter="fade">
                                      <p:cBhvr>
                                        <p:cTn id="73" dur="2000"/>
                                        <p:tgtEl>
                                          <p:spTgt spid="6"/>
                                        </p:tgtEl>
                                      </p:cBhvr>
                                    </p:animEffect>
                                    <p:anim calcmode="lin" valueType="num">
                                      <p:cBhvr>
                                        <p:cTn id="74" dur="2000"/>
                                        <p:tgtEl>
                                          <p:spTgt spid="6"/>
                                        </p:tgtEl>
                                        <p:attrNameLst>
                                          <p:attrName>style.rotation</p:attrName>
                                        </p:attrNameLst>
                                      </p:cBhvr>
                                      <p:tavLst>
                                        <p:tav tm="0">
                                          <p:val>
                                            <p:fltVal val="0"/>
                                          </p:val>
                                        </p:tav>
                                        <p:tav tm="100000">
                                          <p:val>
                                            <p:fltVal val="720"/>
                                          </p:val>
                                        </p:tav>
                                      </p:tavLst>
                                    </p:anim>
                                    <p:anim calcmode="lin" valueType="num">
                                      <p:cBhvr>
                                        <p:cTn id="75" dur="2000"/>
                                        <p:tgtEl>
                                          <p:spTgt spid="6"/>
                                        </p:tgtEl>
                                        <p:attrNameLst>
                                          <p:attrName>ppt_h</p:attrName>
                                        </p:attrNameLst>
                                      </p:cBhvr>
                                      <p:tavLst>
                                        <p:tav tm="0">
                                          <p:val>
                                            <p:strVal val="ppt_h"/>
                                          </p:val>
                                        </p:tav>
                                        <p:tav tm="100000">
                                          <p:val>
                                            <p:fltVal val="0"/>
                                          </p:val>
                                        </p:tav>
                                      </p:tavLst>
                                    </p:anim>
                                    <p:anim calcmode="lin" valueType="num">
                                      <p:cBhvr>
                                        <p:cTn id="76" dur="2000"/>
                                        <p:tgtEl>
                                          <p:spTgt spid="6"/>
                                        </p:tgtEl>
                                        <p:attrNameLst>
                                          <p:attrName>ppt_w</p:attrName>
                                        </p:attrNameLst>
                                      </p:cBhvr>
                                      <p:tavLst>
                                        <p:tav tm="0">
                                          <p:val>
                                            <p:strVal val="ppt_w"/>
                                          </p:val>
                                        </p:tav>
                                        <p:tav tm="100000">
                                          <p:val>
                                            <p:fltVal val="0"/>
                                          </p:val>
                                        </p:tav>
                                      </p:tavLst>
                                    </p:anim>
                                    <p:set>
                                      <p:cBhvr>
                                        <p:cTn id="77" dur="1" fill="hold">
                                          <p:stCondLst>
                                            <p:cond delay="1999"/>
                                          </p:stCondLst>
                                        </p:cTn>
                                        <p:tgtEl>
                                          <p:spTgt spid="6"/>
                                        </p:tgtEl>
                                        <p:attrNameLst>
                                          <p:attrName>style.visibility</p:attrName>
                                        </p:attrNameLst>
                                      </p:cBhvr>
                                      <p:to>
                                        <p:strVal val="hidden"/>
                                      </p:to>
                                    </p:set>
                                  </p:childTnLst>
                                </p:cTn>
                              </p:par>
                              <p:par>
                                <p:cTn id="78" presetID="35" presetClass="exit" presetSubtype="0" fill="hold" nodeType="withEffect">
                                  <p:stCondLst>
                                    <p:cond delay="4000"/>
                                  </p:stCondLst>
                                  <p:childTnLst>
                                    <p:animEffect transition="out" filter="fade">
                                      <p:cBhvr>
                                        <p:cTn id="79" dur="2000"/>
                                        <p:tgtEl>
                                          <p:spTgt spid="8"/>
                                        </p:tgtEl>
                                      </p:cBhvr>
                                    </p:animEffect>
                                    <p:anim calcmode="lin" valueType="num">
                                      <p:cBhvr>
                                        <p:cTn id="80" dur="2000"/>
                                        <p:tgtEl>
                                          <p:spTgt spid="8"/>
                                        </p:tgtEl>
                                        <p:attrNameLst>
                                          <p:attrName>style.rotation</p:attrName>
                                        </p:attrNameLst>
                                      </p:cBhvr>
                                      <p:tavLst>
                                        <p:tav tm="0">
                                          <p:val>
                                            <p:fltVal val="0"/>
                                          </p:val>
                                        </p:tav>
                                        <p:tav tm="100000">
                                          <p:val>
                                            <p:fltVal val="720"/>
                                          </p:val>
                                        </p:tav>
                                      </p:tavLst>
                                    </p:anim>
                                    <p:anim calcmode="lin" valueType="num">
                                      <p:cBhvr>
                                        <p:cTn id="81" dur="2000"/>
                                        <p:tgtEl>
                                          <p:spTgt spid="8"/>
                                        </p:tgtEl>
                                        <p:attrNameLst>
                                          <p:attrName>ppt_h</p:attrName>
                                        </p:attrNameLst>
                                      </p:cBhvr>
                                      <p:tavLst>
                                        <p:tav tm="0">
                                          <p:val>
                                            <p:strVal val="ppt_h"/>
                                          </p:val>
                                        </p:tav>
                                        <p:tav tm="100000">
                                          <p:val>
                                            <p:fltVal val="0"/>
                                          </p:val>
                                        </p:tav>
                                      </p:tavLst>
                                    </p:anim>
                                    <p:anim calcmode="lin" valueType="num">
                                      <p:cBhvr>
                                        <p:cTn id="82" dur="2000"/>
                                        <p:tgtEl>
                                          <p:spTgt spid="8"/>
                                        </p:tgtEl>
                                        <p:attrNameLst>
                                          <p:attrName>ppt_w</p:attrName>
                                        </p:attrNameLst>
                                      </p:cBhvr>
                                      <p:tavLst>
                                        <p:tav tm="0">
                                          <p:val>
                                            <p:strVal val="ppt_w"/>
                                          </p:val>
                                        </p:tav>
                                        <p:tav tm="100000">
                                          <p:val>
                                            <p:fltVal val="0"/>
                                          </p:val>
                                        </p:tav>
                                      </p:tavLst>
                                    </p:anim>
                                    <p:set>
                                      <p:cBhvr>
                                        <p:cTn id="83" dur="1" fill="hold">
                                          <p:stCondLst>
                                            <p:cond delay="1999"/>
                                          </p:stCondLst>
                                        </p:cTn>
                                        <p:tgtEl>
                                          <p:spTgt spid="8"/>
                                        </p:tgtEl>
                                        <p:attrNameLst>
                                          <p:attrName>style.visibility</p:attrName>
                                        </p:attrNameLst>
                                      </p:cBhvr>
                                      <p:to>
                                        <p:strVal val="hidden"/>
                                      </p:to>
                                    </p:set>
                                  </p:childTnLst>
                                </p:cTn>
                              </p:par>
                              <p:par>
                                <p:cTn id="84" presetID="35" presetClass="exit" presetSubtype="0" fill="hold" nodeType="withEffect">
                                  <p:stCondLst>
                                    <p:cond delay="4500"/>
                                  </p:stCondLst>
                                  <p:childTnLst>
                                    <p:animEffect transition="out" filter="fade">
                                      <p:cBhvr>
                                        <p:cTn id="85" dur="2000"/>
                                        <p:tgtEl>
                                          <p:spTgt spid="76"/>
                                        </p:tgtEl>
                                      </p:cBhvr>
                                    </p:animEffect>
                                    <p:anim calcmode="lin" valueType="num">
                                      <p:cBhvr>
                                        <p:cTn id="86" dur="2000"/>
                                        <p:tgtEl>
                                          <p:spTgt spid="76"/>
                                        </p:tgtEl>
                                        <p:attrNameLst>
                                          <p:attrName>style.rotation</p:attrName>
                                        </p:attrNameLst>
                                      </p:cBhvr>
                                      <p:tavLst>
                                        <p:tav tm="0">
                                          <p:val>
                                            <p:fltVal val="0"/>
                                          </p:val>
                                        </p:tav>
                                        <p:tav tm="100000">
                                          <p:val>
                                            <p:fltVal val="720"/>
                                          </p:val>
                                        </p:tav>
                                      </p:tavLst>
                                    </p:anim>
                                    <p:anim calcmode="lin" valueType="num">
                                      <p:cBhvr>
                                        <p:cTn id="87" dur="2000"/>
                                        <p:tgtEl>
                                          <p:spTgt spid="76"/>
                                        </p:tgtEl>
                                        <p:attrNameLst>
                                          <p:attrName>ppt_h</p:attrName>
                                        </p:attrNameLst>
                                      </p:cBhvr>
                                      <p:tavLst>
                                        <p:tav tm="0">
                                          <p:val>
                                            <p:strVal val="ppt_h"/>
                                          </p:val>
                                        </p:tav>
                                        <p:tav tm="100000">
                                          <p:val>
                                            <p:fltVal val="0"/>
                                          </p:val>
                                        </p:tav>
                                      </p:tavLst>
                                    </p:anim>
                                    <p:anim calcmode="lin" valueType="num">
                                      <p:cBhvr>
                                        <p:cTn id="88" dur="2000"/>
                                        <p:tgtEl>
                                          <p:spTgt spid="76"/>
                                        </p:tgtEl>
                                        <p:attrNameLst>
                                          <p:attrName>ppt_w</p:attrName>
                                        </p:attrNameLst>
                                      </p:cBhvr>
                                      <p:tavLst>
                                        <p:tav tm="0">
                                          <p:val>
                                            <p:strVal val="ppt_w"/>
                                          </p:val>
                                        </p:tav>
                                        <p:tav tm="100000">
                                          <p:val>
                                            <p:fltVal val="0"/>
                                          </p:val>
                                        </p:tav>
                                      </p:tavLst>
                                    </p:anim>
                                    <p:set>
                                      <p:cBhvr>
                                        <p:cTn id="89" dur="1" fill="hold">
                                          <p:stCondLst>
                                            <p:cond delay="1999"/>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74" grpId="0" animBg="1"/>
      <p:bldP spid="85"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0" y="0"/>
            <a:ext cx="9144000" cy="6857998"/>
            <a:chOff x="0" y="0"/>
            <a:chExt cx="9144000" cy="6857998"/>
          </a:xfrm>
        </p:grpSpPr>
        <p:grpSp>
          <p:nvGrpSpPr>
            <p:cNvPr id="32" name="Group 31"/>
            <p:cNvGrpSpPr/>
            <p:nvPr/>
          </p:nvGrpSpPr>
          <p:grpSpPr>
            <a:xfrm>
              <a:off x="609600" y="762000"/>
              <a:ext cx="7671808" cy="6095998"/>
              <a:chOff x="609600" y="762000"/>
              <a:chExt cx="7671808" cy="6095998"/>
            </a:xfrm>
          </p:grpSpPr>
          <p:pic>
            <p:nvPicPr>
              <p:cNvPr id="26" name="Picture 25"/>
              <p:cNvPicPr>
                <a:picLocks noChangeAspect="1" noChangeArrowheads="1"/>
              </p:cNvPicPr>
              <p:nvPr/>
            </p:nvPicPr>
            <p:blipFill>
              <a:blip r:embed="rId2" cstate="print"/>
              <a:srcRect/>
              <a:stretch>
                <a:fillRect/>
              </a:stretch>
            </p:blipFill>
            <p:spPr bwMode="auto">
              <a:xfrm>
                <a:off x="1524000" y="762000"/>
                <a:ext cx="5813425" cy="6095998"/>
              </a:xfrm>
              <a:prstGeom prst="rect">
                <a:avLst/>
              </a:prstGeom>
              <a:noFill/>
              <a:ln w="9525">
                <a:noFill/>
                <a:miter lim="800000"/>
                <a:headEnd/>
                <a:tailEnd/>
              </a:ln>
              <a:effectLst/>
            </p:spPr>
          </p:pic>
          <p:grpSp>
            <p:nvGrpSpPr>
              <p:cNvPr id="27" name="Group 26"/>
              <p:cNvGrpSpPr/>
              <p:nvPr/>
            </p:nvGrpSpPr>
            <p:grpSpPr>
              <a:xfrm>
                <a:off x="609600" y="1371600"/>
                <a:ext cx="7671808" cy="3962400"/>
                <a:chOff x="609600" y="1371600"/>
                <a:chExt cx="7671808" cy="3962400"/>
              </a:xfrm>
            </p:grpSpPr>
            <p:sp>
              <p:nvSpPr>
                <p:cNvPr id="29" name="TextBox 28"/>
                <p:cNvSpPr txBox="1"/>
                <p:nvPr/>
              </p:nvSpPr>
              <p:spPr>
                <a:xfrm>
                  <a:off x="609600" y="1371600"/>
                  <a:ext cx="3166060" cy="830997"/>
                </a:xfrm>
                <a:prstGeom prst="rect">
                  <a:avLst/>
                </a:prstGeom>
                <a:solidFill>
                  <a:schemeClr val="bg1">
                    <a:lumMod val="95000"/>
                  </a:schemeClr>
                </a:solidFill>
              </p:spPr>
              <p:txBody>
                <a:bodyPr wrap="none" rtlCol="0">
                  <a:spAutoFit/>
                </a:bodyPr>
                <a:lstStyle/>
                <a:p>
                  <a:r>
                    <a:rPr lang="en-US" sz="4800" b="1" dirty="0" smtClean="0">
                      <a:solidFill>
                        <a:srgbClr val="984807"/>
                      </a:solidFill>
                      <a:effectLst>
                        <a:outerShdw dist="50800" dir="7200000" algn="ctr" rotWithShape="0">
                          <a:schemeClr val="tx1"/>
                        </a:outerShdw>
                      </a:effectLst>
                    </a:rPr>
                    <a:t>the geology</a:t>
                  </a:r>
                  <a:endParaRPr lang="en-US" sz="4800" b="1" dirty="0">
                    <a:solidFill>
                      <a:srgbClr val="984807"/>
                    </a:solidFill>
                    <a:effectLst>
                      <a:outerShdw dist="50800" dir="7200000" algn="ctr" rotWithShape="0">
                        <a:schemeClr val="tx1"/>
                      </a:outerShdw>
                    </a:effectLst>
                  </a:endParaRPr>
                </a:p>
              </p:txBody>
            </p:sp>
            <p:sp>
              <p:nvSpPr>
                <p:cNvPr id="30" name="TextBox 29"/>
                <p:cNvSpPr txBox="1"/>
                <p:nvPr/>
              </p:nvSpPr>
              <p:spPr>
                <a:xfrm>
                  <a:off x="2667000" y="2971800"/>
                  <a:ext cx="2937022" cy="830997"/>
                </a:xfrm>
                <a:prstGeom prst="rect">
                  <a:avLst/>
                </a:prstGeom>
                <a:solidFill>
                  <a:schemeClr val="bg1">
                    <a:lumMod val="95000"/>
                  </a:schemeClr>
                </a:solidFill>
              </p:spPr>
              <p:txBody>
                <a:bodyPr wrap="none" rtlCol="0">
                  <a:spAutoFit/>
                </a:bodyPr>
                <a:lstStyle/>
                <a:p>
                  <a:r>
                    <a:rPr lang="en-US" sz="4800" b="1" dirty="0" smtClean="0">
                      <a:solidFill>
                        <a:srgbClr val="984807"/>
                      </a:solidFill>
                      <a:effectLst>
                        <a:outerShdw dist="50800" dir="7200000" algn="ctr" rotWithShape="0">
                          <a:schemeClr val="tx1"/>
                        </a:outerShdw>
                      </a:effectLst>
                    </a:rPr>
                    <a:t>the people</a:t>
                  </a:r>
                  <a:endParaRPr lang="en-US" sz="4800" b="1" dirty="0">
                    <a:solidFill>
                      <a:srgbClr val="984807"/>
                    </a:solidFill>
                    <a:effectLst>
                      <a:outerShdw dist="50800" dir="7200000" algn="ctr" rotWithShape="0">
                        <a:schemeClr val="tx1"/>
                      </a:outerShdw>
                    </a:effectLst>
                  </a:endParaRPr>
                </a:p>
              </p:txBody>
            </p:sp>
            <p:sp>
              <p:nvSpPr>
                <p:cNvPr id="31" name="TextBox 30"/>
                <p:cNvSpPr txBox="1"/>
                <p:nvPr/>
              </p:nvSpPr>
              <p:spPr>
                <a:xfrm>
                  <a:off x="5715000" y="4503003"/>
                  <a:ext cx="2566408" cy="830997"/>
                </a:xfrm>
                <a:prstGeom prst="rect">
                  <a:avLst/>
                </a:prstGeom>
                <a:solidFill>
                  <a:schemeClr val="bg1">
                    <a:lumMod val="95000"/>
                  </a:schemeClr>
                </a:solidFill>
              </p:spPr>
              <p:txBody>
                <a:bodyPr wrap="none" rtlCol="0">
                  <a:spAutoFit/>
                </a:bodyPr>
                <a:lstStyle/>
                <a:p>
                  <a:r>
                    <a:rPr lang="en-US" sz="4800" b="1" dirty="0" smtClean="0">
                      <a:solidFill>
                        <a:srgbClr val="984807"/>
                      </a:solidFill>
                      <a:effectLst>
                        <a:outerShdw dist="50800" dir="7200000" algn="ctr" rotWithShape="0">
                          <a:schemeClr val="tx1"/>
                        </a:outerShdw>
                      </a:effectLst>
                    </a:rPr>
                    <a:t>the parks</a:t>
                  </a:r>
                  <a:endParaRPr lang="en-US" sz="4800" b="1" dirty="0">
                    <a:solidFill>
                      <a:srgbClr val="984807"/>
                    </a:solidFill>
                    <a:effectLst>
                      <a:outerShdw dist="50800" dir="7200000" algn="ctr" rotWithShape="0">
                        <a:schemeClr val="tx1"/>
                      </a:outerShdw>
                    </a:effectLst>
                  </a:endParaRPr>
                </a:p>
              </p:txBody>
            </p:sp>
          </p:grpSp>
        </p:grpSp>
        <p:sp>
          <p:nvSpPr>
            <p:cNvPr id="33" name="TextBox 32"/>
            <p:cNvSpPr txBox="1"/>
            <p:nvPr/>
          </p:nvSpPr>
          <p:spPr>
            <a:xfrm>
              <a:off x="0" y="0"/>
              <a:ext cx="9144000" cy="707886"/>
            </a:xfrm>
            <a:prstGeom prst="rect">
              <a:avLst/>
            </a:prstGeom>
            <a:noFill/>
          </p:spPr>
          <p:txBody>
            <a:bodyPr wrap="square" rtlCol="0">
              <a:spAutoFit/>
            </a:bodyPr>
            <a:lstStyle/>
            <a:p>
              <a:pPr algn="ctr"/>
              <a:r>
                <a:rPr lang="en-US" sz="4000" b="1" dirty="0" smtClean="0">
                  <a:solidFill>
                    <a:srgbClr val="984807"/>
                  </a:solidFill>
                  <a:effectLst>
                    <a:outerShdw dist="38100" dir="7200000" algn="ctr" rotWithShape="0">
                      <a:schemeClr val="tx1"/>
                    </a:outerShdw>
                  </a:effectLst>
                  <a:latin typeface="Arial" pitchFamily="34" charset="0"/>
                  <a:cs typeface="Calibri" pitchFamily="34" charset="0"/>
                </a:rPr>
                <a:t>The Plateau Revisited </a:t>
              </a:r>
              <a:endParaRPr lang="en-US" sz="40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grpSp>
      <p:sp>
        <p:nvSpPr>
          <p:cNvPr id="11" name="TextBox 10"/>
          <p:cNvSpPr txBox="1"/>
          <p:nvPr/>
        </p:nvSpPr>
        <p:spPr>
          <a:xfrm>
            <a:off x="0" y="-76200"/>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the people</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grpSp>
        <p:nvGrpSpPr>
          <p:cNvPr id="2" name="Group 80"/>
          <p:cNvGrpSpPr/>
          <p:nvPr/>
        </p:nvGrpSpPr>
        <p:grpSpPr>
          <a:xfrm>
            <a:off x="0" y="762000"/>
            <a:ext cx="9144000" cy="6096000"/>
            <a:chOff x="0" y="762000"/>
            <a:chExt cx="9144000" cy="6096000"/>
          </a:xfrm>
        </p:grpSpPr>
        <p:pic>
          <p:nvPicPr>
            <p:cNvPr id="83" name="Picture 2"/>
            <p:cNvPicPr>
              <a:picLocks noChangeAspect="1" noChangeArrowheads="1"/>
            </p:cNvPicPr>
            <p:nvPr/>
          </p:nvPicPr>
          <p:blipFill>
            <a:blip r:embed="rId3" cstate="print"/>
            <a:srcRect l="10665" t="19630" r="18232" b="16710"/>
            <a:stretch>
              <a:fillRect/>
            </a:stretch>
          </p:blipFill>
          <p:spPr bwMode="auto">
            <a:xfrm>
              <a:off x="0" y="762000"/>
              <a:ext cx="9144000" cy="6096000"/>
            </a:xfrm>
            <a:prstGeom prst="rect">
              <a:avLst/>
            </a:prstGeom>
            <a:noFill/>
            <a:ln w="9525">
              <a:noFill/>
              <a:miter lim="800000"/>
              <a:headEnd/>
              <a:tailEnd/>
            </a:ln>
            <a:effectLst/>
          </p:spPr>
        </p:pic>
        <p:sp>
          <p:nvSpPr>
            <p:cNvPr id="84" name="TextBox 83"/>
            <p:cNvSpPr txBox="1"/>
            <p:nvPr/>
          </p:nvSpPr>
          <p:spPr>
            <a:xfrm>
              <a:off x="0" y="845403"/>
              <a:ext cx="2869119" cy="1200329"/>
            </a:xfrm>
            <a:prstGeom prst="rect">
              <a:avLst/>
            </a:prstGeom>
            <a:noFill/>
          </p:spPr>
          <p:txBody>
            <a:bodyPr wrap="none" rtlCol="0">
              <a:spAutoFit/>
            </a:bodyPr>
            <a:lstStyle/>
            <a:p>
              <a:r>
                <a:rPr lang="en-US" sz="2400" b="1" dirty="0" smtClean="0"/>
                <a:t>Native American </a:t>
              </a:r>
            </a:p>
            <a:p>
              <a:r>
                <a:rPr lang="en-US" sz="2400" b="1" dirty="0" smtClean="0"/>
                <a:t>Reservations on</a:t>
              </a:r>
            </a:p>
            <a:p>
              <a:r>
                <a:rPr lang="en-US" sz="2400" b="1" dirty="0" smtClean="0"/>
                <a:t>the Colorado Plateau</a:t>
              </a:r>
              <a:endParaRPr lang="en-US" sz="2400" b="1" dirty="0"/>
            </a:p>
          </p:txBody>
        </p:sp>
      </p:grpSp>
      <p:sp>
        <p:nvSpPr>
          <p:cNvPr id="42" name="TextBox 41"/>
          <p:cNvSpPr txBox="1"/>
          <p:nvPr/>
        </p:nvSpPr>
        <p:spPr>
          <a:xfrm>
            <a:off x="4038600" y="3810000"/>
            <a:ext cx="1397627" cy="523220"/>
          </a:xfrm>
          <a:prstGeom prst="rect">
            <a:avLst/>
          </a:prstGeom>
          <a:noFill/>
        </p:spPr>
        <p:txBody>
          <a:bodyPr wrap="none" rtlCol="0">
            <a:spAutoFit/>
          </a:bodyPr>
          <a:lstStyle/>
          <a:p>
            <a:r>
              <a:rPr lang="en-US" sz="2800" b="1" dirty="0" smtClean="0">
                <a:solidFill>
                  <a:schemeClr val="bg1"/>
                </a:solidFill>
              </a:rPr>
              <a:t>NAVAJO</a:t>
            </a:r>
            <a:endParaRPr lang="en-US" sz="2800" b="1" dirty="0">
              <a:solidFill>
                <a:schemeClr val="bg1"/>
              </a:solidFill>
            </a:endParaRPr>
          </a:p>
        </p:txBody>
      </p:sp>
      <p:sp>
        <p:nvSpPr>
          <p:cNvPr id="44" name="TextBox 43"/>
          <p:cNvSpPr txBox="1"/>
          <p:nvPr/>
        </p:nvSpPr>
        <p:spPr>
          <a:xfrm>
            <a:off x="3810000" y="4343400"/>
            <a:ext cx="939681" cy="523220"/>
          </a:xfrm>
          <a:prstGeom prst="rect">
            <a:avLst/>
          </a:prstGeom>
          <a:noFill/>
        </p:spPr>
        <p:txBody>
          <a:bodyPr wrap="none" rtlCol="0">
            <a:spAutoFit/>
          </a:bodyPr>
          <a:lstStyle/>
          <a:p>
            <a:r>
              <a:rPr lang="en-US" sz="2800" b="1" dirty="0" smtClean="0">
                <a:solidFill>
                  <a:schemeClr val="bg1"/>
                </a:solidFill>
                <a:effectLst>
                  <a:outerShdw dist="50800" dir="7200000" algn="ctr" rotWithShape="0">
                    <a:schemeClr val="tx1"/>
                  </a:outerShdw>
                </a:effectLst>
              </a:rPr>
              <a:t>HOPI</a:t>
            </a:r>
            <a:endParaRPr lang="en-US" sz="2800" b="1" dirty="0">
              <a:solidFill>
                <a:schemeClr val="bg1"/>
              </a:solidFill>
              <a:effectLst>
                <a:outerShdw dist="50800" dir="7200000" algn="ctr" rotWithShape="0">
                  <a:schemeClr val="tx1"/>
                </a:outerShdw>
              </a:effectLst>
            </a:endParaRPr>
          </a:p>
        </p:txBody>
      </p:sp>
      <p:sp>
        <p:nvSpPr>
          <p:cNvPr id="45" name="TextBox 44"/>
          <p:cNvSpPr txBox="1"/>
          <p:nvPr/>
        </p:nvSpPr>
        <p:spPr>
          <a:xfrm>
            <a:off x="3886200" y="5486400"/>
            <a:ext cx="1374351" cy="523220"/>
          </a:xfrm>
          <a:prstGeom prst="rect">
            <a:avLst/>
          </a:prstGeom>
          <a:noFill/>
        </p:spPr>
        <p:txBody>
          <a:bodyPr wrap="none" rtlCol="0">
            <a:spAutoFit/>
          </a:bodyPr>
          <a:lstStyle/>
          <a:p>
            <a:r>
              <a:rPr lang="en-US" sz="2800" b="1" dirty="0" smtClean="0"/>
              <a:t>APACHE</a:t>
            </a:r>
            <a:endParaRPr lang="en-US" sz="2800" b="1" dirty="0"/>
          </a:p>
        </p:txBody>
      </p:sp>
      <p:sp>
        <p:nvSpPr>
          <p:cNvPr id="46" name="TextBox 45"/>
          <p:cNvSpPr txBox="1"/>
          <p:nvPr/>
        </p:nvSpPr>
        <p:spPr>
          <a:xfrm>
            <a:off x="1295400" y="2971800"/>
            <a:ext cx="1251946" cy="523220"/>
          </a:xfrm>
          <a:prstGeom prst="rect">
            <a:avLst/>
          </a:prstGeom>
          <a:solidFill>
            <a:schemeClr val="bg1">
              <a:lumMod val="85000"/>
            </a:schemeClr>
          </a:solidFill>
        </p:spPr>
        <p:txBody>
          <a:bodyPr wrap="none" rtlCol="0">
            <a:spAutoFit/>
          </a:bodyPr>
          <a:lstStyle/>
          <a:p>
            <a:r>
              <a:rPr lang="en-US" sz="2800" b="1" dirty="0" smtClean="0"/>
              <a:t>PAIUTE</a:t>
            </a:r>
            <a:endParaRPr lang="en-US" sz="2800" b="1" dirty="0"/>
          </a:p>
        </p:txBody>
      </p:sp>
      <p:grpSp>
        <p:nvGrpSpPr>
          <p:cNvPr id="50" name="Group 49"/>
          <p:cNvGrpSpPr/>
          <p:nvPr/>
        </p:nvGrpSpPr>
        <p:grpSpPr>
          <a:xfrm>
            <a:off x="5410200" y="2743200"/>
            <a:ext cx="1447800" cy="523220"/>
            <a:chOff x="6172200" y="2209800"/>
            <a:chExt cx="1447800" cy="523220"/>
          </a:xfrm>
        </p:grpSpPr>
        <p:pic>
          <p:nvPicPr>
            <p:cNvPr id="48" name="Picture 2"/>
            <p:cNvPicPr>
              <a:picLocks noChangeAspect="1" noChangeArrowheads="1"/>
            </p:cNvPicPr>
            <p:nvPr/>
          </p:nvPicPr>
          <p:blipFill>
            <a:blip r:embed="rId3" cstate="print"/>
            <a:srcRect l="54512" t="33158" r="37193" b="62068"/>
            <a:stretch>
              <a:fillRect/>
            </a:stretch>
          </p:blipFill>
          <p:spPr bwMode="auto">
            <a:xfrm>
              <a:off x="6172200" y="2209800"/>
              <a:ext cx="1447800" cy="381000"/>
            </a:xfrm>
            <a:prstGeom prst="rect">
              <a:avLst/>
            </a:prstGeom>
            <a:noFill/>
            <a:ln w="9525">
              <a:noFill/>
              <a:miter lim="800000"/>
              <a:headEnd/>
              <a:tailEnd/>
            </a:ln>
            <a:effectLst/>
          </p:spPr>
        </p:pic>
        <p:sp>
          <p:nvSpPr>
            <p:cNvPr id="43" name="TextBox 42"/>
            <p:cNvSpPr txBox="1"/>
            <p:nvPr/>
          </p:nvSpPr>
          <p:spPr>
            <a:xfrm>
              <a:off x="6629400" y="2209800"/>
              <a:ext cx="771365" cy="523220"/>
            </a:xfrm>
            <a:prstGeom prst="rect">
              <a:avLst/>
            </a:prstGeom>
            <a:noFill/>
          </p:spPr>
          <p:txBody>
            <a:bodyPr wrap="none" rtlCol="0">
              <a:spAutoFit/>
            </a:bodyPr>
            <a:lstStyle/>
            <a:p>
              <a:r>
                <a:rPr lang="en-US" sz="2800" b="1" dirty="0" smtClean="0"/>
                <a:t>UTE</a:t>
              </a:r>
              <a:endParaRPr lang="en-US" sz="2800" b="1" dirty="0"/>
            </a:p>
          </p:txBody>
        </p:sp>
      </p:grpSp>
      <p:grpSp>
        <p:nvGrpSpPr>
          <p:cNvPr id="22" name="Group 21"/>
          <p:cNvGrpSpPr/>
          <p:nvPr/>
        </p:nvGrpSpPr>
        <p:grpSpPr>
          <a:xfrm>
            <a:off x="6212324" y="4695180"/>
            <a:ext cx="523220" cy="1435982"/>
            <a:chOff x="6212324" y="4695180"/>
            <a:chExt cx="523220" cy="1435982"/>
          </a:xfrm>
        </p:grpSpPr>
        <p:pic>
          <p:nvPicPr>
            <p:cNvPr id="52" name="Picture 2"/>
            <p:cNvPicPr>
              <a:picLocks noChangeAspect="1" noChangeArrowheads="1"/>
            </p:cNvPicPr>
            <p:nvPr/>
          </p:nvPicPr>
          <p:blipFill>
            <a:blip r:embed="rId3" cstate="print"/>
            <a:srcRect l="54512" t="33158" r="37193" b="62068"/>
            <a:stretch>
              <a:fillRect/>
            </a:stretch>
          </p:blipFill>
          <p:spPr bwMode="auto">
            <a:xfrm rot="18203411">
              <a:off x="5750474" y="5357267"/>
              <a:ext cx="1289825" cy="257965"/>
            </a:xfrm>
            <a:prstGeom prst="rect">
              <a:avLst/>
            </a:prstGeom>
            <a:noFill/>
            <a:ln w="9525">
              <a:noFill/>
              <a:miter lim="800000"/>
              <a:headEnd/>
              <a:tailEnd/>
            </a:ln>
            <a:effectLst/>
          </p:spPr>
        </p:pic>
        <p:sp>
          <p:nvSpPr>
            <p:cNvPr id="47" name="TextBox 46"/>
            <p:cNvSpPr txBox="1"/>
            <p:nvPr/>
          </p:nvSpPr>
          <p:spPr>
            <a:xfrm rot="18284434">
              <a:off x="5786823" y="5120681"/>
              <a:ext cx="1374222" cy="523220"/>
            </a:xfrm>
            <a:prstGeom prst="rect">
              <a:avLst/>
            </a:prstGeom>
            <a:noFill/>
          </p:spPr>
          <p:txBody>
            <a:bodyPr wrap="none" rtlCol="0">
              <a:spAutoFit/>
            </a:bodyPr>
            <a:lstStyle/>
            <a:p>
              <a:r>
                <a:rPr lang="en-US" sz="2800" b="1" dirty="0" smtClean="0"/>
                <a:t>PUEBLO</a:t>
              </a:r>
              <a:endParaRPr lang="en-US" sz="2800" b="1" dirty="0"/>
            </a:p>
          </p:txBody>
        </p:sp>
      </p:grpSp>
      <p:sp>
        <p:nvSpPr>
          <p:cNvPr id="23" name="TextBox 22"/>
          <p:cNvSpPr txBox="1"/>
          <p:nvPr/>
        </p:nvSpPr>
        <p:spPr>
          <a:xfrm>
            <a:off x="6503534" y="0"/>
            <a:ext cx="2640466" cy="769441"/>
          </a:xfrm>
          <a:prstGeom prst="rect">
            <a:avLst/>
          </a:prstGeom>
          <a:noFill/>
        </p:spPr>
        <p:txBody>
          <a:bodyPr wrap="none" rtlCol="0">
            <a:spAutoFit/>
          </a:bodyPr>
          <a:lstStyle/>
          <a:p>
            <a:r>
              <a:rPr lang="en-US" sz="4400" b="1" dirty="0" smtClean="0"/>
              <a:t>1868-1891</a:t>
            </a:r>
            <a:endParaRPr lang="en-US" sz="4400" b="1" dirty="0"/>
          </a:p>
        </p:txBody>
      </p:sp>
      <p:sp>
        <p:nvSpPr>
          <p:cNvPr id="24" name="TextBox 23"/>
          <p:cNvSpPr txBox="1"/>
          <p:nvPr/>
        </p:nvSpPr>
        <p:spPr>
          <a:xfrm>
            <a:off x="7162800" y="0"/>
            <a:ext cx="1326004" cy="769441"/>
          </a:xfrm>
          <a:prstGeom prst="rect">
            <a:avLst/>
          </a:prstGeom>
          <a:noFill/>
        </p:spPr>
        <p:txBody>
          <a:bodyPr wrap="none" rtlCol="0">
            <a:spAutoFit/>
          </a:bodyPr>
          <a:lstStyle/>
          <a:p>
            <a:r>
              <a:rPr lang="en-US" sz="4400" b="1" dirty="0" smtClean="0"/>
              <a:t>1900</a:t>
            </a:r>
            <a:endParaRPr lang="en-US" sz="44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grpId="0" nodeType="withEffect">
                                  <p:stCondLst>
                                    <p:cond delay="0"/>
                                  </p:stCondLst>
                                  <p:childTnLst>
                                    <p:anim calcmode="lin" valueType="num">
                                      <p:cBhvr>
                                        <p:cTn id="6" dur="1000"/>
                                        <p:tgtEl>
                                          <p:spTgt spid="23"/>
                                        </p:tgtEl>
                                        <p:attrNameLst>
                                          <p:attrName>ppt_w</p:attrName>
                                        </p:attrNameLst>
                                      </p:cBhvr>
                                      <p:tavLst>
                                        <p:tav tm="0">
                                          <p:val>
                                            <p:strVal val="ppt_w"/>
                                          </p:val>
                                        </p:tav>
                                        <p:tav tm="100000">
                                          <p:val>
                                            <p:fltVal val="0"/>
                                          </p:val>
                                        </p:tav>
                                      </p:tavLst>
                                    </p:anim>
                                    <p:anim calcmode="lin" valueType="num">
                                      <p:cBhvr>
                                        <p:cTn id="7" dur="1000"/>
                                        <p:tgtEl>
                                          <p:spTgt spid="23"/>
                                        </p:tgtEl>
                                        <p:attrNameLst>
                                          <p:attrName>ppt_h</p:attrName>
                                        </p:attrNameLst>
                                      </p:cBhvr>
                                      <p:tavLst>
                                        <p:tav tm="0">
                                          <p:val>
                                            <p:strVal val="ppt_h"/>
                                          </p:val>
                                        </p:tav>
                                        <p:tav tm="100000">
                                          <p:val>
                                            <p:fltVal val="0"/>
                                          </p:val>
                                        </p:tav>
                                      </p:tavLst>
                                    </p:anim>
                                    <p:anim calcmode="lin" valueType="num">
                                      <p:cBhvr>
                                        <p:cTn id="8" dur="1000"/>
                                        <p:tgtEl>
                                          <p:spTgt spid="23"/>
                                        </p:tgtEl>
                                        <p:attrNameLst>
                                          <p:attrName>style.rotation</p:attrName>
                                        </p:attrNameLst>
                                      </p:cBhvr>
                                      <p:tavLst>
                                        <p:tav tm="0">
                                          <p:val>
                                            <p:fltVal val="0"/>
                                          </p:val>
                                        </p:tav>
                                        <p:tav tm="100000">
                                          <p:val>
                                            <p:fltVal val="360"/>
                                          </p:val>
                                        </p:tav>
                                      </p:tavLst>
                                    </p:anim>
                                    <p:animEffect transition="out" filter="fade">
                                      <p:cBhvr>
                                        <p:cTn id="9" dur="1000"/>
                                        <p:tgtEl>
                                          <p:spTgt spid="23"/>
                                        </p:tgtEl>
                                      </p:cBhvr>
                                    </p:animEffect>
                                    <p:set>
                                      <p:cBhvr>
                                        <p:cTn id="10" dur="1" fill="hold">
                                          <p:stCondLst>
                                            <p:cond delay="999"/>
                                          </p:stCondLst>
                                        </p:cTn>
                                        <p:tgtEl>
                                          <p:spTgt spid="23"/>
                                        </p:tgtEl>
                                        <p:attrNameLst>
                                          <p:attrName>style.visibility</p:attrName>
                                        </p:attrNameLst>
                                      </p:cBhvr>
                                      <p:to>
                                        <p:strVal val="hidden"/>
                                      </p:to>
                                    </p:set>
                                  </p:childTnLst>
                                </p:cTn>
                              </p:par>
                              <p:par>
                                <p:cTn id="11" presetID="49" presetClass="entr" presetSubtype="0" decel="10000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1000" fill="hold"/>
                                        <p:tgtEl>
                                          <p:spTgt spid="24"/>
                                        </p:tgtEl>
                                        <p:attrNameLst>
                                          <p:attrName>ppt_w</p:attrName>
                                        </p:attrNameLst>
                                      </p:cBhvr>
                                      <p:tavLst>
                                        <p:tav tm="0">
                                          <p:val>
                                            <p:fltVal val="0"/>
                                          </p:val>
                                        </p:tav>
                                        <p:tav tm="100000">
                                          <p:val>
                                            <p:strVal val="#ppt_w"/>
                                          </p:val>
                                        </p:tav>
                                      </p:tavLst>
                                    </p:anim>
                                    <p:anim calcmode="lin" valueType="num">
                                      <p:cBhvr>
                                        <p:cTn id="14" dur="1000" fill="hold"/>
                                        <p:tgtEl>
                                          <p:spTgt spid="24"/>
                                        </p:tgtEl>
                                        <p:attrNameLst>
                                          <p:attrName>ppt_h</p:attrName>
                                        </p:attrNameLst>
                                      </p:cBhvr>
                                      <p:tavLst>
                                        <p:tav tm="0">
                                          <p:val>
                                            <p:fltVal val="0"/>
                                          </p:val>
                                        </p:tav>
                                        <p:tav tm="100000">
                                          <p:val>
                                            <p:strVal val="#ppt_h"/>
                                          </p:val>
                                        </p:tav>
                                      </p:tavLst>
                                    </p:anim>
                                    <p:anim calcmode="lin" valueType="num">
                                      <p:cBhvr>
                                        <p:cTn id="15" dur="1000" fill="hold"/>
                                        <p:tgtEl>
                                          <p:spTgt spid="24"/>
                                        </p:tgtEl>
                                        <p:attrNameLst>
                                          <p:attrName>style.rotation</p:attrName>
                                        </p:attrNameLst>
                                      </p:cBhvr>
                                      <p:tavLst>
                                        <p:tav tm="0">
                                          <p:val>
                                            <p:fltVal val="360"/>
                                          </p:val>
                                        </p:tav>
                                        <p:tav tm="100000">
                                          <p:val>
                                            <p:fltVal val="0"/>
                                          </p:val>
                                        </p:tav>
                                      </p:tavLst>
                                    </p:anim>
                                    <p:animEffect transition="in" filter="fade">
                                      <p:cBhvr>
                                        <p:cTn id="16" dur="1000"/>
                                        <p:tgtEl>
                                          <p:spTgt spid="24"/>
                                        </p:tgtEl>
                                      </p:cBhvr>
                                    </p:animEffect>
                                  </p:childTnLst>
                                </p:cTn>
                              </p:par>
                            </p:childTnLst>
                          </p:cTn>
                        </p:par>
                        <p:par>
                          <p:cTn id="17" fill="hold">
                            <p:stCondLst>
                              <p:cond delay="1000"/>
                            </p:stCondLst>
                            <p:childTnLst>
                              <p:par>
                                <p:cTn id="18" presetID="53" presetClass="entr" presetSubtype="0" fill="hold" grpId="0" nodeType="after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fltVal val="0"/>
                                          </p:val>
                                        </p:tav>
                                        <p:tav tm="100000">
                                          <p:val>
                                            <p:strVal val="#ppt_w"/>
                                          </p:val>
                                        </p:tav>
                                      </p:tavLst>
                                    </p:anim>
                                    <p:anim calcmode="lin" valueType="num">
                                      <p:cBhvr>
                                        <p:cTn id="21" dur="1000" fill="hold"/>
                                        <p:tgtEl>
                                          <p:spTgt spid="45"/>
                                        </p:tgtEl>
                                        <p:attrNameLst>
                                          <p:attrName>ppt_h</p:attrName>
                                        </p:attrNameLst>
                                      </p:cBhvr>
                                      <p:tavLst>
                                        <p:tav tm="0">
                                          <p:val>
                                            <p:fltVal val="0"/>
                                          </p:val>
                                        </p:tav>
                                        <p:tav tm="100000">
                                          <p:val>
                                            <p:strVal val="#ppt_h"/>
                                          </p:val>
                                        </p:tav>
                                      </p:tavLst>
                                    </p:anim>
                                    <p:animEffect transition="in" filter="fade">
                                      <p:cBhvr>
                                        <p:cTn id="22" dur="1000"/>
                                        <p:tgtEl>
                                          <p:spTgt spid="45"/>
                                        </p:tgtEl>
                                      </p:cBhvr>
                                    </p:animEffect>
                                  </p:childTnLst>
                                </p:cTn>
                              </p:par>
                            </p:childTnLst>
                          </p:cTn>
                        </p:par>
                        <p:par>
                          <p:cTn id="23" fill="hold">
                            <p:stCondLst>
                              <p:cond delay="2000"/>
                            </p:stCondLst>
                            <p:childTnLst>
                              <p:par>
                                <p:cTn id="24" presetID="53" presetClass="entr" presetSubtype="0"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1000" fill="hold"/>
                                        <p:tgtEl>
                                          <p:spTgt spid="22"/>
                                        </p:tgtEl>
                                        <p:attrNameLst>
                                          <p:attrName>ppt_w</p:attrName>
                                        </p:attrNameLst>
                                      </p:cBhvr>
                                      <p:tavLst>
                                        <p:tav tm="0">
                                          <p:val>
                                            <p:fltVal val="0"/>
                                          </p:val>
                                        </p:tav>
                                        <p:tav tm="100000">
                                          <p:val>
                                            <p:strVal val="#ppt_w"/>
                                          </p:val>
                                        </p:tav>
                                      </p:tavLst>
                                    </p:anim>
                                    <p:anim calcmode="lin" valueType="num">
                                      <p:cBhvr>
                                        <p:cTn id="27" dur="1000" fill="hold"/>
                                        <p:tgtEl>
                                          <p:spTgt spid="22"/>
                                        </p:tgtEl>
                                        <p:attrNameLst>
                                          <p:attrName>ppt_h</p:attrName>
                                        </p:attrNameLst>
                                      </p:cBhvr>
                                      <p:tavLst>
                                        <p:tav tm="0">
                                          <p:val>
                                            <p:fltVal val="0"/>
                                          </p:val>
                                        </p:tav>
                                        <p:tav tm="100000">
                                          <p:val>
                                            <p:strVal val="#ppt_h"/>
                                          </p:val>
                                        </p:tav>
                                      </p:tavLst>
                                    </p:anim>
                                    <p:animEffect transition="in" filter="fade">
                                      <p:cBhvr>
                                        <p:cTn id="28" dur="1000"/>
                                        <p:tgtEl>
                                          <p:spTgt spid="22"/>
                                        </p:tgtEl>
                                      </p:cBhvr>
                                    </p:animEffect>
                                  </p:childTnLst>
                                </p:cTn>
                              </p:par>
                            </p:childTnLst>
                          </p:cTn>
                        </p:par>
                        <p:par>
                          <p:cTn id="29" fill="hold">
                            <p:stCondLst>
                              <p:cond delay="3000"/>
                            </p:stCondLst>
                            <p:childTnLst>
                              <p:par>
                                <p:cTn id="30" presetID="53" presetClass="entr" presetSubtype="0" fill="hold" grpId="0" nodeType="after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p:cTn id="32" dur="1000" fill="hold"/>
                                        <p:tgtEl>
                                          <p:spTgt spid="44"/>
                                        </p:tgtEl>
                                        <p:attrNameLst>
                                          <p:attrName>ppt_w</p:attrName>
                                        </p:attrNameLst>
                                      </p:cBhvr>
                                      <p:tavLst>
                                        <p:tav tm="0">
                                          <p:val>
                                            <p:fltVal val="0"/>
                                          </p:val>
                                        </p:tav>
                                        <p:tav tm="100000">
                                          <p:val>
                                            <p:strVal val="#ppt_w"/>
                                          </p:val>
                                        </p:tav>
                                      </p:tavLst>
                                    </p:anim>
                                    <p:anim calcmode="lin" valueType="num">
                                      <p:cBhvr>
                                        <p:cTn id="33" dur="1000" fill="hold"/>
                                        <p:tgtEl>
                                          <p:spTgt spid="44"/>
                                        </p:tgtEl>
                                        <p:attrNameLst>
                                          <p:attrName>ppt_h</p:attrName>
                                        </p:attrNameLst>
                                      </p:cBhvr>
                                      <p:tavLst>
                                        <p:tav tm="0">
                                          <p:val>
                                            <p:fltVal val="0"/>
                                          </p:val>
                                        </p:tav>
                                        <p:tav tm="100000">
                                          <p:val>
                                            <p:strVal val="#ppt_h"/>
                                          </p:val>
                                        </p:tav>
                                      </p:tavLst>
                                    </p:anim>
                                    <p:animEffect transition="in" filter="fade">
                                      <p:cBhvr>
                                        <p:cTn id="34" dur="1000"/>
                                        <p:tgtEl>
                                          <p:spTgt spid="44"/>
                                        </p:tgtEl>
                                      </p:cBhvr>
                                    </p:animEffect>
                                  </p:childTnLst>
                                </p:cTn>
                              </p:par>
                            </p:childTnLst>
                          </p:cTn>
                        </p:par>
                        <p:par>
                          <p:cTn id="35" fill="hold">
                            <p:stCondLst>
                              <p:cond delay="4000"/>
                            </p:stCondLst>
                            <p:childTnLst>
                              <p:par>
                                <p:cTn id="36" presetID="53" presetClass="entr" presetSubtype="0" fill="hold" grpId="0" nodeType="afterEffect">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cBhvr>
                                        <p:cTn id="38" dur="1000" fill="hold"/>
                                        <p:tgtEl>
                                          <p:spTgt spid="42"/>
                                        </p:tgtEl>
                                        <p:attrNameLst>
                                          <p:attrName>ppt_w</p:attrName>
                                        </p:attrNameLst>
                                      </p:cBhvr>
                                      <p:tavLst>
                                        <p:tav tm="0">
                                          <p:val>
                                            <p:fltVal val="0"/>
                                          </p:val>
                                        </p:tav>
                                        <p:tav tm="100000">
                                          <p:val>
                                            <p:strVal val="#ppt_w"/>
                                          </p:val>
                                        </p:tav>
                                      </p:tavLst>
                                    </p:anim>
                                    <p:anim calcmode="lin" valueType="num">
                                      <p:cBhvr>
                                        <p:cTn id="39" dur="1000" fill="hold"/>
                                        <p:tgtEl>
                                          <p:spTgt spid="42"/>
                                        </p:tgtEl>
                                        <p:attrNameLst>
                                          <p:attrName>ppt_h</p:attrName>
                                        </p:attrNameLst>
                                      </p:cBhvr>
                                      <p:tavLst>
                                        <p:tav tm="0">
                                          <p:val>
                                            <p:fltVal val="0"/>
                                          </p:val>
                                        </p:tav>
                                        <p:tav tm="100000">
                                          <p:val>
                                            <p:strVal val="#ppt_h"/>
                                          </p:val>
                                        </p:tav>
                                      </p:tavLst>
                                    </p:anim>
                                    <p:animEffect transition="in" filter="fade">
                                      <p:cBhvr>
                                        <p:cTn id="40" dur="1000"/>
                                        <p:tgtEl>
                                          <p:spTgt spid="42"/>
                                        </p:tgtEl>
                                      </p:cBhvr>
                                    </p:animEffect>
                                  </p:childTnLst>
                                </p:cTn>
                              </p:par>
                            </p:childTnLst>
                          </p:cTn>
                        </p:par>
                        <p:par>
                          <p:cTn id="41" fill="hold">
                            <p:stCondLst>
                              <p:cond delay="5000"/>
                            </p:stCondLst>
                            <p:childTnLst>
                              <p:par>
                                <p:cTn id="42" presetID="53" presetClass="entr" presetSubtype="0" fill="hold" grpId="0" nodeType="after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p:cTn id="44" dur="1000" fill="hold"/>
                                        <p:tgtEl>
                                          <p:spTgt spid="46"/>
                                        </p:tgtEl>
                                        <p:attrNameLst>
                                          <p:attrName>ppt_w</p:attrName>
                                        </p:attrNameLst>
                                      </p:cBhvr>
                                      <p:tavLst>
                                        <p:tav tm="0">
                                          <p:val>
                                            <p:fltVal val="0"/>
                                          </p:val>
                                        </p:tav>
                                        <p:tav tm="100000">
                                          <p:val>
                                            <p:strVal val="#ppt_w"/>
                                          </p:val>
                                        </p:tav>
                                      </p:tavLst>
                                    </p:anim>
                                    <p:anim calcmode="lin" valueType="num">
                                      <p:cBhvr>
                                        <p:cTn id="45" dur="1000" fill="hold"/>
                                        <p:tgtEl>
                                          <p:spTgt spid="46"/>
                                        </p:tgtEl>
                                        <p:attrNameLst>
                                          <p:attrName>ppt_h</p:attrName>
                                        </p:attrNameLst>
                                      </p:cBhvr>
                                      <p:tavLst>
                                        <p:tav tm="0">
                                          <p:val>
                                            <p:fltVal val="0"/>
                                          </p:val>
                                        </p:tav>
                                        <p:tav tm="100000">
                                          <p:val>
                                            <p:strVal val="#ppt_h"/>
                                          </p:val>
                                        </p:tav>
                                      </p:tavLst>
                                    </p:anim>
                                    <p:animEffect transition="in" filter="fade">
                                      <p:cBhvr>
                                        <p:cTn id="46" dur="1000"/>
                                        <p:tgtEl>
                                          <p:spTgt spid="46"/>
                                        </p:tgtEl>
                                      </p:cBhvr>
                                    </p:animEffect>
                                  </p:childTnLst>
                                </p:cTn>
                              </p:par>
                            </p:childTnLst>
                          </p:cTn>
                        </p:par>
                        <p:par>
                          <p:cTn id="47" fill="hold">
                            <p:stCondLst>
                              <p:cond delay="6000"/>
                            </p:stCondLst>
                            <p:childTnLst>
                              <p:par>
                                <p:cTn id="48" presetID="53" presetClass="entr" presetSubtype="0" fill="hold" nodeType="after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1000" fill="hold"/>
                                        <p:tgtEl>
                                          <p:spTgt spid="50"/>
                                        </p:tgtEl>
                                        <p:attrNameLst>
                                          <p:attrName>ppt_w</p:attrName>
                                        </p:attrNameLst>
                                      </p:cBhvr>
                                      <p:tavLst>
                                        <p:tav tm="0">
                                          <p:val>
                                            <p:fltVal val="0"/>
                                          </p:val>
                                        </p:tav>
                                        <p:tav tm="100000">
                                          <p:val>
                                            <p:strVal val="#ppt_w"/>
                                          </p:val>
                                        </p:tav>
                                      </p:tavLst>
                                    </p:anim>
                                    <p:anim calcmode="lin" valueType="num">
                                      <p:cBhvr>
                                        <p:cTn id="51" dur="1000" fill="hold"/>
                                        <p:tgtEl>
                                          <p:spTgt spid="50"/>
                                        </p:tgtEl>
                                        <p:attrNameLst>
                                          <p:attrName>ppt_h</p:attrName>
                                        </p:attrNameLst>
                                      </p:cBhvr>
                                      <p:tavLst>
                                        <p:tav tm="0">
                                          <p:val>
                                            <p:fltVal val="0"/>
                                          </p:val>
                                        </p:tav>
                                        <p:tav tm="100000">
                                          <p:val>
                                            <p:strVal val="#ppt_h"/>
                                          </p:val>
                                        </p:tav>
                                      </p:tavLst>
                                    </p:anim>
                                    <p:animEffect transition="in" filter="fade">
                                      <p:cBhvr>
                                        <p:cTn id="52" dur="1000"/>
                                        <p:tgtEl>
                                          <p:spTgt spid="5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1000"/>
                                        <p:tgtEl>
                                          <p:spTgt spid="11"/>
                                        </p:tgtEl>
                                      </p:cBhvr>
                                    </p:animEffect>
                                    <p:set>
                                      <p:cBhvr>
                                        <p:cTn id="57" dur="1" fill="hold">
                                          <p:stCondLst>
                                            <p:cond delay="999"/>
                                          </p:stCondLst>
                                        </p:cTn>
                                        <p:tgtEl>
                                          <p:spTgt spid="11"/>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1000"/>
                                        <p:tgtEl>
                                          <p:spTgt spid="2"/>
                                        </p:tgtEl>
                                      </p:cBhvr>
                                    </p:animEffect>
                                    <p:set>
                                      <p:cBhvr>
                                        <p:cTn id="60" dur="1" fill="hold">
                                          <p:stCondLst>
                                            <p:cond delay="999"/>
                                          </p:stCondLst>
                                        </p:cTn>
                                        <p:tgtEl>
                                          <p:spTgt spid="2"/>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1000"/>
                                        <p:tgtEl>
                                          <p:spTgt spid="50"/>
                                        </p:tgtEl>
                                      </p:cBhvr>
                                    </p:animEffect>
                                    <p:set>
                                      <p:cBhvr>
                                        <p:cTn id="63" dur="1" fill="hold">
                                          <p:stCondLst>
                                            <p:cond delay="999"/>
                                          </p:stCondLst>
                                        </p:cTn>
                                        <p:tgtEl>
                                          <p:spTgt spid="5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46"/>
                                        </p:tgtEl>
                                      </p:cBhvr>
                                    </p:animEffect>
                                    <p:set>
                                      <p:cBhvr>
                                        <p:cTn id="66" dur="1" fill="hold">
                                          <p:stCondLst>
                                            <p:cond delay="999"/>
                                          </p:stCondLst>
                                        </p:cTn>
                                        <p:tgtEl>
                                          <p:spTgt spid="46"/>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42"/>
                                        </p:tgtEl>
                                      </p:cBhvr>
                                    </p:animEffect>
                                    <p:set>
                                      <p:cBhvr>
                                        <p:cTn id="69" dur="1" fill="hold">
                                          <p:stCondLst>
                                            <p:cond delay="999"/>
                                          </p:stCondLst>
                                        </p:cTn>
                                        <p:tgtEl>
                                          <p:spTgt spid="42"/>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44"/>
                                        </p:tgtEl>
                                      </p:cBhvr>
                                    </p:animEffect>
                                    <p:set>
                                      <p:cBhvr>
                                        <p:cTn id="72" dur="1" fill="hold">
                                          <p:stCondLst>
                                            <p:cond delay="999"/>
                                          </p:stCondLst>
                                        </p:cTn>
                                        <p:tgtEl>
                                          <p:spTgt spid="44"/>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45"/>
                                        </p:tgtEl>
                                      </p:cBhvr>
                                    </p:animEffect>
                                    <p:set>
                                      <p:cBhvr>
                                        <p:cTn id="75" dur="1" fill="hold">
                                          <p:stCondLst>
                                            <p:cond delay="999"/>
                                          </p:stCondLst>
                                        </p:cTn>
                                        <p:tgtEl>
                                          <p:spTgt spid="45"/>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1000"/>
                                        <p:tgtEl>
                                          <p:spTgt spid="22"/>
                                        </p:tgtEl>
                                      </p:cBhvr>
                                    </p:animEffect>
                                    <p:set>
                                      <p:cBhvr>
                                        <p:cTn id="78" dur="1" fill="hold">
                                          <p:stCondLst>
                                            <p:cond delay="999"/>
                                          </p:stCondLst>
                                        </p:cTn>
                                        <p:tgtEl>
                                          <p:spTgt spid="22"/>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000"/>
                                        <p:tgtEl>
                                          <p:spTgt spid="24"/>
                                        </p:tgtEl>
                                      </p:cBhvr>
                                    </p:animEffect>
                                    <p:set>
                                      <p:cBhvr>
                                        <p:cTn id="81" dur="1" fill="hold">
                                          <p:stCondLst>
                                            <p:cond delay="999"/>
                                          </p:stCondLst>
                                        </p:cTn>
                                        <p:tgtEl>
                                          <p:spTgt spid="24"/>
                                        </p:tgtEl>
                                        <p:attrNameLst>
                                          <p:attrName>style.visibility</p:attrName>
                                        </p:attrNameLst>
                                      </p:cBhvr>
                                      <p:to>
                                        <p:strVal val="hidden"/>
                                      </p:to>
                                    </p:set>
                                  </p:childTnLst>
                                </p:cTn>
                              </p:par>
                              <p:par>
                                <p:cTn id="82" presetID="10" presetClass="entr" presetSubtype="0" fill="hold" nodeType="withEffect">
                                  <p:stCondLst>
                                    <p:cond delay="50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2" grpId="0"/>
      <p:bldP spid="42" grpId="1"/>
      <p:bldP spid="44" grpId="0"/>
      <p:bldP spid="44" grpId="1"/>
      <p:bldP spid="45" grpId="0"/>
      <p:bldP spid="45" grpId="1"/>
      <p:bldP spid="46" grpId="0" animBg="1"/>
      <p:bldP spid="46" grpId="1" animBg="1"/>
      <p:bldP spid="23" grpId="0"/>
      <p:bldP spid="24" grpId="0"/>
      <p:bldP spid="24" grpId="1"/>
    </p:bldLst>
  </p:timing>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 name="Group 9"/>
          <p:cNvGrpSpPr/>
          <p:nvPr/>
        </p:nvGrpSpPr>
        <p:grpSpPr>
          <a:xfrm>
            <a:off x="0" y="762000"/>
            <a:ext cx="9144000" cy="6096000"/>
            <a:chOff x="0" y="762000"/>
            <a:chExt cx="9144000" cy="6096000"/>
          </a:xfrm>
        </p:grpSpPr>
        <p:pic>
          <p:nvPicPr>
            <p:cNvPr id="5" name="Picture 2"/>
            <p:cNvPicPr>
              <a:picLocks noChangeAspect="1" noChangeArrowheads="1"/>
            </p:cNvPicPr>
            <p:nvPr/>
          </p:nvPicPr>
          <p:blipFill>
            <a:blip r:embed="rId2" cstate="print"/>
            <a:srcRect l="10665" t="19630" r="18232" b="16710"/>
            <a:stretch>
              <a:fillRect/>
            </a:stretch>
          </p:blipFill>
          <p:spPr bwMode="auto">
            <a:xfrm>
              <a:off x="0" y="762000"/>
              <a:ext cx="9144000" cy="6096000"/>
            </a:xfrm>
            <a:prstGeom prst="rect">
              <a:avLst/>
            </a:prstGeom>
            <a:noFill/>
            <a:ln w="9525">
              <a:noFill/>
              <a:miter lim="800000"/>
              <a:headEnd/>
              <a:tailEnd/>
            </a:ln>
            <a:effectLst/>
          </p:spPr>
        </p:pic>
        <p:sp>
          <p:nvSpPr>
            <p:cNvPr id="9" name="TextBox 8"/>
            <p:cNvSpPr txBox="1"/>
            <p:nvPr/>
          </p:nvSpPr>
          <p:spPr>
            <a:xfrm>
              <a:off x="0" y="845403"/>
              <a:ext cx="4085670" cy="830997"/>
            </a:xfrm>
            <a:prstGeom prst="rect">
              <a:avLst/>
            </a:prstGeom>
            <a:noFill/>
          </p:spPr>
          <p:txBody>
            <a:bodyPr wrap="none" rtlCol="0">
              <a:spAutoFit/>
            </a:bodyPr>
            <a:lstStyle/>
            <a:p>
              <a:r>
                <a:rPr lang="en-US" sz="2400" b="1" dirty="0" smtClean="0"/>
                <a:t>Native American Reservations </a:t>
              </a:r>
            </a:p>
            <a:p>
              <a:r>
                <a:rPr lang="en-US" sz="2400" b="1" dirty="0" smtClean="0"/>
                <a:t>On the Colorado Plateau</a:t>
              </a:r>
              <a:endParaRPr lang="en-US" sz="2400" b="1" dirty="0"/>
            </a:p>
          </p:txBody>
        </p:sp>
      </p:grpSp>
      <p:sp>
        <p:nvSpPr>
          <p:cNvPr id="2" name="Rectangle 1"/>
          <p:cNvSpPr/>
          <p:nvPr/>
        </p:nvSpPr>
        <p:spPr>
          <a:xfrm>
            <a:off x="0" y="0"/>
            <a:ext cx="9144000" cy="369332"/>
          </a:xfrm>
          <a:prstGeom prst="rect">
            <a:avLst/>
          </a:prstGeom>
        </p:spPr>
        <p:txBody>
          <a:bodyPr wrap="square">
            <a:spAutoFit/>
          </a:bodyPr>
          <a:lstStyle/>
          <a:p>
            <a:r>
              <a:rPr lang="en-US" dirty="0" smtClean="0"/>
              <a:t>https://www.fgdc.gov/grants/2005CAP/projects/05HQAG0140_map/image_view_fullscreen</a:t>
            </a:r>
            <a:endParaRPr lang="en-US" dirty="0"/>
          </a:p>
        </p:txBody>
      </p:sp>
      <p:pic>
        <p:nvPicPr>
          <p:cNvPr id="52226" name="Picture 2"/>
          <p:cNvPicPr>
            <a:picLocks noChangeAspect="1" noChangeArrowheads="1"/>
          </p:cNvPicPr>
          <p:nvPr/>
        </p:nvPicPr>
        <p:blipFill>
          <a:blip r:embed="rId2" cstate="print"/>
          <a:srcRect/>
          <a:stretch>
            <a:fillRect/>
          </a:stretch>
        </p:blipFill>
        <p:spPr bwMode="auto">
          <a:xfrm>
            <a:off x="1981200" y="533400"/>
            <a:ext cx="6951522" cy="5176228"/>
          </a:xfrm>
          <a:prstGeom prst="rect">
            <a:avLst/>
          </a:prstGeom>
          <a:noFill/>
          <a:ln w="9525">
            <a:noFill/>
            <a:miter lim="800000"/>
            <a:headEnd/>
            <a:tailEnd/>
          </a:ln>
          <a:effectLst/>
        </p:spPr>
      </p:pic>
      <p:sp>
        <p:nvSpPr>
          <p:cNvPr id="4" name="TextBox 3"/>
          <p:cNvSpPr txBox="1"/>
          <p:nvPr/>
        </p:nvSpPr>
        <p:spPr>
          <a:xfrm>
            <a:off x="0" y="4826675"/>
            <a:ext cx="2819400" cy="2031325"/>
          </a:xfrm>
          <a:prstGeom prst="rect">
            <a:avLst/>
          </a:prstGeom>
          <a:noFill/>
        </p:spPr>
        <p:txBody>
          <a:bodyPr wrap="square" rtlCol="0">
            <a:spAutoFit/>
          </a:bodyPr>
          <a:lstStyle/>
          <a:p>
            <a:r>
              <a:rPr lang="en-US" b="1" dirty="0" smtClean="0"/>
              <a:t>MOVE TO RESERVATIONS:</a:t>
            </a:r>
          </a:p>
          <a:p>
            <a:r>
              <a:rPr lang="en-US" dirty="0" smtClean="0"/>
              <a:t>Navajo –---- 1868</a:t>
            </a:r>
          </a:p>
          <a:p>
            <a:r>
              <a:rPr lang="en-US" dirty="0" err="1" smtClean="0"/>
              <a:t>Utes</a:t>
            </a:r>
            <a:r>
              <a:rPr lang="en-US" dirty="0" smtClean="0"/>
              <a:t> --------- 1869</a:t>
            </a:r>
          </a:p>
          <a:p>
            <a:r>
              <a:rPr lang="en-US" dirty="0" smtClean="0"/>
              <a:t>Apache –---- 1872</a:t>
            </a:r>
          </a:p>
          <a:p>
            <a:r>
              <a:rPr lang="en-US" dirty="0" smtClean="0"/>
              <a:t>Havasupai – 1980</a:t>
            </a:r>
          </a:p>
          <a:p>
            <a:r>
              <a:rPr lang="en-US" dirty="0" smtClean="0"/>
              <a:t>Hopi --------- 1882</a:t>
            </a:r>
          </a:p>
          <a:p>
            <a:r>
              <a:rPr lang="en-US" dirty="0" err="1" smtClean="0"/>
              <a:t>Pauite</a:t>
            </a:r>
            <a:r>
              <a:rPr lang="en-US" dirty="0" smtClean="0"/>
              <a:t> ------- 1891</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143000" y="914400"/>
            <a:ext cx="6337697" cy="707886"/>
          </a:xfrm>
          <a:prstGeom prst="rect">
            <a:avLst/>
          </a:prstGeom>
          <a:noFill/>
        </p:spPr>
        <p:txBody>
          <a:bodyPr wrap="none" rtlCol="0">
            <a:spAutoFit/>
          </a:bodyPr>
          <a:lstStyle/>
          <a:p>
            <a:r>
              <a:rPr lang="en-US" sz="4000" dirty="0" smtClean="0"/>
              <a:t>Info about population density</a:t>
            </a:r>
            <a:endParaRPr lang="en-US" sz="4000" dirty="0"/>
          </a:p>
        </p:txBody>
      </p:sp>
      <p:graphicFrame>
        <p:nvGraphicFramePr>
          <p:cNvPr id="3" name="Table 2"/>
          <p:cNvGraphicFramePr>
            <a:graphicFrameLocks noGrp="1"/>
          </p:cNvGraphicFramePr>
          <p:nvPr/>
        </p:nvGraphicFramePr>
        <p:xfrm>
          <a:off x="152399" y="1828802"/>
          <a:ext cx="8534401" cy="3376820"/>
        </p:xfrm>
        <a:graphic>
          <a:graphicData uri="http://schemas.openxmlformats.org/drawingml/2006/table">
            <a:tbl>
              <a:tblPr/>
              <a:tblGrid>
                <a:gridCol w="914401"/>
                <a:gridCol w="1219200"/>
                <a:gridCol w="1066800"/>
                <a:gridCol w="838200"/>
                <a:gridCol w="838200"/>
                <a:gridCol w="1143000"/>
                <a:gridCol w="838200"/>
                <a:gridCol w="762000"/>
                <a:gridCol w="914400"/>
              </a:tblGrid>
              <a:tr h="622694">
                <a:tc>
                  <a:txBody>
                    <a:bodyPr/>
                    <a:lstStyle/>
                    <a:p>
                      <a:pPr algn="ctr" fontAlgn="ctr"/>
                      <a:r>
                        <a:rPr lang="en-US" sz="1400" b="1" i="0" u="none" strike="noStrike" dirty="0">
                          <a:solidFill>
                            <a:srgbClr val="000000"/>
                          </a:solidFill>
                          <a:latin typeface="Calibri"/>
                        </a:rPr>
                        <a:t>STATE</a:t>
                      </a:r>
                    </a:p>
                  </a:txBody>
                  <a:tcPr marL="6638" marR="6638" marT="6638" marB="0" anchor="ctr">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Calibri"/>
                        </a:rPr>
                        <a:t>POPULATION</a:t>
                      </a:r>
                    </a:p>
                  </a:txBody>
                  <a:tcPr marL="6638" marR="6638" marT="6638" marB="0" anchor="ctr">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Calibri"/>
                        </a:rPr>
                        <a:t>SQ MILES</a:t>
                      </a:r>
                    </a:p>
                  </a:txBody>
                  <a:tcPr marL="6638" marR="6638" marT="6638"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Calibri"/>
                        </a:rPr>
                        <a:t>PEOPLE/MI</a:t>
                      </a:r>
                    </a:p>
                  </a:txBody>
                  <a:tcPr marL="6638" marR="6638" marT="6638"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Calibri"/>
                        </a:rPr>
                        <a:t>LARGEST TOWN</a:t>
                      </a:r>
                    </a:p>
                  </a:txBody>
                  <a:tcPr marL="6638" marR="6638" marT="6638"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Calibri"/>
                        </a:rPr>
                        <a:t>POPULATION</a:t>
                      </a:r>
                    </a:p>
                  </a:txBody>
                  <a:tcPr marL="6638" marR="6638" marT="6638"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latin typeface="Calibri"/>
                        </a:rPr>
                        <a:t>POP LESS </a:t>
                      </a:r>
                      <a:r>
                        <a:rPr lang="en-US" sz="1400" b="1" i="0" u="none" strike="noStrike" dirty="0" smtClean="0">
                          <a:solidFill>
                            <a:srgbClr val="000000"/>
                          </a:solidFill>
                          <a:latin typeface="Calibri"/>
                        </a:rPr>
                        <a:t>   BIG </a:t>
                      </a:r>
                      <a:r>
                        <a:rPr lang="en-US" sz="1400" b="1" i="0" u="none" strike="noStrike" dirty="0">
                          <a:solidFill>
                            <a:srgbClr val="000000"/>
                          </a:solidFill>
                          <a:latin typeface="Calibri"/>
                        </a:rPr>
                        <a:t>TOWN</a:t>
                      </a:r>
                    </a:p>
                  </a:txBody>
                  <a:tcPr marL="6638" marR="6638" marT="6638"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latin typeface="Calibri"/>
                        </a:rPr>
                        <a:t>DENSITY w/o TOWN</a:t>
                      </a:r>
                    </a:p>
                  </a:txBody>
                  <a:tcPr marL="6638" marR="6638" marT="6638"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latin typeface="Calibri"/>
                        </a:rPr>
                        <a:t>% change</a:t>
                      </a:r>
                    </a:p>
                  </a:txBody>
                  <a:tcPr marL="6638" marR="6638" marT="6638" marB="0" anchor="ctr">
                    <a:lnL>
                      <a:noFill/>
                    </a:lnL>
                    <a:lnR>
                      <a:noFill/>
                    </a:lnR>
                    <a:lnT>
                      <a:noFill/>
                    </a:lnT>
                    <a:lnB w="19050" cap="flat" cmpd="sng" algn="ctr">
                      <a:solidFill>
                        <a:srgbClr val="000000"/>
                      </a:solidFill>
                      <a:prstDash val="solid"/>
                      <a:round/>
                      <a:headEnd type="none" w="med" len="med"/>
                      <a:tailEnd type="none" w="med" len="med"/>
                    </a:lnB>
                  </a:tcPr>
                </a:tc>
              </a:tr>
              <a:tr h="317700">
                <a:tc>
                  <a:txBody>
                    <a:bodyPr/>
                    <a:lstStyle/>
                    <a:p>
                      <a:pPr algn="ctr" fontAlgn="ctr"/>
                      <a:r>
                        <a:rPr lang="en-US" sz="1400" b="1" i="0" u="none" strike="noStrike">
                          <a:solidFill>
                            <a:srgbClr val="000000"/>
                          </a:solidFill>
                          <a:latin typeface="Calibri"/>
                        </a:rPr>
                        <a:t>Arizona</a:t>
                      </a:r>
                    </a:p>
                  </a:txBody>
                  <a:tcPr marL="6638" marR="6638" marT="6638"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ctr" fontAlgn="ctr"/>
                      <a:r>
                        <a:rPr lang="en-US" sz="1400" b="1" i="0" u="none" strike="noStrike">
                          <a:solidFill>
                            <a:srgbClr val="000000"/>
                          </a:solidFill>
                          <a:latin typeface="Calibri"/>
                        </a:rPr>
                        <a:t>7,641,000</a:t>
                      </a:r>
                    </a:p>
                  </a:txBody>
                  <a:tcPr marL="6638" marR="6638" marT="6638"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a:txBody>
                    <a:bodyPr/>
                    <a:lstStyle/>
                    <a:p>
                      <a:pPr algn="ctr" fontAlgn="ctr"/>
                      <a:r>
                        <a:rPr lang="en-US" sz="1400" b="1" i="0" u="none" strike="noStrike">
                          <a:solidFill>
                            <a:srgbClr val="000000"/>
                          </a:solidFill>
                          <a:latin typeface="Calibri"/>
                        </a:rPr>
                        <a:t>113,990</a:t>
                      </a:r>
                    </a:p>
                  </a:txBody>
                  <a:tcPr marL="6638" marR="6638" marT="6638" marB="0" anchor="ctr">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ctr"/>
                      <a:r>
                        <a:rPr lang="en-US" sz="1400" b="1" i="0" u="none" strike="noStrike">
                          <a:solidFill>
                            <a:srgbClr val="000000"/>
                          </a:solidFill>
                          <a:latin typeface="Calibri"/>
                        </a:rPr>
                        <a:t>67</a:t>
                      </a:r>
                    </a:p>
                  </a:txBody>
                  <a:tcPr marL="6638" marR="6638" marT="6638" marB="0" anchor="ctr">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ctr"/>
                      <a:r>
                        <a:rPr lang="en-US" sz="1400" b="1" i="0" u="none" strike="noStrike">
                          <a:solidFill>
                            <a:srgbClr val="000000"/>
                          </a:solidFill>
                          <a:latin typeface="Calibri"/>
                        </a:rPr>
                        <a:t>Phoenix</a:t>
                      </a:r>
                    </a:p>
                  </a:txBody>
                  <a:tcPr marL="6638" marR="6638" marT="6638" marB="0" anchor="ctr">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ctr"/>
                      <a:r>
                        <a:rPr lang="en-US" sz="1400" b="1" i="0" u="none" strike="noStrike">
                          <a:solidFill>
                            <a:srgbClr val="000000"/>
                          </a:solidFill>
                          <a:latin typeface="Calibri"/>
                        </a:rPr>
                        <a:t>1,760,000</a:t>
                      </a:r>
                    </a:p>
                  </a:txBody>
                  <a:tcPr marL="6638" marR="6638" marT="6638" marB="0" anchor="ctr">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ctr"/>
                      <a:r>
                        <a:rPr lang="en-US" sz="1400" b="1" i="0" u="none" strike="noStrike">
                          <a:solidFill>
                            <a:srgbClr val="000000"/>
                          </a:solidFill>
                          <a:latin typeface="Calibri"/>
                        </a:rPr>
                        <a:t>5,881,000</a:t>
                      </a:r>
                    </a:p>
                  </a:txBody>
                  <a:tcPr marL="6638" marR="6638" marT="6638" marB="0" anchor="ctr">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ctr"/>
                      <a:r>
                        <a:rPr lang="en-US" sz="1400" b="1" i="0" u="none" strike="noStrike">
                          <a:solidFill>
                            <a:srgbClr val="000000"/>
                          </a:solidFill>
                          <a:latin typeface="Calibri"/>
                        </a:rPr>
                        <a:t>52</a:t>
                      </a:r>
                    </a:p>
                  </a:txBody>
                  <a:tcPr marL="6638" marR="6638" marT="6638" marB="0" anchor="ctr">
                    <a:lnL>
                      <a:noFill/>
                    </a:lnL>
                    <a:lnR>
                      <a:noFill/>
                    </a:lnR>
                    <a:lnT w="19050" cap="flat" cmpd="sng" algn="ctr">
                      <a:solidFill>
                        <a:srgbClr val="000000"/>
                      </a:solidFill>
                      <a:prstDash val="solid"/>
                      <a:round/>
                      <a:headEnd type="none" w="med" len="med"/>
                      <a:tailEnd type="none" w="med" len="med"/>
                    </a:lnT>
                    <a:lnB>
                      <a:noFill/>
                    </a:lnB>
                  </a:tcPr>
                </a:tc>
                <a:tc>
                  <a:txBody>
                    <a:bodyPr/>
                    <a:lstStyle/>
                    <a:p>
                      <a:pPr algn="ctr" fontAlgn="ctr"/>
                      <a:r>
                        <a:rPr lang="en-US" sz="1400" b="1" i="0" u="none" strike="noStrike">
                          <a:solidFill>
                            <a:srgbClr val="000000"/>
                          </a:solidFill>
                          <a:latin typeface="Calibri"/>
                        </a:rPr>
                        <a:t>23%</a:t>
                      </a:r>
                    </a:p>
                  </a:txBody>
                  <a:tcPr marL="6638" marR="6638" marT="6638" marB="0" anchor="ctr">
                    <a:lnL>
                      <a:noFill/>
                    </a:lnL>
                    <a:lnR>
                      <a:noFill/>
                    </a:lnR>
                    <a:lnT w="19050" cap="flat" cmpd="sng" algn="ctr">
                      <a:solidFill>
                        <a:srgbClr val="000000"/>
                      </a:solidFill>
                      <a:prstDash val="solid"/>
                      <a:round/>
                      <a:headEnd type="none" w="med" len="med"/>
                      <a:tailEnd type="none" w="med" len="med"/>
                    </a:lnT>
                    <a:lnB>
                      <a:noFill/>
                    </a:lnB>
                  </a:tcPr>
                </a:tc>
              </a:tr>
              <a:tr h="304992">
                <a:tc>
                  <a:txBody>
                    <a:bodyPr/>
                    <a:lstStyle/>
                    <a:p>
                      <a:pPr algn="ctr" fontAlgn="ctr"/>
                      <a:r>
                        <a:rPr lang="en-US" sz="1400" b="1" i="0" u="none" strike="noStrike">
                          <a:solidFill>
                            <a:srgbClr val="000000"/>
                          </a:solidFill>
                          <a:latin typeface="Calibri"/>
                        </a:rPr>
                        <a:t>Colorado</a:t>
                      </a:r>
                    </a:p>
                  </a:txBody>
                  <a:tcPr marL="6638" marR="6638" marT="6638"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400" b="1" i="0" u="none" strike="noStrike">
                          <a:solidFill>
                            <a:srgbClr val="000000"/>
                          </a:solidFill>
                          <a:latin typeface="Calibri"/>
                        </a:rPr>
                        <a:t>5,961,000</a:t>
                      </a:r>
                    </a:p>
                  </a:txBody>
                  <a:tcPr marL="6638" marR="6638" marT="6638"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400" b="1" i="0" u="none" strike="noStrike">
                          <a:solidFill>
                            <a:srgbClr val="000000"/>
                          </a:solidFill>
                          <a:latin typeface="Calibri"/>
                        </a:rPr>
                        <a:t>104,093</a:t>
                      </a:r>
                    </a:p>
                  </a:txBody>
                  <a:tcPr marL="6638" marR="6638" marT="6638" marB="0" anchor="ctr">
                    <a:lnL>
                      <a:noFill/>
                    </a:lnL>
                    <a:lnR>
                      <a:noFill/>
                    </a:lnR>
                    <a:lnT>
                      <a:noFill/>
                    </a:lnT>
                    <a:lnB>
                      <a:noFill/>
                    </a:lnB>
                  </a:tcPr>
                </a:tc>
                <a:tc>
                  <a:txBody>
                    <a:bodyPr/>
                    <a:lstStyle/>
                    <a:p>
                      <a:pPr algn="ctr" fontAlgn="ctr"/>
                      <a:r>
                        <a:rPr lang="en-US" sz="1400" b="1" i="0" u="none" strike="noStrike">
                          <a:solidFill>
                            <a:srgbClr val="000000"/>
                          </a:solidFill>
                          <a:latin typeface="Calibri"/>
                        </a:rPr>
                        <a:t>58</a:t>
                      </a:r>
                    </a:p>
                  </a:txBody>
                  <a:tcPr marL="6638" marR="6638" marT="6638" marB="0" anchor="ctr">
                    <a:lnL>
                      <a:noFill/>
                    </a:lnL>
                    <a:lnR>
                      <a:noFill/>
                    </a:lnR>
                    <a:lnT>
                      <a:noFill/>
                    </a:lnT>
                    <a:lnB>
                      <a:noFill/>
                    </a:lnB>
                  </a:tcPr>
                </a:tc>
                <a:tc>
                  <a:txBody>
                    <a:bodyPr/>
                    <a:lstStyle/>
                    <a:p>
                      <a:pPr algn="ctr" fontAlgn="ctr"/>
                      <a:r>
                        <a:rPr lang="en-US" sz="1400" b="1" i="0" u="none" strike="noStrike">
                          <a:solidFill>
                            <a:srgbClr val="000000"/>
                          </a:solidFill>
                          <a:latin typeface="Calibri"/>
                        </a:rPr>
                        <a:t>Denver</a:t>
                      </a:r>
                    </a:p>
                  </a:txBody>
                  <a:tcPr marL="6638" marR="6638" marT="6638" marB="0" anchor="ctr">
                    <a:lnL>
                      <a:noFill/>
                    </a:lnL>
                    <a:lnR>
                      <a:noFill/>
                    </a:lnR>
                    <a:lnT>
                      <a:noFill/>
                    </a:lnT>
                    <a:lnB>
                      <a:noFill/>
                    </a:lnB>
                  </a:tcPr>
                </a:tc>
                <a:tc>
                  <a:txBody>
                    <a:bodyPr/>
                    <a:lstStyle/>
                    <a:p>
                      <a:pPr algn="ctr" fontAlgn="ctr"/>
                      <a:r>
                        <a:rPr lang="en-US" sz="1400" b="1" i="0" u="none" strike="noStrike">
                          <a:solidFill>
                            <a:srgbClr val="000000"/>
                          </a:solidFill>
                          <a:latin typeface="Calibri"/>
                        </a:rPr>
                        <a:t>715,000</a:t>
                      </a:r>
                    </a:p>
                  </a:txBody>
                  <a:tcPr marL="6638" marR="6638" marT="6638" marB="0" anchor="ctr">
                    <a:lnL>
                      <a:noFill/>
                    </a:lnL>
                    <a:lnR>
                      <a:noFill/>
                    </a:lnR>
                    <a:lnT>
                      <a:noFill/>
                    </a:lnT>
                    <a:lnB>
                      <a:noFill/>
                    </a:lnB>
                  </a:tcPr>
                </a:tc>
                <a:tc>
                  <a:txBody>
                    <a:bodyPr/>
                    <a:lstStyle/>
                    <a:p>
                      <a:pPr algn="ctr" fontAlgn="ctr"/>
                      <a:r>
                        <a:rPr lang="en-US" sz="1400" b="1" i="0" u="none" strike="noStrike">
                          <a:solidFill>
                            <a:srgbClr val="000000"/>
                          </a:solidFill>
                          <a:latin typeface="Calibri"/>
                        </a:rPr>
                        <a:t>5,246,000</a:t>
                      </a:r>
                    </a:p>
                  </a:txBody>
                  <a:tcPr marL="6638" marR="6638" marT="6638" marB="0" anchor="ctr">
                    <a:lnL>
                      <a:noFill/>
                    </a:lnL>
                    <a:lnR>
                      <a:noFill/>
                    </a:lnR>
                    <a:lnT>
                      <a:noFill/>
                    </a:lnT>
                    <a:lnB>
                      <a:noFill/>
                    </a:lnB>
                  </a:tcPr>
                </a:tc>
                <a:tc>
                  <a:txBody>
                    <a:bodyPr/>
                    <a:lstStyle/>
                    <a:p>
                      <a:pPr algn="ctr" fontAlgn="ctr"/>
                      <a:r>
                        <a:rPr lang="en-US" sz="1400" b="1" i="0" u="none" strike="noStrike">
                          <a:solidFill>
                            <a:srgbClr val="000000"/>
                          </a:solidFill>
                          <a:latin typeface="Calibri"/>
                        </a:rPr>
                        <a:t>50</a:t>
                      </a:r>
                    </a:p>
                  </a:txBody>
                  <a:tcPr marL="6638" marR="6638" marT="6638" marB="0" anchor="ctr">
                    <a:lnL>
                      <a:noFill/>
                    </a:lnL>
                    <a:lnR>
                      <a:noFill/>
                    </a:lnR>
                    <a:lnT>
                      <a:noFill/>
                    </a:lnT>
                    <a:lnB>
                      <a:noFill/>
                    </a:lnB>
                  </a:tcPr>
                </a:tc>
                <a:tc>
                  <a:txBody>
                    <a:bodyPr/>
                    <a:lstStyle/>
                    <a:p>
                      <a:pPr algn="ctr" fontAlgn="ctr"/>
                      <a:r>
                        <a:rPr lang="en-US" sz="1400" b="1" i="0" u="none" strike="noStrike">
                          <a:solidFill>
                            <a:srgbClr val="000000"/>
                          </a:solidFill>
                          <a:latin typeface="Calibri"/>
                        </a:rPr>
                        <a:t>13%</a:t>
                      </a:r>
                    </a:p>
                  </a:txBody>
                  <a:tcPr marL="6638" marR="6638" marT="6638" marB="0" anchor="ctr">
                    <a:lnL>
                      <a:noFill/>
                    </a:lnL>
                    <a:lnR>
                      <a:noFill/>
                    </a:lnR>
                    <a:lnT>
                      <a:noFill/>
                    </a:lnT>
                    <a:lnB>
                      <a:noFill/>
                    </a:lnB>
                  </a:tcPr>
                </a:tc>
              </a:tr>
              <a:tr h="596217">
                <a:tc>
                  <a:txBody>
                    <a:bodyPr/>
                    <a:lstStyle/>
                    <a:p>
                      <a:pPr algn="ctr" fontAlgn="ctr"/>
                      <a:r>
                        <a:rPr lang="en-US" sz="1400" b="1" i="0" u="none" strike="noStrike">
                          <a:solidFill>
                            <a:srgbClr val="000000"/>
                          </a:solidFill>
                          <a:latin typeface="Calibri"/>
                        </a:rPr>
                        <a:t>New Mexico</a:t>
                      </a:r>
                    </a:p>
                  </a:txBody>
                  <a:tcPr marL="6638" marR="6638" marT="6638"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400" b="1" i="0" u="none" strike="noStrike">
                          <a:solidFill>
                            <a:srgbClr val="000000"/>
                          </a:solidFill>
                          <a:latin typeface="Calibri"/>
                        </a:rPr>
                        <a:t>2,109,000</a:t>
                      </a:r>
                    </a:p>
                  </a:txBody>
                  <a:tcPr marL="6638" marR="6638" marT="6638"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400" b="1" i="0" u="none" strike="noStrike">
                          <a:solidFill>
                            <a:srgbClr val="000000"/>
                          </a:solidFill>
                          <a:latin typeface="Calibri"/>
                        </a:rPr>
                        <a:t>121,590</a:t>
                      </a:r>
                    </a:p>
                  </a:txBody>
                  <a:tcPr marL="6638" marR="6638" marT="6638" marB="0" anchor="ctr">
                    <a:lnL>
                      <a:noFill/>
                    </a:lnL>
                    <a:lnR>
                      <a:noFill/>
                    </a:lnR>
                    <a:lnT>
                      <a:noFill/>
                    </a:lnT>
                    <a:lnB>
                      <a:noFill/>
                    </a:lnB>
                  </a:tcPr>
                </a:tc>
                <a:tc>
                  <a:txBody>
                    <a:bodyPr/>
                    <a:lstStyle/>
                    <a:p>
                      <a:pPr algn="ctr" fontAlgn="ctr"/>
                      <a:r>
                        <a:rPr lang="en-US" sz="1400" b="1" i="0" u="none" strike="noStrike">
                          <a:solidFill>
                            <a:srgbClr val="000000"/>
                          </a:solidFill>
                          <a:latin typeface="Calibri"/>
                        </a:rPr>
                        <a:t>17</a:t>
                      </a:r>
                    </a:p>
                  </a:txBody>
                  <a:tcPr marL="6638" marR="6638" marT="6638" marB="0" anchor="ctr">
                    <a:lnL>
                      <a:noFill/>
                    </a:lnL>
                    <a:lnR>
                      <a:noFill/>
                    </a:lnR>
                    <a:lnT>
                      <a:noFill/>
                    </a:lnT>
                    <a:lnB>
                      <a:noFill/>
                    </a:lnB>
                  </a:tcPr>
                </a:tc>
                <a:tc>
                  <a:txBody>
                    <a:bodyPr/>
                    <a:lstStyle/>
                    <a:p>
                      <a:pPr algn="ctr" fontAlgn="ctr"/>
                      <a:r>
                        <a:rPr lang="en-US" sz="1400" b="1" i="0" u="none" strike="noStrike">
                          <a:solidFill>
                            <a:srgbClr val="000000"/>
                          </a:solidFill>
                          <a:latin typeface="Calibri"/>
                        </a:rPr>
                        <a:t>Albuquerque</a:t>
                      </a:r>
                    </a:p>
                  </a:txBody>
                  <a:tcPr marL="6638" marR="6638" marT="6638" marB="0" anchor="ctr">
                    <a:lnL>
                      <a:noFill/>
                    </a:lnL>
                    <a:lnR>
                      <a:noFill/>
                    </a:lnR>
                    <a:lnT>
                      <a:noFill/>
                    </a:lnT>
                    <a:lnB>
                      <a:noFill/>
                    </a:lnB>
                  </a:tcPr>
                </a:tc>
                <a:tc>
                  <a:txBody>
                    <a:bodyPr/>
                    <a:lstStyle/>
                    <a:p>
                      <a:pPr algn="ctr" fontAlgn="ctr"/>
                      <a:r>
                        <a:rPr lang="en-US" sz="1400" b="1" i="0" u="none" strike="noStrike">
                          <a:solidFill>
                            <a:srgbClr val="000000"/>
                          </a:solidFill>
                          <a:latin typeface="Calibri"/>
                        </a:rPr>
                        <a:t>563,000</a:t>
                      </a:r>
                    </a:p>
                  </a:txBody>
                  <a:tcPr marL="6638" marR="6638" marT="6638" marB="0" anchor="ctr">
                    <a:lnL>
                      <a:noFill/>
                    </a:lnL>
                    <a:lnR>
                      <a:noFill/>
                    </a:lnR>
                    <a:lnT>
                      <a:noFill/>
                    </a:lnT>
                    <a:lnB>
                      <a:noFill/>
                    </a:lnB>
                  </a:tcPr>
                </a:tc>
                <a:tc>
                  <a:txBody>
                    <a:bodyPr/>
                    <a:lstStyle/>
                    <a:p>
                      <a:pPr algn="ctr" fontAlgn="ctr"/>
                      <a:r>
                        <a:rPr lang="en-US" sz="1400" b="1" i="0" u="none" strike="noStrike">
                          <a:solidFill>
                            <a:srgbClr val="000000"/>
                          </a:solidFill>
                          <a:latin typeface="Calibri"/>
                        </a:rPr>
                        <a:t>1,546,000</a:t>
                      </a:r>
                    </a:p>
                  </a:txBody>
                  <a:tcPr marL="6638" marR="6638" marT="6638" marB="0" anchor="ctr">
                    <a:lnL>
                      <a:noFill/>
                    </a:lnL>
                    <a:lnR>
                      <a:noFill/>
                    </a:lnR>
                    <a:lnT>
                      <a:noFill/>
                    </a:lnT>
                    <a:lnB>
                      <a:noFill/>
                    </a:lnB>
                  </a:tcPr>
                </a:tc>
                <a:tc>
                  <a:txBody>
                    <a:bodyPr/>
                    <a:lstStyle/>
                    <a:p>
                      <a:pPr algn="ctr" fontAlgn="ctr"/>
                      <a:r>
                        <a:rPr lang="en-US" sz="1400" b="1" i="0" u="none" strike="noStrike">
                          <a:solidFill>
                            <a:srgbClr val="000000"/>
                          </a:solidFill>
                          <a:latin typeface="Calibri"/>
                        </a:rPr>
                        <a:t>13</a:t>
                      </a:r>
                    </a:p>
                  </a:txBody>
                  <a:tcPr marL="6638" marR="6638" marT="6638" marB="0" anchor="ctr">
                    <a:lnL>
                      <a:noFill/>
                    </a:lnL>
                    <a:lnR>
                      <a:noFill/>
                    </a:lnR>
                    <a:lnT>
                      <a:noFill/>
                    </a:lnT>
                    <a:lnB>
                      <a:noFill/>
                    </a:lnB>
                  </a:tcPr>
                </a:tc>
                <a:tc>
                  <a:txBody>
                    <a:bodyPr/>
                    <a:lstStyle/>
                    <a:p>
                      <a:pPr algn="ctr" fontAlgn="ctr"/>
                      <a:r>
                        <a:rPr lang="en-US" sz="1400" b="1" i="0" u="none" strike="noStrike" dirty="0">
                          <a:solidFill>
                            <a:srgbClr val="000000"/>
                          </a:solidFill>
                          <a:latin typeface="Calibri"/>
                        </a:rPr>
                        <a:t>25%</a:t>
                      </a:r>
                    </a:p>
                  </a:txBody>
                  <a:tcPr marL="6638" marR="6638" marT="6638" marB="0" anchor="ctr">
                    <a:lnL>
                      <a:noFill/>
                    </a:lnL>
                    <a:lnR>
                      <a:noFill/>
                    </a:lnR>
                    <a:lnT>
                      <a:noFill/>
                    </a:lnT>
                    <a:lnB>
                      <a:noFill/>
                    </a:lnB>
                  </a:tcPr>
                </a:tc>
              </a:tr>
              <a:tr h="596217">
                <a:tc>
                  <a:txBody>
                    <a:bodyPr/>
                    <a:lstStyle/>
                    <a:p>
                      <a:pPr algn="ctr" fontAlgn="ctr"/>
                      <a:r>
                        <a:rPr lang="en-US" sz="1400" b="1" i="0" u="none" strike="noStrike">
                          <a:solidFill>
                            <a:srgbClr val="000000"/>
                          </a:solidFill>
                          <a:latin typeface="Calibri"/>
                        </a:rPr>
                        <a:t>Utah</a:t>
                      </a:r>
                    </a:p>
                  </a:txBody>
                  <a:tcPr marL="6638" marR="6638" marT="6638"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400" b="1" i="0" u="none" strike="noStrike">
                          <a:solidFill>
                            <a:srgbClr val="000000"/>
                          </a:solidFill>
                          <a:latin typeface="Calibri"/>
                        </a:rPr>
                        <a:t>3,363,000</a:t>
                      </a:r>
                    </a:p>
                  </a:txBody>
                  <a:tcPr marL="6638" marR="6638" marT="6638"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400" b="1" i="0" u="none" strike="noStrike">
                          <a:solidFill>
                            <a:srgbClr val="000000"/>
                          </a:solidFill>
                          <a:latin typeface="Calibri"/>
                        </a:rPr>
                        <a:t>84,896</a:t>
                      </a:r>
                    </a:p>
                  </a:txBody>
                  <a:tcPr marL="6638" marR="6638" marT="6638" marB="0" anchor="ctr">
                    <a:lnL>
                      <a:noFill/>
                    </a:lnL>
                    <a:lnR>
                      <a:noFill/>
                    </a:lnR>
                    <a:lnT>
                      <a:noFill/>
                    </a:lnT>
                    <a:lnB>
                      <a:noFill/>
                    </a:lnB>
                  </a:tcPr>
                </a:tc>
                <a:tc>
                  <a:txBody>
                    <a:bodyPr/>
                    <a:lstStyle/>
                    <a:p>
                      <a:pPr algn="ctr" fontAlgn="ctr"/>
                      <a:r>
                        <a:rPr lang="en-US" sz="1400" b="1" i="0" u="none" strike="noStrike">
                          <a:solidFill>
                            <a:srgbClr val="000000"/>
                          </a:solidFill>
                          <a:latin typeface="Calibri"/>
                        </a:rPr>
                        <a:t>41</a:t>
                      </a:r>
                    </a:p>
                  </a:txBody>
                  <a:tcPr marL="6638" marR="6638" marT="6638" marB="0" anchor="ctr">
                    <a:lnL>
                      <a:noFill/>
                    </a:lnL>
                    <a:lnR>
                      <a:noFill/>
                    </a:lnR>
                    <a:lnT>
                      <a:noFill/>
                    </a:lnT>
                    <a:lnB>
                      <a:noFill/>
                    </a:lnB>
                  </a:tcPr>
                </a:tc>
                <a:tc>
                  <a:txBody>
                    <a:bodyPr/>
                    <a:lstStyle/>
                    <a:p>
                      <a:pPr algn="ctr" fontAlgn="ctr"/>
                      <a:r>
                        <a:rPr lang="en-US" sz="1400" b="1" i="0" u="none" strike="noStrike">
                          <a:solidFill>
                            <a:srgbClr val="000000"/>
                          </a:solidFill>
                          <a:latin typeface="Calibri"/>
                        </a:rPr>
                        <a:t>Salt Lake City</a:t>
                      </a:r>
                    </a:p>
                  </a:txBody>
                  <a:tcPr marL="6638" marR="6638" marT="6638" marB="0" anchor="ctr">
                    <a:lnL>
                      <a:noFill/>
                    </a:lnL>
                    <a:lnR>
                      <a:noFill/>
                    </a:lnR>
                    <a:lnT>
                      <a:noFill/>
                    </a:lnT>
                    <a:lnB>
                      <a:noFill/>
                    </a:lnB>
                  </a:tcPr>
                </a:tc>
                <a:tc>
                  <a:txBody>
                    <a:bodyPr/>
                    <a:lstStyle/>
                    <a:p>
                      <a:pPr algn="ctr" fontAlgn="ctr"/>
                      <a:r>
                        <a:rPr lang="en-US" sz="1400" b="1" i="0" u="none" strike="noStrike">
                          <a:solidFill>
                            <a:srgbClr val="000000"/>
                          </a:solidFill>
                          <a:latin typeface="Calibri"/>
                        </a:rPr>
                        <a:t>200,000</a:t>
                      </a:r>
                    </a:p>
                  </a:txBody>
                  <a:tcPr marL="6638" marR="6638" marT="6638" marB="0" anchor="ctr">
                    <a:lnL>
                      <a:noFill/>
                    </a:lnL>
                    <a:lnR>
                      <a:noFill/>
                    </a:lnR>
                    <a:lnT>
                      <a:noFill/>
                    </a:lnT>
                    <a:lnB>
                      <a:noFill/>
                    </a:lnB>
                  </a:tcPr>
                </a:tc>
                <a:tc>
                  <a:txBody>
                    <a:bodyPr/>
                    <a:lstStyle/>
                    <a:p>
                      <a:pPr algn="ctr" fontAlgn="ctr"/>
                      <a:r>
                        <a:rPr lang="en-US" sz="1400" b="1" i="0" u="none" strike="noStrike">
                          <a:solidFill>
                            <a:srgbClr val="000000"/>
                          </a:solidFill>
                          <a:latin typeface="Calibri"/>
                        </a:rPr>
                        <a:t>3,163,000</a:t>
                      </a:r>
                    </a:p>
                  </a:txBody>
                  <a:tcPr marL="6638" marR="6638" marT="6638" marB="0" anchor="ctr">
                    <a:lnL>
                      <a:noFill/>
                    </a:lnL>
                    <a:lnR>
                      <a:noFill/>
                    </a:lnR>
                    <a:lnT>
                      <a:noFill/>
                    </a:lnT>
                    <a:lnB>
                      <a:noFill/>
                    </a:lnB>
                  </a:tcPr>
                </a:tc>
                <a:tc>
                  <a:txBody>
                    <a:bodyPr/>
                    <a:lstStyle/>
                    <a:p>
                      <a:pPr algn="ctr" fontAlgn="ctr"/>
                      <a:r>
                        <a:rPr lang="en-US" sz="1400" b="1" i="0" u="none" strike="noStrike">
                          <a:solidFill>
                            <a:srgbClr val="000000"/>
                          </a:solidFill>
                          <a:latin typeface="Calibri"/>
                        </a:rPr>
                        <a:t>37</a:t>
                      </a:r>
                    </a:p>
                  </a:txBody>
                  <a:tcPr marL="6638" marR="6638" marT="6638" marB="0" anchor="ctr">
                    <a:lnL>
                      <a:noFill/>
                    </a:lnL>
                    <a:lnR>
                      <a:noFill/>
                    </a:lnR>
                    <a:lnT>
                      <a:noFill/>
                    </a:lnT>
                    <a:lnB>
                      <a:noFill/>
                    </a:lnB>
                  </a:tcPr>
                </a:tc>
                <a:tc>
                  <a:txBody>
                    <a:bodyPr/>
                    <a:lstStyle/>
                    <a:p>
                      <a:pPr algn="ctr" fontAlgn="ctr"/>
                      <a:r>
                        <a:rPr lang="en-US" sz="1400" b="1" i="0" u="none" strike="noStrike">
                          <a:solidFill>
                            <a:srgbClr val="000000"/>
                          </a:solidFill>
                          <a:latin typeface="Calibri"/>
                        </a:rPr>
                        <a:t>9%</a:t>
                      </a:r>
                    </a:p>
                  </a:txBody>
                  <a:tcPr marL="6638" marR="6638" marT="6638" marB="0" anchor="ctr">
                    <a:lnL>
                      <a:noFill/>
                    </a:lnL>
                    <a:lnR>
                      <a:noFill/>
                    </a:lnR>
                    <a:lnT>
                      <a:noFill/>
                    </a:lnT>
                    <a:lnB>
                      <a:noFill/>
                    </a:lnB>
                  </a:tcPr>
                </a:tc>
              </a:tr>
              <a:tr h="304992">
                <a:tc>
                  <a:txBody>
                    <a:bodyPr/>
                    <a:lstStyle/>
                    <a:p>
                      <a:pPr algn="ctr" fontAlgn="ctr"/>
                      <a:r>
                        <a:rPr lang="en-US" sz="1400" b="1" i="0" u="none" strike="noStrike">
                          <a:solidFill>
                            <a:srgbClr val="000000"/>
                          </a:solidFill>
                          <a:latin typeface="Calibri"/>
                        </a:rPr>
                        <a:t> </a:t>
                      </a:r>
                    </a:p>
                  </a:txBody>
                  <a:tcPr marL="6638" marR="6638" marT="6638"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ctr" fontAlgn="ctr"/>
                      <a:endParaRPr lang="en-US" sz="1400" b="1" i="0" u="none" strike="noStrike">
                        <a:solidFill>
                          <a:srgbClr val="000000"/>
                        </a:solidFill>
                        <a:latin typeface="Calibri"/>
                      </a:endParaRPr>
                    </a:p>
                  </a:txBody>
                  <a:tcPr marL="6638" marR="6638" marT="6638"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US" sz="1400" b="1" i="0" u="none" strike="noStrike">
                        <a:solidFill>
                          <a:srgbClr val="000000"/>
                        </a:solidFill>
                        <a:latin typeface="Calibri"/>
                      </a:endParaRPr>
                    </a:p>
                  </a:txBody>
                  <a:tcPr marL="6638" marR="6638" marT="6638" marB="0" anchor="ctr">
                    <a:lnL>
                      <a:noFill/>
                    </a:lnL>
                    <a:lnR>
                      <a:noFill/>
                    </a:lnR>
                    <a:lnT>
                      <a:noFill/>
                    </a:lnT>
                    <a:lnB>
                      <a:noFill/>
                    </a:lnB>
                  </a:tcPr>
                </a:tc>
                <a:tc>
                  <a:txBody>
                    <a:bodyPr/>
                    <a:lstStyle/>
                    <a:p>
                      <a:pPr algn="ctr" fontAlgn="ctr"/>
                      <a:endParaRPr lang="en-US" sz="1400" b="1" i="0" u="none" strike="noStrike">
                        <a:solidFill>
                          <a:srgbClr val="000000"/>
                        </a:solidFill>
                        <a:latin typeface="Calibri"/>
                      </a:endParaRPr>
                    </a:p>
                  </a:txBody>
                  <a:tcPr marL="6638" marR="6638" marT="6638" marB="0" anchor="ctr">
                    <a:lnL>
                      <a:noFill/>
                    </a:lnL>
                    <a:lnR>
                      <a:noFill/>
                    </a:lnR>
                    <a:lnT>
                      <a:noFill/>
                    </a:lnT>
                    <a:lnB>
                      <a:noFill/>
                    </a:lnB>
                  </a:tcPr>
                </a:tc>
                <a:tc>
                  <a:txBody>
                    <a:bodyPr/>
                    <a:lstStyle/>
                    <a:p>
                      <a:pPr algn="ctr" fontAlgn="ctr"/>
                      <a:endParaRPr lang="en-US" sz="1400" b="1" i="0" u="none" strike="noStrike">
                        <a:solidFill>
                          <a:srgbClr val="000000"/>
                        </a:solidFill>
                        <a:latin typeface="Calibri"/>
                      </a:endParaRPr>
                    </a:p>
                  </a:txBody>
                  <a:tcPr marL="6638" marR="6638" marT="6638" marB="0" anchor="ctr">
                    <a:lnL>
                      <a:noFill/>
                    </a:lnL>
                    <a:lnR>
                      <a:noFill/>
                    </a:lnR>
                    <a:lnT>
                      <a:noFill/>
                    </a:lnT>
                    <a:lnB>
                      <a:noFill/>
                    </a:lnB>
                  </a:tcPr>
                </a:tc>
                <a:tc>
                  <a:txBody>
                    <a:bodyPr/>
                    <a:lstStyle/>
                    <a:p>
                      <a:pPr algn="ctr" fontAlgn="ctr"/>
                      <a:endParaRPr lang="en-US" sz="1400" b="1" i="0" u="none" strike="noStrike">
                        <a:solidFill>
                          <a:srgbClr val="000000"/>
                        </a:solidFill>
                        <a:latin typeface="Calibri"/>
                      </a:endParaRPr>
                    </a:p>
                  </a:txBody>
                  <a:tcPr marL="6638" marR="6638" marT="6638" marB="0" anchor="ctr">
                    <a:lnL>
                      <a:noFill/>
                    </a:lnL>
                    <a:lnR>
                      <a:noFill/>
                    </a:lnR>
                    <a:lnT>
                      <a:noFill/>
                    </a:lnT>
                    <a:lnB>
                      <a:noFill/>
                    </a:lnB>
                  </a:tcPr>
                </a:tc>
                <a:tc>
                  <a:txBody>
                    <a:bodyPr/>
                    <a:lstStyle/>
                    <a:p>
                      <a:pPr algn="ctr" fontAlgn="ctr"/>
                      <a:endParaRPr lang="en-US" sz="1400" b="1" i="0" u="none" strike="noStrike">
                        <a:solidFill>
                          <a:srgbClr val="000000"/>
                        </a:solidFill>
                        <a:latin typeface="Calibri"/>
                      </a:endParaRPr>
                    </a:p>
                  </a:txBody>
                  <a:tcPr marL="6638" marR="6638" marT="6638" marB="0" anchor="ctr">
                    <a:lnL>
                      <a:noFill/>
                    </a:lnL>
                    <a:lnR>
                      <a:noFill/>
                    </a:lnR>
                    <a:lnT>
                      <a:noFill/>
                    </a:lnT>
                    <a:lnB>
                      <a:noFill/>
                    </a:lnB>
                  </a:tcPr>
                </a:tc>
                <a:tc>
                  <a:txBody>
                    <a:bodyPr/>
                    <a:lstStyle/>
                    <a:p>
                      <a:pPr algn="ctr" fontAlgn="ctr"/>
                      <a:endParaRPr lang="en-US" sz="1400" b="1" i="0" u="none" strike="noStrike">
                        <a:solidFill>
                          <a:srgbClr val="000000"/>
                        </a:solidFill>
                        <a:latin typeface="Calibri"/>
                      </a:endParaRPr>
                    </a:p>
                  </a:txBody>
                  <a:tcPr marL="6638" marR="6638" marT="6638" marB="0" anchor="ctr">
                    <a:lnL>
                      <a:noFill/>
                    </a:lnL>
                    <a:lnR>
                      <a:noFill/>
                    </a:lnR>
                    <a:lnT>
                      <a:noFill/>
                    </a:lnT>
                    <a:lnB>
                      <a:noFill/>
                    </a:lnB>
                  </a:tcPr>
                </a:tc>
                <a:tc>
                  <a:txBody>
                    <a:bodyPr/>
                    <a:lstStyle/>
                    <a:p>
                      <a:pPr algn="ctr" fontAlgn="ctr"/>
                      <a:endParaRPr lang="en-US" sz="1400" b="1" i="0" u="none" strike="noStrike">
                        <a:solidFill>
                          <a:srgbClr val="000000"/>
                        </a:solidFill>
                        <a:latin typeface="Calibri"/>
                      </a:endParaRPr>
                    </a:p>
                  </a:txBody>
                  <a:tcPr marL="6638" marR="6638" marT="6638" marB="0" anchor="ctr">
                    <a:lnL>
                      <a:noFill/>
                    </a:lnL>
                    <a:lnR>
                      <a:noFill/>
                    </a:lnR>
                    <a:lnT>
                      <a:noFill/>
                    </a:lnT>
                    <a:lnB>
                      <a:noFill/>
                    </a:lnB>
                  </a:tcPr>
                </a:tc>
              </a:tr>
              <a:tr h="304992">
                <a:tc>
                  <a:txBody>
                    <a:bodyPr/>
                    <a:lstStyle/>
                    <a:p>
                      <a:pPr algn="ctr" fontAlgn="ctr"/>
                      <a:r>
                        <a:rPr lang="en-US" sz="1400" b="1" i="0" u="none" strike="noStrike">
                          <a:solidFill>
                            <a:srgbClr val="000000"/>
                          </a:solidFill>
                          <a:latin typeface="Calibri"/>
                        </a:rPr>
                        <a:t>Texas</a:t>
                      </a:r>
                    </a:p>
                  </a:txBody>
                  <a:tcPr marL="6638" marR="6638" marT="6638" marB="0" anchor="ctr">
                    <a:lnL>
                      <a:noFill/>
                    </a:lnL>
                    <a:lnR w="190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400" b="1" i="0" u="none" strike="noStrike">
                          <a:solidFill>
                            <a:srgbClr val="000000"/>
                          </a:solidFill>
                          <a:latin typeface="Calibri"/>
                        </a:rPr>
                        <a:t>30,097,000</a:t>
                      </a:r>
                    </a:p>
                  </a:txBody>
                  <a:tcPr marL="6638" marR="6638" marT="6638" marB="0" anchor="ctr">
                    <a:lnL w="190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400" b="1" i="0" u="none" strike="noStrike">
                          <a:solidFill>
                            <a:srgbClr val="000000"/>
                          </a:solidFill>
                          <a:latin typeface="Calibri"/>
                        </a:rPr>
                        <a:t>268,596</a:t>
                      </a:r>
                    </a:p>
                  </a:txBody>
                  <a:tcPr marL="6638" marR="6638" marT="6638" marB="0" anchor="ctr">
                    <a:lnL>
                      <a:noFill/>
                    </a:lnL>
                    <a:lnR>
                      <a:noFill/>
                    </a:lnR>
                    <a:lnT>
                      <a:noFill/>
                    </a:lnT>
                    <a:lnB>
                      <a:noFill/>
                    </a:lnB>
                  </a:tcPr>
                </a:tc>
                <a:tc>
                  <a:txBody>
                    <a:bodyPr/>
                    <a:lstStyle/>
                    <a:p>
                      <a:pPr algn="ctr" fontAlgn="ctr"/>
                      <a:r>
                        <a:rPr lang="en-US" sz="1400" b="1" i="0" u="none" strike="noStrike">
                          <a:solidFill>
                            <a:srgbClr val="000000"/>
                          </a:solidFill>
                          <a:latin typeface="Calibri"/>
                        </a:rPr>
                        <a:t>115</a:t>
                      </a:r>
                    </a:p>
                  </a:txBody>
                  <a:tcPr marL="6638" marR="6638" marT="6638" marB="0" anchor="ctr">
                    <a:lnL>
                      <a:noFill/>
                    </a:lnL>
                    <a:lnR>
                      <a:noFill/>
                    </a:lnR>
                    <a:lnT>
                      <a:noFill/>
                    </a:lnT>
                    <a:lnB>
                      <a:noFill/>
                    </a:lnB>
                  </a:tcPr>
                </a:tc>
                <a:tc>
                  <a:txBody>
                    <a:bodyPr/>
                    <a:lstStyle/>
                    <a:p>
                      <a:pPr algn="ctr" fontAlgn="ctr"/>
                      <a:r>
                        <a:rPr lang="en-US" sz="1400" b="1" i="0" u="none" strike="noStrike">
                          <a:solidFill>
                            <a:srgbClr val="000000"/>
                          </a:solidFill>
                          <a:latin typeface="Calibri"/>
                        </a:rPr>
                        <a:t>Houston</a:t>
                      </a:r>
                    </a:p>
                  </a:txBody>
                  <a:tcPr marL="6638" marR="6638" marT="6638" marB="0" anchor="ctr">
                    <a:lnL>
                      <a:noFill/>
                    </a:lnL>
                    <a:lnR>
                      <a:noFill/>
                    </a:lnR>
                    <a:lnT>
                      <a:noFill/>
                    </a:lnT>
                    <a:lnB>
                      <a:noFill/>
                    </a:lnB>
                  </a:tcPr>
                </a:tc>
                <a:tc>
                  <a:txBody>
                    <a:bodyPr/>
                    <a:lstStyle/>
                    <a:p>
                      <a:pPr algn="ctr" fontAlgn="ctr"/>
                      <a:r>
                        <a:rPr lang="en-US" sz="1400" b="1" i="0" u="none" strike="noStrike">
                          <a:solidFill>
                            <a:srgbClr val="000000"/>
                          </a:solidFill>
                          <a:latin typeface="Calibri"/>
                        </a:rPr>
                        <a:t>2,300,000</a:t>
                      </a:r>
                    </a:p>
                  </a:txBody>
                  <a:tcPr marL="6638" marR="6638" marT="6638" marB="0" anchor="ctr">
                    <a:lnL>
                      <a:noFill/>
                    </a:lnL>
                    <a:lnR>
                      <a:noFill/>
                    </a:lnR>
                    <a:lnT>
                      <a:noFill/>
                    </a:lnT>
                    <a:lnB>
                      <a:noFill/>
                    </a:lnB>
                  </a:tcPr>
                </a:tc>
                <a:tc>
                  <a:txBody>
                    <a:bodyPr/>
                    <a:lstStyle/>
                    <a:p>
                      <a:pPr algn="ctr" fontAlgn="ctr"/>
                      <a:r>
                        <a:rPr lang="en-US" sz="1400" b="1" i="0" u="none" strike="noStrike">
                          <a:solidFill>
                            <a:srgbClr val="000000"/>
                          </a:solidFill>
                          <a:latin typeface="Calibri"/>
                        </a:rPr>
                        <a:t>27,797,000</a:t>
                      </a:r>
                    </a:p>
                  </a:txBody>
                  <a:tcPr marL="6638" marR="6638" marT="6638" marB="0" anchor="ctr">
                    <a:lnL>
                      <a:noFill/>
                    </a:lnL>
                    <a:lnR>
                      <a:noFill/>
                    </a:lnR>
                    <a:lnT>
                      <a:noFill/>
                    </a:lnT>
                    <a:lnB>
                      <a:noFill/>
                    </a:lnB>
                  </a:tcPr>
                </a:tc>
                <a:tc>
                  <a:txBody>
                    <a:bodyPr/>
                    <a:lstStyle/>
                    <a:p>
                      <a:pPr algn="ctr" fontAlgn="ctr"/>
                      <a:r>
                        <a:rPr lang="en-US" sz="1400" b="1" i="0" u="none" strike="noStrike">
                          <a:solidFill>
                            <a:srgbClr val="000000"/>
                          </a:solidFill>
                          <a:latin typeface="Calibri"/>
                        </a:rPr>
                        <a:t>103</a:t>
                      </a:r>
                    </a:p>
                  </a:txBody>
                  <a:tcPr marL="6638" marR="6638" marT="6638" marB="0" anchor="ctr">
                    <a:lnL>
                      <a:noFill/>
                    </a:lnL>
                    <a:lnR>
                      <a:noFill/>
                    </a:lnR>
                    <a:lnT>
                      <a:noFill/>
                    </a:lnT>
                    <a:lnB>
                      <a:noFill/>
                    </a:lnB>
                  </a:tcPr>
                </a:tc>
                <a:tc>
                  <a:txBody>
                    <a:bodyPr/>
                    <a:lstStyle/>
                    <a:p>
                      <a:pPr algn="ctr" fontAlgn="ctr"/>
                      <a:r>
                        <a:rPr lang="en-US" sz="1400" b="1" i="0" u="none" strike="noStrike">
                          <a:solidFill>
                            <a:srgbClr val="000000"/>
                          </a:solidFill>
                          <a:latin typeface="Calibri"/>
                        </a:rPr>
                        <a:t>10%</a:t>
                      </a:r>
                    </a:p>
                  </a:txBody>
                  <a:tcPr marL="6638" marR="6638" marT="6638" marB="0" anchor="ctr">
                    <a:lnL>
                      <a:noFill/>
                    </a:lnL>
                    <a:lnR>
                      <a:noFill/>
                    </a:lnR>
                    <a:lnT>
                      <a:noFill/>
                    </a:lnT>
                    <a:lnB>
                      <a:noFill/>
                    </a:lnB>
                  </a:tcPr>
                </a:tc>
              </a:tr>
              <a:tr h="304992">
                <a:tc>
                  <a:txBody>
                    <a:bodyPr/>
                    <a:lstStyle/>
                    <a:p>
                      <a:pPr algn="ctr" fontAlgn="ctr"/>
                      <a:endParaRPr lang="en-US" sz="1400" b="1" i="0" u="none" strike="noStrike">
                        <a:solidFill>
                          <a:srgbClr val="000000"/>
                        </a:solidFill>
                        <a:latin typeface="Calibri"/>
                      </a:endParaRPr>
                    </a:p>
                  </a:txBody>
                  <a:tcPr marL="6638" marR="6638" marT="6638" marB="0" anchor="ctr">
                    <a:lnL>
                      <a:noFill/>
                    </a:lnL>
                    <a:lnR>
                      <a:noFill/>
                    </a:lnR>
                    <a:lnT>
                      <a:noFill/>
                    </a:lnT>
                    <a:lnB>
                      <a:noFill/>
                    </a:lnB>
                  </a:tcPr>
                </a:tc>
                <a:tc>
                  <a:txBody>
                    <a:bodyPr/>
                    <a:lstStyle/>
                    <a:p>
                      <a:pPr algn="ctr" fontAlgn="ctr"/>
                      <a:endParaRPr lang="en-US" sz="1400" b="1" i="0" u="none" strike="noStrike">
                        <a:solidFill>
                          <a:srgbClr val="000000"/>
                        </a:solidFill>
                        <a:latin typeface="Calibri"/>
                      </a:endParaRPr>
                    </a:p>
                  </a:txBody>
                  <a:tcPr marL="6638" marR="6638" marT="6638" marB="0" anchor="ctr">
                    <a:lnL>
                      <a:noFill/>
                    </a:lnL>
                    <a:lnR>
                      <a:noFill/>
                    </a:lnR>
                    <a:lnT>
                      <a:noFill/>
                    </a:lnT>
                    <a:lnB>
                      <a:noFill/>
                    </a:lnB>
                  </a:tcPr>
                </a:tc>
                <a:tc>
                  <a:txBody>
                    <a:bodyPr/>
                    <a:lstStyle/>
                    <a:p>
                      <a:pPr algn="ctr" fontAlgn="ctr"/>
                      <a:endParaRPr lang="en-US" sz="1400" b="1" i="0" u="none" strike="noStrike">
                        <a:solidFill>
                          <a:srgbClr val="000000"/>
                        </a:solidFill>
                        <a:latin typeface="Calibri"/>
                      </a:endParaRPr>
                    </a:p>
                  </a:txBody>
                  <a:tcPr marL="6638" marR="6638" marT="6638" marB="0" anchor="ctr">
                    <a:lnL>
                      <a:noFill/>
                    </a:lnL>
                    <a:lnR>
                      <a:noFill/>
                    </a:lnR>
                    <a:lnT>
                      <a:noFill/>
                    </a:lnT>
                    <a:lnB>
                      <a:noFill/>
                    </a:lnB>
                  </a:tcPr>
                </a:tc>
                <a:tc>
                  <a:txBody>
                    <a:bodyPr/>
                    <a:lstStyle/>
                    <a:p>
                      <a:pPr algn="ctr" fontAlgn="ctr"/>
                      <a:endParaRPr lang="en-US" sz="1400" b="1" i="0" u="none" strike="noStrike">
                        <a:solidFill>
                          <a:srgbClr val="000000"/>
                        </a:solidFill>
                        <a:latin typeface="Calibri"/>
                      </a:endParaRPr>
                    </a:p>
                  </a:txBody>
                  <a:tcPr marL="6638" marR="6638" marT="6638" marB="0" anchor="ctr">
                    <a:lnL>
                      <a:noFill/>
                    </a:lnL>
                    <a:lnR>
                      <a:noFill/>
                    </a:lnR>
                    <a:lnT>
                      <a:noFill/>
                    </a:lnT>
                    <a:lnB>
                      <a:noFill/>
                    </a:lnB>
                  </a:tcPr>
                </a:tc>
                <a:tc>
                  <a:txBody>
                    <a:bodyPr/>
                    <a:lstStyle/>
                    <a:p>
                      <a:pPr algn="ctr" fontAlgn="ctr"/>
                      <a:endParaRPr lang="en-US" sz="1400" b="1" i="0" u="none" strike="noStrike">
                        <a:solidFill>
                          <a:srgbClr val="000000"/>
                        </a:solidFill>
                        <a:latin typeface="Calibri"/>
                      </a:endParaRPr>
                    </a:p>
                  </a:txBody>
                  <a:tcPr marL="6638" marR="6638" marT="6638" marB="0" anchor="ctr">
                    <a:lnL>
                      <a:noFill/>
                    </a:lnL>
                    <a:lnR>
                      <a:noFill/>
                    </a:lnR>
                    <a:lnT>
                      <a:noFill/>
                    </a:lnT>
                    <a:lnB>
                      <a:noFill/>
                    </a:lnB>
                  </a:tcPr>
                </a:tc>
                <a:tc>
                  <a:txBody>
                    <a:bodyPr/>
                    <a:lstStyle/>
                    <a:p>
                      <a:pPr algn="ctr" fontAlgn="ctr"/>
                      <a:endParaRPr lang="en-US" sz="1400" b="1" i="0" u="none" strike="noStrike">
                        <a:solidFill>
                          <a:srgbClr val="000000"/>
                        </a:solidFill>
                        <a:latin typeface="Calibri"/>
                      </a:endParaRPr>
                    </a:p>
                  </a:txBody>
                  <a:tcPr marL="6638" marR="6638" marT="6638" marB="0" anchor="ctr">
                    <a:lnL>
                      <a:noFill/>
                    </a:lnL>
                    <a:lnR>
                      <a:noFill/>
                    </a:lnR>
                    <a:lnT>
                      <a:noFill/>
                    </a:lnT>
                    <a:lnB>
                      <a:noFill/>
                    </a:lnB>
                  </a:tcPr>
                </a:tc>
                <a:tc>
                  <a:txBody>
                    <a:bodyPr/>
                    <a:lstStyle/>
                    <a:p>
                      <a:pPr algn="ctr" fontAlgn="ctr"/>
                      <a:endParaRPr lang="en-US" sz="1400" b="1" i="0" u="none" strike="noStrike">
                        <a:solidFill>
                          <a:srgbClr val="000000"/>
                        </a:solidFill>
                        <a:latin typeface="Calibri"/>
                      </a:endParaRPr>
                    </a:p>
                  </a:txBody>
                  <a:tcPr marL="6638" marR="6638" marT="6638" marB="0" anchor="ctr">
                    <a:lnL>
                      <a:noFill/>
                    </a:lnL>
                    <a:lnR>
                      <a:noFill/>
                    </a:lnR>
                    <a:lnT>
                      <a:noFill/>
                    </a:lnT>
                    <a:lnB>
                      <a:noFill/>
                    </a:lnB>
                  </a:tcPr>
                </a:tc>
                <a:tc>
                  <a:txBody>
                    <a:bodyPr/>
                    <a:lstStyle/>
                    <a:p>
                      <a:pPr algn="ctr" fontAlgn="ctr"/>
                      <a:endParaRPr lang="en-US" sz="1400" b="1" i="0" u="none" strike="noStrike">
                        <a:solidFill>
                          <a:srgbClr val="000000"/>
                        </a:solidFill>
                        <a:latin typeface="Calibri"/>
                      </a:endParaRPr>
                    </a:p>
                  </a:txBody>
                  <a:tcPr marL="6638" marR="6638" marT="6638" marB="0" anchor="ctr">
                    <a:lnL>
                      <a:noFill/>
                    </a:lnL>
                    <a:lnR>
                      <a:noFill/>
                    </a:lnR>
                    <a:lnT>
                      <a:noFill/>
                    </a:lnT>
                    <a:lnB>
                      <a:noFill/>
                    </a:lnB>
                  </a:tcPr>
                </a:tc>
                <a:tc>
                  <a:txBody>
                    <a:bodyPr/>
                    <a:lstStyle/>
                    <a:p>
                      <a:pPr algn="ctr" fontAlgn="ctr"/>
                      <a:endParaRPr lang="en-US" sz="1400" b="1" i="0" u="none" strike="noStrike" dirty="0">
                        <a:solidFill>
                          <a:srgbClr val="000000"/>
                        </a:solidFill>
                        <a:latin typeface="Calibri"/>
                      </a:endParaRPr>
                    </a:p>
                  </a:txBody>
                  <a:tcPr marL="6638" marR="6638" marT="6638" marB="0" anchor="ctr">
                    <a:lnL>
                      <a:noFill/>
                    </a:lnL>
                    <a:lnR>
                      <a:noFill/>
                    </a:lnR>
                    <a:lnT>
                      <a:noFill/>
                    </a:lnT>
                    <a:lnB>
                      <a:noFill/>
                    </a:lnB>
                  </a:tcPr>
                </a:tc>
              </a:tr>
            </a:tbl>
          </a:graphicData>
        </a:graphic>
      </p:graphicFrame>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0"/>
            <a:ext cx="9144000" cy="69865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Calibri" pitchFamily="34" charset="0"/>
              </a:rPr>
              <a:t>WEEK 6   PLATEAU SUMMARY &amp; FUTURE</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Calibri"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Arial" pitchFamily="34" charset="0"/>
                <a:cs typeface="Arial" pitchFamily="34" charset="0"/>
              </a:rPr>
              <a:t>  </a:t>
            </a:r>
            <a:r>
              <a:rPr kumimoji="0" lang="en-US" sz="1600" b="0" i="0" u="none" strike="noStrike" cap="none" normalizeH="0" baseline="0" dirty="0" smtClean="0">
                <a:ln>
                  <a:noFill/>
                </a:ln>
                <a:solidFill>
                  <a:schemeClr val="tx1"/>
                </a:solidFill>
                <a:effectLst/>
                <a:latin typeface="Arial" pitchFamily="34" charset="0"/>
                <a:cs typeface="Arial" pitchFamily="34" charset="0"/>
              </a:rPr>
              <a:t>  1 – PARKS OF THE PLATEAU - REVISITED (</a:t>
            </a:r>
            <a:r>
              <a:rPr kumimoji="0" lang="en-US" sz="1600" b="1" i="0" u="none" strike="noStrike" cap="none" normalizeH="0" baseline="0" dirty="0" smtClean="0">
                <a:ln>
                  <a:noFill/>
                </a:ln>
                <a:solidFill>
                  <a:schemeClr val="tx1"/>
                </a:solidFill>
                <a:effectLst/>
                <a:latin typeface="Arial" pitchFamily="34" charset="0"/>
                <a:cs typeface="Arial" pitchFamily="34" charset="0"/>
              </a:rPr>
              <a:t>SBP</a:t>
            </a:r>
            <a:r>
              <a:rPr kumimoji="0" lang="en-US" sz="1600" b="0" i="0" u="none" strike="noStrike" cap="none" normalizeH="0" baseline="0" dirty="0" smtClean="0">
                <a:ln>
                  <a:noFill/>
                </a:ln>
                <a:solidFill>
                  <a:schemeClr val="tx1"/>
                </a:solidFill>
                <a:effectLst/>
                <a:latin typeface="Arial" pitchFamily="34" charset="0"/>
                <a:cs typeface="Arial" pitchFamily="34" charset="0"/>
              </a:rPr>
              <a:t>)</a:t>
            </a:r>
          </a:p>
          <a:p>
            <a:pPr eaLnBrk="0" fontAlgn="base" hangingPunct="0">
              <a:spcBef>
                <a:spcPct val="0"/>
              </a:spcBef>
              <a:spcAft>
                <a:spcPct val="0"/>
              </a:spcAft>
            </a:pPr>
            <a:r>
              <a:rPr kumimoji="0" lang="en-US" sz="1600" b="0" i="0" u="none" strike="noStrike" cap="none" normalizeH="0" baseline="0" dirty="0" smtClean="0">
                <a:ln>
                  <a:noFill/>
                </a:ln>
                <a:solidFill>
                  <a:schemeClr val="tx1"/>
                </a:solidFill>
                <a:effectLst/>
                <a:latin typeface="Arial" pitchFamily="34" charset="0"/>
                <a:cs typeface="Arial" pitchFamily="34" charset="0"/>
              </a:rPr>
              <a:t>  </a:t>
            </a:r>
            <a:r>
              <a:rPr lang="en-US" sz="1600" dirty="0" smtClean="0">
                <a:latin typeface="Arial" pitchFamily="34" charset="0"/>
                <a:cs typeface="Arial" pitchFamily="34" charset="0"/>
              </a:rPr>
              <a:t>	- Geology Revisited</a:t>
            </a:r>
          </a:p>
          <a:p>
            <a:pPr eaLnBrk="0" fontAlgn="base" hangingPunct="0">
              <a:spcBef>
                <a:spcPct val="0"/>
              </a:spcBef>
              <a:spcAft>
                <a:spcPct val="0"/>
              </a:spcAft>
            </a:pPr>
            <a:r>
              <a:rPr lang="en-US" sz="1600" dirty="0" smtClean="0">
                <a:latin typeface="Arial" pitchFamily="34" charset="0"/>
                <a:cs typeface="Arial" pitchFamily="34" charset="0"/>
              </a:rPr>
              <a:t>		review major take-</a:t>
            </a:r>
            <a:r>
              <a:rPr lang="en-US" sz="1600" dirty="0" err="1" smtClean="0">
                <a:latin typeface="Arial" pitchFamily="34" charset="0"/>
                <a:cs typeface="Arial" pitchFamily="34" charset="0"/>
              </a:rPr>
              <a:t>aways</a:t>
            </a:r>
            <a:r>
              <a:rPr lang="en-US" sz="1600" dirty="0" smtClean="0">
                <a:latin typeface="Arial" pitchFamily="34" charset="0"/>
                <a:cs typeface="Arial" pitchFamily="34" charset="0"/>
              </a:rPr>
              <a:t> – sedimentary rocks/plateaus/</a:t>
            </a:r>
            <a:r>
              <a:rPr lang="en-US" sz="1600" dirty="0" err="1" smtClean="0">
                <a:latin typeface="Arial" pitchFamily="34" charset="0"/>
                <a:cs typeface="Arial" pitchFamily="34" charset="0"/>
              </a:rPr>
              <a:t>strategraphy</a:t>
            </a:r>
            <a:r>
              <a:rPr lang="en-US" sz="1600" dirty="0" smtClean="0">
                <a:latin typeface="Arial" pitchFamily="34" charset="0"/>
                <a:cs typeface="Arial" pitchFamily="34" charset="0"/>
              </a:rPr>
              <a:t>/faults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  	-</a:t>
            </a:r>
            <a:r>
              <a:rPr kumimoji="0" lang="en-US" sz="1600" b="0" i="0" u="none" strike="noStrike" cap="none" normalizeH="0" dirty="0" smtClean="0">
                <a:ln>
                  <a:noFill/>
                </a:ln>
                <a:solidFill>
                  <a:schemeClr val="tx1"/>
                </a:solidFill>
                <a:effectLst/>
                <a:latin typeface="Arial" pitchFamily="34" charset="0"/>
                <a:cs typeface="Arial" pitchFamily="34" charset="0"/>
              </a:rPr>
              <a:t> People Revisited</a:t>
            </a: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Arial" pitchFamily="34" charset="0"/>
                <a:cs typeface="Arial" pitchFamily="34" charset="0"/>
              </a:rPr>
              <a:t>		review featured people in historical context</a:t>
            </a:r>
            <a:endParaRPr kumimoji="0" lang="en-US" sz="1600" b="0" i="0" u="none" strike="noStrike" cap="none" normalizeH="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	- </a:t>
            </a:r>
            <a:r>
              <a:rPr kumimoji="0" lang="en-US" sz="1600" b="0" i="0" u="none" strike="noStrike" cap="none" normalizeH="0" baseline="0" dirty="0" err="1" smtClean="0">
                <a:ln>
                  <a:noFill/>
                </a:ln>
                <a:solidFill>
                  <a:schemeClr val="tx1"/>
                </a:solidFill>
                <a:effectLst/>
                <a:latin typeface="Arial" pitchFamily="34" charset="0"/>
                <a:cs typeface="Arial" pitchFamily="34" charset="0"/>
              </a:rPr>
              <a:t>Comparisions</a:t>
            </a:r>
            <a:r>
              <a:rPr kumimoji="0" lang="en-US" sz="1600" b="0" i="0" u="none" strike="noStrike" cap="none" normalizeH="0" baseline="0" dirty="0" smtClean="0">
                <a:ln>
                  <a:noFill/>
                </a:ln>
                <a:solidFill>
                  <a:schemeClr val="tx1"/>
                </a:solidFill>
                <a:effectLst/>
                <a:latin typeface="Arial" pitchFamily="34" charset="0"/>
                <a:cs typeface="Arial" pitchFamily="34" charset="0"/>
              </a:rPr>
              <a:t> of Sites/Parks on Plateau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		- Size, elevations, geologic/physiographic features, etc</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		- Facilities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		- Activities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		- Visitation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		- etc</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    2 - PARKS OF THE PLATEAU - THE FUTURE (</a:t>
            </a:r>
            <a:r>
              <a:rPr kumimoji="0" lang="en-US" sz="1600" b="1" i="0" u="none" strike="noStrike" cap="none" normalizeH="0" baseline="0" dirty="0" smtClean="0">
                <a:ln>
                  <a:noFill/>
                </a:ln>
                <a:solidFill>
                  <a:schemeClr val="tx1"/>
                </a:solidFill>
                <a:effectLst/>
                <a:latin typeface="Arial" pitchFamily="34" charset="0"/>
                <a:cs typeface="Arial" pitchFamily="34" charset="0"/>
              </a:rPr>
              <a:t>R3</a:t>
            </a:r>
            <a:r>
              <a:rPr kumimoji="0" lang="en-US" sz="1600" b="0"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	- Threats, Vulnerabilities, Challenges, Opportunities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		- Antiquities Act allowing Presidents to create/expand/contract Nat'l sites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		   	example - </a:t>
            </a:r>
            <a:r>
              <a:rPr kumimoji="0" lang="en-US" sz="1600" b="0" i="0" u="none" strike="noStrike" cap="none" normalizeH="0" baseline="0" dirty="0" err="1" smtClean="0">
                <a:ln>
                  <a:noFill/>
                </a:ln>
                <a:solidFill>
                  <a:schemeClr val="tx1"/>
                </a:solidFill>
                <a:effectLst/>
                <a:latin typeface="Arial" pitchFamily="34" charset="0"/>
                <a:cs typeface="Arial" pitchFamily="34" charset="0"/>
              </a:rPr>
              <a:t>Esclante</a:t>
            </a:r>
            <a:r>
              <a:rPr kumimoji="0" lang="en-US" sz="1600" b="0" i="0" u="none" strike="noStrike" cap="none" normalizeH="0" baseline="0" dirty="0" smtClean="0">
                <a:ln>
                  <a:noFill/>
                </a:ln>
                <a:solidFill>
                  <a:schemeClr val="tx1"/>
                </a:solidFill>
                <a:effectLst/>
                <a:latin typeface="Arial" pitchFamily="34" charset="0"/>
                <a:cs typeface="Arial" pitchFamily="34" charset="0"/>
              </a:rPr>
              <a:t> NP (</a:t>
            </a:r>
            <a:r>
              <a:rPr kumimoji="0" lang="en-US" sz="1600" b="0" i="0" u="none" strike="noStrike" cap="none" normalizeH="0" baseline="0" dirty="0" err="1" smtClean="0">
                <a:ln>
                  <a:noFill/>
                </a:ln>
                <a:solidFill>
                  <a:schemeClr val="tx1"/>
                </a:solidFill>
                <a:effectLst/>
                <a:latin typeface="Arial" pitchFamily="34" charset="0"/>
                <a:cs typeface="Arial" pitchFamily="34" charset="0"/>
              </a:rPr>
              <a:t>Obama</a:t>
            </a:r>
            <a:r>
              <a:rPr kumimoji="0" lang="en-US" sz="1600" b="0" i="0" u="none" strike="noStrike" cap="none" normalizeH="0" baseline="0" dirty="0" smtClean="0">
                <a:ln>
                  <a:noFill/>
                </a:ln>
                <a:solidFill>
                  <a:schemeClr val="tx1"/>
                </a:solidFill>
                <a:effectLst/>
                <a:latin typeface="Arial" pitchFamily="34" charset="0"/>
                <a:cs typeface="Arial" pitchFamily="34" charset="0"/>
              </a:rPr>
              <a:t>-Trump-Biden)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		- Oil/gas exploration?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		    https://en.wikipedia.org/wiki/Canyons_of_the_Ancients_National_Monument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		- Climate Change - weather, water, etc</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			- Colorado River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			  excellent video of raindrop on Co river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https://www.goodnewsnetwork.org/watch-the-path-of-a-raindrop-from-anywhere-in-the-world/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		- Human Actions  (industries, tourism, etc)</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 Possible future limits to Park access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 Possible New Parks/Monuments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3 – WHAT’S AHEAD ---</a:t>
            </a:r>
            <a:r>
              <a:rPr kumimoji="0" lang="en-US" sz="1600" b="0" i="0" u="none" strike="noStrike" cap="none" normalizeH="0" dirty="0" smtClean="0">
                <a:ln>
                  <a:noFill/>
                </a:ln>
                <a:solidFill>
                  <a:schemeClr val="tx1"/>
                </a:solidFill>
                <a:effectLst/>
                <a:latin typeface="Arial" pitchFamily="34" charset="0"/>
                <a:ea typeface="Calibri" pitchFamily="34" charset="0"/>
                <a:cs typeface="Arial" pitchFamily="34" charset="0"/>
              </a:rPr>
              <a:t> </a:t>
            </a:r>
            <a:r>
              <a:rPr kumimoji="0" lang="en-U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the 2nd course in the trilogy</a:t>
            </a:r>
            <a:r>
              <a:rPr kumimoji="0" lang="en-US" sz="1600" b="0" i="0" u="none" strike="noStrike" cap="none" normalizeH="0" dirty="0" smtClean="0">
                <a:ln>
                  <a:noFill/>
                </a:ln>
                <a:solidFill>
                  <a:schemeClr val="tx1"/>
                </a:solidFill>
                <a:effectLst/>
                <a:latin typeface="Arial" pitchFamily="34" charset="0"/>
                <a:ea typeface="Calibri" pitchFamily="34" charset="0"/>
                <a:cs typeface="Arial" pitchFamily="34" charset="0"/>
              </a:rPr>
              <a:t> </a:t>
            </a:r>
            <a:r>
              <a:rPr kumimoji="0" lang="en-US" sz="1600" b="1" i="0" u="none" strike="noStrike" cap="none" normalizeH="0" dirty="0" smtClean="0">
                <a:ln>
                  <a:noFill/>
                </a:ln>
                <a:solidFill>
                  <a:schemeClr val="tx1"/>
                </a:solidFill>
                <a:effectLst/>
                <a:latin typeface="Arial" pitchFamily="34" charset="0"/>
                <a:ea typeface="Calibri" pitchFamily="34" charset="0"/>
                <a:cs typeface="Arial" pitchFamily="34" charset="0"/>
              </a:rPr>
              <a:t>(R3)</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7" name="Picture 3" descr="C:\Users\Claire &amp; Don\Pictures\convect.jpg"/>
          <p:cNvPicPr>
            <a:picLocks noChangeAspect="1" noChangeArrowheads="1"/>
          </p:cNvPicPr>
          <p:nvPr/>
        </p:nvPicPr>
        <p:blipFill>
          <a:blip r:embed="rId3" cstate="print"/>
          <a:srcRect b="3133"/>
          <a:stretch>
            <a:fillRect/>
          </a:stretch>
        </p:blipFill>
        <p:spPr bwMode="auto">
          <a:xfrm>
            <a:off x="2057400" y="1043709"/>
            <a:ext cx="5410200" cy="5738091"/>
          </a:xfrm>
          <a:prstGeom prst="rect">
            <a:avLst/>
          </a:prstGeom>
          <a:noFill/>
        </p:spPr>
      </p:pic>
      <p:sp>
        <p:nvSpPr>
          <p:cNvPr id="5" name="TextBox 4"/>
          <p:cNvSpPr txBox="1"/>
          <p:nvPr/>
        </p:nvSpPr>
        <p:spPr>
          <a:xfrm>
            <a:off x="4191000" y="2814935"/>
            <a:ext cx="1274087" cy="461665"/>
          </a:xfrm>
          <a:prstGeom prst="rect">
            <a:avLst/>
          </a:prstGeom>
          <a:noFill/>
        </p:spPr>
        <p:txBody>
          <a:bodyPr wrap="square" rtlCol="0">
            <a:spAutoFit/>
          </a:bodyPr>
          <a:lstStyle/>
          <a:p>
            <a:r>
              <a:rPr lang="en-US" sz="2400" b="1" dirty="0" smtClean="0"/>
              <a:t>HEATED</a:t>
            </a:r>
          </a:p>
        </p:txBody>
      </p:sp>
      <p:sp>
        <p:nvSpPr>
          <p:cNvPr id="9" name="TextBox 8"/>
          <p:cNvSpPr txBox="1"/>
          <p:nvPr/>
        </p:nvSpPr>
        <p:spPr>
          <a:xfrm>
            <a:off x="0" y="533400"/>
            <a:ext cx="9144000" cy="553998"/>
          </a:xfrm>
          <a:prstGeom prst="rect">
            <a:avLst/>
          </a:prstGeom>
          <a:solidFill>
            <a:srgbClr val="FF0000"/>
          </a:solidFill>
        </p:spPr>
        <p:txBody>
          <a:bodyPr wrap="square" rtlCol="0">
            <a:spAutoFit/>
          </a:bodyPr>
          <a:lstStyle/>
          <a:p>
            <a:pPr algn="ctr"/>
            <a:r>
              <a:rPr lang="en-US" sz="3000" b="1" dirty="0" smtClean="0">
                <a:solidFill>
                  <a:schemeClr val="bg1"/>
                </a:solidFill>
                <a:latin typeface="Arial" pitchFamily="34" charset="0"/>
                <a:cs typeface="Arial" pitchFamily="34" charset="0"/>
              </a:rPr>
              <a:t>Convection cells move the crustal plates.</a:t>
            </a:r>
          </a:p>
        </p:txBody>
      </p:sp>
      <p:sp>
        <p:nvSpPr>
          <p:cNvPr id="11" name="Oval 10"/>
          <p:cNvSpPr/>
          <p:nvPr/>
        </p:nvSpPr>
        <p:spPr>
          <a:xfrm rot="1333406">
            <a:off x="4752446" y="2279526"/>
            <a:ext cx="1334326" cy="813318"/>
          </a:xfrm>
          <a:prstGeom prst="ellipse">
            <a:avLst/>
          </a:prstGeom>
          <a:noFill/>
          <a:ln w="762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19856915">
            <a:off x="3390131" y="2177806"/>
            <a:ext cx="1334326" cy="813318"/>
          </a:xfrm>
          <a:prstGeom prst="ellipse">
            <a:avLst/>
          </a:prstGeom>
          <a:noFill/>
          <a:ln w="762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5018425">
            <a:off x="5798894" y="3240681"/>
            <a:ext cx="1293517" cy="838977"/>
          </a:xfrm>
          <a:prstGeom prst="ellipse">
            <a:avLst/>
          </a:prstGeom>
          <a:noFill/>
          <a:ln w="762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7583129">
            <a:off x="2354684" y="3316938"/>
            <a:ext cx="1293517" cy="838977"/>
          </a:xfrm>
          <a:prstGeom prst="ellipse">
            <a:avLst/>
          </a:prstGeom>
          <a:noFill/>
          <a:ln w="762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0" y="0"/>
            <a:ext cx="9144000" cy="584775"/>
          </a:xfrm>
          <a:prstGeom prst="rect">
            <a:avLst/>
          </a:prstGeom>
          <a:solidFill>
            <a:srgbClr val="FF0000"/>
          </a:solidFill>
        </p:spPr>
        <p:txBody>
          <a:bodyPr wrap="square" rtlCol="0">
            <a:spAutoFit/>
          </a:bodyPr>
          <a:lstStyle/>
          <a:p>
            <a:pPr algn="ctr"/>
            <a:r>
              <a:rPr lang="en-US" sz="3200" b="1" dirty="0" smtClean="0">
                <a:solidFill>
                  <a:schemeClr val="bg1"/>
                </a:solidFill>
                <a:latin typeface="Arial" pitchFamily="34" charset="0"/>
                <a:cs typeface="Arial" pitchFamily="34" charset="0"/>
              </a:rPr>
              <a:t>Heat convection cells are in the Mantle.</a:t>
            </a:r>
          </a:p>
        </p:txBody>
      </p:sp>
      <p:sp>
        <p:nvSpPr>
          <p:cNvPr id="16" name="Freeform 15"/>
          <p:cNvSpPr/>
          <p:nvPr/>
        </p:nvSpPr>
        <p:spPr>
          <a:xfrm>
            <a:off x="2057400" y="1371600"/>
            <a:ext cx="1354566" cy="1453832"/>
          </a:xfrm>
          <a:custGeom>
            <a:avLst/>
            <a:gdLst>
              <a:gd name="connsiteX0" fmla="*/ 659567 w 1259174"/>
              <a:gd name="connsiteY0" fmla="*/ 1286656 h 1394085"/>
              <a:gd name="connsiteX1" fmla="*/ 1184223 w 1259174"/>
              <a:gd name="connsiteY1" fmla="*/ 851941 h 1394085"/>
              <a:gd name="connsiteX2" fmla="*/ 1109272 w 1259174"/>
              <a:gd name="connsiteY2" fmla="*/ 462197 h 1394085"/>
              <a:gd name="connsiteX3" fmla="*/ 449705 w 1259174"/>
              <a:gd name="connsiteY3" fmla="*/ 57462 h 1394085"/>
              <a:gd name="connsiteX4" fmla="*/ 29980 w 1259174"/>
              <a:gd name="connsiteY4" fmla="*/ 207364 h 1394085"/>
              <a:gd name="connsiteX5" fmla="*/ 659567 w 1259174"/>
              <a:gd name="connsiteY5" fmla="*/ 1286656 h 1394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9174" h="1394085">
                <a:moveTo>
                  <a:pt x="659567" y="1286656"/>
                </a:moveTo>
                <a:cubicBezTo>
                  <a:pt x="851941" y="1394085"/>
                  <a:pt x="1109272" y="989351"/>
                  <a:pt x="1184223" y="851941"/>
                </a:cubicBezTo>
                <a:cubicBezTo>
                  <a:pt x="1259174" y="714531"/>
                  <a:pt x="1231692" y="594610"/>
                  <a:pt x="1109272" y="462197"/>
                </a:cubicBezTo>
                <a:cubicBezTo>
                  <a:pt x="986852" y="329784"/>
                  <a:pt x="629587" y="99934"/>
                  <a:pt x="449705" y="57462"/>
                </a:cubicBezTo>
                <a:cubicBezTo>
                  <a:pt x="269823" y="14990"/>
                  <a:pt x="0" y="0"/>
                  <a:pt x="29980" y="207364"/>
                </a:cubicBezTo>
                <a:cubicBezTo>
                  <a:pt x="59960" y="414728"/>
                  <a:pt x="467193" y="1179227"/>
                  <a:pt x="659567" y="128665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rot="18534232">
            <a:off x="4966804" y="546167"/>
            <a:ext cx="1992160" cy="2306559"/>
          </a:xfrm>
          <a:custGeom>
            <a:avLst/>
            <a:gdLst>
              <a:gd name="connsiteX0" fmla="*/ 659567 w 1259174"/>
              <a:gd name="connsiteY0" fmla="*/ 1286656 h 1394085"/>
              <a:gd name="connsiteX1" fmla="*/ 1184223 w 1259174"/>
              <a:gd name="connsiteY1" fmla="*/ 851941 h 1394085"/>
              <a:gd name="connsiteX2" fmla="*/ 1109272 w 1259174"/>
              <a:gd name="connsiteY2" fmla="*/ 462197 h 1394085"/>
              <a:gd name="connsiteX3" fmla="*/ 449705 w 1259174"/>
              <a:gd name="connsiteY3" fmla="*/ 57462 h 1394085"/>
              <a:gd name="connsiteX4" fmla="*/ 29980 w 1259174"/>
              <a:gd name="connsiteY4" fmla="*/ 207364 h 1394085"/>
              <a:gd name="connsiteX5" fmla="*/ 659567 w 1259174"/>
              <a:gd name="connsiteY5" fmla="*/ 1286656 h 1394085"/>
              <a:gd name="connsiteX0" fmla="*/ 659567 w 1222930"/>
              <a:gd name="connsiteY0" fmla="*/ 1301693 h 1409122"/>
              <a:gd name="connsiteX1" fmla="*/ 1184223 w 1222930"/>
              <a:gd name="connsiteY1" fmla="*/ 866978 h 1409122"/>
              <a:gd name="connsiteX2" fmla="*/ 891809 w 1222930"/>
              <a:gd name="connsiteY2" fmla="*/ 657395 h 1409122"/>
              <a:gd name="connsiteX3" fmla="*/ 449705 w 1222930"/>
              <a:gd name="connsiteY3" fmla="*/ 72499 h 1409122"/>
              <a:gd name="connsiteX4" fmla="*/ 29980 w 1222930"/>
              <a:gd name="connsiteY4" fmla="*/ 222401 h 1409122"/>
              <a:gd name="connsiteX5" fmla="*/ 659567 w 1222930"/>
              <a:gd name="connsiteY5" fmla="*/ 1301693 h 1409122"/>
              <a:gd name="connsiteX0" fmla="*/ 659567 w 1662956"/>
              <a:gd name="connsiteY0" fmla="*/ 1301693 h 2386883"/>
              <a:gd name="connsiteX1" fmla="*/ 1624249 w 1662956"/>
              <a:gd name="connsiteY1" fmla="*/ 2279500 h 2386883"/>
              <a:gd name="connsiteX2" fmla="*/ 891809 w 1662956"/>
              <a:gd name="connsiteY2" fmla="*/ 657395 h 2386883"/>
              <a:gd name="connsiteX3" fmla="*/ 449705 w 1662956"/>
              <a:gd name="connsiteY3" fmla="*/ 72499 h 2386883"/>
              <a:gd name="connsiteX4" fmla="*/ 29980 w 1662956"/>
              <a:gd name="connsiteY4" fmla="*/ 222401 h 2386883"/>
              <a:gd name="connsiteX5" fmla="*/ 659567 w 1662956"/>
              <a:gd name="connsiteY5" fmla="*/ 1301693 h 2386883"/>
              <a:gd name="connsiteX0" fmla="*/ 602482 w 1667953"/>
              <a:gd name="connsiteY0" fmla="*/ 1301506 h 2386852"/>
              <a:gd name="connsiteX1" fmla="*/ 1620377 w 1667953"/>
              <a:gd name="connsiteY1" fmla="*/ 2279500 h 2386852"/>
              <a:gd name="connsiteX2" fmla="*/ 887937 w 1667953"/>
              <a:gd name="connsiteY2" fmla="*/ 657395 h 2386852"/>
              <a:gd name="connsiteX3" fmla="*/ 445833 w 1667953"/>
              <a:gd name="connsiteY3" fmla="*/ 72499 h 2386852"/>
              <a:gd name="connsiteX4" fmla="*/ 26108 w 1667953"/>
              <a:gd name="connsiteY4" fmla="*/ 222401 h 2386852"/>
              <a:gd name="connsiteX5" fmla="*/ 602482 w 1667953"/>
              <a:gd name="connsiteY5" fmla="*/ 1301506 h 2386852"/>
              <a:gd name="connsiteX0" fmla="*/ 602482 w 1667953"/>
              <a:gd name="connsiteY0" fmla="*/ 1301506 h 2386852"/>
              <a:gd name="connsiteX1" fmla="*/ 1620377 w 1667953"/>
              <a:gd name="connsiteY1" fmla="*/ 2279500 h 2386852"/>
              <a:gd name="connsiteX2" fmla="*/ 887937 w 1667953"/>
              <a:gd name="connsiteY2" fmla="*/ 657395 h 2386852"/>
              <a:gd name="connsiteX3" fmla="*/ 445833 w 1667953"/>
              <a:gd name="connsiteY3" fmla="*/ 72499 h 2386852"/>
              <a:gd name="connsiteX4" fmla="*/ 26108 w 1667953"/>
              <a:gd name="connsiteY4" fmla="*/ 222401 h 2386852"/>
              <a:gd name="connsiteX5" fmla="*/ 602482 w 1667953"/>
              <a:gd name="connsiteY5" fmla="*/ 1301506 h 2386852"/>
              <a:gd name="connsiteX0" fmla="*/ 602482 w 1667953"/>
              <a:gd name="connsiteY0" fmla="*/ 1301506 h 2386852"/>
              <a:gd name="connsiteX1" fmla="*/ 1620377 w 1667953"/>
              <a:gd name="connsiteY1" fmla="*/ 2279500 h 2386852"/>
              <a:gd name="connsiteX2" fmla="*/ 887937 w 1667953"/>
              <a:gd name="connsiteY2" fmla="*/ 657395 h 2386852"/>
              <a:gd name="connsiteX3" fmla="*/ 445833 w 1667953"/>
              <a:gd name="connsiteY3" fmla="*/ 72499 h 2386852"/>
              <a:gd name="connsiteX4" fmla="*/ 26108 w 1667953"/>
              <a:gd name="connsiteY4" fmla="*/ 222401 h 2386852"/>
              <a:gd name="connsiteX5" fmla="*/ 602482 w 1667953"/>
              <a:gd name="connsiteY5" fmla="*/ 1301506 h 2386852"/>
              <a:gd name="connsiteX0" fmla="*/ 602482 w 1667953"/>
              <a:gd name="connsiteY0" fmla="*/ 1301506 h 2386852"/>
              <a:gd name="connsiteX1" fmla="*/ 1620377 w 1667953"/>
              <a:gd name="connsiteY1" fmla="*/ 2279500 h 2386852"/>
              <a:gd name="connsiteX2" fmla="*/ 887937 w 1667953"/>
              <a:gd name="connsiteY2" fmla="*/ 657395 h 2386852"/>
              <a:gd name="connsiteX3" fmla="*/ 445833 w 1667953"/>
              <a:gd name="connsiteY3" fmla="*/ 72499 h 2386852"/>
              <a:gd name="connsiteX4" fmla="*/ 26108 w 1667953"/>
              <a:gd name="connsiteY4" fmla="*/ 222401 h 2386852"/>
              <a:gd name="connsiteX5" fmla="*/ 602482 w 1667953"/>
              <a:gd name="connsiteY5" fmla="*/ 1301506 h 2386852"/>
              <a:gd name="connsiteX0" fmla="*/ 602482 w 1641547"/>
              <a:gd name="connsiteY0" fmla="*/ 1301506 h 2510905"/>
              <a:gd name="connsiteX1" fmla="*/ 1014957 w 1641547"/>
              <a:gd name="connsiteY1" fmla="*/ 2045822 h 2510905"/>
              <a:gd name="connsiteX2" fmla="*/ 1620377 w 1641547"/>
              <a:gd name="connsiteY2" fmla="*/ 2279500 h 2510905"/>
              <a:gd name="connsiteX3" fmla="*/ 887937 w 1641547"/>
              <a:gd name="connsiteY3" fmla="*/ 657395 h 2510905"/>
              <a:gd name="connsiteX4" fmla="*/ 445833 w 1641547"/>
              <a:gd name="connsiteY4" fmla="*/ 72499 h 2510905"/>
              <a:gd name="connsiteX5" fmla="*/ 26108 w 1641547"/>
              <a:gd name="connsiteY5" fmla="*/ 222401 h 2510905"/>
              <a:gd name="connsiteX6" fmla="*/ 602482 w 1641547"/>
              <a:gd name="connsiteY6" fmla="*/ 1301506 h 2510905"/>
              <a:gd name="connsiteX0" fmla="*/ 602482 w 1660131"/>
              <a:gd name="connsiteY0" fmla="*/ 1301506 h 2487411"/>
              <a:gd name="connsiteX1" fmla="*/ 1014957 w 1660131"/>
              <a:gd name="connsiteY1" fmla="*/ 2045822 h 2487411"/>
              <a:gd name="connsiteX2" fmla="*/ 649411 w 1660131"/>
              <a:gd name="connsiteY2" fmla="*/ 1904864 h 2487411"/>
              <a:gd name="connsiteX3" fmla="*/ 1620377 w 1660131"/>
              <a:gd name="connsiteY3" fmla="*/ 2279500 h 2487411"/>
              <a:gd name="connsiteX4" fmla="*/ 887937 w 1660131"/>
              <a:gd name="connsiteY4" fmla="*/ 657395 h 2487411"/>
              <a:gd name="connsiteX5" fmla="*/ 445833 w 1660131"/>
              <a:gd name="connsiteY5" fmla="*/ 72499 h 2487411"/>
              <a:gd name="connsiteX6" fmla="*/ 26108 w 1660131"/>
              <a:gd name="connsiteY6" fmla="*/ 222401 h 2487411"/>
              <a:gd name="connsiteX7" fmla="*/ 602482 w 1660131"/>
              <a:gd name="connsiteY7" fmla="*/ 1301506 h 2487411"/>
              <a:gd name="connsiteX0" fmla="*/ 602482 w 1818829"/>
              <a:gd name="connsiteY0" fmla="*/ 1301506 h 2199018"/>
              <a:gd name="connsiteX1" fmla="*/ 1014957 w 1818829"/>
              <a:gd name="connsiteY1" fmla="*/ 2045822 h 2199018"/>
              <a:gd name="connsiteX2" fmla="*/ 649411 w 1818829"/>
              <a:gd name="connsiteY2" fmla="*/ 1904864 h 2199018"/>
              <a:gd name="connsiteX3" fmla="*/ 1779075 w 1818829"/>
              <a:gd name="connsiteY3" fmla="*/ 1991107 h 2199018"/>
              <a:gd name="connsiteX4" fmla="*/ 887937 w 1818829"/>
              <a:gd name="connsiteY4" fmla="*/ 657395 h 2199018"/>
              <a:gd name="connsiteX5" fmla="*/ 445833 w 1818829"/>
              <a:gd name="connsiteY5" fmla="*/ 72499 h 2199018"/>
              <a:gd name="connsiteX6" fmla="*/ 26108 w 1818829"/>
              <a:gd name="connsiteY6" fmla="*/ 222401 h 2199018"/>
              <a:gd name="connsiteX7" fmla="*/ 602482 w 1818829"/>
              <a:gd name="connsiteY7" fmla="*/ 1301506 h 2199018"/>
              <a:gd name="connsiteX0" fmla="*/ 602482 w 1823858"/>
              <a:gd name="connsiteY0" fmla="*/ 1283939 h 2201931"/>
              <a:gd name="connsiteX1" fmla="*/ 1014957 w 1823858"/>
              <a:gd name="connsiteY1" fmla="*/ 2028255 h 2201931"/>
              <a:gd name="connsiteX2" fmla="*/ 649411 w 1823858"/>
              <a:gd name="connsiteY2" fmla="*/ 1887297 h 2201931"/>
              <a:gd name="connsiteX3" fmla="*/ 1779075 w 1823858"/>
              <a:gd name="connsiteY3" fmla="*/ 1973540 h 2201931"/>
              <a:gd name="connsiteX4" fmla="*/ 918107 w 1823858"/>
              <a:gd name="connsiteY4" fmla="*/ 516954 h 2201931"/>
              <a:gd name="connsiteX5" fmla="*/ 445833 w 1823858"/>
              <a:gd name="connsiteY5" fmla="*/ 54932 h 2201931"/>
              <a:gd name="connsiteX6" fmla="*/ 26108 w 1823858"/>
              <a:gd name="connsiteY6" fmla="*/ 204834 h 2201931"/>
              <a:gd name="connsiteX7" fmla="*/ 602482 w 1823858"/>
              <a:gd name="connsiteY7" fmla="*/ 1283939 h 2201931"/>
              <a:gd name="connsiteX0" fmla="*/ 602482 w 1823858"/>
              <a:gd name="connsiteY0" fmla="*/ 1283939 h 2201931"/>
              <a:gd name="connsiteX1" fmla="*/ 567524 w 1823858"/>
              <a:gd name="connsiteY1" fmla="*/ 1978463 h 2201931"/>
              <a:gd name="connsiteX2" fmla="*/ 649411 w 1823858"/>
              <a:gd name="connsiteY2" fmla="*/ 1887297 h 2201931"/>
              <a:gd name="connsiteX3" fmla="*/ 1779075 w 1823858"/>
              <a:gd name="connsiteY3" fmla="*/ 1973540 h 2201931"/>
              <a:gd name="connsiteX4" fmla="*/ 918107 w 1823858"/>
              <a:gd name="connsiteY4" fmla="*/ 516954 h 2201931"/>
              <a:gd name="connsiteX5" fmla="*/ 445833 w 1823858"/>
              <a:gd name="connsiteY5" fmla="*/ 54932 h 2201931"/>
              <a:gd name="connsiteX6" fmla="*/ 26108 w 1823858"/>
              <a:gd name="connsiteY6" fmla="*/ 204834 h 2201931"/>
              <a:gd name="connsiteX7" fmla="*/ 602482 w 1823858"/>
              <a:gd name="connsiteY7" fmla="*/ 1283939 h 2201931"/>
              <a:gd name="connsiteX0" fmla="*/ 474033 w 1805508"/>
              <a:gd name="connsiteY0" fmla="*/ 1182920 h 2199019"/>
              <a:gd name="connsiteX1" fmla="*/ 549174 w 1805508"/>
              <a:gd name="connsiteY1" fmla="*/ 1975551 h 2199019"/>
              <a:gd name="connsiteX2" fmla="*/ 631061 w 1805508"/>
              <a:gd name="connsiteY2" fmla="*/ 1884385 h 2199019"/>
              <a:gd name="connsiteX3" fmla="*/ 1760725 w 1805508"/>
              <a:gd name="connsiteY3" fmla="*/ 1970628 h 2199019"/>
              <a:gd name="connsiteX4" fmla="*/ 899757 w 1805508"/>
              <a:gd name="connsiteY4" fmla="*/ 514042 h 2199019"/>
              <a:gd name="connsiteX5" fmla="*/ 427483 w 1805508"/>
              <a:gd name="connsiteY5" fmla="*/ 52020 h 2199019"/>
              <a:gd name="connsiteX6" fmla="*/ 7758 w 1805508"/>
              <a:gd name="connsiteY6" fmla="*/ 201922 h 2199019"/>
              <a:gd name="connsiteX7" fmla="*/ 474033 w 1805508"/>
              <a:gd name="connsiteY7" fmla="*/ 1182920 h 2199019"/>
              <a:gd name="connsiteX0" fmla="*/ 474033 w 1771848"/>
              <a:gd name="connsiteY0" fmla="*/ 1182920 h 2222243"/>
              <a:gd name="connsiteX1" fmla="*/ 549174 w 1771848"/>
              <a:gd name="connsiteY1" fmla="*/ 1975551 h 2222243"/>
              <a:gd name="connsiteX2" fmla="*/ 966494 w 1771848"/>
              <a:gd name="connsiteY2" fmla="*/ 2023731 h 2222243"/>
              <a:gd name="connsiteX3" fmla="*/ 1760725 w 1771848"/>
              <a:gd name="connsiteY3" fmla="*/ 1970628 h 2222243"/>
              <a:gd name="connsiteX4" fmla="*/ 899757 w 1771848"/>
              <a:gd name="connsiteY4" fmla="*/ 514042 h 2222243"/>
              <a:gd name="connsiteX5" fmla="*/ 427483 w 1771848"/>
              <a:gd name="connsiteY5" fmla="*/ 52020 h 2222243"/>
              <a:gd name="connsiteX6" fmla="*/ 7758 w 1771848"/>
              <a:gd name="connsiteY6" fmla="*/ 201922 h 2222243"/>
              <a:gd name="connsiteX7" fmla="*/ 474033 w 1771848"/>
              <a:gd name="connsiteY7" fmla="*/ 1182920 h 2222243"/>
              <a:gd name="connsiteX0" fmla="*/ 474033 w 1767498"/>
              <a:gd name="connsiteY0" fmla="*/ 1182920 h 2524772"/>
              <a:gd name="connsiteX1" fmla="*/ 549174 w 1767498"/>
              <a:gd name="connsiteY1" fmla="*/ 1975551 h 2524772"/>
              <a:gd name="connsiteX2" fmla="*/ 966494 w 1767498"/>
              <a:gd name="connsiteY2" fmla="*/ 2023731 h 2524772"/>
              <a:gd name="connsiteX3" fmla="*/ 1756375 w 1767498"/>
              <a:gd name="connsiteY3" fmla="*/ 2273157 h 2524772"/>
              <a:gd name="connsiteX4" fmla="*/ 899757 w 1767498"/>
              <a:gd name="connsiteY4" fmla="*/ 514042 h 2524772"/>
              <a:gd name="connsiteX5" fmla="*/ 427483 w 1767498"/>
              <a:gd name="connsiteY5" fmla="*/ 52020 h 2524772"/>
              <a:gd name="connsiteX6" fmla="*/ 7758 w 1767498"/>
              <a:gd name="connsiteY6" fmla="*/ 201922 h 2524772"/>
              <a:gd name="connsiteX7" fmla="*/ 474033 w 1767498"/>
              <a:gd name="connsiteY7" fmla="*/ 1182920 h 2524772"/>
              <a:gd name="connsiteX0" fmla="*/ 606825 w 1900290"/>
              <a:gd name="connsiteY0" fmla="*/ 1194703 h 2536555"/>
              <a:gd name="connsiteX1" fmla="*/ 681966 w 1900290"/>
              <a:gd name="connsiteY1" fmla="*/ 1987334 h 2536555"/>
              <a:gd name="connsiteX2" fmla="*/ 1099286 w 1900290"/>
              <a:gd name="connsiteY2" fmla="*/ 2035514 h 2536555"/>
              <a:gd name="connsiteX3" fmla="*/ 1889167 w 1900290"/>
              <a:gd name="connsiteY3" fmla="*/ 2284940 h 2536555"/>
              <a:gd name="connsiteX4" fmla="*/ 1032549 w 1900290"/>
              <a:gd name="connsiteY4" fmla="*/ 525825 h 2536555"/>
              <a:gd name="connsiteX5" fmla="*/ 560275 w 1900290"/>
              <a:gd name="connsiteY5" fmla="*/ 63803 h 2536555"/>
              <a:gd name="connsiteX6" fmla="*/ 7758 w 1900290"/>
              <a:gd name="connsiteY6" fmla="*/ 188483 h 2536555"/>
              <a:gd name="connsiteX7" fmla="*/ 606825 w 1900290"/>
              <a:gd name="connsiteY7" fmla="*/ 1194703 h 2536555"/>
              <a:gd name="connsiteX0" fmla="*/ 606825 w 1900290"/>
              <a:gd name="connsiteY0" fmla="*/ 1194703 h 2536555"/>
              <a:gd name="connsiteX1" fmla="*/ 681966 w 1900290"/>
              <a:gd name="connsiteY1" fmla="*/ 1987334 h 2536555"/>
              <a:gd name="connsiteX2" fmla="*/ 1099286 w 1900290"/>
              <a:gd name="connsiteY2" fmla="*/ 2035514 h 2536555"/>
              <a:gd name="connsiteX3" fmla="*/ 1889167 w 1900290"/>
              <a:gd name="connsiteY3" fmla="*/ 2284940 h 2536555"/>
              <a:gd name="connsiteX4" fmla="*/ 1032549 w 1900290"/>
              <a:gd name="connsiteY4" fmla="*/ 525825 h 2536555"/>
              <a:gd name="connsiteX5" fmla="*/ 560275 w 1900290"/>
              <a:gd name="connsiteY5" fmla="*/ 63803 h 2536555"/>
              <a:gd name="connsiteX6" fmla="*/ 7758 w 1900290"/>
              <a:gd name="connsiteY6" fmla="*/ 188483 h 2536555"/>
              <a:gd name="connsiteX7" fmla="*/ 606825 w 1900290"/>
              <a:gd name="connsiteY7" fmla="*/ 1194703 h 2536555"/>
              <a:gd name="connsiteX0" fmla="*/ 606825 w 1900290"/>
              <a:gd name="connsiteY0" fmla="*/ 1194703 h 2536555"/>
              <a:gd name="connsiteX1" fmla="*/ 681966 w 1900290"/>
              <a:gd name="connsiteY1" fmla="*/ 1987334 h 2536555"/>
              <a:gd name="connsiteX2" fmla="*/ 569251 w 1900290"/>
              <a:gd name="connsiteY2" fmla="*/ 1747670 h 2536555"/>
              <a:gd name="connsiteX3" fmla="*/ 1099286 w 1900290"/>
              <a:gd name="connsiteY3" fmla="*/ 2035514 h 2536555"/>
              <a:gd name="connsiteX4" fmla="*/ 1889167 w 1900290"/>
              <a:gd name="connsiteY4" fmla="*/ 2284940 h 2536555"/>
              <a:gd name="connsiteX5" fmla="*/ 1032549 w 1900290"/>
              <a:gd name="connsiteY5" fmla="*/ 525825 h 2536555"/>
              <a:gd name="connsiteX6" fmla="*/ 560275 w 1900290"/>
              <a:gd name="connsiteY6" fmla="*/ 63803 h 2536555"/>
              <a:gd name="connsiteX7" fmla="*/ 7758 w 1900290"/>
              <a:gd name="connsiteY7" fmla="*/ 188483 h 2536555"/>
              <a:gd name="connsiteX8" fmla="*/ 606825 w 1900290"/>
              <a:gd name="connsiteY8" fmla="*/ 1194703 h 2536555"/>
              <a:gd name="connsiteX0" fmla="*/ 606825 w 1900290"/>
              <a:gd name="connsiteY0" fmla="*/ 1194703 h 2536555"/>
              <a:gd name="connsiteX1" fmla="*/ 569251 w 1900290"/>
              <a:gd name="connsiteY1" fmla="*/ 1747670 h 2536555"/>
              <a:gd name="connsiteX2" fmla="*/ 1099286 w 1900290"/>
              <a:gd name="connsiteY2" fmla="*/ 2035514 h 2536555"/>
              <a:gd name="connsiteX3" fmla="*/ 1889167 w 1900290"/>
              <a:gd name="connsiteY3" fmla="*/ 2284940 h 2536555"/>
              <a:gd name="connsiteX4" fmla="*/ 1032549 w 1900290"/>
              <a:gd name="connsiteY4" fmla="*/ 525825 h 2536555"/>
              <a:gd name="connsiteX5" fmla="*/ 560275 w 1900290"/>
              <a:gd name="connsiteY5" fmla="*/ 63803 h 2536555"/>
              <a:gd name="connsiteX6" fmla="*/ 7758 w 1900290"/>
              <a:gd name="connsiteY6" fmla="*/ 188483 h 2536555"/>
              <a:gd name="connsiteX7" fmla="*/ 606825 w 1900290"/>
              <a:gd name="connsiteY7" fmla="*/ 1194703 h 2536555"/>
              <a:gd name="connsiteX0" fmla="*/ 606825 w 1864838"/>
              <a:gd name="connsiteY0" fmla="*/ 1194703 h 2306559"/>
              <a:gd name="connsiteX1" fmla="*/ 569251 w 1864838"/>
              <a:gd name="connsiteY1" fmla="*/ 1747670 h 2306559"/>
              <a:gd name="connsiteX2" fmla="*/ 1099286 w 1864838"/>
              <a:gd name="connsiteY2" fmla="*/ 2035514 h 2306559"/>
              <a:gd name="connsiteX3" fmla="*/ 1853715 w 1864838"/>
              <a:gd name="connsiteY3" fmla="*/ 2054944 h 2306559"/>
              <a:gd name="connsiteX4" fmla="*/ 1032549 w 1864838"/>
              <a:gd name="connsiteY4" fmla="*/ 525825 h 2306559"/>
              <a:gd name="connsiteX5" fmla="*/ 560275 w 1864838"/>
              <a:gd name="connsiteY5" fmla="*/ 63803 h 2306559"/>
              <a:gd name="connsiteX6" fmla="*/ 7758 w 1864838"/>
              <a:gd name="connsiteY6" fmla="*/ 188483 h 2306559"/>
              <a:gd name="connsiteX7" fmla="*/ 606825 w 1864838"/>
              <a:gd name="connsiteY7" fmla="*/ 1194703 h 230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4838" h="2306559">
                <a:moveTo>
                  <a:pt x="606825" y="1194703"/>
                </a:moveTo>
                <a:cubicBezTo>
                  <a:pt x="700407" y="1454567"/>
                  <a:pt x="487174" y="1607535"/>
                  <a:pt x="569251" y="1747670"/>
                </a:cubicBezTo>
                <a:cubicBezTo>
                  <a:pt x="651328" y="1887805"/>
                  <a:pt x="885209" y="1984302"/>
                  <a:pt x="1099286" y="2035514"/>
                </a:cubicBezTo>
                <a:cubicBezTo>
                  <a:pt x="1313363" y="2086726"/>
                  <a:pt x="1864838" y="2306559"/>
                  <a:pt x="1853715" y="2054944"/>
                </a:cubicBezTo>
                <a:cubicBezTo>
                  <a:pt x="1842592" y="1803329"/>
                  <a:pt x="1248122" y="857682"/>
                  <a:pt x="1032549" y="525825"/>
                </a:cubicBezTo>
                <a:cubicBezTo>
                  <a:pt x="816976" y="193968"/>
                  <a:pt x="731073" y="120027"/>
                  <a:pt x="560275" y="63803"/>
                </a:cubicBezTo>
                <a:cubicBezTo>
                  <a:pt x="389477" y="7579"/>
                  <a:pt x="0" y="0"/>
                  <a:pt x="7758" y="188483"/>
                </a:cubicBezTo>
                <a:cubicBezTo>
                  <a:pt x="226599" y="461455"/>
                  <a:pt x="513243" y="934839"/>
                  <a:pt x="606825" y="119470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1520084">
            <a:off x="5035102" y="2201404"/>
            <a:ext cx="1330925" cy="461665"/>
          </a:xfrm>
          <a:prstGeom prst="rect">
            <a:avLst/>
          </a:prstGeom>
          <a:noFill/>
        </p:spPr>
        <p:txBody>
          <a:bodyPr wrap="square" rtlCol="0">
            <a:spAutoFit/>
          </a:bodyPr>
          <a:lstStyle/>
          <a:p>
            <a:r>
              <a:rPr lang="en-US" sz="2400" b="1" dirty="0" smtClean="0"/>
              <a:t>COOLED</a:t>
            </a:r>
          </a:p>
        </p:txBody>
      </p:sp>
      <p:sp>
        <p:nvSpPr>
          <p:cNvPr id="7" name="TextBox 6"/>
          <p:cNvSpPr txBox="1"/>
          <p:nvPr/>
        </p:nvSpPr>
        <p:spPr>
          <a:xfrm rot="20159300">
            <a:off x="3350681" y="2078866"/>
            <a:ext cx="1330925" cy="461665"/>
          </a:xfrm>
          <a:prstGeom prst="rect">
            <a:avLst/>
          </a:prstGeom>
          <a:noFill/>
        </p:spPr>
        <p:txBody>
          <a:bodyPr wrap="square" rtlCol="0">
            <a:spAutoFit/>
          </a:bodyPr>
          <a:lstStyle/>
          <a:p>
            <a:r>
              <a:rPr lang="en-US" sz="2400" b="1" dirty="0" smtClean="0"/>
              <a:t>COOLED</a:t>
            </a:r>
          </a:p>
        </p:txBody>
      </p:sp>
      <p:grpSp>
        <p:nvGrpSpPr>
          <p:cNvPr id="2" name="Group 19"/>
          <p:cNvGrpSpPr/>
          <p:nvPr/>
        </p:nvGrpSpPr>
        <p:grpSpPr>
          <a:xfrm>
            <a:off x="2460161" y="1968709"/>
            <a:ext cx="4600205" cy="2302239"/>
            <a:chOff x="2460161" y="1968709"/>
            <a:chExt cx="4600205" cy="2302239"/>
          </a:xfrm>
        </p:grpSpPr>
        <p:sp>
          <p:nvSpPr>
            <p:cNvPr id="18" name="Freeform 17"/>
            <p:cNvSpPr/>
            <p:nvPr/>
          </p:nvSpPr>
          <p:spPr>
            <a:xfrm>
              <a:off x="2460161" y="1968709"/>
              <a:ext cx="4600205" cy="2256019"/>
            </a:xfrm>
            <a:custGeom>
              <a:avLst/>
              <a:gdLst>
                <a:gd name="connsiteX0" fmla="*/ 54964 w 4649449"/>
                <a:gd name="connsiteY0" fmla="*/ 2168576 h 2408419"/>
                <a:gd name="connsiteX1" fmla="*/ 54964 w 4649449"/>
                <a:gd name="connsiteY1" fmla="*/ 2093625 h 2408419"/>
                <a:gd name="connsiteX2" fmla="*/ 384748 w 4649449"/>
                <a:gd name="connsiteY2" fmla="*/ 1089284 h 2408419"/>
                <a:gd name="connsiteX3" fmla="*/ 894413 w 4649449"/>
                <a:gd name="connsiteY3" fmla="*/ 549639 h 2408419"/>
                <a:gd name="connsiteX4" fmla="*/ 1524000 w 4649449"/>
                <a:gd name="connsiteY4" fmla="*/ 174884 h 2408419"/>
                <a:gd name="connsiteX5" fmla="*/ 2303489 w 4649449"/>
                <a:gd name="connsiteY5" fmla="*/ 9993 h 2408419"/>
                <a:gd name="connsiteX6" fmla="*/ 3067987 w 4649449"/>
                <a:gd name="connsiteY6" fmla="*/ 114924 h 2408419"/>
                <a:gd name="connsiteX7" fmla="*/ 3727554 w 4649449"/>
                <a:gd name="connsiteY7" fmla="*/ 429717 h 2408419"/>
                <a:gd name="connsiteX8" fmla="*/ 4177259 w 4649449"/>
                <a:gd name="connsiteY8" fmla="*/ 894412 h 2408419"/>
                <a:gd name="connsiteX9" fmla="*/ 4417102 w 4649449"/>
                <a:gd name="connsiteY9" fmla="*/ 1299147 h 2408419"/>
                <a:gd name="connsiteX10" fmla="*/ 4522033 w 4649449"/>
                <a:gd name="connsiteY10" fmla="*/ 1583960 h 2408419"/>
                <a:gd name="connsiteX11" fmla="*/ 4626964 w 4649449"/>
                <a:gd name="connsiteY11" fmla="*/ 2063645 h 2408419"/>
                <a:gd name="connsiteX12" fmla="*/ 4641954 w 4649449"/>
                <a:gd name="connsiteY12" fmla="*/ 2408419 h 2408419"/>
                <a:gd name="connsiteX0" fmla="*/ 0 w 4594485"/>
                <a:gd name="connsiteY0" fmla="*/ 2093625 h 2408419"/>
                <a:gd name="connsiteX1" fmla="*/ 329784 w 4594485"/>
                <a:gd name="connsiteY1" fmla="*/ 1089284 h 2408419"/>
                <a:gd name="connsiteX2" fmla="*/ 839449 w 4594485"/>
                <a:gd name="connsiteY2" fmla="*/ 549639 h 2408419"/>
                <a:gd name="connsiteX3" fmla="*/ 1469036 w 4594485"/>
                <a:gd name="connsiteY3" fmla="*/ 174884 h 2408419"/>
                <a:gd name="connsiteX4" fmla="*/ 2248525 w 4594485"/>
                <a:gd name="connsiteY4" fmla="*/ 9993 h 2408419"/>
                <a:gd name="connsiteX5" fmla="*/ 3013023 w 4594485"/>
                <a:gd name="connsiteY5" fmla="*/ 114924 h 2408419"/>
                <a:gd name="connsiteX6" fmla="*/ 3672590 w 4594485"/>
                <a:gd name="connsiteY6" fmla="*/ 429717 h 2408419"/>
                <a:gd name="connsiteX7" fmla="*/ 4122295 w 4594485"/>
                <a:gd name="connsiteY7" fmla="*/ 894412 h 2408419"/>
                <a:gd name="connsiteX8" fmla="*/ 4362138 w 4594485"/>
                <a:gd name="connsiteY8" fmla="*/ 1299147 h 2408419"/>
                <a:gd name="connsiteX9" fmla="*/ 4467069 w 4594485"/>
                <a:gd name="connsiteY9" fmla="*/ 1583960 h 2408419"/>
                <a:gd name="connsiteX10" fmla="*/ 4572000 w 4594485"/>
                <a:gd name="connsiteY10" fmla="*/ 2063645 h 2408419"/>
                <a:gd name="connsiteX11" fmla="*/ 4586990 w 4594485"/>
                <a:gd name="connsiteY11" fmla="*/ 2408419 h 2408419"/>
                <a:gd name="connsiteX0" fmla="*/ 0 w 4594485"/>
                <a:gd name="connsiteY0" fmla="*/ 2246025 h 2408419"/>
                <a:gd name="connsiteX1" fmla="*/ 329784 w 4594485"/>
                <a:gd name="connsiteY1" fmla="*/ 1089284 h 2408419"/>
                <a:gd name="connsiteX2" fmla="*/ 839449 w 4594485"/>
                <a:gd name="connsiteY2" fmla="*/ 549639 h 2408419"/>
                <a:gd name="connsiteX3" fmla="*/ 1469036 w 4594485"/>
                <a:gd name="connsiteY3" fmla="*/ 174884 h 2408419"/>
                <a:gd name="connsiteX4" fmla="*/ 2248525 w 4594485"/>
                <a:gd name="connsiteY4" fmla="*/ 9993 h 2408419"/>
                <a:gd name="connsiteX5" fmla="*/ 3013023 w 4594485"/>
                <a:gd name="connsiteY5" fmla="*/ 114924 h 2408419"/>
                <a:gd name="connsiteX6" fmla="*/ 3672590 w 4594485"/>
                <a:gd name="connsiteY6" fmla="*/ 429717 h 2408419"/>
                <a:gd name="connsiteX7" fmla="*/ 4122295 w 4594485"/>
                <a:gd name="connsiteY7" fmla="*/ 894412 h 2408419"/>
                <a:gd name="connsiteX8" fmla="*/ 4362138 w 4594485"/>
                <a:gd name="connsiteY8" fmla="*/ 1299147 h 2408419"/>
                <a:gd name="connsiteX9" fmla="*/ 4467069 w 4594485"/>
                <a:gd name="connsiteY9" fmla="*/ 1583960 h 2408419"/>
                <a:gd name="connsiteX10" fmla="*/ 4572000 w 4594485"/>
                <a:gd name="connsiteY10" fmla="*/ 2063645 h 2408419"/>
                <a:gd name="connsiteX11" fmla="*/ 4586990 w 4594485"/>
                <a:gd name="connsiteY11" fmla="*/ 2408419 h 2408419"/>
                <a:gd name="connsiteX0" fmla="*/ 13215 w 4607700"/>
                <a:gd name="connsiteY0" fmla="*/ 2246025 h 2408419"/>
                <a:gd name="connsiteX1" fmla="*/ 342999 w 4607700"/>
                <a:gd name="connsiteY1" fmla="*/ 1089284 h 2408419"/>
                <a:gd name="connsiteX2" fmla="*/ 852664 w 4607700"/>
                <a:gd name="connsiteY2" fmla="*/ 549639 h 2408419"/>
                <a:gd name="connsiteX3" fmla="*/ 1482251 w 4607700"/>
                <a:gd name="connsiteY3" fmla="*/ 174884 h 2408419"/>
                <a:gd name="connsiteX4" fmla="*/ 2261740 w 4607700"/>
                <a:gd name="connsiteY4" fmla="*/ 9993 h 2408419"/>
                <a:gd name="connsiteX5" fmla="*/ 3026238 w 4607700"/>
                <a:gd name="connsiteY5" fmla="*/ 114924 h 2408419"/>
                <a:gd name="connsiteX6" fmla="*/ 3685805 w 4607700"/>
                <a:gd name="connsiteY6" fmla="*/ 429717 h 2408419"/>
                <a:gd name="connsiteX7" fmla="*/ 4135510 w 4607700"/>
                <a:gd name="connsiteY7" fmla="*/ 894412 h 2408419"/>
                <a:gd name="connsiteX8" fmla="*/ 4375353 w 4607700"/>
                <a:gd name="connsiteY8" fmla="*/ 1299147 h 2408419"/>
                <a:gd name="connsiteX9" fmla="*/ 4480284 w 4607700"/>
                <a:gd name="connsiteY9" fmla="*/ 1583960 h 2408419"/>
                <a:gd name="connsiteX10" fmla="*/ 4585215 w 4607700"/>
                <a:gd name="connsiteY10" fmla="*/ 2063645 h 2408419"/>
                <a:gd name="connsiteX11" fmla="*/ 4600205 w 4607700"/>
                <a:gd name="connsiteY11" fmla="*/ 2408419 h 2408419"/>
                <a:gd name="connsiteX0" fmla="*/ 13215 w 4607700"/>
                <a:gd name="connsiteY0" fmla="*/ 2246025 h 2408419"/>
                <a:gd name="connsiteX1" fmla="*/ 342999 w 4607700"/>
                <a:gd name="connsiteY1" fmla="*/ 1089284 h 2408419"/>
                <a:gd name="connsiteX2" fmla="*/ 852664 w 4607700"/>
                <a:gd name="connsiteY2" fmla="*/ 549639 h 2408419"/>
                <a:gd name="connsiteX3" fmla="*/ 1482251 w 4607700"/>
                <a:gd name="connsiteY3" fmla="*/ 174884 h 2408419"/>
                <a:gd name="connsiteX4" fmla="*/ 2261740 w 4607700"/>
                <a:gd name="connsiteY4" fmla="*/ 9993 h 2408419"/>
                <a:gd name="connsiteX5" fmla="*/ 3026238 w 4607700"/>
                <a:gd name="connsiteY5" fmla="*/ 114924 h 2408419"/>
                <a:gd name="connsiteX6" fmla="*/ 3685805 w 4607700"/>
                <a:gd name="connsiteY6" fmla="*/ 429717 h 2408419"/>
                <a:gd name="connsiteX7" fmla="*/ 4135510 w 4607700"/>
                <a:gd name="connsiteY7" fmla="*/ 894412 h 2408419"/>
                <a:gd name="connsiteX8" fmla="*/ 4375353 w 4607700"/>
                <a:gd name="connsiteY8" fmla="*/ 1299147 h 2408419"/>
                <a:gd name="connsiteX9" fmla="*/ 4480284 w 4607700"/>
                <a:gd name="connsiteY9" fmla="*/ 1583960 h 2408419"/>
                <a:gd name="connsiteX10" fmla="*/ 4585215 w 4607700"/>
                <a:gd name="connsiteY10" fmla="*/ 2063645 h 2408419"/>
                <a:gd name="connsiteX11" fmla="*/ 4600205 w 4607700"/>
                <a:gd name="connsiteY11" fmla="*/ 2408419 h 2408419"/>
                <a:gd name="connsiteX0" fmla="*/ 13215 w 4607700"/>
                <a:gd name="connsiteY0" fmla="*/ 2246025 h 2256019"/>
                <a:gd name="connsiteX1" fmla="*/ 342999 w 4607700"/>
                <a:gd name="connsiteY1" fmla="*/ 1089284 h 2256019"/>
                <a:gd name="connsiteX2" fmla="*/ 852664 w 4607700"/>
                <a:gd name="connsiteY2" fmla="*/ 549639 h 2256019"/>
                <a:gd name="connsiteX3" fmla="*/ 1482251 w 4607700"/>
                <a:gd name="connsiteY3" fmla="*/ 174884 h 2256019"/>
                <a:gd name="connsiteX4" fmla="*/ 2261740 w 4607700"/>
                <a:gd name="connsiteY4" fmla="*/ 9993 h 2256019"/>
                <a:gd name="connsiteX5" fmla="*/ 3026238 w 4607700"/>
                <a:gd name="connsiteY5" fmla="*/ 114924 h 2256019"/>
                <a:gd name="connsiteX6" fmla="*/ 3685805 w 4607700"/>
                <a:gd name="connsiteY6" fmla="*/ 429717 h 2256019"/>
                <a:gd name="connsiteX7" fmla="*/ 4135510 w 4607700"/>
                <a:gd name="connsiteY7" fmla="*/ 894412 h 2256019"/>
                <a:gd name="connsiteX8" fmla="*/ 4375353 w 4607700"/>
                <a:gd name="connsiteY8" fmla="*/ 1299147 h 2256019"/>
                <a:gd name="connsiteX9" fmla="*/ 4480284 w 4607700"/>
                <a:gd name="connsiteY9" fmla="*/ 1583960 h 2256019"/>
                <a:gd name="connsiteX10" fmla="*/ 4585215 w 4607700"/>
                <a:gd name="connsiteY10" fmla="*/ 2063645 h 2256019"/>
                <a:gd name="connsiteX11" fmla="*/ 4600205 w 4607700"/>
                <a:gd name="connsiteY11" fmla="*/ 2256019 h 2256019"/>
                <a:gd name="connsiteX0" fmla="*/ 13215 w 4607700"/>
                <a:gd name="connsiteY0" fmla="*/ 2246025 h 2256019"/>
                <a:gd name="connsiteX1" fmla="*/ 342999 w 4607700"/>
                <a:gd name="connsiteY1" fmla="*/ 1089284 h 2256019"/>
                <a:gd name="connsiteX2" fmla="*/ 852664 w 4607700"/>
                <a:gd name="connsiteY2" fmla="*/ 549639 h 2256019"/>
                <a:gd name="connsiteX3" fmla="*/ 1482251 w 4607700"/>
                <a:gd name="connsiteY3" fmla="*/ 174884 h 2256019"/>
                <a:gd name="connsiteX4" fmla="*/ 2261740 w 4607700"/>
                <a:gd name="connsiteY4" fmla="*/ 9993 h 2256019"/>
                <a:gd name="connsiteX5" fmla="*/ 3026238 w 4607700"/>
                <a:gd name="connsiteY5" fmla="*/ 114924 h 2256019"/>
                <a:gd name="connsiteX6" fmla="*/ 3685805 w 4607700"/>
                <a:gd name="connsiteY6" fmla="*/ 429717 h 2256019"/>
                <a:gd name="connsiteX7" fmla="*/ 4135510 w 4607700"/>
                <a:gd name="connsiteY7" fmla="*/ 894412 h 2256019"/>
                <a:gd name="connsiteX8" fmla="*/ 4375353 w 4607700"/>
                <a:gd name="connsiteY8" fmla="*/ 1299147 h 2256019"/>
                <a:gd name="connsiteX9" fmla="*/ 4480284 w 4607700"/>
                <a:gd name="connsiteY9" fmla="*/ 1583960 h 2256019"/>
                <a:gd name="connsiteX10" fmla="*/ 4585215 w 4607700"/>
                <a:gd name="connsiteY10" fmla="*/ 2063645 h 2256019"/>
                <a:gd name="connsiteX11" fmla="*/ 4600205 w 4607700"/>
                <a:gd name="connsiteY11" fmla="*/ 2256019 h 2256019"/>
                <a:gd name="connsiteX0" fmla="*/ 13215 w 4605202"/>
                <a:gd name="connsiteY0" fmla="*/ 2246025 h 2256019"/>
                <a:gd name="connsiteX1" fmla="*/ 342999 w 4605202"/>
                <a:gd name="connsiteY1" fmla="*/ 1089284 h 2256019"/>
                <a:gd name="connsiteX2" fmla="*/ 852664 w 4605202"/>
                <a:gd name="connsiteY2" fmla="*/ 549639 h 2256019"/>
                <a:gd name="connsiteX3" fmla="*/ 1482251 w 4605202"/>
                <a:gd name="connsiteY3" fmla="*/ 174884 h 2256019"/>
                <a:gd name="connsiteX4" fmla="*/ 2261740 w 4605202"/>
                <a:gd name="connsiteY4" fmla="*/ 9993 h 2256019"/>
                <a:gd name="connsiteX5" fmla="*/ 3026238 w 4605202"/>
                <a:gd name="connsiteY5" fmla="*/ 114924 h 2256019"/>
                <a:gd name="connsiteX6" fmla="*/ 3685805 w 4605202"/>
                <a:gd name="connsiteY6" fmla="*/ 429717 h 2256019"/>
                <a:gd name="connsiteX7" fmla="*/ 4135510 w 4605202"/>
                <a:gd name="connsiteY7" fmla="*/ 894412 h 2256019"/>
                <a:gd name="connsiteX8" fmla="*/ 4375353 w 4605202"/>
                <a:gd name="connsiteY8" fmla="*/ 1299147 h 2256019"/>
                <a:gd name="connsiteX9" fmla="*/ 4480284 w 4605202"/>
                <a:gd name="connsiteY9" fmla="*/ 1583960 h 2256019"/>
                <a:gd name="connsiteX10" fmla="*/ 4585215 w 4605202"/>
                <a:gd name="connsiteY10" fmla="*/ 2063645 h 2256019"/>
                <a:gd name="connsiteX11" fmla="*/ 4600205 w 4605202"/>
                <a:gd name="connsiteY11" fmla="*/ 2256019 h 2256019"/>
                <a:gd name="connsiteX0" fmla="*/ 13215 w 4605202"/>
                <a:gd name="connsiteY0" fmla="*/ 2246025 h 2256019"/>
                <a:gd name="connsiteX1" fmla="*/ 342999 w 4605202"/>
                <a:gd name="connsiteY1" fmla="*/ 1089284 h 2256019"/>
                <a:gd name="connsiteX2" fmla="*/ 852664 w 4605202"/>
                <a:gd name="connsiteY2" fmla="*/ 549639 h 2256019"/>
                <a:gd name="connsiteX3" fmla="*/ 1482251 w 4605202"/>
                <a:gd name="connsiteY3" fmla="*/ 174884 h 2256019"/>
                <a:gd name="connsiteX4" fmla="*/ 2261740 w 4605202"/>
                <a:gd name="connsiteY4" fmla="*/ 9993 h 2256019"/>
                <a:gd name="connsiteX5" fmla="*/ 3026238 w 4605202"/>
                <a:gd name="connsiteY5" fmla="*/ 114924 h 2256019"/>
                <a:gd name="connsiteX6" fmla="*/ 3685805 w 4605202"/>
                <a:gd name="connsiteY6" fmla="*/ 429717 h 2256019"/>
                <a:gd name="connsiteX7" fmla="*/ 4135510 w 4605202"/>
                <a:gd name="connsiteY7" fmla="*/ 894412 h 2256019"/>
                <a:gd name="connsiteX8" fmla="*/ 4375353 w 4605202"/>
                <a:gd name="connsiteY8" fmla="*/ 1299147 h 2256019"/>
                <a:gd name="connsiteX9" fmla="*/ 4480284 w 4605202"/>
                <a:gd name="connsiteY9" fmla="*/ 1583960 h 2256019"/>
                <a:gd name="connsiteX10" fmla="*/ 4585215 w 4605202"/>
                <a:gd name="connsiteY10" fmla="*/ 2063645 h 2256019"/>
                <a:gd name="connsiteX11" fmla="*/ 4600205 w 4605202"/>
                <a:gd name="connsiteY11" fmla="*/ 2256019 h 2256019"/>
                <a:gd name="connsiteX0" fmla="*/ 13215 w 4605202"/>
                <a:gd name="connsiteY0" fmla="*/ 2246025 h 2256019"/>
                <a:gd name="connsiteX1" fmla="*/ 342999 w 4605202"/>
                <a:gd name="connsiteY1" fmla="*/ 1089284 h 2256019"/>
                <a:gd name="connsiteX2" fmla="*/ 852664 w 4605202"/>
                <a:gd name="connsiteY2" fmla="*/ 549639 h 2256019"/>
                <a:gd name="connsiteX3" fmla="*/ 1482251 w 4605202"/>
                <a:gd name="connsiteY3" fmla="*/ 174884 h 2256019"/>
                <a:gd name="connsiteX4" fmla="*/ 2261740 w 4605202"/>
                <a:gd name="connsiteY4" fmla="*/ 9993 h 2256019"/>
                <a:gd name="connsiteX5" fmla="*/ 3026238 w 4605202"/>
                <a:gd name="connsiteY5" fmla="*/ 114924 h 2256019"/>
                <a:gd name="connsiteX6" fmla="*/ 3685805 w 4605202"/>
                <a:gd name="connsiteY6" fmla="*/ 429717 h 2256019"/>
                <a:gd name="connsiteX7" fmla="*/ 4135510 w 4605202"/>
                <a:gd name="connsiteY7" fmla="*/ 894412 h 2256019"/>
                <a:gd name="connsiteX8" fmla="*/ 4375353 w 4605202"/>
                <a:gd name="connsiteY8" fmla="*/ 1299147 h 2256019"/>
                <a:gd name="connsiteX9" fmla="*/ 4480284 w 4605202"/>
                <a:gd name="connsiteY9" fmla="*/ 1583960 h 2256019"/>
                <a:gd name="connsiteX10" fmla="*/ 4585215 w 4605202"/>
                <a:gd name="connsiteY10" fmla="*/ 2063645 h 2256019"/>
                <a:gd name="connsiteX11" fmla="*/ 4600205 w 4605202"/>
                <a:gd name="connsiteY11" fmla="*/ 2256019 h 2256019"/>
                <a:gd name="connsiteX0" fmla="*/ 13215 w 4600205"/>
                <a:gd name="connsiteY0" fmla="*/ 2246025 h 2256019"/>
                <a:gd name="connsiteX1" fmla="*/ 342999 w 4600205"/>
                <a:gd name="connsiteY1" fmla="*/ 1089284 h 2256019"/>
                <a:gd name="connsiteX2" fmla="*/ 852664 w 4600205"/>
                <a:gd name="connsiteY2" fmla="*/ 549639 h 2256019"/>
                <a:gd name="connsiteX3" fmla="*/ 1482251 w 4600205"/>
                <a:gd name="connsiteY3" fmla="*/ 174884 h 2256019"/>
                <a:gd name="connsiteX4" fmla="*/ 2261740 w 4600205"/>
                <a:gd name="connsiteY4" fmla="*/ 9993 h 2256019"/>
                <a:gd name="connsiteX5" fmla="*/ 3026238 w 4600205"/>
                <a:gd name="connsiteY5" fmla="*/ 114924 h 2256019"/>
                <a:gd name="connsiteX6" fmla="*/ 3685805 w 4600205"/>
                <a:gd name="connsiteY6" fmla="*/ 429717 h 2256019"/>
                <a:gd name="connsiteX7" fmla="*/ 4135510 w 4600205"/>
                <a:gd name="connsiteY7" fmla="*/ 894412 h 2256019"/>
                <a:gd name="connsiteX8" fmla="*/ 4375353 w 4600205"/>
                <a:gd name="connsiteY8" fmla="*/ 1299147 h 2256019"/>
                <a:gd name="connsiteX9" fmla="*/ 4480284 w 4600205"/>
                <a:gd name="connsiteY9" fmla="*/ 1583960 h 2256019"/>
                <a:gd name="connsiteX10" fmla="*/ 4600205 w 4600205"/>
                <a:gd name="connsiteY10" fmla="*/ 2256019 h 22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205" h="2256019">
                  <a:moveTo>
                    <a:pt x="13215" y="2246025"/>
                  </a:moveTo>
                  <a:cubicBezTo>
                    <a:pt x="0" y="2046090"/>
                    <a:pt x="203091" y="1372015"/>
                    <a:pt x="342999" y="1089284"/>
                  </a:cubicBezTo>
                  <a:cubicBezTo>
                    <a:pt x="482907" y="806553"/>
                    <a:pt x="662789" y="702039"/>
                    <a:pt x="852664" y="549639"/>
                  </a:cubicBezTo>
                  <a:cubicBezTo>
                    <a:pt x="1042539" y="397239"/>
                    <a:pt x="1247405" y="264825"/>
                    <a:pt x="1482251" y="174884"/>
                  </a:cubicBezTo>
                  <a:cubicBezTo>
                    <a:pt x="1717097" y="84943"/>
                    <a:pt x="2004409" y="19986"/>
                    <a:pt x="2261740" y="9993"/>
                  </a:cubicBezTo>
                  <a:cubicBezTo>
                    <a:pt x="2519071" y="0"/>
                    <a:pt x="2788894" y="44970"/>
                    <a:pt x="3026238" y="114924"/>
                  </a:cubicBezTo>
                  <a:cubicBezTo>
                    <a:pt x="3263582" y="184878"/>
                    <a:pt x="3500926" y="299802"/>
                    <a:pt x="3685805" y="429717"/>
                  </a:cubicBezTo>
                  <a:cubicBezTo>
                    <a:pt x="3870684" y="559632"/>
                    <a:pt x="4020585" y="749507"/>
                    <a:pt x="4135510" y="894412"/>
                  </a:cubicBezTo>
                  <a:cubicBezTo>
                    <a:pt x="4250435" y="1039317"/>
                    <a:pt x="4317891" y="1184222"/>
                    <a:pt x="4375353" y="1299147"/>
                  </a:cubicBezTo>
                  <a:cubicBezTo>
                    <a:pt x="4432815" y="1414072"/>
                    <a:pt x="4442809" y="1424481"/>
                    <a:pt x="4480284" y="1583960"/>
                  </a:cubicBezTo>
                  <a:cubicBezTo>
                    <a:pt x="4517759" y="1743439"/>
                    <a:pt x="4575222" y="2116007"/>
                    <a:pt x="4600205" y="2256019"/>
                  </a:cubicBezTo>
                </a:path>
              </a:pathLst>
            </a:cu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3507698" y="3105462"/>
              <a:ext cx="2455889" cy="1165486"/>
            </a:xfrm>
            <a:custGeom>
              <a:avLst/>
              <a:gdLst>
                <a:gd name="connsiteX0" fmla="*/ 0 w 2648263"/>
                <a:gd name="connsiteY0" fmla="*/ 1151745 h 1931233"/>
                <a:gd name="connsiteX1" fmla="*/ 134912 w 2648263"/>
                <a:gd name="connsiteY1" fmla="*/ 657069 h 1931233"/>
                <a:gd name="connsiteX2" fmla="*/ 479686 w 2648263"/>
                <a:gd name="connsiteY2" fmla="*/ 207364 h 1931233"/>
                <a:gd name="connsiteX3" fmla="*/ 914400 w 2648263"/>
                <a:gd name="connsiteY3" fmla="*/ 27482 h 1931233"/>
                <a:gd name="connsiteX4" fmla="*/ 1588958 w 2648263"/>
                <a:gd name="connsiteY4" fmla="*/ 42472 h 1931233"/>
                <a:gd name="connsiteX5" fmla="*/ 2008682 w 2648263"/>
                <a:gd name="connsiteY5" fmla="*/ 192374 h 1931233"/>
                <a:gd name="connsiteX6" fmla="*/ 2368446 w 2648263"/>
                <a:gd name="connsiteY6" fmla="*/ 597108 h 1931233"/>
                <a:gd name="connsiteX7" fmla="*/ 2443397 w 2648263"/>
                <a:gd name="connsiteY7" fmla="*/ 971863 h 1931233"/>
                <a:gd name="connsiteX8" fmla="*/ 2443397 w 2648263"/>
                <a:gd name="connsiteY8" fmla="*/ 1241686 h 1931233"/>
                <a:gd name="connsiteX9" fmla="*/ 1214204 w 2648263"/>
                <a:gd name="connsiteY9" fmla="*/ 1931233 h 1931233"/>
                <a:gd name="connsiteX10" fmla="*/ 1214204 w 2648263"/>
                <a:gd name="connsiteY10" fmla="*/ 1931233 h 1931233"/>
                <a:gd name="connsiteX0" fmla="*/ 0 w 2648263"/>
                <a:gd name="connsiteY0" fmla="*/ 1151745 h 1931233"/>
                <a:gd name="connsiteX1" fmla="*/ 134912 w 2648263"/>
                <a:gd name="connsiteY1" fmla="*/ 657069 h 1931233"/>
                <a:gd name="connsiteX2" fmla="*/ 479686 w 2648263"/>
                <a:gd name="connsiteY2" fmla="*/ 207364 h 1931233"/>
                <a:gd name="connsiteX3" fmla="*/ 914400 w 2648263"/>
                <a:gd name="connsiteY3" fmla="*/ 27482 h 1931233"/>
                <a:gd name="connsiteX4" fmla="*/ 1588958 w 2648263"/>
                <a:gd name="connsiteY4" fmla="*/ 42472 h 1931233"/>
                <a:gd name="connsiteX5" fmla="*/ 2008682 w 2648263"/>
                <a:gd name="connsiteY5" fmla="*/ 192374 h 1931233"/>
                <a:gd name="connsiteX6" fmla="*/ 2368446 w 2648263"/>
                <a:gd name="connsiteY6" fmla="*/ 597108 h 1931233"/>
                <a:gd name="connsiteX7" fmla="*/ 2443397 w 2648263"/>
                <a:gd name="connsiteY7" fmla="*/ 971863 h 1931233"/>
                <a:gd name="connsiteX8" fmla="*/ 2443397 w 2648263"/>
                <a:gd name="connsiteY8" fmla="*/ 1241686 h 1931233"/>
                <a:gd name="connsiteX9" fmla="*/ 1214204 w 2648263"/>
                <a:gd name="connsiteY9" fmla="*/ 1931233 h 1931233"/>
                <a:gd name="connsiteX0" fmla="*/ 0 w 2648263"/>
                <a:gd name="connsiteY0" fmla="*/ 1151745 h 1241686"/>
                <a:gd name="connsiteX1" fmla="*/ 134912 w 2648263"/>
                <a:gd name="connsiteY1" fmla="*/ 657069 h 1241686"/>
                <a:gd name="connsiteX2" fmla="*/ 479686 w 2648263"/>
                <a:gd name="connsiteY2" fmla="*/ 207364 h 1241686"/>
                <a:gd name="connsiteX3" fmla="*/ 914400 w 2648263"/>
                <a:gd name="connsiteY3" fmla="*/ 27482 h 1241686"/>
                <a:gd name="connsiteX4" fmla="*/ 1588958 w 2648263"/>
                <a:gd name="connsiteY4" fmla="*/ 42472 h 1241686"/>
                <a:gd name="connsiteX5" fmla="*/ 2008682 w 2648263"/>
                <a:gd name="connsiteY5" fmla="*/ 192374 h 1241686"/>
                <a:gd name="connsiteX6" fmla="*/ 2368446 w 2648263"/>
                <a:gd name="connsiteY6" fmla="*/ 597108 h 1241686"/>
                <a:gd name="connsiteX7" fmla="*/ 2443397 w 2648263"/>
                <a:gd name="connsiteY7" fmla="*/ 971863 h 1241686"/>
                <a:gd name="connsiteX8" fmla="*/ 2443397 w 2648263"/>
                <a:gd name="connsiteY8" fmla="*/ 1241686 h 1241686"/>
                <a:gd name="connsiteX0" fmla="*/ 0 w 2455889"/>
                <a:gd name="connsiteY0" fmla="*/ 1151745 h 1241686"/>
                <a:gd name="connsiteX1" fmla="*/ 134912 w 2455889"/>
                <a:gd name="connsiteY1" fmla="*/ 657069 h 1241686"/>
                <a:gd name="connsiteX2" fmla="*/ 479686 w 2455889"/>
                <a:gd name="connsiteY2" fmla="*/ 207364 h 1241686"/>
                <a:gd name="connsiteX3" fmla="*/ 914400 w 2455889"/>
                <a:gd name="connsiteY3" fmla="*/ 27482 h 1241686"/>
                <a:gd name="connsiteX4" fmla="*/ 1588958 w 2455889"/>
                <a:gd name="connsiteY4" fmla="*/ 42472 h 1241686"/>
                <a:gd name="connsiteX5" fmla="*/ 2008682 w 2455889"/>
                <a:gd name="connsiteY5" fmla="*/ 192374 h 1241686"/>
                <a:gd name="connsiteX6" fmla="*/ 2368446 w 2455889"/>
                <a:gd name="connsiteY6" fmla="*/ 597108 h 1241686"/>
                <a:gd name="connsiteX7" fmla="*/ 2443397 w 2455889"/>
                <a:gd name="connsiteY7" fmla="*/ 971863 h 1241686"/>
                <a:gd name="connsiteX8" fmla="*/ 2443397 w 2455889"/>
                <a:gd name="connsiteY8" fmla="*/ 1241686 h 1241686"/>
                <a:gd name="connsiteX0" fmla="*/ 0 w 2455889"/>
                <a:gd name="connsiteY0" fmla="*/ 1151745 h 1241686"/>
                <a:gd name="connsiteX1" fmla="*/ 134912 w 2455889"/>
                <a:gd name="connsiteY1" fmla="*/ 657069 h 1241686"/>
                <a:gd name="connsiteX2" fmla="*/ 479686 w 2455889"/>
                <a:gd name="connsiteY2" fmla="*/ 207364 h 1241686"/>
                <a:gd name="connsiteX3" fmla="*/ 914400 w 2455889"/>
                <a:gd name="connsiteY3" fmla="*/ 27482 h 1241686"/>
                <a:gd name="connsiteX4" fmla="*/ 1588958 w 2455889"/>
                <a:gd name="connsiteY4" fmla="*/ 42472 h 1241686"/>
                <a:gd name="connsiteX5" fmla="*/ 2008682 w 2455889"/>
                <a:gd name="connsiteY5" fmla="*/ 192374 h 1241686"/>
                <a:gd name="connsiteX6" fmla="*/ 2368446 w 2455889"/>
                <a:gd name="connsiteY6" fmla="*/ 597108 h 1241686"/>
                <a:gd name="connsiteX7" fmla="*/ 2443397 w 2455889"/>
                <a:gd name="connsiteY7" fmla="*/ 971863 h 1241686"/>
                <a:gd name="connsiteX8" fmla="*/ 2443397 w 2455889"/>
                <a:gd name="connsiteY8" fmla="*/ 1241686 h 1241686"/>
                <a:gd name="connsiteX0" fmla="*/ 0 w 2455889"/>
                <a:gd name="connsiteY0" fmla="*/ 1151745 h 1151745"/>
                <a:gd name="connsiteX1" fmla="*/ 134912 w 2455889"/>
                <a:gd name="connsiteY1" fmla="*/ 657069 h 1151745"/>
                <a:gd name="connsiteX2" fmla="*/ 479686 w 2455889"/>
                <a:gd name="connsiteY2" fmla="*/ 207364 h 1151745"/>
                <a:gd name="connsiteX3" fmla="*/ 914400 w 2455889"/>
                <a:gd name="connsiteY3" fmla="*/ 27482 h 1151745"/>
                <a:gd name="connsiteX4" fmla="*/ 1588958 w 2455889"/>
                <a:gd name="connsiteY4" fmla="*/ 42472 h 1151745"/>
                <a:gd name="connsiteX5" fmla="*/ 2008682 w 2455889"/>
                <a:gd name="connsiteY5" fmla="*/ 192374 h 1151745"/>
                <a:gd name="connsiteX6" fmla="*/ 2368446 w 2455889"/>
                <a:gd name="connsiteY6" fmla="*/ 597108 h 1151745"/>
                <a:gd name="connsiteX7" fmla="*/ 2443397 w 2455889"/>
                <a:gd name="connsiteY7" fmla="*/ 971863 h 1151745"/>
                <a:gd name="connsiteX8" fmla="*/ 2443397 w 2455889"/>
                <a:gd name="connsiteY8" fmla="*/ 1089286 h 1151745"/>
                <a:gd name="connsiteX0" fmla="*/ 0 w 2455889"/>
                <a:gd name="connsiteY0" fmla="*/ 1151745 h 1151745"/>
                <a:gd name="connsiteX1" fmla="*/ 134912 w 2455889"/>
                <a:gd name="connsiteY1" fmla="*/ 657069 h 1151745"/>
                <a:gd name="connsiteX2" fmla="*/ 479686 w 2455889"/>
                <a:gd name="connsiteY2" fmla="*/ 207364 h 1151745"/>
                <a:gd name="connsiteX3" fmla="*/ 914400 w 2455889"/>
                <a:gd name="connsiteY3" fmla="*/ 27482 h 1151745"/>
                <a:gd name="connsiteX4" fmla="*/ 1588958 w 2455889"/>
                <a:gd name="connsiteY4" fmla="*/ 42472 h 1151745"/>
                <a:gd name="connsiteX5" fmla="*/ 2008682 w 2455889"/>
                <a:gd name="connsiteY5" fmla="*/ 192374 h 1151745"/>
                <a:gd name="connsiteX6" fmla="*/ 2368446 w 2455889"/>
                <a:gd name="connsiteY6" fmla="*/ 597108 h 1151745"/>
                <a:gd name="connsiteX7" fmla="*/ 2443397 w 2455889"/>
                <a:gd name="connsiteY7" fmla="*/ 971863 h 1151745"/>
                <a:gd name="connsiteX8" fmla="*/ 2443397 w 2455889"/>
                <a:gd name="connsiteY8" fmla="*/ 1089286 h 1151745"/>
                <a:gd name="connsiteX0" fmla="*/ 0 w 2455889"/>
                <a:gd name="connsiteY0" fmla="*/ 1151745 h 1165486"/>
                <a:gd name="connsiteX1" fmla="*/ 134912 w 2455889"/>
                <a:gd name="connsiteY1" fmla="*/ 657069 h 1165486"/>
                <a:gd name="connsiteX2" fmla="*/ 479686 w 2455889"/>
                <a:gd name="connsiteY2" fmla="*/ 207364 h 1165486"/>
                <a:gd name="connsiteX3" fmla="*/ 914400 w 2455889"/>
                <a:gd name="connsiteY3" fmla="*/ 27482 h 1165486"/>
                <a:gd name="connsiteX4" fmla="*/ 1588958 w 2455889"/>
                <a:gd name="connsiteY4" fmla="*/ 42472 h 1165486"/>
                <a:gd name="connsiteX5" fmla="*/ 2008682 w 2455889"/>
                <a:gd name="connsiteY5" fmla="*/ 192374 h 1165486"/>
                <a:gd name="connsiteX6" fmla="*/ 2368446 w 2455889"/>
                <a:gd name="connsiteY6" fmla="*/ 597108 h 1165486"/>
                <a:gd name="connsiteX7" fmla="*/ 2443397 w 2455889"/>
                <a:gd name="connsiteY7" fmla="*/ 971863 h 1165486"/>
                <a:gd name="connsiteX8" fmla="*/ 2443397 w 2455889"/>
                <a:gd name="connsiteY8" fmla="*/ 1165486 h 1165486"/>
                <a:gd name="connsiteX0" fmla="*/ 0 w 2455889"/>
                <a:gd name="connsiteY0" fmla="*/ 1151745 h 1165486"/>
                <a:gd name="connsiteX1" fmla="*/ 134912 w 2455889"/>
                <a:gd name="connsiteY1" fmla="*/ 657069 h 1165486"/>
                <a:gd name="connsiteX2" fmla="*/ 479686 w 2455889"/>
                <a:gd name="connsiteY2" fmla="*/ 207364 h 1165486"/>
                <a:gd name="connsiteX3" fmla="*/ 914400 w 2455889"/>
                <a:gd name="connsiteY3" fmla="*/ 27482 h 1165486"/>
                <a:gd name="connsiteX4" fmla="*/ 1588958 w 2455889"/>
                <a:gd name="connsiteY4" fmla="*/ 42472 h 1165486"/>
                <a:gd name="connsiteX5" fmla="*/ 2008682 w 2455889"/>
                <a:gd name="connsiteY5" fmla="*/ 192374 h 1165486"/>
                <a:gd name="connsiteX6" fmla="*/ 2368446 w 2455889"/>
                <a:gd name="connsiteY6" fmla="*/ 597108 h 1165486"/>
                <a:gd name="connsiteX7" fmla="*/ 2443397 w 2455889"/>
                <a:gd name="connsiteY7" fmla="*/ 971863 h 1165486"/>
                <a:gd name="connsiteX8" fmla="*/ 2443397 w 2455889"/>
                <a:gd name="connsiteY8" fmla="*/ 1165486 h 1165486"/>
                <a:gd name="connsiteX0" fmla="*/ 0 w 2455889"/>
                <a:gd name="connsiteY0" fmla="*/ 1151745 h 1165486"/>
                <a:gd name="connsiteX1" fmla="*/ 134912 w 2455889"/>
                <a:gd name="connsiteY1" fmla="*/ 657069 h 1165486"/>
                <a:gd name="connsiteX2" fmla="*/ 479686 w 2455889"/>
                <a:gd name="connsiteY2" fmla="*/ 207364 h 1165486"/>
                <a:gd name="connsiteX3" fmla="*/ 914400 w 2455889"/>
                <a:gd name="connsiteY3" fmla="*/ 27482 h 1165486"/>
                <a:gd name="connsiteX4" fmla="*/ 1588958 w 2455889"/>
                <a:gd name="connsiteY4" fmla="*/ 42472 h 1165486"/>
                <a:gd name="connsiteX5" fmla="*/ 2008682 w 2455889"/>
                <a:gd name="connsiteY5" fmla="*/ 192374 h 1165486"/>
                <a:gd name="connsiteX6" fmla="*/ 2368446 w 2455889"/>
                <a:gd name="connsiteY6" fmla="*/ 597108 h 1165486"/>
                <a:gd name="connsiteX7" fmla="*/ 2443397 w 2455889"/>
                <a:gd name="connsiteY7" fmla="*/ 971863 h 1165486"/>
                <a:gd name="connsiteX8" fmla="*/ 2443397 w 2455889"/>
                <a:gd name="connsiteY8" fmla="*/ 1165486 h 116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5889" h="1165486">
                  <a:moveTo>
                    <a:pt x="0" y="1151745"/>
                  </a:moveTo>
                  <a:cubicBezTo>
                    <a:pt x="27482" y="983105"/>
                    <a:pt x="54964" y="814466"/>
                    <a:pt x="134912" y="657069"/>
                  </a:cubicBezTo>
                  <a:cubicBezTo>
                    <a:pt x="214860" y="499672"/>
                    <a:pt x="349771" y="312295"/>
                    <a:pt x="479686" y="207364"/>
                  </a:cubicBezTo>
                  <a:cubicBezTo>
                    <a:pt x="609601" y="102433"/>
                    <a:pt x="729521" y="54964"/>
                    <a:pt x="914400" y="27482"/>
                  </a:cubicBezTo>
                  <a:cubicBezTo>
                    <a:pt x="1099279" y="0"/>
                    <a:pt x="1406578" y="14990"/>
                    <a:pt x="1588958" y="42472"/>
                  </a:cubicBezTo>
                  <a:cubicBezTo>
                    <a:pt x="1771338" y="69954"/>
                    <a:pt x="1878767" y="99935"/>
                    <a:pt x="2008682" y="192374"/>
                  </a:cubicBezTo>
                  <a:cubicBezTo>
                    <a:pt x="2138597" y="284813"/>
                    <a:pt x="2238082" y="360513"/>
                    <a:pt x="2368446" y="597108"/>
                  </a:cubicBezTo>
                  <a:cubicBezTo>
                    <a:pt x="2440899" y="781887"/>
                    <a:pt x="2430905" y="877133"/>
                    <a:pt x="2443397" y="971863"/>
                  </a:cubicBezTo>
                  <a:cubicBezTo>
                    <a:pt x="2455889" y="1066593"/>
                    <a:pt x="2443726" y="945433"/>
                    <a:pt x="2443397" y="1165486"/>
                  </a:cubicBezTo>
                </a:path>
              </a:pathLst>
            </a:cu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1" name="TextBox 20"/>
          <p:cNvSpPr txBox="1"/>
          <p:nvPr/>
        </p:nvSpPr>
        <p:spPr>
          <a:xfrm>
            <a:off x="0" y="5182850"/>
            <a:ext cx="9144000" cy="1446550"/>
          </a:xfrm>
          <a:prstGeom prst="rect">
            <a:avLst/>
          </a:prstGeom>
          <a:noFill/>
        </p:spPr>
        <p:txBody>
          <a:bodyPr wrap="square" rtlCol="0">
            <a:spAutoFit/>
          </a:bodyPr>
          <a:lstStyle/>
          <a:p>
            <a:pPr algn="ctr"/>
            <a:r>
              <a:rPr lang="en-US" sz="4400" b="1" spc="-150" dirty="0" smtClean="0">
                <a:latin typeface="Tempus Sans ITC" pitchFamily="82" charset="0"/>
              </a:rPr>
              <a:t>What happens when convection cells </a:t>
            </a:r>
          </a:p>
          <a:p>
            <a:pPr algn="ctr"/>
            <a:r>
              <a:rPr lang="en-US" sz="4400" b="1" spc="-150" dirty="0" smtClean="0">
                <a:latin typeface="Tempus Sans ITC" pitchFamily="82" charset="0"/>
              </a:rPr>
              <a:t>are below </a:t>
            </a:r>
            <a:r>
              <a:rPr lang="en-US" sz="4400" b="1" u="sng" spc="-150" dirty="0" smtClean="0">
                <a:latin typeface="Tempus Sans ITC" pitchFamily="82" charset="0"/>
              </a:rPr>
              <a:t>Oceanic</a:t>
            </a:r>
            <a:r>
              <a:rPr lang="en-US" sz="4400" b="1" spc="-150" dirty="0" smtClean="0">
                <a:latin typeface="Tempus Sans ITC" pitchFamily="82" charset="0"/>
              </a:rPr>
              <a:t> crust?</a:t>
            </a:r>
          </a:p>
        </p:txBody>
      </p:sp>
      <p:sp>
        <p:nvSpPr>
          <p:cNvPr id="22" name="Rectangle 21"/>
          <p:cNvSpPr/>
          <p:nvPr/>
        </p:nvSpPr>
        <p:spPr>
          <a:xfrm>
            <a:off x="2743200" y="1295400"/>
            <a:ext cx="1524000" cy="381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Georgia" pitchFamily="18" charset="0"/>
                <a:cs typeface="Times New Roman" pitchFamily="18" charset="0"/>
              </a:rPr>
              <a:t>Mantle</a:t>
            </a:r>
            <a:endParaRPr lang="en-US" sz="2800" b="1" dirty="0">
              <a:solidFill>
                <a:schemeClr val="tx1"/>
              </a:solidFill>
              <a:latin typeface="Georgia"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Effect transition="in" filter="fade">
                                      <p:cBhvr>
                                        <p:cTn id="9" dur="1000"/>
                                        <p:tgtEl>
                                          <p:spTgt spid="22"/>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1000"/>
                                        <p:tgtEl>
                                          <p:spTgt spid="2"/>
                                        </p:tgtEl>
                                      </p:cBhvr>
                                    </p:animEffect>
                                    <p:set>
                                      <p:cBhvr>
                                        <p:cTn id="20" dur="1" fill="hold">
                                          <p:stCondLst>
                                            <p:cond delay="999"/>
                                          </p:stCondLst>
                                        </p:cTn>
                                        <p:tgtEl>
                                          <p:spTgt spid="2"/>
                                        </p:tgtEl>
                                        <p:attrNameLst>
                                          <p:attrName>style.visibility</p:attrName>
                                        </p:attrNameLst>
                                      </p:cBhvr>
                                      <p:to>
                                        <p:strVal val="hidden"/>
                                      </p:to>
                                    </p:set>
                                  </p:childTnLst>
                                </p:cTn>
                              </p:par>
                              <p:par>
                                <p:cTn id="21" presetID="53"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Effect transition="in" filter="fade">
                                      <p:cBhvr>
                                        <p:cTn id="25" dur="1000"/>
                                        <p:tgtEl>
                                          <p:spTgt spid="5"/>
                                        </p:tgtEl>
                                      </p:cBhvr>
                                    </p:animEffect>
                                  </p:childTnLst>
                                </p:cTn>
                              </p:par>
                            </p:childTnLst>
                          </p:cTn>
                        </p:par>
                        <p:par>
                          <p:cTn id="26" fill="hold">
                            <p:stCondLst>
                              <p:cond delay="1000"/>
                            </p:stCondLst>
                            <p:childTnLst>
                              <p:par>
                                <p:cTn id="27" presetID="21" presetClass="entr" presetSubtype="8" repeatCount="400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heel(8)">
                                      <p:cBhvr>
                                        <p:cTn id="29" dur="2000"/>
                                        <p:tgtEl>
                                          <p:spTgt spid="11"/>
                                        </p:tgtEl>
                                      </p:cBhvr>
                                    </p:animEffect>
                                  </p:childTnLst>
                                </p:cTn>
                              </p:par>
                              <p:par>
                                <p:cTn id="30" presetID="21" presetClass="entr" presetSubtype="8" repeatCount="400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heel(8)">
                                      <p:cBhvr>
                                        <p:cTn id="32" dur="2000"/>
                                        <p:tgtEl>
                                          <p:spTgt spid="12"/>
                                        </p:tgtEl>
                                      </p:cBhvr>
                                    </p:animEffect>
                                  </p:childTnLst>
                                </p:cTn>
                              </p:par>
                              <p:par>
                                <p:cTn id="33" presetID="21" presetClass="entr" presetSubtype="8" repeatCount="400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heel(8)">
                                      <p:cBhvr>
                                        <p:cTn id="35" dur="2000"/>
                                        <p:tgtEl>
                                          <p:spTgt spid="13"/>
                                        </p:tgtEl>
                                      </p:cBhvr>
                                    </p:animEffect>
                                  </p:childTnLst>
                                </p:cTn>
                              </p:par>
                              <p:par>
                                <p:cTn id="36" presetID="21" presetClass="entr" presetSubtype="8" repeatCount="400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heel(8)">
                                      <p:cBhvr>
                                        <p:cTn id="38" dur="2000"/>
                                        <p:tgtEl>
                                          <p:spTgt spid="14"/>
                                        </p:tgtEl>
                                      </p:cBhvr>
                                    </p:animEffect>
                                  </p:childTnLst>
                                </p:cTn>
                              </p:par>
                              <p:par>
                                <p:cTn id="39" presetID="42"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3000"/>
                                        <p:tgtEl>
                                          <p:spTgt spid="6"/>
                                        </p:tgtEl>
                                      </p:cBhvr>
                                    </p:animEffect>
                                    <p:anim calcmode="lin" valueType="num">
                                      <p:cBhvr>
                                        <p:cTn id="42" dur="3000" fill="hold"/>
                                        <p:tgtEl>
                                          <p:spTgt spid="6"/>
                                        </p:tgtEl>
                                        <p:attrNameLst>
                                          <p:attrName>ppt_x</p:attrName>
                                        </p:attrNameLst>
                                      </p:cBhvr>
                                      <p:tavLst>
                                        <p:tav tm="0">
                                          <p:val>
                                            <p:strVal val="#ppt_x"/>
                                          </p:val>
                                        </p:tav>
                                        <p:tav tm="100000">
                                          <p:val>
                                            <p:strVal val="#ppt_x"/>
                                          </p:val>
                                        </p:tav>
                                      </p:tavLst>
                                    </p:anim>
                                    <p:anim calcmode="lin" valueType="num">
                                      <p:cBhvr>
                                        <p:cTn id="43" dur="3000" fill="hold"/>
                                        <p:tgtEl>
                                          <p:spTgt spid="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3000"/>
                                        <p:tgtEl>
                                          <p:spTgt spid="7"/>
                                        </p:tgtEl>
                                      </p:cBhvr>
                                    </p:animEffect>
                                    <p:anim calcmode="lin" valueType="num">
                                      <p:cBhvr>
                                        <p:cTn id="47" dur="3000" fill="hold"/>
                                        <p:tgtEl>
                                          <p:spTgt spid="7"/>
                                        </p:tgtEl>
                                        <p:attrNameLst>
                                          <p:attrName>ppt_x</p:attrName>
                                        </p:attrNameLst>
                                      </p:cBhvr>
                                      <p:tavLst>
                                        <p:tav tm="0">
                                          <p:val>
                                            <p:strVal val="#ppt_x"/>
                                          </p:val>
                                        </p:tav>
                                        <p:tav tm="100000">
                                          <p:val>
                                            <p:strVal val="#ppt_x"/>
                                          </p:val>
                                        </p:tav>
                                      </p:tavLst>
                                    </p:anim>
                                    <p:anim calcmode="lin" valueType="num">
                                      <p:cBhvr>
                                        <p:cTn id="48" dur="3000" fill="hold"/>
                                        <p:tgtEl>
                                          <p:spTgt spid="7"/>
                                        </p:tgtEl>
                                        <p:attrNameLst>
                                          <p:attrName>ppt_y</p:attrName>
                                        </p:attrNameLst>
                                      </p:cBhvr>
                                      <p:tavLst>
                                        <p:tav tm="0">
                                          <p:val>
                                            <p:strVal val="#ppt_y+.1"/>
                                          </p:val>
                                        </p:tav>
                                        <p:tav tm="100000">
                                          <p:val>
                                            <p:strVal val="#ppt_y"/>
                                          </p:val>
                                        </p:tav>
                                      </p:tavLst>
                                    </p:anim>
                                  </p:childTnLst>
                                </p:cTn>
                              </p:par>
                              <p:par>
                                <p:cTn id="49" presetID="10" presetClass="exit" presetSubtype="0" fill="hold" grpId="1" nodeType="withEffect">
                                  <p:stCondLst>
                                    <p:cond delay="2000"/>
                                  </p:stCondLst>
                                  <p:childTnLst>
                                    <p:animEffect transition="out" filter="fade">
                                      <p:cBhvr>
                                        <p:cTn id="50" dur="5000"/>
                                        <p:tgtEl>
                                          <p:spTgt spid="5"/>
                                        </p:tgtEl>
                                      </p:cBhvr>
                                    </p:animEffect>
                                    <p:set>
                                      <p:cBhvr>
                                        <p:cTn id="51" dur="1" fill="hold">
                                          <p:stCondLst>
                                            <p:cond delay="4999"/>
                                          </p:stCondLst>
                                        </p:cTn>
                                        <p:tgtEl>
                                          <p:spTgt spid="5"/>
                                        </p:tgtEl>
                                        <p:attrNameLst>
                                          <p:attrName>style.visibility</p:attrName>
                                        </p:attrNameLst>
                                      </p:cBhvr>
                                      <p:to>
                                        <p:strVal val="hidden"/>
                                      </p:to>
                                    </p:set>
                                  </p:childTnLst>
                                </p:cTn>
                              </p:par>
                              <p:par>
                                <p:cTn id="52" presetID="10" presetClass="exit" presetSubtype="0" fill="hold" grpId="1" nodeType="withEffect">
                                  <p:stCondLst>
                                    <p:cond delay="3500"/>
                                  </p:stCondLst>
                                  <p:childTnLst>
                                    <p:animEffect transition="out" filter="fade">
                                      <p:cBhvr>
                                        <p:cTn id="53" dur="5000"/>
                                        <p:tgtEl>
                                          <p:spTgt spid="6"/>
                                        </p:tgtEl>
                                      </p:cBhvr>
                                    </p:animEffect>
                                    <p:set>
                                      <p:cBhvr>
                                        <p:cTn id="54" dur="1" fill="hold">
                                          <p:stCondLst>
                                            <p:cond delay="4999"/>
                                          </p:stCondLst>
                                        </p:cTn>
                                        <p:tgtEl>
                                          <p:spTgt spid="6"/>
                                        </p:tgtEl>
                                        <p:attrNameLst>
                                          <p:attrName>style.visibility</p:attrName>
                                        </p:attrNameLst>
                                      </p:cBhvr>
                                      <p:to>
                                        <p:strVal val="hidden"/>
                                      </p:to>
                                    </p:set>
                                  </p:childTnLst>
                                </p:cTn>
                              </p:par>
                              <p:par>
                                <p:cTn id="55" presetID="10" presetClass="exit" presetSubtype="0" fill="hold" grpId="1" nodeType="withEffect">
                                  <p:stCondLst>
                                    <p:cond delay="3500"/>
                                  </p:stCondLst>
                                  <p:childTnLst>
                                    <p:animEffect transition="out" filter="fade">
                                      <p:cBhvr>
                                        <p:cTn id="56" dur="5000"/>
                                        <p:tgtEl>
                                          <p:spTgt spid="7"/>
                                        </p:tgtEl>
                                      </p:cBhvr>
                                    </p:animEffect>
                                    <p:set>
                                      <p:cBhvr>
                                        <p:cTn id="57" dur="1" fill="hold">
                                          <p:stCondLst>
                                            <p:cond delay="4999"/>
                                          </p:stCondLst>
                                        </p:cTn>
                                        <p:tgtEl>
                                          <p:spTgt spid="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7" presetClass="entr" presetSubtype="0" fill="hold" grpId="0" nodeType="clickEffect">
                                  <p:stCondLst>
                                    <p:cond delay="0"/>
                                  </p:stCondLst>
                                  <p:iterate type="lt">
                                    <p:tmPct val="50000"/>
                                  </p:iterate>
                                  <p:childTnLst>
                                    <p:set>
                                      <p:cBhvr>
                                        <p:cTn id="61" dur="1" fill="hold">
                                          <p:stCondLst>
                                            <p:cond delay="0"/>
                                          </p:stCondLst>
                                        </p:cTn>
                                        <p:tgtEl>
                                          <p:spTgt spid="9"/>
                                        </p:tgtEl>
                                        <p:attrNameLst>
                                          <p:attrName>style.visibility</p:attrName>
                                        </p:attrNameLst>
                                      </p:cBhvr>
                                      <p:to>
                                        <p:strVal val="visible"/>
                                      </p:to>
                                    </p:set>
                                    <p:anim calcmode="discrete" valueType="clr">
                                      <p:cBhvr override="childStyle">
                                        <p:cTn id="62"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63" dur="80"/>
                                        <p:tgtEl>
                                          <p:spTgt spid="9"/>
                                        </p:tgtEl>
                                        <p:attrNameLst>
                                          <p:attrName>fillcolor</p:attrName>
                                        </p:attrNameLst>
                                      </p:cBhvr>
                                      <p:tavLst>
                                        <p:tav tm="0">
                                          <p:val>
                                            <p:clrVal>
                                              <a:schemeClr val="accent2"/>
                                            </p:clrVal>
                                          </p:val>
                                        </p:tav>
                                        <p:tav tm="50000">
                                          <p:val>
                                            <p:clrVal>
                                              <a:schemeClr val="hlink"/>
                                            </p:clrVal>
                                          </p:val>
                                        </p:tav>
                                      </p:tavLst>
                                    </p:anim>
                                    <p:set>
                                      <p:cBhvr>
                                        <p:cTn id="64" dur="80"/>
                                        <p:tgtEl>
                                          <p:spTgt spid="9"/>
                                        </p:tgtEl>
                                        <p:attrNameLst>
                                          <p:attrName>fill.type</p:attrName>
                                        </p:attrNameLst>
                                      </p:cBhvr>
                                      <p:to>
                                        <p:strVal val="solid"/>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1">
                                            <p:txEl>
                                              <p:pRg st="0" end="0"/>
                                            </p:txEl>
                                          </p:spTgt>
                                        </p:tgtEl>
                                        <p:attrNameLst>
                                          <p:attrName>style.visibility</p:attrName>
                                        </p:attrNameLst>
                                      </p:cBhvr>
                                      <p:to>
                                        <p:strVal val="visible"/>
                                      </p:to>
                                    </p:set>
                                    <p:animEffect transition="in" filter="wipe(left)">
                                      <p:cBhvr>
                                        <p:cTn id="69" dur="1000"/>
                                        <p:tgtEl>
                                          <p:spTgt spid="21">
                                            <p:txEl>
                                              <p:pRg st="0" end="0"/>
                                            </p:txEl>
                                          </p:spTgt>
                                        </p:tgtEl>
                                      </p:cBhvr>
                                    </p:animEffect>
                                  </p:childTnLst>
                                </p:cTn>
                              </p:par>
                              <p:par>
                                <p:cTn id="70" presetID="22" presetClass="entr" presetSubtype="8" fill="hold" grpId="0" nodeType="withEffect">
                                  <p:stCondLst>
                                    <p:cond delay="1000"/>
                                  </p:stCondLst>
                                  <p:childTnLst>
                                    <p:set>
                                      <p:cBhvr>
                                        <p:cTn id="71" dur="1" fill="hold">
                                          <p:stCondLst>
                                            <p:cond delay="0"/>
                                          </p:stCondLst>
                                        </p:cTn>
                                        <p:tgtEl>
                                          <p:spTgt spid="21">
                                            <p:txEl>
                                              <p:pRg st="1" end="1"/>
                                            </p:txEl>
                                          </p:spTgt>
                                        </p:tgtEl>
                                        <p:attrNameLst>
                                          <p:attrName>style.visibility</p:attrName>
                                        </p:attrNameLst>
                                      </p:cBhvr>
                                      <p:to>
                                        <p:strVal val="visible"/>
                                      </p:to>
                                    </p:set>
                                    <p:animEffect transition="in" filter="wipe(left)">
                                      <p:cBhvr>
                                        <p:cTn id="72" dur="1000"/>
                                        <p:tgtEl>
                                          <p:spTgt spid="21">
                                            <p:txEl>
                                              <p:pRg st="1" end="1"/>
                                            </p:txEl>
                                          </p:spTgt>
                                        </p:tgtEl>
                                      </p:cBhvr>
                                    </p:animEffect>
                                  </p:childTnLst>
                                </p:cTn>
                              </p:par>
                              <p:par>
                                <p:cTn id="73" presetID="10" presetClass="exit" presetSubtype="0" fill="hold" grpId="1" nodeType="withEffect">
                                  <p:stCondLst>
                                    <p:cond delay="0"/>
                                  </p:stCondLst>
                                  <p:childTnLst>
                                    <p:animEffect transition="out" filter="fade">
                                      <p:cBhvr>
                                        <p:cTn id="74" dur="1000"/>
                                        <p:tgtEl>
                                          <p:spTgt spid="11"/>
                                        </p:tgtEl>
                                      </p:cBhvr>
                                    </p:animEffect>
                                    <p:set>
                                      <p:cBhvr>
                                        <p:cTn id="75" dur="1" fill="hold">
                                          <p:stCondLst>
                                            <p:cond delay="999"/>
                                          </p:stCondLst>
                                        </p:cTn>
                                        <p:tgtEl>
                                          <p:spTgt spid="11"/>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13"/>
                                        </p:tgtEl>
                                      </p:cBhvr>
                                    </p:animEffect>
                                    <p:set>
                                      <p:cBhvr>
                                        <p:cTn id="78" dur="1" fill="hold">
                                          <p:stCondLst>
                                            <p:cond delay="999"/>
                                          </p:stCondLst>
                                        </p:cTn>
                                        <p:tgtEl>
                                          <p:spTgt spid="13"/>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000"/>
                                        <p:tgtEl>
                                          <p:spTgt spid="12"/>
                                        </p:tgtEl>
                                      </p:cBhvr>
                                    </p:animEffect>
                                    <p:set>
                                      <p:cBhvr>
                                        <p:cTn id="81" dur="1" fill="hold">
                                          <p:stCondLst>
                                            <p:cond delay="999"/>
                                          </p:stCondLst>
                                        </p:cTn>
                                        <p:tgtEl>
                                          <p:spTgt spid="12"/>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000"/>
                                        <p:tgtEl>
                                          <p:spTgt spid="14"/>
                                        </p:tgtEl>
                                      </p:cBhvr>
                                    </p:animEffect>
                                    <p:set>
                                      <p:cBhvr>
                                        <p:cTn id="84" dur="1" fill="hold">
                                          <p:stCondLst>
                                            <p:cond delay="999"/>
                                          </p:stCondLst>
                                        </p:cTn>
                                        <p:tgtEl>
                                          <p:spTgt spid="14"/>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1000"/>
                                        <p:tgtEl>
                                          <p:spTgt spid="22"/>
                                        </p:tgtEl>
                                      </p:cBhvr>
                                    </p:animEffect>
                                    <p:set>
                                      <p:cBhvr>
                                        <p:cTn id="87" dur="1" fill="hold">
                                          <p:stCondLst>
                                            <p:cond delay="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animBg="1"/>
      <p:bldP spid="11" grpId="0" animBg="1"/>
      <p:bldP spid="11" grpId="1" animBg="1"/>
      <p:bldP spid="12" grpId="0" animBg="1"/>
      <p:bldP spid="12" grpId="1" animBg="1"/>
      <p:bldP spid="13" grpId="0" animBg="1"/>
      <p:bldP spid="13" grpId="1" animBg="1"/>
      <p:bldP spid="14" grpId="0" animBg="1"/>
      <p:bldP spid="14" grpId="1" animBg="1"/>
      <p:bldP spid="6" grpId="0"/>
      <p:bldP spid="6" grpId="1"/>
      <p:bldP spid="7" grpId="0"/>
      <p:bldP spid="7" grpId="1"/>
      <p:bldP spid="21" grpId="0" build="allAtOnce"/>
      <p:bldP spid="22" grpId="0" animBg="1"/>
      <p:bldP spid="22" grpId="1" animBg="1"/>
    </p:bldLst>
  </p:timing>
</p:sld>
</file>

<file path=ppt/slides/slide2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28600" y="381000"/>
            <a:ext cx="8457572" cy="6001643"/>
          </a:xfrm>
          <a:prstGeom prst="rect">
            <a:avLst/>
          </a:prstGeom>
          <a:noFill/>
        </p:spPr>
        <p:txBody>
          <a:bodyPr wrap="none" rtlCol="0">
            <a:spAutoFit/>
          </a:bodyPr>
          <a:lstStyle/>
          <a:p>
            <a:pPr algn="ctr"/>
            <a:r>
              <a:rPr lang="en-US" sz="9600" b="1" dirty="0" smtClean="0"/>
              <a:t>PEOPLE REVISIT </a:t>
            </a:r>
            <a:br>
              <a:rPr lang="en-US" sz="9600" b="1" dirty="0" smtClean="0"/>
            </a:br>
            <a:r>
              <a:rPr lang="en-US" sz="9600" b="1" dirty="0" smtClean="0"/>
              <a:t>ENDS HERE, </a:t>
            </a:r>
          </a:p>
          <a:p>
            <a:pPr algn="ctr"/>
            <a:r>
              <a:rPr lang="en-US" sz="9600" b="1" dirty="0" smtClean="0"/>
              <a:t>PARKS REVIST </a:t>
            </a:r>
          </a:p>
          <a:p>
            <a:pPr algn="ctr"/>
            <a:r>
              <a:rPr lang="en-US" sz="9600" b="1" dirty="0" smtClean="0"/>
              <a:t>STARTS HERE</a:t>
            </a:r>
          </a:p>
        </p:txBody>
      </p:sp>
    </p:spTree>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noChangeArrowheads="1"/>
          </p:cNvPicPr>
          <p:nvPr/>
        </p:nvPicPr>
        <p:blipFill>
          <a:blip r:embed="rId2" cstate="print"/>
          <a:srcRect/>
          <a:stretch>
            <a:fillRect/>
          </a:stretch>
        </p:blipFill>
        <p:spPr bwMode="auto">
          <a:xfrm>
            <a:off x="1524000" y="762000"/>
            <a:ext cx="5813425" cy="6095998"/>
          </a:xfrm>
          <a:prstGeom prst="rect">
            <a:avLst/>
          </a:prstGeom>
          <a:noFill/>
          <a:ln w="9525">
            <a:noFill/>
            <a:miter lim="800000"/>
            <a:headEnd/>
            <a:tailEnd/>
          </a:ln>
          <a:effectLst/>
        </p:spPr>
      </p:pic>
      <p:sp>
        <p:nvSpPr>
          <p:cNvPr id="8" name="TextBox 7"/>
          <p:cNvSpPr txBox="1"/>
          <p:nvPr/>
        </p:nvSpPr>
        <p:spPr>
          <a:xfrm>
            <a:off x="0" y="-68997"/>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the parks</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grpSp>
        <p:nvGrpSpPr>
          <p:cNvPr id="10" name="Group 9"/>
          <p:cNvGrpSpPr/>
          <p:nvPr/>
        </p:nvGrpSpPr>
        <p:grpSpPr>
          <a:xfrm>
            <a:off x="0" y="-22086"/>
            <a:ext cx="9144000" cy="5356086"/>
            <a:chOff x="0" y="-22086"/>
            <a:chExt cx="9144000" cy="5356086"/>
          </a:xfrm>
        </p:grpSpPr>
        <p:sp>
          <p:nvSpPr>
            <p:cNvPr id="9" name="TextBox 8"/>
            <p:cNvSpPr txBox="1"/>
            <p:nvPr/>
          </p:nvSpPr>
          <p:spPr>
            <a:xfrm>
              <a:off x="0" y="-22086"/>
              <a:ext cx="9144000" cy="707886"/>
            </a:xfrm>
            <a:prstGeom prst="rect">
              <a:avLst/>
            </a:prstGeom>
            <a:noFill/>
          </p:spPr>
          <p:txBody>
            <a:bodyPr wrap="square" rtlCol="0">
              <a:spAutoFit/>
            </a:bodyPr>
            <a:lstStyle/>
            <a:p>
              <a:pPr algn="ctr"/>
              <a:r>
                <a:rPr lang="en-US" sz="4000" b="1" dirty="0" smtClean="0">
                  <a:solidFill>
                    <a:srgbClr val="984807"/>
                  </a:solidFill>
                  <a:effectLst>
                    <a:outerShdw dist="38100" dir="7200000" algn="ctr" rotWithShape="0">
                      <a:schemeClr val="tx1"/>
                    </a:outerShdw>
                  </a:effectLst>
                  <a:latin typeface="Arial" pitchFamily="34" charset="0"/>
                  <a:cs typeface="Calibri" pitchFamily="34" charset="0"/>
                </a:rPr>
                <a:t>The Plateau Revisited</a:t>
              </a:r>
              <a:endParaRPr lang="en-US" sz="40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sp>
          <p:nvSpPr>
            <p:cNvPr id="4" name="TextBox 3"/>
            <p:cNvSpPr txBox="1"/>
            <p:nvPr/>
          </p:nvSpPr>
          <p:spPr>
            <a:xfrm>
              <a:off x="609600" y="1371600"/>
              <a:ext cx="3166060" cy="830997"/>
            </a:xfrm>
            <a:prstGeom prst="rect">
              <a:avLst/>
            </a:prstGeom>
            <a:solidFill>
              <a:schemeClr val="bg1">
                <a:lumMod val="95000"/>
              </a:schemeClr>
            </a:solidFill>
          </p:spPr>
          <p:txBody>
            <a:bodyPr wrap="none" rtlCol="0">
              <a:spAutoFit/>
            </a:bodyPr>
            <a:lstStyle/>
            <a:p>
              <a:r>
                <a:rPr lang="en-US" sz="4800" b="1" dirty="0" smtClean="0">
                  <a:solidFill>
                    <a:srgbClr val="984807"/>
                  </a:solidFill>
                  <a:effectLst>
                    <a:outerShdw dist="50800" dir="7200000" algn="ctr" rotWithShape="0">
                      <a:schemeClr val="tx1"/>
                    </a:outerShdw>
                  </a:effectLst>
                </a:rPr>
                <a:t>the geology</a:t>
              </a:r>
              <a:endParaRPr lang="en-US" sz="4800" b="1" dirty="0">
                <a:solidFill>
                  <a:srgbClr val="984807"/>
                </a:solidFill>
                <a:effectLst>
                  <a:outerShdw dist="50800" dir="7200000" algn="ctr" rotWithShape="0">
                    <a:schemeClr val="tx1"/>
                  </a:outerShdw>
                </a:effectLst>
              </a:endParaRPr>
            </a:p>
          </p:txBody>
        </p:sp>
        <p:sp>
          <p:nvSpPr>
            <p:cNvPr id="5" name="TextBox 4"/>
            <p:cNvSpPr txBox="1"/>
            <p:nvPr/>
          </p:nvSpPr>
          <p:spPr>
            <a:xfrm>
              <a:off x="2667000" y="2971800"/>
              <a:ext cx="2937022" cy="830997"/>
            </a:xfrm>
            <a:prstGeom prst="rect">
              <a:avLst/>
            </a:prstGeom>
            <a:solidFill>
              <a:schemeClr val="bg1">
                <a:lumMod val="95000"/>
              </a:schemeClr>
            </a:solidFill>
          </p:spPr>
          <p:txBody>
            <a:bodyPr wrap="none" rtlCol="0">
              <a:spAutoFit/>
            </a:bodyPr>
            <a:lstStyle/>
            <a:p>
              <a:r>
                <a:rPr lang="en-US" sz="4800" b="1" dirty="0" smtClean="0">
                  <a:solidFill>
                    <a:srgbClr val="984807"/>
                  </a:solidFill>
                  <a:effectLst>
                    <a:outerShdw dist="50800" dir="7200000" algn="ctr" rotWithShape="0">
                      <a:schemeClr val="tx1"/>
                    </a:outerShdw>
                  </a:effectLst>
                </a:rPr>
                <a:t>the people</a:t>
              </a:r>
              <a:endParaRPr lang="en-US" sz="4800" b="1" dirty="0">
                <a:solidFill>
                  <a:srgbClr val="984807"/>
                </a:solidFill>
                <a:effectLst>
                  <a:outerShdw dist="50800" dir="7200000" algn="ctr" rotWithShape="0">
                    <a:schemeClr val="tx1"/>
                  </a:outerShdw>
                </a:effectLst>
              </a:endParaRPr>
            </a:p>
          </p:txBody>
        </p:sp>
        <p:sp>
          <p:nvSpPr>
            <p:cNvPr id="6" name="TextBox 5"/>
            <p:cNvSpPr txBox="1"/>
            <p:nvPr/>
          </p:nvSpPr>
          <p:spPr>
            <a:xfrm>
              <a:off x="5715000" y="4503003"/>
              <a:ext cx="2566408" cy="830997"/>
            </a:xfrm>
            <a:prstGeom prst="rect">
              <a:avLst/>
            </a:prstGeom>
            <a:solidFill>
              <a:schemeClr val="bg1">
                <a:lumMod val="95000"/>
              </a:schemeClr>
            </a:solidFill>
          </p:spPr>
          <p:txBody>
            <a:bodyPr wrap="none" rtlCol="0">
              <a:spAutoFit/>
            </a:bodyPr>
            <a:lstStyle/>
            <a:p>
              <a:r>
                <a:rPr lang="en-US" sz="4800" b="1" dirty="0" smtClean="0">
                  <a:solidFill>
                    <a:srgbClr val="984807"/>
                  </a:solidFill>
                  <a:effectLst>
                    <a:outerShdw dist="50800" dir="7200000" algn="ctr" rotWithShape="0">
                      <a:schemeClr val="tx1"/>
                    </a:outerShdw>
                  </a:effectLst>
                </a:rPr>
                <a:t>the parks</a:t>
              </a:r>
              <a:endParaRPr lang="en-US" sz="4800" b="1" dirty="0">
                <a:solidFill>
                  <a:srgbClr val="984807"/>
                </a:solidFill>
                <a:effectLst>
                  <a:outerShdw dist="50800" dir="7200000" algn="ctr" rotWithShape="0">
                    <a:schemeClr val="tx1"/>
                  </a:outerShdw>
                </a:effectLst>
              </a:endParaRPr>
            </a:p>
          </p:txBody>
        </p:sp>
      </p:grpSp>
      <p:sp>
        <p:nvSpPr>
          <p:cNvPr id="7" name="TextBox 6"/>
          <p:cNvSpPr txBox="1"/>
          <p:nvPr/>
        </p:nvSpPr>
        <p:spPr>
          <a:xfrm>
            <a:off x="5715000" y="4495800"/>
            <a:ext cx="2566408" cy="830997"/>
          </a:xfrm>
          <a:prstGeom prst="rect">
            <a:avLst/>
          </a:prstGeom>
          <a:noFill/>
        </p:spPr>
        <p:txBody>
          <a:bodyPr wrap="none" rtlCol="0">
            <a:spAutoFit/>
          </a:bodyPr>
          <a:lstStyle/>
          <a:p>
            <a:r>
              <a:rPr lang="en-US" sz="4800" b="1" dirty="0" smtClean="0">
                <a:solidFill>
                  <a:srgbClr val="984807"/>
                </a:solidFill>
                <a:effectLst>
                  <a:outerShdw dist="50800" dir="7200000" algn="ctr" rotWithShape="0">
                    <a:schemeClr val="tx1"/>
                  </a:outerShdw>
                </a:effectLst>
              </a:rPr>
              <a:t>the parks</a:t>
            </a:r>
            <a:endParaRPr lang="en-US" sz="4800" b="1" dirty="0">
              <a:solidFill>
                <a:srgbClr val="984807"/>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64" presetClass="path" presetSubtype="0" accel="50000" decel="50000" fill="hold" grpId="0" nodeType="withEffect">
                                  <p:stCondLst>
                                    <p:cond delay="0"/>
                                  </p:stCondLst>
                                  <p:childTnLst>
                                    <p:animMotion origin="layout" path="M 1.66667E-6 -4.44444E-6 L -0.26563 -0.67152 " pathEditMode="relative" rAng="0" ptsTypes="AA">
                                      <p:cBhvr>
                                        <p:cTn id="9" dur="1000" fill="hold"/>
                                        <p:tgtEl>
                                          <p:spTgt spid="7"/>
                                        </p:tgtEl>
                                        <p:attrNameLst>
                                          <p:attrName>ppt_x</p:attrName>
                                          <p:attrName>ppt_y</p:attrName>
                                        </p:attrNameLst>
                                      </p:cBhvr>
                                      <p:rCtr x="-133" y="-336"/>
                                    </p:animMotion>
                                  </p:childTnLst>
                                </p:cTn>
                              </p:par>
                              <p:par>
                                <p:cTn id="10" presetID="10" presetClass="exit" presetSubtype="0" fill="hold" nodeType="withEffect">
                                  <p:stCondLst>
                                    <p:cond delay="0"/>
                                  </p:stCondLst>
                                  <p:childTnLst>
                                    <p:animEffect transition="out" filter="fade">
                                      <p:cBhvr>
                                        <p:cTn id="11" dur="1000"/>
                                        <p:tgtEl>
                                          <p:spTgt spid="10"/>
                                        </p:tgtEl>
                                      </p:cBhvr>
                                    </p:animEffect>
                                    <p:set>
                                      <p:cBhvr>
                                        <p:cTn id="12" dur="1" fill="hold">
                                          <p:stCondLst>
                                            <p:cond delay="999"/>
                                          </p:stCondLst>
                                        </p:cTn>
                                        <p:tgtEl>
                                          <p:spTgt spid="10"/>
                                        </p:tgtEl>
                                        <p:attrNameLst>
                                          <p:attrName>style.visibility</p:attrName>
                                        </p:attrNameLst>
                                      </p:cBhvr>
                                      <p:to>
                                        <p:strVal val="hidden"/>
                                      </p:to>
                                    </p:set>
                                  </p:childTnLst>
                                </p:cTn>
                              </p:par>
                              <p:par>
                                <p:cTn id="13" presetID="10" presetClass="exit" presetSubtype="0" fill="hold" grpId="2" nodeType="withEffect">
                                  <p:stCondLst>
                                    <p:cond delay="500"/>
                                  </p:stCondLst>
                                  <p:childTnLst>
                                    <p:animEffect transition="out" filter="fade">
                                      <p:cBhvr>
                                        <p:cTn id="14" dur="1000"/>
                                        <p:tgtEl>
                                          <p:spTgt spid="7"/>
                                        </p:tgtEl>
                                      </p:cBhvr>
                                    </p:animEffect>
                                    <p:set>
                                      <p:cBhvr>
                                        <p:cTn id="15" dur="1" fill="hold">
                                          <p:stCondLst>
                                            <p:cond delay="999"/>
                                          </p:stCondLst>
                                        </p:cTn>
                                        <p:tgtEl>
                                          <p:spTgt spid="7"/>
                                        </p:tgtEl>
                                        <p:attrNameLst>
                                          <p:attrName>style.visibility</p:attrName>
                                        </p:attrNameLst>
                                      </p:cBhvr>
                                      <p:to>
                                        <p:strVal val="hidden"/>
                                      </p:to>
                                    </p:set>
                                  </p:childTnLst>
                                </p:cTn>
                              </p:par>
                              <p:par>
                                <p:cTn id="16" presetID="10" presetClass="entr" presetSubtype="0" fill="hold" grpId="0" nodeType="withEffect">
                                  <p:stCondLst>
                                    <p:cond delay="5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7" grpId="1"/>
      <p:bldP spid="7" grpId="2"/>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8" name="TextBox 57"/>
          <p:cNvSpPr txBox="1"/>
          <p:nvPr/>
        </p:nvSpPr>
        <p:spPr>
          <a:xfrm>
            <a:off x="1648188" y="0"/>
            <a:ext cx="5438412" cy="769441"/>
          </a:xfrm>
          <a:prstGeom prst="rect">
            <a:avLst/>
          </a:prstGeom>
        </p:spPr>
        <p:txBody>
          <a:bodyPr wrap="none" rtlCol="0">
            <a:spAutoFit/>
          </a:bodyPr>
          <a:lstStyle/>
          <a:p>
            <a:r>
              <a:rPr lang="en-US" sz="4400" b="1" dirty="0" smtClean="0">
                <a:solidFill>
                  <a:srgbClr val="0000FF"/>
                </a:solidFill>
                <a:effectLst>
                  <a:outerShdw dist="38100" dir="7200000" algn="ctr" rotWithShape="0">
                    <a:schemeClr val="tx1"/>
                  </a:outerShdw>
                </a:effectLst>
              </a:rPr>
              <a:t>National Monuments?</a:t>
            </a:r>
            <a:endParaRPr lang="en-US" sz="4400" b="1" dirty="0">
              <a:solidFill>
                <a:srgbClr val="0000FF"/>
              </a:solidFill>
              <a:effectLst>
                <a:outerShdw dist="38100" dir="7200000" algn="ctr" rotWithShape="0">
                  <a:schemeClr val="tx1"/>
                </a:outerShdw>
              </a:effectLst>
            </a:endParaRPr>
          </a:p>
        </p:txBody>
      </p:sp>
      <p:sp useBgFill="1">
        <p:nvSpPr>
          <p:cNvPr id="62" name="TextBox 61"/>
          <p:cNvSpPr txBox="1"/>
          <p:nvPr/>
        </p:nvSpPr>
        <p:spPr>
          <a:xfrm>
            <a:off x="1676400" y="0"/>
            <a:ext cx="5741508" cy="769441"/>
          </a:xfrm>
          <a:prstGeom prst="rect">
            <a:avLst/>
          </a:prstGeom>
          <a:effectLst/>
        </p:spPr>
        <p:txBody>
          <a:bodyPr wrap="none" rtlCol="0">
            <a:spAutoFit/>
          </a:bodyPr>
          <a:lstStyle/>
          <a:p>
            <a:r>
              <a:rPr lang="en-US" sz="4400" b="1" dirty="0" smtClean="0">
                <a:solidFill>
                  <a:srgbClr val="00B050"/>
                </a:solidFill>
                <a:effectLst>
                  <a:outerShdw dist="38100" dir="7200000" algn="ctr" rotWithShape="0">
                    <a:schemeClr val="tx1"/>
                  </a:outerShdw>
                </a:effectLst>
              </a:rPr>
              <a:t>National Historic Park?</a:t>
            </a:r>
            <a:endParaRPr lang="en-US" sz="4400" b="1" dirty="0">
              <a:solidFill>
                <a:srgbClr val="00B050"/>
              </a:solidFill>
              <a:effectLst>
                <a:outerShdw dist="38100" dir="7200000" algn="ctr" rotWithShape="0">
                  <a:schemeClr val="tx1"/>
                </a:outerShdw>
              </a:effectLst>
            </a:endParaRPr>
          </a:p>
        </p:txBody>
      </p:sp>
      <p:sp useBgFill="1">
        <p:nvSpPr>
          <p:cNvPr id="61" name="TextBox 60"/>
          <p:cNvSpPr txBox="1"/>
          <p:nvPr/>
        </p:nvSpPr>
        <p:spPr>
          <a:xfrm>
            <a:off x="2362200" y="0"/>
            <a:ext cx="3834576" cy="769441"/>
          </a:xfrm>
          <a:prstGeom prst="rect">
            <a:avLst/>
          </a:prstGeom>
          <a:effectLst/>
        </p:spPr>
        <p:txBody>
          <a:bodyPr wrap="none" rtlCol="0">
            <a:spAutoFit/>
          </a:bodyPr>
          <a:lstStyle/>
          <a:p>
            <a:r>
              <a:rPr lang="en-US" sz="4400" b="1" dirty="0" smtClean="0">
                <a:solidFill>
                  <a:srgbClr val="FF0000"/>
                </a:solidFill>
                <a:effectLst>
                  <a:outerShdw dist="38100" dir="7200000" algn="ctr" rotWithShape="0">
                    <a:schemeClr val="tx1"/>
                  </a:outerShdw>
                </a:effectLst>
              </a:rPr>
              <a:t>National Parks?</a:t>
            </a:r>
            <a:endParaRPr lang="en-US" sz="4400" b="1" dirty="0">
              <a:solidFill>
                <a:srgbClr val="FF0000"/>
              </a:solidFill>
              <a:effectLst>
                <a:outerShdw dist="38100" dir="7200000" algn="ctr" rotWithShape="0">
                  <a:schemeClr val="tx1"/>
                </a:outerShdw>
              </a:effectLst>
            </a:endParaRPr>
          </a:p>
        </p:txBody>
      </p:sp>
      <p:sp>
        <p:nvSpPr>
          <p:cNvPr id="33" name="TextBox 32"/>
          <p:cNvSpPr txBox="1"/>
          <p:nvPr/>
        </p:nvSpPr>
        <p:spPr>
          <a:xfrm>
            <a:off x="0" y="0"/>
            <a:ext cx="9144000" cy="707886"/>
          </a:xfrm>
          <a:prstGeom prst="rect">
            <a:avLst/>
          </a:prstGeom>
          <a:noFill/>
          <a:ln w="25400">
            <a:solidFill>
              <a:schemeClr val="tx1"/>
            </a:solidFill>
          </a:ln>
        </p:spPr>
        <p:txBody>
          <a:bodyPr wrap="square" rtlCol="0">
            <a:spAutoFit/>
          </a:bodyPr>
          <a:lstStyle/>
          <a:p>
            <a:pPr algn="ctr"/>
            <a:r>
              <a:rPr lang="en-US" sz="4000" b="1" dirty="0" smtClean="0">
                <a:latin typeface="Comic Sans MS" pitchFamily="66" charset="0"/>
              </a:rPr>
              <a:t>What’s in a name?</a:t>
            </a:r>
            <a:endParaRPr lang="en-US" sz="4000" b="1" dirty="0">
              <a:latin typeface="Comic Sans MS" pitchFamily="66" charset="0"/>
            </a:endParaRPr>
          </a:p>
        </p:txBody>
      </p:sp>
      <p:pic>
        <p:nvPicPr>
          <p:cNvPr id="12" name="Picture 2"/>
          <p:cNvPicPr>
            <a:picLocks noChangeAspect="1" noChangeArrowheads="1"/>
          </p:cNvPicPr>
          <p:nvPr/>
        </p:nvPicPr>
        <p:blipFill>
          <a:blip r:embed="rId2" cstate="print"/>
          <a:srcRect/>
          <a:stretch>
            <a:fillRect/>
          </a:stretch>
        </p:blipFill>
        <p:spPr bwMode="auto">
          <a:xfrm>
            <a:off x="1527048" y="762002"/>
            <a:ext cx="5813425" cy="6095998"/>
          </a:xfrm>
          <a:prstGeom prst="rect">
            <a:avLst/>
          </a:prstGeom>
          <a:noFill/>
          <a:ln w="9525">
            <a:noFill/>
            <a:miter lim="800000"/>
            <a:headEnd/>
            <a:tailEnd/>
          </a:ln>
          <a:effectLst>
            <a:outerShdw dist="50800" dir="5400000" algn="ctr" rotWithShape="0">
              <a:schemeClr val="bg1"/>
            </a:outerShdw>
          </a:effectLst>
        </p:spPr>
      </p:pic>
      <p:sp>
        <p:nvSpPr>
          <p:cNvPr id="13" name="TextBox 12"/>
          <p:cNvSpPr txBox="1"/>
          <p:nvPr/>
        </p:nvSpPr>
        <p:spPr>
          <a:xfrm>
            <a:off x="0" y="-76200"/>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the parks</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sp>
        <p:nvSpPr>
          <p:cNvPr id="20" name="Freeform 19"/>
          <p:cNvSpPr>
            <a:spLocks noChangeAspect="1"/>
          </p:cNvSpPr>
          <p:nvPr/>
        </p:nvSpPr>
        <p:spPr>
          <a:xfrm>
            <a:off x="3352800" y="3115325"/>
            <a:ext cx="727286" cy="804579"/>
          </a:xfrm>
          <a:custGeom>
            <a:avLst/>
            <a:gdLst>
              <a:gd name="connsiteX0" fmla="*/ 1975758 w 2438401"/>
              <a:gd name="connsiteY0" fmla="*/ 2041071 h 2364921"/>
              <a:gd name="connsiteX1" fmla="*/ 1600201 w 2438401"/>
              <a:gd name="connsiteY1" fmla="*/ 2057400 h 2364921"/>
              <a:gd name="connsiteX2" fmla="*/ 1992087 w 2438401"/>
              <a:gd name="connsiteY2" fmla="*/ 1926771 h 2364921"/>
              <a:gd name="connsiteX3" fmla="*/ 2237015 w 2438401"/>
              <a:gd name="connsiteY3" fmla="*/ 1812471 h 2364921"/>
              <a:gd name="connsiteX4" fmla="*/ 2351315 w 2438401"/>
              <a:gd name="connsiteY4" fmla="*/ 1502228 h 2364921"/>
              <a:gd name="connsiteX5" fmla="*/ 2286001 w 2438401"/>
              <a:gd name="connsiteY5" fmla="*/ 1143000 h 2364921"/>
              <a:gd name="connsiteX6" fmla="*/ 1926772 w 2438401"/>
              <a:gd name="connsiteY6" fmla="*/ 898071 h 2364921"/>
              <a:gd name="connsiteX7" fmla="*/ 2041072 w 2438401"/>
              <a:gd name="connsiteY7" fmla="*/ 702128 h 2364921"/>
              <a:gd name="connsiteX8" fmla="*/ 2400301 w 2438401"/>
              <a:gd name="connsiteY8" fmla="*/ 751114 h 2364921"/>
              <a:gd name="connsiteX9" fmla="*/ 2269672 w 2438401"/>
              <a:gd name="connsiteY9" fmla="*/ 408214 h 2364921"/>
              <a:gd name="connsiteX10" fmla="*/ 2057401 w 2438401"/>
              <a:gd name="connsiteY10" fmla="*/ 32657 h 2364921"/>
              <a:gd name="connsiteX11" fmla="*/ 1910444 w 2438401"/>
              <a:gd name="connsiteY11" fmla="*/ 212271 h 2364921"/>
              <a:gd name="connsiteX12" fmla="*/ 1747158 w 2438401"/>
              <a:gd name="connsiteY12" fmla="*/ 293914 h 2364921"/>
              <a:gd name="connsiteX13" fmla="*/ 1551215 w 2438401"/>
              <a:gd name="connsiteY13" fmla="*/ 326571 h 2364921"/>
              <a:gd name="connsiteX14" fmla="*/ 1518558 w 2438401"/>
              <a:gd name="connsiteY14" fmla="*/ 522514 h 2364921"/>
              <a:gd name="connsiteX15" fmla="*/ 1322615 w 2438401"/>
              <a:gd name="connsiteY15" fmla="*/ 604157 h 2364921"/>
              <a:gd name="connsiteX16" fmla="*/ 1045029 w 2438401"/>
              <a:gd name="connsiteY16" fmla="*/ 669471 h 2364921"/>
              <a:gd name="connsiteX17" fmla="*/ 898072 w 2438401"/>
              <a:gd name="connsiteY17" fmla="*/ 767442 h 2364921"/>
              <a:gd name="connsiteX18" fmla="*/ 555172 w 2438401"/>
              <a:gd name="connsiteY18" fmla="*/ 751114 h 2364921"/>
              <a:gd name="connsiteX19" fmla="*/ 506187 w 2438401"/>
              <a:gd name="connsiteY19" fmla="*/ 1061357 h 2364921"/>
              <a:gd name="connsiteX20" fmla="*/ 310244 w 2438401"/>
              <a:gd name="connsiteY20" fmla="*/ 1240971 h 2364921"/>
              <a:gd name="connsiteX21" fmla="*/ 457201 w 2438401"/>
              <a:gd name="connsiteY21" fmla="*/ 1518557 h 2364921"/>
              <a:gd name="connsiteX22" fmla="*/ 424544 w 2438401"/>
              <a:gd name="connsiteY22" fmla="*/ 1600200 h 2364921"/>
              <a:gd name="connsiteX23" fmla="*/ 212272 w 2438401"/>
              <a:gd name="connsiteY23" fmla="*/ 1616528 h 2364921"/>
              <a:gd name="connsiteX24" fmla="*/ 16329 w 2438401"/>
              <a:gd name="connsiteY24" fmla="*/ 1861457 h 2364921"/>
              <a:gd name="connsiteX25" fmla="*/ 310244 w 2438401"/>
              <a:gd name="connsiteY25" fmla="*/ 2008414 h 2364921"/>
              <a:gd name="connsiteX26" fmla="*/ 310244 w 2438401"/>
              <a:gd name="connsiteY26" fmla="*/ 2139042 h 2364921"/>
              <a:gd name="connsiteX27" fmla="*/ 555172 w 2438401"/>
              <a:gd name="connsiteY27" fmla="*/ 2269671 h 2364921"/>
              <a:gd name="connsiteX28" fmla="*/ 604158 w 2438401"/>
              <a:gd name="connsiteY28" fmla="*/ 1975757 h 2364921"/>
              <a:gd name="connsiteX29" fmla="*/ 865415 w 2438401"/>
              <a:gd name="connsiteY29" fmla="*/ 2237014 h 2364921"/>
              <a:gd name="connsiteX30" fmla="*/ 1110344 w 2438401"/>
              <a:gd name="connsiteY30" fmla="*/ 2155371 h 2364921"/>
              <a:gd name="connsiteX31" fmla="*/ 1126672 w 2438401"/>
              <a:gd name="connsiteY31" fmla="*/ 1943100 h 2364921"/>
              <a:gd name="connsiteX32" fmla="*/ 1387929 w 2438401"/>
              <a:gd name="connsiteY32" fmla="*/ 1959428 h 2364921"/>
              <a:gd name="connsiteX33" fmla="*/ 1469572 w 2438401"/>
              <a:gd name="connsiteY33" fmla="*/ 2334985 h 2364921"/>
              <a:gd name="connsiteX34" fmla="*/ 1959429 w 2438401"/>
              <a:gd name="connsiteY34" fmla="*/ 2139042 h 2364921"/>
              <a:gd name="connsiteX35" fmla="*/ 1975758 w 2438401"/>
              <a:gd name="connsiteY35" fmla="*/ 2041071 h 2364921"/>
              <a:gd name="connsiteX0" fmla="*/ 1975758 w 2438401"/>
              <a:gd name="connsiteY0" fmla="*/ 2041071 h 2364921"/>
              <a:gd name="connsiteX1" fmla="*/ 1992087 w 2438401"/>
              <a:gd name="connsiteY1" fmla="*/ 1926771 h 2364921"/>
              <a:gd name="connsiteX2" fmla="*/ 2237015 w 2438401"/>
              <a:gd name="connsiteY2" fmla="*/ 1812471 h 2364921"/>
              <a:gd name="connsiteX3" fmla="*/ 2351315 w 2438401"/>
              <a:gd name="connsiteY3" fmla="*/ 1502228 h 2364921"/>
              <a:gd name="connsiteX4" fmla="*/ 2286001 w 2438401"/>
              <a:gd name="connsiteY4" fmla="*/ 1143000 h 2364921"/>
              <a:gd name="connsiteX5" fmla="*/ 1926772 w 2438401"/>
              <a:gd name="connsiteY5" fmla="*/ 898071 h 2364921"/>
              <a:gd name="connsiteX6" fmla="*/ 2041072 w 2438401"/>
              <a:gd name="connsiteY6" fmla="*/ 702128 h 2364921"/>
              <a:gd name="connsiteX7" fmla="*/ 2400301 w 2438401"/>
              <a:gd name="connsiteY7" fmla="*/ 751114 h 2364921"/>
              <a:gd name="connsiteX8" fmla="*/ 2269672 w 2438401"/>
              <a:gd name="connsiteY8" fmla="*/ 408214 h 2364921"/>
              <a:gd name="connsiteX9" fmla="*/ 2057401 w 2438401"/>
              <a:gd name="connsiteY9" fmla="*/ 32657 h 2364921"/>
              <a:gd name="connsiteX10" fmla="*/ 1910444 w 2438401"/>
              <a:gd name="connsiteY10" fmla="*/ 212271 h 2364921"/>
              <a:gd name="connsiteX11" fmla="*/ 1747158 w 2438401"/>
              <a:gd name="connsiteY11" fmla="*/ 293914 h 2364921"/>
              <a:gd name="connsiteX12" fmla="*/ 1551215 w 2438401"/>
              <a:gd name="connsiteY12" fmla="*/ 326571 h 2364921"/>
              <a:gd name="connsiteX13" fmla="*/ 1518558 w 2438401"/>
              <a:gd name="connsiteY13" fmla="*/ 522514 h 2364921"/>
              <a:gd name="connsiteX14" fmla="*/ 1322615 w 2438401"/>
              <a:gd name="connsiteY14" fmla="*/ 604157 h 2364921"/>
              <a:gd name="connsiteX15" fmla="*/ 1045029 w 2438401"/>
              <a:gd name="connsiteY15" fmla="*/ 669471 h 2364921"/>
              <a:gd name="connsiteX16" fmla="*/ 898072 w 2438401"/>
              <a:gd name="connsiteY16" fmla="*/ 767442 h 2364921"/>
              <a:gd name="connsiteX17" fmla="*/ 555172 w 2438401"/>
              <a:gd name="connsiteY17" fmla="*/ 751114 h 2364921"/>
              <a:gd name="connsiteX18" fmla="*/ 506187 w 2438401"/>
              <a:gd name="connsiteY18" fmla="*/ 1061357 h 2364921"/>
              <a:gd name="connsiteX19" fmla="*/ 310244 w 2438401"/>
              <a:gd name="connsiteY19" fmla="*/ 1240971 h 2364921"/>
              <a:gd name="connsiteX20" fmla="*/ 457201 w 2438401"/>
              <a:gd name="connsiteY20" fmla="*/ 1518557 h 2364921"/>
              <a:gd name="connsiteX21" fmla="*/ 424544 w 2438401"/>
              <a:gd name="connsiteY21" fmla="*/ 1600200 h 2364921"/>
              <a:gd name="connsiteX22" fmla="*/ 212272 w 2438401"/>
              <a:gd name="connsiteY22" fmla="*/ 1616528 h 2364921"/>
              <a:gd name="connsiteX23" fmla="*/ 16329 w 2438401"/>
              <a:gd name="connsiteY23" fmla="*/ 1861457 h 2364921"/>
              <a:gd name="connsiteX24" fmla="*/ 310244 w 2438401"/>
              <a:gd name="connsiteY24" fmla="*/ 2008414 h 2364921"/>
              <a:gd name="connsiteX25" fmla="*/ 310244 w 2438401"/>
              <a:gd name="connsiteY25" fmla="*/ 2139042 h 2364921"/>
              <a:gd name="connsiteX26" fmla="*/ 555172 w 2438401"/>
              <a:gd name="connsiteY26" fmla="*/ 2269671 h 2364921"/>
              <a:gd name="connsiteX27" fmla="*/ 604158 w 2438401"/>
              <a:gd name="connsiteY27" fmla="*/ 1975757 h 2364921"/>
              <a:gd name="connsiteX28" fmla="*/ 865415 w 2438401"/>
              <a:gd name="connsiteY28" fmla="*/ 2237014 h 2364921"/>
              <a:gd name="connsiteX29" fmla="*/ 1110344 w 2438401"/>
              <a:gd name="connsiteY29" fmla="*/ 2155371 h 2364921"/>
              <a:gd name="connsiteX30" fmla="*/ 1126672 w 2438401"/>
              <a:gd name="connsiteY30" fmla="*/ 1943100 h 2364921"/>
              <a:gd name="connsiteX31" fmla="*/ 1387929 w 2438401"/>
              <a:gd name="connsiteY31" fmla="*/ 1959428 h 2364921"/>
              <a:gd name="connsiteX32" fmla="*/ 1469572 w 2438401"/>
              <a:gd name="connsiteY32" fmla="*/ 2334985 h 2364921"/>
              <a:gd name="connsiteX33" fmla="*/ 1959429 w 2438401"/>
              <a:gd name="connsiteY33" fmla="*/ 2139042 h 2364921"/>
              <a:gd name="connsiteX34" fmla="*/ 1975758 w 2438401"/>
              <a:gd name="connsiteY34" fmla="*/ 2041071 h 2364921"/>
              <a:gd name="connsiteX0" fmla="*/ 1975758 w 2438401"/>
              <a:gd name="connsiteY0" fmla="*/ 2041071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008414 h 2364921"/>
              <a:gd name="connsiteX24" fmla="*/ 310244 w 2438401"/>
              <a:gd name="connsiteY24" fmla="*/ 2139042 h 2364921"/>
              <a:gd name="connsiteX25" fmla="*/ 555172 w 2438401"/>
              <a:gd name="connsiteY25" fmla="*/ 2269671 h 2364921"/>
              <a:gd name="connsiteX26" fmla="*/ 604158 w 2438401"/>
              <a:gd name="connsiteY26" fmla="*/ 1975757 h 2364921"/>
              <a:gd name="connsiteX27" fmla="*/ 865415 w 2438401"/>
              <a:gd name="connsiteY27" fmla="*/ 2237014 h 2364921"/>
              <a:gd name="connsiteX28" fmla="*/ 1110344 w 2438401"/>
              <a:gd name="connsiteY28" fmla="*/ 2155371 h 2364921"/>
              <a:gd name="connsiteX29" fmla="*/ 1126672 w 2438401"/>
              <a:gd name="connsiteY29" fmla="*/ 1943100 h 2364921"/>
              <a:gd name="connsiteX30" fmla="*/ 1387929 w 2438401"/>
              <a:gd name="connsiteY30" fmla="*/ 1959428 h 2364921"/>
              <a:gd name="connsiteX31" fmla="*/ 1469572 w 2438401"/>
              <a:gd name="connsiteY31" fmla="*/ 2334985 h 2364921"/>
              <a:gd name="connsiteX32" fmla="*/ 1959429 w 2438401"/>
              <a:gd name="connsiteY32" fmla="*/ 2139042 h 2364921"/>
              <a:gd name="connsiteX33" fmla="*/ 1975758 w 2438401"/>
              <a:gd name="connsiteY33" fmla="*/ 2041071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008414 h 2364921"/>
              <a:gd name="connsiteX24" fmla="*/ 310244 w 2438401"/>
              <a:gd name="connsiteY24" fmla="*/ 2139042 h 2364921"/>
              <a:gd name="connsiteX25" fmla="*/ 555172 w 2438401"/>
              <a:gd name="connsiteY25" fmla="*/ 2269671 h 2364921"/>
              <a:gd name="connsiteX26" fmla="*/ 604158 w 2438401"/>
              <a:gd name="connsiteY26" fmla="*/ 1975757 h 2364921"/>
              <a:gd name="connsiteX27" fmla="*/ 865415 w 2438401"/>
              <a:gd name="connsiteY27" fmla="*/ 2237014 h 2364921"/>
              <a:gd name="connsiteX28" fmla="*/ 1110344 w 2438401"/>
              <a:gd name="connsiteY28" fmla="*/ 2155371 h 2364921"/>
              <a:gd name="connsiteX29" fmla="*/ 1126672 w 2438401"/>
              <a:gd name="connsiteY29" fmla="*/ 1943100 h 2364921"/>
              <a:gd name="connsiteX30" fmla="*/ 1387929 w 2438401"/>
              <a:gd name="connsiteY30" fmla="*/ 1959428 h 2364921"/>
              <a:gd name="connsiteX31" fmla="*/ 1469572 w 2438401"/>
              <a:gd name="connsiteY31" fmla="*/ 2334985 h 2364921"/>
              <a:gd name="connsiteX32" fmla="*/ 1959429 w 2438401"/>
              <a:gd name="connsiteY32"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555172 w 2438401"/>
              <a:gd name="connsiteY24" fmla="*/ 2269671 h 2364921"/>
              <a:gd name="connsiteX25" fmla="*/ 604158 w 2438401"/>
              <a:gd name="connsiteY25" fmla="*/ 1975757 h 2364921"/>
              <a:gd name="connsiteX26" fmla="*/ 865415 w 2438401"/>
              <a:gd name="connsiteY26" fmla="*/ 2237014 h 2364921"/>
              <a:gd name="connsiteX27" fmla="*/ 1110344 w 2438401"/>
              <a:gd name="connsiteY27" fmla="*/ 2155371 h 2364921"/>
              <a:gd name="connsiteX28" fmla="*/ 1126672 w 2438401"/>
              <a:gd name="connsiteY28" fmla="*/ 1943100 h 2364921"/>
              <a:gd name="connsiteX29" fmla="*/ 1387929 w 2438401"/>
              <a:gd name="connsiteY29" fmla="*/ 1959428 h 2364921"/>
              <a:gd name="connsiteX30" fmla="*/ 1469572 w 2438401"/>
              <a:gd name="connsiteY30" fmla="*/ 2334985 h 2364921"/>
              <a:gd name="connsiteX31" fmla="*/ 1959429 w 2438401"/>
              <a:gd name="connsiteY31"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330589 w 2438401"/>
              <a:gd name="connsiteY24" fmla="*/ 2151879 h 2364921"/>
              <a:gd name="connsiteX25" fmla="*/ 555172 w 2438401"/>
              <a:gd name="connsiteY25" fmla="*/ 2269671 h 2364921"/>
              <a:gd name="connsiteX26" fmla="*/ 604158 w 2438401"/>
              <a:gd name="connsiteY26" fmla="*/ 1975757 h 2364921"/>
              <a:gd name="connsiteX27" fmla="*/ 865415 w 2438401"/>
              <a:gd name="connsiteY27" fmla="*/ 2237014 h 2364921"/>
              <a:gd name="connsiteX28" fmla="*/ 1110344 w 2438401"/>
              <a:gd name="connsiteY28" fmla="*/ 2155371 h 2364921"/>
              <a:gd name="connsiteX29" fmla="*/ 1126672 w 2438401"/>
              <a:gd name="connsiteY29" fmla="*/ 1943100 h 2364921"/>
              <a:gd name="connsiteX30" fmla="*/ 1387929 w 2438401"/>
              <a:gd name="connsiteY30" fmla="*/ 1959428 h 2364921"/>
              <a:gd name="connsiteX31" fmla="*/ 1469572 w 2438401"/>
              <a:gd name="connsiteY31" fmla="*/ 2334985 h 2364921"/>
              <a:gd name="connsiteX32" fmla="*/ 1959429 w 2438401"/>
              <a:gd name="connsiteY32"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555172 w 2438401"/>
              <a:gd name="connsiteY24" fmla="*/ 2269671 h 2364921"/>
              <a:gd name="connsiteX25" fmla="*/ 604158 w 2438401"/>
              <a:gd name="connsiteY25" fmla="*/ 1975757 h 2364921"/>
              <a:gd name="connsiteX26" fmla="*/ 865415 w 2438401"/>
              <a:gd name="connsiteY26" fmla="*/ 2237014 h 2364921"/>
              <a:gd name="connsiteX27" fmla="*/ 1110344 w 2438401"/>
              <a:gd name="connsiteY27" fmla="*/ 2155371 h 2364921"/>
              <a:gd name="connsiteX28" fmla="*/ 1126672 w 2438401"/>
              <a:gd name="connsiteY28" fmla="*/ 1943100 h 2364921"/>
              <a:gd name="connsiteX29" fmla="*/ 1387929 w 2438401"/>
              <a:gd name="connsiteY29" fmla="*/ 1959428 h 2364921"/>
              <a:gd name="connsiteX30" fmla="*/ 1469572 w 2438401"/>
              <a:gd name="connsiteY30" fmla="*/ 2334985 h 2364921"/>
              <a:gd name="connsiteX31" fmla="*/ 1959429 w 2438401"/>
              <a:gd name="connsiteY31"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555172 w 2438401"/>
              <a:gd name="connsiteY24" fmla="*/ 2269671 h 2364921"/>
              <a:gd name="connsiteX25" fmla="*/ 604158 w 2438401"/>
              <a:gd name="connsiteY25" fmla="*/ 1975757 h 2364921"/>
              <a:gd name="connsiteX26" fmla="*/ 619226 w 2438401"/>
              <a:gd name="connsiteY26" fmla="*/ 1986945 h 2364921"/>
              <a:gd name="connsiteX27" fmla="*/ 865415 w 2438401"/>
              <a:gd name="connsiteY27" fmla="*/ 2237014 h 2364921"/>
              <a:gd name="connsiteX28" fmla="*/ 1110344 w 2438401"/>
              <a:gd name="connsiteY28" fmla="*/ 2155371 h 2364921"/>
              <a:gd name="connsiteX29" fmla="*/ 1126672 w 2438401"/>
              <a:gd name="connsiteY29" fmla="*/ 1943100 h 2364921"/>
              <a:gd name="connsiteX30" fmla="*/ 1387929 w 2438401"/>
              <a:gd name="connsiteY30" fmla="*/ 1959428 h 2364921"/>
              <a:gd name="connsiteX31" fmla="*/ 1469572 w 2438401"/>
              <a:gd name="connsiteY31" fmla="*/ 2334985 h 2364921"/>
              <a:gd name="connsiteX32" fmla="*/ 1959429 w 2438401"/>
              <a:gd name="connsiteY32"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555172 w 2438401"/>
              <a:gd name="connsiteY24" fmla="*/ 2269671 h 2364921"/>
              <a:gd name="connsiteX25" fmla="*/ 604158 w 2438401"/>
              <a:gd name="connsiteY25" fmla="*/ 1975757 h 2364921"/>
              <a:gd name="connsiteX26" fmla="*/ 619226 w 2438401"/>
              <a:gd name="connsiteY26" fmla="*/ 1986945 h 2364921"/>
              <a:gd name="connsiteX27" fmla="*/ 865415 w 2438401"/>
              <a:gd name="connsiteY27" fmla="*/ 2237014 h 2364921"/>
              <a:gd name="connsiteX28" fmla="*/ 1110344 w 2438401"/>
              <a:gd name="connsiteY28" fmla="*/ 2155371 h 2364921"/>
              <a:gd name="connsiteX29" fmla="*/ 1126672 w 2438401"/>
              <a:gd name="connsiteY29" fmla="*/ 1943100 h 2364921"/>
              <a:gd name="connsiteX30" fmla="*/ 1387929 w 2438401"/>
              <a:gd name="connsiteY30" fmla="*/ 1959428 h 2364921"/>
              <a:gd name="connsiteX31" fmla="*/ 1469572 w 2438401"/>
              <a:gd name="connsiteY31" fmla="*/ 2334985 h 2364921"/>
              <a:gd name="connsiteX32" fmla="*/ 1959429 w 2438401"/>
              <a:gd name="connsiteY32"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555172 w 2438401"/>
              <a:gd name="connsiteY24" fmla="*/ 2269671 h 2364921"/>
              <a:gd name="connsiteX25" fmla="*/ 604158 w 2438401"/>
              <a:gd name="connsiteY25" fmla="*/ 1975757 h 2364921"/>
              <a:gd name="connsiteX26" fmla="*/ 619226 w 2438401"/>
              <a:gd name="connsiteY26" fmla="*/ 1986945 h 2364921"/>
              <a:gd name="connsiteX27" fmla="*/ 865415 w 2438401"/>
              <a:gd name="connsiteY27" fmla="*/ 2237014 h 2364921"/>
              <a:gd name="connsiteX28" fmla="*/ 1110344 w 2438401"/>
              <a:gd name="connsiteY28" fmla="*/ 2155371 h 2364921"/>
              <a:gd name="connsiteX29" fmla="*/ 1126672 w 2438401"/>
              <a:gd name="connsiteY29" fmla="*/ 1943100 h 2364921"/>
              <a:gd name="connsiteX30" fmla="*/ 1387929 w 2438401"/>
              <a:gd name="connsiteY30" fmla="*/ 1959428 h 2364921"/>
              <a:gd name="connsiteX31" fmla="*/ 1469572 w 2438401"/>
              <a:gd name="connsiteY31" fmla="*/ 2334985 h 2364921"/>
              <a:gd name="connsiteX32" fmla="*/ 1959429 w 2438401"/>
              <a:gd name="connsiteY32"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555172 w 2438401"/>
              <a:gd name="connsiteY24" fmla="*/ 2269671 h 2364921"/>
              <a:gd name="connsiteX25" fmla="*/ 604158 w 2438401"/>
              <a:gd name="connsiteY25" fmla="*/ 1975757 h 2364921"/>
              <a:gd name="connsiteX26" fmla="*/ 619226 w 2438401"/>
              <a:gd name="connsiteY26" fmla="*/ 1760160 h 2364921"/>
              <a:gd name="connsiteX27" fmla="*/ 865415 w 2438401"/>
              <a:gd name="connsiteY27" fmla="*/ 2237014 h 2364921"/>
              <a:gd name="connsiteX28" fmla="*/ 1110344 w 2438401"/>
              <a:gd name="connsiteY28" fmla="*/ 2155371 h 2364921"/>
              <a:gd name="connsiteX29" fmla="*/ 1126672 w 2438401"/>
              <a:gd name="connsiteY29" fmla="*/ 1943100 h 2364921"/>
              <a:gd name="connsiteX30" fmla="*/ 1387929 w 2438401"/>
              <a:gd name="connsiteY30" fmla="*/ 1959428 h 2364921"/>
              <a:gd name="connsiteX31" fmla="*/ 1469572 w 2438401"/>
              <a:gd name="connsiteY31" fmla="*/ 2334985 h 2364921"/>
              <a:gd name="connsiteX32" fmla="*/ 1959429 w 2438401"/>
              <a:gd name="connsiteY32"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555172 w 2438401"/>
              <a:gd name="connsiteY24" fmla="*/ 2269671 h 2364921"/>
              <a:gd name="connsiteX25" fmla="*/ 619226 w 2438401"/>
              <a:gd name="connsiteY25" fmla="*/ 1760160 h 2364921"/>
              <a:gd name="connsiteX26" fmla="*/ 865415 w 2438401"/>
              <a:gd name="connsiteY26" fmla="*/ 2237014 h 2364921"/>
              <a:gd name="connsiteX27" fmla="*/ 1110344 w 2438401"/>
              <a:gd name="connsiteY27" fmla="*/ 2155371 h 2364921"/>
              <a:gd name="connsiteX28" fmla="*/ 1126672 w 2438401"/>
              <a:gd name="connsiteY28" fmla="*/ 1943100 h 2364921"/>
              <a:gd name="connsiteX29" fmla="*/ 1387929 w 2438401"/>
              <a:gd name="connsiteY29" fmla="*/ 1959428 h 2364921"/>
              <a:gd name="connsiteX30" fmla="*/ 1469572 w 2438401"/>
              <a:gd name="connsiteY30" fmla="*/ 2334985 h 2364921"/>
              <a:gd name="connsiteX31" fmla="*/ 1959429 w 2438401"/>
              <a:gd name="connsiteY31"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619226 w 2438401"/>
              <a:gd name="connsiteY24" fmla="*/ 1760160 h 2364921"/>
              <a:gd name="connsiteX25" fmla="*/ 865415 w 2438401"/>
              <a:gd name="connsiteY25" fmla="*/ 2237014 h 2364921"/>
              <a:gd name="connsiteX26" fmla="*/ 1110344 w 2438401"/>
              <a:gd name="connsiteY26" fmla="*/ 2155371 h 2364921"/>
              <a:gd name="connsiteX27" fmla="*/ 1126672 w 2438401"/>
              <a:gd name="connsiteY27" fmla="*/ 1943100 h 2364921"/>
              <a:gd name="connsiteX28" fmla="*/ 1387929 w 2438401"/>
              <a:gd name="connsiteY28" fmla="*/ 1959428 h 2364921"/>
              <a:gd name="connsiteX29" fmla="*/ 1469572 w 2438401"/>
              <a:gd name="connsiteY29" fmla="*/ 2334985 h 2364921"/>
              <a:gd name="connsiteX30" fmla="*/ 1959429 w 2438401"/>
              <a:gd name="connsiteY30"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619226 w 2438401"/>
              <a:gd name="connsiteY24" fmla="*/ 1760160 h 2364921"/>
              <a:gd name="connsiteX25" fmla="*/ 1110344 w 2438401"/>
              <a:gd name="connsiteY25" fmla="*/ 2155371 h 2364921"/>
              <a:gd name="connsiteX26" fmla="*/ 1126672 w 2438401"/>
              <a:gd name="connsiteY26" fmla="*/ 1943100 h 2364921"/>
              <a:gd name="connsiteX27" fmla="*/ 1387929 w 2438401"/>
              <a:gd name="connsiteY27" fmla="*/ 1959428 h 2364921"/>
              <a:gd name="connsiteX28" fmla="*/ 1469572 w 2438401"/>
              <a:gd name="connsiteY28" fmla="*/ 2334985 h 2364921"/>
              <a:gd name="connsiteX29" fmla="*/ 1959429 w 2438401"/>
              <a:gd name="connsiteY29"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619226 w 2438401"/>
              <a:gd name="connsiteY24" fmla="*/ 1760160 h 2364921"/>
              <a:gd name="connsiteX25" fmla="*/ 883559 w 2438401"/>
              <a:gd name="connsiteY25" fmla="*/ 2155371 h 2364921"/>
              <a:gd name="connsiteX26" fmla="*/ 1126672 w 2438401"/>
              <a:gd name="connsiteY26" fmla="*/ 1943100 h 2364921"/>
              <a:gd name="connsiteX27" fmla="*/ 1387929 w 2438401"/>
              <a:gd name="connsiteY27" fmla="*/ 1959428 h 2364921"/>
              <a:gd name="connsiteX28" fmla="*/ 1469572 w 2438401"/>
              <a:gd name="connsiteY28" fmla="*/ 2334985 h 2364921"/>
              <a:gd name="connsiteX29" fmla="*/ 1959429 w 2438401"/>
              <a:gd name="connsiteY29"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883559 w 2438401"/>
              <a:gd name="connsiteY24" fmla="*/ 2155371 h 2364921"/>
              <a:gd name="connsiteX25" fmla="*/ 1126672 w 2438401"/>
              <a:gd name="connsiteY25" fmla="*/ 1943100 h 2364921"/>
              <a:gd name="connsiteX26" fmla="*/ 1387929 w 2438401"/>
              <a:gd name="connsiteY26" fmla="*/ 1959428 h 2364921"/>
              <a:gd name="connsiteX27" fmla="*/ 1469572 w 2438401"/>
              <a:gd name="connsiteY27" fmla="*/ 2334985 h 2364921"/>
              <a:gd name="connsiteX28" fmla="*/ 1959429 w 2438401"/>
              <a:gd name="connsiteY28" fmla="*/ 2139042 h 2364921"/>
              <a:gd name="connsiteX0" fmla="*/ 1959429 w 2438401"/>
              <a:gd name="connsiteY0" fmla="*/ 2139042 h 2632528"/>
              <a:gd name="connsiteX1" fmla="*/ 2237015 w 2438401"/>
              <a:gd name="connsiteY1" fmla="*/ 1812471 h 2632528"/>
              <a:gd name="connsiteX2" fmla="*/ 2351315 w 2438401"/>
              <a:gd name="connsiteY2" fmla="*/ 1502228 h 2632528"/>
              <a:gd name="connsiteX3" fmla="*/ 2286001 w 2438401"/>
              <a:gd name="connsiteY3" fmla="*/ 1143000 h 2632528"/>
              <a:gd name="connsiteX4" fmla="*/ 1926772 w 2438401"/>
              <a:gd name="connsiteY4" fmla="*/ 898071 h 2632528"/>
              <a:gd name="connsiteX5" fmla="*/ 2041072 w 2438401"/>
              <a:gd name="connsiteY5" fmla="*/ 702128 h 2632528"/>
              <a:gd name="connsiteX6" fmla="*/ 2400301 w 2438401"/>
              <a:gd name="connsiteY6" fmla="*/ 751114 h 2632528"/>
              <a:gd name="connsiteX7" fmla="*/ 2269672 w 2438401"/>
              <a:gd name="connsiteY7" fmla="*/ 408214 h 2632528"/>
              <a:gd name="connsiteX8" fmla="*/ 2057401 w 2438401"/>
              <a:gd name="connsiteY8" fmla="*/ 32657 h 2632528"/>
              <a:gd name="connsiteX9" fmla="*/ 1910444 w 2438401"/>
              <a:gd name="connsiteY9" fmla="*/ 212271 h 2632528"/>
              <a:gd name="connsiteX10" fmla="*/ 1747158 w 2438401"/>
              <a:gd name="connsiteY10" fmla="*/ 293914 h 2632528"/>
              <a:gd name="connsiteX11" fmla="*/ 1551215 w 2438401"/>
              <a:gd name="connsiteY11" fmla="*/ 326571 h 2632528"/>
              <a:gd name="connsiteX12" fmla="*/ 1518558 w 2438401"/>
              <a:gd name="connsiteY12" fmla="*/ 522514 h 2632528"/>
              <a:gd name="connsiteX13" fmla="*/ 1322615 w 2438401"/>
              <a:gd name="connsiteY13" fmla="*/ 604157 h 2632528"/>
              <a:gd name="connsiteX14" fmla="*/ 1045029 w 2438401"/>
              <a:gd name="connsiteY14" fmla="*/ 669471 h 2632528"/>
              <a:gd name="connsiteX15" fmla="*/ 898072 w 2438401"/>
              <a:gd name="connsiteY15" fmla="*/ 767442 h 2632528"/>
              <a:gd name="connsiteX16" fmla="*/ 555172 w 2438401"/>
              <a:gd name="connsiteY16" fmla="*/ 751114 h 2632528"/>
              <a:gd name="connsiteX17" fmla="*/ 506187 w 2438401"/>
              <a:gd name="connsiteY17" fmla="*/ 1061357 h 2632528"/>
              <a:gd name="connsiteX18" fmla="*/ 310244 w 2438401"/>
              <a:gd name="connsiteY18" fmla="*/ 1240971 h 2632528"/>
              <a:gd name="connsiteX19" fmla="*/ 457201 w 2438401"/>
              <a:gd name="connsiteY19" fmla="*/ 1518557 h 2632528"/>
              <a:gd name="connsiteX20" fmla="*/ 424544 w 2438401"/>
              <a:gd name="connsiteY20" fmla="*/ 1600200 h 2632528"/>
              <a:gd name="connsiteX21" fmla="*/ 212272 w 2438401"/>
              <a:gd name="connsiteY21" fmla="*/ 1616528 h 2632528"/>
              <a:gd name="connsiteX22" fmla="*/ 16329 w 2438401"/>
              <a:gd name="connsiteY22" fmla="*/ 1861457 h 2632528"/>
              <a:gd name="connsiteX23" fmla="*/ 310244 w 2438401"/>
              <a:gd name="connsiteY23" fmla="*/ 2139042 h 2632528"/>
              <a:gd name="connsiteX24" fmla="*/ 883559 w 2438401"/>
              <a:gd name="connsiteY24" fmla="*/ 2155371 h 2632528"/>
              <a:gd name="connsiteX25" fmla="*/ 1126672 w 2438401"/>
              <a:gd name="connsiteY25" fmla="*/ 1943100 h 2632528"/>
              <a:gd name="connsiteX26" fmla="*/ 1129315 w 2438401"/>
              <a:gd name="connsiteY26" fmla="*/ 2629808 h 2632528"/>
              <a:gd name="connsiteX27" fmla="*/ 1387929 w 2438401"/>
              <a:gd name="connsiteY27" fmla="*/ 1959428 h 2632528"/>
              <a:gd name="connsiteX28" fmla="*/ 1469572 w 2438401"/>
              <a:gd name="connsiteY28" fmla="*/ 2334985 h 2632528"/>
              <a:gd name="connsiteX29" fmla="*/ 1959429 w 2438401"/>
              <a:gd name="connsiteY29" fmla="*/ 2139042 h 2632528"/>
              <a:gd name="connsiteX0" fmla="*/ 1959429 w 2438401"/>
              <a:gd name="connsiteY0" fmla="*/ 2139042 h 2662465"/>
              <a:gd name="connsiteX1" fmla="*/ 2237015 w 2438401"/>
              <a:gd name="connsiteY1" fmla="*/ 1812471 h 2662465"/>
              <a:gd name="connsiteX2" fmla="*/ 2351315 w 2438401"/>
              <a:gd name="connsiteY2" fmla="*/ 1502228 h 2662465"/>
              <a:gd name="connsiteX3" fmla="*/ 2286001 w 2438401"/>
              <a:gd name="connsiteY3" fmla="*/ 1143000 h 2662465"/>
              <a:gd name="connsiteX4" fmla="*/ 1926772 w 2438401"/>
              <a:gd name="connsiteY4" fmla="*/ 898071 h 2662465"/>
              <a:gd name="connsiteX5" fmla="*/ 2041072 w 2438401"/>
              <a:gd name="connsiteY5" fmla="*/ 702128 h 2662465"/>
              <a:gd name="connsiteX6" fmla="*/ 2400301 w 2438401"/>
              <a:gd name="connsiteY6" fmla="*/ 751114 h 2662465"/>
              <a:gd name="connsiteX7" fmla="*/ 2269672 w 2438401"/>
              <a:gd name="connsiteY7" fmla="*/ 408214 h 2662465"/>
              <a:gd name="connsiteX8" fmla="*/ 2057401 w 2438401"/>
              <a:gd name="connsiteY8" fmla="*/ 32657 h 2662465"/>
              <a:gd name="connsiteX9" fmla="*/ 1910444 w 2438401"/>
              <a:gd name="connsiteY9" fmla="*/ 212271 h 2662465"/>
              <a:gd name="connsiteX10" fmla="*/ 1747158 w 2438401"/>
              <a:gd name="connsiteY10" fmla="*/ 293914 h 2662465"/>
              <a:gd name="connsiteX11" fmla="*/ 1551215 w 2438401"/>
              <a:gd name="connsiteY11" fmla="*/ 326571 h 2662465"/>
              <a:gd name="connsiteX12" fmla="*/ 1518558 w 2438401"/>
              <a:gd name="connsiteY12" fmla="*/ 522514 h 2662465"/>
              <a:gd name="connsiteX13" fmla="*/ 1322615 w 2438401"/>
              <a:gd name="connsiteY13" fmla="*/ 604157 h 2662465"/>
              <a:gd name="connsiteX14" fmla="*/ 1045029 w 2438401"/>
              <a:gd name="connsiteY14" fmla="*/ 669471 h 2662465"/>
              <a:gd name="connsiteX15" fmla="*/ 898072 w 2438401"/>
              <a:gd name="connsiteY15" fmla="*/ 767442 h 2662465"/>
              <a:gd name="connsiteX16" fmla="*/ 555172 w 2438401"/>
              <a:gd name="connsiteY16" fmla="*/ 751114 h 2662465"/>
              <a:gd name="connsiteX17" fmla="*/ 506187 w 2438401"/>
              <a:gd name="connsiteY17" fmla="*/ 1061357 h 2662465"/>
              <a:gd name="connsiteX18" fmla="*/ 310244 w 2438401"/>
              <a:gd name="connsiteY18" fmla="*/ 1240971 h 2662465"/>
              <a:gd name="connsiteX19" fmla="*/ 457201 w 2438401"/>
              <a:gd name="connsiteY19" fmla="*/ 1518557 h 2662465"/>
              <a:gd name="connsiteX20" fmla="*/ 424544 w 2438401"/>
              <a:gd name="connsiteY20" fmla="*/ 1600200 h 2662465"/>
              <a:gd name="connsiteX21" fmla="*/ 212272 w 2438401"/>
              <a:gd name="connsiteY21" fmla="*/ 1616528 h 2662465"/>
              <a:gd name="connsiteX22" fmla="*/ 16329 w 2438401"/>
              <a:gd name="connsiteY22" fmla="*/ 1861457 h 2662465"/>
              <a:gd name="connsiteX23" fmla="*/ 310244 w 2438401"/>
              <a:gd name="connsiteY23" fmla="*/ 2139042 h 2662465"/>
              <a:gd name="connsiteX24" fmla="*/ 883559 w 2438401"/>
              <a:gd name="connsiteY24" fmla="*/ 2155371 h 2662465"/>
              <a:gd name="connsiteX25" fmla="*/ 1129315 w 2438401"/>
              <a:gd name="connsiteY25" fmla="*/ 2629808 h 2662465"/>
              <a:gd name="connsiteX26" fmla="*/ 1387929 w 2438401"/>
              <a:gd name="connsiteY26" fmla="*/ 1959428 h 2662465"/>
              <a:gd name="connsiteX27" fmla="*/ 1469572 w 2438401"/>
              <a:gd name="connsiteY27" fmla="*/ 2334985 h 2662465"/>
              <a:gd name="connsiteX28" fmla="*/ 1959429 w 2438401"/>
              <a:gd name="connsiteY28" fmla="*/ 2139042 h 2662465"/>
              <a:gd name="connsiteX0" fmla="*/ 1959429 w 2438401"/>
              <a:gd name="connsiteY0" fmla="*/ 2139042 h 2659745"/>
              <a:gd name="connsiteX1" fmla="*/ 2237015 w 2438401"/>
              <a:gd name="connsiteY1" fmla="*/ 1812471 h 2659745"/>
              <a:gd name="connsiteX2" fmla="*/ 2351315 w 2438401"/>
              <a:gd name="connsiteY2" fmla="*/ 1502228 h 2659745"/>
              <a:gd name="connsiteX3" fmla="*/ 2286001 w 2438401"/>
              <a:gd name="connsiteY3" fmla="*/ 1143000 h 2659745"/>
              <a:gd name="connsiteX4" fmla="*/ 1926772 w 2438401"/>
              <a:gd name="connsiteY4" fmla="*/ 898071 h 2659745"/>
              <a:gd name="connsiteX5" fmla="*/ 2041072 w 2438401"/>
              <a:gd name="connsiteY5" fmla="*/ 702128 h 2659745"/>
              <a:gd name="connsiteX6" fmla="*/ 2400301 w 2438401"/>
              <a:gd name="connsiteY6" fmla="*/ 751114 h 2659745"/>
              <a:gd name="connsiteX7" fmla="*/ 2269672 w 2438401"/>
              <a:gd name="connsiteY7" fmla="*/ 408214 h 2659745"/>
              <a:gd name="connsiteX8" fmla="*/ 2057401 w 2438401"/>
              <a:gd name="connsiteY8" fmla="*/ 32657 h 2659745"/>
              <a:gd name="connsiteX9" fmla="*/ 1910444 w 2438401"/>
              <a:gd name="connsiteY9" fmla="*/ 212271 h 2659745"/>
              <a:gd name="connsiteX10" fmla="*/ 1747158 w 2438401"/>
              <a:gd name="connsiteY10" fmla="*/ 293914 h 2659745"/>
              <a:gd name="connsiteX11" fmla="*/ 1551215 w 2438401"/>
              <a:gd name="connsiteY11" fmla="*/ 326571 h 2659745"/>
              <a:gd name="connsiteX12" fmla="*/ 1518558 w 2438401"/>
              <a:gd name="connsiteY12" fmla="*/ 522514 h 2659745"/>
              <a:gd name="connsiteX13" fmla="*/ 1322615 w 2438401"/>
              <a:gd name="connsiteY13" fmla="*/ 604157 h 2659745"/>
              <a:gd name="connsiteX14" fmla="*/ 1045029 w 2438401"/>
              <a:gd name="connsiteY14" fmla="*/ 669471 h 2659745"/>
              <a:gd name="connsiteX15" fmla="*/ 898072 w 2438401"/>
              <a:gd name="connsiteY15" fmla="*/ 767442 h 2659745"/>
              <a:gd name="connsiteX16" fmla="*/ 555172 w 2438401"/>
              <a:gd name="connsiteY16" fmla="*/ 751114 h 2659745"/>
              <a:gd name="connsiteX17" fmla="*/ 506187 w 2438401"/>
              <a:gd name="connsiteY17" fmla="*/ 1061357 h 2659745"/>
              <a:gd name="connsiteX18" fmla="*/ 310244 w 2438401"/>
              <a:gd name="connsiteY18" fmla="*/ 1240971 h 2659745"/>
              <a:gd name="connsiteX19" fmla="*/ 457201 w 2438401"/>
              <a:gd name="connsiteY19" fmla="*/ 1518557 h 2659745"/>
              <a:gd name="connsiteX20" fmla="*/ 424544 w 2438401"/>
              <a:gd name="connsiteY20" fmla="*/ 1600200 h 2659745"/>
              <a:gd name="connsiteX21" fmla="*/ 212272 w 2438401"/>
              <a:gd name="connsiteY21" fmla="*/ 1616528 h 2659745"/>
              <a:gd name="connsiteX22" fmla="*/ 16329 w 2438401"/>
              <a:gd name="connsiteY22" fmla="*/ 1861457 h 2659745"/>
              <a:gd name="connsiteX23" fmla="*/ 310244 w 2438401"/>
              <a:gd name="connsiteY23" fmla="*/ 2139042 h 2659745"/>
              <a:gd name="connsiteX24" fmla="*/ 883559 w 2438401"/>
              <a:gd name="connsiteY24" fmla="*/ 2155371 h 2659745"/>
              <a:gd name="connsiteX25" fmla="*/ 1129315 w 2438401"/>
              <a:gd name="connsiteY25" fmla="*/ 2629808 h 2659745"/>
              <a:gd name="connsiteX26" fmla="*/ 1469572 w 2438401"/>
              <a:gd name="connsiteY26" fmla="*/ 2334985 h 2659745"/>
              <a:gd name="connsiteX27" fmla="*/ 1959429 w 2438401"/>
              <a:gd name="connsiteY27" fmla="*/ 2139042 h 2659745"/>
              <a:gd name="connsiteX0" fmla="*/ 1959429 w 2438401"/>
              <a:gd name="connsiteY0" fmla="*/ 2139042 h 2697540"/>
              <a:gd name="connsiteX1" fmla="*/ 2237015 w 2438401"/>
              <a:gd name="connsiteY1" fmla="*/ 1812471 h 2697540"/>
              <a:gd name="connsiteX2" fmla="*/ 2351315 w 2438401"/>
              <a:gd name="connsiteY2" fmla="*/ 1502228 h 2697540"/>
              <a:gd name="connsiteX3" fmla="*/ 2286001 w 2438401"/>
              <a:gd name="connsiteY3" fmla="*/ 1143000 h 2697540"/>
              <a:gd name="connsiteX4" fmla="*/ 1926772 w 2438401"/>
              <a:gd name="connsiteY4" fmla="*/ 898071 h 2697540"/>
              <a:gd name="connsiteX5" fmla="*/ 2041072 w 2438401"/>
              <a:gd name="connsiteY5" fmla="*/ 702128 h 2697540"/>
              <a:gd name="connsiteX6" fmla="*/ 2400301 w 2438401"/>
              <a:gd name="connsiteY6" fmla="*/ 751114 h 2697540"/>
              <a:gd name="connsiteX7" fmla="*/ 2269672 w 2438401"/>
              <a:gd name="connsiteY7" fmla="*/ 408214 h 2697540"/>
              <a:gd name="connsiteX8" fmla="*/ 2057401 w 2438401"/>
              <a:gd name="connsiteY8" fmla="*/ 32657 h 2697540"/>
              <a:gd name="connsiteX9" fmla="*/ 1910444 w 2438401"/>
              <a:gd name="connsiteY9" fmla="*/ 212271 h 2697540"/>
              <a:gd name="connsiteX10" fmla="*/ 1747158 w 2438401"/>
              <a:gd name="connsiteY10" fmla="*/ 293914 h 2697540"/>
              <a:gd name="connsiteX11" fmla="*/ 1551215 w 2438401"/>
              <a:gd name="connsiteY11" fmla="*/ 326571 h 2697540"/>
              <a:gd name="connsiteX12" fmla="*/ 1518558 w 2438401"/>
              <a:gd name="connsiteY12" fmla="*/ 522514 h 2697540"/>
              <a:gd name="connsiteX13" fmla="*/ 1322615 w 2438401"/>
              <a:gd name="connsiteY13" fmla="*/ 604157 h 2697540"/>
              <a:gd name="connsiteX14" fmla="*/ 1045029 w 2438401"/>
              <a:gd name="connsiteY14" fmla="*/ 669471 h 2697540"/>
              <a:gd name="connsiteX15" fmla="*/ 898072 w 2438401"/>
              <a:gd name="connsiteY15" fmla="*/ 767442 h 2697540"/>
              <a:gd name="connsiteX16" fmla="*/ 555172 w 2438401"/>
              <a:gd name="connsiteY16" fmla="*/ 751114 h 2697540"/>
              <a:gd name="connsiteX17" fmla="*/ 506187 w 2438401"/>
              <a:gd name="connsiteY17" fmla="*/ 1061357 h 2697540"/>
              <a:gd name="connsiteX18" fmla="*/ 310244 w 2438401"/>
              <a:gd name="connsiteY18" fmla="*/ 1240971 h 2697540"/>
              <a:gd name="connsiteX19" fmla="*/ 457201 w 2438401"/>
              <a:gd name="connsiteY19" fmla="*/ 1518557 h 2697540"/>
              <a:gd name="connsiteX20" fmla="*/ 424544 w 2438401"/>
              <a:gd name="connsiteY20" fmla="*/ 1600200 h 2697540"/>
              <a:gd name="connsiteX21" fmla="*/ 212272 w 2438401"/>
              <a:gd name="connsiteY21" fmla="*/ 1616528 h 2697540"/>
              <a:gd name="connsiteX22" fmla="*/ 16329 w 2438401"/>
              <a:gd name="connsiteY22" fmla="*/ 1861457 h 2697540"/>
              <a:gd name="connsiteX23" fmla="*/ 310244 w 2438401"/>
              <a:gd name="connsiteY23" fmla="*/ 2139042 h 2697540"/>
              <a:gd name="connsiteX24" fmla="*/ 883559 w 2438401"/>
              <a:gd name="connsiteY24" fmla="*/ 2155371 h 2697540"/>
              <a:gd name="connsiteX25" fmla="*/ 1129315 w 2438401"/>
              <a:gd name="connsiteY25" fmla="*/ 2629808 h 2697540"/>
              <a:gd name="connsiteX26" fmla="*/ 1696360 w 2438401"/>
              <a:gd name="connsiteY26" fmla="*/ 2561772 h 2697540"/>
              <a:gd name="connsiteX27" fmla="*/ 1959429 w 2438401"/>
              <a:gd name="connsiteY27" fmla="*/ 2139042 h 269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38401" h="2697540">
                <a:moveTo>
                  <a:pt x="1959429" y="2139042"/>
                </a:moveTo>
                <a:cubicBezTo>
                  <a:pt x="2049538" y="2014159"/>
                  <a:pt x="2171701" y="1918607"/>
                  <a:pt x="2237015" y="1812471"/>
                </a:cubicBezTo>
                <a:cubicBezTo>
                  <a:pt x="2302329" y="1706335"/>
                  <a:pt x="2343151" y="1613806"/>
                  <a:pt x="2351315" y="1502228"/>
                </a:cubicBezTo>
                <a:cubicBezTo>
                  <a:pt x="2359479" y="1390650"/>
                  <a:pt x="2356758" y="1243693"/>
                  <a:pt x="2286001" y="1143000"/>
                </a:cubicBezTo>
                <a:cubicBezTo>
                  <a:pt x="2215244" y="1042307"/>
                  <a:pt x="1967594" y="971550"/>
                  <a:pt x="1926772" y="898071"/>
                </a:cubicBezTo>
                <a:cubicBezTo>
                  <a:pt x="1885950" y="824592"/>
                  <a:pt x="1962151" y="726621"/>
                  <a:pt x="2041072" y="702128"/>
                </a:cubicBezTo>
                <a:cubicBezTo>
                  <a:pt x="2119993" y="677635"/>
                  <a:pt x="2362201" y="800100"/>
                  <a:pt x="2400301" y="751114"/>
                </a:cubicBezTo>
                <a:cubicBezTo>
                  <a:pt x="2438401" y="702128"/>
                  <a:pt x="2326822" y="527957"/>
                  <a:pt x="2269672" y="408214"/>
                </a:cubicBezTo>
                <a:cubicBezTo>
                  <a:pt x="2212522" y="288471"/>
                  <a:pt x="2117272" y="65314"/>
                  <a:pt x="2057401" y="32657"/>
                </a:cubicBezTo>
                <a:cubicBezTo>
                  <a:pt x="1997530" y="0"/>
                  <a:pt x="1962151" y="168728"/>
                  <a:pt x="1910444" y="212271"/>
                </a:cubicBezTo>
                <a:cubicBezTo>
                  <a:pt x="1858737" y="255814"/>
                  <a:pt x="1807030" y="274864"/>
                  <a:pt x="1747158" y="293914"/>
                </a:cubicBezTo>
                <a:cubicBezTo>
                  <a:pt x="1687287" y="312964"/>
                  <a:pt x="1589315" y="288471"/>
                  <a:pt x="1551215" y="326571"/>
                </a:cubicBezTo>
                <a:cubicBezTo>
                  <a:pt x="1513115" y="364671"/>
                  <a:pt x="1556658" y="476250"/>
                  <a:pt x="1518558" y="522514"/>
                </a:cubicBezTo>
                <a:cubicBezTo>
                  <a:pt x="1480458" y="568778"/>
                  <a:pt x="1401536" y="579664"/>
                  <a:pt x="1322615" y="604157"/>
                </a:cubicBezTo>
                <a:cubicBezTo>
                  <a:pt x="1243694" y="628650"/>
                  <a:pt x="1115786" y="642257"/>
                  <a:pt x="1045029" y="669471"/>
                </a:cubicBezTo>
                <a:cubicBezTo>
                  <a:pt x="974272" y="696685"/>
                  <a:pt x="979715" y="753835"/>
                  <a:pt x="898072" y="767442"/>
                </a:cubicBezTo>
                <a:cubicBezTo>
                  <a:pt x="816429" y="781049"/>
                  <a:pt x="620486" y="702128"/>
                  <a:pt x="555172" y="751114"/>
                </a:cubicBezTo>
                <a:cubicBezTo>
                  <a:pt x="489858" y="800100"/>
                  <a:pt x="547008" y="979714"/>
                  <a:pt x="506187" y="1061357"/>
                </a:cubicBezTo>
                <a:cubicBezTo>
                  <a:pt x="465366" y="1143000"/>
                  <a:pt x="318408" y="1164771"/>
                  <a:pt x="310244" y="1240971"/>
                </a:cubicBezTo>
                <a:cubicBezTo>
                  <a:pt x="302080" y="1317171"/>
                  <a:pt x="438151" y="1458686"/>
                  <a:pt x="457201" y="1518557"/>
                </a:cubicBezTo>
                <a:cubicBezTo>
                  <a:pt x="476251" y="1578429"/>
                  <a:pt x="465366" y="1583872"/>
                  <a:pt x="424544" y="1600200"/>
                </a:cubicBezTo>
                <a:cubicBezTo>
                  <a:pt x="383723" y="1616529"/>
                  <a:pt x="280308" y="1572985"/>
                  <a:pt x="212272" y="1616528"/>
                </a:cubicBezTo>
                <a:cubicBezTo>
                  <a:pt x="144236" y="1660071"/>
                  <a:pt x="0" y="1774371"/>
                  <a:pt x="16329" y="1861457"/>
                </a:cubicBezTo>
                <a:cubicBezTo>
                  <a:pt x="32658" y="1948543"/>
                  <a:pt x="165706" y="2090056"/>
                  <a:pt x="310244" y="2139042"/>
                </a:cubicBezTo>
                <a:cubicBezTo>
                  <a:pt x="454782" y="2188028"/>
                  <a:pt x="747047" y="2073577"/>
                  <a:pt x="883559" y="2155371"/>
                </a:cubicBezTo>
                <a:cubicBezTo>
                  <a:pt x="1020071" y="2237165"/>
                  <a:pt x="993848" y="2562075"/>
                  <a:pt x="1129315" y="2629808"/>
                </a:cubicBezTo>
                <a:cubicBezTo>
                  <a:pt x="1264782" y="2697541"/>
                  <a:pt x="1558008" y="2643566"/>
                  <a:pt x="1696360" y="2561772"/>
                </a:cubicBezTo>
                <a:cubicBezTo>
                  <a:pt x="1834712" y="2479978"/>
                  <a:pt x="1869320" y="2263925"/>
                  <a:pt x="1959429" y="2139042"/>
                </a:cubicBezTo>
                <a:close/>
              </a:path>
            </a:pathLst>
          </a:custGeom>
          <a:solidFill>
            <a:srgbClr val="FFFF00"/>
          </a:solidFill>
          <a:ln w="12700">
            <a:solidFill>
              <a:schemeClr val="bg1"/>
            </a:solidFill>
          </a:ln>
          <a:effectLst>
            <a:outerShdw dist="381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36"/>
          <p:cNvGrpSpPr/>
          <p:nvPr/>
        </p:nvGrpSpPr>
        <p:grpSpPr>
          <a:xfrm>
            <a:off x="5866247" y="4353910"/>
            <a:ext cx="369029" cy="370493"/>
            <a:chOff x="6705600" y="3654879"/>
            <a:chExt cx="685800" cy="688521"/>
          </a:xfrm>
        </p:grpSpPr>
        <p:sp>
          <p:nvSpPr>
            <p:cNvPr id="25" name="Freeform 24"/>
            <p:cNvSpPr/>
            <p:nvPr/>
          </p:nvSpPr>
          <p:spPr>
            <a:xfrm>
              <a:off x="6879772" y="3654879"/>
              <a:ext cx="345621" cy="223156"/>
            </a:xfrm>
            <a:custGeom>
              <a:avLst/>
              <a:gdLst>
                <a:gd name="connsiteX0" fmla="*/ 27214 w 345621"/>
                <a:gd name="connsiteY0" fmla="*/ 2721 h 223156"/>
                <a:gd name="connsiteX1" fmla="*/ 174171 w 345621"/>
                <a:gd name="connsiteY1" fmla="*/ 84364 h 223156"/>
                <a:gd name="connsiteX2" fmla="*/ 337457 w 345621"/>
                <a:gd name="connsiteY2" fmla="*/ 133350 h 223156"/>
                <a:gd name="connsiteX3" fmla="*/ 223157 w 345621"/>
                <a:gd name="connsiteY3" fmla="*/ 214992 h 223156"/>
                <a:gd name="connsiteX4" fmla="*/ 43542 w 345621"/>
                <a:gd name="connsiteY4" fmla="*/ 182335 h 223156"/>
                <a:gd name="connsiteX5" fmla="*/ 10885 w 345621"/>
                <a:gd name="connsiteY5" fmla="*/ 100692 h 223156"/>
                <a:gd name="connsiteX6" fmla="*/ 27214 w 345621"/>
                <a:gd name="connsiteY6" fmla="*/ 2721 h 2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621" h="223156">
                  <a:moveTo>
                    <a:pt x="27214" y="2721"/>
                  </a:moveTo>
                  <a:cubicBezTo>
                    <a:pt x="54428" y="0"/>
                    <a:pt x="122464" y="62593"/>
                    <a:pt x="174171" y="84364"/>
                  </a:cubicBezTo>
                  <a:cubicBezTo>
                    <a:pt x="225878" y="106135"/>
                    <a:pt x="329293" y="111579"/>
                    <a:pt x="337457" y="133350"/>
                  </a:cubicBezTo>
                  <a:cubicBezTo>
                    <a:pt x="345621" y="155121"/>
                    <a:pt x="272143" y="206828"/>
                    <a:pt x="223157" y="214992"/>
                  </a:cubicBezTo>
                  <a:cubicBezTo>
                    <a:pt x="174171" y="223156"/>
                    <a:pt x="78920" y="201385"/>
                    <a:pt x="43542" y="182335"/>
                  </a:cubicBezTo>
                  <a:cubicBezTo>
                    <a:pt x="8164" y="163285"/>
                    <a:pt x="13606" y="125185"/>
                    <a:pt x="10885" y="100692"/>
                  </a:cubicBezTo>
                  <a:cubicBezTo>
                    <a:pt x="8164" y="76199"/>
                    <a:pt x="0" y="5442"/>
                    <a:pt x="27214" y="2721"/>
                  </a:cubicBezTo>
                  <a:close/>
                </a:path>
              </a:pathLst>
            </a:cu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705600" y="4191000"/>
              <a:ext cx="152400" cy="152400"/>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239000" y="3810000"/>
              <a:ext cx="152400" cy="152400"/>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10400" y="4191000"/>
              <a:ext cx="152400" cy="152400"/>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a:off x="5948254" y="3781328"/>
            <a:ext cx="82006" cy="82006"/>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836588" y="3535309"/>
            <a:ext cx="82006" cy="82006"/>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4878889" y="2286000"/>
            <a:ext cx="182219" cy="205337"/>
          </a:xfrm>
          <a:custGeom>
            <a:avLst/>
            <a:gdLst>
              <a:gd name="connsiteX0" fmla="*/ 35379 w 364671"/>
              <a:gd name="connsiteY0" fmla="*/ 24493 h 410936"/>
              <a:gd name="connsiteX1" fmla="*/ 263979 w 364671"/>
              <a:gd name="connsiteY1" fmla="*/ 138793 h 410936"/>
              <a:gd name="connsiteX2" fmla="*/ 361950 w 364671"/>
              <a:gd name="connsiteY2" fmla="*/ 204107 h 410936"/>
              <a:gd name="connsiteX3" fmla="*/ 280307 w 364671"/>
              <a:gd name="connsiteY3" fmla="*/ 351064 h 410936"/>
              <a:gd name="connsiteX4" fmla="*/ 133350 w 364671"/>
              <a:gd name="connsiteY4" fmla="*/ 400050 h 410936"/>
              <a:gd name="connsiteX5" fmla="*/ 51707 w 364671"/>
              <a:gd name="connsiteY5" fmla="*/ 285750 h 410936"/>
              <a:gd name="connsiteX6" fmla="*/ 35379 w 364671"/>
              <a:gd name="connsiteY6" fmla="*/ 24493 h 410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671" h="410936">
                <a:moveTo>
                  <a:pt x="35379" y="24493"/>
                </a:moveTo>
                <a:cubicBezTo>
                  <a:pt x="70758" y="0"/>
                  <a:pt x="209551" y="108857"/>
                  <a:pt x="263979" y="138793"/>
                </a:cubicBezTo>
                <a:cubicBezTo>
                  <a:pt x="318407" y="168729"/>
                  <a:pt x="359229" y="168729"/>
                  <a:pt x="361950" y="204107"/>
                </a:cubicBezTo>
                <a:cubicBezTo>
                  <a:pt x="364671" y="239486"/>
                  <a:pt x="318407" y="318407"/>
                  <a:pt x="280307" y="351064"/>
                </a:cubicBezTo>
                <a:cubicBezTo>
                  <a:pt x="242207" y="383721"/>
                  <a:pt x="171450" y="410936"/>
                  <a:pt x="133350" y="400050"/>
                </a:cubicBezTo>
                <a:cubicBezTo>
                  <a:pt x="95250" y="389164"/>
                  <a:pt x="65314" y="348343"/>
                  <a:pt x="51707" y="285750"/>
                </a:cubicBezTo>
                <a:cubicBezTo>
                  <a:pt x="38100" y="223157"/>
                  <a:pt x="0" y="48986"/>
                  <a:pt x="35379" y="24493"/>
                </a:cubicBezTo>
                <a:close/>
              </a:path>
            </a:pathLst>
          </a:cu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4585162" y="2571568"/>
            <a:ext cx="345401" cy="462349"/>
          </a:xfrm>
          <a:custGeom>
            <a:avLst/>
            <a:gdLst>
              <a:gd name="connsiteX0" fmla="*/ 590550 w 691243"/>
              <a:gd name="connsiteY0" fmla="*/ 40821 h 925286"/>
              <a:gd name="connsiteX1" fmla="*/ 557893 w 691243"/>
              <a:gd name="connsiteY1" fmla="*/ 334735 h 925286"/>
              <a:gd name="connsiteX2" fmla="*/ 508907 w 691243"/>
              <a:gd name="connsiteY2" fmla="*/ 383721 h 925286"/>
              <a:gd name="connsiteX3" fmla="*/ 672193 w 691243"/>
              <a:gd name="connsiteY3" fmla="*/ 693964 h 925286"/>
              <a:gd name="connsiteX4" fmla="*/ 623207 w 691243"/>
              <a:gd name="connsiteY4" fmla="*/ 742950 h 925286"/>
              <a:gd name="connsiteX5" fmla="*/ 378278 w 691243"/>
              <a:gd name="connsiteY5" fmla="*/ 661307 h 925286"/>
              <a:gd name="connsiteX6" fmla="*/ 214993 w 691243"/>
              <a:gd name="connsiteY6" fmla="*/ 693964 h 925286"/>
              <a:gd name="connsiteX7" fmla="*/ 149678 w 691243"/>
              <a:gd name="connsiteY7" fmla="*/ 791935 h 925286"/>
              <a:gd name="connsiteX8" fmla="*/ 68035 w 691243"/>
              <a:gd name="connsiteY8" fmla="*/ 889907 h 925286"/>
              <a:gd name="connsiteX9" fmla="*/ 2721 w 691243"/>
              <a:gd name="connsiteY9" fmla="*/ 579664 h 925286"/>
              <a:gd name="connsiteX10" fmla="*/ 51707 w 691243"/>
              <a:gd name="connsiteY10" fmla="*/ 465364 h 925286"/>
              <a:gd name="connsiteX11" fmla="*/ 100693 w 691243"/>
              <a:gd name="connsiteY11" fmla="*/ 187778 h 925286"/>
              <a:gd name="connsiteX12" fmla="*/ 231321 w 691243"/>
              <a:gd name="connsiteY12" fmla="*/ 24493 h 925286"/>
              <a:gd name="connsiteX13" fmla="*/ 443593 w 691243"/>
              <a:gd name="connsiteY13" fmla="*/ 40821 h 925286"/>
              <a:gd name="connsiteX14" fmla="*/ 508907 w 691243"/>
              <a:gd name="connsiteY14" fmla="*/ 57150 h 925286"/>
              <a:gd name="connsiteX15" fmla="*/ 606878 w 691243"/>
              <a:gd name="connsiteY15" fmla="*/ 155121 h 925286"/>
              <a:gd name="connsiteX0" fmla="*/ 590550 w 691243"/>
              <a:gd name="connsiteY0" fmla="*/ 40821 h 925286"/>
              <a:gd name="connsiteX1" fmla="*/ 557893 w 691243"/>
              <a:gd name="connsiteY1" fmla="*/ 334735 h 925286"/>
              <a:gd name="connsiteX2" fmla="*/ 508907 w 691243"/>
              <a:gd name="connsiteY2" fmla="*/ 383721 h 925286"/>
              <a:gd name="connsiteX3" fmla="*/ 672193 w 691243"/>
              <a:gd name="connsiteY3" fmla="*/ 693964 h 925286"/>
              <a:gd name="connsiteX4" fmla="*/ 623207 w 691243"/>
              <a:gd name="connsiteY4" fmla="*/ 742950 h 925286"/>
              <a:gd name="connsiteX5" fmla="*/ 378278 w 691243"/>
              <a:gd name="connsiteY5" fmla="*/ 661307 h 925286"/>
              <a:gd name="connsiteX6" fmla="*/ 214993 w 691243"/>
              <a:gd name="connsiteY6" fmla="*/ 693964 h 925286"/>
              <a:gd name="connsiteX7" fmla="*/ 149678 w 691243"/>
              <a:gd name="connsiteY7" fmla="*/ 791935 h 925286"/>
              <a:gd name="connsiteX8" fmla="*/ 68035 w 691243"/>
              <a:gd name="connsiteY8" fmla="*/ 889907 h 925286"/>
              <a:gd name="connsiteX9" fmla="*/ 2721 w 691243"/>
              <a:gd name="connsiteY9" fmla="*/ 579664 h 925286"/>
              <a:gd name="connsiteX10" fmla="*/ 51707 w 691243"/>
              <a:gd name="connsiteY10" fmla="*/ 465364 h 925286"/>
              <a:gd name="connsiteX11" fmla="*/ 100693 w 691243"/>
              <a:gd name="connsiteY11" fmla="*/ 187778 h 925286"/>
              <a:gd name="connsiteX12" fmla="*/ 231321 w 691243"/>
              <a:gd name="connsiteY12" fmla="*/ 24493 h 925286"/>
              <a:gd name="connsiteX13" fmla="*/ 443593 w 691243"/>
              <a:gd name="connsiteY13" fmla="*/ 40821 h 925286"/>
              <a:gd name="connsiteX14" fmla="*/ 508907 w 691243"/>
              <a:gd name="connsiteY14" fmla="*/ 57150 h 925286"/>
              <a:gd name="connsiteX15" fmla="*/ 606878 w 691243"/>
              <a:gd name="connsiteY15" fmla="*/ 155121 h 925286"/>
              <a:gd name="connsiteX16" fmla="*/ 590550 w 691243"/>
              <a:gd name="connsiteY16" fmla="*/ 40821 h 925286"/>
              <a:gd name="connsiteX0" fmla="*/ 606878 w 691243"/>
              <a:gd name="connsiteY0" fmla="*/ 155121 h 925286"/>
              <a:gd name="connsiteX1" fmla="*/ 557893 w 691243"/>
              <a:gd name="connsiteY1" fmla="*/ 334735 h 925286"/>
              <a:gd name="connsiteX2" fmla="*/ 508907 w 691243"/>
              <a:gd name="connsiteY2" fmla="*/ 383721 h 925286"/>
              <a:gd name="connsiteX3" fmla="*/ 672193 w 691243"/>
              <a:gd name="connsiteY3" fmla="*/ 693964 h 925286"/>
              <a:gd name="connsiteX4" fmla="*/ 623207 w 691243"/>
              <a:gd name="connsiteY4" fmla="*/ 742950 h 925286"/>
              <a:gd name="connsiteX5" fmla="*/ 378278 w 691243"/>
              <a:gd name="connsiteY5" fmla="*/ 661307 h 925286"/>
              <a:gd name="connsiteX6" fmla="*/ 214993 w 691243"/>
              <a:gd name="connsiteY6" fmla="*/ 693964 h 925286"/>
              <a:gd name="connsiteX7" fmla="*/ 149678 w 691243"/>
              <a:gd name="connsiteY7" fmla="*/ 791935 h 925286"/>
              <a:gd name="connsiteX8" fmla="*/ 68035 w 691243"/>
              <a:gd name="connsiteY8" fmla="*/ 889907 h 925286"/>
              <a:gd name="connsiteX9" fmla="*/ 2721 w 691243"/>
              <a:gd name="connsiteY9" fmla="*/ 579664 h 925286"/>
              <a:gd name="connsiteX10" fmla="*/ 51707 w 691243"/>
              <a:gd name="connsiteY10" fmla="*/ 465364 h 925286"/>
              <a:gd name="connsiteX11" fmla="*/ 100693 w 691243"/>
              <a:gd name="connsiteY11" fmla="*/ 187778 h 925286"/>
              <a:gd name="connsiteX12" fmla="*/ 231321 w 691243"/>
              <a:gd name="connsiteY12" fmla="*/ 24493 h 925286"/>
              <a:gd name="connsiteX13" fmla="*/ 443593 w 691243"/>
              <a:gd name="connsiteY13" fmla="*/ 40821 h 925286"/>
              <a:gd name="connsiteX14" fmla="*/ 508907 w 691243"/>
              <a:gd name="connsiteY14" fmla="*/ 57150 h 925286"/>
              <a:gd name="connsiteX15" fmla="*/ 606878 w 691243"/>
              <a:gd name="connsiteY15" fmla="*/ 155121 h 92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243" h="925286">
                <a:moveTo>
                  <a:pt x="606878" y="155121"/>
                </a:moveTo>
                <a:lnTo>
                  <a:pt x="557893" y="334735"/>
                </a:lnTo>
                <a:cubicBezTo>
                  <a:pt x="544286" y="391885"/>
                  <a:pt x="489857" y="323850"/>
                  <a:pt x="508907" y="383721"/>
                </a:cubicBezTo>
                <a:cubicBezTo>
                  <a:pt x="527957" y="443593"/>
                  <a:pt x="653143" y="634093"/>
                  <a:pt x="672193" y="693964"/>
                </a:cubicBezTo>
                <a:cubicBezTo>
                  <a:pt x="691243" y="753836"/>
                  <a:pt x="672193" y="748393"/>
                  <a:pt x="623207" y="742950"/>
                </a:cubicBezTo>
                <a:cubicBezTo>
                  <a:pt x="574221" y="737507"/>
                  <a:pt x="446314" y="669471"/>
                  <a:pt x="378278" y="661307"/>
                </a:cubicBezTo>
                <a:cubicBezTo>
                  <a:pt x="310242" y="653143"/>
                  <a:pt x="253093" y="672193"/>
                  <a:pt x="214993" y="693964"/>
                </a:cubicBezTo>
                <a:cubicBezTo>
                  <a:pt x="176893" y="715735"/>
                  <a:pt x="174171" y="759278"/>
                  <a:pt x="149678" y="791935"/>
                </a:cubicBezTo>
                <a:cubicBezTo>
                  <a:pt x="125185" y="824592"/>
                  <a:pt x="92528" y="925286"/>
                  <a:pt x="68035" y="889907"/>
                </a:cubicBezTo>
                <a:cubicBezTo>
                  <a:pt x="43542" y="854528"/>
                  <a:pt x="5442" y="650421"/>
                  <a:pt x="2721" y="579664"/>
                </a:cubicBezTo>
                <a:cubicBezTo>
                  <a:pt x="0" y="508907"/>
                  <a:pt x="35378" y="530678"/>
                  <a:pt x="51707" y="465364"/>
                </a:cubicBezTo>
                <a:cubicBezTo>
                  <a:pt x="68036" y="400050"/>
                  <a:pt x="70757" y="261257"/>
                  <a:pt x="100693" y="187778"/>
                </a:cubicBezTo>
                <a:cubicBezTo>
                  <a:pt x="130629" y="114300"/>
                  <a:pt x="174171" y="48986"/>
                  <a:pt x="231321" y="24493"/>
                </a:cubicBezTo>
                <a:cubicBezTo>
                  <a:pt x="288471" y="0"/>
                  <a:pt x="397329" y="35378"/>
                  <a:pt x="443593" y="40821"/>
                </a:cubicBezTo>
                <a:cubicBezTo>
                  <a:pt x="489857" y="46264"/>
                  <a:pt x="481693" y="38100"/>
                  <a:pt x="508907" y="57150"/>
                </a:cubicBezTo>
                <a:cubicBezTo>
                  <a:pt x="536121" y="76200"/>
                  <a:pt x="615042" y="127907"/>
                  <a:pt x="606878" y="155121"/>
                </a:cubicBezTo>
                <a:close/>
              </a:path>
            </a:pathLst>
          </a:custGeom>
          <a:solidFill>
            <a:srgbClr val="FFFF00"/>
          </a:solidFill>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3886200" y="2529413"/>
            <a:ext cx="269250" cy="694883"/>
          </a:xfrm>
          <a:custGeom>
            <a:avLst/>
            <a:gdLst>
              <a:gd name="connsiteX0" fmla="*/ 29936 w 538843"/>
              <a:gd name="connsiteY0" fmla="*/ 27214 h 1390650"/>
              <a:gd name="connsiteX1" fmla="*/ 258536 w 538843"/>
              <a:gd name="connsiteY1" fmla="*/ 174171 h 1390650"/>
              <a:gd name="connsiteX2" fmla="*/ 258536 w 538843"/>
              <a:gd name="connsiteY2" fmla="*/ 321128 h 1390650"/>
              <a:gd name="connsiteX3" fmla="*/ 340179 w 538843"/>
              <a:gd name="connsiteY3" fmla="*/ 402771 h 1390650"/>
              <a:gd name="connsiteX4" fmla="*/ 291193 w 538843"/>
              <a:gd name="connsiteY4" fmla="*/ 500742 h 1390650"/>
              <a:gd name="connsiteX5" fmla="*/ 291193 w 538843"/>
              <a:gd name="connsiteY5" fmla="*/ 615042 h 1390650"/>
              <a:gd name="connsiteX6" fmla="*/ 340179 w 538843"/>
              <a:gd name="connsiteY6" fmla="*/ 794657 h 1390650"/>
              <a:gd name="connsiteX7" fmla="*/ 405493 w 538843"/>
              <a:gd name="connsiteY7" fmla="*/ 892628 h 1390650"/>
              <a:gd name="connsiteX8" fmla="*/ 519793 w 538843"/>
              <a:gd name="connsiteY8" fmla="*/ 1121228 h 1390650"/>
              <a:gd name="connsiteX9" fmla="*/ 519793 w 538843"/>
              <a:gd name="connsiteY9" fmla="*/ 1317171 h 1390650"/>
              <a:gd name="connsiteX10" fmla="*/ 487136 w 538843"/>
              <a:gd name="connsiteY10" fmla="*/ 1349828 h 1390650"/>
              <a:gd name="connsiteX11" fmla="*/ 421822 w 538843"/>
              <a:gd name="connsiteY11" fmla="*/ 1072242 h 1390650"/>
              <a:gd name="connsiteX12" fmla="*/ 323850 w 538843"/>
              <a:gd name="connsiteY12" fmla="*/ 957942 h 1390650"/>
              <a:gd name="connsiteX13" fmla="*/ 209550 w 538843"/>
              <a:gd name="connsiteY13" fmla="*/ 794657 h 1390650"/>
              <a:gd name="connsiteX14" fmla="*/ 258536 w 538843"/>
              <a:gd name="connsiteY14" fmla="*/ 696685 h 1390650"/>
              <a:gd name="connsiteX15" fmla="*/ 160565 w 538843"/>
              <a:gd name="connsiteY15" fmla="*/ 549728 h 1390650"/>
              <a:gd name="connsiteX16" fmla="*/ 78922 w 538843"/>
              <a:gd name="connsiteY16" fmla="*/ 337457 h 1390650"/>
              <a:gd name="connsiteX17" fmla="*/ 29936 w 538843"/>
              <a:gd name="connsiteY17" fmla="*/ 27214 h 139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843" h="1390650">
                <a:moveTo>
                  <a:pt x="29936" y="27214"/>
                </a:moveTo>
                <a:cubicBezTo>
                  <a:pt x="59872" y="0"/>
                  <a:pt x="220436" y="125185"/>
                  <a:pt x="258536" y="174171"/>
                </a:cubicBezTo>
                <a:cubicBezTo>
                  <a:pt x="296636" y="223157"/>
                  <a:pt x="244929" y="283028"/>
                  <a:pt x="258536" y="321128"/>
                </a:cubicBezTo>
                <a:cubicBezTo>
                  <a:pt x="272143" y="359228"/>
                  <a:pt x="334736" y="372836"/>
                  <a:pt x="340179" y="402771"/>
                </a:cubicBezTo>
                <a:cubicBezTo>
                  <a:pt x="345622" y="432706"/>
                  <a:pt x="299357" y="465364"/>
                  <a:pt x="291193" y="500742"/>
                </a:cubicBezTo>
                <a:cubicBezTo>
                  <a:pt x="283029" y="536120"/>
                  <a:pt x="283029" y="566056"/>
                  <a:pt x="291193" y="615042"/>
                </a:cubicBezTo>
                <a:cubicBezTo>
                  <a:pt x="299357" y="664028"/>
                  <a:pt x="321129" y="748393"/>
                  <a:pt x="340179" y="794657"/>
                </a:cubicBezTo>
                <a:cubicBezTo>
                  <a:pt x="359229" y="840921"/>
                  <a:pt x="375557" y="838200"/>
                  <a:pt x="405493" y="892628"/>
                </a:cubicBezTo>
                <a:cubicBezTo>
                  <a:pt x="435429" y="947056"/>
                  <a:pt x="500743" y="1050471"/>
                  <a:pt x="519793" y="1121228"/>
                </a:cubicBezTo>
                <a:cubicBezTo>
                  <a:pt x="538843" y="1191985"/>
                  <a:pt x="525236" y="1279071"/>
                  <a:pt x="519793" y="1317171"/>
                </a:cubicBezTo>
                <a:cubicBezTo>
                  <a:pt x="514350" y="1355271"/>
                  <a:pt x="503465" y="1390650"/>
                  <a:pt x="487136" y="1349828"/>
                </a:cubicBezTo>
                <a:cubicBezTo>
                  <a:pt x="470808" y="1309007"/>
                  <a:pt x="449036" y="1137556"/>
                  <a:pt x="421822" y="1072242"/>
                </a:cubicBezTo>
                <a:cubicBezTo>
                  <a:pt x="394608" y="1006928"/>
                  <a:pt x="359229" y="1004206"/>
                  <a:pt x="323850" y="957942"/>
                </a:cubicBezTo>
                <a:cubicBezTo>
                  <a:pt x="288471" y="911678"/>
                  <a:pt x="220436" y="838200"/>
                  <a:pt x="209550" y="794657"/>
                </a:cubicBezTo>
                <a:cubicBezTo>
                  <a:pt x="198664" y="751114"/>
                  <a:pt x="266700" y="737507"/>
                  <a:pt x="258536" y="696685"/>
                </a:cubicBezTo>
                <a:cubicBezTo>
                  <a:pt x="250372" y="655863"/>
                  <a:pt x="190501" y="609599"/>
                  <a:pt x="160565" y="549728"/>
                </a:cubicBezTo>
                <a:cubicBezTo>
                  <a:pt x="130629" y="489857"/>
                  <a:pt x="103415" y="429986"/>
                  <a:pt x="78922" y="337457"/>
                </a:cubicBezTo>
                <a:cubicBezTo>
                  <a:pt x="54429" y="244928"/>
                  <a:pt x="0" y="54428"/>
                  <a:pt x="29936" y="27214"/>
                </a:cubicBezTo>
                <a:close/>
              </a:path>
            </a:pathLst>
          </a:cu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3253771" y="3246120"/>
            <a:ext cx="159912" cy="190373"/>
          </a:xfrm>
          <a:custGeom>
            <a:avLst/>
            <a:gdLst>
              <a:gd name="connsiteX0" fmla="*/ 148206 w 352337"/>
              <a:gd name="connsiteY0" fmla="*/ 131428 h 419450"/>
              <a:gd name="connsiteX1" fmla="*/ 223706 w 352337"/>
              <a:gd name="connsiteY1" fmla="*/ 39149 h 419450"/>
              <a:gd name="connsiteX2" fmla="*/ 349541 w 352337"/>
              <a:gd name="connsiteY2" fmla="*/ 22371 h 419450"/>
              <a:gd name="connsiteX3" fmla="*/ 240484 w 352337"/>
              <a:gd name="connsiteY3" fmla="*/ 173373 h 419450"/>
              <a:gd name="connsiteX4" fmla="*/ 148206 w 352337"/>
              <a:gd name="connsiteY4" fmla="*/ 282430 h 419450"/>
              <a:gd name="connsiteX5" fmla="*/ 206928 w 352337"/>
              <a:gd name="connsiteY5" fmla="*/ 357931 h 419450"/>
              <a:gd name="connsiteX6" fmla="*/ 72705 w 352337"/>
              <a:gd name="connsiteY6" fmla="*/ 416654 h 419450"/>
              <a:gd name="connsiteX7" fmla="*/ 5593 w 352337"/>
              <a:gd name="connsiteY7" fmla="*/ 341153 h 419450"/>
              <a:gd name="connsiteX8" fmla="*/ 106261 w 352337"/>
              <a:gd name="connsiteY8" fmla="*/ 248874 h 419450"/>
              <a:gd name="connsiteX9" fmla="*/ 148206 w 352337"/>
              <a:gd name="connsiteY9" fmla="*/ 131428 h 41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337" h="419450">
                <a:moveTo>
                  <a:pt x="148206" y="131428"/>
                </a:moveTo>
                <a:cubicBezTo>
                  <a:pt x="167780" y="96474"/>
                  <a:pt x="190150" y="57325"/>
                  <a:pt x="223706" y="39149"/>
                </a:cubicBezTo>
                <a:cubicBezTo>
                  <a:pt x="257262" y="20973"/>
                  <a:pt x="346745" y="0"/>
                  <a:pt x="349541" y="22371"/>
                </a:cubicBezTo>
                <a:cubicBezTo>
                  <a:pt x="352337" y="44742"/>
                  <a:pt x="274040" y="130030"/>
                  <a:pt x="240484" y="173373"/>
                </a:cubicBezTo>
                <a:cubicBezTo>
                  <a:pt x="206928" y="216716"/>
                  <a:pt x="153799" y="251670"/>
                  <a:pt x="148206" y="282430"/>
                </a:cubicBezTo>
                <a:cubicBezTo>
                  <a:pt x="142613" y="313190"/>
                  <a:pt x="219512" y="335560"/>
                  <a:pt x="206928" y="357931"/>
                </a:cubicBezTo>
                <a:cubicBezTo>
                  <a:pt x="194345" y="380302"/>
                  <a:pt x="106261" y="419450"/>
                  <a:pt x="72705" y="416654"/>
                </a:cubicBezTo>
                <a:cubicBezTo>
                  <a:pt x="39149" y="413858"/>
                  <a:pt x="0" y="369116"/>
                  <a:pt x="5593" y="341153"/>
                </a:cubicBezTo>
                <a:cubicBezTo>
                  <a:pt x="11186" y="313190"/>
                  <a:pt x="82492" y="286625"/>
                  <a:pt x="106261" y="248874"/>
                </a:cubicBezTo>
                <a:cubicBezTo>
                  <a:pt x="130030" y="211123"/>
                  <a:pt x="128632" y="166382"/>
                  <a:pt x="148206" y="131428"/>
                </a:cubicBezTo>
                <a:close/>
              </a:path>
            </a:pathLst>
          </a:cu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2734056" y="3347652"/>
            <a:ext cx="250021" cy="279213"/>
          </a:xfrm>
          <a:custGeom>
            <a:avLst/>
            <a:gdLst>
              <a:gd name="connsiteX0" fmla="*/ 135622 w 550876"/>
              <a:gd name="connsiteY0" fmla="*/ 0 h 615192"/>
              <a:gd name="connsiteX1" fmla="*/ 202734 w 550876"/>
              <a:gd name="connsiteY1" fmla="*/ 201336 h 615192"/>
              <a:gd name="connsiteX2" fmla="*/ 395681 w 550876"/>
              <a:gd name="connsiteY2" fmla="*/ 260059 h 615192"/>
              <a:gd name="connsiteX3" fmla="*/ 437625 w 550876"/>
              <a:gd name="connsiteY3" fmla="*/ 318782 h 615192"/>
              <a:gd name="connsiteX4" fmla="*/ 437625 w 550876"/>
              <a:gd name="connsiteY4" fmla="*/ 411060 h 615192"/>
              <a:gd name="connsiteX5" fmla="*/ 529904 w 550876"/>
              <a:gd name="connsiteY5" fmla="*/ 587229 h 615192"/>
              <a:gd name="connsiteX6" fmla="*/ 311791 w 550876"/>
              <a:gd name="connsiteY6" fmla="*/ 578840 h 615192"/>
              <a:gd name="connsiteX7" fmla="*/ 211123 w 550876"/>
              <a:gd name="connsiteY7" fmla="*/ 545284 h 615192"/>
              <a:gd name="connsiteX8" fmla="*/ 127233 w 550876"/>
              <a:gd name="connsiteY8" fmla="*/ 427838 h 615192"/>
              <a:gd name="connsiteX9" fmla="*/ 93677 w 550876"/>
              <a:gd name="connsiteY9" fmla="*/ 276837 h 615192"/>
              <a:gd name="connsiteX10" fmla="*/ 51732 w 550876"/>
              <a:gd name="connsiteY10" fmla="*/ 260059 h 615192"/>
              <a:gd name="connsiteX11" fmla="*/ 9787 w 550876"/>
              <a:gd name="connsiteY11" fmla="*/ 201336 h 615192"/>
              <a:gd name="connsiteX12" fmla="*/ 135622 w 550876"/>
              <a:gd name="connsiteY12" fmla="*/ 0 h 61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876" h="615192">
                <a:moveTo>
                  <a:pt x="135622" y="0"/>
                </a:moveTo>
                <a:cubicBezTo>
                  <a:pt x="167780" y="0"/>
                  <a:pt x="159391" y="157993"/>
                  <a:pt x="202734" y="201336"/>
                </a:cubicBezTo>
                <a:cubicBezTo>
                  <a:pt x="246077" y="244679"/>
                  <a:pt x="356533" y="240485"/>
                  <a:pt x="395681" y="260059"/>
                </a:cubicBezTo>
                <a:cubicBezTo>
                  <a:pt x="434829" y="279633"/>
                  <a:pt x="430634" y="293615"/>
                  <a:pt x="437625" y="318782"/>
                </a:cubicBezTo>
                <a:cubicBezTo>
                  <a:pt x="444616" y="343949"/>
                  <a:pt x="422245" y="366319"/>
                  <a:pt x="437625" y="411060"/>
                </a:cubicBezTo>
                <a:cubicBezTo>
                  <a:pt x="453005" y="455801"/>
                  <a:pt x="550876" y="559266"/>
                  <a:pt x="529904" y="587229"/>
                </a:cubicBezTo>
                <a:cubicBezTo>
                  <a:pt x="508932" y="615192"/>
                  <a:pt x="364921" y="585831"/>
                  <a:pt x="311791" y="578840"/>
                </a:cubicBezTo>
                <a:cubicBezTo>
                  <a:pt x="258661" y="571849"/>
                  <a:pt x="241883" y="570451"/>
                  <a:pt x="211123" y="545284"/>
                </a:cubicBezTo>
                <a:cubicBezTo>
                  <a:pt x="180363" y="520117"/>
                  <a:pt x="146807" y="472579"/>
                  <a:pt x="127233" y="427838"/>
                </a:cubicBezTo>
                <a:cubicBezTo>
                  <a:pt x="107659" y="383097"/>
                  <a:pt x="106261" y="304800"/>
                  <a:pt x="93677" y="276837"/>
                </a:cubicBezTo>
                <a:cubicBezTo>
                  <a:pt x="81093" y="248874"/>
                  <a:pt x="65714" y="272643"/>
                  <a:pt x="51732" y="260059"/>
                </a:cubicBezTo>
                <a:cubicBezTo>
                  <a:pt x="37750" y="247476"/>
                  <a:pt x="0" y="241883"/>
                  <a:pt x="9787" y="201336"/>
                </a:cubicBezTo>
                <a:cubicBezTo>
                  <a:pt x="19574" y="160789"/>
                  <a:pt x="103464" y="0"/>
                  <a:pt x="135622" y="0"/>
                </a:cubicBezTo>
                <a:close/>
              </a:path>
            </a:pathLst>
          </a:cu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a:spLocks noChangeAspect="1"/>
          </p:cNvSpPr>
          <p:nvPr/>
        </p:nvSpPr>
        <p:spPr>
          <a:xfrm>
            <a:off x="2209800" y="4114800"/>
            <a:ext cx="1371600" cy="565998"/>
          </a:xfrm>
          <a:custGeom>
            <a:avLst/>
            <a:gdLst>
              <a:gd name="connsiteX0" fmla="*/ 2890156 w 3053442"/>
              <a:gd name="connsiteY0" fmla="*/ 337457 h 1260021"/>
              <a:gd name="connsiteX1" fmla="*/ 2759528 w 3053442"/>
              <a:gd name="connsiteY1" fmla="*/ 353786 h 1260021"/>
              <a:gd name="connsiteX2" fmla="*/ 2694213 w 3053442"/>
              <a:gd name="connsiteY2" fmla="*/ 272143 h 1260021"/>
              <a:gd name="connsiteX3" fmla="*/ 2285999 w 3053442"/>
              <a:gd name="connsiteY3" fmla="*/ 255814 h 1260021"/>
              <a:gd name="connsiteX4" fmla="*/ 2204356 w 3053442"/>
              <a:gd name="connsiteY4" fmla="*/ 141514 h 1260021"/>
              <a:gd name="connsiteX5" fmla="*/ 2090056 w 3053442"/>
              <a:gd name="connsiteY5" fmla="*/ 108857 h 1260021"/>
              <a:gd name="connsiteX6" fmla="*/ 2090056 w 3053442"/>
              <a:gd name="connsiteY6" fmla="*/ 27214 h 1260021"/>
              <a:gd name="connsiteX7" fmla="*/ 1894113 w 3053442"/>
              <a:gd name="connsiteY7" fmla="*/ 27214 h 1260021"/>
              <a:gd name="connsiteX8" fmla="*/ 1730828 w 3053442"/>
              <a:gd name="connsiteY8" fmla="*/ 190500 h 1260021"/>
              <a:gd name="connsiteX9" fmla="*/ 1502228 w 3053442"/>
              <a:gd name="connsiteY9" fmla="*/ 125186 h 1260021"/>
              <a:gd name="connsiteX10" fmla="*/ 1387928 w 3053442"/>
              <a:gd name="connsiteY10" fmla="*/ 223157 h 1260021"/>
              <a:gd name="connsiteX11" fmla="*/ 1322613 w 3053442"/>
              <a:gd name="connsiteY11" fmla="*/ 337457 h 1260021"/>
              <a:gd name="connsiteX12" fmla="*/ 1208313 w 3053442"/>
              <a:gd name="connsiteY12" fmla="*/ 272143 h 1260021"/>
              <a:gd name="connsiteX13" fmla="*/ 1110342 w 3053442"/>
              <a:gd name="connsiteY13" fmla="*/ 435428 h 1260021"/>
              <a:gd name="connsiteX14" fmla="*/ 1028699 w 3053442"/>
              <a:gd name="connsiteY14" fmla="*/ 337457 h 1260021"/>
              <a:gd name="connsiteX15" fmla="*/ 898070 w 3053442"/>
              <a:gd name="connsiteY15" fmla="*/ 435428 h 1260021"/>
              <a:gd name="connsiteX16" fmla="*/ 881742 w 3053442"/>
              <a:gd name="connsiteY16" fmla="*/ 500743 h 1260021"/>
              <a:gd name="connsiteX17" fmla="*/ 767442 w 3053442"/>
              <a:gd name="connsiteY17" fmla="*/ 566057 h 1260021"/>
              <a:gd name="connsiteX18" fmla="*/ 767442 w 3053442"/>
              <a:gd name="connsiteY18" fmla="*/ 647700 h 1260021"/>
              <a:gd name="connsiteX19" fmla="*/ 636813 w 3053442"/>
              <a:gd name="connsiteY19" fmla="*/ 549728 h 1260021"/>
              <a:gd name="connsiteX20" fmla="*/ 522513 w 3053442"/>
              <a:gd name="connsiteY20" fmla="*/ 549728 h 1260021"/>
              <a:gd name="connsiteX21" fmla="*/ 506185 w 3053442"/>
              <a:gd name="connsiteY21" fmla="*/ 533400 h 1260021"/>
              <a:gd name="connsiteX22" fmla="*/ 342899 w 3053442"/>
              <a:gd name="connsiteY22" fmla="*/ 468086 h 1260021"/>
              <a:gd name="connsiteX23" fmla="*/ 261256 w 3053442"/>
              <a:gd name="connsiteY23" fmla="*/ 419100 h 1260021"/>
              <a:gd name="connsiteX24" fmla="*/ 16328 w 3053442"/>
              <a:gd name="connsiteY24" fmla="*/ 598714 h 1260021"/>
              <a:gd name="connsiteX25" fmla="*/ 163285 w 3053442"/>
              <a:gd name="connsiteY25" fmla="*/ 859971 h 1260021"/>
              <a:gd name="connsiteX26" fmla="*/ 261256 w 3053442"/>
              <a:gd name="connsiteY26" fmla="*/ 778328 h 1260021"/>
              <a:gd name="connsiteX27" fmla="*/ 326570 w 3053442"/>
              <a:gd name="connsiteY27" fmla="*/ 843643 h 1260021"/>
              <a:gd name="connsiteX28" fmla="*/ 408213 w 3053442"/>
              <a:gd name="connsiteY28" fmla="*/ 1006928 h 1260021"/>
              <a:gd name="connsiteX29" fmla="*/ 571499 w 3053442"/>
              <a:gd name="connsiteY29" fmla="*/ 1153886 h 1260021"/>
              <a:gd name="connsiteX30" fmla="*/ 865413 w 3053442"/>
              <a:gd name="connsiteY30" fmla="*/ 1202871 h 1260021"/>
              <a:gd name="connsiteX31" fmla="*/ 1028699 w 3053442"/>
              <a:gd name="connsiteY31" fmla="*/ 1235528 h 1260021"/>
              <a:gd name="connsiteX32" fmla="*/ 1175656 w 3053442"/>
              <a:gd name="connsiteY32" fmla="*/ 1055914 h 1260021"/>
              <a:gd name="connsiteX33" fmla="*/ 1224642 w 3053442"/>
              <a:gd name="connsiteY33" fmla="*/ 908957 h 1260021"/>
              <a:gd name="connsiteX34" fmla="*/ 1240970 w 3053442"/>
              <a:gd name="connsiteY34" fmla="*/ 794657 h 1260021"/>
              <a:gd name="connsiteX35" fmla="*/ 1355270 w 3053442"/>
              <a:gd name="connsiteY35" fmla="*/ 647700 h 1260021"/>
              <a:gd name="connsiteX36" fmla="*/ 1355270 w 3053442"/>
              <a:gd name="connsiteY36" fmla="*/ 598714 h 1260021"/>
              <a:gd name="connsiteX37" fmla="*/ 1469570 w 3053442"/>
              <a:gd name="connsiteY37" fmla="*/ 451757 h 1260021"/>
              <a:gd name="connsiteX38" fmla="*/ 1632856 w 3053442"/>
              <a:gd name="connsiteY38" fmla="*/ 435428 h 1260021"/>
              <a:gd name="connsiteX39" fmla="*/ 1763485 w 3053442"/>
              <a:gd name="connsiteY39" fmla="*/ 402771 h 1260021"/>
              <a:gd name="connsiteX40" fmla="*/ 1926770 w 3053442"/>
              <a:gd name="connsiteY40" fmla="*/ 402771 h 1260021"/>
              <a:gd name="connsiteX41" fmla="*/ 2024742 w 3053442"/>
              <a:gd name="connsiteY41" fmla="*/ 451757 h 1260021"/>
              <a:gd name="connsiteX42" fmla="*/ 2073728 w 3053442"/>
              <a:gd name="connsiteY42" fmla="*/ 566057 h 1260021"/>
              <a:gd name="connsiteX43" fmla="*/ 2318656 w 3053442"/>
              <a:gd name="connsiteY43" fmla="*/ 647700 h 1260021"/>
              <a:gd name="connsiteX44" fmla="*/ 2432956 w 3053442"/>
              <a:gd name="connsiteY44" fmla="*/ 745671 h 1260021"/>
              <a:gd name="connsiteX45" fmla="*/ 2628899 w 3053442"/>
              <a:gd name="connsiteY45" fmla="*/ 778328 h 1260021"/>
              <a:gd name="connsiteX46" fmla="*/ 2971799 w 3053442"/>
              <a:gd name="connsiteY46" fmla="*/ 794657 h 1260021"/>
              <a:gd name="connsiteX47" fmla="*/ 3053442 w 3053442"/>
              <a:gd name="connsiteY47" fmla="*/ 647700 h 1260021"/>
              <a:gd name="connsiteX48" fmla="*/ 2971799 w 3053442"/>
              <a:gd name="connsiteY48" fmla="*/ 500743 h 1260021"/>
              <a:gd name="connsiteX49" fmla="*/ 2890156 w 3053442"/>
              <a:gd name="connsiteY49" fmla="*/ 337457 h 126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053442" h="1260021">
                <a:moveTo>
                  <a:pt x="2890156" y="337457"/>
                </a:moveTo>
                <a:cubicBezTo>
                  <a:pt x="2841170" y="351064"/>
                  <a:pt x="2792185" y="364672"/>
                  <a:pt x="2759528" y="353786"/>
                </a:cubicBezTo>
                <a:cubicBezTo>
                  <a:pt x="2726871" y="342900"/>
                  <a:pt x="2773134" y="288472"/>
                  <a:pt x="2694213" y="272143"/>
                </a:cubicBezTo>
                <a:cubicBezTo>
                  <a:pt x="2615292" y="255814"/>
                  <a:pt x="2367642" y="277585"/>
                  <a:pt x="2285999" y="255814"/>
                </a:cubicBezTo>
                <a:cubicBezTo>
                  <a:pt x="2204356" y="234043"/>
                  <a:pt x="2237013" y="166007"/>
                  <a:pt x="2204356" y="141514"/>
                </a:cubicBezTo>
                <a:cubicBezTo>
                  <a:pt x="2171699" y="117021"/>
                  <a:pt x="2109106" y="127907"/>
                  <a:pt x="2090056" y="108857"/>
                </a:cubicBezTo>
                <a:cubicBezTo>
                  <a:pt x="2071006" y="89807"/>
                  <a:pt x="2122713" y="40821"/>
                  <a:pt x="2090056" y="27214"/>
                </a:cubicBezTo>
                <a:cubicBezTo>
                  <a:pt x="2057399" y="13607"/>
                  <a:pt x="1953984" y="0"/>
                  <a:pt x="1894113" y="27214"/>
                </a:cubicBezTo>
                <a:cubicBezTo>
                  <a:pt x="1834242" y="54428"/>
                  <a:pt x="1796142" y="174171"/>
                  <a:pt x="1730828" y="190500"/>
                </a:cubicBezTo>
                <a:cubicBezTo>
                  <a:pt x="1665514" y="206829"/>
                  <a:pt x="1559378" y="119743"/>
                  <a:pt x="1502228" y="125186"/>
                </a:cubicBezTo>
                <a:cubicBezTo>
                  <a:pt x="1445078" y="130629"/>
                  <a:pt x="1417864" y="187779"/>
                  <a:pt x="1387928" y="223157"/>
                </a:cubicBezTo>
                <a:cubicBezTo>
                  <a:pt x="1357992" y="258535"/>
                  <a:pt x="1352549" y="329293"/>
                  <a:pt x="1322613" y="337457"/>
                </a:cubicBezTo>
                <a:cubicBezTo>
                  <a:pt x="1292677" y="345621"/>
                  <a:pt x="1243692" y="255815"/>
                  <a:pt x="1208313" y="272143"/>
                </a:cubicBezTo>
                <a:cubicBezTo>
                  <a:pt x="1172935" y="288472"/>
                  <a:pt x="1140278" y="424542"/>
                  <a:pt x="1110342" y="435428"/>
                </a:cubicBezTo>
                <a:cubicBezTo>
                  <a:pt x="1080406" y="446314"/>
                  <a:pt x="1064078" y="337457"/>
                  <a:pt x="1028699" y="337457"/>
                </a:cubicBezTo>
                <a:cubicBezTo>
                  <a:pt x="993320" y="337457"/>
                  <a:pt x="922563" y="408214"/>
                  <a:pt x="898070" y="435428"/>
                </a:cubicBezTo>
                <a:cubicBezTo>
                  <a:pt x="873577" y="462642"/>
                  <a:pt x="903513" y="478972"/>
                  <a:pt x="881742" y="500743"/>
                </a:cubicBezTo>
                <a:cubicBezTo>
                  <a:pt x="859971" y="522514"/>
                  <a:pt x="786492" y="541564"/>
                  <a:pt x="767442" y="566057"/>
                </a:cubicBezTo>
                <a:cubicBezTo>
                  <a:pt x="748392" y="590550"/>
                  <a:pt x="789214" y="650422"/>
                  <a:pt x="767442" y="647700"/>
                </a:cubicBezTo>
                <a:cubicBezTo>
                  <a:pt x="745671" y="644979"/>
                  <a:pt x="677634" y="566057"/>
                  <a:pt x="636813" y="549728"/>
                </a:cubicBezTo>
                <a:cubicBezTo>
                  <a:pt x="595992" y="533399"/>
                  <a:pt x="544284" y="552449"/>
                  <a:pt x="522513" y="549728"/>
                </a:cubicBezTo>
                <a:cubicBezTo>
                  <a:pt x="500742" y="547007"/>
                  <a:pt x="536121" y="547007"/>
                  <a:pt x="506185" y="533400"/>
                </a:cubicBezTo>
                <a:cubicBezTo>
                  <a:pt x="476249" y="519793"/>
                  <a:pt x="383720" y="487136"/>
                  <a:pt x="342899" y="468086"/>
                </a:cubicBezTo>
                <a:cubicBezTo>
                  <a:pt x="302078" y="449036"/>
                  <a:pt x="315685" y="397329"/>
                  <a:pt x="261256" y="419100"/>
                </a:cubicBezTo>
                <a:cubicBezTo>
                  <a:pt x="206828" y="440871"/>
                  <a:pt x="32656" y="525236"/>
                  <a:pt x="16328" y="598714"/>
                </a:cubicBezTo>
                <a:cubicBezTo>
                  <a:pt x="0" y="672192"/>
                  <a:pt x="122464" y="830035"/>
                  <a:pt x="163285" y="859971"/>
                </a:cubicBezTo>
                <a:cubicBezTo>
                  <a:pt x="204106" y="889907"/>
                  <a:pt x="234042" y="781049"/>
                  <a:pt x="261256" y="778328"/>
                </a:cubicBezTo>
                <a:cubicBezTo>
                  <a:pt x="288470" y="775607"/>
                  <a:pt x="302077" y="805543"/>
                  <a:pt x="326570" y="843643"/>
                </a:cubicBezTo>
                <a:cubicBezTo>
                  <a:pt x="351063" y="881743"/>
                  <a:pt x="367391" y="955221"/>
                  <a:pt x="408213" y="1006928"/>
                </a:cubicBezTo>
                <a:cubicBezTo>
                  <a:pt x="449035" y="1058635"/>
                  <a:pt x="495299" y="1121229"/>
                  <a:pt x="571499" y="1153886"/>
                </a:cubicBezTo>
                <a:cubicBezTo>
                  <a:pt x="647699" y="1186543"/>
                  <a:pt x="789213" y="1189264"/>
                  <a:pt x="865413" y="1202871"/>
                </a:cubicBezTo>
                <a:cubicBezTo>
                  <a:pt x="941613" y="1216478"/>
                  <a:pt x="976992" y="1260021"/>
                  <a:pt x="1028699" y="1235528"/>
                </a:cubicBezTo>
                <a:cubicBezTo>
                  <a:pt x="1080406" y="1211035"/>
                  <a:pt x="1142999" y="1110342"/>
                  <a:pt x="1175656" y="1055914"/>
                </a:cubicBezTo>
                <a:cubicBezTo>
                  <a:pt x="1208313" y="1001486"/>
                  <a:pt x="1213756" y="952500"/>
                  <a:pt x="1224642" y="908957"/>
                </a:cubicBezTo>
                <a:cubicBezTo>
                  <a:pt x="1235528" y="865414"/>
                  <a:pt x="1219199" y="838200"/>
                  <a:pt x="1240970" y="794657"/>
                </a:cubicBezTo>
                <a:cubicBezTo>
                  <a:pt x="1262741" y="751114"/>
                  <a:pt x="1336220" y="680357"/>
                  <a:pt x="1355270" y="647700"/>
                </a:cubicBezTo>
                <a:cubicBezTo>
                  <a:pt x="1374320" y="615043"/>
                  <a:pt x="1336220" y="631371"/>
                  <a:pt x="1355270" y="598714"/>
                </a:cubicBezTo>
                <a:cubicBezTo>
                  <a:pt x="1374320" y="566057"/>
                  <a:pt x="1423306" y="478971"/>
                  <a:pt x="1469570" y="451757"/>
                </a:cubicBezTo>
                <a:cubicBezTo>
                  <a:pt x="1515834" y="424543"/>
                  <a:pt x="1583870" y="443592"/>
                  <a:pt x="1632856" y="435428"/>
                </a:cubicBezTo>
                <a:cubicBezTo>
                  <a:pt x="1681842" y="427264"/>
                  <a:pt x="1714499" y="408214"/>
                  <a:pt x="1763485" y="402771"/>
                </a:cubicBezTo>
                <a:cubicBezTo>
                  <a:pt x="1812471" y="397328"/>
                  <a:pt x="1883227" y="394607"/>
                  <a:pt x="1926770" y="402771"/>
                </a:cubicBezTo>
                <a:cubicBezTo>
                  <a:pt x="1970313" y="410935"/>
                  <a:pt x="2000249" y="424543"/>
                  <a:pt x="2024742" y="451757"/>
                </a:cubicBezTo>
                <a:cubicBezTo>
                  <a:pt x="2049235" y="478971"/>
                  <a:pt x="2024742" y="533400"/>
                  <a:pt x="2073728" y="566057"/>
                </a:cubicBezTo>
                <a:cubicBezTo>
                  <a:pt x="2122714" y="598714"/>
                  <a:pt x="2258785" y="617764"/>
                  <a:pt x="2318656" y="647700"/>
                </a:cubicBezTo>
                <a:cubicBezTo>
                  <a:pt x="2378527" y="677636"/>
                  <a:pt x="2381249" y="723900"/>
                  <a:pt x="2432956" y="745671"/>
                </a:cubicBezTo>
                <a:cubicBezTo>
                  <a:pt x="2484663" y="767442"/>
                  <a:pt x="2539092" y="770164"/>
                  <a:pt x="2628899" y="778328"/>
                </a:cubicBezTo>
                <a:cubicBezTo>
                  <a:pt x="2718706" y="786492"/>
                  <a:pt x="2901042" y="816428"/>
                  <a:pt x="2971799" y="794657"/>
                </a:cubicBezTo>
                <a:cubicBezTo>
                  <a:pt x="3042556" y="772886"/>
                  <a:pt x="3053442" y="696686"/>
                  <a:pt x="3053442" y="647700"/>
                </a:cubicBezTo>
                <a:cubicBezTo>
                  <a:pt x="3053442" y="598714"/>
                  <a:pt x="2971799" y="500743"/>
                  <a:pt x="2971799" y="500743"/>
                </a:cubicBezTo>
                <a:lnTo>
                  <a:pt x="2890156" y="337457"/>
                </a:lnTo>
                <a:close/>
              </a:path>
            </a:pathLst>
          </a:cu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TextBox 36"/>
          <p:cNvSpPr txBox="1"/>
          <p:nvPr/>
        </p:nvSpPr>
        <p:spPr>
          <a:xfrm>
            <a:off x="5867400" y="4876799"/>
            <a:ext cx="1963871" cy="861774"/>
          </a:xfrm>
          <a:prstGeom prst="rect">
            <a:avLst/>
          </a:prstGeom>
        </p:spPr>
        <p:txBody>
          <a:bodyPr wrap="none" rtlCol="0">
            <a:spAutoFit/>
          </a:bodyPr>
          <a:lstStyle/>
          <a:p>
            <a:pPr algn="ctr">
              <a:lnSpc>
                <a:spcPts val="3000"/>
              </a:lnSpc>
            </a:pPr>
            <a:r>
              <a:rPr lang="en-US" sz="3200" b="1" dirty="0" smtClean="0">
                <a:effectLst>
                  <a:outerShdw dist="38100" dir="7200000" algn="ctr" rotWithShape="0">
                    <a:schemeClr val="tx1"/>
                  </a:outerShdw>
                </a:effectLst>
              </a:rPr>
              <a:t>1980</a:t>
            </a:r>
          </a:p>
          <a:p>
            <a:pPr algn="ctr">
              <a:lnSpc>
                <a:spcPts val="3000"/>
              </a:lnSpc>
            </a:pPr>
            <a:r>
              <a:rPr lang="en-US" sz="2400" b="1" u="sng" dirty="0" smtClean="0">
                <a:effectLst>
                  <a:outerShdw dist="38100" dir="7200000" algn="ctr" rotWithShape="0">
                    <a:schemeClr val="tx1"/>
                  </a:outerShdw>
                </a:effectLst>
              </a:rPr>
              <a:t>Chaco Culture</a:t>
            </a:r>
          </a:p>
        </p:txBody>
      </p:sp>
      <p:sp useBgFill="1">
        <p:nvSpPr>
          <p:cNvPr id="38" name="TextBox 37"/>
          <p:cNvSpPr txBox="1"/>
          <p:nvPr/>
        </p:nvSpPr>
        <p:spPr>
          <a:xfrm>
            <a:off x="6553200" y="3886199"/>
            <a:ext cx="1650837" cy="861774"/>
          </a:xfrm>
          <a:prstGeom prst="rect">
            <a:avLst/>
          </a:prstGeom>
        </p:spPr>
        <p:txBody>
          <a:bodyPr wrap="none" rtlCol="0">
            <a:spAutoFit/>
          </a:bodyPr>
          <a:lstStyle/>
          <a:p>
            <a:pPr algn="ctr">
              <a:lnSpc>
                <a:spcPts val="3000"/>
              </a:lnSpc>
            </a:pPr>
            <a:r>
              <a:rPr lang="en-US" sz="3200" b="1" dirty="0" smtClean="0">
                <a:effectLst>
                  <a:outerShdw dist="38100" dir="7200000" algn="ctr" rotWithShape="0">
                    <a:schemeClr val="tx1"/>
                  </a:outerShdw>
                </a:effectLst>
              </a:rPr>
              <a:t>1923</a:t>
            </a:r>
          </a:p>
          <a:p>
            <a:pPr algn="ctr">
              <a:lnSpc>
                <a:spcPts val="3000"/>
              </a:lnSpc>
            </a:pPr>
            <a:r>
              <a:rPr lang="en-US" sz="2400" b="1" u="sng" dirty="0" smtClean="0">
                <a:effectLst>
                  <a:outerShdw dist="38100" dir="7200000" algn="ctr" rotWithShape="0">
                    <a:schemeClr val="tx1"/>
                  </a:outerShdw>
                </a:effectLst>
              </a:rPr>
              <a:t>Aztec Ruins</a:t>
            </a:r>
            <a:endParaRPr lang="en-US" sz="2400" b="1" u="sng" dirty="0">
              <a:effectLst>
                <a:outerShdw dist="38100" dir="7200000" algn="ctr" rotWithShape="0">
                  <a:schemeClr val="tx1"/>
                </a:outerShdw>
              </a:effectLst>
            </a:endParaRPr>
          </a:p>
        </p:txBody>
      </p:sp>
      <p:sp useBgFill="1">
        <p:nvSpPr>
          <p:cNvPr id="39" name="TextBox 38"/>
          <p:cNvSpPr txBox="1"/>
          <p:nvPr/>
        </p:nvSpPr>
        <p:spPr>
          <a:xfrm>
            <a:off x="6248400" y="2895599"/>
            <a:ext cx="2636684" cy="861774"/>
          </a:xfrm>
          <a:prstGeom prst="rect">
            <a:avLst/>
          </a:prstGeom>
        </p:spPr>
        <p:txBody>
          <a:bodyPr wrap="none" rtlCol="0">
            <a:spAutoFit/>
          </a:bodyPr>
          <a:lstStyle/>
          <a:p>
            <a:pPr algn="ctr">
              <a:lnSpc>
                <a:spcPts val="3000"/>
              </a:lnSpc>
            </a:pPr>
            <a:r>
              <a:rPr lang="en-US" sz="3200" b="1" dirty="0" smtClean="0">
                <a:effectLst>
                  <a:outerShdw dist="38100" dir="7200000" algn="ctr" rotWithShape="0">
                    <a:schemeClr val="tx1"/>
                  </a:outerShdw>
                </a:effectLst>
              </a:rPr>
              <a:t>2000</a:t>
            </a:r>
          </a:p>
          <a:p>
            <a:pPr algn="ctr">
              <a:lnSpc>
                <a:spcPts val="3000"/>
              </a:lnSpc>
            </a:pPr>
            <a:r>
              <a:rPr lang="en-US" sz="2400" b="1" u="sng" dirty="0" smtClean="0">
                <a:effectLst>
                  <a:outerShdw dist="38100" dir="7200000" algn="ctr" rotWithShape="0">
                    <a:schemeClr val="tx1"/>
                  </a:outerShdw>
                </a:effectLst>
              </a:rPr>
              <a:t>Canyon of Ancients</a:t>
            </a:r>
            <a:endParaRPr lang="en-US" sz="2400" b="1" u="sng" dirty="0">
              <a:effectLst>
                <a:outerShdw dist="38100" dir="7200000" algn="ctr" rotWithShape="0">
                  <a:schemeClr val="tx1"/>
                </a:outerShdw>
              </a:effectLst>
            </a:endParaRPr>
          </a:p>
        </p:txBody>
      </p:sp>
      <p:sp useBgFill="1">
        <p:nvSpPr>
          <p:cNvPr id="40" name="TextBox 39"/>
          <p:cNvSpPr txBox="1"/>
          <p:nvPr/>
        </p:nvSpPr>
        <p:spPr>
          <a:xfrm>
            <a:off x="3962400" y="3886199"/>
            <a:ext cx="1386470" cy="861774"/>
          </a:xfrm>
          <a:prstGeom prst="rect">
            <a:avLst/>
          </a:prstGeom>
        </p:spPr>
        <p:txBody>
          <a:bodyPr wrap="none" rtlCol="0">
            <a:spAutoFit/>
          </a:bodyPr>
          <a:lstStyle/>
          <a:p>
            <a:pPr algn="ctr">
              <a:lnSpc>
                <a:spcPts val="3000"/>
              </a:lnSpc>
            </a:pPr>
            <a:r>
              <a:rPr lang="en-US" sz="3200" b="1" dirty="0" smtClean="0">
                <a:effectLst>
                  <a:outerShdw dist="38100" dir="7200000" algn="ctr" rotWithShape="0">
                    <a:schemeClr val="tx1"/>
                  </a:outerShdw>
                </a:effectLst>
              </a:rPr>
              <a:t>1996</a:t>
            </a:r>
          </a:p>
          <a:p>
            <a:pPr>
              <a:lnSpc>
                <a:spcPts val="3000"/>
              </a:lnSpc>
            </a:pPr>
            <a:r>
              <a:rPr lang="en-US" sz="2400" b="1" u="sng" dirty="0" smtClean="0">
                <a:effectLst>
                  <a:outerShdw dist="38100" dir="7200000" algn="ctr" rotWithShape="0">
                    <a:schemeClr val="tx1"/>
                  </a:outerShdw>
                </a:effectLst>
              </a:rPr>
              <a:t>Escalante</a:t>
            </a:r>
            <a:endParaRPr lang="en-US" sz="2400" b="1" u="sng" dirty="0">
              <a:effectLst>
                <a:outerShdw dist="38100" dir="7200000" algn="ctr" rotWithShape="0">
                  <a:schemeClr val="tx1"/>
                </a:outerShdw>
              </a:effectLst>
            </a:endParaRPr>
          </a:p>
        </p:txBody>
      </p:sp>
      <p:sp useBgFill="1">
        <p:nvSpPr>
          <p:cNvPr id="41" name="TextBox 40"/>
          <p:cNvSpPr txBox="1"/>
          <p:nvPr/>
        </p:nvSpPr>
        <p:spPr>
          <a:xfrm>
            <a:off x="3810000" y="1142999"/>
            <a:ext cx="1814023" cy="861774"/>
          </a:xfrm>
          <a:prstGeom prst="rect">
            <a:avLst/>
          </a:prstGeom>
        </p:spPr>
        <p:txBody>
          <a:bodyPr wrap="none" rtlCol="0">
            <a:spAutoFit/>
          </a:bodyPr>
          <a:lstStyle/>
          <a:p>
            <a:pPr algn="ctr">
              <a:lnSpc>
                <a:spcPts val="3000"/>
              </a:lnSpc>
            </a:pPr>
            <a:r>
              <a:rPr lang="en-US" sz="3200" b="1" dirty="0" smtClean="0">
                <a:effectLst>
                  <a:outerShdw dist="38100" dir="7200000" algn="ctr" rotWithShape="0">
                    <a:schemeClr val="tx1"/>
                  </a:outerShdw>
                </a:effectLst>
              </a:rPr>
              <a:t>1964</a:t>
            </a:r>
          </a:p>
          <a:p>
            <a:pPr algn="ctr">
              <a:lnSpc>
                <a:spcPts val="3000"/>
              </a:lnSpc>
            </a:pPr>
            <a:r>
              <a:rPr lang="en-US" sz="2400" b="1" u="sng" dirty="0" err="1" smtClean="0">
                <a:effectLst>
                  <a:outerShdw dist="38100" dir="7200000" algn="ctr" rotWithShape="0">
                    <a:schemeClr val="tx1"/>
                  </a:outerShdw>
                </a:effectLst>
              </a:rPr>
              <a:t>Canyonlands</a:t>
            </a:r>
            <a:endParaRPr lang="en-US" sz="2400" b="1" u="sng" dirty="0">
              <a:effectLst>
                <a:outerShdw dist="38100" dir="7200000" algn="ctr" rotWithShape="0">
                  <a:schemeClr val="tx1"/>
                </a:outerShdw>
              </a:effectLst>
            </a:endParaRPr>
          </a:p>
        </p:txBody>
      </p:sp>
      <p:sp useBgFill="1">
        <p:nvSpPr>
          <p:cNvPr id="42" name="TextBox 41"/>
          <p:cNvSpPr txBox="1"/>
          <p:nvPr/>
        </p:nvSpPr>
        <p:spPr>
          <a:xfrm>
            <a:off x="5486400" y="1981199"/>
            <a:ext cx="1047530" cy="861774"/>
          </a:xfrm>
          <a:prstGeom prst="rect">
            <a:avLst/>
          </a:prstGeom>
        </p:spPr>
        <p:txBody>
          <a:bodyPr wrap="none" rtlCol="0">
            <a:spAutoFit/>
          </a:bodyPr>
          <a:lstStyle/>
          <a:p>
            <a:pPr algn="ctr">
              <a:lnSpc>
                <a:spcPts val="3000"/>
              </a:lnSpc>
            </a:pPr>
            <a:r>
              <a:rPr lang="en-US" sz="3200" b="1" dirty="0" smtClean="0">
                <a:effectLst>
                  <a:outerShdw dist="38100" dir="7200000" algn="ctr" rotWithShape="0">
                    <a:schemeClr val="tx1"/>
                  </a:outerShdw>
                </a:effectLst>
              </a:rPr>
              <a:t>1971</a:t>
            </a:r>
          </a:p>
          <a:p>
            <a:pPr algn="ctr">
              <a:lnSpc>
                <a:spcPts val="3000"/>
              </a:lnSpc>
            </a:pPr>
            <a:r>
              <a:rPr lang="en-US" sz="2400" b="1" u="sng" dirty="0" smtClean="0">
                <a:effectLst>
                  <a:outerShdw dist="38100" dir="7200000" algn="ctr" rotWithShape="0">
                    <a:schemeClr val="tx1"/>
                  </a:outerShdw>
                </a:effectLst>
              </a:rPr>
              <a:t>Arches</a:t>
            </a:r>
            <a:endParaRPr lang="en-US" sz="2400" b="1" u="sng" dirty="0">
              <a:effectLst>
                <a:outerShdw dist="38100" dir="7200000" algn="ctr" rotWithShape="0">
                  <a:schemeClr val="tx1"/>
                </a:outerShdw>
              </a:effectLst>
            </a:endParaRPr>
          </a:p>
        </p:txBody>
      </p:sp>
      <p:sp useBgFill="1">
        <p:nvSpPr>
          <p:cNvPr id="43" name="TextBox 42"/>
          <p:cNvSpPr txBox="1"/>
          <p:nvPr/>
        </p:nvSpPr>
        <p:spPr>
          <a:xfrm>
            <a:off x="2057400" y="1828799"/>
            <a:ext cx="1729833" cy="861774"/>
          </a:xfrm>
          <a:prstGeom prst="rect">
            <a:avLst/>
          </a:prstGeom>
        </p:spPr>
        <p:txBody>
          <a:bodyPr wrap="none" rtlCol="0">
            <a:spAutoFit/>
          </a:bodyPr>
          <a:lstStyle/>
          <a:p>
            <a:pPr algn="ctr">
              <a:lnSpc>
                <a:spcPts val="3000"/>
              </a:lnSpc>
            </a:pPr>
            <a:r>
              <a:rPr lang="en-US" sz="3200" b="1" dirty="0" smtClean="0">
                <a:effectLst>
                  <a:outerShdw dist="38100" dir="7200000" algn="ctr" rotWithShape="0">
                    <a:schemeClr val="tx1"/>
                  </a:outerShdw>
                </a:effectLst>
              </a:rPr>
              <a:t>1971</a:t>
            </a:r>
          </a:p>
          <a:p>
            <a:pPr algn="ctr">
              <a:lnSpc>
                <a:spcPts val="3000"/>
              </a:lnSpc>
            </a:pPr>
            <a:r>
              <a:rPr lang="en-US" sz="2400" b="1" u="sng" dirty="0" smtClean="0">
                <a:effectLst>
                  <a:outerShdw dist="38100" dir="7200000" algn="ctr" rotWithShape="0">
                    <a:schemeClr val="tx1"/>
                  </a:outerShdw>
                </a:effectLst>
              </a:rPr>
              <a:t>Capitol Reef</a:t>
            </a:r>
            <a:endParaRPr lang="en-US" sz="2400" b="1" u="sng" dirty="0">
              <a:effectLst>
                <a:outerShdw dist="38100" dir="7200000" algn="ctr" rotWithShape="0">
                  <a:schemeClr val="tx1"/>
                </a:outerShdw>
              </a:effectLst>
            </a:endParaRPr>
          </a:p>
        </p:txBody>
      </p:sp>
      <p:sp useBgFill="1">
        <p:nvSpPr>
          <p:cNvPr id="44" name="TextBox 43"/>
          <p:cNvSpPr txBox="1"/>
          <p:nvPr/>
        </p:nvSpPr>
        <p:spPr>
          <a:xfrm>
            <a:off x="762000" y="2819399"/>
            <a:ext cx="1910843" cy="861774"/>
          </a:xfrm>
          <a:prstGeom prst="rect">
            <a:avLst/>
          </a:prstGeom>
        </p:spPr>
        <p:txBody>
          <a:bodyPr wrap="none" rtlCol="0">
            <a:spAutoFit/>
          </a:bodyPr>
          <a:lstStyle/>
          <a:p>
            <a:pPr algn="ctr">
              <a:lnSpc>
                <a:spcPts val="3000"/>
              </a:lnSpc>
            </a:pPr>
            <a:r>
              <a:rPr lang="en-US" sz="3200" b="1" dirty="0" smtClean="0">
                <a:effectLst>
                  <a:outerShdw dist="38100" dir="7200000" algn="ctr" rotWithShape="0">
                    <a:schemeClr val="tx1"/>
                  </a:outerShdw>
                </a:effectLst>
              </a:rPr>
              <a:t>1928</a:t>
            </a:r>
          </a:p>
          <a:p>
            <a:pPr algn="ctr">
              <a:lnSpc>
                <a:spcPts val="3000"/>
              </a:lnSpc>
            </a:pPr>
            <a:r>
              <a:rPr lang="en-US" sz="2400" b="1" u="sng" dirty="0" smtClean="0">
                <a:effectLst>
                  <a:outerShdw dist="38100" dir="7200000" algn="ctr" rotWithShape="0">
                    <a:schemeClr val="tx1"/>
                  </a:outerShdw>
                </a:effectLst>
              </a:rPr>
              <a:t>Bryce Canyon</a:t>
            </a:r>
            <a:endParaRPr lang="en-US" sz="2400" b="1" u="sng" dirty="0">
              <a:effectLst>
                <a:outerShdw dist="38100" dir="7200000" algn="ctr" rotWithShape="0">
                  <a:schemeClr val="tx1"/>
                </a:outerShdw>
              </a:effectLst>
            </a:endParaRPr>
          </a:p>
        </p:txBody>
      </p:sp>
      <p:sp useBgFill="1">
        <p:nvSpPr>
          <p:cNvPr id="45" name="TextBox 44"/>
          <p:cNvSpPr txBox="1"/>
          <p:nvPr/>
        </p:nvSpPr>
        <p:spPr>
          <a:xfrm>
            <a:off x="1066800" y="3809999"/>
            <a:ext cx="1018227" cy="861774"/>
          </a:xfrm>
          <a:prstGeom prst="rect">
            <a:avLst/>
          </a:prstGeom>
        </p:spPr>
        <p:txBody>
          <a:bodyPr wrap="none" rtlCol="0">
            <a:spAutoFit/>
          </a:bodyPr>
          <a:lstStyle/>
          <a:p>
            <a:pPr algn="ctr">
              <a:lnSpc>
                <a:spcPts val="3000"/>
              </a:lnSpc>
            </a:pPr>
            <a:r>
              <a:rPr lang="en-US" sz="3200" b="1" dirty="0" smtClean="0">
                <a:effectLst>
                  <a:outerShdw dist="38100" dir="7200000" algn="ctr" rotWithShape="0">
                    <a:schemeClr val="tx1"/>
                  </a:outerShdw>
                </a:effectLst>
              </a:rPr>
              <a:t>1919</a:t>
            </a:r>
          </a:p>
          <a:p>
            <a:pPr algn="ctr">
              <a:lnSpc>
                <a:spcPts val="3000"/>
              </a:lnSpc>
            </a:pPr>
            <a:r>
              <a:rPr lang="en-US" sz="2400" b="1" u="sng" dirty="0" smtClean="0">
                <a:effectLst>
                  <a:outerShdw dist="38100" dir="7200000" algn="ctr" rotWithShape="0">
                    <a:schemeClr val="tx1"/>
                  </a:outerShdw>
                </a:effectLst>
              </a:rPr>
              <a:t>Zion</a:t>
            </a:r>
            <a:endParaRPr lang="en-US" sz="2400" b="1" u="sng" dirty="0">
              <a:effectLst>
                <a:outerShdw dist="38100" dir="7200000" algn="ctr" rotWithShape="0">
                  <a:schemeClr val="tx1"/>
                </a:outerShdw>
              </a:effectLst>
            </a:endParaRPr>
          </a:p>
        </p:txBody>
      </p:sp>
      <p:sp useBgFill="1">
        <p:nvSpPr>
          <p:cNvPr id="46" name="TextBox 45"/>
          <p:cNvSpPr txBox="1"/>
          <p:nvPr/>
        </p:nvSpPr>
        <p:spPr>
          <a:xfrm>
            <a:off x="1523184" y="4800599"/>
            <a:ext cx="1982016" cy="861774"/>
          </a:xfrm>
          <a:prstGeom prst="rect">
            <a:avLst/>
          </a:prstGeom>
        </p:spPr>
        <p:txBody>
          <a:bodyPr wrap="none" rtlCol="0">
            <a:spAutoFit/>
          </a:bodyPr>
          <a:lstStyle/>
          <a:p>
            <a:pPr algn="ctr">
              <a:lnSpc>
                <a:spcPts val="3000"/>
              </a:lnSpc>
            </a:pPr>
            <a:r>
              <a:rPr lang="en-US" sz="3200" b="1" dirty="0" smtClean="0">
                <a:effectLst>
                  <a:outerShdw dist="38100" dir="7200000" algn="ctr" rotWithShape="0">
                    <a:schemeClr val="tx1"/>
                  </a:outerShdw>
                </a:effectLst>
              </a:rPr>
              <a:t>1919</a:t>
            </a:r>
          </a:p>
          <a:p>
            <a:pPr algn="ctr">
              <a:lnSpc>
                <a:spcPts val="3000"/>
              </a:lnSpc>
            </a:pPr>
            <a:r>
              <a:rPr lang="en-US" sz="2400" b="1" u="sng" dirty="0" smtClean="0">
                <a:effectLst>
                  <a:outerShdw dist="38100" dir="7200000" algn="ctr" rotWithShape="0">
                    <a:schemeClr val="tx1"/>
                  </a:outerShdw>
                </a:effectLst>
              </a:rPr>
              <a:t>Grand Canyon</a:t>
            </a:r>
          </a:p>
        </p:txBody>
      </p:sp>
      <p:sp useBgFill="1">
        <p:nvSpPr>
          <p:cNvPr id="63" name="TextBox 62"/>
          <p:cNvSpPr txBox="1"/>
          <p:nvPr/>
        </p:nvSpPr>
        <p:spPr>
          <a:xfrm>
            <a:off x="0" y="6172200"/>
            <a:ext cx="9144000" cy="707886"/>
          </a:xfrm>
          <a:prstGeom prst="rect">
            <a:avLst/>
          </a:prstGeom>
        </p:spPr>
        <p:txBody>
          <a:bodyPr wrap="square" rtlCol="0">
            <a:spAutoFit/>
          </a:bodyPr>
          <a:lstStyle/>
          <a:p>
            <a:pPr algn="ctr"/>
            <a:r>
              <a:rPr lang="en-US" sz="4000" b="1" dirty="0" smtClean="0">
                <a:latin typeface="Comic Sans MS" pitchFamily="66" charset="0"/>
              </a:rPr>
              <a:t>What’s in a name?</a:t>
            </a:r>
            <a:endParaRPr lang="en-US" sz="4000" b="1"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1000" fill="hold"/>
                                        <p:tgtEl>
                                          <p:spTgt spid="46"/>
                                        </p:tgtEl>
                                        <p:attrNameLst>
                                          <p:attrName>ppt_w</p:attrName>
                                        </p:attrNameLst>
                                      </p:cBhvr>
                                      <p:tavLst>
                                        <p:tav tm="0">
                                          <p:val>
                                            <p:fltVal val="0"/>
                                          </p:val>
                                        </p:tav>
                                        <p:tav tm="100000">
                                          <p:val>
                                            <p:strVal val="#ppt_w"/>
                                          </p:val>
                                        </p:tav>
                                      </p:tavLst>
                                    </p:anim>
                                    <p:anim calcmode="lin" valueType="num">
                                      <p:cBhvr>
                                        <p:cTn id="8" dur="1000" fill="hold"/>
                                        <p:tgtEl>
                                          <p:spTgt spid="46"/>
                                        </p:tgtEl>
                                        <p:attrNameLst>
                                          <p:attrName>ppt_h</p:attrName>
                                        </p:attrNameLst>
                                      </p:cBhvr>
                                      <p:tavLst>
                                        <p:tav tm="0">
                                          <p:val>
                                            <p:fltVal val="0"/>
                                          </p:val>
                                        </p:tav>
                                        <p:tav tm="100000">
                                          <p:val>
                                            <p:strVal val="#ppt_h"/>
                                          </p:val>
                                        </p:tav>
                                      </p:tavLst>
                                    </p:anim>
                                    <p:animEffect transition="in" filter="fade">
                                      <p:cBhvr>
                                        <p:cTn id="9" dur="1000"/>
                                        <p:tgtEl>
                                          <p:spTgt spid="46"/>
                                        </p:tgtEl>
                                      </p:cBhvr>
                                    </p:animEffect>
                                  </p:childTnLst>
                                </p:cTn>
                              </p:par>
                            </p:childTnLst>
                          </p:cTn>
                        </p:par>
                        <p:par>
                          <p:cTn id="10" fill="hold">
                            <p:stCondLst>
                              <p:cond delay="1000"/>
                            </p:stCondLst>
                            <p:childTnLst>
                              <p:par>
                                <p:cTn id="11" presetID="30" presetClass="entr" presetSubtype="0"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800" decel="100000"/>
                                        <p:tgtEl>
                                          <p:spTgt spid="36"/>
                                        </p:tgtEl>
                                      </p:cBhvr>
                                    </p:animEffect>
                                    <p:anim calcmode="lin" valueType="num">
                                      <p:cBhvr>
                                        <p:cTn id="14" dur="800" decel="100000" fill="hold"/>
                                        <p:tgtEl>
                                          <p:spTgt spid="36"/>
                                        </p:tgtEl>
                                        <p:attrNameLst>
                                          <p:attrName>style.rotation</p:attrName>
                                        </p:attrNameLst>
                                      </p:cBhvr>
                                      <p:tavLst>
                                        <p:tav tm="0">
                                          <p:val>
                                            <p:fltVal val="-90"/>
                                          </p:val>
                                        </p:tav>
                                        <p:tav tm="100000">
                                          <p:val>
                                            <p:fltVal val="0"/>
                                          </p:val>
                                        </p:tav>
                                      </p:tavLst>
                                    </p:anim>
                                    <p:anim calcmode="lin" valueType="num">
                                      <p:cBhvr>
                                        <p:cTn id="15" dur="800" decel="100000" fill="hold"/>
                                        <p:tgtEl>
                                          <p:spTgt spid="36"/>
                                        </p:tgtEl>
                                        <p:attrNameLst>
                                          <p:attrName>ppt_x</p:attrName>
                                        </p:attrNameLst>
                                      </p:cBhvr>
                                      <p:tavLst>
                                        <p:tav tm="0">
                                          <p:val>
                                            <p:strVal val="#ppt_x+0.4"/>
                                          </p:val>
                                        </p:tav>
                                        <p:tav tm="100000">
                                          <p:val>
                                            <p:strVal val="#ppt_x-0.05"/>
                                          </p:val>
                                        </p:tav>
                                      </p:tavLst>
                                    </p:anim>
                                    <p:anim calcmode="lin" valueType="num">
                                      <p:cBhvr>
                                        <p:cTn id="16" dur="800" decel="100000" fill="hold"/>
                                        <p:tgtEl>
                                          <p:spTgt spid="36"/>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1000" fill="hold"/>
                                        <p:tgtEl>
                                          <p:spTgt spid="45"/>
                                        </p:tgtEl>
                                        <p:attrNameLst>
                                          <p:attrName>ppt_w</p:attrName>
                                        </p:attrNameLst>
                                      </p:cBhvr>
                                      <p:tavLst>
                                        <p:tav tm="0">
                                          <p:val>
                                            <p:fltVal val="0"/>
                                          </p:val>
                                        </p:tav>
                                        <p:tav tm="100000">
                                          <p:val>
                                            <p:strVal val="#ppt_w"/>
                                          </p:val>
                                        </p:tav>
                                      </p:tavLst>
                                    </p:anim>
                                    <p:anim calcmode="lin" valueType="num">
                                      <p:cBhvr>
                                        <p:cTn id="24" dur="1000" fill="hold"/>
                                        <p:tgtEl>
                                          <p:spTgt spid="45"/>
                                        </p:tgtEl>
                                        <p:attrNameLst>
                                          <p:attrName>ppt_h</p:attrName>
                                        </p:attrNameLst>
                                      </p:cBhvr>
                                      <p:tavLst>
                                        <p:tav tm="0">
                                          <p:val>
                                            <p:fltVal val="0"/>
                                          </p:val>
                                        </p:tav>
                                        <p:tav tm="100000">
                                          <p:val>
                                            <p:strVal val="#ppt_h"/>
                                          </p:val>
                                        </p:tav>
                                      </p:tavLst>
                                    </p:anim>
                                    <p:animEffect transition="in" filter="fade">
                                      <p:cBhvr>
                                        <p:cTn id="25" dur="1000"/>
                                        <p:tgtEl>
                                          <p:spTgt spid="45"/>
                                        </p:tgtEl>
                                      </p:cBhvr>
                                    </p:animEffect>
                                  </p:childTnLst>
                                </p:cTn>
                              </p:par>
                            </p:childTnLst>
                          </p:cTn>
                        </p:par>
                        <p:par>
                          <p:cTn id="26" fill="hold">
                            <p:stCondLst>
                              <p:cond delay="1000"/>
                            </p:stCondLst>
                            <p:childTnLst>
                              <p:par>
                                <p:cTn id="27" presetID="30" presetClass="entr" presetSubtype="0"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800" decel="100000"/>
                                        <p:tgtEl>
                                          <p:spTgt spid="35"/>
                                        </p:tgtEl>
                                      </p:cBhvr>
                                    </p:animEffect>
                                    <p:anim calcmode="lin" valueType="num">
                                      <p:cBhvr>
                                        <p:cTn id="30" dur="800" decel="100000" fill="hold"/>
                                        <p:tgtEl>
                                          <p:spTgt spid="35"/>
                                        </p:tgtEl>
                                        <p:attrNameLst>
                                          <p:attrName>style.rotation</p:attrName>
                                        </p:attrNameLst>
                                      </p:cBhvr>
                                      <p:tavLst>
                                        <p:tav tm="0">
                                          <p:val>
                                            <p:fltVal val="-90"/>
                                          </p:val>
                                        </p:tav>
                                        <p:tav tm="100000">
                                          <p:val>
                                            <p:fltVal val="0"/>
                                          </p:val>
                                        </p:tav>
                                      </p:tavLst>
                                    </p:anim>
                                    <p:anim calcmode="lin" valueType="num">
                                      <p:cBhvr>
                                        <p:cTn id="31" dur="800" decel="100000" fill="hold"/>
                                        <p:tgtEl>
                                          <p:spTgt spid="35"/>
                                        </p:tgtEl>
                                        <p:attrNameLst>
                                          <p:attrName>ppt_x</p:attrName>
                                        </p:attrNameLst>
                                      </p:cBhvr>
                                      <p:tavLst>
                                        <p:tav tm="0">
                                          <p:val>
                                            <p:strVal val="#ppt_x+0.4"/>
                                          </p:val>
                                        </p:tav>
                                        <p:tav tm="100000">
                                          <p:val>
                                            <p:strVal val="#ppt_x-0.05"/>
                                          </p:val>
                                        </p:tav>
                                      </p:tavLst>
                                    </p:anim>
                                    <p:anim calcmode="lin" valueType="num">
                                      <p:cBhvr>
                                        <p:cTn id="32" dur="800" decel="100000" fill="hold"/>
                                        <p:tgtEl>
                                          <p:spTgt spid="35"/>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35"/>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35"/>
                                        </p:tgtEl>
                                        <p:attrNameLst>
                                          <p:attrName>ppt_y</p:attrName>
                                        </p:attrNameLst>
                                      </p:cBhvr>
                                      <p:tavLst>
                                        <p:tav tm="0">
                                          <p:val>
                                            <p:strVal val="#ppt_y+0.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p:cTn id="39" dur="1000" fill="hold"/>
                                        <p:tgtEl>
                                          <p:spTgt spid="38"/>
                                        </p:tgtEl>
                                        <p:attrNameLst>
                                          <p:attrName>ppt_w</p:attrName>
                                        </p:attrNameLst>
                                      </p:cBhvr>
                                      <p:tavLst>
                                        <p:tav tm="0">
                                          <p:val>
                                            <p:fltVal val="0"/>
                                          </p:val>
                                        </p:tav>
                                        <p:tav tm="100000">
                                          <p:val>
                                            <p:strVal val="#ppt_w"/>
                                          </p:val>
                                        </p:tav>
                                      </p:tavLst>
                                    </p:anim>
                                    <p:anim calcmode="lin" valueType="num">
                                      <p:cBhvr>
                                        <p:cTn id="40" dur="1000" fill="hold"/>
                                        <p:tgtEl>
                                          <p:spTgt spid="38"/>
                                        </p:tgtEl>
                                        <p:attrNameLst>
                                          <p:attrName>ppt_h</p:attrName>
                                        </p:attrNameLst>
                                      </p:cBhvr>
                                      <p:tavLst>
                                        <p:tav tm="0">
                                          <p:val>
                                            <p:fltVal val="0"/>
                                          </p:val>
                                        </p:tav>
                                        <p:tav tm="100000">
                                          <p:val>
                                            <p:strVal val="#ppt_h"/>
                                          </p:val>
                                        </p:tav>
                                      </p:tavLst>
                                    </p:anim>
                                    <p:animEffect transition="in" filter="fade">
                                      <p:cBhvr>
                                        <p:cTn id="41" dur="1000"/>
                                        <p:tgtEl>
                                          <p:spTgt spid="38"/>
                                        </p:tgtEl>
                                      </p:cBhvr>
                                    </p:animEffect>
                                  </p:childTnLst>
                                </p:cTn>
                              </p:par>
                            </p:childTnLst>
                          </p:cTn>
                        </p:par>
                        <p:par>
                          <p:cTn id="42" fill="hold">
                            <p:stCondLst>
                              <p:cond delay="1000"/>
                            </p:stCondLst>
                            <p:childTnLst>
                              <p:par>
                                <p:cTn id="43" presetID="30" presetClass="entr" presetSubtype="0"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800" decel="100000"/>
                                        <p:tgtEl>
                                          <p:spTgt spid="23"/>
                                        </p:tgtEl>
                                      </p:cBhvr>
                                    </p:animEffect>
                                    <p:anim calcmode="lin" valueType="num">
                                      <p:cBhvr>
                                        <p:cTn id="46" dur="800" decel="100000" fill="hold"/>
                                        <p:tgtEl>
                                          <p:spTgt spid="23"/>
                                        </p:tgtEl>
                                        <p:attrNameLst>
                                          <p:attrName>style.rotation</p:attrName>
                                        </p:attrNameLst>
                                      </p:cBhvr>
                                      <p:tavLst>
                                        <p:tav tm="0">
                                          <p:val>
                                            <p:fltVal val="-90"/>
                                          </p:val>
                                        </p:tav>
                                        <p:tav tm="100000">
                                          <p:val>
                                            <p:fltVal val="0"/>
                                          </p:val>
                                        </p:tav>
                                      </p:tavLst>
                                    </p:anim>
                                    <p:anim calcmode="lin" valueType="num">
                                      <p:cBhvr>
                                        <p:cTn id="47" dur="800" decel="100000" fill="hold"/>
                                        <p:tgtEl>
                                          <p:spTgt spid="23"/>
                                        </p:tgtEl>
                                        <p:attrNameLst>
                                          <p:attrName>ppt_x</p:attrName>
                                        </p:attrNameLst>
                                      </p:cBhvr>
                                      <p:tavLst>
                                        <p:tav tm="0">
                                          <p:val>
                                            <p:strVal val="#ppt_x+0.4"/>
                                          </p:val>
                                        </p:tav>
                                        <p:tav tm="100000">
                                          <p:val>
                                            <p:strVal val="#ppt_x-0.05"/>
                                          </p:val>
                                        </p:tav>
                                      </p:tavLst>
                                    </p:anim>
                                    <p:anim calcmode="lin" valueType="num">
                                      <p:cBhvr>
                                        <p:cTn id="48" dur="800" decel="100000" fill="hold"/>
                                        <p:tgtEl>
                                          <p:spTgt spid="23"/>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p:cTn id="55" dur="1000" fill="hold"/>
                                        <p:tgtEl>
                                          <p:spTgt spid="44"/>
                                        </p:tgtEl>
                                        <p:attrNameLst>
                                          <p:attrName>ppt_w</p:attrName>
                                        </p:attrNameLst>
                                      </p:cBhvr>
                                      <p:tavLst>
                                        <p:tav tm="0">
                                          <p:val>
                                            <p:fltVal val="0"/>
                                          </p:val>
                                        </p:tav>
                                        <p:tav tm="100000">
                                          <p:val>
                                            <p:strVal val="#ppt_w"/>
                                          </p:val>
                                        </p:tav>
                                      </p:tavLst>
                                    </p:anim>
                                    <p:anim calcmode="lin" valueType="num">
                                      <p:cBhvr>
                                        <p:cTn id="56" dur="1000" fill="hold"/>
                                        <p:tgtEl>
                                          <p:spTgt spid="44"/>
                                        </p:tgtEl>
                                        <p:attrNameLst>
                                          <p:attrName>ppt_h</p:attrName>
                                        </p:attrNameLst>
                                      </p:cBhvr>
                                      <p:tavLst>
                                        <p:tav tm="0">
                                          <p:val>
                                            <p:fltVal val="0"/>
                                          </p:val>
                                        </p:tav>
                                        <p:tav tm="100000">
                                          <p:val>
                                            <p:strVal val="#ppt_h"/>
                                          </p:val>
                                        </p:tav>
                                      </p:tavLst>
                                    </p:anim>
                                    <p:animEffect transition="in" filter="fade">
                                      <p:cBhvr>
                                        <p:cTn id="57" dur="1000"/>
                                        <p:tgtEl>
                                          <p:spTgt spid="44"/>
                                        </p:tgtEl>
                                      </p:cBhvr>
                                    </p:animEffect>
                                  </p:childTnLst>
                                </p:cTn>
                              </p:par>
                            </p:childTnLst>
                          </p:cTn>
                        </p:par>
                        <p:par>
                          <p:cTn id="58" fill="hold">
                            <p:stCondLst>
                              <p:cond delay="1000"/>
                            </p:stCondLst>
                            <p:childTnLst>
                              <p:par>
                                <p:cTn id="59" presetID="30" presetClass="entr" presetSubtype="0" fill="hold" grpId="0" nodeType="after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800" decel="100000"/>
                                        <p:tgtEl>
                                          <p:spTgt spid="34"/>
                                        </p:tgtEl>
                                      </p:cBhvr>
                                    </p:animEffect>
                                    <p:anim calcmode="lin" valueType="num">
                                      <p:cBhvr>
                                        <p:cTn id="62" dur="800" decel="100000" fill="hold"/>
                                        <p:tgtEl>
                                          <p:spTgt spid="34"/>
                                        </p:tgtEl>
                                        <p:attrNameLst>
                                          <p:attrName>style.rotation</p:attrName>
                                        </p:attrNameLst>
                                      </p:cBhvr>
                                      <p:tavLst>
                                        <p:tav tm="0">
                                          <p:val>
                                            <p:fltVal val="-90"/>
                                          </p:val>
                                        </p:tav>
                                        <p:tav tm="100000">
                                          <p:val>
                                            <p:fltVal val="0"/>
                                          </p:val>
                                        </p:tav>
                                      </p:tavLst>
                                    </p:anim>
                                    <p:anim calcmode="lin" valueType="num">
                                      <p:cBhvr>
                                        <p:cTn id="63" dur="800" decel="100000" fill="hold"/>
                                        <p:tgtEl>
                                          <p:spTgt spid="34"/>
                                        </p:tgtEl>
                                        <p:attrNameLst>
                                          <p:attrName>ppt_x</p:attrName>
                                        </p:attrNameLst>
                                      </p:cBhvr>
                                      <p:tavLst>
                                        <p:tav tm="0">
                                          <p:val>
                                            <p:strVal val="#ppt_x+0.4"/>
                                          </p:val>
                                        </p:tav>
                                        <p:tav tm="100000">
                                          <p:val>
                                            <p:strVal val="#ppt_x-0.05"/>
                                          </p:val>
                                        </p:tav>
                                      </p:tavLst>
                                    </p:anim>
                                    <p:anim calcmode="lin" valueType="num">
                                      <p:cBhvr>
                                        <p:cTn id="64" dur="800" decel="100000" fill="hold"/>
                                        <p:tgtEl>
                                          <p:spTgt spid="34"/>
                                        </p:tgtEl>
                                        <p:attrNameLst>
                                          <p:attrName>ppt_y</p:attrName>
                                        </p:attrNameLst>
                                      </p:cBhvr>
                                      <p:tavLst>
                                        <p:tav tm="0">
                                          <p:val>
                                            <p:strVal val="#ppt_y-0.4"/>
                                          </p:val>
                                        </p:tav>
                                        <p:tav tm="100000">
                                          <p:val>
                                            <p:strVal val="#ppt_y+0.1"/>
                                          </p:val>
                                        </p:tav>
                                      </p:tavLst>
                                    </p:anim>
                                    <p:anim calcmode="lin" valueType="num">
                                      <p:cBhvr>
                                        <p:cTn id="65" dur="200" accel="100000" fill="hold">
                                          <p:stCondLst>
                                            <p:cond delay="800"/>
                                          </p:stCondLst>
                                        </p:cTn>
                                        <p:tgtEl>
                                          <p:spTgt spid="34"/>
                                        </p:tgtEl>
                                        <p:attrNameLst>
                                          <p:attrName>ppt_x</p:attrName>
                                        </p:attrNameLst>
                                      </p:cBhvr>
                                      <p:tavLst>
                                        <p:tav tm="0">
                                          <p:val>
                                            <p:strVal val="#ppt_x-0.05"/>
                                          </p:val>
                                        </p:tav>
                                        <p:tav tm="100000">
                                          <p:val>
                                            <p:strVal val="#ppt_x"/>
                                          </p:val>
                                        </p:tav>
                                      </p:tavLst>
                                    </p:anim>
                                    <p:anim calcmode="lin" valueType="num">
                                      <p:cBhvr>
                                        <p:cTn id="66" dur="200" accel="100000" fill="hold">
                                          <p:stCondLst>
                                            <p:cond delay="800"/>
                                          </p:stCondLst>
                                        </p:cTn>
                                        <p:tgtEl>
                                          <p:spTgt spid="34"/>
                                        </p:tgtEl>
                                        <p:attrNameLst>
                                          <p:attrName>ppt_y</p:attrName>
                                        </p:attrNameLst>
                                      </p:cBhvr>
                                      <p:tavLst>
                                        <p:tav tm="0">
                                          <p:val>
                                            <p:strVal val="#ppt_y+0.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53"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anim calcmode="lin" valueType="num">
                                      <p:cBhvr>
                                        <p:cTn id="71" dur="1000" fill="hold"/>
                                        <p:tgtEl>
                                          <p:spTgt spid="41"/>
                                        </p:tgtEl>
                                        <p:attrNameLst>
                                          <p:attrName>ppt_w</p:attrName>
                                        </p:attrNameLst>
                                      </p:cBhvr>
                                      <p:tavLst>
                                        <p:tav tm="0">
                                          <p:val>
                                            <p:fltVal val="0"/>
                                          </p:val>
                                        </p:tav>
                                        <p:tav tm="100000">
                                          <p:val>
                                            <p:strVal val="#ppt_w"/>
                                          </p:val>
                                        </p:tav>
                                      </p:tavLst>
                                    </p:anim>
                                    <p:anim calcmode="lin" valueType="num">
                                      <p:cBhvr>
                                        <p:cTn id="72" dur="1000" fill="hold"/>
                                        <p:tgtEl>
                                          <p:spTgt spid="41"/>
                                        </p:tgtEl>
                                        <p:attrNameLst>
                                          <p:attrName>ppt_h</p:attrName>
                                        </p:attrNameLst>
                                      </p:cBhvr>
                                      <p:tavLst>
                                        <p:tav tm="0">
                                          <p:val>
                                            <p:fltVal val="0"/>
                                          </p:val>
                                        </p:tav>
                                        <p:tav tm="100000">
                                          <p:val>
                                            <p:strVal val="#ppt_h"/>
                                          </p:val>
                                        </p:tav>
                                      </p:tavLst>
                                    </p:anim>
                                    <p:animEffect transition="in" filter="fade">
                                      <p:cBhvr>
                                        <p:cTn id="73" dur="1000"/>
                                        <p:tgtEl>
                                          <p:spTgt spid="41"/>
                                        </p:tgtEl>
                                      </p:cBhvr>
                                    </p:animEffect>
                                  </p:childTnLst>
                                </p:cTn>
                              </p:par>
                            </p:childTnLst>
                          </p:cTn>
                        </p:par>
                        <p:par>
                          <p:cTn id="74" fill="hold">
                            <p:stCondLst>
                              <p:cond delay="1000"/>
                            </p:stCondLst>
                            <p:childTnLst>
                              <p:par>
                                <p:cTn id="75" presetID="30" presetClass="entr" presetSubtype="0" fill="hold" grpId="0" nodeType="after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fade">
                                      <p:cBhvr>
                                        <p:cTn id="77" dur="800" decel="100000"/>
                                        <p:tgtEl>
                                          <p:spTgt spid="31"/>
                                        </p:tgtEl>
                                      </p:cBhvr>
                                    </p:animEffect>
                                    <p:anim calcmode="lin" valueType="num">
                                      <p:cBhvr>
                                        <p:cTn id="78" dur="800" decel="100000" fill="hold"/>
                                        <p:tgtEl>
                                          <p:spTgt spid="31"/>
                                        </p:tgtEl>
                                        <p:attrNameLst>
                                          <p:attrName>style.rotation</p:attrName>
                                        </p:attrNameLst>
                                      </p:cBhvr>
                                      <p:tavLst>
                                        <p:tav tm="0">
                                          <p:val>
                                            <p:fltVal val="-90"/>
                                          </p:val>
                                        </p:tav>
                                        <p:tav tm="100000">
                                          <p:val>
                                            <p:fltVal val="0"/>
                                          </p:val>
                                        </p:tav>
                                      </p:tavLst>
                                    </p:anim>
                                    <p:anim calcmode="lin" valueType="num">
                                      <p:cBhvr>
                                        <p:cTn id="79" dur="800" decel="100000" fill="hold"/>
                                        <p:tgtEl>
                                          <p:spTgt spid="31"/>
                                        </p:tgtEl>
                                        <p:attrNameLst>
                                          <p:attrName>ppt_x</p:attrName>
                                        </p:attrNameLst>
                                      </p:cBhvr>
                                      <p:tavLst>
                                        <p:tav tm="0">
                                          <p:val>
                                            <p:strVal val="#ppt_x+0.4"/>
                                          </p:val>
                                        </p:tav>
                                        <p:tav tm="100000">
                                          <p:val>
                                            <p:strVal val="#ppt_x-0.05"/>
                                          </p:val>
                                        </p:tav>
                                      </p:tavLst>
                                    </p:anim>
                                    <p:anim calcmode="lin" valueType="num">
                                      <p:cBhvr>
                                        <p:cTn id="80" dur="800" decel="100000" fill="hold"/>
                                        <p:tgtEl>
                                          <p:spTgt spid="31"/>
                                        </p:tgtEl>
                                        <p:attrNameLst>
                                          <p:attrName>ppt_y</p:attrName>
                                        </p:attrNameLst>
                                      </p:cBhvr>
                                      <p:tavLst>
                                        <p:tav tm="0">
                                          <p:val>
                                            <p:strVal val="#ppt_y-0.4"/>
                                          </p:val>
                                        </p:tav>
                                        <p:tav tm="100000">
                                          <p:val>
                                            <p:strVal val="#ppt_y+0.1"/>
                                          </p:val>
                                        </p:tav>
                                      </p:tavLst>
                                    </p:anim>
                                    <p:anim calcmode="lin" valueType="num">
                                      <p:cBhvr>
                                        <p:cTn id="81"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82"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53"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anim calcmode="lin" valueType="num">
                                      <p:cBhvr>
                                        <p:cTn id="87" dur="1000" fill="hold"/>
                                        <p:tgtEl>
                                          <p:spTgt spid="42"/>
                                        </p:tgtEl>
                                        <p:attrNameLst>
                                          <p:attrName>ppt_w</p:attrName>
                                        </p:attrNameLst>
                                      </p:cBhvr>
                                      <p:tavLst>
                                        <p:tav tm="0">
                                          <p:val>
                                            <p:fltVal val="0"/>
                                          </p:val>
                                        </p:tav>
                                        <p:tav tm="100000">
                                          <p:val>
                                            <p:strVal val="#ppt_w"/>
                                          </p:val>
                                        </p:tav>
                                      </p:tavLst>
                                    </p:anim>
                                    <p:anim calcmode="lin" valueType="num">
                                      <p:cBhvr>
                                        <p:cTn id="88" dur="1000" fill="hold"/>
                                        <p:tgtEl>
                                          <p:spTgt spid="42"/>
                                        </p:tgtEl>
                                        <p:attrNameLst>
                                          <p:attrName>ppt_h</p:attrName>
                                        </p:attrNameLst>
                                      </p:cBhvr>
                                      <p:tavLst>
                                        <p:tav tm="0">
                                          <p:val>
                                            <p:fltVal val="0"/>
                                          </p:val>
                                        </p:tav>
                                        <p:tav tm="100000">
                                          <p:val>
                                            <p:strVal val="#ppt_h"/>
                                          </p:val>
                                        </p:tav>
                                      </p:tavLst>
                                    </p:anim>
                                    <p:animEffect transition="in" filter="fade">
                                      <p:cBhvr>
                                        <p:cTn id="89" dur="1000"/>
                                        <p:tgtEl>
                                          <p:spTgt spid="42"/>
                                        </p:tgtEl>
                                      </p:cBhvr>
                                    </p:animEffect>
                                  </p:childTnLst>
                                </p:cTn>
                              </p:par>
                            </p:childTnLst>
                          </p:cTn>
                        </p:par>
                        <p:par>
                          <p:cTn id="90" fill="hold">
                            <p:stCondLst>
                              <p:cond delay="1000"/>
                            </p:stCondLst>
                            <p:childTnLst>
                              <p:par>
                                <p:cTn id="91" presetID="30" presetClass="entr" presetSubtype="0" fill="hold" grpId="0" nodeType="afterEffect">
                                  <p:stCondLst>
                                    <p:cond delay="0"/>
                                  </p:stCondLst>
                                  <p:childTnLst>
                                    <p:set>
                                      <p:cBhvr>
                                        <p:cTn id="92" dur="1" fill="hold">
                                          <p:stCondLst>
                                            <p:cond delay="0"/>
                                          </p:stCondLst>
                                        </p:cTn>
                                        <p:tgtEl>
                                          <p:spTgt spid="30"/>
                                        </p:tgtEl>
                                        <p:attrNameLst>
                                          <p:attrName>style.visibility</p:attrName>
                                        </p:attrNameLst>
                                      </p:cBhvr>
                                      <p:to>
                                        <p:strVal val="visible"/>
                                      </p:to>
                                    </p:set>
                                    <p:animEffect transition="in" filter="fade">
                                      <p:cBhvr>
                                        <p:cTn id="93" dur="800" decel="100000"/>
                                        <p:tgtEl>
                                          <p:spTgt spid="30"/>
                                        </p:tgtEl>
                                      </p:cBhvr>
                                    </p:animEffect>
                                    <p:anim calcmode="lin" valueType="num">
                                      <p:cBhvr>
                                        <p:cTn id="94" dur="800" decel="100000" fill="hold"/>
                                        <p:tgtEl>
                                          <p:spTgt spid="30"/>
                                        </p:tgtEl>
                                        <p:attrNameLst>
                                          <p:attrName>style.rotation</p:attrName>
                                        </p:attrNameLst>
                                      </p:cBhvr>
                                      <p:tavLst>
                                        <p:tav tm="0">
                                          <p:val>
                                            <p:fltVal val="-90"/>
                                          </p:val>
                                        </p:tav>
                                        <p:tav tm="100000">
                                          <p:val>
                                            <p:fltVal val="0"/>
                                          </p:val>
                                        </p:tav>
                                      </p:tavLst>
                                    </p:anim>
                                    <p:anim calcmode="lin" valueType="num">
                                      <p:cBhvr>
                                        <p:cTn id="95" dur="800" decel="100000" fill="hold"/>
                                        <p:tgtEl>
                                          <p:spTgt spid="30"/>
                                        </p:tgtEl>
                                        <p:attrNameLst>
                                          <p:attrName>ppt_x</p:attrName>
                                        </p:attrNameLst>
                                      </p:cBhvr>
                                      <p:tavLst>
                                        <p:tav tm="0">
                                          <p:val>
                                            <p:strVal val="#ppt_x+0.4"/>
                                          </p:val>
                                        </p:tav>
                                        <p:tav tm="100000">
                                          <p:val>
                                            <p:strVal val="#ppt_x-0.05"/>
                                          </p:val>
                                        </p:tav>
                                      </p:tavLst>
                                    </p:anim>
                                    <p:anim calcmode="lin" valueType="num">
                                      <p:cBhvr>
                                        <p:cTn id="96" dur="800" decel="100000" fill="hold"/>
                                        <p:tgtEl>
                                          <p:spTgt spid="30"/>
                                        </p:tgtEl>
                                        <p:attrNameLst>
                                          <p:attrName>ppt_y</p:attrName>
                                        </p:attrNameLst>
                                      </p:cBhvr>
                                      <p:tavLst>
                                        <p:tav tm="0">
                                          <p:val>
                                            <p:strVal val="#ppt_y-0.4"/>
                                          </p:val>
                                        </p:tav>
                                        <p:tav tm="100000">
                                          <p:val>
                                            <p:strVal val="#ppt_y+0.1"/>
                                          </p:val>
                                        </p:tav>
                                      </p:tavLst>
                                    </p:anim>
                                    <p:anim calcmode="lin" valueType="num">
                                      <p:cBhvr>
                                        <p:cTn id="97"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98"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53" presetClass="entr" presetSubtype="0" fill="hold" grpId="0" nodeType="clickEffect">
                                  <p:stCondLst>
                                    <p:cond delay="0"/>
                                  </p:stCondLst>
                                  <p:childTnLst>
                                    <p:set>
                                      <p:cBhvr>
                                        <p:cTn id="102" dur="1" fill="hold">
                                          <p:stCondLst>
                                            <p:cond delay="0"/>
                                          </p:stCondLst>
                                        </p:cTn>
                                        <p:tgtEl>
                                          <p:spTgt spid="43"/>
                                        </p:tgtEl>
                                        <p:attrNameLst>
                                          <p:attrName>style.visibility</p:attrName>
                                        </p:attrNameLst>
                                      </p:cBhvr>
                                      <p:to>
                                        <p:strVal val="visible"/>
                                      </p:to>
                                    </p:set>
                                    <p:anim calcmode="lin" valueType="num">
                                      <p:cBhvr>
                                        <p:cTn id="103" dur="1000" fill="hold"/>
                                        <p:tgtEl>
                                          <p:spTgt spid="43"/>
                                        </p:tgtEl>
                                        <p:attrNameLst>
                                          <p:attrName>ppt_w</p:attrName>
                                        </p:attrNameLst>
                                      </p:cBhvr>
                                      <p:tavLst>
                                        <p:tav tm="0">
                                          <p:val>
                                            <p:fltVal val="0"/>
                                          </p:val>
                                        </p:tav>
                                        <p:tav tm="100000">
                                          <p:val>
                                            <p:strVal val="#ppt_w"/>
                                          </p:val>
                                        </p:tav>
                                      </p:tavLst>
                                    </p:anim>
                                    <p:anim calcmode="lin" valueType="num">
                                      <p:cBhvr>
                                        <p:cTn id="104" dur="1000" fill="hold"/>
                                        <p:tgtEl>
                                          <p:spTgt spid="43"/>
                                        </p:tgtEl>
                                        <p:attrNameLst>
                                          <p:attrName>ppt_h</p:attrName>
                                        </p:attrNameLst>
                                      </p:cBhvr>
                                      <p:tavLst>
                                        <p:tav tm="0">
                                          <p:val>
                                            <p:fltVal val="0"/>
                                          </p:val>
                                        </p:tav>
                                        <p:tav tm="100000">
                                          <p:val>
                                            <p:strVal val="#ppt_h"/>
                                          </p:val>
                                        </p:tav>
                                      </p:tavLst>
                                    </p:anim>
                                    <p:animEffect transition="in" filter="fade">
                                      <p:cBhvr>
                                        <p:cTn id="105" dur="1000"/>
                                        <p:tgtEl>
                                          <p:spTgt spid="43"/>
                                        </p:tgtEl>
                                      </p:cBhvr>
                                    </p:animEffect>
                                  </p:childTnLst>
                                </p:cTn>
                              </p:par>
                            </p:childTnLst>
                          </p:cTn>
                        </p:par>
                        <p:par>
                          <p:cTn id="106" fill="hold">
                            <p:stCondLst>
                              <p:cond delay="1000"/>
                            </p:stCondLst>
                            <p:childTnLst>
                              <p:par>
                                <p:cTn id="107" presetID="30" presetClass="entr" presetSubtype="0" fill="hold" grpId="0" nodeType="after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fade">
                                      <p:cBhvr>
                                        <p:cTn id="109" dur="800" decel="100000"/>
                                        <p:tgtEl>
                                          <p:spTgt spid="32"/>
                                        </p:tgtEl>
                                      </p:cBhvr>
                                    </p:animEffect>
                                    <p:anim calcmode="lin" valueType="num">
                                      <p:cBhvr>
                                        <p:cTn id="110" dur="800" decel="100000" fill="hold"/>
                                        <p:tgtEl>
                                          <p:spTgt spid="32"/>
                                        </p:tgtEl>
                                        <p:attrNameLst>
                                          <p:attrName>style.rotation</p:attrName>
                                        </p:attrNameLst>
                                      </p:cBhvr>
                                      <p:tavLst>
                                        <p:tav tm="0">
                                          <p:val>
                                            <p:fltVal val="-90"/>
                                          </p:val>
                                        </p:tav>
                                        <p:tav tm="100000">
                                          <p:val>
                                            <p:fltVal val="0"/>
                                          </p:val>
                                        </p:tav>
                                      </p:tavLst>
                                    </p:anim>
                                    <p:anim calcmode="lin" valueType="num">
                                      <p:cBhvr>
                                        <p:cTn id="111" dur="800" decel="100000" fill="hold"/>
                                        <p:tgtEl>
                                          <p:spTgt spid="32"/>
                                        </p:tgtEl>
                                        <p:attrNameLst>
                                          <p:attrName>ppt_x</p:attrName>
                                        </p:attrNameLst>
                                      </p:cBhvr>
                                      <p:tavLst>
                                        <p:tav tm="0">
                                          <p:val>
                                            <p:strVal val="#ppt_x+0.4"/>
                                          </p:val>
                                        </p:tav>
                                        <p:tav tm="100000">
                                          <p:val>
                                            <p:strVal val="#ppt_x-0.05"/>
                                          </p:val>
                                        </p:tav>
                                      </p:tavLst>
                                    </p:anim>
                                    <p:anim calcmode="lin" valueType="num">
                                      <p:cBhvr>
                                        <p:cTn id="112" dur="800" decel="100000" fill="hold"/>
                                        <p:tgtEl>
                                          <p:spTgt spid="32"/>
                                        </p:tgtEl>
                                        <p:attrNameLst>
                                          <p:attrName>ppt_y</p:attrName>
                                        </p:attrNameLst>
                                      </p:cBhvr>
                                      <p:tavLst>
                                        <p:tav tm="0">
                                          <p:val>
                                            <p:strVal val="#ppt_y-0.4"/>
                                          </p:val>
                                        </p:tav>
                                        <p:tav tm="100000">
                                          <p:val>
                                            <p:strVal val="#ppt_y+0.1"/>
                                          </p:val>
                                        </p:tav>
                                      </p:tavLst>
                                    </p:anim>
                                    <p:anim calcmode="lin" valueType="num">
                                      <p:cBhvr>
                                        <p:cTn id="113"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114"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53" presetClass="entr" presetSubtype="0" fill="hold" grpId="0" nodeType="clickEffect">
                                  <p:stCondLst>
                                    <p:cond delay="0"/>
                                  </p:stCondLst>
                                  <p:childTnLst>
                                    <p:set>
                                      <p:cBhvr>
                                        <p:cTn id="118" dur="1" fill="hold">
                                          <p:stCondLst>
                                            <p:cond delay="0"/>
                                          </p:stCondLst>
                                        </p:cTn>
                                        <p:tgtEl>
                                          <p:spTgt spid="37"/>
                                        </p:tgtEl>
                                        <p:attrNameLst>
                                          <p:attrName>style.visibility</p:attrName>
                                        </p:attrNameLst>
                                      </p:cBhvr>
                                      <p:to>
                                        <p:strVal val="visible"/>
                                      </p:to>
                                    </p:set>
                                    <p:anim calcmode="lin" valueType="num">
                                      <p:cBhvr>
                                        <p:cTn id="119" dur="1000" fill="hold"/>
                                        <p:tgtEl>
                                          <p:spTgt spid="37"/>
                                        </p:tgtEl>
                                        <p:attrNameLst>
                                          <p:attrName>ppt_w</p:attrName>
                                        </p:attrNameLst>
                                      </p:cBhvr>
                                      <p:tavLst>
                                        <p:tav tm="0">
                                          <p:val>
                                            <p:fltVal val="0"/>
                                          </p:val>
                                        </p:tav>
                                        <p:tav tm="100000">
                                          <p:val>
                                            <p:strVal val="#ppt_w"/>
                                          </p:val>
                                        </p:tav>
                                      </p:tavLst>
                                    </p:anim>
                                    <p:anim calcmode="lin" valueType="num">
                                      <p:cBhvr>
                                        <p:cTn id="120" dur="1000" fill="hold"/>
                                        <p:tgtEl>
                                          <p:spTgt spid="37"/>
                                        </p:tgtEl>
                                        <p:attrNameLst>
                                          <p:attrName>ppt_h</p:attrName>
                                        </p:attrNameLst>
                                      </p:cBhvr>
                                      <p:tavLst>
                                        <p:tav tm="0">
                                          <p:val>
                                            <p:fltVal val="0"/>
                                          </p:val>
                                        </p:tav>
                                        <p:tav tm="100000">
                                          <p:val>
                                            <p:strVal val="#ppt_h"/>
                                          </p:val>
                                        </p:tav>
                                      </p:tavLst>
                                    </p:anim>
                                    <p:animEffect transition="in" filter="fade">
                                      <p:cBhvr>
                                        <p:cTn id="121" dur="1000"/>
                                        <p:tgtEl>
                                          <p:spTgt spid="37"/>
                                        </p:tgtEl>
                                      </p:cBhvr>
                                    </p:animEffect>
                                  </p:childTnLst>
                                </p:cTn>
                              </p:par>
                            </p:childTnLst>
                          </p:cTn>
                        </p:par>
                        <p:par>
                          <p:cTn id="122" fill="hold">
                            <p:stCondLst>
                              <p:cond delay="1000"/>
                            </p:stCondLst>
                            <p:childTnLst>
                              <p:par>
                                <p:cTn id="123" presetID="30" presetClass="entr" presetSubtype="0" fill="hold" nodeType="afterEffect">
                                  <p:stCondLst>
                                    <p:cond delay="0"/>
                                  </p:stCondLst>
                                  <p:childTnLst>
                                    <p:set>
                                      <p:cBhvr>
                                        <p:cTn id="124" dur="1" fill="hold">
                                          <p:stCondLst>
                                            <p:cond delay="0"/>
                                          </p:stCondLst>
                                        </p:cTn>
                                        <p:tgtEl>
                                          <p:spTgt spid="22"/>
                                        </p:tgtEl>
                                        <p:attrNameLst>
                                          <p:attrName>style.visibility</p:attrName>
                                        </p:attrNameLst>
                                      </p:cBhvr>
                                      <p:to>
                                        <p:strVal val="visible"/>
                                      </p:to>
                                    </p:set>
                                    <p:animEffect transition="in" filter="fade">
                                      <p:cBhvr>
                                        <p:cTn id="125" dur="800" decel="100000"/>
                                        <p:tgtEl>
                                          <p:spTgt spid="22"/>
                                        </p:tgtEl>
                                      </p:cBhvr>
                                    </p:animEffect>
                                    <p:anim calcmode="lin" valueType="num">
                                      <p:cBhvr>
                                        <p:cTn id="126" dur="800" decel="100000" fill="hold"/>
                                        <p:tgtEl>
                                          <p:spTgt spid="22"/>
                                        </p:tgtEl>
                                        <p:attrNameLst>
                                          <p:attrName>style.rotation</p:attrName>
                                        </p:attrNameLst>
                                      </p:cBhvr>
                                      <p:tavLst>
                                        <p:tav tm="0">
                                          <p:val>
                                            <p:fltVal val="-90"/>
                                          </p:val>
                                        </p:tav>
                                        <p:tav tm="100000">
                                          <p:val>
                                            <p:fltVal val="0"/>
                                          </p:val>
                                        </p:tav>
                                      </p:tavLst>
                                    </p:anim>
                                    <p:anim calcmode="lin" valueType="num">
                                      <p:cBhvr>
                                        <p:cTn id="127" dur="800" decel="100000" fill="hold"/>
                                        <p:tgtEl>
                                          <p:spTgt spid="22"/>
                                        </p:tgtEl>
                                        <p:attrNameLst>
                                          <p:attrName>ppt_x</p:attrName>
                                        </p:attrNameLst>
                                      </p:cBhvr>
                                      <p:tavLst>
                                        <p:tav tm="0">
                                          <p:val>
                                            <p:strVal val="#ppt_x+0.4"/>
                                          </p:val>
                                        </p:tav>
                                        <p:tav tm="100000">
                                          <p:val>
                                            <p:strVal val="#ppt_x-0.05"/>
                                          </p:val>
                                        </p:tav>
                                      </p:tavLst>
                                    </p:anim>
                                    <p:anim calcmode="lin" valueType="num">
                                      <p:cBhvr>
                                        <p:cTn id="128" dur="800" decel="100000" fill="hold"/>
                                        <p:tgtEl>
                                          <p:spTgt spid="22"/>
                                        </p:tgtEl>
                                        <p:attrNameLst>
                                          <p:attrName>ppt_y</p:attrName>
                                        </p:attrNameLst>
                                      </p:cBhvr>
                                      <p:tavLst>
                                        <p:tav tm="0">
                                          <p:val>
                                            <p:strVal val="#ppt_y-0.4"/>
                                          </p:val>
                                        </p:tav>
                                        <p:tav tm="100000">
                                          <p:val>
                                            <p:strVal val="#ppt_y+0.1"/>
                                          </p:val>
                                        </p:tav>
                                      </p:tavLst>
                                    </p:anim>
                                    <p:anim calcmode="lin" valueType="num">
                                      <p:cBhvr>
                                        <p:cTn id="129"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130"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53" presetClass="entr" presetSubtype="0" fill="hold" grpId="0" nodeType="clickEffect">
                                  <p:stCondLst>
                                    <p:cond delay="0"/>
                                  </p:stCondLst>
                                  <p:childTnLst>
                                    <p:set>
                                      <p:cBhvr>
                                        <p:cTn id="134" dur="1" fill="hold">
                                          <p:stCondLst>
                                            <p:cond delay="0"/>
                                          </p:stCondLst>
                                        </p:cTn>
                                        <p:tgtEl>
                                          <p:spTgt spid="40"/>
                                        </p:tgtEl>
                                        <p:attrNameLst>
                                          <p:attrName>style.visibility</p:attrName>
                                        </p:attrNameLst>
                                      </p:cBhvr>
                                      <p:to>
                                        <p:strVal val="visible"/>
                                      </p:to>
                                    </p:set>
                                    <p:anim calcmode="lin" valueType="num">
                                      <p:cBhvr>
                                        <p:cTn id="135" dur="1000" fill="hold"/>
                                        <p:tgtEl>
                                          <p:spTgt spid="40"/>
                                        </p:tgtEl>
                                        <p:attrNameLst>
                                          <p:attrName>ppt_w</p:attrName>
                                        </p:attrNameLst>
                                      </p:cBhvr>
                                      <p:tavLst>
                                        <p:tav tm="0">
                                          <p:val>
                                            <p:fltVal val="0"/>
                                          </p:val>
                                        </p:tav>
                                        <p:tav tm="100000">
                                          <p:val>
                                            <p:strVal val="#ppt_w"/>
                                          </p:val>
                                        </p:tav>
                                      </p:tavLst>
                                    </p:anim>
                                    <p:anim calcmode="lin" valueType="num">
                                      <p:cBhvr>
                                        <p:cTn id="136" dur="1000" fill="hold"/>
                                        <p:tgtEl>
                                          <p:spTgt spid="40"/>
                                        </p:tgtEl>
                                        <p:attrNameLst>
                                          <p:attrName>ppt_h</p:attrName>
                                        </p:attrNameLst>
                                      </p:cBhvr>
                                      <p:tavLst>
                                        <p:tav tm="0">
                                          <p:val>
                                            <p:fltVal val="0"/>
                                          </p:val>
                                        </p:tav>
                                        <p:tav tm="100000">
                                          <p:val>
                                            <p:strVal val="#ppt_h"/>
                                          </p:val>
                                        </p:tav>
                                      </p:tavLst>
                                    </p:anim>
                                    <p:animEffect transition="in" filter="fade">
                                      <p:cBhvr>
                                        <p:cTn id="137" dur="1000"/>
                                        <p:tgtEl>
                                          <p:spTgt spid="40"/>
                                        </p:tgtEl>
                                      </p:cBhvr>
                                    </p:animEffect>
                                  </p:childTnLst>
                                </p:cTn>
                              </p:par>
                            </p:childTnLst>
                          </p:cTn>
                        </p:par>
                        <p:par>
                          <p:cTn id="138" fill="hold">
                            <p:stCondLst>
                              <p:cond delay="1000"/>
                            </p:stCondLst>
                            <p:childTnLst>
                              <p:par>
                                <p:cTn id="139" presetID="30" presetClass="entr" presetSubtype="0" fill="hold" grpId="0" nodeType="afterEffect">
                                  <p:stCondLst>
                                    <p:cond delay="0"/>
                                  </p:stCondLst>
                                  <p:childTnLst>
                                    <p:set>
                                      <p:cBhvr>
                                        <p:cTn id="140" dur="1" fill="hold">
                                          <p:stCondLst>
                                            <p:cond delay="0"/>
                                          </p:stCondLst>
                                        </p:cTn>
                                        <p:tgtEl>
                                          <p:spTgt spid="20"/>
                                        </p:tgtEl>
                                        <p:attrNameLst>
                                          <p:attrName>style.visibility</p:attrName>
                                        </p:attrNameLst>
                                      </p:cBhvr>
                                      <p:to>
                                        <p:strVal val="visible"/>
                                      </p:to>
                                    </p:set>
                                    <p:animEffect transition="in" filter="fade">
                                      <p:cBhvr>
                                        <p:cTn id="141" dur="800" decel="100000"/>
                                        <p:tgtEl>
                                          <p:spTgt spid="20"/>
                                        </p:tgtEl>
                                      </p:cBhvr>
                                    </p:animEffect>
                                    <p:anim calcmode="lin" valueType="num">
                                      <p:cBhvr>
                                        <p:cTn id="142" dur="800" decel="100000" fill="hold"/>
                                        <p:tgtEl>
                                          <p:spTgt spid="20"/>
                                        </p:tgtEl>
                                        <p:attrNameLst>
                                          <p:attrName>style.rotation</p:attrName>
                                        </p:attrNameLst>
                                      </p:cBhvr>
                                      <p:tavLst>
                                        <p:tav tm="0">
                                          <p:val>
                                            <p:fltVal val="-90"/>
                                          </p:val>
                                        </p:tav>
                                        <p:tav tm="100000">
                                          <p:val>
                                            <p:fltVal val="0"/>
                                          </p:val>
                                        </p:tav>
                                      </p:tavLst>
                                    </p:anim>
                                    <p:anim calcmode="lin" valueType="num">
                                      <p:cBhvr>
                                        <p:cTn id="143" dur="800" decel="100000" fill="hold"/>
                                        <p:tgtEl>
                                          <p:spTgt spid="20"/>
                                        </p:tgtEl>
                                        <p:attrNameLst>
                                          <p:attrName>ppt_x</p:attrName>
                                        </p:attrNameLst>
                                      </p:cBhvr>
                                      <p:tavLst>
                                        <p:tav tm="0">
                                          <p:val>
                                            <p:strVal val="#ppt_x+0.4"/>
                                          </p:val>
                                        </p:tav>
                                        <p:tav tm="100000">
                                          <p:val>
                                            <p:strVal val="#ppt_x-0.05"/>
                                          </p:val>
                                        </p:tav>
                                      </p:tavLst>
                                    </p:anim>
                                    <p:anim calcmode="lin" valueType="num">
                                      <p:cBhvr>
                                        <p:cTn id="144" dur="800" decel="100000" fill="hold"/>
                                        <p:tgtEl>
                                          <p:spTgt spid="20"/>
                                        </p:tgtEl>
                                        <p:attrNameLst>
                                          <p:attrName>ppt_y</p:attrName>
                                        </p:attrNameLst>
                                      </p:cBhvr>
                                      <p:tavLst>
                                        <p:tav tm="0">
                                          <p:val>
                                            <p:strVal val="#ppt_y-0.4"/>
                                          </p:val>
                                        </p:tav>
                                        <p:tav tm="100000">
                                          <p:val>
                                            <p:strVal val="#ppt_y+0.1"/>
                                          </p:val>
                                        </p:tav>
                                      </p:tavLst>
                                    </p:anim>
                                    <p:anim calcmode="lin" valueType="num">
                                      <p:cBhvr>
                                        <p:cTn id="145"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146"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53" presetClass="entr" presetSubtype="0" fill="hold" grpId="0" nodeType="clickEffect">
                                  <p:stCondLst>
                                    <p:cond delay="0"/>
                                  </p:stCondLst>
                                  <p:childTnLst>
                                    <p:set>
                                      <p:cBhvr>
                                        <p:cTn id="150" dur="1" fill="hold">
                                          <p:stCondLst>
                                            <p:cond delay="0"/>
                                          </p:stCondLst>
                                        </p:cTn>
                                        <p:tgtEl>
                                          <p:spTgt spid="39"/>
                                        </p:tgtEl>
                                        <p:attrNameLst>
                                          <p:attrName>style.visibility</p:attrName>
                                        </p:attrNameLst>
                                      </p:cBhvr>
                                      <p:to>
                                        <p:strVal val="visible"/>
                                      </p:to>
                                    </p:set>
                                    <p:anim calcmode="lin" valueType="num">
                                      <p:cBhvr>
                                        <p:cTn id="151" dur="1000" fill="hold"/>
                                        <p:tgtEl>
                                          <p:spTgt spid="39"/>
                                        </p:tgtEl>
                                        <p:attrNameLst>
                                          <p:attrName>ppt_w</p:attrName>
                                        </p:attrNameLst>
                                      </p:cBhvr>
                                      <p:tavLst>
                                        <p:tav tm="0">
                                          <p:val>
                                            <p:fltVal val="0"/>
                                          </p:val>
                                        </p:tav>
                                        <p:tav tm="100000">
                                          <p:val>
                                            <p:strVal val="#ppt_w"/>
                                          </p:val>
                                        </p:tav>
                                      </p:tavLst>
                                    </p:anim>
                                    <p:anim calcmode="lin" valueType="num">
                                      <p:cBhvr>
                                        <p:cTn id="152" dur="1000" fill="hold"/>
                                        <p:tgtEl>
                                          <p:spTgt spid="39"/>
                                        </p:tgtEl>
                                        <p:attrNameLst>
                                          <p:attrName>ppt_h</p:attrName>
                                        </p:attrNameLst>
                                      </p:cBhvr>
                                      <p:tavLst>
                                        <p:tav tm="0">
                                          <p:val>
                                            <p:fltVal val="0"/>
                                          </p:val>
                                        </p:tav>
                                        <p:tav tm="100000">
                                          <p:val>
                                            <p:strVal val="#ppt_h"/>
                                          </p:val>
                                        </p:tav>
                                      </p:tavLst>
                                    </p:anim>
                                    <p:animEffect transition="in" filter="fade">
                                      <p:cBhvr>
                                        <p:cTn id="153" dur="1000"/>
                                        <p:tgtEl>
                                          <p:spTgt spid="39"/>
                                        </p:tgtEl>
                                      </p:cBhvr>
                                    </p:animEffect>
                                  </p:childTnLst>
                                </p:cTn>
                              </p:par>
                            </p:childTnLst>
                          </p:cTn>
                        </p:par>
                        <p:par>
                          <p:cTn id="154" fill="hold">
                            <p:stCondLst>
                              <p:cond delay="1000"/>
                            </p:stCondLst>
                            <p:childTnLst>
                              <p:par>
                                <p:cTn id="155" presetID="30" presetClass="entr" presetSubtype="0" fill="hold" grpId="0" nodeType="after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800" decel="100000"/>
                                        <p:tgtEl>
                                          <p:spTgt spid="24"/>
                                        </p:tgtEl>
                                      </p:cBhvr>
                                    </p:animEffect>
                                    <p:anim calcmode="lin" valueType="num">
                                      <p:cBhvr>
                                        <p:cTn id="158" dur="800" decel="100000" fill="hold"/>
                                        <p:tgtEl>
                                          <p:spTgt spid="24"/>
                                        </p:tgtEl>
                                        <p:attrNameLst>
                                          <p:attrName>style.rotation</p:attrName>
                                        </p:attrNameLst>
                                      </p:cBhvr>
                                      <p:tavLst>
                                        <p:tav tm="0">
                                          <p:val>
                                            <p:fltVal val="-90"/>
                                          </p:val>
                                        </p:tav>
                                        <p:tav tm="100000">
                                          <p:val>
                                            <p:fltVal val="0"/>
                                          </p:val>
                                        </p:tav>
                                      </p:tavLst>
                                    </p:anim>
                                    <p:anim calcmode="lin" valueType="num">
                                      <p:cBhvr>
                                        <p:cTn id="159" dur="800" decel="100000" fill="hold"/>
                                        <p:tgtEl>
                                          <p:spTgt spid="24"/>
                                        </p:tgtEl>
                                        <p:attrNameLst>
                                          <p:attrName>ppt_x</p:attrName>
                                        </p:attrNameLst>
                                      </p:cBhvr>
                                      <p:tavLst>
                                        <p:tav tm="0">
                                          <p:val>
                                            <p:strVal val="#ppt_x+0.4"/>
                                          </p:val>
                                        </p:tav>
                                        <p:tav tm="100000">
                                          <p:val>
                                            <p:strVal val="#ppt_x-0.05"/>
                                          </p:val>
                                        </p:tav>
                                      </p:tavLst>
                                    </p:anim>
                                    <p:anim calcmode="lin" valueType="num">
                                      <p:cBhvr>
                                        <p:cTn id="160" dur="800" decel="100000" fill="hold"/>
                                        <p:tgtEl>
                                          <p:spTgt spid="24"/>
                                        </p:tgtEl>
                                        <p:attrNameLst>
                                          <p:attrName>ppt_y</p:attrName>
                                        </p:attrNameLst>
                                      </p:cBhvr>
                                      <p:tavLst>
                                        <p:tav tm="0">
                                          <p:val>
                                            <p:strVal val="#ppt_y-0.4"/>
                                          </p:val>
                                        </p:tav>
                                        <p:tav tm="100000">
                                          <p:val>
                                            <p:strVal val="#ppt_y+0.1"/>
                                          </p:val>
                                        </p:tav>
                                      </p:tavLst>
                                    </p:anim>
                                    <p:anim calcmode="lin" valueType="num">
                                      <p:cBhvr>
                                        <p:cTn id="161"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162"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53" presetClass="entr" presetSubtype="0" fill="hold" grpId="0" nodeType="clickEffect">
                                  <p:stCondLst>
                                    <p:cond delay="0"/>
                                  </p:stCondLst>
                                  <p:childTnLst>
                                    <p:set>
                                      <p:cBhvr>
                                        <p:cTn id="166" dur="1" fill="hold">
                                          <p:stCondLst>
                                            <p:cond delay="0"/>
                                          </p:stCondLst>
                                        </p:cTn>
                                        <p:tgtEl>
                                          <p:spTgt spid="58"/>
                                        </p:tgtEl>
                                        <p:attrNameLst>
                                          <p:attrName>style.visibility</p:attrName>
                                        </p:attrNameLst>
                                      </p:cBhvr>
                                      <p:to>
                                        <p:strVal val="visible"/>
                                      </p:to>
                                    </p:set>
                                    <p:anim calcmode="lin" valueType="num">
                                      <p:cBhvr>
                                        <p:cTn id="167" dur="1000" fill="hold"/>
                                        <p:tgtEl>
                                          <p:spTgt spid="58"/>
                                        </p:tgtEl>
                                        <p:attrNameLst>
                                          <p:attrName>ppt_w</p:attrName>
                                        </p:attrNameLst>
                                      </p:cBhvr>
                                      <p:tavLst>
                                        <p:tav tm="0">
                                          <p:val>
                                            <p:fltVal val="0"/>
                                          </p:val>
                                        </p:tav>
                                        <p:tav tm="100000">
                                          <p:val>
                                            <p:strVal val="#ppt_w"/>
                                          </p:val>
                                        </p:tav>
                                      </p:tavLst>
                                    </p:anim>
                                    <p:anim calcmode="lin" valueType="num">
                                      <p:cBhvr>
                                        <p:cTn id="168" dur="1000" fill="hold"/>
                                        <p:tgtEl>
                                          <p:spTgt spid="58"/>
                                        </p:tgtEl>
                                        <p:attrNameLst>
                                          <p:attrName>ppt_h</p:attrName>
                                        </p:attrNameLst>
                                      </p:cBhvr>
                                      <p:tavLst>
                                        <p:tav tm="0">
                                          <p:val>
                                            <p:fltVal val="0"/>
                                          </p:val>
                                        </p:tav>
                                        <p:tav tm="100000">
                                          <p:val>
                                            <p:strVal val="#ppt_h"/>
                                          </p:val>
                                        </p:tav>
                                      </p:tavLst>
                                    </p:anim>
                                    <p:animEffect transition="in" filter="fade">
                                      <p:cBhvr>
                                        <p:cTn id="169" dur="1000"/>
                                        <p:tgtEl>
                                          <p:spTgt spid="58"/>
                                        </p:tgtEl>
                                      </p:cBhvr>
                                    </p:animEffect>
                                  </p:childTnLst>
                                </p:cTn>
                              </p:par>
                              <p:par>
                                <p:cTn id="170" presetID="10" presetClass="exit" presetSubtype="0" fill="hold" grpId="0" nodeType="withEffect">
                                  <p:stCondLst>
                                    <p:cond delay="0"/>
                                  </p:stCondLst>
                                  <p:childTnLst>
                                    <p:animEffect transition="out" filter="fade">
                                      <p:cBhvr>
                                        <p:cTn id="171" dur="1000"/>
                                        <p:tgtEl>
                                          <p:spTgt spid="13"/>
                                        </p:tgtEl>
                                      </p:cBhvr>
                                    </p:animEffect>
                                    <p:set>
                                      <p:cBhvr>
                                        <p:cTn id="172" dur="1" fill="hold">
                                          <p:stCondLst>
                                            <p:cond delay="999"/>
                                          </p:stCondLst>
                                        </p:cTn>
                                        <p:tgtEl>
                                          <p:spTgt spid="13"/>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3" presetClass="emph" presetSubtype="2" fill="hold" grpId="1" nodeType="clickEffect">
                                  <p:stCondLst>
                                    <p:cond delay="0"/>
                                  </p:stCondLst>
                                  <p:childTnLst>
                                    <p:animClr clrSpc="rgb">
                                      <p:cBhvr override="childStyle">
                                        <p:cTn id="176" dur="1000" fill="hold"/>
                                        <p:tgtEl>
                                          <p:spTgt spid="39"/>
                                        </p:tgtEl>
                                        <p:attrNameLst>
                                          <p:attrName>style.color</p:attrName>
                                        </p:attrNameLst>
                                      </p:cBhvr>
                                      <p:to>
                                        <a:srgbClr val="0033CC"/>
                                      </p:to>
                                    </p:animClr>
                                  </p:childTnLst>
                                </p:cTn>
                              </p:par>
                              <p:par>
                                <p:cTn id="177" presetID="3" presetClass="emph" presetSubtype="2" fill="hold" grpId="1" nodeType="withEffect">
                                  <p:stCondLst>
                                    <p:cond delay="0"/>
                                  </p:stCondLst>
                                  <p:childTnLst>
                                    <p:animClr clrSpc="rgb">
                                      <p:cBhvr override="childStyle">
                                        <p:cTn id="178" dur="1000" fill="hold"/>
                                        <p:tgtEl>
                                          <p:spTgt spid="40"/>
                                        </p:tgtEl>
                                        <p:attrNameLst>
                                          <p:attrName>style.color</p:attrName>
                                        </p:attrNameLst>
                                      </p:cBhvr>
                                      <p:to>
                                        <a:srgbClr val="0033CC"/>
                                      </p:to>
                                    </p:animClr>
                                  </p:childTnLst>
                                </p:cTn>
                              </p:par>
                              <p:par>
                                <p:cTn id="179" presetID="3" presetClass="emph" presetSubtype="2" fill="hold" grpId="1" nodeType="withEffect">
                                  <p:stCondLst>
                                    <p:cond delay="0"/>
                                  </p:stCondLst>
                                  <p:childTnLst>
                                    <p:animClr clrSpc="rgb">
                                      <p:cBhvr override="childStyle">
                                        <p:cTn id="180" dur="1000" fill="hold"/>
                                        <p:tgtEl>
                                          <p:spTgt spid="38"/>
                                        </p:tgtEl>
                                        <p:attrNameLst>
                                          <p:attrName>style.color</p:attrName>
                                        </p:attrNameLst>
                                      </p:cBhvr>
                                      <p:to>
                                        <a:srgbClr val="0033CC"/>
                                      </p:to>
                                    </p:animClr>
                                  </p:childTnLst>
                                </p:cTn>
                              </p:par>
                            </p:childTnLst>
                          </p:cTn>
                        </p:par>
                      </p:childTnLst>
                    </p:cTn>
                  </p:par>
                  <p:par>
                    <p:cTn id="181" fill="hold">
                      <p:stCondLst>
                        <p:cond delay="indefinite"/>
                      </p:stCondLst>
                      <p:childTnLst>
                        <p:par>
                          <p:cTn id="182" fill="hold">
                            <p:stCondLst>
                              <p:cond delay="0"/>
                            </p:stCondLst>
                            <p:childTnLst>
                              <p:par>
                                <p:cTn id="183" presetID="53" presetClass="exit" presetSubtype="0" fill="hold" grpId="1" nodeType="clickEffect">
                                  <p:stCondLst>
                                    <p:cond delay="0"/>
                                  </p:stCondLst>
                                  <p:childTnLst>
                                    <p:anim calcmode="lin" valueType="num">
                                      <p:cBhvr>
                                        <p:cTn id="184" dur="1000"/>
                                        <p:tgtEl>
                                          <p:spTgt spid="58"/>
                                        </p:tgtEl>
                                        <p:attrNameLst>
                                          <p:attrName>ppt_w</p:attrName>
                                        </p:attrNameLst>
                                      </p:cBhvr>
                                      <p:tavLst>
                                        <p:tav tm="0">
                                          <p:val>
                                            <p:strVal val="ppt_w"/>
                                          </p:val>
                                        </p:tav>
                                        <p:tav tm="100000">
                                          <p:val>
                                            <p:fltVal val="0"/>
                                          </p:val>
                                        </p:tav>
                                      </p:tavLst>
                                    </p:anim>
                                    <p:anim calcmode="lin" valueType="num">
                                      <p:cBhvr>
                                        <p:cTn id="185" dur="1000"/>
                                        <p:tgtEl>
                                          <p:spTgt spid="58"/>
                                        </p:tgtEl>
                                        <p:attrNameLst>
                                          <p:attrName>ppt_h</p:attrName>
                                        </p:attrNameLst>
                                      </p:cBhvr>
                                      <p:tavLst>
                                        <p:tav tm="0">
                                          <p:val>
                                            <p:strVal val="ppt_h"/>
                                          </p:val>
                                        </p:tav>
                                        <p:tav tm="100000">
                                          <p:val>
                                            <p:fltVal val="0"/>
                                          </p:val>
                                        </p:tav>
                                      </p:tavLst>
                                    </p:anim>
                                    <p:animEffect transition="out" filter="fade">
                                      <p:cBhvr>
                                        <p:cTn id="186" dur="1000"/>
                                        <p:tgtEl>
                                          <p:spTgt spid="58"/>
                                        </p:tgtEl>
                                      </p:cBhvr>
                                    </p:animEffect>
                                    <p:set>
                                      <p:cBhvr>
                                        <p:cTn id="187" dur="1" fill="hold">
                                          <p:stCondLst>
                                            <p:cond delay="999"/>
                                          </p:stCondLst>
                                        </p:cTn>
                                        <p:tgtEl>
                                          <p:spTgt spid="58"/>
                                        </p:tgtEl>
                                        <p:attrNameLst>
                                          <p:attrName>style.visibility</p:attrName>
                                        </p:attrNameLst>
                                      </p:cBhvr>
                                      <p:to>
                                        <p:strVal val="hidden"/>
                                      </p:to>
                                    </p:set>
                                  </p:childTnLst>
                                </p:cTn>
                              </p:par>
                              <p:par>
                                <p:cTn id="188" presetID="53" presetClass="entr" presetSubtype="0" fill="hold" grpId="0" nodeType="withEffect">
                                  <p:stCondLst>
                                    <p:cond delay="0"/>
                                  </p:stCondLst>
                                  <p:childTnLst>
                                    <p:set>
                                      <p:cBhvr>
                                        <p:cTn id="189" dur="1" fill="hold">
                                          <p:stCondLst>
                                            <p:cond delay="0"/>
                                          </p:stCondLst>
                                        </p:cTn>
                                        <p:tgtEl>
                                          <p:spTgt spid="62"/>
                                        </p:tgtEl>
                                        <p:attrNameLst>
                                          <p:attrName>style.visibility</p:attrName>
                                        </p:attrNameLst>
                                      </p:cBhvr>
                                      <p:to>
                                        <p:strVal val="visible"/>
                                      </p:to>
                                    </p:set>
                                    <p:anim calcmode="lin" valueType="num">
                                      <p:cBhvr>
                                        <p:cTn id="190" dur="1000" fill="hold"/>
                                        <p:tgtEl>
                                          <p:spTgt spid="62"/>
                                        </p:tgtEl>
                                        <p:attrNameLst>
                                          <p:attrName>ppt_w</p:attrName>
                                        </p:attrNameLst>
                                      </p:cBhvr>
                                      <p:tavLst>
                                        <p:tav tm="0">
                                          <p:val>
                                            <p:fltVal val="0"/>
                                          </p:val>
                                        </p:tav>
                                        <p:tav tm="100000">
                                          <p:val>
                                            <p:strVal val="#ppt_w"/>
                                          </p:val>
                                        </p:tav>
                                      </p:tavLst>
                                    </p:anim>
                                    <p:anim calcmode="lin" valueType="num">
                                      <p:cBhvr>
                                        <p:cTn id="191" dur="1000" fill="hold"/>
                                        <p:tgtEl>
                                          <p:spTgt spid="62"/>
                                        </p:tgtEl>
                                        <p:attrNameLst>
                                          <p:attrName>ppt_h</p:attrName>
                                        </p:attrNameLst>
                                      </p:cBhvr>
                                      <p:tavLst>
                                        <p:tav tm="0">
                                          <p:val>
                                            <p:fltVal val="0"/>
                                          </p:val>
                                        </p:tav>
                                        <p:tav tm="100000">
                                          <p:val>
                                            <p:strVal val="#ppt_h"/>
                                          </p:val>
                                        </p:tav>
                                      </p:tavLst>
                                    </p:anim>
                                    <p:animEffect transition="in" filter="fade">
                                      <p:cBhvr>
                                        <p:cTn id="192" dur="1000"/>
                                        <p:tgtEl>
                                          <p:spTgt spid="62"/>
                                        </p:tgtEl>
                                      </p:cBhvr>
                                    </p:animEffect>
                                  </p:childTnLst>
                                </p:cTn>
                              </p:par>
                            </p:childTnLst>
                          </p:cTn>
                        </p:par>
                      </p:childTnLst>
                    </p:cTn>
                  </p:par>
                  <p:par>
                    <p:cTn id="193" fill="hold">
                      <p:stCondLst>
                        <p:cond delay="indefinite"/>
                      </p:stCondLst>
                      <p:childTnLst>
                        <p:par>
                          <p:cTn id="194" fill="hold">
                            <p:stCondLst>
                              <p:cond delay="0"/>
                            </p:stCondLst>
                            <p:childTnLst>
                              <p:par>
                                <p:cTn id="195" presetID="3" presetClass="emph" presetSubtype="2" fill="hold" grpId="1" nodeType="clickEffect">
                                  <p:stCondLst>
                                    <p:cond delay="0"/>
                                  </p:stCondLst>
                                  <p:childTnLst>
                                    <p:animClr clrSpc="rgb">
                                      <p:cBhvr override="childStyle">
                                        <p:cTn id="196" dur="1000" fill="hold"/>
                                        <p:tgtEl>
                                          <p:spTgt spid="37"/>
                                        </p:tgtEl>
                                        <p:attrNameLst>
                                          <p:attrName>style.color</p:attrName>
                                        </p:attrNameLst>
                                      </p:cBhvr>
                                      <p:to>
                                        <a:srgbClr val="009900"/>
                                      </p:to>
                                    </p:animClr>
                                  </p:childTnLst>
                                </p:cTn>
                              </p:par>
                            </p:childTnLst>
                          </p:cTn>
                        </p:par>
                      </p:childTnLst>
                    </p:cTn>
                  </p:par>
                  <p:par>
                    <p:cTn id="197" fill="hold">
                      <p:stCondLst>
                        <p:cond delay="indefinite"/>
                      </p:stCondLst>
                      <p:childTnLst>
                        <p:par>
                          <p:cTn id="198" fill="hold">
                            <p:stCondLst>
                              <p:cond delay="0"/>
                            </p:stCondLst>
                            <p:childTnLst>
                              <p:par>
                                <p:cTn id="199" presetID="53" presetClass="exit" presetSubtype="0" fill="hold" grpId="1" nodeType="clickEffect">
                                  <p:stCondLst>
                                    <p:cond delay="0"/>
                                  </p:stCondLst>
                                  <p:childTnLst>
                                    <p:anim calcmode="lin" valueType="num">
                                      <p:cBhvr>
                                        <p:cTn id="200" dur="1000"/>
                                        <p:tgtEl>
                                          <p:spTgt spid="62"/>
                                        </p:tgtEl>
                                        <p:attrNameLst>
                                          <p:attrName>ppt_w</p:attrName>
                                        </p:attrNameLst>
                                      </p:cBhvr>
                                      <p:tavLst>
                                        <p:tav tm="0">
                                          <p:val>
                                            <p:strVal val="ppt_w"/>
                                          </p:val>
                                        </p:tav>
                                        <p:tav tm="100000">
                                          <p:val>
                                            <p:fltVal val="0"/>
                                          </p:val>
                                        </p:tav>
                                      </p:tavLst>
                                    </p:anim>
                                    <p:anim calcmode="lin" valueType="num">
                                      <p:cBhvr>
                                        <p:cTn id="201" dur="1000"/>
                                        <p:tgtEl>
                                          <p:spTgt spid="62"/>
                                        </p:tgtEl>
                                        <p:attrNameLst>
                                          <p:attrName>ppt_h</p:attrName>
                                        </p:attrNameLst>
                                      </p:cBhvr>
                                      <p:tavLst>
                                        <p:tav tm="0">
                                          <p:val>
                                            <p:strVal val="ppt_h"/>
                                          </p:val>
                                        </p:tav>
                                        <p:tav tm="100000">
                                          <p:val>
                                            <p:fltVal val="0"/>
                                          </p:val>
                                        </p:tav>
                                      </p:tavLst>
                                    </p:anim>
                                    <p:animEffect transition="out" filter="fade">
                                      <p:cBhvr>
                                        <p:cTn id="202" dur="1000"/>
                                        <p:tgtEl>
                                          <p:spTgt spid="62"/>
                                        </p:tgtEl>
                                      </p:cBhvr>
                                    </p:animEffect>
                                    <p:set>
                                      <p:cBhvr>
                                        <p:cTn id="203" dur="1" fill="hold">
                                          <p:stCondLst>
                                            <p:cond delay="999"/>
                                          </p:stCondLst>
                                        </p:cTn>
                                        <p:tgtEl>
                                          <p:spTgt spid="62"/>
                                        </p:tgtEl>
                                        <p:attrNameLst>
                                          <p:attrName>style.visibility</p:attrName>
                                        </p:attrNameLst>
                                      </p:cBhvr>
                                      <p:to>
                                        <p:strVal val="hidden"/>
                                      </p:to>
                                    </p:set>
                                  </p:childTnLst>
                                </p:cTn>
                              </p:par>
                              <p:par>
                                <p:cTn id="204" presetID="53" presetClass="entr" presetSubtype="0" fill="hold" grpId="0" nodeType="withEffect">
                                  <p:stCondLst>
                                    <p:cond delay="0"/>
                                  </p:stCondLst>
                                  <p:childTnLst>
                                    <p:set>
                                      <p:cBhvr>
                                        <p:cTn id="205" dur="1" fill="hold">
                                          <p:stCondLst>
                                            <p:cond delay="0"/>
                                          </p:stCondLst>
                                        </p:cTn>
                                        <p:tgtEl>
                                          <p:spTgt spid="61"/>
                                        </p:tgtEl>
                                        <p:attrNameLst>
                                          <p:attrName>style.visibility</p:attrName>
                                        </p:attrNameLst>
                                      </p:cBhvr>
                                      <p:to>
                                        <p:strVal val="visible"/>
                                      </p:to>
                                    </p:set>
                                    <p:anim calcmode="lin" valueType="num">
                                      <p:cBhvr>
                                        <p:cTn id="206" dur="1000" fill="hold"/>
                                        <p:tgtEl>
                                          <p:spTgt spid="61"/>
                                        </p:tgtEl>
                                        <p:attrNameLst>
                                          <p:attrName>ppt_w</p:attrName>
                                        </p:attrNameLst>
                                      </p:cBhvr>
                                      <p:tavLst>
                                        <p:tav tm="0">
                                          <p:val>
                                            <p:fltVal val="0"/>
                                          </p:val>
                                        </p:tav>
                                        <p:tav tm="100000">
                                          <p:val>
                                            <p:strVal val="#ppt_w"/>
                                          </p:val>
                                        </p:tav>
                                      </p:tavLst>
                                    </p:anim>
                                    <p:anim calcmode="lin" valueType="num">
                                      <p:cBhvr>
                                        <p:cTn id="207" dur="1000" fill="hold"/>
                                        <p:tgtEl>
                                          <p:spTgt spid="61"/>
                                        </p:tgtEl>
                                        <p:attrNameLst>
                                          <p:attrName>ppt_h</p:attrName>
                                        </p:attrNameLst>
                                      </p:cBhvr>
                                      <p:tavLst>
                                        <p:tav tm="0">
                                          <p:val>
                                            <p:fltVal val="0"/>
                                          </p:val>
                                        </p:tav>
                                        <p:tav tm="100000">
                                          <p:val>
                                            <p:strVal val="#ppt_h"/>
                                          </p:val>
                                        </p:tav>
                                      </p:tavLst>
                                    </p:anim>
                                    <p:animEffect transition="in" filter="fade">
                                      <p:cBhvr>
                                        <p:cTn id="208" dur="1000"/>
                                        <p:tgtEl>
                                          <p:spTgt spid="61"/>
                                        </p:tgtEl>
                                      </p:cBhvr>
                                    </p:animEffect>
                                  </p:childTnLst>
                                </p:cTn>
                              </p:par>
                            </p:childTnLst>
                          </p:cTn>
                        </p:par>
                      </p:childTnLst>
                    </p:cTn>
                  </p:par>
                  <p:par>
                    <p:cTn id="209" fill="hold">
                      <p:stCondLst>
                        <p:cond delay="indefinite"/>
                      </p:stCondLst>
                      <p:childTnLst>
                        <p:par>
                          <p:cTn id="210" fill="hold">
                            <p:stCondLst>
                              <p:cond delay="0"/>
                            </p:stCondLst>
                            <p:childTnLst>
                              <p:par>
                                <p:cTn id="211" presetID="3" presetClass="emph" presetSubtype="2" fill="hold" grpId="1" nodeType="clickEffect">
                                  <p:stCondLst>
                                    <p:cond delay="0"/>
                                  </p:stCondLst>
                                  <p:childTnLst>
                                    <p:animClr clrSpc="rgb">
                                      <p:cBhvr override="childStyle">
                                        <p:cTn id="212" dur="1000" fill="hold"/>
                                        <p:tgtEl>
                                          <p:spTgt spid="42"/>
                                        </p:tgtEl>
                                        <p:attrNameLst>
                                          <p:attrName>style.color</p:attrName>
                                        </p:attrNameLst>
                                      </p:cBhvr>
                                      <p:to>
                                        <a:srgbClr val="FF0000"/>
                                      </p:to>
                                    </p:animClr>
                                  </p:childTnLst>
                                </p:cTn>
                              </p:par>
                              <p:par>
                                <p:cTn id="213" presetID="3" presetClass="emph" presetSubtype="2" fill="hold" grpId="1" nodeType="withEffect">
                                  <p:stCondLst>
                                    <p:cond delay="0"/>
                                  </p:stCondLst>
                                  <p:childTnLst>
                                    <p:animClr clrSpc="rgb">
                                      <p:cBhvr override="childStyle">
                                        <p:cTn id="214" dur="1000" fill="hold"/>
                                        <p:tgtEl>
                                          <p:spTgt spid="41"/>
                                        </p:tgtEl>
                                        <p:attrNameLst>
                                          <p:attrName>style.color</p:attrName>
                                        </p:attrNameLst>
                                      </p:cBhvr>
                                      <p:to>
                                        <a:srgbClr val="FF0000"/>
                                      </p:to>
                                    </p:animClr>
                                  </p:childTnLst>
                                </p:cTn>
                              </p:par>
                              <p:par>
                                <p:cTn id="215" presetID="3" presetClass="emph" presetSubtype="2" fill="hold" grpId="1" nodeType="withEffect">
                                  <p:stCondLst>
                                    <p:cond delay="0"/>
                                  </p:stCondLst>
                                  <p:childTnLst>
                                    <p:animClr clrSpc="rgb">
                                      <p:cBhvr override="childStyle">
                                        <p:cTn id="216" dur="1000" fill="hold"/>
                                        <p:tgtEl>
                                          <p:spTgt spid="43"/>
                                        </p:tgtEl>
                                        <p:attrNameLst>
                                          <p:attrName>style.color</p:attrName>
                                        </p:attrNameLst>
                                      </p:cBhvr>
                                      <p:to>
                                        <a:srgbClr val="FF0000"/>
                                      </p:to>
                                    </p:animClr>
                                  </p:childTnLst>
                                </p:cTn>
                              </p:par>
                              <p:par>
                                <p:cTn id="217" presetID="3" presetClass="emph" presetSubtype="2" fill="hold" grpId="1" nodeType="withEffect">
                                  <p:stCondLst>
                                    <p:cond delay="0"/>
                                  </p:stCondLst>
                                  <p:childTnLst>
                                    <p:animClr clrSpc="rgb">
                                      <p:cBhvr override="childStyle">
                                        <p:cTn id="218" dur="1000" fill="hold"/>
                                        <p:tgtEl>
                                          <p:spTgt spid="44"/>
                                        </p:tgtEl>
                                        <p:attrNameLst>
                                          <p:attrName>style.color</p:attrName>
                                        </p:attrNameLst>
                                      </p:cBhvr>
                                      <p:to>
                                        <a:srgbClr val="FF0000"/>
                                      </p:to>
                                    </p:animClr>
                                  </p:childTnLst>
                                </p:cTn>
                              </p:par>
                              <p:par>
                                <p:cTn id="219" presetID="3" presetClass="emph" presetSubtype="2" fill="hold" grpId="1" nodeType="withEffect">
                                  <p:stCondLst>
                                    <p:cond delay="0"/>
                                  </p:stCondLst>
                                  <p:childTnLst>
                                    <p:animClr clrSpc="rgb">
                                      <p:cBhvr override="childStyle">
                                        <p:cTn id="220" dur="1000" fill="hold"/>
                                        <p:tgtEl>
                                          <p:spTgt spid="45"/>
                                        </p:tgtEl>
                                        <p:attrNameLst>
                                          <p:attrName>style.color</p:attrName>
                                        </p:attrNameLst>
                                      </p:cBhvr>
                                      <p:to>
                                        <a:srgbClr val="FF0000"/>
                                      </p:to>
                                    </p:animClr>
                                  </p:childTnLst>
                                </p:cTn>
                              </p:par>
                              <p:par>
                                <p:cTn id="221" presetID="3" presetClass="emph" presetSubtype="2" fill="hold" grpId="1" nodeType="withEffect">
                                  <p:stCondLst>
                                    <p:cond delay="0"/>
                                  </p:stCondLst>
                                  <p:childTnLst>
                                    <p:animClr clrSpc="rgb">
                                      <p:cBhvr override="childStyle">
                                        <p:cTn id="222" dur="1000" fill="hold"/>
                                        <p:tgtEl>
                                          <p:spTgt spid="46"/>
                                        </p:tgtEl>
                                        <p:attrNameLst>
                                          <p:attrName>style.color</p:attrName>
                                        </p:attrNameLst>
                                      </p:cBhvr>
                                      <p:to>
                                        <a:srgbClr val="FF0000"/>
                                      </p:to>
                                    </p:animClr>
                                  </p:childTnLst>
                                </p:cTn>
                              </p:par>
                            </p:childTnLst>
                          </p:cTn>
                        </p:par>
                      </p:childTnLst>
                    </p:cTn>
                  </p:par>
                  <p:par>
                    <p:cTn id="223" fill="hold">
                      <p:stCondLst>
                        <p:cond delay="indefinite"/>
                      </p:stCondLst>
                      <p:childTnLst>
                        <p:par>
                          <p:cTn id="224" fill="hold">
                            <p:stCondLst>
                              <p:cond delay="0"/>
                            </p:stCondLst>
                            <p:childTnLst>
                              <p:par>
                                <p:cTn id="225" presetID="53" presetClass="exit" presetSubtype="0" fill="hold" grpId="1" nodeType="clickEffect">
                                  <p:stCondLst>
                                    <p:cond delay="0"/>
                                  </p:stCondLst>
                                  <p:childTnLst>
                                    <p:anim calcmode="lin" valueType="num">
                                      <p:cBhvr>
                                        <p:cTn id="226" dur="1000"/>
                                        <p:tgtEl>
                                          <p:spTgt spid="61"/>
                                        </p:tgtEl>
                                        <p:attrNameLst>
                                          <p:attrName>ppt_w</p:attrName>
                                        </p:attrNameLst>
                                      </p:cBhvr>
                                      <p:tavLst>
                                        <p:tav tm="0">
                                          <p:val>
                                            <p:strVal val="ppt_w"/>
                                          </p:val>
                                        </p:tav>
                                        <p:tav tm="100000">
                                          <p:val>
                                            <p:fltVal val="0"/>
                                          </p:val>
                                        </p:tav>
                                      </p:tavLst>
                                    </p:anim>
                                    <p:anim calcmode="lin" valueType="num">
                                      <p:cBhvr>
                                        <p:cTn id="227" dur="1000"/>
                                        <p:tgtEl>
                                          <p:spTgt spid="61"/>
                                        </p:tgtEl>
                                        <p:attrNameLst>
                                          <p:attrName>ppt_h</p:attrName>
                                        </p:attrNameLst>
                                      </p:cBhvr>
                                      <p:tavLst>
                                        <p:tav tm="0">
                                          <p:val>
                                            <p:strVal val="ppt_h"/>
                                          </p:val>
                                        </p:tav>
                                        <p:tav tm="100000">
                                          <p:val>
                                            <p:fltVal val="0"/>
                                          </p:val>
                                        </p:tav>
                                      </p:tavLst>
                                    </p:anim>
                                    <p:animEffect transition="out" filter="fade">
                                      <p:cBhvr>
                                        <p:cTn id="228" dur="1000"/>
                                        <p:tgtEl>
                                          <p:spTgt spid="61"/>
                                        </p:tgtEl>
                                      </p:cBhvr>
                                    </p:animEffect>
                                    <p:set>
                                      <p:cBhvr>
                                        <p:cTn id="229" dur="1" fill="hold">
                                          <p:stCondLst>
                                            <p:cond delay="999"/>
                                          </p:stCondLst>
                                        </p:cTn>
                                        <p:tgtEl>
                                          <p:spTgt spid="61"/>
                                        </p:tgtEl>
                                        <p:attrNameLst>
                                          <p:attrName>style.visibility</p:attrName>
                                        </p:attrNameLst>
                                      </p:cBhvr>
                                      <p:to>
                                        <p:strVal val="hidden"/>
                                      </p:to>
                                    </p:set>
                                  </p:childTnLst>
                                </p:cTn>
                              </p:par>
                              <p:par>
                                <p:cTn id="230" presetID="10" presetClass="entr" presetSubtype="0" fill="hold" grpId="1" nodeType="withEffect">
                                  <p:stCondLst>
                                    <p:cond delay="0"/>
                                  </p:stCondLst>
                                  <p:childTnLst>
                                    <p:set>
                                      <p:cBhvr>
                                        <p:cTn id="231" dur="1" fill="hold">
                                          <p:stCondLst>
                                            <p:cond delay="0"/>
                                          </p:stCondLst>
                                        </p:cTn>
                                        <p:tgtEl>
                                          <p:spTgt spid="13"/>
                                        </p:tgtEl>
                                        <p:attrNameLst>
                                          <p:attrName>style.visibility</p:attrName>
                                        </p:attrNameLst>
                                      </p:cBhvr>
                                      <p:to>
                                        <p:strVal val="visible"/>
                                      </p:to>
                                    </p:set>
                                    <p:animEffect transition="in" filter="fade">
                                      <p:cBhvr>
                                        <p:cTn id="232" dur="1000"/>
                                        <p:tgtEl>
                                          <p:spTgt spid="13"/>
                                        </p:tgtEl>
                                      </p:cBhvr>
                                    </p:animEffect>
                                  </p:childTnLst>
                                </p:cTn>
                              </p:par>
                              <p:par>
                                <p:cTn id="233" presetID="22" presetClass="entr" presetSubtype="8" fill="hold" grpId="0" nodeType="withEffect">
                                  <p:stCondLst>
                                    <p:cond delay="0"/>
                                  </p:stCondLst>
                                  <p:childTnLst>
                                    <p:set>
                                      <p:cBhvr>
                                        <p:cTn id="234" dur="1" fill="hold">
                                          <p:stCondLst>
                                            <p:cond delay="0"/>
                                          </p:stCondLst>
                                        </p:cTn>
                                        <p:tgtEl>
                                          <p:spTgt spid="63"/>
                                        </p:tgtEl>
                                        <p:attrNameLst>
                                          <p:attrName>style.visibility</p:attrName>
                                        </p:attrNameLst>
                                      </p:cBhvr>
                                      <p:to>
                                        <p:strVal val="visible"/>
                                      </p:to>
                                    </p:set>
                                    <p:animEffect transition="in" filter="wipe(left)">
                                      <p:cBhvr>
                                        <p:cTn id="235" dur="1000"/>
                                        <p:tgtEl>
                                          <p:spTgt spid="63"/>
                                        </p:tgtEl>
                                      </p:cBhvr>
                                    </p:animEffect>
                                  </p:childTnLst>
                                </p:cTn>
                              </p:par>
                            </p:childTnLst>
                          </p:cTn>
                        </p:par>
                      </p:childTnLst>
                    </p:cTn>
                  </p:par>
                  <p:par>
                    <p:cTn id="236" fill="hold">
                      <p:stCondLst>
                        <p:cond delay="indefinite"/>
                      </p:stCondLst>
                      <p:childTnLst>
                        <p:par>
                          <p:cTn id="237" fill="hold">
                            <p:stCondLst>
                              <p:cond delay="0"/>
                            </p:stCondLst>
                            <p:childTnLst>
                              <p:par>
                                <p:cTn id="238" presetID="10" presetClass="exit" presetSubtype="0" fill="hold" nodeType="clickEffect">
                                  <p:stCondLst>
                                    <p:cond delay="0"/>
                                  </p:stCondLst>
                                  <p:childTnLst>
                                    <p:animEffect transition="out" filter="fade">
                                      <p:cBhvr>
                                        <p:cTn id="239" dur="1000"/>
                                        <p:tgtEl>
                                          <p:spTgt spid="12"/>
                                        </p:tgtEl>
                                      </p:cBhvr>
                                    </p:animEffect>
                                    <p:set>
                                      <p:cBhvr>
                                        <p:cTn id="240" dur="1" fill="hold">
                                          <p:stCondLst>
                                            <p:cond delay="999"/>
                                          </p:stCondLst>
                                        </p:cTn>
                                        <p:tgtEl>
                                          <p:spTgt spid="12"/>
                                        </p:tgtEl>
                                        <p:attrNameLst>
                                          <p:attrName>style.visibility</p:attrName>
                                        </p:attrNameLst>
                                      </p:cBhvr>
                                      <p:to>
                                        <p:strVal val="hidden"/>
                                      </p:to>
                                    </p:set>
                                  </p:childTnLst>
                                </p:cTn>
                              </p:par>
                              <p:par>
                                <p:cTn id="241" presetID="10" presetClass="exit" presetSubtype="0" fill="hold" grpId="2" nodeType="withEffect">
                                  <p:stCondLst>
                                    <p:cond delay="0"/>
                                  </p:stCondLst>
                                  <p:childTnLst>
                                    <p:animEffect transition="out" filter="fade">
                                      <p:cBhvr>
                                        <p:cTn id="242" dur="1000"/>
                                        <p:tgtEl>
                                          <p:spTgt spid="37"/>
                                        </p:tgtEl>
                                      </p:cBhvr>
                                    </p:animEffect>
                                    <p:set>
                                      <p:cBhvr>
                                        <p:cTn id="243" dur="1" fill="hold">
                                          <p:stCondLst>
                                            <p:cond delay="999"/>
                                          </p:stCondLst>
                                        </p:cTn>
                                        <p:tgtEl>
                                          <p:spTgt spid="37"/>
                                        </p:tgtEl>
                                        <p:attrNameLst>
                                          <p:attrName>style.visibility</p:attrName>
                                        </p:attrNameLst>
                                      </p:cBhvr>
                                      <p:to>
                                        <p:strVal val="hidden"/>
                                      </p:to>
                                    </p:set>
                                  </p:childTnLst>
                                </p:cTn>
                              </p:par>
                              <p:par>
                                <p:cTn id="244" presetID="10" presetClass="exit" presetSubtype="0" fill="hold" grpId="2" nodeType="withEffect">
                                  <p:stCondLst>
                                    <p:cond delay="0"/>
                                  </p:stCondLst>
                                  <p:childTnLst>
                                    <p:animEffect transition="out" filter="fade">
                                      <p:cBhvr>
                                        <p:cTn id="245" dur="1000"/>
                                        <p:tgtEl>
                                          <p:spTgt spid="38"/>
                                        </p:tgtEl>
                                      </p:cBhvr>
                                    </p:animEffect>
                                    <p:set>
                                      <p:cBhvr>
                                        <p:cTn id="246" dur="1" fill="hold">
                                          <p:stCondLst>
                                            <p:cond delay="999"/>
                                          </p:stCondLst>
                                        </p:cTn>
                                        <p:tgtEl>
                                          <p:spTgt spid="38"/>
                                        </p:tgtEl>
                                        <p:attrNameLst>
                                          <p:attrName>style.visibility</p:attrName>
                                        </p:attrNameLst>
                                      </p:cBhvr>
                                      <p:to>
                                        <p:strVal val="hidden"/>
                                      </p:to>
                                    </p:set>
                                  </p:childTnLst>
                                </p:cTn>
                              </p:par>
                              <p:par>
                                <p:cTn id="247" presetID="10" presetClass="exit" presetSubtype="0" fill="hold" grpId="2" nodeType="withEffect">
                                  <p:stCondLst>
                                    <p:cond delay="0"/>
                                  </p:stCondLst>
                                  <p:childTnLst>
                                    <p:animEffect transition="out" filter="fade">
                                      <p:cBhvr>
                                        <p:cTn id="248" dur="1000"/>
                                        <p:tgtEl>
                                          <p:spTgt spid="39"/>
                                        </p:tgtEl>
                                      </p:cBhvr>
                                    </p:animEffect>
                                    <p:set>
                                      <p:cBhvr>
                                        <p:cTn id="249" dur="1" fill="hold">
                                          <p:stCondLst>
                                            <p:cond delay="999"/>
                                          </p:stCondLst>
                                        </p:cTn>
                                        <p:tgtEl>
                                          <p:spTgt spid="39"/>
                                        </p:tgtEl>
                                        <p:attrNameLst>
                                          <p:attrName>style.visibility</p:attrName>
                                        </p:attrNameLst>
                                      </p:cBhvr>
                                      <p:to>
                                        <p:strVal val="hidden"/>
                                      </p:to>
                                    </p:set>
                                  </p:childTnLst>
                                </p:cTn>
                              </p:par>
                              <p:par>
                                <p:cTn id="250" presetID="10" presetClass="exit" presetSubtype="0" fill="hold" grpId="2" nodeType="withEffect">
                                  <p:stCondLst>
                                    <p:cond delay="0"/>
                                  </p:stCondLst>
                                  <p:childTnLst>
                                    <p:animEffect transition="out" filter="fade">
                                      <p:cBhvr>
                                        <p:cTn id="251" dur="1000"/>
                                        <p:tgtEl>
                                          <p:spTgt spid="42"/>
                                        </p:tgtEl>
                                      </p:cBhvr>
                                    </p:animEffect>
                                    <p:set>
                                      <p:cBhvr>
                                        <p:cTn id="252" dur="1" fill="hold">
                                          <p:stCondLst>
                                            <p:cond delay="999"/>
                                          </p:stCondLst>
                                        </p:cTn>
                                        <p:tgtEl>
                                          <p:spTgt spid="42"/>
                                        </p:tgtEl>
                                        <p:attrNameLst>
                                          <p:attrName>style.visibility</p:attrName>
                                        </p:attrNameLst>
                                      </p:cBhvr>
                                      <p:to>
                                        <p:strVal val="hidden"/>
                                      </p:to>
                                    </p:set>
                                  </p:childTnLst>
                                </p:cTn>
                              </p:par>
                              <p:par>
                                <p:cTn id="253" presetID="10" presetClass="exit" presetSubtype="0" fill="hold" grpId="2" nodeType="withEffect">
                                  <p:stCondLst>
                                    <p:cond delay="0"/>
                                  </p:stCondLst>
                                  <p:childTnLst>
                                    <p:animEffect transition="out" filter="fade">
                                      <p:cBhvr>
                                        <p:cTn id="254" dur="1000"/>
                                        <p:tgtEl>
                                          <p:spTgt spid="41"/>
                                        </p:tgtEl>
                                      </p:cBhvr>
                                    </p:animEffect>
                                    <p:set>
                                      <p:cBhvr>
                                        <p:cTn id="255" dur="1" fill="hold">
                                          <p:stCondLst>
                                            <p:cond delay="999"/>
                                          </p:stCondLst>
                                        </p:cTn>
                                        <p:tgtEl>
                                          <p:spTgt spid="41"/>
                                        </p:tgtEl>
                                        <p:attrNameLst>
                                          <p:attrName>style.visibility</p:attrName>
                                        </p:attrNameLst>
                                      </p:cBhvr>
                                      <p:to>
                                        <p:strVal val="hidden"/>
                                      </p:to>
                                    </p:set>
                                  </p:childTnLst>
                                </p:cTn>
                              </p:par>
                              <p:par>
                                <p:cTn id="256" presetID="10" presetClass="exit" presetSubtype="0" fill="hold" grpId="2" nodeType="withEffect">
                                  <p:stCondLst>
                                    <p:cond delay="0"/>
                                  </p:stCondLst>
                                  <p:childTnLst>
                                    <p:animEffect transition="out" filter="fade">
                                      <p:cBhvr>
                                        <p:cTn id="257" dur="1000"/>
                                        <p:tgtEl>
                                          <p:spTgt spid="43"/>
                                        </p:tgtEl>
                                      </p:cBhvr>
                                    </p:animEffect>
                                    <p:set>
                                      <p:cBhvr>
                                        <p:cTn id="258" dur="1" fill="hold">
                                          <p:stCondLst>
                                            <p:cond delay="999"/>
                                          </p:stCondLst>
                                        </p:cTn>
                                        <p:tgtEl>
                                          <p:spTgt spid="43"/>
                                        </p:tgtEl>
                                        <p:attrNameLst>
                                          <p:attrName>style.visibility</p:attrName>
                                        </p:attrNameLst>
                                      </p:cBhvr>
                                      <p:to>
                                        <p:strVal val="hidden"/>
                                      </p:to>
                                    </p:set>
                                  </p:childTnLst>
                                </p:cTn>
                              </p:par>
                              <p:par>
                                <p:cTn id="259" presetID="10" presetClass="exit" presetSubtype="0" fill="hold" grpId="2" nodeType="withEffect">
                                  <p:stCondLst>
                                    <p:cond delay="0"/>
                                  </p:stCondLst>
                                  <p:childTnLst>
                                    <p:animEffect transition="out" filter="fade">
                                      <p:cBhvr>
                                        <p:cTn id="260" dur="1000"/>
                                        <p:tgtEl>
                                          <p:spTgt spid="44"/>
                                        </p:tgtEl>
                                      </p:cBhvr>
                                    </p:animEffect>
                                    <p:set>
                                      <p:cBhvr>
                                        <p:cTn id="261" dur="1" fill="hold">
                                          <p:stCondLst>
                                            <p:cond delay="999"/>
                                          </p:stCondLst>
                                        </p:cTn>
                                        <p:tgtEl>
                                          <p:spTgt spid="44"/>
                                        </p:tgtEl>
                                        <p:attrNameLst>
                                          <p:attrName>style.visibility</p:attrName>
                                        </p:attrNameLst>
                                      </p:cBhvr>
                                      <p:to>
                                        <p:strVal val="hidden"/>
                                      </p:to>
                                    </p:set>
                                  </p:childTnLst>
                                </p:cTn>
                              </p:par>
                              <p:par>
                                <p:cTn id="262" presetID="10" presetClass="exit" presetSubtype="0" fill="hold" grpId="2" nodeType="withEffect">
                                  <p:stCondLst>
                                    <p:cond delay="0"/>
                                  </p:stCondLst>
                                  <p:childTnLst>
                                    <p:animEffect transition="out" filter="fade">
                                      <p:cBhvr>
                                        <p:cTn id="263" dur="1000"/>
                                        <p:tgtEl>
                                          <p:spTgt spid="45"/>
                                        </p:tgtEl>
                                      </p:cBhvr>
                                    </p:animEffect>
                                    <p:set>
                                      <p:cBhvr>
                                        <p:cTn id="264" dur="1" fill="hold">
                                          <p:stCondLst>
                                            <p:cond delay="999"/>
                                          </p:stCondLst>
                                        </p:cTn>
                                        <p:tgtEl>
                                          <p:spTgt spid="45"/>
                                        </p:tgtEl>
                                        <p:attrNameLst>
                                          <p:attrName>style.visibility</p:attrName>
                                        </p:attrNameLst>
                                      </p:cBhvr>
                                      <p:to>
                                        <p:strVal val="hidden"/>
                                      </p:to>
                                    </p:set>
                                  </p:childTnLst>
                                </p:cTn>
                              </p:par>
                              <p:par>
                                <p:cTn id="265" presetID="10" presetClass="exit" presetSubtype="0" fill="hold" grpId="2" nodeType="withEffect">
                                  <p:stCondLst>
                                    <p:cond delay="0"/>
                                  </p:stCondLst>
                                  <p:childTnLst>
                                    <p:animEffect transition="out" filter="fade">
                                      <p:cBhvr>
                                        <p:cTn id="266" dur="1000"/>
                                        <p:tgtEl>
                                          <p:spTgt spid="46"/>
                                        </p:tgtEl>
                                      </p:cBhvr>
                                    </p:animEffect>
                                    <p:set>
                                      <p:cBhvr>
                                        <p:cTn id="267" dur="1" fill="hold">
                                          <p:stCondLst>
                                            <p:cond delay="999"/>
                                          </p:stCondLst>
                                        </p:cTn>
                                        <p:tgtEl>
                                          <p:spTgt spid="46"/>
                                        </p:tgtEl>
                                        <p:attrNameLst>
                                          <p:attrName>style.visibility</p:attrName>
                                        </p:attrNameLst>
                                      </p:cBhvr>
                                      <p:to>
                                        <p:strVal val="hidden"/>
                                      </p:to>
                                    </p:set>
                                  </p:childTnLst>
                                </p:cTn>
                              </p:par>
                              <p:par>
                                <p:cTn id="268" presetID="10" presetClass="exit" presetSubtype="0" fill="hold" grpId="2" nodeType="withEffect">
                                  <p:stCondLst>
                                    <p:cond delay="0"/>
                                  </p:stCondLst>
                                  <p:childTnLst>
                                    <p:animEffect transition="out" filter="fade">
                                      <p:cBhvr>
                                        <p:cTn id="269" dur="1000"/>
                                        <p:tgtEl>
                                          <p:spTgt spid="40"/>
                                        </p:tgtEl>
                                      </p:cBhvr>
                                    </p:animEffect>
                                    <p:set>
                                      <p:cBhvr>
                                        <p:cTn id="270" dur="1" fill="hold">
                                          <p:stCondLst>
                                            <p:cond delay="999"/>
                                          </p:stCondLst>
                                        </p:cTn>
                                        <p:tgtEl>
                                          <p:spTgt spid="40"/>
                                        </p:tgtEl>
                                        <p:attrNameLst>
                                          <p:attrName>style.visibility</p:attrName>
                                        </p:attrNameLst>
                                      </p:cBhvr>
                                      <p:to>
                                        <p:strVal val="hidden"/>
                                      </p:to>
                                    </p:set>
                                  </p:childTnLst>
                                </p:cTn>
                              </p:par>
                              <p:par>
                                <p:cTn id="271" presetID="10" presetClass="exit" presetSubtype="0" fill="hold" grpId="1" nodeType="withEffect">
                                  <p:stCondLst>
                                    <p:cond delay="0"/>
                                  </p:stCondLst>
                                  <p:childTnLst>
                                    <p:animEffect transition="out" filter="fade">
                                      <p:cBhvr>
                                        <p:cTn id="272" dur="1000"/>
                                        <p:tgtEl>
                                          <p:spTgt spid="20"/>
                                        </p:tgtEl>
                                      </p:cBhvr>
                                    </p:animEffect>
                                    <p:set>
                                      <p:cBhvr>
                                        <p:cTn id="273" dur="1" fill="hold">
                                          <p:stCondLst>
                                            <p:cond delay="999"/>
                                          </p:stCondLst>
                                        </p:cTn>
                                        <p:tgtEl>
                                          <p:spTgt spid="20"/>
                                        </p:tgtEl>
                                        <p:attrNameLst>
                                          <p:attrName>style.visibility</p:attrName>
                                        </p:attrNameLst>
                                      </p:cBhvr>
                                      <p:to>
                                        <p:strVal val="hidden"/>
                                      </p:to>
                                    </p:set>
                                  </p:childTnLst>
                                </p:cTn>
                              </p:par>
                              <p:par>
                                <p:cTn id="274" presetID="10" presetClass="exit" presetSubtype="0" fill="hold" grpId="1" nodeType="withEffect">
                                  <p:stCondLst>
                                    <p:cond delay="0"/>
                                  </p:stCondLst>
                                  <p:childTnLst>
                                    <p:animEffect transition="out" filter="fade">
                                      <p:cBhvr>
                                        <p:cTn id="275" dur="1000"/>
                                        <p:tgtEl>
                                          <p:spTgt spid="36"/>
                                        </p:tgtEl>
                                      </p:cBhvr>
                                    </p:animEffect>
                                    <p:set>
                                      <p:cBhvr>
                                        <p:cTn id="276" dur="1" fill="hold">
                                          <p:stCondLst>
                                            <p:cond delay="999"/>
                                          </p:stCondLst>
                                        </p:cTn>
                                        <p:tgtEl>
                                          <p:spTgt spid="36"/>
                                        </p:tgtEl>
                                        <p:attrNameLst>
                                          <p:attrName>style.visibility</p:attrName>
                                        </p:attrNameLst>
                                      </p:cBhvr>
                                      <p:to>
                                        <p:strVal val="hidden"/>
                                      </p:to>
                                    </p:set>
                                  </p:childTnLst>
                                </p:cTn>
                              </p:par>
                              <p:par>
                                <p:cTn id="277" presetID="10" presetClass="exit" presetSubtype="0" fill="hold" grpId="1" nodeType="withEffect">
                                  <p:stCondLst>
                                    <p:cond delay="0"/>
                                  </p:stCondLst>
                                  <p:childTnLst>
                                    <p:animEffect transition="out" filter="fade">
                                      <p:cBhvr>
                                        <p:cTn id="278" dur="1000"/>
                                        <p:tgtEl>
                                          <p:spTgt spid="31"/>
                                        </p:tgtEl>
                                      </p:cBhvr>
                                    </p:animEffect>
                                    <p:set>
                                      <p:cBhvr>
                                        <p:cTn id="279" dur="1" fill="hold">
                                          <p:stCondLst>
                                            <p:cond delay="999"/>
                                          </p:stCondLst>
                                        </p:cTn>
                                        <p:tgtEl>
                                          <p:spTgt spid="31"/>
                                        </p:tgtEl>
                                        <p:attrNameLst>
                                          <p:attrName>style.visibility</p:attrName>
                                        </p:attrNameLst>
                                      </p:cBhvr>
                                      <p:to>
                                        <p:strVal val="hidden"/>
                                      </p:to>
                                    </p:set>
                                  </p:childTnLst>
                                </p:cTn>
                              </p:par>
                              <p:par>
                                <p:cTn id="280" presetID="10" presetClass="exit" presetSubtype="0" fill="hold" grpId="1" nodeType="withEffect">
                                  <p:stCondLst>
                                    <p:cond delay="0"/>
                                  </p:stCondLst>
                                  <p:childTnLst>
                                    <p:animEffect transition="out" filter="fade">
                                      <p:cBhvr>
                                        <p:cTn id="281" dur="1000"/>
                                        <p:tgtEl>
                                          <p:spTgt spid="32"/>
                                        </p:tgtEl>
                                      </p:cBhvr>
                                    </p:animEffect>
                                    <p:set>
                                      <p:cBhvr>
                                        <p:cTn id="282" dur="1" fill="hold">
                                          <p:stCondLst>
                                            <p:cond delay="999"/>
                                          </p:stCondLst>
                                        </p:cTn>
                                        <p:tgtEl>
                                          <p:spTgt spid="32"/>
                                        </p:tgtEl>
                                        <p:attrNameLst>
                                          <p:attrName>style.visibility</p:attrName>
                                        </p:attrNameLst>
                                      </p:cBhvr>
                                      <p:to>
                                        <p:strVal val="hidden"/>
                                      </p:to>
                                    </p:set>
                                  </p:childTnLst>
                                </p:cTn>
                              </p:par>
                              <p:par>
                                <p:cTn id="283" presetID="10" presetClass="exit" presetSubtype="0" fill="hold" grpId="1" nodeType="withEffect">
                                  <p:stCondLst>
                                    <p:cond delay="0"/>
                                  </p:stCondLst>
                                  <p:childTnLst>
                                    <p:animEffect transition="out" filter="fade">
                                      <p:cBhvr>
                                        <p:cTn id="284" dur="1000"/>
                                        <p:tgtEl>
                                          <p:spTgt spid="30"/>
                                        </p:tgtEl>
                                      </p:cBhvr>
                                    </p:animEffect>
                                    <p:set>
                                      <p:cBhvr>
                                        <p:cTn id="285" dur="1" fill="hold">
                                          <p:stCondLst>
                                            <p:cond delay="999"/>
                                          </p:stCondLst>
                                        </p:cTn>
                                        <p:tgtEl>
                                          <p:spTgt spid="30"/>
                                        </p:tgtEl>
                                        <p:attrNameLst>
                                          <p:attrName>style.visibility</p:attrName>
                                        </p:attrNameLst>
                                      </p:cBhvr>
                                      <p:to>
                                        <p:strVal val="hidden"/>
                                      </p:to>
                                    </p:set>
                                  </p:childTnLst>
                                </p:cTn>
                              </p:par>
                              <p:par>
                                <p:cTn id="286" presetID="10" presetClass="exit" presetSubtype="0" fill="hold" nodeType="withEffect">
                                  <p:stCondLst>
                                    <p:cond delay="0"/>
                                  </p:stCondLst>
                                  <p:childTnLst>
                                    <p:animEffect transition="out" filter="fade">
                                      <p:cBhvr>
                                        <p:cTn id="287" dur="1000"/>
                                        <p:tgtEl>
                                          <p:spTgt spid="22"/>
                                        </p:tgtEl>
                                      </p:cBhvr>
                                    </p:animEffect>
                                    <p:set>
                                      <p:cBhvr>
                                        <p:cTn id="288" dur="1" fill="hold">
                                          <p:stCondLst>
                                            <p:cond delay="999"/>
                                          </p:stCondLst>
                                        </p:cTn>
                                        <p:tgtEl>
                                          <p:spTgt spid="22"/>
                                        </p:tgtEl>
                                        <p:attrNameLst>
                                          <p:attrName>style.visibility</p:attrName>
                                        </p:attrNameLst>
                                      </p:cBhvr>
                                      <p:to>
                                        <p:strVal val="hidden"/>
                                      </p:to>
                                    </p:set>
                                  </p:childTnLst>
                                </p:cTn>
                              </p:par>
                              <p:par>
                                <p:cTn id="289" presetID="10" presetClass="exit" presetSubtype="0" fill="hold" grpId="1" nodeType="withEffect">
                                  <p:stCondLst>
                                    <p:cond delay="0"/>
                                  </p:stCondLst>
                                  <p:childTnLst>
                                    <p:animEffect transition="out" filter="fade">
                                      <p:cBhvr>
                                        <p:cTn id="290" dur="1000"/>
                                        <p:tgtEl>
                                          <p:spTgt spid="23"/>
                                        </p:tgtEl>
                                      </p:cBhvr>
                                    </p:animEffect>
                                    <p:set>
                                      <p:cBhvr>
                                        <p:cTn id="291" dur="1" fill="hold">
                                          <p:stCondLst>
                                            <p:cond delay="999"/>
                                          </p:stCondLst>
                                        </p:cTn>
                                        <p:tgtEl>
                                          <p:spTgt spid="23"/>
                                        </p:tgtEl>
                                        <p:attrNameLst>
                                          <p:attrName>style.visibility</p:attrName>
                                        </p:attrNameLst>
                                      </p:cBhvr>
                                      <p:to>
                                        <p:strVal val="hidden"/>
                                      </p:to>
                                    </p:set>
                                  </p:childTnLst>
                                </p:cTn>
                              </p:par>
                              <p:par>
                                <p:cTn id="292" presetID="10" presetClass="exit" presetSubtype="0" fill="hold" grpId="1" nodeType="withEffect">
                                  <p:stCondLst>
                                    <p:cond delay="0"/>
                                  </p:stCondLst>
                                  <p:childTnLst>
                                    <p:animEffect transition="out" filter="fade">
                                      <p:cBhvr>
                                        <p:cTn id="293" dur="1000"/>
                                        <p:tgtEl>
                                          <p:spTgt spid="24"/>
                                        </p:tgtEl>
                                      </p:cBhvr>
                                    </p:animEffect>
                                    <p:set>
                                      <p:cBhvr>
                                        <p:cTn id="294" dur="1" fill="hold">
                                          <p:stCondLst>
                                            <p:cond delay="999"/>
                                          </p:stCondLst>
                                        </p:cTn>
                                        <p:tgtEl>
                                          <p:spTgt spid="24"/>
                                        </p:tgtEl>
                                        <p:attrNameLst>
                                          <p:attrName>style.visibility</p:attrName>
                                        </p:attrNameLst>
                                      </p:cBhvr>
                                      <p:to>
                                        <p:strVal val="hidden"/>
                                      </p:to>
                                    </p:set>
                                  </p:childTnLst>
                                </p:cTn>
                              </p:par>
                              <p:par>
                                <p:cTn id="295" presetID="10" presetClass="exit" presetSubtype="0" fill="hold" grpId="1" nodeType="withEffect">
                                  <p:stCondLst>
                                    <p:cond delay="0"/>
                                  </p:stCondLst>
                                  <p:childTnLst>
                                    <p:animEffect transition="out" filter="fade">
                                      <p:cBhvr>
                                        <p:cTn id="296" dur="1000"/>
                                        <p:tgtEl>
                                          <p:spTgt spid="35"/>
                                        </p:tgtEl>
                                      </p:cBhvr>
                                    </p:animEffect>
                                    <p:set>
                                      <p:cBhvr>
                                        <p:cTn id="297" dur="1" fill="hold">
                                          <p:stCondLst>
                                            <p:cond delay="999"/>
                                          </p:stCondLst>
                                        </p:cTn>
                                        <p:tgtEl>
                                          <p:spTgt spid="35"/>
                                        </p:tgtEl>
                                        <p:attrNameLst>
                                          <p:attrName>style.visibility</p:attrName>
                                        </p:attrNameLst>
                                      </p:cBhvr>
                                      <p:to>
                                        <p:strVal val="hidden"/>
                                      </p:to>
                                    </p:set>
                                  </p:childTnLst>
                                </p:cTn>
                              </p:par>
                              <p:par>
                                <p:cTn id="298" presetID="10" presetClass="exit" presetSubtype="0" fill="hold" grpId="1" nodeType="withEffect">
                                  <p:stCondLst>
                                    <p:cond delay="0"/>
                                  </p:stCondLst>
                                  <p:childTnLst>
                                    <p:animEffect transition="out" filter="fade">
                                      <p:cBhvr>
                                        <p:cTn id="299" dur="1000"/>
                                        <p:tgtEl>
                                          <p:spTgt spid="34"/>
                                        </p:tgtEl>
                                      </p:cBhvr>
                                    </p:animEffect>
                                    <p:set>
                                      <p:cBhvr>
                                        <p:cTn id="300" dur="1" fill="hold">
                                          <p:stCondLst>
                                            <p:cond delay="999"/>
                                          </p:stCondLst>
                                        </p:cTn>
                                        <p:tgtEl>
                                          <p:spTgt spid="34"/>
                                        </p:tgtEl>
                                        <p:attrNameLst>
                                          <p:attrName>style.visibility</p:attrName>
                                        </p:attrNameLst>
                                      </p:cBhvr>
                                      <p:to>
                                        <p:strVal val="hidden"/>
                                      </p:to>
                                    </p:set>
                                  </p:childTnLst>
                                </p:cTn>
                              </p:par>
                              <p:par>
                                <p:cTn id="301" presetID="64" presetClass="path" presetSubtype="0" accel="50000" decel="50000" fill="hold" grpId="1" nodeType="withEffect">
                                  <p:stCondLst>
                                    <p:cond delay="0"/>
                                  </p:stCondLst>
                                  <p:childTnLst>
                                    <p:animMotion origin="layout" path="M 0 -3.7037E-7 L 0 -0.89606 " pathEditMode="relative" rAng="0" ptsTypes="AA">
                                      <p:cBhvr>
                                        <p:cTn id="302" dur="1000" fill="hold"/>
                                        <p:tgtEl>
                                          <p:spTgt spid="63"/>
                                        </p:tgtEl>
                                        <p:attrNameLst>
                                          <p:attrName>ppt_x</p:attrName>
                                          <p:attrName>ppt_y</p:attrName>
                                        </p:attrNameLst>
                                      </p:cBhvr>
                                      <p:rCtr x="0" y="-448"/>
                                    </p:animMotion>
                                  </p:childTnLst>
                                </p:cTn>
                              </p:par>
                              <p:par>
                                <p:cTn id="303" presetID="10" presetClass="exit" presetSubtype="0" fill="hold" grpId="2" nodeType="withEffect">
                                  <p:stCondLst>
                                    <p:cond delay="500"/>
                                  </p:stCondLst>
                                  <p:childTnLst>
                                    <p:animEffect transition="out" filter="fade">
                                      <p:cBhvr>
                                        <p:cTn id="304" dur="1000"/>
                                        <p:tgtEl>
                                          <p:spTgt spid="63"/>
                                        </p:tgtEl>
                                      </p:cBhvr>
                                    </p:animEffect>
                                    <p:set>
                                      <p:cBhvr>
                                        <p:cTn id="305" dur="1" fill="hold">
                                          <p:stCondLst>
                                            <p:cond delay="999"/>
                                          </p:stCondLst>
                                        </p:cTn>
                                        <p:tgtEl>
                                          <p:spTgt spid="63"/>
                                        </p:tgtEl>
                                        <p:attrNameLst>
                                          <p:attrName>style.visibility</p:attrName>
                                        </p:attrNameLst>
                                      </p:cBhvr>
                                      <p:to>
                                        <p:strVal val="hidden"/>
                                      </p:to>
                                    </p:set>
                                  </p:childTnLst>
                                </p:cTn>
                              </p:par>
                              <p:par>
                                <p:cTn id="306" presetID="10" presetClass="exit" presetSubtype="0" fill="hold" grpId="2" nodeType="withEffect">
                                  <p:stCondLst>
                                    <p:cond delay="500"/>
                                  </p:stCondLst>
                                  <p:childTnLst>
                                    <p:animEffect transition="out" filter="fade">
                                      <p:cBhvr>
                                        <p:cTn id="307" dur="1000"/>
                                        <p:tgtEl>
                                          <p:spTgt spid="13"/>
                                        </p:tgtEl>
                                      </p:cBhvr>
                                    </p:animEffect>
                                    <p:set>
                                      <p:cBhvr>
                                        <p:cTn id="308" dur="1" fill="hold">
                                          <p:stCondLst>
                                            <p:cond delay="999"/>
                                          </p:stCondLst>
                                        </p:cTn>
                                        <p:tgtEl>
                                          <p:spTgt spid="13"/>
                                        </p:tgtEl>
                                        <p:attrNameLst>
                                          <p:attrName>style.visibility</p:attrName>
                                        </p:attrNameLst>
                                      </p:cBhvr>
                                      <p:to>
                                        <p:strVal val="hidden"/>
                                      </p:to>
                                    </p:set>
                                  </p:childTnLst>
                                </p:cTn>
                              </p:par>
                              <p:par>
                                <p:cTn id="309" presetID="10" presetClass="entr" presetSubtype="0" fill="hold" grpId="0" nodeType="withEffect">
                                  <p:stCondLst>
                                    <p:cond delay="500"/>
                                  </p:stCondLst>
                                  <p:childTnLst>
                                    <p:set>
                                      <p:cBhvr>
                                        <p:cTn id="310" dur="1" fill="hold">
                                          <p:stCondLst>
                                            <p:cond delay="0"/>
                                          </p:stCondLst>
                                        </p:cTn>
                                        <p:tgtEl>
                                          <p:spTgt spid="33"/>
                                        </p:tgtEl>
                                        <p:attrNameLst>
                                          <p:attrName>style.visibility</p:attrName>
                                        </p:attrNameLst>
                                      </p:cBhvr>
                                      <p:to>
                                        <p:strVal val="visible"/>
                                      </p:to>
                                    </p:set>
                                    <p:animEffect transition="in" filter="fade">
                                      <p:cBhvr>
                                        <p:cTn id="31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8" grpId="1" animBg="1"/>
      <p:bldP spid="62" grpId="0" animBg="1"/>
      <p:bldP spid="62" grpId="1" animBg="1"/>
      <p:bldP spid="61" grpId="0" animBg="1"/>
      <p:bldP spid="61" grpId="1" animBg="1"/>
      <p:bldP spid="33" grpId="0" animBg="1"/>
      <p:bldP spid="13" grpId="0"/>
      <p:bldP spid="13" grpId="1"/>
      <p:bldP spid="13" grpId="2"/>
      <p:bldP spid="20" grpId="0" animBg="1"/>
      <p:bldP spid="20" grpId="1" animBg="1"/>
      <p:bldP spid="23" grpId="0" animBg="1"/>
      <p:bldP spid="23" grpId="1" animBg="1"/>
      <p:bldP spid="24" grpId="0" animBg="1"/>
      <p:bldP spid="24" grpId="1" animBg="1"/>
      <p:bldP spid="30" grpId="0" animBg="1"/>
      <p:bldP spid="30" grpId="1" animBg="1"/>
      <p:bldP spid="31" grpId="0" animBg="1"/>
      <p:bldP spid="31" grpId="1" animBg="1"/>
      <p:bldP spid="32" grpId="0" animBg="1"/>
      <p:bldP spid="32" grpId="1" animBg="1"/>
      <p:bldP spid="34" grpId="0" animBg="1"/>
      <p:bldP spid="34" grpId="1" animBg="1"/>
      <p:bldP spid="35" grpId="0" animBg="1"/>
      <p:bldP spid="35" grpId="1" animBg="1"/>
      <p:bldP spid="36" grpId="0" animBg="1"/>
      <p:bldP spid="36" grpId="1" animBg="1"/>
      <p:bldP spid="37" grpId="0" animBg="1"/>
      <p:bldP spid="37" grpId="1" animBg="1"/>
      <p:bldP spid="37"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P spid="42" grpId="0" animBg="1"/>
      <p:bldP spid="42" grpId="1" animBg="1"/>
      <p:bldP spid="42" grpId="2" animBg="1"/>
      <p:bldP spid="43" grpId="0" animBg="1"/>
      <p:bldP spid="43" grpId="1" animBg="1"/>
      <p:bldP spid="43" grpId="2" animBg="1"/>
      <p:bldP spid="44" grpId="0" animBg="1"/>
      <p:bldP spid="44" grpId="1" animBg="1"/>
      <p:bldP spid="44" grpId="2" animBg="1"/>
      <p:bldP spid="45" grpId="0" animBg="1"/>
      <p:bldP spid="45" grpId="1" animBg="1"/>
      <p:bldP spid="45" grpId="2" animBg="1"/>
      <p:bldP spid="46" grpId="0" animBg="1"/>
      <p:bldP spid="46" grpId="1" animBg="1"/>
      <p:bldP spid="46" grpId="2" animBg="1"/>
      <p:bldP spid="63" grpId="0" animBg="1"/>
      <p:bldP spid="63" grpId="1" animBg="1"/>
      <p:bldP spid="63" grpId="2" animBg="1"/>
    </p:bldLst>
  </p:timing>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600200" y="685800"/>
            <a:ext cx="6172200" cy="5693866"/>
          </a:xfrm>
          <a:prstGeom prst="rect">
            <a:avLst/>
          </a:prstGeom>
          <a:noFill/>
        </p:spPr>
        <p:txBody>
          <a:bodyPr wrap="square" rtlCol="0">
            <a:spAutoFit/>
          </a:bodyPr>
          <a:lstStyle/>
          <a:p>
            <a:r>
              <a:rPr lang="en-US" sz="2800" b="1" dirty="0" smtClean="0"/>
              <a:t>NATIONAL PARKS/MONUMENTS STATUS</a:t>
            </a:r>
          </a:p>
          <a:p>
            <a:endParaRPr lang="en-US" sz="2800" dirty="0" smtClean="0"/>
          </a:p>
          <a:p>
            <a:r>
              <a:rPr lang="en-US" sz="2800" dirty="0" smtClean="0"/>
              <a:t>1907  -  Chaco Canyon</a:t>
            </a:r>
          </a:p>
          <a:p>
            <a:r>
              <a:rPr lang="en-US" sz="2800" dirty="0" smtClean="0"/>
              <a:t>1919  -  Grand Canyon</a:t>
            </a:r>
          </a:p>
          <a:p>
            <a:r>
              <a:rPr lang="en-US" sz="2800" dirty="0" smtClean="0"/>
              <a:t>1919  -  Zion</a:t>
            </a:r>
          </a:p>
          <a:p>
            <a:r>
              <a:rPr lang="en-US" sz="2800" dirty="0" smtClean="0"/>
              <a:t>1923  -  Aztec Ruins</a:t>
            </a:r>
          </a:p>
          <a:p>
            <a:r>
              <a:rPr lang="en-US" sz="2800" dirty="0" smtClean="0"/>
              <a:t>1928  -  Bryce Canyon</a:t>
            </a:r>
          </a:p>
          <a:p>
            <a:r>
              <a:rPr lang="en-US" sz="2800" dirty="0" smtClean="0"/>
              <a:t>1937  -  Capital Reefs</a:t>
            </a:r>
          </a:p>
          <a:p>
            <a:pPr marL="514350" indent="-514350">
              <a:buAutoNum type="arabicPlain" startAt="1964"/>
            </a:pPr>
            <a:r>
              <a:rPr lang="en-US" sz="2800" dirty="0" smtClean="0"/>
              <a:t>-   </a:t>
            </a:r>
            <a:r>
              <a:rPr lang="en-US" sz="2800" dirty="0" err="1" smtClean="0"/>
              <a:t>Canyonlands</a:t>
            </a:r>
            <a:endParaRPr lang="en-US" sz="2800" dirty="0" smtClean="0"/>
          </a:p>
          <a:p>
            <a:pPr marL="514350" indent="-514350"/>
            <a:r>
              <a:rPr lang="en-US" sz="2800" dirty="0" smtClean="0"/>
              <a:t>1996  -  Grand-Staircase Escalante</a:t>
            </a:r>
          </a:p>
          <a:p>
            <a:pPr marL="514350" indent="-514350"/>
            <a:r>
              <a:rPr lang="en-US" sz="2800" dirty="0" smtClean="0"/>
              <a:t>1971  -  Arches</a:t>
            </a:r>
          </a:p>
          <a:p>
            <a:r>
              <a:rPr lang="en-US" sz="2800" dirty="0" smtClean="0"/>
              <a:t>2000  -  Canyon of the Ancients</a:t>
            </a:r>
          </a:p>
          <a:p>
            <a:endParaRPr lang="en-US" sz="2800" dirty="0"/>
          </a:p>
        </p:txBody>
      </p:sp>
    </p:spTree>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472184"/>
            <a:ext cx="9144000" cy="4308872"/>
          </a:xfrm>
          <a:prstGeom prst="rect">
            <a:avLst/>
          </a:prstGeom>
        </p:spPr>
        <p:txBody>
          <a:bodyPr wrap="square">
            <a:spAutoFit/>
          </a:bodyPr>
          <a:lstStyle/>
          <a:p>
            <a:pPr algn="ctr"/>
            <a:r>
              <a:rPr lang="en-US" sz="4000" b="1" dirty="0" smtClean="0">
                <a:latin typeface="Arial Narrow" pitchFamily="34" charset="0"/>
              </a:rPr>
              <a:t>“There are no specific guidelines for park designations in the National Park System.  Congress has wide latitude when assigning titles in each unit’s establishing legislation.“</a:t>
            </a:r>
          </a:p>
          <a:p>
            <a:pPr algn="ctr"/>
            <a:endParaRPr lang="en-US" sz="1000" dirty="0" smtClean="0"/>
          </a:p>
          <a:p>
            <a:r>
              <a:rPr lang="en-US" sz="3600" dirty="0" smtClean="0"/>
              <a:t>		        -  </a:t>
            </a:r>
            <a:r>
              <a:rPr lang="en-US" sz="3200" dirty="0" smtClean="0"/>
              <a:t>Laura B. </a:t>
            </a:r>
            <a:r>
              <a:rPr lang="en-US" sz="3200" dirty="0" err="1" smtClean="0"/>
              <a:t>Comay</a:t>
            </a:r>
            <a:r>
              <a:rPr lang="en-US" sz="3200" dirty="0" smtClean="0"/>
              <a:t> </a:t>
            </a:r>
          </a:p>
          <a:p>
            <a:r>
              <a:rPr lang="en-US" sz="3200" dirty="0" smtClean="0"/>
              <a:t>		             Analyst in Natural Resources Policy</a:t>
            </a:r>
          </a:p>
          <a:p>
            <a:pPr algn="ctr"/>
            <a:endParaRPr lang="en-US" sz="3600" dirty="0"/>
          </a:p>
        </p:txBody>
      </p:sp>
      <p:sp useBgFill="1">
        <p:nvSpPr>
          <p:cNvPr id="2" name="Rectangle 1"/>
          <p:cNvSpPr/>
          <p:nvPr/>
        </p:nvSpPr>
        <p:spPr>
          <a:xfrm>
            <a:off x="0" y="762000"/>
            <a:ext cx="9144000" cy="23114020"/>
          </a:xfrm>
          <a:prstGeom prst="rect">
            <a:avLst/>
          </a:prstGeom>
        </p:spPr>
        <p:txBody>
          <a:bodyPr wrap="square">
            <a:spAutoFit/>
          </a:bodyPr>
          <a:lstStyle/>
          <a:p>
            <a:r>
              <a:rPr lang="en-US" sz="2000" b="1" dirty="0" smtClean="0"/>
              <a:t>NATIONAL PARK SYSTEM DESIGNATIONS &amp; DEFINITIONS</a:t>
            </a:r>
            <a:endParaRPr lang="en-US" dirty="0" smtClean="0">
              <a:hlinkClick r:id="rId2"/>
            </a:endParaRPr>
          </a:p>
          <a:p>
            <a:r>
              <a:rPr lang="en-US" dirty="0" smtClean="0">
                <a:hlinkClick r:id="rId2"/>
              </a:rPr>
              <a:t>https://www.nps.gov/articles/nps-designations.htm</a:t>
            </a:r>
            <a:endParaRPr lang="en-US" dirty="0" smtClean="0"/>
          </a:p>
          <a:p>
            <a:r>
              <a:rPr lang="en-US" dirty="0" smtClean="0"/>
              <a:t>	The diversity of the parks is reflected in the variety of titles given to them.  These include such designations as national park, national preserve, national monument, national memorial, national historic site, national seashore, and national battlefield park.  Although some titles are self explanatory, others have been used in many different ways. For example, the title “national monument” has been given to natural reservations, historic military fortifications, prehistoric ruins, fossil sites, and to the Statue of Liberty.  In recent years, both Congress and the National Park Service have attempted to simplify the nomenclature and to establish basic criteria for use of the different official titles. Brief definitions of the most common titles follow.</a:t>
            </a:r>
            <a:endParaRPr lang="en-US" b="1" dirty="0" smtClean="0"/>
          </a:p>
          <a:p>
            <a:pPr algn="ctr"/>
            <a:r>
              <a:rPr lang="en-US" b="1" dirty="0" smtClean="0">
                <a:solidFill>
                  <a:srgbClr val="FF0000"/>
                </a:solidFill>
                <a:effectLst>
                  <a:outerShdw dist="38100" dir="7200000" algn="ctr" rotWithShape="0">
                    <a:schemeClr val="tx1"/>
                  </a:outerShdw>
                </a:effectLst>
              </a:rPr>
              <a:t>NATURAL VALUE</a:t>
            </a:r>
          </a:p>
          <a:p>
            <a:r>
              <a:rPr lang="en-US" dirty="0" smtClean="0"/>
              <a:t>	Areas added to the National Park System for their natural values are expanses or features of land or water of great scenic and scientific quality and are usually designated as national parks, monuments, preserves, seashores, lakeshores, or </a:t>
            </a:r>
            <a:r>
              <a:rPr lang="en-US" dirty="0" err="1" smtClean="0"/>
              <a:t>riverways</a:t>
            </a:r>
            <a:r>
              <a:rPr lang="en-US" dirty="0" smtClean="0"/>
              <a:t>. Such areas contain one or more distinctive attributes like forest, grassland, tundra, desert, estuary, or river systems; they may contain windows on the past for a view of geological history; they may contain imposing landforms like mountains, mesas, thermal areas, and caverns; and they may be habitats of abundant or rare wildlife and </a:t>
            </a:r>
            <a:r>
              <a:rPr lang="en-US" dirty="0" err="1" smtClean="0"/>
              <a:t>plantlife</a:t>
            </a:r>
            <a:r>
              <a:rPr lang="en-US" dirty="0" smtClean="0"/>
              <a:t>.</a:t>
            </a:r>
          </a:p>
          <a:p>
            <a:r>
              <a:rPr lang="en-US" dirty="0" smtClean="0"/>
              <a:t>	Generally, a </a:t>
            </a:r>
            <a:r>
              <a:rPr lang="en-US" b="1" dirty="0" smtClean="0"/>
              <a:t>NATIONAL PARK </a:t>
            </a:r>
            <a:r>
              <a:rPr lang="en-US" dirty="0" smtClean="0"/>
              <a:t>contains a variety of resources and encompasses large land or water areas to help provide adequate protection of the resources.</a:t>
            </a:r>
          </a:p>
          <a:p>
            <a:r>
              <a:rPr lang="en-US" dirty="0" smtClean="0"/>
              <a:t>	A </a:t>
            </a:r>
            <a:r>
              <a:rPr lang="en-US" b="1" dirty="0" smtClean="0"/>
              <a:t>NATIONAL MONUMENT </a:t>
            </a:r>
            <a:r>
              <a:rPr lang="en-US" dirty="0" smtClean="0"/>
              <a:t>is intended to preserve at least one nationally significant resource. It is usually smaller than a national park and lacks its diversity of attractions.</a:t>
            </a:r>
          </a:p>
          <a:p>
            <a:r>
              <a:rPr lang="en-US" dirty="0" smtClean="0"/>
              <a:t>	In 1974, Big Cypress and Big Thicket were authorized as the first </a:t>
            </a:r>
            <a:r>
              <a:rPr lang="en-US" b="1" dirty="0" smtClean="0"/>
              <a:t>NATIONAL PRESERVES</a:t>
            </a:r>
            <a:r>
              <a:rPr lang="en-US" dirty="0" smtClean="0"/>
              <a:t>. This category is established primarily for the protection of certain resources.  Activities like hunting and fishing or the extraction of minerals and fuels may be permitted if they do not jeopardize the natural values.  </a:t>
            </a:r>
            <a:r>
              <a:rPr lang="en-US" b="1" dirty="0" smtClean="0"/>
              <a:t>NATIONAL RESERVES </a:t>
            </a:r>
            <a:r>
              <a:rPr lang="en-US" dirty="0" smtClean="0"/>
              <a:t>are similar to the preserves.  Management may be transferred to local or state authorities.  The first reserve, City of Rocks, was established in 1988.</a:t>
            </a:r>
          </a:p>
          <a:p>
            <a:r>
              <a:rPr lang="en-US" dirty="0" smtClean="0"/>
              <a:t>	Preserving shoreline areas and offshore islands, the </a:t>
            </a:r>
            <a:r>
              <a:rPr lang="en-US" b="1" dirty="0" smtClean="0"/>
              <a:t>NATIONAL LAKESHORES </a:t>
            </a:r>
            <a:r>
              <a:rPr lang="en-US" dirty="0" smtClean="0"/>
              <a:t>and </a:t>
            </a:r>
            <a:r>
              <a:rPr lang="en-US" b="1" dirty="0" smtClean="0"/>
              <a:t>NATIONAL SEASHORES </a:t>
            </a:r>
            <a:r>
              <a:rPr lang="en-US" dirty="0" smtClean="0"/>
              <a:t>focus on the preservation of natural values while at the same time providing water-oriented recreation.  Although national lakeshores can be established on any natural freshwater lake, the existing four are all located on the Great Lakes. The national seashores are on the Atlantic, Gulf, and Pacific coasts.</a:t>
            </a:r>
          </a:p>
          <a:p>
            <a:r>
              <a:rPr lang="en-US" dirty="0" smtClean="0"/>
              <a:t>	</a:t>
            </a:r>
            <a:r>
              <a:rPr lang="en-US" b="1" dirty="0" smtClean="0"/>
              <a:t>NATIONAL RIVERS </a:t>
            </a:r>
            <a:r>
              <a:rPr lang="en-US" dirty="0" smtClean="0"/>
              <a:t>and </a:t>
            </a:r>
            <a:r>
              <a:rPr lang="en-US" b="1" dirty="0" smtClean="0"/>
              <a:t>WILD AND SCENIC RIVERWAYS </a:t>
            </a:r>
            <a:r>
              <a:rPr lang="en-US" dirty="0" smtClean="0"/>
              <a:t>preserve free flowing streams and their immediate environment with at least one outstandingly remarkable natural, cultural, or recreational value. They must flow naturally without major alteration of the waterway by dams, diversion, or otherwise alteration. Besides protecting and enhancing rivers, these areas provide opportunities for outdoor activities like hiking, canoeing, and hunting.</a:t>
            </a:r>
          </a:p>
          <a:p>
            <a:r>
              <a:rPr lang="en-US" dirty="0" smtClean="0"/>
              <a:t>	</a:t>
            </a:r>
            <a:r>
              <a:rPr lang="en-US" b="1" dirty="0" smtClean="0"/>
              <a:t>NATIONAL SCENIC TRAILS </a:t>
            </a:r>
            <a:r>
              <a:rPr lang="en-US" dirty="0" smtClean="0"/>
              <a:t>are generally long distance footpaths winding through areas of natural beauty. </a:t>
            </a:r>
            <a:r>
              <a:rPr lang="en-US" b="1" dirty="0" smtClean="0"/>
              <a:t>NATIONAL HISTORIC TRAILS </a:t>
            </a:r>
            <a:r>
              <a:rPr lang="en-US" dirty="0" smtClean="0"/>
              <a:t>recognize original trails or routes of travel of national historical significance.</a:t>
            </a:r>
          </a:p>
          <a:p>
            <a:pPr algn="ctr"/>
            <a:r>
              <a:rPr lang="en-US" b="1" dirty="0" smtClean="0">
                <a:solidFill>
                  <a:srgbClr val="FF0000"/>
                </a:solidFill>
                <a:effectLst>
                  <a:outerShdw dist="38100" dir="7200000" algn="ctr" rotWithShape="0">
                    <a:schemeClr val="tx1"/>
                  </a:outerShdw>
                </a:effectLst>
              </a:rPr>
              <a:t>IMPORTANCE IN HISTORY</a:t>
            </a:r>
          </a:p>
          <a:p>
            <a:r>
              <a:rPr lang="en-US" dirty="0" smtClean="0"/>
              <a:t>	Although best known for its great scenic parks, over half the areas of the National Park System preserve places and commemorate persons, events, and activities important in the nation’s history. These range from archeological sites associated with prehistoric Indian civilizations to sites related to the lives of modern Americans. Historical areas are customarily preserved or restored to reflect their appearance during the period of their greatest historical significance.</a:t>
            </a:r>
          </a:p>
          <a:p>
            <a:r>
              <a:rPr lang="en-US" dirty="0" smtClean="0"/>
              <a:t>	In recent years, </a:t>
            </a:r>
            <a:r>
              <a:rPr lang="en-US" b="1" dirty="0" smtClean="0"/>
              <a:t>NATIONAL HISTORIC SITE </a:t>
            </a:r>
            <a:r>
              <a:rPr lang="en-US" dirty="0" smtClean="0"/>
              <a:t>has been the title most commonly applied by Congress in authorizing the addition of such areas to the National Park System.  A wide variety of titles—national military park, national battlefield park, national battlefield site, and national battlefield—has been used for areas associated with American military history.  But other areas like national monuments and national historical parks may include features associated with military history.  </a:t>
            </a:r>
            <a:r>
              <a:rPr lang="en-US" b="1" dirty="0" smtClean="0"/>
              <a:t>NATIONAL HISTORICAL PARKS</a:t>
            </a:r>
            <a:r>
              <a:rPr lang="en-US" dirty="0" smtClean="0"/>
              <a:t> are commonly areas of greater physical extent and complexity than national historic sites. The lone international historic site refers to a site relevant to both U.S. and Canadian history.</a:t>
            </a:r>
          </a:p>
          <a:p>
            <a:r>
              <a:rPr lang="en-US" dirty="0" smtClean="0"/>
              <a:t>	The title </a:t>
            </a:r>
            <a:r>
              <a:rPr lang="en-US" b="1" dirty="0" smtClean="0"/>
              <a:t>NATIONAL MEMORIAL </a:t>
            </a:r>
            <a:r>
              <a:rPr lang="en-US" dirty="0" smtClean="0"/>
              <a:t>is most often used for areas that are primarily commemorative. They need not be sites or structures historically associated with their subjects. For example, the home of Abraham Lincoln in Springfield, Ill., is a national historic site, but the Lincoln Memorial in the District of Columbia is a national memorial.  Several areas whose titles do not include the words “national memorial” are nevertheless classified as memorials.  These are Franklin Delano Roosevelt Memorial, Korean War Veterans Memorial, Lincoln Memorial, Lyndon Baines Johnson Memorial Grove, Theodore Roosevelt Island, Thomas Jefferson Memorial, Vietnam Veterans Memorial, Washington Monument, and World War II Memorial in the District of Columbia; Jefferson National Expansion Memorial in Missouri; Perry’s Victory in Ohio; and Arlington House in Virginia.</a:t>
            </a:r>
          </a:p>
          <a:p>
            <a:r>
              <a:rPr lang="en-US" dirty="0" smtClean="0"/>
              <a:t>	Originally, </a:t>
            </a:r>
            <a:r>
              <a:rPr lang="en-US" b="1" dirty="0" smtClean="0"/>
              <a:t>NATIONAL RECREATION AREAS </a:t>
            </a:r>
            <a:r>
              <a:rPr lang="en-US" dirty="0" smtClean="0"/>
              <a:t>in the park system were units surrounding reservoirs impounded by dams built by other federal agencies. The National Park Service manages many of these areas under cooperative agreements. The concept of recreational areas has grown to encompass other lands and waters set aside for recreational use by acts of Congress and now includes major areas in urban centers.  There are also national recreation areas outside the National Park System that are administered by the Forest Service, U.S. Department of Agriculture.</a:t>
            </a:r>
          </a:p>
          <a:p>
            <a:r>
              <a:rPr lang="en-US" dirty="0" smtClean="0"/>
              <a:t>	</a:t>
            </a:r>
            <a:r>
              <a:rPr lang="en-US" b="1" dirty="0" smtClean="0"/>
              <a:t>NATIONAL PARKWAYS </a:t>
            </a:r>
            <a:r>
              <a:rPr lang="en-US" dirty="0" smtClean="0"/>
              <a:t>encompass ribbons of land flanking roadways and offer an opportunity for driving through areas of scenic interest. They are not designed for high speed travel. Besides the four areas set aside as parkways, other units of the National Park System include parkways within their boundaries.</a:t>
            </a:r>
          </a:p>
          <a:p>
            <a:r>
              <a:rPr lang="en-US" dirty="0" smtClean="0"/>
              <a:t>	One area of the National Park System has been set aside primarily as a </a:t>
            </a:r>
            <a:r>
              <a:rPr lang="en-US" b="1" dirty="0" smtClean="0"/>
              <a:t>SITE FOR THE PERFORMING ARTS</a:t>
            </a:r>
            <a:r>
              <a:rPr lang="en-US" dirty="0" smtClean="0"/>
              <a:t>. This is Wolf Trap National Park for the Performing Arts, Virginia, America’s first such national park. Two historical areas, Ford’s Theatre National Historic Site, in Washington, D.C., and Chamizal National Memorial, Texas, also provide facilities for the performing arts.</a:t>
            </a:r>
          </a:p>
        </p:txBody>
      </p:sp>
      <p:sp useBgFill="1">
        <p:nvSpPr>
          <p:cNvPr id="4" name="TextBox 3"/>
          <p:cNvSpPr txBox="1"/>
          <p:nvPr/>
        </p:nvSpPr>
        <p:spPr>
          <a:xfrm>
            <a:off x="0" y="0"/>
            <a:ext cx="9144000" cy="707886"/>
          </a:xfrm>
          <a:prstGeom prst="rect">
            <a:avLst/>
          </a:prstGeom>
          <a:ln w="25400">
            <a:solidFill>
              <a:schemeClr val="tx1"/>
            </a:solidFill>
          </a:ln>
        </p:spPr>
        <p:txBody>
          <a:bodyPr wrap="square" rtlCol="0">
            <a:spAutoFit/>
          </a:bodyPr>
          <a:lstStyle/>
          <a:p>
            <a:pPr algn="ctr"/>
            <a:r>
              <a:rPr lang="en-US" sz="4000" b="1" dirty="0" smtClean="0">
                <a:latin typeface="Comic Sans MS" pitchFamily="66" charset="0"/>
              </a:rPr>
              <a:t>What’s in a name?</a:t>
            </a:r>
            <a:endParaRPr lang="en-US" sz="4000" b="1" dirty="0">
              <a:latin typeface="Comic Sans MS" pitchFamily="66" charset="0"/>
            </a:endParaRPr>
          </a:p>
        </p:txBody>
      </p:sp>
      <p:cxnSp>
        <p:nvCxnSpPr>
          <p:cNvPr id="6" name="Straight Connector 5"/>
          <p:cNvCxnSpPr/>
          <p:nvPr/>
        </p:nvCxnSpPr>
        <p:spPr>
          <a:xfrm>
            <a:off x="2667000" y="2057400"/>
            <a:ext cx="4343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grpId="1" nodeType="clickEffect">
                                  <p:stCondLst>
                                    <p:cond delay="0"/>
                                  </p:stCondLst>
                                  <p:childTnLst>
                                    <p:animMotion origin="layout" path="M 0 -4.84109E-6 L 0.00833 -2.4947 " pathEditMode="relative" rAng="0" ptsTypes="AA">
                                      <p:cBhvr>
                                        <p:cTn id="11" dur="20000" fill="hold"/>
                                        <p:tgtEl>
                                          <p:spTgt spid="2"/>
                                        </p:tgtEl>
                                        <p:attrNameLst>
                                          <p:attrName>ppt_x</p:attrName>
                                          <p:attrName>ppt_y</p:attrName>
                                        </p:attrNameLst>
                                      </p:cBhvr>
                                      <p:rCtr x="4" y="-1247"/>
                                    </p:animMotion>
                                  </p:childTnLst>
                                </p:cTn>
                              </p:par>
                            </p:childTnLst>
                          </p:cTn>
                        </p:par>
                        <p:par>
                          <p:cTn id="12" fill="hold">
                            <p:stCondLst>
                              <p:cond delay="20000"/>
                            </p:stCondLst>
                            <p:childTnLst>
                              <p:par>
                                <p:cTn id="13" presetID="10" presetClass="exit" presetSubtype="0" fill="hold" grpId="2" nodeType="afterEffect">
                                  <p:stCondLst>
                                    <p:cond delay="0"/>
                                  </p:stCondLst>
                                  <p:childTnLst>
                                    <p:animEffect transition="out" filter="fade">
                                      <p:cBhvr>
                                        <p:cTn id="14" dur="1000"/>
                                        <p:tgtEl>
                                          <p:spTgt spid="2"/>
                                        </p:tgtEl>
                                      </p:cBhvr>
                                    </p:animEffect>
                                    <p:set>
                                      <p:cBhvr>
                                        <p:cTn id="15" dur="1" fill="hold">
                                          <p:stCondLst>
                                            <p:cond delay="999"/>
                                          </p:stCondLst>
                                        </p:cTn>
                                        <p:tgtEl>
                                          <p:spTgt spid="2"/>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2" grpId="1" animBg="1"/>
      <p:bldP spid="2" grpId="2" animBg="1"/>
    </p:bldLst>
  </p:timing>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17358598"/>
          </a:xfrm>
          <a:prstGeom prst="rect">
            <a:avLst/>
          </a:prstGeom>
        </p:spPr>
        <p:txBody>
          <a:bodyPr wrap="square">
            <a:spAutoFit/>
          </a:bodyPr>
          <a:lstStyle/>
          <a:p>
            <a:pPr algn="ctr"/>
            <a:r>
              <a:rPr lang="en-US" sz="2400" b="1" dirty="0" smtClean="0"/>
              <a:t>NAMING CONVENTIONS:</a:t>
            </a:r>
            <a:endParaRPr lang="en-US" sz="2400" b="1" dirty="0" smtClean="0">
              <a:hlinkClick r:id="rId2"/>
            </a:endParaRPr>
          </a:p>
          <a:p>
            <a:r>
              <a:rPr lang="en-US" dirty="0" smtClean="0">
                <a:hlinkClick r:id="rId2"/>
              </a:rPr>
              <a:t>https://www.rei.com/blog/news/bears-ears-grand-staircase-escalante-the-ins-and-outs-of-a-national-monument</a:t>
            </a:r>
            <a:endParaRPr lang="en-US" dirty="0" smtClean="0"/>
          </a:p>
          <a:p>
            <a:r>
              <a:rPr lang="en-US" dirty="0" smtClean="0"/>
              <a:t>	16 presidents have used the Antiquities Act of 1906 to establish or enlarge national monuments. The Antiquities Act can be utilized to protect natural, cultural and historical places as national monuments; to expand current monument boundaries; to designate current monuments as national parks; and to allocate resources for monument management. Congress, too, can declare a national monument, which has happened 45 times, according to the National Park Service. In addition, Congress has used the Antiquities Act to </a:t>
            </a:r>
            <a:r>
              <a:rPr lang="en-US" dirty="0" err="1" smtClean="0"/>
              <a:t>redesignate</a:t>
            </a:r>
            <a:r>
              <a:rPr lang="en-US" dirty="0" smtClean="0"/>
              <a:t> more than two dozen national monuments as national parks.</a:t>
            </a:r>
          </a:p>
          <a:p>
            <a:r>
              <a:rPr lang="en-US" dirty="0" smtClean="0"/>
              <a:t>	</a:t>
            </a:r>
            <a:r>
              <a:rPr lang="en-US" b="1" dirty="0" smtClean="0"/>
              <a:t>National Monuments</a:t>
            </a:r>
          </a:p>
          <a:p>
            <a:r>
              <a:rPr lang="en-US" dirty="0" smtClean="0"/>
              <a:t>	Comparable to national parks, designated national monuments are one of the highest levels of protection for public lands.  This also means they are more restrictive for use, by both recreationalists and other users, like ranchers, loggers, etc.  Monument designations do not always include language about recreation access.  Many monuments allow activities like camping, horseback riding, motorized vehicles (on designated roads), etc.</a:t>
            </a:r>
          </a:p>
          <a:p>
            <a:r>
              <a:rPr lang="en-US" dirty="0" smtClean="0"/>
              <a:t>	National monuments can be managed by the National Park Service, the U.S. Forest Service, the U.S. Fish and Wildlife Service, the Bureau of Land Management or the National Oceanic and Atmospheric Administration.  National monument designation grandfathers in “existing rights,” such as oil leases, access to private property, mining claims and livestock grazing.  However, it does protect the land from additional extraction leases.</a:t>
            </a:r>
          </a:p>
          <a:p>
            <a:r>
              <a:rPr lang="en-US" dirty="0" smtClean="0"/>
              <a:t>	Mission (Antiquities Act): “to preserve for present and future generations the historic, scientific, commemorative, and cultural values of the archaeological and historic sites and structures on these lands.”  Primary resources managed by National Monuments are  Land, wildlife and historical conservation.</a:t>
            </a:r>
          </a:p>
          <a:p>
            <a:r>
              <a:rPr lang="en-US" b="1" dirty="0" smtClean="0"/>
              <a:t>	Bureau of Land Management Land (BLM)</a:t>
            </a:r>
          </a:p>
          <a:p>
            <a:r>
              <a:rPr lang="en-US" dirty="0" smtClean="0"/>
              <a:t>	Although some land management agencies focus on a single use, like recreation or historical preservation, BLM land is mandated for </a:t>
            </a:r>
            <a:r>
              <a:rPr lang="en-US" b="1" dirty="0" smtClean="0"/>
              <a:t>multiple use</a:t>
            </a:r>
            <a:r>
              <a:rPr lang="en-US" dirty="0" smtClean="0"/>
              <a:t>.  This includes a wider range of outdoor recreation, resource extraction, livestock grazing, logging, renewable energy development, wild horse management and more. These activities are allowed on BLM land unless there is a special designation otherwise.  Many recreationalists seek out BLM land for dispersed camping.</a:t>
            </a:r>
          </a:p>
          <a:p>
            <a:r>
              <a:rPr lang="en-US" dirty="0" smtClean="0"/>
              <a:t>	The BLM administers all regions of the Grand Staircase-Escalante National Monument. It was the first national monument to be managed by the BLM.  </a:t>
            </a:r>
          </a:p>
          <a:p>
            <a:r>
              <a:rPr lang="en-US" dirty="0" smtClean="0"/>
              <a:t>	Mission: “… to sustain the health, diversity and productivity of the public lands for the use and enjoyment of present and future generations.”   Primary resources managed by BLM Land: Domestic grazing, mining, timber, energy extraction, fish and wildlife habitat</a:t>
            </a:r>
          </a:p>
          <a:p>
            <a:r>
              <a:rPr lang="en-US" b="1" dirty="0" smtClean="0"/>
              <a:t>	Wilderness Study Areas (WSA)</a:t>
            </a:r>
          </a:p>
          <a:p>
            <a:r>
              <a:rPr lang="en-US" dirty="0" smtClean="0"/>
              <a:t>	These undeveloped, </a:t>
            </a:r>
            <a:r>
              <a:rPr lang="en-US" dirty="0" err="1" smtClean="0"/>
              <a:t>roadless</a:t>
            </a:r>
            <a:r>
              <a:rPr lang="en-US" dirty="0" smtClean="0"/>
              <a:t> federal lands are maintained by the BLM in their natural conditions.  WSAs have been inventoried by Congress and found to have qualifying characteristics including size, naturalness and solitude opportunities. They are not designated wilderness, the highest level of protection for federal lands, but have the potential to become so with congressional approval.  WSAs are generally managed in the same way as wilderness areas, though some have permitted mechanized activities, like mountain biking.</a:t>
            </a:r>
          </a:p>
          <a:p>
            <a:r>
              <a:rPr lang="en-US" dirty="0" smtClean="0"/>
              <a:t>	You can camp in wilderness study areas, and engage in low-impact, non-mechanized activities like hiking, horseback riding, fishing and hunting.</a:t>
            </a:r>
          </a:p>
          <a:p>
            <a:r>
              <a:rPr lang="en-US" dirty="0" smtClean="0"/>
              <a:t>	Mission: To retain land’s primeval character without permanent improvements, structures or human habitation.  Primary resources managed in Wilderness Study Areas are Land and wildlife.</a:t>
            </a:r>
          </a:p>
          <a:p>
            <a:r>
              <a:rPr lang="en-US" dirty="0" smtClean="0"/>
              <a:t>	</a:t>
            </a:r>
            <a:r>
              <a:rPr lang="en-US" b="1" dirty="0" smtClean="0"/>
              <a:t>National Forests</a:t>
            </a:r>
          </a:p>
          <a:p>
            <a:r>
              <a:rPr lang="en-US" dirty="0" smtClean="0"/>
              <a:t>	Managed by the U.S. Forest Service, national forests are landscapes protected under a multiple use concept. This means they can be used for everything from recreation and logging to mineral extraction and grazing.  National forests are often located near national parks, often as a “protective buffer zone,” according to the Department of Interior.  The U.S. Forest Service manages 154 national forests and 20 grasslands.</a:t>
            </a:r>
          </a:p>
          <a:p>
            <a:r>
              <a:rPr lang="en-US" dirty="0" smtClean="0"/>
              <a:t>	Mission (USDA): “… to sustain the health, diversity, and productivity of the Nation’s forests and grasslands to meet the needs of present and future generations.”  Primary resources managed in National Forests are Forest products, domestic grazing, fish and wildlife habitat. </a:t>
            </a:r>
          </a:p>
          <a:p>
            <a:r>
              <a:rPr lang="en-US" dirty="0" smtClean="0"/>
              <a:t>	</a:t>
            </a:r>
            <a:r>
              <a:rPr lang="en-US" b="1" dirty="0" smtClean="0"/>
              <a:t>Trust Land</a:t>
            </a:r>
          </a:p>
          <a:p>
            <a:r>
              <a:rPr lang="en-US" dirty="0" smtClean="0"/>
              <a:t>	According to the School and Institutional Trust Lands Administration (SITLA): “Unlike public lands, trust lands are parcels of land held in trust to support 12 state institutions, primarily public schools, but also state hospitals, teaching colleges, and universities. </a:t>
            </a:r>
          </a:p>
        </p:txBody>
      </p:sp>
    </p:spTree>
  </p:cSld>
  <p:clrMapOvr>
    <a:masterClrMapping/>
  </p:clrMapOv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473398"/>
            <a:ext cx="9144000" cy="4308872"/>
          </a:xfrm>
          <a:prstGeom prst="rect">
            <a:avLst/>
          </a:prstGeom>
        </p:spPr>
        <p:txBody>
          <a:bodyPr wrap="square">
            <a:spAutoFit/>
          </a:bodyPr>
          <a:lstStyle/>
          <a:p>
            <a:pPr algn="ctr"/>
            <a:r>
              <a:rPr lang="en-US" sz="4000" b="1" dirty="0" smtClean="0">
                <a:latin typeface="Arial Narrow" pitchFamily="34" charset="0"/>
              </a:rPr>
              <a:t>“There are no specific guidelines for park designations in the National Park System.  Congress has wide latitude when assigning titles in each unit’s establishing legislation.“</a:t>
            </a:r>
          </a:p>
          <a:p>
            <a:pPr algn="ctr"/>
            <a:endParaRPr lang="en-US" sz="1000" dirty="0" smtClean="0"/>
          </a:p>
          <a:p>
            <a:r>
              <a:rPr lang="en-US" sz="3600" dirty="0" smtClean="0"/>
              <a:t>		        -  </a:t>
            </a:r>
            <a:r>
              <a:rPr lang="en-US" sz="3200" dirty="0" smtClean="0"/>
              <a:t>Laura B. </a:t>
            </a:r>
            <a:r>
              <a:rPr lang="en-US" sz="3200" dirty="0" err="1" smtClean="0"/>
              <a:t>Comay</a:t>
            </a:r>
            <a:r>
              <a:rPr lang="en-US" sz="3200" dirty="0" smtClean="0"/>
              <a:t> </a:t>
            </a:r>
          </a:p>
          <a:p>
            <a:r>
              <a:rPr lang="en-US" sz="3200" dirty="0" smtClean="0"/>
              <a:t>		             Analyst in Natural Resources Policy</a:t>
            </a:r>
          </a:p>
          <a:p>
            <a:pPr algn="ctr"/>
            <a:endParaRPr lang="en-US" sz="3600" dirty="0"/>
          </a:p>
        </p:txBody>
      </p:sp>
      <p:sp useBgFill="1">
        <p:nvSpPr>
          <p:cNvPr id="4" name="TextBox 3"/>
          <p:cNvSpPr txBox="1"/>
          <p:nvPr/>
        </p:nvSpPr>
        <p:spPr>
          <a:xfrm>
            <a:off x="0" y="0"/>
            <a:ext cx="9144000" cy="707886"/>
          </a:xfrm>
          <a:prstGeom prst="rect">
            <a:avLst/>
          </a:prstGeom>
          <a:ln w="25400">
            <a:solidFill>
              <a:schemeClr val="tx1"/>
            </a:solidFill>
          </a:ln>
        </p:spPr>
        <p:txBody>
          <a:bodyPr wrap="square" rtlCol="0">
            <a:spAutoFit/>
          </a:bodyPr>
          <a:lstStyle/>
          <a:p>
            <a:pPr algn="ctr"/>
            <a:r>
              <a:rPr lang="en-US" sz="4000" b="1" dirty="0" smtClean="0">
                <a:latin typeface="Comic Sans MS" pitchFamily="66" charset="0"/>
              </a:rPr>
              <a:t>What’s in a name?</a:t>
            </a:r>
            <a:endParaRPr lang="en-US" sz="4000" b="1" dirty="0">
              <a:latin typeface="Comic Sans MS" pitchFamily="66" charset="0"/>
            </a:endParaRPr>
          </a:p>
        </p:txBody>
      </p:sp>
      <p:sp>
        <p:nvSpPr>
          <p:cNvPr id="5" name="TextBox 4"/>
          <p:cNvSpPr txBox="1"/>
          <p:nvPr/>
        </p:nvSpPr>
        <p:spPr>
          <a:xfrm rot="21028291">
            <a:off x="1092138" y="2564867"/>
            <a:ext cx="7032694" cy="1569660"/>
          </a:xfrm>
          <a:prstGeom prst="rect">
            <a:avLst/>
          </a:prstGeom>
          <a:solidFill>
            <a:schemeClr val="bg1"/>
          </a:solidFill>
        </p:spPr>
        <p:txBody>
          <a:bodyPr wrap="none" rtlCol="0">
            <a:spAutoFit/>
          </a:bodyPr>
          <a:lstStyle/>
          <a:p>
            <a:pPr algn="ctr"/>
            <a:r>
              <a:rPr lang="en-US" sz="4800" b="1" dirty="0" smtClean="0"/>
              <a:t>Want to see more? </a:t>
            </a:r>
          </a:p>
          <a:p>
            <a:pPr algn="ctr"/>
            <a:r>
              <a:rPr lang="en-US" sz="4800" b="1" dirty="0" smtClean="0"/>
              <a:t>. . . check the hidden slides</a:t>
            </a:r>
            <a:endParaRPr lang="en-US" sz="4800" b="1" dirty="0"/>
          </a:p>
        </p:txBody>
      </p:sp>
      <p:cxnSp>
        <p:nvCxnSpPr>
          <p:cNvPr id="7" name="Straight Connector 6"/>
          <p:cNvCxnSpPr/>
          <p:nvPr/>
        </p:nvCxnSpPr>
        <p:spPr>
          <a:xfrm>
            <a:off x="2667000" y="2057400"/>
            <a:ext cx="4343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10363200" cy="15604272"/>
          </a:xfrm>
          <a:prstGeom prst="rect">
            <a:avLst/>
          </a:prstGeom>
        </p:spPr>
        <p:txBody>
          <a:bodyPr wrap="square">
            <a:spAutoFit/>
          </a:bodyPr>
          <a:lstStyle/>
          <a:p>
            <a:r>
              <a:rPr lang="en-US" dirty="0" smtClean="0">
                <a:hlinkClick r:id="rId2"/>
              </a:rPr>
              <a:t>https://sgp.fas.org/crs/misc/R41816.pdf</a:t>
            </a:r>
            <a:endParaRPr lang="en-US" dirty="0" smtClean="0"/>
          </a:p>
          <a:p>
            <a:r>
              <a:rPr lang="en-US" b="1" dirty="0" smtClean="0"/>
              <a:t>National Park System: What Do the Different Park Titles Signify? </a:t>
            </a:r>
          </a:p>
          <a:p>
            <a:r>
              <a:rPr lang="en-US" b="1" dirty="0" smtClean="0"/>
              <a:t>SUMMARY</a:t>
            </a:r>
          </a:p>
          <a:p>
            <a:r>
              <a:rPr lang="en-US" dirty="0" smtClean="0"/>
              <a:t>	Congress names individual units of the National Park System in the enabling legislation for each</a:t>
            </a:r>
          </a:p>
          <a:p>
            <a:r>
              <a:rPr lang="en-US" dirty="0" smtClean="0"/>
              <a:t>unit. In so doing, Congress establishes the range of titles used in the park system. The system’s</a:t>
            </a:r>
          </a:p>
          <a:p>
            <a:r>
              <a:rPr lang="en-US" dirty="0" smtClean="0"/>
              <a:t>398 units currently bear a wide range of titles—national park, national monument, national</a:t>
            </a:r>
          </a:p>
          <a:p>
            <a:r>
              <a:rPr lang="en-US" dirty="0" smtClean="0"/>
              <a:t>preserve, national historic site, national recreation area, national battlefield, and many others.</a:t>
            </a:r>
          </a:p>
          <a:p>
            <a:r>
              <a:rPr lang="en-US" dirty="0" smtClean="0"/>
              <a:t>This report addresses the significance of the different titles and discusses potential advantages</a:t>
            </a:r>
          </a:p>
          <a:p>
            <a:r>
              <a:rPr lang="en-US" dirty="0" smtClean="0"/>
              <a:t>and disadvantages of </a:t>
            </a:r>
            <a:r>
              <a:rPr lang="en-US" dirty="0" err="1" smtClean="0"/>
              <a:t>systemwide</a:t>
            </a:r>
            <a:r>
              <a:rPr lang="en-US" dirty="0" smtClean="0"/>
              <a:t> recommendations to simplify park nomenclature.</a:t>
            </a:r>
          </a:p>
          <a:p>
            <a:r>
              <a:rPr lang="en-US" dirty="0" smtClean="0"/>
              <a:t>Legislators are concerned with park titles in several ways. First, Congress must determine</a:t>
            </a:r>
          </a:p>
          <a:p>
            <a:r>
              <a:rPr lang="en-US" dirty="0" smtClean="0"/>
              <a:t>appropriate titles for individual units when parks are established. Although the laws, regulations,</a:t>
            </a:r>
          </a:p>
          <a:p>
            <a:r>
              <a:rPr lang="en-US" dirty="0" smtClean="0"/>
              <a:t>and policies governing the National Park System generally apply to all units regardless of title,</a:t>
            </a:r>
          </a:p>
          <a:p>
            <a:r>
              <a:rPr lang="en-US" dirty="0" smtClean="0"/>
              <a:t>some meaningful differences nonetheless exist among the designations. Congress has grouped</a:t>
            </a:r>
          </a:p>
          <a:p>
            <a:r>
              <a:rPr lang="en-US" dirty="0" smtClean="0"/>
              <a:t>similar units under similar titles and has authorized resource-intensive activities, such as sport</a:t>
            </a:r>
          </a:p>
          <a:p>
            <a:r>
              <a:rPr lang="en-US" dirty="0" smtClean="0"/>
              <a:t>hunting or off-road vehicle use, in some types of units more than in others. In particular, Congress</a:t>
            </a:r>
          </a:p>
          <a:p>
            <a:r>
              <a:rPr lang="en-US" dirty="0" smtClean="0"/>
              <a:t>has been reluctant to allow such activities in national parks, but has authorized them in national</a:t>
            </a:r>
          </a:p>
          <a:p>
            <a:r>
              <a:rPr lang="en-US" dirty="0" smtClean="0"/>
              <a:t>preserves, national recreation areas, and national seashores and lakeshores, among other areas. A</a:t>
            </a:r>
          </a:p>
          <a:p>
            <a:r>
              <a:rPr lang="en-US" dirty="0" smtClean="0"/>
              <a:t>few unit titles are further associated with specific statutory authorities that govern their creation</a:t>
            </a:r>
          </a:p>
          <a:p>
            <a:r>
              <a:rPr lang="en-US" dirty="0" smtClean="0"/>
              <a:t>or development. National monuments, for example, can be proclaimed by the President under the</a:t>
            </a:r>
          </a:p>
          <a:p>
            <a:r>
              <a:rPr lang="en-US" dirty="0" smtClean="0"/>
              <a:t>Antiquities Act of 1906 (whereas other types of units cannot). National scenic trails and wild and</a:t>
            </a:r>
          </a:p>
          <a:p>
            <a:r>
              <a:rPr lang="en-US" dirty="0" smtClean="0"/>
              <a:t>scenic rivers are subject to requirements of the National Trails System Act of 1968 (P.L. 90-543)</a:t>
            </a:r>
          </a:p>
          <a:p>
            <a:r>
              <a:rPr lang="en-US" dirty="0" smtClean="0"/>
              <a:t>and the Wild and Scenic Rivers Act of 1968 (P.L. 90-542), respectively, as well as general park</a:t>
            </a:r>
          </a:p>
          <a:p>
            <a:r>
              <a:rPr lang="en-US" dirty="0" smtClean="0"/>
              <a:t>authorities.</a:t>
            </a:r>
          </a:p>
          <a:p>
            <a:r>
              <a:rPr lang="en-US" dirty="0" smtClean="0"/>
              <a:t>	In addition to naming units when they are established, Congress also considers many proposals to</a:t>
            </a:r>
          </a:p>
          <a:p>
            <a:r>
              <a:rPr lang="en-US" dirty="0" err="1" smtClean="0"/>
              <a:t>retitle</a:t>
            </a:r>
            <a:r>
              <a:rPr lang="en-US" dirty="0" smtClean="0"/>
              <a:t> existing park units. Among other things, such proposals may aim to increase visitation at a</a:t>
            </a:r>
          </a:p>
          <a:p>
            <a:r>
              <a:rPr lang="en-US" dirty="0" smtClean="0"/>
              <a:t>given unit and thus to boost local and regional economies. For example, studies have suggested</a:t>
            </a:r>
          </a:p>
          <a:p>
            <a:r>
              <a:rPr lang="en-US" dirty="0" smtClean="0"/>
              <a:t>that the “national park” title attracts visitors and may bring economic benefits. Partly for this</a:t>
            </a:r>
          </a:p>
          <a:p>
            <a:r>
              <a:rPr lang="en-US" dirty="0" smtClean="0"/>
              <a:t>reason, local stakeholders have sometimes advocated for a name change to “national park” in</a:t>
            </a:r>
          </a:p>
          <a:p>
            <a:r>
              <a:rPr lang="en-US" dirty="0" smtClean="0"/>
              <a:t>units bearing other titles. Those opposing </a:t>
            </a:r>
            <a:r>
              <a:rPr lang="en-US" dirty="0" err="1" smtClean="0"/>
              <a:t>redesignations</a:t>
            </a:r>
            <a:r>
              <a:rPr lang="en-US" dirty="0" smtClean="0"/>
              <a:t> may be concerned that unwanted</a:t>
            </a:r>
          </a:p>
          <a:p>
            <a:r>
              <a:rPr lang="en-US" dirty="0" smtClean="0"/>
              <a:t>restrictions would be pursued along with a change in title.</a:t>
            </a:r>
          </a:p>
          <a:p>
            <a:r>
              <a:rPr lang="en-US" dirty="0" smtClean="0"/>
              <a:t>	An issue for Congress is whether the current wide array of park titles should be consolidated. The House Natural Resources Committee explored this question in 2010 hearings. The National Parks Second Century Commission, and the National Park Service (NPS) itself, have recommended</a:t>
            </a:r>
          </a:p>
          <a:p>
            <a:r>
              <a:rPr lang="en-US" dirty="0" smtClean="0"/>
              <a:t>reducing the number of park titles to better “brand” the units and make them more recognizable as part of the park system. Such branding could potentially bring more visitors to </a:t>
            </a:r>
            <a:r>
              <a:rPr lang="en-US" dirty="0" err="1" smtClean="0"/>
              <a:t>underrecognized</a:t>
            </a:r>
            <a:r>
              <a:rPr lang="en-US" dirty="0" smtClean="0"/>
              <a:t> units and thus help businesses in surrounding communities. On the other hand, the current, more loosely structured system maximizes Congress’s flexibility to title units to reflect their unique features. </a:t>
            </a:r>
          </a:p>
          <a:p>
            <a:r>
              <a:rPr lang="en-US" b="1" dirty="0" smtClean="0"/>
              <a:t>(additional material here on the website……)</a:t>
            </a:r>
          </a:p>
          <a:p>
            <a:r>
              <a:rPr lang="en-US" b="1" dirty="0" smtClean="0"/>
              <a:t>CONCLUSION</a:t>
            </a:r>
          </a:p>
          <a:p>
            <a:r>
              <a:rPr lang="en-US" dirty="0" smtClean="0"/>
              <a:t>	There are no specific guidelines for park designations in the National Park System. Congress has</a:t>
            </a:r>
          </a:p>
          <a:p>
            <a:r>
              <a:rPr lang="en-US" dirty="0" smtClean="0"/>
              <a:t>wide latitude when assigning titles in each unit’s establishing legislation. However, Congress has</a:t>
            </a:r>
          </a:p>
          <a:p>
            <a:r>
              <a:rPr lang="en-US" dirty="0" smtClean="0"/>
              <a:t>followed certain patterns in designating park units, and the title may thus signal important</a:t>
            </a:r>
          </a:p>
          <a:p>
            <a:r>
              <a:rPr lang="en-US" dirty="0" smtClean="0"/>
              <a:t>information about the unit. Moreover, the title can influence congressional decision making:</a:t>
            </a:r>
          </a:p>
          <a:p>
            <a:r>
              <a:rPr lang="en-US" dirty="0" smtClean="0"/>
              <a:t>legislators may be more willing, for example, to allow hunting in a national preserve than in a</a:t>
            </a:r>
          </a:p>
          <a:p>
            <a:r>
              <a:rPr lang="en-US" dirty="0" smtClean="0"/>
              <a:t>national park, or to consider management partnerships in a proposed reserve or preserve. Titles</a:t>
            </a:r>
          </a:p>
          <a:p>
            <a:r>
              <a:rPr lang="en-US" dirty="0" smtClean="0"/>
              <a:t>may influence the public as well: tourists may be more drawn to a national park than a national</a:t>
            </a:r>
          </a:p>
          <a:p>
            <a:r>
              <a:rPr lang="en-US" dirty="0" smtClean="0"/>
              <a:t>monument, for instance, so that the choice of title can have local economic consequences.</a:t>
            </a:r>
          </a:p>
          <a:p>
            <a:r>
              <a:rPr lang="en-US" dirty="0" smtClean="0"/>
              <a:t>Congress may consider these elements when determining titles for new park units or weighing</a:t>
            </a:r>
          </a:p>
          <a:p>
            <a:r>
              <a:rPr lang="en-US" dirty="0" smtClean="0"/>
              <a:t>proposals to </a:t>
            </a:r>
            <a:r>
              <a:rPr lang="en-US" dirty="0" err="1" smtClean="0"/>
              <a:t>retitle</a:t>
            </a:r>
            <a:r>
              <a:rPr lang="en-US" dirty="0" smtClean="0"/>
              <a:t> existing units.</a:t>
            </a:r>
          </a:p>
          <a:p>
            <a:r>
              <a:rPr lang="en-US" dirty="0" smtClean="0"/>
              <a:t>	A further issue for Congress is whether to simplify park nomenclature by reducing the number of</a:t>
            </a:r>
          </a:p>
          <a:p>
            <a:r>
              <a:rPr lang="en-US" dirty="0" smtClean="0"/>
              <a:t>titles currently in use. A consolidated nomenclature could potentially increase public knowledge</a:t>
            </a:r>
          </a:p>
          <a:p>
            <a:r>
              <a:rPr lang="en-US" dirty="0" smtClean="0"/>
              <a:t>of and interest in park units that are currently hard to identify as part of the National Park System.</a:t>
            </a:r>
          </a:p>
          <a:p>
            <a:r>
              <a:rPr lang="en-US" dirty="0" smtClean="0"/>
              <a:t>On the other hand, more rigid naming conventions could restrict Congress’s flexibility to choose</a:t>
            </a:r>
          </a:p>
          <a:p>
            <a:r>
              <a:rPr lang="en-US" dirty="0" smtClean="0"/>
              <a:t>the most appropriate name for a unit. </a:t>
            </a:r>
          </a:p>
          <a:p>
            <a:endParaRPr lang="en-US" dirty="0"/>
          </a:p>
        </p:txBody>
      </p:sp>
    </p:spTree>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381000"/>
            <a:ext cx="9144000" cy="3139321"/>
          </a:xfrm>
          <a:prstGeom prst="rect">
            <a:avLst/>
          </a:prstGeom>
        </p:spPr>
        <p:txBody>
          <a:bodyPr wrap="square">
            <a:spAutoFit/>
          </a:bodyPr>
          <a:lstStyle/>
          <a:p>
            <a:endParaRPr lang="en-US" dirty="0" smtClean="0"/>
          </a:p>
          <a:p>
            <a:r>
              <a:rPr lang="en-US" dirty="0" smtClean="0">
                <a:hlinkClick r:id="rId2"/>
              </a:rPr>
              <a:t>https://www.nps.gov/iceagefloods/pdf/f.pdf</a:t>
            </a:r>
            <a:endParaRPr lang="en-US" dirty="0" smtClean="0"/>
          </a:p>
          <a:p>
            <a:r>
              <a:rPr lang="en-US" b="1" dirty="0" smtClean="0"/>
              <a:t>Criteria for New Park Designation</a:t>
            </a:r>
          </a:p>
          <a:p>
            <a:r>
              <a:rPr lang="en-US" dirty="0" smtClean="0"/>
              <a:t>DETAILED INFORMATION ON RESTRICTIONS FOR SELECTION</a:t>
            </a:r>
            <a:endParaRPr lang="en-US" dirty="0" smtClean="0">
              <a:hlinkClick r:id="rId3"/>
            </a:endParaRPr>
          </a:p>
          <a:p>
            <a:endParaRPr lang="en-US" u="sng" dirty="0" smtClean="0">
              <a:hlinkClick r:id="rId3"/>
            </a:endParaRPr>
          </a:p>
          <a:p>
            <a:r>
              <a:rPr lang="en-US" u="sng" dirty="0" smtClean="0">
                <a:hlinkClick r:id="rId3"/>
              </a:rPr>
              <a:t>https://www.doi.gov/blog/americas-public-lands-explained</a:t>
            </a:r>
            <a:endParaRPr lang="en-US" dirty="0" smtClean="0"/>
          </a:p>
          <a:p>
            <a:r>
              <a:rPr lang="en-US" dirty="0" smtClean="0"/>
              <a:t>US Dept of Interior</a:t>
            </a:r>
          </a:p>
          <a:p>
            <a:r>
              <a:rPr lang="en-US" b="1" dirty="0" smtClean="0"/>
              <a:t>America’s Public Lands Explained</a:t>
            </a:r>
          </a:p>
          <a:p>
            <a:r>
              <a:rPr lang="en-US" dirty="0" smtClean="0"/>
              <a:t>DETAILED INFORMATION ABOUT NAMING CONVENTIONS</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0"/>
            <a:ext cx="9144000" cy="5782270"/>
            <a:chOff x="0" y="0"/>
            <a:chExt cx="9144000" cy="5782270"/>
          </a:xfrm>
        </p:grpSpPr>
        <p:sp>
          <p:nvSpPr>
            <p:cNvPr id="21" name="Rectangle 20"/>
            <p:cNvSpPr/>
            <p:nvPr/>
          </p:nvSpPr>
          <p:spPr>
            <a:xfrm>
              <a:off x="0" y="1473398"/>
              <a:ext cx="9144000" cy="4308872"/>
            </a:xfrm>
            <a:prstGeom prst="rect">
              <a:avLst/>
            </a:prstGeom>
          </p:spPr>
          <p:txBody>
            <a:bodyPr wrap="square">
              <a:spAutoFit/>
            </a:bodyPr>
            <a:lstStyle/>
            <a:p>
              <a:pPr algn="ctr"/>
              <a:r>
                <a:rPr lang="en-US" sz="4000" b="1" dirty="0" smtClean="0">
                  <a:latin typeface="Arial Narrow" pitchFamily="34" charset="0"/>
                </a:rPr>
                <a:t>“There are no specific guidelines for park designations in the National Park System.  Congress has wide latitude when assigning titles in each unit’s establishing legislation.“</a:t>
              </a:r>
            </a:p>
            <a:p>
              <a:pPr algn="ctr"/>
              <a:endParaRPr lang="en-US" sz="1000" dirty="0" smtClean="0"/>
            </a:p>
            <a:p>
              <a:r>
                <a:rPr lang="en-US" sz="3600" dirty="0" smtClean="0"/>
                <a:t>		        -  </a:t>
              </a:r>
              <a:r>
                <a:rPr lang="en-US" sz="3200" dirty="0" smtClean="0"/>
                <a:t>Laura B. </a:t>
              </a:r>
              <a:r>
                <a:rPr lang="en-US" sz="3200" dirty="0" err="1" smtClean="0"/>
                <a:t>Comay</a:t>
              </a:r>
              <a:r>
                <a:rPr lang="en-US" sz="3200" dirty="0" smtClean="0"/>
                <a:t> </a:t>
              </a:r>
            </a:p>
            <a:p>
              <a:r>
                <a:rPr lang="en-US" sz="3200" dirty="0" smtClean="0"/>
                <a:t>		             Analyst in Natural Resources Policy</a:t>
              </a:r>
            </a:p>
            <a:p>
              <a:pPr algn="ctr"/>
              <a:endParaRPr lang="en-US" sz="3600" dirty="0"/>
            </a:p>
          </p:txBody>
        </p:sp>
        <p:sp useBgFill="1">
          <p:nvSpPr>
            <p:cNvPr id="22" name="TextBox 21"/>
            <p:cNvSpPr txBox="1"/>
            <p:nvPr/>
          </p:nvSpPr>
          <p:spPr>
            <a:xfrm>
              <a:off x="0" y="0"/>
              <a:ext cx="9144000" cy="707886"/>
            </a:xfrm>
            <a:prstGeom prst="rect">
              <a:avLst/>
            </a:prstGeom>
            <a:ln w="25400">
              <a:solidFill>
                <a:schemeClr val="tx1"/>
              </a:solidFill>
            </a:ln>
          </p:spPr>
          <p:txBody>
            <a:bodyPr wrap="square" rtlCol="0">
              <a:spAutoFit/>
            </a:bodyPr>
            <a:lstStyle/>
            <a:p>
              <a:pPr algn="ctr"/>
              <a:r>
                <a:rPr lang="en-US" sz="4000" b="1" dirty="0" smtClean="0">
                  <a:latin typeface="Comic Sans MS" pitchFamily="66" charset="0"/>
                </a:rPr>
                <a:t>What’s in a name?</a:t>
              </a:r>
              <a:endParaRPr lang="en-US" sz="4000" b="1" dirty="0">
                <a:latin typeface="Comic Sans MS" pitchFamily="66" charset="0"/>
              </a:endParaRPr>
            </a:p>
          </p:txBody>
        </p:sp>
        <p:sp>
          <p:nvSpPr>
            <p:cNvPr id="23" name="TextBox 22"/>
            <p:cNvSpPr txBox="1"/>
            <p:nvPr/>
          </p:nvSpPr>
          <p:spPr>
            <a:xfrm rot="21028291">
              <a:off x="1092138" y="2564867"/>
              <a:ext cx="7032694" cy="1569660"/>
            </a:xfrm>
            <a:prstGeom prst="rect">
              <a:avLst/>
            </a:prstGeom>
            <a:solidFill>
              <a:schemeClr val="bg1"/>
            </a:solidFill>
          </p:spPr>
          <p:txBody>
            <a:bodyPr wrap="none" rtlCol="0">
              <a:spAutoFit/>
            </a:bodyPr>
            <a:lstStyle/>
            <a:p>
              <a:pPr algn="ctr"/>
              <a:r>
                <a:rPr lang="en-US" sz="4800" b="1" dirty="0" smtClean="0"/>
                <a:t>Want to see more? </a:t>
              </a:r>
            </a:p>
            <a:p>
              <a:pPr algn="ctr"/>
              <a:r>
                <a:rPr lang="en-US" sz="4800" b="1" dirty="0" smtClean="0"/>
                <a:t>. . . check the hidden slides</a:t>
              </a:r>
              <a:endParaRPr lang="en-US" sz="4800" b="1" dirty="0"/>
            </a:p>
          </p:txBody>
        </p:sp>
      </p:grpSp>
      <p:pic>
        <p:nvPicPr>
          <p:cNvPr id="1028"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grpSp>
        <p:nvGrpSpPr>
          <p:cNvPr id="9" name="Group 8"/>
          <p:cNvGrpSpPr/>
          <p:nvPr/>
        </p:nvGrpSpPr>
        <p:grpSpPr>
          <a:xfrm>
            <a:off x="3200400" y="838200"/>
            <a:ext cx="1711953" cy="5933420"/>
            <a:chOff x="3200400" y="915391"/>
            <a:chExt cx="1711953" cy="5856229"/>
          </a:xfrm>
        </p:grpSpPr>
        <p:sp>
          <p:nvSpPr>
            <p:cNvPr id="5" name="TextBox 4"/>
            <p:cNvSpPr txBox="1"/>
            <p:nvPr/>
          </p:nvSpPr>
          <p:spPr>
            <a:xfrm>
              <a:off x="3810000" y="6248400"/>
              <a:ext cx="1102353" cy="523220"/>
            </a:xfrm>
            <a:prstGeom prst="rect">
              <a:avLst/>
            </a:prstGeom>
            <a:solidFill>
              <a:schemeClr val="bg1"/>
            </a:solidFill>
          </p:spPr>
          <p:txBody>
            <a:bodyPr wrap="none" rtlCol="0">
              <a:spAutoFit/>
            </a:bodyPr>
            <a:lstStyle/>
            <a:p>
              <a:r>
                <a:rPr lang="en-US" sz="2800" b="1" dirty="0" smtClean="0">
                  <a:solidFill>
                    <a:srgbClr val="FF0000"/>
                  </a:solidFill>
                  <a:effectLst>
                    <a:outerShdw dist="38100" dir="7200000" algn="ctr" rotWithShape="0">
                      <a:schemeClr val="tx1"/>
                    </a:outerShdw>
                  </a:effectLst>
                </a:rPr>
                <a:t>oldest</a:t>
              </a:r>
              <a:endParaRPr lang="en-US" sz="2800" b="1" dirty="0">
                <a:solidFill>
                  <a:srgbClr val="FF0000"/>
                </a:solidFill>
                <a:effectLst>
                  <a:outerShdw dist="38100" dir="7200000" algn="ctr" rotWithShape="0">
                    <a:schemeClr val="tx1"/>
                  </a:outerShdw>
                </a:effectLst>
              </a:endParaRPr>
            </a:p>
          </p:txBody>
        </p:sp>
        <p:sp>
          <p:nvSpPr>
            <p:cNvPr id="6" name="TextBox 5"/>
            <p:cNvSpPr txBox="1"/>
            <p:nvPr/>
          </p:nvSpPr>
          <p:spPr>
            <a:xfrm>
              <a:off x="3200400" y="915391"/>
              <a:ext cx="1538691" cy="523220"/>
            </a:xfrm>
            <a:prstGeom prst="rect">
              <a:avLst/>
            </a:prstGeom>
            <a:solidFill>
              <a:schemeClr val="bg1"/>
            </a:solidFill>
          </p:spPr>
          <p:txBody>
            <a:bodyPr wrap="none" rtlCol="0">
              <a:spAutoFit/>
            </a:bodyPr>
            <a:lstStyle/>
            <a:p>
              <a:r>
                <a:rPr lang="en-US" sz="2800" b="1" dirty="0" smtClean="0">
                  <a:solidFill>
                    <a:srgbClr val="FF0000"/>
                  </a:solidFill>
                  <a:effectLst>
                    <a:outerShdw dist="38100" dir="7200000" algn="ctr" rotWithShape="0">
                      <a:schemeClr val="tx1"/>
                    </a:outerShdw>
                  </a:effectLst>
                </a:rPr>
                <a:t>youngest</a:t>
              </a:r>
              <a:endParaRPr lang="en-US" sz="2800" b="1" dirty="0">
                <a:solidFill>
                  <a:srgbClr val="FF0000"/>
                </a:solidFill>
                <a:effectLst>
                  <a:outerShdw dist="38100" dir="7200000" algn="ctr" rotWithShape="0">
                    <a:schemeClr val="tx1"/>
                  </a:outerShdw>
                </a:effectLst>
              </a:endParaRPr>
            </a:p>
          </p:txBody>
        </p:sp>
        <p:cxnSp>
          <p:nvCxnSpPr>
            <p:cNvPr id="8" name="Straight Connector 7"/>
            <p:cNvCxnSpPr/>
            <p:nvPr/>
          </p:nvCxnSpPr>
          <p:spPr>
            <a:xfrm rot="5400000">
              <a:off x="1866900" y="3924300"/>
              <a:ext cx="4800600" cy="1588"/>
            </a:xfrm>
            <a:prstGeom prst="line">
              <a:avLst/>
            </a:prstGeom>
            <a:ln w="50800">
              <a:solidFill>
                <a:srgbClr val="FF0000"/>
              </a:solidFill>
            </a:ln>
            <a:effectLst>
              <a:outerShdw dist="38100" dir="66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12" name="Oval 11"/>
          <p:cNvSpPr/>
          <p:nvPr/>
        </p:nvSpPr>
        <p:spPr>
          <a:xfrm>
            <a:off x="3962400" y="0"/>
            <a:ext cx="22860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315200" y="5663625"/>
            <a:ext cx="393056" cy="584775"/>
          </a:xfrm>
          <a:prstGeom prst="rect">
            <a:avLst/>
          </a:prstGeom>
          <a:noFill/>
        </p:spPr>
        <p:txBody>
          <a:bodyPr wrap="none" rtlCol="0">
            <a:spAutoFit/>
          </a:bodyPr>
          <a:lstStyle/>
          <a:p>
            <a:r>
              <a:rPr lang="en-US" sz="3200" b="1" dirty="0" smtClean="0">
                <a:solidFill>
                  <a:srgbClr val="FF0000"/>
                </a:solidFill>
                <a:effectLst>
                  <a:outerShdw dist="38100" dir="7200000" algn="ctr" rotWithShape="0">
                    <a:schemeClr val="tx1"/>
                  </a:outerShdw>
                </a:effectLst>
              </a:rPr>
              <a:t>1</a:t>
            </a:r>
            <a:endParaRPr lang="en-US" sz="3200" b="1" dirty="0">
              <a:solidFill>
                <a:srgbClr val="FF0000"/>
              </a:solidFill>
              <a:effectLst>
                <a:outerShdw dist="38100" dir="7200000" algn="ctr" rotWithShape="0">
                  <a:schemeClr val="tx1"/>
                </a:outerShdw>
              </a:effectLst>
            </a:endParaRPr>
          </a:p>
        </p:txBody>
      </p:sp>
      <p:sp>
        <p:nvSpPr>
          <p:cNvPr id="14" name="TextBox 13"/>
          <p:cNvSpPr txBox="1"/>
          <p:nvPr/>
        </p:nvSpPr>
        <p:spPr>
          <a:xfrm>
            <a:off x="7315200" y="6273225"/>
            <a:ext cx="393056" cy="584775"/>
          </a:xfrm>
          <a:prstGeom prst="rect">
            <a:avLst/>
          </a:prstGeom>
          <a:noFill/>
        </p:spPr>
        <p:txBody>
          <a:bodyPr wrap="none" rtlCol="0">
            <a:spAutoFit/>
          </a:bodyPr>
          <a:lstStyle/>
          <a:p>
            <a:r>
              <a:rPr lang="en-US" sz="3200" b="1" dirty="0" smtClean="0">
                <a:solidFill>
                  <a:srgbClr val="FF0000"/>
                </a:solidFill>
                <a:effectLst>
                  <a:outerShdw dist="38100" dir="7200000" algn="ctr" rotWithShape="0">
                    <a:schemeClr val="tx1"/>
                  </a:outerShdw>
                </a:effectLst>
              </a:rPr>
              <a:t>2</a:t>
            </a:r>
            <a:endParaRPr lang="en-US" sz="3200" b="1" dirty="0">
              <a:solidFill>
                <a:srgbClr val="FF0000"/>
              </a:solidFill>
              <a:effectLst>
                <a:outerShdw dist="38100" dir="7200000" algn="ctr" rotWithShape="0">
                  <a:schemeClr val="tx1"/>
                </a:outerShdw>
              </a:effectLst>
            </a:endParaRPr>
          </a:p>
        </p:txBody>
      </p:sp>
      <p:sp>
        <p:nvSpPr>
          <p:cNvPr id="15" name="TextBox 14"/>
          <p:cNvSpPr txBox="1"/>
          <p:nvPr/>
        </p:nvSpPr>
        <p:spPr>
          <a:xfrm>
            <a:off x="7303144" y="4343400"/>
            <a:ext cx="393056" cy="584775"/>
          </a:xfrm>
          <a:prstGeom prst="rect">
            <a:avLst/>
          </a:prstGeom>
          <a:noFill/>
        </p:spPr>
        <p:txBody>
          <a:bodyPr wrap="none" rtlCol="0">
            <a:spAutoFit/>
          </a:bodyPr>
          <a:lstStyle/>
          <a:p>
            <a:r>
              <a:rPr lang="en-US" sz="3200" b="1" dirty="0" smtClean="0">
                <a:solidFill>
                  <a:srgbClr val="FF0000"/>
                </a:solidFill>
                <a:effectLst>
                  <a:outerShdw dist="38100" dir="7200000" algn="ctr" rotWithShape="0">
                    <a:schemeClr val="tx1"/>
                  </a:outerShdw>
                </a:effectLst>
              </a:rPr>
              <a:t>3</a:t>
            </a:r>
            <a:endParaRPr lang="en-US" sz="3200" b="1" dirty="0">
              <a:solidFill>
                <a:srgbClr val="FF0000"/>
              </a:solidFill>
              <a:effectLst>
                <a:outerShdw dist="38100" dir="7200000" algn="ctr" rotWithShape="0">
                  <a:schemeClr val="tx1"/>
                </a:outerShdw>
              </a:effectLst>
            </a:endParaRPr>
          </a:p>
        </p:txBody>
      </p:sp>
      <p:sp>
        <p:nvSpPr>
          <p:cNvPr id="16" name="TextBox 15"/>
          <p:cNvSpPr txBox="1"/>
          <p:nvPr/>
        </p:nvSpPr>
        <p:spPr>
          <a:xfrm>
            <a:off x="7323353" y="863025"/>
            <a:ext cx="601447" cy="584775"/>
          </a:xfrm>
          <a:prstGeom prst="rect">
            <a:avLst/>
          </a:prstGeom>
          <a:noFill/>
        </p:spPr>
        <p:txBody>
          <a:bodyPr wrap="none" rtlCol="0">
            <a:spAutoFit/>
          </a:bodyPr>
          <a:lstStyle/>
          <a:p>
            <a:r>
              <a:rPr lang="en-US" sz="3200" b="1" dirty="0" smtClean="0">
                <a:solidFill>
                  <a:srgbClr val="FF0000"/>
                </a:solidFill>
                <a:effectLst>
                  <a:outerShdw dist="38100" dir="7200000" algn="ctr" rotWithShape="0">
                    <a:schemeClr val="tx1"/>
                  </a:outerShdw>
                </a:effectLst>
              </a:rPr>
              <a:t>10</a:t>
            </a:r>
            <a:endParaRPr lang="en-US" sz="3200" b="1" dirty="0">
              <a:solidFill>
                <a:srgbClr val="FF0000"/>
              </a:solidFill>
              <a:effectLst>
                <a:outerShdw dist="38100" dir="7200000" algn="ctr" rotWithShape="0">
                  <a:schemeClr val="tx1"/>
                </a:outerShdw>
              </a:effectLst>
            </a:endParaRPr>
          </a:p>
        </p:txBody>
      </p:sp>
      <p:sp>
        <p:nvSpPr>
          <p:cNvPr id="34" name="TextBox 33"/>
          <p:cNvSpPr txBox="1"/>
          <p:nvPr/>
        </p:nvSpPr>
        <p:spPr>
          <a:xfrm>
            <a:off x="-2057400" y="3048000"/>
            <a:ext cx="1538691" cy="530117"/>
          </a:xfrm>
          <a:prstGeom prst="rect">
            <a:avLst/>
          </a:prstGeom>
          <a:solidFill>
            <a:schemeClr val="bg1"/>
          </a:solidFill>
        </p:spPr>
        <p:txBody>
          <a:bodyPr wrap="none" rtlCol="0">
            <a:spAutoFit/>
          </a:bodyPr>
          <a:lstStyle/>
          <a:p>
            <a:r>
              <a:rPr lang="en-US" sz="2800" b="1" dirty="0" smtClean="0">
                <a:solidFill>
                  <a:srgbClr val="FF0000"/>
                </a:solidFill>
                <a:effectLst>
                  <a:outerShdw dist="38100" dir="7200000" algn="ctr" rotWithShape="0">
                    <a:schemeClr val="tx1"/>
                  </a:outerShdw>
                </a:effectLst>
              </a:rPr>
              <a:t>youngest</a:t>
            </a:r>
            <a:endParaRPr lang="en-US" sz="2800" b="1" dirty="0">
              <a:solidFill>
                <a:srgbClr val="FF0000"/>
              </a:solidFill>
              <a:effectLst>
                <a:outerShdw dist="38100" dir="7200000" algn="ctr" rotWithShape="0">
                  <a:schemeClr val="tx1"/>
                </a:outerShdw>
              </a:effectLst>
            </a:endParaRPr>
          </a:p>
        </p:txBody>
      </p:sp>
      <p:sp>
        <p:nvSpPr>
          <p:cNvPr id="25" name="TextBox 24"/>
          <p:cNvSpPr txBox="1"/>
          <p:nvPr/>
        </p:nvSpPr>
        <p:spPr>
          <a:xfrm>
            <a:off x="7315200" y="1905000"/>
            <a:ext cx="393056" cy="584775"/>
          </a:xfrm>
          <a:prstGeom prst="rect">
            <a:avLst/>
          </a:prstGeom>
          <a:noFill/>
        </p:spPr>
        <p:txBody>
          <a:bodyPr wrap="none" rtlCol="0">
            <a:spAutoFit/>
          </a:bodyPr>
          <a:lstStyle/>
          <a:p>
            <a:r>
              <a:rPr lang="en-US" sz="3200" b="1" dirty="0" smtClean="0">
                <a:solidFill>
                  <a:srgbClr val="FF0000"/>
                </a:solidFill>
                <a:effectLst>
                  <a:outerShdw dist="38100" dir="7200000" algn="ctr" rotWithShape="0">
                    <a:schemeClr val="tx1"/>
                  </a:outerShdw>
                </a:effectLst>
              </a:rPr>
              <a:t>9</a:t>
            </a:r>
            <a:endParaRPr lang="en-US" sz="3200" b="1" dirty="0">
              <a:solidFill>
                <a:srgbClr val="FF0000"/>
              </a:solidFill>
              <a:effectLst>
                <a:outerShdw dist="38100" dir="7200000" algn="ctr" rotWithShape="0">
                  <a:schemeClr val="tx1"/>
                </a:outerShdw>
              </a:effectLst>
            </a:endParaRPr>
          </a:p>
        </p:txBody>
      </p:sp>
      <p:sp>
        <p:nvSpPr>
          <p:cNvPr id="26" name="TextBox 25"/>
          <p:cNvSpPr txBox="1"/>
          <p:nvPr/>
        </p:nvSpPr>
        <p:spPr>
          <a:xfrm>
            <a:off x="7315200" y="5029200"/>
            <a:ext cx="393056" cy="584775"/>
          </a:xfrm>
          <a:prstGeom prst="rect">
            <a:avLst/>
          </a:prstGeom>
          <a:noFill/>
        </p:spPr>
        <p:txBody>
          <a:bodyPr wrap="none" rtlCol="0">
            <a:spAutoFit/>
          </a:bodyPr>
          <a:lstStyle/>
          <a:p>
            <a:r>
              <a:rPr lang="en-US" sz="3200" b="1" dirty="0" smtClean="0">
                <a:solidFill>
                  <a:srgbClr val="FF0000"/>
                </a:solidFill>
                <a:effectLst>
                  <a:outerShdw dist="38100" dir="7200000" algn="ctr" rotWithShape="0">
                    <a:schemeClr val="tx1"/>
                  </a:outerShdw>
                </a:effectLst>
              </a:rPr>
              <a:t>8</a:t>
            </a:r>
            <a:endParaRPr lang="en-US" sz="3200" b="1" dirty="0">
              <a:solidFill>
                <a:srgbClr val="FF0000"/>
              </a:solidFill>
              <a:effectLst>
                <a:outerShdw dist="38100" dir="7200000" algn="ctr" rotWithShape="0">
                  <a:schemeClr val="tx1"/>
                </a:outerShdw>
              </a:effectLst>
            </a:endParaRPr>
          </a:p>
        </p:txBody>
      </p:sp>
      <p:grpSp>
        <p:nvGrpSpPr>
          <p:cNvPr id="42" name="Group 41"/>
          <p:cNvGrpSpPr/>
          <p:nvPr/>
        </p:nvGrpSpPr>
        <p:grpSpPr>
          <a:xfrm>
            <a:off x="4038600" y="6324600"/>
            <a:ext cx="3200400" cy="457200"/>
            <a:chOff x="3429000" y="6553200"/>
            <a:chExt cx="3200400" cy="457200"/>
          </a:xfrm>
        </p:grpSpPr>
        <p:sp>
          <p:nvSpPr>
            <p:cNvPr id="41" name="Rectangle 40"/>
            <p:cNvSpPr/>
            <p:nvPr/>
          </p:nvSpPr>
          <p:spPr>
            <a:xfrm>
              <a:off x="3429000" y="6553200"/>
              <a:ext cx="3124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a:off x="3505200" y="6781800"/>
              <a:ext cx="3124200" cy="1588"/>
            </a:xfrm>
            <a:prstGeom prst="line">
              <a:avLst/>
            </a:prstGeom>
            <a:ln w="76200">
              <a:solidFill>
                <a:srgbClr val="FF0000"/>
              </a:solidFill>
              <a:prstDash val="sysDash"/>
            </a:ln>
            <a:effectLst/>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2743200" y="5715000"/>
            <a:ext cx="4419600" cy="457200"/>
            <a:chOff x="2667000" y="5715000"/>
            <a:chExt cx="4419600" cy="457200"/>
          </a:xfrm>
        </p:grpSpPr>
        <p:sp>
          <p:nvSpPr>
            <p:cNvPr id="43" name="Rectangle 42"/>
            <p:cNvSpPr/>
            <p:nvPr/>
          </p:nvSpPr>
          <p:spPr>
            <a:xfrm>
              <a:off x="2667000" y="5715000"/>
              <a:ext cx="4419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2743200" y="6019800"/>
              <a:ext cx="4343400" cy="1588"/>
            </a:xfrm>
            <a:prstGeom prst="line">
              <a:avLst/>
            </a:prstGeom>
            <a:ln w="76200">
              <a:solidFill>
                <a:srgbClr val="FF0000"/>
              </a:solidFill>
              <a:prstDash val="sysDash"/>
            </a:ln>
            <a:effectLst/>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3962400" y="4495800"/>
            <a:ext cx="3200400" cy="457200"/>
            <a:chOff x="3962400" y="4495800"/>
            <a:chExt cx="3200400" cy="457200"/>
          </a:xfrm>
        </p:grpSpPr>
        <p:sp>
          <p:nvSpPr>
            <p:cNvPr id="44" name="Rectangle 43"/>
            <p:cNvSpPr/>
            <p:nvPr/>
          </p:nvSpPr>
          <p:spPr>
            <a:xfrm>
              <a:off x="4038600" y="4495800"/>
              <a:ext cx="3124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3962400" y="4724400"/>
              <a:ext cx="3200400" cy="1588"/>
            </a:xfrm>
            <a:prstGeom prst="line">
              <a:avLst/>
            </a:prstGeom>
            <a:ln w="76200">
              <a:solidFill>
                <a:srgbClr val="FF0000"/>
              </a:solidFill>
              <a:prstDash val="sysDash"/>
            </a:ln>
            <a:effectLst/>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2819400" y="1981200"/>
            <a:ext cx="4419600" cy="457200"/>
            <a:chOff x="2209800" y="6553200"/>
            <a:chExt cx="4419600" cy="457200"/>
          </a:xfrm>
        </p:grpSpPr>
        <p:sp>
          <p:nvSpPr>
            <p:cNvPr id="48" name="Rectangle 47"/>
            <p:cNvSpPr/>
            <p:nvPr/>
          </p:nvSpPr>
          <p:spPr>
            <a:xfrm>
              <a:off x="3429000" y="6553200"/>
              <a:ext cx="3124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p:cNvCxnSpPr/>
            <p:nvPr/>
          </p:nvCxnSpPr>
          <p:spPr>
            <a:xfrm>
              <a:off x="2209800" y="6781800"/>
              <a:ext cx="4419600" cy="1588"/>
            </a:xfrm>
            <a:prstGeom prst="line">
              <a:avLst/>
            </a:prstGeom>
            <a:ln w="76200">
              <a:solidFill>
                <a:srgbClr val="FF0000"/>
              </a:solidFill>
              <a:prstDash val="sysDash"/>
            </a:ln>
            <a:effectLst/>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2514600" y="5029200"/>
            <a:ext cx="4800600" cy="457200"/>
            <a:chOff x="2286000" y="5715000"/>
            <a:chExt cx="4800600" cy="457200"/>
          </a:xfrm>
        </p:grpSpPr>
        <p:sp>
          <p:nvSpPr>
            <p:cNvPr id="51" name="Rectangle 50"/>
            <p:cNvSpPr/>
            <p:nvPr/>
          </p:nvSpPr>
          <p:spPr>
            <a:xfrm>
              <a:off x="2667000" y="5715000"/>
              <a:ext cx="4419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p:cNvCxnSpPr/>
            <p:nvPr/>
          </p:nvCxnSpPr>
          <p:spPr>
            <a:xfrm>
              <a:off x="2286000" y="6019800"/>
              <a:ext cx="4800600" cy="1588"/>
            </a:xfrm>
            <a:prstGeom prst="line">
              <a:avLst/>
            </a:prstGeom>
            <a:ln w="76200">
              <a:solidFill>
                <a:srgbClr val="FF0000"/>
              </a:solidFill>
              <a:prstDash val="sysDash"/>
            </a:ln>
            <a:effectLst/>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3810000" y="914400"/>
            <a:ext cx="3352800" cy="457200"/>
            <a:chOff x="3810000" y="4495800"/>
            <a:chExt cx="3352800" cy="457200"/>
          </a:xfrm>
        </p:grpSpPr>
        <p:sp>
          <p:nvSpPr>
            <p:cNvPr id="54" name="Rectangle 53"/>
            <p:cNvSpPr/>
            <p:nvPr/>
          </p:nvSpPr>
          <p:spPr>
            <a:xfrm>
              <a:off x="4038600" y="4495800"/>
              <a:ext cx="3124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p:nvPr/>
          </p:nvCxnSpPr>
          <p:spPr>
            <a:xfrm>
              <a:off x="3810000" y="4724400"/>
              <a:ext cx="3352800" cy="1588"/>
            </a:xfrm>
            <a:prstGeom prst="line">
              <a:avLst/>
            </a:prstGeom>
            <a:ln w="76200">
              <a:solidFill>
                <a:srgbClr val="FF0000"/>
              </a:solidFill>
              <a:prstDash val="sysDash"/>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4"/>
                                        </p:tgtEl>
                                      </p:cBhvr>
                                    </p:animEffect>
                                    <p:set>
                                      <p:cBhvr>
                                        <p:cTn id="7" dur="1" fill="hold">
                                          <p:stCondLst>
                                            <p:cond delay="999"/>
                                          </p:stCondLst>
                                        </p:cTn>
                                        <p:tgtEl>
                                          <p:spTgt spid="2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10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1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63" presetClass="path" presetSubtype="0" accel="50000" decel="50000" fill="hold" grpId="1" nodeType="clickEffect">
                                  <p:stCondLst>
                                    <p:cond delay="0"/>
                                  </p:stCondLst>
                                  <p:childTnLst>
                                    <p:animMotion origin="layout" path="M -3.33333E-6 3.33333E-6 L 0.325 3.33333E-6 " pathEditMode="relative" rAng="0" ptsTypes="AA">
                                      <p:cBhvr>
                                        <p:cTn id="24" dur="1000" fill="hold"/>
                                        <p:tgtEl>
                                          <p:spTgt spid="12"/>
                                        </p:tgtEl>
                                        <p:attrNameLst>
                                          <p:attrName>ppt_x</p:attrName>
                                          <p:attrName>ppt_y</p:attrName>
                                        </p:attrNameLst>
                                      </p:cBhvr>
                                      <p:rCtr x="162" y="0"/>
                                    </p:animMotion>
                                  </p:childTnLst>
                                </p:cTn>
                              </p:par>
                              <p:par>
                                <p:cTn id="25" presetID="10" presetClass="exit" presetSubtype="0" fill="hold" nodeType="withEffect">
                                  <p:stCondLst>
                                    <p:cond delay="0"/>
                                  </p:stCondLst>
                                  <p:childTnLst>
                                    <p:animEffect transition="out" filter="fade">
                                      <p:cBhvr>
                                        <p:cTn id="26" dur="1000"/>
                                        <p:tgtEl>
                                          <p:spTgt spid="9"/>
                                        </p:tgtEl>
                                      </p:cBhvr>
                                    </p:animEffect>
                                    <p:set>
                                      <p:cBhvr>
                                        <p:cTn id="27" dur="1" fill="hold">
                                          <p:stCondLst>
                                            <p:cond delay="999"/>
                                          </p:stCondLst>
                                        </p:cTn>
                                        <p:tgtEl>
                                          <p:spTgt spid="9"/>
                                        </p:tgtEl>
                                        <p:attrNameLst>
                                          <p:attrName>style.visibility</p:attrName>
                                        </p:attrNameLst>
                                      </p:cBhvr>
                                      <p:to>
                                        <p:strVal val="hidden"/>
                                      </p:to>
                                    </p:set>
                                  </p:childTnLst>
                                </p:cTn>
                              </p:par>
                            </p:childTnLst>
                          </p:cTn>
                        </p:par>
                        <p:par>
                          <p:cTn id="28" fill="hold">
                            <p:stCondLst>
                              <p:cond delay="1000"/>
                            </p:stCondLst>
                            <p:childTnLst>
                              <p:par>
                                <p:cTn id="29" presetID="34"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from="(-#ppt_w/2)" to="(#ppt_x)" calcmode="lin" valueType="num">
                                      <p:cBhvr>
                                        <p:cTn id="31" dur="600" fill="hold">
                                          <p:stCondLst>
                                            <p:cond delay="0"/>
                                          </p:stCondLst>
                                        </p:cTn>
                                        <p:tgtEl>
                                          <p:spTgt spid="13"/>
                                        </p:tgtEl>
                                        <p:attrNameLst>
                                          <p:attrName>ppt_x</p:attrName>
                                        </p:attrNameLst>
                                      </p:cBhvr>
                                    </p:anim>
                                    <p:anim from="0" to="-1.0" calcmode="lin" valueType="num">
                                      <p:cBhvr>
                                        <p:cTn id="32" dur="200" decel="50000" autoRev="1" fill="hold">
                                          <p:stCondLst>
                                            <p:cond delay="600"/>
                                          </p:stCondLst>
                                        </p:cTn>
                                        <p:tgtEl>
                                          <p:spTgt spid="13"/>
                                        </p:tgtEl>
                                        <p:attrNameLst>
                                          <p:attrName>xshear</p:attrName>
                                        </p:attrNameLst>
                                      </p:cBhvr>
                                    </p:anim>
                                    <p:animScale>
                                      <p:cBhvr>
                                        <p:cTn id="33" dur="200" decel="100000" autoRev="1" fill="hold">
                                          <p:stCondLst>
                                            <p:cond delay="600"/>
                                          </p:stCondLst>
                                        </p:cTn>
                                        <p:tgtEl>
                                          <p:spTgt spid="13"/>
                                        </p:tgtEl>
                                      </p:cBhvr>
                                      <p:from x="100000" y="100000"/>
                                      <p:to x="80000" y="100000"/>
                                    </p:animScale>
                                    <p:anim by="(#ppt_h/3+#ppt_w*0.1)" calcmode="lin" valueType="num">
                                      <p:cBhvr additive="sum">
                                        <p:cTn id="34" dur="200" decel="100000" autoRev="1" fill="hold">
                                          <p:stCondLst>
                                            <p:cond delay="600"/>
                                          </p:stCondLst>
                                        </p:cTn>
                                        <p:tgtEl>
                                          <p:spTgt spid="13"/>
                                        </p:tgtEl>
                                        <p:attrNameLst>
                                          <p:attrName>ppt_x</p:attrName>
                                        </p:attrNameLst>
                                      </p:cBhvr>
                                    </p:anim>
                                  </p:childTnLst>
                                </p:cTn>
                              </p:par>
                            </p:childTnLst>
                          </p:cTn>
                        </p:par>
                        <p:par>
                          <p:cTn id="35" fill="hold">
                            <p:stCondLst>
                              <p:cond delay="2000"/>
                            </p:stCondLst>
                            <p:childTnLst>
                              <p:par>
                                <p:cTn id="36" presetID="22" presetClass="entr" presetSubtype="2" fill="hold" nodeType="after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wipe(right)">
                                      <p:cBhvr>
                                        <p:cTn id="38" dur="10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34"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from="(-#ppt_w/2)" to="(#ppt_x)" calcmode="lin" valueType="num">
                                      <p:cBhvr>
                                        <p:cTn id="43" dur="600" fill="hold">
                                          <p:stCondLst>
                                            <p:cond delay="0"/>
                                          </p:stCondLst>
                                        </p:cTn>
                                        <p:tgtEl>
                                          <p:spTgt spid="14"/>
                                        </p:tgtEl>
                                        <p:attrNameLst>
                                          <p:attrName>ppt_x</p:attrName>
                                        </p:attrNameLst>
                                      </p:cBhvr>
                                    </p:anim>
                                    <p:anim from="0" to="-1.0" calcmode="lin" valueType="num">
                                      <p:cBhvr>
                                        <p:cTn id="44" dur="200" decel="50000" autoRev="1" fill="hold">
                                          <p:stCondLst>
                                            <p:cond delay="600"/>
                                          </p:stCondLst>
                                        </p:cTn>
                                        <p:tgtEl>
                                          <p:spTgt spid="14"/>
                                        </p:tgtEl>
                                        <p:attrNameLst>
                                          <p:attrName>xshear</p:attrName>
                                        </p:attrNameLst>
                                      </p:cBhvr>
                                    </p:anim>
                                    <p:animScale>
                                      <p:cBhvr>
                                        <p:cTn id="45" dur="200" decel="100000" autoRev="1" fill="hold">
                                          <p:stCondLst>
                                            <p:cond delay="600"/>
                                          </p:stCondLst>
                                        </p:cTn>
                                        <p:tgtEl>
                                          <p:spTgt spid="14"/>
                                        </p:tgtEl>
                                      </p:cBhvr>
                                      <p:from x="100000" y="100000"/>
                                      <p:to x="80000" y="100000"/>
                                    </p:animScale>
                                    <p:anim by="(#ppt_h/3+#ppt_w*0.1)" calcmode="lin" valueType="num">
                                      <p:cBhvr additive="sum">
                                        <p:cTn id="46" dur="200" decel="100000" autoRev="1" fill="hold">
                                          <p:stCondLst>
                                            <p:cond delay="600"/>
                                          </p:stCondLst>
                                        </p:cTn>
                                        <p:tgtEl>
                                          <p:spTgt spid="14"/>
                                        </p:tgtEl>
                                        <p:attrNameLst>
                                          <p:attrName>ppt_x</p:attrName>
                                        </p:attrNameLst>
                                      </p:cBhvr>
                                    </p:anim>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1000"/>
                                        <p:tgtEl>
                                          <p:spTgt spid="42"/>
                                        </p:tgtEl>
                                      </p:cBhvr>
                                    </p:animEffect>
                                  </p:childTnLst>
                                </p:cTn>
                              </p:par>
                            </p:childTnLst>
                          </p:cTn>
                        </p:par>
                        <p:par>
                          <p:cTn id="51" fill="hold">
                            <p:stCondLst>
                              <p:cond delay="2000"/>
                            </p:stCondLst>
                            <p:childTnLst>
                              <p:par>
                                <p:cTn id="52" presetID="34" presetClass="entr" presetSubtype="0"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 from="(-#ppt_w/2)" to="(#ppt_x)" calcmode="lin" valueType="num">
                                      <p:cBhvr>
                                        <p:cTn id="54" dur="600" fill="hold">
                                          <p:stCondLst>
                                            <p:cond delay="0"/>
                                          </p:stCondLst>
                                        </p:cTn>
                                        <p:tgtEl>
                                          <p:spTgt spid="15"/>
                                        </p:tgtEl>
                                        <p:attrNameLst>
                                          <p:attrName>ppt_x</p:attrName>
                                        </p:attrNameLst>
                                      </p:cBhvr>
                                    </p:anim>
                                    <p:anim from="0" to="-1.0" calcmode="lin" valueType="num">
                                      <p:cBhvr>
                                        <p:cTn id="55" dur="200" decel="50000" autoRev="1" fill="hold">
                                          <p:stCondLst>
                                            <p:cond delay="600"/>
                                          </p:stCondLst>
                                        </p:cTn>
                                        <p:tgtEl>
                                          <p:spTgt spid="15"/>
                                        </p:tgtEl>
                                        <p:attrNameLst>
                                          <p:attrName>xshear</p:attrName>
                                        </p:attrNameLst>
                                      </p:cBhvr>
                                    </p:anim>
                                    <p:animScale>
                                      <p:cBhvr>
                                        <p:cTn id="56" dur="200" decel="100000" autoRev="1" fill="hold">
                                          <p:stCondLst>
                                            <p:cond delay="600"/>
                                          </p:stCondLst>
                                        </p:cTn>
                                        <p:tgtEl>
                                          <p:spTgt spid="15"/>
                                        </p:tgtEl>
                                      </p:cBhvr>
                                      <p:from x="100000" y="100000"/>
                                      <p:to x="80000" y="100000"/>
                                    </p:animScale>
                                    <p:anim by="(#ppt_h/3+#ppt_w*0.1)" calcmode="lin" valueType="num">
                                      <p:cBhvr additive="sum">
                                        <p:cTn id="57" dur="200" decel="100000" autoRev="1" fill="hold">
                                          <p:stCondLst>
                                            <p:cond delay="600"/>
                                          </p:stCondLst>
                                        </p:cTn>
                                        <p:tgtEl>
                                          <p:spTgt spid="15"/>
                                        </p:tgtEl>
                                        <p:attrNameLst>
                                          <p:attrName>ppt_x</p:attrName>
                                        </p:attrNameLst>
                                      </p:cBhvr>
                                    </p:anim>
                                  </p:childTnLst>
                                </p:cTn>
                              </p:par>
                            </p:childTnLst>
                          </p:cTn>
                        </p:par>
                        <p:par>
                          <p:cTn id="58" fill="hold">
                            <p:stCondLst>
                              <p:cond delay="3000"/>
                            </p:stCondLst>
                            <p:childTnLst>
                              <p:par>
                                <p:cTn id="59" presetID="10" presetClass="entr" presetSubtype="0" fill="hold" nodeType="after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fade">
                                      <p:cBhvr>
                                        <p:cTn id="61" dur="1000"/>
                                        <p:tgtEl>
                                          <p:spTgt spid="4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1000"/>
                                        <p:tgtEl>
                                          <p:spTgt spid="13"/>
                                        </p:tgtEl>
                                      </p:cBhvr>
                                    </p:animEffect>
                                    <p:set>
                                      <p:cBhvr>
                                        <p:cTn id="66" dur="1" fill="hold">
                                          <p:stCondLst>
                                            <p:cond delay="999"/>
                                          </p:stCondLst>
                                        </p:cTn>
                                        <p:tgtEl>
                                          <p:spTgt spid="13"/>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14"/>
                                        </p:tgtEl>
                                      </p:cBhvr>
                                    </p:animEffect>
                                    <p:set>
                                      <p:cBhvr>
                                        <p:cTn id="69" dur="1" fill="hold">
                                          <p:stCondLst>
                                            <p:cond delay="999"/>
                                          </p:stCondLst>
                                        </p:cTn>
                                        <p:tgtEl>
                                          <p:spTgt spid="14"/>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15"/>
                                        </p:tgtEl>
                                      </p:cBhvr>
                                    </p:animEffect>
                                    <p:set>
                                      <p:cBhvr>
                                        <p:cTn id="72" dur="1" fill="hold">
                                          <p:stCondLst>
                                            <p:cond delay="999"/>
                                          </p:stCondLst>
                                        </p:cTn>
                                        <p:tgtEl>
                                          <p:spTgt spid="15"/>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1000"/>
                                        <p:tgtEl>
                                          <p:spTgt spid="46"/>
                                        </p:tgtEl>
                                      </p:cBhvr>
                                    </p:animEffect>
                                    <p:set>
                                      <p:cBhvr>
                                        <p:cTn id="75" dur="1" fill="hold">
                                          <p:stCondLst>
                                            <p:cond delay="999"/>
                                          </p:stCondLst>
                                        </p:cTn>
                                        <p:tgtEl>
                                          <p:spTgt spid="46"/>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1000"/>
                                        <p:tgtEl>
                                          <p:spTgt spid="45"/>
                                        </p:tgtEl>
                                      </p:cBhvr>
                                    </p:animEffect>
                                    <p:set>
                                      <p:cBhvr>
                                        <p:cTn id="78" dur="1" fill="hold">
                                          <p:stCondLst>
                                            <p:cond delay="999"/>
                                          </p:stCondLst>
                                        </p:cTn>
                                        <p:tgtEl>
                                          <p:spTgt spid="45"/>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2000"/>
                            </p:stCondLst>
                            <p:childTnLst>
                              <p:par>
                                <p:cTn id="83" presetID="34" presetClass="entr" presetSubtype="0" fill="hold" grpId="0" nodeType="afterEffect">
                                  <p:stCondLst>
                                    <p:cond delay="0"/>
                                  </p:stCondLst>
                                  <p:childTnLst>
                                    <p:set>
                                      <p:cBhvr>
                                        <p:cTn id="84" dur="1" fill="hold">
                                          <p:stCondLst>
                                            <p:cond delay="0"/>
                                          </p:stCondLst>
                                        </p:cTn>
                                        <p:tgtEl>
                                          <p:spTgt spid="26"/>
                                        </p:tgtEl>
                                        <p:attrNameLst>
                                          <p:attrName>style.visibility</p:attrName>
                                        </p:attrNameLst>
                                      </p:cBhvr>
                                      <p:to>
                                        <p:strVal val="visible"/>
                                      </p:to>
                                    </p:set>
                                    <p:anim from="(-#ppt_w/2)" to="(#ppt_x)" calcmode="lin" valueType="num">
                                      <p:cBhvr>
                                        <p:cTn id="85" dur="600" fill="hold">
                                          <p:stCondLst>
                                            <p:cond delay="0"/>
                                          </p:stCondLst>
                                        </p:cTn>
                                        <p:tgtEl>
                                          <p:spTgt spid="26"/>
                                        </p:tgtEl>
                                        <p:attrNameLst>
                                          <p:attrName>ppt_x</p:attrName>
                                        </p:attrNameLst>
                                      </p:cBhvr>
                                    </p:anim>
                                    <p:anim from="0" to="-1.0" calcmode="lin" valueType="num">
                                      <p:cBhvr>
                                        <p:cTn id="86" dur="200" decel="50000" autoRev="1" fill="hold">
                                          <p:stCondLst>
                                            <p:cond delay="600"/>
                                          </p:stCondLst>
                                        </p:cTn>
                                        <p:tgtEl>
                                          <p:spTgt spid="26"/>
                                        </p:tgtEl>
                                        <p:attrNameLst>
                                          <p:attrName>xshear</p:attrName>
                                        </p:attrNameLst>
                                      </p:cBhvr>
                                    </p:anim>
                                    <p:animScale>
                                      <p:cBhvr>
                                        <p:cTn id="87" dur="200" decel="100000" autoRev="1" fill="hold">
                                          <p:stCondLst>
                                            <p:cond delay="600"/>
                                          </p:stCondLst>
                                        </p:cTn>
                                        <p:tgtEl>
                                          <p:spTgt spid="26"/>
                                        </p:tgtEl>
                                      </p:cBhvr>
                                      <p:from x="100000" y="100000"/>
                                      <p:to x="80000" y="100000"/>
                                    </p:animScale>
                                    <p:anim by="(#ppt_h/3+#ppt_w*0.1)" calcmode="lin" valueType="num">
                                      <p:cBhvr additive="sum">
                                        <p:cTn id="88" dur="200" decel="100000" autoRev="1" fill="hold">
                                          <p:stCondLst>
                                            <p:cond delay="600"/>
                                          </p:stCondLst>
                                        </p:cTn>
                                        <p:tgtEl>
                                          <p:spTgt spid="26"/>
                                        </p:tgtEl>
                                        <p:attrNameLst>
                                          <p:attrName>ppt_x</p:attrName>
                                        </p:attrNameLst>
                                      </p:cBhvr>
                                    </p:anim>
                                  </p:childTnLst>
                                </p:cTn>
                              </p:par>
                            </p:childTnLst>
                          </p:cTn>
                        </p:par>
                        <p:par>
                          <p:cTn id="89" fill="hold">
                            <p:stCondLst>
                              <p:cond delay="3000"/>
                            </p:stCondLst>
                            <p:childTnLst>
                              <p:par>
                                <p:cTn id="90" presetID="34" presetClass="entr" presetSubtype="0" fill="hold" grpId="0" nodeType="afterEffect">
                                  <p:stCondLst>
                                    <p:cond delay="0"/>
                                  </p:stCondLst>
                                  <p:childTnLst>
                                    <p:set>
                                      <p:cBhvr>
                                        <p:cTn id="91" dur="1" fill="hold">
                                          <p:stCondLst>
                                            <p:cond delay="0"/>
                                          </p:stCondLst>
                                        </p:cTn>
                                        <p:tgtEl>
                                          <p:spTgt spid="25"/>
                                        </p:tgtEl>
                                        <p:attrNameLst>
                                          <p:attrName>style.visibility</p:attrName>
                                        </p:attrNameLst>
                                      </p:cBhvr>
                                      <p:to>
                                        <p:strVal val="visible"/>
                                      </p:to>
                                    </p:set>
                                    <p:anim from="(-#ppt_w/2)" to="(#ppt_x)" calcmode="lin" valueType="num">
                                      <p:cBhvr>
                                        <p:cTn id="92" dur="600" fill="hold">
                                          <p:stCondLst>
                                            <p:cond delay="0"/>
                                          </p:stCondLst>
                                        </p:cTn>
                                        <p:tgtEl>
                                          <p:spTgt spid="25"/>
                                        </p:tgtEl>
                                        <p:attrNameLst>
                                          <p:attrName>ppt_x</p:attrName>
                                        </p:attrNameLst>
                                      </p:cBhvr>
                                    </p:anim>
                                    <p:anim from="0" to="-1.0" calcmode="lin" valueType="num">
                                      <p:cBhvr>
                                        <p:cTn id="93" dur="200" decel="50000" autoRev="1" fill="hold">
                                          <p:stCondLst>
                                            <p:cond delay="600"/>
                                          </p:stCondLst>
                                        </p:cTn>
                                        <p:tgtEl>
                                          <p:spTgt spid="25"/>
                                        </p:tgtEl>
                                        <p:attrNameLst>
                                          <p:attrName>xshear</p:attrName>
                                        </p:attrNameLst>
                                      </p:cBhvr>
                                    </p:anim>
                                    <p:animScale>
                                      <p:cBhvr>
                                        <p:cTn id="94" dur="200" decel="100000" autoRev="1" fill="hold">
                                          <p:stCondLst>
                                            <p:cond delay="600"/>
                                          </p:stCondLst>
                                        </p:cTn>
                                        <p:tgtEl>
                                          <p:spTgt spid="25"/>
                                        </p:tgtEl>
                                      </p:cBhvr>
                                      <p:from x="100000" y="100000"/>
                                      <p:to x="80000" y="100000"/>
                                    </p:animScale>
                                    <p:anim by="(#ppt_h/3+#ppt_w*0.1)" calcmode="lin" valueType="num">
                                      <p:cBhvr additive="sum">
                                        <p:cTn id="95" dur="200" decel="100000" autoRev="1" fill="hold">
                                          <p:stCondLst>
                                            <p:cond delay="600"/>
                                          </p:stCondLst>
                                        </p:cTn>
                                        <p:tgtEl>
                                          <p:spTgt spid="25"/>
                                        </p:tgtEl>
                                        <p:attrNameLst>
                                          <p:attrName>ppt_x</p:attrName>
                                        </p:attrNameLst>
                                      </p:cBhvr>
                                    </p:anim>
                                  </p:childTnLst>
                                </p:cTn>
                              </p:par>
                            </p:childTnLst>
                          </p:cTn>
                        </p:par>
                        <p:par>
                          <p:cTn id="96" fill="hold">
                            <p:stCondLst>
                              <p:cond delay="4000"/>
                            </p:stCondLst>
                            <p:childTnLst>
                              <p:par>
                                <p:cTn id="97" presetID="34" presetClass="entr" presetSubtype="0" fill="hold" grpId="0" nodeType="afterEffect">
                                  <p:stCondLst>
                                    <p:cond delay="0"/>
                                  </p:stCondLst>
                                  <p:childTnLst>
                                    <p:set>
                                      <p:cBhvr>
                                        <p:cTn id="98" dur="1" fill="hold">
                                          <p:stCondLst>
                                            <p:cond delay="0"/>
                                          </p:stCondLst>
                                        </p:cTn>
                                        <p:tgtEl>
                                          <p:spTgt spid="16"/>
                                        </p:tgtEl>
                                        <p:attrNameLst>
                                          <p:attrName>style.visibility</p:attrName>
                                        </p:attrNameLst>
                                      </p:cBhvr>
                                      <p:to>
                                        <p:strVal val="visible"/>
                                      </p:to>
                                    </p:set>
                                    <p:anim from="(-#ppt_w/2)" to="(#ppt_x)" calcmode="lin" valueType="num">
                                      <p:cBhvr>
                                        <p:cTn id="99" dur="600" fill="hold">
                                          <p:stCondLst>
                                            <p:cond delay="0"/>
                                          </p:stCondLst>
                                        </p:cTn>
                                        <p:tgtEl>
                                          <p:spTgt spid="16"/>
                                        </p:tgtEl>
                                        <p:attrNameLst>
                                          <p:attrName>ppt_x</p:attrName>
                                        </p:attrNameLst>
                                      </p:cBhvr>
                                    </p:anim>
                                    <p:anim from="0" to="-1.0" calcmode="lin" valueType="num">
                                      <p:cBhvr>
                                        <p:cTn id="100" dur="200" decel="50000" autoRev="1" fill="hold">
                                          <p:stCondLst>
                                            <p:cond delay="600"/>
                                          </p:stCondLst>
                                        </p:cTn>
                                        <p:tgtEl>
                                          <p:spTgt spid="16"/>
                                        </p:tgtEl>
                                        <p:attrNameLst>
                                          <p:attrName>xshear</p:attrName>
                                        </p:attrNameLst>
                                      </p:cBhvr>
                                    </p:anim>
                                    <p:animScale>
                                      <p:cBhvr>
                                        <p:cTn id="101" dur="200" decel="100000" autoRev="1" fill="hold">
                                          <p:stCondLst>
                                            <p:cond delay="600"/>
                                          </p:stCondLst>
                                        </p:cTn>
                                        <p:tgtEl>
                                          <p:spTgt spid="16"/>
                                        </p:tgtEl>
                                      </p:cBhvr>
                                      <p:from x="100000" y="100000"/>
                                      <p:to x="80000" y="100000"/>
                                    </p:animScale>
                                    <p:anim by="(#ppt_h/3+#ppt_w*0.1)" calcmode="lin" valueType="num">
                                      <p:cBhvr additive="sum">
                                        <p:cTn id="102" dur="200" decel="100000" autoRev="1" fill="hold">
                                          <p:stCondLst>
                                            <p:cond delay="600"/>
                                          </p:stCondLst>
                                        </p:cTn>
                                        <p:tgtEl>
                                          <p:spTgt spid="16"/>
                                        </p:tgtEl>
                                        <p:attrNameLst>
                                          <p:attrName>ppt_x</p:attrName>
                                        </p:attrNameLst>
                                      </p:cBhvr>
                                    </p:anim>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fade">
                                      <p:cBhvr>
                                        <p:cTn id="107" dur="1000"/>
                                        <p:tgtEl>
                                          <p:spTgt spid="50"/>
                                        </p:tgtEl>
                                      </p:cBhvr>
                                    </p:animEffect>
                                  </p:childTnLst>
                                </p:cTn>
                              </p:par>
                              <p:par>
                                <p:cTn id="108" presetID="10" presetClass="entr" presetSubtype="0" fill="hold" nodeType="withEffect">
                                  <p:stCondLst>
                                    <p:cond delay="0"/>
                                  </p:stCondLst>
                                  <p:childTnLst>
                                    <p:set>
                                      <p:cBhvr>
                                        <p:cTn id="109" dur="1" fill="hold">
                                          <p:stCondLst>
                                            <p:cond delay="0"/>
                                          </p:stCondLst>
                                        </p:cTn>
                                        <p:tgtEl>
                                          <p:spTgt spid="47"/>
                                        </p:tgtEl>
                                        <p:attrNameLst>
                                          <p:attrName>style.visibility</p:attrName>
                                        </p:attrNameLst>
                                      </p:cBhvr>
                                      <p:to>
                                        <p:strVal val="visible"/>
                                      </p:to>
                                    </p:set>
                                    <p:animEffect transition="in" filter="fade">
                                      <p:cBhvr>
                                        <p:cTn id="110" dur="1000"/>
                                        <p:tgtEl>
                                          <p:spTgt spid="47"/>
                                        </p:tgtEl>
                                      </p:cBhvr>
                                    </p:animEffect>
                                  </p:childTnLst>
                                </p:cTn>
                              </p:par>
                              <p:par>
                                <p:cTn id="111" presetID="10" presetClass="entr" presetSubtype="0" fill="hold" nodeType="withEffect">
                                  <p:stCondLst>
                                    <p:cond delay="0"/>
                                  </p:stCondLst>
                                  <p:childTnLst>
                                    <p:set>
                                      <p:cBhvr>
                                        <p:cTn id="112" dur="1" fill="hold">
                                          <p:stCondLst>
                                            <p:cond delay="0"/>
                                          </p:stCondLst>
                                        </p:cTn>
                                        <p:tgtEl>
                                          <p:spTgt spid="53"/>
                                        </p:tgtEl>
                                        <p:attrNameLst>
                                          <p:attrName>style.visibility</p:attrName>
                                        </p:attrNameLst>
                                      </p:cBhvr>
                                      <p:to>
                                        <p:strVal val="visible"/>
                                      </p:to>
                                    </p:set>
                                    <p:animEffect transition="in" filter="fade">
                                      <p:cBhvr>
                                        <p:cTn id="113" dur="1000"/>
                                        <p:tgtEl>
                                          <p:spTgt spid="53"/>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nodeType="clickEffect">
                                  <p:stCondLst>
                                    <p:cond delay="0"/>
                                  </p:stCondLst>
                                  <p:childTnLst>
                                    <p:animEffect transition="out" filter="fade">
                                      <p:cBhvr>
                                        <p:cTn id="117" dur="1000"/>
                                        <p:tgtEl>
                                          <p:spTgt spid="53"/>
                                        </p:tgtEl>
                                      </p:cBhvr>
                                    </p:animEffect>
                                    <p:set>
                                      <p:cBhvr>
                                        <p:cTn id="118" dur="1" fill="hold">
                                          <p:stCondLst>
                                            <p:cond delay="999"/>
                                          </p:stCondLst>
                                        </p:cTn>
                                        <p:tgtEl>
                                          <p:spTgt spid="53"/>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1000"/>
                                        <p:tgtEl>
                                          <p:spTgt spid="50"/>
                                        </p:tgtEl>
                                      </p:cBhvr>
                                    </p:animEffect>
                                    <p:set>
                                      <p:cBhvr>
                                        <p:cTn id="121" dur="1" fill="hold">
                                          <p:stCondLst>
                                            <p:cond delay="999"/>
                                          </p:stCondLst>
                                        </p:cTn>
                                        <p:tgtEl>
                                          <p:spTgt spid="50"/>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1000"/>
                                        <p:tgtEl>
                                          <p:spTgt spid="47"/>
                                        </p:tgtEl>
                                      </p:cBhvr>
                                    </p:animEffect>
                                    <p:set>
                                      <p:cBhvr>
                                        <p:cTn id="124" dur="1" fill="hold">
                                          <p:stCondLst>
                                            <p:cond delay="999"/>
                                          </p:stCondLst>
                                        </p:cTn>
                                        <p:tgtEl>
                                          <p:spTgt spid="47"/>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1000"/>
                                        <p:tgtEl>
                                          <p:spTgt spid="16"/>
                                        </p:tgtEl>
                                      </p:cBhvr>
                                    </p:animEffect>
                                    <p:set>
                                      <p:cBhvr>
                                        <p:cTn id="127" dur="1" fill="hold">
                                          <p:stCondLst>
                                            <p:cond delay="999"/>
                                          </p:stCondLst>
                                        </p:cTn>
                                        <p:tgtEl>
                                          <p:spTgt spid="16"/>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1000"/>
                                        <p:tgtEl>
                                          <p:spTgt spid="25"/>
                                        </p:tgtEl>
                                      </p:cBhvr>
                                    </p:animEffect>
                                    <p:set>
                                      <p:cBhvr>
                                        <p:cTn id="130" dur="1" fill="hold">
                                          <p:stCondLst>
                                            <p:cond delay="999"/>
                                          </p:stCondLst>
                                        </p:cTn>
                                        <p:tgtEl>
                                          <p:spTgt spid="25"/>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1000"/>
                                        <p:tgtEl>
                                          <p:spTgt spid="26"/>
                                        </p:tgtEl>
                                      </p:cBhvr>
                                    </p:animEffect>
                                    <p:set>
                                      <p:cBhvr>
                                        <p:cTn id="133" dur="1" fill="hold">
                                          <p:stCondLst>
                                            <p:cond delay="999"/>
                                          </p:stCondLst>
                                        </p:cTn>
                                        <p:tgtEl>
                                          <p:spTgt spid="26"/>
                                        </p:tgtEl>
                                        <p:attrNameLst>
                                          <p:attrName>style.visibility</p:attrName>
                                        </p:attrNameLst>
                                      </p:cBhvr>
                                      <p:to>
                                        <p:strVal val="hidden"/>
                                      </p:to>
                                    </p:set>
                                  </p:childTnLst>
                                </p:cTn>
                              </p:par>
                            </p:childTnLst>
                          </p:cTn>
                        </p:par>
                        <p:par>
                          <p:cTn id="134" fill="hold">
                            <p:stCondLst>
                              <p:cond delay="1000"/>
                            </p:stCondLst>
                            <p:childTnLst>
                              <p:par>
                                <p:cTn id="135" presetID="35" presetClass="path" presetSubtype="0" accel="50000" decel="50000" fill="hold" grpId="2" nodeType="afterEffect">
                                  <p:stCondLst>
                                    <p:cond delay="0"/>
                                  </p:stCondLst>
                                  <p:childTnLst>
                                    <p:animMotion origin="layout" path="M 0.325 3.33333E-6 L 0.175 3.33333E-6 " pathEditMode="relative" rAng="0" ptsTypes="AA">
                                      <p:cBhvr>
                                        <p:cTn id="136" dur="1000" fill="hold"/>
                                        <p:tgtEl>
                                          <p:spTgt spid="12"/>
                                        </p:tgtEl>
                                        <p:attrNameLst>
                                          <p:attrName>ppt_x</p:attrName>
                                          <p:attrName>ppt_y</p:attrName>
                                        </p:attrNameLst>
                                      </p:cBhvr>
                                      <p:rCtr x="-7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13" grpId="0"/>
      <p:bldP spid="13" grpId="1"/>
      <p:bldP spid="14" grpId="0"/>
      <p:bldP spid="14" grpId="1"/>
      <p:bldP spid="15" grpId="0"/>
      <p:bldP spid="15" grpId="1"/>
      <p:bldP spid="16" grpId="0"/>
      <p:bldP spid="16" grpId="1"/>
      <p:bldP spid="25" grpId="0"/>
      <p:bldP spid="25" grpId="1"/>
      <p:bldP spid="26" grpId="0"/>
      <p:bldP spid="26"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9"/>
          <p:cNvGrpSpPr/>
          <p:nvPr/>
        </p:nvGrpSpPr>
        <p:grpSpPr>
          <a:xfrm>
            <a:off x="0" y="0"/>
            <a:ext cx="9144000" cy="6781800"/>
            <a:chOff x="0" y="0"/>
            <a:chExt cx="9144000" cy="6781800"/>
          </a:xfrm>
        </p:grpSpPr>
        <p:grpSp>
          <p:nvGrpSpPr>
            <p:cNvPr id="10" name="Group 5"/>
            <p:cNvGrpSpPr/>
            <p:nvPr/>
          </p:nvGrpSpPr>
          <p:grpSpPr>
            <a:xfrm>
              <a:off x="0" y="703367"/>
              <a:ext cx="9144000" cy="6078433"/>
              <a:chOff x="0" y="703367"/>
              <a:chExt cx="9144000" cy="6078433"/>
            </a:xfrm>
          </p:grpSpPr>
          <p:pic>
            <p:nvPicPr>
              <p:cNvPr id="2" name="Picture 3" descr="C:\Users\Claire &amp; Don\Pictures\convect.jpg"/>
              <p:cNvPicPr>
                <a:picLocks noChangeAspect="1" noChangeArrowheads="1"/>
              </p:cNvPicPr>
              <p:nvPr/>
            </p:nvPicPr>
            <p:blipFill>
              <a:blip r:embed="rId2" cstate="print"/>
              <a:srcRect b="3133"/>
              <a:stretch>
                <a:fillRect/>
              </a:stretch>
            </p:blipFill>
            <p:spPr bwMode="auto">
              <a:xfrm>
                <a:off x="2057400" y="1043709"/>
                <a:ext cx="5410200" cy="5738091"/>
              </a:xfrm>
              <a:prstGeom prst="rect">
                <a:avLst/>
              </a:prstGeom>
              <a:noFill/>
            </p:spPr>
          </p:pic>
          <p:sp>
            <p:nvSpPr>
              <p:cNvPr id="3" name="Freeform 2"/>
              <p:cNvSpPr/>
              <p:nvPr/>
            </p:nvSpPr>
            <p:spPr>
              <a:xfrm>
                <a:off x="2057400" y="1371600"/>
                <a:ext cx="1354566" cy="1453832"/>
              </a:xfrm>
              <a:custGeom>
                <a:avLst/>
                <a:gdLst>
                  <a:gd name="connsiteX0" fmla="*/ 659567 w 1259174"/>
                  <a:gd name="connsiteY0" fmla="*/ 1286656 h 1394085"/>
                  <a:gd name="connsiteX1" fmla="*/ 1184223 w 1259174"/>
                  <a:gd name="connsiteY1" fmla="*/ 851941 h 1394085"/>
                  <a:gd name="connsiteX2" fmla="*/ 1109272 w 1259174"/>
                  <a:gd name="connsiteY2" fmla="*/ 462197 h 1394085"/>
                  <a:gd name="connsiteX3" fmla="*/ 449705 w 1259174"/>
                  <a:gd name="connsiteY3" fmla="*/ 57462 h 1394085"/>
                  <a:gd name="connsiteX4" fmla="*/ 29980 w 1259174"/>
                  <a:gd name="connsiteY4" fmla="*/ 207364 h 1394085"/>
                  <a:gd name="connsiteX5" fmla="*/ 659567 w 1259174"/>
                  <a:gd name="connsiteY5" fmla="*/ 1286656 h 1394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9174" h="1394085">
                    <a:moveTo>
                      <a:pt x="659567" y="1286656"/>
                    </a:moveTo>
                    <a:cubicBezTo>
                      <a:pt x="851941" y="1394085"/>
                      <a:pt x="1109272" y="989351"/>
                      <a:pt x="1184223" y="851941"/>
                    </a:cubicBezTo>
                    <a:cubicBezTo>
                      <a:pt x="1259174" y="714531"/>
                      <a:pt x="1231692" y="594610"/>
                      <a:pt x="1109272" y="462197"/>
                    </a:cubicBezTo>
                    <a:cubicBezTo>
                      <a:pt x="986852" y="329784"/>
                      <a:pt x="629587" y="99934"/>
                      <a:pt x="449705" y="57462"/>
                    </a:cubicBezTo>
                    <a:cubicBezTo>
                      <a:pt x="269823" y="14990"/>
                      <a:pt x="0" y="0"/>
                      <a:pt x="29980" y="207364"/>
                    </a:cubicBezTo>
                    <a:cubicBezTo>
                      <a:pt x="59960" y="414728"/>
                      <a:pt x="467193" y="1179227"/>
                      <a:pt x="659567" y="128665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18534232">
                <a:off x="4966804" y="546167"/>
                <a:ext cx="1992160" cy="2306559"/>
              </a:xfrm>
              <a:custGeom>
                <a:avLst/>
                <a:gdLst>
                  <a:gd name="connsiteX0" fmla="*/ 659567 w 1259174"/>
                  <a:gd name="connsiteY0" fmla="*/ 1286656 h 1394085"/>
                  <a:gd name="connsiteX1" fmla="*/ 1184223 w 1259174"/>
                  <a:gd name="connsiteY1" fmla="*/ 851941 h 1394085"/>
                  <a:gd name="connsiteX2" fmla="*/ 1109272 w 1259174"/>
                  <a:gd name="connsiteY2" fmla="*/ 462197 h 1394085"/>
                  <a:gd name="connsiteX3" fmla="*/ 449705 w 1259174"/>
                  <a:gd name="connsiteY3" fmla="*/ 57462 h 1394085"/>
                  <a:gd name="connsiteX4" fmla="*/ 29980 w 1259174"/>
                  <a:gd name="connsiteY4" fmla="*/ 207364 h 1394085"/>
                  <a:gd name="connsiteX5" fmla="*/ 659567 w 1259174"/>
                  <a:gd name="connsiteY5" fmla="*/ 1286656 h 1394085"/>
                  <a:gd name="connsiteX0" fmla="*/ 659567 w 1222930"/>
                  <a:gd name="connsiteY0" fmla="*/ 1301693 h 1409122"/>
                  <a:gd name="connsiteX1" fmla="*/ 1184223 w 1222930"/>
                  <a:gd name="connsiteY1" fmla="*/ 866978 h 1409122"/>
                  <a:gd name="connsiteX2" fmla="*/ 891809 w 1222930"/>
                  <a:gd name="connsiteY2" fmla="*/ 657395 h 1409122"/>
                  <a:gd name="connsiteX3" fmla="*/ 449705 w 1222930"/>
                  <a:gd name="connsiteY3" fmla="*/ 72499 h 1409122"/>
                  <a:gd name="connsiteX4" fmla="*/ 29980 w 1222930"/>
                  <a:gd name="connsiteY4" fmla="*/ 222401 h 1409122"/>
                  <a:gd name="connsiteX5" fmla="*/ 659567 w 1222930"/>
                  <a:gd name="connsiteY5" fmla="*/ 1301693 h 1409122"/>
                  <a:gd name="connsiteX0" fmla="*/ 659567 w 1662956"/>
                  <a:gd name="connsiteY0" fmla="*/ 1301693 h 2386883"/>
                  <a:gd name="connsiteX1" fmla="*/ 1624249 w 1662956"/>
                  <a:gd name="connsiteY1" fmla="*/ 2279500 h 2386883"/>
                  <a:gd name="connsiteX2" fmla="*/ 891809 w 1662956"/>
                  <a:gd name="connsiteY2" fmla="*/ 657395 h 2386883"/>
                  <a:gd name="connsiteX3" fmla="*/ 449705 w 1662956"/>
                  <a:gd name="connsiteY3" fmla="*/ 72499 h 2386883"/>
                  <a:gd name="connsiteX4" fmla="*/ 29980 w 1662956"/>
                  <a:gd name="connsiteY4" fmla="*/ 222401 h 2386883"/>
                  <a:gd name="connsiteX5" fmla="*/ 659567 w 1662956"/>
                  <a:gd name="connsiteY5" fmla="*/ 1301693 h 2386883"/>
                  <a:gd name="connsiteX0" fmla="*/ 602482 w 1667953"/>
                  <a:gd name="connsiteY0" fmla="*/ 1301506 h 2386852"/>
                  <a:gd name="connsiteX1" fmla="*/ 1620377 w 1667953"/>
                  <a:gd name="connsiteY1" fmla="*/ 2279500 h 2386852"/>
                  <a:gd name="connsiteX2" fmla="*/ 887937 w 1667953"/>
                  <a:gd name="connsiteY2" fmla="*/ 657395 h 2386852"/>
                  <a:gd name="connsiteX3" fmla="*/ 445833 w 1667953"/>
                  <a:gd name="connsiteY3" fmla="*/ 72499 h 2386852"/>
                  <a:gd name="connsiteX4" fmla="*/ 26108 w 1667953"/>
                  <a:gd name="connsiteY4" fmla="*/ 222401 h 2386852"/>
                  <a:gd name="connsiteX5" fmla="*/ 602482 w 1667953"/>
                  <a:gd name="connsiteY5" fmla="*/ 1301506 h 2386852"/>
                  <a:gd name="connsiteX0" fmla="*/ 602482 w 1667953"/>
                  <a:gd name="connsiteY0" fmla="*/ 1301506 h 2386852"/>
                  <a:gd name="connsiteX1" fmla="*/ 1620377 w 1667953"/>
                  <a:gd name="connsiteY1" fmla="*/ 2279500 h 2386852"/>
                  <a:gd name="connsiteX2" fmla="*/ 887937 w 1667953"/>
                  <a:gd name="connsiteY2" fmla="*/ 657395 h 2386852"/>
                  <a:gd name="connsiteX3" fmla="*/ 445833 w 1667953"/>
                  <a:gd name="connsiteY3" fmla="*/ 72499 h 2386852"/>
                  <a:gd name="connsiteX4" fmla="*/ 26108 w 1667953"/>
                  <a:gd name="connsiteY4" fmla="*/ 222401 h 2386852"/>
                  <a:gd name="connsiteX5" fmla="*/ 602482 w 1667953"/>
                  <a:gd name="connsiteY5" fmla="*/ 1301506 h 2386852"/>
                  <a:gd name="connsiteX0" fmla="*/ 602482 w 1667953"/>
                  <a:gd name="connsiteY0" fmla="*/ 1301506 h 2386852"/>
                  <a:gd name="connsiteX1" fmla="*/ 1620377 w 1667953"/>
                  <a:gd name="connsiteY1" fmla="*/ 2279500 h 2386852"/>
                  <a:gd name="connsiteX2" fmla="*/ 887937 w 1667953"/>
                  <a:gd name="connsiteY2" fmla="*/ 657395 h 2386852"/>
                  <a:gd name="connsiteX3" fmla="*/ 445833 w 1667953"/>
                  <a:gd name="connsiteY3" fmla="*/ 72499 h 2386852"/>
                  <a:gd name="connsiteX4" fmla="*/ 26108 w 1667953"/>
                  <a:gd name="connsiteY4" fmla="*/ 222401 h 2386852"/>
                  <a:gd name="connsiteX5" fmla="*/ 602482 w 1667953"/>
                  <a:gd name="connsiteY5" fmla="*/ 1301506 h 2386852"/>
                  <a:gd name="connsiteX0" fmla="*/ 602482 w 1667953"/>
                  <a:gd name="connsiteY0" fmla="*/ 1301506 h 2386852"/>
                  <a:gd name="connsiteX1" fmla="*/ 1620377 w 1667953"/>
                  <a:gd name="connsiteY1" fmla="*/ 2279500 h 2386852"/>
                  <a:gd name="connsiteX2" fmla="*/ 887937 w 1667953"/>
                  <a:gd name="connsiteY2" fmla="*/ 657395 h 2386852"/>
                  <a:gd name="connsiteX3" fmla="*/ 445833 w 1667953"/>
                  <a:gd name="connsiteY3" fmla="*/ 72499 h 2386852"/>
                  <a:gd name="connsiteX4" fmla="*/ 26108 w 1667953"/>
                  <a:gd name="connsiteY4" fmla="*/ 222401 h 2386852"/>
                  <a:gd name="connsiteX5" fmla="*/ 602482 w 1667953"/>
                  <a:gd name="connsiteY5" fmla="*/ 1301506 h 2386852"/>
                  <a:gd name="connsiteX0" fmla="*/ 602482 w 1641547"/>
                  <a:gd name="connsiteY0" fmla="*/ 1301506 h 2510905"/>
                  <a:gd name="connsiteX1" fmla="*/ 1014957 w 1641547"/>
                  <a:gd name="connsiteY1" fmla="*/ 2045822 h 2510905"/>
                  <a:gd name="connsiteX2" fmla="*/ 1620377 w 1641547"/>
                  <a:gd name="connsiteY2" fmla="*/ 2279500 h 2510905"/>
                  <a:gd name="connsiteX3" fmla="*/ 887937 w 1641547"/>
                  <a:gd name="connsiteY3" fmla="*/ 657395 h 2510905"/>
                  <a:gd name="connsiteX4" fmla="*/ 445833 w 1641547"/>
                  <a:gd name="connsiteY4" fmla="*/ 72499 h 2510905"/>
                  <a:gd name="connsiteX5" fmla="*/ 26108 w 1641547"/>
                  <a:gd name="connsiteY5" fmla="*/ 222401 h 2510905"/>
                  <a:gd name="connsiteX6" fmla="*/ 602482 w 1641547"/>
                  <a:gd name="connsiteY6" fmla="*/ 1301506 h 2510905"/>
                  <a:gd name="connsiteX0" fmla="*/ 602482 w 1660131"/>
                  <a:gd name="connsiteY0" fmla="*/ 1301506 h 2487411"/>
                  <a:gd name="connsiteX1" fmla="*/ 1014957 w 1660131"/>
                  <a:gd name="connsiteY1" fmla="*/ 2045822 h 2487411"/>
                  <a:gd name="connsiteX2" fmla="*/ 649411 w 1660131"/>
                  <a:gd name="connsiteY2" fmla="*/ 1904864 h 2487411"/>
                  <a:gd name="connsiteX3" fmla="*/ 1620377 w 1660131"/>
                  <a:gd name="connsiteY3" fmla="*/ 2279500 h 2487411"/>
                  <a:gd name="connsiteX4" fmla="*/ 887937 w 1660131"/>
                  <a:gd name="connsiteY4" fmla="*/ 657395 h 2487411"/>
                  <a:gd name="connsiteX5" fmla="*/ 445833 w 1660131"/>
                  <a:gd name="connsiteY5" fmla="*/ 72499 h 2487411"/>
                  <a:gd name="connsiteX6" fmla="*/ 26108 w 1660131"/>
                  <a:gd name="connsiteY6" fmla="*/ 222401 h 2487411"/>
                  <a:gd name="connsiteX7" fmla="*/ 602482 w 1660131"/>
                  <a:gd name="connsiteY7" fmla="*/ 1301506 h 2487411"/>
                  <a:gd name="connsiteX0" fmla="*/ 602482 w 1818829"/>
                  <a:gd name="connsiteY0" fmla="*/ 1301506 h 2199018"/>
                  <a:gd name="connsiteX1" fmla="*/ 1014957 w 1818829"/>
                  <a:gd name="connsiteY1" fmla="*/ 2045822 h 2199018"/>
                  <a:gd name="connsiteX2" fmla="*/ 649411 w 1818829"/>
                  <a:gd name="connsiteY2" fmla="*/ 1904864 h 2199018"/>
                  <a:gd name="connsiteX3" fmla="*/ 1779075 w 1818829"/>
                  <a:gd name="connsiteY3" fmla="*/ 1991107 h 2199018"/>
                  <a:gd name="connsiteX4" fmla="*/ 887937 w 1818829"/>
                  <a:gd name="connsiteY4" fmla="*/ 657395 h 2199018"/>
                  <a:gd name="connsiteX5" fmla="*/ 445833 w 1818829"/>
                  <a:gd name="connsiteY5" fmla="*/ 72499 h 2199018"/>
                  <a:gd name="connsiteX6" fmla="*/ 26108 w 1818829"/>
                  <a:gd name="connsiteY6" fmla="*/ 222401 h 2199018"/>
                  <a:gd name="connsiteX7" fmla="*/ 602482 w 1818829"/>
                  <a:gd name="connsiteY7" fmla="*/ 1301506 h 2199018"/>
                  <a:gd name="connsiteX0" fmla="*/ 602482 w 1823858"/>
                  <a:gd name="connsiteY0" fmla="*/ 1283939 h 2201931"/>
                  <a:gd name="connsiteX1" fmla="*/ 1014957 w 1823858"/>
                  <a:gd name="connsiteY1" fmla="*/ 2028255 h 2201931"/>
                  <a:gd name="connsiteX2" fmla="*/ 649411 w 1823858"/>
                  <a:gd name="connsiteY2" fmla="*/ 1887297 h 2201931"/>
                  <a:gd name="connsiteX3" fmla="*/ 1779075 w 1823858"/>
                  <a:gd name="connsiteY3" fmla="*/ 1973540 h 2201931"/>
                  <a:gd name="connsiteX4" fmla="*/ 918107 w 1823858"/>
                  <a:gd name="connsiteY4" fmla="*/ 516954 h 2201931"/>
                  <a:gd name="connsiteX5" fmla="*/ 445833 w 1823858"/>
                  <a:gd name="connsiteY5" fmla="*/ 54932 h 2201931"/>
                  <a:gd name="connsiteX6" fmla="*/ 26108 w 1823858"/>
                  <a:gd name="connsiteY6" fmla="*/ 204834 h 2201931"/>
                  <a:gd name="connsiteX7" fmla="*/ 602482 w 1823858"/>
                  <a:gd name="connsiteY7" fmla="*/ 1283939 h 2201931"/>
                  <a:gd name="connsiteX0" fmla="*/ 602482 w 1823858"/>
                  <a:gd name="connsiteY0" fmla="*/ 1283939 h 2201931"/>
                  <a:gd name="connsiteX1" fmla="*/ 567524 w 1823858"/>
                  <a:gd name="connsiteY1" fmla="*/ 1978463 h 2201931"/>
                  <a:gd name="connsiteX2" fmla="*/ 649411 w 1823858"/>
                  <a:gd name="connsiteY2" fmla="*/ 1887297 h 2201931"/>
                  <a:gd name="connsiteX3" fmla="*/ 1779075 w 1823858"/>
                  <a:gd name="connsiteY3" fmla="*/ 1973540 h 2201931"/>
                  <a:gd name="connsiteX4" fmla="*/ 918107 w 1823858"/>
                  <a:gd name="connsiteY4" fmla="*/ 516954 h 2201931"/>
                  <a:gd name="connsiteX5" fmla="*/ 445833 w 1823858"/>
                  <a:gd name="connsiteY5" fmla="*/ 54932 h 2201931"/>
                  <a:gd name="connsiteX6" fmla="*/ 26108 w 1823858"/>
                  <a:gd name="connsiteY6" fmla="*/ 204834 h 2201931"/>
                  <a:gd name="connsiteX7" fmla="*/ 602482 w 1823858"/>
                  <a:gd name="connsiteY7" fmla="*/ 1283939 h 2201931"/>
                  <a:gd name="connsiteX0" fmla="*/ 474033 w 1805508"/>
                  <a:gd name="connsiteY0" fmla="*/ 1182920 h 2199019"/>
                  <a:gd name="connsiteX1" fmla="*/ 549174 w 1805508"/>
                  <a:gd name="connsiteY1" fmla="*/ 1975551 h 2199019"/>
                  <a:gd name="connsiteX2" fmla="*/ 631061 w 1805508"/>
                  <a:gd name="connsiteY2" fmla="*/ 1884385 h 2199019"/>
                  <a:gd name="connsiteX3" fmla="*/ 1760725 w 1805508"/>
                  <a:gd name="connsiteY3" fmla="*/ 1970628 h 2199019"/>
                  <a:gd name="connsiteX4" fmla="*/ 899757 w 1805508"/>
                  <a:gd name="connsiteY4" fmla="*/ 514042 h 2199019"/>
                  <a:gd name="connsiteX5" fmla="*/ 427483 w 1805508"/>
                  <a:gd name="connsiteY5" fmla="*/ 52020 h 2199019"/>
                  <a:gd name="connsiteX6" fmla="*/ 7758 w 1805508"/>
                  <a:gd name="connsiteY6" fmla="*/ 201922 h 2199019"/>
                  <a:gd name="connsiteX7" fmla="*/ 474033 w 1805508"/>
                  <a:gd name="connsiteY7" fmla="*/ 1182920 h 2199019"/>
                  <a:gd name="connsiteX0" fmla="*/ 474033 w 1771848"/>
                  <a:gd name="connsiteY0" fmla="*/ 1182920 h 2222243"/>
                  <a:gd name="connsiteX1" fmla="*/ 549174 w 1771848"/>
                  <a:gd name="connsiteY1" fmla="*/ 1975551 h 2222243"/>
                  <a:gd name="connsiteX2" fmla="*/ 966494 w 1771848"/>
                  <a:gd name="connsiteY2" fmla="*/ 2023731 h 2222243"/>
                  <a:gd name="connsiteX3" fmla="*/ 1760725 w 1771848"/>
                  <a:gd name="connsiteY3" fmla="*/ 1970628 h 2222243"/>
                  <a:gd name="connsiteX4" fmla="*/ 899757 w 1771848"/>
                  <a:gd name="connsiteY4" fmla="*/ 514042 h 2222243"/>
                  <a:gd name="connsiteX5" fmla="*/ 427483 w 1771848"/>
                  <a:gd name="connsiteY5" fmla="*/ 52020 h 2222243"/>
                  <a:gd name="connsiteX6" fmla="*/ 7758 w 1771848"/>
                  <a:gd name="connsiteY6" fmla="*/ 201922 h 2222243"/>
                  <a:gd name="connsiteX7" fmla="*/ 474033 w 1771848"/>
                  <a:gd name="connsiteY7" fmla="*/ 1182920 h 2222243"/>
                  <a:gd name="connsiteX0" fmla="*/ 474033 w 1767498"/>
                  <a:gd name="connsiteY0" fmla="*/ 1182920 h 2524772"/>
                  <a:gd name="connsiteX1" fmla="*/ 549174 w 1767498"/>
                  <a:gd name="connsiteY1" fmla="*/ 1975551 h 2524772"/>
                  <a:gd name="connsiteX2" fmla="*/ 966494 w 1767498"/>
                  <a:gd name="connsiteY2" fmla="*/ 2023731 h 2524772"/>
                  <a:gd name="connsiteX3" fmla="*/ 1756375 w 1767498"/>
                  <a:gd name="connsiteY3" fmla="*/ 2273157 h 2524772"/>
                  <a:gd name="connsiteX4" fmla="*/ 899757 w 1767498"/>
                  <a:gd name="connsiteY4" fmla="*/ 514042 h 2524772"/>
                  <a:gd name="connsiteX5" fmla="*/ 427483 w 1767498"/>
                  <a:gd name="connsiteY5" fmla="*/ 52020 h 2524772"/>
                  <a:gd name="connsiteX6" fmla="*/ 7758 w 1767498"/>
                  <a:gd name="connsiteY6" fmla="*/ 201922 h 2524772"/>
                  <a:gd name="connsiteX7" fmla="*/ 474033 w 1767498"/>
                  <a:gd name="connsiteY7" fmla="*/ 1182920 h 2524772"/>
                  <a:gd name="connsiteX0" fmla="*/ 606825 w 1900290"/>
                  <a:gd name="connsiteY0" fmla="*/ 1194703 h 2536555"/>
                  <a:gd name="connsiteX1" fmla="*/ 681966 w 1900290"/>
                  <a:gd name="connsiteY1" fmla="*/ 1987334 h 2536555"/>
                  <a:gd name="connsiteX2" fmla="*/ 1099286 w 1900290"/>
                  <a:gd name="connsiteY2" fmla="*/ 2035514 h 2536555"/>
                  <a:gd name="connsiteX3" fmla="*/ 1889167 w 1900290"/>
                  <a:gd name="connsiteY3" fmla="*/ 2284940 h 2536555"/>
                  <a:gd name="connsiteX4" fmla="*/ 1032549 w 1900290"/>
                  <a:gd name="connsiteY4" fmla="*/ 525825 h 2536555"/>
                  <a:gd name="connsiteX5" fmla="*/ 560275 w 1900290"/>
                  <a:gd name="connsiteY5" fmla="*/ 63803 h 2536555"/>
                  <a:gd name="connsiteX6" fmla="*/ 7758 w 1900290"/>
                  <a:gd name="connsiteY6" fmla="*/ 188483 h 2536555"/>
                  <a:gd name="connsiteX7" fmla="*/ 606825 w 1900290"/>
                  <a:gd name="connsiteY7" fmla="*/ 1194703 h 2536555"/>
                  <a:gd name="connsiteX0" fmla="*/ 606825 w 1900290"/>
                  <a:gd name="connsiteY0" fmla="*/ 1194703 h 2536555"/>
                  <a:gd name="connsiteX1" fmla="*/ 681966 w 1900290"/>
                  <a:gd name="connsiteY1" fmla="*/ 1987334 h 2536555"/>
                  <a:gd name="connsiteX2" fmla="*/ 1099286 w 1900290"/>
                  <a:gd name="connsiteY2" fmla="*/ 2035514 h 2536555"/>
                  <a:gd name="connsiteX3" fmla="*/ 1889167 w 1900290"/>
                  <a:gd name="connsiteY3" fmla="*/ 2284940 h 2536555"/>
                  <a:gd name="connsiteX4" fmla="*/ 1032549 w 1900290"/>
                  <a:gd name="connsiteY4" fmla="*/ 525825 h 2536555"/>
                  <a:gd name="connsiteX5" fmla="*/ 560275 w 1900290"/>
                  <a:gd name="connsiteY5" fmla="*/ 63803 h 2536555"/>
                  <a:gd name="connsiteX6" fmla="*/ 7758 w 1900290"/>
                  <a:gd name="connsiteY6" fmla="*/ 188483 h 2536555"/>
                  <a:gd name="connsiteX7" fmla="*/ 606825 w 1900290"/>
                  <a:gd name="connsiteY7" fmla="*/ 1194703 h 2536555"/>
                  <a:gd name="connsiteX0" fmla="*/ 606825 w 1900290"/>
                  <a:gd name="connsiteY0" fmla="*/ 1194703 h 2536555"/>
                  <a:gd name="connsiteX1" fmla="*/ 681966 w 1900290"/>
                  <a:gd name="connsiteY1" fmla="*/ 1987334 h 2536555"/>
                  <a:gd name="connsiteX2" fmla="*/ 569251 w 1900290"/>
                  <a:gd name="connsiteY2" fmla="*/ 1747670 h 2536555"/>
                  <a:gd name="connsiteX3" fmla="*/ 1099286 w 1900290"/>
                  <a:gd name="connsiteY3" fmla="*/ 2035514 h 2536555"/>
                  <a:gd name="connsiteX4" fmla="*/ 1889167 w 1900290"/>
                  <a:gd name="connsiteY4" fmla="*/ 2284940 h 2536555"/>
                  <a:gd name="connsiteX5" fmla="*/ 1032549 w 1900290"/>
                  <a:gd name="connsiteY5" fmla="*/ 525825 h 2536555"/>
                  <a:gd name="connsiteX6" fmla="*/ 560275 w 1900290"/>
                  <a:gd name="connsiteY6" fmla="*/ 63803 h 2536555"/>
                  <a:gd name="connsiteX7" fmla="*/ 7758 w 1900290"/>
                  <a:gd name="connsiteY7" fmla="*/ 188483 h 2536555"/>
                  <a:gd name="connsiteX8" fmla="*/ 606825 w 1900290"/>
                  <a:gd name="connsiteY8" fmla="*/ 1194703 h 2536555"/>
                  <a:gd name="connsiteX0" fmla="*/ 606825 w 1900290"/>
                  <a:gd name="connsiteY0" fmla="*/ 1194703 h 2536555"/>
                  <a:gd name="connsiteX1" fmla="*/ 569251 w 1900290"/>
                  <a:gd name="connsiteY1" fmla="*/ 1747670 h 2536555"/>
                  <a:gd name="connsiteX2" fmla="*/ 1099286 w 1900290"/>
                  <a:gd name="connsiteY2" fmla="*/ 2035514 h 2536555"/>
                  <a:gd name="connsiteX3" fmla="*/ 1889167 w 1900290"/>
                  <a:gd name="connsiteY3" fmla="*/ 2284940 h 2536555"/>
                  <a:gd name="connsiteX4" fmla="*/ 1032549 w 1900290"/>
                  <a:gd name="connsiteY4" fmla="*/ 525825 h 2536555"/>
                  <a:gd name="connsiteX5" fmla="*/ 560275 w 1900290"/>
                  <a:gd name="connsiteY5" fmla="*/ 63803 h 2536555"/>
                  <a:gd name="connsiteX6" fmla="*/ 7758 w 1900290"/>
                  <a:gd name="connsiteY6" fmla="*/ 188483 h 2536555"/>
                  <a:gd name="connsiteX7" fmla="*/ 606825 w 1900290"/>
                  <a:gd name="connsiteY7" fmla="*/ 1194703 h 2536555"/>
                  <a:gd name="connsiteX0" fmla="*/ 606825 w 1864838"/>
                  <a:gd name="connsiteY0" fmla="*/ 1194703 h 2306559"/>
                  <a:gd name="connsiteX1" fmla="*/ 569251 w 1864838"/>
                  <a:gd name="connsiteY1" fmla="*/ 1747670 h 2306559"/>
                  <a:gd name="connsiteX2" fmla="*/ 1099286 w 1864838"/>
                  <a:gd name="connsiteY2" fmla="*/ 2035514 h 2306559"/>
                  <a:gd name="connsiteX3" fmla="*/ 1853715 w 1864838"/>
                  <a:gd name="connsiteY3" fmla="*/ 2054944 h 2306559"/>
                  <a:gd name="connsiteX4" fmla="*/ 1032549 w 1864838"/>
                  <a:gd name="connsiteY4" fmla="*/ 525825 h 2306559"/>
                  <a:gd name="connsiteX5" fmla="*/ 560275 w 1864838"/>
                  <a:gd name="connsiteY5" fmla="*/ 63803 h 2306559"/>
                  <a:gd name="connsiteX6" fmla="*/ 7758 w 1864838"/>
                  <a:gd name="connsiteY6" fmla="*/ 188483 h 2306559"/>
                  <a:gd name="connsiteX7" fmla="*/ 606825 w 1864838"/>
                  <a:gd name="connsiteY7" fmla="*/ 1194703 h 230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4838" h="2306559">
                    <a:moveTo>
                      <a:pt x="606825" y="1194703"/>
                    </a:moveTo>
                    <a:cubicBezTo>
                      <a:pt x="700407" y="1454567"/>
                      <a:pt x="487174" y="1607535"/>
                      <a:pt x="569251" y="1747670"/>
                    </a:cubicBezTo>
                    <a:cubicBezTo>
                      <a:pt x="651328" y="1887805"/>
                      <a:pt x="885209" y="1984302"/>
                      <a:pt x="1099286" y="2035514"/>
                    </a:cubicBezTo>
                    <a:cubicBezTo>
                      <a:pt x="1313363" y="2086726"/>
                      <a:pt x="1864838" y="2306559"/>
                      <a:pt x="1853715" y="2054944"/>
                    </a:cubicBezTo>
                    <a:cubicBezTo>
                      <a:pt x="1842592" y="1803329"/>
                      <a:pt x="1248122" y="857682"/>
                      <a:pt x="1032549" y="525825"/>
                    </a:cubicBezTo>
                    <a:cubicBezTo>
                      <a:pt x="816976" y="193968"/>
                      <a:pt x="731073" y="120027"/>
                      <a:pt x="560275" y="63803"/>
                    </a:cubicBezTo>
                    <a:cubicBezTo>
                      <a:pt x="389477" y="7579"/>
                      <a:pt x="0" y="0"/>
                      <a:pt x="7758" y="188483"/>
                    </a:cubicBezTo>
                    <a:cubicBezTo>
                      <a:pt x="226599" y="461455"/>
                      <a:pt x="513243" y="934839"/>
                      <a:pt x="606825" y="119470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5182850"/>
                <a:ext cx="9144000" cy="1446550"/>
              </a:xfrm>
              <a:prstGeom prst="rect">
                <a:avLst/>
              </a:prstGeom>
              <a:noFill/>
            </p:spPr>
            <p:txBody>
              <a:bodyPr wrap="square" rtlCol="0">
                <a:spAutoFit/>
              </a:bodyPr>
              <a:lstStyle/>
              <a:p>
                <a:pPr algn="ctr"/>
                <a:r>
                  <a:rPr lang="en-US" sz="4400" b="1" spc="-150" dirty="0" smtClean="0">
                    <a:latin typeface="Tempus Sans ITC" pitchFamily="82" charset="0"/>
                  </a:rPr>
                  <a:t>What happens when convection cells </a:t>
                </a:r>
              </a:p>
              <a:p>
                <a:pPr algn="ctr"/>
                <a:r>
                  <a:rPr lang="en-US" sz="4400" b="1" spc="-150" dirty="0" smtClean="0">
                    <a:latin typeface="Tempus Sans ITC" pitchFamily="82" charset="0"/>
                  </a:rPr>
                  <a:t>are below Oceanic crust?</a:t>
                </a:r>
              </a:p>
            </p:txBody>
          </p:sp>
        </p:grpSp>
        <p:sp>
          <p:nvSpPr>
            <p:cNvPr id="8" name="TextBox 7"/>
            <p:cNvSpPr txBox="1"/>
            <p:nvPr/>
          </p:nvSpPr>
          <p:spPr>
            <a:xfrm>
              <a:off x="0" y="533400"/>
              <a:ext cx="9144000" cy="553998"/>
            </a:xfrm>
            <a:prstGeom prst="rect">
              <a:avLst/>
            </a:prstGeom>
            <a:solidFill>
              <a:srgbClr val="FF0000"/>
            </a:solidFill>
          </p:spPr>
          <p:txBody>
            <a:bodyPr wrap="square" rtlCol="0">
              <a:spAutoFit/>
            </a:bodyPr>
            <a:lstStyle/>
            <a:p>
              <a:pPr algn="ctr"/>
              <a:r>
                <a:rPr lang="en-US" sz="3000" b="1" dirty="0" smtClean="0">
                  <a:solidFill>
                    <a:schemeClr val="bg1"/>
                  </a:solidFill>
                  <a:latin typeface="Arial" pitchFamily="34" charset="0"/>
                  <a:cs typeface="Arial" pitchFamily="34" charset="0"/>
                </a:rPr>
                <a:t>convection cells move the crustal plates</a:t>
              </a:r>
            </a:p>
          </p:txBody>
        </p:sp>
        <p:sp>
          <p:nvSpPr>
            <p:cNvPr id="9" name="TextBox 8"/>
            <p:cNvSpPr txBox="1"/>
            <p:nvPr/>
          </p:nvSpPr>
          <p:spPr>
            <a:xfrm>
              <a:off x="0" y="0"/>
              <a:ext cx="9144000" cy="584775"/>
            </a:xfrm>
            <a:prstGeom prst="rect">
              <a:avLst/>
            </a:prstGeom>
            <a:solidFill>
              <a:srgbClr val="FF0000"/>
            </a:solidFill>
          </p:spPr>
          <p:txBody>
            <a:bodyPr wrap="square" rtlCol="0">
              <a:spAutoFit/>
            </a:bodyPr>
            <a:lstStyle/>
            <a:p>
              <a:pPr algn="ctr"/>
              <a:r>
                <a:rPr lang="en-US" sz="3200" b="1" dirty="0" smtClean="0">
                  <a:solidFill>
                    <a:schemeClr val="bg1"/>
                  </a:solidFill>
                  <a:latin typeface="Arial" pitchFamily="34" charset="0"/>
                  <a:cs typeface="Arial" pitchFamily="34" charset="0"/>
                </a:rPr>
                <a:t>heat convection cells are in the Mantle</a:t>
              </a:r>
            </a:p>
          </p:txBody>
        </p:sp>
      </p:grpSp>
      <p:sp>
        <p:nvSpPr>
          <p:cNvPr id="7" name="Rectangle 6"/>
          <p:cNvSpPr/>
          <p:nvPr/>
        </p:nvSpPr>
        <p:spPr>
          <a:xfrm>
            <a:off x="3352800" y="1676400"/>
            <a:ext cx="2743200" cy="17526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34"/>
          <p:cNvGrpSpPr/>
          <p:nvPr/>
        </p:nvGrpSpPr>
        <p:grpSpPr>
          <a:xfrm>
            <a:off x="-64957" y="-24063"/>
            <a:ext cx="9548031" cy="6882063"/>
            <a:chOff x="-64957" y="-24063"/>
            <a:chExt cx="9548031" cy="6882063"/>
          </a:xfrm>
        </p:grpSpPr>
        <p:grpSp>
          <p:nvGrpSpPr>
            <p:cNvPr id="12" name="Group 22"/>
            <p:cNvGrpSpPr/>
            <p:nvPr/>
          </p:nvGrpSpPr>
          <p:grpSpPr>
            <a:xfrm>
              <a:off x="0" y="-24063"/>
              <a:ext cx="9483074" cy="6882063"/>
              <a:chOff x="0" y="-24063"/>
              <a:chExt cx="9483074" cy="6882063"/>
            </a:xfrm>
          </p:grpSpPr>
          <p:grpSp>
            <p:nvGrpSpPr>
              <p:cNvPr id="15" name="Group 10"/>
              <p:cNvGrpSpPr/>
              <p:nvPr/>
            </p:nvGrpSpPr>
            <p:grpSpPr>
              <a:xfrm>
                <a:off x="0" y="0"/>
                <a:ext cx="9483074" cy="6858000"/>
                <a:chOff x="0" y="0"/>
                <a:chExt cx="9483074" cy="6858000"/>
              </a:xfrm>
            </p:grpSpPr>
            <p:grpSp>
              <p:nvGrpSpPr>
                <p:cNvPr id="23" name="Group 8"/>
                <p:cNvGrpSpPr/>
                <p:nvPr/>
              </p:nvGrpSpPr>
              <p:grpSpPr>
                <a:xfrm>
                  <a:off x="0" y="0"/>
                  <a:ext cx="9483074" cy="6858000"/>
                  <a:chOff x="0" y="0"/>
                  <a:chExt cx="9483074" cy="6858000"/>
                </a:xfrm>
              </p:grpSpPr>
              <p:grpSp>
                <p:nvGrpSpPr>
                  <p:cNvPr id="24" name="Group 14"/>
                  <p:cNvGrpSpPr/>
                  <p:nvPr/>
                </p:nvGrpSpPr>
                <p:grpSpPr>
                  <a:xfrm>
                    <a:off x="0" y="0"/>
                    <a:ext cx="9208958" cy="6858000"/>
                    <a:chOff x="0" y="0"/>
                    <a:chExt cx="9208958" cy="6858000"/>
                  </a:xfrm>
                </p:grpSpPr>
                <p:pic>
                  <p:nvPicPr>
                    <p:cNvPr id="1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9" name="Freeform 18"/>
                    <p:cNvSpPr/>
                    <p:nvPr/>
                  </p:nvSpPr>
                  <p:spPr>
                    <a:xfrm>
                      <a:off x="1526499" y="474689"/>
                      <a:ext cx="3625121" cy="1798819"/>
                    </a:xfrm>
                    <a:custGeom>
                      <a:avLst/>
                      <a:gdLst>
                        <a:gd name="connsiteX0" fmla="*/ 77449 w 3625121"/>
                        <a:gd name="connsiteY0" fmla="*/ 1728865 h 1798819"/>
                        <a:gd name="connsiteX1" fmla="*/ 167390 w 3625121"/>
                        <a:gd name="connsiteY1" fmla="*/ 1204209 h 1798819"/>
                        <a:gd name="connsiteX2" fmla="*/ 587114 w 3625121"/>
                        <a:gd name="connsiteY2" fmla="*/ 934386 h 1798819"/>
                        <a:gd name="connsiteX3" fmla="*/ 1666406 w 3625121"/>
                        <a:gd name="connsiteY3" fmla="*/ 424721 h 1798819"/>
                        <a:gd name="connsiteX4" fmla="*/ 2925580 w 3625121"/>
                        <a:gd name="connsiteY4" fmla="*/ 64957 h 1798819"/>
                        <a:gd name="connsiteX5" fmla="*/ 3285344 w 3625121"/>
                        <a:gd name="connsiteY5" fmla="*/ 34977 h 1798819"/>
                        <a:gd name="connsiteX6" fmla="*/ 3495206 w 3625121"/>
                        <a:gd name="connsiteY6" fmla="*/ 169888 h 1798819"/>
                        <a:gd name="connsiteX7" fmla="*/ 3555167 w 3625121"/>
                        <a:gd name="connsiteY7" fmla="*/ 574622 h 1798819"/>
                        <a:gd name="connsiteX8" fmla="*/ 3075481 w 3625121"/>
                        <a:gd name="connsiteY8" fmla="*/ 829455 h 1798819"/>
                        <a:gd name="connsiteX9" fmla="*/ 2236032 w 3625121"/>
                        <a:gd name="connsiteY9" fmla="*/ 1009337 h 1798819"/>
                        <a:gd name="connsiteX10" fmla="*/ 1246681 w 3625121"/>
                        <a:gd name="connsiteY10" fmla="*/ 1324131 h 1798819"/>
                        <a:gd name="connsiteX11" fmla="*/ 632085 w 3625121"/>
                        <a:gd name="connsiteY11" fmla="*/ 1623934 h 1798819"/>
                        <a:gd name="connsiteX12" fmla="*/ 77449 w 3625121"/>
                        <a:gd name="connsiteY12" fmla="*/ 1728865 h 179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5121" h="1798819">
                          <a:moveTo>
                            <a:pt x="77449" y="1728865"/>
                          </a:moveTo>
                          <a:cubicBezTo>
                            <a:pt x="0" y="1658911"/>
                            <a:pt x="82446" y="1336622"/>
                            <a:pt x="167390" y="1204209"/>
                          </a:cubicBezTo>
                          <a:cubicBezTo>
                            <a:pt x="252334" y="1071796"/>
                            <a:pt x="337278" y="1064301"/>
                            <a:pt x="587114" y="934386"/>
                          </a:cubicBezTo>
                          <a:cubicBezTo>
                            <a:pt x="836950" y="804471"/>
                            <a:pt x="1276662" y="569626"/>
                            <a:pt x="1666406" y="424721"/>
                          </a:cubicBezTo>
                          <a:cubicBezTo>
                            <a:pt x="2056150" y="279816"/>
                            <a:pt x="2655757" y="129914"/>
                            <a:pt x="2925580" y="64957"/>
                          </a:cubicBezTo>
                          <a:cubicBezTo>
                            <a:pt x="3195403" y="0"/>
                            <a:pt x="3190406" y="17489"/>
                            <a:pt x="3285344" y="34977"/>
                          </a:cubicBezTo>
                          <a:cubicBezTo>
                            <a:pt x="3380282" y="52465"/>
                            <a:pt x="3450236" y="79947"/>
                            <a:pt x="3495206" y="169888"/>
                          </a:cubicBezTo>
                          <a:cubicBezTo>
                            <a:pt x="3540177" y="259829"/>
                            <a:pt x="3625121" y="464694"/>
                            <a:pt x="3555167" y="574622"/>
                          </a:cubicBezTo>
                          <a:cubicBezTo>
                            <a:pt x="3485213" y="684550"/>
                            <a:pt x="3295337" y="757003"/>
                            <a:pt x="3075481" y="829455"/>
                          </a:cubicBezTo>
                          <a:cubicBezTo>
                            <a:pt x="2855625" y="901907"/>
                            <a:pt x="2540832" y="926891"/>
                            <a:pt x="2236032" y="1009337"/>
                          </a:cubicBezTo>
                          <a:cubicBezTo>
                            <a:pt x="1931232" y="1091783"/>
                            <a:pt x="1514006" y="1221698"/>
                            <a:pt x="1246681" y="1324131"/>
                          </a:cubicBezTo>
                          <a:cubicBezTo>
                            <a:pt x="979357" y="1426564"/>
                            <a:pt x="821960" y="1553980"/>
                            <a:pt x="632085" y="1623934"/>
                          </a:cubicBezTo>
                          <a:cubicBezTo>
                            <a:pt x="442210" y="1693888"/>
                            <a:pt x="154898" y="1798819"/>
                            <a:pt x="77449" y="17288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215922" y="397240"/>
                      <a:ext cx="2993036" cy="1299147"/>
                    </a:xfrm>
                    <a:custGeom>
                      <a:avLst/>
                      <a:gdLst>
                        <a:gd name="connsiteX0" fmla="*/ 79947 w 2993036"/>
                        <a:gd name="connsiteY0" fmla="*/ 667062 h 1299147"/>
                        <a:gd name="connsiteX1" fmla="*/ 244839 w 2993036"/>
                        <a:gd name="connsiteY1" fmla="*/ 172386 h 1299147"/>
                        <a:gd name="connsiteX2" fmla="*/ 1444052 w 2993036"/>
                        <a:gd name="connsiteY2" fmla="*/ 37475 h 1299147"/>
                        <a:gd name="connsiteX3" fmla="*/ 2628275 w 2993036"/>
                        <a:gd name="connsiteY3" fmla="*/ 127416 h 1299147"/>
                        <a:gd name="connsiteX4" fmla="*/ 2928078 w 2993036"/>
                        <a:gd name="connsiteY4" fmla="*/ 127416 h 1299147"/>
                        <a:gd name="connsiteX5" fmla="*/ 2913088 w 2993036"/>
                        <a:gd name="connsiteY5" fmla="*/ 891914 h 1299147"/>
                        <a:gd name="connsiteX6" fmla="*/ 2448393 w 2993036"/>
                        <a:gd name="connsiteY6" fmla="*/ 1221698 h 1299147"/>
                        <a:gd name="connsiteX7" fmla="*/ 2088629 w 2993036"/>
                        <a:gd name="connsiteY7" fmla="*/ 1296649 h 1299147"/>
                        <a:gd name="connsiteX8" fmla="*/ 1788826 w 2993036"/>
                        <a:gd name="connsiteY8" fmla="*/ 1236688 h 1299147"/>
                        <a:gd name="connsiteX9" fmla="*/ 724524 w 2993036"/>
                        <a:gd name="connsiteY9" fmla="*/ 981855 h 1299147"/>
                        <a:gd name="connsiteX10" fmla="*/ 79947 w 2993036"/>
                        <a:gd name="connsiteY10" fmla="*/ 667062 h 129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3036" h="1299147">
                          <a:moveTo>
                            <a:pt x="79947" y="667062"/>
                          </a:moveTo>
                          <a:cubicBezTo>
                            <a:pt x="0" y="532151"/>
                            <a:pt x="17488" y="277317"/>
                            <a:pt x="244839" y="172386"/>
                          </a:cubicBezTo>
                          <a:cubicBezTo>
                            <a:pt x="472190" y="67455"/>
                            <a:pt x="1046813" y="44970"/>
                            <a:pt x="1444052" y="37475"/>
                          </a:cubicBezTo>
                          <a:cubicBezTo>
                            <a:pt x="1841291" y="29980"/>
                            <a:pt x="2380937" y="112426"/>
                            <a:pt x="2628275" y="127416"/>
                          </a:cubicBezTo>
                          <a:cubicBezTo>
                            <a:pt x="2875613" y="142406"/>
                            <a:pt x="2880609" y="0"/>
                            <a:pt x="2928078" y="127416"/>
                          </a:cubicBezTo>
                          <a:cubicBezTo>
                            <a:pt x="2975547" y="254832"/>
                            <a:pt x="2993036" y="709534"/>
                            <a:pt x="2913088" y="891914"/>
                          </a:cubicBezTo>
                          <a:cubicBezTo>
                            <a:pt x="2833141" y="1074294"/>
                            <a:pt x="2585803" y="1154242"/>
                            <a:pt x="2448393" y="1221698"/>
                          </a:cubicBezTo>
                          <a:cubicBezTo>
                            <a:pt x="2310983" y="1289154"/>
                            <a:pt x="2198557" y="1294151"/>
                            <a:pt x="2088629" y="1296649"/>
                          </a:cubicBezTo>
                          <a:cubicBezTo>
                            <a:pt x="1978701" y="1299147"/>
                            <a:pt x="1788826" y="1236688"/>
                            <a:pt x="1788826" y="1236688"/>
                          </a:cubicBezTo>
                          <a:cubicBezTo>
                            <a:pt x="1561475" y="1184222"/>
                            <a:pt x="1006839" y="1074294"/>
                            <a:pt x="724524" y="981855"/>
                          </a:cubicBezTo>
                          <a:cubicBezTo>
                            <a:pt x="442209" y="889416"/>
                            <a:pt x="159895" y="801974"/>
                            <a:pt x="79947" y="66706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2"/>
                  <p:cNvPicPr>
                    <a:picLocks noChangeAspect="1" noChangeArrowheads="1"/>
                  </p:cNvPicPr>
                  <p:nvPr/>
                </p:nvPicPr>
                <p:blipFill>
                  <a:blip r:embed="rId3" cstate="print"/>
                  <a:srcRect l="70000" t="32222" r="25993" b="54445"/>
                  <a:stretch>
                    <a:fillRect/>
                  </a:stretch>
                </p:blipFill>
                <p:spPr bwMode="auto">
                  <a:xfrm rot="1260000">
                    <a:off x="6525916" y="2549722"/>
                    <a:ext cx="2957158" cy="1243584"/>
                  </a:xfrm>
                  <a:prstGeom prst="rect">
                    <a:avLst/>
                  </a:prstGeom>
                  <a:noFill/>
                  <a:ln w="9525">
                    <a:noFill/>
                    <a:miter lim="800000"/>
                    <a:headEnd/>
                    <a:tailEnd/>
                  </a:ln>
                </p:spPr>
              </p:pic>
              <p:pic>
                <p:nvPicPr>
                  <p:cNvPr id="17" name="Picture 2"/>
                  <p:cNvPicPr preferRelativeResize="0">
                    <a:picLocks noChangeArrowheads="1"/>
                  </p:cNvPicPr>
                  <p:nvPr/>
                </p:nvPicPr>
                <p:blipFill>
                  <a:blip r:embed="rId3" cstate="print"/>
                  <a:srcRect l="10833" t="65889" r="68333" b="31111"/>
                  <a:stretch>
                    <a:fillRect/>
                  </a:stretch>
                </p:blipFill>
                <p:spPr bwMode="auto">
                  <a:xfrm>
                    <a:off x="838200" y="4724400"/>
                    <a:ext cx="1676400" cy="381000"/>
                  </a:xfrm>
                  <a:prstGeom prst="rect">
                    <a:avLst/>
                  </a:prstGeom>
                  <a:noFill/>
                  <a:ln w="9525">
                    <a:noFill/>
                    <a:miter lim="800000"/>
                    <a:headEnd/>
                    <a:tailEnd/>
                  </a:ln>
                </p:spPr>
              </p:pic>
            </p:grpSp>
            <p:pic>
              <p:nvPicPr>
                <p:cNvPr id="13" name="Picture 2"/>
                <p:cNvPicPr>
                  <a:picLocks noChangeAspect="1" noChangeArrowheads="1"/>
                </p:cNvPicPr>
                <p:nvPr/>
              </p:nvPicPr>
              <p:blipFill>
                <a:blip r:embed="rId3" cstate="print"/>
                <a:srcRect l="20000" t="57778" r="55834" b="31111"/>
                <a:stretch>
                  <a:fillRect/>
                </a:stretch>
              </p:blipFill>
              <p:spPr bwMode="auto">
                <a:xfrm>
                  <a:off x="2667000" y="3276600"/>
                  <a:ext cx="2209800" cy="762000"/>
                </a:xfrm>
                <a:prstGeom prst="rect">
                  <a:avLst/>
                </a:prstGeom>
                <a:noFill/>
                <a:ln w="9525">
                  <a:noFill/>
                  <a:miter lim="800000"/>
                  <a:headEnd/>
                  <a:tailEnd/>
                </a:ln>
              </p:spPr>
            </p:pic>
            <p:sp>
              <p:nvSpPr>
                <p:cNvPr id="14" name="TextBox 13"/>
                <p:cNvSpPr txBox="1"/>
                <p:nvPr/>
              </p:nvSpPr>
              <p:spPr>
                <a:xfrm>
                  <a:off x="2743200" y="3200400"/>
                  <a:ext cx="2424959" cy="1015663"/>
                </a:xfrm>
                <a:prstGeom prst="rect">
                  <a:avLst/>
                </a:prstGeom>
                <a:noFill/>
              </p:spPr>
              <p:txBody>
                <a:bodyPr wrap="none" rtlCol="0">
                  <a:spAutoFit/>
                </a:bodyPr>
                <a:lstStyle/>
                <a:p>
                  <a:r>
                    <a:rPr lang="en-US" sz="6000" dirty="0" smtClean="0"/>
                    <a:t>Mantle</a:t>
                  </a:r>
                  <a:endParaRPr lang="en-US" sz="6000" dirty="0"/>
                </a:p>
              </p:txBody>
            </p:sp>
          </p:grpSp>
          <p:sp>
            <p:nvSpPr>
              <p:cNvPr id="21" name="Freeform 2"/>
              <p:cNvSpPr/>
              <p:nvPr/>
            </p:nvSpPr>
            <p:spPr>
              <a:xfrm>
                <a:off x="84944" y="644577"/>
                <a:ext cx="2091128" cy="2645764"/>
              </a:xfrm>
              <a:custGeom>
                <a:avLst/>
                <a:gdLst>
                  <a:gd name="connsiteX0" fmla="*/ 544643 w 2091128"/>
                  <a:gd name="connsiteY0" fmla="*/ 2518348 h 2645764"/>
                  <a:gd name="connsiteX1" fmla="*/ 949377 w 2091128"/>
                  <a:gd name="connsiteY1" fmla="*/ 2263515 h 2645764"/>
                  <a:gd name="connsiteX2" fmla="*/ 1279161 w 2091128"/>
                  <a:gd name="connsiteY2" fmla="*/ 1633928 h 2645764"/>
                  <a:gd name="connsiteX3" fmla="*/ 1653915 w 2091128"/>
                  <a:gd name="connsiteY3" fmla="*/ 884420 h 2645764"/>
                  <a:gd name="connsiteX4" fmla="*/ 2073640 w 2091128"/>
                  <a:gd name="connsiteY4" fmla="*/ 629587 h 2645764"/>
                  <a:gd name="connsiteX5" fmla="*/ 1758846 w 2091128"/>
                  <a:gd name="connsiteY5" fmla="*/ 119921 h 2645764"/>
                  <a:gd name="connsiteX6" fmla="*/ 604604 w 2091128"/>
                  <a:gd name="connsiteY6" fmla="*/ 0 h 2645764"/>
                  <a:gd name="connsiteX7" fmla="*/ 124918 w 2091128"/>
                  <a:gd name="connsiteY7" fmla="*/ 119921 h 2645764"/>
                  <a:gd name="connsiteX8" fmla="*/ 4997 w 2091128"/>
                  <a:gd name="connsiteY8" fmla="*/ 389744 h 2645764"/>
                  <a:gd name="connsiteX9" fmla="*/ 94938 w 2091128"/>
                  <a:gd name="connsiteY9" fmla="*/ 1019331 h 2645764"/>
                  <a:gd name="connsiteX10" fmla="*/ 394741 w 2091128"/>
                  <a:gd name="connsiteY10" fmla="*/ 1499016 h 2645764"/>
                  <a:gd name="connsiteX11" fmla="*/ 544643 w 2091128"/>
                  <a:gd name="connsiteY11" fmla="*/ 2518348 h 264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1128" h="2645764">
                    <a:moveTo>
                      <a:pt x="544643" y="2518348"/>
                    </a:moveTo>
                    <a:cubicBezTo>
                      <a:pt x="637082" y="2645764"/>
                      <a:pt x="826957" y="2410918"/>
                      <a:pt x="949377" y="2263515"/>
                    </a:cubicBezTo>
                    <a:cubicBezTo>
                      <a:pt x="1071797" y="2116112"/>
                      <a:pt x="1161738" y="1863777"/>
                      <a:pt x="1279161" y="1633928"/>
                    </a:cubicBezTo>
                    <a:cubicBezTo>
                      <a:pt x="1396584" y="1404079"/>
                      <a:pt x="1521502" y="1051810"/>
                      <a:pt x="1653915" y="884420"/>
                    </a:cubicBezTo>
                    <a:cubicBezTo>
                      <a:pt x="1786328" y="717030"/>
                      <a:pt x="2056152" y="757003"/>
                      <a:pt x="2073640" y="629587"/>
                    </a:cubicBezTo>
                    <a:cubicBezTo>
                      <a:pt x="2091128" y="502171"/>
                      <a:pt x="2003685" y="224852"/>
                      <a:pt x="1758846" y="119921"/>
                    </a:cubicBezTo>
                    <a:cubicBezTo>
                      <a:pt x="1514007" y="14990"/>
                      <a:pt x="876925" y="0"/>
                      <a:pt x="604604" y="0"/>
                    </a:cubicBezTo>
                    <a:cubicBezTo>
                      <a:pt x="332283" y="0"/>
                      <a:pt x="224852" y="54964"/>
                      <a:pt x="124918" y="119921"/>
                    </a:cubicBezTo>
                    <a:cubicBezTo>
                      <a:pt x="24984" y="184878"/>
                      <a:pt x="9994" y="239843"/>
                      <a:pt x="4997" y="389744"/>
                    </a:cubicBezTo>
                    <a:cubicBezTo>
                      <a:pt x="0" y="539645"/>
                      <a:pt x="29981" y="834452"/>
                      <a:pt x="94938" y="1019331"/>
                    </a:cubicBezTo>
                    <a:cubicBezTo>
                      <a:pt x="159895" y="1204210"/>
                      <a:pt x="317292" y="1251678"/>
                      <a:pt x="394741" y="1499016"/>
                    </a:cubicBezTo>
                    <a:cubicBezTo>
                      <a:pt x="472190" y="1746354"/>
                      <a:pt x="452204" y="2390932"/>
                      <a:pt x="544643" y="25183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4327358" y="-24063"/>
                <a:ext cx="2783305" cy="1379228"/>
              </a:xfrm>
              <a:custGeom>
                <a:avLst/>
                <a:gdLst>
                  <a:gd name="connsiteX0" fmla="*/ 340895 w 2783305"/>
                  <a:gd name="connsiteY0" fmla="*/ 96253 h 1327485"/>
                  <a:gd name="connsiteX1" fmla="*/ 364958 w 2783305"/>
                  <a:gd name="connsiteY1" fmla="*/ 721896 h 1327485"/>
                  <a:gd name="connsiteX2" fmla="*/ 846221 w 2783305"/>
                  <a:gd name="connsiteY2" fmla="*/ 1130969 h 1327485"/>
                  <a:gd name="connsiteX3" fmla="*/ 1664368 w 2783305"/>
                  <a:gd name="connsiteY3" fmla="*/ 1275348 h 1327485"/>
                  <a:gd name="connsiteX4" fmla="*/ 2530642 w 2783305"/>
                  <a:gd name="connsiteY4" fmla="*/ 818148 h 1327485"/>
                  <a:gd name="connsiteX5" fmla="*/ 2602831 w 2783305"/>
                  <a:gd name="connsiteY5" fmla="*/ 216569 h 1327485"/>
                  <a:gd name="connsiteX6" fmla="*/ 2410326 w 2783305"/>
                  <a:gd name="connsiteY6" fmla="*/ 144380 h 1327485"/>
                  <a:gd name="connsiteX7" fmla="*/ 340895 w 2783305"/>
                  <a:gd name="connsiteY7" fmla="*/ 96253 h 1327485"/>
                  <a:gd name="connsiteX0" fmla="*/ 340895 w 2783305"/>
                  <a:gd name="connsiteY0" fmla="*/ 96253 h 1350840"/>
                  <a:gd name="connsiteX1" fmla="*/ 364958 w 2783305"/>
                  <a:gd name="connsiteY1" fmla="*/ 721896 h 1350840"/>
                  <a:gd name="connsiteX2" fmla="*/ 846221 w 2783305"/>
                  <a:gd name="connsiteY2" fmla="*/ 1130969 h 1350840"/>
                  <a:gd name="connsiteX3" fmla="*/ 1664368 w 2783305"/>
                  <a:gd name="connsiteY3" fmla="*/ 1275348 h 1350840"/>
                  <a:gd name="connsiteX4" fmla="*/ 1831395 w 2783305"/>
                  <a:gd name="connsiteY4" fmla="*/ 1274640 h 1350840"/>
                  <a:gd name="connsiteX5" fmla="*/ 2530642 w 2783305"/>
                  <a:gd name="connsiteY5" fmla="*/ 818148 h 1350840"/>
                  <a:gd name="connsiteX6" fmla="*/ 2602831 w 2783305"/>
                  <a:gd name="connsiteY6" fmla="*/ 216569 h 1350840"/>
                  <a:gd name="connsiteX7" fmla="*/ 2410326 w 2783305"/>
                  <a:gd name="connsiteY7" fmla="*/ 144380 h 1350840"/>
                  <a:gd name="connsiteX8" fmla="*/ 340895 w 2783305"/>
                  <a:gd name="connsiteY8" fmla="*/ 96253 h 1350840"/>
                  <a:gd name="connsiteX0" fmla="*/ 340895 w 2783305"/>
                  <a:gd name="connsiteY0" fmla="*/ 96253 h 1375493"/>
                  <a:gd name="connsiteX1" fmla="*/ 364958 w 2783305"/>
                  <a:gd name="connsiteY1" fmla="*/ 721896 h 1375493"/>
                  <a:gd name="connsiteX2" fmla="*/ 846221 w 2783305"/>
                  <a:gd name="connsiteY2" fmla="*/ 1130969 h 1375493"/>
                  <a:gd name="connsiteX3" fmla="*/ 1054768 w 2783305"/>
                  <a:gd name="connsiteY3" fmla="*/ 1351548 h 1375493"/>
                  <a:gd name="connsiteX4" fmla="*/ 1831395 w 2783305"/>
                  <a:gd name="connsiteY4" fmla="*/ 1274640 h 1375493"/>
                  <a:gd name="connsiteX5" fmla="*/ 2530642 w 2783305"/>
                  <a:gd name="connsiteY5" fmla="*/ 818148 h 1375493"/>
                  <a:gd name="connsiteX6" fmla="*/ 2602831 w 2783305"/>
                  <a:gd name="connsiteY6" fmla="*/ 216569 h 1375493"/>
                  <a:gd name="connsiteX7" fmla="*/ 2410326 w 2783305"/>
                  <a:gd name="connsiteY7" fmla="*/ 144380 h 1375493"/>
                  <a:gd name="connsiteX8" fmla="*/ 340895 w 2783305"/>
                  <a:gd name="connsiteY8" fmla="*/ 96253 h 1375493"/>
                  <a:gd name="connsiteX0" fmla="*/ 340895 w 2783305"/>
                  <a:gd name="connsiteY0" fmla="*/ 96253 h 1375493"/>
                  <a:gd name="connsiteX1" fmla="*/ 364958 w 2783305"/>
                  <a:gd name="connsiteY1" fmla="*/ 721896 h 1375493"/>
                  <a:gd name="connsiteX2" fmla="*/ 846221 w 2783305"/>
                  <a:gd name="connsiteY2" fmla="*/ 1130969 h 1375493"/>
                  <a:gd name="connsiteX3" fmla="*/ 1054768 w 2783305"/>
                  <a:gd name="connsiteY3" fmla="*/ 1351548 h 1375493"/>
                  <a:gd name="connsiteX4" fmla="*/ 1831395 w 2783305"/>
                  <a:gd name="connsiteY4" fmla="*/ 1274640 h 1375493"/>
                  <a:gd name="connsiteX5" fmla="*/ 2530642 w 2783305"/>
                  <a:gd name="connsiteY5" fmla="*/ 818148 h 1375493"/>
                  <a:gd name="connsiteX6" fmla="*/ 2602831 w 2783305"/>
                  <a:gd name="connsiteY6" fmla="*/ 216569 h 1375493"/>
                  <a:gd name="connsiteX7" fmla="*/ 2410326 w 2783305"/>
                  <a:gd name="connsiteY7" fmla="*/ 144380 h 1375493"/>
                  <a:gd name="connsiteX8" fmla="*/ 340895 w 2783305"/>
                  <a:gd name="connsiteY8" fmla="*/ 96253 h 1375493"/>
                  <a:gd name="connsiteX0" fmla="*/ 340895 w 2783305"/>
                  <a:gd name="connsiteY0" fmla="*/ 96253 h 1394916"/>
                  <a:gd name="connsiteX1" fmla="*/ 364958 w 2783305"/>
                  <a:gd name="connsiteY1" fmla="*/ 721896 h 1394916"/>
                  <a:gd name="connsiteX2" fmla="*/ 846221 w 2783305"/>
                  <a:gd name="connsiteY2" fmla="*/ 1130969 h 1394916"/>
                  <a:gd name="connsiteX3" fmla="*/ 1054768 w 2783305"/>
                  <a:gd name="connsiteY3" fmla="*/ 1351548 h 1394916"/>
                  <a:gd name="connsiteX4" fmla="*/ 1831395 w 2783305"/>
                  <a:gd name="connsiteY4" fmla="*/ 1350840 h 1394916"/>
                  <a:gd name="connsiteX5" fmla="*/ 2530642 w 2783305"/>
                  <a:gd name="connsiteY5" fmla="*/ 818148 h 1394916"/>
                  <a:gd name="connsiteX6" fmla="*/ 2602831 w 2783305"/>
                  <a:gd name="connsiteY6" fmla="*/ 216569 h 1394916"/>
                  <a:gd name="connsiteX7" fmla="*/ 2410326 w 2783305"/>
                  <a:gd name="connsiteY7" fmla="*/ 144380 h 1394916"/>
                  <a:gd name="connsiteX8" fmla="*/ 340895 w 2783305"/>
                  <a:gd name="connsiteY8" fmla="*/ 96253 h 1394916"/>
                  <a:gd name="connsiteX0" fmla="*/ 340895 w 2783305"/>
                  <a:gd name="connsiteY0" fmla="*/ 96253 h 1388193"/>
                  <a:gd name="connsiteX1" fmla="*/ 364958 w 2783305"/>
                  <a:gd name="connsiteY1" fmla="*/ 721896 h 1388193"/>
                  <a:gd name="connsiteX2" fmla="*/ 846221 w 2783305"/>
                  <a:gd name="connsiteY2" fmla="*/ 1130969 h 1388193"/>
                  <a:gd name="connsiteX3" fmla="*/ 1054768 w 2783305"/>
                  <a:gd name="connsiteY3" fmla="*/ 1351548 h 1388193"/>
                  <a:gd name="connsiteX4" fmla="*/ 1831395 w 2783305"/>
                  <a:gd name="connsiteY4" fmla="*/ 1350840 h 1388193"/>
                  <a:gd name="connsiteX5" fmla="*/ 2530642 w 2783305"/>
                  <a:gd name="connsiteY5" fmla="*/ 818148 h 1388193"/>
                  <a:gd name="connsiteX6" fmla="*/ 2602831 w 2783305"/>
                  <a:gd name="connsiteY6" fmla="*/ 216569 h 1388193"/>
                  <a:gd name="connsiteX7" fmla="*/ 2410326 w 2783305"/>
                  <a:gd name="connsiteY7" fmla="*/ 144380 h 1388193"/>
                  <a:gd name="connsiteX8" fmla="*/ 340895 w 2783305"/>
                  <a:gd name="connsiteY8" fmla="*/ 96253 h 1388193"/>
                  <a:gd name="connsiteX0" fmla="*/ 340895 w 2783305"/>
                  <a:gd name="connsiteY0" fmla="*/ 96253 h 1351548"/>
                  <a:gd name="connsiteX1" fmla="*/ 364958 w 2783305"/>
                  <a:gd name="connsiteY1" fmla="*/ 721896 h 1351548"/>
                  <a:gd name="connsiteX2" fmla="*/ 846221 w 2783305"/>
                  <a:gd name="connsiteY2" fmla="*/ 1130969 h 1351548"/>
                  <a:gd name="connsiteX3" fmla="*/ 1054768 w 2783305"/>
                  <a:gd name="connsiteY3" fmla="*/ 1351548 h 1351548"/>
                  <a:gd name="connsiteX4" fmla="*/ 1831395 w 2783305"/>
                  <a:gd name="connsiteY4" fmla="*/ 1350840 h 1351548"/>
                  <a:gd name="connsiteX5" fmla="*/ 2530642 w 2783305"/>
                  <a:gd name="connsiteY5" fmla="*/ 818148 h 1351548"/>
                  <a:gd name="connsiteX6" fmla="*/ 2602831 w 2783305"/>
                  <a:gd name="connsiteY6" fmla="*/ 216569 h 1351548"/>
                  <a:gd name="connsiteX7" fmla="*/ 2410326 w 2783305"/>
                  <a:gd name="connsiteY7" fmla="*/ 144380 h 1351548"/>
                  <a:gd name="connsiteX8" fmla="*/ 340895 w 2783305"/>
                  <a:gd name="connsiteY8" fmla="*/ 96253 h 1351548"/>
                  <a:gd name="connsiteX0" fmla="*/ 340895 w 2783305"/>
                  <a:gd name="connsiteY0" fmla="*/ 96253 h 1379228"/>
                  <a:gd name="connsiteX1" fmla="*/ 364958 w 2783305"/>
                  <a:gd name="connsiteY1" fmla="*/ 721896 h 1379228"/>
                  <a:gd name="connsiteX2" fmla="*/ 846221 w 2783305"/>
                  <a:gd name="connsiteY2" fmla="*/ 1130969 h 1379228"/>
                  <a:gd name="connsiteX3" fmla="*/ 1054768 w 2783305"/>
                  <a:gd name="connsiteY3" fmla="*/ 1351548 h 1379228"/>
                  <a:gd name="connsiteX4" fmla="*/ 1831395 w 2783305"/>
                  <a:gd name="connsiteY4" fmla="*/ 1350840 h 1379228"/>
                  <a:gd name="connsiteX5" fmla="*/ 2530642 w 2783305"/>
                  <a:gd name="connsiteY5" fmla="*/ 818148 h 1379228"/>
                  <a:gd name="connsiteX6" fmla="*/ 2602831 w 2783305"/>
                  <a:gd name="connsiteY6" fmla="*/ 216569 h 1379228"/>
                  <a:gd name="connsiteX7" fmla="*/ 2410326 w 2783305"/>
                  <a:gd name="connsiteY7" fmla="*/ 144380 h 1379228"/>
                  <a:gd name="connsiteX8" fmla="*/ 340895 w 2783305"/>
                  <a:gd name="connsiteY8" fmla="*/ 96253 h 1379228"/>
                  <a:gd name="connsiteX0" fmla="*/ 340895 w 2783305"/>
                  <a:gd name="connsiteY0" fmla="*/ 96253 h 1379228"/>
                  <a:gd name="connsiteX1" fmla="*/ 364958 w 2783305"/>
                  <a:gd name="connsiteY1" fmla="*/ 721896 h 1379228"/>
                  <a:gd name="connsiteX2" fmla="*/ 846221 w 2783305"/>
                  <a:gd name="connsiteY2" fmla="*/ 1130969 h 1379228"/>
                  <a:gd name="connsiteX3" fmla="*/ 1054768 w 2783305"/>
                  <a:gd name="connsiteY3" fmla="*/ 1351548 h 1379228"/>
                  <a:gd name="connsiteX4" fmla="*/ 1831395 w 2783305"/>
                  <a:gd name="connsiteY4" fmla="*/ 1350840 h 1379228"/>
                  <a:gd name="connsiteX5" fmla="*/ 2530642 w 2783305"/>
                  <a:gd name="connsiteY5" fmla="*/ 818148 h 1379228"/>
                  <a:gd name="connsiteX6" fmla="*/ 2602831 w 2783305"/>
                  <a:gd name="connsiteY6" fmla="*/ 216569 h 1379228"/>
                  <a:gd name="connsiteX7" fmla="*/ 2410326 w 2783305"/>
                  <a:gd name="connsiteY7" fmla="*/ 144380 h 1379228"/>
                  <a:gd name="connsiteX8" fmla="*/ 340895 w 2783305"/>
                  <a:gd name="connsiteY8" fmla="*/ 96253 h 1379228"/>
                  <a:gd name="connsiteX0" fmla="*/ 340895 w 2783305"/>
                  <a:gd name="connsiteY0" fmla="*/ 96253 h 1464511"/>
                  <a:gd name="connsiteX1" fmla="*/ 364958 w 2783305"/>
                  <a:gd name="connsiteY1" fmla="*/ 721896 h 1464511"/>
                  <a:gd name="connsiteX2" fmla="*/ 617621 w 2783305"/>
                  <a:gd name="connsiteY2" fmla="*/ 1359569 h 1464511"/>
                  <a:gd name="connsiteX3" fmla="*/ 1054768 w 2783305"/>
                  <a:gd name="connsiteY3" fmla="*/ 1351548 h 1464511"/>
                  <a:gd name="connsiteX4" fmla="*/ 1831395 w 2783305"/>
                  <a:gd name="connsiteY4" fmla="*/ 1350840 h 1464511"/>
                  <a:gd name="connsiteX5" fmla="*/ 2530642 w 2783305"/>
                  <a:gd name="connsiteY5" fmla="*/ 818148 h 1464511"/>
                  <a:gd name="connsiteX6" fmla="*/ 2602831 w 2783305"/>
                  <a:gd name="connsiteY6" fmla="*/ 216569 h 1464511"/>
                  <a:gd name="connsiteX7" fmla="*/ 2410326 w 2783305"/>
                  <a:gd name="connsiteY7" fmla="*/ 144380 h 1464511"/>
                  <a:gd name="connsiteX8" fmla="*/ 340895 w 2783305"/>
                  <a:gd name="connsiteY8" fmla="*/ 96253 h 1464511"/>
                  <a:gd name="connsiteX0" fmla="*/ 340895 w 2783305"/>
                  <a:gd name="connsiteY0" fmla="*/ 96253 h 1379228"/>
                  <a:gd name="connsiteX1" fmla="*/ 364958 w 2783305"/>
                  <a:gd name="connsiteY1" fmla="*/ 721896 h 1379228"/>
                  <a:gd name="connsiteX2" fmla="*/ 617621 w 2783305"/>
                  <a:gd name="connsiteY2" fmla="*/ 1359569 h 1379228"/>
                  <a:gd name="connsiteX3" fmla="*/ 1054768 w 2783305"/>
                  <a:gd name="connsiteY3" fmla="*/ 1351548 h 1379228"/>
                  <a:gd name="connsiteX4" fmla="*/ 1831395 w 2783305"/>
                  <a:gd name="connsiteY4" fmla="*/ 1350840 h 1379228"/>
                  <a:gd name="connsiteX5" fmla="*/ 2530642 w 2783305"/>
                  <a:gd name="connsiteY5" fmla="*/ 818148 h 1379228"/>
                  <a:gd name="connsiteX6" fmla="*/ 2602831 w 2783305"/>
                  <a:gd name="connsiteY6" fmla="*/ 216569 h 1379228"/>
                  <a:gd name="connsiteX7" fmla="*/ 2410326 w 2783305"/>
                  <a:gd name="connsiteY7" fmla="*/ 144380 h 1379228"/>
                  <a:gd name="connsiteX8" fmla="*/ 340895 w 2783305"/>
                  <a:gd name="connsiteY8" fmla="*/ 96253 h 1379228"/>
                  <a:gd name="connsiteX0" fmla="*/ 340895 w 2783305"/>
                  <a:gd name="connsiteY0" fmla="*/ 96253 h 1379228"/>
                  <a:gd name="connsiteX1" fmla="*/ 364958 w 2783305"/>
                  <a:gd name="connsiteY1" fmla="*/ 721896 h 1379228"/>
                  <a:gd name="connsiteX2" fmla="*/ 617621 w 2783305"/>
                  <a:gd name="connsiteY2" fmla="*/ 1359569 h 1379228"/>
                  <a:gd name="connsiteX3" fmla="*/ 1054768 w 2783305"/>
                  <a:gd name="connsiteY3" fmla="*/ 1351548 h 1379228"/>
                  <a:gd name="connsiteX4" fmla="*/ 1831395 w 2783305"/>
                  <a:gd name="connsiteY4" fmla="*/ 1350840 h 1379228"/>
                  <a:gd name="connsiteX5" fmla="*/ 2530642 w 2783305"/>
                  <a:gd name="connsiteY5" fmla="*/ 818148 h 1379228"/>
                  <a:gd name="connsiteX6" fmla="*/ 2602831 w 2783305"/>
                  <a:gd name="connsiteY6" fmla="*/ 216569 h 1379228"/>
                  <a:gd name="connsiteX7" fmla="*/ 2410326 w 2783305"/>
                  <a:gd name="connsiteY7" fmla="*/ 144380 h 1379228"/>
                  <a:gd name="connsiteX8" fmla="*/ 340895 w 2783305"/>
                  <a:gd name="connsiteY8" fmla="*/ 96253 h 1379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3305" h="1379228">
                    <a:moveTo>
                      <a:pt x="340895" y="96253"/>
                    </a:moveTo>
                    <a:cubicBezTo>
                      <a:pt x="0" y="192506"/>
                      <a:pt x="318837" y="511343"/>
                      <a:pt x="364958" y="721896"/>
                    </a:cubicBezTo>
                    <a:cubicBezTo>
                      <a:pt x="411079" y="932449"/>
                      <a:pt x="502653" y="1254627"/>
                      <a:pt x="617621" y="1359569"/>
                    </a:cubicBezTo>
                    <a:cubicBezTo>
                      <a:pt x="714660" y="1365899"/>
                      <a:pt x="760584" y="1377656"/>
                      <a:pt x="1054768" y="1351548"/>
                    </a:cubicBezTo>
                    <a:cubicBezTo>
                      <a:pt x="1286199" y="1379228"/>
                      <a:pt x="1455427" y="1332163"/>
                      <a:pt x="1831395" y="1350840"/>
                    </a:cubicBezTo>
                    <a:cubicBezTo>
                      <a:pt x="2077374" y="1261940"/>
                      <a:pt x="2402069" y="1007193"/>
                      <a:pt x="2530642" y="818148"/>
                    </a:cubicBezTo>
                    <a:cubicBezTo>
                      <a:pt x="2659215" y="629103"/>
                      <a:pt x="2622884" y="328864"/>
                      <a:pt x="2602831" y="216569"/>
                    </a:cubicBezTo>
                    <a:cubicBezTo>
                      <a:pt x="2582778" y="104274"/>
                      <a:pt x="2783305" y="168443"/>
                      <a:pt x="2410326" y="144380"/>
                    </a:cubicBezTo>
                    <a:cubicBezTo>
                      <a:pt x="2037347" y="120317"/>
                      <a:pt x="681790" y="0"/>
                      <a:pt x="340895" y="9625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Freeform 29"/>
            <p:cNvSpPr/>
            <p:nvPr/>
          </p:nvSpPr>
          <p:spPr>
            <a:xfrm>
              <a:off x="5661076" y="1326630"/>
              <a:ext cx="3595351" cy="1184223"/>
            </a:xfrm>
            <a:custGeom>
              <a:avLst/>
              <a:gdLst>
                <a:gd name="connsiteX0" fmla="*/ 134911 w 3587646"/>
                <a:gd name="connsiteY0" fmla="*/ 37475 h 1184222"/>
                <a:gd name="connsiteX1" fmla="*/ 884419 w 3587646"/>
                <a:gd name="connsiteY1" fmla="*/ 82445 h 1184222"/>
                <a:gd name="connsiteX2" fmla="*/ 1693888 w 3587646"/>
                <a:gd name="connsiteY2" fmla="*/ 202367 h 1184222"/>
                <a:gd name="connsiteX3" fmla="*/ 2203554 w 3587646"/>
                <a:gd name="connsiteY3" fmla="*/ 322288 h 1184222"/>
                <a:gd name="connsiteX4" fmla="*/ 2803160 w 3587646"/>
                <a:gd name="connsiteY4" fmla="*/ 502170 h 1184222"/>
                <a:gd name="connsiteX5" fmla="*/ 3312826 w 3587646"/>
                <a:gd name="connsiteY5" fmla="*/ 697042 h 1184222"/>
                <a:gd name="connsiteX6" fmla="*/ 3492708 w 3587646"/>
                <a:gd name="connsiteY6" fmla="*/ 771993 h 1184222"/>
                <a:gd name="connsiteX7" fmla="*/ 3462728 w 3587646"/>
                <a:gd name="connsiteY7" fmla="*/ 1086786 h 1184222"/>
                <a:gd name="connsiteX8" fmla="*/ 3462728 w 3587646"/>
                <a:gd name="connsiteY8" fmla="*/ 1131757 h 1184222"/>
                <a:gd name="connsiteX9" fmla="*/ 2713219 w 3587646"/>
                <a:gd name="connsiteY9" fmla="*/ 771993 h 1184222"/>
                <a:gd name="connsiteX10" fmla="*/ 1813809 w 3587646"/>
                <a:gd name="connsiteY10" fmla="*/ 517160 h 1184222"/>
                <a:gd name="connsiteX11" fmla="*/ 839449 w 3587646"/>
                <a:gd name="connsiteY11" fmla="*/ 367259 h 1184222"/>
                <a:gd name="connsiteX12" fmla="*/ 359764 w 3587646"/>
                <a:gd name="connsiteY12" fmla="*/ 352268 h 1184222"/>
                <a:gd name="connsiteX13" fmla="*/ 74950 w 3587646"/>
                <a:gd name="connsiteY13" fmla="*/ 307298 h 1184222"/>
                <a:gd name="connsiteX14" fmla="*/ 134911 w 3587646"/>
                <a:gd name="connsiteY14" fmla="*/ 37475 h 1184222"/>
                <a:gd name="connsiteX0" fmla="*/ 134911 w 3620125"/>
                <a:gd name="connsiteY0" fmla="*/ 37475 h 1184223"/>
                <a:gd name="connsiteX1" fmla="*/ 884419 w 3620125"/>
                <a:gd name="connsiteY1" fmla="*/ 82445 h 1184223"/>
                <a:gd name="connsiteX2" fmla="*/ 1693888 w 3620125"/>
                <a:gd name="connsiteY2" fmla="*/ 202367 h 1184223"/>
                <a:gd name="connsiteX3" fmla="*/ 2203554 w 3620125"/>
                <a:gd name="connsiteY3" fmla="*/ 322288 h 1184223"/>
                <a:gd name="connsiteX4" fmla="*/ 2803160 w 3620125"/>
                <a:gd name="connsiteY4" fmla="*/ 502170 h 1184223"/>
                <a:gd name="connsiteX5" fmla="*/ 3312826 w 3620125"/>
                <a:gd name="connsiteY5" fmla="*/ 697042 h 1184223"/>
                <a:gd name="connsiteX6" fmla="*/ 3492708 w 3620125"/>
                <a:gd name="connsiteY6" fmla="*/ 771993 h 1184223"/>
                <a:gd name="connsiteX7" fmla="*/ 3615128 w 3620125"/>
                <a:gd name="connsiteY7" fmla="*/ 1086786 h 1184223"/>
                <a:gd name="connsiteX8" fmla="*/ 3462728 w 3620125"/>
                <a:gd name="connsiteY8" fmla="*/ 1131757 h 1184223"/>
                <a:gd name="connsiteX9" fmla="*/ 2713219 w 3620125"/>
                <a:gd name="connsiteY9" fmla="*/ 771993 h 1184223"/>
                <a:gd name="connsiteX10" fmla="*/ 1813809 w 3620125"/>
                <a:gd name="connsiteY10" fmla="*/ 517160 h 1184223"/>
                <a:gd name="connsiteX11" fmla="*/ 839449 w 3620125"/>
                <a:gd name="connsiteY11" fmla="*/ 367259 h 1184223"/>
                <a:gd name="connsiteX12" fmla="*/ 359764 w 3620125"/>
                <a:gd name="connsiteY12" fmla="*/ 352268 h 1184223"/>
                <a:gd name="connsiteX13" fmla="*/ 74950 w 3620125"/>
                <a:gd name="connsiteY13" fmla="*/ 307298 h 1184223"/>
                <a:gd name="connsiteX14" fmla="*/ 134911 w 3620125"/>
                <a:gd name="connsiteY14" fmla="*/ 37475 h 1184223"/>
                <a:gd name="connsiteX0" fmla="*/ 92440 w 3577654"/>
                <a:gd name="connsiteY0" fmla="*/ 37475 h 1184223"/>
                <a:gd name="connsiteX1" fmla="*/ 841948 w 3577654"/>
                <a:gd name="connsiteY1" fmla="*/ 82445 h 1184223"/>
                <a:gd name="connsiteX2" fmla="*/ 1651417 w 3577654"/>
                <a:gd name="connsiteY2" fmla="*/ 202367 h 1184223"/>
                <a:gd name="connsiteX3" fmla="*/ 2161083 w 3577654"/>
                <a:gd name="connsiteY3" fmla="*/ 322288 h 1184223"/>
                <a:gd name="connsiteX4" fmla="*/ 2760689 w 3577654"/>
                <a:gd name="connsiteY4" fmla="*/ 502170 h 1184223"/>
                <a:gd name="connsiteX5" fmla="*/ 3270355 w 3577654"/>
                <a:gd name="connsiteY5" fmla="*/ 697042 h 1184223"/>
                <a:gd name="connsiteX6" fmla="*/ 3450237 w 3577654"/>
                <a:gd name="connsiteY6" fmla="*/ 771993 h 1184223"/>
                <a:gd name="connsiteX7" fmla="*/ 3572657 w 3577654"/>
                <a:gd name="connsiteY7" fmla="*/ 1086786 h 1184223"/>
                <a:gd name="connsiteX8" fmla="*/ 3420257 w 3577654"/>
                <a:gd name="connsiteY8" fmla="*/ 1131757 h 1184223"/>
                <a:gd name="connsiteX9" fmla="*/ 2670748 w 3577654"/>
                <a:gd name="connsiteY9" fmla="*/ 771993 h 1184223"/>
                <a:gd name="connsiteX10" fmla="*/ 1771338 w 3577654"/>
                <a:gd name="connsiteY10" fmla="*/ 517160 h 1184223"/>
                <a:gd name="connsiteX11" fmla="*/ 796978 w 3577654"/>
                <a:gd name="connsiteY11" fmla="*/ 367259 h 1184223"/>
                <a:gd name="connsiteX12" fmla="*/ 317293 w 3577654"/>
                <a:gd name="connsiteY12" fmla="*/ 352268 h 1184223"/>
                <a:gd name="connsiteX13" fmla="*/ 32479 w 3577654"/>
                <a:gd name="connsiteY13" fmla="*/ 307298 h 1184223"/>
                <a:gd name="connsiteX14" fmla="*/ 92440 w 3577654"/>
                <a:gd name="connsiteY14" fmla="*/ 37475 h 1184223"/>
                <a:gd name="connsiteX0" fmla="*/ 97436 w 3582650"/>
                <a:gd name="connsiteY0" fmla="*/ 37475 h 1184223"/>
                <a:gd name="connsiteX1" fmla="*/ 846944 w 3582650"/>
                <a:gd name="connsiteY1" fmla="*/ 82445 h 1184223"/>
                <a:gd name="connsiteX2" fmla="*/ 1656413 w 3582650"/>
                <a:gd name="connsiteY2" fmla="*/ 202367 h 1184223"/>
                <a:gd name="connsiteX3" fmla="*/ 2166079 w 3582650"/>
                <a:gd name="connsiteY3" fmla="*/ 322288 h 1184223"/>
                <a:gd name="connsiteX4" fmla="*/ 2765685 w 3582650"/>
                <a:gd name="connsiteY4" fmla="*/ 502170 h 1184223"/>
                <a:gd name="connsiteX5" fmla="*/ 3275351 w 3582650"/>
                <a:gd name="connsiteY5" fmla="*/ 697042 h 1184223"/>
                <a:gd name="connsiteX6" fmla="*/ 3455233 w 3582650"/>
                <a:gd name="connsiteY6" fmla="*/ 771993 h 1184223"/>
                <a:gd name="connsiteX7" fmla="*/ 3577653 w 3582650"/>
                <a:gd name="connsiteY7" fmla="*/ 1086786 h 1184223"/>
                <a:gd name="connsiteX8" fmla="*/ 3425253 w 3582650"/>
                <a:gd name="connsiteY8" fmla="*/ 1131757 h 1184223"/>
                <a:gd name="connsiteX9" fmla="*/ 2675744 w 3582650"/>
                <a:gd name="connsiteY9" fmla="*/ 771993 h 1184223"/>
                <a:gd name="connsiteX10" fmla="*/ 1776334 w 3582650"/>
                <a:gd name="connsiteY10" fmla="*/ 517160 h 1184223"/>
                <a:gd name="connsiteX11" fmla="*/ 801974 w 3582650"/>
                <a:gd name="connsiteY11" fmla="*/ 367259 h 1184223"/>
                <a:gd name="connsiteX12" fmla="*/ 322289 w 3582650"/>
                <a:gd name="connsiteY12" fmla="*/ 352268 h 1184223"/>
                <a:gd name="connsiteX13" fmla="*/ 37475 w 3582650"/>
                <a:gd name="connsiteY13" fmla="*/ 307298 h 1184223"/>
                <a:gd name="connsiteX14" fmla="*/ 97436 w 3582650"/>
                <a:gd name="connsiteY14" fmla="*/ 37475 h 1184223"/>
                <a:gd name="connsiteX0" fmla="*/ 97436 w 3582650"/>
                <a:gd name="connsiteY0" fmla="*/ 37475 h 1184223"/>
                <a:gd name="connsiteX1" fmla="*/ 846944 w 3582650"/>
                <a:gd name="connsiteY1" fmla="*/ 82445 h 1184223"/>
                <a:gd name="connsiteX2" fmla="*/ 1656413 w 3582650"/>
                <a:gd name="connsiteY2" fmla="*/ 202367 h 1184223"/>
                <a:gd name="connsiteX3" fmla="*/ 2166079 w 3582650"/>
                <a:gd name="connsiteY3" fmla="*/ 322288 h 1184223"/>
                <a:gd name="connsiteX4" fmla="*/ 2765685 w 3582650"/>
                <a:gd name="connsiteY4" fmla="*/ 502170 h 1184223"/>
                <a:gd name="connsiteX5" fmla="*/ 3275351 w 3582650"/>
                <a:gd name="connsiteY5" fmla="*/ 697042 h 1184223"/>
                <a:gd name="connsiteX6" fmla="*/ 3455233 w 3582650"/>
                <a:gd name="connsiteY6" fmla="*/ 771993 h 1184223"/>
                <a:gd name="connsiteX7" fmla="*/ 3577653 w 3582650"/>
                <a:gd name="connsiteY7" fmla="*/ 1086786 h 1184223"/>
                <a:gd name="connsiteX8" fmla="*/ 3425253 w 3582650"/>
                <a:gd name="connsiteY8" fmla="*/ 1131757 h 1184223"/>
                <a:gd name="connsiteX9" fmla="*/ 2675744 w 3582650"/>
                <a:gd name="connsiteY9" fmla="*/ 771993 h 1184223"/>
                <a:gd name="connsiteX10" fmla="*/ 1776334 w 3582650"/>
                <a:gd name="connsiteY10" fmla="*/ 517160 h 1184223"/>
                <a:gd name="connsiteX11" fmla="*/ 801974 w 3582650"/>
                <a:gd name="connsiteY11" fmla="*/ 367259 h 1184223"/>
                <a:gd name="connsiteX12" fmla="*/ 322289 w 3582650"/>
                <a:gd name="connsiteY12" fmla="*/ 352268 h 1184223"/>
                <a:gd name="connsiteX13" fmla="*/ 37475 w 3582650"/>
                <a:gd name="connsiteY13" fmla="*/ 307298 h 1184223"/>
                <a:gd name="connsiteX14" fmla="*/ 97436 w 3582650"/>
                <a:gd name="connsiteY14" fmla="*/ 37475 h 1184223"/>
                <a:gd name="connsiteX0" fmla="*/ 33936 w 3595350"/>
                <a:gd name="connsiteY0" fmla="*/ 37475 h 1260423"/>
                <a:gd name="connsiteX1" fmla="*/ 859644 w 3595350"/>
                <a:gd name="connsiteY1" fmla="*/ 158645 h 1260423"/>
                <a:gd name="connsiteX2" fmla="*/ 1669113 w 3595350"/>
                <a:gd name="connsiteY2" fmla="*/ 278567 h 1260423"/>
                <a:gd name="connsiteX3" fmla="*/ 2178779 w 3595350"/>
                <a:gd name="connsiteY3" fmla="*/ 398488 h 1260423"/>
                <a:gd name="connsiteX4" fmla="*/ 2778385 w 3595350"/>
                <a:gd name="connsiteY4" fmla="*/ 578370 h 1260423"/>
                <a:gd name="connsiteX5" fmla="*/ 3288051 w 3595350"/>
                <a:gd name="connsiteY5" fmla="*/ 773242 h 1260423"/>
                <a:gd name="connsiteX6" fmla="*/ 3467933 w 3595350"/>
                <a:gd name="connsiteY6" fmla="*/ 848193 h 1260423"/>
                <a:gd name="connsiteX7" fmla="*/ 3590353 w 3595350"/>
                <a:gd name="connsiteY7" fmla="*/ 1162986 h 1260423"/>
                <a:gd name="connsiteX8" fmla="*/ 3437953 w 3595350"/>
                <a:gd name="connsiteY8" fmla="*/ 1207957 h 1260423"/>
                <a:gd name="connsiteX9" fmla="*/ 2688444 w 3595350"/>
                <a:gd name="connsiteY9" fmla="*/ 848193 h 1260423"/>
                <a:gd name="connsiteX10" fmla="*/ 1789034 w 3595350"/>
                <a:gd name="connsiteY10" fmla="*/ 593360 h 1260423"/>
                <a:gd name="connsiteX11" fmla="*/ 814674 w 3595350"/>
                <a:gd name="connsiteY11" fmla="*/ 443459 h 1260423"/>
                <a:gd name="connsiteX12" fmla="*/ 334989 w 3595350"/>
                <a:gd name="connsiteY12" fmla="*/ 428468 h 1260423"/>
                <a:gd name="connsiteX13" fmla="*/ 50175 w 3595350"/>
                <a:gd name="connsiteY13" fmla="*/ 383498 h 1260423"/>
                <a:gd name="connsiteX14" fmla="*/ 33936 w 3595350"/>
                <a:gd name="connsiteY14" fmla="*/ 37475 h 1260423"/>
                <a:gd name="connsiteX0" fmla="*/ 33936 w 3595350"/>
                <a:gd name="connsiteY0" fmla="*/ 37475 h 1260423"/>
                <a:gd name="connsiteX1" fmla="*/ 859644 w 3595350"/>
                <a:gd name="connsiteY1" fmla="*/ 158645 h 1260423"/>
                <a:gd name="connsiteX2" fmla="*/ 1021148 w 3595350"/>
                <a:gd name="connsiteY2" fmla="*/ 163244 h 1260423"/>
                <a:gd name="connsiteX3" fmla="*/ 1669113 w 3595350"/>
                <a:gd name="connsiteY3" fmla="*/ 278567 h 1260423"/>
                <a:gd name="connsiteX4" fmla="*/ 2178779 w 3595350"/>
                <a:gd name="connsiteY4" fmla="*/ 398488 h 1260423"/>
                <a:gd name="connsiteX5" fmla="*/ 2778385 w 3595350"/>
                <a:gd name="connsiteY5" fmla="*/ 578370 h 1260423"/>
                <a:gd name="connsiteX6" fmla="*/ 3288051 w 3595350"/>
                <a:gd name="connsiteY6" fmla="*/ 773242 h 1260423"/>
                <a:gd name="connsiteX7" fmla="*/ 3467933 w 3595350"/>
                <a:gd name="connsiteY7" fmla="*/ 848193 h 1260423"/>
                <a:gd name="connsiteX8" fmla="*/ 3590353 w 3595350"/>
                <a:gd name="connsiteY8" fmla="*/ 1162986 h 1260423"/>
                <a:gd name="connsiteX9" fmla="*/ 3437953 w 3595350"/>
                <a:gd name="connsiteY9" fmla="*/ 1207957 h 1260423"/>
                <a:gd name="connsiteX10" fmla="*/ 2688444 w 3595350"/>
                <a:gd name="connsiteY10" fmla="*/ 848193 h 1260423"/>
                <a:gd name="connsiteX11" fmla="*/ 1789034 w 3595350"/>
                <a:gd name="connsiteY11" fmla="*/ 593360 h 1260423"/>
                <a:gd name="connsiteX12" fmla="*/ 814674 w 3595350"/>
                <a:gd name="connsiteY12" fmla="*/ 443459 h 1260423"/>
                <a:gd name="connsiteX13" fmla="*/ 334989 w 3595350"/>
                <a:gd name="connsiteY13" fmla="*/ 428468 h 1260423"/>
                <a:gd name="connsiteX14" fmla="*/ 50175 w 3595350"/>
                <a:gd name="connsiteY14" fmla="*/ 383498 h 1260423"/>
                <a:gd name="connsiteX15" fmla="*/ 33936 w 3595350"/>
                <a:gd name="connsiteY15" fmla="*/ 37475 h 1260423"/>
                <a:gd name="connsiteX0" fmla="*/ 33936 w 3595350"/>
                <a:gd name="connsiteY0" fmla="*/ 37475 h 1260423"/>
                <a:gd name="connsiteX1" fmla="*/ 859644 w 3595350"/>
                <a:gd name="connsiteY1" fmla="*/ 158645 h 1260423"/>
                <a:gd name="connsiteX2" fmla="*/ 1669113 w 3595350"/>
                <a:gd name="connsiteY2" fmla="*/ 278567 h 1260423"/>
                <a:gd name="connsiteX3" fmla="*/ 2178779 w 3595350"/>
                <a:gd name="connsiteY3" fmla="*/ 398488 h 1260423"/>
                <a:gd name="connsiteX4" fmla="*/ 2778385 w 3595350"/>
                <a:gd name="connsiteY4" fmla="*/ 578370 h 1260423"/>
                <a:gd name="connsiteX5" fmla="*/ 3288051 w 3595350"/>
                <a:gd name="connsiteY5" fmla="*/ 773242 h 1260423"/>
                <a:gd name="connsiteX6" fmla="*/ 3467933 w 3595350"/>
                <a:gd name="connsiteY6" fmla="*/ 848193 h 1260423"/>
                <a:gd name="connsiteX7" fmla="*/ 3590353 w 3595350"/>
                <a:gd name="connsiteY7" fmla="*/ 1162986 h 1260423"/>
                <a:gd name="connsiteX8" fmla="*/ 3437953 w 3595350"/>
                <a:gd name="connsiteY8" fmla="*/ 1207957 h 1260423"/>
                <a:gd name="connsiteX9" fmla="*/ 2688444 w 3595350"/>
                <a:gd name="connsiteY9" fmla="*/ 848193 h 1260423"/>
                <a:gd name="connsiteX10" fmla="*/ 1789034 w 3595350"/>
                <a:gd name="connsiteY10" fmla="*/ 593360 h 1260423"/>
                <a:gd name="connsiteX11" fmla="*/ 814674 w 3595350"/>
                <a:gd name="connsiteY11" fmla="*/ 443459 h 1260423"/>
                <a:gd name="connsiteX12" fmla="*/ 334989 w 3595350"/>
                <a:gd name="connsiteY12" fmla="*/ 428468 h 1260423"/>
                <a:gd name="connsiteX13" fmla="*/ 50175 w 3595350"/>
                <a:gd name="connsiteY13" fmla="*/ 383498 h 1260423"/>
                <a:gd name="connsiteX14" fmla="*/ 33936 w 3595350"/>
                <a:gd name="connsiteY14" fmla="*/ 37475 h 1260423"/>
                <a:gd name="connsiteX0" fmla="*/ 33936 w 3595350"/>
                <a:gd name="connsiteY0" fmla="*/ 37475 h 1260423"/>
                <a:gd name="connsiteX1" fmla="*/ 1164444 w 3595350"/>
                <a:gd name="connsiteY1" fmla="*/ 158645 h 1260423"/>
                <a:gd name="connsiteX2" fmla="*/ 1669113 w 3595350"/>
                <a:gd name="connsiteY2" fmla="*/ 278567 h 1260423"/>
                <a:gd name="connsiteX3" fmla="*/ 2178779 w 3595350"/>
                <a:gd name="connsiteY3" fmla="*/ 398488 h 1260423"/>
                <a:gd name="connsiteX4" fmla="*/ 2778385 w 3595350"/>
                <a:gd name="connsiteY4" fmla="*/ 578370 h 1260423"/>
                <a:gd name="connsiteX5" fmla="*/ 3288051 w 3595350"/>
                <a:gd name="connsiteY5" fmla="*/ 773242 h 1260423"/>
                <a:gd name="connsiteX6" fmla="*/ 3467933 w 3595350"/>
                <a:gd name="connsiteY6" fmla="*/ 848193 h 1260423"/>
                <a:gd name="connsiteX7" fmla="*/ 3590353 w 3595350"/>
                <a:gd name="connsiteY7" fmla="*/ 1162986 h 1260423"/>
                <a:gd name="connsiteX8" fmla="*/ 3437953 w 3595350"/>
                <a:gd name="connsiteY8" fmla="*/ 1207957 h 1260423"/>
                <a:gd name="connsiteX9" fmla="*/ 2688444 w 3595350"/>
                <a:gd name="connsiteY9" fmla="*/ 848193 h 1260423"/>
                <a:gd name="connsiteX10" fmla="*/ 1789034 w 3595350"/>
                <a:gd name="connsiteY10" fmla="*/ 593360 h 1260423"/>
                <a:gd name="connsiteX11" fmla="*/ 814674 w 3595350"/>
                <a:gd name="connsiteY11" fmla="*/ 443459 h 1260423"/>
                <a:gd name="connsiteX12" fmla="*/ 334989 w 3595350"/>
                <a:gd name="connsiteY12" fmla="*/ 428468 h 1260423"/>
                <a:gd name="connsiteX13" fmla="*/ 50175 w 3595350"/>
                <a:gd name="connsiteY13" fmla="*/ 383498 h 1260423"/>
                <a:gd name="connsiteX14" fmla="*/ 33936 w 3595350"/>
                <a:gd name="connsiteY14" fmla="*/ 37475 h 1260423"/>
                <a:gd name="connsiteX0" fmla="*/ 33936 w 3595350"/>
                <a:gd name="connsiteY0" fmla="*/ 37475 h 1260423"/>
                <a:gd name="connsiteX1" fmla="*/ 1164444 w 3595350"/>
                <a:gd name="connsiteY1" fmla="*/ 158645 h 1260423"/>
                <a:gd name="connsiteX2" fmla="*/ 1669113 w 3595350"/>
                <a:gd name="connsiteY2" fmla="*/ 278567 h 1260423"/>
                <a:gd name="connsiteX3" fmla="*/ 2254979 w 3595350"/>
                <a:gd name="connsiteY3" fmla="*/ 398488 h 1260423"/>
                <a:gd name="connsiteX4" fmla="*/ 2778385 w 3595350"/>
                <a:gd name="connsiteY4" fmla="*/ 578370 h 1260423"/>
                <a:gd name="connsiteX5" fmla="*/ 3288051 w 3595350"/>
                <a:gd name="connsiteY5" fmla="*/ 773242 h 1260423"/>
                <a:gd name="connsiteX6" fmla="*/ 3467933 w 3595350"/>
                <a:gd name="connsiteY6" fmla="*/ 848193 h 1260423"/>
                <a:gd name="connsiteX7" fmla="*/ 3590353 w 3595350"/>
                <a:gd name="connsiteY7" fmla="*/ 1162986 h 1260423"/>
                <a:gd name="connsiteX8" fmla="*/ 3437953 w 3595350"/>
                <a:gd name="connsiteY8" fmla="*/ 1207957 h 1260423"/>
                <a:gd name="connsiteX9" fmla="*/ 2688444 w 3595350"/>
                <a:gd name="connsiteY9" fmla="*/ 848193 h 1260423"/>
                <a:gd name="connsiteX10" fmla="*/ 1789034 w 3595350"/>
                <a:gd name="connsiteY10" fmla="*/ 593360 h 1260423"/>
                <a:gd name="connsiteX11" fmla="*/ 814674 w 3595350"/>
                <a:gd name="connsiteY11" fmla="*/ 443459 h 1260423"/>
                <a:gd name="connsiteX12" fmla="*/ 334989 w 3595350"/>
                <a:gd name="connsiteY12" fmla="*/ 428468 h 1260423"/>
                <a:gd name="connsiteX13" fmla="*/ 50175 w 3595350"/>
                <a:gd name="connsiteY13" fmla="*/ 383498 h 1260423"/>
                <a:gd name="connsiteX14" fmla="*/ 33936 w 3595350"/>
                <a:gd name="connsiteY14" fmla="*/ 37475 h 1260423"/>
                <a:gd name="connsiteX0" fmla="*/ 33936 w 3595350"/>
                <a:gd name="connsiteY0" fmla="*/ 37475 h 1260423"/>
                <a:gd name="connsiteX1" fmla="*/ 1164444 w 3595350"/>
                <a:gd name="connsiteY1" fmla="*/ 158645 h 1260423"/>
                <a:gd name="connsiteX2" fmla="*/ 1669113 w 3595350"/>
                <a:gd name="connsiteY2" fmla="*/ 278567 h 1260423"/>
                <a:gd name="connsiteX3" fmla="*/ 2254979 w 3595350"/>
                <a:gd name="connsiteY3" fmla="*/ 398488 h 1260423"/>
                <a:gd name="connsiteX4" fmla="*/ 2778385 w 3595350"/>
                <a:gd name="connsiteY4" fmla="*/ 578370 h 1260423"/>
                <a:gd name="connsiteX5" fmla="*/ 3288051 w 3595350"/>
                <a:gd name="connsiteY5" fmla="*/ 773242 h 1260423"/>
                <a:gd name="connsiteX6" fmla="*/ 3467933 w 3595350"/>
                <a:gd name="connsiteY6" fmla="*/ 848193 h 1260423"/>
                <a:gd name="connsiteX7" fmla="*/ 3590353 w 3595350"/>
                <a:gd name="connsiteY7" fmla="*/ 1162986 h 1260423"/>
                <a:gd name="connsiteX8" fmla="*/ 3437953 w 3595350"/>
                <a:gd name="connsiteY8" fmla="*/ 1207957 h 1260423"/>
                <a:gd name="connsiteX9" fmla="*/ 2688444 w 3595350"/>
                <a:gd name="connsiteY9" fmla="*/ 848193 h 1260423"/>
                <a:gd name="connsiteX10" fmla="*/ 1789034 w 3595350"/>
                <a:gd name="connsiteY10" fmla="*/ 593360 h 1260423"/>
                <a:gd name="connsiteX11" fmla="*/ 814674 w 3595350"/>
                <a:gd name="connsiteY11" fmla="*/ 443459 h 1260423"/>
                <a:gd name="connsiteX12" fmla="*/ 334989 w 3595350"/>
                <a:gd name="connsiteY12" fmla="*/ 428468 h 1260423"/>
                <a:gd name="connsiteX13" fmla="*/ 50175 w 3595350"/>
                <a:gd name="connsiteY13" fmla="*/ 383498 h 1260423"/>
                <a:gd name="connsiteX14" fmla="*/ 33936 w 3595350"/>
                <a:gd name="connsiteY14" fmla="*/ 37475 h 1260423"/>
                <a:gd name="connsiteX0" fmla="*/ 33936 w 3595350"/>
                <a:gd name="connsiteY0" fmla="*/ 37475 h 1260423"/>
                <a:gd name="connsiteX1" fmla="*/ 1164444 w 3595350"/>
                <a:gd name="connsiteY1" fmla="*/ 158645 h 1260423"/>
                <a:gd name="connsiteX2" fmla="*/ 1669113 w 3595350"/>
                <a:gd name="connsiteY2" fmla="*/ 278567 h 1260423"/>
                <a:gd name="connsiteX3" fmla="*/ 2254979 w 3595350"/>
                <a:gd name="connsiteY3" fmla="*/ 398488 h 1260423"/>
                <a:gd name="connsiteX4" fmla="*/ 2778385 w 3595350"/>
                <a:gd name="connsiteY4" fmla="*/ 578370 h 1260423"/>
                <a:gd name="connsiteX5" fmla="*/ 3288051 w 3595350"/>
                <a:gd name="connsiteY5" fmla="*/ 773242 h 1260423"/>
                <a:gd name="connsiteX6" fmla="*/ 3467933 w 3595350"/>
                <a:gd name="connsiteY6" fmla="*/ 848193 h 1260423"/>
                <a:gd name="connsiteX7" fmla="*/ 3590353 w 3595350"/>
                <a:gd name="connsiteY7" fmla="*/ 1162986 h 1260423"/>
                <a:gd name="connsiteX8" fmla="*/ 3437953 w 3595350"/>
                <a:gd name="connsiteY8" fmla="*/ 1207957 h 1260423"/>
                <a:gd name="connsiteX9" fmla="*/ 2688444 w 3595350"/>
                <a:gd name="connsiteY9" fmla="*/ 848193 h 1260423"/>
                <a:gd name="connsiteX10" fmla="*/ 1789034 w 3595350"/>
                <a:gd name="connsiteY10" fmla="*/ 593360 h 1260423"/>
                <a:gd name="connsiteX11" fmla="*/ 814674 w 3595350"/>
                <a:gd name="connsiteY11" fmla="*/ 443459 h 1260423"/>
                <a:gd name="connsiteX12" fmla="*/ 334989 w 3595350"/>
                <a:gd name="connsiteY12" fmla="*/ 428468 h 1260423"/>
                <a:gd name="connsiteX13" fmla="*/ 50175 w 3595350"/>
                <a:gd name="connsiteY13" fmla="*/ 383498 h 1260423"/>
                <a:gd name="connsiteX14" fmla="*/ 33936 w 3595350"/>
                <a:gd name="connsiteY14" fmla="*/ 37475 h 1260423"/>
                <a:gd name="connsiteX0" fmla="*/ 33936 w 3595350"/>
                <a:gd name="connsiteY0" fmla="*/ 37475 h 1260423"/>
                <a:gd name="connsiteX1" fmla="*/ 1164444 w 3595350"/>
                <a:gd name="connsiteY1" fmla="*/ 158645 h 1260423"/>
                <a:gd name="connsiteX2" fmla="*/ 1669113 w 3595350"/>
                <a:gd name="connsiteY2" fmla="*/ 278567 h 1260423"/>
                <a:gd name="connsiteX3" fmla="*/ 2254979 w 3595350"/>
                <a:gd name="connsiteY3" fmla="*/ 398488 h 1260423"/>
                <a:gd name="connsiteX4" fmla="*/ 2778385 w 3595350"/>
                <a:gd name="connsiteY4" fmla="*/ 578370 h 1260423"/>
                <a:gd name="connsiteX5" fmla="*/ 3288051 w 3595350"/>
                <a:gd name="connsiteY5" fmla="*/ 773242 h 1260423"/>
                <a:gd name="connsiteX6" fmla="*/ 3467933 w 3595350"/>
                <a:gd name="connsiteY6" fmla="*/ 848193 h 1260423"/>
                <a:gd name="connsiteX7" fmla="*/ 3590353 w 3595350"/>
                <a:gd name="connsiteY7" fmla="*/ 1162986 h 1260423"/>
                <a:gd name="connsiteX8" fmla="*/ 3437953 w 3595350"/>
                <a:gd name="connsiteY8" fmla="*/ 1207957 h 1260423"/>
                <a:gd name="connsiteX9" fmla="*/ 2688444 w 3595350"/>
                <a:gd name="connsiteY9" fmla="*/ 848193 h 1260423"/>
                <a:gd name="connsiteX10" fmla="*/ 1789034 w 3595350"/>
                <a:gd name="connsiteY10" fmla="*/ 593360 h 1260423"/>
                <a:gd name="connsiteX11" fmla="*/ 814674 w 3595350"/>
                <a:gd name="connsiteY11" fmla="*/ 443459 h 1260423"/>
                <a:gd name="connsiteX12" fmla="*/ 334989 w 3595350"/>
                <a:gd name="connsiteY12" fmla="*/ 428468 h 1260423"/>
                <a:gd name="connsiteX13" fmla="*/ 50175 w 3595350"/>
                <a:gd name="connsiteY13" fmla="*/ 383498 h 1260423"/>
                <a:gd name="connsiteX14" fmla="*/ 33936 w 3595350"/>
                <a:gd name="connsiteY14" fmla="*/ 37475 h 1260423"/>
                <a:gd name="connsiteX0" fmla="*/ 33937 w 3595351"/>
                <a:gd name="connsiteY0" fmla="*/ 37475 h 1184223"/>
                <a:gd name="connsiteX1" fmla="*/ 1164445 w 3595351"/>
                <a:gd name="connsiteY1" fmla="*/ 82445 h 1184223"/>
                <a:gd name="connsiteX2" fmla="*/ 1669114 w 3595351"/>
                <a:gd name="connsiteY2" fmla="*/ 202367 h 1184223"/>
                <a:gd name="connsiteX3" fmla="*/ 2254980 w 3595351"/>
                <a:gd name="connsiteY3" fmla="*/ 322288 h 1184223"/>
                <a:gd name="connsiteX4" fmla="*/ 2778386 w 3595351"/>
                <a:gd name="connsiteY4" fmla="*/ 502170 h 1184223"/>
                <a:gd name="connsiteX5" fmla="*/ 3288052 w 3595351"/>
                <a:gd name="connsiteY5" fmla="*/ 697042 h 1184223"/>
                <a:gd name="connsiteX6" fmla="*/ 3467934 w 3595351"/>
                <a:gd name="connsiteY6" fmla="*/ 771993 h 1184223"/>
                <a:gd name="connsiteX7" fmla="*/ 3590354 w 3595351"/>
                <a:gd name="connsiteY7" fmla="*/ 1086786 h 1184223"/>
                <a:gd name="connsiteX8" fmla="*/ 3437954 w 3595351"/>
                <a:gd name="connsiteY8" fmla="*/ 1131757 h 1184223"/>
                <a:gd name="connsiteX9" fmla="*/ 2688445 w 3595351"/>
                <a:gd name="connsiteY9" fmla="*/ 771993 h 1184223"/>
                <a:gd name="connsiteX10" fmla="*/ 1789035 w 3595351"/>
                <a:gd name="connsiteY10" fmla="*/ 517160 h 1184223"/>
                <a:gd name="connsiteX11" fmla="*/ 814675 w 3595351"/>
                <a:gd name="connsiteY11" fmla="*/ 367259 h 1184223"/>
                <a:gd name="connsiteX12" fmla="*/ 334990 w 3595351"/>
                <a:gd name="connsiteY12" fmla="*/ 352268 h 1184223"/>
                <a:gd name="connsiteX13" fmla="*/ 50176 w 3595351"/>
                <a:gd name="connsiteY13" fmla="*/ 307298 h 1184223"/>
                <a:gd name="connsiteX14" fmla="*/ 33937 w 3595351"/>
                <a:gd name="connsiteY14" fmla="*/ 37475 h 118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95351" h="1184223">
                  <a:moveTo>
                    <a:pt x="33937" y="37475"/>
                  </a:moveTo>
                  <a:cubicBezTo>
                    <a:pt x="168848" y="0"/>
                    <a:pt x="891915" y="54963"/>
                    <a:pt x="1164445" y="82445"/>
                  </a:cubicBezTo>
                  <a:cubicBezTo>
                    <a:pt x="1436975" y="109927"/>
                    <a:pt x="1487358" y="162393"/>
                    <a:pt x="1669114" y="202367"/>
                  </a:cubicBezTo>
                  <a:cubicBezTo>
                    <a:pt x="1850870" y="242341"/>
                    <a:pt x="2070101" y="272321"/>
                    <a:pt x="2254980" y="322288"/>
                  </a:cubicBezTo>
                  <a:cubicBezTo>
                    <a:pt x="2439859" y="372255"/>
                    <a:pt x="2606207" y="439711"/>
                    <a:pt x="2778386" y="502170"/>
                  </a:cubicBezTo>
                  <a:cubicBezTo>
                    <a:pt x="2950565" y="564629"/>
                    <a:pt x="3173127" y="652072"/>
                    <a:pt x="3288052" y="697042"/>
                  </a:cubicBezTo>
                  <a:cubicBezTo>
                    <a:pt x="3402977" y="742012"/>
                    <a:pt x="3417550" y="707036"/>
                    <a:pt x="3467934" y="771993"/>
                  </a:cubicBezTo>
                  <a:cubicBezTo>
                    <a:pt x="3518318" y="836950"/>
                    <a:pt x="3595351" y="1026825"/>
                    <a:pt x="3590354" y="1086786"/>
                  </a:cubicBezTo>
                  <a:cubicBezTo>
                    <a:pt x="3585357" y="1146747"/>
                    <a:pt x="3588272" y="1184223"/>
                    <a:pt x="3437954" y="1131757"/>
                  </a:cubicBezTo>
                  <a:cubicBezTo>
                    <a:pt x="3287636" y="1079292"/>
                    <a:pt x="2963265" y="874426"/>
                    <a:pt x="2688445" y="771993"/>
                  </a:cubicBezTo>
                  <a:cubicBezTo>
                    <a:pt x="2413625" y="669560"/>
                    <a:pt x="2101330" y="584616"/>
                    <a:pt x="1789035" y="517160"/>
                  </a:cubicBezTo>
                  <a:cubicBezTo>
                    <a:pt x="1476740" y="449704"/>
                    <a:pt x="1057016" y="394741"/>
                    <a:pt x="814675" y="367259"/>
                  </a:cubicBezTo>
                  <a:cubicBezTo>
                    <a:pt x="572334" y="339777"/>
                    <a:pt x="462407" y="362262"/>
                    <a:pt x="334990" y="352268"/>
                  </a:cubicBezTo>
                  <a:cubicBezTo>
                    <a:pt x="207574" y="342275"/>
                    <a:pt x="100352" y="359764"/>
                    <a:pt x="50176" y="307298"/>
                  </a:cubicBezTo>
                  <a:cubicBezTo>
                    <a:pt x="0" y="254833"/>
                    <a:pt x="40824" y="121995"/>
                    <a:pt x="33937" y="37475"/>
                  </a:cubicBezTo>
                  <a:close/>
                </a:path>
              </a:pathLst>
            </a:custGeom>
            <a:solidFill>
              <a:srgbClr val="A6A6A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2"/>
            <p:cNvPicPr preferRelativeResize="0">
              <a:picLocks noChangeArrowheads="1"/>
            </p:cNvPicPr>
            <p:nvPr/>
          </p:nvPicPr>
          <p:blipFill>
            <a:blip r:embed="rId3" cstate="print"/>
            <a:srcRect l="24167" t="40142" r="72413" b="44444"/>
            <a:stretch>
              <a:fillRect/>
            </a:stretch>
          </p:blipFill>
          <p:spPr bwMode="auto">
            <a:xfrm rot="420000">
              <a:off x="916594" y="3035218"/>
              <a:ext cx="469111" cy="1313097"/>
            </a:xfrm>
            <a:prstGeom prst="rect">
              <a:avLst/>
            </a:prstGeom>
            <a:noFill/>
            <a:ln w="9525">
              <a:noFill/>
              <a:miter lim="800000"/>
              <a:headEnd/>
              <a:tailEnd/>
            </a:ln>
          </p:spPr>
        </p:pic>
        <p:sp>
          <p:nvSpPr>
            <p:cNvPr id="29" name="Freeform 28"/>
            <p:cNvSpPr/>
            <p:nvPr/>
          </p:nvSpPr>
          <p:spPr>
            <a:xfrm>
              <a:off x="-64957" y="1346617"/>
              <a:ext cx="5828675" cy="3072983"/>
            </a:xfrm>
            <a:custGeom>
              <a:avLst/>
              <a:gdLst>
                <a:gd name="connsiteX0" fmla="*/ 5716249 w 5923613"/>
                <a:gd name="connsiteY0" fmla="*/ 2498 h 3072983"/>
                <a:gd name="connsiteX1" fmla="*/ 4562006 w 5923613"/>
                <a:gd name="connsiteY1" fmla="*/ 122419 h 3072983"/>
                <a:gd name="connsiteX2" fmla="*/ 3587646 w 5923613"/>
                <a:gd name="connsiteY2" fmla="*/ 317291 h 3072983"/>
                <a:gd name="connsiteX3" fmla="*/ 2688236 w 5923613"/>
                <a:gd name="connsiteY3" fmla="*/ 647075 h 3072983"/>
                <a:gd name="connsiteX4" fmla="*/ 1593954 w 5923613"/>
                <a:gd name="connsiteY4" fmla="*/ 1186721 h 3072983"/>
                <a:gd name="connsiteX5" fmla="*/ 904406 w 5923613"/>
                <a:gd name="connsiteY5" fmla="*/ 1876268 h 3072983"/>
                <a:gd name="connsiteX6" fmla="*/ 214859 w 5923613"/>
                <a:gd name="connsiteY6" fmla="*/ 2595796 h 3072983"/>
                <a:gd name="connsiteX7" fmla="*/ 109927 w 5923613"/>
                <a:gd name="connsiteY7" fmla="*/ 2655757 h 3072983"/>
                <a:gd name="connsiteX8" fmla="*/ 34977 w 5923613"/>
                <a:gd name="connsiteY8" fmla="*/ 2790668 h 3072983"/>
                <a:gd name="connsiteX9" fmla="*/ 34977 w 5923613"/>
                <a:gd name="connsiteY9" fmla="*/ 3060491 h 3072983"/>
                <a:gd name="connsiteX10" fmla="*/ 244839 w 5923613"/>
                <a:gd name="connsiteY10" fmla="*/ 2865619 h 3072983"/>
                <a:gd name="connsiteX11" fmla="*/ 919396 w 5923613"/>
                <a:gd name="connsiteY11" fmla="*/ 2191062 h 3072983"/>
                <a:gd name="connsiteX12" fmla="*/ 1474032 w 5923613"/>
                <a:gd name="connsiteY12" fmla="*/ 1696386 h 3072983"/>
                <a:gd name="connsiteX13" fmla="*/ 2253521 w 5923613"/>
                <a:gd name="connsiteY13" fmla="*/ 1246681 h 3072983"/>
                <a:gd name="connsiteX14" fmla="*/ 2958059 w 5923613"/>
                <a:gd name="connsiteY14" fmla="*/ 901908 h 3072983"/>
                <a:gd name="connsiteX15" fmla="*/ 3707567 w 5923613"/>
                <a:gd name="connsiteY15" fmla="*/ 602104 h 3072983"/>
                <a:gd name="connsiteX16" fmla="*/ 4472065 w 5923613"/>
                <a:gd name="connsiteY16" fmla="*/ 407232 h 3072983"/>
                <a:gd name="connsiteX17" fmla="*/ 5041691 w 5923613"/>
                <a:gd name="connsiteY17" fmla="*/ 332281 h 3072983"/>
                <a:gd name="connsiteX18" fmla="*/ 5401455 w 5923613"/>
                <a:gd name="connsiteY18" fmla="*/ 332281 h 3072983"/>
                <a:gd name="connsiteX19" fmla="*/ 5626308 w 5923613"/>
                <a:gd name="connsiteY19" fmla="*/ 287311 h 3072983"/>
                <a:gd name="connsiteX20" fmla="*/ 5761219 w 5923613"/>
                <a:gd name="connsiteY20" fmla="*/ 287311 h 3072983"/>
                <a:gd name="connsiteX21" fmla="*/ 5806190 w 5923613"/>
                <a:gd name="connsiteY21" fmla="*/ 137409 h 3072983"/>
                <a:gd name="connsiteX22" fmla="*/ 5716249 w 5923613"/>
                <a:gd name="connsiteY22" fmla="*/ 2498 h 3072983"/>
                <a:gd name="connsiteX0" fmla="*/ 5716249 w 5923613"/>
                <a:gd name="connsiteY0" fmla="*/ 2498 h 3072983"/>
                <a:gd name="connsiteX1" fmla="*/ 4562006 w 5923613"/>
                <a:gd name="connsiteY1" fmla="*/ 122419 h 3072983"/>
                <a:gd name="connsiteX2" fmla="*/ 3587646 w 5923613"/>
                <a:gd name="connsiteY2" fmla="*/ 317291 h 3072983"/>
                <a:gd name="connsiteX3" fmla="*/ 2688236 w 5923613"/>
                <a:gd name="connsiteY3" fmla="*/ 647075 h 3072983"/>
                <a:gd name="connsiteX4" fmla="*/ 1593954 w 5923613"/>
                <a:gd name="connsiteY4" fmla="*/ 1186721 h 3072983"/>
                <a:gd name="connsiteX5" fmla="*/ 904406 w 5923613"/>
                <a:gd name="connsiteY5" fmla="*/ 1876268 h 3072983"/>
                <a:gd name="connsiteX6" fmla="*/ 443459 w 5923613"/>
                <a:gd name="connsiteY6" fmla="*/ 2290996 h 3072983"/>
                <a:gd name="connsiteX7" fmla="*/ 109927 w 5923613"/>
                <a:gd name="connsiteY7" fmla="*/ 2655757 h 3072983"/>
                <a:gd name="connsiteX8" fmla="*/ 34977 w 5923613"/>
                <a:gd name="connsiteY8" fmla="*/ 2790668 h 3072983"/>
                <a:gd name="connsiteX9" fmla="*/ 34977 w 5923613"/>
                <a:gd name="connsiteY9" fmla="*/ 3060491 h 3072983"/>
                <a:gd name="connsiteX10" fmla="*/ 244839 w 5923613"/>
                <a:gd name="connsiteY10" fmla="*/ 2865619 h 3072983"/>
                <a:gd name="connsiteX11" fmla="*/ 919396 w 5923613"/>
                <a:gd name="connsiteY11" fmla="*/ 2191062 h 3072983"/>
                <a:gd name="connsiteX12" fmla="*/ 1474032 w 5923613"/>
                <a:gd name="connsiteY12" fmla="*/ 1696386 h 3072983"/>
                <a:gd name="connsiteX13" fmla="*/ 2253521 w 5923613"/>
                <a:gd name="connsiteY13" fmla="*/ 1246681 h 3072983"/>
                <a:gd name="connsiteX14" fmla="*/ 2958059 w 5923613"/>
                <a:gd name="connsiteY14" fmla="*/ 901908 h 3072983"/>
                <a:gd name="connsiteX15" fmla="*/ 3707567 w 5923613"/>
                <a:gd name="connsiteY15" fmla="*/ 602104 h 3072983"/>
                <a:gd name="connsiteX16" fmla="*/ 4472065 w 5923613"/>
                <a:gd name="connsiteY16" fmla="*/ 407232 h 3072983"/>
                <a:gd name="connsiteX17" fmla="*/ 5041691 w 5923613"/>
                <a:gd name="connsiteY17" fmla="*/ 332281 h 3072983"/>
                <a:gd name="connsiteX18" fmla="*/ 5401455 w 5923613"/>
                <a:gd name="connsiteY18" fmla="*/ 332281 h 3072983"/>
                <a:gd name="connsiteX19" fmla="*/ 5626308 w 5923613"/>
                <a:gd name="connsiteY19" fmla="*/ 287311 h 3072983"/>
                <a:gd name="connsiteX20" fmla="*/ 5761219 w 5923613"/>
                <a:gd name="connsiteY20" fmla="*/ 287311 h 3072983"/>
                <a:gd name="connsiteX21" fmla="*/ 5806190 w 5923613"/>
                <a:gd name="connsiteY21" fmla="*/ 137409 h 3072983"/>
                <a:gd name="connsiteX22" fmla="*/ 5716249 w 5923613"/>
                <a:gd name="connsiteY22" fmla="*/ 2498 h 3072983"/>
                <a:gd name="connsiteX0" fmla="*/ 5716249 w 5923613"/>
                <a:gd name="connsiteY0" fmla="*/ 2498 h 3072983"/>
                <a:gd name="connsiteX1" fmla="*/ 4562006 w 5923613"/>
                <a:gd name="connsiteY1" fmla="*/ 122419 h 3072983"/>
                <a:gd name="connsiteX2" fmla="*/ 3587646 w 5923613"/>
                <a:gd name="connsiteY2" fmla="*/ 317291 h 3072983"/>
                <a:gd name="connsiteX3" fmla="*/ 2688236 w 5923613"/>
                <a:gd name="connsiteY3" fmla="*/ 647075 h 3072983"/>
                <a:gd name="connsiteX4" fmla="*/ 1593954 w 5923613"/>
                <a:gd name="connsiteY4" fmla="*/ 1186721 h 3072983"/>
                <a:gd name="connsiteX5" fmla="*/ 904406 w 5923613"/>
                <a:gd name="connsiteY5" fmla="*/ 1876268 h 3072983"/>
                <a:gd name="connsiteX6" fmla="*/ 443459 w 5923613"/>
                <a:gd name="connsiteY6" fmla="*/ 2290996 h 3072983"/>
                <a:gd name="connsiteX7" fmla="*/ 109927 w 5923613"/>
                <a:gd name="connsiteY7" fmla="*/ 2655757 h 3072983"/>
                <a:gd name="connsiteX8" fmla="*/ 34977 w 5923613"/>
                <a:gd name="connsiteY8" fmla="*/ 2790668 h 3072983"/>
                <a:gd name="connsiteX9" fmla="*/ 34977 w 5923613"/>
                <a:gd name="connsiteY9" fmla="*/ 3060491 h 3072983"/>
                <a:gd name="connsiteX10" fmla="*/ 244839 w 5923613"/>
                <a:gd name="connsiteY10" fmla="*/ 2865619 h 3072983"/>
                <a:gd name="connsiteX11" fmla="*/ 919396 w 5923613"/>
                <a:gd name="connsiteY11" fmla="*/ 2191062 h 3072983"/>
                <a:gd name="connsiteX12" fmla="*/ 1474032 w 5923613"/>
                <a:gd name="connsiteY12" fmla="*/ 1696386 h 3072983"/>
                <a:gd name="connsiteX13" fmla="*/ 2253521 w 5923613"/>
                <a:gd name="connsiteY13" fmla="*/ 1246681 h 3072983"/>
                <a:gd name="connsiteX14" fmla="*/ 2958059 w 5923613"/>
                <a:gd name="connsiteY14" fmla="*/ 901908 h 3072983"/>
                <a:gd name="connsiteX15" fmla="*/ 3707567 w 5923613"/>
                <a:gd name="connsiteY15" fmla="*/ 602104 h 3072983"/>
                <a:gd name="connsiteX16" fmla="*/ 4472065 w 5923613"/>
                <a:gd name="connsiteY16" fmla="*/ 407232 h 3072983"/>
                <a:gd name="connsiteX17" fmla="*/ 5041691 w 5923613"/>
                <a:gd name="connsiteY17" fmla="*/ 332281 h 3072983"/>
                <a:gd name="connsiteX18" fmla="*/ 5401455 w 5923613"/>
                <a:gd name="connsiteY18" fmla="*/ 332281 h 3072983"/>
                <a:gd name="connsiteX19" fmla="*/ 5626308 w 5923613"/>
                <a:gd name="connsiteY19" fmla="*/ 287311 h 3072983"/>
                <a:gd name="connsiteX20" fmla="*/ 5761219 w 5923613"/>
                <a:gd name="connsiteY20" fmla="*/ 287311 h 3072983"/>
                <a:gd name="connsiteX21" fmla="*/ 5806190 w 5923613"/>
                <a:gd name="connsiteY21" fmla="*/ 137409 h 3072983"/>
                <a:gd name="connsiteX22" fmla="*/ 5716249 w 5923613"/>
                <a:gd name="connsiteY22" fmla="*/ 2498 h 3072983"/>
                <a:gd name="connsiteX0" fmla="*/ 5716249 w 5923613"/>
                <a:gd name="connsiteY0" fmla="*/ 2498 h 3072983"/>
                <a:gd name="connsiteX1" fmla="*/ 4562006 w 5923613"/>
                <a:gd name="connsiteY1" fmla="*/ 122419 h 3072983"/>
                <a:gd name="connsiteX2" fmla="*/ 3587646 w 5923613"/>
                <a:gd name="connsiteY2" fmla="*/ 317291 h 3072983"/>
                <a:gd name="connsiteX3" fmla="*/ 2688236 w 5923613"/>
                <a:gd name="connsiteY3" fmla="*/ 647075 h 3072983"/>
                <a:gd name="connsiteX4" fmla="*/ 1593954 w 5923613"/>
                <a:gd name="connsiteY4" fmla="*/ 1186721 h 3072983"/>
                <a:gd name="connsiteX5" fmla="*/ 904406 w 5923613"/>
                <a:gd name="connsiteY5" fmla="*/ 1876268 h 3072983"/>
                <a:gd name="connsiteX6" fmla="*/ 443459 w 5923613"/>
                <a:gd name="connsiteY6" fmla="*/ 2290996 h 3072983"/>
                <a:gd name="connsiteX7" fmla="*/ 109927 w 5923613"/>
                <a:gd name="connsiteY7" fmla="*/ 2655757 h 3072983"/>
                <a:gd name="connsiteX8" fmla="*/ 34977 w 5923613"/>
                <a:gd name="connsiteY8" fmla="*/ 2790668 h 3072983"/>
                <a:gd name="connsiteX9" fmla="*/ 34977 w 5923613"/>
                <a:gd name="connsiteY9" fmla="*/ 3060491 h 3072983"/>
                <a:gd name="connsiteX10" fmla="*/ 244839 w 5923613"/>
                <a:gd name="connsiteY10" fmla="*/ 2865619 h 3072983"/>
                <a:gd name="connsiteX11" fmla="*/ 919396 w 5923613"/>
                <a:gd name="connsiteY11" fmla="*/ 2191062 h 3072983"/>
                <a:gd name="connsiteX12" fmla="*/ 1474032 w 5923613"/>
                <a:gd name="connsiteY12" fmla="*/ 1696386 h 3072983"/>
                <a:gd name="connsiteX13" fmla="*/ 2253521 w 5923613"/>
                <a:gd name="connsiteY13" fmla="*/ 1246681 h 3072983"/>
                <a:gd name="connsiteX14" fmla="*/ 2958059 w 5923613"/>
                <a:gd name="connsiteY14" fmla="*/ 901908 h 3072983"/>
                <a:gd name="connsiteX15" fmla="*/ 3707567 w 5923613"/>
                <a:gd name="connsiteY15" fmla="*/ 602104 h 3072983"/>
                <a:gd name="connsiteX16" fmla="*/ 4472065 w 5923613"/>
                <a:gd name="connsiteY16" fmla="*/ 407232 h 3072983"/>
                <a:gd name="connsiteX17" fmla="*/ 5041691 w 5923613"/>
                <a:gd name="connsiteY17" fmla="*/ 332281 h 3072983"/>
                <a:gd name="connsiteX18" fmla="*/ 5401455 w 5923613"/>
                <a:gd name="connsiteY18" fmla="*/ 332281 h 3072983"/>
                <a:gd name="connsiteX19" fmla="*/ 5626308 w 5923613"/>
                <a:gd name="connsiteY19" fmla="*/ 287311 h 3072983"/>
                <a:gd name="connsiteX20" fmla="*/ 5761219 w 5923613"/>
                <a:gd name="connsiteY20" fmla="*/ 287311 h 3072983"/>
                <a:gd name="connsiteX21" fmla="*/ 5806190 w 5923613"/>
                <a:gd name="connsiteY21" fmla="*/ 137409 h 3072983"/>
                <a:gd name="connsiteX22" fmla="*/ 5716249 w 5923613"/>
                <a:gd name="connsiteY22" fmla="*/ 2498 h 3072983"/>
                <a:gd name="connsiteX0" fmla="*/ 5716249 w 5923613"/>
                <a:gd name="connsiteY0" fmla="*/ 2498 h 3072983"/>
                <a:gd name="connsiteX1" fmla="*/ 4562006 w 5923613"/>
                <a:gd name="connsiteY1" fmla="*/ 122419 h 3072983"/>
                <a:gd name="connsiteX2" fmla="*/ 3587646 w 5923613"/>
                <a:gd name="connsiteY2" fmla="*/ 317291 h 3072983"/>
                <a:gd name="connsiteX3" fmla="*/ 2688236 w 5923613"/>
                <a:gd name="connsiteY3" fmla="*/ 647075 h 3072983"/>
                <a:gd name="connsiteX4" fmla="*/ 1593954 w 5923613"/>
                <a:gd name="connsiteY4" fmla="*/ 1186721 h 3072983"/>
                <a:gd name="connsiteX5" fmla="*/ 904406 w 5923613"/>
                <a:gd name="connsiteY5" fmla="*/ 1876268 h 3072983"/>
                <a:gd name="connsiteX6" fmla="*/ 443459 w 5923613"/>
                <a:gd name="connsiteY6" fmla="*/ 2290996 h 3072983"/>
                <a:gd name="connsiteX7" fmla="*/ 109927 w 5923613"/>
                <a:gd name="connsiteY7" fmla="*/ 2655757 h 3072983"/>
                <a:gd name="connsiteX8" fmla="*/ 34977 w 5923613"/>
                <a:gd name="connsiteY8" fmla="*/ 2790668 h 3072983"/>
                <a:gd name="connsiteX9" fmla="*/ 34977 w 5923613"/>
                <a:gd name="connsiteY9" fmla="*/ 3060491 h 3072983"/>
                <a:gd name="connsiteX10" fmla="*/ 244839 w 5923613"/>
                <a:gd name="connsiteY10" fmla="*/ 2865619 h 3072983"/>
                <a:gd name="connsiteX11" fmla="*/ 919396 w 5923613"/>
                <a:gd name="connsiteY11" fmla="*/ 2191062 h 3072983"/>
                <a:gd name="connsiteX12" fmla="*/ 1474032 w 5923613"/>
                <a:gd name="connsiteY12" fmla="*/ 1696386 h 3072983"/>
                <a:gd name="connsiteX13" fmla="*/ 2253521 w 5923613"/>
                <a:gd name="connsiteY13" fmla="*/ 1246681 h 3072983"/>
                <a:gd name="connsiteX14" fmla="*/ 2958059 w 5923613"/>
                <a:gd name="connsiteY14" fmla="*/ 901908 h 3072983"/>
                <a:gd name="connsiteX15" fmla="*/ 3707567 w 5923613"/>
                <a:gd name="connsiteY15" fmla="*/ 602104 h 3072983"/>
                <a:gd name="connsiteX16" fmla="*/ 4472065 w 5923613"/>
                <a:gd name="connsiteY16" fmla="*/ 407232 h 3072983"/>
                <a:gd name="connsiteX17" fmla="*/ 5041691 w 5923613"/>
                <a:gd name="connsiteY17" fmla="*/ 332281 h 3072983"/>
                <a:gd name="connsiteX18" fmla="*/ 5401455 w 5923613"/>
                <a:gd name="connsiteY18" fmla="*/ 332281 h 3072983"/>
                <a:gd name="connsiteX19" fmla="*/ 5626308 w 5923613"/>
                <a:gd name="connsiteY19" fmla="*/ 287311 h 3072983"/>
                <a:gd name="connsiteX20" fmla="*/ 5761219 w 5923613"/>
                <a:gd name="connsiteY20" fmla="*/ 287311 h 3072983"/>
                <a:gd name="connsiteX21" fmla="*/ 5806190 w 5923613"/>
                <a:gd name="connsiteY21" fmla="*/ 137409 h 3072983"/>
                <a:gd name="connsiteX22" fmla="*/ 5716249 w 5923613"/>
                <a:gd name="connsiteY22" fmla="*/ 2498 h 3072983"/>
                <a:gd name="connsiteX0" fmla="*/ 5716249 w 5923613"/>
                <a:gd name="connsiteY0" fmla="*/ 2498 h 3072983"/>
                <a:gd name="connsiteX1" fmla="*/ 4562006 w 5923613"/>
                <a:gd name="connsiteY1" fmla="*/ 122419 h 3072983"/>
                <a:gd name="connsiteX2" fmla="*/ 3587646 w 5923613"/>
                <a:gd name="connsiteY2" fmla="*/ 317291 h 3072983"/>
                <a:gd name="connsiteX3" fmla="*/ 2688236 w 5923613"/>
                <a:gd name="connsiteY3" fmla="*/ 647075 h 3072983"/>
                <a:gd name="connsiteX4" fmla="*/ 1593954 w 5923613"/>
                <a:gd name="connsiteY4" fmla="*/ 1186721 h 3072983"/>
                <a:gd name="connsiteX5" fmla="*/ 904406 w 5923613"/>
                <a:gd name="connsiteY5" fmla="*/ 1800068 h 3072983"/>
                <a:gd name="connsiteX6" fmla="*/ 443459 w 5923613"/>
                <a:gd name="connsiteY6" fmla="*/ 2290996 h 3072983"/>
                <a:gd name="connsiteX7" fmla="*/ 109927 w 5923613"/>
                <a:gd name="connsiteY7" fmla="*/ 2655757 h 3072983"/>
                <a:gd name="connsiteX8" fmla="*/ 34977 w 5923613"/>
                <a:gd name="connsiteY8" fmla="*/ 2790668 h 3072983"/>
                <a:gd name="connsiteX9" fmla="*/ 34977 w 5923613"/>
                <a:gd name="connsiteY9" fmla="*/ 3060491 h 3072983"/>
                <a:gd name="connsiteX10" fmla="*/ 244839 w 5923613"/>
                <a:gd name="connsiteY10" fmla="*/ 2865619 h 3072983"/>
                <a:gd name="connsiteX11" fmla="*/ 919396 w 5923613"/>
                <a:gd name="connsiteY11" fmla="*/ 2191062 h 3072983"/>
                <a:gd name="connsiteX12" fmla="*/ 1474032 w 5923613"/>
                <a:gd name="connsiteY12" fmla="*/ 1696386 h 3072983"/>
                <a:gd name="connsiteX13" fmla="*/ 2253521 w 5923613"/>
                <a:gd name="connsiteY13" fmla="*/ 1246681 h 3072983"/>
                <a:gd name="connsiteX14" fmla="*/ 2958059 w 5923613"/>
                <a:gd name="connsiteY14" fmla="*/ 901908 h 3072983"/>
                <a:gd name="connsiteX15" fmla="*/ 3707567 w 5923613"/>
                <a:gd name="connsiteY15" fmla="*/ 602104 h 3072983"/>
                <a:gd name="connsiteX16" fmla="*/ 4472065 w 5923613"/>
                <a:gd name="connsiteY16" fmla="*/ 407232 h 3072983"/>
                <a:gd name="connsiteX17" fmla="*/ 5041691 w 5923613"/>
                <a:gd name="connsiteY17" fmla="*/ 332281 h 3072983"/>
                <a:gd name="connsiteX18" fmla="*/ 5401455 w 5923613"/>
                <a:gd name="connsiteY18" fmla="*/ 332281 h 3072983"/>
                <a:gd name="connsiteX19" fmla="*/ 5626308 w 5923613"/>
                <a:gd name="connsiteY19" fmla="*/ 287311 h 3072983"/>
                <a:gd name="connsiteX20" fmla="*/ 5761219 w 5923613"/>
                <a:gd name="connsiteY20" fmla="*/ 287311 h 3072983"/>
                <a:gd name="connsiteX21" fmla="*/ 5806190 w 5923613"/>
                <a:gd name="connsiteY21" fmla="*/ 137409 h 3072983"/>
                <a:gd name="connsiteX22" fmla="*/ 5716249 w 5923613"/>
                <a:gd name="connsiteY22" fmla="*/ 2498 h 3072983"/>
                <a:gd name="connsiteX0" fmla="*/ 5716249 w 5923613"/>
                <a:gd name="connsiteY0" fmla="*/ 2498 h 3072983"/>
                <a:gd name="connsiteX1" fmla="*/ 4562006 w 5923613"/>
                <a:gd name="connsiteY1" fmla="*/ 122419 h 3072983"/>
                <a:gd name="connsiteX2" fmla="*/ 3587646 w 5923613"/>
                <a:gd name="connsiteY2" fmla="*/ 317291 h 3072983"/>
                <a:gd name="connsiteX3" fmla="*/ 2688236 w 5923613"/>
                <a:gd name="connsiteY3" fmla="*/ 647075 h 3072983"/>
                <a:gd name="connsiteX4" fmla="*/ 1593954 w 5923613"/>
                <a:gd name="connsiteY4" fmla="*/ 1186721 h 3072983"/>
                <a:gd name="connsiteX5" fmla="*/ 904406 w 5923613"/>
                <a:gd name="connsiteY5" fmla="*/ 1800068 h 3072983"/>
                <a:gd name="connsiteX6" fmla="*/ 443459 w 5923613"/>
                <a:gd name="connsiteY6" fmla="*/ 2290996 h 3072983"/>
                <a:gd name="connsiteX7" fmla="*/ 109927 w 5923613"/>
                <a:gd name="connsiteY7" fmla="*/ 2655757 h 3072983"/>
                <a:gd name="connsiteX8" fmla="*/ 34977 w 5923613"/>
                <a:gd name="connsiteY8" fmla="*/ 2790668 h 3072983"/>
                <a:gd name="connsiteX9" fmla="*/ 34977 w 5923613"/>
                <a:gd name="connsiteY9" fmla="*/ 3060491 h 3072983"/>
                <a:gd name="connsiteX10" fmla="*/ 244839 w 5923613"/>
                <a:gd name="connsiteY10" fmla="*/ 2865619 h 3072983"/>
                <a:gd name="connsiteX11" fmla="*/ 919396 w 5923613"/>
                <a:gd name="connsiteY11" fmla="*/ 2191062 h 3072983"/>
                <a:gd name="connsiteX12" fmla="*/ 1474032 w 5923613"/>
                <a:gd name="connsiteY12" fmla="*/ 1696386 h 3072983"/>
                <a:gd name="connsiteX13" fmla="*/ 2253521 w 5923613"/>
                <a:gd name="connsiteY13" fmla="*/ 1246681 h 3072983"/>
                <a:gd name="connsiteX14" fmla="*/ 2958059 w 5923613"/>
                <a:gd name="connsiteY14" fmla="*/ 901908 h 3072983"/>
                <a:gd name="connsiteX15" fmla="*/ 3707567 w 5923613"/>
                <a:gd name="connsiteY15" fmla="*/ 602104 h 3072983"/>
                <a:gd name="connsiteX16" fmla="*/ 4472065 w 5923613"/>
                <a:gd name="connsiteY16" fmla="*/ 407232 h 3072983"/>
                <a:gd name="connsiteX17" fmla="*/ 5041691 w 5923613"/>
                <a:gd name="connsiteY17" fmla="*/ 332281 h 3072983"/>
                <a:gd name="connsiteX18" fmla="*/ 5401455 w 5923613"/>
                <a:gd name="connsiteY18" fmla="*/ 332281 h 3072983"/>
                <a:gd name="connsiteX19" fmla="*/ 5761219 w 5923613"/>
                <a:gd name="connsiteY19" fmla="*/ 287311 h 3072983"/>
                <a:gd name="connsiteX20" fmla="*/ 5806190 w 5923613"/>
                <a:gd name="connsiteY20" fmla="*/ 137409 h 3072983"/>
                <a:gd name="connsiteX21" fmla="*/ 5716249 w 5923613"/>
                <a:gd name="connsiteY21" fmla="*/ 2498 h 3072983"/>
                <a:gd name="connsiteX0" fmla="*/ 5868649 w 6076013"/>
                <a:gd name="connsiteY0" fmla="*/ 2498 h 3072983"/>
                <a:gd name="connsiteX1" fmla="*/ 4562006 w 6076013"/>
                <a:gd name="connsiteY1" fmla="*/ 122419 h 3072983"/>
                <a:gd name="connsiteX2" fmla="*/ 3587646 w 6076013"/>
                <a:gd name="connsiteY2" fmla="*/ 317291 h 3072983"/>
                <a:gd name="connsiteX3" fmla="*/ 2688236 w 6076013"/>
                <a:gd name="connsiteY3" fmla="*/ 647075 h 3072983"/>
                <a:gd name="connsiteX4" fmla="*/ 1593954 w 6076013"/>
                <a:gd name="connsiteY4" fmla="*/ 1186721 h 3072983"/>
                <a:gd name="connsiteX5" fmla="*/ 904406 w 6076013"/>
                <a:gd name="connsiteY5" fmla="*/ 1800068 h 3072983"/>
                <a:gd name="connsiteX6" fmla="*/ 443459 w 6076013"/>
                <a:gd name="connsiteY6" fmla="*/ 2290996 h 3072983"/>
                <a:gd name="connsiteX7" fmla="*/ 109927 w 6076013"/>
                <a:gd name="connsiteY7" fmla="*/ 2655757 h 3072983"/>
                <a:gd name="connsiteX8" fmla="*/ 34977 w 6076013"/>
                <a:gd name="connsiteY8" fmla="*/ 2790668 h 3072983"/>
                <a:gd name="connsiteX9" fmla="*/ 34977 w 6076013"/>
                <a:gd name="connsiteY9" fmla="*/ 3060491 h 3072983"/>
                <a:gd name="connsiteX10" fmla="*/ 244839 w 6076013"/>
                <a:gd name="connsiteY10" fmla="*/ 2865619 h 3072983"/>
                <a:gd name="connsiteX11" fmla="*/ 919396 w 6076013"/>
                <a:gd name="connsiteY11" fmla="*/ 2191062 h 3072983"/>
                <a:gd name="connsiteX12" fmla="*/ 1474032 w 6076013"/>
                <a:gd name="connsiteY12" fmla="*/ 1696386 h 3072983"/>
                <a:gd name="connsiteX13" fmla="*/ 2253521 w 6076013"/>
                <a:gd name="connsiteY13" fmla="*/ 1246681 h 3072983"/>
                <a:gd name="connsiteX14" fmla="*/ 2958059 w 6076013"/>
                <a:gd name="connsiteY14" fmla="*/ 901908 h 3072983"/>
                <a:gd name="connsiteX15" fmla="*/ 3707567 w 6076013"/>
                <a:gd name="connsiteY15" fmla="*/ 602104 h 3072983"/>
                <a:gd name="connsiteX16" fmla="*/ 4472065 w 6076013"/>
                <a:gd name="connsiteY16" fmla="*/ 407232 h 3072983"/>
                <a:gd name="connsiteX17" fmla="*/ 5041691 w 6076013"/>
                <a:gd name="connsiteY17" fmla="*/ 332281 h 3072983"/>
                <a:gd name="connsiteX18" fmla="*/ 5401455 w 6076013"/>
                <a:gd name="connsiteY18" fmla="*/ 332281 h 3072983"/>
                <a:gd name="connsiteX19" fmla="*/ 5761219 w 6076013"/>
                <a:gd name="connsiteY19" fmla="*/ 287311 h 3072983"/>
                <a:gd name="connsiteX20" fmla="*/ 5806190 w 6076013"/>
                <a:gd name="connsiteY20" fmla="*/ 137409 h 3072983"/>
                <a:gd name="connsiteX21" fmla="*/ 5868649 w 6076013"/>
                <a:gd name="connsiteY21" fmla="*/ 2498 h 3072983"/>
                <a:gd name="connsiteX0" fmla="*/ 5868649 w 5868649"/>
                <a:gd name="connsiteY0" fmla="*/ 2498 h 3072983"/>
                <a:gd name="connsiteX1" fmla="*/ 4562006 w 5868649"/>
                <a:gd name="connsiteY1" fmla="*/ 122419 h 3072983"/>
                <a:gd name="connsiteX2" fmla="*/ 3587646 w 5868649"/>
                <a:gd name="connsiteY2" fmla="*/ 317291 h 3072983"/>
                <a:gd name="connsiteX3" fmla="*/ 2688236 w 5868649"/>
                <a:gd name="connsiteY3" fmla="*/ 647075 h 3072983"/>
                <a:gd name="connsiteX4" fmla="*/ 1593954 w 5868649"/>
                <a:gd name="connsiteY4" fmla="*/ 1186721 h 3072983"/>
                <a:gd name="connsiteX5" fmla="*/ 904406 w 5868649"/>
                <a:gd name="connsiteY5" fmla="*/ 1800068 h 3072983"/>
                <a:gd name="connsiteX6" fmla="*/ 443459 w 5868649"/>
                <a:gd name="connsiteY6" fmla="*/ 2290996 h 3072983"/>
                <a:gd name="connsiteX7" fmla="*/ 109927 w 5868649"/>
                <a:gd name="connsiteY7" fmla="*/ 2655757 h 3072983"/>
                <a:gd name="connsiteX8" fmla="*/ 34977 w 5868649"/>
                <a:gd name="connsiteY8" fmla="*/ 2790668 h 3072983"/>
                <a:gd name="connsiteX9" fmla="*/ 34977 w 5868649"/>
                <a:gd name="connsiteY9" fmla="*/ 3060491 h 3072983"/>
                <a:gd name="connsiteX10" fmla="*/ 244839 w 5868649"/>
                <a:gd name="connsiteY10" fmla="*/ 2865619 h 3072983"/>
                <a:gd name="connsiteX11" fmla="*/ 919396 w 5868649"/>
                <a:gd name="connsiteY11" fmla="*/ 2191062 h 3072983"/>
                <a:gd name="connsiteX12" fmla="*/ 1474032 w 5868649"/>
                <a:gd name="connsiteY12" fmla="*/ 1696386 h 3072983"/>
                <a:gd name="connsiteX13" fmla="*/ 2253521 w 5868649"/>
                <a:gd name="connsiteY13" fmla="*/ 1246681 h 3072983"/>
                <a:gd name="connsiteX14" fmla="*/ 2958059 w 5868649"/>
                <a:gd name="connsiteY14" fmla="*/ 901908 h 3072983"/>
                <a:gd name="connsiteX15" fmla="*/ 3707567 w 5868649"/>
                <a:gd name="connsiteY15" fmla="*/ 602104 h 3072983"/>
                <a:gd name="connsiteX16" fmla="*/ 4472065 w 5868649"/>
                <a:gd name="connsiteY16" fmla="*/ 407232 h 3072983"/>
                <a:gd name="connsiteX17" fmla="*/ 5041691 w 5868649"/>
                <a:gd name="connsiteY17" fmla="*/ 332281 h 3072983"/>
                <a:gd name="connsiteX18" fmla="*/ 5401455 w 5868649"/>
                <a:gd name="connsiteY18" fmla="*/ 332281 h 3072983"/>
                <a:gd name="connsiteX19" fmla="*/ 5761219 w 5868649"/>
                <a:gd name="connsiteY19" fmla="*/ 287311 h 3072983"/>
                <a:gd name="connsiteX20" fmla="*/ 5806190 w 5868649"/>
                <a:gd name="connsiteY20" fmla="*/ 137409 h 3072983"/>
                <a:gd name="connsiteX21" fmla="*/ 5868649 w 5868649"/>
                <a:gd name="connsiteY21" fmla="*/ 2498 h 3072983"/>
                <a:gd name="connsiteX0" fmla="*/ 5868649 w 5868649"/>
                <a:gd name="connsiteY0" fmla="*/ 2498 h 3072983"/>
                <a:gd name="connsiteX1" fmla="*/ 4562006 w 5868649"/>
                <a:gd name="connsiteY1" fmla="*/ 122419 h 3072983"/>
                <a:gd name="connsiteX2" fmla="*/ 3587646 w 5868649"/>
                <a:gd name="connsiteY2" fmla="*/ 317291 h 3072983"/>
                <a:gd name="connsiteX3" fmla="*/ 2688236 w 5868649"/>
                <a:gd name="connsiteY3" fmla="*/ 647075 h 3072983"/>
                <a:gd name="connsiteX4" fmla="*/ 1593954 w 5868649"/>
                <a:gd name="connsiteY4" fmla="*/ 1186721 h 3072983"/>
                <a:gd name="connsiteX5" fmla="*/ 904406 w 5868649"/>
                <a:gd name="connsiteY5" fmla="*/ 1800068 h 3072983"/>
                <a:gd name="connsiteX6" fmla="*/ 443459 w 5868649"/>
                <a:gd name="connsiteY6" fmla="*/ 2290996 h 3072983"/>
                <a:gd name="connsiteX7" fmla="*/ 109927 w 5868649"/>
                <a:gd name="connsiteY7" fmla="*/ 2655757 h 3072983"/>
                <a:gd name="connsiteX8" fmla="*/ 34977 w 5868649"/>
                <a:gd name="connsiteY8" fmla="*/ 2790668 h 3072983"/>
                <a:gd name="connsiteX9" fmla="*/ 34977 w 5868649"/>
                <a:gd name="connsiteY9" fmla="*/ 3060491 h 3072983"/>
                <a:gd name="connsiteX10" fmla="*/ 244839 w 5868649"/>
                <a:gd name="connsiteY10" fmla="*/ 2865619 h 3072983"/>
                <a:gd name="connsiteX11" fmla="*/ 919396 w 5868649"/>
                <a:gd name="connsiteY11" fmla="*/ 2191062 h 3072983"/>
                <a:gd name="connsiteX12" fmla="*/ 1474032 w 5868649"/>
                <a:gd name="connsiteY12" fmla="*/ 1696386 h 3072983"/>
                <a:gd name="connsiteX13" fmla="*/ 2253521 w 5868649"/>
                <a:gd name="connsiteY13" fmla="*/ 1246681 h 3072983"/>
                <a:gd name="connsiteX14" fmla="*/ 2958059 w 5868649"/>
                <a:gd name="connsiteY14" fmla="*/ 901908 h 3072983"/>
                <a:gd name="connsiteX15" fmla="*/ 3707567 w 5868649"/>
                <a:gd name="connsiteY15" fmla="*/ 602104 h 3072983"/>
                <a:gd name="connsiteX16" fmla="*/ 4472065 w 5868649"/>
                <a:gd name="connsiteY16" fmla="*/ 407232 h 3072983"/>
                <a:gd name="connsiteX17" fmla="*/ 5041691 w 5868649"/>
                <a:gd name="connsiteY17" fmla="*/ 332281 h 3072983"/>
                <a:gd name="connsiteX18" fmla="*/ 5401455 w 5868649"/>
                <a:gd name="connsiteY18" fmla="*/ 332281 h 3072983"/>
                <a:gd name="connsiteX19" fmla="*/ 5761219 w 5868649"/>
                <a:gd name="connsiteY19" fmla="*/ 287311 h 3072983"/>
                <a:gd name="connsiteX20" fmla="*/ 5806190 w 5868649"/>
                <a:gd name="connsiteY20" fmla="*/ 137409 h 3072983"/>
                <a:gd name="connsiteX21" fmla="*/ 5868649 w 5868649"/>
                <a:gd name="connsiteY21" fmla="*/ 2498 h 3072983"/>
                <a:gd name="connsiteX0" fmla="*/ 5868649 w 5868649"/>
                <a:gd name="connsiteY0" fmla="*/ 2498 h 3072983"/>
                <a:gd name="connsiteX1" fmla="*/ 4562006 w 5868649"/>
                <a:gd name="connsiteY1" fmla="*/ 122419 h 3072983"/>
                <a:gd name="connsiteX2" fmla="*/ 3587646 w 5868649"/>
                <a:gd name="connsiteY2" fmla="*/ 317291 h 3072983"/>
                <a:gd name="connsiteX3" fmla="*/ 2688236 w 5868649"/>
                <a:gd name="connsiteY3" fmla="*/ 647075 h 3072983"/>
                <a:gd name="connsiteX4" fmla="*/ 1593954 w 5868649"/>
                <a:gd name="connsiteY4" fmla="*/ 1186721 h 3072983"/>
                <a:gd name="connsiteX5" fmla="*/ 904406 w 5868649"/>
                <a:gd name="connsiteY5" fmla="*/ 1800068 h 3072983"/>
                <a:gd name="connsiteX6" fmla="*/ 443459 w 5868649"/>
                <a:gd name="connsiteY6" fmla="*/ 2290996 h 3072983"/>
                <a:gd name="connsiteX7" fmla="*/ 109927 w 5868649"/>
                <a:gd name="connsiteY7" fmla="*/ 2655757 h 3072983"/>
                <a:gd name="connsiteX8" fmla="*/ 34977 w 5868649"/>
                <a:gd name="connsiteY8" fmla="*/ 2790668 h 3072983"/>
                <a:gd name="connsiteX9" fmla="*/ 34977 w 5868649"/>
                <a:gd name="connsiteY9" fmla="*/ 3060491 h 3072983"/>
                <a:gd name="connsiteX10" fmla="*/ 244839 w 5868649"/>
                <a:gd name="connsiteY10" fmla="*/ 2865619 h 3072983"/>
                <a:gd name="connsiteX11" fmla="*/ 919396 w 5868649"/>
                <a:gd name="connsiteY11" fmla="*/ 2191062 h 3072983"/>
                <a:gd name="connsiteX12" fmla="*/ 1474032 w 5868649"/>
                <a:gd name="connsiteY12" fmla="*/ 1696386 h 3072983"/>
                <a:gd name="connsiteX13" fmla="*/ 2253521 w 5868649"/>
                <a:gd name="connsiteY13" fmla="*/ 1246681 h 3072983"/>
                <a:gd name="connsiteX14" fmla="*/ 2958059 w 5868649"/>
                <a:gd name="connsiteY14" fmla="*/ 901908 h 3072983"/>
                <a:gd name="connsiteX15" fmla="*/ 3707567 w 5868649"/>
                <a:gd name="connsiteY15" fmla="*/ 602104 h 3072983"/>
                <a:gd name="connsiteX16" fmla="*/ 4472065 w 5868649"/>
                <a:gd name="connsiteY16" fmla="*/ 407232 h 3072983"/>
                <a:gd name="connsiteX17" fmla="*/ 5041691 w 5868649"/>
                <a:gd name="connsiteY17" fmla="*/ 332281 h 3072983"/>
                <a:gd name="connsiteX18" fmla="*/ 5401455 w 5868649"/>
                <a:gd name="connsiteY18" fmla="*/ 332281 h 3072983"/>
                <a:gd name="connsiteX19" fmla="*/ 5761219 w 5868649"/>
                <a:gd name="connsiteY19" fmla="*/ 287311 h 3072983"/>
                <a:gd name="connsiteX20" fmla="*/ 5806190 w 5868649"/>
                <a:gd name="connsiteY20" fmla="*/ 137409 h 3072983"/>
                <a:gd name="connsiteX21" fmla="*/ 5868649 w 5868649"/>
                <a:gd name="connsiteY21" fmla="*/ 2498 h 3072983"/>
                <a:gd name="connsiteX0" fmla="*/ 5792449 w 5828675"/>
                <a:gd name="connsiteY0" fmla="*/ 2498 h 3072983"/>
                <a:gd name="connsiteX1" fmla="*/ 4562006 w 5828675"/>
                <a:gd name="connsiteY1" fmla="*/ 122419 h 3072983"/>
                <a:gd name="connsiteX2" fmla="*/ 3587646 w 5828675"/>
                <a:gd name="connsiteY2" fmla="*/ 317291 h 3072983"/>
                <a:gd name="connsiteX3" fmla="*/ 2688236 w 5828675"/>
                <a:gd name="connsiteY3" fmla="*/ 647075 h 3072983"/>
                <a:gd name="connsiteX4" fmla="*/ 1593954 w 5828675"/>
                <a:gd name="connsiteY4" fmla="*/ 1186721 h 3072983"/>
                <a:gd name="connsiteX5" fmla="*/ 904406 w 5828675"/>
                <a:gd name="connsiteY5" fmla="*/ 1800068 h 3072983"/>
                <a:gd name="connsiteX6" fmla="*/ 443459 w 5828675"/>
                <a:gd name="connsiteY6" fmla="*/ 2290996 h 3072983"/>
                <a:gd name="connsiteX7" fmla="*/ 109927 w 5828675"/>
                <a:gd name="connsiteY7" fmla="*/ 2655757 h 3072983"/>
                <a:gd name="connsiteX8" fmla="*/ 34977 w 5828675"/>
                <a:gd name="connsiteY8" fmla="*/ 2790668 h 3072983"/>
                <a:gd name="connsiteX9" fmla="*/ 34977 w 5828675"/>
                <a:gd name="connsiteY9" fmla="*/ 3060491 h 3072983"/>
                <a:gd name="connsiteX10" fmla="*/ 244839 w 5828675"/>
                <a:gd name="connsiteY10" fmla="*/ 2865619 h 3072983"/>
                <a:gd name="connsiteX11" fmla="*/ 919396 w 5828675"/>
                <a:gd name="connsiteY11" fmla="*/ 2191062 h 3072983"/>
                <a:gd name="connsiteX12" fmla="*/ 1474032 w 5828675"/>
                <a:gd name="connsiteY12" fmla="*/ 1696386 h 3072983"/>
                <a:gd name="connsiteX13" fmla="*/ 2253521 w 5828675"/>
                <a:gd name="connsiteY13" fmla="*/ 1246681 h 3072983"/>
                <a:gd name="connsiteX14" fmla="*/ 2958059 w 5828675"/>
                <a:gd name="connsiteY14" fmla="*/ 901908 h 3072983"/>
                <a:gd name="connsiteX15" fmla="*/ 3707567 w 5828675"/>
                <a:gd name="connsiteY15" fmla="*/ 602104 h 3072983"/>
                <a:gd name="connsiteX16" fmla="*/ 4472065 w 5828675"/>
                <a:gd name="connsiteY16" fmla="*/ 407232 h 3072983"/>
                <a:gd name="connsiteX17" fmla="*/ 5041691 w 5828675"/>
                <a:gd name="connsiteY17" fmla="*/ 332281 h 3072983"/>
                <a:gd name="connsiteX18" fmla="*/ 5401455 w 5828675"/>
                <a:gd name="connsiteY18" fmla="*/ 332281 h 3072983"/>
                <a:gd name="connsiteX19" fmla="*/ 5761219 w 5828675"/>
                <a:gd name="connsiteY19" fmla="*/ 287311 h 3072983"/>
                <a:gd name="connsiteX20" fmla="*/ 5806190 w 5828675"/>
                <a:gd name="connsiteY20" fmla="*/ 137409 h 3072983"/>
                <a:gd name="connsiteX21" fmla="*/ 5792449 w 5828675"/>
                <a:gd name="connsiteY21" fmla="*/ 2498 h 3072983"/>
                <a:gd name="connsiteX0" fmla="*/ 5792449 w 5828675"/>
                <a:gd name="connsiteY0" fmla="*/ 2498 h 3149183"/>
                <a:gd name="connsiteX1" fmla="*/ 4562006 w 5828675"/>
                <a:gd name="connsiteY1" fmla="*/ 198619 h 3149183"/>
                <a:gd name="connsiteX2" fmla="*/ 3587646 w 5828675"/>
                <a:gd name="connsiteY2" fmla="*/ 393491 h 3149183"/>
                <a:gd name="connsiteX3" fmla="*/ 2688236 w 5828675"/>
                <a:gd name="connsiteY3" fmla="*/ 723275 h 3149183"/>
                <a:gd name="connsiteX4" fmla="*/ 1593954 w 5828675"/>
                <a:gd name="connsiteY4" fmla="*/ 1262921 h 3149183"/>
                <a:gd name="connsiteX5" fmla="*/ 904406 w 5828675"/>
                <a:gd name="connsiteY5" fmla="*/ 1876268 h 3149183"/>
                <a:gd name="connsiteX6" fmla="*/ 443459 w 5828675"/>
                <a:gd name="connsiteY6" fmla="*/ 2367196 h 3149183"/>
                <a:gd name="connsiteX7" fmla="*/ 109927 w 5828675"/>
                <a:gd name="connsiteY7" fmla="*/ 2731957 h 3149183"/>
                <a:gd name="connsiteX8" fmla="*/ 34977 w 5828675"/>
                <a:gd name="connsiteY8" fmla="*/ 2866868 h 3149183"/>
                <a:gd name="connsiteX9" fmla="*/ 34977 w 5828675"/>
                <a:gd name="connsiteY9" fmla="*/ 3136691 h 3149183"/>
                <a:gd name="connsiteX10" fmla="*/ 244839 w 5828675"/>
                <a:gd name="connsiteY10" fmla="*/ 2941819 h 3149183"/>
                <a:gd name="connsiteX11" fmla="*/ 919396 w 5828675"/>
                <a:gd name="connsiteY11" fmla="*/ 2267262 h 3149183"/>
                <a:gd name="connsiteX12" fmla="*/ 1474032 w 5828675"/>
                <a:gd name="connsiteY12" fmla="*/ 1772586 h 3149183"/>
                <a:gd name="connsiteX13" fmla="*/ 2253521 w 5828675"/>
                <a:gd name="connsiteY13" fmla="*/ 1322881 h 3149183"/>
                <a:gd name="connsiteX14" fmla="*/ 2958059 w 5828675"/>
                <a:gd name="connsiteY14" fmla="*/ 978108 h 3149183"/>
                <a:gd name="connsiteX15" fmla="*/ 3707567 w 5828675"/>
                <a:gd name="connsiteY15" fmla="*/ 678304 h 3149183"/>
                <a:gd name="connsiteX16" fmla="*/ 4472065 w 5828675"/>
                <a:gd name="connsiteY16" fmla="*/ 483432 h 3149183"/>
                <a:gd name="connsiteX17" fmla="*/ 5041691 w 5828675"/>
                <a:gd name="connsiteY17" fmla="*/ 408481 h 3149183"/>
                <a:gd name="connsiteX18" fmla="*/ 5401455 w 5828675"/>
                <a:gd name="connsiteY18" fmla="*/ 408481 h 3149183"/>
                <a:gd name="connsiteX19" fmla="*/ 5761219 w 5828675"/>
                <a:gd name="connsiteY19" fmla="*/ 363511 h 3149183"/>
                <a:gd name="connsiteX20" fmla="*/ 5806190 w 5828675"/>
                <a:gd name="connsiteY20" fmla="*/ 213609 h 3149183"/>
                <a:gd name="connsiteX21" fmla="*/ 5792449 w 5828675"/>
                <a:gd name="connsiteY21" fmla="*/ 2498 h 3149183"/>
                <a:gd name="connsiteX0" fmla="*/ 5792449 w 5828675"/>
                <a:gd name="connsiteY0" fmla="*/ 2498 h 3149183"/>
                <a:gd name="connsiteX1" fmla="*/ 4562006 w 5828675"/>
                <a:gd name="connsiteY1" fmla="*/ 198619 h 3149183"/>
                <a:gd name="connsiteX2" fmla="*/ 3587646 w 5828675"/>
                <a:gd name="connsiteY2" fmla="*/ 393491 h 3149183"/>
                <a:gd name="connsiteX3" fmla="*/ 2688236 w 5828675"/>
                <a:gd name="connsiteY3" fmla="*/ 723275 h 3149183"/>
                <a:gd name="connsiteX4" fmla="*/ 1593954 w 5828675"/>
                <a:gd name="connsiteY4" fmla="*/ 1262921 h 3149183"/>
                <a:gd name="connsiteX5" fmla="*/ 904406 w 5828675"/>
                <a:gd name="connsiteY5" fmla="*/ 1876268 h 3149183"/>
                <a:gd name="connsiteX6" fmla="*/ 443459 w 5828675"/>
                <a:gd name="connsiteY6" fmla="*/ 2367196 h 3149183"/>
                <a:gd name="connsiteX7" fmla="*/ 109927 w 5828675"/>
                <a:gd name="connsiteY7" fmla="*/ 2731957 h 3149183"/>
                <a:gd name="connsiteX8" fmla="*/ 34977 w 5828675"/>
                <a:gd name="connsiteY8" fmla="*/ 2866868 h 3149183"/>
                <a:gd name="connsiteX9" fmla="*/ 34977 w 5828675"/>
                <a:gd name="connsiteY9" fmla="*/ 3136691 h 3149183"/>
                <a:gd name="connsiteX10" fmla="*/ 244839 w 5828675"/>
                <a:gd name="connsiteY10" fmla="*/ 2941819 h 3149183"/>
                <a:gd name="connsiteX11" fmla="*/ 919396 w 5828675"/>
                <a:gd name="connsiteY11" fmla="*/ 2267262 h 3149183"/>
                <a:gd name="connsiteX12" fmla="*/ 1474032 w 5828675"/>
                <a:gd name="connsiteY12" fmla="*/ 1772586 h 3149183"/>
                <a:gd name="connsiteX13" fmla="*/ 2253521 w 5828675"/>
                <a:gd name="connsiteY13" fmla="*/ 1322881 h 3149183"/>
                <a:gd name="connsiteX14" fmla="*/ 2958059 w 5828675"/>
                <a:gd name="connsiteY14" fmla="*/ 978108 h 3149183"/>
                <a:gd name="connsiteX15" fmla="*/ 3707567 w 5828675"/>
                <a:gd name="connsiteY15" fmla="*/ 678304 h 3149183"/>
                <a:gd name="connsiteX16" fmla="*/ 4472065 w 5828675"/>
                <a:gd name="connsiteY16" fmla="*/ 483432 h 3149183"/>
                <a:gd name="connsiteX17" fmla="*/ 5041691 w 5828675"/>
                <a:gd name="connsiteY17" fmla="*/ 408481 h 3149183"/>
                <a:gd name="connsiteX18" fmla="*/ 5401455 w 5828675"/>
                <a:gd name="connsiteY18" fmla="*/ 408481 h 3149183"/>
                <a:gd name="connsiteX19" fmla="*/ 5761219 w 5828675"/>
                <a:gd name="connsiteY19" fmla="*/ 363511 h 3149183"/>
                <a:gd name="connsiteX20" fmla="*/ 5806190 w 5828675"/>
                <a:gd name="connsiteY20" fmla="*/ 213609 h 3149183"/>
                <a:gd name="connsiteX21" fmla="*/ 5792449 w 5828675"/>
                <a:gd name="connsiteY21" fmla="*/ 2498 h 3149183"/>
                <a:gd name="connsiteX0" fmla="*/ 5792449 w 5828675"/>
                <a:gd name="connsiteY0" fmla="*/ 2498 h 3149183"/>
                <a:gd name="connsiteX1" fmla="*/ 4562006 w 5828675"/>
                <a:gd name="connsiteY1" fmla="*/ 198619 h 3149183"/>
                <a:gd name="connsiteX2" fmla="*/ 3587646 w 5828675"/>
                <a:gd name="connsiteY2" fmla="*/ 393491 h 3149183"/>
                <a:gd name="connsiteX3" fmla="*/ 2688236 w 5828675"/>
                <a:gd name="connsiteY3" fmla="*/ 723275 h 3149183"/>
                <a:gd name="connsiteX4" fmla="*/ 1593954 w 5828675"/>
                <a:gd name="connsiteY4" fmla="*/ 1262921 h 3149183"/>
                <a:gd name="connsiteX5" fmla="*/ 904406 w 5828675"/>
                <a:gd name="connsiteY5" fmla="*/ 1876268 h 3149183"/>
                <a:gd name="connsiteX6" fmla="*/ 443459 w 5828675"/>
                <a:gd name="connsiteY6" fmla="*/ 2367196 h 3149183"/>
                <a:gd name="connsiteX7" fmla="*/ 109927 w 5828675"/>
                <a:gd name="connsiteY7" fmla="*/ 2731957 h 3149183"/>
                <a:gd name="connsiteX8" fmla="*/ 34977 w 5828675"/>
                <a:gd name="connsiteY8" fmla="*/ 2866868 h 3149183"/>
                <a:gd name="connsiteX9" fmla="*/ 34977 w 5828675"/>
                <a:gd name="connsiteY9" fmla="*/ 3136691 h 3149183"/>
                <a:gd name="connsiteX10" fmla="*/ 244839 w 5828675"/>
                <a:gd name="connsiteY10" fmla="*/ 2941819 h 3149183"/>
                <a:gd name="connsiteX11" fmla="*/ 919396 w 5828675"/>
                <a:gd name="connsiteY11" fmla="*/ 2267262 h 3149183"/>
                <a:gd name="connsiteX12" fmla="*/ 1474032 w 5828675"/>
                <a:gd name="connsiteY12" fmla="*/ 1772586 h 3149183"/>
                <a:gd name="connsiteX13" fmla="*/ 2253521 w 5828675"/>
                <a:gd name="connsiteY13" fmla="*/ 1322881 h 3149183"/>
                <a:gd name="connsiteX14" fmla="*/ 2958059 w 5828675"/>
                <a:gd name="connsiteY14" fmla="*/ 978108 h 3149183"/>
                <a:gd name="connsiteX15" fmla="*/ 3707567 w 5828675"/>
                <a:gd name="connsiteY15" fmla="*/ 678304 h 3149183"/>
                <a:gd name="connsiteX16" fmla="*/ 4472065 w 5828675"/>
                <a:gd name="connsiteY16" fmla="*/ 483432 h 3149183"/>
                <a:gd name="connsiteX17" fmla="*/ 5041691 w 5828675"/>
                <a:gd name="connsiteY17" fmla="*/ 408481 h 3149183"/>
                <a:gd name="connsiteX18" fmla="*/ 5401455 w 5828675"/>
                <a:gd name="connsiteY18" fmla="*/ 408481 h 3149183"/>
                <a:gd name="connsiteX19" fmla="*/ 5761219 w 5828675"/>
                <a:gd name="connsiteY19" fmla="*/ 363511 h 3149183"/>
                <a:gd name="connsiteX20" fmla="*/ 5806190 w 5828675"/>
                <a:gd name="connsiteY20" fmla="*/ 213609 h 3149183"/>
                <a:gd name="connsiteX21" fmla="*/ 5792449 w 5828675"/>
                <a:gd name="connsiteY21" fmla="*/ 2498 h 3149183"/>
                <a:gd name="connsiteX0" fmla="*/ 5792449 w 5828675"/>
                <a:gd name="connsiteY0" fmla="*/ 2498 h 3072983"/>
                <a:gd name="connsiteX1" fmla="*/ 4562006 w 5828675"/>
                <a:gd name="connsiteY1" fmla="*/ 122419 h 3072983"/>
                <a:gd name="connsiteX2" fmla="*/ 3587646 w 5828675"/>
                <a:gd name="connsiteY2" fmla="*/ 317291 h 3072983"/>
                <a:gd name="connsiteX3" fmla="*/ 2688236 w 5828675"/>
                <a:gd name="connsiteY3" fmla="*/ 647075 h 3072983"/>
                <a:gd name="connsiteX4" fmla="*/ 1593954 w 5828675"/>
                <a:gd name="connsiteY4" fmla="*/ 1186721 h 3072983"/>
                <a:gd name="connsiteX5" fmla="*/ 904406 w 5828675"/>
                <a:gd name="connsiteY5" fmla="*/ 1800068 h 3072983"/>
                <a:gd name="connsiteX6" fmla="*/ 443459 w 5828675"/>
                <a:gd name="connsiteY6" fmla="*/ 2290996 h 3072983"/>
                <a:gd name="connsiteX7" fmla="*/ 109927 w 5828675"/>
                <a:gd name="connsiteY7" fmla="*/ 2655757 h 3072983"/>
                <a:gd name="connsiteX8" fmla="*/ 34977 w 5828675"/>
                <a:gd name="connsiteY8" fmla="*/ 2790668 h 3072983"/>
                <a:gd name="connsiteX9" fmla="*/ 34977 w 5828675"/>
                <a:gd name="connsiteY9" fmla="*/ 3060491 h 3072983"/>
                <a:gd name="connsiteX10" fmla="*/ 244839 w 5828675"/>
                <a:gd name="connsiteY10" fmla="*/ 2865619 h 3072983"/>
                <a:gd name="connsiteX11" fmla="*/ 919396 w 5828675"/>
                <a:gd name="connsiteY11" fmla="*/ 2191062 h 3072983"/>
                <a:gd name="connsiteX12" fmla="*/ 1474032 w 5828675"/>
                <a:gd name="connsiteY12" fmla="*/ 1696386 h 3072983"/>
                <a:gd name="connsiteX13" fmla="*/ 2253521 w 5828675"/>
                <a:gd name="connsiteY13" fmla="*/ 1246681 h 3072983"/>
                <a:gd name="connsiteX14" fmla="*/ 2958059 w 5828675"/>
                <a:gd name="connsiteY14" fmla="*/ 901908 h 3072983"/>
                <a:gd name="connsiteX15" fmla="*/ 3707567 w 5828675"/>
                <a:gd name="connsiteY15" fmla="*/ 602104 h 3072983"/>
                <a:gd name="connsiteX16" fmla="*/ 4472065 w 5828675"/>
                <a:gd name="connsiteY16" fmla="*/ 407232 h 3072983"/>
                <a:gd name="connsiteX17" fmla="*/ 5041691 w 5828675"/>
                <a:gd name="connsiteY17" fmla="*/ 332281 h 3072983"/>
                <a:gd name="connsiteX18" fmla="*/ 5401455 w 5828675"/>
                <a:gd name="connsiteY18" fmla="*/ 332281 h 3072983"/>
                <a:gd name="connsiteX19" fmla="*/ 5761219 w 5828675"/>
                <a:gd name="connsiteY19" fmla="*/ 287311 h 3072983"/>
                <a:gd name="connsiteX20" fmla="*/ 5806190 w 5828675"/>
                <a:gd name="connsiteY20" fmla="*/ 137409 h 3072983"/>
                <a:gd name="connsiteX21" fmla="*/ 5792449 w 5828675"/>
                <a:gd name="connsiteY21" fmla="*/ 2498 h 307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28675" h="3072983">
                  <a:moveTo>
                    <a:pt x="5792449" y="2498"/>
                  </a:moveTo>
                  <a:cubicBezTo>
                    <a:pt x="5585085" y="0"/>
                    <a:pt x="4929473" y="69954"/>
                    <a:pt x="4562006" y="122419"/>
                  </a:cubicBezTo>
                  <a:cubicBezTo>
                    <a:pt x="4194539" y="174884"/>
                    <a:pt x="3899941" y="229848"/>
                    <a:pt x="3587646" y="317291"/>
                  </a:cubicBezTo>
                  <a:cubicBezTo>
                    <a:pt x="3275351" y="404734"/>
                    <a:pt x="3020518" y="502170"/>
                    <a:pt x="2688236" y="647075"/>
                  </a:cubicBezTo>
                  <a:cubicBezTo>
                    <a:pt x="2355954" y="791980"/>
                    <a:pt x="1891259" y="981856"/>
                    <a:pt x="1593954" y="1186721"/>
                  </a:cubicBezTo>
                  <a:cubicBezTo>
                    <a:pt x="1134972" y="1534709"/>
                    <a:pt x="1096155" y="1616022"/>
                    <a:pt x="904406" y="1800068"/>
                  </a:cubicBezTo>
                  <a:cubicBezTo>
                    <a:pt x="712657" y="1984114"/>
                    <a:pt x="607015" y="2059039"/>
                    <a:pt x="443459" y="2290996"/>
                  </a:cubicBezTo>
                  <a:cubicBezTo>
                    <a:pt x="311046" y="2420911"/>
                    <a:pt x="178007" y="2572478"/>
                    <a:pt x="109927" y="2655757"/>
                  </a:cubicBezTo>
                  <a:cubicBezTo>
                    <a:pt x="41847" y="2739036"/>
                    <a:pt x="47469" y="2723212"/>
                    <a:pt x="34977" y="2790668"/>
                  </a:cubicBezTo>
                  <a:cubicBezTo>
                    <a:pt x="22485" y="2858124"/>
                    <a:pt x="0" y="3047999"/>
                    <a:pt x="34977" y="3060491"/>
                  </a:cubicBezTo>
                  <a:cubicBezTo>
                    <a:pt x="69954" y="3072983"/>
                    <a:pt x="97436" y="3010524"/>
                    <a:pt x="244839" y="2865619"/>
                  </a:cubicBezTo>
                  <a:cubicBezTo>
                    <a:pt x="392242" y="2720714"/>
                    <a:pt x="714531" y="2385934"/>
                    <a:pt x="919396" y="2191062"/>
                  </a:cubicBezTo>
                  <a:cubicBezTo>
                    <a:pt x="1124261" y="1996190"/>
                    <a:pt x="1251678" y="1853783"/>
                    <a:pt x="1474032" y="1696386"/>
                  </a:cubicBezTo>
                  <a:cubicBezTo>
                    <a:pt x="1696386" y="1538989"/>
                    <a:pt x="2006183" y="1379094"/>
                    <a:pt x="2253521" y="1246681"/>
                  </a:cubicBezTo>
                  <a:cubicBezTo>
                    <a:pt x="2500859" y="1114268"/>
                    <a:pt x="2715718" y="1009338"/>
                    <a:pt x="2958059" y="901908"/>
                  </a:cubicBezTo>
                  <a:cubicBezTo>
                    <a:pt x="3200400" y="794479"/>
                    <a:pt x="3455233" y="684550"/>
                    <a:pt x="3707567" y="602104"/>
                  </a:cubicBezTo>
                  <a:cubicBezTo>
                    <a:pt x="3959901" y="519658"/>
                    <a:pt x="4249711" y="452202"/>
                    <a:pt x="4472065" y="407232"/>
                  </a:cubicBezTo>
                  <a:cubicBezTo>
                    <a:pt x="4694419" y="362262"/>
                    <a:pt x="4886793" y="344773"/>
                    <a:pt x="5041691" y="332281"/>
                  </a:cubicBezTo>
                  <a:cubicBezTo>
                    <a:pt x="5196589" y="319789"/>
                    <a:pt x="5281534" y="339776"/>
                    <a:pt x="5401455" y="332281"/>
                  </a:cubicBezTo>
                  <a:cubicBezTo>
                    <a:pt x="5521376" y="324786"/>
                    <a:pt x="5693763" y="319790"/>
                    <a:pt x="5761219" y="287311"/>
                  </a:cubicBezTo>
                  <a:cubicBezTo>
                    <a:pt x="5828675" y="254832"/>
                    <a:pt x="5800985" y="184878"/>
                    <a:pt x="5806190" y="137409"/>
                  </a:cubicBezTo>
                  <a:cubicBezTo>
                    <a:pt x="5811395" y="89940"/>
                    <a:pt x="5808750" y="246511"/>
                    <a:pt x="5792449" y="2498"/>
                  </a:cubicBezTo>
                  <a:close/>
                </a:path>
              </a:pathLst>
            </a:custGeom>
            <a:solidFill>
              <a:schemeClr val="bg1">
                <a:lumMod val="6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536367" y="1353312"/>
              <a:ext cx="367259" cy="292608"/>
            </a:xfrm>
            <a:custGeom>
              <a:avLst/>
              <a:gdLst>
                <a:gd name="connsiteX0" fmla="*/ 39974 w 367259"/>
                <a:gd name="connsiteY0" fmla="*/ 34977 h 284814"/>
                <a:gd name="connsiteX1" fmla="*/ 309797 w 367259"/>
                <a:gd name="connsiteY1" fmla="*/ 34977 h 284814"/>
                <a:gd name="connsiteX2" fmla="*/ 324787 w 367259"/>
                <a:gd name="connsiteY2" fmla="*/ 184879 h 284814"/>
                <a:gd name="connsiteX3" fmla="*/ 324787 w 367259"/>
                <a:gd name="connsiteY3" fmla="*/ 259830 h 284814"/>
                <a:gd name="connsiteX4" fmla="*/ 69954 w 367259"/>
                <a:gd name="connsiteY4" fmla="*/ 244840 h 284814"/>
                <a:gd name="connsiteX5" fmla="*/ 39974 w 367259"/>
                <a:gd name="connsiteY5" fmla="*/ 34977 h 28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259" h="284814">
                  <a:moveTo>
                    <a:pt x="39974" y="34977"/>
                  </a:moveTo>
                  <a:cubicBezTo>
                    <a:pt x="79948" y="0"/>
                    <a:pt x="262328" y="9993"/>
                    <a:pt x="309797" y="34977"/>
                  </a:cubicBezTo>
                  <a:cubicBezTo>
                    <a:pt x="357266" y="59961"/>
                    <a:pt x="322289" y="147404"/>
                    <a:pt x="324787" y="184879"/>
                  </a:cubicBezTo>
                  <a:cubicBezTo>
                    <a:pt x="327285" y="222354"/>
                    <a:pt x="367259" y="249837"/>
                    <a:pt x="324787" y="259830"/>
                  </a:cubicBezTo>
                  <a:cubicBezTo>
                    <a:pt x="282315" y="269824"/>
                    <a:pt x="114924" y="284814"/>
                    <a:pt x="69954" y="244840"/>
                  </a:cubicBezTo>
                  <a:cubicBezTo>
                    <a:pt x="24984" y="204866"/>
                    <a:pt x="0" y="69954"/>
                    <a:pt x="39974" y="34977"/>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Effect transition="in" filter="fade">
                                      <p:cBhvr>
                                        <p:cTn id="14" dur="1000"/>
                                        <p:tgtEl>
                                          <p:spTgt spid="11"/>
                                        </p:tgtEl>
                                      </p:cBhvr>
                                    </p:animEffect>
                                  </p:childTnLst>
                                </p:cTn>
                              </p:par>
                              <p:par>
                                <p:cTn id="15" presetID="10" presetClass="exit" presetSubtype="0" fill="hold" nodeType="withEffect">
                                  <p:stCondLst>
                                    <p:cond delay="500"/>
                                  </p:stCondLst>
                                  <p:childTnLst>
                                    <p:animEffect transition="out" filter="fade">
                                      <p:cBhvr>
                                        <p:cTn id="16" dur="1000"/>
                                        <p:tgtEl>
                                          <p:spTgt spid="6"/>
                                        </p:tgtEl>
                                      </p:cBhvr>
                                    </p:animEffect>
                                    <p:set>
                                      <p:cBhvr>
                                        <p:cTn id="17" dur="1" fill="hold">
                                          <p:stCondLst>
                                            <p:cond delay="999"/>
                                          </p:stCondLst>
                                        </p:cTn>
                                        <p:tgtEl>
                                          <p:spTgt spid="6"/>
                                        </p:tgtEl>
                                        <p:attrNameLst>
                                          <p:attrName>style.visibility</p:attrName>
                                        </p:attrNameLst>
                                      </p:cBhvr>
                                      <p:to>
                                        <p:strVal val="hidden"/>
                                      </p:to>
                                    </p:set>
                                  </p:childTnLst>
                                </p:cTn>
                              </p:par>
                              <p:par>
                                <p:cTn id="18" presetID="10" presetClass="exit" presetSubtype="0" fill="hold" grpId="1" nodeType="withEffect">
                                  <p:stCondLst>
                                    <p:cond delay="500"/>
                                  </p:stCondLst>
                                  <p:childTnLst>
                                    <p:animEffect transition="out" filter="fade">
                                      <p:cBhvr>
                                        <p:cTn id="19" dur="1000"/>
                                        <p:tgtEl>
                                          <p:spTgt spid="7"/>
                                        </p:tgtEl>
                                      </p:cBhvr>
                                    </p:animEffect>
                                    <p:set>
                                      <p:cBhvr>
                                        <p:cTn id="20"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p:cNvGrpSpPr/>
          <p:nvPr/>
        </p:nvGrpSpPr>
        <p:grpSpPr>
          <a:xfrm>
            <a:off x="0" y="0"/>
            <a:ext cx="9144000" cy="5782270"/>
            <a:chOff x="0" y="0"/>
            <a:chExt cx="9144000" cy="5782270"/>
          </a:xfrm>
        </p:grpSpPr>
        <p:sp>
          <p:nvSpPr>
            <p:cNvPr id="21" name="Rectangle 20"/>
            <p:cNvSpPr/>
            <p:nvPr/>
          </p:nvSpPr>
          <p:spPr>
            <a:xfrm>
              <a:off x="0" y="1473398"/>
              <a:ext cx="9144000" cy="4308872"/>
            </a:xfrm>
            <a:prstGeom prst="rect">
              <a:avLst/>
            </a:prstGeom>
          </p:spPr>
          <p:txBody>
            <a:bodyPr wrap="square">
              <a:spAutoFit/>
            </a:bodyPr>
            <a:lstStyle/>
            <a:p>
              <a:pPr algn="ctr"/>
              <a:r>
                <a:rPr lang="en-US" sz="4000" b="1" dirty="0" smtClean="0">
                  <a:latin typeface="Arial Narrow" pitchFamily="34" charset="0"/>
                </a:rPr>
                <a:t>“There are no specific guidelines for park designations in the National Park System.  Congress has wide latitude when assigning titles in each unit’s establishing legislation.“</a:t>
              </a:r>
            </a:p>
            <a:p>
              <a:pPr algn="ctr"/>
              <a:endParaRPr lang="en-US" sz="1000" dirty="0" smtClean="0"/>
            </a:p>
            <a:p>
              <a:r>
                <a:rPr lang="en-US" sz="3600" dirty="0" smtClean="0"/>
                <a:t>		        -  </a:t>
              </a:r>
              <a:r>
                <a:rPr lang="en-US" sz="3200" dirty="0" smtClean="0"/>
                <a:t>Laura B. </a:t>
              </a:r>
              <a:r>
                <a:rPr lang="en-US" sz="3200" dirty="0" err="1" smtClean="0"/>
                <a:t>Comay</a:t>
              </a:r>
              <a:r>
                <a:rPr lang="en-US" sz="3200" dirty="0" smtClean="0"/>
                <a:t> </a:t>
              </a:r>
            </a:p>
            <a:p>
              <a:r>
                <a:rPr lang="en-US" sz="3200" dirty="0" smtClean="0"/>
                <a:t>		             Analyst in Natural Resources Policy</a:t>
              </a:r>
            </a:p>
            <a:p>
              <a:pPr algn="ctr"/>
              <a:endParaRPr lang="en-US" sz="3600" dirty="0"/>
            </a:p>
          </p:txBody>
        </p:sp>
        <p:sp useBgFill="1">
          <p:nvSpPr>
            <p:cNvPr id="22" name="TextBox 21"/>
            <p:cNvSpPr txBox="1"/>
            <p:nvPr/>
          </p:nvSpPr>
          <p:spPr>
            <a:xfrm>
              <a:off x="0" y="0"/>
              <a:ext cx="9144000" cy="707886"/>
            </a:xfrm>
            <a:prstGeom prst="rect">
              <a:avLst/>
            </a:prstGeom>
            <a:ln w="25400">
              <a:solidFill>
                <a:schemeClr val="tx1"/>
              </a:solidFill>
            </a:ln>
          </p:spPr>
          <p:txBody>
            <a:bodyPr wrap="square" rtlCol="0">
              <a:spAutoFit/>
            </a:bodyPr>
            <a:lstStyle/>
            <a:p>
              <a:pPr algn="ctr"/>
              <a:r>
                <a:rPr lang="en-US" sz="4000" b="1" dirty="0" smtClean="0">
                  <a:latin typeface="Comic Sans MS" pitchFamily="66" charset="0"/>
                </a:rPr>
                <a:t>What’s in a name?</a:t>
              </a:r>
              <a:endParaRPr lang="en-US" sz="4000" b="1" dirty="0">
                <a:latin typeface="Comic Sans MS" pitchFamily="66" charset="0"/>
              </a:endParaRPr>
            </a:p>
          </p:txBody>
        </p:sp>
        <p:sp>
          <p:nvSpPr>
            <p:cNvPr id="23" name="TextBox 22"/>
            <p:cNvSpPr txBox="1"/>
            <p:nvPr/>
          </p:nvSpPr>
          <p:spPr>
            <a:xfrm rot="21028291">
              <a:off x="1092138" y="2564867"/>
              <a:ext cx="7032694" cy="1569660"/>
            </a:xfrm>
            <a:prstGeom prst="rect">
              <a:avLst/>
            </a:prstGeom>
            <a:solidFill>
              <a:schemeClr val="bg1"/>
            </a:solidFill>
          </p:spPr>
          <p:txBody>
            <a:bodyPr wrap="none" rtlCol="0">
              <a:spAutoFit/>
            </a:bodyPr>
            <a:lstStyle/>
            <a:p>
              <a:pPr algn="ctr"/>
              <a:r>
                <a:rPr lang="en-US" sz="4800" b="1" dirty="0" smtClean="0"/>
                <a:t>Want to see more? </a:t>
              </a:r>
            </a:p>
            <a:p>
              <a:pPr algn="ctr"/>
              <a:r>
                <a:rPr lang="en-US" sz="4800" b="1" dirty="0" smtClean="0"/>
                <a:t>. . . check the hidden slides</a:t>
              </a:r>
              <a:endParaRPr lang="en-US" sz="4800" b="1" dirty="0"/>
            </a:p>
          </p:txBody>
        </p:sp>
      </p:grpSp>
      <p:pic>
        <p:nvPicPr>
          <p:cNvPr id="1028"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12" name="Oval 11"/>
          <p:cNvSpPr/>
          <p:nvPr/>
        </p:nvSpPr>
        <p:spPr>
          <a:xfrm>
            <a:off x="5562600" y="0"/>
            <a:ext cx="2286000" cy="914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572000" y="4267200"/>
            <a:ext cx="2667000" cy="685800"/>
          </a:xfrm>
          <a:prstGeom prst="rect">
            <a:avLst/>
          </a:prstGeom>
          <a:noFill/>
          <a:ln w="63500">
            <a:solidFill>
              <a:srgbClr val="00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rot="5400000">
            <a:off x="5220494" y="5905500"/>
            <a:ext cx="1904206" cy="794"/>
          </a:xfrm>
          <a:prstGeom prst="straightConnector1">
            <a:avLst/>
          </a:prstGeom>
          <a:ln w="76200">
            <a:solidFill>
              <a:srgbClr val="00B800"/>
            </a:solidFill>
            <a:tailEnd type="arrow"/>
          </a:ln>
        </p:spPr>
        <p:style>
          <a:lnRef idx="1">
            <a:schemeClr val="accent1"/>
          </a:lnRef>
          <a:fillRef idx="0">
            <a:schemeClr val="accent1"/>
          </a:fillRef>
          <a:effectRef idx="0">
            <a:schemeClr val="accent1"/>
          </a:effectRef>
          <a:fontRef idx="minor">
            <a:schemeClr val="tx1"/>
          </a:fontRef>
        </p:style>
      </p:cxnSp>
      <p:pic>
        <p:nvPicPr>
          <p:cNvPr id="1031" name="Picture 7" descr="C:\Users\Sandra\AppData\Local\Microsoft\Windows\INetCache\IE\51KKD49H\chwM4[1].png"/>
          <p:cNvPicPr>
            <a:picLocks noChangeAspect="1" noChangeArrowheads="1"/>
          </p:cNvPicPr>
          <p:nvPr/>
        </p:nvPicPr>
        <p:blipFill>
          <a:blip r:embed="rId4" cstate="print"/>
          <a:srcRect/>
          <a:stretch>
            <a:fillRect/>
          </a:stretch>
        </p:blipFill>
        <p:spPr bwMode="auto">
          <a:xfrm>
            <a:off x="6172200" y="4953000"/>
            <a:ext cx="838370" cy="838370"/>
          </a:xfrm>
          <a:prstGeom prst="rect">
            <a:avLst/>
          </a:prstGeom>
          <a:noFill/>
        </p:spPr>
      </p:pic>
      <p:pic>
        <p:nvPicPr>
          <p:cNvPr id="1032" name="Picture 8" descr="C:\Users\Sandra\AppData\Local\Microsoft\Windows\INetCache\IE\BVRDKKS1\5MByj[1].png"/>
          <p:cNvPicPr>
            <a:picLocks noChangeAspect="1" noChangeArrowheads="1"/>
          </p:cNvPicPr>
          <p:nvPr/>
        </p:nvPicPr>
        <p:blipFill>
          <a:blip r:embed="rId5" cstate="print"/>
          <a:srcRect/>
          <a:stretch>
            <a:fillRect/>
          </a:stretch>
        </p:blipFill>
        <p:spPr bwMode="auto">
          <a:xfrm flipH="1">
            <a:off x="6096000" y="2438254"/>
            <a:ext cx="990600" cy="990916"/>
          </a:xfrm>
          <a:prstGeom prst="rect">
            <a:avLst/>
          </a:prstGeom>
          <a:noFill/>
        </p:spPr>
      </p:pic>
      <p:cxnSp>
        <p:nvCxnSpPr>
          <p:cNvPr id="28" name="Straight Arrow Connector 27"/>
          <p:cNvCxnSpPr/>
          <p:nvPr/>
        </p:nvCxnSpPr>
        <p:spPr>
          <a:xfrm rot="5400000" flipH="1" flipV="1">
            <a:off x="4533900" y="2628900"/>
            <a:ext cx="3276600" cy="15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057400" y="3048000"/>
            <a:ext cx="1538691" cy="530117"/>
          </a:xfrm>
          <a:prstGeom prst="rect">
            <a:avLst/>
          </a:prstGeom>
          <a:solidFill>
            <a:schemeClr val="bg1"/>
          </a:solidFill>
        </p:spPr>
        <p:txBody>
          <a:bodyPr wrap="none" rtlCol="0">
            <a:spAutoFit/>
          </a:bodyPr>
          <a:lstStyle/>
          <a:p>
            <a:r>
              <a:rPr lang="en-US" sz="2800" b="1" dirty="0" smtClean="0">
                <a:solidFill>
                  <a:srgbClr val="FF0000"/>
                </a:solidFill>
                <a:effectLst>
                  <a:outerShdw dist="38100" dir="7200000" algn="ctr" rotWithShape="0">
                    <a:schemeClr val="tx1"/>
                  </a:outerShdw>
                </a:effectLst>
              </a:rPr>
              <a:t>youngest</a:t>
            </a:r>
            <a:endParaRPr lang="en-US" sz="2800" b="1" dirty="0">
              <a:solidFill>
                <a:srgbClr val="FF0000"/>
              </a:solidFill>
              <a:effectLst>
                <a:outerShdw dist="38100" dir="7200000" algn="ctr" rotWithShape="0">
                  <a:schemeClr val="tx1"/>
                </a:outerShdw>
              </a:effectLst>
            </a:endParaRPr>
          </a:p>
        </p:txBody>
      </p:sp>
      <p:grpSp>
        <p:nvGrpSpPr>
          <p:cNvPr id="45" name="Group 44"/>
          <p:cNvGrpSpPr/>
          <p:nvPr/>
        </p:nvGrpSpPr>
        <p:grpSpPr>
          <a:xfrm>
            <a:off x="4267200" y="3886200"/>
            <a:ext cx="3281956" cy="523220"/>
            <a:chOff x="4267200" y="3886200"/>
            <a:chExt cx="3281956" cy="523220"/>
          </a:xfrm>
        </p:grpSpPr>
        <p:cxnSp>
          <p:nvCxnSpPr>
            <p:cNvPr id="46" name="Straight Connector 45"/>
            <p:cNvCxnSpPr/>
            <p:nvPr/>
          </p:nvCxnSpPr>
          <p:spPr>
            <a:xfrm>
              <a:off x="4267200" y="4267200"/>
              <a:ext cx="1905000" cy="1588"/>
            </a:xfrm>
            <a:prstGeom prst="line">
              <a:avLst/>
            </a:prstGeom>
            <a:ln w="254000" cmpd="dbl">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715000" y="3886200"/>
              <a:ext cx="1834156" cy="523220"/>
            </a:xfrm>
            <a:prstGeom prst="rect">
              <a:avLst/>
            </a:prstGeom>
            <a:solidFill>
              <a:schemeClr val="bg1"/>
            </a:solidFill>
          </p:spPr>
          <p:txBody>
            <a:bodyPr wrap="none" rtlCol="0">
              <a:spAutoFit/>
            </a:bodyPr>
            <a:lstStyle/>
            <a:p>
              <a:r>
                <a:rPr lang="en-US" sz="2800" b="1" dirty="0" smtClean="0">
                  <a:solidFill>
                    <a:srgbClr val="FF0000"/>
                  </a:solidFill>
                  <a:effectLst>
                    <a:outerShdw dist="38100" dir="7200000" algn="ctr" rotWithShape="0">
                      <a:schemeClr val="tx1"/>
                    </a:outerShdw>
                  </a:effectLst>
                </a:rPr>
                <a:t>TIME GAP?</a:t>
              </a:r>
              <a:endParaRPr lang="en-US" sz="2800" b="1" dirty="0">
                <a:solidFill>
                  <a:srgbClr val="FF0000"/>
                </a:solidFill>
                <a:effectLst>
                  <a:outerShdw dist="38100" dir="7200000" algn="ctr" rotWithShape="0">
                    <a:schemeClr val="tx1"/>
                  </a:outerShdw>
                </a:effectLst>
              </a:endParaRPr>
            </a:p>
          </p:txBody>
        </p:sp>
      </p:grpSp>
      <p:sp>
        <p:nvSpPr>
          <p:cNvPr id="50" name="TextBox 49"/>
          <p:cNvSpPr txBox="1"/>
          <p:nvPr/>
        </p:nvSpPr>
        <p:spPr>
          <a:xfrm rot="21028291">
            <a:off x="326179" y="3118170"/>
            <a:ext cx="8567475" cy="830997"/>
          </a:xfrm>
          <a:prstGeom prst="rect">
            <a:avLst/>
          </a:prstGeom>
          <a:solidFill>
            <a:schemeClr val="bg1"/>
          </a:solidFill>
        </p:spPr>
        <p:txBody>
          <a:bodyPr wrap="none" rtlCol="0">
            <a:spAutoFit/>
          </a:bodyPr>
          <a:lstStyle/>
          <a:p>
            <a:pPr algn="ctr"/>
            <a:r>
              <a:rPr lang="en-US" sz="4800" b="1" dirty="0" smtClean="0"/>
              <a:t>Is this true for all national parks?</a:t>
            </a:r>
            <a:endParaRPr lang="en-US" sz="4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1000"/>
                                        <p:tgtEl>
                                          <p:spTgt spid="18"/>
                                        </p:tgtEl>
                                      </p:cBhvr>
                                    </p:animEffect>
                                  </p:childTnLst>
                                </p:cTn>
                              </p:par>
                            </p:childTnLst>
                          </p:cTn>
                        </p:par>
                        <p:par>
                          <p:cTn id="11" fill="hold">
                            <p:stCondLst>
                              <p:cond delay="1000"/>
                            </p:stCondLst>
                            <p:childTnLst>
                              <p:par>
                                <p:cTn id="12" presetID="22" presetClass="entr" presetSubtype="1"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1000"/>
                                        <p:tgtEl>
                                          <p:spTgt spid="20"/>
                                        </p:tgtEl>
                                      </p:cBhvr>
                                    </p:animEffect>
                                  </p:childTnLst>
                                </p:cTn>
                              </p:par>
                            </p:childTnLst>
                          </p:cTn>
                        </p:par>
                        <p:par>
                          <p:cTn id="15" fill="hold">
                            <p:stCondLst>
                              <p:cond delay="2000"/>
                            </p:stCondLst>
                            <p:childTnLst>
                              <p:par>
                                <p:cTn id="16" presetID="31" presetClass="entr" presetSubtype="0" fill="hold" nodeType="afterEffect">
                                  <p:stCondLst>
                                    <p:cond delay="0"/>
                                  </p:stCondLst>
                                  <p:iterate type="lt">
                                    <p:tmPct val="5000"/>
                                  </p:iterate>
                                  <p:childTnLst>
                                    <p:set>
                                      <p:cBhvr>
                                        <p:cTn id="17" dur="1" fill="hold">
                                          <p:stCondLst>
                                            <p:cond delay="0"/>
                                          </p:stCondLst>
                                        </p:cTn>
                                        <p:tgtEl>
                                          <p:spTgt spid="1031"/>
                                        </p:tgtEl>
                                        <p:attrNameLst>
                                          <p:attrName>style.visibility</p:attrName>
                                        </p:attrNameLst>
                                      </p:cBhvr>
                                      <p:to>
                                        <p:strVal val="visible"/>
                                      </p:to>
                                    </p:set>
                                    <p:anim calcmode="lin" valueType="num">
                                      <p:cBhvr>
                                        <p:cTn id="18" dur="1000" fill="hold"/>
                                        <p:tgtEl>
                                          <p:spTgt spid="1031"/>
                                        </p:tgtEl>
                                        <p:attrNameLst>
                                          <p:attrName>ppt_w</p:attrName>
                                        </p:attrNameLst>
                                      </p:cBhvr>
                                      <p:tavLst>
                                        <p:tav tm="0">
                                          <p:val>
                                            <p:fltVal val="0"/>
                                          </p:val>
                                        </p:tav>
                                        <p:tav tm="100000">
                                          <p:val>
                                            <p:strVal val="#ppt_w"/>
                                          </p:val>
                                        </p:tav>
                                      </p:tavLst>
                                    </p:anim>
                                    <p:anim calcmode="lin" valueType="num">
                                      <p:cBhvr>
                                        <p:cTn id="19" dur="1000" fill="hold"/>
                                        <p:tgtEl>
                                          <p:spTgt spid="1031"/>
                                        </p:tgtEl>
                                        <p:attrNameLst>
                                          <p:attrName>ppt_h</p:attrName>
                                        </p:attrNameLst>
                                      </p:cBhvr>
                                      <p:tavLst>
                                        <p:tav tm="0">
                                          <p:val>
                                            <p:fltVal val="0"/>
                                          </p:val>
                                        </p:tav>
                                        <p:tav tm="100000">
                                          <p:val>
                                            <p:strVal val="#ppt_h"/>
                                          </p:val>
                                        </p:tav>
                                      </p:tavLst>
                                    </p:anim>
                                    <p:anim calcmode="lin" valueType="num">
                                      <p:cBhvr>
                                        <p:cTn id="20" dur="1000" fill="hold"/>
                                        <p:tgtEl>
                                          <p:spTgt spid="1031"/>
                                        </p:tgtEl>
                                        <p:attrNameLst>
                                          <p:attrName>style.rotation</p:attrName>
                                        </p:attrNameLst>
                                      </p:cBhvr>
                                      <p:tavLst>
                                        <p:tav tm="0">
                                          <p:val>
                                            <p:fltVal val="90"/>
                                          </p:val>
                                        </p:tav>
                                        <p:tav tm="100000">
                                          <p:val>
                                            <p:fltVal val="0"/>
                                          </p:val>
                                        </p:tav>
                                      </p:tavLst>
                                    </p:anim>
                                    <p:animEffect transition="in" filter="fade">
                                      <p:cBhvr>
                                        <p:cTn id="21" dur="1000"/>
                                        <p:tgtEl>
                                          <p:spTgt spid="103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down)">
                                      <p:cBhvr>
                                        <p:cTn id="26" dur="1000"/>
                                        <p:tgtEl>
                                          <p:spTgt spid="28"/>
                                        </p:tgtEl>
                                      </p:cBhvr>
                                    </p:animEffect>
                                  </p:childTnLst>
                                </p:cTn>
                              </p:par>
                            </p:childTnLst>
                          </p:cTn>
                        </p:par>
                        <p:par>
                          <p:cTn id="27" fill="hold">
                            <p:stCondLst>
                              <p:cond delay="1000"/>
                            </p:stCondLst>
                            <p:childTnLst>
                              <p:par>
                                <p:cTn id="28" presetID="31" presetClass="entr" presetSubtype="0" fill="hold" nodeType="afterEffect">
                                  <p:stCondLst>
                                    <p:cond delay="0"/>
                                  </p:stCondLst>
                                  <p:iterate type="lt">
                                    <p:tmPct val="5000"/>
                                  </p:iterate>
                                  <p:childTnLst>
                                    <p:set>
                                      <p:cBhvr>
                                        <p:cTn id="29" dur="1" fill="hold">
                                          <p:stCondLst>
                                            <p:cond delay="0"/>
                                          </p:stCondLst>
                                        </p:cTn>
                                        <p:tgtEl>
                                          <p:spTgt spid="1032"/>
                                        </p:tgtEl>
                                        <p:attrNameLst>
                                          <p:attrName>style.visibility</p:attrName>
                                        </p:attrNameLst>
                                      </p:cBhvr>
                                      <p:to>
                                        <p:strVal val="visible"/>
                                      </p:to>
                                    </p:set>
                                    <p:anim calcmode="lin" valueType="num">
                                      <p:cBhvr>
                                        <p:cTn id="30" dur="1000" fill="hold"/>
                                        <p:tgtEl>
                                          <p:spTgt spid="1032"/>
                                        </p:tgtEl>
                                        <p:attrNameLst>
                                          <p:attrName>ppt_w</p:attrName>
                                        </p:attrNameLst>
                                      </p:cBhvr>
                                      <p:tavLst>
                                        <p:tav tm="0">
                                          <p:val>
                                            <p:fltVal val="0"/>
                                          </p:val>
                                        </p:tav>
                                        <p:tav tm="100000">
                                          <p:val>
                                            <p:strVal val="#ppt_w"/>
                                          </p:val>
                                        </p:tav>
                                      </p:tavLst>
                                    </p:anim>
                                    <p:anim calcmode="lin" valueType="num">
                                      <p:cBhvr>
                                        <p:cTn id="31" dur="1000" fill="hold"/>
                                        <p:tgtEl>
                                          <p:spTgt spid="1032"/>
                                        </p:tgtEl>
                                        <p:attrNameLst>
                                          <p:attrName>ppt_h</p:attrName>
                                        </p:attrNameLst>
                                      </p:cBhvr>
                                      <p:tavLst>
                                        <p:tav tm="0">
                                          <p:val>
                                            <p:fltVal val="0"/>
                                          </p:val>
                                        </p:tav>
                                        <p:tav tm="100000">
                                          <p:val>
                                            <p:strVal val="#ppt_h"/>
                                          </p:val>
                                        </p:tav>
                                      </p:tavLst>
                                    </p:anim>
                                    <p:anim calcmode="lin" valueType="num">
                                      <p:cBhvr>
                                        <p:cTn id="32" dur="1000" fill="hold"/>
                                        <p:tgtEl>
                                          <p:spTgt spid="1032"/>
                                        </p:tgtEl>
                                        <p:attrNameLst>
                                          <p:attrName>style.rotation</p:attrName>
                                        </p:attrNameLst>
                                      </p:cBhvr>
                                      <p:tavLst>
                                        <p:tav tm="0">
                                          <p:val>
                                            <p:fltVal val="90"/>
                                          </p:val>
                                        </p:tav>
                                        <p:tav tm="100000">
                                          <p:val>
                                            <p:fltVal val="0"/>
                                          </p:val>
                                        </p:tav>
                                      </p:tavLst>
                                    </p:anim>
                                    <p:animEffect transition="in" filter="fade">
                                      <p:cBhvr>
                                        <p:cTn id="33" dur="1000"/>
                                        <p:tgtEl>
                                          <p:spTgt spid="103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1000"/>
                                        <p:tgtEl>
                                          <p:spTgt spid="28"/>
                                        </p:tgtEl>
                                      </p:cBhvr>
                                    </p:animEffect>
                                    <p:set>
                                      <p:cBhvr>
                                        <p:cTn id="38" dur="1" fill="hold">
                                          <p:stCondLst>
                                            <p:cond delay="999"/>
                                          </p:stCondLst>
                                        </p:cTn>
                                        <p:tgtEl>
                                          <p:spTgt spid="28"/>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1000"/>
                                        <p:tgtEl>
                                          <p:spTgt spid="18"/>
                                        </p:tgtEl>
                                      </p:cBhvr>
                                    </p:animEffect>
                                    <p:set>
                                      <p:cBhvr>
                                        <p:cTn id="41" dur="1" fill="hold">
                                          <p:stCondLst>
                                            <p:cond delay="999"/>
                                          </p:stCondLst>
                                        </p:cTn>
                                        <p:tgtEl>
                                          <p:spTgt spid="18"/>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00"/>
                                        <p:tgtEl>
                                          <p:spTgt spid="20"/>
                                        </p:tgtEl>
                                      </p:cBhvr>
                                    </p:animEffect>
                                    <p:set>
                                      <p:cBhvr>
                                        <p:cTn id="44" dur="1" fill="hold">
                                          <p:stCondLst>
                                            <p:cond delay="999"/>
                                          </p:stCondLst>
                                        </p:cTn>
                                        <p:tgtEl>
                                          <p:spTgt spid="20"/>
                                        </p:tgtEl>
                                        <p:attrNameLst>
                                          <p:attrName>style.visibility</p:attrName>
                                        </p:attrNameLst>
                                      </p:cBhvr>
                                      <p:to>
                                        <p:strVal val="hidden"/>
                                      </p:to>
                                    </p:set>
                                  </p:childTnLst>
                                </p:cTn>
                              </p:par>
                            </p:childTnLst>
                          </p:cTn>
                        </p:par>
                        <p:par>
                          <p:cTn id="45" fill="hold">
                            <p:stCondLst>
                              <p:cond delay="1000"/>
                            </p:stCondLst>
                            <p:childTnLst>
                              <p:par>
                                <p:cTn id="46" presetID="22" presetClass="entr" presetSubtype="8" fill="hold"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ipe(left)">
                                      <p:cBhvr>
                                        <p:cTn id="48" dur="1000"/>
                                        <p:tgtEl>
                                          <p:spTgt spid="4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wipe(left)">
                                      <p:cBhvr>
                                        <p:cTn id="53"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50"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990600" y="-49518"/>
            <a:ext cx="7489065" cy="29310318"/>
          </a:xfrm>
          <a:prstGeom prst="rect">
            <a:avLst/>
          </a:prstGeom>
          <a:noFill/>
          <a:ln w="9525">
            <a:noFill/>
            <a:miter lim="800000"/>
            <a:headEnd/>
            <a:tailEnd/>
          </a:ln>
          <a:effectLst/>
        </p:spPr>
      </p:pic>
      <p:grpSp>
        <p:nvGrpSpPr>
          <p:cNvPr id="11" name="Group 10"/>
          <p:cNvGrpSpPr/>
          <p:nvPr/>
        </p:nvGrpSpPr>
        <p:grpSpPr>
          <a:xfrm>
            <a:off x="4953000" y="-76200"/>
            <a:ext cx="1828800" cy="6858000"/>
            <a:chOff x="4953000" y="0"/>
            <a:chExt cx="1828800" cy="6858000"/>
          </a:xfrm>
        </p:grpSpPr>
        <p:sp>
          <p:nvSpPr>
            <p:cNvPr id="4" name="Right Brace 3"/>
            <p:cNvSpPr/>
            <p:nvPr/>
          </p:nvSpPr>
          <p:spPr>
            <a:xfrm>
              <a:off x="4953000" y="0"/>
              <a:ext cx="990600" cy="6858000"/>
            </a:xfrm>
            <a:prstGeom prst="righ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5971963" y="3055203"/>
              <a:ext cx="809837" cy="830997"/>
            </a:xfrm>
            <a:prstGeom prst="rect">
              <a:avLst/>
            </a:prstGeom>
            <a:solidFill>
              <a:schemeClr val="bg1"/>
            </a:solidFill>
          </p:spPr>
          <p:txBody>
            <a:bodyPr wrap="none" rtlCol="0">
              <a:spAutoFit/>
            </a:bodyPr>
            <a:lstStyle/>
            <a:p>
              <a:r>
                <a:rPr lang="en-US" sz="4800" b="1" dirty="0" smtClean="0">
                  <a:solidFill>
                    <a:srgbClr val="FF0000"/>
                  </a:solidFill>
                  <a:effectLst>
                    <a:outerShdw dist="38100" dir="7200000" algn="ctr" rotWithShape="0">
                      <a:schemeClr val="tx1"/>
                    </a:outerShdw>
                  </a:effectLst>
                </a:rPr>
                <a:t>15</a:t>
              </a:r>
              <a:endParaRPr lang="en-US" sz="4800" b="1" dirty="0">
                <a:solidFill>
                  <a:srgbClr val="FF0000"/>
                </a:solidFill>
                <a:effectLst>
                  <a:outerShdw dist="38100" dir="7200000" algn="ctr" rotWithShape="0">
                    <a:schemeClr val="tx1"/>
                  </a:outerShdw>
                </a:effectLst>
              </a:endParaRPr>
            </a:p>
          </p:txBody>
        </p:sp>
      </p:grpSp>
      <p:grpSp>
        <p:nvGrpSpPr>
          <p:cNvPr id="12" name="Group 11"/>
          <p:cNvGrpSpPr/>
          <p:nvPr/>
        </p:nvGrpSpPr>
        <p:grpSpPr>
          <a:xfrm>
            <a:off x="5867400" y="0"/>
            <a:ext cx="1981200" cy="6858000"/>
            <a:chOff x="5638800" y="0"/>
            <a:chExt cx="1981200" cy="6858000"/>
          </a:xfrm>
        </p:grpSpPr>
        <p:sp>
          <p:nvSpPr>
            <p:cNvPr id="3" name="Right Brace 2"/>
            <p:cNvSpPr/>
            <p:nvPr/>
          </p:nvSpPr>
          <p:spPr>
            <a:xfrm flipH="1">
              <a:off x="6705600" y="0"/>
              <a:ext cx="914400" cy="6858000"/>
            </a:xfrm>
            <a:prstGeom prst="rightBrace">
              <a:avLst>
                <a:gd name="adj1" fmla="val 8333"/>
                <a:gd name="adj2" fmla="val 37143"/>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5943600" y="2133600"/>
              <a:ext cx="809837" cy="830997"/>
            </a:xfrm>
            <a:prstGeom prst="rect">
              <a:avLst/>
            </a:prstGeom>
            <a:solidFill>
              <a:schemeClr val="bg1"/>
            </a:solidFill>
          </p:spPr>
          <p:txBody>
            <a:bodyPr wrap="none" rtlCol="0">
              <a:spAutoFit/>
            </a:bodyPr>
            <a:lstStyle/>
            <a:p>
              <a:r>
                <a:rPr lang="en-US" sz="4800" b="1" dirty="0" smtClean="0">
                  <a:solidFill>
                    <a:srgbClr val="FF0000"/>
                  </a:solidFill>
                  <a:effectLst>
                    <a:outerShdw dist="38100" dir="7200000" algn="ctr" rotWithShape="0">
                      <a:schemeClr val="tx1"/>
                    </a:outerShdw>
                  </a:effectLst>
                </a:rPr>
                <a:t>10</a:t>
              </a:r>
              <a:endParaRPr lang="en-US" sz="4800" b="1" dirty="0">
                <a:solidFill>
                  <a:srgbClr val="FF0000"/>
                </a:solidFill>
                <a:effectLst>
                  <a:outerShdw dist="38100" dir="7200000" algn="ctr" rotWithShape="0">
                    <a:schemeClr val="tx1"/>
                  </a:outerShdw>
                </a:effectLst>
              </a:endParaRPr>
            </a:p>
          </p:txBody>
        </p:sp>
        <p:cxnSp>
          <p:nvCxnSpPr>
            <p:cNvPr id="8" name="Straight Connector 7"/>
            <p:cNvCxnSpPr/>
            <p:nvPr/>
          </p:nvCxnSpPr>
          <p:spPr>
            <a:xfrm rot="10800000">
              <a:off x="5638800" y="2743200"/>
              <a:ext cx="1090718" cy="5334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rot="1573742">
            <a:off x="7842688" y="921161"/>
            <a:ext cx="1258678" cy="830997"/>
          </a:xfrm>
          <a:prstGeom prst="rect">
            <a:avLst/>
          </a:prstGeom>
          <a:solidFill>
            <a:schemeClr val="bg1"/>
          </a:solidFill>
        </p:spPr>
        <p:txBody>
          <a:bodyPr wrap="none" rtlCol="0">
            <a:spAutoFit/>
          </a:bodyPr>
          <a:lstStyle/>
          <a:p>
            <a:r>
              <a:rPr lang="en-US" sz="4800" b="1" dirty="0" smtClean="0">
                <a:solidFill>
                  <a:srgbClr val="FF0000"/>
                </a:solidFill>
                <a:effectLst>
                  <a:outerShdw dist="38100" dir="7200000" algn="ctr" rotWithShape="0">
                    <a:schemeClr val="tx1"/>
                  </a:outerShdw>
                </a:effectLst>
              </a:rPr>
              <a:t>67%</a:t>
            </a:r>
            <a:endParaRPr lang="en-US" sz="4800" b="1" dirty="0">
              <a:solidFill>
                <a:srgbClr val="FF0000"/>
              </a:solidFill>
              <a:effectLst>
                <a:outerShdw dist="381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1.94444E-6 -3.33333E-6 L -0.00955 -3.25902 " pathEditMode="relative" rAng="0" ptsTypes="AA">
                                      <p:cBhvr>
                                        <p:cTn id="11" dur="10000" fill="hold"/>
                                        <p:tgtEl>
                                          <p:spTgt spid="1026"/>
                                        </p:tgtEl>
                                        <p:attrNameLst>
                                          <p:attrName>ppt_x</p:attrName>
                                          <p:attrName>ppt_y</p:attrName>
                                        </p:attrNameLst>
                                      </p:cBhvr>
                                      <p:rCtr x="-5" y="-1630"/>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right)">
                                      <p:cBhvr>
                                        <p:cTn id="21" dur="1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3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800" decel="100000"/>
                                        <p:tgtEl>
                                          <p:spTgt spid="9"/>
                                        </p:tgtEl>
                                      </p:cBhvr>
                                    </p:animEffect>
                                    <p:anim calcmode="lin" valueType="num">
                                      <p:cBhvr>
                                        <p:cTn id="27" dur="800" decel="100000" fill="hold"/>
                                        <p:tgtEl>
                                          <p:spTgt spid="9"/>
                                        </p:tgtEl>
                                        <p:attrNameLst>
                                          <p:attrName>style.rotation</p:attrName>
                                        </p:attrNameLst>
                                      </p:cBhvr>
                                      <p:tavLst>
                                        <p:tav tm="0">
                                          <p:val>
                                            <p:fltVal val="-90"/>
                                          </p:val>
                                        </p:tav>
                                        <p:tav tm="100000">
                                          <p:val>
                                            <p:fltVal val="0"/>
                                          </p:val>
                                        </p:tav>
                                      </p:tavLst>
                                    </p:anim>
                                    <p:anim calcmode="lin" valueType="num">
                                      <p:cBhvr>
                                        <p:cTn id="28" dur="800" decel="100000" fill="hold"/>
                                        <p:tgtEl>
                                          <p:spTgt spid="9"/>
                                        </p:tgtEl>
                                        <p:attrNameLst>
                                          <p:attrName>ppt_x</p:attrName>
                                        </p:attrNameLst>
                                      </p:cBhvr>
                                      <p:tavLst>
                                        <p:tav tm="0">
                                          <p:val>
                                            <p:strVal val="#ppt_x+0.4"/>
                                          </p:val>
                                        </p:tav>
                                        <p:tav tm="100000">
                                          <p:val>
                                            <p:strVal val="#ppt_x-0.05"/>
                                          </p:val>
                                        </p:tav>
                                      </p:tavLst>
                                    </p:anim>
                                    <p:anim calcmode="lin" valueType="num">
                                      <p:cBhvr>
                                        <p:cTn id="29" dur="800" decel="100000" fill="hold"/>
                                        <p:tgtEl>
                                          <p:spTgt spid="9"/>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1000"/>
                                        <p:tgtEl>
                                          <p:spTgt spid="11"/>
                                        </p:tgtEl>
                                      </p:cBhvr>
                                    </p:animEffect>
                                    <p:set>
                                      <p:cBhvr>
                                        <p:cTn id="36" dur="1" fill="hold">
                                          <p:stCondLst>
                                            <p:cond delay="999"/>
                                          </p:stCondLst>
                                        </p:cTn>
                                        <p:tgtEl>
                                          <p:spTgt spid="11"/>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1000"/>
                                        <p:tgtEl>
                                          <p:spTgt spid="12"/>
                                        </p:tgtEl>
                                      </p:cBhvr>
                                    </p:animEffect>
                                    <p:set>
                                      <p:cBhvr>
                                        <p:cTn id="39" dur="1" fill="hold">
                                          <p:stCondLst>
                                            <p:cond delay="999"/>
                                          </p:stCondLst>
                                        </p:cTn>
                                        <p:tgtEl>
                                          <p:spTgt spid="12"/>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9"/>
                                        </p:tgtEl>
                                      </p:cBhvr>
                                    </p:animEffect>
                                    <p:set>
                                      <p:cBhvr>
                                        <p:cTn id="42" dur="1" fill="hold">
                                          <p:stCondLst>
                                            <p:cond delay="999"/>
                                          </p:stCondLst>
                                        </p:cTn>
                                        <p:tgtEl>
                                          <p:spTgt spid="9"/>
                                        </p:tgtEl>
                                        <p:attrNameLst>
                                          <p:attrName>style.visibility</p:attrName>
                                        </p:attrNameLst>
                                      </p:cBhvr>
                                      <p:to>
                                        <p:strVal val="hidden"/>
                                      </p:to>
                                    </p:set>
                                  </p:childTnLst>
                                </p:cTn>
                              </p:par>
                              <p:par>
                                <p:cTn id="43" presetID="42" presetClass="path" presetSubtype="0" accel="50000" decel="50000" fill="hold" nodeType="withEffect">
                                  <p:stCondLst>
                                    <p:cond delay="0"/>
                                  </p:stCondLst>
                                  <p:childTnLst>
                                    <p:animMotion origin="layout" path="M -0.00955 -3.25903 L -0.00121 -0.10741 " pathEditMode="relative" rAng="0" ptsTypes="AA">
                                      <p:cBhvr>
                                        <p:cTn id="44" dur="5000" fill="hold"/>
                                        <p:tgtEl>
                                          <p:spTgt spid="1026"/>
                                        </p:tgtEl>
                                        <p:attrNameLst>
                                          <p:attrName>ppt_x</p:attrName>
                                          <p:attrName>ppt_y</p:attrName>
                                        </p:attrNameLst>
                                      </p:cBhvr>
                                      <p:rCtr x="4" y="15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969135" y="-795528"/>
            <a:ext cx="7489065" cy="29310318"/>
          </a:xfrm>
          <a:prstGeom prst="rect">
            <a:avLst/>
          </a:prstGeom>
          <a:noFill/>
          <a:ln w="9525">
            <a:noFill/>
            <a:miter lim="800000"/>
            <a:headEnd/>
            <a:tailEnd/>
          </a:ln>
          <a:effectLst/>
        </p:spPr>
      </p:pic>
      <p:grpSp>
        <p:nvGrpSpPr>
          <p:cNvPr id="2" name="Group 10"/>
          <p:cNvGrpSpPr/>
          <p:nvPr/>
        </p:nvGrpSpPr>
        <p:grpSpPr>
          <a:xfrm>
            <a:off x="4953000" y="0"/>
            <a:ext cx="1752600" cy="6858000"/>
            <a:chOff x="4953000" y="76200"/>
            <a:chExt cx="1752600" cy="6858000"/>
          </a:xfrm>
        </p:grpSpPr>
        <p:sp>
          <p:nvSpPr>
            <p:cNvPr id="4" name="Right Brace 3"/>
            <p:cNvSpPr/>
            <p:nvPr/>
          </p:nvSpPr>
          <p:spPr>
            <a:xfrm>
              <a:off x="4953000" y="76200"/>
              <a:ext cx="914400" cy="6858000"/>
            </a:xfrm>
            <a:prstGeom prst="rightBrac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5895763" y="2979003"/>
              <a:ext cx="809837" cy="830997"/>
            </a:xfrm>
            <a:prstGeom prst="rect">
              <a:avLst/>
            </a:prstGeom>
            <a:solidFill>
              <a:schemeClr val="bg1"/>
            </a:solidFill>
          </p:spPr>
          <p:txBody>
            <a:bodyPr wrap="none" rtlCol="0">
              <a:spAutoFit/>
            </a:bodyPr>
            <a:lstStyle/>
            <a:p>
              <a:r>
                <a:rPr lang="en-US" sz="4800" b="1" dirty="0" smtClean="0">
                  <a:solidFill>
                    <a:srgbClr val="FF0000"/>
                  </a:solidFill>
                  <a:effectLst>
                    <a:outerShdw dist="38100" dir="7200000" algn="ctr" rotWithShape="0">
                      <a:schemeClr val="tx1"/>
                    </a:outerShdw>
                  </a:effectLst>
                </a:rPr>
                <a:t>15</a:t>
              </a:r>
              <a:endParaRPr lang="en-US" sz="4800" b="1" dirty="0">
                <a:solidFill>
                  <a:srgbClr val="FF0000"/>
                </a:solidFill>
                <a:effectLst>
                  <a:outerShdw dist="38100" dir="7200000" algn="ctr" rotWithShape="0">
                    <a:schemeClr val="tx1"/>
                  </a:outerShdw>
                </a:effectLst>
              </a:endParaRPr>
            </a:p>
          </p:txBody>
        </p:sp>
      </p:grpSp>
      <p:grpSp>
        <p:nvGrpSpPr>
          <p:cNvPr id="7" name="Group 11"/>
          <p:cNvGrpSpPr/>
          <p:nvPr/>
        </p:nvGrpSpPr>
        <p:grpSpPr>
          <a:xfrm>
            <a:off x="5995882" y="0"/>
            <a:ext cx="1776518" cy="6858000"/>
            <a:chOff x="5995882" y="76200"/>
            <a:chExt cx="1776518" cy="6858000"/>
          </a:xfrm>
        </p:grpSpPr>
        <p:sp>
          <p:nvSpPr>
            <p:cNvPr id="3" name="Right Brace 2"/>
            <p:cNvSpPr/>
            <p:nvPr/>
          </p:nvSpPr>
          <p:spPr>
            <a:xfrm flipH="1">
              <a:off x="6858000" y="76200"/>
              <a:ext cx="914400" cy="6858000"/>
            </a:xfrm>
            <a:prstGeom prst="rightBrace">
              <a:avLst>
                <a:gd name="adj1" fmla="val 8333"/>
                <a:gd name="adj2" fmla="val 37143"/>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6360748" y="2209800"/>
              <a:ext cx="497252" cy="830997"/>
            </a:xfrm>
            <a:prstGeom prst="rect">
              <a:avLst/>
            </a:prstGeom>
            <a:solidFill>
              <a:schemeClr val="bg1"/>
            </a:solidFill>
          </p:spPr>
          <p:txBody>
            <a:bodyPr wrap="none" rtlCol="0">
              <a:spAutoFit/>
            </a:bodyPr>
            <a:lstStyle/>
            <a:p>
              <a:r>
                <a:rPr lang="en-US" sz="4800" b="1" dirty="0" smtClean="0">
                  <a:solidFill>
                    <a:srgbClr val="FF0000"/>
                  </a:solidFill>
                  <a:effectLst>
                    <a:outerShdw dist="38100" dir="7200000" algn="ctr" rotWithShape="0">
                      <a:schemeClr val="tx1"/>
                    </a:outerShdw>
                  </a:effectLst>
                </a:rPr>
                <a:t>2</a:t>
              </a:r>
              <a:endParaRPr lang="en-US" sz="4800" b="1" dirty="0">
                <a:solidFill>
                  <a:srgbClr val="FF0000"/>
                </a:solidFill>
                <a:effectLst>
                  <a:outerShdw dist="38100" dir="7200000" algn="ctr" rotWithShape="0">
                    <a:schemeClr val="tx1"/>
                  </a:outerShdw>
                </a:effectLst>
              </a:endParaRPr>
            </a:p>
          </p:txBody>
        </p:sp>
        <p:cxnSp>
          <p:nvCxnSpPr>
            <p:cNvPr id="8" name="Straight Connector 7"/>
            <p:cNvCxnSpPr/>
            <p:nvPr/>
          </p:nvCxnSpPr>
          <p:spPr>
            <a:xfrm rot="10800000">
              <a:off x="5995882" y="2743200"/>
              <a:ext cx="1090718" cy="5334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rot="1573742">
            <a:off x="7918888" y="844961"/>
            <a:ext cx="1258678" cy="830997"/>
          </a:xfrm>
          <a:prstGeom prst="rect">
            <a:avLst/>
          </a:prstGeom>
          <a:solidFill>
            <a:schemeClr val="bg1"/>
          </a:solidFill>
        </p:spPr>
        <p:txBody>
          <a:bodyPr wrap="none" rtlCol="0">
            <a:spAutoFit/>
          </a:bodyPr>
          <a:lstStyle/>
          <a:p>
            <a:r>
              <a:rPr lang="en-US" sz="4800" b="1" dirty="0" smtClean="0">
                <a:solidFill>
                  <a:srgbClr val="FF0000"/>
                </a:solidFill>
                <a:effectLst>
                  <a:outerShdw dist="38100" dir="7200000" algn="ctr" rotWithShape="0">
                    <a:schemeClr val="tx1"/>
                  </a:outerShdw>
                </a:effectLst>
              </a:rPr>
              <a:t>13%</a:t>
            </a:r>
            <a:endParaRPr lang="en-US" sz="4800" b="1" dirty="0">
              <a:solidFill>
                <a:srgbClr val="FF0000"/>
              </a:solidFill>
              <a:effectLst>
                <a:outerShdw dist="38100" dir="7200000" algn="ctr" rotWithShape="0">
                  <a:schemeClr val="tx1"/>
                </a:outerShdw>
              </a:effectLst>
            </a:endParaRPr>
          </a:p>
        </p:txBody>
      </p:sp>
      <p:sp>
        <p:nvSpPr>
          <p:cNvPr id="11" name="Rectangle 10"/>
          <p:cNvSpPr/>
          <p:nvPr/>
        </p:nvSpPr>
        <p:spPr>
          <a:xfrm>
            <a:off x="0" y="0"/>
            <a:ext cx="9144000" cy="6858000"/>
          </a:xfrm>
          <a:prstGeom prst="rect">
            <a:avLst/>
          </a:prstGeom>
          <a:solidFill>
            <a:srgbClr val="00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0" y="0"/>
            <a:ext cx="9144000" cy="707886"/>
          </a:xfrm>
          <a:prstGeom prst="rect">
            <a:avLst/>
          </a:prstGeom>
          <a:noFill/>
          <a:ln w="25400">
            <a:noFill/>
          </a:ln>
        </p:spPr>
        <p:txBody>
          <a:bodyPr wrap="square" rtlCol="0">
            <a:spAutoFit/>
          </a:bodyPr>
          <a:lstStyle/>
          <a:p>
            <a:r>
              <a:rPr lang="en-US" sz="4000" b="1" dirty="0" smtClean="0">
                <a:latin typeface="Comic Sans MS" pitchFamily="66" charset="0"/>
              </a:rPr>
              <a:t> National Park Lodges</a:t>
            </a:r>
            <a:endParaRPr lang="en-US" sz="4000" b="1" dirty="0">
              <a:latin typeface="Comic Sans MS" pitchFamily="66" charset="0"/>
            </a:endParaRPr>
          </a:p>
        </p:txBody>
      </p:sp>
      <p:sp>
        <p:nvSpPr>
          <p:cNvPr id="13" name="TextBox 12"/>
          <p:cNvSpPr txBox="1"/>
          <p:nvPr/>
        </p:nvSpPr>
        <p:spPr>
          <a:xfrm>
            <a:off x="0" y="1730514"/>
            <a:ext cx="9144000" cy="707886"/>
          </a:xfrm>
          <a:prstGeom prst="rect">
            <a:avLst/>
          </a:prstGeom>
          <a:noFill/>
          <a:ln w="25400">
            <a:noFill/>
          </a:ln>
        </p:spPr>
        <p:txBody>
          <a:bodyPr wrap="square" rtlCol="0">
            <a:spAutoFit/>
          </a:bodyPr>
          <a:lstStyle/>
          <a:p>
            <a:r>
              <a:rPr lang="en-US" sz="3000" b="1" dirty="0" smtClean="0">
                <a:latin typeface="Comic Sans MS" pitchFamily="66" charset="0"/>
              </a:rPr>
              <a:t>  1870 to 1950:  29 parks, 20 lodges </a:t>
            </a:r>
            <a:r>
              <a:rPr lang="en-US" sz="4000" b="1" dirty="0" smtClean="0">
                <a:latin typeface="Comic Sans MS" pitchFamily="66" charset="0"/>
              </a:rPr>
              <a:t>= 69%  </a:t>
            </a:r>
            <a:endParaRPr lang="en-US" sz="4000" b="1" dirty="0">
              <a:latin typeface="Comic Sans MS" pitchFamily="66" charset="0"/>
            </a:endParaRPr>
          </a:p>
        </p:txBody>
      </p:sp>
      <p:sp>
        <p:nvSpPr>
          <p:cNvPr id="14" name="TextBox 13"/>
          <p:cNvSpPr txBox="1"/>
          <p:nvPr/>
        </p:nvSpPr>
        <p:spPr>
          <a:xfrm>
            <a:off x="0" y="2568714"/>
            <a:ext cx="9144000" cy="707886"/>
          </a:xfrm>
          <a:prstGeom prst="rect">
            <a:avLst/>
          </a:prstGeom>
          <a:noFill/>
          <a:ln w="25400">
            <a:noFill/>
          </a:ln>
        </p:spPr>
        <p:txBody>
          <a:bodyPr wrap="square" rtlCol="0">
            <a:spAutoFit/>
          </a:bodyPr>
          <a:lstStyle/>
          <a:p>
            <a:r>
              <a:rPr lang="en-US" sz="3000" b="1" dirty="0" smtClean="0">
                <a:latin typeface="Comic Sans MS" pitchFamily="66" charset="0"/>
              </a:rPr>
              <a:t>  1951 to 2020:  34 parks,  6 lodges  = </a:t>
            </a:r>
            <a:r>
              <a:rPr lang="en-US" sz="4000" b="1" dirty="0" smtClean="0">
                <a:latin typeface="Comic Sans MS" pitchFamily="66" charset="0"/>
              </a:rPr>
              <a:t>18%  </a:t>
            </a:r>
            <a:endParaRPr lang="en-US" sz="4000" b="1" dirty="0">
              <a:latin typeface="Comic Sans MS" pitchFamily="66" charset="0"/>
            </a:endParaRPr>
          </a:p>
        </p:txBody>
      </p:sp>
      <p:sp>
        <p:nvSpPr>
          <p:cNvPr id="15" name="TextBox 14"/>
          <p:cNvSpPr txBox="1"/>
          <p:nvPr/>
        </p:nvSpPr>
        <p:spPr>
          <a:xfrm>
            <a:off x="0" y="3429000"/>
            <a:ext cx="9144000" cy="707886"/>
          </a:xfrm>
          <a:prstGeom prst="rect">
            <a:avLst/>
          </a:prstGeom>
          <a:noFill/>
          <a:ln w="25400">
            <a:noFill/>
          </a:ln>
        </p:spPr>
        <p:txBody>
          <a:bodyPr wrap="square" rtlCol="0">
            <a:spAutoFit/>
          </a:bodyPr>
          <a:lstStyle/>
          <a:p>
            <a:pPr algn="ctr"/>
            <a:r>
              <a:rPr lang="en-US" sz="4000" b="1" dirty="0" smtClean="0">
                <a:latin typeface="Comic Sans MS" pitchFamily="66" charset="0"/>
              </a:rPr>
              <a:t>All Parks:  43%</a:t>
            </a:r>
            <a:endParaRPr lang="en-US" sz="4000" b="1" dirty="0">
              <a:latin typeface="Comic Sans MS" pitchFamily="66" charset="0"/>
            </a:endParaRPr>
          </a:p>
        </p:txBody>
      </p:sp>
      <p:pic>
        <p:nvPicPr>
          <p:cNvPr id="2050" name="Picture 2" descr="Lodging - Bryce Canyon National Park (U.S. National Park Service)"/>
          <p:cNvPicPr>
            <a:picLocks noChangeAspect="1" noChangeArrowheads="1"/>
          </p:cNvPicPr>
          <p:nvPr/>
        </p:nvPicPr>
        <p:blipFill>
          <a:blip r:embed="rId3" cstate="print"/>
          <a:srcRect/>
          <a:stretch>
            <a:fillRect/>
          </a:stretch>
        </p:blipFill>
        <p:spPr bwMode="auto">
          <a:xfrm rot="20906843">
            <a:off x="178579" y="4197177"/>
            <a:ext cx="4471452" cy="2235726"/>
          </a:xfrm>
          <a:prstGeom prst="rect">
            <a:avLst/>
          </a:prstGeom>
          <a:noFill/>
          <a:ln w="25400">
            <a:solidFill>
              <a:schemeClr val="tx1"/>
            </a:solidFill>
          </a:ln>
        </p:spPr>
      </p:pic>
      <p:pic>
        <p:nvPicPr>
          <p:cNvPr id="2052" name="Picture 4" descr="Cedar Pass Lodge | Badlands National Park | South Dakota"/>
          <p:cNvPicPr>
            <a:picLocks noChangeAspect="1" noChangeArrowheads="1"/>
          </p:cNvPicPr>
          <p:nvPr/>
        </p:nvPicPr>
        <p:blipFill>
          <a:blip r:embed="rId4" cstate="print"/>
          <a:srcRect/>
          <a:stretch>
            <a:fillRect/>
          </a:stretch>
        </p:blipFill>
        <p:spPr bwMode="auto">
          <a:xfrm rot="960377">
            <a:off x="4791421" y="4291673"/>
            <a:ext cx="4316603" cy="2198395"/>
          </a:xfrm>
          <a:prstGeom prst="rect">
            <a:avLst/>
          </a:prstGeom>
          <a:noFill/>
          <a:ln w="25400">
            <a:solidFill>
              <a:schemeClr val="tx1"/>
            </a:solidFill>
          </a:ln>
        </p:spPr>
      </p:pic>
      <p:sp>
        <p:nvSpPr>
          <p:cNvPr id="18" name="TextBox 17"/>
          <p:cNvSpPr txBox="1"/>
          <p:nvPr/>
        </p:nvSpPr>
        <p:spPr>
          <a:xfrm>
            <a:off x="914400" y="1828800"/>
            <a:ext cx="7620000" cy="830997"/>
          </a:xfrm>
          <a:prstGeom prst="rect">
            <a:avLst/>
          </a:prstGeom>
          <a:noFill/>
          <a:ln w="25400">
            <a:noFill/>
          </a:ln>
        </p:spPr>
        <p:txBody>
          <a:bodyPr wrap="square" rtlCol="0">
            <a:spAutoFit/>
          </a:bodyPr>
          <a:lstStyle/>
          <a:p>
            <a:pPr algn="ctr"/>
            <a:r>
              <a:rPr lang="en-US" sz="4800" b="1" dirty="0" smtClean="0">
                <a:solidFill>
                  <a:srgbClr val="FF0000"/>
                </a:solidFill>
                <a:effectLst>
                  <a:outerShdw dist="50800" dir="7200000" algn="ctr" rotWithShape="0">
                    <a:schemeClr val="tx1"/>
                  </a:outerShdw>
                </a:effectLst>
                <a:latin typeface="Comic Sans MS" pitchFamily="66" charset="0"/>
              </a:rPr>
              <a:t>Let’s take one last look!</a:t>
            </a:r>
            <a:endParaRPr lang="en-US" sz="4800" b="1" dirty="0">
              <a:solidFill>
                <a:srgbClr val="FF0000"/>
              </a:solidFill>
              <a:effectLst>
                <a:outerShdw dist="50800" dir="7200000" algn="ctr" rotWithShape="0">
                  <a:schemeClr val="tx1"/>
                </a:outerShdw>
              </a:effectLst>
              <a:latin typeface="Comic Sans MS" pitchFamily="66" charset="0"/>
            </a:endParaRPr>
          </a:p>
        </p:txBody>
      </p:sp>
      <p:sp>
        <p:nvSpPr>
          <p:cNvPr id="19" name="TextBox 18"/>
          <p:cNvSpPr txBox="1"/>
          <p:nvPr/>
        </p:nvSpPr>
        <p:spPr>
          <a:xfrm>
            <a:off x="0" y="-76200"/>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the parks</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pic>
        <p:nvPicPr>
          <p:cNvPr id="1029" name="Picture 5" descr="C:\Users\Sandra\AppData\Local\Microsoft\Windows\INetCache\IE\U3FRR2B4\white-horse-with-gold-mane-vector-clipart[1].png"/>
          <p:cNvPicPr>
            <a:picLocks noChangeAspect="1" noChangeArrowheads="1"/>
          </p:cNvPicPr>
          <p:nvPr/>
        </p:nvPicPr>
        <p:blipFill>
          <a:blip r:embed="rId5" cstate="print"/>
          <a:srcRect/>
          <a:stretch>
            <a:fillRect/>
          </a:stretch>
        </p:blipFill>
        <p:spPr bwMode="auto">
          <a:xfrm flipH="1">
            <a:off x="5334000" y="0"/>
            <a:ext cx="1990874" cy="190875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800" decel="100000"/>
                                        <p:tgtEl>
                                          <p:spTgt spid="9"/>
                                        </p:tgtEl>
                                      </p:cBhvr>
                                    </p:animEffect>
                                    <p:anim calcmode="lin" valueType="num">
                                      <p:cBhvr>
                                        <p:cTn id="18" dur="800" decel="100000" fill="hold"/>
                                        <p:tgtEl>
                                          <p:spTgt spid="9"/>
                                        </p:tgtEl>
                                        <p:attrNameLst>
                                          <p:attrName>style.rotation</p:attrName>
                                        </p:attrNameLst>
                                      </p:cBhvr>
                                      <p:tavLst>
                                        <p:tav tm="0">
                                          <p:val>
                                            <p:fltVal val="-90"/>
                                          </p:val>
                                        </p:tav>
                                        <p:tav tm="100000">
                                          <p:val>
                                            <p:fltVal val="0"/>
                                          </p:val>
                                        </p:tav>
                                      </p:tavLst>
                                    </p:anim>
                                    <p:anim calcmode="lin" valueType="num">
                                      <p:cBhvr>
                                        <p:cTn id="19" dur="800" decel="100000" fill="hold"/>
                                        <p:tgtEl>
                                          <p:spTgt spid="9"/>
                                        </p:tgtEl>
                                        <p:attrNameLst>
                                          <p:attrName>ppt_x</p:attrName>
                                        </p:attrNameLst>
                                      </p:cBhvr>
                                      <p:tavLst>
                                        <p:tav tm="0">
                                          <p:val>
                                            <p:strVal val="#ppt_x+0.4"/>
                                          </p:val>
                                        </p:tav>
                                        <p:tav tm="100000">
                                          <p:val>
                                            <p:strVal val="#ppt_x-0.05"/>
                                          </p:val>
                                        </p:tav>
                                      </p:tavLst>
                                    </p:anim>
                                    <p:anim calcmode="lin" valueType="num">
                                      <p:cBhvr>
                                        <p:cTn id="20" dur="800" decel="100000" fill="hold"/>
                                        <p:tgtEl>
                                          <p:spTgt spid="9"/>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1000"/>
                                        <p:tgtEl>
                                          <p:spTgt spid="2"/>
                                        </p:tgtEl>
                                      </p:cBhvr>
                                    </p:animEffect>
                                    <p:set>
                                      <p:cBhvr>
                                        <p:cTn id="27" dur="1" fill="hold">
                                          <p:stCondLst>
                                            <p:cond delay="999"/>
                                          </p:stCondLst>
                                        </p:cTn>
                                        <p:tgtEl>
                                          <p:spTgt spid="2"/>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9"/>
                                        </p:tgtEl>
                                      </p:cBhvr>
                                    </p:animEffect>
                                    <p:set>
                                      <p:cBhvr>
                                        <p:cTn id="30" dur="1" fill="hold">
                                          <p:stCondLst>
                                            <p:cond delay="999"/>
                                          </p:stCondLst>
                                        </p:cTn>
                                        <p:tgtEl>
                                          <p:spTgt spid="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1000"/>
                                        <p:tgtEl>
                                          <p:spTgt spid="7"/>
                                        </p:tgtEl>
                                      </p:cBhvr>
                                    </p:animEffect>
                                    <p:set>
                                      <p:cBhvr>
                                        <p:cTn id="33" dur="1" fill="hold">
                                          <p:stCondLst>
                                            <p:cond delay="999"/>
                                          </p:stCondLst>
                                        </p:cTn>
                                        <p:tgtEl>
                                          <p:spTgt spid="7"/>
                                        </p:tgtEl>
                                        <p:attrNameLst>
                                          <p:attrName>style.visibility</p:attrName>
                                        </p:attrNameLst>
                                      </p:cBhvr>
                                      <p:to>
                                        <p:strVal val="hidden"/>
                                      </p:to>
                                    </p:se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childTnLst>
                                </p:cTn>
                              </p:par>
                              <p:par>
                                <p:cTn id="38" presetID="53"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1000" fill="hold"/>
                                        <p:tgtEl>
                                          <p:spTgt spid="12"/>
                                        </p:tgtEl>
                                        <p:attrNameLst>
                                          <p:attrName>ppt_w</p:attrName>
                                        </p:attrNameLst>
                                      </p:cBhvr>
                                      <p:tavLst>
                                        <p:tav tm="0">
                                          <p:val>
                                            <p:fltVal val="0"/>
                                          </p:val>
                                        </p:tav>
                                        <p:tav tm="100000">
                                          <p:val>
                                            <p:strVal val="#ppt_w"/>
                                          </p:val>
                                        </p:tav>
                                      </p:tavLst>
                                    </p:anim>
                                    <p:anim calcmode="lin" valueType="num">
                                      <p:cBhvr>
                                        <p:cTn id="41" dur="1000" fill="hold"/>
                                        <p:tgtEl>
                                          <p:spTgt spid="12"/>
                                        </p:tgtEl>
                                        <p:attrNameLst>
                                          <p:attrName>ppt_h</p:attrName>
                                        </p:attrNameLst>
                                      </p:cBhvr>
                                      <p:tavLst>
                                        <p:tav tm="0">
                                          <p:val>
                                            <p:fltVal val="0"/>
                                          </p:val>
                                        </p:tav>
                                        <p:tav tm="100000">
                                          <p:val>
                                            <p:strVal val="#ppt_h"/>
                                          </p:val>
                                        </p:tav>
                                      </p:tavLst>
                                    </p:anim>
                                    <p:animEffect transition="in" filter="fade">
                                      <p:cBhvr>
                                        <p:cTn id="42" dur="1000"/>
                                        <p:tgtEl>
                                          <p:spTgt spid="12"/>
                                        </p:tgtEl>
                                      </p:cBhvr>
                                    </p:animEffect>
                                  </p:childTnLst>
                                </p:cTn>
                              </p:par>
                            </p:childTnLst>
                          </p:cTn>
                        </p:par>
                        <p:par>
                          <p:cTn id="43" fill="hold">
                            <p:stCondLst>
                              <p:cond delay="2000"/>
                            </p:stCondLst>
                            <p:childTnLst>
                              <p:par>
                                <p:cTn id="44" presetID="26" presetClass="entr" presetSubtype="0" fill="hold" nodeType="afterEffect">
                                  <p:stCondLst>
                                    <p:cond delay="0"/>
                                  </p:stCondLst>
                                  <p:childTnLst>
                                    <p:set>
                                      <p:cBhvr>
                                        <p:cTn id="45" dur="1" fill="hold">
                                          <p:stCondLst>
                                            <p:cond delay="0"/>
                                          </p:stCondLst>
                                        </p:cTn>
                                        <p:tgtEl>
                                          <p:spTgt spid="1029"/>
                                        </p:tgtEl>
                                        <p:attrNameLst>
                                          <p:attrName>style.visibility</p:attrName>
                                        </p:attrNameLst>
                                      </p:cBhvr>
                                      <p:to>
                                        <p:strVal val="visible"/>
                                      </p:to>
                                    </p:set>
                                    <p:animEffect transition="in" filter="wipe(down)">
                                      <p:cBhvr>
                                        <p:cTn id="46" dur="580">
                                          <p:stCondLst>
                                            <p:cond delay="0"/>
                                          </p:stCondLst>
                                        </p:cTn>
                                        <p:tgtEl>
                                          <p:spTgt spid="1029"/>
                                        </p:tgtEl>
                                      </p:cBhvr>
                                    </p:animEffect>
                                    <p:anim calcmode="lin" valueType="num">
                                      <p:cBhvr>
                                        <p:cTn id="47" dur="1822" tmFilter="0,0; 0.14,0.36; 0.43,0.73; 0.71,0.91; 1.0,1.0">
                                          <p:stCondLst>
                                            <p:cond delay="0"/>
                                          </p:stCondLst>
                                        </p:cTn>
                                        <p:tgtEl>
                                          <p:spTgt spid="1029"/>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029"/>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029"/>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029"/>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029"/>
                                        </p:tgtEl>
                                        <p:attrNameLst>
                                          <p:attrName>ppt_y</p:attrName>
                                        </p:attrNameLst>
                                      </p:cBhvr>
                                      <p:tavLst>
                                        <p:tav tm="0" fmla="#ppt_y-sin(pi*$)/81">
                                          <p:val>
                                            <p:fltVal val="0"/>
                                          </p:val>
                                        </p:tav>
                                        <p:tav tm="100000">
                                          <p:val>
                                            <p:fltVal val="1"/>
                                          </p:val>
                                        </p:tav>
                                      </p:tavLst>
                                    </p:anim>
                                    <p:animScale>
                                      <p:cBhvr>
                                        <p:cTn id="52" dur="26">
                                          <p:stCondLst>
                                            <p:cond delay="650"/>
                                          </p:stCondLst>
                                        </p:cTn>
                                        <p:tgtEl>
                                          <p:spTgt spid="1029"/>
                                        </p:tgtEl>
                                      </p:cBhvr>
                                      <p:to x="100000" y="60000"/>
                                    </p:animScale>
                                    <p:animScale>
                                      <p:cBhvr>
                                        <p:cTn id="53" dur="166" decel="50000">
                                          <p:stCondLst>
                                            <p:cond delay="676"/>
                                          </p:stCondLst>
                                        </p:cTn>
                                        <p:tgtEl>
                                          <p:spTgt spid="1029"/>
                                        </p:tgtEl>
                                      </p:cBhvr>
                                      <p:to x="100000" y="100000"/>
                                    </p:animScale>
                                    <p:animScale>
                                      <p:cBhvr>
                                        <p:cTn id="54" dur="26">
                                          <p:stCondLst>
                                            <p:cond delay="1312"/>
                                          </p:stCondLst>
                                        </p:cTn>
                                        <p:tgtEl>
                                          <p:spTgt spid="1029"/>
                                        </p:tgtEl>
                                      </p:cBhvr>
                                      <p:to x="100000" y="80000"/>
                                    </p:animScale>
                                    <p:animScale>
                                      <p:cBhvr>
                                        <p:cTn id="55" dur="166" decel="50000">
                                          <p:stCondLst>
                                            <p:cond delay="1338"/>
                                          </p:stCondLst>
                                        </p:cTn>
                                        <p:tgtEl>
                                          <p:spTgt spid="1029"/>
                                        </p:tgtEl>
                                      </p:cBhvr>
                                      <p:to x="100000" y="100000"/>
                                    </p:animScale>
                                    <p:animScale>
                                      <p:cBhvr>
                                        <p:cTn id="56" dur="26">
                                          <p:stCondLst>
                                            <p:cond delay="1642"/>
                                          </p:stCondLst>
                                        </p:cTn>
                                        <p:tgtEl>
                                          <p:spTgt spid="1029"/>
                                        </p:tgtEl>
                                      </p:cBhvr>
                                      <p:to x="100000" y="90000"/>
                                    </p:animScale>
                                    <p:animScale>
                                      <p:cBhvr>
                                        <p:cTn id="57" dur="166" decel="50000">
                                          <p:stCondLst>
                                            <p:cond delay="1668"/>
                                          </p:stCondLst>
                                        </p:cTn>
                                        <p:tgtEl>
                                          <p:spTgt spid="1029"/>
                                        </p:tgtEl>
                                      </p:cBhvr>
                                      <p:to x="100000" y="100000"/>
                                    </p:animScale>
                                    <p:animScale>
                                      <p:cBhvr>
                                        <p:cTn id="58" dur="26">
                                          <p:stCondLst>
                                            <p:cond delay="1808"/>
                                          </p:stCondLst>
                                        </p:cTn>
                                        <p:tgtEl>
                                          <p:spTgt spid="1029"/>
                                        </p:tgtEl>
                                      </p:cBhvr>
                                      <p:to x="100000" y="95000"/>
                                    </p:animScale>
                                    <p:animScale>
                                      <p:cBhvr>
                                        <p:cTn id="59" dur="166" decel="50000">
                                          <p:stCondLst>
                                            <p:cond delay="1834"/>
                                          </p:stCondLst>
                                        </p:cTn>
                                        <p:tgtEl>
                                          <p:spTgt spid="1029"/>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left)">
                                      <p:cBhvr>
                                        <p:cTn id="64" dur="1000"/>
                                        <p:tgtEl>
                                          <p:spTgt spid="13"/>
                                        </p:tgtEl>
                                      </p:cBhvr>
                                    </p:animEffect>
                                  </p:childTnLst>
                                </p:cTn>
                              </p:par>
                              <p:par>
                                <p:cTn id="65" presetID="10" presetClass="entr" presetSubtype="0" fill="hold" nodeType="withEffect">
                                  <p:stCondLst>
                                    <p:cond delay="0"/>
                                  </p:stCondLst>
                                  <p:childTnLst>
                                    <p:set>
                                      <p:cBhvr>
                                        <p:cTn id="66" dur="1" fill="hold">
                                          <p:stCondLst>
                                            <p:cond delay="0"/>
                                          </p:stCondLst>
                                        </p:cTn>
                                        <p:tgtEl>
                                          <p:spTgt spid="2050"/>
                                        </p:tgtEl>
                                        <p:attrNameLst>
                                          <p:attrName>style.visibility</p:attrName>
                                        </p:attrNameLst>
                                      </p:cBhvr>
                                      <p:to>
                                        <p:strVal val="visible"/>
                                      </p:to>
                                    </p:set>
                                    <p:animEffect transition="in" filter="fade">
                                      <p:cBhvr>
                                        <p:cTn id="67" dur="1000"/>
                                        <p:tgtEl>
                                          <p:spTgt spid="205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wipe(left)">
                                      <p:cBhvr>
                                        <p:cTn id="72" dur="1000"/>
                                        <p:tgtEl>
                                          <p:spTgt spid="14"/>
                                        </p:tgtEl>
                                      </p:cBhvr>
                                    </p:animEffect>
                                  </p:childTnLst>
                                </p:cTn>
                              </p:par>
                              <p:par>
                                <p:cTn id="73" presetID="10" presetClass="entr" presetSubtype="0" fill="hold" nodeType="withEffect">
                                  <p:stCondLst>
                                    <p:cond delay="0"/>
                                  </p:stCondLst>
                                  <p:childTnLst>
                                    <p:set>
                                      <p:cBhvr>
                                        <p:cTn id="74" dur="1" fill="hold">
                                          <p:stCondLst>
                                            <p:cond delay="0"/>
                                          </p:stCondLst>
                                        </p:cTn>
                                        <p:tgtEl>
                                          <p:spTgt spid="2052"/>
                                        </p:tgtEl>
                                        <p:attrNameLst>
                                          <p:attrName>style.visibility</p:attrName>
                                        </p:attrNameLst>
                                      </p:cBhvr>
                                      <p:to>
                                        <p:strVal val="visible"/>
                                      </p:to>
                                    </p:set>
                                    <p:animEffect transition="in" filter="fade">
                                      <p:cBhvr>
                                        <p:cTn id="75" dur="1000"/>
                                        <p:tgtEl>
                                          <p:spTgt spid="2052"/>
                                        </p:tgtEl>
                                      </p:cBhvr>
                                    </p:animEffect>
                                  </p:childTnLst>
                                </p:cTn>
                              </p:par>
                            </p:childTnLst>
                          </p:cTn>
                        </p:par>
                      </p:childTnLst>
                    </p:cTn>
                  </p:par>
                  <p:par>
                    <p:cTn id="76" fill="hold">
                      <p:stCondLst>
                        <p:cond delay="indefinite"/>
                      </p:stCondLst>
                      <p:childTnLst>
                        <p:par>
                          <p:cTn id="77" fill="hold">
                            <p:stCondLst>
                              <p:cond delay="0"/>
                            </p:stCondLst>
                            <p:childTnLst>
                              <p:par>
                                <p:cTn id="78" presetID="6" presetClass="emph" presetSubtype="0" fill="hold" nodeType="clickEffect">
                                  <p:stCondLst>
                                    <p:cond delay="0"/>
                                  </p:stCondLst>
                                  <p:childTnLst>
                                    <p:animScale>
                                      <p:cBhvr>
                                        <p:cTn id="79" dur="1000" fill="hold"/>
                                        <p:tgtEl>
                                          <p:spTgt spid="2050"/>
                                        </p:tgtEl>
                                      </p:cBhvr>
                                      <p:by x="70000" y="70000"/>
                                    </p:animScale>
                                  </p:childTnLst>
                                </p:cTn>
                              </p:par>
                              <p:par>
                                <p:cTn id="80" presetID="6" presetClass="emph" presetSubtype="0" fill="hold" nodeType="withEffect">
                                  <p:stCondLst>
                                    <p:cond delay="0"/>
                                  </p:stCondLst>
                                  <p:childTnLst>
                                    <p:animScale>
                                      <p:cBhvr>
                                        <p:cTn id="81" dur="1000" fill="hold"/>
                                        <p:tgtEl>
                                          <p:spTgt spid="2052"/>
                                        </p:tgtEl>
                                      </p:cBhvr>
                                      <p:by x="70000" y="70000"/>
                                    </p:animScale>
                                  </p:childTnLst>
                                </p:cTn>
                              </p:par>
                            </p:childTnLst>
                          </p:cTn>
                        </p:par>
                        <p:par>
                          <p:cTn id="82" fill="hold">
                            <p:stCondLst>
                              <p:cond delay="1000"/>
                            </p:stCondLst>
                            <p:childTnLst>
                              <p:par>
                                <p:cTn id="83" presetID="22" presetClass="entr" presetSubtype="8" fill="hold" grpId="0" nodeType="after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wipe(left)">
                                      <p:cBhvr>
                                        <p:cTn id="85" dur="1000"/>
                                        <p:tgtEl>
                                          <p:spTgt spid="15"/>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1000"/>
                                        <p:tgtEl>
                                          <p:spTgt spid="13"/>
                                        </p:tgtEl>
                                      </p:cBhvr>
                                    </p:animEffect>
                                    <p:set>
                                      <p:cBhvr>
                                        <p:cTn id="90" dur="1" fill="hold">
                                          <p:stCondLst>
                                            <p:cond delay="999"/>
                                          </p:stCondLst>
                                        </p:cTn>
                                        <p:tgtEl>
                                          <p:spTgt spid="13"/>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1000"/>
                                        <p:tgtEl>
                                          <p:spTgt spid="14"/>
                                        </p:tgtEl>
                                      </p:cBhvr>
                                    </p:animEffect>
                                    <p:set>
                                      <p:cBhvr>
                                        <p:cTn id="93" dur="1" fill="hold">
                                          <p:stCondLst>
                                            <p:cond delay="999"/>
                                          </p:stCondLst>
                                        </p:cTn>
                                        <p:tgtEl>
                                          <p:spTgt spid="1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1000"/>
                                        <p:tgtEl>
                                          <p:spTgt spid="15"/>
                                        </p:tgtEl>
                                      </p:cBhvr>
                                    </p:animEffect>
                                    <p:set>
                                      <p:cBhvr>
                                        <p:cTn id="96" dur="1" fill="hold">
                                          <p:stCondLst>
                                            <p:cond delay="999"/>
                                          </p:stCondLst>
                                        </p:cTn>
                                        <p:tgtEl>
                                          <p:spTgt spid="15"/>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1000"/>
                                        <p:tgtEl>
                                          <p:spTgt spid="1026"/>
                                        </p:tgtEl>
                                      </p:cBhvr>
                                    </p:animEffect>
                                    <p:set>
                                      <p:cBhvr>
                                        <p:cTn id="99" dur="1" fill="hold">
                                          <p:stCondLst>
                                            <p:cond delay="999"/>
                                          </p:stCondLst>
                                        </p:cTn>
                                        <p:tgtEl>
                                          <p:spTgt spid="1026"/>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26" presetClass="exit" presetSubtype="0" fill="hold" nodeType="clickEffect">
                                  <p:stCondLst>
                                    <p:cond delay="0"/>
                                  </p:stCondLst>
                                  <p:childTnLst>
                                    <p:animEffect transition="out" filter="wipe(down)">
                                      <p:cBhvr>
                                        <p:cTn id="103" dur="180" accel="50000">
                                          <p:stCondLst>
                                            <p:cond delay="1820"/>
                                          </p:stCondLst>
                                        </p:cTn>
                                        <p:tgtEl>
                                          <p:spTgt spid="1029"/>
                                        </p:tgtEl>
                                      </p:cBhvr>
                                    </p:animEffect>
                                    <p:anim calcmode="lin" valueType="num">
                                      <p:cBhvr>
                                        <p:cTn id="104" dur="1822" tmFilter="0,0; 0.14,0.31; 0.43,0.73; 0.71,0.91; 1.0,1.0">
                                          <p:stCondLst>
                                            <p:cond delay="0"/>
                                          </p:stCondLst>
                                        </p:cTn>
                                        <p:tgtEl>
                                          <p:spTgt spid="1029"/>
                                        </p:tgtEl>
                                        <p:attrNameLst>
                                          <p:attrName>ppt_x</p:attrName>
                                        </p:attrNameLst>
                                      </p:cBhvr>
                                      <p:tavLst>
                                        <p:tav tm="0">
                                          <p:val>
                                            <p:strVal val="ppt_x"/>
                                          </p:val>
                                        </p:tav>
                                        <p:tav tm="100000">
                                          <p:val>
                                            <p:strVal val="#ppt_x+0.25"/>
                                          </p:val>
                                        </p:tav>
                                      </p:tavLst>
                                    </p:anim>
                                    <p:anim calcmode="lin" valueType="num">
                                      <p:cBhvr>
                                        <p:cTn id="105" dur="178">
                                          <p:stCondLst>
                                            <p:cond delay="1822"/>
                                          </p:stCondLst>
                                        </p:cTn>
                                        <p:tgtEl>
                                          <p:spTgt spid="1029"/>
                                        </p:tgtEl>
                                        <p:attrNameLst>
                                          <p:attrName>ppt_x</p:attrName>
                                        </p:attrNameLst>
                                      </p:cBhvr>
                                      <p:tavLst>
                                        <p:tav tm="0">
                                          <p:val>
                                            <p:strVal val="ppt_x"/>
                                          </p:val>
                                        </p:tav>
                                        <p:tav tm="100000">
                                          <p:val>
                                            <p:strVal val="ppt_x"/>
                                          </p:val>
                                        </p:tav>
                                      </p:tavLst>
                                    </p:anim>
                                    <p:anim calcmode="lin" valueType="num">
                                      <p:cBhvr>
                                        <p:cTn id="106" dur="664" tmFilter="0.0,0.0;0.25,0.07;0.50,0.2;0.75,0.467;1.0,1.0">
                                          <p:stCondLst>
                                            <p:cond delay="0"/>
                                          </p:stCondLst>
                                        </p:cTn>
                                        <p:tgtEl>
                                          <p:spTgt spid="102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7" dur="664" tmFilter="0, 0; 0.125,0.2665; 0.25,0.4; 0.375,0.465; 0.5,0.5;  0.625,0.535; 0.75,0.6; 0.875,0.7335; 1,1">
                                          <p:stCondLst>
                                            <p:cond delay="664"/>
                                          </p:stCondLst>
                                        </p:cTn>
                                        <p:tgtEl>
                                          <p:spTgt spid="102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08" dur="332" tmFilter="0, 0; 0.125,0.2665; 0.25,0.4; 0.375,0.465; 0.5,0.5;  0.625,0.535; 0.75,0.6; 0.875,0.7335; 1,1">
                                          <p:stCondLst>
                                            <p:cond delay="1324"/>
                                          </p:stCondLst>
                                        </p:cTn>
                                        <p:tgtEl>
                                          <p:spTgt spid="102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09" dur="164" tmFilter="0, 0; 0.125,0.2665; 0.25,0.4; 0.375,0.465; 0.5,0.5;  0.625,0.535; 0.75,0.6; 0.875,0.7335; 1,1">
                                          <p:stCondLst>
                                            <p:cond delay="1656"/>
                                          </p:stCondLst>
                                        </p:cTn>
                                        <p:tgtEl>
                                          <p:spTgt spid="102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10" dur="180" accel="50000">
                                          <p:stCondLst>
                                            <p:cond delay="1820"/>
                                          </p:stCondLst>
                                        </p:cTn>
                                        <p:tgtEl>
                                          <p:spTgt spid="1029"/>
                                        </p:tgtEl>
                                        <p:attrNameLst>
                                          <p:attrName>ppt_y</p:attrName>
                                        </p:attrNameLst>
                                      </p:cBhvr>
                                      <p:tavLst>
                                        <p:tav tm="0">
                                          <p:val>
                                            <p:strVal val="ppt_y"/>
                                          </p:val>
                                        </p:tav>
                                        <p:tav tm="100000">
                                          <p:val>
                                            <p:strVal val="ppt_y+ppt_h"/>
                                          </p:val>
                                        </p:tav>
                                      </p:tavLst>
                                    </p:anim>
                                    <p:animScale>
                                      <p:cBhvr>
                                        <p:cTn id="111" dur="26">
                                          <p:stCondLst>
                                            <p:cond delay="620"/>
                                          </p:stCondLst>
                                        </p:cTn>
                                        <p:tgtEl>
                                          <p:spTgt spid="1029"/>
                                        </p:tgtEl>
                                      </p:cBhvr>
                                      <p:to x="100000" y="60000"/>
                                    </p:animScale>
                                    <p:animScale>
                                      <p:cBhvr>
                                        <p:cTn id="112" dur="166" decel="50000">
                                          <p:stCondLst>
                                            <p:cond delay="646"/>
                                          </p:stCondLst>
                                        </p:cTn>
                                        <p:tgtEl>
                                          <p:spTgt spid="1029"/>
                                        </p:tgtEl>
                                      </p:cBhvr>
                                      <p:to x="100000" y="100000"/>
                                    </p:animScale>
                                    <p:animScale>
                                      <p:cBhvr>
                                        <p:cTn id="113" dur="26">
                                          <p:stCondLst>
                                            <p:cond delay="1312"/>
                                          </p:stCondLst>
                                        </p:cTn>
                                        <p:tgtEl>
                                          <p:spTgt spid="1029"/>
                                        </p:tgtEl>
                                      </p:cBhvr>
                                      <p:to x="100000" y="80000"/>
                                    </p:animScale>
                                    <p:animScale>
                                      <p:cBhvr>
                                        <p:cTn id="114" dur="166" decel="50000">
                                          <p:stCondLst>
                                            <p:cond delay="1338"/>
                                          </p:stCondLst>
                                        </p:cTn>
                                        <p:tgtEl>
                                          <p:spTgt spid="1029"/>
                                        </p:tgtEl>
                                      </p:cBhvr>
                                      <p:to x="100000" y="100000"/>
                                    </p:animScale>
                                    <p:animScale>
                                      <p:cBhvr>
                                        <p:cTn id="115" dur="26">
                                          <p:stCondLst>
                                            <p:cond delay="1642"/>
                                          </p:stCondLst>
                                        </p:cTn>
                                        <p:tgtEl>
                                          <p:spTgt spid="1029"/>
                                        </p:tgtEl>
                                      </p:cBhvr>
                                      <p:to x="100000" y="90000"/>
                                    </p:animScale>
                                    <p:animScale>
                                      <p:cBhvr>
                                        <p:cTn id="116" dur="166" decel="50000">
                                          <p:stCondLst>
                                            <p:cond delay="1668"/>
                                          </p:stCondLst>
                                        </p:cTn>
                                        <p:tgtEl>
                                          <p:spTgt spid="1029"/>
                                        </p:tgtEl>
                                      </p:cBhvr>
                                      <p:to x="100000" y="100000"/>
                                    </p:animScale>
                                    <p:animScale>
                                      <p:cBhvr>
                                        <p:cTn id="117" dur="26">
                                          <p:stCondLst>
                                            <p:cond delay="1808"/>
                                          </p:stCondLst>
                                        </p:cTn>
                                        <p:tgtEl>
                                          <p:spTgt spid="1029"/>
                                        </p:tgtEl>
                                      </p:cBhvr>
                                      <p:to x="100000" y="95000"/>
                                    </p:animScale>
                                    <p:animScale>
                                      <p:cBhvr>
                                        <p:cTn id="118" dur="166" decel="50000">
                                          <p:stCondLst>
                                            <p:cond delay="1834"/>
                                          </p:stCondLst>
                                        </p:cTn>
                                        <p:tgtEl>
                                          <p:spTgt spid="1029"/>
                                        </p:tgtEl>
                                      </p:cBhvr>
                                      <p:to x="100000" y="100000"/>
                                    </p:animScale>
                                    <p:set>
                                      <p:cBhvr>
                                        <p:cTn id="119" dur="1" fill="hold">
                                          <p:stCondLst>
                                            <p:cond delay="1999"/>
                                          </p:stCondLst>
                                        </p:cTn>
                                        <p:tgtEl>
                                          <p:spTgt spid="1029"/>
                                        </p:tgtEl>
                                        <p:attrNameLst>
                                          <p:attrName>style.visibility</p:attrName>
                                        </p:attrNameLst>
                                      </p:cBhvr>
                                      <p:to>
                                        <p:strVal val="hidden"/>
                                      </p:to>
                                    </p:set>
                                  </p:childTnLst>
                                </p:cTn>
                              </p:par>
                            </p:childTnLst>
                          </p:cTn>
                        </p:par>
                        <p:par>
                          <p:cTn id="120" fill="hold">
                            <p:stCondLst>
                              <p:cond delay="2000"/>
                            </p:stCondLst>
                            <p:childTnLst>
                              <p:par>
                                <p:cTn id="121" presetID="6" presetClass="emph" presetSubtype="0" fill="hold" nodeType="afterEffect">
                                  <p:stCondLst>
                                    <p:cond delay="0"/>
                                  </p:stCondLst>
                                  <p:childTnLst>
                                    <p:animScale>
                                      <p:cBhvr>
                                        <p:cTn id="122" dur="1000" fill="hold"/>
                                        <p:tgtEl>
                                          <p:spTgt spid="2052"/>
                                        </p:tgtEl>
                                      </p:cBhvr>
                                      <p:by x="150000" y="150000"/>
                                    </p:animScale>
                                  </p:childTnLst>
                                </p:cTn>
                              </p:par>
                              <p:par>
                                <p:cTn id="123" presetID="6" presetClass="emph" presetSubtype="0" fill="hold" nodeType="withEffect">
                                  <p:stCondLst>
                                    <p:cond delay="0"/>
                                  </p:stCondLst>
                                  <p:childTnLst>
                                    <p:animScale>
                                      <p:cBhvr>
                                        <p:cTn id="124" dur="1000" fill="hold"/>
                                        <p:tgtEl>
                                          <p:spTgt spid="2050"/>
                                        </p:tgtEl>
                                      </p:cBhvr>
                                      <p:by x="150000" y="150000"/>
                                    </p:animScale>
                                  </p:childTnLst>
                                </p:cTn>
                              </p:par>
                              <p:par>
                                <p:cTn id="125" presetID="53" presetClass="exit" presetSubtype="0" fill="hold" grpId="1" nodeType="withEffect">
                                  <p:stCondLst>
                                    <p:cond delay="0"/>
                                  </p:stCondLst>
                                  <p:childTnLst>
                                    <p:anim calcmode="lin" valueType="num">
                                      <p:cBhvr>
                                        <p:cTn id="126" dur="1000"/>
                                        <p:tgtEl>
                                          <p:spTgt spid="12"/>
                                        </p:tgtEl>
                                        <p:attrNameLst>
                                          <p:attrName>ppt_w</p:attrName>
                                        </p:attrNameLst>
                                      </p:cBhvr>
                                      <p:tavLst>
                                        <p:tav tm="0">
                                          <p:val>
                                            <p:strVal val="ppt_w"/>
                                          </p:val>
                                        </p:tav>
                                        <p:tav tm="100000">
                                          <p:val>
                                            <p:fltVal val="0"/>
                                          </p:val>
                                        </p:tav>
                                      </p:tavLst>
                                    </p:anim>
                                    <p:anim calcmode="lin" valueType="num">
                                      <p:cBhvr>
                                        <p:cTn id="127" dur="1000"/>
                                        <p:tgtEl>
                                          <p:spTgt spid="12"/>
                                        </p:tgtEl>
                                        <p:attrNameLst>
                                          <p:attrName>ppt_h</p:attrName>
                                        </p:attrNameLst>
                                      </p:cBhvr>
                                      <p:tavLst>
                                        <p:tav tm="0">
                                          <p:val>
                                            <p:strVal val="ppt_h"/>
                                          </p:val>
                                        </p:tav>
                                        <p:tav tm="100000">
                                          <p:val>
                                            <p:fltVal val="0"/>
                                          </p:val>
                                        </p:tav>
                                      </p:tavLst>
                                    </p:anim>
                                    <p:animEffect transition="out" filter="fade">
                                      <p:cBhvr>
                                        <p:cTn id="128" dur="1000"/>
                                        <p:tgtEl>
                                          <p:spTgt spid="12"/>
                                        </p:tgtEl>
                                      </p:cBhvr>
                                    </p:animEffect>
                                    <p:set>
                                      <p:cBhvr>
                                        <p:cTn id="129" dur="1" fill="hold">
                                          <p:stCondLst>
                                            <p:cond delay="999"/>
                                          </p:stCondLst>
                                        </p:cTn>
                                        <p:tgtEl>
                                          <p:spTgt spid="12"/>
                                        </p:tgtEl>
                                        <p:attrNameLst>
                                          <p:attrName>style.visibility</p:attrName>
                                        </p:attrNameLst>
                                      </p:cBhvr>
                                      <p:to>
                                        <p:strVal val="hidden"/>
                                      </p:to>
                                    </p:set>
                                  </p:childTnLst>
                                </p:cTn>
                              </p:par>
                              <p:par>
                                <p:cTn id="130" presetID="53" presetClass="entr" presetSubtype="0" fill="hold" grpId="0" nodeType="withEffect">
                                  <p:stCondLst>
                                    <p:cond delay="0"/>
                                  </p:stCondLst>
                                  <p:childTnLst>
                                    <p:set>
                                      <p:cBhvr>
                                        <p:cTn id="131" dur="1" fill="hold">
                                          <p:stCondLst>
                                            <p:cond delay="0"/>
                                          </p:stCondLst>
                                        </p:cTn>
                                        <p:tgtEl>
                                          <p:spTgt spid="19"/>
                                        </p:tgtEl>
                                        <p:attrNameLst>
                                          <p:attrName>style.visibility</p:attrName>
                                        </p:attrNameLst>
                                      </p:cBhvr>
                                      <p:to>
                                        <p:strVal val="visible"/>
                                      </p:to>
                                    </p:set>
                                    <p:anim calcmode="lin" valueType="num">
                                      <p:cBhvr>
                                        <p:cTn id="132" dur="1000" fill="hold"/>
                                        <p:tgtEl>
                                          <p:spTgt spid="19"/>
                                        </p:tgtEl>
                                        <p:attrNameLst>
                                          <p:attrName>ppt_w</p:attrName>
                                        </p:attrNameLst>
                                      </p:cBhvr>
                                      <p:tavLst>
                                        <p:tav tm="0">
                                          <p:val>
                                            <p:fltVal val="0"/>
                                          </p:val>
                                        </p:tav>
                                        <p:tav tm="100000">
                                          <p:val>
                                            <p:strVal val="#ppt_w"/>
                                          </p:val>
                                        </p:tav>
                                      </p:tavLst>
                                    </p:anim>
                                    <p:anim calcmode="lin" valueType="num">
                                      <p:cBhvr>
                                        <p:cTn id="133" dur="1000" fill="hold"/>
                                        <p:tgtEl>
                                          <p:spTgt spid="19"/>
                                        </p:tgtEl>
                                        <p:attrNameLst>
                                          <p:attrName>ppt_h</p:attrName>
                                        </p:attrNameLst>
                                      </p:cBhvr>
                                      <p:tavLst>
                                        <p:tav tm="0">
                                          <p:val>
                                            <p:fltVal val="0"/>
                                          </p:val>
                                        </p:tav>
                                        <p:tav tm="100000">
                                          <p:val>
                                            <p:strVal val="#ppt_h"/>
                                          </p:val>
                                        </p:tav>
                                      </p:tavLst>
                                    </p:anim>
                                    <p:animEffect transition="in" filter="fade">
                                      <p:cBhvr>
                                        <p:cTn id="134" dur="1000"/>
                                        <p:tgtEl>
                                          <p:spTgt spid="19"/>
                                        </p:tgtEl>
                                      </p:cBhvr>
                                    </p:animEffect>
                                  </p:childTnLst>
                                </p:cTn>
                              </p:par>
                            </p:childTnLst>
                          </p:cTn>
                        </p:par>
                        <p:par>
                          <p:cTn id="135" fill="hold">
                            <p:stCondLst>
                              <p:cond delay="3000"/>
                            </p:stCondLst>
                            <p:childTnLst>
                              <p:par>
                                <p:cTn id="136" presetID="22" presetClass="entr" presetSubtype="8" fill="hold" grpId="0" nodeType="afterEffect">
                                  <p:stCondLst>
                                    <p:cond delay="0"/>
                                  </p:stCondLst>
                                  <p:childTnLst>
                                    <p:set>
                                      <p:cBhvr>
                                        <p:cTn id="137" dur="1" fill="hold">
                                          <p:stCondLst>
                                            <p:cond delay="0"/>
                                          </p:stCondLst>
                                        </p:cTn>
                                        <p:tgtEl>
                                          <p:spTgt spid="18"/>
                                        </p:tgtEl>
                                        <p:attrNameLst>
                                          <p:attrName>style.visibility</p:attrName>
                                        </p:attrNameLst>
                                      </p:cBhvr>
                                      <p:to>
                                        <p:strVal val="visible"/>
                                      </p:to>
                                    </p:set>
                                    <p:animEffect transition="in" filter="wipe(left)">
                                      <p:cBhvr>
                                        <p:cTn id="13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2" grpId="0"/>
      <p:bldP spid="12" grpId="1"/>
      <p:bldP spid="13" grpId="0"/>
      <p:bldP spid="13" grpId="1"/>
      <p:bldP spid="14" grpId="0"/>
      <p:bldP spid="14" grpId="1"/>
      <p:bldP spid="15" grpId="0"/>
      <p:bldP spid="15" grpId="1"/>
      <p:bldP spid="18" grpId="0"/>
      <p:bldP spid="19" grpId="0"/>
    </p:bldLst>
  </p:timing>
</p:sld>
</file>

<file path=ppt/slides/slide2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828800" y="0"/>
            <a:ext cx="5899357" cy="230886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1501775" y="762002"/>
            <a:ext cx="5813425" cy="6095998"/>
          </a:xfrm>
          <a:prstGeom prst="rect">
            <a:avLst/>
          </a:prstGeom>
          <a:noFill/>
          <a:ln w="9525">
            <a:noFill/>
            <a:miter lim="800000"/>
            <a:headEnd/>
            <a:tailEnd/>
          </a:ln>
          <a:effectLst>
            <a:outerShdw dist="50800" dir="5400000" algn="ctr" rotWithShape="0">
              <a:schemeClr val="bg1"/>
            </a:outerShdw>
          </a:effectLst>
        </p:spPr>
      </p:pic>
      <p:sp>
        <p:nvSpPr>
          <p:cNvPr id="13" name="TextBox 12"/>
          <p:cNvSpPr txBox="1"/>
          <p:nvPr/>
        </p:nvSpPr>
        <p:spPr>
          <a:xfrm>
            <a:off x="0" y="-76200"/>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the parks</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sp>
        <p:nvSpPr>
          <p:cNvPr id="20" name="Freeform 19"/>
          <p:cNvSpPr>
            <a:spLocks noChangeAspect="1"/>
          </p:cNvSpPr>
          <p:nvPr/>
        </p:nvSpPr>
        <p:spPr>
          <a:xfrm>
            <a:off x="3352800" y="3115326"/>
            <a:ext cx="727286" cy="804579"/>
          </a:xfrm>
          <a:custGeom>
            <a:avLst/>
            <a:gdLst>
              <a:gd name="connsiteX0" fmla="*/ 1975758 w 2438401"/>
              <a:gd name="connsiteY0" fmla="*/ 2041071 h 2364921"/>
              <a:gd name="connsiteX1" fmla="*/ 1600201 w 2438401"/>
              <a:gd name="connsiteY1" fmla="*/ 2057400 h 2364921"/>
              <a:gd name="connsiteX2" fmla="*/ 1992087 w 2438401"/>
              <a:gd name="connsiteY2" fmla="*/ 1926771 h 2364921"/>
              <a:gd name="connsiteX3" fmla="*/ 2237015 w 2438401"/>
              <a:gd name="connsiteY3" fmla="*/ 1812471 h 2364921"/>
              <a:gd name="connsiteX4" fmla="*/ 2351315 w 2438401"/>
              <a:gd name="connsiteY4" fmla="*/ 1502228 h 2364921"/>
              <a:gd name="connsiteX5" fmla="*/ 2286001 w 2438401"/>
              <a:gd name="connsiteY5" fmla="*/ 1143000 h 2364921"/>
              <a:gd name="connsiteX6" fmla="*/ 1926772 w 2438401"/>
              <a:gd name="connsiteY6" fmla="*/ 898071 h 2364921"/>
              <a:gd name="connsiteX7" fmla="*/ 2041072 w 2438401"/>
              <a:gd name="connsiteY7" fmla="*/ 702128 h 2364921"/>
              <a:gd name="connsiteX8" fmla="*/ 2400301 w 2438401"/>
              <a:gd name="connsiteY8" fmla="*/ 751114 h 2364921"/>
              <a:gd name="connsiteX9" fmla="*/ 2269672 w 2438401"/>
              <a:gd name="connsiteY9" fmla="*/ 408214 h 2364921"/>
              <a:gd name="connsiteX10" fmla="*/ 2057401 w 2438401"/>
              <a:gd name="connsiteY10" fmla="*/ 32657 h 2364921"/>
              <a:gd name="connsiteX11" fmla="*/ 1910444 w 2438401"/>
              <a:gd name="connsiteY11" fmla="*/ 212271 h 2364921"/>
              <a:gd name="connsiteX12" fmla="*/ 1747158 w 2438401"/>
              <a:gd name="connsiteY12" fmla="*/ 293914 h 2364921"/>
              <a:gd name="connsiteX13" fmla="*/ 1551215 w 2438401"/>
              <a:gd name="connsiteY13" fmla="*/ 326571 h 2364921"/>
              <a:gd name="connsiteX14" fmla="*/ 1518558 w 2438401"/>
              <a:gd name="connsiteY14" fmla="*/ 522514 h 2364921"/>
              <a:gd name="connsiteX15" fmla="*/ 1322615 w 2438401"/>
              <a:gd name="connsiteY15" fmla="*/ 604157 h 2364921"/>
              <a:gd name="connsiteX16" fmla="*/ 1045029 w 2438401"/>
              <a:gd name="connsiteY16" fmla="*/ 669471 h 2364921"/>
              <a:gd name="connsiteX17" fmla="*/ 898072 w 2438401"/>
              <a:gd name="connsiteY17" fmla="*/ 767442 h 2364921"/>
              <a:gd name="connsiteX18" fmla="*/ 555172 w 2438401"/>
              <a:gd name="connsiteY18" fmla="*/ 751114 h 2364921"/>
              <a:gd name="connsiteX19" fmla="*/ 506187 w 2438401"/>
              <a:gd name="connsiteY19" fmla="*/ 1061357 h 2364921"/>
              <a:gd name="connsiteX20" fmla="*/ 310244 w 2438401"/>
              <a:gd name="connsiteY20" fmla="*/ 1240971 h 2364921"/>
              <a:gd name="connsiteX21" fmla="*/ 457201 w 2438401"/>
              <a:gd name="connsiteY21" fmla="*/ 1518557 h 2364921"/>
              <a:gd name="connsiteX22" fmla="*/ 424544 w 2438401"/>
              <a:gd name="connsiteY22" fmla="*/ 1600200 h 2364921"/>
              <a:gd name="connsiteX23" fmla="*/ 212272 w 2438401"/>
              <a:gd name="connsiteY23" fmla="*/ 1616528 h 2364921"/>
              <a:gd name="connsiteX24" fmla="*/ 16329 w 2438401"/>
              <a:gd name="connsiteY24" fmla="*/ 1861457 h 2364921"/>
              <a:gd name="connsiteX25" fmla="*/ 310244 w 2438401"/>
              <a:gd name="connsiteY25" fmla="*/ 2008414 h 2364921"/>
              <a:gd name="connsiteX26" fmla="*/ 310244 w 2438401"/>
              <a:gd name="connsiteY26" fmla="*/ 2139042 h 2364921"/>
              <a:gd name="connsiteX27" fmla="*/ 555172 w 2438401"/>
              <a:gd name="connsiteY27" fmla="*/ 2269671 h 2364921"/>
              <a:gd name="connsiteX28" fmla="*/ 604158 w 2438401"/>
              <a:gd name="connsiteY28" fmla="*/ 1975757 h 2364921"/>
              <a:gd name="connsiteX29" fmla="*/ 865415 w 2438401"/>
              <a:gd name="connsiteY29" fmla="*/ 2237014 h 2364921"/>
              <a:gd name="connsiteX30" fmla="*/ 1110344 w 2438401"/>
              <a:gd name="connsiteY30" fmla="*/ 2155371 h 2364921"/>
              <a:gd name="connsiteX31" fmla="*/ 1126672 w 2438401"/>
              <a:gd name="connsiteY31" fmla="*/ 1943100 h 2364921"/>
              <a:gd name="connsiteX32" fmla="*/ 1387929 w 2438401"/>
              <a:gd name="connsiteY32" fmla="*/ 1959428 h 2364921"/>
              <a:gd name="connsiteX33" fmla="*/ 1469572 w 2438401"/>
              <a:gd name="connsiteY33" fmla="*/ 2334985 h 2364921"/>
              <a:gd name="connsiteX34" fmla="*/ 1959429 w 2438401"/>
              <a:gd name="connsiteY34" fmla="*/ 2139042 h 2364921"/>
              <a:gd name="connsiteX35" fmla="*/ 1975758 w 2438401"/>
              <a:gd name="connsiteY35" fmla="*/ 2041071 h 2364921"/>
              <a:gd name="connsiteX0" fmla="*/ 1975758 w 2438401"/>
              <a:gd name="connsiteY0" fmla="*/ 2041071 h 2364921"/>
              <a:gd name="connsiteX1" fmla="*/ 1992087 w 2438401"/>
              <a:gd name="connsiteY1" fmla="*/ 1926771 h 2364921"/>
              <a:gd name="connsiteX2" fmla="*/ 2237015 w 2438401"/>
              <a:gd name="connsiteY2" fmla="*/ 1812471 h 2364921"/>
              <a:gd name="connsiteX3" fmla="*/ 2351315 w 2438401"/>
              <a:gd name="connsiteY3" fmla="*/ 1502228 h 2364921"/>
              <a:gd name="connsiteX4" fmla="*/ 2286001 w 2438401"/>
              <a:gd name="connsiteY4" fmla="*/ 1143000 h 2364921"/>
              <a:gd name="connsiteX5" fmla="*/ 1926772 w 2438401"/>
              <a:gd name="connsiteY5" fmla="*/ 898071 h 2364921"/>
              <a:gd name="connsiteX6" fmla="*/ 2041072 w 2438401"/>
              <a:gd name="connsiteY6" fmla="*/ 702128 h 2364921"/>
              <a:gd name="connsiteX7" fmla="*/ 2400301 w 2438401"/>
              <a:gd name="connsiteY7" fmla="*/ 751114 h 2364921"/>
              <a:gd name="connsiteX8" fmla="*/ 2269672 w 2438401"/>
              <a:gd name="connsiteY8" fmla="*/ 408214 h 2364921"/>
              <a:gd name="connsiteX9" fmla="*/ 2057401 w 2438401"/>
              <a:gd name="connsiteY9" fmla="*/ 32657 h 2364921"/>
              <a:gd name="connsiteX10" fmla="*/ 1910444 w 2438401"/>
              <a:gd name="connsiteY10" fmla="*/ 212271 h 2364921"/>
              <a:gd name="connsiteX11" fmla="*/ 1747158 w 2438401"/>
              <a:gd name="connsiteY11" fmla="*/ 293914 h 2364921"/>
              <a:gd name="connsiteX12" fmla="*/ 1551215 w 2438401"/>
              <a:gd name="connsiteY12" fmla="*/ 326571 h 2364921"/>
              <a:gd name="connsiteX13" fmla="*/ 1518558 w 2438401"/>
              <a:gd name="connsiteY13" fmla="*/ 522514 h 2364921"/>
              <a:gd name="connsiteX14" fmla="*/ 1322615 w 2438401"/>
              <a:gd name="connsiteY14" fmla="*/ 604157 h 2364921"/>
              <a:gd name="connsiteX15" fmla="*/ 1045029 w 2438401"/>
              <a:gd name="connsiteY15" fmla="*/ 669471 h 2364921"/>
              <a:gd name="connsiteX16" fmla="*/ 898072 w 2438401"/>
              <a:gd name="connsiteY16" fmla="*/ 767442 h 2364921"/>
              <a:gd name="connsiteX17" fmla="*/ 555172 w 2438401"/>
              <a:gd name="connsiteY17" fmla="*/ 751114 h 2364921"/>
              <a:gd name="connsiteX18" fmla="*/ 506187 w 2438401"/>
              <a:gd name="connsiteY18" fmla="*/ 1061357 h 2364921"/>
              <a:gd name="connsiteX19" fmla="*/ 310244 w 2438401"/>
              <a:gd name="connsiteY19" fmla="*/ 1240971 h 2364921"/>
              <a:gd name="connsiteX20" fmla="*/ 457201 w 2438401"/>
              <a:gd name="connsiteY20" fmla="*/ 1518557 h 2364921"/>
              <a:gd name="connsiteX21" fmla="*/ 424544 w 2438401"/>
              <a:gd name="connsiteY21" fmla="*/ 1600200 h 2364921"/>
              <a:gd name="connsiteX22" fmla="*/ 212272 w 2438401"/>
              <a:gd name="connsiteY22" fmla="*/ 1616528 h 2364921"/>
              <a:gd name="connsiteX23" fmla="*/ 16329 w 2438401"/>
              <a:gd name="connsiteY23" fmla="*/ 1861457 h 2364921"/>
              <a:gd name="connsiteX24" fmla="*/ 310244 w 2438401"/>
              <a:gd name="connsiteY24" fmla="*/ 2008414 h 2364921"/>
              <a:gd name="connsiteX25" fmla="*/ 310244 w 2438401"/>
              <a:gd name="connsiteY25" fmla="*/ 2139042 h 2364921"/>
              <a:gd name="connsiteX26" fmla="*/ 555172 w 2438401"/>
              <a:gd name="connsiteY26" fmla="*/ 2269671 h 2364921"/>
              <a:gd name="connsiteX27" fmla="*/ 604158 w 2438401"/>
              <a:gd name="connsiteY27" fmla="*/ 1975757 h 2364921"/>
              <a:gd name="connsiteX28" fmla="*/ 865415 w 2438401"/>
              <a:gd name="connsiteY28" fmla="*/ 2237014 h 2364921"/>
              <a:gd name="connsiteX29" fmla="*/ 1110344 w 2438401"/>
              <a:gd name="connsiteY29" fmla="*/ 2155371 h 2364921"/>
              <a:gd name="connsiteX30" fmla="*/ 1126672 w 2438401"/>
              <a:gd name="connsiteY30" fmla="*/ 1943100 h 2364921"/>
              <a:gd name="connsiteX31" fmla="*/ 1387929 w 2438401"/>
              <a:gd name="connsiteY31" fmla="*/ 1959428 h 2364921"/>
              <a:gd name="connsiteX32" fmla="*/ 1469572 w 2438401"/>
              <a:gd name="connsiteY32" fmla="*/ 2334985 h 2364921"/>
              <a:gd name="connsiteX33" fmla="*/ 1959429 w 2438401"/>
              <a:gd name="connsiteY33" fmla="*/ 2139042 h 2364921"/>
              <a:gd name="connsiteX34" fmla="*/ 1975758 w 2438401"/>
              <a:gd name="connsiteY34" fmla="*/ 2041071 h 2364921"/>
              <a:gd name="connsiteX0" fmla="*/ 1975758 w 2438401"/>
              <a:gd name="connsiteY0" fmla="*/ 2041071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008414 h 2364921"/>
              <a:gd name="connsiteX24" fmla="*/ 310244 w 2438401"/>
              <a:gd name="connsiteY24" fmla="*/ 2139042 h 2364921"/>
              <a:gd name="connsiteX25" fmla="*/ 555172 w 2438401"/>
              <a:gd name="connsiteY25" fmla="*/ 2269671 h 2364921"/>
              <a:gd name="connsiteX26" fmla="*/ 604158 w 2438401"/>
              <a:gd name="connsiteY26" fmla="*/ 1975757 h 2364921"/>
              <a:gd name="connsiteX27" fmla="*/ 865415 w 2438401"/>
              <a:gd name="connsiteY27" fmla="*/ 2237014 h 2364921"/>
              <a:gd name="connsiteX28" fmla="*/ 1110344 w 2438401"/>
              <a:gd name="connsiteY28" fmla="*/ 2155371 h 2364921"/>
              <a:gd name="connsiteX29" fmla="*/ 1126672 w 2438401"/>
              <a:gd name="connsiteY29" fmla="*/ 1943100 h 2364921"/>
              <a:gd name="connsiteX30" fmla="*/ 1387929 w 2438401"/>
              <a:gd name="connsiteY30" fmla="*/ 1959428 h 2364921"/>
              <a:gd name="connsiteX31" fmla="*/ 1469572 w 2438401"/>
              <a:gd name="connsiteY31" fmla="*/ 2334985 h 2364921"/>
              <a:gd name="connsiteX32" fmla="*/ 1959429 w 2438401"/>
              <a:gd name="connsiteY32" fmla="*/ 2139042 h 2364921"/>
              <a:gd name="connsiteX33" fmla="*/ 1975758 w 2438401"/>
              <a:gd name="connsiteY33" fmla="*/ 2041071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008414 h 2364921"/>
              <a:gd name="connsiteX24" fmla="*/ 310244 w 2438401"/>
              <a:gd name="connsiteY24" fmla="*/ 2139042 h 2364921"/>
              <a:gd name="connsiteX25" fmla="*/ 555172 w 2438401"/>
              <a:gd name="connsiteY25" fmla="*/ 2269671 h 2364921"/>
              <a:gd name="connsiteX26" fmla="*/ 604158 w 2438401"/>
              <a:gd name="connsiteY26" fmla="*/ 1975757 h 2364921"/>
              <a:gd name="connsiteX27" fmla="*/ 865415 w 2438401"/>
              <a:gd name="connsiteY27" fmla="*/ 2237014 h 2364921"/>
              <a:gd name="connsiteX28" fmla="*/ 1110344 w 2438401"/>
              <a:gd name="connsiteY28" fmla="*/ 2155371 h 2364921"/>
              <a:gd name="connsiteX29" fmla="*/ 1126672 w 2438401"/>
              <a:gd name="connsiteY29" fmla="*/ 1943100 h 2364921"/>
              <a:gd name="connsiteX30" fmla="*/ 1387929 w 2438401"/>
              <a:gd name="connsiteY30" fmla="*/ 1959428 h 2364921"/>
              <a:gd name="connsiteX31" fmla="*/ 1469572 w 2438401"/>
              <a:gd name="connsiteY31" fmla="*/ 2334985 h 2364921"/>
              <a:gd name="connsiteX32" fmla="*/ 1959429 w 2438401"/>
              <a:gd name="connsiteY32"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555172 w 2438401"/>
              <a:gd name="connsiteY24" fmla="*/ 2269671 h 2364921"/>
              <a:gd name="connsiteX25" fmla="*/ 604158 w 2438401"/>
              <a:gd name="connsiteY25" fmla="*/ 1975757 h 2364921"/>
              <a:gd name="connsiteX26" fmla="*/ 865415 w 2438401"/>
              <a:gd name="connsiteY26" fmla="*/ 2237014 h 2364921"/>
              <a:gd name="connsiteX27" fmla="*/ 1110344 w 2438401"/>
              <a:gd name="connsiteY27" fmla="*/ 2155371 h 2364921"/>
              <a:gd name="connsiteX28" fmla="*/ 1126672 w 2438401"/>
              <a:gd name="connsiteY28" fmla="*/ 1943100 h 2364921"/>
              <a:gd name="connsiteX29" fmla="*/ 1387929 w 2438401"/>
              <a:gd name="connsiteY29" fmla="*/ 1959428 h 2364921"/>
              <a:gd name="connsiteX30" fmla="*/ 1469572 w 2438401"/>
              <a:gd name="connsiteY30" fmla="*/ 2334985 h 2364921"/>
              <a:gd name="connsiteX31" fmla="*/ 1959429 w 2438401"/>
              <a:gd name="connsiteY31"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330589 w 2438401"/>
              <a:gd name="connsiteY24" fmla="*/ 2151879 h 2364921"/>
              <a:gd name="connsiteX25" fmla="*/ 555172 w 2438401"/>
              <a:gd name="connsiteY25" fmla="*/ 2269671 h 2364921"/>
              <a:gd name="connsiteX26" fmla="*/ 604158 w 2438401"/>
              <a:gd name="connsiteY26" fmla="*/ 1975757 h 2364921"/>
              <a:gd name="connsiteX27" fmla="*/ 865415 w 2438401"/>
              <a:gd name="connsiteY27" fmla="*/ 2237014 h 2364921"/>
              <a:gd name="connsiteX28" fmla="*/ 1110344 w 2438401"/>
              <a:gd name="connsiteY28" fmla="*/ 2155371 h 2364921"/>
              <a:gd name="connsiteX29" fmla="*/ 1126672 w 2438401"/>
              <a:gd name="connsiteY29" fmla="*/ 1943100 h 2364921"/>
              <a:gd name="connsiteX30" fmla="*/ 1387929 w 2438401"/>
              <a:gd name="connsiteY30" fmla="*/ 1959428 h 2364921"/>
              <a:gd name="connsiteX31" fmla="*/ 1469572 w 2438401"/>
              <a:gd name="connsiteY31" fmla="*/ 2334985 h 2364921"/>
              <a:gd name="connsiteX32" fmla="*/ 1959429 w 2438401"/>
              <a:gd name="connsiteY32"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555172 w 2438401"/>
              <a:gd name="connsiteY24" fmla="*/ 2269671 h 2364921"/>
              <a:gd name="connsiteX25" fmla="*/ 604158 w 2438401"/>
              <a:gd name="connsiteY25" fmla="*/ 1975757 h 2364921"/>
              <a:gd name="connsiteX26" fmla="*/ 865415 w 2438401"/>
              <a:gd name="connsiteY26" fmla="*/ 2237014 h 2364921"/>
              <a:gd name="connsiteX27" fmla="*/ 1110344 w 2438401"/>
              <a:gd name="connsiteY27" fmla="*/ 2155371 h 2364921"/>
              <a:gd name="connsiteX28" fmla="*/ 1126672 w 2438401"/>
              <a:gd name="connsiteY28" fmla="*/ 1943100 h 2364921"/>
              <a:gd name="connsiteX29" fmla="*/ 1387929 w 2438401"/>
              <a:gd name="connsiteY29" fmla="*/ 1959428 h 2364921"/>
              <a:gd name="connsiteX30" fmla="*/ 1469572 w 2438401"/>
              <a:gd name="connsiteY30" fmla="*/ 2334985 h 2364921"/>
              <a:gd name="connsiteX31" fmla="*/ 1959429 w 2438401"/>
              <a:gd name="connsiteY31"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555172 w 2438401"/>
              <a:gd name="connsiteY24" fmla="*/ 2269671 h 2364921"/>
              <a:gd name="connsiteX25" fmla="*/ 604158 w 2438401"/>
              <a:gd name="connsiteY25" fmla="*/ 1975757 h 2364921"/>
              <a:gd name="connsiteX26" fmla="*/ 619226 w 2438401"/>
              <a:gd name="connsiteY26" fmla="*/ 1986945 h 2364921"/>
              <a:gd name="connsiteX27" fmla="*/ 865415 w 2438401"/>
              <a:gd name="connsiteY27" fmla="*/ 2237014 h 2364921"/>
              <a:gd name="connsiteX28" fmla="*/ 1110344 w 2438401"/>
              <a:gd name="connsiteY28" fmla="*/ 2155371 h 2364921"/>
              <a:gd name="connsiteX29" fmla="*/ 1126672 w 2438401"/>
              <a:gd name="connsiteY29" fmla="*/ 1943100 h 2364921"/>
              <a:gd name="connsiteX30" fmla="*/ 1387929 w 2438401"/>
              <a:gd name="connsiteY30" fmla="*/ 1959428 h 2364921"/>
              <a:gd name="connsiteX31" fmla="*/ 1469572 w 2438401"/>
              <a:gd name="connsiteY31" fmla="*/ 2334985 h 2364921"/>
              <a:gd name="connsiteX32" fmla="*/ 1959429 w 2438401"/>
              <a:gd name="connsiteY32"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555172 w 2438401"/>
              <a:gd name="connsiteY24" fmla="*/ 2269671 h 2364921"/>
              <a:gd name="connsiteX25" fmla="*/ 604158 w 2438401"/>
              <a:gd name="connsiteY25" fmla="*/ 1975757 h 2364921"/>
              <a:gd name="connsiteX26" fmla="*/ 619226 w 2438401"/>
              <a:gd name="connsiteY26" fmla="*/ 1986945 h 2364921"/>
              <a:gd name="connsiteX27" fmla="*/ 865415 w 2438401"/>
              <a:gd name="connsiteY27" fmla="*/ 2237014 h 2364921"/>
              <a:gd name="connsiteX28" fmla="*/ 1110344 w 2438401"/>
              <a:gd name="connsiteY28" fmla="*/ 2155371 h 2364921"/>
              <a:gd name="connsiteX29" fmla="*/ 1126672 w 2438401"/>
              <a:gd name="connsiteY29" fmla="*/ 1943100 h 2364921"/>
              <a:gd name="connsiteX30" fmla="*/ 1387929 w 2438401"/>
              <a:gd name="connsiteY30" fmla="*/ 1959428 h 2364921"/>
              <a:gd name="connsiteX31" fmla="*/ 1469572 w 2438401"/>
              <a:gd name="connsiteY31" fmla="*/ 2334985 h 2364921"/>
              <a:gd name="connsiteX32" fmla="*/ 1959429 w 2438401"/>
              <a:gd name="connsiteY32"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555172 w 2438401"/>
              <a:gd name="connsiteY24" fmla="*/ 2269671 h 2364921"/>
              <a:gd name="connsiteX25" fmla="*/ 604158 w 2438401"/>
              <a:gd name="connsiteY25" fmla="*/ 1975757 h 2364921"/>
              <a:gd name="connsiteX26" fmla="*/ 619226 w 2438401"/>
              <a:gd name="connsiteY26" fmla="*/ 1986945 h 2364921"/>
              <a:gd name="connsiteX27" fmla="*/ 865415 w 2438401"/>
              <a:gd name="connsiteY27" fmla="*/ 2237014 h 2364921"/>
              <a:gd name="connsiteX28" fmla="*/ 1110344 w 2438401"/>
              <a:gd name="connsiteY28" fmla="*/ 2155371 h 2364921"/>
              <a:gd name="connsiteX29" fmla="*/ 1126672 w 2438401"/>
              <a:gd name="connsiteY29" fmla="*/ 1943100 h 2364921"/>
              <a:gd name="connsiteX30" fmla="*/ 1387929 w 2438401"/>
              <a:gd name="connsiteY30" fmla="*/ 1959428 h 2364921"/>
              <a:gd name="connsiteX31" fmla="*/ 1469572 w 2438401"/>
              <a:gd name="connsiteY31" fmla="*/ 2334985 h 2364921"/>
              <a:gd name="connsiteX32" fmla="*/ 1959429 w 2438401"/>
              <a:gd name="connsiteY32"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555172 w 2438401"/>
              <a:gd name="connsiteY24" fmla="*/ 2269671 h 2364921"/>
              <a:gd name="connsiteX25" fmla="*/ 604158 w 2438401"/>
              <a:gd name="connsiteY25" fmla="*/ 1975757 h 2364921"/>
              <a:gd name="connsiteX26" fmla="*/ 619226 w 2438401"/>
              <a:gd name="connsiteY26" fmla="*/ 1760160 h 2364921"/>
              <a:gd name="connsiteX27" fmla="*/ 865415 w 2438401"/>
              <a:gd name="connsiteY27" fmla="*/ 2237014 h 2364921"/>
              <a:gd name="connsiteX28" fmla="*/ 1110344 w 2438401"/>
              <a:gd name="connsiteY28" fmla="*/ 2155371 h 2364921"/>
              <a:gd name="connsiteX29" fmla="*/ 1126672 w 2438401"/>
              <a:gd name="connsiteY29" fmla="*/ 1943100 h 2364921"/>
              <a:gd name="connsiteX30" fmla="*/ 1387929 w 2438401"/>
              <a:gd name="connsiteY30" fmla="*/ 1959428 h 2364921"/>
              <a:gd name="connsiteX31" fmla="*/ 1469572 w 2438401"/>
              <a:gd name="connsiteY31" fmla="*/ 2334985 h 2364921"/>
              <a:gd name="connsiteX32" fmla="*/ 1959429 w 2438401"/>
              <a:gd name="connsiteY32"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555172 w 2438401"/>
              <a:gd name="connsiteY24" fmla="*/ 2269671 h 2364921"/>
              <a:gd name="connsiteX25" fmla="*/ 619226 w 2438401"/>
              <a:gd name="connsiteY25" fmla="*/ 1760160 h 2364921"/>
              <a:gd name="connsiteX26" fmla="*/ 865415 w 2438401"/>
              <a:gd name="connsiteY26" fmla="*/ 2237014 h 2364921"/>
              <a:gd name="connsiteX27" fmla="*/ 1110344 w 2438401"/>
              <a:gd name="connsiteY27" fmla="*/ 2155371 h 2364921"/>
              <a:gd name="connsiteX28" fmla="*/ 1126672 w 2438401"/>
              <a:gd name="connsiteY28" fmla="*/ 1943100 h 2364921"/>
              <a:gd name="connsiteX29" fmla="*/ 1387929 w 2438401"/>
              <a:gd name="connsiteY29" fmla="*/ 1959428 h 2364921"/>
              <a:gd name="connsiteX30" fmla="*/ 1469572 w 2438401"/>
              <a:gd name="connsiteY30" fmla="*/ 2334985 h 2364921"/>
              <a:gd name="connsiteX31" fmla="*/ 1959429 w 2438401"/>
              <a:gd name="connsiteY31"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619226 w 2438401"/>
              <a:gd name="connsiteY24" fmla="*/ 1760160 h 2364921"/>
              <a:gd name="connsiteX25" fmla="*/ 865415 w 2438401"/>
              <a:gd name="connsiteY25" fmla="*/ 2237014 h 2364921"/>
              <a:gd name="connsiteX26" fmla="*/ 1110344 w 2438401"/>
              <a:gd name="connsiteY26" fmla="*/ 2155371 h 2364921"/>
              <a:gd name="connsiteX27" fmla="*/ 1126672 w 2438401"/>
              <a:gd name="connsiteY27" fmla="*/ 1943100 h 2364921"/>
              <a:gd name="connsiteX28" fmla="*/ 1387929 w 2438401"/>
              <a:gd name="connsiteY28" fmla="*/ 1959428 h 2364921"/>
              <a:gd name="connsiteX29" fmla="*/ 1469572 w 2438401"/>
              <a:gd name="connsiteY29" fmla="*/ 2334985 h 2364921"/>
              <a:gd name="connsiteX30" fmla="*/ 1959429 w 2438401"/>
              <a:gd name="connsiteY30"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619226 w 2438401"/>
              <a:gd name="connsiteY24" fmla="*/ 1760160 h 2364921"/>
              <a:gd name="connsiteX25" fmla="*/ 1110344 w 2438401"/>
              <a:gd name="connsiteY25" fmla="*/ 2155371 h 2364921"/>
              <a:gd name="connsiteX26" fmla="*/ 1126672 w 2438401"/>
              <a:gd name="connsiteY26" fmla="*/ 1943100 h 2364921"/>
              <a:gd name="connsiteX27" fmla="*/ 1387929 w 2438401"/>
              <a:gd name="connsiteY27" fmla="*/ 1959428 h 2364921"/>
              <a:gd name="connsiteX28" fmla="*/ 1469572 w 2438401"/>
              <a:gd name="connsiteY28" fmla="*/ 2334985 h 2364921"/>
              <a:gd name="connsiteX29" fmla="*/ 1959429 w 2438401"/>
              <a:gd name="connsiteY29"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619226 w 2438401"/>
              <a:gd name="connsiteY24" fmla="*/ 1760160 h 2364921"/>
              <a:gd name="connsiteX25" fmla="*/ 883559 w 2438401"/>
              <a:gd name="connsiteY25" fmla="*/ 2155371 h 2364921"/>
              <a:gd name="connsiteX26" fmla="*/ 1126672 w 2438401"/>
              <a:gd name="connsiteY26" fmla="*/ 1943100 h 2364921"/>
              <a:gd name="connsiteX27" fmla="*/ 1387929 w 2438401"/>
              <a:gd name="connsiteY27" fmla="*/ 1959428 h 2364921"/>
              <a:gd name="connsiteX28" fmla="*/ 1469572 w 2438401"/>
              <a:gd name="connsiteY28" fmla="*/ 2334985 h 2364921"/>
              <a:gd name="connsiteX29" fmla="*/ 1959429 w 2438401"/>
              <a:gd name="connsiteY29"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883559 w 2438401"/>
              <a:gd name="connsiteY24" fmla="*/ 2155371 h 2364921"/>
              <a:gd name="connsiteX25" fmla="*/ 1126672 w 2438401"/>
              <a:gd name="connsiteY25" fmla="*/ 1943100 h 2364921"/>
              <a:gd name="connsiteX26" fmla="*/ 1387929 w 2438401"/>
              <a:gd name="connsiteY26" fmla="*/ 1959428 h 2364921"/>
              <a:gd name="connsiteX27" fmla="*/ 1469572 w 2438401"/>
              <a:gd name="connsiteY27" fmla="*/ 2334985 h 2364921"/>
              <a:gd name="connsiteX28" fmla="*/ 1959429 w 2438401"/>
              <a:gd name="connsiteY28" fmla="*/ 2139042 h 2364921"/>
              <a:gd name="connsiteX0" fmla="*/ 1959429 w 2438401"/>
              <a:gd name="connsiteY0" fmla="*/ 2139042 h 2632528"/>
              <a:gd name="connsiteX1" fmla="*/ 2237015 w 2438401"/>
              <a:gd name="connsiteY1" fmla="*/ 1812471 h 2632528"/>
              <a:gd name="connsiteX2" fmla="*/ 2351315 w 2438401"/>
              <a:gd name="connsiteY2" fmla="*/ 1502228 h 2632528"/>
              <a:gd name="connsiteX3" fmla="*/ 2286001 w 2438401"/>
              <a:gd name="connsiteY3" fmla="*/ 1143000 h 2632528"/>
              <a:gd name="connsiteX4" fmla="*/ 1926772 w 2438401"/>
              <a:gd name="connsiteY4" fmla="*/ 898071 h 2632528"/>
              <a:gd name="connsiteX5" fmla="*/ 2041072 w 2438401"/>
              <a:gd name="connsiteY5" fmla="*/ 702128 h 2632528"/>
              <a:gd name="connsiteX6" fmla="*/ 2400301 w 2438401"/>
              <a:gd name="connsiteY6" fmla="*/ 751114 h 2632528"/>
              <a:gd name="connsiteX7" fmla="*/ 2269672 w 2438401"/>
              <a:gd name="connsiteY7" fmla="*/ 408214 h 2632528"/>
              <a:gd name="connsiteX8" fmla="*/ 2057401 w 2438401"/>
              <a:gd name="connsiteY8" fmla="*/ 32657 h 2632528"/>
              <a:gd name="connsiteX9" fmla="*/ 1910444 w 2438401"/>
              <a:gd name="connsiteY9" fmla="*/ 212271 h 2632528"/>
              <a:gd name="connsiteX10" fmla="*/ 1747158 w 2438401"/>
              <a:gd name="connsiteY10" fmla="*/ 293914 h 2632528"/>
              <a:gd name="connsiteX11" fmla="*/ 1551215 w 2438401"/>
              <a:gd name="connsiteY11" fmla="*/ 326571 h 2632528"/>
              <a:gd name="connsiteX12" fmla="*/ 1518558 w 2438401"/>
              <a:gd name="connsiteY12" fmla="*/ 522514 h 2632528"/>
              <a:gd name="connsiteX13" fmla="*/ 1322615 w 2438401"/>
              <a:gd name="connsiteY13" fmla="*/ 604157 h 2632528"/>
              <a:gd name="connsiteX14" fmla="*/ 1045029 w 2438401"/>
              <a:gd name="connsiteY14" fmla="*/ 669471 h 2632528"/>
              <a:gd name="connsiteX15" fmla="*/ 898072 w 2438401"/>
              <a:gd name="connsiteY15" fmla="*/ 767442 h 2632528"/>
              <a:gd name="connsiteX16" fmla="*/ 555172 w 2438401"/>
              <a:gd name="connsiteY16" fmla="*/ 751114 h 2632528"/>
              <a:gd name="connsiteX17" fmla="*/ 506187 w 2438401"/>
              <a:gd name="connsiteY17" fmla="*/ 1061357 h 2632528"/>
              <a:gd name="connsiteX18" fmla="*/ 310244 w 2438401"/>
              <a:gd name="connsiteY18" fmla="*/ 1240971 h 2632528"/>
              <a:gd name="connsiteX19" fmla="*/ 457201 w 2438401"/>
              <a:gd name="connsiteY19" fmla="*/ 1518557 h 2632528"/>
              <a:gd name="connsiteX20" fmla="*/ 424544 w 2438401"/>
              <a:gd name="connsiteY20" fmla="*/ 1600200 h 2632528"/>
              <a:gd name="connsiteX21" fmla="*/ 212272 w 2438401"/>
              <a:gd name="connsiteY21" fmla="*/ 1616528 h 2632528"/>
              <a:gd name="connsiteX22" fmla="*/ 16329 w 2438401"/>
              <a:gd name="connsiteY22" fmla="*/ 1861457 h 2632528"/>
              <a:gd name="connsiteX23" fmla="*/ 310244 w 2438401"/>
              <a:gd name="connsiteY23" fmla="*/ 2139042 h 2632528"/>
              <a:gd name="connsiteX24" fmla="*/ 883559 w 2438401"/>
              <a:gd name="connsiteY24" fmla="*/ 2155371 h 2632528"/>
              <a:gd name="connsiteX25" fmla="*/ 1126672 w 2438401"/>
              <a:gd name="connsiteY25" fmla="*/ 1943100 h 2632528"/>
              <a:gd name="connsiteX26" fmla="*/ 1129315 w 2438401"/>
              <a:gd name="connsiteY26" fmla="*/ 2629808 h 2632528"/>
              <a:gd name="connsiteX27" fmla="*/ 1387929 w 2438401"/>
              <a:gd name="connsiteY27" fmla="*/ 1959428 h 2632528"/>
              <a:gd name="connsiteX28" fmla="*/ 1469572 w 2438401"/>
              <a:gd name="connsiteY28" fmla="*/ 2334985 h 2632528"/>
              <a:gd name="connsiteX29" fmla="*/ 1959429 w 2438401"/>
              <a:gd name="connsiteY29" fmla="*/ 2139042 h 2632528"/>
              <a:gd name="connsiteX0" fmla="*/ 1959429 w 2438401"/>
              <a:gd name="connsiteY0" fmla="*/ 2139042 h 2662465"/>
              <a:gd name="connsiteX1" fmla="*/ 2237015 w 2438401"/>
              <a:gd name="connsiteY1" fmla="*/ 1812471 h 2662465"/>
              <a:gd name="connsiteX2" fmla="*/ 2351315 w 2438401"/>
              <a:gd name="connsiteY2" fmla="*/ 1502228 h 2662465"/>
              <a:gd name="connsiteX3" fmla="*/ 2286001 w 2438401"/>
              <a:gd name="connsiteY3" fmla="*/ 1143000 h 2662465"/>
              <a:gd name="connsiteX4" fmla="*/ 1926772 w 2438401"/>
              <a:gd name="connsiteY4" fmla="*/ 898071 h 2662465"/>
              <a:gd name="connsiteX5" fmla="*/ 2041072 w 2438401"/>
              <a:gd name="connsiteY5" fmla="*/ 702128 h 2662465"/>
              <a:gd name="connsiteX6" fmla="*/ 2400301 w 2438401"/>
              <a:gd name="connsiteY6" fmla="*/ 751114 h 2662465"/>
              <a:gd name="connsiteX7" fmla="*/ 2269672 w 2438401"/>
              <a:gd name="connsiteY7" fmla="*/ 408214 h 2662465"/>
              <a:gd name="connsiteX8" fmla="*/ 2057401 w 2438401"/>
              <a:gd name="connsiteY8" fmla="*/ 32657 h 2662465"/>
              <a:gd name="connsiteX9" fmla="*/ 1910444 w 2438401"/>
              <a:gd name="connsiteY9" fmla="*/ 212271 h 2662465"/>
              <a:gd name="connsiteX10" fmla="*/ 1747158 w 2438401"/>
              <a:gd name="connsiteY10" fmla="*/ 293914 h 2662465"/>
              <a:gd name="connsiteX11" fmla="*/ 1551215 w 2438401"/>
              <a:gd name="connsiteY11" fmla="*/ 326571 h 2662465"/>
              <a:gd name="connsiteX12" fmla="*/ 1518558 w 2438401"/>
              <a:gd name="connsiteY12" fmla="*/ 522514 h 2662465"/>
              <a:gd name="connsiteX13" fmla="*/ 1322615 w 2438401"/>
              <a:gd name="connsiteY13" fmla="*/ 604157 h 2662465"/>
              <a:gd name="connsiteX14" fmla="*/ 1045029 w 2438401"/>
              <a:gd name="connsiteY14" fmla="*/ 669471 h 2662465"/>
              <a:gd name="connsiteX15" fmla="*/ 898072 w 2438401"/>
              <a:gd name="connsiteY15" fmla="*/ 767442 h 2662465"/>
              <a:gd name="connsiteX16" fmla="*/ 555172 w 2438401"/>
              <a:gd name="connsiteY16" fmla="*/ 751114 h 2662465"/>
              <a:gd name="connsiteX17" fmla="*/ 506187 w 2438401"/>
              <a:gd name="connsiteY17" fmla="*/ 1061357 h 2662465"/>
              <a:gd name="connsiteX18" fmla="*/ 310244 w 2438401"/>
              <a:gd name="connsiteY18" fmla="*/ 1240971 h 2662465"/>
              <a:gd name="connsiteX19" fmla="*/ 457201 w 2438401"/>
              <a:gd name="connsiteY19" fmla="*/ 1518557 h 2662465"/>
              <a:gd name="connsiteX20" fmla="*/ 424544 w 2438401"/>
              <a:gd name="connsiteY20" fmla="*/ 1600200 h 2662465"/>
              <a:gd name="connsiteX21" fmla="*/ 212272 w 2438401"/>
              <a:gd name="connsiteY21" fmla="*/ 1616528 h 2662465"/>
              <a:gd name="connsiteX22" fmla="*/ 16329 w 2438401"/>
              <a:gd name="connsiteY22" fmla="*/ 1861457 h 2662465"/>
              <a:gd name="connsiteX23" fmla="*/ 310244 w 2438401"/>
              <a:gd name="connsiteY23" fmla="*/ 2139042 h 2662465"/>
              <a:gd name="connsiteX24" fmla="*/ 883559 w 2438401"/>
              <a:gd name="connsiteY24" fmla="*/ 2155371 h 2662465"/>
              <a:gd name="connsiteX25" fmla="*/ 1129315 w 2438401"/>
              <a:gd name="connsiteY25" fmla="*/ 2629808 h 2662465"/>
              <a:gd name="connsiteX26" fmla="*/ 1387929 w 2438401"/>
              <a:gd name="connsiteY26" fmla="*/ 1959428 h 2662465"/>
              <a:gd name="connsiteX27" fmla="*/ 1469572 w 2438401"/>
              <a:gd name="connsiteY27" fmla="*/ 2334985 h 2662465"/>
              <a:gd name="connsiteX28" fmla="*/ 1959429 w 2438401"/>
              <a:gd name="connsiteY28" fmla="*/ 2139042 h 2662465"/>
              <a:gd name="connsiteX0" fmla="*/ 1959429 w 2438401"/>
              <a:gd name="connsiteY0" fmla="*/ 2139042 h 2659745"/>
              <a:gd name="connsiteX1" fmla="*/ 2237015 w 2438401"/>
              <a:gd name="connsiteY1" fmla="*/ 1812471 h 2659745"/>
              <a:gd name="connsiteX2" fmla="*/ 2351315 w 2438401"/>
              <a:gd name="connsiteY2" fmla="*/ 1502228 h 2659745"/>
              <a:gd name="connsiteX3" fmla="*/ 2286001 w 2438401"/>
              <a:gd name="connsiteY3" fmla="*/ 1143000 h 2659745"/>
              <a:gd name="connsiteX4" fmla="*/ 1926772 w 2438401"/>
              <a:gd name="connsiteY4" fmla="*/ 898071 h 2659745"/>
              <a:gd name="connsiteX5" fmla="*/ 2041072 w 2438401"/>
              <a:gd name="connsiteY5" fmla="*/ 702128 h 2659745"/>
              <a:gd name="connsiteX6" fmla="*/ 2400301 w 2438401"/>
              <a:gd name="connsiteY6" fmla="*/ 751114 h 2659745"/>
              <a:gd name="connsiteX7" fmla="*/ 2269672 w 2438401"/>
              <a:gd name="connsiteY7" fmla="*/ 408214 h 2659745"/>
              <a:gd name="connsiteX8" fmla="*/ 2057401 w 2438401"/>
              <a:gd name="connsiteY8" fmla="*/ 32657 h 2659745"/>
              <a:gd name="connsiteX9" fmla="*/ 1910444 w 2438401"/>
              <a:gd name="connsiteY9" fmla="*/ 212271 h 2659745"/>
              <a:gd name="connsiteX10" fmla="*/ 1747158 w 2438401"/>
              <a:gd name="connsiteY10" fmla="*/ 293914 h 2659745"/>
              <a:gd name="connsiteX11" fmla="*/ 1551215 w 2438401"/>
              <a:gd name="connsiteY11" fmla="*/ 326571 h 2659745"/>
              <a:gd name="connsiteX12" fmla="*/ 1518558 w 2438401"/>
              <a:gd name="connsiteY12" fmla="*/ 522514 h 2659745"/>
              <a:gd name="connsiteX13" fmla="*/ 1322615 w 2438401"/>
              <a:gd name="connsiteY13" fmla="*/ 604157 h 2659745"/>
              <a:gd name="connsiteX14" fmla="*/ 1045029 w 2438401"/>
              <a:gd name="connsiteY14" fmla="*/ 669471 h 2659745"/>
              <a:gd name="connsiteX15" fmla="*/ 898072 w 2438401"/>
              <a:gd name="connsiteY15" fmla="*/ 767442 h 2659745"/>
              <a:gd name="connsiteX16" fmla="*/ 555172 w 2438401"/>
              <a:gd name="connsiteY16" fmla="*/ 751114 h 2659745"/>
              <a:gd name="connsiteX17" fmla="*/ 506187 w 2438401"/>
              <a:gd name="connsiteY17" fmla="*/ 1061357 h 2659745"/>
              <a:gd name="connsiteX18" fmla="*/ 310244 w 2438401"/>
              <a:gd name="connsiteY18" fmla="*/ 1240971 h 2659745"/>
              <a:gd name="connsiteX19" fmla="*/ 457201 w 2438401"/>
              <a:gd name="connsiteY19" fmla="*/ 1518557 h 2659745"/>
              <a:gd name="connsiteX20" fmla="*/ 424544 w 2438401"/>
              <a:gd name="connsiteY20" fmla="*/ 1600200 h 2659745"/>
              <a:gd name="connsiteX21" fmla="*/ 212272 w 2438401"/>
              <a:gd name="connsiteY21" fmla="*/ 1616528 h 2659745"/>
              <a:gd name="connsiteX22" fmla="*/ 16329 w 2438401"/>
              <a:gd name="connsiteY22" fmla="*/ 1861457 h 2659745"/>
              <a:gd name="connsiteX23" fmla="*/ 310244 w 2438401"/>
              <a:gd name="connsiteY23" fmla="*/ 2139042 h 2659745"/>
              <a:gd name="connsiteX24" fmla="*/ 883559 w 2438401"/>
              <a:gd name="connsiteY24" fmla="*/ 2155371 h 2659745"/>
              <a:gd name="connsiteX25" fmla="*/ 1129315 w 2438401"/>
              <a:gd name="connsiteY25" fmla="*/ 2629808 h 2659745"/>
              <a:gd name="connsiteX26" fmla="*/ 1469572 w 2438401"/>
              <a:gd name="connsiteY26" fmla="*/ 2334985 h 2659745"/>
              <a:gd name="connsiteX27" fmla="*/ 1959429 w 2438401"/>
              <a:gd name="connsiteY27" fmla="*/ 2139042 h 2659745"/>
              <a:gd name="connsiteX0" fmla="*/ 1959429 w 2438401"/>
              <a:gd name="connsiteY0" fmla="*/ 2139042 h 2697540"/>
              <a:gd name="connsiteX1" fmla="*/ 2237015 w 2438401"/>
              <a:gd name="connsiteY1" fmla="*/ 1812471 h 2697540"/>
              <a:gd name="connsiteX2" fmla="*/ 2351315 w 2438401"/>
              <a:gd name="connsiteY2" fmla="*/ 1502228 h 2697540"/>
              <a:gd name="connsiteX3" fmla="*/ 2286001 w 2438401"/>
              <a:gd name="connsiteY3" fmla="*/ 1143000 h 2697540"/>
              <a:gd name="connsiteX4" fmla="*/ 1926772 w 2438401"/>
              <a:gd name="connsiteY4" fmla="*/ 898071 h 2697540"/>
              <a:gd name="connsiteX5" fmla="*/ 2041072 w 2438401"/>
              <a:gd name="connsiteY5" fmla="*/ 702128 h 2697540"/>
              <a:gd name="connsiteX6" fmla="*/ 2400301 w 2438401"/>
              <a:gd name="connsiteY6" fmla="*/ 751114 h 2697540"/>
              <a:gd name="connsiteX7" fmla="*/ 2269672 w 2438401"/>
              <a:gd name="connsiteY7" fmla="*/ 408214 h 2697540"/>
              <a:gd name="connsiteX8" fmla="*/ 2057401 w 2438401"/>
              <a:gd name="connsiteY8" fmla="*/ 32657 h 2697540"/>
              <a:gd name="connsiteX9" fmla="*/ 1910444 w 2438401"/>
              <a:gd name="connsiteY9" fmla="*/ 212271 h 2697540"/>
              <a:gd name="connsiteX10" fmla="*/ 1747158 w 2438401"/>
              <a:gd name="connsiteY10" fmla="*/ 293914 h 2697540"/>
              <a:gd name="connsiteX11" fmla="*/ 1551215 w 2438401"/>
              <a:gd name="connsiteY11" fmla="*/ 326571 h 2697540"/>
              <a:gd name="connsiteX12" fmla="*/ 1518558 w 2438401"/>
              <a:gd name="connsiteY12" fmla="*/ 522514 h 2697540"/>
              <a:gd name="connsiteX13" fmla="*/ 1322615 w 2438401"/>
              <a:gd name="connsiteY13" fmla="*/ 604157 h 2697540"/>
              <a:gd name="connsiteX14" fmla="*/ 1045029 w 2438401"/>
              <a:gd name="connsiteY14" fmla="*/ 669471 h 2697540"/>
              <a:gd name="connsiteX15" fmla="*/ 898072 w 2438401"/>
              <a:gd name="connsiteY15" fmla="*/ 767442 h 2697540"/>
              <a:gd name="connsiteX16" fmla="*/ 555172 w 2438401"/>
              <a:gd name="connsiteY16" fmla="*/ 751114 h 2697540"/>
              <a:gd name="connsiteX17" fmla="*/ 506187 w 2438401"/>
              <a:gd name="connsiteY17" fmla="*/ 1061357 h 2697540"/>
              <a:gd name="connsiteX18" fmla="*/ 310244 w 2438401"/>
              <a:gd name="connsiteY18" fmla="*/ 1240971 h 2697540"/>
              <a:gd name="connsiteX19" fmla="*/ 457201 w 2438401"/>
              <a:gd name="connsiteY19" fmla="*/ 1518557 h 2697540"/>
              <a:gd name="connsiteX20" fmla="*/ 424544 w 2438401"/>
              <a:gd name="connsiteY20" fmla="*/ 1600200 h 2697540"/>
              <a:gd name="connsiteX21" fmla="*/ 212272 w 2438401"/>
              <a:gd name="connsiteY21" fmla="*/ 1616528 h 2697540"/>
              <a:gd name="connsiteX22" fmla="*/ 16329 w 2438401"/>
              <a:gd name="connsiteY22" fmla="*/ 1861457 h 2697540"/>
              <a:gd name="connsiteX23" fmla="*/ 310244 w 2438401"/>
              <a:gd name="connsiteY23" fmla="*/ 2139042 h 2697540"/>
              <a:gd name="connsiteX24" fmla="*/ 883559 w 2438401"/>
              <a:gd name="connsiteY24" fmla="*/ 2155371 h 2697540"/>
              <a:gd name="connsiteX25" fmla="*/ 1129315 w 2438401"/>
              <a:gd name="connsiteY25" fmla="*/ 2629808 h 2697540"/>
              <a:gd name="connsiteX26" fmla="*/ 1696360 w 2438401"/>
              <a:gd name="connsiteY26" fmla="*/ 2561772 h 2697540"/>
              <a:gd name="connsiteX27" fmla="*/ 1959429 w 2438401"/>
              <a:gd name="connsiteY27" fmla="*/ 2139042 h 269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38401" h="2697540">
                <a:moveTo>
                  <a:pt x="1959429" y="2139042"/>
                </a:moveTo>
                <a:cubicBezTo>
                  <a:pt x="2049538" y="2014159"/>
                  <a:pt x="2171701" y="1918607"/>
                  <a:pt x="2237015" y="1812471"/>
                </a:cubicBezTo>
                <a:cubicBezTo>
                  <a:pt x="2302329" y="1706335"/>
                  <a:pt x="2343151" y="1613806"/>
                  <a:pt x="2351315" y="1502228"/>
                </a:cubicBezTo>
                <a:cubicBezTo>
                  <a:pt x="2359479" y="1390650"/>
                  <a:pt x="2356758" y="1243693"/>
                  <a:pt x="2286001" y="1143000"/>
                </a:cubicBezTo>
                <a:cubicBezTo>
                  <a:pt x="2215244" y="1042307"/>
                  <a:pt x="1967594" y="971550"/>
                  <a:pt x="1926772" y="898071"/>
                </a:cubicBezTo>
                <a:cubicBezTo>
                  <a:pt x="1885950" y="824592"/>
                  <a:pt x="1962151" y="726621"/>
                  <a:pt x="2041072" y="702128"/>
                </a:cubicBezTo>
                <a:cubicBezTo>
                  <a:pt x="2119993" y="677635"/>
                  <a:pt x="2362201" y="800100"/>
                  <a:pt x="2400301" y="751114"/>
                </a:cubicBezTo>
                <a:cubicBezTo>
                  <a:pt x="2438401" y="702128"/>
                  <a:pt x="2326822" y="527957"/>
                  <a:pt x="2269672" y="408214"/>
                </a:cubicBezTo>
                <a:cubicBezTo>
                  <a:pt x="2212522" y="288471"/>
                  <a:pt x="2117272" y="65314"/>
                  <a:pt x="2057401" y="32657"/>
                </a:cubicBezTo>
                <a:cubicBezTo>
                  <a:pt x="1997530" y="0"/>
                  <a:pt x="1962151" y="168728"/>
                  <a:pt x="1910444" y="212271"/>
                </a:cubicBezTo>
                <a:cubicBezTo>
                  <a:pt x="1858737" y="255814"/>
                  <a:pt x="1807030" y="274864"/>
                  <a:pt x="1747158" y="293914"/>
                </a:cubicBezTo>
                <a:cubicBezTo>
                  <a:pt x="1687287" y="312964"/>
                  <a:pt x="1589315" y="288471"/>
                  <a:pt x="1551215" y="326571"/>
                </a:cubicBezTo>
                <a:cubicBezTo>
                  <a:pt x="1513115" y="364671"/>
                  <a:pt x="1556658" y="476250"/>
                  <a:pt x="1518558" y="522514"/>
                </a:cubicBezTo>
                <a:cubicBezTo>
                  <a:pt x="1480458" y="568778"/>
                  <a:pt x="1401536" y="579664"/>
                  <a:pt x="1322615" y="604157"/>
                </a:cubicBezTo>
                <a:cubicBezTo>
                  <a:pt x="1243694" y="628650"/>
                  <a:pt x="1115786" y="642257"/>
                  <a:pt x="1045029" y="669471"/>
                </a:cubicBezTo>
                <a:cubicBezTo>
                  <a:pt x="974272" y="696685"/>
                  <a:pt x="979715" y="753835"/>
                  <a:pt x="898072" y="767442"/>
                </a:cubicBezTo>
                <a:cubicBezTo>
                  <a:pt x="816429" y="781049"/>
                  <a:pt x="620486" y="702128"/>
                  <a:pt x="555172" y="751114"/>
                </a:cubicBezTo>
                <a:cubicBezTo>
                  <a:pt x="489858" y="800100"/>
                  <a:pt x="547008" y="979714"/>
                  <a:pt x="506187" y="1061357"/>
                </a:cubicBezTo>
                <a:cubicBezTo>
                  <a:pt x="465366" y="1143000"/>
                  <a:pt x="318408" y="1164771"/>
                  <a:pt x="310244" y="1240971"/>
                </a:cubicBezTo>
                <a:cubicBezTo>
                  <a:pt x="302080" y="1317171"/>
                  <a:pt x="438151" y="1458686"/>
                  <a:pt x="457201" y="1518557"/>
                </a:cubicBezTo>
                <a:cubicBezTo>
                  <a:pt x="476251" y="1578429"/>
                  <a:pt x="465366" y="1583872"/>
                  <a:pt x="424544" y="1600200"/>
                </a:cubicBezTo>
                <a:cubicBezTo>
                  <a:pt x="383723" y="1616529"/>
                  <a:pt x="280308" y="1572985"/>
                  <a:pt x="212272" y="1616528"/>
                </a:cubicBezTo>
                <a:cubicBezTo>
                  <a:pt x="144236" y="1660071"/>
                  <a:pt x="0" y="1774371"/>
                  <a:pt x="16329" y="1861457"/>
                </a:cubicBezTo>
                <a:cubicBezTo>
                  <a:pt x="32658" y="1948543"/>
                  <a:pt x="165706" y="2090056"/>
                  <a:pt x="310244" y="2139042"/>
                </a:cubicBezTo>
                <a:cubicBezTo>
                  <a:pt x="454782" y="2188028"/>
                  <a:pt x="747047" y="2073577"/>
                  <a:pt x="883559" y="2155371"/>
                </a:cubicBezTo>
                <a:cubicBezTo>
                  <a:pt x="1020071" y="2237165"/>
                  <a:pt x="993848" y="2562075"/>
                  <a:pt x="1129315" y="2629808"/>
                </a:cubicBezTo>
                <a:cubicBezTo>
                  <a:pt x="1264782" y="2697541"/>
                  <a:pt x="1558008" y="2643566"/>
                  <a:pt x="1696360" y="2561772"/>
                </a:cubicBezTo>
                <a:cubicBezTo>
                  <a:pt x="1834712" y="2479978"/>
                  <a:pt x="1869320" y="2263925"/>
                  <a:pt x="1959429" y="2139042"/>
                </a:cubicBezTo>
                <a:close/>
              </a:path>
            </a:pathLst>
          </a:custGeom>
          <a:solidFill>
            <a:srgbClr val="FFFF00"/>
          </a:solidFill>
          <a:ln w="12700">
            <a:solidFill>
              <a:schemeClr val="bg1"/>
            </a:solidFill>
          </a:ln>
          <a:effectLst>
            <a:outerShdw dist="381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36"/>
          <p:cNvGrpSpPr/>
          <p:nvPr/>
        </p:nvGrpSpPr>
        <p:grpSpPr>
          <a:xfrm>
            <a:off x="5866247" y="4353910"/>
            <a:ext cx="369029" cy="370493"/>
            <a:chOff x="6705600" y="3654879"/>
            <a:chExt cx="685800" cy="688521"/>
          </a:xfrm>
        </p:grpSpPr>
        <p:sp>
          <p:nvSpPr>
            <p:cNvPr id="25" name="Freeform 24"/>
            <p:cNvSpPr/>
            <p:nvPr/>
          </p:nvSpPr>
          <p:spPr>
            <a:xfrm>
              <a:off x="6879772" y="3654879"/>
              <a:ext cx="345621" cy="223156"/>
            </a:xfrm>
            <a:custGeom>
              <a:avLst/>
              <a:gdLst>
                <a:gd name="connsiteX0" fmla="*/ 27214 w 345621"/>
                <a:gd name="connsiteY0" fmla="*/ 2721 h 223156"/>
                <a:gd name="connsiteX1" fmla="*/ 174171 w 345621"/>
                <a:gd name="connsiteY1" fmla="*/ 84364 h 223156"/>
                <a:gd name="connsiteX2" fmla="*/ 337457 w 345621"/>
                <a:gd name="connsiteY2" fmla="*/ 133350 h 223156"/>
                <a:gd name="connsiteX3" fmla="*/ 223157 w 345621"/>
                <a:gd name="connsiteY3" fmla="*/ 214992 h 223156"/>
                <a:gd name="connsiteX4" fmla="*/ 43542 w 345621"/>
                <a:gd name="connsiteY4" fmla="*/ 182335 h 223156"/>
                <a:gd name="connsiteX5" fmla="*/ 10885 w 345621"/>
                <a:gd name="connsiteY5" fmla="*/ 100692 h 223156"/>
                <a:gd name="connsiteX6" fmla="*/ 27214 w 345621"/>
                <a:gd name="connsiteY6" fmla="*/ 2721 h 2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621" h="223156">
                  <a:moveTo>
                    <a:pt x="27214" y="2721"/>
                  </a:moveTo>
                  <a:cubicBezTo>
                    <a:pt x="54428" y="0"/>
                    <a:pt x="122464" y="62593"/>
                    <a:pt x="174171" y="84364"/>
                  </a:cubicBezTo>
                  <a:cubicBezTo>
                    <a:pt x="225878" y="106135"/>
                    <a:pt x="329293" y="111579"/>
                    <a:pt x="337457" y="133350"/>
                  </a:cubicBezTo>
                  <a:cubicBezTo>
                    <a:pt x="345621" y="155121"/>
                    <a:pt x="272143" y="206828"/>
                    <a:pt x="223157" y="214992"/>
                  </a:cubicBezTo>
                  <a:cubicBezTo>
                    <a:pt x="174171" y="223156"/>
                    <a:pt x="78920" y="201385"/>
                    <a:pt x="43542" y="182335"/>
                  </a:cubicBezTo>
                  <a:cubicBezTo>
                    <a:pt x="8164" y="163285"/>
                    <a:pt x="13606" y="125185"/>
                    <a:pt x="10885" y="100692"/>
                  </a:cubicBezTo>
                  <a:cubicBezTo>
                    <a:pt x="8164" y="76199"/>
                    <a:pt x="0" y="5442"/>
                    <a:pt x="27214" y="2721"/>
                  </a:cubicBezTo>
                  <a:close/>
                </a:path>
              </a:pathLst>
            </a:cu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705600" y="4191000"/>
              <a:ext cx="152400" cy="152400"/>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239000" y="3810000"/>
              <a:ext cx="152400" cy="152400"/>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10400" y="4191000"/>
              <a:ext cx="152400" cy="152400"/>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a:off x="5948254" y="3781328"/>
            <a:ext cx="82006" cy="82006"/>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836588" y="3535309"/>
            <a:ext cx="82006" cy="82006"/>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4878889" y="2286000"/>
            <a:ext cx="182219" cy="205337"/>
          </a:xfrm>
          <a:custGeom>
            <a:avLst/>
            <a:gdLst>
              <a:gd name="connsiteX0" fmla="*/ 35379 w 364671"/>
              <a:gd name="connsiteY0" fmla="*/ 24493 h 410936"/>
              <a:gd name="connsiteX1" fmla="*/ 263979 w 364671"/>
              <a:gd name="connsiteY1" fmla="*/ 138793 h 410936"/>
              <a:gd name="connsiteX2" fmla="*/ 361950 w 364671"/>
              <a:gd name="connsiteY2" fmla="*/ 204107 h 410936"/>
              <a:gd name="connsiteX3" fmla="*/ 280307 w 364671"/>
              <a:gd name="connsiteY3" fmla="*/ 351064 h 410936"/>
              <a:gd name="connsiteX4" fmla="*/ 133350 w 364671"/>
              <a:gd name="connsiteY4" fmla="*/ 400050 h 410936"/>
              <a:gd name="connsiteX5" fmla="*/ 51707 w 364671"/>
              <a:gd name="connsiteY5" fmla="*/ 285750 h 410936"/>
              <a:gd name="connsiteX6" fmla="*/ 35379 w 364671"/>
              <a:gd name="connsiteY6" fmla="*/ 24493 h 410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671" h="410936">
                <a:moveTo>
                  <a:pt x="35379" y="24493"/>
                </a:moveTo>
                <a:cubicBezTo>
                  <a:pt x="70758" y="0"/>
                  <a:pt x="209551" y="108857"/>
                  <a:pt x="263979" y="138793"/>
                </a:cubicBezTo>
                <a:cubicBezTo>
                  <a:pt x="318407" y="168729"/>
                  <a:pt x="359229" y="168729"/>
                  <a:pt x="361950" y="204107"/>
                </a:cubicBezTo>
                <a:cubicBezTo>
                  <a:pt x="364671" y="239486"/>
                  <a:pt x="318407" y="318407"/>
                  <a:pt x="280307" y="351064"/>
                </a:cubicBezTo>
                <a:cubicBezTo>
                  <a:pt x="242207" y="383721"/>
                  <a:pt x="171450" y="410936"/>
                  <a:pt x="133350" y="400050"/>
                </a:cubicBezTo>
                <a:cubicBezTo>
                  <a:pt x="95250" y="389164"/>
                  <a:pt x="65314" y="348343"/>
                  <a:pt x="51707" y="285750"/>
                </a:cubicBezTo>
                <a:cubicBezTo>
                  <a:pt x="38100" y="223157"/>
                  <a:pt x="0" y="48986"/>
                  <a:pt x="35379" y="24493"/>
                </a:cubicBezTo>
                <a:close/>
              </a:path>
            </a:pathLst>
          </a:cu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4585162" y="2571568"/>
            <a:ext cx="345401" cy="462349"/>
          </a:xfrm>
          <a:custGeom>
            <a:avLst/>
            <a:gdLst>
              <a:gd name="connsiteX0" fmla="*/ 590550 w 691243"/>
              <a:gd name="connsiteY0" fmla="*/ 40821 h 925286"/>
              <a:gd name="connsiteX1" fmla="*/ 557893 w 691243"/>
              <a:gd name="connsiteY1" fmla="*/ 334735 h 925286"/>
              <a:gd name="connsiteX2" fmla="*/ 508907 w 691243"/>
              <a:gd name="connsiteY2" fmla="*/ 383721 h 925286"/>
              <a:gd name="connsiteX3" fmla="*/ 672193 w 691243"/>
              <a:gd name="connsiteY3" fmla="*/ 693964 h 925286"/>
              <a:gd name="connsiteX4" fmla="*/ 623207 w 691243"/>
              <a:gd name="connsiteY4" fmla="*/ 742950 h 925286"/>
              <a:gd name="connsiteX5" fmla="*/ 378278 w 691243"/>
              <a:gd name="connsiteY5" fmla="*/ 661307 h 925286"/>
              <a:gd name="connsiteX6" fmla="*/ 214993 w 691243"/>
              <a:gd name="connsiteY6" fmla="*/ 693964 h 925286"/>
              <a:gd name="connsiteX7" fmla="*/ 149678 w 691243"/>
              <a:gd name="connsiteY7" fmla="*/ 791935 h 925286"/>
              <a:gd name="connsiteX8" fmla="*/ 68035 w 691243"/>
              <a:gd name="connsiteY8" fmla="*/ 889907 h 925286"/>
              <a:gd name="connsiteX9" fmla="*/ 2721 w 691243"/>
              <a:gd name="connsiteY9" fmla="*/ 579664 h 925286"/>
              <a:gd name="connsiteX10" fmla="*/ 51707 w 691243"/>
              <a:gd name="connsiteY10" fmla="*/ 465364 h 925286"/>
              <a:gd name="connsiteX11" fmla="*/ 100693 w 691243"/>
              <a:gd name="connsiteY11" fmla="*/ 187778 h 925286"/>
              <a:gd name="connsiteX12" fmla="*/ 231321 w 691243"/>
              <a:gd name="connsiteY12" fmla="*/ 24493 h 925286"/>
              <a:gd name="connsiteX13" fmla="*/ 443593 w 691243"/>
              <a:gd name="connsiteY13" fmla="*/ 40821 h 925286"/>
              <a:gd name="connsiteX14" fmla="*/ 508907 w 691243"/>
              <a:gd name="connsiteY14" fmla="*/ 57150 h 925286"/>
              <a:gd name="connsiteX15" fmla="*/ 606878 w 691243"/>
              <a:gd name="connsiteY15" fmla="*/ 155121 h 925286"/>
              <a:gd name="connsiteX0" fmla="*/ 590550 w 691243"/>
              <a:gd name="connsiteY0" fmla="*/ 40821 h 925286"/>
              <a:gd name="connsiteX1" fmla="*/ 557893 w 691243"/>
              <a:gd name="connsiteY1" fmla="*/ 334735 h 925286"/>
              <a:gd name="connsiteX2" fmla="*/ 508907 w 691243"/>
              <a:gd name="connsiteY2" fmla="*/ 383721 h 925286"/>
              <a:gd name="connsiteX3" fmla="*/ 672193 w 691243"/>
              <a:gd name="connsiteY3" fmla="*/ 693964 h 925286"/>
              <a:gd name="connsiteX4" fmla="*/ 623207 w 691243"/>
              <a:gd name="connsiteY4" fmla="*/ 742950 h 925286"/>
              <a:gd name="connsiteX5" fmla="*/ 378278 w 691243"/>
              <a:gd name="connsiteY5" fmla="*/ 661307 h 925286"/>
              <a:gd name="connsiteX6" fmla="*/ 214993 w 691243"/>
              <a:gd name="connsiteY6" fmla="*/ 693964 h 925286"/>
              <a:gd name="connsiteX7" fmla="*/ 149678 w 691243"/>
              <a:gd name="connsiteY7" fmla="*/ 791935 h 925286"/>
              <a:gd name="connsiteX8" fmla="*/ 68035 w 691243"/>
              <a:gd name="connsiteY8" fmla="*/ 889907 h 925286"/>
              <a:gd name="connsiteX9" fmla="*/ 2721 w 691243"/>
              <a:gd name="connsiteY9" fmla="*/ 579664 h 925286"/>
              <a:gd name="connsiteX10" fmla="*/ 51707 w 691243"/>
              <a:gd name="connsiteY10" fmla="*/ 465364 h 925286"/>
              <a:gd name="connsiteX11" fmla="*/ 100693 w 691243"/>
              <a:gd name="connsiteY11" fmla="*/ 187778 h 925286"/>
              <a:gd name="connsiteX12" fmla="*/ 231321 w 691243"/>
              <a:gd name="connsiteY12" fmla="*/ 24493 h 925286"/>
              <a:gd name="connsiteX13" fmla="*/ 443593 w 691243"/>
              <a:gd name="connsiteY13" fmla="*/ 40821 h 925286"/>
              <a:gd name="connsiteX14" fmla="*/ 508907 w 691243"/>
              <a:gd name="connsiteY14" fmla="*/ 57150 h 925286"/>
              <a:gd name="connsiteX15" fmla="*/ 606878 w 691243"/>
              <a:gd name="connsiteY15" fmla="*/ 155121 h 925286"/>
              <a:gd name="connsiteX16" fmla="*/ 590550 w 691243"/>
              <a:gd name="connsiteY16" fmla="*/ 40821 h 925286"/>
              <a:gd name="connsiteX0" fmla="*/ 606878 w 691243"/>
              <a:gd name="connsiteY0" fmla="*/ 155121 h 925286"/>
              <a:gd name="connsiteX1" fmla="*/ 557893 w 691243"/>
              <a:gd name="connsiteY1" fmla="*/ 334735 h 925286"/>
              <a:gd name="connsiteX2" fmla="*/ 508907 w 691243"/>
              <a:gd name="connsiteY2" fmla="*/ 383721 h 925286"/>
              <a:gd name="connsiteX3" fmla="*/ 672193 w 691243"/>
              <a:gd name="connsiteY3" fmla="*/ 693964 h 925286"/>
              <a:gd name="connsiteX4" fmla="*/ 623207 w 691243"/>
              <a:gd name="connsiteY4" fmla="*/ 742950 h 925286"/>
              <a:gd name="connsiteX5" fmla="*/ 378278 w 691243"/>
              <a:gd name="connsiteY5" fmla="*/ 661307 h 925286"/>
              <a:gd name="connsiteX6" fmla="*/ 214993 w 691243"/>
              <a:gd name="connsiteY6" fmla="*/ 693964 h 925286"/>
              <a:gd name="connsiteX7" fmla="*/ 149678 w 691243"/>
              <a:gd name="connsiteY7" fmla="*/ 791935 h 925286"/>
              <a:gd name="connsiteX8" fmla="*/ 68035 w 691243"/>
              <a:gd name="connsiteY8" fmla="*/ 889907 h 925286"/>
              <a:gd name="connsiteX9" fmla="*/ 2721 w 691243"/>
              <a:gd name="connsiteY9" fmla="*/ 579664 h 925286"/>
              <a:gd name="connsiteX10" fmla="*/ 51707 w 691243"/>
              <a:gd name="connsiteY10" fmla="*/ 465364 h 925286"/>
              <a:gd name="connsiteX11" fmla="*/ 100693 w 691243"/>
              <a:gd name="connsiteY11" fmla="*/ 187778 h 925286"/>
              <a:gd name="connsiteX12" fmla="*/ 231321 w 691243"/>
              <a:gd name="connsiteY12" fmla="*/ 24493 h 925286"/>
              <a:gd name="connsiteX13" fmla="*/ 443593 w 691243"/>
              <a:gd name="connsiteY13" fmla="*/ 40821 h 925286"/>
              <a:gd name="connsiteX14" fmla="*/ 508907 w 691243"/>
              <a:gd name="connsiteY14" fmla="*/ 57150 h 925286"/>
              <a:gd name="connsiteX15" fmla="*/ 606878 w 691243"/>
              <a:gd name="connsiteY15" fmla="*/ 155121 h 92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243" h="925286">
                <a:moveTo>
                  <a:pt x="606878" y="155121"/>
                </a:moveTo>
                <a:lnTo>
                  <a:pt x="557893" y="334735"/>
                </a:lnTo>
                <a:cubicBezTo>
                  <a:pt x="544286" y="391885"/>
                  <a:pt x="489857" y="323850"/>
                  <a:pt x="508907" y="383721"/>
                </a:cubicBezTo>
                <a:cubicBezTo>
                  <a:pt x="527957" y="443593"/>
                  <a:pt x="653143" y="634093"/>
                  <a:pt x="672193" y="693964"/>
                </a:cubicBezTo>
                <a:cubicBezTo>
                  <a:pt x="691243" y="753836"/>
                  <a:pt x="672193" y="748393"/>
                  <a:pt x="623207" y="742950"/>
                </a:cubicBezTo>
                <a:cubicBezTo>
                  <a:pt x="574221" y="737507"/>
                  <a:pt x="446314" y="669471"/>
                  <a:pt x="378278" y="661307"/>
                </a:cubicBezTo>
                <a:cubicBezTo>
                  <a:pt x="310242" y="653143"/>
                  <a:pt x="253093" y="672193"/>
                  <a:pt x="214993" y="693964"/>
                </a:cubicBezTo>
                <a:cubicBezTo>
                  <a:pt x="176893" y="715735"/>
                  <a:pt x="174171" y="759278"/>
                  <a:pt x="149678" y="791935"/>
                </a:cubicBezTo>
                <a:cubicBezTo>
                  <a:pt x="125185" y="824592"/>
                  <a:pt x="92528" y="925286"/>
                  <a:pt x="68035" y="889907"/>
                </a:cubicBezTo>
                <a:cubicBezTo>
                  <a:pt x="43542" y="854528"/>
                  <a:pt x="5442" y="650421"/>
                  <a:pt x="2721" y="579664"/>
                </a:cubicBezTo>
                <a:cubicBezTo>
                  <a:pt x="0" y="508907"/>
                  <a:pt x="35378" y="530678"/>
                  <a:pt x="51707" y="465364"/>
                </a:cubicBezTo>
                <a:cubicBezTo>
                  <a:pt x="68036" y="400050"/>
                  <a:pt x="70757" y="261257"/>
                  <a:pt x="100693" y="187778"/>
                </a:cubicBezTo>
                <a:cubicBezTo>
                  <a:pt x="130629" y="114300"/>
                  <a:pt x="174171" y="48986"/>
                  <a:pt x="231321" y="24493"/>
                </a:cubicBezTo>
                <a:cubicBezTo>
                  <a:pt x="288471" y="0"/>
                  <a:pt x="397329" y="35378"/>
                  <a:pt x="443593" y="40821"/>
                </a:cubicBezTo>
                <a:cubicBezTo>
                  <a:pt x="489857" y="46264"/>
                  <a:pt x="481693" y="38100"/>
                  <a:pt x="508907" y="57150"/>
                </a:cubicBezTo>
                <a:cubicBezTo>
                  <a:pt x="536121" y="76200"/>
                  <a:pt x="615042" y="127907"/>
                  <a:pt x="606878" y="155121"/>
                </a:cubicBezTo>
                <a:close/>
              </a:path>
            </a:pathLst>
          </a:custGeom>
          <a:solidFill>
            <a:srgbClr val="FFFF00"/>
          </a:solidFill>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p:cNvSpPr txBox="1"/>
          <p:nvPr/>
        </p:nvSpPr>
        <p:spPr>
          <a:xfrm>
            <a:off x="7256329" y="4338935"/>
            <a:ext cx="1963871" cy="461665"/>
          </a:xfrm>
          <a:prstGeom prst="rect">
            <a:avLst/>
          </a:prstGeom>
          <a:noFill/>
        </p:spPr>
        <p:txBody>
          <a:bodyPr wrap="none" rtlCol="0">
            <a:spAutoFit/>
          </a:bodyPr>
          <a:lstStyle/>
          <a:p>
            <a:r>
              <a:rPr lang="en-US" sz="2400" b="1" u="sng" dirty="0" smtClean="0"/>
              <a:t>Chaco Culture</a:t>
            </a:r>
            <a:endParaRPr lang="en-US" sz="2400" b="1" u="sng" dirty="0"/>
          </a:p>
        </p:txBody>
      </p:sp>
      <p:sp>
        <p:nvSpPr>
          <p:cNvPr id="38" name="TextBox 37"/>
          <p:cNvSpPr txBox="1"/>
          <p:nvPr/>
        </p:nvSpPr>
        <p:spPr>
          <a:xfrm>
            <a:off x="7264563" y="3801070"/>
            <a:ext cx="1650837" cy="461665"/>
          </a:xfrm>
          <a:prstGeom prst="rect">
            <a:avLst/>
          </a:prstGeom>
          <a:noFill/>
        </p:spPr>
        <p:txBody>
          <a:bodyPr wrap="none" rtlCol="0">
            <a:spAutoFit/>
          </a:bodyPr>
          <a:lstStyle/>
          <a:p>
            <a:r>
              <a:rPr lang="en-US" sz="2400" b="1" u="sng" dirty="0" smtClean="0"/>
              <a:t>Aztec Ruins</a:t>
            </a:r>
            <a:endParaRPr lang="en-US" sz="2400" b="1" u="sng" dirty="0"/>
          </a:p>
        </p:txBody>
      </p:sp>
      <p:sp useBgFill="1">
        <p:nvSpPr>
          <p:cNvPr id="39" name="TextBox 38"/>
          <p:cNvSpPr txBox="1"/>
          <p:nvPr/>
        </p:nvSpPr>
        <p:spPr>
          <a:xfrm>
            <a:off x="6507316" y="3272135"/>
            <a:ext cx="2636684" cy="461665"/>
          </a:xfrm>
          <a:prstGeom prst="rect">
            <a:avLst/>
          </a:prstGeom>
        </p:spPr>
        <p:txBody>
          <a:bodyPr wrap="none" rtlCol="0">
            <a:spAutoFit/>
          </a:bodyPr>
          <a:lstStyle/>
          <a:p>
            <a:r>
              <a:rPr lang="en-US" sz="2400" b="1" u="sng" dirty="0" smtClean="0"/>
              <a:t>Canyon of Ancients</a:t>
            </a:r>
            <a:endParaRPr lang="en-US" sz="2400" b="1" u="sng" dirty="0"/>
          </a:p>
        </p:txBody>
      </p:sp>
      <p:sp useBgFill="1">
        <p:nvSpPr>
          <p:cNvPr id="40" name="TextBox 39"/>
          <p:cNvSpPr txBox="1"/>
          <p:nvPr/>
        </p:nvSpPr>
        <p:spPr>
          <a:xfrm>
            <a:off x="3733800" y="4114800"/>
            <a:ext cx="1386470" cy="461665"/>
          </a:xfrm>
          <a:prstGeom prst="rect">
            <a:avLst/>
          </a:prstGeom>
        </p:spPr>
        <p:txBody>
          <a:bodyPr wrap="none" rtlCol="0">
            <a:spAutoFit/>
          </a:bodyPr>
          <a:lstStyle/>
          <a:p>
            <a:r>
              <a:rPr lang="en-US" sz="2400" b="1" u="sng" dirty="0" smtClean="0"/>
              <a:t>Escalante</a:t>
            </a:r>
            <a:endParaRPr lang="en-US" sz="2400" b="1" u="sng" dirty="0"/>
          </a:p>
        </p:txBody>
      </p:sp>
      <p:sp>
        <p:nvSpPr>
          <p:cNvPr id="41" name="TextBox 40"/>
          <p:cNvSpPr txBox="1"/>
          <p:nvPr/>
        </p:nvSpPr>
        <p:spPr>
          <a:xfrm>
            <a:off x="7329977" y="2510135"/>
            <a:ext cx="1814023" cy="461665"/>
          </a:xfrm>
          <a:prstGeom prst="rect">
            <a:avLst/>
          </a:prstGeom>
          <a:noFill/>
        </p:spPr>
        <p:txBody>
          <a:bodyPr wrap="none" rtlCol="0">
            <a:spAutoFit/>
          </a:bodyPr>
          <a:lstStyle/>
          <a:p>
            <a:r>
              <a:rPr lang="en-US" sz="2400" b="1" u="sng" dirty="0" err="1" smtClean="0"/>
              <a:t>Canyonlands</a:t>
            </a:r>
            <a:endParaRPr lang="en-US" sz="2400" b="1" u="sng" dirty="0"/>
          </a:p>
        </p:txBody>
      </p:sp>
      <p:sp>
        <p:nvSpPr>
          <p:cNvPr id="42" name="TextBox 41"/>
          <p:cNvSpPr txBox="1"/>
          <p:nvPr/>
        </p:nvSpPr>
        <p:spPr>
          <a:xfrm>
            <a:off x="7315200" y="2052935"/>
            <a:ext cx="1047531" cy="461665"/>
          </a:xfrm>
          <a:prstGeom prst="rect">
            <a:avLst/>
          </a:prstGeom>
          <a:noFill/>
        </p:spPr>
        <p:txBody>
          <a:bodyPr wrap="none" rtlCol="0">
            <a:spAutoFit/>
          </a:bodyPr>
          <a:lstStyle/>
          <a:p>
            <a:r>
              <a:rPr lang="en-US" sz="2400" b="1" u="sng" dirty="0" smtClean="0"/>
              <a:t>Arches</a:t>
            </a:r>
            <a:endParaRPr lang="en-US" sz="2400" b="1" u="sng" dirty="0"/>
          </a:p>
        </p:txBody>
      </p:sp>
      <p:sp>
        <p:nvSpPr>
          <p:cNvPr id="47" name="Freeform 46"/>
          <p:cNvSpPr/>
          <p:nvPr/>
        </p:nvSpPr>
        <p:spPr>
          <a:xfrm>
            <a:off x="5709557" y="4490357"/>
            <a:ext cx="854529" cy="2334986"/>
          </a:xfrm>
          <a:custGeom>
            <a:avLst/>
            <a:gdLst>
              <a:gd name="connsiteX0" fmla="*/ 854529 w 854529"/>
              <a:gd name="connsiteY0" fmla="*/ 2334986 h 2334986"/>
              <a:gd name="connsiteX1" fmla="*/ 642257 w 854529"/>
              <a:gd name="connsiteY1" fmla="*/ 2122714 h 2334986"/>
              <a:gd name="connsiteX2" fmla="*/ 511629 w 854529"/>
              <a:gd name="connsiteY2" fmla="*/ 1910443 h 2334986"/>
              <a:gd name="connsiteX3" fmla="*/ 70757 w 854529"/>
              <a:gd name="connsiteY3" fmla="*/ 424543 h 2334986"/>
              <a:gd name="connsiteX4" fmla="*/ 87086 w 854529"/>
              <a:gd name="connsiteY4" fmla="*/ 0 h 23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529" h="2334986">
                <a:moveTo>
                  <a:pt x="854529" y="2334986"/>
                </a:moveTo>
                <a:cubicBezTo>
                  <a:pt x="776968" y="2264228"/>
                  <a:pt x="699407" y="2193471"/>
                  <a:pt x="642257" y="2122714"/>
                </a:cubicBezTo>
                <a:cubicBezTo>
                  <a:pt x="585107" y="2051957"/>
                  <a:pt x="606879" y="2193472"/>
                  <a:pt x="511629" y="1910443"/>
                </a:cubicBezTo>
                <a:cubicBezTo>
                  <a:pt x="416379" y="1627415"/>
                  <a:pt x="141514" y="742950"/>
                  <a:pt x="70757" y="424543"/>
                </a:cubicBezTo>
                <a:cubicBezTo>
                  <a:pt x="0" y="106136"/>
                  <a:pt x="43543" y="53068"/>
                  <a:pt x="87086" y="0"/>
                </a:cubicBezTo>
              </a:path>
            </a:pathLst>
          </a:custGeom>
          <a:ln w="76200">
            <a:solidFill>
              <a:srgbClr val="FF0000"/>
            </a:solidFill>
            <a:prstDash val="sysDot"/>
          </a:ln>
          <a:effectLst>
            <a:outerShdw dist="50800" dir="3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812971" y="3810000"/>
            <a:ext cx="130629" cy="631371"/>
          </a:xfrm>
          <a:custGeom>
            <a:avLst/>
            <a:gdLst>
              <a:gd name="connsiteX0" fmla="*/ 0 w 65315"/>
              <a:gd name="connsiteY0" fmla="*/ 489857 h 489857"/>
              <a:gd name="connsiteX1" fmla="*/ 32658 w 65315"/>
              <a:gd name="connsiteY1" fmla="*/ 277586 h 489857"/>
              <a:gd name="connsiteX2" fmla="*/ 65315 w 65315"/>
              <a:gd name="connsiteY2" fmla="*/ 0 h 489857"/>
            </a:gdLst>
            <a:ahLst/>
            <a:cxnLst>
              <a:cxn ang="0">
                <a:pos x="connsiteX0" y="connsiteY0"/>
              </a:cxn>
              <a:cxn ang="0">
                <a:pos x="connsiteX1" y="connsiteY1"/>
              </a:cxn>
              <a:cxn ang="0">
                <a:pos x="connsiteX2" y="connsiteY2"/>
              </a:cxn>
            </a:cxnLst>
            <a:rect l="l" t="t" r="r" b="b"/>
            <a:pathLst>
              <a:path w="65315" h="489857">
                <a:moveTo>
                  <a:pt x="0" y="489857"/>
                </a:moveTo>
                <a:cubicBezTo>
                  <a:pt x="10886" y="424543"/>
                  <a:pt x="21772" y="359229"/>
                  <a:pt x="32658" y="277586"/>
                </a:cubicBezTo>
                <a:cubicBezTo>
                  <a:pt x="43544" y="195943"/>
                  <a:pt x="57151" y="48986"/>
                  <a:pt x="65315" y="0"/>
                </a:cubicBezTo>
              </a:path>
            </a:pathLst>
          </a:custGeom>
          <a:ln w="76200">
            <a:solidFill>
              <a:srgbClr val="FF0000"/>
            </a:solidFill>
            <a:prstDash val="sysDot"/>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5780314" y="3657600"/>
            <a:ext cx="81643" cy="146957"/>
          </a:xfrm>
          <a:custGeom>
            <a:avLst/>
            <a:gdLst>
              <a:gd name="connsiteX0" fmla="*/ 81643 w 81643"/>
              <a:gd name="connsiteY0" fmla="*/ 146957 h 146957"/>
              <a:gd name="connsiteX1" fmla="*/ 0 w 81643"/>
              <a:gd name="connsiteY1" fmla="*/ 0 h 146957"/>
            </a:gdLst>
            <a:ahLst/>
            <a:cxnLst>
              <a:cxn ang="0">
                <a:pos x="connsiteX0" y="connsiteY0"/>
              </a:cxn>
              <a:cxn ang="0">
                <a:pos x="connsiteX1" y="connsiteY1"/>
              </a:cxn>
            </a:cxnLst>
            <a:rect l="l" t="t" r="r" b="b"/>
            <a:pathLst>
              <a:path w="81643" h="146957">
                <a:moveTo>
                  <a:pt x="81643" y="146957"/>
                </a:moveTo>
                <a:cubicBezTo>
                  <a:pt x="48986" y="100693"/>
                  <a:pt x="16329" y="54429"/>
                  <a:pt x="0" y="0"/>
                </a:cubicBezTo>
              </a:path>
            </a:pathLst>
          </a:custGeom>
          <a:ln w="76200">
            <a:solidFill>
              <a:srgbClr val="FF0000"/>
            </a:solidFill>
            <a:prstDash val="sysDot"/>
          </a:ln>
          <a:effectLst>
            <a:outerShdw blurRad="50800" dist="50800" dir="3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3771900" y="3532414"/>
            <a:ext cx="2035628" cy="484414"/>
          </a:xfrm>
          <a:custGeom>
            <a:avLst/>
            <a:gdLst>
              <a:gd name="connsiteX0" fmla="*/ 1975757 w 2035628"/>
              <a:gd name="connsiteY0" fmla="*/ 108857 h 484414"/>
              <a:gd name="connsiteX1" fmla="*/ 1975757 w 2035628"/>
              <a:gd name="connsiteY1" fmla="*/ 10886 h 484414"/>
              <a:gd name="connsiteX2" fmla="*/ 1616529 w 2035628"/>
              <a:gd name="connsiteY2" fmla="*/ 43543 h 484414"/>
              <a:gd name="connsiteX3" fmla="*/ 1224643 w 2035628"/>
              <a:gd name="connsiteY3" fmla="*/ 125186 h 484414"/>
              <a:gd name="connsiteX4" fmla="*/ 832757 w 2035628"/>
              <a:gd name="connsiteY4" fmla="*/ 239486 h 484414"/>
              <a:gd name="connsiteX5" fmla="*/ 571500 w 2035628"/>
              <a:gd name="connsiteY5" fmla="*/ 239486 h 484414"/>
              <a:gd name="connsiteX6" fmla="*/ 65314 w 2035628"/>
              <a:gd name="connsiteY6" fmla="*/ 468086 h 484414"/>
              <a:gd name="connsiteX7" fmla="*/ 179614 w 2035628"/>
              <a:gd name="connsiteY7" fmla="*/ 337457 h 484414"/>
              <a:gd name="connsiteX8" fmla="*/ 244929 w 2035628"/>
              <a:gd name="connsiteY8" fmla="*/ 239486 h 48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628" h="484414">
                <a:moveTo>
                  <a:pt x="1975757" y="108857"/>
                </a:moveTo>
                <a:cubicBezTo>
                  <a:pt x="2005692" y="65314"/>
                  <a:pt x="2035628" y="21772"/>
                  <a:pt x="1975757" y="10886"/>
                </a:cubicBezTo>
                <a:cubicBezTo>
                  <a:pt x="1915886" y="0"/>
                  <a:pt x="1741715" y="24493"/>
                  <a:pt x="1616529" y="43543"/>
                </a:cubicBezTo>
                <a:cubicBezTo>
                  <a:pt x="1491343" y="62593"/>
                  <a:pt x="1355271" y="92529"/>
                  <a:pt x="1224643" y="125186"/>
                </a:cubicBezTo>
                <a:cubicBezTo>
                  <a:pt x="1094015" y="157843"/>
                  <a:pt x="941614" y="220436"/>
                  <a:pt x="832757" y="239486"/>
                </a:cubicBezTo>
                <a:cubicBezTo>
                  <a:pt x="723900" y="258536"/>
                  <a:pt x="699407" y="201386"/>
                  <a:pt x="571500" y="239486"/>
                </a:cubicBezTo>
                <a:cubicBezTo>
                  <a:pt x="443593" y="277586"/>
                  <a:pt x="130628" y="451758"/>
                  <a:pt x="65314" y="468086"/>
                </a:cubicBezTo>
                <a:cubicBezTo>
                  <a:pt x="0" y="484414"/>
                  <a:pt x="149678" y="375557"/>
                  <a:pt x="179614" y="337457"/>
                </a:cubicBezTo>
                <a:cubicBezTo>
                  <a:pt x="209550" y="299357"/>
                  <a:pt x="227239" y="269421"/>
                  <a:pt x="244929" y="239486"/>
                </a:cubicBezTo>
              </a:path>
            </a:pathLst>
          </a:custGeom>
          <a:ln w="76200">
            <a:solidFill>
              <a:srgbClr val="FF0000"/>
            </a:solidFill>
            <a:prstDash val="sysDot"/>
          </a:ln>
          <a:effectLst>
            <a:outerShdw dist="50800" dir="9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3984171" y="2694214"/>
            <a:ext cx="1028700" cy="1028700"/>
          </a:xfrm>
          <a:custGeom>
            <a:avLst/>
            <a:gdLst>
              <a:gd name="connsiteX0" fmla="*/ 0 w 1028700"/>
              <a:gd name="connsiteY0" fmla="*/ 1028700 h 1028700"/>
              <a:gd name="connsiteX1" fmla="*/ 310243 w 1028700"/>
              <a:gd name="connsiteY1" fmla="*/ 800100 h 1028700"/>
              <a:gd name="connsiteX2" fmla="*/ 440872 w 1028700"/>
              <a:gd name="connsiteY2" fmla="*/ 522515 h 1028700"/>
              <a:gd name="connsiteX3" fmla="*/ 816429 w 1028700"/>
              <a:gd name="connsiteY3" fmla="*/ 342900 h 1028700"/>
              <a:gd name="connsiteX4" fmla="*/ 1028700 w 1028700"/>
              <a:gd name="connsiteY4" fmla="*/ 0 h 1028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 h="1028700">
                <a:moveTo>
                  <a:pt x="0" y="1028700"/>
                </a:moveTo>
                <a:cubicBezTo>
                  <a:pt x="118382" y="956582"/>
                  <a:pt x="236764" y="884464"/>
                  <a:pt x="310243" y="800100"/>
                </a:cubicBezTo>
                <a:cubicBezTo>
                  <a:pt x="383722" y="715736"/>
                  <a:pt x="356508" y="598715"/>
                  <a:pt x="440872" y="522515"/>
                </a:cubicBezTo>
                <a:cubicBezTo>
                  <a:pt x="525236" y="446315"/>
                  <a:pt x="718458" y="429986"/>
                  <a:pt x="816429" y="342900"/>
                </a:cubicBezTo>
                <a:cubicBezTo>
                  <a:pt x="914400" y="255814"/>
                  <a:pt x="971550" y="127907"/>
                  <a:pt x="1028700" y="0"/>
                </a:cubicBezTo>
              </a:path>
            </a:pathLst>
          </a:custGeom>
          <a:ln w="76200">
            <a:solidFill>
              <a:srgbClr val="FF0000"/>
            </a:solidFill>
            <a:prstDash val="sysDot"/>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Freeform 58"/>
          <p:cNvSpPr/>
          <p:nvPr/>
        </p:nvSpPr>
        <p:spPr>
          <a:xfrm>
            <a:off x="4898571" y="2476500"/>
            <a:ext cx="97972" cy="250371"/>
          </a:xfrm>
          <a:custGeom>
            <a:avLst/>
            <a:gdLst>
              <a:gd name="connsiteX0" fmla="*/ 97972 w 97972"/>
              <a:gd name="connsiteY0" fmla="*/ 250371 h 250371"/>
              <a:gd name="connsiteX1" fmla="*/ 16329 w 97972"/>
              <a:gd name="connsiteY1" fmla="*/ 38100 h 250371"/>
              <a:gd name="connsiteX2" fmla="*/ 0 w 97972"/>
              <a:gd name="connsiteY2" fmla="*/ 21771 h 250371"/>
            </a:gdLst>
            <a:ahLst/>
            <a:cxnLst>
              <a:cxn ang="0">
                <a:pos x="connsiteX0" y="connsiteY0"/>
              </a:cxn>
              <a:cxn ang="0">
                <a:pos x="connsiteX1" y="connsiteY1"/>
              </a:cxn>
              <a:cxn ang="0">
                <a:pos x="connsiteX2" y="connsiteY2"/>
              </a:cxn>
            </a:cxnLst>
            <a:rect l="l" t="t" r="r" b="b"/>
            <a:pathLst>
              <a:path w="97972" h="250371">
                <a:moveTo>
                  <a:pt x="97972" y="250371"/>
                </a:moveTo>
                <a:cubicBezTo>
                  <a:pt x="70758" y="179614"/>
                  <a:pt x="32658" y="76200"/>
                  <a:pt x="16329" y="38100"/>
                </a:cubicBezTo>
                <a:cubicBezTo>
                  <a:pt x="0" y="0"/>
                  <a:pt x="2721" y="32657"/>
                  <a:pt x="0" y="21771"/>
                </a:cubicBezTo>
              </a:path>
            </a:pathLst>
          </a:custGeom>
          <a:ln w="76200">
            <a:solidFill>
              <a:srgbClr val="FF0000"/>
            </a:solidFill>
            <a:prstDash val="sysDot"/>
          </a:ln>
          <a:effectLst>
            <a:outerShdw dist="50800" dir="3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5" name="Group 64"/>
          <p:cNvGrpSpPr/>
          <p:nvPr/>
        </p:nvGrpSpPr>
        <p:grpSpPr>
          <a:xfrm>
            <a:off x="0" y="1905000"/>
            <a:ext cx="7162800" cy="4839844"/>
            <a:chOff x="228600" y="2133600"/>
            <a:chExt cx="6934200" cy="4611244"/>
          </a:xfrm>
        </p:grpSpPr>
        <p:pic>
          <p:nvPicPr>
            <p:cNvPr id="63" name="Picture 7" descr="https://3.bp.blogspot.com/-K1Pon1eD4yE/UlAipUWV9lI/AAAAAAAAVF8/Ewd6SnjfM3E/s400/Aztec+Ruins+136.JPG"/>
            <p:cNvPicPr>
              <a:picLocks noChangeAspect="1" noChangeArrowheads="1"/>
            </p:cNvPicPr>
            <p:nvPr/>
          </p:nvPicPr>
          <p:blipFill>
            <a:blip r:embed="rId3" cstate="print"/>
            <a:srcRect/>
            <a:stretch>
              <a:fillRect/>
            </a:stretch>
          </p:blipFill>
          <p:spPr bwMode="auto">
            <a:xfrm>
              <a:off x="228600" y="2133600"/>
              <a:ext cx="6934200" cy="4611244"/>
            </a:xfrm>
            <a:prstGeom prst="rect">
              <a:avLst/>
            </a:prstGeom>
            <a:noFill/>
            <a:ln w="127000">
              <a:solidFill>
                <a:schemeClr val="bg1"/>
              </a:solidFill>
            </a:ln>
          </p:spPr>
        </p:pic>
        <p:sp>
          <p:nvSpPr>
            <p:cNvPr id="64" name="TextBox 63"/>
            <p:cNvSpPr txBox="1"/>
            <p:nvPr/>
          </p:nvSpPr>
          <p:spPr>
            <a:xfrm>
              <a:off x="381000" y="6172200"/>
              <a:ext cx="2646815" cy="461665"/>
            </a:xfrm>
            <a:prstGeom prst="rect">
              <a:avLst/>
            </a:prstGeom>
            <a:noFill/>
          </p:spPr>
          <p:txBody>
            <a:bodyPr wrap="none" rtlCol="0">
              <a:spAutoFit/>
            </a:bodyPr>
            <a:lstStyle/>
            <a:p>
              <a:r>
                <a:rPr lang="en-US" sz="2400" dirty="0" smtClean="0">
                  <a:solidFill>
                    <a:schemeClr val="bg1"/>
                  </a:solidFill>
                </a:rPr>
                <a:t>Restored Great </a:t>
              </a:r>
              <a:r>
                <a:rPr lang="en-US" sz="2400" dirty="0" err="1" smtClean="0">
                  <a:solidFill>
                    <a:schemeClr val="bg1"/>
                  </a:solidFill>
                </a:rPr>
                <a:t>Kiva</a:t>
              </a:r>
              <a:endParaRPr lang="en-US" sz="2400" dirty="0">
                <a:solidFill>
                  <a:schemeClr val="bg1"/>
                </a:solidFill>
              </a:endParaRPr>
            </a:p>
          </p:txBody>
        </p:sp>
      </p:grpSp>
      <p:grpSp>
        <p:nvGrpSpPr>
          <p:cNvPr id="61" name="Group 60"/>
          <p:cNvGrpSpPr/>
          <p:nvPr/>
        </p:nvGrpSpPr>
        <p:grpSpPr>
          <a:xfrm>
            <a:off x="0" y="2133600"/>
            <a:ext cx="6934200" cy="4626406"/>
            <a:chOff x="152400" y="1981200"/>
            <a:chExt cx="6934200" cy="4626406"/>
          </a:xfrm>
        </p:grpSpPr>
        <p:pic>
          <p:nvPicPr>
            <p:cNvPr id="52" name="Picture 2"/>
            <p:cNvPicPr>
              <a:picLocks noChangeAspect="1" noChangeArrowheads="1"/>
            </p:cNvPicPr>
            <p:nvPr/>
          </p:nvPicPr>
          <p:blipFill>
            <a:blip r:embed="rId4" cstate="print"/>
            <a:srcRect/>
            <a:stretch>
              <a:fillRect/>
            </a:stretch>
          </p:blipFill>
          <p:spPr bwMode="auto">
            <a:xfrm>
              <a:off x="152400" y="1981200"/>
              <a:ext cx="6934200" cy="4626406"/>
            </a:xfrm>
            <a:prstGeom prst="rect">
              <a:avLst/>
            </a:prstGeom>
            <a:noFill/>
            <a:ln w="127000">
              <a:solidFill>
                <a:schemeClr val="bg1"/>
              </a:solidFill>
              <a:miter lim="800000"/>
              <a:headEnd/>
              <a:tailEnd/>
            </a:ln>
            <a:effectLst/>
          </p:spPr>
        </p:pic>
        <p:sp>
          <p:nvSpPr>
            <p:cNvPr id="58" name="TextBox 57"/>
            <p:cNvSpPr txBox="1"/>
            <p:nvPr/>
          </p:nvSpPr>
          <p:spPr>
            <a:xfrm>
              <a:off x="381000" y="1981200"/>
              <a:ext cx="1991443" cy="461665"/>
            </a:xfrm>
            <a:prstGeom prst="rect">
              <a:avLst/>
            </a:prstGeom>
            <a:noFill/>
          </p:spPr>
          <p:txBody>
            <a:bodyPr wrap="none" rtlCol="0">
              <a:spAutoFit/>
            </a:bodyPr>
            <a:lstStyle/>
            <a:p>
              <a:r>
                <a:rPr lang="en-US" sz="2400" dirty="0" smtClean="0"/>
                <a:t>Pueblo Bonito</a:t>
              </a:r>
              <a:endParaRPr lang="en-US" sz="2400" dirty="0"/>
            </a:p>
          </p:txBody>
        </p:sp>
      </p:grpSp>
      <p:grpSp>
        <p:nvGrpSpPr>
          <p:cNvPr id="68" name="Group 67"/>
          <p:cNvGrpSpPr/>
          <p:nvPr/>
        </p:nvGrpSpPr>
        <p:grpSpPr>
          <a:xfrm>
            <a:off x="0" y="2819400"/>
            <a:ext cx="6400800" cy="3918956"/>
            <a:chOff x="141259" y="2338216"/>
            <a:chExt cx="6540243" cy="4372730"/>
          </a:xfrm>
        </p:grpSpPr>
        <p:pic>
          <p:nvPicPr>
            <p:cNvPr id="66" name="Picture 2" descr="https://www.uncovercolorado.com/wp-content/uploads/2020/08/canyons-of-the-ancients-nm-kiva-colorado.jpg"/>
            <p:cNvPicPr>
              <a:picLocks noChangeAspect="1" noChangeArrowheads="1"/>
            </p:cNvPicPr>
            <p:nvPr/>
          </p:nvPicPr>
          <p:blipFill>
            <a:blip r:embed="rId5" cstate="print"/>
            <a:srcRect t="2439"/>
            <a:stretch>
              <a:fillRect/>
            </a:stretch>
          </p:blipFill>
          <p:spPr bwMode="auto">
            <a:xfrm>
              <a:off x="141259" y="2459788"/>
              <a:ext cx="6540243" cy="4251158"/>
            </a:xfrm>
            <a:prstGeom prst="rect">
              <a:avLst/>
            </a:prstGeom>
            <a:noFill/>
            <a:ln w="127000">
              <a:solidFill>
                <a:schemeClr val="bg1"/>
              </a:solidFill>
            </a:ln>
          </p:spPr>
        </p:pic>
        <p:sp>
          <p:nvSpPr>
            <p:cNvPr id="67" name="TextBox 66"/>
            <p:cNvSpPr txBox="1"/>
            <p:nvPr/>
          </p:nvSpPr>
          <p:spPr>
            <a:xfrm>
              <a:off x="3644961" y="2338216"/>
              <a:ext cx="2298258" cy="461665"/>
            </a:xfrm>
            <a:prstGeom prst="rect">
              <a:avLst/>
            </a:prstGeom>
            <a:noFill/>
          </p:spPr>
          <p:txBody>
            <a:bodyPr wrap="none" rtlCol="0">
              <a:spAutoFit/>
            </a:bodyPr>
            <a:lstStyle/>
            <a:p>
              <a:r>
                <a:rPr lang="en-US" sz="2400" dirty="0" smtClean="0"/>
                <a:t>Escalante Pueblo</a:t>
              </a:r>
              <a:endParaRPr lang="en-US" sz="2400" dirty="0"/>
            </a:p>
          </p:txBody>
        </p:sp>
      </p:grpSp>
      <p:grpSp>
        <p:nvGrpSpPr>
          <p:cNvPr id="71" name="Group 70"/>
          <p:cNvGrpSpPr/>
          <p:nvPr/>
        </p:nvGrpSpPr>
        <p:grpSpPr>
          <a:xfrm>
            <a:off x="0" y="2057400"/>
            <a:ext cx="7086600" cy="4648199"/>
            <a:chOff x="152400" y="2057400"/>
            <a:chExt cx="7086600" cy="4648199"/>
          </a:xfrm>
        </p:grpSpPr>
        <p:pic>
          <p:nvPicPr>
            <p:cNvPr id="69" name="Picture 33"/>
            <p:cNvPicPr>
              <a:picLocks noChangeAspect="1" noChangeArrowheads="1"/>
            </p:cNvPicPr>
            <p:nvPr/>
          </p:nvPicPr>
          <p:blipFill>
            <a:blip r:embed="rId6" cstate="print"/>
            <a:srcRect t="10153"/>
            <a:stretch>
              <a:fillRect/>
            </a:stretch>
          </p:blipFill>
          <p:spPr bwMode="auto">
            <a:xfrm>
              <a:off x="152400" y="2099308"/>
              <a:ext cx="7086600" cy="4606291"/>
            </a:xfrm>
            <a:prstGeom prst="rect">
              <a:avLst/>
            </a:prstGeom>
            <a:noFill/>
            <a:ln w="127000">
              <a:solidFill>
                <a:schemeClr val="bg1"/>
              </a:solidFill>
              <a:miter lim="800000"/>
              <a:headEnd/>
              <a:tailEnd/>
            </a:ln>
            <a:effectLst/>
          </p:spPr>
        </p:pic>
        <p:sp>
          <p:nvSpPr>
            <p:cNvPr id="70" name="TextBox 69"/>
            <p:cNvSpPr txBox="1"/>
            <p:nvPr/>
          </p:nvSpPr>
          <p:spPr>
            <a:xfrm>
              <a:off x="2130807" y="2057400"/>
              <a:ext cx="2212593" cy="461665"/>
            </a:xfrm>
            <a:prstGeom prst="rect">
              <a:avLst/>
            </a:prstGeom>
            <a:noFill/>
          </p:spPr>
          <p:txBody>
            <a:bodyPr wrap="none" rtlCol="0">
              <a:spAutoFit/>
            </a:bodyPr>
            <a:lstStyle/>
            <a:p>
              <a:r>
                <a:rPr lang="en-US" sz="2400" dirty="0" smtClean="0"/>
                <a:t>Hole in the Rock</a:t>
              </a:r>
              <a:endParaRPr lang="en-US" sz="2400" dirty="0"/>
            </a:p>
          </p:txBody>
        </p:sp>
      </p:grpSp>
      <p:grpSp>
        <p:nvGrpSpPr>
          <p:cNvPr id="74" name="Group 73"/>
          <p:cNvGrpSpPr/>
          <p:nvPr/>
        </p:nvGrpSpPr>
        <p:grpSpPr>
          <a:xfrm>
            <a:off x="0" y="1981200"/>
            <a:ext cx="7162800" cy="4724400"/>
            <a:chOff x="10210800" y="2209800"/>
            <a:chExt cx="7162800" cy="4724400"/>
          </a:xfrm>
        </p:grpSpPr>
        <p:pic>
          <p:nvPicPr>
            <p:cNvPr id="72" name="Picture 20" descr="Balanced Rock, Arches National Park Utah: Southwest: Photography By Tony Alden"/>
            <p:cNvPicPr>
              <a:picLocks noChangeAspect="1" noChangeArrowheads="1"/>
            </p:cNvPicPr>
            <p:nvPr/>
          </p:nvPicPr>
          <p:blipFill>
            <a:blip r:embed="rId7" cstate="print"/>
            <a:srcRect/>
            <a:stretch>
              <a:fillRect/>
            </a:stretch>
          </p:blipFill>
          <p:spPr bwMode="auto">
            <a:xfrm>
              <a:off x="10287000" y="2209800"/>
              <a:ext cx="7086600" cy="4724400"/>
            </a:xfrm>
            <a:prstGeom prst="rect">
              <a:avLst/>
            </a:prstGeom>
            <a:noFill/>
            <a:ln w="127000">
              <a:solidFill>
                <a:schemeClr val="bg1"/>
              </a:solidFill>
            </a:ln>
          </p:spPr>
        </p:pic>
        <p:sp>
          <p:nvSpPr>
            <p:cNvPr id="73" name="TextBox 72"/>
            <p:cNvSpPr txBox="1"/>
            <p:nvPr/>
          </p:nvSpPr>
          <p:spPr>
            <a:xfrm>
              <a:off x="10210800" y="2209800"/>
              <a:ext cx="1984967" cy="461665"/>
            </a:xfrm>
            <a:prstGeom prst="rect">
              <a:avLst/>
            </a:prstGeom>
            <a:noFill/>
          </p:spPr>
          <p:txBody>
            <a:bodyPr wrap="none" rtlCol="0">
              <a:spAutoFit/>
            </a:bodyPr>
            <a:lstStyle/>
            <a:p>
              <a:r>
                <a:rPr lang="en-US" sz="2400" dirty="0" smtClean="0"/>
                <a:t>Balanced Rock</a:t>
              </a:r>
              <a:endParaRPr lang="en-US" sz="2400" dirty="0"/>
            </a:p>
          </p:txBody>
        </p:sp>
      </p:grpSp>
      <p:grpSp>
        <p:nvGrpSpPr>
          <p:cNvPr id="76" name="Group 75"/>
          <p:cNvGrpSpPr/>
          <p:nvPr/>
        </p:nvGrpSpPr>
        <p:grpSpPr>
          <a:xfrm>
            <a:off x="0" y="1905000"/>
            <a:ext cx="7162800" cy="4801607"/>
            <a:chOff x="0" y="1979808"/>
            <a:chExt cx="7162800" cy="4837846"/>
          </a:xfrm>
        </p:grpSpPr>
        <p:pic>
          <p:nvPicPr>
            <p:cNvPr id="75" name="Picture 14" descr="https://www.discovermoab.com/wp-content/uploads/2017/06/canyonlands_main_image.jpg"/>
            <p:cNvPicPr preferRelativeResize="0">
              <a:picLocks noChangeArrowheads="1"/>
            </p:cNvPicPr>
            <p:nvPr/>
          </p:nvPicPr>
          <p:blipFill>
            <a:blip r:embed="rId8" cstate="print"/>
            <a:srcRect/>
            <a:stretch>
              <a:fillRect/>
            </a:stretch>
          </p:blipFill>
          <p:spPr bwMode="auto">
            <a:xfrm>
              <a:off x="0" y="2026888"/>
              <a:ext cx="7162800" cy="4790766"/>
            </a:xfrm>
            <a:prstGeom prst="rect">
              <a:avLst/>
            </a:prstGeom>
            <a:noFill/>
            <a:ln w="127000">
              <a:solidFill>
                <a:schemeClr val="bg1"/>
              </a:solidFill>
            </a:ln>
          </p:spPr>
        </p:pic>
        <p:sp>
          <p:nvSpPr>
            <p:cNvPr id="62" name="TextBox 61"/>
            <p:cNvSpPr txBox="1"/>
            <p:nvPr/>
          </p:nvSpPr>
          <p:spPr>
            <a:xfrm>
              <a:off x="0" y="1979808"/>
              <a:ext cx="2201244" cy="461665"/>
            </a:xfrm>
            <a:prstGeom prst="rect">
              <a:avLst/>
            </a:prstGeom>
            <a:noFill/>
          </p:spPr>
          <p:txBody>
            <a:bodyPr wrap="none" rtlCol="0">
              <a:spAutoFit/>
            </a:bodyPr>
            <a:lstStyle/>
            <a:p>
              <a:r>
                <a:rPr lang="en-US" sz="2400" dirty="0" smtClean="0"/>
                <a:t>Island in the Sky</a:t>
              </a:r>
              <a:endParaRPr lang="en-US" sz="2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2000"/>
                                        <p:tgtEl>
                                          <p:spTgt spid="47"/>
                                        </p:tgtEl>
                                      </p:cBhvr>
                                    </p:animEffect>
                                  </p:childTnLst>
                                </p:cTn>
                              </p:par>
                            </p:childTnLst>
                          </p:cTn>
                        </p:par>
                        <p:par>
                          <p:cTn id="8" fill="hold">
                            <p:stCondLst>
                              <p:cond delay="2000"/>
                            </p:stCondLst>
                            <p:childTnLst>
                              <p:par>
                                <p:cTn id="9" presetID="53"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1000" fill="hold"/>
                                        <p:tgtEl>
                                          <p:spTgt spid="37"/>
                                        </p:tgtEl>
                                        <p:attrNameLst>
                                          <p:attrName>ppt_w</p:attrName>
                                        </p:attrNameLst>
                                      </p:cBhvr>
                                      <p:tavLst>
                                        <p:tav tm="0">
                                          <p:val>
                                            <p:fltVal val="0"/>
                                          </p:val>
                                        </p:tav>
                                        <p:tav tm="100000">
                                          <p:val>
                                            <p:strVal val="#ppt_w"/>
                                          </p:val>
                                        </p:tav>
                                      </p:tavLst>
                                    </p:anim>
                                    <p:anim calcmode="lin" valueType="num">
                                      <p:cBhvr>
                                        <p:cTn id="12" dur="1000" fill="hold"/>
                                        <p:tgtEl>
                                          <p:spTgt spid="37"/>
                                        </p:tgtEl>
                                        <p:attrNameLst>
                                          <p:attrName>ppt_h</p:attrName>
                                        </p:attrNameLst>
                                      </p:cBhvr>
                                      <p:tavLst>
                                        <p:tav tm="0">
                                          <p:val>
                                            <p:fltVal val="0"/>
                                          </p:val>
                                        </p:tav>
                                        <p:tav tm="100000">
                                          <p:val>
                                            <p:strVal val="#ppt_h"/>
                                          </p:val>
                                        </p:tav>
                                      </p:tavLst>
                                    </p:anim>
                                    <p:animEffect transition="in" filter="fade">
                                      <p:cBhvr>
                                        <p:cTn id="13" dur="1000"/>
                                        <p:tgtEl>
                                          <p:spTgt spid="37"/>
                                        </p:tgtEl>
                                      </p:cBhvr>
                                    </p:animEffect>
                                  </p:childTnLst>
                                </p:cTn>
                              </p:par>
                              <p:par>
                                <p:cTn id="14" presetID="49" presetClass="entr" presetSubtype="0" decel="10000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2000" fill="hold"/>
                                        <p:tgtEl>
                                          <p:spTgt spid="2"/>
                                        </p:tgtEl>
                                        <p:attrNameLst>
                                          <p:attrName>ppt_w</p:attrName>
                                        </p:attrNameLst>
                                      </p:cBhvr>
                                      <p:tavLst>
                                        <p:tav tm="0">
                                          <p:val>
                                            <p:fltVal val="0"/>
                                          </p:val>
                                        </p:tav>
                                        <p:tav tm="100000">
                                          <p:val>
                                            <p:strVal val="#ppt_w"/>
                                          </p:val>
                                        </p:tav>
                                      </p:tavLst>
                                    </p:anim>
                                    <p:anim calcmode="lin" valueType="num">
                                      <p:cBhvr>
                                        <p:cTn id="17" dur="2000" fill="hold"/>
                                        <p:tgtEl>
                                          <p:spTgt spid="2"/>
                                        </p:tgtEl>
                                        <p:attrNameLst>
                                          <p:attrName>ppt_h</p:attrName>
                                        </p:attrNameLst>
                                      </p:cBhvr>
                                      <p:tavLst>
                                        <p:tav tm="0">
                                          <p:val>
                                            <p:fltVal val="0"/>
                                          </p:val>
                                        </p:tav>
                                        <p:tav tm="100000">
                                          <p:val>
                                            <p:strVal val="#ppt_h"/>
                                          </p:val>
                                        </p:tav>
                                      </p:tavLst>
                                    </p:anim>
                                    <p:anim calcmode="lin" valueType="num">
                                      <p:cBhvr>
                                        <p:cTn id="18" dur="2000" fill="hold"/>
                                        <p:tgtEl>
                                          <p:spTgt spid="2"/>
                                        </p:tgtEl>
                                        <p:attrNameLst>
                                          <p:attrName>style.rotation</p:attrName>
                                        </p:attrNameLst>
                                      </p:cBhvr>
                                      <p:tavLst>
                                        <p:tav tm="0">
                                          <p:val>
                                            <p:fltVal val="360"/>
                                          </p:val>
                                        </p:tav>
                                        <p:tav tm="100000">
                                          <p:val>
                                            <p:fltVal val="0"/>
                                          </p:val>
                                        </p:tav>
                                      </p:tavLst>
                                    </p:anim>
                                    <p:animEffect transition="in" filter="fade">
                                      <p:cBhvr>
                                        <p:cTn id="19" dur="2000"/>
                                        <p:tgtEl>
                                          <p:spTgt spid="2"/>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1000"/>
                                        <p:tgtEl>
                                          <p:spTgt spid="6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1000"/>
                                        <p:tgtEl>
                                          <p:spTgt spid="61"/>
                                        </p:tgtEl>
                                      </p:cBhvr>
                                    </p:animEffect>
                                    <p:set>
                                      <p:cBhvr>
                                        <p:cTn id="28" dur="1" fill="hold">
                                          <p:stCondLst>
                                            <p:cond delay="999"/>
                                          </p:stCondLst>
                                        </p:cTn>
                                        <p:tgtEl>
                                          <p:spTgt spid="61"/>
                                        </p:tgtEl>
                                        <p:attrNameLst>
                                          <p:attrName>style.visibility</p:attrName>
                                        </p:attrNameLst>
                                      </p:cBhvr>
                                      <p:to>
                                        <p:strVal val="hidden"/>
                                      </p:to>
                                    </p:set>
                                  </p:childTnLst>
                                </p:cTn>
                              </p:par>
                            </p:childTnLst>
                          </p:cTn>
                        </p:par>
                        <p:par>
                          <p:cTn id="29" fill="hold">
                            <p:stCondLst>
                              <p:cond delay="1000"/>
                            </p:stCondLst>
                            <p:childTnLst>
                              <p:par>
                                <p:cTn id="30" presetID="22" presetClass="entr" presetSubtype="4" fill="hold" grpId="0" nodeType="after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down)">
                                      <p:cBhvr>
                                        <p:cTn id="32" dur="1000"/>
                                        <p:tgtEl>
                                          <p:spTgt spid="48"/>
                                        </p:tgtEl>
                                      </p:cBhvr>
                                    </p:animEffect>
                                  </p:childTnLst>
                                </p:cTn>
                              </p:par>
                            </p:childTnLst>
                          </p:cTn>
                        </p:par>
                        <p:par>
                          <p:cTn id="33" fill="hold">
                            <p:stCondLst>
                              <p:cond delay="2000"/>
                            </p:stCondLst>
                            <p:childTnLst>
                              <p:par>
                                <p:cTn id="34" presetID="30" presetClass="entr" presetSubtype="0"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800" decel="100000"/>
                                        <p:tgtEl>
                                          <p:spTgt spid="23"/>
                                        </p:tgtEl>
                                      </p:cBhvr>
                                    </p:animEffect>
                                    <p:anim calcmode="lin" valueType="num">
                                      <p:cBhvr>
                                        <p:cTn id="37" dur="800" decel="100000" fill="hold"/>
                                        <p:tgtEl>
                                          <p:spTgt spid="23"/>
                                        </p:tgtEl>
                                        <p:attrNameLst>
                                          <p:attrName>style.rotation</p:attrName>
                                        </p:attrNameLst>
                                      </p:cBhvr>
                                      <p:tavLst>
                                        <p:tav tm="0">
                                          <p:val>
                                            <p:fltVal val="-90"/>
                                          </p:val>
                                        </p:tav>
                                        <p:tav tm="100000">
                                          <p:val>
                                            <p:fltVal val="0"/>
                                          </p:val>
                                        </p:tav>
                                      </p:tavLst>
                                    </p:anim>
                                    <p:anim calcmode="lin" valueType="num">
                                      <p:cBhvr>
                                        <p:cTn id="38" dur="800" decel="100000" fill="hold"/>
                                        <p:tgtEl>
                                          <p:spTgt spid="23"/>
                                        </p:tgtEl>
                                        <p:attrNameLst>
                                          <p:attrName>ppt_x</p:attrName>
                                        </p:attrNameLst>
                                      </p:cBhvr>
                                      <p:tavLst>
                                        <p:tav tm="0">
                                          <p:val>
                                            <p:strVal val="#ppt_x+0.4"/>
                                          </p:val>
                                        </p:tav>
                                        <p:tav tm="100000">
                                          <p:val>
                                            <p:strVal val="#ppt_x-0.05"/>
                                          </p:val>
                                        </p:tav>
                                      </p:tavLst>
                                    </p:anim>
                                    <p:anim calcmode="lin" valueType="num">
                                      <p:cBhvr>
                                        <p:cTn id="39" dur="800" decel="100000" fill="hold"/>
                                        <p:tgtEl>
                                          <p:spTgt spid="23"/>
                                        </p:tgtEl>
                                        <p:attrNameLst>
                                          <p:attrName>ppt_y</p:attrName>
                                        </p:attrNameLst>
                                      </p:cBhvr>
                                      <p:tavLst>
                                        <p:tav tm="0">
                                          <p:val>
                                            <p:strVal val="#ppt_y-0.4"/>
                                          </p:val>
                                        </p:tav>
                                        <p:tav tm="100000">
                                          <p:val>
                                            <p:strVal val="#ppt_y+0.1"/>
                                          </p:val>
                                        </p:tav>
                                      </p:tavLst>
                                    </p:anim>
                                    <p:anim calcmode="lin" valueType="num">
                                      <p:cBhvr>
                                        <p:cTn id="40"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41"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par>
                                <p:cTn id="42" presetID="53" presetClass="entr" presetSubtype="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1000" fill="hold"/>
                                        <p:tgtEl>
                                          <p:spTgt spid="38"/>
                                        </p:tgtEl>
                                        <p:attrNameLst>
                                          <p:attrName>ppt_w</p:attrName>
                                        </p:attrNameLst>
                                      </p:cBhvr>
                                      <p:tavLst>
                                        <p:tav tm="0">
                                          <p:val>
                                            <p:fltVal val="0"/>
                                          </p:val>
                                        </p:tav>
                                        <p:tav tm="100000">
                                          <p:val>
                                            <p:strVal val="#ppt_w"/>
                                          </p:val>
                                        </p:tav>
                                      </p:tavLst>
                                    </p:anim>
                                    <p:anim calcmode="lin" valueType="num">
                                      <p:cBhvr>
                                        <p:cTn id="45" dur="1000" fill="hold"/>
                                        <p:tgtEl>
                                          <p:spTgt spid="38"/>
                                        </p:tgtEl>
                                        <p:attrNameLst>
                                          <p:attrName>ppt_h</p:attrName>
                                        </p:attrNameLst>
                                      </p:cBhvr>
                                      <p:tavLst>
                                        <p:tav tm="0">
                                          <p:val>
                                            <p:fltVal val="0"/>
                                          </p:val>
                                        </p:tav>
                                        <p:tav tm="100000">
                                          <p:val>
                                            <p:strVal val="#ppt_h"/>
                                          </p:val>
                                        </p:tav>
                                      </p:tavLst>
                                    </p:anim>
                                    <p:animEffect transition="in" filter="fade">
                                      <p:cBhvr>
                                        <p:cTn id="46" dur="1000"/>
                                        <p:tgtEl>
                                          <p:spTgt spid="38"/>
                                        </p:tgtEl>
                                      </p:cBhvr>
                                    </p:animEffect>
                                  </p:childTnLst>
                                </p:cTn>
                              </p:par>
                            </p:childTnLst>
                          </p:cTn>
                        </p:par>
                        <p:par>
                          <p:cTn id="47" fill="hold">
                            <p:stCondLst>
                              <p:cond delay="3000"/>
                            </p:stCondLst>
                            <p:childTnLst>
                              <p:par>
                                <p:cTn id="48" presetID="10" presetClass="entr" presetSubtype="0" fill="hold" nodeType="afterEffect">
                                  <p:stCondLst>
                                    <p:cond delay="0"/>
                                  </p:stCondLst>
                                  <p:childTnLst>
                                    <p:set>
                                      <p:cBhvr>
                                        <p:cTn id="49" dur="1" fill="hold">
                                          <p:stCondLst>
                                            <p:cond delay="0"/>
                                          </p:stCondLst>
                                        </p:cTn>
                                        <p:tgtEl>
                                          <p:spTgt spid="65"/>
                                        </p:tgtEl>
                                        <p:attrNameLst>
                                          <p:attrName>style.visibility</p:attrName>
                                        </p:attrNameLst>
                                      </p:cBhvr>
                                      <p:to>
                                        <p:strVal val="visible"/>
                                      </p:to>
                                    </p:set>
                                    <p:animEffect transition="in" filter="fade">
                                      <p:cBhvr>
                                        <p:cTn id="50" dur="1000"/>
                                        <p:tgtEl>
                                          <p:spTgt spid="6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1000"/>
                                        <p:tgtEl>
                                          <p:spTgt spid="65"/>
                                        </p:tgtEl>
                                      </p:cBhvr>
                                    </p:animEffect>
                                    <p:set>
                                      <p:cBhvr>
                                        <p:cTn id="55" dur="1" fill="hold">
                                          <p:stCondLst>
                                            <p:cond delay="999"/>
                                          </p:stCondLst>
                                        </p:cTn>
                                        <p:tgtEl>
                                          <p:spTgt spid="65"/>
                                        </p:tgtEl>
                                        <p:attrNameLst>
                                          <p:attrName>style.visibility</p:attrName>
                                        </p:attrNameLst>
                                      </p:cBhvr>
                                      <p:to>
                                        <p:strVal val="hidden"/>
                                      </p:to>
                                    </p:set>
                                  </p:childTnLst>
                                </p:cTn>
                              </p:par>
                            </p:childTnLst>
                          </p:cTn>
                        </p:par>
                        <p:par>
                          <p:cTn id="56" fill="hold">
                            <p:stCondLst>
                              <p:cond delay="1000"/>
                            </p:stCondLst>
                            <p:childTnLst>
                              <p:par>
                                <p:cTn id="57" presetID="22" presetClass="entr" presetSubtype="4" fill="hold" grpId="0" nodeType="after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wipe(down)">
                                      <p:cBhvr>
                                        <p:cTn id="59" dur="1000"/>
                                        <p:tgtEl>
                                          <p:spTgt spid="49"/>
                                        </p:tgtEl>
                                      </p:cBhvr>
                                    </p:animEffect>
                                  </p:childTnLst>
                                </p:cTn>
                              </p:par>
                            </p:childTnLst>
                          </p:cTn>
                        </p:par>
                        <p:par>
                          <p:cTn id="60" fill="hold">
                            <p:stCondLst>
                              <p:cond delay="2000"/>
                            </p:stCondLst>
                            <p:childTnLst>
                              <p:par>
                                <p:cTn id="61" presetID="30" presetClass="entr" presetSubtype="0" fill="hold" grpId="0" nodeType="after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800" decel="100000"/>
                                        <p:tgtEl>
                                          <p:spTgt spid="24"/>
                                        </p:tgtEl>
                                      </p:cBhvr>
                                    </p:animEffect>
                                    <p:anim calcmode="lin" valueType="num">
                                      <p:cBhvr>
                                        <p:cTn id="64" dur="800" decel="100000" fill="hold"/>
                                        <p:tgtEl>
                                          <p:spTgt spid="24"/>
                                        </p:tgtEl>
                                        <p:attrNameLst>
                                          <p:attrName>style.rotation</p:attrName>
                                        </p:attrNameLst>
                                      </p:cBhvr>
                                      <p:tavLst>
                                        <p:tav tm="0">
                                          <p:val>
                                            <p:fltVal val="-90"/>
                                          </p:val>
                                        </p:tav>
                                        <p:tav tm="100000">
                                          <p:val>
                                            <p:fltVal val="0"/>
                                          </p:val>
                                        </p:tav>
                                      </p:tavLst>
                                    </p:anim>
                                    <p:anim calcmode="lin" valueType="num">
                                      <p:cBhvr>
                                        <p:cTn id="65" dur="800" decel="100000" fill="hold"/>
                                        <p:tgtEl>
                                          <p:spTgt spid="24"/>
                                        </p:tgtEl>
                                        <p:attrNameLst>
                                          <p:attrName>ppt_x</p:attrName>
                                        </p:attrNameLst>
                                      </p:cBhvr>
                                      <p:tavLst>
                                        <p:tav tm="0">
                                          <p:val>
                                            <p:strVal val="#ppt_x+0.4"/>
                                          </p:val>
                                        </p:tav>
                                        <p:tav tm="100000">
                                          <p:val>
                                            <p:strVal val="#ppt_x-0.05"/>
                                          </p:val>
                                        </p:tav>
                                      </p:tavLst>
                                    </p:anim>
                                    <p:anim calcmode="lin" valueType="num">
                                      <p:cBhvr>
                                        <p:cTn id="66" dur="800" decel="100000" fill="hold"/>
                                        <p:tgtEl>
                                          <p:spTgt spid="24"/>
                                        </p:tgtEl>
                                        <p:attrNameLst>
                                          <p:attrName>ppt_y</p:attrName>
                                        </p:attrNameLst>
                                      </p:cBhvr>
                                      <p:tavLst>
                                        <p:tav tm="0">
                                          <p:val>
                                            <p:strVal val="#ppt_y-0.4"/>
                                          </p:val>
                                        </p:tav>
                                        <p:tav tm="100000">
                                          <p:val>
                                            <p:strVal val="#ppt_y+0.1"/>
                                          </p:val>
                                        </p:tav>
                                      </p:tavLst>
                                    </p:anim>
                                    <p:anim calcmode="lin" valueType="num">
                                      <p:cBhvr>
                                        <p:cTn id="67"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68"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69" presetID="53"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 calcmode="lin" valueType="num">
                                      <p:cBhvr>
                                        <p:cTn id="71" dur="1000" fill="hold"/>
                                        <p:tgtEl>
                                          <p:spTgt spid="39"/>
                                        </p:tgtEl>
                                        <p:attrNameLst>
                                          <p:attrName>ppt_w</p:attrName>
                                        </p:attrNameLst>
                                      </p:cBhvr>
                                      <p:tavLst>
                                        <p:tav tm="0">
                                          <p:val>
                                            <p:fltVal val="0"/>
                                          </p:val>
                                        </p:tav>
                                        <p:tav tm="100000">
                                          <p:val>
                                            <p:strVal val="#ppt_w"/>
                                          </p:val>
                                        </p:tav>
                                      </p:tavLst>
                                    </p:anim>
                                    <p:anim calcmode="lin" valueType="num">
                                      <p:cBhvr>
                                        <p:cTn id="72" dur="1000" fill="hold"/>
                                        <p:tgtEl>
                                          <p:spTgt spid="39"/>
                                        </p:tgtEl>
                                        <p:attrNameLst>
                                          <p:attrName>ppt_h</p:attrName>
                                        </p:attrNameLst>
                                      </p:cBhvr>
                                      <p:tavLst>
                                        <p:tav tm="0">
                                          <p:val>
                                            <p:fltVal val="0"/>
                                          </p:val>
                                        </p:tav>
                                        <p:tav tm="100000">
                                          <p:val>
                                            <p:strVal val="#ppt_h"/>
                                          </p:val>
                                        </p:tav>
                                      </p:tavLst>
                                    </p:anim>
                                    <p:animEffect transition="in" filter="fade">
                                      <p:cBhvr>
                                        <p:cTn id="73" dur="1000"/>
                                        <p:tgtEl>
                                          <p:spTgt spid="39"/>
                                        </p:tgtEl>
                                      </p:cBhvr>
                                    </p:animEffect>
                                  </p:childTnLst>
                                </p:cTn>
                              </p:par>
                            </p:childTnLst>
                          </p:cTn>
                        </p:par>
                        <p:par>
                          <p:cTn id="74" fill="hold">
                            <p:stCondLst>
                              <p:cond delay="3000"/>
                            </p:stCondLst>
                            <p:childTnLst>
                              <p:par>
                                <p:cTn id="75" presetID="10" presetClass="entr" presetSubtype="0" fill="hold" nodeType="after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fade">
                                      <p:cBhvr>
                                        <p:cTn id="77" dur="1000"/>
                                        <p:tgtEl>
                                          <p:spTgt spid="6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1000"/>
                                        <p:tgtEl>
                                          <p:spTgt spid="68"/>
                                        </p:tgtEl>
                                      </p:cBhvr>
                                    </p:animEffect>
                                    <p:set>
                                      <p:cBhvr>
                                        <p:cTn id="82" dur="1" fill="hold">
                                          <p:stCondLst>
                                            <p:cond delay="999"/>
                                          </p:stCondLst>
                                        </p:cTn>
                                        <p:tgtEl>
                                          <p:spTgt spid="68"/>
                                        </p:tgtEl>
                                        <p:attrNameLst>
                                          <p:attrName>style.visibility</p:attrName>
                                        </p:attrNameLst>
                                      </p:cBhvr>
                                      <p:to>
                                        <p:strVal val="hidden"/>
                                      </p:to>
                                    </p:set>
                                  </p:childTnLst>
                                </p:cTn>
                              </p:par>
                            </p:childTnLst>
                          </p:cTn>
                        </p:par>
                        <p:par>
                          <p:cTn id="83" fill="hold">
                            <p:stCondLst>
                              <p:cond delay="1000"/>
                            </p:stCondLst>
                            <p:childTnLst>
                              <p:par>
                                <p:cTn id="84" presetID="22" presetClass="entr" presetSubtype="2" fill="hold" grpId="0" nodeType="afterEffect">
                                  <p:stCondLst>
                                    <p:cond delay="0"/>
                                  </p:stCondLst>
                                  <p:childTnLst>
                                    <p:set>
                                      <p:cBhvr>
                                        <p:cTn id="85" dur="1" fill="hold">
                                          <p:stCondLst>
                                            <p:cond delay="0"/>
                                          </p:stCondLst>
                                        </p:cTn>
                                        <p:tgtEl>
                                          <p:spTgt spid="50"/>
                                        </p:tgtEl>
                                        <p:attrNameLst>
                                          <p:attrName>style.visibility</p:attrName>
                                        </p:attrNameLst>
                                      </p:cBhvr>
                                      <p:to>
                                        <p:strVal val="visible"/>
                                      </p:to>
                                    </p:set>
                                    <p:animEffect transition="in" filter="wipe(right)">
                                      <p:cBhvr>
                                        <p:cTn id="86" dur="2000"/>
                                        <p:tgtEl>
                                          <p:spTgt spid="50"/>
                                        </p:tgtEl>
                                      </p:cBhvr>
                                    </p:animEffect>
                                  </p:childTnLst>
                                </p:cTn>
                              </p:par>
                            </p:childTnLst>
                          </p:cTn>
                        </p:par>
                        <p:par>
                          <p:cTn id="87" fill="hold">
                            <p:stCondLst>
                              <p:cond delay="3000"/>
                            </p:stCondLst>
                            <p:childTnLst>
                              <p:par>
                                <p:cTn id="88" presetID="49" presetClass="entr" presetSubtype="0" decel="100000" fill="hold" grpId="0" nodeType="afterEffect">
                                  <p:stCondLst>
                                    <p:cond delay="0"/>
                                  </p:stCondLst>
                                  <p:childTnLst>
                                    <p:set>
                                      <p:cBhvr>
                                        <p:cTn id="89" dur="1" fill="hold">
                                          <p:stCondLst>
                                            <p:cond delay="0"/>
                                          </p:stCondLst>
                                        </p:cTn>
                                        <p:tgtEl>
                                          <p:spTgt spid="20"/>
                                        </p:tgtEl>
                                        <p:attrNameLst>
                                          <p:attrName>style.visibility</p:attrName>
                                        </p:attrNameLst>
                                      </p:cBhvr>
                                      <p:to>
                                        <p:strVal val="visible"/>
                                      </p:to>
                                    </p:set>
                                    <p:anim calcmode="lin" valueType="num">
                                      <p:cBhvr>
                                        <p:cTn id="90" dur="2000" fill="hold"/>
                                        <p:tgtEl>
                                          <p:spTgt spid="20"/>
                                        </p:tgtEl>
                                        <p:attrNameLst>
                                          <p:attrName>ppt_w</p:attrName>
                                        </p:attrNameLst>
                                      </p:cBhvr>
                                      <p:tavLst>
                                        <p:tav tm="0">
                                          <p:val>
                                            <p:fltVal val="0"/>
                                          </p:val>
                                        </p:tav>
                                        <p:tav tm="100000">
                                          <p:val>
                                            <p:strVal val="#ppt_w"/>
                                          </p:val>
                                        </p:tav>
                                      </p:tavLst>
                                    </p:anim>
                                    <p:anim calcmode="lin" valueType="num">
                                      <p:cBhvr>
                                        <p:cTn id="91" dur="2000" fill="hold"/>
                                        <p:tgtEl>
                                          <p:spTgt spid="20"/>
                                        </p:tgtEl>
                                        <p:attrNameLst>
                                          <p:attrName>ppt_h</p:attrName>
                                        </p:attrNameLst>
                                      </p:cBhvr>
                                      <p:tavLst>
                                        <p:tav tm="0">
                                          <p:val>
                                            <p:fltVal val="0"/>
                                          </p:val>
                                        </p:tav>
                                        <p:tav tm="100000">
                                          <p:val>
                                            <p:strVal val="#ppt_h"/>
                                          </p:val>
                                        </p:tav>
                                      </p:tavLst>
                                    </p:anim>
                                    <p:anim calcmode="lin" valueType="num">
                                      <p:cBhvr>
                                        <p:cTn id="92" dur="2000" fill="hold"/>
                                        <p:tgtEl>
                                          <p:spTgt spid="20"/>
                                        </p:tgtEl>
                                        <p:attrNameLst>
                                          <p:attrName>style.rotation</p:attrName>
                                        </p:attrNameLst>
                                      </p:cBhvr>
                                      <p:tavLst>
                                        <p:tav tm="0">
                                          <p:val>
                                            <p:fltVal val="360"/>
                                          </p:val>
                                        </p:tav>
                                        <p:tav tm="100000">
                                          <p:val>
                                            <p:fltVal val="0"/>
                                          </p:val>
                                        </p:tav>
                                      </p:tavLst>
                                    </p:anim>
                                    <p:animEffect transition="in" filter="fade">
                                      <p:cBhvr>
                                        <p:cTn id="93" dur="2000"/>
                                        <p:tgtEl>
                                          <p:spTgt spid="20"/>
                                        </p:tgtEl>
                                      </p:cBhvr>
                                    </p:animEffect>
                                  </p:childTnLst>
                                </p:cTn>
                              </p:par>
                              <p:par>
                                <p:cTn id="94" presetID="53" presetClass="entr" presetSubtype="0" fill="hold" grpId="0" nodeType="withEffect">
                                  <p:stCondLst>
                                    <p:cond delay="0"/>
                                  </p:stCondLst>
                                  <p:childTnLst>
                                    <p:set>
                                      <p:cBhvr>
                                        <p:cTn id="95" dur="1" fill="hold">
                                          <p:stCondLst>
                                            <p:cond delay="0"/>
                                          </p:stCondLst>
                                        </p:cTn>
                                        <p:tgtEl>
                                          <p:spTgt spid="40"/>
                                        </p:tgtEl>
                                        <p:attrNameLst>
                                          <p:attrName>style.visibility</p:attrName>
                                        </p:attrNameLst>
                                      </p:cBhvr>
                                      <p:to>
                                        <p:strVal val="visible"/>
                                      </p:to>
                                    </p:set>
                                    <p:anim calcmode="lin" valueType="num">
                                      <p:cBhvr>
                                        <p:cTn id="96" dur="1000" fill="hold"/>
                                        <p:tgtEl>
                                          <p:spTgt spid="40"/>
                                        </p:tgtEl>
                                        <p:attrNameLst>
                                          <p:attrName>ppt_w</p:attrName>
                                        </p:attrNameLst>
                                      </p:cBhvr>
                                      <p:tavLst>
                                        <p:tav tm="0">
                                          <p:val>
                                            <p:fltVal val="0"/>
                                          </p:val>
                                        </p:tav>
                                        <p:tav tm="100000">
                                          <p:val>
                                            <p:strVal val="#ppt_w"/>
                                          </p:val>
                                        </p:tav>
                                      </p:tavLst>
                                    </p:anim>
                                    <p:anim calcmode="lin" valueType="num">
                                      <p:cBhvr>
                                        <p:cTn id="97" dur="1000" fill="hold"/>
                                        <p:tgtEl>
                                          <p:spTgt spid="40"/>
                                        </p:tgtEl>
                                        <p:attrNameLst>
                                          <p:attrName>ppt_h</p:attrName>
                                        </p:attrNameLst>
                                      </p:cBhvr>
                                      <p:tavLst>
                                        <p:tav tm="0">
                                          <p:val>
                                            <p:fltVal val="0"/>
                                          </p:val>
                                        </p:tav>
                                        <p:tav tm="100000">
                                          <p:val>
                                            <p:strVal val="#ppt_h"/>
                                          </p:val>
                                        </p:tav>
                                      </p:tavLst>
                                    </p:anim>
                                    <p:animEffect transition="in" filter="fade">
                                      <p:cBhvr>
                                        <p:cTn id="98" dur="1000"/>
                                        <p:tgtEl>
                                          <p:spTgt spid="40"/>
                                        </p:tgtEl>
                                      </p:cBhvr>
                                    </p:animEffect>
                                  </p:childTnLst>
                                </p:cTn>
                              </p:par>
                            </p:childTnLst>
                          </p:cTn>
                        </p:par>
                        <p:par>
                          <p:cTn id="99" fill="hold">
                            <p:stCondLst>
                              <p:cond delay="5000"/>
                            </p:stCondLst>
                            <p:childTnLst>
                              <p:par>
                                <p:cTn id="100" presetID="10" presetClass="entr" presetSubtype="0" fill="hold" nodeType="afterEffect">
                                  <p:stCondLst>
                                    <p:cond delay="0"/>
                                  </p:stCondLst>
                                  <p:childTnLst>
                                    <p:set>
                                      <p:cBhvr>
                                        <p:cTn id="101" dur="1" fill="hold">
                                          <p:stCondLst>
                                            <p:cond delay="0"/>
                                          </p:stCondLst>
                                        </p:cTn>
                                        <p:tgtEl>
                                          <p:spTgt spid="71"/>
                                        </p:tgtEl>
                                        <p:attrNameLst>
                                          <p:attrName>style.visibility</p:attrName>
                                        </p:attrNameLst>
                                      </p:cBhvr>
                                      <p:to>
                                        <p:strVal val="visible"/>
                                      </p:to>
                                    </p:set>
                                    <p:animEffect transition="in" filter="fade">
                                      <p:cBhvr>
                                        <p:cTn id="102" dur="2000"/>
                                        <p:tgtEl>
                                          <p:spTgt spid="71"/>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1000"/>
                                        <p:tgtEl>
                                          <p:spTgt spid="71"/>
                                        </p:tgtEl>
                                      </p:cBhvr>
                                    </p:animEffect>
                                    <p:set>
                                      <p:cBhvr>
                                        <p:cTn id="107" dur="1" fill="hold">
                                          <p:stCondLst>
                                            <p:cond delay="999"/>
                                          </p:stCondLst>
                                        </p:cTn>
                                        <p:tgtEl>
                                          <p:spTgt spid="71"/>
                                        </p:tgtEl>
                                        <p:attrNameLst>
                                          <p:attrName>style.visibility</p:attrName>
                                        </p:attrNameLst>
                                      </p:cBhvr>
                                      <p:to>
                                        <p:strVal val="hidden"/>
                                      </p:to>
                                    </p:set>
                                  </p:childTnLst>
                                </p:cTn>
                              </p:par>
                            </p:childTnLst>
                          </p:cTn>
                        </p:par>
                        <p:par>
                          <p:cTn id="108" fill="hold">
                            <p:stCondLst>
                              <p:cond delay="1000"/>
                            </p:stCondLst>
                            <p:childTnLst>
                              <p:par>
                                <p:cTn id="109" presetID="22" presetClass="entr" presetSubtype="4" fill="hold" grpId="0" nodeType="afterEffect">
                                  <p:stCondLst>
                                    <p:cond delay="0"/>
                                  </p:stCondLst>
                                  <p:childTnLst>
                                    <p:set>
                                      <p:cBhvr>
                                        <p:cTn id="110" dur="1" fill="hold">
                                          <p:stCondLst>
                                            <p:cond delay="0"/>
                                          </p:stCondLst>
                                        </p:cTn>
                                        <p:tgtEl>
                                          <p:spTgt spid="51"/>
                                        </p:tgtEl>
                                        <p:attrNameLst>
                                          <p:attrName>style.visibility</p:attrName>
                                        </p:attrNameLst>
                                      </p:cBhvr>
                                      <p:to>
                                        <p:strVal val="visible"/>
                                      </p:to>
                                    </p:set>
                                    <p:animEffect transition="in" filter="wipe(down)">
                                      <p:cBhvr>
                                        <p:cTn id="111" dur="2000"/>
                                        <p:tgtEl>
                                          <p:spTgt spid="51"/>
                                        </p:tgtEl>
                                      </p:cBhvr>
                                    </p:animEffect>
                                  </p:childTnLst>
                                </p:cTn>
                              </p:par>
                            </p:childTnLst>
                          </p:cTn>
                        </p:par>
                        <p:par>
                          <p:cTn id="112" fill="hold">
                            <p:stCondLst>
                              <p:cond delay="3000"/>
                            </p:stCondLst>
                            <p:childTnLst>
                              <p:par>
                                <p:cTn id="113" presetID="49" presetClass="entr" presetSubtype="0" decel="100000" fill="hold" grpId="0" nodeType="afterEffect">
                                  <p:stCondLst>
                                    <p:cond delay="0"/>
                                  </p:stCondLst>
                                  <p:childTnLst>
                                    <p:set>
                                      <p:cBhvr>
                                        <p:cTn id="114" dur="1" fill="hold">
                                          <p:stCondLst>
                                            <p:cond delay="0"/>
                                          </p:stCondLst>
                                        </p:cTn>
                                        <p:tgtEl>
                                          <p:spTgt spid="31"/>
                                        </p:tgtEl>
                                        <p:attrNameLst>
                                          <p:attrName>style.visibility</p:attrName>
                                        </p:attrNameLst>
                                      </p:cBhvr>
                                      <p:to>
                                        <p:strVal val="visible"/>
                                      </p:to>
                                    </p:set>
                                    <p:anim calcmode="lin" valueType="num">
                                      <p:cBhvr>
                                        <p:cTn id="115" dur="2000" fill="hold"/>
                                        <p:tgtEl>
                                          <p:spTgt spid="31"/>
                                        </p:tgtEl>
                                        <p:attrNameLst>
                                          <p:attrName>ppt_w</p:attrName>
                                        </p:attrNameLst>
                                      </p:cBhvr>
                                      <p:tavLst>
                                        <p:tav tm="0">
                                          <p:val>
                                            <p:fltVal val="0"/>
                                          </p:val>
                                        </p:tav>
                                        <p:tav tm="100000">
                                          <p:val>
                                            <p:strVal val="#ppt_w"/>
                                          </p:val>
                                        </p:tav>
                                      </p:tavLst>
                                    </p:anim>
                                    <p:anim calcmode="lin" valueType="num">
                                      <p:cBhvr>
                                        <p:cTn id="116" dur="2000" fill="hold"/>
                                        <p:tgtEl>
                                          <p:spTgt spid="31"/>
                                        </p:tgtEl>
                                        <p:attrNameLst>
                                          <p:attrName>ppt_h</p:attrName>
                                        </p:attrNameLst>
                                      </p:cBhvr>
                                      <p:tavLst>
                                        <p:tav tm="0">
                                          <p:val>
                                            <p:fltVal val="0"/>
                                          </p:val>
                                        </p:tav>
                                        <p:tav tm="100000">
                                          <p:val>
                                            <p:strVal val="#ppt_h"/>
                                          </p:val>
                                        </p:tav>
                                      </p:tavLst>
                                    </p:anim>
                                    <p:anim calcmode="lin" valueType="num">
                                      <p:cBhvr>
                                        <p:cTn id="117" dur="2000" fill="hold"/>
                                        <p:tgtEl>
                                          <p:spTgt spid="31"/>
                                        </p:tgtEl>
                                        <p:attrNameLst>
                                          <p:attrName>style.rotation</p:attrName>
                                        </p:attrNameLst>
                                      </p:cBhvr>
                                      <p:tavLst>
                                        <p:tav tm="0">
                                          <p:val>
                                            <p:fltVal val="360"/>
                                          </p:val>
                                        </p:tav>
                                        <p:tav tm="100000">
                                          <p:val>
                                            <p:fltVal val="0"/>
                                          </p:val>
                                        </p:tav>
                                      </p:tavLst>
                                    </p:anim>
                                    <p:animEffect transition="in" filter="fade">
                                      <p:cBhvr>
                                        <p:cTn id="118" dur="2000"/>
                                        <p:tgtEl>
                                          <p:spTgt spid="31"/>
                                        </p:tgtEl>
                                      </p:cBhvr>
                                    </p:animEffect>
                                  </p:childTnLst>
                                </p:cTn>
                              </p:par>
                              <p:par>
                                <p:cTn id="119" presetID="53" presetClass="entr" presetSubtype="0" fill="hold" grpId="0" nodeType="withEffect">
                                  <p:stCondLst>
                                    <p:cond delay="0"/>
                                  </p:stCondLst>
                                  <p:childTnLst>
                                    <p:set>
                                      <p:cBhvr>
                                        <p:cTn id="120" dur="1" fill="hold">
                                          <p:stCondLst>
                                            <p:cond delay="0"/>
                                          </p:stCondLst>
                                        </p:cTn>
                                        <p:tgtEl>
                                          <p:spTgt spid="41"/>
                                        </p:tgtEl>
                                        <p:attrNameLst>
                                          <p:attrName>style.visibility</p:attrName>
                                        </p:attrNameLst>
                                      </p:cBhvr>
                                      <p:to>
                                        <p:strVal val="visible"/>
                                      </p:to>
                                    </p:set>
                                    <p:anim calcmode="lin" valueType="num">
                                      <p:cBhvr>
                                        <p:cTn id="121" dur="1000" fill="hold"/>
                                        <p:tgtEl>
                                          <p:spTgt spid="41"/>
                                        </p:tgtEl>
                                        <p:attrNameLst>
                                          <p:attrName>ppt_w</p:attrName>
                                        </p:attrNameLst>
                                      </p:cBhvr>
                                      <p:tavLst>
                                        <p:tav tm="0">
                                          <p:val>
                                            <p:fltVal val="0"/>
                                          </p:val>
                                        </p:tav>
                                        <p:tav tm="100000">
                                          <p:val>
                                            <p:strVal val="#ppt_w"/>
                                          </p:val>
                                        </p:tav>
                                      </p:tavLst>
                                    </p:anim>
                                    <p:anim calcmode="lin" valueType="num">
                                      <p:cBhvr>
                                        <p:cTn id="122" dur="1000" fill="hold"/>
                                        <p:tgtEl>
                                          <p:spTgt spid="41"/>
                                        </p:tgtEl>
                                        <p:attrNameLst>
                                          <p:attrName>ppt_h</p:attrName>
                                        </p:attrNameLst>
                                      </p:cBhvr>
                                      <p:tavLst>
                                        <p:tav tm="0">
                                          <p:val>
                                            <p:fltVal val="0"/>
                                          </p:val>
                                        </p:tav>
                                        <p:tav tm="100000">
                                          <p:val>
                                            <p:strVal val="#ppt_h"/>
                                          </p:val>
                                        </p:tav>
                                      </p:tavLst>
                                    </p:anim>
                                    <p:animEffect transition="in" filter="fade">
                                      <p:cBhvr>
                                        <p:cTn id="123" dur="1000"/>
                                        <p:tgtEl>
                                          <p:spTgt spid="41"/>
                                        </p:tgtEl>
                                      </p:cBhvr>
                                    </p:animEffect>
                                  </p:childTnLst>
                                </p:cTn>
                              </p:par>
                            </p:childTnLst>
                          </p:cTn>
                        </p:par>
                        <p:par>
                          <p:cTn id="124" fill="hold">
                            <p:stCondLst>
                              <p:cond delay="6000"/>
                            </p:stCondLst>
                            <p:childTnLst>
                              <p:par>
                                <p:cTn id="125" presetID="10" presetClass="entr" presetSubtype="0" fill="hold" nodeType="afterEffect">
                                  <p:stCondLst>
                                    <p:cond delay="0"/>
                                  </p:stCondLst>
                                  <p:childTnLst>
                                    <p:set>
                                      <p:cBhvr>
                                        <p:cTn id="126" dur="1" fill="hold">
                                          <p:stCondLst>
                                            <p:cond delay="0"/>
                                          </p:stCondLst>
                                        </p:cTn>
                                        <p:tgtEl>
                                          <p:spTgt spid="76"/>
                                        </p:tgtEl>
                                        <p:attrNameLst>
                                          <p:attrName>style.visibility</p:attrName>
                                        </p:attrNameLst>
                                      </p:cBhvr>
                                      <p:to>
                                        <p:strVal val="visible"/>
                                      </p:to>
                                    </p:set>
                                    <p:animEffect transition="in" filter="fade">
                                      <p:cBhvr>
                                        <p:cTn id="127" dur="1000"/>
                                        <p:tgtEl>
                                          <p:spTgt spid="76"/>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nodeType="clickEffect">
                                  <p:stCondLst>
                                    <p:cond delay="0"/>
                                  </p:stCondLst>
                                  <p:childTnLst>
                                    <p:animEffect transition="out" filter="fade">
                                      <p:cBhvr>
                                        <p:cTn id="131" dur="1000"/>
                                        <p:tgtEl>
                                          <p:spTgt spid="76"/>
                                        </p:tgtEl>
                                      </p:cBhvr>
                                    </p:animEffect>
                                    <p:set>
                                      <p:cBhvr>
                                        <p:cTn id="132" dur="1" fill="hold">
                                          <p:stCondLst>
                                            <p:cond delay="999"/>
                                          </p:stCondLst>
                                        </p:cTn>
                                        <p:tgtEl>
                                          <p:spTgt spid="76"/>
                                        </p:tgtEl>
                                        <p:attrNameLst>
                                          <p:attrName>style.visibility</p:attrName>
                                        </p:attrNameLst>
                                      </p:cBhvr>
                                      <p:to>
                                        <p:strVal val="hidden"/>
                                      </p:to>
                                    </p:set>
                                  </p:childTnLst>
                                </p:cTn>
                              </p:par>
                            </p:childTnLst>
                          </p:cTn>
                        </p:par>
                        <p:par>
                          <p:cTn id="133" fill="hold">
                            <p:stCondLst>
                              <p:cond delay="1000"/>
                            </p:stCondLst>
                            <p:childTnLst>
                              <p:par>
                                <p:cTn id="134" presetID="22" presetClass="entr" presetSubtype="4" fill="hold" grpId="0" nodeType="afterEffect">
                                  <p:stCondLst>
                                    <p:cond delay="0"/>
                                  </p:stCondLst>
                                  <p:childTnLst>
                                    <p:set>
                                      <p:cBhvr>
                                        <p:cTn id="135" dur="1" fill="hold">
                                          <p:stCondLst>
                                            <p:cond delay="0"/>
                                          </p:stCondLst>
                                        </p:cTn>
                                        <p:tgtEl>
                                          <p:spTgt spid="59"/>
                                        </p:tgtEl>
                                        <p:attrNameLst>
                                          <p:attrName>style.visibility</p:attrName>
                                        </p:attrNameLst>
                                      </p:cBhvr>
                                      <p:to>
                                        <p:strVal val="visible"/>
                                      </p:to>
                                    </p:set>
                                    <p:animEffect transition="in" filter="wipe(down)">
                                      <p:cBhvr>
                                        <p:cTn id="136" dur="1000"/>
                                        <p:tgtEl>
                                          <p:spTgt spid="59"/>
                                        </p:tgtEl>
                                      </p:cBhvr>
                                    </p:animEffect>
                                  </p:childTnLst>
                                </p:cTn>
                              </p:par>
                            </p:childTnLst>
                          </p:cTn>
                        </p:par>
                        <p:par>
                          <p:cTn id="137" fill="hold">
                            <p:stCondLst>
                              <p:cond delay="2000"/>
                            </p:stCondLst>
                            <p:childTnLst>
                              <p:par>
                                <p:cTn id="138" presetID="49" presetClass="entr" presetSubtype="0" decel="100000" fill="hold" grpId="0" nodeType="afterEffect">
                                  <p:stCondLst>
                                    <p:cond delay="0"/>
                                  </p:stCondLst>
                                  <p:childTnLst>
                                    <p:set>
                                      <p:cBhvr>
                                        <p:cTn id="139" dur="1" fill="hold">
                                          <p:stCondLst>
                                            <p:cond delay="0"/>
                                          </p:stCondLst>
                                        </p:cTn>
                                        <p:tgtEl>
                                          <p:spTgt spid="30"/>
                                        </p:tgtEl>
                                        <p:attrNameLst>
                                          <p:attrName>style.visibility</p:attrName>
                                        </p:attrNameLst>
                                      </p:cBhvr>
                                      <p:to>
                                        <p:strVal val="visible"/>
                                      </p:to>
                                    </p:set>
                                    <p:anim calcmode="lin" valueType="num">
                                      <p:cBhvr>
                                        <p:cTn id="140" dur="2000" fill="hold"/>
                                        <p:tgtEl>
                                          <p:spTgt spid="30"/>
                                        </p:tgtEl>
                                        <p:attrNameLst>
                                          <p:attrName>ppt_w</p:attrName>
                                        </p:attrNameLst>
                                      </p:cBhvr>
                                      <p:tavLst>
                                        <p:tav tm="0">
                                          <p:val>
                                            <p:fltVal val="0"/>
                                          </p:val>
                                        </p:tav>
                                        <p:tav tm="100000">
                                          <p:val>
                                            <p:strVal val="#ppt_w"/>
                                          </p:val>
                                        </p:tav>
                                      </p:tavLst>
                                    </p:anim>
                                    <p:anim calcmode="lin" valueType="num">
                                      <p:cBhvr>
                                        <p:cTn id="141" dur="2000" fill="hold"/>
                                        <p:tgtEl>
                                          <p:spTgt spid="30"/>
                                        </p:tgtEl>
                                        <p:attrNameLst>
                                          <p:attrName>ppt_h</p:attrName>
                                        </p:attrNameLst>
                                      </p:cBhvr>
                                      <p:tavLst>
                                        <p:tav tm="0">
                                          <p:val>
                                            <p:fltVal val="0"/>
                                          </p:val>
                                        </p:tav>
                                        <p:tav tm="100000">
                                          <p:val>
                                            <p:strVal val="#ppt_h"/>
                                          </p:val>
                                        </p:tav>
                                      </p:tavLst>
                                    </p:anim>
                                    <p:anim calcmode="lin" valueType="num">
                                      <p:cBhvr>
                                        <p:cTn id="142" dur="2000" fill="hold"/>
                                        <p:tgtEl>
                                          <p:spTgt spid="30"/>
                                        </p:tgtEl>
                                        <p:attrNameLst>
                                          <p:attrName>style.rotation</p:attrName>
                                        </p:attrNameLst>
                                      </p:cBhvr>
                                      <p:tavLst>
                                        <p:tav tm="0">
                                          <p:val>
                                            <p:fltVal val="360"/>
                                          </p:val>
                                        </p:tav>
                                        <p:tav tm="100000">
                                          <p:val>
                                            <p:fltVal val="0"/>
                                          </p:val>
                                        </p:tav>
                                      </p:tavLst>
                                    </p:anim>
                                    <p:animEffect transition="in" filter="fade">
                                      <p:cBhvr>
                                        <p:cTn id="143" dur="2000"/>
                                        <p:tgtEl>
                                          <p:spTgt spid="30"/>
                                        </p:tgtEl>
                                      </p:cBhvr>
                                    </p:animEffect>
                                  </p:childTnLst>
                                </p:cTn>
                              </p:par>
                              <p:par>
                                <p:cTn id="144" presetID="53" presetClass="entr" presetSubtype="0" fill="hold" grpId="0" nodeType="withEffect">
                                  <p:stCondLst>
                                    <p:cond delay="0"/>
                                  </p:stCondLst>
                                  <p:childTnLst>
                                    <p:set>
                                      <p:cBhvr>
                                        <p:cTn id="145" dur="1" fill="hold">
                                          <p:stCondLst>
                                            <p:cond delay="0"/>
                                          </p:stCondLst>
                                        </p:cTn>
                                        <p:tgtEl>
                                          <p:spTgt spid="42"/>
                                        </p:tgtEl>
                                        <p:attrNameLst>
                                          <p:attrName>style.visibility</p:attrName>
                                        </p:attrNameLst>
                                      </p:cBhvr>
                                      <p:to>
                                        <p:strVal val="visible"/>
                                      </p:to>
                                    </p:set>
                                    <p:anim calcmode="lin" valueType="num">
                                      <p:cBhvr>
                                        <p:cTn id="146" dur="1000" fill="hold"/>
                                        <p:tgtEl>
                                          <p:spTgt spid="42"/>
                                        </p:tgtEl>
                                        <p:attrNameLst>
                                          <p:attrName>ppt_w</p:attrName>
                                        </p:attrNameLst>
                                      </p:cBhvr>
                                      <p:tavLst>
                                        <p:tav tm="0">
                                          <p:val>
                                            <p:fltVal val="0"/>
                                          </p:val>
                                        </p:tav>
                                        <p:tav tm="100000">
                                          <p:val>
                                            <p:strVal val="#ppt_w"/>
                                          </p:val>
                                        </p:tav>
                                      </p:tavLst>
                                    </p:anim>
                                    <p:anim calcmode="lin" valueType="num">
                                      <p:cBhvr>
                                        <p:cTn id="147" dur="1000" fill="hold"/>
                                        <p:tgtEl>
                                          <p:spTgt spid="42"/>
                                        </p:tgtEl>
                                        <p:attrNameLst>
                                          <p:attrName>ppt_h</p:attrName>
                                        </p:attrNameLst>
                                      </p:cBhvr>
                                      <p:tavLst>
                                        <p:tav tm="0">
                                          <p:val>
                                            <p:fltVal val="0"/>
                                          </p:val>
                                        </p:tav>
                                        <p:tav tm="100000">
                                          <p:val>
                                            <p:strVal val="#ppt_h"/>
                                          </p:val>
                                        </p:tav>
                                      </p:tavLst>
                                    </p:anim>
                                    <p:animEffect transition="in" filter="fade">
                                      <p:cBhvr>
                                        <p:cTn id="148" dur="1000"/>
                                        <p:tgtEl>
                                          <p:spTgt spid="42"/>
                                        </p:tgtEl>
                                      </p:cBhvr>
                                    </p:animEffect>
                                  </p:childTnLst>
                                </p:cTn>
                              </p:par>
                            </p:childTnLst>
                          </p:cTn>
                        </p:par>
                        <p:par>
                          <p:cTn id="149" fill="hold">
                            <p:stCondLst>
                              <p:cond delay="4000"/>
                            </p:stCondLst>
                            <p:childTnLst>
                              <p:par>
                                <p:cTn id="150" presetID="10" presetClass="entr" presetSubtype="0" fill="hold" nodeType="afterEffect">
                                  <p:stCondLst>
                                    <p:cond delay="0"/>
                                  </p:stCondLst>
                                  <p:childTnLst>
                                    <p:set>
                                      <p:cBhvr>
                                        <p:cTn id="151" dur="1" fill="hold">
                                          <p:stCondLst>
                                            <p:cond delay="0"/>
                                          </p:stCondLst>
                                        </p:cTn>
                                        <p:tgtEl>
                                          <p:spTgt spid="74"/>
                                        </p:tgtEl>
                                        <p:attrNameLst>
                                          <p:attrName>style.visibility</p:attrName>
                                        </p:attrNameLst>
                                      </p:cBhvr>
                                      <p:to>
                                        <p:strVal val="visible"/>
                                      </p:to>
                                    </p:set>
                                    <p:animEffect transition="in" filter="fade">
                                      <p:cBhvr>
                                        <p:cTn id="152" dur="1000"/>
                                        <p:tgtEl>
                                          <p:spTgt spid="74"/>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xit" presetSubtype="0" fill="hold" nodeType="clickEffect">
                                  <p:stCondLst>
                                    <p:cond delay="0"/>
                                  </p:stCondLst>
                                  <p:childTnLst>
                                    <p:animEffect transition="out" filter="fade">
                                      <p:cBhvr>
                                        <p:cTn id="156" dur="1000"/>
                                        <p:tgtEl>
                                          <p:spTgt spid="74"/>
                                        </p:tgtEl>
                                      </p:cBhvr>
                                    </p:animEffect>
                                    <p:set>
                                      <p:cBhvr>
                                        <p:cTn id="157" dur="1" fill="hold">
                                          <p:stCondLst>
                                            <p:cond delay="999"/>
                                          </p:stCondLst>
                                        </p:cTn>
                                        <p:tgtEl>
                                          <p:spTgt spid="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P spid="30" grpId="0" animBg="1"/>
      <p:bldP spid="31" grpId="0" animBg="1"/>
      <p:bldP spid="37" grpId="0"/>
      <p:bldP spid="38" grpId="0"/>
      <p:bldP spid="39" grpId="0" animBg="1"/>
      <p:bldP spid="40" grpId="0" animBg="1"/>
      <p:bldP spid="41" grpId="0"/>
      <p:bldP spid="42" grpId="0"/>
      <p:bldP spid="47" grpId="0" animBg="1"/>
      <p:bldP spid="48" grpId="0" animBg="1"/>
      <p:bldP spid="49" grpId="0" animBg="1"/>
      <p:bldP spid="50" grpId="0" animBg="1"/>
      <p:bldP spid="51" grpId="0" animBg="1"/>
      <p:bldP spid="59"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1501775" y="762002"/>
            <a:ext cx="5813425" cy="6095998"/>
          </a:xfrm>
          <a:prstGeom prst="rect">
            <a:avLst/>
          </a:prstGeom>
          <a:noFill/>
          <a:ln w="9525">
            <a:noFill/>
            <a:miter lim="800000"/>
            <a:headEnd/>
            <a:tailEnd/>
          </a:ln>
          <a:effectLst>
            <a:outerShdw dist="50800" dir="5400000" algn="ctr" rotWithShape="0">
              <a:schemeClr val="bg1"/>
            </a:outerShdw>
          </a:effectLst>
        </p:spPr>
      </p:pic>
      <p:sp>
        <p:nvSpPr>
          <p:cNvPr id="13" name="TextBox 12"/>
          <p:cNvSpPr txBox="1"/>
          <p:nvPr/>
        </p:nvSpPr>
        <p:spPr>
          <a:xfrm>
            <a:off x="0" y="-76200"/>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the parks</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sp>
        <p:nvSpPr>
          <p:cNvPr id="20" name="Freeform 19"/>
          <p:cNvSpPr>
            <a:spLocks noChangeAspect="1"/>
          </p:cNvSpPr>
          <p:nvPr/>
        </p:nvSpPr>
        <p:spPr>
          <a:xfrm>
            <a:off x="3352800" y="3115326"/>
            <a:ext cx="727286" cy="804579"/>
          </a:xfrm>
          <a:custGeom>
            <a:avLst/>
            <a:gdLst>
              <a:gd name="connsiteX0" fmla="*/ 1975758 w 2438401"/>
              <a:gd name="connsiteY0" fmla="*/ 2041071 h 2364921"/>
              <a:gd name="connsiteX1" fmla="*/ 1600201 w 2438401"/>
              <a:gd name="connsiteY1" fmla="*/ 2057400 h 2364921"/>
              <a:gd name="connsiteX2" fmla="*/ 1992087 w 2438401"/>
              <a:gd name="connsiteY2" fmla="*/ 1926771 h 2364921"/>
              <a:gd name="connsiteX3" fmla="*/ 2237015 w 2438401"/>
              <a:gd name="connsiteY3" fmla="*/ 1812471 h 2364921"/>
              <a:gd name="connsiteX4" fmla="*/ 2351315 w 2438401"/>
              <a:gd name="connsiteY4" fmla="*/ 1502228 h 2364921"/>
              <a:gd name="connsiteX5" fmla="*/ 2286001 w 2438401"/>
              <a:gd name="connsiteY5" fmla="*/ 1143000 h 2364921"/>
              <a:gd name="connsiteX6" fmla="*/ 1926772 w 2438401"/>
              <a:gd name="connsiteY6" fmla="*/ 898071 h 2364921"/>
              <a:gd name="connsiteX7" fmla="*/ 2041072 w 2438401"/>
              <a:gd name="connsiteY7" fmla="*/ 702128 h 2364921"/>
              <a:gd name="connsiteX8" fmla="*/ 2400301 w 2438401"/>
              <a:gd name="connsiteY8" fmla="*/ 751114 h 2364921"/>
              <a:gd name="connsiteX9" fmla="*/ 2269672 w 2438401"/>
              <a:gd name="connsiteY9" fmla="*/ 408214 h 2364921"/>
              <a:gd name="connsiteX10" fmla="*/ 2057401 w 2438401"/>
              <a:gd name="connsiteY10" fmla="*/ 32657 h 2364921"/>
              <a:gd name="connsiteX11" fmla="*/ 1910444 w 2438401"/>
              <a:gd name="connsiteY11" fmla="*/ 212271 h 2364921"/>
              <a:gd name="connsiteX12" fmla="*/ 1747158 w 2438401"/>
              <a:gd name="connsiteY12" fmla="*/ 293914 h 2364921"/>
              <a:gd name="connsiteX13" fmla="*/ 1551215 w 2438401"/>
              <a:gd name="connsiteY13" fmla="*/ 326571 h 2364921"/>
              <a:gd name="connsiteX14" fmla="*/ 1518558 w 2438401"/>
              <a:gd name="connsiteY14" fmla="*/ 522514 h 2364921"/>
              <a:gd name="connsiteX15" fmla="*/ 1322615 w 2438401"/>
              <a:gd name="connsiteY15" fmla="*/ 604157 h 2364921"/>
              <a:gd name="connsiteX16" fmla="*/ 1045029 w 2438401"/>
              <a:gd name="connsiteY16" fmla="*/ 669471 h 2364921"/>
              <a:gd name="connsiteX17" fmla="*/ 898072 w 2438401"/>
              <a:gd name="connsiteY17" fmla="*/ 767442 h 2364921"/>
              <a:gd name="connsiteX18" fmla="*/ 555172 w 2438401"/>
              <a:gd name="connsiteY18" fmla="*/ 751114 h 2364921"/>
              <a:gd name="connsiteX19" fmla="*/ 506187 w 2438401"/>
              <a:gd name="connsiteY19" fmla="*/ 1061357 h 2364921"/>
              <a:gd name="connsiteX20" fmla="*/ 310244 w 2438401"/>
              <a:gd name="connsiteY20" fmla="*/ 1240971 h 2364921"/>
              <a:gd name="connsiteX21" fmla="*/ 457201 w 2438401"/>
              <a:gd name="connsiteY21" fmla="*/ 1518557 h 2364921"/>
              <a:gd name="connsiteX22" fmla="*/ 424544 w 2438401"/>
              <a:gd name="connsiteY22" fmla="*/ 1600200 h 2364921"/>
              <a:gd name="connsiteX23" fmla="*/ 212272 w 2438401"/>
              <a:gd name="connsiteY23" fmla="*/ 1616528 h 2364921"/>
              <a:gd name="connsiteX24" fmla="*/ 16329 w 2438401"/>
              <a:gd name="connsiteY24" fmla="*/ 1861457 h 2364921"/>
              <a:gd name="connsiteX25" fmla="*/ 310244 w 2438401"/>
              <a:gd name="connsiteY25" fmla="*/ 2008414 h 2364921"/>
              <a:gd name="connsiteX26" fmla="*/ 310244 w 2438401"/>
              <a:gd name="connsiteY26" fmla="*/ 2139042 h 2364921"/>
              <a:gd name="connsiteX27" fmla="*/ 555172 w 2438401"/>
              <a:gd name="connsiteY27" fmla="*/ 2269671 h 2364921"/>
              <a:gd name="connsiteX28" fmla="*/ 604158 w 2438401"/>
              <a:gd name="connsiteY28" fmla="*/ 1975757 h 2364921"/>
              <a:gd name="connsiteX29" fmla="*/ 865415 w 2438401"/>
              <a:gd name="connsiteY29" fmla="*/ 2237014 h 2364921"/>
              <a:gd name="connsiteX30" fmla="*/ 1110344 w 2438401"/>
              <a:gd name="connsiteY30" fmla="*/ 2155371 h 2364921"/>
              <a:gd name="connsiteX31" fmla="*/ 1126672 w 2438401"/>
              <a:gd name="connsiteY31" fmla="*/ 1943100 h 2364921"/>
              <a:gd name="connsiteX32" fmla="*/ 1387929 w 2438401"/>
              <a:gd name="connsiteY32" fmla="*/ 1959428 h 2364921"/>
              <a:gd name="connsiteX33" fmla="*/ 1469572 w 2438401"/>
              <a:gd name="connsiteY33" fmla="*/ 2334985 h 2364921"/>
              <a:gd name="connsiteX34" fmla="*/ 1959429 w 2438401"/>
              <a:gd name="connsiteY34" fmla="*/ 2139042 h 2364921"/>
              <a:gd name="connsiteX35" fmla="*/ 1975758 w 2438401"/>
              <a:gd name="connsiteY35" fmla="*/ 2041071 h 2364921"/>
              <a:gd name="connsiteX0" fmla="*/ 1975758 w 2438401"/>
              <a:gd name="connsiteY0" fmla="*/ 2041071 h 2364921"/>
              <a:gd name="connsiteX1" fmla="*/ 1992087 w 2438401"/>
              <a:gd name="connsiteY1" fmla="*/ 1926771 h 2364921"/>
              <a:gd name="connsiteX2" fmla="*/ 2237015 w 2438401"/>
              <a:gd name="connsiteY2" fmla="*/ 1812471 h 2364921"/>
              <a:gd name="connsiteX3" fmla="*/ 2351315 w 2438401"/>
              <a:gd name="connsiteY3" fmla="*/ 1502228 h 2364921"/>
              <a:gd name="connsiteX4" fmla="*/ 2286001 w 2438401"/>
              <a:gd name="connsiteY4" fmla="*/ 1143000 h 2364921"/>
              <a:gd name="connsiteX5" fmla="*/ 1926772 w 2438401"/>
              <a:gd name="connsiteY5" fmla="*/ 898071 h 2364921"/>
              <a:gd name="connsiteX6" fmla="*/ 2041072 w 2438401"/>
              <a:gd name="connsiteY6" fmla="*/ 702128 h 2364921"/>
              <a:gd name="connsiteX7" fmla="*/ 2400301 w 2438401"/>
              <a:gd name="connsiteY7" fmla="*/ 751114 h 2364921"/>
              <a:gd name="connsiteX8" fmla="*/ 2269672 w 2438401"/>
              <a:gd name="connsiteY8" fmla="*/ 408214 h 2364921"/>
              <a:gd name="connsiteX9" fmla="*/ 2057401 w 2438401"/>
              <a:gd name="connsiteY9" fmla="*/ 32657 h 2364921"/>
              <a:gd name="connsiteX10" fmla="*/ 1910444 w 2438401"/>
              <a:gd name="connsiteY10" fmla="*/ 212271 h 2364921"/>
              <a:gd name="connsiteX11" fmla="*/ 1747158 w 2438401"/>
              <a:gd name="connsiteY11" fmla="*/ 293914 h 2364921"/>
              <a:gd name="connsiteX12" fmla="*/ 1551215 w 2438401"/>
              <a:gd name="connsiteY12" fmla="*/ 326571 h 2364921"/>
              <a:gd name="connsiteX13" fmla="*/ 1518558 w 2438401"/>
              <a:gd name="connsiteY13" fmla="*/ 522514 h 2364921"/>
              <a:gd name="connsiteX14" fmla="*/ 1322615 w 2438401"/>
              <a:gd name="connsiteY14" fmla="*/ 604157 h 2364921"/>
              <a:gd name="connsiteX15" fmla="*/ 1045029 w 2438401"/>
              <a:gd name="connsiteY15" fmla="*/ 669471 h 2364921"/>
              <a:gd name="connsiteX16" fmla="*/ 898072 w 2438401"/>
              <a:gd name="connsiteY16" fmla="*/ 767442 h 2364921"/>
              <a:gd name="connsiteX17" fmla="*/ 555172 w 2438401"/>
              <a:gd name="connsiteY17" fmla="*/ 751114 h 2364921"/>
              <a:gd name="connsiteX18" fmla="*/ 506187 w 2438401"/>
              <a:gd name="connsiteY18" fmla="*/ 1061357 h 2364921"/>
              <a:gd name="connsiteX19" fmla="*/ 310244 w 2438401"/>
              <a:gd name="connsiteY19" fmla="*/ 1240971 h 2364921"/>
              <a:gd name="connsiteX20" fmla="*/ 457201 w 2438401"/>
              <a:gd name="connsiteY20" fmla="*/ 1518557 h 2364921"/>
              <a:gd name="connsiteX21" fmla="*/ 424544 w 2438401"/>
              <a:gd name="connsiteY21" fmla="*/ 1600200 h 2364921"/>
              <a:gd name="connsiteX22" fmla="*/ 212272 w 2438401"/>
              <a:gd name="connsiteY22" fmla="*/ 1616528 h 2364921"/>
              <a:gd name="connsiteX23" fmla="*/ 16329 w 2438401"/>
              <a:gd name="connsiteY23" fmla="*/ 1861457 h 2364921"/>
              <a:gd name="connsiteX24" fmla="*/ 310244 w 2438401"/>
              <a:gd name="connsiteY24" fmla="*/ 2008414 h 2364921"/>
              <a:gd name="connsiteX25" fmla="*/ 310244 w 2438401"/>
              <a:gd name="connsiteY25" fmla="*/ 2139042 h 2364921"/>
              <a:gd name="connsiteX26" fmla="*/ 555172 w 2438401"/>
              <a:gd name="connsiteY26" fmla="*/ 2269671 h 2364921"/>
              <a:gd name="connsiteX27" fmla="*/ 604158 w 2438401"/>
              <a:gd name="connsiteY27" fmla="*/ 1975757 h 2364921"/>
              <a:gd name="connsiteX28" fmla="*/ 865415 w 2438401"/>
              <a:gd name="connsiteY28" fmla="*/ 2237014 h 2364921"/>
              <a:gd name="connsiteX29" fmla="*/ 1110344 w 2438401"/>
              <a:gd name="connsiteY29" fmla="*/ 2155371 h 2364921"/>
              <a:gd name="connsiteX30" fmla="*/ 1126672 w 2438401"/>
              <a:gd name="connsiteY30" fmla="*/ 1943100 h 2364921"/>
              <a:gd name="connsiteX31" fmla="*/ 1387929 w 2438401"/>
              <a:gd name="connsiteY31" fmla="*/ 1959428 h 2364921"/>
              <a:gd name="connsiteX32" fmla="*/ 1469572 w 2438401"/>
              <a:gd name="connsiteY32" fmla="*/ 2334985 h 2364921"/>
              <a:gd name="connsiteX33" fmla="*/ 1959429 w 2438401"/>
              <a:gd name="connsiteY33" fmla="*/ 2139042 h 2364921"/>
              <a:gd name="connsiteX34" fmla="*/ 1975758 w 2438401"/>
              <a:gd name="connsiteY34" fmla="*/ 2041071 h 2364921"/>
              <a:gd name="connsiteX0" fmla="*/ 1975758 w 2438401"/>
              <a:gd name="connsiteY0" fmla="*/ 2041071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008414 h 2364921"/>
              <a:gd name="connsiteX24" fmla="*/ 310244 w 2438401"/>
              <a:gd name="connsiteY24" fmla="*/ 2139042 h 2364921"/>
              <a:gd name="connsiteX25" fmla="*/ 555172 w 2438401"/>
              <a:gd name="connsiteY25" fmla="*/ 2269671 h 2364921"/>
              <a:gd name="connsiteX26" fmla="*/ 604158 w 2438401"/>
              <a:gd name="connsiteY26" fmla="*/ 1975757 h 2364921"/>
              <a:gd name="connsiteX27" fmla="*/ 865415 w 2438401"/>
              <a:gd name="connsiteY27" fmla="*/ 2237014 h 2364921"/>
              <a:gd name="connsiteX28" fmla="*/ 1110344 w 2438401"/>
              <a:gd name="connsiteY28" fmla="*/ 2155371 h 2364921"/>
              <a:gd name="connsiteX29" fmla="*/ 1126672 w 2438401"/>
              <a:gd name="connsiteY29" fmla="*/ 1943100 h 2364921"/>
              <a:gd name="connsiteX30" fmla="*/ 1387929 w 2438401"/>
              <a:gd name="connsiteY30" fmla="*/ 1959428 h 2364921"/>
              <a:gd name="connsiteX31" fmla="*/ 1469572 w 2438401"/>
              <a:gd name="connsiteY31" fmla="*/ 2334985 h 2364921"/>
              <a:gd name="connsiteX32" fmla="*/ 1959429 w 2438401"/>
              <a:gd name="connsiteY32" fmla="*/ 2139042 h 2364921"/>
              <a:gd name="connsiteX33" fmla="*/ 1975758 w 2438401"/>
              <a:gd name="connsiteY33" fmla="*/ 2041071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008414 h 2364921"/>
              <a:gd name="connsiteX24" fmla="*/ 310244 w 2438401"/>
              <a:gd name="connsiteY24" fmla="*/ 2139042 h 2364921"/>
              <a:gd name="connsiteX25" fmla="*/ 555172 w 2438401"/>
              <a:gd name="connsiteY25" fmla="*/ 2269671 h 2364921"/>
              <a:gd name="connsiteX26" fmla="*/ 604158 w 2438401"/>
              <a:gd name="connsiteY26" fmla="*/ 1975757 h 2364921"/>
              <a:gd name="connsiteX27" fmla="*/ 865415 w 2438401"/>
              <a:gd name="connsiteY27" fmla="*/ 2237014 h 2364921"/>
              <a:gd name="connsiteX28" fmla="*/ 1110344 w 2438401"/>
              <a:gd name="connsiteY28" fmla="*/ 2155371 h 2364921"/>
              <a:gd name="connsiteX29" fmla="*/ 1126672 w 2438401"/>
              <a:gd name="connsiteY29" fmla="*/ 1943100 h 2364921"/>
              <a:gd name="connsiteX30" fmla="*/ 1387929 w 2438401"/>
              <a:gd name="connsiteY30" fmla="*/ 1959428 h 2364921"/>
              <a:gd name="connsiteX31" fmla="*/ 1469572 w 2438401"/>
              <a:gd name="connsiteY31" fmla="*/ 2334985 h 2364921"/>
              <a:gd name="connsiteX32" fmla="*/ 1959429 w 2438401"/>
              <a:gd name="connsiteY32"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555172 w 2438401"/>
              <a:gd name="connsiteY24" fmla="*/ 2269671 h 2364921"/>
              <a:gd name="connsiteX25" fmla="*/ 604158 w 2438401"/>
              <a:gd name="connsiteY25" fmla="*/ 1975757 h 2364921"/>
              <a:gd name="connsiteX26" fmla="*/ 865415 w 2438401"/>
              <a:gd name="connsiteY26" fmla="*/ 2237014 h 2364921"/>
              <a:gd name="connsiteX27" fmla="*/ 1110344 w 2438401"/>
              <a:gd name="connsiteY27" fmla="*/ 2155371 h 2364921"/>
              <a:gd name="connsiteX28" fmla="*/ 1126672 w 2438401"/>
              <a:gd name="connsiteY28" fmla="*/ 1943100 h 2364921"/>
              <a:gd name="connsiteX29" fmla="*/ 1387929 w 2438401"/>
              <a:gd name="connsiteY29" fmla="*/ 1959428 h 2364921"/>
              <a:gd name="connsiteX30" fmla="*/ 1469572 w 2438401"/>
              <a:gd name="connsiteY30" fmla="*/ 2334985 h 2364921"/>
              <a:gd name="connsiteX31" fmla="*/ 1959429 w 2438401"/>
              <a:gd name="connsiteY31"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330589 w 2438401"/>
              <a:gd name="connsiteY24" fmla="*/ 2151879 h 2364921"/>
              <a:gd name="connsiteX25" fmla="*/ 555172 w 2438401"/>
              <a:gd name="connsiteY25" fmla="*/ 2269671 h 2364921"/>
              <a:gd name="connsiteX26" fmla="*/ 604158 w 2438401"/>
              <a:gd name="connsiteY26" fmla="*/ 1975757 h 2364921"/>
              <a:gd name="connsiteX27" fmla="*/ 865415 w 2438401"/>
              <a:gd name="connsiteY27" fmla="*/ 2237014 h 2364921"/>
              <a:gd name="connsiteX28" fmla="*/ 1110344 w 2438401"/>
              <a:gd name="connsiteY28" fmla="*/ 2155371 h 2364921"/>
              <a:gd name="connsiteX29" fmla="*/ 1126672 w 2438401"/>
              <a:gd name="connsiteY29" fmla="*/ 1943100 h 2364921"/>
              <a:gd name="connsiteX30" fmla="*/ 1387929 w 2438401"/>
              <a:gd name="connsiteY30" fmla="*/ 1959428 h 2364921"/>
              <a:gd name="connsiteX31" fmla="*/ 1469572 w 2438401"/>
              <a:gd name="connsiteY31" fmla="*/ 2334985 h 2364921"/>
              <a:gd name="connsiteX32" fmla="*/ 1959429 w 2438401"/>
              <a:gd name="connsiteY32"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555172 w 2438401"/>
              <a:gd name="connsiteY24" fmla="*/ 2269671 h 2364921"/>
              <a:gd name="connsiteX25" fmla="*/ 604158 w 2438401"/>
              <a:gd name="connsiteY25" fmla="*/ 1975757 h 2364921"/>
              <a:gd name="connsiteX26" fmla="*/ 865415 w 2438401"/>
              <a:gd name="connsiteY26" fmla="*/ 2237014 h 2364921"/>
              <a:gd name="connsiteX27" fmla="*/ 1110344 w 2438401"/>
              <a:gd name="connsiteY27" fmla="*/ 2155371 h 2364921"/>
              <a:gd name="connsiteX28" fmla="*/ 1126672 w 2438401"/>
              <a:gd name="connsiteY28" fmla="*/ 1943100 h 2364921"/>
              <a:gd name="connsiteX29" fmla="*/ 1387929 w 2438401"/>
              <a:gd name="connsiteY29" fmla="*/ 1959428 h 2364921"/>
              <a:gd name="connsiteX30" fmla="*/ 1469572 w 2438401"/>
              <a:gd name="connsiteY30" fmla="*/ 2334985 h 2364921"/>
              <a:gd name="connsiteX31" fmla="*/ 1959429 w 2438401"/>
              <a:gd name="connsiteY31"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555172 w 2438401"/>
              <a:gd name="connsiteY24" fmla="*/ 2269671 h 2364921"/>
              <a:gd name="connsiteX25" fmla="*/ 604158 w 2438401"/>
              <a:gd name="connsiteY25" fmla="*/ 1975757 h 2364921"/>
              <a:gd name="connsiteX26" fmla="*/ 619226 w 2438401"/>
              <a:gd name="connsiteY26" fmla="*/ 1986945 h 2364921"/>
              <a:gd name="connsiteX27" fmla="*/ 865415 w 2438401"/>
              <a:gd name="connsiteY27" fmla="*/ 2237014 h 2364921"/>
              <a:gd name="connsiteX28" fmla="*/ 1110344 w 2438401"/>
              <a:gd name="connsiteY28" fmla="*/ 2155371 h 2364921"/>
              <a:gd name="connsiteX29" fmla="*/ 1126672 w 2438401"/>
              <a:gd name="connsiteY29" fmla="*/ 1943100 h 2364921"/>
              <a:gd name="connsiteX30" fmla="*/ 1387929 w 2438401"/>
              <a:gd name="connsiteY30" fmla="*/ 1959428 h 2364921"/>
              <a:gd name="connsiteX31" fmla="*/ 1469572 w 2438401"/>
              <a:gd name="connsiteY31" fmla="*/ 2334985 h 2364921"/>
              <a:gd name="connsiteX32" fmla="*/ 1959429 w 2438401"/>
              <a:gd name="connsiteY32"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555172 w 2438401"/>
              <a:gd name="connsiteY24" fmla="*/ 2269671 h 2364921"/>
              <a:gd name="connsiteX25" fmla="*/ 604158 w 2438401"/>
              <a:gd name="connsiteY25" fmla="*/ 1975757 h 2364921"/>
              <a:gd name="connsiteX26" fmla="*/ 619226 w 2438401"/>
              <a:gd name="connsiteY26" fmla="*/ 1986945 h 2364921"/>
              <a:gd name="connsiteX27" fmla="*/ 865415 w 2438401"/>
              <a:gd name="connsiteY27" fmla="*/ 2237014 h 2364921"/>
              <a:gd name="connsiteX28" fmla="*/ 1110344 w 2438401"/>
              <a:gd name="connsiteY28" fmla="*/ 2155371 h 2364921"/>
              <a:gd name="connsiteX29" fmla="*/ 1126672 w 2438401"/>
              <a:gd name="connsiteY29" fmla="*/ 1943100 h 2364921"/>
              <a:gd name="connsiteX30" fmla="*/ 1387929 w 2438401"/>
              <a:gd name="connsiteY30" fmla="*/ 1959428 h 2364921"/>
              <a:gd name="connsiteX31" fmla="*/ 1469572 w 2438401"/>
              <a:gd name="connsiteY31" fmla="*/ 2334985 h 2364921"/>
              <a:gd name="connsiteX32" fmla="*/ 1959429 w 2438401"/>
              <a:gd name="connsiteY32"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555172 w 2438401"/>
              <a:gd name="connsiteY24" fmla="*/ 2269671 h 2364921"/>
              <a:gd name="connsiteX25" fmla="*/ 604158 w 2438401"/>
              <a:gd name="connsiteY25" fmla="*/ 1975757 h 2364921"/>
              <a:gd name="connsiteX26" fmla="*/ 619226 w 2438401"/>
              <a:gd name="connsiteY26" fmla="*/ 1986945 h 2364921"/>
              <a:gd name="connsiteX27" fmla="*/ 865415 w 2438401"/>
              <a:gd name="connsiteY27" fmla="*/ 2237014 h 2364921"/>
              <a:gd name="connsiteX28" fmla="*/ 1110344 w 2438401"/>
              <a:gd name="connsiteY28" fmla="*/ 2155371 h 2364921"/>
              <a:gd name="connsiteX29" fmla="*/ 1126672 w 2438401"/>
              <a:gd name="connsiteY29" fmla="*/ 1943100 h 2364921"/>
              <a:gd name="connsiteX30" fmla="*/ 1387929 w 2438401"/>
              <a:gd name="connsiteY30" fmla="*/ 1959428 h 2364921"/>
              <a:gd name="connsiteX31" fmla="*/ 1469572 w 2438401"/>
              <a:gd name="connsiteY31" fmla="*/ 2334985 h 2364921"/>
              <a:gd name="connsiteX32" fmla="*/ 1959429 w 2438401"/>
              <a:gd name="connsiteY32"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555172 w 2438401"/>
              <a:gd name="connsiteY24" fmla="*/ 2269671 h 2364921"/>
              <a:gd name="connsiteX25" fmla="*/ 604158 w 2438401"/>
              <a:gd name="connsiteY25" fmla="*/ 1975757 h 2364921"/>
              <a:gd name="connsiteX26" fmla="*/ 619226 w 2438401"/>
              <a:gd name="connsiteY26" fmla="*/ 1760160 h 2364921"/>
              <a:gd name="connsiteX27" fmla="*/ 865415 w 2438401"/>
              <a:gd name="connsiteY27" fmla="*/ 2237014 h 2364921"/>
              <a:gd name="connsiteX28" fmla="*/ 1110344 w 2438401"/>
              <a:gd name="connsiteY28" fmla="*/ 2155371 h 2364921"/>
              <a:gd name="connsiteX29" fmla="*/ 1126672 w 2438401"/>
              <a:gd name="connsiteY29" fmla="*/ 1943100 h 2364921"/>
              <a:gd name="connsiteX30" fmla="*/ 1387929 w 2438401"/>
              <a:gd name="connsiteY30" fmla="*/ 1959428 h 2364921"/>
              <a:gd name="connsiteX31" fmla="*/ 1469572 w 2438401"/>
              <a:gd name="connsiteY31" fmla="*/ 2334985 h 2364921"/>
              <a:gd name="connsiteX32" fmla="*/ 1959429 w 2438401"/>
              <a:gd name="connsiteY32"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555172 w 2438401"/>
              <a:gd name="connsiteY24" fmla="*/ 2269671 h 2364921"/>
              <a:gd name="connsiteX25" fmla="*/ 619226 w 2438401"/>
              <a:gd name="connsiteY25" fmla="*/ 1760160 h 2364921"/>
              <a:gd name="connsiteX26" fmla="*/ 865415 w 2438401"/>
              <a:gd name="connsiteY26" fmla="*/ 2237014 h 2364921"/>
              <a:gd name="connsiteX27" fmla="*/ 1110344 w 2438401"/>
              <a:gd name="connsiteY27" fmla="*/ 2155371 h 2364921"/>
              <a:gd name="connsiteX28" fmla="*/ 1126672 w 2438401"/>
              <a:gd name="connsiteY28" fmla="*/ 1943100 h 2364921"/>
              <a:gd name="connsiteX29" fmla="*/ 1387929 w 2438401"/>
              <a:gd name="connsiteY29" fmla="*/ 1959428 h 2364921"/>
              <a:gd name="connsiteX30" fmla="*/ 1469572 w 2438401"/>
              <a:gd name="connsiteY30" fmla="*/ 2334985 h 2364921"/>
              <a:gd name="connsiteX31" fmla="*/ 1959429 w 2438401"/>
              <a:gd name="connsiteY31"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619226 w 2438401"/>
              <a:gd name="connsiteY24" fmla="*/ 1760160 h 2364921"/>
              <a:gd name="connsiteX25" fmla="*/ 865415 w 2438401"/>
              <a:gd name="connsiteY25" fmla="*/ 2237014 h 2364921"/>
              <a:gd name="connsiteX26" fmla="*/ 1110344 w 2438401"/>
              <a:gd name="connsiteY26" fmla="*/ 2155371 h 2364921"/>
              <a:gd name="connsiteX27" fmla="*/ 1126672 w 2438401"/>
              <a:gd name="connsiteY27" fmla="*/ 1943100 h 2364921"/>
              <a:gd name="connsiteX28" fmla="*/ 1387929 w 2438401"/>
              <a:gd name="connsiteY28" fmla="*/ 1959428 h 2364921"/>
              <a:gd name="connsiteX29" fmla="*/ 1469572 w 2438401"/>
              <a:gd name="connsiteY29" fmla="*/ 2334985 h 2364921"/>
              <a:gd name="connsiteX30" fmla="*/ 1959429 w 2438401"/>
              <a:gd name="connsiteY30"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619226 w 2438401"/>
              <a:gd name="connsiteY24" fmla="*/ 1760160 h 2364921"/>
              <a:gd name="connsiteX25" fmla="*/ 1110344 w 2438401"/>
              <a:gd name="connsiteY25" fmla="*/ 2155371 h 2364921"/>
              <a:gd name="connsiteX26" fmla="*/ 1126672 w 2438401"/>
              <a:gd name="connsiteY26" fmla="*/ 1943100 h 2364921"/>
              <a:gd name="connsiteX27" fmla="*/ 1387929 w 2438401"/>
              <a:gd name="connsiteY27" fmla="*/ 1959428 h 2364921"/>
              <a:gd name="connsiteX28" fmla="*/ 1469572 w 2438401"/>
              <a:gd name="connsiteY28" fmla="*/ 2334985 h 2364921"/>
              <a:gd name="connsiteX29" fmla="*/ 1959429 w 2438401"/>
              <a:gd name="connsiteY29"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619226 w 2438401"/>
              <a:gd name="connsiteY24" fmla="*/ 1760160 h 2364921"/>
              <a:gd name="connsiteX25" fmla="*/ 883559 w 2438401"/>
              <a:gd name="connsiteY25" fmla="*/ 2155371 h 2364921"/>
              <a:gd name="connsiteX26" fmla="*/ 1126672 w 2438401"/>
              <a:gd name="connsiteY26" fmla="*/ 1943100 h 2364921"/>
              <a:gd name="connsiteX27" fmla="*/ 1387929 w 2438401"/>
              <a:gd name="connsiteY27" fmla="*/ 1959428 h 2364921"/>
              <a:gd name="connsiteX28" fmla="*/ 1469572 w 2438401"/>
              <a:gd name="connsiteY28" fmla="*/ 2334985 h 2364921"/>
              <a:gd name="connsiteX29" fmla="*/ 1959429 w 2438401"/>
              <a:gd name="connsiteY29"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883559 w 2438401"/>
              <a:gd name="connsiteY24" fmla="*/ 2155371 h 2364921"/>
              <a:gd name="connsiteX25" fmla="*/ 1126672 w 2438401"/>
              <a:gd name="connsiteY25" fmla="*/ 1943100 h 2364921"/>
              <a:gd name="connsiteX26" fmla="*/ 1387929 w 2438401"/>
              <a:gd name="connsiteY26" fmla="*/ 1959428 h 2364921"/>
              <a:gd name="connsiteX27" fmla="*/ 1469572 w 2438401"/>
              <a:gd name="connsiteY27" fmla="*/ 2334985 h 2364921"/>
              <a:gd name="connsiteX28" fmla="*/ 1959429 w 2438401"/>
              <a:gd name="connsiteY28" fmla="*/ 2139042 h 2364921"/>
              <a:gd name="connsiteX0" fmla="*/ 1959429 w 2438401"/>
              <a:gd name="connsiteY0" fmla="*/ 2139042 h 2632528"/>
              <a:gd name="connsiteX1" fmla="*/ 2237015 w 2438401"/>
              <a:gd name="connsiteY1" fmla="*/ 1812471 h 2632528"/>
              <a:gd name="connsiteX2" fmla="*/ 2351315 w 2438401"/>
              <a:gd name="connsiteY2" fmla="*/ 1502228 h 2632528"/>
              <a:gd name="connsiteX3" fmla="*/ 2286001 w 2438401"/>
              <a:gd name="connsiteY3" fmla="*/ 1143000 h 2632528"/>
              <a:gd name="connsiteX4" fmla="*/ 1926772 w 2438401"/>
              <a:gd name="connsiteY4" fmla="*/ 898071 h 2632528"/>
              <a:gd name="connsiteX5" fmla="*/ 2041072 w 2438401"/>
              <a:gd name="connsiteY5" fmla="*/ 702128 h 2632528"/>
              <a:gd name="connsiteX6" fmla="*/ 2400301 w 2438401"/>
              <a:gd name="connsiteY6" fmla="*/ 751114 h 2632528"/>
              <a:gd name="connsiteX7" fmla="*/ 2269672 w 2438401"/>
              <a:gd name="connsiteY7" fmla="*/ 408214 h 2632528"/>
              <a:gd name="connsiteX8" fmla="*/ 2057401 w 2438401"/>
              <a:gd name="connsiteY8" fmla="*/ 32657 h 2632528"/>
              <a:gd name="connsiteX9" fmla="*/ 1910444 w 2438401"/>
              <a:gd name="connsiteY9" fmla="*/ 212271 h 2632528"/>
              <a:gd name="connsiteX10" fmla="*/ 1747158 w 2438401"/>
              <a:gd name="connsiteY10" fmla="*/ 293914 h 2632528"/>
              <a:gd name="connsiteX11" fmla="*/ 1551215 w 2438401"/>
              <a:gd name="connsiteY11" fmla="*/ 326571 h 2632528"/>
              <a:gd name="connsiteX12" fmla="*/ 1518558 w 2438401"/>
              <a:gd name="connsiteY12" fmla="*/ 522514 h 2632528"/>
              <a:gd name="connsiteX13" fmla="*/ 1322615 w 2438401"/>
              <a:gd name="connsiteY13" fmla="*/ 604157 h 2632528"/>
              <a:gd name="connsiteX14" fmla="*/ 1045029 w 2438401"/>
              <a:gd name="connsiteY14" fmla="*/ 669471 h 2632528"/>
              <a:gd name="connsiteX15" fmla="*/ 898072 w 2438401"/>
              <a:gd name="connsiteY15" fmla="*/ 767442 h 2632528"/>
              <a:gd name="connsiteX16" fmla="*/ 555172 w 2438401"/>
              <a:gd name="connsiteY16" fmla="*/ 751114 h 2632528"/>
              <a:gd name="connsiteX17" fmla="*/ 506187 w 2438401"/>
              <a:gd name="connsiteY17" fmla="*/ 1061357 h 2632528"/>
              <a:gd name="connsiteX18" fmla="*/ 310244 w 2438401"/>
              <a:gd name="connsiteY18" fmla="*/ 1240971 h 2632528"/>
              <a:gd name="connsiteX19" fmla="*/ 457201 w 2438401"/>
              <a:gd name="connsiteY19" fmla="*/ 1518557 h 2632528"/>
              <a:gd name="connsiteX20" fmla="*/ 424544 w 2438401"/>
              <a:gd name="connsiteY20" fmla="*/ 1600200 h 2632528"/>
              <a:gd name="connsiteX21" fmla="*/ 212272 w 2438401"/>
              <a:gd name="connsiteY21" fmla="*/ 1616528 h 2632528"/>
              <a:gd name="connsiteX22" fmla="*/ 16329 w 2438401"/>
              <a:gd name="connsiteY22" fmla="*/ 1861457 h 2632528"/>
              <a:gd name="connsiteX23" fmla="*/ 310244 w 2438401"/>
              <a:gd name="connsiteY23" fmla="*/ 2139042 h 2632528"/>
              <a:gd name="connsiteX24" fmla="*/ 883559 w 2438401"/>
              <a:gd name="connsiteY24" fmla="*/ 2155371 h 2632528"/>
              <a:gd name="connsiteX25" fmla="*/ 1126672 w 2438401"/>
              <a:gd name="connsiteY25" fmla="*/ 1943100 h 2632528"/>
              <a:gd name="connsiteX26" fmla="*/ 1129315 w 2438401"/>
              <a:gd name="connsiteY26" fmla="*/ 2629808 h 2632528"/>
              <a:gd name="connsiteX27" fmla="*/ 1387929 w 2438401"/>
              <a:gd name="connsiteY27" fmla="*/ 1959428 h 2632528"/>
              <a:gd name="connsiteX28" fmla="*/ 1469572 w 2438401"/>
              <a:gd name="connsiteY28" fmla="*/ 2334985 h 2632528"/>
              <a:gd name="connsiteX29" fmla="*/ 1959429 w 2438401"/>
              <a:gd name="connsiteY29" fmla="*/ 2139042 h 2632528"/>
              <a:gd name="connsiteX0" fmla="*/ 1959429 w 2438401"/>
              <a:gd name="connsiteY0" fmla="*/ 2139042 h 2662465"/>
              <a:gd name="connsiteX1" fmla="*/ 2237015 w 2438401"/>
              <a:gd name="connsiteY1" fmla="*/ 1812471 h 2662465"/>
              <a:gd name="connsiteX2" fmla="*/ 2351315 w 2438401"/>
              <a:gd name="connsiteY2" fmla="*/ 1502228 h 2662465"/>
              <a:gd name="connsiteX3" fmla="*/ 2286001 w 2438401"/>
              <a:gd name="connsiteY3" fmla="*/ 1143000 h 2662465"/>
              <a:gd name="connsiteX4" fmla="*/ 1926772 w 2438401"/>
              <a:gd name="connsiteY4" fmla="*/ 898071 h 2662465"/>
              <a:gd name="connsiteX5" fmla="*/ 2041072 w 2438401"/>
              <a:gd name="connsiteY5" fmla="*/ 702128 h 2662465"/>
              <a:gd name="connsiteX6" fmla="*/ 2400301 w 2438401"/>
              <a:gd name="connsiteY6" fmla="*/ 751114 h 2662465"/>
              <a:gd name="connsiteX7" fmla="*/ 2269672 w 2438401"/>
              <a:gd name="connsiteY7" fmla="*/ 408214 h 2662465"/>
              <a:gd name="connsiteX8" fmla="*/ 2057401 w 2438401"/>
              <a:gd name="connsiteY8" fmla="*/ 32657 h 2662465"/>
              <a:gd name="connsiteX9" fmla="*/ 1910444 w 2438401"/>
              <a:gd name="connsiteY9" fmla="*/ 212271 h 2662465"/>
              <a:gd name="connsiteX10" fmla="*/ 1747158 w 2438401"/>
              <a:gd name="connsiteY10" fmla="*/ 293914 h 2662465"/>
              <a:gd name="connsiteX11" fmla="*/ 1551215 w 2438401"/>
              <a:gd name="connsiteY11" fmla="*/ 326571 h 2662465"/>
              <a:gd name="connsiteX12" fmla="*/ 1518558 w 2438401"/>
              <a:gd name="connsiteY12" fmla="*/ 522514 h 2662465"/>
              <a:gd name="connsiteX13" fmla="*/ 1322615 w 2438401"/>
              <a:gd name="connsiteY13" fmla="*/ 604157 h 2662465"/>
              <a:gd name="connsiteX14" fmla="*/ 1045029 w 2438401"/>
              <a:gd name="connsiteY14" fmla="*/ 669471 h 2662465"/>
              <a:gd name="connsiteX15" fmla="*/ 898072 w 2438401"/>
              <a:gd name="connsiteY15" fmla="*/ 767442 h 2662465"/>
              <a:gd name="connsiteX16" fmla="*/ 555172 w 2438401"/>
              <a:gd name="connsiteY16" fmla="*/ 751114 h 2662465"/>
              <a:gd name="connsiteX17" fmla="*/ 506187 w 2438401"/>
              <a:gd name="connsiteY17" fmla="*/ 1061357 h 2662465"/>
              <a:gd name="connsiteX18" fmla="*/ 310244 w 2438401"/>
              <a:gd name="connsiteY18" fmla="*/ 1240971 h 2662465"/>
              <a:gd name="connsiteX19" fmla="*/ 457201 w 2438401"/>
              <a:gd name="connsiteY19" fmla="*/ 1518557 h 2662465"/>
              <a:gd name="connsiteX20" fmla="*/ 424544 w 2438401"/>
              <a:gd name="connsiteY20" fmla="*/ 1600200 h 2662465"/>
              <a:gd name="connsiteX21" fmla="*/ 212272 w 2438401"/>
              <a:gd name="connsiteY21" fmla="*/ 1616528 h 2662465"/>
              <a:gd name="connsiteX22" fmla="*/ 16329 w 2438401"/>
              <a:gd name="connsiteY22" fmla="*/ 1861457 h 2662465"/>
              <a:gd name="connsiteX23" fmla="*/ 310244 w 2438401"/>
              <a:gd name="connsiteY23" fmla="*/ 2139042 h 2662465"/>
              <a:gd name="connsiteX24" fmla="*/ 883559 w 2438401"/>
              <a:gd name="connsiteY24" fmla="*/ 2155371 h 2662465"/>
              <a:gd name="connsiteX25" fmla="*/ 1129315 w 2438401"/>
              <a:gd name="connsiteY25" fmla="*/ 2629808 h 2662465"/>
              <a:gd name="connsiteX26" fmla="*/ 1387929 w 2438401"/>
              <a:gd name="connsiteY26" fmla="*/ 1959428 h 2662465"/>
              <a:gd name="connsiteX27" fmla="*/ 1469572 w 2438401"/>
              <a:gd name="connsiteY27" fmla="*/ 2334985 h 2662465"/>
              <a:gd name="connsiteX28" fmla="*/ 1959429 w 2438401"/>
              <a:gd name="connsiteY28" fmla="*/ 2139042 h 2662465"/>
              <a:gd name="connsiteX0" fmla="*/ 1959429 w 2438401"/>
              <a:gd name="connsiteY0" fmla="*/ 2139042 h 2659745"/>
              <a:gd name="connsiteX1" fmla="*/ 2237015 w 2438401"/>
              <a:gd name="connsiteY1" fmla="*/ 1812471 h 2659745"/>
              <a:gd name="connsiteX2" fmla="*/ 2351315 w 2438401"/>
              <a:gd name="connsiteY2" fmla="*/ 1502228 h 2659745"/>
              <a:gd name="connsiteX3" fmla="*/ 2286001 w 2438401"/>
              <a:gd name="connsiteY3" fmla="*/ 1143000 h 2659745"/>
              <a:gd name="connsiteX4" fmla="*/ 1926772 w 2438401"/>
              <a:gd name="connsiteY4" fmla="*/ 898071 h 2659745"/>
              <a:gd name="connsiteX5" fmla="*/ 2041072 w 2438401"/>
              <a:gd name="connsiteY5" fmla="*/ 702128 h 2659745"/>
              <a:gd name="connsiteX6" fmla="*/ 2400301 w 2438401"/>
              <a:gd name="connsiteY6" fmla="*/ 751114 h 2659745"/>
              <a:gd name="connsiteX7" fmla="*/ 2269672 w 2438401"/>
              <a:gd name="connsiteY7" fmla="*/ 408214 h 2659745"/>
              <a:gd name="connsiteX8" fmla="*/ 2057401 w 2438401"/>
              <a:gd name="connsiteY8" fmla="*/ 32657 h 2659745"/>
              <a:gd name="connsiteX9" fmla="*/ 1910444 w 2438401"/>
              <a:gd name="connsiteY9" fmla="*/ 212271 h 2659745"/>
              <a:gd name="connsiteX10" fmla="*/ 1747158 w 2438401"/>
              <a:gd name="connsiteY10" fmla="*/ 293914 h 2659745"/>
              <a:gd name="connsiteX11" fmla="*/ 1551215 w 2438401"/>
              <a:gd name="connsiteY11" fmla="*/ 326571 h 2659745"/>
              <a:gd name="connsiteX12" fmla="*/ 1518558 w 2438401"/>
              <a:gd name="connsiteY12" fmla="*/ 522514 h 2659745"/>
              <a:gd name="connsiteX13" fmla="*/ 1322615 w 2438401"/>
              <a:gd name="connsiteY13" fmla="*/ 604157 h 2659745"/>
              <a:gd name="connsiteX14" fmla="*/ 1045029 w 2438401"/>
              <a:gd name="connsiteY14" fmla="*/ 669471 h 2659745"/>
              <a:gd name="connsiteX15" fmla="*/ 898072 w 2438401"/>
              <a:gd name="connsiteY15" fmla="*/ 767442 h 2659745"/>
              <a:gd name="connsiteX16" fmla="*/ 555172 w 2438401"/>
              <a:gd name="connsiteY16" fmla="*/ 751114 h 2659745"/>
              <a:gd name="connsiteX17" fmla="*/ 506187 w 2438401"/>
              <a:gd name="connsiteY17" fmla="*/ 1061357 h 2659745"/>
              <a:gd name="connsiteX18" fmla="*/ 310244 w 2438401"/>
              <a:gd name="connsiteY18" fmla="*/ 1240971 h 2659745"/>
              <a:gd name="connsiteX19" fmla="*/ 457201 w 2438401"/>
              <a:gd name="connsiteY19" fmla="*/ 1518557 h 2659745"/>
              <a:gd name="connsiteX20" fmla="*/ 424544 w 2438401"/>
              <a:gd name="connsiteY20" fmla="*/ 1600200 h 2659745"/>
              <a:gd name="connsiteX21" fmla="*/ 212272 w 2438401"/>
              <a:gd name="connsiteY21" fmla="*/ 1616528 h 2659745"/>
              <a:gd name="connsiteX22" fmla="*/ 16329 w 2438401"/>
              <a:gd name="connsiteY22" fmla="*/ 1861457 h 2659745"/>
              <a:gd name="connsiteX23" fmla="*/ 310244 w 2438401"/>
              <a:gd name="connsiteY23" fmla="*/ 2139042 h 2659745"/>
              <a:gd name="connsiteX24" fmla="*/ 883559 w 2438401"/>
              <a:gd name="connsiteY24" fmla="*/ 2155371 h 2659745"/>
              <a:gd name="connsiteX25" fmla="*/ 1129315 w 2438401"/>
              <a:gd name="connsiteY25" fmla="*/ 2629808 h 2659745"/>
              <a:gd name="connsiteX26" fmla="*/ 1469572 w 2438401"/>
              <a:gd name="connsiteY26" fmla="*/ 2334985 h 2659745"/>
              <a:gd name="connsiteX27" fmla="*/ 1959429 w 2438401"/>
              <a:gd name="connsiteY27" fmla="*/ 2139042 h 2659745"/>
              <a:gd name="connsiteX0" fmla="*/ 1959429 w 2438401"/>
              <a:gd name="connsiteY0" fmla="*/ 2139042 h 2697540"/>
              <a:gd name="connsiteX1" fmla="*/ 2237015 w 2438401"/>
              <a:gd name="connsiteY1" fmla="*/ 1812471 h 2697540"/>
              <a:gd name="connsiteX2" fmla="*/ 2351315 w 2438401"/>
              <a:gd name="connsiteY2" fmla="*/ 1502228 h 2697540"/>
              <a:gd name="connsiteX3" fmla="*/ 2286001 w 2438401"/>
              <a:gd name="connsiteY3" fmla="*/ 1143000 h 2697540"/>
              <a:gd name="connsiteX4" fmla="*/ 1926772 w 2438401"/>
              <a:gd name="connsiteY4" fmla="*/ 898071 h 2697540"/>
              <a:gd name="connsiteX5" fmla="*/ 2041072 w 2438401"/>
              <a:gd name="connsiteY5" fmla="*/ 702128 h 2697540"/>
              <a:gd name="connsiteX6" fmla="*/ 2400301 w 2438401"/>
              <a:gd name="connsiteY6" fmla="*/ 751114 h 2697540"/>
              <a:gd name="connsiteX7" fmla="*/ 2269672 w 2438401"/>
              <a:gd name="connsiteY7" fmla="*/ 408214 h 2697540"/>
              <a:gd name="connsiteX8" fmla="*/ 2057401 w 2438401"/>
              <a:gd name="connsiteY8" fmla="*/ 32657 h 2697540"/>
              <a:gd name="connsiteX9" fmla="*/ 1910444 w 2438401"/>
              <a:gd name="connsiteY9" fmla="*/ 212271 h 2697540"/>
              <a:gd name="connsiteX10" fmla="*/ 1747158 w 2438401"/>
              <a:gd name="connsiteY10" fmla="*/ 293914 h 2697540"/>
              <a:gd name="connsiteX11" fmla="*/ 1551215 w 2438401"/>
              <a:gd name="connsiteY11" fmla="*/ 326571 h 2697540"/>
              <a:gd name="connsiteX12" fmla="*/ 1518558 w 2438401"/>
              <a:gd name="connsiteY12" fmla="*/ 522514 h 2697540"/>
              <a:gd name="connsiteX13" fmla="*/ 1322615 w 2438401"/>
              <a:gd name="connsiteY13" fmla="*/ 604157 h 2697540"/>
              <a:gd name="connsiteX14" fmla="*/ 1045029 w 2438401"/>
              <a:gd name="connsiteY14" fmla="*/ 669471 h 2697540"/>
              <a:gd name="connsiteX15" fmla="*/ 898072 w 2438401"/>
              <a:gd name="connsiteY15" fmla="*/ 767442 h 2697540"/>
              <a:gd name="connsiteX16" fmla="*/ 555172 w 2438401"/>
              <a:gd name="connsiteY16" fmla="*/ 751114 h 2697540"/>
              <a:gd name="connsiteX17" fmla="*/ 506187 w 2438401"/>
              <a:gd name="connsiteY17" fmla="*/ 1061357 h 2697540"/>
              <a:gd name="connsiteX18" fmla="*/ 310244 w 2438401"/>
              <a:gd name="connsiteY18" fmla="*/ 1240971 h 2697540"/>
              <a:gd name="connsiteX19" fmla="*/ 457201 w 2438401"/>
              <a:gd name="connsiteY19" fmla="*/ 1518557 h 2697540"/>
              <a:gd name="connsiteX20" fmla="*/ 424544 w 2438401"/>
              <a:gd name="connsiteY20" fmla="*/ 1600200 h 2697540"/>
              <a:gd name="connsiteX21" fmla="*/ 212272 w 2438401"/>
              <a:gd name="connsiteY21" fmla="*/ 1616528 h 2697540"/>
              <a:gd name="connsiteX22" fmla="*/ 16329 w 2438401"/>
              <a:gd name="connsiteY22" fmla="*/ 1861457 h 2697540"/>
              <a:gd name="connsiteX23" fmla="*/ 310244 w 2438401"/>
              <a:gd name="connsiteY23" fmla="*/ 2139042 h 2697540"/>
              <a:gd name="connsiteX24" fmla="*/ 883559 w 2438401"/>
              <a:gd name="connsiteY24" fmla="*/ 2155371 h 2697540"/>
              <a:gd name="connsiteX25" fmla="*/ 1129315 w 2438401"/>
              <a:gd name="connsiteY25" fmla="*/ 2629808 h 2697540"/>
              <a:gd name="connsiteX26" fmla="*/ 1696360 w 2438401"/>
              <a:gd name="connsiteY26" fmla="*/ 2561772 h 2697540"/>
              <a:gd name="connsiteX27" fmla="*/ 1959429 w 2438401"/>
              <a:gd name="connsiteY27" fmla="*/ 2139042 h 269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38401" h="2697540">
                <a:moveTo>
                  <a:pt x="1959429" y="2139042"/>
                </a:moveTo>
                <a:cubicBezTo>
                  <a:pt x="2049538" y="2014159"/>
                  <a:pt x="2171701" y="1918607"/>
                  <a:pt x="2237015" y="1812471"/>
                </a:cubicBezTo>
                <a:cubicBezTo>
                  <a:pt x="2302329" y="1706335"/>
                  <a:pt x="2343151" y="1613806"/>
                  <a:pt x="2351315" y="1502228"/>
                </a:cubicBezTo>
                <a:cubicBezTo>
                  <a:pt x="2359479" y="1390650"/>
                  <a:pt x="2356758" y="1243693"/>
                  <a:pt x="2286001" y="1143000"/>
                </a:cubicBezTo>
                <a:cubicBezTo>
                  <a:pt x="2215244" y="1042307"/>
                  <a:pt x="1967594" y="971550"/>
                  <a:pt x="1926772" y="898071"/>
                </a:cubicBezTo>
                <a:cubicBezTo>
                  <a:pt x="1885950" y="824592"/>
                  <a:pt x="1962151" y="726621"/>
                  <a:pt x="2041072" y="702128"/>
                </a:cubicBezTo>
                <a:cubicBezTo>
                  <a:pt x="2119993" y="677635"/>
                  <a:pt x="2362201" y="800100"/>
                  <a:pt x="2400301" y="751114"/>
                </a:cubicBezTo>
                <a:cubicBezTo>
                  <a:pt x="2438401" y="702128"/>
                  <a:pt x="2326822" y="527957"/>
                  <a:pt x="2269672" y="408214"/>
                </a:cubicBezTo>
                <a:cubicBezTo>
                  <a:pt x="2212522" y="288471"/>
                  <a:pt x="2117272" y="65314"/>
                  <a:pt x="2057401" y="32657"/>
                </a:cubicBezTo>
                <a:cubicBezTo>
                  <a:pt x="1997530" y="0"/>
                  <a:pt x="1962151" y="168728"/>
                  <a:pt x="1910444" y="212271"/>
                </a:cubicBezTo>
                <a:cubicBezTo>
                  <a:pt x="1858737" y="255814"/>
                  <a:pt x="1807030" y="274864"/>
                  <a:pt x="1747158" y="293914"/>
                </a:cubicBezTo>
                <a:cubicBezTo>
                  <a:pt x="1687287" y="312964"/>
                  <a:pt x="1589315" y="288471"/>
                  <a:pt x="1551215" y="326571"/>
                </a:cubicBezTo>
                <a:cubicBezTo>
                  <a:pt x="1513115" y="364671"/>
                  <a:pt x="1556658" y="476250"/>
                  <a:pt x="1518558" y="522514"/>
                </a:cubicBezTo>
                <a:cubicBezTo>
                  <a:pt x="1480458" y="568778"/>
                  <a:pt x="1401536" y="579664"/>
                  <a:pt x="1322615" y="604157"/>
                </a:cubicBezTo>
                <a:cubicBezTo>
                  <a:pt x="1243694" y="628650"/>
                  <a:pt x="1115786" y="642257"/>
                  <a:pt x="1045029" y="669471"/>
                </a:cubicBezTo>
                <a:cubicBezTo>
                  <a:pt x="974272" y="696685"/>
                  <a:pt x="979715" y="753835"/>
                  <a:pt x="898072" y="767442"/>
                </a:cubicBezTo>
                <a:cubicBezTo>
                  <a:pt x="816429" y="781049"/>
                  <a:pt x="620486" y="702128"/>
                  <a:pt x="555172" y="751114"/>
                </a:cubicBezTo>
                <a:cubicBezTo>
                  <a:pt x="489858" y="800100"/>
                  <a:pt x="547008" y="979714"/>
                  <a:pt x="506187" y="1061357"/>
                </a:cubicBezTo>
                <a:cubicBezTo>
                  <a:pt x="465366" y="1143000"/>
                  <a:pt x="318408" y="1164771"/>
                  <a:pt x="310244" y="1240971"/>
                </a:cubicBezTo>
                <a:cubicBezTo>
                  <a:pt x="302080" y="1317171"/>
                  <a:pt x="438151" y="1458686"/>
                  <a:pt x="457201" y="1518557"/>
                </a:cubicBezTo>
                <a:cubicBezTo>
                  <a:pt x="476251" y="1578429"/>
                  <a:pt x="465366" y="1583872"/>
                  <a:pt x="424544" y="1600200"/>
                </a:cubicBezTo>
                <a:cubicBezTo>
                  <a:pt x="383723" y="1616529"/>
                  <a:pt x="280308" y="1572985"/>
                  <a:pt x="212272" y="1616528"/>
                </a:cubicBezTo>
                <a:cubicBezTo>
                  <a:pt x="144236" y="1660071"/>
                  <a:pt x="0" y="1774371"/>
                  <a:pt x="16329" y="1861457"/>
                </a:cubicBezTo>
                <a:cubicBezTo>
                  <a:pt x="32658" y="1948543"/>
                  <a:pt x="165706" y="2090056"/>
                  <a:pt x="310244" y="2139042"/>
                </a:cubicBezTo>
                <a:cubicBezTo>
                  <a:pt x="454782" y="2188028"/>
                  <a:pt x="747047" y="2073577"/>
                  <a:pt x="883559" y="2155371"/>
                </a:cubicBezTo>
                <a:cubicBezTo>
                  <a:pt x="1020071" y="2237165"/>
                  <a:pt x="993848" y="2562075"/>
                  <a:pt x="1129315" y="2629808"/>
                </a:cubicBezTo>
                <a:cubicBezTo>
                  <a:pt x="1264782" y="2697541"/>
                  <a:pt x="1558008" y="2643566"/>
                  <a:pt x="1696360" y="2561772"/>
                </a:cubicBezTo>
                <a:cubicBezTo>
                  <a:pt x="1834712" y="2479978"/>
                  <a:pt x="1869320" y="2263925"/>
                  <a:pt x="1959429" y="2139042"/>
                </a:cubicBezTo>
                <a:close/>
              </a:path>
            </a:pathLst>
          </a:custGeom>
          <a:solidFill>
            <a:srgbClr val="FFFF00"/>
          </a:solidFill>
          <a:ln w="12700">
            <a:solidFill>
              <a:schemeClr val="bg1"/>
            </a:solidFill>
          </a:ln>
          <a:effectLst>
            <a:outerShdw dist="381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36"/>
          <p:cNvGrpSpPr/>
          <p:nvPr/>
        </p:nvGrpSpPr>
        <p:grpSpPr>
          <a:xfrm>
            <a:off x="5866247" y="4353910"/>
            <a:ext cx="369029" cy="370493"/>
            <a:chOff x="6705600" y="3654879"/>
            <a:chExt cx="685800" cy="688521"/>
          </a:xfrm>
        </p:grpSpPr>
        <p:sp>
          <p:nvSpPr>
            <p:cNvPr id="25" name="Freeform 24"/>
            <p:cNvSpPr/>
            <p:nvPr/>
          </p:nvSpPr>
          <p:spPr>
            <a:xfrm>
              <a:off x="6879772" y="3654879"/>
              <a:ext cx="345621" cy="223156"/>
            </a:xfrm>
            <a:custGeom>
              <a:avLst/>
              <a:gdLst>
                <a:gd name="connsiteX0" fmla="*/ 27214 w 345621"/>
                <a:gd name="connsiteY0" fmla="*/ 2721 h 223156"/>
                <a:gd name="connsiteX1" fmla="*/ 174171 w 345621"/>
                <a:gd name="connsiteY1" fmla="*/ 84364 h 223156"/>
                <a:gd name="connsiteX2" fmla="*/ 337457 w 345621"/>
                <a:gd name="connsiteY2" fmla="*/ 133350 h 223156"/>
                <a:gd name="connsiteX3" fmla="*/ 223157 w 345621"/>
                <a:gd name="connsiteY3" fmla="*/ 214992 h 223156"/>
                <a:gd name="connsiteX4" fmla="*/ 43542 w 345621"/>
                <a:gd name="connsiteY4" fmla="*/ 182335 h 223156"/>
                <a:gd name="connsiteX5" fmla="*/ 10885 w 345621"/>
                <a:gd name="connsiteY5" fmla="*/ 100692 h 223156"/>
                <a:gd name="connsiteX6" fmla="*/ 27214 w 345621"/>
                <a:gd name="connsiteY6" fmla="*/ 2721 h 2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621" h="223156">
                  <a:moveTo>
                    <a:pt x="27214" y="2721"/>
                  </a:moveTo>
                  <a:cubicBezTo>
                    <a:pt x="54428" y="0"/>
                    <a:pt x="122464" y="62593"/>
                    <a:pt x="174171" y="84364"/>
                  </a:cubicBezTo>
                  <a:cubicBezTo>
                    <a:pt x="225878" y="106135"/>
                    <a:pt x="329293" y="111579"/>
                    <a:pt x="337457" y="133350"/>
                  </a:cubicBezTo>
                  <a:cubicBezTo>
                    <a:pt x="345621" y="155121"/>
                    <a:pt x="272143" y="206828"/>
                    <a:pt x="223157" y="214992"/>
                  </a:cubicBezTo>
                  <a:cubicBezTo>
                    <a:pt x="174171" y="223156"/>
                    <a:pt x="78920" y="201385"/>
                    <a:pt x="43542" y="182335"/>
                  </a:cubicBezTo>
                  <a:cubicBezTo>
                    <a:pt x="8164" y="163285"/>
                    <a:pt x="13606" y="125185"/>
                    <a:pt x="10885" y="100692"/>
                  </a:cubicBezTo>
                  <a:cubicBezTo>
                    <a:pt x="8164" y="76199"/>
                    <a:pt x="0" y="5442"/>
                    <a:pt x="27214" y="2721"/>
                  </a:cubicBezTo>
                  <a:close/>
                </a:path>
              </a:pathLst>
            </a:cu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705600" y="4191000"/>
              <a:ext cx="152400" cy="152400"/>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239000" y="3810000"/>
              <a:ext cx="152400" cy="152400"/>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10400" y="4191000"/>
              <a:ext cx="152400" cy="152400"/>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a:off x="5948254" y="3781328"/>
            <a:ext cx="82006" cy="82006"/>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836588" y="3535309"/>
            <a:ext cx="82006" cy="82006"/>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4878889" y="2286000"/>
            <a:ext cx="182219" cy="205337"/>
          </a:xfrm>
          <a:custGeom>
            <a:avLst/>
            <a:gdLst>
              <a:gd name="connsiteX0" fmla="*/ 35379 w 364671"/>
              <a:gd name="connsiteY0" fmla="*/ 24493 h 410936"/>
              <a:gd name="connsiteX1" fmla="*/ 263979 w 364671"/>
              <a:gd name="connsiteY1" fmla="*/ 138793 h 410936"/>
              <a:gd name="connsiteX2" fmla="*/ 361950 w 364671"/>
              <a:gd name="connsiteY2" fmla="*/ 204107 h 410936"/>
              <a:gd name="connsiteX3" fmla="*/ 280307 w 364671"/>
              <a:gd name="connsiteY3" fmla="*/ 351064 h 410936"/>
              <a:gd name="connsiteX4" fmla="*/ 133350 w 364671"/>
              <a:gd name="connsiteY4" fmla="*/ 400050 h 410936"/>
              <a:gd name="connsiteX5" fmla="*/ 51707 w 364671"/>
              <a:gd name="connsiteY5" fmla="*/ 285750 h 410936"/>
              <a:gd name="connsiteX6" fmla="*/ 35379 w 364671"/>
              <a:gd name="connsiteY6" fmla="*/ 24493 h 410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671" h="410936">
                <a:moveTo>
                  <a:pt x="35379" y="24493"/>
                </a:moveTo>
                <a:cubicBezTo>
                  <a:pt x="70758" y="0"/>
                  <a:pt x="209551" y="108857"/>
                  <a:pt x="263979" y="138793"/>
                </a:cubicBezTo>
                <a:cubicBezTo>
                  <a:pt x="318407" y="168729"/>
                  <a:pt x="359229" y="168729"/>
                  <a:pt x="361950" y="204107"/>
                </a:cubicBezTo>
                <a:cubicBezTo>
                  <a:pt x="364671" y="239486"/>
                  <a:pt x="318407" y="318407"/>
                  <a:pt x="280307" y="351064"/>
                </a:cubicBezTo>
                <a:cubicBezTo>
                  <a:pt x="242207" y="383721"/>
                  <a:pt x="171450" y="410936"/>
                  <a:pt x="133350" y="400050"/>
                </a:cubicBezTo>
                <a:cubicBezTo>
                  <a:pt x="95250" y="389164"/>
                  <a:pt x="65314" y="348343"/>
                  <a:pt x="51707" y="285750"/>
                </a:cubicBezTo>
                <a:cubicBezTo>
                  <a:pt x="38100" y="223157"/>
                  <a:pt x="0" y="48986"/>
                  <a:pt x="35379" y="24493"/>
                </a:cubicBezTo>
                <a:close/>
              </a:path>
            </a:pathLst>
          </a:cu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4585162" y="2571568"/>
            <a:ext cx="345401" cy="462349"/>
          </a:xfrm>
          <a:custGeom>
            <a:avLst/>
            <a:gdLst>
              <a:gd name="connsiteX0" fmla="*/ 590550 w 691243"/>
              <a:gd name="connsiteY0" fmla="*/ 40821 h 925286"/>
              <a:gd name="connsiteX1" fmla="*/ 557893 w 691243"/>
              <a:gd name="connsiteY1" fmla="*/ 334735 h 925286"/>
              <a:gd name="connsiteX2" fmla="*/ 508907 w 691243"/>
              <a:gd name="connsiteY2" fmla="*/ 383721 h 925286"/>
              <a:gd name="connsiteX3" fmla="*/ 672193 w 691243"/>
              <a:gd name="connsiteY3" fmla="*/ 693964 h 925286"/>
              <a:gd name="connsiteX4" fmla="*/ 623207 w 691243"/>
              <a:gd name="connsiteY4" fmla="*/ 742950 h 925286"/>
              <a:gd name="connsiteX5" fmla="*/ 378278 w 691243"/>
              <a:gd name="connsiteY5" fmla="*/ 661307 h 925286"/>
              <a:gd name="connsiteX6" fmla="*/ 214993 w 691243"/>
              <a:gd name="connsiteY6" fmla="*/ 693964 h 925286"/>
              <a:gd name="connsiteX7" fmla="*/ 149678 w 691243"/>
              <a:gd name="connsiteY7" fmla="*/ 791935 h 925286"/>
              <a:gd name="connsiteX8" fmla="*/ 68035 w 691243"/>
              <a:gd name="connsiteY8" fmla="*/ 889907 h 925286"/>
              <a:gd name="connsiteX9" fmla="*/ 2721 w 691243"/>
              <a:gd name="connsiteY9" fmla="*/ 579664 h 925286"/>
              <a:gd name="connsiteX10" fmla="*/ 51707 w 691243"/>
              <a:gd name="connsiteY10" fmla="*/ 465364 h 925286"/>
              <a:gd name="connsiteX11" fmla="*/ 100693 w 691243"/>
              <a:gd name="connsiteY11" fmla="*/ 187778 h 925286"/>
              <a:gd name="connsiteX12" fmla="*/ 231321 w 691243"/>
              <a:gd name="connsiteY12" fmla="*/ 24493 h 925286"/>
              <a:gd name="connsiteX13" fmla="*/ 443593 w 691243"/>
              <a:gd name="connsiteY13" fmla="*/ 40821 h 925286"/>
              <a:gd name="connsiteX14" fmla="*/ 508907 w 691243"/>
              <a:gd name="connsiteY14" fmla="*/ 57150 h 925286"/>
              <a:gd name="connsiteX15" fmla="*/ 606878 w 691243"/>
              <a:gd name="connsiteY15" fmla="*/ 155121 h 925286"/>
              <a:gd name="connsiteX0" fmla="*/ 590550 w 691243"/>
              <a:gd name="connsiteY0" fmla="*/ 40821 h 925286"/>
              <a:gd name="connsiteX1" fmla="*/ 557893 w 691243"/>
              <a:gd name="connsiteY1" fmla="*/ 334735 h 925286"/>
              <a:gd name="connsiteX2" fmla="*/ 508907 w 691243"/>
              <a:gd name="connsiteY2" fmla="*/ 383721 h 925286"/>
              <a:gd name="connsiteX3" fmla="*/ 672193 w 691243"/>
              <a:gd name="connsiteY3" fmla="*/ 693964 h 925286"/>
              <a:gd name="connsiteX4" fmla="*/ 623207 w 691243"/>
              <a:gd name="connsiteY4" fmla="*/ 742950 h 925286"/>
              <a:gd name="connsiteX5" fmla="*/ 378278 w 691243"/>
              <a:gd name="connsiteY5" fmla="*/ 661307 h 925286"/>
              <a:gd name="connsiteX6" fmla="*/ 214993 w 691243"/>
              <a:gd name="connsiteY6" fmla="*/ 693964 h 925286"/>
              <a:gd name="connsiteX7" fmla="*/ 149678 w 691243"/>
              <a:gd name="connsiteY7" fmla="*/ 791935 h 925286"/>
              <a:gd name="connsiteX8" fmla="*/ 68035 w 691243"/>
              <a:gd name="connsiteY8" fmla="*/ 889907 h 925286"/>
              <a:gd name="connsiteX9" fmla="*/ 2721 w 691243"/>
              <a:gd name="connsiteY9" fmla="*/ 579664 h 925286"/>
              <a:gd name="connsiteX10" fmla="*/ 51707 w 691243"/>
              <a:gd name="connsiteY10" fmla="*/ 465364 h 925286"/>
              <a:gd name="connsiteX11" fmla="*/ 100693 w 691243"/>
              <a:gd name="connsiteY11" fmla="*/ 187778 h 925286"/>
              <a:gd name="connsiteX12" fmla="*/ 231321 w 691243"/>
              <a:gd name="connsiteY12" fmla="*/ 24493 h 925286"/>
              <a:gd name="connsiteX13" fmla="*/ 443593 w 691243"/>
              <a:gd name="connsiteY13" fmla="*/ 40821 h 925286"/>
              <a:gd name="connsiteX14" fmla="*/ 508907 w 691243"/>
              <a:gd name="connsiteY14" fmla="*/ 57150 h 925286"/>
              <a:gd name="connsiteX15" fmla="*/ 606878 w 691243"/>
              <a:gd name="connsiteY15" fmla="*/ 155121 h 925286"/>
              <a:gd name="connsiteX16" fmla="*/ 590550 w 691243"/>
              <a:gd name="connsiteY16" fmla="*/ 40821 h 925286"/>
              <a:gd name="connsiteX0" fmla="*/ 606878 w 691243"/>
              <a:gd name="connsiteY0" fmla="*/ 155121 h 925286"/>
              <a:gd name="connsiteX1" fmla="*/ 557893 w 691243"/>
              <a:gd name="connsiteY1" fmla="*/ 334735 h 925286"/>
              <a:gd name="connsiteX2" fmla="*/ 508907 w 691243"/>
              <a:gd name="connsiteY2" fmla="*/ 383721 h 925286"/>
              <a:gd name="connsiteX3" fmla="*/ 672193 w 691243"/>
              <a:gd name="connsiteY3" fmla="*/ 693964 h 925286"/>
              <a:gd name="connsiteX4" fmla="*/ 623207 w 691243"/>
              <a:gd name="connsiteY4" fmla="*/ 742950 h 925286"/>
              <a:gd name="connsiteX5" fmla="*/ 378278 w 691243"/>
              <a:gd name="connsiteY5" fmla="*/ 661307 h 925286"/>
              <a:gd name="connsiteX6" fmla="*/ 214993 w 691243"/>
              <a:gd name="connsiteY6" fmla="*/ 693964 h 925286"/>
              <a:gd name="connsiteX7" fmla="*/ 149678 w 691243"/>
              <a:gd name="connsiteY7" fmla="*/ 791935 h 925286"/>
              <a:gd name="connsiteX8" fmla="*/ 68035 w 691243"/>
              <a:gd name="connsiteY8" fmla="*/ 889907 h 925286"/>
              <a:gd name="connsiteX9" fmla="*/ 2721 w 691243"/>
              <a:gd name="connsiteY9" fmla="*/ 579664 h 925286"/>
              <a:gd name="connsiteX10" fmla="*/ 51707 w 691243"/>
              <a:gd name="connsiteY10" fmla="*/ 465364 h 925286"/>
              <a:gd name="connsiteX11" fmla="*/ 100693 w 691243"/>
              <a:gd name="connsiteY11" fmla="*/ 187778 h 925286"/>
              <a:gd name="connsiteX12" fmla="*/ 231321 w 691243"/>
              <a:gd name="connsiteY12" fmla="*/ 24493 h 925286"/>
              <a:gd name="connsiteX13" fmla="*/ 443593 w 691243"/>
              <a:gd name="connsiteY13" fmla="*/ 40821 h 925286"/>
              <a:gd name="connsiteX14" fmla="*/ 508907 w 691243"/>
              <a:gd name="connsiteY14" fmla="*/ 57150 h 925286"/>
              <a:gd name="connsiteX15" fmla="*/ 606878 w 691243"/>
              <a:gd name="connsiteY15" fmla="*/ 155121 h 92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243" h="925286">
                <a:moveTo>
                  <a:pt x="606878" y="155121"/>
                </a:moveTo>
                <a:lnTo>
                  <a:pt x="557893" y="334735"/>
                </a:lnTo>
                <a:cubicBezTo>
                  <a:pt x="544286" y="391885"/>
                  <a:pt x="489857" y="323850"/>
                  <a:pt x="508907" y="383721"/>
                </a:cubicBezTo>
                <a:cubicBezTo>
                  <a:pt x="527957" y="443593"/>
                  <a:pt x="653143" y="634093"/>
                  <a:pt x="672193" y="693964"/>
                </a:cubicBezTo>
                <a:cubicBezTo>
                  <a:pt x="691243" y="753836"/>
                  <a:pt x="672193" y="748393"/>
                  <a:pt x="623207" y="742950"/>
                </a:cubicBezTo>
                <a:cubicBezTo>
                  <a:pt x="574221" y="737507"/>
                  <a:pt x="446314" y="669471"/>
                  <a:pt x="378278" y="661307"/>
                </a:cubicBezTo>
                <a:cubicBezTo>
                  <a:pt x="310242" y="653143"/>
                  <a:pt x="253093" y="672193"/>
                  <a:pt x="214993" y="693964"/>
                </a:cubicBezTo>
                <a:cubicBezTo>
                  <a:pt x="176893" y="715735"/>
                  <a:pt x="174171" y="759278"/>
                  <a:pt x="149678" y="791935"/>
                </a:cubicBezTo>
                <a:cubicBezTo>
                  <a:pt x="125185" y="824592"/>
                  <a:pt x="92528" y="925286"/>
                  <a:pt x="68035" y="889907"/>
                </a:cubicBezTo>
                <a:cubicBezTo>
                  <a:pt x="43542" y="854528"/>
                  <a:pt x="5442" y="650421"/>
                  <a:pt x="2721" y="579664"/>
                </a:cubicBezTo>
                <a:cubicBezTo>
                  <a:pt x="0" y="508907"/>
                  <a:pt x="35378" y="530678"/>
                  <a:pt x="51707" y="465364"/>
                </a:cubicBezTo>
                <a:cubicBezTo>
                  <a:pt x="68036" y="400050"/>
                  <a:pt x="70757" y="261257"/>
                  <a:pt x="100693" y="187778"/>
                </a:cubicBezTo>
                <a:cubicBezTo>
                  <a:pt x="130629" y="114300"/>
                  <a:pt x="174171" y="48986"/>
                  <a:pt x="231321" y="24493"/>
                </a:cubicBezTo>
                <a:cubicBezTo>
                  <a:pt x="288471" y="0"/>
                  <a:pt x="397329" y="35378"/>
                  <a:pt x="443593" y="40821"/>
                </a:cubicBezTo>
                <a:cubicBezTo>
                  <a:pt x="489857" y="46264"/>
                  <a:pt x="481693" y="38100"/>
                  <a:pt x="508907" y="57150"/>
                </a:cubicBezTo>
                <a:cubicBezTo>
                  <a:pt x="536121" y="76200"/>
                  <a:pt x="615042" y="127907"/>
                  <a:pt x="606878" y="155121"/>
                </a:cubicBezTo>
                <a:close/>
              </a:path>
            </a:pathLst>
          </a:custGeom>
          <a:solidFill>
            <a:srgbClr val="FFFF00"/>
          </a:solidFill>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3886200" y="2529413"/>
            <a:ext cx="269250" cy="694883"/>
          </a:xfrm>
          <a:custGeom>
            <a:avLst/>
            <a:gdLst>
              <a:gd name="connsiteX0" fmla="*/ 29936 w 538843"/>
              <a:gd name="connsiteY0" fmla="*/ 27214 h 1390650"/>
              <a:gd name="connsiteX1" fmla="*/ 258536 w 538843"/>
              <a:gd name="connsiteY1" fmla="*/ 174171 h 1390650"/>
              <a:gd name="connsiteX2" fmla="*/ 258536 w 538843"/>
              <a:gd name="connsiteY2" fmla="*/ 321128 h 1390650"/>
              <a:gd name="connsiteX3" fmla="*/ 340179 w 538843"/>
              <a:gd name="connsiteY3" fmla="*/ 402771 h 1390650"/>
              <a:gd name="connsiteX4" fmla="*/ 291193 w 538843"/>
              <a:gd name="connsiteY4" fmla="*/ 500742 h 1390650"/>
              <a:gd name="connsiteX5" fmla="*/ 291193 w 538843"/>
              <a:gd name="connsiteY5" fmla="*/ 615042 h 1390650"/>
              <a:gd name="connsiteX6" fmla="*/ 340179 w 538843"/>
              <a:gd name="connsiteY6" fmla="*/ 794657 h 1390650"/>
              <a:gd name="connsiteX7" fmla="*/ 405493 w 538843"/>
              <a:gd name="connsiteY7" fmla="*/ 892628 h 1390650"/>
              <a:gd name="connsiteX8" fmla="*/ 519793 w 538843"/>
              <a:gd name="connsiteY8" fmla="*/ 1121228 h 1390650"/>
              <a:gd name="connsiteX9" fmla="*/ 519793 w 538843"/>
              <a:gd name="connsiteY9" fmla="*/ 1317171 h 1390650"/>
              <a:gd name="connsiteX10" fmla="*/ 487136 w 538843"/>
              <a:gd name="connsiteY10" fmla="*/ 1349828 h 1390650"/>
              <a:gd name="connsiteX11" fmla="*/ 421822 w 538843"/>
              <a:gd name="connsiteY11" fmla="*/ 1072242 h 1390650"/>
              <a:gd name="connsiteX12" fmla="*/ 323850 w 538843"/>
              <a:gd name="connsiteY12" fmla="*/ 957942 h 1390650"/>
              <a:gd name="connsiteX13" fmla="*/ 209550 w 538843"/>
              <a:gd name="connsiteY13" fmla="*/ 794657 h 1390650"/>
              <a:gd name="connsiteX14" fmla="*/ 258536 w 538843"/>
              <a:gd name="connsiteY14" fmla="*/ 696685 h 1390650"/>
              <a:gd name="connsiteX15" fmla="*/ 160565 w 538843"/>
              <a:gd name="connsiteY15" fmla="*/ 549728 h 1390650"/>
              <a:gd name="connsiteX16" fmla="*/ 78922 w 538843"/>
              <a:gd name="connsiteY16" fmla="*/ 337457 h 1390650"/>
              <a:gd name="connsiteX17" fmla="*/ 29936 w 538843"/>
              <a:gd name="connsiteY17" fmla="*/ 27214 h 139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843" h="1390650">
                <a:moveTo>
                  <a:pt x="29936" y="27214"/>
                </a:moveTo>
                <a:cubicBezTo>
                  <a:pt x="59872" y="0"/>
                  <a:pt x="220436" y="125185"/>
                  <a:pt x="258536" y="174171"/>
                </a:cubicBezTo>
                <a:cubicBezTo>
                  <a:pt x="296636" y="223157"/>
                  <a:pt x="244929" y="283028"/>
                  <a:pt x="258536" y="321128"/>
                </a:cubicBezTo>
                <a:cubicBezTo>
                  <a:pt x="272143" y="359228"/>
                  <a:pt x="334736" y="372836"/>
                  <a:pt x="340179" y="402771"/>
                </a:cubicBezTo>
                <a:cubicBezTo>
                  <a:pt x="345622" y="432706"/>
                  <a:pt x="299357" y="465364"/>
                  <a:pt x="291193" y="500742"/>
                </a:cubicBezTo>
                <a:cubicBezTo>
                  <a:pt x="283029" y="536120"/>
                  <a:pt x="283029" y="566056"/>
                  <a:pt x="291193" y="615042"/>
                </a:cubicBezTo>
                <a:cubicBezTo>
                  <a:pt x="299357" y="664028"/>
                  <a:pt x="321129" y="748393"/>
                  <a:pt x="340179" y="794657"/>
                </a:cubicBezTo>
                <a:cubicBezTo>
                  <a:pt x="359229" y="840921"/>
                  <a:pt x="375557" y="838200"/>
                  <a:pt x="405493" y="892628"/>
                </a:cubicBezTo>
                <a:cubicBezTo>
                  <a:pt x="435429" y="947056"/>
                  <a:pt x="500743" y="1050471"/>
                  <a:pt x="519793" y="1121228"/>
                </a:cubicBezTo>
                <a:cubicBezTo>
                  <a:pt x="538843" y="1191985"/>
                  <a:pt x="525236" y="1279071"/>
                  <a:pt x="519793" y="1317171"/>
                </a:cubicBezTo>
                <a:cubicBezTo>
                  <a:pt x="514350" y="1355271"/>
                  <a:pt x="503465" y="1390650"/>
                  <a:pt x="487136" y="1349828"/>
                </a:cubicBezTo>
                <a:cubicBezTo>
                  <a:pt x="470808" y="1309007"/>
                  <a:pt x="449036" y="1137556"/>
                  <a:pt x="421822" y="1072242"/>
                </a:cubicBezTo>
                <a:cubicBezTo>
                  <a:pt x="394608" y="1006928"/>
                  <a:pt x="359229" y="1004206"/>
                  <a:pt x="323850" y="957942"/>
                </a:cubicBezTo>
                <a:cubicBezTo>
                  <a:pt x="288471" y="911678"/>
                  <a:pt x="220436" y="838200"/>
                  <a:pt x="209550" y="794657"/>
                </a:cubicBezTo>
                <a:cubicBezTo>
                  <a:pt x="198664" y="751114"/>
                  <a:pt x="266700" y="737507"/>
                  <a:pt x="258536" y="696685"/>
                </a:cubicBezTo>
                <a:cubicBezTo>
                  <a:pt x="250372" y="655863"/>
                  <a:pt x="190501" y="609599"/>
                  <a:pt x="160565" y="549728"/>
                </a:cubicBezTo>
                <a:cubicBezTo>
                  <a:pt x="130629" y="489857"/>
                  <a:pt x="103415" y="429986"/>
                  <a:pt x="78922" y="337457"/>
                </a:cubicBezTo>
                <a:cubicBezTo>
                  <a:pt x="54429" y="244928"/>
                  <a:pt x="0" y="54428"/>
                  <a:pt x="29936" y="27214"/>
                </a:cubicBezTo>
                <a:close/>
              </a:path>
            </a:pathLst>
          </a:cu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3253771" y="3246120"/>
            <a:ext cx="159912" cy="190373"/>
          </a:xfrm>
          <a:custGeom>
            <a:avLst/>
            <a:gdLst>
              <a:gd name="connsiteX0" fmla="*/ 148206 w 352337"/>
              <a:gd name="connsiteY0" fmla="*/ 131428 h 419450"/>
              <a:gd name="connsiteX1" fmla="*/ 223706 w 352337"/>
              <a:gd name="connsiteY1" fmla="*/ 39149 h 419450"/>
              <a:gd name="connsiteX2" fmla="*/ 349541 w 352337"/>
              <a:gd name="connsiteY2" fmla="*/ 22371 h 419450"/>
              <a:gd name="connsiteX3" fmla="*/ 240484 w 352337"/>
              <a:gd name="connsiteY3" fmla="*/ 173373 h 419450"/>
              <a:gd name="connsiteX4" fmla="*/ 148206 w 352337"/>
              <a:gd name="connsiteY4" fmla="*/ 282430 h 419450"/>
              <a:gd name="connsiteX5" fmla="*/ 206928 w 352337"/>
              <a:gd name="connsiteY5" fmla="*/ 357931 h 419450"/>
              <a:gd name="connsiteX6" fmla="*/ 72705 w 352337"/>
              <a:gd name="connsiteY6" fmla="*/ 416654 h 419450"/>
              <a:gd name="connsiteX7" fmla="*/ 5593 w 352337"/>
              <a:gd name="connsiteY7" fmla="*/ 341153 h 419450"/>
              <a:gd name="connsiteX8" fmla="*/ 106261 w 352337"/>
              <a:gd name="connsiteY8" fmla="*/ 248874 h 419450"/>
              <a:gd name="connsiteX9" fmla="*/ 148206 w 352337"/>
              <a:gd name="connsiteY9" fmla="*/ 131428 h 41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337" h="419450">
                <a:moveTo>
                  <a:pt x="148206" y="131428"/>
                </a:moveTo>
                <a:cubicBezTo>
                  <a:pt x="167780" y="96474"/>
                  <a:pt x="190150" y="57325"/>
                  <a:pt x="223706" y="39149"/>
                </a:cubicBezTo>
                <a:cubicBezTo>
                  <a:pt x="257262" y="20973"/>
                  <a:pt x="346745" y="0"/>
                  <a:pt x="349541" y="22371"/>
                </a:cubicBezTo>
                <a:cubicBezTo>
                  <a:pt x="352337" y="44742"/>
                  <a:pt x="274040" y="130030"/>
                  <a:pt x="240484" y="173373"/>
                </a:cubicBezTo>
                <a:cubicBezTo>
                  <a:pt x="206928" y="216716"/>
                  <a:pt x="153799" y="251670"/>
                  <a:pt x="148206" y="282430"/>
                </a:cubicBezTo>
                <a:cubicBezTo>
                  <a:pt x="142613" y="313190"/>
                  <a:pt x="219512" y="335560"/>
                  <a:pt x="206928" y="357931"/>
                </a:cubicBezTo>
                <a:cubicBezTo>
                  <a:pt x="194345" y="380302"/>
                  <a:pt x="106261" y="419450"/>
                  <a:pt x="72705" y="416654"/>
                </a:cubicBezTo>
                <a:cubicBezTo>
                  <a:pt x="39149" y="413858"/>
                  <a:pt x="0" y="369116"/>
                  <a:pt x="5593" y="341153"/>
                </a:cubicBezTo>
                <a:cubicBezTo>
                  <a:pt x="11186" y="313190"/>
                  <a:pt x="82492" y="286625"/>
                  <a:pt x="106261" y="248874"/>
                </a:cubicBezTo>
                <a:cubicBezTo>
                  <a:pt x="130030" y="211123"/>
                  <a:pt x="128632" y="166382"/>
                  <a:pt x="148206" y="131428"/>
                </a:cubicBezTo>
                <a:close/>
              </a:path>
            </a:pathLst>
          </a:cu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2734056" y="3347652"/>
            <a:ext cx="250021" cy="279213"/>
          </a:xfrm>
          <a:custGeom>
            <a:avLst/>
            <a:gdLst>
              <a:gd name="connsiteX0" fmla="*/ 135622 w 550876"/>
              <a:gd name="connsiteY0" fmla="*/ 0 h 615192"/>
              <a:gd name="connsiteX1" fmla="*/ 202734 w 550876"/>
              <a:gd name="connsiteY1" fmla="*/ 201336 h 615192"/>
              <a:gd name="connsiteX2" fmla="*/ 395681 w 550876"/>
              <a:gd name="connsiteY2" fmla="*/ 260059 h 615192"/>
              <a:gd name="connsiteX3" fmla="*/ 437625 w 550876"/>
              <a:gd name="connsiteY3" fmla="*/ 318782 h 615192"/>
              <a:gd name="connsiteX4" fmla="*/ 437625 w 550876"/>
              <a:gd name="connsiteY4" fmla="*/ 411060 h 615192"/>
              <a:gd name="connsiteX5" fmla="*/ 529904 w 550876"/>
              <a:gd name="connsiteY5" fmla="*/ 587229 h 615192"/>
              <a:gd name="connsiteX6" fmla="*/ 311791 w 550876"/>
              <a:gd name="connsiteY6" fmla="*/ 578840 h 615192"/>
              <a:gd name="connsiteX7" fmla="*/ 211123 w 550876"/>
              <a:gd name="connsiteY7" fmla="*/ 545284 h 615192"/>
              <a:gd name="connsiteX8" fmla="*/ 127233 w 550876"/>
              <a:gd name="connsiteY8" fmla="*/ 427838 h 615192"/>
              <a:gd name="connsiteX9" fmla="*/ 93677 w 550876"/>
              <a:gd name="connsiteY9" fmla="*/ 276837 h 615192"/>
              <a:gd name="connsiteX10" fmla="*/ 51732 w 550876"/>
              <a:gd name="connsiteY10" fmla="*/ 260059 h 615192"/>
              <a:gd name="connsiteX11" fmla="*/ 9787 w 550876"/>
              <a:gd name="connsiteY11" fmla="*/ 201336 h 615192"/>
              <a:gd name="connsiteX12" fmla="*/ 135622 w 550876"/>
              <a:gd name="connsiteY12" fmla="*/ 0 h 61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876" h="615192">
                <a:moveTo>
                  <a:pt x="135622" y="0"/>
                </a:moveTo>
                <a:cubicBezTo>
                  <a:pt x="167780" y="0"/>
                  <a:pt x="159391" y="157993"/>
                  <a:pt x="202734" y="201336"/>
                </a:cubicBezTo>
                <a:cubicBezTo>
                  <a:pt x="246077" y="244679"/>
                  <a:pt x="356533" y="240485"/>
                  <a:pt x="395681" y="260059"/>
                </a:cubicBezTo>
                <a:cubicBezTo>
                  <a:pt x="434829" y="279633"/>
                  <a:pt x="430634" y="293615"/>
                  <a:pt x="437625" y="318782"/>
                </a:cubicBezTo>
                <a:cubicBezTo>
                  <a:pt x="444616" y="343949"/>
                  <a:pt x="422245" y="366319"/>
                  <a:pt x="437625" y="411060"/>
                </a:cubicBezTo>
                <a:cubicBezTo>
                  <a:pt x="453005" y="455801"/>
                  <a:pt x="550876" y="559266"/>
                  <a:pt x="529904" y="587229"/>
                </a:cubicBezTo>
                <a:cubicBezTo>
                  <a:pt x="508932" y="615192"/>
                  <a:pt x="364921" y="585831"/>
                  <a:pt x="311791" y="578840"/>
                </a:cubicBezTo>
                <a:cubicBezTo>
                  <a:pt x="258661" y="571849"/>
                  <a:pt x="241883" y="570451"/>
                  <a:pt x="211123" y="545284"/>
                </a:cubicBezTo>
                <a:cubicBezTo>
                  <a:pt x="180363" y="520117"/>
                  <a:pt x="146807" y="472579"/>
                  <a:pt x="127233" y="427838"/>
                </a:cubicBezTo>
                <a:cubicBezTo>
                  <a:pt x="107659" y="383097"/>
                  <a:pt x="106261" y="304800"/>
                  <a:pt x="93677" y="276837"/>
                </a:cubicBezTo>
                <a:cubicBezTo>
                  <a:pt x="81093" y="248874"/>
                  <a:pt x="65714" y="272643"/>
                  <a:pt x="51732" y="260059"/>
                </a:cubicBezTo>
                <a:cubicBezTo>
                  <a:pt x="37750" y="247476"/>
                  <a:pt x="0" y="241883"/>
                  <a:pt x="9787" y="201336"/>
                </a:cubicBezTo>
                <a:cubicBezTo>
                  <a:pt x="19574" y="160789"/>
                  <a:pt x="103464" y="0"/>
                  <a:pt x="135622" y="0"/>
                </a:cubicBezTo>
                <a:close/>
              </a:path>
            </a:pathLst>
          </a:cu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a:spLocks noChangeAspect="1"/>
          </p:cNvSpPr>
          <p:nvPr/>
        </p:nvSpPr>
        <p:spPr>
          <a:xfrm>
            <a:off x="2209800" y="4114800"/>
            <a:ext cx="1371600" cy="565998"/>
          </a:xfrm>
          <a:custGeom>
            <a:avLst/>
            <a:gdLst>
              <a:gd name="connsiteX0" fmla="*/ 2890156 w 3053442"/>
              <a:gd name="connsiteY0" fmla="*/ 337457 h 1260021"/>
              <a:gd name="connsiteX1" fmla="*/ 2759528 w 3053442"/>
              <a:gd name="connsiteY1" fmla="*/ 353786 h 1260021"/>
              <a:gd name="connsiteX2" fmla="*/ 2694213 w 3053442"/>
              <a:gd name="connsiteY2" fmla="*/ 272143 h 1260021"/>
              <a:gd name="connsiteX3" fmla="*/ 2285999 w 3053442"/>
              <a:gd name="connsiteY3" fmla="*/ 255814 h 1260021"/>
              <a:gd name="connsiteX4" fmla="*/ 2204356 w 3053442"/>
              <a:gd name="connsiteY4" fmla="*/ 141514 h 1260021"/>
              <a:gd name="connsiteX5" fmla="*/ 2090056 w 3053442"/>
              <a:gd name="connsiteY5" fmla="*/ 108857 h 1260021"/>
              <a:gd name="connsiteX6" fmla="*/ 2090056 w 3053442"/>
              <a:gd name="connsiteY6" fmla="*/ 27214 h 1260021"/>
              <a:gd name="connsiteX7" fmla="*/ 1894113 w 3053442"/>
              <a:gd name="connsiteY7" fmla="*/ 27214 h 1260021"/>
              <a:gd name="connsiteX8" fmla="*/ 1730828 w 3053442"/>
              <a:gd name="connsiteY8" fmla="*/ 190500 h 1260021"/>
              <a:gd name="connsiteX9" fmla="*/ 1502228 w 3053442"/>
              <a:gd name="connsiteY9" fmla="*/ 125186 h 1260021"/>
              <a:gd name="connsiteX10" fmla="*/ 1387928 w 3053442"/>
              <a:gd name="connsiteY10" fmla="*/ 223157 h 1260021"/>
              <a:gd name="connsiteX11" fmla="*/ 1322613 w 3053442"/>
              <a:gd name="connsiteY11" fmla="*/ 337457 h 1260021"/>
              <a:gd name="connsiteX12" fmla="*/ 1208313 w 3053442"/>
              <a:gd name="connsiteY12" fmla="*/ 272143 h 1260021"/>
              <a:gd name="connsiteX13" fmla="*/ 1110342 w 3053442"/>
              <a:gd name="connsiteY13" fmla="*/ 435428 h 1260021"/>
              <a:gd name="connsiteX14" fmla="*/ 1028699 w 3053442"/>
              <a:gd name="connsiteY14" fmla="*/ 337457 h 1260021"/>
              <a:gd name="connsiteX15" fmla="*/ 898070 w 3053442"/>
              <a:gd name="connsiteY15" fmla="*/ 435428 h 1260021"/>
              <a:gd name="connsiteX16" fmla="*/ 881742 w 3053442"/>
              <a:gd name="connsiteY16" fmla="*/ 500743 h 1260021"/>
              <a:gd name="connsiteX17" fmla="*/ 767442 w 3053442"/>
              <a:gd name="connsiteY17" fmla="*/ 566057 h 1260021"/>
              <a:gd name="connsiteX18" fmla="*/ 767442 w 3053442"/>
              <a:gd name="connsiteY18" fmla="*/ 647700 h 1260021"/>
              <a:gd name="connsiteX19" fmla="*/ 636813 w 3053442"/>
              <a:gd name="connsiteY19" fmla="*/ 549728 h 1260021"/>
              <a:gd name="connsiteX20" fmla="*/ 522513 w 3053442"/>
              <a:gd name="connsiteY20" fmla="*/ 549728 h 1260021"/>
              <a:gd name="connsiteX21" fmla="*/ 506185 w 3053442"/>
              <a:gd name="connsiteY21" fmla="*/ 533400 h 1260021"/>
              <a:gd name="connsiteX22" fmla="*/ 342899 w 3053442"/>
              <a:gd name="connsiteY22" fmla="*/ 468086 h 1260021"/>
              <a:gd name="connsiteX23" fmla="*/ 261256 w 3053442"/>
              <a:gd name="connsiteY23" fmla="*/ 419100 h 1260021"/>
              <a:gd name="connsiteX24" fmla="*/ 16328 w 3053442"/>
              <a:gd name="connsiteY24" fmla="*/ 598714 h 1260021"/>
              <a:gd name="connsiteX25" fmla="*/ 163285 w 3053442"/>
              <a:gd name="connsiteY25" fmla="*/ 859971 h 1260021"/>
              <a:gd name="connsiteX26" fmla="*/ 261256 w 3053442"/>
              <a:gd name="connsiteY26" fmla="*/ 778328 h 1260021"/>
              <a:gd name="connsiteX27" fmla="*/ 326570 w 3053442"/>
              <a:gd name="connsiteY27" fmla="*/ 843643 h 1260021"/>
              <a:gd name="connsiteX28" fmla="*/ 408213 w 3053442"/>
              <a:gd name="connsiteY28" fmla="*/ 1006928 h 1260021"/>
              <a:gd name="connsiteX29" fmla="*/ 571499 w 3053442"/>
              <a:gd name="connsiteY29" fmla="*/ 1153886 h 1260021"/>
              <a:gd name="connsiteX30" fmla="*/ 865413 w 3053442"/>
              <a:gd name="connsiteY30" fmla="*/ 1202871 h 1260021"/>
              <a:gd name="connsiteX31" fmla="*/ 1028699 w 3053442"/>
              <a:gd name="connsiteY31" fmla="*/ 1235528 h 1260021"/>
              <a:gd name="connsiteX32" fmla="*/ 1175656 w 3053442"/>
              <a:gd name="connsiteY32" fmla="*/ 1055914 h 1260021"/>
              <a:gd name="connsiteX33" fmla="*/ 1224642 w 3053442"/>
              <a:gd name="connsiteY33" fmla="*/ 908957 h 1260021"/>
              <a:gd name="connsiteX34" fmla="*/ 1240970 w 3053442"/>
              <a:gd name="connsiteY34" fmla="*/ 794657 h 1260021"/>
              <a:gd name="connsiteX35" fmla="*/ 1355270 w 3053442"/>
              <a:gd name="connsiteY35" fmla="*/ 647700 h 1260021"/>
              <a:gd name="connsiteX36" fmla="*/ 1355270 w 3053442"/>
              <a:gd name="connsiteY36" fmla="*/ 598714 h 1260021"/>
              <a:gd name="connsiteX37" fmla="*/ 1469570 w 3053442"/>
              <a:gd name="connsiteY37" fmla="*/ 451757 h 1260021"/>
              <a:gd name="connsiteX38" fmla="*/ 1632856 w 3053442"/>
              <a:gd name="connsiteY38" fmla="*/ 435428 h 1260021"/>
              <a:gd name="connsiteX39" fmla="*/ 1763485 w 3053442"/>
              <a:gd name="connsiteY39" fmla="*/ 402771 h 1260021"/>
              <a:gd name="connsiteX40" fmla="*/ 1926770 w 3053442"/>
              <a:gd name="connsiteY40" fmla="*/ 402771 h 1260021"/>
              <a:gd name="connsiteX41" fmla="*/ 2024742 w 3053442"/>
              <a:gd name="connsiteY41" fmla="*/ 451757 h 1260021"/>
              <a:gd name="connsiteX42" fmla="*/ 2073728 w 3053442"/>
              <a:gd name="connsiteY42" fmla="*/ 566057 h 1260021"/>
              <a:gd name="connsiteX43" fmla="*/ 2318656 w 3053442"/>
              <a:gd name="connsiteY43" fmla="*/ 647700 h 1260021"/>
              <a:gd name="connsiteX44" fmla="*/ 2432956 w 3053442"/>
              <a:gd name="connsiteY44" fmla="*/ 745671 h 1260021"/>
              <a:gd name="connsiteX45" fmla="*/ 2628899 w 3053442"/>
              <a:gd name="connsiteY45" fmla="*/ 778328 h 1260021"/>
              <a:gd name="connsiteX46" fmla="*/ 2971799 w 3053442"/>
              <a:gd name="connsiteY46" fmla="*/ 794657 h 1260021"/>
              <a:gd name="connsiteX47" fmla="*/ 3053442 w 3053442"/>
              <a:gd name="connsiteY47" fmla="*/ 647700 h 1260021"/>
              <a:gd name="connsiteX48" fmla="*/ 2971799 w 3053442"/>
              <a:gd name="connsiteY48" fmla="*/ 500743 h 1260021"/>
              <a:gd name="connsiteX49" fmla="*/ 2890156 w 3053442"/>
              <a:gd name="connsiteY49" fmla="*/ 337457 h 126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053442" h="1260021">
                <a:moveTo>
                  <a:pt x="2890156" y="337457"/>
                </a:moveTo>
                <a:cubicBezTo>
                  <a:pt x="2841170" y="351064"/>
                  <a:pt x="2792185" y="364672"/>
                  <a:pt x="2759528" y="353786"/>
                </a:cubicBezTo>
                <a:cubicBezTo>
                  <a:pt x="2726871" y="342900"/>
                  <a:pt x="2773134" y="288472"/>
                  <a:pt x="2694213" y="272143"/>
                </a:cubicBezTo>
                <a:cubicBezTo>
                  <a:pt x="2615292" y="255814"/>
                  <a:pt x="2367642" y="277585"/>
                  <a:pt x="2285999" y="255814"/>
                </a:cubicBezTo>
                <a:cubicBezTo>
                  <a:pt x="2204356" y="234043"/>
                  <a:pt x="2237013" y="166007"/>
                  <a:pt x="2204356" y="141514"/>
                </a:cubicBezTo>
                <a:cubicBezTo>
                  <a:pt x="2171699" y="117021"/>
                  <a:pt x="2109106" y="127907"/>
                  <a:pt x="2090056" y="108857"/>
                </a:cubicBezTo>
                <a:cubicBezTo>
                  <a:pt x="2071006" y="89807"/>
                  <a:pt x="2122713" y="40821"/>
                  <a:pt x="2090056" y="27214"/>
                </a:cubicBezTo>
                <a:cubicBezTo>
                  <a:pt x="2057399" y="13607"/>
                  <a:pt x="1953984" y="0"/>
                  <a:pt x="1894113" y="27214"/>
                </a:cubicBezTo>
                <a:cubicBezTo>
                  <a:pt x="1834242" y="54428"/>
                  <a:pt x="1796142" y="174171"/>
                  <a:pt x="1730828" y="190500"/>
                </a:cubicBezTo>
                <a:cubicBezTo>
                  <a:pt x="1665514" y="206829"/>
                  <a:pt x="1559378" y="119743"/>
                  <a:pt x="1502228" y="125186"/>
                </a:cubicBezTo>
                <a:cubicBezTo>
                  <a:pt x="1445078" y="130629"/>
                  <a:pt x="1417864" y="187779"/>
                  <a:pt x="1387928" y="223157"/>
                </a:cubicBezTo>
                <a:cubicBezTo>
                  <a:pt x="1357992" y="258535"/>
                  <a:pt x="1352549" y="329293"/>
                  <a:pt x="1322613" y="337457"/>
                </a:cubicBezTo>
                <a:cubicBezTo>
                  <a:pt x="1292677" y="345621"/>
                  <a:pt x="1243692" y="255815"/>
                  <a:pt x="1208313" y="272143"/>
                </a:cubicBezTo>
                <a:cubicBezTo>
                  <a:pt x="1172935" y="288472"/>
                  <a:pt x="1140278" y="424542"/>
                  <a:pt x="1110342" y="435428"/>
                </a:cubicBezTo>
                <a:cubicBezTo>
                  <a:pt x="1080406" y="446314"/>
                  <a:pt x="1064078" y="337457"/>
                  <a:pt x="1028699" y="337457"/>
                </a:cubicBezTo>
                <a:cubicBezTo>
                  <a:pt x="993320" y="337457"/>
                  <a:pt x="922563" y="408214"/>
                  <a:pt x="898070" y="435428"/>
                </a:cubicBezTo>
                <a:cubicBezTo>
                  <a:pt x="873577" y="462642"/>
                  <a:pt x="903513" y="478972"/>
                  <a:pt x="881742" y="500743"/>
                </a:cubicBezTo>
                <a:cubicBezTo>
                  <a:pt x="859971" y="522514"/>
                  <a:pt x="786492" y="541564"/>
                  <a:pt x="767442" y="566057"/>
                </a:cubicBezTo>
                <a:cubicBezTo>
                  <a:pt x="748392" y="590550"/>
                  <a:pt x="789214" y="650422"/>
                  <a:pt x="767442" y="647700"/>
                </a:cubicBezTo>
                <a:cubicBezTo>
                  <a:pt x="745671" y="644979"/>
                  <a:pt x="677634" y="566057"/>
                  <a:pt x="636813" y="549728"/>
                </a:cubicBezTo>
                <a:cubicBezTo>
                  <a:pt x="595992" y="533399"/>
                  <a:pt x="544284" y="552449"/>
                  <a:pt x="522513" y="549728"/>
                </a:cubicBezTo>
                <a:cubicBezTo>
                  <a:pt x="500742" y="547007"/>
                  <a:pt x="536121" y="547007"/>
                  <a:pt x="506185" y="533400"/>
                </a:cubicBezTo>
                <a:cubicBezTo>
                  <a:pt x="476249" y="519793"/>
                  <a:pt x="383720" y="487136"/>
                  <a:pt x="342899" y="468086"/>
                </a:cubicBezTo>
                <a:cubicBezTo>
                  <a:pt x="302078" y="449036"/>
                  <a:pt x="315685" y="397329"/>
                  <a:pt x="261256" y="419100"/>
                </a:cubicBezTo>
                <a:cubicBezTo>
                  <a:pt x="206828" y="440871"/>
                  <a:pt x="32656" y="525236"/>
                  <a:pt x="16328" y="598714"/>
                </a:cubicBezTo>
                <a:cubicBezTo>
                  <a:pt x="0" y="672192"/>
                  <a:pt x="122464" y="830035"/>
                  <a:pt x="163285" y="859971"/>
                </a:cubicBezTo>
                <a:cubicBezTo>
                  <a:pt x="204106" y="889907"/>
                  <a:pt x="234042" y="781049"/>
                  <a:pt x="261256" y="778328"/>
                </a:cubicBezTo>
                <a:cubicBezTo>
                  <a:pt x="288470" y="775607"/>
                  <a:pt x="302077" y="805543"/>
                  <a:pt x="326570" y="843643"/>
                </a:cubicBezTo>
                <a:cubicBezTo>
                  <a:pt x="351063" y="881743"/>
                  <a:pt x="367391" y="955221"/>
                  <a:pt x="408213" y="1006928"/>
                </a:cubicBezTo>
                <a:cubicBezTo>
                  <a:pt x="449035" y="1058635"/>
                  <a:pt x="495299" y="1121229"/>
                  <a:pt x="571499" y="1153886"/>
                </a:cubicBezTo>
                <a:cubicBezTo>
                  <a:pt x="647699" y="1186543"/>
                  <a:pt x="789213" y="1189264"/>
                  <a:pt x="865413" y="1202871"/>
                </a:cubicBezTo>
                <a:cubicBezTo>
                  <a:pt x="941613" y="1216478"/>
                  <a:pt x="976992" y="1260021"/>
                  <a:pt x="1028699" y="1235528"/>
                </a:cubicBezTo>
                <a:cubicBezTo>
                  <a:pt x="1080406" y="1211035"/>
                  <a:pt x="1142999" y="1110342"/>
                  <a:pt x="1175656" y="1055914"/>
                </a:cubicBezTo>
                <a:cubicBezTo>
                  <a:pt x="1208313" y="1001486"/>
                  <a:pt x="1213756" y="952500"/>
                  <a:pt x="1224642" y="908957"/>
                </a:cubicBezTo>
                <a:cubicBezTo>
                  <a:pt x="1235528" y="865414"/>
                  <a:pt x="1219199" y="838200"/>
                  <a:pt x="1240970" y="794657"/>
                </a:cubicBezTo>
                <a:cubicBezTo>
                  <a:pt x="1262741" y="751114"/>
                  <a:pt x="1336220" y="680357"/>
                  <a:pt x="1355270" y="647700"/>
                </a:cubicBezTo>
                <a:cubicBezTo>
                  <a:pt x="1374320" y="615043"/>
                  <a:pt x="1336220" y="631371"/>
                  <a:pt x="1355270" y="598714"/>
                </a:cubicBezTo>
                <a:cubicBezTo>
                  <a:pt x="1374320" y="566057"/>
                  <a:pt x="1423306" y="478971"/>
                  <a:pt x="1469570" y="451757"/>
                </a:cubicBezTo>
                <a:cubicBezTo>
                  <a:pt x="1515834" y="424543"/>
                  <a:pt x="1583870" y="443592"/>
                  <a:pt x="1632856" y="435428"/>
                </a:cubicBezTo>
                <a:cubicBezTo>
                  <a:pt x="1681842" y="427264"/>
                  <a:pt x="1714499" y="408214"/>
                  <a:pt x="1763485" y="402771"/>
                </a:cubicBezTo>
                <a:cubicBezTo>
                  <a:pt x="1812471" y="397328"/>
                  <a:pt x="1883227" y="394607"/>
                  <a:pt x="1926770" y="402771"/>
                </a:cubicBezTo>
                <a:cubicBezTo>
                  <a:pt x="1970313" y="410935"/>
                  <a:pt x="2000249" y="424543"/>
                  <a:pt x="2024742" y="451757"/>
                </a:cubicBezTo>
                <a:cubicBezTo>
                  <a:pt x="2049235" y="478971"/>
                  <a:pt x="2024742" y="533400"/>
                  <a:pt x="2073728" y="566057"/>
                </a:cubicBezTo>
                <a:cubicBezTo>
                  <a:pt x="2122714" y="598714"/>
                  <a:pt x="2258785" y="617764"/>
                  <a:pt x="2318656" y="647700"/>
                </a:cubicBezTo>
                <a:cubicBezTo>
                  <a:pt x="2378527" y="677636"/>
                  <a:pt x="2381249" y="723900"/>
                  <a:pt x="2432956" y="745671"/>
                </a:cubicBezTo>
                <a:cubicBezTo>
                  <a:pt x="2484663" y="767442"/>
                  <a:pt x="2539092" y="770164"/>
                  <a:pt x="2628899" y="778328"/>
                </a:cubicBezTo>
                <a:cubicBezTo>
                  <a:pt x="2718706" y="786492"/>
                  <a:pt x="2901042" y="816428"/>
                  <a:pt x="2971799" y="794657"/>
                </a:cubicBezTo>
                <a:cubicBezTo>
                  <a:pt x="3042556" y="772886"/>
                  <a:pt x="3053442" y="696686"/>
                  <a:pt x="3053442" y="647700"/>
                </a:cubicBezTo>
                <a:cubicBezTo>
                  <a:pt x="3053442" y="598714"/>
                  <a:pt x="2971799" y="500743"/>
                  <a:pt x="2971799" y="500743"/>
                </a:cubicBezTo>
                <a:lnTo>
                  <a:pt x="2890156" y="337457"/>
                </a:lnTo>
                <a:close/>
              </a:path>
            </a:pathLst>
          </a:cu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7256329" y="4338935"/>
            <a:ext cx="1963871" cy="461665"/>
          </a:xfrm>
          <a:prstGeom prst="rect">
            <a:avLst/>
          </a:prstGeom>
          <a:noFill/>
        </p:spPr>
        <p:txBody>
          <a:bodyPr wrap="none" rtlCol="0">
            <a:spAutoFit/>
          </a:bodyPr>
          <a:lstStyle/>
          <a:p>
            <a:r>
              <a:rPr lang="en-US" sz="2400" b="1" u="sng" dirty="0" smtClean="0"/>
              <a:t>Chaco Culture</a:t>
            </a:r>
            <a:endParaRPr lang="en-US" sz="2400" b="1" u="sng" dirty="0"/>
          </a:p>
        </p:txBody>
      </p:sp>
      <p:sp>
        <p:nvSpPr>
          <p:cNvPr id="38" name="TextBox 37"/>
          <p:cNvSpPr txBox="1"/>
          <p:nvPr/>
        </p:nvSpPr>
        <p:spPr>
          <a:xfrm>
            <a:off x="7264563" y="3801070"/>
            <a:ext cx="1650837" cy="461665"/>
          </a:xfrm>
          <a:prstGeom prst="rect">
            <a:avLst/>
          </a:prstGeom>
          <a:noFill/>
        </p:spPr>
        <p:txBody>
          <a:bodyPr wrap="none" rtlCol="0">
            <a:spAutoFit/>
          </a:bodyPr>
          <a:lstStyle/>
          <a:p>
            <a:r>
              <a:rPr lang="en-US" sz="2400" b="1" u="sng" dirty="0" smtClean="0"/>
              <a:t>Aztec Ruins</a:t>
            </a:r>
            <a:endParaRPr lang="en-US" sz="2400" b="1" u="sng" dirty="0"/>
          </a:p>
        </p:txBody>
      </p:sp>
      <p:sp useBgFill="1">
        <p:nvSpPr>
          <p:cNvPr id="39" name="TextBox 38"/>
          <p:cNvSpPr txBox="1"/>
          <p:nvPr/>
        </p:nvSpPr>
        <p:spPr>
          <a:xfrm>
            <a:off x="6507316" y="3272135"/>
            <a:ext cx="2636684" cy="461665"/>
          </a:xfrm>
          <a:prstGeom prst="rect">
            <a:avLst/>
          </a:prstGeom>
        </p:spPr>
        <p:txBody>
          <a:bodyPr wrap="none" rtlCol="0">
            <a:spAutoFit/>
          </a:bodyPr>
          <a:lstStyle/>
          <a:p>
            <a:r>
              <a:rPr lang="en-US" sz="2400" b="1" u="sng" dirty="0" smtClean="0"/>
              <a:t>Canyon of Ancients</a:t>
            </a:r>
            <a:endParaRPr lang="en-US" sz="2400" b="1" u="sng" dirty="0"/>
          </a:p>
        </p:txBody>
      </p:sp>
      <p:sp useBgFill="1">
        <p:nvSpPr>
          <p:cNvPr id="40" name="TextBox 39"/>
          <p:cNvSpPr txBox="1"/>
          <p:nvPr/>
        </p:nvSpPr>
        <p:spPr>
          <a:xfrm>
            <a:off x="3733800" y="4114800"/>
            <a:ext cx="1386470" cy="461665"/>
          </a:xfrm>
          <a:prstGeom prst="rect">
            <a:avLst/>
          </a:prstGeom>
        </p:spPr>
        <p:txBody>
          <a:bodyPr wrap="none" rtlCol="0">
            <a:spAutoFit/>
          </a:bodyPr>
          <a:lstStyle/>
          <a:p>
            <a:r>
              <a:rPr lang="en-US" sz="2400" b="1" u="sng" dirty="0" smtClean="0"/>
              <a:t>Escalante</a:t>
            </a:r>
            <a:endParaRPr lang="en-US" sz="2400" b="1" u="sng" dirty="0"/>
          </a:p>
        </p:txBody>
      </p:sp>
      <p:sp>
        <p:nvSpPr>
          <p:cNvPr id="41" name="TextBox 40"/>
          <p:cNvSpPr txBox="1"/>
          <p:nvPr/>
        </p:nvSpPr>
        <p:spPr>
          <a:xfrm>
            <a:off x="7329977" y="2510135"/>
            <a:ext cx="1814023" cy="461665"/>
          </a:xfrm>
          <a:prstGeom prst="rect">
            <a:avLst/>
          </a:prstGeom>
          <a:noFill/>
        </p:spPr>
        <p:txBody>
          <a:bodyPr wrap="none" rtlCol="0">
            <a:spAutoFit/>
          </a:bodyPr>
          <a:lstStyle/>
          <a:p>
            <a:r>
              <a:rPr lang="en-US" sz="2400" b="1" u="sng" dirty="0" err="1" smtClean="0"/>
              <a:t>Canyonlands</a:t>
            </a:r>
            <a:endParaRPr lang="en-US" sz="2400" b="1" u="sng" dirty="0"/>
          </a:p>
        </p:txBody>
      </p:sp>
      <p:sp>
        <p:nvSpPr>
          <p:cNvPr id="42" name="TextBox 41"/>
          <p:cNvSpPr txBox="1"/>
          <p:nvPr/>
        </p:nvSpPr>
        <p:spPr>
          <a:xfrm>
            <a:off x="7315200" y="2052935"/>
            <a:ext cx="1047531" cy="461665"/>
          </a:xfrm>
          <a:prstGeom prst="rect">
            <a:avLst/>
          </a:prstGeom>
          <a:noFill/>
        </p:spPr>
        <p:txBody>
          <a:bodyPr wrap="none" rtlCol="0">
            <a:spAutoFit/>
          </a:bodyPr>
          <a:lstStyle/>
          <a:p>
            <a:r>
              <a:rPr lang="en-US" sz="2400" b="1" u="sng" dirty="0" smtClean="0"/>
              <a:t>Arches</a:t>
            </a:r>
            <a:endParaRPr lang="en-US" sz="2400" b="1" u="sng" dirty="0"/>
          </a:p>
        </p:txBody>
      </p:sp>
      <p:sp useBgFill="1">
        <p:nvSpPr>
          <p:cNvPr id="43" name="TextBox 42"/>
          <p:cNvSpPr txBox="1"/>
          <p:nvPr/>
        </p:nvSpPr>
        <p:spPr>
          <a:xfrm>
            <a:off x="-76200" y="2281535"/>
            <a:ext cx="1729833" cy="461665"/>
          </a:xfrm>
          <a:prstGeom prst="rect">
            <a:avLst/>
          </a:prstGeom>
        </p:spPr>
        <p:txBody>
          <a:bodyPr wrap="none" rtlCol="0">
            <a:spAutoFit/>
          </a:bodyPr>
          <a:lstStyle/>
          <a:p>
            <a:r>
              <a:rPr lang="en-US" sz="2400" b="1" u="sng" dirty="0" smtClean="0"/>
              <a:t>Capitol Reef</a:t>
            </a:r>
            <a:endParaRPr lang="en-US" sz="2400" b="1" u="sng" dirty="0"/>
          </a:p>
        </p:txBody>
      </p:sp>
      <p:sp useBgFill="1">
        <p:nvSpPr>
          <p:cNvPr id="44" name="TextBox 43"/>
          <p:cNvSpPr txBox="1"/>
          <p:nvPr/>
        </p:nvSpPr>
        <p:spPr>
          <a:xfrm>
            <a:off x="0" y="3200400"/>
            <a:ext cx="1910844" cy="461665"/>
          </a:xfrm>
          <a:prstGeom prst="rect">
            <a:avLst/>
          </a:prstGeom>
        </p:spPr>
        <p:txBody>
          <a:bodyPr wrap="none" rtlCol="0">
            <a:spAutoFit/>
          </a:bodyPr>
          <a:lstStyle/>
          <a:p>
            <a:r>
              <a:rPr lang="en-US" sz="2400" b="1" u="sng" dirty="0" smtClean="0"/>
              <a:t>Bryce Canyon</a:t>
            </a:r>
            <a:endParaRPr lang="en-US" sz="2400" b="1" u="sng" dirty="0"/>
          </a:p>
        </p:txBody>
      </p:sp>
      <p:sp>
        <p:nvSpPr>
          <p:cNvPr id="45" name="TextBox 44"/>
          <p:cNvSpPr txBox="1"/>
          <p:nvPr/>
        </p:nvSpPr>
        <p:spPr>
          <a:xfrm>
            <a:off x="786298" y="3729335"/>
            <a:ext cx="737702" cy="461665"/>
          </a:xfrm>
          <a:prstGeom prst="rect">
            <a:avLst/>
          </a:prstGeom>
          <a:noFill/>
        </p:spPr>
        <p:txBody>
          <a:bodyPr wrap="none" rtlCol="0">
            <a:spAutoFit/>
          </a:bodyPr>
          <a:lstStyle/>
          <a:p>
            <a:r>
              <a:rPr lang="en-US" sz="2400" b="1" u="sng" dirty="0" smtClean="0"/>
              <a:t>Zion</a:t>
            </a:r>
            <a:endParaRPr lang="en-US" sz="2400" b="1" u="sng" dirty="0"/>
          </a:p>
        </p:txBody>
      </p:sp>
      <p:sp useBgFill="1">
        <p:nvSpPr>
          <p:cNvPr id="46" name="TextBox 45"/>
          <p:cNvSpPr txBox="1"/>
          <p:nvPr/>
        </p:nvSpPr>
        <p:spPr>
          <a:xfrm>
            <a:off x="0" y="4415135"/>
            <a:ext cx="1982017" cy="461665"/>
          </a:xfrm>
          <a:prstGeom prst="rect">
            <a:avLst/>
          </a:prstGeom>
        </p:spPr>
        <p:txBody>
          <a:bodyPr wrap="none" rtlCol="0">
            <a:spAutoFit/>
          </a:bodyPr>
          <a:lstStyle/>
          <a:p>
            <a:r>
              <a:rPr lang="en-US" sz="2400" b="1" u="sng" dirty="0" smtClean="0"/>
              <a:t>Grand Canyon</a:t>
            </a:r>
            <a:endParaRPr lang="en-US" sz="2400" b="1" u="sng" dirty="0"/>
          </a:p>
        </p:txBody>
      </p:sp>
      <p:sp>
        <p:nvSpPr>
          <p:cNvPr id="47" name="Freeform 46"/>
          <p:cNvSpPr/>
          <p:nvPr/>
        </p:nvSpPr>
        <p:spPr>
          <a:xfrm>
            <a:off x="5709557" y="4490357"/>
            <a:ext cx="854529" cy="2334986"/>
          </a:xfrm>
          <a:custGeom>
            <a:avLst/>
            <a:gdLst>
              <a:gd name="connsiteX0" fmla="*/ 854529 w 854529"/>
              <a:gd name="connsiteY0" fmla="*/ 2334986 h 2334986"/>
              <a:gd name="connsiteX1" fmla="*/ 642257 w 854529"/>
              <a:gd name="connsiteY1" fmla="*/ 2122714 h 2334986"/>
              <a:gd name="connsiteX2" fmla="*/ 511629 w 854529"/>
              <a:gd name="connsiteY2" fmla="*/ 1910443 h 2334986"/>
              <a:gd name="connsiteX3" fmla="*/ 70757 w 854529"/>
              <a:gd name="connsiteY3" fmla="*/ 424543 h 2334986"/>
              <a:gd name="connsiteX4" fmla="*/ 87086 w 854529"/>
              <a:gd name="connsiteY4" fmla="*/ 0 h 23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529" h="2334986">
                <a:moveTo>
                  <a:pt x="854529" y="2334986"/>
                </a:moveTo>
                <a:cubicBezTo>
                  <a:pt x="776968" y="2264228"/>
                  <a:pt x="699407" y="2193471"/>
                  <a:pt x="642257" y="2122714"/>
                </a:cubicBezTo>
                <a:cubicBezTo>
                  <a:pt x="585107" y="2051957"/>
                  <a:pt x="606879" y="2193472"/>
                  <a:pt x="511629" y="1910443"/>
                </a:cubicBezTo>
                <a:cubicBezTo>
                  <a:pt x="416379" y="1627415"/>
                  <a:pt x="141514" y="742950"/>
                  <a:pt x="70757" y="424543"/>
                </a:cubicBezTo>
                <a:cubicBezTo>
                  <a:pt x="0" y="106136"/>
                  <a:pt x="43543" y="53068"/>
                  <a:pt x="87086" y="0"/>
                </a:cubicBezTo>
              </a:path>
            </a:pathLst>
          </a:custGeom>
          <a:ln w="76200">
            <a:solidFill>
              <a:srgbClr val="FF0000"/>
            </a:solidFill>
            <a:prstDash val="sysDot"/>
          </a:ln>
          <a:effectLst>
            <a:outerShdw dist="50800" dir="3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812971" y="3810000"/>
            <a:ext cx="130629" cy="631371"/>
          </a:xfrm>
          <a:custGeom>
            <a:avLst/>
            <a:gdLst>
              <a:gd name="connsiteX0" fmla="*/ 0 w 65315"/>
              <a:gd name="connsiteY0" fmla="*/ 489857 h 489857"/>
              <a:gd name="connsiteX1" fmla="*/ 32658 w 65315"/>
              <a:gd name="connsiteY1" fmla="*/ 277586 h 489857"/>
              <a:gd name="connsiteX2" fmla="*/ 65315 w 65315"/>
              <a:gd name="connsiteY2" fmla="*/ 0 h 489857"/>
            </a:gdLst>
            <a:ahLst/>
            <a:cxnLst>
              <a:cxn ang="0">
                <a:pos x="connsiteX0" y="connsiteY0"/>
              </a:cxn>
              <a:cxn ang="0">
                <a:pos x="connsiteX1" y="connsiteY1"/>
              </a:cxn>
              <a:cxn ang="0">
                <a:pos x="connsiteX2" y="connsiteY2"/>
              </a:cxn>
            </a:cxnLst>
            <a:rect l="l" t="t" r="r" b="b"/>
            <a:pathLst>
              <a:path w="65315" h="489857">
                <a:moveTo>
                  <a:pt x="0" y="489857"/>
                </a:moveTo>
                <a:cubicBezTo>
                  <a:pt x="10886" y="424543"/>
                  <a:pt x="21772" y="359229"/>
                  <a:pt x="32658" y="277586"/>
                </a:cubicBezTo>
                <a:cubicBezTo>
                  <a:pt x="43544" y="195943"/>
                  <a:pt x="57151" y="48986"/>
                  <a:pt x="65315" y="0"/>
                </a:cubicBezTo>
              </a:path>
            </a:pathLst>
          </a:custGeom>
          <a:ln w="76200">
            <a:solidFill>
              <a:srgbClr val="FF0000"/>
            </a:solidFill>
            <a:prstDash val="sysDot"/>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5780314" y="3657600"/>
            <a:ext cx="81643" cy="146957"/>
          </a:xfrm>
          <a:custGeom>
            <a:avLst/>
            <a:gdLst>
              <a:gd name="connsiteX0" fmla="*/ 81643 w 81643"/>
              <a:gd name="connsiteY0" fmla="*/ 146957 h 146957"/>
              <a:gd name="connsiteX1" fmla="*/ 0 w 81643"/>
              <a:gd name="connsiteY1" fmla="*/ 0 h 146957"/>
            </a:gdLst>
            <a:ahLst/>
            <a:cxnLst>
              <a:cxn ang="0">
                <a:pos x="connsiteX0" y="connsiteY0"/>
              </a:cxn>
              <a:cxn ang="0">
                <a:pos x="connsiteX1" y="connsiteY1"/>
              </a:cxn>
            </a:cxnLst>
            <a:rect l="l" t="t" r="r" b="b"/>
            <a:pathLst>
              <a:path w="81643" h="146957">
                <a:moveTo>
                  <a:pt x="81643" y="146957"/>
                </a:moveTo>
                <a:cubicBezTo>
                  <a:pt x="48986" y="100693"/>
                  <a:pt x="16329" y="54429"/>
                  <a:pt x="0" y="0"/>
                </a:cubicBezTo>
              </a:path>
            </a:pathLst>
          </a:custGeom>
          <a:ln w="76200">
            <a:solidFill>
              <a:srgbClr val="FF0000"/>
            </a:solidFill>
            <a:prstDash val="sysDot"/>
          </a:ln>
          <a:effectLst>
            <a:outerShdw blurRad="50800" dist="50800" dir="3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3771900" y="3532414"/>
            <a:ext cx="2035628" cy="484414"/>
          </a:xfrm>
          <a:custGeom>
            <a:avLst/>
            <a:gdLst>
              <a:gd name="connsiteX0" fmla="*/ 1975757 w 2035628"/>
              <a:gd name="connsiteY0" fmla="*/ 108857 h 484414"/>
              <a:gd name="connsiteX1" fmla="*/ 1975757 w 2035628"/>
              <a:gd name="connsiteY1" fmla="*/ 10886 h 484414"/>
              <a:gd name="connsiteX2" fmla="*/ 1616529 w 2035628"/>
              <a:gd name="connsiteY2" fmla="*/ 43543 h 484414"/>
              <a:gd name="connsiteX3" fmla="*/ 1224643 w 2035628"/>
              <a:gd name="connsiteY3" fmla="*/ 125186 h 484414"/>
              <a:gd name="connsiteX4" fmla="*/ 832757 w 2035628"/>
              <a:gd name="connsiteY4" fmla="*/ 239486 h 484414"/>
              <a:gd name="connsiteX5" fmla="*/ 571500 w 2035628"/>
              <a:gd name="connsiteY5" fmla="*/ 239486 h 484414"/>
              <a:gd name="connsiteX6" fmla="*/ 65314 w 2035628"/>
              <a:gd name="connsiteY6" fmla="*/ 468086 h 484414"/>
              <a:gd name="connsiteX7" fmla="*/ 179614 w 2035628"/>
              <a:gd name="connsiteY7" fmla="*/ 337457 h 484414"/>
              <a:gd name="connsiteX8" fmla="*/ 244929 w 2035628"/>
              <a:gd name="connsiteY8" fmla="*/ 239486 h 48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628" h="484414">
                <a:moveTo>
                  <a:pt x="1975757" y="108857"/>
                </a:moveTo>
                <a:cubicBezTo>
                  <a:pt x="2005692" y="65314"/>
                  <a:pt x="2035628" y="21772"/>
                  <a:pt x="1975757" y="10886"/>
                </a:cubicBezTo>
                <a:cubicBezTo>
                  <a:pt x="1915886" y="0"/>
                  <a:pt x="1741715" y="24493"/>
                  <a:pt x="1616529" y="43543"/>
                </a:cubicBezTo>
                <a:cubicBezTo>
                  <a:pt x="1491343" y="62593"/>
                  <a:pt x="1355271" y="92529"/>
                  <a:pt x="1224643" y="125186"/>
                </a:cubicBezTo>
                <a:cubicBezTo>
                  <a:pt x="1094015" y="157843"/>
                  <a:pt x="941614" y="220436"/>
                  <a:pt x="832757" y="239486"/>
                </a:cubicBezTo>
                <a:cubicBezTo>
                  <a:pt x="723900" y="258536"/>
                  <a:pt x="699407" y="201386"/>
                  <a:pt x="571500" y="239486"/>
                </a:cubicBezTo>
                <a:cubicBezTo>
                  <a:pt x="443593" y="277586"/>
                  <a:pt x="130628" y="451758"/>
                  <a:pt x="65314" y="468086"/>
                </a:cubicBezTo>
                <a:cubicBezTo>
                  <a:pt x="0" y="484414"/>
                  <a:pt x="149678" y="375557"/>
                  <a:pt x="179614" y="337457"/>
                </a:cubicBezTo>
                <a:cubicBezTo>
                  <a:pt x="209550" y="299357"/>
                  <a:pt x="227239" y="269421"/>
                  <a:pt x="244929" y="239486"/>
                </a:cubicBezTo>
              </a:path>
            </a:pathLst>
          </a:custGeom>
          <a:ln w="76200">
            <a:solidFill>
              <a:srgbClr val="FF0000"/>
            </a:solidFill>
            <a:prstDash val="sysDot"/>
          </a:ln>
          <a:effectLst>
            <a:outerShdw dist="50800" dir="9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3984171" y="2694214"/>
            <a:ext cx="1028700" cy="1028700"/>
          </a:xfrm>
          <a:custGeom>
            <a:avLst/>
            <a:gdLst>
              <a:gd name="connsiteX0" fmla="*/ 0 w 1028700"/>
              <a:gd name="connsiteY0" fmla="*/ 1028700 h 1028700"/>
              <a:gd name="connsiteX1" fmla="*/ 310243 w 1028700"/>
              <a:gd name="connsiteY1" fmla="*/ 800100 h 1028700"/>
              <a:gd name="connsiteX2" fmla="*/ 440872 w 1028700"/>
              <a:gd name="connsiteY2" fmla="*/ 522515 h 1028700"/>
              <a:gd name="connsiteX3" fmla="*/ 816429 w 1028700"/>
              <a:gd name="connsiteY3" fmla="*/ 342900 h 1028700"/>
              <a:gd name="connsiteX4" fmla="*/ 1028700 w 1028700"/>
              <a:gd name="connsiteY4" fmla="*/ 0 h 1028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 h="1028700">
                <a:moveTo>
                  <a:pt x="0" y="1028700"/>
                </a:moveTo>
                <a:cubicBezTo>
                  <a:pt x="118382" y="956582"/>
                  <a:pt x="236764" y="884464"/>
                  <a:pt x="310243" y="800100"/>
                </a:cubicBezTo>
                <a:cubicBezTo>
                  <a:pt x="383722" y="715736"/>
                  <a:pt x="356508" y="598715"/>
                  <a:pt x="440872" y="522515"/>
                </a:cubicBezTo>
                <a:cubicBezTo>
                  <a:pt x="525236" y="446315"/>
                  <a:pt x="718458" y="429986"/>
                  <a:pt x="816429" y="342900"/>
                </a:cubicBezTo>
                <a:cubicBezTo>
                  <a:pt x="914400" y="255814"/>
                  <a:pt x="971550" y="127907"/>
                  <a:pt x="1028700" y="0"/>
                </a:cubicBezTo>
              </a:path>
            </a:pathLst>
          </a:custGeom>
          <a:ln w="76200">
            <a:solidFill>
              <a:srgbClr val="FF0000"/>
            </a:solidFill>
            <a:prstDash val="sysDot"/>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3886200" y="2296886"/>
            <a:ext cx="898071" cy="234043"/>
          </a:xfrm>
          <a:custGeom>
            <a:avLst/>
            <a:gdLst>
              <a:gd name="connsiteX0" fmla="*/ 898071 w 898071"/>
              <a:gd name="connsiteY0" fmla="*/ 119743 h 234043"/>
              <a:gd name="connsiteX1" fmla="*/ 489857 w 898071"/>
              <a:gd name="connsiteY1" fmla="*/ 103414 h 234043"/>
              <a:gd name="connsiteX2" fmla="*/ 130629 w 898071"/>
              <a:gd name="connsiteY2" fmla="*/ 21771 h 234043"/>
              <a:gd name="connsiteX3" fmla="*/ 0 w 898071"/>
              <a:gd name="connsiteY3" fmla="*/ 234043 h 234043"/>
            </a:gdLst>
            <a:ahLst/>
            <a:cxnLst>
              <a:cxn ang="0">
                <a:pos x="connsiteX0" y="connsiteY0"/>
              </a:cxn>
              <a:cxn ang="0">
                <a:pos x="connsiteX1" y="connsiteY1"/>
              </a:cxn>
              <a:cxn ang="0">
                <a:pos x="connsiteX2" y="connsiteY2"/>
              </a:cxn>
              <a:cxn ang="0">
                <a:pos x="connsiteX3" y="connsiteY3"/>
              </a:cxn>
            </a:cxnLst>
            <a:rect l="l" t="t" r="r" b="b"/>
            <a:pathLst>
              <a:path w="898071" h="234043">
                <a:moveTo>
                  <a:pt x="898071" y="119743"/>
                </a:moveTo>
                <a:cubicBezTo>
                  <a:pt x="757917" y="119743"/>
                  <a:pt x="617764" y="119743"/>
                  <a:pt x="489857" y="103414"/>
                </a:cubicBezTo>
                <a:cubicBezTo>
                  <a:pt x="361950" y="87085"/>
                  <a:pt x="212272" y="0"/>
                  <a:pt x="130629" y="21771"/>
                </a:cubicBezTo>
                <a:cubicBezTo>
                  <a:pt x="48986" y="43542"/>
                  <a:pt x="24493" y="138792"/>
                  <a:pt x="0" y="234043"/>
                </a:cubicBezTo>
              </a:path>
            </a:pathLst>
          </a:custGeom>
          <a:ln w="76200">
            <a:solidFill>
              <a:srgbClr val="FF0000"/>
            </a:solidFill>
            <a:prstDash val="sysDot"/>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3445329" y="2628900"/>
            <a:ext cx="293914" cy="604157"/>
          </a:xfrm>
          <a:custGeom>
            <a:avLst/>
            <a:gdLst>
              <a:gd name="connsiteX0" fmla="*/ 293914 w 293914"/>
              <a:gd name="connsiteY0" fmla="*/ 0 h 604157"/>
              <a:gd name="connsiteX1" fmla="*/ 163285 w 293914"/>
              <a:gd name="connsiteY1" fmla="*/ 228600 h 604157"/>
              <a:gd name="connsiteX2" fmla="*/ 130628 w 293914"/>
              <a:gd name="connsiteY2" fmla="*/ 408214 h 604157"/>
              <a:gd name="connsiteX3" fmla="*/ 0 w 293914"/>
              <a:gd name="connsiteY3" fmla="*/ 604157 h 604157"/>
            </a:gdLst>
            <a:ahLst/>
            <a:cxnLst>
              <a:cxn ang="0">
                <a:pos x="connsiteX0" y="connsiteY0"/>
              </a:cxn>
              <a:cxn ang="0">
                <a:pos x="connsiteX1" y="connsiteY1"/>
              </a:cxn>
              <a:cxn ang="0">
                <a:pos x="connsiteX2" y="connsiteY2"/>
              </a:cxn>
              <a:cxn ang="0">
                <a:pos x="connsiteX3" y="connsiteY3"/>
              </a:cxn>
            </a:cxnLst>
            <a:rect l="l" t="t" r="r" b="b"/>
            <a:pathLst>
              <a:path w="293914" h="604157">
                <a:moveTo>
                  <a:pt x="293914" y="0"/>
                </a:moveTo>
                <a:cubicBezTo>
                  <a:pt x="242206" y="80282"/>
                  <a:pt x="190499" y="160564"/>
                  <a:pt x="163285" y="228600"/>
                </a:cubicBezTo>
                <a:cubicBezTo>
                  <a:pt x="136071" y="296636"/>
                  <a:pt x="157842" y="345621"/>
                  <a:pt x="130628" y="408214"/>
                </a:cubicBezTo>
                <a:cubicBezTo>
                  <a:pt x="103414" y="470807"/>
                  <a:pt x="51707" y="537482"/>
                  <a:pt x="0" y="604157"/>
                </a:cubicBezTo>
              </a:path>
            </a:pathLst>
          </a:custGeom>
          <a:ln w="76200">
            <a:solidFill>
              <a:srgbClr val="FF0000"/>
            </a:solidFill>
            <a:prstDash val="sysDot"/>
          </a:ln>
          <a:effectLst>
            <a:outerShdw dist="50800" dir="78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reeform 54"/>
          <p:cNvSpPr/>
          <p:nvPr/>
        </p:nvSpPr>
        <p:spPr>
          <a:xfrm>
            <a:off x="2873829" y="3363686"/>
            <a:ext cx="326571" cy="293914"/>
          </a:xfrm>
          <a:custGeom>
            <a:avLst/>
            <a:gdLst>
              <a:gd name="connsiteX0" fmla="*/ 326571 w 326571"/>
              <a:gd name="connsiteY0" fmla="*/ 0 h 293914"/>
              <a:gd name="connsiteX1" fmla="*/ 179614 w 326571"/>
              <a:gd name="connsiteY1" fmla="*/ 244928 h 293914"/>
              <a:gd name="connsiteX2" fmla="*/ 0 w 326571"/>
              <a:gd name="connsiteY2" fmla="*/ 293914 h 293914"/>
            </a:gdLst>
            <a:ahLst/>
            <a:cxnLst>
              <a:cxn ang="0">
                <a:pos x="connsiteX0" y="connsiteY0"/>
              </a:cxn>
              <a:cxn ang="0">
                <a:pos x="connsiteX1" y="connsiteY1"/>
              </a:cxn>
              <a:cxn ang="0">
                <a:pos x="connsiteX2" y="connsiteY2"/>
              </a:cxn>
            </a:cxnLst>
            <a:rect l="l" t="t" r="r" b="b"/>
            <a:pathLst>
              <a:path w="326571" h="293914">
                <a:moveTo>
                  <a:pt x="326571" y="0"/>
                </a:moveTo>
                <a:cubicBezTo>
                  <a:pt x="280306" y="97971"/>
                  <a:pt x="234042" y="195942"/>
                  <a:pt x="179614" y="244928"/>
                </a:cubicBezTo>
                <a:cubicBezTo>
                  <a:pt x="125186" y="293914"/>
                  <a:pt x="62593" y="293914"/>
                  <a:pt x="0" y="293914"/>
                </a:cubicBezTo>
              </a:path>
            </a:pathLst>
          </a:custGeom>
          <a:ln w="76200">
            <a:solidFill>
              <a:srgbClr val="FF0000"/>
            </a:solidFill>
            <a:prstDash val="sysDot"/>
          </a:ln>
          <a:effectLst>
            <a:outerShdw dist="50800" dir="6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Freeform 55"/>
          <p:cNvSpPr/>
          <p:nvPr/>
        </p:nvSpPr>
        <p:spPr>
          <a:xfrm>
            <a:off x="2971800" y="3673929"/>
            <a:ext cx="212271" cy="473528"/>
          </a:xfrm>
          <a:custGeom>
            <a:avLst/>
            <a:gdLst>
              <a:gd name="connsiteX0" fmla="*/ 0 w 212271"/>
              <a:gd name="connsiteY0" fmla="*/ 0 h 473528"/>
              <a:gd name="connsiteX1" fmla="*/ 48986 w 212271"/>
              <a:gd name="connsiteY1" fmla="*/ 195942 h 473528"/>
              <a:gd name="connsiteX2" fmla="*/ 212271 w 212271"/>
              <a:gd name="connsiteY2" fmla="*/ 473528 h 473528"/>
            </a:gdLst>
            <a:ahLst/>
            <a:cxnLst>
              <a:cxn ang="0">
                <a:pos x="connsiteX0" y="connsiteY0"/>
              </a:cxn>
              <a:cxn ang="0">
                <a:pos x="connsiteX1" y="connsiteY1"/>
              </a:cxn>
              <a:cxn ang="0">
                <a:pos x="connsiteX2" y="connsiteY2"/>
              </a:cxn>
            </a:cxnLst>
            <a:rect l="l" t="t" r="r" b="b"/>
            <a:pathLst>
              <a:path w="212271" h="473528">
                <a:moveTo>
                  <a:pt x="0" y="0"/>
                </a:moveTo>
                <a:cubicBezTo>
                  <a:pt x="6804" y="58510"/>
                  <a:pt x="13608" y="117021"/>
                  <a:pt x="48986" y="195942"/>
                </a:cubicBezTo>
                <a:cubicBezTo>
                  <a:pt x="84365" y="274863"/>
                  <a:pt x="148318" y="374195"/>
                  <a:pt x="212271" y="473528"/>
                </a:cubicBezTo>
              </a:path>
            </a:pathLst>
          </a:custGeom>
          <a:ln w="76200">
            <a:solidFill>
              <a:srgbClr val="FF0000"/>
            </a:solidFill>
            <a:prstDash val="sysDot"/>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3151414" y="4180114"/>
            <a:ext cx="527957" cy="348343"/>
          </a:xfrm>
          <a:custGeom>
            <a:avLst/>
            <a:gdLst>
              <a:gd name="connsiteX0" fmla="*/ 146957 w 527957"/>
              <a:gd name="connsiteY0" fmla="*/ 0 h 348343"/>
              <a:gd name="connsiteX1" fmla="*/ 375557 w 527957"/>
              <a:gd name="connsiteY1" fmla="*/ 65315 h 348343"/>
              <a:gd name="connsiteX2" fmla="*/ 506186 w 527957"/>
              <a:gd name="connsiteY2" fmla="*/ 244929 h 348343"/>
              <a:gd name="connsiteX3" fmla="*/ 457200 w 527957"/>
              <a:gd name="connsiteY3" fmla="*/ 326572 h 348343"/>
              <a:gd name="connsiteX4" fmla="*/ 81643 w 527957"/>
              <a:gd name="connsiteY4" fmla="*/ 342900 h 348343"/>
              <a:gd name="connsiteX5" fmla="*/ 0 w 527957"/>
              <a:gd name="connsiteY5" fmla="*/ 293915 h 34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957" h="348343">
                <a:moveTo>
                  <a:pt x="146957" y="0"/>
                </a:moveTo>
                <a:cubicBezTo>
                  <a:pt x="231321" y="12247"/>
                  <a:pt x="315686" y="24494"/>
                  <a:pt x="375557" y="65315"/>
                </a:cubicBezTo>
                <a:cubicBezTo>
                  <a:pt x="435429" y="106137"/>
                  <a:pt x="492579" y="201386"/>
                  <a:pt x="506186" y="244929"/>
                </a:cubicBezTo>
                <a:cubicBezTo>
                  <a:pt x="519793" y="288472"/>
                  <a:pt x="527957" y="310244"/>
                  <a:pt x="457200" y="326572"/>
                </a:cubicBezTo>
                <a:cubicBezTo>
                  <a:pt x="386443" y="342900"/>
                  <a:pt x="157843" y="348343"/>
                  <a:pt x="81643" y="342900"/>
                </a:cubicBezTo>
                <a:cubicBezTo>
                  <a:pt x="5443" y="337457"/>
                  <a:pt x="2721" y="315686"/>
                  <a:pt x="0" y="293915"/>
                </a:cubicBezTo>
              </a:path>
            </a:pathLst>
          </a:custGeom>
          <a:ln w="76200">
            <a:solidFill>
              <a:srgbClr val="FF0000"/>
            </a:solidFill>
            <a:prstDash val="sysDot"/>
          </a:ln>
          <a:effectLst>
            <a:outerShdw dist="50800" dir="78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Freeform 58"/>
          <p:cNvSpPr/>
          <p:nvPr/>
        </p:nvSpPr>
        <p:spPr>
          <a:xfrm>
            <a:off x="4898571" y="2476500"/>
            <a:ext cx="97972" cy="250371"/>
          </a:xfrm>
          <a:custGeom>
            <a:avLst/>
            <a:gdLst>
              <a:gd name="connsiteX0" fmla="*/ 97972 w 97972"/>
              <a:gd name="connsiteY0" fmla="*/ 250371 h 250371"/>
              <a:gd name="connsiteX1" fmla="*/ 16329 w 97972"/>
              <a:gd name="connsiteY1" fmla="*/ 38100 h 250371"/>
              <a:gd name="connsiteX2" fmla="*/ 0 w 97972"/>
              <a:gd name="connsiteY2" fmla="*/ 21771 h 250371"/>
            </a:gdLst>
            <a:ahLst/>
            <a:cxnLst>
              <a:cxn ang="0">
                <a:pos x="connsiteX0" y="connsiteY0"/>
              </a:cxn>
              <a:cxn ang="0">
                <a:pos x="connsiteX1" y="connsiteY1"/>
              </a:cxn>
              <a:cxn ang="0">
                <a:pos x="connsiteX2" y="connsiteY2"/>
              </a:cxn>
            </a:cxnLst>
            <a:rect l="l" t="t" r="r" b="b"/>
            <a:pathLst>
              <a:path w="97972" h="250371">
                <a:moveTo>
                  <a:pt x="97972" y="250371"/>
                </a:moveTo>
                <a:cubicBezTo>
                  <a:pt x="70758" y="179614"/>
                  <a:pt x="32658" y="76200"/>
                  <a:pt x="16329" y="38100"/>
                </a:cubicBezTo>
                <a:cubicBezTo>
                  <a:pt x="0" y="0"/>
                  <a:pt x="2721" y="32657"/>
                  <a:pt x="0" y="21771"/>
                </a:cubicBezTo>
              </a:path>
            </a:pathLst>
          </a:custGeom>
          <a:ln w="76200">
            <a:solidFill>
              <a:srgbClr val="FF0000"/>
            </a:solidFill>
            <a:prstDash val="sysDot"/>
          </a:ln>
          <a:effectLst>
            <a:outerShdw dist="50800" dir="3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Freeform 59"/>
          <p:cNvSpPr/>
          <p:nvPr/>
        </p:nvSpPr>
        <p:spPr>
          <a:xfrm>
            <a:off x="2856452" y="4488110"/>
            <a:ext cx="3166843" cy="2114026"/>
          </a:xfrm>
          <a:custGeom>
            <a:avLst/>
            <a:gdLst>
              <a:gd name="connsiteX0" fmla="*/ 247475 w 3166843"/>
              <a:gd name="connsiteY0" fmla="*/ 0 h 2114026"/>
              <a:gd name="connsiteX1" fmla="*/ 54528 w 3166843"/>
              <a:gd name="connsiteY1" fmla="*/ 218114 h 2114026"/>
              <a:gd name="connsiteX2" fmla="*/ 574645 w 3166843"/>
              <a:gd name="connsiteY2" fmla="*/ 838899 h 2114026"/>
              <a:gd name="connsiteX3" fmla="*/ 1640047 w 3166843"/>
              <a:gd name="connsiteY3" fmla="*/ 1317072 h 2114026"/>
              <a:gd name="connsiteX4" fmla="*/ 2420223 w 3166843"/>
              <a:gd name="connsiteY4" fmla="*/ 1652631 h 2114026"/>
              <a:gd name="connsiteX5" fmla="*/ 3166843 w 3166843"/>
              <a:gd name="connsiteY5" fmla="*/ 2114026 h 2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6843" h="2114026">
                <a:moveTo>
                  <a:pt x="247475" y="0"/>
                </a:moveTo>
                <a:cubicBezTo>
                  <a:pt x="123737" y="39149"/>
                  <a:pt x="0" y="78298"/>
                  <a:pt x="54528" y="218114"/>
                </a:cubicBezTo>
                <a:cubicBezTo>
                  <a:pt x="109056" y="357930"/>
                  <a:pt x="310392" y="655739"/>
                  <a:pt x="574645" y="838899"/>
                </a:cubicBezTo>
                <a:cubicBezTo>
                  <a:pt x="838898" y="1022059"/>
                  <a:pt x="1332451" y="1181450"/>
                  <a:pt x="1640047" y="1317072"/>
                </a:cubicBezTo>
                <a:cubicBezTo>
                  <a:pt x="1947643" y="1452694"/>
                  <a:pt x="2165757" y="1519805"/>
                  <a:pt x="2420223" y="1652631"/>
                </a:cubicBezTo>
                <a:cubicBezTo>
                  <a:pt x="2674689" y="1785457"/>
                  <a:pt x="3038212" y="2037127"/>
                  <a:pt x="3166843" y="2114026"/>
                </a:cubicBezTo>
              </a:path>
            </a:pathLst>
          </a:custGeom>
          <a:ln w="76200">
            <a:solidFill>
              <a:srgbClr val="FF0000"/>
            </a:solidFill>
            <a:prstDash val="sysDot"/>
          </a:ln>
          <a:effectLst>
            <a:outerShdw dist="50800" dir="2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8" name="Group 57"/>
          <p:cNvGrpSpPr/>
          <p:nvPr/>
        </p:nvGrpSpPr>
        <p:grpSpPr>
          <a:xfrm>
            <a:off x="76200" y="1981200"/>
            <a:ext cx="7086600" cy="4800600"/>
            <a:chOff x="76200" y="1981200"/>
            <a:chExt cx="7086600" cy="4800600"/>
          </a:xfrm>
        </p:grpSpPr>
        <p:pic>
          <p:nvPicPr>
            <p:cNvPr id="12290" name="Picture 2" descr="Welcome to Capitol Reef National Park"/>
            <p:cNvPicPr>
              <a:picLocks noChangeAspect="1" noChangeArrowheads="1"/>
            </p:cNvPicPr>
            <p:nvPr/>
          </p:nvPicPr>
          <p:blipFill>
            <a:blip r:embed="rId3" cstate="print"/>
            <a:srcRect/>
            <a:stretch>
              <a:fillRect/>
            </a:stretch>
          </p:blipFill>
          <p:spPr bwMode="auto">
            <a:xfrm>
              <a:off x="76200" y="2057400"/>
              <a:ext cx="7086600" cy="4724400"/>
            </a:xfrm>
            <a:prstGeom prst="rect">
              <a:avLst/>
            </a:prstGeom>
            <a:noFill/>
            <a:ln w="127000">
              <a:solidFill>
                <a:schemeClr val="bg1"/>
              </a:solidFill>
            </a:ln>
          </p:spPr>
        </p:pic>
        <p:sp>
          <p:nvSpPr>
            <p:cNvPr id="52" name="TextBox 51"/>
            <p:cNvSpPr txBox="1"/>
            <p:nvPr/>
          </p:nvSpPr>
          <p:spPr>
            <a:xfrm>
              <a:off x="5334000" y="1981200"/>
              <a:ext cx="1690014" cy="461665"/>
            </a:xfrm>
            <a:prstGeom prst="rect">
              <a:avLst/>
            </a:prstGeom>
            <a:noFill/>
          </p:spPr>
          <p:txBody>
            <a:bodyPr wrap="none" rtlCol="0">
              <a:spAutoFit/>
            </a:bodyPr>
            <a:lstStyle/>
            <a:p>
              <a:r>
                <a:rPr lang="en-US" sz="2400" dirty="0" smtClean="0"/>
                <a:t>Capitol Reef</a:t>
              </a:r>
              <a:endParaRPr lang="en-US" sz="2400" dirty="0"/>
            </a:p>
          </p:txBody>
        </p:sp>
      </p:grpSp>
      <p:grpSp>
        <p:nvGrpSpPr>
          <p:cNvPr id="61" name="Group 14"/>
          <p:cNvGrpSpPr/>
          <p:nvPr/>
        </p:nvGrpSpPr>
        <p:grpSpPr>
          <a:xfrm>
            <a:off x="36689" y="2057400"/>
            <a:ext cx="7126111" cy="4692805"/>
            <a:chOff x="76199" y="2133600"/>
            <a:chExt cx="7126111" cy="4692805"/>
          </a:xfrm>
        </p:grpSpPr>
        <p:pic>
          <p:nvPicPr>
            <p:cNvPr id="63" name="Picture 2" descr="https://www.thepaintboxgarden.com/wp-content/uploads/2021/06/09-Panoramic-view-from-Sunrise-Point-Bryce-Canyon-1200x800.jpg"/>
            <p:cNvPicPr>
              <a:picLocks noChangeAspect="1" noChangeArrowheads="1"/>
            </p:cNvPicPr>
            <p:nvPr/>
          </p:nvPicPr>
          <p:blipFill>
            <a:blip r:embed="rId4" cstate="print"/>
            <a:srcRect t="13827" r="6145" b="6250"/>
            <a:stretch>
              <a:fillRect/>
            </a:stretch>
          </p:blipFill>
          <p:spPr bwMode="auto">
            <a:xfrm>
              <a:off x="76199" y="2133600"/>
              <a:ext cx="7126111" cy="4692805"/>
            </a:xfrm>
            <a:prstGeom prst="rect">
              <a:avLst/>
            </a:prstGeom>
            <a:noFill/>
            <a:ln w="127000">
              <a:solidFill>
                <a:schemeClr val="bg1"/>
              </a:solidFill>
            </a:ln>
          </p:spPr>
        </p:pic>
        <p:sp>
          <p:nvSpPr>
            <p:cNvPr id="64" name="TextBox 63"/>
            <p:cNvSpPr txBox="1"/>
            <p:nvPr/>
          </p:nvSpPr>
          <p:spPr>
            <a:xfrm>
              <a:off x="228600" y="2133600"/>
              <a:ext cx="1886029" cy="461665"/>
            </a:xfrm>
            <a:prstGeom prst="rect">
              <a:avLst/>
            </a:prstGeom>
            <a:noFill/>
          </p:spPr>
          <p:txBody>
            <a:bodyPr wrap="none" rtlCol="0">
              <a:spAutoFit/>
            </a:bodyPr>
            <a:lstStyle/>
            <a:p>
              <a:r>
                <a:rPr lang="en-US" sz="2400" dirty="0" smtClean="0"/>
                <a:t>Sunrise Point </a:t>
              </a:r>
              <a:endParaRPr lang="en-US" sz="2400" dirty="0"/>
            </a:p>
          </p:txBody>
        </p:sp>
      </p:grpSp>
      <p:pic>
        <p:nvPicPr>
          <p:cNvPr id="65" name="Picture 64"/>
          <p:cNvPicPr>
            <a:picLocks noChangeAspect="1" noChangeArrowheads="1"/>
          </p:cNvPicPr>
          <p:nvPr/>
        </p:nvPicPr>
        <p:blipFill>
          <a:blip r:embed="rId5" cstate="print"/>
          <a:srcRect l="14120" t="7568" r="1047"/>
          <a:stretch>
            <a:fillRect/>
          </a:stretch>
        </p:blipFill>
        <p:spPr bwMode="auto">
          <a:xfrm>
            <a:off x="152400" y="1981200"/>
            <a:ext cx="7010400" cy="4794014"/>
          </a:xfrm>
          <a:prstGeom prst="rect">
            <a:avLst/>
          </a:prstGeom>
          <a:noFill/>
          <a:ln w="127000">
            <a:solidFill>
              <a:schemeClr val="bg1"/>
            </a:solidFill>
            <a:miter lim="800000"/>
            <a:headEnd/>
            <a:tailEnd/>
          </a:ln>
          <a:effectLst/>
        </p:spPr>
      </p:pic>
      <p:grpSp>
        <p:nvGrpSpPr>
          <p:cNvPr id="68" name="Group 67"/>
          <p:cNvGrpSpPr/>
          <p:nvPr/>
        </p:nvGrpSpPr>
        <p:grpSpPr>
          <a:xfrm>
            <a:off x="135147" y="1905000"/>
            <a:ext cx="7027653" cy="4800600"/>
            <a:chOff x="76199" y="2057400"/>
            <a:chExt cx="7103853" cy="4724400"/>
          </a:xfrm>
        </p:grpSpPr>
        <p:pic>
          <p:nvPicPr>
            <p:cNvPr id="66" name="Picture 41" descr="https://blog.mystart.com/wp-content/uploads/IN_Canyons_5f3adf3d04abd18a7e5dcc38.jpeg"/>
            <p:cNvPicPr>
              <a:picLocks noChangeAspect="1" noChangeArrowheads="1"/>
            </p:cNvPicPr>
            <p:nvPr/>
          </p:nvPicPr>
          <p:blipFill>
            <a:blip r:embed="rId6" cstate="print"/>
            <a:srcRect t="8177" r="3187" b="5976"/>
            <a:stretch>
              <a:fillRect/>
            </a:stretch>
          </p:blipFill>
          <p:spPr bwMode="auto">
            <a:xfrm>
              <a:off x="76199" y="2057400"/>
              <a:ext cx="7103853" cy="4724400"/>
            </a:xfrm>
            <a:prstGeom prst="rect">
              <a:avLst/>
            </a:prstGeom>
            <a:noFill/>
            <a:ln w="127000">
              <a:solidFill>
                <a:schemeClr val="bg1"/>
              </a:solidFill>
            </a:ln>
          </p:spPr>
        </p:pic>
        <p:sp>
          <p:nvSpPr>
            <p:cNvPr id="67" name="TextBox 66"/>
            <p:cNvSpPr txBox="1"/>
            <p:nvPr/>
          </p:nvSpPr>
          <p:spPr>
            <a:xfrm>
              <a:off x="2286000" y="2057400"/>
              <a:ext cx="2018822" cy="461665"/>
            </a:xfrm>
            <a:prstGeom prst="rect">
              <a:avLst/>
            </a:prstGeom>
            <a:noFill/>
          </p:spPr>
          <p:txBody>
            <a:bodyPr wrap="none" rtlCol="0">
              <a:spAutoFit/>
            </a:bodyPr>
            <a:lstStyle/>
            <a:p>
              <a:r>
                <a:rPr lang="en-US" sz="2400" dirty="0" smtClean="0"/>
                <a:t>Colorado River</a:t>
              </a:r>
              <a:endParaRPr lang="en-US" sz="2400" dirty="0"/>
            </a:p>
          </p:txBody>
        </p:sp>
      </p:grpSp>
      <p:grpSp>
        <p:nvGrpSpPr>
          <p:cNvPr id="69" name="Group 68"/>
          <p:cNvGrpSpPr/>
          <p:nvPr/>
        </p:nvGrpSpPr>
        <p:grpSpPr>
          <a:xfrm>
            <a:off x="76200" y="1981200"/>
            <a:ext cx="7086600" cy="4800600"/>
            <a:chOff x="5410200" y="4343400"/>
            <a:chExt cx="6172200" cy="3810000"/>
          </a:xfrm>
        </p:grpSpPr>
        <p:pic>
          <p:nvPicPr>
            <p:cNvPr id="12292" name="Picture 4" descr="Grand Canyon South Rim - Great Runs"/>
            <p:cNvPicPr>
              <a:picLocks noChangeAspect="1" noChangeArrowheads="1"/>
            </p:cNvPicPr>
            <p:nvPr/>
          </p:nvPicPr>
          <p:blipFill>
            <a:blip r:embed="rId7" cstate="print"/>
            <a:srcRect r="7429"/>
            <a:stretch>
              <a:fillRect/>
            </a:stretch>
          </p:blipFill>
          <p:spPr bwMode="auto">
            <a:xfrm>
              <a:off x="5410200" y="4343400"/>
              <a:ext cx="6172200" cy="3810000"/>
            </a:xfrm>
            <a:prstGeom prst="rect">
              <a:avLst/>
            </a:prstGeom>
            <a:noFill/>
            <a:ln w="127000">
              <a:solidFill>
                <a:schemeClr val="bg1"/>
              </a:solidFill>
            </a:ln>
          </p:spPr>
        </p:pic>
        <p:sp>
          <p:nvSpPr>
            <p:cNvPr id="62" name="TextBox 61"/>
            <p:cNvSpPr txBox="1"/>
            <p:nvPr/>
          </p:nvSpPr>
          <p:spPr>
            <a:xfrm>
              <a:off x="8686800" y="4343400"/>
              <a:ext cx="2824812" cy="461665"/>
            </a:xfrm>
            <a:prstGeom prst="rect">
              <a:avLst/>
            </a:prstGeom>
            <a:noFill/>
            <a:ln w="127000">
              <a:noFill/>
            </a:ln>
          </p:spPr>
          <p:txBody>
            <a:bodyPr wrap="none" rtlCol="0">
              <a:spAutoFit/>
            </a:bodyPr>
            <a:lstStyle/>
            <a:p>
              <a:r>
                <a:rPr lang="en-US" sz="2400" dirty="0" smtClean="0"/>
                <a:t>View from South Rim</a:t>
              </a:r>
              <a:endParaRPr lang="en-US" sz="2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right)">
                                      <p:cBhvr>
                                        <p:cTn id="7" dur="1000"/>
                                        <p:tgtEl>
                                          <p:spTgt spid="53"/>
                                        </p:tgtEl>
                                      </p:cBhvr>
                                    </p:animEffect>
                                  </p:childTnLst>
                                </p:cTn>
                              </p:par>
                            </p:childTnLst>
                          </p:cTn>
                        </p:par>
                        <p:par>
                          <p:cTn id="8" fill="hold">
                            <p:stCondLst>
                              <p:cond delay="1000"/>
                            </p:stCondLst>
                            <p:childTnLst>
                              <p:par>
                                <p:cTn id="9" presetID="49" presetClass="entr" presetSubtype="0" decel="10000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2000" fill="hold"/>
                                        <p:tgtEl>
                                          <p:spTgt spid="32"/>
                                        </p:tgtEl>
                                        <p:attrNameLst>
                                          <p:attrName>ppt_w</p:attrName>
                                        </p:attrNameLst>
                                      </p:cBhvr>
                                      <p:tavLst>
                                        <p:tav tm="0">
                                          <p:val>
                                            <p:fltVal val="0"/>
                                          </p:val>
                                        </p:tav>
                                        <p:tav tm="100000">
                                          <p:val>
                                            <p:strVal val="#ppt_w"/>
                                          </p:val>
                                        </p:tav>
                                      </p:tavLst>
                                    </p:anim>
                                    <p:anim calcmode="lin" valueType="num">
                                      <p:cBhvr>
                                        <p:cTn id="12" dur="2000" fill="hold"/>
                                        <p:tgtEl>
                                          <p:spTgt spid="32"/>
                                        </p:tgtEl>
                                        <p:attrNameLst>
                                          <p:attrName>ppt_h</p:attrName>
                                        </p:attrNameLst>
                                      </p:cBhvr>
                                      <p:tavLst>
                                        <p:tav tm="0">
                                          <p:val>
                                            <p:fltVal val="0"/>
                                          </p:val>
                                        </p:tav>
                                        <p:tav tm="100000">
                                          <p:val>
                                            <p:strVal val="#ppt_h"/>
                                          </p:val>
                                        </p:tav>
                                      </p:tavLst>
                                    </p:anim>
                                    <p:anim calcmode="lin" valueType="num">
                                      <p:cBhvr>
                                        <p:cTn id="13" dur="2000" fill="hold"/>
                                        <p:tgtEl>
                                          <p:spTgt spid="32"/>
                                        </p:tgtEl>
                                        <p:attrNameLst>
                                          <p:attrName>style.rotation</p:attrName>
                                        </p:attrNameLst>
                                      </p:cBhvr>
                                      <p:tavLst>
                                        <p:tav tm="0">
                                          <p:val>
                                            <p:fltVal val="360"/>
                                          </p:val>
                                        </p:tav>
                                        <p:tav tm="100000">
                                          <p:val>
                                            <p:fltVal val="0"/>
                                          </p:val>
                                        </p:tav>
                                      </p:tavLst>
                                    </p:anim>
                                    <p:animEffect transition="in" filter="fade">
                                      <p:cBhvr>
                                        <p:cTn id="14" dur="2000"/>
                                        <p:tgtEl>
                                          <p:spTgt spid="32"/>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1000" fill="hold"/>
                                        <p:tgtEl>
                                          <p:spTgt spid="43"/>
                                        </p:tgtEl>
                                        <p:attrNameLst>
                                          <p:attrName>ppt_w</p:attrName>
                                        </p:attrNameLst>
                                      </p:cBhvr>
                                      <p:tavLst>
                                        <p:tav tm="0">
                                          <p:val>
                                            <p:fltVal val="0"/>
                                          </p:val>
                                        </p:tav>
                                        <p:tav tm="100000">
                                          <p:val>
                                            <p:strVal val="#ppt_w"/>
                                          </p:val>
                                        </p:tav>
                                      </p:tavLst>
                                    </p:anim>
                                    <p:anim calcmode="lin" valueType="num">
                                      <p:cBhvr>
                                        <p:cTn id="18" dur="1000" fill="hold"/>
                                        <p:tgtEl>
                                          <p:spTgt spid="43"/>
                                        </p:tgtEl>
                                        <p:attrNameLst>
                                          <p:attrName>ppt_h</p:attrName>
                                        </p:attrNameLst>
                                      </p:cBhvr>
                                      <p:tavLst>
                                        <p:tav tm="0">
                                          <p:val>
                                            <p:fltVal val="0"/>
                                          </p:val>
                                        </p:tav>
                                        <p:tav tm="100000">
                                          <p:val>
                                            <p:strVal val="#ppt_h"/>
                                          </p:val>
                                        </p:tav>
                                      </p:tavLst>
                                    </p:anim>
                                    <p:animEffect transition="in" filter="fade">
                                      <p:cBhvr>
                                        <p:cTn id="19" dur="1000"/>
                                        <p:tgtEl>
                                          <p:spTgt spid="43"/>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1000"/>
                                        <p:tgtEl>
                                          <p:spTgt spid="5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1000"/>
                                        <p:tgtEl>
                                          <p:spTgt spid="58"/>
                                        </p:tgtEl>
                                      </p:cBhvr>
                                    </p:animEffect>
                                    <p:set>
                                      <p:cBhvr>
                                        <p:cTn id="28" dur="1" fill="hold">
                                          <p:stCondLst>
                                            <p:cond delay="999"/>
                                          </p:stCondLst>
                                        </p:cTn>
                                        <p:tgtEl>
                                          <p:spTgt spid="58"/>
                                        </p:tgtEl>
                                        <p:attrNameLst>
                                          <p:attrName>style.visibility</p:attrName>
                                        </p:attrNameLst>
                                      </p:cBhvr>
                                      <p:to>
                                        <p:strVal val="hidden"/>
                                      </p:to>
                                    </p:set>
                                  </p:childTnLst>
                                </p:cTn>
                              </p:par>
                            </p:childTnLst>
                          </p:cTn>
                        </p:par>
                        <p:par>
                          <p:cTn id="29" fill="hold">
                            <p:stCondLst>
                              <p:cond delay="1000"/>
                            </p:stCondLst>
                            <p:childTnLst>
                              <p:par>
                                <p:cTn id="30" presetID="22" presetClass="entr" presetSubtype="1" fill="hold" grpId="0" nodeType="after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wipe(up)">
                                      <p:cBhvr>
                                        <p:cTn id="32" dur="1000"/>
                                        <p:tgtEl>
                                          <p:spTgt spid="54"/>
                                        </p:tgtEl>
                                      </p:cBhvr>
                                    </p:animEffect>
                                  </p:childTnLst>
                                </p:cTn>
                              </p:par>
                            </p:childTnLst>
                          </p:cTn>
                        </p:par>
                        <p:par>
                          <p:cTn id="33" fill="hold">
                            <p:stCondLst>
                              <p:cond delay="2000"/>
                            </p:stCondLst>
                            <p:childTnLst>
                              <p:par>
                                <p:cTn id="34" presetID="49" presetClass="entr" presetSubtype="0" decel="100000" fill="hold" grpId="0" nodeType="after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500" fill="hold"/>
                                        <p:tgtEl>
                                          <p:spTgt spid="34"/>
                                        </p:tgtEl>
                                        <p:attrNameLst>
                                          <p:attrName>ppt_w</p:attrName>
                                        </p:attrNameLst>
                                      </p:cBhvr>
                                      <p:tavLst>
                                        <p:tav tm="0">
                                          <p:val>
                                            <p:fltVal val="0"/>
                                          </p:val>
                                        </p:tav>
                                        <p:tav tm="100000">
                                          <p:val>
                                            <p:strVal val="#ppt_w"/>
                                          </p:val>
                                        </p:tav>
                                      </p:tavLst>
                                    </p:anim>
                                    <p:anim calcmode="lin" valueType="num">
                                      <p:cBhvr>
                                        <p:cTn id="37" dur="500" fill="hold"/>
                                        <p:tgtEl>
                                          <p:spTgt spid="34"/>
                                        </p:tgtEl>
                                        <p:attrNameLst>
                                          <p:attrName>ppt_h</p:attrName>
                                        </p:attrNameLst>
                                      </p:cBhvr>
                                      <p:tavLst>
                                        <p:tav tm="0">
                                          <p:val>
                                            <p:fltVal val="0"/>
                                          </p:val>
                                        </p:tav>
                                        <p:tav tm="100000">
                                          <p:val>
                                            <p:strVal val="#ppt_h"/>
                                          </p:val>
                                        </p:tav>
                                      </p:tavLst>
                                    </p:anim>
                                    <p:anim calcmode="lin" valueType="num">
                                      <p:cBhvr>
                                        <p:cTn id="38" dur="500" fill="hold"/>
                                        <p:tgtEl>
                                          <p:spTgt spid="34"/>
                                        </p:tgtEl>
                                        <p:attrNameLst>
                                          <p:attrName>style.rotation</p:attrName>
                                        </p:attrNameLst>
                                      </p:cBhvr>
                                      <p:tavLst>
                                        <p:tav tm="0">
                                          <p:val>
                                            <p:fltVal val="360"/>
                                          </p:val>
                                        </p:tav>
                                        <p:tav tm="100000">
                                          <p:val>
                                            <p:fltVal val="0"/>
                                          </p:val>
                                        </p:tav>
                                      </p:tavLst>
                                    </p:anim>
                                    <p:animEffect transition="in" filter="fade">
                                      <p:cBhvr>
                                        <p:cTn id="39" dur="500"/>
                                        <p:tgtEl>
                                          <p:spTgt spid="34"/>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 calcmode="lin" valueType="num">
                                      <p:cBhvr>
                                        <p:cTn id="42" dur="1000" fill="hold"/>
                                        <p:tgtEl>
                                          <p:spTgt spid="44"/>
                                        </p:tgtEl>
                                        <p:attrNameLst>
                                          <p:attrName>ppt_w</p:attrName>
                                        </p:attrNameLst>
                                      </p:cBhvr>
                                      <p:tavLst>
                                        <p:tav tm="0">
                                          <p:val>
                                            <p:fltVal val="0"/>
                                          </p:val>
                                        </p:tav>
                                        <p:tav tm="100000">
                                          <p:val>
                                            <p:strVal val="#ppt_w"/>
                                          </p:val>
                                        </p:tav>
                                      </p:tavLst>
                                    </p:anim>
                                    <p:anim calcmode="lin" valueType="num">
                                      <p:cBhvr>
                                        <p:cTn id="43" dur="1000" fill="hold"/>
                                        <p:tgtEl>
                                          <p:spTgt spid="44"/>
                                        </p:tgtEl>
                                        <p:attrNameLst>
                                          <p:attrName>ppt_h</p:attrName>
                                        </p:attrNameLst>
                                      </p:cBhvr>
                                      <p:tavLst>
                                        <p:tav tm="0">
                                          <p:val>
                                            <p:fltVal val="0"/>
                                          </p:val>
                                        </p:tav>
                                        <p:tav tm="100000">
                                          <p:val>
                                            <p:strVal val="#ppt_h"/>
                                          </p:val>
                                        </p:tav>
                                      </p:tavLst>
                                    </p:anim>
                                    <p:animEffect transition="in" filter="fade">
                                      <p:cBhvr>
                                        <p:cTn id="44" dur="1000"/>
                                        <p:tgtEl>
                                          <p:spTgt spid="44"/>
                                        </p:tgtEl>
                                      </p:cBhvr>
                                    </p:animEffect>
                                  </p:childTnLst>
                                </p:cTn>
                              </p:par>
                            </p:childTnLst>
                          </p:cTn>
                        </p:par>
                        <p:par>
                          <p:cTn id="45" fill="hold">
                            <p:stCondLst>
                              <p:cond delay="3000"/>
                            </p:stCondLst>
                            <p:childTnLst>
                              <p:par>
                                <p:cTn id="46" presetID="10" presetClass="entr" presetSubtype="0" fill="hold" nodeType="after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fade">
                                      <p:cBhvr>
                                        <p:cTn id="48" dur="1000"/>
                                        <p:tgtEl>
                                          <p:spTgt spid="6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1000"/>
                                        <p:tgtEl>
                                          <p:spTgt spid="61"/>
                                        </p:tgtEl>
                                      </p:cBhvr>
                                    </p:animEffect>
                                    <p:set>
                                      <p:cBhvr>
                                        <p:cTn id="53" dur="1" fill="hold">
                                          <p:stCondLst>
                                            <p:cond delay="999"/>
                                          </p:stCondLst>
                                        </p:cTn>
                                        <p:tgtEl>
                                          <p:spTgt spid="61"/>
                                        </p:tgtEl>
                                        <p:attrNameLst>
                                          <p:attrName>style.visibility</p:attrName>
                                        </p:attrNameLst>
                                      </p:cBhvr>
                                      <p:to>
                                        <p:strVal val="hidden"/>
                                      </p:to>
                                    </p:set>
                                  </p:childTnLst>
                                </p:cTn>
                              </p:par>
                            </p:childTnLst>
                          </p:cTn>
                        </p:par>
                        <p:par>
                          <p:cTn id="54" fill="hold">
                            <p:stCondLst>
                              <p:cond delay="1000"/>
                            </p:stCondLst>
                            <p:childTnLst>
                              <p:par>
                                <p:cTn id="55" presetID="22" presetClass="entr" presetSubtype="1" fill="hold" grpId="0" nodeType="after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wipe(up)">
                                      <p:cBhvr>
                                        <p:cTn id="57" dur="1000"/>
                                        <p:tgtEl>
                                          <p:spTgt spid="55"/>
                                        </p:tgtEl>
                                      </p:cBhvr>
                                    </p:animEffect>
                                  </p:childTnLst>
                                </p:cTn>
                              </p:par>
                            </p:childTnLst>
                          </p:cTn>
                        </p:par>
                        <p:par>
                          <p:cTn id="58" fill="hold">
                            <p:stCondLst>
                              <p:cond delay="2000"/>
                            </p:stCondLst>
                            <p:childTnLst>
                              <p:par>
                                <p:cTn id="59" presetID="49" presetClass="entr" presetSubtype="0" decel="100000" fill="hold" grpId="0" nodeType="afterEffect">
                                  <p:stCondLst>
                                    <p:cond delay="0"/>
                                  </p:stCondLst>
                                  <p:childTnLst>
                                    <p:set>
                                      <p:cBhvr>
                                        <p:cTn id="60" dur="1" fill="hold">
                                          <p:stCondLst>
                                            <p:cond delay="0"/>
                                          </p:stCondLst>
                                        </p:cTn>
                                        <p:tgtEl>
                                          <p:spTgt spid="35"/>
                                        </p:tgtEl>
                                        <p:attrNameLst>
                                          <p:attrName>style.visibility</p:attrName>
                                        </p:attrNameLst>
                                      </p:cBhvr>
                                      <p:to>
                                        <p:strVal val="visible"/>
                                      </p:to>
                                    </p:set>
                                    <p:anim calcmode="lin" valueType="num">
                                      <p:cBhvr>
                                        <p:cTn id="61" dur="2000" fill="hold"/>
                                        <p:tgtEl>
                                          <p:spTgt spid="35"/>
                                        </p:tgtEl>
                                        <p:attrNameLst>
                                          <p:attrName>ppt_w</p:attrName>
                                        </p:attrNameLst>
                                      </p:cBhvr>
                                      <p:tavLst>
                                        <p:tav tm="0">
                                          <p:val>
                                            <p:fltVal val="0"/>
                                          </p:val>
                                        </p:tav>
                                        <p:tav tm="100000">
                                          <p:val>
                                            <p:strVal val="#ppt_w"/>
                                          </p:val>
                                        </p:tav>
                                      </p:tavLst>
                                    </p:anim>
                                    <p:anim calcmode="lin" valueType="num">
                                      <p:cBhvr>
                                        <p:cTn id="62" dur="2000" fill="hold"/>
                                        <p:tgtEl>
                                          <p:spTgt spid="35"/>
                                        </p:tgtEl>
                                        <p:attrNameLst>
                                          <p:attrName>ppt_h</p:attrName>
                                        </p:attrNameLst>
                                      </p:cBhvr>
                                      <p:tavLst>
                                        <p:tav tm="0">
                                          <p:val>
                                            <p:fltVal val="0"/>
                                          </p:val>
                                        </p:tav>
                                        <p:tav tm="100000">
                                          <p:val>
                                            <p:strVal val="#ppt_h"/>
                                          </p:val>
                                        </p:tav>
                                      </p:tavLst>
                                    </p:anim>
                                    <p:anim calcmode="lin" valueType="num">
                                      <p:cBhvr>
                                        <p:cTn id="63" dur="2000" fill="hold"/>
                                        <p:tgtEl>
                                          <p:spTgt spid="35"/>
                                        </p:tgtEl>
                                        <p:attrNameLst>
                                          <p:attrName>style.rotation</p:attrName>
                                        </p:attrNameLst>
                                      </p:cBhvr>
                                      <p:tavLst>
                                        <p:tav tm="0">
                                          <p:val>
                                            <p:fltVal val="360"/>
                                          </p:val>
                                        </p:tav>
                                        <p:tav tm="100000">
                                          <p:val>
                                            <p:fltVal val="0"/>
                                          </p:val>
                                        </p:tav>
                                      </p:tavLst>
                                    </p:anim>
                                    <p:animEffect transition="in" filter="fade">
                                      <p:cBhvr>
                                        <p:cTn id="64" dur="2000"/>
                                        <p:tgtEl>
                                          <p:spTgt spid="35"/>
                                        </p:tgtEl>
                                      </p:cBhvr>
                                    </p:animEffect>
                                  </p:childTnLst>
                                </p:cTn>
                              </p:par>
                              <p:par>
                                <p:cTn id="65" presetID="53" presetClass="entr" presetSubtype="0"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anim calcmode="lin" valueType="num">
                                      <p:cBhvr>
                                        <p:cTn id="67" dur="1000" fill="hold"/>
                                        <p:tgtEl>
                                          <p:spTgt spid="45"/>
                                        </p:tgtEl>
                                        <p:attrNameLst>
                                          <p:attrName>ppt_w</p:attrName>
                                        </p:attrNameLst>
                                      </p:cBhvr>
                                      <p:tavLst>
                                        <p:tav tm="0">
                                          <p:val>
                                            <p:fltVal val="0"/>
                                          </p:val>
                                        </p:tav>
                                        <p:tav tm="100000">
                                          <p:val>
                                            <p:strVal val="#ppt_w"/>
                                          </p:val>
                                        </p:tav>
                                      </p:tavLst>
                                    </p:anim>
                                    <p:anim calcmode="lin" valueType="num">
                                      <p:cBhvr>
                                        <p:cTn id="68" dur="1000" fill="hold"/>
                                        <p:tgtEl>
                                          <p:spTgt spid="45"/>
                                        </p:tgtEl>
                                        <p:attrNameLst>
                                          <p:attrName>ppt_h</p:attrName>
                                        </p:attrNameLst>
                                      </p:cBhvr>
                                      <p:tavLst>
                                        <p:tav tm="0">
                                          <p:val>
                                            <p:fltVal val="0"/>
                                          </p:val>
                                        </p:tav>
                                        <p:tav tm="100000">
                                          <p:val>
                                            <p:strVal val="#ppt_h"/>
                                          </p:val>
                                        </p:tav>
                                      </p:tavLst>
                                    </p:anim>
                                    <p:animEffect transition="in" filter="fade">
                                      <p:cBhvr>
                                        <p:cTn id="69" dur="1000"/>
                                        <p:tgtEl>
                                          <p:spTgt spid="45"/>
                                        </p:tgtEl>
                                      </p:cBhvr>
                                    </p:animEffect>
                                  </p:childTnLst>
                                </p:cTn>
                              </p:par>
                            </p:childTnLst>
                          </p:cTn>
                        </p:par>
                        <p:par>
                          <p:cTn id="70" fill="hold">
                            <p:stCondLst>
                              <p:cond delay="4000"/>
                            </p:stCondLst>
                            <p:childTnLst>
                              <p:par>
                                <p:cTn id="71" presetID="10" presetClass="entr" presetSubtype="0" fill="hold" nodeType="afterEffect">
                                  <p:stCondLst>
                                    <p:cond delay="0"/>
                                  </p:stCondLst>
                                  <p:childTnLst>
                                    <p:set>
                                      <p:cBhvr>
                                        <p:cTn id="72" dur="1" fill="hold">
                                          <p:stCondLst>
                                            <p:cond delay="0"/>
                                          </p:stCondLst>
                                        </p:cTn>
                                        <p:tgtEl>
                                          <p:spTgt spid="65"/>
                                        </p:tgtEl>
                                        <p:attrNameLst>
                                          <p:attrName>style.visibility</p:attrName>
                                        </p:attrNameLst>
                                      </p:cBhvr>
                                      <p:to>
                                        <p:strVal val="visible"/>
                                      </p:to>
                                    </p:set>
                                    <p:animEffect transition="in" filter="fade">
                                      <p:cBhvr>
                                        <p:cTn id="73" dur="1000"/>
                                        <p:tgtEl>
                                          <p:spTgt spid="6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1000"/>
                                        <p:tgtEl>
                                          <p:spTgt spid="65"/>
                                        </p:tgtEl>
                                      </p:cBhvr>
                                    </p:animEffect>
                                    <p:set>
                                      <p:cBhvr>
                                        <p:cTn id="78" dur="1" fill="hold">
                                          <p:stCondLst>
                                            <p:cond delay="999"/>
                                          </p:stCondLst>
                                        </p:cTn>
                                        <p:tgtEl>
                                          <p:spTgt spid="65"/>
                                        </p:tgtEl>
                                        <p:attrNameLst>
                                          <p:attrName>style.visibility</p:attrName>
                                        </p:attrNameLst>
                                      </p:cBhvr>
                                      <p:to>
                                        <p:strVal val="hidden"/>
                                      </p:to>
                                    </p:set>
                                  </p:childTnLst>
                                </p:cTn>
                              </p:par>
                            </p:childTnLst>
                          </p:cTn>
                        </p:par>
                        <p:par>
                          <p:cTn id="79" fill="hold">
                            <p:stCondLst>
                              <p:cond delay="1000"/>
                            </p:stCondLst>
                            <p:childTnLst>
                              <p:par>
                                <p:cTn id="80" presetID="22" presetClass="entr" presetSubtype="1" fill="hold" grpId="0" nodeType="afterEffect">
                                  <p:stCondLst>
                                    <p:cond delay="0"/>
                                  </p:stCondLst>
                                  <p:childTnLst>
                                    <p:set>
                                      <p:cBhvr>
                                        <p:cTn id="81" dur="1" fill="hold">
                                          <p:stCondLst>
                                            <p:cond delay="0"/>
                                          </p:stCondLst>
                                        </p:cTn>
                                        <p:tgtEl>
                                          <p:spTgt spid="56"/>
                                        </p:tgtEl>
                                        <p:attrNameLst>
                                          <p:attrName>style.visibility</p:attrName>
                                        </p:attrNameLst>
                                      </p:cBhvr>
                                      <p:to>
                                        <p:strVal val="visible"/>
                                      </p:to>
                                    </p:set>
                                    <p:animEffect transition="in" filter="wipe(up)">
                                      <p:cBhvr>
                                        <p:cTn id="82" dur="1000"/>
                                        <p:tgtEl>
                                          <p:spTgt spid="56"/>
                                        </p:tgtEl>
                                      </p:cBhvr>
                                    </p:animEffect>
                                  </p:childTnLst>
                                </p:cTn>
                              </p:par>
                            </p:childTnLst>
                          </p:cTn>
                        </p:par>
                        <p:par>
                          <p:cTn id="83" fill="hold">
                            <p:stCondLst>
                              <p:cond delay="2000"/>
                            </p:stCondLst>
                            <p:childTnLst>
                              <p:par>
                                <p:cTn id="84" presetID="49" presetClass="entr" presetSubtype="0" decel="100000" fill="hold" grpId="0" nodeType="afterEffect">
                                  <p:stCondLst>
                                    <p:cond delay="0"/>
                                  </p:stCondLst>
                                  <p:childTnLst>
                                    <p:set>
                                      <p:cBhvr>
                                        <p:cTn id="85" dur="1" fill="hold">
                                          <p:stCondLst>
                                            <p:cond delay="0"/>
                                          </p:stCondLst>
                                        </p:cTn>
                                        <p:tgtEl>
                                          <p:spTgt spid="36"/>
                                        </p:tgtEl>
                                        <p:attrNameLst>
                                          <p:attrName>style.visibility</p:attrName>
                                        </p:attrNameLst>
                                      </p:cBhvr>
                                      <p:to>
                                        <p:strVal val="visible"/>
                                      </p:to>
                                    </p:set>
                                    <p:anim calcmode="lin" valueType="num">
                                      <p:cBhvr>
                                        <p:cTn id="86" dur="2000" fill="hold"/>
                                        <p:tgtEl>
                                          <p:spTgt spid="36"/>
                                        </p:tgtEl>
                                        <p:attrNameLst>
                                          <p:attrName>ppt_w</p:attrName>
                                        </p:attrNameLst>
                                      </p:cBhvr>
                                      <p:tavLst>
                                        <p:tav tm="0">
                                          <p:val>
                                            <p:fltVal val="0"/>
                                          </p:val>
                                        </p:tav>
                                        <p:tav tm="100000">
                                          <p:val>
                                            <p:strVal val="#ppt_w"/>
                                          </p:val>
                                        </p:tav>
                                      </p:tavLst>
                                    </p:anim>
                                    <p:anim calcmode="lin" valueType="num">
                                      <p:cBhvr>
                                        <p:cTn id="87" dur="2000" fill="hold"/>
                                        <p:tgtEl>
                                          <p:spTgt spid="36"/>
                                        </p:tgtEl>
                                        <p:attrNameLst>
                                          <p:attrName>ppt_h</p:attrName>
                                        </p:attrNameLst>
                                      </p:cBhvr>
                                      <p:tavLst>
                                        <p:tav tm="0">
                                          <p:val>
                                            <p:fltVal val="0"/>
                                          </p:val>
                                        </p:tav>
                                        <p:tav tm="100000">
                                          <p:val>
                                            <p:strVal val="#ppt_h"/>
                                          </p:val>
                                        </p:tav>
                                      </p:tavLst>
                                    </p:anim>
                                    <p:anim calcmode="lin" valueType="num">
                                      <p:cBhvr>
                                        <p:cTn id="88" dur="2000" fill="hold"/>
                                        <p:tgtEl>
                                          <p:spTgt spid="36"/>
                                        </p:tgtEl>
                                        <p:attrNameLst>
                                          <p:attrName>style.rotation</p:attrName>
                                        </p:attrNameLst>
                                      </p:cBhvr>
                                      <p:tavLst>
                                        <p:tav tm="0">
                                          <p:val>
                                            <p:fltVal val="360"/>
                                          </p:val>
                                        </p:tav>
                                        <p:tav tm="100000">
                                          <p:val>
                                            <p:fltVal val="0"/>
                                          </p:val>
                                        </p:tav>
                                      </p:tavLst>
                                    </p:anim>
                                    <p:animEffect transition="in" filter="fade">
                                      <p:cBhvr>
                                        <p:cTn id="89" dur="2000"/>
                                        <p:tgtEl>
                                          <p:spTgt spid="36"/>
                                        </p:tgtEl>
                                      </p:cBhvr>
                                    </p:animEffect>
                                  </p:childTnLst>
                                </p:cTn>
                              </p:par>
                              <p:par>
                                <p:cTn id="90" presetID="53" presetClass="entr" presetSubtype="0" fill="hold" grpId="0" nodeType="withEffect">
                                  <p:stCondLst>
                                    <p:cond delay="0"/>
                                  </p:stCondLst>
                                  <p:childTnLst>
                                    <p:set>
                                      <p:cBhvr>
                                        <p:cTn id="91" dur="1" fill="hold">
                                          <p:stCondLst>
                                            <p:cond delay="0"/>
                                          </p:stCondLst>
                                        </p:cTn>
                                        <p:tgtEl>
                                          <p:spTgt spid="46"/>
                                        </p:tgtEl>
                                        <p:attrNameLst>
                                          <p:attrName>style.visibility</p:attrName>
                                        </p:attrNameLst>
                                      </p:cBhvr>
                                      <p:to>
                                        <p:strVal val="visible"/>
                                      </p:to>
                                    </p:set>
                                    <p:anim calcmode="lin" valueType="num">
                                      <p:cBhvr>
                                        <p:cTn id="92" dur="1000" fill="hold"/>
                                        <p:tgtEl>
                                          <p:spTgt spid="46"/>
                                        </p:tgtEl>
                                        <p:attrNameLst>
                                          <p:attrName>ppt_w</p:attrName>
                                        </p:attrNameLst>
                                      </p:cBhvr>
                                      <p:tavLst>
                                        <p:tav tm="0">
                                          <p:val>
                                            <p:fltVal val="0"/>
                                          </p:val>
                                        </p:tav>
                                        <p:tav tm="100000">
                                          <p:val>
                                            <p:strVal val="#ppt_w"/>
                                          </p:val>
                                        </p:tav>
                                      </p:tavLst>
                                    </p:anim>
                                    <p:anim calcmode="lin" valueType="num">
                                      <p:cBhvr>
                                        <p:cTn id="93" dur="1000" fill="hold"/>
                                        <p:tgtEl>
                                          <p:spTgt spid="46"/>
                                        </p:tgtEl>
                                        <p:attrNameLst>
                                          <p:attrName>ppt_h</p:attrName>
                                        </p:attrNameLst>
                                      </p:cBhvr>
                                      <p:tavLst>
                                        <p:tav tm="0">
                                          <p:val>
                                            <p:fltVal val="0"/>
                                          </p:val>
                                        </p:tav>
                                        <p:tav tm="100000">
                                          <p:val>
                                            <p:strVal val="#ppt_h"/>
                                          </p:val>
                                        </p:tav>
                                      </p:tavLst>
                                    </p:anim>
                                    <p:animEffect transition="in" filter="fade">
                                      <p:cBhvr>
                                        <p:cTn id="94" dur="1000"/>
                                        <p:tgtEl>
                                          <p:spTgt spid="46"/>
                                        </p:tgtEl>
                                      </p:cBhvr>
                                    </p:animEffect>
                                  </p:childTnLst>
                                </p:cTn>
                              </p:par>
                            </p:childTnLst>
                          </p:cTn>
                        </p:par>
                        <p:par>
                          <p:cTn id="95" fill="hold">
                            <p:stCondLst>
                              <p:cond delay="4000"/>
                            </p:stCondLst>
                            <p:childTnLst>
                              <p:par>
                                <p:cTn id="96" presetID="10" presetClass="entr" presetSubtype="0" fill="hold" nodeType="afterEffect">
                                  <p:stCondLst>
                                    <p:cond delay="0"/>
                                  </p:stCondLst>
                                  <p:childTnLst>
                                    <p:set>
                                      <p:cBhvr>
                                        <p:cTn id="97" dur="1" fill="hold">
                                          <p:stCondLst>
                                            <p:cond delay="0"/>
                                          </p:stCondLst>
                                        </p:cTn>
                                        <p:tgtEl>
                                          <p:spTgt spid="68"/>
                                        </p:tgtEl>
                                        <p:attrNameLst>
                                          <p:attrName>style.visibility</p:attrName>
                                        </p:attrNameLst>
                                      </p:cBhvr>
                                      <p:to>
                                        <p:strVal val="visible"/>
                                      </p:to>
                                    </p:set>
                                    <p:animEffect transition="in" filter="fade">
                                      <p:cBhvr>
                                        <p:cTn id="98" dur="1000"/>
                                        <p:tgtEl>
                                          <p:spTgt spid="68"/>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1000"/>
                                        <p:tgtEl>
                                          <p:spTgt spid="68"/>
                                        </p:tgtEl>
                                      </p:cBhvr>
                                    </p:animEffect>
                                    <p:set>
                                      <p:cBhvr>
                                        <p:cTn id="103" dur="1" fill="hold">
                                          <p:stCondLst>
                                            <p:cond delay="999"/>
                                          </p:stCondLst>
                                        </p:cTn>
                                        <p:tgtEl>
                                          <p:spTgt spid="68"/>
                                        </p:tgtEl>
                                        <p:attrNameLst>
                                          <p:attrName>style.visibility</p:attrName>
                                        </p:attrNameLst>
                                      </p:cBhvr>
                                      <p:to>
                                        <p:strVal val="hidden"/>
                                      </p:to>
                                    </p:set>
                                  </p:childTnLst>
                                </p:cTn>
                              </p:par>
                            </p:childTnLst>
                          </p:cTn>
                        </p:par>
                        <p:par>
                          <p:cTn id="104" fill="hold">
                            <p:stCondLst>
                              <p:cond delay="1000"/>
                            </p:stCondLst>
                            <p:childTnLst>
                              <p:par>
                                <p:cTn id="105" presetID="22" presetClass="entr" presetSubtype="1" fill="hold" grpId="0" nodeType="afterEffect">
                                  <p:stCondLst>
                                    <p:cond delay="0"/>
                                  </p:stCondLst>
                                  <p:childTnLst>
                                    <p:set>
                                      <p:cBhvr>
                                        <p:cTn id="106" dur="1" fill="hold">
                                          <p:stCondLst>
                                            <p:cond delay="0"/>
                                          </p:stCondLst>
                                        </p:cTn>
                                        <p:tgtEl>
                                          <p:spTgt spid="57"/>
                                        </p:tgtEl>
                                        <p:attrNameLst>
                                          <p:attrName>style.visibility</p:attrName>
                                        </p:attrNameLst>
                                      </p:cBhvr>
                                      <p:to>
                                        <p:strVal val="visible"/>
                                      </p:to>
                                    </p:set>
                                    <p:animEffect transition="in" filter="wipe(up)">
                                      <p:cBhvr>
                                        <p:cTn id="107" dur="1000"/>
                                        <p:tgtEl>
                                          <p:spTgt spid="57"/>
                                        </p:tgtEl>
                                      </p:cBhvr>
                                    </p:animEffect>
                                  </p:childTnLst>
                                </p:cTn>
                              </p:par>
                            </p:childTnLst>
                          </p:cTn>
                        </p:par>
                        <p:par>
                          <p:cTn id="108" fill="hold">
                            <p:stCondLst>
                              <p:cond delay="2000"/>
                            </p:stCondLst>
                            <p:childTnLst>
                              <p:par>
                                <p:cTn id="109" presetID="10" presetClass="entr" presetSubtype="0" fill="hold" nodeType="afterEffect">
                                  <p:stCondLst>
                                    <p:cond delay="0"/>
                                  </p:stCondLst>
                                  <p:childTnLst>
                                    <p:set>
                                      <p:cBhvr>
                                        <p:cTn id="110" dur="1" fill="hold">
                                          <p:stCondLst>
                                            <p:cond delay="0"/>
                                          </p:stCondLst>
                                        </p:cTn>
                                        <p:tgtEl>
                                          <p:spTgt spid="69"/>
                                        </p:tgtEl>
                                        <p:attrNameLst>
                                          <p:attrName>style.visibility</p:attrName>
                                        </p:attrNameLst>
                                      </p:cBhvr>
                                      <p:to>
                                        <p:strVal val="visible"/>
                                      </p:to>
                                    </p:set>
                                    <p:animEffect transition="in" filter="fade">
                                      <p:cBhvr>
                                        <p:cTn id="111" dur="1000"/>
                                        <p:tgtEl>
                                          <p:spTgt spid="69"/>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nodeType="clickEffect">
                                  <p:stCondLst>
                                    <p:cond delay="0"/>
                                  </p:stCondLst>
                                  <p:childTnLst>
                                    <p:animEffect transition="out" filter="fade">
                                      <p:cBhvr>
                                        <p:cTn id="115" dur="1000"/>
                                        <p:tgtEl>
                                          <p:spTgt spid="69"/>
                                        </p:tgtEl>
                                      </p:cBhvr>
                                    </p:animEffect>
                                    <p:set>
                                      <p:cBhvr>
                                        <p:cTn id="116" dur="1" fill="hold">
                                          <p:stCondLst>
                                            <p:cond delay="999"/>
                                          </p:stCondLst>
                                        </p:cTn>
                                        <p:tgtEl>
                                          <p:spTgt spid="69"/>
                                        </p:tgtEl>
                                        <p:attrNameLst>
                                          <p:attrName>style.visibility</p:attrName>
                                        </p:attrNameLst>
                                      </p:cBhvr>
                                      <p:to>
                                        <p:strVal val="hidden"/>
                                      </p:to>
                                    </p:set>
                                  </p:childTnLst>
                                </p:cTn>
                              </p:par>
                            </p:childTnLst>
                          </p:cTn>
                        </p:par>
                        <p:par>
                          <p:cTn id="117" fill="hold">
                            <p:stCondLst>
                              <p:cond delay="1000"/>
                            </p:stCondLst>
                            <p:childTnLst>
                              <p:par>
                                <p:cTn id="118" presetID="22" presetClass="entr" presetSubtype="8" fill="hold" grpId="0" nodeType="afterEffect">
                                  <p:stCondLst>
                                    <p:cond delay="0"/>
                                  </p:stCondLst>
                                  <p:childTnLst>
                                    <p:set>
                                      <p:cBhvr>
                                        <p:cTn id="119" dur="1" fill="hold">
                                          <p:stCondLst>
                                            <p:cond delay="0"/>
                                          </p:stCondLst>
                                        </p:cTn>
                                        <p:tgtEl>
                                          <p:spTgt spid="60"/>
                                        </p:tgtEl>
                                        <p:attrNameLst>
                                          <p:attrName>style.visibility</p:attrName>
                                        </p:attrNameLst>
                                      </p:cBhvr>
                                      <p:to>
                                        <p:strVal val="visible"/>
                                      </p:to>
                                    </p:set>
                                    <p:animEffect transition="in" filter="wipe(left)">
                                      <p:cBhvr>
                                        <p:cTn id="120" dur="1000"/>
                                        <p:tgtEl>
                                          <p:spTgt spid="60"/>
                                        </p:tgtEl>
                                      </p:cBhvr>
                                    </p:animEffect>
                                  </p:childTnLst>
                                </p:cTn>
                              </p:par>
                              <p:par>
                                <p:cTn id="121" presetID="10" presetClass="exit" presetSubtype="0" fill="hold" nodeType="withEffect">
                                  <p:stCondLst>
                                    <p:cond delay="500"/>
                                  </p:stCondLst>
                                  <p:childTnLst>
                                    <p:animEffect transition="out" filter="fade">
                                      <p:cBhvr>
                                        <p:cTn id="122" dur="1000"/>
                                        <p:tgtEl>
                                          <p:spTgt spid="61"/>
                                        </p:tgtEl>
                                      </p:cBhvr>
                                    </p:animEffect>
                                    <p:set>
                                      <p:cBhvr>
                                        <p:cTn id="123" dur="1" fill="hold">
                                          <p:stCondLst>
                                            <p:cond delay="9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35" grpId="0" animBg="1"/>
      <p:bldP spid="36" grpId="0" animBg="1"/>
      <p:bldP spid="43" grpId="0" animBg="1"/>
      <p:bldP spid="44" grpId="0" animBg="1"/>
      <p:bldP spid="45" grpId="0"/>
      <p:bldP spid="46" grpId="0" animBg="1"/>
      <p:bldP spid="53" grpId="0" animBg="1"/>
      <p:bldP spid="54" grpId="0" animBg="1"/>
      <p:bldP spid="55" grpId="0" animBg="1"/>
      <p:bldP spid="56" grpId="0" animBg="1"/>
      <p:bldP spid="57" grpId="0" animBg="1"/>
      <p:bldP spid="60"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6200" y="76200"/>
            <a:ext cx="9296400" cy="6934200"/>
            <a:chOff x="-76200" y="-76200"/>
            <a:chExt cx="9296400" cy="6934200"/>
          </a:xfrm>
        </p:grpSpPr>
        <p:sp>
          <p:nvSpPr>
            <p:cNvPr id="24" name="TextBox 23"/>
            <p:cNvSpPr txBox="1"/>
            <p:nvPr/>
          </p:nvSpPr>
          <p:spPr>
            <a:xfrm>
              <a:off x="0" y="-76200"/>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the parks</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grpSp>
          <p:nvGrpSpPr>
            <p:cNvPr id="25" name="Group 57"/>
            <p:cNvGrpSpPr/>
            <p:nvPr/>
          </p:nvGrpSpPr>
          <p:grpSpPr>
            <a:xfrm>
              <a:off x="-76200" y="762002"/>
              <a:ext cx="9296400" cy="6095998"/>
              <a:chOff x="-76200" y="762002"/>
              <a:chExt cx="9296400" cy="6095998"/>
            </a:xfrm>
          </p:grpSpPr>
          <p:pic>
            <p:nvPicPr>
              <p:cNvPr id="26" name="Picture 2"/>
              <p:cNvPicPr>
                <a:picLocks noChangeAspect="1" noChangeArrowheads="1"/>
              </p:cNvPicPr>
              <p:nvPr/>
            </p:nvPicPr>
            <p:blipFill>
              <a:blip r:embed="rId2" cstate="print"/>
              <a:srcRect/>
              <a:stretch>
                <a:fillRect/>
              </a:stretch>
            </p:blipFill>
            <p:spPr bwMode="auto">
              <a:xfrm>
                <a:off x="1501775" y="762002"/>
                <a:ext cx="5813425" cy="6095998"/>
              </a:xfrm>
              <a:prstGeom prst="rect">
                <a:avLst/>
              </a:prstGeom>
              <a:noFill/>
              <a:ln w="9525">
                <a:noFill/>
                <a:miter lim="800000"/>
                <a:headEnd/>
                <a:tailEnd/>
              </a:ln>
              <a:effectLst>
                <a:outerShdw dist="50800" dir="5400000" algn="ctr" rotWithShape="0">
                  <a:schemeClr val="bg1"/>
                </a:outerShdw>
              </a:effectLst>
            </p:spPr>
          </p:pic>
          <p:sp>
            <p:nvSpPr>
              <p:cNvPr id="27" name="Freeform 26"/>
              <p:cNvSpPr>
                <a:spLocks noChangeAspect="1"/>
              </p:cNvSpPr>
              <p:nvPr/>
            </p:nvSpPr>
            <p:spPr>
              <a:xfrm>
                <a:off x="3352800" y="3115326"/>
                <a:ext cx="727286" cy="804579"/>
              </a:xfrm>
              <a:custGeom>
                <a:avLst/>
                <a:gdLst>
                  <a:gd name="connsiteX0" fmla="*/ 1975758 w 2438401"/>
                  <a:gd name="connsiteY0" fmla="*/ 2041071 h 2364921"/>
                  <a:gd name="connsiteX1" fmla="*/ 1600201 w 2438401"/>
                  <a:gd name="connsiteY1" fmla="*/ 2057400 h 2364921"/>
                  <a:gd name="connsiteX2" fmla="*/ 1992087 w 2438401"/>
                  <a:gd name="connsiteY2" fmla="*/ 1926771 h 2364921"/>
                  <a:gd name="connsiteX3" fmla="*/ 2237015 w 2438401"/>
                  <a:gd name="connsiteY3" fmla="*/ 1812471 h 2364921"/>
                  <a:gd name="connsiteX4" fmla="*/ 2351315 w 2438401"/>
                  <a:gd name="connsiteY4" fmla="*/ 1502228 h 2364921"/>
                  <a:gd name="connsiteX5" fmla="*/ 2286001 w 2438401"/>
                  <a:gd name="connsiteY5" fmla="*/ 1143000 h 2364921"/>
                  <a:gd name="connsiteX6" fmla="*/ 1926772 w 2438401"/>
                  <a:gd name="connsiteY6" fmla="*/ 898071 h 2364921"/>
                  <a:gd name="connsiteX7" fmla="*/ 2041072 w 2438401"/>
                  <a:gd name="connsiteY7" fmla="*/ 702128 h 2364921"/>
                  <a:gd name="connsiteX8" fmla="*/ 2400301 w 2438401"/>
                  <a:gd name="connsiteY8" fmla="*/ 751114 h 2364921"/>
                  <a:gd name="connsiteX9" fmla="*/ 2269672 w 2438401"/>
                  <a:gd name="connsiteY9" fmla="*/ 408214 h 2364921"/>
                  <a:gd name="connsiteX10" fmla="*/ 2057401 w 2438401"/>
                  <a:gd name="connsiteY10" fmla="*/ 32657 h 2364921"/>
                  <a:gd name="connsiteX11" fmla="*/ 1910444 w 2438401"/>
                  <a:gd name="connsiteY11" fmla="*/ 212271 h 2364921"/>
                  <a:gd name="connsiteX12" fmla="*/ 1747158 w 2438401"/>
                  <a:gd name="connsiteY12" fmla="*/ 293914 h 2364921"/>
                  <a:gd name="connsiteX13" fmla="*/ 1551215 w 2438401"/>
                  <a:gd name="connsiteY13" fmla="*/ 326571 h 2364921"/>
                  <a:gd name="connsiteX14" fmla="*/ 1518558 w 2438401"/>
                  <a:gd name="connsiteY14" fmla="*/ 522514 h 2364921"/>
                  <a:gd name="connsiteX15" fmla="*/ 1322615 w 2438401"/>
                  <a:gd name="connsiteY15" fmla="*/ 604157 h 2364921"/>
                  <a:gd name="connsiteX16" fmla="*/ 1045029 w 2438401"/>
                  <a:gd name="connsiteY16" fmla="*/ 669471 h 2364921"/>
                  <a:gd name="connsiteX17" fmla="*/ 898072 w 2438401"/>
                  <a:gd name="connsiteY17" fmla="*/ 767442 h 2364921"/>
                  <a:gd name="connsiteX18" fmla="*/ 555172 w 2438401"/>
                  <a:gd name="connsiteY18" fmla="*/ 751114 h 2364921"/>
                  <a:gd name="connsiteX19" fmla="*/ 506187 w 2438401"/>
                  <a:gd name="connsiteY19" fmla="*/ 1061357 h 2364921"/>
                  <a:gd name="connsiteX20" fmla="*/ 310244 w 2438401"/>
                  <a:gd name="connsiteY20" fmla="*/ 1240971 h 2364921"/>
                  <a:gd name="connsiteX21" fmla="*/ 457201 w 2438401"/>
                  <a:gd name="connsiteY21" fmla="*/ 1518557 h 2364921"/>
                  <a:gd name="connsiteX22" fmla="*/ 424544 w 2438401"/>
                  <a:gd name="connsiteY22" fmla="*/ 1600200 h 2364921"/>
                  <a:gd name="connsiteX23" fmla="*/ 212272 w 2438401"/>
                  <a:gd name="connsiteY23" fmla="*/ 1616528 h 2364921"/>
                  <a:gd name="connsiteX24" fmla="*/ 16329 w 2438401"/>
                  <a:gd name="connsiteY24" fmla="*/ 1861457 h 2364921"/>
                  <a:gd name="connsiteX25" fmla="*/ 310244 w 2438401"/>
                  <a:gd name="connsiteY25" fmla="*/ 2008414 h 2364921"/>
                  <a:gd name="connsiteX26" fmla="*/ 310244 w 2438401"/>
                  <a:gd name="connsiteY26" fmla="*/ 2139042 h 2364921"/>
                  <a:gd name="connsiteX27" fmla="*/ 555172 w 2438401"/>
                  <a:gd name="connsiteY27" fmla="*/ 2269671 h 2364921"/>
                  <a:gd name="connsiteX28" fmla="*/ 604158 w 2438401"/>
                  <a:gd name="connsiteY28" fmla="*/ 1975757 h 2364921"/>
                  <a:gd name="connsiteX29" fmla="*/ 865415 w 2438401"/>
                  <a:gd name="connsiteY29" fmla="*/ 2237014 h 2364921"/>
                  <a:gd name="connsiteX30" fmla="*/ 1110344 w 2438401"/>
                  <a:gd name="connsiteY30" fmla="*/ 2155371 h 2364921"/>
                  <a:gd name="connsiteX31" fmla="*/ 1126672 w 2438401"/>
                  <a:gd name="connsiteY31" fmla="*/ 1943100 h 2364921"/>
                  <a:gd name="connsiteX32" fmla="*/ 1387929 w 2438401"/>
                  <a:gd name="connsiteY32" fmla="*/ 1959428 h 2364921"/>
                  <a:gd name="connsiteX33" fmla="*/ 1469572 w 2438401"/>
                  <a:gd name="connsiteY33" fmla="*/ 2334985 h 2364921"/>
                  <a:gd name="connsiteX34" fmla="*/ 1959429 w 2438401"/>
                  <a:gd name="connsiteY34" fmla="*/ 2139042 h 2364921"/>
                  <a:gd name="connsiteX35" fmla="*/ 1975758 w 2438401"/>
                  <a:gd name="connsiteY35" fmla="*/ 2041071 h 2364921"/>
                  <a:gd name="connsiteX0" fmla="*/ 1975758 w 2438401"/>
                  <a:gd name="connsiteY0" fmla="*/ 2041071 h 2364921"/>
                  <a:gd name="connsiteX1" fmla="*/ 1992087 w 2438401"/>
                  <a:gd name="connsiteY1" fmla="*/ 1926771 h 2364921"/>
                  <a:gd name="connsiteX2" fmla="*/ 2237015 w 2438401"/>
                  <a:gd name="connsiteY2" fmla="*/ 1812471 h 2364921"/>
                  <a:gd name="connsiteX3" fmla="*/ 2351315 w 2438401"/>
                  <a:gd name="connsiteY3" fmla="*/ 1502228 h 2364921"/>
                  <a:gd name="connsiteX4" fmla="*/ 2286001 w 2438401"/>
                  <a:gd name="connsiteY4" fmla="*/ 1143000 h 2364921"/>
                  <a:gd name="connsiteX5" fmla="*/ 1926772 w 2438401"/>
                  <a:gd name="connsiteY5" fmla="*/ 898071 h 2364921"/>
                  <a:gd name="connsiteX6" fmla="*/ 2041072 w 2438401"/>
                  <a:gd name="connsiteY6" fmla="*/ 702128 h 2364921"/>
                  <a:gd name="connsiteX7" fmla="*/ 2400301 w 2438401"/>
                  <a:gd name="connsiteY7" fmla="*/ 751114 h 2364921"/>
                  <a:gd name="connsiteX8" fmla="*/ 2269672 w 2438401"/>
                  <a:gd name="connsiteY8" fmla="*/ 408214 h 2364921"/>
                  <a:gd name="connsiteX9" fmla="*/ 2057401 w 2438401"/>
                  <a:gd name="connsiteY9" fmla="*/ 32657 h 2364921"/>
                  <a:gd name="connsiteX10" fmla="*/ 1910444 w 2438401"/>
                  <a:gd name="connsiteY10" fmla="*/ 212271 h 2364921"/>
                  <a:gd name="connsiteX11" fmla="*/ 1747158 w 2438401"/>
                  <a:gd name="connsiteY11" fmla="*/ 293914 h 2364921"/>
                  <a:gd name="connsiteX12" fmla="*/ 1551215 w 2438401"/>
                  <a:gd name="connsiteY12" fmla="*/ 326571 h 2364921"/>
                  <a:gd name="connsiteX13" fmla="*/ 1518558 w 2438401"/>
                  <a:gd name="connsiteY13" fmla="*/ 522514 h 2364921"/>
                  <a:gd name="connsiteX14" fmla="*/ 1322615 w 2438401"/>
                  <a:gd name="connsiteY14" fmla="*/ 604157 h 2364921"/>
                  <a:gd name="connsiteX15" fmla="*/ 1045029 w 2438401"/>
                  <a:gd name="connsiteY15" fmla="*/ 669471 h 2364921"/>
                  <a:gd name="connsiteX16" fmla="*/ 898072 w 2438401"/>
                  <a:gd name="connsiteY16" fmla="*/ 767442 h 2364921"/>
                  <a:gd name="connsiteX17" fmla="*/ 555172 w 2438401"/>
                  <a:gd name="connsiteY17" fmla="*/ 751114 h 2364921"/>
                  <a:gd name="connsiteX18" fmla="*/ 506187 w 2438401"/>
                  <a:gd name="connsiteY18" fmla="*/ 1061357 h 2364921"/>
                  <a:gd name="connsiteX19" fmla="*/ 310244 w 2438401"/>
                  <a:gd name="connsiteY19" fmla="*/ 1240971 h 2364921"/>
                  <a:gd name="connsiteX20" fmla="*/ 457201 w 2438401"/>
                  <a:gd name="connsiteY20" fmla="*/ 1518557 h 2364921"/>
                  <a:gd name="connsiteX21" fmla="*/ 424544 w 2438401"/>
                  <a:gd name="connsiteY21" fmla="*/ 1600200 h 2364921"/>
                  <a:gd name="connsiteX22" fmla="*/ 212272 w 2438401"/>
                  <a:gd name="connsiteY22" fmla="*/ 1616528 h 2364921"/>
                  <a:gd name="connsiteX23" fmla="*/ 16329 w 2438401"/>
                  <a:gd name="connsiteY23" fmla="*/ 1861457 h 2364921"/>
                  <a:gd name="connsiteX24" fmla="*/ 310244 w 2438401"/>
                  <a:gd name="connsiteY24" fmla="*/ 2008414 h 2364921"/>
                  <a:gd name="connsiteX25" fmla="*/ 310244 w 2438401"/>
                  <a:gd name="connsiteY25" fmla="*/ 2139042 h 2364921"/>
                  <a:gd name="connsiteX26" fmla="*/ 555172 w 2438401"/>
                  <a:gd name="connsiteY26" fmla="*/ 2269671 h 2364921"/>
                  <a:gd name="connsiteX27" fmla="*/ 604158 w 2438401"/>
                  <a:gd name="connsiteY27" fmla="*/ 1975757 h 2364921"/>
                  <a:gd name="connsiteX28" fmla="*/ 865415 w 2438401"/>
                  <a:gd name="connsiteY28" fmla="*/ 2237014 h 2364921"/>
                  <a:gd name="connsiteX29" fmla="*/ 1110344 w 2438401"/>
                  <a:gd name="connsiteY29" fmla="*/ 2155371 h 2364921"/>
                  <a:gd name="connsiteX30" fmla="*/ 1126672 w 2438401"/>
                  <a:gd name="connsiteY30" fmla="*/ 1943100 h 2364921"/>
                  <a:gd name="connsiteX31" fmla="*/ 1387929 w 2438401"/>
                  <a:gd name="connsiteY31" fmla="*/ 1959428 h 2364921"/>
                  <a:gd name="connsiteX32" fmla="*/ 1469572 w 2438401"/>
                  <a:gd name="connsiteY32" fmla="*/ 2334985 h 2364921"/>
                  <a:gd name="connsiteX33" fmla="*/ 1959429 w 2438401"/>
                  <a:gd name="connsiteY33" fmla="*/ 2139042 h 2364921"/>
                  <a:gd name="connsiteX34" fmla="*/ 1975758 w 2438401"/>
                  <a:gd name="connsiteY34" fmla="*/ 2041071 h 2364921"/>
                  <a:gd name="connsiteX0" fmla="*/ 1975758 w 2438401"/>
                  <a:gd name="connsiteY0" fmla="*/ 2041071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008414 h 2364921"/>
                  <a:gd name="connsiteX24" fmla="*/ 310244 w 2438401"/>
                  <a:gd name="connsiteY24" fmla="*/ 2139042 h 2364921"/>
                  <a:gd name="connsiteX25" fmla="*/ 555172 w 2438401"/>
                  <a:gd name="connsiteY25" fmla="*/ 2269671 h 2364921"/>
                  <a:gd name="connsiteX26" fmla="*/ 604158 w 2438401"/>
                  <a:gd name="connsiteY26" fmla="*/ 1975757 h 2364921"/>
                  <a:gd name="connsiteX27" fmla="*/ 865415 w 2438401"/>
                  <a:gd name="connsiteY27" fmla="*/ 2237014 h 2364921"/>
                  <a:gd name="connsiteX28" fmla="*/ 1110344 w 2438401"/>
                  <a:gd name="connsiteY28" fmla="*/ 2155371 h 2364921"/>
                  <a:gd name="connsiteX29" fmla="*/ 1126672 w 2438401"/>
                  <a:gd name="connsiteY29" fmla="*/ 1943100 h 2364921"/>
                  <a:gd name="connsiteX30" fmla="*/ 1387929 w 2438401"/>
                  <a:gd name="connsiteY30" fmla="*/ 1959428 h 2364921"/>
                  <a:gd name="connsiteX31" fmla="*/ 1469572 w 2438401"/>
                  <a:gd name="connsiteY31" fmla="*/ 2334985 h 2364921"/>
                  <a:gd name="connsiteX32" fmla="*/ 1959429 w 2438401"/>
                  <a:gd name="connsiteY32" fmla="*/ 2139042 h 2364921"/>
                  <a:gd name="connsiteX33" fmla="*/ 1975758 w 2438401"/>
                  <a:gd name="connsiteY33" fmla="*/ 2041071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008414 h 2364921"/>
                  <a:gd name="connsiteX24" fmla="*/ 310244 w 2438401"/>
                  <a:gd name="connsiteY24" fmla="*/ 2139042 h 2364921"/>
                  <a:gd name="connsiteX25" fmla="*/ 555172 w 2438401"/>
                  <a:gd name="connsiteY25" fmla="*/ 2269671 h 2364921"/>
                  <a:gd name="connsiteX26" fmla="*/ 604158 w 2438401"/>
                  <a:gd name="connsiteY26" fmla="*/ 1975757 h 2364921"/>
                  <a:gd name="connsiteX27" fmla="*/ 865415 w 2438401"/>
                  <a:gd name="connsiteY27" fmla="*/ 2237014 h 2364921"/>
                  <a:gd name="connsiteX28" fmla="*/ 1110344 w 2438401"/>
                  <a:gd name="connsiteY28" fmla="*/ 2155371 h 2364921"/>
                  <a:gd name="connsiteX29" fmla="*/ 1126672 w 2438401"/>
                  <a:gd name="connsiteY29" fmla="*/ 1943100 h 2364921"/>
                  <a:gd name="connsiteX30" fmla="*/ 1387929 w 2438401"/>
                  <a:gd name="connsiteY30" fmla="*/ 1959428 h 2364921"/>
                  <a:gd name="connsiteX31" fmla="*/ 1469572 w 2438401"/>
                  <a:gd name="connsiteY31" fmla="*/ 2334985 h 2364921"/>
                  <a:gd name="connsiteX32" fmla="*/ 1959429 w 2438401"/>
                  <a:gd name="connsiteY32"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555172 w 2438401"/>
                  <a:gd name="connsiteY24" fmla="*/ 2269671 h 2364921"/>
                  <a:gd name="connsiteX25" fmla="*/ 604158 w 2438401"/>
                  <a:gd name="connsiteY25" fmla="*/ 1975757 h 2364921"/>
                  <a:gd name="connsiteX26" fmla="*/ 865415 w 2438401"/>
                  <a:gd name="connsiteY26" fmla="*/ 2237014 h 2364921"/>
                  <a:gd name="connsiteX27" fmla="*/ 1110344 w 2438401"/>
                  <a:gd name="connsiteY27" fmla="*/ 2155371 h 2364921"/>
                  <a:gd name="connsiteX28" fmla="*/ 1126672 w 2438401"/>
                  <a:gd name="connsiteY28" fmla="*/ 1943100 h 2364921"/>
                  <a:gd name="connsiteX29" fmla="*/ 1387929 w 2438401"/>
                  <a:gd name="connsiteY29" fmla="*/ 1959428 h 2364921"/>
                  <a:gd name="connsiteX30" fmla="*/ 1469572 w 2438401"/>
                  <a:gd name="connsiteY30" fmla="*/ 2334985 h 2364921"/>
                  <a:gd name="connsiteX31" fmla="*/ 1959429 w 2438401"/>
                  <a:gd name="connsiteY31"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330589 w 2438401"/>
                  <a:gd name="connsiteY24" fmla="*/ 2151879 h 2364921"/>
                  <a:gd name="connsiteX25" fmla="*/ 555172 w 2438401"/>
                  <a:gd name="connsiteY25" fmla="*/ 2269671 h 2364921"/>
                  <a:gd name="connsiteX26" fmla="*/ 604158 w 2438401"/>
                  <a:gd name="connsiteY26" fmla="*/ 1975757 h 2364921"/>
                  <a:gd name="connsiteX27" fmla="*/ 865415 w 2438401"/>
                  <a:gd name="connsiteY27" fmla="*/ 2237014 h 2364921"/>
                  <a:gd name="connsiteX28" fmla="*/ 1110344 w 2438401"/>
                  <a:gd name="connsiteY28" fmla="*/ 2155371 h 2364921"/>
                  <a:gd name="connsiteX29" fmla="*/ 1126672 w 2438401"/>
                  <a:gd name="connsiteY29" fmla="*/ 1943100 h 2364921"/>
                  <a:gd name="connsiteX30" fmla="*/ 1387929 w 2438401"/>
                  <a:gd name="connsiteY30" fmla="*/ 1959428 h 2364921"/>
                  <a:gd name="connsiteX31" fmla="*/ 1469572 w 2438401"/>
                  <a:gd name="connsiteY31" fmla="*/ 2334985 h 2364921"/>
                  <a:gd name="connsiteX32" fmla="*/ 1959429 w 2438401"/>
                  <a:gd name="connsiteY32"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555172 w 2438401"/>
                  <a:gd name="connsiteY24" fmla="*/ 2269671 h 2364921"/>
                  <a:gd name="connsiteX25" fmla="*/ 604158 w 2438401"/>
                  <a:gd name="connsiteY25" fmla="*/ 1975757 h 2364921"/>
                  <a:gd name="connsiteX26" fmla="*/ 865415 w 2438401"/>
                  <a:gd name="connsiteY26" fmla="*/ 2237014 h 2364921"/>
                  <a:gd name="connsiteX27" fmla="*/ 1110344 w 2438401"/>
                  <a:gd name="connsiteY27" fmla="*/ 2155371 h 2364921"/>
                  <a:gd name="connsiteX28" fmla="*/ 1126672 w 2438401"/>
                  <a:gd name="connsiteY28" fmla="*/ 1943100 h 2364921"/>
                  <a:gd name="connsiteX29" fmla="*/ 1387929 w 2438401"/>
                  <a:gd name="connsiteY29" fmla="*/ 1959428 h 2364921"/>
                  <a:gd name="connsiteX30" fmla="*/ 1469572 w 2438401"/>
                  <a:gd name="connsiteY30" fmla="*/ 2334985 h 2364921"/>
                  <a:gd name="connsiteX31" fmla="*/ 1959429 w 2438401"/>
                  <a:gd name="connsiteY31"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555172 w 2438401"/>
                  <a:gd name="connsiteY24" fmla="*/ 2269671 h 2364921"/>
                  <a:gd name="connsiteX25" fmla="*/ 604158 w 2438401"/>
                  <a:gd name="connsiteY25" fmla="*/ 1975757 h 2364921"/>
                  <a:gd name="connsiteX26" fmla="*/ 619226 w 2438401"/>
                  <a:gd name="connsiteY26" fmla="*/ 1986945 h 2364921"/>
                  <a:gd name="connsiteX27" fmla="*/ 865415 w 2438401"/>
                  <a:gd name="connsiteY27" fmla="*/ 2237014 h 2364921"/>
                  <a:gd name="connsiteX28" fmla="*/ 1110344 w 2438401"/>
                  <a:gd name="connsiteY28" fmla="*/ 2155371 h 2364921"/>
                  <a:gd name="connsiteX29" fmla="*/ 1126672 w 2438401"/>
                  <a:gd name="connsiteY29" fmla="*/ 1943100 h 2364921"/>
                  <a:gd name="connsiteX30" fmla="*/ 1387929 w 2438401"/>
                  <a:gd name="connsiteY30" fmla="*/ 1959428 h 2364921"/>
                  <a:gd name="connsiteX31" fmla="*/ 1469572 w 2438401"/>
                  <a:gd name="connsiteY31" fmla="*/ 2334985 h 2364921"/>
                  <a:gd name="connsiteX32" fmla="*/ 1959429 w 2438401"/>
                  <a:gd name="connsiteY32"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555172 w 2438401"/>
                  <a:gd name="connsiteY24" fmla="*/ 2269671 h 2364921"/>
                  <a:gd name="connsiteX25" fmla="*/ 604158 w 2438401"/>
                  <a:gd name="connsiteY25" fmla="*/ 1975757 h 2364921"/>
                  <a:gd name="connsiteX26" fmla="*/ 619226 w 2438401"/>
                  <a:gd name="connsiteY26" fmla="*/ 1986945 h 2364921"/>
                  <a:gd name="connsiteX27" fmla="*/ 865415 w 2438401"/>
                  <a:gd name="connsiteY27" fmla="*/ 2237014 h 2364921"/>
                  <a:gd name="connsiteX28" fmla="*/ 1110344 w 2438401"/>
                  <a:gd name="connsiteY28" fmla="*/ 2155371 h 2364921"/>
                  <a:gd name="connsiteX29" fmla="*/ 1126672 w 2438401"/>
                  <a:gd name="connsiteY29" fmla="*/ 1943100 h 2364921"/>
                  <a:gd name="connsiteX30" fmla="*/ 1387929 w 2438401"/>
                  <a:gd name="connsiteY30" fmla="*/ 1959428 h 2364921"/>
                  <a:gd name="connsiteX31" fmla="*/ 1469572 w 2438401"/>
                  <a:gd name="connsiteY31" fmla="*/ 2334985 h 2364921"/>
                  <a:gd name="connsiteX32" fmla="*/ 1959429 w 2438401"/>
                  <a:gd name="connsiteY32"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555172 w 2438401"/>
                  <a:gd name="connsiteY24" fmla="*/ 2269671 h 2364921"/>
                  <a:gd name="connsiteX25" fmla="*/ 604158 w 2438401"/>
                  <a:gd name="connsiteY25" fmla="*/ 1975757 h 2364921"/>
                  <a:gd name="connsiteX26" fmla="*/ 619226 w 2438401"/>
                  <a:gd name="connsiteY26" fmla="*/ 1986945 h 2364921"/>
                  <a:gd name="connsiteX27" fmla="*/ 865415 w 2438401"/>
                  <a:gd name="connsiteY27" fmla="*/ 2237014 h 2364921"/>
                  <a:gd name="connsiteX28" fmla="*/ 1110344 w 2438401"/>
                  <a:gd name="connsiteY28" fmla="*/ 2155371 h 2364921"/>
                  <a:gd name="connsiteX29" fmla="*/ 1126672 w 2438401"/>
                  <a:gd name="connsiteY29" fmla="*/ 1943100 h 2364921"/>
                  <a:gd name="connsiteX30" fmla="*/ 1387929 w 2438401"/>
                  <a:gd name="connsiteY30" fmla="*/ 1959428 h 2364921"/>
                  <a:gd name="connsiteX31" fmla="*/ 1469572 w 2438401"/>
                  <a:gd name="connsiteY31" fmla="*/ 2334985 h 2364921"/>
                  <a:gd name="connsiteX32" fmla="*/ 1959429 w 2438401"/>
                  <a:gd name="connsiteY32"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555172 w 2438401"/>
                  <a:gd name="connsiteY24" fmla="*/ 2269671 h 2364921"/>
                  <a:gd name="connsiteX25" fmla="*/ 604158 w 2438401"/>
                  <a:gd name="connsiteY25" fmla="*/ 1975757 h 2364921"/>
                  <a:gd name="connsiteX26" fmla="*/ 619226 w 2438401"/>
                  <a:gd name="connsiteY26" fmla="*/ 1760160 h 2364921"/>
                  <a:gd name="connsiteX27" fmla="*/ 865415 w 2438401"/>
                  <a:gd name="connsiteY27" fmla="*/ 2237014 h 2364921"/>
                  <a:gd name="connsiteX28" fmla="*/ 1110344 w 2438401"/>
                  <a:gd name="connsiteY28" fmla="*/ 2155371 h 2364921"/>
                  <a:gd name="connsiteX29" fmla="*/ 1126672 w 2438401"/>
                  <a:gd name="connsiteY29" fmla="*/ 1943100 h 2364921"/>
                  <a:gd name="connsiteX30" fmla="*/ 1387929 w 2438401"/>
                  <a:gd name="connsiteY30" fmla="*/ 1959428 h 2364921"/>
                  <a:gd name="connsiteX31" fmla="*/ 1469572 w 2438401"/>
                  <a:gd name="connsiteY31" fmla="*/ 2334985 h 2364921"/>
                  <a:gd name="connsiteX32" fmla="*/ 1959429 w 2438401"/>
                  <a:gd name="connsiteY32"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555172 w 2438401"/>
                  <a:gd name="connsiteY24" fmla="*/ 2269671 h 2364921"/>
                  <a:gd name="connsiteX25" fmla="*/ 619226 w 2438401"/>
                  <a:gd name="connsiteY25" fmla="*/ 1760160 h 2364921"/>
                  <a:gd name="connsiteX26" fmla="*/ 865415 w 2438401"/>
                  <a:gd name="connsiteY26" fmla="*/ 2237014 h 2364921"/>
                  <a:gd name="connsiteX27" fmla="*/ 1110344 w 2438401"/>
                  <a:gd name="connsiteY27" fmla="*/ 2155371 h 2364921"/>
                  <a:gd name="connsiteX28" fmla="*/ 1126672 w 2438401"/>
                  <a:gd name="connsiteY28" fmla="*/ 1943100 h 2364921"/>
                  <a:gd name="connsiteX29" fmla="*/ 1387929 w 2438401"/>
                  <a:gd name="connsiteY29" fmla="*/ 1959428 h 2364921"/>
                  <a:gd name="connsiteX30" fmla="*/ 1469572 w 2438401"/>
                  <a:gd name="connsiteY30" fmla="*/ 2334985 h 2364921"/>
                  <a:gd name="connsiteX31" fmla="*/ 1959429 w 2438401"/>
                  <a:gd name="connsiteY31"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619226 w 2438401"/>
                  <a:gd name="connsiteY24" fmla="*/ 1760160 h 2364921"/>
                  <a:gd name="connsiteX25" fmla="*/ 865415 w 2438401"/>
                  <a:gd name="connsiteY25" fmla="*/ 2237014 h 2364921"/>
                  <a:gd name="connsiteX26" fmla="*/ 1110344 w 2438401"/>
                  <a:gd name="connsiteY26" fmla="*/ 2155371 h 2364921"/>
                  <a:gd name="connsiteX27" fmla="*/ 1126672 w 2438401"/>
                  <a:gd name="connsiteY27" fmla="*/ 1943100 h 2364921"/>
                  <a:gd name="connsiteX28" fmla="*/ 1387929 w 2438401"/>
                  <a:gd name="connsiteY28" fmla="*/ 1959428 h 2364921"/>
                  <a:gd name="connsiteX29" fmla="*/ 1469572 w 2438401"/>
                  <a:gd name="connsiteY29" fmla="*/ 2334985 h 2364921"/>
                  <a:gd name="connsiteX30" fmla="*/ 1959429 w 2438401"/>
                  <a:gd name="connsiteY30"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619226 w 2438401"/>
                  <a:gd name="connsiteY24" fmla="*/ 1760160 h 2364921"/>
                  <a:gd name="connsiteX25" fmla="*/ 1110344 w 2438401"/>
                  <a:gd name="connsiteY25" fmla="*/ 2155371 h 2364921"/>
                  <a:gd name="connsiteX26" fmla="*/ 1126672 w 2438401"/>
                  <a:gd name="connsiteY26" fmla="*/ 1943100 h 2364921"/>
                  <a:gd name="connsiteX27" fmla="*/ 1387929 w 2438401"/>
                  <a:gd name="connsiteY27" fmla="*/ 1959428 h 2364921"/>
                  <a:gd name="connsiteX28" fmla="*/ 1469572 w 2438401"/>
                  <a:gd name="connsiteY28" fmla="*/ 2334985 h 2364921"/>
                  <a:gd name="connsiteX29" fmla="*/ 1959429 w 2438401"/>
                  <a:gd name="connsiteY29"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619226 w 2438401"/>
                  <a:gd name="connsiteY24" fmla="*/ 1760160 h 2364921"/>
                  <a:gd name="connsiteX25" fmla="*/ 883559 w 2438401"/>
                  <a:gd name="connsiteY25" fmla="*/ 2155371 h 2364921"/>
                  <a:gd name="connsiteX26" fmla="*/ 1126672 w 2438401"/>
                  <a:gd name="connsiteY26" fmla="*/ 1943100 h 2364921"/>
                  <a:gd name="connsiteX27" fmla="*/ 1387929 w 2438401"/>
                  <a:gd name="connsiteY27" fmla="*/ 1959428 h 2364921"/>
                  <a:gd name="connsiteX28" fmla="*/ 1469572 w 2438401"/>
                  <a:gd name="connsiteY28" fmla="*/ 2334985 h 2364921"/>
                  <a:gd name="connsiteX29" fmla="*/ 1959429 w 2438401"/>
                  <a:gd name="connsiteY29" fmla="*/ 2139042 h 2364921"/>
                  <a:gd name="connsiteX0" fmla="*/ 1959429 w 2438401"/>
                  <a:gd name="connsiteY0" fmla="*/ 2139042 h 2364921"/>
                  <a:gd name="connsiteX1" fmla="*/ 2237015 w 2438401"/>
                  <a:gd name="connsiteY1" fmla="*/ 1812471 h 2364921"/>
                  <a:gd name="connsiteX2" fmla="*/ 2351315 w 2438401"/>
                  <a:gd name="connsiteY2" fmla="*/ 1502228 h 2364921"/>
                  <a:gd name="connsiteX3" fmla="*/ 2286001 w 2438401"/>
                  <a:gd name="connsiteY3" fmla="*/ 1143000 h 2364921"/>
                  <a:gd name="connsiteX4" fmla="*/ 1926772 w 2438401"/>
                  <a:gd name="connsiteY4" fmla="*/ 898071 h 2364921"/>
                  <a:gd name="connsiteX5" fmla="*/ 2041072 w 2438401"/>
                  <a:gd name="connsiteY5" fmla="*/ 702128 h 2364921"/>
                  <a:gd name="connsiteX6" fmla="*/ 2400301 w 2438401"/>
                  <a:gd name="connsiteY6" fmla="*/ 751114 h 2364921"/>
                  <a:gd name="connsiteX7" fmla="*/ 2269672 w 2438401"/>
                  <a:gd name="connsiteY7" fmla="*/ 408214 h 2364921"/>
                  <a:gd name="connsiteX8" fmla="*/ 2057401 w 2438401"/>
                  <a:gd name="connsiteY8" fmla="*/ 32657 h 2364921"/>
                  <a:gd name="connsiteX9" fmla="*/ 1910444 w 2438401"/>
                  <a:gd name="connsiteY9" fmla="*/ 212271 h 2364921"/>
                  <a:gd name="connsiteX10" fmla="*/ 1747158 w 2438401"/>
                  <a:gd name="connsiteY10" fmla="*/ 293914 h 2364921"/>
                  <a:gd name="connsiteX11" fmla="*/ 1551215 w 2438401"/>
                  <a:gd name="connsiteY11" fmla="*/ 326571 h 2364921"/>
                  <a:gd name="connsiteX12" fmla="*/ 1518558 w 2438401"/>
                  <a:gd name="connsiteY12" fmla="*/ 522514 h 2364921"/>
                  <a:gd name="connsiteX13" fmla="*/ 1322615 w 2438401"/>
                  <a:gd name="connsiteY13" fmla="*/ 604157 h 2364921"/>
                  <a:gd name="connsiteX14" fmla="*/ 1045029 w 2438401"/>
                  <a:gd name="connsiteY14" fmla="*/ 669471 h 2364921"/>
                  <a:gd name="connsiteX15" fmla="*/ 898072 w 2438401"/>
                  <a:gd name="connsiteY15" fmla="*/ 767442 h 2364921"/>
                  <a:gd name="connsiteX16" fmla="*/ 555172 w 2438401"/>
                  <a:gd name="connsiteY16" fmla="*/ 751114 h 2364921"/>
                  <a:gd name="connsiteX17" fmla="*/ 506187 w 2438401"/>
                  <a:gd name="connsiteY17" fmla="*/ 1061357 h 2364921"/>
                  <a:gd name="connsiteX18" fmla="*/ 310244 w 2438401"/>
                  <a:gd name="connsiteY18" fmla="*/ 1240971 h 2364921"/>
                  <a:gd name="connsiteX19" fmla="*/ 457201 w 2438401"/>
                  <a:gd name="connsiteY19" fmla="*/ 1518557 h 2364921"/>
                  <a:gd name="connsiteX20" fmla="*/ 424544 w 2438401"/>
                  <a:gd name="connsiteY20" fmla="*/ 1600200 h 2364921"/>
                  <a:gd name="connsiteX21" fmla="*/ 212272 w 2438401"/>
                  <a:gd name="connsiteY21" fmla="*/ 1616528 h 2364921"/>
                  <a:gd name="connsiteX22" fmla="*/ 16329 w 2438401"/>
                  <a:gd name="connsiteY22" fmla="*/ 1861457 h 2364921"/>
                  <a:gd name="connsiteX23" fmla="*/ 310244 w 2438401"/>
                  <a:gd name="connsiteY23" fmla="*/ 2139042 h 2364921"/>
                  <a:gd name="connsiteX24" fmla="*/ 883559 w 2438401"/>
                  <a:gd name="connsiteY24" fmla="*/ 2155371 h 2364921"/>
                  <a:gd name="connsiteX25" fmla="*/ 1126672 w 2438401"/>
                  <a:gd name="connsiteY25" fmla="*/ 1943100 h 2364921"/>
                  <a:gd name="connsiteX26" fmla="*/ 1387929 w 2438401"/>
                  <a:gd name="connsiteY26" fmla="*/ 1959428 h 2364921"/>
                  <a:gd name="connsiteX27" fmla="*/ 1469572 w 2438401"/>
                  <a:gd name="connsiteY27" fmla="*/ 2334985 h 2364921"/>
                  <a:gd name="connsiteX28" fmla="*/ 1959429 w 2438401"/>
                  <a:gd name="connsiteY28" fmla="*/ 2139042 h 2364921"/>
                  <a:gd name="connsiteX0" fmla="*/ 1959429 w 2438401"/>
                  <a:gd name="connsiteY0" fmla="*/ 2139042 h 2632528"/>
                  <a:gd name="connsiteX1" fmla="*/ 2237015 w 2438401"/>
                  <a:gd name="connsiteY1" fmla="*/ 1812471 h 2632528"/>
                  <a:gd name="connsiteX2" fmla="*/ 2351315 w 2438401"/>
                  <a:gd name="connsiteY2" fmla="*/ 1502228 h 2632528"/>
                  <a:gd name="connsiteX3" fmla="*/ 2286001 w 2438401"/>
                  <a:gd name="connsiteY3" fmla="*/ 1143000 h 2632528"/>
                  <a:gd name="connsiteX4" fmla="*/ 1926772 w 2438401"/>
                  <a:gd name="connsiteY4" fmla="*/ 898071 h 2632528"/>
                  <a:gd name="connsiteX5" fmla="*/ 2041072 w 2438401"/>
                  <a:gd name="connsiteY5" fmla="*/ 702128 h 2632528"/>
                  <a:gd name="connsiteX6" fmla="*/ 2400301 w 2438401"/>
                  <a:gd name="connsiteY6" fmla="*/ 751114 h 2632528"/>
                  <a:gd name="connsiteX7" fmla="*/ 2269672 w 2438401"/>
                  <a:gd name="connsiteY7" fmla="*/ 408214 h 2632528"/>
                  <a:gd name="connsiteX8" fmla="*/ 2057401 w 2438401"/>
                  <a:gd name="connsiteY8" fmla="*/ 32657 h 2632528"/>
                  <a:gd name="connsiteX9" fmla="*/ 1910444 w 2438401"/>
                  <a:gd name="connsiteY9" fmla="*/ 212271 h 2632528"/>
                  <a:gd name="connsiteX10" fmla="*/ 1747158 w 2438401"/>
                  <a:gd name="connsiteY10" fmla="*/ 293914 h 2632528"/>
                  <a:gd name="connsiteX11" fmla="*/ 1551215 w 2438401"/>
                  <a:gd name="connsiteY11" fmla="*/ 326571 h 2632528"/>
                  <a:gd name="connsiteX12" fmla="*/ 1518558 w 2438401"/>
                  <a:gd name="connsiteY12" fmla="*/ 522514 h 2632528"/>
                  <a:gd name="connsiteX13" fmla="*/ 1322615 w 2438401"/>
                  <a:gd name="connsiteY13" fmla="*/ 604157 h 2632528"/>
                  <a:gd name="connsiteX14" fmla="*/ 1045029 w 2438401"/>
                  <a:gd name="connsiteY14" fmla="*/ 669471 h 2632528"/>
                  <a:gd name="connsiteX15" fmla="*/ 898072 w 2438401"/>
                  <a:gd name="connsiteY15" fmla="*/ 767442 h 2632528"/>
                  <a:gd name="connsiteX16" fmla="*/ 555172 w 2438401"/>
                  <a:gd name="connsiteY16" fmla="*/ 751114 h 2632528"/>
                  <a:gd name="connsiteX17" fmla="*/ 506187 w 2438401"/>
                  <a:gd name="connsiteY17" fmla="*/ 1061357 h 2632528"/>
                  <a:gd name="connsiteX18" fmla="*/ 310244 w 2438401"/>
                  <a:gd name="connsiteY18" fmla="*/ 1240971 h 2632528"/>
                  <a:gd name="connsiteX19" fmla="*/ 457201 w 2438401"/>
                  <a:gd name="connsiteY19" fmla="*/ 1518557 h 2632528"/>
                  <a:gd name="connsiteX20" fmla="*/ 424544 w 2438401"/>
                  <a:gd name="connsiteY20" fmla="*/ 1600200 h 2632528"/>
                  <a:gd name="connsiteX21" fmla="*/ 212272 w 2438401"/>
                  <a:gd name="connsiteY21" fmla="*/ 1616528 h 2632528"/>
                  <a:gd name="connsiteX22" fmla="*/ 16329 w 2438401"/>
                  <a:gd name="connsiteY22" fmla="*/ 1861457 h 2632528"/>
                  <a:gd name="connsiteX23" fmla="*/ 310244 w 2438401"/>
                  <a:gd name="connsiteY23" fmla="*/ 2139042 h 2632528"/>
                  <a:gd name="connsiteX24" fmla="*/ 883559 w 2438401"/>
                  <a:gd name="connsiteY24" fmla="*/ 2155371 h 2632528"/>
                  <a:gd name="connsiteX25" fmla="*/ 1126672 w 2438401"/>
                  <a:gd name="connsiteY25" fmla="*/ 1943100 h 2632528"/>
                  <a:gd name="connsiteX26" fmla="*/ 1129315 w 2438401"/>
                  <a:gd name="connsiteY26" fmla="*/ 2629808 h 2632528"/>
                  <a:gd name="connsiteX27" fmla="*/ 1387929 w 2438401"/>
                  <a:gd name="connsiteY27" fmla="*/ 1959428 h 2632528"/>
                  <a:gd name="connsiteX28" fmla="*/ 1469572 w 2438401"/>
                  <a:gd name="connsiteY28" fmla="*/ 2334985 h 2632528"/>
                  <a:gd name="connsiteX29" fmla="*/ 1959429 w 2438401"/>
                  <a:gd name="connsiteY29" fmla="*/ 2139042 h 2632528"/>
                  <a:gd name="connsiteX0" fmla="*/ 1959429 w 2438401"/>
                  <a:gd name="connsiteY0" fmla="*/ 2139042 h 2662465"/>
                  <a:gd name="connsiteX1" fmla="*/ 2237015 w 2438401"/>
                  <a:gd name="connsiteY1" fmla="*/ 1812471 h 2662465"/>
                  <a:gd name="connsiteX2" fmla="*/ 2351315 w 2438401"/>
                  <a:gd name="connsiteY2" fmla="*/ 1502228 h 2662465"/>
                  <a:gd name="connsiteX3" fmla="*/ 2286001 w 2438401"/>
                  <a:gd name="connsiteY3" fmla="*/ 1143000 h 2662465"/>
                  <a:gd name="connsiteX4" fmla="*/ 1926772 w 2438401"/>
                  <a:gd name="connsiteY4" fmla="*/ 898071 h 2662465"/>
                  <a:gd name="connsiteX5" fmla="*/ 2041072 w 2438401"/>
                  <a:gd name="connsiteY5" fmla="*/ 702128 h 2662465"/>
                  <a:gd name="connsiteX6" fmla="*/ 2400301 w 2438401"/>
                  <a:gd name="connsiteY6" fmla="*/ 751114 h 2662465"/>
                  <a:gd name="connsiteX7" fmla="*/ 2269672 w 2438401"/>
                  <a:gd name="connsiteY7" fmla="*/ 408214 h 2662465"/>
                  <a:gd name="connsiteX8" fmla="*/ 2057401 w 2438401"/>
                  <a:gd name="connsiteY8" fmla="*/ 32657 h 2662465"/>
                  <a:gd name="connsiteX9" fmla="*/ 1910444 w 2438401"/>
                  <a:gd name="connsiteY9" fmla="*/ 212271 h 2662465"/>
                  <a:gd name="connsiteX10" fmla="*/ 1747158 w 2438401"/>
                  <a:gd name="connsiteY10" fmla="*/ 293914 h 2662465"/>
                  <a:gd name="connsiteX11" fmla="*/ 1551215 w 2438401"/>
                  <a:gd name="connsiteY11" fmla="*/ 326571 h 2662465"/>
                  <a:gd name="connsiteX12" fmla="*/ 1518558 w 2438401"/>
                  <a:gd name="connsiteY12" fmla="*/ 522514 h 2662465"/>
                  <a:gd name="connsiteX13" fmla="*/ 1322615 w 2438401"/>
                  <a:gd name="connsiteY13" fmla="*/ 604157 h 2662465"/>
                  <a:gd name="connsiteX14" fmla="*/ 1045029 w 2438401"/>
                  <a:gd name="connsiteY14" fmla="*/ 669471 h 2662465"/>
                  <a:gd name="connsiteX15" fmla="*/ 898072 w 2438401"/>
                  <a:gd name="connsiteY15" fmla="*/ 767442 h 2662465"/>
                  <a:gd name="connsiteX16" fmla="*/ 555172 w 2438401"/>
                  <a:gd name="connsiteY16" fmla="*/ 751114 h 2662465"/>
                  <a:gd name="connsiteX17" fmla="*/ 506187 w 2438401"/>
                  <a:gd name="connsiteY17" fmla="*/ 1061357 h 2662465"/>
                  <a:gd name="connsiteX18" fmla="*/ 310244 w 2438401"/>
                  <a:gd name="connsiteY18" fmla="*/ 1240971 h 2662465"/>
                  <a:gd name="connsiteX19" fmla="*/ 457201 w 2438401"/>
                  <a:gd name="connsiteY19" fmla="*/ 1518557 h 2662465"/>
                  <a:gd name="connsiteX20" fmla="*/ 424544 w 2438401"/>
                  <a:gd name="connsiteY20" fmla="*/ 1600200 h 2662465"/>
                  <a:gd name="connsiteX21" fmla="*/ 212272 w 2438401"/>
                  <a:gd name="connsiteY21" fmla="*/ 1616528 h 2662465"/>
                  <a:gd name="connsiteX22" fmla="*/ 16329 w 2438401"/>
                  <a:gd name="connsiteY22" fmla="*/ 1861457 h 2662465"/>
                  <a:gd name="connsiteX23" fmla="*/ 310244 w 2438401"/>
                  <a:gd name="connsiteY23" fmla="*/ 2139042 h 2662465"/>
                  <a:gd name="connsiteX24" fmla="*/ 883559 w 2438401"/>
                  <a:gd name="connsiteY24" fmla="*/ 2155371 h 2662465"/>
                  <a:gd name="connsiteX25" fmla="*/ 1129315 w 2438401"/>
                  <a:gd name="connsiteY25" fmla="*/ 2629808 h 2662465"/>
                  <a:gd name="connsiteX26" fmla="*/ 1387929 w 2438401"/>
                  <a:gd name="connsiteY26" fmla="*/ 1959428 h 2662465"/>
                  <a:gd name="connsiteX27" fmla="*/ 1469572 w 2438401"/>
                  <a:gd name="connsiteY27" fmla="*/ 2334985 h 2662465"/>
                  <a:gd name="connsiteX28" fmla="*/ 1959429 w 2438401"/>
                  <a:gd name="connsiteY28" fmla="*/ 2139042 h 2662465"/>
                  <a:gd name="connsiteX0" fmla="*/ 1959429 w 2438401"/>
                  <a:gd name="connsiteY0" fmla="*/ 2139042 h 2659745"/>
                  <a:gd name="connsiteX1" fmla="*/ 2237015 w 2438401"/>
                  <a:gd name="connsiteY1" fmla="*/ 1812471 h 2659745"/>
                  <a:gd name="connsiteX2" fmla="*/ 2351315 w 2438401"/>
                  <a:gd name="connsiteY2" fmla="*/ 1502228 h 2659745"/>
                  <a:gd name="connsiteX3" fmla="*/ 2286001 w 2438401"/>
                  <a:gd name="connsiteY3" fmla="*/ 1143000 h 2659745"/>
                  <a:gd name="connsiteX4" fmla="*/ 1926772 w 2438401"/>
                  <a:gd name="connsiteY4" fmla="*/ 898071 h 2659745"/>
                  <a:gd name="connsiteX5" fmla="*/ 2041072 w 2438401"/>
                  <a:gd name="connsiteY5" fmla="*/ 702128 h 2659745"/>
                  <a:gd name="connsiteX6" fmla="*/ 2400301 w 2438401"/>
                  <a:gd name="connsiteY6" fmla="*/ 751114 h 2659745"/>
                  <a:gd name="connsiteX7" fmla="*/ 2269672 w 2438401"/>
                  <a:gd name="connsiteY7" fmla="*/ 408214 h 2659745"/>
                  <a:gd name="connsiteX8" fmla="*/ 2057401 w 2438401"/>
                  <a:gd name="connsiteY8" fmla="*/ 32657 h 2659745"/>
                  <a:gd name="connsiteX9" fmla="*/ 1910444 w 2438401"/>
                  <a:gd name="connsiteY9" fmla="*/ 212271 h 2659745"/>
                  <a:gd name="connsiteX10" fmla="*/ 1747158 w 2438401"/>
                  <a:gd name="connsiteY10" fmla="*/ 293914 h 2659745"/>
                  <a:gd name="connsiteX11" fmla="*/ 1551215 w 2438401"/>
                  <a:gd name="connsiteY11" fmla="*/ 326571 h 2659745"/>
                  <a:gd name="connsiteX12" fmla="*/ 1518558 w 2438401"/>
                  <a:gd name="connsiteY12" fmla="*/ 522514 h 2659745"/>
                  <a:gd name="connsiteX13" fmla="*/ 1322615 w 2438401"/>
                  <a:gd name="connsiteY13" fmla="*/ 604157 h 2659745"/>
                  <a:gd name="connsiteX14" fmla="*/ 1045029 w 2438401"/>
                  <a:gd name="connsiteY14" fmla="*/ 669471 h 2659745"/>
                  <a:gd name="connsiteX15" fmla="*/ 898072 w 2438401"/>
                  <a:gd name="connsiteY15" fmla="*/ 767442 h 2659745"/>
                  <a:gd name="connsiteX16" fmla="*/ 555172 w 2438401"/>
                  <a:gd name="connsiteY16" fmla="*/ 751114 h 2659745"/>
                  <a:gd name="connsiteX17" fmla="*/ 506187 w 2438401"/>
                  <a:gd name="connsiteY17" fmla="*/ 1061357 h 2659745"/>
                  <a:gd name="connsiteX18" fmla="*/ 310244 w 2438401"/>
                  <a:gd name="connsiteY18" fmla="*/ 1240971 h 2659745"/>
                  <a:gd name="connsiteX19" fmla="*/ 457201 w 2438401"/>
                  <a:gd name="connsiteY19" fmla="*/ 1518557 h 2659745"/>
                  <a:gd name="connsiteX20" fmla="*/ 424544 w 2438401"/>
                  <a:gd name="connsiteY20" fmla="*/ 1600200 h 2659745"/>
                  <a:gd name="connsiteX21" fmla="*/ 212272 w 2438401"/>
                  <a:gd name="connsiteY21" fmla="*/ 1616528 h 2659745"/>
                  <a:gd name="connsiteX22" fmla="*/ 16329 w 2438401"/>
                  <a:gd name="connsiteY22" fmla="*/ 1861457 h 2659745"/>
                  <a:gd name="connsiteX23" fmla="*/ 310244 w 2438401"/>
                  <a:gd name="connsiteY23" fmla="*/ 2139042 h 2659745"/>
                  <a:gd name="connsiteX24" fmla="*/ 883559 w 2438401"/>
                  <a:gd name="connsiteY24" fmla="*/ 2155371 h 2659745"/>
                  <a:gd name="connsiteX25" fmla="*/ 1129315 w 2438401"/>
                  <a:gd name="connsiteY25" fmla="*/ 2629808 h 2659745"/>
                  <a:gd name="connsiteX26" fmla="*/ 1469572 w 2438401"/>
                  <a:gd name="connsiteY26" fmla="*/ 2334985 h 2659745"/>
                  <a:gd name="connsiteX27" fmla="*/ 1959429 w 2438401"/>
                  <a:gd name="connsiteY27" fmla="*/ 2139042 h 2659745"/>
                  <a:gd name="connsiteX0" fmla="*/ 1959429 w 2438401"/>
                  <a:gd name="connsiteY0" fmla="*/ 2139042 h 2697540"/>
                  <a:gd name="connsiteX1" fmla="*/ 2237015 w 2438401"/>
                  <a:gd name="connsiteY1" fmla="*/ 1812471 h 2697540"/>
                  <a:gd name="connsiteX2" fmla="*/ 2351315 w 2438401"/>
                  <a:gd name="connsiteY2" fmla="*/ 1502228 h 2697540"/>
                  <a:gd name="connsiteX3" fmla="*/ 2286001 w 2438401"/>
                  <a:gd name="connsiteY3" fmla="*/ 1143000 h 2697540"/>
                  <a:gd name="connsiteX4" fmla="*/ 1926772 w 2438401"/>
                  <a:gd name="connsiteY4" fmla="*/ 898071 h 2697540"/>
                  <a:gd name="connsiteX5" fmla="*/ 2041072 w 2438401"/>
                  <a:gd name="connsiteY5" fmla="*/ 702128 h 2697540"/>
                  <a:gd name="connsiteX6" fmla="*/ 2400301 w 2438401"/>
                  <a:gd name="connsiteY6" fmla="*/ 751114 h 2697540"/>
                  <a:gd name="connsiteX7" fmla="*/ 2269672 w 2438401"/>
                  <a:gd name="connsiteY7" fmla="*/ 408214 h 2697540"/>
                  <a:gd name="connsiteX8" fmla="*/ 2057401 w 2438401"/>
                  <a:gd name="connsiteY8" fmla="*/ 32657 h 2697540"/>
                  <a:gd name="connsiteX9" fmla="*/ 1910444 w 2438401"/>
                  <a:gd name="connsiteY9" fmla="*/ 212271 h 2697540"/>
                  <a:gd name="connsiteX10" fmla="*/ 1747158 w 2438401"/>
                  <a:gd name="connsiteY10" fmla="*/ 293914 h 2697540"/>
                  <a:gd name="connsiteX11" fmla="*/ 1551215 w 2438401"/>
                  <a:gd name="connsiteY11" fmla="*/ 326571 h 2697540"/>
                  <a:gd name="connsiteX12" fmla="*/ 1518558 w 2438401"/>
                  <a:gd name="connsiteY12" fmla="*/ 522514 h 2697540"/>
                  <a:gd name="connsiteX13" fmla="*/ 1322615 w 2438401"/>
                  <a:gd name="connsiteY13" fmla="*/ 604157 h 2697540"/>
                  <a:gd name="connsiteX14" fmla="*/ 1045029 w 2438401"/>
                  <a:gd name="connsiteY14" fmla="*/ 669471 h 2697540"/>
                  <a:gd name="connsiteX15" fmla="*/ 898072 w 2438401"/>
                  <a:gd name="connsiteY15" fmla="*/ 767442 h 2697540"/>
                  <a:gd name="connsiteX16" fmla="*/ 555172 w 2438401"/>
                  <a:gd name="connsiteY16" fmla="*/ 751114 h 2697540"/>
                  <a:gd name="connsiteX17" fmla="*/ 506187 w 2438401"/>
                  <a:gd name="connsiteY17" fmla="*/ 1061357 h 2697540"/>
                  <a:gd name="connsiteX18" fmla="*/ 310244 w 2438401"/>
                  <a:gd name="connsiteY18" fmla="*/ 1240971 h 2697540"/>
                  <a:gd name="connsiteX19" fmla="*/ 457201 w 2438401"/>
                  <a:gd name="connsiteY19" fmla="*/ 1518557 h 2697540"/>
                  <a:gd name="connsiteX20" fmla="*/ 424544 w 2438401"/>
                  <a:gd name="connsiteY20" fmla="*/ 1600200 h 2697540"/>
                  <a:gd name="connsiteX21" fmla="*/ 212272 w 2438401"/>
                  <a:gd name="connsiteY21" fmla="*/ 1616528 h 2697540"/>
                  <a:gd name="connsiteX22" fmla="*/ 16329 w 2438401"/>
                  <a:gd name="connsiteY22" fmla="*/ 1861457 h 2697540"/>
                  <a:gd name="connsiteX23" fmla="*/ 310244 w 2438401"/>
                  <a:gd name="connsiteY23" fmla="*/ 2139042 h 2697540"/>
                  <a:gd name="connsiteX24" fmla="*/ 883559 w 2438401"/>
                  <a:gd name="connsiteY24" fmla="*/ 2155371 h 2697540"/>
                  <a:gd name="connsiteX25" fmla="*/ 1129315 w 2438401"/>
                  <a:gd name="connsiteY25" fmla="*/ 2629808 h 2697540"/>
                  <a:gd name="connsiteX26" fmla="*/ 1696360 w 2438401"/>
                  <a:gd name="connsiteY26" fmla="*/ 2561772 h 2697540"/>
                  <a:gd name="connsiteX27" fmla="*/ 1959429 w 2438401"/>
                  <a:gd name="connsiteY27" fmla="*/ 2139042 h 269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38401" h="2697540">
                    <a:moveTo>
                      <a:pt x="1959429" y="2139042"/>
                    </a:moveTo>
                    <a:cubicBezTo>
                      <a:pt x="2049538" y="2014159"/>
                      <a:pt x="2171701" y="1918607"/>
                      <a:pt x="2237015" y="1812471"/>
                    </a:cubicBezTo>
                    <a:cubicBezTo>
                      <a:pt x="2302329" y="1706335"/>
                      <a:pt x="2343151" y="1613806"/>
                      <a:pt x="2351315" y="1502228"/>
                    </a:cubicBezTo>
                    <a:cubicBezTo>
                      <a:pt x="2359479" y="1390650"/>
                      <a:pt x="2356758" y="1243693"/>
                      <a:pt x="2286001" y="1143000"/>
                    </a:cubicBezTo>
                    <a:cubicBezTo>
                      <a:pt x="2215244" y="1042307"/>
                      <a:pt x="1967594" y="971550"/>
                      <a:pt x="1926772" y="898071"/>
                    </a:cubicBezTo>
                    <a:cubicBezTo>
                      <a:pt x="1885950" y="824592"/>
                      <a:pt x="1962151" y="726621"/>
                      <a:pt x="2041072" y="702128"/>
                    </a:cubicBezTo>
                    <a:cubicBezTo>
                      <a:pt x="2119993" y="677635"/>
                      <a:pt x="2362201" y="800100"/>
                      <a:pt x="2400301" y="751114"/>
                    </a:cubicBezTo>
                    <a:cubicBezTo>
                      <a:pt x="2438401" y="702128"/>
                      <a:pt x="2326822" y="527957"/>
                      <a:pt x="2269672" y="408214"/>
                    </a:cubicBezTo>
                    <a:cubicBezTo>
                      <a:pt x="2212522" y="288471"/>
                      <a:pt x="2117272" y="65314"/>
                      <a:pt x="2057401" y="32657"/>
                    </a:cubicBezTo>
                    <a:cubicBezTo>
                      <a:pt x="1997530" y="0"/>
                      <a:pt x="1962151" y="168728"/>
                      <a:pt x="1910444" y="212271"/>
                    </a:cubicBezTo>
                    <a:cubicBezTo>
                      <a:pt x="1858737" y="255814"/>
                      <a:pt x="1807030" y="274864"/>
                      <a:pt x="1747158" y="293914"/>
                    </a:cubicBezTo>
                    <a:cubicBezTo>
                      <a:pt x="1687287" y="312964"/>
                      <a:pt x="1589315" y="288471"/>
                      <a:pt x="1551215" y="326571"/>
                    </a:cubicBezTo>
                    <a:cubicBezTo>
                      <a:pt x="1513115" y="364671"/>
                      <a:pt x="1556658" y="476250"/>
                      <a:pt x="1518558" y="522514"/>
                    </a:cubicBezTo>
                    <a:cubicBezTo>
                      <a:pt x="1480458" y="568778"/>
                      <a:pt x="1401536" y="579664"/>
                      <a:pt x="1322615" y="604157"/>
                    </a:cubicBezTo>
                    <a:cubicBezTo>
                      <a:pt x="1243694" y="628650"/>
                      <a:pt x="1115786" y="642257"/>
                      <a:pt x="1045029" y="669471"/>
                    </a:cubicBezTo>
                    <a:cubicBezTo>
                      <a:pt x="974272" y="696685"/>
                      <a:pt x="979715" y="753835"/>
                      <a:pt x="898072" y="767442"/>
                    </a:cubicBezTo>
                    <a:cubicBezTo>
                      <a:pt x="816429" y="781049"/>
                      <a:pt x="620486" y="702128"/>
                      <a:pt x="555172" y="751114"/>
                    </a:cubicBezTo>
                    <a:cubicBezTo>
                      <a:pt x="489858" y="800100"/>
                      <a:pt x="547008" y="979714"/>
                      <a:pt x="506187" y="1061357"/>
                    </a:cubicBezTo>
                    <a:cubicBezTo>
                      <a:pt x="465366" y="1143000"/>
                      <a:pt x="318408" y="1164771"/>
                      <a:pt x="310244" y="1240971"/>
                    </a:cubicBezTo>
                    <a:cubicBezTo>
                      <a:pt x="302080" y="1317171"/>
                      <a:pt x="438151" y="1458686"/>
                      <a:pt x="457201" y="1518557"/>
                    </a:cubicBezTo>
                    <a:cubicBezTo>
                      <a:pt x="476251" y="1578429"/>
                      <a:pt x="465366" y="1583872"/>
                      <a:pt x="424544" y="1600200"/>
                    </a:cubicBezTo>
                    <a:cubicBezTo>
                      <a:pt x="383723" y="1616529"/>
                      <a:pt x="280308" y="1572985"/>
                      <a:pt x="212272" y="1616528"/>
                    </a:cubicBezTo>
                    <a:cubicBezTo>
                      <a:pt x="144236" y="1660071"/>
                      <a:pt x="0" y="1774371"/>
                      <a:pt x="16329" y="1861457"/>
                    </a:cubicBezTo>
                    <a:cubicBezTo>
                      <a:pt x="32658" y="1948543"/>
                      <a:pt x="165706" y="2090056"/>
                      <a:pt x="310244" y="2139042"/>
                    </a:cubicBezTo>
                    <a:cubicBezTo>
                      <a:pt x="454782" y="2188028"/>
                      <a:pt x="747047" y="2073577"/>
                      <a:pt x="883559" y="2155371"/>
                    </a:cubicBezTo>
                    <a:cubicBezTo>
                      <a:pt x="1020071" y="2237165"/>
                      <a:pt x="993848" y="2562075"/>
                      <a:pt x="1129315" y="2629808"/>
                    </a:cubicBezTo>
                    <a:cubicBezTo>
                      <a:pt x="1264782" y="2697541"/>
                      <a:pt x="1558008" y="2643566"/>
                      <a:pt x="1696360" y="2561772"/>
                    </a:cubicBezTo>
                    <a:cubicBezTo>
                      <a:pt x="1834712" y="2479978"/>
                      <a:pt x="1869320" y="2263925"/>
                      <a:pt x="1959429" y="2139042"/>
                    </a:cubicBezTo>
                    <a:close/>
                  </a:path>
                </a:pathLst>
              </a:custGeom>
              <a:solidFill>
                <a:srgbClr val="FFFF00"/>
              </a:solidFill>
              <a:ln w="12700">
                <a:solidFill>
                  <a:schemeClr val="bg1"/>
                </a:solidFill>
              </a:ln>
              <a:effectLst>
                <a:outerShdw dist="381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36"/>
              <p:cNvGrpSpPr/>
              <p:nvPr/>
            </p:nvGrpSpPr>
            <p:grpSpPr>
              <a:xfrm>
                <a:off x="5866247" y="4353905"/>
                <a:ext cx="369029" cy="370492"/>
                <a:chOff x="6705600" y="3654879"/>
                <a:chExt cx="685800" cy="688521"/>
              </a:xfrm>
            </p:grpSpPr>
            <p:sp>
              <p:nvSpPr>
                <p:cNvPr id="59" name="Freeform 58"/>
                <p:cNvSpPr/>
                <p:nvPr/>
              </p:nvSpPr>
              <p:spPr>
                <a:xfrm>
                  <a:off x="6879772" y="3654879"/>
                  <a:ext cx="345621" cy="223156"/>
                </a:xfrm>
                <a:custGeom>
                  <a:avLst/>
                  <a:gdLst>
                    <a:gd name="connsiteX0" fmla="*/ 27214 w 345621"/>
                    <a:gd name="connsiteY0" fmla="*/ 2721 h 223156"/>
                    <a:gd name="connsiteX1" fmla="*/ 174171 w 345621"/>
                    <a:gd name="connsiteY1" fmla="*/ 84364 h 223156"/>
                    <a:gd name="connsiteX2" fmla="*/ 337457 w 345621"/>
                    <a:gd name="connsiteY2" fmla="*/ 133350 h 223156"/>
                    <a:gd name="connsiteX3" fmla="*/ 223157 w 345621"/>
                    <a:gd name="connsiteY3" fmla="*/ 214992 h 223156"/>
                    <a:gd name="connsiteX4" fmla="*/ 43542 w 345621"/>
                    <a:gd name="connsiteY4" fmla="*/ 182335 h 223156"/>
                    <a:gd name="connsiteX5" fmla="*/ 10885 w 345621"/>
                    <a:gd name="connsiteY5" fmla="*/ 100692 h 223156"/>
                    <a:gd name="connsiteX6" fmla="*/ 27214 w 345621"/>
                    <a:gd name="connsiteY6" fmla="*/ 2721 h 2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621" h="223156">
                      <a:moveTo>
                        <a:pt x="27214" y="2721"/>
                      </a:moveTo>
                      <a:cubicBezTo>
                        <a:pt x="54428" y="0"/>
                        <a:pt x="122464" y="62593"/>
                        <a:pt x="174171" y="84364"/>
                      </a:cubicBezTo>
                      <a:cubicBezTo>
                        <a:pt x="225878" y="106135"/>
                        <a:pt x="329293" y="111579"/>
                        <a:pt x="337457" y="133350"/>
                      </a:cubicBezTo>
                      <a:cubicBezTo>
                        <a:pt x="345621" y="155121"/>
                        <a:pt x="272143" y="206828"/>
                        <a:pt x="223157" y="214992"/>
                      </a:cubicBezTo>
                      <a:cubicBezTo>
                        <a:pt x="174171" y="223156"/>
                        <a:pt x="78920" y="201385"/>
                        <a:pt x="43542" y="182335"/>
                      </a:cubicBezTo>
                      <a:cubicBezTo>
                        <a:pt x="8164" y="163285"/>
                        <a:pt x="13606" y="125185"/>
                        <a:pt x="10885" y="100692"/>
                      </a:cubicBezTo>
                      <a:cubicBezTo>
                        <a:pt x="8164" y="76199"/>
                        <a:pt x="0" y="5442"/>
                        <a:pt x="27214" y="2721"/>
                      </a:cubicBezTo>
                      <a:close/>
                    </a:path>
                  </a:pathLst>
                </a:cu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6705600" y="4191000"/>
                  <a:ext cx="152400" cy="152400"/>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7239000" y="3810000"/>
                  <a:ext cx="152400" cy="152400"/>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7010400" y="4191000"/>
                  <a:ext cx="152400" cy="152400"/>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Oval 28"/>
              <p:cNvSpPr/>
              <p:nvPr/>
            </p:nvSpPr>
            <p:spPr>
              <a:xfrm>
                <a:off x="5948254" y="3781328"/>
                <a:ext cx="82006" cy="82006"/>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836588" y="3535309"/>
                <a:ext cx="82006" cy="82006"/>
              </a:xfrm>
              <a:prstGeom prst="ellipse">
                <a:avLst/>
              </a:pr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4878889" y="2286000"/>
                <a:ext cx="182219" cy="205337"/>
              </a:xfrm>
              <a:custGeom>
                <a:avLst/>
                <a:gdLst>
                  <a:gd name="connsiteX0" fmla="*/ 35379 w 364671"/>
                  <a:gd name="connsiteY0" fmla="*/ 24493 h 410936"/>
                  <a:gd name="connsiteX1" fmla="*/ 263979 w 364671"/>
                  <a:gd name="connsiteY1" fmla="*/ 138793 h 410936"/>
                  <a:gd name="connsiteX2" fmla="*/ 361950 w 364671"/>
                  <a:gd name="connsiteY2" fmla="*/ 204107 h 410936"/>
                  <a:gd name="connsiteX3" fmla="*/ 280307 w 364671"/>
                  <a:gd name="connsiteY3" fmla="*/ 351064 h 410936"/>
                  <a:gd name="connsiteX4" fmla="*/ 133350 w 364671"/>
                  <a:gd name="connsiteY4" fmla="*/ 400050 h 410936"/>
                  <a:gd name="connsiteX5" fmla="*/ 51707 w 364671"/>
                  <a:gd name="connsiteY5" fmla="*/ 285750 h 410936"/>
                  <a:gd name="connsiteX6" fmla="*/ 35379 w 364671"/>
                  <a:gd name="connsiteY6" fmla="*/ 24493 h 410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671" h="410936">
                    <a:moveTo>
                      <a:pt x="35379" y="24493"/>
                    </a:moveTo>
                    <a:cubicBezTo>
                      <a:pt x="70758" y="0"/>
                      <a:pt x="209551" y="108857"/>
                      <a:pt x="263979" y="138793"/>
                    </a:cubicBezTo>
                    <a:cubicBezTo>
                      <a:pt x="318407" y="168729"/>
                      <a:pt x="359229" y="168729"/>
                      <a:pt x="361950" y="204107"/>
                    </a:cubicBezTo>
                    <a:cubicBezTo>
                      <a:pt x="364671" y="239486"/>
                      <a:pt x="318407" y="318407"/>
                      <a:pt x="280307" y="351064"/>
                    </a:cubicBezTo>
                    <a:cubicBezTo>
                      <a:pt x="242207" y="383721"/>
                      <a:pt x="171450" y="410936"/>
                      <a:pt x="133350" y="400050"/>
                    </a:cubicBezTo>
                    <a:cubicBezTo>
                      <a:pt x="95250" y="389164"/>
                      <a:pt x="65314" y="348343"/>
                      <a:pt x="51707" y="285750"/>
                    </a:cubicBezTo>
                    <a:cubicBezTo>
                      <a:pt x="38100" y="223157"/>
                      <a:pt x="0" y="48986"/>
                      <a:pt x="35379" y="24493"/>
                    </a:cubicBezTo>
                    <a:close/>
                  </a:path>
                </a:pathLst>
              </a:cu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4585162" y="2571568"/>
                <a:ext cx="345401" cy="462349"/>
              </a:xfrm>
              <a:custGeom>
                <a:avLst/>
                <a:gdLst>
                  <a:gd name="connsiteX0" fmla="*/ 590550 w 691243"/>
                  <a:gd name="connsiteY0" fmla="*/ 40821 h 925286"/>
                  <a:gd name="connsiteX1" fmla="*/ 557893 w 691243"/>
                  <a:gd name="connsiteY1" fmla="*/ 334735 h 925286"/>
                  <a:gd name="connsiteX2" fmla="*/ 508907 w 691243"/>
                  <a:gd name="connsiteY2" fmla="*/ 383721 h 925286"/>
                  <a:gd name="connsiteX3" fmla="*/ 672193 w 691243"/>
                  <a:gd name="connsiteY3" fmla="*/ 693964 h 925286"/>
                  <a:gd name="connsiteX4" fmla="*/ 623207 w 691243"/>
                  <a:gd name="connsiteY4" fmla="*/ 742950 h 925286"/>
                  <a:gd name="connsiteX5" fmla="*/ 378278 w 691243"/>
                  <a:gd name="connsiteY5" fmla="*/ 661307 h 925286"/>
                  <a:gd name="connsiteX6" fmla="*/ 214993 w 691243"/>
                  <a:gd name="connsiteY6" fmla="*/ 693964 h 925286"/>
                  <a:gd name="connsiteX7" fmla="*/ 149678 w 691243"/>
                  <a:gd name="connsiteY7" fmla="*/ 791935 h 925286"/>
                  <a:gd name="connsiteX8" fmla="*/ 68035 w 691243"/>
                  <a:gd name="connsiteY8" fmla="*/ 889907 h 925286"/>
                  <a:gd name="connsiteX9" fmla="*/ 2721 w 691243"/>
                  <a:gd name="connsiteY9" fmla="*/ 579664 h 925286"/>
                  <a:gd name="connsiteX10" fmla="*/ 51707 w 691243"/>
                  <a:gd name="connsiteY10" fmla="*/ 465364 h 925286"/>
                  <a:gd name="connsiteX11" fmla="*/ 100693 w 691243"/>
                  <a:gd name="connsiteY11" fmla="*/ 187778 h 925286"/>
                  <a:gd name="connsiteX12" fmla="*/ 231321 w 691243"/>
                  <a:gd name="connsiteY12" fmla="*/ 24493 h 925286"/>
                  <a:gd name="connsiteX13" fmla="*/ 443593 w 691243"/>
                  <a:gd name="connsiteY13" fmla="*/ 40821 h 925286"/>
                  <a:gd name="connsiteX14" fmla="*/ 508907 w 691243"/>
                  <a:gd name="connsiteY14" fmla="*/ 57150 h 925286"/>
                  <a:gd name="connsiteX15" fmla="*/ 606878 w 691243"/>
                  <a:gd name="connsiteY15" fmla="*/ 155121 h 925286"/>
                  <a:gd name="connsiteX0" fmla="*/ 590550 w 691243"/>
                  <a:gd name="connsiteY0" fmla="*/ 40821 h 925286"/>
                  <a:gd name="connsiteX1" fmla="*/ 557893 w 691243"/>
                  <a:gd name="connsiteY1" fmla="*/ 334735 h 925286"/>
                  <a:gd name="connsiteX2" fmla="*/ 508907 w 691243"/>
                  <a:gd name="connsiteY2" fmla="*/ 383721 h 925286"/>
                  <a:gd name="connsiteX3" fmla="*/ 672193 w 691243"/>
                  <a:gd name="connsiteY3" fmla="*/ 693964 h 925286"/>
                  <a:gd name="connsiteX4" fmla="*/ 623207 w 691243"/>
                  <a:gd name="connsiteY4" fmla="*/ 742950 h 925286"/>
                  <a:gd name="connsiteX5" fmla="*/ 378278 w 691243"/>
                  <a:gd name="connsiteY5" fmla="*/ 661307 h 925286"/>
                  <a:gd name="connsiteX6" fmla="*/ 214993 w 691243"/>
                  <a:gd name="connsiteY6" fmla="*/ 693964 h 925286"/>
                  <a:gd name="connsiteX7" fmla="*/ 149678 w 691243"/>
                  <a:gd name="connsiteY7" fmla="*/ 791935 h 925286"/>
                  <a:gd name="connsiteX8" fmla="*/ 68035 w 691243"/>
                  <a:gd name="connsiteY8" fmla="*/ 889907 h 925286"/>
                  <a:gd name="connsiteX9" fmla="*/ 2721 w 691243"/>
                  <a:gd name="connsiteY9" fmla="*/ 579664 h 925286"/>
                  <a:gd name="connsiteX10" fmla="*/ 51707 w 691243"/>
                  <a:gd name="connsiteY10" fmla="*/ 465364 h 925286"/>
                  <a:gd name="connsiteX11" fmla="*/ 100693 w 691243"/>
                  <a:gd name="connsiteY11" fmla="*/ 187778 h 925286"/>
                  <a:gd name="connsiteX12" fmla="*/ 231321 w 691243"/>
                  <a:gd name="connsiteY12" fmla="*/ 24493 h 925286"/>
                  <a:gd name="connsiteX13" fmla="*/ 443593 w 691243"/>
                  <a:gd name="connsiteY13" fmla="*/ 40821 h 925286"/>
                  <a:gd name="connsiteX14" fmla="*/ 508907 w 691243"/>
                  <a:gd name="connsiteY14" fmla="*/ 57150 h 925286"/>
                  <a:gd name="connsiteX15" fmla="*/ 606878 w 691243"/>
                  <a:gd name="connsiteY15" fmla="*/ 155121 h 925286"/>
                  <a:gd name="connsiteX16" fmla="*/ 590550 w 691243"/>
                  <a:gd name="connsiteY16" fmla="*/ 40821 h 925286"/>
                  <a:gd name="connsiteX0" fmla="*/ 606878 w 691243"/>
                  <a:gd name="connsiteY0" fmla="*/ 155121 h 925286"/>
                  <a:gd name="connsiteX1" fmla="*/ 557893 w 691243"/>
                  <a:gd name="connsiteY1" fmla="*/ 334735 h 925286"/>
                  <a:gd name="connsiteX2" fmla="*/ 508907 w 691243"/>
                  <a:gd name="connsiteY2" fmla="*/ 383721 h 925286"/>
                  <a:gd name="connsiteX3" fmla="*/ 672193 w 691243"/>
                  <a:gd name="connsiteY3" fmla="*/ 693964 h 925286"/>
                  <a:gd name="connsiteX4" fmla="*/ 623207 w 691243"/>
                  <a:gd name="connsiteY4" fmla="*/ 742950 h 925286"/>
                  <a:gd name="connsiteX5" fmla="*/ 378278 w 691243"/>
                  <a:gd name="connsiteY5" fmla="*/ 661307 h 925286"/>
                  <a:gd name="connsiteX6" fmla="*/ 214993 w 691243"/>
                  <a:gd name="connsiteY6" fmla="*/ 693964 h 925286"/>
                  <a:gd name="connsiteX7" fmla="*/ 149678 w 691243"/>
                  <a:gd name="connsiteY7" fmla="*/ 791935 h 925286"/>
                  <a:gd name="connsiteX8" fmla="*/ 68035 w 691243"/>
                  <a:gd name="connsiteY8" fmla="*/ 889907 h 925286"/>
                  <a:gd name="connsiteX9" fmla="*/ 2721 w 691243"/>
                  <a:gd name="connsiteY9" fmla="*/ 579664 h 925286"/>
                  <a:gd name="connsiteX10" fmla="*/ 51707 w 691243"/>
                  <a:gd name="connsiteY10" fmla="*/ 465364 h 925286"/>
                  <a:gd name="connsiteX11" fmla="*/ 100693 w 691243"/>
                  <a:gd name="connsiteY11" fmla="*/ 187778 h 925286"/>
                  <a:gd name="connsiteX12" fmla="*/ 231321 w 691243"/>
                  <a:gd name="connsiteY12" fmla="*/ 24493 h 925286"/>
                  <a:gd name="connsiteX13" fmla="*/ 443593 w 691243"/>
                  <a:gd name="connsiteY13" fmla="*/ 40821 h 925286"/>
                  <a:gd name="connsiteX14" fmla="*/ 508907 w 691243"/>
                  <a:gd name="connsiteY14" fmla="*/ 57150 h 925286"/>
                  <a:gd name="connsiteX15" fmla="*/ 606878 w 691243"/>
                  <a:gd name="connsiteY15" fmla="*/ 155121 h 92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1243" h="925286">
                    <a:moveTo>
                      <a:pt x="606878" y="155121"/>
                    </a:moveTo>
                    <a:lnTo>
                      <a:pt x="557893" y="334735"/>
                    </a:lnTo>
                    <a:cubicBezTo>
                      <a:pt x="544286" y="391885"/>
                      <a:pt x="489857" y="323850"/>
                      <a:pt x="508907" y="383721"/>
                    </a:cubicBezTo>
                    <a:cubicBezTo>
                      <a:pt x="527957" y="443593"/>
                      <a:pt x="653143" y="634093"/>
                      <a:pt x="672193" y="693964"/>
                    </a:cubicBezTo>
                    <a:cubicBezTo>
                      <a:pt x="691243" y="753836"/>
                      <a:pt x="672193" y="748393"/>
                      <a:pt x="623207" y="742950"/>
                    </a:cubicBezTo>
                    <a:cubicBezTo>
                      <a:pt x="574221" y="737507"/>
                      <a:pt x="446314" y="669471"/>
                      <a:pt x="378278" y="661307"/>
                    </a:cubicBezTo>
                    <a:cubicBezTo>
                      <a:pt x="310242" y="653143"/>
                      <a:pt x="253093" y="672193"/>
                      <a:pt x="214993" y="693964"/>
                    </a:cubicBezTo>
                    <a:cubicBezTo>
                      <a:pt x="176893" y="715735"/>
                      <a:pt x="174171" y="759278"/>
                      <a:pt x="149678" y="791935"/>
                    </a:cubicBezTo>
                    <a:cubicBezTo>
                      <a:pt x="125185" y="824592"/>
                      <a:pt x="92528" y="925286"/>
                      <a:pt x="68035" y="889907"/>
                    </a:cubicBezTo>
                    <a:cubicBezTo>
                      <a:pt x="43542" y="854528"/>
                      <a:pt x="5442" y="650421"/>
                      <a:pt x="2721" y="579664"/>
                    </a:cubicBezTo>
                    <a:cubicBezTo>
                      <a:pt x="0" y="508907"/>
                      <a:pt x="35378" y="530678"/>
                      <a:pt x="51707" y="465364"/>
                    </a:cubicBezTo>
                    <a:cubicBezTo>
                      <a:pt x="68036" y="400050"/>
                      <a:pt x="70757" y="261257"/>
                      <a:pt x="100693" y="187778"/>
                    </a:cubicBezTo>
                    <a:cubicBezTo>
                      <a:pt x="130629" y="114300"/>
                      <a:pt x="174171" y="48986"/>
                      <a:pt x="231321" y="24493"/>
                    </a:cubicBezTo>
                    <a:cubicBezTo>
                      <a:pt x="288471" y="0"/>
                      <a:pt x="397329" y="35378"/>
                      <a:pt x="443593" y="40821"/>
                    </a:cubicBezTo>
                    <a:cubicBezTo>
                      <a:pt x="489857" y="46264"/>
                      <a:pt x="481693" y="38100"/>
                      <a:pt x="508907" y="57150"/>
                    </a:cubicBezTo>
                    <a:cubicBezTo>
                      <a:pt x="536121" y="76200"/>
                      <a:pt x="615042" y="127907"/>
                      <a:pt x="606878" y="155121"/>
                    </a:cubicBezTo>
                    <a:close/>
                  </a:path>
                </a:pathLst>
              </a:custGeom>
              <a:solidFill>
                <a:srgbClr val="FFFF00"/>
              </a:solidFill>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3886200" y="2529413"/>
                <a:ext cx="269250" cy="694883"/>
              </a:xfrm>
              <a:custGeom>
                <a:avLst/>
                <a:gdLst>
                  <a:gd name="connsiteX0" fmla="*/ 29936 w 538843"/>
                  <a:gd name="connsiteY0" fmla="*/ 27214 h 1390650"/>
                  <a:gd name="connsiteX1" fmla="*/ 258536 w 538843"/>
                  <a:gd name="connsiteY1" fmla="*/ 174171 h 1390650"/>
                  <a:gd name="connsiteX2" fmla="*/ 258536 w 538843"/>
                  <a:gd name="connsiteY2" fmla="*/ 321128 h 1390650"/>
                  <a:gd name="connsiteX3" fmla="*/ 340179 w 538843"/>
                  <a:gd name="connsiteY3" fmla="*/ 402771 h 1390650"/>
                  <a:gd name="connsiteX4" fmla="*/ 291193 w 538843"/>
                  <a:gd name="connsiteY4" fmla="*/ 500742 h 1390650"/>
                  <a:gd name="connsiteX5" fmla="*/ 291193 w 538843"/>
                  <a:gd name="connsiteY5" fmla="*/ 615042 h 1390650"/>
                  <a:gd name="connsiteX6" fmla="*/ 340179 w 538843"/>
                  <a:gd name="connsiteY6" fmla="*/ 794657 h 1390650"/>
                  <a:gd name="connsiteX7" fmla="*/ 405493 w 538843"/>
                  <a:gd name="connsiteY7" fmla="*/ 892628 h 1390650"/>
                  <a:gd name="connsiteX8" fmla="*/ 519793 w 538843"/>
                  <a:gd name="connsiteY8" fmla="*/ 1121228 h 1390650"/>
                  <a:gd name="connsiteX9" fmla="*/ 519793 w 538843"/>
                  <a:gd name="connsiteY9" fmla="*/ 1317171 h 1390650"/>
                  <a:gd name="connsiteX10" fmla="*/ 487136 w 538843"/>
                  <a:gd name="connsiteY10" fmla="*/ 1349828 h 1390650"/>
                  <a:gd name="connsiteX11" fmla="*/ 421822 w 538843"/>
                  <a:gd name="connsiteY11" fmla="*/ 1072242 h 1390650"/>
                  <a:gd name="connsiteX12" fmla="*/ 323850 w 538843"/>
                  <a:gd name="connsiteY12" fmla="*/ 957942 h 1390650"/>
                  <a:gd name="connsiteX13" fmla="*/ 209550 w 538843"/>
                  <a:gd name="connsiteY13" fmla="*/ 794657 h 1390650"/>
                  <a:gd name="connsiteX14" fmla="*/ 258536 w 538843"/>
                  <a:gd name="connsiteY14" fmla="*/ 696685 h 1390650"/>
                  <a:gd name="connsiteX15" fmla="*/ 160565 w 538843"/>
                  <a:gd name="connsiteY15" fmla="*/ 549728 h 1390650"/>
                  <a:gd name="connsiteX16" fmla="*/ 78922 w 538843"/>
                  <a:gd name="connsiteY16" fmla="*/ 337457 h 1390650"/>
                  <a:gd name="connsiteX17" fmla="*/ 29936 w 538843"/>
                  <a:gd name="connsiteY17" fmla="*/ 27214 h 139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843" h="1390650">
                    <a:moveTo>
                      <a:pt x="29936" y="27214"/>
                    </a:moveTo>
                    <a:cubicBezTo>
                      <a:pt x="59872" y="0"/>
                      <a:pt x="220436" y="125185"/>
                      <a:pt x="258536" y="174171"/>
                    </a:cubicBezTo>
                    <a:cubicBezTo>
                      <a:pt x="296636" y="223157"/>
                      <a:pt x="244929" y="283028"/>
                      <a:pt x="258536" y="321128"/>
                    </a:cubicBezTo>
                    <a:cubicBezTo>
                      <a:pt x="272143" y="359228"/>
                      <a:pt x="334736" y="372836"/>
                      <a:pt x="340179" y="402771"/>
                    </a:cubicBezTo>
                    <a:cubicBezTo>
                      <a:pt x="345622" y="432706"/>
                      <a:pt x="299357" y="465364"/>
                      <a:pt x="291193" y="500742"/>
                    </a:cubicBezTo>
                    <a:cubicBezTo>
                      <a:pt x="283029" y="536120"/>
                      <a:pt x="283029" y="566056"/>
                      <a:pt x="291193" y="615042"/>
                    </a:cubicBezTo>
                    <a:cubicBezTo>
                      <a:pt x="299357" y="664028"/>
                      <a:pt x="321129" y="748393"/>
                      <a:pt x="340179" y="794657"/>
                    </a:cubicBezTo>
                    <a:cubicBezTo>
                      <a:pt x="359229" y="840921"/>
                      <a:pt x="375557" y="838200"/>
                      <a:pt x="405493" y="892628"/>
                    </a:cubicBezTo>
                    <a:cubicBezTo>
                      <a:pt x="435429" y="947056"/>
                      <a:pt x="500743" y="1050471"/>
                      <a:pt x="519793" y="1121228"/>
                    </a:cubicBezTo>
                    <a:cubicBezTo>
                      <a:pt x="538843" y="1191985"/>
                      <a:pt x="525236" y="1279071"/>
                      <a:pt x="519793" y="1317171"/>
                    </a:cubicBezTo>
                    <a:cubicBezTo>
                      <a:pt x="514350" y="1355271"/>
                      <a:pt x="503465" y="1390650"/>
                      <a:pt x="487136" y="1349828"/>
                    </a:cubicBezTo>
                    <a:cubicBezTo>
                      <a:pt x="470808" y="1309007"/>
                      <a:pt x="449036" y="1137556"/>
                      <a:pt x="421822" y="1072242"/>
                    </a:cubicBezTo>
                    <a:cubicBezTo>
                      <a:pt x="394608" y="1006928"/>
                      <a:pt x="359229" y="1004206"/>
                      <a:pt x="323850" y="957942"/>
                    </a:cubicBezTo>
                    <a:cubicBezTo>
                      <a:pt x="288471" y="911678"/>
                      <a:pt x="220436" y="838200"/>
                      <a:pt x="209550" y="794657"/>
                    </a:cubicBezTo>
                    <a:cubicBezTo>
                      <a:pt x="198664" y="751114"/>
                      <a:pt x="266700" y="737507"/>
                      <a:pt x="258536" y="696685"/>
                    </a:cubicBezTo>
                    <a:cubicBezTo>
                      <a:pt x="250372" y="655863"/>
                      <a:pt x="190501" y="609599"/>
                      <a:pt x="160565" y="549728"/>
                    </a:cubicBezTo>
                    <a:cubicBezTo>
                      <a:pt x="130629" y="489857"/>
                      <a:pt x="103415" y="429986"/>
                      <a:pt x="78922" y="337457"/>
                    </a:cubicBezTo>
                    <a:cubicBezTo>
                      <a:pt x="54429" y="244928"/>
                      <a:pt x="0" y="54428"/>
                      <a:pt x="29936" y="27214"/>
                    </a:cubicBezTo>
                    <a:close/>
                  </a:path>
                </a:pathLst>
              </a:cu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3253771" y="3246120"/>
                <a:ext cx="159912" cy="190373"/>
              </a:xfrm>
              <a:custGeom>
                <a:avLst/>
                <a:gdLst>
                  <a:gd name="connsiteX0" fmla="*/ 148206 w 352337"/>
                  <a:gd name="connsiteY0" fmla="*/ 131428 h 419450"/>
                  <a:gd name="connsiteX1" fmla="*/ 223706 w 352337"/>
                  <a:gd name="connsiteY1" fmla="*/ 39149 h 419450"/>
                  <a:gd name="connsiteX2" fmla="*/ 349541 w 352337"/>
                  <a:gd name="connsiteY2" fmla="*/ 22371 h 419450"/>
                  <a:gd name="connsiteX3" fmla="*/ 240484 w 352337"/>
                  <a:gd name="connsiteY3" fmla="*/ 173373 h 419450"/>
                  <a:gd name="connsiteX4" fmla="*/ 148206 w 352337"/>
                  <a:gd name="connsiteY4" fmla="*/ 282430 h 419450"/>
                  <a:gd name="connsiteX5" fmla="*/ 206928 w 352337"/>
                  <a:gd name="connsiteY5" fmla="*/ 357931 h 419450"/>
                  <a:gd name="connsiteX6" fmla="*/ 72705 w 352337"/>
                  <a:gd name="connsiteY6" fmla="*/ 416654 h 419450"/>
                  <a:gd name="connsiteX7" fmla="*/ 5593 w 352337"/>
                  <a:gd name="connsiteY7" fmla="*/ 341153 h 419450"/>
                  <a:gd name="connsiteX8" fmla="*/ 106261 w 352337"/>
                  <a:gd name="connsiteY8" fmla="*/ 248874 h 419450"/>
                  <a:gd name="connsiteX9" fmla="*/ 148206 w 352337"/>
                  <a:gd name="connsiteY9" fmla="*/ 131428 h 41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337" h="419450">
                    <a:moveTo>
                      <a:pt x="148206" y="131428"/>
                    </a:moveTo>
                    <a:cubicBezTo>
                      <a:pt x="167780" y="96474"/>
                      <a:pt x="190150" y="57325"/>
                      <a:pt x="223706" y="39149"/>
                    </a:cubicBezTo>
                    <a:cubicBezTo>
                      <a:pt x="257262" y="20973"/>
                      <a:pt x="346745" y="0"/>
                      <a:pt x="349541" y="22371"/>
                    </a:cubicBezTo>
                    <a:cubicBezTo>
                      <a:pt x="352337" y="44742"/>
                      <a:pt x="274040" y="130030"/>
                      <a:pt x="240484" y="173373"/>
                    </a:cubicBezTo>
                    <a:cubicBezTo>
                      <a:pt x="206928" y="216716"/>
                      <a:pt x="153799" y="251670"/>
                      <a:pt x="148206" y="282430"/>
                    </a:cubicBezTo>
                    <a:cubicBezTo>
                      <a:pt x="142613" y="313190"/>
                      <a:pt x="219512" y="335560"/>
                      <a:pt x="206928" y="357931"/>
                    </a:cubicBezTo>
                    <a:cubicBezTo>
                      <a:pt x="194345" y="380302"/>
                      <a:pt x="106261" y="419450"/>
                      <a:pt x="72705" y="416654"/>
                    </a:cubicBezTo>
                    <a:cubicBezTo>
                      <a:pt x="39149" y="413858"/>
                      <a:pt x="0" y="369116"/>
                      <a:pt x="5593" y="341153"/>
                    </a:cubicBezTo>
                    <a:cubicBezTo>
                      <a:pt x="11186" y="313190"/>
                      <a:pt x="82492" y="286625"/>
                      <a:pt x="106261" y="248874"/>
                    </a:cubicBezTo>
                    <a:cubicBezTo>
                      <a:pt x="130030" y="211123"/>
                      <a:pt x="128632" y="166382"/>
                      <a:pt x="148206" y="131428"/>
                    </a:cubicBezTo>
                    <a:close/>
                  </a:path>
                </a:pathLst>
              </a:cu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2734056" y="3347652"/>
                <a:ext cx="250021" cy="279213"/>
              </a:xfrm>
              <a:custGeom>
                <a:avLst/>
                <a:gdLst>
                  <a:gd name="connsiteX0" fmla="*/ 135622 w 550876"/>
                  <a:gd name="connsiteY0" fmla="*/ 0 h 615192"/>
                  <a:gd name="connsiteX1" fmla="*/ 202734 w 550876"/>
                  <a:gd name="connsiteY1" fmla="*/ 201336 h 615192"/>
                  <a:gd name="connsiteX2" fmla="*/ 395681 w 550876"/>
                  <a:gd name="connsiteY2" fmla="*/ 260059 h 615192"/>
                  <a:gd name="connsiteX3" fmla="*/ 437625 w 550876"/>
                  <a:gd name="connsiteY3" fmla="*/ 318782 h 615192"/>
                  <a:gd name="connsiteX4" fmla="*/ 437625 w 550876"/>
                  <a:gd name="connsiteY4" fmla="*/ 411060 h 615192"/>
                  <a:gd name="connsiteX5" fmla="*/ 529904 w 550876"/>
                  <a:gd name="connsiteY5" fmla="*/ 587229 h 615192"/>
                  <a:gd name="connsiteX6" fmla="*/ 311791 w 550876"/>
                  <a:gd name="connsiteY6" fmla="*/ 578840 h 615192"/>
                  <a:gd name="connsiteX7" fmla="*/ 211123 w 550876"/>
                  <a:gd name="connsiteY7" fmla="*/ 545284 h 615192"/>
                  <a:gd name="connsiteX8" fmla="*/ 127233 w 550876"/>
                  <a:gd name="connsiteY8" fmla="*/ 427838 h 615192"/>
                  <a:gd name="connsiteX9" fmla="*/ 93677 w 550876"/>
                  <a:gd name="connsiteY9" fmla="*/ 276837 h 615192"/>
                  <a:gd name="connsiteX10" fmla="*/ 51732 w 550876"/>
                  <a:gd name="connsiteY10" fmla="*/ 260059 h 615192"/>
                  <a:gd name="connsiteX11" fmla="*/ 9787 w 550876"/>
                  <a:gd name="connsiteY11" fmla="*/ 201336 h 615192"/>
                  <a:gd name="connsiteX12" fmla="*/ 135622 w 550876"/>
                  <a:gd name="connsiteY12" fmla="*/ 0 h 61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876" h="615192">
                    <a:moveTo>
                      <a:pt x="135622" y="0"/>
                    </a:moveTo>
                    <a:cubicBezTo>
                      <a:pt x="167780" y="0"/>
                      <a:pt x="159391" y="157993"/>
                      <a:pt x="202734" y="201336"/>
                    </a:cubicBezTo>
                    <a:cubicBezTo>
                      <a:pt x="246077" y="244679"/>
                      <a:pt x="356533" y="240485"/>
                      <a:pt x="395681" y="260059"/>
                    </a:cubicBezTo>
                    <a:cubicBezTo>
                      <a:pt x="434829" y="279633"/>
                      <a:pt x="430634" y="293615"/>
                      <a:pt x="437625" y="318782"/>
                    </a:cubicBezTo>
                    <a:cubicBezTo>
                      <a:pt x="444616" y="343949"/>
                      <a:pt x="422245" y="366319"/>
                      <a:pt x="437625" y="411060"/>
                    </a:cubicBezTo>
                    <a:cubicBezTo>
                      <a:pt x="453005" y="455801"/>
                      <a:pt x="550876" y="559266"/>
                      <a:pt x="529904" y="587229"/>
                    </a:cubicBezTo>
                    <a:cubicBezTo>
                      <a:pt x="508932" y="615192"/>
                      <a:pt x="364921" y="585831"/>
                      <a:pt x="311791" y="578840"/>
                    </a:cubicBezTo>
                    <a:cubicBezTo>
                      <a:pt x="258661" y="571849"/>
                      <a:pt x="241883" y="570451"/>
                      <a:pt x="211123" y="545284"/>
                    </a:cubicBezTo>
                    <a:cubicBezTo>
                      <a:pt x="180363" y="520117"/>
                      <a:pt x="146807" y="472579"/>
                      <a:pt x="127233" y="427838"/>
                    </a:cubicBezTo>
                    <a:cubicBezTo>
                      <a:pt x="107659" y="383097"/>
                      <a:pt x="106261" y="304800"/>
                      <a:pt x="93677" y="276837"/>
                    </a:cubicBezTo>
                    <a:cubicBezTo>
                      <a:pt x="81093" y="248874"/>
                      <a:pt x="65714" y="272643"/>
                      <a:pt x="51732" y="260059"/>
                    </a:cubicBezTo>
                    <a:cubicBezTo>
                      <a:pt x="37750" y="247476"/>
                      <a:pt x="0" y="241883"/>
                      <a:pt x="9787" y="201336"/>
                    </a:cubicBezTo>
                    <a:cubicBezTo>
                      <a:pt x="19574" y="160789"/>
                      <a:pt x="103464" y="0"/>
                      <a:pt x="135622" y="0"/>
                    </a:cubicBezTo>
                    <a:close/>
                  </a:path>
                </a:pathLst>
              </a:custGeom>
              <a:solidFill>
                <a:srgbClr val="FFFF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a:spLocks noChangeAspect="1"/>
              </p:cNvSpPr>
              <p:nvPr/>
            </p:nvSpPr>
            <p:spPr>
              <a:xfrm>
                <a:off x="2209800" y="4114800"/>
                <a:ext cx="1371600" cy="565998"/>
              </a:xfrm>
              <a:custGeom>
                <a:avLst/>
                <a:gdLst>
                  <a:gd name="connsiteX0" fmla="*/ 2890156 w 3053442"/>
                  <a:gd name="connsiteY0" fmla="*/ 337457 h 1260021"/>
                  <a:gd name="connsiteX1" fmla="*/ 2759528 w 3053442"/>
                  <a:gd name="connsiteY1" fmla="*/ 353786 h 1260021"/>
                  <a:gd name="connsiteX2" fmla="*/ 2694213 w 3053442"/>
                  <a:gd name="connsiteY2" fmla="*/ 272143 h 1260021"/>
                  <a:gd name="connsiteX3" fmla="*/ 2285999 w 3053442"/>
                  <a:gd name="connsiteY3" fmla="*/ 255814 h 1260021"/>
                  <a:gd name="connsiteX4" fmla="*/ 2204356 w 3053442"/>
                  <a:gd name="connsiteY4" fmla="*/ 141514 h 1260021"/>
                  <a:gd name="connsiteX5" fmla="*/ 2090056 w 3053442"/>
                  <a:gd name="connsiteY5" fmla="*/ 108857 h 1260021"/>
                  <a:gd name="connsiteX6" fmla="*/ 2090056 w 3053442"/>
                  <a:gd name="connsiteY6" fmla="*/ 27214 h 1260021"/>
                  <a:gd name="connsiteX7" fmla="*/ 1894113 w 3053442"/>
                  <a:gd name="connsiteY7" fmla="*/ 27214 h 1260021"/>
                  <a:gd name="connsiteX8" fmla="*/ 1730828 w 3053442"/>
                  <a:gd name="connsiteY8" fmla="*/ 190500 h 1260021"/>
                  <a:gd name="connsiteX9" fmla="*/ 1502228 w 3053442"/>
                  <a:gd name="connsiteY9" fmla="*/ 125186 h 1260021"/>
                  <a:gd name="connsiteX10" fmla="*/ 1387928 w 3053442"/>
                  <a:gd name="connsiteY10" fmla="*/ 223157 h 1260021"/>
                  <a:gd name="connsiteX11" fmla="*/ 1322613 w 3053442"/>
                  <a:gd name="connsiteY11" fmla="*/ 337457 h 1260021"/>
                  <a:gd name="connsiteX12" fmla="*/ 1208313 w 3053442"/>
                  <a:gd name="connsiteY12" fmla="*/ 272143 h 1260021"/>
                  <a:gd name="connsiteX13" fmla="*/ 1110342 w 3053442"/>
                  <a:gd name="connsiteY13" fmla="*/ 435428 h 1260021"/>
                  <a:gd name="connsiteX14" fmla="*/ 1028699 w 3053442"/>
                  <a:gd name="connsiteY14" fmla="*/ 337457 h 1260021"/>
                  <a:gd name="connsiteX15" fmla="*/ 898070 w 3053442"/>
                  <a:gd name="connsiteY15" fmla="*/ 435428 h 1260021"/>
                  <a:gd name="connsiteX16" fmla="*/ 881742 w 3053442"/>
                  <a:gd name="connsiteY16" fmla="*/ 500743 h 1260021"/>
                  <a:gd name="connsiteX17" fmla="*/ 767442 w 3053442"/>
                  <a:gd name="connsiteY17" fmla="*/ 566057 h 1260021"/>
                  <a:gd name="connsiteX18" fmla="*/ 767442 w 3053442"/>
                  <a:gd name="connsiteY18" fmla="*/ 647700 h 1260021"/>
                  <a:gd name="connsiteX19" fmla="*/ 636813 w 3053442"/>
                  <a:gd name="connsiteY19" fmla="*/ 549728 h 1260021"/>
                  <a:gd name="connsiteX20" fmla="*/ 522513 w 3053442"/>
                  <a:gd name="connsiteY20" fmla="*/ 549728 h 1260021"/>
                  <a:gd name="connsiteX21" fmla="*/ 506185 w 3053442"/>
                  <a:gd name="connsiteY21" fmla="*/ 533400 h 1260021"/>
                  <a:gd name="connsiteX22" fmla="*/ 342899 w 3053442"/>
                  <a:gd name="connsiteY22" fmla="*/ 468086 h 1260021"/>
                  <a:gd name="connsiteX23" fmla="*/ 261256 w 3053442"/>
                  <a:gd name="connsiteY23" fmla="*/ 419100 h 1260021"/>
                  <a:gd name="connsiteX24" fmla="*/ 16328 w 3053442"/>
                  <a:gd name="connsiteY24" fmla="*/ 598714 h 1260021"/>
                  <a:gd name="connsiteX25" fmla="*/ 163285 w 3053442"/>
                  <a:gd name="connsiteY25" fmla="*/ 859971 h 1260021"/>
                  <a:gd name="connsiteX26" fmla="*/ 261256 w 3053442"/>
                  <a:gd name="connsiteY26" fmla="*/ 778328 h 1260021"/>
                  <a:gd name="connsiteX27" fmla="*/ 326570 w 3053442"/>
                  <a:gd name="connsiteY27" fmla="*/ 843643 h 1260021"/>
                  <a:gd name="connsiteX28" fmla="*/ 408213 w 3053442"/>
                  <a:gd name="connsiteY28" fmla="*/ 1006928 h 1260021"/>
                  <a:gd name="connsiteX29" fmla="*/ 571499 w 3053442"/>
                  <a:gd name="connsiteY29" fmla="*/ 1153886 h 1260021"/>
                  <a:gd name="connsiteX30" fmla="*/ 865413 w 3053442"/>
                  <a:gd name="connsiteY30" fmla="*/ 1202871 h 1260021"/>
                  <a:gd name="connsiteX31" fmla="*/ 1028699 w 3053442"/>
                  <a:gd name="connsiteY31" fmla="*/ 1235528 h 1260021"/>
                  <a:gd name="connsiteX32" fmla="*/ 1175656 w 3053442"/>
                  <a:gd name="connsiteY32" fmla="*/ 1055914 h 1260021"/>
                  <a:gd name="connsiteX33" fmla="*/ 1224642 w 3053442"/>
                  <a:gd name="connsiteY33" fmla="*/ 908957 h 1260021"/>
                  <a:gd name="connsiteX34" fmla="*/ 1240970 w 3053442"/>
                  <a:gd name="connsiteY34" fmla="*/ 794657 h 1260021"/>
                  <a:gd name="connsiteX35" fmla="*/ 1355270 w 3053442"/>
                  <a:gd name="connsiteY35" fmla="*/ 647700 h 1260021"/>
                  <a:gd name="connsiteX36" fmla="*/ 1355270 w 3053442"/>
                  <a:gd name="connsiteY36" fmla="*/ 598714 h 1260021"/>
                  <a:gd name="connsiteX37" fmla="*/ 1469570 w 3053442"/>
                  <a:gd name="connsiteY37" fmla="*/ 451757 h 1260021"/>
                  <a:gd name="connsiteX38" fmla="*/ 1632856 w 3053442"/>
                  <a:gd name="connsiteY38" fmla="*/ 435428 h 1260021"/>
                  <a:gd name="connsiteX39" fmla="*/ 1763485 w 3053442"/>
                  <a:gd name="connsiteY39" fmla="*/ 402771 h 1260021"/>
                  <a:gd name="connsiteX40" fmla="*/ 1926770 w 3053442"/>
                  <a:gd name="connsiteY40" fmla="*/ 402771 h 1260021"/>
                  <a:gd name="connsiteX41" fmla="*/ 2024742 w 3053442"/>
                  <a:gd name="connsiteY41" fmla="*/ 451757 h 1260021"/>
                  <a:gd name="connsiteX42" fmla="*/ 2073728 w 3053442"/>
                  <a:gd name="connsiteY42" fmla="*/ 566057 h 1260021"/>
                  <a:gd name="connsiteX43" fmla="*/ 2318656 w 3053442"/>
                  <a:gd name="connsiteY43" fmla="*/ 647700 h 1260021"/>
                  <a:gd name="connsiteX44" fmla="*/ 2432956 w 3053442"/>
                  <a:gd name="connsiteY44" fmla="*/ 745671 h 1260021"/>
                  <a:gd name="connsiteX45" fmla="*/ 2628899 w 3053442"/>
                  <a:gd name="connsiteY45" fmla="*/ 778328 h 1260021"/>
                  <a:gd name="connsiteX46" fmla="*/ 2971799 w 3053442"/>
                  <a:gd name="connsiteY46" fmla="*/ 794657 h 1260021"/>
                  <a:gd name="connsiteX47" fmla="*/ 3053442 w 3053442"/>
                  <a:gd name="connsiteY47" fmla="*/ 647700 h 1260021"/>
                  <a:gd name="connsiteX48" fmla="*/ 2971799 w 3053442"/>
                  <a:gd name="connsiteY48" fmla="*/ 500743 h 1260021"/>
                  <a:gd name="connsiteX49" fmla="*/ 2890156 w 3053442"/>
                  <a:gd name="connsiteY49" fmla="*/ 337457 h 126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053442" h="1260021">
                    <a:moveTo>
                      <a:pt x="2890156" y="337457"/>
                    </a:moveTo>
                    <a:cubicBezTo>
                      <a:pt x="2841170" y="351064"/>
                      <a:pt x="2792185" y="364672"/>
                      <a:pt x="2759528" y="353786"/>
                    </a:cubicBezTo>
                    <a:cubicBezTo>
                      <a:pt x="2726871" y="342900"/>
                      <a:pt x="2773134" y="288472"/>
                      <a:pt x="2694213" y="272143"/>
                    </a:cubicBezTo>
                    <a:cubicBezTo>
                      <a:pt x="2615292" y="255814"/>
                      <a:pt x="2367642" y="277585"/>
                      <a:pt x="2285999" y="255814"/>
                    </a:cubicBezTo>
                    <a:cubicBezTo>
                      <a:pt x="2204356" y="234043"/>
                      <a:pt x="2237013" y="166007"/>
                      <a:pt x="2204356" y="141514"/>
                    </a:cubicBezTo>
                    <a:cubicBezTo>
                      <a:pt x="2171699" y="117021"/>
                      <a:pt x="2109106" y="127907"/>
                      <a:pt x="2090056" y="108857"/>
                    </a:cubicBezTo>
                    <a:cubicBezTo>
                      <a:pt x="2071006" y="89807"/>
                      <a:pt x="2122713" y="40821"/>
                      <a:pt x="2090056" y="27214"/>
                    </a:cubicBezTo>
                    <a:cubicBezTo>
                      <a:pt x="2057399" y="13607"/>
                      <a:pt x="1953984" y="0"/>
                      <a:pt x="1894113" y="27214"/>
                    </a:cubicBezTo>
                    <a:cubicBezTo>
                      <a:pt x="1834242" y="54428"/>
                      <a:pt x="1796142" y="174171"/>
                      <a:pt x="1730828" y="190500"/>
                    </a:cubicBezTo>
                    <a:cubicBezTo>
                      <a:pt x="1665514" y="206829"/>
                      <a:pt x="1559378" y="119743"/>
                      <a:pt x="1502228" y="125186"/>
                    </a:cubicBezTo>
                    <a:cubicBezTo>
                      <a:pt x="1445078" y="130629"/>
                      <a:pt x="1417864" y="187779"/>
                      <a:pt x="1387928" y="223157"/>
                    </a:cubicBezTo>
                    <a:cubicBezTo>
                      <a:pt x="1357992" y="258535"/>
                      <a:pt x="1352549" y="329293"/>
                      <a:pt x="1322613" y="337457"/>
                    </a:cubicBezTo>
                    <a:cubicBezTo>
                      <a:pt x="1292677" y="345621"/>
                      <a:pt x="1243692" y="255815"/>
                      <a:pt x="1208313" y="272143"/>
                    </a:cubicBezTo>
                    <a:cubicBezTo>
                      <a:pt x="1172935" y="288472"/>
                      <a:pt x="1140278" y="424542"/>
                      <a:pt x="1110342" y="435428"/>
                    </a:cubicBezTo>
                    <a:cubicBezTo>
                      <a:pt x="1080406" y="446314"/>
                      <a:pt x="1064078" y="337457"/>
                      <a:pt x="1028699" y="337457"/>
                    </a:cubicBezTo>
                    <a:cubicBezTo>
                      <a:pt x="993320" y="337457"/>
                      <a:pt x="922563" y="408214"/>
                      <a:pt x="898070" y="435428"/>
                    </a:cubicBezTo>
                    <a:cubicBezTo>
                      <a:pt x="873577" y="462642"/>
                      <a:pt x="903513" y="478972"/>
                      <a:pt x="881742" y="500743"/>
                    </a:cubicBezTo>
                    <a:cubicBezTo>
                      <a:pt x="859971" y="522514"/>
                      <a:pt x="786492" y="541564"/>
                      <a:pt x="767442" y="566057"/>
                    </a:cubicBezTo>
                    <a:cubicBezTo>
                      <a:pt x="748392" y="590550"/>
                      <a:pt x="789214" y="650422"/>
                      <a:pt x="767442" y="647700"/>
                    </a:cubicBezTo>
                    <a:cubicBezTo>
                      <a:pt x="745671" y="644979"/>
                      <a:pt x="677634" y="566057"/>
                      <a:pt x="636813" y="549728"/>
                    </a:cubicBezTo>
                    <a:cubicBezTo>
                      <a:pt x="595992" y="533399"/>
                      <a:pt x="544284" y="552449"/>
                      <a:pt x="522513" y="549728"/>
                    </a:cubicBezTo>
                    <a:cubicBezTo>
                      <a:pt x="500742" y="547007"/>
                      <a:pt x="536121" y="547007"/>
                      <a:pt x="506185" y="533400"/>
                    </a:cubicBezTo>
                    <a:cubicBezTo>
                      <a:pt x="476249" y="519793"/>
                      <a:pt x="383720" y="487136"/>
                      <a:pt x="342899" y="468086"/>
                    </a:cubicBezTo>
                    <a:cubicBezTo>
                      <a:pt x="302078" y="449036"/>
                      <a:pt x="315685" y="397329"/>
                      <a:pt x="261256" y="419100"/>
                    </a:cubicBezTo>
                    <a:cubicBezTo>
                      <a:pt x="206828" y="440871"/>
                      <a:pt x="32656" y="525236"/>
                      <a:pt x="16328" y="598714"/>
                    </a:cubicBezTo>
                    <a:cubicBezTo>
                      <a:pt x="0" y="672192"/>
                      <a:pt x="122464" y="830035"/>
                      <a:pt x="163285" y="859971"/>
                    </a:cubicBezTo>
                    <a:cubicBezTo>
                      <a:pt x="204106" y="889907"/>
                      <a:pt x="234042" y="781049"/>
                      <a:pt x="261256" y="778328"/>
                    </a:cubicBezTo>
                    <a:cubicBezTo>
                      <a:pt x="288470" y="775607"/>
                      <a:pt x="302077" y="805543"/>
                      <a:pt x="326570" y="843643"/>
                    </a:cubicBezTo>
                    <a:cubicBezTo>
                      <a:pt x="351063" y="881743"/>
                      <a:pt x="367391" y="955221"/>
                      <a:pt x="408213" y="1006928"/>
                    </a:cubicBezTo>
                    <a:cubicBezTo>
                      <a:pt x="449035" y="1058635"/>
                      <a:pt x="495299" y="1121229"/>
                      <a:pt x="571499" y="1153886"/>
                    </a:cubicBezTo>
                    <a:cubicBezTo>
                      <a:pt x="647699" y="1186543"/>
                      <a:pt x="789213" y="1189264"/>
                      <a:pt x="865413" y="1202871"/>
                    </a:cubicBezTo>
                    <a:cubicBezTo>
                      <a:pt x="941613" y="1216478"/>
                      <a:pt x="976992" y="1260021"/>
                      <a:pt x="1028699" y="1235528"/>
                    </a:cubicBezTo>
                    <a:cubicBezTo>
                      <a:pt x="1080406" y="1211035"/>
                      <a:pt x="1142999" y="1110342"/>
                      <a:pt x="1175656" y="1055914"/>
                    </a:cubicBezTo>
                    <a:cubicBezTo>
                      <a:pt x="1208313" y="1001486"/>
                      <a:pt x="1213756" y="952500"/>
                      <a:pt x="1224642" y="908957"/>
                    </a:cubicBezTo>
                    <a:cubicBezTo>
                      <a:pt x="1235528" y="865414"/>
                      <a:pt x="1219199" y="838200"/>
                      <a:pt x="1240970" y="794657"/>
                    </a:cubicBezTo>
                    <a:cubicBezTo>
                      <a:pt x="1262741" y="751114"/>
                      <a:pt x="1336220" y="680357"/>
                      <a:pt x="1355270" y="647700"/>
                    </a:cubicBezTo>
                    <a:cubicBezTo>
                      <a:pt x="1374320" y="615043"/>
                      <a:pt x="1336220" y="631371"/>
                      <a:pt x="1355270" y="598714"/>
                    </a:cubicBezTo>
                    <a:cubicBezTo>
                      <a:pt x="1374320" y="566057"/>
                      <a:pt x="1423306" y="478971"/>
                      <a:pt x="1469570" y="451757"/>
                    </a:cubicBezTo>
                    <a:cubicBezTo>
                      <a:pt x="1515834" y="424543"/>
                      <a:pt x="1583870" y="443592"/>
                      <a:pt x="1632856" y="435428"/>
                    </a:cubicBezTo>
                    <a:cubicBezTo>
                      <a:pt x="1681842" y="427264"/>
                      <a:pt x="1714499" y="408214"/>
                      <a:pt x="1763485" y="402771"/>
                    </a:cubicBezTo>
                    <a:cubicBezTo>
                      <a:pt x="1812471" y="397328"/>
                      <a:pt x="1883227" y="394607"/>
                      <a:pt x="1926770" y="402771"/>
                    </a:cubicBezTo>
                    <a:cubicBezTo>
                      <a:pt x="1970313" y="410935"/>
                      <a:pt x="2000249" y="424543"/>
                      <a:pt x="2024742" y="451757"/>
                    </a:cubicBezTo>
                    <a:cubicBezTo>
                      <a:pt x="2049235" y="478971"/>
                      <a:pt x="2024742" y="533400"/>
                      <a:pt x="2073728" y="566057"/>
                    </a:cubicBezTo>
                    <a:cubicBezTo>
                      <a:pt x="2122714" y="598714"/>
                      <a:pt x="2258785" y="617764"/>
                      <a:pt x="2318656" y="647700"/>
                    </a:cubicBezTo>
                    <a:cubicBezTo>
                      <a:pt x="2378527" y="677636"/>
                      <a:pt x="2381249" y="723900"/>
                      <a:pt x="2432956" y="745671"/>
                    </a:cubicBezTo>
                    <a:cubicBezTo>
                      <a:pt x="2484663" y="767442"/>
                      <a:pt x="2539092" y="770164"/>
                      <a:pt x="2628899" y="778328"/>
                    </a:cubicBezTo>
                    <a:cubicBezTo>
                      <a:pt x="2718706" y="786492"/>
                      <a:pt x="2901042" y="816428"/>
                      <a:pt x="2971799" y="794657"/>
                    </a:cubicBezTo>
                    <a:cubicBezTo>
                      <a:pt x="3042556" y="772886"/>
                      <a:pt x="3053442" y="696686"/>
                      <a:pt x="3053442" y="647700"/>
                    </a:cubicBezTo>
                    <a:cubicBezTo>
                      <a:pt x="3053442" y="598714"/>
                      <a:pt x="2971799" y="500743"/>
                      <a:pt x="2971799" y="500743"/>
                    </a:cubicBezTo>
                    <a:lnTo>
                      <a:pt x="2890156" y="337457"/>
                    </a:lnTo>
                    <a:close/>
                  </a:path>
                </a:pathLst>
              </a:cu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7256329" y="4338935"/>
                <a:ext cx="1963871" cy="461665"/>
              </a:xfrm>
              <a:prstGeom prst="rect">
                <a:avLst/>
              </a:prstGeom>
              <a:noFill/>
            </p:spPr>
            <p:txBody>
              <a:bodyPr wrap="none" rtlCol="0">
                <a:spAutoFit/>
              </a:bodyPr>
              <a:lstStyle/>
              <a:p>
                <a:r>
                  <a:rPr lang="en-US" sz="2400" b="1" u="sng" dirty="0" smtClean="0"/>
                  <a:t>Chaco Culture</a:t>
                </a:r>
                <a:endParaRPr lang="en-US" sz="2400" b="1" u="sng" dirty="0"/>
              </a:p>
            </p:txBody>
          </p:sp>
          <p:sp>
            <p:nvSpPr>
              <p:cNvPr id="38" name="TextBox 37"/>
              <p:cNvSpPr txBox="1"/>
              <p:nvPr/>
            </p:nvSpPr>
            <p:spPr>
              <a:xfrm>
                <a:off x="7264563" y="3801070"/>
                <a:ext cx="1650837" cy="461665"/>
              </a:xfrm>
              <a:prstGeom prst="rect">
                <a:avLst/>
              </a:prstGeom>
              <a:noFill/>
            </p:spPr>
            <p:txBody>
              <a:bodyPr wrap="none" rtlCol="0">
                <a:spAutoFit/>
              </a:bodyPr>
              <a:lstStyle/>
              <a:p>
                <a:r>
                  <a:rPr lang="en-US" sz="2400" b="1" u="sng" dirty="0" smtClean="0"/>
                  <a:t>Aztec Ruins</a:t>
                </a:r>
                <a:endParaRPr lang="en-US" sz="2400" b="1" u="sng" dirty="0"/>
              </a:p>
            </p:txBody>
          </p:sp>
          <p:sp useBgFill="1">
            <p:nvSpPr>
              <p:cNvPr id="39" name="TextBox 38"/>
              <p:cNvSpPr txBox="1"/>
              <p:nvPr/>
            </p:nvSpPr>
            <p:spPr>
              <a:xfrm>
                <a:off x="6507316" y="3272135"/>
                <a:ext cx="2636684" cy="461665"/>
              </a:xfrm>
              <a:prstGeom prst="rect">
                <a:avLst/>
              </a:prstGeom>
            </p:spPr>
            <p:txBody>
              <a:bodyPr wrap="none" rtlCol="0">
                <a:spAutoFit/>
              </a:bodyPr>
              <a:lstStyle/>
              <a:p>
                <a:r>
                  <a:rPr lang="en-US" sz="2400" b="1" u="sng" dirty="0" smtClean="0"/>
                  <a:t>Canyon of Ancients</a:t>
                </a:r>
                <a:endParaRPr lang="en-US" sz="2400" b="1" u="sng" dirty="0"/>
              </a:p>
            </p:txBody>
          </p:sp>
          <p:sp useBgFill="1">
            <p:nvSpPr>
              <p:cNvPr id="40" name="TextBox 39"/>
              <p:cNvSpPr txBox="1"/>
              <p:nvPr/>
            </p:nvSpPr>
            <p:spPr>
              <a:xfrm>
                <a:off x="3733800" y="4114800"/>
                <a:ext cx="1386470" cy="461665"/>
              </a:xfrm>
              <a:prstGeom prst="rect">
                <a:avLst/>
              </a:prstGeom>
            </p:spPr>
            <p:txBody>
              <a:bodyPr wrap="none" rtlCol="0">
                <a:spAutoFit/>
              </a:bodyPr>
              <a:lstStyle/>
              <a:p>
                <a:r>
                  <a:rPr lang="en-US" sz="2400" b="1" u="sng" dirty="0" smtClean="0"/>
                  <a:t>Escalante</a:t>
                </a:r>
                <a:endParaRPr lang="en-US" sz="2400" b="1" u="sng" dirty="0"/>
              </a:p>
            </p:txBody>
          </p:sp>
          <p:sp>
            <p:nvSpPr>
              <p:cNvPr id="41" name="TextBox 40"/>
              <p:cNvSpPr txBox="1"/>
              <p:nvPr/>
            </p:nvSpPr>
            <p:spPr>
              <a:xfrm>
                <a:off x="7329977" y="2510135"/>
                <a:ext cx="1814023" cy="461665"/>
              </a:xfrm>
              <a:prstGeom prst="rect">
                <a:avLst/>
              </a:prstGeom>
              <a:noFill/>
            </p:spPr>
            <p:txBody>
              <a:bodyPr wrap="none" rtlCol="0">
                <a:spAutoFit/>
              </a:bodyPr>
              <a:lstStyle/>
              <a:p>
                <a:r>
                  <a:rPr lang="en-US" sz="2400" b="1" u="sng" dirty="0" err="1" smtClean="0"/>
                  <a:t>Canyonlands</a:t>
                </a:r>
                <a:endParaRPr lang="en-US" sz="2400" b="1" u="sng" dirty="0"/>
              </a:p>
            </p:txBody>
          </p:sp>
          <p:sp>
            <p:nvSpPr>
              <p:cNvPr id="42" name="TextBox 41"/>
              <p:cNvSpPr txBox="1"/>
              <p:nvPr/>
            </p:nvSpPr>
            <p:spPr>
              <a:xfrm>
                <a:off x="7315200" y="2052935"/>
                <a:ext cx="1047531" cy="461665"/>
              </a:xfrm>
              <a:prstGeom prst="rect">
                <a:avLst/>
              </a:prstGeom>
              <a:noFill/>
            </p:spPr>
            <p:txBody>
              <a:bodyPr wrap="none" rtlCol="0">
                <a:spAutoFit/>
              </a:bodyPr>
              <a:lstStyle/>
              <a:p>
                <a:r>
                  <a:rPr lang="en-US" sz="2400" b="1" u="sng" dirty="0" smtClean="0"/>
                  <a:t>Arches</a:t>
                </a:r>
                <a:endParaRPr lang="en-US" sz="2400" b="1" u="sng" dirty="0"/>
              </a:p>
            </p:txBody>
          </p:sp>
          <p:sp useBgFill="1">
            <p:nvSpPr>
              <p:cNvPr id="43" name="TextBox 42"/>
              <p:cNvSpPr txBox="1"/>
              <p:nvPr/>
            </p:nvSpPr>
            <p:spPr>
              <a:xfrm>
                <a:off x="-76200" y="2281535"/>
                <a:ext cx="1729833" cy="461665"/>
              </a:xfrm>
              <a:prstGeom prst="rect">
                <a:avLst/>
              </a:prstGeom>
            </p:spPr>
            <p:txBody>
              <a:bodyPr wrap="none" rtlCol="0">
                <a:spAutoFit/>
              </a:bodyPr>
              <a:lstStyle/>
              <a:p>
                <a:r>
                  <a:rPr lang="en-US" sz="2400" b="1" u="sng" dirty="0" smtClean="0"/>
                  <a:t>Capitol Reef</a:t>
                </a:r>
                <a:endParaRPr lang="en-US" sz="2400" b="1" u="sng" dirty="0"/>
              </a:p>
            </p:txBody>
          </p:sp>
          <p:sp useBgFill="1">
            <p:nvSpPr>
              <p:cNvPr id="44" name="TextBox 43"/>
              <p:cNvSpPr txBox="1"/>
              <p:nvPr/>
            </p:nvSpPr>
            <p:spPr>
              <a:xfrm>
                <a:off x="0" y="3200400"/>
                <a:ext cx="1910844" cy="461665"/>
              </a:xfrm>
              <a:prstGeom prst="rect">
                <a:avLst/>
              </a:prstGeom>
            </p:spPr>
            <p:txBody>
              <a:bodyPr wrap="none" rtlCol="0">
                <a:spAutoFit/>
              </a:bodyPr>
              <a:lstStyle/>
              <a:p>
                <a:r>
                  <a:rPr lang="en-US" sz="2400" b="1" u="sng" dirty="0" smtClean="0"/>
                  <a:t>Bryce Canyon</a:t>
                </a:r>
                <a:endParaRPr lang="en-US" sz="2400" b="1" u="sng" dirty="0"/>
              </a:p>
            </p:txBody>
          </p:sp>
          <p:sp>
            <p:nvSpPr>
              <p:cNvPr id="45" name="TextBox 44"/>
              <p:cNvSpPr txBox="1"/>
              <p:nvPr/>
            </p:nvSpPr>
            <p:spPr>
              <a:xfrm>
                <a:off x="786298" y="3729335"/>
                <a:ext cx="737702" cy="461665"/>
              </a:xfrm>
              <a:prstGeom prst="rect">
                <a:avLst/>
              </a:prstGeom>
              <a:noFill/>
            </p:spPr>
            <p:txBody>
              <a:bodyPr wrap="none" rtlCol="0">
                <a:spAutoFit/>
              </a:bodyPr>
              <a:lstStyle/>
              <a:p>
                <a:r>
                  <a:rPr lang="en-US" sz="2400" b="1" u="sng" dirty="0" smtClean="0"/>
                  <a:t>Zion</a:t>
                </a:r>
                <a:endParaRPr lang="en-US" sz="2400" b="1" u="sng" dirty="0"/>
              </a:p>
            </p:txBody>
          </p:sp>
          <p:sp useBgFill="1">
            <p:nvSpPr>
              <p:cNvPr id="46" name="TextBox 45"/>
              <p:cNvSpPr txBox="1"/>
              <p:nvPr/>
            </p:nvSpPr>
            <p:spPr>
              <a:xfrm>
                <a:off x="0" y="4415135"/>
                <a:ext cx="1982017" cy="461665"/>
              </a:xfrm>
              <a:prstGeom prst="rect">
                <a:avLst/>
              </a:prstGeom>
            </p:spPr>
            <p:txBody>
              <a:bodyPr wrap="none" rtlCol="0">
                <a:spAutoFit/>
              </a:bodyPr>
              <a:lstStyle/>
              <a:p>
                <a:r>
                  <a:rPr lang="en-US" sz="2400" b="1" u="sng" dirty="0" smtClean="0"/>
                  <a:t>Grand Canyon</a:t>
                </a:r>
                <a:endParaRPr lang="en-US" sz="2400" b="1" u="sng" dirty="0"/>
              </a:p>
            </p:txBody>
          </p:sp>
          <p:sp>
            <p:nvSpPr>
              <p:cNvPr id="47" name="Freeform 46"/>
              <p:cNvSpPr/>
              <p:nvPr/>
            </p:nvSpPr>
            <p:spPr>
              <a:xfrm>
                <a:off x="5709557" y="4490357"/>
                <a:ext cx="854529" cy="2334986"/>
              </a:xfrm>
              <a:custGeom>
                <a:avLst/>
                <a:gdLst>
                  <a:gd name="connsiteX0" fmla="*/ 854529 w 854529"/>
                  <a:gd name="connsiteY0" fmla="*/ 2334986 h 2334986"/>
                  <a:gd name="connsiteX1" fmla="*/ 642257 w 854529"/>
                  <a:gd name="connsiteY1" fmla="*/ 2122714 h 2334986"/>
                  <a:gd name="connsiteX2" fmla="*/ 511629 w 854529"/>
                  <a:gd name="connsiteY2" fmla="*/ 1910443 h 2334986"/>
                  <a:gd name="connsiteX3" fmla="*/ 70757 w 854529"/>
                  <a:gd name="connsiteY3" fmla="*/ 424543 h 2334986"/>
                  <a:gd name="connsiteX4" fmla="*/ 87086 w 854529"/>
                  <a:gd name="connsiteY4" fmla="*/ 0 h 23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529" h="2334986">
                    <a:moveTo>
                      <a:pt x="854529" y="2334986"/>
                    </a:moveTo>
                    <a:cubicBezTo>
                      <a:pt x="776968" y="2264228"/>
                      <a:pt x="699407" y="2193471"/>
                      <a:pt x="642257" y="2122714"/>
                    </a:cubicBezTo>
                    <a:cubicBezTo>
                      <a:pt x="585107" y="2051957"/>
                      <a:pt x="606879" y="2193472"/>
                      <a:pt x="511629" y="1910443"/>
                    </a:cubicBezTo>
                    <a:cubicBezTo>
                      <a:pt x="416379" y="1627415"/>
                      <a:pt x="141514" y="742950"/>
                      <a:pt x="70757" y="424543"/>
                    </a:cubicBezTo>
                    <a:cubicBezTo>
                      <a:pt x="0" y="106136"/>
                      <a:pt x="43543" y="53068"/>
                      <a:pt x="87086" y="0"/>
                    </a:cubicBezTo>
                  </a:path>
                </a:pathLst>
              </a:custGeom>
              <a:ln w="76200">
                <a:solidFill>
                  <a:srgbClr val="FF0000"/>
                </a:solidFill>
                <a:prstDash val="sysDot"/>
              </a:ln>
              <a:effectLst>
                <a:outerShdw dist="50800" dir="3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812971" y="3810000"/>
                <a:ext cx="130629" cy="631371"/>
              </a:xfrm>
              <a:custGeom>
                <a:avLst/>
                <a:gdLst>
                  <a:gd name="connsiteX0" fmla="*/ 0 w 65315"/>
                  <a:gd name="connsiteY0" fmla="*/ 489857 h 489857"/>
                  <a:gd name="connsiteX1" fmla="*/ 32658 w 65315"/>
                  <a:gd name="connsiteY1" fmla="*/ 277586 h 489857"/>
                  <a:gd name="connsiteX2" fmla="*/ 65315 w 65315"/>
                  <a:gd name="connsiteY2" fmla="*/ 0 h 489857"/>
                </a:gdLst>
                <a:ahLst/>
                <a:cxnLst>
                  <a:cxn ang="0">
                    <a:pos x="connsiteX0" y="connsiteY0"/>
                  </a:cxn>
                  <a:cxn ang="0">
                    <a:pos x="connsiteX1" y="connsiteY1"/>
                  </a:cxn>
                  <a:cxn ang="0">
                    <a:pos x="connsiteX2" y="connsiteY2"/>
                  </a:cxn>
                </a:cxnLst>
                <a:rect l="l" t="t" r="r" b="b"/>
                <a:pathLst>
                  <a:path w="65315" h="489857">
                    <a:moveTo>
                      <a:pt x="0" y="489857"/>
                    </a:moveTo>
                    <a:cubicBezTo>
                      <a:pt x="10886" y="424543"/>
                      <a:pt x="21772" y="359229"/>
                      <a:pt x="32658" y="277586"/>
                    </a:cubicBezTo>
                    <a:cubicBezTo>
                      <a:pt x="43544" y="195943"/>
                      <a:pt x="57151" y="48986"/>
                      <a:pt x="65315" y="0"/>
                    </a:cubicBezTo>
                  </a:path>
                </a:pathLst>
              </a:custGeom>
              <a:ln w="76200">
                <a:solidFill>
                  <a:srgbClr val="FF0000"/>
                </a:solidFill>
                <a:prstDash val="sysDot"/>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5780314" y="3657600"/>
                <a:ext cx="81643" cy="146957"/>
              </a:xfrm>
              <a:custGeom>
                <a:avLst/>
                <a:gdLst>
                  <a:gd name="connsiteX0" fmla="*/ 81643 w 81643"/>
                  <a:gd name="connsiteY0" fmla="*/ 146957 h 146957"/>
                  <a:gd name="connsiteX1" fmla="*/ 0 w 81643"/>
                  <a:gd name="connsiteY1" fmla="*/ 0 h 146957"/>
                </a:gdLst>
                <a:ahLst/>
                <a:cxnLst>
                  <a:cxn ang="0">
                    <a:pos x="connsiteX0" y="connsiteY0"/>
                  </a:cxn>
                  <a:cxn ang="0">
                    <a:pos x="connsiteX1" y="connsiteY1"/>
                  </a:cxn>
                </a:cxnLst>
                <a:rect l="l" t="t" r="r" b="b"/>
                <a:pathLst>
                  <a:path w="81643" h="146957">
                    <a:moveTo>
                      <a:pt x="81643" y="146957"/>
                    </a:moveTo>
                    <a:cubicBezTo>
                      <a:pt x="48986" y="100693"/>
                      <a:pt x="16329" y="54429"/>
                      <a:pt x="0" y="0"/>
                    </a:cubicBezTo>
                  </a:path>
                </a:pathLst>
              </a:custGeom>
              <a:ln w="76200">
                <a:solidFill>
                  <a:srgbClr val="FF0000"/>
                </a:solidFill>
                <a:prstDash val="sysDot"/>
              </a:ln>
              <a:effectLst>
                <a:outerShdw blurRad="50800" dist="50800" dir="3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3771900" y="3532414"/>
                <a:ext cx="2035628" cy="484414"/>
              </a:xfrm>
              <a:custGeom>
                <a:avLst/>
                <a:gdLst>
                  <a:gd name="connsiteX0" fmla="*/ 1975757 w 2035628"/>
                  <a:gd name="connsiteY0" fmla="*/ 108857 h 484414"/>
                  <a:gd name="connsiteX1" fmla="*/ 1975757 w 2035628"/>
                  <a:gd name="connsiteY1" fmla="*/ 10886 h 484414"/>
                  <a:gd name="connsiteX2" fmla="*/ 1616529 w 2035628"/>
                  <a:gd name="connsiteY2" fmla="*/ 43543 h 484414"/>
                  <a:gd name="connsiteX3" fmla="*/ 1224643 w 2035628"/>
                  <a:gd name="connsiteY3" fmla="*/ 125186 h 484414"/>
                  <a:gd name="connsiteX4" fmla="*/ 832757 w 2035628"/>
                  <a:gd name="connsiteY4" fmla="*/ 239486 h 484414"/>
                  <a:gd name="connsiteX5" fmla="*/ 571500 w 2035628"/>
                  <a:gd name="connsiteY5" fmla="*/ 239486 h 484414"/>
                  <a:gd name="connsiteX6" fmla="*/ 65314 w 2035628"/>
                  <a:gd name="connsiteY6" fmla="*/ 468086 h 484414"/>
                  <a:gd name="connsiteX7" fmla="*/ 179614 w 2035628"/>
                  <a:gd name="connsiteY7" fmla="*/ 337457 h 484414"/>
                  <a:gd name="connsiteX8" fmla="*/ 244929 w 2035628"/>
                  <a:gd name="connsiteY8" fmla="*/ 239486 h 48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628" h="484414">
                    <a:moveTo>
                      <a:pt x="1975757" y="108857"/>
                    </a:moveTo>
                    <a:cubicBezTo>
                      <a:pt x="2005692" y="65314"/>
                      <a:pt x="2035628" y="21772"/>
                      <a:pt x="1975757" y="10886"/>
                    </a:cubicBezTo>
                    <a:cubicBezTo>
                      <a:pt x="1915886" y="0"/>
                      <a:pt x="1741715" y="24493"/>
                      <a:pt x="1616529" y="43543"/>
                    </a:cubicBezTo>
                    <a:cubicBezTo>
                      <a:pt x="1491343" y="62593"/>
                      <a:pt x="1355271" y="92529"/>
                      <a:pt x="1224643" y="125186"/>
                    </a:cubicBezTo>
                    <a:cubicBezTo>
                      <a:pt x="1094015" y="157843"/>
                      <a:pt x="941614" y="220436"/>
                      <a:pt x="832757" y="239486"/>
                    </a:cubicBezTo>
                    <a:cubicBezTo>
                      <a:pt x="723900" y="258536"/>
                      <a:pt x="699407" y="201386"/>
                      <a:pt x="571500" y="239486"/>
                    </a:cubicBezTo>
                    <a:cubicBezTo>
                      <a:pt x="443593" y="277586"/>
                      <a:pt x="130628" y="451758"/>
                      <a:pt x="65314" y="468086"/>
                    </a:cubicBezTo>
                    <a:cubicBezTo>
                      <a:pt x="0" y="484414"/>
                      <a:pt x="149678" y="375557"/>
                      <a:pt x="179614" y="337457"/>
                    </a:cubicBezTo>
                    <a:cubicBezTo>
                      <a:pt x="209550" y="299357"/>
                      <a:pt x="227239" y="269421"/>
                      <a:pt x="244929" y="239486"/>
                    </a:cubicBezTo>
                  </a:path>
                </a:pathLst>
              </a:custGeom>
              <a:ln w="76200">
                <a:solidFill>
                  <a:srgbClr val="FF0000"/>
                </a:solidFill>
                <a:prstDash val="sysDot"/>
              </a:ln>
              <a:effectLst>
                <a:outerShdw dist="50800" dir="9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3984171" y="2694214"/>
                <a:ext cx="1028700" cy="1028700"/>
              </a:xfrm>
              <a:custGeom>
                <a:avLst/>
                <a:gdLst>
                  <a:gd name="connsiteX0" fmla="*/ 0 w 1028700"/>
                  <a:gd name="connsiteY0" fmla="*/ 1028700 h 1028700"/>
                  <a:gd name="connsiteX1" fmla="*/ 310243 w 1028700"/>
                  <a:gd name="connsiteY1" fmla="*/ 800100 h 1028700"/>
                  <a:gd name="connsiteX2" fmla="*/ 440872 w 1028700"/>
                  <a:gd name="connsiteY2" fmla="*/ 522515 h 1028700"/>
                  <a:gd name="connsiteX3" fmla="*/ 816429 w 1028700"/>
                  <a:gd name="connsiteY3" fmla="*/ 342900 h 1028700"/>
                  <a:gd name="connsiteX4" fmla="*/ 1028700 w 1028700"/>
                  <a:gd name="connsiteY4" fmla="*/ 0 h 1028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 h="1028700">
                    <a:moveTo>
                      <a:pt x="0" y="1028700"/>
                    </a:moveTo>
                    <a:cubicBezTo>
                      <a:pt x="118382" y="956582"/>
                      <a:pt x="236764" y="884464"/>
                      <a:pt x="310243" y="800100"/>
                    </a:cubicBezTo>
                    <a:cubicBezTo>
                      <a:pt x="383722" y="715736"/>
                      <a:pt x="356508" y="598715"/>
                      <a:pt x="440872" y="522515"/>
                    </a:cubicBezTo>
                    <a:cubicBezTo>
                      <a:pt x="525236" y="446315"/>
                      <a:pt x="718458" y="429986"/>
                      <a:pt x="816429" y="342900"/>
                    </a:cubicBezTo>
                    <a:cubicBezTo>
                      <a:pt x="914400" y="255814"/>
                      <a:pt x="971550" y="127907"/>
                      <a:pt x="1028700" y="0"/>
                    </a:cubicBezTo>
                  </a:path>
                </a:pathLst>
              </a:custGeom>
              <a:ln w="76200">
                <a:solidFill>
                  <a:srgbClr val="FF0000"/>
                </a:solidFill>
                <a:prstDash val="sysDot"/>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3886200" y="2296886"/>
                <a:ext cx="898071" cy="234043"/>
              </a:xfrm>
              <a:custGeom>
                <a:avLst/>
                <a:gdLst>
                  <a:gd name="connsiteX0" fmla="*/ 898071 w 898071"/>
                  <a:gd name="connsiteY0" fmla="*/ 119743 h 234043"/>
                  <a:gd name="connsiteX1" fmla="*/ 489857 w 898071"/>
                  <a:gd name="connsiteY1" fmla="*/ 103414 h 234043"/>
                  <a:gd name="connsiteX2" fmla="*/ 130629 w 898071"/>
                  <a:gd name="connsiteY2" fmla="*/ 21771 h 234043"/>
                  <a:gd name="connsiteX3" fmla="*/ 0 w 898071"/>
                  <a:gd name="connsiteY3" fmla="*/ 234043 h 234043"/>
                </a:gdLst>
                <a:ahLst/>
                <a:cxnLst>
                  <a:cxn ang="0">
                    <a:pos x="connsiteX0" y="connsiteY0"/>
                  </a:cxn>
                  <a:cxn ang="0">
                    <a:pos x="connsiteX1" y="connsiteY1"/>
                  </a:cxn>
                  <a:cxn ang="0">
                    <a:pos x="connsiteX2" y="connsiteY2"/>
                  </a:cxn>
                  <a:cxn ang="0">
                    <a:pos x="connsiteX3" y="connsiteY3"/>
                  </a:cxn>
                </a:cxnLst>
                <a:rect l="l" t="t" r="r" b="b"/>
                <a:pathLst>
                  <a:path w="898071" h="234043">
                    <a:moveTo>
                      <a:pt x="898071" y="119743"/>
                    </a:moveTo>
                    <a:cubicBezTo>
                      <a:pt x="757917" y="119743"/>
                      <a:pt x="617764" y="119743"/>
                      <a:pt x="489857" y="103414"/>
                    </a:cubicBezTo>
                    <a:cubicBezTo>
                      <a:pt x="361950" y="87085"/>
                      <a:pt x="212272" y="0"/>
                      <a:pt x="130629" y="21771"/>
                    </a:cubicBezTo>
                    <a:cubicBezTo>
                      <a:pt x="48986" y="43542"/>
                      <a:pt x="24493" y="138792"/>
                      <a:pt x="0" y="234043"/>
                    </a:cubicBezTo>
                  </a:path>
                </a:pathLst>
              </a:custGeom>
              <a:ln w="76200">
                <a:solidFill>
                  <a:srgbClr val="FF0000"/>
                </a:solidFill>
                <a:prstDash val="sysDot"/>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3445329" y="2628900"/>
                <a:ext cx="293914" cy="604157"/>
              </a:xfrm>
              <a:custGeom>
                <a:avLst/>
                <a:gdLst>
                  <a:gd name="connsiteX0" fmla="*/ 293914 w 293914"/>
                  <a:gd name="connsiteY0" fmla="*/ 0 h 604157"/>
                  <a:gd name="connsiteX1" fmla="*/ 163285 w 293914"/>
                  <a:gd name="connsiteY1" fmla="*/ 228600 h 604157"/>
                  <a:gd name="connsiteX2" fmla="*/ 130628 w 293914"/>
                  <a:gd name="connsiteY2" fmla="*/ 408214 h 604157"/>
                  <a:gd name="connsiteX3" fmla="*/ 0 w 293914"/>
                  <a:gd name="connsiteY3" fmla="*/ 604157 h 604157"/>
                </a:gdLst>
                <a:ahLst/>
                <a:cxnLst>
                  <a:cxn ang="0">
                    <a:pos x="connsiteX0" y="connsiteY0"/>
                  </a:cxn>
                  <a:cxn ang="0">
                    <a:pos x="connsiteX1" y="connsiteY1"/>
                  </a:cxn>
                  <a:cxn ang="0">
                    <a:pos x="connsiteX2" y="connsiteY2"/>
                  </a:cxn>
                  <a:cxn ang="0">
                    <a:pos x="connsiteX3" y="connsiteY3"/>
                  </a:cxn>
                </a:cxnLst>
                <a:rect l="l" t="t" r="r" b="b"/>
                <a:pathLst>
                  <a:path w="293914" h="604157">
                    <a:moveTo>
                      <a:pt x="293914" y="0"/>
                    </a:moveTo>
                    <a:cubicBezTo>
                      <a:pt x="242206" y="80282"/>
                      <a:pt x="190499" y="160564"/>
                      <a:pt x="163285" y="228600"/>
                    </a:cubicBezTo>
                    <a:cubicBezTo>
                      <a:pt x="136071" y="296636"/>
                      <a:pt x="157842" y="345621"/>
                      <a:pt x="130628" y="408214"/>
                    </a:cubicBezTo>
                    <a:cubicBezTo>
                      <a:pt x="103414" y="470807"/>
                      <a:pt x="51707" y="537482"/>
                      <a:pt x="0" y="604157"/>
                    </a:cubicBezTo>
                  </a:path>
                </a:pathLst>
              </a:custGeom>
              <a:ln w="76200">
                <a:solidFill>
                  <a:srgbClr val="FF0000"/>
                </a:solidFill>
                <a:prstDash val="sysDot"/>
              </a:ln>
              <a:effectLst>
                <a:outerShdw dist="50800" dir="78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2873829" y="3363686"/>
                <a:ext cx="326571" cy="293914"/>
              </a:xfrm>
              <a:custGeom>
                <a:avLst/>
                <a:gdLst>
                  <a:gd name="connsiteX0" fmla="*/ 326571 w 326571"/>
                  <a:gd name="connsiteY0" fmla="*/ 0 h 293914"/>
                  <a:gd name="connsiteX1" fmla="*/ 179614 w 326571"/>
                  <a:gd name="connsiteY1" fmla="*/ 244928 h 293914"/>
                  <a:gd name="connsiteX2" fmla="*/ 0 w 326571"/>
                  <a:gd name="connsiteY2" fmla="*/ 293914 h 293914"/>
                </a:gdLst>
                <a:ahLst/>
                <a:cxnLst>
                  <a:cxn ang="0">
                    <a:pos x="connsiteX0" y="connsiteY0"/>
                  </a:cxn>
                  <a:cxn ang="0">
                    <a:pos x="connsiteX1" y="connsiteY1"/>
                  </a:cxn>
                  <a:cxn ang="0">
                    <a:pos x="connsiteX2" y="connsiteY2"/>
                  </a:cxn>
                </a:cxnLst>
                <a:rect l="l" t="t" r="r" b="b"/>
                <a:pathLst>
                  <a:path w="326571" h="293914">
                    <a:moveTo>
                      <a:pt x="326571" y="0"/>
                    </a:moveTo>
                    <a:cubicBezTo>
                      <a:pt x="280306" y="97971"/>
                      <a:pt x="234042" y="195942"/>
                      <a:pt x="179614" y="244928"/>
                    </a:cubicBezTo>
                    <a:cubicBezTo>
                      <a:pt x="125186" y="293914"/>
                      <a:pt x="62593" y="293914"/>
                      <a:pt x="0" y="293914"/>
                    </a:cubicBezTo>
                  </a:path>
                </a:pathLst>
              </a:custGeom>
              <a:ln w="76200">
                <a:solidFill>
                  <a:srgbClr val="FF0000"/>
                </a:solidFill>
                <a:prstDash val="sysDot"/>
              </a:ln>
              <a:effectLst>
                <a:outerShdw dist="50800" dir="6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reeform 54"/>
              <p:cNvSpPr/>
              <p:nvPr/>
            </p:nvSpPr>
            <p:spPr>
              <a:xfrm>
                <a:off x="2971800" y="3673929"/>
                <a:ext cx="212271" cy="473528"/>
              </a:xfrm>
              <a:custGeom>
                <a:avLst/>
                <a:gdLst>
                  <a:gd name="connsiteX0" fmla="*/ 0 w 212271"/>
                  <a:gd name="connsiteY0" fmla="*/ 0 h 473528"/>
                  <a:gd name="connsiteX1" fmla="*/ 48986 w 212271"/>
                  <a:gd name="connsiteY1" fmla="*/ 195942 h 473528"/>
                  <a:gd name="connsiteX2" fmla="*/ 212271 w 212271"/>
                  <a:gd name="connsiteY2" fmla="*/ 473528 h 473528"/>
                </a:gdLst>
                <a:ahLst/>
                <a:cxnLst>
                  <a:cxn ang="0">
                    <a:pos x="connsiteX0" y="connsiteY0"/>
                  </a:cxn>
                  <a:cxn ang="0">
                    <a:pos x="connsiteX1" y="connsiteY1"/>
                  </a:cxn>
                  <a:cxn ang="0">
                    <a:pos x="connsiteX2" y="connsiteY2"/>
                  </a:cxn>
                </a:cxnLst>
                <a:rect l="l" t="t" r="r" b="b"/>
                <a:pathLst>
                  <a:path w="212271" h="473528">
                    <a:moveTo>
                      <a:pt x="0" y="0"/>
                    </a:moveTo>
                    <a:cubicBezTo>
                      <a:pt x="6804" y="58510"/>
                      <a:pt x="13608" y="117021"/>
                      <a:pt x="48986" y="195942"/>
                    </a:cubicBezTo>
                    <a:cubicBezTo>
                      <a:pt x="84365" y="274863"/>
                      <a:pt x="148318" y="374195"/>
                      <a:pt x="212271" y="473528"/>
                    </a:cubicBezTo>
                  </a:path>
                </a:pathLst>
              </a:custGeom>
              <a:ln w="76200">
                <a:solidFill>
                  <a:srgbClr val="FF0000"/>
                </a:solidFill>
                <a:prstDash val="sysDot"/>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Freeform 55"/>
              <p:cNvSpPr/>
              <p:nvPr/>
            </p:nvSpPr>
            <p:spPr>
              <a:xfrm>
                <a:off x="3151414" y="4180114"/>
                <a:ext cx="527957" cy="348343"/>
              </a:xfrm>
              <a:custGeom>
                <a:avLst/>
                <a:gdLst>
                  <a:gd name="connsiteX0" fmla="*/ 146957 w 527957"/>
                  <a:gd name="connsiteY0" fmla="*/ 0 h 348343"/>
                  <a:gd name="connsiteX1" fmla="*/ 375557 w 527957"/>
                  <a:gd name="connsiteY1" fmla="*/ 65315 h 348343"/>
                  <a:gd name="connsiteX2" fmla="*/ 506186 w 527957"/>
                  <a:gd name="connsiteY2" fmla="*/ 244929 h 348343"/>
                  <a:gd name="connsiteX3" fmla="*/ 457200 w 527957"/>
                  <a:gd name="connsiteY3" fmla="*/ 326572 h 348343"/>
                  <a:gd name="connsiteX4" fmla="*/ 81643 w 527957"/>
                  <a:gd name="connsiteY4" fmla="*/ 342900 h 348343"/>
                  <a:gd name="connsiteX5" fmla="*/ 0 w 527957"/>
                  <a:gd name="connsiteY5" fmla="*/ 293915 h 34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957" h="348343">
                    <a:moveTo>
                      <a:pt x="146957" y="0"/>
                    </a:moveTo>
                    <a:cubicBezTo>
                      <a:pt x="231321" y="12247"/>
                      <a:pt x="315686" y="24494"/>
                      <a:pt x="375557" y="65315"/>
                    </a:cubicBezTo>
                    <a:cubicBezTo>
                      <a:pt x="435429" y="106137"/>
                      <a:pt x="492579" y="201386"/>
                      <a:pt x="506186" y="244929"/>
                    </a:cubicBezTo>
                    <a:cubicBezTo>
                      <a:pt x="519793" y="288472"/>
                      <a:pt x="527957" y="310244"/>
                      <a:pt x="457200" y="326572"/>
                    </a:cubicBezTo>
                    <a:cubicBezTo>
                      <a:pt x="386443" y="342900"/>
                      <a:pt x="157843" y="348343"/>
                      <a:pt x="81643" y="342900"/>
                    </a:cubicBezTo>
                    <a:cubicBezTo>
                      <a:pt x="5443" y="337457"/>
                      <a:pt x="2721" y="315686"/>
                      <a:pt x="0" y="293915"/>
                    </a:cubicBezTo>
                  </a:path>
                </a:pathLst>
              </a:custGeom>
              <a:ln w="76200">
                <a:solidFill>
                  <a:srgbClr val="FF0000"/>
                </a:solidFill>
                <a:prstDash val="sysDot"/>
              </a:ln>
              <a:effectLst>
                <a:outerShdw dist="50800" dir="78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4898571" y="2476500"/>
                <a:ext cx="97972" cy="250371"/>
              </a:xfrm>
              <a:custGeom>
                <a:avLst/>
                <a:gdLst>
                  <a:gd name="connsiteX0" fmla="*/ 97972 w 97972"/>
                  <a:gd name="connsiteY0" fmla="*/ 250371 h 250371"/>
                  <a:gd name="connsiteX1" fmla="*/ 16329 w 97972"/>
                  <a:gd name="connsiteY1" fmla="*/ 38100 h 250371"/>
                  <a:gd name="connsiteX2" fmla="*/ 0 w 97972"/>
                  <a:gd name="connsiteY2" fmla="*/ 21771 h 250371"/>
                </a:gdLst>
                <a:ahLst/>
                <a:cxnLst>
                  <a:cxn ang="0">
                    <a:pos x="connsiteX0" y="connsiteY0"/>
                  </a:cxn>
                  <a:cxn ang="0">
                    <a:pos x="connsiteX1" y="connsiteY1"/>
                  </a:cxn>
                  <a:cxn ang="0">
                    <a:pos x="connsiteX2" y="connsiteY2"/>
                  </a:cxn>
                </a:cxnLst>
                <a:rect l="l" t="t" r="r" b="b"/>
                <a:pathLst>
                  <a:path w="97972" h="250371">
                    <a:moveTo>
                      <a:pt x="97972" y="250371"/>
                    </a:moveTo>
                    <a:cubicBezTo>
                      <a:pt x="70758" y="179614"/>
                      <a:pt x="32658" y="76200"/>
                      <a:pt x="16329" y="38100"/>
                    </a:cubicBezTo>
                    <a:cubicBezTo>
                      <a:pt x="0" y="0"/>
                      <a:pt x="2721" y="32657"/>
                      <a:pt x="0" y="21771"/>
                    </a:cubicBezTo>
                  </a:path>
                </a:pathLst>
              </a:custGeom>
              <a:ln w="76200">
                <a:solidFill>
                  <a:srgbClr val="FF0000"/>
                </a:solidFill>
                <a:prstDash val="sysDot"/>
              </a:ln>
              <a:effectLst>
                <a:outerShdw dist="50800" dir="3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a:off x="2856452" y="4488110"/>
                <a:ext cx="3166843" cy="2114026"/>
              </a:xfrm>
              <a:custGeom>
                <a:avLst/>
                <a:gdLst>
                  <a:gd name="connsiteX0" fmla="*/ 247475 w 3166843"/>
                  <a:gd name="connsiteY0" fmla="*/ 0 h 2114026"/>
                  <a:gd name="connsiteX1" fmla="*/ 54528 w 3166843"/>
                  <a:gd name="connsiteY1" fmla="*/ 218114 h 2114026"/>
                  <a:gd name="connsiteX2" fmla="*/ 574645 w 3166843"/>
                  <a:gd name="connsiteY2" fmla="*/ 838899 h 2114026"/>
                  <a:gd name="connsiteX3" fmla="*/ 1640047 w 3166843"/>
                  <a:gd name="connsiteY3" fmla="*/ 1317072 h 2114026"/>
                  <a:gd name="connsiteX4" fmla="*/ 2420223 w 3166843"/>
                  <a:gd name="connsiteY4" fmla="*/ 1652631 h 2114026"/>
                  <a:gd name="connsiteX5" fmla="*/ 3166843 w 3166843"/>
                  <a:gd name="connsiteY5" fmla="*/ 2114026 h 2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6843" h="2114026">
                    <a:moveTo>
                      <a:pt x="247475" y="0"/>
                    </a:moveTo>
                    <a:cubicBezTo>
                      <a:pt x="123737" y="39149"/>
                      <a:pt x="0" y="78298"/>
                      <a:pt x="54528" y="218114"/>
                    </a:cubicBezTo>
                    <a:cubicBezTo>
                      <a:pt x="109056" y="357930"/>
                      <a:pt x="310392" y="655739"/>
                      <a:pt x="574645" y="838899"/>
                    </a:cubicBezTo>
                    <a:cubicBezTo>
                      <a:pt x="838898" y="1022059"/>
                      <a:pt x="1332451" y="1181450"/>
                      <a:pt x="1640047" y="1317072"/>
                    </a:cubicBezTo>
                    <a:cubicBezTo>
                      <a:pt x="1947643" y="1452694"/>
                      <a:pt x="2165757" y="1519805"/>
                      <a:pt x="2420223" y="1652631"/>
                    </a:cubicBezTo>
                    <a:cubicBezTo>
                      <a:pt x="2674689" y="1785457"/>
                      <a:pt x="3038212" y="2037127"/>
                      <a:pt x="3166843" y="2114026"/>
                    </a:cubicBezTo>
                  </a:path>
                </a:pathLst>
              </a:custGeom>
              <a:ln w="76200">
                <a:solidFill>
                  <a:srgbClr val="FF0000"/>
                </a:solidFill>
                <a:prstDash val="sysDot"/>
              </a:ln>
              <a:effectLst>
                <a:outerShdw dist="50800" dir="2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useBgFill="1">
        <p:nvSpPr>
          <p:cNvPr id="63" name="Rectangle 62"/>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0" y="0"/>
            <a:ext cx="9144000" cy="830997"/>
          </a:xfrm>
          <a:prstGeom prst="rect">
            <a:avLst/>
          </a:prstGeom>
          <a:noFill/>
        </p:spPr>
        <p:txBody>
          <a:bodyPr wrap="square" rtlCol="0">
            <a:spAutoFit/>
          </a:bodyPr>
          <a:lstStyle/>
          <a:p>
            <a:pPr algn="ctr"/>
            <a:r>
              <a:rPr lang="en-US" sz="48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rPr>
              <a:t>Week  6 –  Future of the Plateau</a:t>
            </a:r>
          </a:p>
        </p:txBody>
      </p:sp>
      <p:sp>
        <p:nvSpPr>
          <p:cNvPr id="23" name="TextBox 22"/>
          <p:cNvSpPr txBox="1"/>
          <p:nvPr/>
        </p:nvSpPr>
        <p:spPr>
          <a:xfrm>
            <a:off x="228600" y="2398455"/>
            <a:ext cx="9144000" cy="2554545"/>
          </a:xfrm>
          <a:prstGeom prst="rect">
            <a:avLst/>
          </a:prstGeom>
          <a:noFill/>
        </p:spPr>
        <p:txBody>
          <a:bodyPr wrap="square" rtlCol="0">
            <a:spAutoFit/>
          </a:bodyPr>
          <a:lstStyle/>
          <a:p>
            <a:pPr>
              <a:buFontTx/>
              <a:buChar char="-"/>
            </a:pPr>
            <a:r>
              <a:rPr lang="en-US" sz="3600" b="1" dirty="0" smtClean="0">
                <a:solidFill>
                  <a:schemeClr val="accent6">
                    <a:lumMod val="50000"/>
                  </a:schemeClr>
                </a:solidFill>
                <a:effectLst>
                  <a:outerShdw dist="38100" dir="7200000" algn="ctr" rotWithShape="0">
                    <a:schemeClr val="tx1"/>
                  </a:outerShdw>
                </a:effectLst>
                <a:latin typeface="Arial" pitchFamily="34" charset="0"/>
                <a:cs typeface="Arial" pitchFamily="34" charset="0"/>
              </a:rPr>
              <a:t> </a:t>
            </a:r>
            <a:r>
              <a:rPr lang="en-US" sz="4000" b="1" dirty="0" smtClean="0">
                <a:solidFill>
                  <a:schemeClr val="accent6">
                    <a:lumMod val="50000"/>
                  </a:schemeClr>
                </a:solidFill>
                <a:effectLst>
                  <a:outerShdw dist="38100" dir="7200000" algn="ctr" rotWithShape="0">
                    <a:schemeClr val="tx1"/>
                  </a:outerShdw>
                </a:effectLst>
                <a:latin typeface="Arial" pitchFamily="34" charset="0"/>
                <a:cs typeface="Arial" pitchFamily="34" charset="0"/>
              </a:rPr>
              <a:t>The Plateau: Putting It All Together</a:t>
            </a:r>
          </a:p>
          <a:p>
            <a:r>
              <a:rPr lang="en-US" sz="2000" b="1" dirty="0" smtClean="0">
                <a:solidFill>
                  <a:schemeClr val="accent6">
                    <a:lumMod val="50000"/>
                  </a:schemeClr>
                </a:solidFill>
                <a:effectLst>
                  <a:outerShdw dist="38100" dir="7200000" algn="ctr" rotWithShape="0">
                    <a:schemeClr val="tx1"/>
                  </a:outerShdw>
                </a:effectLst>
                <a:latin typeface="Arial" pitchFamily="34" charset="0"/>
                <a:cs typeface="Arial" pitchFamily="34" charset="0"/>
              </a:rPr>
              <a:t>	</a:t>
            </a:r>
          </a:p>
          <a:p>
            <a:pPr>
              <a:buFontTx/>
              <a:buChar char="-"/>
            </a:pPr>
            <a:r>
              <a:rPr lang="en-US" sz="4000" b="1" dirty="0" smtClean="0">
                <a:solidFill>
                  <a:schemeClr val="accent6">
                    <a:lumMod val="50000"/>
                  </a:schemeClr>
                </a:solidFill>
                <a:effectLst>
                  <a:outerShdw dist="38100" dir="7200000" algn="ctr" rotWithShape="0">
                    <a:schemeClr val="tx1"/>
                  </a:outerShdw>
                </a:effectLst>
                <a:latin typeface="Arial" pitchFamily="34" charset="0"/>
                <a:cs typeface="Arial" pitchFamily="34" charset="0"/>
              </a:rPr>
              <a:t> The Plateau: The Future</a:t>
            </a:r>
          </a:p>
          <a:p>
            <a:endParaRPr lang="en-US" sz="2000" b="1" dirty="0" smtClean="0">
              <a:solidFill>
                <a:schemeClr val="accent6">
                  <a:lumMod val="50000"/>
                </a:schemeClr>
              </a:solidFill>
              <a:effectLst>
                <a:outerShdw dist="38100" dir="7200000" algn="ctr" rotWithShape="0">
                  <a:schemeClr val="tx1"/>
                </a:outerShdw>
              </a:effectLst>
              <a:latin typeface="Arial" pitchFamily="34" charset="0"/>
              <a:cs typeface="Arial" pitchFamily="34" charset="0"/>
            </a:endParaRPr>
          </a:p>
          <a:p>
            <a:pPr>
              <a:buFontTx/>
              <a:buChar char="-"/>
            </a:pPr>
            <a:r>
              <a:rPr lang="en-US" sz="4000" b="1" dirty="0" smtClean="0">
                <a:solidFill>
                  <a:schemeClr val="accent6">
                    <a:lumMod val="50000"/>
                  </a:schemeClr>
                </a:solidFill>
                <a:effectLst>
                  <a:outerShdw dist="38100" dir="7200000" algn="ctr" rotWithShape="0">
                    <a:schemeClr val="tx1"/>
                  </a:outerShdw>
                </a:effectLst>
                <a:latin typeface="Arial" pitchFamily="34" charset="0"/>
                <a:cs typeface="Arial" pitchFamily="34" charset="0"/>
              </a:rPr>
              <a:t> What’s Ahead Next Year?</a:t>
            </a:r>
          </a:p>
        </p:txBody>
      </p:sp>
      <p:pic>
        <p:nvPicPr>
          <p:cNvPr id="46082" name="Picture 2" descr="C:\Users\Sandra\AppData\Local\Microsoft\Windows\INetCache\IE\U3FRR2B4\1200px-Check_mark.svg[1].png"/>
          <p:cNvPicPr>
            <a:picLocks noChangeAspect="1" noChangeArrowheads="1"/>
          </p:cNvPicPr>
          <p:nvPr/>
        </p:nvPicPr>
        <p:blipFill>
          <a:blip r:embed="rId3" cstate="print"/>
          <a:srcRect/>
          <a:stretch>
            <a:fillRect/>
          </a:stretch>
        </p:blipFill>
        <p:spPr bwMode="auto">
          <a:xfrm>
            <a:off x="228600" y="1981200"/>
            <a:ext cx="1066800" cy="1066800"/>
          </a:xfrm>
          <a:prstGeom prst="rect">
            <a:avLst/>
          </a:prstGeom>
          <a:noFill/>
        </p:spPr>
      </p:pic>
      <p:sp>
        <p:nvSpPr>
          <p:cNvPr id="16" name="TextBox 15"/>
          <p:cNvSpPr txBox="1"/>
          <p:nvPr/>
        </p:nvSpPr>
        <p:spPr>
          <a:xfrm>
            <a:off x="381000" y="3330714"/>
            <a:ext cx="6400800" cy="707886"/>
          </a:xfrm>
          <a:prstGeom prst="rect">
            <a:avLst/>
          </a:prstGeom>
          <a:noFill/>
        </p:spPr>
        <p:txBody>
          <a:bodyPr wrap="square" rtlCol="0">
            <a:spAutoFit/>
          </a:bodyPr>
          <a:lstStyle/>
          <a:p>
            <a:r>
              <a:rPr lang="en-US" sz="4000" b="1" dirty="0" smtClean="0">
                <a:solidFill>
                  <a:schemeClr val="accent6">
                    <a:lumMod val="50000"/>
                  </a:schemeClr>
                </a:solidFill>
                <a:effectLst>
                  <a:outerShdw dist="38100" dir="7200000" algn="ctr" rotWithShape="0">
                    <a:schemeClr val="tx1"/>
                  </a:outerShdw>
                </a:effectLst>
                <a:latin typeface="Arial" pitchFamily="34" charset="0"/>
                <a:cs typeface="Arial" pitchFamily="34" charset="0"/>
              </a:rPr>
              <a:t> The Plateau: The Future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par>
                                <p:cTn id="8" presetID="10" presetClass="entr" presetSubtype="0" fill="hold" grpId="1" nodeType="withEffect">
                                  <p:stCondLst>
                                    <p:cond delay="5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3">
                                            <p:txEl>
                                              <p:pRg st="0" end="0"/>
                                            </p:txEl>
                                          </p:spTgt>
                                        </p:tgtEl>
                                        <p:attrNameLst>
                                          <p:attrName>style.visibility</p:attrName>
                                        </p:attrNameLst>
                                      </p:cBhvr>
                                      <p:to>
                                        <p:strVal val="visible"/>
                                      </p:to>
                                    </p:set>
                                    <p:animEffect transition="in" filter="fade">
                                      <p:cBhvr>
                                        <p:cTn id="13" dur="1000"/>
                                        <p:tgtEl>
                                          <p:spTgt spid="23">
                                            <p:txEl>
                                              <p:pRg st="0" end="0"/>
                                            </p:txEl>
                                          </p:spTgt>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3">
                                            <p:txEl>
                                              <p:pRg st="2" end="2"/>
                                            </p:txEl>
                                          </p:spTgt>
                                        </p:tgtEl>
                                        <p:attrNameLst>
                                          <p:attrName>style.visibility</p:attrName>
                                        </p:attrNameLst>
                                      </p:cBhvr>
                                      <p:to>
                                        <p:strVal val="visible"/>
                                      </p:to>
                                    </p:set>
                                    <p:animEffect transition="in" filter="fade">
                                      <p:cBhvr>
                                        <p:cTn id="16" dur="1000"/>
                                        <p:tgtEl>
                                          <p:spTgt spid="23">
                                            <p:txEl>
                                              <p:pRg st="2" end="2"/>
                                            </p:txEl>
                                          </p:spTgt>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23">
                                            <p:txEl>
                                              <p:pRg st="4" end="4"/>
                                            </p:txEl>
                                          </p:spTgt>
                                        </p:tgtEl>
                                        <p:attrNameLst>
                                          <p:attrName>style.visibility</p:attrName>
                                        </p:attrNameLst>
                                      </p:cBhvr>
                                      <p:to>
                                        <p:strVal val="visible"/>
                                      </p:to>
                                    </p:set>
                                    <p:animEffect transition="in" filter="fade">
                                      <p:cBhvr>
                                        <p:cTn id="19" dur="1000"/>
                                        <p:tgtEl>
                                          <p:spTgt spid="23">
                                            <p:txEl>
                                              <p:pRg st="4" end="4"/>
                                            </p:txEl>
                                          </p:spTgt>
                                        </p:tgtEl>
                                      </p:cBhvr>
                                    </p:animEffect>
                                  </p:childTnLst>
                                </p:cTn>
                              </p:par>
                            </p:childTnLst>
                          </p:cTn>
                        </p:par>
                        <p:par>
                          <p:cTn id="20" fill="hold">
                            <p:stCondLst>
                              <p:cond delay="1500"/>
                            </p:stCondLst>
                            <p:childTnLst>
                              <p:par>
                                <p:cTn id="21" presetID="22" presetClass="entr" presetSubtype="4" fill="hold" nodeType="afterEffect">
                                  <p:stCondLst>
                                    <p:cond delay="0"/>
                                  </p:stCondLst>
                                  <p:childTnLst>
                                    <p:set>
                                      <p:cBhvr>
                                        <p:cTn id="22" dur="1" fill="hold">
                                          <p:stCondLst>
                                            <p:cond delay="0"/>
                                          </p:stCondLst>
                                        </p:cTn>
                                        <p:tgtEl>
                                          <p:spTgt spid="46082"/>
                                        </p:tgtEl>
                                        <p:attrNameLst>
                                          <p:attrName>style.visibility</p:attrName>
                                        </p:attrNameLst>
                                      </p:cBhvr>
                                      <p:to>
                                        <p:strVal val="visible"/>
                                      </p:to>
                                    </p:set>
                                    <p:animEffect transition="in" filter="wipe(down)">
                                      <p:cBhvr>
                                        <p:cTn id="23" dur="1000"/>
                                        <p:tgtEl>
                                          <p:spTgt spid="4608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childTnLst>
                                </p:cTn>
                              </p:par>
                              <p:par>
                                <p:cTn id="29" presetID="64" presetClass="path" presetSubtype="0" accel="50000" decel="50000" fill="hold" grpId="1" nodeType="withEffect">
                                  <p:stCondLst>
                                    <p:cond delay="0"/>
                                  </p:stCondLst>
                                  <p:childTnLst>
                                    <p:animMotion origin="layout" path="M 3.33333E-6 1.48148E-6 L 0.05833 -0.4706 " pathEditMode="relative" rAng="0" ptsTypes="AA">
                                      <p:cBhvr>
                                        <p:cTn id="30" dur="1000" fill="hold"/>
                                        <p:tgtEl>
                                          <p:spTgt spid="16"/>
                                        </p:tgtEl>
                                        <p:attrNameLst>
                                          <p:attrName>ppt_x</p:attrName>
                                          <p:attrName>ppt_y</p:attrName>
                                        </p:attrNameLst>
                                      </p:cBhvr>
                                      <p:rCtr x="29" y="-235"/>
                                    </p:animMotion>
                                  </p:childTnLst>
                                </p:cTn>
                              </p:par>
                              <p:par>
                                <p:cTn id="31" presetID="10" presetClass="exit" presetSubtype="0" fill="hold" grpId="1" nodeType="withEffect">
                                  <p:stCondLst>
                                    <p:cond delay="0"/>
                                  </p:stCondLst>
                                  <p:childTnLst>
                                    <p:animEffect transition="out" filter="fade">
                                      <p:cBhvr>
                                        <p:cTn id="32" dur="1000"/>
                                        <p:tgtEl>
                                          <p:spTgt spid="23">
                                            <p:txEl>
                                              <p:pRg st="0" end="0"/>
                                            </p:txEl>
                                          </p:spTgt>
                                        </p:tgtEl>
                                      </p:cBhvr>
                                    </p:animEffect>
                                    <p:set>
                                      <p:cBhvr>
                                        <p:cTn id="33" dur="1" fill="hold">
                                          <p:stCondLst>
                                            <p:cond delay="999"/>
                                          </p:stCondLst>
                                        </p:cTn>
                                        <p:tgtEl>
                                          <p:spTgt spid="23">
                                            <p:txEl>
                                              <p:pRg st="0" end="0"/>
                                            </p:txEl>
                                          </p:spTgt>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23">
                                            <p:txEl>
                                              <p:pRg st="1" end="1"/>
                                            </p:txEl>
                                          </p:spTgt>
                                        </p:tgtEl>
                                      </p:cBhvr>
                                    </p:animEffect>
                                    <p:set>
                                      <p:cBhvr>
                                        <p:cTn id="36" dur="1" fill="hold">
                                          <p:stCondLst>
                                            <p:cond delay="999"/>
                                          </p:stCondLst>
                                        </p:cTn>
                                        <p:tgtEl>
                                          <p:spTgt spid="23">
                                            <p:txEl>
                                              <p:pRg st="1" end="1"/>
                                            </p:txEl>
                                          </p:spTgt>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23">
                                            <p:txEl>
                                              <p:pRg st="2" end="2"/>
                                            </p:txEl>
                                          </p:spTgt>
                                        </p:tgtEl>
                                      </p:cBhvr>
                                    </p:animEffect>
                                    <p:set>
                                      <p:cBhvr>
                                        <p:cTn id="39" dur="1" fill="hold">
                                          <p:stCondLst>
                                            <p:cond delay="999"/>
                                          </p:stCondLst>
                                        </p:cTn>
                                        <p:tgtEl>
                                          <p:spTgt spid="23">
                                            <p:txEl>
                                              <p:pRg st="2" end="2"/>
                                            </p:txEl>
                                          </p:spTgt>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23">
                                            <p:txEl>
                                              <p:pRg st="4" end="4"/>
                                            </p:txEl>
                                          </p:spTgt>
                                        </p:tgtEl>
                                      </p:cBhvr>
                                    </p:animEffect>
                                    <p:set>
                                      <p:cBhvr>
                                        <p:cTn id="42" dur="1" fill="hold">
                                          <p:stCondLst>
                                            <p:cond delay="999"/>
                                          </p:stCondLst>
                                        </p:cTn>
                                        <p:tgtEl>
                                          <p:spTgt spid="23">
                                            <p:txEl>
                                              <p:pRg st="4" end="4"/>
                                            </p:txEl>
                                          </p:spTgt>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000"/>
                                        <p:tgtEl>
                                          <p:spTgt spid="46082"/>
                                        </p:tgtEl>
                                      </p:cBhvr>
                                    </p:animEffect>
                                    <p:set>
                                      <p:cBhvr>
                                        <p:cTn id="45" dur="1" fill="hold">
                                          <p:stCondLst>
                                            <p:cond delay="999"/>
                                          </p:stCondLst>
                                        </p:cTn>
                                        <p:tgtEl>
                                          <p:spTgt spid="46082"/>
                                        </p:tgtEl>
                                        <p:attrNameLst>
                                          <p:attrName>style.visibility</p:attrName>
                                        </p:attrNameLst>
                                      </p:cBhvr>
                                      <p:to>
                                        <p:strVal val="hidden"/>
                                      </p:to>
                                    </p:set>
                                  </p:childTnLst>
                                </p:cTn>
                              </p:par>
                              <p:par>
                                <p:cTn id="46" presetID="10" presetClass="exit" presetSubtype="0" fill="hold" grpId="2" nodeType="withEffect">
                                  <p:stCondLst>
                                    <p:cond delay="500"/>
                                  </p:stCondLst>
                                  <p:childTnLst>
                                    <p:animEffect transition="out" filter="fade">
                                      <p:cBhvr>
                                        <p:cTn id="47" dur="1000"/>
                                        <p:tgtEl>
                                          <p:spTgt spid="15"/>
                                        </p:tgtEl>
                                      </p:cBhvr>
                                    </p:animEffect>
                                    <p:set>
                                      <p:cBhvr>
                                        <p:cTn id="48" dur="1" fill="hold">
                                          <p:stCondLst>
                                            <p:cond delay="999"/>
                                          </p:stCondLst>
                                        </p:cTn>
                                        <p:tgtEl>
                                          <p:spTgt spid="15"/>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fade">
                                      <p:cBhvr>
                                        <p:cTn id="51" dur="1000"/>
                                        <p:tgtEl>
                                          <p:spTgt spid="63"/>
                                        </p:tgtEl>
                                      </p:cBhvr>
                                    </p:animEffect>
                                  </p:childTnLst>
                                </p:cTn>
                              </p:par>
                            </p:childTnLst>
                          </p:cTn>
                        </p:par>
                        <p:par>
                          <p:cTn id="52" fill="hold">
                            <p:stCondLst>
                              <p:cond delay="1500"/>
                            </p:stCondLst>
                            <p:childTnLst>
                              <p:par>
                                <p:cTn id="53" presetID="10" presetClass="exit" presetSubtype="0" fill="hold" nodeType="afterEffect">
                                  <p:stCondLst>
                                    <p:cond delay="0"/>
                                  </p:stCondLst>
                                  <p:childTnLst>
                                    <p:animEffect transition="out" filter="fade">
                                      <p:cBhvr>
                                        <p:cTn id="54" dur="1000"/>
                                        <p:tgtEl>
                                          <p:spTgt spid="18"/>
                                        </p:tgtEl>
                                      </p:cBhvr>
                                    </p:animEffect>
                                    <p:set>
                                      <p:cBhvr>
                                        <p:cTn id="55"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22" grpId="0" animBg="1"/>
      <p:bldP spid="15" grpId="1"/>
      <p:bldP spid="15" grpId="2"/>
      <p:bldP spid="23" grpId="0" uiExpand="1" build="allAtOnce"/>
      <p:bldP spid="23" grpId="1" build="allAtOnce"/>
      <p:bldP spid="16" grpId="0"/>
      <p:bldP spid="16" grpId="1"/>
    </p:bldLst>
  </p:timing>
</p:sld>
</file>

<file path=ppt/slides/slide2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print"/>
          <a:srcRect/>
          <a:stretch>
            <a:fillRect/>
          </a:stretch>
        </p:blipFill>
        <p:spPr bwMode="auto">
          <a:xfrm>
            <a:off x="1501775" y="762003"/>
            <a:ext cx="5813425" cy="6095998"/>
          </a:xfrm>
          <a:prstGeom prst="rect">
            <a:avLst/>
          </a:prstGeom>
          <a:noFill/>
          <a:ln w="9525">
            <a:noFill/>
            <a:miter lim="800000"/>
            <a:headEnd/>
            <a:tailEnd/>
          </a:ln>
          <a:effectLst/>
        </p:spPr>
      </p:pic>
      <p:sp>
        <p:nvSpPr>
          <p:cNvPr id="4" name="TextBox 3"/>
          <p:cNvSpPr txBox="1"/>
          <p:nvPr/>
        </p:nvSpPr>
        <p:spPr>
          <a:xfrm>
            <a:off x="0" y="0"/>
            <a:ext cx="9144000" cy="707886"/>
          </a:xfrm>
          <a:prstGeom prst="rect">
            <a:avLst/>
          </a:prstGeom>
          <a:noFill/>
        </p:spPr>
        <p:txBody>
          <a:bodyPr wrap="square" rtlCol="0">
            <a:spAutoFit/>
          </a:bodyPr>
          <a:lstStyle/>
          <a:p>
            <a:pPr algn="ctr"/>
            <a:r>
              <a:rPr lang="en-US" sz="4000" b="1" dirty="0" smtClean="0">
                <a:solidFill>
                  <a:srgbClr val="984807"/>
                </a:solidFill>
                <a:effectLst>
                  <a:outerShdw dist="38100" dir="7200000" algn="ctr" rotWithShape="0">
                    <a:schemeClr val="tx1"/>
                  </a:outerShdw>
                </a:effectLst>
                <a:latin typeface="Arial" pitchFamily="34" charset="0"/>
                <a:cs typeface="Calibri" pitchFamily="34" charset="0"/>
              </a:rPr>
              <a:t>The Plateau: The Future</a:t>
            </a:r>
            <a:endParaRPr lang="en-US" sz="40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sp useBgFill="1">
        <p:nvSpPr>
          <p:cNvPr id="5" name="TextBox 4"/>
          <p:cNvSpPr txBox="1"/>
          <p:nvPr/>
        </p:nvSpPr>
        <p:spPr>
          <a:xfrm>
            <a:off x="533400" y="1905000"/>
            <a:ext cx="8129341" cy="3046988"/>
          </a:xfrm>
          <a:prstGeom prst="rect">
            <a:avLst/>
          </a:prstGeom>
        </p:spPr>
        <p:txBody>
          <a:bodyPr wrap="none" rtlCol="0">
            <a:spAutoFit/>
          </a:bodyPr>
          <a:lstStyle/>
          <a:p>
            <a:r>
              <a:rPr lang="en-US" sz="9600" b="1" dirty="0" smtClean="0"/>
              <a:t>START PLATEAU</a:t>
            </a:r>
          </a:p>
          <a:p>
            <a:r>
              <a:rPr lang="en-US" sz="9600" b="1" dirty="0" smtClean="0"/>
              <a:t> FUTURE HERE</a:t>
            </a:r>
            <a:endParaRPr lang="en-US" sz="9600" b="1" dirty="0"/>
          </a:p>
        </p:txBody>
      </p:sp>
    </p:spTree>
  </p:cSld>
  <p:clrMapOvr>
    <a:masterClrMapping/>
  </p:clrMapOv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707886"/>
          </a:xfrm>
          <a:prstGeom prst="rect">
            <a:avLst/>
          </a:prstGeom>
          <a:noFill/>
        </p:spPr>
        <p:txBody>
          <a:bodyPr wrap="square" rtlCol="0">
            <a:spAutoFit/>
          </a:bodyPr>
          <a:lstStyle/>
          <a:p>
            <a:pPr algn="ctr"/>
            <a:r>
              <a:rPr lang="en-US" sz="4000" b="1" dirty="0" smtClean="0">
                <a:solidFill>
                  <a:srgbClr val="984807"/>
                </a:solidFill>
                <a:effectLst>
                  <a:outerShdw dist="38100" dir="7200000" algn="ctr" rotWithShape="0">
                    <a:schemeClr val="tx1"/>
                  </a:outerShdw>
                </a:effectLst>
                <a:latin typeface="Arial" pitchFamily="34" charset="0"/>
                <a:cs typeface="Calibri" pitchFamily="34" charset="0"/>
              </a:rPr>
              <a:t>The Plateau: The Future</a:t>
            </a:r>
            <a:endParaRPr lang="en-US" sz="40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pic>
        <p:nvPicPr>
          <p:cNvPr id="78850" name="Picture 2" descr="Category:Mind Reading | Elseworlds Wiki | FANDOM powered ..."/>
          <p:cNvPicPr>
            <a:picLocks noChangeAspect="1" noChangeArrowheads="1"/>
          </p:cNvPicPr>
          <p:nvPr/>
        </p:nvPicPr>
        <p:blipFill>
          <a:blip r:embed="rId2" cstate="print"/>
          <a:srcRect/>
          <a:stretch>
            <a:fillRect/>
          </a:stretch>
        </p:blipFill>
        <p:spPr bwMode="auto">
          <a:xfrm>
            <a:off x="0" y="685800"/>
            <a:ext cx="9144000" cy="6172200"/>
          </a:xfrm>
          <a:prstGeom prst="rect">
            <a:avLst/>
          </a:prstGeom>
          <a:noFill/>
        </p:spPr>
      </p:pic>
      <p:sp>
        <p:nvSpPr>
          <p:cNvPr id="2" name="Title 1"/>
          <p:cNvSpPr>
            <a:spLocks noGrp="1"/>
          </p:cNvSpPr>
          <p:nvPr>
            <p:ph type="ctrTitle"/>
          </p:nvPr>
        </p:nvSpPr>
        <p:spPr/>
        <p:txBody>
          <a:bodyPr>
            <a:normAutofit fontScale="90000"/>
          </a:bodyPr>
          <a:lstStyle/>
          <a:p>
            <a:r>
              <a:rPr lang="en-US" dirty="0" smtClean="0"/>
              <a:t>FUTURE OF THE COLORADO PLATEAU</a:t>
            </a:r>
            <a:endParaRPr lang="en-US" dirty="0"/>
          </a:p>
        </p:txBody>
      </p:sp>
      <p:sp>
        <p:nvSpPr>
          <p:cNvPr id="4" name="Oval 3"/>
          <p:cNvSpPr/>
          <p:nvPr/>
        </p:nvSpPr>
        <p:spPr>
          <a:xfrm>
            <a:off x="3733800" y="3332704"/>
            <a:ext cx="152400" cy="1524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5105400" y="3322656"/>
            <a:ext cx="152400" cy="1524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852" name="Picture 4" descr="Mind Reading: Six Easy Ways To Do It"/>
          <p:cNvPicPr>
            <a:picLocks noChangeAspect="1" noChangeArrowheads="1"/>
          </p:cNvPicPr>
          <p:nvPr/>
        </p:nvPicPr>
        <p:blipFill>
          <a:blip r:embed="rId3" cstate="print"/>
          <a:srcRect l="23125" r="1875" b="16171"/>
          <a:stretch>
            <a:fillRect/>
          </a:stretch>
        </p:blipFill>
        <p:spPr bwMode="auto">
          <a:xfrm>
            <a:off x="0" y="685800"/>
            <a:ext cx="9144000" cy="6172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grpId="0" nodeType="withEffect">
                                  <p:stCondLst>
                                    <p:cond delay="0"/>
                                  </p:stCondLst>
                                  <p:childTnLst>
                                    <p:anim calcmode="lin" valueType="num">
                                      <p:cBhvr>
                                        <p:cTn id="6" dur="1000"/>
                                        <p:tgtEl>
                                          <p:spTgt spid="7"/>
                                        </p:tgtEl>
                                        <p:attrNameLst>
                                          <p:attrName>ppt_w</p:attrName>
                                        </p:attrNameLst>
                                      </p:cBhvr>
                                      <p:tavLst>
                                        <p:tav tm="0">
                                          <p:val>
                                            <p:strVal val="ppt_w"/>
                                          </p:val>
                                        </p:tav>
                                        <p:tav tm="100000">
                                          <p:val>
                                            <p:fltVal val="0"/>
                                          </p:val>
                                        </p:tav>
                                      </p:tavLst>
                                    </p:anim>
                                    <p:anim calcmode="lin" valueType="num">
                                      <p:cBhvr>
                                        <p:cTn id="7" dur="1000"/>
                                        <p:tgtEl>
                                          <p:spTgt spid="7"/>
                                        </p:tgtEl>
                                        <p:attrNameLst>
                                          <p:attrName>ppt_h</p:attrName>
                                        </p:attrNameLst>
                                      </p:cBhvr>
                                      <p:tavLst>
                                        <p:tav tm="0">
                                          <p:val>
                                            <p:strVal val="ppt_h"/>
                                          </p:val>
                                        </p:tav>
                                        <p:tav tm="100000">
                                          <p:val>
                                            <p:fltVal val="0"/>
                                          </p:val>
                                        </p:tav>
                                      </p:tavLst>
                                    </p:anim>
                                    <p:animEffect transition="out" filter="fade">
                                      <p:cBhvr>
                                        <p:cTn id="8" dur="1000"/>
                                        <p:tgtEl>
                                          <p:spTgt spid="7"/>
                                        </p:tgtEl>
                                      </p:cBhvr>
                                    </p:animEffect>
                                    <p:set>
                                      <p:cBhvr>
                                        <p:cTn id="9" dur="1" fill="hold">
                                          <p:stCondLst>
                                            <p:cond delay="999"/>
                                          </p:stCondLst>
                                        </p:cTn>
                                        <p:tgtEl>
                                          <p:spTgt spid="7"/>
                                        </p:tgtEl>
                                        <p:attrNameLst>
                                          <p:attrName>style.visibility</p:attrName>
                                        </p:attrNameLst>
                                      </p:cBhvr>
                                      <p:to>
                                        <p:strVal val="hidden"/>
                                      </p:to>
                                    </p:set>
                                  </p:childTnLst>
                                </p:cTn>
                              </p:par>
                              <p:par>
                                <p:cTn id="10" presetID="53"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Effect transition="in" filter="fade">
                                      <p:cBhvr>
                                        <p:cTn id="14" dur="1000"/>
                                        <p:tgtEl>
                                          <p:spTgt spid="2"/>
                                        </p:tgtEl>
                                      </p:cBhvr>
                                    </p:animEffect>
                                  </p:childTnLst>
                                </p:cTn>
                              </p:par>
                              <p:par>
                                <p:cTn id="15" presetID="53" presetClass="entr" presetSubtype="0" fill="hold" nodeType="withEffect">
                                  <p:stCondLst>
                                    <p:cond delay="0"/>
                                  </p:stCondLst>
                                  <p:childTnLst>
                                    <p:set>
                                      <p:cBhvr>
                                        <p:cTn id="16" dur="1" fill="hold">
                                          <p:stCondLst>
                                            <p:cond delay="0"/>
                                          </p:stCondLst>
                                        </p:cTn>
                                        <p:tgtEl>
                                          <p:spTgt spid="78850"/>
                                        </p:tgtEl>
                                        <p:attrNameLst>
                                          <p:attrName>style.visibility</p:attrName>
                                        </p:attrNameLst>
                                      </p:cBhvr>
                                      <p:to>
                                        <p:strVal val="visible"/>
                                      </p:to>
                                    </p:set>
                                    <p:anim calcmode="lin" valueType="num">
                                      <p:cBhvr>
                                        <p:cTn id="17" dur="2000" fill="hold"/>
                                        <p:tgtEl>
                                          <p:spTgt spid="78850"/>
                                        </p:tgtEl>
                                        <p:attrNameLst>
                                          <p:attrName>ppt_w</p:attrName>
                                        </p:attrNameLst>
                                      </p:cBhvr>
                                      <p:tavLst>
                                        <p:tav tm="0">
                                          <p:val>
                                            <p:fltVal val="0"/>
                                          </p:val>
                                        </p:tav>
                                        <p:tav tm="100000">
                                          <p:val>
                                            <p:strVal val="#ppt_w"/>
                                          </p:val>
                                        </p:tav>
                                      </p:tavLst>
                                    </p:anim>
                                    <p:anim calcmode="lin" valueType="num">
                                      <p:cBhvr>
                                        <p:cTn id="18" dur="2000" fill="hold"/>
                                        <p:tgtEl>
                                          <p:spTgt spid="78850"/>
                                        </p:tgtEl>
                                        <p:attrNameLst>
                                          <p:attrName>ppt_h</p:attrName>
                                        </p:attrNameLst>
                                      </p:cBhvr>
                                      <p:tavLst>
                                        <p:tav tm="0">
                                          <p:val>
                                            <p:fltVal val="0"/>
                                          </p:val>
                                        </p:tav>
                                        <p:tav tm="100000">
                                          <p:val>
                                            <p:strVal val="#ppt_h"/>
                                          </p:val>
                                        </p:tav>
                                      </p:tavLst>
                                    </p:anim>
                                    <p:animEffect transition="in" filter="fade">
                                      <p:cBhvr>
                                        <p:cTn id="19" dur="2000"/>
                                        <p:tgtEl>
                                          <p:spTgt spid="78850"/>
                                        </p:tgtEl>
                                      </p:cBhvr>
                                    </p:animEffect>
                                  </p:childTnLst>
                                </p:cTn>
                              </p:par>
                            </p:childTnLst>
                          </p:cTn>
                        </p:par>
                        <p:par>
                          <p:cTn id="20" fill="hold">
                            <p:stCondLst>
                              <p:cond delay="2000"/>
                            </p:stCondLst>
                            <p:childTnLst>
                              <p:par>
                                <p:cTn id="21" presetID="53" presetClass="entr" presetSubtype="0" repeatCount="indefinite" fill="hold" grpId="0" nodeType="afterEffect">
                                  <p:stCondLst>
                                    <p:cond delay="0"/>
                                  </p:stCondLst>
                                  <p:endCondLst>
                                    <p:cond evt="onNext" delay="0">
                                      <p:tgtEl>
                                        <p:sldTgt/>
                                      </p:tgtEl>
                                    </p:cond>
                                  </p:end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par>
                                <p:cTn id="26" presetID="53" presetClass="entr" presetSubtype="0" repeatCount="indefinite" fill="hold" grpId="0" nodeType="withEffect">
                                  <p:stCondLst>
                                    <p:cond delay="0"/>
                                  </p:stCondLst>
                                  <p:endCondLst>
                                    <p:cond evt="onNext" delay="0">
                                      <p:tgtEl>
                                        <p:sldTgt/>
                                      </p:tgtEl>
                                    </p:cond>
                                  </p:end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par>
                                <p:cTn id="31" presetID="30" presetClass="emph" presetSubtype="0" repeatCount="indefinite" fill="hold" grpId="1" nodeType="withEffect">
                                  <p:stCondLst>
                                    <p:cond delay="0"/>
                                  </p:stCondLst>
                                  <p:endCondLst>
                                    <p:cond evt="onNext" delay="0">
                                      <p:tgtEl>
                                        <p:sldTgt/>
                                      </p:tgtEl>
                                    </p:cond>
                                  </p:endCondLst>
                                  <p:childTnLst>
                                    <p:animClr clrSpc="hsl">
                                      <p:cBhvr override="childStyle">
                                        <p:cTn id="32" dur="1000" fill="hold"/>
                                        <p:tgtEl>
                                          <p:spTgt spid="5"/>
                                        </p:tgtEl>
                                        <p:attrNameLst>
                                          <p:attrName>style.color</p:attrName>
                                        </p:attrNameLst>
                                      </p:cBhvr>
                                      <p:by>
                                        <p:hsl h="0" s="12549" l="25098"/>
                                      </p:by>
                                    </p:animClr>
                                    <p:animClr clrSpc="hsl">
                                      <p:cBhvr>
                                        <p:cTn id="33" dur="1000" fill="hold"/>
                                        <p:tgtEl>
                                          <p:spTgt spid="5"/>
                                        </p:tgtEl>
                                        <p:attrNameLst>
                                          <p:attrName>fillcolor</p:attrName>
                                        </p:attrNameLst>
                                      </p:cBhvr>
                                      <p:by>
                                        <p:hsl h="0" s="12549" l="25098"/>
                                      </p:by>
                                    </p:animClr>
                                    <p:animClr clrSpc="hsl">
                                      <p:cBhvr>
                                        <p:cTn id="34" dur="1000" fill="hold"/>
                                        <p:tgtEl>
                                          <p:spTgt spid="5"/>
                                        </p:tgtEl>
                                        <p:attrNameLst>
                                          <p:attrName>stroke.color</p:attrName>
                                        </p:attrNameLst>
                                      </p:cBhvr>
                                      <p:by>
                                        <p:hsl h="0" s="12549" l="25098"/>
                                      </p:by>
                                    </p:animClr>
                                    <p:set>
                                      <p:cBhvr>
                                        <p:cTn id="35" dur="1000" fill="hold"/>
                                        <p:tgtEl>
                                          <p:spTgt spid="5"/>
                                        </p:tgtEl>
                                        <p:attrNameLst>
                                          <p:attrName>fill.type</p:attrName>
                                        </p:attrNameLst>
                                      </p:cBhvr>
                                      <p:to>
                                        <p:strVal val="solid"/>
                                      </p:to>
                                    </p:set>
                                  </p:childTnLst>
                                </p:cTn>
                              </p:par>
                              <p:par>
                                <p:cTn id="36" presetID="30" presetClass="emph" presetSubtype="0" repeatCount="indefinite" fill="hold" grpId="1" nodeType="withEffect">
                                  <p:stCondLst>
                                    <p:cond delay="0"/>
                                  </p:stCondLst>
                                  <p:endCondLst>
                                    <p:cond evt="onNext" delay="0">
                                      <p:tgtEl>
                                        <p:sldTgt/>
                                      </p:tgtEl>
                                    </p:cond>
                                  </p:endCondLst>
                                  <p:childTnLst>
                                    <p:animClr clrSpc="hsl">
                                      <p:cBhvr override="childStyle">
                                        <p:cTn id="37" dur="1000" fill="hold"/>
                                        <p:tgtEl>
                                          <p:spTgt spid="4"/>
                                        </p:tgtEl>
                                        <p:attrNameLst>
                                          <p:attrName>style.color</p:attrName>
                                        </p:attrNameLst>
                                      </p:cBhvr>
                                      <p:by>
                                        <p:hsl h="0" s="12549" l="25098"/>
                                      </p:by>
                                    </p:animClr>
                                    <p:animClr clrSpc="hsl">
                                      <p:cBhvr>
                                        <p:cTn id="38" dur="1000" fill="hold"/>
                                        <p:tgtEl>
                                          <p:spTgt spid="4"/>
                                        </p:tgtEl>
                                        <p:attrNameLst>
                                          <p:attrName>fillcolor</p:attrName>
                                        </p:attrNameLst>
                                      </p:cBhvr>
                                      <p:by>
                                        <p:hsl h="0" s="12549" l="25098"/>
                                      </p:by>
                                    </p:animClr>
                                    <p:animClr clrSpc="hsl">
                                      <p:cBhvr>
                                        <p:cTn id="39" dur="1000" fill="hold"/>
                                        <p:tgtEl>
                                          <p:spTgt spid="4"/>
                                        </p:tgtEl>
                                        <p:attrNameLst>
                                          <p:attrName>stroke.color</p:attrName>
                                        </p:attrNameLst>
                                      </p:cBhvr>
                                      <p:by>
                                        <p:hsl h="0" s="12549" l="25098"/>
                                      </p:by>
                                    </p:animClr>
                                    <p:set>
                                      <p:cBhvr>
                                        <p:cTn id="40" dur="1000" fill="hold"/>
                                        <p:tgtEl>
                                          <p:spTgt spid="4"/>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78852"/>
                                        </p:tgtEl>
                                        <p:attrNameLst>
                                          <p:attrName>style.visibility</p:attrName>
                                        </p:attrNameLst>
                                      </p:cBhvr>
                                      <p:to>
                                        <p:strVal val="visible"/>
                                      </p:to>
                                    </p:set>
                                    <p:animEffect transition="in" filter="wipe(down)">
                                      <p:cBhvr>
                                        <p:cTn id="45" dur="500"/>
                                        <p:tgtEl>
                                          <p:spTgt spid="78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4" grpId="0" animBg="1"/>
      <p:bldP spid="4" grpId="1" animBg="1"/>
      <p:bldP spid="5" grpId="0" animBg="1"/>
      <p:bldP spid="5" grpId="1"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4"/>
          <p:cNvGrpSpPr/>
          <p:nvPr/>
        </p:nvGrpSpPr>
        <p:grpSpPr>
          <a:xfrm>
            <a:off x="259281" y="731520"/>
            <a:ext cx="8625439" cy="6126480"/>
            <a:chOff x="259281" y="731520"/>
            <a:chExt cx="8625439" cy="6126480"/>
          </a:xfrm>
        </p:grpSpPr>
        <p:pic>
          <p:nvPicPr>
            <p:cNvPr id="57347" name="Picture 3"/>
            <p:cNvPicPr>
              <a:picLocks noChangeAspect="1" noChangeArrowheads="1"/>
            </p:cNvPicPr>
            <p:nvPr/>
          </p:nvPicPr>
          <p:blipFill>
            <a:blip r:embed="rId2" cstate="print"/>
            <a:srcRect/>
            <a:stretch>
              <a:fillRect/>
            </a:stretch>
          </p:blipFill>
          <p:spPr bwMode="auto">
            <a:xfrm>
              <a:off x="259281" y="731520"/>
              <a:ext cx="8625439" cy="6126480"/>
            </a:xfrm>
            <a:prstGeom prst="rect">
              <a:avLst/>
            </a:prstGeom>
            <a:noFill/>
            <a:ln w="9525">
              <a:noFill/>
              <a:miter lim="800000"/>
              <a:headEnd/>
              <a:tailEnd/>
            </a:ln>
          </p:spPr>
        </p:pic>
        <p:cxnSp>
          <p:nvCxnSpPr>
            <p:cNvPr id="7" name="Straight Arrow Connector 6"/>
            <p:cNvCxnSpPr/>
            <p:nvPr/>
          </p:nvCxnSpPr>
          <p:spPr>
            <a:xfrm>
              <a:off x="1981200" y="3810000"/>
              <a:ext cx="838200" cy="5334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971800" y="3276600"/>
              <a:ext cx="1143000" cy="9144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191000" y="3124200"/>
              <a:ext cx="533400" cy="3048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800600" y="3124200"/>
              <a:ext cx="533400" cy="3048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410200" y="3124200"/>
              <a:ext cx="609600" cy="5334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6172200" y="2590800"/>
              <a:ext cx="1828800" cy="10668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0" y="0"/>
            <a:ext cx="9144000" cy="685800"/>
          </a:xfrm>
        </p:spPr>
        <p:txBody>
          <a:bodyPr>
            <a:normAutofit fontScale="90000"/>
          </a:bodyPr>
          <a:lstStyle/>
          <a:p>
            <a:r>
              <a:rPr lang="en-US" sz="4000" dirty="0" smtClean="0"/>
              <a:t>THE COLORADO PLATEAU AVG TEMPERATURE</a:t>
            </a:r>
            <a:endParaRPr lang="en-US" sz="4000" dirty="0"/>
          </a:p>
        </p:txBody>
      </p:sp>
      <p:sp>
        <p:nvSpPr>
          <p:cNvPr id="9" name="Rectangle 8"/>
          <p:cNvSpPr/>
          <p:nvPr/>
        </p:nvSpPr>
        <p:spPr>
          <a:xfrm>
            <a:off x="6039896" y="792144"/>
            <a:ext cx="3104104" cy="510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94288" y="823968"/>
            <a:ext cx="1828800" cy="510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38632" y="808056"/>
            <a:ext cx="1828800" cy="510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134896" y="762000"/>
            <a:ext cx="1828800" cy="510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839496" y="762000"/>
            <a:ext cx="1828800" cy="510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066800" y="5410200"/>
            <a:ext cx="7315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152104" y="6248400"/>
            <a:ext cx="990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p:cNvCxnSpPr/>
          <p:nvPr/>
        </p:nvCxnSpPr>
        <p:spPr>
          <a:xfrm flipV="1">
            <a:off x="2895600" y="2209800"/>
            <a:ext cx="4648200" cy="2133600"/>
          </a:xfrm>
          <a:prstGeom prst="straightConnector1">
            <a:avLst/>
          </a:prstGeom>
          <a:ln w="3206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295400" y="4472732"/>
            <a:ext cx="7162800" cy="2385268"/>
          </a:xfrm>
          <a:prstGeom prst="rect">
            <a:avLst/>
          </a:prstGeom>
          <a:solidFill>
            <a:srgbClr val="FFC000"/>
          </a:solidFill>
        </p:spPr>
        <p:txBody>
          <a:bodyPr wrap="square" rtlCol="0">
            <a:spAutoFit/>
          </a:bodyPr>
          <a:lstStyle/>
          <a:p>
            <a:r>
              <a:rPr lang="en-US" sz="3200" b="1" dirty="0" smtClean="0"/>
              <a:t>TWO CONCLUSIONS</a:t>
            </a:r>
          </a:p>
          <a:p>
            <a:pPr marL="169863" indent="-169863">
              <a:spcAft>
                <a:spcPts val="600"/>
              </a:spcAft>
              <a:buFont typeface="Arial" pitchFamily="34" charset="0"/>
              <a:buChar char="•"/>
            </a:pPr>
            <a:r>
              <a:rPr lang="en-US" sz="2800" dirty="0" smtClean="0"/>
              <a:t>Projections of any variable, like TEMP, based on short durations datasets is dangerous</a:t>
            </a:r>
          </a:p>
          <a:p>
            <a:pPr marL="169863" indent="-169863">
              <a:spcAft>
                <a:spcPts val="600"/>
              </a:spcAft>
              <a:buFont typeface="Arial" pitchFamily="34" charset="0"/>
              <a:buChar char="•"/>
            </a:pPr>
            <a:r>
              <a:rPr lang="en-US" sz="2800" dirty="0" smtClean="0"/>
              <a:t>Average temperature in the Colorado River Basin has definitely risen</a:t>
            </a:r>
            <a:endParaRPr lang="en-US" dirty="0"/>
          </a:p>
        </p:txBody>
      </p:sp>
      <p:pic>
        <p:nvPicPr>
          <p:cNvPr id="36" name="Picture 4" descr="Mind Reading: Six Easy Ways To Do It"/>
          <p:cNvPicPr>
            <a:picLocks noChangeAspect="1" noChangeArrowheads="1"/>
          </p:cNvPicPr>
          <p:nvPr/>
        </p:nvPicPr>
        <p:blipFill>
          <a:blip r:embed="rId3" cstate="print"/>
          <a:srcRect l="23125" r="1875" b="16171"/>
          <a:stretch>
            <a:fillRect/>
          </a:stretch>
        </p:blipFill>
        <p:spPr bwMode="auto">
          <a:xfrm>
            <a:off x="0" y="685800"/>
            <a:ext cx="9144000" cy="6172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xit" presetSubtype="0" fill="hold" nodeType="withEffect">
                                  <p:stCondLst>
                                    <p:cond delay="0"/>
                                  </p:stCondLst>
                                  <p:childTnLst>
                                    <p:anim calcmode="lin" valueType="num">
                                      <p:cBhvr>
                                        <p:cTn id="6" dur="1000"/>
                                        <p:tgtEl>
                                          <p:spTgt spid="36"/>
                                        </p:tgtEl>
                                        <p:attrNameLst>
                                          <p:attrName>ppt_w</p:attrName>
                                        </p:attrNameLst>
                                      </p:cBhvr>
                                      <p:tavLst>
                                        <p:tav tm="0">
                                          <p:val>
                                            <p:strVal val="ppt_w"/>
                                          </p:val>
                                        </p:tav>
                                        <p:tav tm="100000">
                                          <p:val>
                                            <p:fltVal val="0"/>
                                          </p:val>
                                        </p:tav>
                                      </p:tavLst>
                                    </p:anim>
                                    <p:anim calcmode="lin" valueType="num">
                                      <p:cBhvr>
                                        <p:cTn id="7" dur="1000"/>
                                        <p:tgtEl>
                                          <p:spTgt spid="36"/>
                                        </p:tgtEl>
                                        <p:attrNameLst>
                                          <p:attrName>ppt_h</p:attrName>
                                        </p:attrNameLst>
                                      </p:cBhvr>
                                      <p:tavLst>
                                        <p:tav tm="0">
                                          <p:val>
                                            <p:strVal val="ppt_h"/>
                                          </p:val>
                                        </p:tav>
                                        <p:tav tm="100000">
                                          <p:val>
                                            <p:fltVal val="0"/>
                                          </p:val>
                                        </p:tav>
                                      </p:tavLst>
                                    </p:anim>
                                    <p:anim calcmode="lin" valueType="num">
                                      <p:cBhvr>
                                        <p:cTn id="8" dur="1000"/>
                                        <p:tgtEl>
                                          <p:spTgt spid="3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 dur="1000"/>
                                        <p:tgtEl>
                                          <p:spTgt spid="3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 dur="1" fill="hold">
                                          <p:stCondLst>
                                            <p:cond delay="999"/>
                                          </p:stCondLst>
                                        </p:cTn>
                                        <p:tgtEl>
                                          <p:spTgt spid="3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xit" presetSubtype="8" fill="hold" grpId="0" nodeType="clickEffect">
                                  <p:stCondLst>
                                    <p:cond delay="0"/>
                                  </p:stCondLst>
                                  <p:childTnLst>
                                    <p:animEffect transition="out" filter="wipe(left)">
                                      <p:cBhvr>
                                        <p:cTn id="14" dur="1000"/>
                                        <p:tgtEl>
                                          <p:spTgt spid="13"/>
                                        </p:tgtEl>
                                      </p:cBhvr>
                                    </p:animEffect>
                                    <p:set>
                                      <p:cBhvr>
                                        <p:cTn id="15" dur="1" fill="hold">
                                          <p:stCondLst>
                                            <p:cond delay="999"/>
                                          </p:stCondLst>
                                        </p:cTn>
                                        <p:tgtEl>
                                          <p:spTgt spid="1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xit" presetSubtype="8" fill="hold" grpId="0" nodeType="clickEffect">
                                  <p:stCondLst>
                                    <p:cond delay="0"/>
                                  </p:stCondLst>
                                  <p:childTnLst>
                                    <p:animEffect transition="out" filter="wipe(left)">
                                      <p:cBhvr>
                                        <p:cTn id="19" dur="1000"/>
                                        <p:tgtEl>
                                          <p:spTgt spid="12"/>
                                        </p:tgtEl>
                                      </p:cBhvr>
                                    </p:animEffect>
                                    <p:set>
                                      <p:cBhvr>
                                        <p:cTn id="20" dur="1" fill="hold">
                                          <p:stCondLst>
                                            <p:cond delay="999"/>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xit" presetSubtype="8" fill="hold" grpId="0" nodeType="clickEffect">
                                  <p:stCondLst>
                                    <p:cond delay="0"/>
                                  </p:stCondLst>
                                  <p:childTnLst>
                                    <p:animEffect transition="out" filter="wipe(left)">
                                      <p:cBhvr>
                                        <p:cTn id="24" dur="1000"/>
                                        <p:tgtEl>
                                          <p:spTgt spid="11"/>
                                        </p:tgtEl>
                                      </p:cBhvr>
                                    </p:animEffect>
                                    <p:set>
                                      <p:cBhvr>
                                        <p:cTn id="25" dur="1" fill="hold">
                                          <p:stCondLst>
                                            <p:cond delay="999"/>
                                          </p:stCondLst>
                                        </p:cTn>
                                        <p:tgtEl>
                                          <p:spTgt spid="1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xit" presetSubtype="8" fill="hold" grpId="0" nodeType="clickEffect">
                                  <p:stCondLst>
                                    <p:cond delay="0"/>
                                  </p:stCondLst>
                                  <p:childTnLst>
                                    <p:animEffect transition="out" filter="wipe(left)">
                                      <p:cBhvr>
                                        <p:cTn id="29" dur="1000"/>
                                        <p:tgtEl>
                                          <p:spTgt spid="10"/>
                                        </p:tgtEl>
                                      </p:cBhvr>
                                    </p:animEffect>
                                    <p:set>
                                      <p:cBhvr>
                                        <p:cTn id="30" dur="1" fill="hold">
                                          <p:stCondLst>
                                            <p:cond delay="999"/>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xit" presetSubtype="8" fill="hold" grpId="0" nodeType="clickEffect">
                                  <p:stCondLst>
                                    <p:cond delay="0"/>
                                  </p:stCondLst>
                                  <p:childTnLst>
                                    <p:animEffect transition="out" filter="wipe(left)">
                                      <p:cBhvr>
                                        <p:cTn id="34" dur="1000"/>
                                        <p:tgtEl>
                                          <p:spTgt spid="9"/>
                                        </p:tgtEl>
                                      </p:cBhvr>
                                    </p:animEffect>
                                    <p:set>
                                      <p:cBhvr>
                                        <p:cTn id="35" dur="1" fill="hold">
                                          <p:stCondLst>
                                            <p:cond delay="999"/>
                                          </p:stCondLst>
                                        </p:cTn>
                                        <p:tgtEl>
                                          <p:spTgt spid="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xit" presetSubtype="8" fill="hold" grpId="0" nodeType="clickEffect">
                                  <p:stCondLst>
                                    <p:cond delay="0"/>
                                  </p:stCondLst>
                                  <p:childTnLst>
                                    <p:animEffect transition="out" filter="wipe(left)">
                                      <p:cBhvr>
                                        <p:cTn id="39" dur="1000"/>
                                        <p:tgtEl>
                                          <p:spTgt spid="14"/>
                                        </p:tgtEl>
                                      </p:cBhvr>
                                    </p:animEffect>
                                    <p:set>
                                      <p:cBhvr>
                                        <p:cTn id="40" dur="1" fill="hold">
                                          <p:stCondLst>
                                            <p:cond delay="999"/>
                                          </p:stCondLst>
                                        </p:cTn>
                                        <p:tgtEl>
                                          <p:spTgt spid="14"/>
                                        </p:tgtEl>
                                        <p:attrNameLst>
                                          <p:attrName>style.visibility</p:attrName>
                                        </p:attrNameLst>
                                      </p:cBhvr>
                                      <p:to>
                                        <p:strVal val="hidden"/>
                                      </p:to>
                                    </p:set>
                                  </p:childTnLst>
                                </p:cTn>
                              </p:par>
                              <p:par>
                                <p:cTn id="41" presetID="22" presetClass="exit" presetSubtype="8" fill="hold" grpId="0" nodeType="withEffect">
                                  <p:stCondLst>
                                    <p:cond delay="0"/>
                                  </p:stCondLst>
                                  <p:childTnLst>
                                    <p:animEffect transition="out" filter="wipe(left)">
                                      <p:cBhvr>
                                        <p:cTn id="42" dur="1000"/>
                                        <p:tgtEl>
                                          <p:spTgt spid="15"/>
                                        </p:tgtEl>
                                      </p:cBhvr>
                                    </p:animEffect>
                                    <p:set>
                                      <p:cBhvr>
                                        <p:cTn id="43" dur="1" fill="hold">
                                          <p:stCondLst>
                                            <p:cond delay="999"/>
                                          </p:stCondLst>
                                        </p:cTn>
                                        <p:tgtEl>
                                          <p:spTgt spid="1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 calcmode="lin" valueType="num">
                                      <p:cBhvr>
                                        <p:cTn id="48" dur="1000" fill="hold"/>
                                        <p:tgtEl>
                                          <p:spTgt spid="34"/>
                                        </p:tgtEl>
                                        <p:attrNameLst>
                                          <p:attrName>ppt_w</p:attrName>
                                        </p:attrNameLst>
                                      </p:cBhvr>
                                      <p:tavLst>
                                        <p:tav tm="0">
                                          <p:val>
                                            <p:fltVal val="0"/>
                                          </p:val>
                                        </p:tav>
                                        <p:tav tm="100000">
                                          <p:val>
                                            <p:strVal val="#ppt_w"/>
                                          </p:val>
                                        </p:tav>
                                      </p:tavLst>
                                    </p:anim>
                                    <p:anim calcmode="lin" valueType="num">
                                      <p:cBhvr>
                                        <p:cTn id="49" dur="1000" fill="hold"/>
                                        <p:tgtEl>
                                          <p:spTgt spid="34"/>
                                        </p:tgtEl>
                                        <p:attrNameLst>
                                          <p:attrName>ppt_h</p:attrName>
                                        </p:attrNameLst>
                                      </p:cBhvr>
                                      <p:tavLst>
                                        <p:tav tm="0">
                                          <p:val>
                                            <p:fltVal val="0"/>
                                          </p:val>
                                        </p:tav>
                                        <p:tav tm="100000">
                                          <p:val>
                                            <p:strVal val="#ppt_h"/>
                                          </p:val>
                                        </p:tav>
                                      </p:tavLst>
                                    </p:anim>
                                    <p:animEffect transition="in" filter="fade">
                                      <p:cBhvr>
                                        <p:cTn id="50" dur="10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3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p:nvPr/>
        </p:nvGrpSpPr>
        <p:grpSpPr>
          <a:xfrm>
            <a:off x="0" y="0"/>
            <a:ext cx="9483074" cy="6858000"/>
            <a:chOff x="0" y="0"/>
            <a:chExt cx="9483074" cy="6858000"/>
          </a:xfrm>
        </p:grpSpPr>
        <p:grpSp>
          <p:nvGrpSpPr>
            <p:cNvPr id="4" name="Group 8"/>
            <p:cNvGrpSpPr/>
            <p:nvPr/>
          </p:nvGrpSpPr>
          <p:grpSpPr>
            <a:xfrm>
              <a:off x="0" y="0"/>
              <a:ext cx="9483074" cy="6858000"/>
              <a:chOff x="0" y="0"/>
              <a:chExt cx="9483074" cy="6858000"/>
            </a:xfrm>
          </p:grpSpPr>
          <p:grpSp>
            <p:nvGrpSpPr>
              <p:cNvPr id="5" name="Group 42"/>
              <p:cNvGrpSpPr/>
              <p:nvPr/>
            </p:nvGrpSpPr>
            <p:grpSpPr>
              <a:xfrm>
                <a:off x="0" y="0"/>
                <a:ext cx="9208958" cy="6858000"/>
                <a:chOff x="0" y="0"/>
                <a:chExt cx="9208958" cy="6858000"/>
              </a:xfrm>
            </p:grpSpPr>
            <p:pic>
              <p:nvPicPr>
                <p:cNvPr id="4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7" name="Freeform 46"/>
                <p:cNvSpPr/>
                <p:nvPr/>
              </p:nvSpPr>
              <p:spPr>
                <a:xfrm>
                  <a:off x="1526499" y="474689"/>
                  <a:ext cx="3625121" cy="1798819"/>
                </a:xfrm>
                <a:custGeom>
                  <a:avLst/>
                  <a:gdLst>
                    <a:gd name="connsiteX0" fmla="*/ 77449 w 3625121"/>
                    <a:gd name="connsiteY0" fmla="*/ 1728865 h 1798819"/>
                    <a:gd name="connsiteX1" fmla="*/ 167390 w 3625121"/>
                    <a:gd name="connsiteY1" fmla="*/ 1204209 h 1798819"/>
                    <a:gd name="connsiteX2" fmla="*/ 587114 w 3625121"/>
                    <a:gd name="connsiteY2" fmla="*/ 934386 h 1798819"/>
                    <a:gd name="connsiteX3" fmla="*/ 1666406 w 3625121"/>
                    <a:gd name="connsiteY3" fmla="*/ 424721 h 1798819"/>
                    <a:gd name="connsiteX4" fmla="*/ 2925580 w 3625121"/>
                    <a:gd name="connsiteY4" fmla="*/ 64957 h 1798819"/>
                    <a:gd name="connsiteX5" fmla="*/ 3285344 w 3625121"/>
                    <a:gd name="connsiteY5" fmla="*/ 34977 h 1798819"/>
                    <a:gd name="connsiteX6" fmla="*/ 3495206 w 3625121"/>
                    <a:gd name="connsiteY6" fmla="*/ 169888 h 1798819"/>
                    <a:gd name="connsiteX7" fmla="*/ 3555167 w 3625121"/>
                    <a:gd name="connsiteY7" fmla="*/ 574622 h 1798819"/>
                    <a:gd name="connsiteX8" fmla="*/ 3075481 w 3625121"/>
                    <a:gd name="connsiteY8" fmla="*/ 829455 h 1798819"/>
                    <a:gd name="connsiteX9" fmla="*/ 2236032 w 3625121"/>
                    <a:gd name="connsiteY9" fmla="*/ 1009337 h 1798819"/>
                    <a:gd name="connsiteX10" fmla="*/ 1246681 w 3625121"/>
                    <a:gd name="connsiteY10" fmla="*/ 1324131 h 1798819"/>
                    <a:gd name="connsiteX11" fmla="*/ 632085 w 3625121"/>
                    <a:gd name="connsiteY11" fmla="*/ 1623934 h 1798819"/>
                    <a:gd name="connsiteX12" fmla="*/ 77449 w 3625121"/>
                    <a:gd name="connsiteY12" fmla="*/ 1728865 h 179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5121" h="1798819">
                      <a:moveTo>
                        <a:pt x="77449" y="1728865"/>
                      </a:moveTo>
                      <a:cubicBezTo>
                        <a:pt x="0" y="1658911"/>
                        <a:pt x="82446" y="1336622"/>
                        <a:pt x="167390" y="1204209"/>
                      </a:cubicBezTo>
                      <a:cubicBezTo>
                        <a:pt x="252334" y="1071796"/>
                        <a:pt x="337278" y="1064301"/>
                        <a:pt x="587114" y="934386"/>
                      </a:cubicBezTo>
                      <a:cubicBezTo>
                        <a:pt x="836950" y="804471"/>
                        <a:pt x="1276662" y="569626"/>
                        <a:pt x="1666406" y="424721"/>
                      </a:cubicBezTo>
                      <a:cubicBezTo>
                        <a:pt x="2056150" y="279816"/>
                        <a:pt x="2655757" y="129914"/>
                        <a:pt x="2925580" y="64957"/>
                      </a:cubicBezTo>
                      <a:cubicBezTo>
                        <a:pt x="3195403" y="0"/>
                        <a:pt x="3190406" y="17489"/>
                        <a:pt x="3285344" y="34977"/>
                      </a:cubicBezTo>
                      <a:cubicBezTo>
                        <a:pt x="3380282" y="52465"/>
                        <a:pt x="3450236" y="79947"/>
                        <a:pt x="3495206" y="169888"/>
                      </a:cubicBezTo>
                      <a:cubicBezTo>
                        <a:pt x="3540177" y="259829"/>
                        <a:pt x="3625121" y="464694"/>
                        <a:pt x="3555167" y="574622"/>
                      </a:cubicBezTo>
                      <a:cubicBezTo>
                        <a:pt x="3485213" y="684550"/>
                        <a:pt x="3295337" y="757003"/>
                        <a:pt x="3075481" y="829455"/>
                      </a:cubicBezTo>
                      <a:cubicBezTo>
                        <a:pt x="2855625" y="901907"/>
                        <a:pt x="2540832" y="926891"/>
                        <a:pt x="2236032" y="1009337"/>
                      </a:cubicBezTo>
                      <a:cubicBezTo>
                        <a:pt x="1931232" y="1091783"/>
                        <a:pt x="1514006" y="1221698"/>
                        <a:pt x="1246681" y="1324131"/>
                      </a:cubicBezTo>
                      <a:cubicBezTo>
                        <a:pt x="979357" y="1426564"/>
                        <a:pt x="821960" y="1553980"/>
                        <a:pt x="632085" y="1623934"/>
                      </a:cubicBezTo>
                      <a:cubicBezTo>
                        <a:pt x="442210" y="1693888"/>
                        <a:pt x="154898" y="1798819"/>
                        <a:pt x="77449" y="17288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6215922" y="397240"/>
                  <a:ext cx="2993036" cy="1299147"/>
                </a:xfrm>
                <a:custGeom>
                  <a:avLst/>
                  <a:gdLst>
                    <a:gd name="connsiteX0" fmla="*/ 79947 w 2993036"/>
                    <a:gd name="connsiteY0" fmla="*/ 667062 h 1299147"/>
                    <a:gd name="connsiteX1" fmla="*/ 244839 w 2993036"/>
                    <a:gd name="connsiteY1" fmla="*/ 172386 h 1299147"/>
                    <a:gd name="connsiteX2" fmla="*/ 1444052 w 2993036"/>
                    <a:gd name="connsiteY2" fmla="*/ 37475 h 1299147"/>
                    <a:gd name="connsiteX3" fmla="*/ 2628275 w 2993036"/>
                    <a:gd name="connsiteY3" fmla="*/ 127416 h 1299147"/>
                    <a:gd name="connsiteX4" fmla="*/ 2928078 w 2993036"/>
                    <a:gd name="connsiteY4" fmla="*/ 127416 h 1299147"/>
                    <a:gd name="connsiteX5" fmla="*/ 2913088 w 2993036"/>
                    <a:gd name="connsiteY5" fmla="*/ 891914 h 1299147"/>
                    <a:gd name="connsiteX6" fmla="*/ 2448393 w 2993036"/>
                    <a:gd name="connsiteY6" fmla="*/ 1221698 h 1299147"/>
                    <a:gd name="connsiteX7" fmla="*/ 2088629 w 2993036"/>
                    <a:gd name="connsiteY7" fmla="*/ 1296649 h 1299147"/>
                    <a:gd name="connsiteX8" fmla="*/ 1788826 w 2993036"/>
                    <a:gd name="connsiteY8" fmla="*/ 1236688 h 1299147"/>
                    <a:gd name="connsiteX9" fmla="*/ 724524 w 2993036"/>
                    <a:gd name="connsiteY9" fmla="*/ 981855 h 1299147"/>
                    <a:gd name="connsiteX10" fmla="*/ 79947 w 2993036"/>
                    <a:gd name="connsiteY10" fmla="*/ 667062 h 129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3036" h="1299147">
                      <a:moveTo>
                        <a:pt x="79947" y="667062"/>
                      </a:moveTo>
                      <a:cubicBezTo>
                        <a:pt x="0" y="532151"/>
                        <a:pt x="17488" y="277317"/>
                        <a:pt x="244839" y="172386"/>
                      </a:cubicBezTo>
                      <a:cubicBezTo>
                        <a:pt x="472190" y="67455"/>
                        <a:pt x="1046813" y="44970"/>
                        <a:pt x="1444052" y="37475"/>
                      </a:cubicBezTo>
                      <a:cubicBezTo>
                        <a:pt x="1841291" y="29980"/>
                        <a:pt x="2380937" y="112426"/>
                        <a:pt x="2628275" y="127416"/>
                      </a:cubicBezTo>
                      <a:cubicBezTo>
                        <a:pt x="2875613" y="142406"/>
                        <a:pt x="2880609" y="0"/>
                        <a:pt x="2928078" y="127416"/>
                      </a:cubicBezTo>
                      <a:cubicBezTo>
                        <a:pt x="2975547" y="254832"/>
                        <a:pt x="2993036" y="709534"/>
                        <a:pt x="2913088" y="891914"/>
                      </a:cubicBezTo>
                      <a:cubicBezTo>
                        <a:pt x="2833141" y="1074294"/>
                        <a:pt x="2585803" y="1154242"/>
                        <a:pt x="2448393" y="1221698"/>
                      </a:cubicBezTo>
                      <a:cubicBezTo>
                        <a:pt x="2310983" y="1289154"/>
                        <a:pt x="2198557" y="1294151"/>
                        <a:pt x="2088629" y="1296649"/>
                      </a:cubicBezTo>
                      <a:cubicBezTo>
                        <a:pt x="1978701" y="1299147"/>
                        <a:pt x="1788826" y="1236688"/>
                        <a:pt x="1788826" y="1236688"/>
                      </a:cubicBezTo>
                      <a:cubicBezTo>
                        <a:pt x="1561475" y="1184222"/>
                        <a:pt x="1006839" y="1074294"/>
                        <a:pt x="724524" y="981855"/>
                      </a:cubicBezTo>
                      <a:cubicBezTo>
                        <a:pt x="442209" y="889416"/>
                        <a:pt x="159895" y="801974"/>
                        <a:pt x="79947" y="66706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2"/>
              <p:cNvPicPr>
                <a:picLocks noChangeAspect="1" noChangeArrowheads="1"/>
              </p:cNvPicPr>
              <p:nvPr/>
            </p:nvPicPr>
            <p:blipFill>
              <a:blip r:embed="rId2" cstate="print"/>
              <a:srcRect l="70000" t="32222" r="25993" b="54445"/>
              <a:stretch>
                <a:fillRect/>
              </a:stretch>
            </p:blipFill>
            <p:spPr bwMode="auto">
              <a:xfrm rot="1260000">
                <a:off x="6525916" y="2549722"/>
                <a:ext cx="2957158" cy="1243584"/>
              </a:xfrm>
              <a:prstGeom prst="rect">
                <a:avLst/>
              </a:prstGeom>
              <a:noFill/>
              <a:ln w="9525">
                <a:noFill/>
                <a:miter lim="800000"/>
                <a:headEnd/>
                <a:tailEnd/>
              </a:ln>
            </p:spPr>
          </p:pic>
          <p:pic>
            <p:nvPicPr>
              <p:cNvPr id="45" name="Picture 2"/>
              <p:cNvPicPr preferRelativeResize="0">
                <a:picLocks noChangeArrowheads="1"/>
              </p:cNvPicPr>
              <p:nvPr/>
            </p:nvPicPr>
            <p:blipFill>
              <a:blip r:embed="rId2" cstate="print"/>
              <a:srcRect l="10833" t="65889" r="68333" b="31111"/>
              <a:stretch>
                <a:fillRect/>
              </a:stretch>
            </p:blipFill>
            <p:spPr bwMode="auto">
              <a:xfrm>
                <a:off x="838200" y="4724400"/>
                <a:ext cx="1676400" cy="381000"/>
              </a:xfrm>
              <a:prstGeom prst="rect">
                <a:avLst/>
              </a:prstGeom>
              <a:noFill/>
              <a:ln w="9525">
                <a:noFill/>
                <a:miter lim="800000"/>
                <a:headEnd/>
                <a:tailEnd/>
              </a:ln>
            </p:spPr>
          </p:pic>
        </p:grpSp>
        <p:pic>
          <p:nvPicPr>
            <p:cNvPr id="41" name="Picture 2"/>
            <p:cNvPicPr>
              <a:picLocks noChangeAspect="1" noChangeArrowheads="1"/>
            </p:cNvPicPr>
            <p:nvPr/>
          </p:nvPicPr>
          <p:blipFill>
            <a:blip r:embed="rId2" cstate="print"/>
            <a:srcRect l="20000" t="57778" r="55834" b="31111"/>
            <a:stretch>
              <a:fillRect/>
            </a:stretch>
          </p:blipFill>
          <p:spPr bwMode="auto">
            <a:xfrm>
              <a:off x="2667000" y="3276600"/>
              <a:ext cx="2209800" cy="762000"/>
            </a:xfrm>
            <a:prstGeom prst="rect">
              <a:avLst/>
            </a:prstGeom>
            <a:noFill/>
            <a:ln w="9525">
              <a:noFill/>
              <a:miter lim="800000"/>
              <a:headEnd/>
              <a:tailEnd/>
            </a:ln>
          </p:spPr>
        </p:pic>
        <p:sp>
          <p:nvSpPr>
            <p:cNvPr id="42" name="TextBox 41"/>
            <p:cNvSpPr txBox="1"/>
            <p:nvPr/>
          </p:nvSpPr>
          <p:spPr>
            <a:xfrm>
              <a:off x="2743200" y="3200400"/>
              <a:ext cx="2424959" cy="1015663"/>
            </a:xfrm>
            <a:prstGeom prst="rect">
              <a:avLst/>
            </a:prstGeom>
            <a:noFill/>
          </p:spPr>
          <p:txBody>
            <a:bodyPr wrap="none" rtlCol="0">
              <a:spAutoFit/>
            </a:bodyPr>
            <a:lstStyle/>
            <a:p>
              <a:r>
                <a:rPr lang="en-US" sz="6000" dirty="0" smtClean="0"/>
                <a:t>Mantle</a:t>
              </a:r>
              <a:endParaRPr lang="en-US" sz="6000" dirty="0"/>
            </a:p>
          </p:txBody>
        </p:sp>
      </p:grpSp>
      <p:sp>
        <p:nvSpPr>
          <p:cNvPr id="19" name="Freeform 18"/>
          <p:cNvSpPr/>
          <p:nvPr/>
        </p:nvSpPr>
        <p:spPr>
          <a:xfrm>
            <a:off x="5661076" y="1326630"/>
            <a:ext cx="3595351" cy="1184223"/>
          </a:xfrm>
          <a:custGeom>
            <a:avLst/>
            <a:gdLst>
              <a:gd name="connsiteX0" fmla="*/ 134911 w 3587646"/>
              <a:gd name="connsiteY0" fmla="*/ 37475 h 1184222"/>
              <a:gd name="connsiteX1" fmla="*/ 884419 w 3587646"/>
              <a:gd name="connsiteY1" fmla="*/ 82445 h 1184222"/>
              <a:gd name="connsiteX2" fmla="*/ 1693888 w 3587646"/>
              <a:gd name="connsiteY2" fmla="*/ 202367 h 1184222"/>
              <a:gd name="connsiteX3" fmla="*/ 2203554 w 3587646"/>
              <a:gd name="connsiteY3" fmla="*/ 322288 h 1184222"/>
              <a:gd name="connsiteX4" fmla="*/ 2803160 w 3587646"/>
              <a:gd name="connsiteY4" fmla="*/ 502170 h 1184222"/>
              <a:gd name="connsiteX5" fmla="*/ 3312826 w 3587646"/>
              <a:gd name="connsiteY5" fmla="*/ 697042 h 1184222"/>
              <a:gd name="connsiteX6" fmla="*/ 3492708 w 3587646"/>
              <a:gd name="connsiteY6" fmla="*/ 771993 h 1184222"/>
              <a:gd name="connsiteX7" fmla="*/ 3462728 w 3587646"/>
              <a:gd name="connsiteY7" fmla="*/ 1086786 h 1184222"/>
              <a:gd name="connsiteX8" fmla="*/ 3462728 w 3587646"/>
              <a:gd name="connsiteY8" fmla="*/ 1131757 h 1184222"/>
              <a:gd name="connsiteX9" fmla="*/ 2713219 w 3587646"/>
              <a:gd name="connsiteY9" fmla="*/ 771993 h 1184222"/>
              <a:gd name="connsiteX10" fmla="*/ 1813809 w 3587646"/>
              <a:gd name="connsiteY10" fmla="*/ 517160 h 1184222"/>
              <a:gd name="connsiteX11" fmla="*/ 839449 w 3587646"/>
              <a:gd name="connsiteY11" fmla="*/ 367259 h 1184222"/>
              <a:gd name="connsiteX12" fmla="*/ 359764 w 3587646"/>
              <a:gd name="connsiteY12" fmla="*/ 352268 h 1184222"/>
              <a:gd name="connsiteX13" fmla="*/ 74950 w 3587646"/>
              <a:gd name="connsiteY13" fmla="*/ 307298 h 1184222"/>
              <a:gd name="connsiteX14" fmla="*/ 134911 w 3587646"/>
              <a:gd name="connsiteY14" fmla="*/ 37475 h 1184222"/>
              <a:gd name="connsiteX0" fmla="*/ 134911 w 3620125"/>
              <a:gd name="connsiteY0" fmla="*/ 37475 h 1184223"/>
              <a:gd name="connsiteX1" fmla="*/ 884419 w 3620125"/>
              <a:gd name="connsiteY1" fmla="*/ 82445 h 1184223"/>
              <a:gd name="connsiteX2" fmla="*/ 1693888 w 3620125"/>
              <a:gd name="connsiteY2" fmla="*/ 202367 h 1184223"/>
              <a:gd name="connsiteX3" fmla="*/ 2203554 w 3620125"/>
              <a:gd name="connsiteY3" fmla="*/ 322288 h 1184223"/>
              <a:gd name="connsiteX4" fmla="*/ 2803160 w 3620125"/>
              <a:gd name="connsiteY4" fmla="*/ 502170 h 1184223"/>
              <a:gd name="connsiteX5" fmla="*/ 3312826 w 3620125"/>
              <a:gd name="connsiteY5" fmla="*/ 697042 h 1184223"/>
              <a:gd name="connsiteX6" fmla="*/ 3492708 w 3620125"/>
              <a:gd name="connsiteY6" fmla="*/ 771993 h 1184223"/>
              <a:gd name="connsiteX7" fmla="*/ 3615128 w 3620125"/>
              <a:gd name="connsiteY7" fmla="*/ 1086786 h 1184223"/>
              <a:gd name="connsiteX8" fmla="*/ 3462728 w 3620125"/>
              <a:gd name="connsiteY8" fmla="*/ 1131757 h 1184223"/>
              <a:gd name="connsiteX9" fmla="*/ 2713219 w 3620125"/>
              <a:gd name="connsiteY9" fmla="*/ 771993 h 1184223"/>
              <a:gd name="connsiteX10" fmla="*/ 1813809 w 3620125"/>
              <a:gd name="connsiteY10" fmla="*/ 517160 h 1184223"/>
              <a:gd name="connsiteX11" fmla="*/ 839449 w 3620125"/>
              <a:gd name="connsiteY11" fmla="*/ 367259 h 1184223"/>
              <a:gd name="connsiteX12" fmla="*/ 359764 w 3620125"/>
              <a:gd name="connsiteY12" fmla="*/ 352268 h 1184223"/>
              <a:gd name="connsiteX13" fmla="*/ 74950 w 3620125"/>
              <a:gd name="connsiteY13" fmla="*/ 307298 h 1184223"/>
              <a:gd name="connsiteX14" fmla="*/ 134911 w 3620125"/>
              <a:gd name="connsiteY14" fmla="*/ 37475 h 1184223"/>
              <a:gd name="connsiteX0" fmla="*/ 92440 w 3577654"/>
              <a:gd name="connsiteY0" fmla="*/ 37475 h 1184223"/>
              <a:gd name="connsiteX1" fmla="*/ 841948 w 3577654"/>
              <a:gd name="connsiteY1" fmla="*/ 82445 h 1184223"/>
              <a:gd name="connsiteX2" fmla="*/ 1651417 w 3577654"/>
              <a:gd name="connsiteY2" fmla="*/ 202367 h 1184223"/>
              <a:gd name="connsiteX3" fmla="*/ 2161083 w 3577654"/>
              <a:gd name="connsiteY3" fmla="*/ 322288 h 1184223"/>
              <a:gd name="connsiteX4" fmla="*/ 2760689 w 3577654"/>
              <a:gd name="connsiteY4" fmla="*/ 502170 h 1184223"/>
              <a:gd name="connsiteX5" fmla="*/ 3270355 w 3577654"/>
              <a:gd name="connsiteY5" fmla="*/ 697042 h 1184223"/>
              <a:gd name="connsiteX6" fmla="*/ 3450237 w 3577654"/>
              <a:gd name="connsiteY6" fmla="*/ 771993 h 1184223"/>
              <a:gd name="connsiteX7" fmla="*/ 3572657 w 3577654"/>
              <a:gd name="connsiteY7" fmla="*/ 1086786 h 1184223"/>
              <a:gd name="connsiteX8" fmla="*/ 3420257 w 3577654"/>
              <a:gd name="connsiteY8" fmla="*/ 1131757 h 1184223"/>
              <a:gd name="connsiteX9" fmla="*/ 2670748 w 3577654"/>
              <a:gd name="connsiteY9" fmla="*/ 771993 h 1184223"/>
              <a:gd name="connsiteX10" fmla="*/ 1771338 w 3577654"/>
              <a:gd name="connsiteY10" fmla="*/ 517160 h 1184223"/>
              <a:gd name="connsiteX11" fmla="*/ 796978 w 3577654"/>
              <a:gd name="connsiteY11" fmla="*/ 367259 h 1184223"/>
              <a:gd name="connsiteX12" fmla="*/ 317293 w 3577654"/>
              <a:gd name="connsiteY12" fmla="*/ 352268 h 1184223"/>
              <a:gd name="connsiteX13" fmla="*/ 32479 w 3577654"/>
              <a:gd name="connsiteY13" fmla="*/ 307298 h 1184223"/>
              <a:gd name="connsiteX14" fmla="*/ 92440 w 3577654"/>
              <a:gd name="connsiteY14" fmla="*/ 37475 h 1184223"/>
              <a:gd name="connsiteX0" fmla="*/ 97436 w 3582650"/>
              <a:gd name="connsiteY0" fmla="*/ 37475 h 1184223"/>
              <a:gd name="connsiteX1" fmla="*/ 846944 w 3582650"/>
              <a:gd name="connsiteY1" fmla="*/ 82445 h 1184223"/>
              <a:gd name="connsiteX2" fmla="*/ 1656413 w 3582650"/>
              <a:gd name="connsiteY2" fmla="*/ 202367 h 1184223"/>
              <a:gd name="connsiteX3" fmla="*/ 2166079 w 3582650"/>
              <a:gd name="connsiteY3" fmla="*/ 322288 h 1184223"/>
              <a:gd name="connsiteX4" fmla="*/ 2765685 w 3582650"/>
              <a:gd name="connsiteY4" fmla="*/ 502170 h 1184223"/>
              <a:gd name="connsiteX5" fmla="*/ 3275351 w 3582650"/>
              <a:gd name="connsiteY5" fmla="*/ 697042 h 1184223"/>
              <a:gd name="connsiteX6" fmla="*/ 3455233 w 3582650"/>
              <a:gd name="connsiteY6" fmla="*/ 771993 h 1184223"/>
              <a:gd name="connsiteX7" fmla="*/ 3577653 w 3582650"/>
              <a:gd name="connsiteY7" fmla="*/ 1086786 h 1184223"/>
              <a:gd name="connsiteX8" fmla="*/ 3425253 w 3582650"/>
              <a:gd name="connsiteY8" fmla="*/ 1131757 h 1184223"/>
              <a:gd name="connsiteX9" fmla="*/ 2675744 w 3582650"/>
              <a:gd name="connsiteY9" fmla="*/ 771993 h 1184223"/>
              <a:gd name="connsiteX10" fmla="*/ 1776334 w 3582650"/>
              <a:gd name="connsiteY10" fmla="*/ 517160 h 1184223"/>
              <a:gd name="connsiteX11" fmla="*/ 801974 w 3582650"/>
              <a:gd name="connsiteY11" fmla="*/ 367259 h 1184223"/>
              <a:gd name="connsiteX12" fmla="*/ 322289 w 3582650"/>
              <a:gd name="connsiteY12" fmla="*/ 352268 h 1184223"/>
              <a:gd name="connsiteX13" fmla="*/ 37475 w 3582650"/>
              <a:gd name="connsiteY13" fmla="*/ 307298 h 1184223"/>
              <a:gd name="connsiteX14" fmla="*/ 97436 w 3582650"/>
              <a:gd name="connsiteY14" fmla="*/ 37475 h 1184223"/>
              <a:gd name="connsiteX0" fmla="*/ 97436 w 3582650"/>
              <a:gd name="connsiteY0" fmla="*/ 37475 h 1184223"/>
              <a:gd name="connsiteX1" fmla="*/ 846944 w 3582650"/>
              <a:gd name="connsiteY1" fmla="*/ 82445 h 1184223"/>
              <a:gd name="connsiteX2" fmla="*/ 1656413 w 3582650"/>
              <a:gd name="connsiteY2" fmla="*/ 202367 h 1184223"/>
              <a:gd name="connsiteX3" fmla="*/ 2166079 w 3582650"/>
              <a:gd name="connsiteY3" fmla="*/ 322288 h 1184223"/>
              <a:gd name="connsiteX4" fmla="*/ 2765685 w 3582650"/>
              <a:gd name="connsiteY4" fmla="*/ 502170 h 1184223"/>
              <a:gd name="connsiteX5" fmla="*/ 3275351 w 3582650"/>
              <a:gd name="connsiteY5" fmla="*/ 697042 h 1184223"/>
              <a:gd name="connsiteX6" fmla="*/ 3455233 w 3582650"/>
              <a:gd name="connsiteY6" fmla="*/ 771993 h 1184223"/>
              <a:gd name="connsiteX7" fmla="*/ 3577653 w 3582650"/>
              <a:gd name="connsiteY7" fmla="*/ 1086786 h 1184223"/>
              <a:gd name="connsiteX8" fmla="*/ 3425253 w 3582650"/>
              <a:gd name="connsiteY8" fmla="*/ 1131757 h 1184223"/>
              <a:gd name="connsiteX9" fmla="*/ 2675744 w 3582650"/>
              <a:gd name="connsiteY9" fmla="*/ 771993 h 1184223"/>
              <a:gd name="connsiteX10" fmla="*/ 1776334 w 3582650"/>
              <a:gd name="connsiteY10" fmla="*/ 517160 h 1184223"/>
              <a:gd name="connsiteX11" fmla="*/ 801974 w 3582650"/>
              <a:gd name="connsiteY11" fmla="*/ 367259 h 1184223"/>
              <a:gd name="connsiteX12" fmla="*/ 322289 w 3582650"/>
              <a:gd name="connsiteY12" fmla="*/ 352268 h 1184223"/>
              <a:gd name="connsiteX13" fmla="*/ 37475 w 3582650"/>
              <a:gd name="connsiteY13" fmla="*/ 307298 h 1184223"/>
              <a:gd name="connsiteX14" fmla="*/ 97436 w 3582650"/>
              <a:gd name="connsiteY14" fmla="*/ 37475 h 1184223"/>
              <a:gd name="connsiteX0" fmla="*/ 33936 w 3595350"/>
              <a:gd name="connsiteY0" fmla="*/ 37475 h 1260423"/>
              <a:gd name="connsiteX1" fmla="*/ 859644 w 3595350"/>
              <a:gd name="connsiteY1" fmla="*/ 158645 h 1260423"/>
              <a:gd name="connsiteX2" fmla="*/ 1669113 w 3595350"/>
              <a:gd name="connsiteY2" fmla="*/ 278567 h 1260423"/>
              <a:gd name="connsiteX3" fmla="*/ 2178779 w 3595350"/>
              <a:gd name="connsiteY3" fmla="*/ 398488 h 1260423"/>
              <a:gd name="connsiteX4" fmla="*/ 2778385 w 3595350"/>
              <a:gd name="connsiteY4" fmla="*/ 578370 h 1260423"/>
              <a:gd name="connsiteX5" fmla="*/ 3288051 w 3595350"/>
              <a:gd name="connsiteY5" fmla="*/ 773242 h 1260423"/>
              <a:gd name="connsiteX6" fmla="*/ 3467933 w 3595350"/>
              <a:gd name="connsiteY6" fmla="*/ 848193 h 1260423"/>
              <a:gd name="connsiteX7" fmla="*/ 3590353 w 3595350"/>
              <a:gd name="connsiteY7" fmla="*/ 1162986 h 1260423"/>
              <a:gd name="connsiteX8" fmla="*/ 3437953 w 3595350"/>
              <a:gd name="connsiteY8" fmla="*/ 1207957 h 1260423"/>
              <a:gd name="connsiteX9" fmla="*/ 2688444 w 3595350"/>
              <a:gd name="connsiteY9" fmla="*/ 848193 h 1260423"/>
              <a:gd name="connsiteX10" fmla="*/ 1789034 w 3595350"/>
              <a:gd name="connsiteY10" fmla="*/ 593360 h 1260423"/>
              <a:gd name="connsiteX11" fmla="*/ 814674 w 3595350"/>
              <a:gd name="connsiteY11" fmla="*/ 443459 h 1260423"/>
              <a:gd name="connsiteX12" fmla="*/ 334989 w 3595350"/>
              <a:gd name="connsiteY12" fmla="*/ 428468 h 1260423"/>
              <a:gd name="connsiteX13" fmla="*/ 50175 w 3595350"/>
              <a:gd name="connsiteY13" fmla="*/ 383498 h 1260423"/>
              <a:gd name="connsiteX14" fmla="*/ 33936 w 3595350"/>
              <a:gd name="connsiteY14" fmla="*/ 37475 h 1260423"/>
              <a:gd name="connsiteX0" fmla="*/ 33936 w 3595350"/>
              <a:gd name="connsiteY0" fmla="*/ 37475 h 1260423"/>
              <a:gd name="connsiteX1" fmla="*/ 859644 w 3595350"/>
              <a:gd name="connsiteY1" fmla="*/ 158645 h 1260423"/>
              <a:gd name="connsiteX2" fmla="*/ 1021148 w 3595350"/>
              <a:gd name="connsiteY2" fmla="*/ 163244 h 1260423"/>
              <a:gd name="connsiteX3" fmla="*/ 1669113 w 3595350"/>
              <a:gd name="connsiteY3" fmla="*/ 278567 h 1260423"/>
              <a:gd name="connsiteX4" fmla="*/ 2178779 w 3595350"/>
              <a:gd name="connsiteY4" fmla="*/ 398488 h 1260423"/>
              <a:gd name="connsiteX5" fmla="*/ 2778385 w 3595350"/>
              <a:gd name="connsiteY5" fmla="*/ 578370 h 1260423"/>
              <a:gd name="connsiteX6" fmla="*/ 3288051 w 3595350"/>
              <a:gd name="connsiteY6" fmla="*/ 773242 h 1260423"/>
              <a:gd name="connsiteX7" fmla="*/ 3467933 w 3595350"/>
              <a:gd name="connsiteY7" fmla="*/ 848193 h 1260423"/>
              <a:gd name="connsiteX8" fmla="*/ 3590353 w 3595350"/>
              <a:gd name="connsiteY8" fmla="*/ 1162986 h 1260423"/>
              <a:gd name="connsiteX9" fmla="*/ 3437953 w 3595350"/>
              <a:gd name="connsiteY9" fmla="*/ 1207957 h 1260423"/>
              <a:gd name="connsiteX10" fmla="*/ 2688444 w 3595350"/>
              <a:gd name="connsiteY10" fmla="*/ 848193 h 1260423"/>
              <a:gd name="connsiteX11" fmla="*/ 1789034 w 3595350"/>
              <a:gd name="connsiteY11" fmla="*/ 593360 h 1260423"/>
              <a:gd name="connsiteX12" fmla="*/ 814674 w 3595350"/>
              <a:gd name="connsiteY12" fmla="*/ 443459 h 1260423"/>
              <a:gd name="connsiteX13" fmla="*/ 334989 w 3595350"/>
              <a:gd name="connsiteY13" fmla="*/ 428468 h 1260423"/>
              <a:gd name="connsiteX14" fmla="*/ 50175 w 3595350"/>
              <a:gd name="connsiteY14" fmla="*/ 383498 h 1260423"/>
              <a:gd name="connsiteX15" fmla="*/ 33936 w 3595350"/>
              <a:gd name="connsiteY15" fmla="*/ 37475 h 1260423"/>
              <a:gd name="connsiteX0" fmla="*/ 33936 w 3595350"/>
              <a:gd name="connsiteY0" fmla="*/ 37475 h 1260423"/>
              <a:gd name="connsiteX1" fmla="*/ 859644 w 3595350"/>
              <a:gd name="connsiteY1" fmla="*/ 158645 h 1260423"/>
              <a:gd name="connsiteX2" fmla="*/ 1669113 w 3595350"/>
              <a:gd name="connsiteY2" fmla="*/ 278567 h 1260423"/>
              <a:gd name="connsiteX3" fmla="*/ 2178779 w 3595350"/>
              <a:gd name="connsiteY3" fmla="*/ 398488 h 1260423"/>
              <a:gd name="connsiteX4" fmla="*/ 2778385 w 3595350"/>
              <a:gd name="connsiteY4" fmla="*/ 578370 h 1260423"/>
              <a:gd name="connsiteX5" fmla="*/ 3288051 w 3595350"/>
              <a:gd name="connsiteY5" fmla="*/ 773242 h 1260423"/>
              <a:gd name="connsiteX6" fmla="*/ 3467933 w 3595350"/>
              <a:gd name="connsiteY6" fmla="*/ 848193 h 1260423"/>
              <a:gd name="connsiteX7" fmla="*/ 3590353 w 3595350"/>
              <a:gd name="connsiteY7" fmla="*/ 1162986 h 1260423"/>
              <a:gd name="connsiteX8" fmla="*/ 3437953 w 3595350"/>
              <a:gd name="connsiteY8" fmla="*/ 1207957 h 1260423"/>
              <a:gd name="connsiteX9" fmla="*/ 2688444 w 3595350"/>
              <a:gd name="connsiteY9" fmla="*/ 848193 h 1260423"/>
              <a:gd name="connsiteX10" fmla="*/ 1789034 w 3595350"/>
              <a:gd name="connsiteY10" fmla="*/ 593360 h 1260423"/>
              <a:gd name="connsiteX11" fmla="*/ 814674 w 3595350"/>
              <a:gd name="connsiteY11" fmla="*/ 443459 h 1260423"/>
              <a:gd name="connsiteX12" fmla="*/ 334989 w 3595350"/>
              <a:gd name="connsiteY12" fmla="*/ 428468 h 1260423"/>
              <a:gd name="connsiteX13" fmla="*/ 50175 w 3595350"/>
              <a:gd name="connsiteY13" fmla="*/ 383498 h 1260423"/>
              <a:gd name="connsiteX14" fmla="*/ 33936 w 3595350"/>
              <a:gd name="connsiteY14" fmla="*/ 37475 h 1260423"/>
              <a:gd name="connsiteX0" fmla="*/ 33936 w 3595350"/>
              <a:gd name="connsiteY0" fmla="*/ 37475 h 1260423"/>
              <a:gd name="connsiteX1" fmla="*/ 1164444 w 3595350"/>
              <a:gd name="connsiteY1" fmla="*/ 158645 h 1260423"/>
              <a:gd name="connsiteX2" fmla="*/ 1669113 w 3595350"/>
              <a:gd name="connsiteY2" fmla="*/ 278567 h 1260423"/>
              <a:gd name="connsiteX3" fmla="*/ 2178779 w 3595350"/>
              <a:gd name="connsiteY3" fmla="*/ 398488 h 1260423"/>
              <a:gd name="connsiteX4" fmla="*/ 2778385 w 3595350"/>
              <a:gd name="connsiteY4" fmla="*/ 578370 h 1260423"/>
              <a:gd name="connsiteX5" fmla="*/ 3288051 w 3595350"/>
              <a:gd name="connsiteY5" fmla="*/ 773242 h 1260423"/>
              <a:gd name="connsiteX6" fmla="*/ 3467933 w 3595350"/>
              <a:gd name="connsiteY6" fmla="*/ 848193 h 1260423"/>
              <a:gd name="connsiteX7" fmla="*/ 3590353 w 3595350"/>
              <a:gd name="connsiteY7" fmla="*/ 1162986 h 1260423"/>
              <a:gd name="connsiteX8" fmla="*/ 3437953 w 3595350"/>
              <a:gd name="connsiteY8" fmla="*/ 1207957 h 1260423"/>
              <a:gd name="connsiteX9" fmla="*/ 2688444 w 3595350"/>
              <a:gd name="connsiteY9" fmla="*/ 848193 h 1260423"/>
              <a:gd name="connsiteX10" fmla="*/ 1789034 w 3595350"/>
              <a:gd name="connsiteY10" fmla="*/ 593360 h 1260423"/>
              <a:gd name="connsiteX11" fmla="*/ 814674 w 3595350"/>
              <a:gd name="connsiteY11" fmla="*/ 443459 h 1260423"/>
              <a:gd name="connsiteX12" fmla="*/ 334989 w 3595350"/>
              <a:gd name="connsiteY12" fmla="*/ 428468 h 1260423"/>
              <a:gd name="connsiteX13" fmla="*/ 50175 w 3595350"/>
              <a:gd name="connsiteY13" fmla="*/ 383498 h 1260423"/>
              <a:gd name="connsiteX14" fmla="*/ 33936 w 3595350"/>
              <a:gd name="connsiteY14" fmla="*/ 37475 h 1260423"/>
              <a:gd name="connsiteX0" fmla="*/ 33936 w 3595350"/>
              <a:gd name="connsiteY0" fmla="*/ 37475 h 1260423"/>
              <a:gd name="connsiteX1" fmla="*/ 1164444 w 3595350"/>
              <a:gd name="connsiteY1" fmla="*/ 158645 h 1260423"/>
              <a:gd name="connsiteX2" fmla="*/ 1669113 w 3595350"/>
              <a:gd name="connsiteY2" fmla="*/ 278567 h 1260423"/>
              <a:gd name="connsiteX3" fmla="*/ 2254979 w 3595350"/>
              <a:gd name="connsiteY3" fmla="*/ 398488 h 1260423"/>
              <a:gd name="connsiteX4" fmla="*/ 2778385 w 3595350"/>
              <a:gd name="connsiteY4" fmla="*/ 578370 h 1260423"/>
              <a:gd name="connsiteX5" fmla="*/ 3288051 w 3595350"/>
              <a:gd name="connsiteY5" fmla="*/ 773242 h 1260423"/>
              <a:gd name="connsiteX6" fmla="*/ 3467933 w 3595350"/>
              <a:gd name="connsiteY6" fmla="*/ 848193 h 1260423"/>
              <a:gd name="connsiteX7" fmla="*/ 3590353 w 3595350"/>
              <a:gd name="connsiteY7" fmla="*/ 1162986 h 1260423"/>
              <a:gd name="connsiteX8" fmla="*/ 3437953 w 3595350"/>
              <a:gd name="connsiteY8" fmla="*/ 1207957 h 1260423"/>
              <a:gd name="connsiteX9" fmla="*/ 2688444 w 3595350"/>
              <a:gd name="connsiteY9" fmla="*/ 848193 h 1260423"/>
              <a:gd name="connsiteX10" fmla="*/ 1789034 w 3595350"/>
              <a:gd name="connsiteY10" fmla="*/ 593360 h 1260423"/>
              <a:gd name="connsiteX11" fmla="*/ 814674 w 3595350"/>
              <a:gd name="connsiteY11" fmla="*/ 443459 h 1260423"/>
              <a:gd name="connsiteX12" fmla="*/ 334989 w 3595350"/>
              <a:gd name="connsiteY12" fmla="*/ 428468 h 1260423"/>
              <a:gd name="connsiteX13" fmla="*/ 50175 w 3595350"/>
              <a:gd name="connsiteY13" fmla="*/ 383498 h 1260423"/>
              <a:gd name="connsiteX14" fmla="*/ 33936 w 3595350"/>
              <a:gd name="connsiteY14" fmla="*/ 37475 h 1260423"/>
              <a:gd name="connsiteX0" fmla="*/ 33936 w 3595350"/>
              <a:gd name="connsiteY0" fmla="*/ 37475 h 1260423"/>
              <a:gd name="connsiteX1" fmla="*/ 1164444 w 3595350"/>
              <a:gd name="connsiteY1" fmla="*/ 158645 h 1260423"/>
              <a:gd name="connsiteX2" fmla="*/ 1669113 w 3595350"/>
              <a:gd name="connsiteY2" fmla="*/ 278567 h 1260423"/>
              <a:gd name="connsiteX3" fmla="*/ 2254979 w 3595350"/>
              <a:gd name="connsiteY3" fmla="*/ 398488 h 1260423"/>
              <a:gd name="connsiteX4" fmla="*/ 2778385 w 3595350"/>
              <a:gd name="connsiteY4" fmla="*/ 578370 h 1260423"/>
              <a:gd name="connsiteX5" fmla="*/ 3288051 w 3595350"/>
              <a:gd name="connsiteY5" fmla="*/ 773242 h 1260423"/>
              <a:gd name="connsiteX6" fmla="*/ 3467933 w 3595350"/>
              <a:gd name="connsiteY6" fmla="*/ 848193 h 1260423"/>
              <a:gd name="connsiteX7" fmla="*/ 3590353 w 3595350"/>
              <a:gd name="connsiteY7" fmla="*/ 1162986 h 1260423"/>
              <a:gd name="connsiteX8" fmla="*/ 3437953 w 3595350"/>
              <a:gd name="connsiteY8" fmla="*/ 1207957 h 1260423"/>
              <a:gd name="connsiteX9" fmla="*/ 2688444 w 3595350"/>
              <a:gd name="connsiteY9" fmla="*/ 848193 h 1260423"/>
              <a:gd name="connsiteX10" fmla="*/ 1789034 w 3595350"/>
              <a:gd name="connsiteY10" fmla="*/ 593360 h 1260423"/>
              <a:gd name="connsiteX11" fmla="*/ 814674 w 3595350"/>
              <a:gd name="connsiteY11" fmla="*/ 443459 h 1260423"/>
              <a:gd name="connsiteX12" fmla="*/ 334989 w 3595350"/>
              <a:gd name="connsiteY12" fmla="*/ 428468 h 1260423"/>
              <a:gd name="connsiteX13" fmla="*/ 50175 w 3595350"/>
              <a:gd name="connsiteY13" fmla="*/ 383498 h 1260423"/>
              <a:gd name="connsiteX14" fmla="*/ 33936 w 3595350"/>
              <a:gd name="connsiteY14" fmla="*/ 37475 h 1260423"/>
              <a:gd name="connsiteX0" fmla="*/ 33936 w 3595350"/>
              <a:gd name="connsiteY0" fmla="*/ 37475 h 1260423"/>
              <a:gd name="connsiteX1" fmla="*/ 1164444 w 3595350"/>
              <a:gd name="connsiteY1" fmla="*/ 158645 h 1260423"/>
              <a:gd name="connsiteX2" fmla="*/ 1669113 w 3595350"/>
              <a:gd name="connsiteY2" fmla="*/ 278567 h 1260423"/>
              <a:gd name="connsiteX3" fmla="*/ 2254979 w 3595350"/>
              <a:gd name="connsiteY3" fmla="*/ 398488 h 1260423"/>
              <a:gd name="connsiteX4" fmla="*/ 2778385 w 3595350"/>
              <a:gd name="connsiteY4" fmla="*/ 578370 h 1260423"/>
              <a:gd name="connsiteX5" fmla="*/ 3288051 w 3595350"/>
              <a:gd name="connsiteY5" fmla="*/ 773242 h 1260423"/>
              <a:gd name="connsiteX6" fmla="*/ 3467933 w 3595350"/>
              <a:gd name="connsiteY6" fmla="*/ 848193 h 1260423"/>
              <a:gd name="connsiteX7" fmla="*/ 3590353 w 3595350"/>
              <a:gd name="connsiteY7" fmla="*/ 1162986 h 1260423"/>
              <a:gd name="connsiteX8" fmla="*/ 3437953 w 3595350"/>
              <a:gd name="connsiteY8" fmla="*/ 1207957 h 1260423"/>
              <a:gd name="connsiteX9" fmla="*/ 2688444 w 3595350"/>
              <a:gd name="connsiteY9" fmla="*/ 848193 h 1260423"/>
              <a:gd name="connsiteX10" fmla="*/ 1789034 w 3595350"/>
              <a:gd name="connsiteY10" fmla="*/ 593360 h 1260423"/>
              <a:gd name="connsiteX11" fmla="*/ 814674 w 3595350"/>
              <a:gd name="connsiteY11" fmla="*/ 443459 h 1260423"/>
              <a:gd name="connsiteX12" fmla="*/ 334989 w 3595350"/>
              <a:gd name="connsiteY12" fmla="*/ 428468 h 1260423"/>
              <a:gd name="connsiteX13" fmla="*/ 50175 w 3595350"/>
              <a:gd name="connsiteY13" fmla="*/ 383498 h 1260423"/>
              <a:gd name="connsiteX14" fmla="*/ 33936 w 3595350"/>
              <a:gd name="connsiteY14" fmla="*/ 37475 h 1260423"/>
              <a:gd name="connsiteX0" fmla="*/ 33936 w 3595350"/>
              <a:gd name="connsiteY0" fmla="*/ 37475 h 1260423"/>
              <a:gd name="connsiteX1" fmla="*/ 1164444 w 3595350"/>
              <a:gd name="connsiteY1" fmla="*/ 158645 h 1260423"/>
              <a:gd name="connsiteX2" fmla="*/ 1669113 w 3595350"/>
              <a:gd name="connsiteY2" fmla="*/ 278567 h 1260423"/>
              <a:gd name="connsiteX3" fmla="*/ 2254979 w 3595350"/>
              <a:gd name="connsiteY3" fmla="*/ 398488 h 1260423"/>
              <a:gd name="connsiteX4" fmla="*/ 2778385 w 3595350"/>
              <a:gd name="connsiteY4" fmla="*/ 578370 h 1260423"/>
              <a:gd name="connsiteX5" fmla="*/ 3288051 w 3595350"/>
              <a:gd name="connsiteY5" fmla="*/ 773242 h 1260423"/>
              <a:gd name="connsiteX6" fmla="*/ 3467933 w 3595350"/>
              <a:gd name="connsiteY6" fmla="*/ 848193 h 1260423"/>
              <a:gd name="connsiteX7" fmla="*/ 3590353 w 3595350"/>
              <a:gd name="connsiteY7" fmla="*/ 1162986 h 1260423"/>
              <a:gd name="connsiteX8" fmla="*/ 3437953 w 3595350"/>
              <a:gd name="connsiteY8" fmla="*/ 1207957 h 1260423"/>
              <a:gd name="connsiteX9" fmla="*/ 2688444 w 3595350"/>
              <a:gd name="connsiteY9" fmla="*/ 848193 h 1260423"/>
              <a:gd name="connsiteX10" fmla="*/ 1789034 w 3595350"/>
              <a:gd name="connsiteY10" fmla="*/ 593360 h 1260423"/>
              <a:gd name="connsiteX11" fmla="*/ 814674 w 3595350"/>
              <a:gd name="connsiteY11" fmla="*/ 443459 h 1260423"/>
              <a:gd name="connsiteX12" fmla="*/ 334989 w 3595350"/>
              <a:gd name="connsiteY12" fmla="*/ 428468 h 1260423"/>
              <a:gd name="connsiteX13" fmla="*/ 50175 w 3595350"/>
              <a:gd name="connsiteY13" fmla="*/ 383498 h 1260423"/>
              <a:gd name="connsiteX14" fmla="*/ 33936 w 3595350"/>
              <a:gd name="connsiteY14" fmla="*/ 37475 h 1260423"/>
              <a:gd name="connsiteX0" fmla="*/ 33937 w 3595351"/>
              <a:gd name="connsiteY0" fmla="*/ 37475 h 1184223"/>
              <a:gd name="connsiteX1" fmla="*/ 1164445 w 3595351"/>
              <a:gd name="connsiteY1" fmla="*/ 82445 h 1184223"/>
              <a:gd name="connsiteX2" fmla="*/ 1669114 w 3595351"/>
              <a:gd name="connsiteY2" fmla="*/ 202367 h 1184223"/>
              <a:gd name="connsiteX3" fmla="*/ 2254980 w 3595351"/>
              <a:gd name="connsiteY3" fmla="*/ 322288 h 1184223"/>
              <a:gd name="connsiteX4" fmla="*/ 2778386 w 3595351"/>
              <a:gd name="connsiteY4" fmla="*/ 502170 h 1184223"/>
              <a:gd name="connsiteX5" fmla="*/ 3288052 w 3595351"/>
              <a:gd name="connsiteY5" fmla="*/ 697042 h 1184223"/>
              <a:gd name="connsiteX6" fmla="*/ 3467934 w 3595351"/>
              <a:gd name="connsiteY6" fmla="*/ 771993 h 1184223"/>
              <a:gd name="connsiteX7" fmla="*/ 3590354 w 3595351"/>
              <a:gd name="connsiteY7" fmla="*/ 1086786 h 1184223"/>
              <a:gd name="connsiteX8" fmla="*/ 3437954 w 3595351"/>
              <a:gd name="connsiteY8" fmla="*/ 1131757 h 1184223"/>
              <a:gd name="connsiteX9" fmla="*/ 2688445 w 3595351"/>
              <a:gd name="connsiteY9" fmla="*/ 771993 h 1184223"/>
              <a:gd name="connsiteX10" fmla="*/ 1789035 w 3595351"/>
              <a:gd name="connsiteY10" fmla="*/ 517160 h 1184223"/>
              <a:gd name="connsiteX11" fmla="*/ 814675 w 3595351"/>
              <a:gd name="connsiteY11" fmla="*/ 367259 h 1184223"/>
              <a:gd name="connsiteX12" fmla="*/ 334990 w 3595351"/>
              <a:gd name="connsiteY12" fmla="*/ 352268 h 1184223"/>
              <a:gd name="connsiteX13" fmla="*/ 50176 w 3595351"/>
              <a:gd name="connsiteY13" fmla="*/ 307298 h 1184223"/>
              <a:gd name="connsiteX14" fmla="*/ 33937 w 3595351"/>
              <a:gd name="connsiteY14" fmla="*/ 37475 h 1184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95351" h="1184223">
                <a:moveTo>
                  <a:pt x="33937" y="37475"/>
                </a:moveTo>
                <a:cubicBezTo>
                  <a:pt x="168848" y="0"/>
                  <a:pt x="891915" y="54963"/>
                  <a:pt x="1164445" y="82445"/>
                </a:cubicBezTo>
                <a:cubicBezTo>
                  <a:pt x="1436975" y="109927"/>
                  <a:pt x="1487358" y="162393"/>
                  <a:pt x="1669114" y="202367"/>
                </a:cubicBezTo>
                <a:cubicBezTo>
                  <a:pt x="1850870" y="242341"/>
                  <a:pt x="2070101" y="272321"/>
                  <a:pt x="2254980" y="322288"/>
                </a:cubicBezTo>
                <a:cubicBezTo>
                  <a:pt x="2439859" y="372255"/>
                  <a:pt x="2606207" y="439711"/>
                  <a:pt x="2778386" y="502170"/>
                </a:cubicBezTo>
                <a:cubicBezTo>
                  <a:pt x="2950565" y="564629"/>
                  <a:pt x="3173127" y="652072"/>
                  <a:pt x="3288052" y="697042"/>
                </a:cubicBezTo>
                <a:cubicBezTo>
                  <a:pt x="3402977" y="742012"/>
                  <a:pt x="3417550" y="707036"/>
                  <a:pt x="3467934" y="771993"/>
                </a:cubicBezTo>
                <a:cubicBezTo>
                  <a:pt x="3518318" y="836950"/>
                  <a:pt x="3595351" y="1026825"/>
                  <a:pt x="3590354" y="1086786"/>
                </a:cubicBezTo>
                <a:cubicBezTo>
                  <a:pt x="3585357" y="1146747"/>
                  <a:pt x="3588272" y="1184223"/>
                  <a:pt x="3437954" y="1131757"/>
                </a:cubicBezTo>
                <a:cubicBezTo>
                  <a:pt x="3287636" y="1079292"/>
                  <a:pt x="2963265" y="874426"/>
                  <a:pt x="2688445" y="771993"/>
                </a:cubicBezTo>
                <a:cubicBezTo>
                  <a:pt x="2413625" y="669560"/>
                  <a:pt x="2101330" y="584616"/>
                  <a:pt x="1789035" y="517160"/>
                </a:cubicBezTo>
                <a:cubicBezTo>
                  <a:pt x="1476740" y="449704"/>
                  <a:pt x="1057016" y="394741"/>
                  <a:pt x="814675" y="367259"/>
                </a:cubicBezTo>
                <a:cubicBezTo>
                  <a:pt x="572334" y="339777"/>
                  <a:pt x="462407" y="362262"/>
                  <a:pt x="334990" y="352268"/>
                </a:cubicBezTo>
                <a:cubicBezTo>
                  <a:pt x="207574" y="342275"/>
                  <a:pt x="100352" y="359764"/>
                  <a:pt x="50176" y="307298"/>
                </a:cubicBezTo>
                <a:cubicBezTo>
                  <a:pt x="0" y="254833"/>
                  <a:pt x="40824" y="121995"/>
                  <a:pt x="33937" y="37475"/>
                </a:cubicBezTo>
                <a:close/>
              </a:path>
            </a:pathLst>
          </a:custGeom>
          <a:solidFill>
            <a:srgbClr val="A6A6A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84944" y="644577"/>
            <a:ext cx="2091128" cy="2645764"/>
          </a:xfrm>
          <a:custGeom>
            <a:avLst/>
            <a:gdLst>
              <a:gd name="connsiteX0" fmla="*/ 544643 w 2091128"/>
              <a:gd name="connsiteY0" fmla="*/ 2518348 h 2645764"/>
              <a:gd name="connsiteX1" fmla="*/ 949377 w 2091128"/>
              <a:gd name="connsiteY1" fmla="*/ 2263515 h 2645764"/>
              <a:gd name="connsiteX2" fmla="*/ 1279161 w 2091128"/>
              <a:gd name="connsiteY2" fmla="*/ 1633928 h 2645764"/>
              <a:gd name="connsiteX3" fmla="*/ 1653915 w 2091128"/>
              <a:gd name="connsiteY3" fmla="*/ 884420 h 2645764"/>
              <a:gd name="connsiteX4" fmla="*/ 2073640 w 2091128"/>
              <a:gd name="connsiteY4" fmla="*/ 629587 h 2645764"/>
              <a:gd name="connsiteX5" fmla="*/ 1758846 w 2091128"/>
              <a:gd name="connsiteY5" fmla="*/ 119921 h 2645764"/>
              <a:gd name="connsiteX6" fmla="*/ 604604 w 2091128"/>
              <a:gd name="connsiteY6" fmla="*/ 0 h 2645764"/>
              <a:gd name="connsiteX7" fmla="*/ 124918 w 2091128"/>
              <a:gd name="connsiteY7" fmla="*/ 119921 h 2645764"/>
              <a:gd name="connsiteX8" fmla="*/ 4997 w 2091128"/>
              <a:gd name="connsiteY8" fmla="*/ 389744 h 2645764"/>
              <a:gd name="connsiteX9" fmla="*/ 94938 w 2091128"/>
              <a:gd name="connsiteY9" fmla="*/ 1019331 h 2645764"/>
              <a:gd name="connsiteX10" fmla="*/ 394741 w 2091128"/>
              <a:gd name="connsiteY10" fmla="*/ 1499016 h 2645764"/>
              <a:gd name="connsiteX11" fmla="*/ 544643 w 2091128"/>
              <a:gd name="connsiteY11" fmla="*/ 2518348 h 264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1128" h="2645764">
                <a:moveTo>
                  <a:pt x="544643" y="2518348"/>
                </a:moveTo>
                <a:cubicBezTo>
                  <a:pt x="637082" y="2645764"/>
                  <a:pt x="826957" y="2410918"/>
                  <a:pt x="949377" y="2263515"/>
                </a:cubicBezTo>
                <a:cubicBezTo>
                  <a:pt x="1071797" y="2116112"/>
                  <a:pt x="1161738" y="1863777"/>
                  <a:pt x="1279161" y="1633928"/>
                </a:cubicBezTo>
                <a:cubicBezTo>
                  <a:pt x="1396584" y="1404079"/>
                  <a:pt x="1521502" y="1051810"/>
                  <a:pt x="1653915" y="884420"/>
                </a:cubicBezTo>
                <a:cubicBezTo>
                  <a:pt x="1786328" y="717030"/>
                  <a:pt x="2056152" y="757003"/>
                  <a:pt x="2073640" y="629587"/>
                </a:cubicBezTo>
                <a:cubicBezTo>
                  <a:pt x="2091128" y="502171"/>
                  <a:pt x="2003685" y="224852"/>
                  <a:pt x="1758846" y="119921"/>
                </a:cubicBezTo>
                <a:cubicBezTo>
                  <a:pt x="1514007" y="14990"/>
                  <a:pt x="876925" y="0"/>
                  <a:pt x="604604" y="0"/>
                </a:cubicBezTo>
                <a:cubicBezTo>
                  <a:pt x="332283" y="0"/>
                  <a:pt x="224852" y="54964"/>
                  <a:pt x="124918" y="119921"/>
                </a:cubicBezTo>
                <a:cubicBezTo>
                  <a:pt x="24984" y="184878"/>
                  <a:pt x="9994" y="239843"/>
                  <a:pt x="4997" y="389744"/>
                </a:cubicBezTo>
                <a:cubicBezTo>
                  <a:pt x="0" y="539645"/>
                  <a:pt x="29981" y="834452"/>
                  <a:pt x="94938" y="1019331"/>
                </a:cubicBezTo>
                <a:cubicBezTo>
                  <a:pt x="159895" y="1204210"/>
                  <a:pt x="317292" y="1251678"/>
                  <a:pt x="394741" y="1499016"/>
                </a:cubicBezTo>
                <a:cubicBezTo>
                  <a:pt x="472190" y="1746354"/>
                  <a:pt x="452204" y="2390932"/>
                  <a:pt x="544643" y="25183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327358" y="-24064"/>
            <a:ext cx="2783305" cy="1327485"/>
          </a:xfrm>
          <a:custGeom>
            <a:avLst/>
            <a:gdLst>
              <a:gd name="connsiteX0" fmla="*/ 340895 w 2783305"/>
              <a:gd name="connsiteY0" fmla="*/ 96253 h 1327485"/>
              <a:gd name="connsiteX1" fmla="*/ 364958 w 2783305"/>
              <a:gd name="connsiteY1" fmla="*/ 721896 h 1327485"/>
              <a:gd name="connsiteX2" fmla="*/ 846221 w 2783305"/>
              <a:gd name="connsiteY2" fmla="*/ 1130969 h 1327485"/>
              <a:gd name="connsiteX3" fmla="*/ 1664368 w 2783305"/>
              <a:gd name="connsiteY3" fmla="*/ 1275348 h 1327485"/>
              <a:gd name="connsiteX4" fmla="*/ 2530642 w 2783305"/>
              <a:gd name="connsiteY4" fmla="*/ 818148 h 1327485"/>
              <a:gd name="connsiteX5" fmla="*/ 2602831 w 2783305"/>
              <a:gd name="connsiteY5" fmla="*/ 216569 h 1327485"/>
              <a:gd name="connsiteX6" fmla="*/ 2410326 w 2783305"/>
              <a:gd name="connsiteY6" fmla="*/ 144380 h 1327485"/>
              <a:gd name="connsiteX7" fmla="*/ 340895 w 2783305"/>
              <a:gd name="connsiteY7" fmla="*/ 96253 h 132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305" h="1327485">
                <a:moveTo>
                  <a:pt x="340895" y="96253"/>
                </a:moveTo>
                <a:cubicBezTo>
                  <a:pt x="0" y="192506"/>
                  <a:pt x="280737" y="549443"/>
                  <a:pt x="364958" y="721896"/>
                </a:cubicBezTo>
                <a:cubicBezTo>
                  <a:pt x="449179" y="894349"/>
                  <a:pt x="629653" y="1038727"/>
                  <a:pt x="846221" y="1130969"/>
                </a:cubicBezTo>
                <a:cubicBezTo>
                  <a:pt x="1062789" y="1223211"/>
                  <a:pt x="1383631" y="1327485"/>
                  <a:pt x="1664368" y="1275348"/>
                </a:cubicBezTo>
                <a:cubicBezTo>
                  <a:pt x="1945105" y="1223211"/>
                  <a:pt x="2374232" y="994611"/>
                  <a:pt x="2530642" y="818148"/>
                </a:cubicBezTo>
                <a:cubicBezTo>
                  <a:pt x="2687053" y="641685"/>
                  <a:pt x="2622884" y="328864"/>
                  <a:pt x="2602831" y="216569"/>
                </a:cubicBezTo>
                <a:cubicBezTo>
                  <a:pt x="2582778" y="104274"/>
                  <a:pt x="2783305" y="168443"/>
                  <a:pt x="2410326" y="144380"/>
                </a:cubicBezTo>
                <a:cubicBezTo>
                  <a:pt x="2037347" y="120317"/>
                  <a:pt x="681790" y="0"/>
                  <a:pt x="340895" y="9625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31531" y="1166648"/>
            <a:ext cx="9254359" cy="2916621"/>
          </a:xfrm>
          <a:custGeom>
            <a:avLst/>
            <a:gdLst>
              <a:gd name="connsiteX0" fmla="*/ 0 w 9254359"/>
              <a:gd name="connsiteY0" fmla="*/ 2916621 h 2916621"/>
              <a:gd name="connsiteX1" fmla="*/ 945931 w 9254359"/>
              <a:gd name="connsiteY1" fmla="*/ 1907628 h 2916621"/>
              <a:gd name="connsiteX2" fmla="*/ 1135117 w 9254359"/>
              <a:gd name="connsiteY2" fmla="*/ 1939159 h 2916621"/>
              <a:gd name="connsiteX3" fmla="*/ 1198179 w 9254359"/>
              <a:gd name="connsiteY3" fmla="*/ 1608083 h 2916621"/>
              <a:gd name="connsiteX4" fmla="*/ 1749972 w 9254359"/>
              <a:gd name="connsiteY4" fmla="*/ 1229711 h 2916621"/>
              <a:gd name="connsiteX5" fmla="*/ 2790497 w 9254359"/>
              <a:gd name="connsiteY5" fmla="*/ 725214 h 2916621"/>
              <a:gd name="connsiteX6" fmla="*/ 3831021 w 9254359"/>
              <a:gd name="connsiteY6" fmla="*/ 394138 h 2916621"/>
              <a:gd name="connsiteX7" fmla="*/ 4981903 w 9254359"/>
              <a:gd name="connsiteY7" fmla="*/ 204952 h 2916621"/>
              <a:gd name="connsiteX8" fmla="*/ 5880538 w 9254359"/>
              <a:gd name="connsiteY8" fmla="*/ 141890 h 2916621"/>
              <a:gd name="connsiteX9" fmla="*/ 7236372 w 9254359"/>
              <a:gd name="connsiteY9" fmla="*/ 299545 h 2916621"/>
              <a:gd name="connsiteX10" fmla="*/ 8071945 w 9254359"/>
              <a:gd name="connsiteY10" fmla="*/ 536028 h 2916621"/>
              <a:gd name="connsiteX11" fmla="*/ 8702565 w 9254359"/>
              <a:gd name="connsiteY11" fmla="*/ 677918 h 2916621"/>
              <a:gd name="connsiteX12" fmla="*/ 9254359 w 9254359"/>
              <a:gd name="connsiteY12" fmla="*/ 914400 h 2916621"/>
              <a:gd name="connsiteX13" fmla="*/ 9191297 w 9254359"/>
              <a:gd name="connsiteY13" fmla="*/ 725214 h 2916621"/>
              <a:gd name="connsiteX14" fmla="*/ 8229600 w 9254359"/>
              <a:gd name="connsiteY14" fmla="*/ 409904 h 2916621"/>
              <a:gd name="connsiteX15" fmla="*/ 7457090 w 9254359"/>
              <a:gd name="connsiteY15" fmla="*/ 173421 h 2916621"/>
              <a:gd name="connsiteX16" fmla="*/ 6337738 w 9254359"/>
              <a:gd name="connsiteY16" fmla="*/ 47297 h 2916621"/>
              <a:gd name="connsiteX17" fmla="*/ 5580993 w 9254359"/>
              <a:gd name="connsiteY17" fmla="*/ 0 h 2916621"/>
              <a:gd name="connsiteX18" fmla="*/ 4430110 w 9254359"/>
              <a:gd name="connsiteY18" fmla="*/ 126124 h 2916621"/>
              <a:gd name="connsiteX19" fmla="*/ 3421117 w 9254359"/>
              <a:gd name="connsiteY19" fmla="*/ 378373 h 2916621"/>
              <a:gd name="connsiteX20" fmla="*/ 2049517 w 9254359"/>
              <a:gd name="connsiteY20" fmla="*/ 930166 h 2916621"/>
              <a:gd name="connsiteX21" fmla="*/ 1245476 w 9254359"/>
              <a:gd name="connsiteY21" fmla="*/ 1403131 h 2916621"/>
              <a:gd name="connsiteX22" fmla="*/ 740979 w 9254359"/>
              <a:gd name="connsiteY22" fmla="*/ 1844566 h 2916621"/>
              <a:gd name="connsiteX23" fmla="*/ 15765 w 9254359"/>
              <a:gd name="connsiteY23" fmla="*/ 2680138 h 2916621"/>
              <a:gd name="connsiteX24" fmla="*/ 47297 w 9254359"/>
              <a:gd name="connsiteY24" fmla="*/ 2822028 h 291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254359" h="2916621">
                <a:moveTo>
                  <a:pt x="0" y="2916621"/>
                </a:moveTo>
                <a:lnTo>
                  <a:pt x="945931" y="1907628"/>
                </a:lnTo>
                <a:lnTo>
                  <a:pt x="1135117" y="1939159"/>
                </a:lnTo>
                <a:lnTo>
                  <a:pt x="1198179" y="1608083"/>
                </a:lnTo>
                <a:lnTo>
                  <a:pt x="1749972" y="1229711"/>
                </a:lnTo>
                <a:lnTo>
                  <a:pt x="2790497" y="725214"/>
                </a:lnTo>
                <a:lnTo>
                  <a:pt x="3831021" y="394138"/>
                </a:lnTo>
                <a:lnTo>
                  <a:pt x="4981903" y="204952"/>
                </a:lnTo>
                <a:lnTo>
                  <a:pt x="5880538" y="141890"/>
                </a:lnTo>
                <a:lnTo>
                  <a:pt x="7236372" y="299545"/>
                </a:lnTo>
                <a:lnTo>
                  <a:pt x="8071945" y="536028"/>
                </a:lnTo>
                <a:lnTo>
                  <a:pt x="8702565" y="677918"/>
                </a:lnTo>
                <a:lnTo>
                  <a:pt x="9254359" y="914400"/>
                </a:lnTo>
                <a:lnTo>
                  <a:pt x="9191297" y="725214"/>
                </a:lnTo>
                <a:lnTo>
                  <a:pt x="8229600" y="409904"/>
                </a:lnTo>
                <a:lnTo>
                  <a:pt x="7457090" y="173421"/>
                </a:lnTo>
                <a:lnTo>
                  <a:pt x="6337738" y="47297"/>
                </a:lnTo>
                <a:lnTo>
                  <a:pt x="5580993" y="0"/>
                </a:lnTo>
                <a:lnTo>
                  <a:pt x="4430110" y="126124"/>
                </a:lnTo>
                <a:lnTo>
                  <a:pt x="3421117" y="378373"/>
                </a:lnTo>
                <a:lnTo>
                  <a:pt x="2049517" y="930166"/>
                </a:lnTo>
                <a:lnTo>
                  <a:pt x="1245476" y="1403131"/>
                </a:lnTo>
                <a:lnTo>
                  <a:pt x="740979" y="1844566"/>
                </a:lnTo>
                <a:lnTo>
                  <a:pt x="15765" y="2680138"/>
                </a:lnTo>
                <a:lnTo>
                  <a:pt x="47297" y="2822028"/>
                </a:lnTo>
              </a:path>
            </a:pathLst>
          </a:custGeom>
          <a:solidFill>
            <a:srgbClr val="0070C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15"/>
          <p:cNvGrpSpPr/>
          <p:nvPr/>
        </p:nvGrpSpPr>
        <p:grpSpPr>
          <a:xfrm>
            <a:off x="2286000" y="76200"/>
            <a:ext cx="1284326" cy="1581100"/>
            <a:chOff x="1143000" y="609600"/>
            <a:chExt cx="1284326" cy="1581100"/>
          </a:xfrm>
        </p:grpSpPr>
        <p:sp>
          <p:nvSpPr>
            <p:cNvPr id="17" name="Down Arrow 16"/>
            <p:cNvSpPr/>
            <p:nvPr/>
          </p:nvSpPr>
          <p:spPr>
            <a:xfrm rot="20488638">
              <a:off x="1738966" y="865575"/>
              <a:ext cx="384731" cy="1325125"/>
            </a:xfrm>
            <a:prstGeom prst="downArrow">
              <a:avLst>
                <a:gd name="adj1" fmla="val 50000"/>
                <a:gd name="adj2" fmla="val 7831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143000" y="609600"/>
              <a:ext cx="1284326" cy="523220"/>
            </a:xfrm>
            <a:prstGeom prst="rect">
              <a:avLst/>
            </a:prstGeom>
            <a:solidFill>
              <a:srgbClr val="0070C0"/>
            </a:solidFill>
          </p:spPr>
          <p:txBody>
            <a:bodyPr wrap="none" rtlCol="0">
              <a:spAutoFit/>
            </a:bodyPr>
            <a:lstStyle/>
            <a:p>
              <a:r>
                <a:rPr lang="en-US" sz="2800" b="1" dirty="0" smtClean="0">
                  <a:solidFill>
                    <a:schemeClr val="bg1"/>
                  </a:solidFill>
                  <a:latin typeface="Arial" pitchFamily="34" charset="0"/>
                  <a:cs typeface="Arial" pitchFamily="34" charset="0"/>
                </a:rPr>
                <a:t>Ocean</a:t>
              </a:r>
            </a:p>
          </p:txBody>
        </p:sp>
      </p:grpSp>
      <p:sp>
        <p:nvSpPr>
          <p:cNvPr id="23" name="Oval 22"/>
          <p:cNvSpPr/>
          <p:nvPr/>
        </p:nvSpPr>
        <p:spPr>
          <a:xfrm rot="9442807" flipH="1" flipV="1">
            <a:off x="1349028" y="2214359"/>
            <a:ext cx="4540493" cy="2771922"/>
          </a:xfrm>
          <a:prstGeom prst="ellipse">
            <a:avLst/>
          </a:prstGeom>
          <a:noFill/>
          <a:ln w="762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1568319">
            <a:off x="5672547" y="2201110"/>
            <a:ext cx="4442332" cy="2914136"/>
          </a:xfrm>
          <a:prstGeom prst="ellipse">
            <a:avLst/>
          </a:prstGeom>
          <a:noFill/>
          <a:ln w="762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4876800" y="3507698"/>
            <a:ext cx="818213" cy="1140502"/>
          </a:xfrm>
          <a:custGeom>
            <a:avLst/>
            <a:gdLst>
              <a:gd name="connsiteX0" fmla="*/ 0 w 569626"/>
              <a:gd name="connsiteY0" fmla="*/ 1019332 h 1019332"/>
              <a:gd name="connsiteX1" fmla="*/ 389744 w 569626"/>
              <a:gd name="connsiteY1" fmla="*/ 569627 h 1019332"/>
              <a:gd name="connsiteX2" fmla="*/ 569626 w 569626"/>
              <a:gd name="connsiteY2" fmla="*/ 0 h 1019332"/>
            </a:gdLst>
            <a:ahLst/>
            <a:cxnLst>
              <a:cxn ang="0">
                <a:pos x="connsiteX0" y="connsiteY0"/>
              </a:cxn>
              <a:cxn ang="0">
                <a:pos x="connsiteX1" y="connsiteY1"/>
              </a:cxn>
              <a:cxn ang="0">
                <a:pos x="connsiteX2" y="connsiteY2"/>
              </a:cxn>
            </a:cxnLst>
            <a:rect l="l" t="t" r="r" b="b"/>
            <a:pathLst>
              <a:path w="569626" h="1019332">
                <a:moveTo>
                  <a:pt x="0" y="1019332"/>
                </a:moveTo>
                <a:cubicBezTo>
                  <a:pt x="147403" y="879424"/>
                  <a:pt x="294806" y="739516"/>
                  <a:pt x="389744" y="569627"/>
                </a:cubicBezTo>
                <a:cubicBezTo>
                  <a:pt x="484682" y="399738"/>
                  <a:pt x="527154" y="199869"/>
                  <a:pt x="569626" y="0"/>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rot="18205340">
            <a:off x="4918342" y="1870355"/>
            <a:ext cx="822706" cy="1272700"/>
          </a:xfrm>
          <a:custGeom>
            <a:avLst/>
            <a:gdLst>
              <a:gd name="connsiteX0" fmla="*/ 0 w 569626"/>
              <a:gd name="connsiteY0" fmla="*/ 1019332 h 1019332"/>
              <a:gd name="connsiteX1" fmla="*/ 389744 w 569626"/>
              <a:gd name="connsiteY1" fmla="*/ 569627 h 1019332"/>
              <a:gd name="connsiteX2" fmla="*/ 569626 w 569626"/>
              <a:gd name="connsiteY2" fmla="*/ 0 h 1019332"/>
              <a:gd name="connsiteX0" fmla="*/ 0 w 572460"/>
              <a:gd name="connsiteY0" fmla="*/ 1019332 h 1019332"/>
              <a:gd name="connsiteX1" fmla="*/ 477522 w 572460"/>
              <a:gd name="connsiteY1" fmla="*/ 628982 h 1019332"/>
              <a:gd name="connsiteX2" fmla="*/ 569626 w 572460"/>
              <a:gd name="connsiteY2" fmla="*/ 0 h 1019332"/>
              <a:gd name="connsiteX0" fmla="*/ 0 w 572754"/>
              <a:gd name="connsiteY0" fmla="*/ 1137485 h 1137485"/>
              <a:gd name="connsiteX1" fmla="*/ 477522 w 572754"/>
              <a:gd name="connsiteY1" fmla="*/ 747135 h 1137485"/>
              <a:gd name="connsiteX2" fmla="*/ 483214 w 572754"/>
              <a:gd name="connsiteY2" fmla="*/ 104830 h 1137485"/>
              <a:gd name="connsiteX3" fmla="*/ 569626 w 572754"/>
              <a:gd name="connsiteY3" fmla="*/ 118153 h 1137485"/>
            </a:gdLst>
            <a:ahLst/>
            <a:cxnLst>
              <a:cxn ang="0">
                <a:pos x="connsiteX0" y="connsiteY0"/>
              </a:cxn>
              <a:cxn ang="0">
                <a:pos x="connsiteX1" y="connsiteY1"/>
              </a:cxn>
              <a:cxn ang="0">
                <a:pos x="connsiteX2" y="connsiteY2"/>
              </a:cxn>
              <a:cxn ang="0">
                <a:pos x="connsiteX3" y="connsiteY3"/>
              </a:cxn>
            </a:cxnLst>
            <a:rect l="l" t="t" r="r" b="b"/>
            <a:pathLst>
              <a:path w="572754" h="1137485">
                <a:moveTo>
                  <a:pt x="0" y="1137485"/>
                </a:moveTo>
                <a:cubicBezTo>
                  <a:pt x="147403" y="997577"/>
                  <a:pt x="382584" y="917024"/>
                  <a:pt x="477522" y="747135"/>
                </a:cubicBezTo>
                <a:cubicBezTo>
                  <a:pt x="572754" y="622229"/>
                  <a:pt x="467863" y="209660"/>
                  <a:pt x="483214" y="104830"/>
                </a:cubicBezTo>
                <a:cubicBezTo>
                  <a:pt x="498565" y="0"/>
                  <a:pt x="569920" y="163135"/>
                  <a:pt x="569626" y="118153"/>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flipH="1">
            <a:off x="5999813" y="3505200"/>
            <a:ext cx="705787" cy="1140502"/>
          </a:xfrm>
          <a:custGeom>
            <a:avLst/>
            <a:gdLst>
              <a:gd name="connsiteX0" fmla="*/ 0 w 569626"/>
              <a:gd name="connsiteY0" fmla="*/ 1019332 h 1019332"/>
              <a:gd name="connsiteX1" fmla="*/ 389744 w 569626"/>
              <a:gd name="connsiteY1" fmla="*/ 569627 h 1019332"/>
              <a:gd name="connsiteX2" fmla="*/ 569626 w 569626"/>
              <a:gd name="connsiteY2" fmla="*/ 0 h 1019332"/>
            </a:gdLst>
            <a:ahLst/>
            <a:cxnLst>
              <a:cxn ang="0">
                <a:pos x="connsiteX0" y="connsiteY0"/>
              </a:cxn>
              <a:cxn ang="0">
                <a:pos x="connsiteX1" y="connsiteY1"/>
              </a:cxn>
              <a:cxn ang="0">
                <a:pos x="connsiteX2" y="connsiteY2"/>
              </a:cxn>
            </a:cxnLst>
            <a:rect l="l" t="t" r="r" b="b"/>
            <a:pathLst>
              <a:path w="569626" h="1019332">
                <a:moveTo>
                  <a:pt x="0" y="1019332"/>
                </a:moveTo>
                <a:cubicBezTo>
                  <a:pt x="147403" y="879424"/>
                  <a:pt x="294806" y="739516"/>
                  <a:pt x="389744" y="569627"/>
                </a:cubicBezTo>
                <a:cubicBezTo>
                  <a:pt x="484682" y="399738"/>
                  <a:pt x="527154" y="199869"/>
                  <a:pt x="569626" y="0"/>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rot="4028212" flipH="1">
            <a:off x="5862012" y="1846868"/>
            <a:ext cx="905371" cy="1371600"/>
          </a:xfrm>
          <a:custGeom>
            <a:avLst/>
            <a:gdLst>
              <a:gd name="connsiteX0" fmla="*/ 0 w 569626"/>
              <a:gd name="connsiteY0" fmla="*/ 1019332 h 1019332"/>
              <a:gd name="connsiteX1" fmla="*/ 389744 w 569626"/>
              <a:gd name="connsiteY1" fmla="*/ 569627 h 1019332"/>
              <a:gd name="connsiteX2" fmla="*/ 569626 w 569626"/>
              <a:gd name="connsiteY2" fmla="*/ 0 h 1019332"/>
              <a:gd name="connsiteX0" fmla="*/ 0 w 590569"/>
              <a:gd name="connsiteY0" fmla="*/ 1019332 h 1019332"/>
              <a:gd name="connsiteX1" fmla="*/ 495631 w 590569"/>
              <a:gd name="connsiteY1" fmla="*/ 620968 h 1019332"/>
              <a:gd name="connsiteX2" fmla="*/ 569626 w 590569"/>
              <a:gd name="connsiteY2" fmla="*/ 0 h 1019332"/>
              <a:gd name="connsiteX0" fmla="*/ 0 w 569626"/>
              <a:gd name="connsiteY0" fmla="*/ 1019332 h 1019332"/>
              <a:gd name="connsiteX1" fmla="*/ 417196 w 569626"/>
              <a:gd name="connsiteY1" fmla="*/ 622558 h 1019332"/>
              <a:gd name="connsiteX2" fmla="*/ 569626 w 569626"/>
              <a:gd name="connsiteY2" fmla="*/ 0 h 1019332"/>
            </a:gdLst>
            <a:ahLst/>
            <a:cxnLst>
              <a:cxn ang="0">
                <a:pos x="connsiteX0" y="connsiteY0"/>
              </a:cxn>
              <a:cxn ang="0">
                <a:pos x="connsiteX1" y="connsiteY1"/>
              </a:cxn>
              <a:cxn ang="0">
                <a:pos x="connsiteX2" y="connsiteY2"/>
              </a:cxn>
            </a:cxnLst>
            <a:rect l="l" t="t" r="r" b="b"/>
            <a:pathLst>
              <a:path w="569626" h="1019332">
                <a:moveTo>
                  <a:pt x="0" y="1019332"/>
                </a:moveTo>
                <a:cubicBezTo>
                  <a:pt x="147403" y="879424"/>
                  <a:pt x="322258" y="792447"/>
                  <a:pt x="417196" y="622558"/>
                </a:cubicBezTo>
                <a:cubicBezTo>
                  <a:pt x="512134" y="452669"/>
                  <a:pt x="527154" y="199869"/>
                  <a:pt x="569626" y="0"/>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9" name="Picture 2"/>
          <p:cNvPicPr preferRelativeResize="0">
            <a:picLocks noChangeArrowheads="1"/>
          </p:cNvPicPr>
          <p:nvPr/>
        </p:nvPicPr>
        <p:blipFill>
          <a:blip r:embed="rId2" cstate="print"/>
          <a:srcRect l="24167" t="40142" r="72413" b="44444"/>
          <a:stretch>
            <a:fillRect/>
          </a:stretch>
        </p:blipFill>
        <p:spPr bwMode="auto">
          <a:xfrm rot="420000">
            <a:off x="916465" y="3071692"/>
            <a:ext cx="469111" cy="1313097"/>
          </a:xfrm>
          <a:prstGeom prst="rect">
            <a:avLst/>
          </a:prstGeom>
          <a:noFill/>
          <a:ln w="9525">
            <a:noFill/>
            <a:miter lim="800000"/>
            <a:headEnd/>
            <a:tailEnd/>
          </a:ln>
        </p:spPr>
      </p:pic>
      <p:sp>
        <p:nvSpPr>
          <p:cNvPr id="20" name="Freeform 19"/>
          <p:cNvSpPr/>
          <p:nvPr/>
        </p:nvSpPr>
        <p:spPr>
          <a:xfrm>
            <a:off x="-64957" y="1346617"/>
            <a:ext cx="5828675" cy="3072983"/>
          </a:xfrm>
          <a:custGeom>
            <a:avLst/>
            <a:gdLst>
              <a:gd name="connsiteX0" fmla="*/ 5716249 w 5923613"/>
              <a:gd name="connsiteY0" fmla="*/ 2498 h 3072983"/>
              <a:gd name="connsiteX1" fmla="*/ 4562006 w 5923613"/>
              <a:gd name="connsiteY1" fmla="*/ 122419 h 3072983"/>
              <a:gd name="connsiteX2" fmla="*/ 3587646 w 5923613"/>
              <a:gd name="connsiteY2" fmla="*/ 317291 h 3072983"/>
              <a:gd name="connsiteX3" fmla="*/ 2688236 w 5923613"/>
              <a:gd name="connsiteY3" fmla="*/ 647075 h 3072983"/>
              <a:gd name="connsiteX4" fmla="*/ 1593954 w 5923613"/>
              <a:gd name="connsiteY4" fmla="*/ 1186721 h 3072983"/>
              <a:gd name="connsiteX5" fmla="*/ 904406 w 5923613"/>
              <a:gd name="connsiteY5" fmla="*/ 1876268 h 3072983"/>
              <a:gd name="connsiteX6" fmla="*/ 214859 w 5923613"/>
              <a:gd name="connsiteY6" fmla="*/ 2595796 h 3072983"/>
              <a:gd name="connsiteX7" fmla="*/ 109927 w 5923613"/>
              <a:gd name="connsiteY7" fmla="*/ 2655757 h 3072983"/>
              <a:gd name="connsiteX8" fmla="*/ 34977 w 5923613"/>
              <a:gd name="connsiteY8" fmla="*/ 2790668 h 3072983"/>
              <a:gd name="connsiteX9" fmla="*/ 34977 w 5923613"/>
              <a:gd name="connsiteY9" fmla="*/ 3060491 h 3072983"/>
              <a:gd name="connsiteX10" fmla="*/ 244839 w 5923613"/>
              <a:gd name="connsiteY10" fmla="*/ 2865619 h 3072983"/>
              <a:gd name="connsiteX11" fmla="*/ 919396 w 5923613"/>
              <a:gd name="connsiteY11" fmla="*/ 2191062 h 3072983"/>
              <a:gd name="connsiteX12" fmla="*/ 1474032 w 5923613"/>
              <a:gd name="connsiteY12" fmla="*/ 1696386 h 3072983"/>
              <a:gd name="connsiteX13" fmla="*/ 2253521 w 5923613"/>
              <a:gd name="connsiteY13" fmla="*/ 1246681 h 3072983"/>
              <a:gd name="connsiteX14" fmla="*/ 2958059 w 5923613"/>
              <a:gd name="connsiteY14" fmla="*/ 901908 h 3072983"/>
              <a:gd name="connsiteX15" fmla="*/ 3707567 w 5923613"/>
              <a:gd name="connsiteY15" fmla="*/ 602104 h 3072983"/>
              <a:gd name="connsiteX16" fmla="*/ 4472065 w 5923613"/>
              <a:gd name="connsiteY16" fmla="*/ 407232 h 3072983"/>
              <a:gd name="connsiteX17" fmla="*/ 5041691 w 5923613"/>
              <a:gd name="connsiteY17" fmla="*/ 332281 h 3072983"/>
              <a:gd name="connsiteX18" fmla="*/ 5401455 w 5923613"/>
              <a:gd name="connsiteY18" fmla="*/ 332281 h 3072983"/>
              <a:gd name="connsiteX19" fmla="*/ 5626308 w 5923613"/>
              <a:gd name="connsiteY19" fmla="*/ 287311 h 3072983"/>
              <a:gd name="connsiteX20" fmla="*/ 5761219 w 5923613"/>
              <a:gd name="connsiteY20" fmla="*/ 287311 h 3072983"/>
              <a:gd name="connsiteX21" fmla="*/ 5806190 w 5923613"/>
              <a:gd name="connsiteY21" fmla="*/ 137409 h 3072983"/>
              <a:gd name="connsiteX22" fmla="*/ 5716249 w 5923613"/>
              <a:gd name="connsiteY22" fmla="*/ 2498 h 3072983"/>
              <a:gd name="connsiteX0" fmla="*/ 5716249 w 5923613"/>
              <a:gd name="connsiteY0" fmla="*/ 2498 h 3072983"/>
              <a:gd name="connsiteX1" fmla="*/ 4562006 w 5923613"/>
              <a:gd name="connsiteY1" fmla="*/ 122419 h 3072983"/>
              <a:gd name="connsiteX2" fmla="*/ 3587646 w 5923613"/>
              <a:gd name="connsiteY2" fmla="*/ 317291 h 3072983"/>
              <a:gd name="connsiteX3" fmla="*/ 2688236 w 5923613"/>
              <a:gd name="connsiteY3" fmla="*/ 647075 h 3072983"/>
              <a:gd name="connsiteX4" fmla="*/ 1593954 w 5923613"/>
              <a:gd name="connsiteY4" fmla="*/ 1186721 h 3072983"/>
              <a:gd name="connsiteX5" fmla="*/ 904406 w 5923613"/>
              <a:gd name="connsiteY5" fmla="*/ 1876268 h 3072983"/>
              <a:gd name="connsiteX6" fmla="*/ 443459 w 5923613"/>
              <a:gd name="connsiteY6" fmla="*/ 2290996 h 3072983"/>
              <a:gd name="connsiteX7" fmla="*/ 109927 w 5923613"/>
              <a:gd name="connsiteY7" fmla="*/ 2655757 h 3072983"/>
              <a:gd name="connsiteX8" fmla="*/ 34977 w 5923613"/>
              <a:gd name="connsiteY8" fmla="*/ 2790668 h 3072983"/>
              <a:gd name="connsiteX9" fmla="*/ 34977 w 5923613"/>
              <a:gd name="connsiteY9" fmla="*/ 3060491 h 3072983"/>
              <a:gd name="connsiteX10" fmla="*/ 244839 w 5923613"/>
              <a:gd name="connsiteY10" fmla="*/ 2865619 h 3072983"/>
              <a:gd name="connsiteX11" fmla="*/ 919396 w 5923613"/>
              <a:gd name="connsiteY11" fmla="*/ 2191062 h 3072983"/>
              <a:gd name="connsiteX12" fmla="*/ 1474032 w 5923613"/>
              <a:gd name="connsiteY12" fmla="*/ 1696386 h 3072983"/>
              <a:gd name="connsiteX13" fmla="*/ 2253521 w 5923613"/>
              <a:gd name="connsiteY13" fmla="*/ 1246681 h 3072983"/>
              <a:gd name="connsiteX14" fmla="*/ 2958059 w 5923613"/>
              <a:gd name="connsiteY14" fmla="*/ 901908 h 3072983"/>
              <a:gd name="connsiteX15" fmla="*/ 3707567 w 5923613"/>
              <a:gd name="connsiteY15" fmla="*/ 602104 h 3072983"/>
              <a:gd name="connsiteX16" fmla="*/ 4472065 w 5923613"/>
              <a:gd name="connsiteY16" fmla="*/ 407232 h 3072983"/>
              <a:gd name="connsiteX17" fmla="*/ 5041691 w 5923613"/>
              <a:gd name="connsiteY17" fmla="*/ 332281 h 3072983"/>
              <a:gd name="connsiteX18" fmla="*/ 5401455 w 5923613"/>
              <a:gd name="connsiteY18" fmla="*/ 332281 h 3072983"/>
              <a:gd name="connsiteX19" fmla="*/ 5626308 w 5923613"/>
              <a:gd name="connsiteY19" fmla="*/ 287311 h 3072983"/>
              <a:gd name="connsiteX20" fmla="*/ 5761219 w 5923613"/>
              <a:gd name="connsiteY20" fmla="*/ 287311 h 3072983"/>
              <a:gd name="connsiteX21" fmla="*/ 5806190 w 5923613"/>
              <a:gd name="connsiteY21" fmla="*/ 137409 h 3072983"/>
              <a:gd name="connsiteX22" fmla="*/ 5716249 w 5923613"/>
              <a:gd name="connsiteY22" fmla="*/ 2498 h 3072983"/>
              <a:gd name="connsiteX0" fmla="*/ 5716249 w 5923613"/>
              <a:gd name="connsiteY0" fmla="*/ 2498 h 3072983"/>
              <a:gd name="connsiteX1" fmla="*/ 4562006 w 5923613"/>
              <a:gd name="connsiteY1" fmla="*/ 122419 h 3072983"/>
              <a:gd name="connsiteX2" fmla="*/ 3587646 w 5923613"/>
              <a:gd name="connsiteY2" fmla="*/ 317291 h 3072983"/>
              <a:gd name="connsiteX3" fmla="*/ 2688236 w 5923613"/>
              <a:gd name="connsiteY3" fmla="*/ 647075 h 3072983"/>
              <a:gd name="connsiteX4" fmla="*/ 1593954 w 5923613"/>
              <a:gd name="connsiteY4" fmla="*/ 1186721 h 3072983"/>
              <a:gd name="connsiteX5" fmla="*/ 904406 w 5923613"/>
              <a:gd name="connsiteY5" fmla="*/ 1876268 h 3072983"/>
              <a:gd name="connsiteX6" fmla="*/ 443459 w 5923613"/>
              <a:gd name="connsiteY6" fmla="*/ 2290996 h 3072983"/>
              <a:gd name="connsiteX7" fmla="*/ 109927 w 5923613"/>
              <a:gd name="connsiteY7" fmla="*/ 2655757 h 3072983"/>
              <a:gd name="connsiteX8" fmla="*/ 34977 w 5923613"/>
              <a:gd name="connsiteY8" fmla="*/ 2790668 h 3072983"/>
              <a:gd name="connsiteX9" fmla="*/ 34977 w 5923613"/>
              <a:gd name="connsiteY9" fmla="*/ 3060491 h 3072983"/>
              <a:gd name="connsiteX10" fmla="*/ 244839 w 5923613"/>
              <a:gd name="connsiteY10" fmla="*/ 2865619 h 3072983"/>
              <a:gd name="connsiteX11" fmla="*/ 919396 w 5923613"/>
              <a:gd name="connsiteY11" fmla="*/ 2191062 h 3072983"/>
              <a:gd name="connsiteX12" fmla="*/ 1474032 w 5923613"/>
              <a:gd name="connsiteY12" fmla="*/ 1696386 h 3072983"/>
              <a:gd name="connsiteX13" fmla="*/ 2253521 w 5923613"/>
              <a:gd name="connsiteY13" fmla="*/ 1246681 h 3072983"/>
              <a:gd name="connsiteX14" fmla="*/ 2958059 w 5923613"/>
              <a:gd name="connsiteY14" fmla="*/ 901908 h 3072983"/>
              <a:gd name="connsiteX15" fmla="*/ 3707567 w 5923613"/>
              <a:gd name="connsiteY15" fmla="*/ 602104 h 3072983"/>
              <a:gd name="connsiteX16" fmla="*/ 4472065 w 5923613"/>
              <a:gd name="connsiteY16" fmla="*/ 407232 h 3072983"/>
              <a:gd name="connsiteX17" fmla="*/ 5041691 w 5923613"/>
              <a:gd name="connsiteY17" fmla="*/ 332281 h 3072983"/>
              <a:gd name="connsiteX18" fmla="*/ 5401455 w 5923613"/>
              <a:gd name="connsiteY18" fmla="*/ 332281 h 3072983"/>
              <a:gd name="connsiteX19" fmla="*/ 5626308 w 5923613"/>
              <a:gd name="connsiteY19" fmla="*/ 287311 h 3072983"/>
              <a:gd name="connsiteX20" fmla="*/ 5761219 w 5923613"/>
              <a:gd name="connsiteY20" fmla="*/ 287311 h 3072983"/>
              <a:gd name="connsiteX21" fmla="*/ 5806190 w 5923613"/>
              <a:gd name="connsiteY21" fmla="*/ 137409 h 3072983"/>
              <a:gd name="connsiteX22" fmla="*/ 5716249 w 5923613"/>
              <a:gd name="connsiteY22" fmla="*/ 2498 h 3072983"/>
              <a:gd name="connsiteX0" fmla="*/ 5716249 w 5923613"/>
              <a:gd name="connsiteY0" fmla="*/ 2498 h 3072983"/>
              <a:gd name="connsiteX1" fmla="*/ 4562006 w 5923613"/>
              <a:gd name="connsiteY1" fmla="*/ 122419 h 3072983"/>
              <a:gd name="connsiteX2" fmla="*/ 3587646 w 5923613"/>
              <a:gd name="connsiteY2" fmla="*/ 317291 h 3072983"/>
              <a:gd name="connsiteX3" fmla="*/ 2688236 w 5923613"/>
              <a:gd name="connsiteY3" fmla="*/ 647075 h 3072983"/>
              <a:gd name="connsiteX4" fmla="*/ 1593954 w 5923613"/>
              <a:gd name="connsiteY4" fmla="*/ 1186721 h 3072983"/>
              <a:gd name="connsiteX5" fmla="*/ 904406 w 5923613"/>
              <a:gd name="connsiteY5" fmla="*/ 1876268 h 3072983"/>
              <a:gd name="connsiteX6" fmla="*/ 443459 w 5923613"/>
              <a:gd name="connsiteY6" fmla="*/ 2290996 h 3072983"/>
              <a:gd name="connsiteX7" fmla="*/ 109927 w 5923613"/>
              <a:gd name="connsiteY7" fmla="*/ 2655757 h 3072983"/>
              <a:gd name="connsiteX8" fmla="*/ 34977 w 5923613"/>
              <a:gd name="connsiteY8" fmla="*/ 2790668 h 3072983"/>
              <a:gd name="connsiteX9" fmla="*/ 34977 w 5923613"/>
              <a:gd name="connsiteY9" fmla="*/ 3060491 h 3072983"/>
              <a:gd name="connsiteX10" fmla="*/ 244839 w 5923613"/>
              <a:gd name="connsiteY10" fmla="*/ 2865619 h 3072983"/>
              <a:gd name="connsiteX11" fmla="*/ 919396 w 5923613"/>
              <a:gd name="connsiteY11" fmla="*/ 2191062 h 3072983"/>
              <a:gd name="connsiteX12" fmla="*/ 1474032 w 5923613"/>
              <a:gd name="connsiteY12" fmla="*/ 1696386 h 3072983"/>
              <a:gd name="connsiteX13" fmla="*/ 2253521 w 5923613"/>
              <a:gd name="connsiteY13" fmla="*/ 1246681 h 3072983"/>
              <a:gd name="connsiteX14" fmla="*/ 2958059 w 5923613"/>
              <a:gd name="connsiteY14" fmla="*/ 901908 h 3072983"/>
              <a:gd name="connsiteX15" fmla="*/ 3707567 w 5923613"/>
              <a:gd name="connsiteY15" fmla="*/ 602104 h 3072983"/>
              <a:gd name="connsiteX16" fmla="*/ 4472065 w 5923613"/>
              <a:gd name="connsiteY16" fmla="*/ 407232 h 3072983"/>
              <a:gd name="connsiteX17" fmla="*/ 5041691 w 5923613"/>
              <a:gd name="connsiteY17" fmla="*/ 332281 h 3072983"/>
              <a:gd name="connsiteX18" fmla="*/ 5401455 w 5923613"/>
              <a:gd name="connsiteY18" fmla="*/ 332281 h 3072983"/>
              <a:gd name="connsiteX19" fmla="*/ 5626308 w 5923613"/>
              <a:gd name="connsiteY19" fmla="*/ 287311 h 3072983"/>
              <a:gd name="connsiteX20" fmla="*/ 5761219 w 5923613"/>
              <a:gd name="connsiteY20" fmla="*/ 287311 h 3072983"/>
              <a:gd name="connsiteX21" fmla="*/ 5806190 w 5923613"/>
              <a:gd name="connsiteY21" fmla="*/ 137409 h 3072983"/>
              <a:gd name="connsiteX22" fmla="*/ 5716249 w 5923613"/>
              <a:gd name="connsiteY22" fmla="*/ 2498 h 3072983"/>
              <a:gd name="connsiteX0" fmla="*/ 5716249 w 5923613"/>
              <a:gd name="connsiteY0" fmla="*/ 2498 h 3072983"/>
              <a:gd name="connsiteX1" fmla="*/ 4562006 w 5923613"/>
              <a:gd name="connsiteY1" fmla="*/ 122419 h 3072983"/>
              <a:gd name="connsiteX2" fmla="*/ 3587646 w 5923613"/>
              <a:gd name="connsiteY2" fmla="*/ 317291 h 3072983"/>
              <a:gd name="connsiteX3" fmla="*/ 2688236 w 5923613"/>
              <a:gd name="connsiteY3" fmla="*/ 647075 h 3072983"/>
              <a:gd name="connsiteX4" fmla="*/ 1593954 w 5923613"/>
              <a:gd name="connsiteY4" fmla="*/ 1186721 h 3072983"/>
              <a:gd name="connsiteX5" fmla="*/ 904406 w 5923613"/>
              <a:gd name="connsiteY5" fmla="*/ 1876268 h 3072983"/>
              <a:gd name="connsiteX6" fmla="*/ 443459 w 5923613"/>
              <a:gd name="connsiteY6" fmla="*/ 2290996 h 3072983"/>
              <a:gd name="connsiteX7" fmla="*/ 109927 w 5923613"/>
              <a:gd name="connsiteY7" fmla="*/ 2655757 h 3072983"/>
              <a:gd name="connsiteX8" fmla="*/ 34977 w 5923613"/>
              <a:gd name="connsiteY8" fmla="*/ 2790668 h 3072983"/>
              <a:gd name="connsiteX9" fmla="*/ 34977 w 5923613"/>
              <a:gd name="connsiteY9" fmla="*/ 3060491 h 3072983"/>
              <a:gd name="connsiteX10" fmla="*/ 244839 w 5923613"/>
              <a:gd name="connsiteY10" fmla="*/ 2865619 h 3072983"/>
              <a:gd name="connsiteX11" fmla="*/ 919396 w 5923613"/>
              <a:gd name="connsiteY11" fmla="*/ 2191062 h 3072983"/>
              <a:gd name="connsiteX12" fmla="*/ 1474032 w 5923613"/>
              <a:gd name="connsiteY12" fmla="*/ 1696386 h 3072983"/>
              <a:gd name="connsiteX13" fmla="*/ 2253521 w 5923613"/>
              <a:gd name="connsiteY13" fmla="*/ 1246681 h 3072983"/>
              <a:gd name="connsiteX14" fmla="*/ 2958059 w 5923613"/>
              <a:gd name="connsiteY14" fmla="*/ 901908 h 3072983"/>
              <a:gd name="connsiteX15" fmla="*/ 3707567 w 5923613"/>
              <a:gd name="connsiteY15" fmla="*/ 602104 h 3072983"/>
              <a:gd name="connsiteX16" fmla="*/ 4472065 w 5923613"/>
              <a:gd name="connsiteY16" fmla="*/ 407232 h 3072983"/>
              <a:gd name="connsiteX17" fmla="*/ 5041691 w 5923613"/>
              <a:gd name="connsiteY17" fmla="*/ 332281 h 3072983"/>
              <a:gd name="connsiteX18" fmla="*/ 5401455 w 5923613"/>
              <a:gd name="connsiteY18" fmla="*/ 332281 h 3072983"/>
              <a:gd name="connsiteX19" fmla="*/ 5626308 w 5923613"/>
              <a:gd name="connsiteY19" fmla="*/ 287311 h 3072983"/>
              <a:gd name="connsiteX20" fmla="*/ 5761219 w 5923613"/>
              <a:gd name="connsiteY20" fmla="*/ 287311 h 3072983"/>
              <a:gd name="connsiteX21" fmla="*/ 5806190 w 5923613"/>
              <a:gd name="connsiteY21" fmla="*/ 137409 h 3072983"/>
              <a:gd name="connsiteX22" fmla="*/ 5716249 w 5923613"/>
              <a:gd name="connsiteY22" fmla="*/ 2498 h 3072983"/>
              <a:gd name="connsiteX0" fmla="*/ 5716249 w 5923613"/>
              <a:gd name="connsiteY0" fmla="*/ 2498 h 3072983"/>
              <a:gd name="connsiteX1" fmla="*/ 4562006 w 5923613"/>
              <a:gd name="connsiteY1" fmla="*/ 122419 h 3072983"/>
              <a:gd name="connsiteX2" fmla="*/ 3587646 w 5923613"/>
              <a:gd name="connsiteY2" fmla="*/ 317291 h 3072983"/>
              <a:gd name="connsiteX3" fmla="*/ 2688236 w 5923613"/>
              <a:gd name="connsiteY3" fmla="*/ 647075 h 3072983"/>
              <a:gd name="connsiteX4" fmla="*/ 1593954 w 5923613"/>
              <a:gd name="connsiteY4" fmla="*/ 1186721 h 3072983"/>
              <a:gd name="connsiteX5" fmla="*/ 904406 w 5923613"/>
              <a:gd name="connsiteY5" fmla="*/ 1800068 h 3072983"/>
              <a:gd name="connsiteX6" fmla="*/ 443459 w 5923613"/>
              <a:gd name="connsiteY6" fmla="*/ 2290996 h 3072983"/>
              <a:gd name="connsiteX7" fmla="*/ 109927 w 5923613"/>
              <a:gd name="connsiteY7" fmla="*/ 2655757 h 3072983"/>
              <a:gd name="connsiteX8" fmla="*/ 34977 w 5923613"/>
              <a:gd name="connsiteY8" fmla="*/ 2790668 h 3072983"/>
              <a:gd name="connsiteX9" fmla="*/ 34977 w 5923613"/>
              <a:gd name="connsiteY9" fmla="*/ 3060491 h 3072983"/>
              <a:gd name="connsiteX10" fmla="*/ 244839 w 5923613"/>
              <a:gd name="connsiteY10" fmla="*/ 2865619 h 3072983"/>
              <a:gd name="connsiteX11" fmla="*/ 919396 w 5923613"/>
              <a:gd name="connsiteY11" fmla="*/ 2191062 h 3072983"/>
              <a:gd name="connsiteX12" fmla="*/ 1474032 w 5923613"/>
              <a:gd name="connsiteY12" fmla="*/ 1696386 h 3072983"/>
              <a:gd name="connsiteX13" fmla="*/ 2253521 w 5923613"/>
              <a:gd name="connsiteY13" fmla="*/ 1246681 h 3072983"/>
              <a:gd name="connsiteX14" fmla="*/ 2958059 w 5923613"/>
              <a:gd name="connsiteY14" fmla="*/ 901908 h 3072983"/>
              <a:gd name="connsiteX15" fmla="*/ 3707567 w 5923613"/>
              <a:gd name="connsiteY15" fmla="*/ 602104 h 3072983"/>
              <a:gd name="connsiteX16" fmla="*/ 4472065 w 5923613"/>
              <a:gd name="connsiteY16" fmla="*/ 407232 h 3072983"/>
              <a:gd name="connsiteX17" fmla="*/ 5041691 w 5923613"/>
              <a:gd name="connsiteY17" fmla="*/ 332281 h 3072983"/>
              <a:gd name="connsiteX18" fmla="*/ 5401455 w 5923613"/>
              <a:gd name="connsiteY18" fmla="*/ 332281 h 3072983"/>
              <a:gd name="connsiteX19" fmla="*/ 5626308 w 5923613"/>
              <a:gd name="connsiteY19" fmla="*/ 287311 h 3072983"/>
              <a:gd name="connsiteX20" fmla="*/ 5761219 w 5923613"/>
              <a:gd name="connsiteY20" fmla="*/ 287311 h 3072983"/>
              <a:gd name="connsiteX21" fmla="*/ 5806190 w 5923613"/>
              <a:gd name="connsiteY21" fmla="*/ 137409 h 3072983"/>
              <a:gd name="connsiteX22" fmla="*/ 5716249 w 5923613"/>
              <a:gd name="connsiteY22" fmla="*/ 2498 h 3072983"/>
              <a:gd name="connsiteX0" fmla="*/ 5716249 w 5923613"/>
              <a:gd name="connsiteY0" fmla="*/ 2498 h 3072983"/>
              <a:gd name="connsiteX1" fmla="*/ 4562006 w 5923613"/>
              <a:gd name="connsiteY1" fmla="*/ 122419 h 3072983"/>
              <a:gd name="connsiteX2" fmla="*/ 3587646 w 5923613"/>
              <a:gd name="connsiteY2" fmla="*/ 317291 h 3072983"/>
              <a:gd name="connsiteX3" fmla="*/ 2688236 w 5923613"/>
              <a:gd name="connsiteY3" fmla="*/ 647075 h 3072983"/>
              <a:gd name="connsiteX4" fmla="*/ 1593954 w 5923613"/>
              <a:gd name="connsiteY4" fmla="*/ 1186721 h 3072983"/>
              <a:gd name="connsiteX5" fmla="*/ 904406 w 5923613"/>
              <a:gd name="connsiteY5" fmla="*/ 1800068 h 3072983"/>
              <a:gd name="connsiteX6" fmla="*/ 443459 w 5923613"/>
              <a:gd name="connsiteY6" fmla="*/ 2290996 h 3072983"/>
              <a:gd name="connsiteX7" fmla="*/ 109927 w 5923613"/>
              <a:gd name="connsiteY7" fmla="*/ 2655757 h 3072983"/>
              <a:gd name="connsiteX8" fmla="*/ 34977 w 5923613"/>
              <a:gd name="connsiteY8" fmla="*/ 2790668 h 3072983"/>
              <a:gd name="connsiteX9" fmla="*/ 34977 w 5923613"/>
              <a:gd name="connsiteY9" fmla="*/ 3060491 h 3072983"/>
              <a:gd name="connsiteX10" fmla="*/ 244839 w 5923613"/>
              <a:gd name="connsiteY10" fmla="*/ 2865619 h 3072983"/>
              <a:gd name="connsiteX11" fmla="*/ 919396 w 5923613"/>
              <a:gd name="connsiteY11" fmla="*/ 2191062 h 3072983"/>
              <a:gd name="connsiteX12" fmla="*/ 1474032 w 5923613"/>
              <a:gd name="connsiteY12" fmla="*/ 1696386 h 3072983"/>
              <a:gd name="connsiteX13" fmla="*/ 2253521 w 5923613"/>
              <a:gd name="connsiteY13" fmla="*/ 1246681 h 3072983"/>
              <a:gd name="connsiteX14" fmla="*/ 2958059 w 5923613"/>
              <a:gd name="connsiteY14" fmla="*/ 901908 h 3072983"/>
              <a:gd name="connsiteX15" fmla="*/ 3707567 w 5923613"/>
              <a:gd name="connsiteY15" fmla="*/ 602104 h 3072983"/>
              <a:gd name="connsiteX16" fmla="*/ 4472065 w 5923613"/>
              <a:gd name="connsiteY16" fmla="*/ 407232 h 3072983"/>
              <a:gd name="connsiteX17" fmla="*/ 5041691 w 5923613"/>
              <a:gd name="connsiteY17" fmla="*/ 332281 h 3072983"/>
              <a:gd name="connsiteX18" fmla="*/ 5401455 w 5923613"/>
              <a:gd name="connsiteY18" fmla="*/ 332281 h 3072983"/>
              <a:gd name="connsiteX19" fmla="*/ 5761219 w 5923613"/>
              <a:gd name="connsiteY19" fmla="*/ 287311 h 3072983"/>
              <a:gd name="connsiteX20" fmla="*/ 5806190 w 5923613"/>
              <a:gd name="connsiteY20" fmla="*/ 137409 h 3072983"/>
              <a:gd name="connsiteX21" fmla="*/ 5716249 w 5923613"/>
              <a:gd name="connsiteY21" fmla="*/ 2498 h 3072983"/>
              <a:gd name="connsiteX0" fmla="*/ 5868649 w 6076013"/>
              <a:gd name="connsiteY0" fmla="*/ 2498 h 3072983"/>
              <a:gd name="connsiteX1" fmla="*/ 4562006 w 6076013"/>
              <a:gd name="connsiteY1" fmla="*/ 122419 h 3072983"/>
              <a:gd name="connsiteX2" fmla="*/ 3587646 w 6076013"/>
              <a:gd name="connsiteY2" fmla="*/ 317291 h 3072983"/>
              <a:gd name="connsiteX3" fmla="*/ 2688236 w 6076013"/>
              <a:gd name="connsiteY3" fmla="*/ 647075 h 3072983"/>
              <a:gd name="connsiteX4" fmla="*/ 1593954 w 6076013"/>
              <a:gd name="connsiteY4" fmla="*/ 1186721 h 3072983"/>
              <a:gd name="connsiteX5" fmla="*/ 904406 w 6076013"/>
              <a:gd name="connsiteY5" fmla="*/ 1800068 h 3072983"/>
              <a:gd name="connsiteX6" fmla="*/ 443459 w 6076013"/>
              <a:gd name="connsiteY6" fmla="*/ 2290996 h 3072983"/>
              <a:gd name="connsiteX7" fmla="*/ 109927 w 6076013"/>
              <a:gd name="connsiteY7" fmla="*/ 2655757 h 3072983"/>
              <a:gd name="connsiteX8" fmla="*/ 34977 w 6076013"/>
              <a:gd name="connsiteY8" fmla="*/ 2790668 h 3072983"/>
              <a:gd name="connsiteX9" fmla="*/ 34977 w 6076013"/>
              <a:gd name="connsiteY9" fmla="*/ 3060491 h 3072983"/>
              <a:gd name="connsiteX10" fmla="*/ 244839 w 6076013"/>
              <a:gd name="connsiteY10" fmla="*/ 2865619 h 3072983"/>
              <a:gd name="connsiteX11" fmla="*/ 919396 w 6076013"/>
              <a:gd name="connsiteY11" fmla="*/ 2191062 h 3072983"/>
              <a:gd name="connsiteX12" fmla="*/ 1474032 w 6076013"/>
              <a:gd name="connsiteY12" fmla="*/ 1696386 h 3072983"/>
              <a:gd name="connsiteX13" fmla="*/ 2253521 w 6076013"/>
              <a:gd name="connsiteY13" fmla="*/ 1246681 h 3072983"/>
              <a:gd name="connsiteX14" fmla="*/ 2958059 w 6076013"/>
              <a:gd name="connsiteY14" fmla="*/ 901908 h 3072983"/>
              <a:gd name="connsiteX15" fmla="*/ 3707567 w 6076013"/>
              <a:gd name="connsiteY15" fmla="*/ 602104 h 3072983"/>
              <a:gd name="connsiteX16" fmla="*/ 4472065 w 6076013"/>
              <a:gd name="connsiteY16" fmla="*/ 407232 h 3072983"/>
              <a:gd name="connsiteX17" fmla="*/ 5041691 w 6076013"/>
              <a:gd name="connsiteY17" fmla="*/ 332281 h 3072983"/>
              <a:gd name="connsiteX18" fmla="*/ 5401455 w 6076013"/>
              <a:gd name="connsiteY18" fmla="*/ 332281 h 3072983"/>
              <a:gd name="connsiteX19" fmla="*/ 5761219 w 6076013"/>
              <a:gd name="connsiteY19" fmla="*/ 287311 h 3072983"/>
              <a:gd name="connsiteX20" fmla="*/ 5806190 w 6076013"/>
              <a:gd name="connsiteY20" fmla="*/ 137409 h 3072983"/>
              <a:gd name="connsiteX21" fmla="*/ 5868649 w 6076013"/>
              <a:gd name="connsiteY21" fmla="*/ 2498 h 3072983"/>
              <a:gd name="connsiteX0" fmla="*/ 5868649 w 5868649"/>
              <a:gd name="connsiteY0" fmla="*/ 2498 h 3072983"/>
              <a:gd name="connsiteX1" fmla="*/ 4562006 w 5868649"/>
              <a:gd name="connsiteY1" fmla="*/ 122419 h 3072983"/>
              <a:gd name="connsiteX2" fmla="*/ 3587646 w 5868649"/>
              <a:gd name="connsiteY2" fmla="*/ 317291 h 3072983"/>
              <a:gd name="connsiteX3" fmla="*/ 2688236 w 5868649"/>
              <a:gd name="connsiteY3" fmla="*/ 647075 h 3072983"/>
              <a:gd name="connsiteX4" fmla="*/ 1593954 w 5868649"/>
              <a:gd name="connsiteY4" fmla="*/ 1186721 h 3072983"/>
              <a:gd name="connsiteX5" fmla="*/ 904406 w 5868649"/>
              <a:gd name="connsiteY5" fmla="*/ 1800068 h 3072983"/>
              <a:gd name="connsiteX6" fmla="*/ 443459 w 5868649"/>
              <a:gd name="connsiteY6" fmla="*/ 2290996 h 3072983"/>
              <a:gd name="connsiteX7" fmla="*/ 109927 w 5868649"/>
              <a:gd name="connsiteY7" fmla="*/ 2655757 h 3072983"/>
              <a:gd name="connsiteX8" fmla="*/ 34977 w 5868649"/>
              <a:gd name="connsiteY8" fmla="*/ 2790668 h 3072983"/>
              <a:gd name="connsiteX9" fmla="*/ 34977 w 5868649"/>
              <a:gd name="connsiteY9" fmla="*/ 3060491 h 3072983"/>
              <a:gd name="connsiteX10" fmla="*/ 244839 w 5868649"/>
              <a:gd name="connsiteY10" fmla="*/ 2865619 h 3072983"/>
              <a:gd name="connsiteX11" fmla="*/ 919396 w 5868649"/>
              <a:gd name="connsiteY11" fmla="*/ 2191062 h 3072983"/>
              <a:gd name="connsiteX12" fmla="*/ 1474032 w 5868649"/>
              <a:gd name="connsiteY12" fmla="*/ 1696386 h 3072983"/>
              <a:gd name="connsiteX13" fmla="*/ 2253521 w 5868649"/>
              <a:gd name="connsiteY13" fmla="*/ 1246681 h 3072983"/>
              <a:gd name="connsiteX14" fmla="*/ 2958059 w 5868649"/>
              <a:gd name="connsiteY14" fmla="*/ 901908 h 3072983"/>
              <a:gd name="connsiteX15" fmla="*/ 3707567 w 5868649"/>
              <a:gd name="connsiteY15" fmla="*/ 602104 h 3072983"/>
              <a:gd name="connsiteX16" fmla="*/ 4472065 w 5868649"/>
              <a:gd name="connsiteY16" fmla="*/ 407232 h 3072983"/>
              <a:gd name="connsiteX17" fmla="*/ 5041691 w 5868649"/>
              <a:gd name="connsiteY17" fmla="*/ 332281 h 3072983"/>
              <a:gd name="connsiteX18" fmla="*/ 5401455 w 5868649"/>
              <a:gd name="connsiteY18" fmla="*/ 332281 h 3072983"/>
              <a:gd name="connsiteX19" fmla="*/ 5761219 w 5868649"/>
              <a:gd name="connsiteY19" fmla="*/ 287311 h 3072983"/>
              <a:gd name="connsiteX20" fmla="*/ 5806190 w 5868649"/>
              <a:gd name="connsiteY20" fmla="*/ 137409 h 3072983"/>
              <a:gd name="connsiteX21" fmla="*/ 5868649 w 5868649"/>
              <a:gd name="connsiteY21" fmla="*/ 2498 h 3072983"/>
              <a:gd name="connsiteX0" fmla="*/ 5868649 w 5868649"/>
              <a:gd name="connsiteY0" fmla="*/ 2498 h 3072983"/>
              <a:gd name="connsiteX1" fmla="*/ 4562006 w 5868649"/>
              <a:gd name="connsiteY1" fmla="*/ 122419 h 3072983"/>
              <a:gd name="connsiteX2" fmla="*/ 3587646 w 5868649"/>
              <a:gd name="connsiteY2" fmla="*/ 317291 h 3072983"/>
              <a:gd name="connsiteX3" fmla="*/ 2688236 w 5868649"/>
              <a:gd name="connsiteY3" fmla="*/ 647075 h 3072983"/>
              <a:gd name="connsiteX4" fmla="*/ 1593954 w 5868649"/>
              <a:gd name="connsiteY4" fmla="*/ 1186721 h 3072983"/>
              <a:gd name="connsiteX5" fmla="*/ 904406 w 5868649"/>
              <a:gd name="connsiteY5" fmla="*/ 1800068 h 3072983"/>
              <a:gd name="connsiteX6" fmla="*/ 443459 w 5868649"/>
              <a:gd name="connsiteY6" fmla="*/ 2290996 h 3072983"/>
              <a:gd name="connsiteX7" fmla="*/ 109927 w 5868649"/>
              <a:gd name="connsiteY7" fmla="*/ 2655757 h 3072983"/>
              <a:gd name="connsiteX8" fmla="*/ 34977 w 5868649"/>
              <a:gd name="connsiteY8" fmla="*/ 2790668 h 3072983"/>
              <a:gd name="connsiteX9" fmla="*/ 34977 w 5868649"/>
              <a:gd name="connsiteY9" fmla="*/ 3060491 h 3072983"/>
              <a:gd name="connsiteX10" fmla="*/ 244839 w 5868649"/>
              <a:gd name="connsiteY10" fmla="*/ 2865619 h 3072983"/>
              <a:gd name="connsiteX11" fmla="*/ 919396 w 5868649"/>
              <a:gd name="connsiteY11" fmla="*/ 2191062 h 3072983"/>
              <a:gd name="connsiteX12" fmla="*/ 1474032 w 5868649"/>
              <a:gd name="connsiteY12" fmla="*/ 1696386 h 3072983"/>
              <a:gd name="connsiteX13" fmla="*/ 2253521 w 5868649"/>
              <a:gd name="connsiteY13" fmla="*/ 1246681 h 3072983"/>
              <a:gd name="connsiteX14" fmla="*/ 2958059 w 5868649"/>
              <a:gd name="connsiteY14" fmla="*/ 901908 h 3072983"/>
              <a:gd name="connsiteX15" fmla="*/ 3707567 w 5868649"/>
              <a:gd name="connsiteY15" fmla="*/ 602104 h 3072983"/>
              <a:gd name="connsiteX16" fmla="*/ 4472065 w 5868649"/>
              <a:gd name="connsiteY16" fmla="*/ 407232 h 3072983"/>
              <a:gd name="connsiteX17" fmla="*/ 5041691 w 5868649"/>
              <a:gd name="connsiteY17" fmla="*/ 332281 h 3072983"/>
              <a:gd name="connsiteX18" fmla="*/ 5401455 w 5868649"/>
              <a:gd name="connsiteY18" fmla="*/ 332281 h 3072983"/>
              <a:gd name="connsiteX19" fmla="*/ 5761219 w 5868649"/>
              <a:gd name="connsiteY19" fmla="*/ 287311 h 3072983"/>
              <a:gd name="connsiteX20" fmla="*/ 5806190 w 5868649"/>
              <a:gd name="connsiteY20" fmla="*/ 137409 h 3072983"/>
              <a:gd name="connsiteX21" fmla="*/ 5868649 w 5868649"/>
              <a:gd name="connsiteY21" fmla="*/ 2498 h 3072983"/>
              <a:gd name="connsiteX0" fmla="*/ 5868649 w 5868649"/>
              <a:gd name="connsiteY0" fmla="*/ 2498 h 3072983"/>
              <a:gd name="connsiteX1" fmla="*/ 4562006 w 5868649"/>
              <a:gd name="connsiteY1" fmla="*/ 122419 h 3072983"/>
              <a:gd name="connsiteX2" fmla="*/ 3587646 w 5868649"/>
              <a:gd name="connsiteY2" fmla="*/ 317291 h 3072983"/>
              <a:gd name="connsiteX3" fmla="*/ 2688236 w 5868649"/>
              <a:gd name="connsiteY3" fmla="*/ 647075 h 3072983"/>
              <a:gd name="connsiteX4" fmla="*/ 1593954 w 5868649"/>
              <a:gd name="connsiteY4" fmla="*/ 1186721 h 3072983"/>
              <a:gd name="connsiteX5" fmla="*/ 904406 w 5868649"/>
              <a:gd name="connsiteY5" fmla="*/ 1800068 h 3072983"/>
              <a:gd name="connsiteX6" fmla="*/ 443459 w 5868649"/>
              <a:gd name="connsiteY6" fmla="*/ 2290996 h 3072983"/>
              <a:gd name="connsiteX7" fmla="*/ 109927 w 5868649"/>
              <a:gd name="connsiteY7" fmla="*/ 2655757 h 3072983"/>
              <a:gd name="connsiteX8" fmla="*/ 34977 w 5868649"/>
              <a:gd name="connsiteY8" fmla="*/ 2790668 h 3072983"/>
              <a:gd name="connsiteX9" fmla="*/ 34977 w 5868649"/>
              <a:gd name="connsiteY9" fmla="*/ 3060491 h 3072983"/>
              <a:gd name="connsiteX10" fmla="*/ 244839 w 5868649"/>
              <a:gd name="connsiteY10" fmla="*/ 2865619 h 3072983"/>
              <a:gd name="connsiteX11" fmla="*/ 919396 w 5868649"/>
              <a:gd name="connsiteY11" fmla="*/ 2191062 h 3072983"/>
              <a:gd name="connsiteX12" fmla="*/ 1474032 w 5868649"/>
              <a:gd name="connsiteY12" fmla="*/ 1696386 h 3072983"/>
              <a:gd name="connsiteX13" fmla="*/ 2253521 w 5868649"/>
              <a:gd name="connsiteY13" fmla="*/ 1246681 h 3072983"/>
              <a:gd name="connsiteX14" fmla="*/ 2958059 w 5868649"/>
              <a:gd name="connsiteY14" fmla="*/ 901908 h 3072983"/>
              <a:gd name="connsiteX15" fmla="*/ 3707567 w 5868649"/>
              <a:gd name="connsiteY15" fmla="*/ 602104 h 3072983"/>
              <a:gd name="connsiteX16" fmla="*/ 4472065 w 5868649"/>
              <a:gd name="connsiteY16" fmla="*/ 407232 h 3072983"/>
              <a:gd name="connsiteX17" fmla="*/ 5041691 w 5868649"/>
              <a:gd name="connsiteY17" fmla="*/ 332281 h 3072983"/>
              <a:gd name="connsiteX18" fmla="*/ 5401455 w 5868649"/>
              <a:gd name="connsiteY18" fmla="*/ 332281 h 3072983"/>
              <a:gd name="connsiteX19" fmla="*/ 5761219 w 5868649"/>
              <a:gd name="connsiteY19" fmla="*/ 287311 h 3072983"/>
              <a:gd name="connsiteX20" fmla="*/ 5806190 w 5868649"/>
              <a:gd name="connsiteY20" fmla="*/ 137409 h 3072983"/>
              <a:gd name="connsiteX21" fmla="*/ 5868649 w 5868649"/>
              <a:gd name="connsiteY21" fmla="*/ 2498 h 3072983"/>
              <a:gd name="connsiteX0" fmla="*/ 5792449 w 5828675"/>
              <a:gd name="connsiteY0" fmla="*/ 2498 h 3072983"/>
              <a:gd name="connsiteX1" fmla="*/ 4562006 w 5828675"/>
              <a:gd name="connsiteY1" fmla="*/ 122419 h 3072983"/>
              <a:gd name="connsiteX2" fmla="*/ 3587646 w 5828675"/>
              <a:gd name="connsiteY2" fmla="*/ 317291 h 3072983"/>
              <a:gd name="connsiteX3" fmla="*/ 2688236 w 5828675"/>
              <a:gd name="connsiteY3" fmla="*/ 647075 h 3072983"/>
              <a:gd name="connsiteX4" fmla="*/ 1593954 w 5828675"/>
              <a:gd name="connsiteY4" fmla="*/ 1186721 h 3072983"/>
              <a:gd name="connsiteX5" fmla="*/ 904406 w 5828675"/>
              <a:gd name="connsiteY5" fmla="*/ 1800068 h 3072983"/>
              <a:gd name="connsiteX6" fmla="*/ 443459 w 5828675"/>
              <a:gd name="connsiteY6" fmla="*/ 2290996 h 3072983"/>
              <a:gd name="connsiteX7" fmla="*/ 109927 w 5828675"/>
              <a:gd name="connsiteY7" fmla="*/ 2655757 h 3072983"/>
              <a:gd name="connsiteX8" fmla="*/ 34977 w 5828675"/>
              <a:gd name="connsiteY8" fmla="*/ 2790668 h 3072983"/>
              <a:gd name="connsiteX9" fmla="*/ 34977 w 5828675"/>
              <a:gd name="connsiteY9" fmla="*/ 3060491 h 3072983"/>
              <a:gd name="connsiteX10" fmla="*/ 244839 w 5828675"/>
              <a:gd name="connsiteY10" fmla="*/ 2865619 h 3072983"/>
              <a:gd name="connsiteX11" fmla="*/ 919396 w 5828675"/>
              <a:gd name="connsiteY11" fmla="*/ 2191062 h 3072983"/>
              <a:gd name="connsiteX12" fmla="*/ 1474032 w 5828675"/>
              <a:gd name="connsiteY12" fmla="*/ 1696386 h 3072983"/>
              <a:gd name="connsiteX13" fmla="*/ 2253521 w 5828675"/>
              <a:gd name="connsiteY13" fmla="*/ 1246681 h 3072983"/>
              <a:gd name="connsiteX14" fmla="*/ 2958059 w 5828675"/>
              <a:gd name="connsiteY14" fmla="*/ 901908 h 3072983"/>
              <a:gd name="connsiteX15" fmla="*/ 3707567 w 5828675"/>
              <a:gd name="connsiteY15" fmla="*/ 602104 h 3072983"/>
              <a:gd name="connsiteX16" fmla="*/ 4472065 w 5828675"/>
              <a:gd name="connsiteY16" fmla="*/ 407232 h 3072983"/>
              <a:gd name="connsiteX17" fmla="*/ 5041691 w 5828675"/>
              <a:gd name="connsiteY17" fmla="*/ 332281 h 3072983"/>
              <a:gd name="connsiteX18" fmla="*/ 5401455 w 5828675"/>
              <a:gd name="connsiteY18" fmla="*/ 332281 h 3072983"/>
              <a:gd name="connsiteX19" fmla="*/ 5761219 w 5828675"/>
              <a:gd name="connsiteY19" fmla="*/ 287311 h 3072983"/>
              <a:gd name="connsiteX20" fmla="*/ 5806190 w 5828675"/>
              <a:gd name="connsiteY20" fmla="*/ 137409 h 3072983"/>
              <a:gd name="connsiteX21" fmla="*/ 5792449 w 5828675"/>
              <a:gd name="connsiteY21" fmla="*/ 2498 h 3072983"/>
              <a:gd name="connsiteX0" fmla="*/ 5792449 w 5828675"/>
              <a:gd name="connsiteY0" fmla="*/ 2498 h 3149183"/>
              <a:gd name="connsiteX1" fmla="*/ 4562006 w 5828675"/>
              <a:gd name="connsiteY1" fmla="*/ 198619 h 3149183"/>
              <a:gd name="connsiteX2" fmla="*/ 3587646 w 5828675"/>
              <a:gd name="connsiteY2" fmla="*/ 393491 h 3149183"/>
              <a:gd name="connsiteX3" fmla="*/ 2688236 w 5828675"/>
              <a:gd name="connsiteY3" fmla="*/ 723275 h 3149183"/>
              <a:gd name="connsiteX4" fmla="*/ 1593954 w 5828675"/>
              <a:gd name="connsiteY4" fmla="*/ 1262921 h 3149183"/>
              <a:gd name="connsiteX5" fmla="*/ 904406 w 5828675"/>
              <a:gd name="connsiteY5" fmla="*/ 1876268 h 3149183"/>
              <a:gd name="connsiteX6" fmla="*/ 443459 w 5828675"/>
              <a:gd name="connsiteY6" fmla="*/ 2367196 h 3149183"/>
              <a:gd name="connsiteX7" fmla="*/ 109927 w 5828675"/>
              <a:gd name="connsiteY7" fmla="*/ 2731957 h 3149183"/>
              <a:gd name="connsiteX8" fmla="*/ 34977 w 5828675"/>
              <a:gd name="connsiteY8" fmla="*/ 2866868 h 3149183"/>
              <a:gd name="connsiteX9" fmla="*/ 34977 w 5828675"/>
              <a:gd name="connsiteY9" fmla="*/ 3136691 h 3149183"/>
              <a:gd name="connsiteX10" fmla="*/ 244839 w 5828675"/>
              <a:gd name="connsiteY10" fmla="*/ 2941819 h 3149183"/>
              <a:gd name="connsiteX11" fmla="*/ 919396 w 5828675"/>
              <a:gd name="connsiteY11" fmla="*/ 2267262 h 3149183"/>
              <a:gd name="connsiteX12" fmla="*/ 1474032 w 5828675"/>
              <a:gd name="connsiteY12" fmla="*/ 1772586 h 3149183"/>
              <a:gd name="connsiteX13" fmla="*/ 2253521 w 5828675"/>
              <a:gd name="connsiteY13" fmla="*/ 1322881 h 3149183"/>
              <a:gd name="connsiteX14" fmla="*/ 2958059 w 5828675"/>
              <a:gd name="connsiteY14" fmla="*/ 978108 h 3149183"/>
              <a:gd name="connsiteX15" fmla="*/ 3707567 w 5828675"/>
              <a:gd name="connsiteY15" fmla="*/ 678304 h 3149183"/>
              <a:gd name="connsiteX16" fmla="*/ 4472065 w 5828675"/>
              <a:gd name="connsiteY16" fmla="*/ 483432 h 3149183"/>
              <a:gd name="connsiteX17" fmla="*/ 5041691 w 5828675"/>
              <a:gd name="connsiteY17" fmla="*/ 408481 h 3149183"/>
              <a:gd name="connsiteX18" fmla="*/ 5401455 w 5828675"/>
              <a:gd name="connsiteY18" fmla="*/ 408481 h 3149183"/>
              <a:gd name="connsiteX19" fmla="*/ 5761219 w 5828675"/>
              <a:gd name="connsiteY19" fmla="*/ 363511 h 3149183"/>
              <a:gd name="connsiteX20" fmla="*/ 5806190 w 5828675"/>
              <a:gd name="connsiteY20" fmla="*/ 213609 h 3149183"/>
              <a:gd name="connsiteX21" fmla="*/ 5792449 w 5828675"/>
              <a:gd name="connsiteY21" fmla="*/ 2498 h 3149183"/>
              <a:gd name="connsiteX0" fmla="*/ 5792449 w 5828675"/>
              <a:gd name="connsiteY0" fmla="*/ 2498 h 3149183"/>
              <a:gd name="connsiteX1" fmla="*/ 4562006 w 5828675"/>
              <a:gd name="connsiteY1" fmla="*/ 198619 h 3149183"/>
              <a:gd name="connsiteX2" fmla="*/ 3587646 w 5828675"/>
              <a:gd name="connsiteY2" fmla="*/ 393491 h 3149183"/>
              <a:gd name="connsiteX3" fmla="*/ 2688236 w 5828675"/>
              <a:gd name="connsiteY3" fmla="*/ 723275 h 3149183"/>
              <a:gd name="connsiteX4" fmla="*/ 1593954 w 5828675"/>
              <a:gd name="connsiteY4" fmla="*/ 1262921 h 3149183"/>
              <a:gd name="connsiteX5" fmla="*/ 904406 w 5828675"/>
              <a:gd name="connsiteY5" fmla="*/ 1876268 h 3149183"/>
              <a:gd name="connsiteX6" fmla="*/ 443459 w 5828675"/>
              <a:gd name="connsiteY6" fmla="*/ 2367196 h 3149183"/>
              <a:gd name="connsiteX7" fmla="*/ 109927 w 5828675"/>
              <a:gd name="connsiteY7" fmla="*/ 2731957 h 3149183"/>
              <a:gd name="connsiteX8" fmla="*/ 34977 w 5828675"/>
              <a:gd name="connsiteY8" fmla="*/ 2866868 h 3149183"/>
              <a:gd name="connsiteX9" fmla="*/ 34977 w 5828675"/>
              <a:gd name="connsiteY9" fmla="*/ 3136691 h 3149183"/>
              <a:gd name="connsiteX10" fmla="*/ 244839 w 5828675"/>
              <a:gd name="connsiteY10" fmla="*/ 2941819 h 3149183"/>
              <a:gd name="connsiteX11" fmla="*/ 919396 w 5828675"/>
              <a:gd name="connsiteY11" fmla="*/ 2267262 h 3149183"/>
              <a:gd name="connsiteX12" fmla="*/ 1474032 w 5828675"/>
              <a:gd name="connsiteY12" fmla="*/ 1772586 h 3149183"/>
              <a:gd name="connsiteX13" fmla="*/ 2253521 w 5828675"/>
              <a:gd name="connsiteY13" fmla="*/ 1322881 h 3149183"/>
              <a:gd name="connsiteX14" fmla="*/ 2958059 w 5828675"/>
              <a:gd name="connsiteY14" fmla="*/ 978108 h 3149183"/>
              <a:gd name="connsiteX15" fmla="*/ 3707567 w 5828675"/>
              <a:gd name="connsiteY15" fmla="*/ 678304 h 3149183"/>
              <a:gd name="connsiteX16" fmla="*/ 4472065 w 5828675"/>
              <a:gd name="connsiteY16" fmla="*/ 483432 h 3149183"/>
              <a:gd name="connsiteX17" fmla="*/ 5041691 w 5828675"/>
              <a:gd name="connsiteY17" fmla="*/ 408481 h 3149183"/>
              <a:gd name="connsiteX18" fmla="*/ 5401455 w 5828675"/>
              <a:gd name="connsiteY18" fmla="*/ 408481 h 3149183"/>
              <a:gd name="connsiteX19" fmla="*/ 5761219 w 5828675"/>
              <a:gd name="connsiteY19" fmla="*/ 363511 h 3149183"/>
              <a:gd name="connsiteX20" fmla="*/ 5806190 w 5828675"/>
              <a:gd name="connsiteY20" fmla="*/ 213609 h 3149183"/>
              <a:gd name="connsiteX21" fmla="*/ 5792449 w 5828675"/>
              <a:gd name="connsiteY21" fmla="*/ 2498 h 3149183"/>
              <a:gd name="connsiteX0" fmla="*/ 5792449 w 5828675"/>
              <a:gd name="connsiteY0" fmla="*/ 2498 h 3149183"/>
              <a:gd name="connsiteX1" fmla="*/ 4562006 w 5828675"/>
              <a:gd name="connsiteY1" fmla="*/ 198619 h 3149183"/>
              <a:gd name="connsiteX2" fmla="*/ 3587646 w 5828675"/>
              <a:gd name="connsiteY2" fmla="*/ 393491 h 3149183"/>
              <a:gd name="connsiteX3" fmla="*/ 2688236 w 5828675"/>
              <a:gd name="connsiteY3" fmla="*/ 723275 h 3149183"/>
              <a:gd name="connsiteX4" fmla="*/ 1593954 w 5828675"/>
              <a:gd name="connsiteY4" fmla="*/ 1262921 h 3149183"/>
              <a:gd name="connsiteX5" fmla="*/ 904406 w 5828675"/>
              <a:gd name="connsiteY5" fmla="*/ 1876268 h 3149183"/>
              <a:gd name="connsiteX6" fmla="*/ 443459 w 5828675"/>
              <a:gd name="connsiteY6" fmla="*/ 2367196 h 3149183"/>
              <a:gd name="connsiteX7" fmla="*/ 109927 w 5828675"/>
              <a:gd name="connsiteY7" fmla="*/ 2731957 h 3149183"/>
              <a:gd name="connsiteX8" fmla="*/ 34977 w 5828675"/>
              <a:gd name="connsiteY8" fmla="*/ 2866868 h 3149183"/>
              <a:gd name="connsiteX9" fmla="*/ 34977 w 5828675"/>
              <a:gd name="connsiteY9" fmla="*/ 3136691 h 3149183"/>
              <a:gd name="connsiteX10" fmla="*/ 244839 w 5828675"/>
              <a:gd name="connsiteY10" fmla="*/ 2941819 h 3149183"/>
              <a:gd name="connsiteX11" fmla="*/ 919396 w 5828675"/>
              <a:gd name="connsiteY11" fmla="*/ 2267262 h 3149183"/>
              <a:gd name="connsiteX12" fmla="*/ 1474032 w 5828675"/>
              <a:gd name="connsiteY12" fmla="*/ 1772586 h 3149183"/>
              <a:gd name="connsiteX13" fmla="*/ 2253521 w 5828675"/>
              <a:gd name="connsiteY13" fmla="*/ 1322881 h 3149183"/>
              <a:gd name="connsiteX14" fmla="*/ 2958059 w 5828675"/>
              <a:gd name="connsiteY14" fmla="*/ 978108 h 3149183"/>
              <a:gd name="connsiteX15" fmla="*/ 3707567 w 5828675"/>
              <a:gd name="connsiteY15" fmla="*/ 678304 h 3149183"/>
              <a:gd name="connsiteX16" fmla="*/ 4472065 w 5828675"/>
              <a:gd name="connsiteY16" fmla="*/ 483432 h 3149183"/>
              <a:gd name="connsiteX17" fmla="*/ 5041691 w 5828675"/>
              <a:gd name="connsiteY17" fmla="*/ 408481 h 3149183"/>
              <a:gd name="connsiteX18" fmla="*/ 5401455 w 5828675"/>
              <a:gd name="connsiteY18" fmla="*/ 408481 h 3149183"/>
              <a:gd name="connsiteX19" fmla="*/ 5761219 w 5828675"/>
              <a:gd name="connsiteY19" fmla="*/ 363511 h 3149183"/>
              <a:gd name="connsiteX20" fmla="*/ 5806190 w 5828675"/>
              <a:gd name="connsiteY20" fmla="*/ 213609 h 3149183"/>
              <a:gd name="connsiteX21" fmla="*/ 5792449 w 5828675"/>
              <a:gd name="connsiteY21" fmla="*/ 2498 h 3149183"/>
              <a:gd name="connsiteX0" fmla="*/ 5792449 w 5828675"/>
              <a:gd name="connsiteY0" fmla="*/ 2498 h 3072983"/>
              <a:gd name="connsiteX1" fmla="*/ 4562006 w 5828675"/>
              <a:gd name="connsiteY1" fmla="*/ 122419 h 3072983"/>
              <a:gd name="connsiteX2" fmla="*/ 3587646 w 5828675"/>
              <a:gd name="connsiteY2" fmla="*/ 317291 h 3072983"/>
              <a:gd name="connsiteX3" fmla="*/ 2688236 w 5828675"/>
              <a:gd name="connsiteY3" fmla="*/ 647075 h 3072983"/>
              <a:gd name="connsiteX4" fmla="*/ 1593954 w 5828675"/>
              <a:gd name="connsiteY4" fmla="*/ 1186721 h 3072983"/>
              <a:gd name="connsiteX5" fmla="*/ 904406 w 5828675"/>
              <a:gd name="connsiteY5" fmla="*/ 1800068 h 3072983"/>
              <a:gd name="connsiteX6" fmla="*/ 443459 w 5828675"/>
              <a:gd name="connsiteY6" fmla="*/ 2290996 h 3072983"/>
              <a:gd name="connsiteX7" fmla="*/ 109927 w 5828675"/>
              <a:gd name="connsiteY7" fmla="*/ 2655757 h 3072983"/>
              <a:gd name="connsiteX8" fmla="*/ 34977 w 5828675"/>
              <a:gd name="connsiteY8" fmla="*/ 2790668 h 3072983"/>
              <a:gd name="connsiteX9" fmla="*/ 34977 w 5828675"/>
              <a:gd name="connsiteY9" fmla="*/ 3060491 h 3072983"/>
              <a:gd name="connsiteX10" fmla="*/ 244839 w 5828675"/>
              <a:gd name="connsiteY10" fmla="*/ 2865619 h 3072983"/>
              <a:gd name="connsiteX11" fmla="*/ 919396 w 5828675"/>
              <a:gd name="connsiteY11" fmla="*/ 2191062 h 3072983"/>
              <a:gd name="connsiteX12" fmla="*/ 1474032 w 5828675"/>
              <a:gd name="connsiteY12" fmla="*/ 1696386 h 3072983"/>
              <a:gd name="connsiteX13" fmla="*/ 2253521 w 5828675"/>
              <a:gd name="connsiteY13" fmla="*/ 1246681 h 3072983"/>
              <a:gd name="connsiteX14" fmla="*/ 2958059 w 5828675"/>
              <a:gd name="connsiteY14" fmla="*/ 901908 h 3072983"/>
              <a:gd name="connsiteX15" fmla="*/ 3707567 w 5828675"/>
              <a:gd name="connsiteY15" fmla="*/ 602104 h 3072983"/>
              <a:gd name="connsiteX16" fmla="*/ 4472065 w 5828675"/>
              <a:gd name="connsiteY16" fmla="*/ 407232 h 3072983"/>
              <a:gd name="connsiteX17" fmla="*/ 5041691 w 5828675"/>
              <a:gd name="connsiteY17" fmla="*/ 332281 h 3072983"/>
              <a:gd name="connsiteX18" fmla="*/ 5401455 w 5828675"/>
              <a:gd name="connsiteY18" fmla="*/ 332281 h 3072983"/>
              <a:gd name="connsiteX19" fmla="*/ 5761219 w 5828675"/>
              <a:gd name="connsiteY19" fmla="*/ 287311 h 3072983"/>
              <a:gd name="connsiteX20" fmla="*/ 5806190 w 5828675"/>
              <a:gd name="connsiteY20" fmla="*/ 137409 h 3072983"/>
              <a:gd name="connsiteX21" fmla="*/ 5792449 w 5828675"/>
              <a:gd name="connsiteY21" fmla="*/ 2498 h 307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28675" h="3072983">
                <a:moveTo>
                  <a:pt x="5792449" y="2498"/>
                </a:moveTo>
                <a:cubicBezTo>
                  <a:pt x="5585085" y="0"/>
                  <a:pt x="4929473" y="69954"/>
                  <a:pt x="4562006" y="122419"/>
                </a:cubicBezTo>
                <a:cubicBezTo>
                  <a:pt x="4194539" y="174884"/>
                  <a:pt x="3899941" y="229848"/>
                  <a:pt x="3587646" y="317291"/>
                </a:cubicBezTo>
                <a:cubicBezTo>
                  <a:pt x="3275351" y="404734"/>
                  <a:pt x="3020518" y="502170"/>
                  <a:pt x="2688236" y="647075"/>
                </a:cubicBezTo>
                <a:cubicBezTo>
                  <a:pt x="2355954" y="791980"/>
                  <a:pt x="1891259" y="981856"/>
                  <a:pt x="1593954" y="1186721"/>
                </a:cubicBezTo>
                <a:cubicBezTo>
                  <a:pt x="1134972" y="1534709"/>
                  <a:pt x="1096155" y="1616022"/>
                  <a:pt x="904406" y="1800068"/>
                </a:cubicBezTo>
                <a:cubicBezTo>
                  <a:pt x="712657" y="1984114"/>
                  <a:pt x="607015" y="2059039"/>
                  <a:pt x="443459" y="2290996"/>
                </a:cubicBezTo>
                <a:cubicBezTo>
                  <a:pt x="311046" y="2420911"/>
                  <a:pt x="178007" y="2572478"/>
                  <a:pt x="109927" y="2655757"/>
                </a:cubicBezTo>
                <a:cubicBezTo>
                  <a:pt x="41847" y="2739036"/>
                  <a:pt x="47469" y="2723212"/>
                  <a:pt x="34977" y="2790668"/>
                </a:cubicBezTo>
                <a:cubicBezTo>
                  <a:pt x="22485" y="2858124"/>
                  <a:pt x="0" y="3047999"/>
                  <a:pt x="34977" y="3060491"/>
                </a:cubicBezTo>
                <a:cubicBezTo>
                  <a:pt x="69954" y="3072983"/>
                  <a:pt x="97436" y="3010524"/>
                  <a:pt x="244839" y="2865619"/>
                </a:cubicBezTo>
                <a:cubicBezTo>
                  <a:pt x="392242" y="2720714"/>
                  <a:pt x="714531" y="2385934"/>
                  <a:pt x="919396" y="2191062"/>
                </a:cubicBezTo>
                <a:cubicBezTo>
                  <a:pt x="1124261" y="1996190"/>
                  <a:pt x="1251678" y="1853783"/>
                  <a:pt x="1474032" y="1696386"/>
                </a:cubicBezTo>
                <a:cubicBezTo>
                  <a:pt x="1696386" y="1538989"/>
                  <a:pt x="2006183" y="1379094"/>
                  <a:pt x="2253521" y="1246681"/>
                </a:cubicBezTo>
                <a:cubicBezTo>
                  <a:pt x="2500859" y="1114268"/>
                  <a:pt x="2715718" y="1009338"/>
                  <a:pt x="2958059" y="901908"/>
                </a:cubicBezTo>
                <a:cubicBezTo>
                  <a:pt x="3200400" y="794479"/>
                  <a:pt x="3455233" y="684550"/>
                  <a:pt x="3707567" y="602104"/>
                </a:cubicBezTo>
                <a:cubicBezTo>
                  <a:pt x="3959901" y="519658"/>
                  <a:pt x="4249711" y="452202"/>
                  <a:pt x="4472065" y="407232"/>
                </a:cubicBezTo>
                <a:cubicBezTo>
                  <a:pt x="4694419" y="362262"/>
                  <a:pt x="4886793" y="344773"/>
                  <a:pt x="5041691" y="332281"/>
                </a:cubicBezTo>
                <a:cubicBezTo>
                  <a:pt x="5196589" y="319789"/>
                  <a:pt x="5281534" y="339776"/>
                  <a:pt x="5401455" y="332281"/>
                </a:cubicBezTo>
                <a:cubicBezTo>
                  <a:pt x="5521376" y="324786"/>
                  <a:pt x="5693763" y="319790"/>
                  <a:pt x="5761219" y="287311"/>
                </a:cubicBezTo>
                <a:cubicBezTo>
                  <a:pt x="5828675" y="254832"/>
                  <a:pt x="5800985" y="184878"/>
                  <a:pt x="5806190" y="137409"/>
                </a:cubicBezTo>
                <a:cubicBezTo>
                  <a:pt x="5811395" y="89940"/>
                  <a:pt x="5808750" y="246511"/>
                  <a:pt x="5792449" y="2498"/>
                </a:cubicBezTo>
                <a:close/>
              </a:path>
            </a:pathLst>
          </a:custGeom>
          <a:solidFill>
            <a:srgbClr val="A6A6A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5536367" y="1353312"/>
            <a:ext cx="367259" cy="292608"/>
          </a:xfrm>
          <a:custGeom>
            <a:avLst/>
            <a:gdLst>
              <a:gd name="connsiteX0" fmla="*/ 39974 w 367259"/>
              <a:gd name="connsiteY0" fmla="*/ 34977 h 284814"/>
              <a:gd name="connsiteX1" fmla="*/ 309797 w 367259"/>
              <a:gd name="connsiteY1" fmla="*/ 34977 h 284814"/>
              <a:gd name="connsiteX2" fmla="*/ 324787 w 367259"/>
              <a:gd name="connsiteY2" fmla="*/ 184879 h 284814"/>
              <a:gd name="connsiteX3" fmla="*/ 324787 w 367259"/>
              <a:gd name="connsiteY3" fmla="*/ 259830 h 284814"/>
              <a:gd name="connsiteX4" fmla="*/ 69954 w 367259"/>
              <a:gd name="connsiteY4" fmla="*/ 244840 h 284814"/>
              <a:gd name="connsiteX5" fmla="*/ 39974 w 367259"/>
              <a:gd name="connsiteY5" fmla="*/ 34977 h 28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259" h="284814">
                <a:moveTo>
                  <a:pt x="39974" y="34977"/>
                </a:moveTo>
                <a:cubicBezTo>
                  <a:pt x="79948" y="0"/>
                  <a:pt x="262328" y="9993"/>
                  <a:pt x="309797" y="34977"/>
                </a:cubicBezTo>
                <a:cubicBezTo>
                  <a:pt x="357266" y="59961"/>
                  <a:pt x="322289" y="147404"/>
                  <a:pt x="324787" y="184879"/>
                </a:cubicBezTo>
                <a:cubicBezTo>
                  <a:pt x="327285" y="222354"/>
                  <a:pt x="367259" y="249837"/>
                  <a:pt x="324787" y="259830"/>
                </a:cubicBezTo>
                <a:cubicBezTo>
                  <a:pt x="282315" y="269824"/>
                  <a:pt x="114924" y="284814"/>
                  <a:pt x="69954" y="244840"/>
                </a:cubicBezTo>
                <a:cubicBezTo>
                  <a:pt x="24984" y="204866"/>
                  <a:pt x="0" y="69954"/>
                  <a:pt x="39974" y="34977"/>
                </a:cubicBez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56"/>
          <p:cNvGrpSpPr/>
          <p:nvPr/>
        </p:nvGrpSpPr>
        <p:grpSpPr>
          <a:xfrm>
            <a:off x="228600" y="838200"/>
            <a:ext cx="2563522" cy="1752602"/>
            <a:chOff x="228600" y="838200"/>
            <a:chExt cx="2563522" cy="1752602"/>
          </a:xfrm>
        </p:grpSpPr>
        <p:sp>
          <p:nvSpPr>
            <p:cNvPr id="52" name="TextBox 51"/>
            <p:cNvSpPr txBox="1"/>
            <p:nvPr/>
          </p:nvSpPr>
          <p:spPr>
            <a:xfrm>
              <a:off x="228600" y="838200"/>
              <a:ext cx="2563522" cy="523220"/>
            </a:xfrm>
            <a:prstGeom prst="rect">
              <a:avLst/>
            </a:prstGeom>
            <a:solidFill>
              <a:srgbClr val="A6A6A6"/>
            </a:solidFill>
            <a:ln w="25400">
              <a:solidFill>
                <a:schemeClr val="tx1"/>
              </a:solidFill>
            </a:ln>
          </p:spPr>
          <p:txBody>
            <a:bodyPr wrap="none" rtlCol="0">
              <a:spAutoFit/>
            </a:bodyPr>
            <a:lstStyle/>
            <a:p>
              <a:r>
                <a:rPr lang="en-US" sz="2800" b="1" dirty="0" smtClean="0">
                  <a:latin typeface="Arial" pitchFamily="34" charset="0"/>
                  <a:cs typeface="Arial" pitchFamily="34" charset="0"/>
                </a:rPr>
                <a:t>Oceanic crust</a:t>
              </a:r>
            </a:p>
          </p:txBody>
        </p:sp>
        <p:cxnSp>
          <p:nvCxnSpPr>
            <p:cNvPr id="54" name="Straight Arrow Connector 53"/>
            <p:cNvCxnSpPr>
              <a:stCxn id="52" idx="2"/>
            </p:cNvCxnSpPr>
            <p:nvPr/>
          </p:nvCxnSpPr>
          <p:spPr>
            <a:xfrm rot="16200000" flipH="1">
              <a:off x="1131090" y="1740690"/>
              <a:ext cx="1229382" cy="470841"/>
            </a:xfrm>
            <a:prstGeom prst="straightConnector1">
              <a:avLst/>
            </a:prstGeom>
            <a:ln w="1016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1000"/>
                                        <p:tgtEl>
                                          <p:spTgt spid="6"/>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1000"/>
                                        <p:tgtEl>
                                          <p:spTgt spid="7"/>
                                        </p:tgtEl>
                                      </p:cBhvr>
                                    </p:animEffect>
                                    <p:set>
                                      <p:cBhvr>
                                        <p:cTn id="24" dur="1" fill="hold">
                                          <p:stCondLst>
                                            <p:cond delay="999"/>
                                          </p:stCondLst>
                                        </p:cTn>
                                        <p:tgtEl>
                                          <p:spTgt spid="7"/>
                                        </p:tgtEl>
                                        <p:attrNameLst>
                                          <p:attrName>style.visibility</p:attrName>
                                        </p:attrNameLst>
                                      </p:cBhvr>
                                      <p:to>
                                        <p:strVal val="hidden"/>
                                      </p:to>
                                    </p:set>
                                  </p:childTnLst>
                                </p:cTn>
                              </p:par>
                            </p:childTnLst>
                          </p:cTn>
                        </p:par>
                        <p:par>
                          <p:cTn id="25" fill="hold">
                            <p:stCondLst>
                              <p:cond delay="1000"/>
                            </p:stCondLst>
                            <p:childTnLst>
                              <p:par>
                                <p:cTn id="26" presetID="21" presetClass="entr" presetSubtype="4" repeatCount="2000"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heel(4)">
                                      <p:cBhvr>
                                        <p:cTn id="28" dur="3000"/>
                                        <p:tgtEl>
                                          <p:spTgt spid="23"/>
                                        </p:tgtEl>
                                      </p:cBhvr>
                                    </p:animEffect>
                                  </p:childTnLst>
                                </p:cTn>
                              </p:par>
                              <p:par>
                                <p:cTn id="29" presetID="21" presetClass="entr" presetSubtype="8" repeatCount="200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heel(8)">
                                      <p:cBhvr>
                                        <p:cTn id="31" dur="3000"/>
                                        <p:tgtEl>
                                          <p:spTgt spid="24"/>
                                        </p:tgtEl>
                                      </p:cBhvr>
                                    </p:animEffect>
                                  </p:childTnLst>
                                </p:cTn>
                              </p:par>
                              <p:par>
                                <p:cTn id="32" presetID="22" presetClass="entr" presetSubtype="4" fill="hold" grpId="0" nodeType="withEffect">
                                  <p:stCondLst>
                                    <p:cond delay="3000"/>
                                  </p:stCondLst>
                                  <p:childTnLst>
                                    <p:set>
                                      <p:cBhvr>
                                        <p:cTn id="33" dur="1" fill="hold">
                                          <p:stCondLst>
                                            <p:cond delay="0"/>
                                          </p:stCondLst>
                                        </p:cTn>
                                        <p:tgtEl>
                                          <p:spTgt spid="25"/>
                                        </p:tgtEl>
                                        <p:attrNameLst>
                                          <p:attrName>style.visibility</p:attrName>
                                        </p:attrNameLst>
                                      </p:cBhvr>
                                      <p:to>
                                        <p:strVal val="visible"/>
                                      </p:to>
                                    </p:set>
                                    <p:animEffect transition="in" filter="wipe(down)">
                                      <p:cBhvr>
                                        <p:cTn id="34" dur="3000"/>
                                        <p:tgtEl>
                                          <p:spTgt spid="25"/>
                                        </p:tgtEl>
                                      </p:cBhvr>
                                    </p:animEffect>
                                  </p:childTnLst>
                                </p:cTn>
                              </p:par>
                              <p:par>
                                <p:cTn id="35" presetID="22" presetClass="entr" presetSubtype="4" fill="hold" grpId="0" nodeType="withEffect">
                                  <p:stCondLst>
                                    <p:cond delay="300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3000"/>
                                        <p:tgtEl>
                                          <p:spTgt spid="27"/>
                                        </p:tgtEl>
                                      </p:cBhvr>
                                    </p:animEffect>
                                  </p:childTnLst>
                                </p:cTn>
                              </p:par>
                              <p:par>
                                <p:cTn id="38" presetID="22" presetClass="entr" presetSubtype="4" fill="hold" grpId="0" nodeType="withEffect">
                                  <p:stCondLst>
                                    <p:cond delay="5000"/>
                                  </p:stCondLst>
                                  <p:childTnLst>
                                    <p:set>
                                      <p:cBhvr>
                                        <p:cTn id="39" dur="1" fill="hold">
                                          <p:stCondLst>
                                            <p:cond delay="0"/>
                                          </p:stCondLst>
                                        </p:cTn>
                                        <p:tgtEl>
                                          <p:spTgt spid="26"/>
                                        </p:tgtEl>
                                        <p:attrNameLst>
                                          <p:attrName>style.visibility</p:attrName>
                                        </p:attrNameLst>
                                      </p:cBhvr>
                                      <p:to>
                                        <p:strVal val="visible"/>
                                      </p:to>
                                    </p:set>
                                    <p:animEffect transition="in" filter="wipe(down)">
                                      <p:cBhvr>
                                        <p:cTn id="40" dur="3000"/>
                                        <p:tgtEl>
                                          <p:spTgt spid="26"/>
                                        </p:tgtEl>
                                      </p:cBhvr>
                                    </p:animEffect>
                                  </p:childTnLst>
                                </p:cTn>
                              </p:par>
                              <p:par>
                                <p:cTn id="41" presetID="22" presetClass="entr" presetSubtype="4" fill="hold" grpId="0" nodeType="withEffect">
                                  <p:stCondLst>
                                    <p:cond delay="500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3000"/>
                                        <p:tgtEl>
                                          <p:spTgt spid="28"/>
                                        </p:tgtEl>
                                      </p:cBhvr>
                                    </p:animEffect>
                                  </p:childTnLst>
                                </p:cTn>
                              </p:par>
                              <p:par>
                                <p:cTn id="44" presetID="22" presetClass="exit" presetSubtype="2" fill="hold" grpId="0" nodeType="withEffect">
                                  <p:stCondLst>
                                    <p:cond delay="7000"/>
                                  </p:stCondLst>
                                  <p:childTnLst>
                                    <p:animEffect transition="out" filter="wipe(right)">
                                      <p:cBhvr>
                                        <p:cTn id="45" dur="3000"/>
                                        <p:tgtEl>
                                          <p:spTgt spid="20"/>
                                        </p:tgtEl>
                                      </p:cBhvr>
                                    </p:animEffect>
                                    <p:set>
                                      <p:cBhvr>
                                        <p:cTn id="46" dur="1" fill="hold">
                                          <p:stCondLst>
                                            <p:cond delay="2999"/>
                                          </p:stCondLst>
                                        </p:cTn>
                                        <p:tgtEl>
                                          <p:spTgt spid="20"/>
                                        </p:tgtEl>
                                        <p:attrNameLst>
                                          <p:attrName>style.visibility</p:attrName>
                                        </p:attrNameLst>
                                      </p:cBhvr>
                                      <p:to>
                                        <p:strVal val="hidden"/>
                                      </p:to>
                                    </p:set>
                                  </p:childTnLst>
                                </p:cTn>
                              </p:par>
                              <p:par>
                                <p:cTn id="47" presetID="22" presetClass="exit" presetSubtype="1" fill="hold" nodeType="withEffect">
                                  <p:stCondLst>
                                    <p:cond delay="9000"/>
                                  </p:stCondLst>
                                  <p:childTnLst>
                                    <p:animEffect transition="out" filter="wipe(up)">
                                      <p:cBhvr>
                                        <p:cTn id="48" dur="2000"/>
                                        <p:tgtEl>
                                          <p:spTgt spid="49"/>
                                        </p:tgtEl>
                                      </p:cBhvr>
                                    </p:animEffect>
                                    <p:set>
                                      <p:cBhvr>
                                        <p:cTn id="49" dur="1" fill="hold">
                                          <p:stCondLst>
                                            <p:cond delay="1999"/>
                                          </p:stCondLst>
                                        </p:cTn>
                                        <p:tgtEl>
                                          <p:spTgt spid="49"/>
                                        </p:tgtEl>
                                        <p:attrNameLst>
                                          <p:attrName>style.visibility</p:attrName>
                                        </p:attrNameLst>
                                      </p:cBhvr>
                                      <p:to>
                                        <p:strVal val="hidden"/>
                                      </p:to>
                                    </p:set>
                                  </p:childTnLst>
                                </p:cTn>
                              </p:par>
                              <p:par>
                                <p:cTn id="50" presetID="22" presetClass="exit" presetSubtype="8" fill="hold" grpId="0" nodeType="withEffect">
                                  <p:stCondLst>
                                    <p:cond delay="7000"/>
                                  </p:stCondLst>
                                  <p:childTnLst>
                                    <p:animEffect transition="out" filter="wipe(left)">
                                      <p:cBhvr>
                                        <p:cTn id="51" dur="3000"/>
                                        <p:tgtEl>
                                          <p:spTgt spid="19"/>
                                        </p:tgtEl>
                                      </p:cBhvr>
                                    </p:animEffect>
                                    <p:set>
                                      <p:cBhvr>
                                        <p:cTn id="52" dur="1" fill="hold">
                                          <p:stCondLst>
                                            <p:cond delay="2999"/>
                                          </p:stCondLst>
                                        </p:cTn>
                                        <p:tgtEl>
                                          <p:spTgt spid="19"/>
                                        </p:tgtEl>
                                        <p:attrNameLst>
                                          <p:attrName>style.visibility</p:attrName>
                                        </p:attrNameLst>
                                      </p:cBhvr>
                                      <p:to>
                                        <p:strVal val="hidden"/>
                                      </p:to>
                                    </p:set>
                                  </p:childTnLst>
                                </p:cTn>
                              </p:par>
                              <p:par>
                                <p:cTn id="53" presetID="10" presetClass="exit" presetSubtype="0" fill="hold" grpId="0" nodeType="withEffect">
                                  <p:stCondLst>
                                    <p:cond delay="7000"/>
                                  </p:stCondLst>
                                  <p:childTnLst>
                                    <p:animEffect transition="out" filter="fade">
                                      <p:cBhvr>
                                        <p:cTn id="54" dur="1000"/>
                                        <p:tgtEl>
                                          <p:spTgt spid="21"/>
                                        </p:tgtEl>
                                      </p:cBhvr>
                                    </p:animEffect>
                                    <p:set>
                                      <p:cBhvr>
                                        <p:cTn id="55" dur="1" fill="hold">
                                          <p:stCondLst>
                                            <p:cond delay="999"/>
                                          </p:stCondLst>
                                        </p:cTn>
                                        <p:tgtEl>
                                          <p:spTgt spid="21"/>
                                        </p:tgtEl>
                                        <p:attrNameLst>
                                          <p:attrName>style.visibility</p:attrName>
                                        </p:attrNameLst>
                                      </p:cBhvr>
                                      <p:to>
                                        <p:strVal val="hidden"/>
                                      </p:to>
                                    </p:set>
                                  </p:childTnLst>
                                </p:cTn>
                              </p:par>
                              <p:par>
                                <p:cTn id="56" presetID="10" presetClass="exit" presetSubtype="0" fill="hold" grpId="1" nodeType="withEffect">
                                  <p:stCondLst>
                                    <p:cond delay="5500"/>
                                  </p:stCondLst>
                                  <p:childTnLst>
                                    <p:animEffect transition="out" filter="fade">
                                      <p:cBhvr>
                                        <p:cTn id="57" dur="3000"/>
                                        <p:tgtEl>
                                          <p:spTgt spid="24"/>
                                        </p:tgtEl>
                                      </p:cBhvr>
                                    </p:animEffect>
                                    <p:set>
                                      <p:cBhvr>
                                        <p:cTn id="58" dur="1" fill="hold">
                                          <p:stCondLst>
                                            <p:cond delay="2999"/>
                                          </p:stCondLst>
                                        </p:cTn>
                                        <p:tgtEl>
                                          <p:spTgt spid="24"/>
                                        </p:tgtEl>
                                        <p:attrNameLst>
                                          <p:attrName>style.visibility</p:attrName>
                                        </p:attrNameLst>
                                      </p:cBhvr>
                                      <p:to>
                                        <p:strVal val="hidden"/>
                                      </p:to>
                                    </p:set>
                                  </p:childTnLst>
                                </p:cTn>
                              </p:par>
                              <p:par>
                                <p:cTn id="59" presetID="10" presetClass="exit" presetSubtype="0" fill="hold" grpId="1" nodeType="withEffect">
                                  <p:stCondLst>
                                    <p:cond delay="5500"/>
                                  </p:stCondLst>
                                  <p:childTnLst>
                                    <p:animEffect transition="out" filter="fade">
                                      <p:cBhvr>
                                        <p:cTn id="60" dur="3000"/>
                                        <p:tgtEl>
                                          <p:spTgt spid="23"/>
                                        </p:tgtEl>
                                      </p:cBhvr>
                                    </p:animEffect>
                                    <p:set>
                                      <p:cBhvr>
                                        <p:cTn id="61" dur="1" fill="hold">
                                          <p:stCondLst>
                                            <p:cond delay="2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5" grpId="0" animBg="1"/>
      <p:bldP spid="23" grpId="0" animBg="1"/>
      <p:bldP spid="23" grpId="1" animBg="1"/>
      <p:bldP spid="24" grpId="0" animBg="1"/>
      <p:bldP spid="24" grpId="1" animBg="1"/>
      <p:bldP spid="25" grpId="0" animBg="1"/>
      <p:bldP spid="26" grpId="0" animBg="1"/>
      <p:bldP spid="27" grpId="0" animBg="1"/>
      <p:bldP spid="28" grpId="0" animBg="1"/>
      <p:bldP spid="20" grpId="0" animBg="1"/>
      <p:bldP spid="21"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THE COLORADO PLATEAU AVG PRECIPITATION</a:t>
            </a:r>
            <a:endParaRPr lang="en-US" sz="3600" dirty="0"/>
          </a:p>
        </p:txBody>
      </p:sp>
      <p:pic>
        <p:nvPicPr>
          <p:cNvPr id="3" name="Picture 2" descr="https://pubs.usgs.gov/fs/2002/fs119-02/images/fig2.gif"/>
          <p:cNvPicPr>
            <a:picLocks noChangeAspect="1" noChangeArrowheads="1"/>
          </p:cNvPicPr>
          <p:nvPr/>
        </p:nvPicPr>
        <p:blipFill>
          <a:blip r:embed="rId2" cstate="print"/>
          <a:srcRect/>
          <a:stretch>
            <a:fillRect/>
          </a:stretch>
        </p:blipFill>
        <p:spPr bwMode="auto">
          <a:xfrm>
            <a:off x="0" y="685800"/>
            <a:ext cx="9144000" cy="3786762"/>
          </a:xfrm>
          <a:prstGeom prst="rect">
            <a:avLst/>
          </a:prstGeom>
          <a:noFill/>
        </p:spPr>
      </p:pic>
      <p:sp>
        <p:nvSpPr>
          <p:cNvPr id="4" name="TextBox 3"/>
          <p:cNvSpPr txBox="1"/>
          <p:nvPr/>
        </p:nvSpPr>
        <p:spPr>
          <a:xfrm>
            <a:off x="0" y="4495800"/>
            <a:ext cx="9144000" cy="2831544"/>
          </a:xfrm>
          <a:prstGeom prst="rect">
            <a:avLst/>
          </a:prstGeom>
          <a:noFill/>
        </p:spPr>
        <p:txBody>
          <a:bodyPr wrap="square" rtlCol="0">
            <a:spAutoFit/>
          </a:bodyPr>
          <a:lstStyle/>
          <a:p>
            <a:pPr marL="171450" indent="-171450">
              <a:spcAft>
                <a:spcPts val="600"/>
              </a:spcAft>
              <a:buFont typeface="Arial" pitchFamily="34" charset="0"/>
              <a:buChar char="•"/>
            </a:pPr>
            <a:r>
              <a:rPr lang="en-US" sz="2800" dirty="0" smtClean="0"/>
              <a:t>Three multi-decadal precipitation regimes are apparent in the precipitation history: </a:t>
            </a:r>
            <a:r>
              <a:rPr lang="en-US" sz="2400" dirty="0" smtClean="0"/>
              <a:t>1905–1941, 1942–1977, and 1978–1998. </a:t>
            </a:r>
          </a:p>
          <a:p>
            <a:pPr marL="171450" indent="-171450">
              <a:spcAft>
                <a:spcPts val="600"/>
              </a:spcAft>
              <a:buFont typeface="Arial" pitchFamily="34" charset="0"/>
              <a:buChar char="•"/>
            </a:pPr>
            <a:r>
              <a:rPr lang="en-US" sz="2800" dirty="0" err="1" smtClean="0"/>
              <a:t>Gov’t</a:t>
            </a:r>
            <a:r>
              <a:rPr lang="en-US" sz="2800" dirty="0" smtClean="0"/>
              <a:t> scientist found a moderate correlation with the El Niño/La Niña cycle &amp; a very low probability that it was not correlated</a:t>
            </a:r>
          </a:p>
          <a:p>
            <a:pPr marL="171450" indent="-171450">
              <a:spcAft>
                <a:spcPts val="600"/>
              </a:spcAft>
              <a:buFont typeface="Arial" pitchFamily="34" charset="0"/>
              <a:buChar char="•"/>
            </a:pPr>
            <a:endParaRPr lang="en-US" sz="2800" dirty="0"/>
          </a:p>
        </p:txBody>
      </p:sp>
      <p:sp>
        <p:nvSpPr>
          <p:cNvPr id="5" name="Rectangle 4"/>
          <p:cNvSpPr/>
          <p:nvPr/>
        </p:nvSpPr>
        <p:spPr>
          <a:xfrm>
            <a:off x="0" y="6858000"/>
            <a:ext cx="4572000" cy="3139321"/>
          </a:xfrm>
          <a:prstGeom prst="rect">
            <a:avLst/>
          </a:prstGeom>
        </p:spPr>
        <p:txBody>
          <a:bodyPr>
            <a:spAutoFit/>
          </a:bodyPr>
          <a:lstStyle/>
          <a:p>
            <a:r>
              <a:rPr lang="en-US" dirty="0" smtClean="0"/>
              <a:t>A change to drier climate—particularly reduced winter rainfall—would have a variety of interrelated effects on plateau ecosystems. These may include reduced groundwater recharge, lower </a:t>
            </a:r>
            <a:r>
              <a:rPr lang="en-US" dirty="0" err="1" smtClean="0"/>
              <a:t>baseflow</a:t>
            </a:r>
            <a:r>
              <a:rPr lang="en-US" dirty="0" smtClean="0"/>
              <a:t> in perennial streams, increased frequency of dust storms and strong winds, weakening of biological soil crusts, reduction of plant cover and possible changes in species composition, remobilization of sand from previously stable dunes, and increased frequency of forest and range fires. </a:t>
            </a:r>
            <a:endParaRPr lang="en-US" dirty="0"/>
          </a:p>
        </p:txBody>
      </p:sp>
      <p:sp>
        <p:nvSpPr>
          <p:cNvPr id="6" name="Rectangle 5"/>
          <p:cNvSpPr/>
          <p:nvPr/>
        </p:nvSpPr>
        <p:spPr>
          <a:xfrm>
            <a:off x="4876800" y="7010400"/>
            <a:ext cx="4572000" cy="1477328"/>
          </a:xfrm>
          <a:prstGeom prst="rect">
            <a:avLst/>
          </a:prstGeom>
        </p:spPr>
        <p:txBody>
          <a:bodyPr>
            <a:spAutoFit/>
          </a:bodyPr>
          <a:lstStyle/>
          <a:p>
            <a:r>
              <a:rPr lang="en-US" dirty="0" smtClean="0"/>
              <a:t>During El Niño, the frequency of above-normal cool-season precipitation increased above the background climate; on the other hand, precipitation during La Niña is typically less than precipitation during El Niño.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10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ipe(left)">
                                      <p:cBhvr>
                                        <p:cTn id="16"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Summer Research Students Study Water Pollution Solutions ..."/>
          <p:cNvPicPr>
            <a:picLocks noChangeAspect="1" noChangeArrowheads="1"/>
          </p:cNvPicPr>
          <p:nvPr/>
        </p:nvPicPr>
        <p:blipFill>
          <a:blip r:embed="rId2" cstate="print"/>
          <a:srcRect t="12812" r="4000" b="16015"/>
          <a:stretch>
            <a:fillRect/>
          </a:stretch>
        </p:blipFill>
        <p:spPr bwMode="auto">
          <a:xfrm>
            <a:off x="0" y="685800"/>
            <a:ext cx="9144000" cy="3840480"/>
          </a:xfrm>
          <a:prstGeom prst="rect">
            <a:avLst/>
          </a:prstGeom>
          <a:noFill/>
        </p:spPr>
      </p:pic>
      <p:pic>
        <p:nvPicPr>
          <p:cNvPr id="75780" name="Picture 4" descr="Acre-foot - YouTube"/>
          <p:cNvPicPr>
            <a:picLocks noChangeAspect="1" noChangeArrowheads="1"/>
          </p:cNvPicPr>
          <p:nvPr/>
        </p:nvPicPr>
        <p:blipFill>
          <a:blip r:embed="rId3" cstate="print"/>
          <a:srcRect/>
          <a:stretch>
            <a:fillRect/>
          </a:stretch>
        </p:blipFill>
        <p:spPr bwMode="auto">
          <a:xfrm>
            <a:off x="1150221" y="685800"/>
            <a:ext cx="6843559" cy="3840480"/>
          </a:xfrm>
          <a:prstGeom prst="rect">
            <a:avLst/>
          </a:prstGeom>
          <a:noFill/>
        </p:spPr>
      </p:pic>
      <p:pic>
        <p:nvPicPr>
          <p:cNvPr id="75783" name="Picture 7"/>
          <p:cNvPicPr>
            <a:picLocks noChangeAspect="1" noChangeArrowheads="1"/>
          </p:cNvPicPr>
          <p:nvPr/>
        </p:nvPicPr>
        <p:blipFill>
          <a:blip r:embed="rId4" cstate="print"/>
          <a:srcRect/>
          <a:stretch>
            <a:fillRect/>
          </a:stretch>
        </p:blipFill>
        <p:spPr bwMode="auto">
          <a:xfrm>
            <a:off x="1905000" y="685800"/>
            <a:ext cx="5333999" cy="3840480"/>
          </a:xfrm>
          <a:prstGeom prst="rect">
            <a:avLst/>
          </a:prstGeom>
          <a:noFill/>
          <a:ln w="9525">
            <a:noFill/>
            <a:miter lim="800000"/>
            <a:headEnd/>
            <a:tailEnd/>
          </a:ln>
        </p:spPr>
      </p:pic>
      <p:sp>
        <p:nvSpPr>
          <p:cNvPr id="2" name="Title 1"/>
          <p:cNvSpPr>
            <a:spLocks noGrp="1"/>
          </p:cNvSpPr>
          <p:nvPr>
            <p:ph type="ctrTitle"/>
          </p:nvPr>
        </p:nvSpPr>
        <p:spPr/>
        <p:txBody>
          <a:bodyPr>
            <a:normAutofit/>
          </a:bodyPr>
          <a:lstStyle/>
          <a:p>
            <a:r>
              <a:rPr lang="en-US" sz="3600" dirty="0" smtClean="0"/>
              <a:t>COLORADO RIVER ANNUAL FLOW VOLUMES</a:t>
            </a:r>
            <a:endParaRPr lang="en-US" sz="3600" dirty="0"/>
          </a:p>
        </p:txBody>
      </p:sp>
      <p:sp>
        <p:nvSpPr>
          <p:cNvPr id="4" name="TextBox 3"/>
          <p:cNvSpPr txBox="1"/>
          <p:nvPr/>
        </p:nvSpPr>
        <p:spPr>
          <a:xfrm>
            <a:off x="0" y="4495800"/>
            <a:ext cx="9144000" cy="2477601"/>
          </a:xfrm>
          <a:prstGeom prst="rect">
            <a:avLst/>
          </a:prstGeom>
          <a:noFill/>
        </p:spPr>
        <p:txBody>
          <a:bodyPr wrap="square" rtlCol="0">
            <a:spAutoFit/>
          </a:bodyPr>
          <a:lstStyle/>
          <a:p>
            <a:pPr marL="171450" indent="-171450">
              <a:spcAft>
                <a:spcPts val="600"/>
              </a:spcAft>
              <a:buFont typeface="Arial" pitchFamily="34" charset="0"/>
              <a:buChar char="•"/>
            </a:pPr>
            <a:r>
              <a:rPr lang="en-US" sz="2800" dirty="0" smtClean="0"/>
              <a:t>Hydrology is the study of the flow of water. Hydrologists measure water volume in units of ACRE-FEET</a:t>
            </a:r>
          </a:p>
          <a:p>
            <a:pPr marL="171450" indent="-171450">
              <a:spcAft>
                <a:spcPts val="600"/>
              </a:spcAft>
              <a:buFont typeface="Arial" pitchFamily="34" charset="0"/>
              <a:buChar char="•"/>
            </a:pPr>
            <a:r>
              <a:rPr lang="en-US" sz="2800" dirty="0" smtClean="0"/>
              <a:t>ACRE-FOOT is an area of 1 acre filled to a depth of 1 foot</a:t>
            </a:r>
          </a:p>
          <a:p>
            <a:pPr marL="171450" indent="-171450">
              <a:spcAft>
                <a:spcPts val="600"/>
              </a:spcAft>
              <a:buFont typeface="Arial" pitchFamily="34" charset="0"/>
              <a:buChar char="•"/>
            </a:pPr>
            <a:r>
              <a:rPr lang="en-US" sz="2800" dirty="0" smtClean="0"/>
              <a:t>1 acre-foot is about equal to 325,000 gallons</a:t>
            </a:r>
          </a:p>
          <a:p>
            <a:pPr marL="171450" indent="-171450">
              <a:spcAft>
                <a:spcPts val="600"/>
              </a:spcAft>
              <a:buFont typeface="Arial" pitchFamily="34" charset="0"/>
              <a:buChar char="•"/>
            </a:pPr>
            <a:r>
              <a:rPr lang="en-US" sz="2800" dirty="0" smtClean="0"/>
              <a:t>15 million acre-feet is about 5 trillion gallons</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75778"/>
                                        </p:tgtEl>
                                        <p:attrNameLst>
                                          <p:attrName>style.visibility</p:attrName>
                                        </p:attrNameLst>
                                      </p:cBhvr>
                                      <p:to>
                                        <p:strVal val="visible"/>
                                      </p:to>
                                    </p:set>
                                    <p:animEffect transition="in" filter="wipe(up)">
                                      <p:cBhvr>
                                        <p:cTn id="10" dur="1000"/>
                                        <p:tgtEl>
                                          <p:spTgt spid="7577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left)">
                                      <p:cBhvr>
                                        <p:cTn id="15" dur="1000"/>
                                        <p:tgtEl>
                                          <p:spTgt spid="4">
                                            <p:txEl>
                                              <p:pRg st="1" end="1"/>
                                            </p:txEl>
                                          </p:spTgt>
                                        </p:tgtEl>
                                      </p:cBhvr>
                                    </p:animEffect>
                                  </p:childTnLst>
                                </p:cTn>
                              </p:par>
                              <p:par>
                                <p:cTn id="16" presetID="53" presetClass="entr" presetSubtype="0" fill="hold" nodeType="withEffect">
                                  <p:stCondLst>
                                    <p:cond delay="0"/>
                                  </p:stCondLst>
                                  <p:childTnLst>
                                    <p:set>
                                      <p:cBhvr>
                                        <p:cTn id="17" dur="1" fill="hold">
                                          <p:stCondLst>
                                            <p:cond delay="0"/>
                                          </p:stCondLst>
                                        </p:cTn>
                                        <p:tgtEl>
                                          <p:spTgt spid="75780"/>
                                        </p:tgtEl>
                                        <p:attrNameLst>
                                          <p:attrName>style.visibility</p:attrName>
                                        </p:attrNameLst>
                                      </p:cBhvr>
                                      <p:to>
                                        <p:strVal val="visible"/>
                                      </p:to>
                                    </p:set>
                                    <p:anim calcmode="lin" valueType="num">
                                      <p:cBhvr>
                                        <p:cTn id="18" dur="500" fill="hold"/>
                                        <p:tgtEl>
                                          <p:spTgt spid="75780"/>
                                        </p:tgtEl>
                                        <p:attrNameLst>
                                          <p:attrName>ppt_w</p:attrName>
                                        </p:attrNameLst>
                                      </p:cBhvr>
                                      <p:tavLst>
                                        <p:tav tm="0">
                                          <p:val>
                                            <p:fltVal val="0"/>
                                          </p:val>
                                        </p:tav>
                                        <p:tav tm="100000">
                                          <p:val>
                                            <p:strVal val="#ppt_w"/>
                                          </p:val>
                                        </p:tav>
                                      </p:tavLst>
                                    </p:anim>
                                    <p:anim calcmode="lin" valueType="num">
                                      <p:cBhvr>
                                        <p:cTn id="19" dur="500" fill="hold"/>
                                        <p:tgtEl>
                                          <p:spTgt spid="75780"/>
                                        </p:tgtEl>
                                        <p:attrNameLst>
                                          <p:attrName>ppt_h</p:attrName>
                                        </p:attrNameLst>
                                      </p:cBhvr>
                                      <p:tavLst>
                                        <p:tav tm="0">
                                          <p:val>
                                            <p:fltVal val="0"/>
                                          </p:val>
                                        </p:tav>
                                        <p:tav tm="100000">
                                          <p:val>
                                            <p:strVal val="#ppt_h"/>
                                          </p:val>
                                        </p:tav>
                                      </p:tavLst>
                                    </p:anim>
                                    <p:animEffect transition="in" filter="fade">
                                      <p:cBhvr>
                                        <p:cTn id="20" dur="500"/>
                                        <p:tgtEl>
                                          <p:spTgt spid="7578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left)">
                                      <p:cBhvr>
                                        <p:cTn id="25" dur="10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ipe(left)">
                                      <p:cBhvr>
                                        <p:cTn id="30" dur="1000"/>
                                        <p:tgtEl>
                                          <p:spTgt spid="4">
                                            <p:txEl>
                                              <p:pRg st="3" end="3"/>
                                            </p:txEl>
                                          </p:spTgt>
                                        </p:tgtEl>
                                      </p:cBhvr>
                                    </p:animEffect>
                                  </p:childTnLst>
                                </p:cTn>
                              </p:par>
                              <p:par>
                                <p:cTn id="31" presetID="22" presetClass="entr" presetSubtype="1" fill="hold" nodeType="withEffect">
                                  <p:stCondLst>
                                    <p:cond delay="0"/>
                                  </p:stCondLst>
                                  <p:childTnLst>
                                    <p:set>
                                      <p:cBhvr>
                                        <p:cTn id="32" dur="1" fill="hold">
                                          <p:stCondLst>
                                            <p:cond delay="0"/>
                                          </p:stCondLst>
                                        </p:cTn>
                                        <p:tgtEl>
                                          <p:spTgt spid="75783"/>
                                        </p:tgtEl>
                                        <p:attrNameLst>
                                          <p:attrName>style.visibility</p:attrName>
                                        </p:attrNameLst>
                                      </p:cBhvr>
                                      <p:to>
                                        <p:strVal val="visible"/>
                                      </p:to>
                                    </p:set>
                                    <p:animEffect transition="in" filter="wipe(up)">
                                      <p:cBhvr>
                                        <p:cTn id="33" dur="1000"/>
                                        <p:tgtEl>
                                          <p:spTgt spid="75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cstate="print"/>
          <a:srcRect l="12500" r="12500"/>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9144000" cy="685800"/>
          </a:xfrm>
        </p:spPr>
        <p:txBody>
          <a:bodyPr>
            <a:normAutofit/>
          </a:bodyPr>
          <a:lstStyle/>
          <a:p>
            <a:r>
              <a:rPr lang="en-US" sz="3600" dirty="0" smtClean="0"/>
              <a:t>COLORADO RIVER ANNUAL FLOW VOLUMES</a:t>
            </a:r>
            <a:endParaRPr lang="en-US" sz="3600" dirty="0"/>
          </a:p>
        </p:txBody>
      </p:sp>
      <p:sp>
        <p:nvSpPr>
          <p:cNvPr id="4" name="TextBox 3"/>
          <p:cNvSpPr txBox="1"/>
          <p:nvPr/>
        </p:nvSpPr>
        <p:spPr>
          <a:xfrm>
            <a:off x="0" y="4457343"/>
            <a:ext cx="9144000" cy="2400657"/>
          </a:xfrm>
          <a:prstGeom prst="rect">
            <a:avLst/>
          </a:prstGeom>
          <a:noFill/>
        </p:spPr>
        <p:txBody>
          <a:bodyPr wrap="square" rtlCol="0">
            <a:spAutoFit/>
          </a:bodyPr>
          <a:lstStyle/>
          <a:p>
            <a:pPr marL="171450" indent="-171450">
              <a:spcAft>
                <a:spcPts val="600"/>
              </a:spcAft>
              <a:buFont typeface="Arial" pitchFamily="34" charset="0"/>
              <a:buChar char="•"/>
            </a:pPr>
            <a:r>
              <a:rPr lang="en-US" sz="2800" dirty="0" smtClean="0"/>
              <a:t>Chart is the ANNUAL FLOW VOLUME of the Colorado River from 1896 to 2003 – Red/Green/Grey are different datasets</a:t>
            </a:r>
          </a:p>
          <a:p>
            <a:pPr marL="171450" indent="-171450">
              <a:spcAft>
                <a:spcPts val="600"/>
              </a:spcAft>
              <a:buFont typeface="Arial" pitchFamily="34" charset="0"/>
              <a:buChar char="•"/>
            </a:pPr>
            <a:r>
              <a:rPr lang="en-US" sz="2800" dirty="0" smtClean="0"/>
              <a:t>Yellow bars are recorded periods of major drought</a:t>
            </a:r>
          </a:p>
          <a:p>
            <a:pPr marL="171450" indent="-171450">
              <a:spcAft>
                <a:spcPts val="600"/>
              </a:spcAft>
              <a:buFont typeface="Arial" pitchFamily="34" charset="0"/>
              <a:buChar char="•"/>
            </a:pPr>
            <a:r>
              <a:rPr lang="en-US" sz="2800" dirty="0" smtClean="0"/>
              <a:t>The dashed line is the Annual Flow Trend – which is heading down and has been for a long time</a:t>
            </a:r>
            <a:endParaRPr lang="en-US" sz="2800" dirty="0"/>
          </a:p>
        </p:txBody>
      </p:sp>
      <p:grpSp>
        <p:nvGrpSpPr>
          <p:cNvPr id="5" name="Group 6"/>
          <p:cNvGrpSpPr>
            <a:grpSpLocks noChangeAspect="1"/>
          </p:cNvGrpSpPr>
          <p:nvPr/>
        </p:nvGrpSpPr>
        <p:grpSpPr>
          <a:xfrm>
            <a:off x="0" y="685800"/>
            <a:ext cx="9144000" cy="3840481"/>
            <a:chOff x="0" y="609599"/>
            <a:chExt cx="9236288" cy="3810001"/>
          </a:xfrm>
        </p:grpSpPr>
        <p:sp>
          <p:nvSpPr>
            <p:cNvPr id="6" name="Rectangle 5"/>
            <p:cNvSpPr/>
            <p:nvPr/>
          </p:nvSpPr>
          <p:spPr>
            <a:xfrm>
              <a:off x="0" y="609600"/>
              <a:ext cx="9236288"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Figure 3 is a graph"/>
            <p:cNvPicPr>
              <a:picLocks noChangeAspect="1"/>
            </p:cNvPicPr>
            <p:nvPr/>
          </p:nvPicPr>
          <p:blipFill>
            <a:blip r:embed="rId3" cstate="print"/>
            <a:srcRect r="5833"/>
            <a:stretch>
              <a:fillRect/>
            </a:stretch>
          </p:blipFill>
          <p:spPr bwMode="auto">
            <a:xfrm>
              <a:off x="0" y="609599"/>
              <a:ext cx="9236287" cy="3810000"/>
            </a:xfrm>
            <a:prstGeom prst="rect">
              <a:avLst/>
            </a:prstGeom>
            <a:noFill/>
            <a:ln w="9525">
              <a:solidFill>
                <a:schemeClr val="tx1"/>
              </a:solidFill>
              <a:miter lim="800000"/>
              <a:headEnd/>
              <a:tailEnd/>
            </a:ln>
          </p:spPr>
        </p:pic>
      </p:grpSp>
      <p:sp>
        <p:nvSpPr>
          <p:cNvPr id="12" name="TextBox 11"/>
          <p:cNvSpPr txBox="1"/>
          <p:nvPr/>
        </p:nvSpPr>
        <p:spPr>
          <a:xfrm>
            <a:off x="1981200" y="2133600"/>
            <a:ext cx="5486400" cy="1938992"/>
          </a:xfrm>
          <a:prstGeom prst="rect">
            <a:avLst/>
          </a:prstGeom>
          <a:solidFill>
            <a:srgbClr val="FFC000"/>
          </a:solidFill>
        </p:spPr>
        <p:txBody>
          <a:bodyPr wrap="square" rtlCol="0">
            <a:spAutoFit/>
          </a:bodyPr>
          <a:lstStyle/>
          <a:p>
            <a:pPr algn="ctr"/>
            <a:r>
              <a:rPr lang="en-US" sz="4000" b="1" dirty="0" smtClean="0"/>
              <a:t>Precipitation is down,</a:t>
            </a:r>
          </a:p>
          <a:p>
            <a:pPr algn="ctr"/>
            <a:r>
              <a:rPr lang="en-US" sz="4000" b="1" dirty="0" smtClean="0"/>
              <a:t>Annual Flow is down…</a:t>
            </a:r>
          </a:p>
          <a:p>
            <a:pPr algn="ctr"/>
            <a:r>
              <a:rPr lang="en-US" sz="4000" b="1" dirty="0" smtClean="0"/>
              <a:t>WHY?</a:t>
            </a:r>
            <a:endParaRPr lang="en-US" sz="4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77826"/>
                                        </p:tgtEl>
                                      </p:cBhvr>
                                    </p:animEffect>
                                    <p:set>
                                      <p:cBhvr>
                                        <p:cTn id="7" dur="1" fill="hold">
                                          <p:stCondLst>
                                            <p:cond delay="499"/>
                                          </p:stCondLst>
                                        </p:cTn>
                                        <p:tgtEl>
                                          <p:spTgt spid="77826"/>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000"/>
                                        <p:tgtEl>
                                          <p:spTgt spid="5"/>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10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left)">
                                      <p:cBhvr>
                                        <p:cTn id="19" dur="10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left)">
                                      <p:cBhvr>
                                        <p:cTn id="24" dur="10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2"/>
          <p:cNvGrpSpPr>
            <a:grpSpLocks noChangeAspect="1"/>
          </p:cNvGrpSpPr>
          <p:nvPr/>
        </p:nvGrpSpPr>
        <p:grpSpPr>
          <a:xfrm>
            <a:off x="-83128" y="666137"/>
            <a:ext cx="9144000" cy="6096000"/>
            <a:chOff x="1824038" y="1611829"/>
            <a:chExt cx="5524500" cy="3683000"/>
          </a:xfrm>
        </p:grpSpPr>
        <p:pic>
          <p:nvPicPr>
            <p:cNvPr id="19482" name="Picture 26"/>
            <p:cNvPicPr>
              <a:picLocks noChangeAspect="1" noChangeArrowheads="1"/>
            </p:cNvPicPr>
            <p:nvPr/>
          </p:nvPicPr>
          <p:blipFill>
            <a:blip r:embed="rId2" cstate="print"/>
            <a:srcRect/>
            <a:stretch>
              <a:fillRect/>
            </a:stretch>
          </p:blipFill>
          <p:spPr bwMode="auto">
            <a:xfrm>
              <a:off x="1824038" y="1611829"/>
              <a:ext cx="5495925" cy="3648075"/>
            </a:xfrm>
            <a:prstGeom prst="rect">
              <a:avLst/>
            </a:prstGeom>
            <a:noFill/>
            <a:ln w="9525">
              <a:noFill/>
              <a:miter lim="800000"/>
              <a:headEnd/>
              <a:tailEnd/>
            </a:ln>
          </p:spPr>
        </p:pic>
        <p:sp>
          <p:nvSpPr>
            <p:cNvPr id="8" name="TextBox 7"/>
            <p:cNvSpPr txBox="1"/>
            <p:nvPr/>
          </p:nvSpPr>
          <p:spPr>
            <a:xfrm>
              <a:off x="6205538" y="4925497"/>
              <a:ext cx="1143000" cy="369332"/>
            </a:xfrm>
            <a:prstGeom prst="rect">
              <a:avLst/>
            </a:prstGeom>
            <a:noFill/>
          </p:spPr>
          <p:txBody>
            <a:bodyPr wrap="square" rtlCol="0">
              <a:spAutoFit/>
            </a:bodyPr>
            <a:lstStyle/>
            <a:p>
              <a:pPr algn="r"/>
              <a:r>
                <a:rPr lang="en-US" dirty="0" smtClean="0"/>
                <a:t>Feb 2000</a:t>
              </a:r>
              <a:endParaRPr lang="en-US" dirty="0"/>
            </a:p>
          </p:txBody>
        </p:sp>
      </p:grpSp>
      <p:grpSp>
        <p:nvGrpSpPr>
          <p:cNvPr id="4" name="Group 70"/>
          <p:cNvGrpSpPr>
            <a:grpSpLocks noChangeAspect="1"/>
          </p:cNvGrpSpPr>
          <p:nvPr/>
        </p:nvGrpSpPr>
        <p:grpSpPr>
          <a:xfrm>
            <a:off x="-107373" y="569153"/>
            <a:ext cx="9251373" cy="6182591"/>
            <a:chOff x="1819275" y="1581150"/>
            <a:chExt cx="5570098" cy="3722435"/>
          </a:xfrm>
        </p:grpSpPr>
        <p:pic>
          <p:nvPicPr>
            <p:cNvPr id="19481" name="Picture 25"/>
            <p:cNvPicPr>
              <a:picLocks noChangeAspect="1" noChangeArrowheads="1"/>
            </p:cNvPicPr>
            <p:nvPr/>
          </p:nvPicPr>
          <p:blipFill>
            <a:blip r:embed="rId3" cstate="print"/>
            <a:srcRect/>
            <a:stretch>
              <a:fillRect/>
            </a:stretch>
          </p:blipFill>
          <p:spPr bwMode="auto">
            <a:xfrm>
              <a:off x="1819275" y="1581150"/>
              <a:ext cx="5505450" cy="3695700"/>
            </a:xfrm>
            <a:prstGeom prst="rect">
              <a:avLst/>
            </a:prstGeom>
            <a:noFill/>
            <a:ln w="9525">
              <a:noFill/>
              <a:miter lim="800000"/>
              <a:headEnd/>
              <a:tailEnd/>
            </a:ln>
          </p:spPr>
        </p:pic>
        <p:sp>
          <p:nvSpPr>
            <p:cNvPr id="70" name="TextBox 69"/>
            <p:cNvSpPr txBox="1"/>
            <p:nvPr/>
          </p:nvSpPr>
          <p:spPr>
            <a:xfrm>
              <a:off x="6246373" y="5081216"/>
              <a:ext cx="1143000" cy="222369"/>
            </a:xfrm>
            <a:prstGeom prst="rect">
              <a:avLst/>
            </a:prstGeom>
            <a:noFill/>
          </p:spPr>
          <p:txBody>
            <a:bodyPr wrap="square" rtlCol="0">
              <a:spAutoFit/>
            </a:bodyPr>
            <a:lstStyle/>
            <a:p>
              <a:pPr algn="r"/>
              <a:r>
                <a:rPr lang="en-US" dirty="0" smtClean="0"/>
                <a:t>Feb 2001</a:t>
              </a:r>
              <a:endParaRPr lang="en-US" dirty="0"/>
            </a:p>
          </p:txBody>
        </p:sp>
      </p:grpSp>
      <p:grpSp>
        <p:nvGrpSpPr>
          <p:cNvPr id="6" name="Group 67"/>
          <p:cNvGrpSpPr>
            <a:grpSpLocks noChangeAspect="1"/>
          </p:cNvGrpSpPr>
          <p:nvPr/>
        </p:nvGrpSpPr>
        <p:grpSpPr>
          <a:xfrm>
            <a:off x="-86591" y="624571"/>
            <a:ext cx="9144000" cy="6117130"/>
            <a:chOff x="1824038" y="1590675"/>
            <a:chExt cx="5495925" cy="3676650"/>
          </a:xfrm>
        </p:grpSpPr>
        <p:pic>
          <p:nvPicPr>
            <p:cNvPr id="19480" name="Picture 24"/>
            <p:cNvPicPr>
              <a:picLocks noChangeAspect="1" noChangeArrowheads="1"/>
            </p:cNvPicPr>
            <p:nvPr/>
          </p:nvPicPr>
          <p:blipFill>
            <a:blip r:embed="rId4" cstate="print"/>
            <a:srcRect/>
            <a:stretch>
              <a:fillRect/>
            </a:stretch>
          </p:blipFill>
          <p:spPr bwMode="auto">
            <a:xfrm>
              <a:off x="1824038" y="1590675"/>
              <a:ext cx="5495925" cy="3676650"/>
            </a:xfrm>
            <a:prstGeom prst="rect">
              <a:avLst/>
            </a:prstGeom>
            <a:noFill/>
            <a:ln w="9525">
              <a:noFill/>
              <a:miter lim="800000"/>
              <a:headEnd/>
              <a:tailEnd/>
            </a:ln>
          </p:spPr>
        </p:pic>
        <p:sp>
          <p:nvSpPr>
            <p:cNvPr id="67" name="TextBox 66"/>
            <p:cNvSpPr txBox="1"/>
            <p:nvPr/>
          </p:nvSpPr>
          <p:spPr>
            <a:xfrm>
              <a:off x="6167438" y="4897993"/>
              <a:ext cx="1143000" cy="369332"/>
            </a:xfrm>
            <a:prstGeom prst="rect">
              <a:avLst/>
            </a:prstGeom>
            <a:noFill/>
          </p:spPr>
          <p:txBody>
            <a:bodyPr wrap="square" rtlCol="0">
              <a:spAutoFit/>
            </a:bodyPr>
            <a:lstStyle/>
            <a:p>
              <a:pPr algn="r"/>
              <a:r>
                <a:rPr lang="en-US" dirty="0" smtClean="0"/>
                <a:t>Feb 2002</a:t>
              </a:r>
              <a:endParaRPr lang="en-US" dirty="0"/>
            </a:p>
          </p:txBody>
        </p:sp>
      </p:grpSp>
      <p:grpSp>
        <p:nvGrpSpPr>
          <p:cNvPr id="7" name="Group 64"/>
          <p:cNvGrpSpPr>
            <a:grpSpLocks noChangeAspect="1"/>
          </p:cNvGrpSpPr>
          <p:nvPr/>
        </p:nvGrpSpPr>
        <p:grpSpPr>
          <a:xfrm>
            <a:off x="-10391" y="589935"/>
            <a:ext cx="9144000" cy="6191865"/>
            <a:chOff x="1885950" y="1590675"/>
            <a:chExt cx="5448300" cy="3689320"/>
          </a:xfrm>
        </p:grpSpPr>
        <p:pic>
          <p:nvPicPr>
            <p:cNvPr id="19479" name="Picture 23"/>
            <p:cNvPicPr>
              <a:picLocks noChangeAspect="1" noChangeArrowheads="1"/>
            </p:cNvPicPr>
            <p:nvPr/>
          </p:nvPicPr>
          <p:blipFill>
            <a:blip r:embed="rId5" cstate="print"/>
            <a:srcRect l="1379"/>
            <a:stretch>
              <a:fillRect/>
            </a:stretch>
          </p:blipFill>
          <p:spPr bwMode="auto">
            <a:xfrm>
              <a:off x="1885950" y="1590675"/>
              <a:ext cx="5448300" cy="3676650"/>
            </a:xfrm>
            <a:prstGeom prst="rect">
              <a:avLst/>
            </a:prstGeom>
            <a:noFill/>
            <a:ln w="9525">
              <a:noFill/>
              <a:miter lim="800000"/>
              <a:headEnd/>
              <a:tailEnd/>
            </a:ln>
          </p:spPr>
        </p:pic>
        <p:sp>
          <p:nvSpPr>
            <p:cNvPr id="64" name="TextBox 63"/>
            <p:cNvSpPr txBox="1"/>
            <p:nvPr/>
          </p:nvSpPr>
          <p:spPr>
            <a:xfrm>
              <a:off x="6191250" y="5059935"/>
              <a:ext cx="1143000" cy="220060"/>
            </a:xfrm>
            <a:prstGeom prst="rect">
              <a:avLst/>
            </a:prstGeom>
            <a:noFill/>
          </p:spPr>
          <p:txBody>
            <a:bodyPr wrap="square" rtlCol="0">
              <a:spAutoFit/>
            </a:bodyPr>
            <a:lstStyle/>
            <a:p>
              <a:pPr algn="r"/>
              <a:r>
                <a:rPr lang="en-US" dirty="0" smtClean="0"/>
                <a:t>Feb 2003</a:t>
              </a:r>
              <a:endParaRPr lang="en-US" dirty="0"/>
            </a:p>
          </p:txBody>
        </p:sp>
      </p:grpSp>
      <p:grpSp>
        <p:nvGrpSpPr>
          <p:cNvPr id="10" name="Group 61"/>
          <p:cNvGrpSpPr>
            <a:grpSpLocks noChangeAspect="1"/>
          </p:cNvGrpSpPr>
          <p:nvPr/>
        </p:nvGrpSpPr>
        <p:grpSpPr>
          <a:xfrm>
            <a:off x="-10391" y="664448"/>
            <a:ext cx="9144000" cy="6117352"/>
            <a:chOff x="1890713" y="1609725"/>
            <a:chExt cx="5438775" cy="3638550"/>
          </a:xfrm>
        </p:grpSpPr>
        <p:pic>
          <p:nvPicPr>
            <p:cNvPr id="19478" name="Picture 22"/>
            <p:cNvPicPr>
              <a:picLocks noChangeAspect="1" noChangeArrowheads="1"/>
            </p:cNvPicPr>
            <p:nvPr/>
          </p:nvPicPr>
          <p:blipFill>
            <a:blip r:embed="rId6" cstate="print"/>
            <a:srcRect l="1382"/>
            <a:stretch>
              <a:fillRect/>
            </a:stretch>
          </p:blipFill>
          <p:spPr bwMode="auto">
            <a:xfrm>
              <a:off x="1890713" y="1609725"/>
              <a:ext cx="5438775" cy="3638550"/>
            </a:xfrm>
            <a:prstGeom prst="rect">
              <a:avLst/>
            </a:prstGeom>
            <a:noFill/>
            <a:ln w="9525">
              <a:noFill/>
              <a:miter lim="800000"/>
              <a:headEnd/>
              <a:tailEnd/>
            </a:ln>
          </p:spPr>
        </p:pic>
        <p:sp>
          <p:nvSpPr>
            <p:cNvPr id="61" name="TextBox 60"/>
            <p:cNvSpPr txBox="1"/>
            <p:nvPr/>
          </p:nvSpPr>
          <p:spPr>
            <a:xfrm>
              <a:off x="6186488" y="5021659"/>
              <a:ext cx="1143000" cy="226616"/>
            </a:xfrm>
            <a:prstGeom prst="rect">
              <a:avLst/>
            </a:prstGeom>
            <a:noFill/>
          </p:spPr>
          <p:txBody>
            <a:bodyPr wrap="square" rtlCol="0">
              <a:spAutoFit/>
            </a:bodyPr>
            <a:lstStyle/>
            <a:p>
              <a:pPr algn="r"/>
              <a:r>
                <a:rPr lang="en-US" dirty="0" smtClean="0"/>
                <a:t>Feb 2004</a:t>
              </a:r>
              <a:endParaRPr lang="en-US" dirty="0"/>
            </a:p>
          </p:txBody>
        </p:sp>
      </p:grpSp>
      <p:grpSp>
        <p:nvGrpSpPr>
          <p:cNvPr id="11" name="Group 58"/>
          <p:cNvGrpSpPr>
            <a:grpSpLocks noChangeAspect="1"/>
          </p:cNvGrpSpPr>
          <p:nvPr/>
        </p:nvGrpSpPr>
        <p:grpSpPr>
          <a:xfrm>
            <a:off x="10391" y="554182"/>
            <a:ext cx="9144000" cy="6230155"/>
            <a:chOff x="6858000" y="5014912"/>
            <a:chExt cx="5410200" cy="3686175"/>
          </a:xfrm>
        </p:grpSpPr>
        <p:pic>
          <p:nvPicPr>
            <p:cNvPr id="19477" name="Picture 21"/>
            <p:cNvPicPr>
              <a:picLocks noChangeAspect="1" noChangeArrowheads="1"/>
            </p:cNvPicPr>
            <p:nvPr/>
          </p:nvPicPr>
          <p:blipFill>
            <a:blip r:embed="rId7" cstate="print"/>
            <a:srcRect l="1396"/>
            <a:stretch>
              <a:fillRect/>
            </a:stretch>
          </p:blipFill>
          <p:spPr bwMode="auto">
            <a:xfrm>
              <a:off x="6858000" y="5014912"/>
              <a:ext cx="5381625" cy="3686175"/>
            </a:xfrm>
            <a:prstGeom prst="rect">
              <a:avLst/>
            </a:prstGeom>
            <a:noFill/>
            <a:ln w="9525">
              <a:noFill/>
              <a:miter lim="800000"/>
              <a:headEnd/>
              <a:tailEnd/>
            </a:ln>
          </p:spPr>
        </p:pic>
        <p:sp>
          <p:nvSpPr>
            <p:cNvPr id="58" name="TextBox 57"/>
            <p:cNvSpPr txBox="1"/>
            <p:nvPr/>
          </p:nvSpPr>
          <p:spPr>
            <a:xfrm>
              <a:off x="11125200" y="8482566"/>
              <a:ext cx="1143000" cy="218521"/>
            </a:xfrm>
            <a:prstGeom prst="rect">
              <a:avLst/>
            </a:prstGeom>
            <a:noFill/>
          </p:spPr>
          <p:txBody>
            <a:bodyPr wrap="square" rtlCol="0">
              <a:spAutoFit/>
            </a:bodyPr>
            <a:lstStyle/>
            <a:p>
              <a:pPr algn="r"/>
              <a:r>
                <a:rPr lang="en-US" dirty="0" smtClean="0"/>
                <a:t>Feb 2005</a:t>
              </a:r>
              <a:endParaRPr lang="en-US" dirty="0"/>
            </a:p>
          </p:txBody>
        </p:sp>
      </p:grpSp>
      <p:grpSp>
        <p:nvGrpSpPr>
          <p:cNvPr id="13" name="Group 55"/>
          <p:cNvGrpSpPr>
            <a:grpSpLocks noChangeAspect="1"/>
          </p:cNvGrpSpPr>
          <p:nvPr/>
        </p:nvGrpSpPr>
        <p:grpSpPr>
          <a:xfrm>
            <a:off x="0" y="685800"/>
            <a:ext cx="9144000" cy="6112042"/>
            <a:chOff x="12115800" y="3228975"/>
            <a:chExt cx="5429250" cy="3629025"/>
          </a:xfrm>
        </p:grpSpPr>
        <p:pic>
          <p:nvPicPr>
            <p:cNvPr id="19476" name="Picture 20"/>
            <p:cNvPicPr>
              <a:picLocks noChangeAspect="1" noChangeArrowheads="1"/>
            </p:cNvPicPr>
            <p:nvPr/>
          </p:nvPicPr>
          <p:blipFill>
            <a:blip r:embed="rId8" cstate="print"/>
            <a:srcRect/>
            <a:stretch>
              <a:fillRect/>
            </a:stretch>
          </p:blipFill>
          <p:spPr bwMode="auto">
            <a:xfrm>
              <a:off x="12115800" y="3228975"/>
              <a:ext cx="5429250" cy="3629025"/>
            </a:xfrm>
            <a:prstGeom prst="rect">
              <a:avLst/>
            </a:prstGeom>
            <a:noFill/>
            <a:ln w="9525">
              <a:noFill/>
              <a:miter lim="800000"/>
              <a:headEnd/>
              <a:tailEnd/>
            </a:ln>
          </p:spPr>
        </p:pic>
        <p:sp>
          <p:nvSpPr>
            <p:cNvPr id="55" name="TextBox 54"/>
            <p:cNvSpPr txBox="1"/>
            <p:nvPr/>
          </p:nvSpPr>
          <p:spPr>
            <a:xfrm>
              <a:off x="16383000" y="6631781"/>
              <a:ext cx="1143000" cy="226219"/>
            </a:xfrm>
            <a:prstGeom prst="rect">
              <a:avLst/>
            </a:prstGeom>
            <a:noFill/>
          </p:spPr>
          <p:txBody>
            <a:bodyPr wrap="square" rtlCol="0">
              <a:spAutoFit/>
            </a:bodyPr>
            <a:lstStyle/>
            <a:p>
              <a:pPr algn="r"/>
              <a:r>
                <a:rPr lang="en-US" dirty="0" smtClean="0"/>
                <a:t>Feb 2006</a:t>
              </a:r>
              <a:endParaRPr lang="en-US" dirty="0"/>
            </a:p>
          </p:txBody>
        </p:sp>
      </p:grpSp>
      <p:grpSp>
        <p:nvGrpSpPr>
          <p:cNvPr id="14" name="Group 52"/>
          <p:cNvGrpSpPr>
            <a:grpSpLocks noChangeAspect="1"/>
          </p:cNvGrpSpPr>
          <p:nvPr/>
        </p:nvGrpSpPr>
        <p:grpSpPr>
          <a:xfrm>
            <a:off x="0" y="659258"/>
            <a:ext cx="9144000" cy="6090643"/>
            <a:chOff x="12115799" y="0"/>
            <a:chExt cx="5419725" cy="3609975"/>
          </a:xfrm>
        </p:grpSpPr>
        <p:pic>
          <p:nvPicPr>
            <p:cNvPr id="19475" name="Picture 19"/>
            <p:cNvPicPr>
              <a:picLocks noChangeAspect="1" noChangeArrowheads="1"/>
            </p:cNvPicPr>
            <p:nvPr/>
          </p:nvPicPr>
          <p:blipFill>
            <a:blip r:embed="rId9" cstate="print"/>
            <a:srcRect l="1386"/>
            <a:stretch>
              <a:fillRect/>
            </a:stretch>
          </p:blipFill>
          <p:spPr bwMode="auto">
            <a:xfrm>
              <a:off x="12115799" y="0"/>
              <a:ext cx="5419725" cy="3609975"/>
            </a:xfrm>
            <a:prstGeom prst="rect">
              <a:avLst/>
            </a:prstGeom>
            <a:noFill/>
            <a:ln w="9525">
              <a:noFill/>
              <a:miter lim="800000"/>
              <a:headEnd/>
              <a:tailEnd/>
            </a:ln>
          </p:spPr>
        </p:pic>
        <p:sp>
          <p:nvSpPr>
            <p:cNvPr id="52" name="TextBox 51"/>
            <p:cNvSpPr txBox="1"/>
            <p:nvPr/>
          </p:nvSpPr>
          <p:spPr>
            <a:xfrm>
              <a:off x="16383000" y="3385741"/>
              <a:ext cx="1143000" cy="218906"/>
            </a:xfrm>
            <a:prstGeom prst="rect">
              <a:avLst/>
            </a:prstGeom>
            <a:noFill/>
          </p:spPr>
          <p:txBody>
            <a:bodyPr wrap="square" rtlCol="0">
              <a:spAutoFit/>
            </a:bodyPr>
            <a:lstStyle/>
            <a:p>
              <a:pPr algn="r"/>
              <a:r>
                <a:rPr lang="en-US" dirty="0" smtClean="0"/>
                <a:t>Feb 2007</a:t>
              </a:r>
              <a:endParaRPr lang="en-US" dirty="0"/>
            </a:p>
          </p:txBody>
        </p:sp>
      </p:grpSp>
      <p:grpSp>
        <p:nvGrpSpPr>
          <p:cNvPr id="15" name="Group 46"/>
          <p:cNvGrpSpPr>
            <a:grpSpLocks noChangeAspect="1"/>
          </p:cNvGrpSpPr>
          <p:nvPr/>
        </p:nvGrpSpPr>
        <p:grpSpPr>
          <a:xfrm>
            <a:off x="21266" y="630866"/>
            <a:ext cx="9144000" cy="6128084"/>
            <a:chOff x="11734800" y="7315200"/>
            <a:chExt cx="5429250" cy="3638550"/>
          </a:xfrm>
        </p:grpSpPr>
        <p:pic>
          <p:nvPicPr>
            <p:cNvPr id="19473" name="Picture 17"/>
            <p:cNvPicPr>
              <a:picLocks noChangeAspect="1" noChangeArrowheads="1"/>
            </p:cNvPicPr>
            <p:nvPr/>
          </p:nvPicPr>
          <p:blipFill>
            <a:blip r:embed="rId10" cstate="print"/>
            <a:srcRect/>
            <a:stretch>
              <a:fillRect/>
            </a:stretch>
          </p:blipFill>
          <p:spPr bwMode="auto">
            <a:xfrm>
              <a:off x="11734800" y="7315200"/>
              <a:ext cx="5429250" cy="3638550"/>
            </a:xfrm>
            <a:prstGeom prst="rect">
              <a:avLst/>
            </a:prstGeom>
            <a:noFill/>
            <a:ln w="9525">
              <a:noFill/>
              <a:miter lim="800000"/>
              <a:headEnd/>
              <a:tailEnd/>
            </a:ln>
          </p:spPr>
        </p:pic>
        <p:sp>
          <p:nvSpPr>
            <p:cNvPr id="46" name="TextBox 45"/>
            <p:cNvSpPr txBox="1"/>
            <p:nvPr/>
          </p:nvSpPr>
          <p:spPr>
            <a:xfrm>
              <a:off x="16002000" y="10728626"/>
              <a:ext cx="1143000" cy="219291"/>
            </a:xfrm>
            <a:prstGeom prst="rect">
              <a:avLst/>
            </a:prstGeom>
            <a:noFill/>
          </p:spPr>
          <p:txBody>
            <a:bodyPr wrap="square" rtlCol="0">
              <a:spAutoFit/>
            </a:bodyPr>
            <a:lstStyle/>
            <a:p>
              <a:pPr algn="r"/>
              <a:r>
                <a:rPr lang="en-US" dirty="0" smtClean="0"/>
                <a:t>Feb 2008</a:t>
              </a:r>
              <a:endParaRPr lang="en-US" dirty="0"/>
            </a:p>
          </p:txBody>
        </p:sp>
      </p:grpSp>
      <p:grpSp>
        <p:nvGrpSpPr>
          <p:cNvPr id="17" name="Group 49"/>
          <p:cNvGrpSpPr>
            <a:grpSpLocks noChangeAspect="1"/>
          </p:cNvGrpSpPr>
          <p:nvPr/>
        </p:nvGrpSpPr>
        <p:grpSpPr>
          <a:xfrm>
            <a:off x="10633" y="586565"/>
            <a:ext cx="9144000" cy="6181859"/>
            <a:chOff x="-11125200" y="-4572000"/>
            <a:chExt cx="5410200" cy="3657600"/>
          </a:xfrm>
        </p:grpSpPr>
        <p:pic>
          <p:nvPicPr>
            <p:cNvPr id="19474" name="Picture 18"/>
            <p:cNvPicPr>
              <a:picLocks noChangeAspect="1" noChangeArrowheads="1"/>
            </p:cNvPicPr>
            <p:nvPr/>
          </p:nvPicPr>
          <p:blipFill>
            <a:blip r:embed="rId11" cstate="print"/>
            <a:srcRect l="1389"/>
            <a:stretch>
              <a:fillRect/>
            </a:stretch>
          </p:blipFill>
          <p:spPr bwMode="auto">
            <a:xfrm>
              <a:off x="-11125200" y="-4572000"/>
              <a:ext cx="5410200" cy="3657600"/>
            </a:xfrm>
            <a:prstGeom prst="rect">
              <a:avLst/>
            </a:prstGeom>
            <a:noFill/>
            <a:ln w="9525">
              <a:noFill/>
              <a:miter lim="800000"/>
              <a:headEnd/>
              <a:tailEnd/>
            </a:ln>
          </p:spPr>
        </p:pic>
        <p:sp>
          <p:nvSpPr>
            <p:cNvPr id="49" name="TextBox 48"/>
            <p:cNvSpPr txBox="1"/>
            <p:nvPr/>
          </p:nvSpPr>
          <p:spPr>
            <a:xfrm>
              <a:off x="-6858000" y="-1138636"/>
              <a:ext cx="1143000" cy="218521"/>
            </a:xfrm>
            <a:prstGeom prst="rect">
              <a:avLst/>
            </a:prstGeom>
            <a:noFill/>
          </p:spPr>
          <p:txBody>
            <a:bodyPr wrap="square" rtlCol="0">
              <a:spAutoFit/>
            </a:bodyPr>
            <a:lstStyle/>
            <a:p>
              <a:pPr algn="r"/>
              <a:r>
                <a:rPr lang="en-US" dirty="0" smtClean="0"/>
                <a:t>Feb 2009</a:t>
              </a:r>
              <a:endParaRPr lang="en-US" dirty="0"/>
            </a:p>
          </p:txBody>
        </p:sp>
      </p:grpSp>
      <p:grpSp>
        <p:nvGrpSpPr>
          <p:cNvPr id="18" name="Group 40"/>
          <p:cNvGrpSpPr>
            <a:grpSpLocks noChangeAspect="1"/>
          </p:cNvGrpSpPr>
          <p:nvPr/>
        </p:nvGrpSpPr>
        <p:grpSpPr>
          <a:xfrm>
            <a:off x="28902" y="667404"/>
            <a:ext cx="9067800" cy="6096000"/>
            <a:chOff x="8610600" y="2819400"/>
            <a:chExt cx="5440680" cy="3657600"/>
          </a:xfrm>
        </p:grpSpPr>
        <p:pic>
          <p:nvPicPr>
            <p:cNvPr id="19471" name="Picture 15"/>
            <p:cNvPicPr>
              <a:picLocks noChangeAspect="1" noChangeArrowheads="1"/>
            </p:cNvPicPr>
            <p:nvPr/>
          </p:nvPicPr>
          <p:blipFill>
            <a:blip r:embed="rId12" cstate="print"/>
            <a:srcRect/>
            <a:stretch>
              <a:fillRect/>
            </a:stretch>
          </p:blipFill>
          <p:spPr bwMode="auto">
            <a:xfrm>
              <a:off x="8610600" y="2819400"/>
              <a:ext cx="5438775" cy="3638550"/>
            </a:xfrm>
            <a:prstGeom prst="rect">
              <a:avLst/>
            </a:prstGeom>
            <a:noFill/>
            <a:ln w="9525">
              <a:noFill/>
              <a:miter lim="800000"/>
              <a:headEnd/>
              <a:tailEnd/>
            </a:ln>
          </p:spPr>
        </p:pic>
        <p:sp>
          <p:nvSpPr>
            <p:cNvPr id="40" name="TextBox 39"/>
            <p:cNvSpPr txBox="1"/>
            <p:nvPr/>
          </p:nvSpPr>
          <p:spPr>
            <a:xfrm>
              <a:off x="12908280" y="6255401"/>
              <a:ext cx="1143000" cy="221599"/>
            </a:xfrm>
            <a:prstGeom prst="rect">
              <a:avLst/>
            </a:prstGeom>
            <a:noFill/>
          </p:spPr>
          <p:txBody>
            <a:bodyPr wrap="square" rtlCol="0">
              <a:spAutoFit/>
            </a:bodyPr>
            <a:lstStyle/>
            <a:p>
              <a:pPr algn="r"/>
              <a:r>
                <a:rPr lang="en-US" dirty="0" smtClean="0"/>
                <a:t>Feb 2010</a:t>
              </a:r>
              <a:endParaRPr lang="en-US" dirty="0"/>
            </a:p>
          </p:txBody>
        </p:sp>
      </p:grpSp>
      <p:grpSp>
        <p:nvGrpSpPr>
          <p:cNvPr id="20" name="Group 43"/>
          <p:cNvGrpSpPr>
            <a:grpSpLocks noChangeAspect="1"/>
          </p:cNvGrpSpPr>
          <p:nvPr/>
        </p:nvGrpSpPr>
        <p:grpSpPr>
          <a:xfrm>
            <a:off x="-15766" y="641132"/>
            <a:ext cx="9144000" cy="6106713"/>
            <a:chOff x="11658600" y="3733800"/>
            <a:chExt cx="5419725" cy="3619500"/>
          </a:xfrm>
        </p:grpSpPr>
        <p:pic>
          <p:nvPicPr>
            <p:cNvPr id="19472" name="Picture 16"/>
            <p:cNvPicPr>
              <a:picLocks noChangeAspect="1" noChangeArrowheads="1"/>
            </p:cNvPicPr>
            <p:nvPr/>
          </p:nvPicPr>
          <p:blipFill>
            <a:blip r:embed="rId13" cstate="print"/>
            <a:srcRect l="1386"/>
            <a:stretch>
              <a:fillRect/>
            </a:stretch>
          </p:blipFill>
          <p:spPr bwMode="auto">
            <a:xfrm>
              <a:off x="11658600" y="3733800"/>
              <a:ext cx="5419725" cy="3619500"/>
            </a:xfrm>
            <a:prstGeom prst="rect">
              <a:avLst/>
            </a:prstGeom>
            <a:noFill/>
            <a:ln w="9525">
              <a:noFill/>
              <a:miter lim="800000"/>
              <a:headEnd/>
              <a:tailEnd/>
            </a:ln>
          </p:spPr>
        </p:pic>
        <p:sp>
          <p:nvSpPr>
            <p:cNvPr id="43" name="TextBox 42"/>
            <p:cNvSpPr txBox="1"/>
            <p:nvPr/>
          </p:nvSpPr>
          <p:spPr>
            <a:xfrm>
              <a:off x="15925800" y="7121128"/>
              <a:ext cx="1143000" cy="218906"/>
            </a:xfrm>
            <a:prstGeom prst="rect">
              <a:avLst/>
            </a:prstGeom>
            <a:noFill/>
          </p:spPr>
          <p:txBody>
            <a:bodyPr wrap="square" rtlCol="0">
              <a:spAutoFit/>
            </a:bodyPr>
            <a:lstStyle/>
            <a:p>
              <a:pPr algn="r"/>
              <a:r>
                <a:rPr lang="en-US" dirty="0" smtClean="0"/>
                <a:t>Feb 2011</a:t>
              </a:r>
              <a:endParaRPr lang="en-US" dirty="0"/>
            </a:p>
          </p:txBody>
        </p:sp>
      </p:grpSp>
      <p:grpSp>
        <p:nvGrpSpPr>
          <p:cNvPr id="21" name="Group 34"/>
          <p:cNvGrpSpPr>
            <a:grpSpLocks noChangeAspect="1"/>
          </p:cNvGrpSpPr>
          <p:nvPr/>
        </p:nvGrpSpPr>
        <p:grpSpPr>
          <a:xfrm>
            <a:off x="15766" y="561051"/>
            <a:ext cx="9144000" cy="6186587"/>
            <a:chOff x="7696200" y="4114800"/>
            <a:chExt cx="5448300" cy="3686175"/>
          </a:xfrm>
        </p:grpSpPr>
        <p:pic>
          <p:nvPicPr>
            <p:cNvPr id="19469" name="Picture 13"/>
            <p:cNvPicPr>
              <a:picLocks noChangeAspect="1" noChangeArrowheads="1"/>
            </p:cNvPicPr>
            <p:nvPr/>
          </p:nvPicPr>
          <p:blipFill>
            <a:blip r:embed="rId14" cstate="print"/>
            <a:srcRect/>
            <a:stretch>
              <a:fillRect/>
            </a:stretch>
          </p:blipFill>
          <p:spPr bwMode="auto">
            <a:xfrm>
              <a:off x="7696200" y="4114800"/>
              <a:ext cx="5448300" cy="3686175"/>
            </a:xfrm>
            <a:prstGeom prst="rect">
              <a:avLst/>
            </a:prstGeom>
            <a:noFill/>
            <a:ln w="9525">
              <a:noFill/>
              <a:miter lim="800000"/>
              <a:headEnd/>
              <a:tailEnd/>
            </a:ln>
          </p:spPr>
        </p:pic>
        <p:sp>
          <p:nvSpPr>
            <p:cNvPr id="34" name="TextBox 33"/>
            <p:cNvSpPr txBox="1"/>
            <p:nvPr/>
          </p:nvSpPr>
          <p:spPr>
            <a:xfrm>
              <a:off x="11963400" y="7572342"/>
              <a:ext cx="1143000" cy="220060"/>
            </a:xfrm>
            <a:prstGeom prst="rect">
              <a:avLst/>
            </a:prstGeom>
            <a:noFill/>
          </p:spPr>
          <p:txBody>
            <a:bodyPr wrap="square" rtlCol="0">
              <a:spAutoFit/>
            </a:bodyPr>
            <a:lstStyle/>
            <a:p>
              <a:pPr algn="r"/>
              <a:r>
                <a:rPr lang="en-US" dirty="0" smtClean="0"/>
                <a:t>Feb 2012</a:t>
              </a:r>
              <a:endParaRPr lang="en-US" dirty="0"/>
            </a:p>
          </p:txBody>
        </p:sp>
      </p:grpSp>
      <p:grpSp>
        <p:nvGrpSpPr>
          <p:cNvPr id="23" name="Group 37"/>
          <p:cNvGrpSpPr>
            <a:grpSpLocks noChangeAspect="1"/>
          </p:cNvGrpSpPr>
          <p:nvPr/>
        </p:nvGrpSpPr>
        <p:grpSpPr>
          <a:xfrm>
            <a:off x="0" y="546536"/>
            <a:ext cx="9144000" cy="6248400"/>
            <a:chOff x="9220200" y="2590800"/>
            <a:chExt cx="5400675" cy="3690461"/>
          </a:xfrm>
        </p:grpSpPr>
        <p:pic>
          <p:nvPicPr>
            <p:cNvPr id="19470" name="Picture 14"/>
            <p:cNvPicPr>
              <a:picLocks noChangeAspect="1" noChangeArrowheads="1"/>
            </p:cNvPicPr>
            <p:nvPr/>
          </p:nvPicPr>
          <p:blipFill>
            <a:blip r:embed="rId15" cstate="print"/>
            <a:srcRect l="1391"/>
            <a:stretch>
              <a:fillRect/>
            </a:stretch>
          </p:blipFill>
          <p:spPr bwMode="auto">
            <a:xfrm>
              <a:off x="9220200" y="2590800"/>
              <a:ext cx="5400675" cy="3676650"/>
            </a:xfrm>
            <a:prstGeom prst="rect">
              <a:avLst/>
            </a:prstGeom>
            <a:noFill/>
            <a:ln w="9525">
              <a:noFill/>
              <a:miter lim="800000"/>
              <a:headEnd/>
              <a:tailEnd/>
            </a:ln>
          </p:spPr>
        </p:pic>
        <p:sp>
          <p:nvSpPr>
            <p:cNvPr id="37" name="TextBox 36"/>
            <p:cNvSpPr txBox="1"/>
            <p:nvPr/>
          </p:nvSpPr>
          <p:spPr>
            <a:xfrm>
              <a:off x="13477875" y="6055756"/>
              <a:ext cx="1143000" cy="225505"/>
            </a:xfrm>
            <a:prstGeom prst="rect">
              <a:avLst/>
            </a:prstGeom>
            <a:noFill/>
          </p:spPr>
          <p:txBody>
            <a:bodyPr wrap="square" rtlCol="0">
              <a:spAutoFit/>
            </a:bodyPr>
            <a:lstStyle/>
            <a:p>
              <a:pPr algn="r"/>
              <a:r>
                <a:rPr lang="en-US" dirty="0" smtClean="0"/>
                <a:t>Feb 2013</a:t>
              </a:r>
              <a:endParaRPr lang="en-US" dirty="0"/>
            </a:p>
          </p:txBody>
        </p:sp>
      </p:grpSp>
      <p:grpSp>
        <p:nvGrpSpPr>
          <p:cNvPr id="24" name="Group 31"/>
          <p:cNvGrpSpPr>
            <a:grpSpLocks noChangeAspect="1"/>
          </p:cNvGrpSpPr>
          <p:nvPr/>
        </p:nvGrpSpPr>
        <p:grpSpPr>
          <a:xfrm>
            <a:off x="0" y="562302"/>
            <a:ext cx="9144000" cy="6197957"/>
            <a:chOff x="9220200" y="5562600"/>
            <a:chExt cx="5410200" cy="3667125"/>
          </a:xfrm>
        </p:grpSpPr>
        <p:pic>
          <p:nvPicPr>
            <p:cNvPr id="19468" name="Picture 12"/>
            <p:cNvPicPr>
              <a:picLocks noChangeAspect="1" noChangeArrowheads="1"/>
            </p:cNvPicPr>
            <p:nvPr/>
          </p:nvPicPr>
          <p:blipFill>
            <a:blip r:embed="rId16" cstate="print"/>
            <a:srcRect l="1389"/>
            <a:stretch>
              <a:fillRect/>
            </a:stretch>
          </p:blipFill>
          <p:spPr bwMode="auto">
            <a:xfrm>
              <a:off x="9220200" y="5562600"/>
              <a:ext cx="5410200" cy="3667125"/>
            </a:xfrm>
            <a:prstGeom prst="rect">
              <a:avLst/>
            </a:prstGeom>
            <a:noFill/>
            <a:ln w="9525">
              <a:noFill/>
              <a:miter lim="800000"/>
              <a:headEnd/>
              <a:tailEnd/>
            </a:ln>
          </p:spPr>
        </p:pic>
        <p:sp>
          <p:nvSpPr>
            <p:cNvPr id="31" name="TextBox 30"/>
            <p:cNvSpPr txBox="1"/>
            <p:nvPr/>
          </p:nvSpPr>
          <p:spPr>
            <a:xfrm>
              <a:off x="13487400" y="8989060"/>
              <a:ext cx="1143000" cy="227228"/>
            </a:xfrm>
            <a:prstGeom prst="rect">
              <a:avLst/>
            </a:prstGeom>
            <a:noFill/>
          </p:spPr>
          <p:txBody>
            <a:bodyPr wrap="square" rtlCol="0">
              <a:spAutoFit/>
            </a:bodyPr>
            <a:lstStyle/>
            <a:p>
              <a:pPr algn="r"/>
              <a:r>
                <a:rPr lang="en-US" dirty="0" smtClean="0"/>
                <a:t>Feb 2014</a:t>
              </a:r>
              <a:endParaRPr lang="en-US" dirty="0"/>
            </a:p>
          </p:txBody>
        </p:sp>
      </p:grpSp>
      <p:grpSp>
        <p:nvGrpSpPr>
          <p:cNvPr id="26" name="Group 25"/>
          <p:cNvGrpSpPr>
            <a:grpSpLocks noChangeAspect="1"/>
          </p:cNvGrpSpPr>
          <p:nvPr/>
        </p:nvGrpSpPr>
        <p:grpSpPr>
          <a:xfrm>
            <a:off x="15766" y="578068"/>
            <a:ext cx="9144000" cy="6172201"/>
            <a:chOff x="1847850" y="1585913"/>
            <a:chExt cx="5467350" cy="3690462"/>
          </a:xfrm>
        </p:grpSpPr>
        <p:pic>
          <p:nvPicPr>
            <p:cNvPr id="19466" name="Picture 10"/>
            <p:cNvPicPr>
              <a:picLocks noChangeAspect="1" noChangeArrowheads="1"/>
            </p:cNvPicPr>
            <p:nvPr/>
          </p:nvPicPr>
          <p:blipFill>
            <a:blip r:embed="rId17" cstate="print"/>
            <a:srcRect/>
            <a:stretch>
              <a:fillRect/>
            </a:stretch>
          </p:blipFill>
          <p:spPr bwMode="auto">
            <a:xfrm>
              <a:off x="1847850" y="1585913"/>
              <a:ext cx="5448300" cy="3686175"/>
            </a:xfrm>
            <a:prstGeom prst="rect">
              <a:avLst/>
            </a:prstGeom>
            <a:noFill/>
            <a:ln w="9525">
              <a:noFill/>
              <a:miter lim="800000"/>
              <a:headEnd/>
              <a:tailEnd/>
            </a:ln>
          </p:spPr>
        </p:pic>
        <p:sp>
          <p:nvSpPr>
            <p:cNvPr id="25" name="TextBox 24"/>
            <p:cNvSpPr txBox="1"/>
            <p:nvPr/>
          </p:nvSpPr>
          <p:spPr>
            <a:xfrm>
              <a:off x="6172200" y="5055545"/>
              <a:ext cx="1143000" cy="220830"/>
            </a:xfrm>
            <a:prstGeom prst="rect">
              <a:avLst/>
            </a:prstGeom>
            <a:noFill/>
          </p:spPr>
          <p:txBody>
            <a:bodyPr wrap="square" rtlCol="0">
              <a:spAutoFit/>
            </a:bodyPr>
            <a:lstStyle/>
            <a:p>
              <a:pPr algn="r"/>
              <a:r>
                <a:rPr lang="en-US" dirty="0" smtClean="0"/>
                <a:t>Feb 2015</a:t>
              </a:r>
            </a:p>
          </p:txBody>
        </p:sp>
      </p:grpSp>
      <p:grpSp>
        <p:nvGrpSpPr>
          <p:cNvPr id="27" name="Group 28"/>
          <p:cNvGrpSpPr>
            <a:grpSpLocks noChangeAspect="1"/>
          </p:cNvGrpSpPr>
          <p:nvPr/>
        </p:nvGrpSpPr>
        <p:grpSpPr>
          <a:xfrm>
            <a:off x="-15766" y="609600"/>
            <a:ext cx="9144000" cy="6127750"/>
            <a:chOff x="876300" y="15992475"/>
            <a:chExt cx="5486400" cy="3676650"/>
          </a:xfrm>
        </p:grpSpPr>
        <p:pic>
          <p:nvPicPr>
            <p:cNvPr id="19467" name="Picture 11"/>
            <p:cNvPicPr>
              <a:picLocks noChangeAspect="1" noChangeArrowheads="1"/>
            </p:cNvPicPr>
            <p:nvPr/>
          </p:nvPicPr>
          <p:blipFill>
            <a:blip r:embed="rId18" cstate="print"/>
            <a:srcRect l="1370"/>
            <a:stretch>
              <a:fillRect/>
            </a:stretch>
          </p:blipFill>
          <p:spPr bwMode="auto">
            <a:xfrm>
              <a:off x="876300" y="15992475"/>
              <a:ext cx="5486400" cy="3676650"/>
            </a:xfrm>
            <a:prstGeom prst="rect">
              <a:avLst/>
            </a:prstGeom>
            <a:noFill/>
            <a:ln w="9525">
              <a:noFill/>
              <a:miter lim="800000"/>
              <a:headEnd/>
              <a:tailEnd/>
            </a:ln>
          </p:spPr>
        </p:pic>
        <p:sp>
          <p:nvSpPr>
            <p:cNvPr id="28" name="TextBox 27"/>
            <p:cNvSpPr txBox="1"/>
            <p:nvPr/>
          </p:nvSpPr>
          <p:spPr>
            <a:xfrm rot="10800000" flipV="1">
              <a:off x="5173980" y="19428476"/>
              <a:ext cx="1143000" cy="221599"/>
            </a:xfrm>
            <a:prstGeom prst="rect">
              <a:avLst/>
            </a:prstGeom>
            <a:noFill/>
          </p:spPr>
          <p:txBody>
            <a:bodyPr wrap="square" rtlCol="0">
              <a:spAutoFit/>
            </a:bodyPr>
            <a:lstStyle/>
            <a:p>
              <a:pPr algn="r"/>
              <a:r>
                <a:rPr lang="en-US" dirty="0" smtClean="0"/>
                <a:t>Feb 2016</a:t>
              </a:r>
              <a:endParaRPr lang="en-US" dirty="0"/>
            </a:p>
          </p:txBody>
        </p:sp>
      </p:grpSp>
      <p:grpSp>
        <p:nvGrpSpPr>
          <p:cNvPr id="29" name="Group 22"/>
          <p:cNvGrpSpPr>
            <a:grpSpLocks noChangeAspect="1"/>
          </p:cNvGrpSpPr>
          <p:nvPr/>
        </p:nvGrpSpPr>
        <p:grpSpPr>
          <a:xfrm>
            <a:off x="0" y="625366"/>
            <a:ext cx="9144000" cy="6172200"/>
            <a:chOff x="1828800" y="1581150"/>
            <a:chExt cx="5486400" cy="3703320"/>
          </a:xfrm>
        </p:grpSpPr>
        <p:pic>
          <p:nvPicPr>
            <p:cNvPr id="19465" name="Picture 9"/>
            <p:cNvPicPr>
              <a:picLocks noChangeAspect="1" noChangeArrowheads="1"/>
            </p:cNvPicPr>
            <p:nvPr/>
          </p:nvPicPr>
          <p:blipFill>
            <a:blip r:embed="rId19" cstate="print"/>
            <a:srcRect/>
            <a:stretch>
              <a:fillRect/>
            </a:stretch>
          </p:blipFill>
          <p:spPr bwMode="auto">
            <a:xfrm>
              <a:off x="1828800" y="1581150"/>
              <a:ext cx="5486400" cy="3695700"/>
            </a:xfrm>
            <a:prstGeom prst="rect">
              <a:avLst/>
            </a:prstGeom>
            <a:noFill/>
            <a:ln w="9525">
              <a:noFill/>
              <a:miter lim="800000"/>
              <a:headEnd/>
              <a:tailEnd/>
            </a:ln>
          </p:spPr>
        </p:pic>
        <p:sp>
          <p:nvSpPr>
            <p:cNvPr id="22" name="TextBox 21"/>
            <p:cNvSpPr txBox="1"/>
            <p:nvPr/>
          </p:nvSpPr>
          <p:spPr>
            <a:xfrm>
              <a:off x="6172200" y="5062871"/>
              <a:ext cx="1143000" cy="221599"/>
            </a:xfrm>
            <a:prstGeom prst="rect">
              <a:avLst/>
            </a:prstGeom>
            <a:noFill/>
          </p:spPr>
          <p:txBody>
            <a:bodyPr wrap="square" rtlCol="0">
              <a:spAutoFit/>
            </a:bodyPr>
            <a:lstStyle/>
            <a:p>
              <a:pPr algn="r"/>
              <a:r>
                <a:rPr lang="en-US" dirty="0" smtClean="0"/>
                <a:t>Feb 2017</a:t>
              </a:r>
              <a:endParaRPr lang="en-US" dirty="0"/>
            </a:p>
          </p:txBody>
        </p:sp>
      </p:grpSp>
      <p:grpSp>
        <p:nvGrpSpPr>
          <p:cNvPr id="30" name="Group 19"/>
          <p:cNvGrpSpPr>
            <a:grpSpLocks noChangeAspect="1"/>
          </p:cNvGrpSpPr>
          <p:nvPr/>
        </p:nvGrpSpPr>
        <p:grpSpPr>
          <a:xfrm>
            <a:off x="0" y="555121"/>
            <a:ext cx="9144000" cy="6255581"/>
            <a:chOff x="1843088" y="1143000"/>
            <a:chExt cx="5457825" cy="3733800"/>
          </a:xfrm>
        </p:grpSpPr>
        <p:pic>
          <p:nvPicPr>
            <p:cNvPr id="19464" name="Picture 8"/>
            <p:cNvPicPr>
              <a:picLocks noChangeAspect="1" noChangeArrowheads="1"/>
            </p:cNvPicPr>
            <p:nvPr/>
          </p:nvPicPr>
          <p:blipFill>
            <a:blip r:embed="rId20" cstate="print"/>
            <a:srcRect b="18333"/>
            <a:stretch>
              <a:fillRect/>
            </a:stretch>
          </p:blipFill>
          <p:spPr bwMode="auto">
            <a:xfrm>
              <a:off x="1843088" y="1143000"/>
              <a:ext cx="5457825" cy="3733800"/>
            </a:xfrm>
            <a:prstGeom prst="rect">
              <a:avLst/>
            </a:prstGeom>
            <a:noFill/>
            <a:ln w="9525">
              <a:noFill/>
              <a:miter lim="800000"/>
              <a:headEnd/>
              <a:tailEnd/>
            </a:ln>
          </p:spPr>
        </p:pic>
        <p:sp>
          <p:nvSpPr>
            <p:cNvPr id="19" name="TextBox 18"/>
            <p:cNvSpPr txBox="1"/>
            <p:nvPr/>
          </p:nvSpPr>
          <p:spPr>
            <a:xfrm>
              <a:off x="6157913" y="4645104"/>
              <a:ext cx="1143000" cy="220027"/>
            </a:xfrm>
            <a:prstGeom prst="rect">
              <a:avLst/>
            </a:prstGeom>
            <a:noFill/>
          </p:spPr>
          <p:txBody>
            <a:bodyPr wrap="square" rtlCol="0">
              <a:spAutoFit/>
            </a:bodyPr>
            <a:lstStyle/>
            <a:p>
              <a:pPr algn="r"/>
              <a:r>
                <a:rPr lang="en-US" dirty="0" smtClean="0"/>
                <a:t>Feb 2018</a:t>
              </a:r>
              <a:endParaRPr lang="en-US" dirty="0"/>
            </a:p>
          </p:txBody>
        </p:sp>
      </p:grpSp>
      <p:grpSp>
        <p:nvGrpSpPr>
          <p:cNvPr id="32" name="Group 16"/>
          <p:cNvGrpSpPr>
            <a:grpSpLocks noChangeAspect="1"/>
          </p:cNvGrpSpPr>
          <p:nvPr/>
        </p:nvGrpSpPr>
        <p:grpSpPr>
          <a:xfrm>
            <a:off x="113244" y="575467"/>
            <a:ext cx="9046522" cy="6203703"/>
            <a:chOff x="1876425" y="1485900"/>
            <a:chExt cx="5333679" cy="3657600"/>
          </a:xfrm>
        </p:grpSpPr>
        <p:pic>
          <p:nvPicPr>
            <p:cNvPr id="19462" name="Picture 6"/>
            <p:cNvPicPr>
              <a:picLocks noChangeAspect="1" noChangeArrowheads="1"/>
            </p:cNvPicPr>
            <p:nvPr/>
          </p:nvPicPr>
          <p:blipFill>
            <a:blip r:embed="rId21" cstate="print"/>
            <a:srcRect r="1434" b="5882"/>
            <a:stretch>
              <a:fillRect/>
            </a:stretch>
          </p:blipFill>
          <p:spPr bwMode="auto">
            <a:xfrm>
              <a:off x="1876425" y="1485900"/>
              <a:ext cx="5313835" cy="3657600"/>
            </a:xfrm>
            <a:prstGeom prst="rect">
              <a:avLst/>
            </a:prstGeom>
            <a:noFill/>
            <a:ln w="9525">
              <a:noFill/>
              <a:miter lim="800000"/>
              <a:headEnd/>
              <a:tailEnd/>
            </a:ln>
          </p:spPr>
        </p:pic>
        <p:sp>
          <p:nvSpPr>
            <p:cNvPr id="16" name="TextBox 15"/>
            <p:cNvSpPr txBox="1"/>
            <p:nvPr/>
          </p:nvSpPr>
          <p:spPr>
            <a:xfrm>
              <a:off x="6067104" y="4907174"/>
              <a:ext cx="1143000" cy="217752"/>
            </a:xfrm>
            <a:prstGeom prst="rect">
              <a:avLst/>
            </a:prstGeom>
            <a:noFill/>
          </p:spPr>
          <p:txBody>
            <a:bodyPr wrap="square" rtlCol="0">
              <a:spAutoFit/>
            </a:bodyPr>
            <a:lstStyle/>
            <a:p>
              <a:pPr algn="r"/>
              <a:r>
                <a:rPr lang="en-US" dirty="0" smtClean="0"/>
                <a:t>Feb 2019</a:t>
              </a:r>
              <a:endParaRPr lang="en-US" dirty="0"/>
            </a:p>
          </p:txBody>
        </p:sp>
      </p:grpSp>
      <p:grpSp>
        <p:nvGrpSpPr>
          <p:cNvPr id="33" name="Group 12"/>
          <p:cNvGrpSpPr>
            <a:grpSpLocks noChangeAspect="1"/>
          </p:cNvGrpSpPr>
          <p:nvPr/>
        </p:nvGrpSpPr>
        <p:grpSpPr>
          <a:xfrm>
            <a:off x="107732" y="504498"/>
            <a:ext cx="9144000" cy="6172199"/>
            <a:chOff x="1881188" y="1519238"/>
            <a:chExt cx="5381625" cy="3632597"/>
          </a:xfrm>
        </p:grpSpPr>
        <p:pic>
          <p:nvPicPr>
            <p:cNvPr id="19461" name="Picture 5"/>
            <p:cNvPicPr>
              <a:picLocks noChangeAspect="1" noChangeArrowheads="1"/>
            </p:cNvPicPr>
            <p:nvPr/>
          </p:nvPicPr>
          <p:blipFill>
            <a:blip r:embed="rId22" cstate="print"/>
            <a:srcRect b="4894"/>
            <a:stretch>
              <a:fillRect/>
            </a:stretch>
          </p:blipFill>
          <p:spPr bwMode="auto">
            <a:xfrm>
              <a:off x="1881188" y="1519238"/>
              <a:ext cx="5381625" cy="3632597"/>
            </a:xfrm>
            <a:prstGeom prst="rect">
              <a:avLst/>
            </a:prstGeom>
            <a:noFill/>
            <a:ln w="9525">
              <a:noFill/>
              <a:miter lim="800000"/>
              <a:headEnd/>
              <a:tailEnd/>
            </a:ln>
          </p:spPr>
        </p:pic>
        <p:sp>
          <p:nvSpPr>
            <p:cNvPr id="12" name="TextBox 11"/>
            <p:cNvSpPr txBox="1"/>
            <p:nvPr/>
          </p:nvSpPr>
          <p:spPr>
            <a:xfrm>
              <a:off x="6096000" y="4934468"/>
              <a:ext cx="1143000" cy="217367"/>
            </a:xfrm>
            <a:prstGeom prst="rect">
              <a:avLst/>
            </a:prstGeom>
            <a:noFill/>
          </p:spPr>
          <p:txBody>
            <a:bodyPr wrap="square" rtlCol="0">
              <a:spAutoFit/>
            </a:bodyPr>
            <a:lstStyle/>
            <a:p>
              <a:pPr algn="r"/>
              <a:r>
                <a:rPr lang="en-US" dirty="0" smtClean="0"/>
                <a:t>Feb 2020</a:t>
              </a:r>
              <a:endParaRPr lang="en-US" dirty="0"/>
            </a:p>
          </p:txBody>
        </p:sp>
      </p:grpSp>
      <p:grpSp>
        <p:nvGrpSpPr>
          <p:cNvPr id="35" name="Group 5"/>
          <p:cNvGrpSpPr>
            <a:grpSpLocks noChangeAspect="1"/>
          </p:cNvGrpSpPr>
          <p:nvPr/>
        </p:nvGrpSpPr>
        <p:grpSpPr>
          <a:xfrm>
            <a:off x="260131" y="643762"/>
            <a:ext cx="8915401" cy="6117266"/>
            <a:chOff x="-5201840" y="-477441"/>
            <a:chExt cx="5154216" cy="3536544"/>
          </a:xfrm>
        </p:grpSpPr>
        <p:pic>
          <p:nvPicPr>
            <p:cNvPr id="19459" name="Picture 3"/>
            <p:cNvPicPr>
              <a:picLocks noChangeAspect="1" noChangeArrowheads="1"/>
            </p:cNvPicPr>
            <p:nvPr/>
          </p:nvPicPr>
          <p:blipFill>
            <a:blip r:embed="rId23" cstate="print"/>
            <a:srcRect l="2500" t="3540" b="2072"/>
            <a:stretch>
              <a:fillRect/>
            </a:stretch>
          </p:blipFill>
          <p:spPr bwMode="auto">
            <a:xfrm>
              <a:off x="-5201840" y="-477441"/>
              <a:ext cx="5154215" cy="3524250"/>
            </a:xfrm>
            <a:prstGeom prst="rect">
              <a:avLst/>
            </a:prstGeom>
            <a:noFill/>
            <a:ln w="9525">
              <a:noFill/>
              <a:miter lim="800000"/>
              <a:headEnd/>
              <a:tailEnd/>
            </a:ln>
          </p:spPr>
        </p:pic>
        <p:sp>
          <p:nvSpPr>
            <p:cNvPr id="5" name="TextBox 4"/>
            <p:cNvSpPr txBox="1"/>
            <p:nvPr/>
          </p:nvSpPr>
          <p:spPr>
            <a:xfrm>
              <a:off x="-1190624" y="2845583"/>
              <a:ext cx="1143000" cy="213520"/>
            </a:xfrm>
            <a:prstGeom prst="rect">
              <a:avLst/>
            </a:prstGeom>
            <a:noFill/>
          </p:spPr>
          <p:txBody>
            <a:bodyPr wrap="square" rtlCol="0">
              <a:spAutoFit/>
            </a:bodyPr>
            <a:lstStyle/>
            <a:p>
              <a:pPr algn="r"/>
              <a:r>
                <a:rPr lang="en-US" dirty="0" smtClean="0"/>
                <a:t>Feb 2021</a:t>
              </a:r>
              <a:endParaRPr lang="en-US" dirty="0"/>
            </a:p>
          </p:txBody>
        </p:sp>
      </p:grpSp>
      <p:grpSp>
        <p:nvGrpSpPr>
          <p:cNvPr id="36" name="Group 9"/>
          <p:cNvGrpSpPr>
            <a:grpSpLocks noChangeAspect="1"/>
          </p:cNvGrpSpPr>
          <p:nvPr/>
        </p:nvGrpSpPr>
        <p:grpSpPr>
          <a:xfrm>
            <a:off x="152400" y="578068"/>
            <a:ext cx="9067800" cy="6172201"/>
            <a:chOff x="-2636600" y="-2362200"/>
            <a:chExt cx="5317887" cy="3619738"/>
          </a:xfrm>
        </p:grpSpPr>
        <p:pic>
          <p:nvPicPr>
            <p:cNvPr id="19460" name="Picture 4"/>
            <p:cNvPicPr>
              <a:picLocks noChangeAspect="1" noChangeArrowheads="1"/>
            </p:cNvPicPr>
            <p:nvPr/>
          </p:nvPicPr>
          <p:blipFill>
            <a:blip r:embed="rId24" cstate="print"/>
            <a:srcRect l="833" b="5231"/>
            <a:stretch>
              <a:fillRect/>
            </a:stretch>
          </p:blipFill>
          <p:spPr bwMode="auto">
            <a:xfrm>
              <a:off x="-2636600" y="-2362200"/>
              <a:ext cx="5317887" cy="3619738"/>
            </a:xfrm>
            <a:prstGeom prst="rect">
              <a:avLst/>
            </a:prstGeom>
            <a:noFill/>
            <a:ln w="9525">
              <a:noFill/>
              <a:miter lim="800000"/>
              <a:headEnd/>
              <a:tailEnd/>
            </a:ln>
          </p:spPr>
        </p:pic>
        <p:sp>
          <p:nvSpPr>
            <p:cNvPr id="9" name="TextBox 8"/>
            <p:cNvSpPr txBox="1"/>
            <p:nvPr/>
          </p:nvSpPr>
          <p:spPr>
            <a:xfrm>
              <a:off x="1493598" y="1034097"/>
              <a:ext cx="1143000" cy="216598"/>
            </a:xfrm>
            <a:prstGeom prst="rect">
              <a:avLst/>
            </a:prstGeom>
            <a:noFill/>
          </p:spPr>
          <p:txBody>
            <a:bodyPr wrap="square" rtlCol="0">
              <a:spAutoFit/>
            </a:bodyPr>
            <a:lstStyle/>
            <a:p>
              <a:pPr algn="r"/>
              <a:r>
                <a:rPr lang="en-US" dirty="0" smtClean="0"/>
                <a:t>Feb 2022</a:t>
              </a:r>
              <a:endParaRPr lang="en-US" dirty="0"/>
            </a:p>
          </p:txBody>
        </p:sp>
      </p:grpSp>
      <p:sp>
        <p:nvSpPr>
          <p:cNvPr id="2" name="Title 1"/>
          <p:cNvSpPr>
            <a:spLocks noGrp="1"/>
          </p:cNvSpPr>
          <p:nvPr>
            <p:ph type="title"/>
          </p:nvPr>
        </p:nvSpPr>
        <p:spPr>
          <a:xfrm>
            <a:off x="0" y="-228600"/>
            <a:ext cx="9144000" cy="914400"/>
          </a:xfrm>
        </p:spPr>
        <p:txBody>
          <a:bodyPr>
            <a:normAutofit/>
          </a:bodyPr>
          <a:lstStyle/>
          <a:p>
            <a:r>
              <a:rPr lang="en-US" sz="4000" b="1" dirty="0" smtClean="0"/>
              <a:t>NATIONAL DROUGHT MAP OVER TIME</a:t>
            </a:r>
            <a:endParaRPr lang="en-US" sz="4000" b="1" dirty="0"/>
          </a:p>
        </p:txBody>
      </p:sp>
      <p:sp>
        <p:nvSpPr>
          <p:cNvPr id="92" name="Freeform 91"/>
          <p:cNvSpPr/>
          <p:nvPr/>
        </p:nvSpPr>
        <p:spPr>
          <a:xfrm rot="544842">
            <a:off x="1824729" y="2800798"/>
            <a:ext cx="1219588" cy="1370323"/>
          </a:xfrm>
          <a:custGeom>
            <a:avLst/>
            <a:gdLst>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584700 w 5664200"/>
              <a:gd name="connsiteY57" fmla="*/ 3111500 h 6553200"/>
              <a:gd name="connsiteX58" fmla="*/ 4559300 w 5664200"/>
              <a:gd name="connsiteY58" fmla="*/ 2971800 h 6553200"/>
              <a:gd name="connsiteX59" fmla="*/ 4610100 w 5664200"/>
              <a:gd name="connsiteY59" fmla="*/ 28067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584700 w 5664200"/>
              <a:gd name="connsiteY57" fmla="*/ 3111500 h 6553200"/>
              <a:gd name="connsiteX58" fmla="*/ 45593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584700 w 5664200"/>
              <a:gd name="connsiteY57" fmla="*/ 31115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10795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89500 w 5664200"/>
              <a:gd name="connsiteY48" fmla="*/ 52578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13300 w 5664200"/>
              <a:gd name="connsiteY48" fmla="*/ 51054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13300 w 5664200"/>
              <a:gd name="connsiteY48" fmla="*/ 5105400 h 6553200"/>
              <a:gd name="connsiteX49" fmla="*/ 4914900 w 5664200"/>
              <a:gd name="connsiteY49" fmla="*/ 4953000 h 6553200"/>
              <a:gd name="connsiteX50" fmla="*/ 5105400 w 5664200"/>
              <a:gd name="connsiteY50" fmla="*/ 4737100 h 6553200"/>
              <a:gd name="connsiteX51" fmla="*/ 5422900 w 5664200"/>
              <a:gd name="connsiteY51" fmla="*/ 44958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213147 w 5664200"/>
              <a:gd name="connsiteY44" fmla="*/ 6475494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13300 w 5664200"/>
              <a:gd name="connsiteY48" fmla="*/ 5105400 h 6553200"/>
              <a:gd name="connsiteX49" fmla="*/ 4914900 w 5664200"/>
              <a:gd name="connsiteY49" fmla="*/ 4953000 h 6553200"/>
              <a:gd name="connsiteX50" fmla="*/ 5105400 w 5664200"/>
              <a:gd name="connsiteY50" fmla="*/ 4737100 h 6553200"/>
              <a:gd name="connsiteX51" fmla="*/ 5422900 w 5664200"/>
              <a:gd name="connsiteY51" fmla="*/ 44958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477000"/>
              <a:gd name="connsiteX1" fmla="*/ 3403600 w 5664200"/>
              <a:gd name="connsiteY1" fmla="*/ 0 h 6477000"/>
              <a:gd name="connsiteX2" fmla="*/ 3073400 w 5664200"/>
              <a:gd name="connsiteY2" fmla="*/ 25400 h 6477000"/>
              <a:gd name="connsiteX3" fmla="*/ 2997200 w 5664200"/>
              <a:gd name="connsiteY3" fmla="*/ 127000 h 6477000"/>
              <a:gd name="connsiteX4" fmla="*/ 2832100 w 5664200"/>
              <a:gd name="connsiteY4" fmla="*/ 317500 h 6477000"/>
              <a:gd name="connsiteX5" fmla="*/ 2603500 w 5664200"/>
              <a:gd name="connsiteY5" fmla="*/ 495300 h 6477000"/>
              <a:gd name="connsiteX6" fmla="*/ 2476500 w 5664200"/>
              <a:gd name="connsiteY6" fmla="*/ 635000 h 6477000"/>
              <a:gd name="connsiteX7" fmla="*/ 2260600 w 5664200"/>
              <a:gd name="connsiteY7" fmla="*/ 1181100 h 6477000"/>
              <a:gd name="connsiteX8" fmla="*/ 2082800 w 5664200"/>
              <a:gd name="connsiteY8" fmla="*/ 1460500 h 6477000"/>
              <a:gd name="connsiteX9" fmla="*/ 1981200 w 5664200"/>
              <a:gd name="connsiteY9" fmla="*/ 1663700 h 6477000"/>
              <a:gd name="connsiteX10" fmla="*/ 1803400 w 5664200"/>
              <a:gd name="connsiteY10" fmla="*/ 1841500 h 6477000"/>
              <a:gd name="connsiteX11" fmla="*/ 1765300 w 5664200"/>
              <a:gd name="connsiteY11" fmla="*/ 2133600 h 6477000"/>
              <a:gd name="connsiteX12" fmla="*/ 1752600 w 5664200"/>
              <a:gd name="connsiteY12" fmla="*/ 2387600 h 6477000"/>
              <a:gd name="connsiteX13" fmla="*/ 1676400 w 5664200"/>
              <a:gd name="connsiteY13" fmla="*/ 2501900 h 6477000"/>
              <a:gd name="connsiteX14" fmla="*/ 1460500 w 5664200"/>
              <a:gd name="connsiteY14" fmla="*/ 2717800 h 6477000"/>
              <a:gd name="connsiteX15" fmla="*/ 1320800 w 5664200"/>
              <a:gd name="connsiteY15" fmla="*/ 2870200 h 6477000"/>
              <a:gd name="connsiteX16" fmla="*/ 1193800 w 5664200"/>
              <a:gd name="connsiteY16" fmla="*/ 3162300 h 6477000"/>
              <a:gd name="connsiteX17" fmla="*/ 1028700 w 5664200"/>
              <a:gd name="connsiteY17" fmla="*/ 3327400 h 6477000"/>
              <a:gd name="connsiteX18" fmla="*/ 787400 w 5664200"/>
              <a:gd name="connsiteY18" fmla="*/ 3594100 h 6477000"/>
              <a:gd name="connsiteX19" fmla="*/ 508000 w 5664200"/>
              <a:gd name="connsiteY19" fmla="*/ 3721100 h 6477000"/>
              <a:gd name="connsiteX20" fmla="*/ 355600 w 5664200"/>
              <a:gd name="connsiteY20" fmla="*/ 3924300 h 6477000"/>
              <a:gd name="connsiteX21" fmla="*/ 342900 w 5664200"/>
              <a:gd name="connsiteY21" fmla="*/ 4000500 h 6477000"/>
              <a:gd name="connsiteX22" fmla="*/ 0 w 5664200"/>
              <a:gd name="connsiteY22" fmla="*/ 4102100 h 6477000"/>
              <a:gd name="connsiteX23" fmla="*/ 101600 w 5664200"/>
              <a:gd name="connsiteY23" fmla="*/ 4318000 h 6477000"/>
              <a:gd name="connsiteX24" fmla="*/ 88900 w 5664200"/>
              <a:gd name="connsiteY24" fmla="*/ 4978400 h 6477000"/>
              <a:gd name="connsiteX25" fmla="*/ 203200 w 5664200"/>
              <a:gd name="connsiteY25" fmla="*/ 4991100 h 6477000"/>
              <a:gd name="connsiteX26" fmla="*/ 241300 w 5664200"/>
              <a:gd name="connsiteY26" fmla="*/ 4508500 h 6477000"/>
              <a:gd name="connsiteX27" fmla="*/ 228600 w 5664200"/>
              <a:gd name="connsiteY27" fmla="*/ 4305300 h 6477000"/>
              <a:gd name="connsiteX28" fmla="*/ 508000 w 5664200"/>
              <a:gd name="connsiteY28" fmla="*/ 4267200 h 6477000"/>
              <a:gd name="connsiteX29" fmla="*/ 660400 w 5664200"/>
              <a:gd name="connsiteY29" fmla="*/ 4356100 h 6477000"/>
              <a:gd name="connsiteX30" fmla="*/ 571500 w 5664200"/>
              <a:gd name="connsiteY30" fmla="*/ 4483100 h 6477000"/>
              <a:gd name="connsiteX31" fmla="*/ 698500 w 5664200"/>
              <a:gd name="connsiteY31" fmla="*/ 4851400 h 6477000"/>
              <a:gd name="connsiteX32" fmla="*/ 774700 w 5664200"/>
              <a:gd name="connsiteY32" fmla="*/ 5029200 h 6477000"/>
              <a:gd name="connsiteX33" fmla="*/ 1079500 w 5664200"/>
              <a:gd name="connsiteY33" fmla="*/ 5105400 h 6477000"/>
              <a:gd name="connsiteX34" fmla="*/ 1257300 w 5664200"/>
              <a:gd name="connsiteY34" fmla="*/ 5257800 h 6477000"/>
              <a:gd name="connsiteX35" fmla="*/ 1460500 w 5664200"/>
              <a:gd name="connsiteY35" fmla="*/ 5410200 h 6477000"/>
              <a:gd name="connsiteX36" fmla="*/ 1612900 w 5664200"/>
              <a:gd name="connsiteY36" fmla="*/ 5562600 h 6477000"/>
              <a:gd name="connsiteX37" fmla="*/ 1993900 w 5664200"/>
              <a:gd name="connsiteY37" fmla="*/ 5715000 h 6477000"/>
              <a:gd name="connsiteX38" fmla="*/ 2070100 w 5664200"/>
              <a:gd name="connsiteY38" fmla="*/ 5854700 h 6477000"/>
              <a:gd name="connsiteX39" fmla="*/ 2324100 w 5664200"/>
              <a:gd name="connsiteY39" fmla="*/ 5918200 h 6477000"/>
              <a:gd name="connsiteX40" fmla="*/ 2705100 w 5664200"/>
              <a:gd name="connsiteY40" fmla="*/ 6096000 h 6477000"/>
              <a:gd name="connsiteX41" fmla="*/ 3289300 w 5664200"/>
              <a:gd name="connsiteY41" fmla="*/ 6337300 h 6477000"/>
              <a:gd name="connsiteX42" fmla="*/ 3759200 w 5664200"/>
              <a:gd name="connsiteY42" fmla="*/ 6477000 h 6477000"/>
              <a:gd name="connsiteX43" fmla="*/ 3907662 w 5664200"/>
              <a:gd name="connsiteY43" fmla="*/ 6475494 h 6477000"/>
              <a:gd name="connsiteX44" fmla="*/ 4213147 w 5664200"/>
              <a:gd name="connsiteY44" fmla="*/ 6475494 h 6477000"/>
              <a:gd name="connsiteX45" fmla="*/ 4813300 w 5664200"/>
              <a:gd name="connsiteY45" fmla="*/ 6337300 h 6477000"/>
              <a:gd name="connsiteX46" fmla="*/ 4965700 w 5664200"/>
              <a:gd name="connsiteY46" fmla="*/ 5829300 h 6477000"/>
              <a:gd name="connsiteX47" fmla="*/ 4965700 w 5664200"/>
              <a:gd name="connsiteY47" fmla="*/ 5562600 h 6477000"/>
              <a:gd name="connsiteX48" fmla="*/ 4813300 w 5664200"/>
              <a:gd name="connsiteY48" fmla="*/ 5105400 h 6477000"/>
              <a:gd name="connsiteX49" fmla="*/ 4914900 w 5664200"/>
              <a:gd name="connsiteY49" fmla="*/ 4953000 h 6477000"/>
              <a:gd name="connsiteX50" fmla="*/ 5105400 w 5664200"/>
              <a:gd name="connsiteY50" fmla="*/ 4737100 h 6477000"/>
              <a:gd name="connsiteX51" fmla="*/ 5422900 w 5664200"/>
              <a:gd name="connsiteY51" fmla="*/ 4495800 h 6477000"/>
              <a:gd name="connsiteX52" fmla="*/ 5626100 w 5664200"/>
              <a:gd name="connsiteY52" fmla="*/ 4229100 h 6477000"/>
              <a:gd name="connsiteX53" fmla="*/ 5664200 w 5664200"/>
              <a:gd name="connsiteY53" fmla="*/ 4038600 h 6477000"/>
              <a:gd name="connsiteX54" fmla="*/ 5384800 w 5664200"/>
              <a:gd name="connsiteY54" fmla="*/ 3657600 h 6477000"/>
              <a:gd name="connsiteX55" fmla="*/ 5130800 w 5664200"/>
              <a:gd name="connsiteY55" fmla="*/ 3390900 h 6477000"/>
              <a:gd name="connsiteX56" fmla="*/ 4813300 w 5664200"/>
              <a:gd name="connsiteY56" fmla="*/ 3238500 h 6477000"/>
              <a:gd name="connsiteX57" fmla="*/ 4737100 w 5664200"/>
              <a:gd name="connsiteY57" fmla="*/ 3124200 h 6477000"/>
              <a:gd name="connsiteX58" fmla="*/ 4660900 w 5664200"/>
              <a:gd name="connsiteY58" fmla="*/ 2971800 h 6477000"/>
              <a:gd name="connsiteX59" fmla="*/ 4660900 w 5664200"/>
              <a:gd name="connsiteY59" fmla="*/ 2819400 h 6477000"/>
              <a:gd name="connsiteX60" fmla="*/ 4737100 w 5664200"/>
              <a:gd name="connsiteY60" fmla="*/ 2654300 h 6477000"/>
              <a:gd name="connsiteX61" fmla="*/ 5016500 w 5664200"/>
              <a:gd name="connsiteY61" fmla="*/ 2540000 h 6477000"/>
              <a:gd name="connsiteX62" fmla="*/ 5130800 w 5664200"/>
              <a:gd name="connsiteY62" fmla="*/ 2438400 h 6477000"/>
              <a:gd name="connsiteX63" fmla="*/ 5143500 w 5664200"/>
              <a:gd name="connsiteY63" fmla="*/ 2336800 h 6477000"/>
              <a:gd name="connsiteX64" fmla="*/ 5041900 w 5664200"/>
              <a:gd name="connsiteY64" fmla="*/ 1981200 h 6477000"/>
              <a:gd name="connsiteX65" fmla="*/ 4965700 w 5664200"/>
              <a:gd name="connsiteY65" fmla="*/ 1854200 h 6477000"/>
              <a:gd name="connsiteX66" fmla="*/ 4775200 w 5664200"/>
              <a:gd name="connsiteY66" fmla="*/ 1638300 h 6477000"/>
              <a:gd name="connsiteX67" fmla="*/ 4775200 w 5664200"/>
              <a:gd name="connsiteY67" fmla="*/ 1333500 h 6477000"/>
              <a:gd name="connsiteX68" fmla="*/ 4597400 w 5664200"/>
              <a:gd name="connsiteY68" fmla="*/ 876300 h 6477000"/>
              <a:gd name="connsiteX69" fmla="*/ 4673600 w 5664200"/>
              <a:gd name="connsiteY69" fmla="*/ 520700 h 6477000"/>
              <a:gd name="connsiteX70" fmla="*/ 4622800 w 5664200"/>
              <a:gd name="connsiteY70" fmla="*/ 368300 h 6477000"/>
              <a:gd name="connsiteX71" fmla="*/ 4343400 w 5664200"/>
              <a:gd name="connsiteY71" fmla="*/ 203200 h 6477000"/>
              <a:gd name="connsiteX72" fmla="*/ 4127500 w 5664200"/>
              <a:gd name="connsiteY72" fmla="*/ 88900 h 6477000"/>
              <a:gd name="connsiteX73" fmla="*/ 4038600 w 5664200"/>
              <a:gd name="connsiteY73" fmla="*/ 25400 h 6477000"/>
              <a:gd name="connsiteX74" fmla="*/ 3898900 w 5664200"/>
              <a:gd name="connsiteY74" fmla="*/ 0 h 6477000"/>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24100 w 5664200"/>
              <a:gd name="connsiteY39" fmla="*/ 5918200 h 6475494"/>
              <a:gd name="connsiteX40" fmla="*/ 2705100 w 5664200"/>
              <a:gd name="connsiteY40" fmla="*/ 6096000 h 6475494"/>
              <a:gd name="connsiteX41" fmla="*/ 3289300 w 5664200"/>
              <a:gd name="connsiteY41" fmla="*/ 6337300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24100 w 5664200"/>
              <a:gd name="connsiteY39" fmla="*/ 5918200 h 6475494"/>
              <a:gd name="connsiteX40" fmla="*/ 2705100 w 5664200"/>
              <a:gd name="connsiteY40" fmla="*/ 6096000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24100 w 5664200"/>
              <a:gd name="connsiteY39" fmla="*/ 5918200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616524 w 5664200"/>
              <a:gd name="connsiteY11" fmla="*/ 2123963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387411 w 5664200"/>
              <a:gd name="connsiteY14" fmla="*/ 2590199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18631 w 5664200"/>
              <a:gd name="connsiteY70" fmla="*/ 492139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13147 w 5664200"/>
              <a:gd name="connsiteY71" fmla="*/ 336727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5053230 w 5664200"/>
              <a:gd name="connsiteY47" fmla="*/ 562073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5053230 w 5664200"/>
              <a:gd name="connsiteY46" fmla="*/ 5931554 h 6475494"/>
              <a:gd name="connsiteX47" fmla="*/ 5053230 w 5664200"/>
              <a:gd name="connsiteY47" fmla="*/ 562073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76859 w 5664200"/>
              <a:gd name="connsiteY46" fmla="*/ 5931554 h 6475494"/>
              <a:gd name="connsiteX47" fmla="*/ 5053230 w 5664200"/>
              <a:gd name="connsiteY47" fmla="*/ 562073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664200" h="6475494">
                <a:moveTo>
                  <a:pt x="3898900" y="0"/>
                </a:moveTo>
                <a:lnTo>
                  <a:pt x="3403600" y="0"/>
                </a:lnTo>
                <a:lnTo>
                  <a:pt x="3073400" y="25400"/>
                </a:lnTo>
                <a:lnTo>
                  <a:pt x="2997200" y="127000"/>
                </a:lnTo>
                <a:lnTo>
                  <a:pt x="2832100" y="317500"/>
                </a:lnTo>
                <a:lnTo>
                  <a:pt x="2603500" y="495300"/>
                </a:lnTo>
                <a:lnTo>
                  <a:pt x="2476500" y="635000"/>
                </a:lnTo>
                <a:lnTo>
                  <a:pt x="2260600" y="1181100"/>
                </a:lnTo>
                <a:lnTo>
                  <a:pt x="2082800" y="1460500"/>
                </a:lnTo>
                <a:lnTo>
                  <a:pt x="1981200" y="1663700"/>
                </a:lnTo>
                <a:lnTo>
                  <a:pt x="1845638" y="1890845"/>
                </a:lnTo>
                <a:lnTo>
                  <a:pt x="1769267" y="2123963"/>
                </a:lnTo>
                <a:lnTo>
                  <a:pt x="1752600" y="2387600"/>
                </a:lnTo>
                <a:lnTo>
                  <a:pt x="1676400" y="2501900"/>
                </a:lnTo>
                <a:lnTo>
                  <a:pt x="1540153" y="2745610"/>
                </a:lnTo>
                <a:lnTo>
                  <a:pt x="1311040" y="2978728"/>
                </a:lnTo>
                <a:lnTo>
                  <a:pt x="1193800" y="3162300"/>
                </a:lnTo>
                <a:lnTo>
                  <a:pt x="1028700" y="3327400"/>
                </a:lnTo>
                <a:lnTo>
                  <a:pt x="787400" y="3594100"/>
                </a:lnTo>
                <a:lnTo>
                  <a:pt x="508000" y="3721100"/>
                </a:lnTo>
                <a:lnTo>
                  <a:pt x="355600" y="3924300"/>
                </a:lnTo>
                <a:lnTo>
                  <a:pt x="342900" y="4000500"/>
                </a:lnTo>
                <a:lnTo>
                  <a:pt x="0" y="4102100"/>
                </a:lnTo>
                <a:lnTo>
                  <a:pt x="101600" y="4318000"/>
                </a:lnTo>
                <a:lnTo>
                  <a:pt x="88900" y="4978400"/>
                </a:lnTo>
                <a:lnTo>
                  <a:pt x="203200" y="4991100"/>
                </a:lnTo>
                <a:lnTo>
                  <a:pt x="241300" y="4508500"/>
                </a:lnTo>
                <a:lnTo>
                  <a:pt x="228600" y="4305300"/>
                </a:lnTo>
                <a:lnTo>
                  <a:pt x="508000" y="4267200"/>
                </a:lnTo>
                <a:lnTo>
                  <a:pt x="660400" y="4356100"/>
                </a:lnTo>
                <a:lnTo>
                  <a:pt x="571500" y="4483100"/>
                </a:lnTo>
                <a:lnTo>
                  <a:pt x="698500" y="4851400"/>
                </a:lnTo>
                <a:lnTo>
                  <a:pt x="774700" y="5029200"/>
                </a:lnTo>
                <a:lnTo>
                  <a:pt x="1079500" y="5105400"/>
                </a:lnTo>
                <a:lnTo>
                  <a:pt x="1387411" y="5232200"/>
                </a:lnTo>
                <a:lnTo>
                  <a:pt x="1540153" y="5465318"/>
                </a:lnTo>
                <a:lnTo>
                  <a:pt x="1845638" y="5543024"/>
                </a:lnTo>
                <a:lnTo>
                  <a:pt x="1993900" y="5715000"/>
                </a:lnTo>
                <a:lnTo>
                  <a:pt x="2074752" y="5776142"/>
                </a:lnTo>
                <a:lnTo>
                  <a:pt x="2380237" y="5853848"/>
                </a:lnTo>
                <a:lnTo>
                  <a:pt x="2685722" y="6009259"/>
                </a:lnTo>
                <a:lnTo>
                  <a:pt x="3296692" y="6164671"/>
                </a:lnTo>
                <a:lnTo>
                  <a:pt x="3678548" y="6397789"/>
                </a:lnTo>
                <a:lnTo>
                  <a:pt x="3907662" y="6475494"/>
                </a:lnTo>
                <a:lnTo>
                  <a:pt x="4213147" y="6475494"/>
                </a:lnTo>
                <a:lnTo>
                  <a:pt x="4813300" y="6337300"/>
                </a:lnTo>
                <a:lnTo>
                  <a:pt x="4976859" y="5931554"/>
                </a:lnTo>
                <a:lnTo>
                  <a:pt x="5053230" y="5620730"/>
                </a:lnTo>
                <a:lnTo>
                  <a:pt x="4900488" y="5076788"/>
                </a:lnTo>
                <a:lnTo>
                  <a:pt x="4914900" y="4953000"/>
                </a:lnTo>
                <a:lnTo>
                  <a:pt x="5105400" y="4737100"/>
                </a:lnTo>
                <a:lnTo>
                  <a:pt x="5422900" y="4495800"/>
                </a:lnTo>
                <a:lnTo>
                  <a:pt x="5626100" y="4229100"/>
                </a:lnTo>
                <a:lnTo>
                  <a:pt x="5664200" y="4038600"/>
                </a:lnTo>
                <a:lnTo>
                  <a:pt x="5384800" y="3657600"/>
                </a:lnTo>
                <a:lnTo>
                  <a:pt x="5053230" y="3289552"/>
                </a:lnTo>
                <a:lnTo>
                  <a:pt x="4813300" y="3238500"/>
                </a:lnTo>
                <a:lnTo>
                  <a:pt x="4737100" y="3124200"/>
                </a:lnTo>
                <a:lnTo>
                  <a:pt x="4660900" y="2971800"/>
                </a:lnTo>
                <a:lnTo>
                  <a:pt x="4660900" y="2819400"/>
                </a:lnTo>
                <a:lnTo>
                  <a:pt x="4737100" y="2654300"/>
                </a:lnTo>
                <a:lnTo>
                  <a:pt x="5016500" y="2540000"/>
                </a:lnTo>
                <a:lnTo>
                  <a:pt x="5130800" y="2438400"/>
                </a:lnTo>
                <a:lnTo>
                  <a:pt x="5143500" y="2336800"/>
                </a:lnTo>
                <a:lnTo>
                  <a:pt x="5041900" y="1981200"/>
                </a:lnTo>
                <a:lnTo>
                  <a:pt x="4965700" y="1854200"/>
                </a:lnTo>
                <a:lnTo>
                  <a:pt x="4775200" y="1638300"/>
                </a:lnTo>
                <a:lnTo>
                  <a:pt x="4775200" y="1333500"/>
                </a:lnTo>
                <a:lnTo>
                  <a:pt x="4597400" y="876300"/>
                </a:lnTo>
                <a:lnTo>
                  <a:pt x="4595003" y="569844"/>
                </a:lnTo>
                <a:lnTo>
                  <a:pt x="4595003" y="414433"/>
                </a:lnTo>
                <a:lnTo>
                  <a:pt x="4289518" y="181315"/>
                </a:lnTo>
                <a:lnTo>
                  <a:pt x="4127500" y="88900"/>
                </a:lnTo>
                <a:lnTo>
                  <a:pt x="4038600" y="25400"/>
                </a:lnTo>
                <a:lnTo>
                  <a:pt x="3898900" y="0"/>
                </a:lnTo>
                <a:close/>
              </a:path>
            </a:pathLst>
          </a:custGeom>
          <a:noFill/>
          <a:ln w="57150">
            <a:solidFill>
              <a:srgbClr val="FF0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97"/>
          <p:cNvGrpSpPr/>
          <p:nvPr/>
        </p:nvGrpSpPr>
        <p:grpSpPr>
          <a:xfrm>
            <a:off x="0" y="5026223"/>
            <a:ext cx="6858000" cy="1755577"/>
            <a:chOff x="0" y="4953000"/>
            <a:chExt cx="6858000" cy="1755577"/>
          </a:xfrm>
        </p:grpSpPr>
        <p:grpSp>
          <p:nvGrpSpPr>
            <p:cNvPr id="39" name="Group 96"/>
            <p:cNvGrpSpPr/>
            <p:nvPr/>
          </p:nvGrpSpPr>
          <p:grpSpPr>
            <a:xfrm>
              <a:off x="0" y="4953000"/>
              <a:ext cx="3124200" cy="1752600"/>
              <a:chOff x="0" y="4876800"/>
              <a:chExt cx="3124200" cy="1752600"/>
            </a:xfrm>
          </p:grpSpPr>
          <p:pic>
            <p:nvPicPr>
              <p:cNvPr id="19483" name="Picture 27"/>
              <p:cNvPicPr>
                <a:picLocks noChangeAspect="1" noChangeArrowheads="1"/>
              </p:cNvPicPr>
              <p:nvPr/>
            </p:nvPicPr>
            <p:blipFill>
              <a:blip r:embed="rId25" cstate="print"/>
              <a:srcRect t="4167"/>
              <a:stretch>
                <a:fillRect/>
              </a:stretch>
            </p:blipFill>
            <p:spPr bwMode="auto">
              <a:xfrm>
                <a:off x="0" y="4876800"/>
                <a:ext cx="2552700" cy="1752600"/>
              </a:xfrm>
              <a:prstGeom prst="rect">
                <a:avLst/>
              </a:prstGeom>
              <a:noFill/>
              <a:ln w="9525">
                <a:noFill/>
                <a:miter lim="800000"/>
                <a:headEnd/>
                <a:tailEnd/>
              </a:ln>
            </p:spPr>
          </p:pic>
          <p:sp>
            <p:nvSpPr>
              <p:cNvPr id="96" name="Rectangle 95"/>
              <p:cNvSpPr/>
              <p:nvPr/>
            </p:nvSpPr>
            <p:spPr>
              <a:xfrm>
                <a:off x="2362200" y="5410200"/>
                <a:ext cx="7620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2514600" y="6400800"/>
              <a:ext cx="4343400" cy="307777"/>
            </a:xfrm>
            <a:prstGeom prst="rect">
              <a:avLst/>
            </a:prstGeom>
            <a:solidFill>
              <a:schemeClr val="bg1"/>
            </a:solidFill>
          </p:spPr>
          <p:txBody>
            <a:bodyPr wrap="square">
              <a:spAutoFit/>
            </a:bodyPr>
            <a:lstStyle/>
            <a:p>
              <a:r>
                <a:rPr lang="en-US" sz="1400" dirty="0" smtClean="0"/>
                <a:t>https://droughtmonitor.unl.edu/Maps/MapArchive.aspx</a:t>
              </a:r>
              <a:endParaRPr lang="en-US" sz="1400" dirty="0"/>
            </a:p>
          </p:txBody>
        </p:sp>
      </p:grpSp>
      <p:sp>
        <p:nvSpPr>
          <p:cNvPr id="100" name="TextBox 99"/>
          <p:cNvSpPr txBox="1"/>
          <p:nvPr/>
        </p:nvSpPr>
        <p:spPr>
          <a:xfrm>
            <a:off x="533400" y="838200"/>
            <a:ext cx="8305800" cy="1015663"/>
          </a:xfrm>
          <a:prstGeom prst="rect">
            <a:avLst/>
          </a:prstGeom>
          <a:solidFill>
            <a:srgbClr val="FFC000"/>
          </a:solidFill>
        </p:spPr>
        <p:txBody>
          <a:bodyPr wrap="square" rtlCol="0">
            <a:spAutoFit/>
          </a:bodyPr>
          <a:lstStyle/>
          <a:p>
            <a:pPr algn="ctr"/>
            <a:r>
              <a:rPr lang="en-US" sz="6000" b="1" dirty="0" smtClean="0"/>
              <a:t>So what does this tell us?</a:t>
            </a:r>
            <a:endParaRPr lang="en-US" sz="6000" b="1" dirty="0"/>
          </a:p>
        </p:txBody>
      </p:sp>
      <p:sp>
        <p:nvSpPr>
          <p:cNvPr id="101" name="TextBox 100"/>
          <p:cNvSpPr txBox="1"/>
          <p:nvPr/>
        </p:nvSpPr>
        <p:spPr>
          <a:xfrm>
            <a:off x="533400" y="1981200"/>
            <a:ext cx="8382000" cy="1323439"/>
          </a:xfrm>
          <a:prstGeom prst="rect">
            <a:avLst/>
          </a:prstGeom>
          <a:solidFill>
            <a:srgbClr val="FFC000"/>
          </a:solidFill>
        </p:spPr>
        <p:txBody>
          <a:bodyPr wrap="square" rtlCol="0">
            <a:spAutoFit/>
          </a:bodyPr>
          <a:lstStyle/>
          <a:p>
            <a:pPr algn="ctr"/>
            <a:r>
              <a:rPr lang="en-US" sz="4000" b="1" dirty="0" smtClean="0"/>
              <a:t>Changes have been going on but no obvious pattern – work is needed</a:t>
            </a:r>
            <a:endParaRPr lang="en-US" sz="4000" b="1" dirty="0"/>
          </a:p>
        </p:txBody>
      </p:sp>
      <p:sp>
        <p:nvSpPr>
          <p:cNvPr id="90" name="Rectangle 89"/>
          <p:cNvSpPr/>
          <p:nvPr/>
        </p:nvSpPr>
        <p:spPr>
          <a:xfrm>
            <a:off x="7924800" y="6172200"/>
            <a:ext cx="1219200" cy="685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0" y="4876800"/>
            <a:ext cx="2438400" cy="1981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1000"/>
                                        <p:tgtEl>
                                          <p:spTgt spid="38"/>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92"/>
                                        </p:tgtEl>
                                        <p:attrNameLst>
                                          <p:attrName>style.visibility</p:attrName>
                                        </p:attrNameLst>
                                      </p:cBhvr>
                                      <p:to>
                                        <p:strVal val="visible"/>
                                      </p:to>
                                    </p:set>
                                    <p:anim calcmode="lin" valueType="num">
                                      <p:cBhvr>
                                        <p:cTn id="10" dur="500" fill="hold"/>
                                        <p:tgtEl>
                                          <p:spTgt spid="92"/>
                                        </p:tgtEl>
                                        <p:attrNameLst>
                                          <p:attrName>ppt_w</p:attrName>
                                        </p:attrNameLst>
                                      </p:cBhvr>
                                      <p:tavLst>
                                        <p:tav tm="0">
                                          <p:val>
                                            <p:fltVal val="0"/>
                                          </p:val>
                                        </p:tav>
                                        <p:tav tm="100000">
                                          <p:val>
                                            <p:strVal val="#ppt_w"/>
                                          </p:val>
                                        </p:tav>
                                      </p:tavLst>
                                    </p:anim>
                                    <p:anim calcmode="lin" valueType="num">
                                      <p:cBhvr>
                                        <p:cTn id="11" dur="500" fill="hold"/>
                                        <p:tgtEl>
                                          <p:spTgt spid="92"/>
                                        </p:tgtEl>
                                        <p:attrNameLst>
                                          <p:attrName>ppt_h</p:attrName>
                                        </p:attrNameLst>
                                      </p:cBhvr>
                                      <p:tavLst>
                                        <p:tav tm="0">
                                          <p:val>
                                            <p:fltVal val="0"/>
                                          </p:val>
                                        </p:tav>
                                        <p:tav tm="100000">
                                          <p:val>
                                            <p:strVal val="#ppt_h"/>
                                          </p:val>
                                        </p:tav>
                                      </p:tavLst>
                                    </p:anim>
                                    <p:animEffect transition="in" filter="fade">
                                      <p:cBhvr>
                                        <p:cTn id="12" dur="500"/>
                                        <p:tgtEl>
                                          <p:spTgt spid="9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91"/>
                                        </p:tgtEl>
                                        <p:attrNameLst>
                                          <p:attrName>style.visibility</p:attrName>
                                        </p:attrNameLst>
                                      </p:cBhvr>
                                      <p:to>
                                        <p:strVal val="visible"/>
                                      </p:to>
                                    </p:set>
                                    <p:animEffect transition="in" filter="wipe(down)">
                                      <p:cBhvr>
                                        <p:cTn id="20" dur="580">
                                          <p:stCondLst>
                                            <p:cond delay="0"/>
                                          </p:stCondLst>
                                        </p:cTn>
                                        <p:tgtEl>
                                          <p:spTgt spid="91"/>
                                        </p:tgtEl>
                                      </p:cBhvr>
                                    </p:animEffect>
                                    <p:anim calcmode="lin" valueType="num">
                                      <p:cBhvr>
                                        <p:cTn id="21" dur="1822" tmFilter="0,0; 0.14,0.36; 0.43,0.73; 0.71,0.91; 1.0,1.0">
                                          <p:stCondLst>
                                            <p:cond delay="0"/>
                                          </p:stCondLst>
                                        </p:cTn>
                                        <p:tgtEl>
                                          <p:spTgt spid="91"/>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91"/>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91"/>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91"/>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91"/>
                                        </p:tgtEl>
                                        <p:attrNameLst>
                                          <p:attrName>ppt_y</p:attrName>
                                        </p:attrNameLst>
                                      </p:cBhvr>
                                      <p:tavLst>
                                        <p:tav tm="0" fmla="#ppt_y-sin(pi*$)/81">
                                          <p:val>
                                            <p:fltVal val="0"/>
                                          </p:val>
                                        </p:tav>
                                        <p:tav tm="100000">
                                          <p:val>
                                            <p:fltVal val="1"/>
                                          </p:val>
                                        </p:tav>
                                      </p:tavLst>
                                    </p:anim>
                                    <p:animScale>
                                      <p:cBhvr>
                                        <p:cTn id="26" dur="26">
                                          <p:stCondLst>
                                            <p:cond delay="650"/>
                                          </p:stCondLst>
                                        </p:cTn>
                                        <p:tgtEl>
                                          <p:spTgt spid="91"/>
                                        </p:tgtEl>
                                      </p:cBhvr>
                                      <p:to x="100000" y="60000"/>
                                    </p:animScale>
                                    <p:animScale>
                                      <p:cBhvr>
                                        <p:cTn id="27" dur="166" decel="50000">
                                          <p:stCondLst>
                                            <p:cond delay="676"/>
                                          </p:stCondLst>
                                        </p:cTn>
                                        <p:tgtEl>
                                          <p:spTgt spid="91"/>
                                        </p:tgtEl>
                                      </p:cBhvr>
                                      <p:to x="100000" y="100000"/>
                                    </p:animScale>
                                    <p:animScale>
                                      <p:cBhvr>
                                        <p:cTn id="28" dur="26">
                                          <p:stCondLst>
                                            <p:cond delay="1312"/>
                                          </p:stCondLst>
                                        </p:cTn>
                                        <p:tgtEl>
                                          <p:spTgt spid="91"/>
                                        </p:tgtEl>
                                      </p:cBhvr>
                                      <p:to x="100000" y="80000"/>
                                    </p:animScale>
                                    <p:animScale>
                                      <p:cBhvr>
                                        <p:cTn id="29" dur="166" decel="50000">
                                          <p:stCondLst>
                                            <p:cond delay="1338"/>
                                          </p:stCondLst>
                                        </p:cTn>
                                        <p:tgtEl>
                                          <p:spTgt spid="91"/>
                                        </p:tgtEl>
                                      </p:cBhvr>
                                      <p:to x="100000" y="100000"/>
                                    </p:animScale>
                                    <p:animScale>
                                      <p:cBhvr>
                                        <p:cTn id="30" dur="26">
                                          <p:stCondLst>
                                            <p:cond delay="1642"/>
                                          </p:stCondLst>
                                        </p:cTn>
                                        <p:tgtEl>
                                          <p:spTgt spid="91"/>
                                        </p:tgtEl>
                                      </p:cBhvr>
                                      <p:to x="100000" y="90000"/>
                                    </p:animScale>
                                    <p:animScale>
                                      <p:cBhvr>
                                        <p:cTn id="31" dur="166" decel="50000">
                                          <p:stCondLst>
                                            <p:cond delay="1668"/>
                                          </p:stCondLst>
                                        </p:cTn>
                                        <p:tgtEl>
                                          <p:spTgt spid="91"/>
                                        </p:tgtEl>
                                      </p:cBhvr>
                                      <p:to x="100000" y="100000"/>
                                    </p:animScale>
                                    <p:animScale>
                                      <p:cBhvr>
                                        <p:cTn id="32" dur="26">
                                          <p:stCondLst>
                                            <p:cond delay="1808"/>
                                          </p:stCondLst>
                                        </p:cTn>
                                        <p:tgtEl>
                                          <p:spTgt spid="91"/>
                                        </p:tgtEl>
                                      </p:cBhvr>
                                      <p:to x="100000" y="95000"/>
                                    </p:animScale>
                                    <p:animScale>
                                      <p:cBhvr>
                                        <p:cTn id="33" dur="166" decel="50000">
                                          <p:stCondLst>
                                            <p:cond delay="1834"/>
                                          </p:stCondLst>
                                        </p:cTn>
                                        <p:tgtEl>
                                          <p:spTgt spid="91"/>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2000"/>
                                        <p:tgtEl>
                                          <p:spTgt spid="91"/>
                                        </p:tgtEl>
                                      </p:cBhvr>
                                    </p:animEffect>
                                    <p:set>
                                      <p:cBhvr>
                                        <p:cTn id="38" dur="1" fill="hold">
                                          <p:stCondLst>
                                            <p:cond delay="1999"/>
                                          </p:stCondLst>
                                        </p:cTn>
                                        <p:tgtEl>
                                          <p:spTgt spid="91"/>
                                        </p:tgtEl>
                                        <p:attrNameLst>
                                          <p:attrName>style.visibility</p:attrName>
                                        </p:attrNameLst>
                                      </p:cBhvr>
                                      <p:to>
                                        <p:strVal val="hidden"/>
                                      </p:to>
                                    </p:set>
                                  </p:childTnLst>
                                </p:cTn>
                              </p:par>
                              <p:par>
                                <p:cTn id="39" presetID="26" presetClass="entr" presetSubtype="0" fill="hold" grpId="0" nodeType="withEffect">
                                  <p:stCondLst>
                                    <p:cond delay="0"/>
                                  </p:stCondLst>
                                  <p:childTnLst>
                                    <p:set>
                                      <p:cBhvr>
                                        <p:cTn id="40" dur="1" fill="hold">
                                          <p:stCondLst>
                                            <p:cond delay="0"/>
                                          </p:stCondLst>
                                        </p:cTn>
                                        <p:tgtEl>
                                          <p:spTgt spid="90"/>
                                        </p:tgtEl>
                                        <p:attrNameLst>
                                          <p:attrName>style.visibility</p:attrName>
                                        </p:attrNameLst>
                                      </p:cBhvr>
                                      <p:to>
                                        <p:strVal val="visible"/>
                                      </p:to>
                                    </p:set>
                                    <p:animEffect transition="in" filter="wipe(down)">
                                      <p:cBhvr>
                                        <p:cTn id="41" dur="580">
                                          <p:stCondLst>
                                            <p:cond delay="0"/>
                                          </p:stCondLst>
                                        </p:cTn>
                                        <p:tgtEl>
                                          <p:spTgt spid="90"/>
                                        </p:tgtEl>
                                      </p:cBhvr>
                                    </p:animEffect>
                                    <p:anim calcmode="lin" valueType="num">
                                      <p:cBhvr>
                                        <p:cTn id="42" dur="182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90"/>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90"/>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90"/>
                                        </p:tgtEl>
                                        <p:attrNameLst>
                                          <p:attrName>ppt_y</p:attrName>
                                        </p:attrNameLst>
                                      </p:cBhvr>
                                      <p:tavLst>
                                        <p:tav tm="0" fmla="#ppt_y-sin(pi*$)/81">
                                          <p:val>
                                            <p:fltVal val="0"/>
                                          </p:val>
                                        </p:tav>
                                        <p:tav tm="100000">
                                          <p:val>
                                            <p:fltVal val="1"/>
                                          </p:val>
                                        </p:tav>
                                      </p:tavLst>
                                    </p:anim>
                                    <p:animScale>
                                      <p:cBhvr>
                                        <p:cTn id="47" dur="26">
                                          <p:stCondLst>
                                            <p:cond delay="650"/>
                                          </p:stCondLst>
                                        </p:cTn>
                                        <p:tgtEl>
                                          <p:spTgt spid="90"/>
                                        </p:tgtEl>
                                      </p:cBhvr>
                                      <p:to x="100000" y="60000"/>
                                    </p:animScale>
                                    <p:animScale>
                                      <p:cBhvr>
                                        <p:cTn id="48" dur="166" decel="50000">
                                          <p:stCondLst>
                                            <p:cond delay="676"/>
                                          </p:stCondLst>
                                        </p:cTn>
                                        <p:tgtEl>
                                          <p:spTgt spid="90"/>
                                        </p:tgtEl>
                                      </p:cBhvr>
                                      <p:to x="100000" y="100000"/>
                                    </p:animScale>
                                    <p:animScale>
                                      <p:cBhvr>
                                        <p:cTn id="49" dur="26">
                                          <p:stCondLst>
                                            <p:cond delay="1312"/>
                                          </p:stCondLst>
                                        </p:cTn>
                                        <p:tgtEl>
                                          <p:spTgt spid="90"/>
                                        </p:tgtEl>
                                      </p:cBhvr>
                                      <p:to x="100000" y="80000"/>
                                    </p:animScale>
                                    <p:animScale>
                                      <p:cBhvr>
                                        <p:cTn id="50" dur="166" decel="50000">
                                          <p:stCondLst>
                                            <p:cond delay="1338"/>
                                          </p:stCondLst>
                                        </p:cTn>
                                        <p:tgtEl>
                                          <p:spTgt spid="90"/>
                                        </p:tgtEl>
                                      </p:cBhvr>
                                      <p:to x="100000" y="100000"/>
                                    </p:animScale>
                                    <p:animScale>
                                      <p:cBhvr>
                                        <p:cTn id="51" dur="26">
                                          <p:stCondLst>
                                            <p:cond delay="1642"/>
                                          </p:stCondLst>
                                        </p:cTn>
                                        <p:tgtEl>
                                          <p:spTgt spid="90"/>
                                        </p:tgtEl>
                                      </p:cBhvr>
                                      <p:to x="100000" y="90000"/>
                                    </p:animScale>
                                    <p:animScale>
                                      <p:cBhvr>
                                        <p:cTn id="52" dur="166" decel="50000">
                                          <p:stCondLst>
                                            <p:cond delay="1668"/>
                                          </p:stCondLst>
                                        </p:cTn>
                                        <p:tgtEl>
                                          <p:spTgt spid="90"/>
                                        </p:tgtEl>
                                      </p:cBhvr>
                                      <p:to x="100000" y="100000"/>
                                    </p:animScale>
                                    <p:animScale>
                                      <p:cBhvr>
                                        <p:cTn id="53" dur="26">
                                          <p:stCondLst>
                                            <p:cond delay="1808"/>
                                          </p:stCondLst>
                                        </p:cTn>
                                        <p:tgtEl>
                                          <p:spTgt spid="90"/>
                                        </p:tgtEl>
                                      </p:cBhvr>
                                      <p:to x="100000" y="95000"/>
                                    </p:animScale>
                                    <p:animScale>
                                      <p:cBhvr>
                                        <p:cTn id="54" dur="166" decel="50000">
                                          <p:stCondLst>
                                            <p:cond delay="1834"/>
                                          </p:stCondLst>
                                        </p:cTn>
                                        <p:tgtEl>
                                          <p:spTgt spid="90"/>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2000"/>
                                        <p:tgtEl>
                                          <p:spTgt spid="4"/>
                                        </p:tgtEl>
                                      </p:cBhvr>
                                    </p:animEffect>
                                  </p:childTnLst>
                                </p:cTn>
                              </p:par>
                            </p:childTnLst>
                          </p:cTn>
                        </p:par>
                        <p:par>
                          <p:cTn id="60" fill="hold">
                            <p:stCondLst>
                              <p:cond delay="2000"/>
                            </p:stCondLst>
                            <p:childTnLst>
                              <p:par>
                                <p:cTn id="61" presetID="10" presetClass="entr" presetSubtype="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2000"/>
                                        <p:tgtEl>
                                          <p:spTgt spid="6"/>
                                        </p:tgtEl>
                                      </p:cBhvr>
                                    </p:animEffect>
                                  </p:childTnLst>
                                </p:cTn>
                              </p:par>
                            </p:childTnLst>
                          </p:cTn>
                        </p:par>
                        <p:par>
                          <p:cTn id="64" fill="hold">
                            <p:stCondLst>
                              <p:cond delay="4000"/>
                            </p:stCondLst>
                            <p:childTnLst>
                              <p:par>
                                <p:cTn id="65" presetID="10" presetClass="entr" presetSubtype="0" fill="hold" nodeType="after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2000"/>
                                        <p:tgtEl>
                                          <p:spTgt spid="7"/>
                                        </p:tgtEl>
                                      </p:cBhvr>
                                    </p:animEffect>
                                  </p:childTnLst>
                                </p:cTn>
                              </p:par>
                            </p:childTnLst>
                          </p:cTn>
                        </p:par>
                        <p:par>
                          <p:cTn id="68" fill="hold">
                            <p:stCondLst>
                              <p:cond delay="6000"/>
                            </p:stCondLst>
                            <p:childTnLst>
                              <p:par>
                                <p:cTn id="69" presetID="10" presetClass="entr" presetSubtype="0" fill="hold" nodeType="after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2000"/>
                                        <p:tgtEl>
                                          <p:spTgt spid="10"/>
                                        </p:tgtEl>
                                      </p:cBhvr>
                                    </p:animEffect>
                                  </p:childTnLst>
                                </p:cTn>
                              </p:par>
                            </p:childTnLst>
                          </p:cTn>
                        </p:par>
                        <p:par>
                          <p:cTn id="72" fill="hold">
                            <p:stCondLst>
                              <p:cond delay="8000"/>
                            </p:stCondLst>
                            <p:childTnLst>
                              <p:par>
                                <p:cTn id="73" presetID="10" presetClass="entr" presetSubtype="0" fill="hold" nodeType="after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fade">
                                      <p:cBhvr>
                                        <p:cTn id="75" dur="2000"/>
                                        <p:tgtEl>
                                          <p:spTgt spid="11"/>
                                        </p:tgtEl>
                                      </p:cBhvr>
                                    </p:animEffect>
                                  </p:childTnLst>
                                </p:cTn>
                              </p:par>
                            </p:childTnLst>
                          </p:cTn>
                        </p:par>
                        <p:par>
                          <p:cTn id="76" fill="hold">
                            <p:stCondLst>
                              <p:cond delay="10000"/>
                            </p:stCondLst>
                            <p:childTnLst>
                              <p:par>
                                <p:cTn id="77" presetID="10" presetClass="entr" presetSubtype="0" fill="hold" nodeType="after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fade">
                                      <p:cBhvr>
                                        <p:cTn id="79" dur="2000"/>
                                        <p:tgtEl>
                                          <p:spTgt spid="13"/>
                                        </p:tgtEl>
                                      </p:cBhvr>
                                    </p:animEffect>
                                  </p:childTnLst>
                                </p:cTn>
                              </p:par>
                            </p:childTnLst>
                          </p:cTn>
                        </p:par>
                        <p:par>
                          <p:cTn id="80" fill="hold">
                            <p:stCondLst>
                              <p:cond delay="12000"/>
                            </p:stCondLst>
                            <p:childTnLst>
                              <p:par>
                                <p:cTn id="81" presetID="10" presetClass="entr" presetSubtype="0" fill="hold" nodeType="after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fade">
                                      <p:cBhvr>
                                        <p:cTn id="83" dur="2000"/>
                                        <p:tgtEl>
                                          <p:spTgt spid="14"/>
                                        </p:tgtEl>
                                      </p:cBhvr>
                                    </p:animEffect>
                                  </p:childTnLst>
                                </p:cTn>
                              </p:par>
                            </p:childTnLst>
                          </p:cTn>
                        </p:par>
                        <p:par>
                          <p:cTn id="84" fill="hold">
                            <p:stCondLst>
                              <p:cond delay="14000"/>
                            </p:stCondLst>
                            <p:childTnLst>
                              <p:par>
                                <p:cTn id="85" presetID="10" presetClass="entr" presetSubtype="0" fill="hold" nodeType="after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fade">
                                      <p:cBhvr>
                                        <p:cTn id="87" dur="2000"/>
                                        <p:tgtEl>
                                          <p:spTgt spid="15"/>
                                        </p:tgtEl>
                                      </p:cBhvr>
                                    </p:animEffect>
                                  </p:childTnLst>
                                </p:cTn>
                              </p:par>
                            </p:childTnLst>
                          </p:cTn>
                        </p:par>
                        <p:par>
                          <p:cTn id="88" fill="hold">
                            <p:stCondLst>
                              <p:cond delay="16000"/>
                            </p:stCondLst>
                            <p:childTnLst>
                              <p:par>
                                <p:cTn id="89" presetID="10" presetClass="entr" presetSubtype="0" fill="hold" nodeType="after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fade">
                                      <p:cBhvr>
                                        <p:cTn id="91" dur="2000"/>
                                        <p:tgtEl>
                                          <p:spTgt spid="17"/>
                                        </p:tgtEl>
                                      </p:cBhvr>
                                    </p:animEffect>
                                  </p:childTnLst>
                                </p:cTn>
                              </p:par>
                            </p:childTnLst>
                          </p:cTn>
                        </p:par>
                        <p:par>
                          <p:cTn id="92" fill="hold">
                            <p:stCondLst>
                              <p:cond delay="18000"/>
                            </p:stCondLst>
                            <p:childTnLst>
                              <p:par>
                                <p:cTn id="93" presetID="10" presetClass="entr" presetSubtype="0" fill="hold" nodeType="after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fade">
                                      <p:cBhvr>
                                        <p:cTn id="95" dur="2000"/>
                                        <p:tgtEl>
                                          <p:spTgt spid="18"/>
                                        </p:tgtEl>
                                      </p:cBhvr>
                                    </p:animEffect>
                                  </p:childTnLst>
                                </p:cTn>
                              </p:par>
                            </p:childTnLst>
                          </p:cTn>
                        </p:par>
                        <p:par>
                          <p:cTn id="96" fill="hold">
                            <p:stCondLst>
                              <p:cond delay="20000"/>
                            </p:stCondLst>
                            <p:childTnLst>
                              <p:par>
                                <p:cTn id="97" presetID="10" presetClass="entr" presetSubtype="0" fill="hold" nodeType="afterEffect">
                                  <p:stCondLst>
                                    <p:cond delay="0"/>
                                  </p:stCondLst>
                                  <p:childTnLst>
                                    <p:set>
                                      <p:cBhvr>
                                        <p:cTn id="98" dur="1" fill="hold">
                                          <p:stCondLst>
                                            <p:cond delay="0"/>
                                          </p:stCondLst>
                                        </p:cTn>
                                        <p:tgtEl>
                                          <p:spTgt spid="20"/>
                                        </p:tgtEl>
                                        <p:attrNameLst>
                                          <p:attrName>style.visibility</p:attrName>
                                        </p:attrNameLst>
                                      </p:cBhvr>
                                      <p:to>
                                        <p:strVal val="visible"/>
                                      </p:to>
                                    </p:set>
                                    <p:animEffect transition="in" filter="fade">
                                      <p:cBhvr>
                                        <p:cTn id="99" dur="2000"/>
                                        <p:tgtEl>
                                          <p:spTgt spid="20"/>
                                        </p:tgtEl>
                                      </p:cBhvr>
                                    </p:animEffect>
                                  </p:childTnLst>
                                </p:cTn>
                              </p:par>
                            </p:childTnLst>
                          </p:cTn>
                        </p:par>
                        <p:par>
                          <p:cTn id="100" fill="hold">
                            <p:stCondLst>
                              <p:cond delay="22000"/>
                            </p:stCondLst>
                            <p:childTnLst>
                              <p:par>
                                <p:cTn id="101" presetID="10" presetClass="entr" presetSubtype="0" fill="hold" nodeType="afterEffect">
                                  <p:stCondLst>
                                    <p:cond delay="0"/>
                                  </p:stCondLst>
                                  <p:childTnLst>
                                    <p:set>
                                      <p:cBhvr>
                                        <p:cTn id="102" dur="1" fill="hold">
                                          <p:stCondLst>
                                            <p:cond delay="0"/>
                                          </p:stCondLst>
                                        </p:cTn>
                                        <p:tgtEl>
                                          <p:spTgt spid="21"/>
                                        </p:tgtEl>
                                        <p:attrNameLst>
                                          <p:attrName>style.visibility</p:attrName>
                                        </p:attrNameLst>
                                      </p:cBhvr>
                                      <p:to>
                                        <p:strVal val="visible"/>
                                      </p:to>
                                    </p:set>
                                    <p:animEffect transition="in" filter="fade">
                                      <p:cBhvr>
                                        <p:cTn id="103" dur="2000"/>
                                        <p:tgtEl>
                                          <p:spTgt spid="21"/>
                                        </p:tgtEl>
                                      </p:cBhvr>
                                    </p:animEffect>
                                  </p:childTnLst>
                                </p:cTn>
                              </p:par>
                            </p:childTnLst>
                          </p:cTn>
                        </p:par>
                        <p:par>
                          <p:cTn id="104" fill="hold">
                            <p:stCondLst>
                              <p:cond delay="24000"/>
                            </p:stCondLst>
                            <p:childTnLst>
                              <p:par>
                                <p:cTn id="105" presetID="10" presetClass="entr" presetSubtype="0" fill="hold" nodeType="after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fade">
                                      <p:cBhvr>
                                        <p:cTn id="107" dur="2000"/>
                                        <p:tgtEl>
                                          <p:spTgt spid="23"/>
                                        </p:tgtEl>
                                      </p:cBhvr>
                                    </p:animEffect>
                                  </p:childTnLst>
                                </p:cTn>
                              </p:par>
                            </p:childTnLst>
                          </p:cTn>
                        </p:par>
                        <p:par>
                          <p:cTn id="108" fill="hold">
                            <p:stCondLst>
                              <p:cond delay="26000"/>
                            </p:stCondLst>
                            <p:childTnLst>
                              <p:par>
                                <p:cTn id="109" presetID="10" presetClass="entr" presetSubtype="0" fill="hold" nodeType="afterEffect">
                                  <p:stCondLst>
                                    <p:cond delay="0"/>
                                  </p:stCondLst>
                                  <p:childTnLst>
                                    <p:set>
                                      <p:cBhvr>
                                        <p:cTn id="110" dur="1" fill="hold">
                                          <p:stCondLst>
                                            <p:cond delay="0"/>
                                          </p:stCondLst>
                                        </p:cTn>
                                        <p:tgtEl>
                                          <p:spTgt spid="24"/>
                                        </p:tgtEl>
                                        <p:attrNameLst>
                                          <p:attrName>style.visibility</p:attrName>
                                        </p:attrNameLst>
                                      </p:cBhvr>
                                      <p:to>
                                        <p:strVal val="visible"/>
                                      </p:to>
                                    </p:set>
                                    <p:animEffect transition="in" filter="fade">
                                      <p:cBhvr>
                                        <p:cTn id="111" dur="2000"/>
                                        <p:tgtEl>
                                          <p:spTgt spid="24"/>
                                        </p:tgtEl>
                                      </p:cBhvr>
                                    </p:animEffect>
                                  </p:childTnLst>
                                </p:cTn>
                              </p:par>
                            </p:childTnLst>
                          </p:cTn>
                        </p:par>
                        <p:par>
                          <p:cTn id="112" fill="hold">
                            <p:stCondLst>
                              <p:cond delay="28000"/>
                            </p:stCondLst>
                            <p:childTnLst>
                              <p:par>
                                <p:cTn id="113" presetID="10" presetClass="entr" presetSubtype="0" fill="hold" nodeType="afterEffect">
                                  <p:stCondLst>
                                    <p:cond delay="0"/>
                                  </p:stCondLst>
                                  <p:childTnLst>
                                    <p:set>
                                      <p:cBhvr>
                                        <p:cTn id="114" dur="1" fill="hold">
                                          <p:stCondLst>
                                            <p:cond delay="0"/>
                                          </p:stCondLst>
                                        </p:cTn>
                                        <p:tgtEl>
                                          <p:spTgt spid="26"/>
                                        </p:tgtEl>
                                        <p:attrNameLst>
                                          <p:attrName>style.visibility</p:attrName>
                                        </p:attrNameLst>
                                      </p:cBhvr>
                                      <p:to>
                                        <p:strVal val="visible"/>
                                      </p:to>
                                    </p:set>
                                    <p:animEffect transition="in" filter="fade">
                                      <p:cBhvr>
                                        <p:cTn id="115" dur="2000"/>
                                        <p:tgtEl>
                                          <p:spTgt spid="26"/>
                                        </p:tgtEl>
                                      </p:cBhvr>
                                    </p:animEffect>
                                  </p:childTnLst>
                                </p:cTn>
                              </p:par>
                            </p:childTnLst>
                          </p:cTn>
                        </p:par>
                        <p:par>
                          <p:cTn id="116" fill="hold">
                            <p:stCondLst>
                              <p:cond delay="30000"/>
                            </p:stCondLst>
                            <p:childTnLst>
                              <p:par>
                                <p:cTn id="117" presetID="10" presetClass="entr" presetSubtype="0" fill="hold" nodeType="afterEffect">
                                  <p:stCondLst>
                                    <p:cond delay="0"/>
                                  </p:stCondLst>
                                  <p:childTnLst>
                                    <p:set>
                                      <p:cBhvr>
                                        <p:cTn id="118" dur="1" fill="hold">
                                          <p:stCondLst>
                                            <p:cond delay="0"/>
                                          </p:stCondLst>
                                        </p:cTn>
                                        <p:tgtEl>
                                          <p:spTgt spid="27"/>
                                        </p:tgtEl>
                                        <p:attrNameLst>
                                          <p:attrName>style.visibility</p:attrName>
                                        </p:attrNameLst>
                                      </p:cBhvr>
                                      <p:to>
                                        <p:strVal val="visible"/>
                                      </p:to>
                                    </p:set>
                                    <p:animEffect transition="in" filter="fade">
                                      <p:cBhvr>
                                        <p:cTn id="119" dur="2000"/>
                                        <p:tgtEl>
                                          <p:spTgt spid="27"/>
                                        </p:tgtEl>
                                      </p:cBhvr>
                                    </p:animEffect>
                                  </p:childTnLst>
                                </p:cTn>
                              </p:par>
                            </p:childTnLst>
                          </p:cTn>
                        </p:par>
                        <p:par>
                          <p:cTn id="120" fill="hold">
                            <p:stCondLst>
                              <p:cond delay="32000"/>
                            </p:stCondLst>
                            <p:childTnLst>
                              <p:par>
                                <p:cTn id="121" presetID="10" presetClass="entr" presetSubtype="0" fill="hold" nodeType="afterEffect">
                                  <p:stCondLst>
                                    <p:cond delay="0"/>
                                  </p:stCondLst>
                                  <p:childTnLst>
                                    <p:set>
                                      <p:cBhvr>
                                        <p:cTn id="122" dur="1" fill="hold">
                                          <p:stCondLst>
                                            <p:cond delay="0"/>
                                          </p:stCondLst>
                                        </p:cTn>
                                        <p:tgtEl>
                                          <p:spTgt spid="29"/>
                                        </p:tgtEl>
                                        <p:attrNameLst>
                                          <p:attrName>style.visibility</p:attrName>
                                        </p:attrNameLst>
                                      </p:cBhvr>
                                      <p:to>
                                        <p:strVal val="visible"/>
                                      </p:to>
                                    </p:set>
                                    <p:animEffect transition="in" filter="fade">
                                      <p:cBhvr>
                                        <p:cTn id="123" dur="2000"/>
                                        <p:tgtEl>
                                          <p:spTgt spid="29"/>
                                        </p:tgtEl>
                                      </p:cBhvr>
                                    </p:animEffect>
                                  </p:childTnLst>
                                </p:cTn>
                              </p:par>
                            </p:childTnLst>
                          </p:cTn>
                        </p:par>
                        <p:par>
                          <p:cTn id="124" fill="hold">
                            <p:stCondLst>
                              <p:cond delay="34000"/>
                            </p:stCondLst>
                            <p:childTnLst>
                              <p:par>
                                <p:cTn id="125" presetID="10" presetClass="entr" presetSubtype="0" fill="hold" nodeType="afterEffect">
                                  <p:stCondLst>
                                    <p:cond delay="0"/>
                                  </p:stCondLst>
                                  <p:childTnLst>
                                    <p:set>
                                      <p:cBhvr>
                                        <p:cTn id="126" dur="1" fill="hold">
                                          <p:stCondLst>
                                            <p:cond delay="0"/>
                                          </p:stCondLst>
                                        </p:cTn>
                                        <p:tgtEl>
                                          <p:spTgt spid="30"/>
                                        </p:tgtEl>
                                        <p:attrNameLst>
                                          <p:attrName>style.visibility</p:attrName>
                                        </p:attrNameLst>
                                      </p:cBhvr>
                                      <p:to>
                                        <p:strVal val="visible"/>
                                      </p:to>
                                    </p:set>
                                    <p:animEffect transition="in" filter="fade">
                                      <p:cBhvr>
                                        <p:cTn id="127" dur="2000"/>
                                        <p:tgtEl>
                                          <p:spTgt spid="30"/>
                                        </p:tgtEl>
                                      </p:cBhvr>
                                    </p:animEffect>
                                  </p:childTnLst>
                                </p:cTn>
                              </p:par>
                            </p:childTnLst>
                          </p:cTn>
                        </p:par>
                        <p:par>
                          <p:cTn id="128" fill="hold">
                            <p:stCondLst>
                              <p:cond delay="36000"/>
                            </p:stCondLst>
                            <p:childTnLst>
                              <p:par>
                                <p:cTn id="129" presetID="10" presetClass="entr" presetSubtype="0" fill="hold" nodeType="afterEffect">
                                  <p:stCondLst>
                                    <p:cond delay="0"/>
                                  </p:stCondLst>
                                  <p:childTnLst>
                                    <p:set>
                                      <p:cBhvr>
                                        <p:cTn id="130" dur="1" fill="hold">
                                          <p:stCondLst>
                                            <p:cond delay="0"/>
                                          </p:stCondLst>
                                        </p:cTn>
                                        <p:tgtEl>
                                          <p:spTgt spid="32"/>
                                        </p:tgtEl>
                                        <p:attrNameLst>
                                          <p:attrName>style.visibility</p:attrName>
                                        </p:attrNameLst>
                                      </p:cBhvr>
                                      <p:to>
                                        <p:strVal val="visible"/>
                                      </p:to>
                                    </p:set>
                                    <p:animEffect transition="in" filter="fade">
                                      <p:cBhvr>
                                        <p:cTn id="131" dur="2000"/>
                                        <p:tgtEl>
                                          <p:spTgt spid="32"/>
                                        </p:tgtEl>
                                      </p:cBhvr>
                                    </p:animEffect>
                                  </p:childTnLst>
                                </p:cTn>
                              </p:par>
                            </p:childTnLst>
                          </p:cTn>
                        </p:par>
                        <p:par>
                          <p:cTn id="132" fill="hold">
                            <p:stCondLst>
                              <p:cond delay="38000"/>
                            </p:stCondLst>
                            <p:childTnLst>
                              <p:par>
                                <p:cTn id="133" presetID="10" presetClass="entr" presetSubtype="0" fill="hold" nodeType="afterEffect">
                                  <p:stCondLst>
                                    <p:cond delay="0"/>
                                  </p:stCondLst>
                                  <p:childTnLst>
                                    <p:set>
                                      <p:cBhvr>
                                        <p:cTn id="134" dur="1" fill="hold">
                                          <p:stCondLst>
                                            <p:cond delay="0"/>
                                          </p:stCondLst>
                                        </p:cTn>
                                        <p:tgtEl>
                                          <p:spTgt spid="33"/>
                                        </p:tgtEl>
                                        <p:attrNameLst>
                                          <p:attrName>style.visibility</p:attrName>
                                        </p:attrNameLst>
                                      </p:cBhvr>
                                      <p:to>
                                        <p:strVal val="visible"/>
                                      </p:to>
                                    </p:set>
                                    <p:animEffect transition="in" filter="fade">
                                      <p:cBhvr>
                                        <p:cTn id="135" dur="2000"/>
                                        <p:tgtEl>
                                          <p:spTgt spid="33"/>
                                        </p:tgtEl>
                                      </p:cBhvr>
                                    </p:animEffect>
                                  </p:childTnLst>
                                </p:cTn>
                              </p:par>
                            </p:childTnLst>
                          </p:cTn>
                        </p:par>
                        <p:par>
                          <p:cTn id="136" fill="hold">
                            <p:stCondLst>
                              <p:cond delay="40000"/>
                            </p:stCondLst>
                            <p:childTnLst>
                              <p:par>
                                <p:cTn id="137" presetID="10" presetClass="entr" presetSubtype="0" fill="hold" nodeType="afterEffect">
                                  <p:stCondLst>
                                    <p:cond delay="0"/>
                                  </p:stCondLst>
                                  <p:childTnLst>
                                    <p:set>
                                      <p:cBhvr>
                                        <p:cTn id="138" dur="1" fill="hold">
                                          <p:stCondLst>
                                            <p:cond delay="0"/>
                                          </p:stCondLst>
                                        </p:cTn>
                                        <p:tgtEl>
                                          <p:spTgt spid="35"/>
                                        </p:tgtEl>
                                        <p:attrNameLst>
                                          <p:attrName>style.visibility</p:attrName>
                                        </p:attrNameLst>
                                      </p:cBhvr>
                                      <p:to>
                                        <p:strVal val="visible"/>
                                      </p:to>
                                    </p:set>
                                    <p:animEffect transition="in" filter="fade">
                                      <p:cBhvr>
                                        <p:cTn id="139" dur="2000"/>
                                        <p:tgtEl>
                                          <p:spTgt spid="35"/>
                                        </p:tgtEl>
                                      </p:cBhvr>
                                    </p:animEffect>
                                  </p:childTnLst>
                                </p:cTn>
                              </p:par>
                            </p:childTnLst>
                          </p:cTn>
                        </p:par>
                        <p:par>
                          <p:cTn id="140" fill="hold">
                            <p:stCondLst>
                              <p:cond delay="42000"/>
                            </p:stCondLst>
                            <p:childTnLst>
                              <p:par>
                                <p:cTn id="141" presetID="10" presetClass="entr" presetSubtype="0" fill="hold" nodeType="afterEffect">
                                  <p:stCondLst>
                                    <p:cond delay="0"/>
                                  </p:stCondLst>
                                  <p:childTnLst>
                                    <p:set>
                                      <p:cBhvr>
                                        <p:cTn id="142" dur="1" fill="hold">
                                          <p:stCondLst>
                                            <p:cond delay="0"/>
                                          </p:stCondLst>
                                        </p:cTn>
                                        <p:tgtEl>
                                          <p:spTgt spid="36"/>
                                        </p:tgtEl>
                                        <p:attrNameLst>
                                          <p:attrName>style.visibility</p:attrName>
                                        </p:attrNameLst>
                                      </p:cBhvr>
                                      <p:to>
                                        <p:strVal val="visible"/>
                                      </p:to>
                                    </p:set>
                                    <p:animEffect transition="in" filter="fade">
                                      <p:cBhvr>
                                        <p:cTn id="143" dur="2000"/>
                                        <p:tgtEl>
                                          <p:spTgt spid="36"/>
                                        </p:tgtEl>
                                      </p:cBhvr>
                                    </p:animEffect>
                                  </p:childTnLst>
                                </p:cTn>
                              </p:par>
                            </p:childTnLst>
                          </p:cTn>
                        </p:par>
                      </p:childTnLst>
                    </p:cTn>
                  </p:par>
                  <p:par>
                    <p:cTn id="144" fill="hold">
                      <p:stCondLst>
                        <p:cond delay="indefinite"/>
                      </p:stCondLst>
                      <p:childTnLst>
                        <p:par>
                          <p:cTn id="145" fill="hold">
                            <p:stCondLst>
                              <p:cond delay="0"/>
                            </p:stCondLst>
                            <p:childTnLst>
                              <p:par>
                                <p:cTn id="146" presetID="53" presetClass="entr" presetSubtype="0" fill="hold" grpId="0" nodeType="clickEffect">
                                  <p:stCondLst>
                                    <p:cond delay="0"/>
                                  </p:stCondLst>
                                  <p:childTnLst>
                                    <p:set>
                                      <p:cBhvr>
                                        <p:cTn id="147" dur="1" fill="hold">
                                          <p:stCondLst>
                                            <p:cond delay="0"/>
                                          </p:stCondLst>
                                        </p:cTn>
                                        <p:tgtEl>
                                          <p:spTgt spid="100"/>
                                        </p:tgtEl>
                                        <p:attrNameLst>
                                          <p:attrName>style.visibility</p:attrName>
                                        </p:attrNameLst>
                                      </p:cBhvr>
                                      <p:to>
                                        <p:strVal val="visible"/>
                                      </p:to>
                                    </p:set>
                                    <p:anim calcmode="lin" valueType="num">
                                      <p:cBhvr>
                                        <p:cTn id="148" dur="500" fill="hold"/>
                                        <p:tgtEl>
                                          <p:spTgt spid="100"/>
                                        </p:tgtEl>
                                        <p:attrNameLst>
                                          <p:attrName>ppt_w</p:attrName>
                                        </p:attrNameLst>
                                      </p:cBhvr>
                                      <p:tavLst>
                                        <p:tav tm="0">
                                          <p:val>
                                            <p:fltVal val="0"/>
                                          </p:val>
                                        </p:tav>
                                        <p:tav tm="100000">
                                          <p:val>
                                            <p:strVal val="#ppt_w"/>
                                          </p:val>
                                        </p:tav>
                                      </p:tavLst>
                                    </p:anim>
                                    <p:anim calcmode="lin" valueType="num">
                                      <p:cBhvr>
                                        <p:cTn id="149" dur="500" fill="hold"/>
                                        <p:tgtEl>
                                          <p:spTgt spid="100"/>
                                        </p:tgtEl>
                                        <p:attrNameLst>
                                          <p:attrName>ppt_h</p:attrName>
                                        </p:attrNameLst>
                                      </p:cBhvr>
                                      <p:tavLst>
                                        <p:tav tm="0">
                                          <p:val>
                                            <p:fltVal val="0"/>
                                          </p:val>
                                        </p:tav>
                                        <p:tav tm="100000">
                                          <p:val>
                                            <p:strVal val="#ppt_h"/>
                                          </p:val>
                                        </p:tav>
                                      </p:tavLst>
                                    </p:anim>
                                    <p:animEffect transition="in" filter="fade">
                                      <p:cBhvr>
                                        <p:cTn id="150" dur="500"/>
                                        <p:tgtEl>
                                          <p:spTgt spid="100"/>
                                        </p:tgtEl>
                                      </p:cBhvr>
                                    </p:animEffect>
                                  </p:childTnLst>
                                </p:cTn>
                              </p:par>
                            </p:childTnLst>
                          </p:cTn>
                        </p:par>
                      </p:childTnLst>
                    </p:cTn>
                  </p:par>
                  <p:par>
                    <p:cTn id="151" fill="hold">
                      <p:stCondLst>
                        <p:cond delay="indefinite"/>
                      </p:stCondLst>
                      <p:childTnLst>
                        <p:par>
                          <p:cTn id="152" fill="hold">
                            <p:stCondLst>
                              <p:cond delay="0"/>
                            </p:stCondLst>
                            <p:childTnLst>
                              <p:par>
                                <p:cTn id="153" presetID="53" presetClass="entr" presetSubtype="0" fill="hold" grpId="0" nodeType="clickEffect">
                                  <p:stCondLst>
                                    <p:cond delay="0"/>
                                  </p:stCondLst>
                                  <p:childTnLst>
                                    <p:set>
                                      <p:cBhvr>
                                        <p:cTn id="154" dur="1" fill="hold">
                                          <p:stCondLst>
                                            <p:cond delay="0"/>
                                          </p:stCondLst>
                                        </p:cTn>
                                        <p:tgtEl>
                                          <p:spTgt spid="101"/>
                                        </p:tgtEl>
                                        <p:attrNameLst>
                                          <p:attrName>style.visibility</p:attrName>
                                        </p:attrNameLst>
                                      </p:cBhvr>
                                      <p:to>
                                        <p:strVal val="visible"/>
                                      </p:to>
                                    </p:set>
                                    <p:anim calcmode="lin" valueType="num">
                                      <p:cBhvr>
                                        <p:cTn id="155" dur="500" fill="hold"/>
                                        <p:tgtEl>
                                          <p:spTgt spid="101"/>
                                        </p:tgtEl>
                                        <p:attrNameLst>
                                          <p:attrName>ppt_w</p:attrName>
                                        </p:attrNameLst>
                                      </p:cBhvr>
                                      <p:tavLst>
                                        <p:tav tm="0">
                                          <p:val>
                                            <p:fltVal val="0"/>
                                          </p:val>
                                        </p:tav>
                                        <p:tav tm="100000">
                                          <p:val>
                                            <p:strVal val="#ppt_w"/>
                                          </p:val>
                                        </p:tav>
                                      </p:tavLst>
                                    </p:anim>
                                    <p:anim calcmode="lin" valueType="num">
                                      <p:cBhvr>
                                        <p:cTn id="156" dur="500" fill="hold"/>
                                        <p:tgtEl>
                                          <p:spTgt spid="101"/>
                                        </p:tgtEl>
                                        <p:attrNameLst>
                                          <p:attrName>ppt_h</p:attrName>
                                        </p:attrNameLst>
                                      </p:cBhvr>
                                      <p:tavLst>
                                        <p:tav tm="0">
                                          <p:val>
                                            <p:fltVal val="0"/>
                                          </p:val>
                                        </p:tav>
                                        <p:tav tm="100000">
                                          <p:val>
                                            <p:strVal val="#ppt_h"/>
                                          </p:val>
                                        </p:tav>
                                      </p:tavLst>
                                    </p:anim>
                                    <p:animEffect transition="in" filter="fade">
                                      <p:cBhvr>
                                        <p:cTn id="157"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100" grpId="0" animBg="1"/>
      <p:bldP spid="101" grpId="0" animBg="1"/>
      <p:bldP spid="90" grpId="0" animBg="1"/>
      <p:bldP spid="91" grpId="0" animBg="1"/>
      <p:bldP spid="91" grpId="1"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8"/>
          <p:cNvPicPr>
            <a:picLocks noChangeAspect="1" noChangeArrowheads="1"/>
          </p:cNvPicPr>
          <p:nvPr/>
        </p:nvPicPr>
        <p:blipFill>
          <a:blip r:embed="rId3" cstate="print"/>
          <a:srcRect l="12500" r="12500"/>
          <a:stretch>
            <a:fillRect/>
          </a:stretch>
        </p:blipFill>
        <p:spPr bwMode="auto">
          <a:xfrm>
            <a:off x="0" y="0"/>
            <a:ext cx="9144000" cy="6858000"/>
          </a:xfrm>
          <a:prstGeom prst="rect">
            <a:avLst/>
          </a:prstGeom>
          <a:noFill/>
          <a:ln w="9525">
            <a:noFill/>
            <a:miter lim="800000"/>
            <a:headEnd/>
            <a:tailEnd/>
          </a:ln>
        </p:spPr>
      </p:pic>
      <p:sp>
        <p:nvSpPr>
          <p:cNvPr id="42" name="Rectangle 41"/>
          <p:cNvSpPr/>
          <p:nvPr/>
        </p:nvSpPr>
        <p:spPr>
          <a:xfrm>
            <a:off x="1600200" y="2590800"/>
            <a:ext cx="1981200" cy="1828800"/>
          </a:xfrm>
          <a:prstGeom prst="rect">
            <a:avLst/>
          </a:prstGeom>
          <a:noFill/>
          <a:ln w="76200">
            <a:solidFill>
              <a:schemeClr val="tx1"/>
            </a:solidFill>
          </a:ln>
          <a:effectLst>
            <a:glow rad="139700">
              <a:schemeClr val="accent1">
                <a:satMod val="175000"/>
                <a:alpha val="40000"/>
              </a:schemeClr>
            </a:glow>
            <a:outerShdw blurRad="139700" dist="50800" dir="5400000" sx="96000" sy="96000" algn="ctr" rotWithShape="0">
              <a:schemeClr val="bg1">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0"/>
            <a:ext cx="9144000" cy="685800"/>
          </a:xfrm>
          <a:solidFill>
            <a:srgbClr val="FFFF00"/>
          </a:solidFill>
        </p:spPr>
        <p:txBody>
          <a:bodyPr>
            <a:normAutofit fontScale="90000"/>
          </a:bodyPr>
          <a:lstStyle/>
          <a:p>
            <a:r>
              <a:rPr lang="en-US" dirty="0" smtClean="0"/>
              <a:t>LET’S TRANSFORM THE DROUGHT INFO</a:t>
            </a:r>
            <a:endParaRPr lang="en-US" dirty="0"/>
          </a:p>
        </p:txBody>
      </p:sp>
      <p:pic>
        <p:nvPicPr>
          <p:cNvPr id="46084" name="Picture 4"/>
          <p:cNvPicPr>
            <a:picLocks noChangeAspect="1" noChangeArrowheads="1"/>
          </p:cNvPicPr>
          <p:nvPr/>
        </p:nvPicPr>
        <p:blipFill>
          <a:blip r:embed="rId4" cstate="print"/>
          <a:srcRect/>
          <a:stretch>
            <a:fillRect/>
          </a:stretch>
        </p:blipFill>
        <p:spPr bwMode="auto">
          <a:xfrm>
            <a:off x="0" y="674960"/>
            <a:ext cx="3276600" cy="6183040"/>
          </a:xfrm>
          <a:prstGeom prst="rect">
            <a:avLst/>
          </a:prstGeom>
          <a:noFill/>
          <a:ln w="9525">
            <a:noFill/>
            <a:miter lim="800000"/>
            <a:headEnd/>
            <a:tailEnd/>
          </a:ln>
        </p:spPr>
      </p:pic>
      <p:sp>
        <p:nvSpPr>
          <p:cNvPr id="43" name="Rectangle 42"/>
          <p:cNvSpPr/>
          <p:nvPr/>
        </p:nvSpPr>
        <p:spPr>
          <a:xfrm>
            <a:off x="3124200" y="685800"/>
            <a:ext cx="6019800" cy="617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124200" y="733246"/>
            <a:ext cx="6019800" cy="6124754"/>
          </a:xfrm>
          <a:prstGeom prst="rect">
            <a:avLst/>
          </a:prstGeom>
          <a:noFill/>
        </p:spPr>
        <p:txBody>
          <a:bodyPr wrap="square" rtlCol="0">
            <a:spAutoFit/>
          </a:bodyPr>
          <a:lstStyle/>
          <a:p>
            <a:pPr>
              <a:buFont typeface="Wingdings" pitchFamily="2" charset="2"/>
              <a:buChar char="Ø"/>
            </a:pPr>
            <a:r>
              <a:rPr lang="en-US" sz="2800" dirty="0" smtClean="0"/>
              <a:t>Have to give a relative weighting to the intensity colors</a:t>
            </a:r>
          </a:p>
          <a:p>
            <a:pPr lvl="1">
              <a:buFont typeface="Arial" pitchFamily="34" charset="0"/>
              <a:buChar char="•"/>
            </a:pPr>
            <a:r>
              <a:rPr lang="en-US" sz="2800" b="1" dirty="0" smtClean="0"/>
              <a:t>D0 (yellow)  =   1</a:t>
            </a:r>
          </a:p>
          <a:p>
            <a:pPr lvl="1">
              <a:buFont typeface="Arial" pitchFamily="34" charset="0"/>
              <a:buChar char="•"/>
            </a:pPr>
            <a:r>
              <a:rPr lang="en-US" sz="2800" b="1" dirty="0" smtClean="0"/>
              <a:t>D1 (tan)        =   2</a:t>
            </a:r>
          </a:p>
          <a:p>
            <a:pPr lvl="1">
              <a:buFont typeface="Arial" pitchFamily="34" charset="0"/>
              <a:buChar char="•"/>
            </a:pPr>
            <a:r>
              <a:rPr lang="en-US" sz="2800" b="1" dirty="0" smtClean="0"/>
              <a:t>D2 (orange) =   4</a:t>
            </a:r>
          </a:p>
          <a:p>
            <a:pPr lvl="1">
              <a:buFont typeface="Arial" pitchFamily="34" charset="0"/>
              <a:buChar char="•"/>
            </a:pPr>
            <a:r>
              <a:rPr lang="en-US" sz="2800" b="1" dirty="0" smtClean="0"/>
              <a:t>D3 (red)        =   7</a:t>
            </a:r>
          </a:p>
          <a:p>
            <a:pPr lvl="1">
              <a:buFont typeface="Arial" pitchFamily="34" charset="0"/>
              <a:buChar char="•"/>
            </a:pPr>
            <a:r>
              <a:rPr lang="en-US" sz="2800" b="1" dirty="0" smtClean="0"/>
              <a:t>D4 (brown)  = 10</a:t>
            </a:r>
          </a:p>
          <a:p>
            <a:pPr>
              <a:buFont typeface="Wingdings" pitchFamily="2" charset="2"/>
              <a:buChar char="Ø"/>
            </a:pPr>
            <a:r>
              <a:rPr lang="en-US" sz="2800" dirty="0" smtClean="0"/>
              <a:t>Estimate how much coverage within RED CIRCLE (COLORADO PLATEAU) is:</a:t>
            </a:r>
          </a:p>
          <a:p>
            <a:pPr lvl="1">
              <a:buFont typeface="Arial" pitchFamily="34" charset="0"/>
              <a:buChar char="•"/>
            </a:pPr>
            <a:r>
              <a:rPr lang="en-US" sz="2800" b="1" dirty="0" smtClean="0"/>
              <a:t>Yellow   ~    5%</a:t>
            </a:r>
          </a:p>
          <a:p>
            <a:pPr lvl="1">
              <a:buFont typeface="Arial" pitchFamily="34" charset="0"/>
              <a:buChar char="•"/>
            </a:pPr>
            <a:r>
              <a:rPr lang="en-US" sz="2800" b="1" dirty="0" smtClean="0"/>
              <a:t>Tan         ~ 10%</a:t>
            </a:r>
          </a:p>
          <a:p>
            <a:pPr lvl="1">
              <a:buFont typeface="Arial" pitchFamily="34" charset="0"/>
              <a:buChar char="•"/>
            </a:pPr>
            <a:r>
              <a:rPr lang="en-US" sz="2800" b="1" dirty="0" smtClean="0"/>
              <a:t>Orange  ~ 50%</a:t>
            </a:r>
          </a:p>
          <a:p>
            <a:pPr lvl="1">
              <a:buFont typeface="Arial" pitchFamily="34" charset="0"/>
              <a:buChar char="•"/>
            </a:pPr>
            <a:r>
              <a:rPr lang="en-US" sz="2800" b="1" dirty="0" smtClean="0"/>
              <a:t>Red        ~ 35%</a:t>
            </a:r>
          </a:p>
          <a:p>
            <a:pPr lvl="1">
              <a:buFont typeface="Arial" pitchFamily="34" charset="0"/>
              <a:buChar char="•"/>
            </a:pPr>
            <a:r>
              <a:rPr lang="en-US" sz="2800" b="1" dirty="0" smtClean="0"/>
              <a:t>Brown   ~   0%</a:t>
            </a:r>
          </a:p>
        </p:txBody>
      </p:sp>
      <p:pic>
        <p:nvPicPr>
          <p:cNvPr id="55297" name="Picture 1"/>
          <p:cNvPicPr>
            <a:picLocks noChangeAspect="1" noChangeArrowheads="1"/>
          </p:cNvPicPr>
          <p:nvPr/>
        </p:nvPicPr>
        <p:blipFill>
          <a:blip r:embed="rId5" cstate="print"/>
          <a:srcRect/>
          <a:stretch>
            <a:fillRect/>
          </a:stretch>
        </p:blipFill>
        <p:spPr bwMode="auto">
          <a:xfrm>
            <a:off x="3657600" y="2971800"/>
            <a:ext cx="4905375" cy="3886200"/>
          </a:xfrm>
          <a:prstGeom prst="rect">
            <a:avLst/>
          </a:prstGeom>
          <a:noFill/>
          <a:ln w="9525">
            <a:solidFill>
              <a:schemeClr val="tx1"/>
            </a:solidFill>
            <a:miter lim="800000"/>
            <a:headEnd/>
            <a:tailEnd/>
          </a:ln>
          <a:effectLst>
            <a:outerShdw blurRad="50800" dist="101600" dir="2400000" algn="tl" rotWithShape="0">
              <a:prstClr val="black">
                <a:alpha val="56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1000" fill="hold"/>
                                        <p:tgtEl>
                                          <p:spTgt spid="42"/>
                                        </p:tgtEl>
                                        <p:attrNameLst>
                                          <p:attrName>ppt_w</p:attrName>
                                        </p:attrNameLst>
                                      </p:cBhvr>
                                      <p:tavLst>
                                        <p:tav tm="0">
                                          <p:val>
                                            <p:fltVal val="0"/>
                                          </p:val>
                                        </p:tav>
                                        <p:tav tm="100000">
                                          <p:val>
                                            <p:strVal val="#ppt_w"/>
                                          </p:val>
                                        </p:tav>
                                      </p:tavLst>
                                    </p:anim>
                                    <p:anim calcmode="lin" valueType="num">
                                      <p:cBhvr>
                                        <p:cTn id="13" dur="1000" fill="hold"/>
                                        <p:tgtEl>
                                          <p:spTgt spid="42"/>
                                        </p:tgtEl>
                                        <p:attrNameLst>
                                          <p:attrName>ppt_h</p:attrName>
                                        </p:attrNameLst>
                                      </p:cBhvr>
                                      <p:tavLst>
                                        <p:tav tm="0">
                                          <p:val>
                                            <p:fltVal val="0"/>
                                          </p:val>
                                        </p:tav>
                                        <p:tav tm="100000">
                                          <p:val>
                                            <p:strVal val="#ppt_h"/>
                                          </p:val>
                                        </p:tav>
                                      </p:tavLst>
                                    </p:anim>
                                    <p:animEffect transition="in" filter="fade">
                                      <p:cBhvr>
                                        <p:cTn id="14" dur="1000"/>
                                        <p:tgtEl>
                                          <p:spTgt spid="4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2000"/>
                                        <p:tgtEl>
                                          <p:spTgt spid="42"/>
                                        </p:tgtEl>
                                      </p:cBhvr>
                                    </p:animEffect>
                                    <p:set>
                                      <p:cBhvr>
                                        <p:cTn id="19" dur="1" fill="hold">
                                          <p:stCondLst>
                                            <p:cond delay="1999"/>
                                          </p:stCondLst>
                                        </p:cTn>
                                        <p:tgtEl>
                                          <p:spTgt spid="42"/>
                                        </p:tgtEl>
                                        <p:attrNameLst>
                                          <p:attrName>style.visibility</p:attrName>
                                        </p:attrNameLst>
                                      </p:cBhvr>
                                      <p:to>
                                        <p:strVal val="hidden"/>
                                      </p:to>
                                    </p:set>
                                  </p:childTnLst>
                                </p:cTn>
                              </p:par>
                              <p:par>
                                <p:cTn id="20" presetID="53" presetClass="entr" presetSubtype="0" fill="hold" nodeType="withEffect">
                                  <p:stCondLst>
                                    <p:cond delay="0"/>
                                  </p:stCondLst>
                                  <p:childTnLst>
                                    <p:set>
                                      <p:cBhvr>
                                        <p:cTn id="21" dur="1" fill="hold">
                                          <p:stCondLst>
                                            <p:cond delay="0"/>
                                          </p:stCondLst>
                                        </p:cTn>
                                        <p:tgtEl>
                                          <p:spTgt spid="46084"/>
                                        </p:tgtEl>
                                        <p:attrNameLst>
                                          <p:attrName>style.visibility</p:attrName>
                                        </p:attrNameLst>
                                      </p:cBhvr>
                                      <p:to>
                                        <p:strVal val="visible"/>
                                      </p:to>
                                    </p:set>
                                    <p:anim calcmode="lin" valueType="num">
                                      <p:cBhvr>
                                        <p:cTn id="22" dur="2000" fill="hold"/>
                                        <p:tgtEl>
                                          <p:spTgt spid="46084"/>
                                        </p:tgtEl>
                                        <p:attrNameLst>
                                          <p:attrName>ppt_w</p:attrName>
                                        </p:attrNameLst>
                                      </p:cBhvr>
                                      <p:tavLst>
                                        <p:tav tm="0">
                                          <p:val>
                                            <p:fltVal val="0"/>
                                          </p:val>
                                        </p:tav>
                                        <p:tav tm="100000">
                                          <p:val>
                                            <p:strVal val="#ppt_w"/>
                                          </p:val>
                                        </p:tav>
                                      </p:tavLst>
                                    </p:anim>
                                    <p:anim calcmode="lin" valueType="num">
                                      <p:cBhvr>
                                        <p:cTn id="23" dur="2000" fill="hold"/>
                                        <p:tgtEl>
                                          <p:spTgt spid="46084"/>
                                        </p:tgtEl>
                                        <p:attrNameLst>
                                          <p:attrName>ppt_h</p:attrName>
                                        </p:attrNameLst>
                                      </p:cBhvr>
                                      <p:tavLst>
                                        <p:tav tm="0">
                                          <p:val>
                                            <p:fltVal val="0"/>
                                          </p:val>
                                        </p:tav>
                                        <p:tav tm="100000">
                                          <p:val>
                                            <p:strVal val="#ppt_h"/>
                                          </p:val>
                                        </p:tav>
                                      </p:tavLst>
                                    </p:anim>
                                    <p:animEffect transition="in" filter="fade">
                                      <p:cBhvr>
                                        <p:cTn id="24" dur="2000"/>
                                        <p:tgtEl>
                                          <p:spTgt spid="4608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20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left)">
                                      <p:cBhvr>
                                        <p:cTn id="32" dur="1000"/>
                                        <p:tgtEl>
                                          <p:spTgt spid="7">
                                            <p:txEl>
                                              <p:pRg st="0" end="0"/>
                                            </p:txEl>
                                          </p:spTgt>
                                        </p:tgtEl>
                                      </p:cBhvr>
                                    </p:animEffect>
                                  </p:childTnLst>
                                </p:cTn>
                              </p:par>
                              <p:par>
                                <p:cTn id="33" presetID="22" presetClass="entr" presetSubtype="8" fill="hold" nodeType="with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wipe(left)">
                                      <p:cBhvr>
                                        <p:cTn id="35" dur="1000"/>
                                        <p:tgtEl>
                                          <p:spTgt spid="7">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
                                            <p:txEl>
                                              <p:pRg st="2" end="2"/>
                                            </p:txEl>
                                          </p:spTgt>
                                        </p:tgtEl>
                                        <p:attrNameLst>
                                          <p:attrName>style.visibility</p:attrName>
                                        </p:attrNameLst>
                                      </p:cBhvr>
                                      <p:to>
                                        <p:strVal val="visible"/>
                                      </p:to>
                                    </p:set>
                                    <p:animEffect transition="in" filter="wipe(left)">
                                      <p:cBhvr>
                                        <p:cTn id="40" dur="1000"/>
                                        <p:tgtEl>
                                          <p:spTgt spid="7">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xEl>
                                              <p:pRg st="3" end="3"/>
                                            </p:txEl>
                                          </p:spTgt>
                                        </p:tgtEl>
                                        <p:attrNameLst>
                                          <p:attrName>style.visibility</p:attrName>
                                        </p:attrNameLst>
                                      </p:cBhvr>
                                      <p:to>
                                        <p:strVal val="visible"/>
                                      </p:to>
                                    </p:set>
                                    <p:animEffect transition="in" filter="wipe(left)">
                                      <p:cBhvr>
                                        <p:cTn id="45" dur="1000"/>
                                        <p:tgtEl>
                                          <p:spTgt spid="7">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7">
                                            <p:txEl>
                                              <p:pRg st="4" end="4"/>
                                            </p:txEl>
                                          </p:spTgt>
                                        </p:tgtEl>
                                        <p:attrNameLst>
                                          <p:attrName>style.visibility</p:attrName>
                                        </p:attrNameLst>
                                      </p:cBhvr>
                                      <p:to>
                                        <p:strVal val="visible"/>
                                      </p:to>
                                    </p:set>
                                    <p:animEffect transition="in" filter="wipe(left)">
                                      <p:cBhvr>
                                        <p:cTn id="50" dur="1000"/>
                                        <p:tgtEl>
                                          <p:spTgt spid="7">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7">
                                            <p:txEl>
                                              <p:pRg st="5" end="5"/>
                                            </p:txEl>
                                          </p:spTgt>
                                        </p:tgtEl>
                                        <p:attrNameLst>
                                          <p:attrName>style.visibility</p:attrName>
                                        </p:attrNameLst>
                                      </p:cBhvr>
                                      <p:to>
                                        <p:strVal val="visible"/>
                                      </p:to>
                                    </p:set>
                                    <p:animEffect transition="in" filter="wipe(left)">
                                      <p:cBhvr>
                                        <p:cTn id="55" dur="1000"/>
                                        <p:tgtEl>
                                          <p:spTgt spid="7">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0" fill="hold" nodeType="clickEffect">
                                  <p:stCondLst>
                                    <p:cond delay="0"/>
                                  </p:stCondLst>
                                  <p:childTnLst>
                                    <p:set>
                                      <p:cBhvr>
                                        <p:cTn id="59" dur="1" fill="hold">
                                          <p:stCondLst>
                                            <p:cond delay="0"/>
                                          </p:stCondLst>
                                        </p:cTn>
                                        <p:tgtEl>
                                          <p:spTgt spid="55297"/>
                                        </p:tgtEl>
                                        <p:attrNameLst>
                                          <p:attrName>style.visibility</p:attrName>
                                        </p:attrNameLst>
                                      </p:cBhvr>
                                      <p:to>
                                        <p:strVal val="visible"/>
                                      </p:to>
                                    </p:set>
                                    <p:anim calcmode="lin" valueType="num">
                                      <p:cBhvr>
                                        <p:cTn id="60" dur="500" fill="hold"/>
                                        <p:tgtEl>
                                          <p:spTgt spid="55297"/>
                                        </p:tgtEl>
                                        <p:attrNameLst>
                                          <p:attrName>ppt_w</p:attrName>
                                        </p:attrNameLst>
                                      </p:cBhvr>
                                      <p:tavLst>
                                        <p:tav tm="0">
                                          <p:val>
                                            <p:fltVal val="0"/>
                                          </p:val>
                                        </p:tav>
                                        <p:tav tm="100000">
                                          <p:val>
                                            <p:strVal val="#ppt_w"/>
                                          </p:val>
                                        </p:tav>
                                      </p:tavLst>
                                    </p:anim>
                                    <p:anim calcmode="lin" valueType="num">
                                      <p:cBhvr>
                                        <p:cTn id="61" dur="500" fill="hold"/>
                                        <p:tgtEl>
                                          <p:spTgt spid="55297"/>
                                        </p:tgtEl>
                                        <p:attrNameLst>
                                          <p:attrName>ppt_h</p:attrName>
                                        </p:attrNameLst>
                                      </p:cBhvr>
                                      <p:tavLst>
                                        <p:tav tm="0">
                                          <p:val>
                                            <p:fltVal val="0"/>
                                          </p:val>
                                        </p:tav>
                                        <p:tav tm="100000">
                                          <p:val>
                                            <p:strVal val="#ppt_h"/>
                                          </p:val>
                                        </p:tav>
                                      </p:tavLst>
                                    </p:anim>
                                    <p:animEffect transition="in" filter="fade">
                                      <p:cBhvr>
                                        <p:cTn id="62" dur="500"/>
                                        <p:tgtEl>
                                          <p:spTgt spid="55297"/>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xit" presetSubtype="0" fill="hold" nodeType="clickEffect">
                                  <p:stCondLst>
                                    <p:cond delay="0"/>
                                  </p:stCondLst>
                                  <p:childTnLst>
                                    <p:anim calcmode="lin" valueType="num">
                                      <p:cBhvr>
                                        <p:cTn id="66" dur="500"/>
                                        <p:tgtEl>
                                          <p:spTgt spid="55297"/>
                                        </p:tgtEl>
                                        <p:attrNameLst>
                                          <p:attrName>ppt_w</p:attrName>
                                        </p:attrNameLst>
                                      </p:cBhvr>
                                      <p:tavLst>
                                        <p:tav tm="0">
                                          <p:val>
                                            <p:strVal val="ppt_w"/>
                                          </p:val>
                                        </p:tav>
                                        <p:tav tm="100000">
                                          <p:val>
                                            <p:fltVal val="0"/>
                                          </p:val>
                                        </p:tav>
                                      </p:tavLst>
                                    </p:anim>
                                    <p:anim calcmode="lin" valueType="num">
                                      <p:cBhvr>
                                        <p:cTn id="67" dur="500"/>
                                        <p:tgtEl>
                                          <p:spTgt spid="55297"/>
                                        </p:tgtEl>
                                        <p:attrNameLst>
                                          <p:attrName>ppt_h</p:attrName>
                                        </p:attrNameLst>
                                      </p:cBhvr>
                                      <p:tavLst>
                                        <p:tav tm="0">
                                          <p:val>
                                            <p:strVal val="ppt_h"/>
                                          </p:val>
                                        </p:tav>
                                        <p:tav tm="100000">
                                          <p:val>
                                            <p:fltVal val="0"/>
                                          </p:val>
                                        </p:tav>
                                      </p:tavLst>
                                    </p:anim>
                                    <p:animEffect transition="out" filter="fade">
                                      <p:cBhvr>
                                        <p:cTn id="68" dur="500"/>
                                        <p:tgtEl>
                                          <p:spTgt spid="55297"/>
                                        </p:tgtEl>
                                      </p:cBhvr>
                                    </p:animEffect>
                                    <p:set>
                                      <p:cBhvr>
                                        <p:cTn id="69" dur="1" fill="hold">
                                          <p:stCondLst>
                                            <p:cond delay="499"/>
                                          </p:stCondLst>
                                        </p:cTn>
                                        <p:tgtEl>
                                          <p:spTgt spid="55297"/>
                                        </p:tgtEl>
                                        <p:attrNameLst>
                                          <p:attrName>style.visibility</p:attrName>
                                        </p:attrNameLst>
                                      </p:cBhvr>
                                      <p:to>
                                        <p:strVal val="hidden"/>
                                      </p:to>
                                    </p:set>
                                  </p:childTnLst>
                                </p:cTn>
                              </p:par>
                              <p:par>
                                <p:cTn id="70" presetID="22" presetClass="entr" presetSubtype="8" fill="hold" nodeType="withEffect">
                                  <p:stCondLst>
                                    <p:cond delay="0"/>
                                  </p:stCondLst>
                                  <p:childTnLst>
                                    <p:set>
                                      <p:cBhvr>
                                        <p:cTn id="71" dur="1" fill="hold">
                                          <p:stCondLst>
                                            <p:cond delay="0"/>
                                          </p:stCondLst>
                                        </p:cTn>
                                        <p:tgtEl>
                                          <p:spTgt spid="7">
                                            <p:txEl>
                                              <p:pRg st="6" end="6"/>
                                            </p:txEl>
                                          </p:spTgt>
                                        </p:tgtEl>
                                        <p:attrNameLst>
                                          <p:attrName>style.visibility</p:attrName>
                                        </p:attrNameLst>
                                      </p:cBhvr>
                                      <p:to>
                                        <p:strVal val="visible"/>
                                      </p:to>
                                    </p:set>
                                    <p:animEffect transition="in" filter="wipe(left)">
                                      <p:cBhvr>
                                        <p:cTn id="72" dur="1000"/>
                                        <p:tgtEl>
                                          <p:spTgt spid="7">
                                            <p:txEl>
                                              <p:pRg st="6" end="6"/>
                                            </p:txEl>
                                          </p:spTgt>
                                        </p:tgtEl>
                                      </p:cBhvr>
                                    </p:animEffect>
                                  </p:childTnLst>
                                </p:cTn>
                              </p:par>
                              <p:par>
                                <p:cTn id="73" presetID="22" presetClass="entr" presetSubtype="8" fill="hold" nodeType="withEffect">
                                  <p:stCondLst>
                                    <p:cond delay="0"/>
                                  </p:stCondLst>
                                  <p:childTnLst>
                                    <p:set>
                                      <p:cBhvr>
                                        <p:cTn id="74" dur="1" fill="hold">
                                          <p:stCondLst>
                                            <p:cond delay="0"/>
                                          </p:stCondLst>
                                        </p:cTn>
                                        <p:tgtEl>
                                          <p:spTgt spid="7">
                                            <p:txEl>
                                              <p:pRg st="7" end="7"/>
                                            </p:txEl>
                                          </p:spTgt>
                                        </p:tgtEl>
                                        <p:attrNameLst>
                                          <p:attrName>style.visibility</p:attrName>
                                        </p:attrNameLst>
                                      </p:cBhvr>
                                      <p:to>
                                        <p:strVal val="visible"/>
                                      </p:to>
                                    </p:set>
                                    <p:animEffect transition="in" filter="wipe(left)">
                                      <p:cBhvr>
                                        <p:cTn id="75" dur="1000"/>
                                        <p:tgtEl>
                                          <p:spTgt spid="7">
                                            <p:txEl>
                                              <p:pRg st="7" end="7"/>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7">
                                            <p:txEl>
                                              <p:pRg st="8" end="8"/>
                                            </p:txEl>
                                          </p:spTgt>
                                        </p:tgtEl>
                                        <p:attrNameLst>
                                          <p:attrName>style.visibility</p:attrName>
                                        </p:attrNameLst>
                                      </p:cBhvr>
                                      <p:to>
                                        <p:strVal val="visible"/>
                                      </p:to>
                                    </p:set>
                                    <p:animEffect transition="in" filter="wipe(left)">
                                      <p:cBhvr>
                                        <p:cTn id="80" dur="1000"/>
                                        <p:tgtEl>
                                          <p:spTgt spid="7">
                                            <p:txEl>
                                              <p:pRg st="8" end="8"/>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7">
                                            <p:txEl>
                                              <p:pRg st="9" end="9"/>
                                            </p:txEl>
                                          </p:spTgt>
                                        </p:tgtEl>
                                        <p:attrNameLst>
                                          <p:attrName>style.visibility</p:attrName>
                                        </p:attrNameLst>
                                      </p:cBhvr>
                                      <p:to>
                                        <p:strVal val="visible"/>
                                      </p:to>
                                    </p:set>
                                    <p:animEffect transition="in" filter="wipe(left)">
                                      <p:cBhvr>
                                        <p:cTn id="85" dur="1000"/>
                                        <p:tgtEl>
                                          <p:spTgt spid="7">
                                            <p:txEl>
                                              <p:pRg st="9" end="9"/>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7">
                                            <p:txEl>
                                              <p:pRg st="10" end="10"/>
                                            </p:txEl>
                                          </p:spTgt>
                                        </p:tgtEl>
                                        <p:attrNameLst>
                                          <p:attrName>style.visibility</p:attrName>
                                        </p:attrNameLst>
                                      </p:cBhvr>
                                      <p:to>
                                        <p:strVal val="visible"/>
                                      </p:to>
                                    </p:set>
                                    <p:animEffect transition="in" filter="wipe(left)">
                                      <p:cBhvr>
                                        <p:cTn id="90" dur="1000"/>
                                        <p:tgtEl>
                                          <p:spTgt spid="7">
                                            <p:txEl>
                                              <p:pRg st="10" end="1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7">
                                            <p:txEl>
                                              <p:pRg st="11" end="11"/>
                                            </p:txEl>
                                          </p:spTgt>
                                        </p:tgtEl>
                                        <p:attrNameLst>
                                          <p:attrName>style.visibility</p:attrName>
                                        </p:attrNameLst>
                                      </p:cBhvr>
                                      <p:to>
                                        <p:strVal val="visible"/>
                                      </p:to>
                                    </p:set>
                                    <p:animEffect transition="in" filter="wipe(left)">
                                      <p:cBhvr>
                                        <p:cTn id="95" dur="1000"/>
                                        <p:tgtEl>
                                          <p:spTgt spid="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2" grpId="1" animBg="1"/>
      <p:bldP spid="43"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p:cNvPicPr>
            <a:picLocks noChangeAspect="1" noChangeArrowheads="1"/>
          </p:cNvPicPr>
          <p:nvPr/>
        </p:nvPicPr>
        <p:blipFill>
          <a:blip r:embed="rId3" cstate="print"/>
          <a:srcRect l="12500" r="12500"/>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p:txBody>
          <a:bodyPr>
            <a:normAutofit fontScale="90000"/>
          </a:bodyPr>
          <a:lstStyle/>
          <a:p>
            <a:r>
              <a:rPr lang="en-US" dirty="0" smtClean="0"/>
              <a:t>NATIONAL DROUGHT MAP OVER TIME</a:t>
            </a:r>
            <a:endParaRPr lang="en-US" dirty="0"/>
          </a:p>
        </p:txBody>
      </p:sp>
      <p:sp>
        <p:nvSpPr>
          <p:cNvPr id="29" name="Rectangle 28"/>
          <p:cNvSpPr/>
          <p:nvPr/>
        </p:nvSpPr>
        <p:spPr>
          <a:xfrm>
            <a:off x="0" y="762000"/>
            <a:ext cx="9144000" cy="6096000"/>
          </a:xfrm>
          <a:prstGeom prst="rect">
            <a:avLst/>
          </a:prstGeom>
          <a:solidFill>
            <a:schemeClr val="tx1">
              <a:alpha val="5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6"/>
          <p:cNvPicPr>
            <a:picLocks noChangeAspect="1" noChangeArrowheads="1"/>
          </p:cNvPicPr>
          <p:nvPr/>
        </p:nvPicPr>
        <p:blipFill>
          <a:blip r:embed="rId4" cstate="print"/>
          <a:srcRect/>
          <a:stretch>
            <a:fillRect/>
          </a:stretch>
        </p:blipFill>
        <p:spPr bwMode="auto">
          <a:xfrm>
            <a:off x="0" y="2413747"/>
            <a:ext cx="9144000" cy="2030506"/>
          </a:xfrm>
          <a:prstGeom prst="rect">
            <a:avLst/>
          </a:prstGeom>
          <a:noFill/>
          <a:ln w="9525">
            <a:noFill/>
            <a:miter lim="800000"/>
            <a:headEnd/>
            <a:tailEnd/>
          </a:ln>
        </p:spPr>
      </p:pic>
      <p:pic>
        <p:nvPicPr>
          <p:cNvPr id="47109" name="Picture 5"/>
          <p:cNvPicPr>
            <a:picLocks noChangeAspect="1" noChangeArrowheads="1"/>
          </p:cNvPicPr>
          <p:nvPr/>
        </p:nvPicPr>
        <p:blipFill>
          <a:blip r:embed="rId5" cstate="print"/>
          <a:srcRect/>
          <a:stretch>
            <a:fillRect/>
          </a:stretch>
        </p:blipFill>
        <p:spPr bwMode="auto">
          <a:xfrm>
            <a:off x="1328738" y="762000"/>
            <a:ext cx="6486525" cy="6096000"/>
          </a:xfrm>
          <a:prstGeom prst="rect">
            <a:avLst/>
          </a:prstGeom>
          <a:noFill/>
          <a:ln w="9525">
            <a:noFill/>
            <a:miter lim="800000"/>
            <a:headEnd/>
            <a:tailEnd/>
          </a:ln>
        </p:spPr>
      </p:pic>
      <p:pic>
        <p:nvPicPr>
          <p:cNvPr id="47108" name="Picture 4"/>
          <p:cNvPicPr>
            <a:picLocks noChangeAspect="1" noChangeArrowheads="1"/>
          </p:cNvPicPr>
          <p:nvPr/>
        </p:nvPicPr>
        <p:blipFill>
          <a:blip r:embed="rId6" cstate="print"/>
          <a:srcRect/>
          <a:stretch>
            <a:fillRect/>
          </a:stretch>
        </p:blipFill>
        <p:spPr bwMode="auto">
          <a:xfrm>
            <a:off x="0" y="643168"/>
            <a:ext cx="9144000" cy="5571665"/>
          </a:xfrm>
          <a:prstGeom prst="rect">
            <a:avLst/>
          </a:prstGeom>
          <a:noFill/>
          <a:ln w="9525">
            <a:noFill/>
            <a:miter lim="800000"/>
            <a:headEnd/>
            <a:tailEnd/>
          </a:ln>
        </p:spPr>
      </p:pic>
      <p:sp>
        <p:nvSpPr>
          <p:cNvPr id="41" name="Rounded Rectangle 40"/>
          <p:cNvSpPr/>
          <p:nvPr/>
        </p:nvSpPr>
        <p:spPr>
          <a:xfrm>
            <a:off x="6858000" y="914400"/>
            <a:ext cx="990600" cy="5943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2"/>
          <p:cNvGrpSpPr/>
          <p:nvPr/>
        </p:nvGrpSpPr>
        <p:grpSpPr>
          <a:xfrm>
            <a:off x="2419739" y="1735495"/>
            <a:ext cx="5879592" cy="1219200"/>
            <a:chOff x="2438400" y="1981200"/>
            <a:chExt cx="5831392" cy="1219200"/>
          </a:xfrm>
        </p:grpSpPr>
        <p:cxnSp>
          <p:nvCxnSpPr>
            <p:cNvPr id="24" name="Straight Connector 23"/>
            <p:cNvCxnSpPr/>
            <p:nvPr/>
          </p:nvCxnSpPr>
          <p:spPr>
            <a:xfrm flipV="1">
              <a:off x="2438400" y="1981200"/>
              <a:ext cx="0" cy="1219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8269792" y="1981200"/>
              <a:ext cx="0" cy="762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Group 14"/>
          <p:cNvGrpSpPr/>
          <p:nvPr/>
        </p:nvGrpSpPr>
        <p:grpSpPr>
          <a:xfrm>
            <a:off x="1524000" y="2438400"/>
            <a:ext cx="3733800" cy="3733800"/>
            <a:chOff x="1600200" y="3048000"/>
            <a:chExt cx="3733800" cy="3733800"/>
          </a:xfrm>
        </p:grpSpPr>
        <p:sp>
          <p:nvSpPr>
            <p:cNvPr id="13" name="Rounded Rectangle 12"/>
            <p:cNvSpPr/>
            <p:nvPr/>
          </p:nvSpPr>
          <p:spPr>
            <a:xfrm>
              <a:off x="1600200" y="3048000"/>
              <a:ext cx="1371600" cy="37338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124200" y="3962400"/>
              <a:ext cx="2209800" cy="523220"/>
            </a:xfrm>
            <a:prstGeom prst="rect">
              <a:avLst/>
            </a:prstGeom>
            <a:solidFill>
              <a:schemeClr val="bg1"/>
            </a:solidFill>
          </p:spPr>
          <p:txBody>
            <a:bodyPr wrap="square" rtlCol="0">
              <a:spAutoFit/>
            </a:bodyPr>
            <a:lstStyle/>
            <a:p>
              <a:r>
                <a:rPr lang="en-US" sz="2800" b="1" dirty="0" smtClean="0"/>
                <a:t>Difficult Time</a:t>
              </a:r>
              <a:endParaRPr lang="en-US" sz="2800" b="1" dirty="0"/>
            </a:p>
          </p:txBody>
        </p:sp>
      </p:grpSp>
      <p:grpSp>
        <p:nvGrpSpPr>
          <p:cNvPr id="5" name="Group 21"/>
          <p:cNvGrpSpPr/>
          <p:nvPr/>
        </p:nvGrpSpPr>
        <p:grpSpPr>
          <a:xfrm>
            <a:off x="6934200" y="914400"/>
            <a:ext cx="1981200" cy="675620"/>
            <a:chOff x="3657600" y="2133600"/>
            <a:chExt cx="2286000" cy="675620"/>
          </a:xfrm>
        </p:grpSpPr>
        <p:cxnSp>
          <p:nvCxnSpPr>
            <p:cNvPr id="19" name="Straight Arrow Connector 18"/>
            <p:cNvCxnSpPr/>
            <p:nvPr/>
          </p:nvCxnSpPr>
          <p:spPr>
            <a:xfrm>
              <a:off x="3733800" y="2133600"/>
              <a:ext cx="2209800" cy="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657600" y="2286000"/>
              <a:ext cx="2209800" cy="523220"/>
            </a:xfrm>
            <a:prstGeom prst="rect">
              <a:avLst/>
            </a:prstGeom>
            <a:solidFill>
              <a:schemeClr val="bg1"/>
            </a:solidFill>
          </p:spPr>
          <p:txBody>
            <a:bodyPr wrap="square" rtlCol="0">
              <a:spAutoFit/>
            </a:bodyPr>
            <a:lstStyle/>
            <a:p>
              <a:pPr algn="ctr"/>
              <a:r>
                <a:rPr lang="en-US" sz="2800" b="1" dirty="0" smtClean="0"/>
                <a:t>Trend Line</a:t>
              </a:r>
              <a:endParaRPr lang="en-US" sz="2800" b="1" dirty="0"/>
            </a:p>
          </p:txBody>
        </p:sp>
      </p:grpSp>
      <p:cxnSp>
        <p:nvCxnSpPr>
          <p:cNvPr id="16" name="Straight Arrow Connector 15"/>
          <p:cNvCxnSpPr/>
          <p:nvPr/>
        </p:nvCxnSpPr>
        <p:spPr>
          <a:xfrm flipV="1">
            <a:off x="3124200" y="4724400"/>
            <a:ext cx="3733800" cy="3048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6934200" y="1981200"/>
            <a:ext cx="1828800" cy="26670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6" name="Group 31"/>
          <p:cNvGrpSpPr/>
          <p:nvPr/>
        </p:nvGrpSpPr>
        <p:grpSpPr>
          <a:xfrm>
            <a:off x="2438400" y="1447800"/>
            <a:ext cx="5791200" cy="954107"/>
            <a:chOff x="2438400" y="-6629400"/>
            <a:chExt cx="5791200" cy="954107"/>
          </a:xfrm>
        </p:grpSpPr>
        <p:cxnSp>
          <p:nvCxnSpPr>
            <p:cNvPr id="26" name="Straight Connector 25"/>
            <p:cNvCxnSpPr/>
            <p:nvPr/>
          </p:nvCxnSpPr>
          <p:spPr>
            <a:xfrm>
              <a:off x="2438400" y="-6172200"/>
              <a:ext cx="5791200" cy="0"/>
            </a:xfrm>
            <a:prstGeom prst="line">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810000" y="-6629400"/>
              <a:ext cx="2438400" cy="954107"/>
            </a:xfrm>
            <a:prstGeom prst="rect">
              <a:avLst/>
            </a:prstGeom>
            <a:solidFill>
              <a:schemeClr val="bg1"/>
            </a:solidFill>
          </p:spPr>
          <p:txBody>
            <a:bodyPr wrap="square" rtlCol="0">
              <a:spAutoFit/>
            </a:bodyPr>
            <a:lstStyle/>
            <a:p>
              <a:pPr algn="ctr"/>
              <a:r>
                <a:rPr lang="en-US" sz="2800" b="1" dirty="0" smtClean="0"/>
                <a:t>17 years between peaks</a:t>
              </a:r>
              <a:endParaRPr lang="en-US" sz="2800" b="1" dirty="0"/>
            </a:p>
          </p:txBody>
        </p:sp>
      </p:grpSp>
      <p:sp>
        <p:nvSpPr>
          <p:cNvPr id="35" name="TextBox 34"/>
          <p:cNvSpPr txBox="1"/>
          <p:nvPr/>
        </p:nvSpPr>
        <p:spPr>
          <a:xfrm>
            <a:off x="2590800" y="2514600"/>
            <a:ext cx="5486400" cy="1323439"/>
          </a:xfrm>
          <a:prstGeom prst="rect">
            <a:avLst/>
          </a:prstGeom>
          <a:solidFill>
            <a:srgbClr val="FFC000"/>
          </a:solidFill>
        </p:spPr>
        <p:txBody>
          <a:bodyPr wrap="square" rtlCol="0">
            <a:spAutoFit/>
          </a:bodyPr>
          <a:lstStyle/>
          <a:p>
            <a:pPr algn="ctr"/>
            <a:r>
              <a:rPr lang="en-US" sz="4000" b="1" dirty="0" smtClean="0"/>
              <a:t>Anything known that could be causing this?</a:t>
            </a:r>
            <a:endParaRPr lang="en-US" sz="4000" b="1" dirty="0"/>
          </a:p>
        </p:txBody>
      </p:sp>
      <p:sp>
        <p:nvSpPr>
          <p:cNvPr id="36" name="TextBox 35"/>
          <p:cNvSpPr txBox="1"/>
          <p:nvPr/>
        </p:nvSpPr>
        <p:spPr>
          <a:xfrm>
            <a:off x="2590800" y="3886200"/>
            <a:ext cx="5486400" cy="707886"/>
          </a:xfrm>
          <a:prstGeom prst="rect">
            <a:avLst/>
          </a:prstGeom>
          <a:solidFill>
            <a:srgbClr val="FFC000"/>
          </a:solidFill>
        </p:spPr>
        <p:txBody>
          <a:bodyPr wrap="square" rtlCol="0">
            <a:spAutoFit/>
          </a:bodyPr>
          <a:lstStyle/>
          <a:p>
            <a:pPr algn="ctr"/>
            <a:r>
              <a:rPr lang="en-US" sz="4000" b="1" dirty="0" smtClean="0"/>
              <a:t>Sunspot Cycle?</a:t>
            </a:r>
            <a:endParaRPr lang="en-US" sz="4000" b="1" dirty="0"/>
          </a:p>
        </p:txBody>
      </p:sp>
      <p:sp>
        <p:nvSpPr>
          <p:cNvPr id="37" name="TextBox 36"/>
          <p:cNvSpPr txBox="1"/>
          <p:nvPr/>
        </p:nvSpPr>
        <p:spPr>
          <a:xfrm>
            <a:off x="2590800" y="4648200"/>
            <a:ext cx="5486400" cy="707886"/>
          </a:xfrm>
          <a:prstGeom prst="rect">
            <a:avLst/>
          </a:prstGeom>
          <a:solidFill>
            <a:srgbClr val="FFC000"/>
          </a:solidFill>
        </p:spPr>
        <p:txBody>
          <a:bodyPr wrap="square" rtlCol="0">
            <a:spAutoFit/>
          </a:bodyPr>
          <a:lstStyle/>
          <a:p>
            <a:pPr algn="ctr"/>
            <a:r>
              <a:rPr lang="en-US" sz="4000" b="1" dirty="0" err="1" smtClean="0"/>
              <a:t>Milankovich</a:t>
            </a:r>
            <a:r>
              <a:rPr lang="en-US" sz="4000" b="1" dirty="0" smtClean="0"/>
              <a:t> Cycles?</a:t>
            </a:r>
            <a:endParaRPr lang="en-US" sz="4000" b="1" dirty="0"/>
          </a:p>
        </p:txBody>
      </p:sp>
      <p:sp>
        <p:nvSpPr>
          <p:cNvPr id="38" name="TextBox 37"/>
          <p:cNvSpPr txBox="1"/>
          <p:nvPr/>
        </p:nvSpPr>
        <p:spPr>
          <a:xfrm>
            <a:off x="2590800" y="5391539"/>
            <a:ext cx="5486400" cy="707886"/>
          </a:xfrm>
          <a:prstGeom prst="rect">
            <a:avLst/>
          </a:prstGeom>
          <a:solidFill>
            <a:srgbClr val="FFC000"/>
          </a:solidFill>
        </p:spPr>
        <p:txBody>
          <a:bodyPr wrap="square" rtlCol="0">
            <a:spAutoFit/>
          </a:bodyPr>
          <a:lstStyle/>
          <a:p>
            <a:pPr algn="ctr"/>
            <a:r>
              <a:rPr lang="es-ES" sz="4000" b="1" dirty="0" smtClean="0"/>
              <a:t>El Niño/La Niña </a:t>
            </a:r>
            <a:r>
              <a:rPr lang="en-US" sz="4000" b="1" dirty="0" smtClean="0"/>
              <a:t>Cycle?</a:t>
            </a:r>
            <a:endParaRPr lang="en-US" sz="4000" b="1" dirty="0"/>
          </a:p>
        </p:txBody>
      </p:sp>
      <p:sp>
        <p:nvSpPr>
          <p:cNvPr id="39" name="TextBox 38"/>
          <p:cNvSpPr txBox="1"/>
          <p:nvPr/>
        </p:nvSpPr>
        <p:spPr>
          <a:xfrm>
            <a:off x="2590800" y="6150114"/>
            <a:ext cx="5486400" cy="707886"/>
          </a:xfrm>
          <a:prstGeom prst="rect">
            <a:avLst/>
          </a:prstGeom>
          <a:solidFill>
            <a:srgbClr val="FFC000"/>
          </a:solidFill>
        </p:spPr>
        <p:txBody>
          <a:bodyPr wrap="square" rtlCol="0">
            <a:spAutoFit/>
          </a:bodyPr>
          <a:lstStyle/>
          <a:p>
            <a:pPr algn="ctr"/>
            <a:r>
              <a:rPr lang="en-US" sz="4000" b="1" dirty="0" smtClean="0"/>
              <a:t>Global Climate Change?</a:t>
            </a:r>
            <a:endParaRPr lang="en-US" sz="4000" b="1" dirty="0"/>
          </a:p>
        </p:txBody>
      </p:sp>
      <p:sp>
        <p:nvSpPr>
          <p:cNvPr id="45" name="TextBox 44"/>
          <p:cNvSpPr txBox="1"/>
          <p:nvPr/>
        </p:nvSpPr>
        <p:spPr>
          <a:xfrm>
            <a:off x="1371600" y="2362200"/>
            <a:ext cx="6934200" cy="2585323"/>
          </a:xfrm>
          <a:prstGeom prst="rect">
            <a:avLst/>
          </a:prstGeom>
          <a:solidFill>
            <a:srgbClr val="FF0000"/>
          </a:solidFill>
        </p:spPr>
        <p:txBody>
          <a:bodyPr wrap="square" rtlCol="0">
            <a:spAutoFit/>
          </a:bodyPr>
          <a:lstStyle/>
          <a:p>
            <a:pPr algn="ctr"/>
            <a:r>
              <a:rPr lang="en-US" sz="5400" b="1" dirty="0" smtClean="0"/>
              <a:t>One thing is for sure,</a:t>
            </a:r>
          </a:p>
          <a:p>
            <a:pPr algn="ctr"/>
            <a:r>
              <a:rPr lang="en-US" sz="5400" b="1" dirty="0" smtClean="0"/>
              <a:t>lack of moisture can &amp; does lead to …</a:t>
            </a:r>
            <a:endParaRPr lang="en-US" sz="5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left)">
                                      <p:cBhvr>
                                        <p:cTn id="13" dur="10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nodeType="clickEffect">
                                  <p:stCondLst>
                                    <p:cond delay="0"/>
                                  </p:stCondLst>
                                  <p:childTnLst>
                                    <p:set>
                                      <p:cBhvr>
                                        <p:cTn id="17" dur="1" fill="hold">
                                          <p:stCondLst>
                                            <p:cond delay="0"/>
                                          </p:stCondLst>
                                        </p:cTn>
                                        <p:tgtEl>
                                          <p:spTgt spid="47109"/>
                                        </p:tgtEl>
                                        <p:attrNameLst>
                                          <p:attrName>style.visibility</p:attrName>
                                        </p:attrNameLst>
                                      </p:cBhvr>
                                      <p:to>
                                        <p:strVal val="visible"/>
                                      </p:to>
                                    </p:set>
                                    <p:anim calcmode="lin" valueType="num">
                                      <p:cBhvr>
                                        <p:cTn id="18" dur="500" fill="hold"/>
                                        <p:tgtEl>
                                          <p:spTgt spid="47109"/>
                                        </p:tgtEl>
                                        <p:attrNameLst>
                                          <p:attrName>ppt_w</p:attrName>
                                        </p:attrNameLst>
                                      </p:cBhvr>
                                      <p:tavLst>
                                        <p:tav tm="0">
                                          <p:val>
                                            <p:fltVal val="0"/>
                                          </p:val>
                                        </p:tav>
                                        <p:tav tm="100000">
                                          <p:val>
                                            <p:strVal val="#ppt_w"/>
                                          </p:val>
                                        </p:tav>
                                      </p:tavLst>
                                    </p:anim>
                                    <p:anim calcmode="lin" valueType="num">
                                      <p:cBhvr>
                                        <p:cTn id="19" dur="500" fill="hold"/>
                                        <p:tgtEl>
                                          <p:spTgt spid="47109"/>
                                        </p:tgtEl>
                                        <p:attrNameLst>
                                          <p:attrName>ppt_h</p:attrName>
                                        </p:attrNameLst>
                                      </p:cBhvr>
                                      <p:tavLst>
                                        <p:tav tm="0">
                                          <p:val>
                                            <p:fltVal val="0"/>
                                          </p:val>
                                        </p:tav>
                                        <p:tav tm="100000">
                                          <p:val>
                                            <p:strVal val="#ppt_h"/>
                                          </p:val>
                                        </p:tav>
                                      </p:tavLst>
                                    </p:anim>
                                    <p:animEffect transition="in" filter="fade">
                                      <p:cBhvr>
                                        <p:cTn id="20" dur="500"/>
                                        <p:tgtEl>
                                          <p:spTgt spid="4710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down)">
                                      <p:cBhvr>
                                        <p:cTn id="25" dur="10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2000"/>
                                        <p:tgtEl>
                                          <p:spTgt spid="47109"/>
                                        </p:tgtEl>
                                      </p:cBhvr>
                                    </p:animEffect>
                                    <p:set>
                                      <p:cBhvr>
                                        <p:cTn id="30" dur="1" fill="hold">
                                          <p:stCondLst>
                                            <p:cond delay="1999"/>
                                          </p:stCondLst>
                                        </p:cTn>
                                        <p:tgtEl>
                                          <p:spTgt spid="4710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2000"/>
                                        <p:tgtEl>
                                          <p:spTgt spid="32"/>
                                        </p:tgtEl>
                                      </p:cBhvr>
                                    </p:animEffect>
                                    <p:set>
                                      <p:cBhvr>
                                        <p:cTn id="33" dur="1" fill="hold">
                                          <p:stCondLst>
                                            <p:cond delay="1999"/>
                                          </p:stCondLst>
                                        </p:cTn>
                                        <p:tgtEl>
                                          <p:spTgt spid="32"/>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2000"/>
                                        <p:tgtEl>
                                          <p:spTgt spid="41"/>
                                        </p:tgtEl>
                                      </p:cBhvr>
                                    </p:animEffect>
                                    <p:set>
                                      <p:cBhvr>
                                        <p:cTn id="36" dur="1" fill="hold">
                                          <p:stCondLst>
                                            <p:cond delay="1999"/>
                                          </p:stCondLst>
                                        </p:cTn>
                                        <p:tgtEl>
                                          <p:spTgt spid="41"/>
                                        </p:tgtEl>
                                        <p:attrNameLst>
                                          <p:attrName>style.visibility</p:attrName>
                                        </p:attrNameLst>
                                      </p:cBhvr>
                                      <p:to>
                                        <p:strVal val="hidden"/>
                                      </p:to>
                                    </p:set>
                                  </p:childTnLst>
                                </p:cTn>
                              </p:par>
                              <p:par>
                                <p:cTn id="37" presetID="53" presetClass="entr" presetSubtype="0" fill="hold" nodeType="withEffect">
                                  <p:stCondLst>
                                    <p:cond delay="0"/>
                                  </p:stCondLst>
                                  <p:childTnLst>
                                    <p:set>
                                      <p:cBhvr>
                                        <p:cTn id="38" dur="1" fill="hold">
                                          <p:stCondLst>
                                            <p:cond delay="0"/>
                                          </p:stCondLst>
                                        </p:cTn>
                                        <p:tgtEl>
                                          <p:spTgt spid="47108"/>
                                        </p:tgtEl>
                                        <p:attrNameLst>
                                          <p:attrName>style.visibility</p:attrName>
                                        </p:attrNameLst>
                                      </p:cBhvr>
                                      <p:to>
                                        <p:strVal val="visible"/>
                                      </p:to>
                                    </p:set>
                                    <p:anim calcmode="lin" valueType="num">
                                      <p:cBhvr>
                                        <p:cTn id="39" dur="500" fill="hold"/>
                                        <p:tgtEl>
                                          <p:spTgt spid="47108"/>
                                        </p:tgtEl>
                                        <p:attrNameLst>
                                          <p:attrName>ppt_w</p:attrName>
                                        </p:attrNameLst>
                                      </p:cBhvr>
                                      <p:tavLst>
                                        <p:tav tm="0">
                                          <p:val>
                                            <p:fltVal val="0"/>
                                          </p:val>
                                        </p:tav>
                                        <p:tav tm="100000">
                                          <p:val>
                                            <p:strVal val="#ppt_w"/>
                                          </p:val>
                                        </p:tav>
                                      </p:tavLst>
                                    </p:anim>
                                    <p:anim calcmode="lin" valueType="num">
                                      <p:cBhvr>
                                        <p:cTn id="40" dur="500" fill="hold"/>
                                        <p:tgtEl>
                                          <p:spTgt spid="47108"/>
                                        </p:tgtEl>
                                        <p:attrNameLst>
                                          <p:attrName>ppt_h</p:attrName>
                                        </p:attrNameLst>
                                      </p:cBhvr>
                                      <p:tavLst>
                                        <p:tav tm="0">
                                          <p:val>
                                            <p:fltVal val="0"/>
                                          </p:val>
                                        </p:tav>
                                        <p:tav tm="100000">
                                          <p:val>
                                            <p:strVal val="#ppt_h"/>
                                          </p:val>
                                        </p:tav>
                                      </p:tavLst>
                                    </p:anim>
                                    <p:animEffect transition="in" filter="fade">
                                      <p:cBhvr>
                                        <p:cTn id="41" dur="500"/>
                                        <p:tgtEl>
                                          <p:spTgt spid="4710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down)">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left)">
                                      <p:cBhvr>
                                        <p:cTn id="51" dur="10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left)">
                                      <p:cBhvr>
                                        <p:cTn id="56" dur="10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left)">
                                      <p:cBhvr>
                                        <p:cTn id="61" dur="10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wipe(down)">
                                      <p:cBhvr>
                                        <p:cTn id="66" dur="580">
                                          <p:stCondLst>
                                            <p:cond delay="0"/>
                                          </p:stCondLst>
                                        </p:cTn>
                                        <p:tgtEl>
                                          <p:spTgt spid="3"/>
                                        </p:tgtEl>
                                      </p:cBhvr>
                                    </p:animEffect>
                                    <p:anim calcmode="lin" valueType="num">
                                      <p:cBhvr>
                                        <p:cTn id="67"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72" dur="26">
                                          <p:stCondLst>
                                            <p:cond delay="650"/>
                                          </p:stCondLst>
                                        </p:cTn>
                                        <p:tgtEl>
                                          <p:spTgt spid="3"/>
                                        </p:tgtEl>
                                      </p:cBhvr>
                                      <p:to x="100000" y="60000"/>
                                    </p:animScale>
                                    <p:animScale>
                                      <p:cBhvr>
                                        <p:cTn id="73" dur="166" decel="50000">
                                          <p:stCondLst>
                                            <p:cond delay="676"/>
                                          </p:stCondLst>
                                        </p:cTn>
                                        <p:tgtEl>
                                          <p:spTgt spid="3"/>
                                        </p:tgtEl>
                                      </p:cBhvr>
                                      <p:to x="100000" y="100000"/>
                                    </p:animScale>
                                    <p:animScale>
                                      <p:cBhvr>
                                        <p:cTn id="74" dur="26">
                                          <p:stCondLst>
                                            <p:cond delay="1312"/>
                                          </p:stCondLst>
                                        </p:cTn>
                                        <p:tgtEl>
                                          <p:spTgt spid="3"/>
                                        </p:tgtEl>
                                      </p:cBhvr>
                                      <p:to x="100000" y="80000"/>
                                    </p:animScale>
                                    <p:animScale>
                                      <p:cBhvr>
                                        <p:cTn id="75" dur="166" decel="50000">
                                          <p:stCondLst>
                                            <p:cond delay="1338"/>
                                          </p:stCondLst>
                                        </p:cTn>
                                        <p:tgtEl>
                                          <p:spTgt spid="3"/>
                                        </p:tgtEl>
                                      </p:cBhvr>
                                      <p:to x="100000" y="100000"/>
                                    </p:animScale>
                                    <p:animScale>
                                      <p:cBhvr>
                                        <p:cTn id="76" dur="26">
                                          <p:stCondLst>
                                            <p:cond delay="1642"/>
                                          </p:stCondLst>
                                        </p:cTn>
                                        <p:tgtEl>
                                          <p:spTgt spid="3"/>
                                        </p:tgtEl>
                                      </p:cBhvr>
                                      <p:to x="100000" y="90000"/>
                                    </p:animScale>
                                    <p:animScale>
                                      <p:cBhvr>
                                        <p:cTn id="77" dur="166" decel="50000">
                                          <p:stCondLst>
                                            <p:cond delay="1668"/>
                                          </p:stCondLst>
                                        </p:cTn>
                                        <p:tgtEl>
                                          <p:spTgt spid="3"/>
                                        </p:tgtEl>
                                      </p:cBhvr>
                                      <p:to x="100000" y="100000"/>
                                    </p:animScale>
                                    <p:animScale>
                                      <p:cBhvr>
                                        <p:cTn id="78" dur="26">
                                          <p:stCondLst>
                                            <p:cond delay="1808"/>
                                          </p:stCondLst>
                                        </p:cTn>
                                        <p:tgtEl>
                                          <p:spTgt spid="3"/>
                                        </p:tgtEl>
                                      </p:cBhvr>
                                      <p:to x="100000" y="95000"/>
                                    </p:animScale>
                                    <p:animScale>
                                      <p:cBhvr>
                                        <p:cTn id="79" dur="166" decel="50000">
                                          <p:stCondLst>
                                            <p:cond delay="1834"/>
                                          </p:stCondLst>
                                        </p:cTn>
                                        <p:tgtEl>
                                          <p:spTgt spid="3"/>
                                        </p:tgtEl>
                                      </p:cBhvr>
                                      <p:to x="100000" y="100000"/>
                                    </p:animScale>
                                  </p:childTnLst>
                                </p:cTn>
                              </p:par>
                            </p:childTnLst>
                          </p:cTn>
                        </p:par>
                        <p:par>
                          <p:cTn id="80" fill="hold">
                            <p:stCondLst>
                              <p:cond delay="2000"/>
                            </p:stCondLst>
                            <p:childTnLst>
                              <p:par>
                                <p:cTn id="81" presetID="22" presetClass="entr" presetSubtype="4" fill="hold" nodeType="after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wipe(down)">
                                      <p:cBhvr>
                                        <p:cTn id="83" dur="500"/>
                                        <p:tgtEl>
                                          <p:spTgt spid="6"/>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0" fill="hold" grpId="0" nodeType="clickEffect">
                                  <p:stCondLst>
                                    <p:cond delay="0"/>
                                  </p:stCondLst>
                                  <p:childTnLst>
                                    <p:set>
                                      <p:cBhvr>
                                        <p:cTn id="87" dur="1" fill="hold">
                                          <p:stCondLst>
                                            <p:cond delay="0"/>
                                          </p:stCondLst>
                                        </p:cTn>
                                        <p:tgtEl>
                                          <p:spTgt spid="35"/>
                                        </p:tgtEl>
                                        <p:attrNameLst>
                                          <p:attrName>style.visibility</p:attrName>
                                        </p:attrNameLst>
                                      </p:cBhvr>
                                      <p:to>
                                        <p:strVal val="visible"/>
                                      </p:to>
                                    </p:set>
                                    <p:anim calcmode="lin" valueType="num">
                                      <p:cBhvr>
                                        <p:cTn id="88" dur="500" fill="hold"/>
                                        <p:tgtEl>
                                          <p:spTgt spid="35"/>
                                        </p:tgtEl>
                                        <p:attrNameLst>
                                          <p:attrName>ppt_w</p:attrName>
                                        </p:attrNameLst>
                                      </p:cBhvr>
                                      <p:tavLst>
                                        <p:tav tm="0">
                                          <p:val>
                                            <p:fltVal val="0"/>
                                          </p:val>
                                        </p:tav>
                                        <p:tav tm="100000">
                                          <p:val>
                                            <p:strVal val="#ppt_w"/>
                                          </p:val>
                                        </p:tav>
                                      </p:tavLst>
                                    </p:anim>
                                    <p:anim calcmode="lin" valueType="num">
                                      <p:cBhvr>
                                        <p:cTn id="89" dur="500" fill="hold"/>
                                        <p:tgtEl>
                                          <p:spTgt spid="35"/>
                                        </p:tgtEl>
                                        <p:attrNameLst>
                                          <p:attrName>ppt_h</p:attrName>
                                        </p:attrNameLst>
                                      </p:cBhvr>
                                      <p:tavLst>
                                        <p:tav tm="0">
                                          <p:val>
                                            <p:fltVal val="0"/>
                                          </p:val>
                                        </p:tav>
                                        <p:tav tm="100000">
                                          <p:val>
                                            <p:strVal val="#ppt_h"/>
                                          </p:val>
                                        </p:tav>
                                      </p:tavLst>
                                    </p:anim>
                                    <p:animEffect transition="in" filter="fade">
                                      <p:cBhvr>
                                        <p:cTn id="90" dur="500"/>
                                        <p:tgtEl>
                                          <p:spTgt spid="35"/>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0" fill="hold" grpId="0" nodeType="clickEffect">
                                  <p:stCondLst>
                                    <p:cond delay="0"/>
                                  </p:stCondLst>
                                  <p:childTnLst>
                                    <p:set>
                                      <p:cBhvr>
                                        <p:cTn id="94" dur="1" fill="hold">
                                          <p:stCondLst>
                                            <p:cond delay="0"/>
                                          </p:stCondLst>
                                        </p:cTn>
                                        <p:tgtEl>
                                          <p:spTgt spid="36"/>
                                        </p:tgtEl>
                                        <p:attrNameLst>
                                          <p:attrName>style.visibility</p:attrName>
                                        </p:attrNameLst>
                                      </p:cBhvr>
                                      <p:to>
                                        <p:strVal val="visible"/>
                                      </p:to>
                                    </p:set>
                                    <p:anim calcmode="lin" valueType="num">
                                      <p:cBhvr>
                                        <p:cTn id="95" dur="500" fill="hold"/>
                                        <p:tgtEl>
                                          <p:spTgt spid="36"/>
                                        </p:tgtEl>
                                        <p:attrNameLst>
                                          <p:attrName>ppt_w</p:attrName>
                                        </p:attrNameLst>
                                      </p:cBhvr>
                                      <p:tavLst>
                                        <p:tav tm="0">
                                          <p:val>
                                            <p:fltVal val="0"/>
                                          </p:val>
                                        </p:tav>
                                        <p:tav tm="100000">
                                          <p:val>
                                            <p:strVal val="#ppt_w"/>
                                          </p:val>
                                        </p:tav>
                                      </p:tavLst>
                                    </p:anim>
                                    <p:anim calcmode="lin" valueType="num">
                                      <p:cBhvr>
                                        <p:cTn id="96" dur="500" fill="hold"/>
                                        <p:tgtEl>
                                          <p:spTgt spid="36"/>
                                        </p:tgtEl>
                                        <p:attrNameLst>
                                          <p:attrName>ppt_h</p:attrName>
                                        </p:attrNameLst>
                                      </p:cBhvr>
                                      <p:tavLst>
                                        <p:tav tm="0">
                                          <p:val>
                                            <p:fltVal val="0"/>
                                          </p:val>
                                        </p:tav>
                                        <p:tav tm="100000">
                                          <p:val>
                                            <p:strVal val="#ppt_h"/>
                                          </p:val>
                                        </p:tav>
                                      </p:tavLst>
                                    </p:anim>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0" fill="hold" grpId="0" nodeType="clickEffect">
                                  <p:stCondLst>
                                    <p:cond delay="0"/>
                                  </p:stCondLst>
                                  <p:childTnLst>
                                    <p:set>
                                      <p:cBhvr>
                                        <p:cTn id="101" dur="1" fill="hold">
                                          <p:stCondLst>
                                            <p:cond delay="0"/>
                                          </p:stCondLst>
                                        </p:cTn>
                                        <p:tgtEl>
                                          <p:spTgt spid="37"/>
                                        </p:tgtEl>
                                        <p:attrNameLst>
                                          <p:attrName>style.visibility</p:attrName>
                                        </p:attrNameLst>
                                      </p:cBhvr>
                                      <p:to>
                                        <p:strVal val="visible"/>
                                      </p:to>
                                    </p:set>
                                    <p:anim calcmode="lin" valueType="num">
                                      <p:cBhvr>
                                        <p:cTn id="102" dur="500" fill="hold"/>
                                        <p:tgtEl>
                                          <p:spTgt spid="37"/>
                                        </p:tgtEl>
                                        <p:attrNameLst>
                                          <p:attrName>ppt_w</p:attrName>
                                        </p:attrNameLst>
                                      </p:cBhvr>
                                      <p:tavLst>
                                        <p:tav tm="0">
                                          <p:val>
                                            <p:fltVal val="0"/>
                                          </p:val>
                                        </p:tav>
                                        <p:tav tm="100000">
                                          <p:val>
                                            <p:strVal val="#ppt_w"/>
                                          </p:val>
                                        </p:tav>
                                      </p:tavLst>
                                    </p:anim>
                                    <p:anim calcmode="lin" valueType="num">
                                      <p:cBhvr>
                                        <p:cTn id="103" dur="500" fill="hold"/>
                                        <p:tgtEl>
                                          <p:spTgt spid="37"/>
                                        </p:tgtEl>
                                        <p:attrNameLst>
                                          <p:attrName>ppt_h</p:attrName>
                                        </p:attrNameLst>
                                      </p:cBhvr>
                                      <p:tavLst>
                                        <p:tav tm="0">
                                          <p:val>
                                            <p:fltVal val="0"/>
                                          </p:val>
                                        </p:tav>
                                        <p:tav tm="100000">
                                          <p:val>
                                            <p:strVal val="#ppt_h"/>
                                          </p:val>
                                        </p:tav>
                                      </p:tavLst>
                                    </p:anim>
                                    <p:animEffect transition="in" filter="fade">
                                      <p:cBhvr>
                                        <p:cTn id="104" dur="500"/>
                                        <p:tgtEl>
                                          <p:spTgt spid="37"/>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0" fill="hold" grpId="0" nodeType="clickEffect">
                                  <p:stCondLst>
                                    <p:cond delay="0"/>
                                  </p:stCondLst>
                                  <p:childTnLst>
                                    <p:set>
                                      <p:cBhvr>
                                        <p:cTn id="108" dur="1" fill="hold">
                                          <p:stCondLst>
                                            <p:cond delay="0"/>
                                          </p:stCondLst>
                                        </p:cTn>
                                        <p:tgtEl>
                                          <p:spTgt spid="38"/>
                                        </p:tgtEl>
                                        <p:attrNameLst>
                                          <p:attrName>style.visibility</p:attrName>
                                        </p:attrNameLst>
                                      </p:cBhvr>
                                      <p:to>
                                        <p:strVal val="visible"/>
                                      </p:to>
                                    </p:set>
                                    <p:anim calcmode="lin" valueType="num">
                                      <p:cBhvr>
                                        <p:cTn id="109" dur="500" fill="hold"/>
                                        <p:tgtEl>
                                          <p:spTgt spid="38"/>
                                        </p:tgtEl>
                                        <p:attrNameLst>
                                          <p:attrName>ppt_w</p:attrName>
                                        </p:attrNameLst>
                                      </p:cBhvr>
                                      <p:tavLst>
                                        <p:tav tm="0">
                                          <p:val>
                                            <p:fltVal val="0"/>
                                          </p:val>
                                        </p:tav>
                                        <p:tav tm="100000">
                                          <p:val>
                                            <p:strVal val="#ppt_w"/>
                                          </p:val>
                                        </p:tav>
                                      </p:tavLst>
                                    </p:anim>
                                    <p:anim calcmode="lin" valueType="num">
                                      <p:cBhvr>
                                        <p:cTn id="110" dur="500" fill="hold"/>
                                        <p:tgtEl>
                                          <p:spTgt spid="38"/>
                                        </p:tgtEl>
                                        <p:attrNameLst>
                                          <p:attrName>ppt_h</p:attrName>
                                        </p:attrNameLst>
                                      </p:cBhvr>
                                      <p:tavLst>
                                        <p:tav tm="0">
                                          <p:val>
                                            <p:fltVal val="0"/>
                                          </p:val>
                                        </p:tav>
                                        <p:tav tm="100000">
                                          <p:val>
                                            <p:strVal val="#ppt_h"/>
                                          </p:val>
                                        </p:tav>
                                      </p:tavLst>
                                    </p:anim>
                                    <p:animEffect transition="in" filter="fade">
                                      <p:cBhvr>
                                        <p:cTn id="111" dur="500"/>
                                        <p:tgtEl>
                                          <p:spTgt spid="38"/>
                                        </p:tgtEl>
                                      </p:cBhvr>
                                    </p:animEffect>
                                  </p:childTnLst>
                                </p:cTn>
                              </p:par>
                            </p:childTnLst>
                          </p:cTn>
                        </p:par>
                      </p:childTnLst>
                    </p:cTn>
                  </p:par>
                  <p:par>
                    <p:cTn id="112" fill="hold">
                      <p:stCondLst>
                        <p:cond delay="indefinite"/>
                      </p:stCondLst>
                      <p:childTnLst>
                        <p:par>
                          <p:cTn id="113" fill="hold">
                            <p:stCondLst>
                              <p:cond delay="0"/>
                            </p:stCondLst>
                            <p:childTnLst>
                              <p:par>
                                <p:cTn id="114" presetID="53" presetClass="entr" presetSubtype="0" fill="hold" grpId="0" nodeType="clickEffect">
                                  <p:stCondLst>
                                    <p:cond delay="0"/>
                                  </p:stCondLst>
                                  <p:childTnLst>
                                    <p:set>
                                      <p:cBhvr>
                                        <p:cTn id="115" dur="1" fill="hold">
                                          <p:stCondLst>
                                            <p:cond delay="0"/>
                                          </p:stCondLst>
                                        </p:cTn>
                                        <p:tgtEl>
                                          <p:spTgt spid="39"/>
                                        </p:tgtEl>
                                        <p:attrNameLst>
                                          <p:attrName>style.visibility</p:attrName>
                                        </p:attrNameLst>
                                      </p:cBhvr>
                                      <p:to>
                                        <p:strVal val="visible"/>
                                      </p:to>
                                    </p:set>
                                    <p:anim calcmode="lin" valueType="num">
                                      <p:cBhvr>
                                        <p:cTn id="116" dur="500" fill="hold"/>
                                        <p:tgtEl>
                                          <p:spTgt spid="39"/>
                                        </p:tgtEl>
                                        <p:attrNameLst>
                                          <p:attrName>ppt_w</p:attrName>
                                        </p:attrNameLst>
                                      </p:cBhvr>
                                      <p:tavLst>
                                        <p:tav tm="0">
                                          <p:val>
                                            <p:fltVal val="0"/>
                                          </p:val>
                                        </p:tav>
                                        <p:tav tm="100000">
                                          <p:val>
                                            <p:strVal val="#ppt_w"/>
                                          </p:val>
                                        </p:tav>
                                      </p:tavLst>
                                    </p:anim>
                                    <p:anim calcmode="lin" valueType="num">
                                      <p:cBhvr>
                                        <p:cTn id="117" dur="500" fill="hold"/>
                                        <p:tgtEl>
                                          <p:spTgt spid="39"/>
                                        </p:tgtEl>
                                        <p:attrNameLst>
                                          <p:attrName>ppt_h</p:attrName>
                                        </p:attrNameLst>
                                      </p:cBhvr>
                                      <p:tavLst>
                                        <p:tav tm="0">
                                          <p:val>
                                            <p:fltVal val="0"/>
                                          </p:val>
                                        </p:tav>
                                        <p:tav tm="100000">
                                          <p:val>
                                            <p:strVal val="#ppt_h"/>
                                          </p:val>
                                        </p:tav>
                                      </p:tavLst>
                                    </p:anim>
                                    <p:animEffect transition="in" filter="fade">
                                      <p:cBhvr>
                                        <p:cTn id="118" dur="500"/>
                                        <p:tgtEl>
                                          <p:spTgt spid="39"/>
                                        </p:tgtEl>
                                      </p:cBhvr>
                                    </p:animEffect>
                                  </p:childTnLst>
                                </p:cTn>
                              </p:par>
                            </p:childTnLst>
                          </p:cTn>
                        </p:par>
                      </p:childTnLst>
                    </p:cTn>
                  </p:par>
                  <p:par>
                    <p:cTn id="119" fill="hold">
                      <p:stCondLst>
                        <p:cond delay="indefinite"/>
                      </p:stCondLst>
                      <p:childTnLst>
                        <p:par>
                          <p:cTn id="120" fill="hold">
                            <p:stCondLst>
                              <p:cond delay="0"/>
                            </p:stCondLst>
                            <p:childTnLst>
                              <p:par>
                                <p:cTn id="121" presetID="21" presetClass="entr" presetSubtype="1" fill="hold" grpId="0" nodeType="clickEffect">
                                  <p:stCondLst>
                                    <p:cond delay="0"/>
                                  </p:stCondLst>
                                  <p:iterate type="lt">
                                    <p:tmPct val="0"/>
                                  </p:iterate>
                                  <p:childTnLst>
                                    <p:set>
                                      <p:cBhvr>
                                        <p:cTn id="122" dur="1" fill="hold">
                                          <p:stCondLst>
                                            <p:cond delay="0"/>
                                          </p:stCondLst>
                                        </p:cTn>
                                        <p:tgtEl>
                                          <p:spTgt spid="45"/>
                                        </p:tgtEl>
                                        <p:attrNameLst>
                                          <p:attrName>style.visibility</p:attrName>
                                        </p:attrNameLst>
                                      </p:cBhvr>
                                      <p:to>
                                        <p:strVal val="visible"/>
                                      </p:to>
                                    </p:set>
                                    <p:animEffect transition="in" filter="wheel(1)">
                                      <p:cBhvr>
                                        <p:cTn id="123"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1" grpId="0" animBg="1"/>
      <p:bldP spid="41" grpId="1" animBg="1"/>
      <p:bldP spid="35" grpId="0" animBg="1"/>
      <p:bldP spid="36" grpId="0" animBg="1"/>
      <p:bldP spid="37" grpId="0" animBg="1"/>
      <p:bldP spid="38" grpId="0" animBg="1"/>
      <p:bldP spid="39" grpId="0" animBg="1"/>
      <p:bldP spid="45" grpId="0" animBg="1"/>
    </p:bldLst>
  </p:timing>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NATIONAL DROUGHT MAP OVER TIME</a:t>
            </a:r>
            <a:endParaRPr lang="en-US" dirty="0"/>
          </a:p>
        </p:txBody>
      </p:sp>
      <p:pic>
        <p:nvPicPr>
          <p:cNvPr id="47108" name="Picture 4"/>
          <p:cNvPicPr>
            <a:picLocks noChangeAspect="1" noChangeArrowheads="1"/>
          </p:cNvPicPr>
          <p:nvPr/>
        </p:nvPicPr>
        <p:blipFill>
          <a:blip r:embed="rId3" cstate="print"/>
          <a:srcRect/>
          <a:stretch>
            <a:fillRect/>
          </a:stretch>
        </p:blipFill>
        <p:spPr bwMode="auto">
          <a:xfrm>
            <a:off x="0" y="914400"/>
            <a:ext cx="9144000" cy="557166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 calcmode="lin" valueType="num">
                                      <p:cBhvr>
                                        <p:cTn id="7" dur="500" fill="hold"/>
                                        <p:tgtEl>
                                          <p:spTgt spid="47108"/>
                                        </p:tgtEl>
                                        <p:attrNameLst>
                                          <p:attrName>ppt_w</p:attrName>
                                        </p:attrNameLst>
                                      </p:cBhvr>
                                      <p:tavLst>
                                        <p:tav tm="0">
                                          <p:val>
                                            <p:fltVal val="0"/>
                                          </p:val>
                                        </p:tav>
                                        <p:tav tm="100000">
                                          <p:val>
                                            <p:strVal val="#ppt_w"/>
                                          </p:val>
                                        </p:tav>
                                      </p:tavLst>
                                    </p:anim>
                                    <p:anim calcmode="lin" valueType="num">
                                      <p:cBhvr>
                                        <p:cTn id="8" dur="500" fill="hold"/>
                                        <p:tgtEl>
                                          <p:spTgt spid="47108"/>
                                        </p:tgtEl>
                                        <p:attrNameLst>
                                          <p:attrName>ppt_h</p:attrName>
                                        </p:attrNameLst>
                                      </p:cBhvr>
                                      <p:tavLst>
                                        <p:tav tm="0">
                                          <p:val>
                                            <p:fltVal val="0"/>
                                          </p:val>
                                        </p:tav>
                                        <p:tav tm="100000">
                                          <p:val>
                                            <p:strVal val="#ppt_h"/>
                                          </p:val>
                                        </p:tav>
                                      </p:tavLst>
                                    </p:anim>
                                    <p:animEffect transition="in" filter="fade">
                                      <p:cBhvr>
                                        <p:cTn id="9" dur="500"/>
                                        <p:tgtEl>
                                          <p:spTgt spid="47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6" name="Picture 2" descr="https://images8.alphacoders.com/687/687673.jpg"/>
          <p:cNvPicPr>
            <a:picLocks noChangeAspect="1" noChangeArrowheads="1"/>
          </p:cNvPicPr>
          <p:nvPr/>
        </p:nvPicPr>
        <p:blipFill>
          <a:blip r:embed="rId2" cstate="print"/>
          <a:srcRect l="3333"/>
          <a:stretch>
            <a:fillRect/>
          </a:stretch>
        </p:blipFill>
        <p:spPr bwMode="auto">
          <a:xfrm>
            <a:off x="152400" y="503344"/>
            <a:ext cx="8839200" cy="5557100"/>
          </a:xfrm>
          <a:prstGeom prst="rect">
            <a:avLst/>
          </a:prstGeom>
          <a:noFill/>
        </p:spPr>
      </p:pic>
      <p:grpSp>
        <p:nvGrpSpPr>
          <p:cNvPr id="3" name="Group 72"/>
          <p:cNvGrpSpPr>
            <a:grpSpLocks noChangeAspect="1"/>
          </p:cNvGrpSpPr>
          <p:nvPr/>
        </p:nvGrpSpPr>
        <p:grpSpPr>
          <a:xfrm>
            <a:off x="-38176200" y="-5257800"/>
            <a:ext cx="9144000" cy="6096000"/>
            <a:chOff x="1824038" y="1611829"/>
            <a:chExt cx="5524500" cy="3683000"/>
          </a:xfrm>
        </p:grpSpPr>
        <p:pic>
          <p:nvPicPr>
            <p:cNvPr id="19482" name="Picture 26"/>
            <p:cNvPicPr>
              <a:picLocks noChangeAspect="1" noChangeArrowheads="1"/>
            </p:cNvPicPr>
            <p:nvPr/>
          </p:nvPicPr>
          <p:blipFill>
            <a:blip r:embed="rId3" cstate="print"/>
            <a:srcRect/>
            <a:stretch>
              <a:fillRect/>
            </a:stretch>
          </p:blipFill>
          <p:spPr bwMode="auto">
            <a:xfrm>
              <a:off x="1824038" y="1611829"/>
              <a:ext cx="5495925" cy="3648075"/>
            </a:xfrm>
            <a:prstGeom prst="rect">
              <a:avLst/>
            </a:prstGeom>
            <a:noFill/>
            <a:ln w="9525">
              <a:noFill/>
              <a:miter lim="800000"/>
              <a:headEnd/>
              <a:tailEnd/>
            </a:ln>
          </p:spPr>
        </p:pic>
        <p:sp>
          <p:nvSpPr>
            <p:cNvPr id="8" name="TextBox 7"/>
            <p:cNvSpPr txBox="1"/>
            <p:nvPr/>
          </p:nvSpPr>
          <p:spPr>
            <a:xfrm>
              <a:off x="6205538" y="4925497"/>
              <a:ext cx="1143000" cy="369332"/>
            </a:xfrm>
            <a:prstGeom prst="rect">
              <a:avLst/>
            </a:prstGeom>
            <a:noFill/>
          </p:spPr>
          <p:txBody>
            <a:bodyPr wrap="square" rtlCol="0">
              <a:spAutoFit/>
            </a:bodyPr>
            <a:lstStyle/>
            <a:p>
              <a:pPr algn="r"/>
              <a:r>
                <a:rPr lang="en-US" dirty="0" smtClean="0"/>
                <a:t>Feb 2000</a:t>
              </a:r>
              <a:endParaRPr lang="en-US" dirty="0"/>
            </a:p>
          </p:txBody>
        </p:sp>
      </p:grpSp>
      <p:grpSp>
        <p:nvGrpSpPr>
          <p:cNvPr id="4" name="Group 70"/>
          <p:cNvGrpSpPr>
            <a:grpSpLocks noChangeAspect="1"/>
          </p:cNvGrpSpPr>
          <p:nvPr/>
        </p:nvGrpSpPr>
        <p:grpSpPr>
          <a:xfrm>
            <a:off x="-38176200" y="1219200"/>
            <a:ext cx="9251373" cy="6182591"/>
            <a:chOff x="1819275" y="1581150"/>
            <a:chExt cx="5570098" cy="3722435"/>
          </a:xfrm>
        </p:grpSpPr>
        <p:pic>
          <p:nvPicPr>
            <p:cNvPr id="19481" name="Picture 25"/>
            <p:cNvPicPr>
              <a:picLocks noChangeAspect="1" noChangeArrowheads="1"/>
            </p:cNvPicPr>
            <p:nvPr/>
          </p:nvPicPr>
          <p:blipFill>
            <a:blip r:embed="rId4" cstate="print"/>
            <a:srcRect/>
            <a:stretch>
              <a:fillRect/>
            </a:stretch>
          </p:blipFill>
          <p:spPr bwMode="auto">
            <a:xfrm>
              <a:off x="1819275" y="1581150"/>
              <a:ext cx="5505450" cy="3695700"/>
            </a:xfrm>
            <a:prstGeom prst="rect">
              <a:avLst/>
            </a:prstGeom>
            <a:noFill/>
            <a:ln w="9525">
              <a:noFill/>
              <a:miter lim="800000"/>
              <a:headEnd/>
              <a:tailEnd/>
            </a:ln>
          </p:spPr>
        </p:pic>
        <p:sp>
          <p:nvSpPr>
            <p:cNvPr id="70" name="TextBox 69"/>
            <p:cNvSpPr txBox="1"/>
            <p:nvPr/>
          </p:nvSpPr>
          <p:spPr>
            <a:xfrm>
              <a:off x="6246373" y="5081216"/>
              <a:ext cx="1143000" cy="222369"/>
            </a:xfrm>
            <a:prstGeom prst="rect">
              <a:avLst/>
            </a:prstGeom>
            <a:noFill/>
          </p:spPr>
          <p:txBody>
            <a:bodyPr wrap="square" rtlCol="0">
              <a:spAutoFit/>
            </a:bodyPr>
            <a:lstStyle/>
            <a:p>
              <a:pPr algn="r"/>
              <a:r>
                <a:rPr lang="en-US" dirty="0" smtClean="0"/>
                <a:t>Feb 2001</a:t>
              </a:r>
              <a:endParaRPr lang="en-US" dirty="0"/>
            </a:p>
          </p:txBody>
        </p:sp>
      </p:grpSp>
      <p:grpSp>
        <p:nvGrpSpPr>
          <p:cNvPr id="6" name="Group 67"/>
          <p:cNvGrpSpPr>
            <a:grpSpLocks noChangeAspect="1"/>
          </p:cNvGrpSpPr>
          <p:nvPr/>
        </p:nvGrpSpPr>
        <p:grpSpPr>
          <a:xfrm>
            <a:off x="-38023800" y="7772400"/>
            <a:ext cx="9144000" cy="6117130"/>
            <a:chOff x="1824038" y="1590675"/>
            <a:chExt cx="5495925" cy="3676650"/>
          </a:xfrm>
        </p:grpSpPr>
        <p:pic>
          <p:nvPicPr>
            <p:cNvPr id="19480" name="Picture 24"/>
            <p:cNvPicPr>
              <a:picLocks noChangeAspect="1" noChangeArrowheads="1"/>
            </p:cNvPicPr>
            <p:nvPr/>
          </p:nvPicPr>
          <p:blipFill>
            <a:blip r:embed="rId5" cstate="print"/>
            <a:srcRect/>
            <a:stretch>
              <a:fillRect/>
            </a:stretch>
          </p:blipFill>
          <p:spPr bwMode="auto">
            <a:xfrm>
              <a:off x="1824038" y="1590675"/>
              <a:ext cx="5495925" cy="3676650"/>
            </a:xfrm>
            <a:prstGeom prst="rect">
              <a:avLst/>
            </a:prstGeom>
            <a:noFill/>
            <a:ln w="9525">
              <a:noFill/>
              <a:miter lim="800000"/>
              <a:headEnd/>
              <a:tailEnd/>
            </a:ln>
          </p:spPr>
        </p:pic>
        <p:sp>
          <p:nvSpPr>
            <p:cNvPr id="67" name="TextBox 66"/>
            <p:cNvSpPr txBox="1"/>
            <p:nvPr/>
          </p:nvSpPr>
          <p:spPr>
            <a:xfrm>
              <a:off x="6167438" y="4897993"/>
              <a:ext cx="1143000" cy="369332"/>
            </a:xfrm>
            <a:prstGeom prst="rect">
              <a:avLst/>
            </a:prstGeom>
            <a:noFill/>
          </p:spPr>
          <p:txBody>
            <a:bodyPr wrap="square" rtlCol="0">
              <a:spAutoFit/>
            </a:bodyPr>
            <a:lstStyle/>
            <a:p>
              <a:pPr algn="r"/>
              <a:r>
                <a:rPr lang="en-US" dirty="0" smtClean="0"/>
                <a:t>Feb 2002</a:t>
              </a:r>
              <a:endParaRPr lang="en-US" dirty="0"/>
            </a:p>
          </p:txBody>
        </p:sp>
      </p:grpSp>
      <p:grpSp>
        <p:nvGrpSpPr>
          <p:cNvPr id="7" name="Group 64"/>
          <p:cNvGrpSpPr>
            <a:grpSpLocks noChangeAspect="1"/>
          </p:cNvGrpSpPr>
          <p:nvPr/>
        </p:nvGrpSpPr>
        <p:grpSpPr>
          <a:xfrm>
            <a:off x="-28803600" y="-5334000"/>
            <a:ext cx="9144000" cy="6191865"/>
            <a:chOff x="1885950" y="1590675"/>
            <a:chExt cx="5448300" cy="3689320"/>
          </a:xfrm>
        </p:grpSpPr>
        <p:pic>
          <p:nvPicPr>
            <p:cNvPr id="19479" name="Picture 23"/>
            <p:cNvPicPr>
              <a:picLocks noChangeAspect="1" noChangeArrowheads="1"/>
            </p:cNvPicPr>
            <p:nvPr/>
          </p:nvPicPr>
          <p:blipFill>
            <a:blip r:embed="rId6" cstate="print"/>
            <a:srcRect l="1379"/>
            <a:stretch>
              <a:fillRect/>
            </a:stretch>
          </p:blipFill>
          <p:spPr bwMode="auto">
            <a:xfrm>
              <a:off x="1885950" y="1590675"/>
              <a:ext cx="5448300" cy="3676650"/>
            </a:xfrm>
            <a:prstGeom prst="rect">
              <a:avLst/>
            </a:prstGeom>
            <a:noFill/>
            <a:ln w="9525">
              <a:noFill/>
              <a:miter lim="800000"/>
              <a:headEnd/>
              <a:tailEnd/>
            </a:ln>
          </p:spPr>
        </p:pic>
        <p:sp>
          <p:nvSpPr>
            <p:cNvPr id="64" name="TextBox 63"/>
            <p:cNvSpPr txBox="1"/>
            <p:nvPr/>
          </p:nvSpPr>
          <p:spPr>
            <a:xfrm>
              <a:off x="6191250" y="5059935"/>
              <a:ext cx="1143000" cy="220060"/>
            </a:xfrm>
            <a:prstGeom prst="rect">
              <a:avLst/>
            </a:prstGeom>
            <a:noFill/>
          </p:spPr>
          <p:txBody>
            <a:bodyPr wrap="square" rtlCol="0">
              <a:spAutoFit/>
            </a:bodyPr>
            <a:lstStyle/>
            <a:p>
              <a:pPr algn="r"/>
              <a:r>
                <a:rPr lang="en-US" dirty="0" smtClean="0"/>
                <a:t>Feb 2003</a:t>
              </a:r>
              <a:endParaRPr lang="en-US" dirty="0"/>
            </a:p>
          </p:txBody>
        </p:sp>
      </p:grpSp>
      <p:grpSp>
        <p:nvGrpSpPr>
          <p:cNvPr id="10" name="Group 61"/>
          <p:cNvGrpSpPr>
            <a:grpSpLocks noChangeAspect="1"/>
          </p:cNvGrpSpPr>
          <p:nvPr/>
        </p:nvGrpSpPr>
        <p:grpSpPr>
          <a:xfrm>
            <a:off x="-28651200" y="1295400"/>
            <a:ext cx="9144000" cy="6117352"/>
            <a:chOff x="1890713" y="1609725"/>
            <a:chExt cx="5438775" cy="3638550"/>
          </a:xfrm>
        </p:grpSpPr>
        <p:pic>
          <p:nvPicPr>
            <p:cNvPr id="19478" name="Picture 22"/>
            <p:cNvPicPr>
              <a:picLocks noChangeAspect="1" noChangeArrowheads="1"/>
            </p:cNvPicPr>
            <p:nvPr/>
          </p:nvPicPr>
          <p:blipFill>
            <a:blip r:embed="rId7" cstate="print"/>
            <a:srcRect l="1382"/>
            <a:stretch>
              <a:fillRect/>
            </a:stretch>
          </p:blipFill>
          <p:spPr bwMode="auto">
            <a:xfrm>
              <a:off x="1890713" y="1609725"/>
              <a:ext cx="5438775" cy="3638550"/>
            </a:xfrm>
            <a:prstGeom prst="rect">
              <a:avLst/>
            </a:prstGeom>
            <a:noFill/>
            <a:ln w="9525">
              <a:noFill/>
              <a:miter lim="800000"/>
              <a:headEnd/>
              <a:tailEnd/>
            </a:ln>
          </p:spPr>
        </p:pic>
        <p:sp>
          <p:nvSpPr>
            <p:cNvPr id="61" name="TextBox 60"/>
            <p:cNvSpPr txBox="1"/>
            <p:nvPr/>
          </p:nvSpPr>
          <p:spPr>
            <a:xfrm>
              <a:off x="6186488" y="5021659"/>
              <a:ext cx="1143000" cy="226616"/>
            </a:xfrm>
            <a:prstGeom prst="rect">
              <a:avLst/>
            </a:prstGeom>
            <a:noFill/>
          </p:spPr>
          <p:txBody>
            <a:bodyPr wrap="square" rtlCol="0">
              <a:spAutoFit/>
            </a:bodyPr>
            <a:lstStyle/>
            <a:p>
              <a:pPr algn="r"/>
              <a:r>
                <a:rPr lang="en-US" dirty="0" smtClean="0"/>
                <a:t>Feb 2004</a:t>
              </a:r>
              <a:endParaRPr lang="en-US" dirty="0"/>
            </a:p>
          </p:txBody>
        </p:sp>
      </p:grpSp>
      <p:grpSp>
        <p:nvGrpSpPr>
          <p:cNvPr id="11" name="Group 58"/>
          <p:cNvGrpSpPr>
            <a:grpSpLocks noChangeAspect="1"/>
          </p:cNvGrpSpPr>
          <p:nvPr/>
        </p:nvGrpSpPr>
        <p:grpSpPr>
          <a:xfrm>
            <a:off x="-28727400" y="7696200"/>
            <a:ext cx="9144000" cy="6230155"/>
            <a:chOff x="6858000" y="5014912"/>
            <a:chExt cx="5410200" cy="3686175"/>
          </a:xfrm>
        </p:grpSpPr>
        <p:pic>
          <p:nvPicPr>
            <p:cNvPr id="19477" name="Picture 21"/>
            <p:cNvPicPr>
              <a:picLocks noChangeAspect="1" noChangeArrowheads="1"/>
            </p:cNvPicPr>
            <p:nvPr/>
          </p:nvPicPr>
          <p:blipFill>
            <a:blip r:embed="rId8" cstate="print"/>
            <a:srcRect l="1396"/>
            <a:stretch>
              <a:fillRect/>
            </a:stretch>
          </p:blipFill>
          <p:spPr bwMode="auto">
            <a:xfrm>
              <a:off x="6858000" y="5014912"/>
              <a:ext cx="5381625" cy="3686175"/>
            </a:xfrm>
            <a:prstGeom prst="rect">
              <a:avLst/>
            </a:prstGeom>
            <a:noFill/>
            <a:ln w="9525">
              <a:noFill/>
              <a:miter lim="800000"/>
              <a:headEnd/>
              <a:tailEnd/>
            </a:ln>
          </p:spPr>
        </p:pic>
        <p:sp>
          <p:nvSpPr>
            <p:cNvPr id="58" name="TextBox 57"/>
            <p:cNvSpPr txBox="1"/>
            <p:nvPr/>
          </p:nvSpPr>
          <p:spPr>
            <a:xfrm>
              <a:off x="11125200" y="8482566"/>
              <a:ext cx="1143000" cy="218521"/>
            </a:xfrm>
            <a:prstGeom prst="rect">
              <a:avLst/>
            </a:prstGeom>
            <a:noFill/>
          </p:spPr>
          <p:txBody>
            <a:bodyPr wrap="square" rtlCol="0">
              <a:spAutoFit/>
            </a:bodyPr>
            <a:lstStyle/>
            <a:p>
              <a:pPr algn="r"/>
              <a:r>
                <a:rPr lang="en-US" dirty="0" smtClean="0"/>
                <a:t>Feb 2005</a:t>
              </a:r>
              <a:endParaRPr lang="en-US" dirty="0"/>
            </a:p>
          </p:txBody>
        </p:sp>
      </p:grpSp>
      <p:grpSp>
        <p:nvGrpSpPr>
          <p:cNvPr id="13" name="Group 55"/>
          <p:cNvGrpSpPr>
            <a:grpSpLocks noChangeAspect="1"/>
          </p:cNvGrpSpPr>
          <p:nvPr/>
        </p:nvGrpSpPr>
        <p:grpSpPr>
          <a:xfrm>
            <a:off x="-19354800" y="-5334000"/>
            <a:ext cx="9144000" cy="6112042"/>
            <a:chOff x="12115800" y="3228975"/>
            <a:chExt cx="5429250" cy="3629025"/>
          </a:xfrm>
        </p:grpSpPr>
        <p:pic>
          <p:nvPicPr>
            <p:cNvPr id="19476" name="Picture 20"/>
            <p:cNvPicPr>
              <a:picLocks noChangeAspect="1" noChangeArrowheads="1"/>
            </p:cNvPicPr>
            <p:nvPr/>
          </p:nvPicPr>
          <p:blipFill>
            <a:blip r:embed="rId9" cstate="print"/>
            <a:srcRect/>
            <a:stretch>
              <a:fillRect/>
            </a:stretch>
          </p:blipFill>
          <p:spPr bwMode="auto">
            <a:xfrm>
              <a:off x="12115800" y="3228975"/>
              <a:ext cx="5429250" cy="3629025"/>
            </a:xfrm>
            <a:prstGeom prst="rect">
              <a:avLst/>
            </a:prstGeom>
            <a:noFill/>
            <a:ln w="9525">
              <a:noFill/>
              <a:miter lim="800000"/>
              <a:headEnd/>
              <a:tailEnd/>
            </a:ln>
          </p:spPr>
        </p:pic>
        <p:sp>
          <p:nvSpPr>
            <p:cNvPr id="55" name="TextBox 54"/>
            <p:cNvSpPr txBox="1"/>
            <p:nvPr/>
          </p:nvSpPr>
          <p:spPr>
            <a:xfrm>
              <a:off x="16383000" y="6631781"/>
              <a:ext cx="1143000" cy="226219"/>
            </a:xfrm>
            <a:prstGeom prst="rect">
              <a:avLst/>
            </a:prstGeom>
            <a:noFill/>
          </p:spPr>
          <p:txBody>
            <a:bodyPr wrap="square" rtlCol="0">
              <a:spAutoFit/>
            </a:bodyPr>
            <a:lstStyle/>
            <a:p>
              <a:pPr algn="r"/>
              <a:r>
                <a:rPr lang="en-US" dirty="0" smtClean="0"/>
                <a:t>Feb 2006</a:t>
              </a:r>
              <a:endParaRPr lang="en-US" dirty="0"/>
            </a:p>
          </p:txBody>
        </p:sp>
      </p:grpSp>
      <p:grpSp>
        <p:nvGrpSpPr>
          <p:cNvPr id="14" name="Group 52"/>
          <p:cNvGrpSpPr>
            <a:grpSpLocks noChangeAspect="1"/>
          </p:cNvGrpSpPr>
          <p:nvPr/>
        </p:nvGrpSpPr>
        <p:grpSpPr>
          <a:xfrm>
            <a:off x="-19278600" y="1447800"/>
            <a:ext cx="9144000" cy="6090643"/>
            <a:chOff x="12115799" y="0"/>
            <a:chExt cx="5419725" cy="3609975"/>
          </a:xfrm>
        </p:grpSpPr>
        <p:pic>
          <p:nvPicPr>
            <p:cNvPr id="19475" name="Picture 19"/>
            <p:cNvPicPr>
              <a:picLocks noChangeAspect="1" noChangeArrowheads="1"/>
            </p:cNvPicPr>
            <p:nvPr/>
          </p:nvPicPr>
          <p:blipFill>
            <a:blip r:embed="rId10" cstate="print"/>
            <a:srcRect l="1386"/>
            <a:stretch>
              <a:fillRect/>
            </a:stretch>
          </p:blipFill>
          <p:spPr bwMode="auto">
            <a:xfrm>
              <a:off x="12115799" y="0"/>
              <a:ext cx="5419725" cy="3609975"/>
            </a:xfrm>
            <a:prstGeom prst="rect">
              <a:avLst/>
            </a:prstGeom>
            <a:noFill/>
            <a:ln w="9525">
              <a:noFill/>
              <a:miter lim="800000"/>
              <a:headEnd/>
              <a:tailEnd/>
            </a:ln>
          </p:spPr>
        </p:pic>
        <p:sp>
          <p:nvSpPr>
            <p:cNvPr id="52" name="TextBox 51"/>
            <p:cNvSpPr txBox="1"/>
            <p:nvPr/>
          </p:nvSpPr>
          <p:spPr>
            <a:xfrm>
              <a:off x="16383000" y="3385741"/>
              <a:ext cx="1143000" cy="218906"/>
            </a:xfrm>
            <a:prstGeom prst="rect">
              <a:avLst/>
            </a:prstGeom>
            <a:noFill/>
          </p:spPr>
          <p:txBody>
            <a:bodyPr wrap="square" rtlCol="0">
              <a:spAutoFit/>
            </a:bodyPr>
            <a:lstStyle/>
            <a:p>
              <a:pPr algn="r"/>
              <a:r>
                <a:rPr lang="en-US" dirty="0" smtClean="0"/>
                <a:t>Feb 2007</a:t>
              </a:r>
              <a:endParaRPr lang="en-US" dirty="0"/>
            </a:p>
          </p:txBody>
        </p:sp>
      </p:grpSp>
      <p:grpSp>
        <p:nvGrpSpPr>
          <p:cNvPr id="15" name="Group 46"/>
          <p:cNvGrpSpPr>
            <a:grpSpLocks noChangeAspect="1"/>
          </p:cNvGrpSpPr>
          <p:nvPr/>
        </p:nvGrpSpPr>
        <p:grpSpPr>
          <a:xfrm>
            <a:off x="-19354800" y="7772400"/>
            <a:ext cx="9144000" cy="6128084"/>
            <a:chOff x="11734800" y="7315200"/>
            <a:chExt cx="5429250" cy="3638550"/>
          </a:xfrm>
        </p:grpSpPr>
        <p:pic>
          <p:nvPicPr>
            <p:cNvPr id="19473" name="Picture 17"/>
            <p:cNvPicPr>
              <a:picLocks noChangeAspect="1" noChangeArrowheads="1"/>
            </p:cNvPicPr>
            <p:nvPr/>
          </p:nvPicPr>
          <p:blipFill>
            <a:blip r:embed="rId11" cstate="print"/>
            <a:srcRect/>
            <a:stretch>
              <a:fillRect/>
            </a:stretch>
          </p:blipFill>
          <p:spPr bwMode="auto">
            <a:xfrm>
              <a:off x="11734800" y="7315200"/>
              <a:ext cx="5429250" cy="3638550"/>
            </a:xfrm>
            <a:prstGeom prst="rect">
              <a:avLst/>
            </a:prstGeom>
            <a:noFill/>
            <a:ln w="9525">
              <a:noFill/>
              <a:miter lim="800000"/>
              <a:headEnd/>
              <a:tailEnd/>
            </a:ln>
          </p:spPr>
        </p:pic>
        <p:sp>
          <p:nvSpPr>
            <p:cNvPr id="46" name="TextBox 45"/>
            <p:cNvSpPr txBox="1"/>
            <p:nvPr/>
          </p:nvSpPr>
          <p:spPr>
            <a:xfrm>
              <a:off x="16002000" y="10728626"/>
              <a:ext cx="1143000" cy="219291"/>
            </a:xfrm>
            <a:prstGeom prst="rect">
              <a:avLst/>
            </a:prstGeom>
            <a:noFill/>
          </p:spPr>
          <p:txBody>
            <a:bodyPr wrap="square" rtlCol="0">
              <a:spAutoFit/>
            </a:bodyPr>
            <a:lstStyle/>
            <a:p>
              <a:pPr algn="r"/>
              <a:r>
                <a:rPr lang="en-US" dirty="0" smtClean="0"/>
                <a:t>Feb 2008</a:t>
              </a:r>
              <a:endParaRPr lang="en-US" dirty="0"/>
            </a:p>
          </p:txBody>
        </p:sp>
      </p:grpSp>
      <p:grpSp>
        <p:nvGrpSpPr>
          <p:cNvPr id="17" name="Group 49"/>
          <p:cNvGrpSpPr>
            <a:grpSpLocks noChangeAspect="1"/>
          </p:cNvGrpSpPr>
          <p:nvPr/>
        </p:nvGrpSpPr>
        <p:grpSpPr>
          <a:xfrm>
            <a:off x="-9982200" y="-5334000"/>
            <a:ext cx="9144000" cy="6181859"/>
            <a:chOff x="-11125200" y="-4572000"/>
            <a:chExt cx="5410200" cy="3657600"/>
          </a:xfrm>
        </p:grpSpPr>
        <p:pic>
          <p:nvPicPr>
            <p:cNvPr id="19474" name="Picture 18"/>
            <p:cNvPicPr>
              <a:picLocks noChangeAspect="1" noChangeArrowheads="1"/>
            </p:cNvPicPr>
            <p:nvPr/>
          </p:nvPicPr>
          <p:blipFill>
            <a:blip r:embed="rId12" cstate="print"/>
            <a:srcRect l="1389"/>
            <a:stretch>
              <a:fillRect/>
            </a:stretch>
          </p:blipFill>
          <p:spPr bwMode="auto">
            <a:xfrm>
              <a:off x="-11125200" y="-4572000"/>
              <a:ext cx="5410200" cy="3657600"/>
            </a:xfrm>
            <a:prstGeom prst="rect">
              <a:avLst/>
            </a:prstGeom>
            <a:noFill/>
            <a:ln w="9525">
              <a:noFill/>
              <a:miter lim="800000"/>
              <a:headEnd/>
              <a:tailEnd/>
            </a:ln>
          </p:spPr>
        </p:pic>
        <p:sp>
          <p:nvSpPr>
            <p:cNvPr id="49" name="TextBox 48"/>
            <p:cNvSpPr txBox="1"/>
            <p:nvPr/>
          </p:nvSpPr>
          <p:spPr>
            <a:xfrm>
              <a:off x="-6858000" y="-1138636"/>
              <a:ext cx="1143000" cy="218521"/>
            </a:xfrm>
            <a:prstGeom prst="rect">
              <a:avLst/>
            </a:prstGeom>
            <a:noFill/>
          </p:spPr>
          <p:txBody>
            <a:bodyPr wrap="square" rtlCol="0">
              <a:spAutoFit/>
            </a:bodyPr>
            <a:lstStyle/>
            <a:p>
              <a:pPr algn="r"/>
              <a:r>
                <a:rPr lang="en-US" dirty="0" smtClean="0"/>
                <a:t>Feb 2009</a:t>
              </a:r>
              <a:endParaRPr lang="en-US" dirty="0"/>
            </a:p>
          </p:txBody>
        </p:sp>
      </p:grpSp>
      <p:grpSp>
        <p:nvGrpSpPr>
          <p:cNvPr id="18" name="Group 40"/>
          <p:cNvGrpSpPr>
            <a:grpSpLocks noChangeAspect="1"/>
          </p:cNvGrpSpPr>
          <p:nvPr/>
        </p:nvGrpSpPr>
        <p:grpSpPr>
          <a:xfrm>
            <a:off x="-9829800" y="1295400"/>
            <a:ext cx="9067800" cy="6096000"/>
            <a:chOff x="8610600" y="2819400"/>
            <a:chExt cx="5440680" cy="3657600"/>
          </a:xfrm>
        </p:grpSpPr>
        <p:pic>
          <p:nvPicPr>
            <p:cNvPr id="19471" name="Picture 15"/>
            <p:cNvPicPr>
              <a:picLocks noChangeAspect="1" noChangeArrowheads="1"/>
            </p:cNvPicPr>
            <p:nvPr/>
          </p:nvPicPr>
          <p:blipFill>
            <a:blip r:embed="rId13" cstate="print"/>
            <a:srcRect/>
            <a:stretch>
              <a:fillRect/>
            </a:stretch>
          </p:blipFill>
          <p:spPr bwMode="auto">
            <a:xfrm>
              <a:off x="8610600" y="2819400"/>
              <a:ext cx="5438775" cy="3638550"/>
            </a:xfrm>
            <a:prstGeom prst="rect">
              <a:avLst/>
            </a:prstGeom>
            <a:noFill/>
            <a:ln w="9525">
              <a:noFill/>
              <a:miter lim="800000"/>
              <a:headEnd/>
              <a:tailEnd/>
            </a:ln>
          </p:spPr>
        </p:pic>
        <p:sp>
          <p:nvSpPr>
            <p:cNvPr id="40" name="TextBox 39"/>
            <p:cNvSpPr txBox="1"/>
            <p:nvPr/>
          </p:nvSpPr>
          <p:spPr>
            <a:xfrm>
              <a:off x="12908280" y="6255401"/>
              <a:ext cx="1143000" cy="221599"/>
            </a:xfrm>
            <a:prstGeom prst="rect">
              <a:avLst/>
            </a:prstGeom>
            <a:noFill/>
          </p:spPr>
          <p:txBody>
            <a:bodyPr wrap="square" rtlCol="0">
              <a:spAutoFit/>
            </a:bodyPr>
            <a:lstStyle/>
            <a:p>
              <a:pPr algn="r"/>
              <a:r>
                <a:rPr lang="en-US" dirty="0" smtClean="0"/>
                <a:t>Feb 2010</a:t>
              </a:r>
              <a:endParaRPr lang="en-US" dirty="0"/>
            </a:p>
          </p:txBody>
        </p:sp>
      </p:grpSp>
      <p:grpSp>
        <p:nvGrpSpPr>
          <p:cNvPr id="20" name="Group 43"/>
          <p:cNvGrpSpPr>
            <a:grpSpLocks noChangeAspect="1"/>
          </p:cNvGrpSpPr>
          <p:nvPr/>
        </p:nvGrpSpPr>
        <p:grpSpPr>
          <a:xfrm>
            <a:off x="-9829800" y="7772400"/>
            <a:ext cx="9144000" cy="6106713"/>
            <a:chOff x="11658600" y="3733800"/>
            <a:chExt cx="5419725" cy="3619500"/>
          </a:xfrm>
        </p:grpSpPr>
        <p:pic>
          <p:nvPicPr>
            <p:cNvPr id="19472" name="Picture 16"/>
            <p:cNvPicPr>
              <a:picLocks noChangeAspect="1" noChangeArrowheads="1"/>
            </p:cNvPicPr>
            <p:nvPr/>
          </p:nvPicPr>
          <p:blipFill>
            <a:blip r:embed="rId14" cstate="print"/>
            <a:srcRect l="1386"/>
            <a:stretch>
              <a:fillRect/>
            </a:stretch>
          </p:blipFill>
          <p:spPr bwMode="auto">
            <a:xfrm>
              <a:off x="11658600" y="3733800"/>
              <a:ext cx="5419725" cy="3619500"/>
            </a:xfrm>
            <a:prstGeom prst="rect">
              <a:avLst/>
            </a:prstGeom>
            <a:noFill/>
            <a:ln w="9525">
              <a:noFill/>
              <a:miter lim="800000"/>
              <a:headEnd/>
              <a:tailEnd/>
            </a:ln>
          </p:spPr>
        </p:pic>
        <p:sp>
          <p:nvSpPr>
            <p:cNvPr id="43" name="TextBox 42"/>
            <p:cNvSpPr txBox="1"/>
            <p:nvPr/>
          </p:nvSpPr>
          <p:spPr>
            <a:xfrm>
              <a:off x="15925800" y="7121128"/>
              <a:ext cx="1143000" cy="218906"/>
            </a:xfrm>
            <a:prstGeom prst="rect">
              <a:avLst/>
            </a:prstGeom>
            <a:noFill/>
          </p:spPr>
          <p:txBody>
            <a:bodyPr wrap="square" rtlCol="0">
              <a:spAutoFit/>
            </a:bodyPr>
            <a:lstStyle/>
            <a:p>
              <a:pPr algn="r"/>
              <a:r>
                <a:rPr lang="en-US" dirty="0" smtClean="0"/>
                <a:t>Feb 2011</a:t>
              </a:r>
              <a:endParaRPr lang="en-US" dirty="0"/>
            </a:p>
          </p:txBody>
        </p:sp>
      </p:grpSp>
      <p:grpSp>
        <p:nvGrpSpPr>
          <p:cNvPr id="21" name="Group 34"/>
          <p:cNvGrpSpPr>
            <a:grpSpLocks noChangeAspect="1"/>
          </p:cNvGrpSpPr>
          <p:nvPr/>
        </p:nvGrpSpPr>
        <p:grpSpPr>
          <a:xfrm>
            <a:off x="0" y="-6629400"/>
            <a:ext cx="9144000" cy="6186587"/>
            <a:chOff x="7696200" y="4114800"/>
            <a:chExt cx="5448300" cy="3686175"/>
          </a:xfrm>
        </p:grpSpPr>
        <p:pic>
          <p:nvPicPr>
            <p:cNvPr id="19469" name="Picture 13"/>
            <p:cNvPicPr>
              <a:picLocks noChangeAspect="1" noChangeArrowheads="1"/>
            </p:cNvPicPr>
            <p:nvPr/>
          </p:nvPicPr>
          <p:blipFill>
            <a:blip r:embed="rId15" cstate="print"/>
            <a:srcRect/>
            <a:stretch>
              <a:fillRect/>
            </a:stretch>
          </p:blipFill>
          <p:spPr bwMode="auto">
            <a:xfrm>
              <a:off x="7696200" y="4114800"/>
              <a:ext cx="5448300" cy="3686175"/>
            </a:xfrm>
            <a:prstGeom prst="rect">
              <a:avLst/>
            </a:prstGeom>
            <a:noFill/>
            <a:ln w="9525">
              <a:noFill/>
              <a:miter lim="800000"/>
              <a:headEnd/>
              <a:tailEnd/>
            </a:ln>
          </p:spPr>
        </p:pic>
        <p:sp>
          <p:nvSpPr>
            <p:cNvPr id="34" name="TextBox 33"/>
            <p:cNvSpPr txBox="1"/>
            <p:nvPr/>
          </p:nvSpPr>
          <p:spPr>
            <a:xfrm>
              <a:off x="11963400" y="7572342"/>
              <a:ext cx="1143000" cy="220060"/>
            </a:xfrm>
            <a:prstGeom prst="rect">
              <a:avLst/>
            </a:prstGeom>
            <a:noFill/>
          </p:spPr>
          <p:txBody>
            <a:bodyPr wrap="square" rtlCol="0">
              <a:spAutoFit/>
            </a:bodyPr>
            <a:lstStyle/>
            <a:p>
              <a:pPr algn="r"/>
              <a:r>
                <a:rPr lang="en-US" dirty="0" smtClean="0"/>
                <a:t>Feb 2012</a:t>
              </a:r>
              <a:endParaRPr lang="en-US" dirty="0"/>
            </a:p>
          </p:txBody>
        </p:sp>
      </p:grpSp>
      <p:grpSp>
        <p:nvGrpSpPr>
          <p:cNvPr id="23" name="Group 37"/>
          <p:cNvGrpSpPr>
            <a:grpSpLocks noChangeAspect="1"/>
          </p:cNvGrpSpPr>
          <p:nvPr/>
        </p:nvGrpSpPr>
        <p:grpSpPr>
          <a:xfrm>
            <a:off x="0" y="7772400"/>
            <a:ext cx="9144000" cy="6248400"/>
            <a:chOff x="9220200" y="2590800"/>
            <a:chExt cx="5400675" cy="3690461"/>
          </a:xfrm>
        </p:grpSpPr>
        <p:pic>
          <p:nvPicPr>
            <p:cNvPr id="19470" name="Picture 14"/>
            <p:cNvPicPr>
              <a:picLocks noChangeAspect="1" noChangeArrowheads="1"/>
            </p:cNvPicPr>
            <p:nvPr/>
          </p:nvPicPr>
          <p:blipFill>
            <a:blip r:embed="rId16" cstate="print"/>
            <a:srcRect l="1391"/>
            <a:stretch>
              <a:fillRect/>
            </a:stretch>
          </p:blipFill>
          <p:spPr bwMode="auto">
            <a:xfrm>
              <a:off x="9220200" y="2590800"/>
              <a:ext cx="5400675" cy="3676650"/>
            </a:xfrm>
            <a:prstGeom prst="rect">
              <a:avLst/>
            </a:prstGeom>
            <a:noFill/>
            <a:ln w="9525">
              <a:noFill/>
              <a:miter lim="800000"/>
              <a:headEnd/>
              <a:tailEnd/>
            </a:ln>
          </p:spPr>
        </p:pic>
        <p:sp>
          <p:nvSpPr>
            <p:cNvPr id="37" name="TextBox 36"/>
            <p:cNvSpPr txBox="1"/>
            <p:nvPr/>
          </p:nvSpPr>
          <p:spPr>
            <a:xfrm>
              <a:off x="13477875" y="6055756"/>
              <a:ext cx="1143000" cy="225505"/>
            </a:xfrm>
            <a:prstGeom prst="rect">
              <a:avLst/>
            </a:prstGeom>
            <a:noFill/>
          </p:spPr>
          <p:txBody>
            <a:bodyPr wrap="square" rtlCol="0">
              <a:spAutoFit/>
            </a:bodyPr>
            <a:lstStyle/>
            <a:p>
              <a:pPr algn="r"/>
              <a:r>
                <a:rPr lang="en-US" dirty="0" smtClean="0"/>
                <a:t>Feb 2013</a:t>
              </a:r>
              <a:endParaRPr lang="en-US" dirty="0"/>
            </a:p>
          </p:txBody>
        </p:sp>
      </p:grpSp>
      <p:grpSp>
        <p:nvGrpSpPr>
          <p:cNvPr id="24" name="Group 31"/>
          <p:cNvGrpSpPr>
            <a:grpSpLocks noChangeAspect="1"/>
          </p:cNvGrpSpPr>
          <p:nvPr/>
        </p:nvGrpSpPr>
        <p:grpSpPr>
          <a:xfrm>
            <a:off x="10591800" y="-5029200"/>
            <a:ext cx="9144000" cy="6197957"/>
            <a:chOff x="9220200" y="5562600"/>
            <a:chExt cx="5410200" cy="3667125"/>
          </a:xfrm>
        </p:grpSpPr>
        <p:pic>
          <p:nvPicPr>
            <p:cNvPr id="19468" name="Picture 12"/>
            <p:cNvPicPr>
              <a:picLocks noChangeAspect="1" noChangeArrowheads="1"/>
            </p:cNvPicPr>
            <p:nvPr/>
          </p:nvPicPr>
          <p:blipFill>
            <a:blip r:embed="rId17" cstate="print"/>
            <a:srcRect l="1389"/>
            <a:stretch>
              <a:fillRect/>
            </a:stretch>
          </p:blipFill>
          <p:spPr bwMode="auto">
            <a:xfrm>
              <a:off x="9220200" y="5562600"/>
              <a:ext cx="5410200" cy="3667125"/>
            </a:xfrm>
            <a:prstGeom prst="rect">
              <a:avLst/>
            </a:prstGeom>
            <a:noFill/>
            <a:ln w="9525">
              <a:noFill/>
              <a:miter lim="800000"/>
              <a:headEnd/>
              <a:tailEnd/>
            </a:ln>
          </p:spPr>
        </p:pic>
        <p:sp>
          <p:nvSpPr>
            <p:cNvPr id="31" name="TextBox 30"/>
            <p:cNvSpPr txBox="1"/>
            <p:nvPr/>
          </p:nvSpPr>
          <p:spPr>
            <a:xfrm>
              <a:off x="13487400" y="8989060"/>
              <a:ext cx="1143000" cy="227228"/>
            </a:xfrm>
            <a:prstGeom prst="rect">
              <a:avLst/>
            </a:prstGeom>
            <a:noFill/>
          </p:spPr>
          <p:txBody>
            <a:bodyPr wrap="square" rtlCol="0">
              <a:spAutoFit/>
            </a:bodyPr>
            <a:lstStyle/>
            <a:p>
              <a:pPr algn="r"/>
              <a:r>
                <a:rPr lang="en-US" dirty="0" smtClean="0"/>
                <a:t>Feb 2014</a:t>
              </a:r>
              <a:endParaRPr lang="en-US" dirty="0"/>
            </a:p>
          </p:txBody>
        </p:sp>
      </p:grpSp>
      <p:grpSp>
        <p:nvGrpSpPr>
          <p:cNvPr id="26" name="Group 25"/>
          <p:cNvGrpSpPr>
            <a:grpSpLocks noChangeAspect="1"/>
          </p:cNvGrpSpPr>
          <p:nvPr/>
        </p:nvGrpSpPr>
        <p:grpSpPr>
          <a:xfrm>
            <a:off x="10820400" y="1371600"/>
            <a:ext cx="9144000" cy="6172201"/>
            <a:chOff x="1847850" y="1585913"/>
            <a:chExt cx="5467350" cy="3690462"/>
          </a:xfrm>
        </p:grpSpPr>
        <p:pic>
          <p:nvPicPr>
            <p:cNvPr id="19466" name="Picture 10"/>
            <p:cNvPicPr>
              <a:picLocks noChangeAspect="1" noChangeArrowheads="1"/>
            </p:cNvPicPr>
            <p:nvPr/>
          </p:nvPicPr>
          <p:blipFill>
            <a:blip r:embed="rId18" cstate="print"/>
            <a:srcRect/>
            <a:stretch>
              <a:fillRect/>
            </a:stretch>
          </p:blipFill>
          <p:spPr bwMode="auto">
            <a:xfrm>
              <a:off x="1847850" y="1585913"/>
              <a:ext cx="5448300" cy="3686175"/>
            </a:xfrm>
            <a:prstGeom prst="rect">
              <a:avLst/>
            </a:prstGeom>
            <a:noFill/>
            <a:ln w="9525">
              <a:noFill/>
              <a:miter lim="800000"/>
              <a:headEnd/>
              <a:tailEnd/>
            </a:ln>
          </p:spPr>
        </p:pic>
        <p:sp>
          <p:nvSpPr>
            <p:cNvPr id="25" name="TextBox 24"/>
            <p:cNvSpPr txBox="1"/>
            <p:nvPr/>
          </p:nvSpPr>
          <p:spPr>
            <a:xfrm>
              <a:off x="6172200" y="5055545"/>
              <a:ext cx="1143000" cy="220830"/>
            </a:xfrm>
            <a:prstGeom prst="rect">
              <a:avLst/>
            </a:prstGeom>
            <a:noFill/>
          </p:spPr>
          <p:txBody>
            <a:bodyPr wrap="square" rtlCol="0">
              <a:spAutoFit/>
            </a:bodyPr>
            <a:lstStyle/>
            <a:p>
              <a:pPr algn="r"/>
              <a:r>
                <a:rPr lang="en-US" dirty="0" smtClean="0"/>
                <a:t>Feb 2015</a:t>
              </a:r>
            </a:p>
          </p:txBody>
        </p:sp>
      </p:grpSp>
      <p:grpSp>
        <p:nvGrpSpPr>
          <p:cNvPr id="27" name="Group 28"/>
          <p:cNvGrpSpPr>
            <a:grpSpLocks noChangeAspect="1"/>
          </p:cNvGrpSpPr>
          <p:nvPr/>
        </p:nvGrpSpPr>
        <p:grpSpPr>
          <a:xfrm>
            <a:off x="10896600" y="7848600"/>
            <a:ext cx="9144000" cy="6127750"/>
            <a:chOff x="876300" y="15992475"/>
            <a:chExt cx="5486400" cy="3676650"/>
          </a:xfrm>
        </p:grpSpPr>
        <p:pic>
          <p:nvPicPr>
            <p:cNvPr id="19467" name="Picture 11"/>
            <p:cNvPicPr>
              <a:picLocks noChangeAspect="1" noChangeArrowheads="1"/>
            </p:cNvPicPr>
            <p:nvPr/>
          </p:nvPicPr>
          <p:blipFill>
            <a:blip r:embed="rId19" cstate="print"/>
            <a:srcRect l="1370"/>
            <a:stretch>
              <a:fillRect/>
            </a:stretch>
          </p:blipFill>
          <p:spPr bwMode="auto">
            <a:xfrm>
              <a:off x="876300" y="15992475"/>
              <a:ext cx="5486400" cy="3676650"/>
            </a:xfrm>
            <a:prstGeom prst="rect">
              <a:avLst/>
            </a:prstGeom>
            <a:noFill/>
            <a:ln w="9525">
              <a:noFill/>
              <a:miter lim="800000"/>
              <a:headEnd/>
              <a:tailEnd/>
            </a:ln>
          </p:spPr>
        </p:pic>
        <p:sp>
          <p:nvSpPr>
            <p:cNvPr id="28" name="TextBox 27"/>
            <p:cNvSpPr txBox="1"/>
            <p:nvPr/>
          </p:nvSpPr>
          <p:spPr>
            <a:xfrm rot="10800000" flipV="1">
              <a:off x="5173980" y="19428476"/>
              <a:ext cx="1143000" cy="221599"/>
            </a:xfrm>
            <a:prstGeom prst="rect">
              <a:avLst/>
            </a:prstGeom>
            <a:noFill/>
          </p:spPr>
          <p:txBody>
            <a:bodyPr wrap="square" rtlCol="0">
              <a:spAutoFit/>
            </a:bodyPr>
            <a:lstStyle/>
            <a:p>
              <a:pPr algn="r"/>
              <a:r>
                <a:rPr lang="en-US" dirty="0" smtClean="0"/>
                <a:t>Feb 2016</a:t>
              </a:r>
              <a:endParaRPr lang="en-US" dirty="0"/>
            </a:p>
          </p:txBody>
        </p:sp>
      </p:grpSp>
      <p:grpSp>
        <p:nvGrpSpPr>
          <p:cNvPr id="29" name="Group 22"/>
          <p:cNvGrpSpPr>
            <a:grpSpLocks noChangeAspect="1"/>
          </p:cNvGrpSpPr>
          <p:nvPr/>
        </p:nvGrpSpPr>
        <p:grpSpPr>
          <a:xfrm>
            <a:off x="19964400" y="-5029200"/>
            <a:ext cx="9144000" cy="6172200"/>
            <a:chOff x="1828800" y="1581150"/>
            <a:chExt cx="5486400" cy="3703320"/>
          </a:xfrm>
        </p:grpSpPr>
        <p:pic>
          <p:nvPicPr>
            <p:cNvPr id="19465" name="Picture 9"/>
            <p:cNvPicPr>
              <a:picLocks noChangeAspect="1" noChangeArrowheads="1"/>
            </p:cNvPicPr>
            <p:nvPr/>
          </p:nvPicPr>
          <p:blipFill>
            <a:blip r:embed="rId20" cstate="print"/>
            <a:srcRect/>
            <a:stretch>
              <a:fillRect/>
            </a:stretch>
          </p:blipFill>
          <p:spPr bwMode="auto">
            <a:xfrm>
              <a:off x="1828800" y="1581150"/>
              <a:ext cx="5486400" cy="3695700"/>
            </a:xfrm>
            <a:prstGeom prst="rect">
              <a:avLst/>
            </a:prstGeom>
            <a:noFill/>
            <a:ln w="9525">
              <a:noFill/>
              <a:miter lim="800000"/>
              <a:headEnd/>
              <a:tailEnd/>
            </a:ln>
          </p:spPr>
        </p:pic>
        <p:sp>
          <p:nvSpPr>
            <p:cNvPr id="22" name="TextBox 21"/>
            <p:cNvSpPr txBox="1"/>
            <p:nvPr/>
          </p:nvSpPr>
          <p:spPr>
            <a:xfrm>
              <a:off x="6172200" y="5062871"/>
              <a:ext cx="1143000" cy="221599"/>
            </a:xfrm>
            <a:prstGeom prst="rect">
              <a:avLst/>
            </a:prstGeom>
            <a:noFill/>
          </p:spPr>
          <p:txBody>
            <a:bodyPr wrap="square" rtlCol="0">
              <a:spAutoFit/>
            </a:bodyPr>
            <a:lstStyle/>
            <a:p>
              <a:pPr algn="r"/>
              <a:r>
                <a:rPr lang="en-US" dirty="0" smtClean="0"/>
                <a:t>Feb 2017</a:t>
              </a:r>
              <a:endParaRPr lang="en-US" dirty="0"/>
            </a:p>
          </p:txBody>
        </p:sp>
      </p:grpSp>
      <p:grpSp>
        <p:nvGrpSpPr>
          <p:cNvPr id="30" name="Group 19"/>
          <p:cNvGrpSpPr>
            <a:grpSpLocks noChangeAspect="1"/>
          </p:cNvGrpSpPr>
          <p:nvPr/>
        </p:nvGrpSpPr>
        <p:grpSpPr>
          <a:xfrm>
            <a:off x="20116800" y="1295400"/>
            <a:ext cx="9144000" cy="6255581"/>
            <a:chOff x="1843088" y="1143000"/>
            <a:chExt cx="5457825" cy="3733800"/>
          </a:xfrm>
        </p:grpSpPr>
        <p:pic>
          <p:nvPicPr>
            <p:cNvPr id="19464" name="Picture 8"/>
            <p:cNvPicPr>
              <a:picLocks noChangeAspect="1" noChangeArrowheads="1"/>
            </p:cNvPicPr>
            <p:nvPr/>
          </p:nvPicPr>
          <p:blipFill>
            <a:blip r:embed="rId21" cstate="print"/>
            <a:srcRect b="18333"/>
            <a:stretch>
              <a:fillRect/>
            </a:stretch>
          </p:blipFill>
          <p:spPr bwMode="auto">
            <a:xfrm>
              <a:off x="1843088" y="1143000"/>
              <a:ext cx="5457825" cy="3733800"/>
            </a:xfrm>
            <a:prstGeom prst="rect">
              <a:avLst/>
            </a:prstGeom>
            <a:noFill/>
            <a:ln w="9525">
              <a:noFill/>
              <a:miter lim="800000"/>
              <a:headEnd/>
              <a:tailEnd/>
            </a:ln>
          </p:spPr>
        </p:pic>
        <p:sp>
          <p:nvSpPr>
            <p:cNvPr id="19" name="TextBox 18"/>
            <p:cNvSpPr txBox="1"/>
            <p:nvPr/>
          </p:nvSpPr>
          <p:spPr>
            <a:xfrm>
              <a:off x="6157913" y="4645104"/>
              <a:ext cx="1143000" cy="220027"/>
            </a:xfrm>
            <a:prstGeom prst="rect">
              <a:avLst/>
            </a:prstGeom>
            <a:noFill/>
          </p:spPr>
          <p:txBody>
            <a:bodyPr wrap="square" rtlCol="0">
              <a:spAutoFit/>
            </a:bodyPr>
            <a:lstStyle/>
            <a:p>
              <a:pPr algn="r"/>
              <a:r>
                <a:rPr lang="en-US" dirty="0" smtClean="0"/>
                <a:t>Feb 2018</a:t>
              </a:r>
              <a:endParaRPr lang="en-US" dirty="0"/>
            </a:p>
          </p:txBody>
        </p:sp>
      </p:grpSp>
      <p:grpSp>
        <p:nvGrpSpPr>
          <p:cNvPr id="32" name="Group 16"/>
          <p:cNvGrpSpPr>
            <a:grpSpLocks noChangeAspect="1"/>
          </p:cNvGrpSpPr>
          <p:nvPr/>
        </p:nvGrpSpPr>
        <p:grpSpPr>
          <a:xfrm>
            <a:off x="20345400" y="7696200"/>
            <a:ext cx="9046522" cy="6203703"/>
            <a:chOff x="1876425" y="1485900"/>
            <a:chExt cx="5333679" cy="3657600"/>
          </a:xfrm>
        </p:grpSpPr>
        <p:pic>
          <p:nvPicPr>
            <p:cNvPr id="19462" name="Picture 6"/>
            <p:cNvPicPr>
              <a:picLocks noChangeAspect="1" noChangeArrowheads="1"/>
            </p:cNvPicPr>
            <p:nvPr/>
          </p:nvPicPr>
          <p:blipFill>
            <a:blip r:embed="rId22" cstate="print"/>
            <a:srcRect r="1434" b="5882"/>
            <a:stretch>
              <a:fillRect/>
            </a:stretch>
          </p:blipFill>
          <p:spPr bwMode="auto">
            <a:xfrm>
              <a:off x="1876425" y="1485900"/>
              <a:ext cx="5313835" cy="3657600"/>
            </a:xfrm>
            <a:prstGeom prst="rect">
              <a:avLst/>
            </a:prstGeom>
            <a:noFill/>
            <a:ln w="9525">
              <a:noFill/>
              <a:miter lim="800000"/>
              <a:headEnd/>
              <a:tailEnd/>
            </a:ln>
          </p:spPr>
        </p:pic>
        <p:sp>
          <p:nvSpPr>
            <p:cNvPr id="16" name="TextBox 15"/>
            <p:cNvSpPr txBox="1"/>
            <p:nvPr/>
          </p:nvSpPr>
          <p:spPr>
            <a:xfrm>
              <a:off x="6067104" y="4907174"/>
              <a:ext cx="1143000" cy="217752"/>
            </a:xfrm>
            <a:prstGeom prst="rect">
              <a:avLst/>
            </a:prstGeom>
            <a:noFill/>
          </p:spPr>
          <p:txBody>
            <a:bodyPr wrap="square" rtlCol="0">
              <a:spAutoFit/>
            </a:bodyPr>
            <a:lstStyle/>
            <a:p>
              <a:pPr algn="r"/>
              <a:r>
                <a:rPr lang="en-US" dirty="0" smtClean="0"/>
                <a:t>Feb 2019</a:t>
              </a:r>
              <a:endParaRPr lang="en-US" dirty="0"/>
            </a:p>
          </p:txBody>
        </p:sp>
      </p:grpSp>
      <p:grpSp>
        <p:nvGrpSpPr>
          <p:cNvPr id="33" name="Group 12"/>
          <p:cNvGrpSpPr>
            <a:grpSpLocks noChangeAspect="1"/>
          </p:cNvGrpSpPr>
          <p:nvPr/>
        </p:nvGrpSpPr>
        <p:grpSpPr>
          <a:xfrm>
            <a:off x="29337000" y="-5029200"/>
            <a:ext cx="9144000" cy="6172199"/>
            <a:chOff x="1881188" y="1519238"/>
            <a:chExt cx="5381625" cy="3632597"/>
          </a:xfrm>
        </p:grpSpPr>
        <p:pic>
          <p:nvPicPr>
            <p:cNvPr id="19461" name="Picture 5"/>
            <p:cNvPicPr>
              <a:picLocks noChangeAspect="1" noChangeArrowheads="1"/>
            </p:cNvPicPr>
            <p:nvPr/>
          </p:nvPicPr>
          <p:blipFill>
            <a:blip r:embed="rId23" cstate="print"/>
            <a:srcRect b="4894"/>
            <a:stretch>
              <a:fillRect/>
            </a:stretch>
          </p:blipFill>
          <p:spPr bwMode="auto">
            <a:xfrm>
              <a:off x="1881188" y="1519238"/>
              <a:ext cx="5381625" cy="3632597"/>
            </a:xfrm>
            <a:prstGeom prst="rect">
              <a:avLst/>
            </a:prstGeom>
            <a:noFill/>
            <a:ln w="9525">
              <a:noFill/>
              <a:miter lim="800000"/>
              <a:headEnd/>
              <a:tailEnd/>
            </a:ln>
          </p:spPr>
        </p:pic>
        <p:sp>
          <p:nvSpPr>
            <p:cNvPr id="12" name="TextBox 11"/>
            <p:cNvSpPr txBox="1"/>
            <p:nvPr/>
          </p:nvSpPr>
          <p:spPr>
            <a:xfrm>
              <a:off x="6096000" y="4934468"/>
              <a:ext cx="1143000" cy="217367"/>
            </a:xfrm>
            <a:prstGeom prst="rect">
              <a:avLst/>
            </a:prstGeom>
            <a:noFill/>
          </p:spPr>
          <p:txBody>
            <a:bodyPr wrap="square" rtlCol="0">
              <a:spAutoFit/>
            </a:bodyPr>
            <a:lstStyle/>
            <a:p>
              <a:pPr algn="r"/>
              <a:r>
                <a:rPr lang="en-US" dirty="0" smtClean="0"/>
                <a:t>Feb 2020</a:t>
              </a:r>
              <a:endParaRPr lang="en-US" dirty="0"/>
            </a:p>
          </p:txBody>
        </p:sp>
      </p:grpSp>
      <p:grpSp>
        <p:nvGrpSpPr>
          <p:cNvPr id="35" name="Group 5"/>
          <p:cNvGrpSpPr>
            <a:grpSpLocks noChangeAspect="1"/>
          </p:cNvGrpSpPr>
          <p:nvPr/>
        </p:nvGrpSpPr>
        <p:grpSpPr>
          <a:xfrm>
            <a:off x="29413200" y="1371600"/>
            <a:ext cx="8915401" cy="6117266"/>
            <a:chOff x="-5201840" y="-477441"/>
            <a:chExt cx="5154216" cy="3536544"/>
          </a:xfrm>
        </p:grpSpPr>
        <p:pic>
          <p:nvPicPr>
            <p:cNvPr id="19459" name="Picture 3"/>
            <p:cNvPicPr>
              <a:picLocks noChangeAspect="1" noChangeArrowheads="1"/>
            </p:cNvPicPr>
            <p:nvPr/>
          </p:nvPicPr>
          <p:blipFill>
            <a:blip r:embed="rId24" cstate="print"/>
            <a:srcRect l="2500" t="3540" b="2072"/>
            <a:stretch>
              <a:fillRect/>
            </a:stretch>
          </p:blipFill>
          <p:spPr bwMode="auto">
            <a:xfrm>
              <a:off x="-5201840" y="-477441"/>
              <a:ext cx="5154215" cy="3524250"/>
            </a:xfrm>
            <a:prstGeom prst="rect">
              <a:avLst/>
            </a:prstGeom>
            <a:noFill/>
            <a:ln w="9525">
              <a:noFill/>
              <a:miter lim="800000"/>
              <a:headEnd/>
              <a:tailEnd/>
            </a:ln>
          </p:spPr>
        </p:pic>
        <p:sp>
          <p:nvSpPr>
            <p:cNvPr id="5" name="TextBox 4"/>
            <p:cNvSpPr txBox="1"/>
            <p:nvPr/>
          </p:nvSpPr>
          <p:spPr>
            <a:xfrm>
              <a:off x="-1190624" y="2845583"/>
              <a:ext cx="1143000" cy="213520"/>
            </a:xfrm>
            <a:prstGeom prst="rect">
              <a:avLst/>
            </a:prstGeom>
            <a:noFill/>
          </p:spPr>
          <p:txBody>
            <a:bodyPr wrap="square" rtlCol="0">
              <a:spAutoFit/>
            </a:bodyPr>
            <a:lstStyle/>
            <a:p>
              <a:pPr algn="r"/>
              <a:r>
                <a:rPr lang="en-US" dirty="0" smtClean="0"/>
                <a:t>Feb 2021</a:t>
              </a:r>
              <a:endParaRPr lang="en-US" dirty="0"/>
            </a:p>
          </p:txBody>
        </p:sp>
      </p:grpSp>
      <p:grpSp>
        <p:nvGrpSpPr>
          <p:cNvPr id="36" name="Group 9"/>
          <p:cNvGrpSpPr>
            <a:grpSpLocks noChangeAspect="1"/>
          </p:cNvGrpSpPr>
          <p:nvPr/>
        </p:nvGrpSpPr>
        <p:grpSpPr>
          <a:xfrm>
            <a:off x="29489400" y="7696200"/>
            <a:ext cx="9067800" cy="6172201"/>
            <a:chOff x="-2636600" y="-2362200"/>
            <a:chExt cx="5317887" cy="3619738"/>
          </a:xfrm>
        </p:grpSpPr>
        <p:pic>
          <p:nvPicPr>
            <p:cNvPr id="19460" name="Picture 4"/>
            <p:cNvPicPr>
              <a:picLocks noChangeAspect="1" noChangeArrowheads="1"/>
            </p:cNvPicPr>
            <p:nvPr/>
          </p:nvPicPr>
          <p:blipFill>
            <a:blip r:embed="rId25" cstate="print"/>
            <a:srcRect l="833" b="5231"/>
            <a:stretch>
              <a:fillRect/>
            </a:stretch>
          </p:blipFill>
          <p:spPr bwMode="auto">
            <a:xfrm>
              <a:off x="-2636600" y="-2362200"/>
              <a:ext cx="5317887" cy="3619738"/>
            </a:xfrm>
            <a:prstGeom prst="rect">
              <a:avLst/>
            </a:prstGeom>
            <a:noFill/>
            <a:ln w="9525">
              <a:noFill/>
              <a:miter lim="800000"/>
              <a:headEnd/>
              <a:tailEnd/>
            </a:ln>
          </p:spPr>
        </p:pic>
        <p:sp>
          <p:nvSpPr>
            <p:cNvPr id="9" name="TextBox 8"/>
            <p:cNvSpPr txBox="1"/>
            <p:nvPr/>
          </p:nvSpPr>
          <p:spPr>
            <a:xfrm>
              <a:off x="1493598" y="1034097"/>
              <a:ext cx="1143000" cy="216598"/>
            </a:xfrm>
            <a:prstGeom prst="rect">
              <a:avLst/>
            </a:prstGeom>
            <a:noFill/>
          </p:spPr>
          <p:txBody>
            <a:bodyPr wrap="square" rtlCol="0">
              <a:spAutoFit/>
            </a:bodyPr>
            <a:lstStyle/>
            <a:p>
              <a:pPr algn="r"/>
              <a:r>
                <a:rPr lang="en-US" dirty="0" smtClean="0"/>
                <a:t>Feb 2022</a:t>
              </a:r>
              <a:endParaRPr lang="en-US" dirty="0"/>
            </a:p>
          </p:txBody>
        </p:sp>
      </p:grpSp>
      <p:sp>
        <p:nvSpPr>
          <p:cNvPr id="2" name="Title 1"/>
          <p:cNvSpPr>
            <a:spLocks noGrp="1"/>
          </p:cNvSpPr>
          <p:nvPr>
            <p:ph type="title"/>
          </p:nvPr>
        </p:nvSpPr>
        <p:spPr/>
        <p:txBody>
          <a:bodyPr>
            <a:normAutofit fontScale="90000"/>
          </a:bodyPr>
          <a:lstStyle/>
          <a:p>
            <a:r>
              <a:rPr lang="en-US" b="1" dirty="0" smtClean="0"/>
              <a:t>NATIONAL DROUGHT MAP OVER TIME</a:t>
            </a:r>
            <a:endParaRPr lang="en-US" b="1" dirty="0"/>
          </a:p>
        </p:txBody>
      </p:sp>
      <p:grpSp>
        <p:nvGrpSpPr>
          <p:cNvPr id="38" name="Group 97"/>
          <p:cNvGrpSpPr/>
          <p:nvPr/>
        </p:nvGrpSpPr>
        <p:grpSpPr>
          <a:xfrm>
            <a:off x="0" y="5026223"/>
            <a:ext cx="6858000" cy="1755577"/>
            <a:chOff x="0" y="4953000"/>
            <a:chExt cx="6858000" cy="1755577"/>
          </a:xfrm>
        </p:grpSpPr>
        <p:grpSp>
          <p:nvGrpSpPr>
            <p:cNvPr id="39" name="Group 96"/>
            <p:cNvGrpSpPr/>
            <p:nvPr/>
          </p:nvGrpSpPr>
          <p:grpSpPr>
            <a:xfrm>
              <a:off x="0" y="4953000"/>
              <a:ext cx="3124200" cy="1752600"/>
              <a:chOff x="0" y="4876800"/>
              <a:chExt cx="3124200" cy="1752600"/>
            </a:xfrm>
          </p:grpSpPr>
          <p:pic>
            <p:nvPicPr>
              <p:cNvPr id="19483" name="Picture 27"/>
              <p:cNvPicPr>
                <a:picLocks noChangeAspect="1" noChangeArrowheads="1"/>
              </p:cNvPicPr>
              <p:nvPr/>
            </p:nvPicPr>
            <p:blipFill>
              <a:blip r:embed="rId26" cstate="print"/>
              <a:srcRect t="4167"/>
              <a:stretch>
                <a:fillRect/>
              </a:stretch>
            </p:blipFill>
            <p:spPr bwMode="auto">
              <a:xfrm>
                <a:off x="0" y="4876800"/>
                <a:ext cx="2552700" cy="1752600"/>
              </a:xfrm>
              <a:prstGeom prst="rect">
                <a:avLst/>
              </a:prstGeom>
              <a:noFill/>
              <a:ln w="9525">
                <a:noFill/>
                <a:miter lim="800000"/>
                <a:headEnd/>
                <a:tailEnd/>
              </a:ln>
            </p:spPr>
          </p:pic>
          <p:sp>
            <p:nvSpPr>
              <p:cNvPr id="96" name="Rectangle 95"/>
              <p:cNvSpPr/>
              <p:nvPr/>
            </p:nvSpPr>
            <p:spPr>
              <a:xfrm>
                <a:off x="2362200" y="5410200"/>
                <a:ext cx="7620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2514600" y="6400800"/>
              <a:ext cx="4343400" cy="307777"/>
            </a:xfrm>
            <a:prstGeom prst="rect">
              <a:avLst/>
            </a:prstGeom>
            <a:solidFill>
              <a:schemeClr val="bg1"/>
            </a:solidFill>
          </p:spPr>
          <p:txBody>
            <a:bodyPr wrap="square">
              <a:spAutoFit/>
            </a:bodyPr>
            <a:lstStyle/>
            <a:p>
              <a:r>
                <a:rPr lang="en-US" sz="1400" dirty="0" smtClean="0"/>
                <a:t>https://droughtmonitor.unl.edu/Maps/MapArchive.aspx</a:t>
              </a:r>
              <a:endParaRPr lang="en-US" sz="1400" dirty="0"/>
            </a:p>
          </p:txBody>
        </p:sp>
      </p:grpSp>
      <p:sp>
        <p:nvSpPr>
          <p:cNvPr id="88" name="Freeform 87"/>
          <p:cNvSpPr/>
          <p:nvPr/>
        </p:nvSpPr>
        <p:spPr>
          <a:xfrm rot="544842">
            <a:off x="1824729" y="2800798"/>
            <a:ext cx="1219588" cy="1370323"/>
          </a:xfrm>
          <a:custGeom>
            <a:avLst/>
            <a:gdLst>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584700 w 5664200"/>
              <a:gd name="connsiteY57" fmla="*/ 3111500 h 6553200"/>
              <a:gd name="connsiteX58" fmla="*/ 4559300 w 5664200"/>
              <a:gd name="connsiteY58" fmla="*/ 2971800 h 6553200"/>
              <a:gd name="connsiteX59" fmla="*/ 4610100 w 5664200"/>
              <a:gd name="connsiteY59" fmla="*/ 28067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584700 w 5664200"/>
              <a:gd name="connsiteY57" fmla="*/ 3111500 h 6553200"/>
              <a:gd name="connsiteX58" fmla="*/ 45593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584700 w 5664200"/>
              <a:gd name="connsiteY57" fmla="*/ 31115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971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9652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87400 w 5664200"/>
              <a:gd name="connsiteY32" fmla="*/ 5080000 h 6553200"/>
              <a:gd name="connsiteX33" fmla="*/ 10795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22400 w 5664200"/>
              <a:gd name="connsiteY35" fmla="*/ 54991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778000 w 5664200"/>
              <a:gd name="connsiteY36" fmla="*/ 56388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2006600 w 5664200"/>
              <a:gd name="connsiteY37" fmla="*/ 57531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851400 w 5664200"/>
              <a:gd name="connsiteY47" fmla="*/ 55118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787900 w 5664200"/>
              <a:gd name="connsiteY48" fmla="*/ 52705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89500 w 5664200"/>
              <a:gd name="connsiteY48" fmla="*/ 52578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13300 w 5664200"/>
              <a:gd name="connsiteY48" fmla="*/ 5105400 h 6553200"/>
              <a:gd name="connsiteX49" fmla="*/ 4914900 w 5664200"/>
              <a:gd name="connsiteY49" fmla="*/ 4953000 h 6553200"/>
              <a:gd name="connsiteX50" fmla="*/ 5105400 w 5664200"/>
              <a:gd name="connsiteY50" fmla="*/ 4737100 h 6553200"/>
              <a:gd name="connsiteX51" fmla="*/ 5461000 w 5664200"/>
              <a:gd name="connsiteY51" fmla="*/ 45339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305300 w 5664200"/>
              <a:gd name="connsiteY44" fmla="*/ 6515100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13300 w 5664200"/>
              <a:gd name="connsiteY48" fmla="*/ 5105400 h 6553200"/>
              <a:gd name="connsiteX49" fmla="*/ 4914900 w 5664200"/>
              <a:gd name="connsiteY49" fmla="*/ 4953000 h 6553200"/>
              <a:gd name="connsiteX50" fmla="*/ 5105400 w 5664200"/>
              <a:gd name="connsiteY50" fmla="*/ 4737100 h 6553200"/>
              <a:gd name="connsiteX51" fmla="*/ 5422900 w 5664200"/>
              <a:gd name="connsiteY51" fmla="*/ 44958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553200"/>
              <a:gd name="connsiteX1" fmla="*/ 3403600 w 5664200"/>
              <a:gd name="connsiteY1" fmla="*/ 0 h 6553200"/>
              <a:gd name="connsiteX2" fmla="*/ 3073400 w 5664200"/>
              <a:gd name="connsiteY2" fmla="*/ 25400 h 6553200"/>
              <a:gd name="connsiteX3" fmla="*/ 2997200 w 5664200"/>
              <a:gd name="connsiteY3" fmla="*/ 127000 h 6553200"/>
              <a:gd name="connsiteX4" fmla="*/ 2832100 w 5664200"/>
              <a:gd name="connsiteY4" fmla="*/ 317500 h 6553200"/>
              <a:gd name="connsiteX5" fmla="*/ 2603500 w 5664200"/>
              <a:gd name="connsiteY5" fmla="*/ 495300 h 6553200"/>
              <a:gd name="connsiteX6" fmla="*/ 2476500 w 5664200"/>
              <a:gd name="connsiteY6" fmla="*/ 635000 h 6553200"/>
              <a:gd name="connsiteX7" fmla="*/ 2260600 w 5664200"/>
              <a:gd name="connsiteY7" fmla="*/ 1181100 h 6553200"/>
              <a:gd name="connsiteX8" fmla="*/ 2082800 w 5664200"/>
              <a:gd name="connsiteY8" fmla="*/ 1460500 h 6553200"/>
              <a:gd name="connsiteX9" fmla="*/ 1981200 w 5664200"/>
              <a:gd name="connsiteY9" fmla="*/ 1663700 h 6553200"/>
              <a:gd name="connsiteX10" fmla="*/ 1803400 w 5664200"/>
              <a:gd name="connsiteY10" fmla="*/ 1841500 h 6553200"/>
              <a:gd name="connsiteX11" fmla="*/ 1765300 w 5664200"/>
              <a:gd name="connsiteY11" fmla="*/ 2133600 h 6553200"/>
              <a:gd name="connsiteX12" fmla="*/ 1752600 w 5664200"/>
              <a:gd name="connsiteY12" fmla="*/ 2387600 h 6553200"/>
              <a:gd name="connsiteX13" fmla="*/ 1676400 w 5664200"/>
              <a:gd name="connsiteY13" fmla="*/ 2501900 h 6553200"/>
              <a:gd name="connsiteX14" fmla="*/ 1460500 w 5664200"/>
              <a:gd name="connsiteY14" fmla="*/ 2717800 h 6553200"/>
              <a:gd name="connsiteX15" fmla="*/ 1320800 w 5664200"/>
              <a:gd name="connsiteY15" fmla="*/ 2870200 h 6553200"/>
              <a:gd name="connsiteX16" fmla="*/ 1193800 w 5664200"/>
              <a:gd name="connsiteY16" fmla="*/ 3162300 h 6553200"/>
              <a:gd name="connsiteX17" fmla="*/ 1028700 w 5664200"/>
              <a:gd name="connsiteY17" fmla="*/ 3327400 h 6553200"/>
              <a:gd name="connsiteX18" fmla="*/ 787400 w 5664200"/>
              <a:gd name="connsiteY18" fmla="*/ 3594100 h 6553200"/>
              <a:gd name="connsiteX19" fmla="*/ 508000 w 5664200"/>
              <a:gd name="connsiteY19" fmla="*/ 3721100 h 6553200"/>
              <a:gd name="connsiteX20" fmla="*/ 355600 w 5664200"/>
              <a:gd name="connsiteY20" fmla="*/ 3924300 h 6553200"/>
              <a:gd name="connsiteX21" fmla="*/ 342900 w 5664200"/>
              <a:gd name="connsiteY21" fmla="*/ 4000500 h 6553200"/>
              <a:gd name="connsiteX22" fmla="*/ 0 w 5664200"/>
              <a:gd name="connsiteY22" fmla="*/ 4102100 h 6553200"/>
              <a:gd name="connsiteX23" fmla="*/ 101600 w 5664200"/>
              <a:gd name="connsiteY23" fmla="*/ 4318000 h 6553200"/>
              <a:gd name="connsiteX24" fmla="*/ 88900 w 5664200"/>
              <a:gd name="connsiteY24" fmla="*/ 4978400 h 6553200"/>
              <a:gd name="connsiteX25" fmla="*/ 203200 w 5664200"/>
              <a:gd name="connsiteY25" fmla="*/ 4991100 h 6553200"/>
              <a:gd name="connsiteX26" fmla="*/ 241300 w 5664200"/>
              <a:gd name="connsiteY26" fmla="*/ 4508500 h 6553200"/>
              <a:gd name="connsiteX27" fmla="*/ 228600 w 5664200"/>
              <a:gd name="connsiteY27" fmla="*/ 4305300 h 6553200"/>
              <a:gd name="connsiteX28" fmla="*/ 508000 w 5664200"/>
              <a:gd name="connsiteY28" fmla="*/ 4267200 h 6553200"/>
              <a:gd name="connsiteX29" fmla="*/ 660400 w 5664200"/>
              <a:gd name="connsiteY29" fmla="*/ 4356100 h 6553200"/>
              <a:gd name="connsiteX30" fmla="*/ 571500 w 5664200"/>
              <a:gd name="connsiteY30" fmla="*/ 4483100 h 6553200"/>
              <a:gd name="connsiteX31" fmla="*/ 698500 w 5664200"/>
              <a:gd name="connsiteY31" fmla="*/ 4851400 h 6553200"/>
              <a:gd name="connsiteX32" fmla="*/ 774700 w 5664200"/>
              <a:gd name="connsiteY32" fmla="*/ 5029200 h 6553200"/>
              <a:gd name="connsiteX33" fmla="*/ 1079500 w 5664200"/>
              <a:gd name="connsiteY33" fmla="*/ 5105400 h 6553200"/>
              <a:gd name="connsiteX34" fmla="*/ 1257300 w 5664200"/>
              <a:gd name="connsiteY34" fmla="*/ 5257800 h 6553200"/>
              <a:gd name="connsiteX35" fmla="*/ 1460500 w 5664200"/>
              <a:gd name="connsiteY35" fmla="*/ 5410200 h 6553200"/>
              <a:gd name="connsiteX36" fmla="*/ 1612900 w 5664200"/>
              <a:gd name="connsiteY36" fmla="*/ 5562600 h 6553200"/>
              <a:gd name="connsiteX37" fmla="*/ 1993900 w 5664200"/>
              <a:gd name="connsiteY37" fmla="*/ 5715000 h 6553200"/>
              <a:gd name="connsiteX38" fmla="*/ 2070100 w 5664200"/>
              <a:gd name="connsiteY38" fmla="*/ 5854700 h 6553200"/>
              <a:gd name="connsiteX39" fmla="*/ 2324100 w 5664200"/>
              <a:gd name="connsiteY39" fmla="*/ 5918200 h 6553200"/>
              <a:gd name="connsiteX40" fmla="*/ 2705100 w 5664200"/>
              <a:gd name="connsiteY40" fmla="*/ 6096000 h 6553200"/>
              <a:gd name="connsiteX41" fmla="*/ 3289300 w 5664200"/>
              <a:gd name="connsiteY41" fmla="*/ 6337300 h 6553200"/>
              <a:gd name="connsiteX42" fmla="*/ 3759200 w 5664200"/>
              <a:gd name="connsiteY42" fmla="*/ 6477000 h 6553200"/>
              <a:gd name="connsiteX43" fmla="*/ 4102100 w 5664200"/>
              <a:gd name="connsiteY43" fmla="*/ 6553200 h 6553200"/>
              <a:gd name="connsiteX44" fmla="*/ 4213147 w 5664200"/>
              <a:gd name="connsiteY44" fmla="*/ 6475494 h 6553200"/>
              <a:gd name="connsiteX45" fmla="*/ 4813300 w 5664200"/>
              <a:gd name="connsiteY45" fmla="*/ 6337300 h 6553200"/>
              <a:gd name="connsiteX46" fmla="*/ 4965700 w 5664200"/>
              <a:gd name="connsiteY46" fmla="*/ 5829300 h 6553200"/>
              <a:gd name="connsiteX47" fmla="*/ 4965700 w 5664200"/>
              <a:gd name="connsiteY47" fmla="*/ 5562600 h 6553200"/>
              <a:gd name="connsiteX48" fmla="*/ 4813300 w 5664200"/>
              <a:gd name="connsiteY48" fmla="*/ 5105400 h 6553200"/>
              <a:gd name="connsiteX49" fmla="*/ 4914900 w 5664200"/>
              <a:gd name="connsiteY49" fmla="*/ 4953000 h 6553200"/>
              <a:gd name="connsiteX50" fmla="*/ 5105400 w 5664200"/>
              <a:gd name="connsiteY50" fmla="*/ 4737100 h 6553200"/>
              <a:gd name="connsiteX51" fmla="*/ 5422900 w 5664200"/>
              <a:gd name="connsiteY51" fmla="*/ 4495800 h 6553200"/>
              <a:gd name="connsiteX52" fmla="*/ 5626100 w 5664200"/>
              <a:gd name="connsiteY52" fmla="*/ 4229100 h 6553200"/>
              <a:gd name="connsiteX53" fmla="*/ 5664200 w 5664200"/>
              <a:gd name="connsiteY53" fmla="*/ 4038600 h 6553200"/>
              <a:gd name="connsiteX54" fmla="*/ 5384800 w 5664200"/>
              <a:gd name="connsiteY54" fmla="*/ 3657600 h 6553200"/>
              <a:gd name="connsiteX55" fmla="*/ 5130800 w 5664200"/>
              <a:gd name="connsiteY55" fmla="*/ 3390900 h 6553200"/>
              <a:gd name="connsiteX56" fmla="*/ 4813300 w 5664200"/>
              <a:gd name="connsiteY56" fmla="*/ 3238500 h 6553200"/>
              <a:gd name="connsiteX57" fmla="*/ 4737100 w 5664200"/>
              <a:gd name="connsiteY57" fmla="*/ 3124200 h 6553200"/>
              <a:gd name="connsiteX58" fmla="*/ 4660900 w 5664200"/>
              <a:gd name="connsiteY58" fmla="*/ 2971800 h 6553200"/>
              <a:gd name="connsiteX59" fmla="*/ 4660900 w 5664200"/>
              <a:gd name="connsiteY59" fmla="*/ 2819400 h 6553200"/>
              <a:gd name="connsiteX60" fmla="*/ 4737100 w 5664200"/>
              <a:gd name="connsiteY60" fmla="*/ 2654300 h 6553200"/>
              <a:gd name="connsiteX61" fmla="*/ 5016500 w 5664200"/>
              <a:gd name="connsiteY61" fmla="*/ 2540000 h 6553200"/>
              <a:gd name="connsiteX62" fmla="*/ 5130800 w 5664200"/>
              <a:gd name="connsiteY62" fmla="*/ 2438400 h 6553200"/>
              <a:gd name="connsiteX63" fmla="*/ 5143500 w 5664200"/>
              <a:gd name="connsiteY63" fmla="*/ 2336800 h 6553200"/>
              <a:gd name="connsiteX64" fmla="*/ 5041900 w 5664200"/>
              <a:gd name="connsiteY64" fmla="*/ 1981200 h 6553200"/>
              <a:gd name="connsiteX65" fmla="*/ 4965700 w 5664200"/>
              <a:gd name="connsiteY65" fmla="*/ 1854200 h 6553200"/>
              <a:gd name="connsiteX66" fmla="*/ 4775200 w 5664200"/>
              <a:gd name="connsiteY66" fmla="*/ 1638300 h 6553200"/>
              <a:gd name="connsiteX67" fmla="*/ 4775200 w 5664200"/>
              <a:gd name="connsiteY67" fmla="*/ 1333500 h 6553200"/>
              <a:gd name="connsiteX68" fmla="*/ 4597400 w 5664200"/>
              <a:gd name="connsiteY68" fmla="*/ 876300 h 6553200"/>
              <a:gd name="connsiteX69" fmla="*/ 4673600 w 5664200"/>
              <a:gd name="connsiteY69" fmla="*/ 520700 h 6553200"/>
              <a:gd name="connsiteX70" fmla="*/ 4622800 w 5664200"/>
              <a:gd name="connsiteY70" fmla="*/ 368300 h 6553200"/>
              <a:gd name="connsiteX71" fmla="*/ 4343400 w 5664200"/>
              <a:gd name="connsiteY71" fmla="*/ 203200 h 6553200"/>
              <a:gd name="connsiteX72" fmla="*/ 4127500 w 5664200"/>
              <a:gd name="connsiteY72" fmla="*/ 88900 h 6553200"/>
              <a:gd name="connsiteX73" fmla="*/ 4038600 w 5664200"/>
              <a:gd name="connsiteY73" fmla="*/ 25400 h 6553200"/>
              <a:gd name="connsiteX74" fmla="*/ 3898900 w 5664200"/>
              <a:gd name="connsiteY74" fmla="*/ 0 h 6553200"/>
              <a:gd name="connsiteX0" fmla="*/ 3898900 w 5664200"/>
              <a:gd name="connsiteY0" fmla="*/ 0 h 6477000"/>
              <a:gd name="connsiteX1" fmla="*/ 3403600 w 5664200"/>
              <a:gd name="connsiteY1" fmla="*/ 0 h 6477000"/>
              <a:gd name="connsiteX2" fmla="*/ 3073400 w 5664200"/>
              <a:gd name="connsiteY2" fmla="*/ 25400 h 6477000"/>
              <a:gd name="connsiteX3" fmla="*/ 2997200 w 5664200"/>
              <a:gd name="connsiteY3" fmla="*/ 127000 h 6477000"/>
              <a:gd name="connsiteX4" fmla="*/ 2832100 w 5664200"/>
              <a:gd name="connsiteY4" fmla="*/ 317500 h 6477000"/>
              <a:gd name="connsiteX5" fmla="*/ 2603500 w 5664200"/>
              <a:gd name="connsiteY5" fmla="*/ 495300 h 6477000"/>
              <a:gd name="connsiteX6" fmla="*/ 2476500 w 5664200"/>
              <a:gd name="connsiteY6" fmla="*/ 635000 h 6477000"/>
              <a:gd name="connsiteX7" fmla="*/ 2260600 w 5664200"/>
              <a:gd name="connsiteY7" fmla="*/ 1181100 h 6477000"/>
              <a:gd name="connsiteX8" fmla="*/ 2082800 w 5664200"/>
              <a:gd name="connsiteY8" fmla="*/ 1460500 h 6477000"/>
              <a:gd name="connsiteX9" fmla="*/ 1981200 w 5664200"/>
              <a:gd name="connsiteY9" fmla="*/ 1663700 h 6477000"/>
              <a:gd name="connsiteX10" fmla="*/ 1803400 w 5664200"/>
              <a:gd name="connsiteY10" fmla="*/ 1841500 h 6477000"/>
              <a:gd name="connsiteX11" fmla="*/ 1765300 w 5664200"/>
              <a:gd name="connsiteY11" fmla="*/ 2133600 h 6477000"/>
              <a:gd name="connsiteX12" fmla="*/ 1752600 w 5664200"/>
              <a:gd name="connsiteY12" fmla="*/ 2387600 h 6477000"/>
              <a:gd name="connsiteX13" fmla="*/ 1676400 w 5664200"/>
              <a:gd name="connsiteY13" fmla="*/ 2501900 h 6477000"/>
              <a:gd name="connsiteX14" fmla="*/ 1460500 w 5664200"/>
              <a:gd name="connsiteY14" fmla="*/ 2717800 h 6477000"/>
              <a:gd name="connsiteX15" fmla="*/ 1320800 w 5664200"/>
              <a:gd name="connsiteY15" fmla="*/ 2870200 h 6477000"/>
              <a:gd name="connsiteX16" fmla="*/ 1193800 w 5664200"/>
              <a:gd name="connsiteY16" fmla="*/ 3162300 h 6477000"/>
              <a:gd name="connsiteX17" fmla="*/ 1028700 w 5664200"/>
              <a:gd name="connsiteY17" fmla="*/ 3327400 h 6477000"/>
              <a:gd name="connsiteX18" fmla="*/ 787400 w 5664200"/>
              <a:gd name="connsiteY18" fmla="*/ 3594100 h 6477000"/>
              <a:gd name="connsiteX19" fmla="*/ 508000 w 5664200"/>
              <a:gd name="connsiteY19" fmla="*/ 3721100 h 6477000"/>
              <a:gd name="connsiteX20" fmla="*/ 355600 w 5664200"/>
              <a:gd name="connsiteY20" fmla="*/ 3924300 h 6477000"/>
              <a:gd name="connsiteX21" fmla="*/ 342900 w 5664200"/>
              <a:gd name="connsiteY21" fmla="*/ 4000500 h 6477000"/>
              <a:gd name="connsiteX22" fmla="*/ 0 w 5664200"/>
              <a:gd name="connsiteY22" fmla="*/ 4102100 h 6477000"/>
              <a:gd name="connsiteX23" fmla="*/ 101600 w 5664200"/>
              <a:gd name="connsiteY23" fmla="*/ 4318000 h 6477000"/>
              <a:gd name="connsiteX24" fmla="*/ 88900 w 5664200"/>
              <a:gd name="connsiteY24" fmla="*/ 4978400 h 6477000"/>
              <a:gd name="connsiteX25" fmla="*/ 203200 w 5664200"/>
              <a:gd name="connsiteY25" fmla="*/ 4991100 h 6477000"/>
              <a:gd name="connsiteX26" fmla="*/ 241300 w 5664200"/>
              <a:gd name="connsiteY26" fmla="*/ 4508500 h 6477000"/>
              <a:gd name="connsiteX27" fmla="*/ 228600 w 5664200"/>
              <a:gd name="connsiteY27" fmla="*/ 4305300 h 6477000"/>
              <a:gd name="connsiteX28" fmla="*/ 508000 w 5664200"/>
              <a:gd name="connsiteY28" fmla="*/ 4267200 h 6477000"/>
              <a:gd name="connsiteX29" fmla="*/ 660400 w 5664200"/>
              <a:gd name="connsiteY29" fmla="*/ 4356100 h 6477000"/>
              <a:gd name="connsiteX30" fmla="*/ 571500 w 5664200"/>
              <a:gd name="connsiteY30" fmla="*/ 4483100 h 6477000"/>
              <a:gd name="connsiteX31" fmla="*/ 698500 w 5664200"/>
              <a:gd name="connsiteY31" fmla="*/ 4851400 h 6477000"/>
              <a:gd name="connsiteX32" fmla="*/ 774700 w 5664200"/>
              <a:gd name="connsiteY32" fmla="*/ 5029200 h 6477000"/>
              <a:gd name="connsiteX33" fmla="*/ 1079500 w 5664200"/>
              <a:gd name="connsiteY33" fmla="*/ 5105400 h 6477000"/>
              <a:gd name="connsiteX34" fmla="*/ 1257300 w 5664200"/>
              <a:gd name="connsiteY34" fmla="*/ 5257800 h 6477000"/>
              <a:gd name="connsiteX35" fmla="*/ 1460500 w 5664200"/>
              <a:gd name="connsiteY35" fmla="*/ 5410200 h 6477000"/>
              <a:gd name="connsiteX36" fmla="*/ 1612900 w 5664200"/>
              <a:gd name="connsiteY36" fmla="*/ 5562600 h 6477000"/>
              <a:gd name="connsiteX37" fmla="*/ 1993900 w 5664200"/>
              <a:gd name="connsiteY37" fmla="*/ 5715000 h 6477000"/>
              <a:gd name="connsiteX38" fmla="*/ 2070100 w 5664200"/>
              <a:gd name="connsiteY38" fmla="*/ 5854700 h 6477000"/>
              <a:gd name="connsiteX39" fmla="*/ 2324100 w 5664200"/>
              <a:gd name="connsiteY39" fmla="*/ 5918200 h 6477000"/>
              <a:gd name="connsiteX40" fmla="*/ 2705100 w 5664200"/>
              <a:gd name="connsiteY40" fmla="*/ 6096000 h 6477000"/>
              <a:gd name="connsiteX41" fmla="*/ 3289300 w 5664200"/>
              <a:gd name="connsiteY41" fmla="*/ 6337300 h 6477000"/>
              <a:gd name="connsiteX42" fmla="*/ 3759200 w 5664200"/>
              <a:gd name="connsiteY42" fmla="*/ 6477000 h 6477000"/>
              <a:gd name="connsiteX43" fmla="*/ 3907662 w 5664200"/>
              <a:gd name="connsiteY43" fmla="*/ 6475494 h 6477000"/>
              <a:gd name="connsiteX44" fmla="*/ 4213147 w 5664200"/>
              <a:gd name="connsiteY44" fmla="*/ 6475494 h 6477000"/>
              <a:gd name="connsiteX45" fmla="*/ 4813300 w 5664200"/>
              <a:gd name="connsiteY45" fmla="*/ 6337300 h 6477000"/>
              <a:gd name="connsiteX46" fmla="*/ 4965700 w 5664200"/>
              <a:gd name="connsiteY46" fmla="*/ 5829300 h 6477000"/>
              <a:gd name="connsiteX47" fmla="*/ 4965700 w 5664200"/>
              <a:gd name="connsiteY47" fmla="*/ 5562600 h 6477000"/>
              <a:gd name="connsiteX48" fmla="*/ 4813300 w 5664200"/>
              <a:gd name="connsiteY48" fmla="*/ 5105400 h 6477000"/>
              <a:gd name="connsiteX49" fmla="*/ 4914900 w 5664200"/>
              <a:gd name="connsiteY49" fmla="*/ 4953000 h 6477000"/>
              <a:gd name="connsiteX50" fmla="*/ 5105400 w 5664200"/>
              <a:gd name="connsiteY50" fmla="*/ 4737100 h 6477000"/>
              <a:gd name="connsiteX51" fmla="*/ 5422900 w 5664200"/>
              <a:gd name="connsiteY51" fmla="*/ 4495800 h 6477000"/>
              <a:gd name="connsiteX52" fmla="*/ 5626100 w 5664200"/>
              <a:gd name="connsiteY52" fmla="*/ 4229100 h 6477000"/>
              <a:gd name="connsiteX53" fmla="*/ 5664200 w 5664200"/>
              <a:gd name="connsiteY53" fmla="*/ 4038600 h 6477000"/>
              <a:gd name="connsiteX54" fmla="*/ 5384800 w 5664200"/>
              <a:gd name="connsiteY54" fmla="*/ 3657600 h 6477000"/>
              <a:gd name="connsiteX55" fmla="*/ 5130800 w 5664200"/>
              <a:gd name="connsiteY55" fmla="*/ 3390900 h 6477000"/>
              <a:gd name="connsiteX56" fmla="*/ 4813300 w 5664200"/>
              <a:gd name="connsiteY56" fmla="*/ 3238500 h 6477000"/>
              <a:gd name="connsiteX57" fmla="*/ 4737100 w 5664200"/>
              <a:gd name="connsiteY57" fmla="*/ 3124200 h 6477000"/>
              <a:gd name="connsiteX58" fmla="*/ 4660900 w 5664200"/>
              <a:gd name="connsiteY58" fmla="*/ 2971800 h 6477000"/>
              <a:gd name="connsiteX59" fmla="*/ 4660900 w 5664200"/>
              <a:gd name="connsiteY59" fmla="*/ 2819400 h 6477000"/>
              <a:gd name="connsiteX60" fmla="*/ 4737100 w 5664200"/>
              <a:gd name="connsiteY60" fmla="*/ 2654300 h 6477000"/>
              <a:gd name="connsiteX61" fmla="*/ 5016500 w 5664200"/>
              <a:gd name="connsiteY61" fmla="*/ 2540000 h 6477000"/>
              <a:gd name="connsiteX62" fmla="*/ 5130800 w 5664200"/>
              <a:gd name="connsiteY62" fmla="*/ 2438400 h 6477000"/>
              <a:gd name="connsiteX63" fmla="*/ 5143500 w 5664200"/>
              <a:gd name="connsiteY63" fmla="*/ 2336800 h 6477000"/>
              <a:gd name="connsiteX64" fmla="*/ 5041900 w 5664200"/>
              <a:gd name="connsiteY64" fmla="*/ 1981200 h 6477000"/>
              <a:gd name="connsiteX65" fmla="*/ 4965700 w 5664200"/>
              <a:gd name="connsiteY65" fmla="*/ 1854200 h 6477000"/>
              <a:gd name="connsiteX66" fmla="*/ 4775200 w 5664200"/>
              <a:gd name="connsiteY66" fmla="*/ 1638300 h 6477000"/>
              <a:gd name="connsiteX67" fmla="*/ 4775200 w 5664200"/>
              <a:gd name="connsiteY67" fmla="*/ 1333500 h 6477000"/>
              <a:gd name="connsiteX68" fmla="*/ 4597400 w 5664200"/>
              <a:gd name="connsiteY68" fmla="*/ 876300 h 6477000"/>
              <a:gd name="connsiteX69" fmla="*/ 4673600 w 5664200"/>
              <a:gd name="connsiteY69" fmla="*/ 520700 h 6477000"/>
              <a:gd name="connsiteX70" fmla="*/ 4622800 w 5664200"/>
              <a:gd name="connsiteY70" fmla="*/ 368300 h 6477000"/>
              <a:gd name="connsiteX71" fmla="*/ 4343400 w 5664200"/>
              <a:gd name="connsiteY71" fmla="*/ 203200 h 6477000"/>
              <a:gd name="connsiteX72" fmla="*/ 4127500 w 5664200"/>
              <a:gd name="connsiteY72" fmla="*/ 88900 h 6477000"/>
              <a:gd name="connsiteX73" fmla="*/ 4038600 w 5664200"/>
              <a:gd name="connsiteY73" fmla="*/ 25400 h 6477000"/>
              <a:gd name="connsiteX74" fmla="*/ 3898900 w 5664200"/>
              <a:gd name="connsiteY74" fmla="*/ 0 h 6477000"/>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24100 w 5664200"/>
              <a:gd name="connsiteY39" fmla="*/ 5918200 h 6475494"/>
              <a:gd name="connsiteX40" fmla="*/ 2705100 w 5664200"/>
              <a:gd name="connsiteY40" fmla="*/ 6096000 h 6475494"/>
              <a:gd name="connsiteX41" fmla="*/ 3289300 w 5664200"/>
              <a:gd name="connsiteY41" fmla="*/ 6337300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24100 w 5664200"/>
              <a:gd name="connsiteY39" fmla="*/ 5918200 h 6475494"/>
              <a:gd name="connsiteX40" fmla="*/ 2705100 w 5664200"/>
              <a:gd name="connsiteY40" fmla="*/ 6096000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24100 w 5664200"/>
              <a:gd name="connsiteY39" fmla="*/ 5918200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0100 w 5664200"/>
              <a:gd name="connsiteY38" fmla="*/ 5854700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612900 w 5664200"/>
              <a:gd name="connsiteY36" fmla="*/ 5562600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460500 w 5664200"/>
              <a:gd name="connsiteY35" fmla="*/ 5410200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257300 w 5664200"/>
              <a:gd name="connsiteY34" fmla="*/ 52578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130800 w 5664200"/>
              <a:gd name="connsiteY55" fmla="*/ 3390900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5300 w 5664200"/>
              <a:gd name="connsiteY11" fmla="*/ 2133600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616524 w 5664200"/>
              <a:gd name="connsiteY11" fmla="*/ 2123963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03400 w 5664200"/>
              <a:gd name="connsiteY10" fmla="*/ 1841500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460500 w 5664200"/>
              <a:gd name="connsiteY14" fmla="*/ 271780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387411 w 5664200"/>
              <a:gd name="connsiteY14" fmla="*/ 2590199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20800 w 5664200"/>
              <a:gd name="connsiteY15" fmla="*/ 2870200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673600 w 5664200"/>
              <a:gd name="connsiteY69" fmla="*/ 520700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622800 w 5664200"/>
              <a:gd name="connsiteY70" fmla="*/ 368300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18631 w 5664200"/>
              <a:gd name="connsiteY70" fmla="*/ 492139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343400 w 5664200"/>
              <a:gd name="connsiteY71" fmla="*/ 203200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13147 w 5664200"/>
              <a:gd name="connsiteY71" fmla="*/ 336727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813300 w 5664200"/>
              <a:gd name="connsiteY48" fmla="*/ 5105400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4965700 w 5664200"/>
              <a:gd name="connsiteY47" fmla="*/ 556260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65700 w 5664200"/>
              <a:gd name="connsiteY46" fmla="*/ 5829300 h 6475494"/>
              <a:gd name="connsiteX47" fmla="*/ 5053230 w 5664200"/>
              <a:gd name="connsiteY47" fmla="*/ 562073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5053230 w 5664200"/>
              <a:gd name="connsiteY46" fmla="*/ 5931554 h 6475494"/>
              <a:gd name="connsiteX47" fmla="*/ 5053230 w 5664200"/>
              <a:gd name="connsiteY47" fmla="*/ 562073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 name="connsiteX0" fmla="*/ 3898900 w 5664200"/>
              <a:gd name="connsiteY0" fmla="*/ 0 h 6475494"/>
              <a:gd name="connsiteX1" fmla="*/ 3403600 w 5664200"/>
              <a:gd name="connsiteY1" fmla="*/ 0 h 6475494"/>
              <a:gd name="connsiteX2" fmla="*/ 3073400 w 5664200"/>
              <a:gd name="connsiteY2" fmla="*/ 25400 h 6475494"/>
              <a:gd name="connsiteX3" fmla="*/ 2997200 w 5664200"/>
              <a:gd name="connsiteY3" fmla="*/ 127000 h 6475494"/>
              <a:gd name="connsiteX4" fmla="*/ 2832100 w 5664200"/>
              <a:gd name="connsiteY4" fmla="*/ 317500 h 6475494"/>
              <a:gd name="connsiteX5" fmla="*/ 2603500 w 5664200"/>
              <a:gd name="connsiteY5" fmla="*/ 495300 h 6475494"/>
              <a:gd name="connsiteX6" fmla="*/ 2476500 w 5664200"/>
              <a:gd name="connsiteY6" fmla="*/ 635000 h 6475494"/>
              <a:gd name="connsiteX7" fmla="*/ 2260600 w 5664200"/>
              <a:gd name="connsiteY7" fmla="*/ 1181100 h 6475494"/>
              <a:gd name="connsiteX8" fmla="*/ 2082800 w 5664200"/>
              <a:gd name="connsiteY8" fmla="*/ 1460500 h 6475494"/>
              <a:gd name="connsiteX9" fmla="*/ 1981200 w 5664200"/>
              <a:gd name="connsiteY9" fmla="*/ 1663700 h 6475494"/>
              <a:gd name="connsiteX10" fmla="*/ 1845638 w 5664200"/>
              <a:gd name="connsiteY10" fmla="*/ 1890845 h 6475494"/>
              <a:gd name="connsiteX11" fmla="*/ 1769267 w 5664200"/>
              <a:gd name="connsiteY11" fmla="*/ 2123963 h 6475494"/>
              <a:gd name="connsiteX12" fmla="*/ 1752600 w 5664200"/>
              <a:gd name="connsiteY12" fmla="*/ 2387600 h 6475494"/>
              <a:gd name="connsiteX13" fmla="*/ 1676400 w 5664200"/>
              <a:gd name="connsiteY13" fmla="*/ 2501900 h 6475494"/>
              <a:gd name="connsiteX14" fmla="*/ 1540153 w 5664200"/>
              <a:gd name="connsiteY14" fmla="*/ 2745610 h 6475494"/>
              <a:gd name="connsiteX15" fmla="*/ 1311040 w 5664200"/>
              <a:gd name="connsiteY15" fmla="*/ 2978728 h 6475494"/>
              <a:gd name="connsiteX16" fmla="*/ 1193800 w 5664200"/>
              <a:gd name="connsiteY16" fmla="*/ 3162300 h 6475494"/>
              <a:gd name="connsiteX17" fmla="*/ 1028700 w 5664200"/>
              <a:gd name="connsiteY17" fmla="*/ 3327400 h 6475494"/>
              <a:gd name="connsiteX18" fmla="*/ 787400 w 5664200"/>
              <a:gd name="connsiteY18" fmla="*/ 3594100 h 6475494"/>
              <a:gd name="connsiteX19" fmla="*/ 508000 w 5664200"/>
              <a:gd name="connsiteY19" fmla="*/ 3721100 h 6475494"/>
              <a:gd name="connsiteX20" fmla="*/ 355600 w 5664200"/>
              <a:gd name="connsiteY20" fmla="*/ 3924300 h 6475494"/>
              <a:gd name="connsiteX21" fmla="*/ 342900 w 5664200"/>
              <a:gd name="connsiteY21" fmla="*/ 4000500 h 6475494"/>
              <a:gd name="connsiteX22" fmla="*/ 0 w 5664200"/>
              <a:gd name="connsiteY22" fmla="*/ 4102100 h 6475494"/>
              <a:gd name="connsiteX23" fmla="*/ 101600 w 5664200"/>
              <a:gd name="connsiteY23" fmla="*/ 4318000 h 6475494"/>
              <a:gd name="connsiteX24" fmla="*/ 88900 w 5664200"/>
              <a:gd name="connsiteY24" fmla="*/ 4978400 h 6475494"/>
              <a:gd name="connsiteX25" fmla="*/ 203200 w 5664200"/>
              <a:gd name="connsiteY25" fmla="*/ 4991100 h 6475494"/>
              <a:gd name="connsiteX26" fmla="*/ 241300 w 5664200"/>
              <a:gd name="connsiteY26" fmla="*/ 4508500 h 6475494"/>
              <a:gd name="connsiteX27" fmla="*/ 228600 w 5664200"/>
              <a:gd name="connsiteY27" fmla="*/ 4305300 h 6475494"/>
              <a:gd name="connsiteX28" fmla="*/ 508000 w 5664200"/>
              <a:gd name="connsiteY28" fmla="*/ 4267200 h 6475494"/>
              <a:gd name="connsiteX29" fmla="*/ 660400 w 5664200"/>
              <a:gd name="connsiteY29" fmla="*/ 4356100 h 6475494"/>
              <a:gd name="connsiteX30" fmla="*/ 571500 w 5664200"/>
              <a:gd name="connsiteY30" fmla="*/ 4483100 h 6475494"/>
              <a:gd name="connsiteX31" fmla="*/ 698500 w 5664200"/>
              <a:gd name="connsiteY31" fmla="*/ 4851400 h 6475494"/>
              <a:gd name="connsiteX32" fmla="*/ 774700 w 5664200"/>
              <a:gd name="connsiteY32" fmla="*/ 5029200 h 6475494"/>
              <a:gd name="connsiteX33" fmla="*/ 1079500 w 5664200"/>
              <a:gd name="connsiteY33" fmla="*/ 5105400 h 6475494"/>
              <a:gd name="connsiteX34" fmla="*/ 1387411 w 5664200"/>
              <a:gd name="connsiteY34" fmla="*/ 5232200 h 6475494"/>
              <a:gd name="connsiteX35" fmla="*/ 1540153 w 5664200"/>
              <a:gd name="connsiteY35" fmla="*/ 5465318 h 6475494"/>
              <a:gd name="connsiteX36" fmla="*/ 1845638 w 5664200"/>
              <a:gd name="connsiteY36" fmla="*/ 5543024 h 6475494"/>
              <a:gd name="connsiteX37" fmla="*/ 1993900 w 5664200"/>
              <a:gd name="connsiteY37" fmla="*/ 5715000 h 6475494"/>
              <a:gd name="connsiteX38" fmla="*/ 2074752 w 5664200"/>
              <a:gd name="connsiteY38" fmla="*/ 5776142 h 6475494"/>
              <a:gd name="connsiteX39" fmla="*/ 2380237 w 5664200"/>
              <a:gd name="connsiteY39" fmla="*/ 5853848 h 6475494"/>
              <a:gd name="connsiteX40" fmla="*/ 2685722 w 5664200"/>
              <a:gd name="connsiteY40" fmla="*/ 6009259 h 6475494"/>
              <a:gd name="connsiteX41" fmla="*/ 3296692 w 5664200"/>
              <a:gd name="connsiteY41" fmla="*/ 6164671 h 6475494"/>
              <a:gd name="connsiteX42" fmla="*/ 3678548 w 5664200"/>
              <a:gd name="connsiteY42" fmla="*/ 6397789 h 6475494"/>
              <a:gd name="connsiteX43" fmla="*/ 3907662 w 5664200"/>
              <a:gd name="connsiteY43" fmla="*/ 6475494 h 6475494"/>
              <a:gd name="connsiteX44" fmla="*/ 4213147 w 5664200"/>
              <a:gd name="connsiteY44" fmla="*/ 6475494 h 6475494"/>
              <a:gd name="connsiteX45" fmla="*/ 4813300 w 5664200"/>
              <a:gd name="connsiteY45" fmla="*/ 6337300 h 6475494"/>
              <a:gd name="connsiteX46" fmla="*/ 4976859 w 5664200"/>
              <a:gd name="connsiteY46" fmla="*/ 5931554 h 6475494"/>
              <a:gd name="connsiteX47" fmla="*/ 5053230 w 5664200"/>
              <a:gd name="connsiteY47" fmla="*/ 5620730 h 6475494"/>
              <a:gd name="connsiteX48" fmla="*/ 4900488 w 5664200"/>
              <a:gd name="connsiteY48" fmla="*/ 5076788 h 6475494"/>
              <a:gd name="connsiteX49" fmla="*/ 4914900 w 5664200"/>
              <a:gd name="connsiteY49" fmla="*/ 4953000 h 6475494"/>
              <a:gd name="connsiteX50" fmla="*/ 5105400 w 5664200"/>
              <a:gd name="connsiteY50" fmla="*/ 4737100 h 6475494"/>
              <a:gd name="connsiteX51" fmla="*/ 5422900 w 5664200"/>
              <a:gd name="connsiteY51" fmla="*/ 4495800 h 6475494"/>
              <a:gd name="connsiteX52" fmla="*/ 5626100 w 5664200"/>
              <a:gd name="connsiteY52" fmla="*/ 4229100 h 6475494"/>
              <a:gd name="connsiteX53" fmla="*/ 5664200 w 5664200"/>
              <a:gd name="connsiteY53" fmla="*/ 4038600 h 6475494"/>
              <a:gd name="connsiteX54" fmla="*/ 5384800 w 5664200"/>
              <a:gd name="connsiteY54" fmla="*/ 3657600 h 6475494"/>
              <a:gd name="connsiteX55" fmla="*/ 5053230 w 5664200"/>
              <a:gd name="connsiteY55" fmla="*/ 3289552 h 6475494"/>
              <a:gd name="connsiteX56" fmla="*/ 4813300 w 5664200"/>
              <a:gd name="connsiteY56" fmla="*/ 3238500 h 6475494"/>
              <a:gd name="connsiteX57" fmla="*/ 4737100 w 5664200"/>
              <a:gd name="connsiteY57" fmla="*/ 3124200 h 6475494"/>
              <a:gd name="connsiteX58" fmla="*/ 4660900 w 5664200"/>
              <a:gd name="connsiteY58" fmla="*/ 2971800 h 6475494"/>
              <a:gd name="connsiteX59" fmla="*/ 4660900 w 5664200"/>
              <a:gd name="connsiteY59" fmla="*/ 2819400 h 6475494"/>
              <a:gd name="connsiteX60" fmla="*/ 4737100 w 5664200"/>
              <a:gd name="connsiteY60" fmla="*/ 2654300 h 6475494"/>
              <a:gd name="connsiteX61" fmla="*/ 5016500 w 5664200"/>
              <a:gd name="connsiteY61" fmla="*/ 2540000 h 6475494"/>
              <a:gd name="connsiteX62" fmla="*/ 5130800 w 5664200"/>
              <a:gd name="connsiteY62" fmla="*/ 2438400 h 6475494"/>
              <a:gd name="connsiteX63" fmla="*/ 5143500 w 5664200"/>
              <a:gd name="connsiteY63" fmla="*/ 2336800 h 6475494"/>
              <a:gd name="connsiteX64" fmla="*/ 5041900 w 5664200"/>
              <a:gd name="connsiteY64" fmla="*/ 1981200 h 6475494"/>
              <a:gd name="connsiteX65" fmla="*/ 4965700 w 5664200"/>
              <a:gd name="connsiteY65" fmla="*/ 1854200 h 6475494"/>
              <a:gd name="connsiteX66" fmla="*/ 4775200 w 5664200"/>
              <a:gd name="connsiteY66" fmla="*/ 1638300 h 6475494"/>
              <a:gd name="connsiteX67" fmla="*/ 4775200 w 5664200"/>
              <a:gd name="connsiteY67" fmla="*/ 1333500 h 6475494"/>
              <a:gd name="connsiteX68" fmla="*/ 4597400 w 5664200"/>
              <a:gd name="connsiteY68" fmla="*/ 876300 h 6475494"/>
              <a:gd name="connsiteX69" fmla="*/ 4595003 w 5664200"/>
              <a:gd name="connsiteY69" fmla="*/ 569844 h 6475494"/>
              <a:gd name="connsiteX70" fmla="*/ 4595003 w 5664200"/>
              <a:gd name="connsiteY70" fmla="*/ 414433 h 6475494"/>
              <a:gd name="connsiteX71" fmla="*/ 4289518 w 5664200"/>
              <a:gd name="connsiteY71" fmla="*/ 181315 h 6475494"/>
              <a:gd name="connsiteX72" fmla="*/ 4127500 w 5664200"/>
              <a:gd name="connsiteY72" fmla="*/ 88900 h 6475494"/>
              <a:gd name="connsiteX73" fmla="*/ 4038600 w 5664200"/>
              <a:gd name="connsiteY73" fmla="*/ 25400 h 6475494"/>
              <a:gd name="connsiteX74" fmla="*/ 3898900 w 5664200"/>
              <a:gd name="connsiteY74" fmla="*/ 0 h 647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664200" h="6475494">
                <a:moveTo>
                  <a:pt x="3898900" y="0"/>
                </a:moveTo>
                <a:lnTo>
                  <a:pt x="3403600" y="0"/>
                </a:lnTo>
                <a:lnTo>
                  <a:pt x="3073400" y="25400"/>
                </a:lnTo>
                <a:lnTo>
                  <a:pt x="2997200" y="127000"/>
                </a:lnTo>
                <a:lnTo>
                  <a:pt x="2832100" y="317500"/>
                </a:lnTo>
                <a:lnTo>
                  <a:pt x="2603500" y="495300"/>
                </a:lnTo>
                <a:lnTo>
                  <a:pt x="2476500" y="635000"/>
                </a:lnTo>
                <a:lnTo>
                  <a:pt x="2260600" y="1181100"/>
                </a:lnTo>
                <a:lnTo>
                  <a:pt x="2082800" y="1460500"/>
                </a:lnTo>
                <a:lnTo>
                  <a:pt x="1981200" y="1663700"/>
                </a:lnTo>
                <a:lnTo>
                  <a:pt x="1845638" y="1890845"/>
                </a:lnTo>
                <a:lnTo>
                  <a:pt x="1769267" y="2123963"/>
                </a:lnTo>
                <a:lnTo>
                  <a:pt x="1752600" y="2387600"/>
                </a:lnTo>
                <a:lnTo>
                  <a:pt x="1676400" y="2501900"/>
                </a:lnTo>
                <a:lnTo>
                  <a:pt x="1540153" y="2745610"/>
                </a:lnTo>
                <a:lnTo>
                  <a:pt x="1311040" y="2978728"/>
                </a:lnTo>
                <a:lnTo>
                  <a:pt x="1193800" y="3162300"/>
                </a:lnTo>
                <a:lnTo>
                  <a:pt x="1028700" y="3327400"/>
                </a:lnTo>
                <a:lnTo>
                  <a:pt x="787400" y="3594100"/>
                </a:lnTo>
                <a:lnTo>
                  <a:pt x="508000" y="3721100"/>
                </a:lnTo>
                <a:lnTo>
                  <a:pt x="355600" y="3924300"/>
                </a:lnTo>
                <a:lnTo>
                  <a:pt x="342900" y="4000500"/>
                </a:lnTo>
                <a:lnTo>
                  <a:pt x="0" y="4102100"/>
                </a:lnTo>
                <a:lnTo>
                  <a:pt x="101600" y="4318000"/>
                </a:lnTo>
                <a:lnTo>
                  <a:pt x="88900" y="4978400"/>
                </a:lnTo>
                <a:lnTo>
                  <a:pt x="203200" y="4991100"/>
                </a:lnTo>
                <a:lnTo>
                  <a:pt x="241300" y="4508500"/>
                </a:lnTo>
                <a:lnTo>
                  <a:pt x="228600" y="4305300"/>
                </a:lnTo>
                <a:lnTo>
                  <a:pt x="508000" y="4267200"/>
                </a:lnTo>
                <a:lnTo>
                  <a:pt x="660400" y="4356100"/>
                </a:lnTo>
                <a:lnTo>
                  <a:pt x="571500" y="4483100"/>
                </a:lnTo>
                <a:lnTo>
                  <a:pt x="698500" y="4851400"/>
                </a:lnTo>
                <a:lnTo>
                  <a:pt x="774700" y="5029200"/>
                </a:lnTo>
                <a:lnTo>
                  <a:pt x="1079500" y="5105400"/>
                </a:lnTo>
                <a:lnTo>
                  <a:pt x="1387411" y="5232200"/>
                </a:lnTo>
                <a:lnTo>
                  <a:pt x="1540153" y="5465318"/>
                </a:lnTo>
                <a:lnTo>
                  <a:pt x="1845638" y="5543024"/>
                </a:lnTo>
                <a:lnTo>
                  <a:pt x="1993900" y="5715000"/>
                </a:lnTo>
                <a:lnTo>
                  <a:pt x="2074752" y="5776142"/>
                </a:lnTo>
                <a:lnTo>
                  <a:pt x="2380237" y="5853848"/>
                </a:lnTo>
                <a:lnTo>
                  <a:pt x="2685722" y="6009259"/>
                </a:lnTo>
                <a:lnTo>
                  <a:pt x="3296692" y="6164671"/>
                </a:lnTo>
                <a:lnTo>
                  <a:pt x="3678548" y="6397789"/>
                </a:lnTo>
                <a:lnTo>
                  <a:pt x="3907662" y="6475494"/>
                </a:lnTo>
                <a:lnTo>
                  <a:pt x="4213147" y="6475494"/>
                </a:lnTo>
                <a:lnTo>
                  <a:pt x="4813300" y="6337300"/>
                </a:lnTo>
                <a:lnTo>
                  <a:pt x="4976859" y="5931554"/>
                </a:lnTo>
                <a:lnTo>
                  <a:pt x="5053230" y="5620730"/>
                </a:lnTo>
                <a:lnTo>
                  <a:pt x="4900488" y="5076788"/>
                </a:lnTo>
                <a:lnTo>
                  <a:pt x="4914900" y="4953000"/>
                </a:lnTo>
                <a:lnTo>
                  <a:pt x="5105400" y="4737100"/>
                </a:lnTo>
                <a:lnTo>
                  <a:pt x="5422900" y="4495800"/>
                </a:lnTo>
                <a:lnTo>
                  <a:pt x="5626100" y="4229100"/>
                </a:lnTo>
                <a:lnTo>
                  <a:pt x="5664200" y="4038600"/>
                </a:lnTo>
                <a:lnTo>
                  <a:pt x="5384800" y="3657600"/>
                </a:lnTo>
                <a:lnTo>
                  <a:pt x="5053230" y="3289552"/>
                </a:lnTo>
                <a:lnTo>
                  <a:pt x="4813300" y="3238500"/>
                </a:lnTo>
                <a:lnTo>
                  <a:pt x="4737100" y="3124200"/>
                </a:lnTo>
                <a:lnTo>
                  <a:pt x="4660900" y="2971800"/>
                </a:lnTo>
                <a:lnTo>
                  <a:pt x="4660900" y="2819400"/>
                </a:lnTo>
                <a:lnTo>
                  <a:pt x="4737100" y="2654300"/>
                </a:lnTo>
                <a:lnTo>
                  <a:pt x="5016500" y="2540000"/>
                </a:lnTo>
                <a:lnTo>
                  <a:pt x="5130800" y="2438400"/>
                </a:lnTo>
                <a:lnTo>
                  <a:pt x="5143500" y="2336800"/>
                </a:lnTo>
                <a:lnTo>
                  <a:pt x="5041900" y="1981200"/>
                </a:lnTo>
                <a:lnTo>
                  <a:pt x="4965700" y="1854200"/>
                </a:lnTo>
                <a:lnTo>
                  <a:pt x="4775200" y="1638300"/>
                </a:lnTo>
                <a:lnTo>
                  <a:pt x="4775200" y="1333500"/>
                </a:lnTo>
                <a:lnTo>
                  <a:pt x="4597400" y="876300"/>
                </a:lnTo>
                <a:lnTo>
                  <a:pt x="4595003" y="569844"/>
                </a:lnTo>
                <a:lnTo>
                  <a:pt x="4595003" y="414433"/>
                </a:lnTo>
                <a:lnTo>
                  <a:pt x="4289518" y="181315"/>
                </a:lnTo>
                <a:lnTo>
                  <a:pt x="4127500" y="88900"/>
                </a:lnTo>
                <a:lnTo>
                  <a:pt x="4038600" y="25400"/>
                </a:lnTo>
                <a:lnTo>
                  <a:pt x="3898900" y="0"/>
                </a:lnTo>
                <a:close/>
              </a:path>
            </a:pathLst>
          </a:custGeom>
          <a:noFill/>
          <a:ln w="57150">
            <a:solidFill>
              <a:srgbClr val="FF0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Box 88"/>
          <p:cNvSpPr txBox="1"/>
          <p:nvPr/>
        </p:nvSpPr>
        <p:spPr>
          <a:xfrm>
            <a:off x="1752600" y="1828800"/>
            <a:ext cx="5638800" cy="923330"/>
          </a:xfrm>
          <a:prstGeom prst="rect">
            <a:avLst/>
          </a:prstGeom>
          <a:noFill/>
        </p:spPr>
        <p:txBody>
          <a:bodyPr wrap="square" rtlCol="0">
            <a:spAutoFit/>
          </a:bodyPr>
          <a:lstStyle/>
          <a:p>
            <a:pPr algn="ctr"/>
            <a:r>
              <a:rPr lang="en-US" sz="5400" b="1" dirty="0" smtClean="0"/>
              <a:t>DO NOT DELETE</a:t>
            </a:r>
            <a:endParaRPr lang="en-US" sz="54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left)">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1000"/>
                                        <p:tgtEl>
                                          <p:spTgt spid="38"/>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1000"/>
                                        <p:tgtEl>
                                          <p:spTgt spid="86"/>
                                        </p:tgtEl>
                                      </p:cBhvr>
                                    </p:animEffect>
                                    <p:set>
                                      <p:cBhvr>
                                        <p:cTn id="20" dur="1" fill="hold">
                                          <p:stCondLst>
                                            <p:cond delay="999"/>
                                          </p:stCondLst>
                                        </p:cTn>
                                        <p:tgtEl>
                                          <p:spTgt spid="86"/>
                                        </p:tgtEl>
                                        <p:attrNameLst>
                                          <p:attrName>style.visibility</p:attrName>
                                        </p:attrNameLst>
                                      </p:cBhvr>
                                      <p:to>
                                        <p:strVal val="hidden"/>
                                      </p:to>
                                    </p:se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000"/>
                                        <p:tgtEl>
                                          <p:spTgt spid="4"/>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000"/>
                                        <p:tgtEl>
                                          <p:spTgt spid="6"/>
                                        </p:tgtEl>
                                      </p:cBhvr>
                                    </p:animEffect>
                                  </p:childTnLst>
                                </p:cTn>
                              </p:par>
                            </p:childTnLst>
                          </p:cTn>
                        </p:par>
                        <p:par>
                          <p:cTn id="29" fill="hold">
                            <p:stCondLst>
                              <p:cond delay="5000"/>
                            </p:stCondLst>
                            <p:childTnLst>
                              <p:par>
                                <p:cTn id="30" presetID="10"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000"/>
                                        <p:tgtEl>
                                          <p:spTgt spid="7"/>
                                        </p:tgtEl>
                                      </p:cBhvr>
                                    </p:animEffect>
                                  </p:childTnLst>
                                </p:cTn>
                              </p:par>
                            </p:childTnLst>
                          </p:cTn>
                        </p:par>
                        <p:par>
                          <p:cTn id="33" fill="hold">
                            <p:stCondLst>
                              <p:cond delay="70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000"/>
                                        <p:tgtEl>
                                          <p:spTgt spid="10"/>
                                        </p:tgtEl>
                                      </p:cBhvr>
                                    </p:animEffect>
                                  </p:childTnLst>
                                </p:cTn>
                              </p:par>
                            </p:childTnLst>
                          </p:cTn>
                        </p:par>
                        <p:par>
                          <p:cTn id="37" fill="hold">
                            <p:stCondLst>
                              <p:cond delay="9000"/>
                            </p:stCondLst>
                            <p:childTnLst>
                              <p:par>
                                <p:cTn id="38" presetID="10" presetClass="entr" presetSubtype="0"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2000"/>
                                        <p:tgtEl>
                                          <p:spTgt spid="11"/>
                                        </p:tgtEl>
                                      </p:cBhvr>
                                    </p:animEffect>
                                  </p:childTnLst>
                                </p:cTn>
                              </p:par>
                            </p:childTnLst>
                          </p:cTn>
                        </p:par>
                        <p:par>
                          <p:cTn id="41" fill="hold">
                            <p:stCondLst>
                              <p:cond delay="11000"/>
                            </p:stCondLst>
                            <p:childTnLst>
                              <p:par>
                                <p:cTn id="42" presetID="10" presetClass="entr" presetSubtype="0"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2000"/>
                                        <p:tgtEl>
                                          <p:spTgt spid="13"/>
                                        </p:tgtEl>
                                      </p:cBhvr>
                                    </p:animEffect>
                                  </p:childTnLst>
                                </p:cTn>
                              </p:par>
                            </p:childTnLst>
                          </p:cTn>
                        </p:par>
                        <p:par>
                          <p:cTn id="45" fill="hold">
                            <p:stCondLst>
                              <p:cond delay="13000"/>
                            </p:stCondLst>
                            <p:childTnLst>
                              <p:par>
                                <p:cTn id="46" presetID="10" presetClass="entr" presetSubtype="0"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2000"/>
                                        <p:tgtEl>
                                          <p:spTgt spid="14"/>
                                        </p:tgtEl>
                                      </p:cBhvr>
                                    </p:animEffect>
                                  </p:childTnLst>
                                </p:cTn>
                              </p:par>
                            </p:childTnLst>
                          </p:cTn>
                        </p:par>
                        <p:par>
                          <p:cTn id="49" fill="hold">
                            <p:stCondLst>
                              <p:cond delay="15000"/>
                            </p:stCondLst>
                            <p:childTnLst>
                              <p:par>
                                <p:cTn id="50" presetID="10" presetClass="entr" presetSubtype="0"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2000"/>
                                        <p:tgtEl>
                                          <p:spTgt spid="15"/>
                                        </p:tgtEl>
                                      </p:cBhvr>
                                    </p:animEffect>
                                  </p:childTnLst>
                                </p:cTn>
                              </p:par>
                            </p:childTnLst>
                          </p:cTn>
                        </p:par>
                        <p:par>
                          <p:cTn id="53" fill="hold">
                            <p:stCondLst>
                              <p:cond delay="17000"/>
                            </p:stCondLst>
                            <p:childTnLst>
                              <p:par>
                                <p:cTn id="54" presetID="10" presetClass="entr" presetSubtype="0"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2000"/>
                                        <p:tgtEl>
                                          <p:spTgt spid="17"/>
                                        </p:tgtEl>
                                      </p:cBhvr>
                                    </p:animEffect>
                                  </p:childTnLst>
                                </p:cTn>
                              </p:par>
                            </p:childTnLst>
                          </p:cTn>
                        </p:par>
                        <p:par>
                          <p:cTn id="57" fill="hold">
                            <p:stCondLst>
                              <p:cond delay="19000"/>
                            </p:stCondLst>
                            <p:childTnLst>
                              <p:par>
                                <p:cTn id="58" presetID="10" presetClass="entr" presetSubtype="0" fill="hold"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2000"/>
                                        <p:tgtEl>
                                          <p:spTgt spid="18"/>
                                        </p:tgtEl>
                                      </p:cBhvr>
                                    </p:animEffect>
                                  </p:childTnLst>
                                </p:cTn>
                              </p:par>
                            </p:childTnLst>
                          </p:cTn>
                        </p:par>
                        <p:par>
                          <p:cTn id="61" fill="hold">
                            <p:stCondLst>
                              <p:cond delay="21000"/>
                            </p:stCondLst>
                            <p:childTnLst>
                              <p:par>
                                <p:cTn id="62" presetID="10" presetClass="entr" presetSubtype="0" fill="hold"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2000"/>
                                        <p:tgtEl>
                                          <p:spTgt spid="20"/>
                                        </p:tgtEl>
                                      </p:cBhvr>
                                    </p:animEffect>
                                  </p:childTnLst>
                                </p:cTn>
                              </p:par>
                            </p:childTnLst>
                          </p:cTn>
                        </p:par>
                        <p:par>
                          <p:cTn id="65" fill="hold">
                            <p:stCondLst>
                              <p:cond delay="23000"/>
                            </p:stCondLst>
                            <p:childTnLst>
                              <p:par>
                                <p:cTn id="66" presetID="10" presetClass="entr" presetSubtype="0" fill="hold" nodeType="after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2000"/>
                                        <p:tgtEl>
                                          <p:spTgt spid="21"/>
                                        </p:tgtEl>
                                      </p:cBhvr>
                                    </p:animEffect>
                                  </p:childTnLst>
                                </p:cTn>
                              </p:par>
                            </p:childTnLst>
                          </p:cTn>
                        </p:par>
                        <p:par>
                          <p:cTn id="69" fill="hold">
                            <p:stCondLst>
                              <p:cond delay="25000"/>
                            </p:stCondLst>
                            <p:childTnLst>
                              <p:par>
                                <p:cTn id="70" presetID="10" presetClass="entr" presetSubtype="0" fill="hold" nodeType="after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2000"/>
                                        <p:tgtEl>
                                          <p:spTgt spid="23"/>
                                        </p:tgtEl>
                                      </p:cBhvr>
                                    </p:animEffect>
                                  </p:childTnLst>
                                </p:cTn>
                              </p:par>
                            </p:childTnLst>
                          </p:cTn>
                        </p:par>
                        <p:par>
                          <p:cTn id="73" fill="hold">
                            <p:stCondLst>
                              <p:cond delay="27000"/>
                            </p:stCondLst>
                            <p:childTnLst>
                              <p:par>
                                <p:cTn id="74" presetID="10" presetClass="entr" presetSubtype="0" fill="hold" nodeType="after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2000"/>
                                        <p:tgtEl>
                                          <p:spTgt spid="24"/>
                                        </p:tgtEl>
                                      </p:cBhvr>
                                    </p:animEffect>
                                  </p:childTnLst>
                                </p:cTn>
                              </p:par>
                            </p:childTnLst>
                          </p:cTn>
                        </p:par>
                        <p:par>
                          <p:cTn id="77" fill="hold">
                            <p:stCondLst>
                              <p:cond delay="29000"/>
                            </p:stCondLst>
                            <p:childTnLst>
                              <p:par>
                                <p:cTn id="78" presetID="10" presetClass="entr" presetSubtype="0" fill="hold" nodeType="after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fade">
                                      <p:cBhvr>
                                        <p:cTn id="80" dur="2000"/>
                                        <p:tgtEl>
                                          <p:spTgt spid="26"/>
                                        </p:tgtEl>
                                      </p:cBhvr>
                                    </p:animEffect>
                                  </p:childTnLst>
                                </p:cTn>
                              </p:par>
                            </p:childTnLst>
                          </p:cTn>
                        </p:par>
                        <p:par>
                          <p:cTn id="81" fill="hold">
                            <p:stCondLst>
                              <p:cond delay="31000"/>
                            </p:stCondLst>
                            <p:childTnLst>
                              <p:par>
                                <p:cTn id="82" presetID="10" presetClass="entr" presetSubtype="0" fill="hold" nodeType="after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fade">
                                      <p:cBhvr>
                                        <p:cTn id="84" dur="2000"/>
                                        <p:tgtEl>
                                          <p:spTgt spid="27"/>
                                        </p:tgtEl>
                                      </p:cBhvr>
                                    </p:animEffect>
                                  </p:childTnLst>
                                </p:cTn>
                              </p:par>
                            </p:childTnLst>
                          </p:cTn>
                        </p:par>
                        <p:par>
                          <p:cTn id="85" fill="hold">
                            <p:stCondLst>
                              <p:cond delay="33000"/>
                            </p:stCondLst>
                            <p:childTnLst>
                              <p:par>
                                <p:cTn id="86" presetID="10" presetClass="entr" presetSubtype="0" fill="hold" nodeType="afterEffect">
                                  <p:stCondLst>
                                    <p:cond delay="0"/>
                                  </p:stCondLst>
                                  <p:childTnLst>
                                    <p:set>
                                      <p:cBhvr>
                                        <p:cTn id="87" dur="1" fill="hold">
                                          <p:stCondLst>
                                            <p:cond delay="0"/>
                                          </p:stCondLst>
                                        </p:cTn>
                                        <p:tgtEl>
                                          <p:spTgt spid="29"/>
                                        </p:tgtEl>
                                        <p:attrNameLst>
                                          <p:attrName>style.visibility</p:attrName>
                                        </p:attrNameLst>
                                      </p:cBhvr>
                                      <p:to>
                                        <p:strVal val="visible"/>
                                      </p:to>
                                    </p:set>
                                    <p:animEffect transition="in" filter="fade">
                                      <p:cBhvr>
                                        <p:cTn id="88" dur="2000"/>
                                        <p:tgtEl>
                                          <p:spTgt spid="29"/>
                                        </p:tgtEl>
                                      </p:cBhvr>
                                    </p:animEffect>
                                  </p:childTnLst>
                                </p:cTn>
                              </p:par>
                            </p:childTnLst>
                          </p:cTn>
                        </p:par>
                        <p:par>
                          <p:cTn id="89" fill="hold">
                            <p:stCondLst>
                              <p:cond delay="35000"/>
                            </p:stCondLst>
                            <p:childTnLst>
                              <p:par>
                                <p:cTn id="90" presetID="10" presetClass="entr" presetSubtype="0" fill="hold" nodeType="after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fade">
                                      <p:cBhvr>
                                        <p:cTn id="92" dur="2000"/>
                                        <p:tgtEl>
                                          <p:spTgt spid="30"/>
                                        </p:tgtEl>
                                      </p:cBhvr>
                                    </p:animEffect>
                                  </p:childTnLst>
                                </p:cTn>
                              </p:par>
                            </p:childTnLst>
                          </p:cTn>
                        </p:par>
                        <p:par>
                          <p:cTn id="93" fill="hold">
                            <p:stCondLst>
                              <p:cond delay="37000"/>
                            </p:stCondLst>
                            <p:childTnLst>
                              <p:par>
                                <p:cTn id="94" presetID="10" presetClass="entr" presetSubtype="0" fill="hold" nodeType="afterEffect">
                                  <p:stCondLst>
                                    <p:cond delay="0"/>
                                  </p:stCondLst>
                                  <p:childTnLst>
                                    <p:set>
                                      <p:cBhvr>
                                        <p:cTn id="95" dur="1" fill="hold">
                                          <p:stCondLst>
                                            <p:cond delay="0"/>
                                          </p:stCondLst>
                                        </p:cTn>
                                        <p:tgtEl>
                                          <p:spTgt spid="32"/>
                                        </p:tgtEl>
                                        <p:attrNameLst>
                                          <p:attrName>style.visibility</p:attrName>
                                        </p:attrNameLst>
                                      </p:cBhvr>
                                      <p:to>
                                        <p:strVal val="visible"/>
                                      </p:to>
                                    </p:set>
                                    <p:animEffect transition="in" filter="fade">
                                      <p:cBhvr>
                                        <p:cTn id="96" dur="2000"/>
                                        <p:tgtEl>
                                          <p:spTgt spid="32"/>
                                        </p:tgtEl>
                                      </p:cBhvr>
                                    </p:animEffect>
                                  </p:childTnLst>
                                </p:cTn>
                              </p:par>
                            </p:childTnLst>
                          </p:cTn>
                        </p:par>
                        <p:par>
                          <p:cTn id="97" fill="hold">
                            <p:stCondLst>
                              <p:cond delay="39000"/>
                            </p:stCondLst>
                            <p:childTnLst>
                              <p:par>
                                <p:cTn id="98" presetID="10" presetClass="entr" presetSubtype="0" fill="hold" nodeType="after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fade">
                                      <p:cBhvr>
                                        <p:cTn id="100" dur="2000"/>
                                        <p:tgtEl>
                                          <p:spTgt spid="33"/>
                                        </p:tgtEl>
                                      </p:cBhvr>
                                    </p:animEffect>
                                  </p:childTnLst>
                                </p:cTn>
                              </p:par>
                            </p:childTnLst>
                          </p:cTn>
                        </p:par>
                        <p:par>
                          <p:cTn id="101" fill="hold">
                            <p:stCondLst>
                              <p:cond delay="41000"/>
                            </p:stCondLst>
                            <p:childTnLst>
                              <p:par>
                                <p:cTn id="102" presetID="10" presetClass="entr" presetSubtype="0" fill="hold" nodeType="afterEffect">
                                  <p:stCondLst>
                                    <p:cond delay="0"/>
                                  </p:stCondLst>
                                  <p:childTnLst>
                                    <p:set>
                                      <p:cBhvr>
                                        <p:cTn id="103" dur="1" fill="hold">
                                          <p:stCondLst>
                                            <p:cond delay="0"/>
                                          </p:stCondLst>
                                        </p:cTn>
                                        <p:tgtEl>
                                          <p:spTgt spid="35"/>
                                        </p:tgtEl>
                                        <p:attrNameLst>
                                          <p:attrName>style.visibility</p:attrName>
                                        </p:attrNameLst>
                                      </p:cBhvr>
                                      <p:to>
                                        <p:strVal val="visible"/>
                                      </p:to>
                                    </p:set>
                                    <p:animEffect transition="in" filter="fade">
                                      <p:cBhvr>
                                        <p:cTn id="104" dur="2000"/>
                                        <p:tgtEl>
                                          <p:spTgt spid="35"/>
                                        </p:tgtEl>
                                      </p:cBhvr>
                                    </p:animEffect>
                                  </p:childTnLst>
                                </p:cTn>
                              </p:par>
                            </p:childTnLst>
                          </p:cTn>
                        </p:par>
                        <p:par>
                          <p:cTn id="105" fill="hold">
                            <p:stCondLst>
                              <p:cond delay="43000"/>
                            </p:stCondLst>
                            <p:childTnLst>
                              <p:par>
                                <p:cTn id="106" presetID="10" presetClass="entr" presetSubtype="0" fill="hold" nodeType="afterEffect">
                                  <p:stCondLst>
                                    <p:cond delay="0"/>
                                  </p:stCondLst>
                                  <p:childTnLst>
                                    <p:set>
                                      <p:cBhvr>
                                        <p:cTn id="107" dur="1" fill="hold">
                                          <p:stCondLst>
                                            <p:cond delay="0"/>
                                          </p:stCondLst>
                                        </p:cTn>
                                        <p:tgtEl>
                                          <p:spTgt spid="36"/>
                                        </p:tgtEl>
                                        <p:attrNameLst>
                                          <p:attrName>style.visibility</p:attrName>
                                        </p:attrNameLst>
                                      </p:cBhvr>
                                      <p:to>
                                        <p:strVal val="visible"/>
                                      </p:to>
                                    </p:set>
                                    <p:animEffect transition="in" filter="fade">
                                      <p:cBhvr>
                                        <p:cTn id="108" dur="2000"/>
                                        <p:tgtEl>
                                          <p:spTgt spid="36"/>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0" fill="hold" grpId="0" nodeType="clickEffect">
                                  <p:stCondLst>
                                    <p:cond delay="0"/>
                                  </p:stCondLst>
                                  <p:childTnLst>
                                    <p:set>
                                      <p:cBhvr>
                                        <p:cTn id="112" dur="1" fill="hold">
                                          <p:stCondLst>
                                            <p:cond delay="0"/>
                                          </p:stCondLst>
                                        </p:cTn>
                                        <p:tgtEl>
                                          <p:spTgt spid="88"/>
                                        </p:tgtEl>
                                        <p:attrNameLst>
                                          <p:attrName>style.visibility</p:attrName>
                                        </p:attrNameLst>
                                      </p:cBhvr>
                                      <p:to>
                                        <p:strVal val="visible"/>
                                      </p:to>
                                    </p:set>
                                    <p:anim calcmode="lin" valueType="num">
                                      <p:cBhvr>
                                        <p:cTn id="113" dur="500" fill="hold"/>
                                        <p:tgtEl>
                                          <p:spTgt spid="88"/>
                                        </p:tgtEl>
                                        <p:attrNameLst>
                                          <p:attrName>ppt_w</p:attrName>
                                        </p:attrNameLst>
                                      </p:cBhvr>
                                      <p:tavLst>
                                        <p:tav tm="0">
                                          <p:val>
                                            <p:fltVal val="0"/>
                                          </p:val>
                                        </p:tav>
                                        <p:tav tm="100000">
                                          <p:val>
                                            <p:strVal val="#ppt_w"/>
                                          </p:val>
                                        </p:tav>
                                      </p:tavLst>
                                    </p:anim>
                                    <p:anim calcmode="lin" valueType="num">
                                      <p:cBhvr>
                                        <p:cTn id="114" dur="500" fill="hold"/>
                                        <p:tgtEl>
                                          <p:spTgt spid="88"/>
                                        </p:tgtEl>
                                        <p:attrNameLst>
                                          <p:attrName>ppt_h</p:attrName>
                                        </p:attrNameLst>
                                      </p:cBhvr>
                                      <p:tavLst>
                                        <p:tav tm="0">
                                          <p:val>
                                            <p:fltVal val="0"/>
                                          </p:val>
                                        </p:tav>
                                        <p:tav tm="100000">
                                          <p:val>
                                            <p:strVal val="#ppt_h"/>
                                          </p:val>
                                        </p:tav>
                                      </p:tavLst>
                                    </p:anim>
                                    <p:animEffect transition="in" filter="fade">
                                      <p:cBhvr>
                                        <p:cTn id="115"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https://upload.wikimedia.org/wikipedia/commons/4/4f/Pine_Gulch_Fire.jpg"/>
          <p:cNvPicPr>
            <a:picLocks noChangeAspect="1" noChangeArrowheads="1"/>
          </p:cNvPicPr>
          <p:nvPr/>
        </p:nvPicPr>
        <p:blipFill>
          <a:blip r:embed="rId3" cstate="print"/>
          <a:srcRect/>
          <a:stretch>
            <a:fillRect/>
          </a:stretch>
        </p:blipFill>
        <p:spPr bwMode="auto">
          <a:xfrm>
            <a:off x="-18288" y="749808"/>
            <a:ext cx="9162288" cy="6108192"/>
          </a:xfrm>
          <a:prstGeom prst="rect">
            <a:avLst/>
          </a:prstGeom>
          <a:noFill/>
        </p:spPr>
      </p:pic>
      <p:sp>
        <p:nvSpPr>
          <p:cNvPr id="5" name="TextBox 4"/>
          <p:cNvSpPr txBox="1"/>
          <p:nvPr/>
        </p:nvSpPr>
        <p:spPr>
          <a:xfrm>
            <a:off x="1104900" y="762000"/>
            <a:ext cx="6934200" cy="923330"/>
          </a:xfrm>
          <a:prstGeom prst="rect">
            <a:avLst/>
          </a:prstGeom>
          <a:solidFill>
            <a:srgbClr val="FF0000"/>
          </a:solidFill>
        </p:spPr>
        <p:txBody>
          <a:bodyPr wrap="square" rtlCol="0">
            <a:spAutoFit/>
          </a:bodyPr>
          <a:lstStyle/>
          <a:p>
            <a:pPr algn="ctr"/>
            <a:r>
              <a:rPr lang="en-US" sz="5400" b="1" dirty="0" smtClean="0"/>
              <a:t>WILDFIRES!</a:t>
            </a:r>
            <a:endParaRPr lang="en-US" sz="5400" b="1" dirty="0"/>
          </a:p>
        </p:txBody>
      </p:sp>
      <p:pic>
        <p:nvPicPr>
          <p:cNvPr id="18434" name="Picture 2"/>
          <p:cNvPicPr>
            <a:picLocks noChangeAspect="1" noChangeArrowheads="1"/>
          </p:cNvPicPr>
          <p:nvPr/>
        </p:nvPicPr>
        <p:blipFill>
          <a:blip r:embed="rId4" cstate="print"/>
          <a:srcRect/>
          <a:stretch>
            <a:fillRect/>
          </a:stretch>
        </p:blipFill>
        <p:spPr bwMode="auto">
          <a:xfrm>
            <a:off x="596043" y="762000"/>
            <a:ext cx="7951914" cy="6400800"/>
          </a:xfrm>
          <a:prstGeom prst="rect">
            <a:avLst/>
          </a:prstGeom>
          <a:noFill/>
          <a:ln w="9525">
            <a:noFill/>
            <a:miter lim="800000"/>
            <a:headEnd/>
            <a:tailEnd/>
          </a:ln>
        </p:spPr>
      </p:pic>
      <p:pic>
        <p:nvPicPr>
          <p:cNvPr id="18437" name="Picture 5"/>
          <p:cNvPicPr>
            <a:picLocks noChangeAspect="1" noChangeArrowheads="1"/>
          </p:cNvPicPr>
          <p:nvPr/>
        </p:nvPicPr>
        <p:blipFill>
          <a:blip r:embed="rId5" cstate="print"/>
          <a:srcRect/>
          <a:stretch>
            <a:fillRect/>
          </a:stretch>
        </p:blipFill>
        <p:spPr bwMode="auto">
          <a:xfrm>
            <a:off x="0" y="765131"/>
            <a:ext cx="9144000" cy="6092869"/>
          </a:xfrm>
          <a:prstGeom prst="rect">
            <a:avLst/>
          </a:prstGeom>
          <a:noFill/>
          <a:ln w="9525">
            <a:noFill/>
            <a:miter lim="800000"/>
            <a:headEnd/>
            <a:tailEnd/>
          </a:ln>
        </p:spPr>
      </p:pic>
      <p:sp>
        <p:nvSpPr>
          <p:cNvPr id="2" name="Title 1"/>
          <p:cNvSpPr>
            <a:spLocks noGrp="1"/>
          </p:cNvSpPr>
          <p:nvPr>
            <p:ph type="title"/>
          </p:nvPr>
        </p:nvSpPr>
        <p:spPr>
          <a:xfrm>
            <a:off x="0" y="-228600"/>
            <a:ext cx="9144000" cy="1143000"/>
          </a:xfrm>
        </p:spPr>
        <p:txBody>
          <a:bodyPr>
            <a:normAutofit/>
          </a:bodyPr>
          <a:lstStyle/>
          <a:p>
            <a:r>
              <a:rPr lang="en-US" sz="4000" b="1" dirty="0" smtClean="0"/>
              <a:t>ARE NUMBER OF WILDFIRES INCREASING?</a:t>
            </a:r>
            <a:endParaRPr lang="en-US" sz="4000" b="1" dirty="0"/>
          </a:p>
        </p:txBody>
      </p:sp>
      <p:sp>
        <p:nvSpPr>
          <p:cNvPr id="17" name="TextBox 16"/>
          <p:cNvSpPr txBox="1"/>
          <p:nvPr/>
        </p:nvSpPr>
        <p:spPr>
          <a:xfrm>
            <a:off x="1752600" y="2181761"/>
            <a:ext cx="5181600" cy="1323439"/>
          </a:xfrm>
          <a:prstGeom prst="rect">
            <a:avLst/>
          </a:prstGeom>
          <a:solidFill>
            <a:srgbClr val="FFC000"/>
          </a:solidFill>
        </p:spPr>
        <p:txBody>
          <a:bodyPr wrap="square" rtlCol="0">
            <a:spAutoFit/>
          </a:bodyPr>
          <a:lstStyle/>
          <a:p>
            <a:pPr algn="ctr"/>
            <a:r>
              <a:rPr lang="en-US" sz="4000" b="1" dirty="0" smtClean="0"/>
              <a:t>NO SPECIFIC PATTERN OBSERVED</a:t>
            </a:r>
            <a:endParaRPr lang="en-US" sz="4000" b="1" dirty="0"/>
          </a:p>
        </p:txBody>
      </p:sp>
      <p:grpSp>
        <p:nvGrpSpPr>
          <p:cNvPr id="3" name="Group 15"/>
          <p:cNvGrpSpPr/>
          <p:nvPr/>
        </p:nvGrpSpPr>
        <p:grpSpPr>
          <a:xfrm>
            <a:off x="0" y="762000"/>
            <a:ext cx="9144000" cy="6096000"/>
            <a:chOff x="0" y="762000"/>
            <a:chExt cx="9053932" cy="6096000"/>
          </a:xfrm>
        </p:grpSpPr>
        <p:pic>
          <p:nvPicPr>
            <p:cNvPr id="18438" name="Picture 6"/>
            <p:cNvPicPr>
              <a:picLocks noChangeAspect="1" noChangeArrowheads="1"/>
            </p:cNvPicPr>
            <p:nvPr/>
          </p:nvPicPr>
          <p:blipFill>
            <a:blip r:embed="rId6" cstate="print"/>
            <a:srcRect/>
            <a:stretch>
              <a:fillRect/>
            </a:stretch>
          </p:blipFill>
          <p:spPr bwMode="auto">
            <a:xfrm>
              <a:off x="0" y="762000"/>
              <a:ext cx="9053932" cy="6096000"/>
            </a:xfrm>
            <a:prstGeom prst="rect">
              <a:avLst/>
            </a:prstGeom>
            <a:noFill/>
            <a:ln w="9525">
              <a:noFill/>
              <a:miter lim="800000"/>
              <a:headEnd/>
              <a:tailEnd/>
            </a:ln>
          </p:spPr>
        </p:pic>
        <p:sp>
          <p:nvSpPr>
            <p:cNvPr id="9" name="TextBox 8"/>
            <p:cNvSpPr txBox="1"/>
            <p:nvPr/>
          </p:nvSpPr>
          <p:spPr>
            <a:xfrm>
              <a:off x="2362200" y="3657600"/>
              <a:ext cx="1371600" cy="830997"/>
            </a:xfrm>
            <a:prstGeom prst="rect">
              <a:avLst/>
            </a:prstGeom>
            <a:noFill/>
          </p:spPr>
          <p:txBody>
            <a:bodyPr wrap="square" rtlCol="0">
              <a:spAutoFit/>
            </a:bodyPr>
            <a:lstStyle/>
            <a:p>
              <a:r>
                <a:rPr lang="en-US" sz="2400" b="1" dirty="0" smtClean="0"/>
                <a:t>Drought Severity</a:t>
              </a:r>
              <a:endParaRPr lang="en-US" sz="2400" b="1" dirty="0"/>
            </a:p>
          </p:txBody>
        </p:sp>
        <p:sp>
          <p:nvSpPr>
            <p:cNvPr id="10" name="TextBox 9"/>
            <p:cNvSpPr txBox="1"/>
            <p:nvPr/>
          </p:nvSpPr>
          <p:spPr>
            <a:xfrm>
              <a:off x="5486400" y="2209800"/>
              <a:ext cx="1676400" cy="1200329"/>
            </a:xfrm>
            <a:prstGeom prst="rect">
              <a:avLst/>
            </a:prstGeom>
            <a:noFill/>
          </p:spPr>
          <p:txBody>
            <a:bodyPr wrap="square" rtlCol="0">
              <a:spAutoFit/>
            </a:bodyPr>
            <a:lstStyle/>
            <a:p>
              <a:r>
                <a:rPr lang="en-US" sz="2400" b="1" dirty="0" smtClean="0"/>
                <a:t>Colorado Wildfire Frequency</a:t>
              </a:r>
              <a:endParaRPr lang="en-US" sz="2400" b="1" dirty="0"/>
            </a:p>
          </p:txBody>
        </p:sp>
        <p:cxnSp>
          <p:nvCxnSpPr>
            <p:cNvPr id="12" name="Straight Arrow Connector 11"/>
            <p:cNvCxnSpPr>
              <a:stCxn id="9" idx="2"/>
            </p:cNvCxnSpPr>
            <p:nvPr/>
          </p:nvCxnSpPr>
          <p:spPr>
            <a:xfrm flipH="1">
              <a:off x="2362200" y="4488597"/>
              <a:ext cx="685800" cy="23580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0" idx="2"/>
            </p:cNvCxnSpPr>
            <p:nvPr/>
          </p:nvCxnSpPr>
          <p:spPr>
            <a:xfrm>
              <a:off x="6324600" y="3410129"/>
              <a:ext cx="609600" cy="399871"/>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0" y="533400"/>
            <a:ext cx="5334000" cy="1200329"/>
          </a:xfrm>
          <a:prstGeom prst="rect">
            <a:avLst/>
          </a:prstGeom>
          <a:solidFill>
            <a:srgbClr val="FFC000"/>
          </a:solidFill>
        </p:spPr>
        <p:txBody>
          <a:bodyPr wrap="square" rtlCol="0">
            <a:spAutoFit/>
          </a:bodyPr>
          <a:lstStyle/>
          <a:p>
            <a:pPr algn="ctr"/>
            <a:r>
              <a:rPr lang="en-US" sz="3600" b="1" dirty="0" smtClean="0"/>
              <a:t>NO SPECIFIC PATTERN OBSERVED</a:t>
            </a:r>
            <a:endParaRPr lang="en-US" sz="3600" b="1" dirty="0"/>
          </a:p>
        </p:txBody>
      </p:sp>
      <p:sp>
        <p:nvSpPr>
          <p:cNvPr id="19" name="TextBox 18"/>
          <p:cNvSpPr txBox="1"/>
          <p:nvPr/>
        </p:nvSpPr>
        <p:spPr>
          <a:xfrm>
            <a:off x="0" y="1676400"/>
            <a:ext cx="5334000" cy="1754326"/>
          </a:xfrm>
          <a:prstGeom prst="rect">
            <a:avLst/>
          </a:prstGeom>
          <a:solidFill>
            <a:srgbClr val="FFC000"/>
          </a:solidFill>
        </p:spPr>
        <p:txBody>
          <a:bodyPr wrap="square" rtlCol="0">
            <a:spAutoFit/>
          </a:bodyPr>
          <a:lstStyle/>
          <a:p>
            <a:pPr algn="ctr"/>
            <a:r>
              <a:rPr lang="en-US" sz="3600" b="1" dirty="0" smtClean="0"/>
              <a:t>BUT, there are 5 yrs with above normal drought, and 1 yr, worst in 20 yrs</a:t>
            </a:r>
            <a:endParaRPr lang="en-US" sz="3600" b="1" dirty="0"/>
          </a:p>
        </p:txBody>
      </p:sp>
      <p:sp>
        <p:nvSpPr>
          <p:cNvPr id="20" name="Rounded Rectangle 19"/>
          <p:cNvSpPr/>
          <p:nvPr/>
        </p:nvSpPr>
        <p:spPr>
          <a:xfrm>
            <a:off x="7082416" y="2895600"/>
            <a:ext cx="1828800" cy="386024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8001000" y="2743200"/>
            <a:ext cx="762000" cy="1200329"/>
          </a:xfrm>
          <a:prstGeom prst="rect">
            <a:avLst/>
          </a:prstGeom>
          <a:noFill/>
        </p:spPr>
        <p:txBody>
          <a:bodyPr wrap="square" rtlCol="0">
            <a:spAutoFit/>
          </a:bodyPr>
          <a:lstStyle/>
          <a:p>
            <a:r>
              <a:rPr lang="en-US" sz="7200" dirty="0" smtClean="0">
                <a:solidFill>
                  <a:srgbClr val="FF0000"/>
                </a:solidFill>
                <a:effectLst>
                  <a:outerShdw blurRad="38100" dist="38100" dir="2700000" algn="tl">
                    <a:srgbClr val="000000">
                      <a:alpha val="43137"/>
                    </a:srgbClr>
                  </a:outerShdw>
                </a:effectLst>
              </a:rPr>
              <a:t>*</a:t>
            </a:r>
            <a:endParaRPr lang="en-US" sz="7200" dirty="0">
              <a:solidFill>
                <a:srgbClr val="FF0000"/>
              </a:solidFill>
              <a:effectLst>
                <a:outerShdw blurRad="38100" dist="38100" dir="2700000" algn="tl">
                  <a:srgbClr val="000000">
                    <a:alpha val="43137"/>
                  </a:srgbClr>
                </a:outerShdw>
              </a:effectLst>
            </a:endParaRPr>
          </a:p>
        </p:txBody>
      </p:sp>
      <p:sp>
        <p:nvSpPr>
          <p:cNvPr id="22" name="TextBox 21"/>
          <p:cNvSpPr txBox="1"/>
          <p:nvPr/>
        </p:nvSpPr>
        <p:spPr>
          <a:xfrm>
            <a:off x="533400" y="3581400"/>
            <a:ext cx="8058150" cy="2862322"/>
          </a:xfrm>
          <a:prstGeom prst="rect">
            <a:avLst/>
          </a:prstGeom>
          <a:solidFill>
            <a:srgbClr val="FFFF00"/>
          </a:solidFill>
          <a:ln>
            <a:solidFill>
              <a:schemeClr val="tx1"/>
            </a:solidFill>
          </a:ln>
        </p:spPr>
        <p:txBody>
          <a:bodyPr wrap="square" rtlCol="0">
            <a:spAutoFit/>
          </a:bodyPr>
          <a:lstStyle/>
          <a:p>
            <a:pPr algn="ctr"/>
            <a:r>
              <a:rPr lang="en-US" sz="6000" b="1" dirty="0" smtClean="0"/>
              <a:t>HOW WILL THIS TREND AFFECT OUR </a:t>
            </a:r>
          </a:p>
          <a:p>
            <a:pPr algn="ctr"/>
            <a:r>
              <a:rPr lang="en-US" sz="6000" b="1" dirty="0" smtClean="0">
                <a:solidFill>
                  <a:srgbClr val="FF0000"/>
                </a:solidFill>
                <a:effectLst>
                  <a:outerShdw blurRad="38100" dist="38100" dir="2700000" algn="tl">
                    <a:srgbClr val="000000"/>
                  </a:outerShdw>
                </a:effectLst>
              </a:rPr>
              <a:t>NATIONAL TREASURES</a:t>
            </a:r>
            <a:r>
              <a:rPr lang="en-US" sz="6000" b="1" dirty="0" smtClean="0"/>
              <a:t>?</a:t>
            </a:r>
            <a:endParaRPr lang="en-US" sz="6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wipe(down)">
                                      <p:cBhvr>
                                        <p:cTn id="7" dur="500"/>
                                        <p:tgtEl>
                                          <p:spTgt spid="184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wipe(up)">
                                      <p:cBhvr>
                                        <p:cTn id="12" dur="2000"/>
                                        <p:tgtEl>
                                          <p:spTgt spid="184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437"/>
                                        </p:tgtEl>
                                        <p:attrNameLst>
                                          <p:attrName>style.visibility</p:attrName>
                                        </p:attrNameLst>
                                      </p:cBhvr>
                                      <p:to>
                                        <p:strVal val="visible"/>
                                      </p:to>
                                    </p:set>
                                    <p:animEffect transition="in" filter="wipe(left)">
                                      <p:cBhvr>
                                        <p:cTn id="17" dur="1000"/>
                                        <p:tgtEl>
                                          <p:spTgt spid="1843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1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10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80">
                                          <p:stCondLst>
                                            <p:cond delay="0"/>
                                          </p:stCondLst>
                                        </p:cTn>
                                        <p:tgtEl>
                                          <p:spTgt spid="21"/>
                                        </p:tgtEl>
                                      </p:cBhvr>
                                    </p:animEffect>
                                    <p:anim calcmode="lin" valueType="num">
                                      <p:cBhvr>
                                        <p:cTn id="5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59" dur="26">
                                          <p:stCondLst>
                                            <p:cond delay="650"/>
                                          </p:stCondLst>
                                        </p:cTn>
                                        <p:tgtEl>
                                          <p:spTgt spid="21"/>
                                        </p:tgtEl>
                                      </p:cBhvr>
                                      <p:to x="100000" y="60000"/>
                                    </p:animScale>
                                    <p:animScale>
                                      <p:cBhvr>
                                        <p:cTn id="60" dur="166" decel="50000">
                                          <p:stCondLst>
                                            <p:cond delay="676"/>
                                          </p:stCondLst>
                                        </p:cTn>
                                        <p:tgtEl>
                                          <p:spTgt spid="21"/>
                                        </p:tgtEl>
                                      </p:cBhvr>
                                      <p:to x="100000" y="100000"/>
                                    </p:animScale>
                                    <p:animScale>
                                      <p:cBhvr>
                                        <p:cTn id="61" dur="26">
                                          <p:stCondLst>
                                            <p:cond delay="1312"/>
                                          </p:stCondLst>
                                        </p:cTn>
                                        <p:tgtEl>
                                          <p:spTgt spid="21"/>
                                        </p:tgtEl>
                                      </p:cBhvr>
                                      <p:to x="100000" y="80000"/>
                                    </p:animScale>
                                    <p:animScale>
                                      <p:cBhvr>
                                        <p:cTn id="62" dur="166" decel="50000">
                                          <p:stCondLst>
                                            <p:cond delay="1338"/>
                                          </p:stCondLst>
                                        </p:cTn>
                                        <p:tgtEl>
                                          <p:spTgt spid="21"/>
                                        </p:tgtEl>
                                      </p:cBhvr>
                                      <p:to x="100000" y="100000"/>
                                    </p:animScale>
                                    <p:animScale>
                                      <p:cBhvr>
                                        <p:cTn id="63" dur="26">
                                          <p:stCondLst>
                                            <p:cond delay="1642"/>
                                          </p:stCondLst>
                                        </p:cTn>
                                        <p:tgtEl>
                                          <p:spTgt spid="21"/>
                                        </p:tgtEl>
                                      </p:cBhvr>
                                      <p:to x="100000" y="90000"/>
                                    </p:animScale>
                                    <p:animScale>
                                      <p:cBhvr>
                                        <p:cTn id="64" dur="166" decel="50000">
                                          <p:stCondLst>
                                            <p:cond delay="1668"/>
                                          </p:stCondLst>
                                        </p:cTn>
                                        <p:tgtEl>
                                          <p:spTgt spid="21"/>
                                        </p:tgtEl>
                                      </p:cBhvr>
                                      <p:to x="100000" y="100000"/>
                                    </p:animScale>
                                    <p:animScale>
                                      <p:cBhvr>
                                        <p:cTn id="65" dur="26">
                                          <p:stCondLst>
                                            <p:cond delay="1808"/>
                                          </p:stCondLst>
                                        </p:cTn>
                                        <p:tgtEl>
                                          <p:spTgt spid="21"/>
                                        </p:tgtEl>
                                      </p:cBhvr>
                                      <p:to x="100000" y="95000"/>
                                    </p:animScale>
                                    <p:animScale>
                                      <p:cBhvr>
                                        <p:cTn id="66" dur="166" decel="50000">
                                          <p:stCondLst>
                                            <p:cond delay="1834"/>
                                          </p:stCondLst>
                                        </p:cTn>
                                        <p:tgtEl>
                                          <p:spTgt spid="21"/>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34"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 from="(-#ppt_w/2)" to="(#ppt_x)" calcmode="lin" valueType="num">
                                      <p:cBhvr>
                                        <p:cTn id="71" dur="600" fill="hold">
                                          <p:stCondLst>
                                            <p:cond delay="0"/>
                                          </p:stCondLst>
                                        </p:cTn>
                                        <p:tgtEl>
                                          <p:spTgt spid="22"/>
                                        </p:tgtEl>
                                        <p:attrNameLst>
                                          <p:attrName>ppt_x</p:attrName>
                                        </p:attrNameLst>
                                      </p:cBhvr>
                                    </p:anim>
                                    <p:anim from="0" to="-1.0" calcmode="lin" valueType="num">
                                      <p:cBhvr>
                                        <p:cTn id="72" dur="200" decel="50000" autoRev="1" fill="hold">
                                          <p:stCondLst>
                                            <p:cond delay="600"/>
                                          </p:stCondLst>
                                        </p:cTn>
                                        <p:tgtEl>
                                          <p:spTgt spid="22"/>
                                        </p:tgtEl>
                                        <p:attrNameLst>
                                          <p:attrName>xshear</p:attrName>
                                        </p:attrNameLst>
                                      </p:cBhvr>
                                    </p:anim>
                                    <p:animScale>
                                      <p:cBhvr>
                                        <p:cTn id="73" dur="200" decel="100000" autoRev="1" fill="hold">
                                          <p:stCondLst>
                                            <p:cond delay="600"/>
                                          </p:stCondLst>
                                        </p:cTn>
                                        <p:tgtEl>
                                          <p:spTgt spid="22"/>
                                        </p:tgtEl>
                                      </p:cBhvr>
                                      <p:from x="100000" y="100000"/>
                                      <p:to x="80000" y="100000"/>
                                    </p:animScale>
                                    <p:anim by="(#ppt_h/3+#ppt_w*0.1)" calcmode="lin" valueType="num">
                                      <p:cBhvr additive="sum">
                                        <p:cTn id="74" dur="200" decel="100000" autoRev="1" fill="hold">
                                          <p:stCondLst>
                                            <p:cond delay="600"/>
                                          </p:stCondLst>
                                        </p:cTn>
                                        <p:tgtEl>
                                          <p:spTgt spid="2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p:bldP spid="22"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400" dirty="0" smtClean="0"/>
              <a:t>CLIMATE CHANGE IMPACT TO NATIONAL PARKS</a:t>
            </a:r>
            <a:endParaRPr lang="en-US" sz="3400" dirty="0"/>
          </a:p>
        </p:txBody>
      </p:sp>
      <p:sp>
        <p:nvSpPr>
          <p:cNvPr id="3" name="TextBox 2"/>
          <p:cNvSpPr txBox="1"/>
          <p:nvPr/>
        </p:nvSpPr>
        <p:spPr>
          <a:xfrm>
            <a:off x="0" y="685800"/>
            <a:ext cx="9144000" cy="2046714"/>
          </a:xfrm>
          <a:prstGeom prst="rect">
            <a:avLst/>
          </a:prstGeom>
          <a:noFill/>
        </p:spPr>
        <p:txBody>
          <a:bodyPr wrap="square" rtlCol="0">
            <a:spAutoFit/>
          </a:bodyPr>
          <a:lstStyle/>
          <a:p>
            <a:pPr marL="171450" indent="-171450">
              <a:spcAft>
                <a:spcPts val="600"/>
              </a:spcAft>
            </a:pPr>
            <a:r>
              <a:rPr lang="en-US" sz="2800" dirty="0" smtClean="0"/>
              <a:t>Climate models predict that over the next 100 years, Plateau </a:t>
            </a:r>
          </a:p>
          <a:p>
            <a:pPr marL="628650" lvl="1" indent="-171450">
              <a:spcAft>
                <a:spcPts val="600"/>
              </a:spcAft>
              <a:buFont typeface="Arial" pitchFamily="34" charset="0"/>
              <a:buChar char="•"/>
            </a:pPr>
            <a:r>
              <a:rPr lang="en-US" sz="2800" dirty="0" smtClean="0"/>
              <a:t>will become warmer and even more arid</a:t>
            </a:r>
          </a:p>
          <a:p>
            <a:pPr marL="628650" lvl="1" indent="-171450">
              <a:spcAft>
                <a:spcPts val="600"/>
              </a:spcAft>
              <a:buFont typeface="Arial" pitchFamily="34" charset="0"/>
              <a:buChar char="•"/>
            </a:pPr>
            <a:r>
              <a:rPr lang="en-US" sz="2800" dirty="0" smtClean="0"/>
              <a:t>with more extreme droughts </a:t>
            </a:r>
          </a:p>
          <a:p>
            <a:pPr marL="4763" lvl="1" indent="-4763">
              <a:spcAft>
                <a:spcPts val="600"/>
              </a:spcAft>
            </a:pPr>
            <a:r>
              <a:rPr lang="en-US" sz="2800" dirty="0" smtClean="0"/>
              <a:t>Likely impact will be:</a:t>
            </a:r>
            <a:endParaRPr lang="en-US" sz="2800" dirty="0"/>
          </a:p>
        </p:txBody>
      </p:sp>
      <p:sp>
        <p:nvSpPr>
          <p:cNvPr id="4" name="TextBox 3"/>
          <p:cNvSpPr txBox="1"/>
          <p:nvPr/>
        </p:nvSpPr>
        <p:spPr>
          <a:xfrm>
            <a:off x="0" y="2667000"/>
            <a:ext cx="4648200" cy="4124206"/>
          </a:xfrm>
          <a:prstGeom prst="rect">
            <a:avLst/>
          </a:prstGeom>
          <a:noFill/>
        </p:spPr>
        <p:txBody>
          <a:bodyPr wrap="square" rtlCol="0">
            <a:spAutoFit/>
          </a:bodyPr>
          <a:lstStyle/>
          <a:p>
            <a:pPr marL="171450" indent="-171450">
              <a:spcAft>
                <a:spcPts val="600"/>
              </a:spcAft>
              <a:buFont typeface="Arial" pitchFamily="34" charset="0"/>
              <a:buChar char="•"/>
            </a:pPr>
            <a:r>
              <a:rPr lang="en-US" sz="2800" dirty="0" smtClean="0"/>
              <a:t>Higher rates of species plant loss at higher elevations than at lower elevations</a:t>
            </a:r>
          </a:p>
          <a:p>
            <a:pPr marL="171450" indent="-171450">
              <a:spcAft>
                <a:spcPts val="600"/>
              </a:spcAft>
              <a:buFont typeface="Arial" pitchFamily="34" charset="0"/>
              <a:buChar char="•"/>
            </a:pPr>
            <a:r>
              <a:rPr lang="en-US" sz="2800" dirty="0" smtClean="0"/>
              <a:t>Slow-growing vegetation of semi-arid grasslands, </a:t>
            </a:r>
            <a:r>
              <a:rPr lang="en-US" sz="2800" dirty="0" err="1" smtClean="0"/>
              <a:t>shrublands</a:t>
            </a:r>
            <a:r>
              <a:rPr lang="en-US" sz="2800" dirty="0" smtClean="0"/>
              <a:t>, and woodlands may succumb</a:t>
            </a:r>
          </a:p>
          <a:p>
            <a:pPr marL="171450" indent="-171450">
              <a:spcAft>
                <a:spcPts val="600"/>
              </a:spcAft>
              <a:buFont typeface="Arial" pitchFamily="34" charset="0"/>
              <a:buChar char="•"/>
            </a:pPr>
            <a:r>
              <a:rPr lang="en-US" sz="2800" dirty="0" smtClean="0"/>
              <a:t>Lack of vegetation may lead to increased soil erosion</a:t>
            </a:r>
          </a:p>
        </p:txBody>
      </p:sp>
      <p:pic>
        <p:nvPicPr>
          <p:cNvPr id="61446" name="Picture 6" descr="Plants and Animals of the Colorado Plateau: Arid ..."/>
          <p:cNvPicPr>
            <a:picLocks noChangeAspect="1" noChangeArrowheads="1"/>
          </p:cNvPicPr>
          <p:nvPr/>
        </p:nvPicPr>
        <p:blipFill>
          <a:blip r:embed="rId2" cstate="print"/>
          <a:srcRect/>
          <a:stretch>
            <a:fillRect/>
          </a:stretch>
        </p:blipFill>
        <p:spPr bwMode="auto">
          <a:xfrm>
            <a:off x="4572000" y="2809724"/>
            <a:ext cx="4572000" cy="3432372"/>
          </a:xfrm>
          <a:prstGeom prst="rect">
            <a:avLst/>
          </a:prstGeom>
          <a:noFill/>
        </p:spPr>
      </p:pic>
      <p:sp>
        <p:nvSpPr>
          <p:cNvPr id="61448" name="AutoShape 8" descr="data:image/png;base64,iVBORw0KGgoAAAANSUhEUgAABWQAAAb5CAYAAADDnQmxAAAAAXNSR0IArs4c6QAAIABJREFUeF7snQd0VMX3x68BBSmCCii9KV1FihQRBBUUqVIEVJTeQm8hpBBSCEkIJIQqAUURBOlFQTpI7006CAhIRwQJKPzPd/zN/t9utidZkvCdczxHsu+9mfnMndm337lz7xMPHz58KCwkQAIkQAIkQAIkQAIkQAIkQAIkQAIkQAIkQAIkQAIpTuAJCrIpzpgVkAAJkAAJkAAJkAAJkAAJkAAJkAAJkAAJkAAJkIAiQEGWhkACJEACJEACJEACJEACJEACJEACJEACJEACJEACHiJAQdZDoFkNCZAACZAACZAACZAACZAACZAACZAACZAACZAACVCQpQ2QAAmQAAmQAAmQAAmQAAmQAAmQAAmQAAmQAAmQgIcIUJD1EGhWQwIkQAIkQAIkQAIkQAIkQAIkQAIkQAIkQAIkQAIUZGkDJEACJEACJEACJEACJEACJEACJEACJEACJEACJOAhAhRkPQSa1ZAACZAACZAACZAACZAACZAACZAACZAACZAACZAABVnaAAmQAAmQAAmQAAmQAAmQAAmQAAmQAAmQAAmQAAl4iAAFWQ+BZjUkQAIkQAIkQAIkQAIkQAIkQAIkQAIkQAIkQAIkQEGWNkACJEACJEACJEACJEACJEACJEACJEACJEACJEACHiJAQdZDoFkNCZAACZAACZAACZAACZAACZAACZAACZAACZAACVCQpQ2QAAmQAAmQAAmQAAmQAAmQAAmQAAmQAAmQAAmQgIcIUJD1EGhWQwIkQAIkQAIkQAIkQAIkQAIkQAIkQAIkQAIkQAIUZGkDJEACJEACJEACJEACJEACJEACJEACJEACJEACJOAhAhRkPQSa1ZAACZAACZAACZAACZAACZAACZAACZAACZAACZAABVnaAAmQAAmQAAmQAAmQAAmQAAmQAAmQAAmQAAmQAAl4iAAFWQ+BZjUkQAIkQAIkQAIkQAIkQAIkQAIkQAIkQAIkQAIkQEGWNkACJEACJEACJEACJEACJEACJEACJEACJEACJEACHiJAQdZDoFkNCZAACZAACZAACZAACZAACZAACZAACZAACZAACVCQpQ2QAAmQAAmQAAmQAAmQAAmQAAmQAAmQAAmQAAmQgIcIUJD1EGhWQwIkQAIkQAIkQAIkQAIkQAIkQAIkQAIkQAIkQAIUZGkDJEACJEACJEACJEACJEACJEACJEACJEACJEACJOAhAhRkPQSa1ZAACZAACZAACZAACZAACZAACZAACZAACZAACZAABVnaAAmQAAmQAAmQAAmQAAmQAAmQAAmQAAmQAAmQAAl4iAAFWQ+BZjUkQAIkQAIkQAIkQAIkQAIkQAIkQAIkQAIkQAIkQEGWNkACJEACJEACJEACJEACJEACJEACJEACJEACJEACHiJAQdZDoFkNCZAACZAACZAACZAACZAACZAACZAACZAACZAACVCQpQ2QAAmQAAmQAAmQAAmQAAmQAAmQAAmQAAmQAAmQgIcIUJD1EGhWQwIkQAIkQAIkQAIkQAIkQAIkQAIkQAIkQAIkQAIUZGkDJEACJEACJEACJEACJEACJEACJEACJEACJEACJOAhAhRkPQSa1ZAACZAACZAACZAACZAACZAACZAACZAACZAACZAABVnaAAmQAAmQAAmQAAmQAAmQAAmQAAmQAAmQAAmQAAl4iAAFWQ+BZjUkQAIkQAIkQAIkQAIkQAIkQAIkQAIkQAIkQAIkQEGWNkACJEACJEACJEACJEACJEACJEACJEACJEACJEACHiJAQdZDoFkNCZAACZAACZAACZAACZAACZAACZAACZAACZAACVCQpQ2QAAmQAAmQAAmQAAmQAAmQAAmQAAmQAAmQAAmQgIcIUJD1EGhWQwIkQAIkQAIkQAIkQAIkQAIkQAIkQAIkQAIkQAIUZGkDJEACJEACJEACJEACJEACJEACJEACJEACJEACJOAhAhRkPQSa1ZAACZAACZAACZAACZAACZAACZAACZAACZAACZAABVnaAAmQAAmQAAmQAAmQAAmQAAmQAAmQAAmQAAmQAAl4iAAFWQ+BZjUkQAIkQAIkQAIkQAIkQAIkQAIkQAIkQAIkQAIkQEGWNkACJEACJEACJEACJEACJEACJEACJEACJEACJEACHiJAQdZDoFkNCZAACZAACZAACZAACZAACZAACZAACZAACZAACVCQpQ2QAAmQAAmQAAmQAAmQAAmQAAmQAAmQAAmQAAmQgIcIUJD1EGhWQwIkQAIkQAIkQAIkQAIkQAIkQAIkQAIkQAIkQAIUZGkDJEACJEACJEACJEACJEACJEACJEACJEACJEACJOAhAhRkPQSa1ZAACZAACZAACZAACZAACZAACZAACZAACZAACZAABVnaAAmQAAmQAAmQAAmQAAmQAAmQAAmQAAmQAAmQAAl4iAAFWQ+BZjUkQAIkQAIkQAIkQAIkQAIkQAIkQAIkQAIkQAIkQEGWNkACJEACJEACJEACJEACJEACJEACJEACJEACJEACHiJAQdZDoFkNCZAACZAACZAACZAACZAACZAACZAACZAACZAACVCQpQ2QAAmQAAmQAAmQAAmQAAmQAAmQAAmQAAmQAAmQgIcIUJD1EGhWQwIkQAIkQAIkQAIkQAIkQAIkQAIkQAIkQAIkQAIUZGkDJEACJEACJEACJEACJEACJEACJEACJEACJEACJOAhAhRkPQSa1ZAACZAACZAACZAACZAACZAACZAACZAACZAACZAABVnaAAmQAAmQAAmQAAmQAAmQAAmQAAmQAAmQAAmQAAl4iAAFWQ+BZjUkQAIkQAIkQAIkQAIkQAIkQAIkQAIkQAIkQAIkQEGWNkACJEACJEACJEACJEACJEACJEACJEACJEACJEACHiJAQdZDoFkNCZAACZAACZAACZAACZAACZAACZAACZAACZAACVCQpQ2QAAmQAAmQAAmQAAmQAAmQAAmQAAmQAAmQAAmQgIcIUJD1EGhWQwIkQAIkQAIkQAIkQAIkQAIkQAIkQAIkQAIkQAIUZGkDJEACJEACJEACJEACJEACJEACJEACJEACJEACJOAhAhRkPQSa1ZAACZAACZAACZAACZAACZAACZAACZAACZAACZAABVnaAAmQAAmQAAmQAAmQAAmQAAmQAAmQAAmQAAmQAAl4iAAFWQ+BZjUkQAIkQAIkQAIkQAIkQAIkQAIkQAIkQAIkQAIkQEGWNkACJEACJEACJEACJEACJEACJEACJEACJEACJEACHiJAQdZDoFkNCZAACZAACZAACZAACZAACZAACZAACZAACZAACVCQpQ2QAAmQAAmQAAmQAAmQAAmQAAmQAAmQAAmQAAmQgIcIUJD1EGhWQwIkQAIkQAIkQAIkQAIkQAIkQAIkQAIkQAIkQAIUZGkDJEACJEACJEACJEACJEACJEACJEACJEACJEACJOAhAhRkPQSa1ZAACZAACZAACZAACZAACZAACZAACZAACZAACZAABVnaAAmQAAmQAAmQAAmQAAmQAAmQAAmQAAmQAAmQAAl4iAAFWQ+BZjUkQAIkQAIkQAIkQAIkQAIkQAIkQAIkQAIkQAIkQEGWNkACJEACJEACJEACJEACJEACJEACJEACJEACJEACHiJAQdZDoFkNCZAACZAACZAACZAACZAACZAACZAACZAACZAACVCQpQ2QAAmQAAmQAAmQAAmQAAmQAAmQAAmQAAmQAAmQgIcIUJD1EGhWQwIkQAIkQAIkQAIkQAIkQAIkQAIkQAIkQAIkQAIUZGkDJEACJEACJEACJEACJEACJEACJEACJEACJEACJOAhAhRkPQSa1ZAACZAACZAACZAACZAACZAACZAACZAACZAACZAABVnaAAmQAAmQAAmQAAmQAAmQAAmQAAmQAAmQAAmQAAl4iAAFWQ+BZjUkQAIkQAIkQAIkQALOE3jw4IGcO/e7LF7yoxw4cFDCRwRLjhzPOP8AJ6+8f/++7Nm7T76dMUtKvPyy9Oje2ck70+5lYHv58hVZumy5rFq1RsJCh0nhwoVSRYcw5vHTpsvatevl1q1b0rpVS+nWtaNkyZIlVbQvvTQCbHfs2KVYt2nVUurXr/fIuvbw4UO5cPGi7Nt3QNasXS+XLl2WMdERTs13PX/nzlsoBQsUSFXz93FcW4xGhHG9fOWKLF36k6xcmbrWmUdm7KyYBEiABAwEKMjSHEjgMSNw9+5dCQwKlWXLlpt6jpfwoMChkjlz5nRH49Lly7Jo0VJJSLhn6lu1am9IhdfLp7u+skMkQAKPF4Hffjsjg3z8JGeOHBISEii5c+VKNwCwZsfEjpOFi5bIn3/ekldfKSdxcdHybM6cydrHkydPS7fuveX8hQvque3bt5W+vb2TXIfxublyPS95X3xRPfPBwwdy9uw5iRkdKZUqVUhyPe48AGxjx46XZT8ulytXrkq+vHllwvgYKVasiDuPS9Z7tm7dLsNDwqVD+88lS5anJTgkXBISEmTK5PFSvvyryVrX4/ywFStWSdz4SXLq1GmFYXiQnzRt0uiRIfn3339l8+atMmHiFNm3/4DT8/3MmbPqnXbPnn3yzz//JNv8TQ4QKbW2JEfbPPWM0TFxMnXqdFVdalpnPNV/1kMCJEACjghQkHVE6DH6/OjR4zLYx0+Onzhp6nVy/TBxBqPli0ty/jBypv7H5ZrHTZC1ZleP+ofH42Jr7CcJkEDKEli8ZJn4Dh0mGTNmlPgp49PlRtP6Db9ID+++Tgs07hC/efNPCQkdKT8t/znZBZ2LF/+QQYP9ZPeevUqQiImJlFIlS7jTzGS/B+97EKO9nvBKFYIsNlB79R4gr5QrKz6D+4uXl5ds37FLeUl/WL+eZMqUKdkZPM4P/PvvvyUgMETZfWp5L4Ig37FzD5fmO8TciMjR8t3M2ck+f5NqHym5tiS1bZ64H574G3/ZLIMGD5Ucz+RIFeuMJ/rNOkiABEjAWQIUZJ0llY6vw3GSLVu2ia/fMOUpYSyPsyALLvfu3ZdMmZ5KV6Of3gRZvOzdv/+PzXGiIJuuzJedIQESMBCA5yCOnD/5ZEap/0E9yZAhQ7rjgyPV7Tp0dUmgcQeC9uRK7vce43duSnn52uuvFqtKlSqRyANSfz/i/tTgIfvjTyuUeJ1axEF37Ejfg42Epct+StWnj4y2mVqYuzvfU2r+JsUG9L2puW3J0T9Hz0ht64yj9vJzEiABEvAkAQqynqSdCuuCmIXj3CFhI82OdOumJvcPE3sIUoOHrI519PPPqwWxqN56q3qyHF1MTUOfHgRZHVcQP3bmzV8k3bt1snnUjoJsarI+toUESIAEXCPgrkDjWi0iKSWaPGpBFuER4HXatm2bVC3IGr0cU4s46KoN6evv3bsn4SOj5fad2xRkXYTo7nxPqfnrYvOtXp6a25Yc/XP0DAqyjgjxcxIggceZAAXZx3j08cIYP/VrmfzlNBV3yVp5nARZHCvCkZpNm7eaUHiy/54yxbQuyCJeWJ9+g+XYseMmZPZ+vFGQ9ZRlsR4SIAESSH4C7go0rrYkpUSTRynI/nX7toSGRsiSpT9a9TpNTULJ+fMXpE/fQfLr4SNp2kMWG8YLFi5RsW/r1n2HgqyLE9Hd+Z5S89fF5lOQtUIgNa0zyTGefAYJkAAJJCcBCrLJSTMNPQsv6SMjomXBgsV2W+1JQfJRe8hev3FDvL37qWQCuniy/54yn7QuyFJg9ZSlsB4SIIGUJgCvwMOHj6rvnc1btqmM8iPDg1Xm86+nz5BDhw7LM89kl/frvSddunSQPLlzqybp0xzHjp2QvXv3y4mTJ6V/v14qRim+3/E3/Ldu/QZ5q0Z1lSAJItGChYtNz/yoaWP1zGxZs6pnunufZoS+7N69V76fPVd27Nyl/lylSmXp1LGdFC9W1CpKxAadOWuOrFq9Vn7//bzqa9333pFP2nwsxYsXkyeeeEKxsBey4OrVa+oZc+ctUGGXXn75JenY4XN5953a8tRT1kMO4bpdu/cI+GXMmEGFQ1i9Zp3M+v6HZI9BaU+QPX78hBw4cEi2btshR44ek1GRYYLrv5s1R1avXquSmZUpU0oGDegrFSqUVzycLUjaNGJkVKJQVLhfh064fu2GiiGLMn78GLmXkCBfTvlK1m/YqP727rt1pF/fnia7M9YN4XHL1u0SH/+V7Nq9VzJk8JIP67+vxrtAgfzONlOdzhoVHSNzfphv1TnAuOGKmKew48WLl8ndhATFqlDBAtKqVQupXq1KovHGfEIbv/rqWwkK8lO2PzZugqpn8KB+Uq/uu4opHBRWrlpjNudafdxc2rT+WJ5//jmzvhw+clTi479W45XBy0uyZsuq+t2kcQO5fPmK+PkPV/GCrZVp8RNVIrcbN27KtzNmKZtDQf21ataQ1q1auMTOHmRn6rAMWVDzrRpmc8mW7eE+rC9jx02Ufn16yt9378qo6Fg5c+aM9OrZXWq+9aaEjxwlN27eVAnsatSobiZMY/3666+/5MSJUyqxXKuPW5gSyhnn++jokWqeYn7v2rVHhaayZWP2BFnUtXLlGpm/cLEcPHhI8uXLJw0+/EBat2ou2bNnVxivX7+u7BjJwdasXS9dOreX6tWqyg9zFwhidSOBIpLztW/XVj5u2SxZ1hZw2LZth0z76hv5449Lcv+ffyR/vrzStGkjqVO7ls06nJ5c/7vQmbXZ2ndRdNQIQX6RGTNny6ZNm+Xffx/IG5UrysCBfeWl4sWsNgPPwaYKxuvWrb/kueeelfz586kNitQSq9pVfryeBEiABFKSAAXZlKSbSp+NHz2Bw0LUDwBHxZOCJAVZR6ORPJ9TkE0ejnwKCZAACSSVAH687t9/UL6cMk0QcxKCasFCBeTEiZOS98UX5cLFiyZBDT+Ao6JGKHHz/v37snjJjzJ37gIl5hqzV0NYXb9uo8TEjpfzFy6oBFJ3/v5biQmVKr4uZ86cU+ITRCmIDt26dlKxZ929DwyuXbsuw4aHyb///CPePbpIrty5ZNmy5TImZpz6MT42JkqKFi1iwgUhAomEINq0ad1SCTKIg4t7oqJjVHsmjIuRV18tZ1eQPXHylAwYMEQqv1FJenTrLNmyZZX5CxZLaFiEdOzwhXTt0sEsru6dO3dk2lffKr69e/eQggXyy6VLlxX/2XPmqfYl93uPPUH2yJFjMuv7OUr0yZo1i5QqVVK1DaJ0tuzZlIiEUyHuZid3FCNUv3fdTbgrVd6oLNt37FRCEGxh1ao1SiyF0BkxMlRy5HjGNH6wWzCDOBo0zE8qV6ogSF421D9IiZJjRkfYFGxszRlHbT19+jdTArvg4AApXKigEjInfzlVJk2eKrVr15JhAb5KAEJBZvf4aV8rUfvFF1+QShUryJat29Q9+FuNN6tJZESoShwGBwWI80HDhqqNAIitAwcNldy5c0nEyBDJnSuXeua+fQekW4/e0qd3D2n2UZP/Ngx27hIfnwC1kQKxFWX+gkUqWVb9+vUSecjq01jPPPOMBAb6qg0RJDMbFhQmL79cPFnCZDlbh5H5e+/WkaPHjiuuhQsXkp9XrlZjik0SPRfRN0uhv3mzJippE54FERjr1NChg+TLL6fJgYOHFGsjB6xX4eGjTGubpW1rQRabTxDDL1+5otbCa9evq00bFLTP0sZsCbIQBpEjo2GD+vJR00Zq/GPjJqh+NG7cQPx8B0nmzJmVILtk6U8ycdIU1ebXXntFLly4qNbPMmVKy759+00n6KydynJnbUEbgoLDZOSIYHnzzWpqow2huLApMiY6wiRSJ+V7xtm12fK7CPzz5ntRCcWwDWzALF+xUn0fVaz4ukRFhKnvFGPB/IgbP0k+eP89FdMcc+uXTVtkxIgo9V3k7jqWlP7zXhIgARJI7QQoyKb2EUqB9i1avEwJssYwBXiBgleD/gGnq03uHyb2ukNBNgUG28ojKch6hjNrIQESIAFnCRhFCH9/H+XVClES4gHimSODOL6zWzT/SHwG9zN5Th0/cVJ5OFp6HuGHffTosfLV199KoUIFZcjg/lK9elX1AxmfweNsRHiUlC1bWsbHjTGJWO7cp+Nlrlq9RiZOiJXSpUqqbt++fUeGDA2UNWvWJTqCjkzq/Qb4KA9Eo2iqnwVBa2zsKCWa2fKQ1aJTwr17ZuKArnfDhl8kZkyk8tZDgWACoRZJIIcF+kqWLFlMw4Nn9R/gozaqk/u9x1HIAj2GEDpaNG8qXTp3MHllQhBD/Fd4nAUG+ArEL1eKI5FTv3dBEESM2a6dO8jTTz+tqsAGQe8+A9X/fzkpziQ24t8QkgYP8ZcAfx+zuLS4p4d3X6lTp5aEBgdKtmzZnG6uvbZCVEJIKXAwioN4OLwfIQSvXr3OTGDDZxAE0R7cD49ICIVXLl+R6DFxUve9Oko0gncixOWY0ZHKo1sXeLBCqP30k1YyoP9/XsSYh2vXbjBLgAYhC3Ot9ts1nRJkNSNLUQ+i5s6du6V3r+5OM7N1obN1GJlXeaOS+PsPUYIsitH2sLnRq2c3k4c2Puvu3VeFjoIIPSI0SK1J0aNjpUiRwtLui8/U+oWNhqDhYVaFaVtrl57vGTNmlEED+0qzjxqrZ0MQBPvg0HAlClramDVBVsdPLliooGojNj1QYEddu/WSzJkym40lPLAhpGOzCB7pAwf0kbJlSqt+Y5yjRsUoz2acWMD46bniztqi16mrV65KXFy0PJszp2mdQvzhLz7/NMmCrLtrc8fOPZQ3MtYi2L/u56+/Hhbvnv3VBsKUyePM5gvWdAjfw4P85c3qVc1MUyfroyCb5KnNB5AACaRDAhRk0+GgOuqS8aUC1+IlDB4O8ITADzvsYuqS3D9M7LXNWUFWv3RZthEvazhqBI+Nbdt3qJ10vFBUrPC6tG7d0upxNu3F4IiZ/ty4y28Z4sD4oqGPiukjlLZinKLN8MpYtHipOq566tRp9aMbu87lX3tVHbmsVauG0z9qjAw2bPxFvbRaMsA1gUGhyhPJWr/03yzZOHqRshwXZ7JJI2bcwkVLZOPGzXLk6FFlg3gJhydV6VIl5J06//Uf3gzwdnG2GO3W3RAHYAdvAHiJ4EcHPCbAsmzZMkoswQs5PL/sHSG1rNvIEPaDMVjx8yp1hA59x/M+eL+u+lGeL19eZ7vL60iABNI4AXvH8vGdPXFSvPLcgtfShPExUqLES6rH9mLz2TvCa0sMwTNdvQ9iZs9e/WX/gYMSP2W8VHi9vGqbLYEN4sVQvyA5dvyETBg3RgoWLGA2evD+vXPnb8mePZsSkG2x0T/yIRRhQ9lYdB8gYPoOGShPPvmk8locHhyeSFzEfUYhOrnfexwJsvbGMKntclaQBQPYVbFi/+/FrMcVx++N7zBavIbnIsR8fG/povty88+bMnlSnAqN4Gyx11Y91vCCNQpr+tlagMT7gxbyjfMD7Zk4PlbKl3/VrDkQ7Lr16KO+bxEuQh9fx0Xa7sAE/YS3pn53wjtz0yYNTd//OFaPom3fnoes/gzf9caNAYhcEGTx3gd7TUpxtg5H9hE3bqLyPrb09DW+/8KDGH2xVuxxsGX3jkKU6M0AvI8Zx9TauoVx6dCxu7xSrqyyC+3lbatuRzwgOkKstHy/dWdt0QwRbmZUVLiZiIkQLjgJAXE7KcXVtdlo99be4Y2CtXFNwPvygEG+8sILeazGTLb3fZOU/vFeEiABEkgPBCjIpodRdKMPeJEeNNhP8uV9UQYO6Cs5c+Yw/bBLi4Jsu88/k8io0QLvX1sFR5UQM8zoFZMSgqyX1xPqWB1+nOpiTZDFCwpiKuE4lb2C42LYpUY8M1vx8HA/RGBHDCC++/gMUN4gj1KQTUhIUAIDvLdsJZRDn/SPaRyB8pQgi6Oa48ZNUrEE7bUNP/xwjGvAgN5W4+sZfwzqOQVBFnH68CMQXiN4ibVWIMiHhw038z5wY5rzFhIggTRCwJEIYdzcGRU1Qh1pN64x+H9LQc2esOqukGvtPoiG2Fj898G/UrLEy0pERbElbmjvtDcqVzLzMrM1VNbYQLQNGxGpPPAgCD737H/H1FEePHyg1lhsor1e/jUlxOB7uf9AX7l+7bqMixstefL8F4vXWFIqKVBSBFm0LyntciQw2bMDW/fiyHnnLt7q+7FY0aJqE1UXfH9iYxklLPS/Y+LOFlv1YbNyeHCYer+D1yBi2lpuhGIDvrt3H/UeizAc3j26OpwfuAAbov0HDFHH8rExAE9zXfQRefRPbzTAmxbesBAD4TXavFnTRMe2cb89IfLgwV+lc1dvZZ/w8uzetbMKVaDnjbO87F3nbB2O7MNWP4yCrI6La609KSHIGr3Z8U4PD05b8wTvmmABwR1hK3RxV5C1thYhTrE7awvWMHhc410T73xdu3SUD+vXc9oBwxk7cXVtxjPtfRfZshc9j4zjYWwfk3o5M1q8hgRI4HElQEH2cR15EYF3IoRYLVA666GaUsicrd/SE7N586YqEYU9MVa3uUf3zsqTBkepjC/NzvbJkYfsiBFBMmlSvCnOlH6upSCrj2vihdzZYk1Q1vfq41LOMIBnVQavDOrIli7W4pyllIesK23VnkqWY+6ImbsesnqjAi+kzhZjXEfLe6x5yLZp01LFvHM09oiRZhl30dk28ToSIIG0RcCRIGvr+H9yCquamLtCLu7HCQzEXYSHF2IhIokSivE7UP94t/a9Y23U7IkgmzdvFXuCkH6e9tCCh7HxeLCxvqQIn/asLb0Jsq6On7Mz0ZbYYxT/bHkva1EM9mC0K0dCEDanY8dOcDpMBd4R/PyCTO94EGtr1nxThXpA/F8tFNsTInX8XXie6k1fZxLROcsR1zlbR1oUZNE3CJnfzZxtNm6O5i8EUIizOPWERGLYELc8+eWIh7W1KClri46BjWeg2Eta5sr4W7vWmbUZ97kqyBq9+G2dBnQ0D5PaN95PAiRAAmmZAAUKu8A1AAAgAElEQVTZtDx6ydx2ZwXRZK7W9Dhn67cnzuFlBh4bXhm8TB4yxvZC5DIekcRxps2bt6lL8CIGr1EcG9MFx9uqVnnD9O8C+fOpl30cJ7MWsqBu3XeU16dlMb6kGGMwGa/TbccLvjGRi/EaHctMC8r6M1uevtrr48G/D+TkqVPqWLy14ilBVv9IGDd+cqJmGPuP7MnwstHx6fDjHpnIUW7cuKEy3kKg0OXtWm+pH0O6lFLhDt5W/3Q2ZIExDp1l4xBCAYk3jN4/xmsQMzE2JsrMA8NW3cb7tGeXref29MZR3C9cyqydUvOTzyUBEkg5Ao4EWaNQAA9PHRc1tQiyWNsh1MWNmyRFChdSXmslS5aQkZHR6nvV+B2ov6+qVauS6Ji4NcLW2Bi/fy1jGdp7hj5+bjxmr693JOi4O/rpTZDV42cZR9NdPvo+ZwRZJIBDXFHLdyDjvY0a1pcAf18lbjkSgvSY2/K8tdYnxOVEUrwp8V+rcEYoeNcK8B8i9eq+q/5tT5DF5xCxDh8+IhMnx8v69b+YhFnMG8SQRZKppBZn6nAkQKZGD1lw0eNmDFdia/7i9NjX02coT9SWLZqqWMIPH4oKs4JiPFngiIe1tcgytIWrawvCAMz5Yb588+1MFbcXBUIxQkEgsVhSiytrM+pyVZA1MrMWPsb4LmzJO6l94/0kQAIkkB4IUJBND6OYTH1wVhBNpuoSPcbZ+m0Jsogt5jd0kOn4OF7CcKQRsceMxdYxOkuBFffYiyVneT2SBSDwvY7bWr16NXV8E5lbkRwAySNsiX6IcYsM0Tq+FXayt+/YJQEBwWYxfSHWGpOUoI3G41vGfuKZeDmCkIhy9eo1laDCkgc+85Qga02MRp+QTKRThy/MjmrhqBlEV50xWffNWYHVleuNSW6MDBF3DFmXX3qpuFkyi7DwKJWoxlisieXW2op78OPN12egfPBBXVOSnbVr14tfwHAzz1l93NaY3Tql5h+fSwIk8OgIOBJktYfskcNHzQSE1CDIGmPcYhMN2edx/NqWuKHjMFrGw7VF3xob47NtHZM1Pk8fs8empDHGqPEaCrLmMWRtjZ8eD2SftxX+wZ2Z5EzIAlsivvFeV0IWaMHRVmxae/3Ae9qBA4dk1OhYFXoKIaEQCxTf144EWeNzVYKkKV8pUc4yLqo7HK3dY6sORwJkahRkjR6yxs0pa/NXn3o6//sFiYmJFNgsSnKGLEiutQX9+mXTFvWefubMWZUsD79p7IUqc2Qfrq7NeJ6rgqwxfAziH4eGBJqFhrPH21H7+TkJkAAJPA4EKMg+DqPsZB+dFUSdfJzLlzlbvzVB1paHIpJ8de3ey8yb0pbImlRBVncYXrjRUeGmpCtGEMiii115Y2xSW16vuM+agGn5wqNfBo0eo9WrVZGIkaEmgVe3wdaRfE8IshA9cTRwSvxXZraBuFnGLNuODCclBFn8WEEmaxxn08WWTeFza8K6NXHBliA7xGeAtG7VwszzFV43IaER6oecLo4SqTlixc9JgATSBgFHgqxOPoS4qz6D+5l+pKcGQVa3ARtNRoHOltiDcEk9e/eXo0ePqzic3j26JPJ4xBH0+/f/URtyttgg2znEi4oVX5eoiLBEsTzxnYM2wNvw8uUr0sO7rxw+clQlIDImU9IWQkHWOUH20qXLJpa2jihDpEFxJTmVPXHQViInPXa6TWfPnTNL9OTIQ1bHM8YGcMzoSKtx2/9LNppB/vrrtsSOHS8dOnyuPBh1gVcj3h+wOa69Le0JslOnfSPFixeVWjVrmJ5hTLZri6krK5mzdXhKkLUmeNsaG0droXZCwMkinEzCuxeKtfmrx8HSszo5BVnjfHBlbYHo+u1330sv765mzgj6vR8xb22FV3HWFlxdm/FcVwVZ3KPXYjimWCYow+eO5qGz/eF1JEACJJAeCVCQTY+j6mafnBVE3Xy8w9ucrd+aIDvUd5BKemVZrImstuLWJZcgayvjrHFXX7fTkYeQNRETP1AnTogVCIYoSGqCBFHGYi/rrc5WbLzeE4KsMWOzrtue6GnLYFJCkNUZmo112rIpfQ1eWjv9L7GJ/pulp5a1tpYtW9rsR4SxTmuhJ5yJj+hwcvECEiCBVE1A/wjG+g5Rs1zZMqb2ai8nrN1jRkcI4lbrkhoEWVsekxBc+w3wkd9+O2MWsgDfa1OnTZcxMeNUQiismy2aNzWJsr+dOasSXrZs/pEgDJAtgQAiNYQwxF9s0qSheo4+EYINrm9nfC9bt26T8BHD5ZlnnpEJE79UGeNR2n3xmSCmfKZMmdS/0UYk48QGp3HTFm2dPWeeSpj5Yf33EyUGdcaoUkvIAmuexPbsx5ZYZxw/JCMKCxkmVau+YdpgxHgMCwqVNq1aqtM3zhZ74qAx9ry1TWwt2OI9cED/3iZbciQEwU7CR0bLnB/mqXk1MjzEtJmOfu7cuVuCQ8MlMMBXELrI27ufdOzwuUBg1EVnnj99+jfThoQ9z1u8w965fUd8Bvc324jQ73La6xMhQEaERylvw+Dh/lLh9fLOolTipDN1pLQgq+MNq9jNY0dJ6dKlVB9wYmvS5HjlFazfgxFOBEXPd1vvxxjrof5BEhocqNYHXawJsvpvRkEWns0LFi5Ra4xl3Y54WFuLsD67s7bANgcO9pWgYX5m6/21a9dVgro8efLIiNAguXr1qvgHBsvBg4ekV8/u8kmbjxNtYNkyDFfXZiP/V18pl0gQtsXH+K4LpxScRMT9KJhjGOfwkaMSxex12qB5IQmQAAmkYwIUZNPx4LraNWcFUVef6+z1ztZvKchiR3bypDjTl7+xPuPLg/57Sgqy9uLTWRMknYnBpo93GvtlDLtgyQO76vDSMP5oN95rzEZsj0lyJ/WyNr624sHZs5mUEGTjxk00/VBH3Y4Y4hr90mz0qjXGrsM11travFkT8R0y0KrnkH55NvafgqyzKwivI4G0S8A49xEqBWJNuXJlBELUjO++l/kLFivhC+FvjEV7+OFYq3HdNyZasbbOHjh4SHk5ohg3+Ny5z+jxiti2DRp8IHv37peDh35Vgiv6BgELIjOyyuO7Cf2Cd+u8+f+dCEBSo7feqi6nTv0m27ZtF8T01Ak49YYZNrPGx40xC2NjTJAJD118p0JkReKevC++KCPCgkTHdLRMyIR1/r1368i538/L/v0H5Kknn1IhgozxRI3f2+hL/JTxLglj6JsW7H5a/rPq5/i40WbxxnVSIAgXxrHAvRB7IGQg/qU735fGjWAIJRChcUIHcUv9hg4WeJTCDiztx7LdECTx3aWLZXJO2GWliq+rWO/btu+U/v16mYnszsxMeEUP8Q2Udes3KgHUWJ/+zh02PEw2bPhFxZFt9lFj9T26b98BJdCVKV1KfbciWa0uen7g35YbHfoa48khjDFOGCEO/Y6du+X48RMSMjxA3n67pjoZ03+gr0qIGxkRajr+vmnzVvEdGqjsBv8hsZe2WTyve7dOKp7yokVLVWzl7Tt2yvgJXwo2fZs2aajENXjZDhkaKFmzZJHQkGHKq3t4cJgpWa0xHIIzLJGszFEdCK3giLkWiS3fVY1eobFjIs0EamP7jJsmen7eufO3bNm6TRD7f/X/Qj+NihwhJUu+rDxFkQiwc1dvFb4JHqfYSHj++edUwsC1azfIiJFRKsRXo0YfqtAoep7oRF/G+Yv8AwMG+kqGDF5KyCxZooQsXLREhRf79dcjar537tROMmXKLJ9+8rEau4DAEMFctbaBgVBVvfoMVGNvPA3gztqi38Wfe+45JS7ny5dX9RFicURktAQPD1DrE3ImYLMIBb93Jo6PFeS3cKa4szbr3xzWQpIY7cXIB98bi5f8qGz2P4/y/+YR1hzMBaw5yP+QPXt2u79PnOkTryEBEiCB9EaAgmx6G9Ek9MdZQTQJVdi91dn6LQVIeyKopwVZe3HIrAmh9mLUaljWuOjA+db6Z+1HqxG8MVu3/rsnPGSRQK1Dx+5m4Rqs/ehyZF/JLcga41/puq15Bli2yxp7y/h29sbOWj8pyDoafX5OAumTgNEr7NVXy8mevftUPHJ4ICImK0KcQJTQBUJhWHikQBhJuJugEg7ixzJildep/bZMmDhZkBwRCR2RJBI/hJs0bqhELAh8ECLu37ufLPfBa+vEiZMSEztOdu3eK/hOhjcpvF7hJTtosJ/8dfsvadyogXTu1N4kmEGAhCAzZ848dV+WLE9LtapVpEP7tipJIwSZ0LAIJVbhB/2169dV91u2aCbt231mYnHu3O8SP226IA43mJUpU0r1tUnjBkp4MRadQAeiDNoGr0ckgERb163bIJOnTFMckRzUz2+wQBxfsvRHldX93XfryMD+vRPFR7RlkTiSjDj2p387I/j+1wVjCrG4f/9eSmCCOI4xxHhdvnxZCYsQ6yBuzv5hnvJ0fPDwgXpG7ty5VbgF7X3mzGyA52ZI6EjZum2Hil9e9713pHGjD2XmrB9UElNd980bN5XgD6F27ryFShiHXd1LuCdnz/0ueLcI8PORQoUKqmp1citku8fGJMavTp23pU2rFmr8IG45U/BdGhM7Xj1Dh3P6449LkiNnDilerKhqj46jrm1mwYLFcubsOSVc5s71vDRt2kjq1K5lCuWB+WG0c80W4nz7L9qaeVaijZZ2gTHCXMK8K1Agv+oGRCcIbz//vFpWr15riveeO09uJbRWrVLZJBBCsJ4wcYrMnDVb/v33gVR4/TX57LM2SqRCHyH2zp+/SM1DzNHMT2dW4hvsUNss3pkQ5gmJwyCs23I8sMYY9TuqA2ENNm3eYrIvMM+dK5eye5SYmHHy4OFDZR96DenauYNA5NY2i77ANgoWyC/vv1/XbF7qdkFgxdoAoR5iOcTtDu3aqjUJdnn7zh0pXaqEFCpY0JQ0F/3dvXuvfD97rtrYwTjD+71atTfUOgLxUhd4tUdFxag5gvYY50nZMqVl6bLlMvnLqSqfA+Zz27afSOVKFWTmrDkyekyc2rDBuvTUk0/KD/MWJJpv6DMEesQKvn7ths21yNW1BRtUWLuWLvtJIOrDtmELRYoUVhz1HMLmf/ToWDWe6JutxFm25prm72htbvVxC+Xpa/ndUKliBTUH4aSxceMmgaCux924JugkcvFTp8vmLVtVc8C7VasWUrRIYQkdESnbt++UF17Io9ZcfG8gZjILCZAACTzuBCjIPu4WYOi/s4JoSiFztn5LQdaeeOZpQdae96Oz/bPka+8+a/1zJCY6yyS5PWStiY3uxEpLbkHWHYYYI2fuc7WtFGRTanXhc0kgdRNwFDcxdbeerSMBEkgpAtrblqdlUopw2niu9kqu/mZV6dvbO200mq0kARIgARJwSICCrENEj88F7gqGyUXI2fpTsyBrz+MVMeq69egjOMKlizNHEPWRO+yS66KzCLvjIQvvHxy727z5vx1slKR6yDrjZZpaPWRxvMp4NBA8nMkebc3T+PXyr6kM3tqbh4Jscq0OfA4JpG8CFGTT9/iydyTgLgEIsqOiY1S4Dh1+w91n8b60S0ALsp06tVNe7iwkQAIkQALpgwAF2fQxjsnSC2cF0WSpzMpDnK0/rQqy1mLIWh5xt8ZWJ0UwfqZjyBrj/enPLZN+WT4zJWLIWhN5LT1101IMWXtxiTVPaxydiSFrzyuYHrIptbrwuSSQuglQkE3d48PWkcCjIIAEdwGBwdK0cUNp3LiB02EgHkVbWWfKEUA4BMQEvnbtmgpngkRvLCRAAiRAAumDAAXZ9DGOydILZwXRZKnsMRRkrXmRWsuobURjTOih/24pFn47Y5ZKjmIsESNDVDIEa0UffzN+5oyHLK63dWQOsfi6de+t4tHpYinIWhNtrSU4cWRfrnqdOnO9NdF74IA+8tmnrW3+ANLJHYzttYzt5UzdxvspyDoafX5OAumTAAXZ9Dmu7BUJuEMAG/iIr4rSpk1LKf/aqxRj3QGZDu5BrN9fftkkjRp+KO+//1/SQhYSIAESIIH0Q4CCbPoZyyT3hILsDfH27idIEKCLvZiw128kvt5Rki5rwl+L5h+Jz+B+pmQUxoFE9uBuPXqbkkfgM0uvWvyQ79TF2yxZFjLyRowMNctGjXuRJRjZiFevXmdmL9YEWWvioDWREqJx1KgYgTBsLJaCLLx5kaBiSvxXZtd17dJRunbpoDINO1NcTZTljChqzdsVmcBjY6KkYMECiZqFH0uDBg9ViRh0seZV60zdxodTkHXGAngNCaQ/AnqDx51NqvRHgz0iARIgARIgARIgARIggfRPgIJs+h9jp3v4uAuy1uKx5subV2JiIlVMURSIj8gc7OXlJe4IstaEvIwZM0rbtm0EmVx1dl2Il/v3H5TAYSFy/MRJ0xji2pEjgs0yBOOZ/Qf4qAzKxtKkSUMZPKifykyLguvGTZgsM2fOTmQT1gRZazFvCxcuJAiXoDM8IysssjEjA7XOjqwfbi25mDWBGX2CIPtJm48lW7ZsprYhSzD6XuLll1SGXV2scUfsVngFv/jiC+oytAUCL8bKGVEUvKdOmy5jYsaZsYGw7e8/RAr/L6s0Prx69ZrKeLto8TKza60J687UbXwIBVmnlyteSALpgsCZM2fVCYebf/6pMmwjGzyy3b/8cnHxHTLQlNE+XXSWnSABEiABEiABEiABEiABEjARoCBLYzAReNwFWYD4cso05cVpLJkyPSXFihYVrwxeSjCNHhUuz+bM6ZYgi+du3bpd+g3wMfN6xd91PRAor12/LvDatCyIUWotftT8BYskIDAk0fXPPJNdeXjih/7JU6cECaysFWuCLMTWkNAIwbONBe0rWrSIZM6USS5cvChXrly1+kxrgiwE7YmT4mXipCmJ7jE+96/bt+XUqdNK+I2Li1a8dbEW+gGfGfsKMcPfz0cJuc6KopevXJFBg/0EoqhlQX8hbEMsQbssxWcI1WNGRwi8ao3F2br1PRRkuSCTAAmQAAmQAAmQAAmQAAmQAAmQQPonQEE2/Y+x0z2kICtKbOvZe4DAO9RaMQqE7njI4pnwxvxp+c8qPtiff95yenxq164lwwJ8E4UhwAPgTRoaFpHIa9PawyEe5syZQ/bu3W/62Jogiw8hEPbuO9BhOyFENmvWxCyWrTUx1dW2li1bWmUWRqxdY3HULmN/XBFFT5/+TXyHDpP9Bw46PS7woh4RFiQVKpRPdI8rdWve7Tp0NXuOrbi9TjeQF5IACZAACZAACZAACZAACZAACZAACaQqAhRkU9VwPNrGUJD9jz88WH18A6x6fsLbdMK4MQJR011BVo/yoUOHZWRktOzatcfuwMNztkvnDtL2szZ2g/nfuHFTIqNG2xVlIZwGBwfIzytXy9Sp00312hJkIR4vXvKjDA8Os+ldi2P9QcP85MKFi2IUE20JsqgUGWMnTo6X6dO/S+RtaoQBsXPC+BgpVqyIGSNH7UIIg7GxoyRHjmec9pDVFYDj+AmTZc4P8+22DdfXqVNLhYVAO60VCrKPdk1j7SRAAiRAAiRAAiRAAiRAAiRAAiSQGglQkE2No/KI2kRB9v/Bnz9/QQlyP/60whQ6IH/+fAKhr29fb8mTO3eSBVnUhiP8Bw/+KstXrJTNW7aZjsPnyvW8lC5dSuq+W0dqvf2W2ZF9e+bx4MED2bNnnyxYuEQ2bPxFicoQdMuWLSNNGzeUevXeVWEXRsfEOSXIoi6InydOnJQZM2fL2rXr1TMRHqBypYrS6uPmUrlyRRWv1fK4vT1BVvfh4sU/BInOVq1eKwcPHjKJvmCdP19eeeed2tKo0YemOLjGvltrFz5HeIG3alSX7t06CxJtuSqK6j4jHMPKlWtk9Zp1cuzYceUlDJYlS5SQGjWqSb2670nRooXtZj52tW6GLHhEix+rJQESIAESIAESIAESIAESIAESIAEPEqAg60HYrIoESIAESIAESIAE0isBbAqeO/e7zJ2/UG02joocoU4qsDhHAKdHsBm8cNESOXr0uOAEit/QwVKkSGHnHuDiVbdu3VKbqfHTpkubVi0Fp2VYSIAESIAESIAESIAEPEOAgqxnOLMWEiABEiABEiABEki3BO7evSuBQaGybNly1UdnTkmkWxhudAyJJf38gqRAgfzSsEF9iR49Vnbv2Svdu3WSbl07ufFE+7esWLFK4sZPUidzUIYH+UnTJo2SvR4+8NESwLyMjBoja9dtkLCQYVKlSuVH26BHXDtyRAzy8ZOcOXJISEig5M6V6xG3iNWTAAmQAAk8zgQoyD7Oo8++kwAJkAAJkAAJkEAyEUAYnrnzFkpwSDgFWReYghsEWIQuGh83Wl588QU5f+GCCpvz7ru1bcYpd6EKq5fCIzcgMEQlGqUgm1SaqfN+CJDdevSRs2fPSZfO7cW7h3ni0NTZ6pRr1eIly1Ty1owZM0r8lPFS4fXECVlTrnY+mQRIgARIgATMCVCQpUWQAAmQAAmQAAmQAAkkCwEdC5sess7jhFgG0axs2dISFDhUMmfO7PzNTly5fsMvsnTZT4mebfRqpiDrBEgPXvLr4SMyKjpWIiNCnc4jYK15iLe/fccuOXDgkDRp3ECee+5ZD/Yi9VWVkJAgS5ctlyefzCj1P6inciCwkAAJkAAJkMCjIkBB9lGRZ70kQAIkQAIkQAIkkM4IUJB1fUAhmPbw7qtiuCa3IHvv3j0JHxktt+/cpiDr+tA8kjsgok6dNl1Wr14ncXHRSRJkH0kHWCkJkAAJkAAJkIBTBCjIOoWJF5EACZAACZAACZAACTgiQEHWESHzzyGYwhPyu5mzk12QRZK1BQuXqBASdeu+Q0HWtaF5JFdDjN20easMGjxUihQuTEH2kYwCKyUBEiABEiABzxCgIOsZzqyFBEiABEiABEiABBIROH78xP+OFB+UY8dOyMjwYLl06bJM/nKq7Nq9V13/RuWKMsRngOTLl1eWLP1Jvp0xS44dOy65cj0v7du1lY9bNpOnnnoq0bPPnftd4qd+LSt+XiV//nlLKlQoL106d5CqVSqLl5eX2fV//fWXilk6f+FiOXjwkOTLl08afPiBtG7VXLJnz2515HD8d//+gyr51L1796VgwQKSMWMGGezjbzOGLOKWQiRcvHiZ3E1IEBybL1SwgLRq1UKqV6ti6sfomDjZuHGTfN72U3mnztuybt0GFVs1Z86c4t2rnzp6/Umbj+XtWm8pTrdu3ZL3670nuG/VqrXS07urvF7+NRUftUXzpioMwLZtO2TaV9/IH39ckvv//CP58+WVpk0bSZ3atazyc8dcIagdPnxEvps1R3bu3K3qffjggbz9dk3VDoyhLmgbxFKMjWVJqrfsmTNnxc9/uBoba2Va/EQpV66MKREbQhbUfKuGzJw1R+bOWyBXrlyVMmVKyaABfZXdPPHEE0myL1dZ/nX7tkDc37//gGzdtkOqVa2ixhu2r9sH++/Q/nNp3aqFoL+wdTD9998Has4MHNhXXipezGrVmBvo65q16yVrlizy9927UrlyRfmkdUspXryYqb94btiISLlx86aKw1qjRnUzYRvjjblz4sQpWfbjcmn1cQspVqyIXL9+Xdnlnj37VB2I31q9WlX5Ye4CQRxTxHa1nL83b/4pAcOCZf36X+Sff/5J1G5jWAmMD56D/p48eVrV2aJZU2nYsL5kypRJ3Xvnzh05fvykHDz0q7L9Jk0aSq2aNQQxiw8fPir79h9QcYsxd6KjRsjRo8dlxszZsmnTZqcYujqm2CC4fPmKYnDh4kXx7t5Fvp4+Q+b8ME/Kli2juBYpUlg9FhsVK1etUZ8fOnRYnnkmu7T6uLm0af2xPP/8c2ZVYz7P+v4H2bR5i9xLuKfm0wsv5FH2++yz/4VoqFq1slqfsMbu3btfTpw8Kf379UoUnxn1rl6zTubMmSfXrl1X6wTqa9q4odSr9648/fTTprqxdiMUBOzzyNFjMioyTK1nmPurV69V7bA1h7B2zp4zT378cYUk3EuQv/++K5UqVlDrbalSJa3ON1d5Hz5yVOLjv1Zty+DlJVmzZZUP67+vQldgvQ4JHSm//35ejUW+vHkTif+3b99Rny9ctEStwVgHUFwZR1fbzOtJgARI4HEjQEH2cRtx9pcESIAESIAESCDVEDhy5JjM+n6OEikgMpYpXUouXb6shJ+LF/+QVavWSELCPSUuIu7h3bsJSlyAEABPOpShvoOUWGEsW7duF1+/YdKmdUv59JNW6iOIvFOnfSOB/kOkceMGph/9u3btUdc2bFBfPmraSIkhsXETZMWKVeo6P99BZnFNIUKtWbNevv5mhhLE3qxeVSAw/LR8pYyKjlFChLUYsqdP/2ZKqBMcHCCFCxVUdaFdkyZPldq1a8mwAF/FAULT2LiJSmhDAp5GDetLuy8+kyxZs8jMmXNkydIfFR8UCLldunRQCXpWrV4rs2fPVWwgeHXs8IW0bPGRam9QcJiMHBEsb75ZTdAHxFX9cspXMiY6QglaSS0Qur75dqaMGz9Z+vXtKc0+aqyEXghd/Qb4KJHOb+hgJRwbBc75Cxap5FpJFWGttd/es40xZN97t44cPXZcjUnhwoXk55WrFV8IYRPGxcirr5Zz277c4QpBdv26jRITO14lOIP9Q8wvVryoEuY3bNikNiVgG+C5Zes2JXpneuopWb5ipRKUEZM3NiZK8uTObWoCxh22BTHqo6aNpXu3TkpkQ1+HDA1UAmrvXt3ls09bq/iisL/QsAg5cPCQsmvjGEHQDA8fpQQt1AdRa8L4GJMgi82TiZOmqPtee+0VuXDhopQqWULKlCkt+/btN81fy/i99rzMdfvHjBkn7du3lTp1asmlPy7LyIhoJb736N5ZOnVsp9q+a/ceNVcgbELg1fXATrGR8uWUaYJwGeCTN9+LaqMCdgDBTTOsWPF1iYoIU3MpKcVSbIZg/oSXlxKmwQ7tw5zBHIeQjP5APGiyjlEAACAASURBVA0aNlQJ5BAVBw4aKrlz55KIkSGSO1cu1ZzjJ05Kn76D1P+PGR2hBPjfzpwV//9tRtSr+64ULVpEKleuIOfOnZe5cxcoIdo4VrpfEGCHDQ+TkydPSWhwoLJ58NZe5qVLlZSw0GEm0di4dmfNmkUJqSdOnJS6770j2bJnUxtcsB/LunQYEQi66AvsGfYeHT3WamgRd7jv23dAuvXoLX1695BmHzVR682OnbvExydAbfq9/PJLag7gb+BvXK/1JsTp384oQRYFGziVKlUQV8bRnXbzHhIgARJ43AhQkH3cRpz9JQESIAESIAESSFUE4OHWrXtvJTxBkICoAi83iAHw4hsRHqWEp0ED+5pEPohpEC0g5ELIHBEaJBAFUODJ16v3AClR8mUzbz543iJWKYSHuLGjpHTpUqZrCxYqaPYMJBXq2q2XZM6U2SQy4dlo08KFS2TylGkSOyZSXnqpuJnYBYFzbNyERIIs6sQxbDzXUuCDh+FQ/yAVM9MoAP/40woZNNhPCRYQuozejmvWrJNefQZa/QwiDXhC4Png/boCTy+IbVevXDXzAoPwg/iqX3z+abIIsosWL5PAYSHStEkj8Rncz8zrFsJX7z4DJUuWpyVmdKQSN3RJDYJslTcqib//ECXIokCghA1hvCBq9+rZzSQiu2JfSZ1o8HieOnW6EokhhkE4smwfxFot8OMzCJPePfspIXRc3Gip+dabpmZA7Ozdd6CUK1tGIkaGSo4cz5g++/XXw+Lds79cu35dgob5qU0AXTDPgoaHWRXNtb15PeFlNlcgIENohwAM78KBA/pI2TKlFUeIolGjYpTHLwRliKXa+9KeIKuFNnivYz3QSal0HGLLjRBjGyyFX2zadOzcQzJlekp5zmPjRrdBs8Dm0JTJ46RKlcpJHUq1dmDDIjJqjFrP/P18lLcmxP+Fi5Yqj9ViRYuo+LkQizFPjPWCFdY8tHNA/95y//59k4f34EH9TBtPaKheO959p7aEhgRKliz/rY22xgrraUhYhCxd+pPatEGID12MY4V5ArvRydH08yBqwgMeHLUHr3EOBQb4SvNmTdQj9doKj+W+vb1N9WDjZuas2YK+JCWxH9obETla1q7dYGaP+Hv06LFS++2apvVH24C1DTSs2d29+8jBg7+aBFn9HeBoHIsXK5pke+EDSIAESOBxIEBB9nEYZfaRBEiABEiABEgg1RIwCrLaE0k31pYwis+tiTAQPbQoOipqhPLW0sXoEQmBDZ508KLr0LG7vFKurIyNHWUSqHSbcK/2+sP/67/DU9Ao0uk6bP3A1wKJpXis79N9gVCDdtR4s5ryFIYoCEEAnmQQV3XRQghED8vP8KzxEyabvCOv37gh3t791DHlUVHhyqNXF3jUQjzQR6XdNRJ4jvUf4KOOL1uKgHimFoUhJFuKRKlBkLUU69DmuHETleey0SvUVftyl6e+Twuylt7DWnRC7F14ihqFLSNrY7/gmRgSGiHgbSngoT7jMy29a+2Nka25Ypxv1vjamiv2BFmEKfAdOkyJxQH+vkpMRbF1j7022KvHnpCblDHVHCFsYi4aBXE8F2J/tx59VGgPhAAwhkvR7YU3+/i4MaoZEAzB33Ld1OvDk08+KRPGjVGCvnH9slzX4BndtXsvKViggJq/efL8v1c1rtXrMERK44kEW2OPezBXIIB+9fW3Zjaq+4GNhKioMJMHN+z2559XyXvvvWPaXHOHtXHMsbHQtEnD/z8NsXuPeiROE9izG3ym1014FFvydTSO7rSb95AACZDA40iAguzjOOrsMwmQAAmQAAmQQKohYE+QtfeD35qggniQ/Qf6yubNW9VR3WxZs5r6iWPBJ0+dUiEQtKAj8lAJnhBA4Imqi6164bkWO3aCVdHR1g981Dc8OEzgQQpvVHiuWsYkxdFYLa4g3qZ3j65K0NDisqWIiZiROEqOYvxMi24FCuSXTh2/UPXAkw4eY7gHR6+7dukoH9avJ9myZUs2G9DCNp5v6c2rK9HsEMvSKBKlVkHWWrtctS8tGLoL2pYgi+fpzywFWVsiJI7HQ+yD6GfL6xPxlvsPGKI8OOOnjDcJVykhyNoSRO0JpeAPT0qEbng2Z04T1uQWZB2Jye6OpyNb1/wRKgPzBF7HusBzGeuEHpvnn3vO5njq9Svz05mUeJs/fz71GFvrmt58sPRW1nUb7d4ohttbn23Z6PnzF6Rn7/5qHOE53aN7F6lYobzJ29ldtsb7ECsbYjDmHzzcmzdrajXshD1bc0aQTYkwK8nRfz6DBEiABNIKAQqyaWWk2E4SIAESIAESIIF0SSA5BVktbN79O8HMs9UZcBAuIc7iCDESFFnGxTR6zVl6TOnnW/uBb/xhbymeWRM8jD/yIVog/MDtO7dl4vhYKV/+VRXHEN6oefPlVR5lCO8wcUKsIMYjrvfxDZDwsOFSosRLpm6fOHlKBgwYoo4so0CoQIIbeAlDvE1q0UKTtdiU+tlabMK/jfwciVRJaZuzMWSteXBauzcp9uVOP5JTkNW2acnf2C54A3bu4q08mo1MUosga2wrQm4gQdWyn1aYkkhZHj1310P2UQmyetPC1jph2f+hfkEqRm5Pb3j8/7cBg4Kx7tTFW8XF9hs6yBQ+xJqAauyrLYERayOSuyF0hZGxO4IsNpoWL/lRbVJhswoFm2GIW4ywB8bEYe7MGdxz+coV8fMLMsUphohds+ab0rVzB7OkYSklyOr5gk1BnEBAaJvz58/Lud/PS6C/b7KEiHGXDe8jARIggdREgIJsahoNtoUESIAESIAESOCxI5Ccgqx+1oOHD2x6aloCvnHjpspmDg/Sli2aCuJTPnwo0rNXf3WpKVHR/47+Q7SyDIegn+lIkEWSMWPsS32fURQxeqAZj5m3/ayN8q5FZvjp33ynEoAhHqVRkPl+9lyVld0owug6ICjP+WG+imOpE4JBQEXIAyRdSkrRAgRiS2px2PJ5mo0r3pdJaRPuTW5B1h37SkofUkqQtRZWAu00zkXErIWg54ijuyEL3PGQRVsQa3r8hC+VFzyS+dX/oJ78fv6CdOjYLVHs5rQmyOrxtuVJb2lLCPuAhHnPPvusREeFq00YJMgKDY2Q/QcOmhJ96fscCbK2Qqrgft02hBrQ4V3cEWR1W86d+13FykVyQS3MvlPnbQkM9DXzfnZ3/mDtxNo4Jf5rlQAPBZ7HAf5DBMnOUFJKkNXCumXbLU8HuNs33kcCJEAC6YUABdn0MpLsBwmQAAmQAAmQQJokkJyCrNEb1ZboZIQETyokzjr/+wWJiYlUWeCNwhT+XwuyxmO7WhzVSYX0M639wDeGLKhWrUqi2JC41ygc6ZAF+pkbf9msxGEcO0Ym9enTv5MyZUopMUrHpkXMz+HD/CUqOkbQNsSgtVUQK/SXTVtUgiBkFEcSLmsCrivGpEMWICyEI7E6LYcscNW+XGFo7drkFGSNIQt0DGXLOvVcRPzi1BiyAB7effoOkueefVZtJOgwI+klZIHeQLAnjFqOGUTZQT5+kpCQIHlffFF9/M47taV1qxamBFv6HkchC3R8Wh3iwFiXtsWkhiywbD+SGiJ546TJ8UqYtYyJndQ59ODBAzlw4JCMGh0ru3btEWP83pQSZJPaZt5PAiRAAo8LAQqyj8tIs58kQAIkQAIkQAKpkkByCrLGxES2jt/iBzrECxyN1QKIpeeqNeHC+Gx4lo6Li1ZHUY3F1g/8FStWyeAh/ipUgA49YLzv0qXL0sO7r5w9dy7R58aEWRBDzp79XWVOh7Cp7zt85Ki8XestSbh3TyJHhpolC4Lo+u1330sv765mcWN1JnmIWnFx0UnySkMbBw0eqo4I2xJ4dZZ4y8/TUsgCV+0rqRMuOQVZeAyGj4yWOT/MMxOljG3UyeUsk07ZEwo95SGLo+6I3zwl/qtEScnSiyCrk2dhfYoZHSlVqlROZEIQLTNmzKBirsK7H6EEEMoEAqxlbGpbgjv+bkxWuG/fAenWo7f8+ectq4KoMVGcUTB1x0MWa+HVq1eldeuWpuZhbCHKjgiPSpSkztU5hLUodux46dDhc8E6rQtOBSBJIj7Xfdd2g404y2RmjCHrKnleTwIkQAKuE6Ag6zoz3kECJEACJEACJEACyUYgOQVZNEqLC3fu/C2dO7WTDu0/N8VQxHFeiDoJd++K75BBMn7iZJk6dboYBVkItgsWLpHgkHCVAdwoXMAbrXffgSrGJo7ujggLMiXMQUgAPBvCo2UsS8S7RBIuJPb69JNWMqB/b7MkNlqwhder5WfokzGJl9E7FwIhktcghAGKMQO6HiDwHTjYV5BxvFzZMqZxQ8Z0JBLLkyePjAgNSlJmczxUH5/OnCmzxI0dJaVLlzLVpQXb48dPJvrME4KsNY9DR3FCbbXLFftKTUm9MBjawxSxcGPGRErNt940jZEWbNFvy890/F/MB+PYXr16TXk2IhSG5VxxxNdRyAJLkcz4vMGD+ql5hIJ2T/5yqkyaPDXNhywwiuYvFS8mI8NDTLGgIVru3LlbgkPDJTDAV8qULiUhYRGycOESs5jM9hZmWwIq1pGJk+Jl4qQpUqdOLQkNDjTbvNE2X6lSBbPP3BFkYV+rVq1Va2f27NlNzcX60bFzj0Riu6tfNFpI7djhc8G810XHAD99+jeT+KpjJkPkNto8rsU6rr12LWOGp+Sa5Wp/eT0JkAAJpGUCFGTT8uix7SRAAiRAAiRAAmmegPYKg0Bomf1df/bUU08ligmrvflwXB+ZxBG/FAXCBUSKoOARgiP08AB97906yiv2p+U/y5vVq4nvkIGSM2cOWbV6rQwY6CsZMnjJJ20+lpIlSsjCRUuU9+yvvx5R8Soh6mbKlFk+/eRjlUAL8QEh/uDZENxwPDh7tmzqWYhRCJHCsk1oF/o3bHiYbNjwi4oj2+yjxvLkk08qAXmof5ASWHS7LAf17NlzKqP6lStXEnnQ7tmzT7p27yW5cuWSCePGKM9ZY9GJqJ577jklpuTLl1e06BwRGS3BwwMUn6QWcAffkNCRUrxYMQkODpDChQoKxA3E/Jw3f6GEDA+Qt9+uafLkwz2IaYtYuLYyvCelXdpGELe2e7dOUrJkCVm0aKkS84oXLypDfANl3fqNSuBq3qyJWVVIYBQ0PCxRu1yxr6S03eiNa8nG+JllvFGjN6O1fuHYNvr95FNPKnt49dVygqRNc+ctVOJ+/369VHIlYzgO2B+8CyHowsbRHmx4bNm6TXlmr16zTnV1VOQIKVnyZSXmQUANCAxRNmEUUDWTNWvWSa8+A1WYEKN3onE9wEZJzZo1VNKuypUryoULF1Ubc+V6Xm2iwKYhjr3wQh4VDxRzHBswmL/wGL17N0GGDA0U1GXJQguA1rwjEZ5E24a1trs7rtpLvFbNGokESf1MHUYF/YHdVq9WRUqVKiE7du6W48dPmObQqVO/qYR/WKMgrHv36CIv5v0vZAGK1xNeki1bVrNxtLeeYtMIG0ozvvteYFOYL+D425mz4u8/XD3TuAGFf8Me0AYIyZaxo2Gj4SNHqc0k44aXFvexrnbu1F6tqTruLfqHsCzWQiY4y1yHljl//oJERoSawtDAe993aKDqG/6DN7HRs9+4lq9Zs16qVq0se/cdEIT6iIoMk6pV3pDs2bOJl5eXEmsR8sXeODrbXl5HAiRAAo8zAQqyj/Pos+8kQAIkQAIkQAKPjAB+OMPD6+yZc6oNEDghRlSoUF569+wuceMmqeRT+PvdhAS5eeOmvP/+e9K4UQMZEztO/rr1l/oMP+YhCLRs0Uzat/tMPQui2eHDRyR+6nTZvGWrEo8qvP6atGjxkdSpXcvkMQvRYOmy5crD7vr16/JKubLStu0nUrlSBXWEdvSYOCUOQDj4sH49JW5AzNyydbt8/fW3snPXbuXlValiBSUAQVwIGBYsR48eF2TYbtK4oalNaBfaCfFqwYLFcubsOcmcObPkzvW8NG3ayKxdloOiPWEhMiBcQZYsWUyXQEhBtnUIrUj6ZRnXFu1FAh0kz4EogTY8+PeBFClSWLWtVKmSDo86u2IkqAvsNm3aYrqtevWqik+BAvlNf1v243JBErL79+6rv+lxRHxQH5/+ytsxqQVsJkycIjNnzZZ//32gbOCzz9qoJD9bt+2QO7fvCBLA/fHHJcmdK5f4+Q1WVcbEjJMHDx9Kwt0EuXDxohpj7+5dpG7dd1yyL3fbD3E/Pv5r0+3Xrl9XNos2oMyY+b2JG9qeI2cOGRboKzt27JZ16zeoz3S/ihcvJgF+PlKoUEHT8+DZCsF59Zq1ci/hnvz74IGUfw3H3pvbtAcki4uJHSfbtu9UmxkQ1ju0a6vYQIS/feeOlC5VQgoVLKjE3nnzF5n4YlMgd+7c/8tyX0LF87x+7Yaav+gbip6/sPXvZs5W3po4Qo94ya0/biH16r2rxLAZM76Xb2bMVPdg3sGGYcvaOx3X9+rZXY4cOarsHWOMes6e+11tlPTt7a0ENQiZ4AS7w1qEZ/kNHawE3o0bN6k1w3ifJUNXxhaemLGx49U6hrmn+1ykcCG1CWMcGzxXJ+DD5hDWEgjQSF5mnENGj2FbbYHI+HHL5vLJJ63U2CHECWxa9xnPBCvtyY21Yvv2nUpEPXL0mDz9dGa11uC6Jo0bKIEWBR6lceMmyoGDh9Tz0K/Lly+rTSV46R8+fFRm/zAv0fjDRkuXKil79u6TxYt/lCNHj5qa/laNN63GvXWFs1778T3y88+rlZAPG0LJnSe32oipWqWysiNdYAdjxoxTcwHrd7WqVaRD+7Zq/R4bN1F9j5R7pazkev55tWE3+ct4p8fR1bbzehIgARJ43AhQkH3cRpz9JQESIAESIAESIAESIAESIIE0TuDKlaviHzBcbRBBQEQ5deq0EpKNpU/vHtK+Xdtk3XhJ4+jYfBIgARIggVRAgIJsKhgENoEESIAESIAESIAESIAESIAESMA5AvBORSiBatWqSKdO7RIl5UP4BoShQDgQeHYHBQ5VHvksJEACJEACJJBaCFCQTS0jwXaQAAmQAAmQAAmQAAmQAAmQAAnYJaDDlCCchjF+tuVNOulW/foITdCNHrK0KxIgARIggVRFgIJsqhoONoYESIAESIAESIAESIAESIAESMAWAZ246sTxkxI3dpSULl0q0aWIo41YzohFbOsaEiYBEiABEiCBR0mAguyjpM+6SYAESIAESIAESIAESIAESIAEXCKwdet28fENUEm3OnX4QmrVqiE5c+YUhCpAHNkZM2fL5s1bJWR4gFSt+ga9Y12iy4tJgARIgAQ8QYCCrCcosw4SIAESIAESIAESIAESIAESIIFkI3D9xg1ZsGCxrFy5Ro4cPSoJCfckV67nlcfs+/Xekzq1a0q2bNmSrT4+iARIgARIgASSkwAF2eSkyWeRAAmQAAmQAAmQAAmQAAmQAAmQAAmQAAmQAAmQgB0CFGRpHiRAAiRAAiRAAiRAAiRAAiRAAiRAAiRAAiRAAiTgIQIUZD0EmtWQAAmQAAmQAAmQAAmQAAmQAAmQAAmQAAmQAAmQAAVZ2gAJkAAJkAAJkAAJkAAJkAAJkAAJkAAJkAAJkAAJeIgABVkPgWY1JEACJEACJEACJEACJEACJEACJEACJEACJEACJEBBljZAAiRAAiRAAiRAAiSQogQePHgg5879LnPnL5SDB3+VUZEjJEeOZ1K0Tk88/NatW7Jjxy6JnzZd2rRqKfXr1/NEtamiDj2mi5f8KAcOHJTwEcFpakzTik3euXNHduzcLTNmzJIGDT6Qhg3qp4rxT6+N+Pfff9VaNQ9r1aHD6WatSq/jxX6RAAmQQFomQEE2LY8e204CJEACJEACJEACqZzA3bt3JTAoVJYtW65a+uor5SQuLlqezZlT/RufR0aNkbXrNkhYyDCpUqVyKu/Rf81bsWKVxI2fJKdOnVb/Hh7kJ02bNHrkbf/rr79k3bqNsnLVGvn18BH5/ffz8swz2aVgwQJSrmwZqVatilSqWCFJ4mlCwj2JiR0nCxctkT//vJVoTB85BAcNcGSTyd3+H+YukJ+W/yx3bt8xPfqv27dNtpM/fz4pVqyotGjWRKpXryqZMmVS1+3bf0D8/IenOhtLbj6p5Xk3b/4pw0NGyJYt29KkXacWjmwHCZAACZCAcwQoyDrHiVeRAAmQAAmQAAmQAAm4SQBeZ3PnLZTgkPBE4t1vv52Rbj36yNmz56RL5/bi3aOrm7V4/ra///5bAgJDlNj2qAVZtOXbGbNk0uR4eeGFF6R9u7ZS481qkjt3LgH/ixf/kIWLlspXX38jEFS7d+sk3bp2ShK09Rt+kR7efdOcIItO27PJJEGxc/OaNeukV5+B6opp8ROlUqUKAg/YzVu2SfTosXLmzFl5pVxZCQsdJkWKFFbX3b59R4YMDRTc+6htLKW4pLbnbt26XTp27pEm7Tq1sWR7SIAESIAEbBOgIEvrIAESIAESIAESIAESSHECONrfrkPXRCLHw4cPZfuOXXLgwCFp0riBPPfcsyneFlcqgHAXETlaSpUqkcgD1uhp+SjFsmvXrsuw4WFKtGvduqX06tlNsmXNarWbEJv6DfCRj5o2ln59e8oTTzzhCg6za22NqdsP9PCNnm6/rs8oyOouHz9+Qnp495PzFy5InTq1JDQ4ULJly6Y8yLWHeVJtDB7To6JjJTIi1OSh7mHkaaI6T9tFmoDCRpIACZAACSQ7AQqyyY6UDyQBEiABEiABEiABErAkkFZFDnju9uo9QNq2bZMqBVl4WIaGRciixcukUcP6MtR3kGTJksWmAUIAnzlrjuzdt1+CAodK5syZ3TbWtDqmusOebr89QVYL/9/NnC0ZM2aU+CnjpcLr5ZNNkMW4T502XVavXmcWMsTtwU/HN3raLtIxSnaNBEiABEjADgEKsjQPEiABEiABEiABEiCBFCeQFkUOxPkMDY2QJUt/tHpcPDm9F90ZAC2ujgiPUnFiJ4yLkVdfLefwUcdPnJTvv/9BevfuYdOT1uFDRFRCM2tez87cmxqu8XT77Qmy4DF/wSIVAgNFe8Mmh43BTjZt3iqDBg+VIoULU5B1YHyetovUMBfYBhIgARIgAc8ToCDreeaskQRIgARIgARIgARMBCC47N27X8aOmyj9+vSUv+/eVceKz5w5I716dpdP2nwsGTJkUNcjTuiChUtk8eJlcjchQXnPFSpYQFq1aiHVq1WRp556Sl2H5DQhoSNVQqcLFy9Kvrx5E4kwiE2Jz5GY6Z06b0uFCuUFAiTagv/Wrd8gb9WoLh3af67qXLBwsRw6dFgJfzju3qVLB5tiXkJCguzff1B279kr9+7dVwmlMmbMIIN9/M1CFsC78/jxk3Lw0K+ybdsOadKkodSqWUP1AUe4EcZg67YdcuToMRkVGab6+92sObJ69VqVdKdMmVIyaEBf1Xbj0Xt4G278ZbN8P3uuXL50WXCkP0fOHPLiiy9I6VIlxMsrg6kfWbNa9yZF0q4RI6PkypWriaxVJyZ7OnNms+PkNd+qobxP585boO6z1T488MGDB7Jl63aJj/9Kdu3eKxkyeMmH9d+XTh3bSYEC+Z2aIZcuX1beuwcP/iq1a9eSEaFBYqs/zjwQ2eXR/jVr10vWLFmULVauXFE+ad1Sihcvlii8gSPhyll71TwuX74iSIAFm/Xu3kW+nj5D5vwwT8qWLaO8eXVcVbBdvGSZit178uRpKVasiLRo1lQaNqxvSohl2V9nbdJ4n6s8HDF2RZAdFTVC6r73jkMPWUcssBYEDAuW9et/kX/++SdRE41hEK5evWZmvy+//JJ07PC5vPtObdPaoh+A5HErV66R+QsXy8GDhyRfvnzS4MMPpHWr5pI9e3Z12dRp38jKlavVuoLkdzpurn7G/fv31Tz5ZdMWuX79urJ9d8romDjZuHGTfN72U7WWrVu3Qc31nDlzinevfioMCtbRt2u9pebarVu35P167wnuW7VqrfT07iqvl39N2VOL5k3VfNIbDWNjR8nhI0dN8zRLlqftrn/OMsQaBfv66utv5fnnn5OPPmosUVExau4hZMXQIYNM4VtwXfzUr2XFz6vUuof1rkvnDlK1SmXx8vJyiMydtRTxjMNGRMqNmzdVfO8aNaqbedRD5IcNnDhxSpb9uFxafdxCzUMWEiABEiAB5wlQkHWeFa8kARIgARIgARIggWQlYCn6NW/WRAmJEB5v3LgpLxUvJuPGjVaC6unTv4nv0GHqOHNwcIAULlRQ7t27J5O/nCqTJk9VgtywAF/1I14Lsjt27lKChxYQn82ZUyUOwg/t07+dUYIsihZKIJysX7dRYmLHq1iWpUqWkDt//y25cj0vlSq+LmfOnJOVq9YoYQcJuJAUSovFeA5+pK9Zs16+/maGEnLfrF5VIIT9tHyljIqOSZS5fNfuPTJz5hzTM43i0JEjx2TW93OUQAeRsVSpknLixEklUmXLnk2JQegL2EwYH2MSAyB0TJwULxMnTZGuXTpK1y4dTAmcEAs2X768SrRBsisIy/YETEfeicbP33u3jhw9dlyNS+HCheTnlatVIi1rnqto45dTpimhO2iYn1SuVEFdO9Q/SCBKjhkdocbeUdFJtXBdUhKiYdwgRkHEBxMk/Hr66adVm5BQas+efdK7V3f57NPWZuNtT5B11V6NouEblSvKE15egoRvsF/YG+LdfvH5p6qdY8aMk/bt2yrh6tIfl2VkRLQS/3t076xEvaTYpLZjd3g4Gi97gizGAIm9INDlyZ1b2XSJEi/ZFGT1mDnLwpF4fuLkKRkwYIhUfqOS9OjWWbJlyyrzFyxW4TA6dvhCzSPNddeuPeLrN0waNqgvHzVtpNah2LgJgvWsceMG4uc7SIXCgCCLjRyIscZ1BknlYseOV8nM8BnGF+PZt7e3I4RWP8dYjY2bqNYDAOI9YAAAIABJREFUrI8I3dHui88kS9Ysan2BhztsGQUbV9hMQjiIVavXyuzZc5X3MNY49LNli4/UhhQEWawt5V4powTaOrVrKXvEtWhvi+Yfic/gfmZCtbMM0U4//+HKZlGQfA/r7PnzF0ztjBkdqewbMZ/Buk3rlvLpJ63U9VjzwTbQf4ji7SgOtDtrKdqIsT9w8JBat+vXr2cSZPftPyDh4aPUxgnmp+Ua7NYg8iYSIAESeAwJUJB9DAedXSYBEiABEiABEkg9BCAUdPfuK8eOHVdZ1+HlCE/X6NGxyiMQwgIEVhw3RlIey2Pp8FKCkIfYkEYxBD20ly0cXqPdvfsoscHouWYUhgoVKihDBveX6tWrKk8s4xH5smVLy/i4MSYvLny2cOESmTxlmsSOiZSXXipugozPvpzylYyNm5AoqRe8KHFMG6KKZdIiHK3v1r23+tEPzzV4hcGbDAXc4B0KJoEBvgIxGwXCU6cu3v+J2XGjJU+e3OrvYNh/gI/s3LVH4PUGEcRRcUWQrfJGJfH3H6IEWcv2QehBoi0tnEC4GjzEXwL8fczi0mqB1ZjUyV4bv50xS4mRKElJ+ARmvfsOlHJly0jEyFDJkeMZU7W//npYvHv2l2vXryvxGGKXLrZEPtiWq/YKG/nm25kSGTVGiWr+fj4qyRuE7YWLlkr/fr3k9l+3pVuP3soTc9DAviaBUHMzbjygje7apLs8HNmTPUHWaM96IwECqC0b3LfvgEss7Amyen1JuHdPoiLClDiJAi96CPIbNvwiMWMipeZbbypvScy7goUKmnlkYx527dZLMmfKbLZBYmud0eOjReikCLJ41o8/rZBBg/2UZyzEbOOGBpLd9eoz0Opneo2B4P/B+3VNawgE2UyZnpKBA/pK0yYN1ZpsXP8sRUhXGKISbMqEjxwls77/QW3aYN5hIwJe/RCEBw3qK3f/vqtYlyj5spl36qVLl6WHd1/l+R83dpSULl3KkemJO2spHooNsaDhYWaCrK5MP9PrCS+zMXfYGF5AAiRAAiSgCFCQpSGQAAmQAAmQAAmQwCMkcP3GDfH27ifwOooYGWISBYxN0mKDrWPpWpCCkGUUG+2JMMZ6LY8S4yjv1KnTrXqt2foRjqPjEE/hSWUUH3U/bInD9kRP/Uw8w+gFa0/Mgedp7NgJiQQEo9DsrDepK4KsNUE0btxE5b1s9C7TwvDlK1eUoJ0/fz7TUOv+3vzzpkyeFKfEa3tFjxOucVeQhXdjSGiEil86+P/Yuw7oqoque0QRFBRR8BOk8wGhKL0jUgQBQXpVQAg1BEJJQkgCSSCNNEgIndB7E6QqUpXeewdFBBRpKiUo+K99/Od9827ue/e+RwIvZGYt15LcNrPnzNx395zZ23ewJQtPPFc2mwIJnxAfwxmcKLbiy9l4FRqqILdjYyKtiGE8DzIFyBIHKTxiuD8TZvbq4UxMPgkeRtOILUIW0hPYrg7yGZmQyPQVxmy2YtBRLOzNBaK/MG61sgEixrDg4T/Mh44eO07uPTzovTKlea4R5L2tsWpvngFe9uYaIzzl47J8h3YeFXMWSG/tMcydEyZOMRXXeB6yZPv2G8jEtDxvOoJh5syZueqi7S1bfEqBAb5W2bbyIpaQrxDtlWNCr8/0cHNmLsV9xJiU5zBxf3v3dKTv1LkKAYWAQiCjIqAI2Yza86rdCgGFgEJAIaAQUAi4BAJGhAW2944cFU5frVrLW7aRyaXdogrpAWS74gNZJhvTgpC19REuiFBkpSKTTlts1cVZQtYWmSNIUGhEgqTE1ntRBAFilsR4UkJWj8wA8d6rtydvey5SuDBng4oitDbx7/Cwf7eE2ysCc5wjZwk7EtgywTRtyniqWrVyisuhXTnEexjXNWnaBN7ujaLXp08Sr/bIHzwP2p9nzpyjIkULE+Q3RLEVW87E5JPgYYS7TMhOnZzIsiFr135NmTO/RNWrV6V6detQ4cIFrca3rRh0FAtbGEHHFRImyITE4sCbOXNamvH4n8dMPGLLOjRWQcBmzZqFs+oh/YFsVFGeNSErE5jQvA0LDbKQ2shCxfZ7FPmYIN+h2dyzxxcW3B2dNx3FUJDY9sho9O8QH3/auXM3FS5cyEqvG3PHhYsXCWNNuzhhKwaNyFNbdVGErNGoVscVAgoBhYDzCChC1nns1JUKAYWAQkAhoBBQCCgEnhgBI0JWPm5rW6/88S5nMjlKLIjG2CMK9D7sZdkBbbatEWmW2oQsNHj7DxjC5NLE8WPZUAxFPAeGP5MmJFC5cu8b9l1aELKC3NTLODOskOYEcS/8GZmV8jZ+s/cyMprCfQSJjC3sciauXnw9SbwaEbJym2AIh63da9d/YzF5kyULnI3JJ8HDCHMz99bewygGcb4RFjjH1lwgzx22xq6tdoGIBDmLzF4YO+npiRrNb6mVIYs6gqxHlv7de3ctY1xkpOfJm4c2bNjIpm+TJiZQSbcSfL6f/wiKDB/Jer1GcxWO67XHWQzttV0ssj24n5wqcgBPk5AV4xhEctEihVm+5sqVK3T55ysUNNxfmX8ZTRTquEJAIZBhEFCEbIbpatVQhYBCQCGgEFAIKARcEQEjwkI+bot0k0kbOWPqaRGych2122uNSI7UJmRBTiEbDhnFyBbu1bM7YYswzHiga9qpY3srgyJ7MWFEhhkd1yMYxd/0MngdjU9kL2L7NLI6tXICZu8lk4S2spsFmQOjNzlz14iQdTRezRCyqMOEiVM5c7BD+zbUpPHH9POVq+Teo6+VPrGzMfkkeBhhntqErFks7BGyMk62MqS17YLh4KzZ81j/tF3blqzp+88/xAshKLK8iNH8lpqErCw30aVzJ95NAOOw2XPms+Eh9IlhStjfE9IMX7Be64kTp1LIBTg6bzqDIXAys/CFLGWtJq5RnOkdf5qErJy5L9cFi2NYJIPpoSoKAYWAQkAhoDRkVQw8RQSwlQh6aRs2bKKvv/6WRo0c7jIvZFG3NWvWs2szPjbUj4WnGBwu+ihkPOBHedKM2dSpQzvWAFRFIfA8IYCPV3yczl+wmLOckM0CHTuxHVlu6+PHj+ny5Z9p1ep1dOzYcYqMGJVC3/FZYZPe53AjwkLeAo5tzbHR4fTaa69ZwS0Tg89CskDOEBNEiOx0b48QSm1CFs9CdmRo2Gh2UYdkQc6cOSl3rreoa9fPqVrVymxQZqYYEa5Gx/UIRkH2uJUobmU6ZqY+2nOg7wpTJBBOKLY0iLXXgcAdP2EKBfj70u3bty2amLakHASZA51ORyQLHI1XI0IWWqADB/nytnq0VWyZ1yPQnI1JWbLAUTyM+jA1CVlHsDA7/vQ0hLVtwm95mGdd+fkqxcdHE+IY5VlLFoh6yhnyY8dE0ezZ86lUKTcm74XOKxYvRgYPp5i4eMJ8pTX4c5SQlecBMxiKutojZOX3gq2FEqN4k48/TULWkXqpcxUCCgGFQEZGQGXIZqDeFy99GCDImmXQKytZsoSVeydgEefDaTXPO+8wUnDYDR05gl2gHS3TZ8yhOXPn625ncvReqX2+bIqhdU1N7Wep+6UPBOCAnThhMl28+ANX2FmzlPTR2uejliAmZs6aS9OSZtFAr37Urm2rFDqbadHSAwcOsVt6jepV2RBHGLGkxbNS857IIoQ7O7aY9u7tTnPnLuSP1RYtmlGg/1CLWQ6eCUIwPmE8rfxqNWsJap3MU7Neztwrvc/hRoQsMMGchDjDO1xvu71w3f7p8mWr4/bIP2dNvfQ+7GXjJ7xHxyfG8TZVuTwtDVkQ9Fu2bKMZM+dakXbOxJYR4Wp0XI9gFH116vQZm+8WbAVHEeY/9uqO91R/L2/OksViMkgo2WFe71qM9XXrN1BEWAjrl0aOjqMlS5eTLTMtYRqnPW6rT52NV3uELPoVZm3TkmamMB/Tq4ezMYmFKmfxMIqx1CJkHcUC9bJHMs6dt5DfBxUrlqeYqHDCb3+54HmI9axZs9KKlatoRFBoCokMM4SsHrGYmhmyqLOQKNi9Zx/rq/7008+sJ4vsTHns1fnwA0p++JCiR4elWFx0lJDFcx3BUGiA22u7HL+25E2wUJqcnGylk20rBp+UkNUzlDS6p9F4UMcVAgoBhUBGR0ARshksAvDiXrZ8BY0cFcktHx7oR61bNSdtFouABT9KsS0safoszhr9pEkj01kletCePHWa+vQdQFmzZE0VPaTU6j7gghV1bGXM8XoOl6pbarVR3cdxBGT9OUXIOo7f074CH2HYLnnw0GHTJhepUUdhIJTetuJhq+nESVM5Q69M6VKELaggacqXL2vJeNLiI0gZVyNk0/scboaQlbfhf/5ZB/Ie4mX17hYEGLLA5GNC+5NJ9bHRFrMtzG8gECZPSWLCXasdaWYrLeJD3pq8e/de8hrkQ9AZhQFQRHgI67ii4Hkg0/BMbfykdoYsyBTUo1atGikWmx0d80aZb84QsiC3ps+YTWPjxzPxFR4aTNWqVbEsICHzMTgkzKGdGehn/4BgJmW12GvbLDIrkSUYEhTAJJv4G3Qr5TjBtYKgBFmqPWaLuHI2Xu0Rsrb6AvWbMnU6TZ4yPUVsORuTzuJhFF+pRcg6g4W9xRlIXwzw8uY4wKIcFhezZ8vGzQG+c+ctot2791BkxEiaOXseTZ8+24qQxRy8YuVqGhUaSW/nzm01L8iZyvLchWt27NhFEaNj6dKln0jWx8a/hweNouPHT9CA/h70Waf2Nr9V9DCXTbzkjH1tRjkyxDFnaoszhKwjGCJjH8WIjD5y5Bj17edF9+7dp149u5F796708ssv87VIqMGcmvzgAfkP87VaRNXDxIg8tVUXoVONfk0cF0slS7rx7W/cuMnvjyVLv0zR50bjQB1XCCgEFAIKgX8RUIRsBowER38M4vyAwJBUISmNfgw8y+5w5bo9S1zS07NB+MfGJVB0VJiV+7JRG0AyrVm7PsWHu9GHttF90/txkZ3h5lacWrb4NF00Bxln3323nV2Usf3+aRQQmavXrKMCBfLTB7VqWGXl2oqtp1Eve88QGUT37z+gxMQ40+PF3kfqs25Tep7D5aythLHRhEwkvXLz5i0KHhnOMQ7zJiyoIoMSH+0Bw0OoVEk38h/mQ2+8kcNyOfoai43QT0V2bf36dem17Nlp8+ZtVK1aZTp85BiTeDHR4VStahV67bXsHMPYBo+Mcz0N0GPHT1A/z0H8DGGOg//HnAHtQBBjcAGXnwfpgNdff423NYMInJA4lt58819SAgTusIAg2rx5KwWN8Kc2rVtY6g+CCCY9IIXkZ4nnRY6OZR1LuZ6CWMDzQObUq/chvfTSS5Z7vpz5ZcqW7VVTIStnqSH7tJ9HL27btm3bKTBgKGXK9AIN8w+irdu+T1F3PADO9SEjw0mrFysTljivQoVyVKlieTp16gzt2bufhgweQG3btHSIhIKeKLIcN23aykRv5887UZPGDSl37lzcp7du3aZNm7fQlKkz6Nq1X6h7t86Mj1iUR7Y/2pL55cwUNiqI3n+/DCFTd9nylRwPenUSizTaPkWbnIlXkWX4Ye1aTOhrpTlmzJzDdUH70OdvvvkmgcT9z3/e5gxQZAuCtIJMRccObbmPnYlJXOcMHkZBhRgfMNCHT7M31uX72BofjmJx5uw5TopAvwC72rVrsRla5coVOT5BXg/29uNdEBg7+BsMsGDYhZ1yYoEFY9nbx59efDETE6Ulihfn3RPA/OTJ04Q4BHmYJUtW+vyz9vx3sQAhYh2LMnv27uO56OUsWXhOa9umFXn2681z0PqvN/ACAwrGqlkTPoGb0Fb+7bffUlx76NAR6uMxgHLlymVl+idjLvrJVlx7eA5kmR+t5q5ZDMX8FRU9hiWDQAr7DR2SYrxj8WblytUUMiqC5x1IdDT4qB7HOTCqWaN6ijnfVgw6M5fiXjLRLOICBPGu3XsIWcabNm/lR8ZGR1CJEsUoe/Z/3yGqKAQUAgoBhYAxAoqQNcbouTtDEbL6XZqeP+afuyB1okEi4wgfoo4QTCLzB468IlNIPD6jE7LiR3iXLp3SDSHrROik2SX2YivNHmryxmK3Qr5333VovChC1iTAJk9DZioyrEFwJj9I5g/uny7/TPnzvUuNGjVkwkxbEFf4AF6xYhVd+ukyZzdCG7Vly0+pXt0PLdlT8nUgSMaOHc9kHAiW6tWqknv3LrxoMS5xEp06dZrKvFeacr31FpMrU6Ym0YPkZHr86DFdvXaNSbEWzZsxAQwCFPf76+FfnKGF7DeYKoHYAwGLrLddu/fSrFlzaf+Bg3xtpYoVmBzDs0cEj2Jnczwb90TZsXMX3bt7z9J+kCB+vkOY5BHYoD7Xr19n0hlZbSAuFy9dztfB9AaZnblz56bgIH+6f+++JVPXVlcUK/ZfChjmw0SoEXnwww8/sh4ttkCDkGjYoD4TUSAjQXSLOvzyy6+UO1cuCgwcyo+Njx9Pj//5h/tW4Ojp0ZsaNqzPx7Uazq+++grVq1eHOnVoS25uJQzrpdc2vAvxLOjhb936HV24+APLkqDeyOJHNnyVKpWoXLn3ua7atiPrDSQyYuVh8kN69PgxlSv7PnXs0MaqTiD6YZwGYhdxC0krlHZtW1vFrdl4RYZvQsIES9yJ+xUqWIAJJyx4oYCImjdvEc2Zt4D/jdjCOClUqKAlAxt6oYhHyMigfY7GpDzuzOJhNOQh27V+/Td04eJFzkhHERJiIETF+NHeB5nv8xYs4vEm5geMjxGBfkxCO4IFcAD5N2nyNCZdgVPH9m3p448/smx5h044dPMh+YG4wTkYpy2aN7Wcg0WKNWu/5qzkW7du0XtlSlOXLp9R5UoVaMHCJTRmbCJnxsNM75MmHzPJKPcbFjHRBpDCWDzdsuU7XvzBs5A5imtef/11ihuTQPv2H+SxbUvL1xbuIhP2ypWrLFcgSwlhMQSJJnnz5mHTL3mXIDJzYfz1+x9/WOY4xHD9enW4PSD3z507z/iJOQnjaUTgMIvsgRkM0a9i/kIbxPxQongxXujJkeN1S9MwpjFHJ02fTTt37eZs2Qrly1Lbtq1szvkyLtr3jCNzKYhzFBifQbYIi0VY8KtTpza5d+vC8zvmxrv37lFJt+JUIH9+9lswI7ViNGbUcYWAQkAhkBEQUIRsRuhlTRsVIavf6YqQTb+DAT9WhXt2oYIFTRNM8hY7fCArQvZ/MQCiJSwsijM/lVyD42PDKLYcv2PqXYG6zZu/iJCZ46j0gCJkU68f1J3SDgG8E3jXw8gIyp49G2f3gfAAwSQX6KwmxMcwUamKQkAh4HoIiN0DNWpWo0Fenq5XQVUjhYBCQCGgEFAIPAECipB9AvDS66VPSshiNfzAwcOELT+bt2wjuDlDrww6s9AZEqvuPdy/4BVl2cnYHukJkuDs2fO0cPFS2rlzN2fd4L7du3VhTUNkOWDFG1kxyKTYuWsPnxMXE8HZNvMWLKYdO3bSo0ePqUrliuTjM8imqQXugwwxbEf7448/edskVvOhfZXphUwp5Bmwmo9tdGJbDlbLsZ0OGT/58r1rNxSQZXn48FEaN34SDR7Yn+4/eMDb6i9dupRCF4tX1SUckbnTu5e7xREaz8XW1CNHj9P27TsoT948NGRQf3Y9X7xkOW87xTY+mBl17tzJov+FCqLNuD+yEN56601q1ao5xcTEcx9iO2fAMF/L9lFkhCDLAXrD+IBFJlEP966cySC0q3BPZDzguevWfUPJD5MJ25//zYSyzqTBuSITaNbsebzSjmwdbNHq1LE91wdFL7ZqVK/G2TqrVq+1tA8x0b5da64LsnSQcYXto8ge0RZbZCKyIAKHj2S9Ub0CPcUyZUpRUEgYrV37NZOStT+oZYULsjl8vQfZzLAy6k+950JL0svLh/uxV6/uVCB/Ps4eQQZY008as94Yxt6QQQPonTz/oWXLVlCHDm15yzn6CjhhGxvGWpEihaht65bUrFkTzkwTBWTFnj37CNsdkdH1199/07t581gy7PC8iNExKcgLXG+PwEP/IYMMMbp7z176ouvnbBAydeoMy9yALb/9Pfvwlrtjx06w/hjIdGx9/OijepytAp0yuZiZG+D6jHng/PkLdPDgYXrvvTIpsgtFlsn8hUto//6DnFn4z+PHnOmBrcHIlpGL0djF+MfHImQS0Ce///47+XgP5O2g9mIL2YSHjxyldm1aUceObenK1Wu0Zs163uKJgpi78dsN1oSD+zn6VWTU2ZpsEGsYsxjP2V59lecZZF191rEdFS1axJIFh7nTa6CPw30rnmuPkMUcA+wXLV5G+/Yf4EuqVq1MPXt0o6JFCvO/n9Ucnl7f16rejiOA99KkyUmEbdX+ft6cDSr/DsE8gHclTIkw/2u1cx1/orpCIaAQSCsEBCHbs2c3zkxXRSGgEFAIKAQUAs8TAoqQfZ5602RbUoOQXb1mvWXLU62a1Qm6VDly/KtZB7dfEGPQawNZi49xsR3IFiGL7UMQpgeR4zXAgwnAXbv2UFhEFN8zfkw0VapUgT/mjx49zluGsFUQxE2evO8wqQSCB8TN1998y2SDLadYPCNxwmRq3KgBb7PEh9p2mApExPA2TLhDyyYlQn8P26eCgvyZ5Pz1+nUKDgmnYsWK2l2xx5YkmdiCLh7Mw0D0gORFds748WP4mdCd8g8M5i1cMD1AwXYwbHMLGj6Mmjdvylpu2Ao6adI0OnrsOJV0K8E4Y2sfthBhizkIcRRs1QsNDeItiVryEX127/59wlYubDcUGIOYPX/hInl7D6PKVSpRv769OLvoyxWreGsiSPY+vd25P8V2bGzdihodyrpWyKqMixtH2u3/ws0dhHtIcAATRKfPnCUf3wDWtsP1qCcIPTm2ypZ9j65evcYGQ6VKlaQjR44yeYeiJVqdzdwzayCC+EKcFyyQn12soakG7EAsTxwfz1p7cjHTn3rbZKEVh/ieO28Bb2vElsZmzT6hZk0bU4Xy5ZhkWLx4GeNgId8/70Tffb+dtyTDFAP9+Osv11lLEIQDNA/lcYi4DBkVTqMjRlHNmtVJZJNNnTaTxsZFMZHrjFyDtv8QZz9e+omqV6ti0aEDZhi3GJ/YzsxaaA8f0qpVa7i9IP3l7YVm5wYQLNA5xCICxoBsDoJ+wdwxZ+4CGj9hCpO+2HoNQh8kLjTzUHdsE4RmHvrFzNiNiQmnrVu+p2VfruQxpiWrbcUWFq5mzZrHC0souK516xbcxyhYYFmwYDETvRjHvXu7c9/rFfQdCHhsGWzVsjl59O3J20qBMzQ5QRRjTu38eUerbZnOjhdb1wmtyEd//80agLly5+KFDJgWYbFrXHwMb1F/FnO4yVejOu05QQDvWJj7QdZA1qLVNg+LW+vXbUgVffznBDrVDIWASyEAI0AYC9+8eZPHsyw74FIVVZVRCCgEFAIKAYWAkwgoQtZJ4NLzZU9KyKLtMlkDYsPDo5clqw0EzPD/zzzUklV6hKzsNgy379of1GR4ZSMNLbkCsqtHr35MViGDFAQmSAiUkydPkWf/IUya6ontg/QcGTKcataoZtWNcBf3HRqYgpAVhhVaAhAffciyA9lhr4AY8fAcRGfPnmNSOSIshIkgaGNB86zbF52ZGIW7bfESxay2zYvMAJAdsrOpIHpAyOJH6nvvlWZiWfx4RRYsykCvfpxhLLKLhfkJ+iVqdBhnEiObDRm8vr6DCEYnMH8BQRYTFc6EH4owlIDpgnBYFhqUcOOVt5GB4FqwcDE79HIG4v+7SYNkBLGOjDlRhHmH7LqLNiBzCSQTMoSRcVi6VElLG2Ji4zlbWWuQ4izBZJaQrVqlEg0fPowJWRT0K/oMOICohr6ZIFiF9qrZ/tTGDzADOToucSKT0RgXb7/9v6xRGDN49h/MGdfInBQuvMighdGPWAARsSsThaIvkYEpa+2C+IwcHcdZrc4Sstq5Qev0LY/Nxo0acowgO1qQijDwQGwK4x5H5wacL4yItHPGV6vWUlBwKGvh+g0dbJXpDZyQNQr9RrH4I/rYaOwCazEfmSVkcW9hOAIiGTiIRRh5bEDDLzYm0kpLThsrwk0eupAY07LunMAbCzYhwYH0abMmlsudHS9614nFmY2bNluZLslGNNr582nO4en5fa3q7jgCwhFcfq9o7yLmbywMeQ/xcsg4y/EaqSsUAgoBRxFAMgJ2gn3a7BNq1OhfczFVFAIKAYWAQkAh8LwhoAjZ561HTbQntQlZvS3hIIwGDvLlbYFdOneyiObrEbLIihs5KpxAmISHBVOzpv8jDYRTspZcsUcmyISeXDdkzXr7+rMJglYrFLAJ91GtZIEg7EAgwSxErNCD8AUhi4w+e+L12ILu6TmYs+GQCYr7yEUm32JjIqy2ZMnEt2xoYI9ElJ2bYZoAfTyxBVzgCVIqMMA3hfmLIKX1zBPEtcg4gsEGSNxu7n1YVgKZguIZIGE2bNhIDRrUZ2dcQTxhO3hsdLiVY7LoRxCAcNxGJp1RZqYt8stZgsksIasX5zDjgZs4DAxETDnTn3rDFsQ2nMVBpo1LiCVkm4qCfoJUgSDrIFMAMhOE24jh/rxQgaKHiYjH8xcu8PXywgSyb7G1HAsFRv1ga6qRr9OOW3sEnewyL7YQOzM36M0ZyHIf4u3Hcgryoo9og1wvOUPXaOyK623Fnr3YEoYjs+fMJ5D9MvEqDEeweAFZD1sFRGhoWBQ7jOuRuvKilnYucHa86F0HfJGRiKz9pGkTLNm89mLoac7hJl6L6pTnCAGxIwO/KT75pBHLdvz3v0WZdL116za7uU9NmskLfhg32PWiikJAIaAQUAgoBBQCCgGFgELgaSOgCNmnjbgLPO9pELIgpSBBMC1pJlWvXtVCxNmSLMB2X2zhd3MrbkUSOkPI2iIBRNaMHnGBbrFVt+PHT1KvPp68DRpbwT369GKpAlmTzl63yqSOnlYddHCH+Pizbi629Mofh5CKLjITAAAgAElEQVR+EI68Mtlmj+gRRFzP3p5MzE2ZnMhbolFs4YljkEMIj4hmvVYQo2/mzGlpFvRLhRwCCFgQhHfv3qX+XkN4yzc+bPt59KaKFcqlyDQSuAuHZxDeooBshHsuZBcEkWNEBNoicpwlmJ6EkNW71pn+1IsfmWyTFzX0yDo8E/1QpGhh1pK1RxSin2HmtHDRUs6A7tO7BzsaZ8+e3aoaRv1gK+btEbL27mlrnDg6N+jF+IGDh8i9hwe3F3IkkArRFmRwY86Cuc/E8WNZlsJo7NrDGceMxinkBPp4DGCpBpl0R9Z1yMhwih4dZtdsCAteffsN5LGp3Q0g6ibGnzzGxByBBZXUMPXCfA85kkePHxEcosXc6Cwhm9pzuAu8dlUVnjICkC/C+IKuMhYKxHsG71hIqCDrzpH3+FOuvnqcQkAhoBBQCCgEFAIKAYVABkBAEbIZoJO1TXwahCyeqbdd2p6pF67Bhz3MeXZs38XmRDAPAynpSIas3se8vJXZlsmTrbohywxkDTIhhWmULZMrvXAyInXwoejhOZAe3E82rWVnRPToZRuibvYIWZlINGNyAkyhdYnsZhBKKNCRhVYlDJKEhIQgurR9aIbQ0+srVydknelPW1gILUQQ5CAJQRaCZIAuMSQl9JzBQdgie3nt+m9o06YtvJCgJd2ETjCywlFA3H/SpBHrzAqTOlchZAU2ZucGvRgX40WrDy3jLohL/E3Ev9HYFdc7kyGLawW5/u3Gzax1icxzEKeQq7hz545lZ4Gt+DAzlyMzv1dvT5YdkceTswsYRteBCIPuM7Kt4XIPAz8URzSfU3sOz4CvedVkhYBCQCGgEFAIKAQUAgoBhYBCwMURUISsi3dQWlTPzEe8/FycHxAYYkUWmiFrxHPq1v2QdVOxfd0W6Slc35GhhtK162dUtUplmj5zNk2fPvuJCVlbW//ldtoji4U7+6QpSbRt23YLMQuNOmjIQivVVjEidcRzkYVqK3tPe28jQlY88/LPP1tpOtojZOV62sq202sj3N1BuoJ8EcRs/Xp12AAN2ZrimdAmhZmSnpGVfF+j2HJ1QtaZ/rQZO7duUX8vbyZYoRUMohsaqTDQ69njCyssYUgH8wtkWmObOwzrfr5yldx79NXNgoS0x5KlX7LRlTB2A2EJWQ2YqRn1g606p3aGrKNzgz1C9s03c1qNB+08h4xROZPUaOw+KSGL64VMCDJyQbrDRG+w9zDy6u9B5cq9b/cVIM/lelIMuFjEI+JDloQxIlZtPdjWdVi4AqmdOH4yFSpYgDVxS5QoTqOj49jc60kJ2Sedw9PiXaruqRBQCCgEFAIKAYWAQkAhoBBQCCgEnEVAEbLOIpeOrxNmTDCKChrhb9eFGM2EgRIcx7GlVhjGmCFrRIasbHhky9Rr5crVFDIqgrp2+YxdwmF6hZJakgXydnyti7voSqPsXXEem4VNm8lkFjILJ01IsEucGJE68nFbpIqjhKzIkM2SNQu7m+f8f/kBe4Ss3Ke2ZB3shf2ff/7J20MnT0liYlbo5QryWCbm7d3HKLZcnZB1pj9t4SHr0QK/vr3dWTMU47Z48f9aLhOazZCZAO7IVEYxQ7qBSNu+YxeNjoojyAMIfWFkOgaFhOmSaWb7T5sV7ahkAdrv6NxgT7IAGe5anWbRFoHV05QswLMxn8AcDtIoIN2RoYwxMypkuKGjtCxZoKf7jPuLeQ3PkfVdzcSGXj/rXYcYmjQ5iSZNnkYjhvtR61YtWLYgNSULUnMOT8evb1V1hYBCQCGgEFAIKAQUAgoBhYBC4DlBQBGyz0lHOtKMW1LWHTRRw0YFpdCPFPcTZjjIdEJ2o3BvNyLNBJE0a/Zcmjg+nt5//18NUz3SU9QHOojCXV08P7UIWdwPxDJIJ2Tqas2MbNUNf4fTa9GihenD2rUsMIOAiImN53vakkAQJxsRsrLxjmwOJfcpyLHk5GSLDIBRhqzQpsQW9O7dulgyKe0RsjJGcJ7GlnhobsoF/Yq+R0bwhg2b6MaNG9SxYzvLKTgOUjYiMsaS1SwWAFB/ONjDqEhbQOC+9NKLHF9GseXqhKwz/Wlv/Apzr7v37rKBWp48echv6GDLooWs16wl0vWwAuk6d/4iGuDZx2rcnzx5ijz7D2EyNzExjl7JmvWZE7LOzA22TL18hwbQjp27LYSzWPQR2Iv5QTa8Mxq74lpnJQtwvUy6v1emNEFruU6d2nbNvMRzoTMcOTqOlixdnsIYTJwjFsa0xmGpSciKeR11x6LS22/n5senJiH7JHO4I+9Hda5CQCGgEFAIKAQUAgoBhYBCQCGgEHgaCChC9mmg7ILPgPtwUHAob72HqU+f3u4pzJjwsT9l6nRa//W3NHZMlJURjvyhje3RfkOHWF0vMvYaN2podW89Qlb87UHyAytCFtuohwUEcZbfk2rIogvkrbvYHoztu8LsCm1Fxmvk6FjS6kyC4Ll3916KNsL8CsY7RlmtZkidI0eOUd9+XnTv3n3q1bMbuXfvaiHc/rx7l82Gkh88IP9hvpyVKwhZaNlOSBxjyYhEO6FLGRYeRVeuXuNsydy5clki0IiQBSmObD30X4sWzawcqIHR3HmLaPfuPRQZMZK2bP2ONm7cQhHhIfTaa69ZnrF7917q0aufxfVdJo1gpjQ6MtSS3Qkyav/+gzQqLJKzPiuUL/fEhKxbieJWpJDR8LOXwWtEDtsixh3tT3t1lM29sJigzci2ldksxi+0j2UNWYwDn6H+FBIcSGVKl7I8Ghnz0DJ+++23WWLkxRczWQhZRzKmU1OywJm5wVaMIy4He/tR1ixZKXFcLJUs6WZpOxaeQNieO3fB6piZsYubGBGyRtnhgnRHFquQLtDTB9aLEzHXQrs4fmw01f6gpuU0MfYQp9pjqUnIintpxx7aBcyRyfukkgVPMocbzQHquEJAIeCaCEDb/vTps7R5yzbau3c/RUeF8RypSsZBALsjDh0+QsuWr6T8+fJRP49ez7zx+J29b/9BmjdvITVt2piaNW3yzOvkChUALvitNXP2PN59qXBxhV5RdVAIKARcHQFFyLp6D6VR/ZDFB+3I+IQJTMriI759+zZUsmQJfuLBg4dp1qx59NtvN5hwq1ChnFVNZNIFmosgdD/r1J632B47doKJTWTFYhst/iaKyJZEdprQS8VWdx/fAIKBEYijDh3a0KVLl2nT5i1UIH9+guEN/l63bm3WtqxcqSK/8EH66ZFv+AE/zD+Itm773kIK4vlaEyrUu0b1qvzjHllkwOH27dtMLspartBHhTYnthO3bNGMiWdBFmd79VUKCw22SDnodZdssJUwNppAzmiLvDUb9UCWYoOP6nFW7PqvN1DNGtXZ8OeNN3LwpYIIxP+j73x9B1OB/PnYEG3y5CQ6efI0E86FChW0PErO3NQj0cWJgriCGRQy3hp93ICyZMlCG77dRHneeYfjASZTwgQJBHKvnt35HJDHYWFRdO7ceSbxcR4K6uU7NJCJK4G7m1tx/kGLc0NHjuCsQOjLQtt0RFAot1uPCNy8eSsNGOiTou9lKY5OHdtR7dq12NSqcuWK3AZbRWQQol6Qy0A2+FdfrWENTGRGi1jSk/cQpDzuD8JJGJk52p9Gw1yYe9X58AMKCw1KsZV9xsw5rC2LjGa0/c033+QY+c9/3mbMEUcg+VE/xEt/ryF8DrLj8+bNQ8jAXrFyNUVFx9GokSM49uR4wRjBRxBiExrKgQFDbcY8zKOwkIJ+0uoGy8e0eMrjRGgYOzM32CJk0SeIqdCw0VS0SBEaNWoEFSyQn+MN43v5lyut4hB9Ymbs4jwRQ6VLl6QJiWMJWrXy3/ViS9aHlRctunTuZGjmpY2XAwcOcZxmfjkz9ynmXnzE4gMWcTFk8ADWHxY7HHC9GEfaOhvFol5br1y5yjEFAhbxhQ9U6B4fP3GSxztiEPMeFgCwKwMLM09zDjdqkzr+fCEgFlJ++PFHNj7EQud7ZUrxO1z+PaJttXiv4r2H6zK9kInnvGLFitLwQL8UWvGYU7AQgnkFc/TZs+fYRBHvvXfz5qGKFSvwbwyMscyZM/Pj8M7A+VjkFQXvzYsXf+B/4toiRQpT29YtqEaNavxeRcG8Nnv2fCpcuBC99OKLPL6jo8OtFsq17ZHlSnBd1v+/F67FwmiRIoVcvuOB1ZSpMxhbe6aMrtwQzM9Dhw3nWMBvGnsx6MrteBZ1w44eSCdh15eewe+zqBOMMgOHj7SMWaNdcs+ijs/imbKmPZ6vcHkWvaCeqRBQCKRHBBQhmx57LZXqLD4mVq1ey9mO+JjGDx58jGDrbJMmjahe3dq6cgYyIVu9elXOyoQGIkqF8mXJ3f0Lqla1MusIomBL+rjEiYTMQTwDHyAgTmE8NKC/B924eYPGjh3PJGzevHmpYYP61LFDW7p79y75DRtBZ86epXp165C7e1eaOXMuwaDmr4d/We5TqWIFJonwQfX99zv4AwzP+enyz/wxNCLQjwoUyM+k7KlTpylp+mzauWs31w1t7dChLRUuVJDCIqI5CwNEFoypULdHj/5m4vDLL7/i5z5+9JiyvpKVSSuQHIKE03YL2pw4fhIdO36Ckh8kW+qTP9+71KhRQ+rerbPVJdq6oQ3Asm3bVlSv7oeWjFlcJD4cQWzkyZuHDh8+wh+CIM7atW2Vol7QAF68dLnlI/DqtWtMPJcoXkyXXINRV9KM2bRlyzYm5UuVcqMWzZtRi+ZNLe0VWQurVq2j02fOWNryQa2a3HdvvfWmVfuEidTKr1ZzrIE8RP/jXOhmosj1hMkZPnZz585NfXq5Ewjc2DEJdOvmbcby5q1bfE27tq0ZSxCI8xcsZh1LYIE6d2zflj7++CObfYTrEbsTJ02jBQsX06NHjxnzzp078Qfg7j37GDPU5ZdffuVs48DAofzc+Pjx9Piff7hvBZ6eHr2pYcP6fNyR/jQa0sjg9BkaQG1atbDcX74GhOu8eYtozrwF/GeMB2ACQh7Z1diODzwQzxiXwBUmbNjCDzIQMY1zcY2bWwmLxMUPP/zIBCZwwLyAcYmFl6JFi+ias82eM5/Wr99gqRowy/FGDgoO8qd9+w7S1m3f8bgVeOI+vt6DCDGBcYJj6FsQ+FgEGhE4jCDVYGZuGDiwH3+wG2WBI7Yhq7Fjxy5LPUF8yHFoduziYzE6Ziz9/scfXHdtTNqKLXyYayUT8ME5aMhQGhM72tDMSy9ebty4yWQP5tCHyQ/p0ePHVK7s+9SxQxurPj146DCNGZPIfYB+f5CcTHdu3+E5DwS6iF/tMxCDyLzHYpTe+Dtx4hTFJ4ynAwcPM9HzSZNGPA9hrGMx5s+7f1LzT5tSh/ZtaeKkqU91DseuAlUyHgLIOMcC5eIly7nxnzZrYkjK4jyQo0N8/KlokcJsTpk9W7YU4GEeiY4dS5s2beVFCCzglSlTit+rWHjC+2PGrDl8HPE3bcoEq3EtFkRw4xlJk6hSpQr8Ltq5aw8vomBuwW8TeWEV8/yatV9TbFy85X2v3b2k18t490ZFj6EdO3ZTfHw0L2ampyIWW7G7AYvl6YFIlvHF70DsVJH1ydMT/s+6rvLisHa33LOqm7y4rIjH//UCflticRi/MxQuzyo61XMVAgqB9IaAImTTW4+5SH2NtnK7SDWf22oYacg+tw1XDVMIGCBgRMi6KoDIsDNr5uWqbVD1Ugi4GgKyaR7qZkuiSa63+H2DxStoSmuLyEjHIoO/nw81btzQsvgsnyub3Ymsf3FcziYThKw4hl0j/TwH86KFVucf9wRhi8UvFBC5WmkivT7A3LJr914KCQpIkenran2mrY9Zw1VXbcft23do9Zp1nBTwQa0aVouZ2HGAxdH02C9PE29Xe6+nt28gQWojsUFvTkutvkxvuKRWu9V9FAIKAYXAkyCgCNknQS8DX6teus+28xUh+2zxV093XQTEhxvkUmBqlx6K0AmuXr0KQXdbFYWAQiB1EJB/q4g7GpGy9ghZWbM5aPgwat68qe5uAfEsyK4EDA8hyM3IRIg9QlbOCITkR9K0CayvLoosWWSWlFWEbOrEU2reRUjVYBeIImTtI6sI2SeLPOEP0aVLJ0XIPhmU6mqFgEJAIZDqCChCNtUhzRg3VITss+1nRcg+W/zV010TAchohEdE89Z9I7M9V2oBPpagu43t0W/nzu1KVVN1UQikawTEbxU0ArJKMJgDyWmPTLVFyApyFTIEkB2JGh1mVz9eJlD/+utvlhMSxR4hi3Nk0lW79RfHoPn96iuvsHYtipEcgyJkXSuMhW77qNBIlolRhKwiZNMqQoW3A7K001pGQH0bplUvqvsqBBQCzzMCipB9nns3DdumXrppCK6JWytC1gRI6pQMh8CtW7eov5c3m9eALBHmWq4IxPkLF2n//oPU4KO6tG79Bvrzz7vUs8cXdrPtXLEdqk5PjgC2qO/dd4COHTtOZ8+ep9GRo9hQbsrU6azJi1KlckUa5ufNJnyr16xnXWjolEKLu3u3LtS+XesUusS4jvXAp89iE0Zoa0ObuXcvdyuNd5yHdzqM2MaNn0SDB/an+w8eUGxcAl26dIm1p6EdLUzhoEkKQnDVqrWsQYxrYSoJLXZZHxk6qFgguX3nDmHRoVatGlbEE3S2QXKeP3+R1q77mvWFZX3QU6fPUFLSLDp95iy9mCkTZcuejbWJZS1zI/RlchUa04O9/RgHe6SsLUJWmCtCQ1nPcNKoLvJxRwjZ2JgI1u8WRZCr0CwfERzKpnlGpKwjhCzmUcQddK03b9lGvXt1p/LlylrFETTJe7h/wVr7witA1A9kI+J44eKltHPnbvYLwPWI0/Lly1rNcTgGKQV4A4SEBBK0qOE3IDD+uOFHdPHij9TXw4tvL2vIImty48YtbCr6ccP6tHXr95T77Vz8LFtl+ow59O23m9h/AFrBWrkILOpBN3/7jl0EHLDLAhnLp06dIZg5QeMXdY6LiWB97HkLFtOOHTtZfx5j1MdnkMVoDThcvXqNEMfA8vfffycf74F08+YtNoWCzqZeEXWC1AHG+abNW/k0ZNR+WLuWld65Ucyh7jDpXbR4Ge3b/2+cVK1amdsFjWS5mOkLGK+iHjDbnTV7HvcX9OVhFNupY/sU3gH26udI3WxlyEJXGRrR69Z9Q8kPk+n+/Qesoa/VTkc9hK7//IVL+N2bNWtW+ufxYzaUhd455lazxcw3kNCrxxiCATDmVJjMftaxnU0dfjFnQ+d+46YtrPdvS7/fDH7wZYgYHcMxrS0wS05MjKOcb7zBxq4Yh0lJM3nsv/hiJp5rESfC40F7PfCEf8Ke3fvo5ytX6eWXM7MBM2INJsBpTf6a7St1nkJAIaAQcHUEFCHr6j3kovXDDzfhPo8fmJ0/76iIhKfUV/gRNGfuAjYTwo/ziPAQNhJRRSGQkRHAuPhyxSr+mI8MH8kfna5aQEL5+AZwdhvMxM6eO8/Gg3BCVyXjIXD69FlauGgJZ3ZjEaFUSTeC9ikITJiobdy4mY0xQTRlzvwSPXiQTNWqVaZjx06wMR9KgL8vkyJy2b17L/kHBlOnju3YdAoFJC9IKTlDVPvR3qZ1C45NkA4ghWAeOX78GDbNg9Gff0AwE5qjRo2gggXyM0GD+8K4qG7dDyl4hD+3A4QsjOBg2AcStEmTjy2ELMityMhY/qAHWYB7y2QbDED79vOigV79qHWrFvz7AoSSn98IJqyhnWqmyOQqjCmBl+/QAK4PiA4s3IBExv1F0SNkjWQEzNRFPsceIYu5DDqxM2fN5Yx54FK8+H8tl8vkKvpnWECQhZQFeQqCUmsa6CghC9JfGGTWqlmdzpw9Rzly5OA6gMgEYYoYwPNA2giyHsZkMJJE/3kN8KBixf5Lu3btobCIKL42fky0pe+mT59NSTNmcV+8885/mEjbtXsPxxP+hudGR4XRr7/+pkvIgrCaP38R7dm7n5/zwQc1qGXzZmxQaasg9lesXMVtQBHkJ8ZXwrgJTLiK9gkDKfT90aPHaeq0GQTNV/RJnrzvsNEnzF1BZn39zbccxxUrlqeYqHBeKIHx06JFS2nZlyt5LMgEGJ5tb2EdJoqI09dff91iLIc5ITgknIoVK0qDvDwNQw7Eb/DIcHr099/k2a835cqdi9au/ZrGxo+nd9/NS+PiYyzvHLN9AfJ9dFQcE+4hwQFMLGLBBO+z3LlzmdIzRsUdqRvO1yNkheQDFrSgo4wYAtEeFzeOzUDlrGP0IX43j58whQYP6k+tWzXnMQJSHYs0IN9hDNzo4wamvmXsEbIYv+u/3sCGqK1aNiePvj3ZWBZzOcYqyHmMDXw3iXGDNorrsFsGczYWqDDfo89i4uL53Inj4+n998s4hJ8ReQxsENtYZAsJDqTKlSpwXSG1cv36b6RnHIj+w28tYAiz5VxvvcUxju8SjBEURcgaDlF1gkJAIaAQYAQUIasCwWEE8INWuKXjYuGk3vSTxuzSrkraIYCP2JiYeItDOn584kcp3JjxYzJHjtfT7uHqzgoBF0YAGXggfzw9+1CZ0qVcuKb/fnitWr2ORo4Kp5w5c9KokOFMIMukkEs3QFUu1REQxkUwcur2RWfq59GLsmTJwrGCbKmIyBgmwHx9BlnIBHxogxwBkQsiNCIshLJle5XrJjQDi5coZkVMIPO2n+cg/qBPHBdLJUu68fn4APfwHMRZtyA7cS98bMeNSWCCC3USJBFc7wUxIICQt/NDVzXQ39diHoX6hYwMtyJkxXXQZEX2Y6YXMlkIWUF+btnynRVJKwyt6tap7RQhCw1X4LkSxMOoCCYVQcrGxURaLeDoEbKyq7qWPHYmGOwRsuiLAV7eBJz19G615KrQtYUcA4qZa4zqLJM4IK88PHpZ5FR+vPQTDf//DE/gJ2IB2E6fMZsJP1kyRiazBckpng+yXsQjfkMGBPjSb9d/o7ixidSwQT3O0rOVIQvyF3M+FqShGf7qq//GvlFB7Ht4DmQJC22GrEyGa+uKBY4evfpRliwvc5Y5FjlAtKGcPHmKPPsP4YUUrYGbuM4RQhakFnDRklpYKEF2Jwg9e0WQlRs3baZJExOopFsJPl2OY+29jfqiSeOPacbMOUzegViXFz2RyYu5CJh4D/GyIhq19XSmbnqELI+PvgOoRYtmVgQ1SNYFCxdzFjuyYFG+WrWWgoJDWT/Vb+hgqwULYO010IdeffUVqwUDe/jaIzkxtr0G+fDvEK2siYiTm7duMfkJqRFRECcgh5Fp3Ke3uwVDgRfG/biEWM7EjhwdR2b71oiQxYLc0GHDacRwPyt9WRGDWmPB67/9Rr5DA6lc2feZ6JdJZbx3+vYbyNIwipA1monUcYWAQkAh8C8CipBVkaAQUAgoBBQCCgGFgELgGSIgE7JakkgQD1mzZLUiKFFd8dEskz0glaZOm8kZTNrt7vLHuWx8d+v2bfL0HMzbspFtpmcut279N/whriV/BWyiLiCOQRwgwxHFXiagaDfOExmych1BWrRs0cyyWHHg4CG+p2xyZYY4qVa1soVs0JKyBQsWYFJWZKHqEbIyPmlJyILQw6IrtvwiSw7EvJZo1Mt2lUlZ4D880I+lHYScgCMZssDTiMSRn9elcyfOOvz770e8yATyKzwsmJo1/R/ZZGvLuej/O7/foUkTEqhcufdTdKdejCAzGHIYBQrk080IthcTcl9qxxqus1VXQaJriVVcAxmPEUGhnBmpJaJsXWdvXIhjGIfBQf6WGEB8gJD9qH5dypw5s81mYvGk/4AhdPTYcStTOHv9atQXgmzD1v7Y6HCrnVmijZAcmZA4ljNwbRVn6qbXJ+KZ2DkQExNuWTAA6bxhw0Zq0KA+L1DheUO8/Wj3nn262vIySQ1cw0KDDMl9WzgKg070n56sibw4Ubp0SUqIj+F6Y3EhIDCEd8tMHD+W8ufPZwUfpDTu3btPr72Wnf7440+H+tZenwtsQLJq+02OhymTEznDG/WfOGkqrVq1LsW7yGgcPMPXq3q0QkAhoBBwaQQUIevS3aMqpxBQCCgEFAIKAYXA846APUJWj5ASeOiRPZAUGuLjz/qdkMHIni2bBT5khV64eJElEJCdNWK4P2f8GZFUOF+QbV90/ZwJOG1GN/QOkXmI+mIru2e/PvxcRwlZXINMPGzbR92gVdqmdUveBu5osaUHK7bpQmYBmICUFVtz9a6RMcXWaJDHkHJwtsgZslMnJ9IPP17ircnYoly9elWqV7cOFS5cUDdr3ha5igw7P/8RvHVeq5Gb2oQsSG1IE0xLmsn1FQQdti2DLHVzK26VhWhEyAJHWbJCxlUb/2+8kYNCRoWzhId227eZ/jCKdWcIWaOMyW7ufRySLED2bq8+nizdgAxFjz69WKpAq9drq73oH8gKPHr8iEoUL2a5zgwha6svoEM9xHsYZ5WDMERWuyjI+MT4R9wlTZtgd8HEmbrp9cmVK1epv9cQlh2ANnY/j95UsUK5FNm5WMRx7+HB84etcYusX8Qz2gVCFPOBvWILR2SGIkMU5LU2U1rcT+AoYyUW3apUrsSEvsi81quDo/jZ63MswPXq7clzYJHChbn/RBE6y/i3WGARc3zBggWtdmSIa4wWcsyMT3WOQkAhoBDIaAgoQjaj9bhqr0JAIaAQUAgoBBQCLoVAahKy4qP5wf1kmySXtvFGJJV8XLuVW9xLJi1lvVhnCFlkbAUGhlg0ckEU1K5dk/r0cic3txKm5T1sEbKoM0jZSZOTWCsVRUg1gPALCglj4zNscUZBhhoyMiG/gCJvyXcmkIxMvezd0x65KrY9azVyoZsK0x5ZV9PeM8wQK3rZ2eKeII3Qhzu276JVq9eyURBIH23s2FtsEPcS5zz+5zFLdsyZs4CqVKnEpL+9LFFb7TOKdVcgZLULBmgLdHJ7uHfl7FitRrC9vhTmYtDcXbN2PRtxoWgzeY36QoQze+AAACAASURBVJCWtsa/M+PAbN30+kSW/sGCEQoWS0DSw6RLkJpi/rGX2S5IUtxDL2ta2zZb48PMuBYkKDJzRR+I58vzphk8zeBnbyw7+lwhv2GrnmbmDTPtUucoBBQCCoGMhIAiZDNSb6u2KgQUAgoBhYBCQCHgcgikJiErE1hmMzmNSCr5OLbSgxiTtQMBqPwxLmffOkPI4n7CzX1a0izWtkVBdt6I4cPo44YfmepDe4QsbiBMqObNX8T3Ayk7MjiQEidMtiJkcUxINuD/xTZ9LQamKkXEJlzImjRLAMn3tUfIyoZCgpSFHAO0iVObkBVtkCUs8Pw9e/ZxtiFK166fUdUqlWn6zNkE46gnIWQfJD+gD2t/wAQv9D612r9msTeKdVcgZNEWYHnq1GmaNCWJtm3bzoQ2CnRaoSEr9FFttRukLgi3xPGTqVDBAnxdiRLFaXR0HGdjO0rIClxsZcibxR/nOVo3W32Ce12+/DPr2oJsFsRs/Xp12Awt5xtvWDL0YTQo6+nK9RWxbCbDVzvXyTjK49rWoo0814vMUzFHytnm9vB0BD97JKl4LszMjDJzUR+jeipC1pFRoM5VCCgEFAL/IqAIWRUJCgGFwFNDAKv5+PEMQ6Njx45TZMSodGlEhkwwOKNv3rKN9u7dz07QRlvcnhrIGfBBgriZv2AxG7Vgm3ZggK9pnUl7kKGv8ZGVNGM2derQjo2JVFEIpDYCqUnIyoST2UxOI5JKliywRRrIH+NPKlkg44v3xrFjJyh2TAIdOHCIqlapRLExkabeHUaELJ4jzKGgfYoC7dt79++zBqvIkMXfod8Jsy3MMZjv9bQe9eJi9Zp1dOXKNerVs5vlcFoRsniAnkYu9CpR0iJDFpIS0CNGEYZpXbt8xu7yIpMztSQLoE0MfV1kNaMPQGhB29KRYhTrrkLIym1is7BpM2nJ0i9ZxsOW3q64Rs7+hllT61YtWLbgSSQLBBlnS0PabB84Uzd7hKx4LowFYYA4eUoSE7NCC1tIFoDQ1mpqi2vFeExNyQJZo1vGRsz16FMh7yAyT6Eni0U0oWeth6mj+JmR03ArUZyz/t9+O7fdbhQZtbbqqQhZs6NAnacQUAgoBP6HgCJkVTSkewSg2eTrF0hv5MhBoaFBlDtXrnTfJrMNwMcp3FFrVK/KBgJmXYbN3j81z8MP5PiE8bTyq9Wsi6ZnjJGaz0vLe8G4Y8rUGZy1lRoGL2lZV6N7p/fxAzIF7s7QTezd253mzl3ImWxwXg70H8ofr84WuA8jU+7ixR/4Fs/KNVgQCD/8+CNr3MHc470ypSjA39fumBcf0LLmHz5KoUUI0x9thhWIHGx3R3zDzRvxjbEKg5Z38+ahihUr8FwDckdsFcYWbpx/7+49C8yy9hyuLVKkMLVt3YJq1KhGWbJk4fPwgT179nwmz1968UXeEh4dHW5Xl1P+kMV1Wf//Xrh2dGQowVAmvZbUJGRl4xhbW0tBciYnJ1u29RqRVMBVuHHbIoR+/fU6O8P/dPmyFWFkj8jR2yYNo5mEcRPI3b0rz6+iXLv2CxOiOG5Lb1Tb/2YIWVwjTKIwd4iiN96FWzvGEbKAjcagMPkBwYIMRVHSkpDFMxADIO8wN4rMSke2QxsRK8I4btbsuTRxfDy9/34ZunXrFvX38mb9TG0mYmoRsuj3d955m8LCo9g8TNb+NTv2jRYsXIGQnT5jDhUtWpg+rF3L0iz0aUxsPM2dt9DwXSTGFeZ+mWh7EkJW6Jxi3ogfE01Vq1ZOATl+57300ospsuflE52pm16fYD66ceMGdezYznJ7xCVI2YjIGEs2NuYL36EBLH+CBRYs1molH4Apxoqt47bmFW2mMcZ75Og4WrJ0uc2FIyH1IS8syXq4WODw7Nc7BYZYHP7rr795rurr4cW7Bcz0rb0+F3P2qdNnbMYU3q8oeOeLGLh58xZre2vraTRvmB2j6jyFgEJAIZCREFCEbEbq7ee0rdi+5h8QbMpM4HmDIHH8JIIpidlVfVdovz3dOVeon9k62HM+N3sPVzgvvY+fhYuWsusvPkzKlC7FHysgVcqXL0vI+njSYs89+0nv7ej1yKiZPDmJFi9ZzpeaIYRwHghlmDwVLVKYt3HKJk+iDshcj44dS5s2baXaH9Rk8qhMmVLspA2tO5CzM2bN4eMg5KZNmWDliL5581YaMNCHbyc0+ECW79y1h82ZYPbzXpnSnNFWqFBBPg8f9mvWfk2xcfFM/JolV9AnUdFjaMeO3RQfH50q/exoX6T2+alJyKJuR44co779vJi8R2ame/euFhIChDm2lCc/eED+w3xNmXrhnnImKeLDe4iXFWkgCNsO7dtYHZOzqhLHxVLJkm4M340bNzmbDcShyLgCqS4IM+hlIhtPFDEWf/jhR1PZXLjOLCGLc6F56js0kDPiUWy5pMtEZ7cvOlM/j16WhQY5LuRMVWQpytm2aU3Ioh5ajVxHMhtlYgX96Td0iFVfnzt/gQYO8qXGjRpSn97ufEzEMKQFZEIWRPqwgCDG9UkkC9AmQcTLGsPaecVobMpax3IcY5Fix45dFDE6lucrbV31DPTEs8xkIWoXoe0tVICAxCKXFncsgIWMDDfUMBZ11WY+wgBrsLcfYSHWUckCmWyEoR0WwUQmJ2J9//6DNCoskoJG+NvdneJM3fQIWeC3ceMWiggP4feUKCLbVB6/Qls5a5asJM9BuEYQtufOXUhxzFYs2etvMTawuBk/Nprfp6IIDFF3+Rjwmz5jNo2NH8/fMqg7dHCFJMqPl36iUaGR1K5NK4L0AuROzPatXFftnCY/F6Zn4aHBVK1aFYtGN9oSHBJm2R0k30tbT9zr0OEj5Oc3giVS5PjCeBoeNIqOHz9BA/p70Ged2tsl7Y3GsDquEFAIKASeJwQUIfs89WYGbYv4qIc7cZPGHz93L3kQf7FxCbwtHnpYcgH5hO2QBQrkpw9q1TBtdPIsQ8XeR82zrJejzzYywHD0fs/qfHvjB0QcPqS7fN6RtRVdreBDaoi3H92//4ASE+NSjA+z9RUZhXAGl0kTXO9qGR/ytmnUr0/vHhZCxOjjUTYpks9Fpv0w/yD68+6f5O/nQ40bN9R185YJHq2DtD2C6dy589TPczB/pMExPGxUEGXPnp2rgHuCsJ09Zz7/G3GGraZGOx0cdY03GwvP6jw580iLrTiGrC6tJqxY4ELW8oTEsfyxjqLdtg6zmwYf1WMSHBnNNWtUJ/9hPgQDKxQ5UyphbLQVESpjgsyo4JHh9N1321lHtnWr5pw5BQI4YHgIlSrpZnVfXIuMSWS24uMeWV3QKwRRvGv3Hqrz4Qe0afNWfkRsdASVKFGM6+7tG0DIGsN7TyysIMPNPyCIoGGJ/1544QXD7hJZtRUrlk9BIOtdLNqHBQZb5kWoH+oCky8QDSDaQB5XqFCe24eMVNQdurTLv1zJj0mIj+XsclHkBQx7eGvrKLIkQX4lxMewiZG9gvPnzF1A8QkTuG/MzpNa4gWkK0gU7MKBfETk6FjOisW2bLEzB1vGfXwDOLsemHTo0IYuXbpMmzZvoQL589O3Gzfz3+vWrU1ly75HlStVtGTcoQ1iUU3bHsQNMgJR5PiXCXRhyGaEhxgbgvzCvytUKMf12rN3H72WPTu9nCULx3fbNq04A/C117JzjAuiT297N0hezKFbt32fgsi3NUbF30FsQd4B+q5ffbWGF8P27ttPEyZO5Qzsli2a8e9aQWxne/VVCgsNtivZIWdcghBs2rQxHT58lI6fOMmEH+ZrEPRYxMScDIJVzDP2+kLGHPdBTOO9uW//QcI8HzpyBNWpU9vu2HS0boULFeQFOEgSyfq1YqEHC069enbnRREsNoWFRXFdxo6J4t0dos8x74WGjaaiRYrQqFEjqGCB/IRFHuCMcWqm7iI2xW8jjGMQ0G1at7AKW/FOzfxyZn7fYawg03TZ8pX8vhsyeIAV4YqLxW6f5V9+xfeCidsHH9Sgixd/pD179nLbe/boRr/88iv19xpCINfN9K2MHxY9sYCEOQq6xIEBQwnfTiLjXIyHShXL06lTZ2jP3v0p6nr+wkXy9h7G87moZ80a1ejEiZN04eIP/NsB7xMZF7Hwj/OzZXvVUHLDcGJXJygEFAIKgecIAUXIPkedqZry/CEgVq+RlWb2Q8rVUVCErKv30P/qJ7LssD3RFQlZ8QGZ7913n2h8CMKoS5dOLk/IykSJ6CkjUtZelqCczRM0fBg1b97U7sc0SBcQbyDSzGb8yVvo9UxTRKaYaI8ZUvZ5IWRB5ISGR9FPly5z8/GhDNIDJJFXfw825AERg78/SE6mO7fvUKNGDaj5p01pbMJ4+vOPP/kYiAhkX7Vr25q6d+tsISFgCpQ0fTbt3LWbSdAK5ctS27atqF7dDzljFluMsdPi2PETlPwgme/10+WfKX++d6lRo4aWe8mzFp4DEnXFilV06afLLH2RO9db1LLlp5b7amc5OLtDsgYf+CCBQdq4d+vCmW0gSe7eu0cl3YozcYcFgdt37tCGDZto06YtnD2Nkvvt3ExWYWEBH/32CrJ1YSSFsS2uBzkDcyMQ0VjEtFUE6QQSZZCXp83zENfQk/36m29ZS/zCxYuMpyzxUaVyRSpVys1CWmIr+vr131jOxc2RcV6kcGGqXLkiZ4/pyayA+AUB/MOPl1hWBEVIkXT/ogs1bFjfbj0nTU7i7E+zvyPkeQaawSCL0FYUxJC7+xe6/YBFl7FjxzMJmzdvXmrYoD517NCW7t69S37DRtCZs2epXt06LEcxc+ZcXqT56+FfHNvXr19n7ER7gOW4xIlM9osYx3jBwrvACdnS2CF19NhxxsO9W1cm0o0KFibmzVtEc+Yt4F0VWNCAWd1H9evSli3f0cxZc7nfcubMSbVr16T58xdb6oqxhnpUqliBCS3MRd9/v4PHlxg/uB+2dM+bt5B+x1bzh3/RzVu3uFpijALTiZOm0YKFi+nRo8eMa+fOnZjkxH1Acn755Vf83MePHlPWV7LyogoyJ1955RWjJpIYcwcOHmY5l0+aNOJrQeQhExwLcJhHOrRvy7tM7PWF/DCQmMgSh/wU7oXMSvQJ+jlfvncN64UTzNatVs0arBf8+J/HjAliP3fu3BQc5E8l3UpwRuaqVevo9Jkzlud+UKsm1+Wtt95MURfsBIGkAcaCKJDScaTumFvmLVjEfSr394hAP6t5BTsAkNGMsfAw+SE9evyYypV9nzp2aENubiV037Nibl2yZDmh32BeV71aVXLv3sXqGrP4gajGfItxgnl29559PE4wLrHAUrRoEa6HVocfz61Xrw516tBWt65oG3BEQggIYmRKY6Htk08a8ULU0qVfMrwg/LGogAXYuDEJHNPoQ1v6uqaCR52kEFAIKASeMwQUIfucdahqzvODgMjCgfZVoYIFTX9IuToCipB19R76t37yNlOxBd2Vao7tpfjhj8yZJ9EjFhk1+LDQ04x0tQxZUR/0BQgSbD0FyWmPTLVFyApyFQs+IAGiRoeZMkoCAQEtu3ZtW1lCwmgLtky6anHGsRUrV9Orr7zC2XUoRnIMzwsh60pjStVFISAQcLV5T/WMQkAhkP4REDsxatSsZnexK/23VLVAIaAQUAiYR0ARsuaxem7OxEf4t99upi9XrmI9H2QxNP2kMa/ayjpMIDyuX/+NV3ivXrtGnh69adbseSxWX7p0KXbrFVqAYrV02fIVbK6DrTbYwodsA614PrJKDh48TIsWL6N9+//VaoM5ALbiQOPQbAFhiUyWs2fP81as8xcu8NYamICAZMHf8N/Wbd/xdn5o6OGjf8XKVbw6j1XiVi2bsxGQnqairXqg/tjKc+ToMdZHRKZEXEwEZwrMW7CYduzYydkOyIzx8RmUwqQGuKLOCxcvpZ07d/P15cuVpe7durDuJVarsRV7RPAo3lIkDDnk+oQEB1DVKpUJQvyHDh2h33//nXy8B1q2AYtzkcmANq9atZYzUPCRVSB/PurQoS0TMKJvnkabRJ2cJWRhGIKMAbR385ZtBBdv4JY0fRZh6xqyoJDRgqyU+vXqpMigciTu0Ce7du/lDJ6QkECOF2TqoC+gwfVxw494G5m8jVIYCkHrDLpmyEz4uGF92rr1e8r9di6uq1FB5gUyc9BX0P3U6g6iDbdu3Sa4BiNrCNspkZ2mh02N6tV47GKrGEg7ZLEgxtq3a839bm/8TJ8+m5JmzLJklsn1FsYwiFNoma5b9w0lP0xm2QBkDNnL/jBqv9l4xdjzGujDc422OELOAu+I0TF27/NK1qwUFBJGwryj9ge1ODNEzHWIOV/vQZzRqN1CjbGOOEpKmsmx++KLmThLCXOd2UwibftkchVzHfQAEfv2SFlbhCzIz/4DhljiWjYdMuor7XFHCFmt07UgV/GOGREcatHwtEfKKkLW0R5S5ysEzCOgCFnzWKkzFQIKAXMICEK2Z89unKWrikJAIaAQUAgQKUI2g0UBdI38A4OpWdMm1Krlp7xNJSFxIrsnY6tqoL8vEzxaQhDk4guZMjGxAxIExNTgQf0JhhZCT6hylUrUr28vyp49G325YhVrEoEcE4YPgFrosz36+28mk3LlzsVEB4TssVVtXHwMu26bKdBjWrV6HS1btoLJUdntHoTstq3fs24atmFB8+ve/ftMSkEbCbpm0DNDO0Ds9e3T07T2LEixo0eP09RpMwgaYDAjyZP3Hd62g+1kIGGwhRE4QbcuJiqcn4uCLWowUwGZ5jXAg4nrXbv2UFhEFB/Xbg23RV5Cv2rRoqW07MuVFg077VZEsZUPRI3Qy0J/T5k6nY3AoB8WPMKfNQddoU1GfQ7ScfWa9bx9DQRUrZrV6czZc5Qjx78aiCAw0Z9oL/oUpJcwRHAk7mQyEnp0IBmhdQjsxHOha/jrr7/pErIbN22h+fMX8dZcoQHWsnkzy+KFvXZiHE6akmRpi5xJqN3qKjtma7GBPt/Vq9c47kuVKklHjhxlzUMUcU974wfn2XNdF8YU0GmD3idwwpiLixtHd+/d5cUazCOOFEfiVdzXWXJfrpcR8SAfx/hGzEF7DlpsG77dxJnEWNwRTuPi3hhTmCOwIBISHEiVK1Xgc7HdHwtd0LeDbp+jRSZXWzRvxv2KLHrEJuqBLFcstsjksB4hayQj4Gi97BGyIP+hm4fFBmHeJMxg8ByZXMX2YWEAhGMYy1jc0C7sKULW0R5S5ysEzCNgNC+av5M6UyGgEFAIkEWv9+bNmyxjILSnFTYKAYWAQiCjI6AI2QwUAUInMX+B/BQRFsLC6ii23OLxEQ0ziOiYsUxyDQ/0oxbNmzIJsfKrNZyNmuutt5gMSH740Ip4FIL3MEYQTqKCxNm4abOVA68sjq+3Zdioi4ThQ6YXMlkceHGNTAJAL27Y0CEErShoz+EYstwiImNYO0w2QzF6njguDB6g99a7lztr2wldr5MnT5Fn/yEEAx5h0CK7mcK8QjivysSII66+qIeogzYrEAQk+gV9qyWK5G3KMgkv3+9Ztske/vJHIsxkPDx6McGDAhfa4cNH0sFDh60IMmfiDnqK/TwH8QICsscDAnzpt+u/UdzYRGrYoB5nOdrKkBVO5Mg2lw1PzMaVcBKHAYXeeBAuyzIhi3vL1yFbExnTpUuVZGJOGMHMnbeQdb5wXxGrtsaPPUJWzBktWjSz2naGLHHo4SGL2BFC1tl4fdqEbNUqlWj48GFMyKIIwyDggcUn9LcgQoXjvDbLWRi5aM2tzMaHllzVmjeBlI2LieRdB6LoEbLyvCsvZpmth/Y8e4SsjJOe3q2WXBW6tlgARDFzjbP1VtcpBBQCKRFQhKyKCoWAQiC1EEBCwfbtO+jTZp+wBjoM2FRRCCgEFAIKgX8RUIRsBooEbHN27+FB75UpTeMSYi1agfbc4oXuH4iI2JjIFPqC69Z/w+YAegLt2LqNbEO4j8JEA4YH2B4L84WkaROoQvlyjP6T/vC3V39RBz23ZFtElNmQsEcG6ZFqMKgYOSqcvlq1lsLD/s1SFsVWPY0IJ1vHRb8gC1Ym38XzZHdfxAKyTVFcoU328DeKFZnI6dK5E2dx//nnXYfjTsTUnd/v2HSD1Ys7ZPfBeKVAgXy6WX1mYsuojWJMaglZo+tskfe2xo89QlbECWQYYmLCLaQ4SL4NGzZSgwb1LQs+ZtqcFvFq5rlm5h8jXGGIhIxzuT+ww2CItx9LqmCxRzg943lybE2ZnMj6t44UPXJVS8oiexekrMhC1btG7t+0JGSxKBUTE88LeTDNgcOzNjNGL9tVHsvygqAwc1IZso5EjTpXIeAYApDtGeYfRFu3fc+Le50/72jX7M+xu6uzFQIKAYWAQkAhoBBQCCgEFCGbwWIArrIwgcmbNw9vMRbFDCGrJX9wLbY8g3xCxh4Ihzdz5rTcE46owt0YpA1IP2RuQTv10eNHVKJ4MYvGpxHhYdRNzhKy9q4zeqYReWmrTXBKBmnn5lbcagtuahKyMvH7RdfPmZTUalvC5dTDcyCTQ9gS7NmvDzfZHiH7tNpkD3ujWAExBUmIaUkzCc7QsdHhrKvraNyZiQ3tOXCyDRkVzlqx+HgVcglmYkk+x6iNzhKytvrWGUL2ypWr1N9rCOsmIxu3n0dvqlihnFNtTqt4NYu7Ed5Gx/X6AxIqvXp7soQG3NNBKIoCaQfIa6BoF2bM1NmWHqyQSAA5jOeClBWyCHrXgHAZ4uPPOtZ4H0ycEO+UhIKos5whO3VyIrvBQ44mc+aXeCzCWb1w4YK6pI4tchWLCH7+I1j+RauRqwhZM9GizlEIOI4AstmgvQ8XeRTIMeV4IwfvFunerbPjN1RXKAQUAgoBhYBCQCGgEFAI6CKgMmQzaGCATAU5i6ylteu+5g9evSwpW+QPYJM/6B11YYfOKjQuobe5Zu16Nk1CcUayID0RsiLchKHSju272HQJhj8gURyVLNAj2eTMN73MYG3fyWS7M4RsarfJ3pA0Isdwrcj+1TN3Mht3jhCyWHzw9RlEc+YsoCpVKjHBnTlzZqdnFqM2ugIhi/iFfjMyvkGoooDUAxHdtk1LixyCGRDSKl7NPBvnGOFtdFyvP2AyN8R7mFXWrNn6GJ1ni5DFdSBlJ01OYp1llEqVKnCGPBYLYExWrWplatniUz4mL6jh37KMilEd9I4bmXrZu6c9chWkrDAukzVyYc4IwzRn9IqdaZ+6RiGgEFAIKAQUAgoBhYBCQCGgEFAIpCYCipBNTTTTwb2QnTlr9jxauGgptWvbkjMe/vmHeEs3CrKkhFs8/m2PkJWJFKGTagQBCAOQFYnjJ1OhggVYd7VEieI0OjrO4mIuCAOje4nj6YmQBZG1Z88+zuJE6dr1M6papTJNnzmb5R1Sm5DFFmGQhdpsTZlkgpP5iOH+BN1YZwjZ1G6TvX43IsdwrWiDLNfgaNw5Qsg+SH5AH9b+gIn1V199JYV+p9k4FucZtdEVCFlR18uXf2bjKiyqCGK2fr06FBTkTznfeMNU0+V5JDXj1dTD04iQFX2k1es1WyczY0AmV+XzhXHgvPmL+M8gZUcGB1LihMlWhCyOCakI/L+Q+HA2szutCFnML9BTDg0bbTEugxwDzBoVIZsaEaXuoRBQCCgEFAIKAYWAQkAhoBBQCDwLBBQh+yxQf0bPhJ4h9F6v/HyV4uOj2YEdxVnJApk4gokPyFV7Rc7egtFN61YtWLbAiIAygiu9ELKyzmPXLp+RR9+eFtmCtJIsENv2YTAlFxnzJ5EsSIs2mSGjsBXaVja1yJAVJkvIihVZg2bjzhFCFvWFJAeyzZGZiK3i2IruqDaoaLfReHAlQlbUGUZxMMmbPCWJidmo0aHUuFFDo6HLx2XJgtSMV1MPTyNCVpCTmGORefr22/8az6VGsZchK+4vjOWgV40Cjeh79++zKaO84AV91wFe3rxbAnE7cfxYyp8/n2E1V69ZR1euXKNePbtZzk0rQhYP0NPIhRkjisqQNewudYJCQCGgEFAIKAQUAgoBhYBCQCHggggoQtYFOyWtqiSIHG0WmrOELOoJ1/bRUXFUsWJ5iokKp1y53rKqPj6kQSDAcV240mPbqUxSGBFQRnikF0L21q1b1N/Lm7V1J01MoJJuJSxNS01CFjcVDu/Iep00IYHKlXvfCsZff71O/TwH0U+XL1sddzRDNi3aZK+/jWIF8TZ12kyaNXsuTRwfT++/X8ay4OBI3DlKyCKz/J133qaw8Cg2bZP1O43iV3vcaKHDFQhZxNeNGzeoY8d2luoDe5CyEZExKTK9jTBIi3g1eqY4bhRTRsf1+kOMr1Onz9hcOIBkAIqj8hZmCFncVxjMIQtWFL1FDMRrUHAoS6YgWz7A3zeF6ZaM5cOHDyk0LIoNw+RFuLQkZPF8LOgtWfolv29QVxQ9bXOz/a7OUwgoBBQCCgGFgEJAIaAQUAgoBBQCzxIBRcg+S/Sf8rMF6ScTssgeXLFyNY0KjWSndEckC1B9kIvIsIIjdosWzQiZstmzZeOW4cN97rxFtHv3HoqMGEnnz1+kbu59ODNXJmRhDASNwB9/vPRca8gKkg9b3GVC9tq1X2hYQBBvtbclWWAr084WgSpnyIE08R7iZSVbIAiwDu3bWB1zlJB9kjbpabwaDQmZHEPd/YYOsWqXcGZHdmaf3u58zFa2or24c4aQhdQHstADA0Nox87d9F6Z0pwpW6hQQaNmWR2XtT3r1fuQwkYFsTEZCM/jJ05SdMxYOnDgUAoyyog4fBJTL62+KEjIjRu3UER4CMnZ19D77NGrH88DRhnzcqPTIl7Ngm5EgBvhqkfIoq+mz5hNY+PH8yJVeGgwVatWxWJohTgNDgmjTh3acT86UswSsrin2BWBvkfR6xct0dnti87Uz6MXZcmSJUW15ExVZJvL2bZpTciiMlqNXFmWRLxzJk6axguF7t27AE6j6wAAIABJREFUUM8e3ZwymnOkP570XLTpzJmztP/AIc6yr1ypgsVk8Unv7ej1mHsOHT5Cy5avpPz58nEcPO8lPbUZ8+S+/Qdp3ryF1LRpY2rWtMnz3j1PtX0iFjB/FC9WLEPEf1oArOI0LVBV91QIKAQUAgqB5xUBRcg+rz2r0y4YaHn7+NOLL2aizzq1pxLFi9PKr1azAc/Jk6dZkw9bULNkyUqff9aes6REBuyHtWulIF/EI7SmK9BNxMc8Pi7zvPMOX/fuu3lJdmav/UFN/qA4fPgok0xw0MYHPT6wy5QuRSCi/lu0iKneOXnqNPXpO4C3/8tO4SAP4saMo5mz5pKeNuWx4yc4SxRFm7Fq5sGCfNIjS2F4Nsw/iLZu+95CgmBbt49vAH2/fSdvZ+/QoQ1dunSZNm3eQgXy56dvN27mv9etW5vKln2PKleqSKJtN2/e4jbUrl2LNm3aQpUrVyTgLLbnY/vuhMSx9OabOS1VxzXBI8Ppu++2s45s61bNORvvyJFjFDA8hEqVdCP/YT5s+CP3JQi1tGyTvTob4S6TY4gZkK6IZcTqsWMnKHJ0LGfFDujf15Ll50zcCdxRH5CRiEltAanW18OL/yzHnUyCCVMlGF45UgRhjkzAYsX+SzVrVKMTJ07Srdt3qETxYoQt4xhDyGZEnyMD/f79+zQiKJT1NvWIt82bt9KAgT4p+tbW+Ll79x4vFOC68uXK8mIBNGMv/XSZypV9j4b6Def5olfP7jze/7x7l8LCoujcufM0dkwUj3lHijPxKtqkF/9mnw1CLCp6DM1fsJgzm0FCAfdt27ZTYMBQypTpBctYDhrhT21at7C69dJlKyhkZDiPR2SgYj5F0coGVKhQjipVLE+nTp2hPXv305DBA9gAzVHNVizgYBEMuxK0Cy16bRa4AitbJn+YK7GIEB4RTZcu/cTzUA/3rlShQnlCZjnwwDiCLu3yL1fyYxLiY6lG9aqWR4q+4GNjo3kuN1OAf0xsPO3ff5AS4mPYHM5ewflz5i6g+IQJPIclJsZZ9IqxqNe330BeKIT0AiQY0KeuXDBulixZTrPnzGdzTVt9pNcGYIH327SkWTTMz5uaNW1sIf0dbTP6HcZvhw4d0TWYdPR+zpyfmu0x83xXaLNePRHHvn6B9EaOHBQaGkS5c+WiI0ePUeDwkXTx4g98iTMGqGYwyajniEVY/A5GcWQcZlTM9Nqt4tQaFfxmxSL6lq3f8cJs1aqVVbgoBBQCCgGFgELACgFFyGaggMDHzpq1X9OUqdMJW82Rwdely2eckYOtxmPGJjKJAoKlQIF8lJg4iR4kJ9PjR4/p5q1bjBSMuEDiFSiQ3wo5EDVJM2bTli3b+KOyVCk3atG8GWsWCoICF5w4cYriE8bTgYOH2TzskyaNmJRAtiL0bf+8+yc1/7Qp10EmCvW66c6d3yk8MpqwPTj5QTITQiBCmzT+mOrVrUMTJ02x1P/qtWucyYc6gZgEcYcf3n89/MvqugH9Pdjcyl7Bc/Wur1SxAhM4yJj7/vsddO/eff6w/enyzwTCaESgH72U+SUaO3Y8k7B58+alhg3qU8cObenu3bvkN2wEnTl7lus+cGA/ypsnD2eEgSiCNunvv//BuHZs35ZKlS5J48ZNpN//+IPbIPqnXdvW1L1bZ0v1kaW8afNWWrFiFRNpIO5y53qLWrb8lOrV/dCiYfs02uTu3pWSkmYRCCXgYqvO9rCXCVnojYL0gv4lSoXyZcnd/Qs2LoI2sVzMxl2H9m1p4qSplthA/F+/fp3HRfcvulDDhvVZ83Rc4kQmttEOOe5E/Pzww4/kHxBMR48dZ0LLvVtX/sAzW+Sxio9zbA/HuMBYOXvuPEVGxlLhwgU5hqpXr0K/Xb9Bi5cup3t379Hjfx7Tzz9fody5c1OfXu7k5lacYsck0K2bt61w/7TZJ/TjpUu640e048DBQ7w9/ezZc5zpifGDOuTOnYsz6VatWkenz5yxNOuDWjU5nt96602zTbU6z2y8Hjx0mMaMSeS2Yn5CP925fYf+85+36Yuun3M/OVLQXzCN2r1nH/cXxiWIfiwegKgUuP7yy69MjgQGDuXbx8ePp8f//MPzj5hjPD16W56P9mChBWMYcQrTt3r16lCnDm3Jza2EQ+QZSHqY/4FsxFyAgri0NSfL7ReLBFisGOTlaRMaxB3q+fU339LevfvpwsWLHO94zrt581DFihWoSuWKPA9hEQRl+ow5tH79N5Zz8TfMoUUKF+aFI1tzKsgwEMA//HiJ4xUF2INIFWPNVkVFpuyOHbusCFn8PWn6bJoxcw4h0xdZso4S3o7ETWqdKy8eOkIEYd6GISfGg2zO6Gy95MUJR+rh7PO016V2e8zU61m3Wa+OMIjE+wOLjknTJlCF8uX4NHmRTBGyZnrXsXMQf3gPYFHzWcS/Y7V13bNVnP6vb+RFQtmvwXV7T9VMIaAQUAgoBJ42AoqQfdqIq+cpBBQCTiNgtH3c6RurCxUCCgGFwDNEwJaOuFGVoFOMXRANG35EBTULpUbX6h13th7OPEvvmtRuj5l6Pes2a+uYnJzMi+eZM7/EC8xiUSGjvP+wayM2LoGio8Is2e9m+jE1znG1WEiNNuEeYuEBC7Sy1Exq3V++T0aJUzPYYbFt774DvIMLCSryLjYz16tzFAIKAYWAQuD5R0ARss9/H6sWKgSeGwTUD/3npitVQxQCCgEJAVchglylHk8zONJLmzPC+0/ob2/atNUq+/1pxUN6iQVH8RB+D126dFKErKPgqfMVAgoBhYBCQCGQhggoQjYNwVW3VggoBFIXgYzwQZq6iKm7KQQUAukBAVchglylHk+zz9JLm5/395/QsvYdGkCFChZUhGwqDQKh7w7t+achdfG8x2kqdYu6jUJAIaAQUAgoBBgBRciqQFAIKATSDQLqh3666SpVUYWAQsABBGRSsMvnnQhmcUuXfcma2zA66/x5R9ZvFprscISH9jr0nffu28/Ggx07tkvxROi7QyN+85ZtlO3VV+n+gwes7ftZx3ZUtGiRFDrGRuSko/fDVmkYWS5avIyu/3qdYDKX440c3KaSbsUpU6YXWTu4WdMmrCVs1J4bN24yNt9s+JbbD73i2h/Uos8/60Dlyr1v0Q9//PgxnT17nhYuXko7d+5mfXk2J+zWhcqXL2vVbqM263UjpBWgiX76zFl6MVMmypY9G2via3Xzca1ZzEBIQu8Z9Ybh6fkLF9j8D3ryKE/y/jODGzC7fv03xhea2NDDnjV7Hi1ZupxKly5FIUEBtGnzNvr2202snQ6DsRlJkwjmlaIgLuEjsH3HLvYq6Nmjm+XY7dt32CgWuvYo0NiGYSx0x6HxPyJ4FJspQptdWwSRCDmHxUuW07p131Dyw2S6f/8BQb+/Y4c2Dutyo57QSQfeL730IpsZom4LFy3V1ZBF/5w6dZrmL1zCJoTQ5P/n8WOqU6c2j828ef/tJ3sF4wHGjjC/2rlrD8dlXEwEx/K8BYtpx46d9OjRY9bq9vEZpGtu60g9oD0eMTqG+0Rb0F7ZFFE+jr6BTv6Ro8dp+/YdlCdvHhoyqD+tWr2O8Yc2KnTl27VtRZ07d6Ls2bJZLjeKU9QFOsnQ6oWZGvwk2rZuSc2aNWGDUIzHr7/+ltq1aUUdO7alK1ev0Zo169lEFAXmgzd+u0H+w3zp9u3b3DYj3XijZ+K+MCSFtAC05DGuY6PDecyhv2GmK3wcfL0HEUw6X3jhBbt9DY+Dc+cusHHxnj37qEWLZhzvrNV+4iQbKB44cIjHUmT4SJ7HYdIIzwPMax99VI/wrJezvEwLFy7hORTvA2E++nHDjyzzHeZOeBbAHHnz5m0s9/HKK1lp6rSZtO277zmm4LPQr19vngf16m52nkKjzcwVhQoVNBoO6rhCQCGgEFAIKEJWxYBCQCGQnhDAx8sw/yDauu178vEeyCSF0Y/i9NQ+VVeFgEIgYyIgSMFixf5Ld/+8S1myZmETONnEDcZdAf6+bKgGI7pZc+bTqlVr2HhNa0IE0gaEB0yKWrVsTh59ezKZiw/6YQFBTAZ4DfDgOVQ2PrNFTjpzP2G+BlPKPr17UJ/e7kxGLFu+kqKixzCBVb9eHTYJhGEciD9b7UFUgLzA/F+rVnUm+nLmzEk7du6i0NDRbBI5OmIUEzMgQhLG/Wu8iDYC01279lBYRBQHV/yYaCsS0VFCFvft28+LBnr1o9atWvA7aN/+A+TnN4JGR46y3NtRzEBmgvBatmwFE3YgYidOiGfCCsWI6LI1cszgBvd3mRAFIfhCpkxMvIHMAkk6eFB/+ucfohUrVzEZiyIIWcRgwrgJTDLiGM6XYxKGWch8ff311ykoyJ8JvF+vX6fgkHAqVqyoxWwQhFI39z5MjmrJQpCEkaPjmDiLGh3KpD7IrLi4cXT33l0mjEGSGhXEx4yZc+n8+Qvk5dWP8ud7l80tp06bwWQjinY8IW7nzF1A4ydMYRxgDvvyyy8zkTrY24/JZ5i6Nvq4gd3fJLjP0aPH+VkwjXw7d27Kk/cdgmFkg4/qMdEFU0VgXrFieYqJCmfiUxRn6uFM3ADrXbv30qRJ05joK+lWgk3mMM5guCvPSzWqV6XQ0CA2vLQXp2I8wNgW+Nar9yH9+st1Gh0Vx8aE/Tx68bjeuGkLzZo1j8cACmKhdesW1KxpY/43xsiCBYsJiyJ4du/e7hbjO23fm30m5sDTp8/SwkVLeEEiW7ZXmeBHjMDkM/tr2enbbzcTzCi149LmuDt4iBYsWMLGnhgPYlFBGwO4X/4C+Qjjv1LF8kzYw0z0/9i7Duiqiq29fxRFiggCPlBAQCAUkd5FQSkqSG8WWqghECAhpBdCCqSQhIQmHRHpIAgI0hUQpEkRQUARwfcAA0oLKO9f335vzpt7cu69597cwE2YWcu1JOecKd/smXvON3t/G89gfH/+eYOKFClMNWtWp7179zMumIspqYnUvFkTbh6ELPZVJLTEc9hXQSzDtpH0VKxXEL1hoUGMpXh3dnSfwlo2s1cgsaYqCgGFgEJAIWAfAeUhax8jdYdCQCHgBgggm/uOnbvo3t173Bt8wMDTqv07b9GA/urFzw2mSHVBIaAQcBIBQQrC+yk6Kpxq1arJH8y3b9+m6TNn04IFn/CHdmCAH3sU4ho+pJMmT2GvKj2BBGLLZ/RY9pydNDGaihZ9WuvZ99+fJO8RvkyuREaEEIheUayRk87Uh2cGDfFmL7/0tMlUqlRJbgYf9L5+AXTg4GELUsHWeH48c5ZGjfanV2rV1Ehp1CU0R5NT0vnvPXt0pTlzFxD+jTZbvNqM2xRJjT5ZvDQLVo4QsqKe7dt3WZCl+DvmouXrLTRC1hnM0FeMdZiXD+X7v3zZJmTN4tarZzfGEqRjfEIyEz6hIQHs8bv5y6205rPP2Vu3UsUK7OXs5T2Kjh//PouHrLU5BPk43Ht0lpB5eE/D2xTEOYotQhbJvoYOG8mehqN9vDWbBSm6+NOlNM5/jF1CFmRsdMwkunfvL4oID+LDDVGEXYLI0q+nz9aup/CICay/GjBuDJOxomBsPqPG8gGKnuy3th18881+Gjh4OHtCDhnsyR7ewvtdrE8Q1rNmphPIclGc6YczhKxob9XqzygsfAITslhfL79cg70ysS9NnfYR7z0oOJyA9zn2JWvtiYMMvLP5jx2tHQQJ25BJeBC+w4aP4gMBzCvwkQs8rbdv30mJCXEWe5seb0falNceCHF4PWNunn22OFeLw6yRPn4EOwwPC6JuXTvZ3e2BE/DD4ZheLkLYOtYaxoj2QAxjL0lITGFvckQPjI8M5X0FuMPL3D8ghL3+3+vdwwLHjGvXyNt7DBO2w4YOoj4f9qbChQvzugYOwaGRjCf249SUBCpb9gVtzTn6W2F2r7ALkLpBIaAQUAgoBJRkgbIBhYBCQCGgEFAIKAQUAg8TAVukoPAMhAdpo4b1LUgIo+dw/4ToSQQyxYjMkMnJGjWq8cc5PPVQXFkfvADhqfr2220tvBdl0m7I4AHkPXyoBr1R+4LsXLFyNU2fmsrSBHLB9Rs3blLhwoXor7/+pvFRMQTiKiY6gqUQRLGGsSOErEw2gczu3KmD5mmG8HeUunVqczi+s3OAMG4QsijZ8ZB1BDfhJS0IOL2dyXjLxI9essCaDYl632rXxoIIBekIQvbNN1pS/vz5bRKygsBCyHVCQoxmszdv3qLNm7dQ69ZvsGejrYJ+jI+Ko49mpFl4SeMZa2SyTNTKJL9oB+3D63zbth08jugJ4RZEr1F/bBHP1kg8Z/vhCkJWv4YxJkFuY63J+4i19iBTEBQcwQdA8NIEGY1ihIWw3QULP8my56Hd4JBIJqpxkGCrONIm6rG29mzZh632bWEvxm3kcWtEUot2QNTCq1g/J/bWJQ4B4M0N6QWQ68AuO/uUmb3iYf6mqrYVAgoBhUBuQUB5yOaWmVL9VAgoBBQCCgGFgEIgTyJgjxSExMBQr5GssTh9Wip7rFkjv+AFBe8yeJnpPewEeJs2byFfv0D2hJw9a6oW8mvUD2frS0ufTjNmzuEwbniHCQ9Aud8jRwyz0Bk1ah/h5PCufOzxx2hqWjIVL17Mpg0grBieZB4eVSw8GV1ByKJhhAXDGxaE0kDPftSta2eLsHLc4yxmtkghR4k1R3FD24JkMSLgBOj2iB8jnOFNO3ioN5NBCFX3GjqYpQrg9ScXW0TlxYuXaISPL8sEQMNzuNcQqle3toXkhi3DgOSR79ggyvg9w8JjW37GqO8g2j0HevEcgyCHh6G+iMMHeB1OS09mnU9bxdY4rc2zs/1w1G7kftuzB+EFj7Uwc0YaywtYaw/4Y+4qVqpAxZ55RmvGGhZiz4MchhyeDw/VyPExFD8xWvPytIa1o23aImSt7be25tlZQtaWfVibE3vrUu4LvHuDAscS1pSzvxX2bCNP/lCrQSkEFAIKgRxAQBGyOQCqqlIhoBBQCCgEFAIKAYWAWQTsEbKCXINuouyVaPSc+JhH20YejPg7wloHD/EmePfJobSurA/h6CNG+tLzz5dhkkqEyApiYMeOXVk8Xo3aF32tVLGi1SRERjiLJFm7v97LSYQOHjqSRdvUGZIFibdCQiJZ5xEFpHaLFs1o6GBPLbFUdubAVR6yzuBmhmSxR/xY83IGaQmCXiTtgrbvQM++7FUqJABsEVGYT+iHwgMaJB2KUcI7a2tOSEHAG9xaMiujvgtMbGmHigMOW2tO7pczhKyz/chJQtZoXzLTHrxckbhu/cZNWsIsvW6w8ISFBqsgELHWkKjq+vXrrOUr61/b22vNtJmXCVngo/euRRIzaDY781thb68Q1ytUeJGlTl56qRJdvHiRLvx6kcJDgzRtbHvzpq4rBBQCCoG8joAiZPP6DKvxKQQUAgoBhYBCQCHg1gjYI2QFCXbm7FnNE80amSiTgUYh1nhOEA8XL12yCO23R8g6Up8c0gxpgsGDBnBYOohMJHh6r3dPTvRlL6mYGA+SW8FDFgSvrQLiDlnNIZeA0rfv+9SoYQOaM28BzZmzIFsasqJdhPqCKJo1ez6dPv0j/xl6j2GhgYTs59mZA1cRso7ihjHYI1lwjzOELJ7DvJw8+QNrIu/c+bVGzEIfFBqySMhli6gU2CMbPMjdz9dv1IhZJDFCsjDZ81JvI2bwsEXIwjNb9k6X65f1QGWPc2t2mh1C1tF+mCFIrfXTnj0IW7jw668aNrbaw34D7VlooCJk/u232tKvFy+R58BhhoncNmzcRP7jQtjjGIc6kCUZ4xdIPiO8skiXWBuDI23mdUJWzKfQnz106IhGyDqyt5vZK4TXuH5ezHqRu/UPtuqcQkAhoBBwIQKKkHUhmKoqhYBCQCGgEFAIKAQUAo4iYI+QFZ5oqFdOkGVPYkAvCSD6JYgHaHg6IlngaH3Qw5wQPZEzp0OyoFixYlSyxLPUt+8H1LhRgywh60bjEZ6NSLQjhy4bYQzSb82adRQZFUt9+7xPXsMGad6XrpIskNu9f/8+wcsscXIqHTx4WNO7vHbtmhYK7ChmriJkHcFNjMkeAZcdQlbGjRNWzZpHy5avYukHoQ1shpAV9dy4cYMWf7qMZsyczcTspIkTCBq11orwGNaHwMv325IsgGdvYkIstWn9RpYmRL/Nkk3OELJCssDRfuQkISv2pScLPElTUhJ4fVtrTySYK16sGM8VvJtRbGEBO0EiLUheQPf0hRee50ODqMhQuzq9qNvRNvM6ISs8ZEVUhCyt4ug+ZWavcPR3UN2vEFAIKAQeRQQUIfsozrqTY8aHx+XLV+jz9V/Qli3b2KvGnk6Wk03l2cdECOXmzVvpiy++pKjxoW6Doejb559vpC+/VPPrrkYIr7NvDxyiRYs+pfbt37JIWuPqPmPNwxtpxao1/EGUGB9rM6Oxq9t/UPXB9kGgHD12gjOKX7r0W54d64PCVLXjGAL2CFmhp9i1SyeLUF1rSbjiJiaRURIw0SuRNMZskjBn6sO6Qib0ufM+tiBgbCFjNB4Qb2P9gwkSCPqkUKKuzMxM+v33DCpQ4Eka4ePH+rl6b0ZXELJIrJQ6ZSp5evYlhLCLIjKw4zp0Rl94oQw5gxnqcxUh6whupUv/g4dihmSRPWSNvOqMcJ4zdyFVqlSBXmvRXMNMziYvCCJb5NymTVvo6tWr1Lt3D60O2BhI2di4hCyez3o7k8PrrdmRUd8xp/Dohmd3507vUkiwv4U2MdoRRJe16/q+OEPIOtuPnCRkxb40aGB/GtC/Dye4M2oP8wSP9Vmz52VJNGhPpgISBVPSptHLNWuwF/rrr7ewm8wLeDvTZl4mZEUCr6NHj3EiRxwe2EoYae+3wsxe4divoLpbIaAQUAg8mggoQvYRmXe8IEVNiKO9e/cTTpwdLR9+0JsfQfgQvFRsaWk5WvejdD8+ShZ+/IlbYig+RDAfan5tWyU8ocYFhlLTJo3446JgQduZnV1l4/DwCQkdT+fO/cRVytqPrmpD1CN/VOFven03V7f3MOu7d+8eLV++iubMW0ggVvLyWB8mzqpt6wiI/dcoS7v4aD506LD2IS1qskYyCs+wX3+9SCnJ8dTi1WZa46I+fFDrr7myPhAtPqPHUvPmTSkyPJhD0u0Va+2DjMOeC+/A/v0+pOFegznBGcrVq79T0uRUqlixApM1Xl6j6E7mHQtCFus6MDicvfEGDOhDo328ta7YI8PlPgsyEtqnLVu+pl2CJ3BY+AT66aefNQ9mZ+fAVYQsOmcWN0GmmSFZRHIshJ1DbsDP14dlJ3CAt3v3XoqdmEhIrCbjDIxv3bxFAeN8LSQqlq9YzQmaBLEryDmPqlWyJN5C37Zs2U6xMZFUpEgRDXtkjx84eHgWok9vayCAp03/iHVsUfR2BG/BoOAI1lfW24jIUF/gyQKUNiWRqlXz0KoXROmPP57Ncs2avTtDyKIuZ/oh/5bjfQVzZrYIe4De79S0yZpXK54XkiQXL/3GBy4lS5Tgao0IWWt9wF4086M5PCfWfneRCGyYlw9/uwjpAqFHbWsczrSZVwjZsX6jCN9tIMhFge34B4Tw3texY3vtmrP7lJm9wqydqfsUAgoBhcCjjIAiZB+R2Rcv0M8WL84vxEWLPq2NXPyo4g/6BCB4AYqNTaAnnnyCP6ggxo4Xo3z/l4+9QKDppopjCCBD7NBhIwkv9u6EIT6m4IEET5CiTxd1q745hnDO3y2yh5sNT3Rlj5CEB8TCtm07cpSQRZ/xAbti5Ro+zHkUSErhNfgojNWVNqnqyj4Cc+ctpKTJUzhBlP/Y0dS1S0f2wgPRB83NXbt2U1zMeKpS5SWtMazPSfGT6ZPFS6lf3w/Yc1b+AMfBUWBQOOV/Ij9FR4VTrVo1CYcPWNNoy3fMSOrerbNGkLm6PkF0wqtt5AgvatXqNR6fKE/kf4IKFfrfYZat9nFNTgqFcOfWb7aijIxrtHPXV5wYCmQTfseENy3Wca9e3ej8+Qu0ddt2Kle2LOu+4u8tW7agV155merWqW0TQ/3MincpZCePnxRNIA5R4D0ZFBzO84D/xDw4OgeoS7wjYP7xjvBSpYrchrz3h4cFcaIje8UsbuJQUXh6wpNVT3yKtuB5OGfuAkpOSec/1a1bmzHdt/9bKlK4MD3x5JO0a9fX1L1bF/IePoSKFClM8+Z/zNqhCDvv3KkD25wgyQsVLEjREyL4vVSMHd7O0Lls0aI5J31q0KAey1v4+gXS4EH9WY8YhPyNmzcpOnoS/fjjGUqePMmuvrA+IZuwI7zbwnMQNgnNUf16wpg3frGZ5TeQXC4qKozKlyvL6xPjWrlqDU0YH8YHAvIatDY/gkQ2Ip5hY1i3O3Z+lYVkdqYf8roCoYnDDBxsQMc3JHiczagX+fsAhzr+/mOoXNkXCDjOmDGbvv/+B46We/HF8tpQrdmp2ONKlHiW57Z48eLskf3cc6X4oARe7p4D+rK0Se9e3bV9Sfbi7PPhew4l83K0zXM//czfOGhT72EPHOMmJtKnS5Zz/7FP20sqZmvNivcN2KC8zgGkuFajRjXWzYZusChijbZr25rfAYEXiuy5jj3Xd4wPvfN2W95zv969l2Ji49mzGEStvt/O7FNm9gp7+5O6rhBQCCgEFAJEipB9RKwAP9Sjx4yjUSOHZxHCt0XIAh68KC1fuZoiwoLo4sXf+GUFxZ3IxNw0jfZO4B/mWNy5bw8TF33b165dp3Wfb6By5crSq82bmvoAc1X/sxN+6EwfHNH0c6Z+d3omt48VZEZiUioTRbaS27gT5qov/0MAIeaQi1n92TqCZ+uzzxZn0gIf3q3fbKl9eOMJeD4uXbaC7mRmMrmC+0uWLEkR4UFMjokC71F4IYKQvJt5l/6+f59qv1KLevfqRh4eVbW9C16BCQkpdP/f911SH9oH6QQPWZAS1go874IDx9KVq1dp2bJmQY7MAAAgAElEQVSVNscDsnX//gO0aPFS2r17D1dZr26dLHq0INSSk9N5zGXKlGHNTxA8N2/epIDAMDp1+jS1avk6tWvXmubN+9jumOW+y7JDIAr/+ONPvlyyVEn2PDTSxTU7B/C0jImLJ4TWZ97JZLIR5BwSH1WvXo3n+97dezw/v1z4lUDWhIUE8O+QrWIGN8x/aupUxv/+3/fp94wMrvLF8uUoKHBsljZAni1atIQWLlpM+D1EX0BSgRjfvn0XE7DVq3uwpihIoVKlSrLUzqpVnzHhiTYKPFWASXUcCghSCaQXDhimz5jF2KKO3j27U9u2bzKxdPjId7R27Qb64dQpbcivNm/G84v1YqaARIV27ZrP1hG8L5EFHknB0I8dO3bRzFlzGfeKFSpQSMg4i/UECR9IJMATWJSmTRtz+9A3tVcwxyD1gAHmUsxx/Xp1mRzF+/hXX+2mW7du25xnR/sBz22Qyd/s+5bD/rEm3n+vJ1WqVNHm+4v4PsChQOkypenIke94XkDs9ujexWLuxL60aPESQzsF8SpsBvdizAP6f8hkLuQMQPBhvnF4g+gjmdiGNMJo33E0OXGi6WReaEO2U1ttDhs6iA4cOEjHjn/Paw/r4PLly1S9mgcfIpw8eYqWLl/JXt7YI63tt/L8IyJu9569/Iy8ZgcP7E/zFiyiaxnX+Ha0df3add6POr7bnlJS0+n6H3/wGoF9gBzu0b0r1a9fR9ujxRrFoY231xBq0+YNC0IWh1+wEdg3NJpbvNqcBg3sZ7Hn623V7D7l6F5hb02o6woBhYBC4FFHQBGyj4gF4AUfGluhIQEWJ60Yvj1CFp4K6VNnkLf3UMr4/ZoiZLNpM+5Merpz37IJe555XBGyOTeVuZmQFV5rW7fuoLS0JEXI5pyZqJpNIgCb/Hz9RoocH8vZ0Uv/4x906bffWLJHLiB7hKahyarVbQoBhcADQMBdwtIRveVIMq8HAI3bNSF7yOqjHd2us6pDCgGFgEJAIaAhoAhZZQx2CVkZIkXYZd9g3BlDd+5b9pHPGzUoQjbn5jG3ErIgvhAyDbmRF8uXV4RszpmIqtkkAvBMmz5jNm3Zup2CAvyoYcP6HHIuCmwWmp3QXT10+EgWuSSTzajbFAIKgRxEwB0IWZGMqkmThpzUTxVjBBQhqyxDIaAQUAjkTgQUIZs7582lvbbnIWuNkJ06NZnuZmYSMqBCww3lzTdbsb5TqZIls/QRYXN7v9lPs2fPo4OHjtBjj+Wjd95uR8jOqg/1OvnDKZo9ez79cOo0PZYvHxUqXIjv7dSxvUXYJhpBWM7sOfNp0+YtHEoFPbMhgz0NQwf1nULiCegqXbt+nbMy65OP4KMRYaRnzpyj9Ru+oF49u7NubkZGBo8BYVTbtu+kIYMHUJ3ar1j0A6FXAz37cSic/CFqi/REuN6hQ0doydIV9O2Bg9zdRo0aMEaVKlbgf+MehE8hbGjP3n0cWpeUEMuhSSKU8++/71PDBvVo7NjRmv6cfuyoByHO0I76888b7Dn9/PNlWC/UUY1gzO3p02fo06XLCYk+0CfggUQhdeq8YhF6BkLxyJGjNCV9Oo0ZNYJu37nDYdbnz5/nUDWE0YkEIWbtBWOD19XadetZ5w0YY566d+1MHTq8rSV/wX0gCpYuW0kbNmyizLuZdPv2HQ6d04fwGi0yjPPSpd8I9om5/+OPPwjJEwoXLmxoE02bNOZwYfQL5AO004BJzx5ds2RpRnsiZGzT5i8tQs0QClu7di22IyNC1lk71o8R2Bw9epwJkrt373EW3scff4zGBYRa1ZDNzvoT7cNeMNcIH46MDKETJ05yVmWE+UEXsm2bNzUbEqGaWHfQHoT9QF/w/d49bIZfiudAECHc0Chs04iQFXgj5BP2Wa9ubVq/YROHfZvV0DbbZ2fmEWG6YRFRrAcIvPRFn/jNDA7YG3Afwo5Rf5cuHTlUEpgjFDI40F+LtED47+o162jt2vUcegm8oDHYq1d3DjtFSKUowP3oseMsg7Nt206WVnjqqQLabwj2rbp1XqHhw4fw/iGHrGZn3br0B1NVZgoBeLSNGOnL4b62tE6hM7txw2YlgWQKVXWTQuDBIuAOhCzezSHzEB4eZPht8WARcd/WFCHrvnOjeqYQUAgoBGwhoAhZZR9Oecgig3Gjhg1o/7cHqFXL11jnaMuWbZSZeZc/widNjLZIFCASS+DDPTIihBrUr8sJHYJDI+ny5SucjEEkrvjuu2M0bLgPjfIZTl27dOKPcpCTAQFhNDEuiurXr6vNGjTqgkIiWLtMZI5FxlZoN4WHBlpkEjWaahAg0TGT6NjxE0zmvv12Wy0bNAjPuLhELcSyTOnS2kcjCNl1n2/UdM6aN2tCp07/SEWLFuVmzp37ickRaJ6BrAWhKkT0rRGykIaIGB9Df//1FyfCKFGyBK1f/wUnzgBROiUlgbXOgCVIMyQ4gfA/yO/SZf5B//znv1iPDaThF5u+ZIKyXr06lDApholAuQDjtKkz6K12rVmfDkQfRP+RwA3aZvJY7S0RZNqF/hfq9BnpRdAE3Lt3H0XHTuJHUybHa3MG3cPYiQlayCo+1PHhDhIHOnSwgfT0yfRcqVI8PjP2IpJcQDMQmZFBGP3rn5dp4qQkJhaRwELgL5JDIAEIsgIjmQJsNylpCt28ddNuJnBoIS5ZspxWrFrDWaTl5E96m0DCGJC3SNoB/b/vvjvKXowoepIMfxNJFZo3b8L9hfYe9McmTJjIen4TY6NYJ8waIeuMHYu5BYYgyOYvXMRJNZo1bczE9cYvvqTEpBReG0aJrrK7/tD+nDkLaPbc+dwG5gPk+N5v9rFuGv6GtQXirlChQlpSlS6dO5LXsEF8OCMSw4Agh/3pE1YI+8AHHfYJHKrkz/84r62EpBRel9PSUzjhkREhiyRIa9dtoMWLlzIRjwOfZk2bUKdO7e1+HMoJWMz02dn9CDja8+41i8MzzxSlkNDxvHZQgP+t27cJSYyAtVjTWGcgqZGVHPucSHIjZ81GFnpoj4uEJCBkkVAKiVawP+KwCpqGZV94nslc7Jso0LwLCw2iDu3f4v0/u+vW3h6mrrseARyQIgETfpf9fH0Mk9/Ankb6+PHvlLV7XN8zVaNCQCFgFoGHRcieOXuODhw4xNrZGzZuphs3brIGqpmEaWbHltfuU4RsXptRNR6FgELgUUFAEbKPykzbGKczHrL/unyZ+vR5j4YO9tQ8VkEO+owayy19NCPNgjgFETcuMJTCQgOoc6d3td6ITKL4uEcWaBAsyBqNpBBy0jCQkMgK3fL1Flq9ODXHx1yVqpUtiDTo5Q73Hk0gONOmJFK1ah52ZxlejJHjYywIWfHQj2fOsm6u3mtUJsaQEdvLa7BG0Px8/hcK/S+pAU88QfigTiNCVhAOW7Zus8jsKmdo1ZN4IksvyAt4BOPDVyTG+P77k+Q9wpcwT7NmprOXrSiCRBsfGcrEm1w2bNxE/uNCTBOycrbl9LTJhCy8KHJWX5Cko328tWbwEe7lPZpOn/6R5zI2OpK96JImp3Jyh/79PqQtW7abshd4pgoCv/07b1lkvRW2JROJIoNzp04dLPoE7+LFny5lb8wCBQrYtReBvZ6khLcgQnDhpQviDt6zNapX448IYJKQmMKJK/TZcWFjo0b70yu1arJHmch4LeOLvyNDri3JAmfsGG2sWbOOE5mkJsfTSy9V0saPa/CAh7eqfqyuXH84EBFrFvMYHOxPVy5foaTkNGrTuhV7x+PjDAmCataonuXAR9g7iGsc+Lzb4W0Lex/jF0Dv9e5JQ4d4ZsncjP1vSmoiE4/WSE1klA4MDGMPeqMMxdYMBvU502dn5tEeIQubNYuDnE0a+xcO2OBxD899eLf7+4+mx/I9xhIJWFPy/gYsEFWAwzbo2Xbs2J5Cgvy1dSV/NCKRSp8Pe7OHOWwNaxnPwZtc1hV11bq1u7DVDS5DAAd1OBT7bO16euedduzBjr0FByAZGddo166v6aPZ83ifxL5buFAhl7WtKlIIKASyjwD25IUfL6b4hGR6rUVzio2JpCJFimS/Yjs14PdjrH8wH9YjWdrpH89w8jo4JKhiHQH53RrvcjgQVUUhoBBQCCgE3B8BRci6/xzleA+dIWTRKZkwxb+RPRYhivCskslD/N3XL4BAakxNS2ZvT1EEOXn9j+s0c0YaVan8EoVHRrP3GoiVzp06aCfiBw8d5sfq1qnNH++CKEpMiOWMsaLIhNXIEcPY29BeseUFYM2j1Z6WpyDZQC70+fA9lnLAx6hRfQI7hPPOnjWVx4hiqw1bBIxMDMpzAa9ZP/8gQrbbyPDgLOSjNfLZGn7wiB4fFcMf3THREdSh/f+IMISiwvtRT8jKhAy8VPWaYI7YC0hCyAHASw8kHLzqQFCjGOEj/oZw6ISEGI1AB/G9efMWat36DSpUqKA9c7FK3NmzCSMiVxw2rFi5mqZPTc2SQRjX4R2CpDiwH1ttOGPHwh7hHY71ovdAMeqzq9efvA8YYSA05DA+kDfCG15MlHwAgGzfSBAEz3GQQsEhkfxBNy09mSUY5ALvV2SzLlKkMHuJG9kMvDrhhY/sx5BMkeVHbBmKs31Gnc7Mo639wFEc0AexfnGAFhLsn0ViQxze4KMPhyr6dSMOROA9Kwhv1GvPi0cQx/COFocQrlq3dhe2usGlCCBaA57ryEqP3zasJdgDiJUmjRvSux3eocqVK5leUy7tnKpMIaAQsIoAIsQgU3P/3/fp/t/3OZIIv2kv16xBIcHjLCLgXA0j3i8QlYJ3S0QKRUWGslOB8o41Rhrv4Tg0x4EmIk8wZ4iYK1miBMumIbJKFYWAQkAhoBBwXwQUIeu+c/PAeuYqQtYaUYQXu8FDvPlFoWKFCvxBJgpe8kSYqiD0EM4Kb1gQa3iZ6Na1c5aQe2hO+o4NYr1SfNzJ3jVo5+y5cyyfoCfprIHqDAFij3zDSyVC+WfNnkdNmjSixPgY9i4wImRxLzRY/77/N1WtUln7QHWWkLX2nAgjNSK1gI0zSb0QZg25AQ+PKhakjRlC1igTrKP2AluAh2vFShUsMssbEVQIux7h48v3wzNruNcQ1gQVchJmF5018sueTRg9Jzy6H3v8MT6wEOHd1vriakIW0hCwU9nDWW7bqM+uXn/27A6HGsOGj2KdZ73Ht+irsG3sL+JQQ3hWNmxQnw+JhAe5NWz1Y71+7TpFRsVSj+5d2KvZkQ9CZ/ucE4SsozjIhKz+QAXX5IOYfn0/4MMmPTYg37y8R/GeAtkW7+FDGXZ7hKxs35A0CQocy7I2rli3Zte3uk8hoBBQCCgEFAIKAYWAQkAhoBBQCOQ0AoqQzWmEc0H9OU3ICqJE1me1BQs8aUNCIjW9TRAsLVo0Y3kED4+q/OEvPvbv3M50STKQnCBkMUajsHl75JNIHIXkQ5+v38gJjlD0kgW2POKMSDuQviC6kajHSMPUWUJWzCXqx9zt/nove60i6RnIcVseskaErKP2ItsSPAERUr1+4ybaunV7Fu1T2fMCpBIKdEsRht69W2e7hJ1oy5WErCCgK1WsSGlpSRakstE6cSUhK3tSG80F2rfmNQqyzVXrz96aEH1Af6z1U+AIb2dh347akmhHJORLSZ1KngP6UKeO//PUN7ulO9tn1O/MfmRrP3AUB/TB2oEKrsmkqhFhi3tk0l7e++0RsngWsh4IdxfPPfnkk5rHVHbWrdm5U/cpBBQCCgGFgEJAIaAQUAgoBBQCCoGcRkARsjmNcC6oP6cJWVG/XjfTFjQIjfpyyzaaNXs+a42iQMswLDSQM64LAgehOZBOEAnBnIXbGQLEnjekTGbJYb3WyCeEXYM4SUufQS+WL8dh2VWrVqGJ8Uks4ZBdQtaMlIM9YswIX5Cc+/Z9y16WKH37vs8J3+bMW2BXssCIXHPGXpCIbOq0j9hjGjqrSFT268VL5DlwmGEyKmSQh2coCG9B8CDBELL4FnvmGbtm5EpCVtRVseKLWSQ9jDriSkJWJsf00h+ibaOxunr92bM7mdy05skr6oAtCG97YUuyh7qtyRXtlC9fjrV/12/4gvD/ctJBu8bx3xuc7TMed2Y/skXIOooD+mCWkEWiNP+xo7N4mct2KkcqmCFkRX/1dWd33ZqdO3WfQkAhoBBQCCgEFAIKAYWAQkAhoBDIaQQUIZvTCOeC+nOakBVEAbLNg0wpVaqkaVTgLXrs2AlKnJzKWegbNaxPiQlxrJHk7T2G4BVnjaAx3YiTBIgZQlZ4yEJ6QehzGpFPIGOnz5hN02fM4sRnXbt0YtkCV0oWQC8zJjaekDDozTdaUvSEcC15lMDKHjGmx1QkhEJYd98+73PmeyToskXo2CNkHLUXodVbvFgxgiYtPF5R7CU5wj1IHgF9wxkzZzMxa6Rpa2RHriRkhW4v9H1lrU1r9utKQlb2YpR1juW2jcYqz6Er1p89u5PD/63pQos6kMhOSBYI/VvoyeLgpkqVl2xuC/JY4ydFU/rUGayPDM1hJDSR9a/t7S/O9jknCFlHcbBHyMqSBdbIbtlOHZEsQNvCQ9aaJ7+z69benKnrCgGFgEJAIaAQUAgoBBQCCgGFgELgQSGgCNkHhbQbt5PThKzQyDz5wymrofIgC1GQYCd1ylTy9OxLZUqX1lBD9tCRPn6cOAzESvnyZWlS/GT6ZPFSLay1QIECFiiDzM3MzDQVhi4wMEpQ42xSL5H4aP6Cjy2ykBvVJ/4GL2CZtHYlISsTHUjAA2K7WdPGFpjZI8b0ZpyRkUEjfPxY23P6tFSq5lFVu8VZDVlH7AVyFkKnV6+La0Qkbtq0ha5evUq9e/fQ+ol5AikbG5eQRV7B2rJ1JSErZxRGgrOI8KAsRDns+PffM6h06X+YSupl1o7lZFhYb+lpSZwJXS5GY5WfsyZF4sj6s2d38JiPm5hEy5av1A5lihZ92qKf4vBDHNrguqwZjEMR7+FDsnhygpS+d+8v1u7VjxWSG/7jQvjv9evXZcIeiTLMFGf7jLqd2Y9sHUA4igP6YMtDFtexlsYFhrLWt1EiNrGOf7lwweK6vQMZkQzt6NFjnJwNidhctW7NzJu6xz0QwP4Bj2gk9zl27DjFxUa5JJEQ9q5Tp07TgYOHafOXW6lB/bqavrF7jFz14mEggHctJJ6bN+9jqlmzOg0bOuhhdENrE7Y/e+4C2r59J8u/9O7Vg4YNHZjl3cBeJ91tXPb6m93rObVvZLdfZp931bybbU/dpxBQCCgEFAIPHwFFyD78OXjoPchpQhaE15y5Cyg5JZ2Tc8VMiKDGjRtqSWDgIRgRGU3v9epBTZo2Ys/XgZ59CaSSKELr8qefftYIS2QUHTbch0ncwYP6k+eAvpp3JpKFgajLvHOHggL9mTSwVYTGIjzp0qYkUrVqHnz71au/s/fksuWrOGs7yGCElqPIZCnC5APG+VqQPcJzEyTb0CGe2jUj8smaVyiST43xCyB422VXsgB9lsO6EYqN0O5aL9fk8YAIwTjjJiYyGS6P1Rp2or47mXcsCFkQ6IHB4UxkOaoh64i9tGr1GoVHRrOkg0zIYiwzP5pDM2bOsZAsgK1v2bKdvR2RYE0U4UFoLdmZfvyuJGRRtyC3QAD27/chDfcaTNDNFDaYNDmVKlasQAP69+FDBjFmvU04Y8cYu8/osQTtVb0nKNYd1hE8FmEnssatK9efPUIWOIj1BP3olOR4avFqM21aBPmJ+ZWvybYE8h7zC61gkcTt5/O/UNSEOOrRrQtnIjaa1zNnz5GfXyC3jz0pIizIbuI10TFn+sz2sHkL+foF8p5jdj+y5VnuKA7ogz1CFnrN0TGT2IMY8ip+vj4W+5+waeyN8jWZkB3rN4r1m+WEYLBH/4AQGu3jTR07tudrZtctcMPBSsGCBSlqfCjVrVP7of++qg44jgA8sFNS02nNZ+uy6IA7XpvlE3g3WLZsJS1Y+AkhKsGaBnJ221HP5x4EEGkVERnDCWaNdO8f9EiwB46fEMfvtAULPsW/UfjdnzVzKtWuXct0d9xtXKY7buJGHKwgHwJkzQID/KhD+7fo7t17ObZvmOhStm9x1bxnuyMOVIDvoPiEZNq+Yxd/2zVq1MCBp9WtCgGFgEJAIQAEFCH7iNsBPtQXfryYf1BRUpPjLYhQPTzHjp+g4d6jmfjUa7fKCYLCw4IIGbJFkT/e8TdkuK9frw6dPHmK9u0/QL5jRjJRgvt8xwaxZxtChiFzgLJ7zzcUFBxOyOiN//CRLofL4yUaoeqt32zFL64bv9hMzZo24QzdzzxT1O4sw8MTHrggUOClCr1bEL17v9lHr7/2Km3dtoPrSIyPpapVK1PhwoUtiDGQPSBd33+vJ5MBkFkAsVmrVk2WKsDfRBEZz2UMZQ82EE3t27/FyamOn/ieUDfIFpBBNWtUJ5CQ0MwVJKKRFAQ8KgKDwmnHzq8siEp9UivU3bRJI9bJhIchcLx27RqTlWa0eWXvThB2vXp1o/PnL9DWbdupXNmyrAOMv7ds2YJeeeVlalC/HskesNbszay9gFibO28hJysD2Q/NyeLFizOB89xzpRg32AM+bJ566im+Z6x/MBP4gwcNYNITH+jR0ZPoxx/PsFaombB04Y1Zo0Y11n2FdyWKvAaMyN1t23bQyFFj2a5lT2h8XEDTFgSybMsZGddo566vWGIC9cGOQJyC7EZd+nXmjB3Do0RuG4cXb7zRkooULkxILIf1AMJUP1ZXrj+xJoAhcIGdGxXIlsCu8z+Rn6Kjwnl9wbt+xco1bANiHxGEK+qALSFB1MpVn3GVlSu/RK++2pTOnfuZ9u3bz/vJoIH9mUwUa0o/VkGs4mCk/TtvUXCwPxUuVMjuvoIbnOmzM/OICIShw0ayJzXWQYsWzTmxXYMG9f67n5nHQfaANjpsEgNHWxHjY2jXrq9ZR7Zrl46UP39+AlkfHBpJ1at5ZNmDZUIWtuU7xofeebst73Nf797LsipoE0StmEdBUNtatyVKlKDxUTFMEKPIntKmJkrd5HYIGCXFdEUn5QSXipB1BaK5vw53sQlI7uBd9OWaNfiQH9JV+789yN7i2CfFQa1ZxN1lXGb7a/Y+RMuNGOlLhw4fIVmjHM/n1L5htm/O3OfqeXemD848I0szydJEztSlnlEIKAQUAo8qAoqQfURnHh4okAbYs3ef5hUAKEDGVKxQgdq1a0MD+n+ooYOXn5i4eCbTMu9k0p3MTLp+7ToTqyHB45gQAbkBcutu5l365cKvTOCEhQRQuXJluR6RqAsyA8ePf88n/61avU7v9epOHh5VNZL18pUrtHnzViYT/vjjT362ZKmS7IXVuFEDfkEVBS+bJ0/+QLPnLKA9e79hErVunVeoe/cu1Krla5rHrJlpPnHiJJ+ugyAGifv66y3Is38fJicnRE+km7duUTWPKkw0IkwbpIXwVISOIogfjAsFffD07GfRX2A+JW0akxUg3YAViFMkoBo5wovOnDnL7R88dIS9cN95ux2T1PCSRdj0jZs3qOO77alXz+40bfpHhORF9+7e0+qpX68uzwXIyK++2s1YoB39XOgxQ3/x8t+rV3eq8GJ5io6Np/37DzChiURX6JstD2P0Izk5nUnYMmXKUJvWb1DvXt3p5s2bFBAYRqdOn6ZWLV8nL69BtGLFGgKpDxsSfSv7wvNZ7M2sveA+EK6LFi2hhYsWM/bAAbb74ovlNe/O6tU9eBwITz3y3VFau3YD/XDqlGYWrzZvxn1+9tniNk3l/Plf+PDiD4S5371Hv2dk8P09unelF54vQ0uXr6RbN2+xxjE8OUuWLElDB3uSh0cV1kHO+P0aj1t+TqwzEKPAfdHipbR79x6ut17dOtS37weaHcHrcNHiJdy20dziGUftGAQa2t77zX6aP/9jOnDwENs8cAQm+AAMi4hiO6xQ4UXq1LGDtjdkd/1hX8HBhbBl7CuXL19mUnxAvz7staov8FqHDjLsDXvN3/fvU+1XalHvXt20fUT/DPYeHKrAMw7rC3tPk8aNyHNAH34G+wy8PeHZbW1+BLGKvoLYDxznZ9g/IwNyps+OziP2Reyt0KHGeGDzvXt2p7Zt39RkW+zhgIMu2JiwY4zl0m+/sT1UrVKZ9xe9VISoc/XqtXT+lwsE6ZiSJZ6lzp3fNdyDZUIWh0sgGmBb2GNavNqcBg3sl2UeQbofPvKd3XV78NBhXvNIBIn9eeaMNC0CwMxvwMO+BwcTiUmpfBhpJrlgTvTXHfogxmVGB9xZDOx5gDtbr3ou9yLgDjaxYeMmft+zpp9tDV2QkEhSGhkezHuwXNxhXDlhFTiExGFgmzZvUvn/fmegnZzcN3JiHKjT2XnPqf6YrRfvgDgwgBNKp47tTUcPma1f3acQUAgoBB4FBBQh+yjMshpjjiBgJqlXjjSsKlUIKAQUArkUAXsasq4YlvCQmjt7Omv/5oYiZCW2bt1hIQ3yIPvuDn2Qx5uTxEpeJakepL3ktbYetk3IkQmOELJCsufmrZuPFCFrzf5yct/ICZt3dt5zoi+qToWAQkAhoBB48AgoQvbBY65azCMIKEI2j0ykGoZCQCHwwBB4UIRsYlIKy4mYkSB5YIO30hCIUMjy+I8LphfLl38ohKw79EEPT04SKw+bfHvYNqfaz4rAw7YJSFeNGu1P8FI3S8giumX1mnWsM4uIkkfJQzavELLOzLtavwoBhYBCQCGQdxBQhGzemUs1kgeMgCJkHzDgqjmFgEIg1yOQ04QsErWFhUdR544dtKRg7gwaZDsgCbJz5380vPVFJmag2f3ll9to1Zq1dPz4CZaIgaYx5DpEksKMjAyW5Th8+Dvatn0nQdevaZPGLPOxdt16ThAJyQ0kCOzZoyvL+jjSB33/8DsIvfMp6dNpzKgRdPvOHZZdOH/+PMvEQFddaAFDYxvk0dq161n2CM+WK/sCy83/zW4AACAASURBVOVAyxx9kYs9QpYzks+Zz0nwINMBCaUhgz2zSBsZzb9MvvX54D3GZ/mKVSxbAj16aBhDMgja4/oCCZLFny6jFStXc2Iw6FIjESm0vvVjwLNC1mPVqs9YEgbyRUaSIrgX9WGeoIMP7W7IF3Xv2pk6dHib5WMgmwOd5WvXrxO0pps3b2pBwoFYh52cOXOO1m/4giWORCJS1I8w79mz59MPp07TY/nyUaHChVgeCeHG8liFjM3s2fPYnh57LB/fB73tF1543uqSgrcftO9hf5B5gTRTXMx42v/tAU7CBCkWyJO8+WYr8vcbTU88+QR9+ukyWrJ0BWMPPXsktWzb5k2Wp4JtQjIKEkCQT0HCUTm5JDoCXXVcRxI4yCzBDuQi5IAwZ+gHbAXtQPO6U6cOmjyIbBOQGkKS06XLVvKa0ffLzJ4iS8RAb/veX3+xLBL2JllKBvaAAyS0Z28PkNuFLYSEjmcdVaMiIgSyM67srDHISQG/DRs2UebdTLp9+85/pZCyyguZxQrjhIQNZG4gTYP5hOZ87949NAjs7RsyVlgv+/Z9y7kI/vnPf/EcPV+mtCa5A5t0dr3B7i5fvsJ7C2zX22sIzV+wiJYtX0k1alSn4EB/3nPszTvqOX36DH26dDnt2fMNS50hASv28Dp1XrFIiinGJmSSNm3+0kISCNJvSAwnS785up+JNiDT9uOPZ3m9A0OspddaNNfgvXbtOieEFTk4MMe4DiksW3uImbWl7lEIKAQUAnkJAUXI5qXZVGN5oAgoQvaBwq0aUwgoBPIAAjlFyAriBhC9914P1hWGJm5uKfZIBJBbQSER1KH929Sl87tM8qWmTWPN344d21NIkD9rR4KQXff5Rk1LGMkUL136jRMJVq9ejb777ih746LovfDs9UGPJdqOnZjAJCIKEnl+9fUeJlrxMY7kk+npk5lE++mnnykoOIKTt0VFhbHmI8Yw86M5nMwQSSsjwoIsNAht9QcJ+IAHEtiBZEBBXXPmLqTw0EC7ZLwgqUCm3rxxk54s8CRrS4PkFNr1SBYUHORvkZTzzNlz5OcXSA0a1qfhwwZT4cKFaNXqtaxBPdCzHyf3lJMKisR3Vy5f4cSMIGJBHsbEJTC50r1bFwoYN4aT4YGEhR47Eo1BX/lf/7zMCQlBuIGkBBmKZ9EWtNjRT+jZC6/I744eo7i4RCZ/MCfAHck5BSEL/fphw31olM9w6tqlE6+Pbw8cpICAMJoYF6XJe4gkkyDPIyNCWHsdxBQS9YFgQvJLzK1RwbNHjx7nRJGQDkEfypZ7gUk0kcgV9gfiEST8n3/eoCJFClPNmtVp7979hDHARqakJlLzZk00Qhb9xJiQJFQQsoKc/unn84wLil6mBKQRdKW3bdtJgYF+rB2ONQKtbeQ+QB8mTYxmbWxhE5A5AQmGgvaQbBDkH/o1MTbKlHa4mPezZ89pCShB/glv1moeVSkmOoK17kVx9p0SeQPCwidY2II8N86OKztrTMgoIFnqpIkT+JAD5HxS0hTSSys4ihX2kvkLP6G1az/nww19Yj5H9jHsYZFRMTyvzZo14WTB0OL9aNY8Sk6aRI8//phT601/yNWwQT36v3z5mNyHHcP+x4weQf37fcj7pchHod+Thf1i7fqM9OLDn71791F07CSe4pTJ8VlkeYTeffPmTXjPKFasGO3es5cmTJjI+QtkG3Z0P5PtCprtixcv4+S9GI/cd4wfER9PP/00hYcHcRJUJC6LiIyhypUr0Wgf79zy06z6qRBQCCgEchwBRcjmOMSqgbyKAE6pkfF9x86vaKzfKPaoyU0EQF6dFzUuhYBCwH0RALHj5T2aCY7U5Hgm4lSxnYgGJCEyr5ctV5ZioyOpUKGCDBlCm4cOG0kFnixgQbzBExUEDQg+eAvi96lG9Wr8+wTCLCExhT2X2rVtzR/RwjPSESJDzJk8nyCy0D94iSZNTmWyCYSD+DhHf6elp1CtWjW1KYc3J4g+aOfKxDJusNYfgUeVqpUtvEORdHS492gCwZM2JZGqVfOwalqCpILnY3RUOPcJ+AC76TNn04IFnzDJEBjgxx5duCbGkXn3LiVMimFPYxR4aAYGh3OCoZTkeGrxajP+O8gUkKdHvjuWhcQU5GjDBvUpekI4e5qBLIXHs//Y0Rqpay1jPLzuIsfHGJJwP545S8O8fCjf/+XT7ELoVG7fvsvCVvD3pMlTqOXrLTRiByTVuMBQCgsNoM6d3tUwFH0BWQzMChcubBVfMXcgMUFEw9sYRLVsf08/XYTGR4Zy2/DYA4nvHxDCRDWIdhkHkIMDBw+3IGRF45hvL+9RnFRVJmTR1vQZs+mTxUsoKSGOGjVqoPVX2BCI+NSUBCpVsqRGyIJsBhH98ss1eN5lG5UJcGuDB8E2IWYSff75xiwErjz+Rg3rMxlcvHgxriqnCVlHxpXdNSb2JnhNyuQbPFsXf7qUbQIHSM5iBeIUdguva2cJWbFur165auF1jXUbNzGJ+vX9QDvMcHS9YT7Rx4UfL+ZEsFgHoSEB7Im++cuttOazz8l3zEiqVLGC1XkXmt7JKemUnjZZ21dkzVn92LH2IXvxSq2aFodJcl04ZOrVs5vD+5mRvcu/NTIhK/YKPcGMA7sDBw4xuayKQkAhoBBQCPwHAUXIKktQCDiBALxwduzcxdnuURDqVPSZovwxNaD/h07UqB5RCCgEFAJ5FwF4Mk1Jm0YgokB03f/3fd43S5YowZ6F0D98lIstMhSeSJ4DvejlmjXYcxDefCgIaQfxhiJ7QtojdqyRW84QsrLHMzzh3mrXJss0igziIN9lQlncKD7eZc9IXDPqD4gFeK/BlhITYqlN6//ZjTzukSOGsXeYtWJLL1R49yG0GKRZYkIcYy7GYVS3qA9ewkGBY9njFeTDiJG+NGzoIBo0sJ/Fga2QFsB9IKYgUwAPYnjlhoUGcVi/NQzwd1tekUZ2IWMDsrFzpw5af2BfKHXr1GaSxtcvgC5fuZJFg1nUe/2P6zRzRhqTo9aKmDu9ly7ut0Yy4xoOCuAVrCc+bdmmNa97kH9YH/B8DAn2zyInAUIORRxw2LIJMT+yh661sUOuYajXSCr7wgtMpJUqVdLiVkFWgkgW5BhusLdurbVn1kNWT96hPqNxuWKNiflCaH1CQgwT3ijAfPPmLdS69RuMu7NYoS5r82V2HxN2c+bsWV7jzZo21iDesnU7k6XCg9nR9SYqEs/J+4h+Hq3NO34zx0fF0Gdr17M3NaIjRDEauzhcgZTK9KmpLE0gF1y/ceMme/XjcMTR/czI/qz1XYwbvwcR4UFalAG8ZEHIQt4Fe58qCgGFgEJAIaAIWWUDCgGFgEJAIaAQUAgoBB4qArZIBGgxwvuvTJnSHPorirOErLW2zBIZMlD2JChkUgEeZwjT1UeSINwcHo4YDzRvvYcP5SaM+oPIFN+xQexFWaHCixwKKwqI/rPnznEYs57Y1E+uvQROgiiCbuv0aakcog8tSXjKIVFc8WL/8WpEweGCkDoAAQXSHKTHpPjJ9MnipTRrZrqFd6aRoWFcIBArVqqgaZpawwB/d4Yggk4mvApB9uIQpFvXzpqXr+gTJAMGD/HmQ5OKFSqwZ58oCDk/d+4n/qeeINKPyRYha8vOrI3LGUJWkLvhYUEsp2Gv2LIJR9ZGWvp0luHQe6CL9mUblu30YRCyObXGkKhqhI8v2zS89Id7DaF6dWtbyHkAD2exwrPZJWQho4E1+umS5bwOhg4ZSO+83dbQ89uZ9WZvnQp7sDXvkOWA57iHRxWLAwWjsYsIgccef4wPU4TntZHdY+yO7GfiEFBfl7W+4/dq8FBvllWBR73X0MEsVSBr19pbj+q6QkAhoBB4VBBQHrKPykyrcSoEFAIKAYWAQkAh4JYImCV88CGNj12EvSJpk5FWqD1i50ESsjJha+Shh8mQCSrZM9Kon4K8vXM708Ir2NFJtUfICnIDSbAQBl+1amWNCNbrlBq1LY/JzP1yHQiZRqK09Rs30dat25nU0HtmOkMQwes1JCRS0xAG2dqiRTNCAisPj6pMlCNBmq9foFU9UrM4P2xCViac9GHT1sbgCkJWXnvW5A3kvsnzam/dWut3djxkc2qNwct27boN7OGJAxIUfbK87GDlCkIWdQgNVYT6o+Cwwih5nTPrzRWErJhz4In1u/vrvezVjER7ODSR91RxmFKpYsUsie/0tpOd/Umuy5rNCh1qHEyIRHX2kh+a3VvUfQoBhYBCIK8hoAjZvDajajwKAYWAQkAhoBBQCOQqBOwRsvCSQoZueHP16N6Z5XH+/W/ikHgURyQLHhYhq9cFFRMkf9TLHoNG/RRewfBKxZitJZeyN/n2CFk5nBnh+WXLvkDe3mM46ZQZj1eZiNZLK1jr28VLl2jqtI/Y+xcaj2+/1ZZ+vXiJPAcOcwkhi3Yhx4AkPLNmz2cdZxRouYaFBlLbNm9qnrfWvDvt4SquP2xC1hH5CtFnVxOy1iQ60J5oS3hUwwPRXQhZV60xjPPChV85wRsSZQli9o1Wr3Oip6cKFNCSWTmKlYyhsxqyYt6hg7ps+SrWe4UmNgqkNiDBgqSIKA+LkAURu2/ft5yYDqVv3/epUcMGNGfeApozZ4EFISvWHJL4wUMWnvzWirw/mdnPrNVjy2bR95Mnf2BN7p07v9aIWSRhhIYspFpUUQgoBBQCCgElWaBsQCGgEFAIKAQUAgoBhcBDRcAWIQvPKP9xIXTx10uUkhJPHlWrcF9zm2RBkyaNKDE+hooUKWKBtfxRb0+yQCYS5EQ3jk6ePUJWeMiiXrQD0lJkQkdCIpAKtoqc7KbPh++xVAN0G60VkYwHUggiKz3utWYXzhJEov379+/TsWMnKHFyKiEru9C4BEnb33Mo25iR/qlZnB82ISsnfYJeJRKnFSz4n2R41oorCFnULcLwbRFjoi13lCxw1RqTcUZitMWfLqMZM2czMSv0pp3FCnVnV7JAbwfw6vx6917WMIZUABLaCe1hZ9ebPe9l9MEaqQkbXrNmHUVGxVLfPu+T17BBmmyB0dhFMj9ETUA2pXmzJlZtXW7TzH5mrSKzhwjQjp01ax4T3/BCNtK4Nbu3qPsUAgoBhUBeQ0B5yOa1GbUyHrxonDp1mg4cPMyhjg3q19V02h4kBAjVOnzkO07cUKVyZRruNZibF+E4mzdvpS+++JKixocSsh+7QxF9Q8bcL7/cxtpp7tI3e/ggLAkfRrPnLqD3evXgMMSHWfCiePTYcdqzdx/3a3JinCks8fEITwuEwB07dpziYqO0xDYPczxoW/Rtxao1HEqcGB/rNn172Ni4qn2E8H574BAtWvQptW//lkVyC1e14Ww96BuSJM1bsIh1CuXEG87WqZ7LikBex9mMrqbewzQ3ELKYyU2bttC4wFCrH+KC/PzlwgWLD3UjTOQM49ZCwrEnQ3f3qaeesrqU7BGyQkO2a5dOGpkqNEnr1atDCZNisuiv4l0BBAU8vxD+LzRb4W2XnpZEL71UyaI/uB8SDAjlTp86k2bNnsfZ52Wy1x4ha+RZaGQXSNaVOmUqeXr2Ze8/UeARONLHj5N5weMY2rfDvUcTpBqshfrjPQ7FVlKenCJkjYhiazrGSMzkN/Y/CdL0SZvE+C9d+o21NqEV7CpCFokLhw33YakJo0R3SGwVGBxO27btsLhultzSG7U90s/RcblijWHNX716lXr37qF1F/YOUjY2LkHz7HQWK1SaXUIWpOvHnyyhkd5DLXRjv//+JHmP8OV1mZaWxJrOAmOz600M2t7c4D5r856RkUEjfPxYnxo61tU8qmpYGo0dpPdY/2BOJqhPpiUexL6IZHKlS/9DS6Bndj8z2kyt9R2JjytVqkCvtWiuPQa7SkhM4XbNyoiodyGFgEJAIfAoIKAI2UdhlokIyRiWLVtJCxZ+wppz1rTcchIO8ZGAsDwUuQ/48V748X/6ZpSVNyf7Za9u8eKD+9ytb7b6jhfitKkztCQc7vAChJdveEggy7JZLOFNkZKaTms+W2eopWdv/nLyuvwyinbMZGDOyf7kxboRIhwSOt6t7FjgLEgH8W93WGN50QYeBZzFGI0IJ/EbJBOyIB1Xr1lHURPiOIO5KyULHPGOtJfUC/YIMj06ZhJnCwfZ6OfrY+EtKghbhOnL16yRkYLEuXXrNg0e1J88B/TVPMfwroPw3sw7dygo0J/JOKMiMDXynkRYf9zEJDp06DClpiSwXAEKiBGQl/BE69SpA5OnIqkYnvl40RL65pt9FBc7nooVK2ZxP0LTY2MitTBi3L9q9VrasfMrCg8NoqTkVFq//gsLQhb3zPxoDieI0v+2CK1XzH3alESqVs2D+3j16u/8GwtPNNkuxDwN9OxLIJVEEZ68P/30M3vElixZgubMXUDJKelMOMdMiKDGjRtqidgw9ojIaLsHvK4mZIU+Jr8PJMdTi1eb8RDQfxA8wvNS1usFyew/Lpg1c3GIjsN04IiC9bN9+y6aO38hjxFz7ChxaW2vBfE0fcZsmj5jFic0io4KtyD8hP3Wr1/X4lp2CVlrYf/OjCu7awxE5JYt29nmZY94HF4OHDxcs3NnsQL22SVk8U0ydlwQRUaEUM0a1bXpBGGJJIOlSpWi2OhIKlSooKatbHa9icqyQ8iKb6Y7mXcsCFkcooDQxxrTf8uJvRS6rf37fchOLzhsEHtD0uRUqlixAg3o34edHBzZz4zs3ZrNYm5u3bxFAeN8LfZ6JEWMHB/De41Yw3nxnUWNSSGgEFAIOIKAImQdQSuX3yuHcD0MQhbw4QV5QvRE2vjF5iwvEt+f/IGGDhtJBZ4skK1kHa6eJry448QZL/ZFny7qVn2zN1Y5bNJdyCIRVpXv//I5hCVIXHjuuBvpiQ+KFSvXMDHibn2zZx+55brsUeQudiywg4dbYFA4HTp8RHl95KBB5XWcxe8fyAAQry1aNOeETg0a1GNPRHj6PfZYPnr/vZ5UtUoVPqCCB+j33/9AOOQEMfnkkwXog/d7MnkWFj6Bf2eNwlHhmTdy1NgsYem2+gBNUaMiJ79KTY63IPvk+zGuiPExtGvX1+Q/djR17dKRxwXiJzg0kqpX86CgwLH0zDNFtcfEnl+jRjWLrOFyKC+IB3iytX6zFXvFYszNmjbJUpe+78J7FYmtRH+eeOIJJvigebhr126KixlPVaq8ZPEoCKUxfgF8OAgZA+ACwgORR6X/8Q8L0hUP4v6AoDA+bAY5/MYbLenZ4sX5UDL/449TQkIsVapYQfOmBQmK+S9evDh75T33XCkmXjA2EM+Y8969uhOy2AsyRfQDBPXeb/bR66+9Slu37eB+I2IDCcmAmZ9/MD8XPylak70AWRkUHE79+n7A/8F2ZAIdddStW5vq16tDJ0+eon37D5DvmJHUvVtnmxIMYu4wN3qtX2vziraEF7Jew1YmVwWORQoXpm3bdlLjxg3oyHfH6Oefz1NCfAw1btSQihQpzBnd5aRNmOumTRrRS5Ur0d69+wi2izlu1KgB4Xc8bmIiazQDB0hMAAtRBJGot0VrWx4wxMHAok+WcH0IN8fc/Xz+FwoNHc+PyQQ9/o2IJvyWMEkfFsQRF2aKwBPjQztVq1ahzz77nA8/Xn65hlPjyu4aEwcG2JcGDxrAawSHJdHRk+jHH89Q8uRJ2uGEM1jJXrz6+bJlXzKeIkEg1hpI8zJlSjNRj4OuSfFJFDU+jPcVFPkwxsx6K1y4MNuPsGd4iurJadEXa/Mue7zi3bJXr250/vwF2rptO5UrW5a1oPH3li1bsNZtg/r12I6h2SuSaYm9MSPjGu3c9RXhAAq/CUK+w9H9TG+P8ruZbLPoA/Swg4P8qXOnDrxXCCK5UMGCFD0hQkWSmVnc6h6FgELgkUBAEbKPxDT/b5D2wvQeBBzW+mAt/PJB9MleG+7cN1t9d9bjwh4e2bnuLJb2kt5kp0/Zfdad+5bdsbnD8+5oxwIXd+6bO8ydq/qQ13HGh/Qni5eyVx3IvurVPah3z+7Utu2b7P35+fov2FsSYawv16xBffq8z9JDCAGenJzG5AaIjyfy56flK1ezdxISX4F0KFmyJA0d7EkeHlVYMzTj92ucYOX3jAyenh7du9KA/h/yx7y1PujD/+GpCP3HY8dPUOadTK7vlwu/UtkXnqd27dpwffoCj08QhatXr6Xzv1zg0P6SJZ6lzp3fpVYtX9O8XEG+waMWH/BG/US9ImHM7DkLaM/ebwhkZN06r1D37l0s6rJlfyA8IEO0+rN1jNOzzxZnIhRkYOs3W1qVPIBnGWSAtm/fyUQr5qpTxw7UqWN7w2dwP+Zp/YYv+H6QvB3fbc+kpsAVhOuiRUto4aLF3OX69eoyhi++WJ6JPRA7aGfkCC8mFUH2nDhxkqNHQJKCyH799Rbk2b8PeyTi4PvmrVtUzaMKkzdvvdWGrl2/TpCFAtEPG0MpWaokE3eNGzVgAlMUkfwL9gApnoIFn6JWrV6n93p1Jw+PqhZkpYwxxhoTl0DXMq7xn+9kZtL1a9epXbvWPGb09/off9D9v+8zQYd2YH/169ehhIQUtllcg23C7r29hlCbNm9wXTh4SE5OZ0IKBF+Txo3Ic0AfqlDhRZqSNp0TCNV8uQaVePZZ6tK5I3s2osBrGJ55yE4P0hZrBUnxQGxjzuFVuHTZCu4r2v7nP/9FRZ8pqq2ZhKRUunnjBt2+fSfLmrFlXyD39u8/wCTvD6dO01NPFWAiDMnaZFvB3paSOpVxFhnpRR9A1ocEj7NJXoHQnDZ9Fi3+dCn9/fd9Xgcffvge7wErV61xelzZWWNCnmzt2g30w6lTGkyvNm+m4S5jZxYrPCPPF/ASexy867G32No39G3CXpFwDAcTsEXMP9Yc1p7ezh1Zb+XKlaX0qTM07MVe+2L5cnxYhOtm5v3mrZuazZcpU4batH6D8bt58yYFBIbRqdOnqVXL12nUqOGaFInActHipbR79x4ecr26dahv3w+yrHNcc3Q/ExgisnH3nr1sZ2L/x4FFWEgAe9dDZmrVqs943QLXAk8VYIJb3vdc9X6g6lEIKAQUArkZAUXI5ubZc6LvipB1AjQbyVOcq+3BPeWOJIYiZB/c/OeVltzRjgW27ty3vDL/TOzcuaMlVXI3L+m8hLMai0JAIaAQUAgoBBQCCgGFgEJAIfBgEFCE7IPB2W1aUYSsc1PhLInoXGuue8odSQxnsXRnL1R37pvrrOnh1eSOdqwI2QdrD+5sAw8WCdWaQkAhoBBQCCgEFAIKAYWAQkAhkBcQUIRsXphFB8YgE7J9PniPw7iWr1jFIT7QGvrwg96G4SQIgTl9+gx9unQ57dnzDWtdIUkFhOHr1HnFavgawvMOHjrMzz7++GOsd4SQRYRw6XVsbRF1ZtpHuCU0zpD8Yc/efdzHpIRYOnXqRxKhOwjnatigHo0dO5peqlTREDnUAy29gwcP059/3uAMvAhxg0aoke7ptWvXOZxQaLYh7Al6UQgreuGF5x2YHcduRYjj0mUracOGTZR5N5PD6RDm2LtXNy3USk9itHi1OYdOrli5Wgu19PcbzRpxsl4aMEAY07z5H3NIX5cuHTmccNv2nZykol+fDzgcCyGQ0NZq3rwpRYYHcwgqCkLdEA565sw5DtPs1bM7Vaz4Il+T5zk9fTJdvXKVk80hZAylRYtm/w0VtAyLtEV6or+HDh2hJUtX0LcHDnI90IUbNLA/6/OhIDzyyJGj/N+Onbvo1eZNWZMPemGr16zl8E9ogyHUccgQTy1Zi35WgPvRo8dZM/Tu3XucDAS2PS4gNIuGLHDYt+9b1gdECOK9v/6i58uUzhKi69jMm7sbmED7GJhc/tdlzqyLMEysc4Sx5sv3mDZehFJevnyF94NLv/3GYaLzFyyiZctXUo0a1XluEcZnZh2K3pmxT9xrZv3YIuPM9gm6dceOnaBv9n3L4aOJ8THsdfnJp8u0EF6EBButBzEmzCfw2ffNt/TrxUv0xBP5ec6BMTQk9Z6bZsZmbjbN3QXNSWjH9ejWhXr27EbffXeUw4OxFry9xxCSgyC0GjaO0F3YMPQqYf8Ii8Z6eOeddrR27XoO6cXehwJdTawT/B1hvcCtXNkXqFev7hw+jdBioyJCtbFvQDfu9p07rIn6fu8eVKlSRau/G47ibA4ddZdCQCGgEFAIKAQUAgoBhYBCQCGgEHAfBBQh6z5z8UB6IgjZypVfops3btKTBZ5kbTCQakJT7N0Ob7MQuxB9F4L7SL7hM9KL8CwSIkTHTuI+p0yOJ2SLlQuemTvvYzpz5iz5+AxnXTkkUIDQO0hEFLOErNn2QUCBKEMbEPVHNtTSZf7BRBh0i0DcfLHpSyYi69WrQwmTYljnSC4YY9rUGfRWu9as8wVNta9376XY2ATWQSpTurRFIiqRaOLpp5+m8PAgJvH+dfkyRUTGUOXKlWi0j3eOzKvIAg2SadLECUyygXBMSppC0JwS5KhMZAGDU6d/pPLlynLGYRBIIOJBQk5LT6Fatf6Tffj8+V84qz3IGpTmzZrQrdu3ORkI7kcJDR5HW7ZuZ/1A2M3bb7fV2gQhHheXyMQVsNZjJgjZ639cp5deqkTnzv3EpCY0APH/KOhTUkIcE0miWCNkRbKYv//6i7yHD6ESJUtwtmpkiQaRPiUlgTXmgM/OHV+xVhvmEpnEMS7YABKWIFkCkiRAC2vI4AE0bOggi6QlIImQQGT+wkVMXDVr2vi/SWS+pMSkFMYhSybsTVsoMiqGJsZGUbNmTZiohl7ZR7PmUXLSJI2kdrWRyJmLhw4ZSEOHeLI+JJKPTYqfzMkr3mj1OmfURpKHuEmJtHPn1zx2HFj8X758TNhh/vA3JDjp2aMrk3Zm9gGz9ml2/VgjZM3uDcD3hx9O06dLljHpDG1B6MNhf4ImW+EihVlLEravt1cxN7CzqNpFigAAIABJREFUKWnTmHz09OzLOoW4Pz4hmfcbFJmQNTs2V879gQOHKGnyFD6UQsGa/+CDXpwEasmS5bRu/UY6ffpHvgZb7dv3fR4/Ds0WL17G9o/EUR+835sPM4ATsq8HBUcQEsZERYXx/iFnf0dm74iwII28Rd2wcyRXgo4lyF+R0EYk9Th8+Dv+LcEBIJJ9yMVRnF2Jn6pLIaAQUAgoBBQCCgGFgEJAIaAQUAg8KAQUIfugkHaTdgQhC0IOWUVBwsEzUmQWXrDgEyZgAgP82MMTZc7cBUxupadNphavNuO/yRlO9cSqyNB7795fFBEepBG7eA4kha9fAHupmSFk8WHvaPsiGy4y8Q4Z7MkJK0TijO+/P0neI3yZNJ01M92C8MNzQSERND4ylMk2uWzYuIn8x4VkIWtENle9Zxw8E0GOgHTIiSKyYXfq1MGC9IU3MBI7IIsqvFVlIqtRw/oUGhrIhAoKyBFkaUZdAz370cgRwzSPNTnjMMjRSROjmaiDJyA8TP39R1PJEiWY3IocH2NByIrx/njmLA3z8sniVSwIWZCicvZhzDUI9fCICYRnq3lUpdSUBCabUYwIWUH8bdm6jaZPS+VnUOTMr/LcoA0QVvD8RVKFwHG+1LRpYybecQ3ew7FxCWQtq/fMWXMJmcRBJIuC50CwgqyTCVnRB3gAp6UlUbFnnuFHsD7iJibx2IXXsKttBFgNGuLNXuBYt6VKleQmxPo7cPAwTUlNZLIdBWNY+PFiJhdBvIWGBHDSEZD2az77nAnZHTt2md4HzNqn2fVjRMg6szcImwTRjMQS2B/gAa5fD/oM15evXOH1X/uVWkz6yyQiDrOGDR/FBLZsa2bH5uq5B9k51GskrwH9HocDlOHeo9lbWn8Nf/PyHsUJQgYN7Md7Af7mPy6Y9wj50AZ9hgd8cGgkbd26gzp2bE8hQf6ahzzsz2f0WKpZozrvHUWLPq0NU+zBSHISGRFCOAAUxRmcXY2fqk8hoBBQCCgEFAIKAYWAQkAhoBBQCDwIBBQh+yBQdqM2bGnICnILYcog7xIT4vgDe3xUDH22dj3FREdQh/b/+3i2VhfCZsdHxdFHM9KyeM7KhJgZQhaZnB1t31ZoO4jnsPAJ7L0lkycgaPz8g+i550pZhN6LqbNGLmKsqO+tdm0syGcQviBk4X2YP39+l1uAGCNkIxISYtgbGAUkzObNW6h16zfYu82e7iKyZCPEWfZwFZ0V89u507sUEuxvGJYsxm/0vDUJCnsasvDAHDbchz1O4f0LbFGM5hUE44iRvnT02HGaPWsq1a1Tm++1NW5ba8AeiYxxysS1wEocAsiEbMa1axwmfubsWV5LMskP72JIKUAGICcKvMThzaqfF3n9wQvYe/hQrXkxl2LtyySao+vQrH2aXT9G8+lonzBQW7ZnbW/C4cS06R8RskVPm5qShUS3tqeYHZur5x+Ef3BIJHu7jvAeppGraEeQrsjmrb8G0jUgMJTiJ8ZwFngUcRAFL9jY6Egta7nosyCdQeILgh+/IxOiJxHGj4MhHIjJRT7Mw8EHDl2wfzmLs6vxU/UpBBQCCgGFgEJAIaAQUAgoBBQCCoEHgYAiZB8Eym7Uhr2kXsK76sknn9Q8DhGWCy1ED48qFqScUV3QbfUdG0QZv2dYeObJEFjrgzWyxJH2rRF3on1rRN2mzVvI1y/QkECwReSA2Bg81JvJQ2ireg0dzFIF8LjMyQL5gBE+vqyPC/3X4V5DqF7d2lnCf+0RsrYIVXu2gvHlBCErEzrQt/QfO5rHZUTIgkSDPvHf9/+mqlUqa7g7S8has0FBcMpe4vL8GvXt3r17LA8AvWTIIkA64J2321LhwoVz0jS4bkG0t2vbmg8ehIc4rol5BbGMsHRRbM0l7nFkHZq1T7Prx9p8OtInW+tYYGBk87/+epE9R8uXL29ISlrrm9mx5YQxCCJVJjzRDjz3cYCBKAj5mvDyhuarOHyRCW94c8NLWtaZRn0CG6wbQfDDUxgew/Ac1nvhirGK/RZErjhIcRbnnMBP1akQUAgoBBQCCgGFgEJAIaAQUAgoBHIaAUXI5jTCbla/PZINOq8IaT35wymaO3u6hYcrPtoRUrr76720dt16OnjoCH/Yy56uwsMQHk9ymLYMg6OErHjWTPu415aHrLXQZxHGrpceEG1bI+rg1QWyDl6mwAIFGrsDPfuyd6y1ZDfZNQtgsXbdBvYeBnGCYpSULTcSshgLkqRNnJRk4eFpa17xDDSCL136jbVtodOKJF0o+jm1tQaM5ln2gNSvCTGP1vp25uw58vMLZAkGFMhovPN2OyZCczLhmyDeoKE7LT2ZNXpRhD1AfmD61FSqXbuWZor2CFlH1qFZ+zS7fuzZsdm9wZ53tpFtCO9nIy9wGVPoFsu2ZnZs2d0LjJ6Hhz7kSEAKCy9zcdABqQFoSYM4FQcMuH/UKH/y8hqsyVgID2/o0eqjGUSb4gAOiR4FPkic1t/zP57X1tYL6hw8xJs9+gVmzuKMOYPUDnSikayuTJkyBG3tzLt3KXpCuCYVkhM4qzoVAgoBhYBCQCGgEFAIKAQUAgoBhYCzCChC1lnkculz9ghZOcx65ow01sQUmeIRAo2CRDCNGjagOfMW0Jw5Cyw+1gUxBW3MqWnJnFRJXxwlZB1pH205SsjKZI/ea1D03V6o88mTP9D0mbO1xEh4DqG60JCF7ENOFXi0gRAGASmIWSRrQoIxaJbaI7Lc0UMWWIl+devaiYICx7Lsg7V5BfEFj7u09Bn0YvlyjHvVqlVoYnwSJ/fKLiErE1OJCbGcBElf7MlkLFu+ijVaRVI0JI4CUfbKKy/niGkIHWdIjcBzcfCgAYzh7j3fsCboe717cqIvWQvVHiHr6DrEwOzZJ+5BvfbWjzU7drRPzhCyApcmTRpRYnwMFSlSxGLObK0xM2PLCQOQdY1xMARi8sKFi6z3jP+HPS5Y+AkJOZJ9+w/wv+MlvVfZ7mVPdbm/8tihBRsWGkRHjx7TCFlrHuWyjrSQwnEGZ3ihx8TGs5a1vkDOBTIKsvRGTmCt6lQIKAQUAgoBhYBCQCGgEFAIKAQUAs4goAhZZ1DLxc/YI2SFhyyGiI9pZGFfs2YdRUbFUt8+73O2bOH1aVSX8HwCOSgnDZIhc4SQBbHgSPtox1FCVv6oF+RFwYIFLWbZHpEjbuZkYbPmMeEBb0i9F2JOmQ683pCQasbM2UzMCq+43ErICg9ZWYPSaF5Bxk6fMZumz5hFYaEB1LVLJ5YtcKVkgewF2OfD9zh0W58Z3p73LuYdff169172/EWovS1tXlfYCTx7keUeHsOQLChWrBiVLPEs9e37ATVu1CCLrIYtQtaZdSiPwZp96sdpbf1Y82x3dG+wt46N9iYRXg+vf2jICn1V0Xd7a+xh7Q2QM0FSvZu3bnK/9+8/SNevX2f7RfI8JP4qVLAQJSdPomXLVlH16h7Uq2c3bUpkyQIzZLSRZIG9Ay7Mt5AscBXOrlg7qg6FgEJAIaAQUAgoBBQCCgGFgEJAIZDTCChCNqcRdrP67RGyQkMWxBY+3P/44w8a4ePHeoByFnsMy6guWfJAn+hKQOEIIZuRkeFQ+84QsnhGEIBIhKVPwITr1oicOXMXUqVKFei1Fs21mQbxlpCYwnVak0DIrlls2rSFrl69Sr1799CqAmkGUjY2LkHzWrZHFrnKQ9Yo6Y+zSb1EaPXXX++xIMCMSE/RxtNPF7HQLHYlISsnIYJna3paEr30UiWLKTTqG0jXjz9ZQiO9h1roxoos85CYsCbrkV37gC1s376T5s77mMl5tGWv2LIFR9ehWfs0u36M5tPRPtlax7b2JiS7GjpsJCfEGujZj7yHD7Eg5K3Zmtmx2ZsXZ6/LWsw4aILcjN8YH5apgFRAYHA4bdu2gxM43r59h+Jix2vSFqJNzOO4wFCrh0tiv//lwgXt8MkoOaTeS1UkA5MTyDmLs7P4qOdyLwJCouTzzzfSl19u44Sj5cuXMxxQZmYmHT/xPR08eJjWb9hE/ft9YJGcNPeioHqe1xGADBOiTFasWsPyM4nxsTY9/uFccPjId7Ri5Roq+8ILNNxrcF6HSI1PIaAQUAgoBBQCuR4BRcjm+il0bACCDDXyBBUf0ocOHebM19CdFITXncw7FoQsQq/xQQ8iStYXFJmyoamK0r/fh/xSiCRhKNAtDAqOICNdQiMCz9H20YajHrIyUXPx0iX+sMMHHuQaUIALPF7jJiYSCDk50zrwvHXzFgWM87UgaRBCi/BgeBk3a9qYidLklDSqUaM6RYYH04svlnds4nR3gzzbsmU7xcZEWoRQCx1G4Vma04Ss7NWWNiWRqlXz4J5evfo7e+sCN+FZCBkLGWt4xxl5UX/33TEaNtyHBvTvw/+JREJG8yr+5lG1igUhC+/AMX4BbG/ZlSxAn4Grz+ixTGQhFBq4CzkOeKJCzgMEPGxGkKyw3bHjgigyIoRq1qiuzaDIdF+qVClOEnX33l2Kjp7EnqwIDcd60XtoO2oswAX9bd68KdubGdkMMwnazO4DZu3TzPpp8WozQ49nZ/YGZzxk5TWEJFRYW927deb1DmIIH8ABAWGEvUO2NbNjwxrCIQrmPGp8KNWtU9vR6bZ6v5zES7/nI9lcdMwkftaa57csfQEpED9fH4t9ThC28KyVr0EzedRof076lZIcT5hDUcTvDGxEvuYszi4DS1WUaxAQ7zHosP43WT+IK1eu0sKPP6FFnyzh6JGcOiTNNeC5WUex7uMTkmn7jl0UMyGCGjVq4GY9fDjdkfdD9EB+tzDqEQ6AwyOjCU4V+twO4t3bPyCEnilalCZMCKeSJUo8nIGpVhUCCgGFgEJAIaAQsEBAEbKPmEHMnbeQkMAKxAKy13ft0pElCEAqQQN1167dFBczXgvLRajxWP9gzs6NF8JevbrR+fMXaOu27VSubFn6css2/nvLli1YD7NB/XrsiRUSEsl6lSjwzmv9Ziu68OtF1hd8Iv8TTF7oM3cLDyn0B6TnS5UqkjPtC1JST9KhLwg/DwwKpx07v2JiBSQDij4JEfBp2qQRk7Pw5sIL7rVr15j8FH3Dc9BvnTrtIwoO8qfOnTowWSHI6kIFC1L0hAiuH5nNDx0+wv/vilB1QYQOHtSf9UFBeN+4eZOJPSS0SZ48iQlDebzhYUEETVa5COK4XdvW/KGK0HYU2SsUZIuecBZ1wHMayYNAwMBLFfXcunWb9n6zj15/7VXaum0H3wrPjqpVK7OnKBJvjfDxJZCmIDejosKofLmyPAcIpY4YH0Ot32xJngP6WiRFE151yA4PfeLixYvRxYuXtLpA+rRv/xYdOXKUPaIwhyAm4b0LQrRVq9eoUsUKbP/z5n/M5CfWgCw/cOz4CU5qhyJ7hOsTNEGO4o03WlKRwoWZSMXYQfbJfRNZ44sXL07RUeFUpkxpTjy2es06mhSfRFHjw3hdHDx0mDwHemlJ4YTcRHa2JkFYoF8jR3jx2IGHKFiD8AaXi/ASh7e3nuh3dB1mZFwjX79AsmefZtYPvCtlj05hx472CXuTSDoIUlDv8Y85xqELiEq9beiTsyFxHw5aTpz4ns6e+4nlH+AtKq8xM2MDUY7EfND6RZE9RrMz/+LZ69f/IF+/APpm37eajIm8docNH0VXrlyxKa2CAwSsyV27vtZ+M6BHjIOT4NBIql7Ng3Wen3mmqEWX4ZGIvTb/E/nZ/mvVqknw4IL3Ftag75iRGrEtHnQGZ1fgpOrIXQhgH8U7CfSwiz5d1OKQ1GgkcmJGRci611zj0BT7EN4lhOyJe/Xw4fUGv0nYL6MmxNklZPXvbfpEjEjEC2cIvAcImZiHNzLVskJAIaAQUAgoBBQCAgFFyD6CtgAiA2F+qz9bxx5Mzz5bnEAagUwDESZIOQENyNPk5HQmYZHBGkmNevfqTjdv3qSAwDA6dfo0tWr5Oo0aNZy9VVDwAQTvyDWfrWPiDRmwkWwKnmXI8D5z1lwmCytWqEDjxo2hbdt28gc+iE8Qi7j29lttmUy6+vtVU+17evalefM+ZrL33t17Wj3169WlkOBxnCjqq692M2GIdn658CsTaGEhAVTuv4QgkgvNnrOA9uz9D5n8cs0a1KtXd6rwYnmKjo2n/fsP0HPPleKxoG9///0XfXvgEK1a9Rm3e//v+1TgqQJMtGGswBJEIwhUZAL/4dQpJkqtJTwza44iNG3t2g1cpyivNm/Gc4M5Rcj07j172YP3/r/v0z//+S/2iggJGce3p6Sk0/1//5sy72TSpd9+Y7LZ22sIX1u6fCU/hyKuVa1SmXHUhx+fOHGSUlLTCYmBQMq8/noL8uzfh+uDhunNW7c4+zkIfGRiB5mDD+rTp8/Qp0uX04EDh7idwoUKUZ06rzCxXalSRc0zFqQSPPlAdGPefs/I4Pt7dO9KA/p/SKL9g4eOELxw33m7HWMPu/MfF0I3bt6gju+2p+bNmtKcufPpTmYmz5MYV6eOHfhgAmSc3naEDYKARZ/3frOf5s//mA4cPMTjg20BbxDiYRFRmq2jzn593+dwQyRcw+EESEC0C+9o9NvDoyqPEV6IMz6aw2vg3LmfmDQXiczM2oP+Ptmj11odIBWD/5swLXXKVA0XgS8SpKEfWBsojuwDsDN4jtqyT9SJsdtbP/DCXLR4Ca9p/bp9PP/jpvYGL69BtGLFGgLhDnuHDVy+fJnJRBymnDx5SrN5rBXsiyVLlqSI8CDNUx5e3/B0X/f5Bl5L0JLFnvnOO+3Y+2758lWME8h/1FmixLN2x4b7QcjDw/r06R/5IEQkU3R27vXPgWBevWYtRz3AW10UtAViFIcaSPRlyysbtovDldWr19L5Xy6wxzX0iDt3fpdatXzN4uBEbh+Y4dAHvx13M+/S3/fvU+1XalHvXt00+9f311GchX26Ci9VT+5AwJ63uzwKe5EiuWPED7aX4hCszwe9qX79utlq3FZdeD/a/+1BOnbsBHXq2J4PWlX5HwJm9OllvKxJgkG64/P1X1D+/I/zu7V8EG1vrnEYjvcYs9E2av4UAgoBhYBCQCGgEDCPgCJkzWOl7lQIZBsBeCEuXLjYrkdPthtSFeQ6BMRH0VNPFcj2hw8+cvkDanwsFS5ciEr/4x9MQCN8Vy7wQhfyJLkOsDzWYeEBPnf29GwTIHkMGjUchUAWBBQhm7NGIaSDUibHZ3s/cmVdOTtq96vdVYSsrZHZmh8hMYPkkIqQdT/7UD1SCCgEFAIKgdyPgCJkc/8cqhHkIgRAyIJ4SYyPsdB+zUVDUF3NIQQEIftyzeo0aGB/p1uBJ8z0GbNZSiEowI8aNqzPIfWigKxFmGhY+ASW0VAEoNNQu/RB3heSUrLtPe/STqnKFAJuioAiZHNuYuQcAdn9fXBlXTk3YvetOacJWVvzIySWIJnQps0bipB1XzNRPVMIKAQUAgqBXIyAImRz8eSpruceBECCwQsBIfxIfqMSV+SeuXsQPYUXCrTitmzZRrGx47OVcEMkckLYvF4zWB4LQhs3btisvLUfxATbaePn879QWHgUde7YgTp2bK/JdbhB11QXHjACQuZh0+YvWQIFciktXm3Oeue1a9eyOFwRUhLLlq0kaP3e++svlquBHbVt+6YmPwS5Hkjx9OzRlfeEy5ev0JKlK2jgwH6U8Tv0ngOYcEEbBw4eZsmht9q14ZFDdmX2nPksu/PHH39S3bq1achgT2rcqIFFXyAzBEkXyAZFRoawlMyUtGksMwK99rZt3mS7Rp+hPT9/wSK+BzrX0Cl/r3dP7rtRgbwGNOahS/znnzc4rB3SPyCK8v1fPrt7mF6yAHrSnyxeypJKGBPkWwZ69iUkvoOGPfCCjAhCu/F3JAPD/f37f0jFnnmGsHdCbz8kyJ+KFXuG9uzdx7rT+v117959rJUPWY8zZ87xuKGrjfB8JEUd6NmP2r/zFm3Y8AVVeqkia6o7gg8w/48kyA6Wf4ENQFIJWumQl0Lx8KjCEksoZuqeM2cBzZ47n3HRF0gOCS9JIX21as1aOn78BLeHsUCOBHI+KPbqgl1c+OVX1nz/f/auA7qqouueT6qAAgoqSEeqSEeqiFhQpIpIk2aoSSCUJJBGSA9JCElIaNKrCCK9WKhKE0Rp0lEEUVGK0gKf+K99+Ob9825e5wWScGYt15K8d+fO7Cnv3j377LN79x7q0KEtwcNcL3h2gpXUwo+WsL0R7FL+vXOHrZFgTQRvdlXgnw9s4Zl99NhxPvjG2OPajRs3c5+qV69K/r7DeR6rhKG2ljjm3r593/N62bP3W/4qnt9waAqcUWCzBe96/Ldl6zZ6qVkT9sCHXzzsYtQ8f6djexo40IPtmSwVHKbCRx8Hpbdu3ebEurlz56JRo0Mc8pBFnUbLAuCHvA6wiEL7Tp46xf7dsBezNT4tWrxE8ILHNZaKTtQrm5lPli3nKBzjelLXYyxQ38S0KTRi2BC6cfMmjU9MoTNnzrAFWI/uXcysFO7z1iu3EwQEAUFAEBAEHggCQsg+ENjlpg8TAsh+Gx0TTyVKluAXXvUQ/zBhIH21jgA8UqGcRmI8kCXqZdZVzFTCN8w1kP+6V5yqE6oYJGOrV6+O1e+4en+5znEE4I+MQxqU7t3fY39VR0gCx+8g38xOCKhEaM2aNWbCp2jRouwDHhk5jr2zx8VEMHGKopKtnTp12pQ0DeQLSCAQldWqVqHoqLHsWQ0iC37B+w8c5GuRiBP1vNupIyEUGR7IK1euYTIFySxBGtWtU5vgRR0YPJbJRpUAc9qHM9mfPDQkwHR4oBM7SOIJb20kdgQBCBKsWdPGFB8XxQTuuLhEJofCxgaxVziIMyQOLV68GCeeM2Z/x0Fm6qSp9NabrzNBijq+3r6TYmIS2NcaxBISbcI/3FrRCVn0/ey5c/Tkk09S7ly56NTp00y4ogwa2I8GDfSg7/cfoKlTZ5gSk8KnuFPH9tSly7ucDBHRBwsXLmbfdNTXu3cP9tbXy/oNn9PE1CmE338U4Ir2g9SER/WceQtp1ao19M8/d5gI9vIcQE89VdxhfECywSP92LHjlJgQyyQhiDHgu279Z3y/F16oQdWqVWFCFoSto9hfunyZvL1H8HyxpJDFPMW8aNumNb3TsR2Pc0rqZMJvGQ6UQFSDOEWxVRf8sxctWsJENYh7Y8I1kKHz5i+itEnTaMTwIaYktDioGOE7mi5dusS+9vDyxr559Ohx+mjxEiapMU7waT958hSPTaHHCnHuBIyHI3NGX2P//Pe/5O01kIoVL0Zr126gpOQ0PhCYmJzA+RFAyG7d8hUlp0ziOYmEstdv3GAf8fr16nAiXNVHJC4bPKi/2e8y1i085OfMW8BELhJGgpxdv+ELjprAGsI8S01N5AMBW8VIyCLfwKrV6+iTT5bzeBr7bm+scTiBaBqdjNfvrxIxNnixPnkNHsAWSZ8uX8W+/zhwwHrCMwjmRsy4BJNtEp51cHiMtXn58hVO4puWNsGUhyI77dvSVkFAEBAEBAFB4F4QEEL2XtCTawUBQUAQyGIIqBfvlavWcsKpHt3eo+eeq8gvRVC8bNv2NX04YzYrhKBQsqbWyWLdkuYIAjkagRMnT9Gw4f5Uq2YNTgqnkqyBrJk5ay6TQPg71KQgMSKj42jNmvVmJC0AAomVMD6ZD3kavlif4sZFsaIUWeyRzR52JVj3imDFNbgHCFuQe/g+Ejfi+zi0qVylklmo8u+/XyAv7+FMCKdOHE/VqlXlcUHCPPV3KCWDgvzpjwt/UGJSKr3xeksmI2fNnkcfTp9F8CXVo0TQVpCFxkMkRQiHh4UwSaUXkI4gJB0h13RCFirUiIgxVPZ/yQpBYiZOSCHsl8hAn5wUT81fako4LIFyGGpLENL+fsPNSDRYjMTFT6DJaUmsZLRUvvtuPw3yHEqwo0lLncD1qgIVMoguHMCNHjWCk11inB3BB6Q0FLzTZ8zO0DZ1TxDxKpGfmkOO1M2/EzYIWTUvSpcpTTFRYUx8okDBPGjwUMqfL78ZQW6P8FM4gMA2ErIYk9CxkdSxQzvGCOplVYC/zzA/KlDgUZ5PKvEY1tFgTx8m/qCghZpbKa/VQSTaGjom0GYEifJO/XLjJpoyOYUPOFCUtdCmTVvM2qvW0Ow58zkRZsCokdSkSSM+QMBnSAgZE5vAiWSR1FUlL8NnK1as5kS3KUnx/FutCj77cPpsVpq7SsiquhQuRkW5vfGxRchijfiPCqL0W7coIS6aCWgdIzxrqPWEvwN/T+/hnMAS44X5gzHF+sN87dunpyhkc/SvnHROEBAEBAFBwBICQsjKvBAEBAFBIIchAO83vJjjJfDAwUOsyALZADVP40YvUru2b1OlShXNQo5zGATSHUEg2yAAEhWEKEJ+p0xKYWsCveDzq1evsfoMhJki3UqXKsVEH5SVelHkGEhTReKqe8ydt5AVmVGRoSbSV5GPnTp1YKsCnQganxBjpv7Uyc2hQwab/K6Vp+uVv65Y7IMihBFibvRQVz6ZULmCrIL6EISar38gh+BbSiZkjWCyNOhGywIQfHpRxNL2HbuY/AsO8mei6KPFS1npV7ZsGTPiVWGJOqDctBSFgM9wOBYUHMbqyF49u5t9F3gMG+FPIUGjebydwQc2DyP9AmnHjl0ZSEyMuaf3MFaLzpg+iZXOztQN7O2pWj36edILNZ6niSnjmbxHsebpa4/wszY2OiFuJLN10g/EqD6fbXkL66TpBx/0ouE+3lb3CNx/yNCR/PupcMSXbc0lozpVr9zafFXthQIV68kYIYFDiX4DvO6ZkHV1fGwRsupQRN8HVJ8VFlDCBgb48YGDPheghle2KNlmo5aGCgKCgCAgCAgCmYCAELKZAKpUKQgIAoKAICAICAKCgCMIKNVprty5zNRz1q5NTZtCU6fN5FBtqAofffRRs6/CW1QRdu3atqYxIYELgXTmAAAgAElEQVTsRauI3IIFCrKKsXLl5/g6hA5PmjSNkpLi6KnixUm/Hoc4uooeoeUqzF+v216SLWWlAjIRilIo9VSBHYM6NFLkl/q+Uc2rrrF3Px0Qe4QsvqvIJYSbK5JbVxUrYhvfxXgNHzGK/HyHZSDPjWOm6oUyUilW8R2QvSDbFDHuDD4VK1RgshBeo0alpyK94BU6bWoqE3nO1A0C1xaJilD6Q4d+YO9W2FPYGw9XCVnYGYD4heoScxUh7cYCxS+UwphPUCqDOLc3L2yRpnr9IG9hrfHPnX+oSuVKpsNLVwlZa+1SfbBEOqM97krq5W5CFlYIsOKCPQRI/CeKFjXBd+ffO3wIAKsFKNIVcW9vLjiyV8p3BAFBQBAQBASBnIaAELI5bUSlP4KAICAICAKCgCCQbRCAt+OAgd4Eos2eT6ROCFnzddTJEj3UWVdsDvGGurUP4buRUVCBlqYP+vZihR7IUagsb95It+vPao+QU58r4smeMhHf15WMxjB2R++nD74jhKylkHtdVdy4cUOTshckKzwxdZWxtcn2+4ULbP0AElOpAqG+9BsVRO++08HkCewMPnq7dEUv2qCIt9Kln6XxCbGsYHWmbtThKHGGuYN+ff7FRlq7bgOrmp31KLU2NkqZacuSQhHNaLPyunUXIauPJyJOzp//lb2D16xdz0m6UIxz0xbZa6ldul2DJa/erEzI6oc21tpuXBOOzqtss3FLQwUBQUAQEAQEATcgIISsG0CUKgQBQUAQEAQEAUFAEHAFAUsh+9bq0QmsV1552czHU79GkUO6Qg2fK6JLKTYvX7pCYeHRFBsTbvJCVeQRlG7W1InG9jlKhPXp/T6H7ttKXmfNFkG/p7376d91hJBV9eV/NJ/JNgF1KFUx/h92ElWrVqbQsChq8fJLDoVcg1xWfq8qtP7bfd8TrCPi/+fXi7rVeDmCD76vPIeR2Aq+v0jiBYIUSddgVaMSfblStz3iDEmY5sxdwCrf9zp3JHgG//svsWoXRU+yZq8ue4QsvFZ1D1d9XNW6gR2PUlbbmxeOKmRxHxDfIH1T06ZSubJl2OO4SpXKNC4+kZN73Sshq2NjtAZR/cyqClm97dOnpZl5Qlvbu+zNBVf2TrlGEBAEBAFBQBDI7ggIIZvdR1DaLwgIAoKAICAICALZFgE9ERHCe5s1bWyzL8qyQPdcNV6giCfdVgDf0cPwESZ95MgxunLlipm/qU6cWAulNt7PHhGmiGBbJLKqU1f4Gv1u1Xfs3U9vnyOErFLI1qpV04zkNvrAtnn7TRqfmELR0WFs7+BIUaRuvnz5aGLyeA7zrl69KidoU8UZfNQ1p0//SD7D/Vm9WaLEM/znevXqkEffXlSq1LMu122LOLvwxx+cTO2Xc+cpOTmeYPGA4mpIvLWxUZYFsMiwR1ZmhmUByNgpU2fQlKnTaUzIaOr0Tge2LXCnZYGuMjV6DKvBy6qErI6DNVsR49oQQtaR3UK+IwgIAoKAIPCwISCE7EM04lBq4GH688830oYNX1BEeAh7bmWVghcfeKrNnruAs9+2bdM605uGTLpIuLFw0cccege/PCT0gI+alKyHAF7Uv/t+P2cQr1ypEnl5DrivjcQaOv/rr7R//0HatHkrewkmJcaZEpu4qzFZfa26q585pZ4HsXflFOyc6QdIACTZmT17PtWoUZ0GD+rvzOVZ9rtXr14lP/8g9nJFopuxoYGmhFuq0fDuRMImEG/YfwZ7+bBHo6XkOHomeOPnerh7rVovUPrNdAoJHk01a9Yw4YPvxMVP4N9Fa7YICONGm5R/rT2CVBGeuCZ5QrxFRV16+i3KnTsXJ8nCHj8uLpEKFizAofdNmzQyGz9799O/7Aghq7xeda9YVYf6DM9LlSs9x2NgK5mXcaLppG7DF+vTrVu32e4ARKIqzuIDHNMmTWNVrO9IH5vZ6Z2t2xZxpojj7t3eI3+/4ab7upuQtZZoTcdWzRHdtsHevHBUIavqgeexnjjPnYSsvs5gzZCWmkjPPVfRbPpkVUIWjVT44xAgIS6a/X71gucY4JU/f35WxAshm2V/gqRhgoAgIAgIAg8QASFkHyD49/vWM2fNo3nzF1r0+brfbTHeTz10qr9b841zZzvxkoQXPvieDRzoQfPnf8SJPTp0aEvBgaM4CYqUrIOAekH65fx5bpQjXoTubj1eoJDZevKU6QTfR92f0Z33yoy1ihej+IQk2rxlG0VHjnUoxNCdfcqpdT2IvSsnYPnTT2fIf3QwFSlcmCIjQ6l4sWI2u4X1NjYsmqAKhGruQaz/zMQdnqSjAkK4b3379OTDJigqUf788yIlTkihChXKs88ryFCl3mvZ8mWKigilQoUKmZqnCNv69etm+AxfUopNELdGD1JViarj+vUbNKB/X/L4oDflzXv3N/HqtWschp9+8yYFBvjzb6U9IgyHn7HjEmnJ0mWcoGlcbKQpqRiIm71791FEVCwnqcKBqL7fgwiNjhrL+y0K6lqy9FOKHTc+g2eppTHSSTRLSkRF/uFahP/Dd1Uvug8sCGJYF9SuXdOp6aBIXVyk/Ht12wZn8KlV8wX2hQUh68izkjN1G5N6GRXSitDUCVnMx+UrVlNEZCyrhq1ZFlhSW9siOHFAP8J3NOXPl59SJ46natWqmjBXY3bixCmzz+zNQ0cJWbWv60necPNjx05wm7B/3atlAepDH32G+xHWIuxFYqLDOEkWCjxmsc5AfDr6rGGtf44Q5pbGx5ZyG2p7+CND4Y/nZihlVQJAzLn5CxbTrl272Q6laNGidglZ7AMfL1lG8QkT6O3Wb3J9BQoUcGqdyZcFAUFAEBAEBIHshoAQstltxO6xvZYSV9xjlW67HIlEAgJDOXOwIy8Z93pj+J9NnvIhqx9qPF+d4IuGl6Y6dWqZwvDu9R5yvXsRwEtYZNQ4Wr/h8wdKyOAlqt8AL4dfklxBwd1rFS+Qg72GccjywAEfkLfXIFeaJddYQOB+7105YRBWrV5LgUFjSfd/tNcvPdlTTiNkcdgDkm3qtJlMyiKD/euvtaRLly7T1m1fEUL3dYICB4ogaxYsXEzwHfUc3J/Vqj+d+ZlCQsIZSp3c0bFVik0czlizSADWK1asprCIGLP2QJmJ/bdpk8YUGOBHRYoU5qrVfoX/V7+pxvFU4e4guzDu8D2FJ+uevfvoxImTFBk+hlq0aM5qOtx/1ep1FB4RTXeVs3e/D3J267avuU2XL1+mxx57zK7PLVSkUPziNx+Kx/CwEHqlRXMOQVdkNw5mw8YGM+7GgrbMnDWXkpLTeBwcSeZlrEORuhd+/4PbW7nycxnu4yg+l69cIW/vEXwo+EKN58lnqCdVrlLJrD4QY3ny5DH9zdG6gb2usAZJiLV29uw5OvPzWapXtzaNDhhDuXI9Qj26d6EqlSvTipWree798MNRwoEpCPx8+fLT+z26sLdsQFAobdq0hQlHvS7fEUPp9u3/mj4HGY/oKFWAO+YafvOR8C4iYgyVLVOaicpJkz+kZZ+uMJszuE7Zf4AQNHrPYo2BxMc8MCp8jYPxyy/naYjPSCZgm7/UlNq0eYu+//4AHTr8A89FzGHYb+DZEYciFSuUp8QJE2n2nPkW6z546DB5eQ/n2+jtMq57HG68+uor9FihQpxEDPMVZCo8nyelJhE8da0VXXFr9CJW6xOHKrovtK2xxvjs3PUNtxt9xh4DD92VK9ewny4OJRRpDrU+2vpmq9f5IAmJ3ko884zZHoSIItR15OgxSkmKZ/z0guc7+BDjHcCZ3wV7vxvyuSAgCAgCgoAgkJUREEI2K49OJrTNnnogE27pcJWOhBU6XJmdL+LBb6TvaLpx46bdrNbuumdm1YMHbXjaxcdFUdEiRTLrNlmmXkcVLpnZYGfDCF1pi7vXKl5uv9nzLR08eJg6tG9j88XOlfY+zNfcz70rp+AMYm/N2g2UJ09uav1WK7OQa1t7WlZY/5k1BlAafvPNXlqw6GPavn0H36Ze3TrUu/f71KhhAyYQ9aK+D4Lp6LHj9Oij+VlRBjyxxpWdgKX24vBx+fJVFhWh6vvYM44cOUozZs6lHTt3EdSydevUos6d36GWr7zMiln8loLkAhF3+9ZtupmeThcuXGCV3wd9etEbb7xqdnuQaVC3gsQD2YUwZ7S3W9fOZr6nuMh4f/wNBGTXrp2pfLmyFBUTz3g9/fRT9GrLFjR0iKfNyBaQrjgI+OKLTQSCFKpsXPtOx3YcMaAUwJbwUt67UC7DVsLZgr58OH02/frrbzR61Air93IEHxBvOEwGeW+tgNACoe/r62PyunWkblUfPFwjo+Lo+PG7Y9ShfVvq/G5HxgvrFsnDkFAM49GrVw9qUL8uJxObkJTKYz+g/wf0duu769paXes3fEHbd+yk69euM8H+89lzTDyOCR5NZcqUNnUNZDDq3r59p+lvTZo0MpszIO3hrQziEzYcah5Wr1aVYEMBr+SPly7jeyFZHQ7RihcvzvYgSnltxPLw4SOUnJJGSMIGv2aoNoEB5i18dK9eu0rt27WhZk2b0MxZc/ied/65w7ZGOCgAZp3eaW+2PqAuh3cs5ryar1jHID7nzJlPe7/dx9fWr1eX+wdyc8zYCL4nLLVQ5wd9e2YYdpDzCQnJ3DdgqfoHOwusNZChwMXS/a2NT8mSJQiHN4gIWvTRx/TPP3d4/ffs2Z0PR9R6wfjMmDWXNm/eyhFn8EdGO9UeZBwbNdalSz1Lb775hqk/WCOr16zjw5PXXmtJfiN9RCHr7EYj3xcEBAFBQBDIdggIIZvthuzeGuxukufeWmN+9f0kNZRaoNSzz2ZrQlYpdzZu3JKt++HMPMoKhEx2JGSdwVi+6xwC93Pvcq5l2e/b9va0rLD+sx+q0uJ7RQCEWFx8olPJvO71nrauB7kal5BES5d+ykRd/nz56NTp06wm1kvnd9+xSQBnZhulbkFAEBAEBAFBQBAQBAQB2wgIIfuQzRAhZIn99xDmiVN4R325suI0AXGxfccu8h8VROXKlhVC9j4OkhCy9xHsbHArIWTdM0iO7GlCyLoHa6nFcQSUuhVX9O/Xhy0VHmSB+jF0bCQVLlKYRg4fSlAy6gUK2o2bttDYsKiH6tngQY6J3FsQEAQEAUFAEBAEBAFXEBBC1hXUsvE1tghZEJXHj5+kjz5eyomLEFbFnl99e7GvqnoJgdcbwp537d7DYZLj46M5k+rCj5bQxo2bOfMzQpb8fYdT3bq1Lb68qGz1u3ftoXO/nKe8efMwObr440/Ye8roIQt/VyQ2wEsGCvzBXm7ezGKYo63hQViXzzA/DqsyFp2cVaGS6BOSjSBL7L937rC/HULWjC9A6D/8xSamTaERw4bQjZs32UbgzJkzHJYGrzWE7qFweNfMOfTZ518yVsBo4ACPDCGptvqMkDaEsW3detdLz1gUfggLRpKEdes+o/Rb6WzRcDcU7l2qWrWKSy+WKuwT3m6YTwjl69ypI7Vt29qUhAahjAjzQ/KYTZu3smdpk8aNaOknyzlkFH6mCIPE3OryXier4Zu4F8LpMC+RfRtjhDmAEF17HpIYw92799Cs2fPot99+p9v//S89W7IEdezYjsNtEToaHRNP8ONDOGqzZk0oLDSIxxoF1yP7+cmTp2ntug3UtUtn7iuKTshOSBzHbURI5bfffschswht7N+vb4YQXFzrCH74nqW1aglXrFF9PmHt9fPowyG8KsQZYYdIfgL/O2CCBBxYP3hxRygn1sWOnbt5zScmxHB4pAqbRpjiiw3qkZ/fcE7GYyxYi198uYnmzF1ACPGEj1zXLu9S925d6Mknn7C4HBE2CQwPHDjI+0jjRg15jWCNf7JsOWOE+YFEQgjbPHPmZ+4j5pw72+Ponqd3wtm9S+1XmLdLliyjixcv8VwENh3bt6VWrV4zy1QPK5XKlSuxLyTah/0QeE6ZNoO9+7AH9ffoQ7nz5KY1a9ZzyCz2CvgdvvDC85z9HXvRk088wXuLO/ZOZMf28fGjxx4rRF6eA+mpp4rzOsa9t2zdRgnjk3kM+/Xrw76BGz77gpB5G36H8AQsWKAAjfIfSZevXOa1iM+wptHOk6dO0cgRQ6lggYIO7Wk6ITtogAeHv2OPw54Cf1GElLd647UM4f3Z+Gdbmv6AEYAtA35vvQYPtOj9ej+bhz0bXqV4ftC9QI1tUBntS5V+1ux37X62Ve4lCAgCgoAgIAgIAoKAIGAbASFkH7IZYo2QVQlCkFkZREClSs/Rzp27KSomjhFKnhBPyNiMcvTocfpo8RIm15BxGMTeyZOn6I3XX6VCjxVifzYQKCVLlDDLtqugBiExMXUyk3AeHr2p2JNP8veRAR7JOlB0QlZl03388ccpNDSQs7jC/w0ZtytVqkjDfbydHkVbCke88Mybv4gzGIPcgAcY2qqy64IUCw4axckLQFIjO3bMuAQTyYukFF99vYNJapAhILHS0iYwHkiAEBg8lpM+ICkCCrzYZs6aR6EhAdS+fRuu09E+2+qHyqwMAj1uXCQnKwERlpg4ka5dv+b0S5pKsJGUlMZkKBJZ/P7bBRoXl8hJGECEgIQE8QyMVq9ZT1OmTmfSuVatF+j8+V85WVr16tVo//4DrO41jrUaSMzHWbPn87zy8fEieI3BAw1Jb0C+oNgjZDEuYRHRNC4mgpo2bcwE65q169nHLykxjgneqOg49pxDG1u3bmXCBARlbOx49oIDOWicywp3ZJQGsYaEKSCiLl66xN5tKCCHkibEmUhMZ/DD9dYIWR3XZk0b07HjJ6hw4buJdVQGevgHggRX48GE8aIlTJyCwFfrC3P9wIFDjCvWHvpTouQzTJrBfxCEIMg1YAASLSEumolSfZww/iDXwsYGUcWKFfiQxs8/iIoXL8bzDj6NxoJ5uHXLV5ScMom9J0EqIwS3QsXyPE+3bdvO3oXoB9bZzl27mYjMlzevqT3wGkxJTjD5I+IemDeOtseZPc/VvQvXYb8bGx5Np06d5oz3NWvW4LmospJXq1qFM8iXK1eW97WJqVNo9ep1PE5YL926vUdt27zF47Ns2QpeN/gM4/Be53eoV88evJ6h+gdhi7GCv1/AaF/ObA0F/b3unUj8gjkyf8EiDonGenjvvXf4kOLosWN8kPbll5v4MxxIIEy6b9+eTLIuXryUPvl0Be/xOFAZOmQwH8J98slyPgiwtrasRS8oQha/R5ifKPju19t3muYM1rzRu9TpHwm54KFGAHsgDlFefrkZH2bhsBlJzGz5zN4PwJCgDAeJ2D+Sk+I54ZSlgv1ipG8AjU+Isfqd+9FeuYcgIAgIAoKAICAICAKCgHUEhJB9yGaHJZJHzyCM7MjqAV/P2Gokv1QmW7z8QzEKhadSw0F5ONTHl7MuG7Pmqky/tWvVJG+vgWaJXFTSDCiddEIWLxbIzGpUzYL0hHoVBLKzxRaRuXLVWg4H7NihXQbvNbQFCtsCBR41I6nRZ0/v4UwIgCiIiQrjF7fECSlMtPTt05OQtRe4IBuyrsRUmWdB3KROHE/VqlVl8sWRPtvqh/LJhRpSJ61BLCNBAzJ2KzWoI/iBrB/s5UNt3n6L/P2Gm8ZOtdVIoIBgGxMayapGKPX8fIfR89WrMeGMuQVVHRSRINwwtioBDYgyEKXIvoyEG0hSo4pKxgZVpS1CVmUO/vOPP82sHFB37LhEzkqu1K44WAgLjzYjZNX91Dx/5D+PmB0uKNxBGAILRdqDINq8eRtFRMUyMQbSGiRcoUKFyFn8rB2e6OHxuK+n5wATKakyrIMgh1J1cloyE4Ao+ngY1xIOCvoN8GIyDWsZhwVqPH744Qh5DxnJZOH0aWmc/AZF7Rsg6nBgo/6OzzCuIEZRD5KKKHW4cZ4pcg3kNUhJlVxF30NA1qrs2rgeffMeMoJJdH2/cqY9UA6rrOmO7nmu7F0Yq8joOFayGklCfQ00fLE+J1eColSf48ZM2VAwBwSG0patX/EcxoGRilxA/6Gcw3iNT4ilwoUfd3gfcWT944AHSX4+Xb4yw5rVs5cb1zPqxhpD9vHJaUlUunQpvp29tWWPkMVBV9jYYFYFAwOo2YNCwgh+2vrhiiN9k+8IAjoCOPBAojIcNOD3Dmsfamx1KP2g0Tp56jT5+gZwdEfP97tz8iwcgGEd4jlj2acr6OMln9Iov+HUrt3bohZ/0AMm9xcEBAFBQBAQBAQBQcAKAkLIPmRTwxLJA1VTeEQ0gYgEKdK2TWsTKtb8+mxZHyhiAC/gOmmmMgOvWrXOonLWGmEEAgDEHjIb6wQdCCIQsq+9+grlyZPHqZG0RmTqZIhO1KjKFdG3adMWvm9UZCgThio8EIovqAKNWZiVBx2UwVCsQE2sik6wQT0GVaOjfbZFyKrPQGglJESbSDv04fPPv6TXX3+VFc6OFoQoBwaNpXZtW9OYkEBTNmtrbbDnq6lIQCPxgr6HR8TSh1NTM7wAW5tbxj6o8UA4NMippk0amb7y5cbNVLFCeSbKURTWlkgca/Pcnocs1LmjAkIYoymTUqh27Zoc4u0Mfo4QskZiVRFdw4b7cwh3r57dmbQDIWprPGz1x9q6VAcosO+AbQlsNFRR9YH0npSaxFm3LRW1vxixt3UYpK9Bvf/OtKdYsWJO7Xmu7l2w7BjkOZRKlyrF5DFC/fWiDk1wGINM4LAmQIElBw4lQNQqchV/1+e/8TOFC9Sxqh5H9xFH9wAcgsGCAOOpk6u4Xh1sgFzXP1NjicMLNRfxfVfXli0PWbXGsrM3uKNjId/LXATw+zQ6cAzbI8F+CZY8ygImc+/sWO3Ylzds+IKWr1zNB8E4oMIhHKKbEN0A2w49msGxWuVbgoAgIAgIAoKAICAICAL3EwEhZO8n2lngXtZeghFOivD6qlUrm4XkuULIopuWrkMot6f3MCpbtiwrSI1koDXC6NChH2jAIG9+4YDi0HPQALYquJeXI2sEFEK7Pfp58ouMNX82KAJTJk5mpReIBxAQOiE7a8aUDEQilG0j/QLZmxcZkWG7oArUOCo7siI7YTPgSJ9tEWlQysBXEopYKFTh/Vivbm2rakV70xN9QF0IKy9apIjp664SspauUzhdunjJIoFlbW4Z246wTiRtA7GFsRw0sB+riKBUNZbMIGR1Yh9KZChFncXPVUIWpB3m5/QZs6lx44YmstRVQtbadfAwREgsSACsBaiIVVHWDSDhZkyfRHXr1LY4vawRsrbG2V3tcWbPc3XvSk2bQlOnzcygKFVg6PuCftChyGXcd2LKeII1BQoOoaCyx54IbPXPQP5CmQ07DqVCdffeqc9rnUCG8jwoOIwtMVD0z9CXYSP8KSRoNB9MqJIZhKy9gxJ7e5x8LggIAoKAICAICAKCgCAgCAgCgsD9QkAI2fuFdBa5jy1lK5oIMgfhedu/3smKPiRmAmFoDA+3V48lQlYpIq2Fk1ojWqCwAgkKYkMlsIIKpJ9Hb1apuuLpZu3FXZFz1vxvgZEiovD/iny1R8gqQufmjXSL6mDj9HC0z7YICIzlqtXrWAkIFTQK/Dl7vt+NbSZUSLorUxMEDBLyrF3/mSmRm1GVZk8ha6ntKowZXqapqYlmxK9qp6NZ1lVYJ+pEsZZsKzMIWVsKT7TFEfxcJWRRvyUbCXcTsupgwp6Xr6355U5C1tX2OLLnubJ36Xhb2/OUHyTUpfr6UYl75s5byNYpwUH+vM+tW/8ZzZu3iElweKbCixqWGSiwK0DRVaiO7iPO7AGW1LuKDC5bpgwnIXvllZdNh274PvBT0QTqXkLIOoO6fFcQEAQEAUFAEBAEBAFBQBAQBHIaAkLI5rQRtdMfay/BKiM9lHUovXv3oIYvNqCZs+fSzJlz3ULIKuJLV+3pzbVFGKF9R44c5UzjW7d+bSJmoTyEh6wzXqi4pz1CFl6OUyanEBLuGIvuH6rUf/YIWYX7nX/v2MyMrN/LkT47ogg7e/YcE9pIaKWI2VdbtuAEabrS1ZGlgARMkyZ/yEpfhEW3fqsVJ+jx6DfYjFBCXa4Qso6EujtKyKINCOtEFnYkaYMvKQrIdthKINEYSmYQsqhXtVPZUOBvzuB3L4SswlEnxtxNyKr+Gb1MHZlH6jvuJGSdbY8ze54re5eOtz4ORnxUu2EtAsUrvF9RlN0BEmNBrV+qVElWoSJZFewhdOuAfPnzka9vIJOxugoV9TiyjzgzZkb1buNGLzIZjMRyLzdvRp5ewzjJGKw6Kld+ztRmo42LELLOoC7fFQQEAUFAEBAEBAFBQBAQBASBnIaAELI5bUTt9MdaUq8VK1ZTWEQM9e7VgzwH9zepTt1pWaCUpVA/gmDAy7pe7BF46rucXGj6bCbadI9OZ4bSnmUBlLhGr1dVv7rWGcsCnbC15E1rr+3W+uwIIavqRtKbRR8toanTZjAxa8nr1lY7oDSFN+kTRYvytVDborjTsgAevAMGenP79HBsvV3OELLqOigFoShEoimEquuqw8wgZHWFrBpvZ/G7F0JWKWT7efThrPZIeuRuQlbhZotstDev3UnIOtMekJTO7Hmu7l3KssCWl67CwOjNrNsADPEeTA0a1KUJE1LZDzpf3nw00nc0Ibkd7AFA4sK32KhCNeLvjr3TqN7t1as7hYZGcgLHcuXKmBJ/wb+45SsvU3LKJDMPa9UmIWTtrQ75XBAQBAQBQUAQEAQEAUFAEBAEcjICQsjm5NG10DdLL8GXLl2iIT6+BOWTURXqTkJWT2ADosjba6CZn6k1wmjmrHlUsWJ5Vl/pBFvC+GTO5m4psZG9YbWV1Mt/VBBt37HLjLTT61MZ5HVSz55CViforIUv37lzh9LT09lKwNE+2yJkQdD8+eef1K3be6bmg4gCKRsTm5BB9WwLM92XVHmiGglqd1gW/P77BfLyHk5Hjh7LkMRN3c8RQhak6/yFi2mo9yAz31hkoPceMpLJZGWJYHfNve8AACAASURBVIvIc5U0Ul6bV69do5TkBCperJjJ19VR/FwlZFUCuTlzkdU+mWrWrMHQuZuQVesZczZ5Qjw1bNggwxQCsZ47dy6rvsXuJGSdac9ff/3l1J7n6t61f/9BGuzlw/7Xlg5A9ARllj6HRYH/qGBW6iORVrVqVal/vz5MsKt96LmKFQgKWRymGVWoju4j9vZL4+e6erfp//xtla2COgyAEv2ZEk9T0yaNTW3W63F1bdla/84cUDnbZ/m+ICAICAKCgCAgCAgCgoAgIAgIAu5EQAhZd6KZDeqy9BKs/nYz/aYZIYsQ74CgUFZAusNDVieEkJAGxBS8TJEBHiTSd9/vp9Gjx3BYt06y4gX8+rXrNHrUSDNiR2X1VgpEqNhANBYoUIAiwkOsJhLCMNl6cYff4Qjf0ZQ/X35KnTieSRBVQLSBsD1x4pTZZ/YIWVyvyJnr12/QgP59yeOD3iYlMhN3EydT+s2bFBjgT5OmTHOoz6ofVatUzpAEC0Tjl19uppjoMA5xVkX5YSpiEORlSGgEHTp0mIYO8aQe3btkIND0sdMJRWSgnvbhTPb3dQchq7LZoz6Uvn16kpfnAMqXLx//+6efzlBg0FiCktaWdynmtN+oQAobG0w1nq9u6juy2SOx3FNPPWXyuNTVj/p4//nnRVYTQ4mtVN1QOurzx5raG2R4UEgYRUWEcoi5K/g5QsjCNsK4LpQSF+TcoIEeprF0NyGLsY8dl0hLli4jkILjYiNNqnes571793GSKSgn70dSL2faU6RwERrs6UOO7nmu7l2Yz1OmzqApU6dzQkLMBz2xnNoT6tevm+EzzDM9iZdxriHBHvqA7zz/fDUm/vEdvTiydzZt0ogPaZKSU+n556tTWGgQlStX1uavma7eNSYXs9VmvVJ7hKylPQ3XCyGbDR40pImCgCAgCAgCgoAgIAgIAoKAIGAXASFk7UKUs76glF5IEAPbABApCGX38w+ir77ewaRa167v0pkzZ2njps1UpnRpzpyNv7/ySnP23WxQvx6p5EsgQYyqWpAQsePGc4Z7lXQGpCuKMdESknOBEDh8+Ac6dfpHeuSRRwgqSZA473bqwNfA/xS+pQjN7dihLRNMiiwuWKAARUWOZQ9ZJK9auWotX9Pwxfo0PiHW5MdoHMVNm7bQ0GF+TGRMSk0ieMaqAjJp/YbPKTJqHFWsUIEiIsZQ2TKl2Y8U7Vj26QqKDB9DLVo0Z6UaEyeasjMlKZ6T2hiLHiYNSwSoNF9/rSWrYnE/KMkCA/yoSJHCDvUZYcq6cg9YN2/ejJNsNWhQj7Ec6RvA5O+A/h8wqQniNyoqjk6cOElJE+JYdYfkbSA5UQoWLMDej0YfSnw2a/Y89oosVuxJHtcnnniC/VeffvopJrjRD5DMUPh269qZMDfGhEZy34yqUNSnxsBIvCCpXHBwGKuUURROZ8/9QgcOHKS8efIyaW/Lu1QlUUMbQYKVLFmCoEBevmI1xcUnUkT4GMYeBcpwZK7HnEaypDdbvU4gzXfu2k0tXn6JNm7awt8bHx9DVapUYkLt8OEjNGCQNysfQXyif08++QTfY/PmbRQzLoG8Bg+gdu3e5nFwBb9jx0/QoMFDmbRXaxX1GMlBkK4g0XEQcfDgYV57UMXCqgB/U0VXY+rrC58rkt4SCfb3339TQGAobdn6VYZxxFhBwYnxBzHXpHFDqlq1Mu3Zu4/nmHGd6GtCV40DcxzCqERz+mfGcbbVD0fbc+3aNaf3PFf2LvQX5CUOWxYsXMxzFpYw6OdPOAgJCWdIcGiCtWhpz/hw+myamDo5g2If6ysyKo7XICwNlHJWr8ORvRPfhx/tvu++50t15X+GBml/UOpd416rFNqW2qzXZ+m3CJ/b2tOwZtVvi6X1r+axpX3dVl/kM0FAEBAEBAFBQBAQBAQBQUAQEATuNwJCyN5vxB/Q/diTM3UyqzRBBoKYA9GCpExQRf558U9KSkpjErZkyZL0xuuvMqkG4mJ0wBg6dvw4tXylBXl69qdPPllBBw8dpvSb6XQzPZ0uXLhA1atVZcL0yJFj9PHSZazuRAIrEGPFixensaGBTOqiQHkIRdbqNevot99+Z1UdCJm3336TSYulSz/l70HZiDpBAILg+fTTlUzE3fnnDuV/ND8TalDYKhLn233fMfFx/PgJAqEzbWqq6Z4KdpAO8GFE21AP2n/l8hUmFfGCDzWjKkiGhXZu377T9LcmTRoxLqVKPct/A67wiVR4ANufz56j0qWepTfffIM+6NvTbMRVgp0ZM+fSjp27mPirW6cWde78DvstgnxDAYnjSJ/Rz4WLPmYFHsjB6tWrUrcunalVq9eYIIPqeNWqdXT02DFTO15q1pT7AAIRBarRxAkpfD+Ml56ESm88CNcFCxbTvAWL+M/169Xl/kFNB9wRQo37Yz6B5Iey1DgPBg3wYMJu/IQUunTxMs/Fi5cucX3vde5kwksl41qxcjVBCVi+fDlCIjKM95Yt22ja9Fk8fyuUL0/BwaMyjDOIUYwfEpmB2AV5hfFGW9HmqlWrmMh03BsEa3JKGu3+Zi8T4iDbPfr2YmUxiPlr169TtaqV+YAClhN58uThObZv3/e0+ONP6NDhH/hQoFDBgtS48YvUvl0bJoFdwW/woP5McFpbq//+e4dCw6Jo7doNhAR5mCuHDv3At8Jc8vDoQ40aNjARwfg7Qte379jJ46HmKEir4T7ePG5YV7dv3TbtCxjb4KBRTPZ99dV2nqf6dWOCR1OZMqX5nsaxwnrFvqKvE+O29+XGzTRjxhzTnzEHMPe9PQfy3xYsWsztQcEeUbhIYd5D9uzZR1u2buPPsIbxWcWKFciV9qDPjux5w4Z5cSI4FGf3LoUR5uM33+zlQ6qjx47To4/mZ7IcOHVo38a0hxlxwr8x/72GDOdDqmb/swdQ38MhWlh4NKVNnJDBk9vRfQR7ElTic+cu5H0CxDAOqSwRxHr7lBK2Q/u2nOBPL7bajCiD6Nh4PsTCb4jxtwgWF5b2NOxny1es4j0ba1nNC7WnJCSm0LWrV+nGjZsW9xRL2MrfBAFBQBAQBAQBQUAQEAQEAUFAEHhQCAgh+6CQl/tmGgLKw3DWjCmEUGApjiGgVL5NmjZiok5K1kTA0eR3WbP10qqsjADI+XnzFrEiW9lzZOX2StsEAUFAEBAEBAFBQBAQBAQBQUAQyK4ICCGbXUdO2m0VARCy4xOTHVJ5CYz/j4AiZPv378sKaSlZEwEhZLPmuOSEVoGQ5f0zPtrMdzon9E36IAgIAoKAICAICAKCgCAgCAgCgkBWQkAI2aw0GtKWe0YAvoxjQiOoY/u21L59G7Ow9HuuPAdXoPxxL168yDYRuvdoDu52tuyaELLZctiydKNhWwCLDNhz+I70oYYNG2Tp9krjBAFBQBAQBAQBQUAQEAQEAUFAEMjuCAghm91HUNrPCMCXEGQCSvfu71HtWjWFjHVwbsBf9Ouvt1O7tm/Tm2++zsm/pGRdBISQzbpjkx1bdubMzxQdE08lSpag93t0pYoVymfHbkibBQFBQBAQBAQBQUAQEAQEAUFAEMhWCAghm62GSxorCAgCDzsCSGYWEBhKW7Z+RX6+w6jn+93k8OFhnxTSf0FAEBAEBAFBQBAQBAQBQUAQEAQEgWyFgBCy2Wq4pLGCgCDwMCMANfOWrdvo9q3bDIPKNN/m7bfog749H2ZopO+CgCAgCAgCgoAgIAgIAoKAICAICAKCQLZBQAjZbDNU0lBBQBAQBAQBQUAQEAQEAUFAEBAEBAFBQBAQBAQBQUAQyO4ICCGb3UdQ2i8ICAKCgCAgCAgCgoAgIAgIAoKAICAICAKCgCAgCAgC2QYBIWSzzVBJQwUBQUAQEAQEAUFAEBAEBAFBQBAQBAQBQUAQEAQEAUEguyMghGx2H0FpvyAgCAgCgoAgIAgIAoKAICAICAKCgCAgCAgCgoAgIAhkGwSEkM02Q3XvDf3333/pwh9/0Oefb6QNG76giPAQKlu2zL1XnAk1ZKe2ZkL3pUo3IaDm0Zo16+mLLzZRdNTYLDvn3dTlbFvN7du36bvv99P8BR9R5UqVyMtzgEt9SU9Pp0OHf6Bvv/2O1q77jPr2eZ/atmntUl054SLZS3PCKEofBAFBQBAQBAQBQUAQEAQEAUEgpyEghGxOG1Eb/UGG9nnzF9Iff/xJJUuUoMmTkqlChXJZEoHs1NYsCaALjfrppzPkPzqYihQuTJGRoVS8WDEXaslal0xITqWZM+dyo7L6nL8fyGXVMT516kca7OlDv5w/zzB88EEvGu7j7RIk2N+wzy1YuJjS029ReFgwdezQzqW6sttFIKFHBYRQk8YNaZT/CCpQoADJXprdRlHaKwgIAoKAICAICAKCgCAgCAgCDwMCQsg+DKOs9fGHI0dp0OChlD9f/ixNyKLJ2amtOWEarVq9lgKDxlLu3LlpxvRJVLdO7WzfrTt37tBXX+8g/1FBVPjxwll+zmc24Fl5jK9c+Ysio8bR+g2f3xMhCwxv3LhBY0Ijua6HiZBNTZtCU6fNpNKlS9HktCSTGlz20sxeWVK/ICAICAKCgCAgCAgCgoAgIAgIAs4hIISsc3hl+28rJRo6kpUVsmhfdmprZk4MkCnjE1MoPi6KihYpck+3slUXQr3XrN1AefLkptZvtaJcuXLd072yysXunEdbt31Na9aup7DQIMqfP39W6aLD7cjqY6wUzfeikAUYN2/epNCwKFq7dsNDRchevnyFVq9ZR2XKlKaXmjWh//znPzw33LkGUN+1a9cpICiUer3fjerXr+vw/JMvCgKCgCAgCAgCgoAgIAgIAoKAICAI3EVACNmHbCa4+8U8M+HLTm3NLBzg/zhz1lzauHELpaYm3hMh6866Mqu/mVGvu+bRrVu3KHZcIl27fi3bErKZga876xRC1p1o/n9d7loDqsb9+w/SYC8fSp4QL4Rs5gyZ1CoICAKCgCAgCAgCgoAgIAgIAjkcASFkc/gAG7vn7hfzzIQvO7U1M3AAgbp9xy4Oty9Xtuw9EbLurCsz+pqZdbpjHsH6YPmK1RQRGUtvvPGqELKZNGBCyGYOsO5YA6plv/76G6tj9+z5lmbNmCKEbOYMmdQqCAgCgoAgIAgIAoKAICAICAI5HAEhZHP4ADtLyEIFuHHTFlqyZBldvHiJbv/3v/Tkk09Qx/ZtqVWr1+jRRx+1iBgIq2++2UuLPlpC3+zZS3/99Tf7F3Z6pz116NDWTNl59epVznj/6YpVdOjQYSpZsiS1efst6tb1XXrsscdM9buDREAdI31HU+3aNal//75UsEBBWr5iFb1Q43mqXr0qjQ2PZr/JEcOGEP3nP7Ru3Qbq0/t9Dkf/88+L3J9Pli3nRGiVKj1H/Tx602uvvkJ58+Y1tRNkJ7LDL1z4Mf3440/099Wr/HnxYk9SjReep7x58lK+fHmpXbu36anixfm6s2fP0YyZc+izz79krOrWrU0DB3hQo4YN6JFHHiH4aY4ZG0Fbt35N//3vfzNgrvtiom3wBoVfJvqLRG2dO3Wktm1bU758+ezWFTY2mJo1a0zHj5+k778/QCdPnaKRI4ZyEiy9ACeQkqtWraWb6ekcFl6mdCnq2rUzJxFSmPzzzz905Mgx2n/gIO3YuZv+/vtvSkyIoWPHTtCCRR/T9u076J9/7tCLDeqRn99weq5iBbetQtwbtgxIbvT331fpiSeK0rPPlmQi9ZH/PGLRpsPeWJw58zMFh4TTvu++t9hOnZRydM4AO2A9MW0Kz70bN2+yLcWZM2do6BBP6tC+DX2773s6cOAg7dq9hxo3akg9uneh+Qs+Ms3HYsWeJI8PelO3rp0JbcR8whywhC3m6IU//rA4xlevXeO24L8tW7dxqDvqxVhjrRw+fIQef/wxeqdjexo40IMKFSyYAQdH+61fiHn77b7vuE25c+eimi/U4L3no8VL79lD1mhZ0KB+PVq46GNasXI1rzfjWv50+UpKmTiZrTqwxpEMDN/v27cn710girdt207Bgf5UtGgRntfdu73n9LzFOOzevYdmzZ5Hv/32O++vz5YsQR07tqOWr7xstq+ofQJ70KbNW6lggQI8Txo0qEc9ur1HFStWMFkSYP89f/5XOnL0GH333X7666+/yM93GBUqVIjb6I69FPUgQd6MWXMYQ2Np3rwZnT51msqXL0dengOpXLkyPIeqVqnM+xsIXJ/hfjRoYD9q0+YtWrZsBVV/vhr9ePon0z4xLjaCvzdn7gLTvHuz1es879Teqd8Xv1dffLnJ7Ptdu7xL3bt14d8tKYKAICAICAKCgCAgCAgCgoAgIAhkVQSEkM2qI5NJ7bL1Yg4CFgTlqVOnKSoilGrWrEEgEJQysFrVKhQdNZbKlStr1rrr168zmbFp01YKCPBl8ujSpUs0Zep0+mTZCibr4sZFUeHCjzNRFhg8ltq2aU3vdGxHeKFOSZ1Mn332JbVv34YJD+XN6Q4S4fcLF2hi6hRavXodE5sgsVq98RrhpR1E3arV6+iTT5YzeQjfxb693+d2nPn5LPn6BlCDF+uT1+ABVKhQQfp0+SqKio6jfh59aNBAD/ZYBT4rVqymsIgYav3WGxT0v/aDQBkTGsHkKshmkAOKkN216xvGAITO+z26MpbTPpzJ2dBDQwL4/sr7EeREX49BTFYZLQtwbxBwSUlpTGC1bPky/f7bBRoXl8jkoZfnAOrfr6/JC9ZaXbdv3zbDAUSs0V8YRLNK+BURMYbKlinNY4d2I4nQK6+8TGPHBDIBClL0wIFD9OH0WQTPVRApJUo+wwTU66+1JJBHGz77gknuevXqUEJcNI/LvRaEUadOmkpvvfk6E2vA/uvtOykmJoF+OX+eCWZjv5wZC5B2SBTVunUriwrZk6dOOzRnMNdjxiVw/1He7dSBE4+BRIQHKAjq+PgoOnb0BCWnTOK216ldiw8OKlQsT8888zSTg8ePn+AEbCCsdu7aTS1aNKd8efOasH3++WqUkpzA+NsaYxCyW7d8ZboXCLTrN27wmNSvV4fOnDnLpBfWz8ABH9DgQf3N/IUd7bcaX+wXs2bPp5MnT5GPjxeVLvUs/f77BZ4vHy9Zxl9zp4cs1s7Zc+foySefpNy5ctGp06eZcEUBOYi1/P3+AzR16gxWpKNgL+jUsT116fIuFSxYgL7cuJkWLlxMu7/Zy2uxd+8e9Mbrrzo9ZTH2YRHRNC4mgpo2bcz7BzyJP5w+m5IS4/gwBUWtbSQ5AxHuObg/H4YpdSpIV5+hntTz/W48FvB0Xbx4KX3y6Qom5437hTv2UtXZS5cvk7f3CN4z9cMI7LWzZs2jJUuXMb44hGrb9m3q3bM7/2ZgDwERvXLVWipSpDDP+3p169C8+Yt4n8D6LF2mFM+LEs88Q+d//dW0RrAmEhJiqGKF8ibMMY+w14HQDxsbxAT10WPHyc8/iIoXL0Zx4yKpeLFiTo+RXCAICAKCgCAgCAgCgoAgIAgIAoLA/UBACNn7gXIWuoe1F3OQQZHRcbRmzXomCxCWrQoItoTxyazOa/hifSZXQbyh4LMpU2fQwkWLKTEhlho2bGC67uefz9JQH1/Klz8fE0PpN9P536XLlKaYqDAmOlCsZQB3F4kA4jAyKo5AqIE41O+N+4OUG+E7mianJTMJDXUqbALSb90yIwtVIptt276m5KR4av5SU5Py7Gb6TZoyOYVAWqPo9wRJCwIYRWFSuUolM1IPhJSX93BWJadOHE/VqlXl79siZJWPIwhff7/hJpIM5AbqMpIyturCvU6cPEWDPX0yKEnRJuCBcVIYqUGG2jkoJIw9bo2EOnDtN8CLiRmof0E+K4X1Dz8cIe8hIwkkzvRpaWbzxpXloojV8LAQatqkkVkV69Z/Rv6jgjMQss6OhS1C1pk5g8aBWPP0Hs6kKpIiYU5CYZw4IYXJq759evJ4qhB+qM1xGIIxVddjLWFMQNYqkhyfgYz3HjKCVYxpqRN4nqpibYxBACZOmEiz58xnMjJg1Ehq0qQRk9r4DCrNmNgEAsk7KTXJtP6d7TdINBxq3L79XxobGkgFCtzdA1BQF9TsUAS7k5A14gM1L3AGMQhCW61l/f44LNHXFNqHdRUXP4EmpyVR6dKlnJ6mav/4848/zQ5XgAm8iaHMV4SsUpPWeL666TBL3VCtnYuXLhHU7e3atja1Ra25B0HIohGYKyCXJ6ZOZmUs5t9TT92NCkBR+xzG96033zDb43BwEBIymhXamPvYQ3GgB8xxGND53Xdo9KgRvE6UHzZIfPjY6r87+J0CUYv9xnekT45JTuj0hJMLBAFBQBAQBAQBQUAQEAQEAUEgSyMghGyWHh73N84ayQnF1SDPoVS6VKkML9FohSJNQc7pBCPC0EHiQe0VHOSfIeQWJAQKyFeEJ3v082S7gIkp41kxi2KtTe4iZHEPKBCHDB1JTxQtyirJypWf43srAgFh66r9isAbOmQwK0z1oggyqLsCA/w4lHikb4BFBevST5ZTWHg0EyZjQgIpb948JrJifEKMmcJOD7HW72uLRIVNAVSrqn4QnyjWrrFHyFrDW+FhiczG/RQBDHIL49qsaWOb7cCHUHtCbQqFr26/4MqMh9LU1z+Qnn76KYvKVUskpE4cOToWtghZZ+ZMnjx5SFcZQsmnyClj/9V8M6pycRACogph9UbyUhF/mzZtyYCtrTVly7/VGpHrbL+BYXhELH04NTWD96hOCruTkLU0vxSRDEVsxw7tTGsfdgkgjEGA68Qr8AZhjTJi+BCXSD415rAEGZ8Qa3ZwAAUu1J8g4/XDnFH+I0wqejU39LHXVdC21r4791JrClnVPvWbgMMW49zGPjxp0jRKSoozWRDY2pfUgR+iLUDYqr0bhymDvYZRyZIlaHx8tJnVjaoP5DYODxAJIUUQsIaAsnP5/PONtGHDFxQRHsLrPysU1TYclMPmCYdyWaVtWQEfaYN7EMA8O3LkKM2YOZd27LwbJYLoERxM4nDMlQKrKuzFM2bNpe5d3+PIIimCgCAgCAgCgoAgkBEBIWQfsllh7cU8NW0Kh54j/BkEhtErFg9XI/0CaceOXWYEoFIjhY4J5BBUWyU9PZ0OHfqBX6IRdq3K/SBkdfWbTiiDNBg2zJ88PQcwkYjQ7uiYeAKZihd5ELiq3Pn3DitcoTyE6g7k49ZtXzEpalQO4hpF4CnyFqSrwhA+i7oXJxRgKpRaJ1htkRUYE5AfCGOHz6Uq7iRkEXocHhHNakIo+EBGKTsFdb9z534hT+9hTKwjpN3baxB/ZKvtRo9PkGKuFvjwghS3RF6hTkvzS5/Pjo6FNULW2TmDgwh7pJbCwhohi8+tEai2sHWVkLV0nbP9fuSR//D8v3TxksVDH1t9cnZuODK/FJmsKzkV0ffTT2fMDp6g7Bw+YhT7ssKP2pUCvECig/SFHQReeN9u3crk86rqxL1BNqIt1tTjas7jEGTG9ElUt05tm2vufhKyOqEMv+2oyFBWQisiGdYR/fv1cciWRV+/sO5Qhyeq//A2hloZ/tCqQDmMPcmIjStjdj+vUfuL+t3BfAkPDzFFXdj+bb27T2/ess2ER568eSh+XJSZQvl+9ie73AtWQfPmL2R7DEu2Ng+yH2qPRxuyWtseJC5yb/chADIW1l1Tp80g3xFD6fyvv1F8wt2DrEmpEzhixtkCax7YR50+/SNfeq+H7s7eP6t8H795iDqaPmMOBYz2pbZt3srw/JxV2irtEAQEAUFAEHhwCAgh++CwfyB3tvRirpMX1vwxdfJFhcOCUFTkpbMPXKgP5OznX2yktes2WHwZcieJALCV+g22C1CogRgDKbN8+SpTWLBO1DmSQVypwa5dv0ZTJqWYyBo85MJXd/qM2SaVmCIub95It5hcytKEsKdqVdcg7BlJmdau/4w2btzMpLGzlgWW8NaJQ2uqRR0zff7cD0JWV1Vam4OW+uXKWFgjZJ2dMxiznEDIOttvpbKF0tHoh6zmsS2VrjMbpiOErCWrFKWEnTtvITVu3NCkvsQ+gZdMRS460xb9u8pvF1igQNX+dus3WYlfqtSz/De1bvD/1vYg+LcOGOjN3rH6vLe25ty5lzoyd1VEAvo3bWoq70UgmEcHjCEc3qkIBb2/lnyy8bklxTesCrC/3quS2tVxzKzrcGg5afI09hNH0Q8Pbd1TWUEgqRvshCYmj2f7HSmOIWDNNsmxqzPvW/Bbx1qCZVDhxws7/NyQeS2SmnMaAuoZFr7o8CTHnENyTRQkmnRVIevOKKjsijmEIIjMg42UMZItu/ZJ2i0ICAKCgCDgfgSEkHU/plm6RnuErLWwdHRKkSVKHYqX7dCwKFq7dgNZCu+3BASSFiGDNsjR9zp35IRX//5L/NCCoiddcieJgLpVfZzoK2U81a1Ti4KCw9gvV4WM62SDI96mekgt+hIU5M/KVzzkwpe2Vs0a/FINhZi6P5S26CcS1dgr9ghZqMYmTf6QlcvwqUUyq3O/nCePfoPdTsha8tVE+3Xyy1F1ryOEmT1sjPe2NgctzSNXxsIaIevsnEG7HSG19DVn6aDkQStkne23I6Hk95OQVXMg/6P5zELblX0L8MchS9WqlXmfa/HyS1atJRyZq+o7eFFdsvRTTmYFL2EUqN8Q3l+r1gtmhKzRA1jVodqO9Y8wZiRJRMkqhKwekTDEG9YvfWj5ilW0b9/+DNY29vY4fa9QeKh5Yk2178x4ZLXvqn0G7dIVxrbaqQhwRFqIktL5EXX3s4bzLbB+RVZumzv7mdl1gXQfn5hC8XFRZhFFmX3frFy/bt3kiADBUl9gWYXElGGhQaaEvMZnM2cFG1kZM2fbhkMy5J14443XOBmuFEFAEBAEBAFBwIiAELIP2ZywZ1lgy3dPvQTrnqgqEZAjL44X/viDkyv9cu48JSfHc9IXlPthWYD76KG0IBeRNdr9KAAAIABJREFUJR1Z7BMSok1+hvrLv7UQeOOUASk77cOZrGrKnz8fh4iCgO3WtTO/UCMJDYpOYFkjWox12yIroLIbNtyfbRVA5igbiMyyLNAVg3o7dczut2WBrty2NgftKX8dHQtrhKwrcyYnELLO9lupOmGDoXsN63PpfhKyShVXq1ZNs0R/UJvjoOaLLzdRr57dqc3bb/KLfHR0mGmfcMfPBvaNr7fv5ARUZ878bPKyPX/+V5Nlgb1DBhwuZTXLAoWNikiAnUtsdDhNTJvCfVQe0+p79ghZpZA9euSY6cBOrUVbB4juGKMHUYdS/+Le8F7XIy8stUdXdeNzIWSdH7WsTHpm5bY5j/SDuUIlAUTyUWvRGQ+mZQ/2rnr0gSuELJ6pkZASEWJCyD7YsZS7CwKCgCAgCGRfBISQzb5j51LLrT3c799/kAZ7+XCou6UkQ/qDm/45ktH4+gVy6K0xUY1qIAgGhFHCmgCJnIxKy/tFyKI9SkmEsOlnSjzNGeg/6NvLzNdJ+eLWq1eHEuKi2e9RL3i4BxmVP39+vg5EU2zseAoJHkXVqlW1Oi56Mh5r1hAIF0PYqvLwtUZW6JYIRuLYnYQsOoNQ7VEBITzGlsgBFS7789mzZp/fD8sCtE+NF8gLS3PQ0vxyZSxsJfVyds7kBEJWx96RtXLhwh/k5T2coBiBIn1saCAfXDwoQlZ5yFoKC1efIYFO5UrPUYkSz7iczEv1D6Tr/IWLaaj3IDPf2B9+OELeQ0bygQrIgoIFCvBL7pKly0i3V9FxUon0jJ9nFYUs2qr78Xbo0JZ++vGM2eGX6o89QlbV82KD+jR61Ag+4FJkOvbK5Anx1LBhgwz7Loj/3LlzuRxy69IPrBsuwqHEoYOH6fTpnwiE+/s9upLvSB+r/cD+NjoghKpWrcK+5SiukCtuaHq2rSIrk55ZuW3ZYcDxrITkjbB9KFe2rBCy2qAdPHSYfHz8eJ9xds/As+ryFaspIjKWo8yEkM0Oq0HaKAgIAoKAIJAVERBCNiuOSia2ydrDvR5637LlyxQVEWpGGijCtn79umaf6dnKQV4gfBZegCh4YNu8eRvNmjOPoiPH0tJly2nmzLlmhKz+UKeyaEOli5IZLyJ6KK0xk7qCHQTAUB9fggIVRAIIT5WAC4qA+QsW065duyk2JpxgwTDEx5cKP/64Qw/6Csfr12/QgP59yeOD3iYF7dVr19gXMf3mTQoM8GcCVJEVeuIhtNOaOhHtg1oXCdqsecga61L9toY3FIPIPI/EXpbIAUXYwjJBJw7uFyGrh28b5yDwQHh47LjxGZRjzo6FLVWeM3OmaNGiOcKyQJFujq6Vxx9/nCZP+ZDnJkrfPj3Jy3MA5cuXj/+NZFZIkIcDjnv1BtXXB1SuSEane+GpfQv3jRsXxX7SesELKvoFn2tHVIqObNmYp36jAilsbDDVeL666ZKLFy9xUrynnnrKpNRV6nd4HScnxfPBkSpKlYT5aPzsfhOyttTlRuWmsi4wJgVUbcahHerTsVG/SyDIkybEmWxeFAYgrWH9Mi420uRLCwJm7959FBEVy361KuGZI2P0oL+jFP/Vq1fl3z8c9KjfRd13V7VThRyfPXuOcA32aRRr5MrVq1fpiy820acrVtGhQ4epZMmSbBvUreu79Nhjj/G1+B2CHzn+27J1G73UrAn/ToF8ge3E4cNHCMnU3unYngYO9ODfRsxF/HbBMqefR28CGb5w0cfUt29PDg8Hybxt23YKDvSnokWL0I6du/k5wFLBwQW86S9fucKkfrNmTczIHvQZ/Th58jQf8nbt0pnwzHDp0iX6dt/3BMuRTZu3coJJ2CvNmDmHkAQOh83AqJ9HH3q1ZQt65JH/TwRn61kDzyjHj5+kjz5eytZA8M5GvTjIrVOnFh/KYp4eOXKM9y70Dd9JTIhh66IFiz6m7dt30D//3KEXG9QjP7/hVu2KUA8OG7799jv6+++rfJCN5EogvZC4Trd0cmSuYp1A6Q+bKDVu+J3u3q0LPfnkExmqQF+/+WYvLfpoCX2zZy9jht/UTu+052chPXkoxuHIkaO08KMlvN5wQP3vnTvUokVz6vxuR07eaiw4jJsxYw4dPXaccj3yCBUsVJA9tDu0b0PrN3zu0hyyVeetW7dpzNgI2rr1a4Kdh7HoofR//nmR+/3JsuWc06BSped4LutRTidOnKRv9nxLBw8e4jkxLjaCcCCNZy7MPRSMMRI4of+r16znNXz8+Ak+2Mec6fJeJ9Mzn2qPrT4YE+zaGnfY4WCdrlq1lm6mp/NzYpnSpahr187UpHFD033x+xcYFEo42LNU7JGzWKPBIeHsjWrt+ho1qpsszYBz85eameGLtejvO5zq1q2dIdEV5uHOXd/QjBmzGddcuR7J4LXuyPxH/7GPITpjxLAhdOPmTY52OXPmDA0d4kk9unfh5wJn7oe1jaS/8NnFszF+v59++imqWKE876cosDnCbzbWP8Yeawm/a90Me54za8jS/takcSNuy6rVa/n5ydYcs4WXI3ucuh79x9jMnj2fwsKCeV+ZmDqZ1xfelVq98RqPpzOYOjKW8h1BQBAQBHIyAkLI5uTRtdA3pSyCysjoY4qHC7xULVi4mODN5zm4Pys1fzrzM4WEhHNtMdFh/IKgFz1RDTJb48HvuUoVaefO3fywinBVKJiUmhYPV3gQqlK5Mq1YuZrv8cMPRwl+iCAp8+XLT+/36ML3HTR4KD9EOuq56shwqlBaS0SNun7Xrm/YAxYvJHj5fLPV60wcIQlZiWeeMeGgSDr0Gy9673RsR/kfzW9qRu5cuZjYViQEHsBWrFhNYREx/AADVdzrr7VkVSxeSJo2aUyBAX5UpEhhrkONFx768ALbvHkzTtrVoEE9gvIYlhF4CMNnTzzxBL8Y4+EQJAfqxIs08IV9wrHjJxhPS3Whf7bmBq4ZGx7NXlj+fsP5BS1PnjwEUjMoJIyqV6tq1m60HRj2G+DF1hQgWmDloD/UBQSG0patX/FDHIheV4vKEows43dVcXfnIF4k8cIBnC9fvsyEgz6PnB0LpUpE/VgbVapUppUr13Dba9euyf11ZM6gn3oSnpSkeELotbHoKl6MD15q1MuZ/pnRR1NXs4OQerdTB1PV1sZYT45mySsYShqoW1GmTE4xy/zuTL9hWxIcHMaKJRQ1/8+e+4UOHDhIefPk5X3gXr1BQWzFxU9gr2qs3/CwEHqlRXMmYfDinTghhV+6QY4qqw8dfxXimpSc5rCPp735qxLJYZ3iwAsv7OpAKi4+kSLCx/BeoApIGayRPHnz8PeRpAn9+mTZCl73I0cMZeJDJ5rVHIVNwKTUJCZ09H3EHXupPr+YmPqgF4EQPPPzWc7SrSxacF916JE/X35ee5ZIRT2J2Qs1nqfRo0YSXubxe4Tfok+Xr+IDPby460VZ4OB6tebxIrxn7z4CcRIZPobJISMBbG+cHuTn6iABtg6lS5WiQZ5DOakZyMXBg/pnUMni4GDYMH/y9BzAhCQONFDGJ8SwJY9eMJ8Cg+/6DeN3CmRdSupkjoBo374Nk6Ug1UDIbt3yFdv5YC1i/75+4wb/ztSvV4fOnDnLJB/2VdWu7/cfoKlTZ5jWNTKzd+rYnrp0eZcPNPDbv3DhYtr9zV4+KEQCIWP7VFtB9oBYxp6D3189mkRFo5z/9dcMiUDRfxBgU6ZO5+uAIX7zChe++1uKjO9oM+YK2o1Eemrt2DqMxDMR5rHPUE8m6fBcExVzl/iGOhuH1NiPDxw4RLCbwBoEiV6i5DP022+/85rGOt/w2RfcZmvRBLgHMtO/9ebrTGxjr4KlSUxMAo+Ds1YUWD+wQwFxGDY2iCpWrMBEqJ9/EBUvXowjoYoXK2aaIur5b9OmrRQQ4EuNGzXkOQU8sefgN1UdXqG/8MBOmzSND7vwPIB1r7zzcV1w0Ch+blLrT+0Fw3y8qNM7Hfjve/Z+S6NHj2Fi85Fcjzg9h555+mmO7LJWJ8YGxZ4KXz3DNnixPnkNHkCFCuGQYRXPQzzXDRrowXPl6NHj9NHiJUyCYW/Fcw/WIA4N4Af+5Zeb+BkE+2KePLnp5s10atSoAR08eNi0NowRGfZwUX2wty/9+ONPvP4xvyMixrBfqX5Aj2eMsWMCTb8JqM/RSB1r97YVNaQfimINYC2iTXguw3M08MJv8+S0ZLMEhJhbWEcglvH73KB+Xf4unjMRZaMfzNnCBPtazLgEXnMoeA5ChBzaBSEFDvLS0ibQ00895fD91G/OsWPHKTEhlt9r8DyBdYZDQ6yRF16oQdWqVWGCds68hbRq1RqeE8ZDZmfXkHF/g9883gGwP1evXo327z9gmmPOePaqdW9vjwOGENTMmDWH91c8N9WvV5d27trN80ztufBoxnOqO8bQ3pyXzwUBQUAQyCkICCGbU0bSTj/YtzH17osFXkrw0oWTTjz446QYakwUpZAAkYGH90cfzc9hxfgeVAzWTuvxUKKf1IK0vau86WxSYuABZM3aDawmwMMFXr579erBD1xQJkxISmWyFyqCkydP8QuOrba6OnRQ3Yz0DeAXBluZqEEyzJg1lzZv3soPdTjR79C+rRkOujrTWnvw4IKXFpwc4yVLnYrPmDmXduzcRVDLIsFY587vcFZbndAAZlAaqZdMtKFbl87UqtXduhYsWEzzFiziW+Ph6IO+PalcubJMrEOZge9jfPGgiLG1VFfjxi9SYlIqk4TpN9Otzg08dEEVsHz5KiZf8PJevNiT1LFjO7N2Q30BRSpeIm/fum2qD+0D5niI/+qr7dxvjO/PZ88RCKQxwaMJL/KuFCOmqAPzC8qQ8uXKUlRMPCt/QFZDHaXmvDNjgQfXyVOm06KPPma1E8asZ8/uZsoTe3MG6zA1bQqTDcBa9b90qWfpzTff4PFDAYEBJZEqFy9d4nnh7TmQ/7Rg0WLGFgUv/YWLFGYLgD179rGqDZ8heRw+w4v4cB9vmjt/ocUxbvlKC5o8ZRorau78c4dAdoC8xlzHi7alsTTuG/b6rY+pSmqFwxi8wJcvX47HBOTili3baNr0Wbw3VShfnoKDR5kU967MC6xbqEegCsSLMwgIzAEQUniZ0teasX4VKg8Vr0r650ob1DVYf8AJCVBASGM9AW+sV4w7Qs6N5KHaVzdu2ky30m/RP3fuUO1aNVnRqH8fJFZ8QhL99fffPPaYLyjvdOxAf/11xe6+72y/vt33HUVGxZmUX5grllRxyrcb9QcH+VvEW5ElILGwH3/3/X7eb0EAgrjRf0OM7TTOJVyDuYlrSpV61tluPfDvK7K71/vdmJRWSTOtRXPgdxoHIlGRoaxU6usxiPtgfCFXCv7SZUqb+SWrAxpFmKvoFP2ABntywKiR1KRJI9PvF36vY2ITeN9WxL8efWLpUAdEJQ5JJqclUenSpexijeeJsPBoM0JWXQQF+WBPnwyqUZ0Ewt4FohrzCkUdLEPVZySCLBGy+qGMrgTXD8OMJIs6hMTz1MABHnxYp56ZlDUJ9iFjwlBcB7IcB0dNmzQyw0bZpzhDyKq2gxQxWnooex092kUp0RcuWmwimlQj1NzJlz8fpSQnMJ6IlgkdG8me0MpGRH0f4+wzzI8KFHjUjLDG2CNiSlf5KhU9DstAPDozh3Cg5UidaJctQlZFS6TfumVmUaXWIg6h9UgE/ZlPj/IA5mpdgBRVB9f4jcG8BGmHOa37Xqu5ZA8Xe4sFB+awZMB6NhKcUJODzIR/rn7wgjrvFyELa52QkABTUisQrIhAQXtBeMMrXf32qYirMSGjeX7p8wqHwpYi+Kzhg/t4eg/n3ynMr5ioMP4NwoEsfncxfl9+uZktuezdr2DBgvxcPX3G7Ay2ayoRKD97/2+NoE36PmrcK5xdQ6gPv3ewfYN4AweUfr7D6Pnq1Uwq/YTxyfzcbzzAt4aPK3ucOpzHnFOJjP+48Ae/Q7zxektWMn/++UaHMIVYRYogIAgIAoIAkRCyMgsEgXtEAKqfgIAxdDP9Jr9o4vQdaji9WFIC3ONt5XJBQBDIRARAFkO56u5kXpnY5CxXNQ4xQkIjLCbzUo21p17Lcp3KxAaBIBkydCQf4MFqQXme4+DGaPkAIslvVBCTfgiP1ZXGxqgDEOge/Tz5kAoJ9ZRFh61QfVsJ9qwRoir6xEggK+IN0BntQ6zBaUt9Z63dOiFrSSWmrEAQ3qtHyFiqD4dniLoAcQIrJiiLVbGGja25rJMpettw+ODrH8gHRUYfTtzPGta2pqE6TAJpOT4+2mRHgWtUG/UErtjrQHA3bdrY4sEJyEkUqJ110tSSZYmuoFeJNnF4rA4XoHrs2KGtiYDD3ERR1iKOziFECzhap61xUYS3pQSKapyhrkTkEqKCdELWGNpv7YAD/VPRC7qVlD5f7eFia7xVH6wlOdSje/SEmveLkLW0FnEwDfsiXQGv5haUqDjo0aPxFO5X/rpC06amOnRQq/fPUm4MZ+6Hg/2RfoFsW2Lsj7IdgoJaT7KJMbO0V7iyhiCMsbe/qQMho12Ztbnjyh6nj4OlnBLOYKrs7TLxJ1WqFgQEAUEgWyAghGy2GCZpZFZEAC+Zyz5dQZMmf8hqCKj8jIo7qGESEpI5nMmZMKKs2F9pkyDwsCCgvDnR3/79+mSrsPesNEZQDk2dNoNiYyIy+PSqdgoh+/8jhigFKCUDR/uxLyoI7aDgMLYIMJKc+E1BtIIKI0c4/4CB3mxxYFRjwb4Gfsgg6HSLDlcJWWvX6Ync9NBs9Gv4iFGs6IK9iyMlMwhZPRlm48YNTWSltf5AeY4DVlhh6L/trhCy1sgU+NsiYseadY8rXvqqThwE45AY/rOqQD2PA2OoOBV5pFSzRosbS+OkyH2o0a1ZSUGZCzUh7g1FNOburNnz2GoF6mGoIt/t1DFDwlTcz5k55Gid1vYY5dkM5SrIvyeK3rV4QUGECdqCUGxYEKiDDFuErK2xstYGR/vgCKlmzepH2eWgfbDr8Pa6q6R/kISspfWt9jAcQCFCBnNUFUT1wXYExXhAYg0be/1z5n7wwMVhGRT2xnWi7nPy1KkMZLGlvcLVNWSPkHXlt9TZPc7efuQMpvohlyO/CfIdQUAQEARyKgJCyObUkZV+ZToCSlWCE36ofqx5FeLBMzwilj6cmsphU1IEAUEgayMAlQeSwXgNHmjR9zRrtz5rtE6R2iCFkEjIWnHlJTJr9ND9rcDLbnBIGEVGhDIhi6JCwEFSwCsTlj4giRCijERLyk5DJ4psJcUDCQVyFj6OSIoFhaalcHhbCllbyUFBus2dt5B0whPkMUKRYa0ApZcjJTMIWYUnQp91FZk9kgFzGaq97V/vZAsUJBrCeBhxdjaRpR7SbO3A1l7bLGGpCFFHkiPqpKQjh8ZqXGxZKChCGG1TKlKjfzjItubNm9KgAR5m9it6MkB7c8jROq2NC6xxlOrRXiIrhbO7CVlH++AI6WhtvPV+6opUe4SlvXXqqIespXll6Vo1b/Q22muDrc/t9c+Z++nzElYKugWPmhOlSz9L4xNizQ4fLe2jrq6hzCBkFX6O7nH29iNnML2XsZVrBQFBQBDISQgIIZuTRlP6cl8RUCfB8KJE0h1LfkjKvwsNs/ad+9pouZkgIAhYRAB+u/BIfvnlZnTixClOnocwVVs+swKlOQJQYsKTr1jxYpzdOzwylv1HbXmGCiH7/xgi5BlZwJEYRWW01z0g4dkKj8IjR46xV2D8uKgM9gPw7rZEaEDpOWfuAk50917njuz/9++/xKovFN3bE/92hZDFdcpPEf+PkFaoSxFa3uLll5zyYs4sQlbNNz282xrJAJJi9+49rPZEQTKyhi82oJmz53KCm3slZHWCxVLIPO5pjwCxtAepsXMkOaIjbdDvocYFSa2MCR7V9xTGugoXn8FTGmrv6TPmsK8nCg5sxoQEsMe+Ks7MIUfqtLbH6ISd0dfX2t7ubkLWGVwstUnvgyXvZlyjj3G7tq1pTEggK5XtEZb2ft/cTciq+hz1QLXXPnv9c/Z+yvIEOTAQmYDcDDjQQF4M+AerRF96u2wRss6uocwgZJ3d4+ztR85iam8M5XNBQBAQBB4GBISQfRhGWfqYKQiobLDwwcKDWZ8+77NHX758+VjB9O23+/jFAxl7rWVzz5SGSaWCgCDgFAJQuyF52eKPP2GiCqolKLdE0e4UjJw4xme4H6sPy1coR6WeLWmWzd5SbZs2baGhw/w4g/2k1AlmIfXO3T37fxvEEZJbpqYmmghZ9EolusE8BXGHBF5QF+pJb2ALAOXnkaPHMhCyKjv4L+fOU3JyPGfmRnG3ZQHq1G0W4NPa5u03mWR21os5swhZ5aepJxOyltRrBTK9R8RQ7149yHNwf9PhjLssC3R1qvJbNSqI7REglma9ws6ap6h+ja7StdYG/fsq3BpzcXxCDL3x+qsZmqAIUN2yQP8SEhwePHiYxk9IoW+//Y6Q9ElXFroyh2zVaY2Q1Qkua5YRxs5lBiGr7mEPF0tjrfuA6opi/bt6P7OyZYEaJ+xP8Cd+6qm7CflcLfYIWVfuB9sEn+H+dP78r1SixDPctHr16pBH314WE0nasixwdg25m5DF2nd2j7O3H7mCqavjK9cJAoKAIJBTEBBCNqeMpPTjgSCAB5qTJ0/RgkUf0969+0weV8gcj2zoUCPUqVOLcuXK9UDaJzcVBAQBxxBAQozRgWNYxeXvO5zatm3NWeWlOI6ACr9FosP27d4mX99hVKhgQYsVwLsOmcev/PUX3fnnDt1MT6crl69QpUoVWZlcpkxpx2+cQ74JsnDN2vUZkjvpSWDQVaWURcZ7VXTywUjMKILOqKDLDEIW7VFJhuAdWrnSc0xcOJrMS/XHFqnoalIvZaMxZ+58s2z0luqDCm6Ijy/7iBqVoO4iZNFX5d+KhFkgJZs2aWQ2m+0RIJamvkouBcV68oR4QhSPsYDIy507Fz+bfLlxM/n63VVNWmoDrgUBBUXfzZvpbJexfccuPhDQQ7fVPVSf1Oc3btyklImTyMOjN9tjqPLrr7/RUB9fThRmVGjbm0O4xtE6banwVVtBqiXERWfwtcWcARGWP39+tqVyJyHrTB9sbXHqwAbjZynRkjqs+fnsWbPP7RGW9rZVdytk9UMla/YZOMRAQYI1e8Ve/5y9H9ZT2qRprIr1Henj0HO9taRezq4hROq4m5B1ZY+ztx85i6m9MZTPBQFBQBB4GBAQQvZhGGXpoyAgCAgCgoAgIAhkaQRAcOzc9U0GQhaNVuQH/n+I9+AMyeZu3LhBY0Ijaf2Gz838UfF9RQrohCzUeMtXrKaIyFgCsesuywLcD8ksQbTBqxZEoyWSyN5AKC9CtC114niqVq0qX/Lnnxc5UdySpZ9maLdOWMC3ePSokWakiQo5hu/uoIEeps8skQzqbzfTb5oRsiARA4JCCSTfvVoWoD86wQcCGwmLVPZxHA6hn1Dv2/JsNWKJ62LHJdKSpcvouYoVaFxspMkLGwQjDo8jomI5OVHdOrWZEFUEkbENmCebN2+jWXPmUXTkWLYfweHVCN/RlD9ffrOxQTtUXbB9UeOmiLF+Hr0Jql1V1Jz98cefMigi7c0hZ+q0pdoD4Y65irkBT2YoZdUhEnCcv2Ax7dq1m2Jjwqlo0aJuJWSd6YOt9QJFcVR0HK1ctZbe79E1A1moCFusCZ1ItEdY2lujtg5N7JGHlshczM2Zs+ZSUnIaE+OYb40avWjKz4AxGhsWRd27vsdRAPaKvf45c79WrV4jeDODkHXEa1m1zdrhjbNrCPXZw9RZ+x9X9jh7hKwzmDoyhvbGWD4XBAQBQSAnICCEbE4YRemDICAICAKCgCAgCGRbBGCBkzA+mRWZMdFh9Nhjj5n1RRFUIK+mTU01kXbqS0jcExAYSlu2fsVEpU5iKgVkrlyPUI/uXahK5cq0YuVqevTRR+mHH44SfGcH9O9L+fLlp/d7dOG/IznX7DnzyZIv5cFDh9keAcWSj6j+Uu5IGLylQdOJMviMwlfy+vUbtHPXbvajhd8zyvj4GKpSpRJ7uEPBBr/atWs3cIZ2kK7oL2wAECIPYrNmzRps+6BbAyhFKVRoIKZBYsK7188/iL76egdj3bXru3TmzFnauGkzlSldmr1Q8fdXXmlOtWq9QA3q12Oist8AL7aEMIZc6+Ojh8cDq1Wr11F4RDTdVa3mZgskEKNQTCOs+fLlyzwfVNscmeTKpgIkjaoTfr579u6jEydOUmT4GGrRormJ7Dp56jT5+gYwMam+/1ylirRz526C6i02OtyktEWbQfxHRo2jihUqUETEGCpbpjSBYJ00+UNa9ukKs/pVUqlffjnP/sjKMgMq28CgUILXLf7TE6Pam0PO1KnG9+LFSzyfmzdvxh7hDRrU43mlyDFYTam5BuspJL4r8cwzvB6ffbYkw67XZfSdtTSP1Fgpqwyo2yelJrHa2Jk+2Btz9G1seDRt2/Y1+fsNp07vtGcV6f79BykoJIyqV6vKkQdFihQ2VYXDBU/v4ezn66iHrt4O1SfMF1h6VKlSmVauXMOkcMWK5U37EYj/dzt1MOvC0k+WU1h4NOMPghN7DopOLuPfdevWpvr16rBvNiIvRo4YSp3f7eiQOlVXa6YkxZsdBqjGOHq/v/7+m7y9RxByR8CazGeoJ1WuUsmsTyDydeUu9vS4+Am0cNHHPL/15L/OriHcSD90s2Sxoex/HLV8cGWPU3Mc7cEeV+P56hmmpqOYSuSgvVUtnwsCgsDDgoAQsg/LSEs/BQFBQBAQBAQBQSBLIQASDqHX277abrK8AfnzXudO9EHfnqa24gV++ozZTI4N8/Fm5SkKXvqRVGbFyjV07twvpu+DWIKaESTM89Wr0Zq1G/h7CFMFodCrVw9qUL8uJ6OBby3uOaD/B1SmTClKTZ3CFhKwkjj/669MBnZo35ZJHpBpPTLFAAAgAElEQVSaIHBv37pNV69dY1Kp9VutaOgQTw55VwWE6mCvYeTlOcCpZF764MArNzkljYkYEEkgEOHViPaADLx2/TpVq1qZCVKorYCFImRh2wBiACpdJnbq1CIPjz7UqGEDkxUJsJ+YOplJKxCfxv78efFPSkpKYxK2ZMmS7JfarWtnunbtGo0OGEPHjh+nlq+04FD82bPnZ8Clfr26FBw0itXNX321nQll3Ofns+fYdmJM8Gi25sDYHvk/9q4DPKqiax9ROkhXQTrSrfQmSlekQ+hFOoRACAkhlSSkkoSQhIQeqkhv0kG6UqVJBwFFBBSlKF3B/3mP3+w/u9nde3ezaWTmeXy+j+y9U94pd+adc95z7jwlzVlA+w8c5Pqij7p3d6JyZctQaHgUHT58hF5//TVq1vTjZFhbGtAgcGBhC/L9woUf2OoQfYU2lCz5ZrLXYH0Momzd+o30009XeUxAUxvPFylSONnz1679wuNn374Dht8aNKiXLH8RwX3bth1MhIL4RCr2WjEm7+Q+kQuxNoZsyRPjAqTY9Bmzuexq1apQj25OBKtHQQSiLUlzF9CuXXvo99//4Gcw5ju0b8PPYJyHhEXSz1evcRXRjyC9QRi6jnSmhMQZBIITfxfyK5980oLat2tDsfGJdP+v+4YxBstbzO/+n/fmPGzFxVJ/I19cVKxZs46u/nyNZRaKFS1CHTu2o6ZNPjJoIMNyNCwsihDIEvV9/u9z/v/FihZlktp0LlsqD/Nr2vTZtHjJMnr27DnPsT59ejLBe/DQd/TwwUOjvP38xnFWcXGJ9Pzff+nJ4yeG9cXFeSi1bPmfHrEI1IY+w/zNkyc3NW36MfXs7kRVqlQ2Iu7N1Q3zOiFxOuHiCGWIOVeq5Jv0ySctjdZVveVhDE2bPosQM8JSAjHdonlT8vBwpePHvqdly1fyWED5WJuLFStGgQE+RpdpeucQrJyXrVhlwFTkB617XLRAj/nO7btc1u07d7iKpt8Qc/XGWm7PGod23bp1i9eIAZ/3NfSdKCOlfWgRZPWDQkAhoBB4ARFQhOwL2KmqSQoBhYBCQCGgEFAIKATSCwEQgJFRMTYH80pJfbVcelOSt3o37RFIjzGU9q1UJWYWBHDBERkdSytWrCbEiciVMyddvnKFLdvl5NSlE3mNG2MgwDNL+1Q9FQIKAYWAQiB9EFCEbPrgnmVLhR4ZboRXrl7LN99wNyxQ4FW78cANPdzN5i1YxC5Rbdu0tjsvR7+Iw+HJU6fZcubtt6vR8GGDHV2Eyi8dEciM/StbFW3Z8jUFT/Bn11iVMiYCjl4vEYzk+InvOZBQpYoV2XpRJYWAoxEQwbOQ7+BBn2tatDmqfEXIOgrJ9M8nvcZQ+rdc1SAjIgCL1IDAECpQsAC5u42iEiX+Pzgd6gsLWlgnQ+O2bJkylJAQQ4UKFsyITVF1UggoBBQCCoEMhoAiZDNYh7zI1ZEPS2gn9NdSsmkRAvYCM1uE9lMbZ+hMBQaFsQsqXIhMg3+kdvkq/9RFILP275y5C2nhF1+yS6ZpkBgcKKAZOTtpPnl7eVDbNp+mGZGSur2VOXN39HopBw8CIqZrElyUPb38qGCBAhQSEsDuqyopBOxBAIGdxgcG04jhQw3BpOzJx9Z3FCFrK2IZ9/n0GkMZFxFVs/RCAHsjaGoj0KA1HWcRRKxkqTfNBmZMr/qrchUCCgGFgEIgYyOgCNmM3T8vXO2wsVm5ai1Hdk4pIQtwcGuNQCbHjp+wKfJpWgALCw8RGEURsmmBeNqWkVn7VwRlQIRsObI6DsAjR7nzXGrXtjWN9/cx0oRMW3RVaUDA0esl+hjamwjIY7omQTfSxzeQA/okzZ7K0ddVUgjoRQAalLAQ++ijRvTDD5dZKxT6tQiUlVZJEbJphXTqlJMRxlDqtEzlmpkRgGdJWHgUrVm7nuJio6jxhw3NNgdBztw9vGlSdLjFZzIzDqruCgGFgEJAIZA6CChCNnVwVblaQUBYtjqCkM0IBzAQXJNi4jl6sKmL0uS4BJozZ0GqW8haq4MajKmHQFr1ryNbICwlkadMyOLf585f4CjNLVs256jZGSnhsLNh4+YsZ3niyPUS/WlpzCJCPQI/Zc/+Cgf+sScCslqHMtKMSbu6wAsEwb6WLlvJQaAQqAjBZmrVqpF2lSDiwEu4oN295xsa6zGa+vTuoaz807QH7C8so4wh+1ug3nyREbh0+Qp5eHjT3Xv3qE/vnvRZ61ZUrFhRvjS9fv0GrVq9lpYtX03jxrpRu3afGQIHvsiYqLYpBBQCCgGFgGMQUISsY3BUudiAgCMJhvQmZGElOWfuAtqxY7dZ+YW0IOy06mBD16hHbUQgLfrXxippPm6NkNV8OZ0eQMTeiIkx9ODhA0XIplCXLrXGrFqH0mlyZJBioeXu5TOeI6R7erhR27at05SUgBzL7j176e+nfzMisLaE3iMI4gH9+2QQlFQ1rCGQ3mNI9Y5CwBoCCOoF7f01X62nixd/oD///ItefTU/Vaz4FrVo3pRatWxORYsWUSAqBBQCCgGFgELAJgQUIWsTXOphRyDwohCyICD27T9InuN8LYr4pxb5IfpBTx0c0WcqD/MIpHb/pgbumY2QRWAruApC5qRly2aKkM2AhKxah1Jjpqo8FQIKAYWAQkAhoBBQCCgEFAIKgRcZAUXIvsi9a6Ft9+/fp6+/3kmr166j06fPUIkSJdiKpEf3LpQ/f35+6/6DB3TixEn+D1YnHzZqQAMH9GNiZM3adXTmzDm+Ge7UsT0NHTqQ8uXNa7Y0uMGePHmadSmfPv2bSpUqSa+88jKN8/K3WUMWh/4bN2/SoYPf0S/Xb1COHNk5D7hJbvt6h1kNWVjrfL19J81fsMhQ5+7dulDPHt2oSJHCXGfo0J48dZpAFO/cuYelB3LnzkWzZs+jPXu/oWfPnlOND96jESOG0gfvv8cukCLgxJ4933LQLtMkAozJhB1cOJevWE3Llq8iBNBBdHtEOceterZs2WweiXrrgIyBA/T9li9fRbdv36G///mH29+xfVtq1ao55c6d21C+PXiYVv7atV9o8ZLltHPXHsqbJw89evyYateuSb16dKUKFconcyOF29c33+7nvrz12y2uI6yb3njjdapapRJly/ayYbyhb27d+p1WrFzD48HFeSj37/IVq6h69WpM2JUtW4arhOBV0MaEZiaIyPLly5JT545svZUzZ052Nzt37gIhSNf+A4fY5XViRDCPBXnMfNKqBY/z14oVM2qqLf2LZ2Fd0bVLJ+rRw4mu37hJGzZspiGD+3OeAUGh9Mfvf5CPtyfdvXuX6w4C0pYkcN++YxePa8zRli2aUa+e3Qy4myNkoZF24cIPbPVx+Lsj9Hb1atSjR1cu+ocfLtHh747SqVOn6eLFS4zPb7/dopmz5tDRYyf4mTq1a3IgMEQeXr9hM32xaAnnBWuRAf37UreunZNpSQL7Y8dOcJ9/d+Qo51O3bm0aPKg/VShfjv999erP5Oc/gdcPc2lu0nSDWzTanjRnPgfegOVKjRrv09AhA6le3dp2zS9Rnp56ZsT1Uoz/o8eOc79h3cV6iXVgydIVBhkVrKtwMcczWO8vXb5M7mNGcdA3kSBlkZQ0n85fuEgvZ8tGefPlpc9af0Id2rfhdR0BnCythaNdnenw4aPs6vnzz9eoUaMGRqQ6ysc36dKlK7Rx0xbq3s2J5ykSyHi9c92WeaKeVQgoBBQCCgGFgEJAIaAQUAgoBBQC6Y2AImTTuwfSuPyjR4+Tj18gtW3Tmjp1bMdEXXzCNNq6dTu1b9+G/Hw8KVeuXEzI7tn9DcXFT6XrN25QlcqV6OGjR0yw1Kr5AV29eo2JTpCRQ4cMoOHDBhtpDuKQDXJz/sJFTOQ2bFCPQM5u3vI1TYqJY8LEFg1ZEHRTEqYxqTNwYD8qWqQIkzVR0bEEbUkkQYIKSB8+fEgTI2OYaAgK9GVCCoTCWE9f1n6KnBjCkcRBXCHQ2Nx5C7k9zZp+TAcPfUelSr5Jj588oStXfuQsc+bMwYGO5OjzWta+grCDlh7IBSS0+9t9B5iwQgCdieHBNhNv8rDRqgOwC5wQRpcvX6HQ4AB69923Cf0jrA6rVqlMYaGBBhIzJXggX5CfCBwEst55+GAme2/e/JW8fQPo+PHvyXWUM2v7CY1KEF7TZyTR9BmzadjQQTRs6EBDMKPIqMlM8qFP0GfNmzWhiMhJBvIHROBL2bIxwQ0CE/03xm0kfd6vN9cjNjaRiaemTT+i3369xeMB5B6IcBB/SLgwmDV7Lo8jkFClSpekS5cuU/E33mDCF/kivVWhPEVHhxvIQvzNlv4FUTh//iImf8U46Ny5A48npHXrN9HixctYx7VB/bpMAOsNrCRwh45jzx5dmdSCFujGjVsoOiaOsZ6WGMd9b46Q/fHHn2j+wi9p3boN9OTJUyPN4/PnL9KSpcuZAC9cuBBVq1qFfrt1i4k19Ov27Tv5HVxWoMzHj59QvXq16dSpM2xBjuTr40m4CBFJjMln//xDLiOGUtFiRbmusXGJ9OabJWhKXDSVK/cfKYe0es1XND4ghFq3bmXWQhaurljX0PbevbrzOyCM4cYc4O/NaxsuUmxNeuuZ0dZLrH1z533B49jVdQSvZSDRMc5xIYQkgnqBjMfYW7lyDY9NzAFZW/j770/R8BGuNNp1BHXu1IFxBIHu5TWeyXmhE2ppHcI6HRoWSadOn+F1X+5DlBcRMckwz+SyTS+cLM31/p8rd3Rbx7V6XiGgEFAIKAQUAgoBhYBCQCGgEEh/BBQhm/59kGY1gHXSKFcPKlW6FIWHBlHevHm4bEtR1+Uo8qVLlyLvce7UoEE9tjbDb7CADI+IpurVq9LUhFgma5Dw29q162nm7LkUHxtFb71VwdBG/AbLU5CreglZWG95jvOj9997l8kbOdgM2jR8xGgm5GRCVugZgoCImxzFlnciwXoPxByIGw93V87vzt275OIyhgkJkMt9+/SgfPnycVtASPj6B3EZIOXi46LZ0hdJiwwVhB3eCwr0o3feqc6EBizCkCe0Zy2RTHoHhrU6QGM3JCySLTFNiV8QodGT4tiasW6dWhQ5MdTQhynBw9VtLFtYIr8CBV41NOPs2XPkMtKdbt+5w1i0a9vagOHgoS6MbWLCZHrttf+sUEHIuHt40ZGjx2lK/CRq1LC+YXwt/GIxk/EgtP39vNhSD1bSa7/awNZ9D+4/YBIJlt+eY90MYwak6wgXt2RjT2AIC1h/fy+2CMe4wIUFyHoQwyB7nbp0Iq9xYwzWnrb2rzxex3mOMZCH8tjctWsPTYqOMMJOayyAkBzj4cWW3yC0xRwR2qsgNAWGliQL5PkuyDpRrngHlzMgwEBow8JYXgfQF8C6c6f2jA/GHuYZiNwmTT4yrDmiTtt37KTp0+IJFwJIDx48ZNJ+587dyS5XrBGyYl2rVLmiEVkLAhJ9DVI1Ycokqlq1ihaMRr/bWs+Msl6CjAUB+vff/1BggA/lyfPfOi/PKVw4mfbxD5cu03BnV8r2UjYDIYs1AmN/1669RiQt/h4zeQo1+bixJiErysY4CJoQZna9M1e2+JZozXVhTW1T56qHFQIKAYWAQkAhoBBQCCgEFAIKAYVAOiOgCNl07oC0LB6uqwMHOdM7b1dnckaQZdY0Ja1pZFo6RIv8QDSOGjk8mWUayKNBQ0boImRx8J82fRatW7cpWUR4YAeRfVjOwRpSJmQF8QXryklRYQYpBrwjyDe4xYJIhkWeTEDKbtCifwThBQsv2dpPLyFrSn4gX7jS+/gG6sLB2jixVgdYpA5zHkWlSpY0IjtFfoKMB2klt8sePEBghYRGsjWjObJRkDtfLl7GJD6IbRCgIM3jp0xLRtTIBBessF1GDDPAIAg6EMnmyEuBLUhfWDXDulnue9PLAGsYyha8qC+sBytVeovzszY/zPWvILIWLPySSXC57iDSfP2C+PJAtibVWiPEexd/uETTEmMNlwXiPVhAPnz4iPLnz8eXKfbMd5mQNZ0fli50UL45AhxE+8hR7iwTkjR7qsEK2FqAPkuErHzBMyk6nOUZRJLzwzokLKK18BS/21PP9F4vUXdgNSE4gmbNSEgW5V4P6Y48hIWsjCEuUTp2aGtYz/E9QRJW3FproTVS3dqY1JrrevvzRXoO0irAO2nuAurZvSuvnSq9eAhg7T5+4nu+NK1UsSJfhOlN+NZcuHCRLzRxWVm7Vg2jb6jefBz1HDyEICsDa3zI30SEB9t06eioeqh8FALphYCQB4KBBGTj4JkG6bLMnNS8zsy9p+quEFAIZBQEFCGbUXoiDeoByYDTp8+yCzi0OUWyh6DBu5beEwQbrB0bf9gwWcu0Du7yC3Cfd3YZTWXKlDGy6hXPWCJx4B7u7uHNGpqwZoXVl0iw0ES+sOgThJAWASmX06VzB/LxHkvZs2fXbSFrjpC1BQdrw8NaPgmJ02nGzDkEDVQQ1rJWLPLEwd59rA/t33+QLVYFeWkPHtev32BrZZDhs2cmGlkli/qLfpGxt1ZHQXCZEmpaLuxoFzRRy1coR4WkIEiWsNLqC5mQlIk/awScpTwFSQ43f9nyF8QmLAijJoYmI1Wt9b8gROvUrmW2j03ftWe+WyNkreVnDgMcSiAj8uz5M6pcqaJB39UeQlYev5A4kLWsYdF8+coVllMwJeb1LLf21NPaeEiL9VLgcef2HbMXMGi3pTpaqh+kXGANi0uNQQM/py6dO5qNJK01h1JKyKbUk0BPn2eGZyAvlDB1hkFKx1SqJzO0IaPWEV4wnl5+VLBAAQoJCWBJo/RK8pqLOpjbQ1irG2RUoBmPyz/I7tj6viPbjTU4Lj6R1n613ma5KkfWI7PmBXJ93vwvaHbSfNZql2WzMmubsmK9xbcXbTeVBsroeJgbg9CPV/M6o/ecqp9CQCGQGRBQhGxm6KVUqCMsL0DOwnICgVSwYTe3QbCVYJAtVs1ZmqIpWgd3ubnCmtbSYdwSiSNIYb2HEC0CEnUSUgdyXbTaYg9hZ2t3W6qDjI0l/DAOwsKj2K1cthq1Bw9ohvYf+J8Vq6W+hyTEkKEu7J4uiAQE84LFJCyVZQtPUf/du/fS9Knx9P777xqg0SJkZQxhQYpgRRs3b6UdO3aZPRBq9aMld3p7+ldYtEKDWZD7IKgh5XHv3j3WwJVlObTGgyC59RJW6U3Iyu2BdcWNGzcJQcg2bNzMgfeQTEkmS/0tLmweP3pi1oJeCzu9v+utZ3qvl8JrAZbcCQkxRpcRoq22ErKQjPHzCzLoAWOsNm7ckBCksEqVygaLWa05lFqELNqzYMGXrDmMAIAIUolAdE+ePqXQkACzGOjt94z6nCXPkIxa38xSL+HVIF8YpmfdYaUPPXZ4AOndy8j1tWYRnx7tsiQZlB51yUxlCm8N6N/bc7mYmdr6ItcV+wjsdz3H+VKBVwuk6p7F0ThaG4NqXjsabZWfQkAhkNUQUIRsFuvxu3fvcfR4RNnu6tSRNTb//ZeYEEOSg7ng37YSDDKRZ+pCLKDWOrjLXSIO8fXr100mPYDnLBGyot4I7gSCSyugjx4CUtQFgYOELqlWW+wh7GwdknoIWVnD0zR/UUcEZRJSFvbgcezYCQMha8k6Wrb6gbsWgssJzcuv1m3kAHFDBg9g62MEhMLG1VQXFfXXQ8hC73TqtFls/QsJgNaftqJfrt+ggYOGW9SQtaRrLI8zuW329u+mzVtZFxnuaiCh8+XLS2M8vMl1pLMR8axnLGjNEdM8MgIhC2sLEMkJiTOobJnSrKVbuXIlmhgVw8G99BKyoi3P/33Oaxd0iB2ZbK1neq+X5uRYLM13SzrB5r4DkCPBBQIstBCMEAneB+P9valVy+b8b621MDUIWflCybSd8nrmyDGREfKyZk2eEernqDqIi7C+vXskk99wVBlyPvAi2rBxCwcnxPfCloux1KiP1h5MT5nW1iQ97zvyGa01wpFlvWh5Idjn3r3fUsuWzalM6VI2Ny+t55LNFcwiL1jbf2V0CCyNQTWvM3rPqfopBBQCGR0BRchm9B5yYP1EcKzrv9yguLgoqlK5EuduD0Fj6T3Zhbhvn55mrf1s+XgL6z9T7U4Bi6WDqTj8WyMiZWj1EJDCQlYmi7TaYi9hZ0u365EskPVyTfMWdbRFsgB5mOIBd08hWWBJs1OMtd9u3TLSD4XFFyyBYCkJWYVChQpRsaJFqF+/3lSvbm2DW7uouxYhC0vB0W6eVLhQIYqcGGKQ6LBXskAcZs6fu2B0aWFv/6L9CLAHK3Vo95Ys+SaTzMFB/kZBmPSMA2FFbmmOmOZhz3x3pGSBrMk73t+LOnfqwP1rj2SBPG8tXQLowdDcM/bU01ZC1tHrpbBAN5XDkNtnq4Ws/C4sfGAJP2lyPB09etxIB1lrLUwNQtbevs3s72UVQhYBNRGcEYE5a9Wqkdm7za76p5RQTen7dlXawktaa4Qjy1J5GSOg5lLGGBGZmZC1hKCa1xljbKlaKAQUApkXAUXIZt6+s7nm5iw8HU3IyoGbIIGQmBBDb71Vwaiutny85aBT0C90GTHUyGrF0sFUvAeLFxzmECjJNIG0eOWVlzk/LUJWBKw6efIUB6OCLi2SVlvsJexs6VxrdRCbcAQjAzH56SctjbKWXfHl3+3BQ0SlX75iVbKAVaJQ4dokB7SCW+WuXXto7rwvjMhTaxhYI3eQH4KEzU6alyy4mL2ErAgSB51Wr3FjKEeO/4KE2du/cjAqBNmDteHHHze2KZiXwAfavSNd3Vkz19wcwXMg/v7++x8qXLiQXRcwjiRkRV5oM0jU114rxk2xh5CV1xtLkg0gEbEOmOona80xe+ppKyHr6PXyt99u0QgXN4IlC+Z6YIBPMoLfFkIWborxU6bSwIH9WNJGpJs3f+ULBfwuvCq01kJrl2R6gnrpleTQ6tcX4fesQMhijHn7BvA31pIEzovQl1ptSCmhmtL3tepny+9aa4Qtealn9SOg5pJ+rFL7SUXIpjbCKn+FgEJAIZD5EFCEbObrM7trLDbmsss9yIo1a9dTcEgER7xPqWQBKgeLPVe3sawTCrfR8LAg1gdFgiUkyDJYV1pyD5cbKB88oes2znMMOXXpyCQqSC1EIPbyGk9wT5ctV2VyEG7MEyNCqFKltzhrvHfkyDEKDo2ggPE+HCVcJiDHeoymPr17GMkcoE0I9uHm6kLt27dJppsIa2OZXBJtsIewg1VweEQ0EynBE/wNUcwtdbw45Jirg2zl17TpRxQaHED58uUzZCUIW1gfyb/Zi4ewTIW2Z1xslFFQN9EnIGbk31B/jJdGjRpQUIAv5cqVS3OMWyNk5TGD8QJ3eCSUP3PWHA5yZjr2BIYgLNGPb1evZqiDwBAyA7GTI43c4u3pX5ExCNThzq4Ea1khXSCIflvGAMbznLkLKDYukQPVyXMEZf109Wee3127dKKWLZulOyFrabwCjzEeXgRLa0uSBeYs3sUYfvjwEQ0Z3J8GDuhnIMwR2AbrzZPHj8nH25N+/fVX8g8IptOnz9Cokc7Uq2c3i27J9tTTVkLW0eslxuq06bN4jCP1/7wPR2bPmTMn/xvY+vgGEixp9UgWiHVg0MB+BOxFEhqmP/74k2Hds7YO4T3Z2yFhyiSqWrUKZ/fHH7dpxswkWr5itdlvkJY1vOZikckeAB7Q9N667Wu+ZEEwtcYfNuJ1DDra5qzJ8fviJctp5ao1rAdfrVoV8vRwoxo13k8m13P//n2O8L167TqeB9DchXRRj+5dKH/+/Aa0sDe4det3rsuNmzfJxXkoyx3hwq169Wq8VpctW4afR5nQX4XWKQgHeGQ4de5Ibdu2Now9uRu02jhv3heUNHc+632bJpmYRx0PHDxMSUnz6OixE/Tyy9nos9af0OBB/dnrQCSttgSO96G8+fJysEHojV+6fJncx4ziSwh8TwInhPGeAZc6cuBA4IK2m9OcRRvlPqlY8S3CPGrerIlhfTJtG/I6euw41wOXxfhO7di5myWm7NGQRf7ymtS3d0/uzxUrVxNIOgR3xV4Heyq0DX2Hyz3IyIxwHkply5bm/SH2FhhL4ls9bOggatPmU1qzZh116NBWt06zFiGLdQXlrVu3kR4/ecLYly5Vkrp3d6IG9esacMOagDUO37Ru3brQ99+fpHt//skX7y4uY+jxk8fUoX1b6tSxPa950F7FvnfN2nX8PcA34rPPPuFyMPbx3deTsL5eu/YLB9gqUqQwderUnqKj42jnrj2E/ZWvt6chLzyXNGc+r3sYx8Bv6JCByTx+cFm4bPkq2rRpKz15+oQePXpMtWrW4PkIjW4Ep8Q6AKmYw98d4b1Jjx5dDdXVen/u3IW65pKedQHfU8wP/Ld7z176sFEDxhJ9BmyhAY+LVuA+dOhAo7kiKox9GMb06tVf0ZGjxzjoJtarHt2cqFWr5kYXp0IqB+uOyBvyU5CxAv72JPQh5LWWLltJ3x05yllg3GDNqFC+HP8bz5w7d4G/k/sPHOIL7ZjocO6HRYuX0b59++nZs+dUp3ZNGjvWzaJUEvKBcQi8Sf766z6PDZyFsB9DoGHT85ae9tgyBvWuQVpjSGsMas1rPe1SzygEFAIKgayMgCJks1Dvwx3cY6wPH1pARFSuVImj3mIjfvbseSY1QWjkzJmLevfqxn9HdG1sPmUSV0B26vQZtsZCmj4tnqpWqWzYzCCoFjbM+JDjQNmsWRPKny8fu6Rjw4aNf/XqVWlqQqzmZvjS5Svk4eFNIPuQcLBp2KAenTlzli5f+ZEPqLAMA7mKIEkiCYkGbBZwYMKGvkqVSvTdkWMc9CVkwni2SoS+rExAon7uY1zps9at+L1v9x3gwFfYCOLwIuvKyRa8wKhx40YcOKp27ZrUonlTipg4iQ9T5rRshau5jAM2pxOCwwh6qrxRrFOLJo9ZJOEAACAASURBVEVHUIECr1ocqdbq8EmrFqzRikPIoi+Xcj2chw/mvgVR5+8/gfOVSXP821488C42n94+AZQ9R3Ymed99922C1uPKVWt5POGgK0h1PC8OjMAdJBkONsBdpBzZc1DevHmM2i/kEj5q3IjrLhMJeFBEhi9atAiP3cKFC7MkwOuvv8aHSmxAcZAADj26O/EGXQQkg8Wq1zh3evvtaowdcFu9Zh2FhQTyoUokbIxt7V+5EfKlgSzvYc8YQD0nRsbQqtVfGebIhx82oCtXfqJDhw5zv+PAgbErxgusfGXdVdla03S8ymNs9sxEI4tzS/mhIsIiWh7jskVv4w8b8sEeB7zTZ85yv6N/QP7h4ImxgAsVkQ9+x/iF3uxXX21gkuq9996htWvXU1BwOK83IBkw99DHIIgaNqhPPt5jqWDBAkwagZBEwpgyDRYn94+t9cRhLiOsl6ZBuAQe1365TrDwx3zCWm+pj+VxISQVgEVUZKhB5gb6zj6+AZwH/sMaqrUOwcocVrVYxzHX/1ubHtGBg4fo448+5EM60qSocKpcuSJfHCFfrbn+In3CxdrZqFF9nq+Qbtm3/wCFhEyk23fu0MTwYL5UkS+dMNYvXPyBdSVxsYNAnSDbgPG0xDhef0VC/j5+/2l3d+rYji+p4hOm0dat2/mi0c/Hky/EYPk8PjCY9uz5lucUiIeXsmVjcgukIf4GbXb0PeZYbGwiE4aYr7/9eovXIpBguAwQ645cB3wftNqo5aWB9Qr7DJBBQYF+VLtWDW63r38QE8ni8kxPW1xHOfM3YuXKNUzCyAFOBdbvvfsOfyuEHr28v5CxQzvFnqV2nVo0YvgQ1gjHNyQ0LJK9GIYNHWi0j8D6DQ+RS5cuk6vrCCpV8k3e06B9IOuQUkrIYt/04P4DypkrJ+XJk5swHwXhDbkiSOeAcAOBB9Id3yHs3dq2/Yz69enJ5DsuYPBtxf4E62lXp07Ut0+vZN9nS3PSGnGDvLE2Y40PDh7P41m+RMU3AcQ5SC2Q41hr0VdImAO9e3fnPe3SpSto/cbNBq1rkNr9+vWili2aMdm9ePFy1sPGPrh3rx48Pk33F+bqf/Xqz+TnP4HHNVKjhvXp4aNHhLUR4w4J3liYA9jbYZ5h7yEuhHEZPGfuQgrw9zZc6os9APajQloJfRATM4UePHzAlx7Ie/7CL2ndug3cJ/I40PM+5rPWXNK7LqBue3Z/Q3HxU/kbAqIeGGCfVavmB3T16jXGFusD4gEMHzbYaJzfvn2HLzd+v/U7XxyDiMXlfVhENGv9O3XpZPBAEnsaXE4EBfpShQrl6fyFizTW05eKFSvKeBUrWtSm5V+U/+yff9jbrmixoqxZj8tsEKVT4qI5OCTWlpMnT/P8w94DxirFS7xBv/76G481XPBs2fo1r4U1a35A0ZFhjIGccFGcMHUGffpJC9ajxjkFZ4nw8GjGzlwQZa3G2DIG9a5BesaQtTGIOitCVqvn1O8KAYWAQsA6AoqQzUIjBJsMBKzAxvDOnTsE4qlv3158kIElx+TYBN6UIKhS6dIlKSFhOlspPH/2nC1kQHrB6qBzp/ZMRGFT8ffTv3kTj4M7Nh0g1LCJF5Yr8+d/wbfgePe/W38ntpjBYQ+3zdj8IM8B/ftY7Qlx07t+wybeFMHaFQd6WDmAMFuxYjW/DxIHB4vS/wt6AIsLWF6BeEZ52DShnqiHbEEjb1ixoYZ1g2ydNHjQ50YRxUVlgemXi5fR9Bmz+XAjbvpxqIDFgMAPdS5QsMD/IpNXouiYeHpw/z5bQ+CgjdTVqTPjgEMDCFRYRCD/mTMS2FLGUrJUB9naAP1x+PARJoexqc2dOxdb4AKLDu3bJHPnthcPUUdhAbVj5y56+uQpPXv+nN5/712D1YccZE22qLbURhwmfb3HcrAvuFALXAV2sOgB6Sb6HWTcokVLaeGixZwlxh6wxaFSWGijrzBeQdTjgAdCFhtvEBiwvMZmG+MFGqcYL7JFBgiMZctX2tW/chuPH/+e3NzH0eRJE42Cedk6BpCnsDxZvnwVW4vh0F2/Xl0aOKAvj92nT/+mKQnTCAcFHJjkeVutWlVavXottwe/4ZBUrFgx8hw7momEn69e42rjNxARIKYRgAxBubBZx9/x7r279+iTT1pQ+3ZtKDY+ke7/dd9QFuonxjisXeLiE7mesKaDVRtIesw5BDu7/+A+54G1CAd/HM6mTZ9Ni5csY8uUGh+8R3369DRYTcFK+Ny585Q0ZwHtP3CQiT484+TUiZo2+chgWYUDWczkeL6UQRstaR2LPtJbz0YNG9CcufMzzHppuu5hnW3W9GPGePfuvTRz9lxes8uXK0ejR7vw+ggC6MnjJ0bjYqTLcPrzrz9p27YdfNEkCJxirxVjokHWd9azDgk8Dx0+wv2KC7GB/fvy9wEa0g8ePqSqVSpR6VKleC4nTp2hOddflE+48C547923+RuG9RlJtoDH33ExKBOyuLTz9/c2BPoRchIgyEH+YYxjvRWEeKnSpSg8NMhAQgkiPVfOXEYWWyh34ReLKSo6lkkyfz8v/laA8F371Qa+WAPBB41XWBmKQJeos6Wo27a0UYtEwho8ztufoEPdsUM7wzAQZcseIXraggsV1A9eC7L1GrCOjIqlnj27GizhBBmcOHUmk+CCyEElQAAjGOWTp0+NiBohD4TATLKHiAhqCUkZU4kR5OXu4UUHD32XYkIW9RQXpBgPWCOmz0yiBQu+5DXa28uDv3NIs2bP42+FOa8bIYsCYtBUAklrLloibrAuAzOMRdNLBFhugmTfsWO30aUBvp3DnEexJ5bpJaEwFkC+pr/hb84uo6lpk48J+zqtgK9ym+RLWFx4RE4M5csKWFviUtHT040eP3rMF0+VKlc08vgRuKF84SEg5h6sjOF9JRK+g/jWgbQEoYrxKy77ZEJW7/vW5pI964KoC9Zo73Hu1KBBPSYcUU+cJeDhZWpwIcb5ie9PJfM0El4ukIQKDQng/Si8fkCImkqOiQs6fH883F11B94TxOP2HTuNDEhk2S5TzxxhNIEzDaybUaaQPjp79hy5jHRnDyfTMSYI+QlB/mw8IicR0NUeQhb56BmDuHTVuwbpHUOWxiDqpAhZrZVP/a4QUAgoBKwjoAhZNUIUAiYWoRlFr04cLNOjPlqHYUcOGmz0NmzcTEETwtmSqPgbb/AFAAhROcFSUtbvdWQd0mtD+c23+60G80rPMeBIfDNaXuJw3KBhPaODcEarp6pP1kAAh2yQHJAcMGe1jd/v33/A6yOs3LU0ZBMSp7OHiuzej0uegYOc+SJ2Svwkg9eFHv1eS54awuJcDghp6YBuaxutfYMEUYnLIXjZCEkklC3ac+/Pe0aXmUL6wprXiTks8H3CBQ8uMUE6ifZBZgd/ly0e8ZsgXMxd9ghvEHjy4AIRF4yo14TgCJo1IyFZ4DJrJIjemWFNRsWS7rssp2OqPY9v1tSpMyk2NpIvMG1Jlr6zAjNLQVhlDwmMXbZOffiQfP2C2CITF0cyuSpIVwTNNP0NBJSXtz9FTQwzyFjZ0gaBJy4B/Hw9jeQnZG34SdHhbJUrkjxnxdgQeEDaKzo6zIAnSMJt27ZTixbNDBcn5vpR7/vW5pI964K1MWXuUgMYYNyMHOXOVrOmRDhwA/GO+QACWmj2lyhRnCZFhRl5QIk2WwtUa64/sWag/JOnThsFlLW2llrbFwrZHngIyEQu9q0enj7sjWVOgssSPo4ag7auQbhIgDGCvWPQ0npvS3vUswoBhYBCIKsjoAjZrD4CVPsZgbQkIPVCjkPIpJi4ZAdOve+n5Lm0wgOWrNNnJLGUhY+XB9WpU8tw6EX9sVGHm+z4gBB2FUwtcjo9CFkRKK5+/ToWLY3ScwykZPxk9HcFITt4cH+jQ3NGr7eq34uJgBiPL7/ysi4ZHy1C1pzuLtZaEFQgOSBjIZIeQtZSQDVYWYO8K1+hnJGOqLn11NY2WvsGwVV9yFAXtuyElbcscQPL/ytXfuTmhYX+J8+ApEeLWE/AHWHNCatV4eovrJkhzQN5I+i0giQuXOj/tUmf//vcIBMA8gPEYrZsL5H7WB+6c/uOWQ161DulQbm03heWpvBcEtJT4tsEzKB5C6tFtFHI2hQpUsRm61JLxI0s0WNO2gnvwZsBVq3oH7jCu4wYxn0qiFxYY+KyVhDEgvzD+JB/E4QpPKBMyVS9K4s1PIXEC9zv4ZUg6w2jLpevXGHZAXGB8ccffxgCcsLrBLq9NWu8b9bq01y5sqyOtfetzSV71gVbtdJlOSRTa1JzuAu9cVghQ1cfFusiwSsK48GcbrO1PkTfQ/7g2fNnVLlSRcM+015C1tJ7ou5y/AK5XnrWGK2xaA1/W9egBw8epGgMWprXWm1QvysEFAIKAYXA/yOgCFk1GhQCGZCQhb7r+IBg6ti+rVEQsbTqrLQiZMXBCa64sv6vaTuxAd28aZtdQRD0YJYehCysQCD9ERDgY9bSKL3HgB7cMuMzsGyZOm0W3b5928g1PDO2RdX5xUBAEIwVypenhIQYzSBJ9hCyMlI4tIOchfzAxk1b2BvBnAutHhJT5AuLRVhbbdy81SBvIQdPtLWN1r5BgvSwRBSbGxV62qJFlshSBcArMSGG3nqrgqE4mZDTc3korOVAJFrqdy1CVWsGaL0viPJz5y8YXXiKbzPctYVsEr5ZXt7jWa9fBEnVKl/+3dx3Vu5nSzq5Mq5yn8NdHPIAGMvCkleQybC4hLYyLnQRqBN65Xh+9GhPcnYewla29iRreAri+PGjJ7r2KiAJ163fxHEDQNQimQZaE3U0V67e9/Xu5/SuC7YSsrbOC0gVQFrKXt1krX6FhNeNGzfZEADeWZDSQTKVLLC2LzS3BssW7aZ5iTpprTFadcfvei8F9KxBeseQtXIt4STWXFxOQBIGa+X169cJevYB/j4sV6WSQkAhoBBQCBApQlaNAoVABiJk4VYFLUUkaNZBd9UWjTNHdabeDXxKyxMHa2t6YEITEcETbNEMs6VuaUXIItAC9GpbNG9CmzZvYzdkU/e9jDIGbMEvszyLoCrffruP2rX9jLVuYRWmkkIgvRGw1Q3XXkL27t17hIjl0BLv6tSRtV///ZfYlRfJNOq3HhITWvK44IBVIPRtoUv+y/UbNHDQcNY+F0SjrW209g0S9YKOPIgPoetorR/1tEWLLEEbIFUALWUEEuvYoa3R91musx5LQD2YaBGqWmNX631R50uXLxtJPMj6tcLtH7r4x459b7d1qRYhay54LNonj3dZHkOWCBCWvNeuXaegCWFs1Yv4AQsWfskaw7CIhXY1/h01MdRqoFRrmOohI2ENLQfM1OojWOyChAQ5KIhZaH7jsrZQwYL8urVytd7X2s/Zui7owUBeT+TyTaUczGEj8rdkMa2Fp6XfcaGCPSe07xF3APtOBAidGBXDwb1SSsiak6UwrYvWGqOnbdbwt3UNEuVpjSFrY9DS/lkQ66ZtgtXztMRY1t9WSSGgEFAIKAQUIavGgEKAEQDp5+zixoG04mOjOMp7Vk5phYeIpIuozQjQ1qtHV75Fh07inTt3CQFQZiXN4yBScAGTXQAd2T87d+6mUaPHEoKHTU2YbOTS66hyYLGDCMGwPELwlIs/XKLxfl7s2qiSQkAhkHUREJaSsFQVGpnW0LCHkIXeKgLmXf/lBsXFRXHAJqSUSBaIIF1wzRdR4pGnuQO6rW20RiKJ/M0FnbKEW0oJWVmqQA4YJpcn94sll2X5eWE1DBLOUr9rEapas0brfWEhi3xgSfraa/+vCwviPjQskt3+I8Im0JTE6Uxu2mtdam5cyJIF9evXTaYZinrJuMqSBfhN6N0+ePiASdDDh4/SvXv3aIzbSDp58jQH/sqbJy9r3i5fvpoDr+LiwN6klwwTVrm2lIM9AoJizZiZxMSsrN+r1Y8ox9L71uaSPeuCrYSsrLfat09P7hvs8bTmqiVNYVswFc+CjIU8FgLwIhAggrVCE9qRkgWyXIAs9SHXN7UJWVvXIFMs7RmDaWXQYE+/q3cUAgoBhUBmQEBZyGaGXlJ1TDUE+CAkRZ6HZcOvv/5GxYoW5QjVLVv+f1CGVKtEBso4PfCA+xh07HAQQcAFoQ8GorJ+vTpszVixYgUjbVlHQXb16s80MTKG7v35Jz1/9pwjut+7e4/LQ9AVRBF2VJJdwwoVKkTBQf5Ut27tdLGAdlSbVD4KAYVAyhGQL2sQuT4wwIc1O+UErUeQgsWLv6EZ1Msc+Sj+ZmqFaC8hi/UMbsWzk+bxZRmszUQyd0C3tY3WSCTZzd6SazDIESQECkJKCSGLtiLqe2xcIsvLJEyZRFWrVjG098cffyIEi2rVsjl9uXgZf1Pg0REdGUZFixYx6kfkBdIEwYtu3fqdRri4EeQCLPW7HiLO2gjUel9oyIKgMiXKRHAluP136NCWfvrxqlHwKVtHviXiZuvW7TTO258gj2AuqJ3o75+vXUv2u6neLQhGjzGu9P777xKCY3n7BhAuXBHM7dGjxxQRPoF1Se1N1vCUtVItyWlgv4O5DKtutBs6sj16dDVUB+MDe6HwiGgjl31z5ep9X4+1uS3rgq2ELBo3d95CDlxoTuoDv6Pd2PthfYPUxLDhoxinuMlRvE8yTdirvvLKy1aJXfkdsc5Bl1a+eHAkIYvyvli0hOd/3rx5aFJ0BDVsUM+o6qlNyMp10LMGbdu2I0VjEOUpQtbe1US9pxBQCCgE/kNAEbJqJCgEFAIKAYWAQkAhoBBIRwQEKYXgP/0/70MjnIcYJDX++OM2xUyOp/Lly9GA/n2ZqAgICjXrZosmmCMfBYkiEy8gh9asXU/BIRFMNNoiWWDJEgsE2cxZc2jGzDlGkgWoly1tvHvvHrm4jCFYkZpaG8oEKQjPsJBAqlevjuFyC9a4gUGh1LN7VwIxZgkT0+62RJZ8//0pGj7ClaUKRruO4D6QpYTgmos0eFB/DtwFXVPUASSm7NkBbL5YtJQOHjzExOCrr75K06bPYqyQTPsdRKiPbyBjYK+epuh3cxZ7qE/ExBg6duw4B8UyJSpBMIJEg5s/kpAusFdGyRJxA08ZWOLCU8acfJEYN7BsNSdbJAfxMm2nsPJF/fVYZ2otAVoEtxgrDx8+oiGD+9PAAf0oR44cnC0CzuES48njx+Tj7UkbN22m7dt3UXhYEOXPn99Q9MGDh2nQkBFGFx3mysU81/O+TMiaziV71gV7CFl5XiCoHdqMwHdIGIer16yj3Xu+ofDQIMqdOxePy+UrVtFbFcrTxIgQg2Yx5j5kn4JDI1jLuMYH72t1Gf9uyaoeFtZjPLxYazilkgUoR6whkHKBSz4CC0K6RbQTMhqIHWBOs1tXQ3QE+rNlDdq1e6+uMYS6Wep3Rcjq7Tn1nEJAIaAQMI+AImTVyFAIKAQUAgoBhYBCQCGQjgiIgFEg50DKIrhPi+ZNWbplz95vONo9yD1YziJIjrdPABMYICVMAyKuWLmGdTRljVUEsPEY60Mvv5yNevXsRpUrVaK1X61nS72zZ88TCAQQSDlz5qLevbpxOcLa66PGjZKRRoBKWL2BFAXRW7hwYSaDX3/9NSZAQByDkEIZkGlBAnmpp42ydSMIHBCS0Dm8+vM18hgzijESJB7yhaxNrZof0LlzF1gr1H3MKHLq0tFgQafVFuQBK1dY5oFAExqg0FL1HOdL+/YfpAb161Kkif4oIt2PdvOkQYM+p5Yt/vOoAaEGkgcELizy0A/Qq0YQteJvvGFERsGi088viPNHEv2OwDcnT56iHNlzcN/Yq6cp+ghR6T3HulHnTu25fXAjnz4zifbu3cdyBJaCdAmCMVfOXIyJPcG8xLTas/dbtgiGBMLUhFgqXLiQYcbB+jtwQhjLFIl6wroZ5fv6B1G1qlXYa6VgwQLJZqmsdyu7+eNBYeX7+++/m7W+tWXKyxawIIe9xrkns9AEYbh27XoKCg43mseYC5u3bKOGDeob2iE09DHvhgwewGMEpG1oaCT98MMlip0cyaSlXK48DvS+b20u1azxPgdq07suYC6DpJ83/wue8+grWX7g1Okz3MdI06fFU9UqlQ0QY154+YznIIKwhm7WrAkVKVyYMC6yv/IKRUeHc/AnJCGlgHUEYxdzr0qVSvTdkWOMTciE8fTxx411exhhno50dWeJCwR4a9PmUw5CePrMWc4f5UAi4e3q1QiSJCCCBTFuThpFXoNlDwHTIFmi7iBn0U6sW3fv3mUC3hadYQGinjFoyxqkdwxZGoMoy9q8tmV+qWcVAgoBhUBWRUARslm151W7FQIKAYWAQkAhoBDIMAjAYvXw4SO0aPEy2rdvP9erZo0PqF+/3lSvbm2WbUFgun37D9DDBw9Jltjx8xvHz8fFJdLzf/+lJ4+f0I2bN/ng7+I8lJo1+5g2bNzC1qt37tyhd96uTn379qLatWqwi/Tk2AQmf0AMlS5dkhISprOEC6Rcbt+5w3kjEI4s5QKSadGipbRw0WL+vVbNGjSgfx8qW7YMWwKCBIVm56iRzkyowLJSTxtFhxw9dpxCQiNZ2x2kb4f2bZlkLVGiOD8Cy7qvt+9kmYDTp89Snjy5qWnTj6lndyeqUqUylwfr0vj4qVbbAkIvLCKK4BoP3ECKgXBBgLK3KlSg8YHBXB7wgV6uSCBXLl+5woTOzBkJBks4/A7yOGnuAtq1aw8TUMAB9e/Qvk2yIGQgR2E5B4IchBHkehDUCW3dvXsvzZw9l+tTvlw5Qj8Lizu9AxdyEV9/vZPWfLWe3cKLFCnM5DmIYgSYtBYUTUgCoCwExhLWnnrLxnPAF+Q5tOmBmRhPXZ0683gRCWXt2Lmb1qxZx8Q7ZB2KFS1CHTu2o6ZNPrJaNixhEXQMlr6w9hZJWPmCkEOgL1MpEL3tgJXushWreN4hiblVuVJF8vMdZxQkDKTcuXPnKWnOAtp/4CDBWrbGB++Rk1Mno3ZAVuP4ie9p3bpNdP7CBUNVPmzUkC8w0E9c7vKVPH6BHfqvWLFiLGsCslPrfa25hMsTe9cFgQHGNYh+WH7i8uDvp38bzSHMfxCwYl5gvdm4aQvPCxD87du14bFuOg5N5wXWAMxJYFOy5Jt6u87w3Jkz5yguPpGOHjtB5cuXpc9af8LlYs5BX/v+g/tcl+7dnNhy3bQtWN/Q17h0+uabfdyv6JOfr/3ClwyICQCZK9P+RwWw3nbv7kTlypah0PAoXueBPea5jI+1RtkyBvWuQSkZg7BWx1zVmtc2d5R6QSGgEFAIZDEEFCGbxTpcNVchoBBQCCgEFAIKAYWAQkAhoIUA5AT8A4JTFMxLqwz1u0JAIaAQUAgoBBQCCoGsioAiZLNIz8NK4MKFi3Tk6HF2m4NVjMuIYVmk9fqaCYxg1bJq9Vo6feYcTYoKN7J60JeLeiqjIQCLLPTruvWb6NSp0xQRHpxh+hWWFHDN27BhM1swQW8Mrm0qKQReBARA5sDFdNGiJewi2rZN6xehWaoNCoEsgwCCfs2YmZShvptZBnzVUIWAQkAhoBBQCCgEXngEFCH7wnfxfw2EC97y5as4OAPchOwNEPGiwgWXugkh4XTgwCHWfYNLYEJCDBUqWFBXk48ePc5RguGWKXT+dL2YBR4SgQDgsgaXS7h3ijFZtWplCgrwZddEkcTzcE+D3h4SXByhGVarVg2bEEMkXriowRXUnn61qTA7HhZtxaspCfJgR9FZ6hUE7PD08qOCBQpQSEgAFStaNEu1Pz0aC1dxP/8JdOXKj1y8acAUtWamR6+oMhUC+hHAheGs2fNYBxeaqSopBBQCCgGFgEJAIaAQUAg4FgFFyDoWzwydGzbXQoxfEbLmu0qI+NtKyCYkTudAJYhSPC0xVlk5msALK9WVq9bQhOAI/sXfz4s1x+RgEPIr0JKbOm0WJc2Zz1aj0PqCfqK9SQQdsLVf7S1P73vABRGiETSmwKsFkkU515uPes46AuvWb+Ro5bgMSJo9VXdkZoVryhCQg8mYErJqzUwZtupthUBqIABd4O3bd1HRYkWpdKmSNCEkgrzHufPeRiWFgEJAIaAQUAgoBBQCCgHHIqAIWcfimeFzExZ5ipA131WItNp/4DCbLWTv3r1H6zdsYkH/Dxs10B35Va4FSMMNGzcnsxjN8INKZwUFtnh8btJ0TWtXPO/rF+QQktLeftXZtBQ9dvnyjzTc2ZXzQNRdBJvIKglRzSfFxFNUZKhua3RL2Ajyr2/vHsnGFkgGBC7Jnv0VDgpi6SIgq+CeVu18/PgxBQSF0saNW5JZyDpizUyrdqhyFAJZBYEdO3aTq9tY3gOVK1+WSr5ZggYP6q/WzKwyAFQ7FQIKAYWAQkAhoBBIUwQUIZumcKd/YYqQtd4H6UXcwSI0YmIMPXj4QBGy/+siRcim/3qRmjWAxf6cuQsIBIAt8iCW6vT996do+AhXipscpUn2p2a7VN7/j4A1QlbhpBBQCGQ8BKBp7ucXRIcOH6H27T4jD4/RlC9v3oxXUVUjhYBCQCGgEFAIKAQUAi8AAoqQfQE60ZYmKEI24xGycFtfs3Y9BYdEUMuWzRQhqwhZW6Z0pnwWZOy+/QdZqqFsmTIpJmRv3vyVvH0DCCS+HuvrTAlaJqy0ImQzYaepKisEFAIKAYWAQkAhoBBQCCgEFAJpgoAiZNME5oxTiEzI9u3dk1asXEMrVq4mEBpvvPE69endg5y6dKTcuXMbVRqk4cWLl2jJshW0f/9B+uuvv+iD99+jAf370gcfvGdw0f/hh0t06tQZOnjoOzp/4SJNigojHMq/XLKcduzYxYGVqlWrQp4eblSjxvtmXfuvXfuFFi9ZTtt37KJffrnOASVatmhGvXp2owoVyhu9g2ehM7p123bOG3kOHTKQ6tWtbZfmqGwhOyV+Ep07f4GSkubR0WMnKE+e3NSpY3saOnSgNuha6QAAIABJREFUwWIEuNy4cZOfQzTiP//8k8bCoiRfPsYPxNOhQ9/R3HkL6ddff6O///mH3ixRnDp2bEdNm3zEuCPwzbHjJ8wOEplcErjs3LWH8ubJQ48eP6batWtSrx5dk+GCet269Tv3742bN8nFeSjNX7CIlq9YRdWrV2PSd/XadbRly9fUtUsn6tHDia7fuEkbNmymIYP7c13gavzH73+Qj7cn3b17l4PBgTC2N6VUsgBj4eSp00y67dy5h93cc+fOxUFH9uz9hp49e041PniPRowYymPzpZdeMlTVmuXzs2fP6NixE7R02Ur67shRfqdu3drsplmhfDn+N545d+4CIVDR/gOHePzHRIfThQs/0KLFy2jfvv1cfp3aNWnsWDd6q0J5szAhH7jpI6DRX3/dp8KFC9Gbb5ZgMj7bS9lskiy4c/cuubqOJQQ/GzJkAOv97dq1l57/+5zafPYpYa5jTLq7jaI3ir9OK1euoe7dnVgaABbZX2/fyWPizJlzhqAtPXt0oyJFChvVHeN2ydIVtG//AXr65CnPs9dff43ncaFChfjZ+vXrGHRZ//jjNs9faAZjzFSs+BYNGtiPmjdrQjly5CAE0BsfGEx79nxL//zzTzKcZK3R+/fv09df7+Sxevr0GSpRogS3rUf3LpQ/f35+d86cBZQ0dz7XyzS1bt2KXEYMpatXr9GJEyfp0uXL5D5mFAdQkxPw2LFzNwc+vH37Ds9T4NCxfVtq1aq50XroiDVOaw5BYmHZ8lW0adNWevL0CT169Jhq1azB7a5SpTJt27aD5s3/gh4/ecJBs8b7e1HHDu0M2WKc3blzl44eO06wHAYG2bNnTzaGJ0YE83ySx8EnrVrwGvdasWKcH7BBHt+fPE3ffruPipcoTu5uI2nd+k1cRwRMwxjs6tSJ+vTpaWRNZ46Q1VozRSP0ru2QPvhi0RLuP1Hfjxo3oh7dnahkyTe1oFa/KwQUAgoBhYBCQCGgEFAIKAQUAgqBdEFAEbLpAnv6FSoIWZAkD+4/oJy5cjLR+PPP1wyERru2rcnXx5Py5MnDFX348CHFT5nGh3LXUc5MsBw4cIhCwyP5d9lF+Pz5i7Rk6XImAvPmzcPkwaVLl5lQzZc/H5MrV6/+bDaiPMjLzVu2UcTESdSzR1fq3s2JNR+hPxgdE8caZtMS4+jdd9/mchGAy8cvkJ/t3as7/23mrDk0Z+5CCvD3pvbt29is5SqIOxA2b79TjU6fPsvEKUgHWPSBQHLq0om8xo1hcgm6lUuXrqCVq9dyu0yDRm3dup2CgsNoYngwNWxYnwla6MSCRIyNiTToha5e8xWNDwghEEggS3PlymUYJAKXkNCJTAg7Dx/MBJGwCgTphn4BmQ6MTAkvkIQvZcvGbQBBhjaMcRvJROD8+YuYZERC3Tt37kBt23zK/wbhsnjxMiabG9SvyyRNjQ/et3vwOoKQXblqLZPbaEOzph8z8V+q5JsGYgqVy5kzB4339+F2CFLWEiEL8i1wQhg9++cfJq0QyATjLTYukfGZEhdN5cqVZUL25MnTNGv2XILWL8iq4iXeYJK9RfOmBJJpy9avGd+aNT+g6MgwJqnkhPmTMHUGffpJC9YxRZCyb/cdoPDwaLp+44bZOWENbIw91OeLRYvpyZOn3O62bT/jdqOfcKGxbNlKHreCMOvbpxeBp54YGcMXLEGBvkzm4/JkrKcvFStWlCInhlCxokW56B8uXabRbp78/2MnRzLR/NPVn8n/f5cIrVo2Z3wEIXvp8hXy8PCm2nVq0YjhQyhfvry0es06Cg2LpEEDP6dhQwcatAi15EFAWmN+t23Tmjp1bMfEYHzCNMKcwtz28/E0zBOQ0y4uY3gsy5cYf//9N49jkNH4DfPaVKdXjIHLl69QaHAAry+Yc8JqvWqVyhxYrmzZMoxDStY4PZNHyJeA+EVf4KLs/oMHFBMzxSBpAjJ7+swkJmMxF2QSG+vf5s1b6fKVKzwuxJoCQlYew8CiVOmSvD4Xf+MNvrjB+EVCP0dHh/OFBOpz4OBhmj59Nl+IAA8ER7t95w4VLFjA6NuBdSIkJMAwfswRslprpi1rO9Y6WFm/+uqrFBDgw2Twb7duUWBQGFWsWIHcXF30QK6eUQgoBBQCCgGFgEJAIaAQUAgoBBQCaY6AImTTHPL0LVAQsmXKlDaQDyCtHj16xAf8BQu+5AO+t5cHWxghQecRBFViwmRq/GFD/hsIqsioyfTl4mVkGiAMJA6CFOFwD2tbWKwKqzuQiKNcPdhKMGC8D3Xp3MEACAjWMR5eBCs9mbgRBAVIS1itNmpYn0kA5FOpckUjAvO3327RCBc3tnJLmDKJqlatYhPggiQCuTXWw406dmjLxCsIGlj9hUdEmyV1UPdBQ0YYEbIiyBCsTGWNTBDc0Iv9vF9vXYQs6oQgG29Xr0aRE0OpQIFXDW06e/YcuYx0Z3IkKNCPQKYjob4Lv1hMUdGxTJ74+3lRh/ZtaNvXO2jtVxvYShBkC3AcPmI0k7XjPMcYiG1RACzPdu3aQ5OiI4zKtQnU/z2cUkIW2cjE2/Bhg6lvnx5sjYz2gvD09Q/itoBQio+LNkSGNkf+iXG1fcdOmj4tnokmJGuR4UU/Y3xgXOMiQFiTi74AITR7ZiJb2YokLg8mBPlTwwb1jODbtHkreY7zs5mQFf0Mcn9KwjSqUrkSz9HXXvvPshEJc9Fl5BgaM3okWzcL3VYQubhIkeuIvgZRizZ5uLsSyEwRkMl0bIg6w+o1NCSAL28EOfbk6VMjQlrguXfvtxQXG2VYQ6wRsmJ+lypdisJDg/hyBwnrxrDhoyhXzlxGxKolQlbGAWuSqRUyCMOQsEi2DMeliWwBjjUuelIcW1/WrVOL5x4smgWu9qxxeuaNaGOHDm2NCEVYYy9esoznKS5ssGbjEgeXWDIhK8rApVjQhLBklzwCd1wq+Pt7cRBCXORgPuDCA+u66cUT8hSXRpgnuLB7553qfKmAekydNostdpFGu45gzwl8V6xJFphbM/G+LWs7Lkew3pu2/5tv99ORI8f4okolhYBCQCGgEFAIKAQUAgoBhYBCQCGQERFQhGxG7JVUrJM1DVlBUMGtHQQESDgc/CcEh9FX6zaylRis1USylJe1qPEghGImT+HDu0zkgqT09Quiiz9commJsQYiTZQFcujhw0eUP38+PugLEmpSdDhb34okEwCjRg5nt3NbkjWSCEQfyEsQBqY6lebeEyQR3KSBpUzEwXoRhKiwurNkIYs+CQmNZDLEHGEqE+PVq1dlElK4Gos8RV/KRK7ABO+jPxYs/NLQ5+I50Scg7bp362ILjGafdTQha04rVJD6cF8HaSTqba5/QCCOHOXOVn9Js6carH+tkUjWxoclggwXEx6ePuzmb2r9DKDEBYatkgUCZBB1IAdByosLC/EbiFNYhwpCXRDwJUoUZzkR4faP50XbypcvS1MTYjkLZ5fRhPlsirWoM6wuMV9xwSNIWnPzTqwVuIDx8R7L7vPWsISr/cBBzvTO29W5TWJMWlpbtAhZS+/BunyY8ygqVbJkMjIb7RfkKC545PFkzxqndwIJXCC7ER0dZpjPILa3bdtOLVo0Y4JaS5/V0pqiJd8xfUYSTZ8xm8uFNXGlSm9x1a1Z8WOtgBU0vhPyOmTrXML3wZa1XdTp009aUmCAj8GrA5ciIGRxYYCxppJCQCGgEFAIKAQUAgoBhYBCQCGgEMhoCChCNqP1SCrXRyuolyAocubMabAahCs+dPqqVKnE1qIi2UPI4l1z7wnio07tWmztZKphK8MC/U73sT6sZQt3aTkCMCy7hKsurEXhug5rRr3JGllhjfQx9x5IZFibQX8TLuPDhg6iz1q3MujLynWyRHbIJLCp1aV4H/q57h7ebAkrE4vWCBS5bNHncG+WCT30CSzsoiaGJiPI9eIpP5cWhKxMAGmRfyB/4Lb/7PkzqlypokFz2FYSSbTR0nuif8wR6njXGrmnB2eZtO/bpyfLUcDi0RyhLuoCXeZSpUqyxahIIHSh0yvGUZHChQ0XEKZjT9Q5V+6cTN7CKjcsPIqlSiD1UPh/2rLIG5q2QhIFJKMgWK3NNWioQi4ExDFc9kVyNCGbkDidZsycQ9BNNbfuyGuNvJ5o9ZnWOmutX69fv0EjXd1Znxia2COch1LNGu8bpB60xpv43R5CVh6PkNGQL7y01hP05+ChLrzezpyRwN4Cts4lW9d2yDoMGebCcjtNm35EzsOGsFQBLHdVUggoBByLAL4puPSct2ARezfJF/SOLSlz5oY9xa3ff2ePC8hzwYgBl5WZNaE9kLKB9xFiF8ADDVJb5i73M2sbVb0dhwCMEpavWE1rv1rP+xcYg/j5jjMYnjiuJJWTQkAhoBB4sRBQhOyL1Z+ardEiCoTLP3RDTa3ixGZz37cHaN36jRzoCgSoqWSBPWSFIIrMaaiaNgqkESz3Hj96YlMQJE1wJCtBUy1YvGsrIYt3hKYmLAqRQFZ81voTttyVA85okSd411L0eGhjDhnqwq72suuuFoEi8BDEHYI8CRITpBws1e7du2cg+PTgZ+2ZtCBkUb5wvZfHkpZeqQg0BMtlaPwi0BWSqSu0tXzMkU+yRbg5t3KUoTVf9OAOF21Y+4IMFRbmINrDJ0azfADIVyRIFUAP2nTOmitDHhcjXWBt/rmRJi/INxzI/Xw9CQSquCSxNE5Ny9DqE/E8LjZAzkJuY+OmLSyFYqoFa4+FrNxfltYdlC2IZnlN0OozrXXWWp9izED3Fp4JuCRBMhdwMTUsZFGWJckOrfXE3LfDVkLW1rUdFv4Y0yDVRYA40yByeuZPRngGl2+eXn5UsEABIx3ejFC3tK6DWBtML1yhpQzdZHPJ0vqa1nV/UcuTv9/mvo0varttaZdY9/GO6TcKaxU8w2YnzWdJMFnj3pYy0vJZ1BmGD9Omz2YNdnP74rSsjyor4yKAiwg/vyA+12BfCM87BCtGzAvIi6mkEFAIKAQUApYRUIRsFhsdWkSB7GYvrJxAEBw69B0TOUj9+vWiunVq05x5CzjCuSMIWXHYr1+/bjJXatMuEmQILO/gUmspor09XetIC1lRvrg1hqYrNHTFZh0Be9577x3+tx5CVtbwldsm8IBFmywroUWgyHkId3NYc4DQQzCmMR7e5DrSmd5//117oEz2TloRsqLdCPbmOdaNLQst9SsOHLgMSEicQWXLlGb91MqVK9HEqBgO7pVSQlaPhIYWuacH/Dt37tBIVw86ceIku9ZDuxkb4gIFChgRqWL+Q78YlrQi6JmlMoQERKFChSgmOoLd10GKhIZGstSDCPQlE6KWLLlNy9AiZGGVP3/BIrYw7+rUkdp89in9+y8x8YwkB+dKKSHbpMlHRlq1cl0FZrJ1r1afaa2zevr02rVfmGzEBYEgZhHIDsGrChUsmCqSBaiXPGblNUdrPRF9cO2XXwzeFbYSsvas7fg+nTt3njXQEexMELOYy9CQlQMk6sE9vZ7BJaePb2AyT4f0qk9GKBfrmsdYHzp0+AgHT8R6jkCkIqGvd+zYTfFTprLudccO7TJCtV/YOuDCxNsngIkWRYAn72Zc7OJyFIEGC7xawOgbJSSSgJ093lvpOags6X2nZ51U2RkHASF9tv/AIZqaMJkvkHEegZV48+ZN+HJCJYWAQkAhoBCwjIAiZLPY6NAiCoSVE2DBYRxR19euXU9BweHUr28vvu0UsgWOlCwQGz5T3UJz3SOTL5ZISnu7NTUIWVEXbFq+3XeAAydBBgKHR1gXAk89kgWWNHEFiQHdRHskC1A/vIsgabBEBKGHW27UKTjI36DLaC+m4j1Zj9M0oJu5vGHpunXrdiMNUS3iDfkIC1n5wGiuX9EfQi9zvL8Xde7UgV2dbSWRRN3NvSdbWMoBsOT2apF7enCXtTdBLg4fOpC1h4Gz0ABFPmKcWSMgTcvD3ITlHqxgi7/xBv/crFkTDvongvXJbbckzWCar7W5BmsLBDq7/ssNiouL4oBlSKklWSB0c2FhbJrEOpdWkgWm5d+/f58DCs6YmcTELC5yoJma2hay589dMCIUtAhZ8e0AYTYlLppA4ts6l1K6tnNAvdnz2G0S3gjTp8Y77EJJzzxMyTOYXxs2bqHs2V+h1p+2SiZRkZK8M+u7eqzYBRnwSvZXjILgZdY2Z+R6a6056V13BPnDBZY5rfa0qpu17zk8zxDcsmXL5lSmdCmbqyS8F/r27kG1atWw+X17X9C6PLU3X/Xei4GAiE0A/fj0nHsvBpqqFQoBhUBWREARslms17UIWaEnCnIKFnR//vknW97hgytHogdsjiRkZd3EQQM/J5cRQ5MdSKEv+Pff/7B+FbRZv1y8LFkEcdGdsFTAAdeaFq25rnckIQvS9Ysvl9Iol2FGurFnz54jl5HufIuckBDD1m7WgnpFTIwhOdCaqX6XiDRuGrxLi0CR2y8TegikBI3Rjz9u7JBgXqIc2YoTeo+hwQFm9XTxPKxJ3D282FpVaKLi71qErNBTPXnyFAc4E6765vpVHJzQVhD70EFFspVEEu2z9J4giBGIyTS4G951BCGLfERwrwcPHxCsOYsXL05e48YY6T4LUhxzI25yFCFgm2kC6ffKKy/z/IOVKlz2YSUNAtaaRa1oZ82aH7BMAnSTTccYMILFIvKxNtfMWTlbw0prXFjCGNp4w0e4sgapIDrlOsvu+/LvWn2mtc5a++zgEuKPP/6gHj26Gh7D/AQpGx4RbfBI0CLBtazuLbmfisMV9Lzl8aO1nohvB+RYBvTvy31s61ySgxRakpGQ1/Y5cxdShQrl6KPGjQxYIY/oSXF8MaOs+DL3BkcPIYsW4pt6/cZNggW5SqmHQEYmZEVQWnz/0pMU0vo2pKR3xPcK325FyKYESfWuIxEQZxA9knOOLFflpRBQCCgEXhQEFCH7ovSkznYIosCctZ7Y0B47dtxAZonN5eMnj40IWbjee/sGMKniCMkCEA5z5i6g2LhEdtmElR3crkEKIf109WcKDomgrl06UcuWzTjIAIiUhw8f0ZDB/WnggH4G4gku1ZBXePL4Mfl4e6ZbUC9gN3acDwUF+tHb1asZeggR26GB+9prrxncpK1ZLkJ/drSbJwdciouNosYfNjTkJfoM75v+pkWgmA4ZQejBykxIF4DQRN8sW76KoqIns/4t+iZPnjw6R5zxY4jCHhAYwm7FCHI2bOjAZMQ72jRz1hzavOVrg0u8yEUm3sZ6jKY+vXsYkYTCmtPN1YXat29jpHnaf+AwIw00QQjC+lImZIHDGA8vgqZjSiULZBIRLlzAFbISIMOQ0FZY80VMnJRMc85WgOXgXiB/zVkHivECgh9SHxMjQgwWtOhnRKYPDo1gy9pqVatQSFgkW8jr0YUFkQcra4zXDh3a8jgRAfdQ7heLltLBg4coInwCW09awh/tFuuULDsBIm7N2vW8DghLeli2ImlZVlo6JMtW0uYuCcQ6g8OvfIGgdehOCSGLebt9+y4KDwui/PnzG4aB8CIQFsiy9bVcd/Tj6TNnKSo6lo4ePZ7s0krgXrhwIR738tok8ICEiZCjEBUQ6wk0WoVbovgNesOhYZFMioG4Lla0KP9kKyGLd2xZ26dOn0kPHzwkr3HuRusIgsshIKGjPShsnZPq+ZQhoJeQTVkp6m29CGRUQlb+NmB/+CISsvKeW8/3WG+f6nlOWcjqQSlrPoO93aSYeKsGMlkTGdVqhYBCQCGgHwFFyOrH6oV4cu68hawtCdITemydO7VnIhM6p9Dg27t3H0WETTCQNHCXHevpy7pYIJG6d+9CV69eox07d1HpUqUIgaDw9yZNGrMeau1aNZmQGe7symSTqVUtDvwgn6ALKZMtABeHerjzr1r9FWONg/+HHzagK1d+okOHDhN0L2F9BZIWpIOQUgC5B2tTaMzB8m/zlm3UsEF98vEeSwULFrCp33bu3E2jRo8luN4gejxIC5EEkQq3flOdTHFDLL8nAtQULlyYyRxEjBcHh8ioGAqeMJ7rjCTeR79AFgKWoV99tYE1TWGdCGIF2m3Zc2TnvN59920CIbNy1VruT/cxo4wIbOQpLBZhPWZK7pgDRSbr+vbpabBMlbXPUD9ZFsEmcIkI/Q8t3bj4qUzKglzu1q0LVa1ambM6duwEzZ+/iAM3oc6IMi8nmXiDZav7GFf6rHUrHs+Qg4A1Z/duXZioFWS+jK/cP7JVNurRps2nrMEKMgv54RAC134QViC8QGAKUsyUxEUZsOBGH+3e8w2Tkeg7JNMgTci7Qf26TM6i34HD3bt3mXxLqSayCO718UcfUmhIgFniXMgBoH2iLlWqVKLvjhwjRK0PmTCeraMx7zCPQSQDH1itv1H8P8kCpGwvZWOtYRlnoTkLi1P0zyetWlDOnDk5IBfkDtCnQhZAlrDAWtC4cSPasWMX1a5dk7Jnz87akS+/nI169exGlStV4si9sHg/e/Y81wkXMTlz5qLevbqxtiwuiDB/YR2MSyJosF79+Rp5jBnFwfWGDR/Fa50pxlh3cIGz6MulvMZg/qEcXAL5+0/gtsr1xr/tXeP0zBcR4BDtGzJ4AOMndHvRPyBKBYawph3n7c9jCOtlwwb16MyZs3Tn7j2qXKkird+wifsOMiRYy2CdLGs5wxoeZObbb1fj9RcYrF6zjsJCApPNPUHIog3I09NzDJUuVZKjis+YkcT9gsuGsmXLGJopWxibypSYWzPFfNG7tkNjd+q0Wdy+jh3a8lgUxEXePHkoNCQww0cEF8EyL168xOvPpcuXeT031d3744/bbCW9ctUaXh/NBS/D+Dh16gwdPPQdnb9wkfXYQaJ9uWQ5zy3My2rVqpCnhxv3rzmLd8wblIMAh/iGYR63bNGM52GFCuWN3sGzSXPmsw438kaeQ4cMpHp1a7P8S0qTFiGL32EN3bNHN8LlDC5K4FmBb+bgwf0pb568tGbtOsI4R7sDJ4TxXmfM6JFEL71EmzZt4TmPeZFW+Jpigm8ivjmwMMd3HnMde7DD3x3hIFAIMAn5jebQ0PVwoxw5c9CSJctp6bKVPNbxHRnhPIRatWxuFnPRnzt37SHMiUePH/Ma26tH12T9KdcN4/LGzZt06OB39Mv1G5QjR3be66FcrOfmrM+xh8CeENrfqDfGDr7H6B8hb4My0GbUC+3D3zt1ak/R0XGEOuJb6+v933qF57AnQJnfHTnK1YNXB/aBFcqX43/DE8nPfwLr2ppLMnnp6PGK+uE7hn7766/7XGeszbg0xPdR6Jxjr4aL3osXf+B+xZ5C9oDAvhWX3ps2baUnT5/Qo0ePqVbNGtSjexeqUqUyzZ27kJLmzuc5ZppglQgsdu3ay2MHQe9MCVuUjzUDeyR4KgE/kbBvOXDwMM2b9wUFBflxv01JmMbfFOxjMK5wUSsutCfHTKSjx47zGoF2WwpUK/JHudDHxr4c8xPz1KlzR2rbtjV/25BQJwQJxhzAGBg6ZAA1qF+PcLGGd3E5Do8beF5069rZyOtHlIP5i+e3bvuasUa9Gn/YyLCHltcjPXMd+Wr1i5YGv9xX2PsfPnyEccMYQF9i7uIMhgtseMqJhHMX9FdXr11Hp0+foRIlSrCGPsaDuKR1BGbW1mc9dUCfYqxbGpfpeTGS0m+Pel8hoBBQCKQlAoqQTUu0M0hZ4kO75qv1fODChhikIciTFs2bJHPzB/kRG5vIJCw2BjicwX35wYMH5OU9ni5cvEhNm3xMzs6DaeXKtXTq9Bl68vgJPX7yhG7dusWWdjgwnzt3gZatWMUWTQjIhbKLFStGgQE+RhaDO3bupuXLV/EGLU+e3FS/Xl0aOKAvb0zlDZAI5pI0ZwHtP3CQrWVrfPAeOTl1oqZNPjK7abPUBdjUw6LsT8giPP2bN7Y4XMAFEqQIDv447GLjIdpVp04t3iBOnz7b8N7tO3e4iK5Onenzfr340AFNs337D3J+z589Z8JiQP8+Ru0BGYJItouXLKNnz55zO/r06cnEndDsFRtO9MPTJ0/p2fPn9P57cCX/b9MusEE03Pj4qVxPlCfqhKBVIKlLW9Euw4bYzX0cTZ400aC9CJxB7EAmAofCse6udlvIAhvkh77HRnvX7r28ecbmH4c3HJxbt/6EmjZpbFbOQCZkcXADvvLme/Cgz42wAJkMyz0cXFGG3D/oAxw+4uITeazhoAALYFhmI09omN5/cJ/at2tD3bs50bTps5gIFOMDBxkcmvx8x7HkxDff7OMxiHJ+vvYLk/rj/bwYb9OxChzQ1u7dnahc2TIUGh7Fm/XXX3+Nx9yokc42WXaLcY32jh3nS106dWBLcktJBJoDyYm24rAD3UrMa+gHI8lkiKV8cOjp1rULDR8+2GANy4feuQto1649fAgEEdKhfVvq0L6N0dqCwyxkR6bPmG0ginp0c6JWrZrzmIeeJiylcfAAVn379qLatWrwgWZybAIffDE3QciDiMMhEbq5OPSiPSgTaxqCD0LfFGsS5jX6DW2VMRaHJVwUgcjKnTsXj3E8J9cbcg4JidNTtMZpfQZweD5+4ntat24Tnb9wwfD4h40aGun24gdgKHDCoRV6wRivGMMXf7hEERGTqFy5Mrxu169fh2p88L6BkIWVMS52UBb6CZhBqkbWBpbrKghZXEwUL1GcTpz43nCo7OrUicuUJWJAFi9avJTnizwnIEmzaNESs2sm5qRYIxCoS2ttx7qJi4TVq7/iuYn1LlfuXHzRZVofLdzT63f097r1m2jlyjUcydw0OjvqhQsFDw9vql2nFo0YPoQvQkCcY20DnsLT4Pz5i7Rk6XImJmAlj+/CpUuX+ZudL38+PuTjW2euDKxROGDjwhQXJFjzoGeL4IbRMXE8x6YlxvGYQcLli49fID8rLp8wXyEjEeDvbeShYC+2WoQs1js//yByGz2S1294d0yiG+xwAAAgAElEQVRJmE7r12/iMYcxDUIJpCDWCxlnrMv9+/XmevLFTSrjawkDzOGTJ0/zHgOXFOibUqVL8oVrrZof8L4J+we0B/sBEH/58+fjS5QDBw7zmMHF2pT4SdSoYX1DMaI/Q0InUqeO7Q0XTeLCAt96BL0zvbxEBrh8BimHdXjgwH5UtEgRHjfYI6GOSKaErLhQx8VCUKAvk71YS3Ghj1gEwnLelEBFnR8+ekS4IBVBT+GSD1IdBPqzf/7hy8CixYryWIQXFfoSOtXlyv3nIYGk5RHk6PEKS/6EqTPo009a8HcChB8Iz/DwaF6L5Dn2448/0fyFX9K6dRtYB1z2KhMX4dhfAiMYF+A7FRMzhWT5BWuyPJhzuHgAGYskCFmUhYB3CLaE3zCG5LIRlFcQvSgX+5kDBw/xXhV7XfRNVGQoj0EQsvhm4LyASzhcsGI/hb0cEshF2atCjD+cHVAm9mu//XqLjS5AnuMSQRhY4Bu/fsNmw14Axh03btxk7fhq1arS99+f5Dlgbtzhb8JgoVGj+pwnPHD27T9AISETuY4Tw4MN+yG9a6neftGztolL350795C3twefadBm7H1gVIF5HTkxlC8P0Rasq23btKZOHdtxX8QnTON4Clir/Hw8+QIppZhZq7feOuide3owUs8oBBQCCoGsjIAiZLNy76u2KwRMEICFpaODeTkSZC2tUEeWpfIiJur8x09gCxpx+BUHOxmf0a4jDLqhCreMjYC97qdahEfGbnXGr52wupYt61BrkI6I2v7k6VMjbWZhfYwgQbJcjcgHcxekNCxWhXUiCC/IisCqz9RiWVi3w5pRlpKRZXEE6SfkSSpVrmjkHi4Cu4HQS5gyiapWrZIi4K0RsrhEAYGckDiDEuJjmJBFkqVbzAUvFO0U5HJa4asFhJiXppJNsiYyLi0nBPlTk48bMwEIjW8EXNy//2AyjyPk5+o2lq0xBdkj6iB07EFWQVIJAQtFEh4UuOw11fIX+tKmcj5Ccgqksqk2ufDUAWnv4e7KxL7sKYU2oX51atdkS1hYibu5udDs2fNp+46dRl5WssW9KSFsbX1y9HgV5C76Al4JcoLcCy5zTS89gBG8mWAVLJOiwlMEVpKQWhIJF6W4oIeVKhNwd++Si8sYJuDNSRbIHlymv1sqG2XBgGKEixuT8LDC9PX1pN9v/U4xsQnUskVTvqQWFrKmnnWYg7DMhcwR1htZOkdIzyBPeOMJTxrhGWGqYY5L4vEBITynYWkPSarq1aqyoYE8B3DJir4Xl39C0uu9d99mww8hpyXLoOHvuJSxZa7r7ReteS1kgL5cvJRioiOMdPvFuEQgTMQ8wKUx1udSpUsZ5MyQv6hLrpy5jAJt2ouZtTqLOumtA/JSewOtUaB+VwgoBBQC1hFQhKwaIQoBhYDRQRaWdIjinhGT1qEkI9Y5s9YJBzW47NevX5fdf2WXOrQJ7nyw7oDVVHrr9mVWjNOj3oqQTQ/Utcu0pEssCJ5RI4cbuRojR6FV3KVzB/Z+gNSHNX1jS8QMLLh8/YLYqnpaYqwhGKKoNaw1Yf0Py0wQJLNmz2MLyknR4Wx9K5JMoJqrrzYKxk/osdI3Z+0rpFsKFyrEBAYsx5FE8EpY8fv5erIFaFrgq6fdYl6aa48lEgv5CsJTDqgjk9KyfI6ohxw8D54cIINg/Yi/wxME1vnC3V6uu0wAyYSoIGohywSZDFn7WrQLhDlkoITcihi7HTu0M/SFKEvIJJ08ddpIIsmahq0lUkgOWOqI8Qri0cPTh71ZzLlkW7pYkeerTMgKfCC1Ex0dxv2ABPJ527bt1KJFM7Z219r7aP2uFYT33p/3zOrOoy5a3wwhnQOPGaFdDw8oH99AJvvH+/sYPH4s5aWlTyzkomQiF+MVJDdkXMxp5uP3+/cfGKSVbJnruBiAVbBWv2jNbRGboWHD+snGuehn/C/6GF4+Awc5s0cQLr9EAF9La7o9mGnV19Y6ID9FyGqhqn5XCCgEFALWEVCErBohCgGFACOAQxXcVQMCfAyHgowGjdahI6PVN7PWRxA00BA01VKW2yQOCiADQMDYoqmWWbHJ7PXWOlxbap86dKVuz5s7dMuB20BkgWAUCbI/WLPhWgzSQBzg7Qk4Jyyw6tSuZWR9Zq7FkPxwH+vDVpmwmheB+/AsXKIvX7nCbtmmRIw96FmzkAXRBjfm6OhYmhQdYbCQRTkg9KAlCy1dYR2Hv0PSYPRoT3J2HsLu2GmFr562WyNkrc1Zc/MSFqzDR4zm8WGqdy/qIrSqZV14oXtfpkwZIws98Y4lAkjkBWtXBAKFlbdIwq3dVH/eWuBD9C2kD549f8Za2EL/0x5C1tHjVbTVHNGNNlubf+baLGvZwzJ0hPNQqlnj/WTBTrX2Plq/axGyqLs5Eh5/1/pmyPNN4ALcQUaWr1DO6DLXXkLW3HvCIv/lV162uk9BG2yd65BkG+nqzm2w1i9ac1tcmJh6JJh7D5fciFGBiw1ISIhkLyGr1W+OqAPyUHsDrVGgflcIKAQUAtYRUISsGiEKgSyMAPS04I4G7eBNm7exNQF0WDMqsaZ16MjCXenQpotD7KUfLlt0PcahGXquSUnzHeKe7NAGqMwsImDPIU0dulJ/QJk7dMtkkt7I6vYQsoJkkq0sLbVYkHaPHz2xSOA4Ci0tDVlYEYZHRNGA/v2MCFmUDz1oaOzWrVOLCVtYm8FCbs2adQYX/rTCVw8ejiRk5cB9lsYNXN+HDHVhS0xh7SqsEC2NA0uEKKQKEBhRtvzUarM1QlZ+F27x0BNFkDno8UP3HUmvZIEjx6tsYW4uqBnqZSshaxr0E3mAjIO2r6yDrbX30fo9NQlZ2eLa3BjABS8sTjdu3moILmgqWaBl7WnuuyXGcIXy5SkhISaZF488jmyd63r7xdo4l0lgS+PF0vt4F+QsAuht3LSFJSFMreftwUxrXsq/66mDtb2BIGpxcYfAc2+9VYGuX79O1365TgH+PsnWbFvqpp5VCCgEFAIvEgKKkH2RelO1RSFgAwII7oaAG3DvRCAfuKsiCJUcKMOG7NLkUWggOru4ceCm+NgogkagSqmDAA7nXj7jWZNt8MDP6aOPGlHBggVZqgA6sosWL2MruZAJ46levToZlsRPHXQyb647d+6mUaPHUsWKb9HUhMlGljiWWoXD6cIvFrM8xUeNG1F4WJCRW3LmRSPj1NwckSOTLJYsHU1bYA8hKw7OkCcxdTm3lD8sdGFRhyBvqZW0CFkQQfhuIRChbKkrE2Mc6Ct+EgfKhCwD5FWEJE9a4asHn9QiZBMTJlPjDxsmq4IYJwhAFRb6XxAhrXFgiQASZN/n/XrTGLeRur4FWoQs+hYXBdAIRkBSaNBWrlyJJkbFcHAvvYSsaKcjxqseSQ5bCVnRMZDRALEN0hkW5kgI8AmPJcgFaRGuWr+nJiGLuor8ZakSjK2p02bxPgEargh+9sv1GzRw0HAO5CuTqPaQi5bkMMzNN3vmOvLR6hdrc1vPeDF9H7rQ8xcs4gulrk4dWdf333+JRo5y50dlK2Z7MNOzFtlSB+RnyUJWXNSYlgkrekjjIBCcSgoBhYBCQCFApAhZNQoUAlkUAdkCAFFpg4P8OeBARrSOxQEFmoUIFAG3WByufv31NypWtChHGcchWyXHI4BDDCzK/o+974COqvi//0hvSkdBOtKRjlRBEAGl9947CYSShJAASUglCYSEhB56kd6bdFB6EaVXRRSUEvBLCwj+z/34m/3Pvuzu2102pM2c4zmSfWXmzmfmvXfnzv0gO/vlK1f4QxGZy5GsB8k1GjWsT9myZXP8jdUVHY4Aspsjw/Xjv/+mN6/f0Iu4OHr86DGVLFmC/UeRdd5UgQopLCyCxxzOQwZweFTC526811iDz53DK5zKLmiKyJE/uM1tkdbCZA8hK5SR8K+UPVf1iA1zZJ+juk6PkLV0H9lHtVvXTux1GxE5w8in813haw0ejiRkZcsCc16+Ik5AWMfMm0FVq1RmAnSM6zi2LDIVB+YIIEHImEqiZq7tlghZkQgJWegnTvCg9u3asG2BPZYFMhH3tvEqKx4bf9mQAvy9DUmkRDvtJWTF+Vgox86T2XNi+HkbMtmfFxD0CFe93xOSkJUVsgJjkWwLNitog9iC70jLAjmBoUg4aC7e7Bnr8rXM9YulsS0rqs3Fi3y+SKj3x+93KCIilMqULsU/v0vLAlvrgPopywJrZnh1jEJAIaAQMI+AImRVdCgEFAIKAYWAQkAhoBBIRATMfXQLD8Jq1apQWEggL4jIBR/9IBuQiR2LafYQsrKPJRa4nJ0Gx/OwxJbfV6/+YQI+JDSclq9YRea2tmObOZT0IhO6vbDaQshCjbdw4VIaOmQAYYERRST3AsH4Uf4PWSnar28vo0XHd4GvNe13JCELMjp48lRavWadkWWDXA+RKEy2dBBewg8fxvJCpzYOzBGi4jz0eUR4qFEmeXFPkIvp0qU1xJUlQlbEMDxpQfDly/dfoit7CFmZLHREvIp4QRImWGHUrVPLqHttJWSREOvBgwfUtWsnw3WEHVBQcJjBBkKPcNUjnhOSkBUeslisQ4I4LJTDwmJezELSLiQ5kpCVd3mBtPbx9oxHkCMmEc/5839kSIBnzVy6a9deq/pFb2zDasPV7b+kZqbiBefDkiNXrpxsTTDR25+wgOTuNsowVt4lISvIVWvroAhZvQhQvysEFAIKAX0EFCGrj5E6QiGgEFAIKAQUAgoBhUCCIWDuoxuJmUa4uBLUYG3atGSCQ2zPB/G2dNlKOnbsOAUHTWIi0h5CFgTQ/AWLaVpENCH5Eu4B/8q0adNye3+99Rv5+QdTpw7teDcCdioMdXKhZ8+e06CBfal/v96UIUMGPpZJmekzKe7FC/Ic504ZMqSnVavXUWhYODX/phlfGzYo1hRbCFkQCagX1N7p06fny8vJhrA9FttksV1WLu8CX2va6khCFvcTCkV4qEZMCzWyLRCELTCTf5Px1sYBYuTHsz+Rh8dEAvktWwbIBDAsLCYH+1OpUp9ws3EefOr9AoIJiY2gxEWxRMgKLKAQlAlZJFga7epBUACbsywwpdK1JV5BnFkqstUDYgp2D9h+jwIcVq9Zz8lRtX6f5tqMPtizZ388GxihWheEph7hKnukwt7BdYwLj18sjhw+fJSCJk8h7JLQerzqzReot+gPc8ppkMpeE3wpwM+b5wdzalTgM2fufJo9Z75DLAtQN9x77LgJvHOqb5+e5DRsEGXMmJH748GDhzQ1PJKKFy/GCzGwH7B2Lt1/4JBV/aI3tjEHuY/14gSE2nhB3+zff4gWLFpCgf4+tGbdBpo/f7ERIYtjNmzcwvOvwL948aJ824SwLBDjUiZkLdUB9VAKWb0oUL8rBBQCCgHLCChCVkWIQkAhoBBQCCgEFAIKgUREQKgMQWxqvVlBzoCI+vvv/xFUg7ALAemAhC/5P/qIyZyPPy7AtRfbeEF+zJoZSWXLlDa0CmpBkEXwJ9QqoJB4B5YW69Zv4uPhMfz553Xo5s1f6fjxEwR/0IED+jLJA5Jt48Yt5OsXxEQItiN/1bgRq2J37NxFdevUZmI0R47sTIrC//DMj2eZ7BXb462BWiZUoW4NDPCNZ5GBNiFh0EQff+rfrxe1bdPK6NIiuVevnt3Y31SQzPJB7wJfvfYKxSqw1Pa/+K18+bLxsskLxSZiAiSlrEo+ffpHGufpTekzpGeyrGLFCpxtfu26jTQ1fDqNGT3CiHhHHZHo09V1HMeRiAOoQC9cuEg3bv7C1gHIbq/NGi+2OoO8Qz/XqV2TypQpRSdPnaFr166z1/gXX9RndbKsWoW3qMfYMUb9Iiu20e8tWnzNfXz+wkW+Nu4B4rVC+XLUqFED9jEWGOH3YUMHst/spk1b2Xu2UqVPrY5XvX7SJnsSbQXZhjpgPDx69Ig9tuV+lNsse+0KmwgsbAwa2I/HNRY1AgJCGLdp4SE8tpF8bZyXN8EDvErlSkysgmC89dttch09ghchxKIK2lC1amUmPY+fOEnvZ8tGGTJmpEOHfqCOHdqx8vn997PxOWLewTkgv4GptiC51KAhzjz/QIkKkjh37lxM9oJQDJocRk5DB1GrVs05PlAWLFzCMQZFP+aaXLlyMXH34Yf5uP8wV2AhB/GKHAaYr6AOxfxhyp5FeJ9rSXrgCq9SkLzyXBQb+4gOHvqeYBUgLwJZO9at7Re9eNGOKREvn5QsQUePHuexFBw4iVXlQk2bNm0a6t6tM5UuVYo2btrCGF28eJkXQhAnGTNmoh7dO/NYsgczS3W2tQ6om/CXNzUHWYOPOkYhoBBQCKR2BBQhm9ojQLVfIaAQUAgoBBQCCoFEQQCkY2BwKH+Yx72IYzIGajckwBkxfBhvdUUB+RKzYDHt33+QM26XK1eG2rRuSW1at+APdmwJj4qeRefOX+DrwCP43r17VK5sGfLydKdLl67QqjXr6NnTZ+wHDOVk3rx5eZuvrPDbu+8ArV69jk6fOUtZsmSm2rVqMtFZpkxpo63+IKYuXbpMMfMX05Gjx1gti8RZHTu2o0YNGxgUszhuy9btbHPQuHEjchvjoquQhW9xcPAUunP3LrfVmoIt5HNmRxnaIs6BAha+qPA7BiFprrwLfE3dG/cNDA6jR7GP+Gfh7dys2VfUulULioiMNvg+C//mTh3bU/XqVYy8nR/GxjLmzsMGG3mqQyW4Zu0G2rtvP72Me0mv37yhypUqUtcuHeL1qagfzoGPKfoNXu1Qu4Jsad68GS1bvpLWrFnPh4K8Q2wJ/+nnz5+zQhQkEtSsIOMQxyDckHgNBYpGEYf4N/oY5GXpUiWNPKkvXLjEbUccQhEIdTVU27iu+9jx9OTpE8YHJCaIfywozJw1j1Z8u4pev37DsdizZzcmhoGLtfFqTaxpr4Vz4KndpUtHKla0CAUEhdKJE6eYfERirnLlytL69Ru5b0EaymMPCyZQHm/evJ192kX5vF5dxg3Epyinz/xI/gEhnNQU2GL8A5MCBfLzISA5ly1bSUuWrSAkZgKBDzIUpCSI04WLlvK8ASV9/fp1afnyVUzyvXr5yjBfgPzt16dXPF9+EJ9nzpyllavWMjEOixQo9WvX/oz7QdRB1FWuC/5WvVpV6te3JxUtWoQV9FhIQF0wx8F6AHGjnZuGDOrPpP6U8EiKffiIsUOco2AM4HooIIaBNxKNHj58hP9WrWoV6t27B9WqWcNAEou66Y11HIeFC2v7xZqYEeNw85ZtrPAGzkjYJfcxMN66bSeriGNjYzmmevXqTjWqV+XxGD4tis9DzGdIn54VtfZiZq7OttQB5DtsURA/KGJ+gm+wh8eYeHOxNTipYxQCCgGFQGpEQBGyqbHXVZsVAgoBhYBCQCGgEFAIKAQUAgoBhYBCQCGgEFAIKAQUAgqBREFAEbKJAru6qUIg6SIglAHY1lioYEH25FJFIeAIBKBiwpbBhYuXUYf2bahli28ccVl1jXeEAJRI9+7dZxXPnj372D8RW3XfVYFn3s/nznPypgoVytHQIQPf1a3VfRQCCgGFgEJAIaAQUAgoBBQCCgGFgEMRUISsQ+FUF1MIGCOA7T/YJjYvZhGN83Clli2+Ntr2mdTwQtIHb98A+vHHn3h7mDYBRGLWN7lhmZhYJcV7i8Qgom7apCyJXWeQfaFh0wjJPJBgA55u9hRsR3T3GE85smcnf39vzjidEgq2xEdOn8GZoLGN3FTSGkvtfFtcsI3dxzeQbt78JcnNTSmhf1UbFAIKAYWAQkAhoBBQCCgEFAIKgXeLgCJk3y3e6m6pDAE5oUmrlt/QxAmeBk/ApAqFnHwiKRGyyRHLpNrHiVUveOchyQwS/CQ1QhaE4VCnkQTPycGD+pGz0xC7YIJHnKeXj80JjOy6WSKcJJJGpXkvDSetERmf9ariCFzg3YhEMVjkSkpzk17b1e8KAYWAQkAhoBBQCCgEFAIKAYWAQkCLgCJkVUwkaQQEOQhjf2325CRdcalyly5f4ey2TZo0piKFCyWLaodHRNH8+YuTHOmRHLFMFh3+jioJFSoU2Nu27UwUQlZkqu7VoytVr17VqNUg+06cPE3nzl3gREm5cuW0CxUkM8GW/vTp03FCGzmru6X723WzRDjpxo1faOgwF76zLYSsJVxsaUZSnZtsaYM6ViGgEFAIKAQUAgoBhYBCQCGgEFAIKEJWxUCSRgBqtREurtSrV7dkS8gmaYDNVE6RHsmx15J+nRObkP3pp3M01MmFIsJD4xGy7wK9xL6/I9poLyHriHvjGmpuchSS6joKAYWAQkAhoBBQCCgEFAIKAYVAYiKgCNnERF/d2yICT54+pYCAENqydXuiqOlSc/co0iM1937CtT0xCdm7d/+kcV7eBC/bBTGz3jkhm9j3d1SvKkLWUUiq6ygEFAIKAYWAQkAhoBBQCCgEFAKpGQFFyKai3r927fr/bck9T1evXqfJwX7011/3aM7c+XT6zFlG4rMa1Tj5VIEC+WnL1h20dNm3dPXqNcqTJzf169uLOndqTxkyZIiH2suXL2nvvgO0evU6evgwll798w/lzp2L2rZuSU2bNqbMmTMbnYPtwcePn6QFC5fQn3/+xcd/XCA/tW3biho1bED79x+ioMlhnDxGWyp+WoGioqZSzhw5dHsPBNDZsz/T9OhZNHrkcHr+4gVNmRpJt27dohHDh1H3bp15SzGyhx89doJiYhYyFmnTpqHm3zSjgQP6UsGCHxvdBzYK3/9whFauWkv3/rrH7c2eIzt99NGHVLZMKUqTJi198MH7nEEenpnA78TJU1ShfDnq2rVTvDrfvv07rfh2Ne3bf5CyZsnCdaxRoxp179qJSpQobkgCFhsby3VDwi0cC5/LOrVr0Zq1Gwj+jPDAtNRPqPeZM2e53idPneZ6IHER2liieDGjetlDyJqqX5XKlShm/iL6btce+vvv/1G5cmVoQP8+9GWjLyhNmjSGe+r1U6eO7ej69ZsmscR9jx0/SVAfHjt+gvr07kHVqlWhuXMXGO6LTPDDnYfQV40b8Zb02XNi6PCRY9zPjRs3otGjhlO+vHmNMEBMYJx8u2oNHTlyjP73v/8R2oNxUKVKJaPkbPgN8YPs776+4+nChUs0PWomJx8a6z6anj17zv/GFvYB/XsTEiQtX7GK+vbtyXEMvA8dOkzjPd0pZ84cdOTocepmIlbkCiK2kHEeBOO+fQcpNCSAMmfORHPnLaSDh76n16/fUNUqlcjJaTDX+7333jOcrlffpk0a8/EYp5cuXabl366mU6fOUKZMmejfN2/oiy/qU8cObXmeMFdw7p27d+n4sZP0+x93KEOG9ISxi/jbtXuvYZHlu+/2sCfoi7g4Ttg0cYKHkRoecRsb+4hOn/mR+9jZaTDXQy4PHjzkcfDdrt105co19mmu/3k96tG9C1WuXJH7JWbBIo5Bbfnmm6bcR7d/+53OX7jI81KbNi2pUMGCNMbVg88fOLAvZc2SlTZs3EyfVijPcewzKZCeP3/O8wq99x5t376TmjdvRrdu3eY55/qNGzRm9AhOfgX7D3P3r1ixAs8TmG8cFRtyG0Ggoh2lSpUklxHDeK4D/l06d6BZc2Jo06at3J8D+/ehdOnT0datO6h1qxb06NFjGu4yhj79tDyPD7Qpd65clCNHDoNlwYwZ0+hlXJwh5nBf7XhCHNy7f5/HkhYXuZ7iGbJ+/SY6dfoMjxHg3LVzR6NniDw3DRnUn1avWU+rVq/j+Q/j3GnYIEL8yvOL7oNCHaAQUAgoBBQCCgGFgEJAIaAQUAgoBN4xAoqQfceAJ+btLl++St+uXM3EBfwRy5UtQ3/du0f16tUhqLf27NnHH8Egb+B/+OJFHNWqVYMJLJBXKF6e7vwhLxcQkiAnbty4SQF+3gSCAR/hGzZuIT//YCpbpjQFBvhQ0aJFDKeBhPH1C6TJQX5Ut25tPn7rth38YT9taggninlbNR3uIZO6Hdq3YSIV1wXZ8EmJ4hQdHU4f5stHc+ct4Pr6+oynGtWrMh5eE3zp3r37NC08hI9FATk0a3YMzZo9j4YMHkBDBvfnv61dt5FCQsOZoALZmDdvHqpWrSqtXrOONm/eyrhqk9CgzTt27iL/gMnUrm1rGjZ0IBPXQkkH4hUESs8eXZk0BvEIkhz3BrFUqdKndOfOXSpTuhSVK1eWfvrpZ0M/aRMmiT56/c8/TGjlyZuHfTynRUTTxx8XoOkRYVSsWFFD/9hLyMr1q1e3Nl25eo2yZ8/O1xXZ0dOlS8dkMohgtMuafho3zpW279hlEkstLrjvr7d+o9q1PqOMGTMy+QRMQbiCqAXZA2I27uVLw/Uaf9mQAvy9KUuWLFzXZ8+eUeT0mUwAog9KlvyEjh49TgFBIfy7vOVdJttAylevVpWOHjtOIJjQT6hPjx5daPHi5Yb+KVy4ELVv25o6d+5AWbNmoT1799Py5Svp+IlTTFr27t2dmnz1pcXpAiQe4g6LGiB+EXcgpgsV/NhAbuICICeRTK5li6+ZZLWmvv+Ru5lpydIVFD1jDhNy7du15sUYEJ6jXT04Hsd7jaVmTb8yIntxT8QbCGgc379/b8qTOzfduvUbhYZNo4OHfuB2iRhF/4MYFPEhx+78BUtox47v6MbNmzyGQJ76ensZEbKnT//IicLq1avNMZUzZ046fOQo+ftPpoexsTzHNGnyJcU+ekTOzqPpp5/PxVPIguxdsWI17d6zj7FEHTAvTY+aRVu2bOe/YbEDRB/mP4yZzVu209q1G/h66E/40qZJm5Y2bNjMfwMRK3usmrs/7j179n8LBCiOiA05cDDHy+3AfIGFIcQD+mLduo18b9FGLH706tmdnj57SsuWr2TCFgtjdWrX5MW6N2/+ZUL2RdwLqvlZDV5swiIadjSIZwiODZkcQNmzf0CvXr0ywoM/UxUAACAASURBVEqLi4gXPEPu37vP5DiIWMR3YHAYL4Z07NCOPMaO5ngScxM8gEEuo2DM/HD4KC/YYH4RfZ6Yz1t1b4WAQkAhoBBQCCgEFAIKAYWAQkAhYAkBRcimsvgQ203/uHOH+vbpyWoikFYgB6HSDAoO4w9ad7dRBgIGBObkkKlM5DZs2ICCAnyZRELBb/6BIayq0n4Eg6gMmxLBKtuan1XnD3QQwSKxzYP7D4yUriDBgidPZYWjIwhZ1A9E3DDnUfyhjg941B0f9VPDI5kgBgZ79uynseMmxFPmgaxwch5FjRo1YKI5W7ZsrEYcONj5PzI3Kpzy5ftPVfn48d+sQjt1+keaHjmFSTgUS1nBcS2XUW6snBXkhQjHixcvkfPwMUwogSRu1fIb/gmKvIne/kzkVq1amdxcR1L5cmWZEJPxBkkGUgmkGohB4Lpn7z6aNTOSCXIU0Q/79h2IZwlhDyEr4kEkbQKBN2zYIIPyFCTphAmT6MyPZ1lBPDM6gsl7a/sJijdzGdZl8h4LCkGBvkyaoQgsQUx93awJEz5QbwtC3NPLh+sjsMHf5y9YzGQ1+rj+53X5OiLBHJStWnL93PkLHCsgIls0/5q8vNyZXJo6LYqafNWI1Y8gZxEjIE2hfsUYkxM+Id5A6s+MnkaFChW0amaSSb6hQwZSr55dOU7RBpDJWFSAchDxGhkRZriuNfUF4ejt489qVUGGiUqhri4j3ShLlszx/FihhnQfO54qV6rI5L/cRnhCD3UayXWSiVc5rrWLCbgn5h7fSYHxCNlr12/QyFHuVKliBV4sEoS63IdiEckSIasdW6IOGDv+ASG0fsOmeHMfzjl27AST03Iso04gLNO8l8YqQlaePxwZG3IAifkJ18f8CoJdKKahlgahfeDg9/F+E/MXxtCUsGAmWMUzBOMJ3t5QqYodECIucO+5s6OMbCHM4YJ5PyAwhM7+dM5o8QvXEJ67n9WoblgwEXMTYhpzIxS8aMuTJ0843vfuPWCSuLdqQKmDFAIKAYWAQkAhoBBQCCgEFAIKAYXAO0JAEbLvCOikchuZkNX6KF68dJmGDB1BmTJmipc9W5CTWrsAqDiHDBvB23tlglK0V1wTRJWWGMGWXnzk161TywAPlILYPg+y9G0VsrioTMKETPZnQs4UUQESaUbUNAOJh2MEVo//fkxzZkexCgtKWigntUo9mXiF+tPZaYjhNqbITZnoAUGIrdVykcm/8uXLMpkGhaceJiCIBgxy4roKWweQMcNHjOHt7THzZlDVKpX5Vpau5QhC1hSxJgg0EHK9enZjYojVv5J60VQ/CWzM1Utui5YstUQ8w7IDROqly1cMqkkoMSf5BdKmzdtY2Q3rCb37y7Eya0Ykb3M3Vb5duYbJJ2ytlolX9DfIZhSBiTVzhh7JKAhDkMGyul2vvjKBJ5PSok4yprK6GO2YOWsubd68Pd4cgnPNEa96cQ1CFAsR8rgTmK1dt4FMYY7fnzx5StmyZY0XY6Y8ZM3VAap6jJ9cOXNym0qV+oRhwJiHoh+WI+O93A1WLuY8VvX6ytGxoY0fcX0sjglyVbRDLHRofxP9DMWr2BlhyUNWzDVYdNGOf3PnCXyxoDBwQB8jtTUwBtGaPn16gyra0twE6xYssNhia2PNOHvXxyCmYhYspv37D7JVStcunWjokAGGBYd3XR91P4WAQkAhkBQQwK4IzI9r12+k8+cv0pTQIF4oVEUhoBBQCCgEFALJFQFFyCbXnrOz3pYIWUsf2lBz9u0/JN6HblT0LJo9Zz5vWxaKTLlq+Jgc4+bJ206h8sTW6TRp3mMlIAgCbAPG1v/m3zRlZZ9c9EgaayDQI0GwtXjQYGferlu8WDFWB4uCLbjYRo0iiDlL7RVEwYjhQ3nrtCimCAQQklAKQjE4b040e7lqC3xXx7iO4zoJIlUPE1P9BFID/o2v37ym0qVKGrwVE4OQRV1AaM+LWUi1a9ekKaGB9P7771vcTi7jYg8ha6md5uID2+tha1GmTCkjz2Rz97c20ZGsEJUJUhDDo0aPZcWzOTLXVLzrxbfcdlh2eI5zY3JLr77YRt9/wDAenyAhhWWHXAexOAE1L8hlkMzYZj7MeSQVKVLESEkvzjPXF3pxbYqQFWR62nRpeTEF6ntLxRasZDJRJqeN+uzePRo50p1V4EIRj/vbS8g6Oja0WIjro49kFT+UriNcXPnjFnON/BsW3PwCgtlGRqi2LcWOpX40dZ688GRuHtS2wxIha+45Zc2zIqkcg0WUSf7B1L9fb1agw/YnLi6O5s2ZYdPckFTao+rxHwIYG7Bs2X/gEAX6+5h85iuskjcCsM/BbissYGGhXezY0GuVvefpXTel/S4/X9C25L7wltL6R7VHIaAQUAgoBOxDQBGy9uGWbM9yJCErvxyZ8nYESPAPDAwK5S3H8svT9Rs3ydV1HEExiQKfS20SLT2SxppO0CNhBOlprv7aewg1F7bDywpHUdcDBw7FU+uZIhAEcYDrm8v4LshiqNQEQaSHiR4hAXUBfGehRIZnL5JPoWjVbAmlkMW9TKmt9fpJ9MO7ImTF/URCosM/HOXEaUiqBvJeq8LVIzjF9YSqc/GS5UaE9PYd37GXruxj64j4xjVgGQLLETnG9eorCFBTfp+iXmLsyDEsFNrmxpMjCVkxPkoUL25Vkj+9GLM0tkypS9Fn8IvV2o3YS8g6Oja08SNfHzYUQtWLdixZsoJtO+DDKuw0cL4p1bYjCVl5wc7cPKhtR0omZAU5jsRxHmPH8OLZiZOnWRGGRUvYC6mSPBGQF2G1u2iSZ4tUrbUIiAV7eZHSGpTsPc+aa6e0Y0TOBixUKUI2pfWuao9CQCGgEEidCChCNpX1e0IRslpvWRlW8QENb0+or8T2ImxfRoZsJA6C1ysKCCBsWUfCKj3y0Zqu0yNhBPFkTuGrvYfwO8R2dnxUDRrYjxWHSIrjPtaLunXtzIm+ZN9MPULW1JZw3FfuK6HQ1cPEHCGLl1gQaFHRs6lokcJskVC6dCmaHDqVk3u9S0JW1FGOGb1+eteELIjY48dPspoXBUm2kMBo/sLFnBTLXkIW1xI2H/h/bLWHChe+u180+DyepYZejFuDm4hx2bfWWkIWqlPZd1iuj+hHWcEt7iWrn+VzHEnIivvDb1prN2IKNz2srFF3coKsyClUtUol8hrvy8nCtDYo9hKyjo4NUxiI2MuaJSsrnwsWLGBoB5TqsGYQi00ZM2UkV1dPttCQVduOJGTlPpkSFqSbyA5tSsmELMhx+C+bsnvRmwve5ndhTYHEdPBaT03FkW0Xim/M6Vj0kAueKSDXkSS1TesWuor+1NQHKaWt2FWzZet2Tsz4eb06RvYrWIjGIrg2KSXabum8lIKNI9uhJzxw1L0cOTc4qk6mrmNp3knI+6prKwQUAgoBhYBjEFCErGNwTDZXcSQhi0aLlX1LpIj4gBaWBVDDygUvE1BmQcWHreJCvQU1p0gQZe8Hqh4JI17skHnclAeuqY4FkewfMJlVpkhmg6zuefPkpt69e1CtmjUMlgDiXD3LAq3FgThPTp7zNpYFwHfW7BiaNXseJy5r364N1zExLAvQNqGQHdC/D6HtSMij10+WsMRvljxkbbUswIfzxo1byNcviHr36k7Dhg402Ba8rWUB6gpSH2Te7j372Ee3RfNmNGVqJAUG+hoSoFk7oViDm1DIymNIj5AVlgVQA5sjysTYkdVAQjULv2PZb1W0x5GErEgSdf/+A6Nt9uaw08PKUpzIns8gtpt89SVFRM6gsLDAeH32NoSsI2PDFA7y9Yc7D6UaNapSeHgUtyNjhoyGpHOwZsDCmSnVtiMJWdlTWPaUthT/KZWQle0b7H3eWTtvaI8TydMiwkNTHSHryLbDFgT2H0h2pyVk7e0bdV7yR0AkVn367KlJQjb5t/DdtuBdEbKOnBsSEiE17yQkuuraCgGFgEIg4RFQhGzCY5yk7uBoQla8sCBpkKlkTHLyH/E7SNely1fSCOchRr6xyOTtPHwMffTRh7wFOXOmTAlOyMpJncx9BMN2AQVKWJB1SLSyYOFSbi/qqlfMJfUKnjyVVq9ZR9pEOuJ6griUf7dHISv6HFuSZdI5MQhZkQhp0eKlRpnp9ciyd0nIxsbG0nAXV/b31apDHUHIoi1CCQff1VIlP6H8+T+yKZmXwEMPN0Ek/vzzOU4MZ40PKK4N31QovqH8lre3y7EuiF75dzmJHwh3Z6fBRmpxawhZU0nuTHnIItmTm7sXwUYEKlUfb894nn3w3kRCQeCrh5Xe2BJ2JSCbP8r/IdX/vC7169vLSAUFfN6GkHVkbJibl0TslS1TmtWwZcuWMSTTEn0Kz2AoZLEgYa0CGPezRmWM40DWYxEPZcHCJWyNgN0R0VFT6ZNPShhVHXMGfG/Rh9h5kFIJ2T/+uEMjR7kTxtC7JGSxO2WclzeB5LDWNkLvmZdcfndk2+E5HxAQwgrJd9l/yQXr1FpPCAs2bNzCXtDYUWFKIZtasbG33e+CkHXk3GBvO605T8071qCkjlEIKAQUAkkbAUXIJu3+cXjtHE3IyurLRo0aUICftxHJKghbbIMUv6EObmM9yddnPFUoX87QRhAnSAiUL18+TgiUNm0aAyFriqSxBhw9EgYf+/MXLKZpEdGcwAjJNmrV+sxAskCF5+MbQN26dGIPTrwIuoxyo3r16lj9Ym2OQMC18QEOsiFiWigTPKIIRQWIKPk3PdLI1IuqORXwlSvXaLSrB8HbLiEsC5CVHT6Isn2DaDNIHtnaQa+fBC7vwkNWjJEXcS+MCFn5Bf1tLAvQFjmRUtasWeL5DlsT2zhGxg0JwXr26GpEEMLT1d1jPI1ycabWrVsYftNTyOLaOBfxkSljJoqaPoWJO1EEYXvt2g2j3+T4hJUBxm3HDm05BjDWfjz7E3l4TKQ/7twxijnZa1qeR3DO+QsXORkOEp9ovWmh4EQSFSh5+/bpSU7DBhl8Nh88eEhTwyOpePFiTJw+evyYnJ1HE7xnTdmE6I0tObkXiHTZQ1ruL2sIWXM2JXqxgcWsCd5+dP78BRoxfBh179bZaHxZEzdy7GmVzJgThg5z4fgsX74sk/g4xpr24Rh7CFmh7sHcAFuboEBfJopRMA+u37CZDhz8np8JUO2mNEI2Lu4lTZkawfY9iGNtkedmxPSKb1fT2nUbCMrwkiU/oQH9e1PjLxsaJR8U18Dx8G//btduQt9id0r9z+uxZQ1sKBYuXEoxCxYRFlS1xVpfdfTH0aPHqU/vHtSoYQO6fv0mq/8HDezL2/NB9mJxpkXzr2n79p1U4pPi3M8gqo4eO0ExMQvZmxvPe62PvKgTvIbRjr37DvAOA7wrfPhhPipRvBgVKPBfrMAm4MtGXxjiBnVYtHgZ+6RjMRLPI1gK5c6di4+B9Yw1bcc7zpkzZ2nlqrV08tRpPhdJOJG4E/dHwTwUNDmM+0Rb4HMZGhpA9+894LkMVjht2rSkihUrkIuLG793DBrUjwoXKkj79x+iN/++YayAKyxGxowawQtAa9duoC5dOlLOHDnI1jiwZl7AMfAqRnxh9w/eS4AbdgNgnilRorjRs0Ucu2//QcqaJQs9f/GCatSoRt27djI6FoQR3kGwKHjs+EmqXasmXw+LPyKOgQGS2HXt0pF3ScXMX0Q7du6i16/f0Gc1qpGb2yhDYknMCXiv/Onn8/TDD4cpf4H8NGbUcNq8ZTutWr2O32dwvU4d21HPnt0oW9as8ZqPayCWVq9ex7H06p9/OC7atm5JTZs25p1PchEWRlg8+vPPv/j4jwvkp7ZtW3HM41kHb/5Ll69wn/3999+coBPXHj9hEp358azJLpg/byYVKJA/3nnaBLfYSQBSd/PmbfQiLo7nWcQL4gEJxDJk+G/XGWL10qUr/Iw7cvQ4YdxMDQvisb9sxSo6fPiISUytjQ9xHBZDd+/eR+s3buZnEcYgYrZrlw6cpBUF/X727M/834GDh9jCAX2MdmzYuNkwLtu1bU2DB/c32U+4DhZVf/75PGP48uUrXlROly4tjfWYYLeHLCwiEH+IAfGcaVC/HsdfwYIfWzU34Dy0bXr0LBo9cjjHP3Y63bp1i5/NeJ8PnjyF3zvwjNN+MyCmgCPmy23bd1KXzh0Ni5QCZxGn69dvolOnzxCeFeXKlaGunTtynB46dNjivFOnbi364fsj3BdIUKxdcMN7F+Ys7FCEEEFORowYs9Q+8e5hyzxua5yp4xUCCgGFQGpBQBGyqaWn/6+dsoJNm9Va/IaXO21mdaHWxEe6NqM5PpDgtbls+Ur+KMMWb7zQ/gryYMIkvrP8kS0ysefKlYtJWryQChVBSOhU8ps0kb5q3IhfLkNCw2n5ilWcwR1kCz5YDx78gcZ7jTV40VrqQlkBGzktlOBbqi2yLyx+q1q1MlWvVoVfbI+fOEVjRo8wkEqCDMCHCl66QB7hZVyUDOkzEAg2UeQ2ABv4MWKLviggmcZ5elP6DOkZC3yk4SVp7bqNrBqT741z5C2+pkjqffsO0IiRbiRbMEB5NdxlDL+U4yWxRYuv+UULH4eoOz6WgAvIcbSnWNEiBtxN1dkS3lpCDqQrXtyQbRgf53hBRRthVSBnILamnyxhKSuxtXWWf/Oe6Ekd2rcxNEG+rxgPsvISH9NdunSgW7du0959+6lwoUJMNuDvDRvWZ6/jGtWrsaptyNARfF2QbfJCgym85IUAkCm2JvMS15QJWcTkmNEunPwH/YqXbCTUAxEBolYmxq2pL+qIj2LYcyBxlp/fRCpSuBDH4IyZc2nd+o3kP2kiffFFfaOY1ibsA2lUt04tunDhIt24+QvbZQB3bV/I5Kp8Tuyjx1S6VElWniF+sZ0e3raZMmXiOWLuvAU0e858nhugWMfcERv7iA4e+p6JKpHtWo4DEEIg1UEq3PrtNrmOHkGvXv3D5BHGkLZuAm+R3MvS9npz86je/cVHtaXYQGI5Ty8fro69RL5QqU+PmhlP/SxbM8DSYOCAPvEUwOfOXyAn51FMAmifE/L8pMXQ0vMF5L+H50T+OARp+OWXDSl3rlxsb5I+XToKCwti8gv9jTkE/WBqbhJJ5Uw9p5L6o15vQUCMqxqfVSenoYMoW7asTFYHBIYw4an1LhfPlnr1avOHNqx1Dh85Sv7+k+lhbCxNDvJjxZ61i2Hm8MMcMT1qFhNpKCCIvvm6KS+e4Fm/aMly2rx5KxNBGI94joNUwbgFOYOF2RrVq7KPvNcEX7p37z5NCw8xEHD37t9nX90rV67S1LBgJkNBSMLiCGpv3O/TTytQ2bKlmZDF8xy/Xb16nXx9vJgcvHzlKqvp8+bNwztb8ubJw3XVazsINZ9JgfT6n39Y7Z8nbx72XMcCLhYNpkeEUbFi/ym9LfUfLGBWrFjNzw7MUyDZm3zVmDFYumwFEy2I+5Ytm1PLFl9T1SqVmRRdtWot71IQBGOvnt3p7p9/ckJUa+PAmrgXcz3GFixZQA6lT5+O2xo2NYKfHTOjI/jZLT8XQKaJ9z2xYAlC0mXEMMMzB2TQwQPfs8ULFuIw92KeKF6iGM/XIJWuXr3Gzyx4+R89dpyfKRkzZKCd3+3mOUFeHMIcBSJ/1qx59PO58wSlP85FTOfIkZ3JL7HAgNjw9/c29DewEH1648ZNwzsX2iRUrLgePPuLFi1igA7PJl+/QB4zdevWZgzgBzt33kKaNjWEFwdWrlxDa9dv5HGgTTZlaocHLo5ngqXzcMwvv/zKcz7aKJ7BwGDO3Pn83MO7m89ET34mYn4EeYm4wtyJxbT8BT5iEhnPRbxnC0yrVatCYSGBHFu2FMwrnuN9qGWLb6hd21a8aBYZNZMXJbDoO97TnZ/N2n7HO+mz58/5fni/xjuVGA/IxzB0yECjdxRgvG/fQVq0ZBkTuXiHADm7Y+duXsBCH9uT1EssJn/wwQfk7e3JRDAWIH18A6lkyRK8eK03N2gXYPBOiR00mANA9mKHiZeXO82du4DwvERd5QUuEObBwVPozt27HN+mkqeKOL1/7z6/w4CIxXwaGBxGR44co44d2pHH2NHcp+as3eYvWMLkN8hYFEHIYr6JnD6DSXv8pk1Ua037oqPD6cN8+ayex22JMXWsQkAhoBBIbQgoQjaV9DhWyv0DQ+i3W7e5xXgA40MH5KPL8GGc7Akv1Pg7VuAfP3pMzZp9Ra1btaBpkdH05H9P+De8ZOEFrFPH9tSvb08DengpOHHiFH8o4+Mnc+ZMTLjhwwwJLGTFAY4FEYIXWnxs4HpvXr/hF2Bcs0yZ0gYSAC+jIISgrLCk1tB2I1444G+Ll6G4F3Fc999u/06FCn5MzZo1Mao7zkUd8HII8vf8+YuUJUtmatToC+rWpaNRffDBD4UsXqTNFZBJXuPc6P6DB6zAAJ64P16m8ubNy1ur8SIpilAxgfB7GfeSXr95Q5UrVWS1gYwFXpJWrVlHz54+YxWNuN6QQf1ZHTQlPJJiHz7ie+HjBEX0E1RCEZHRrETCVmEokaBcBEmLj90nT59wX9erW4e9ZnF9S3U213b5oxSJnfBxDDxRkAipf/8+Rj671vYTt331WpNY4gNwx45dhirh4yN7juyM88mTZ1id8erlK24TfsMHurvrKNq4aQvHB36Tx8PE8eMIXm/TpkUzCQv1B1RCUE88ffqUPMZNpCtXr1Kjhl9Q//69WWWGD01cB3197949/ljv16cXEx7mCj4chzqNZIJCuy3c2mlJJhRApmNcyUo4EGpyDOFjBB/dttRXKKEOHz5qqFadOrUMahJTdRUKLpCowLxUqU/4Y7t582a8cLNmzXo+DcQ1CFYkQcHH5NZtO/lDEyonnIOYRJxevXadP2CKFSvC/VG79mdMWqCIuUcogPC3alWrmPR0BjHiHxDCBAA+DNu0bsnXx0ceyCqMLTFXgASYON6D6yYK+myM6zheEAI5IRdgGxgcymQz5hzMlZh3MQdi8QaEi7n7Y1FKLuZiAx9pUP2ePHWGx785/2m9+EGMOA0fxcRzvbq1jQ7Hh6XvpECKnh7OfSCKtn3iOYFnCPDAItLx4yf+e0bEveT5FhjiA3fx0uUWccE9RJxBLYSPVLn/8fyQ5wA8L8Q4F/Nf2NRIevrkCT1//iLe/KeHR1L43RKhJ0iEuJcvjUgUQfIfOvSD0U4KsROhUsUKPL7E4pdM9uPvWKzRIyWtwUYki0N9tOpvQdJDOQcCAUS+WHyBp7nstSoWfoVKPmvWrLzYOy9mIROF7m6jDKSNuCfeG4SSW7QPhBT8cEHeiiLsOKAOdh3jwtex1HaxS2XP3n1GOyXkhRVZvaxHqMuLFeI8eXHElI89+tF5+GhW4OFZYmscWNN3OEbshtAmJZV36iCZIeYKsUsIc3fI5ACjhXFhO4X3DxDtyBsgiljMxuI6CE/xDoT3TvjuYsEGZK0gHXEeVJFoPwgtbVwJkhMEKmL500/L82KfWDBcuGgp33qki5PBWgZ9hPfgrVt3GBYkRP3w/AmbEsHKSdhEoW0gOUV/P7j/gK20oFBGwbsNbKewMCTsV8SCkLWErLi3ufMw38M6CNgIQlycg4VjLGDs3XvAiAgV/TlgkBM/cwYP6s+KePEOLvoIJKRWlKEXL2I3Q6HChXjHghAfiMU27KaR7WgQ3xAWoC/wHB03dgzh3QH9hN+gxg4KDuPnhCz0ED7+c+YtIAgpZBsbeczYQ8iKOUa7KwzPvVOnzvBiAorevIi4HeY8it8lsAMQeGBuw/MZcxJ27GCOgbIfz1NTOw6ED36a99IY4SZEImd/Ome0OIV6iV2Hn9Wozgv5wNJSrg2x8xDv4VqFrNw/2l1f1rRvz579vENJbx7XKr714kz9rhBQCCgEUhsCipBNbT2u2vtWCAhlhO+kIFYo5f/oI8Mqt3xhrJDLnp1vddNkdLLeR2kyakqCVxWkGBTh9iTzEpXT+2hI8EaoGyQIAnqxIZTd2JIoFD0JUhF10XeGgKW5U/j+miLgBdEFlZbnODf+QAcJgu3gs2ZEsjWBXEA8PXnylJ9feqSktY3XJqPDThChyAeJM3K0O03w8uC6COsPLAiDhBH2FLiXsPt4/PdjmjM7indrjHHzZEWYlkARRMPly1dJJL0UCxlY4JgSGmjYPo1rC+seOQGppfkT9Rw+YgyrMMX1cR1rfLBNeciaO0/YhIDEFKSnwB39DquCKWHBTHzaEgfwvLemiL7DopcpGxbs2Hn27Dm9/342XqzCghbIUFM7dORdLFrLExGnWmJKPkdLCpkjv9Euc6pT/CbvepLrIUj8QgULmkziKu8g0y5YXL9xg/sBSk1RoGKGcl+oac15m1qqqxybWoJR9DdUsDIBKu4vyEWoZ+XYseSxamphwJo4wTEi2eenFcrz/RCT8rjF/8uELP5tyWLGHCEp5gHEikj8KtfRHIFtTTtEX2h950FQg5CFih9jR+/dSv7dVP4MURdLfW/O3kj41UM1rN2lIqwOUEcokfXeufXaYa5/9NpnyzwuC1Cs6SN1jEJAIaAQSG0IKEI2tfW4aq/dCGC71KzZMbyV0NPDlT77rDp//IqCFyUo+yZ6+7OyI7UlSLH0sWo36Cn0RKHyQPNMbQu3ttl6L9vWXkcdl3QQsCY2BCE7cGBfVm+rkvwRMPdhLfsrg7zMlTOnobFQ/Yst2lAXgiTBcwqWEmnTpY1nL2QKJUfNIYI80hJx2DUDAkXYsmC77qDBzkzuFS9WzMjyR3gdop5QUcLvFqQonqdaCwxRbxBlIG/x0f/drj2sYMduGtgiQHkmCghPqMpBXgmC1VLbMQ5he/D6zWu2TBHPekcTsrJNiGyFIohSqHyhZLY1DgRZpjcyBAkJxR2IZK1/qnw+3m+wqwMxZ05dKfpAxhnXMEfIyr9pCVlLZJM1JOfAwc6sEhXxgV1T2OaP3Rqm2oodDWIBIW1RGgAAIABJREFUAOreiRM8KU2a99jCCXGMXRVDBg9gWyBTqj9HErLYPTTJL5A2bd5m0p4FuAn7LxB72Pbv7DSEu8sSIatH4FmKF8wtUFpiwUNOaGvJk94SIWvuPCjcoYw357X+Nkm9UP9BQ5xZdQ0l/rAhg9iqQH6XBwZ686Le7wJHWwlZeYHCGgWzXn/q1dMaQtbUt4wt8zjsLVRRCCgEFAIKAfMIKEJWRYdCwEoExKo1lBOyD6n2dLzg7Ni+K55SwMrbJOvD9F4Ok3XjHFh5qAsm+viR09DBRtvCbb2F3su2rddTxyc+AnqxIbbkPnz40Gg7euLXXNXgbRAwN3fKJJE1i3ziQxm+z/IWa3N1c9QcIieLE4oxxLLbWC/q0K6Nwb5FEHbWJA0DOQG17+Ily+P5HQsyp1Chjw0KUkHkaIm9t207bFGQtAmLsbBaggUQii2WBZaejeLdAoS7UKlCzYlEYfD5BLlsaxxYG4u29IcgwnBtc7Eo4g/qVhmfd03Iyv7wqGuFCuUMW7vNxZ5MestqVa0vOkheUwnoHEnIyuPSXDzLMSG3KaEIWTmmgBXIzV2793JSKnNeqLYSsrKC11yMvQ0hq/WdR5tMJUfUmxf1freXkLV1nOu9c+vV015C1pZ5w9q5SB2nEFAIKARSKwKKkE2tPa/abTMC4gVE9qDTXkT4oSFhgvCps/lGyfgEvZfDZNy0t646PC+R1bdBg3p07doN2gul9Tg3k9nRrb2Z3su2tddRxyUuAtbGBpJ0ILN4q5bN2eM7Y8aMiVtxdXeHIWBu7pTHuDWKKVNb8y1V0lFzCBSlwu9VJCqEZznI1FDJa1QoxsypFLV1FX64yAIOX08kagIZBK9peFCKRF84T5AL1iaj1Gs7yBs89+GxX7RIYfbiLF26FE0OncoJrxxFyKJtw11cOdkmFnzhaw0iOnv27IYdFLbGgbWBKfoDnu9amwftNWRC1px6URDl8CmHylmo4941ISvwuv377+wBDPsL4bVpzgJAjiGhOBdKYxCFq9espyVLV3C+BRQkY8LiA5J7oiQUIav1Txb9Is8ZQtELsjghCVkkrVq0eBkrhjt1bEstmn9N//5LrGRHscWywJRCVo7zKWFBJneAvA0hizpirrp06TLNmhPDSYKh1kfB+IaHLKwA9OYGvd9FH9mqkLWm/fK41Hvn1qunvYSsrfO4tfOROk4hoBBQCKRGBBQhmxp7XbXZLgRE9mZsIUNyou5dO3GyAfbhi31ESKwyN2YhJ0qDvxqyt6a2gtX9cZ7edODg9+TmOpIzLb/33nupDYZ47cULP5JprVy1lj9g4J+IZERIBvE2RU68gOQX+NBUJXkhkFCxkbxQULW1Ziu8Kd9OLXLClxGKNa0nqSmU9T7YbekZ4dGJhYLpEVM4oQ2yg2PLvSiCTDGVxMrcvZAJ3GWUO6tU8+f/iA/Domf/vr2oYMGPDacJksAS4Sbfw1LbQcbCoghJLpG0pn27Nryt2Zp+ssVDFvWRExWh7kMH92evVtg0iMR68n2tiQNr+034cebLm5fJNDmRn/YasmWBuYSCgmSDYlr23n3XhKxQyGbMhFgMo5w5c3KiV1gWyD7C2jaKesoEp3wM4uKHw0dpcshUunXrNyPltiMJWdmywBxZLsfEu7AswHsLksD+8fsdiogIJYxhFEdaFsgKUdnCQ+6DtyVk5WtxcrN5C5lsB5ktfLf15kW938U9bCVkZYWwufbL9U8sQtaeedzaOUkdpxBQCCgEUhsCipBNbT2u2vtWCGDrIj46ocxBsg/hSVesWFGqXeszVq6Z8qN6q5smk5Oh3jtw8BC9evmKayyyoIOA7Ne3ZzJpRcJVEx++Hp4TCZ6B7q6jqGXLb+L5lll7d3ysTY+ayRl3QejBSxJ4582Thwb072PYHmzt9dRxiYuAI2MjcVui7m4vApY+rJH5HQQQSEhsYYeXpVxA6OF8KLuePn1Kbu5ehG3w2sQ14hx4QSIpFshNa4kFa9olJ/dCpvqXL1+xdyy23IsibyU3RVziOChgUZC4BnWNnjGH/6a360T4oeKciPBQgv+qtmDuTJcurW5CM0EywY8WatB8+fLypRKCkMV1RXKvp8+eEtSZ+fPnJ4+xo412UNgSB9YuhP7xxx0a7jKG749nh7PTYENCNoEdSLJXr/7hRHDBk6fS6jXrCP0rko3JGItEU9rf3zUhKxYHBg7oS/369uKFYZGhHv6hphIxyUnExO8gXZcuX0kjnIcY+cZevHiJnIePYS9VYQ3iSEIWmH733R7OYi8ThTLWYiz9dvu2UQK/hFLICnJRq9h1JCEre6hCgRwdNZWFD3J5G0IW76klShSjBvXrGS6Je4ZNiSCMLzEn6c2Ler+Li1taJDKH24KFS1ghb679mO/x7YH5G/OiUH6bmk/leppStdurkLV1Hrfm+aGOUQgoBBQCqRUBRcim1p5X7VYIKAQUAgoBhYBCIEkgYImQRRKlES6uBPVrmzYtjXZgYIFn6bKVdOzYcQoOmsRKQEHkYLGmb5+e5DRskMHe4sGDhzQ1PJKKFy/GRNWjx4/J2Xk0wfvT3DZ0WwASyb1wznDnoSazhM9fsJimRUQzsRzo70O1an1m2EmBNvr4BlC3Lp2oadPGBF9YELLmyFu5bsBCEIaflChOk4P9DYpPkBjIou4XEMzK06pVKhuR0dq2m1OAgbgc7erBCTzNWRaYUrDqKdnk5F5Zs2YxIthEG22NA2v6DbiI/kAiLtQdlgnY+YPy663fyM8/mDp1aMcLfcJCAoRQxLRQqv95XcNtBP4gobS/JRQhC//PGVHhRkmmsDAQEBhCf9y5y8QrFipRZNUzEjoF+HkbkayCsMXOFfEbSDO3sZ7k6zOeKpQvZ2grFjSGOY+kfPnyUVCAL6HP9AhZc8ptc+eJdmBXlimrLDHOoUCXFysSipAVfSgTshApbNi4hWNEqKyhQBbFVg9ZnIcFSpdRbgSCHIsTQYG+BH9lFChIYY0C8lT2+bUm1nEM6vPs6TPyGDvGaOEBan7fSYGGOVCPyLSWkBVWZ8AmavoUKlu2DFcV8/DsOTGszNXiJo9zbfsxxtZv2My70BB3IOsFIWtq3pEVx3IMod8OHz5KQZOnsNJb61Os1z553tCbx+FvjHtM8Paj8+cv0Ijhw6h7t87xFn6s7UN1nEJAIaAQSGkIKEI2pfWoao9CQCGgEFAIKAQUAskKAdnuBYShNnEkSAoQgVD3QbUJD1ZYAyCpTv6PPjIiLbSJa6Di+6pxI7bWOXjoe4LHKz7es2TJwqTHOC9v2rfvAJMf+DC/fft3uvXbbXIdPcJmj2uR3OveX/fNboGXiSZ0Emx+qlerQpcuXaHjJ07RmNEjmBT8+3//M5DFn1Yoz/6OpUqXNOpXWANBSSuK2FYNUgoEIzxny5QpRSdPnaFr166T/6SJ9MUX9ZkAttT2bl070hjXcawcBenYosXX7PF6/sJFvi6uD4INJB3IPXiUhoSG0/IVq6hIkcJMgoMQh0fleK+xfI7A2VT/ov4iudcXDT5nZTH6R1tsiQNrB4CwY1q3fhOfApLz88/r0M2bv9Lx4ycInrxQmgqS9vTpH9maKH2G9ExcVqxYgZV6a9dtZGWf6D9xvKx61HoHy79pvX/l/tFiJpSHqC/6x919NBUuVJDtgGbPjqGLFy+zh23RokWMYEBbQegtW76S2zVs6EDKnDkzE88TJkziY2UCEMQziNdcuXJxWwsUyE+ChAwJnUp+kyby2EIR6uDy5cvSjKhplCtXTqO/IwZwP/gQb9q0lUnWypUrmj0PJ4P49ZkUyJZY7m6jqH271hzvII+9JvhSubJl2Is+R47shnYKGwpTtiDyPGOr9QWS2rm6eVLatGmYUCtdqhRt3LSF8QPe8A0eNLAvZcyYiXp078x/RzwsXLSUTPngnjt/gZycR3G94fNbtkxp/n/t/AXS8csvG9L72bJxYj3MfyDKtThbE+9Y4Jkxcy57Nbdt05JjGtZPGJtZs2ShAH8fgm+w3rwIL13U/dLlK2TJLkomV8W8/ezZczp67DhhnCOvAMqU0CAqXbokLxBgbhK7ZmA9I9qfO1cujpX06dJRWFgQlShejLGyNO/gnmLBRcy1ILKPnzjJeGbImJFjq2OHdqyOf//9bBxfsgLWXPusnceB8eYt28jTy4fbam7ByZr+U8coBBQCCoGUiIAiZFNir6o2KQQUAgoBhYBCQCGQ5BGAcjIicgZnLBfJZYTdCz64QeaJxEIgSmMWLKb9+w9yVnP4s7Zp3ZLatG7B5IdcQBqdOHGKlq1YRYcPH+GfqlWtQr1796BaNWsY2aWcPvMje5ZevXqNVau4JghRkE+2FuGHCpJDu+VevhaUXrv37GMCE23PkiUzNWr0BXXr0pHKlCnNpATIhpmz5rLvp7kCkguEmKurCyvNUEQCJpBFIFTRpm++bkpdu3Q08pzFsZbafuHCJYqIjCYkJ4Pqr/k3zRgXXBNemk+ePqHWrVrQoIH9mBD75ZdfyT9gMh07fpJJoyZffcnEFUiUw0eOsTIPffzb7d+ZTJo43oMKFy5kaNrjx3+T21gv6tCujUXbGVviwNr+Q3+AHFq9eh23F/1Ru1ZN6t+vl6E/5GtB4QdV4d59++ll3Et6/eYNVa5Ukbp26WB0PAi0mJhFhlMfxsYyye88bDD/bdmKlfFsjny8PenkyTMGCyRhyVOiRHEDZoKQhRI6f4H8dPbsT7xYATK8U8d23E/aMSEqIcYGElNdvnKVMmfOxOQ3YkQ7lnAs8N66bQf3IXB68/oNE72wYkKsgnQLDZvGCwiwbEIbUTp1bM/HgLiaOWserfh2Fb1+/YaqVqlEPXt2o0IFP2aluLnzRH1F32zYsJkXSmBNkjdPbmrbthU1atjAsGiC+IFXPYhR1OPJ06cEArZ6tao8jwCz778/TCAELcWhuZjBeNy6bScn1EMiOiyS9OrVnWpUr8o2XuHToljJivFQuHBBioqaRS/i4hivO3fv0vvvv89zC0hlU/UE/lBPgoAE7kePnaBFi5bSqdNn+Fy0A2MYC1ETffx4HMIuDNe01hYLfYHFmfXrNzFOqFumzJl4DtHGjKm5oXWr5rzwADI57kWcAUf0ZbNmTUzWQ8wjWGzCPIEFIfhfo02YL54+e0Zly5SiwoUKEdSkYoEJcQdct23fyfM9/J0x32jraW7ewXjBPAoLl2XLVtKSZSsIRDLmHhDkWJjbv/8QE+Z4lmB3BXAAeWpt+6yZxxFPWFjAzgxgj0UOcx7U1s5X6jiFgEJAIZCSEFCEbErqTdUWhYBCQCGgEFAIKAQUAikEAZCrIWHTaM2a9Uy+ZMqYkW7cvEnwgpULFF6WCOAUAodqxv8hYClZkgJJIaAQSJoICOVtnbq1aJSLc9KspKqVQkAhoBB4xwgoQvYdA65u5zgEoMTB9rRdu/bSzp27yW/SBFZHqKIQSCgEtMorJC6B8kS7LTKh7p8Q14US5d69+6x82bNnH2/zVOPo7ZCGkgjqlnXrN9L5C5d4O6JQOb7dle0/Wyi9Nm/ZTufOnafgIL9Er5O2Ndj2/OPZn1iBVKhgQd72rUrqRQBKKm8ff8qeIzuNGTUinmIX4wyqTnjOFi1SxJBcKfUilnpargjZ1NPXqqUpBwFByA4c2Jd3EKiiEFAIKAQUAkSKkFVRkGwRQLbUJUuX81YeZCOdOSOCtxWqohBICARA/o8f78tbXlu2+Ia90c78eJY94YYOGZgQt0zwa0JlFjl9hmFLnBpHbw85to1O8g+io0eP8xZaWxOPwJ8RmbXhfSl8Pt+2VuhnbL3GFm576vS297fmfCT9QHISZEfHdlptkhFrrqGOSTkIgGzFHIukOHi2Y2u6qSKSzxQs9DH5envxdm5VUj4CipBN+X2sWpiyEICgAf69Dx8+ZA9fUx7ZKavFqjUKAYWAQsA6BBQhax1O6qgkisDFS5dpyNARlCljJkXIJtE+SgnVEuTAkaPHDRmd4T+2e/c+aty4IS8IJOeCzNlDh7lQmvfSqHHkoI4UiVVsJWSjomexZ2ahQgVpZvQ0h6qVRdIZW+vkIEh0LyMnKFGErC5cKfoAqKUDg0I5g3vEtFBO3GSqIKaRfGtKWJDZY1I0UKm0cYqQTaUdr5qdLBGAgOaHHw5Tq5bNqVmz/xJSqqIQUAgoBBQC/yGgCNlUGAkgMadMjaTQkADKmSNHskYAmVZBJKG8rUIWH3ZI3JDYKpukUo9kHRgOrjySdgx1GsnJEBI7PuxtmiC7kHG8bZtWRpdx5Diyt35654msx716dKXq1avqHZ7ovyMLe9/+Q2xWyCLpxpat2znZz+f16nBSDkcVe+vkqPtbc53wiCiaP3+xUshaA1YKP+b6jZvk6jqOHj1+TD17dKPm3zSlvHnzcLKvP/64w5Ygq1avp7Fuo6hVq+ZGicpSODSpunmwq1qydAUn0mpQvx4FBfpygiRVFAIKAYWAQkAhoBBQCCQ3BBQhm9x67C3rixfZ+QsW0969B1KE35qjiCRkCg2ePJWePnuaqIRbUqnHW4ZZijtdKAuRATe5ErIglUe4uFKvXt2SJSH700/naKiTC0WEh6ZoQjYhB48iZBMSXXXthEAA21zhEb9h0xa6evUaW2588MH7VLLkJ5wRvGmTxpQnT+6EuLW6ZhJE4Kefz1FYWAS9+fcNvXn9hp48fUp4b/q0Qnn2c09sr+4kCJmqkkJAIaAQUAgoBBQCSRgBRcgm4c5xdNVAxh4+cozcx3qlmAQYjiBkkewG2yL9/IOpSZMvE41wSyr1cHTcJffr4WMPivLlK1ZRciVk8dEaEBDCystJvuOTHSF79+6fNM7Lm0AoLoiZpQhZOweVImTtBE6dphBQCCgEFAIKAYWAQkAhoBBQCCgEHIyAImQdDGhSvRwSzUz08aODB3/ghCnaIkiaFy9e0NmzP9P06Fk0euRwev7iBZNRt27dohHDh1H3bp0pbdq09OTJE/bPXL9xM50/f4EKFChALZp/TV27dDBsHQMJhGvhvwMHD/H22/79ejP5uWHjZrpw4RIrXdq1bU2DB/enbFmzGlXr0uUrFBOziC5fuUpp06ShrNmyUvNvmlGb1i0oc+bMfKwlQhYE59Wr1+nbVWvoyJFj9L///Y+qVK5E/fr2oipVKvFWYCSSGT9hEidnMlVk8gdZ02PmL+IkI1DpVK1amQYP6k+1atYw2iqJLcdLl33L2Z9RQOhhW13XLh05IZSpYks9oBgChps3b6MXcXGEPitcqCB16dKREwFlyJDB6jDUaxO2hl66dIWgSoF/KjCcGhZEV65co2UrVtHhw0fo9es39FmNauTmNspk4hW0f/eefbRo8TJDn3fp3IG6de1MuXPnMtRVZKZfuGgp/71du9ashNm3/yA1atSAvMa5U65cOXm76vc/HKGVq9bSvb/u0cOHsZyF+6OPPqSyZUpRmjRpKX36dLR//yFKkzYNJ9yqXq0qxyDqgjhF3Ax3GUONGjagfn170r79h6hypYrxksLt2LmLiXr0t7bI5Cyui/5evXod1+fVP/9wG9q2bklNmzY2xKu4hrXjzFxHYnHl0qXLtPzb1XTq1BlOZPPvmzf0xRf1qWOHtkbZyL/7bg8FTQ7j5HfaIrxEYx8+Mlh/zJgxjV7GxdHceQvp4KHv+ZTGjRvR6FHDKV/evPGugXF29NgJiolZSKfPnKW0adPwOB04oK9RvOO4e/fu05q1G+jO3bvkPGwwx8TqNeuofPlyvBBStGiReNfH9vWYBYss9kH69OkJsawXO2I8WttXyPL+87nzTATv23eQbV4yZ85kwAaxX7VKJXJyGsxzi2wvIJOf0yOn0H/z2X8YZcmSOd68B3zu3LnLxyGx1d9//01uriMpW7ZsRpg8ePCQMfxu124ehxkzZqD6n9ejHt27UOXKFS1u29YjZPXmA9gJIFlZn949eOxcv36Tx/aggX3p3LkLTJoP6N+Hx9j27TupxCfFGRdrYwQNNWdZEBcXR6tWr6Pt27+juJdx9Pz5Cx7XeOaUKVPaodYOVk+g6kCFgEJAIaAQUAgoBBQCCgGFgEJAIWAnAoqQtRO45HqapQ9yLXHToX0bJr5AHoFkRJbj6OhwunvnT/Ic78OZ5tu1bcUkV2TUTML5rVu3oPGe7kwQgZA9eOB7ioicQUiAVKZ0KXr2/DlvL6xerQrdunWbP+ZBEA8e1I+JM5C9KGJ78kgXJ2rfrg1/bJ88dZo8PCbS5GA/g0LOHCH77Nkzipw+k6/jMmIYb28EkRAQFMLX12571ksQgQQ9aHO3rp2Y+ECZM3c+wajee8I4bjfqCOIbCuQPPviAvL09mWT+69498vENpJIlS9AoF2eLoaNXj19++ZU8vXwoXbp05Oc3kYoULsT4oy5IBNSwYQPymejJxKVesaZNIFJ+/vk8zZ23gLBtH4Rc/gIf0Z9//sXbRfH7zu92M9lXrVoVCgsJNNo+in6YHDKViXFfHy8qUaI4E+xu7l7sBRgy2Z/y5skTjxivV7c2xwp8AqGOFH3WoEE9mjU7hmbNnkdDBg+gIYP7M0G7dt1GCgkNZyLyy0Zf8LbFJ0+eMvGPugGvxl82pK5dO1LVKpW5T5Yt+5aJLRA9HTu0o759e5okHHFvS/0CAtZnUiDduHGTAvy8qWLFCgTCVKiuy5YpTYEBPgay0dpxZi5RGNoL/7zoGXOYJG3frjWT8CDnRrt6UGxsLG/dbNb0KwNJhTGMDPbbtu20qJB9EfeCan5Wg06cPMWEG8bwnj37KC7uJZP9IZMDjLaEoi6IDbTV12c81ahelfvLa4Ivk6/TwkN43tAuCIHAfy9NGvr111vcP5gD0Ja+fXqaDFuRSR0LA1qFrHYxw1zsgNS3ta9AyCK2FixcwnVEbB07fpIKFfyYF0Nu3vyF6wtSdOIET2rZ4msD5mKuRT9W+LQcnT9/kTFFm7FTAddD3HmMHc39B4/clSvX0Nr1G3k8mEq8dfr0jzTO05vq1avNhHfOnDnp8JGj5O8/mR7GxtLkID9W+ZsrluZ/a+YDjPXpUbO4fiiIiW++bsrKcWC1aMly2rx5Ky/SYLw5DRvEycmsiRFRZ1OErLByuXbtOs8ZWHxBbE6dOj3RbWb05ln1u0JAIaAQUAgoBBQCCgGFgEJAIaAQMIWAImRTWVzoKaRApgxzHsVebUicExTgy2TB1PBIJpSglBs1yp0KFS7Ev2XNmoURRKKwIUNHUKaMmYySa4GYmho+nZVrSFIzbuwYqlOnFqu48NuKb1dTUHAYJ0uaETXNoIAEuQaFo5yoS2S6b/hFfYuErPDJnRYRTdFR4YbMy5YyeFsi3IT3ZqnSJY3sDP766x45OY9ikidq+hQqW7YMk5b4m3ZbOIhtKBlBDlsqesQfyF5gPTM6gok/UaBYBgkGb2CZFDd3L1vahGuIjPEgnqAKBiktVMoXL14i5+FjmOScNyeaataswbcV/QAyBgS4+Dt+g4IYRC2u4zrGhYl49E/w5Cn07co1rJwG+QfiDkpYqKzd3UfRr7/cooGDnf9bHIgKp3z5/lNsgvAb4+pBp07/SFAjgpRD2b7jO3IfO57jatbMSAI5KopIElWhfDkaOKCPRYWduX4B0ekfGEJbt+6IR4ahPWFTIritNT+rzu0RRLneOAMxKRYntH24afM28vbxZ9sBQeaJYxB/LiPdWIEpLzpYS8iiD+ExO2RQf0P/imviHnNnRxnZBYBcHjtuAk2c4GFkgyDGAUhQkNRQecqJWECQTxjvwWr3Xbv30sZNW2nM6BFUongxkyFriZDFCdbEzvvZstnVV/K9sWjUq2dXQ3uw4INxB5IVMRkZEcYEJIqYazFm3FxHUds2LXkulec9kLXaZIRirGkJ2WvXb9DIUe5UqWIF8vJ0pyxZ/pt75fkOf4f63FwxN//bMh9AvTtk2AgmkOX5FfeEen+itz/vkhCxaUuM4BqmCFnxfGnTpqXRohYWIVZ8u4rGuo/mRUBVFAIKAYWAQkAhoBBQCCgEFAIKAYVAckFAEbLJpaccVE89QlYmH6BE+rpZE6M7nz7zI/UfMIwTKID4EgkULFkHWMqaDZJh6DAXSvNeGgMxIZNHUN2ByBBbgXF/FKgcUUzdF2q+SX6BBOIKykQoeUUxVxdzhBvIDmzdnh41k6aEBVGTr/6/+kyu54jhQ1mxJq4D3Hy8PQ2kCYguELJQjWF7tbliiZAV5CJUsDIZLq4lSDCQXTIpqb2XrW3C+ZbiRpAw2N4vE9EgeYY6jWTV6pTQQKMsyOJ6xYsXZSL+448LcDVF/4BsHO/lHs9+AeQulM9aL1eZ+Ifa2tlpCF8PuCORFdSJw53RR/+feAWZ4+E5kYIDJ1GpUp9YHGHm+kWQU4UKFjQiiMXFBJEE0l4my/TGmbnKCOIZKk0tGYZzBMm8b98BjrUAf2+OQWsJWVxDSxDinsNHjGFbD7l/RV3u3b9v1IfyuHz892OaMzuK1Z4oAkcQ1FPCgq1OwKJHyFoTO47oK1P+tSBQoUyGrYXcx5bGDAhcjA2MEe01TZ0nFqPWrttAs2ZEsjWBXPA7FOHZsmU1S+SbG8e2zgdQvXuN9+XdDb16dmNls1g8QHtGjnanCV4eXEd7YsTUHC0wgf1BWFigQcmOeN+1aw999dWXhsVBBz0qU91lsNsBlhVQaGO+nBIaZPX4THVgqQYnOwQwb2GuXrh4GWH3l/xemOwaQ8Q7e85fuEjYNbFt+3fUt0+PZN+m5NgPb1vnV69e0Y9nf+KF+1IlS/KuElUUAgoBhYBCIHUhoAjZ1NXfFok1QKFHfPBL4PmLTLJh26go9hKy5s7DFmEoa6Eugydhh/ZtTWZSNnc+ttTCZqFMmVJGpJ6thCw8U8e4ebIHbbFiRY18brHl+MbNm7ydu1XLb3jLMrbUDhrizOQM1IHDhgxiqwIogq0p5ohvhxNsAAAgAElEQVQ/mWSGfyNIENmvEtfGluFhziOZpJZJSe19bW0T+sASuWSO7IPX7hjXcax2hWoQpLso2F6N+oI8jpk3w0CwWyLvcW5U9Cy2ZsB2fJCDQqUrE3KCHMffZLIJKmwoGIUPKl6AQcqaIn61mJnrF0v1wTVkrEWMAE+9cWYuVsSCCGw/QJxClaktgrQG5jOjp1GRIoXfipA117+wDxg02Jm33hcvVoz7UhRsJxfb+eVFET1LDnPttgavt4mdt+krGR986HuOc+NFF0tjxlJ7TJ0n1Php06U17CSwZj7RHmPq2vbMB2JxSDumoG4H6SEWAuyJEVP9COsSeD5jvMK722nYYKpWtbJF8tkefFLrOXIMAwNTdhmpFRvV7uSPgJj3REu0O5iwQObuMZ5yZM9O/v7ebKOU1AusfpYsXU7Llq/kd1BTyTqTehtSe/3E9wss3VD69etltAPE3ri097zU3h+q/QoBhYBCILEQUIRsYiGfSPe1RSGrl80cK7sgZ7HleNv2newFaWoLriWixByhCtXd+PG+7LWIArKnfv26vJVaTuBiiQjGeSDkcK3DPxylzVu2cUIdEEjaFx9zRJEgOV88j4unHDTVhcJTE6ShSJ4G/9oB/XuzYlEv4Za5esgEjrbuoh4ysaJVkMp1tbVNONceQlYQg+bqawo/PVIN1g9Qa0JRC7JRbA8XhMKBA4fiKQhB4kCFDbWsUDlDuec21osVfsLewNKQNNUvMolhDm+MkcCgUPaqlUkOawhGU/UR9TA1zsTxggjHv8UYfhuFrB7hbinWtG1ILEI2oftKWHDIWDiSkBXEZonixSkqairlzJHDrieIqTrZMx/IynOxk0KMqQ7t2hh8bEUs2hIjpuYAzOObt2znnQ8gH1CwINizR1dOYicvzNgFjDrJ4MWNJIaKkFUBkdIQwDwH/23tTg+0E++GwptfXiBO6hiY252U1Out6vf/EcBz0z9gMmGHmfZd2d64tPc81S8KAYWAQkAhkDgIKEI2cXBPtLs6gpCF8hTZ0aGG6tSxLWfU/vdfYqIMRbvl2R5CFtdBIhdsi50Xs4g9bVGgtpw4YRw1bdKY/22OkMUH/PHjJ3l7O0rv3t05WdH8hYsJWdutJWTF9d/8+8asIlHbmbj3pUuXadacGDp48AcDMQu/VHjIWvI6tIaQRWIxd7dR8dRhMukkqzG19bOnTfYQsqLfzSl6TQ0CPUIW2w4DAkPYjgIq4EED+7EaEcQ9/HW7de3Mib5k/1XEkX9ACG+XF1YI8P6cM28BhWqSVJkbmHqErDkbCVxPtAnbrYXNx9sSsqY8cUXdRV/J6uOEIGQFJqbUyrbgaM1kaA1elmJHbn9C9JXAQh6bjiRkzVl8WIOdfIypOtkzH2COw9w6L2ahwRoDi12Llyw3GlP2xIilfsSWeiz0bN22w0DMItEaEijaS1LbimFKPl7v/SAltz25tU3Y0/Tq0dXI1zu5teNd1dfSMxA7v7Zu20np06fjJIXm/Nst1RWWUZiXfL293pmftd5z/V1hq+7zdgiYe+ZZikvYYU2ZGkmhIQHxnn2OiOe3a5E6WyGgEFAIKARsQUARsraglQKO1fvg0iM+oDZFkqQ/fr9DERGhVKZ0KUbF0ZYFMtTwtjt37gJNCY9kvyzZf9LUfUEWbETWd78g6t2rOw0bOtCgTLXVskDGw5Rnp15IcKKreQtp9Zr1bL9gyv9RvoY1lgW1a9eM58mKa8gv55YsC+xpkz2ErGiLJQJMi58eIYvjoQqBomDP3v2sjEOm+bx5clPv3j2oVs0aJu0hhLI2V86cnIBty9YdrK61lADJmn4RlgVaL1z5XNEmR1oWQH2t9TQW9xR9ldCWBeI+mAPkBGuWxkRiKWRRp4TsK6GQlbeNOpKQFV7b2IVgyR9abz4yVSd75gPcR3jyZsyYkaZHTGEVeLlyZYzGlD0xYs0cgCSGSAg5e04ME7Om/M71sFC/x0dA7/1AYZZ0EMCi4lAnF6PkjUmndkmvJglJXmLRN3jyVHr67KkiZJNe1yf5GlnzzJMbIRJ5Ionv2+yYSfLAqAoqBBQCCoFUgoAiZFNJR2vJGnNbEvUIWVNKMEcTstjCEzl9BvXv35stEERBZnokaMLvQoVripCNjY2l4S6unDBn1sxIKlumtOEathKysCAICQ2n5StWxUskJS4Kwhgr0iAH5y9YQiVKFKMG9esZ7olrhE2JYNN+PZ8vS4SVyFZujtgVPpO/3b5tkfi1tU1oiD2ErEhoBWwiwkOpZs0a8UYbyJR06dIaFCl6L6Z4Ed2//yAtWLiUSRjZx9jSUJaTYX3VuBH9+edf5D3RUzeZl7imuX4RH8XwDDZFCslJtuTf9caZubagHVACQxFsLvGZIAfl3/U+Ri0tqJg7V8TbpctXzMY1LBtQRCK7xCRkE6qvhAL755/PsUexsNFwJCELAtLN3YuwsKBNGChiBeMMyePy5//I7FAwlzDMljlOXFxO7oVFspcvX7F3rGg/jrMnRkzNAZj7Hjx4QF27djK0DXMBSNmg4LB4Ox5S2WPdYc1VhKzDoEzQC+FdaJyXNz+X9aylErQiyejies9Ae5uC978NG7cQrD6aNPlSEbL2ApmKz9N775WhwXNP7AgrWqSIImRTcdyopisEFAIpBwFFyKacvrSqJXqKJT2iSLw4yFtz5RdSJEx6W8sCUQf4rkJdKYrwy/rll18NijxTRJL424u4F0aErPwRY86ywJSaUxA5z549p0ED+1L/fr0NilskL8LW3bgXL8hznDvNmDWHnj19Rh5jxxhte4N6zHdSINe7/ud1zfaVJVWpvF0f9geuY1yM7iEIW6g+tb9pb2hLm+xN6iVUI6vXrOPkU5OD/Q0EKF4qT506Q34BwUyMVq1Smauo92KK+HUZ5Ub16tWx+cMHFhuwO0AxR2aa6xhzRCLI7VmzY2jW7HmcxC3Az5uyZctmuIzAuXr1qka/6Y0zS4MZSZNGu3pQpoyZWO1btmwZw+GCsL127YbRb/LH6Fj30YT4kYs9hKxQaUyLiOaEe4H+PlSr1meGZHNQdfr4BlC3Lp14MQPFEYSsuTGkFzuO6Cs315HsWyon1EN/ICHMKBdnat26heE3RxKywE6Mb6ij+/bpydmYoU5FefDgIU0Nj6TixYtRv7694iX8E31trk62zgfieiK5F/493HkoDRzQx+je9sSIqX5E3OzZs5+CAn3p/fffN4QusB8wyIlETGPOmTlrHi9+9e/XiwYO6GvX9mOrHqYJcBCI992799H6jZvp/PkLVKBAAbYE6tqlg6HdeOacPfsz/3fg4CH6vF4dfiaBFNqwcTNduHCJrX3atW1Ngwf3N0pEKVcZBP7PP59nT02Q6SDSsTg21mOCVR6yGE+wkFi4aCnlzp2L2rVrTWFhEbRv/0GeC73GuROsVVBwXMz8RQRPYSxeITHb4EH9ze5oQDzjmfndrt2cyA3PoPqf1+N5q3Llika7IPBegLZv3ryNXsTF8U6Rwtj90KUj1ald02h3zNGjxwkWOo0aNqDr12+yJRKe6diBA4ITCUSB9/btO6nEJ8UJNjN4vzl67ATFxCxkD/q0adNQ82+acWwVLPixAVIcd+/efa73nbt3yXnYYLZ2wvOvfPly/LxCv+7cuZs6dWhHXbt2pD/u3KWtW3dwHVC8fQPowf0H/C7x6NEj9uUHyScXWC7FLFjEOGqL7NUsrJOWf7uan7WwSvr3zRv64ov67LuMxKyWCha20V4o4dGn2HUDPOR+hCIemME2RE5cij5AfE6PnkWjRw6n5y9e8PbqW7du0Yjhw6h7t848Lq3F1tahhrajD44fO0m//3GHMmRIzzG9ctVaznkgFsZFjoGrV69zfa/fuEFjRo8wEgJgwTEmZhFdvnKV0qZJQ1mzZeX+b9O6Bff3+AmTeAyZKpOD/GjT5q306PFjFgho31twf4x5xCLyMHTp3JGw2wbFmvGVJUtmjplt23Zym2pUr8bigY2btnB8WMpfgOufOXOWMTl56jTfE4vmiOsSxYsZ6nDp0hWCh/mRo8c5SenUsCAek8tWrKLDh4/Q69dv6LMa1cjNbZTJJKPo4xMnTvHi2YmTp7heSDTavl1ratOmpdF2e0fEgy33s2WMmBoPdWrX4vEOz1Yk0sJ7EJ6/nTu1N5svAmMayVkRc5hvEZd79x1gCzjxXWIuLrNmyUoTffyMrNDkuPP1GU/16tXma5uLZxyP5yTuuXr1Ol7EffXPPzyHt23dkpo2bWzwZEeMvE3/w94Oz2LcS9wXYpWuXToazZ22jm91vEJAIaAQSGkIKEI2pfWoTnuEahEPYZCq9evXo71791ONGtU4c72saIqcFmpEiOLS2Cbu6ubJHyV4qS5dqhS//EEdevHiZUK2UHxcZMyYiXp078x/nxo+nT/aTHmfnjt/gZycR3GthZpVJKdCZm34IwlbBKwKe3p58wcV/gMpItqDZFki67ysJsPLTpcuHejWrdu0d99+KlyoEH+E4e8NG9anSpU+5ZdY+H+hHvDdhMVB6dKlaNOmrfwBiGOEBQLIEKgyobLEBy2M+OvWqc2Z1XPkyM7+hjNmziUvT3dq26Ylf3QIIjhrliwU4O9D2bN/YLaXLNUDH6LoN59JgXTo0A/sI4uXWqgPQah4TfClcmXLGOpiKRRkWwe9NuE6gvgwtT0d/YVkGQcOfm8gRsS9hcUFiCBgiw/kMmVK0clTZ+jatevkP2kifyCiL2XlLkhlLamNawqyBoQDPuzw4Y/ripIhfQbKmjWLyabjgwgK619+vWXTtm9gtWTpCgoNm8ZjBB8+chIhEOUg5ZHtGHGJ+MHvv976jSZMmMR1AZGERGSi6I0zvb5D3MG2AUme/PwmUpHChdjKAbG3bv1GI1zFx51QQeJjCGQe+h0ex+O9xhJU1Yh/eRyJOsiJQ0Ced2jfxlA9eZEAfwTRUr1aFX6JP37iFH/c4uNfePIJ9S5eyrXkmqU2y0pjkAL4cAHJc+u32+Q6egRfX7TPXOzg+vb0lUyeI+7GjHah5t805bj74fBRTtqGe4Kolb0H9+07QCNGulH58mVpRtQ0AzmFemAcD3MeyUkR582JNlKPizlAe542YaCYh2JjH9HBQ9+zlyuIySxZTMc/7mvu2rbOB4Y4vnePx9S9v+7z/Fuq1CfxutGWGJHnANl7WiQHw7MFvtEgokFMBgSE8DwyLTyExxc+ioc6jWTyQ7bsSA6PedjxeI73oZYtvqF2bVvxR3Nk1Ewm4kH0j/d0Z1IN7T544HuKiJzBz1vMyc+eP2cyAGMPzzo84zC+QaINHTLQKC7R1/v2HaRFS5YxkVu3Tq3/e5btpilTI5gw0UvqdevWb0ZEFBIjog54ZuN5h4JdEZif8exAu/D8FwtBc+bO590k3hPGGS1i4DzggOcJiAWQQ7CkOXzkKPn7T6aHsbEEkkuQlFicFcmYxDwI3HB9JNbEAqvPRE8ee5gzp0fNItQdBc8i+IWCxETCp0VLltPmzVuZYMJYwhyJGMIzHYQvyI4a1aty+/CsBRmHuMNiIxbCZKIEBNV7adJwPIKAQV+MHjWcY3TRomVMcKEA5/bt21DLFl/zv5G4bsWKVQQSEPUDoS4WK+UY1lvQwzjCMyt6xhy+L94TMLeDSMNiHsglzPt4nsmLS0b3iI1lax8sNiIm0MdXrl6j7Nmz82E3b/7C7cI8iDgTix+I16DJYdxuFDwvoOwHSQuCBnhFR4fTh/nyWYWtrWMXc+v0qJncXuyyypM7N/c5nt+Y/1AEIYsdHMB87doN3CfaZJlioWqkixO1b9eGsQJ56eExkSYH+xm8e80tNOK+WATGey4wlAlz3C84eAoTx9qEuNaOrzp1ahoIWcTS7d9/p9y5c1O6tGnpxs2bBp/tIYMHGHnri/fI1//8Q85OgylP3jxM6mJxFTE6PSKMihUryu9kWLTBGAB2EFzkL/AR7zDCOzDIz53f7eb6V6tWhcJCAnkeEkU8bzHfjBvnSrVr1eTYQ0ytXbeRYzzk/3z8xfNNb6xZigdb72fLGEG95fGA74I7d+7y/FuuXFn66aefDUmITe2EQ92ws+v69Rvk4uJEhQp+zN9bwHbV6nXcLEHI6sWluYVVvfPEuwe+IW7cuMkigYoVK3DyY6Hyxo7CwAAfKlq0yFv1vxAHfPDBB+zxni1rVk6s6+MbSCVLluAFbFUUAgoBhYBC4D8EFCGbyiIBLz1YQRcv2VA4dO3ckclJJM/Ci2Pcizh+0f7t9u/80tCsWRPq17cnI4XzkfwAHzx4Qfm0Qnnq1as7f6hgBTx8WhS/0OGjuXDhghQVNYtVK2/+H3vXAR1VtXY/QanxIVIEpEkvKtKrSBMbSK8qCKETCCWEVJIQkkAILST00JuAdKR3pReRKl1EQFGadIT3r/35zvxnbu6dOzOZhEk4Zy3Xe2RuOWefcu/dZ3/7e/qMXzyhbmrapDF/IAwfMYo/KJ88fsIfmSD28IEEpdWdv+/Qxo1bmCwWSpBcuXPxBx18Qp88+YdfuvHCjLrK54Oo++vGXzR2bDyTsFAZNfywPu/K3rt3j/z8h9DpM2eoXt061K9fb34Jx8sSlFULFi7iD7IK5cvRV1+1tyhsxE56wvTZtHvPXoJaFse0atWc1TZ4+UfBdUA2Llu2ktuGdmfKnIlfXu3JBm5WD9xD7G4vX76KCSl8pMNDtVmzz63qYja07WkTXqr0+qlSxQr8QYcPke+/38V4iDEDImlIkB8VLFiAqwBCDx66IO7xQYgXdvSzvEuOj7hFS5ayuhhFjJWSJYrzfQSJjY97KGRB0BkVqEIC/QcxOSh/bKK9U6fNpH379tOomOE2iXFxbahWoCDBGEXBOAP+8KL18xvIH9QoQpUBlQOUNJkzZ2JiDO2EkkYQuLBogJep2Twz6zv8DkISc27Xrj2Ww2vUqGaoPgB5ARJ3774DrKDDnGjy+We0YOESflHGvMdcvX3rNmMH3PHRBLy43Y8e85qg7V+RfA/rCghGqHbq1atD7du2olKlSnIf4OMzNnaCZS0AsYJSuFBB3kAQY8VWu6EqQXI2JPjDGMI6gjkFdZs9Y0dc296+EsfL5AcIJuAuq/agChXtxDni4//O339b1jZgBBUZ1kV8gIFExLoGvK9fv05VqlRiZc2kSdNInCcwat2qhWX9FXUX6iTcr2KF8jb9k3EM5jGIAZBJmKd617ZnPdD2j5hTuK7f4AGGqiB7xwgUlkigiDqCJMuVKxeFhgSw7cyPR36iVavW0s+nT1uq8X6tmjzeoe4Rzyes0TNmzmEVMVSyziTosWf+ufIYsVlUoGABiooIs2wqiQ1HqOHlyBPgLjY6MXf8Bw8kzH2oFGUrBy2pL4h3JDTEhmuxYkUtzRB9ieeqGSErsMazAWse1hMQKyAisV5CneXr258ePnjIhH2JksWtIhrEhhSIIVnlD1V9v/6+VO7dt3lTU2wuyEpr/B0bIDgX9i3AaGL8OCYWRMGmLEhTeCzKZLbwPcbzQ6u0FxtPeEcRY1mo0ocE+3FUhShiY0OOipA37kBSBgf58doPReaKlWt4cwrKQ/Q1Ng1A1upFK2DTCrY8tp5RZoQskl6GhA7jOmvnJeru3W8Qr9MgzRG9YVTkyAq8s/Xq1Y1JORSx4Qh1KPpf7gOsB728+vNajetjTOMdCSp+ED2Ym1C8D/YPJnuwtXeuiQ3g98q9y0SjPPdl3LWEmfDoTvdSOss8E5tD27bttJp7+DvmXt06tU0JWVFvESElE7LiN7172zu/XvXwsBCy2KgUmxI4X0RNYCxgPI4bO5Kjs0Tk0uYtW60iyORNTy0+YkMeSnUo2/EeLt5pTp48RV59BvI7hLy5KCJS5i/4hkbHDLfadBTrXcZMGdnmB2PKkbmmNx4cvZ8zc0TenMY7EiJmypYpbREUCGsy7ca92JTEdwueZ/KmqWynpY3cMxobZtYyRudhPg+LjGZVvryxJcabqD8siLCeiwgHZ/pfrJHasYTNGSj2keBYFYWAQkAhoBD4FwFFyKqRoBBQCKQaBPDRy5mMh0aRh0dWypsnj0VhIjcCKhzZz1O8cOJDypFkXqkGGFXRZEPAjPxIthurC78wCGCzwbNLL97gRNI2sQHlbLJMow9ycT0QQ3379EykjhQf3vYQsugcEbGgZwEjE7zaBIQy0Yd6QF0piK5vly7X9UDH73fv3uN1H0SbsMswShopR5uIRHiy73GHr9qzelSQdiCJ+g3wpeBAP7ZFEEQJSD4o3OUIB4Hj7Tu3acrkOMvGnFBKyolHtYNYtHP2nPlWCUpxnKgfQsdtJZy0tSbJBI+evYtMvEEJDN9nI1W9me+qINBBLst4yvXT81Z3BluzxQC4Tpw0lTdttLZZOFcm07Qkkd48k9sOdTQinsQGL+YrilAvm1nx2PrdnjluZLFk1j96nvMPHjykPn0H0tFjxylh2gRLG2xdyxYBaIQrNi179vKmmjWrU1Cgb6LNOrGpjogmV4wHZ+6HzWlH5ogZ3kbrJ/p/aPhwmjo5LtEGiLy5piVkjcaGGSFrdJ7YkCqQP79uIlY5glJsfGGcO9P/YsxrPe9B3IOQxdojcguYzW31u0JAIaAQSOsIKEI2rfewap9CII0gAIsI+LXCNiPAz4dVhbJvHV5s8WE4JGQYe7ppk53ggxuepqEhgVaJh9IIPKoZyYSAImSTCVh1WQsCWNugLoevp5yo0B6yRvsRj4sanQd1NuxVjHyYzT70tV1my7dZWA/t3r2Xw58RsioKFNAipPrzxp/SkOAAun37NtumpH85fSKLD+19EWkwNDySoHKTrS3k46Cwhi0IsEBIvVfvHvyzIHKhHhbqPPwdSl8QKoKghKq/W3cvVmsXeestK2scRAwgZB8F4b2wmUAxI+ZE/QQxgnYIshi/gRCB1/zIERE2n1G21iRB7iOKQNg4afET48DM1sOMgMIzF+NpWsJMql69Ko0aGclRUGZrpjPYmi0Xor8LFSpkpTIX59lqi9F8gdIem7hQhsIrt2WLZlYh+eLaZv2eVEJWb47j3mb9I493YTeVK1dO9hh9+uwpIQJJvEM5S8ganSfsibQ2R3r96Irx4Mj9nJ0jZnjrrZ9iHbx546YuCQo8jNZRVxOyiM6ClYue9RbqIa/ZYl12NocEnmfdenhxJBAiCXr16MZWBfI7u9mcVr8rBBQCCoEXBQFFyL4oPa3aqRBI5Qgg1AnKDuzcyz6m2mbh5Xbd2o2JVDL4EEd4u6yKSuWQqOqnAAJm5EIKVEHd4gVCAD6A+JhFqDssU7T+kgIKW2So3oe8rGTTblaJa7qSkBUE2cMHj3QVi9ouFaQMfLHj4kZbJfvRHivPSSOySiYX5FBxKLRgowCMhXoTCr1BgwOpZfOmFn9a4VusF2ZuNBzNiDlxnqzUxbMMti0IK4elDohps2eUrTVJ1EHrhyrXWbQNfzMaC/YSfkKJLKuqzdZMR7EV4/nxk8dU5K3C9PY7ZdkOBtYYbdq0JJBHQp1o1F/OELJQRwcFhVm8QdFHtWvXpB7dPK1sasz6/XkSska2J+hfWODABxWb3Ig8QkJAFK2C2Na6oIcr1jB4q8OqQc9PVTt/HB0P2vMdvZ+zc8QZQlZEK8CWwWhdSwlCVq670RyRcZTns6P9j/7Ret7jb7aSzL1Aj3jVVIWAQkAhkAgBRciqQaEQUAikCgTESzv8y3wGeut6Q8K7Dh/bSDDRv58X7dt3gDM8I3Eb/FNFlu5U0WBVSbdAwIxccItKqkqkegSQ8GjW7Hms1Gzdqhk1+uwT+u9/iTehULRh2I4SsvI41loICPBcScgKEg2ewEZKTbnTxL2RZV5rEaDtXLkteslCtWSirPaSVZ0iZP/Q4SMECwEoU4VdhCBtjNRkegPOjJiTzxFKXSRZnBg/lq0YBvj4k3efXmyZYKvYQ8jC/1EkStVeS2ANglEOW9ceZ0ZA4XhxLdk6wmzNdBRbQdbreccLhbK4pqzUldvjDCGL84X/NXIswBMXBZ65Q4L96aOGDfjfZv3+PAlZMQ8zZc5omVcgy/A+FRc/mX3c8V6ERLYjRo7m5F5JJWT1LElsjWdHx4OtcSosUOy5n6NzxGw+6K2f9qxrKU3IGtm8ADNRF3gSC/scZwhZXEv40k+aksAJZBFtgILxBg9Z5L9QRSGgEFAIKASUh6waAwoBhUAqQQCqohHRozlM9bPPPqYv2rXmpDTwAESm+Z07f6CpCTM5IRWSpfxy8RKHTHlk9aAP6rzPHnJI9qVeAlNJh7tJNeUENUiEhI8ZVRQCrkRAJCO68ttVGjduJGfuRnGlZYGsGNX6p4q2uJKQlUk5I4sEGUOhJIMiWA7j18NZtiywh4CTLQtwPWEZkDFjRho/bhQr+ZDgVPZtFViIUO/cuf9NZmUP0WOPqlZW6iLqI3/+N5nYCw8LNvR0Ffe2x7IA5IcZ8Z5UywLURyhkEdIvfInNCFlnsDXDXmzYQomIDYASJYpZneIsISsuAjUpImxGjYmlQ4d+tPL/dWdCVihky5V7l60cMmXKyNZPSOyLhGotmjflMHJXWhbIvqhmPsXAN6njwdH7CcsCR+eIM4Ss2EzQ2pPIgzMlCFncT1gW2Nr0EnVJqmWBdr5y0rdpMznBL2wQJk2INd14Mpvz6neFgEJAIZBWEFAK2bTSk6odCoEXAAF8FOFjesHCxZyUAmGxUPnAo7B6tSr0eePPLD5VgsBdumwlfVC7FgUFDrbyZ3wB4FJNTAIC/AEVN5F++ukYKzug9Pv99z8oV86c7CfYsGH9JFxdnaoQ+H8EBKGjVXu6kpAVWePnL1hECGePjxvNG1pycSUhK9/PiKDEeg7/XGRsv3v3Lg3yDSRY02gTwYg64tgbN25S3rx5LFnZjT7u//jjOnvS/nr5cqKPf9kyAAm4Hj9+wt6xIChFEeef+vm0YXgVgS8AACAASURBVNg1QnxRRHIaM2JOxlpOeoZkblBd1qlT22YyL3G+WVIv38GBHGZvlAxK+G0a/S7uY0ZAiTbMmj2XJsaPo3fffZtPNSNkncHWbL2QExJhffbq3d0qisZRQhY2FrHjJ5CnZ0eeL6KIKBz8LlTrZv0uftdTJjo7x1Efs/7BMUKJLZI0ifthvGGjRGw0uJKQxX1hg+AzKIDJt1Exw6lmjWqJuhB2CVCpAkvMVUfmmvZijtzv4cNH5MwcMcNbb/2Ux7rRupZShCzeZXr29mZfV71ke3LCP/l3ZxSy02fMoaJF3+J3b1HwTIgZNY6w/thjZWE259XvCgGFgEIgrSCgCNm00pOqHQoBhYBCQCGgEFAIpDoExAe5TMiCrFy+YjWFDxtOQvUHZZMojloW4Dz4bHr3H0T48EZIalRkGL35Zj6+JCIIkKAJH8uyf6AtMG3VAecJAuD+/QfUrWsn8uzc0ZJtHYmxcL9HDx9SgL8vEzcbNmymwf7BvAHS6euvqHevbgQVK8pff92g0WNiqUiRt6hzpw5c34jIaI6Y0LOxEdeC6lXP4kYQVbh2H6+e1LXL1/TSSy9ZmguycfqM2TR2XDwncoocFkrVqlWxHANFL5JEtm/bmkA4o5gRc1osRWZ4qMeEdYFMChthb6Y+Rj8P8PGjTBkzUdz4UVS6dCnLpUB+gYw6e/Z8ot+095MJKODoN3igFckJDPr192UCvUd3T8tvZoSsM9iaTWq5rtikRZRMq5bNuE64349HfiI/vyF05erVRGSQHikq2tDFs6NVVITwYr548RcLoWmLcEW9ZfWu3B8Y05OnJLBq0NE5juvKbdZTvYu+xrHR/7PjMFKjYixizCAxalItC3A/cW9sDGBsw1oC6woK1rZt23bSjFlzeF5BHe7oXNOOB0fuhznmzBxxhpAFCTlx0lROpoWiXdeAd0BgKEFJq/XDNkvqZaTeNzoPdRHqaCTaiggPIQ8PDwuUYr2uVKmC1W/OELJ4Nty/dz/RmoFoBCQutCdqwmzOq98VAgoBhUBaQUARsmmlJ1U7FAIKAYWAQkAhoBBIdQgIdVf69Onoi/ZtqGSJErRi5WpWjp48+TOTSCA0M2bMRF9+0Yb/juzvM2fNJT0P1WPHT7DiDEX2EdUmWgEJWr9+XXrVw4MVbVDN4WO+bNnS7DcJ9ZpRkRWwemQdzgMRtmLFagoLj2KSNU+eN+jDBvVYFbtu/UaqWaM6J7R67bVsfBtt/cTxsKTZsfN7QvgziLYsWbLw8VDLhg6NZLsa30H9qUXzJqxWBbEQGBxGZUqXsrq+3BZhGXD9jz91Q9xxLJS0gvTFv2GHU6lieTp16jTt23+QBg7oayH98LtQnkIVBrL71VdftTkW4U86fMRoWrxkKRnZSOhdQFaygVgHkXP58m906dfL5DOgL2MAfOGbjiRp4eFDqFDBAkxiT5g4lZYuW0HDhg5hRa5MQmvvpSU5QbpifAJ/hO8PHzGKVbGwKhB9gmvIqkAjmxdHsbVnUp87f4F8fPwJRDEKkghBmXnixEk6f+Eih+ajbiFDAqwSgwp1bYYMGSx+x8Li48qVqzQyOsJiIwKCMSAwhL7u+CX/B/yEbQOI4F49u7If68qVayye9b/+epm97VEvzDH4EmOTYs/efVTng/dpy9btXN9RI6OoZMniTJKBtIweOYagaDeaX1Bo4xj4TuO6Q8OCqW6d2txOsYEBC5Cw0CBLdBDa08d7IIGArf1+TWrU6BNOjnb8xEmONgL5BiXv22XLEEi7YkWLWBKm6RGAwMk/IIS27/ie5yY2R0SR+wPXrlG9KhUrXpT27NnH/TA8cihVrVqZD3fFeHDkflibHJ0jcmJEbVvRhq1bt1PffoN4rMjqY21yOLGuXf7tCh09eowyvJKB13iMJyT0E3NSb1ziPrIaHOt/7dq1aMuWbVS5ckUeW0bnCZyxETZv/jd8P4xXPE9+ufQrBQcP5b6QN+rwb5Ewz5H+nzptBq81UGY3a9qYN0agLvcPDKGsWbJQxLBQi1+3PXNbHaMQUAgoBNIyAoqQTcu9q9qmEFAIKAQUAgoBhYBbIwAics1362nK1Ol08+ZNQgh7hw5fUOVKFdieZczYOFayduvamQoWzE9xcZPo4aNH9OzpM7p67RoTf02bNGZCEiQZPu6RhR4qVBAmn37yEfXt04tVqCB69uzdT7NmzaWDhw7zuZUqVqB2bVuxGnVIaDiTNbCBwTU7d/oqEXZQny5aspQVUCiiDiVLFGdrGJEYC7+JxC4J02fT7j17mYiqUL4ctWrVnOrV/cCimBU3Qf327z9I8xYsol27dvOfK1YoTx07fknVqlZmskkuIDVBaC1fvooJSXiE58qZg5o1+1z3+uJcEW4PksBv8IBE9RDHiaROIMaOHz9JWbJkpnr16lD7tq2oVKmSTJ5A3RYbO8HSJzdu3uTTkTAJhHPBggUMxx8sePoPHExjRo1wyFMRPpjDIqI50RQUvOgrKELz5fv/8HqQtBg/u3btsdy/Ro1q3NdQJZoVmZCFVy9IM2CAgj709Pzaqk9g8wKfSmwIPHr4iEn4Xy//RgXyv0kff9ww0ViyB1uzOmp/BxGJNq9es5YtZuAlC5IKvvMgoZYsWcangHDEnJg9dz6Tg6ivPF+gmr7z9x3auHELk10I80bJlTsXk47yWAQuEydNowULF9HTp88Ym6++as8EJEhelBMnTtG42Hgm8rEBATLcs1MHnn8gzu/dv0+lS5WgggUK0CsZXiFYLdkzv3BtkK6rVn9HmzZtJWw0wFbnjTdyU/NmnzPhKeogsBJ1QTI7qO4/+/RjHjuY976Dg+juvbvU5PNG1LZNK1Z3atcTrBeY51AGf//9Lp7Toq+xmTMkyM8y5tEfUEWiflCDYh1DwkKMwRw5Xk80lzdt3soktNFcMxsPjtwP17J3jshrHuyLYJeVK1cu6tHNk0qVKsHewjdv3GIcxPxv3aqFZcyDzIUSGhttYn2tX68O4759+06aMm0Gr9VF3nqL+vXz4uP0xiXG7Msvp2eM4AOMcQn/63ZtWlH16lVo9Ng4w/Ow/qOINRZE/s+nz1DmzJl4QwXPiaZNGjFBiwLVsd7zxJ7+x5p04OBhWrZsJY8fPKsyZc7EG3Jos7iHWX+q3xUCCgGFwIuAgCJkX4ReVm1UCCgEFAIKAYWAQkAhoBBwKwTgmWtvMq+UrrhZiHZK10fdTyGgEFAIKAQUAgoBhUBaQ0ARsmmtR5OxPdhVvX79T1bybN68lT2h4A2liv0IAEPsyH+7bAUrABCiJquJ7L/Si3mkVm0FFHp078JhuwiJcpeCeiJMDeqa9es3UfjQYLeZK6Jua9asY0WNmsfuMmrSZj20iiWE1lauVJGVhfCeVMnR0ma/q1aZIwCFKFSuULZhLrhbUYSsu/WIqo9CQCGgEFAIKAQUAmkNAUXIprUeNWgPXqyRHGTPnv0c0uRo+erLdnwKEmEgPApZZ0WGWUev9aIeL3/cAANt4hT8PjJmLG3bvpMTHQhvLTO8nD3P7Lru9juIxFWr13ISDPjkXb32O+OFELgJcWNshoWmdFuQYXbO3PluOVdEIh5gouZx8owMhKDD33Nawizy9/Ohxo0+senVmDy1sP+qhw79yMmUEGIre3TafwX9IxGqONgvmJMK9ezuySHxsienyrScVITV+akZAXiLIiQ4JCSAkzq5W1GErLv1iKqPQkAhoBBQCCgEFAJpDQFFyKa1HjVoj0hQkOP11znrpazKFBliceqMhEmEDJuigLyNioqhDBkzUFhIIMGEvmcvb0r3UjpFyDoxdkDUfLt0BZPjWkIW/lo9e/cjfKR179aZvHr3sOsOzp5n18Xd6CCRkbpjxy8IGwRQG4tkGPAidCeFLGATiRWQ6dqdNi+AG8JkkWk723+yuVXd3Gi4Jakq8F7r03cgHf7xCH3e+FMaEhzA/p3uWuD7iCzQyD49MX6sS9TcWOtiRo2jvfsO8IYJEpmgiEzO8L5ThKy7jghVr+RCAImHDh48TB82qEtr122ku3fvUdcuX7vlho0iZJNrFKjrKgQUAgoBhYBCQCGgEPgXAUXIviAj4eatW9R/wGDq17d3osQRtghZwIOsq0uWLqfQIQF05co1JmRR3IlkSk3dCDw7efZIRMhCAbr/wCHOXgxjfTnDtchojeQBzZp+btVcW+elJlxs1VUkYBkfNzHRpoG7thHZyt11rrhz3ZKzP23NI0fva3atUz+f5uzvDRs24Azn7lxu3brNSXCQfOj9WjVcQg6JMfZe+Xd5Mw/JllAUyePOI0HVLTkRuHv3Lg3yDeQNMSQ1OnP2HCdAQgI1dyzYyPcPCKHtO76nQT79eCNUZIB3x/qqOikEFAIKAYWAQkAhoBBIbQgoQja19ZiT9UW2zqjhMRQc5GdF9OFyZoTsjRs3KX7CZPLy6sFZRN2VZHISmhQ/zYiQtVURqGb7evtQhw7tExGyKd6A53DDe/fuk39gCG3dul0Rsi7A/0UlZF05j1x5LRd0qdtdYsfOH6i3V3/69NOPFCHrdr2jKvQ8EBC2O0PDIyl79uwUHhbM1kTuSHLCdmf7jp305PEThur33/+gbK9lo0affWLJHP88MFT3VAgoBBQCCgGFgEJAIZCWEFCEbFrqTSfbYkbIypd9UYkcJ6HVPc1RQvbuvXsUERHNCrYXNcT32PET5O09iP2PtbYaruwbV17LneeKO9fNlX0gX8uV88iV10qu9j7P6yJZ0ajRsTR/wSJFyD7PjlD3VggoBBQCCgGFgEJAIaAQUAgoBNwWAUXIum3XpFzFnCVkJ0wYS48fPaKp02bSjp3fc4UbNKhHA/r30U1QAe/KPXv3U0LCTDp0+AilT5+OPvv0Y+rapRPlz/+m0w2+fPk3WrBwMW3eso1+++0KIYt3ww/r0xft21DRokWs1Cfi2K3bdlDWLFnowcOHVLlyRfqiXWurY0G4HDlylP+DSgRhvJ6dO9LyFatp+YpVdOLEKb5P82ZNqHt3T/LImlW3/o8ePaKjR4+zl+Tjx0/Yo/Hll9NzohvZQ/b+/ft09ux5On7iJO3bd4CaNm1MH9SuRRs2bKaoETGcHEpbcP7IkRH05/W/Ep0nHwtVzqlTP9P8hYvZuw6hw/999ozq1KlNrVo2o3z58loOv3nzJvfNjz/+RMAIXrY1qlejJd8up1WrvyP41ebMmYM6d+pAbVq3oAwZnPPFBGED/9fFi5cSFNhP/vmHcuR4nZo1aUwffdSAMmfOzHWCF2dAYAhBbadX7CVnL136lSKjRtKt27fZo7dWrRpWqj1ghHDSc+cu0Hdr11PbNq2oSJHCpIdH+ffKUcL0WbRh42aCD2aZMqWoi+fXVL9eHUqXLp2lmrZIT8yFM2fO0cJFS2j37r2E0FBcF7iWL1+OxyxC4k+dOk0/HT1Gu/fs42NGx0QRvHTnLVhEu3btpqdPn1GVyhVp0KD+VKxoEV2McB342SJx099/32WFPBKhwcfYUS9orBUJ02dz37ds0ZSuX/+Tvln0LXXp8jWr5wf6+FHDhvXpyy/a0sFDP9KDBw84e7gjcx/1RUgvrnv9j+s8PqDMggdp6VIlKF269Ja5lzVrFruubTaP4uJGU/bXXmPMDx8+wvc+cPAQ4wkFG9aookXe4n+bXWvMmGiu95kzZ2n/gYP0dtky1K5d60R9k9Jrkd7gQL9cvXqNYK+AOX/nzh0OTfbw8NAd+/asBevWb+SxhblhVsQGk7Pz0+z66neFgEJAIaAQUAgoBBQCCgGFgEJAIeCuCChC1l17JgXr5Qwh+/DRQ6papTITDkioBAJz8+at9OjRY87UHT0iwipxGIiOqdNmMKEZFhpElStVoGvXfqfA4DAmdcaOiTYklIygAImGj39kKW7frjWTaK+88jJ99916ihk9jpM8TYwfR++++zaJY4dFjGAStVfPrkz6oQ4IhQcZ4d23F3uk4Ty0Z8f272lc7ARCpvBSJUvQ/QcPmIysVLE8Xbp0mTZt3kr//PMPk5Y9e3S1SiqF+23duoNmzZnHRG7NGtUI5Oy69Zto1OhxTFbIhOyhwz/SggWLLdeUlbC2PBdtnQfcgPucuQsofsIUJspbNG/CJCpIvQE+fky6BAUOpo8/+pBJQPx79Zp1NGnyNK5juXLvMGGD9pcpU5p++uko7dq9l7vEWbUuCLbQoZF0/vwFiggPsfQPxgaInNKlSlJkRCgVLlzI0vXwQPbyGsDkpL0krDxuQPgguzuUtmiXHEaNaw4fPoquXrvGxHe+vHkt/shaPGrVrE6nz5ylbNmy8eUvXLjIY+Dll1/mcQDiTiQXMyJkQb7Hjp/IyY0w5ooXL0Z79uyjiKhovua4MSM5sR76DmQ+5g0IaWThzpsvD4eOftigHhOR6zds4jpXrFieYqIjeXzKBfeImzCZPvn4Q/r0k4+YMP5h1x5O1IdxLbfVniUHhP7oMeO5H1AwhkHAtmzRjO7dv0fz5n9DK1eu4TphHcBmRbl337F77qPNkyYn8Pjr0b0L9ejuyTggEV70yDG8eQDiO1eunDyPM2XKaPe1zbxLxbh8+s8/5NW7O+XMlZPXkrHj4pnAHj8uxuL1aOtaFy/+QrPmzKdVq9bweti5cwfq7+1lgTel1yJb/QorkG++WULfLltBmCPympTUtUA8V+yxLHB2ftozZtUxCgGFgEJAIaAQUAgoBBQCCgGFgELAHRFQhKw79koK18kZQhah4/Az7dHN06JmBGnk3W8Q137q5DgmlUSBqmywfzANCfaz8kAVPoP16n3A5ByUWfaWvXv3M6nYvl0bJm4EEQb15fARo9kbd3zsKAKJBpsA7/6DWK2mJYtPnjxFXn0G0o2bN5ksRlZ0FBAnIJ9mzprLyW78Bw+kGjWqMamF36DKhS9v2bKlaULcWIs3L35bsWI1TZk2g2LHjqRixYpakTFQFCM5lUx+4ACoCYeEDGOS2V5C1tZ5+G3lqu8oJHQYY+43eICVolX0V5YsmS0koPZ6FSq8x4q5smVKW1SbyJw+d95CJnFRT6FmtaffQGQNi4ymNWvW0YiocCbzRBFZ2XHtqlUqcT+JxGZJJWTFPaD0DRsamSiMGr+fPXee/ZG1qlGZfAOh3atXN4sC/JdLv1Jw8FBWQEMxLTYAcD09QhZjY/qM2UzyxceNodrv1+SqiQRRCPHWEngY51269aaMGTNQ926erD4VmIuxi/k4bUo8qzlFwXkBQaE0NCyYNwTksnbdBvIdHOQwIYtrQGHcs3c/VksP9h3A9RFFzJnTp89Y5pkjcx/ztGt3L96cAT65c+fiS0MpDfUtVLdiTuPvjlzbFokq1ozNW7bSpImxvCmAInsXOzIn5bVD258puRbZMydxjBhjttYkR9cCRwjZpMxPe9uojlMIKAQUAgoBhYBCQCGgEFAIKAQUAu6EgCJk3ak3nlNdnCFkUdWJE8ZxWLcoIE369B3I5JRMXggy5fqffzJxCbWZKIK0un3nNk2ZHMckpT0FKsPAoDDOUjwxfixbAcjlyZMndP/+A3r1VQ9WMA6LiGaCVksg4RyZDAO5GjsuxkK4jRkXR9Onz05EkuE8IwJPtAnKsL59eiZK2GFEfhgRRmbKPqPfBe579x2wIv8ETjLZ1KB+XYoYFkJZsmQxzYJuVH97+g1K5B69+lKB/PmtCDdxLkLre/Tsy2HqgQG+1LZNS/7JVYSsEUmEexgpWs3wxzjo19+XCcoOX7VnJTI2B/SuB8UkErqAKIcKuHGjf8l/FKOxZstz2IjEh0LVxzeA3ngjt5U1g7iX0di1pw8xX7BRMXvOfJLHDc4VY65Fi6ZsVeDo3IcaGOphrapSJjihRPbq3cPha9vqR7F2HT12nBKmTaAK5d9jKJydk0b9CeI3Jdcie/oTxxiNMbOxb2stcIaQdWZ+2ttGdZzrEMD6grkCKxWMnTGjhlOhQgVdd4PndCVEHcBKZNXqtXTs2HEaHhVuFenznKqV5Nti/cT718aNW2j9+k0UPjT4ufWXO9UlycCqC9hEILnmE97vfzzyEwsDShQvTr17dUvVPYHoOdiVwVbqu7UbqNPXX1q9G6bqxqnKKwQUAgoBhYApAoqQNYUo7R/gKkLW6OMd4c3dunsxMVrkrbc4vFsUWAMg7BtFS1DZQl4Qd1UqVzJVaYIog6IPyj6tilDcA36gA338uW4yIWOLkDUi8ASpJCsg5bY4Sn6YkSJGv8POwLNLLw5jB3mu5zEq6gpCG8Q2PqrN7udoUjK57XHxk2jylOmG6lr4pA4cFMC+qlAqDwkOYGWoOxOy+MAEiTgtYSZVr16VRo2MpFdffdWQ4EV49q1bt6lUqRJWimVnCFmjvhLjWW8DAv2R1KRegljPmiUrj60SJYpxN8P7dcKEKTR2bDRvajg6922ND4EPNjlgDeHotW2Na/QhPH2fPntKJUsUt3gBu5qQTem1yN6nl6NrkriurbVAEbL2op/6joMVyuQpCWyl4qjtibu2Fptl42LjacXK1YkshVxdZ6wrI2PG0rbtOylyWKhVZIOr74XrTZ8xh+bMnZ/Ikic57mV2TXeqi1ldjX4X7yMXf/mFxQDY/H/n7TK8iYxNbaMi1kRE0+A8ROPgvbh48aIUHOTH/v5ppSTXfBLvLrBcQtFGoOAZ6+sXRK9ly0bDhoVQrpw53R5SbHBhfsLyiTftw4KsIgndvgGqggoBhYBCQCGQJAQUIZsk+NLGyclNyApySKt6Swp6jlxTkAa4n5H/qCB3oBqVX4YcJWRlxaLRvRwlP8wIUqPfRb/a+mAWOMrYmN3PWUJWvq7RWIDyAcm3YC1g5WeZRA9ZMdacUeCZ4YFrC+sNuc5mpKdQCu36YQ8nTEMyNXyc6YW4d/LskcjiAvfVq5usJjV6sTerm9ncFAp1+Cj38QJB+jWh76D+LFSoACcngyexI/MU9wShC5U9VPSy8l20c/v2nTRpQiy99967Dl/bnn5EHUSiKyQJXPPdOk7gh+KIZQGO11s7UnItMutD+XdH1yRxrjsQssB59uz57O+LpG/58uWjs2fP0aPHj1n1j2RtqrgegaSo7F1fG9ddUW8td93V/72SvDEjFP+uvof2emITO1PGTImim5L73u5cl6S0HVZBkycn0KLFS/ky2EQ2I2VxHEQI2HhGosiQkADDpLBJqZu7nJsc8wkRLcgHAXsv7fsS3qUCAkMTiSvcBQ+jehhFO7l7vVX9FAIKAYWAQiDpCChCNukYpvorJDchK67vjOeoEbjimrIi0ehYmQQxUq3Ku+6yUtdRQlZWco6KiaKGH/6/R6qon6PkhxmRZEbIwodV9sWUcRJ1kZXBZvdzBSFbt+4HFBURRlmzJlaTCMzLv1eO/UKzZfuPWytkgafARG6XEekJwnTfvgOsqkXp2PELTpA3feZsXXsMW3jr9ZX8N6Em1c6NpBKyuJ6Yg8Lm49bN2+zPOzxqqMVCxNG5D6IXyddg6QCiolvXzvTKK69wIjnfwYFWftGOXttsXMOKAQRyXPxkKlyoIHvjlixZgkaMHM3JvVxNyCb3WuTIg8nRNclsLZPHhz1JvcT1HN0wkTdwtO2V1w9HsFDH2oeAK9YQ++6Uskc5+3zT1lJYISESAh7ucsEzYP+BQ3Ts2Alq2qSRxSs9OVvqTv3lTnVJKuYgZft6+9Dx4yf5UiIZpchpoHd98SyqVrVykpSQINlHjY6lkdERbrvx5Kr5pMXR6N0c4f9rvlvPCX6RyNRWPxj1PUhkbMaGhQSmmGrZ7P0kqeNUna8QUAgoBBQC7ouAImTdt29SrGbJTciKF7JSJUvo+oY601DhXYiwaDlkWu9ashrFjKDCy3VSLAvkkHvZT1Sul6Pkh9mLmpllAVSXZuRwSlsWwHtY6ycsMBIv2qnFsgD1FiqQLp5fW3yDjZJ6IeFbWHgUdezwBfXq2dViW+AqywKZpNJ6vAqMXfFBLCf3Arl46tRpun37tsVDF/dyZu5DKQL1CxSqSF6WPXt2ypUzB3Xs+CXhAxZJ9Zy5tq15BPJk0uQEmjR5GicebNG8Kd8nOS0LknstcmRddXRNEtd2B4WsI+1Ux7oOAVesIa6rjeuu5CoCCesjiDokP9USsq6rrf1Xcqf+cqe62I+g/pHyM0IcYUbKuoKQFQlCt2zZTnFxoxUhm9SO/N/5IsHnvfv3FCHrIkzVZRQCCgGFgELANgKKkFUjxKJ0AxRGYfb2EDlG5MUff1yn3l796dTPpw29kUAioUANZ0+5cuUq9fEeSKdPnyWQYF69uyfaCQc5+uTJP+ThkZWGjxhNi5cspapVKtGomOGJEnUIQk37u6MKWTlBGKwC4uNGU7FiRa2a5Cj54Swhi7AuqAqhLsQHYVCgr5VnKSqFpAgjokdb/W52v6R8sMJ7sGdvb/boix4xjBM/yUVONCb/7moPWT2FrrNJvfBhNHXaTJo1ey5NjB9H7777b2I6vevdvHmT+nj7sJ+xVrXsKkJW7lcokDHea9aoZoWzKz6I5eRe5cq9Q48ePmIfPNF+3NDRuQ8st23bQTNmzuXxkSfPG4bLgaPXtjWuBR7w9gO5nDt3Lr6vqwlZ8bGXEmuRPeuoOMbRNcnsPPyeFA9ZR+anI+1Ux7oOAVesIa6rjeuulJTnm6gFvPEjIqJp9Zq1buMH6U795U51SerIEc8IXAcqWQgAEHEUEuxPTZo0SpTUVX6uOKuQxXNSRI0ULlRIEbLeXkntRj4fdkXLV6ym8GHDqWHD+oqQdQmq6iIKAYWAQkAhYIaAImTNEHoBfk9uhazYyR87Lp4TTCGJRbVqVSwvqvCiCw2LoPZtW3N2dXuKfE28/CJ5UauWzSyk7C+XfuWXqtYtm/OLFe7Rr78v/fbbFRo3diTVfr+m5TaCJAEO2t8cJWRxUah3vfsPIpCLCJuNigxjT0wUqP8Qqg4iVPYbtZf80UvSChsxYAAAIABJREFUZItoQl0G+PgRfOPixo+i0qVLWdotCNuzZ89b/ZachKysRKxX7wOKCA8hDw8PS50EYVupUgWr31xFyApPUyirZTz++usGJ6lZvGQZJ6OC6hoqXm2/tG3TkvwGD7Qi/8XYArnco7un5Te9j07xt4ePHloRsteu/U7+gSGsKE2qhyzqLFtwIFEbbDgw3lAw3tHO4SNGJTkhj0juhbGuR/o7OvfRfsydWrVqmH4MOXpteVxr55GRkhcbPpg/+Mg2siwwSpxmtHak5Fpkz1qKY9yFkHVmftrbxtRyHNYieGhv2LiJNxyR1LD2+7XYQgPeyUIhjvYgGQw8E+GliDmPNatVi2bUuPGnlDFjRm4y/HQRGr933wH6+fQZTjqIuTB/4WLasmUbb46VKVOKfH36U4UK7+kSSHrYyetbfPwY+uvPv2j2nPlMFKHUrl2TenTzpFKlSia6JoiPPXv3U0LCTPbOTp8+HX326cecrC9//jft7io8Ty5f/o1mzppLOXK8Ts2bN6GYmHG0ddsOwvMl0N/XYgeA4xKmz2JbErQZbe3ezdNKdW9rLuC3u3fv0qZNW2nZilV0/PgJ9itu9Nkn1K5tS07kiLJhw2aKGhHDfaMtWINHjoygP6//xVnVYV3TtGlj3sTy9h7E70fdunWmggXy07ZtO+nZf5/x9bGWYK0d2L8v5cn7Bn377XJq27YVqyIxXhYsXEzfLl3O9yxevBh18exIiI7IkCGDpQra51H2119jv26Unj26UqWKFWj7jp38fMA9cTw2vevV/YA6d/qKtm7bSe+Ve9fyXDTqJGy8JyTM4rGWPl06yuqRlfsW1gyIeJCfT/j/8rNWXBN12LJ1Oy1evJRu3LhJT/75h/u3WZPG9NFHDayuM9DHj0qUKE7efXsxobZx0xbCc3rSlARauXIN1alTm7p6fk0vv/IyrVmzjpp83oiTaqJt77xTliM6jhw5Sjlef53HhKNFVrtiEx7PC4wvW6SsLYWs2ZzGe9uQ0HDaseMH9pzXFn+/gXT48E/8rnv12jV+xmsVtHhe43cksKtfr46l3cDv+vU/ef3BuV69utOs2fNYzFC2bBl+JhcuXIhvaVZPUS9XbHDgXkhSi8SbL7+cnt9lMD4WfrPE8r4kPPlxDPrz3PnzNHBAX26/KLbGJtodFDyUDv94RHcIjIgKp5Wr1tCt27d5Q137joL7Y304d+4Cfbd2PbVt08oyV+xZp7JkyUwhYREWe6TKlSrS/AWLLEkGjeY1KovrHz58hL5Z9C0dOHiI61+1amVeT+FTLI5BFBPyZezes48gWBkdE8XPmHkLFtGuXbvp6dNnVKVyRRo0qL9uEmCMj/37D/J6s//AQR7neL9s0bwJr2OyX7ur1nhH56M6XiGgEFAIpEYEFCGbGnvNhXXGS8ScuQs44y9K7NiRBHWSUTl2/ASrXfGijxfpYkWLWA6VTelDhgRQyxZNLb/J3pD4I158K1Usz2HO+/Yf5BcnmVC1p4m4JtSdS5et5MPxwvL++zXowoVfaN++/fR1xy/5hUR4SB069CP5B4TQKxleYbIPH0FQ5n67dAWNHjM+UR3k5Ejt27Um30H9rYg4gQXuLasd8XI0ddoMmjxlOr8w44O6fv269KqHB4dhQ4WHjx14byJsHx6vKLI6VMZPVt3i5ad3r258XbyQBwUO5hd/kHlbt24nLe5oAz7WEQJetEgRCg8fQoUKFmBieMLEqbR02QoaNnQIf7QgCROK3I96ZBPu07ffIHLWggL9BlIaGWXRRwjbx4caSPTg4KFcB5nExr9BWPby6k9nzpylaVPinc5KLcJIQYqhH+BrjAzJe/buozofvM8v+SijRkZRyZLFmSyGJ5l4UQbWIF2/aN+GsymD6ACxibGEEHQ5w7JIoiLPFbywD/IN5ORV+Kho27YlXbp0mbZs3UYFCxQgJMnC3+vWrU1QneKlXNhz6OGNl2qM6e07vudNCZA2KOj3VavX0tDwSM7ai3rXqF6VX56hBsf4uXXrFpMI2nlsz9wTx4jkXsgWDr/fWjWrJzrdkbkvSEz0Td8+vZhUQd1FyfBKBivfYUeubWseeXp2pMCgUP44wWZNo0af8EcdSBPcHx+VWBffLluG6/RW4UIUPXIMfzDpzUmo8sXvGOP46BfzC21JqbXI3r4UEQLaNcnZtUB+rmi9w43WOdTVmfkp42pve931ODEuatWqzs8u2HXs2r2Hhg0bQTdu3iSQAthgFOv62LHxTEhgTP7x+3V+HoJQwDNCPPt+/vkMLfxmMZMsUMyDID137jz7m3u86sEE46VLvzq8OSMIvtt3bnMUCBIViYzz+P8omMejY4Zbrdfi+QglWlhoEFWuVIHX98DgMCaDxo6J1iUDtH2GOssECtae+w8eEKJncD2UcWNGMjZYQwOCQgnPcbFGTpk6nabPmJNIyWhEIKFvcI3GjT6l5s0+Z+IyNm4iE7BQQgYF+Fr8Jm1taoJYWrBgMa/1WIex0dPwwwb8zjB33gJer/HO0LjxZ9S40SdUofx7/N6waNG3THaDtG3dqjl1+OoLuvb77+Tj40+Vq1Si3j27cTTQsuWr2IcbkUO2NgjfeCM3zZ4zjxNSgfDCOgcSt127VnxP2DfNm7eQxw2ega1aNqdOnb7iDUujIjZU+3n3ZtsXzE0QRH5+Q2jE8HDCRiuKLYUsCNjQoZF0/vwFy3saxrtQLpYuVZI3GEEMoo7j4ybR6tVrGUs8I9u1a824YU1bunQFY4bfZNwQjo73DxC2aDuejf5+Phay0ZH1QSZXmzZpbFGugqzC+I8eEcHXl9cpPULWkTmN+hmNU5HwCrijbfLGP+YMkqZe/OUSE7IoIipOS/SCmHspXTrejMR1gCGeY3ie4Z3SnrXHVj3twRjPd0TLYL3y9u5NBfK/yVE3mCsikZrYwMa7PN55sFkB0lGbzNbesWkU2QHsMK/w3o++lb3Rcb/hw0cxiQ2s5Hvbu07VqFHV8p6JPrv822+UI0cOejl9ejp/4QKvCyhaOwwxX57+8w9HCubMlZNJXQhgIAQZPy6GE15i3T169Dhjh7mBeZw3Xx76/fc/6MMG9XgzY/2GTVz/ihXLU0x0JM8Z+V0P7+1bt+4gf38fql6tKiHiCzZP+IbCGMdYR84HV63x9owRdYxCQCGgEEgLCChCNi30ohNtwMM9dvwE3inFx5PYaceHQJG33qKPP27IqghR8LIWOXwkvwwhNPnho0d0+9ZtJlZBCuKBDBIUoXqPHz2mXy//xoTjkCA/KliwAF8GHzD4CAGJgdAu7AjXq1eH2rdtpauisadZspICShtcEy8Knp076F5TqI9AgKGeT589Y9UHFC6ykgcvWLGxE7idz54+4xctkFd44cZuMEi4K1ev0pPHT7jNIMaQQAAkEjAUu8OzZs2lg4cO87lQoLRr24qVS1A4gPzBixKuiYIP7/v37nNfaPG7ePEXJlWhcsJLPj6mQQrixQofHEbnCQyhDsKu9q5deyyw1qhRjesjK5LwcbloyVK+HtQ5eGnPlSvX/5ROJWjUmFi6eeMW1xEEAUrrVi2sxoo9/SZ22qFwgJImc+ZMTGYCQ1lJA2VsZORIfmnEPVEn/P9cOXNS5coVLXjbc09xzIkTp2hcbDxvBLz2WjYmoz07deA+Asb37t/nbO0gSPHSjZdLQcgiiRw+EkQCjwrly5Gn59dWKivMrfFxEwkfAKizdnz8deMv/pjBGITCCn2Jfrh37x75+Q+h02fOUL26dQgk4cyZcxONM4wjzDl8OHz//S4mlPXGDD7wTp36mRKmz6bde/5Vrb3zdllWVoFQjIgayWoHfJhDJSPGriNY4ti16zbQ8uWrLC/jeufbO/dldblRPbDxEug/yKLms/fauJ7RPCpatAidPPkzjwusI1AaQtWFTSLMU9/BQXT33l1WVyHRGMaN0bXOnb/Ayi6sHegXMYdCQwIsKmXUJaXWIlv9iY9FbMbdgb3L4ydWczr/m/mcWgsyZ8pI6zZs4uuhYPyj5Mubh955520mDG2tV47OT3ttbhwd1yl9vFBOl3v3batM7bISHBncof4T5AKUjPJGoVFGc1y7Zy9v/tjGmIYyFIpDFJCX8DrFBpJ2Q88WBrIKX95YQ33x4R8SOowjU0CgxY6LsdiP4Bkz2D+YvZplb1VRd73ICaN6YG3GsxjPEUF+gUiCUgwbKr6+/enhg4fcvhIli1up7oXlCQgNOVpCj+gSGwUFChawSkYpNt0QgWIUVSEr60U79DKqC+sbPDv0Nt+ApVefATSgXx8m5UWEy6PHj63IE7HhsXPnD1YRP0YkKNZvrG96yT/FtbAR1bXL1zbV02LDC8peGQthbVO3Tm1TQhZE5bDIaFayis0HgRmuEzNqHEcXwVoK5A/qDBygksW7kXbzS96w1P4mNtxPnjyla2Nl7/zXkqu4rvCJx/qvtymhR8g6OqfNlKdiI1cbiYV2Ycz38urH7zGyTZm8kQaCHhZEeB+D6njFyjUsWrh39x7bTtm79pjV0whnsdkK2zE8O+XNbrnPtRFFYq1L91I6yzh0ZGzaSiyJumKDAslLtckq8ZvevfF3e9YpCDbEeyYi64R4QrwrjB4Ty8lO0S8ikk9E923estVKFCJvemrXHzEu8J2C5wA2qIRyHXPBq89A3uiQhQ8ism3+gm8SbbCJtTFjpoy8zoPodeUab+88VMcpBBQCCoHUjIAiZFNz76m6KwQUAsmOgJmFQ7JX4AW6AT4IObvx0ChWe+XNk8eiOpFhgDIfL/9Q5KmiEEjtCAjSCmHnkybEsjWBXPD73bv3eE4g4gM2BQGBoSQnPsTxRuSHLUWiHAmiJTfsIWRxjF7YuZ5fuCBSrv/5Z6KkjrLidsrkOKvNC1v1EKp6I8sU+HuD5NQmtpTXdTnBnh6GULV6dunFG1qIBIAKDMVZ33GjZwo2f0CcY7NTG3EA4hTqP+GBL4hUveSAAhNEKQX4D2JvfqO6gnwBYQ1yro9XTyviFfXxCxhCwyOHUokSxWxOM7lNUD43a9rYQuACPxQob23hJixwCuTPr5sAVhDgIBTF5gSuB0Ie6kVtDgB5bGt/E6QVlH3Y5HC2GKldZVIWURRQigsM9c5xdE6bEZ22frdlASUISaN8C66upxHuqMfQ8OE0dXKchcgXx9pas/TGuSNj04yQtfW7rXXW1jqFdpm9Z+rlhHjw4CHbjhw9dtwqGbGta9kaF3obRaibWJdq1qyum4sCcwkFERjJscY7OzfVeQoBhYBCILUgoAjZ1NJTqp4KAYXAc0HA7EX5uVQqDd4UYbGTJidweG6Anw9VqVLJyi8TH2EInxwSMoxVlmYJCNMgRKpJaRQBodZM/3J6Kxsbo+ZC+YeP5CJF37Ly7XOGkMU9bHmlG9XBLDET1FvDIqJZyS8sf2AB0q27FyvHEYkj25FASS2sDhCSDmsAe4qtugOngYMCaPfuvRyN4pE1q+WSqIMIBZaJbT0MsTaBsMyXL69VokFXE7IyZh2+as8h4iDghTUMfCFBHiI8G6HnUOshLPn17P/aHqEgigSqNYRVQ2knCGSjusrKXEQ1CZUbrgU1KsaZXkJQvb6ZMXMO2z9BfQfLhJYtmlmFPYtzjOoSFz+JrZ60NifiPLk/5T5De3v27sfRCDKRLZPNGGvybyB/wyOG09jR0Una2DPyg9VaV4GUFXYceuc4OqeTm5DVU4CiH1xdT71xJPr55o2busS8rTXLaGzZOzaTm5A12vSy5z1TbMIIBX2uXDnZV/fps6dUskRxy/uSs4Ss0Xki+a89ERSILnT1Gm/Pc0AdoxBQCCgEUjMCipBNzb2n6q4QUAgkOwL2vCgneyVegBvAVxdqDyifZP9pbdNBwKxbu1FXlfcCwKSamAYREB+x8PnWJuAxay7IOoTnf7dugyVJlzZM2Yw8TQ5CVhB68LUV5A5sCQb6+OuG+5q10+h3W3UHQYfQ7IcPHtm9XpgRXSBDQc4ijBvJe7Sekain2TPD1u9iHQTROjF+LJOFIA+RKAy+jvi3TEzauzFlawwIBRwITKEkhtJt0OBAAjGs5w2u1x9QPgcFhVkSu4EE1UvuZqZiNCIDZSJaHuNCYY6kcrJSGgTWnDkL2Dbgh117LBsDqDuIYxRBejs7/mwl6JKTmOL68NCNighjyxuEp1erWtnKtkPUwZ45bTZOk6qQNeoDGSdX1FMPdxH6z8lX40ZbbTqJ443mvdE4t3dsujMha2SRAkxgA3b16jXe0EaUEax/ULSWBbbGhd66JM85PfsVbf+JxJz2jB9n55w6TyGgEFAIpDUEFCGb1npUtUchoBBwKQJmH9cuvdkLfDHxIg9PM5+B3lYJ9AQswu8SSSeMjnmBIVRNT6UIiI9keBcj0SPIOLMCD3MkZoT6E6pJ+G//duUqeXbpaZXIB9d5XoSsIDdE6PzqNWtZ4W6kgDRrs97vtghZ0W6oRu1NXmhEWNy6dZszziM8vnWrZuyh+d//Em8ioTjiIWvrmYJEOX28fZhkx+YUPH9BHmbLls1iJyCHnNub5NLWGJCVuYLQhOXElGkzaOT/EvXY2zfC03tawixOwokCQnRIsD991LAB/9uMkEUCRRCXCIHWFtHfsvoXxwi7g6xZsnJf5M+fjwKDwthvF/7w6CdBcsPv0scngMlYrT2Ive0Ux9kiZHGMnMQU/wYpOzQ0iOImTE5EyDoyp58nIevKeurhbc966Cghi/vYMzbdmZAV8yZT5oyW5wRIf7w7xcVPpsKFCrInbMmSJWjEyNGc3CuphKyRtYvRPBH4uXKNd3ROquMVAgoBhUBqQ0ARsqmtx1R9FQIKgRRFQE4MMsinH331ZTubyU1StHJp6Gb4cIWaDokrPvvsY/qiXWvO3o6Q3Zs3bxGS1ExNmMnJvAb7DrAKP05DMKimvIAIyEm3tN6henCIBGAIVY8eMcwSRu9OlgWotwh1xXwFUSDqp5e0ytlut0XIysRlfNwYqv1+TdPb6GEIdR0SX1357SqNGzeSk24ZEYv4u9kmnq3fZQsBEJM9u3uy9QPChbUepCBcBLZmDTMj5YUyF2MKSc5Wr1nHalxn/VWh2Dt27AQnAj106Ecrf1czywJbGxOiv7X+ycLWAYlj4YVbuXIFGjMmjmJiIiljhoyWxF8gueEBjMRDEcNCrJJFmWGo97sZIStIWXjc4tmGAsXx/QcPOGGWSGzn6Jx+XoSsq+uph6mIGOAEqbGjdBXazhCy4l62xqY7E7JCIVuu3Lu8YZEpU0a2eZo0eRonSWzRvCnbFrjSskD2621Qv67pnEmONd6ZeanOUQgoBBQCqQkBRcimpt5SdVUIKARSFIHpM+bQ9h07LRnjf//9D8r2WjZWR3Xu9FWK1uVFuBk+lKB0WrBwMSeqQMgxwl7h/1i9WhX6vPFnVLx4UStv2RcBF9XGtI3A3bt3aZBvIIEU++TjhomyiqP18DFFMqM8ed6g2PETaVrCzERknDsRskJ1+cMPu1mxCDJReOWe+vl0IuWW6GGEyKIgEZU9xRYhK7Krz1+wyNAmAWsOsBWZxvUwFCSN8MLFJhGKqz1kRXuFhcC9+/fYBzZv3rzkN3gAZciQwQKJILsRLQArg5w5c1jBBSIFxEymTJl4A9GMkJUz13/YoB7hWSeTwGZ9gfNjx08gT8+OlC9vXsvhIqoBvwsVsVFd9BLByfeVs8djIwJzRS7CY7N0qZKshi1dupRFVSzwQkJIKGQ7dvgi0flmbdT73R5CFudBYQ3fX9RRFKFeRF85OqftJWT1Nj/sSeqlF3KeHPXUw1ReJ4zWQ0cIWUfGpr2ErJ6K256kXq7wkBUJ7cT9oEDHhlPu3LkYTlcSsrgebBB8BgWwNzSSCtasUS1Rt8Eu4fXXs3NSr95e/cmVa7wz81KdoxBQCCgEUhMCipBNTb2l6qoQUAgoBBQCCgGFQJpDAIq9wf7BnPCq09dfUe9e3Shjxozczr/+ukGjx8RSkSJvsQ9m6NBIDkeV1ZEgQKdMnc5JkVLSQxa+o3oqNkGude7UgfAfSEEQOtNnzKax4+KZQIwcFkrVqlWxRBxAfRcaFkHt27ZmAtWeYuZ/K+px//4D6ta1E3l27mghNpFIDETYo4cPKcDflwkHPaJL3EMmZEHkLl+xmsKHDSd4XRpZFugpWM0UtLKFAML2J02ITRRaj0RWfb19CJg1bdrYKmoA58+d9w3t3buPhkcNpezZs5sSssAadgxQcqLIXqz29IMg+bp4diSQVaKIzO0XL/5iIY2MiCvZc7VevQ8oIjyEPDw8LNcSfYmwf+1vOEhO4iX6RKiKZZ9cbfIyhOAHBw+l8xcu0vDIoYTkafYWewlZXE8orTHGUMTYkMeDvXPaTIkoq0zHjR1pUYejP0BOT56SQFCgaj2IbRGSSamndk2yhS/GwcRJU3ktQ9Guh0juGRAYSmijluDUG1uOjE3RfiPbDGGtxP6240cx6S/WaGC6eMmyROsBfjdbp2Rs5YR+AicQnb6DA/mf0f+zETEaAxjrA3z8OAlqUi0LcD9x71279xKS0yHpIvoTBevgtm07acasObye58//psvXeHvnojpOIaAQUAikVgQUIZtae07VWyGgEFAIKAQUAgqBNIGANis7lLBQKsKuY8fO7wnhoiBrsmTJQiJjOEhNkISvv/46gUh4443cTChC8QniEarPdm1b0YWLv1DPXt7soThpYixBQSgK7jt8xCgm47QKUFvAXrlylfp4DyR8/EPFGR4+hAoVLMCk69Gjx5k0/rBBXSsCFNdDaLkcvg0LkkoVy9OpU6dp3/6DNHBAX/ZNFSpUM+ImeuQYggIWofV+gwcmOg/1WbFiNYWFRzHZLXAFRuvWb6SaNapTgP8gTrSEgsRjUHiBtIOfL1RfQiGWPn06+qJ9GypZogStWLma8T158mcCoQeyN2PGTPTlF22YSBf1AoEBch333rHjBwoKHMyqf//AENq6dTurUPWSGAoLgTofvG8YJrx3734mXu7c+Zt9WuHbiHsj4VjePHkoKjLM4kcswp2hsjXy0xUk78VfLhmGihv1h0g0hnExMjrCYusAEicgMIS+7vgl/wdi3lZdZM9VHN+rZ1fG+ZdLvzJpiiK3S66PbPegJZRlkhuWBl27fG3ZCFi1+jsm+FC0Vghmi4ujvuZQuWNuoO9lMtHROX36zFnq0bMvq+Yxb2vXrsVJ/SpXrsjjQCbRsNFQv35detXDg7Zu3UHVqlWmIz8dY8IuZmQkVatahV591YMjT4SS+IPatRhn+O/KxdF6Ipmadj6ZYYrftUm4xLy9/NsVOnr0GGV4JQPPO4wReAFjXKHojS1HxqaY/5ijGHvwY125cg1brsBvWN4IEXMOmz179u4jzNUtW7dzPUaNjKKSJYvzhgJIS7N1CpEBOAbrMK47NCyY6tapzX0iNuSQQDAsNMhiUSOvwbBjadToE/aePn7iJK8xeBaAWH67bBnCBgfU4VgzunTrzfNTVtWizrI9l3Yj6dz5C+Tj488bQLh2jepVqVjxorRnzz6OfJA3Mly5xtszVtQxCgGFgEIgtSOgCNnU3oOq/goBhYBCQCGgEFAIpHoE8OG+f/9BmrdgEe3atZvbU7FCeerY8UtOAISPcxSQifPmfUNz5i3gf1eqWIEtVAoXLsSKT5AqZcqUop49utLBg4fo2PGT9OjhI3r46BFdv36dypQuxQmjQIIuWrKU7t+7T0h8BYuQXLlysWWCUEDZAhX1PXPmHC1ctIQOHjzMh3pkzUrly5ejZk0bU9GiRXT9tkVyHRCpx4+fpCxZMlO9enWofdtWVKpUSbs8uqEoFnXHfa9eu8bkUckSxZn0hE+oKCDqTp36mRKmz6bde/YSCJQK5ctRq1bNqV7dD1gxCwILRDEINpCnN27e5NNbt2pBHTu0pzXfrWcFMpJuvfN2WerQ4QuqXKkC26uMGRvHxGe3rp3ps08/YlIYitBhESNo774DTLA0/LA+k7kgfEBSAnPc59fLvzH5OyTIjwoWLGCpM+ozaHAgtWzelBNTGZXLl3+jhBmzadu2HQTCBv3etElj9icFkck+nHETCepS3A+qYBAvSALXt08vVgXLOE2dNpP27dvPockyhmaTCxiDRNu4cQsTgyCJUXLlzsVkFsbvkyf/2FUXMQ9ATv18+gxlzpyJNyJQZ9Euo/pgg6B3n/5MdMOrVS4gucOGRlL8+DEWP178jnqHhUXyvSKGhVKVyhXNmssetNNnzmaCTrQVYwCJlUDwy32pvZhQyr777tvU39vLoTmNPgMZBowwf+Afivuj39u1aUUffdTAYr8BwnLs2HjasnUbE/XVq1Ulz84d2AJofNwknhNvv1OWcubIwZsMU6Ym8Brx7Okzy/jXtsfetcez89e0cdNm+v3aH4nmk712T1DzQnGKzQ/0K+pdv14d3rDZvn0nJ53DWC7y1lvUr58XHwdyEGudPM5BwN/5+47NsSnWVpCJEydNowULF9HTp894nfjqq/aMubAMOXHiFI2LjecNJGzk1KlTmzw7deD1B3P+3v37VLpUCSpYoAC9kuEVWrpsJc93s3UKv2MOY4Ng06atrPjOlTMnb7Q1b/Y5K7dl2xIcL+py6PARgvfyZ59+zPgAL/he3713l5p83ojatmnFqmOMiSePn1jwwbMD6yU29L7/fhevjUbrEojhJd8u5/qBzMd4h30XNv1y5Hjdapi7Yo03nYTqAIWAQkAhkEYQUIRsGulI1QyFgEJAIaAQUAgoBBQCCgGFgDMIQC09esz4JCXzcua+6hyFgEJAIaAQUAgoBBQCLyoCipB9UXtetTtFEICKAQqWVavX0rFjx2l4VLhDqpPkrCR24pE4afeefRzaNGbUcPaHSkqBuuDAwcM0b95CDp9q3OjTpFwuTZwrlENr1qxj1QP8t5KKc5oARjWCEKb445Gf6NtopQt0AAAgAElEQVSlK6hA/vwc2pxaC8gcrHVLl62g4ydOccimIwq71NpuVW+FQFpBAGpPePiGhgQyKauKQkAhoBBQCCgEFAIKAYVA8iKgCNnkxVdd/QVBAGTEzFlzaVrCLPL386HGjT6hx4+fcFgTwqgQUuZIUoOUgA0hjEhCgBBKZEWWk5KY3R/hSr5+QfRatmw0bFgIh1UhwUJQ8FC6cOEin65NJnDo0I+ctAahX8IL0ew+aeF3kcwBbXEU59TSfr3xkFrq/rzqeenSrxQSFkE//vgThwhqk5OkJkwRXj10WBT7ybnjWve8+ljdVyGQmhBYu24DHTt2gj057fHwTU1tU3VVCCgEFAIKAYWAQkAh4I4IKELWHXtF1SnVIQBCok/fgXT4xyOJkkKIJAHuRsgCZBj0I9lLupfSOUTIiiQYMPdPmDaBKpR/j/vs3r37lmQlWkI2Ln4SZ82F8mZi/NgXRiUKlTS865AhN9t/sjmEc2qZCEbjIbXU/3nVExs5ItmHlpBNjZiKhCHuuNY9rz5W91UIuCsCWH92795LDx4+pMqVKrL/pUhe5K51VvVSCCgEFAIKAYWAQkAhkJYQUIRsWupN1ZbnisCpn0/Tzp0/UMOGDTjbtCiwA+jk2cPlClkQvWu+W0dhIYGUKVMmp9p+/vxFJmRRHFHIIrEDkpy88srLnGhDqGkePnzIqr/vvlufSCF769ZtWr1mLSe7eL9WDavELciMO2p0LGdnzv7aa061xZ1PchbnlGiTIAVLlSpByEztTDEaD85cy9lzXDEfnL13Us4TCmotIesOmOq1y9ZcTa61TluP1NrXSRkn6lyFgKsRQEK1bj28yCOrB31Q531CEqVA/0FOv0+4un7qegoBhYBCQCGgEFAIKATSOgKKkE3rPaza99wRSA6SAhlMh48YTffu33suhKwRqLYIWaNz4LE6fcZs2rJlO8XFjVaEbAqPWPgG9vX2oQ4d2jtNyKZwlRPdzlXz4Xm0w4iQfR51Mbun2VxNjrVOW6fU3Ndm+KrfFQIpiQA830dEj+Ys8B/UrsXZ1vPkeSMlq6DupRBQCCgEFAIKAYWAQuCFRkARsi9096vGpwQCriYpEAK/fMVqCh82nBo2rJ+qCVkQPLt27+Vw/sKFCilCNiUGpHSPu/fuUURENCuXtRYTKVwVp2/nyvngdCWScGJqIWTtmauuXuu0sKb2vk7CMFGnKgQUAgoBhYBCQCGgEFAIKAQUAmkMAUXIprEOtac5+Kjds3c/JSTMpEOHj1D69Onos08/pq5dOlH+/G/yJRDGfOrUaU7UtHvPPvr7779pdEwUnT59luYtWES7du2mp0+fUZXKFWnQoP5UrGiRRLfGffbvP0gLFi6m/QcOcrIXZJdv0bwJNW3a2EoJaU+dxA1gDZCQMIt+Pn2G0qdLR1k9snL9mzZpRJkzZzaEACHAixYvpbVrN9Cjx4/owYOHVKliBWrXtiWVKlXSKoQe5MOpUz/T/IWL6eDBwxzC999nz6hOndrUqmUzypcvr+U+yJQOXM6cOcvtfLtsGWrXrrXld0dICtx3374DNGPmHPr99z/oyT//0Jv58lKzZp9Tvbof0LVrv3PiLHjV6pUZCZOoUqUKBDzPnDlHCxctYY849F/598pR504dqHz5cpa2yqH08fFj6K8//6LZc+YzSYpSu3ZN6tHN04IP6nf9zz/52keOHKVz58/TwAF9OVkVip5CFnW5evUaod+QwOjOnTs0yKcfj58hoeG0Y8cPnNRIW2BrcP7CRWrdsjm1a9eKrly9RmvWrKNuXTvxobBGQH0D/H3p1q1b9OeffzFBrVcwng8fPkLfLPqWDhw8xIdUrVqZx3zRIm+5bMyLuYOwbiQx+/vvu/T669npzTfzMYFu5tV78+ZNnpPAaeu2HdS9W2eqUb0aLfl2OcFTFImecubMwf3YpnULypAhA9d9+ow5tGnTFgLBiqRqYhwILDBGgc8Pu/YQ7oF2b9iwmaJGxPDftUV4gGb7z3/o+vU/+f5Xr10jr17dadbsebR4yVIqW7YMhQ4J4PlnNB7EdS9f/o0Sps+iDRs38zpQocJ71L2bJ1WrWpnSpUvHh509e44Tyuzdd4Dn9qiRkTyeMAe3bNnG55UpU4p8ffrz+S+99BIhMZY988FoUTBbo7Zt20Gx4yeyLUcXz4706NFjmr9gEXXq9BWvXyBTd+7cRUEBvpQ9+2u8Vrb/39yHknPL1u20bNlKOnjoMJ+L+rdr04o++qiBZa3SErK25hj6F/MO/23fsZOtPzw7d+QNmuUrVtGJE6foP/95lZo3a0Ldu3uSR9asVk3HmrLwmyW0a/ceevzoMWP6xhu5uV7Zs2fnY6tXr2LxhBYnwyPb1lwVZL681o2PHcVzXjxnsmTJbFgve9arpPa14YNB/aAQUAgoBBQCCgGFgEJAIaAQUAgoBJ4DAoqQfQ6gP89bgpiaOm0Gf8CHhQZR5UoVmOQLDA5j4mXsmGgmV3Hc0aPH+Vj49eXOlYvy5svDJOGHDeox4bd+wyYmcypWLE8x0ZFMFImCUDgQGVu37iB/fx+qXq0qE0GTJk+jb5euoBrVq1L0iAjKlu0/fC976oRr//TTMerZ25v6efemFs2bMikDgs3PbwiNGB7OZKReEWGuIH2iRwzjsDyQG6NHj08U9o/6zJm7gOInTOFswyCQQXyBdB3g48ftQGjfxx99yPe/ePEXmjVnPq1atYZJF60XpCOELEiysPBIGhEVTjVrVieQM/CJnTptJo0dHU1FihTm5i1bvpKGhAyjTz/9KJFCVmAPrLz79qLixYtx9vOIqGg+d9yYkRacBCF7+85tKlasKJN5SLp1//4D/v8oIHhGxwxnAhPE3qrVa+nbb5czWQ8iVvae1SNkkejrm2+W0LfLVjCBpk34Y4QPyLtZs+bxfVBwXosWTalxo0/436jHggWLmPTBeAIBJZKLyWPgxo2bFDo0kp7+8w959e5OOXPlZI/bsePimSgdPy6G3nqrcJLHvBifcRMm0ycff8gkHshGkKBRUTF05erVRHhpxyrG1uo163iegCwrV+4dJrNLlSxBZcqUpp9+Omohy2VFKwhZEHKizwQhi/EYO34CE4X4DcS3PD5tWUxoSThsvryULh2Twpj3uBbG1+uvv244HtA+JHoKCAplohIJY1CmTJ3OJHJIsD81adKI59HPP5+hhd8sZvI3a9YsvAlw7tx5avhhffJ41YM2bdrK40c75szmg9F6a88a9eUX7WjuvAUWzOF/3KJZE2rTpiXXcfOWbTR//je0b/9BHp8dO37B9RVj7s/rf9Jg3wFMeP722xWKHB7DGyStWjYnv8EDeF3RErK25hjWrB3bv6dxsRN4PGFc3H/wgNfeShXL06VLl2nT5q3cNyDze/boavF3RgK/fv19GQ6xzv9y6VcK/t8Gz0cNG/A80CNkBYZma5n4HX309jtlCB6V2EjCmMEmD+oltx3XdWS9cravn+czV91bIaAQUAgoBBQCCgGFgEJAIaAQUAjoIaAI2RdsXIDwG+wfTEOC/az8IkG69vbqT/XqfUAR4SHk4eHByIis2RkzZmBFGwgVoUI9efIUefUZSH9cv07TpsQzYYcCQnPS5ASav+AbC5EnYBZ+lRkzZaTYcTFM9NpbJ9wXGcm3bdtpRQLifqPHjKe6dWobErJQLPbo2ZeVuf29vSy9DpJ1wcJFTJqIxFgrV31HIaHDGB9BmogTgJN3v0EEtZdMbII4RR1mzprrNCEL4tI/MIRVn7KXKggL+MV+3fFLU0JWeDyCbIyPG0O1369p6RO9bO6CkAW5g+v36tmV+xfXASEPHEDklC5VkvtL+Mvhb0gGplV82iL4jDKw2yJ5MF569u7HhA76SBB6oj/mzltIUDGOihnO5L62CCJ+85atNGliLLcDRWC9dev2RKH6zox5MVdAPA4NC6aaNapZVWXtug3kOzjIlJDFSUisArJ93fqNrASFmrhsmdJMWmKsx4waR2g3NgRAyor5CBKwl1c/JsG0Clmj8Wnm+YvzsDkxMmYsvfzyyxQc5MdK9I2bttCKlWtYHQ2FsdF4EPO9RMniVhsHf/xxndcb1Dlu/CgqXboU4yWuA8IXSnSsOTlyvM6/YeMIXreYyyFDAqhli6YWjG1tUOgt8Y6sURkzZKSBPn6s3AWp7Duov4XkxLWxJmBuTYwf+7/NjPsUERlNR346ZiE+RR3EhlKVypUoYlgIZcmSJREhK441wlTuSxDE/oMHUo0a1Zj8x2+ISIgaHkNly5amCXFjWaEt97N2Homx2aB+XUudjB6L9hKyeF4M8ulPzZo2ZtJZrpdMqDu6XqFejvb1C/aIV81VCCgEFAIKAYWAQkAhoBBQCCgEUgkCipBNJR3limpC8QZiASHn+FCHOlAUWSk5ZXIcq71QbH2Ay8SRrNYDyQmyDgrPoEBfS1i1uBfIMBQozBypU4nixThMHepGqHvxsQ+SCuXQ4R/5f/UUknI7ELYfExPJRDAK6rJx42b68MP6VvUB+SITmnLdQZqCyNMSGEZekGYkhrj2zVu3yMtrANsAgGCUST0o8UB8FS5ciA83IiWgiBwaHkkglSMjQqlxo08tfaxXP9myQFa6ipMEgQS1JpTFn3zckH8yOs8WwWeEgy18BNkOG4WqVSpZEa8gqgODwngjoG2blrpTBOOrT9+BdPTYcUqYNsEyPpypJ25gNOZBIPr4BnD4d1hIYKIs1Ubkml6lzUhSI2JbjB8oirWELO6j1/9m95LHmhZ/ue564wFkG5Td4+Mm0qiYKFaOiiLft2+fnmyhYGtc4Tdbmx6OknSOrFG4N8L8QbLCckUQr/i7GJ/4/1DTp0+fnr7/YTePOahTu3b5OpEVyt27d+mVV16xjBGjdcPW3LTlO6s31qDOBVmPa2rHhjgedULb0EajYraW2fodmyrYXAFJLyu4HVmvbK19hpVWPygEXIQA1v/FS5bRipWrOWIGayKiZcRz2ZnbYC3E82nmzLn09ttleN1QRSGgh4Cws9m4cQutX7+JwocG21yvk4oiIuFgN4ToJmz0jhoZpbvxndT7qPPdHwG8bx84eJjmzVtIjRp9YvVt4f61VzVUCCgEFALujYAiZN27f1xaOxA13bp7cdhokbfeYsWbKMJ7Ev+WiTxbH9hGZA7Ue8jcq1Wx6TXG0TrBWxVKVCiwunh+TS1bNLOySjAC7MqVq9THeyB/REF12LtXd6pY4T0rpRvOBbHr2aUXXxMEpZ43LuwVYMeA0H6ZwEgqIYtQZSjtQP7g/j26d6HPPv3IolaW22aLgEJY961bt6lUqRJWZLgzhCwUpsMiopkAltWBKUXIos3wU+3Rqy/bQcCXslbN6gwFlJJhQyNp5IgI7gujDxj4mz599pRKlihu8St1lpA1Og/2CgN9/HVVvKiXGfEt192MJDWak8lNyOrZY4h667UPvsUDBwVwiD5C4WU/U6xB5y9c4D79vPGnNCQ4gOe0GU5Gc8xRQtaRNQptlJXagQG+lg0AKH37DxjMKub33nuXCVqhRJejBmwt5K4mZPUwlMlQbb3E8ZkyZ0y0Uaetd1IIWaPx6ch6hfo42tcufYim8YvB9xoRNLCAgZIaCm5V/kUAG9lBQWHss4+NTryHwMsdUSXOkqh4/wkNi9S1k3kRcU8N4w9rPCKhpiXMIn8/H7ZQEsKA5O4z2PzMmTufLYP0rHtceX/5PQTX1VpNufJe6lrujQDWKXj1C0ssbQLY1DBv3RthVTuFgELgRUdAEbIv0AgQpJEtYsWRD3A94gikYmTUSPaBtCdru6N1Eh9FIukUSGVt4ikjYg6eo1BjgQRCQfj9V1+249BoEfYtPvZtveyKOuMastosqYQsrnfu/AXy8fHn0G0UkFTahGv2khJCTbHrhz2cEArJorQeomYEGO4lyCt53KQkISuUsPDGRJh6gP8g3kyA+vL27dsWZaLZVBbJxaA2hi8vEiChaMepo5sQsnLTaMzbg7Oof1ohZIUq8+GDR1YWI7b6yQwnVxCyjq5RqK+s1K5evSonHHv11VcJ4f6wXBH2AzIJradS1mt7ShCy8hzq4wVF8v8rdzHeu3b3YpJJL6JBrnNyELLi+vasV/aufWZrgfpdH4G4+Ek0ecr0RJuNLzpeYv7Di3tC3Bh+d4DND3ytGzSoa0lq6QxOtpT/zlwvNZ+TGsafiLoBGS9vJqYU7sJ+K1PGTHY/V52tG8Y9cj4gIakiZJ1FMW2cZ8vmKzXM27TRC6oVCgGFQFpFQBGyabVnddolyEat96QtCBwlp4xCkY3u4UydoNoEOQeFwpkzZ/nSSDw1JNifkJjGVkH4FRSuIOQEMVu/Xh0KCQngrOmiPvBdlD1H9UgJkIJyGLwrCFncR4RFwrsTvpkoIIhhGYAkT2akBD7w9u07wCpeFCQaqlqlMk2fOZumT59t5XFrRoDJ9xJkKEKbU5KQRR2Ez6UIGffwyEoDfPzJu08vVibaKvioAIkeFz+ZChcqyD60JUuWoBEjR7P9RVIJWXvGvD04izakFUJWtPnZf58Zqs21/WaGkysIWXv6S288CaU2fps0IZYV6LBQqfPB+xYrD1kFqrVpMBqjKUHI4t6wukBSwuzZs7O3d4kSxTixYURENIdMi0Rfzj4PcJ6t54WRQtaR9cps7XuBHufJ0lREVqxes5bgTfx+rRoppvxLlsa48KJCIQ9fZj1LGntuBSJt1OhYGhkdwe8acrFlQWLPtdPKMall/CGR6M6dP1DDhg2oUMECKQq/2TPS1ZUx24Rz9f2S83oiggXPbuSIUMV+BGy9l6aWeWt/a9WRCgGFgEIgZRFQhGzK4v1c7yZerJCZG/6ouXP/66Pq7Ae43gNaVns4kiTGkTqJ+kLxeOzYCRo1JpYQMmPL41LbRvg4IvnN5CkJTMwKf1RhWQAlqRGhInB0tWWBto54efxh1x62f0BYL14ghYLNKGwX+K9YsZrCwqOoY4cvOJwSSXVQnLEswHlCISsnA0ppQhaJ45DQCT5mCBlH2CgwCA8LthlWK5I3TZo8jRPZtWjelG0LXGlZICsujca8Ix9RaYWQlQk4PT9mvXXHDCdXELKOrlGinrLKtMNX7anRZx8zwRIZGWbxpJY9hnGM8JW1tcamFCGLOoCU9fULokePHlHePHm4WvXr16V2bVtZkqc5+zzAeY4Sso6uV7iHsiwwe2qr312NgEh66kh0kVwHkbxuy5btVgk7xTGKkHV1j6Xd65k9I13d8rREyIokox06tFeErIMDxey91MHLqcMVAgoBhYBCQEJAEbIv0HAQmc2xu28UWg1yCQUqSLMPbKMHNELCfQb96wmpTU4l4L569Rpn/0b4F7Kt21On+/cfUOz4CeTp2dEqRFBkX8e19BJT4Z4IK/7rr7+oXbvWlh6XM3937tyB+nt7cX18BwcSLBFkAlQeJoKg1P6eVIUsSNe587+hvl49rHxjT548RV59BnKYZFzcaCslr/YD8ebNm9TH24c9L7UKX2cIWeEh+8MPuxlbqOpQUpqQlRNEvfN2WVZE16lT2zCZl+gvUU8cL29CuJKQxb3EmECiOr0x78hHlNmLrz0esnoEaFKTejnqISv7qRqdi00VkIPCMsQMJ1cQsugvR9aojBkzWqa/rNRGksG8efMkIl2FzzVU7fFxo6lYsaJWTxmMZdg54FwkAUspQhYqFtjJQFEOAtYZ30Ozj3NHCVlH1ysAqQjZF+ilxQ2aimcgNl7mL1hEzhCymO94n8B7ReFChRQh6wZ9mpqrYPaMdHXbzNZ8V98vua4nokEQAWCPnVpy1SO1XtfsvTS1tkvVWyGgEFAIuAMCipB1h15IoToIlcbYcfGcNCpyWChVq1bF8mEO39LQsAhq37Y1f3g4S8jKpCZCzJEkDP5TKCBgtm3bSTNmzeH7Q+k4fcZssqdO1WtUJS+vAdTFsyPVrfuBBTWhSrt48RdD5S8+4jdv3kZRkWHs/SiKyFgvqz9FaC88uuLGj6LSpUtZjhdtO3v2fKLfkkrI4kV70OAACgsNorfLlrHc88aNm5whPXfu3BQVEUYg/QQpARzE33CCeFl/+OihFSEL0to/MIQVbIJ8lo+HAlVOmCVu/tNPx6hnb2/q3KkD/ydInOQgZM1U0kjI1rOXN6Gu2mz3RlPISBWOayF8G8mOkmpZIOMIX0HtmMcHPTJzDx8xyq5EHGYvvkYfSLJ/KWwZfAZ6M+GHObdr1x6KGjGKldZy/8v3kueAjKc9BJjReBDjB5sp3bp2Is/OHS2KbXwgwVbj0cOHFODv65KkXtr5YDQuHFmj5IRxslIb8xDWBVrLDKHCwXpa/r1yvOa8+WY+rgrGwrLlq2j7ju953mbL9p8UIWTRz8Mio1k9b6+3rR52ZlEWjhKyjq5XqJPR2offML6DQ8Lp+PET1LdPL/qifZtEiRtT6HHr8G3QR0eOHKXx8ZNoQL8+9ODhQyYCL126lKgtsN5JmD6LrVju3PmbE1V27+ZJ1apWtiQuRAWwKfL9D7vpm0Xf0vU/rhOeJdley8abe6VLlaB06dLz5lbTJo3pzp07vDEKaw78fySq8/DwIJDme/cdIMzlvfv209cdv6SKFcvT1KkzLPfHmtfHqwd92KAeR60g8gQkZPr06ahBg3q8aZE7V+KInL/+usGRKt8uXc6JiooXL8bPd0QaiMgOtAObNosWL6W1azfQo8eP6MGDh1SpYgVq17YllSpV0qHNBbwHnTr1M81fuJgOHjxMmTJlov8+e8YbfPCTz5cvr6Xv1q3fyP6ZwFhb7CFnsc4MCQ2nHTt+YP92bRHPHvndoUc3T35eoL14PgHb3r26sR0Toju0xV4MzQYkxgrGFRJW5cjxOjVv3oRiYsbR1m07qF69DyjQ35c30VFScvzJ9cZ9MV5Qp6xZsvAcqVy5In3RrjUVLVrEMg7wbMFcwn/bd+xk+w08e5avWE3LV6xi/3iM++bNmlD37p5WCSdt4QTBAt4dYJW1/8BBfk8Tm/yYJ/Dpx/xB/bp360w1qlfjfArw8Edf4r0b71FtWrewGt/inuhLHL9h4ya+D0QNtd+vxTZLeM6g//WetVj3sNl26/Zt3oyvVauGlbUGxjyiws6du0DfrV1Pbdu0oiJFCidqKubZ0aPHOVnd48dP2Ev65ZfT02C/YF0PWbxb7Nm7nxISZnLbMd/1ch6YjT3xu7AjmzV7nqWP2rZpSe3btbFEcGD9x3sD1giseRCa/HjkJ046i6gcb+9BvAmK6DC8E8H3OWeOHBQ1IobXGG0R3rjZ/vMfun79T8b/6rVr5NWrO6Eei5cspbJlyzCehQsX4tPtmXPusG7ai7s9407vvVTkZdB7bth7b3WcQkAhoBBQCBApQvYFGwUIu42IjKaVq77jluNDrlLF8nTq1Gnat/8gDRzQlz9KQOSgCMJSjyzDy45/QAiTC1oyR05OBa9VZG0uVrwo7dmzj1+ghkcOpapVK/M97K0TjkPW9itXrrIPG+qEgg+/gMAQ/lDEf3rKL5GIC6RQt66dCao3sWN+9uw59k8UpAleXvEhNixiBBUtUoTCw4ewTxiI3wn/x953QFdVfF8fUYoIgggoSEe6hd4FAUFAkCIgoCAQegIhJIQUIAmkkYSQhIQeqkhv0qWj9C69KyqgVJUW2u9b+/jN+8+7ue/d9156MrOWa0neLTP7nJl7755z9pkyg1asXE2BY8fwB5y4lxwNiD7gA1T8JtIdoT83OTbK9FGjdT1RBKlAgQIUNM6PPwzxwoOPiLDwSBo3dgx/8KKJawJbvHhCE/X779fxR9T8+d/xRzheNLt27URXr/5O27bvoBLFi7P2Lv7epEkj1qN9p2hRGuLqzi//II/EWIEBXsz9xwZT80+amBFpuL8oLIGPZkTOvlu2DPdLFv73G+PDRbhEs4SDuBbIArxUN2rUkLZt28EfWtA7ll/WQ8dH8guyreng8BUxvkYfNaA2bVrxR9qp02e4MBgIJJB4+LDCRyfG4YjPAy+5aJzweXxMY9z4GL937x5vBsh46S0/ctq7Hkm6fftOGjpsBPu/HPUrb7iIuQ1bHzh4iPLmyUM5cuZk3bvOnTqSi/MAyps3D3/ghYVP5Ogv8eGPvoJAGOU7kglDEf3buFHDRBsaov+W/EFOScd1QQTBh/HhhznWoH49LtKWP38+vhRITJDu+DDTRnhjjoHUXrR4GfuJ5wg30zplaT6ID1k9nO1Zo8T5MsbWJFngQ14+Y/gDEB/VkAV4s0AB9oXsr7xCEREhVLZMaSbMBP7adcMapqjwDuJEiwP6efLUac46QBMYio94bBhgHsD+bxf5T7IALdtL2Qi6zGLd18NLnveW5qrwTb21TmwsQXZk5vQ4Xv9BEozw9LV5vapVs4bFtQ+2/u3338nH15+7b4kwtzS2tPw7MjhkwgDrJtZwfAQjshnrUlzcRN7QgW/5jPJn22PMaNNnzCJUYPcb7U3t2rXhZ48s1zJwQF8aOMCJ/4YiPfA5PF+gn16oUEFeZ9esWU/LV65mUlsu4ANiYe26jQTZFxCTDRvUo1+v/kb16tbm5+jmLdtY6xyEK4jaw0eO/jfHnzyhNWvWsSSQ3lwR869W7ZrkPKg/+x82K/B+0tepF/cX/oi1AOs+ntOQFsIagmd3ZOQkevDwgV2arhg/tNnjJk/nZ/QXHdsxMSY26DBWrHvAQ36PsGVTypr/GEUZCkK2Zs3q/MxHgw0gWQTyD8+T8SHjqEWLZma3sRVDI9+GzVFFHUQcGmz88NEjftcSOvbRE8P5GZna/of+yO9kIFHxzoOsCrHRDBLUdehgLtIKn4F/7Nr5E0XHTObia3hWYjwgRPG+i3civAvhmQTidNDAfoZrH/qBTf+5878z+bW8uamdJ3i/QiYY7l25ciX6+ecT/K6KphehCdktvE83bFiP+vXtzVrfe8U05OEAACAASURBVPbuo8DA8XTn7l2T/S0Rspg3WPsxR+XNgp9PnKTQ0AlMMuJ5pFewFvhu376L5s5fwO96DerX/f/P6C00ITKar6kt6oW5hHoMeD9FEEGtmtXZHr6jA5jYtEWTXPZLvN9DnuvChUsU4O/LBPu58xf4+YA1CnO/UMGCBFmxadP+2/BBA779+vWmFs2b8fsnSNQF3y0ibAJj3WnZsjmvc9Y2urUbJ7Vr1aCXsmVjEh2YwU+wXvTu1cNUeNdo3UrrddNozovfbfU7PfyA9+LFy3SfG7beXx2nEFAIKAQUAoqQzZI+IHahQcLg4zh37lepadOPqXvXzqZoE7yggPzAy+zTJ0/5BRcELKJS8MGCD5SfftrDLz14Wfnt9z8IH+FjRnlxQRA0sesqogNAeLb5rJWuXqEtfRJVuDdv3saEnYhaKVS4EH+YaqODZOMisgG76GvWbKBz58+bfvqoYQOL+okiGgPRhaLVr1+Xj0dkr2j4mF6ydDk9TkhgLECsFipUiCMUV61awy+p+DteqtG6dP6C+vTukcj38CGGe6LgGF42gcmL5y94Vx7Hy5FAeHmdMnUmLVy0hJ4/f0HVq31IPXp0Z+L71u3bFBUVxyRs0aJF+UUVfX7w4AF5eY+h8xcuUNMmH9OwYc78co774iV40ZJlHDGElue116hatQ+pQ/u2ZpEn8Ivg0HAm1RMeJ5j8onWrT/mjAzjAX2SfwMf1ggWL6J9//+XftDjgxR6+KD74K1euSN2+7EyffvqJKZVdgIUPLzf3kTRxwnjDYl7iHETDRMfEcQQHokIQwYFNB3yEe44cRfcf3Kd2n7fhqJEpU2c47PMi8ip+1jzau++/jwXIK3Tt2plKlypJQSHhdPDgYXrrrcL8gYAIPpB1cmNfWraCHj54SCiGJXwJUVMoRAG95Lt37ln0JxCdCxYspvkLFjKRgzkJ4gYfJohMB4kHfPGx91nrT9m38JGJzQdEwSFqCP6CyEIhEQK/hh8Ku6EwGkhUzHNr/iDGp8UF14W/du7ckZo2acyECEgbVOrFByX8Cve8efMmVa5UkTWDsWGkh4u/nw9/KFqbD3KknXbS2bNGiXNFgR9ErbVq2cLiM0SsH4hIwkcd5D7gZ/A9kAn4UEYEGuysXTdWf79Wd45h3k6ZOp3xgU3wkQ2SHxGOIJf01mzMTWxCYd6iiJ2lBl/8sksnGjSon8WIMUtztXKVSjRp0hTTHMfzAusX/Bz3xoc7CDWs2cK2tWvXpDGjvJlUs2e9smbr+/cfUOTEGDp0+CjPnaFDBjG5kREanhODXdyYgAMxhwhq+C7Gg3kKMgAEGbS0y1coZ0ZECjkikN4iqwMkYL8BLv+RuZJmPOasu4cXHT5yLFFWhNiM0pIv8se4NupbSOogehzzAZtIiLAUJBoIcqwr8gaLiFAHaRsRFsxEGZrY0MPGUXRUOG8eiI2J9u3bsqyQaFi/8fzD/RDlakvDRrSffyDLEXmNHG4WpYjNEtdhI/h9COQjbCBaahGysBXIrfffr8KEMDYsQHBBe1YbkWsPhrZgI294wV5h44MIxBSiq7GJ6enpRo8fPU4T/4Mvu7qN4I1T9AsbhaIJ/8PzCdh93rY1/yRrheNZ5T3SnfD+hk1IWa7KaKNci518XZmQxXHyZiqCHRBlXqVyJdMGScSEaN7g1BbWxUbkMDdP+vCD9/h5lzt3btMYRAYZ/o5oUWuSBYjuDBgbrCutITY7sfkmS3uJTdPpM2dTTFS4mcSOLBWlXRPwrjLSezRr88sFssTmKMh7BBYgyt6oiY1OPCcw90SwBs4TG8Jy1g+eAf4BwVzsFe+8sk/gOYMN6/59e5s2p3Ado8wj9AGbNeERUbwBMnqUF7Vv14Y3nFZ/v46DVRBpC+kRW9Yt7T1Te900why/2+N31vCz9NywpQ/qGIWAQkAhoBBQhKzyAYWAQiADIYCoMVuKeWWgIamuZjAEQAQhYl0u5pURhgBSePSYsZxiWrr0f+mqV678kiiVepirs5k8SUYYm7aPgqCs36CuGYmXnsciF8ETRSbl/srkiLbgpPyxLEhokBtI7dUSeTKhhOhAF+eBpttYiuSUr68loeSsCG3kn6xbL0tlCC1mPcJcRIsiShgbPyADezsN5AyOiIhgk/QB7rt581Zq3rwZR0MbNUFEY+NJT2NbHoc2oje1CFktthgTNrRBamsJMXswFDUBjDAS2Ovp56eV/wkde9hAL2NEzjIAuRoTHWHyEWvF0iwRlEYY4XdL1zUi/fSIK/QfGQ+Q7dCTwMHv2GgSGQzWCFlrfmrpPPF3rBOYj9oMM70+i7l089YtzvoS2WXARlzv73/+punTYk1yZdZwFZuciNqfEB5sJism1iRspsv3EmQiolhFBgBIeWyyI3BERNiL+xrZBscJ/CwVCLZ3zqXlumk05+31O0frLtgyn9QxCgGFgEIgqyOgJAuyugeo8SsEMggC4sOsXr3aViMTM8hwVDczIAKClEDX+/XtZZd2ZVoOF5HHo0ePpXr16nB65xv585t1B5HVSGVHdBDSoqGXZ2vUYVqOy9K9BREoUlnTYx+1fZIJWT2dX1kjGoQ6shhEQ4T15StXONIcEYJjRvvQjJmzaNr0WYmi8WRCSUuIOkLIWvtQ1xsTslWgd4loPhA5Bd74T5cUDdHiIGcQSQ0CFrrmyOwQsjOIOnQePIBqVK9qU4q5jDFSnZ36DuZoXEuyMYLEhnbmlLgolnGRiRpbdGP1fM1WyQI9QlbvXHsxlCNKrc0FawRmWvkfCLdBzsPYL4TUiXYMQpIKkY3xMydT9WpV+RBr40lKcSxHCVk9W4q16uVXXrYqaSXGnNyErPB5vU0K3FOvz8ju6D/AhTfzypQuzRGloiE7Aht9aKgf0bbNfxHL1pqwHyKzMfcQxSsaSFZkO2hti99FvQdk3UBSANlQ2bK9ZBZlLK5jDyGrN88dmXPWCNmUXjeN5ry9fqcIWSMvVr8rBBQCCgHHEVCErOPYqTMVAgqBVEQAH2RIyfbz89EtEJOKXVG3yqIICK0550EDWIIgIzSkd/qOCmB5A2sa1kaRUhlhrOij0Pq+c+eO7od5eh2HESErNMYfP0owSzm2NB5kEwwZ6s6kJ8hFUZxOfFjv3Pljooi81CBkZWLPlgJzWn1ujBc6stALFfIftthURL/paWiK8wUxhH/LfUvLCFk9m9iLoS344BhrBGZa+Z8Yv9Ym8pgEQYgoZzlKOyMQsqLvqFcQGxuZaLNMa7vkJGRliQVLc1HP/8Q8cXSDQjsmQQrrbUhY812tRj1kRoTWrPa8pBKyjsy55CRkHbm/Nezs9TtHCFmxbmIDEZr5KLZ27do1+v2Pa+Q32ke3sJyta5U6TiGgEFAIZCYEFCGbmaypxqIQyGQIoGgJdG1RWGzDxs2cupeRIhMzmTmy5HD+/PMv2rZ9JzVu3JAuXrzM+tVIpbamTZuegBIfcpcuXjbpi2r7JzQV4+PnWjwmPY3JUl9Q2Gr37j30edvPuJgLik5llGZEyAoiBlGkRoUBMWa5WCakCaDlizRW6JNDBxGVy7VpvalByMrjtBTxqGczaDKDuIHGOiKB0aBRjA06bcS33vmCHChQ4I1EBQPF8WL82mi89EbIOoqh0VywhcBMbf+TCVlLUZxy0UI5KtOW8QATWVPVCCP8npwRspZS8i31IzkJWdmPtDIo2jkhS2aI+aDVwrUFO71jBJ7awpa2XA+p9yjeNnvOfI5ot1RMLKmErCNzLjkJWUfubw0/e/3OEUJWEO3afmgzEGyxszpGIaAQUAhkZgQUIZuZravGphDIwAjIFdhRlOzCxUtcNE7oX2bgoamuZxAEkJKJqGwUtkFBQmjmocCaXPAnIwwFqZ1ePmO4WEw/p15MLufPn58raSO9dMHCJbR3734KHDuG6tatnWGkGDIC9rb20YiQlX+3RExp74UIOBTs27ptBxeSQzG/QgXfpG+++Vq3CGZqELLyh72eJqgRXnguLFy0lKZNj2diVk9vV+8aQrIAc9qIfErvkgVJxdASxtYIzLTyP1mywFKRPkFSorBcRpMsEFq20PiGREfDBvWsToHkJGTlqMuePbpz2v/LL79sdn+9NUH8rWKF8mYFA43mrqXfBcHbpEljLmZoiya0uBbw8/Yew4W28CyzVEwsqYSsI3MuOQlZR+5vzR72+p0jhKyj/qDOUwgoBBQCWQ0BRchmNYur8SoEMggCcqoqiIRxAaO5+q626EQGGY7qZgZFQJCZ0DD29HCjtm1bc6XujNZAqKxatYa2bNlO586fZzILepqVKlVkndGmTRrZVBE7o407o/TXiJCVixdZShV+8eIFk+wgX7F+7tixi2bP+ZZJS6T5G7XUIGTRB1E5vUaNahQRFsx+KDf0HQQAdIw3b95Gt2/fpm7dupgOERHdIaERZGuaM+RGEBmMCGG9olVyv7S/p7cIWXsxtPWZaY2QTSv/w7obOj6Sli5bQZaKLe36cTc5u7gl+j0jRMjKG8+tWrYgfz8f3jiTG+b0nTt3qUiRt01Fs/C7NrLXGrGpR+TKNoWUR1xsJKeVy82a7u3Zc+fNJCLk86C5imZUXArHnDl7jgYOGsprV/TEcH7P0zY8r1555WUzwhik4nB3L+rTqwdvJA519fjvWgP6Jqmol6X11Z51C3MuOQnZ5J7z9vqdImSNnp7qd4WAQkAh4DgCipB1HDt1pkJAIaAQUAgoBBQCCoEkI2BEyOIGP/98kgY5uxKK2PTv15uc+nxjks5AMZ2YSVMo4fFj8vH2pBMnTpKr2whq2LC+zUXaUouQhR44yBMQKu3btyVEyooiZSDgvl2wmPbvP0ChIWNpx84faevWHRQSHGBWfV1Uf7cnylYUAcqVM1ciaQ5B2EKWJHbSBN6oEC25CFlLEYXWiENLNrEHQ2xo2tKs9SMt/Q9+MszNk4s7RUeFU6OPGpiGIwhb2Ej7W0YgZDGQH37YSiO9R3ORrN69epDz4P4muZXbt+9Q5MQYKlOmNPXp3ZOuXPmVBg125fFrCVmh7Vq4UCEzH8Y1EFG+dNlK1t+Xz8OcwDoB/V0U0sM8g+40GiLssaaAiJQlC7AhMmv2PIqKjuPNlOBAf7PMCtjLPyCIunftQiA3jZpMur9btgyNDw00abTjXpCtGhcUSn5jfEwF25Ct4jlyFNWsUd1EvspFvvxGe1O7dm1MG/i2RJgazXN751xyE7L23t8Id3v8DmS5X0AQrV+/KREJb1S00Kgf6neFgEJAIZDVEVCEbFb3ADV+hYBCQCGgEFAIKATSFAFR9RpRZzFR4YT0XW3TFrFB1GvzT5pyZNnGTZupQf16rG+cP38+k84lKpcPHTKYU3nlaug5sudIlBosIg2rVKlkVgAOZI23rx9t376TtDqP8m8gTDp90d7UbXlMWr1YQZ7888+/hD4iShuav5u3bKMib79tIoYEyQQCGjq4OAbkc1BQGF28eIk1IwWBZGRA4AecIOOAIkrjxo2hkiWKmwrBrVi5mmU7Pv64kYnIwTnzv11I4RFR3EcUjUIEsj1NRAAiyrF7ty7UqFFD1qKuVasG2w+yKIsWL0uELe4hiGetTcRvwz28yAhDW/oqR0t2/bITeY10T5S+nlb+h/4fOXKMvH38KHuO7BQ0zo8++OA9QhTm8hWrKXLiJHIfPpSLvImUe/QVf58z91vG3HOEm9l4Tp46zVG1aFOnxFClihVsgYlknLRzQS6SpbdRgPkzdNgI0hLzuCb0NqdNn8WkrJjXd+/eo10//kSfNGvCmxaInBW+BA1zrZa0TNiJOYXNm337D9DHjT9iLXS0CeEhVKFCOc6IQFS9fO+cOXNQs2ZNKG+ePCx1gusgulbrf7JGNa5ZvXpVqlmjGp09e54OHDycyB5G4AqCFeQe1qn69epQxYrl6dDhozzP5XmJeeQ/NphePH9utlEjz1X0O2x8EF8H0aqy3aA1C9IbWO/atZtG+Y6kfPleN0XuN27UMNEGkOi/resWjk/LddMIb/xuj99ZW+ctPTds6YM6RiGgEFAIKASIFCGrvEAhoBBQCCgEFAIKAYVAGiCAVNzYuKkEgijhcQKTBL/9/gcVL/YOtWzZgvr07mHWK5AOZ8+eo/hZ82jvvv0cLVu92ofUuXNHatqksSliVo58szSscuXeJV/vEVSwUEGKiIiif/79l54+eUp37t7lU7p0/oLThDdu3Gy6BIrc5cufj1OrDx06Sjt3/cjnoNgTfitbtgxLe6z+fi2PCb9hTCBcQNqMGeXN5AcaCnXFz57H0grQ0KxcuSK1b9eW2rdrYyI9QbodO/4zrVmzgaU2RPuoYQOCtvibbxaw22q4L3Ro9+zZZzq3fv26fL1ixd4x/W39hk2sH40xoIEIRjRfgTfeIC8vd44atKWB+Phu4RKaOm0mk6cYZ7cvOzPxtGr1GnqckEAvnv+HH7CFTjXIqIjIGHpw/z49evTYzCayT9iCoVEfESm3ZNkKevjgIR96/cYNjkauUL6ciawS10ht/5PHikjPZctX0bbtO+hJwhN6/uIFVf3wA+rWtRNVrFjBRKKjgnxMzGQTrmI88K0vOrZjAvza9etsV9gUWqqtW33KGxcgJC01xmnpcr4ufBoRu4UKFeK5cOP6nyYMMRfEb8KWEybG0N079/g8eX6J8YEYPXjwMOt579mzl7tQo3o1k97z06fPaFLsFI6SxzUs9fv06bMUHRPHpCg2ZrC54NS7J9sTGxEPHj6kShXLU4nixTl6FZICuPe+/Qdp7txv6fCRo3wsIk8xH7ABMsZ/HJ0/f5H1+4Gh6DPmwpat29m3T506Q7lzv0pNm35M3bt2NrOHkf+J30FoI4oXawfuh+hb2EWelyjcuGXLNj4Fa8r771XhyFmsKbAPCHg02AgEdYf2bcl9uCvb9ZdffmUM9h84xERzi+bN6KvuX/IaGjPp//xF2KdUyRK8wVWiRHGzIdgy5+bN/y5N101bMTfyO8gzAdcFCxeb1nI8n0DQ93XqRQsWLNJ9bmifW7b2Rx2nEFAIKASyIgKKkM2KVldjVggoBBQCCgGFgEIg0yIA4mzd+o0UMDaE8uR5jaNOQUyB+JQbUoRjoiMIhaxUUwgkFwLK/5ILSXUdhYBCQCGgEFAIKAQyMwKKkM3M1lVjS3UE8BGCXft16zZy8ZzgIH9CepRqCgGFAHEkDqJL1qzdQCdPnqLQkHGmaLmk4AOS6cTJU7R33wFCyuPECaFq3iUF0Ax4rlp7/89okDCYOi2eU459vDyodu2aZoXogBWq14/xC6Sjx47T7PipVLNm9QxoddXl9IiA8r/0aBXVJ4WAQkAhoBBQCCgE0iMCipBNj1ZJwT7hI8zTaxTlz5ePAgP9qFDBgil4t6x3aVFEAiNH1Vpt0YWshojyt8xjcRSogI4iiuygiIdeJWRro0VqNlIpkY6ItF25SEhSUUIaJ4qWQMtMzbukopkxz1dr7//Z7afde2nIUHfy9fE003TVWhaYbdywOcs/pzKmx6ffXiv/S7+2UT1TCCgEFAIKAYWAQiB9IaAI2fRljxTvzZq168nH15+1y+JnTjZVLE3xG2eRGyACEB8jniN9Kd/r+bL8h67yt8zj+CDXBzkPY122Af37kIvzQIcGJwpAJCchi46gsjOqT2d7KVuWn3cOGSaDn6TW3v8zoCiE9fVXXcnD3TVRcSYceePGnzTU1YNq1Khm8ZgM7hKq+2mEgPK/NAJe3VYhoBBQCCgEFAIKgQyHgCJkM5zJktZhpJKtW7+Jsmd/hcXyRUXapF018dmioikKU3Ro/3lyXz5dXw8VaUEMoSU1QhYVdSdExlB4WBC9kT9/uh63XudSy98yHDA6HRZVbHt+3S3N0oet9QFpzgcPHaGTJ09z0Z0CBd5wCHZICvR2GpisEbLoSHLOO4cGpk5KcwSUD/xnAlRAHx8WSd+vWU+ffdaSvurWhd59tyw/71G5/ccfd9OM+DlcZAvV2/O89lqa2051IPMgoPwv89hSjUQhoBBQCCgEFAIKgZRFQBGyKYtvlr06ougQfdOzZ3dFyJYp5ZAfgACbNXsebdu2k2JjIzMkIevQwLPoSUi7H+TsStETw9OMkE2NPihCNos6eCoMWxGy/wcyIoaPHfuZFi5ayvrKqPqOzBhUSq9XtzZ93vYzKleurJm2bCqYSN0iiyCg/C+LGFoNUyGgEFAIKAQUAgqBJCGgCNkkwadO1kPg/oMHFBQURmvXbaCxAaMUIesAIQsyds/e/Sx9UKpkSUXIZvKphvRhb18/LkiVVgV2UqsPipDN5M6chsNThGwagq9urRBQCCgEFAIKAYWAQkAhoBBQCNiFgCJk7YIr4x4sKlBfuHCJjh8/QZcuXyb34UO5AA4IVPwN/+3c9SN91LA+OfX5hlatXkurVq+h06fP0uuv56WOHdrRgAFOVtMbf/hhK4WMjyBUPdc2aEZ+0ak9LVu6kh4nJNCVK7/QmNFeZoQtpA6QUnnk6DFCtJ6L8wDKlSsXXwpFhdDHSXFTafiwIfTo8WNO57969SoNHTKYun7ZiTC+n0+c5Grr//77L0VGhND58xdpwcIltGfPXnr+/AXVrlWDRoxwo3fLlkmyQdFfyAocOXKM/v33Pqdxv/NOURoXGGpRyxJV5uNnzSXorKG4EdJGB/R3orp1anG00t9//0Nj/MfRrl276dmzZ4n6KJPct2/f4Qio5StWMeblyr1LfZ2+oU+aNaEcOXKYzkU/cd85c7+lN98sQB07tqOIiGjavmMXNW3amLw83en6jRscUYWxwCdCg8fSwUOH+Rz4QM6cOeiTT5qSp4cb5ciZgxYtWkqLlyxnLcKSJUuQ8+D+9GmLT3gMKe1vto4bkglLlq6gDRt+oIQnCfTo0WOqWaM6devaiSpWrEAvvfRSInyfPHnCvvfziVO0e/ceKlK0CLm7DaE1azfwtaClWrDgm9Slc0fq0aO77nzANbZt30lLl66gO3fu0tNnzxj3Du3a0qeffkKvvvqq6b6zZs2j+Nlz2Re0rXXrTynAz5fnACKO9u0/SPHxc+jI0eP08svZ6LPWLalf395UrNg7fKqjc9moD0hr/v23P+jU6TN04MAhat++LTVu1NDUXfQNc2/RkmW0d+9+nnvVqn5IfXr3pGrVPjTD2V5CFr579Ohx9rVDh4/wPVFQDOMuW6a0qQ8yGRcXN5Fu37pN8+Z/xxsbaI0aNaCB/Z0s2h3zA3MJc+K13Ll5falVqwane5ctW4bHcPfePXJ1HcH279+/D5UoXox27PiRXvzvBbX5rBWhSBLmkLvbUHq7yFu0fPkq6tq1M0e3wye2bN1Oc+ctMK2pWLO6d/uSfcPeBoyXLV/FfoYUYfjZW28VZkyKFi3Kl4NkTLOmH5PR/Pf19jRJUNjqu1inAoPGc+Ql1g48S7SR/JDAwO8o5IZ+YK1DX86ePZ/kddqRtddejNXxCgGFgEJAIaAQUAgoBBQCCgGFgEIgpRBQhGxKIZvOrvv06VMmlEAQgLCUK5GDxNm18yeKjplM165fp4oVytPDR4+YdKhZoxpdvfo7EwkgB1HMZ9DAfla1Z0Gc+gUE0fr1mxJFyIKwnTo9nslYXE8mF2fNnk8bN/5Al69cIVRkl8koLdHb6Yv2XDwL97p3728mV2NiIuj2rTs0Y+ZsrrZeuFAhKlL0bfrzz7+o+SdNmdDa9MMWJi5RyCQiLJjH6GgDaRc7eRq1atmc9XhBRO7es49CQiIYR71q7/v3HySfUf7UvVsXQsEVtOkzZhHG7jfam9q1a2Mir4yIq0uXr5CHhzfVql2TnAf1pzx5XqOVq9ZQUHAY9XXqRQMHOLGdrl79jUaNHktHjx3n+zVsUI/te+3adSZT0SZOGM9YCOzQ9+IlihH8Bj4AAgXEFmxWv14dJp/z5s1D771XmfbtO8g+hXTYSTET+Pop6W+2jhvEUuj4SLp48RKFjQ+kt99+iwnLyMhJ9ODhAxPRqbU/zgPxOXXqTE71rVSxAo/tzt27lD9/Pi5qJchTYBEY6EeFChY0XQbEmP/YYLp8+QoFjfOjDz54jwlqbHCAqMf1goP8qVSpkqZzQPS5uAxnHPUiZEE+wTa4RoD/KKpVszrbznd0AN28eYuiJobxHEjKXLbWB2yQLFy41LQOyPMWZGDMpClMYrsOHcybAvv2HaCgkDAen1aCwcivZXsILJ8/e8abMwULFeR1JSo6jjc+JkVHcAo2miBk//7nb9bLxBpTvHgxevjwEf8/GjaWIiNCmdAVDbbZuGkzk4vYdBo8qB8T5iJiGAQrxtXj6270+HEC2+HbBQt5jcImRdu2n1HbNq24QOLWbTtoyZLlPFcEad+zx1cE3h+aniCtA/x9meA9d/4CjfD0pUKFCrJ/yj5ktCbdvHWLPEeOovPnL5jGg00K3GPDxh94jr7//ntUqVIFKvduWcP5DxthY8Ye3xWELEhyrKlykTasOcEh4fTLr1eZkEUTfg1fPnHiVJLWaUfWXiNM1e8KAYWAQkAhoBBQCCgEFAIKAYWAQiA1EVCEbGqinQ7uZakSOUiJyImTOBqyRIni5D3SnerXr2uKdkTkWEhoBFWpUokmx0ZZLehjjZAFBI8ePaIxfoFMguhJGiDqK2BssBkhi/NAkAx2caMLFy6yxmZIUABHgUZOjGFyq3evHkxAgvTs29+ZyRJEnoL4FBGJZ86cJZch7vTXzZs0c3qcGTFjj3kEsTo2YDQ1qF/X7FQQIiBLtISs0NUtX6GcGRn41183ydnFjcmQ2EkTqFKlinw9a8QVyBDIGSQ8eWJGLIuiTCjaEh0VTo0+asDXAgkSOn4CLVq8jEmpsPFBHCmMqENEHXt6ujEhJO4JAhJRkZ07dWBMcX7EhGj6dsEiPh/jbvJxI/YPEOKeXqM4MhJEs+cINxNhn9z+Zs+4Ebk8cNBQjuZ0c3UxH+RWogAAIABJREFU2QgR0wsXLeHxiehrPduvXPU9+ykIVF8fT3r//So8Xvjv5CkzeK6gDXN15khQRFDC9wODw2jduo00PmQctWjRzHRpGcM6tWuyDURhLCNCFhsSI71HJ4oox8YDfAdkGsjfPHnyMPnryFw26oPevBU6xyBI42InmvlbWPhE+m7hEurTp6cZ/rYSsoJQ37ptO02dEsN2QBM+vn37TrP1QxCy2Azp9c3XJmIVfQQB6OcfSPBHXCcmOoIJejHPXN1G0HtVKrNN8uV73WQzsV6AjAcR/nnb1ozvjJlzaFLsFN68wrgLFy5kOgf3cBkynKP4YX+BEYhcEJ8yGYz5BBIVa5SHu6tNRRZxPRDgM+PnJJpvII8HDh7K6yHGiE0pW+d/3jx5HPJdsd7KhKwAA2vaYJdhdOrUmUQbDY6u046svfas7epYhYBCQCGgEFAIKAQUAgoBhYBCQCGQGggoQjY1UE5H97CmsYd0W6QuawkUdN8SsaY3NCNC1uh3QYTJEbK4j0wYIaKsVcsWushaI3yMyGBbTIVoMA9PH04PFunk8nl6WMkkzoSIEGrR/P+IOhmPoUMGcSq2IIosVaMXpK98vOiDsCOiiH28R1D27Nn5J/H3Du0/p1G+nmaSBuJcgZ1edK8g//SIF0EsaW2W3P5mz7hBNAM/pM5HRASbyCkQeps3b6XmzZvRa6/ltmhyS36IExAVikhkVDHHJoUgvwQhVrxYsUREHc4TJDGIKpC8SFnX+rY2QhYktLuHFyEqEpshiAwVTY4KnT4tlqMUZVvbM5eNCFm9eYso0bHjghkHRP22bdPa1DdL64mthCzGPWSoO0cpx8+czBGoaJbWDyP9UFGwDNHNYv0A6RsYFEawNQh6EbUuBgESXRDLsp1B6g8a7MpR0yIqXJwDH0UmwoSIUCZ3sREzyHkYFS1ahCaEB1PevHlNGAksypQplci2lhwTUgXuI3x4A0S7oSUI0HPnLphhZsv8d9R3rdnTmk85sk47svbasqarYxQCCgGFgEJAIaAQUAgoBBQCCgGFQGojoAjZ1EY8je/nKEFmRHbIwzIiXI1+t4WQtVb4yNqHvtG9bTEPtF/dPbx1CRycr4eVTKIgxTrPa6+ZbgUZACHTgAi8MaN9OLrX0jggB4B0YEQSg5wr8MYbpmtBy1Kk1IOIBFkkIv6sEe7iAtYIWWu4WrJZcvqbveN+8OABDXF1Zw1haFc6Dx5ANapXtSkKEXhYI2TxO/DoN8CFbSXI0Ni4qTRt+ixq+WlzJstkrVicI/uBbGtrxBVkDPoPcGG5iDKlS7N8gmiQKBDp+DIhas3WlmziCCGLfiA9HVHS0CuVdYuTSshiEwMp/s9fPKcK5cuZqsE7SsjK5KuI5IZuLMhSzBlLEfNivgN3QQzL1+rZozsNdxvCfgWi3ndUAEfBCrJdnI/IckgoZHspm8l+IHSR0i9f22gNEkQ1JEj8xvgQNl5EEzaERrhM0ON3o/nvqO+mBCFrycaOrL1GeKrfFQKZHQFsLEF2asWK1XT4yFHKmTMn1atbh5z69LSoqZ3ZMVHjSzoCkAHDM3T5ytWcBTEhPMQswySpd8A737HjP3NmVvly5bhOgWoKAYWAQkAhoBDIbAgoQjazWdRgPMlJkFm6lRHpafR7eiZk5XRwPbkFYKKHMUgXpO4+fpRAUyZHEyLijJolokMm9awR09rrGxEyOD49E7L2jhu2gm4yIjgRyYmGNHVogUKKQUuWavEyImSF1MTZc+c5HRt6ukI7WRspLK4tk8pypLE1MlSQUJauqedHqUnIivuLQm57du+jNWvXc+ExkMiOShbI48KH3/XrN1ijdd36jVwUC02eg7ZsGmkjuU+ePM1R1GiW5pIgxBFZLd8PGtaI4MWmyJS4KCZbEWWKoobQp8a/0SBVAIkBvWhlS7abN+871satVLE8F+iCDjLkSYIC/ej1vHlZkgIFy7TR7gKD4sXfMUXointY8wl5TbbXd1OLkHV07TVaZ9XvxgiA0INEy8z4ueTt5cGayXoFEY2vpI5IbQSweRQ3ZTpdv3aDN45QQBBa89AzxyaRVuM7tftndD+sTeERUbRj548UHOjvsMyU0X3U7/YhID8zcKZe5pR9VzQ/WpYgwi/a56fyi6Sgq85VCCgEFAIKgfSEgCJk05M1UqEvipC1XHDMFvgtyQvI5+phLP6GCFYQsijAZNQsER0yeWePDm5GJ2QdHTciOECKgcgTxCwqvvv5+dAb+fNbNIMRISv68/sff7DGaelSJU2EbJMmjVnjWE8SQdhBjmC2RsiKfliKurVE6lmSH0nuCFkQZQcOHGLSEe2bb76iOrVr0aw583QlUGyVLMC1QASBkI6Nm0alSpZgSYEKFcrT+PDIREUDbSFkBZZCzkPIWuBesgau3nyGNq0chXz37l0a4urBGsyQnwDJD6I0X7581K9vLxNhJewNXVsQItaILJmw19pV9hfIogxz8yT0Abq3KOKFc1EgEHrf2sJluJathKy9vptahKyja6/ROqt+N0ZAjsqWI/uNz1RHpDUC0B+HTnVsbKRJh1veTJSlc9K6r3r3//XXq6YsBhSVdXH+bwNNtbRHAM/n5StWM7mf3IQsRicKR6LehJaQVX6R9vZXPVAIKAQUAgqB5EFAEbLJg2OGuYoiZJNGyMqEySfNmnDEWu7c5jqkehjLhJsl4kfrRJaIDpmY0NO9tOSMGZ2QdXTcAo/79+8zWTVtejwTs9Z0iHGOESErPmpz5spJk6Ij6I033iCR9m1NE1TYwVbJAuEHegWkHLF1chKyIGNXr15LAeNC6JueX3EhLSFbkFTJAnzsTZ0WT1OnzeRiZl90bM+yBY5KFgArESEr5o38Uaenx4xzBF4oBChr2cq60CAxBw1wYj1ayAiUL/+uyTTCj6wRnY48QCBV4ermyZHDRYq8zZeoUaMaOfXuScWKvZPokkbz31HfTS1C1tG11xFss+o50AnHxpWeNjoyAVAsskWLT6hkieJZFSKbxy2KD/b8uhsXIU2LJrJKHtx/wISs2IDE2nXw0BE6f/4CtfmsFeXPny8tumfTPUVfkc3Qvl0bqwVlbbpgOjlI6JND6geZDhm12bPB6sgYLT23MqtfOIJRWp6TWfw4LTFU91YIKAQUAoqQzWI+kN4IWT1CMT1LFsikDqIfUbinQf26Zl6kh7FcHMhSSjDSshMSEkyp9NZedAWxBAIG6dEFC75p1ge8rIK4ypUrV6JIPWup0+lZskDG3pZxb968jW7fvk3dunUxYQNcQMqGhEYYppAbEbKiCBKKsPXp3ZNx1iscJRtGfKRv377TjBC2FiErRzNZkskAWYWmLeCmZ+vkJGRFlCg0WBElXKliBdNwk0rIin4irRabGIULF+JrO0rICt3X3bv3cpQ6SFP8LXR8JC1dtoLq1K6ZKM0f9xPF7PR+F8W9Hjx8wMXjihQpQl4jh5tp6YpCbpjbSA+Gvqy2YYPglVdetlnfGNeKmzydo2I93F1tOs+IkHXUd61tGDha1MuSjcW6Z8/am8Ue8Q4PV8wF+LIeIevwhbPoiWI+paUkgFh7ir3zjhkhm0VNkq6GjWfmUFcP6tmzuyJkrVjG6LmVroyaBTuTWfw4C5pODVkhoBBIRwgoQjYdGSM1upLahKwe4SpHOjVt2piCxvlRnjx5CGTZqdNnWC/syJFjpCUujYoOCfwcKeqFwkSj/cbRqVOnaeiQwfRV9y8tkhyytlXJkiU4jVlUt8dH7dJlKyl0/AQqWqSImV6s+EB7+PAR9e/Xm5z6fGMiblCcCSnfCY8fk4+3p1lRL73ISPEShNTl9u3bcoExUSgMffh2wWLav/8AhYaM5chNNFtebNM7IWvPuKE5t3XrDgoJDjCrbL9//0Hq29/ZYlE24UeCkC1X7l2aHDuR9WdFQ/GmoOAwunb9BhOrhQoW5J/kqE7Zt8V5wgcQMSX8Hr9Zi6DGvJg1ex5FRccx8Q4dvbp1a5uIdviAf0AQde/aheeMka1tIWT1orj1SDJxrccJj80I2Rs3/iRvXz/WJHZUQ9YS0QcSdLiHFyG6VU9DFpGsKGbXsEE9syVVYA/yXBDoOECk/0PnOToqnBp91MB0niCp4Ava33CQXNwLJOHUyTFUteoHZveVSV9IlYwPDTRF0MK2hw8fpXFBoRxZW71aVcPHAHwMEhwgZC0R9HoXMZr/jvqu0NgFqSxj9OjRI45IFhHpWo1eR9ZpR9deQ1Cz+AHYDFy1ei2nHrdo0UwRskn0B3n9s0fnPYm3NTsdNl3w3WIKC5+om06O3//99z4XFNST1knOvqhrmSOA972goDBau26DXWt4esQxrSJk0yMWWa1PmcmPs5rt1HgVAgqB9IWAImTTlz1SvDciYgJpxbKWqVwwRVQgR9Vw0U6eOk3OLm78T20knLbTcjQoCEtURkVxn127dtMo35FchRW6ZiO9R/PfQXghyvT06TN0997fXFEdL6ogRqBvVqDAGxzpKUcKxkSFE1KA9Zog3PSITKTwefv40c5dP5kRcihC5OPrz5ezRKyIe2mLReGDBhqOGCui6TCme/fuMQmoxVikd+MYEHzNP2nKUbHQyGpQvx75eI8wpQ8KW925c5dgk0aNGtK2bTuoVq0aBD1RjBPE1D///MvFOfA3VE/evGUbFXn7bSYiUXAITbYJqr97jXTXJZxFNCD6ptW6Fb9VqVKJJsdGmaUOisg1rc5pSvibreMWxbBAfvfv14exES+QKJIUNTHMhI+eHwlCFr/BFz09h1OJ4sXo5q1bNG1aPJ05c47J+FKlSpqdDrIW5Do+hqEbijR+FBD7FaT/6LF8rGwb/FuOnEWkJUhMaN9e/e138hg+lH0KBPD3a9bz+dWrV6WaNarR2bPn6cDBw+Q+fChrmGLOOjqXjfrw9OkzJlkR3QvyEDqskIEY4elLKHCFTYmuXTvR1au/07btO6hE8eJc2Rt/b9KkEX344ftUq2YNU8Spnh/JQF67dp2GuLoTCFjg36ZNK9ZrxaYN5hw+BLEGvFelMoH8zv3qq6bjgeG4cWM4tRp4nDhxivzHBlPzT5qYbYSI+2EDCOtC9hzZmSj/4IP3OPoU+njQhZXx1fqKKO71ceOPdCVMcDx8xnPkKO6zWC+Qqnro8FEu2BU4dgx9/HEjmwolyeT9++9VIdehg6l8hXJm3cLmjIiWtmf+O+K70PnzHOlLe/bu542kZs2aUN48eWj79l1Ut24tOv7zSSbPI8KDqW6d2pQ3bx6WnnBknXZ07U3xB2sSbwAfQAr5yZOn6MKFSzQ+dBw/76AJjOJ4aLVr1eCCWkWLFqG16zYy2X3hwkXepMEGw5ddvjCLzBZ2P3r0OC1espwOHT7C10GENqL6y5Ypzf/GZuSo0WPp6LH/7qNtM6bF8rMM9zp46DDPNznrQByP9QrZByi8h80NPJNaNG/Gm5tly5axybe198Y142fNZR1pPOew7g3o70R169RiH8Imw759B3idbdqkMV26dIXXHKz5SHHHetXXqRen5W/YsInKvluGI9lBRu7bf5Di4+cwvi+/nI0+a92ScRFyH3hWYL3Bfzt3/UgfNazPaweI61Wr13BhQYyxY4d2NGCAk2lDFNrd8bPncn+1TWwy41kE3e3Zc+bTn3/+RU+fPaN3ihahDh0+53EI2RdH3QqbJK7DRtCtW7cNL6FXLAljnhQ3lYYPG0KPHj+mCZExdPXqVbPNalswNLy5wQFYjy5evMxrPvDC5nPjRg35fQbPPoxz774DhPe6yIgQflYsWLiE9uzZS8+fv+A5M2KEWyLN/nv3/ub5s237Tu4BNs1w3W5dOyeSe7l9+w779fIVqxhPvK/2dfqGIFmlZydcC9ddufJ7OnzkKMsjVa5ckbp92Zk+/fQT+vHHPVz4Uc82juiw4hm8Zct2Wrl6DQcUoAgk/L1b106mjWhHfVlrHryr4lmKteLJk6dcuBKZHSO9RieLhiwwOXL0GK+BuC7wAJaLFi8z29i15Beiv/bY12iNkTGwBWscL3T1bZnfKTWPhB8uXbqC8A2BNQYF/Tq0a8t+KIraCp1erNnXb9zgQBJZ3gTjwbshfl/9/VpC/QWsw/iGS04/Tupaoc5XCCgEFAIZGQFFyGZk69nRdzx0g0PD+SMv4XECE1N4iW3d6lNq2uRjmjJ1Oj1OSKAXz1/wQxkfYO3btaUvOrbjaE8UtHn65KnZeYgkxQe4Xvvll18pMGg87T9wSPfDDC/U69Zv4g9OfKwjfbjd522YVLpw8RKFhk6g0qVL8stlzZrV6Kef9hJIYfQd5NRvv/9BxYu9Qy1btqA+vXtwFzBGvb7WrFGdiWAQbD/9tIcQoSquAVJozCgvjtCNnBjDBAlePCzpSYqx4oXr7NlzFD9rHu3dt5//DHKka9fOXNwpKCScDh48TG+9VZhfYARW2vPQl+rVPqTOnTsm+hADRt8tXMIamvi4k1/qxcsUv0zOnkc7duziF3wcA7tBa00cgxenJctW0MMHD7mfwr4gvgVBjusEh0bQvbv3+Bj4wt/3/qaWLZuzXaJj4ujvf/5h/4Dv4GWvS+cv2DYREdGEYmX47c7du/yR0qdXD9q7/0CK+Zst4wahduz4z7RmzQY6d/68yU0/atiAP7zwcmqtCUIWUY1Fihah48d/ZjuAeO/SuSP7qsBYex28ZMP++JA4d/4CvfpqLtYaxnyTbSOfhw8RaJAKkgV2xD1AwIiPRpAN8IlTp85Q7tyvUtOmH1P3rp2pYsUK/0kmnDhJMTGTHZ7LlvqwcdMW2rN3H/uQdu68kv0VioqKYxIW8xUkDPB98OABeXmPofMXLvAa4+T0DcXHzyVEj+Ea8BU0+JGYw1ocQXrA90CaQJcXpAkwwYc3CM77D+6zf4Jwhw4icMfH3KIlyzjyFA3kZLVqH1KH9m2tEkP48F62fBWP40nCE3r+4gVV/fAD/rAV+Or5C9adESN9qVPH9hxdaKkhYhTR8/ioQf9BpMEf9EgAa36JdWHK1Bk0bfosi4eB9MVmj4eHKx07+rPh/Jcv5Ijv4vkgfABkU726dcipT08qXboUTYqdymvle+9XoYJvvslEBjYstM8UW9bpEv+fYHdk7bXjcZnqh547d4EWLV7K/ocNyMqVKhIivRs2rM/zZevW7UzsgEzMnv0Vevw4gclukI4gwtG0xZnwEY5NiOfPnpGL8wAqWKggF8JDpD026qB7DfuIZkmiBc/yufO/ozVr1nEftAQenmnYUMSzFxuHXb/szH3EvSIio3mTaEpcNG9y2NNA2PuM8udropgfGt4XZs2eT36jvalduza06Yct7F8gldGwMYo5BeITz3HRb5Bz8DtsDoNEQoQ5iNUA/1FUq2Z1xth3dADdvHmLN+qw5uM5t2vnTxQdM5l9FRu8Dx894nmLzTBsPGE9xlqGYlODBvYzbXIaZfPgmRwwLpjGh4yjBg3qMYED7d4ZM+dQVGQYr3XJ0awVBvXzD+LNNdmeWpIFm27YcEJ2BEgu4BIXN5HeKlzYJgyTOgY8jxYuXGrCWWQEYA0EMQg7YqO4cKFCVKTo20xuY93DGgbfwDuRVt5IbCC9/vrrXNgTzwfMNf+AYCpXriy5ubqYun3p8hXy8PCmWrVrkvOg/pQnz2u0ctUa3hwF0T9wgJPZxraYc7du3uINf7yPwQ/xbrV3737q3KkjS9qgf34BQYkKU9qLFzYSMUfatmlNHTt8zu9lMbFTmCzD/Bjl48nBDEnxZfQJ/okNtrnzF/CmBAIo/gsk2EITIqP5vcgRMlmMFwTr7Dnf0qVLl8nV1Znf7fGtAvsuWbqCD5P91JJf4Dh77GvLGiOKcNqKNfpg6/wW2S5Ga5G9fiH88PLlK6YNZthQZEFAWkoEEwhCFht2mC+yHbGuBoeE0y+/XmU/RpMj/i1JC9nbX3W8QkAhoBDI6ggoQjare4AavxkCIgq3foO6Zi/mCqash4CRhmzWQ0SNOL0gAHI3LCKKli1byaRarpw56fKVK0yYyU0QAEmNuEsv487M/ZDlGHr36sHkIchtWfcaRLvnCDfeKIVN8UE8PiySiVy5aJyQydi6bbtZRoscBa+Vu7C23slR91pCVmQsdO/2pRlBJct96EmIWLOlkKZB5LesZyuezyAcYidNoEqVKpLQ8sbYtFIrmCdj/AJ5g1loO4vsHBQKlIspiQwQrYwSIuTnzP2WsBngPdKd6tevy9G5sl200f7WCFlhg9u3bptFooGUgp41on1TmpAF9pYkTEBOD3Zx441BSOuEBAWwr2HDGtkg8E1IASHDyRYMkzpnhQ1B+mt9VkTZIzAAkdMg7sUm6ZkzZ8lliDuTrTOnx5m0u4WdtdcC8YxNPGQcyMRewpMnZjr9wn4ocCdLtAgZI2QECFJfjF3I5dSuVZOzKOA/SSVkxRwpXqI420jIToispFw5c5lJZslz2B5fFoU7p8+cTchMe/fdsiaTyoUtHSVkBW7IwPH38zErkguy0N3DiwM7tOuOJb+w1b72rDH2YG3P/LZnLbJ1HuGZEBgcRuvWbeQNH3mTGARwxIRojg6HJn7Y+CBTppuYS3p2xHo72GUYBwIoQtZWS6jjFAIKAYWA7QgoQtZ2rNSRWQAB8cHXr19vjvRTLesioAjZrGv79DxyRKr4+QdSvvz5yN1tqCmCWvQZH11I84SucKmSJVUxn/RsTKlvMiGr1R21RLLgdEFAyB/SIDKGDHWnEydPUfzMySZtYmsRTUbrnR6BBzLFd1QAZ7VMiYvi6FO5IUsBWSBCpsIWU8gkz4SIELPnsNx/kcUi+oBo1Z49utNwtyGmqEUQKcOGe9JoXy/WdhYEDyREILsjJH3QL4H/3//8TdOnxZp04a1pL0N/etBgV8r2UjYz8ssaISt+u3T5cqKioJB7gJSEVgbHFtz0jrGm72lpXHLfoY/eqmULs0s7gqGj/cd51nzW2vgsEXbCzzEumQAEcQtCFpHUkHvZsPEHzsLQy5YS2CGCGDJTOF5I1yBSul/fXmYSHfBppLvjOESsJkdkIaJEnfoO5swsbHhACkz2Y/w/ZKdkct8RXxbzAlHnwEJEjAqbWiPybLE77DF2XChBGgUbAHKzthFkCUNb7IuNLUSjT4qdQrasMfZgbev8Tql5JDaoihcrZlYMVeAqS6HJWRXW5pKl9Sw5/NgWH1HHKAQUAgqBzI6AImQzu4XV+GxGAC/wk6fMoDt37nD6J1LMVcu6CBgRFFkXGTXytEIAZCsi9qCpqdV4lvskPqCKFX9HFWhKK2PZeV9rhKy1Ypx6H9IgMiDd8fzFc9ZkR0SeEblltN7pkTni4x6Rf4g4tCThYg8UkFJyH+HDKd6I/hbFKnENyAOISPDP27amMaN9WDZJkGeIVI2JjuAUdjRIxoAwQlQinueiAB2uU6Z0adZzFg1p3Veu/ML/RDov0sDRrJFYthRI1JLrIKlRaAt9g/zBwAF96bPWn7JsUnK3pBKyegXJHMEwKeNylJC1dB6i/PoPdOE0e0RDDx7Yn6UKxBxBX+XCsyDtC/z/wqj4DfJMIPpxPiREQIZCygA2hZyQHI1radzJQWRBMgBjgaSRXHA0uQv3QjYAEjN6hT4xvqQU9RJz/e6du7rkobX5lxT72rvGEP3PZqxtnd8pNY9i46aynJG2noPwRXns8hqqCNmkrFLqXIWAQkAhkDQEFCGbNPzU2ZkEAejS7d69hz5v+xnrpiJVVLWsjYARQZG10VGjTwsEBFEALTg5XVbbF0RNunt4c/QPCqKplv4RSE5CVh4t9CqvX7/BxbagUwpdZjR7JAssESOicKIoVoXov6Q2RIAjPfbxo4REEX6Wro3oxqGuHkyaiKhOPW1nR/qb3IQsxiC0SRFhiwZSWVtULKk44vyUIGQdwTApY0luQlbodoK0AjGPpi3UJZNWeqS0djz2Hp8chKzcBzwX4Pso6Lp+wybWAkVxJnsiZPWIXDnK2BIOSSFkRYQ5NlC0haTE+CzNP0sY2mJfR9YY0R9bsLZlfqfEPJIxsbQmy5sNclZFShCy4h0aG2uI/IfcxbVr1+h3ZPmM9kk2aZakrC/qXIWAQkAhkB4QUIRserCC6oNCQCGQrhBAhNn8bxdSeEQUV18OCQ4wVSxOVx1VnclyCIiPvXt//009vu7O0XWFChXkyuPXrl2nFStX05KlK2nkCDf6/PPPzCK/shxYGWjAyU3Iwh/w0R8bN41KlSzB+poVKpSn8eGRusWEjDag9IgRcU69enVoQnhwsqyRAgdEIlqLApdNi/UaUXwz4+dwyjkiYlEIcN787yh8fJApnVv011L0mJ67pAQhi/uIIn94zkC3FQ0kGgjlDz98P1k8NyUIWUcwTMpgkpuQRV9EcdWp0+Np167dJmIWcwQaso8ePyYXl+EcUW1LxKuc0q1Ngdcbe3IRsii0NnfeAo627tK5A7X5rBX973/EciVoSSVkbRlXUghZcS5kFbQSIo4SsrbY99q1Gyw1Ys8aYy/WRvM7JeaR7FeyprjWB8WaJiK8IXeREoSsiK7W3h/SNpC4QYFc1RQCCgGFgEKASBGyygsUAgoBhYCEAD7CIiKi+WX9xfMXXKEYBWqg1TbKd6Tp416BphBIKwTwsbdp0xZa9f1aLr6D9NnXX8/LkV6oMv5pi084HVq1jINAchKyIGOnTounqdNmcuGlLzq2Z2I+uTVkhX4kItxA/pQv/26SAZdJIEtp0no3EdqJyG6ZFD2BC52hyn3XLzuZDhekQ8UK5S2mSFsiL7RFhXCcI5IF2uvDVrv37OPibKhqjkJjo3w9uZBWUltKELKOYJiUcaQEISv3h4t+zZxDS5et5EjlqZNjqGLF8qaiWyM9h/NmhrUmR5JqdYz1zksOQhY6yNC4vfbHdYqODif4tDWfxG/2bi7Ikb+WxpUUQlak7aMYpaXCf/ZGyGrx1rPyTxGkAAAgAElEQVRvyVIlTIS7LWuMI1iLflia3yj01ttpINsNfShc+D+ZlaQ2IVlgC8mtJAuSirY6XyGgEFAIJA8CipBNHhzVVRQCCgGFgEJAIaAQUAg4hEByErLiWiDp5Y/95CZkEZE9xNWdzp+/SH2depGL8wBTQS0BAkgdVFAvUOANm3ABgSH0OC2l3UKGARqasmatXNwLFcSfPHnKkbJyoTFRtPPsufOJJBtE55DSi4YCTI6QWDjHWlEvkK7ffreYhroMNNONPXPmLLkMcWc9UEvp2zYBKB2UEoSsIxja22/5+OQmZCFPVbZsac58EU2uPi+kPFCJHiR5jRrVKCIsONEGF6Js0TfIdKDQ1ew581nfG1HOcbGRnJ4tNxyPVPkiRd5mjVq/gCDdSHVbsRIRlt27dSHPEW6meZecGrLyXLQ0rqQQsrIvaYusCRzsJWRtsS+kyexZY+zB2tb5/fTJU3J2cSN71iJbfANE7yBnV96k1SvK9+DBQ/L29aPt23ea/W5to0UV9bIFeXWMQkAhoBBwHAFFyDqOnTpTIaAQUAgoBBQCCgGFQJIRSE5C1tLHNYjT4R5e9OuvVy1qyFpKddUjRkAyzZo9j6Ki47hAFqIJO3fqYCKHfr36G40LDKUunTpSixbNbMZIkAoPHz6i/v16k1Ofb0wRo8hYgDxBwuPH5OPtyVGNooniXvj3EJdButXuRX8RQR4c6E9169Y2VY6HpqV/QBB179qFQAaj2RtViHOsRfnCziNG+lCA/yh6r0plU9/v3LnL2rmFCxemkKAAevL0CQUFhbH2L0g358H97S40mhKErGxzWzAEQTXabxydOnWahg4ZTF91/zIRaW/NMZKbkIU9Hz54SF4j3c36gYjqgLHBpuJVKNwFXWL4RPv2bdm3RYE5ZMx8u2Ax7d9/gEJDxtIbb7zBhb7E8UgFh8wRCoKh4fiVq9bQzl0/sW3hs4KQtSUCVw8f4ZcyIYuNCuiLY86JqHVEShqRm/jdEpGLKHhXtxEEIk87LkQGYy6CvJb1SG2d6CB8p0ydwUWo0Hr36sF+Lmo4YJ3y8fVn6QhthLolv7DVvvasMZOnTqdZs+bxPBTktyWsbZ3fuXO/alo7bZlH9mAqsiNQtC5onJ/Zxo8Yd82a1c1+k6OVZX162Bj2nTY9nhDJLGsJyzZw1I9tHZc6TiGgEFAIZGYEFCGbma2rxqYQUAgoBBQCCgGFQLpH4MzZczRw0FACMafVrRS/IY1dq6uKAm6ItKpSpRLrMCISVY5cRVG3Nm1a0fHjJ+jU6TNMnIKoA/EKQhAf7e+WLUPiOvh98KB+rDf7/ffrOF37/fermCLKen3zNQ13G2IiMRGZikjCFSu/Z4whm/HRR/XpypVf6cCBg4Tj+/XtbRcJB9Jv9eq1FDAuhPU9ETUKKQ5ExW7ctJka1K9HPt4jKH/+fGZ2FcW9bv51y6KEAvobFBxG369Zz+dWr16VataoRmfPnqcDBw+T+/ChJlIZ/UDU45y535qRMeKmJ0+dZuzRpk6JoUoVK/D/y1FoILFAJv3++x909bffqVvXzjTMbQQVKFCACZGiRYuQIHfCwiNp3NgxPNYjR4+RU9/BJn1TvWg3I6dGFNzQYSPMfAPnyOPS2lOOWoyJCmc/0TZ7MFyzdj2TamivvZabJQGqVv3AqOum32Us/cb4UKcv2pt+E5IZemnfiMz29vFjElQmi6BrOXnKDPL18aQO7duyX0LDF1GDr+XOTUGB/iZZIlwfGxhCEgbawyALUTyryNtvm5Gu6BSO9/IZw0W1QLo2a9aE3ixQgOdW9ldeoYiIEC5uJEeeQkcTJCT8HHq2tsoigaj3GOFDL7+cjUnuCuXL0+rv13LU+Jkz5+ja9eu8mZEzZy76+qsv+e+O+LK2SJYYV948eXizAFH4ICHl9cdm4xIR5ABGjQqgPXv382lirqPw04kTJylH9hw8Fq2fWvILW+1rzxpjD9ZNmzQi9xHehvMbY7VnHtmDKa4LonzBd4sZN6znsD82yEaPHsuXkjcM8G8UQfQc6ct2kG28ffsuqlu3Fh3/+SRv5EWEB1PdOrUpb948vI6ISGNH/diecaljFQIKAYVAZkVAEbKZ1bJqXAoBhYBCQCGgEFAIpGsEQBwFBofRb1d/536CmAFJAaLQdchgLsoFwgh/f5yQQH/f+5tatmxO7T5vQ1ExcXT/3/v8m9C67tL5C+rTuwedPn2WomPiuLgVouQ+a92SiUZEyUJ78v6D+3yN/v36MLGJj/gpU2fSwkVL6PnzF1S92ofUo0d3jiZEoTjcG/dB2nWhQoXI38+Ho+LQEAG4bftOWrp0Bd8P0V/16tYhpz49qWLFCiby1h5DiMJL8bPm0d59+wnRsuhT584dqWmTxroaqzhnxsw5jJfXyOEWdVjR3y1bt9N3C5dwdXr0t2nTj6l7186m/iJiLCZmMo8bWuLXb9zgomXt27WlLzq2o9DxE5goQuoxsIcdW7f6lKNAQWiAUA0MCmONZ0TA4TzgD8IJ5Oy69RuZ/EBfcP1SpUqy3QResMe0GbMIhMiVK78wEQkSWkgpWMPy6LHjNHFirEkHHWNANFuVypWobdvWrJkKjXTZnr4+I2jHjh8JJHPC4/9s/dvvf1DxYu9Qy5YtuG9yswVDHI8NhsiJMXTo8FH2naFDELnc2yZXQPr5nr372AdFf0D8ubm6cNSeFv+aNaozoYkU859+2sM+I583ZpQX2wJ9Wbnyez4f2Od6NReT4LCPLIOBTsJW8bPn0Y4du5hohS4xbNm+XZtEx4rjFy5aSus3bOLjoauMeaa99i+//EqBQeNp/4FDTGq2aN6MidWyZcvYNF9AlK5bv4mmz5hFd+/eZY37nj2/olo1qxPuPzEqliN0Mb9LlChGsbFTHfZlbBjs23+Q5s79lg4fOcrzAFhjcwEE9Rj/cbyulC5dirHR+oqRsUUBLBDK4jrNmn7MmO3c+SNNnzmb51eZ0qVp1KiRdOjQUV2/sNe+tq4x9mDdqmVzun79huH8FpjYOo+MMNT+DpsdPHiYC76dO3+BXn01F0fYY42y5LuYD1FRcbRt+w62q1jDYddJsVPp7Nlz9N77Vajgm29Sxw7teIMlqX5s77jU8QoBhYBCIDMioAjZzGhVNSaFgEJAIaAQUAgoBBQCCoEMjYCIBAShEuDny5qlGbGJyNv6DeoyoaqaQkAhoBBQCCgEFAIKAYUAkSJklRekWwSwe41IoXXrNtKWLdspOMifkBajWuoiIEeIIEqhW9cuNGhgX7v17FK315nnboh0gA3WrN1AJ0+eotCQcaaUyswzSjWS9I4AIvaQkjtn3gKO1mvbpnWSuwzfvnnzFkd6bd2q1vgkA6oukOkQEITs++9VtjmyND2CIAjZfv16czSoagoBhYBCQCGgEFAIKAQUAoqQVT6QjhEQRQvQRVR4hXaeXKAgrbsOPSVPr1GUP18+Cgz0o0IFC6Z1l5L9/iBgxgaGclEVpHWiWAR0/GZOn2yXDlyyd8yGCyLNDNp/M+PnkreXB7Vt08qmVEAbLp1qh6CIAtKOkcoHHTtHCmekWmcz2Y2Q4hseEUU7dv7IxX/q1KmVyUZo+3BEcSBxhqhEbvsVEh8J346ZNNmU2pse1/ikjE+dqxBIKgJIZ16+YjVvVoSEjM2w7xhISYdu6507d1i7FanTqikEFAIKAYWAQkAhoBBQCChCVvlAOkYA0VM/7d7LQvP5Xs+X7ghZUawCRVDiZ06m6tWqpmM07e+aKJACbTJUJM6WLRsdPHSEozU/a/2pqRKu/VdOnTNQpGDIUHeCnt7nbVvTmNE+ZhW5U6cXyXMXUXBHEbLJg6ctV8GGyyDnYVw9e0D/PuTiPNCW0zLtMdB/RJEczKfkIGQFUKhiPmiwK2V7KVu6W+MzrTHVwNI9Aj/8sJV1Ups0acQR6dDtzIgNOrC7d++hz9t+xtrH0KZUTSGgEFAIKAQUAgoBhYBC4D8ElGSB8oR0jQCqt+JjHS0tImRFumDPr7tRzZrVzbBCpChSbbNnf4WF8lGtNzO1DRt/4OIvyUm+JDc+olpxxYrlqUP7zxNd/uy58/Tjj7upRYtPqGSJ4sl9+1S7nohQTCtC1to8SDUQUvlGkEzBBsTJk6e5CAaq12flhohhv4AgWr9+k91rgrV5mtZrfFa2qRq7QkAhoBBQCCgEFAIKAYWAQkAhkHYIKEI27bBXd7YBgbT+WP/555M0yNmVoieGJyJkbeh+hj1EECioQp2eCVlELw519aCePbvrErIZ1gCajqc1IZtV50Fm8Z/kGEdSCFlr8zSt1/jkwEZdQyGgEFAIKAQUAgoBhYBCQCGgEFAI2IuAImTtRUwdn6oIpOXH+o0bf5K3rx+BDJsdPzVLEbLXrl2nYW6edObsuXRLyN5/8ICCgsJo7boN6baPyTVZ0pKQzcrzILnslxmu4yghazRP03KNzwx2UWNQCCgEFAIKAYWAQkAhoBBQCCgEMiYCipDNmHazu9eIeDx79jz9fOIk7d13gP79918aHzqOyca58xbQ6dNn6fXX81LLT5vTgAFOVLhQIdM9RCXsZctX0fUbN8hl8AA+Z+myFVSlSmUK8POlUqVK8vFI8z179hx9t2gpHT58lHLlykX/e/GCPv64EXXu1IGKFi1ise/oIwjAI0eO0b//3ucU4XfeKcqFpGR9QWiSbdmyjfChf+XKL4nI0qdPn9KtW7dp9559dPfuXd3KxNBBXbhoKW3dtoOgjYixo/LvV92/pLJly9Ds2fMpfvZcLqSkba1bf0ouzgPo6tXf6fjxE3Tp8mVyHz6UC4/JDQU5tm3fSUuXrqA7d+7S02fP6M03C1CHdm3p008/oVdffdV0+MWLlzg1ev+BQ3Tu/AWaEB5MIECA47ZtO7gflStXJE8PN6pevardxals7QsK7UyIjKaly1bSs2fPEo3dlmhZ2AW44L+du36kjxrW56Jgq1avpVWr15h8rWOHduxreV57zew+8IOjR4/T4iXL6dDhI/wbCir169ubypYpzf+Gvl7I+Ai2s7YhrX/ixDC6+ddNunDhIh08dJjeq1KZunXrQigUt2/fAer1zdfUtEljunTpCm3Zup369+vN+IOA7+vUi9p81oo2bNhEZd8tQ9WqfkjAD8fJc6Xrl52oe7cv2aa2NPjZiZOneM5t376LwsOC6NVXc9GMmXNo148/0fPnL6h6tQ/J2XkA3/Oll14yXdYaIXv//n3asmU7rVy9hk6dOk1Fixbl/nfr2smkO+ioTWbNmmd1HmDuY45ba5D2WLJ0BW3Y8AMlPEmgR48eU80a1bl/FStWIJD/juIi7ov5HD9rLv2weSvPFcyRAf2dqG6dWqx9rG1G8x9FaC5evEynTp+hAwcOUfv2balxo4Zml7l9+w6vIctXrGI/LFfuXerr9A190qwJ5ciRw3Qs1kRcY/ac+fTnn3/xOvBO0SLUocPn7IPysdZwxDp84cIlWrRkGe3du5/XcPhJn949qVq1//OX5FhL0Ges9Qf2H6I/rl2nHDmyc0E5zMnNW7bZvAFiNE9jYyPp7p17JlmayZOj6ElCgmlOAI9PPmlKw92GmD2TBE7AZN/+gxQfP4eOHD1OL7+cjT5r3ZLXimLF3rFlWqpjFAIKAYWAQkAhoBBQCCgEFAIKAYVAmiCgCNk0gT31bwqS68SJUzRj5mxCgSCQh8VLFKNLly5Tkbff5o9vQW69W7YMRUSEMPmFwkhj/MfRrl27maCrXasGvZQtG6HgDY7H3/Cx3LtXD8I95n+7kOImT+e/fdGxHZMN589fpOEeXkyOjvIdyaSvTDYBDaREx06eRq1aNmc9VpAoIFRDQiLo2vXr3F+hIQtCFsQeyFg0Eb0qqnaDcMZv6FufPj3JzdXFjBzZuGkzhY6fQN27daGuX3ZmDVjoIkZERrMO7JS4aPrgg/fo7r175OIynElsOUIWhO+atRto+fJV/JtedXAQsP5jg+ny5SsUNM6PrweSA6QkCOZKFStQcJC/icg+d+4CLVq8lEB6v/ZabiaqYBuQxHny5mHC7erV33TvZeRN9vYF13M0Gg7ngvzbtfMnio6ZzLarWKE8PXz0iAoWfJNq1qjGRDbITdgHxZIGDexn0t8VfX3+7BmT3gULFWTbREXHMTk/KTqCSpcuxUO21sdffvmV5s7/jtasWUfwC+EHsP2k2KmMJVr9enXY30CygzAV54AcBbHmPLg/FS5ciMaHRTIZFuDvy4Q9SPMRnr5UqFBBChsfaFP1a1wfFbNBzGHszZp+zAR88WLv0OOEBJM/58yZgwuQtW3TyjRPLBGy2LzwGeVPbdu0po4dPmfiOCZ2ChPW7dq1oVE+nkyYJsUmluaBkd/hd/QndHwkgSQETm+//Rb3JTJyEj14+IA3c0BsOooL7rF//0HGAPP566+6cremz5hFWCf8RnszDmK9wRy0Zf4/e/6MFi5cavJT7UbEpctXyMPDm2rVrknOg/pTnjyv0cpVaygoOIwJ/YEDnEw+DVsEjAum8SHjqEGDerwOrFu/kUnHqMgwKlPmP3+21h4+fEgxk6bwOuk6dDCTv9hYCAoJ49NkSZWkriWYg5Nip/Da7eT0DRV8802eL+ERUfzsQLNlY0aMx2gtERGyjxMeU53atXgDBUQ1/ATV5TF/MU/DxgdRvnyvm2DC8wbPM6ypAf6jqFbN6oRobt/RAXTz5i2KmhhGeJapphBQCCgEFAIKAYWAQkAhoBBQCCgE0iMCipBNj1ZJwT4JYgcRsKNHe3H0IkhIECcgRcLCJzJZ1LlTR/IaOZw/ykEggGjFB/krr7xCo0d5cZEbREqt/n4dR4eCvP1+zXry8w9kLU9xrhgKPuRdh42g3LlfTaTHKgiVsQGjqUH9umajF4WltKQnSIPBLsPo1KkziSJk0d/IiZNoztxvExGyuBfIYUQ2yqSJII5WrvqeJsVMoIYN6lkkZEUHLVUHBwERGBxG69ZtZBKmRYtmZiRCxIRorp5cp3ZNJhlEsSBxPRDdiCZGhJ+IvgTRAK1URBD7jfHhqsu2NEf7YkSiGN1btkGJEsXJe6Q71a9fl4l2/IbIwpDQCKpSpRJNjo1iDIQNtm7bTlOnxDBpjSYKSm3fvtOMCDLqoyU/OHbsZxo4eChfNy52IjX6qIFpOIiMHOMXyJGl8OHs2bPTrNnzmPgB6YVIXdFgQxC1IAE93F1tKuomk5sgonv26EZ58uRhTEC2gUzCZgeIpJjoCCpevBjfTo+QFbqcxUsUp5CgACby0eAjAwcNpVw5c5kVwnPEJrheUghZ0RdEmMobI9ikWbhoCY30HM6EsaO4CAzKVyjH5K6I1v3rr5vk7OLGkemxkyZQpUoVGRt75r/wBRC4MgGJTSrPkb6U8OQJRYQF80aD7KcoIhcdFc5+JXz39q3bhGjQN/Ln52NBsIKoRqS2ESELu8EHsSkh+6us86zdeHJ0Lbl56xYX8qv64Qe8ISIXKgTWg5yHsX+mBCH7182brAU9sL+TKXtAPDeA2YxpsWayMSC6R3qPpjGjvcz0o3EObN+0aWPeDMP8Uk0hoBBQCCgEFAIKAYWAQkAhoBBQCKQ3BBQhm94sksL9sZb6jA/8qdPiaeq0mZweiojU8uXf5R6BqARRBRJxQkSoWaQSfgdJ4e7hxRF/WpJLJitAqiHyMCjQj3Lnzs1Rth6ePvTWW4XNCBUBgyXS04gkQmo60q1logIkiO+oALpw8RJNiYsykV3iXoh8ffjwEeXNm4eJQ6N7WNI+FIRf8WLFGAtEWMpNkFQgi3x9PAmp72jWtBStkczWXMbRvhiRnba4qZ4NrNkVPjRkqDunr8fPnEzVq1Xlwy31xZY+WvMDROn27NGdo7kF8QTSadhwTxrt60VVq35AgoSC1AZkJEDUiibmEgg1kMqI4DVqRj4lCEOk3cu+oTdvjxw9Rk59B9P771XhTQQRPWjNj+y1CcZj1GdrYxb9Rmp9RESwKe0cROXmzVupefNmTCQb3UMPF8wJRJkimnNCRAhHk4sm+8bQIYM4hd3e+W/Jv8QmkbiuPH6BLzZMfLxHcJQnouwha4J1U95wglwKNrKE3IslHBEhOnZcMG94Iaoe0dCiWbKnI2sJ1v8pU2fQmjUbzIh8cS9LBLWRzxvNU2t9FWvC0WPHE5HieN6AQNbOPXG9v//5m6ZPi2WphfTcgPv58xfo8JFjvMmJSF8X54HpucvcN/QbciMHDh6m9es3UvXq1TijID02yHtgLYqfPY+6d+3CGRGp3YQMCDbetu/YRdg0QoS8HPWd2n1S90s6AnhvPHb8Z95kL1+uXLqdA0kfacpeAfMD6/nmzdto06YtNG7saCpZskTK3jQLXx3vQ4cOH6UFCxZRmzatTO8VkAGCpBOyAE+ePEWhIePUGpWF/UQNXSGgEEgdBBQhmzo4p5u7GBUHEh+zSDWXSQ5ByOJDRk83UpBDiBYDkauXKoooQ6TdIuoPhChetqD56O7hzZFyIt1YBsvSx7oRgaNHVAgitHatmvxxL2u46hnI6B6W+hYbN5WmTZ/F0gx698HHofsIH9aB/Lxta05PR5q6UXEba2SaJQdztC9GJIotDm2tv3pjxQs5ZAGev3hOFcqXM2l/Jjchi74LUg0RuohEFZrJixYv4yhKsWEg/BMaw/BbaBmLdufuXZY5QNS4TCBbw8bIp+SxClIPUbp68xbarIgQB1kMKQDRHCVkHZ1r1sYLwmaIqzvLlkDX1XnwAKpRvWqiaGJHcAFWYh5BxkLWIkaU/+UrVzjdXcwx/BuRw7bOfz2/w8d3cEg4S4uAgC/wxhum4b/43wsm8EGmg4AGSY6MAGQdwK+wNg4c0Jc+a/2p3VGbkAy4d+9vqlixvJnmrCOELDqsdx58GVkHJUuWNIu4FgN0dE0wOs+av1o6F1Ix/Qe4cDZHmdKleQ6KJrTF8W8tgW3LupXax6C/0BmfN/873qDURjundn9svR8imqdMmUFr1q43k4Wx9fzUOg6R1JBDEhJH9kR3J2cfQWDjmT9l6kyWOsJGgRw1b+1eOBcZPzPj55K3l4eZnE1y9lFdyz4E5PdlnJlR5q59o0ydoyExNP/b/9ZAbUZcZvF/kKDINGzUqCE1+bgRAyuexeIdJnuO7BQ+PihRIIeeFcSG5W+//87Sc3gHKfbOOyzhIzKmkNHi6TWK8ufLR4GBfiyvhfVn1OixidZEvC9Fx8TR6u/X8nuMPWtU6niJuotCQCGgEMicCChCNnPa1eKojAhZS+nhRoSs+F1PT1V0RpBb+Dc0WWvUqGaSFrD0keQoSaRHOIj7WyKVtaAZkUR6fZMJBEv3kUkd+YUnuQnZpPTFiESxZdrYS8jK18Qu/fXrN7joGvQ2UXQOTfYTW/poqQ8gEyABAUIT2qatWrbgKO8RI32pU8f2JpkJsYmQXB9aRj6FMQopBNl/jOYtfApjQYTd+g2bdD9q5Jd/vfE4Otes+QJIdkRaIMITL/toII97fN2NZTnEpogjuEB7FgTi40cJuhGd2n7ZO//1/EveTJF1pa1hIPRmEe2Phs0XRwtPiSiiPbv3MRGGQlZ6WtmOrCXYiOjb35mjB/U23WyZb3o4GJ3nCCFrry1tWa/S8hhHMyDSss+4tzXZjLTum3x/R6O7U2IMYp7ZQ3bIkeLyJm5K9E9d0z4EYJvAoPGsTZ5c7wn29SDzHG1Jbikz+L/IQEShWm3dAdmHsLkoZNOMLCtn20FXHjUWtJlaeE/w8fVPFDhg6VsP9xSyP/asUUZ9Vb8rBBQCCgGFgGUEFCGbxbzDiNiRP55l6QFbCVlogcr6nzK84t4iorBypYrkFxDERZv00n9xrqMkkR4RJ8ZQr16dROnnem5gRBIZEbJNmjTWjTTDvUT/RCQd0hYdIVGsua9sS3v7YkSi2DJtHCFk8dIKsiU2bhqVKlmCo6YrVChP48Mj2U+Si5AFAYJo7Znxc0wSGiC3EKWG6ASRRirGAK1PSBtoi9HZgoN8jJFP4VjhpyhS5TnCjaNJLc1bRE3OnbeAIzC7dO5AbT5rRf/7H7H0A5oohCf64IhNbOmzEQ5IgQO5DXJdELMoaubn58O6qrbcQ4vLr7/+RoMGu3JUiKWofLlf9s5/vTkg93Pm9DgzTWFrGIAQWrpsJWtxQw8aDZtX+DD78MP3jeBjjeEDBw6xz6J9881XXABr1px5iaRZrK2b1vzACB9H1wSj8xwhZEVfLWUhGAKaDg9wJAMiPQwjI/TbyAdTE0ejdzBLfTl77jxBn7pFi0+oZIniqdlldS8DBFJiDoAUw/NSb3MssxrE2rMgo/s/JIcmREbThPAQMy107TMZ/9ZKaVmyN977UEgUzRJ5ikyqdes3cfFiFLAV8lzW1kRH16jM6pdqXAoBhYBCIKURUIRsSiOczq5v9KAVu6bnzp43I3OMCFkhWYBoLa2eo4BA3FtIFiDVWqT/yrqyMmTJSciKyBStPq4lExmRREaSBda0RcULfGpJFtjbl+T4gLWX/JM1jFGo54uO7Vm2ICUkC2Bzoa+bM2dOmhQ9gdPQK1euaNL0xTHC760R2vZMcSOfwrVEhKxMPuvNW1GA6dof1yk6OpwqVijPXUlPkgVabO7fv88F3aZNj2diVkQnO4KLfI6ebrX23vbOfz2/k/9mSWbFmj/Ax3fv2cfF4CBDgAKIo3w9zWQItOeDjF29ei0FjAuhb3p+RYMH9TMdn5ySBSLq1NL66OiaYHSeI4SsmA/weT2dbnvmZHo5NiVIndQYW0bot5EPpgZO2vcgFX2Wmqin7L2Sew6IAqcPHj5QhGzKmi5Vri6Kj9atW1u3AKycNYcOQc5Nr86F3FmhiY9aCGj2rieKkE0V06ubKAQUAgoBmxBQhKxNMGWeg4wIWVHECDqLqDKfI0cOHrwRISsqj+/Zu98iySCIJpmEEH+D3pG26I01coQtcWwAACAASURBVMmIjNF7QZb1LPs69UpURRz3Q0ry06fPCJG+RiSRJSIBRTsGObuyBpMgnGQPklOF5N+TO0IW93S0L8nxAWsvISvGD71WmWRJKUJWfqFFsbonT56ydiw2DEQTKWGIMoieGK4bEQli8ZVXXk6ki6q3ahj5FD7EAoPC6MSJk6xtK/qiN2/1ImmtzRn8Zq9NcI5Rn62tjtBvvH37NnXr1sV0GAhGkLIhoRGmFE+je+jhIqdLW0qzh/QFbAdpBHvnvyW/E2sWJFciwoJZG1ZuGB/OzZUrF2vKfvvdYhrqMtBMN/bMmbPkMsSd5RuMdCTv3r1LQ1w9+Fra7IPkJGTl9Ee99dHRNcHoPEcIWRREcnZxI0RNWZK7wUcuGjSYM0JLblIntcacEfpt5IOphRXuY/QOlpp9UfdKHgSScw7gmbVq9VoaFxjK0kkqQjZ5bJRWVxHFMleuXEOxkyZQpUoVE3VFrE8PHzykn3bvZRkiaEV369rZYlYWNpjjJk+nNwrkp23bdibS3TUaryJkjRBSvysEFAIKgdRDQBGyqYd1uriT+BgA4QjS670qlU39EhGKKHgUNTHMrDCXESGLi4hK6Lly5kr04iEI24sXL5v9JhdFwK4wirCIqtggYZDmGzp+QqKXDVnLEWntHu6uTIjhZXbPnn0UMn4CR6DJml4gSmbNnkdR0XGsp4QIN+hYihSeX6/+xi/BXTp15BdhI9LXEpEgR3o2bdqYgsb5mZExgiStWbO62W8pQcg62pfk+IC1l/yzFPWGglDDPbwIxQksSRZYilY0+lASxb3gv0NcBlG/vr3MXoBFpMrSZSt4PowPDaTy5d/lOQN/Onz4KI0LCiW/MT5UvVpVwzku+9QIj2GspSrLIGAOoQCDm6sLtWvXxvSb3ke8GJssbSB/zIlIR0RHi2avTXCe0TywNmisG1u37qCQ4ADKmzev6VARrSrs5iguYi49fPiI+vfrTU59vjFtIqFYElL8Ex4/Jh9vRKFmt2v+W5oDItoFmrDt27fldUQUFIO/fLtgMe3ff4BCQ8bS3bt/04iRPlxkQ15r79y5y/q3hQsXtihrIsAS68LjhMdmhCykD7x9/Zjg0WoXOrKWyOPVro/wdVQS9/IaQyj4aE9hJKOoYkcIWXktByEeHOhPiD4Scwm28Q8Iou5du7AmbkZo8tzs+XV3jthftnwlS1zo6S5jTJjvN2/e4mOv37hBLoMHsIQJ1qsqVSozmVOqVEkePnwT0VT4HZrc2Pjq+mUn6t7tS3rzzQJmEOG5cfTocVq8ZDlB8xCtTp1a1K9vbypbprTZsXprCmyKYn5VKleiYcOc+Xm7YcMP9GWXLwgZCZDfmD1nPv3551/09NkzeqdoEerQ4XNq2qSx1WhxR+2oncuNPmrIm0LLV6xivW1kRnh6uHHhQT1ZGkiuxM+ay3I62GjFcQP6O1HdOrVMxSfRN7yX/D/2rgO6qqLrng9EuhQBBelIkSZSRIoIiKBILwoIKIQaQkIJ6b0RQghJSEINvUjvCFJCUZCOSq+KFD9BKQJSBP+1j/+8776X19Newpm1XEvy7p2yz5m59+45s893+w/S3LkLKTjYj3GekjCVCRasE+3atuFnxgCnYfyeMzlmAuF0Efpy5Mgxo/rS2FjAM/DcufN08NBhXkewwQXcv/vuAEFOB7hduHCJ7Yt18Pjxk7w2YGMFMjZffbWFqrxemZMNomA8aDNl524qWKAA/fXwITVq1IA+6/0JValSWQ8Da3xs9dr1tGXLNn536t27J127/itt3LiZ+4ICaarfb/7O6/Dt27cZc7xjpVfByYtt21II/Thx4iSVKVOGx927Vw/dcwcbW5AlwskYjHvokIHUtMk7PHegs4n3C6wlAwf0Zz9VwQiGfUTfYTMkIMVGLOy4I2UXywalVUMW76xItnT02PdGoYFuOXzP2jmPvmJs0LfFnMS7QM/uXaljx/Y8D/n5fusW7T9wiDfv9x84yP6EzcaZM+fo/B3v5iNdhtEHbVqzb+GEC4IvcufORW3atGY5J5UY1RjO8Dvt/MF8g29CtginoAyfdfi3klsy5f+45vz5C9wf9P/M2XMsRYa5vvjL5bRjx06eq6bmtnqmLV68jH766Wf68949tnnJEi9T7Tq16MU8L/J87NTpY93Y7PFXFeSC90NTp2HU90zvT3vQmnUbmGA1TDirbVttUJct+xrdv3+PkBDNMH+H0puHn37//Y904eJFGjvGla9DSQsha+16iDbQ9pTEaTRm1EheZybFxNPly5fJdaQzfdbnU6sCGezBXe4RBAQBQSA7ISCEbHayVjr0VRE7qKpO7Vrk5TmWateuSYgWXLR4Ka1es54/bvHSpy0qKuy9Fs1TkSvqOrwA4MUPCQ6qVK5MoaEBrHUG/cSkqTNp1eq1FBYSQC1bttC98Bsm/cGHW9MmjfnIDjS08CGDF3iQOVqdSO0HOdpHf/FifODgISpcqBC9mDcv66317NGNI2ELFy7EkVIYJ44Lr1q9jrsNIfx3321Kly79TAf+/2UUH50gabWRrHihxMs2XkQu/3KF3Me4EpL1IGs7XuIMNSzRDsggYIoXXBwzRpQeSF9//xBuGySVVoAfJAI0MfGyZRgJhw9kENN46dcScNa4hD19wQuit08g7dr9DZONPbp3saYp3TXaJDXG+nv8xEmOcENRY9VGMLZ4txl16PARv8ydOHmKP+jhu5AOwAcpiO5KFStwBvvFS5axv4xwHsL+snv3t+Tn60mFChXU/W5KA1Yl97rx2022oSJbtYNV0gBoX/knst0fOnyUPwgMfdocUFriEYTI2DFu9HH7dlwvjrJDwgMkCYhatVGA+lSSBbykJyXEcgQ3Ep65j/PhjyK82FavVo2z48LPTp06w8QZPojz5s1HfT/7lP8eM3kKZ+u21iZo29I8MPXhinvVMXj0Y8jggfwRCKI0PDyKscPGD+aAvbhoj/PD9iCu8NGIqFisRc2aNiEf73FUtGgRNou9899wDqjNJ3zwwY7QMsXYkFQN2Y7V3L569RoTr8WLF+fNF8i0KNI8amIMhYYEcH/NFZAN4zx8OXIGa1yvXj3o8uUrtCNlJ5UvV45JGPy9VasWrEfbqGEDsnctMUxAhvWxWdN36OTJU3Tx0k/88YzoVFvWBG0ks7F5igzRWAuMraPaZEyGbcKW0M+DNp96BjRs8BadPn2WDhw8zB+f2g03mxawLLhYEZvA/P69+5Q3X14qUCA/R0bDz1AgcePr40EFChTgJIQBQaG83sH3327UgP6TKxcTSyBi8DcQJQO+6Kfze3ycBwf5MukGAgN+VbJkCb0kM9gsCAqJoKd//83PzhIlS7B+NzYyMVeROAYZwVUxRshiXV206EsmuzAX33+/FTV9pzGT4ykpuyk4NIImjA+lZs2a8MYWtDJnzppLsTFRTBqld9GSD5hvZ8+d53cT+CPmLEhvzOOpiXFUt25tveYx1338gnjNxOYvyoyZs5kECfT31m2czZ49n5LnzGNbYR1q2KA+fbf/AD/P8bfmzZrQxKhw9k8QsiCwQITj+YI1449btwjrBQr6pTbFQRbNW7CY1q/fyDIvivTD+jYlYRpvPKPgvQkakcAY9ah7nj59xjrpeD6iXvWO1q1rZ917idrcAVnp5uqse/5Y62Pwi3nzFnH2dhSsR927d6GOHT7ifyOx45IlyziiHf0cOtTJqg1Ma/wARDbs07FDe+rWtRPjHZ8wlXA6A5uafj4efFoBROGGjZtp2vRZbA+slUgcCtmTmjXfoB9++JFJRhRjG05Yb+bMXUgXLlwkN7cRVK7sa7wWQht92fJVfF9aCVk1XlMBENbaA+87sHNsbCL3Ce9Lv/33Br/7guyFL6j3XENc4Kd4T23yztu6Zxr8A/4KovbwkaP/PmMfP9b5pFZyzFh9mG9Fivz7DL506Sdem/DOA1Jc9QO/GducM+X/uP7MmXP05dLlvM7glF2NGtXZPm0/eJ8KFS7EJD3mhzGyUskAtf+oLa+p8BEQ9QGBofycA6GP+ZlWQlbpvBo7Lafsjfcf6P5jvcYmlYenn0k/xA/YoPHyCaDIiBD6eus2mj5jNo9/xvQEXUALiGzMu5Ur1/C8NMTAXkLW2vUQ82/8hGh+FqHgGwLvMGgXuQ8Q4JCYOFlHEFsz1+UaQUAQEARyKgJCyOZUy5oYlyJk8XKFDw9EPeGBicgAaHbiiIw2WgYP8vj4JHr46BE9e/qMPxpQkHAJREd5I8klVPQFIlVVadr0Ha4bO7qGBR9kp0+foeTZ82nfd/++EIMs7tWrJ5Nu4eMn0sGDh+mVV0rxjjp2VrFzjQ+9RYuW0oJFS/gBD7IKH014Ody5cw8TT9gdL1asGJNe2kghRDQsX76KIybw0dvkncbkNLA/v9BpI2QQCYEj5IhOAUZdOndk8gXJdPAy/ujhIyaYQGDiY0j1DWMA8YJ+44UMH7/58+fjD2lc16VzB12GeXxkJSROI5CUqA9Y37hxg5D0DC+K+IBbtmIV4TgTEhjhY6tkyZIUFOije/my5MbW9gUvS3HxSXTixCl+aUbBC2KRokU4MgpEp0p4ZapNQ59B5BYIdWDXvVtnJpZBFj55/CQVdniZjotPZLvgwxzZ6EGq4AUUL6n37t+jzp06MLkHkg0v69gAQIQEPqjxIg5yEsQS7AssMQ5TmMH3QATgg0Mr0WE4NpWUCYQn+gJfgB1N+bQpbLTEIz6SMFdQH/wZUVuI0NX6ID7AQDqhfxiHmn+f9OxOn/fvw8kaQA7gIwhzpn//z6hRw/oc/TQ5NoEJFGBVvnxZSkiYppvHttgEfTM2D2AXEIzmCj4KsMasX/8VnTl7Vnfpu82b6a01tuKibdNw/UC0bP233qSePbsZjbjDB7ul+Q+yZe++73jOAfdfrlzl9SXAz0u35nGUyJz5tHPnbl2UHXxcO7cx73AdCCd87KNtrKNYiwYO6JdqvTGFJeYLPq5BwiL6C34O37t//z55eQfQ2XPnqHWrluTsPJhWrlybprXk99//YP/ZsPErnvvYpMCa9/HHH/IG04oVq7mb2BjB+mTsGWA4DmPztHOnj2nJlysI5J1a9+7cvsOba1hnVq5ay5tkWF8fP3ps1AYq6hObMlizsJa3bt2S+vTqaTW2ltbOzPpdEZsgzUDe4/mMZxHWnmkzkmn+/MWpjrLC95EobmJ0LBMc/n5e7H8gGdeu28ikdOVKFTkyHMSRoeyK2mhVp0z+3fiLoe07UvQ2Bc1l5DYVdY8P94jIiRTo76Pb4FX1IFpSK9UBsgvtgkjKaEIW8jT+/t66xFhYW13d3AmSHYjaQ4JR9Q6gouGrVa+qd3RcSWaAvNYeQ1Ybjfg7CB1fXw+6eeMmxcQmUNsPWvPzTEXIwl5I2ohnIjYjsFbgvQUnLvBOpj1do93g1JJ+SgcduBrqaKvNDDx71bMN739uo8fx3I3SJK+EjysZFTxjENEP8h/FGh/Du4GKBMSGgLETK/A1rJWQprL0DmHtnFP2KVe+nN5JAyW/gtNa2sSW2g0erDM4pYIobtgbvh89KY413A2TBarNH8hZ4b0L73Gq4Bk91t2L30EympC11h7Y0IFsFnxQJQbFvWpj11BvVEvOIfhAGyyg/ALr9EcftmXb4htBBWD4+Abxu5c2iEBbH/zb2XmILspUBSWAGDbcBDF1WsKU/2NMavMRcwbvJIhcV98w2rmt3dAzdepERZ6CEMezDZvjaSkKB0Sym0p2jPqxnmBTwcdrHGPi7uHD6wTWKsP5Aj/FxjoKCNx16zdSQGAY/xsR1Dh5py0Kn1z/yaU3F+whZG1dD4G/s8to/n5Cv8aHB/NaFzM5nt+BsFmoDTxIC9ZyryAgCAgC2RkBIWSzs/Xs6Lvol9kBmtwiCKQTApa0UtOpmWxXjeCS7UwmHU5nBMzJiWilUww/0lU0nbGPd3RREWXYPMGRXq10iHofUEkfCxUqxJFaPx4/QcmzknRRjOY+3g37DfIExBtOxYSHBemdOlDzHMdnDTXjEfEPYk9tnKYnvJYkeLAhiigzrRa12qyD5IBholJtfSBwEeWHooieO3fv0LSkeKpXr26qYVh6B0Nkmae3P2/Saesw5h9aHXTDzOyw+6gxHuTv68X90JJNxghTbSS74XFpSz6GQSqiaP6CxamIJNVPyF6kleTSAqqSyWIzckr8JB3Ra4rYs+QHSkrHkLDE+ENCI2nm9IRUhJc5stBeH7YkEWbJHpApAFGqTRqLvpjyPS0uhqSyuc0YrZa3lgy0hDNIwlGjPTiaX+u39iQkNXePKduokzvGEmEh2jY4JCIVdvbYUuEDEtKcVjzGgNMO2IjDhpyKqkWbhpG1mNfYhIX8AfRolS/gWmPJTe2ZC8b8xJ71UPteZy5C2B5s5R5BQBAQBHISAkLI5iRrWjEWSx8DVlQhlwgCgoCdCAjxaBw4wcVOh5LbcgwClvSuVTQkpDG00VaWyBtFPiDyCkkCESmlijomj2hNELCIjoOswdNnT6l6tao6fUdrCdlRriP4qDSOcOM4vyG5ioh5yMyAcMApg2FDB/HpFRDBGVksEUTGMNTq1EOiQelEo5+Imr946RJLCGhJL0vazeZIMTV+bcSlljg15R9KB92QRAXGIBiRqBIRnSC/ho8YxQT9rBmJRhNUKl9R/qB00S35mOq78lHgAoIUx99RELEKkmvihHC9pJlptTlOSSEyHpsNkIlQxR4SypRtlB/c+uOWXrJRbd8tzV1bx2kJb0u/o884eVO5SiUqVrSornl7CFlzc8fUc9vSfAO5B0mvWclzqUmTxrqNovQmZDFwY7ZRhLVWAkqBpLDFEXucAkxLUkgVnVrvzbosgwHZKGMF8wPaqpA0gb2UlBZ8W7vRZuxEl5qzqNeY1IY9c8GYn9izHsp7na0zX64XBASB5xUBIWSfM8sLIfucGVyG61AIyAuqcXMILg7lptKZLEDAEqljKhrNEjkDqQKQH7Yep8YRemhsInIVkhtIUGXso1/1G5GPIC4haxEXO1EvKagWTkOdYkSC4ig/okyNSRqlhyksEUTGMFT6zw//eqR31Ndcf9KDkNVGqmptZso/tOSNikIDqTvO05d6dOuiS56lzR9g7GgzxgW5oSFDXVg3XEvuWPIxhYk2YlcRWiB3IQt0584dPmKdUUeUQfaDwIJcx6avtrDsgy26maYIWUWqQebLVJSjpblrqw9bwtvS79r2YBNo8W/a/LUu0ZU5yQLDdSIjCFn0z5h8QmYRsiCrka/h/oP7elHoWqI4PSI61ZzTRt4b8wVcB4kp5V/oB2SDxkdGsxQN9LaRBA+bKZAz8PZ010Xfa+d1RhKy9qyH8l5n68yX6wUBQeB5RUAI2efM8kLIPmcGl+E6FALygiqErEM5pHTGYRCwROpoj/trk7dYImdUvaYSGxoCAEIQUVcJidNZKx76stWrV6MJE2M4uZfhR7+q/913m9G9P+9x0iBt8jFjACtNbujfQmcQBeQZSBAkW0rvYg8hq8gh6LYbJu001b/0IGRRt8JUK4dgyj+0JJJKrgQNdkgHICJV6bVqiRtjR5vRruo/NKsjwv9NlIViyce0eKiIXRy9npoYy8k1x7h7k9tIZ6MSDmm1NfIHzJu/iKOuP+nZlXVT//mHWHoDRasha8kPjL0fG8p6aBOxqr5bmru2jtES3pZ+R3uwIWRD9u3bzzIR0Ly/eu06OQ0azrkHtOSyOcmCjCJkFa5I1AptUSSlyixCFmvctOnJnOBNaT0jAh5E7Rh3L3qzbm1d8kRbbae93lpCFuQ0Nr2CA305uRiKVv8W8zosNJCTtiKnBOQKVDJV7bw2tumWXhGy9qyH8r6bFu+RewUBQeB5QkAI2efJ2kSUkrKLXEeNI2RyTkqYrHfM6zmDQoYrCGQ6AtokB/GxEwkfI1L+/fhQyR8EF/GI5xEBS6SOipAFNiDUSpUqaRVZpsgbLfFhCl8tURHg78WJPpFx3FrJAhB4ShsSCVuQzR0SC+ba+3bvd5z9HdnQu3bppEc2pJcfWCLijBFcWjLBFIFp2L/0IGS1EbLads35h1bOYkrcJM46j4SmWr1WrWSBlujVjkH1H1G3Wg1hawhAVY82YheJkRD1jPtDg/31kmGlh21v3LzJyT6vXb1OcXETqUb1alytPSQU7jNGyKqoYUMZBm3/Lc1dW8dqCW9LvyuN1uLFivEmh5JzcBTJAuChImS1ifQyi5BF+5hnSIiKBJ758uXl9RTSHkiWCQJUEZ622k57vbWSBbDnd/sP6hGy2GhBMsbYuESOkvXxdufkqFhTocWsikpgh0SCGUnI2rMeCiGbFu+RewUBQeB5QkAI2efE2vjYwUfPnbt3Ocs3ss8jo3XVqlVYJ8maTNnPCVQyTEEg3RHgj7mEqfTDD8dZfxBRV8hgX7JECc7sjeNoz2MRXJ5Hq8uYjSFgidRRpBtIUu3Rb0vkjPpgh95m3OSJRrVDMQ9feCE3/fzzL3yUF3qzWtLXWkJ2tJsL65Yiyuzu3T9ZI3bYUCfdMXW8hyxcvJRcXYbp6caqTO4gjswlv7HXc+whZLXEqKkjx5B1AK5KGzI9CFmlIXvv/n2Kj4vWZac35x9aqQBoTj5+/IS1Y6EZrIq5xHDqGkWSmUocZ+noNerRJv9Bsi34UsuWLdI1mZfqr/L9Pr0/IY9xo3V+lp6ErFYq5KMP21JQoE8qYtnS3LXVby3NaXO/ayOmDZO3OQohq3xk3vyFNDUxjurWrc0QZSYhC6I9MnIS+ft5cnKsjCjWJvVauOhLwuYC1k9tUQkZsZmCoiLgQRyroo1qN6Z7a89cMOYn9qyHQshmhFdJnYKAIJATERBCNidaVcYkCAgCgoAgIAgIAtkGAUXqGPvoVmTa0aPHmKTTEm2WyBstEfd6lco0ITKMqlV7nXEBMXL48FEKDY+kwAAf3qwd4DSMIw21hKw6ygtiwJRkgYrOQp3rN3xFIaER9PTpM3JzdaZ+fXszWQZyYJynDwUH+VHtWjV1tkF0l7PLKCpVqhQfX3785DGFh0exfi3INkSFaUkIW41qDyGLNrCBNnyEGz148BcNGTyAnAZ+roucY8J0ylR69PAh+Xh7ELRwbSFkoUmK4/TKFmpMX3+9nXz9gznjunajzhLpp6QCUM9Il+E0eNAX9J///EcPKhU5CT1I6Py2eLeZ7nflJ/Anw98s+ZihPZRGJ6JllXSB8lnIYUAbE/YMDfEnlTjMVpvieoWJlpAFSb5m7QYKDYtkMjutkgUgoqZOm0nTZ8zmLhpGfmNO+PgGsf6urTrNpsZsKardnD20vq4lZGFfRIRiHJkpWYAobS/PsXrawcoPQXBrN2wyi5C9dOknGunmTkVeeilDNoCUXaHF7O0bSNhwMid7Aj9GMSRkDX3PmK6tWjuhn2xswyS9CFl71kMhZO1Z1eQeQUAQeB4REEL2ebS6jFkQEAQEAUFAEBAEHAaBOXMXUMzkKXw8FdF+3bt1ZvIPeqvTZiTTnj17KTIiJBWBh+gqnH55r0VzGh8RTIULF041JnW0G5FPqL9pk8ZUo0Y1OnT4KJ0/f4HCQgI4ihFJvEa6jWUtRZB1HTp8xAmBTpw8xffhfkgfgExt3fo9qlK5Evd57ryFpNWoBSm7du0GCg4dz33x9/OiLp07cP0gXosXL86EY5kypUkRaFETYyg0JIA+aNOajhw9Rk6DnPk0AUpaE+wgQ7i3TyDt2v0NE8+IJNMWHPEPDomgD9t9oJcNXTsO9AURvOgfomI3b9lKzZo24RNGRYsW4epUNDL+H4S2lnRW7YE4GTLMhSOIQUiBNHv55eKMw86de2j8hGgaMXwIder0MctFoGij00xpASupgBu/3TRK9Kr2jxw5xljkeTEP2wDRiUiItXLVWrbl2DGu1LNHVz0CzRof0+Kp3QTo36+PLqIbkdgg6tet38SXG0bi2joZQdi7j/Oh3Llz0Wd9PqXq1aqxziYilk+dOsM6qiDS8+bNR30/+5QJ6oDAMLadYfQo2laSXoYbEpg/fn7BtHfffu6i8oMrV6/Rjz8epxfzvMhtWavTbGmcKlIZc855+GDWcF63biPrOderV5cs2UOtJSVKvMwbGphvIHFfeaUUz2H4LzYXgBOO6D98+IiJQ4zfcAyKVMRvhnNHGz08a0aiLvpeSwpjDCBdYR+Q8MePn6TICZPY7yCdod1oUfMH656WwDTn/0oWAD43bWo8vVGjug5e3Ie2oC+sJe0VoY2+4YRSt66dKF/+f7VbUV7InZsj+A03NCzZzdjvKqnipOjx1PaD1Ceh7t27xxsw2DwwJK5Rn9rcKFS4ICUlxJKhhrFW7gljx4adkqjQrkmGmJqzq/K/WrXe4DaLFy/GQ7N1PdT6h0hR2eM9co8gIAg8LwgIIfu8WFrGKQgIAoKAICAICAIOiwA+zrdtS6E16zYQohhB1IFMAVH4QZtWuqPxGAAi8uLjk1h+CJGtf9y6xeNCIi5jMkQqkRYIK3zkg6xBoh8QMtD5VOXkydMUF59ISAxVuXJF+rj9h0zQ4R7odd67f486d+pAzZs15aQ4kF8BWYn+lixZko90IwIPZAiSdsXFJ/Hvb9V7kyMiQXIggQ3ILZAo6HvFihVo4IB+VKNGdf4dR/Cnz5xNKSm7CdFsxo7iWmtEaETu3fcdPbj/QE8qxs/Pk6uIi0ukZ//8Q48ePqLrv/7KhLaL81BddCpIiNOnz1Dy7Pm077v9HC1b/603qWfPbtS61XtMmkNmAMQPSLknj5+wTW7cuMHkycAv+qeSpAE2R49+T0uXrWSyG4l8kFSoSZO3GVsQ1aogYnbZ8pVcpzGc1XXqGDgIGi/PMWY1MH///Q/Wmd2RspMeP3pMT589o3pv1qXevXrobGCPj2ltAomN0WM9afKkCXrJvEC2I7L43Lnz/+p4Tk9gf7Gn4P6NY/rhhAAAIABJREFUm7Zw5OetW7cIEgn9+39GjRrW5yz1yFwPGwwZPJBezJOHVqxao/MD5a/Dhjjx5sSkyfF064/bjLGaS5/07M5+iWI4fypVqkjvt27Jc2PXrj00Y9YcAvFfuVIlgm/ZOya0Bf+fOm0WLflyGUeZw9/69etDLxUuTElTZ1ic8yBcFy1aSgsWLeG+N2xQn8eBeQbsQehCY9h1pDNduHCRNm/eqoMfUkpFihbheXzo0FHatXsP+7SSWapSpTJ5uI9m4vv4iZP8GzADaV2/fj0K8PPmaPHA4HBOAtikSWMeDzYiUDAWJ6cv6J3GjXQbDobSRYg+B5ZYn2rWfINWr16byv99fcbxBgb6gLmr5lzNN2pwQi4kv1q2YlUqe2NchQoWYmkWzFdTBaQmpGHatW2j66c9PqoI1TZtWunJamDNCAufQD8eP8FrJwp8Srv24G9YIxFRXq5cOerXtxflyZOHrwWm0ZPiKWXnLrp583dd17CuV69WlaPk5y9cTCBFgY8hplhTlO1+uXKVQL4iQhcJ8rCGmJoH1qyHsGdC4jSdbVAX2ihX9jX68MO2ujllD55yjyAgCAgCOREBIWRzolVlTIKAICAICAKCgCAgCGRjBFQUV/78+fQS3mTjIT03Xf/m231mk3mpKLw5ydOoYcP6zw0uz8NALUmEOAIGBw4eJm/vAHr46CFLwNy+fUdHjKr+Qf9Yq3FrT79VtPiBg4doamKsntyMPfXJPYKAICAICAI5DwEhZHOeTWVEzzkCeAHctj2FFi9ZxlEJ2HX38/VIk1bbcw5pthk+IobOnj1Hh48co63bdnCkkMuIYdmm/9JRQUAQEAQUAoqQrVO7Jg0eNECAySYI4B0kLDyKI34hy2CsgJCdFBNn9Bh2NhmmdNMEAo5MyOIdadXqtZQ0dSZHrCLKGVHu2gL5j+joOIIus6Fmtj1GV1rUn/fva1Tb2Z465R5BQBAQBASBnIOAELI5x5YykixCAC+fE6NjaeeuPRQRFmQ0i3VmdQ3HmKAniCNMQ4c60cKFX/JLZZcuHcnPx5OPkmVmcSRs0mPceJmHXuKs5Hnk7eVOHTt8lC46Y+nRN9SBY2nLl6+i+QsWsw+kV5KR9Oqf1GMfAkgc4+HlR0WLFKGwsEAqWaKEfRXJXYJANkEApB50TbdvT6Hx40PE57OJ3dBNZIeHhENgoA9rYxqWny//QgGBodS1c0fq3LmDQz1DsxHMDttVRyZklYQAEmBBksCUTix0ZkNCI2nm9IQ0R3DjmP/sOfNp2bJVlJgQQ6+/XsVhbScdEwQEAUFAEMh8BISQzXzMpcUchgDIkuEjRvFHyNAhA7M0IhHJC5ARWCUUwTEsELJvvfUmZ87O7OJI2KTH2KH7NdJ1LB099j116tieAvx9Mp3ktjQOvPyrRDtCyFpCK3v8vn7DJs7kjSQkybOSJNo9e5hNemknAtBNhc5lq1YtWD/WWKIyO6uW2zIIgQsXL9Hhw0dZ6/irzVvp3r37qaIBlW4mutCnzyesW5seiZMyaEhSrZ0IODIhC+3tIUNdOHACSe2QvMuwqERb+Lupa2yFBsES4RFR9OTJ36zPq01mZmtdcr0gIAgIAoJAzkJACNmcZU8ZTRYgAALs4KEjnD0WmaRVRlJ0RWWHRdKIrl06ZWjv8LEz1t2L/vrrISUkxFCxokUztD1rKjeHjTX3O+I1p8+cpT17vqW2bdtQhfLlHLGLNDkugWbPni8Rsg5pHeOdQobpSTHxNDEqPNXcRZIWJK/Jk+cFTnSSO3fubDQy6aogIAjkZARAYI3z8CXoxiJJ3LnzFyjAz4vlkqQ8fwggIZe3TyDt2v0NjXMfRf369nYY4h3v5DNnzaHpM2ZT0yaN6Ysv+nIyuLx589Ldu3/SkSNH+QRUoUIFKTjIj5DcK73KH3/c4gRd3bp24mRnUgQBQUAQEAQEASAghKz4gSCQgQggatbVzZ369++T4YQsCJ1hw12p7GuvOQwhm4HQStVmEBBCNnu5hzrSuGPHLpm72ct00ltB4LlHAOvX+g1fUUhoBBUrVoxCg/05AlGiX58/15g9ZwHt2r2Hnjx+woP/739/oyJFi1CHjz+igQP6OQQg8NcLFy7SoiXLOKr70qWfuF/YQEDUNk4/4VSZbHw6hLmkE4KAICAI5HgEhJDN8SaWAWYVAtDzDA+Pog0bv0qXxADmxvHs2TNatHgpRU2cTHXr1BZSJ6uM7iDtCiHrIIawohv4ONy7bz95ePpSxQoVZO5agZlcIggIAoKAICAICAKCgCAgCAgCgkB2R0AI2exuQSv7j2M6p0+fJegn7fvuAOFI0YTIUDp06AjNm7+ITp48TS+9VJg+bPcBJ4PSJmIA2Xfjxk1asXINXf/1V3JxHsr3LF+ximrVqknBgb5UsWIF7gnIhdOnz9DiL5fzznO+fPnon2fPqGXLFtSzR1cqU6a0rse3bt2iI0e/p2PHfqCUnbtZf/Wtem9S8ux59PXW7Xx8qGbNGjTI6QvOhJorV65Uo71y5are9fXr16OhQ5zoncaNdNefP3+B5QT2HzhEZ86eo0kTIwgaV+jjjh07de14uI8m3K+N6sBR4WXLV9FXX31Njx4/YjmAhg3qU+9ePahGjer0119/0fnzF+nEyVN04MAhTp71XovmBA288ROiObGSYalerSonX6pSuRKNcB5KFSuWpzVrN7DGK9qHTdxGj6NhQwdRhw4f0Zo167leUxIEsKnbqHFG29KSs7bYBn0GRt9//yNNSZxGY0aNpL8ePuQj1ZcvXybXkc70WZ9PzUYQQDPLGDbGfDEmejwh2QIiFvbu3UdPnz6jtxs1oHHjRtPrVSrTrdu3yc1tHJUo8TINGTKQypcrSzt37qFn/zzjyAsQkPCjsaNd6dXSr9DKlWuoV6+ejBlsAA3OzVu20sWLP1HlyhWpZ/eu1LFjez6mpgrwgQ3nzF3AUR1P/v6bXitTmrp27UStW73HfoE+njt3ng4eOky1a9Wk3r0/MeqTS75czj5dsEABxq1Rowb0We9PqEqVyjr/gg8AX/yHiJJ3mzclp4Gfsy+sWbteNye7de3Mc7JQwYJWznbSkyzo37cPz90VK1fTr7/+l4/g4Qgh5mP+/PkZk5FuY6lihfLp4o/pMS4k9NmRsosTlOGYH2zx8svFOQlMu3ZtuN8o9viS1SASUVrWDrRjyfcgMxIQFEq7d39Lf//9d6qu4chk8+ZN6Ny5C+wnFy5epLFjXGn//oOUPHs+ffpJd9bYxPq8dNlKGjToC7r1x22WLmnb9n3q+1kvOnzkGK9TKtu5NWumNRhBuiM5eR6vqblz5aKChQrSx+0/ZNkWZK2293mj2oYPbNueovd86vVpD+rT+1P2BSmCgCAgCAgCgoAgIAgIAoKAICAIZGcEhJDNztazoe8gLn788QRrJ+3e8y2VKV2aypUvy8d2Sr/6KhOtijwEARYdPZ4JQ0PCACTZf3LlIiRrwvUgEZCpdMAX/ZgcWbBwCSUmzeC/de/WmT/MQWKNcfciELB+vp5M+oLcwr83bNxM06bPYlK0ebMmdPbceSpSpAiPDMeIUD8S2YCsHTxogB4BCFLCxy+I+vT+hIkHlBkzZxOOTAX6e+uy9545c46+XLqcSamCBQswkYpxt/3gfSpUuBBt25ZCly//wphMTYpjwg4FhEDkhBgmZaImhDGRBbIpJmYK3X9wn4nok6dO05Ily5k4QF9Dgv100gSmEhv8duMGzZmzgAntR48ec1Kojh0/ps/79WFi+6effmZScN36TVS0aBH6pGc36t/vM+67uQIid4DTMKMRsrbaxpBQBukDfTiMCYnC4COJiZMZM1PlyNFjRrEx9EWQ/6XLvMok6AdtWhM2ALZ8vY39q0GDtyg6KoIJOPjuwkVL9DDr2OEjTnC0fcdOWrZsJUcagrQFZv369qE933xLsbGJrKXauvV79Nt/b9CEqBhOyjXCeYieT2HMwaERNGF8KDVr1oQ3FzZu2kwzZ82l2JgoypXrPzRvwWJav34j98EwYRauB+kbFj6BQKI6Dx/M/QYJ6u0byISxm6szk6E4Cgdf2r3rG4qLT6Jr168zIf/gr7+4/w0bvEWXL1/R+RX8f/iwwVYfoVMRslWrvk73792nvPnyUoEC+TnxHOYaCo7l+fp4cD/S0x/TOi4QsEEhEXTx4iVOqFG3bm22BYjq0LBIeqNGdYoID+K5Yo8vAV9ri71rh/IFa33P1Nx98uQJHwXGBgM2XtQahbUTidvwNxRsvICA7dG9K69NiJZft24jzyHo5IHQxzyxds20hM8PPxyn4SPcaJTbCOrerQuv54cOHyEvrwDe6MNxT3ueN6pdbOZgnoKIDg7y5Y0MEL/QqSxZsgSvxyVLlLDUTfldEBAEBAFBQBAQBAQBQUAQEAQEAYdFQAhZhzVNxnRMffiDBPP39+KoPJBDIB9XrlrLR95BLPbs0Y28PMcwoQpyAUTrxOhYJkf9/bw4Cmrrth20dt1GjtgCeQsCMTAojAlJda8aBUhgRHGCFIqbPJEaNqzPP2lJSxC4zs5DdNG5P1/+hfz9Q5g8Q/Tu1MQ4JmdQlDZrtepVmRhFJC7Kb7/doBEuozmqLmHKJHrjjRr89/MXLtJwZzcmKBAZiChaFWUFwgw6r9BgDQzw4YgzFKXJiujU0W4uOoOAYF7y5TLy9BjD7SL6LCAwjMk4awhZVARMQfRNSZjKRFxiwmQqVaqkrg01DpB+KrLNkkeYI2TtsQ1wcXYZzRGhsNf48GD2h5jJ8UyGgYS3pLFlChuMBeTQoCEjmJCGPUCqq8jHU6dOk8vIsQTyetaMRNajs4QZbOwycgxH84KcUqQRImg9xo3W9RW+CB/RRg/fv/+ASdPfb/6ud2QcxBBI+S8+78tEPfoAImzuvIWpCFkV2YzI2agJ4VSkyEs6k6nx/HHrFieKABmq/EDVV758OfL2HEtNm77D0d1oC5G2SAJRq9YblJQQq5cwzpw/KEK2QoXyOlITpBnsMW1GMs2fv5jnubeXOydhQUlPf9TiZMu4sB6ERUTRxo2bmRiHHVUB+Ro9KY6zrzd+uyFjrBLo2epLluaS9nd71g5bfA9tmZu72vUr139y6TaNsAYOHzGKN8ewFqlNKa1fnT17TueLtq6ZpjBSiQoRoa7dwMLf4cutWrbQre/2Pm9mz5nPGzB4VmDuqwLbg6jFWN3Hullcf2yxs1wrCAgCgoAgIAgIAoKAICAICAKCQGYiIIRsZqLtAG1ZiqKcNj2ZI1ZB2OJju1q117nXq9esY9IRRMik6Eg9sgm/I5IWx2QhCwByscW7zfRGqwivlJRd1Ob9VhQeFkgFChTQI2S1ZKa6GWTIqNEeTDr079eHI29BVinyaFL0eI50VUVL8LqOHM4RkCg4lg1CFkVLImjJC0OSTWEFGYXo6AgdUYyxbN26nT744H2OWjUVCWvq76qvIHbRJ5COiPjSEq+IRk1KmkGxsVF68hHmXMiUbe21DWQCXFzGcBSeYf+sdWVzGJjzRVNErsIMxOaU+EkcVa3KV5u/5khC5Z+QKfDxDWLyM8Dfh4lfFGPtqrHiSDjub9b0HV29iL7FhoOS5TCmz4oNjbDwKJ4nhuQYKlIk1uIly5hcjY+L1tnVnN6rIgO1RJw12JurU0V+I0JbO5/T2x/tGReiiIc5u1K5smVTbVJg3GqTBBsuiO7FEXZTNlU4mdsUsAZLe9YOW3zPUv9NrV+KAJ2/YLHemqpdj7t378LrinYzw9o10xQ22jmNzYWuXTrqZDgQFY+CaFxL40L/jT1vFNEMeRvIyxQuXFjXFTV3sTmCDYrXXitjjQnlGkFAEBAEBAFBQBAQBAQBQUAQEAQcDgEhZB3OJBnbIUuRWIp8wBFq7Ye7ImTbt2+nF5GqeosPcadBznzcGoQnjrQbFkQ8xU+ZSuXKlaWpibGE6D1LpCWIBNwzK3kuNWnSmD/QUcaO86F9+/ZzVlSttiai/i5eusRHyrVEnDlSBfUZI4+uXbvO2pogqqDtCr3XBvXrpYrKspeQ1ZJ4WpJakXcvv/wyDR70hdWZik3Z1l7baAnZOcnTdFFvtniovYSsqfu0mCmCHlG6iGT19QvmaDpF0kEnGbarXKWSnv6uMZxwNBzR4V8uXcE+DP3ej9u3o0KFCqUarjFfwYYBohVBJqmIXsMboYs81t2bo8yTZyXpSCtzxKUlvzVlC0tJvRTxCQ3daVPjWQYgvf3RnnElJE6j6TNms6wJNmhUxLQaJ2yq5r52fptb1yytMZb82ZINjI3TFt+zRFzid1N9UHYsWKCg3gaa4YaOFjdr10xzuEBSBdGw2OSAxjekEoxJQdjzvFHzBKci8KzAZoQq2Ii5evVaqjlkyYbZ5XelYw3pHeir586di1q825x1s3GSwliBRMiCBYtZ6xwnQPBchWSL0og2vAdt4NRJYuJ0vTbwrIGcj1ZDXd2r3QgxrE9LjmNzERHMQwc76TZzswv20k9BQBAQBAQBQUAQEAQEAUEgsxEQQjazEc/i9ix9IGsjWbURq5YIWfW7oQ6rdrjqQxt/UwSfNWSJ4RHzB/cfkLPLKHr416NU0a6m4LWHVMGHK/QbQ0IjmOBFMUyIhL/ZS8jiXhAnI13HMrExY3oCH6MHqeflHcDyCSpC2Rq3MWVbe23jiISsFjNEx4HYB2kDYgpJ1KA3i38bFhC2SIq0afPXukRuWskCXH/h4iVyd/dmeQsU2ARJihBlXbbsa7oqjRFwCnutbxv2AZHGQ4a6EOaYdm7ZQ1xa8gdLhKySxEBiJi3Znp7+aOu4tPPI1MYPiPOI8RNZD1prP3sIWbUmPH7ymCpXqki169SiJ4+fsJ98+mkPnayEPWuH1j7W+J6lddlUH9RGBDSsR7rgRMAXBIwQrV2hQjkaOKA/E2wgMW1dM8352I2bN8nPL5g1m1GwydCiRTMaNsRJj9SzNC5jzxu1cWeo0WyqP/AzSHCAaH6jRjUqU6YM634/evyYT2KYSoZoaQ5l9u943qxdu4GCQ8fzGgZMlY46yOmY6Eg9+Qb0D3bw8PTjpG7QW65TpxYnEwwIDOWkg2FhgXpau9o2IPsAnesHD/5iEnVHyk4+SQBdbkNSVj1DjGHSqtV7LGeD0yKq/tkg7CdFGt2YzWxcpT1BQBAQBAQBQUAQEAQEAUHAUREQQtZRLZNB/bL0gawlRbTSA9YSstB0VBF3hkNQbWsjBK0hZNV96sMPyZ9w1P/ZP89MRuMatp0WUgVZyUESIMGTImbfb92SAgN9+GM/LYSsVk5AESpr1q6no0d/ID9fD9ZstbZYImRttY2jErJIaDTSzZ2JMxxbRyQYovWQDM4wohiR3klTZ3I0NSJn23/Ujq5eu05Og4YbTX6G4+3LV6xmzWRo6KJgkwGSDW++WYf/bYmQNSbZgfu00edIStWxw786srYSl9b4gyVCVivRoDYCUG96+qOt49LOIy3JYzheVS+kRCBbAa1eewhZLUFu2IbWPvauHbb4nqV12Vwf1NqspDBu37pDwSERFDk+RLc5oe63Zc205GeIqAYRPCt5HutMo4A4DPD3pnZt2/C/LY3L2PNG2Re6zZCoMRaxqfqmJegN+6v1D0tjcYTfoYMMWaCAAG9OxIZy7PsfOFEafEklOFSRyFpNZe0Gj1aewjAZoNKyRkJPbF6pupRMBDYkDCV9FMY4sfHZZ5+mguqF3Ln5JIGyEzYJgoIj6NHjR0wSGztl4Ah4Sx8EAUFAEBAEBAFBQBAQBASBrEZACNmstkAmt2/pA1lFLJ05fVbvw8wSIauOxUMywFCjUA1RtW2LZAHuVRGyOBoLXdjbd+7otE1NkV+GsNpLqmjruXfvHidZmj4jmYlZpauaFkIW9eOYfHhEFGuLRkaE0JTEaZwYTauPao2bWJIssNU2jkrIagkHEHfDhzpxRKBhRLHSHy5erBjbCtHN1pBEuAZkx7d7v+PIscuXf2F7KILckmSBVrtYazflgzjWm9WSBSpCFv0zTCiXXv5oKyGLvijJAnMaoapeR5YssNX3LK3L5tYvbXIv2PL06bN0584dJjNV0j3tXLZ2zbRmzcE1z549o+PHT9KkyfF05MgxPV1iS+My9rxRzxpzpLy1fcsu12EjxMvbn4nszp076MhN7VpnKHWiNJ/xd0MSVW02lChRQneKQKs5rJ6likTVEttqY1D9hrUCyRKRGFEl47SEq0pqh8RrWDulCAKCgCAgCAgCgoAgIAgIAoJAagSEkH3OvMLSB7L6uH+7UUPy8hyji9C0RMjig9LD05ePsGrJKy28KkO29ndLEbLqg3Te/IU0NTGO6tatrZcgydTRZpAEjx490mlQ2kPIfv31dvr999+pd+9PdMNAf0DKIvO9OlKbVkJWS6h06dKRfv7psl4SMWtd1FxSL3ts46iELPBQZMT9B/cJkXClS5fW81et9rBhki1jOIF0Xbh4Kbm6DNOL6FIRZSBzExJiOCLaVFKvyAkxZJgoS2s7tbFgmBjPHuLSkk9YipBV2qPdu3XRI+5Qb3r5oz3jUkTO3bt/Gk0kpz3irk00Z0+ErCUM1e+2rh22+h7asbQum+uDlmhDFPejh4/I38+L10pVtEnlrF0zTeGDtT5+ShI5OX3O0eOqIKLc1c2do6wVQWhpXMaeN0qvFOt33OSJqY7poz1siL3wQu5Uet7W2tTRrsMpjJWr1pLTwP6pIkoROTtoyAjusjYSVj1Plba6NvmZVpJE3aP9m7FNU1UffGhKXDQVK1aM2wS5Gx0dZ9MzSelRnz13Ti+BoaPhLv0RBAQBQUAQEAQEAUFAEBAEshIBIWSzEv0saFt9IOP4OiKloDOn/WhH1mtkq4+dHKWn/2aJkEUd+HAc4+5F+fLmo4Qpk+iNN2ro6laE7fnzF/V+05KZOFLu5TlW7yNbRZohU/iwoU663xRxA/27IYMHkNPAz3XkMZKcIBHYo4cPycfbg7VAbSVV0HGMefv2nTQ+Ilgv07f6QFZEnzWErCEpqDW9llDB3w0jlKx1E3Pkhz22cWRCVpuACtqF05LiqV69ujqotDbRYo/7kDAHiaO0GqTwj3GePoSs8do58ccft1h7s1SpUjqdRFNEo/JV6HXGxU6kFu820/UH7YKwhU8Z/mYPcWnJJ1Sd2mRx6h7Vl6NHjzFZYqi5m17+aM+40DbWoGnTZ1Hr1u+lOvKs5j0i9bTHoR2JkLXV92AX1X8kbjKMWMbvltYvRbCDsDa1IWbrmmnKx9S6MMjpc0IUqyqQ+8CR+59++lk3BnueN8o/sbmB5JATIsN0Wtoguw8fPkqh4ZEcEV//rXqWpkK2/12rT62im0FIQ9t83fpNeskr1WC1Sdz69P6Eo1u//+FHTryJoo3QV/cojXdDaRtF1KrrIHPQsmULchrQX09b2xBotQGl3TjJ9saQAQgCgoAgIAgIAoKAICAICALpiIAQsukIZnaoSvtxV6d2LSZAa9euyVnqFy1eSqvXrKeIsCCqX1//Q1d9lL3XonkqglKNGx/Lm7dspbDwCVSlcmUKDQ2gCuXLET7UoeO5avVaCgsJ4I85dRxSS17g6CVI18/6fEoFChTgY7CREyZxpBeOgeNv2rZUAhQcxUcE4wdtWnNULPrQrGkT8vEeR0WLFuFbQJZBdxYf+4YatyCB0A6OaquPVxz1VR+oIHyHDB5IyEgPsjc8PIqTxoC0RmIpbdQeSIIe3btwm9qoNGS+HuE8hNDX3bu/JT9fT9a+VEWRJSCzEV1mSzIvVUdKyi5yHTWOpQ+SEmIJH9ZpsY02oio+dqIe+WKtr5vCBvcrYtsYCQVCwdsnkHbt/oZMkdkqAVXL997l5D1a/0D9KhM8CATYtXjx4kyIvvJKKSbA4Csg8vPnz8/k6Ui3sXwNiL4yZUrzUew1azdQ1MQYCg0JYP/S2tSYxiWObKPfeV7Mw/XAd3EcGNFv0LkdO8aVNW/VUXLMGfx97ryFer6n8D1+4iSNcBnN/zSlzWzMFmrsmFMgY7p368wbFpiL02Yk0549e1kew5SfpdUf0zIurEXYUMF6BIyReAg2+vnyL+TvH8LDxSYJ5p4qafUlc/5sz9phi+/17tWTzp47T8OGuxI2AOCrLVo05+RzjRo1oA/bfUAqahQ2xPoAolJbVHKvnbv2sK6uMbkTbUIna9ZMU5gosu/ates0MSqcMH9RcDrCxzeQbYb/sMbb+7xRyapwP3wYmqo1alSjQ4eP8tpr+Byxdj3Kjtep55A2YaZ2s8xY8jPtcxX+gyhZPBdBmJtKvKm11awZiRyZrK3HEDtsdJpKAoZrVSK5GjWqU3CgL+XLly87wi99FgQEAUFAEBAEBAFBQBAQBDIMASFkMwxax6xYfXSVKlmSySIkDbl583dO7oHjyyAHXn65uK7zOK4YH59EDx89omdPn9Eft27xbxUrlGfCs3z5cqkGiuOXONa/d+93ut+aNn2H69Zmq8eP2g8+HL0EsXDixCm+r/5bb5KT0xf0TuNGlCtXrlTtgGA4ffoMJc+eT/u+28/ZonFPz57dqHWr95iAQiQRdClBbOEoL8Zx48YNqvlGDU4IBb3FZStW0YP7DzhJGD4iS5YsSUGBPvRGjeqMz/r1X9GZs2d17b/bvJkOp9lzFtDefd/x/SA5frlylQnRAD8vxgbRYiCo9x84xAlv2n7wPhPOVapU1ktWoyI+0YitybyOHvueJk9O4P7DRhjjndt3mHgEMdK27fu6vltjG0PM1LjKlX2NPvywLQ0c0M8q5zaFzWg3FwLBj0Q1SCIDkhskT8MG9ZmoBmn6zTd72Z7GMFWNI+p6nKcv9ejWRW+M6ncQrosWLaUFi5bwn1A/+l6xYgUm/NCHmjVrkOtIZ/Yx2B6J20AswR7AEtfiHpAKW7fuoGXLVzK+6JfWVxBtq8rvv/9BK1au4azljx89pqfPnlFNje42AAAgAElEQVS9N+tS71499DLQG86t67/+ypHYXTp3ZAIVmwSGGCEpGfoLMsRSgebxtm0ptGbdBu4r5jUIZxA0H7RppZPzMFZPWvwxPcYFMvzgwcO8SXLm7DnKnz8fE+4Yf5fOHXR9hw8Yw8lWXzKGQVrWjurVqlrteyAbMd7FS5ZxZDDkGuCXvT/tSU2avE0xsQmEzRGsX2quGPMDnGxYs2Y9RU0I19vs0Y7NmjXTkl+hDhCmmA8gjdFflJKlSlLfz3rprde2Pm+0basEe2vXbWCJEjyjMG5jzxFLfc6uv2tPAgBbaLJiM+fnny/T8BGjWF7EEiGrTgIsWvQlnwywhpBVMgfwyz//vMekOE4i4PkMbW1IGGBtwnuE4WkYhbWKmIZsATYItRso2dUe0m9BQBAQBAQBQUAQEAQEAUEgPREQQjY90cwGdVnS9MvsIVjSkM3s/mRVe/jQ9Q8MtSuZV1b1WdrNuQiIP+Zc22bmyBzteZOZY0+PtpSGNTbztPIiSsICpKi1hCyi8GfPnm8TIWtqDCBlx7p78ekQwwRh2nsgW7J06QqaMT2BJWKkCAKCgCAgCAgCgoAgIAgIAoLA/xAQQvY58wZH+0AWQvZfB4QG5PQZyRQ5PtRkdNtz5qoy3CxEQPwxC8HPQU072vMmO0GLTZHwiCiCDEVMdKRecjNbCFmV9GvW7HlWE7LGkn5psdNK0UBHeHx4MEfQGhacFAgOiWBNYa2mdnayg/RVEBAEBAFBQBAQBAQBQUAQyCgEhJDNKGQdtF5H+0AWQpYIR4BnzprLkgZIbCZFEMhKBMQfsxL9nNW2oz1vsgu6Su8XEaYR4cGsoat01zEGSxqySi4AurGdOrZnrddNX202qyGrdJghT2As6ZchdippnzY5ouE1KhmokkDILvhLPwUBQUAQEAQEAUFAEBAEBIHMQEAI2cxA2YHacLQP5OeVkIW+6fbtO6lEyRJUvlxZCgmLJG/Psaky3juQ60hXcjAC4o852LhZODRHe95kIRQ2NQ1yFAm4AgK8U5GxqEj73Gzfvl2qpFlawhYJMQcPGsAJ1gYPdWH96znJ06hhw/p6fVLkaeXKFa3SfFWErIrAhf61ELI2mVkuFgQEAUFAEBAEBAFBQBB4zhEQQvY5c4CUlF3kOmocVa36OiUlTKZXX30lSxFAMidkpd+1+xsa5z6K+vXtrRcJlKWdy8DGd+zYRW6jx7GuXqXKFansa2X4oxkJW6QIApmNgPhjZiP+fLTnaM+b7ID6+QsXyds7gBN4NW7cyGSXZ86aw8kJjRGiKunX9eu/0pT4SdS8WRNO7OfsMoogd2BMkgDJL5H0q837rSg8LJCT6JkqSHgXEhpB69Zvoh7du3CCzzx58qS6HIkTJ0TFiGRBdnA86aMgIAgIAoKAICAICAKCQKYjIIRspkOeNQ1evvwLfxjduXuXs8cjU/yd23eoatUq/DFVvny5TO/Y7DkLaNfuPfTk8RNu+7///Y2KFC1CHT7+iDPb5+SCLOV+fsF04OBh6tzpY3J3H0WFChbMyUOWsTkwAuKPDmycbNg1R3zeZAcYzZGxeD6u37CJEz++/HJxOnv2PA13diNIDExNiiNEtqqye8+3NMJlNL35Zh2aEhdNxYoVo6dPn1LM5Ck0f8HiVIm4tJqw1sgL/HbjBrm6udOZM+d0hK8hvpBdQHvLV6ySpF7Zwfmkj4KAICAICAKCgCAgCAgCmY6AELKZDrk0KAgIAoKAICAICAKCwP8Q+Omnnyk4dDz179ubWrZsoXdSBJqwSVNn0q+//pdAmObPn58eP35MkRNimPD09fHQ6Y+DeI2eFEeITjUkV3/44TgNH+HG0jjxcdFUqmRJ7sCpU6fJZeRYKle+LEVHRVCJEi+bNA2I1tVr1lNgUBjr06JtY9G0iuS9fu06R8iWKvVvW9euXyd//xC6eOkniowIMRsFLP4hCAgCgoAgIAgIAoKAICAI5GQEhJDNydaVsQkCgoAgIAgIAoKAQyMAMtbHN4h+PH7CbD8HDuxPo91cdNcgst3D049u3LhJ4aGBVKdOLUrZuZsCAkNZesDTY4weWaqShYH47ftZL3IePpgePPiLT88cPHRYjyCFLEFk1CR6pVRJ6tG9K5O00JreuGkLTYqJowYN6lNQgA8VL17MaJ8hjYAI3qZNG+tJGiDKF2NFUQnH8uZ90aHtI50TBAQBQUAQEAQEAUFAEBAEMgIBIWQzAlWpUxAQBAQBQUAQEAQEASsQUAmyLF0aER5EHTu017vs9u07HA27ctUaunnzd6pQoTxrsXft0pFefDE10QlS9sCBQzRj5mw6cvR7yp07F7V4tzmNdBlGlSr9T/YAjUAm4culK2jN2vVcN+QR6r/1JvXs2Y1at3rPaP2qc19t/pqJV6Vhq/4OEjk4OILOnD1H4WFB9HajBpaGLb8LAoKAICAICAKCgCAgCAgCORIBIWRzpFllUIKAICAICAKCgCAgCGQ+Avfu3SNf/2BuGJG7hQoVyvxOSIuCgCAgCAgCgoAgIAgIAoKAgyMghKyDG0i6JwgIAmlDABFhiMraunUHbdmyjUJD/DmKTIpjIPDs2TO6cuUqrVy9lk6cOEWTJo6nIkVecojOoW84Do5j2tu3pxAiFNPTd6D3efbsOTp85Bht3baDGjWsTy4jhjnE2DO6E9BFXb5iNa1dt4ETVDV+uyH5+XpSxYoVMrppqT+DEfj66+0UHBpBURPCqVnTdzK4NaleEBAEBAFBQBAQBAQBQUAQyJ4ICCGbPe2WKb0GWTB33kKalTyPvL3cqWOHj/QSjWRKJ2xo5NChIzTAaRhBj65ypUp8vPLZP884AUrMpEgqVrSoXm3qemjjlX71Vfr777+patUq5O/nRfny5bOh5ex96cOHD2lidCzt3LWHIsKCclySldlzFtCChYv5yG2Z0qVTZSTP3tZzrN7//PNl8vDyo6JFilBYWCCVLFHCbAfhe4HB4bRp0xa+rm6d2pSQEJNqrmbFKKGhGT8liTZ9tSXDfOfe/fu0fPkqznwP/zTUCDU37uy2PmvHgg0SP79gKlv2NT6CHzN5Ch099j1rmg4fNjgrzC1tphMCv924Qe7uPtSgwVvkMmIo5c6dO51qlmoEAUFAEBAEBAFBQBAQBASBnIWAELI5y57pOpo7d+7SSNex/KGcXZJvgKSYNj2Zpk2fxVi4uTrTwAH9KVeuXEaxASEUFhFFKSm7OJqnaZPGDk06p6uB/78ykGjDR4yiX365QkOHDMyREXqnTp+hYcNdKV/efELIZoQT/X+dKmEPNkOSZyVR/bfqWWwNc3blqrUUGhbpUISs6vj5Cxc5OVGu/+TKEN9BBDcISWx+2ULIZsf1GZjC3hjvvu8OUFLCZHr11Vfo2vXrtG1bCrVp04o3TaRkTwTU8/fQ4SMUNSHM4oZM9hyl9FoQEAQEAUFAEBAEBAFBQBBIHwSEkE0fHHNsLafPnKU9e76ltm3bUIXy5bLFOEEsgmAE0di1Syfy8/UwmXwEx2YDAsM4itbcdVkx8Pv3H5C3byD179ubGjasn6YumKsLhNDBQ0fo+PGT1KVzB5NZs9PUgSy+WWX8RjemJsVR5cr6yWuyuHs5pnmVhT1Pnheo/UftrI6OU9HqjhQhq4ySGb6jkjrZQsiif6bWZxBjURMnU40a1XgNTEtJz7rQD7U+16r1BgUH+j5XpxHSYofscC+euZMmT6Exo1xEeiI7GEz6KAgIAoKAICAICAKCgCCQpQgIIZul8EvjGYGAisDCMeBSJUsyAVet2utGm7p69Rq5jBxDY8e6UfNmTTKiO3bX+cMPx2n4CDeKmzwxzYRsetZl94Cy8MbMINWycHjZvmkhZBNo9uz5NkXImjM6SE9XN3fq379PmgnZ9KwLfd6951sa4TKa2rdvJ4Rstp+5MgBBQBAQBAQBQUAQEAQEAUFAELAXASFk7UVO7nNoBI4d+4GGObsSIkNHugynwYO+MCpF8NXmr2nlyjU0KTrSYRIJAdhff/0vR8eCqJqTPC1NhGx61uXQRjfTOSFkHdtyQsimHyELXdrw8CjasPErCgn2SxMhm551wQMfP35Mk2LiafGSZULIOvaUlN4JAoKAICAICAKCgCAgCAgCgkAGIyCEbAYD7KjV//77H7Ri5Rr6eus2znCNRFgt3m1OfT/rRfXq1WWdP/z93LnzdPDQYapdqyb17v2J3nCQgfy7/QcpOXkuHTn6PeXOnYs+bv8hDR40gJO1aAuO1iYnz6MzZ89R7ly5qGChgnwtjshDLiC9y4MHD8jXL5i2bU8hHI2Nj4vmaFltATkQFh7FfdUStvg77ps3fxGdPHmaXnqpMPX6tAf16f0pvfxycb06/vzzT8ZxR8ouQpt//HGLXnmlFFWpXInKlCnD1+LY8PutW/L/W1M3IuWS58yju3f/TAWLNqrs3r17rLu4eu16OnHiJLfX4eOPqHevHlS4cGG+11Jdnh5j6MovV+nEyVN04MAh6tKlI73Xorleu5A0OH36DC3+cjkdPnyUjxj/8+wZtWzZgnr26EplyvxP8/H8+QssfbD/wCG29aSJEQSdXty7Y8dOHlPNmjXIw3001a9fL816vUiEBN3SzVu2EkhXSBH07N6VOnZsT3nz5tWNwxwha4tvQuJizdoNtH79Jnr46BGPrXy5stSrV0/WH37xxRftcmX4BaKYf/jxBH377V4qXaY0jR09ktZv+IqWLV/F8htIPvdJz27Ur18fKlSwoK4dzNUrV66yBin8s1u3zhQdHUcpO3dT69bvka+3h06GAu3AV5FICr765O+/+Z6unTtSu3ZtdHNx9Zp1lDx7Pn36SXfq0b0L3bhxk5YuW0mDBn1Bt/64TWPdvaht2/d5vTh85Bj7PmQ1zp27QN9//yNduHiRxo5xNaoHClmDH388wdrUjx8/oXLlytILL+QmTy9/oxqytqwzt2/foYWLvuQxqvkGf+7dq2eqNclaQ2l9Jykplh4/ekQzZ82l3Xu+4SratGlNY0aPTLW+4Ddr5iiu00oW9O/bh9eUFStX88YMNFb79e3Nc02tlU+ePDG6PiO7/fgJ0ZwgzLBo5SDgM0ePfs82hd4nSuPGjXjtxtqFYm1d1uKIOQqdYEvrmrU+qtrFHITPTUmcRmNGjaS/Hj5k0vfy5cvkOtKZPuvzqdXSGdaORa4TBAQBQUAQEAQEAUFAEBAEBAFBIK0ICCGbVgSz4f1Hjhwjb59Aat68CX+AFytWjPbu+47CwibQH7du0YTxoXzEf96CxbR+/UZCtnFDbUN80M+cNYfJqeAgP2rUsD6TB77+wUzexE6OoterVGZ01HH5UW4jqHu3LkzCgQTw8gqgCZGhaYr+NAc/ol89PP34EiQY+ejDtnqXg3D28gmgyIgQnaQBiKUJUTFMLAUH+VKVKpWZWBzn4UslS5bQS1SCTOGo/+zZcxQTHcmEBohu3I+2QdDVqVOb3nijOhOyttR96/ZtcnEZQz/8eNxohCxs6OMXxBnKu3XtxERvfMJUJlE6d+5Afj4eOm1Gc3UdOXqMlixZzgT033//nSqiDnZesHAJJSbNYNKpe7fOTDoCuzHuXnTr1i3y8/WkD9t9wHY9c+Ycfbl0ORNKBQsWoBo1qtOFCxep7QfvU6HChZhAvnz5Fybq0qLlCpIYBE9sbCL7JojH3/57g7EH0TfCeQj7tsrwbYqQtcU3f/rpZ/LxDSIkrAoNDWBNZeA+Y+Zsmj5jNrVq9R4FBfjYpcGLerC5MW3aLPrx+Al6o0Z1bgfzsWjRIqy7qYgs+FVYWCAnzAGWfv4hPGYUyG48+OsvunbtOs9HFEheAB8QsEEhEXTx4iUKDw2kunVrE3DEHAZRhjYjwoNY+xHEOxIvwf9QQOaBgO3RvSvdf3CfFi1eSuvWbWTiD/1xcvqcrly5xtHmuMeYfdFWSspumrdgETkN/JyaNX2HQM5u3rKNJsXE8fgMNWRtWWeQ5MrD05deeuklCgz0YdIaGd+DgiOoatUqNNrNxa7VWvnOw0cPqfHbjXiDqnWr9wjRo9u3p/D6CAyQFLBIkZd0bdgyRxUhW7Xq63T/3n3Kmy8vFSiQX8/uSKzo6+NBBQoUIPiiqfUZBGVgcDht2rTFaISs8oOnf/9NLiOGUomSJfja2LhEeu21MjQlLpoqVfpXY9lSXfYACrIfut3GJAts8VG0bUgaY/Pgm2/3cb9BzuMZlJg4WRKF2WMouUcQEAQEAUFAEBAEBAFBQBAQBDIUASFkMxRex6scGcNHjfagN+vW1n3co5cgS2bPmc8f5fjoR0Souezf+BD29PanAH8vvSOxSh8QBBBIH0R0IbnMzp179Ag4pfPaqmWLDCNkQcZAR/HEiVNGP/6/XLqCiSyVWEZhAKIZJBYIVlUQdQeyDxGB7mPdKFeuXBQ/ZSrNSp5LfXp/Qh7jRuvIPyWXAGJLRebaUjdIRHMkqtJ0LFe+HI0PD2biE+XU6TM0bLgr5cubTw9rS+SuSmwGgtPwiPO69ZsoMCiMbezlOUYvAhS2dhs1jokjrc6tykoPsg5RfUOHOOkii0ESwiboa2CAD0df2lMUkYqIYC32yv8MiT1jhKxKVmSNb4IoAtmHfk9NjGMyUxVEQWIjYseOXanIcFvHpsgqkKOYh3Xq1GJfg42Sps7kKFgUbG4MHNCfSXCMI3LCJII/I5obxODbjRpw9CMiBz08RlPhQoUoLCKKNm7czBsuIFdVwf3Rk+I4srTx2w35/uLFi+mSLyE6F5HU8H1V1NqAzQgtEalsn+s/ufR8ENevXbuBZsyaQ/GxE+n116vo1YWI0ykJU1MRstauM4UKFdJpkxr6MAg6EMxurs62moOvV76D9QSarMOGOOkiVdUcwHUzpyfo1jJb56giZCtUKK8jy2Fb2H3ajGSaP38xb5h4e7lztC9+M7U+myNRQfxHToih7TtSaNrUeCbhUVTSv5SUXXprQGYSsmjLVh9F37GmOLuM5tMciNLGmohNo5jJ8by5MOCLfhIha5fny02CgCAgCAgCgoAgIAgIAoKAIJCRCAghm5HoOljdigRduWoNTUuKZ2kCbcHv9+7dp0KFCuo+YI1l/0YkGo4sI0I0KSGWo6pUUeTFnbt3aMb0BKpW9XVdtBYiabt26ag7po7oTJT6b9XLEKRAWCiixzC5F6QGxo7z4f6oyFmV/RtH8HHUXh37R+eUxiWOxGPMIL5w/759+1ORmCDvnF1GcbRo8qwkHp8tdQNPS1GtToOcqU7tWjQlfpIuKs9UFKglQtYU6aLsDPmBxITJ1OLdZnp20pI4bd5vReFhgRy9Z04ewBzJb4sTQKYA0aqIGgzw92HJDa2drCFkteO25Jsq2hpRsFoSXPVZEcGIaoVN7E0QZy56EBHW4RFRBJLcUIZDzVMQ536+HqmkE9QmQbmyZdmWpUrpy3coMh++qzZktMnxtPbFmJVvdO/eRS/y3JTt1d8RFek6cngqqYr9+w/SoCEj9AhZW9YZ2Fthh/kcFOjDvogCIhWELMaQJ08eW9yMrzXnz+jjSNexvLGjJYKxttkyR42ts6qjikRdvmIVE+ZavWtj95kjUVV/EYWt1ia0Y+qezCRk7fFR9F27vhk7CWGzweUGQUAQEAQEAUFAEBAEBAFBQBAQBDIBASFkMwFkR2nit99ucHbr3C/kZlIRUXCWirEPfhxJHjLUhSO2KleqxEerVcEx3kuXfuJ/4vgzjtTPmbuAjz+DNBvk9AUfe4YeZmYUHK0f7uzGpIw2uRc+/tGn6OgInfbj11u301h3byZboWuJKD9VcHT86tVrPFYQGVUqV9YRMYaRnooggI4mSGmQRbbUDQLXHImKY96I+gVxDH1JVdKbkFWkEmwFeQElQaG1G6KJESkMvKYmxhIi/Cwl0DJHPlnrEyDUYdvKVSpRsaJFdbeZSg5lqk/W+CaOpIeERjAR+sXnfVm6ARGK2gLfAAmPdoYOGUguI4ZZOxS968wRsrgQ4xs81IXnkvIt/N0SpgmJ01hWAdISIA4NdZvVBgU2GLQktyLJChYoyD4AKRMURJ0mJc2g2NgoPe1UUzgrPzFG7KtxDXAapkfI2rrOYE4MGebC0geI0HceNoSlChBhnJZizp9NEZa2zlFL9lN2gC6yNrLVVkIWGyKQY3n67ClVr1ZVh40jELL2+qilDae02F7uFQQEAUFAEBAEBAFBQBAQBAQBQSCjEBBCNqOQdcB6FcEBMjEhIUaPyDLVXWMf/IpcNKYBaKweRNL6+QXT3n37+WeQmi1aNOOjv9AYNSS30hM6lbgLRJeKKoT2JiJn79y5w+Sa0hlVpJGhXq6x/mijBw2jEhWBU67ca7poNlvqRnvWkgxI7gMiauu2HbTpqy2s6Wmo32mpLlNkjCIHzem9Kl9An+ckT+Mjw5lByGptgshRHM3ftPlrXeIwayJkUYc1vqnFz5RvaAlNa+eFMb+yRMiqTRUkIlN4ox5zhJ7Wvqb6Bj+KGD+RtX+12GmT46kNDVyLZHgVKpTTySaosRizvVYSQ9tn7fiNEem2rjNKbxbEMzaLUKDJOsjpc46OtTfhmj2ErHZs1sxRS4SsLXa3NqoVydKuX/+Vtu/YSRs3beYEhijaSF9r67JlzTbm42nxUUvrmy19k2sFAUFAEBAEBAFBQBAQBAQBQUAQyCwEhJDNLKQdoB3DY/daqQFT3TNGFKgPalPRdsbqAjGKxFGzkuex1h8KIlED/L2pXds2GYoOovlwrBgkDY60NmjwFrm7+zAZq5VtUGM1FQVp2Emlx4vEVtDRRGIfkC9I8rTky+W6RF9awszaui2RDEhYM2/+ItYN/aRnV4KW6j//EI8TRZswy1JdlghZRFJro/KMEWkqchjRvZlFyF67fp11VRHVCc3j9h+1o6vXrpPToOGptEjN9cmSb2rxM9QLVlhoMTSUUbDFuS0RsqovV65etRgpaaxvpiQXtD76Vr039aQwVJ/UhsbtW3coOCSCIseHcGS0thjDWYvfpOjxnODNsBgjZO1ZZxABevr0GdZd3b37Wx0xC/1baMjmy5fPFnPwtfYSsrbMUUuErLGoe63NtBsFlkhUENcguxMSp1PFCuVZG7h69Wo0YWJMqkRgluqyGUwinbSEdnNA246tPmppfbOnj3KPICAICAKCgCAgCAgCgoAgIAgIAhmNgBCyGY2wA9WvTbZkrc6lMaJAkSc1qlczqkdpbsiIyjp+/CRNmhxPyEJuqImYEXBptVARKdeuXRuCJmhE2P8SYqFdRQCZIwQM+wd5BrfRHhxpVrr0q/wzCF+nAf2pbNnXdJfbWrc5kgFRnR6efnTt6nWKi5tIsIM54sgSYWGKdFGSBSCyLRFpmS1ZoMjw4sWKMcmupBtslSzQ2tOUb4LEU5IFTZo0TqUvjDq0GGakZIGKlMybLy9NiYumYsX+lR2xROip4+BKA9nYZoyqw5BQVvrHSO4FyYHTp8+mii5XOBojL7XRw/379dGLSlf3GbNbWtYZ1AuZklmz5tLyFatZ4sGYbrY16409hKytc9SS/ZTd0V+tBrCtkgUgY6dNT6Zp02dxQsbu3bqwbIEjSRbY6qOW1jdrbCzXCAKCgCAgCAgCgoAgIAgIAoKAIJDZCAghm9mIZ2F7yAY/zsOX9R8NE9+obkH7EIl9FLlo7INfe3zWMKO5qgeRoigPHvxF8VOSyMnpcz5KrwoyY7u6uXNyIG00Z0bBg0hSJEQqWLAA62cOHeLEUZXaohIbAYO4yROpceNGqboDPdEXXsjNMge4LjFpBkfFuo91M5vJ29a6zZEMitw1jNZMbw1Z2MbD05elJkwli1q46EuaEBWj93tGR8giChK6tbOS55KnxxiO8DNH7OE3Y33C+Kz1za+/3k6e3v4miT01J365csVu4g/9tBQhq7REBw8aoCcXYInQ++GH4zR8hBvrqxpLfKRN0Gb4u1ae480369Cjh4/I38+L6tatnWp+GMMZ90dNnEyLlyzjNSAxIYZef72K3r3GCFlb1hkk65o9ZwFVqVKJ3mvRXFc32o6eFEfwU1NrlaU1xx5C1tY5asl+yu4gULUyK7YSsmosOJ2gJXYdgZC110eFkLXkwfK7ICAICAKCgCAgCAgCgoAgIAg4IgJCyDqiVTKwT4pYQtTjgC/60QjnIYREMSi///4HxUyOp8qVK+nIHmMf/CDEZs+ZT7FxiZycKyIsiN55522dFiyiF4OCw6lPr0+oSdPG5OIyhnUcEXmqitKV/Omnn3XEAHQxkVTrxTx5KDp6PFWpXCndkNBG+SHxFBJQGR631mYzRwKrCZFhuiRGGDMytYeGRxKSeL1Ztw5BFxaErDVEjy11Gyb1MkyEpGyiJWQR3blm7QYKDYvkJEumJAuMJVUydyx5//6DNMbdi/LlzUcJUybRG2/U0NlEEbbnz1/U+y2jCVltf7WELDCGXAQ0RK3RkFVEjjW+CS1VEPpI7AUC2JCAV/MKJL8lct6cUysiD9qnSQmT9ZK2qT5cu/4rk6rQQlbFEqGnjYxEwqvw0EAqVKiQ7n5FhkED2PA3XKQIQRC3psh5U8Q3/g4/chs9jnA/JBHGRwSTitLFWgCCHaSp1m62rDM4/g4MHtx/QF6eY/U2R6CLC4kFUwnFLC0y9hCyts5RdT0i+MPDAqlAgQK6bqm14+jRYxQfF623blkiZE1tWBiebkCCPMxzREGb0pA1rMsSbqZ+N7XpYK+PCiFrryXkPkFAEBAEBAFBQBAQBAQBQUAQyEoEhJDNSvSzoG3DxDc46v1Bm9Z069Zt2r3nG05+gw9vEALayDZD7VMtQYVh1K9fjxo2eIuPMx84eJjGjnGlnj26Eq4bO86Hrl27ThOjwnXH6xF16eMbyFnr8R8Se6lj1agvLce+jcFqLgmX9np11BgRe9BFhS5sjRrV6NDho3T+/AUKCwmgli1b0O07d37bZnsAACAASURBVJhoRqK0OrVrsT5ltepV9ZouVLAgIXJPFWvrBhbaiEUQWNCIvHLlKl3+5Qo1qF+PvLwDKHfuXPRZn0+perVqtHbdBo78PXXqDEFbdcjgAZQ3bz7q+9mnrC3r7RtIKSm7mAzT1uU+xpWePPlb9zvI5h7du+j6DFJs85atFBY+gZAMLjQ0gCqUL0cg0aDfumr1Wh0mKjmbksYAkWSoPQs7RE6YxNq3pvRYrZkWc+YuoJjJU3hDAPUUL16co0tfeaUUwXaIXnYa+Dlj0rtXTzp77jwNG+7KiZ1AVoNwV0fprfFN9AmR40EhEbRnz7fkMW40de/Wme0LMtPXP5hqvlGDfLzHUdGiRawZgtFrFFmFH1u824w8PMZQ+XJlOfnY9OnJbN+I8CCqWLGC7n7tPAUhbEhIqgsxF0F8Llq8lOec8/DBjM/Pl38hf/8QvkxLlGo7qJJ77dy1h/VlmzdrYrT/KhJcizMuNFx3ICHw/vutqHChQpxUChGbID6hU5uUEEvQLUaxdp1BxDo2SOCTvj4e1LVLRyZlEYkP3y9YoACFhwVRkSIv2Wyb4ydO0giX0Xq+oyrRJizTzh2MyX2cj9VzdOmylezPWHOUbwFD1A893D179lJkRIhug0hhqiKPteuz1h+w+YRNN2zAQVMXJxV8/YIIBCz8q0OHjzgh3omTp7htzB1snNWuVZNA3FeqWEEX3WxYl5+vp814Yj1ZsHAJTYyOJWMa5Pb4qDaSOj52ot7Gn83GlhsEAUFAEBAEBAFBQBAQBAQBQUAQyCQEhJDNJKAdqRlEUx48eJgWLVlGe/fu4641qP8Wff55X3qncSPWFETE37LlK+nho0f8MX/16jUqWbIkBQX6cBQbikqGhKPIJ06cogIF8lPr1i2pT6+eVKNGdSZZ8QEOMmnr1h20Y8dOPjKNUrJUSY40VO3hbxcuXmKSFiUiPDhdI2RRp4ryCwn2N5pYSEuyQHcSJCeIC5B+SBgFYk/pwoL0mDptJkdjmiogOEB2u7u7cdQqCggWS3Wr+qDhimz2SIKGPnTp3JFJbpCOGzdt4WhQJBQDIdy//2fUqGF9TiY2OTaBow+HDB5IH7dvx8SUqbo2b9lGe/d9x5GFsPMvV64yKRbg50Xly5fTDQ1kMOreu/c73d+aNn1HDxPIOYBUB4GFY+3wnRs3bjBRCZIMZP2yFau4rWf/PDPqU9bOExCuixYtpQWLlvAtDRvUp4ED+jFRqaIta9asQcOHDWaSCaQpxnfv/n0mYmHPkS7D6e6fd63yTdUv+PyOlF20Zs16JsehL1uyxMvUtWsnat3qPSbt0lIUIQvCuHSZ0vT99z/wnAEZ9knPbmx/kKiq8Dz9f0zxt+u//kqFCxem6tWqkjHCTM19EOJnzp6j/Pnz8eYL8OjSuYNe3YbjgO4yxo0EdobEJqKlIyInEsgx2F6Ls+tIZ5Z6QNvf7T9I8+YtpMNHjnI/YTfMK0TpBwSF8nyrVKki+zrsae06g+tA5mHjZPXqdbwp8ezpM8qXPx/PQUPcrLGR4Zjgz3du3+HNJ2C7ctVaOnDgII/18aPHenMH88/WOQpJmW3bUmjNug08N15+uThvNIC4/KBNq9R2N7M+4+QBNlH2HzjEZDcSqWHzpkqVykzqx8Un0pGj3xP0Wj9u/yHjA+yhTX3v/j3q3KkDrx/YXDBXl9qEsQbPTV9tIRDPTx7/K2fDuD1+TNCB9vIaq3uuWOujhuuNWr/KlX2NPvywrc5/rOmbXCMICAKCgCAgCAgCgoAgIAgIAoJAZiMghGxmIy7t5RgEQK5GRcfSihWrmUTKlzcvXbx0iUAUaEvPHt3Iy3NMmsm6HAOcDMQkApY0ZAU6QUAQEAQEAUFAEBAEBAFBQBAQBAQBQUAQyP4ICCGb/W0oI8gCBBDBFhgURkWKFqGxo12pTJn/JSxDdxBBi0hKaOlWrFCBEhJiqFjRolnQU2kyOyEghGx2spb0VRAQBAQBQUAQEAQEAUFAEBAEBAFBQBCwDwEhZO3DTe56jhFQerRfb92u0yM1BodKNlO23GsUHOjLx9ulCALmEBBCVvxDEBAEBAFBQBAQBAQBQUAQEAQEAUFAEMj5CAghm/NtLCNMZwSePHlCEeMn0pq1GygudiInxzFWdu/5lsa6e9Ok6PEmr0nnrkl12RwBIWSzuQGl+4KAICAICAKCgCAgCAgCgoAgIAgIAoKAFQgIIWsFSHKJIGCIABKQubt70+07d6hf3z6cPKtkyRIsVXDt2nVatXotLVu+mjzHjaZOnT7mRGlSBAFzCGgz0L/XojmNjwjmxFdSBAFBQBAQBAQBQUAQEAQEAUFAEBAEBAFBIGchIIRszrKnjCYTEUBSry1btnFW9HPnztPdu39yRvOqVV/nzO7t2rahEiVezsQeSVPZFYEffjxO0dFx9OyfZ/Ts6TNdBvo6tWuRn68nFSnyUnYdmvRbEBAEBAFBQBAQBAQBQUAQEAQEAUFAEBAEDBAQQlZcQhAQBAQBQUAQEAQEAUFAEBAEBAFBQBAQBAQBQUAQEAQEgUxCQAjZTAJamhEEBAFBQBAQBAQBQUAQEAQEAUFAEBAEBAFBQBAQBAQBQUAIWfEBQUAQEAQEAUFAEBAEBAFBQBAQBAQBQUAQEAQEAUFAEBAEMgkBIWQzCWhpRhAQBAQBQUAQEAQEAUFAEBAEBAFBQBAQBAQBQUAQEAQEASFkxQcEAUFAELATgYcPH9KPx0/Q3LkLqXbtmjR82GA7a8qY254+fUpnz56jw0eO0dZtO6hRw/rkMmJYmhp79uwZXblyldZv+IqOHz9BkeNDc0TSMSTpW75iNa1dt4HOnj1Pjd9uyAnVKlaskCa80nLzP//8Qzdu3qStW3dwAsHQEH+qUKF8WqpMt3tV3zZu3EzbtqVQRHiQw/Qt3QYpFQkCgoAgIAgIAoKAICAICAKCgCCQQQgIIZtBwEq1xhEAgTUxOpZ27tpDEWFB1LhxI4HKgRHIyfY6dOgIeXr50527d+jRo8c2WeHVV1+h0aNG0qzkuXTp0k/0999/08CB/Wm0m4tN9WT0xffu36fly1fR/AWL6ebN323qI8jcufMW0qzkeeTt5U4dO3xEjx8/obj4RCYt7979k+rWqU0JCTFUrGhRHkp29ReQnn5+wVS27GvUsUN7ipk8hY4e+56chw/OUpJ99pwFtGDhv7YrU7o0TU2Ko8qVK2a021hV/+S4BJo9ez5f62h9s2oAcpEgIAgIAoKAICAICAKCgCAgCAgCWYiAELJZCP7z2PTPP1+m4SNG0S+/XKGhQwamOVrvecQwM8eck+319dbtFBwSQRPGh1LTpu9Qrly5GNpbt2+Ti8sY+uHH49S+fTsKDvSlfPny8W8gKbdv30kBQaGUEB9DDRq8xeQdiEtHJGTRZ0Qy2tPHO3fu0kjXsUxMdurYngL8fShv3hcZh917vqURLqNTEbLZ0V9gU+Cz77sDlJQwmUC2X7t+naM+27RpxWRjVpZTp8/QsOGulC9vPociZBEp/c23+8jD05eKvFTEofqWlfaStv+Pve+Arqrovj8CClKk+xOkIx2VKkVEQQSlg3QBpbfQQ0iDEEhCCxAgVAm9996kI71K7ygWVJSmlKDif+3jN+8/7+bdd0tewkuYWetbH+bdcmbPmbkze87soxBQCCgEFAIKAYWAQkAhoBBQCCgEzCCgCFkzKKlrPIYAyKEjR4/TmTPnqGGDupQlS2aPPVs9yPMIJOf2WrV6LZ04cYqCg/zopZf+IxpR3BGy+B1RoCGh4dT000ZUrlwZEpGC3krIwma7Nl64eIn27t1HNWvWoLx5cjswQnRxuw5d4xCy7vzlwYOHFBAUQm1bt2TcvKVgcwibRCVKFHMi373FvmvXvqVu3XuzOd4UIQt7Eso2b/UVb/EJZYdCQCGgEFAIKAQUAgoBhYBCQCGQ9BFQhGzSb0NVA4WAQsAGAvMXLObI1yafNnS624iQxcXrN2yip0//5chRu2SnDZNt3+JpG/UIWXcGnjp1hrr16E3jx432KkJWRPtqo6Ftg+3hGxOK9PSEmQllm7f6iicwU89IvgggavzWrd9ow8YttH174usqJ4SmOU4QQDN85ao1dPbcBRozerjXaYYnhFZ68vVS763ZX3/9RSe/OUWYmxUuVIh6dO/svcYmkGV2dePt3pdA1XB6rNKbTwyU1TsUAgqBpIyAImSTcusp2xUCCgGPI2CGkJVf6mmy0+MVikeErJ4tVgnZn3/+haNjcd+smKleQ8g+efKExoydQAsXLY0jT5EQ7WDnmQlFetqxRXtPQtjmrb7iCbysPAMk09mz52nL1m105Mgxunb9Omtdv/56Tno9Zw4qW7YMvVO+LBUvXpTSpk1r5dEJfu3x4ydpYMAgqlypAg306+d19iUEAGibCRMn08ZNW2xpPkPuxc8/mDJlzEhhYSGUPVs2S2ZCYmdIaIRHNc0hWzM0bDgdPHjYpWa4JQMT8OL4aKUnoFnq0RYQEN8SyAWhaE8c2dWnt3ufBdM9eqld3Xi793nUeJ2HKb35xEBZvUMhoBBIyggoQjYpt54F23E8O2bmXGre7FOOCEQUx5KlK6hjxy/ozu271N/Xn2rW/JBaf9aCM7Ij4/gnH9dkzcwTJ77ha48eO85vRCKuTh3bUcEC+Z0s+OOPP+jgoSOccT40NJjOnbtAE6OncMIjLMreq/IuXb16jc6eO0+HDx+lhg3r0ftVqzg9AzupFy5cpIWLl9GxYyc4gvHfp0/pgw+qUtMmjShnzv+v57h163bW7nwcG8uLkMGD/KlRw/qO58H2O3fu0vETJwkRVz49uji0QGNjY2npspW0adNWin0SS48ePaZyZctQyxZNqGjRIvTCCy+4RRdEzo6duzlh0u3bd+ivv/+mrFmzUKMG9ahWrRr08ssvO92PSeE335ymiZOmUr8+PenR48dMBN24cYN69exOn7VqTilTpiRguHzFan72w4cP+dn/93+vMtY5c+bkZxYtWpg+rP4B/xvJftat30ibt3zFx4eR8AdH6evVq02pU6fma+7cuUPHT3xDJ0+eop279rB2b+VKFfk9uBcLwWzZslL7dm3ZP8Txfbz/yhX99rp79x5HMsBWFGCC9mzZoiknR8IiCQTc6dNn6NDho1SpYgWuJ+5ZsXI12473dmj/Od9z48b3FDNzDtfln3+eMtkwYEBfeqNgAScsjd5roVu4vDQ+hGzXzh1o2fJV7FvANW/ePBzlUatmDYdGrfxSRB6hztCzRZKsMmVKUZfOHahihfIur9cabKb9cY9MGrdt3YrbfvmKVQTyC5qpbVq35P4l/BaRKpcuXaHLl6/QkaPHqGSJ4tSyZTPH610Rsnr+gsRPMbPmcP20pWrVKnT92nXKnz8f9ejehfLly0Or16ynokUKMxZ4T+++A6hrl45Ut+4ntHr1Oh43RBIx7fOsjB/ws2FhI1zapRctCx+NGD6a7t67xzrYVapUdpI5wPv//PNPunr1OhMzLZo35T7pqg+WLvW2U9uDWOvY4Qvu20LPGPVzR3oiIu/y5au0eOlyOnDgEI8feC76cunSb/M4hnHwwoVLrIkMnVxcMzZyOLfvgkVLaf/+A277m8AYz4GeLci2P/74k+VmQA4CwxQvpIgjp2Cnn7rzFblNrLRzfMeDxL4fbbp//0EaPnIM/fLLLzxmNm7UgL99qVKlYn89d+48j6OI7sbfYmZMpjKlSyW2qbrvi540laZNn0m5c+eiKZOieBx8XsqVq9dYYsRVn3CHAb7FgUFD4tWedvXCjdrm0KEj1LFzjzgSNUb3JebvCVX3xKzD8/4ubACEhY/kOaCWkLWrT2/3vmfZFnZ14+3el9B1VXrzCY2wer5CQCGQ1BFQhGxSb0GT9oPcROIaLMpRkB0dBGyTTxvRg4cPaMHCJbR27QYmyRDV0qVLB8qXNy8NGRpB//z9N5OZ2bJno40bt1DU+Em8EJ84PpKJFBR5IQ2CB+TmwUOHmaTDArLKu5WodesWtHr1etq2fSeTtENDg+MQqPPmL6JJk6dTv7496dPGDZgcBHHQz9efSY3goIH0ca2PmGgAITt1eowjIkR+HnaLN2/e6ogqkhfzsGnEyLF05cpVGjUyjAkpkIdjx05kLOQkTq7gBUkKXK5du07hw0LorbdKcuIkEEkgJ4oVLUIR4UMoX768fDvsHD4ykrFFASGOZDggaUFagHCcNGkcvfjii+Q3MJguXbpMYyNHMPH9+++3aeSosbRp81ZulzffLEnFihWh6tXe50lrVNQknrhWr/4+/frLLb4WSZhAAoI0B8kL3NZv2ExTp83gtnj77Tfp5s2fmfQqXrwYnTp1mvYfOMS2yRiCyF60aJnL9sLEGcl8XnnlFQoJCaT06dLRr7ducYROoUIFqW9vH8Z0z+6vafyEyZwkCUQRiP4CBfMz5nv37mfCD4QC2hT+AuI99UsvcVQY8IKu54TxkfRq9uxsn5n3muwSupfZJWShi4qJp+hf+/YfdNQPicPQ3+SCRW5g8BBq1bIZb4SgTP9yJsF3QwYFUIMGdXU3BuBvZtsfzxWEbKFCb9CDPx9Q6jSpKW3al5lUFEQp5BeCAv04mu3bb7+jOfMW0rp1GzgqT7s4ckXIuvMXGVM5QhY+M2vWPFq2fCW/B0nD6tWrQ5+3acX9B3bMmj2P1q7bSJkyZaRmTRtT2zafUbp0cSMCQRhaGT9EW2CzanBImKkIWRCy4RGj6MzZc4ybPK5gbB0xYgzd/PnnOBFy2j6I8fDS5SuUMWNGNgMbShgT0RewYSL6Ln7TI2RBgE+YOIU3m3r36k5oW0SyhQ8fxc8U0hDA5fTps/TljFlM4KEv5cj5Gv3yy6/0UY3q7LOivyFJXeSoCN4okQveET15Gn3y8UdU+5NaTBjDv4cPj+S+jcRnsr5tfPqpnq8Ie+y2c3zHhcS4H98mbNBM/3IWf2PxHShc+A2XrwYOU6fF8Liu/ZYmhq3u3oHvGmRd8uTJTe9VqWy4wfms7fXk++1GjWOTGFIHL76YivsYvt12SkKc2LB6IsKO3Z64JyHq7gm7vP0Z+C5s2LjZcO6bGPXQa0O7+vRJMQ+C3THE7n2J0a7ebFti1F+9QyGgEFAIuENAEbLPkX+I5DXYMUbEqiCBAIGILgAZOGpkOL38chomLbfv2ElTp0xgkhFFJFvZuXN3nEUgSApkXgdhWbfOJxQU5Ee/3fqNxkZFU82PqlOd2h8zCQnyA2SSdhEJ0iVkSBiTtP4D+zklWsKEsXefAUwiyRqUIPj0ngd7EQkYOjTCiTgRu8iItANxKAqI30WLlzI2iMx1VWB/WMQo2rBhM2lJNiyQI8eM58ilCu+UYxxF0jJEInb36csEHYi74eGhXL+x4yYw8fTF562ZiJ4RM5sJOr8BfR0LMkS2du3ei68T5KTQWATO8rVCDxOEe3T0WEckoYwTIg8H+PahEsWLOSLohN0gRtEuIlJSD1/xHm0bgmgG+Q+CSBQxwUaUFIhq2IYCTHr19uWoO5C1w4YNdiSOAqns07Mfk16TosdR1ffe5XusvNdu17ZLyIJYDx0STG++WYJxRaRk0KBQ2rFjdxyyD30RdS9cpJDTIujXX285+lD0xDFUrFhRl9Ww2v5yG4hNBNiI9sWmxty5C5kQDPD35Whl/OYu4khvga7nL+5INrznyxmzOZoemwRo71df/Y+ARxGYgBRG1L5esTN+4FlWCFnxblfjivhNL0JOJIPDphY2m7p37+zYaPjuxvc0aNBQ3kx55ZUMNGXSeN7oQXG1kAFmM2fN5c0xuX9gDBo1ehxLMGhJdBHlBtIbUdgY/0U/P3/+Avn07M+bKjOmT+LNIFHExsHQ0EH0buWKTvBjowibSFpCNj791IiQtdvOdseDxLpPJlgxVkaNGxXndIDWFjHGlC9X1ul7nlg2q/fEReBZEw8JQUoqQjb5eroIUDATjJAYKNjx3+SmOW53DLF7X2K0qzfblhj1V+9QCCgEFALuEFCE7HPkH1jwIUp27ryFVOPDahQeFuLQdkNEE2QLPv20IZMe+O+evfrT6TNnnY5DyqSClowTH9x79+/R1MkTqFSpt+Kgq3e/eD+OtssEg3iATATLtruzR49sEYsLkICRkREOUgTv+Oqr7fTRRx+6jMDD8wQ5mjtXrjjEEX4XZC9IaUQbtmjehKsgkwyIytUSSzhG3H9AIB871uKKZ3X36UMXL152tIU43oioxsGDAjmyEEVv4WSEk96RRL37BImFegwJCXT4EQgdELJoI0T8oogJtvYYuDvySI/4t/Jeu13bLiGrJcDwftFOMkEuE5BjIodTzY/+f+SsjHevnt04UtJVsdr+7hY5YkGGKFVsJIyJHOFI2qJ3n1U/MyLZsBmCY77wH23/AMk/efJ0iooa5eirWkzsjh96Y4SR77gjcfUWHkZ9EERun75+LHXRtk0rPiWAKDlXz0M08dBhERw5jE2OenVrO0y22ma4UY9IR5S6r18gy6a4OjmgRz7Hp5+685X4tLNRmz7r34U8Bzah5I0RI7uw4fPtdzeofbs2Rpeq3xMBgWdNPNghtIxgUYSsEUJJ83ecjhAnu3CCx+h0WGLU0qr/JkfNcbtjiN37EqNdvdm2xKi/eodCQCGgEHCHgCJknzP/EIRiurTp+IipOA6pJT1AGkGb8J+n/1CRwoUcmoZmCFlAKh9flSHWux/HnTt07M5HZXGvVjcUz8CRWxzRlXXpjEgOV8TJTz/dpJ69+7MUAqJFoV1ZtkwpU0cEhTaeNpJU1FEmVmWy1IiQEgQ4IuRCBgeyrIEo4t6r167R9GnRHGGK98B+HP+X9TStEmXiHVbvQ7KZzl19OIIVcgndu3ZmqQJZ+1I8W4+Qxe96k2+9drXyXrtd25OErCtcZR+B5AfkHkRBlKpI3qMl2+X6WG1/o0WOGBegOyxHxFsl9/Tazcj/QQqHhY/iaFV5w0WQ9lmzZqVOHb/QPfpsd/wApnYiZBOCkMWYi/ENUfKVKlWgMaMjKEOGDLqSBZBPwNFwaEoL3Wd3fcodqaLXbtA27u8bEOdEhfBFvUVWfPqpO1+JTzvbHQ8S4z7Z/xEdC91VfOfsFvQb6FNDYx3a5o0bN6DIyPGsIY7xOijAj09vmNEghg3wnb79B/LJETwP+qgoQr8d4xbGq+Agf7p9+zZduHiJNy/v37/PpzHSp09vW8tcYACJjcVLltP+AwfpSex/UkjYKID2cubMmfmySpXesayli74MvdtmTRpT8+ZNWMLn3v37HCXu49OPHsc+poYN6rGOLzZL8I3GKZbVa9Zxf4UGep06H9O6dRv5ZBD6JDaXUCZPjqInsbF8AmDP3q/5bzVqVOfNFiHDIzKQY74FnXl85/v368VR53IRuvWrVq2lY8dPsMQL6t6yeVMn3Xp5zLaqaa7nb/LYMXHCGG7fmJjZrE2PU0vABjJX8rcMzzLrX7g2vrr+2rHPjFa6XF/IQy1avMyhbw8JmI4dPufvkTy+inohX4LAIGXKFHwCDBuo0M9H8ZR2t16bIDp+27adtGrNOjp79hznGID/IQ8CvhtGBd+P4P+dynB1LaSFMD9GvgmcCIEUj0/3LjRn7gKWGCpRojgTuEKay6yevfwu3IMxHb6fKlVKntsiJwH6ubzBbUefHgEAOO32w/c/us1bYSUfBGTOzpw5xzkRLl66zN9ofDuR82LHjl08JqFP+vn2Zey0uSjMYmSXvHR3n5l8IJ7yWat680a+qn5XCCgEFALJHQFFyCb3FtbUDxOboOBQ1gXt6YMIvC8ICXxAhuTNm5uTwWgnEZhUQ3N0+45drDOFZF0oehGy+M0qISsIDu3RV9l8QQ7gb0KH0g4hiwXQuvWbOMIMixoUV4mNtK4hv0sv6Q+wRNIfTGDlqEgjQkqOXoZkQ3CQn2MRICZZuXO/7hS9KOxDm2Iht3HzVsekUCtZYISTVUIW9oIgx0IWi3EUvQWMJwlZK++127UTmpD98cefOOL58aNY3X5ixXYz7W9EyApZACy0ZY3XxCJkUV9sCiEqH9HeYuMB0g7+AYN5k0JPSxP32h0/5Hv1+rSrtkgIQhbvcSU5YrQ4E4TO/n0HOSIbJAn6pBndX1E3V+ODLFmhp1GqZ1t8+qm7sTI+7WylTyX2tXKGcb3NPrM2aYkW6BU/fPSIsBGJaDIUyP5UrFjelAYxrsf3AVIYkMzBtxIF/rFmzXoKHTbcISUEiZUlS5bTilVrOEmj0zfQppY53iWix/FvIeUgy3wgaSI2t+wQslp9fegqQ+++SOHCXJf1Gzez1BAK6vP555/xqQZZMxuEXOvPWjIhB+IYhCyI3ArvlOekiNB8h6b69u07ec4BPXhIGmXM+ArPvzAfWbFiNWv8u5oDCd16SECBZALpg+9IxIhIPlXTtEljh8yTGLOtapq78y8xP4BtJd8sTthwQZ1AUEN/HuONbAOeZVbjGtfGV9df2G5VK13cd/XadfL1DaDy75SjHt06U/r06WjV6nWsF45Ei127dHBs2IuxDZGlkCgqX64M9yvIE4G8FP7pCe1uvTZBYkXoz+NkRONG9Rm/CdFTOF8BtOeDA/10Zbe0z9T7liFIYPCQYbRnzz5uXyRZfSFFCm5zEIv4GzYWILdlRc9e+Mas2fM5yW/v3j0od67XWZoIc0okREWRv1929OnxDHf34Xer+SBwSm3xkmU8v4eOPRIAow4YD9JnSM8EOcY9bR+2qvlv9M3X8wu9+0Q9jfKBeMJnrerNm/2uqesUAgoBhUByRkARssm5dXXqJiZgImHS3Tv3WGd1xPChTlE5+DiDBI2eNI3y5c3DGnVFihSmkaPHcnKvhCBkEbUjR+jJVRCLAjmrtBHR6I44QQQRJoAgmQUxiwznSFLlKou7/K5q1d5nHVhXyYXEogCSCIgmwaLLiJCVF51IoGWfmwAAIABJREFUAITFGhZtWKwh0RMiN0SiL4EJkulMnvIlL8ggjYBEID/+dJM6dOwWJxuyEU5WCVmxIL9w4SJrkIpJO/4OP4GGrNDh9SQha+W9drt2QhOyYtL89N+nutHgZmy30v5GhKyrKGzYkJiErHwcXWwWIQrtxIlTThsUrrAR/dzq+IFneUuELGwR/VAeX/QWWVjkHT58lEk1FBBFIIBmzp7LSRbjS8iakc9wt3CEfWbGB217miFk7bSzmT71rK4RkjFaIsKuPfh2jxg5hiPNoEmM7wkIlSVLV/Dm3YABfTii06wGMfxy956vmYARG7ZIRNezty8TNHISSdisJ4FjR8tc9kOt9r3QMNZKMFnFTZwQgFSOVkNZ1sbX/ibkhKpX+8ARwS/6BORX2rZtRYhSFVrNQgsf9n05LZr15EXRk/8AsQli8JtTZ+LoCgvtzHfKl3NIUIkx24qmuRFeYlzCZtkA377UqGE93jBGH8fcZPiISCcSyqrGdXx0/WXb7WiliwSEsU+eOCU0FLJJe/fuo/FRox069iA9BwYMosGD/J2S0orNNESgQ6cdUeFyX7Cq3a3XJkJ/Pnee3E5zUIFhmtRpLG30uvv+oR2RKHN0ZBQnnBwU7E8NG9Slr7btoDVrN3AkN5KEduvRm6NzzeQzEP78119/O8ldob7yHED7/bKjT49n6t1nNx+E6KcgpZs2acR67Dg1gCLnRZBPulnV/PckISs2O6zkA0lMvXmjsUf9rhBQCCgEngcEFCH7PLSypo5yci/otV64cInu3bvn0CzE5XKCEUw8P23ckI+jJ7RkAXbdtbqawnyxKIivZIG2yXH0C4uKadNjmJh1pfEq7hGSBQUK5KPJ0VGcCVtbxKLAimSBeAYWub37+nFEco4cr/Gfkfm8Q7u2jqNw+JuIGMqSOTPbK6KW7BCreJ7d+4TdnAxoxmxatnwVRzjKGsKeJmRlvN29127XTmhCVn6+K71kM3ZbbX8jQlZEyOLdclKtxCRk8W4QSCAfsFk0ImIoTZw0lRe9iPJzV8RRdqvjB57pTYSsWNQjKgsawiC/9JJ6iejEz9t+Rt27dXJE1FttM2DgalyXo/31CC+zC0cr/dSMZIGddjbTr57VNcIH8X5XWtR27BJ+oD1xgWdZ1SCGL2BOIDbZBJkBHwSpiG9Q9mzZHGba/Z64InLFiQL4mhy9L76DiEaFXjlkHiD3YKe4OjkkiGdBuiIqVGwUid9AgvkHDKLRIyMcEfzu+oQsTWR2Q1ucHOjWtVMc2RYQZpi/oP7aDVCzmuZm8HIndwJCvluPPoR5pWgfq/4VH11/2X47WumC1Hel2S6eBwmpwIAB9PDhI861cOu33+LM/+QcCuKEh7u5FX4zSkrrqm3Et+7NkiUcG/64zuxYrH2m0fdP/K7VlxfPsapnj+cNHTYizoYEnucukahdOSS9++zmgzDahESeDkjFyP3PKkZ229LVfXbygbjr757Wmzcz/qhrFAIKAYVAckdAEbLJvYVd1E8+Hv/2229S7ONY3vkWWb3lyR2ia2SCJqEIWRGlgONvrhaQsGn+gsU0ctRYp9/dRc/okS2IcPj999+pZctmDnTkSA93C2Kx0w2tKFfErZyMSv7dTIQsNNQmTZ7OUbG+/XvratrKWpPaiCG7C2Gr982cNY8KFsxP71et4sAQfhU5Zjy3k7zY9CQha+W9drt2QhOycjIzvWPykAmBP4jIKrkudtrfiJAVixNsvIhkUninVXLP7qJJ1E/eLGrYsB599+0Np8R7em1qd/zQGyOMfEcsUl1FyttN6iWSvc2ZO5+mTBrvGI9dPQ9R9IhOBF7aEwVW2wx11Ws3MebiJACSvb1buaITNHp1jU8/NUrq5TcwiI9JW/lOGLXns/5dluPBEWA5ElVrG75f0BkWWtPid2wO9uvTk5Ccx13fFddb1SCW7UAyuZAhYSxVoD25geusfk/Es13dJxN+2ghV4X9pXk6tu0Fqtm0FMSdODgmNV0GIYhNA/k30V5y0cSUxhPdqpZuszp/kb4W27nr1cjfW203O5e4+vf5qxb/io+sv42D2Oye00hFFLCSm0H+wwS0KTrBgfMVcT5x2+u7GDercxYeP6xfIn5+jRkWBJAU21FHkRIt2tLvd+SzmBdgcyJkzh2MjHtfbJfHMErJ6cxUrevZCP//O7Tsuk+K6G7fszi307rObD8IIZ1c+aAWj+LSl3uat1XwgdnzWrt682fFZXacQUAgoBJIzAoqQTc6t66Zu8hE9Vwtb8UEuWqSw08QJiaT6+frzMUWzER6yGe4WJIiOwbNx5Cp64hiCHp0ognC5cuWa029yFJd8VAyLpbPnzvNRK+htyZNJTEC3b99FwyNCnZIfiOgcLckp2y9HDmuPpuE6Qdgiakg+tmZEyApdMhCyenqNwg49EhpHkyBvAF3XhNaQxaTz4YOH5D+wvxNxDG0tyF/IkZ+eJGTNvhfH+QcNGkrXrn/LkZZI0GK2JDQhK/sJIm46d2rHiWFE4hAs7HAMPfbxYwoM8OOIY70+JPuqu/YXbeAq0lEcaTtx4iRrRMrJhKySe2YWTe6iguXNItRZG5Hmrg3tjB94ntGC1NU7xeIDpI08ViExDCLtESmO32RCRsYGEiPaviOinj/5uKaTZqGrRZb4G3QqZUJWzjgdX8kCeWGI/oToQxANGFtQ4DeoJ47GazXzzPZTV9gaRZDbbWez/f9ZXCeOGyMa050cjmyb/A135U9G5JR4llkNYnG9LFWASG6fHl3ibB56kpB1F72K93Tq4sNamjIpaqcNEcXdq7cvk11iM1UkW0MU6qXLV3jeI8YvXN+njx91797ZKYLfHWFjlZCVE0Bqo4P16ugthKwV/7Kr66/FwMjntVrpRYoUov4DAln2yQy+Yty3ojduh9wy67+Y/8JfISGwcdMW1nZ1l4fB1XONvn9Gv8vPNNKzF8f9+bsZPdalNJheG5qZW7hqQ1f3xScfhB1C1gpG8ncX/9bLx+GqLY1sM5sPxKrPxkdv3qyvq+sUAgoBhUByRkARssm5dd3UTSxydu3ey8eetEeC5YiFqu+9S3XrfsLacyA5ERWADzYWjiVLFOeszYg0EItKvBaLFvymLXIEqayxhOuE8H1Y+EgqWKAADRs2mPLmyc3HuqCVunLVGgobOpg++KCqU+IxoemFqAUklkIU17lz5+nO3XtUpHAhWr9hE+t/BQX+l1kax4KRORxEWOdO7QnREiDBwsNHEbKoIimDKykCUReRrGLBwiWc0ADHhRHJKJKM4DqQvfIz5IXAhKjRjJ1cZBICR9GgwVq4SCGna5DBGEcTUWbNnkc4GpUtW1bO+JwlSxYmlpB1Gm2DKAqQfLCrZYumTJ4MDgnj5AuuCOedO3dTrz4DSEvA67UXtHfRJsAUenIpU6Zk/ayAoBBKlzYthYcNYe1cOcJHm6xG/k0bFRbf94ojYsBKlo4w091Rj+4+fTmRCyKAtcS9/AxZq9FVZJsg+RFZBYkL+J/wdXHkHH4LyQkkk0G7oY3erVyJj0hmypTRpclW23/uvIXsL+i70Hn7tHEDJoDRt6ABvHfvfiau5cRZ7tpHHK3X1kuv3eS/I9oIZCEiy258/wP59uvllMVabGoILTx3ybxkcOyMH7JGnpVkSkLHDwtMnCLAvSDXDx46TB+8/x5nikYZM3o4YdEPPUG0bUhoOOtvox2QKOazVs0pbdq0nLkZxCZOKeDoLP4mihhX0V5YnGGsBUE0wC+IE6GBIG3RognduPED7di5i/Lkzs1JG/H3atWqEk5BlC9X1qHrqe3jeA+In4DAENYJlccHLVECu6FtDXIWPgDfvXv3Lm9sCdvwPLPjgyvnNvIVjIHoI1a/E2b6/rO6Ribe3OnjyvbJicBcneowIqesahDj3bJUAfpxZGQEbzxoiycJWTxbkPCZM2fmiFyMCeKbffrM2TjaqnbaUUS8ToyeQmLj6ocffuINxvCwEN58wDgqNrAPHznG/z36f8m5xDs9ScjK8wI9KSdtXb2FkLXjX1Z1/a3UHddqtdKx+ejj04+TqZmJQBbkpJVvhVVyy4zv3r17j+bMXcASP82aNmL91n//JU6KiWKFxDMiXI1+x/vM6tkLLMxIfmnHtIQiZK3mgzAiPfX6n1mMgKfRO/R8RO8+q/lArPpsfPXmzfi8ukYhoBBQCCRnBBQhm5xb16BuOKK3evU6R7Zf7eXnzl2g8RMmcdZuTKDq1P6YRewRJes3MJj+fPAnNahfl1o0b0pTpn7Jk7K/nvxFj2Nj6datW0xItv+ireMIJY6x7j9wkCMrsZD//ocf+Qjg4GB/ypMnt+P1mJRD03X//oOOv1WuXJGJxVy5Xo9TK0w2NmzcwtGhiGDBYg12wdbLV67SiBFjKH/+vJQzZ07OwgzC8+Q3p2jduk108dIlx/Peq/Iuv0MI9LuDDzvNR44c4wnxxUuX6eWX0zCJgsRaSHogjppDSw1Ho5AYBNIQot7IKvvxxzWpfbs2/BrUARgiulWvgAwBaefr25syvvIKLViwhOYtWMSXlytbhp+VL19ejq7EUWNkYu7VszuTN1hMAnccw4MmX/bs2TnZSNGihWnMuAl05/Zdtu32nTv8vGZNP+X/12svEMFHj52gVavWcrs//ecppXk5DdsH3FH/7Tt2UUzMHEd18GyQSj7du/DfFixawv6CgszUGTNl5CQPR4+eoN179vJvsBe/FSxYgP3EzHvxPGi8hYZGcNuAHEZCG6OCRRl85ebPP3OkiSjwYyS1A0Eq+yk2ApYuW8H+jvqLOghcI8dOoAd//kmPHj12wlW0uUh6FDNzLh04eIgJvTKl36amTRtzBmsRMevKbpB7ZtsfBBo0D+EHyAK8eu169gH4OYh8LC4/qlHNSR5Brhv8QvgMpDQwZoC0tuIvwA3ad2Hho5joRjs2bFCPfQVHL+UiotLwNztRb2bHD0QUIcmR8EEQPHg3jq36+/d3RILq+Y0YH0HMgDjHRhG0nkFOgix88PAhFStamAlSRFShjwtCtlKlCpyFHNFNKGj3Dh2+oIoVyrNWNwrGDpBDIKiBNewDcYcxBv3699u/U1TUJCZhMbYh0zPGrwcPHpB/wGC6dPkyIdlQhw6f0+zZ8x3js3gOxozgoIG8kfP11/vZ/1yNy1o/hW0YQ1u0aEr58+Wl8OGjeSzEZhCSIsK2f/7523B8cNcfzfiK2XY26vfe8ru8sYjEiO5ka2BzfAhZtKlVDWK8U0gV4N9yoiMthp4mZPF8kLJ+/sG8sZHjtf/01T/8sJrpb7aZdsbcBpq0Dx4+YFLryJHjDn3906fPUtfuvShd2nQUFTWKli1bxd9YRCfLxZOErKzX2LZNKyc5Gb36eAMha9e/RJ2s6PrLOBhtQmi10rGZJsZkdyejxDv0To658y2r5JaRn2Jug/n3Tz/epPHjR/Mmujwe4N+JScha0bPHHAuSD/xtcxEIAtsTI0IW77GbD8KILHVlvxWM4tOWrmyzkw/Eqs96Um/eyP/V7woBhYBCIDkioAjZ5Niqqk5JEgEsvkZFRtHy5asof/58lCZ16jg6gahY0yaNyX9gP7eEXZIEQBmtECBionJQyDBTybySEmDujisnpXooWxMGAZF9HKQniKJRI8M5GlkkkNK+NT6ErB0NYjkqXEsYY0G+Zes2KlO6FG+weJqQRUQgtD5LlXqLCVg9TOLbMmIzCJsUiJIF+eXbrze/V47cRoIjbLSNGD7USeLFiEyxKlmA54nTEDiKPil6LL3xRkGnaoL8xIYZkoDipIo3ELJW/Ss+uv5WCFlXWulCJxvJUyNHRfBmoVyAL9oNSdNu3fqNevj0pQsXL+lKS6EvoIjTTFbJLSMfFhGrOBmF0y5ocyO/c/dMowhYd79b1bOXT4pBmgcb8PJpENiZWISs3XwQVglZqxjFpy3dyRtZyQdix2ft6s0b+bv6XSGgEFAIPA8IKEL2eWhlVUevRwALKiRJQZRo/7694kQNYpcbx6CHhIZTvrx5dfW3vL6iykCFgAECWDRDh3XE8GEse5FciiJkk0tLJlw9BPGI0ytYQLuS6BFvjw8ha1WDWOhML1u+kiUztFrT+H6FDhtOIYMC+GSMJwlZWSbBjM4njqVDfggnNEBa9ejeOQ7p464F5SReWs1tnIgJjxjFt+tFrHoyQhbvkYlwyETIckhol1Wr17HUyPDwUB4vvYGQtepf8dH1l9vSjla6jC8SSSJSFvJQKMB3/oIldOjQYSbfM2XKRDNnzaWo8ZOYuI0IG0IVK77j2CBAJCTmaK1aNONTESh2yC13/inqKBOyOLG1es16GhY2Io52udFo5S5BJe51R8hazWegPQnW7os23D8hG4aCE26BQUNYQsKOZIErfXq9767dfBBWCVmrGAEHo3fotamr++zkA7Hjs/L3yIrevJF/qt8VAgoBhcDzgIAiZJ+HVlZ19GoERCIjJIyQdRi1Rgv9s1y5X6fQkCCO2FBFIZCcEBA6jiCjtEeBk3o9FSGb1FswcezHkXxEG4H4gYxEtQ+qMvkHeRmM+fAj6AUvWbqcVq5ayzIT0K/u28fHIXch6z+7SvhlVYMYkjYDAwYxACOHD3PIEOG/QQZBT33v1/tpzOgIluzQ05iWj+Cb1TKXF/rQgkcSsddy/CdZgJLihRSUPn06R6Qg5C46dOzOuKCIBF1mWw8JRPv7+tOhw0fj3AvyrluPPvTbb7/R1MkTOHJWWyBPhChKWfNZXCPXX6uh70orWtwHuQb/wMEspYMkj5BqyJolC+P8YqpUFBk5nAoWyM+yKNCiBnFsRdPcCBuhMa/VDMd9SETX3acPy68IHVbL/nXnbrx0/YX9IprYilY67hUaxffv/+HQBAdJiGRZkMeQSXA5kh33lilTisqVLU0XLlwiyNf079eLpXhE5KrQkbei3e2uPbDR4DsgkFKmTMEa5EUKF6Y1a9ez5ND58xdZmgb5EVKnTkOtP/tPo9xdEX0VmCEfQpEihWnt2g2EKHj4t4h81NPTt6pnD+mq4OBQ2n/gEJsl9PN/+PEnOn36DL304ktcB7N5BYw0x//662/ObQAf1vY5O/kgRGIykPVyQk3URe5/MmFuFSMkEOza7T9tfXdrAm27uhpD7OQDseOzdvXmjcYe9btCQCGgEHgeEFCE7PPQyqqOXo2A0F9ChIM7XT6RjAzJPbAwVUUhkBwQAAG1ffsuypY9G+XJnYuGho2ggIH94xwFTup1VYRsUm/BxLUfpBZIwR07dtH5C5fo+vVvmWREBCoSaXGytvJl6c2SxTlyTxzjZ/3n5StZMxwFmtggSZHgEprBIuocpIdZDWJEnJ44+Q2TgQXy5+ekdKKAYEGEbJNPG1Kb1i1pXFQ03f/jD9ZmljXJc72e02GXFS3zVi2bOnQ+9VoAdjVv1oS6detEKV54gaZ9OZN27tzDmMEu6H+LI+RmWhGE5uo16zgSWE5aJjZPQXIg0ZdMdoHIjRgxmnAsG3rx0Ba/d/ceE3bAfcXKNXT48BHWgn4S+8Shod+3tw/Nnb/QcZ9WKxp1QxGaydC+BjEra+WDjIuvprkrXG7c+J5GR0Y52lPobEMrGglRkbwPiVBBZIrcAe+8U44GBwewDq8Z/+rTpwdlz5Yt3rr+wn4rWulynYFvzKy5tGvXHsYX+sDQOZdzAojrQcYhceLCRUuZiE6b9mWqXv0DatWiKRUtWoT7IvwB5LjIrWBVu1vPT+WcCZCGgJ5327afUflyZTj3Avofxgi0T53atRzEsN7zQEpOmTqDFi1eSv/885T1zNu0aUWvZMhAk6dMd2jki76s1dO3o2ePjQnkNQCRDN1mSHTBp0Bk7969l6bPmMV66RhrgoMHcl4Bd/kn9DTHN2/ZZpi3wm4+COHvxYsV5eS2IOTFuCuPb5BlwNhrRvO/W9dOHFGtpxsvxgJtWxrpzV+9es1WPhCrPmtHb16vTmbGaXWNQkAhoBBILggoQja5tKSqR5JG4Oq16+TrG0B3792jNq1b8UQ6e/ZsvOOOxd/KVWto6bJVNHBAX6pfv44jEipJV1oZrxAgoh07dlPvvgM4iVb+AvkIxE2nju0MF5JJDTwsMAMCQ/h48QDfPkxeJZQWZlLDRtmrEHCHAAiyQYOH0sFDR5i8QREEtXxfn949qH27ttyvROQcEm6qEyXKvxQCCgGFgEJAIaAQUAgoBLwRAUXIemOrKJueSwQQNbBlyzZavXY9Z6IXx+cKFXqDPqpRnWrVrBEn4cRzCZSqdLJCAIlzcIQRxz0b1K9Dvr59HBp+yaWiM2fNo9179nLUIMovv/zKetF163xC7du1SS7VVPVQCHgcAUgADBo0lCpVqkCdOrWjzJkyOb0DEXqIPkUkZ82aHzrIV0HIIoIYGzyqKAQUAgoBhYBCQCGgEFAIKAS8DQFFyHpbiyh7FAIKAYWAQkAhoBBQCDznCOA4dVBwKMsuTI6OoixZMrtEROjMIpFSr57dCDJAIGm3b99Jw4cP5SPxqigEFAIKAYWAQkAhoBBQCCgEvA0BRch6W4soexQCCgGFgEJAIaAQUAg85whA5qP/gEC6euUaRU8cQ8WKFY2DCHQLoZ0ZEzOHr/n++x85EVG1alVZPxb6uaooBBQCCgGFgEJAIaAQUAgoBLwRAUXIemOrKJsUAgoBhYBCQCGgEFAIPOcIIOO3f+BgTqDVqcMX9P77VTiJGaQKoCO7YNFSOnDgEIUNHUwVK76jdJmfc39R1VcIKAQUAgoBhYBCQCGQlBBQhGxSai1lq0JAIaAQUAgoBBQCCoHnCIE7d+/S6tXraNu2nXTx0iVCVvFs2bJyxOzHtT6i6tWqUvr06Z8jRFRVFQIKAYWAQkAhoBBQCCgEkgMCipBNDq2o6pAkEIAe3tFjJ2jBgsVUt+4nVK9uba+2G/YiOmn23AV89NPb7fVqMJOQcchofvrMWTpw8DAdPXqcxo0ZQXnz5vH6GiRVu/WAffr0Kf3ww4+0YtUaOnv2PI0ZPZwyZnwl0doBOpwnvznFWpy5c+WiHt07J9q71YsUAgoBhYBCQCGgEFAIKAQUAgoBhUByR0ARssm9hZNY/b777gb5+QdTpowZKSwsJEkm4zh+/CQNDBhElStVoIF+/fio5anTZyh40FA+YokyNDSYGjWs77WtAyKuXYeuDvu83V47QD5+/Jgzc+/avZciwoZQhQrl7Twm2d1z6tQZmjY9hvbs3Uc5c+SgKZPHU4EC+by+nknVblfAwjdDQsNp48Yt/PNbb5ak6OixcTLMJ1Sj3LjxPb//5MlT9Pfff1P79m2pb2+fhHqdeq5CQCGgEFAIKAQUAgoBhYBCQCGgEHjuEFCE7HPX5N5d4XXrN1Jg0BBKlSoVxcyYTGVKl/Jug11YFz1pKk2bPpNy585FUyZFOaILHzx4SAFBIbRz526vJ2RRrR9//IkCAkPoxMlvkoS9Vh0F5H+3Hn3o++9/oC6d25NPj/9PQFt9VnK7/srVa9Ste29K8UKKJEPIog2Sqt2u/Oeff/7h6NRhYSMSnZCFPXj/qNHjaOGipYqQTW4dXNVHIaAQUAgoBBQCCgGFgEJAIaAQeOYIKEL2mTdB8jAA0XQbNm6m0JAgSpMmje1KIVHHho1b6MUXU1HtT2pRypQpbT/rWd149+49Wr9hE+XJk5veq1LZkWREjnpLChGn3m5vfH0O2bmPHD1OZ86co4YN6lKWLJkT3WXOX7hIY8ZOoNGjwhMt+tFMJa9d+5YJWZSkEiELW5Oq3XptIiLVEztCVtgzbnw0zZw5VxGyZjqNukYhoBBQCCgEFAIKAYWAQkAhoBBQCFhAQBGyFsBSl7pG4MmTJzRi5Fh68PBBvAnZ5IyxtxOcWuy92d7k4HMghGfOmks7duxO1OPoZvpYUiU2k6rdipA145XqmqSGwB9//ME61DGz5lKrFs2odu1aSa0Klu2F9vOtW7/xxvL27TspInxIktDgtlzRJHxDUvDLR48e0bLlq2jN2vV06dIVqvBOOQoOGkj58uWNN/LJxUeVzrk9V8DpF+jTr4Q+/bkLia5Pb89qdZdCQCGgEEi+CChCNvm2baLUDBO71WvW87HamjU/VISsG9S9meB0Zba32pscfA5k7P4Dh8hvYBDly5tXEbIeGq0UIeshIP/3GBUh61k8n6enbd26naInT0syuumeaJvY2Cc0YeJk2rhpCyHJYFLS4PZE/ZPCM5KCX9767TcKDg6lXLle52SqY8dNZOmo7t06UbeuneIFc3LxUaVzbs8N7t27T0PDhtPBg4fp/v0/nokckj3L1V0KAYWAQiD5IqAI2eTbti5rBpLtm29O08RJU6lfn5706PFjPjJ948YN6tWzO33WqrlDJgA7qDEz59DWr7bzh7tMmVLUpXMHqlihPKVIkYIwIUKiKkwUXZVZMVOpXLkyBALt8uWrtHjpcjpw4BAhOqF0qbepfbu2VLr023ykHwQVJqG4DvZdvXaN+vfrxQuaPx884L/hf7v37GUZgA7tP2ciePWadXTu3AV65ZUM1LhRA+rSpQOlT5fOsFUvXLxEMTFz6OKly5QyRQpKlz4d1an9MR9df/nll53uBw6LFi+jnbv2ULq0aRmz8uXL0mctm1HBggUckgSo582bPxOejWQ49+/fpwG+fSh9+vT8PDsEJxZ10NXdvOUrPo6N5EpNP21E9erVptSpU/Nzr1y5ysfuDx0+yvUZMzqC37Vw8TLasWMXt13x4kXJz7cvtyHw1hbgf/Pnn+nwoaP040836aWXXuSJ2pKlK+irbTvcashit/3ChUucuOzAwcPcvmMjh3NUx4JFS2n//gP0zz9P6Z3yZWnAgL70RsEC/HosjGbPmU+PY2N50T54kL9TojM8986du3T8xElCwiafHl3o119vmfI52HDw0BGaPXs+hYYGs49MjJ7CCYqQaO29Ku/S1asDIeecAAAgAElEQVTX6Oy583T48FFq2LAevV+1ihMsiMLdtn0nzZm7wOFjLZo3oVYtm1PWrFn42jt37tDxE99we8M/oEVbuVJFWr5iNbcbdGqzZcvKvt682af00ksvESbEg4cMoz179rE92iLkLCDfsXTZStq0aSvFPomlR48eU7myZahliyZUtGgRl+1o5Phm+iKeIRObkyaNo99/+53mzlvIJDJK1arvUtfOHeLYYcVm+NyFCxfZT48dO8FSJ/8+fUoffFCVmjZpRDlz5nCqjojqgM8A/8aNG1Bk5HjGvXr19ykowI8gFyKkFqzYrYfbn3/+Sdu27aRVa9bR2bPnKGfOnFS3zifcBhkyZODbPDU+AbvTp8/yePrkyV+sQZ0qVUoa6D/I1KLJk2O7wMOIkDX6Rsi4mhnLcD38An1y1ux59Msvv9Jff/9Nr+fMQY0a1afq1d7nPiSKmT5q1CfU7wmHAKL8BoeE8fcrKcj0eAqJ5KRl7SlMvOk53uyX+M6BgMVcanL0OHrttf+jn27e5O9QjRrVeE7siZIcfFTpnNv3hEOHjlDHzj1MzS3sv0XdqRBQCCgEFAJmEFCErBmUksk1IMCGj4zkyA2UJp82pK/3HWDyDkQGiDKQGJjw4WMdGDyEWrVsRq0/a8HXT/9yJs2cNY9CBgVQgwZ1HYTQqtVredGF44haDdmHDx/ShIlTmFDr3as7FSr0Bu/Mhg8fxc8cP240k7Y4erRu/SZasWI1E3tyZAkIjz27v6bxEybzxLRokcL08NEjJrrKlS1NN278wMQZyC0QYoggcKc9C1u69ehNfXr3oE8bN+R6HD12nPz9B9PIEcPYHkEMYCEZFj6SyV5EJ4Cs/fnnXzg5F0g41KlN65b8PiTtWrJkOa1YtYbJaq3uoxVCFqQE3h0VNYn1G0E4/frLLRo5aiwTNj26d6ZOHdvxey9evEyLlyxjEjBdurRMkoFsrPnRh5Q+Q3qeyMMevWid27fvMFkJoqNDh88pW9asfP3oyCiCTiuKu8U0JsUgkr6cMYuvfzV7dsqR8zUmUz6qUZ0J+S1bt7HflS1bmiJHRXDbwR+nTo9hMhZtJ78DfrZ581a6dv06IaJD61vufA6alzGz5jARjcUMSMyDhw4TyBv8rcq7lah16xa0evV6h99o6we/BdbYIAgdEsTEO8juAX5BlD17Nho1MoyyZ8vGhOz6DZtp6rQZ/Oy3336TSXn4aPHixejUqdMOElP7Dnf6oEKSAWQ73oV6oB+MHTvRtjSI2b6I9haE7L379+iNNwpyG4EgfPjwkSPiDZsgYyNHUIUK5dlHrNgMn5k3fxFNmjyd+vXtSZ82bsD+BxK/n68/44rjmR/X+oj7p3bzB22IMeCnn25yfxRjCY5zgpC1Yrfe8H78+EkeAxGh1LhRfa7fhOgp7LcY/4ID/ZhEju/4hL6+c+cemjNvAW80vVu5IoGc3bxlG40ZO95UFEtCje3uCFmz3wgrYxnaAnUJHRZBI4cPo3ffrcQELfTJv5wxm6LGjuJNKRSzfTSZfL69thqCFClatLDThhoMtvLN89oK2jAsqUTqe6uGuQ3ILd3izX6JJKNINlqiRLF4nzhz1zeTio8aNazRpqHR/eJ3kXS3beuWjjWA2XuT4nXPWp8+KWKmbFYIKAQUAgmFgCJkEwpZL30uyIvuPn3p8uUrPOkYHh7KRMjYcRNYm6rdF22Y5OjV25cKFynkNCFEdGIPn74EAi964hgqVqwo11KPHBMamVHjJ9Gk6HFU9b13+Xp3u9p6u/Z4FqIGEB2HZFkBA/tT5coVOVIXvyGCdfiISJ7ETo6O0k3QJN69a9dep2RFIiqh2gdVHZMxTFh69x1AJUsUp1EjwyljxlccrXr+/AXy6dmfbt+5Q6FDgql+vdqO3/R2nq0sAgRpjGg8vwF9HQQzCE+0gZbsFbiB9ER0ISKZRRQn2hzticVXyOBAJuJFQVSy38BgKvX2WxyBKhPZYmGAKE8z0U2i3qlTv8TvB5Evoo0FXr/eukUzpk9ykHhGkSogmUOHRlgiZFG3M2fPOXwVGAYF+dFvt36jsVHRVPOj6hwNjfZwFb0l/BYEMzYMBOGI585fsJiJWtTNt39vxkuuAyKQERVdongxJhLhV5FjxvN9IBeBo8DE3YQYbdW1Wy+O3O3b28fRXiAsFy1eylG+VpLnWe2LYrGGDZAvPm/t2IzAc0C+hwwJI/hcsaJFaML4SCaMrdi8dt1GfkajhvXJf2A/p6hH+HjvPgMobdqXHRs2YtwYMXIMLV6ynCPi0ScRdY0obkTP+/n1pT/u/8mErBW7XQ3V8H30mdx5cvMYiY0OFFHHNKnTOI0fdscn3LdmzXqaPmMWTYgazeS3KPgNJCQ2S8wk9UqIsV1vsSvwMfONsDKWiUUxIrKjo8c6Et2BfIVOOXwRhKzVPuqln+NkYZbwhbZtWylC9n8tmhTILm/WME/ojmFlLpbQtmifL+Z4rgIcrNrirm8mBR81U19PEbLiOyWCRMy8OylfowjZpNx6ynaFgEIguSGgCNnk1qIG9blz9y75+PTjKFRE3n3ycU2nO2QSYEzkcI6yFEWexPbq2Y0jNFH0CFlENg4dFkEgX5DYApFmouhNotxNEt1NvMwev5LrACK1UcN6jkhfHI1HKVO6FEfDhYWP4rqB/BJRwsJ+mVQGCQxSCpGhKHoTHSuLABx3DwwawkTv4EGBBJLT3bPd4SaTRYi2FQQf6jBl6pe0bt0mJ3JJ1NGILNW6mrsJnt6zjDDR8y13EbKwS47wnDp5ApUq9VacnqH3bkFE48g85B/E0XQZf5BCIP5ffz2nYRSYHkHvDi/xG6Q9IiMjHL4Fwuqrr7bTRx996CAJzQxhVvui0WJNLF4QFSzGEbM2Q7Khv68/S2zIGzWiHoKU27lzN9X4sBqFh4VQ2rT/EaJiDACRGxzk50Tkyu2Of0+ZPN4RTSme7cpuV/hhLOjQsTu9WbIETZwwxrEZ4+nxSTwPi2+MqVo5ESvHChNibHc15lr9RlgZy0QdIFkzJnIERwuLsn3HLipYID9vHFrto2b6iLrGOgKIDg8PH0XrN2xyuWlnNL5bf2PSuMNo/HzWtfB2DfOExsdb/RLzTkiILVy01OWJMyu4GPVNb/dRs3X1BCErTr1hDiOk1sy+P6lepwjZpNpyym6FgEIgOSKgCNnk2Kpu6iQv2l1NPKC92X9AIGu95s+fz0mPFcfKxRFymSh0R47hqDHkEHCcUdb+8zQha2VyCW1CRNuC5OzY4Qtq8mkjPkIvF0SF4tgYFv5yRKd8DbR1+/sGUKpUqShmxmQmclE8QciiHRANWaBgfkeUmLtnG9XfFd4//vgTdffpQ3nz5nWKAhR1tLpocTfB03uW0TviS8jqEXP4u967RbsiChPH9FO8kMLR7IiIBm5ymxvVQQ8Xd3ghSr1n7/7sA4i67dG9C5UtU8qtFIfRUGalLxr5k7xhAVkTRHFDosKMzYLsRJ8DaSo0hWX7EZ0MqRPgP2VSlCNLudHiy47druRNIBlw9ux51rFF9K8odglZvftEPV0R0+76u6u2Toix3RXeVr8RT57Emh7LIF0zavQ4joKGf3Tt0pHq1K7l0OEW9bbaR436xrP8HRsUkMXBuAIdb0jLyNHBsA2bFPgdGdc/rP4Bjwmi4PuKCPwdO3fzn9A3oYfdskVTTgokl99/v82nSVasXM0SMpAQ6tjhc974kL/PZvDQymTI94iI7pfTpKGQ0HDauHELE7ZV36vi9H49bXMresjY7IOe/Lp1G1mPHPfmyZ2LWrRoSpUrVXDUK744w+9xYgM4I2IbJ4X+7/9e5U0CaEujYJ6D9pH7++TJUfQkNpaj3ffs/Zqvq1GjOku1iE1cLd5mdevt6LBjc86MhrkZHwDph+/Y6dNneIOtUsUKnIcA/ih8DP0YUizwR3yDkJcAckye0pXXnhSBj6Odtn61jccdzPPgd9hUx8YsTlVpv9lm/dIMJvI1VnTSgQmS42KTU1usRsua6Zt3bt916K1b9VHIUEGjPyZmNmvop0yZgk8dIUhDO+YYYeYqBwGkw+BXsn4/ThghR4S2z7ibE5jRgJclrtzhbqXOZrT60Rciho+mu/fu8TqjSpXKTicS4Tuw/+rV65wksEXzpnE2mI2wdfe7PP/EpvN/eTX+a0+cTtLLyWGmbuK9VnIKxKcu6l6FgEJAIZDUEVCEbFJvQYv2Gy3aBUn3+FGsywgzV68zilbEPSJp1/59BznZET76IHjliE1c52nCw5W9IoOtSFAEck2bpEhMVnC/3o45oow7d/HhxbJ8pN8ThKxsNxZ/OJK9cfNWR5Iu7RFmIyLK1aRVRN/pTfaNiEYttsmFkBUkmdY39bqaEU52CFn0F2gqI8IcC2gUEIPQK4YkhTbxnJVhwExfNPInvE/INwj/QZI5MzaL8cJdBnJBuGn7X3wJWVd2G0k/gCQEOYvkdu6yp7uzzRWectS43hhjJYolIcZ2dxs5Vr4Rwj/NjGVXr10nX98AlsRAAaGiXexb7aNW+kdiXyuIQuiYgySVx3axaP/2uxtMyGr7A+71GxhEr7zyCoWEBPIGKmRhhoRGUKFCBZ3kTgSu5d8pRz26dab06dPRqtXrKDxiFG9Mdu3SwfKGj9HYJ/8OPfFLl69Q3jy5eYMF/QmRadj4mjJpPL31VkmunxU95G+//Y5PkuAbPmzYYH42CGno3U+bPpOqVXufhgwOZAmj+OAspH0uXbrs0M0G8Qf5mk2btzLx++abJalYsSJOhOzj2MdU4Z3ydOToMU5IBwJz+/adPKbjHq0UktBbNqtbHx8dditji16f0Opn40QHxjVsJON7tXfvfpbHQvuAUIOWO5I2pn7pJYeuvHzCKD71gY3Q/Q4IDKEqVSoxOZg5c2baf+AghYWNZHkp6FLXrPmhEyFr1i+tjgtWddLF883Mp83YYtQ3xTfJqo+iXhh/sQmCU2bly5Xhfhw0KJRu3fqNosaNcrnJqmezNgcB5gW58+TiPAg5XnuNN6lE3gts3kZGDudNEFH0vrtmNeDxHKNvp5U6m9Xqx9iOsRfyWiDh5Xk41hYjRoxx1N3dXMmML7i6RvR/PLvkm8V5joMxCsEoWBthfda0SWMnSSmzdcP7rOQUsFsHdZ9CQCGgEEguCChCNrm0pMl6GE08xCTt6b9PdaPXtK9yN4EUGbMR7Yby+eef8QJl5uy5hJ3pZ0HIiskCEoHNiJnDCwYULAwHDwqgWjVrOKJc8Xe96DVZZ1OWZPAUIQsdzMlTvuRo5RbNm1DtT2rRjz/dpA4du8XRlDQi0FxNWkW7VapUIc7RfNTbaEKv9YPkQsgKrKBXiSgm7TFybb2NcLJDyIp3IFIKix8kNRLELCKwQL5kzpTJZK//7zIrfdHIn/A84T/QJA4MGEAvvvgiv8fIZnEfSJKpUyawDq2eL2mjzz1ByOrZrbUBkYeI0EG0ZrOmjQhaxP/+S9SzV3++VCuJYJWQlcdirTyMsMUKaZIQY7urOtn5RlgZy1B3kDrLlq/ixG8iaRsWjpDHQOI8q33UUkd5Rhe7k6dANCZOM2DRLJP3Qm9Sq/GNZJ3Hjp3gpJMogriNffLEkVQRfxfyIHv37qPxUaMdOu9mITAa++TfK7xTjgYNCmDSFEXWNgchLEt2mNFDFnWCrrNM6OLZiCwDQbRjx26nBHz4zSrOGDcxf5kRM5uTnMqa7kjs2bV7L5bRkGWLRB8BOQ5t3a6dOzg20YRGNmz5clq0UwIhO7r1RtJCejrsVsYWI38Q/RFEO+ZC2FTQtjHIWkGa4zckJ/Xp2Y/JKHmOZbc+2MDp09eP3n6rJAUF+jlkbmT9dPwdcym7fmmEg/y7HZ10+btqNSpWa5tR37TroyDNBwYMosGD/J00o8VYhAS04cNC4pxqMMJO+CMiYAcN8qf3qlTmDSIQeytWruGTE65IQlffKKsa8EbfTrN1TpcuHc2cNZes5M3Q65/Ay6wUmxG2rn4XeGPDc4BvX5ZvwykJOSeHTARbzUNgJaeAHfvVPQoBhYBCIDkhoAjZ5NSaJupiNPGQf9cjIrWvcZfUCwlrQocNp8/bfsaJgcSxyGcpWSDbj+M3Z86cozHjJnB0BRaN0C68e/euQ7JA1suV75UntJ6WLBCLiyyZMzMJIY5N6y2ijAg0V3iLKERMgEEuFS78hlPTGk3otX6QXAhZ4c+IrpITOul1LyOc4kPIineCYMBR42nTY5iYdaX/7K77i+RRZvuikT/hXSJC1pXGsiBFXNksJAuwuDIiIj0tWWDGblwjIuJ++vEmjR8/mooWKczwejKCXz7637ZNKyb/tfIJVkiThBjbXY0bVr8RVscy2Y8RmbRv/0GOREREkdAOxgYFEvKZ7aMmPo3P/BJ3ba3XtmKsghb8kJBABwkFIhCELKQIsFGCKE4kb3T1LRNtrN1YMQOI0dhn9Hv0pKkcyaoln4z0kGGbqJOeDwiCCJs6OJJb5d1KXCWrOMv9VEt8C6L84sXLTrJF7sYJEMnY1AEhKT/Prm69EcZ68zMrY4uRLwgf0rajuwSusla4jIOd+oikrJBJcKUZj9///PMBR4VjjDV6h55fGuEgfo+PTnpiR8jCZu3mop6Pinrh+yg09EWdZd3+6dOiHaS8Wczc+SPab+q0GJo6bQZLFsjzVVffKKsa8O6+nVbqXKRwYct5M9y1t5l5mFl8rczXZck2sQFoNQ+BaE9P5UGwW091n0JAIaAQSAoIKEI2KbSSB200WrTLE2i9HXqQmNAGEsem9SYUd+7coZ69fVkfSRsJ96wIWUyuJkycTB06fM5afaKIaB38jslerlw5Oav3suUrHSRtxoyvOLWEWPAJElf8Ht8IWTkiR0t2eZKQFTvYWFQiQsmnRxcnQsho0WJlgmdGQ9YVsfcsNGQFLvBxZNytUKF8nB6IyWmqVClNLe7sELKIyPj999+pZctmjnfLkQtm5RTEzVb7otFCQJAH+/YdcCyOzNosIttwLE4vOZcge7W/xzdC1pXdroZX4XfaiDhPErLyWIuxaFL0WHrjjYJO5lghTRJibHeFt5VvBOQgRHShmbEMpOv8hUuol09Xpwir8+cvkE/P/rwxBX1VjNddu/Xi75CZPurBT2iCPcoqUQhDEDHbuasPRxkiMq17184sVQCdTFEguQGtQkRiIQkhNvlEwUkYfJ9xPxbOcgI7MxU1+kYY/a47d5CSj7qS85DJAb2TDEJ+CX22S+f25NOjK1fJKs4yORUyOJBAXDvG1f/ZiSR0MgnlbpzQw8Subr1djK2MLUa+oEfI4j69MdvMnEBLgON5rnzm119vUQ+fvpQyVUomCnH6wl2xi5kRDuL3+OikewMhq4ePkOnCZmqB/PlZikIUyFdcv/4t/6c2ia8Z3Iz8UT6RJm/kuvIvqxrw7r6dVutsRatfz58FXkbzMDO46l1jdRzEc6zULSHyIMSnvupehYBCQCHgzQgoQtabWycBbDNatOOVIhP5w4ePqHOndpyQQUS2YtKFBXbs48cUGODH+n56EYWyRpVMyMoZTRNbskDUH4lMEFkjijgmB006RAa/+mp2Pi6EI3BY2GmPcwp9JNRd+1t8CVl5MiyTGLI2nic0ZOX3YGKNd0GfFBEkIP9OfnOK/P0HE44bu1oYad3TToSsTBbIR93w/rPnztPoyCiOXNZuDhhFsZqZyOotOkTbgoyHZtnIEWGO6GHYhcizYeEjCItzJHIzWtwZEbKIvhQ+JzBF/bZv30XDI0IpQ4YMDqjFcVvhF5ggDwoZRmfPnqNePbtzQhVXSaqs9kU5+luOLhOGiDGifbu2hP9B1sGszXgG6tHP15/SpE5D0RPHULFiRR11FITtlSvX4vxmlpBFhKBZu10Ns+I9MiGLjSjo5iHxiojSKVAgn+N2q5IFAofefQfw0XEQYmhvkGYoGJMw1oKc1vZ3VzYnxNiuVyez34h+fXtRxIjRnNTJzFgGvxswMJC1CUuWKO6opohEfPXVVzlq/cUXUzk2zMz00QT4lHr8kXYWyELbEFGmIElQtIm65AhPT2cQNxr7jH63S8jKvq63OSXXW/5+WMVZRF/OnbcwzgaSGCdz536dT9aITVk7hKywC21oRbfeLsZGBJgVB3/WhKwgzQoWKBAnIZ6retjFzCwm8dFJ92ZCVpyqiq+cgiscjfxRL6LaaE5gRgPe3bfTbp3NaPUDB2+MkDWaS5ipW0LmQTDbD9V1CgGFgEIgqSCgCNmk0lIeslNEEiCj5oSo0U6kpHiFfLwZizxEJSHxAXadkQn23cqVWDMyU6aMfIt8NBCyBEWKFKa1azdQ48YNaN68hQQ9OxAKLVo0oRs3fqAdO3dRnty5CRqu+Hu1alVZF7B8ubIkohNBAMsZ2GHT2HETafac+XF03GADhPERIYGip0uJ38QiDbu3o0eFO44iI1ovMCiEEG2D/wndUJEk4sWXXmRdLCQewQQPmlawp3+/Xg4SU+An8ECyCjlaQ55QaiNttM07a/Y8fj4yFIMUypIlC0/ckNUZE1e0BYhyRCkje/H1b7/jjLkgE7X1x4JyxMgxrIWpjfjTJtDBYv7dyhXp3LnzdO36txxpBZ8xsleQSx0792BMtQQjcEeyjd17vnYiZnCf0OeCr8nvv3P3HhUpXIjWb9jE2obQf0PkC6Lu9HxOZFIWfoTnwxaZ3BFYu2sPcWQdWIOsRgIWZNA+euwEXblylcKGDubkJPATWfPOVZTvzp27qVefAXFwkSOU0S5Vq1bhpG3ly5dl3Pv7BvCGSOdO7QkJs7AZEh4+it+PxBkg7pAgD0ltUNKlS+vyuCZ+g+TBAL8g033x9Zw5qWfv/pylWtb+Qz88ffosDRkaQR/VqOa0WSMWLkY2wx45eQ0W0UJbEFhCN3nlqjVOGOMeOTITOoD+A/vHIZ/lqAyzdrsaWrfv2EW+AwI5ezRIbhxFRIZ79Lfz5y/yJgXqmTp1Gmr9WXP+u53xSUuoYYPrww+rUYb06Qk2QNca5I52LHFls6fHdhlvbRSilW+ElbEM/Rx+h/EO423OnDlIEOGjRo+lYUMH87cIxUof9dDnM0EfY5UolL/XFy5cpKnTY2jPnn0OYhZjITRkHz1+TD4+/Qik1Yzpk1xG/NutmBGxZfS7JwhZ7TdN1EV+d/16tWnwoEDeQLaDs9icxUkDJOLC9wDzACQPgyzL2MgRTrjGl5C1oltvF2MjAsyKTzxrQlbUBRtk2qP0ruphFzOzmMRHJ92bCVlhGxK0YZM+PslFtVga+aPcZnL/0CNkrWjAuyMgrdbZilY/MEhKhKzVuqF+RjkFzPYpdZ1CQCGgEEjOCChCNjm3rlQ3HPGDLhaIy9jHsbxo+/6HHyl3rtfp449rUvt2bZyQwIcXi7yYmXPpwMFDhGjZMqXfpqZNG3MmThExi5uQeXPK1Bm0aPFS+uefp3xdmzateNHy2++/U1TUJCZhc+bMSTU/+pAJxAcPHpB/wGC6dPkyVa/2AUsIQAwfpALsA/kEEg+JrPD7lKnT6XFsLD395ylnHkXUYMMG9ejTxg2YbARB8teTv5zuQ8QgFmByETu7X321g8kvHNVEyf5qdsICtmKF8k7HPfEbsinjuCfq8CT2Cf3z9CmVevstatmiCRUtWsRB3iJaERGd9//4g21BVl+UZk0/pVyv56QFi5bw3wX2IFkGB/tTnv8lOZHtBOG6YMESmrdgEf+5XNky3EacPOR/UXPFixelbl070bFjx+nM2fOMGzC6desWFS9WlAnMCxcu0dLlK+nhg4eE46mI9s2ePTvrDYrEG6gfFpUgPn/55VeOBsWEu06dj2nBwiW0fPkqtgGkJp6ptRcRja7aADYHBw3kCefXX+9nH3JVdxA/GzZu4cUtjm3i/Q3q12Wi+/KVq5xtNn/+vOw/lSq9w1Gpej5XskQxGjN2osMfBB4gL9t/0ZYzLKPMnDWPsy8DF732EImFQMSBmAQ5Dn+E/+bK9To/B2SyK3yRxAUELrSJ79y+y++Q/QFtiXovXLSUddHgh2jPls2bUq1aNZgERoTyunWb6OKlSw7XeK/Ku/z+rFmz8N8QOTh23AQmitG2enrHuBZ9xExf7NOnB8t5gAi7fPkqLV66nKOCUZDFvXTptzkBRMGCBZwSnoGgMGOz7OeYrMP39u8/6Phz5coVnTDW4oz/FmMACHv4mCwnYtVuV58A2SdBwrxZsgS1bfsZZ5SGveOiopkQB1meJ08uio6eant8gr0HDx2hOXPm07HjJ3hsQ99BO4OIHzxkGPtf/vz5eMzTjtUJMbaDvIuMHM9jBnzX1bhh9hthdizDeI3xF++CRiw2ybDBhDEf4x7qLY+3aDczfTSpfOLtEIXauiEyfMaM2ZwQDd8+6GliHAoJDY8TpewJXIyILaPf7RKysmSBmaSU8ZEsEDjhOHbvvn508+bPlCPHa/znsmVLU4d2bR3fA3GtHUJWliywoltvF2MjAsyKfzxrQlYkP/rtt99dnozQ1sUuZmYxiY9OujcTssJnXG26m8VG7zojfxQb6BcvXHLSvHVFyFrVgHdHyFqps1WtfmCRVAhZO3WT2zq+eRDi61/qfoWAQkAh4M0IKELWm1tH2aYQUAgoBEwgIKIjK79bkfr29jFxh7pEIaAQ8CYE3C389QgDbCwVLJif3q9axVEVbCZEjhnPUhdCakZoMoNAjBwVwZtLcsFiGyQVTh+I0yFmsDEitox+t0vIwjZxskIQz6VKveVkshgTv//hB6eTA3ZwxqbCpMnTOSrWt39vl7Iw8svtELKyVI5Wl14825VuvZ7EkbjnWSb1gg3x0ZA1qysvnwDRJrgTOKANsYEJMt2uX5rpE7gmPjrp3kzIyqcw9GSs0EdQkEzQSjEiZKF13a1HH3qnfDnyH9jPbYJgqxrw7ghZK3WGH1rNm+FOfsuM9JYVjJo8ZjUAACAASURBVOVrrW4AWs1DYDangF371X0KAYWAQiA5IaAI2eTUmqouCgGFwHOJgFg0dOrUjqPQVVEIKASSFgJCBxPRn7IuOaKAQahOmx5D+E3WFwXZhSh/rXwHTnSEDo1guRbIQIDM6NXbl3XRGzasx7IxiHZHARE4f8ESOnToMI0YPpQyS0m/jBA0IgPtEl9GGoawC6ckwiNG0dp1G/l0i5YoFYQt5E3k36ziLGRFQMia0VKHbXYIWdxnR7ferg67lcg/Iz/wZISs3frI0kftvmhDPbp35hMGKDgFhJMkBQrkZ81zkLMiatxs4jAjDLS/29VJTwhC1hWxbcdHsXGDk2xR4yfxpk5E2BCqWPEdxyYO/HdIaDi1atGMdf+tFOGPkKXSykyhD06dFkObNm9luSbohoviivC3qgEvjzdauRArdcYJDkiHPY597CQd5i5vhpB6gi69rKcPn8WYj9MOsmY9sMApnajx0VSiRHEKDQniEyRWi1VC1moeAis5Bazarq5XCCgEFALJDQFFyCa3FlX1UQgoBJ4rBITu6u3bt1lSIm3atM9V/VVlFQLJAQE5qk7WEt65cw9VrFievjl1hiVdIkdHUMUK71CGDOkpZuYc1lxGv4eMCBL6icV/urRpKTxsiEPOQxBEkEeBNjFkaUBYfbVtB+V47TWnhHJm8ZR1hvPmzcMkGCQuoGULKZEUKV5waIe70iEXxLFWk9KMHjJsRMQj9Kz37t1HfgP6soQRIvOQdC5oUChL98h697jHKs7//PM39ezlyxq8kC6BLm/hIoWcIAK5LUcECk17rRY+bpI1x11hYke33o4OuzsNc7SH2SL7gLYd3elQu9Nwt1MfrR63yH1w585d2rP3a6rxYTXeiMD3Uda0t+KXZjHBdXZ00nHPvPmLWPoqvjqtRn0TkePIu2DVR+WNENSzTJlSVK5saZbHOnzkmMu8CmZwk5PaoZ9hk6lkyeK88QLprFWr1zEBjPeJoudfVjXg//2XKCAohKD3D+15JAqEnNKN738g3369eEwTmz/u6oy+bUWrH3kz5M0yMS5D3uvgocP0wfvv0Y6du7m6Y0YPpyJFCrEsHDbXTpz8hv/eqGF9Cg7yc5KRM4O3yG3gSp9eJNE8e/a8Q3fcah4C9DszeRDM2KquUQgoBBQCyR0BRcgm9xZW9VMIKASSLQI4srxv336qX68OffzxfwSLKgoBhUDSREDWeUZfrlSxAnVo35b1gydGT2Vd95JvlqBsWbNS40YN6IUXiPWjV61ayxrR0NtN83IaTnwGDW5t0h2QDDGz5tKuXXsIepvQrYYuccMGdW0n6Pn22+8oLHwkHTp8lIleROgjER6O10MHWOiXQ588e7ZsFBw8kBtn/PhJ9PTff1n7XGhCQ3sbRKFZrXs8BxG+IC1Wr17HBApkF7Jny0qNGtWPo3cvvMIKztAznztvAU2bPlPXqaD5Dcy7dGlP07+c5dDCh4b5vbv3mEQCQY1koIcPH2Gte+jRQ8fflZa8Wd16mZiyqsPuTsPcbLImEF8xMXMcuEAnHQSfT/cu/Dehm49/o/0zZsrI+vVHj56g3Xv2sqY+dKrxGzTJhaa+HV15vAN63EeOHKMFi5bS/v0H2IayZUrT55+3duQHkPXjxbuN/BL1EfrzVkcWszrpGzdtoSVLVzAmKOwjT55QlsyZyd+/v0Pz38r7XfXNBvXr0KLFywl60yLvgFUfhV1IygsNfJB2adO+TNWrf0CtWjSNo/Nt1l5ByCIaFMlzoUePMQqRuJ82buiknY9nutM5L1G8mCMvgZEGfJ3atXgjC7q/YeGj6PLl//IFYFzEGIrEkmKcMVNnq1r9ePa5cxdo/IRJTGgjWTISxkKbGnryGFsfPHxIxYoW5mTIn3xSk3bu2kNz5y7k/ALQsjeTyE60gzbXhfCzD6t/wJr4X86YxYljsXEncjC88045GhwcQA8ePjCdhwB9ympOAbO+oq5TCCgEFALJDQFFyCa3FlX1UQgoBBQCCgGFgEJAIaAQ8AgCiHwbFRnFCS5BjqdJnZquXb/OEhJyadqksZO+pUderh6iEHgOEDDSkH0OILBcRUjZzJu3yCnJmeWHqBsUAgoBhYBC4JkjoAjZZ94EygCFgEJAIaAQUAgoBBQCCgFvQ+DHH3+ikCFhHN3Zv28vR8ScsBPRnIjQhXZmvrx5KTp6LGXOlMnbqqHsUQh4NQKKkLXePCBkcRJhzOgIjqZVRSGgEFAIKASSJgKKkE2a7aasVggoBBQCCgGFgEJAIaAQSCAEQLaOHTeRkHhnyuTxTsmE5FeKpEC5cr/OSXYgm6CKQkAhYB4BRciaxwpaw9DJhpwBEhZWqFDe/M3qSoWAQkAhoBDwOgQUIet1TaIMUggoBBQCCgGFgEJAIaAQeJYI/PXXXxQxfDStXrOexkeNpqrvvevSHESpIYHNmMjhutc8y3qodysEvB0BRciaayFowGJMypEzB7X+rAUVLJDf3I3qKoWAQkAhoBDwWgQUIeu1TaMMUwgoBBQCCgGFgEJAIaAQeFYIXL12nXx9A+juvXvUpnUrQhKg7NmzEaJnf/rpJq1ctYaWLltFAwf0pfr161CKFCmelanqvQqBJIvAzp27qVefAVSo0Bs0OXocvfba/yXZuijDFQIKAYWAQkAhYAUBRchaQUtdqxBQCCgEFAIKAYWAQkAh8NwggKReW7Zso9Vr13MWdmQgf+WVDEwefVSjOtWqWYMzs6uiEFAIWEMAEZ8jR42le/fv09N/ntLj2Fi6d/ceFSpUkAIDBlCePLmtPVBdrRBQCCgEFAIKgSSGgCJkk1iDKXMVAgoBhYBCQCGgEFAIKAQUAgoBhYBCQCGgEFAIKAQUAgqBpIuAImSTbtspy5MRAg8fPqRDh47Q7LkLqMmnDale3dpua4fjkpcuXaZjx0/SV9t2UPlyZcinR9dEQ+SHH36kmFlz6cCBQ4Qs1IULv0EN6telTxs3pDNnztLMWXPp2PET9Nprr1FPn65U86MP6YUXXkgU+x4/fkynz5yl2bPnU8mSxalb106J8l7xkj/++IOghwZ8WrVoRrVr10rU9ye1lyFBxYULF2nmrHl09Nhxunv3HpUoUYxatWxG1T6oSrt276UFC5fQ2bPn2c8G+vWjMqVLJbVqKnsVAgoBhYBCQCGgEFAIKAQUAgoBhYBCQCHgQEARssoZFALPGAGRzECYMTQ0mBo1rO/Wqj8fPKBly1bS3HkL6bfffqf27dtS394+iVITEMdDw0ZQ717dmTD7/ffbFBAUwiRkpkwZKXPmzBQUMIC+3neAZs+ZT6VLvU0TJ4yhjBlfSXD7Tp0+Q0NCI+j69W/p77//toQLSG7YOyNmDgX4+1K9up9YJpG3bt1O0ZOn8ftRzLRlgoPixS8AGbtu/SaaNWsuDQr2p7fffpOuXr1O/Xz96bvvblCWLJkpb5481K9vT1q4aClt2ryV6terTYMHBVLq1C95cc2sm4aNhNGRUUxAR4QNiXfmZE/4s/VaON/hDTbEtw7qfoWAQkAhoBBQCCgEFAIKAYWAQkAhkBAIKEI2IVBVz1QIWEQAUaYBgSF04uQ3pkk8kFljx01kEjGxCFmQv75+gVSkcCHyG9CXUqZMyTUFUeY3MJj/PWpkGH3ycU2KjY2lDRu3UK5cr3MEb2JFyNrF5d69+9SzV39ug/iQftAbHBwSRpu3fGW6LS26S7K5/Nq1b6lb997Upk1LzhiMgvb7csZsmhg9hdKlS0tTJ0+gUqXe4shZ+Fnp0m9T0SKFkw0GoiIgoLv16EPff/8DdencPt4R757y5/gA7Q02xMd+da9CQCGgEFAIKAQUAgoBhYBCQCGgEEgoBBQhm1DIquc6IfDgwUOOomzbuiWVK1dGoaNBANFxIaHhtHHjFksk3rjx0TRz5txEI2S3frWd+vsGxLERJOTQYSP4yPmUyePpjYIFnmkb28XlwsVLtHfvPqpZswbltZlMwm5bPlPAntHLv5wxiyZMnEKzYqY6jQu3b9+hvv0HMqk/OTqKI2WTewERfeTocTpz5hw1bFDXI3XW82dEro4aPY6KFi1sGI1vBvc9e/fRho2bKTQkiNKkSeN0iyf6lBkb1DWJh8DTp08JsjWIbodEzYjhwxLlBIRcw7/++otOfnOK5i9YTIULFaIe3TsnHgDP6E3A/dat33ijc/v2nRQRPoTy5s3jMWuePHlC27bv5NMIkIjJnz8fBQf5KYkYjyGsHqQQUAgoBBQCCgGFgELAGQFFyCqPSBQETp06Q9169Kbx40YrQtYF4nZJPLvEo51GFyQOFmvao/gg0Lr79KE7t+8yIVugQD47r/DYPYmJi9Zou23psconkQeJTZqdO3fHIWSvXL3GkbOvZs9O0dFjKXOmTEmkVknDTETh9urtS23btoo3IQsSZ8TIsfTg4QOXhGzSQERZaRaB2NgnNH7CJFqzdj3dv/8HvfVmyUTvoyKy/qebN9lsT5wQOX78JA0MGESVK1Vgneq0adOahSRRrgPuEyZOpo2btrBMUc4cOSx9axGB7+cfTJkyZqSwsBDKni2bk93QsUe2ezy7S5cONH/+Yj6R0LBhPQoOHPhMJGK8vU0SpeG9/CVKlsbLGygRzFP9NBFAVq9QCCgEkjUCipBN1s3rHZX7+edfHBqj2kg477Dw2Vthl8RLTOLxp59uUp++fnT+wsU4hOy+/Qepv68/ZXwlo6VFYkIhn5i4KELWXiueOXuOevceQL/euuVEyCJSdNXqdRQyJOyZkD32apN07oL+dHj4KFq/YZOlaHxXNUTE3uo162lY2AiqWfNDRcgmHTeIt6WIiu7h0/eZ9VHIYYSFj2RpGE8QstGTptK06TMpd+5cNGVSlEcjT+MNtvQAsVmV4oUUlr6169ZvpMCgIZQqVSqKmTE5TtTr4iXLacrUL2lS9DgqWaK4V0jEJJU28WT7JrVnKVmapNZinrdX9VPPY6qeqBBQCDxfCChC9jlp71Wr1/Jio1mTxtS8eRM6deo03bt/nxPH+Pj0o8exj6lhg3rUuFEDTqYDHU1kOV+9Zh0fKe7Q/nOqU+djWrduI9Wt8wkfp/3zzz9p27adtGrNOjp79hzlzJmTf2vZogllyJCBkcVx+phZcziSRluQfV4ccRVH5ebMXUDnzl2gV17JQC2aN6FWLZtT1qxZHLeKI3vLV6ymmz//TD7duxDuWbZ8JZUoUZyfly9fXsutiudevnyVFi9dTgcOHKI//viDk1G1b9eWNSuF/umVK1f5SPGhw0fp4qXLNGZ0BIFMXbh4Ge3YsYvrWbx4UfLz7UtlypRyqZsKwgm2Hz50lH786Sa99NKLvKhdsnQFfbVthyWSRCYe27ZuRcBl+YpVBBL8tdf+j9q0bklNmzSil19+mTFB0ilozj6OjeXEU4MH+TtFyCHa4c6du3T8xElCVLNPjy70wgspaMzY8bRs+SpOlGWlCAIe+B48dIRiYmbT8RPfUMqUKahO7Y+pU8d2rDErF2CPa2fPnk+hocHsD9ATxbsRuVSrZg1DPVoZl66dO7DtS5etZN/GEU8cb8VzUqRIwa/G8ddLl67Q5ctX6MjRY7wgbdmymcMs4IIkZWijW7/eIkQEZ8yUkTEuVrQwpUiRkn0W/Qd1k+Unqr5XhRYtXkYrVq7m6CMj/3CHL+zAUWG0IfpF48YNKDJyPO3ctYeqV3+fvmjbmiZNnkZ3791jLdIqVSo7kWTwPfRbJM5CpFWL5k05mhkk3TffnOb/7d6zl96rUpn7PMg2jAGiT6J+iJ5Kny5dHDPRh3fs3M3J5oDPX3//zTY2alCPatWq4fBBLOACg0IIhI6VYiYi7M6dO+xfJ0+eYkygxYp+HDNzDkFuQ/TPjh2+oA+rf+Bof9iBfoz6T5w0lfr16UmPHj+mMWMn0I0bN6hXz+70WavmrJlsxZdF/dBm8IHtO3YR9KLhKzU/+pCfWbBgAYLkx5Ur1+jsufN0+PBRjkp7v2oVAqboh6dOn6V9+/ZTjpw5qH/fnnxUXPhztmxZqVnTxtSmTStHu+j5M/r/8JGR7IfaIkc6mhkPb9z4noIHDeVvhavy5bRo/g7o9SktNmivdGnTMu7ly5elz1o2Y2zE2OsJH7Xib+pa9wiIZJSuImTdSVh4EldPbrxBoxqbFHny5ObxL7E0z63iIaKDcZ+V0yhC0/3FF1NR7U9qOfTf8RyMydhQffTosctoZ09LnJitc1JpE7P1SczrPCkTZtT+SpYmMVvW+96l+qn3tYmySCGgEEhaCChCNmm1l21rjx07wQmgkIUe5aMa1al16xZUpHBhWrJkOa3fuJkXzihYYH3++WdMGICYW7RoGeuKgWhq/VlLJtEuXrxEgcFDqF7d2tS4UX0mDiZET2HCr0GDuhQc6OfQErxz9y6Tvni3qwhZcVQOhGjokCBehIPsHOAXRNmzZ+MkUTheh0XD4CHDaM+efUzOvVO+LL2QIgWTbCAY8DdkY2/3RRtLOOH9IJ1BfPTu1Z0KFXqDDh48TOHDR/FzZJmFixcv0+Ily5j4RMKhokWL0NWr1xir9BnSM0ENokKPPAJRBXLxpZdeog4dPqdsWbPy9ciuLggqrRyAu8qIBSlsfvDnA0qdJjWlTfsyk3GCBEeCqqBAPz6CifaZOj2GyVjgJb9r5qx5tHnzVrp2/TrheKRMmMMGd1G87haJmMxDKxTkXuiQYE7wBcI4aFAo6+FFjRvl0JyVCXyQneXKlqGDhw6zf6E+Vd6tRKNHhVP69OndtrHABXrFIJeEXyOSF36OKKGRw4dxVB/Kt99+R3PmLaR16zZw3eWIK9g/dVoMTZ02g7p26Uhdu3Qg/G3FyjWsw5kzZw4m9+CrWkIW/ezS5SusRwsiGIQ76g5Cbsqk8fTWWyVN+6qWAAMWDx89IkQu45kog4IGMumH6FPgJbch+t+IEWN4M0B75BVk157d/4+964CuovjeVxRBQZqA0qU3UXqxoKCCoggoKEVBpIdAKElIIYQQUkhCSEJCk9ARFOlFEKQKiAVUQJAqiKCCIihVgf/5rr95/3mb3be7Ly995hzPkbwtM9/cmZ355t7vfkaJSVMIYcBImoVng+xr3KgBnT59hucA2AxIzkED+zlt6GHXY8dF0okTJykiPJTbBfJXeE/WrlWT9Q7lwxJX84IrsscVYCBk16xdz30l7AX4Fy1alG8Tdo/+Rzswl4Fk1RKVnV/vyAQ8bB6bDWgip6RMoodKl7Zsy3gfMIAHX/SEiXzABQIchAi0ouPiE/ndsIN/b/3rmGflcQm7x+HEtGkzaf+BgwQcUfc/Ll6kYsWKOo1zhFqLUGRX9mzmjW9nPkQbcdiHJHba+cJVHWRs4OWIceM1qB+T9iKiAqQ65mMcKgGn9Nqo5YGmLrSEgNEYzUwJC08SspYanQ0ucpeQdVV1RL0MHDSUypcrp0vIelLiJBtAmCeq4EmZMNX/ecJkVCMVAgoBhYBCIIsQUIRsFgGfFa/FBneg11DCyfnMGSnsHSsKCByEH4JY0f4m9EFbt3qW+vV9hz30oD9YoWIFiooIY2ISRSzqCxYo6OS54Yp4AWExa/Y8JjlAfMp1QrIOaJoh+7rvSB/elOP6+QsWMYEJYiJkdAAnwAHRtXLVWho5YihVrVLZMrzi/QmJKRyq1/LpJ/leWS9VGw4pQgZBasH7dED/Pg4vXpAJwAZYhI4JIhA7opy/cIH8R42m+o8/xp6naI8oWPAiwzrIZXcIWZB9ggiDZw887kC8zpv3PpNogQG+1K1rF/b6wW8gUEAU6b0LZHPYuEiPEbIgu6DNp/XGFSGv8OxE3QXJKtsiPK6Dg/3pwvkLFJ+QTG1eaM2etWbeS2KjDiINJHC9enX5HniHggjevHlbmvbBFnBoAe9Tuc9BPPQb4P0fKZc8iUqXLsXdJryKvt77DU1OmshkMYpMeDVr2phCQgIdCcJk+4CX5tAhg0zbIhsz7BLkHsJLQerGTIjggwl47sK7099/OB9eGPUhnmUU8iq3H15igaNG0hNPNGcvUvwGD8+o6DiqW7e2U6IttHd8ZAytXbveieQW4yhuYiIn3gEWqK9I0JURhKwW/9df60BeXv1Zixbl1OmfKOR/Xp1aUhx94+U9nAl7EPmY23BwEj8piYlkHPR8+ulWW7a8Z8+XNMI3gD39QeSLMS9IK5CZwnZcjUtBeoKQxeEK7Bn9gnumTH2PbRZlmM9g9uqHrRvZsytC1p350IiQRX2M6oDfMK58hvuxNzrsomjRIg5TP3ToMHkPGcnEM8YvDpW0z7Njo5Y/COpCywjoEbKZLWGhCNn067Wjzxa+/wEfLup5O3tS4sSycakL04WAJ2XCVP+nqyvUzQoBhYBCQCGgEDBFQBGyphDlngvg+RQ8Oow93YZ4D2JyVRBbgnRFZl3tbyAXAwJDKHZCJNWoUY29Zvv09aJ6j9ZlMkFspI08N1wRL4KIhJchwv+F1IHYsPfuM5BDqpFpvVy5stwZggAAwTMxLjpd2Z3hDTkuPJJWrV7HHnzw+BXFaLPnykPFiIAAkQZ9ttWrP9YNMzQjSY2s0NWGVJA+kHOQsTLzkDMiWNzxkBWkJchouQ/RHoHjpcuXaMb0ZN4Mav8+bUoS1a//mO1B6AoXoaWnt/nUuw+HBfCg1noAyn0Nb0vvwQO5nmb4Cr0t7fOsNlLUsVPHVzkDNkhDbXFFkrmyX1e4GRG54qCnQvnyToS1qJM4qMEcAzIRUiQomUHI6h04oB3QQsbhR8+3u7NXPYhSuT7wyn/pxTZOsNq1ZTHfHj12nDUpoU0pF8gKXL16jR54oDCTq67sxlV/4j0RkTE8h4EsT0qMcxDQev3p6j3uzIeu6ob26tUBc9P4iBieyyFDgkM3ucgHYlbaJO51V1/T6tjLyOusSmagDjgUlWU4II+Dg8HmzZo4yXDAuxuHIZASQQHukMLA4RykYhAVsWnTZvY+hve4NoIFNoqDR0QWwPscHuWiaAnZvy7/5VLCQn7277//4STjggiPvn160fPPtdKdz/BO1ANrD0TS3HPP3fy9QLtwOJUeDVkQkufO/UIIu8ZcdvnyZfLzHcYHhHoSKE+0aM4HXviOYA5BFAEOQd5843XDulu1G7P+kr+P+P8pUxLo5o0b9N7MObR9x2f8muefb81zmjiEwncK31/ghkO74ydO8ME1ongQNeEzzM9QwuT1zh1p8uSpphInwC41dS5HNt2dLx8VKlyID05xWC7kkqxigOuyQ59g3kKk1Du93qLWrZ5hmR+snfv3682yVYHBoYRDVRwaf/zxBqparQrL49iRtIE8E2wJdox5HN/Ihx4qzU4FkABDqVWrBkfgiPGLOriS9rIqE4Y5dt++b/kw96uv9/Lz4RCBMS6cGswkbiZNimEJJ1eyNLC/w4d/YFkvROoVLFiQ7ty+Tc8+25IdGrD2FyWzx5t4r5mkkOwAIK61IrGDOXL//gMscdaieTOWKMJ8LOSrMHdAGgrzMSKgMKfDUeLWrdt80O7nN9wRPeaufJE87qzKSsn3uBrbBQoUMJw77Yx3da1CQCGgEMjrCChCNo9ZALLmwktTu8lFeO6QoSPZm1L+DYspLPaxCBHkD7TIQNxiIYWwclHcIWSh6zjSN5C9/UBYIFGFKPCOgt6iNgmFGQFgt0uxEMJGCAtfmdxyh5DFu/XuQzu8vIdRpUqVnLyKRV3NSDyjNpl5CAmyDAunaVOTOOTZ7F2eJGSx4es/wJvtqkrlytyXoggSAP+WyXBPhGS6wsVVOLzefYJAfbHtC+xRLG8wxfXwdBVkhbv4WrVbsz7HczKCkDXqF1f4oC7YdI70C2JtZng6jgkJ4ozdWUXIYk4DwT4zdQ61aNHMcRBkJq1i15YFEd20SeM0dqPX1+4SsniW8OIGrvLhhl1CFs+yOx+azcd6dQCRhYgAHMhpIzIENuLboJ3/Xdm/J+YOq+PQk9dZlcwAiQava8gFQQJDENkz3pvF5GpoSCBLBoFAwAGC/6hgKlKkCIWGBrG+MBLojQ2LpOrVq9JwH2++BxrRIGNRBGkKYj5p8hTa/fkXDpkPLelpNI+a2cPxEyfJ1zeQmjRtTIMH9afChQtxEj8cKoDgkj3JUScQVbPnLGBpIB+fwVShfDn67bfzHFUDHWWU9BCyiBiCbNPS5SvZ9uWDOq0EyuOP12MCApIuderUZi3+Xbv3cB3sRLbo2Y6V/sJ9wsah+9+saRPWPAdhiO/pp59uYckdyJcIr3OQ6tCcXrp0BROwenJKrr6JZt8zERoP7/zXX+vItgeCLyBgDE2IDudoA7slO/QJiLHJydPYJlCAKbR3cZCK9ZyQOAJ5hoME6NJjDWtVnklETB05cpTi46KZDMVBBaLCsE7H++rVe5Rq167JhKxVaS/U1exbJiSGbv37L0drlSxVkmV0ECkGx4fJiXFUufIj3G5X/W8mSwPSFxFtKVNm8CEBIlawxoZePyJHML5GB48irK1gN5k53tA2q5JCQoIJNuGuxA7IejheVKlamfdNO3bscshnof2Q5gJJXeDee2nDJ5v4EETei7krXyTGnjuyUmZju3btWoZzp90xr65XCCgEFAJ5GQFFyOax3seGDCH1IFSFF5jwVkI4N/QWsVkW4fu4ftgwfw77FSHZMmRY7ONZkAxAkiCtNqXZ4lB4H9rZUJlt+NztUuFJsmvn5+z9guRAIBK1dTPb9OsRBthE9+0/OI2Xpair2abHqE1m5Bw2rpCiwCm32GybvcuThKwgVex4g5rha6V/PUnIisMKbFRkT0eB47ZtO0j25HUHX7GB+vHUKapSpTJ7n+e/Nz97NDVp3Ig3e6KY9TmuyyxCVm6rUR9jjoiMimVPICeyw4W2tLsasmYbSIGhXoZ4s02sXVu2e316CFm9cY62ukPICoyszodm87FeHUT/4l16uuL4uyDAQc7IZFduSoijMQAAIABJREFUJGTRXiuSGdCLxve7Rs3qTsn6RP9j0508eSJhoyxsXEsUYj6Dpxr0eVHk6BhtX5hJTiCCRRtp4MoeBOl44+ZNiouJZO9SFJGAaMeOnZSYEOuQDhLe3//88y+NDQ1iHXRRhMc6vM/srB+Mvh/iG61tjxy9Ak9keM/WrVObCSQQTkKSRe/Azsq3SjsnmfWX+D5ibdazZ3dC0kpxSIg+h8crCpLqyWSoK+9xdwlZ4cm+desOp8gf/B3yP62ebekWISswyeo+kWW+ZEkr1E/YBaK6AkaNYKLRqjxToUKFHIeCOFjx9xvukLMR74RMjoh2sCvt5epbJiKnPt28xXFIL4/BLVu2Oc23ZusZV3MEojZCx47nxLECI9neYavIeSDnacis8YZ62JEUckdiR/4GQ1YMjgciEkyWrwJZGx4+xiFthUSZ3kNGsA6+1u7ckS9yR1bKztg2Gqd25j91rUJAIaAQyMsIKEI2j/W+8HhFYimc6keMD6UzZ86yZij+H9no581/nxdQ8Ij94suv+d+xGo0/eJQibArhgm906cRhW3fuEHvZosjZf10tDsXmGmFhOEE30wbFs80IALtdCkyQ2RxecyhIaAbPk1lz5hHCvzxByIo6yx55cj3NFr1GbTIj5wT2CFMUnnNm7/IkISueZWezmt0IWTkkHNIE/fu9S/nz52fPKHigafVB3cFXeFCj7doiyyHIC3xXJERWELKtWj2j6/0t1xkbDyFzklUesqiPICDkOpsRsnZt2WzMa/s5PYSsqPuZn3922mS7Q8janQ/N5mMzQla74RS4iHkASeZkD/rcSsiaSWbI3+6JcVGcSFIU2XaEt77oF0hvyGQmiDwQsvj+Yx4zs3sjvN3xkBUROnJEgWiDeA9014MC/bhuaMO48Og05CLucUUE2V0DyHOClpA1m889RUZY7S9X30eQ1FiDgdDREruu7nOXkJWxgdZzp47tHWs4yEugNGxQ353u4HuM6pVZfSLLfMnyNqgbvPuHjfCnkOAAllWyI2lT+ZFKjqgRbT+JAxIkkE2dOYXxsyvt5WpMCxtBkkjxfLTHCFMzrI3WJPKBid4cLw5hQACLvQgOXMze56nxZkdSCI4Z6ZXY0R5Yu8pTIWOjtQ935IvckZWyM7bTc4Du9uSgblQIKAQUArkIAUXI5qLOtNoUhAsN8vKhK1evMHH65Zd76dKlS0yI7t9/kBN/Fbq/ECUkxNCSJcupTp1aDt1HvEOEWp39+RwlJsZy+B6KO5IFYnHhiszRtsuMALCKg9jUrVy5hsLCo6hXzx6c6VvIFnhSskB4y0HXDZhDi1cuZotQozaZEbLCcwr3i4RUZu/yJCErFmqwETkhlqs+ym6ELOoKrw2Eqn26eSt7IxUvXpxKlXyQevV6K41uo7v4WrVbsz7HczKLkMW7hGSBVutZbo+oc3aQLEC9hPegnFjNjJiya8ti42g05rX9nR5CVozzAgULcLgp7NNoo+zqPSC57M6HZvOxmWSBHjknf09AIMrEQV4gZPW8hmXpD4QTQ4JAFBAGJ06e5HB1McaOHTtO/Qd6s5cVEid6DezPUgXQK5aLmd17ipCVPeURbVDifzaKuty+c5tJJ9RVHNrky3cXk1YX/7ho+O2wMhdanVfdJf88RUYg0shKf7n6Proa2xlByALb2XPmszcs5FIwn3Z+vZPD89kq9kbXZXWfoF5GMl9wRsAcD0cGEIl2JG1aPv2UgzjXJn/VO0S3K+1llkgXesK3bt+imjWqO+YDTxOyItcEvOCx5kVSVG0REXKQekD0EbxIzdZPnhpvdiSFPCGxoxdBZDR/pWctoCdf5K6slNWx7ak+Se98oe5XCCgEFAI5FQFFyObUnktHveWEKjiZBsHqO8KHT/nlk1kkgrp27TpFR41zSkgjNuDaUCt3CFmxKIIuLcKWoKOlLdhkIomHyFBuRgDYgQaaVUN8fHkzKDRWxf2eJGTlxEbYtEC3S7QH7zNbhBq1yWxDKk7Goe0mkhfJ79JLqONJQlYOpTbS2MNGHQUeUTIRg/+XPa3t9KsnJQtAUm3dup11DCHzIesm69XJrC/Ta79mfY46uTrocDepl9F9QmcMZIpeMix5TpF/zyoPWeFpOHfeApqakkjQh0MxI6bs2jLCy4f4jGS9PL0xj3eCZEM4dokSxd1O6oXniHEOHWMkGBKRBnY9ZN2ZD83sWa8ORgkH5fEkSHNt8sa8SsgKL/rr125YmhfhgQXCY/qMWSy9g6KXPMvM7j1FyMqEspFMhdz/IsQeBxrJyfFUvFixNNOtlbnQ6ncjq8k/q/2V3QhZrB9Hjw5zaOlC87llyydZSqFWrZqWop6M+iir+wT10pP5gven36hg6vxaR2rT5j9PdTsSNULSQY5GE44Aon8rVCjnSFprV9rLbEwLvEXyNBw0r123nr7//jD/JK/VzNYzuF5vHIrvgp5msXi/wAz/tiqp5Snyz05/eUJiJ7MIWa180aOP1qHQsAjWCLYrK2V1bJtFS+AAEYniqlWrSmfPnqUzP5+l0JAgTtisikJAIaAQUAgQKUI2j1qBnMRLDhcCHDj5R4INFG2Ylrz4kglZLOxWrFxD4eOjObuvkWSBNnRJ3pjjBH1C9HiH9yiIE4RWhkdEE7wIROibKwIAi6yo6Dj2WAgfF2IaLicnyJAJWeg7IYsuFhqekCyQF7XYsIAIRYZZkLJo5zfffsdJMBCeayc5iFgIa/sQ/SSw3bfvG9YiE1neZU8leE5FhIdyRmnU4+D3hyg2LoH27v0mzeLNHe8boX2GZBHwlIgcP5aaN2/q2KRh0z02LIK6d32D34eS3TxkhXbYU0894aTbaDR1mG1gzAgssynJCgkhe2QLTUk8F0lDps9IZWkS7Tg12liJ+hj1CzaX06an0rTpM9kTT9iTuE8QttAzlH/LDEK265udKWDUSKfDD9jcsOH+hFBuOYGQ2SbWri3L12vHPLA5dfonni/f6Pwab+qteMWAUJuSPMnpUEBIapw99wsT4qVKlnSYkBkhqz2QcWc+NItyMLJX0Q8gGmXdUHnuwrO1v+VVQlb0DbxJjTzOtHOHyHA+bUYqbd++00HMIhkYNGSR8dzM7j1FyMrvMUrkJtdfbPKteN57QkM2O5B/VvoruxGyYrxu+nQLzUydy4mKUJCodUxIILVt87zZJ83w9+zSJyIJpFhnIb+AVsrLrqSNmP9wCIYEbEjihbUZEvQtWrzEkehL/i5blfYyG9P4ZmONkJwynR6pVJGTA9asWYMmxMYzcedJQhaHjVpnB9Hhon/lxI1m6ydPEbJ2JIVkQtZdiZ3MImS18kWQxxCErF1ZKatj26hPxEGCdoDLHtFuTw7qRoWAQkAhkIsQUIRsLupMO02R9Z20Xm1Cr+rChQtOyYrE83Ga7usXRHffnY96dH+TataoQStXreFQ7kOHfmBSsX+/3lSgQEF6q8ebrC0LchNaUQhHxObpzJmf6fRPZ8h3xFC6dBnZoEcz+YmFGRamtWrVoK++3kcIuxw/bgxnHxVeXwsWLuZMtM+0fIqiIsMISRVQ4Ek7LjySkEgARetZpYcPEpn5+QcTCGpox3Xt2plOnz5Dm7dspYoVKhA2Gfh7q1YtCRmWkWBJeO6A8NQuNLHQjZ4wkUltrQexyC6N+1FArjz5RHP6/vtDdOLkjxw6htNtbQibq34VIUXADYkhRBZbhNhjE45MrtGR49JIJIjkE/Cckutx8c9LHMa2Zu3HnFglOMifvfewcYeHU2BQKG3b/lmaOh44+D0nD0PBgvXRunUc1ZY1WPFHJEZp3KgBHT58hDWKR44Y6iCn8bvwJtZ7lhUbl/tAbwMjQsmRwXZKcgK3D0XW9JLvE4QENphDh3gx6Qi8Rbk3/71UqND/J5txhRPuQXIraDbb0dUV75LrqEc2iuswhpH8B7aGeuNdV69e+y+T7zNP0+Yt2/jSibFRVLNmdSbkURB6OmfugjS2i9/kPtbaPfoYm9aF739AwA7SH5gPQDqGhIzjZ2OsIlRZFDmJkZagwVwxdJgf26aWgDSzAe3hB0hXzFM4pDlw4Hsen/CKRai8nCRI9ixJSoglbF60xa4ti8zYy5avcoz5p59+gk6ePEVffPElYwWvVhzMyJ7E2jlAbB7xEIxLf/8RVLFCeY5umD49ledd6KwiEYyercj2LNsQQkSRMA7zAAi7YcO8afz4aFvzofBkxZhAv2Njv2rVWt7k16tXl2JiJ9H7iz7ktmp1wnHwgzkFCexA1qNfQEosXbaSbVE7N8i6odr51cxGzewmq383I1Hk341IAVdtgKffzJlz+DAG4eUiEaHZez1FyJpFZmjrLkLA8V2H7rReUlErh1NW+zU7kH9yXY36KzsSsqLeOJjHHDtxUhIf6lpZg7nqn+zSJyICoUABSMJM5G+4VsrLrqQN2n3y5I/kM9yfzp37hcqUeZihaNSoAfXp3ZPKly/ngMbs0EuLoasxLR+gjgkJIERPYe2ZUZIF+LZoNa9FfQVmWSFZYEdSSJYscFdiJ7MIWT35IndlpWS7cjW2PUWSW52r1XUKAYWAQiC3IaAI2dzWozbaA9JwxcrVjkyu8kYem2GE3Ap9LPmxWNCtXbeBT/Jxuo+M8D179qAmjRvyyf6khGQmXpD86OV2bZlsgJ4URPHhPQFPyY4d2jMJV7ZsGX40CERsFEHsIsQX17R7qS1169rFsTDFBi0paQpdv3GDbt+6TX9cvMj34oQfSUAqVqzA7wExhPegniKRlStYQCAnJKQwCVu2bFlOloL3XrlyhQICx9CRo0epdatnycurHy1dupKJqRvXb3A9zp8/T3Vq12LiEgTjhx8to6tXrrImHjy/SpUqxQlVRGZVeCgCIxCev/76GxOlIMtefvlFJrM++mg5VxWEJp6JNpkVkMqbNm2hFavW8DsffLAElShRgp/7wvOtHBmYjfoQi03Uo8Orr3CfHD12nKKjJ1LlypUYj/r169H6DZvo1I+nmbhB21B3eOL16NGVPvlkE5Pq6BP8DpLooYdKU5sXnqd3e7/NrwV5DXIbxAy08pBZt3XrZ6l71y6OsEYcEoAsQ3/8c/MfB76wpXff6ekIDXSFB4jmD5csddgI6lm0WNH/hU/WoLj4JLry998sxSHs540ur1P5cmUd96ENct9du3qNfIb7MWFmVEAcBgf60bff7efQTWEDAqfRo0fxrYmJKXT7zh22n3O//MKHCd5eA6y37X/2hWeJ+0Ggjw4eRUWLFnGqHsIPE5NSmPQuVqwoH2pgo4d3Qg/3ytWrVLtWDT54gJ2lTJnuwE08G+MUJL/cL39fucLkPMYnCGqQOyhYsH/55dd8GPHDkaN0330FmfDEdR07vOKwQ/RvVFQcJ0EB1sJmalSvRu3avUhLl65gG4M9YYxd+vMS2xMIPREe6soG5I0lkuiBFIXNoTRs8Dj16fOOk+4vCB9sWMS4Rn1+OvMzVShfjl58sY3DhsU7rdiyXD9cDwJ8yZJlBM8q2H6L5s2oz7s9HbY/a/Z82rX7c7Yb8X4cGIwZHcB9IzbkiCIoU7YMffvtd6y3CUL1jS6v8bgVmdbxbnkcaO0Zc9GPP55iG0CGehD2mPNAWletWoXtysp8OGzYYEI4KvCdOm0mLVr8Id26dZsxfvvt7tyWZctXch/q1UFghDkRBAfm35s3btKt27ep/uOPUbeunZ1CnrXzvzs2ajaXZuXvZsSoTKQbhZ5iDEL+B7YAm6patTIfXIqCZ8RNTCQcagovODOi11OELOogDlNBOsXFRKbRGgXhjvGLA8Dz5y/wId/hH46wN7ucmEy0JzcRslb7KzsRspjDkyZPoT59evFcIIrIII/f3ZUdwrOyCyErJ/cCyXzz5j+8NhZRR6irXUkbjNOUKTP4AMp3pI9TFId2HrIr7eVqLhH2g3lf1vX3NCGLvkfSU6yHRJJgIcsg2ifmA/n3zPKQtSMpVLhwIYqeEE9LPlpmeMhgJrGTWYSsnnyRO7JSdsa2ImSzcuWg3q0QUAjkBgQUIZsbelG1IQ0CYnFkRatOwacQcIUASALoq4WNiyIszMs8/DCTVhcu/O50G8gyWRpCoZo1CJht6LKmVul7a3plLtL3dnV3ZiBgRsiiDmJjDW93RKH0ebeXIwklDkpwGHnj+nUKCvSnKdNmMCmulewQHvrCy1bWdoVXsyCHQO7u2vU5RU2YSKdP/5RGusdMN1AvPFb23O/YsT1L94jkZDi4WLDwA9qz5wvWrS9SpAhNnfYea+Ci9H7nbfbmhpciCg4Sg4LHcjKl3CBZAHLZSn9lJSGrlTgRNtu3Ty+niAIcsI8JHc8HP1aTeeqNsexCyKJuIrkX/n+I9yDq1/cdJ31cO5I2bds+z/rOIGStSFTZlfZydchi5MkLR4gRvgE8rowkC/RyDgAPo4MReKHimQULFCRZOgn3CML22LETTr+Zfb89Rf7ZlRRKr8SOpwlZO/JF7shK2RnbnuqTzPjOqncoBBQCCoHsiIAiZLNjr6g6pRsBELIT4xM5JF0Ok073g9UD8hQC8GKBPipkOoICfKlp08ZOWcqxqMcGBpvPfd9860hMkadAymaNNdvQZbPqWqqOImQtwZSjL7IimYH5ZuXKNRQWHsVex0gw+MLzrdkrdv2GjfTkEy04WgQe8SB8pkx9jyMtOnVszx54Qhu90P33U8T4sexVLxMTABCSMvCi/uLLr+iBwoXp3gIFaMeOndSl82ucjPKBBwpzAkZx6KmVfnElYYHEoYKkgYe3kFMBybpx02Y+7JKlTbRJZUR7kRRm//4DBLkYeNxb1dZ0ZSBG7RHkIvDVI6SEvEqtmjXSRT5a7S8hHQNvQ62WsFxXreyJ8LLUu0+0QduXwMulxInPYLZFeBvGxkQQMECBV2RQcCj3C/4TclN2B2hW94lcX5Hc6/xvFxh3RBVpi1VJm8t//UXe3iP4MAERZtBzrlGzutPjcFAhEp3iB4wFq9JesvyNViase7cuNNI3kCPRIH/zyisv0bff7uf8AZCdAbmGwxREaUGeCRqkQnZGK3GDyBwcUhvJ0mBuwbhBNEbVKlUoPHwMVapYgSPiMDchgkIrSZZZ4w2Y2pEUwvV2JXbksaOVqDKSyMJ7PC1fJNpqR1ZKHNRZGdtG49TueFfXKwQUAgqBvIqAImTzas/n4nZDt3JMaDh16tCeOnR4xe3NQC6GSDXNIgIi+R1Ijc6vdzS8Cx4i6z/emK7wTItVUpeZIKAIWWUiOQkBu5IZIvFT6qx5tPvzPawNDZmILl1eo9atnnF4zIJsgA778uWrmLSEBEjB+woygauVuAChu3DhBzR/4SL6889LBGIOGr1IYrR16w7WlYZmZvHixallyydp/vxFTO6CFJalXyBRYyRhAW14EbIMDfnU2fNo69btHGmAZ0MeRZY2EX2olTNCxu7nWj/Lbdi2bQfNmDmbJVSqVK5MkIYR8kBWbQDev0hkCZIMUjlppGx0ZIgG9u/DOvfQSr34x5+6OFh9v7jOrL8QJh8ZHcuh8UIyCXIuINBBjEF3GbrU8JSG9AdkV9CPw328ad6C9x33yZIzz7R8muVazCRijCROqlSpTBd+/502btxMmzdvZRkVlFKlS7GGdPNmTZwOMK1ikl36RK4vxt17M+ew3QeMGuGwZW2brEjagIyTvb/1cAE5irHq6+vDCThRrEh7iWe5kgkTckaQ0EHSvJfbvcjjCSQtSN+/r/zNElaQHcPhjlH/Iy8CpHjMZGkw3iHVBY97UZ54ormTJBn+zlI7mTTeRD2sSArJ/WNVYgeH+Kmpcx23Yl7B/AeJKpSFiz7g+QZFSGtBluWrr/bRtu07+DchDwYpIXfli+S6W5WVwj2wdxwCuBrb6FejuVPIlVkd8+o6hYBCQCGQlxFQhGxe7v1c1naEQOEkHqV79zdYh9Bdz4xcBo1qjpsIIBMxvEnkUF7to4ReHnQRzbTg3KyGus0GAoqQtQGWulQhoBBQCCgEMh0BkKsxcQmcNwCHDAULFKATJ09yclq5wDPdFQGc6RVXL8xSBFS0TJbCr16uEFAIKAQyBAFFyGYIrOqhCgGFQG5AQIS0rVq9jhOv9ej2BlWrVpXDfy9e/JNDed9LncNeSrIeYm5oe05tA7zlAoNCadv2z8jPdxi9/Va3HH0wA0+V+QsWsScKEjQhpBuJ2VRRCCgEFAIKgZyHAJKGho4dzwlHRw4f6khuK1oCD1okghwbFkGPVKpEycnxVLxYsZzXUFVjjyOgCFmPQ6oeqBBQCCgEshwBRchmeReoCigEFALZGQGEeSFzLULu9h84SNhMIZwQXi0tmjelV9u/TNWrV3UrNDM7tzsn1g2ZykW4H+ovQgFfefklyokhdNAYjItLdIQUczjyzZusO4gwZWiAqqIQUAgoBBQCOQMBkK3xkyYTom+0GsByC0RSpfIVylFYaDAVLFgwZzRQ1TJDEVCEbIbCqx6uEFAIKASyBAFFyGYJ7OqlCgGFgEJAIaAQUAgoBBQCCgGFQF5B4J9//qHIqFhasXINJSbEcmItvYJESZBLmhgXZXhNXsFMtfP/EVCErLIGhYBCQCGQ+xBQhGzu61PVIoWAQkAhoBBQCCgEFAIKAYWAQiCbIYBkWL6+gfTnpUv09lvd6eV2balUqZIE71lktV+2fCV9uGQ5jfIbTq+++rKKvslm/ZdV1VHyRVmFvHqvQkAhoBDIWAQUIZux+KqnKwQUAgoBhYBCQCGgEFAIKAQUAgoBRgBJvTZs2EQrVq2ho0eP0eXLf1GRIg9Q9erV6IXnW1PbNs9TyZIPKrQUAoyAki9ShqAQUAgoBHIvAoqQzb19q1qmEFAIKAQUAgoBhYBCQCGgEFAIKAQUAgoBhYBCQCGgEFAIZDMEFCGbzTpEVSfnIYCkT2fO/Eyr13xMBw4cpOio8DyRbAfhU4cP/0DvL15CmzdvZQ+PcuXKUtMmjenS5UucPbhixQo5r0NVjT2GAGzk/IULtHbtetq0aQtFRoylSpUqeuz56kEKAYWAQkAhoBBQCCgEFAIKAYWAQkAhoBDIiQgoQjYn9pqqc7ZB4MaNm5SYlEIrV61hQvKxeo9ScnI8FS9WLFvUEZpkc+YuoJmpcykwwJfav/IS3XXXXR6p29ZtOygqKo68vQfQi21foFOnf6Jhw/3p1KnTVLZMGc4gXKXKIx55l3pIzkRgUmIyzZo1jyuvtQl3bdPd+7Izgnv3fkOjAkPoiRbNaJT/CLr//vuzTXWzc92yDUiqIgoBhYBCQCGgEFAIKAQUAgoBhYBCwCYCipC1CZi6XCGghwAy4g72Hp7tCNlLly7TkKEjad8339Kr7dvRmJAgKlDg3nR34i+//EpDfXzp8cfrUcCokXT33XcTvCFnzZ5HCYkpipBNN8K54wHwHv9s527yHxVMRYsUdSLp3bVNd+/Lzogmp0yj6TNmUYUK5WlqSkK28iLOznXLzn2q6qYQUAgoBBQCCgGFgEJAIaAQUAgoBFwhoAhZZR85DoErV65SYHAo9XyrGzVu3DBb1P+rr/ZS7z4Dsx0hC3AO/3CEduzYSW3aPE+VPCQhsHzFKhoTOp7GhY2mTh1fdfTBiRM/0iAvH/638pDNFqaZ5ZVwZROubBOHHGvXraew0GAqWLCgUzsywqazEqg//7xEa9Z+zBIfTz/1hMe82D3RpuxcN0+0Tz1DIaAQyDoErl69Sl99vY8WLlxMr7zyErV/pV3WVUa9OUsREPJfS5evpIMHD9HE2KhcJ/+VFyXOhHTVxo2bOZFd+LiQbHXonKVGr16uEFAIKASISBGyygxyHALffXeABg32ocRJsYqQzYLeQ8h4TOwken/Rh4qQzQL8c9or3SHpb968SdET4unK1Su6hGxOw0DVVyGQXgQgBeMfMJqKFS1K48eHUqmSJdP7yCy9/9jxEzQ5eSpLdFy/doMP8s6eO8c65CWKF+e63b5zm3766Uyab704ELznnnuocuVHqGCBAnz99Rs3qEaNajR2TFCaQ5zMbGxu66uMwg6Z40eHjKOTJ3/kV2gPeDPivThgWrBwMS1dtoIuXPidiaE333id3ujyGhX4nx3J7wWZhAijlJTptHfft3T33fmo5dNPUb++71CtWjV1D8/+vnKF5s9/nz5csszxDjy/S+dOdN9996VpFki6z/d8SampcxzvaN3qWRo6ZBCVL1/O6fqly1YSIpTw/nvvTX+0U0Zg7M4zr1+/TqFhEbRu3Qa+PbvJf7nTJu092UXiLLPnp1mz59P8Be/zWFByZp6wJPUMhYBCILchoAjZ3Najubw9WIjCOxYeqbNTpylCNgv6++zZc6wVe+jwD4qQzQL8c9or7RKy2JyuWLmGwsdHU5s2zylCNqd1uKpvhiCwes06CgoeSyAhU2dOoYYN6mfIezLjoUj05z9qNDVu1JAGDujDkjco+L7j7yDAqlevRhNjI5lw1Ssgynbu3E2+/kGEqJk+7/Yir0H9sgVJlZv6KqPtQUQ8bdmyLcMJWWF3R44cZXmYX3/9jUkiFEg6BQf5O+l3w8ZWrlxDYeFR9FaPrmxfV69eowkx8bR5y1aWgNLq8ot3nD9/gSLCQ6levbq0Zet2GhMaTo/WrZPmMAUewkmTp9Knm7fSC8+3pmvXr9Pq1WsJ5B3I4smJcU5jwGjsZHQ/ZcbzcdgPwhnf/txIyAoMs1riLCvmJ+wXBg4aSgULFFTRc5kxmNQ7FAIKgRyFgCJkc1R3eaayeqfxL7d7kfr17e04jUcyns8//4Le6fUWtW71DB0/fpI2fbqF+vfrTQcOfM+kaN8+79ArL79EH3+8gapWq0IN6j9O8GzDdXPnLaTvvz9MRYo8QF3f7Ezdu71JDz5YghsA74Fvv93P/23bvoNDdLGZAgmzYuVqx32vdepAAwb0ocKFCvF9SA6UOnsuJ8/Slnbt2jJxAw+HL75W1jZFAAAgAElEQVT4imbPmc+L7X/+/ZfKlS1DnTq9yu2w41EAnI4ePU6LP/yIdu/eQ3/99Re38d3ePalBg8edPCOMJAuwoLdTnzNnfqZFi5fwAr7Q/ffz4rxJk0bUo9sbVLVqFVuhzP/88w8dOXKMjh49Rl9+9TVvBrp1e4OhO3bsOPfjni++oh+OHOWNLzwU3l+8hDZv3soY16lTi/x9h1PDhvX5vdggTIxPpCUfLad///3XpTHKp+CffPIpJxaD9xI8YcaEBDjJHGARfvHin7R33zcE72fvwQPSeDcBl9RZc+mTjZ9y3VCnAf37UPNmTShfvnyEZxw+fITgcbP78y+4r+Ljorj9Cxd9SLt27aZbt25T0yaNyM9vOFWrWiVN/dHfX375NeMPvPAebIhef60DdezY3ilRm5UxJF4gPHI2b9nGf8IYeablU9Sta5c03i9WRvjvv/9BHy1dQZ9s3MTtgyYwPHawYaxf/zHGQ5Rr167xuFq9eh3jjz6uWKE8de3ahRNIifHgCfzwTjwHC28kgvrrr7+pRIni7PGGDVa+u/I5FuJGtnn69E/sMQVCRq+8Nz2ZHnjgAV2blq+3Oo7cnYvEuyCdkJo6l8fQ3fnyUaHChQhzaccOr+h6QmnbBDs6d+4XlhX55pvv6PLly+TnO4wKFy5MFy9eZG8p/B3zwYD+79ITLZpz32NDBS+XkiUf5PkIHl525jbUA7aAOXhyyjQaMWwIzzUT45Po9OnTNHSIF9vnb7+d163bzz+fpf0HDvLB2JYt2yk2JoLuu68gvTdzDm3f8RmPtYYNHqfBgwfwnKlNJPj333/Tpk1baPnK1XTw4PdUtmxZ/pZ069qZ+1cU4ANiA20+98sv5O01gL8tSz5aRnXr1uE5/5FHKlkZNjniGowd9AHw1CaGvHHjBq1dt4Hy57+H2r3U1kFi5oiGSZWE3Y2PjKFfzv1CMRMieI4QRfaSE990rVyJ3F5x2APP2szwrrSKdU7qK1c2Z7W96blO7vOM7EMQnxGRMXT79h0KDvbndSW+jyBD4TGLon3/oUOHyXvISKpQsTzFxUTyfIsCr+1Bg4fRPzf/cSKX8P2Lm5jIz5OfhXUg5kZ4hGMeHzSwH49fQcbevnOHvWHFWheEnc8wP15nwYMc33a57Nz1OeuyR0WOo5ZPP5ke+LPdvdlZ/stTYGV1G7NifrJ7MO8prNVzFAIKAYVATkBAEbI5oZc8WEcsGN+bOZtJmrCxo6lJ44bslRIcEsYb34RJMUxWrd+wkSYnTyMQJCggb7AJxCYJm/G589/nU3xsvJ9/rhUN9upPpUuXYs8BkJhhY4OZQARR4ecfTKVKlaSYCeM5zBIkyPZtn1Fi0hQOUaxVswZdvXaNF7uNGzWg06fPMKmLxai8eEU9Lv75J3l7j2DiTc9DFuRfWHgkTYgKpyefbMGJpqBDicVwQnwMVami722jhVgslEEQ+gz1Ym8dENQRUTF8qVYuwWiBZbU+qCcwHx8xgUBEwxMDoW3CIxikDOrx9lvdLG/Ef/zxlKOfQKa++25PGu7jzfX/4YejtPiDJUx0FCp0P4feHT9+gtq88BwVfqAwkyXoe73wIlcbKL1FFzCYNiOVyVj0qbxRQSjT+vWf0ImTJ5nw1duE79nzJQWNHkvdu73h2JjMeG8W4d7QkEDq0OEVAnGzf/9Btm1sZkqXKkVlyj7MpDy8TvD7hk82sTdMo0YNnDZXwEP0N8ilwEBfatG8GRNi06bPZI8N2D/Ig6JFizDpaGUM4blIQIWNU5EiRSg0NIg3XL+dP09jwyKpevWqjv6wOsRBdAYGhdJTT7XgA5TixYvTrt2f0/jxE+iPixfZ7uFVioL+Fx514eFjWD8YZDCwQwKpVq2e4dBeECJoU3rww/swVpKnTKeXXnyB5woQw9g4RkXF8TiXbcmVbeJZIiRZaw9m99kdR+mZi4R0yjCfwfT6ax2ZdPzq670UEDCGJkSHW/Leh3fYBx98RNDMw3iTvYJgf2vWrmcbxOEAEuiBvMV8WadObfruu/20a/ceXSLBzJ4wJqMmxDm8wzq/3pGTr2Fs4wAB34C4uEjatvUz3brhG4BxgYMvjOnnWj/LhzsVypdzHLygDjgs0HqRwYYxnqEV+VqnV9kmk5KnEuqEsTw6yJ8PZDB2xowNp+3bd/I7cJhyV758TERjHONvI4YPod7vvG3W3Bzxu0iKuHnzNkpOjk9DyOaIRlioJPoZ642JcVFpyKTcQshagCFbXJIdbC6zCFnY3YdLllJU1DgnuQ9BrmJekROf4psYP2kyzZv/PjsfgDAVB0s4UIyMiuX10xDvQSwfgN9wQArpDXixazX0sWbtP8CbSpYsyYkb4aGLdQfWN0880dxJLuGPPy6Sl/cw1lHFGth78EAnexGSPlg3yURxtjCqdFYiq8nKdFbf0u15oY1aIBQha8k01EUKAYVAHkVAEbJ5rOOxKB0VGJLGS1GE0LRu/QyHWcFDCyTgQK+hHA6YkjzJafMEzwIkdYI3U8CoEZQ/f36aNXseE1UgK5s1a+JAFt4CIGpxyu870ocJRWwEsNiF5yQS2QSOGsmLUpA4+A1eilHRcVS3bm2akpzg8KJxRciK0LffL/zutKHFohd6lPD2tULIik1KQmKKU7tl7VSZ3ERD9RZYduqD+32G+7EXqyD+BIDCSwOEG0h0bBqsFhlnbZ2h4YfNA8gNaJvB41R4MYMIHurjy96OoWOCCISNKHYJWdwn7AWks54XDDY2YeMi0xCy2CyhHjVqVncKXYfn3mDv4YSNS/LkiVS7di2uHjY3ffsPZiII7YHNCc02gSMI0ZkzUhw2in6dNj2V3l/0AcXHRTvZrnh/gYIFKCkxjoleO2NIjCttm0F+ff31PibZrRb0F6QiHn/sUafQStleEXIJj3TgAiIY/Tc1JZEee+xRx2vgnQhCBMSPTIC5i5+4DyTbuLAQevKJ5k5N+nj9JxyGrCX3XdmmESGLB7u6z51x5M5cJOaCrVt3pPGQwrzW6tmWlghZAZSwW22Ypjxu4BUO79m6dWrz5l/2xnqx7Qs8rvT0CY3sC2Pcy3s4exsjOWJURBh72cZPSmKvUxCdmKuN6ibPxfD46vl2N/5uAE+Q1bAxkBwgdzF2QECI8VShYgV+Hw6DUIzCGfGs+QsWUWxcApMcIaMD2Pt446bNtHLVWho5YihVrVLZ6hDKttehnSDXMWYfqVQp1xKy+NZAYgAHW2KdIXeKImQzz0Szi81lBiGLA1lE9kCPVft9kudYef4VawxEL+DwAIfVchHrWhyUQVYAh6Piby1aNOOoI9nbX36emSewuBYHmdrvt6iDWJ8P8/Hmb35uKXmBrMwLbdTaoyJkc8sIVe1QCCgEMgIBRchmBKrZ9JnwOBrpG0DQoALJiVBiUcTH8tLlSzRjejJ7aoHIDB4dxt6qPd/uzt5IQusNG+thI/wpJDiAw6SFl0HZsmXSLETF4gNkqPxeyCJAhkBLFKJOgiyUw5zxd1eErPjt+IkTNDEu2mnhDX0ubNythLfCU3NceCStWr2OIiP+8+QSxajOegssq/WBt8P4iBj2CtQLT5OJYBDUghi0amZGdXa1QHJFerlDyJptuvQIODnMT7shkp8HzxV4i6K4WugakcLCqwUe1aOD/dOEfoNYRwF5ZHcMiXa99GIbGhsa5NCnAykMQhbe5TjMMCvCWweJSKZNSeIxJxf8/vffV6hw4UI8RgUJCi9YmfgS9wiiGCTX5KSJ9NSTLdzGT5AsDz1UWlfv1Wgs44VGtumKkDW6Lz3jyO5cJNsfDkk6dWzv8J6C9AaKHY1PI7s1GzdGZKmZPWnnUkQvwEb1ilHdzKIVULcRvgHs3SsOCoBNn75eVO/Rumx3IOZQXM1FwhaaNW3M87q4x0obc8I1Wk9gbZ1hX/CIR+QJJCbwfQMRjQMOucD+IYuyZMkyPpCBXA8O2Dp1aE9t2z7vRNa7I1njCSzFvGRkb54mZO3IDplJePTo/iaPcVcSGog4gGyJq77ytISNXr9A1gaH2iJxFSJ8+vbpxd8bHLqY2ZwZYWjFFqzKkpjNcVbelZ5r5PfL30sxV+HZeprNkE8a6RvIzgLTpiZRlcqVHetG2dNW1A0ySiP9glj+CtE+/n7DDaOdcOiL6ICgQP80GrXieeLA/+qVKx6dF630W3qlfkQbEDqPyBxIFN28+Q8f2t1zz900KiDE4xqyZmNCa0MZIQ0l3mFGyNqZy8UzEQ22+IOPOGLq5o2b/N3FmgzSYzgsQGnevAljbPVbsnz5Kvp67z6OXsNzur3ZJc23BOs/SCjB2QLfcezzurzeidq3b+fk9a0I2fTMUupehYBCILcjoAjZ3N7DUvtEyBRCPbF4BBkjChZYItOtTEKKDZSWCMSHHxvuiPGhTDKJxSk0Y/HBB5EqCjw7EeKqTUbiigQx+ni7IgEQRhYTO4kXJZA/GDigL73cri17bdktCB/GxqlWrRpOBJ0dQtZqfeBFBj0ykNqy56ZcZ4GvOwld3CFk8W6j+zKLkJU3MEjsIvTVUDfYsJA5kDc/rha6RvUWXi1aT2A9m7E7hhBy2H+gNy+O4X3uNbA/SxXIOq9WbFN4zNx9z91OHuN698oHCvAKx0GKVsMT4xEhkRhnckikO/gJ29Q7TED9XC3EPUnIpmccuTMXIVwf3rDwxkZIa+fXOzk0Bq30qXyNu4Ss2cbOVT3MCFWzzaPZ/fJ4g4d9UKAfS4dgTODg7uGHH3JUzwoha0VT1C7u2el6o77Ed2T1mo9p6dIVLNWjJyMDAnbsuEg6ceIke57CIx4HWiI5Xu1aNflwURxIpkeyxl3MxAHv0WPHHSHb2md5kpC1IztkRcIjOjqcpkyd4VJCAxEPJUqUMOwrT0vY6PXF8RMnydc3kJo0bUyDB/XnQ7rlK1azfirmKTmJWnrmD1d2YFWWBM/IakJWXmfI0gTiIMgoK7zADm3Aug1RPEJOS8/JQG6nUUQDxiykseYvXMyyVSIawghrRKRNmfoeQVsdUQ7pLVb7LT1SP6gj2gl5qLnzF3L+CHgtg5xdv2ET5ynAesmTSb3sjAnUL6Okocy+qfjd7lyOe0T0FP5fyM6dOv0ThfxPj79tm+c5MVyTJg3pzJmzlr4lF85fYAcRELFYL0ZGx/FhQpfOrzmiIkHCJiSksFMN1re//XqeoyFBsEPGDo4SwolHEbLpHZ3qfoWAQiA3I6AI2dzcu5q2CeLEzsYWnnwIGccmWni1YFPhNyqYOr/W0aFXiYUhkiPoLUSNIHaHBDEjAcTCCwsUFJAl2oRldrocC0d4FO/a+TmfAiPJDshAK5IFeI+V+sgLez1dXDxHEIHwirDrvZJTCVlBGl6/dsNyVla7hKKsBWcFV7tjSOjNQrNVJELTeitZsUfR/1WrVDENZ5bHiNF4lDeh8nxgFz/Zk9oIv8wiZNMzjtyZizAvjB4d5tBxxWFJy5ZP0sD+fViTWUuCu+rn3EjIor3isEPvm4Oxh+8K5AfWfbyBpVP0yA8r3tLz5r3PG87atWpwgjB4gN64eZMPDLXJsayMt6y4xowcM/I0F0my1q5d76QhjTbIshbwMJaTaLkrWeMuNmIeqFmrhq7Xvpacg/Y3vAghF2NUTp/6iSUQIL+hTaIECSU7skNWJDxwkGZFQsOorzwpYaOHiSB8YfuytqjwptyxYyclJsQ65KfMbM6dvrYrS5LVhKwI/S90fyEn+aPklGmstW6FkIXtISJCHKybEbJashHfUWj4g1xFAkesFWrUqEYdXn2F5aSMpGhEhIQcJeROn+Eeu/3mjtQP3oP7Vq5cQzOwZ0iIpWrVqjqqLEdFeYqQtTsmMkMaytX3HgkP7czl8vjRHooLhxp4xgvnGUHgQq5MG4EoEt99+90BB7ErOkdo5jdt0pifdezYCRo02IeTccre3mKO0/afImTdHZnqPoWAQiAvIKAI2bzQy/9ro9jY2tEbxAIJROvM1Dkc7oYPMUhJJDqI/V+SIzxeEBpGHnl6MLtDgpgRsngPQtOhF4aNEzZZKFhUg1CG3peVgnZ/8cVX3HaUXr16ULOmTWjWnHm6MgtmofKu6iMTSVqtXlFXOZu0VkbBrD05lZAVbb595zYTstCiNCt2CUUj6QOj97g7hg4f/oETm4kERXg+9G3hUeUqi7ioh5Hsh1495TFiFBoptzs9HsZW8MsKQtbuOHJnLgL2CC2EpMvM1LmsxYqCKIExIYEErxSrJbcSsmK8yHaIyIO58xZyJMMbXTrxhu7OHaIhQ0cyXNpkOK4IWflARYt1g/qPO8kiWO2LrLrOjBwzGkeCUKpQvjxrniO5plyEPi88r4R0BH53V7LGXXzERt3Voa08n9h9j0zIuiM7JM+briQ8rEhoGGHrKQkbI2wEAaNH0Ik5TnirQyrHzObs9gGutytLkpWErHxggeSM7/bu6ThIE3hZJWQff+wx1uSH7qs7hOzixUvo3gIFqFixorRhwyaWHULB9xnjFpFo2iLs7IknmnEEghX5I6M+tdtveI5dqR953sEhnZwoTdQrPTI8em2zMyZw4IKol6yShnJnLpejnbQOHeJgCHaBRHKVKlVkiIzmJ+Q2wHcYmvAiUZ3AFHsiyFngWVizwkEFSWO18hxGc4oiZN2ZTdU9CgGFQF5BQBGyeaWnJX1NZOnW27gZQSEWCQUKFKDJiRM5syzCWOREAmKjYaRZqfdsd0gQK4SseBcW28jyjhAaSBB06viqrkaotm7iBD8sPIp69ezBoWPQXXO1ALWysTGqDzKnC88KI08HsZiBx7KenpkrM86phKzc10YEm7bddglZ2ctD60Wgh6l4vt0xJJ7FCcVmzuEDA3hv6+nB6r1X9maTNV/1rpXJCL3kIrhH3gSnR7JAJsSM8MssQlaWLLA7jtyZi2TsEYp/4MD3NHFSEoc72tU7za2ErPCQFWQZvIqR4O3sz+coMTGWMI5cbRDxm5mHbG75hJt9Q4zGkfDkMzpolb3h5c2z2QbZ1ZhwB3ORuNGVNIwnJQvsyg5ZXVtYsUcjbD0lYaOHvzwXIz9Aif/pRuJaHGrCAxKh4PJBhZnNudPPCD23I0uSlYSs0Ll+9pmn05CedghZaNxXq1rVMiFr9F2W165xExM5wgDFaP2DQxZID5UuXdrQ69xqH9rtN1frYVdzuoimM2qTJ23S7pgABkgWm1XSUO7M5b/88v/7B63kmZiHCt5XwCl/h978JOeqMJJOk20J3xXkX6hStbJTFIoiZK2OOHWdQkAhoBD4fwQUIZuHrMFKllcsYFDkk3Y5uReIBojvw1MWWrGiCC8cLGgSJ8U6ZaoX14AogmC/0BRyhwRxtWnCBmzB+x/QUO+BTrqxhw4dJu8hI1mzMDk53jSE9eLFizTEx5c3MEjWAP09UexoyFqtT6H776foCfG05KNlhkSO8C6yS/S4WjS7uyFPr4asntao3iZXXiAayWyACIPNiZA+u4Qs8EHCN1+/ICZItcngRL+DNEfyDoS/YcGOzMtGIfryGJo1ez5VrVqZnmn5lMOGZK8cKzIJuBGeCX7+wQQPBm2CsP8fXzdYf6xMmYcJmoijAkMMSV8xF/x05owTKewOfoJ0Q9IzPfwyi5CFt6q748juXAQ7SJo8hfr06eWUXAke+ZB4we9aT09Xn5rcSMiKJGv79x/gRIT4Xuh5zLravOM3KwRYbviMmxEReuPICoEpkxJyGKm787+7WIsx5mrOs9Ie+f1y5IjRc63KDmUGIespCRu9PpCJdyPpI+19Zjbnbl+L+6zIkmQVISsOhx5+6CEKDvZ30qiX5x0jD1nhySl0/SGZ4kpDVk4qqpf0S69v+g3wZvkC+dBUvk7YLP5mZW1rtT+t9JurtaXRnC5jYGSjnrRJu2MiK6WhrMx9enN5gXvvdSRfHuKNBLfvOLy8gSVsCImJ5YS1enO/XaxkW8IeEQkn163/hDZv3qqrAWz2vbFqm+o6hYBCQCGQGxFQhGxu7FWDNmFjInTVkPQqcvxYat68qePjDS+8sWER1L3rGwQCTC4i7Ad/03708TeZDEFo+YTo8ayBhYL3IqN8eEQ0wTtGZB+3S4LgWa68JvHB9xsVRMhK/WjdOo7q2/UiEAuH6zeuOxGyIFsCg0M5zM+Khqyd+gjdKoQfyRpvMrYgJrS/WTHf7OAhKy8kIf6PxDNItgbbOPj9IYqNS2DPQi3xKnSrrl69Rv379eYEEMJbGYklIClx4/p1zkYMQtUdQlFojO3avYdDuiAJAeICBYTv1q07aPbc+TxeypcvZ2sMAfurV65SwKiRThmVhbeYVc9f1EWQrNig9X7nbU6aAK91FGQEjp+URFWqVOawS2x8kMRl1ep1LI3gO9LH6f3iWfByl39zBz+ZFNHih3kB3sDREybqavGZJfUy8rg3us/dcWR3LhLzEDKXo46iiA3njz+eshWFkNMJWT/fYfT2W92cdHNBWPgHjKbhPt7UocMr/JvAWZYwwBgTyadKlyplS7LAyvyXU64xIyLMCFlX0SkCd9k70myD7GkP2cwmZO3KDmUGISvWQ+mVsNGzabn+Vjzc8Awzm3N37NiRJckKQlZoZd6+fUeXjBXYCEJUjzwUB0XIKj8lOYEefLAEhYZF0Lp1G9KsY7RrVyuar/J3NbMIWTv9hja5+90E8Qmv4jYvPJfGxDxpk3bHRFZKQ8njwO5cLjy9ixcvTvFx0bz3wvo4IiKG9h84mEYPVm/ul7Ey6httZ0GeA7rHSPaFtWS7l9rSz2fPUZ++g9IkZTP73rg716j7FAIKAYVAbkBAEbK5oRdttEEsREHUoDRsWJ8aN2pAhw8foS++/JpGjhjKSQSEF6t4tEjudf63C7xhFmSr/GrhcYBFDbwGnmjRjGrVqkFffb2Pk6yMHzeGnn22JW/M5VBxPZ3LAwe/Z09EFNlLVSSn2LJlG4fegRg9c+ZnOv3TGerWtQsNG+7HWY5B+CGTt9jsx8TGU/i4MYREIWZF9kYEMde1a2c6ffoMbd6ylSpWqMCakfh7q1YtWZO2SeNGJDxY69atzYtzeFMKbSer9RGZXfPfm9+RKRtE5tJlK1nXyqhvXLVH9jLV6vuKMHiQZlpPYNwHEg06j9r+wUl6YFAobdv+GRPs0KQTRXhKgzTV6r7KhCISWyGz7vffH6KLf16imjWq05q1H3OyEeilAT/oVMnyESAi4eWMPvwvI+9GevKJFqydBt01FOG1oicpINdb66UrJ18TtlutelXOeAxv0ujIcQ6vbztjSGRBRps6dWzP40oQ+/CMjhg/looWLWJmkvy71rtKYHHx4p+0fcdnrPGMdgmtOZGtF4lckHTh9dc6sOc7SO7gkDCqU7uWE3bu4oc+Qhb4ceGR9J8X/H9jH+QsxgX67c8//6QHHnjAySZc2aYYT3gWJENq1qxBq1atZXK5Xr26FBM7id5f9CHpaVbbHUfuzEXCm+Ts2XMUGxPhCL0HqR8UHMr1wn9WE3vpzR/oD9mjSM+zHPPg0GF+/H47MjR4thwxgeQqMrEsG6RR3eQNHHRzR47woZfbteX+h1RMZFQsb9JA1IrvifBGv/vufNSj+5tUs0YNWrlqDXu4Hzr0A+sv4uClQIGC9FaPN9mWhQc2vMyjIsPYjnJjMSMizCQLBDGEcHVtEcRJXpEscEd2KLMIWblv3JWw0bN/V8l9jMaLmc25M87sypJkNiGL78606al09uxZQ21WtFvW5tQjqER4uSzVI8Lx9SQJhKQOom3MZIfwfrE+w3rBiCATc3iZsmXSLVlgt99QR7uErOyF2fPt7jRi+JA0ew1P2qTdMZHV0lDCpuzO5WLthgNQrI3LPPwwD93nnmvF+yIcFshF71sirzWM+kZ+hjj8hjQKNLexHkVRkgXuzJrqHoWAQiCvI6AI2TxoASIRDQgNaH3df/991Lr1s9S9axfD7OAi+ykWhwGjRji8FLXwiYRa2GRDXwieuDg1xaIA3oUoOB1PSppC12/coNu3btO5X37hTXbHDu2ZNAIRiI35Pzf/4VNeLOLwjKFDvNgLEskHxkfEcBIdPB/3gUTGggDk7Np16znzOdqJ5z/ySCV6t/fbtjKf4/0JCSlMwiJrN07y0YYrV65QQOAYOnL0KLVu9SyHLKemzmWSDcTTHxcvchvf6PI6vdOrh+36wNMR3pN4780bN+nW7dtU//HHqFvXzrbqjzqAAP1wyVLGGXXDBqNUqVIUHOTHXp8gvW9cv8G/nz9/ngk6EIcg5z/8aBl7dkJ7TtwHUg/YnvrxND8PBYt4ZDGHpjBIlxMnf+Rn6vUbNkJr122gGe/NImxO5CzCR48dp+joiVS5ciXGu0WLpg5PatgePIpSZ82j3Z/vIXjLNmzwOHXp8hq1bvUM2yK8XPXspnGjhjQ6eBSHPX/22S6+F3X/6czPBPJ8zOgAqlixArdFYI9kBagfiA0kHNJb0FodQyBvcSCxfPkqtmnYY8H7CjKp7Cp7stG0hAOGL7/8mhYu+pB27drNlzVq2IB69XqLmjdrQkhKIRfUc/OWbbRixWo+tADJXarkg9Sp06sO7HB9evHT9hGeWe/RutS1axeq/EglioiK5Xo/9FBpeq71s1SnTm1avnxlGtscGxrEhx3Abeq0mbRo8Yd069Zt7u+33+7ONrnMxX2i7VbHkbtzEaIELv91mTZu3OwI0cO7S5UuxaSxXl/o9SlkTeAdfvmvv3i+k+eP8uXK6o7Dgf378EEX9Gov/vFnmnkHc52rAtIcGz8x/sV4qFC+HL34YhueK1Fc1Q3XyAQWvN4x92LOxxzd8umnOHSyVq2aTqS0PAdAGgY20rNnD2rSuCEtWryEJiUk87jr3+9dqlixPCUnT3N8JwQ2j1SqyAcJYtzmlk+4GRFhRMiKKALog+olo5IPMeXfzTyWPO0hazepl5FMjdzfRpIF7sgOZQYh6yJVnx8AACAASURBVCkJGyObF4cXjRo1oLiYSF4fyQXzNEgqfAdwWGRmc+6MLbuyJJlJyLoiY4HNhk828YESSFZci4NwJLDt2+cdpwRU8piSpTIw/yGxF56hlawR9o9D/MmJcQRvRldFHLZhnQLJF0QPaIsgEJ968r+D6fQk9bLbb6iLXUJWPoSFFERKcjxVq1bVqVmetkk7YwLr+6yUhnJ3LodnMw5A69fHXqGL6UGw0dw/e858tnmjvsEYwX4Ae62UKTM42bP2oFgRsu7MmuoehYBCIK8joAjZvG4Bqv0KAYWAQkAhoBCwiYBVAsvmY/Ps5WYJA4020YJkmjZ9JslyMAJIsclv3LihQyoGv2U2ISuiJ5o2acz620L3W+5wKzqKVghZd2SHrNqzFU1jI2w9KWGjN1Cgew8NaxB1HTu2Z7KkcKFCfCkO5xYs/ID27PmCoqPGMSFoZnPuDEa7siRGhCzqi0M5EGp93u1J/fr2TuNNaad+GCfzFyxiT/zAAF9HVA2eAaJJRI6EBI9yRMOIsQP9a5kUFXkJKlQs70R8y9JdONwWiW+NdOMRxZI//z1pvP4RpYUolu3bd7IEFzzb9YogefWiJ+xgI5OrduRk7BKyeA+imHyG+xFIbUS5IepBePXDoQMyVOhzWe/ablvk6+2OiayUhnJnLsf4GR8ZQytXriGr2tFG85OMlbZvYNvLV6z+LzIuJIjiE5JYnkO2PVwDh4vpM2YpyYL0GK26VyGgEMhzCChCNs91uWqwQkAhoBBQCCgE0oeAVQIrfW/JO3cLwhIkDUiRli2fYu/rJk0a0YttXyBXcjDwKAeRsfD9D1gqAzIfIDxPnf6JQkLGMYgy8YF/uytZ426PiHDlX3/91Snjt/w8WVbGikTFN998RwO9hjK5I+sYuyM7ZFXCw4qEhlFfeVLCxqgfhJ4kPKYhJQLbgdb4xk2bOZRZtgMzm3Onr+3Kkty5Q6zND49QWQJJhPiDJAIhOjUlgWVw3CmCjE1MmuKI7tF7jjaBlyx9gcgHjCtE2UyIiacvv/raScpIPE+E/p8/f4EPQCCxs2XrdhoTGu4kK4RIhbiJCUyKg9TCOEeECyJZoAe/c+duGh00il599eU0kS94F+qGMY8okhnTkx269+7gg3vs9hvmF3hTzpm7II2sFZ5nJDumlV5CRAVC6x8oXJjrAJsFYSjLf7nbJnGfnTGRGdJQRjJAqK/duVyOEoDkl/fgAfRwmf8kC1Dy3ZWPChcu5HSY4epbAqwCgsbQhQu/c7QL+ubBEiVYfir/PfdQXFwUVa1SmYQ3Lbzw8b2CNBsOqxAFBZuGdAJyPsBO4LV75OgxGjhoKEe0aeXM0tu/6n6FgEJAIZDTEVCEbE7vQVV/hYBCQCGgEFAIZDICipD1LOAgAiAjBE9XkGmQgen2ZheWb4lPSGbNXyM5GNREyJlA9/uHI0fpvvsKsgYv5H46dnjF4ZGqlaywKlkj5ETS02rUDckGtckMIY+BkNsfT53mkFhRsNkHiRgQMNKJcIIXG8JlT5w8ybrVKAgTR6b7Fs2bsrzR73/8bkl2yMurHy1dutJUwkMrb6InoQHpl8joWMO+unXrX49K2Bj1BeRDUmfPo61btzOxAluCtJNsB7jXyObatn1e14PZSt/bkSW5N39+WvTBEpZr0UoJwWsSMkUgfpDEEl6y2twGVuqDa2TSytU9ctI7cZ1IDgfPv737viXoX0OSZYj3QLY3vYIQchD3S5etYPxBJENLGzryIimpwP+znbtp3ryF/GxggHa/9GIbljRCHgSjAlsb6RvA3rUR40Md2vFWMdFeZ6fftHIydmXHMFd9vudLmjt3AX29dx+3AfJSIO5weDBmbDjL3wBf2K2ZDI+VNlsdE/JcmhHSUJj/9CTO5DZanctRV9nD3AgHEKtvvtGZevToSolJKabfEmAFCaF1H29g+5XlxURkAwjXhQs/oPkLF/Fr0X9oAyTihJcz5p1BA/sxQQtvc9i3npyZlf5T1ygEFAIKgdyMgCJkc3PvqrYpBBQCCgGFgEIgAxBQhGwGgJrLHylCYuvVe5RGB/sbatHnchhU8xQC6UYAHosjfQM54Rc8I1XJuwiANA0ZM45JbnFIcPLkj2m8wYf5DKZ3e/c01ZjNu0iqlisEFAIKgaxBQBGyWYO7eqtCQCGgEFAIKARyLALw8vHyHs7JFZMSYqlVq2dybFtUxTMHAXgbzpo9jxC6P21KEiehUUUhoBCwhwC8Y/1HBVPRokUJnuvwhFclbyIAaQjI0rRo0Yz69evNSXblAk/WpctWcvLQNm2eo7DQYE7qp4pCQCGgEFAIZB8EFCGbffpC1UQhoBBQCCgEFALZGgGEiE9OnuoIQbx95zb9+utvVKpkSc5Gjk2fKgoBIwQUmaRsQyHgPgI41EBypenTUyklOZ6qVavq/sPUnTkaAejNBo8OI0hGTElOoBIliuu2R0h2tGvXloYOGaQ8ZHN0r6vKKwQUArkRAUXI5sZeVW1SCCgEFAIKAYWAQkAhkA0RQEKxYcP9OXwWupp33XVXNqylqpJCIPshgLEzYmQAvfvO29Shwytq7GS/Lsq0GolEicePnaDkyROpdu1aad4NAh96sKmpcw2vybQKqxcpBBQCCgGFgC4CipBVhqEQUAgoBBQCCgGFgEJAIZBpCOzd+w3Nnb+QgoP8qXSpUpn2XvUihUBORQDJnlJnzaX8+fNzkjB3k5zl1PareqdFYM+eLykgaAzLVvTr8w4988xTVKxYMYJUAXRkkZhs9+49NH7cGGrevKki8JURKQQUAgqBbIiAImSzYaeoKikEFAIKAYWAQkAhoBBQCCgEFAIKAYWAQsAIASTYXLFiNW3atIV+OHKEICtUsuSD7DH7YtsXqHWrllS4cGEFoEJAIaAQUAhkUwQUIZtNO0ZVSyGgEFAIKAQUAgoBhYBCQCGgEFAIKAQUAgoBhYBCQCGgEMh9CChCNvf1qWqRQkAhoBBQCCgEFAIKAYWAQkAhoBBQCCgEFAIKAYWAQkAhkE0RUIRsNu2YjKrWqVOnyT9gNBUrWpTGjw/lzNiqKAQUAgoBhYBCQCGgEFAIKAQUAgoBhYBCQCGgEFAIKAQUApmDgCJkMwfnbPOW1WvWUVDwWLrnnnsodeYUatigfrapm6qIQkAhoBBQCCgEFAIKAYWAQkAhoBBQCCgEFAIKAYWAQiC3I6AI2dzew5r2IfPm2nUbKH/+e6jdS21VltY81v+quQoBhYBCQCGgEFAIKAQUAgoBhYBCQCGgEFAIKAQUAlmLgCJksxZ/9XaFgEJAIaAQUAgoBBQCCoEcgMCdO3fo/IULtHHjZtqwYROFjwuhSpUqcs1v375NZ878TKvXfEwHDhyk6KhwKlq0SA5oVfaoosIve/SDqMX169dp/4GDNGfOAnr00To0aGC/7FVBVZsMQeDmzZu06dMt9P6iD+ngwUNUufIjNDrYX0VUZgja6qEKAYWAQoBIEbLKChQCCgGFgEJAIaAQUAgoBLItAlevXqXYuARq2fIpavVsS67npMRkmjVrHhMGhQsVovz35qfYCRFUunQp03ZcunSZhgwdST+dOUNlHn6Ybt+5TeXLlaOwsaOpUKH7+f69e7+hUYEh9ESLZjTKfwTdf//9NGv2fJq/4H26cOF3KlumDE2dkkhVqjxCN27cpMSkFFq5ag1dvvwXPVbvUUpOjqfixYqZ1kVdQJmG361bt+iTjZ/SnLkL6PvvD1ORIg9Qmxeeo379enN/6pXfzp+n6dNTaf2Gjdy3derUol49e9Dzz7Wie++917D7QN5//fU+Spo81Ym4d9Xff1+5wtcXL1ZUlwA9dvwEpaRMZ3t8+OGHMsx0vtt/gMaGRdLJkz/Sv//+S+++25OG+3hn2Pvy6oP15pisxALz7ISYeJ7fBgzoQwsWLKaP139CHTu2p9FBo6hAAWN7z8p6q3crBBQCCoGcjIAiZHNy79mou/DqOHr0OH377X46fuIEjRwx1GkBCu8E/L74w49o9+499Ndff1GD+o/Tu717UoMGj9Ndd91FWMwePnyEsFjb/fkXfE18XBQdOXKMFi76kHbt2k23bt2mpk0akZ/fcKpWtYqlWv7999+0adMWWr5yNR08+D2VLVuWXnn5JerWtTM98MADjmegjufPX6CPlq6gc7/8Qt5eA2juvIW05KNlVLduHQoLDaZHHqnE1//++x+0aPESWrpsBS8uqlevRn379NJdRFt9P557+IcjlJo6l344cpTuzpePChUuRC+3e5E6dniF7rvvPkvtVRcpBBQCCgGFgEJAIWCOANYd06an0ldf76WYCeOdkpGCWB0fMYHJMmjjT06aSE892cL0oYcO/0ADBw2lP/64yGuDyYlxVK5cWaf7klOm0fQZs6hChfI0NSXB4Qkr7i1YoKCDkBU3bt+xkwZ7D1eErGkP6F+QkfgJO5qZOodJfBCNIBxR4OWcMCkmzZoVBOiw4f5UonhxCg8fQ2UefoiWLltJMbGT6NX27RxEvbY1165dowULF9P0Gan0YIkH09iJ9nqs0Q9+f4gPHUDSGRGgrsaCm5Ab3oY6xU+azOS1ImQ9je5/zzOaYzLmbeZPXfzBRzR12nuUkjyJHq1bh/788xITstgD1qpZw/wB6gqFgEJAIaAQsI2AImRtQ5Yzb/jnn384jG7p0hVMpsqeHWgRTkVxKv/ddwfIZ6gXb1A+//wLioiK4QYnToqlxo0bMiG7f/9Bem/mbMLCuXSpUlSm7MP066+/0QvPt+aQvQ2fbGICtFGjBhQXE0klSz7oEjQsPoNGj6X2r7Sj1zq9SgiXSUqeSp988il16PAKjQ7yp4IFCxI2XmPGhtP27Tt5IQ3S9658+ejUqdP8PvxtxPAh1Pudt+n4iZPk6xtITZo2psGD+lPhwoVo+YrVFBEZQ337vEMDB/Rx6OdafT8aAXwGDfahYT6D6fXXOjJJjU1iQMAYmhAdzhipohBQCCgEFAIKgYxAAN9gkEG1atWgTh1fTdcrPPmsdFXE5OZVq9fRxPhEmhgbpfuNFZ6yeEzPt7vzOuDuu+92+VQQD1gPoBh5s4KMWLP2Y6pYsQI9/dQT/L1HOXHiRxrk5cP/Lzxkxcu++mov9e4zMFcQsljjrV23ng+6sQbLjJJR+IFcXLlyDc2aM5/XpTVqVOP16qebt1LImHF05cpVateurVNbcVAfHBJGe/Z8yWvgZs2aMARYo46PiKHlK1bRuLDRTuMQY2rnrs/Zy/D333/n52rX21oc4YE7c+YcWrV6LXsKm3mk4npf3yCqW7c2+Y70MbV1s37DAcPE+CSKjYlI49EtxlZGE7JZYWtmuGTG70ZzjJ13ewo77LFG+gbQtWvXlXe/nQ5Q1yoEFAIKgXQioAjZdAKY027HaT82EvnuyufYSGChOmv2PEpITOFT0ZZPP8nNEps16AhpF2NYoPbtP5jDVwb070Nv9ejq8A49dOgweQ8ZSbzInJHiWMTqYfXTT2doqI8vVahYgaIiwhyhgkYeKKjr/AWL2IsA3jAhowPYM3Xjps20ctVa9vot+eCD5D8qmG7cvOlECGNhHBgcSjt27KTEhFhup533Czy2bt3htAnD3+FFgDBKRcjmtBGh6qsQUAgoBHIOAuKb1bNn93QTsp58VkYhKOrYvHlTXfIJh82RUbEcNYMCT0d4s8Kr1ajgADp4dBjrJKLYlRfIC4QsSMfoCfF05eqVXEHIwo5GBYSww4EgVrXkqtYT+rOdu1nWAsQnPKiLFy/uMCnIHoz0DaRmTRvTxLhoh1YwDg/2ffMt9ej2Buuvjgkd75KQRSRXTNwkatGsKTVt2pj8/IPZacKMAIXDQlh4JMXHRbtcY5uNS7H+37x5my4JlxmEbFbZmhk2OeF3T2In9l2QblFyKzmh91UdFQIKgdyCgCJkc0tPWmyH3kYCJ/LjwiMJC8nIiP88VUUxWoy58mJAqBYWoQgh1HoPaKu5d9831KevF9V7tC6HGooEGK42PPBKwPO1C2HxbITX+I8aTUOHDKJ+fXs7vVK0p/PrHSko0I8XzFbfjwQHoWERtG7dBtaZ69SxvcNjBu1AadigvsWeUJcpBBQCCgGFgELAOgLQl4yIiGGvTbNvq9lTPfkss3e5+zsOOxE+u3z5akqePJFq166V5lHiu3z1ylUCgQbvwsAAX+rWtYvj+6y9CQfKKVNmUPESxQhElJkHo/b+3E7IwnN0xco1FD4+mtq0eS5XELIHDn5Pu3btoT7v9kzjUQoyP2xcJHfz7NRpjmgweKLDIUGsF/Pnz+8wBUFeQVP2venJuofxYq1q1b4u/vkneXuPsETICm9GSHpFjA9lfWO7BWTsrt172IHhkUqVsoSQzUpbs4tXdrvek9jhWQvf/4CjL+weUGU3XFR9FAIKAYVATkNAEbI5rcfSWV+jjcTp0z+xVhDCIOUkBe4QsjJxabZpvHHjBmfxLFu2jFOCAiuErDa8DNDI3jLQg4PulyhI2gEvCSygoY0LArhgwQK23j97znz2hoVnMKQPOr/eyVSSIZ1dpm5XCCgEFAIKgVyOAL6FHy5ZRh9//AnduHmDw0YbN2rIOuq1atWkjRs3U9SEOJbn0RZ5Aw0Sc9++b+mDD5eynA4KPAJxOFm1SmX+N7zrrDwLm/TP93xJqalzaO++b+nuu/OxXjqeVb58OadqYP0AzczNW7bx3+G59UzLp5gY1V5rtSvxvR40eBgfdCLLt14CJejYj/QLom5vdqYVq9YwwQqPxqTEOJZU0hYRbo46XbnyNyfp0hJmaPe5c7+wXvw333xHly9fJj/fYVS4cGF+XHoI2TNnfqbUWXM5sRTWIg0b1ucoo+bNmlC+fPkc1UW7gD0y3IeFjeYEVJOTpzLhjIRObds8b0g4u8LX7P1YC44OGcdennpFEJZW+xDXWclPIJ6XUZIFruoriNMSJYrTtKlJVLtWTZbIgncscBjQ/13yHjzQ6RE//3yWvLyHsS2gPxAlpi0ZScjiXRhv0CCdNiWJ6td/zE6XpJEA094s1u7yHmBg/z605KPlPE9BKgze6IO9+rMtyrZrtc89aWsXL17kOQrjdcvW7dxnWOfLYw3J2LBuf671s2nqizqbjQ2BkdWx6SrfRIECBVzOMSDLv/jiK8KeA5Jw//z7L5UrW4Y6dXqVWrd6hn755VePjVN4ZPsM8zP9tmDuxPy+ZMky1t5GnR58sAR16tCe2rZ9Pk0ODewFkbNkcso0GjFsCF27fp2lMU6fPk1Dh3hRj+5vpltuw5bRq4sVAgoBhUA2RUARstm0YzKqWq42EninSP61a+fntHrNOl7g6OlZuVo02yFk5XaCTAU5C/mBdR9vSJPFWFwrFrl6hKzYnCEpmd2Ng5X3n79wgUaPDmOvAhTIJrRs+SRhoYpNs9CYy6j+U89VCCgEFAIKgdyFgAg7PXbsOCetQvZ0eLDGx092Chk3+7Zikzx2XCTd+vdf8h48gEqWKskRHZAjwgElwq6RzAjF7FkgdqEVD09JRIQ0adyQSQBoaiKxppwACeQVvOyKFClCoaFBVLhQIZYsQpb26tWrup2dXei8ApOXXmyj2+nwKgRxBt1YEBeIjkExOgxGAtKAoDEUHTmOPtm4iZN2FSp0P82YnsyeYSiQN/rgg49o6fKVBNJI6zHmLiELz1zo5Xfv9oaDwJvx3iwmhUNDAlkzH2uIWbPmUersuUzYwhZAzH++5wsmufE3JC2D3qcgiK2OBqvvx/NcrbOsvg/XWc1PIJ6ZFYQs7Bw5FB5/vJ5DmkD08dlz53RtSfZmfafXW2x/2vVfRhOyINL6D/Cmbl3f4Igwd9afZngLQhZyXCDWUTAeoJN79OgxXgNPiApnT2pR7Pa5J2wNhOyatetp2vSZjjFy5OgxKlq0KFcLyduwl0F9QdbiUEnWmbY6NqyOTbYfF/km4O3vao4RkhTA9sknW/DeDHrO782cQwnxMVSlyn/zuCewszL2xLflxImTFBEeSo899ijXSXjS4xADEZYiqbL20A9e5ohgwHcHh3dI+JySMskpsbSdeUVdqxBQCCgEchMCipDNTb1poS1GGwlxGotFKUqvXj2oWdMmNGvOPN4caPWsPEnI4uM8d95CwubrjS6d6JWXX6I7d4g3WSjapBmuFiDyItlMv1bAZff92BRBe25m6lxekKIUKfIAjQkJZE8BVRQCCgGFgEJAIWAVARH+3LFjeyfyEuThosUfsgcekiq5IlEFqfvp5i0OLz+8X2inb9myzYlYMiNksaEeFRhCY0ICnLRqkUBmsPdwat36Gd6YgxQUf9OSoNiAf/31PtbttFtE/ZBcVHgt6j3jt9/OM8kZFODH32Ff/yB+p56kkdB7x3NAoCGJEuSPUPQOcIVWvicIWaGFW6NmdScJANQfeILwkGUZEGIv/o41UXCwP104f4HiE5KpzQut2VPZDgFn9/2eIHrcyU9gRhDatSOz60Xo/54vvnKSuhByWiDx9Mh9ea2p5xyA92Y0IQubgZcuDkImxkYS5AvsFjO8BSELAg0HM/Xq1WW7EwnP4JEut9+dPveEraHd8pz2+msdyMurv8NL/tTpnyjkf57fmCempiQyqYhid2yYjc0X277AeS6s5JvQm2PEnP37hd+dZCRAdEPXGQcAmUnIAtfxkTG0du36NOQ75tS4iYnsrY05N2ZCBMHTHAUHeF7ew3mfBEIfeUIQ5RA/KYmJWyRgNku+aNee1fUKAYWAQiAnIqAI2ZzYa+mosx4hK7LPhoVHUa+ePchrUD9HaGBGSxbA4xQeLWd/PkeJibFUq2YNbp27kgXygswojEyGz533i/vhLXDgwPc0cVIS7d37jaGmbTq6S92qEFAIKAQUArkcAUGKIMQ2Li7SQSJgY75x46f0wgvPsRenKxJVhFhDFz115hSHnrnRPWbPQrZtfB+nJCewd60o4tt86fIlh1epIFTgxTo2NMihZwkvWZCjzz/XimT9TSvdKYhKbOBdJZhBfcaMDWdyGCHUwqsW79B61oJ4CQgcw/IH8FAT9ca1ckJTUT8jssquhyzWWPBsg+TAxLgoavPC/3sTyv0g697LOLsTki5j7M77PUGSeTo/gRW7sXsNDhMQrt20SSMmk0QeA9H3eF52JWSF7Rw+/EOacWoVB6uErF6SMUTRBQWPdfIgd6fPPWFraK/ZIROSGg8b7s9yCz3f7s6HMpBa8PTYtJNvQg9/QfYfP3GCE8Y9+URzR3d+unkrS88IT1RPYYcXGNkCZCAGeg2lCuXL8zxZurSzFIw4UMQBQXCQP3V9szPXVz60cBXlYNVW1XUKAYWAQiC3IqAI2dzaswbt0ttIINRniI8vnxJrPVEympAViwmE8Pn7DXeclrpLyKLZOKmdEBNPjRo1oLiYyDQar9icYMEEj6MVK1ezh4yV92PDmzR5CvXp08spzAanwEN9fFmTS+vNm8fMSzVXIaAQUAgoBGwicPbsORriM5LgEQtN0cFeA6hRw/ppvIdcEQ74rh09epxu3b5FNWtUd2gkukPIilBoeAdWqVyZw3xFgZQCwn9RRBJQSA31H+jNocLwnPUa2J+lCrS6knZgAXkyyMuH6j/+GBNi9913n+7tIAOgS4gQ/uLFirFUAr7HqJPsJStISXyvA0aN4ENn6LiO9A3k5+qRbp4iZGUpJUhGQNJBFGB84uRJApH1avt2NCYkiDXqzeSl7GDpzvs9RfR4Mj+BnTZbuVYcyGslOGRyysg2ZLJJL+kX7stoD1nYNHIawNPblRe5KyzSQ8ga3Wu3zz1la2aELPBCFODM1DnUokUz9ipGgQY1ZM48OTat5pvQwxDyaUiuhcOlkiUfpIED+tLL7drqSpR4CjvZ5rURAdAphrQLPH/15mJ5fpHnMHmM2JWQszJ+1TUKAYWAQiC3IKAI2dzSkxbbobfIF3+7fuO606IOG5fA4FA+Nc0oyQJB+MqEqJw5FEk57EgWAAYRfoQNHUJA4SkrNkAI61yw8APas+cLio4aR3PmLWRJBivvF4uLvn16UatWzzgQv3btGpO6P/54ynF6DDF/bPTuzZ+f4uKiHMlULHaTukwhoBBQCCgE8ggCIApWr/mYxoVHMjGHAu3Qt9/qRl06d3KQkWaEg4BLJKWCNxV0B5EQSkssuXqWICqNQrG13SL0ZrFpB8GIUr16NcK3Et6xesm4zLpWEBVmdcB1kxKSHV60wHLR4iUUFR3npG+JdQHkDAJH+ToSIJl5QXqKkBUJoK5fu2H50NaThKw77/ck0YO+9kR+AjObsfM7bHba9FT6eP0nFB8XTTVqVHO63UxDVsgFgPjXS/qFh2U0IYt3iDW0u4RXRhCyAkirfe4pW7MyPwp5FUE6Xr1ylWUfPD02reabMML/+ImT5OsbSNjHoOCQRi+hoqewwzv06iJjajQXy8mUZTJXEbJ2ZiR1rUJAIZCXEVCEbB7rfRFagg0SiE7oQkELys8/mAXX8THt2rUznT59hjZv2UoVK1RgvVT8vVWrlpz0oEnjRiR0jyAxoA1hwWlpYFAobdv+mWH2WQE7Noy+fkGcvRkZN2vWqEErV63hDeihQz8QEir079ebChQoSG/1eJNDIYUHLDI4R0WG6epmoX4jfAPYYwd6UTjZRVZTJAwr8/DDfB/CMO28v0OHlylkTDjBmwneOEJeAQm+goJDWdcJ/0FfS5woo51Gi/U8ZnqquQoBhYBCQCHgAgFk+UaCIZCogphFRnAkyoL3pxnhAJIJZGpyynR6pFJFThxVs2YNmhAbz8m9ZC9QV88Sm3wjjyi9JoB8Qej0tBmptH37TgcxizpAQxYRKXaKVUIWBAvwCgsNdrxDRK1gvQNCeHx4KK8rDh8+wnIFgiCWCVm9kGxPEbKC3Lt957Zj3WWGhScJWXfe7ymix5P5Ccwws/q7kOmaNWc+R1FpyVg8R0SOIUu8gAWinAAAIABJREFUnm3IhK1WhkLUI68Ssnb73FO2ZjY/yqQjnCqgaYpEgPDEz4ixaSXfhCtCHM4eSz5aTvMXLGI9VpSyZcqwFAv2Yiiews4KISswg3yOtoiDAcjuTE6ayNIfipC1OiOp6xQCCoG8joAiZPOIBSCcPjI6lqDLduP6Dc7gDOK03UttaegQL/r9/9j7Duiqiu/r8xORqnRUepEq0pGioiKCIl16h9AJhJIESCEJISGEEJKQ0CR0pEoHQekqvfeOIoKKNAUkIPitffzP++a9vJ4HvCRn1nItybt3yp4zc+/dc84+N29QTEwCk7AFChRgjbP27VrTvXv3WHPt7LlzVO/DDzhcf/bs+UyUPnr4yFAPsgAH+A/nl4Pvv99J9+//zR9kP1/5hd58sxyNChhBRYoUToY2PiDXrd9IyDSMF+C3KrxJXbp05IzO8HKB5wuI0969elCRIoUoPn4qPUhKoiePn9DNW7e4Pnx4+o30SVY/Pm4TZ82lbdt20B9/3KDy5ctS82ZNqHmzxgaPI0fab/RpA27z22+30JYt25jsRcmXPx9/+NaqWcMQoonTbZC0KOFhIeIhm07WmQxTEBAEBIGUIoBDUjz/pk1PZGJW6e9ZIxyUxx+yjCMR1+ctm/PzyBnJAkUSmDtwtWdskA2YMWM2kwnw7HJGA9VeyQK8c+zes8+IkNUTC0FuwW+kN61Z8zUN6N+batasYRiCrn34NAlZnZgwp1VrDlNXErLOtO8KosfV+QnssT17rsGBPRIRjR07mp0SzBXd68+cJIFK+pU7Vy4m2c2Ruk+bkMWaR2j7ho3fuo1kgTNz7gpbwxzaQ8gqD9meHt0Ims2379whT8+hBJmWp7U2reWbsOWhjHFhnn/YuZul2CAH0aJ5U8PBkquws0TI4u/KwQSJxEw1xdXaUYSsSBbYswPJNYKAICAIGCMghKxYhCAgCAgCgoAgIAgIAs8JgW++2Uw3btyg9u3bGHqgh94rstAa4aAIPESE6FErzhCyKqEWpHfMaauikyCsUJCsa+aseVSyZHFC1IoqevZtS3VYg9vepF6ImEF48BAvT6PqIFHQb8BgTuCDAk/ZsDFBhoRj+Jvu5WiOdHOVh6wizr5cuMQoI73eYZA2SUlJhsNiVxKyzrTvCqLH1fkJXLE8rZGxOASAd3f7dq14HhA1NnDQMHYqmBQbRbly/Zc9HkVFalmT1HjahKySy4LDhCWizBZmtghBS3kkUK/ZhFRO5KRwha2hP7YIWaUjPWfufJqSEEsVK1ZgshOktivXpiP5JsxhCNJ1/peLaZBnXyPd2FOnTpPnwGEsZ6MSHboKO0vzib8fPXqc+g3wYicUc8m5kHwS8nZbt243+l08ZG2tPvldEBAEBIH/EBBCVixBEBAEBAFBQBAQBASB54QAPqo3b96WTIJHSQNBBx1RGDrhoP6mumzJqxWJwiDfA2LSkmSBaV26hymSyoSPCaZatd5mOR4UEFfBIWHUoV0bJhhB2kCLccTwYUaJyJZ9tZJCRofb7Xmmw68+8kFCKHklc9ODtlFMCVkQLVOmfsHJaFDMEQm6Dqg5Ys1VhKxOaiB6CDJMHj26GqQTELGEZENJDx6Q30hflyf1cqZ9RfRYC1O2tVxcmZ/AFbr8Bw8eZlv18R7MMlx6uXHjJnsgvvpqfho6ZCDbOog13+H+tHffAQ7Dfved2nwLPNj9A0NYuit24ngjr2u9zqdNyKpDi9cLvM7h9+ZCyW3NkS1veEcJWWfm3BW2hnHq+2O7tq2S7UfYtwYP8aVPP2lAfft4GPYqRTi6am06km/C3B4DDH2G+1FIcABVeLO8YQrVfpU/f37DfLsKOzRiab/Toy+QtDEsNMiIKFb4Va9e1eg3IWRtrT75XRAQBASB/xAQQlYsQRAQBAQBQUAQEAQEgeeEgEqiBaIO8jzQOwdJFxYWSefPX6CYiZEs3aN7cxUtWoRD8CENBK8+yAn5BwQTCNi6771DjRt/StC/PHHyFCe3wsc2yDV84OOjunixogbPMNO6ID+UMeOLFBYeSavXrGdUqlatTNWrVWEdVhBUw4YO4oRjGTJkYN3byVO+IH8/X2rRvAn/TSUFzZY1K4WNCWZNQUcL6gVRaUmjUxFjSP5pSgajLWABfcjsL2cz60GIPvb3HELnzp2ncmXLUFxsFHufqaLCm+EhCQ/E3Ln/85A0p8Vv6x49lBtzhnY+rl+PvWIRcv5OndosvZQzZw6jNvAPeDzrxIyjOOJ6R9tXY4ft9O/Xi7WIV69exwcDlStXtKsLzuQnsIR5SnX5QcYitwHktqwVU29uReJBmiA0dBS9/tqr9NXyVRQ9cRJ59OhCvXp2NzqE0OtWBxKYa2uHCuoe/YAA+QgUMWypv1jTvfp48vygH84UXbYDyW3r1n2XJblq1KjG9hkxbgItWryM8yOY9kcdGOnrIyVznhJbw9h1QhZ1gXRFbgrknjh+/CSPBV6xkCrA31RxdG0ozCytTcjBDfPxsyvfhDl7V0n4cufOzQRngQKvk0p2HDk+mkJHj+K5QXHFOlU4wMN10GAf9gjX9zv8fv/+fd6LF3y5mG0BNgcv8p8u/0yBgaO5CpWbQ9WnR1rExYw3SobsjK3KPYKAICAIpFUEhJBNqzMr4xIEBAFBQBAQBAQBt0cA4f+HjxxlndMzZ88a+vveu++wlnuePLkNf/vxx59oTNg42rN3PyeshN47SIeSJUtwIszYuAQ6eOgIQe8PWblBmoKY9B0eQHfv3aVmTRsz6Qviz1pd8BBUSWkQzots8lmzZqF69T6gDu1aU9myZQwes/hY33/gEK1YsZoJL2i8Z86SmUkDtI8Pd2eKIlTr1/+QfH2GGIgveC4Cg2PHTxDIC5TixYuRZ/8+1KDBR4am0P+xEVFUuHBh6typHcsrKHIhakIcbd22nfXlVYE3cJnSpahbt860YMEi+vOvv1grX+nVt2zRnP788w6H8IJU1bX4QVKMj4phIhq/qXvatP6cenTvzE2oxGeJM+fSrt17WGu/apVK1Lp1S6r34fvsMYuxgThSOv3QzL9+/ToT8j26dTEan6OY2tO+qhNzOmXqDFq4aAk9fvyE+9m5cweqU7umwbPXnvYxDnvzEyQmzrGIX0p0+XWizlqfQeIlzphMVatUNroMY/jii1mcMA9h28hHAA1SJNyDTrNeID8ye858ThIF2QyVawDzB1IXa1bPeaBsGXYMe7p06UeuDtrLJYoX58OU+vXrGWxItaXC7xcvXmZRw9ae+cEhD9Y3tKfV2Nq3bc3trly1xpCzAcmvcuTMQX17e1DZsqUpKjqO7t29S3///SCZrds754MHD+AkVa6yNX2ea9euyfVi30KB/Xp4dDPK9aDjY8/asHdtoi7IqFjLN4EcF9gvTPcY7BfdunYk/I5khUgajH0Me2qxYkXZDkz33pSu00OHj9DEifFss2gHe86d23fYWxz7mtpTQQrv23eACfozZ89RliyZmdhGLhI9Nwd0z3GAcvzESc5ZovKJFC5UkD75pEEyW7bHTuUaQUAQEATSMgJCyKbl2ZWxCQKCgCAgCAgCgoAgkAoRABERMS6a9u7bT1MSYqhw4UKpcBTSZUHA9QiA+B/k5U3VqlUh72FeFr10Xd+y+9ZoS0PWfXsuPRMEBAFBQBBIzwgIIZueZ1/GLggIAoKAICAICAKCgJsioPQJu3bpRL16djN45bppd6VbgsBTR0BpPC9ZspwS4qPpjTdKPvU2U0MDQsimhlmSPgoCgoAgIAiYIiCErNiEICAICAKCgCAgCAgCgoDbISDkk9tNiXToOSMAXekBnkOpTx8P1mxWyfaec7eee/NCyD73KZAOCAKCgCAgCDiBgBCyToAmtwgCgoAgIAgIAoKAICAIPH0EoAWJBGOPHv1DwUF+Rgl5nn7r0oIg4D4IqLWAHiGJnp6cyn16+Xx6IoTs88FdWhUEBAFBQBBIGQJCyKYMP7lbEBAEBAFBQBAQBAQBQeApIoAM9EjQ1bJFU0LCHimCQHpE4OChw7Rw4VIaOcKbcufOlR4hsDjmv/76i0b6BdH2Hd+Tj/dg6typvXgPi4UIAoKAICAIuD0CQsi6/RRJBwUBQUAQEAQEAUFAEBAEBAFBQBAQBEwRmDlrHm3f8R09eviIf/rtt98pR84c1PizT6lH984CmCAgCAgCgoAg4LYICCHrtlMjHRMEBAFBQBAQBAQBQUAQEAQEAUFAEBAEBAFBQBAQBASBtIaAELJpbUZlPIKAICAICAKCgCAgCAgCgoAgIAgIAoKAICAICAKCgCDgtggIIeu2UyMdEwQEAUFAEBAEBAFBQBAQBAQBQUAQEAQEAUFAEBAEBIG0hoAQsmltRmU8goAgIAgIAoKAICAICAKCgCAgCAgCgoAgIAgIAoKAIOC2CAgh67ZTIx0TBAQBQUAQEAQEAUEgfSLw6NEjOnzkKM1fsIhKlypFA/r3TlVAPHnyhK5c+YW+WrGKTpw4RRPGj6UcOV5JVWNwtLP379+n/QcO0YIFi6hx40+pSeNGjlYh1wsCgoCGwL///kvX//iDvv12C23cuIlCRwdS0aJFBCNBQBAQBASBNIKAELJpZCJlGIKAICAICAKCgCAgCKQFBC5e/JH69feiq9eu8XB69OhCQ7w8U83QHjx4QEEhYbR+/Ubuc8W3KlB8fDTlypkz1YzB0Y4ePXacAgJH06VLP/Kto0MCqEXzpo5Wk26uVzayefNWKlG8OL344os89n/++YcuXrpESUkPk2Hx5pvlaHJ8DBP7s+fMpxmJc2jkCG9q0vhT+t///pdusDM30MePH6dJTGbOmkfz5n9Jf/xxgwq8/jpNmRxLJUoUS9dzLYMXBAQBQSAtISCEbFqaTRmLICAICAKCgCAgCAgCaQCBO3f+pDFh42jDxm9THSEL+EEQfbV8FYWOiUgXhCzGfO/efRrpH0Rbt24XQtbONQgPSBD3I/xG8R2T4iZQpUpvGd39550/KS5+Ch0/dpIJuTx5ctPAQcPo0OEj1LRJIxoV6EeZMr1kZ4tp8zLsF2kVk1Onz1DffoMoc6bMQsimTfOVUQkCgkA6RkAI2XQ8+TJ0QUAQEAQEAUFAEBAE3BWBibHxNHPm3FRJyALT/fsPUnePvumGkNU9g8VD1v5VpewEd8xKnErVq1dNdvPPP18h/4AQCg7yZw/J02fO0nff/UANGtSnokUK299YGr4yrWKiIgYwdaYesuoQpEun9mbtJg1PtwxNEBAEBIE0gYAQsmliGmUQgoAgIAgIAoKAICAIpC0EhJBNXfMphKxz82UPIfvw4UPWEa3xdjXKny+fcw3JXakSAWuE7NGjx6nfAC+KnTheCNlUObvSaUFAEEjvCAghm94tQMYvCAgCgoAgIAgIAoKAGyIghKwbToqVLgkh69x82UPIOlez3JUWELBEyP76628sEQL7seRZnRbGL2MQBAQBQSAtIyCEbFqeXRmbICAICAKCgCAgCLg1AufPX6B9+w/S8eMn6Ny5CzQuIpR+//06Tf9iJh08dIT7/naNapy8p0CB12ntug00f8EiOnfuPOXNm4d6dO9Cbdt8Ti+9ZKwhCQ3TQ4eO0OIlX9H+Awe5npo1a1Cvnt2pZIni/G9cc/r0WUJCpl2799Jff/1F0VFj6ezZ87Rg4RLauXMXPX78hNv38RlCb5QsQbdu32atRpR+fXtR9WpVafuO7wgefI0/+5RAHgz0Gkb1PnyfenTvTFu3fUeVK1W0mYgGSWsOHjrMGLz4YgYO89+ydTstWrzMrGQB2tu0eSvNmbuATp48Ta+88jK1a9uKOrRvyxqbpgXXo74VK1bTgYOHOGlS+fJlqX3b1tSwYX3KkiWL4Za7d+/Spk1bacWqNXTixEkqUKAAj619u1b08ssvm7WnpKQkOnbsBOt6Pnz4iAoXLsTjGD4i0KxkwZMnT2j3nn2UmDib5zlDhhfos0af8PwUKlTQqI3bt+/wnKP/KBjL+3XfpfbtWie71lzn/v77b1q5ai2tWbOeHiQlEYjTIoULUbt2ralO7ZrJbAd2gL7Nnj2fQkICGN9J8VM44dRw36HUsEF9s0mk7CFkr1z5hRYuWkpbt+2gbFmz0t8PHlCNGtWoY/s2VLJkCUO9t27dYlwOHz7K1/bp3YPq1K5Fy75aSWvWrqeffrps0f6hy3r4yFH68ssl9OOPP9Ffd+/yGPPlzUMV3nqTXsr4EmuuNm36mcHbFP1KnDmHvvl2M/35519UtWpl6tPbg2rVrEEvvPCCAVaM8ciRYzQpYSoNHTyQ+z8hOo4uX75Mgwb2p44d2lKGDBkc2nNsEbIrVq7m+pAk7dGjR7w+sf737T9AFd4sT+3bt3Gqf/aO2Z7B2IuLI3YPO8R8w+7v379PN2/eoldfzc/7F9YkStmypanue+9YxORp7a9oO6X4Yc+DLUMnG/smpChaf96CmjRpRJkyZTLAbo6QhZRL4qw5bKumpVGjhhQS5E+ZM2fmvcKefRLPAowHyeKwf7Zs2YyiomJ57dWr9z75j/Sl3LlzEeYPe/SiJcto1649/MyoUrkSP4eqVKmU7pPL2bNW5BpBQBAQBHQEhJAVexAEBAFBQBAQBAQBQeA5IXDmzDlatHgpEw/44C1friz9fv06vftuHYIHFLKwgzzER2/GjC/SgwdJVKtWDTp+/CTt3LWHe+3v58tkpCogLoJHh9Pjf/4hzwF9KG++vJw4KCY2gQoWLECTYqOoePFiTMiCRPxixiza8d0PTE69XuA1+u233+nj+vX443vjN5s4w3e1alUoKjKcicu58xbQkqXL+e/IDl//ow+pffvWVLVKZe77ggWLeDwgKVu3akndu3e2GGYNomXW7Pl04cJF8vIaQIULFWRCGn1CGyg9enShIV6ehvHhnnGR0UwMhAT7M5F35uw58vH1p3z58lLkuDGUL2/eZHj8cf0PJhRBxP7yy1UKj4hiUgF9HDF8KJN2Bw8eJr+AYGrSuBG1bNGUCQ0kVPrmm83UrFljCvDzZaJDFZB/W7fuoDnzFpBHj670Tp1aPO4NGzfRhOhYJkxALsfHR1OunDn5NuCO8YEkDQkOoBrVq/Jc+weG0PXrf1DMxEgmv1GQrMh3uD+98sorFBTkR9mzZWOMg0PCqVSpkka4mDNhEJJ+/sE8T6Gho1hvFGMC4T9t+kz68MP3KXiUH9seik70vPbaq0y4796zl+/BWN59pzaNjwyj7NmzJ2vOGiELnEA8IVFbyxbNqH+/XmxLyssPxKvXoP7UuVN7JjRByOLwYeq0GdwuEl1du/YrlS1TmsqXL0dHjx4z2L+uV4t2VgHX0LHU6NMGvDYwXyCWRgWFMrkKch2kkyJk9+zZx3PeoX0b6tSxHY8L+CDDfVDgSJ73//3vf2wDY8dFsd2jtPq8OX3/wy4muEGaY84SEiZSgddfd2g3sUXIgozPli0rE7KYzznzvqQ1a9bxvqCvDUf6Z++Y7RmIve2+mj+/3XZ//Y8/yHd4AJ09e46ioyL4MOnGjZu87r/e8A0fJLz1VgUqV64ME7SWMHka+yswSQl+ai3ExCTw/IHw/P236zw2HOgM6N+bD2YUsW/JQxaHY56eQ/lAzZyHrL375OXLP1NA4GhuGwVr/P7ff9PVq9d4faJAEgHPnbhJUwgyCVirpUq9Qbt376WwsZGGa8zpH9tjQ3KNICAICALpFQEhZNPrzMu4BQFBQBAQBAQBQcAtEFAf3FevXaPu3TrzBzk8pPDhDm/CsRFRTKj5+gyhz1s2Y+IQJBA+4EF8glQbGxbCpA2Is4hx0bR5y1aaOiWOypUtw2NUyV+2bt1OpgmXQC707D2AvQbhFQhSSnmMnjp1mjwHDmMScMb0BCZGUECKgDABkae3o7cF771ePbtZ9JoCYRAWHkmPHv1DwUF+lDVrVsN8gIgc5j2C9uzdb0Q6AZOZs+YysQOSQPUHN4K4Aibov/cwLyY0VBtHjh43IjpxvdJffLtGdQobE8SEzyAvbypcpLABT1xnKcu5Iv+mz5hFcTHj6Y03Shr6j9++mDGbPUtNCVkQWMNHBtKowBFMsqkCUnyA5xAmaMJCg5j0VH8znTMQgQcOHGJixFIBMQ8yF/2fkhBLFStWMFwKL2AQwFu2bE9GNB8/cZL7gftBXvr7+xLI7OiYeGrwcT325AVBaVqsEbIgHb2G+LBHZ+S4MMqR4xXD7crGbt66xQR10yaN+Dd49o4KGsNELjxWfbwH05vly3HbILWjJsTynH/S8GO2adisWksPkh4Y2SXWxZiwSIK3qX6AgWRZmPPSZUoZvArRNg4FFAbxkyZQuXJluU8gqPp7DmEPVZBPWHdYj9ET46hYsaK8fl3pIavI94/rf2iwFdhW9MRJ7M1oelhhT/9AtDkyZns2SXva3bx5m112ny1bNib+ZiTOZpIc+57CFMR93/6DGOu42CjDQY81TFy5vwILR23GFD+172Bt6WNTa910v3CGkHV0n8R6ihg3gSMSEG2ANYrICERYwCPcx2cwe9jjUC8hfiJ7JaPgvsjxE+nLhUtSbfJFe+xbrhEEBAFB4GkhIITs00JW6hUEBAFBQBAQBAQBQcAOBHTCwNTTyRIZiGrNfcCDyISkwLHjJyhxxmT2WkWxRZZ19+hrNrReJ8V0UhBEEUidEydO0UDPfkbEK0KqR/iNoojw0VS69BsWEQA5Njo0gr6YFp8sIY0lggVkSL8Bg1m+YcL4cCMJAeVpiNDfyfEx7A0M4hJ4QF7BlBxGGyAmM2bMyF6UkEzw6Nmf3qrwJk2Km2AgDS0RIurvCBEeNLBfMpJSEd06waKIZngAqj4qgFR9d/68Q9OnxfN8ACOQkp9+0sCItAb+IGThnYz+myuKNNcJe/06ZT8g+zFeeMah6P2YOjmOKleuaIcVW7YxnQyFh7LyQlWV6qTOm2+WMxBttiQQzOELyYFh3iPN2jIOL0JGhzPhOyrQj156KaOBNJ8QNZYafPyRYZx625hbeCyi6F6J8MTGvKS06B6yluoyJeQt6Svb6p9+UGDvmO0Zn612HbH74sWK0jAfP/ZeNx03Dgn6ew4meL7q+xv6aAkTV+6vrsAPMgXwWld2iIMwFGUHriBkHd0ndfxwSBTg72skZQJv7NGh4bR6zXoKD/svgkCV1K71bY99yzWCgCAgCDwtBISQfVrISr2CgCAgCAgCgoAgIAjYgYA1wsBahm1zH/AgDBDK//jJYypTupRB/9JZQtbSfToxoZNoGC68FkHKmn7U61BAexCky62bt9jjKn/+5JnjzX3oK8INXlzQaX3hf/9f3xMelpAiAMEIsqZSxbcM3lu6d6+lKYHUAAhmkL0I11fF0hzASxeefLrHmF63uflBeHHvPp6sx1qieHHuqyp3792jS5d+5H8q0gP96d3Xk8P24Tnbv29vlirQdU3NjUcnULp17URDhwxMRhgDK5BbGB80Wj0H9OWqrNmcNXO2ZCvQewWJDpLI0jyoeVVzh4MEW4SsOXwV2QWbBOGtpBjQb0VuQ2rAb6QP16+IP0h4QA5CFczPxUuXWBZAJ85shYnbsdyTXWJNssCchywqsIeQNRfGrtYdyE57x2zPmGzh4ojd133vXT5EQQh90Cg/loZQRbVz4eJFw6GF+s0ZQtbR/dUV+KEO7I8lShY3yJhgDK4kZB3ZJ9WhnS1iFdIGkOaAbq+uWW7rPnvsR64RBAQBQSC9IiCEbHqdeRm3ICAICAKCgCAgCLgFAq4kZPUBQQMWupubt2yjdes3cHImFFOvM0tEAK61RoqBVOjX34vlDJS3HTzhfIb7U5fOHQwel+ZAPn/hIt8L3VpdX1W/1tyHviJBTUO1zbWhkyeOZiFH8iSQod9u2kLrv97IuqHQBp0yOZaT7+iew5bqNoerIkr0xDvWjFDpzULvFSQhCrQbe3p0Ze9Y02RupsQViDBLWOn46P1xNSFrSyMVfVaEHaQ1lH06Q8gqm7x3/x7p3r04QFBh8MqzVRHSD/5OMsyrrQ3BFvFo635zv9vCB569SPqmy1s4S8g6OmZlCw8fPaQSxYtxUrRHDx9xGHvbtq0M8hK2cHHE7mHzkGSYO+9LHrN+sKP6U7hwQZoQFWEkffEsCFlH8bNlD5BUAZbrN3xDW7ZsM6s57YxkgSP7pOqjvcQq1hI8/Hf+sJuTkiH5HvYmfZ9Rhx8g/aHxCzmXq1ev0pVfrlJQoJ/NJI+2cJPfBQFBQBBIKwgIIZtWZlLGIQgIAoKAICAICAKpEgFXE7IgNECAxCdMo2JFi3CIeJkypWnc+GhO7uUqQlYPRVfECfQRoak63kQn1HRizMkLmF5jjiBQf7Pk9anXoZNEpuHZlgwFHmBz5i5gLcU2rVuwhuq//xJ77KEoQtaeus0Rsoqo0HVPbRktCJDTp8/Q1OmJtGPHDwZiFvMKDVk9yZg5QtZUh1NdoxOeuhfo0yRkLXkT62tAeQc7Q8jC9qdOS+RkYEr/Fp6vIGqHeo+gShUrsIYs9IpVm0/+fcLzqhKpWZsPW8Sjrbl0hpAFCYgCCQ5b5Jmt/jk6Zp0oN+27Hrpuq11H7R4HNoOH+HJyN+iZIokXDkmQbA262irRl96nZ0HIOoqfJXuAXvjkKV+wLAMSMjb6tCH9cvUaefTsl0xuwxlC1pF90pZNqd+xD+3du58PNlC6du1INd+uQTNnz+VkgDohqwhh0/EjqmFKQgwVLVrEmaUi9wgCgoAgkOYQEEI2zU2pDEgQEAQEAUFAEBAEUhMCriRkdUIKSaM+b9mcw9tdLVmg8FUarblz5SIkP1q7bgNLCYBksFYU0YOQcF2/1BbBoogdS7qo+v26Fys8dhG2by3hksrsfvWXaxQbO57KlinN1ZkjRHTvUkt1myNk1d9QtyWpBmu4cXK1GbNp6bIVnITNksarLllQu3bNZHq7aEO3iWclWaDrserjVBijQGtCAAAgAElEQVRjfEob1BlCFnViDYC4mzlrHmXOnInlMEDAtm/X2sirWCcRLRHFpnNhi3h0Zt+x5SFrrk5nPWSdGbM9Y7KFizN2D/kOryG+7OX/+uuvcTeqVatCHt27UKFCBZN161kQsq7AT5HN2DPhra3kUVwpWeDIPqmAtOYhqxIYhoSOpa5dOlL/fr0M3vn2etbaY0dyjSAgCAgC6Q0BIWTT24zLeAUBQUAQEAQEAUHArRBwJSGr6oLGqk74PS1CViXr2bN3P31cvx799tvvrPtoLZkXwFdZ7E+fOZssYZU1gkAlOYPea+zE8VSzZo1kcwky8sUXMzD5Omv2PA5/htxAQnw0h87qBUQDPBBB+Kxes44TaJl6lJojZPVEVJbqNkew6OM29VRW/YInIAqSdYFULFmyOL1f911Dt9F21IRY1uq1VAcu/uabzZzV3hJxq/ry85UrRsSuqz1k4UkdMS6ali5bTjXfrp4s1Bx9VQnG9N+dJWRB9kdETKDAgOFUrlxZi2tdn0NLEhKQ/YCtZcmSheuxRTw6s7E8S0LWmTHbMyZbuDhq98A8YfJ09or1HuZl9SDFFqHoyv01pfjp0hmmCe5cScg6uk8CQ2vEKjyVB3p5sw701ClxVK5sGYNZCCFrzwqRawQBQUAQMI+AELJiGYKAICAICAKCgCAgCDxHBFxJGFjyRFMh20iw5CrJAgUZwvvDwiP5n+YydJuDFsTGlKlfELRRUbp360wD+vemTJky8b/RT2QiN9VA1ck9hJiPixhjIH9Bdhw4cIhCwyKYFEayGhAIg7y8CV5pVSpXorHhIYbQb9S1YuUa2r7jexobFmIIvdUJWRByK1etpdAxEax3qyQL0Mc9e/aR1xAfgu6pad3wzkVoL0hTPWs6+jhz1lyKiU2gvHnzUPiYYKpV621Dwi30MzgkjDq0a0MgCUF23L93n0YMH2ZESkFXNGR0uMWEYugf9CkxL8iMDnkDU2JLEbbwZtZ/czUhi74or0CQ37Ex46nue+8YzELNKbz69N+cIWThVQniKMcrr1jUJtbtERIb/QZ40f37f1PvXt3Jo0dXg+cfkqxhDpMePCC/kb5MbNsiHjGWKVNn8Lx79OhCvXp2t0kmPktCFmN3dMz2bI22cHHE7hs2rE8IeQcha+3AwbRfz8JDNqX46TatE7KwG3h1Yz/U9wu0Z49kgamHt6P7JNqxRqyqPjxIemBEyP7662800j+IE5LZo+ttjy3JNYKAICAIpCcEhJBNT7MtYxUEBAFBQBAQBAQBt0NAeTPdvHkrWRZ69RuSN5nqXCqvQj2j/NWr12ig1zDWzATp1bjxp5w05sTJU4QM9vhwRrh/hTfLU71677NuJojFnr0HcIi+aRg9QvNH+gUxaWnq0aWAVKTnjz9dtig/YA50SAQEBITQzl17+GeE7sLLFolfjh07Ti9lfImgtWiqF6ukBTAWjAn6ksj8vf/AITp//gKNGT2KPvigroHkxPhG+I3ixFwg1T766EPKkzs3e2VmfPFFiooay4lnkPzM28ePEyh17NCWypQuTatWr2XvyFOnznBfQNplypSZOnVsy+QxiCOVcEvV/XL27FwXvJRBZOjzY0qU4t9Vq1am6tWq0OnTZ2nvvgM0bOggat2qBRN5qB9ak9A9bdG8Cf9NkSDZsmalsDHBRomNTHGGTQWPDqfvvvuBfH2G0Octm7HnLUg5/8AQKl+uLPmN9KGcOXMYblU2hz/AHmAr9hQQ0yBntm7dzoR4q8+bG9128OBhtqWML2WksNAgqlixAntAfrV8FXsx6+PGjbrkhDnbQzuDBvsY2a0K1YZd9PToRi1bNKXMWTIb+vFihgyUPXt2g23oodhITKRsEB6aGzZ+S+/UqW2Ej+7pGRcznteSXnCQ0G/AYD4IsFcvU61j1GOuTlPsdS9N07Vhq3+oy9Ex2zP39rSrHxBYs/s///qLPD2H8mHMWxXeZJ3k0mVKGXUDusCwY1WsYeLK/dUV+CmvfRzI4PAnd+7cBLt99dX8vD/D9nAwgH0HMhtnz52nvv0G8UGB/gzQ1xsOhECIXrnyC13++Qp5Dx1Ed/78k3yHB3CdtvZJHT8c0JgeAN29e5d8fP0JEjUgjNu1a0WXL1+hLVu3UZHChWnT5q389w8/rEuVKr1FNapXs8ds5BpBQBAQBNI9AkLIpnsTEAAEAUFAEBAEBAFB4HkgALJzTHgk/Xz5CjcPQghkIwg6r4H9OSkXyDf8/UFSEt25fYc++eRjata0McXEJdDdv+7yb/Dkg0dUm9afU4/unenkydMUG5fA2a9LlChGnzX6hAk+kLT4QL977y7X0a5ta/ZSBdGIzOmoB32qXq0qBfgPZ5Lg++93svcg2vn5yi9MLo4KGEFFihQ2QAaC54sZs2nv3n1mw9GtYQvSDXqoID7RP2Tl/qjeB9zf7du/4wRh6FOJ4sUpIGA4f/SjmN4HcgOJcUBgmNOXBFGBZEDrv97IxCwkFYAB2lHh6CAl1q3fyJ5qCNEFGdSlS0eqUb0q3zsxJp69a3v36kGfNWrI5Cg8aHfv2Udz5synAwcP0csvv8z4oR8gbEcFhxrG1bxZE54fFMwXSIwvFy6hEydOUdasWahevQ+oQ7vWVLZsGQNhCBILRPOKFat5np48fsIEI4hrve/WMEZbW7Zup5Ur1zBZgyRg+fLmoRYtmlK9D983eIRCfiJi3ASDPcDmrl+/zmPu0a0LNWjwkcVm4G27YOFitiNrtnLjxk2Cdy+InIdJD+nxkydUuVJFat+uldG4Ud+SZcvZOxhJt+BZmy9fPurb24PJ9wkT4+jWzdvc1s1bt7hfsP8P3n+P+vX34jFYKiBdoSfcsEF91ldWSdMSZ86lXbv3sL1XrVKJWrduacAHMhjxCVPp+ImTlPQgyTDGwoUK0iefNDDMK2wI9YB0g9c3vGTN6RajzcSZc9gGQN7++edf3F2Q+rD1GjWq0aCB/fnfemFcln7F+wHGrnDx9/Ohbdu+s9k/VZc9Y7ZnT7QXF1WXPXZv6j1vrh8gGLEGvL296PCho2Yx8fUZzB7wrt5f0Z+U4AfCdcGCxTRvwUIeGvYL7AvFihU1eNWXL1+W+vXtxWQqDk/UPo+9EPucso2Dhw7TmLBIOnfuPHvcY4/BvlCgwOt275P6WsNN1379lfexMqVL8XMgR45XuC6sqZiYBF67BQoUoAYff8T73L1792jEyFF09tw5qvfhBzR48ACWiJEiCAgCgoAgYBsBIWRtYyRXCAKCgCAgCAgCgoAgIAhYQAAECjwc7UnmJSAKAk8bAXgZjxw5ihBeDZu8ffsOE5d6gffylIRY9tKV4n4I4MAlMiqGli1bwYc0mTNloouXLhEIYL20btWSRgwfajhUcL+RSI8EAUFAEBAEBAHLCAghK9bxzBDAaTI8f779dgtt3LiJQkcHUtGiRZ5Z+9YaUn1bt24Dbdq0lcLDgt2mb24BkHTimSFg6j2CD5EAf1/WQnRVgYcFvC4SZ8016BS6qu7UVo8770v2YJla967Ujrs9c5OeroGHH3RPg4P8mQCTIgg8DwRwMLB8xSqWeIA8AzytEeatl9+vX6eoqFj6esM3DumTPo/xpNc2QZ4HBY+hHDlz0LAhgwzengoPzDM8vrHnFCta1C6t4PSKpYxbEBAEBAFBwL0REELWvefHpb1TYu0qHArhPigIUSxXrgyFBPlzGJsq6nqEwLz+2mv8Z4SFQZutevWqDvcNmYLnzf+SQwURyqInxnC4MhffoMaKat2tby4eqlTnxgggNHVcZDSvkT59PGj+/EX80di8eRMK8BueLHTRmaEgNC1+8jRC4hMURxJmONOes/cgpA9Z2zdu/JaOHT/J/VV7V6lSJalmzbepVq0alC9vXkNorzNtufO+ZM94nufeBWIfSVcQHo9wSlUQ7ggbxjMGBwrQk2vXphVh3hAejJLacbdnbtLTNdinjh8/yWHg5sKz0xMWMtbnhwAkLyBXgGRosMX//e9/ZjsDKY7RoRH0xbR4p95nn98I037Lytv+m283J9PM1kevkogVKlww2fdL2kdJRigICAKCgCCQVhAQQjatzKSd44DW2VfLV/KLKEpgwAhO8GDpAwreevA0gM4VvEahQ6c+qO1s0ugyJayfOVNmtyJkgQuE6n2H+1OOV3K4Vd+cwVnuSZ0IIFM59BxVEhWEWYLoqFKlEictcVXRE6W4GyGLPWf9+o0UO2kyDxcJLz5p+LHBQ+b69T9o67YdrPEI0g8JW1T2a2fxcdd9yZ7xuMPehQ9o6E7CflV26Jw5cnBExPLlq2hG4mwOM0WSpEED+1HWrFl5aKkZd3vmJi1fgznftWsP/f3gASdvGRM2jjp1bEeVK1dMy8OWsbk5AkgC1buPJ9WsWYOThiF5l2lBciIkM0OxdI2bDzNNdw9J3sLHjqeVq9ZSbMx4TkxoriAR2jDvkTQhaqzFa9I0UDI4QUAQEAQEgTSBgBCyaWIaHRsEQpW7e/Tlm2YlTrXpHYDr/QNCXEJSItswvBdQ3MlDFv1x5745NsPudbXKAtulU3ubtuZePX+2vUEylWHeI+jvvx+4JPxOZcxF8pMWzZsaDebBgwcUFBLGxKc7EbLwEI6bNIUWfLmYM1dDqiF/vnxmJ+L8hYs0eIgvlStbhsegkvI4M2upfe27Q/+Vp64iZHPlzMlTAWkCJFVB+CnKyBHenAQEnmvu0G9n7EXuIU5C1buvJ2XPlp3e/+A9TrDlP9LHKMpGcBIEnjUCeO59MWMWTZs+k+rUrkndunXixGxIroakWQcPHqIZiXMoe/ZsFBIcQEjuJcX9ELhw8RJ5e4+k23fuUOdOHTiBXr58eQnze/XqNZalWLJ0BQ33GUJNm36WIkcR9xu99EgQEAQEAUEgPSEghGx6mu3/G6sQsuYnXciBp7MYkB223wAvip04XghZKxArb8FCBQu6hJCFpuMgL2/q0qVDqiBk8aE1dVoiTZ02g+0kctwYliOwVuAhA0/ZSXETSBGAzlhxal/77tB/S4Qs5uP336/TAM8hdPrMWapSuRLPF7I2u0O/nbEXuYdIyassX7Ga3q/7LmfiFnJLLMMdEMAh0IULF2nBwiV04MAhgzwP5FMqV6pITZs04qgTkdZwh9my3Acc8iDfxMrVa+ncufNMqCMRW6lSb9DH9etRwwb1CZJqUgQBQUAQEAQEgdSMgBCyqXn2nOy7ELJCyDppOg7f9uuvv9FI/yBOIGWPN7bDDaSRGxB2Dq/QyPETDSHfKSEYoQsdFhZJa9d9bdYD1h09ZEGueg324RkdNzaUGjT4yObsIiQ+IWEa9e3TM0VkUGonBt2h/9YIWd3edI1ud+i3TSOTCwQBQUAQEAQEAUFAEBAEBAFBQBB4CggIIfsUQHX3KlNKyN66dYsOHjpChw8fZS3HPr17sNcTdGYhwo9T7PLly1JPj26c4VbXnLX2AQ5S6ty5C7RoyTLWpkPCGNTbo3sX9mZAiCu86E6fPkvQCdu1ey9fEx01lpDIAd4QO3fuosePn9DbNaqRj88QeqNkCbPTgXrgkXjw4GH666+7lDt3LipYsACFjomgF/73QorlFDCW3Xv2UWLibMYqQ4YXWH+3V8/uVKhQQbN9unLlF1q4aClt3rKNkGEWngANPv6IdRdLlixhlJxCXQv8s2XN+p+OX41q1LF9m2TXojFokc5fsIiz0qJApxNeTQgdfvjwEQ30GkbFihahAf37ULFiRVi7C5qlVatWZjLVa4gPk16NG39KK1eu4SRTWbNkoSVLl9PXX39DSQ+TONS+erWq1L5dKypbtgzNmjWPEmfNYXswLUi4oZLIoS+bNm+lOXMXcHIgjLtd21bUoX1bypMnN98KghH9OHbsOCd6ql2rJuOCMUETGVqi8JTw6NGVx3T58s9sjxs2fmvVHqzhYmme7F3f9s4RbBlEJMZgWkzDv+1pG0m7xo6LslpflsyZjSQL6r73LtuewhLr19d7CM+/aVIUZ2zbVr/hbQdZFNgB7A4auvnzm5cqsFWXsm/Y+tKly+nmzVv06J9/2JZaNGtCDRvWTyZvYIsYhI06Uh8IyCNHjtGkhKk0dPBAXp8TouPo8uXLNGhgf7ZdeGdBy3DTpq20YtUaOnHiJBUoUIAaf/Ypr6GXX37ZZXsXPI2wptesWU8PkpII/StSuBC1a9eaw3pNs5Dbg7HpNfYSsiVKFKPJ8TG836b0eeBMP+UeQUAQEAQEAUFAEBAEBAFBQBAQBNwBASFk3WEWnnEfXEHIrl23gUOLQba9+05tOnvuPOXIkYNHgmzoyLiNDNsga0FCqtAwSx/gSjsS4e1eg/pzSNLu3XspbGwk16nC3UGkHjt2gjXC4FEHfcnXC7xGv/32O4cwgSza+M0mJqOqVatCUZHhyUKa0AayzH/6ycfU6NOGTBj/sHM3jR0bRVevXSPdg8uZqVEaZiBAoFFWo3pVgqcokkggIVHMxEgjohjhdSAOkRQHCYzatW1NGTO+yPqeUdGxjN2UhFiqWLEC6zHiWiRQadmiGfXv14vJJeWJCpIc+HXu1N6AObRJkazslVdeoaAgP8qeLRv9fv06BYeEc9ZzkEMgT5cuW86Jd5DJvkmTz6hr5w5UrFhR+vHHn2jW7Hm0es16ypkzB7Vp3ZLat2vDWp/nz1/g0HKEqoI0jY6eRPfu3zOQrSoLLkhHcx6yKuwVRHxIsD+TyWfOniMfX3/WC1Nh66h7x/bvKTZuMs8RiHqQTCVKFue2v/tuJ4e0weaQAGr3nr30wQd1KdNLLxns4c03y1FcbJRBk9QWLkO8PJ2ZfqfmCA2pdekMCWvaUVsesPrvWDdYv0WLFKaiRYvQt5u2sD2BGFd2p+p31LbtBVDJNYA8RTjpqEA/tkNnCuoIHh1OFy9e4oQtat1gPeLABZqzSFAI21bFGjHoaH2mhHirz5tzwkBgjgMAHBIlJEykX6/9Rn4BwdSkcSNOTAbSNy5+CuH+Zs0aU4CfbzI9Tmf2LqxfP/9gXhuhoaN4ntEWpB6gswit3uBRfnwolZJijZAFhv09B7PuaP2PPqSwMUGc2Culz4OU9FfuFQQEAUFAEBAEBAFBQBAQBAQBQeB5IiCE7PNE/zm1nVJCFt3WCZ3PWzaj/v17G4iuny7/TIGBo+nQ4SPJSB1zH+AgGWfOmksxsQnsGacyqqqkRF8uXEI9enQhnSDbs2cf9ew9gEmbPr09OLuzSupz6tRp8hw4jEnHGdMTONuuKrgPJMjokEB6p04toxlANnvf4QEpJmRBqAwfGUijAkcYaXeCQIaOYr167xtl9kWfhnqPYI/Qvn08DEQqSJOIcdG0YuVq1lwE8a28VSu8WZ4ix4WxDqMqatw3b91iIhjEFopq1zR5E0gi6KuBwMUcfDFjNk2Kn2LWQ1FpQGIePv2kgSE7Ojxl9XmBp/LCRUtouO9QJpOsEbJq3kGug3DX5wmer+Mio3levYd5GTBRpA+IQ5BqIC9RQCBCLxXEHshaRTzhN9ih58ChfHig25c9uDizRJ2ZI7TzvAjZmm9Xp8DAkUzUmWIJL/dBA/sZvGQdtW178VNzgetN17q9dah9aUx4JK1btyGZ7AH2k6gJsexVjTFj/SgS0hIxiH3Omfpgj/09h/AhAfRwx4aFsBdq9MQ4JoLr169HQ4b4UuEihfm3bNmy8jAVMZ05U+ZkXvrO7F0gQnEYg3pNyXWVaXzLlu0WCWBHsLdGyCo5iqxZs1B0VIRhrbvqeeBIP+VaQUAQEAQEAUFAEBAEBAFBQBAQBNwBASFk3WEWnnEfXE3ImsvSrjKg//TTZerSuQMNHTKQSTVzH+DwyhwdGs4emCDZ4DGmivrINyVprJFX8JwcFTSGPUn1vsFr1tvXj159Nb/Bg1OHHn3u198rRZIF8Loc5j2CoG2pwnJVG2rsd/68Q9OnxTOZqEK1z52/QFMSYqhw4UJG1vDo0SO6f/9vevnl7Ox1PCYskglaEJ4gK/WiE9i6NyiuBx4gUoOD/NgzDQWENQhZeKxlzJiRZR8wfvwdnqm4XhWQt5MnT6eYmEgm3hX+ID+josINZPy9e/fp228308cff8QkkzVCFkmn+g0YTAUKvE4TxocbhWir+vXwZvRF2YMueYC/WyPv0Sfo2G7dut3IHuzFxZHlCRLdmTlCG8+LkDW3fuMTprL3pI6zo7btCG5qLnBPSghZeIj37T+IChcqZFb2QPfE9ffzZWkMFEuErLP16XZvupbQ3sFDh8mjZ3/O/q0SXFnrh7N7lzpkghesTvyquVFEOLxn1aGPI/OmX2uOkEXEwuEjR3n/uXfvHu9bSMSiZDBc9Txwts9yX9pDADJG2EsTZ82lDu3a8B7m6oLnMuz6q+WreK8Z0L+3q5uQ+tIAAspOcAhYulQpsZM0MKe2hgCpKuw927btYEk1RJP169vT8N5t6375XRAQBAQBQSD9ISCEbPqbcwPxg6Hbk2gJHzfQd5wyOZZAkKHYComG9yNC2mckzqbatWsaCDdLxAc0PxHOW7ZsaSM9Q2cIWUt9g77tMO+RZslMa2SIIyaC0PzefTyZPC1RvDiHCauCsHvIOaAo4lkRRG/XqM5kofLyNdcmyG0QmCAyTT1/1fVqjGg3ccZkqlqlMocJ9+7ryR6i8M7t37c3SxXo2r64XycT9bBiRXbmyZOHevXsxmTK1avXWHcWJC50RqE9W61q5WRZi60RsqqvCI0HEQ3tXlXg5QsdXX0c+M0SIav/ZkroWbIHe3FxZP6dnSO04U6ErCJIdULWUdt2BDdlC7inW9dOfIBjql1rT32KSIZshbn1hA+kYT5+rFGtSyNY2pecrc+WVEdSUhKvSxxG6JnpLfXDmb1LP+iyhCnWGKQE0C7kZTwH9LUHZrPX6IQs5EcWLV7GmtA4AAMh/N57dcg0UZ2rngdOdzoV3Yi9xXdEAOXMkYPGjAmifHnzun3v8eyANEauXLnYU3zAgCEsOYNs95DOefLvE0p6kEStWrVgyR5EvKjnJp6X3bt1YsKzu0dfwz3YF0JHj6JVa9bSggWL+PoXMrzAz84mTRrR7NnzDc9Zc4dNKQUN7ypBIWGsoY/nfEoOkFLaF3vux7sYDl7xPhY6OpBlacwVXHf69Bn6ctFS2rJlG78vQDqqbZvPqXmzxpQpU6Zktylt6pWr1vBax/xh7+3UqT1H2pgrejSE6e/6uyIOyJGwEYc4+h5pz5jd4Rq1t8HeURy1E+Q3QKQVNL6BgTpId4exOdOH1Lh/OTpORLGMHhPBuQwQDQKJJDzrZ0yfTJUrV3S0Ore/Pq3ZqNsDLh0UBASBNIuAELJpdmotD+xZeMiidfXirWti2kqeg48CeJfu/GE3rVm7nhNimfvosUZemSPgUG/0xEk0e858s1nn0V9bfbPHVBRxYurBaeleR663Z94UaQavUPUxqnQ/4fEILFHwodXToyt7x+oJfeAJO3DQMP6wUl68IIBHjBxFQaP8qHTpN/h+4Llm7dfs2QziBwUfTdCubd2qhYFYtkZMQaoAH4mOfKi4kpB1BBd75h7XODtH+r3PWkPWHGlhjpB1xFbtxUtdp9utJW9OW3Xq697S+oPHUvjY8bTsq5XsoR4fH80kobm1n5L6bBGy+ljQJ5Cz0O5d//VG1r/Wdayd3bv0PlhaYzpBbe+eZWkerEkWWLrH1p5rz/MA7c6d+yUTduXKlubEaNC2Tnr4kLVqTUlgW3bkrr/jeai0gNVhm7v2VT0jVq1aSzNnz6PoCRGsnaxrF+Oa1q1a0nDfIUz2gYANC4ukteu+5mFBa73eh+/zwQyiNkDmvvFGSfL392UyFwWayjgYbNG8Keup41lmKULGlVhZi8hwZTsprQtYwDtz2vREypM7j8VkpfrzvGXL5jSgX2/Knj0brV6zjsLCMQ8fkN9IH9aQVwXvaQEBIfTjj5dp9OhAg1Z+yOhwOn7iJI0ZPYp13PWDNf2g3tzYoKHv6zOED3aB8dRpibT/wEGDlnxK8XjW9yOqBHr/iNZy5D0H/VSHgTisRvSUJSL9WY/J2fZS2/7l6DixR0E2C1EvI4YPY4eHffsPEjxmP2vU0OyBhqNtuNv1ac1G3Q1f6Y8gIAikHwSEkE0/c20YqT2kkQ6LMx6yuF+1oxMslj7A8aK+d+9+JuhQunbtSDXfrkEzZ8+lmTPnJnuZdZSQ1ckVaGIi0ZhpsUUO2GMqisiy5KFnWoe6XvcMsdSOPm+6Fqp+ve6Vocs/KO+XqdMTaceOHwzELGQPoCELvVcUFZa+Z+9+GugJnLoRvF8OHTpKAf6+ybKx42UTxOq69RsMxOxH9T7g5GEgQqwRU4rAccQj0pWELMZrLy72zL1u8/h/R+fI3T1kHbVtezEztTtIYsAbX5H/9tajr3FrpK6yIchtKLkAW4Sso/XZQ8giImDO3AXsSdqmdQtq/Nmn9O+/xAciKCoiwdm9S++DTnToeOp1pzSZmisJWXufBzrBbmon+vzaa0PP+zpETEyIjqPxkWHJiGR4Wq1bv5ETPiIZpUqU+bz7bO15NcxnJA0b6mXQM8e1SqoGHnOmhwBKIgQHiur5A0IPf0ddEyeM4yR9quDQNyQk3Gi/sBW94yq8LEXvuKr+lNQDMhOJSqHDfuPGDQKe1pKVgtjuN8CLEx5OiIowaNOjHnguY4+CLINK0Kr07ZEI1FSSBWQstPJffvllmhQbxQclqqgDoM8+bUh133832RBfyviSQU8bP4Lk8vb2I0gw6VryKcHmWd/rrJ3g+YDDiSJFCtN779ZxKmLkWY/VWnupbf9yFDslD/Q0vPId7Ysrr8cei/f7kCD/ZElG05qNuhI3qUsQEAQEAUcQEELWEbTSyLW6jiK8HpEF3FqBhwWS+ehah/Z89CgPWT0xkKUkLvCkCQkdS127dDR4uqBPrpIs0D/c9XB8fdyuIGQVqYZwPRBy+YqWriUAACAASURBVPPns4qtSk5mDwmlh8PbIpXxIWPJi4qTnc2YTUuXrWBP2KmT44zCqfDxBa8YfARFhI+mSQlT2QMJScUsFSQIWrhoKXviwGNWfaRZI6YUweeIR6SrCVl9PLZwsWf5p2SO3J2QddS27cFLv0bZHf6mkzHW6lEeSAM9+/KHq/LYMNUe1utQNuSIZIGj9dkiZOFdhgSCV3+5RrGx4w3hveb2IGf3Ll2ywNKBj76Pu1KyQHke27IBVz0PbLWTGn5XSQ6RZM1e/Nx1XFiXSCaXOUtmowSW6C9IPkSrzJ33JWuP64cvSlN90+at/PyJi41iiQYkt0QZMXyo4VBQrYvHj58YHRba827iCtycJdpc0batOqDHj2SWHdu3oWPHT7CGsyVCVt9fzO0BKjICHppK515FNOTOnTuZ96budW+6j+PdMyAwhMaPCzfIX9kaC949Q0LDjZIB2rrHnX53ZztxJ5xSc190j/m0RMiqg5d79++ZJWRT85xJ3wUBQUAQcCcEhJB1p9l4Rn25desWDfTypiNHjrGmaFhoEGXPnt1s68pjskyZ0obEXLjQ1kcPPi6/mDGb5sydb5Td29wHuOoPPGemToljLw1VXEXIoj4Qy/AYQbIpeIG8U6eW0ZhdQcj+/vt19g45feasRWkEfAChIJGWrsUK4tpzQJ9knk/4wHn06B8OIcSHKbxSkCVe92RRA1EkuP77zFnzqGTJ4vR+3f/vkaJnnDd9gdQ9mJo3b0I//XjZKHEX2sJHEjxv2rdvY8AQcw5SdmxElMGj2RoxpQ4G4DkRO3G8IfO6PikglV58MYMBE1cSso7iYs/y1D2HHJkj1O3uhKyjtm0PXvo1N2/eYhIH3tnQFY6OijBrE/o98JwbHxVDE6PH8eGH8vSC/qG5ZFp6gjf9d0tr39n6bBGy6jDC1HPVUj+c3buwTqFDaO7gBTiqOf35ypVkBzOOzp+rPGSdeR442ld3ux57585de9j+ixUtmuoJWdj36NAIio0ZT3XfeycZ3JY8YXGhks2BvA7WaMkSJWio9wgKHxNs5B2L55TnoKHk4z3E6LDQ1ruJq+Y+tRBtaq+xRMhi34WONGRTzJFJKgEh5kNFfUDyBdIE5uR19IMg08NWkLtff/0NS4nYq4mq3kHhcevIfa6a55TWk1rsJKXjTM/34z1+8BBfwjttWiFkkZBz5aq1rIPboMFHQsimZwOXsQsCgsBTR0AI2acOsXs2AA+KoOAxHLret09P6tvHIxkRqPTeNmzcxHpu0IBTRf/oQaZyaCbpIZRIyIAXlE8/aWBUtznCQf3tQdIDI0L2119/o5H+QUxUmepvOSpZgH7r4fzw9kBIPz4oUDBWeIwiPM9aaJ+t2VReTjGxCZQ3bx7+iKxV621DuBlwCQ4JM2R/1q9HAiskb4AGq8Lyp8s/8wtRm1Yt+aVI4YpkPKYfu4oMxAeY/hs+CO7fu59sjtRHlWlove7BhPGa81ZEG5s3b6Ox4SEcmqiK8vjFOCCHoBNTpu3o5CVsa1zEGCONWiQiCQ2LYO1aJCdDcSUh6ygutuZe/e7MHOHep0XIqrnQ+2+LtDCnIeuobduLl34d7HqkXxB7d5muUdP6lJfpw6SHBgJL6Q5OnTbD7GGTIliRYEg/iLJEhDpbny1CVtmxTsjqH0DKc1AlUXR274LHIbzdsd9jPZqG/SrCFnt4SkOCXUXIOvM8cMbW3OUeEE6jgkONpGT0voUEB9C779amc+cu8CHqhYsXadjQQfyc0gv20y1bt9PSpcsJJNujf/6hPHlyU4tmTahhw/pGCSOhsXv8+Ek+/Dhz9hwn3cSeoCd0Kl++LPl6D+GkjY4k2FMEGvpm7tBQPW/HhEUS9hnlCQubR9Flc3BgXKhgQfr77wdG3rG4Dh71mzZtSdaG6d5W9713+aDwq+UrWZ/Z2riwBnfv2UeJibNZvz5Dhhfos0afcKh+oUIFjfC2RrShHWhmQjsU9ox13PrzFpx0TCXHwsED2gA5vXXbDk6qV6d2Lda3xr2ItsA7RI/uXTixlq717ojt2iJk9b3FHJmk/66eJbbWuvpdjxTSvQhV/wsWLMBSLe3btWZbtVRwIIXoB9NoHntwQPTOpk1bacWqNXTixEnWmP6vzVaGdxdXzQXmHQQ21ioOkvF+iTUJW7VXQxY2eO3ar3yoD9v4888/ycd7MDtNONNPzH/izLlsQ4iGu379D1q85Cvq2bMb3bp5m4Z5j+B3SzwfDhw8zBrMeG/HfB06dISvhY4vSs2aNXgtlCxR3Ah69DUxcQ7vJRleeIGyZc/G6wbJ4CCHhWe1q/Yv9Ov06bMEL+1du/cSHBaio8ZygtkFC5fQzp27CF7zb9eoRj4+Q4y+W+yxF7U/2bOX4vBhQnQsfzuo/Ax6G46Ss5AAS5w5h3BwgUNl7L19entQrZo1WJMW7xVK0qhHty5Uo0ZVWv/1N1SjejXeYzDX8+YvIs/+fahOnZr8W+VKFQ3e6KgfeyH2m2xZs9LfDx5QjRrV2JO+ZMkShn0eiQsDAkfze5i5MnPGFE5Ias5G9etv3LjJ+9k3327i+cHBMPZj2BqSnJkmFrZ3fuQ6QUAQEATSGgJCyKa1GbVzPHipmTd/IcXGTeYXCXixtG3bisqV+887FS9ic+Ys4A8YkG54MdCL/tEDIhGEbscObdnrAR96IDah9YbQet0TQnlF4uMCoYog4vDC7OPrz54xeIFt164VXb58hbZs3UZFChcmhC/i7x9+WJcqVXqLXz4U8WdOGgAvaCB1tu/4nglOPPxRTBNRod/IYAviB56lwOH27dv8kq76ZiecRpfpJAh+AHbVq1Xhl8i9+w7wx7ROuuJ6eO4uX7Ga60HCLWQkv3TpJ9q7dx9nnVfabfgdmU0xvowvZWRSCTjD6/ar5as4FNS0fmi8Tp7yBfn7+VKL5k2Y7FVkN17KwsYEGzTj1EAUcZU5U2azep4qjLF3r+7Uu1cPo6Qs+NgHgY+PLd0jEZqO+CjBS+Hln6+Q99BBdOdPhLYGMBmp5qNs2dK0/8AhTsyjJwbRP+hMNXr130w1afU+6BIdzuBirz04Okeod+vW7TRosA8TFJPjYyh37lz2NpfsOh0P2Df0/2Df0A8O8B9OL7zwP8MaMSdbosh6U5wdtW1nBgBdsslTpvNHDggR7CstWzTjDwDYCD5U8IGYMHk6nTt3nj8eg4P8DPsM+ggt6gVfLua1g2Q/yMCOw43AwNHcJexpsE9VzO1L6jdn6tO9ieNixhM8xfSyecs28vbxM4yvTOnStGr1Wu7nqVNnOBM91lamTJmpU8e2/Hc9iZ4jexfIueDR4fTddz9wwpzPWzZj73yscf/AECpfrmyyhD2OzpuuNYn9a3L8RLsyo7vqeeBof93xeksHMtjbMfdffbWSSQhzB4Zqji9evGR4JuB5pzycEHWCA8hixYry0M+cOUeLFi/lj2VEjJQtW4YuXLhIDT7+iLK/nJ0JLHyUO3M4qTxc+/XtxRrklshcU09YrGNVdPkSeMtPSYg18o5VpG39+vUIhwmW3k0+rl+Pzp47T0WLFObnPBLn4dlnrk6V5BGYgQSvUb0qX4s1AhLL9FDaHCELzEHCxsQk8LMOhPLvv13n5zvIDV2HFeTa2nUbCIdH2NPwbgMiDu805cuXo6NHj7HXNIqjxI6Ohy1CVt+rzOm544CxX38vxkKRispjH4k8Td+V9CSEuv3okVmm6w/EM+SRQPiZK0oioX27NvxOae8BAZ7DfgHB1KRxI2rZoikfvMfFT+EIn2bNGlOAny8ThimdCzwjZs2ez2vIy2sAFS5UkKMP8I6xZOlyHpK9hCzeVxYvXkZfrVjFa1D3QnamnzjYxnshMERBfSBgW33eghCKjufk6tXr+F0f78N9+niwlz6eGY//+YejtvLmy0vr128kOBrgualrA6t3xcFeA+jzls15bvB8HjFiFI2LCGW7duX+hXV67NgJxhbv7TjIeb3Aa/Tbb78T1jsI7Y3fbOLxVKtWhaIiw/lgw97i6F6Kem0dcNvTNr5pYKs4pFXfLNO/mEmI5AoKHMn2ev/+3zR33gK2KYwP7wGtW7fkBL3AAYcBCQnT+DsDEk6NP/uEPv+8OeXLm5f3JSSYw7uUeidS3wEg/pFLAkl5dccacwfzGIs1G1VjVe/AOEzE90uuXLlo567dNGbMOLp56xaNGxvKdihFEBAEBAFBgEgI2XRsBXhxhkcavDG2bf+OTzBB2uBjBZlCGzX6hOp9WNesnIH+AgJ9QryQIuQNpWqVSuTh0c1wqou/4SR5UvwUJgHQBjIqgzhFcpJBA/vTjZs3+CMGJCw8GPBhCK+Je/fu0YiRo+jsuXOc6dfDoyvNnj2fCYtHDx8Z6qlerSoTTXiB+P77nfzignZ+vvILE1yjAkbwC4pK4gSPgV27//vYwVjbtWtNxYsVpbCx42nfvgP06qv5Ccmp0Dec6jpa8OIPIvnLhUsYl6xZs1C9eh9Qh3at+ePX9INC926C1wyur12rJnn06GL2enXyDLzgIfj4yRM+CYfXh2n9mBsQnCtWrGbcnjx+wtp+eHkFMQyyx7SgP/BgQjGXzAskweEjR2nNmq/pzNmzhtvfe/edZN4ueElEXSDP8GLcvFkTbhcEGwo8MkC+gZCCDeIa2AXmX3klgcCCB4YqeKEDqQ9PAJQFCxezPaDgxTxHzhxM0u3ff4i27/iOf3vy7xP+DZ4AsAe04ygujtiBvXOED/WJE+O5f5ibB0lJdOf2HbZBfCA7+9L6448/8Qu4kgDAmgK5iY8YfOjDa1phghf2gIDhPLzY2AR68u+/lPQgia79+isfUABn1Q9HbdsRzPRr8cGBtfzNpi0Eogl7FdZiieLFqVSpknwwA++O119/LZmnBT7KsI5B7MBrJ0uWzEzYwq7gtaNs3ta+pNa+I/XBkwuJbYCf2oPwgf7JJw2oR/fOPER8VCJBEz648JGNPahLl45MAsGDZWJMPH/44rADGZrxkZSSvUvtLytXruHDEJAQ+fLmoRYtmnIme2e975SGLzC+dOlHw/Rhbb3+2msW7dcW7vY+DwYPHpDMU9RZe3ve99nykFfE2Av/e8GQ8A19xrN4THgkrVu3IdlHri5NAwmVyHFhhoMeVR/WGfZjeGIpL0V8qCNjOAhze3TmFXawURyGzEicbTGpobpW94Q11XVXGcvx7MRzakzoKKODXRAIiJ6IiY4kZKHXi/5ugjEHBo5kQhZFH5eubY/flLf4qMARrJmuipIBMpV3MkfIKnIKHpg4/FDkhqrDNMQfzz7ou4IswcEtPCHfLF+O3w/0ubM3Sag5G7ZFyKpnPa4DcQ/dXhCtKLoMEf6tNGZ1yYmRI7z5Wa3eaXSMMTfQnQUZjvHcvXuP93DsP5h/jDtu0mQmpE3b1seiZBVeeeUV9ubWo3IsrVtIWsCGCxcpTGPDQgzJwtQhkDpsVlEIzs6FOqSErJR+MIh+6TZuLyGrxqOcDlxhM7oMlWnEjCLQz549x/sDnpWQxtq8ZatRxJp+sK0OCNTB77Zt3xntSSrK6sMP6hKiUVBcvX8pfGBP2LtAYqrn+qlTp8lz4DBOCjdjeoJN6SOFubN7aUoJWWWrpcuUMpIGUIclsP/4SROoXLmy3FUk7INnM56jOrEJ3OMTpvG7OeRe8F6HgmeL1xAfqvBmeZ7jHDleMSwbhRXeqXEQBW19VSwRsrZsVEWJVapYgR1BlFOOHmWFv5sepj3vZ7C0LwgIAoLA80JACNnnhXwqbzelLyCpfPhpvvv4yAgMCrWZzCvNAyEDFAQEAUHgGSBgi5C1JKuhyLHChQqZTSSpJ/HUP4KtaabrXo6OEEmKtDlz+qwRQWMJPuUJCy9dPRxdadDjENc08Zcie1Dn0CEDk0kt2Xo3UYn/GjVqaCA/FHGG0GpEJ+je8wqnO3/eoenT4g0yR+YIWRxu+/kHM6kxKtDPcJhraW5t9dUSKeeIOdoiZHXCBsQoPJW9vb0oT+7cfFCPaCeQ9jhcgpc1vE0VcYVkrDjADw7y54OdGzdvUlzcZNr4zWa+BlExejJY035jnlesXMPyWSiWPIEVTqdPn0k2P5awUNq3OOzS+2DJ7p2dC6WX/MW0eAP5qPrk7DpSc9Ldo28ynV5n+qnLUJkefijbhycl5h7/Rlg8ksHpiWHNtav/DWQeIrAUMQ/8UZTclKv3L2v7pU6uO+Jd7uxeamtOrK1Xfa+bEDWWnVFU0evVE/nqUko47ID3PmQksB5nzp5H0RMiDFIN+oGLOfkqPZrKVD7GFiFrbg6UrUEixpzEiDqYQU4M3RvXkT1NrhUEBAFBIK0hIIRsWpvRZzSelLyAPKMuSjMpQAAvptOmJ1LE2NBkcgYpqFZuFQQEAUFAEDCDgLOErCIYLXlR6lnvdaLQVhJLZ5IRKU9GDM8e2RXdc69L5w4GghUf7VOmfkHTps9kpOCZCQkEfMDjnsFDfSnQfwTrEJoWW+8m5kgGFRIP0hEe+AgFVgXRPMr7WxGS+M0cPsAaUR4lShanXDlzGupwlpC1ZRP2LCR7CFmQQgjzhrQCyFdVILXycf0P2Ys3d65cRvJFmOuwsZHsWawKyFmEru/de4C9X/U5tdRXXTLBNMmhukcRm6vXrEuW+NVSvUgWCg9rROIoj19c6ywha24u1Nq6dfOW2cMQS3Ziz7y52mYU2ZgtazajeYR0yOTJ0ykmJpIPP4A19F4fP3lMZUqXMkSfWFpXs0AATpzEhw/wOocUgjmJAEu4O7t/OZNHwhbuzvbF1p5jrV19fy5evBhlz5bNcDn2o4uXLrEnrOkhjy4fBS/k5k0bszQZCGhd+gNa1P0GDOZ905K3sJIgw76nk/DOELJqPWd4MYNdzwBbcyK/CwKCgCCQHhAQQjY9zPJTGGNKXkCeQnekShcioE7s8XElIUUuBFaqEgQEAUHAAgK2yDdzhIb+HNY9PvUmIC8TPnY868Xq4c9Pg5BVdYKQiY+PNiIlzQ1b99yDpxfC2xHmDvIAUkUghUCq6b+BJIAWdtiYICMZA1W/rXcTcySDIiQsYWiu77YIaxAmSMK2fsM3tGXLNg7LNw0/t9VXWzZhz2Kyh5BV9cBWQCiDJMI8QA5mRuIclpuCjIOpfBHeFeBV/OOPlylzpkz0xhslCFI9IID++OMPu5Jw2WPDOrE5K3FqMk9UWzhgXLAjaAiv/3ojk86m+sjOzIUKwweRacnebdmJpb67mpCFPfoHhLCUlkrUClwgJ1W0aGFOHmcqpaUSjEEyat36DXTy5Gnuru51ivkPCAgx6B2D1Ktb9x3q29vDSD7L1fuXqwlZe+zQ0l5qy3as2SekmPp7DqYHfyfZFVWg16USm6ocDEprVp9HhRPus7R21IEUIhz0uXWGkFV1lSxRwq5ngK21K78LAoKAIJAeEBBCNj3M8lMYY0peQJ5Cd6TKFCIAb5LNm7dx8oYihQvR6DERNHL4sGT6fClsRm4XBAQBQUAQMIOALfLNFqEBb0ZdK1NvQpFCegi5OxCy6KOuRwpJBWSD/2LGbNZ7bdjgI9Y+ZCmEEd7UrGljCggMYT1rPQmYPlZb7ybmSAb1N0e0Wi0RbdBph6farl17+EATutW/XL1GHj37uT0ha2qWSg/2l6tXKXbieJtEqK45qyfNsrbg9flq9XlzTjCIpIOmReHtCCGLBJFz5i5gLfE2rVsQtH3//ZcMmeqRkExpyNqyG3PrU/0NdZhKXaj+uwshi/4oO1eh6bdv3aGQ0eEUMXa00bseDkpwSAE90mJFi7A+a5kypWnc+GhO7mUqA6B05UHeI1cACg70RwWOpIYN6vO/Xb1/PU1C1tG91JbtWLN/hQv0/J1JJowDlAEDh/B+2bdPT06wrEsB6IRsQvxETuBsWlQfsHfpUQDOELL2rAl5ARAEBAFBQBAwRkAIWbEIpxCAB8VIvyDavuN7TkSB7Jz2Zr51qkG56akisGXLdv7whQdP8RLFqFDBApwZVTSenirsUrkgIAgIAoyAM4Qs7lNhtvaQQu4mWYD+6xqHSMKFLPVIRjhyuDeVLVuagkLCmAQCidS1S0dauHApRUWFc3i1uWKLHDFHMijsy5YpbTH03BJBqGvsqmQ2CO9HUh0VKu9qb0dHlowjHrJ6vXoCHnNEj7k+qOREj/75h3Ut3yhZwmZXlWYpklvqOpn6jUrnEjIIU6fEcQIwW0V5D1795RrFxo4nzC2KKyULlDcgJymMm0DvvlM7WbfciZDVJUJAzp0+fZbu3LljpMWs65Miwd3nLZuzbIGtdYWBw6P2+PGTNGFiHB08eJiwnidERbDslS3JAkf3L1cTsinZS+3BxpK93rp9mzw9hxJsyRJhauleNVeQG7lx4wYnM46NGW9EuuqSBZbWl5obJEFLqWSBnizS0pqwtXbld0FAEBAE0hsCQsimtxl3wXhnzppnyFyP6lRWe3gfqCziLmhGqniGCKiws737DlCzpp+Rt/dgIy2rZ9gVaUoQEAQEgXSHgLOE7NGjx6nfAC8OiQcJaOo5qmdH139/Gh6yjib1UpMMHUskEkIBiYds4io8Xv0GPUUk/+rRvSv16tnN4gGwLXLEHCGr65haSgKEcGUU5b1pSrSBwIybNIVmJM4m0+Q5qZGQRUKxod4j6IP33zPKlG5pYSpNSyQCi46KsDuzPTz8+vX34mrhIVi69BvJmlBJms6eO2d3Ui81z6a6tK4kZHW7wboLDvJLJqPhToSsLhFSqdJblPQgiQIDRlDFihUMmCt84OEKgjB//v8OPsytK5DpcZMmk4dHV5aAUEV5VuN35YVsCXdn96+nQcg62xdbe461h5meVMuSZAqIbkSxZcmSxVCVImP3HzhI4yJCadOmrTQ2IorlXfTDEBx4RYyLpqXLlhsR5Hqfdnz3Aw3wHJLsd2c8ZO/evUs+vv6EfdvSmsBYoEENSRQpgoAgIAgIAkRCyIoVCAKCgCAgCAgCgoAg8BwRsOWlaYnQ0D3a6tV7n8JCgyh79uyGkSiSAYlf9N+eBiGrkwuWEsiYg1hlet+zdz+TrgiPV4lp8IHvHxhCiOLAb9OnxXMkh6ViixwxRzLo3qDQvw0fE0y1ar1tIH3h9RUcEkYd2rUhkCYopkSb3q5OyIIQmf7FTE5Q5u4ashgXyJ+t23bQ6NCxHOI/oH9vs1q9Ov7QjUVCsBMnT1Ho6ECqWqWyXSsJ9oKweJDY1rxwFfH5eoHXLcpymDao5kcnZDG2lavWUuiYCPawTqlkgWnyue7dOjNemTJl4u7AO9HPP5i9H3VPanvAeVokvi4RYk4X2NI+BOIcBD3GpA4tlHdnT4+uhDB/VRSB/uOPPxlIXVfvX0+DkHV2L7W159iab7VHw8O1d6/u5NGjK7300kt8G5IK4qAn6cED8hvpy8nTsF+tWrWWZiKh2oQIPsQyTfKFw7d8efNyHcpzH3q1ph60irDFvmj6m9orLUk4WJoDJPobPjKQcIhmuiawV0RPjKMSJYqb1S22hZX8LggIAoJAWkRACNm0OKsyJkFAEBAEBAFBQBBINQicOn2G+vYbxJ5DIJHq1n2Xk0HVqFGNoG2qfseHuqnWID7G8dG+4MvF1K1rJ+rfrxd7U/10+WcKDBzNGIwND6GCBQsY8FChpfggNw0DBzERMW4Ca2+aehjaAlQlyLIUHmvp/vkLFjGpV/+jD5Ml7Pp6wzfkOzzA7G+m9elySkGj/Ai6pHpBcjPoZprqxeqEBq6vWrUyVa9WhcO6ETkybOggat2qBcv46MQz8B46ZCCTtyrjPEhd4JY7d27W7Xz11fwsSQHPMJAtmJv27VqzXMOooDGEUHxTr1r0YevW7TRosA+H2+veirbmwNx4IZ9gTaMSZOW5cxdo8tTpdP78RdaQr1OnFoerWyogy9et38iE80f1PqA+vT0oT57cyS6/desWBY8Opzq1a9FnjRrygQHuhb1OnZbIusGwl6xZs5ptCtj16uPJdg0pJXsKElF5+/hRhgwvUMcObalM6dK0avVaxv7UqTMEvUyQX5kyZaZOHdvy/DkzF6ZJrYDzx/Xr0ZVfrtKxY8fppYwvcVu6ndjTf+W1CKkO6NPmzp2Lb1Nkp7M2o5J7wZPZXEj51avXaKDXME7uBr3Rxo0/5eR0INuRsAtzAYKuwpvlqWbN6pQweTrhnvGRYQZZiJ279pCffxCPGf8BW1fvX/Dg7tl7gNm1oe8B5taVNfyd2Utt7Tm25lsRrCGhY5nEVDaE/QLz/E6d2qytnDNnDiZj8TfIuowZPcqICIdncn/PIazji8MUf39fQ6QbJCQgM5fxpYx8MAevaHj9f7V8FUVPnGS0v6n+KhvEvGPtQUd49ep1rClcuXJFsmSj2B+/mDGLD6H08dy6dZt2fPc97+OYF0vr3RZe8rsgIAgIAmkNASFk09qMyngEAUFAEBAEBAFBIFUhgI/YLxcuoanTZrD8QPnyZal929ZUu/bbFB0TT/ASRIgxPKZAACBZ1KCB/dljCgWE2r59B5hEPXP2HGXJkpk/eHFd82aNDeGu0LuE7uzxEye5vgdJSXT9+nUqX64sh6aDgFyybDndv3efkGgGXlX58uXjcGxrnqkKbOgQDvLypvz589vtzYh7Vei6t7dXMtkFVSeIO3j1WSqQU9q5a7eh75BTgpdYQMBwviU2NoGe/Psvj/var7/Syy+/TJ79+3CSMBSVnAjzcOLEKcqaNQvVq/cBdWjX2pAxHt6OUVGxjA3IBh2fMqVL0YIFi2negoVcX/VqVVnGqVixokyYg3TGvGLeQEguXbYiGc7/ZacvzTqct27e5jZu3rrF9bVp/bldslDwUJs9Zz73EbqhsCcUEPLQt0U4OgieIkUK899BGs+aPZ9KlihOLVo05dBl5eVpDmvgGjZ2PP1x/Q9677061KRxI67bWh6BCxcv0fz5CzlZFPoDu61TcscRsAAAIABJREFUpzZ1bN+GDx0sEb8goJDkbfHiZRYlDcz1EetJkcUghN+q8CZ16dKRalSvSgsXLaWJMfHc5969etBLGTPSsuUrnZ4LkKSYSxC+sOPixYsxQQ0Cf/v272j6jFm8ZksUL862aG0dXb78M42PiqE///qLHj18ZDT30PY3tzYdtRkccKxcuYYix4WxvqtpOXnyNMXGJdDBQ0c46dlnjT7hsWBsOBi5e+8uJ9gDOf7on0f07bdb+PBI2Vm+/PmYtKtVswb99dddCo8Y77L9C970OCwCyQ181H6ItRbgP5xt+fvvd7KeKtbOz1d+Yf3pUQEjDPZu68Fg714Kz9jYuMm8V6AtFCXhhrWE/pjD11z7sPPTp89Q4sy5tGv3Hu5/1SqVqHXrllTvw/fZYxa2ET52POOMfRvtDx40gPcv4AKSFvsRCvY33vNixhvsDd6pOJDasnUbPUx6SI+fPKHKlSpS+3atDPub3jeQ01OmzqCFi5bQ48dPuD+dO3egwoUKUkxsglkbVbJ1CsMFC5fQzp27uNpqVatQ166d2C6sHfTYmh/5XRAQBASBtIaAELJpbUZlPIKAICAICAKCgCAgCDwHBFT4Pzykpk6OY08qKYKAswgoPdJq1aqQ9zAvSTTqLJBynyAgCAgCgoAgIAi4JQJCyLrltEin3BEBnEYfO36CZs+eTxUqlKd+fXu5Yzefep/g6YGwtcRZc4009Z56w9JAmkfA1EsEA4a2IMJ/ESosJX0jgBBLhOHv3Lmb1q3fwF5Y8M6T4l4IwCsTXrJvvVXBkJzLvXoovUkNCChyf8mS5ZQQH01vvFEyNXRb+igICAKCgCAgCAgCgoDdCAghazdUcmF6RgBhisEh4XTp0o8cmuRogoa0gh1CIeMnT2McUCxlpE4r47V3HNDnQhID6A4G+g83Sqpjbx2OXqfarFO7ZprQ48LH95q1X9O06YnkPXQQXfv1Nw7dRFjp5PiJdocbIpnL3LlfctjoixkysE7a+PHhnPjCUlEJRxAajfsy/19SFtw7LmIMh22aFoQcb9/+PW3avJX18RAqiFDgwoULsb5e7do1OWRZhSxCZ2/y1C8IiU6ePH7C1ekhxQjhRUjrO+/Ups9bNjOEAKvEGugXQqgRdgjtOJX0yNyYVLIV7Fu4L3u2bHwZQp9xLxI8pcYC7GAT0CjEPiz7j/vOIp4VIaHhHBb9Tp1a7ttR6ZnbInD+/AUa4DmU+vTxoBbNm1iVRHDbQUjHBAFBQBAQBAQBQUAQsIKAELJiHoKAnQiAMIL4PbTZ0ishC6j0pBJCiPxnPNBkRAIDkHFTEmKoaNEidlqV85c9jzad763tO5WGZNeuHalzp/asibll63a+ERpqjnjIIhkG9AMnRMey3hrmI2ZipFVSVtl25PiJtHPnHoqNHW9IUqL3HvYPLUgQx6+++ipnCn73ndqUL19eTvaDENtVq9fR7DnzCHqdSIahe9PrCUCQsT0kyJ/14a5c+YXmzF1Ay1es5ua8BvVnHFQSoR927qawsEjWzgPxGx0VYZWURR3QxJw3fyEn2IiKDGey15rOo+1Zev5X3Lt3n0b6B3HCI9l/nv98WOqByliO5DtRUeGc1V6KIGAvAirJGq6HtrEkALIXOblOEBAEBAFBQBAQBFITAkLIpqbZclFf4c01ITqOs6LmypnTRbWmj2rgfTdz5tw0T8iqLNJILmKaRAXSDUEhYbR+/UYhRP7P7G/fvkNr131NhQoV5MzEzyJhgWoTiVnee7eOEdGW2ta4StwyKX4KzUqc6hIPTtgwDlDmzvuSZwleoZHjxnCSH2sFHqm79+xjojRz5sxGl968+V+2cJCB7du34czgyvvUtE4QUUO9R1DLFs0MWdhxjb5+FCGr2kGf4xOm0YzE2ZzRGgk5YE+qIGFTWHgk/9NekhnyIkhgEx8fnSb2e9l/Us+zFqTapPipHGoOr28pgoC9CBw8dJgWLlxKI0d4U+7cuey9Ta4TBAQBQUAQEAQEAUEgVSEghGyqmq6Ud1Zpcm3Zsj3NfKCnHBX7a0gvhKzSAOzSpYMQsvabh1tcmRrXuO716CpCFpOhwv3VxNhDyloiZJXH1uo166lpk0Y2vbYwD8jmfeToMSNy1xohi36CTO/bbxCB/EU7owL9OCM5CsjV7h59DXZmDykrhKxbLEvphCAgCAgCgoAgIAgIAoKAICAICAJGCAghm44MAgQBtPd8h/tTsaJFhZB1Yu7TAyF79949Do2Gx6e5kGDxUHPCcJ7RLal1jR8/cZK8vHwIGq6uJmRXrlpLWbNkoe9/2MWzYItMNUfIKnJ1bEQUywVMSYilihUr2JzV8xcu0uLFy8jLa4DBk9YWIavrv1Z8q4LRPg1yFR66b5YvR+u/3sjt2yKZhZC1OU1ygSAgCAgCgoAgIAgIAoKAICAICALPHAEhZJ855M+nwTt3/qRRwaG0Y8cPnAzFtOjEG3QHkagGeoYnT55mAqJd21bUoX1bypMnt9GtCLE9dOgILV7yFe0/cJB/Q7KZXj27U8kSxfnfSO4B3dUHSUmcDGpU4Agjr0vUcevWbUKI2tGjx8lzQJ9kocLOogYC9fvvd1LXLp3oo3of0Pbt39Frr71KOXPmJM9BQzkUrmOHtvTB++/RwUNHCPqOnzT8mHDf5s3baKBnX6pSuRJt2PgttW7VgqZOTzRIFvTt7UFLl62gJUuX008/XeYQ4gH9e1PDBvXNhqwjGQ885r5avpL++OMGlSr1BvX06Er1P/p/7H0HdJRF9/6VIl26n/BRBJRepBeRLiqCdASU3iEQSnohCalACAkkNOm9F0NTOkgVFKUXUZGmgKAfLSj4P8/1P/ubffPuvrvLbtiQmXM8R7JvmXnmzrwzz9z73KasISkKCJvvvjtBU5Nm0OiRw+nho0csMXH58mUaMXwo11foaUJ3cs7cBfTlth2slYmkUoMG9qN6dWs7FDaPvooeH8v10xZBDuXInt1MsqDROw3N2lWxYnny8RrFddHqVUIXFOHgc+bMZ7wzZ85EH7Z6n+0F4f6OFBDIIJ1OnDhJh48cpfr16jJG0PkUWBcqVJD69e1F3bp2psuXf2HM0KdPnjylOrVrkrf3KF19UeCQvHEzX4vET0ju1Llje2rTphVly5aNoFV66tQZfiZIRYyzoEBfUyIntAdk3tmz52jp8lV07Ni3bNv/PH1KTZo0YpsqWrRIqjGFfsWYwXjr0KEtxcYm0K7de6lZs8bk7+dNKY8e0dlz5+n48e/pzz//JG+vkdwWa2McsgaXfvyJunTqQN26daZr12/Qpk1baeCAPvx+yFDcvnWbAvx96O7du2wDLVs2d6RLWGcYRGhy8mYe97DpEsWLUdeunQlJyIS9A6+AwBDau2+/7nuelZwV5KrH0EE0NjSC7QTFGimrR8iCKEbWePR106aNKToyjHLlyukQNvYQskgMNmliFOXJk4ffJchVyM0kTZtJ8NZFsUbKPishi+8B5uXvT5yi/fsPUJGiRWjMqOGcgE3MfRhfXTp3oB49uqeScMCYv3DhB1q+cjUdPHiY51jMqdDerV69mtkcYcvch0RrepIpaKfnKG9q+1FrGtC/N0HS4+ChI9S9WxeH+kndpBBQCCgEFAIKAYWAQkAhoBBQCCgEXImAImRdia4bPluEvGo9r0RVEZY7fkIcb6DDQgOpTJnSdO78BfL2CeSkNbIGo9BTfPL330yiFipciHVF4xOSOEP41IRYzvANkg9EJshYbWbsufMW0datX9KlH3/kBDhaTcVnhRBEGjTsQJhBkxFETJ/ePShnrpysTwYvUCThQQFRhGy+Naq/RTt27qaVK9ewRzHIhv79ejPhkDhtJhOyIEBANKAASyTcuXDhIr9jfHR4KiLrh0s/kpeXP9WuU4uGDRlIuXPnonXrk1kPEs8ePKgfk6xaQrRTx3bs2QeiAgQDMsUnJU2mokWKEDQqA4JCmXD49JOuXJdZn80lYBoS7E9t27Z2KIGPkQes/Pu7LZrR+QsXqWSJ4kxIb9u+k/HU8yIE8Y7kQiDqwkKDqHatGnxtYHAY3bx5y6akS3r2AEJ2756vKGHKNE54BLIHhGDpMqWYfN+374Cpb0C2Hzp8hMnQbC+/TF98uZ2Jx0qVKtCUhFhT4hmQqLCd+Pgk1gsGEfrbrzd5bHx7/Dsm3kEigywHqbl69TomSLXjCm1GUqWkabNYRxQ6iiAjkcAK+qJ37txhAhf1AnkNOw0KHsfvQEGyqAcPH9K1a9dNdjohJoKuX79Ba9Zt4Ov1vCgR1q79O0j7BQuW0PcnTprstmPHdtSm9Qf8bxBsy5at5HbIY8HeMfjTTz9TQGAoj4Xw8LFsGyD1YJtIfAZCM3RsgJkuoOwV+qwkrFxfmVzF+EEyKEHKDhrYlwYO6Gt2GIJ79QhZEMbDPEbxo3Gfx7D/kw2wFx8jQhZetUOGenJ/9+zRne1GHMDI5GrWrFlNnuyoQ+sPP6DAQJ9UhKgzCFkcosyYMZtOnDxFFcqX4779/c4dypcvL0HeBIdBYg6NiAgx6fTiezJl6nQmdJGkDIdQhw4docjof3VwEyZPNOkF2zr3FcifX5eQhd3Nm7+ISeqcOXPwmGrQoB4fxKmiEFAIKAQUAgoBhYBCQCGgEFAIKATcDQFFyLpbj7i4PtYIWaE9CdIMG2V4uooCb0OQUSD+vMZ4cjbxmPFxtGPnLpoxfQpv0lEsZcAGQTY2JIJJLr0w+NVr1lPYuCinE7Ko05atX5KPbxCTc9OnJZh5QiI5z4iR3rq/CWIEhMgH77fk9gnJAhCjIBWrVKnERNq9e/eYWIQ2r5ZUhhcgZCJSHj/mTOcgeGWs9u3bb5a8B0TMUI9RTCKC+IU3Hki8uMlT6PXXSzKhDIIOHntly71ppk/52283mTgCWZ44dRJVqFDebouyh5CtW6cWBQf7M+mGgrqjXtDBBNGMpEfCSxaEi69/cCoPaUF2gfSMDA+h3Llz211nuW9ADEdFhjIhqa0TyFpBEuI3EJ8ew0czoZSUONmUQAkE0pBhnkxy+XiPMhFioq5ashPkeP+Bw1KRoCCHQkIj2CPcz3e0GfmHZ3mO9GbySCam/h1bkwgJnEBsTxgfyV688EKH57SPzygmvCy909oYB3k2ZNhI9uj29RltIvLlcb57916aFBtj5uVra4fA7mDr6H9tWL88RnBYEBTgY/KETwtCFp7JGNMjR/lw+1EGD+pvOgwRbdQjZMX8h2v05i9b8cF11ghZWRpBTx9WS67evHWL5zZrnr/PSsjKuGAOx1yPrOeY+5C8DnP7tOmfsUc3ykjPYez9ijJ33kI+oJPHlkgYuHTZylTJEW2Z+yx5yAK7DRs20uq16yli3FieK1VRCCgEFAIKAYWAQkAhoBBQCCgEFALuioAiZN21Z1xUL1vIGoRQy2GyqIq4DyHb0xLjmTQbPmIMe0zNmT2NvUq1ZINMXBiRfCL5jrM9ZFEnOdwYHr6CXMVvsjea9jcQZtOmzzLznLSmIYvQdngGask6QQiDnIRXpVzE8+AJG+DvTfB6k8kpbZ1wr5yRflJsNLV89//CymWc9d5ni1kZ9ZXR74lJM9gTUu5LkNJjvPwIBBLsBx7UokAKAB6Bf/z5B82amWgiUm2pqx6WepnrJ0ycTHoEkKUDBNGXlpIq2eKVKtoMGQWZkBJ1lt8N2YrIiBDKmfPfMHhhFyBygwJ9UnlxymPSlrqId4IMi5s8lRYuWkog02XiFd6MgUFhfBADiRJHirB1S2H9gtCGh+XUKZPYAxglrQhZMeYFKYt6BAf5Ubu2rU0SH3qErOgP3O8qQhZ9s3PXHgoNi2RJlfBxwaZ5VfSFHrmqJWW1nr/OJmT15mg54ZnwNs/7Sl4aFx7FHqs4IGnTupXJpCzNo0Zzn6VvDLCDfMz27TspIjyED9gyQkGUBuRN4N1+8uQpiokOd+ggJSNg9TzbCJmOc+cusOzM118fI0iO4MDlRS6YE44e+5aWLFlOrVt/YDb+X+R2p0XbsAbD2nv+/MVUuXJFGjJ4QFq8Nl2+Awd4x7/7niWsyr75Jkc32VJgvzj0nr9wCWF9Ln+/bLn/RbjG2vdFje8XoYdVGxQCCgF3QUARsu7SE2lUD2uELEKax3j5s1de8eLFKNNLmUy1Qnjq1avXOFQVBCw8DSFr8OTpEypX9k0TmWGJrDMi8VxJyMoEppb4ghciZANQ5N8QYh0ROYF1TaFHKLw8rRGyethiMRgVPZHgAQwSEuG2ojz956kp3Bd4gqDKm/cVQ3IKm7sx3gGsxwhJiNy5cpmeCUkIIf+gJRNtNTGjvjL6Xa8vESY/cJAHS1aULlWK7UgUSA5AzgJFS9zYWmdcJ/pGjzCy1G+W2gKMISsA2YP8+fKZqmFp/Oj9HZrI/foPZY9orWe2eCC80RHSjfE2PSnetEm3JXmcPXWRcYTu7OChI1giRCZF4dUKL/WJ4yO5PvYWPE8QcL17fcqh9loNYcwhQz1Gsh6vHPqfloQs2oWNll/AWJargC3KEh96hKzoJ9wbMjaAN2iOFq2HbN/ePWnW7Ll0/doNKlWqJDVr1oQlI3LkyJHqFZbIVSGJggMmFNnzNy0IWbwT7xkwyIOyZXvZdLACSQ1IRZQvX9bsUMEWQtaSdIV2zH7U5kOWBYG3e0iwuRSGo32UHu7DeEuYkkQbPt/IHv6WZIjSQ1vsrSPsfGridPbyf/QwhQ/0bv9+m78tQqtefia+k29Vq8oHL2+9VdUhfXV76yhfj8igWZ/N46gXyA3he4DD7Re14HsP6R3xXX/WQyxLOMEO8M0aM2oE96ulgkML6PcjESLmfBzYdOrYnj7u0pFlV7QFa0bkRoDW/OEjX/O3smzZN6jbx51N+vFGfYdvGiS8sK5GjgSsbSpXqshOAElJM9l2HTk4ArahYVEmCTBIKo3y9DCqTob8XRz2Q8oKxVasxNpKgKa1X0TY+PgFUb68eUmW6DEC2dH7jJ7rit+tfV/Sany7ol3qmQoBhYBCwB0RUISsO/aKC+tkjZAVpIOtixZRTZyiQtMSuqubNm/lRGAo7uIhi7qAXMOm7f6D+zRj2hRevAsPRiSp2bZtBydpEvILuB6ETUzUOF6Ii2IvISuTp7ZqYxqRU4LUwkbUFRs7I8LV6Hc9QlaQ/a7wgNb2jTMIWXkIwhMAUgGbt35JO3fu1iU/9MaVwMHaBlzggvfJ9uFKQlZ4wiJxn/DMBin52ez59Mcff5hpltozFcl2a2kOkceD3E9GNm9PPeRr9chV8TtIWej4gswS0hAgQtdvSObEc2EhgSZJBbmfoNksy1jYWzcjDVlrz7NGrspyDLLn7zffHKfJ8YmUmBhndrhgb72NDs2EXAo0iLVzHQgOePIe2H+Ik+QhoR8OZ7R2YosdyPhBPgcECxLqjY8JN2lA29u29Hy9JRmV9Nwma3UXHuG1atYwkxuBHreXdwAd+fqYGTmN+W7rF9tpUlwCj/UO7T9iMkxEI6QVTjjwGjxkBGXPlt0l3+20aoet77EUfWLr/dauw4E5yM6EqdN4/FtbW4nDtypVKlOAnxe9+mphTvYXFBxGxYsVo+ioMLOIHSF9Ehk90aT7jrpgbRs7KYETwEKyxZL9QMIF3pjQ8u/SGaRvJ7PEnfDmnzFzDifBlXMy2IML6ohIF8jE2Ltet+c9L8K1WOdHRI5nuTR7sMI62z8ghA/6tISsiKASDioiQtAIL0fvM3quK3+39H1x5fh2ZXvUsxUCCgGFgDsioAhZd+wVF9bJGiErSCBL3m3aamFhCaIiMWkmvV6yBOtRlitXlsZPjOPFsjsRssLjFaSCSJSDRTlCt5FgaGJsPIGgGu4BWYHerNcJYlkbLm4vISsTDLNnJZnp8lrqZiNSQpz6w8PWkufls5iQEeFq9LsecSP+hkQ7sAs9779nqTPudaaHLJ4HrwpoY8ITGSH8rT54j65eu079+g+xKZGWaHOBAvnNdJbldorxqF3Yu5KQxfuFtADCZuGZiyRzo738yXP4UKueRtb6SLZbS6SlbDuyB7eRzTtqG9YIWZG4DZs1QcrGxcZwv2sJWVl7V5sAzt66uYqQRT1AvmITiTYIz194+acFISv68MrVqyZ7B8ZHjhxlL3CUXr0+obp1atPc+Qs5OeKzErIg9U+dOsOawHp6wPb2TXq83ihRp6vbJDbmPT/tZkrQ5qp3YuxERE2gG9dvsLY25lZR5HGl9RaWtZlxPQg1R2VZHG2b+G7jflccpNpaLxDDk+KmsGyCHP1h6/22Xme0TrD1OfJ1OPw/efI0TZo8hc6dO885C1AsEbKYt6Fp/9fff/N3TkR+wB7gVY91n1bPXBzeV61a2UxGSNZ2t2Q/IqElSNnxMRFmh/lyOyCj5eUVwMlEcagkkjbag4ktawR7nvciX+sIVtbsNyUlhTZt/oKyZs3C60K5/6yNL2v3uSv+lr4vrhjf7oqBqpdCQCGgEHA1AoqQdTXCbvZ8a5s3QSBZ0n+UmyJO+WfMnM1Jmjp2aMdhgO4oWSDq/dX+g6x7C+mA+MkTaOHCpVSxYnnemAmCCgvkcaHBFBuXwMSt0LgUz7CXkJXx0EuipGceRuSU/LueNumzmpzRQsvodz1CVthd+XJlWU8VXirOLs4kZIW3ISQm4MUiQgvtkQkQkgXwBNRq/Yq2i+elpWQB3i3rKmNzCdIO/RYeFuyw55gsWVC/ft1UOtR4r2w7z1OyQOAvvKHCwqPZYxMENeYAFNlDVtbexW962s569gyiMGnaLCaAIEeixcBej3Fb5Ae0nr8tW7ag8+cupJmHbLbs2WhqQizr4CLJFrDt1fMTGjpkgEm2wJmSBfBAh6fzgwcP2fOxc6f2DhEczp6P0up5z5uQFQkQ5cSErmo7EkMieSbm00bvvG32GmuELC4UHqpIPChrtruqrtrnugMhKxK3Ivnos3rMG+FmtE4wul/vd9g6Dsu7de1Mfz95woejKJYIWRH1pSffJGSUcL+ImsL/iwSOet6UYm2jZz9izYBnYH2JxK/WCmw5LDyKcAgoJ9C1FRdHSEZbn/2iXecIVo7Yb1qOr7TqI0XIphXS6j0KAYVARkZAEbIZrPetbd7EhgWnuNhc6S0SQbpkyZKZfv75F5YAQKivTLDZQsjqEZNG4bDO6CY5yRIW6L/8cpU9IECGyeG2CElLefyYtTQFiSLeby8hKy/wa9asTrETolhTVC5YxAE3ZIGH5qYRIStnKbdE6MCTBP3oiCeq0ULU6He9vpTxtaQnB71dFCQ2c6Q4i5BFf8Cjb/ac+UzwwPNbFHsIWdibj28gHTh4mCwl5xKbP+3vtmwg7KmLFk9ZV7lK5Uo8jps0afTMXmPYZPr6B7OOqLzJFe8XdvDLlStmvxvZvCP2gHuseciKZ4qEUOMnxDEpi6I3rqCHONzTi70xQdzasunGQc+WrdsoOjKMcuX6N2GbKz1k8Xz07e7deylo7Dj2/EVxhr6o0RwttImRuLBvn5509+5dxgteakIKxmgetcUOtPNPu7ZtTMQvni/rATtqN+npvudJyN648Sv5B4awfrCtkjyOYovQdC+fAP4mR4aHcGJRuRgRsrKepKP66o7WHfc9b0IW8wK+RfgmvV6yZLokZGX8ZZ1PPduDl+rYkAiLoeqYx4cMG8nzk/ydt5ZQE7kAoFmrjQARMhrnz1+wmWAV69E8efKYeeLaamO2rBFsfdaLfp0jWBmtc/XWVGk5vtKqzxQhm1ZIq/coBBQCGRkBRchmsN635qmIsP6Y8XG0avVaPt2XQ66wmD927FsKj4zhpDZPnzylPv0Gk9bjEeFe8FbCYlcm3uTkVs2aNTZtqPDcU6fPcOgYwm21upKRkRNYmxYLYGRHfVbdNzmJl5AuQLiR1gPOUkiaI4SsCJuDB0W7dm148S8ScQHzxUtW0OHDRygmehzlz5/fkJCFyQqvJHiFDRzQh/r17WXyPkOSLBCKKY8eUYC/D5Nj9hQjr16jhaoecSM8B+ITkpiQjooIpXr16piSPgEbZJfv3rUL24AjxVmErKX2o69mfTaXZs6aa5NkAdogvBWhG5g4dRJVqFDe1DRB2F68eCnVb7ZsIIwIWSNvZBGaCW9ZIV3gSDIvua+g14gkeZ8nb2YiWxuOKQhbeKXLv9lCxDliE7YQsniu7PGPf1uKEoBXVUBgKM9vSMSn1R+U6yg8puBxK3vbupqQRR20nr9GtmALtmJcv/nmGzQtcbJZQhrR79c4lDyCChcqZCKgHqU8MiNkZRLvWSULxDcG/QdvOIzNnDlzUFCgL0EeRZtUzpZ2pvU1qPvZs+cJtgUZHegsQw8X43vBwiUsnYMDE7Rn0KB+qXRyrRGy9+7do+3bd9G6Dcl06tRpKlq0KLX+8APq1rUTgQhCwfcCGtn4b8/effROwwb8PVm/YSPrKYv3d2jflt8vvl2QnJgzb4GJ9JdxE99x6LJDsmLe/EX066+/cej4f4sWofbtP6JmTRubJXozwl1EsVjyTjciZGUPWUvfd5H8adfuvZQrZ056+OgR1a5dkz7p1oXKlClt0Z7EfVirQHsS/dXy3eb0SfePTfdZImQx1+/YsZsGDuhL77VsTnv2fEWFXy3E84ut5fbt3zlp1Zq161lTFWO0f79enKj05ZdfZr38saHhtHfvftOhk/xse5JuwV6R8AqeqtBBRcHhPQ5iypQuZXqs0TrB1rZZus6IkDXSNLcksSPmOfSh7L0qZK927NzFDgu1atXgqgGP6TM+47mnc6cO5Oc72ma7xoFsYtIM3cNLI3zkNcLggf1o1ep1tHLVWtOBIdbL77VskSqBHQ7rkZB3+crVLMeE+Qa2hkO06tWr0d0//iBPT29epw0c2JdKFC9Gu3fvI0hkYe7Ae3H4hkRqrxX5D61Zs566du3M8hfACNJf8ryFb333bh9TwYIFjJpk9rtRPS3N7bDFk/L5AAAgAElEQVR/RCehjXAewWHkzl17CGt/Sxqy+F5ev3GDjhw+yrJUL7+cle+DjW/bvtO0lxFa6Hg25ssfLl2iMaNHUK6cuayOr7DQIGrYsD7XSb4P0R1ywSEC5t3k5M2cnBBjCPgDX+jbYywLm9N+M+JiozlXxpJlK+nAgYP05MlTqlO7Jnl7j0rlrW0PtvYQshg72HtAxgHzDxx4li5bSX369GD7gO3s23eAggJ8KH/+fPy9w95OFYWAQkAhkNERUIRsBrMAeVOCD2GjRg05URE2HdjwiZN+fIShQYhFADJkHz32LV28+ANFjBvLnnRI4jXccwwvABA62Lr1B7zQALmK+3A/SA1klQUBC4JXkDHwQsOG4e0G9ej06TN05+4fVK7sm7Rx0xZ+FjZL0IY7feYsZ6kXXmu2hglb61KhBXnr1q1Ui2Dh4VWoUCEzvTHxPFlDTE9nF+Rb/4HDOOR5WmK8mb6dNowYWGOzisVekddeMyN2ZG/SKfETGUdt0RIuCKl/t0Uz9opF8oK3G9SnAH9v3QzCRiYve+CCqMPCHn2AzRyIjkyZXmKdyj17v9LNOC+8SLR6sTJZhzrUqPEW1apZnckIJGLBwtbRcGO5ztr3yr9p+01OTICDBoQiooBAQNIMbEowTgoUKMDelv/5z6ts28AZpAU8kBE+iQ0qDij0tAvRH9ApLVO6NIWHj6WSJYoTFt7Qp127boNpTIkNhlxfbGb8fMfohmCLZAtaezMa46L/5QMY+XDCyD6MfkdIcOi4KNq3bz8nv+rYoS17PeMQAeHGFSuUT2WbIOmGeoziLOS2ai0b1QM4IgkLDpKmJMQaZrTG9dAVTJgyjetoKaQX+qzwpkXYL+yjx6fdqdUHLalw4UL/erjfuUs7d+3mrOpoV98+PWjE8KGmPsQGWIyfxo0a8tgX5Ji1NgkdzDlzFqQi8PXukzVyc+fK/cy6lYKowLswT/v4jObNIr4ZM2fOoTNnznEm8ddfL8nVARno7RNIkIrBuOjatRNdvnyFsSlRvDhv3PH3pk0bUbVqVah2rZpmkQqW5j7Z800eszKpLidpc3dSFvU+ceIUE8oY09ikFy9RjH744RJ/G0AUgGRAwXc0NjbajPiytGHGAWdAUCi1ad2KE1lhvE9JnM7fYVk3E4Ts3j1fsd3DtkHeP3j4kG0b8zP6DH2FbwBkRoYMHmCyZaODFBGWPT46nN5+uz4fFCA5EhIIxsdNoNKlXzcaxvy7SER44eIPut9mXGOrhqxeUi95rIB4hrwG5nZxeIC1geeIodTj025mc7G4L2b8JP5OdP24M+tKQkMfskc47J2elEDQI7VEyILEXbp0BX8DsS56550G1L5tG9M4MgLoh0s/kpeXP9WuU4uGDRnIeuDr1ifzwVj/fr3NEp89qze1mNuf/P03eQwbRIUKF+K24qAVUlCQKilV6t8+fd6ErPxt19OuR1uGeoxkDWrZEQB/hxfx4SNHeQwEB/pR48YNacPnmyhhShJ/j+XDHnGw+fudOzR1yiSqW6cWr4sxz+OAs0iR11KRoqJPhWxCt65daMTwIXYdIAlCFsQwCDYUzKf7Dxzi7yjW4Rh3LVs2N5kQxhEIM3yLYc+wt0OHjlBk9AS+BkQzDo0xFy1esowJNRzot2nzIbVp/QEheRXsdeXKNextDXy6dO5APXt8Qi+9RPxdBOkYFhrIBxHnzl/gbwC+jfYkMLOlnoIQF43DPfPmL+Z509NzGBUv9l/+nqAtIKpR9AhZ9PfUxOlMdvbr14sKFSxIly//wk4imI9RxIEFHEuSN25hEhp9p03Yaml8Gd2Hdwj9YfSbWCfKTgDYByDfBfZG2m/Gq4ULU5Gir/GhF/YBsIcvvtzO3w1tZJ692NpDyIIIx1oAtoFSokRx6ti+LX38cSeOEJLnOtgqNOVxcKWKQkAhoBDI6AgoQjaDWQA+5DixhPYrwlmhodrt48703nstTOHt2PDitH3D5xt5YYlFF048QTxBa1IUeM5ggYqM2dhYfdjqfSbUcI+PbxDdu3+P2n7Umj0/8uXLy4sICOHDyxAeZmXLvsG/4x5stGJiJlGpUiXZi6d+/Tq8MZz52VzatWsvIVzYGbpvwhP22rXrqcLExKavaNEiqTLNY2O5ctUaPrWGdzAWPnnz5SV4JoCwjo2bQvfv3aOHDx8RFuYoXTp3ZDJGFHjRzJm3kMOJsVAC9gi3bde2NWOPxS+8JZAxPOVRCm+Af7lylReW77/f0uxZeCY2g2fPnqM5cxfSwUOHWUOxRvVq1LlzB7u9j7TDAItDkIjYlMjePligYrH14P4D9pgADvCGCwry/XdBn5BET//5h+sPIgFEk8fQQaZNgfCggA1iIwRvtmbNmlD3rp2pfPlydm1IRJ2xyANJJQrwx+Ia70VZsmwF/fX4XzkE0W+hIQF09Oi37BGG30RbsIkYG+THxOuSJSto0ZJlfB8yeqMvQTZhQwPPFvQfiDYcWoD00yNk5b6HB9OBA4dM9WzQoF6qMcV2tnot44siMMSBBchwhOuKzcKf//sf111rb7aMcVEJEA2jxvjS5EnjHU7mpTeFop/hlbJ+fTJd/uUKy3EULlQwlWccCJ2oqIncL7B32aZwSAR87fXwBj5R0RPpp58vs7caCmwYm+O+vXuabVC1dRekHvrJmsai8KiB9+GePfvo0o8/8ZgW78FBVJ06tRhTjA+Qgnr1wvtBZECr2M9vDG+otUVkicbmFvMgCjApXaqU7rwg3y8ObmbNnkeJU+JsJsD0+lQQsiAFixQtQt999z1/Q3Bog0055nGtRAoIvvj4JCZhMa9j84XvyP3798nPfyydv3CBmjVtQkOHDqA1azYYzn0YH2I8i/kRBxIYs9j8ic3mkqUrmJBo1Oht1gTXSs/ote95/01sfLG5Dg72Y09VEHoYS2vWbqAJEyfzGNF64eltmEVURvESxc3kMsRhDTz25cRSctZ24OjvO4YwP0EXXk6IpT38sUbICkLs9q3bZmMJfYRIHByO2UrICjKzXPmyZu2R+8wSIYv3YS7CXId1DMYk2iUXYOg5ypsPkJEsTLaXM2fOksfwMTzPwtMNcgeiiINWeAAOHtTPRNaKwy6MGZB00KK3RMiKg0p8K0HK2RMFJKIsILEkyyEJ7HEolhA/0aS3+yyErGgTPERlCRJL2dafNyEry/JgTGkjVLCW8RzpzWNKK2GB70ZIaASvf1Bw4I3vvddoT1NiMGEDQnYI61UQTFOnzuCDDVFA0MJuMM9riyCFX3nlFV3NdWtzkiBkMR/j+VWqVOLvDA7CcPCJA0OZaJajlOTcA/IBsCAsZez0oisQ/eExfDSNHjmcv6fi2SA/tXJnAh+9iBm99tlTT3G/GEN//fU3YW0njyFZqkxLyAoHlLeqVeUDBjk5l5zIU+tBjvZDsi3TS5nM5lGj8WXpPnEIgPlZHOCItsn9qU1AJ5xAsB4YNLAfRyWJb7CYtxABJQ65HcHWHkIWdZbx1kvuinGHb5mcZO95f3vV+xUCCgGFwPNGQBGyz7sH1PsNERAL/hw5spuF/hreqC5QCKQRAkYL8TSqht2vgffisybzsvul6oZ0iYCRhmy6bJQbVdraHCJ7/4JcApmKA00UvftEQkHoQ4MQFASjNR1TazIplogEa4Ss+A1hvZNiYzgiRhQcoiG8XXhTG3WDiAawFHKM+2UCEBiBjMJB0J07d9hLGwXJBrXyAyIUHfatp28vE1YgpOFtj+cbee3CKw6HpHny5GYCWA/7u3f/4MOjEiWK8cG1CEk2wkP8LmQcQORCMkAuoj/lg+xn+U6BaEFS1BMnT9Gc2dPYW1KLu0xcPW9CFnWTdb8Rlo/64cDhu+9P8EEg7Fp4fnsMG2yGH9obHBJOu3bt4b/jgAcRK8OGDTLJdsiJLPE7yH5oWOMdx7/7njVs4XyAQ1st0S9jh4N1RFXpkbaWbMHaeE3euJmldeSIHbmuiGSA57woes/Sev7KCW5hd/ASxbjG3CLISzgzTJoYZRbxIWwOhy+2tNHeeqINGLvjwmPos5mJJikJ0Tb5sEmeP4TURHLyFt3oETkSQ0vIWppHjcaXpfvEOLYklSTmP9iYOOCxNPeLduvV3xFs7SVk8X4hDaeVwhIOMbhm9KjhGSr5pq1zurpOIaAQyJgIKEI2Y/Z7umq1IGSrVK6YatORrhqiKvvCIiAWrdjwazck7tpoQUTAG/2D91u6azVVvdwEAUXIurYjbN3Mw/tuUmy0KdRT7z5IqiACAQQJvPtEcZSQtXSfNUIWhCQ8obA5R5TN4EH96cNW76VKxmULqkIGR5ao0N5nTbIAcx2kEiBhAmyCAnzpo48+ZKJUTu5kSS7ly207aIyXP5NygowU3sZ1atdios8ogaYWQ0QNhYVHsX6nVgrBFkxkXX7hZS/uQ6QBSDJ4sOP5gpQ3sjFr7wWxhXD0J0+fsMSU8DK2JZGrPRq1trRdJqPw/9YSyuFwInhsOEcoiIKDih49urH3PjwIZZIL14CoDY+IYUITxGXS9JnscYoCb1rIasELU5DU3x7/jkl6a164epJbgiz8PHlTqsSHRjg4ks8AGOAQAFFdMvmv9yz5oEKWNBIHEdANBkGNIsaHiBCB56go8CyHx7E8dozaZk89IQ0xxjuA7vx+xyzBsPwOvfahTpCsKFmypK7XvbUDBWcSsjJJqieFhnaIuuK9kI0RhwfWxrOl+tuDrTzOtHJc1vCRvYtlvW5ISIwa7UveXiOdGpFlZE/qd4WAQkAh4O4IKELW3Xsog9dPhGvu2LGLoqPHcfivKgoBd0NAbEj0QrTcra6iPlg0Q/swJCQgVaIgd62zqtfzQ0ARsq7F3ogssxQabnQfiDuQs9Ar37zlC5bW0GofomXWCB5HCFk8U+ibguBCQWgtpI3gzSnLHxkhK+pmjdgzSuolJ18CcSQSMxklh0LdhNYn+kDUQcz5cli4tXYIDEGWQlt70aJlLGsCggUa2/YWQUQhMZM1QlJ+rpGt2FoHaFQijwA8nUF0Q74Kxd08ZEV70PeQsLn5200q/Gpher1kCSYRIa0FSQHh6Sn6GlIG8GoVxCvuh4wXNFLhUStIJvlAwkin1tLaQNi2rX0o2uQIISvuFcmpDuw/RPCmhewY2qX1QIdnObyiQfiLEHNIf0SPj2WJDJEEFFIFkHKy5sFuq23J19lST+G9z4R4Yhwnj9IWPaxEuL+l8ZtWhKxR8jm0RR7rcn0dIWTttQFHPGTlJMmykwI8gSE7FBkRYpc0iyO2o+5RCCgEFALpCQFFyKan3spgdcWHG/pTSPqCsDtbEt9kMIhUc90AAWwasBmBxrCcfdkNqpaqCiBIoHf7boumtGXrNrp37z4N6N/bIe1ed2yfqpPrEFCErOuwxZONyDKZIJA1IC3dB084ZDuHh2qXzu05Q/o//xATLCiyhiz+7QpCFs8VmvRImIckWSgghOExiGRuthRnELJ4j0ysCoJMJGTE7zKucr0EmQrvZBHuLcaDrVER4hmPUh5R40bvMBEGDfW42BiCt6G9RSZybE2EaGRjRnUA0QIiMzFpJpOa0KwsV64sjZ8Yx8m93JWQ1bZL6HIiUamsCyy8P3fv2Zcq/F1Ogin6PFOmzOQfGMKyBnrEnjxmLRF/aUnIYq1y5MhRXq+gQPO2bp3aNHf+Qpo7d2EqQhVyH8M9vThhL0ho6IQj2WnevHnN1g2iDZY8PI3sSvu7PfW0RRJBb24zGr/Pg5C1RNrLdZH1jh0hZO3B1tp3yUiSRCRJxjNmTJvCXtkhYZHUpPE7KiLL3gGhrlcIKAReeAQUIfvCd7FqoEJAIeBKBC5e/IFGjPTmUEZ4fsmJIVz5XnufLWe9R2IlJNJDMiSRFdve56nrMw4C2MSBUEPm6caNGlJ0VJg6IHNy9xuRZcJD9tzZ84aJZESymmtXr1NCwkROkImSlpIFWnhA5iEDPLwMETbbvt1HFBToY5Nu6rNKFoi6yMSqIMiQUHDIsJEc4q+nxSrjhvB2IVkgPOy0mr6WzELGHiHy8FhGclXoLILk1UvoZ83EZEJET/tW714jG7P2PlnHeGywH3Xs0I5lC9xdskCvTTjs9/UPplYftDR5weI6IV/x5O8nurqiQstThG+/kicPy3IgSaksDSHeKWOjR1YKfeKtX2xzuWSBSPAYFh5NvXp+QkOHDDCNPUuHMXJyL+ibDhnUjyIiJxCkQ4SGNdoqyE1LGqj2TJX21lMcsiD0Xys9Id6r1z7h4W5p/KYVIStLFlg63JHr8iySBfZiC/wc8ZDFfeJwY/uOXQTJi9Yfvk+T4qZQVFSYisiyZ0CoaxUCCoEMgYAiZDNEN6tGKgQUAq5AAIvpCRPj+PS/Q/u2bkvGou1YjCdv3ELjwqMof/78FB4WzJ5ZyMysikLAEgLY8MbGJhBCrZ8+eUr37t8neItBhzEo0NcsI71C0XEEjMgyocsHzVI/39EmMkXvPkGQaD2u0pKQBem6eOkKGuEx2Ew3VmT/hratpRBjLYr2JvXS6h2K58kesv379WYCFpIOMePjaNXqtanC18V94v1yePu1a9dpuOcYQvIjPEubpR33ItQYmd8LFMifigx/7bVXKTJqAn2evJlJ2fjJE+iNMqXtMiCRwb5mzeocQg6tXrlgzgeZg+RmmOeNbMzay4XtQO4BnsSvvlqYL09vhCxC3EeO8qHChQuxl7YsgyW0OpGMDR7k2v4QJLxMPIqETHpJq+REaLETo6h5syZmEIvES+cvXLAp4ZV8s72SBcLbFfPIjOlTqEL5cqbHWXuWSO51/8F9Jp2LFCliNv/gIUJPGfrMiBLS8/jGWilLlsyGayR76wld0mEeo+jsufPseRkaEpAqHF6vfaLOv/9+R3f8phUhC/zEAQEkXeBNiuRwchFt/OXKFbPf7fWQtRdb1MFRQhb3irGB+a3sm29QkSKvqWReds3w6mKFgEIgoyCgCNmM0tOqnQoBhYBCQCGgEFAIuCUCYuML8g6EV+VKFU31FN6J2OBqiTu9DbMgIGRCFrqf6zds5GRFwisMJJIozypZoA33B4Hn7RvAIeFyW0CAIJnOq6++qptMR69zbEmgZaQhK3v7aRMwCZIOhFxC/ERq9M7bpmqIUHWQ3PJveN7ceQspPiGJExbBSxUh3SJC4ufLvzDWXTp1oJYtm+t6J8OTOSgojA4cPMwHHPCUff31kjbbJ3v1enpxEqp27dpwHXLnysX3o96Ll6ygw4ePUEz0OD6EE7YCj2mZVLXlhZbuBWE32suPvUttkSwAbitXraWJsZNZTxh1RoIse4st2r/yM/He778/SYHBYVSu3JsU6O/DRLlc5ERW2iRcsv3I7QTp6uMbyH2ovUeEbVerWoUmjI9MdXgliLYiRYvYPBZsGa96c4IsmSETspARgewC7tHTgJUxyZUrpy5hKMs5gMQeHxNh8qAFbpBJCo+MYc/aGtXfstrV9tZT1obGg/v07kHDhg6kbNmy8XtglwGBoSxXIrdPni+04xd1Pv7d9+TnN5YgU6LVrjZK6mVpfFm6D96k4nAGMiBeYzzNiGtB2CKJmvybvYSsvdgCv2chZBFRgPkJGuaWbMfeca+uVwgoBBQCLyICipB9EXtVtUkhoBBQCCgEFAIKgXSDgEwwgZzz8x1DlStX5NDPJUtX0Lr1yRQVEUo1apgTGsJ7s1KlCuxlB5IJyZa8vAMoc+ZM9En3j6lc2bK04fONlCNHDjpz5hyTDAMH9KFs2bLTp598zH+HNuT8BYtJT8fw5KnT7IWGIpM5cqIxeM+B8Lhy5Spd/uUKQRZl5ChvKlCgAEWGh1DRokVIkMKIKggfN5bebdHMpv4RSW1+/fVXi56E8P5Cm498fYzefPMNmpoQy8mIUEDaIKEZkhgiuzyIIUhvyNEB33xznPwDQijry1m5vlWrVmbv2TVrNzA2Y0aPMCNc8Vz0DSQY1q77nN+D977zTgP68cef6ciRrwlh6kLGRiQfwnWy96WQl0D/16pVg4k5eA/bWuC1CUL0zz//R/BeRXIpkFGQRCjy2mssLyJwkL0C0c+NGjWknTt3U+3aNfk+a0X2CAZh3br1B6wteur0GSakUX94joJ8b9asMb9b6KsCb+QBQBFeo98e/47vExIQtrZXXCe8VfFvaxq6INdAtM+bv4igDTt82GDWe4Ud6BWRiA5esoGBPvR2g3p82c5deyg0LJJaNG+aikQWhD6ug+1UqVKJZTnGhkSwl3RsbDSVKV0q1euA2YBBHiwfADuxtcCeYcvQh9aTQhDYyHOCLFkED/KuXTvR5ctXaOeu3VSieHFCaDn+jpwN0HauXaumqToiuRf0Py0lZJLtGP2KpGiIHDp67FuCrFPEuLHUpEkjw4gcR+opH2yg0hg/mFuuXL1GJ06cpJezvsxznhYrbdJBjF/09+nTZ+jSjz+xJAdIc9l+8XwxjmBD8lg2Gl+W7sMzcVAVOi6K9u3bz0n/OnZoy8n+xCFCxQrlKcDfm/Lly2vqF9HPegQw7A7z2Z69X7G9guh1BFu97wsqIM/9WnxEBeVDK4wblczL1hGurlMIKAQyGgKKkM1oPa7aqxBQCCgEFAIKAYWAWyEgCFl4b4IMhIfWrVu3OQwdep0gOAsWLGCqM4gteFXBww0Z0n+/c4d/69K5I/Xq2Z02bf6CZn02l0BUguDt2fMTql2rBi1bvoomxycySTdwQF8qUaIYJSbOoEcpKSxJcf3GDdYHbte2DZMCIH5AZvz1+C+Wq8BGv9UH79GI4UMJIbbffHucdSUvXLjIdcV98BQFKQJydtPmrew9CC86PB8eoH379KDy5csZkjNyB4F8Qnu1nrggvsZFxNDx498RwqItFWheIrEZPEn1MrHjvtu3fyfo1YKkepzymJ48fUpvVatK3bp2slhftAtk3apVazlbPRJ11a9Xl/r17cn3PH78F01NnM7ECvpJD8OffvqZvfhOnDzFpGq/Pr2Y3La1AOc58xbS7t172WYqVizP/dCubWsm20UBkQe9U2jXgsDFdd0+7kzvvdfC7DpL7z19+iwlTEnidsK7Gh6u6Gt4yfr4BtG9+/eo7UetmZhevyGZbQZt/uXKVQI5CM3y4sWL0cZNW1h7tUWLZuQ9xtNmD1l4OcbETOLqwU7RVhTYHQhgFD+/MSY9XmgWx8cn8rhp1ep9ata0kZl8hqV2CjtA4jV4WIJgrFG9Go+hhm/X1w27hzfgwoVLWU8V2Foat+KdwuN2xYrVTOrJmqzW+h3ekkggKsYrNJDz5stLgwf2YwI0Nm4K3b93jx4+fGQ2J2DMYRzHxyexfRctWpRavtuc55X79++Tn/9YgnRCs6ZNaOTIYZx4TxTMNd6+gdSpQzv29rZURAI/HP7AJoAB5gq8o1ix/9pqzg7VU/tuaONDIgL2uWfPPpo1ex7PXaVLlaKgIF+TjaCvMSfCJoEl+gGHEx9++D4fhK1evY7rjYMGzHkLFy9lkjblUUqqsQxJBr3xVb9+HYqLT7R4H+ZRFDGXrF+fzIdakBopXKggtW//ETVr2th0iID+0JuXa9WswTJCsMGvvjpAOFTQjr8sWbPYZAP9+vWiOXMW6H5fiv23KC1ZtkJ3fJcoUdysn4XUDryWISmhikJAIaAQUAikRkARssoqFAIKAYWAQkAhoBBQCDxHBJ5F3/M5VjvNXi3C86tUqWxzMrA0q5x6kULATgRwkIJwbuj/akPU7XyUulwh4LYIgJhHRIRK5uW2XaQqphBQCLgBAoqQdYNOUFXIWAggbBMeLUiwdPLkKYqJDleJcYg4PBReYUhUUvbNN1kH7EUu6aG9SNKBkFSE827e8iX16f0ptWndyq26JT3g6FaAuagyYl5bs24Da8ZNmhhtOK/Bww1egQcPHeGQ58mTYjjBUUYsipC13usi/PWz2fN0dSwzos2oNqdPBIQtr1y5lpIS4+iNN8qkz4aoWisErCAgvMBxyYD+ve2KiFDAKgQUAgqBjISAImQzUm8/h7aCyPH1D2Y9KUeTNzyHarvslQipRMgfQroQ1mYpG7TLKuCmDxbJBhBSh6KXXMJNq+5QtdJLe0GYLVq8lEP3YLva5BYONd6JN6UHHBEmDG3O2XMWkL+fF7Vp/cELtzGRE6Sge22d1xDGPXPWHIJOHUJkEborJ5pyoqm4/aMUIWvcRSKBUt68eXWzqRs/QV2hEHj+CEBTdZjHaBo0qB+1b9fmhfsePH+EVQ3cAQHM12NDw2nYkEE2S3K4Q71VHRQCCgGFQFojoAjZtEY8g70vMWkGzZw1l3XDpifFZ1jvJ223C6F8W4mLjGA2WLxFRI6nrV9se+EJWfRnemkvtNmQnAT94m6EbHrAUU5i81GbVjQ2OIC1N1+0AuIZCZCQWd6eeU0kO8r0UiZFyPYbbBd2L5oN2dIekUCpb5+eisyyBTB1jVshgERw0EJGCQzwsVk/160aoSqjELCAAHR4oanduHFDunjxEicNRDIyS0n0FJAKAYWAQkAhQKQIWWUFLkXg7t0/WCwfQu/vNGxg5gkAUhIJP8JCAlm8PiOV9OYNlVZ9NTkhkebOXeg0QhZZbSfFTaGJEyItJnJ5nnbnaHtFhtuen3bjzNyuLLL3ozsSsmi7ozi6Ejf52WfPnefsyS1btqCSmqQXaVGHtLIXR+Y14eUMHDKyh+yuXXtoxEhvTog0LXEyJ8VSRR8BRN4sWLSECS0kQVNFIZBeEEASvGXLVnG0RIEC+dNLtVU9FQKGCCCBGJKNrVi5hhMo3rx1i5PNuXqNalgxdYFCQCGgEHBzBBQh6+Yd9KJWD9lEY8bH0f0H9xUhmxjnlmShsL207CtnEmtCp23nzj2U6KYYO9pehHoPGeZJCZMnunyxqwjZ9D8Lp5W9KELWflu5fPkXGj8hjv748096+uQpZ0//4+4f9OabZdizSJu12v43qDsUAgoBhc0RMa4AACAASURBVIBCQCHgegQOH/6a/ALGEvYNPl6jqE2bVpQpUybXv1i9QSGgEFAIpGMEFCGbjjsvvVYdyV/Wb9jIoa0tWzZXhKybkoWwr7TuK0cJSu1YABl74OBh8vENpNdLlnyhCFlkZ/YPDOEkSPPmzFCEbDrwkH2ec3Va2osiZJ9nT6t3KwQUAgoBhYBCQCGgEFAIKAQUAukJAUXIpqfeeoa6Cr3Kq1ev0fUbNziBitZrEGGt+B0Jp5o3a0I1arxF0AU8e/Y8fX/iJGfC/t///kdxsdF0/vxFWrJsJR04cJCePHlKdWrXJG/vUfRGmdJcSxB516/fIITqHj/+Pf3555/k7TWSfv/9DgUFj6Nvj3+n2xpBMEHqYPGS5axFhILT1saNGlK3rp2pWLH/2oQE6nDhwg+0fOVqOnjwMNe9+lvVCNpz1atXM5NPwG+HDn9N8+cvprCwIDp9+ixNTZxOCMFBMrL3Wrbg6/FMXDdnznz65tvvKHPmTPRhq/dpQP8+NtcLlTciLqDbCdI6OXkze0zBS7FE8WLUtWtnTpBmSY/p9u3fafWa9fTltu3cR9CqbPROQ/r0k6701ltVTSfVtmADzy1b+grtwXuXLV9Fa9auJySCQtht/369qEXzphbriusQvoc+ypIlM2snor+Xr1j9TJIFIpHA3r37uf+0RQ67h11t37GLFixcwn3+yit5qOvHnah7t4+pYMECfOudO3e4r2HHu3bvpUED+1KD+vUY5+SNm+nnny9ToUIF2a4+7tLRpe2FnMOceQs4IZy2tGr1nulwA4T02bPnaOnyVXTs2LcsCfLP06fUpEkj6typPRUtWsSmMYSLtB6ytWvVpKXLVpoS0xn19ZUrV2nO3AX05bYdXG/MK4MG9qN6dWs75Dlhr93YgwX6+vCRowSP0sNHvqbevT6lmjWr02efzTPVv2TJEjTcYzC926IZnTx5mpNSgfzHXNCiRTMaPWq4KYz6r7/+4nF44cJF+vroMapcqSJ169aFsUdiF9yP9507f4EmTYxirNFn0F0DVhUrlmcvE2CG+Ucu9+7do+3bd9G6Dcl06tRpKlq0KIcJduvaifLkycOX2movtowDrcGkpKTQiROneC5//Pgv1gnHOPb1C7ZLB1WWLEhKmky3b92mhYuWMqYojRq9zWGP5cuXYwxwaPPFF9upS6cO1K1bZ7p2/QZt2rSVBg7ow9eHhEXyMwL8feju3bs8H+HgTxWFgEJAIaAQUAgoBBQCCgGFgEJAIeBOCChC1p16w4V1EYTs0WPf8AZVTroC4i0qeiL99PNlJmRRBDEKQhab7s9mz+NM2NBrK1L0NYJwOwgJEHtffLmdnwniInZCFJNTIHdXrFhNa9ZtIDxfm+Rl3frPOVGQTCKJ5otMyq+88gqFhARQ7ly56LebNyk0LIrDOEd5ehgihcQJU6ZOZ2LFc8RQJggPHTpCkdH/JlOQQ71l0gK6fbVq1qBDh48wCQxSpOHb9VmDNEeOHIwDiNKw0CCqXasGwfssMDiMbt68RfGTJ5gIaaMKWiNkf/rpZwoIDKUsWbJQePhY1pxEXWZ9NpcTpDVt2phCxwak0h+Drp5/QAg1bFifCeL8+fPTgYOHKCJiPP1+5w6Njw5nYsIebNAOa32F33+49CN5eflT7Tq1aNiQgZQ7dy5atz6ZE1f079ebBg/qR5kzZzZBgvfPm7+YfvjhEnl6DqPixf5Lv/12k7FduWotX9e3b0+b+tkazkakN+qBUGEQwmGhgVSmTGkmxrx9Aqlw4UI0YXwEFS5UiAnZjZu20oyZs9keqlWrwocN5cuVpYoVK9D3358wkUd6GqvObu+du3fJw2M0H5LoechizC5avIySps1icrBjh7ZMEoMYHO3lx+0JCvSl999716bszjIhi3F85epVKliwIGXJnJku/fgjpaQ85m4YPKh/qr5G+FpAUCh179aFDwVQYMdz5y2ikGB/atu2tU11wH2O4GgvFtq+xtj/+fIvVL9eHcqWLRtt276TxzzmQcx3x775lufBlMePKTl5E2OBQ4jIiBBO1oKxvGDRUtNvsl2fO3eBlq9YxcR+rlw5mXDEmGj5bnPKnSc3k62YO3F4ptVWxVgHrm1at6IO7T/i+WFK4nT68ssdjGlQgI9Jl9vIXmwdB2KsgeDetWsva3j269uL3m5Qj0DObv1iO02KS+AxYk9SL0HI/vHnH/TGG2Xoxx9/YnL3wYOH/P8oOCiJi42hunVrMzG+YMEStn8UvKtjx3bUpvUH/O/kjVto2bKVfBiIwytkMq9R/S2jKVn9rhBQCCgEFAIKAYWAQkAhoBBQCCgE0hQBRcimKdzP/2UgSPoPHKa7YYb36lCPkXTq1JlURI+4Dx6X8G4DuQKCEuXMmbPkMXwMk6azZyXxplkUS++zRvKB+B3mMSpVRvev9h9kbz8QrNaK0A6NT0iipMTJ1Oidt/lykDMTJk5m7z4t4Xfy1Gl+JzCAl1lgoA/dunmL4uITqeW7zdgLdtu2neTrH0xjg/2ofbuPTFUQ9W3WrDFFhodQ7ty5DTvaElmI9yPMHsmopiclUNWqlU3PgkccyF9oompJF5F5ulrVymaZe2UskAAFHpxz5y0ke7CxhTwHISXIeFRYJBFCIqOE+ImmPhAZhv/6628KDQkwyzAMIn6Mlx97DLqakBW4gAQGOS/bLDyzQdTCxr3GeDKZDI9lHCBs/WIbeyvC27tSxQpMJsKuYiclsEc3SE6QsmJsuKK9RgTb58mbKSQ0gm3Uz3e0mccubNVzpDflzJnDZv1ZmZCFh7k4JEA/wzM6bvIUwjtxgCD39S+/XKERnl5UttybZrIkIN/FWEucOokqVChvOF4cxdERLLTtjY4Ko//+t2ique6D91uy9zw8qWFPsA0cpIA8nDF9ClUoX47vwW9xk6fS/AWLU9k1xu2QoZ58oAXPZcytwjMbxC/ww1wQMjaAOnVsx88TuBYvUZyiI8OYzOV5+Ow5GjxkBGXPlt2MwLVmL/aOA1y/YcNGmjV7Hk2Jn8gEqij47bPZ8zmywBFC9tr16+yRPHTIAB4/eB4OA2HLwAl4TkmI5WRXwGDIsJHsnY4+EGS/qAvG4u7de2lSbAzlzfuKoX2pCxQCCgGFgEJAIaAQUAgoBBQCCgGFQFojoAjZtEb8Ob/PmtegtY27tftkskrrIWjpPmskn/gNhIdM2oHwBSELD7SsWbNaRBJeauPCo5gkior814tMFEsapbKX1oxpUzi8Xy6CLETW0GmJ8SaCBtfI986amchkhFGxhMuWrV+Sj28Qe8HKZIt4niB/QX5NnTKJvXdBCILwgVyAXt3x+71799lz9e+/n9iNjbW+EvUdMXwIe+XKRWANIgnJadBneNa48Bj6bGZiKu1Ta8SVEZ56v1uzWUHoIHQfoeIixBvPEfeVLv26qa+NEltZO3hwdnutjVOZ1JYPIwQ+gihHRnfZk9MavkZtFx7tCDEHCRwU6MN9Lci5SbHR7PUpivw8PbvRq4sjduMoFnL9tAcDMn7auU4QzfDM1HouG807aLPWC9bSeIDMR7/+Q6lK5Uo8BwjCUQ79l59lzV7sHQfiHYhsQN9pZRSsHfhZsjFL9RbXi4Rk8LyF1zq+C2LOg7RB3Tq1zIhXkPeBQWF8yAL5EVXcFwF4Vp86fYbg8b15y5fUp/enZt9r9625cc1ghxgP8xcu4cMUeR1ifHfGugJz7omTp1gyqnLlijRk8ICMBYCdrYXEFtYpc+YtpO5du3CkmbOKkPiZM3chHTz0r2wMol8Q5SJHOjnrfeo5CgGFgEJAIaAQyOgIKEI2g1mAKwhZa4SNI4QsPHQHDvbg0Fd4nQ4dPJClCuzJ1IlQX+jQli9f1sxD0BFiBCaC8NiBgzxYk7R0qVLsDSjKvfv3TaG1WgLYknnp4SITyfAUQ7i5lvCApAS8mEFiQMvUY9hgDveHx2HmLJmZQCxQIL9Vq7YXG0uELPQxIXWBkGt4EBbI/3/vffrPU/ZiQx/CqxLEUaZML9EY7wC68/sd9lx+9dXCqerprKReeLA1W0fY8xgvf/ZmRHh0ppf+Lwss5B2AM/p4zuxpHO5sRErqvQubJle01xrBJsg6yIaAlBOazjLQ8AqGnAfaPT0pnqCJaq0YtR33CmIeMg7o2xw5snPbod1cqtTrLDsiCsaQkDr4qE0rGhscwFrHloqjODqKhTVC1hoW1vrF0XlH7z4msU6dYR1geIuK4ggha+84ELajR/YbjTlL/WtEyEKOISJyAh/mgBTw8R7FxAA0nQcPHcEyEeJwCu+Ap3DYuCiaOD6SbVwV90AA3sw+fkGUL29eiogIYTkYeIYvWryUlixdwf2oJ/niHrW3rxbieyDuelHaZR8Ktl2NtRXkqCBPgm+DM6JjbHtz+rwKsjSJ02aa1pz22Ba+XxNj42n3nn0UFRFqFhkENEDGQvIFuuheo0fQ9Ru/8vVY301LnEwlShR3e9DksSevS2Fb9x88oKkJkwiH7ar8iwAONxG9M3vOAvL382LpH+2+Q2GlEFAIKAQUAq5FQBGyrsXX7Z6eHghZLBCw8YdeqkjKZJQ4yBLQWGDCq/XA/kOcgAnJmfQW/UakgCAu9DRvHelkvX6QCR1LmxJBToHoEnU5f+Eik8VlSpdOlajNWt1sxcYSISvXRU/LVPtuEZ4N/U1tQjlxbVoRsoJYsnXzZ0RK6vWnq9prjfgTfaWnOyowFraMf9vSb0Ztx3O04fIgWHFw8OhhSirPT3vHi6M4OoqFuxOyMn44FAE5C23bzVu+YIJL2/fW7MWecSBHQliyGyPdZr2+N5p7cY+QEZHnX+EJi6R8wgsfhyjwzP7jjz/4QEt5dNk72lx3Pb6/QhtdHHThbdYibFxXG9c/GYd60HRH0jt7SDPX18z93uDs6Bj3a6Fza+TomMGhCKRecFguDvTlmkFnHhI6vXp9Qj0+7cY5IkRi3WZNG6er+RSRKp6e3gQpHDgFILpCPsB0bo+k36chkmj4iDE8T9lyQJ5+W6pqrhBQCCgE3BcBRci6b9+4pGbpgZBFw0XY1IxZc2jv3v0mYhZagdCQRdZ4I7LxyJGj7AmIggVm3Tq1ae78hZx5XEvEGZECgtzRaoQ62klGhKzsCSa/QyaLxOLpxImT1KffYD7118op6NUP2NqDjSVCViZ6tNrBeu/VkwLQXpdWhKx4jyVPZG29jEhJvf50VXttIWThJS3rmMrtEfWSPYCt2bFR23GvGD/Zc2RjG4S3GzZ28JS25Klr69hxFEdht/ZikR4IWXj/L1i4hJavWE1dOrdn3et//iHeWKHYKllgzziQ7U4rQyH60lWErOhLWf4E7xSe2fDyhrc3ZFlGe/mT5/ChqWRnbLU3dV1qBIT+OiJOZP10e7CCZ/emzV9Q1qxZqNUH75nIHVvmF3veY3StM9pi9A78ntbtgpzRps1bzfS6balnWl5jrY7O/PanZZuex7sctS2s/b4++g2dPHma2rVtbRZNJWuAWzpwSw82JvpD/l45y5HiefR1WrwT5DXyPbRs2YKTCKuiEFAIKAQUAmmLgCJk0xbv5/629ELIykBxsrDZ82nV6nUc2qynkypfLxLPhIVHU6+en3CSGGSZR3E0dFjgJkKy9cLt7elcI8mC+vXrptI21W7yhIeDnBhIDt3Vq48j2FgiZOVNgV5iHe37heyDNsRYvs6ZmzJrti7aZEmrV1t3ow2Q3rtc1V5bJAvgBW5EmjlTskB4yFarVpW1jx//9Zg8PEaz1Iel8HZbx4ujOArJAnuxcHdCFh7/0Jm+dvU6JSRMJMxJKI5IFtgzDmSP+J49uut6oLqKkBUestp5Bt8GJD6DlzCSFhYr9l+WNggPCzZLGGirranr9BEQieR69uzuMCFrCVujudXZfeLKtsh1Tct2QdYjZnwc3X9w320JWaM6OvPb72ybcbfnucK2ZH10PULWqP/cDSNFyLpbj6j6KAQUAgoBhYAlBBQhm8Fswxqx6GhSL2dryM6dt4jKlClFjRs1NPWOnMneKPzvzp07NNzTi8OytF6CjhKycsIeS+9H+DCKtYRjokGWiAvog/n6B1sknkU9frlyxURM37t3j7x9Aumr/Qc54Y2cCE28D95Jv/9+h7Jnz2Y3NtaSegmipGbN6hQ7IYqgXSoXEMCwD3g037x5i7VucRpvqZ7O3JRZI4cEgQhcEiZPTKWlhjaAOM6SJTN7chltgPTeJduMM9trlNTLxzeQ5ARb4jBC9IvoM5GAS/u7vWQ0rheeiiDFkEhJeKEtXbbSJK2h9WpHOCTwz5Ejh9VZ2FEc9ZKN2YKFuxOyYjxqvegdIWTtGQfopAkTJxP6FLIISYlx9MYbZcz6zhWErNCQ3b//IHv+li37humdslcXkpxBE7pJk0YqmZcT1zXQSI+MnEAbN21xSei90dzqxKaQq9vyPAhZzKPrN2yk8IgYatmyuVsSsrbU0ZnffmfajDs+yxVj5uSp0xzij0MuLSFrS/+5G06KkHW3HlH1UQgoBBQCCgFFyCobYARkb7OE+InU6J23+e/QpAJRAzF/EFHaBZm1jfazELJ6HopYmD+4/4D8fMeYaVYheRSStRh53Ali4lHKIzNC9saNX8k/MISTPdkrWYCN/9x5Cyk+IYlJRyREqFevjkn8Hl6qoWGRNme8tYQndBEjoybQ58mbCfIMXmM8zTAQhC1IL/k38Xd4A/bp3YOGDR1I2bJl4769fft3ips8hUqXLsVkxdChI8kebKx50QlvI7S/Xbs2BA82kcAJRMriJSvo8OEjFBM9jl555RWaPuMz1gZG0dYT+mbQGISNyv2DhTUIgR07d3NSH7QtZ86chiPa2uGD8PZYtXotJ74aHxNhInrQ18eOfUvhkTEUMjbA4aReICUdaa9Rw+SNht5YQGbv0V5+lD1bdkqcOokqVChveqQgKS9evJTqN0vvlce3nmekeCYTduMjKW/eV/6da74/SUOGedKDBw9p4IA+1K9vL5OnOogRyImkPHpEAf4+VpN6PQuOjmDh7oSsIC5kQlbeMEOj2ZJkgdZe7B0HwNNzlDfBmwq6fNFRYZzwRXxD0Kf4jlStUtlmPWsxX4MI0PPwF3bUt09Pwn/ahCNC9xD3C+mC9JzMC/M1vnVfbttOaBuiQhq905C/B2+9VdUsuSX6DxqPq1at5QO3v/7+mwoWLEDt27ah995rYTrswBg6e/Y8z60HDx0heDvHxUbz85csW0kHDhykJ0+eUp3aNcnbe5QpGSC+K9HjY1mbWFtEH+d95RU+bEOdr9+4QR5DB7GcBubWSpUqUujYAMqVOxdduPADfffdCfrh0iUaM3oEk/oo2vVD7Vo1mfTf8PlGTgqppx+PQ9vt23cywYpkUNr1Cg5HUef9Bw4RDmgH9O9DtrQlf758rJt56PDXNGfOfNacz5w5E33Y6n1+Bjyw9Qq+GWj7kcNH6eq16/Tyy1l5DKxYuYb1nY0OkY3mfEu/I0FnUPA41n/UKzIuV65cpWXLV9Gu3XspV86c9PDRI6pduyZ90q0LlSlT2mWJfGyto0zIDh7YjyOiVq5aS1gXYFzju/9eyxa6yV3RtjlzFxD00WEzNWq8RYMG9qN6dWubXQ+pF8xPQhcV4wcH/926dk7VtxiHwGvN2vVsS47mMbC3b3FIiXZv2fIlpTxOoYcPH1GtmjWoW9dOVL58Oe4n7ZjB/CDXtWLF8uTjNYpxEPMl1pb47p86fYYlq7BeQ9vx/Q4IDCHIEeiV8dHhLI1jZGP2YGsvJo5cb4mQxZyBeQj/7dm7j95p2IDXJjjUWL8hmU6fPssHex3at6VBg/qZJSQV9RDz7rp1n9Oxb77lPRMw7/ZxZ7N5F/Ms5pL58xdTWFgQP3tq4nSWYMNaGfaM/rFnzsG1mEuXr1zNSVPxDnyL8W2sXr2a2Tg2siXUA9+ACxcu0tdHj1HlShWpW7cu3MyLF39gaYvDR47SufMXOGIPdrd0+SrauXM3jzM9O8O9+N7AQQTz383fbvK3KW++vKzhW6F8WcqUKbMJ41y5jNfyjvS/ukchoBBQCKQnBJSHbHrqLSfUVfYaw0avefOmlCd3btq1ay/Vq1ebvvv+JC+AYydGUb26dShPnty8oMVGvP/AYRwei029HLKPBQGSV+zZ+xUvMrBxFAWLPHhFVqpUgbUloeeIIv4OHUtICpQrV5Y+/3wT34uFwbTpn3EIavt2bZiQFGQqNhKREaEm0kcPEtljFJuirl070eXLV2jnrt1UonhxQhIY/L1p00ZUrVoVwgZQeIrheWgfFibaIpOl+A2L3Vo1q/NG98jXx3iT2blTe5sSH1jCBc/F4iV0XBRrOiGjeMcObdnrFsREYHAYVaxQngL8vSlfvrymKmoToWHh826LZnTnzl3au+8ratG8KfcNFnPCm9ZWbKz1FQgCQXphgYaFLHR2QQZjI1rktdfMSBuEWwcFhbEHJ4qo55Wr1whauC9nfZmTMMjarnLoOe5BcgZ4nBoV0afAE+RVo0YNeSGJTSjqKEK/QdzCDhvUr0vQSDx67FtejEaMG8sENhbMchINPXmGXbv20IiR3qnGhyPtNWqXHFrIC/G+PQkb0su/XOHMyLCVrV9so4jI8ZzoLTx8LOuCoQ0YV2vXbTBrm9H7QG7AMxKbMvTvuLBgatqkEc8LguzHhjUsNMgsaYYsj4GFv+hrbBJQv7cb1E9lx5bq4iiOqIO9WMj4ajWG5d9A1kPTVBTZk1fWVJa9hbXPE3Ij2OBpvflxX8z4SYy7TL7iYMLLO4CJok+6f0zlypZl8gqexmfOnOPxAwI8W7bs9OknH7O2LA6iYKN69vLHn3+yBIIt40A7z8jfENQL9gGCVTvfW7Oxa9eu03DPMbwxRP2EvaLvTpw4xXPhuy2amhH68vNkUtmSlIKRjbvL7998c5y/pQ0b1mcCMH/+/HTg4CGKiBhPv9+5QyBH4AUpfycuXfqRIsNDqGrVyqy9LrwlK5QvR1GRofT66yV5gwwskcQN8zlI+yJFX6Nff/2NvxP4Lnzx5XYmnrTRDtYOXLGeGBsabtJ5B6H7UqZMvIbAszDuofleoEABWrNmPRPC2qRz8vPxTbpy9SoVLFiQsmTOTJd+/JHJDpTBg/rT4EH9+PsKQhbkCchYFEE84topU6cx6YzftAk8jTwLhX0DQ8xntWvV4LUHvrsgneMnTzCR1cJm8H0ByQLv+379elGhggUJJCSy0wuSy1WErKiDtSgWeQ4EyYT1FuYKsaY6fvx77iMkcXJlEjxrdUQ7BCFbq1YNtkcU2ANIdRBG+EbL9i/ajvVHQFAoz5Fi7Tnrs7lsIyHB/tS2bWv+hou1Lw6GQ0ICmGjDIU5oWBS9+WYZGuXpYZoGfrj0I3l5+VPtOrVo2JCBrE29bn0yH5b379fbZIfOnjfEXIb1h0hCBQIxLm6qmRyFbMcYv0jsim88iGusu9C3mIunJyXwvICCddSyZat4/YtxobVJa5E3uN9a/9mDrbMxs/Q8a4Ts3j1fUcKUafytxJ7mwcOH7GiB9Tz2CgIjyIINGTzAbFyI9fmtm7d4TQ1SEgn8omJimSDt3KkD+fmOpsWLl9OceQuYuMTaB6T6ocNHCH2MvzV8uz5NnBDJYxHzsi1zDvYgOPTEXgBjFocEhw4docjoCQwDor0wflBssSXYyYJFSyk5eRPPs7IjxLlzF2j5ilV80AbSFIcBP/xwiVq+25xy58lN27fv4nlOO59jDp0xcw7NmDnbNGfjb2vWbuB1ZNGiRah5syZUuHAhJr0VIZtWI0K9RyGgEHBnBBQh686946K6YRESH5/EBCWIs/r16lK/vj2pVKnXaWriDDp79hxVrlKJNxYg8rAAwD1/Pf6LPVJAwGJxERToy4u0r746wF5wWOT9cuUqb8axaF2yZDn9+b//8X3YTKJ06dyR+vbpQVhYTJ8xm5YtX8meOTWqV6MePbozKYbngBTD6TPe+/TJU8qeIztvHEF4GoU44z1yG4sWLcqLCHhB3L9/n/z8x9L5CxeoWdMmvIHC6bVo36OUFLp58yZ7ffXt3dO0+RVdgUUOFmvw4IFuYc6cOahZsybUvWtnk/eCtW7DwhWLeiyE0E4tLvJ74MWxfn0yE20I9y5cqCC1b/8RIdutXpg5NjFff33M5PGEZ9WsUZ169frUzFPEVmxGjhzGiy1rfSXqwR4q8xbS7t17eSOORWq7tm04cYS2v0AMwvsFJBJIGNgdFmjo2z179tGs2fPYxkqXKkVBQb68AZ752Vw+NMAmW5vYxxLeWASin7AwFKf5Wg8GbV2wKEfCGdljBp5VK1evZa9tJKnC4rtw4cIELx4QuJMmT6E7v9+12J/2thebUKOCzVVE5ATeqKLOwBr4YbErivCIOnDgkOlvDRrU0/UGMnoffke/IlM6FuLYyBYuVIj+859XqUP7j1jyQc8mRXK+OXMX0sFDh3mewFjv3LmDRTu2VJdnwdFWLBYuWkpbt24zVQGEFTw7IANy9Oi37FGD+Qx2gN/gWQZPJNgyQj7xG8Y1CGQc2LzzdgMO9ca8gr8L2wkM8Kbdu/fxPSmPUvh3zDs4bMFBFA559GwO9ahUsQInRwLpAO8/hOr37PkJk0fwkpocn8jz18ABfenDVv8mTzKyF1vGgQBFePMsWLCYvYPy5Mnz/z24OvP3BASdGNewS8z3RkX2+oF3OgoIE3j84FDOyIMPpNKoMb40edL4dJvMC+T8yFE+VK1qZbYBEQUgR2cISRAQMhFRE2jTpq2pSCpZ3qdunVrstS4OQsXBKoh0eBCCwBLz85kzZ8lj+Bge2/KBghGJifotWryMCUiQZsFBfjzvgxja8PkmPqgsU7oUicOHTC9lMvPglp8vE/KwAXHgg4gRPFuO6gExMtRjJH+HtR6yqFPc5Kk0f8FiM5LBqC0i0mRssJ+ZVq44lGzWs6U7OwAAIABJREFUrDGT37lz52YbFYd6b1WrSh7DBpkRN4geQUZ7kNPPk5DFQQu82nHILEcwoP6iz7EOAQGNRKGuKrYSsvjeoy5VqlRiIhUH7CDEd+7ck0r+RkTolC33pplUgzgcg42IKBHRh9q+gCcf5hwQXCiCXEx5/NhMhkkcxuGgXLZDZ+IlDpHhvSoTxJhPsVYGAYi1oGzHGOPBwf6mZExYW0JXG8/COnzE8CEmr0n5YNmZhKyt2DoTK6NnWZMskOeHEiWKk7/vGMLaCIfM+A3f0eiY2FQHi8IpA44r2sMZEclRp3YtiowI4fkb33c4pMAOkXgzMNCHQOTGxSdSy3ebsef9tm07WabMaM7JlSuXKUpPjnSRD3xlQtVWW7I0VwJfOT8F1pf4ZiACA0W2M/lwGvPNgEEevG6XnXcwrsZ4+dGxb47rRsIY9af6XSGgEFAIvMgIKEL2Re5d1TaFwAuEgNgQ5ciR3S118l4gqFVTFALpCgGQKuk5mRc21SAQER6tl7QSv9+7d5899UCwg4AePHQEFS9WLFXEChNtZ8/R4CEjmAgQJC7+bk16yBJZY0Ri4rmCbAM5NCk2RjeCxZLGsdHzLWlBG3n06WmSGnn7gjAAyYpoHiHFgfaJuv/x5x80a2Yie24KKZXk5C1mBLMYONbIL2cPLktkp9Bfxu96kR0ymYOD9CkJsew97YpiKyGrlZNCXXAQCDkjWQpF1o/WJrCU+xmEJLzNxfu1eu44gAAhC+cDRJcIPXRxn4yFsClbD4XtxVGMTxxMxMZGmfoCa59t23bQu+82Z49CozGTmDSDpaFatXrPbK1k7T6j8WSt/2zF1l48nuV6Iw1Za5rFlg6P8J0ZPmIMe80O6N/bTB4A9ojDA9iQ0MuX5w29eV2QlLbMOYiEGRcexXJmiHxo0/r/Dk/02mKrLQFjR3JrWCJy4e0LJx6t7cnXi4TEz9K/6l6FgEJAIfAiIaAI2RepN1VbFAIvMAKCkK1SuSJvsFRRCCgEFAKCdKpfv45NUibuiJjw6MucJbOZtI+lugrCBdIr8HTTRiEgwmCMdwCH0MLrcWxwAGvROqIFb0T+yISsdhMu199RQhbPECSZLJlkRCDZS8gKfX14siM6Ax65ogitWvxbkCHwdoeHbsmSJSk6MixV6K0tuDnLFi2RZfDOhZcuPEllr2f5vdBdHePlz+2dM3saa6a7ojwLIatnt7KNI8pGaNej7uhDIXch7B8yAAMHe3C0DDydhw4eyFIF8IoUBfI8UdETOUwbhHyB/P9KbKEgKgI44n4QptC7FnrpzsJLlm9BhMWwoYOoZo23UklJGNmWJaxdRcjCS90IW2dhZOtznoWQ1Zur5MMLS2NJWzdLc564zt45BxIB0OpFZJYckaQ319lqS6iLI4SspfusfZvEe/QOO2ztV3WdQkAhoBB4ERFQhOyL2KuqTQqBFwwBkC7QoNqxYxdFR4/jcHlVFAIKAYUASBJo7UIX0lXefa5GWWzMofmcmBhHSC5lqcikiiUCVCaWZK/C9ErICo9fJCoUCeucTcgKYtIaqSz3iZB/sHS9EWnmTJuyRMCJ/sa7tLIOWlIIB56ulFZwNiErCPFHD1N0PZS1+Gr1r/G7NlGXTPJawsuZ/aZ9FrwIkzduYU9IoZ0M/VHo+8pyXUa2ldaErC3YuhI3vWc7m5B1xDaMCFl75xzRTtgJvGoP7D/E3uNIPqjVy7bVlpxNyAovYhxoTE+KJ5FgU9gsZMn0vIXT2j7U+xQCCgGFgDshoAhZd+oNVReFgEIgFQLQ9UNmZCRhQ6ggNCtVUQgoBDIuAki6gzBjJPvasnUbh/NrQ0jTEzqCOCtd+vVU4fLadshkTNOmjXW9M+VNtuzNl14JWUFsZM+RzYSPswlZQWJZ8jrW9oO4vn79upyBXPtdMiLNnGmfthCysu6k/G6BLbTltaHQaVFH8Q5rIeR6divqDc9VkPTQrDQqQtN8xqw5pkR0uAdaytCQffjoEXl4jObkc7Z6QRq905HfoXmO0O9Nm7eaiFno7OPQCYc1RraV1oQs2miErQjjdwQPR+5xNiErP08rkWGpfkaErL1zDjA+cuQoSwKg9Or1CdWtU5vmzl9Ic+cuNNPLFnUysiX5W6GVCzGqv96YlZMfQ5oAWvaQcUAiXx/fQOre7WOXJcVzxE7UPQoBhYBCwB0QUISsO/SCqoNCQCGgEFAIKAQUAoYIQKfP2yeQ4ImD5HsXLv5AY4P8ODlgei1y8hSEQiMDt7UiwkKtEbhis/wiSBYID9lq1aqaCGhnE7KC9JNlEaz1gfBug1c2CMGyZd8wu9yINHOmrdoiWWApTFiQLtBSTU+SBXL/WyKbrWHMyetmz+cEo5DzgNceQsFDwiJp8+YvdDV3ndlntjwLcx0STM2cNYeJ2QnjI1iWxci2ngchK7dHD9u33qpqS5Oddo2zCVlZE7pnj+40etTwVFIS2sobEZr2zDkgYzds2Ehh4dHUq+cnNHTIAJNsgbXDDFEnS7bkbEIWzwNWEZHjacfO3Synkz9/fk5KrE0w7LTOVg9SCCgEFALpHAFFyKbzDlTVVwgoBBQCCgGFQEZBQA7FxEYvPCyY6tatbZZgJb1hIZPM2qRDoi0pKSmcpKtIkddIZPSGnqUgaeQ2C73tXbv2mP2eXj1khYasnKDMiJCzV0NW6PiePXfeYug+pCBQ4PElJ05DNnuPYYPMCBoj0syZNmotqVfM+DhatXotWUq4tnfffs4Eby0hmzPq6mzJAlnT05JsxNOnTwnjBqTQ3HmLqEyZUtS4UUNTc/CM2EkJHIEj5Brw/+MnxFHNmtUpdkIUFSpU0Kz5mH/Qt/D4fOmll5wBjekZiAa6ffs2devWxfQ3vA+kbHRMrMkD0si20pqQtRVbp4Jl8DBnE7J43bz5izj5YtEiRSgpMY7eeKNMKtuAlAbmaCRfNCJk7Zlz8I0Y7unFOsYzpk+hCuXLmd6tN9fZakt4iDM1ZGGvu3fvpXnzF/O3B5IbqigEFAIKAYWAdQQUIassRCGgEFAIKAQUAgoBhcBzRAAbaF//YNYC7NO7Bw0bOpCyZcvGNbp9+3eKmzyFSpcuRX379CQQTTNmzqEZM2dzgqLI8BDKnTu3qfaCsK1Vq4bZb89KyPr6jObwbm0xIttwvS1JvfQ8z5CJHKGuKBPGR5oSKcmajqiT1xhPJkGAzYEDhyh6/CRCEhw5DFcmsrRtAZEwd95Cik9IYhIuKiKU6tWrYyLd4MUcGhZJ3bt24Qzi8rOQEAvPg84n6oBnHf/ue/LzG0uQAnClNitwEfjrSVig3iNH+RCIooT4idTonbdN3QdtdhC2uF/7m7OHgrU6WiOF8JsluxV2/uDBQxo4oA/169vL5DWIRGwI7U559IgC/H1o2oxZ9OD+A/LzHWNGnCOBV9i4KBJetiC8Rnh6EXBr164N96tIGAa8Fi9ZQYcPH6GY6HHs+efMAox27NhN0VFhZhIYQq9Y2OzzJGT1bAyEni3YYiwEB4+jSz/+RDFR4/ggzVXFFYSsbBuQgkE/QSsVBbaxbn0y7dn7FXvxI+GbESFrz5xTvnw5GjLUkx6lPDIjZG/c+JX8A0N4jMhzna22ZG3sGdVfj8hFPTxHeVPDhg0oLCSQDy5UUQgoBBQCCgHrCChCVlmIQkAhoBBQCCgEFAIKgeeIgDYxDjyL3m3RjO7cuUt7931FLZo3ZXIoZ86cXEto9YFwWrJ0BfXu9SmHsMIT8OfLvzDpgSITBvi3IHb0wvJBcPoHhDChIJOVsidiyZIlmCgGabx3734KCvRl4kF4FcL7UEsmCUiFRymyg8uan/A6nTBxMi1fsZpeeSUPjQsLpqZNGlGmTJlMRPStW7cpLDTIzNtKJjPwDmSlRwKzI18fpTy5c9PL2bLRvn37qXOnDuy9midPbn4m3rV02UrSa0vWrFkoMmoCfZ68mauNZ9aqWZ3Onj1PR74+RmNGjzCRrvgdWsZeXv5M3qEgSdTbDerR6dNnmHTC++AFFzI2gPXPXVWElyuIYdhBuXJl6fPPNzF5jlDxb745zn2b9eWsTNBXrVqZgDsSZcLjT9suV9TTWh2rVKnEiflgA7BlhIPL3qfCbitVqsAawgUK/EuEymHcsEkxZuAVu/WLbfR2g/oU4O9N+fLlZU3WadM/I3hZt2/XhklZQWblypmTIiNCTWQ/3jfay4/ggQ6bhK4wDke2bd9JRV57LdW4chZeQgYD5DK0N/FOEMuRkRPo4sUfKH7yBCYA5bGqZ1uCZNbqIcue89r7gMVQj1F04cJFXf1ca/339dFjNmGLBFQBgaEMlyyl4iz85OcgmmCox0g6deoMe0XL8xLsBnY/f8Fi6t6tC/l4jzIj6U+eOs1e4yhab1TYhl/AWMKcBKmL5s2bUsECBQj4ZM2ShWJjo6lM6VJ8r5jz8P8g/CtXqpiqqbLmqrU5BzIAQqoH81zXrp3o8uUrtHPXbipRvDht37GL5z/kWqhWrQp/N8Z4+fNBhTVbkud37dgTUjogm7U44D4xZmUMBUmLcTNi+FA+MMS8JMrLWV+mXLn+/YapohBQCCgEFAL/IqAIWWUJCgGFgEJAIaAQUAgoBJ4zAvDu/PrrY7Rk2Uo6cOAg16ZmjeoWtffE9SCyzp2/QDlyZGfCttUH71G7tq2ZoEWBlyk2z/BQ++vxX0zygNSpVbMGk6rwpvrqqwMET0MQW79cuUogv6DNW6JEcfrpp59ZE/DwkaNMULV8tzl90v1jvn7K1Gn0KCWFnj55Sr/fucPve71kCSbCcC/eHRUzkYnJlEcppnejjtiwg9RAAcEBwmb79l0EDcrChQrRf/7zKnVo/xF70oHI1RYQb0uWrKBFS5bR3bt/cJ1BDoC83r17HxMuFSuWZ0/GD1u9R6+/XtJiW8qUKc0kIMgHkBsgbUHm5MyZg5o1a0Ldu3YmeKlpw9ThvYyQ8o2bttCvv/7GWrIgwj788H0my1evXsfVBhkDMhCYOLuA1Jk+YzYtW76Snjx5SjWqV6MePbpTg/p1TbihniDqQOA8TnlMT54+pbeqVaVuXTvptiut6gjPyrXrNphsCBjmzZeXBg/sx5qusXFT6P69e/Tw4SOTfXXp3JH69unBVRTJpObMXUgHDx1mm0T7O3fuQM2aNja1HxgdPfYtrVv3OY8D2Gv2HNn50AOezWKsiHYjGdKceQs5/Bq2CTtq17aN2bhyNkYgyeFZnZy8hc6dP296/DsN32a97IIFC7D0woGDh9gjFQnNgBfGSlCQL1+fkJBET//5h8fa9Rs32NPWY+ggunL1muk+eYyPHDGUFixcys/B3+Vn1q5d0zRGrdkY7rMF25u3blFYWBTPVSDA69Su6WwIOSFbTMwkbjv6TRQQ2ZiXOnZoRytWrjbZm8AIfduxQ1vdeVI7V8E2MOY3b/mC34Ex3/aj1iY70s63mB9v3rzJZHrf3j2pZcvmZu22dc6B3cbHJ/EYLlq0KM/DsIv79++Tn/9YOn/hAjVr2oRGjhzGNmFkS4jKWLlqDWOBPoQXfeHChSkwwJvnTxDTsCNR/4oVyvMchgOqlavXmmxQ3BcaEkAPHzxkD1mQ/5YKDq4C/b35wMvZsh9ONyj1QIWAQkAhkAYIKEI2DUBWr1AIKAQUAgoBhYBCQCGgEFAIKAQUAgoBhcCLiAAOSDZt3kph46Ipd+5c7FGuJcfR7jfKlKYpCbFUvHixFxEG1SaFgEJAIWAXAoqQtQuujHEx9KlOnDxF8+cvpsqVK9KQwQOea8NxAo36HDx0hHWSJk+K4XBDVTIeAsLLZcmS5dS69QfUpnWrjAeCarEuAtgIwANn06at7GUXFRn6ws0T8IiEd07yxi108uQpiokON4XZqrGhBoZCQCGgEFAIKAQUAs8DAUQsQNt8x87dFODnRXXq1GLZFlGwRvv558s0NiSCvj3+Hc2bM4Ogc66KQkAhoBDI6AgoQjajW4Cm/Qj3CQ2Loh9//IlDWGSR+OcFFRI3zJw1hzWakN0U+nOlS7/+vKqj3usAAtCbQvjo7DkLyN/Pi9q0/sDuUCXYZlDwOLZNFFcnSnGgmeqW54iA0C5DFV7EeSIl5TElTEmiDZ9vZG1D6MUlJsZR/nz5OExTjY3naHzq1QoBhYBCQCGgEMjACHy1/yANHzGGZQ2saWZjrbZ1yza1l8vAtqKarhBQCJgjoAhZZRGpEJAF792BkEUFhbh8ppcyqY94OrRZaGphoYZT8WdJ5iAnpVCEbDo0BBdWGd6j2BAgI3veV/K+sPOESK7y/9i7Duioiu99RSlSRBBQkV5DsdCrdBAp0qsC0iEEQgmBFFIgjTRCSOihSe+9SAfpVaV3EUEFCSjdv/g/38XZ39vN7r6STZ85x3Mw+96bme/emTfvmzvfVRKygFWOjSR0LvloiYBEQCIgEZAISARsIiCS0iGZoNsoV7NEaeImJI8b5upGVapUsnmNhFgiIBGQCGQ0BCQhm9EsrrG/ItostRCy167doMHOrtx6GSGr0Yip7LILFy9x1utmzZpQUYOJTSCn4esfSJs3b5MRsqnMvqmhORlhnoBsS+++g8wiZIG9I8YGyF7Wf/P1omzZsqUGk8o2SAQkAhIBiYBEQCKQyhGAbNLE0Ehav2EzJzX8sltnKlWqJBOz8fEPeP0/K24eJ/Ma4z6ScubIkcp7JJsnEZAISASSBwFJyCYPzmmuFknIpjmTZYgGO4J0yhBAZdBOSkLW+GYFMj2HTIykx08eS0I2g44f2W2JgERAIiARkAgYRQAnlU6f/oGWLF3BuT9++eU2vfHGG1S8eDGqVbM6fdG6JZUuXdJMW9ZoXfI+iYBEQCKQXhCQhGx6saSD+yEJWQcDKh/nEAQkIesQGNPtQyQha4yQxUfU2nUbaUJACDVr1lgSsul2hMiOSQQkAhIBiYBEQCIgEZAISAQkAqkFAUnIphZLJFM7kAVz+YrVtGXLt/T8xXN6+vQZVa1Smbp17UhOTmVNiZaUhOygAX1pxco1fB8yZBYtWoSGOA+gz5o1MdvlROImZABH8qZ33slL7du3ofDwybR7zz5q1Kg+DXUZTLGxM3jH9M6vv3LiHZGURnQfOoj4HYlrGjdqwEdbUJRES2zsJPrj3h+04JvFdPDQEf69Xr06hHYq+4C/a+2vEfjj4+Pp5KnveTcYfRw4oA9V+uRjipszn6ClhMQ75cs7Ub++X3NflNlGRX3AS3k9+jtwQF+qWaOa2fV//fUXHT5yjObNW0j+/t507twFmhIzjROv4egPbPHaa68RiBVcFxc3j9v2+uuZqGWL5tS/X28qVOgDrvbR48f0/fc/8n979+2nT+vWpr59ejEhs3bdBn72W2/lovbt2tDAgX1Nx4qM3vf333/TpUtX6PLlK3Ts+AmqWKE8devW2QzyR48e0Y4du2nNug109uw5KliwILVq+Tn7Za5cuUzXJpaQhY9CZ3TZ8lV09/e7dP9+POV+Oze99967VM6pDGXK9Lqp72++mY3u3r1HK1etZX91cR5I8xcsohUrV1OFCuWZtCpWrChjfvnyVVq6fCUdOnSEYCv4QZ/ePalSpY/Nkpdp9ccHDx7SwkVLadfuvdx3RC/Wr1eXunXtZLKjXh/SWreRsSDu0YIFbHDhwiVORHXo8FHGKzI8mH1k0ZLldPDgIfrnn5dUvVoVGj16BJUqWcJqk/Cc8xcu0smTp+mvvx5R3rx56IMPCjKpaFRrGrIacXHz6eKly/R6pkyUI2cOHj9t27SiN998kzDmjxw9Tkg0eOToMfq611eshTZr1lzTmMf8ONRlEDVt0ojOnDnHCQkxT2EsNmnSiEaOGEoF8uc365MW3MQNjpYsuHnzZ04IBn1na0VkQtY6B8FXd+zczWNFzCVdu3Sk7t268HvBsmidA5PDfxPj+/JeiYBEQCIgEZAISAQkAhIBiYBEQCKgBwFJyOpBK41fK46kXrlylUInBjAJBZItMnJKgmOqgpCtWrUyE04oSCJz4OBhJtZwBGVi8ASOpkKx/KivW6cWPXn6lG7fvkMQcUcJDvSnvfu+o+MnTtK9e3+YaSDi/qDgMLrx000mZFEEEYB/C0L24Z8PWZPo+vUbVLhwIXry5Cn/GwUkYmR4CNWoUY3/X09/jZgW5MzGTVtp+ozZTL6iz5cuX6HcuXPz49AuEKbACmQtSFFoKYly5Mgx8vT2o+7dOhNE8FFmzppDc+Z+Q77jPKhNm1ZM5s2Zs4Di5s7nOmAzEOiHjxzl/ol6w0IDmTCaNXsuE6v+ft5UrWplxt5rnD8Ti1GTQpncgs337f2OJkdPpdt37pBT2TJsq3z53qGqVSrRzZu3mFBB29HuwYP6c7uN3nfjxk80/5vFtGHDJkKmeEtdYhBqwKF1qxbUvt0X3K/omGn07bc7GQNvT3eTnmViCFkQeNNnxLG9Bg3sR4MG9iX8bdXqdRQaNokKFnyfifP8+fNRk8YNKSQ0gvbtO8A4gBx8LVMm3pCA7+JvINa6dO5A0VOmMUHnOsyZSpcuRYcPH6XA4FC25+RJYYQxpMcfkQANianeeust8vX1ZEL897t3yc8/iI96jXB10e1DST0W0CDoh2nBApj/+ONZ9lVoloKcfL/ge/Tbb78ziYn5Ztu3OxhnkJ3hoUHsm8oCvGOmzqDPmzelFp9/xpsXmJuCg8PZp7HZo1drGs8cPMSVhrsOoQ7t2/LYw1w1dqwPTQyZwHa0NuZ/uvkzH8XLmjUrbd+xi8cc+oS2nzh5ivv0/MULk//DtwIDfCl79uzcJa24if47mpAVz12zdj35+AZQixafJYiQ1ToHwQ7QkMMGhb+fF5UsWYLJ7dHuXjyu8N7Jny9fqvRfI+8AeY9EQCIgEZAISAQkAhIBiYBEQCIgETCKgCRkjSKXBu9DNNmgwcOobdvWZqQOItOWLF3OkZYikYsgZEHggdz78MMKTFAgkhEE365dexN8uINoCZkYQUuXrWRyNHRiIBNZiEZENKa7+wj+GAcR2W/AkARJaQApIhadXYbT2bPnrRKyIFsQleY8uD8TkP/++y+TO75+AXTl6jUq51SWoieHM3Gpp79GzakkCDu0b0POzgNM0W8gasb9F3kGPKbFTqaPPqrIVf388y3ONFqmbGkz8uP33+/SEJcRjEPMlAgqV86Jrz9z9pzp74gc9fJyp3t371FkVAw1a9qIo/i2b99FYzzGkc+4sdSu7RemLoms7IhSDpzgSzlz5mTcIidN4WjmIkUKk8eYUVS7dk0mtvAb9J+CQ8KpQoVyNDUmiqMPURxxn5KQFTgULlKYCfscOV6RVMJ22bJmMyPWEkPIgsjqP9CFSenYmElUoMCrKEUQoKPcxtKJk6dpSnQEE+uir98sXEJh4VFMqo/zHsuRkiDd1q3fxITs3r37KWpyLD+v3qd1+D6MAxC8i5csNyOftfqjsNd4f28zOyKy98SJU0z86vUhrXUbHQfwizlzF2jGAvWIeSBr1iwcFY5NCYxptv/5C+QydBQT0bNnxpo2WcR9IPDH+4+jOrVrmjV5y9ZvyX2Mt25CVthsz579Zv6Gv2OcNGxQz0SsK30QkdDBQf4cmWvZ7s+bN+M5FVGhwGfrtu3k6eXHc+P0adE8VxnBLSUIWS1zEIjxufO+YaIdGxFiYwz3ItobRK0y+7KeOTCp/deo38v7JAISAYmAREAiIBGQCEgEJAISAYmAUQQkIWsUuTR4n/iQB4kQHh5kIg4hE7B9+05q2rSxiRCzpyG7YeNmJhYQMWspOSDuAyHo7eVOWbJkSYCULUIBF8Y/eEAuLiP5OLO1CFlcYy3yTUS3IWIUUVggQ/T016g51QhCkMTDR7hzZGXPHt2ZxAPpOWv2PJYciAgPpmZNX0UZoyifN2zoYI6qRVFGCE+fGk2ffPKRWZMFqXj33j0mUAVBZHnvzBkxbDcUezZGuwc7u1o9+u3I+06eOk19+znThxUrMBmaO/dbZv21tLca3vbsCKIIEZyWEYBKkhkRwS5DBpkeI6IGa1SvShHhIab24QJE+46fEMQZZYMCX0X4imINI63+KOqED/v5epoiKUFOgpBFhCUIYj0+pLVuo+NALxaox9488PTpU47WBImpJKYRNevm7knvvlvAqs6pPb+11zelX2EDql3b1iapCfgoSuVKr+RTlNdaRntjLvXw8qXdu/eatRv3ic0WyCKIuc2RuCVmbKB99iJktcxBIFgHDxnOkeYRYUFmUiPC1iVKFOP5CdekJv816vfyPomAREAiIBGQCEgEJAISAYmAREAiYBQBScgaRS4N3gf5gKGuo1irEVqlQ5wHUpXKn5gdo7dHKInf7BEpWpKBJQUhiyPZAYGhTCpAAsB99Ag+Aq21v0bNqUaCgOwDCTg7bh7VqlWDiQqUUaM9WW8UmUdxJF0UHIW/dv06k31ftG5BPuM8CRGEasmKQGAPGOjCR+lLFC/OhJ0okBoQsg5K4tCerezV58j7oAuJaGgQNIhqFsVW/Wp427NjTOx0mjFzDjX/rCmTZSIaE/eIPilJcC0kFaQ2oPfq5FTGbPPBGkZaxx/wGDDIheUoENXsPGhAgqy00PPU40N//PFHko8FPVgAW3vzgC07Q5t5lJsHR54KmQ+lzdXGiT3/QHQnomEx3qD73LFDuwRSCbjfHiFrzz9tbTY5CrfEjA0tvq6GrbANIoAhJwMdX1Hux8ebsi3HzZ5KpUuVTHX+a/QdIO+TCNhCAHIkx0+cokWLllKrVp+bbdpJ1JIXAdgCpzLmLVhEHTu0lbbQCD8khCB5tWnzNtq5czdvPkMnXRZzBKR/2fYIfAchWASn+LZt20ETxo+TPiQHkERAIiARUCAgCdkM5A54KW7YuIWj+kD4oYAE6/FVN+rUsZ1VgsoyAkyNSEkpQhbtEsdiRQQkNB219teoG2ghQcQRdBFR/OTxE5ZlePb0uWadS635cugLAAAgAElEQVRkiDX9R1t9cySxKuowSuTifiT/AhkJSYDNW7axhqilFqgWvG31F0f+hw4bxdHD02KjmDRSEmyQH7CMPlaLGhR1iQXnwQOHCRHkSKgGclw5frSOPxyTRzQvyGM8AwXatP369uLoWESdQ2dZjw9prdvoOFDepwULtXnEmp2VkcyWcg5a/E+tb/hg8Pb2NyUKxKaGtWSBjiZk9fiQPdwSMzbwXDVfV5uDRAS6tXeGJfap2X/V/ET+njIIwL8hH7Nn734KCvAzk8RImRbZrxWbpEiWJzZDbc1ZqbHt6a1NYvNP9EvaQpuF8Z0QPWWqzfWYtqckzVU4deY+1pvezp2bAgJ8zbTJk6ZG209Nz/6F9SikzWbHzSePsW7UutXnZolqtWCNvBjfLFxsdU2v5X55jURAIiARSO8ISEI2vVvYSv+Q1Rofz5s2bzURs0hmhARCed5+m++wR9alxghZJaGA6AdPj9GUOXNm7ouW/hp1Ay0kiMCrYcP6rJOKyF3IAbz89yUTsrayyCvbpEaGCDLFWvSnrb6lFkIWEabIyA7t4c6d2hE0cv/9l5g8RVFKVGjB21Z/EcEQGBTKEgOQJhjQvw/7yMFDRziJFrLAI9GXMvGaGkkFkvDo0eMcBY3Sq9eXVKN6NZozbwEnY7NGTmnxRzz3woWLNH1mnCmxGJ6PqFBoyN6+/atuH0rqsaAXC70RsrbkPPSME7Vxjkh7JLTDxweSF6Ig4tNnnAd91qwJ/7+jCVlH4ZaYsaGcP21t6qjNQWI+gcY3pFmgOW6riGfpmQOT2n/VfEP+nrIIgICBJAakMSylZVK2ZbZrtydhklrbnF7bhU0gD09fOnX6+wRyMum1z47ql1EpIEfVb+05QjoNG6c4dSEkhZKyTnvPTq/+BTk0rMUxbpSn9vTibCsvhN7nyOslAhIBiUB6REASsunRqhr7hARdSN40Y2YcE7NCexW3p0VCVkTI2jrObK+/GiFLcJkWEkREyOIYNI7EP3j40KSTq0wGZa8NamSIILecypYxS1hl75mpgZBFVCKSMN3+5Q5NnhxGaD9KUkgW4LnQJg0InEg7d+3hiPA8efJQ/nzvUK9eX1HNGtVY31dZ7BGyINLWrdtI/hOCqVfPLznRnNBM1hIprtUfObHV7Hm0YuUaPk6PKN6ixYro9iFlv7TWrXVcGMFCLyGLCOqg4DBauWotRwoHBvia9HVFO9XGidb+4JjmmTPnKGJSNJ08eZqUGsKOJGQdiZuWuche/9U2H9SwFfeLjSeRoM9anUr5Bq1zYFL6r1a/kNclLQKCwOz5VTdTEj1RI8bKseMneVwiuaJINJm0LUrc0xM7JhNXu7xbiYC0hX1/sDf21Ob+lPA0yF1BRiFz5jcICSWVG+kp0Z707F/Qvd+//wA1a9aEihYpbAje1OhDhjoib5IISAQkAkmAgCRkkwDU1PrIb7/dSdCS7Nats6mJ+MgBKRscEm4WzZcchKw18tBoUi+hIXvgwCGOqCxTphTp6a9Rm6ktwoAvktfMX7CQpsVOpo8+qkgio/viJcsTJJgS7QAhhAWn0DlVW8woEwbZOo4HQgtFRA6nBkJWkDhC91csqpOCkIUt9uzZR3PnLeTNB6VmrS372yOp4uPjaairG0dsTZ8WTeWcypoeYw1brf6I410lSxan+vXqmp4HnwmPmMyyHLDvF61bUmjYJNLqQ1rrNjoO9GKBevQSsrhHbLqA7EOStTq1a5o1WW2c2OofokBwNLNv314skyHKr7/+RsNc3Qi/i0htRxKyjsRNbS5Ss21iCVkRAYN5a/KkMKtHyrHx98Ybr3NTUpP/qmEjf08eBERyTvhP1aqVk6fSJKwlsWMyCZuW4R4tbWHf5PbGntH3akZyMulf9q0tfSgjjQbZV4mAREAvApKQ1YtYGr4eH9w7d+6h4CB/swzYSHTQb8AQs0Q5SUnIigRU+DifHBVG9T6tw6giehGEi4jYFZnI8Zt4mSNacEp0BNWtU8vMEmIx2ad3T8J/OC6rtb9IqjPOdwKdPXuOhg11pi+7d9G8265chHXt0pHGjhlldi+Oeg0f4U6fN29mdhxetPfJk6c0oH9v6tunlym6Ekm4cAT++bNn5OnhrimpF8jGOXMXUNTkWE5EBI29mjWrm44Nox1+/oHUvWtnJoFRUgMhK9qgJGRBRq9dt5EmBIRQgfz5HSZZAALQdcRoqlu3Nvn7elG2bNlUR7M9kkr45LPnz8wIWZB4Hl6+TDgqJQu0+iMwgc6wpS8hMtR/fBBHQGPM6PGhzVu2ahr7SMyEzZns2bNz4gWtxwD1YgHgjRCyop7bd+5wUggkGIE2Mwo2ZRBFHDIxIoH2sJqhxUYQdHoR4SkK5iQf3wC6ceMnU+S5IwlZR+KW2A9CtQhXtQ8q4B8yMZJWrFzNMiwTQwJ4YwwF89OJE6doQmAI+fp4sl8lhf+iDdOmz+b3SN8+Pal/v96a53I1H5G/Jy0CynlT+e5P2lqT9umJHZNJ27qM9XRpC9v2Vht7anN/xvIk672V/mXfC6QPyVEiEZAISARsIyAJ2QzkHSILNghA6Gci6RXIv8DAULpy5SpFTQrlhEeIxgOpAU1Pa3qAgsCtUKEcTY2JMh0dVEZ+WiMnBdSINoNmJ7Q7cQS7ceOGlCtnTtq9ex/VrFmNvv/hDEEvLjwsiGrWqE65cuUkLBiHuo6iS5euUKVPPqYJE3z46Aw+9H/88Sz5jQ+ipk0amhGbWvsrtKjQPkTeWSZ2suciykUYtKygQQpCF4QWjlYCR0TFQqoAfxNFeVQZiZsQrdm0SSOOit26bTvVqV2LdXDffjs33yKiz/BvEHIVK5RP0CylRip+rFz5E6papRJduHCJjh47QaNGDuPkbYhCVSZIsoxOxb1nzp6jIS4juA5l9KfR+5S+ofQpSAe4jfak11/PxLiVLVOG1q3fyJHB589fJBBv8NesWbPRV192YW1ZkJ27d+9lYgd6wVqLIH+hCQrivVGj+gSbiZIlcxa2v7KIiExEq1puZODY/2h3L0KyMJCCXbt2pJs3b9Gu3XuoSOHCrEWKvzdsWI8+/vhDio9/QKPcPLg/9sYf9J2nTptFXp7u1K5ta7aX+GDKkT07BQb4Ue7cb7ENhWSCmg9pGQv58uXjhH/Q2EVRHtNXw1gvFtWqVuGM19gIshYp/9dff7He395935ltFFkmJ4P9ateqweQspEGAw4MHD3jDSas+M/qG+kaN9qTbt+9QWGigSToDc5Snly/Pg/gPGz1KXUjL+VH5m6V/KqPYZ8+M5QhSI7gJCRTL+dde3Wr2w+/iucAU8htly5ah9es3sW7xJ598pGkOEhIkINuFbZycynCmebxjAsb7UIMG9RhHR/sv3l1KnVEk7UPyvrSSERzvku+//5GmxE6nkcOH0tNnzygiMppu3ryZYKMQOtRxc+YTxvWff/7Fc/3AAX2tyq7AtrgeJ2Ew30LrEHNgs6aNec4tWbIE2wNzNK5DApd33slL7du3ofDwybR7zz6eK7083E3v+j/+uM/PW7V6LSdqsUw6qPQ3+PiOHbtpzboNvOlZsGBB1gnv1rWjaWMYettxc+dzXywLNhAhQ3Tr51/o7LnzrNndtm1rsxMEuEfobi9euoLJf2y4/fvyJfsb3nsFC/4v8h2R6Ui8ePr0D9w/aNLWrlWT5VCwHoAfYWMTm7tdOncwbZaKtmnpE651FEmDUxM7duzi9RqShFkS1jj9AjscOHiY0DdsRIgCjXa8x3bt3st/wqYF3mfdunaiQoU+MINbj121zCmW16CNwBdrHBA0JUoUo04d2lHr1i14PYqCeQJrpyNHj9PFS5cpIiyIcYRdd+3awz5SvrwTubuNYL+3plUNX7jz66909Mhx+uX2HcqSJTO/i5ctX8VJQxOT1MuoLRLbLzXssK6GHBPGN/qOkx4xMZGmvBDAFu8I/I41FvJGAD+1sYfNa6FZj2dMnRpFL54/55Nf+/Z/xzZr0qQR64ZjA92y6BmXuFdtHvIcO5r+efkPXb58lefLq9eu8doW/YWf4FsA4x9ryJw5cpiaA0yAoTXNWb3zaVL6l2gwZALi4ubzGHg9UybKkTMHtWzRnOVaxMk5ca2Y3zGXYY2Id0e1alXoy26dTfO7tfGq9l7AegrfXNDTP3b8BH93KE9Y4plqfinqlYSskRlT3iMRkAhkFAQkIZtRLP1fFvvT3/9AGzZsoYuXLpl6/mndOrw4x0cYjjYvX7GKnj1/Ti//eckJqHK/nZsGDehL+LAOj4ymx48e0dOnz+h+fDw/o3OnDlTog4K0fOVqjuxDweIHpEjZMqXJ22sME0jKAqItKiqWySssxGvVrMERTcWLF6MpMdM5oVHFDytQvnfeofbt2jBRhshJLMKWLl/JCy4ULLgqVfqYiSvxYSnqwUeKWn9x7f378RQ5KZpJAyxWQZ4qP2jsuYjyg6tWrRoEUvTs2fN8S+VKH1Pfvl/b/EgWC9W4OQvo0OEjhGhZ3NOpU3tq1LA+fwRikQ1SF3j9/eJvtsvdu3eZOO/zdU9q1qyxWfNEUiIcZUc7smd/kxo1akDdu3YiJ6ey/PGCCOXo6KkmGwtbtW3Tmjq0b2NWHz4AQVZBo6tRwwY0bfpM3feVL1+O1qxZx/dhgQeM8+fPT36+nlShfDnWAZs5aw5/SH5YsQL17PklVatamT/4J0XFcF9BYGbJnJmWLFvBOOA5P9/6hUBK+XiPpSIadK1AACJCFh8ltgqIBa//EsLhCLsYB8LXixUtwkS5qE/pxyAaQHJgLD1+/JjGevjQpcuXGbfhw4dwFmAt/ggfgi+uWbOe7Y5xmO3NbEzYg1hQLsa1+BD6qnUsnDx1mqOzsQDHh9HMGTGmCFS1qVIrFpAFmDdvocmnhY9VrVKZ5wpEan733UEeD9bsbNlntAt+07VrJyperCgFBofRsWMn6N13C/BHJ8h3bPzYK3gmyMTt23eZPvpxff4C+ZmQFPrCC75ZTFu3bjc9SsyP8OXjx0/R3n372T+RrAq/YU4CcYAPYGxyCN9FXfgY9vH2oMdPHpvmQns+BNzwgQZyHrhYzr+LliwzPDbQIfgdokuXLF1O//zzkueiHj26U8UK5SgicormOQhRxYhURp/xMQdiC/OHNQLI0f4Ln8V8OnfeN9T76x78TklpbUG1cYPf8d4NnhjOH7co2GjCRg/eLyDUEHEcGzuJSQfMY57efoSNNPgmCuZPEEW+4zyoTZtWJpIK+IL8wjsE13ft0ok1Fzdv3kbhkZMZG0jpYOPPe9x4TtyCghMoT54+5Q0K+BsKZARAzF69dp3c3DyoWvWqNGTwAMqZMwetWbuBEyZCJ12ZGBH6y2hr61YtqH27L5gMjI6Zxv1FO7093U0nFWzJFaFuzEtLlqzgTS74viWhBrt/s3AJxU6dycQQ3mN4f8L/RrqN5XcL5hYkvcQ7EP+/cdNWmj5jNhN82DC7c+dX3ojB++qHH37kDWMUy7r09MmRhOzadRuYjEURhCxOGeE9dejwUf4N2ChPZYjN77feeouTtmK9hFNGfv5BVLp0SRrh6mJyTz121eLTymuEH2LNh/bBj37/7S5NDI1knxviPMAUzX7x4mVaumwFk+NY92HdcvXqNX635syVk8l9nGrCWFAm/BT1YT03JWYa2x9zJtaQuD4sPIo3nazZVE9/MM6M2MJov7Ri9+jRYyZkj584yfMICGhByKL/0F+/8dNNXn8pfQj/tjf28LvyJAeSloKcwxoV7+6dO3dzDgpsjIZODDRb6+sdl2in2jwUGR5Cfz16RKtWreW1rNIPxHj7+KMP+X0jyHrlRqHlvKNnPgUWSe1fqEOcHhnuOoQ6tG/L/YBdx471oYkhE0xyLsI3YHd8J2EjFetDsYGPDSckge3xVTez96DW9wI27uZ/s5g2bNjENlbOLVr9Uk2GTM/Yk9dKBCQCEoH0ioAkZNOrZWW/dCMgIthq16lp9qFi70GO+uDS3Vh5g24EsIDctHkr+Y8PZhLh/ffe440DQYKIB4L8iJ4cToiwy6hFREuml6PDGdWOst9pBwF8RDu7jODNEOinBgf6M6mEzcJixYoywQyCFJrGZcqWNpNdEe8ukAUxUyKoXDkn7jjIBhCS3bt1MSNKhbwENj+EBJDyZAw+xEGuVK9WhaMKEYnm7j6CcIoAp1uev3hB4aFBTLajiOhsJH4RMkTQ1kZbCxcpzH0Rpw9sZdtWI4WEfAgIZkuSFFH9vn4B1K7tFzR2zEiziFbMZa7DR/PmpFKbVvk8bI6MdhvOG4QiWlhodoPERX0gOvT2yZHrA9jW2WU4b7RazsvKkytK0kTM45Z4gezHpjbIGhRB3Gqxq5ERJQgmREa7jx5hIodE+5TkIZ4PiaXBzq78bsYmJKK/ETCAInS94UeWpxAE8fbJxx+Ry5CBZiQUbDd4yHCOfk5MhKwg5fTawmi/9GInTp5YYmqv3WpjTykZ1rNndw7QEBvDYnzh+bNmxJhpPxsZl1rmIWxuCx/J9FomM3330LAo6t69M29ioeB5OHWEzRqclpgyOZwDP1DEeNY6nyaHf4nTZHv27DfbcMDfIydNoYYN6pkwFjJciFy1JMPPn79ALkNH8catvx/yDrQwDV097wVbc4tev5QRskZmTnmPREAikFEQkIRsRrG07KcqAuKjtn//3hyNoaU48oNLS33yGmMIQApi+ow4PrLrOdaNqlevSpkyZTI9DItOfKhBLxQROxmdiMRHVkTkZJYkQYSyLBIBiUDSIqAkRZB0ELrjyiISRCL6LyI82OwdpXwPiRMeiHj28vany1eusnSD5QYTouYRhQ5JIDEXClkXEJveXu4Jjupv2fotuY/xtnqKRNyL6F6cIvjxzFnq28+Zo9dB+opTMrY+zNVIIVvvWpCJo9zG8hF3oa+txE0p5dGkcUMKDPBl+SC1d7c1YguRunr6pFaHHo9Sw8eaJrzQhYYvIYpfyCYhShaELPBAkk89dhVJQfW0XchCgRTyGedpOrFgS0fcHnljiyACYTVt+iw+AWYtctYeoa+nL7jWiC1wn5F+6cXOnja7rXar9cdeuzH+hg4bxesmJdFtdFwCJ7V5yBaW8A3MaW++mc00pwnSEn9XniDQO58ml38p5wwQqTj9JyJ9Mf+gQINdJDLGGIekizgtIXxZKROGk2QIMoCkRGLeC8rNHr1+KQlZvbOMvF4iIBHISAhIQjYjWVv21SYCWKxDt/P+/fus3anUe7UHmyM/uKR5kg4BRAThowG2tac7iw+BrVu2W/2gS7rWpa4n/3TzZ/LxnUDt2rQ2O/6culopWyMRSF8IqJEiQuf40KEjHOGl1EfEUfVr16/zsVJBeuH/Bw0eRtWrVTVFeKohZi/RIwhcHHvGUXJs0uTNk8f0OEh0INoMx/+h8Q4CNlu2rBzNCe1WaKSL4mhCVpCkiNa1pRuNCDlIsSh1hdXe3daILWzs6emTWh1q9lD+ruYf1myHtg4Y5MJ2gUyA86ABLFWg3IzUa1dL+SktfYDvQj6iRMniZpqmRghZJWGnJIhwFB9Rq0WLFjWLyBbtS2lbqBGytvqlF7vkJmRt4Wp0XNrCwdLPtBB8iCpHRD82azAvKtf2eufTe/fuJZt/QXIH0bCQWoIMTMcO7UynEQQOSr10oUlviZHIHaDUzRUnFBL7XtDrl1rspWUukddIBCQCEoH0iIAkZNOjVWWfdCEATbADBw7SF61bUvPmTU3JJbQ8xJGLfC31yWuMISAWpogicBvlalVXUhyFrFKlks1rjNWeNu4SSUHQWhz5w7FPawlT0kZvZCslAmkLATXCTRBOz54+17RhJOY8JMVCYh4kuVIr9ghZJYGh9wQBSD+Qg0iotHnLNj6KbqkBqtZ/W+9aEQVqS1MUfRZY4N+i7WrvbnvEFp6jpU9qdajZQ/m7Gj7WbCeOa8+YOYf1ZVEsE7Alxq562i+uRYQeJDA2b/3WpNdtebxejbyx1lcR0WzL31PaFui/kX4pMdaCXWohZI2OS/TX3jwk8FDDUilVgLkhNiaSSpUqaYJT73yanP4FaQRvb3+TjjUI1Xr16vyXy+NVLghhZ+WcZjkeobE7YKALS8qI6GVHvxdQpxa/VLOXkblE3iMRkAhIBNILApKQTS+WlP1IEQSU2eChQQfxfElipYgp7FaKBSMSiEDTrGXL5px9FotzJByIj39A0D6cFTePEy3h+Jcy+iz19Ua2SCIgEUhvCKgRbuKDFtGotiJBlZgIQgTJJpGpHkk21Yo9IkTZPlsRWZbPR0Ky+QsW0dJlK6lzp3YEDdF//yU+rYCiPFqu1n81QjZv3jw0fVo0lXMqm6CbgrxQRoqpEXS2iC09fVKrQ80eyt/V8LFlO5E4b/rMONq374CJmMXmJDRkkZHdxWUkJ0jSalc97RbXIukjTiEhwrtrl46c6O+X23eob7/BZgmocL0aeWNPnsGWv6cGWxjpF/DQg11qI2T1jkv01xGErJAqQHS45dF/pY85aj51pH+hfSJB7+y4+awrjgJtb59xHvRZsyZmhKw1qRZlH+E/QYGvkis68r2gxy/VfN/InCLvkQhIBCQC6QUBScimF0vKfiQ7AoisFVnVUbnIuI6Pzj69eyR7e2SF9hF4+fIlIevskqUrWN8QERL4QMfx31o1q3OEtOVxTompREAiIBFIDgTUCDfl77Y+wJXtFBFd0A0E8VmmTCnVbtgjQpSEgzXNQsuHiwQ4t3+5Q5Mnh5FT2TJ8SVJJFiAC1FJbV7RJkFSJlSzQ2ydHkjRq/qGFxIJ27OzZ82jFyjV8HHr61GhycipDvv6BtHnzNqtalKpOo+ECJGAaPsKdZS6gjywkLBwpWSAi/2z5e2qwhRopZc2GerFLLYSskCzQOy4dQcgqpQog1RE4wZdy5sxp5ql659Pk9C9lQ7FuPXPmHEVMiqaTJ09TjepVKSI8hB48eMBJ6jgx2dDB1L9f7wQjUZmMLW72VNaeddR7Qa9fqvm+hmlEXiIRkAhIBNItApKQTbemlR2TCEgEJAISAYmARCAtIKBGuCmTtNg6lo2Pd+icIgP67dt3aKjrKNbuhA6hZdZ5YIITHn///X+EKDYtRMjCRUv5pAFkXcJDgxLoGiIaE8QX5BHWrtvASRK7d+tM7qNHmGRiHE3IQmoFOpEHDx0hW8nIRLuVv6sRdNaILRFdprVPanXo8Us1AskamYdN45Ili1P9enVNVcGPwiMmEzARx5j12FXvCSD4BPR7Z8fNS0D4OpKQFdqYIOOs+XtK28LeZoQwjqUNjWAnMMUGCDZuChTIb7J9UiT1spdsz8i41DIP2cMSmM2Zu4CiJsdyEquYKRFUrpyTCYMbN34i+AoS2mEcLF6ynLTMp8nlX5jPoqdMpb59e7GsiyhCUgu/Y4OtUKGCFDIxklasXG0iaS31nZGcdYjLCLPfHfFeMOKXkpDVM9vLayUCEoGMhoAkZDOaxWV/JQISAYmAREAiIBFIVQioEbJo7A8/nKHBQ1w5k/iA/r2pb59elCVLFu7Ho8ePmfh6/uwZeXq4U5YsmU3EBE4CIKq1U8d2JmIUyfsmBIRQ547tqVmzxpoIWY7GcnUjREe1bdvaTN4FR2wXLlpGR44cpZDg8TRvwSKaM2eBGSELwnjtuo1cr4hkLFGiGNetRjjaI9QQ9TXSbSxly5otAQEjCNsrV66Z/aZG0FkjCwVhpiRk7fVJrQ49DqjUelVqoaP+gwcPU/DECLp582dSJrpCe588fkJjx4wy001HYjb/8UFM2NX7tM6rKDuNds2jSOampf22IqvhLzNnzSHo2zpCQ1ZZj6W/g0A6/f0PNHasDx//F0S0lvZbu8aILYwQskawE7qhSPA3OSqM7YuCxLUg3mfMjOPkf0odaLWxZ49Mc/S4TCwhK+ZISBUMdx1CfXr3NJMRQ4I/FESU6plP//33pSmSPCn9S9iiX99e1LBhfZP7wX7Y4AKhLIh2EaWK015KW+MmjC8QtthEUv6mJKyNvheM+KUkZI3ONvI+iYBEICMgIAnZjGBl2UeJgERAIiARkAhIBFItAr//fpejmS5cvETRUWFmH+Oi0fiYXrduI/lPCGYtUBz9btqkEUfFbt22nerUrkWeHqPp7bdz8y1CO3v1mvX8/0jo9Omnten69Z/o6NFj9HWvr5iYgJa2MgIXGp+WJJ5ogyA/QXhA07D5Z68SYSJh1/vvvUfBQf70wQcFaeeuPeQ22pNefz0Tfdm9C5UtU4bWrd/I0bvnz19kYgykctas2eirL7uwtqyHly/t3r2XKn3yMROLt279Qjd/vkVuI4dxJK/43dfHkzp2aGuyJXBB/wMCJ1LJEiVowgQfKlqkMJNQ0C1dvWYdBYz3oQYN6pnIGUFw4D5rEgxox7Dho1lqQRAgiemTZZv1OqKSSMG90DsHkXn02HHKlTMnZcmalbXQO3Vsz9HQuXLlpHnzF3L/kV2+XdvWbGdE2gHHHNmzU2CAH4moOq121dtuXC+yxufL9w4T9Hnz5mWi6N13C7AWJvwXmwvwjW5dO9H1Gz/RYGdXJpUsdYHhpyETI1iX2DJS+eq16+Tm5sEbBsLf69SuSefOnadr129QpkyZCOMsJWyROXNmbpfefunF7tGjx6aIcchSNG7ckP1j9+59VLNmNfr+hzP00083KTwsiGrWqM5+8vTpM7tj79LlKzw3YfPHUr9aOY4cMS61zkMiYlXZJmW0fO1aNSh0YqDJv+EPiA6FdEa/fl9Ts6aNSe98mhz+Jch+tDUsNNAk9YITAJ5evjxn4z8RqQ4ZAw9PX8qcJTNLM3z0UUVOOLhq9TqKnDSFRo0cZrYRl5j3AuodOWIo163XL+FDgwYPs+pDRuYUeY9EQCIgEUhPCEhCNj1ZU/ZFIiARkAhIBCQCEoE0gwCi1WJip9OZs+fo+bPnTLT+fOsXKi0/t3AAACAASURBVFzoA2revFkCPXKRpCluzgI6dPgIR8tWrvQxderUnho1rG+KmBUAgNTatXsvrVixmk6e+p6yZ3+TatWsQX379CQnp1cZu7/9dictX7maoylR7vz6KycBK1umNHl7jTEjNfA7iNK4uQtoz559dO/eH1S+vBO1bdOa2rZpxaQaCoiVTZu3cRRkfHw8fVixAvXs+SVVq1qZdbwnRcUwcTugfx9q2eIzJguhOxkQGMpJbEDe4ZmI6t26bQcdPHSY2yfwqVChHPl4j6UiRQqbbI124dmIGBWldu2aTPIVKvSB6W/K/iKpDyLM8ufP/18W8zKs1xh//wHXdT8+nu/r3KkD9erZXXOfsmTOTEuWraC/X/xtt816HBXE5aJFy+ibRUsIycWAAUhJHL/es2c/E7CwBaJYgSmOqx8/cYrWrFnPBPjLf15StjezMYkPXIWtRBu02FVPe8W1ynbjb1WrVGa/LlasKEd1I3IT7R48qD+dOHGSzpw9z2Ph2fPndPfuXSpfzolJ5QsXLpn8VGk3P19PJqdR/vjjPvvAxk1bWNcf2snYNEAyz0WLl9HKlWv4uooVyvMzlf6jp296bAG8N2zcbBrjevqFMShsbg+7YUOdCSQkxjNsHRUVS7t27+HNEjHeoZc/JWY6XbhwkSp+WIHyvfMOtW/XhnLkyG517AG3OfMWMIkt7PHwwUPeDMC8ANIPGzuIzn/x/AXPW44al7bmIZCuQSFhpjahbpCYSBJXqmRJ8vGbwGbE3ALNYlEwlq9dv855A2bOiDH5i975NKn9C+2BVvX27bto1649hI0vlPwF8hMi42vWqMYbC8qCNiHqHfaGHf55+ZI++fgj6ta1o2mOt/Rtze+FFat4HAI/MU9ivGn1S4xpbLogGhnPUNoLPotNA1kkAhIBiUBGR0ASshndA2T/JQISAYmAREAiIBGQCEgEJAISAYmAREAiIBGQCEgEJAISgWRDQBKyyQZ1+qgIemWIotiwcQudOXOWQoInJIiesdZTaA4hs/28eQupYsXyHAmRlgtwuHv3HkfL7Ny5m4IC/aho0SLJ0qWUrDtZOvjfUVtE9ixatJRatfqcWrdqoatq7P7v2LmbEzacPXueEBni7eXOWWaTolhGWaCOQQP7cfQSIr9ksY+AMipk27YdNGH8uGQbT9I26QMB6UPpw46yFxIBiYBEQCIgEZAISAQkAhKBjIKAJGQziqVt9BPk3rZvd9CWrdsJR+yQ7CB79uxWr+YkAdGxrAOHYzSWiRhsQYkkA37+QXT9+g0+sqJMOpEW4QcOyIK6ecs2Pq6JTKjQ1RLJSZKyTylZd1L2S/ls+Iv3uPHsLyiWCTigmTXGYxwfz4P2n6W/Ct1E2GbgwL60cOFS2rL1W05C4+05xuFHpEAEYYMCyTKgdXjn198oLDyKj8xNjZlk+EhkcuGdGupBNvBvFi5O9vGUGvqupw3Y2IJv7dm7n4IC/KhGjWp6bk/X10ofStfmlZ2TCEgEJAISAYmAREAiIBGQCKQ7BCQhm+5Mqr9DyDoKHa+8efMkSKBg7Wn79h9ggX+thCyeAdIKAvPQOEvrhKzARCRoyPRapmQjZFND3fo9TP8djx8/MSWZsCRkobeIzMyFCxeiabFRCSIpkexj2vRZnIgFOnHQ2gMhW6nSx6YECfpbZPuOS5eucKKOXr2+pB5fdSNsckCzEQWajjJCVhvaIkkHMqUn1waHtpalnquQjGXwkOGcFX3ggD7kMmRQ6mlcKmiJ9KFUYATZBImAREAiIBGQCEgEJAISAYmAREATApKQ1QRT+r0IAvmj3MbSkaPHuZNDXQZT/35fmzJ4Wus5BNp79x1klZDFB3FEZDRnB83z9ttmt0+aHENz5ixIN4TstWs3mIhDSQoCSWSbdXIqQ+3afmGGZVLXndIej0hAX/9A2rx5W4IIWRCsSNiBZByf1q1t5qvCn5E1OCYmMoEPOrpf2GiYNXseTYmZRnPjplPVqpUdXUWGeV5692lHGBL+duz4STpz5hwnUMImmiMKNtk2bd5K/r5elC1bNkc8MkWeIX0oRWCXlUoEJAISAYmAREAiIBGQCEgEJAIGEJCErAHQ0tMtp0//QCGhEZQ3b17av/8AZ0iNnhxOBfLnt9lNW4QsyII5cxfQrl17rZJhkpDV5zmIghvm6kY9e3aXhKwFIW0LSREhV+iDD5KFkFVG8kpCVp9/W14tybTE4Wf0bugth0yMpMdPHktC1iiI8j6JgERAIiARkAhIBCQCEgGJgERAIqATAUnI6gQsPV2OCEzICOTOnZuqVavM0Z4gmEInBtDnzZvpImRBxh48dITcx3hRsaJFJSGbSEd59PgxBQaGciSo5ZF9PDq9k1f2ImRtQQupgEWLl1Fo2CRdchqJMdWZs+fI1XU0/X73royQTQyQGcCnEwlPktyOMbN23UaaEBBCzZo1loRskqAsHyoRkAhIBCQCEgGJgERAIiARkAhIBBIiIAnZDOwVIJHc3DzJzc2VSpUsQV7e/pyZvknjhhQY4GszuZdlhCw0VH38JtC+fQc4aZdlEYSiMkJ20IC+tGLlGlq+YjVBF7Fo0SI0xHkAfdasCWXKlCnBMxDFBV3OFStW0/378fT3//0fvfNOXmrXpjV99lkTevPNN/keHFkPCJxIv/xym+78+isn3LI8ug7SGb8jOVnjRg2ocuVPTPWBpP7uwCFatnwV3f39LteV++3c9N5771I5pzKUKdPr9NZbuah9uzb022+/myQLpk6NohfPn/Px9X37v+PnNWnSiEaOGGo32tia+3377U4KnhjOCY4si9Dtjb//wHDdIGEOHzlGcXHz6OSp7+n11zNRyxbNqX+/3lSo0AdmVV64eIni4ubTxUuX6fVMmShHzhx8LY5LC8zFDbdu/UJxc+bTt9t3ctI34DpwQF+qWaOaVZvaG3rWCFm0+86dXwltQmT3n3/+SaPdhlPOnDkJicBch4+2ixkkNOBH8PH5CxbRuXMX2JZdu3Sk7t26sD9pLfAzTy9fwlFva0UZLQtclixdQbv37KMc2bPT02fPqFq1KvRlt85UsmQJM8kF+B+uh9Yy2tO+fRsKD5/M9zZqVJ+8PNzp/v37/x1bP0uXL1+liSET6Pff79LMWXPYnijVq1Uhj7FuVLDg+7Rx01ZauGgpXb58hfLle4f69O5JXTp3oCxZspiajg2Vo0eP09x537BfY3x9UPB9atfuC9bBVV5rD6P4+HhuA+yDNkPntNInH5v5RfnyTtSv79c89pRj3d4mA2yPvi5dvpIOHTpCf/31Fz8XfYE28IOHD2nosFHctMGD+lPVKpVp7779bO9WLT/nDYyhrqO4L31696Dde/bTJx9/pDkRn1r9r732Gtd95cpVlhOABAzGTERYEMGXFy9dQbt27eFxgf67u43g8SHu0+J3SFZ35co1OnvuPNsKSerq16truN6bN3/m5HmnTr/yGcti6cNaxrae+TNHjuxsR8xF8+YtJH9/bx6TkP/AewQJ+/A+AEaYCzds3Exbt21nWyKBYqcO7ah16xaUNWtWU9PT+0aVFj+R10gEJAISAYmAREAiIBGQCEgEJAJpAwFJyKYNOyVJK5HoCOSfIF/x/+5jvAkfytOnRtMnn3xktV5bkgX2tGXxIEHIQmcTBAcKCMYDBw8zWfTGG2/QxOAJHKmlLCBF/cYH0bVr1ylwgi999FFFThImIrvKOZWloEA/KlasqImQPX7iJH/EKxOPgYAICg6jGz/dZEIWRUk6gEyYPiOOps+YTYMG9qNBA/sS/rZq9TqOugS5BRIpf/58ZoTss+fPqEb1anTs+AkmfBDdunPnbnr+/AXVrlWDQicGUu7cb+myoVqEqCAe9NaN/iCJG7Dz9/OmalUr06+//kZe4/zp7t17FDUplMl5lB9+OEODh7jScNch1KF9WyZGgOvYsT5MAir1Uo8cOUae3n7UvVtn+urLrnw/CEJkPvcd50Ft2rTSRT5Z6z+I9GXLVtKqNesItrSWVM6eD4LQmhgaycSev58Xk6EgzUa7e7FNERmeP18+XXaKf/CAXFxGMiFsKVkAHwWBhA0CEPjOg/sziQ28Pbx8mbR0HebMicCQ+MuSIKtbpxY9efqUbt++w/egTJ4URh98UJCWLltBK1etZQ3R8uWcOEK3bt3afJ3wPRCWmTO/Qc+ePaeaNasxUYgodhQvT3cmokXBPOA/IYjHX506tXh8QVMUGwxRkaGaiUsQsiCAMYZAPqIPly5f4Sh8lOvXbzDZhrEOshabACLpmS0yDXZD0kH4I/AqXboUHT58lAKDQ02YlCvnRAu+WcQbPBj3eD42lrp160SVK33C+CxatJQxe/78OXXq2J569+6habNES/1iLFy8eNlkG8yjTk5l6erVa9SsaWPKmSsn7dixm+2MjSK9utMnT52mJUtW8IYCMFRGziem3jVr15OPbwC1aPGZ1QhZrWNb7/yJsRw3dz77CTa8QKIfPnKUSXThOxiT2CCLiopl7XFsSvz+210exyCSsYmnxYd0DWp5sURAIiARkAhIBCQCEgGJgERAIiARSAYEJCGbDCCnxirw0RsQGEq1alU3yROAtIBm6dmz56lnj+4c3WktQ3xiCVkQfiADP/ywApN0jx49YkIQ2rOWpACIuYCgUNq0aWsCshYEQHjEZI7+q1G9KhOfIskNSIR+A4ZYJe1A8Dq7DOd+Kkk09Kv/QBcmJGNjJlGBAq90dEWiqBMnT9OU6AgmmVAEgQTcoPOKqF8RNYrISURsosyaEaM72ZNWQlZv3SDexniMI59xY810adHeIS4jmPAA6Y1+gITes2e/GXEkZC4aNqhn6pPQui1TtrQZoYOoTTwTeMdMiSCQZlqLvf7bs62avjHIaJCaNWpUMzUF/gOCB0Sy2yhXqz5vq932CFm0xXXEaKpYoXwCUv78+QvkMnQU3Y+P57HwResWXAXwDZkYQUuXreToXfg0ol0Rsf399z+Su/sIJo2F792+c4d6f92DiSlECoJIRTRucEg4k5Luo0dQh/ZtOMIVmKKfICUbNqxPwYH+vPkidHD/uPeHWTQ5iEhoi37d6yvNhCz6oLQd6nZ2HmAiPn+6+TON+y8qE/2bFjuZN1iU4wn/FmSl0KWOmhzLY7Lep3VMOME/Fy9ZbpYkUGwqYR6YPi2asFkjiugn7KGWuFDco7d+3Hfl6jWOXgcx3KljO44SF9HXIMwxx0Lr2NfHkzp2aKt1SPB1T58+ZfIURL+llInReu0RsnrGtt75E/2B5IeYIxDJ7OXlTvfu3qPIqBhq1rQRFS5UiOdq/AZfFu8jMV9ZbsrICFld7iQvlghIBCQCEgGJgERAIiARkAhIBFIQAUnIpiD4KVn1pUtXKCgkjEJDAkzEozJjPCQEpsVGUeHChRI0M7GELCKdRri6mD0Xx1E9vfwSEKiIIhzkPIw/zJUkqbhZJHEC6aeM+rMXKWmLRANZh0g8S1IYuEBrF8fIEdXnMmSQTQJJtAskLo5QI4rLmgasmu21ErJK8kqtbkEs3713j6bGRHGkpSiCyHj450OaOSOGypQuRb7+gbR58zYmDNu1bW2KcEWkHgoiD5U+ExEezJGAoij7MGzoYI5k01rs9d+ebW39BmJp8JDhHOWMY+S5cuUyNUXcg2PQlriotdeWL4kND5BdOHotoobF80C8CkLRMpGeiCRv1/YL8vZytyoXoCRkLSNzxZjIljVbgihMa0SW6MPVa9coIjyE6tSuaer2zl17qGSJ4hx9rrWo+S6Iw+Ej3FmqRLnxY41MQ5T5+AlBtH7DZo6Cb93qFXGNYi1JoHJTaagLfO5rk99izhvr6UMhQeOpTJlSmrqjt3481B4pqJxLrM2Dao2yh63Rem0RsnrHtt75U4kV5h1rpzLEewEbFj7jPClr1lcyG7bGuSRk1TxI/XecXoFsyoaNW+jMmbMUEjxB9wkP9VpSxxUYTz+eOcuSGRUrlme5E1lSNwKQOcH4j5u7gLp37czrNVkkAo5EQEhbYcMXgRvFixfjtRjWvKm1pOZ5G2sJfHcgsAanhLCWwzemLBIBiYBEQCLwCgFJyGZQT0AEXmDQqyO/torlsWZxXVIQsraeGRM7nWbMnEPNP2vKxKalbikW56NGe7KupPKj3Qgha68uQf4oiUV7H/9qpJSa26ndb6RuHKsfMNCFjzuXKF6cIyhFgcwCjpOjCOILeqIgokGCQPOzY4d2rEGqLEr8sWjNmSOH6WfUc+36dZZusCRUEtN/I4QsdG1HuXlw1Ck2GaB7LAqiVCFhATziZk/Vtei2RciCbAQBDCJ49sxYs4hcUa9ok2W91ohGS7zsEbL2fMMadn///TeTw5gTYF/IdbRs8Rlr8xopar6LxTk2PmbHzaNatWqYCHJb7cYR/wcPHpKTUxkzctoaTkoS0ZLoRiQ0SFlbJLetvuqpH89QIwW12NdWW4wSsnierXptEbJ6x/as2XNsztXW5k8tWKENsFmJksUJGtBq7yA17I34c3q9B5tC2GScHTef9aZbt/qcXrz4myZHx7K+OmQjLCOQrd2jRwc5NWGJ96Gff5BJRsXIBklq6k9GaAtO+MRMnWFaqxjZ7E4qnDA3h4VH0Z69+ykowM/qOz+p6k6p52Kd4z7Wm97OnZsCAnx1Sz6lVLvt1SukrXDCZeDAvrRw4VLCyRtotnt7jjFtCqamtmONbW/eTum2ivc/2mFEriml2y/rlwhIBCQCSY2AJGSTGuFU+HwRKdmpU3uqXr2qWQtBok2ejA+yTSwDgIg5S/3T5CJkleSDLX1DkEnQhcUxbOXHoxFCFlqFiGpF5KgyOli0Y+/e/WZRXEZIUa3uoEZqGalbEIC2sLRsG3a0vb39TbqjIA7r1avD0gzQxsSHOIhMHCl+9vS5bk1Me1g4OkJWRO85+qPbFiEr/A99tIxgFf0WBDmO0is/LLUQdo4kZNGeq9euk5ubBx+3RwEJbyvRm5oPq/ku7rcWqatGpokoi4MHDnOCJyQPw3xlaVMQeJAMQLSsiNrGnDd6jBdH5ArJEbV+WP6utX61fmixr622JSchq3ds650/0Uc1rJQ44EMZsh2bt35rSpAmJQv0evH/rlee4rDcMLMlCWHvHuMtSbk7ExuxnnItz7g125NtSUlUlJuwypNUKdmmpK5bnGAwspmd1G0z+nxsTE+bPotP5EHeCJvBIGSRPNSpbBmjj02W+2zN28lSuZ1KEL2L9YH7GC/K/VZuh34rpHTfZP0SAYmARMARCEhC1hEoprFnQAYAJOakyIlmx9ZFN4QOIxZZ1vRPU4KQVWpeWsItCA4kMYLGKwhkI4QsPvgRNYzj0VhQD+jfhzJnzsyEJBYS3bt14URfakmI0D4tpJQ9t1G73wghKyLhbEUbW2uPOLqFKCokXkNBlKnPOA/OgC7a8fLfl7zIEgnBEjskHE3ICh+BHiq0kR0V1aWFkFVqnypxUZKqyuP4Wgg7RxOyaBc+dFesXEPfLFxiSiKGaAYkVvr44w81m1TNd/EgMT6V49qWT4M0OXr0OEfVovTq9SUn0ZszbwHNmbMgASGrlIsQsg9ICDZz9lwKM5BgT2/9aiSjFvvaAjs5CVm9Y1vv/Ik+qmGFa6CTPHXaLD4FgUR0LT7/jH65fYf69hucIIJTy/M0O3IKXAi5kYjIaAoLDTSLCE6qply4eIn27z9AzZo1oaJFCpuqsff+tHVPUrXREc+1h2tixqMj2mb0GUL2BicHMM+ltwJyCYkl/X29KFu2bKbuaXm/pAQWeE8cO36Sk2e2bdPKlM8gMW1J7TZGgsxNm7dx8lDMy8qcE0KzvedX3XTnUEgMZom5VwSrPH36zExPPzHPTM571RIrJ2dbLOtK6+/mlMRO1i0RkAikfwQkIZv+bWzWQ5GU6a+/Htk8uiv0Ni01HsWDkouQRX1CRsCevqf4oEqsZAHqAykVEDiRoJ0JeYQ8efJQ/nzvUK9eX1HNGtUoU6b/HXU3QopqdTe1jw4jdQu7YZffmh6vvbZhhxsfGhGTounkydOm6GkQsS4uIwnRnraIR619Vl7naEJWkNH2iH0j7dQiWWBLP1fYEJGcSqkELQRBUhCyov+YIw4cPMwJwHBc356WrTXM1HwX94hIDkhhAB8Q5NZ8Gh+569ZtJP8JwdSr55fkPLi/SbbAHk4iWjNvnjycUG7jpq0sVQFCT08xUr/ah4cW+9pqY3ISskrf1jq29cyf6KMaVkJvGHbExsB7773L0KRHDVmRQA7JLWNiIpOFkLXlZ6n5w17P+MW1argmZjzqbYsjrxcJ95BQNL0RsthUQ0LJx08epxlC1pG2Fc9KyzbGJujgIa6cRLVq1cpJAY/Dnyn09wt98EGKz8FGOpea5221d72R/sp7JAISAYlAekFAErLpxZIa+yGS3nTp3MHmIl4pA2AtuVdyErJiUQc9O3yQf968mVlPxS787t17zX63Rz7aItHw4bZnzz6aO2+h2ce/LWiNkKIazaQaYWuk7t9/v8sZzRHhZEt7DbZHefLkKUVPmUp9+/ZizSdRRJZ4RBIgIrZo0cKm5FS2pBBA5iKSwlL/1x4WjiZkxUIb7cAHQo0a1RJUDx2uN9543SzKQ81e9pJ64YNyxcrVNqU/BClpKQ2ihSBwJCEL0nXh4mU0zGWQmW7s+fMXyGXoKCbB9BBEaoSs0Hmdv2AhTYudTB99VJFhtubT8fHxNNTVjbV4p0+LpnJOZU0msYeTiHQ5cvQ4NW3SiH777Xfy9fHUnMxLVGKkfrUPDy32teV3yUnIKhPPaRnbeudPWzYXfVdqDVsmxktvhCz6Kk5iFCtaVNd4U5ujjPyemj/s9fRHC66JGY962uLIa6H5HhgYShs3bTGUNNSRbXH0s7BeWLtuI00ICKFmzRpnWEI2LdsY60QPL1/eOLMl2eRov0ns8+B3ixYv4/WspRROYp+dXPen5nlbbV2UXBjJeiQCEgGJQGpEQBKyqdEqSdgm6IjiWL4luWFZpdAbxd8tk3upEbK2IjDtffjYeiZIgekz4mj6jNnUqFF9Cpzga0YaCcIWO/DK34Q+J4vdR4VRvU/rcBcRwYXkPjNmxnGyKeViEW1wHTGa6tatneAjwJpJjJCiWk2rJF4syQg1IsMWaSMihaImx3LyJiSeqFmzuun4PqLR/PwDOXNxrdo1OPK1X99ehKhSUYR+240bP5mibIUNQOIO6N+b+vbpZYpixEcFjpo/f/aMPD3cNSdEcDQhKyJuQJBCVmFiSICJnAMuJ06cogmBIUza6cmka4uQBV4iug9anEofxG+iPYjctfxNC0HgSEIWzxo9xpP8/bxZM02U+/fjWR+4QIECFBzoTzlyZNfkvkrbISJ17JhRZiS3wAWbK2oSIKKfz54/M5uzlB98tnSBlYkL9Ub5io4aqV/tw0OLfW0BnZSErLXocT1j+8cfz+iaP/XMY8o5EGNn5qxXCcTSg4YsNg98/CbQvn0HWBPZsojNM9geGrpTYqfTyOFD6emzZyxvcPPmTRo21Jm+7N6FxxnemadOfU/Llq+i4ydO8uOwAdW/X28qWaI4/z823qC1DBmaY8dP8Ljv1q2zqWpbyf9s3XPlylU+QYENkIuXLnOiPrR38dIVJr3f8uWdyN1tBFWu/ImZZAzai4h2tPfu73cJ807ut3PzRlA5pzKUKdPrLJPTvl0bzXMQOqIVV+V4hD46ZFuWr1hNOCGEDekhzgNYnkd5Ogbkzd2791i7/s6vv5KL80Cav2ARb8BVqFCe1w/FihVlPP/44z4tWbqCVq1eS0gUVLp0KX6vNmnc0CxJIa7VYjsktgqeGM7PsizK8YA2Hj5yjOLi5rHe9uuvZ0qgC476Lly4xCdcDh0+SkiiFxkezL6xaMlyOnjwEP3zz0uqXq0KjR49IoEkEfQ1sZ7atXsvNwVjs369utStaycqVOgDTe8L5UXYHPQeN55Onf7e6r1Yr1WsWJ58/QNp8+ZtTEbX+7SuGb62/Ew88NatXyhuznzCGhcb/fDHgQP6JjgBpafxkGu5cuUanT13nuV1kAAKOBjF15E2Fv3QM87efDObXf/28/GkHDlz0OXLV3lOunrtGo0aOYw37yEjFDd3PmObwD8/qsh5B6BPjzGANfjiJcupd+8efCIAY3H//oPk7elOefK8zT7ZXTEv6bEJrsV6FeT+hg2b6dnz5zwnFcFJma6dqHatGqbxB/93HT5adUzpqR++DGm4Bw8f8oay5XcF1p2PHj2iq1ev0+Yt26hrl06Ek4DA58czZ5nM3r17H8vXwB6zZs+jffu/4/FYudLHNGTIQIJMm1J+yx4hq2VuMeqvlrjgOQiCwGk6nMbMmzcPy+NhkwUJdRHMgb7KIhGQCEgEJAKvEJCEbAbyBCwakVUYi101vc8jR45RvwFDGB289JXHRUVkH7KYT42JMmlliShEfFBhEVWvXl3+GKtWrQpHqYVMjOBM7tZ0PEV9ls9E/Wg3SD3sXuNeHFtGtOVPN3+mcePGcxuDg/zN9HDxMQbdV0QdIUFR48YNKVfOnLzAqVmzGn3/wxn+4AoPC6KaNapTrlw5afKUqbyYxMcfPnBBAENHV5QsmbOYfRCeOXuOI06zZMmSAE9l4gmQfB07tNXlacroNPFRiI91fLR7e42hn2/dMlS3UucRDcLHSNUqlfij7OixE7yo7tSxHWM+arQn3b59hxeEIpkB8PT08mU74D8sBpXHutFGfEjD3ohG3bptO9WpXYs8PUbT22/n1oyBMvLZEj9b/oeHI1J62PDRZM2PkKTMfYw3L3RhVyzIob93/MQpAqEQMN6HGjSop0tfFsSgs8sIJjZmz4xNEHmLBamHpy9lzpKZNwwQDQoyZNXqdRQ5aYoJb6G9prS7NTJTAKgca5b1it+s+aU17ETyprx583IbCxZ8n0SUUmhYJE0Y78P21FqUHIjazQAAIABJREFUpCFwBukKsih79uxM2mAeAA6QKsDfLPukbDc+WEa7ezFhA7Kha9eOdPPmLdq1ew8VKVyYduzczX9v2LAe69xWq1rF9Dxx3PPGTzdZW9pIMi8j9YNwRlIxkBOWG1+wr5gHMUe6jx6hKyLb3rgwWq/wCdgKc2vZsmVo/fpN9NWXXRlTIRmhNrYFsaV1/oShhK/i3yKJitLP5s77hscJNpCAF3wUmxjvvluAxzHmGGwA4X0AEujS5Ss0aPAwq3OyVv9NqevsfUxbEjR4n2BMYKyBFMMmU2zsJMqWNRv5jQ+if/7v/8hlyEDKlz8fE1fYhMMH8ZTJ4VS8eDHChtr8bxbThg2bmBSx3NSw1hZ791y8eJmWLlvBBCU2bpD08erVa9SsaWPKmSsn7dixm+VPLDNsKzdcBw3sx3MF/ob5EZFqmIsaN2pA+fPn003ICjuqRY0Jv8WmLuY9FMwpkG3BvI5xMTF4AkdrolgSvSArX8uUidcTIEkxTqBT3vvrHqZkidWqV6UhgwdQzpw5aM3aDbwpDrkW5YYU1k1abIc2qJ1CAIZIZAkyChtt1apWZl1wr3H+TLRFTQpln8F1P/54lq/FPFAgf356v+B7fKIAcz7w2PbtDu5XlSqVKDw0iMeiwAFrrLfeeot8fT0pZ44cnEgRa8zSpUvSCFcXw0NJSAxZi8xX9h1txJiH/jHWSdt37OJ+Yg5Snr4QDcE609Pbj+cSzG8o2NyZM/cb8h3nQW3atNL1/hfPPXnqNC1ZsoLfR7C/2ERJDL6OsjHaqGecYaMgJDTCtEFkzb9dhznzXLxq1Vom8y3Hta2NauA0Y0acKVFskSKFqUO7NtSlS0eeNyAVtnjxMl6LYgxCLx5ziJGC+crTy4/H74QJPuwjys08bECCWAZZqHWu0NMOzHcY5/hOADmt9GVgFhISwZs5GFtK/LAew/yHdx98CfMfNroKF/qASeXr129wM/Bd4zPOk1q3+tzks7bmOq1zS2L8VWCDTdyYqTPo8+ZNWVcYG1mYS4ODw1kP3tJX9GAqr5UISAQkAukVAUnIplfLWvQLH3SRUVN49xUFi+qqVSozuYckWKLgY2N8QDAdPnzUbIcbC9xRI13571jwYqFwPz6eb+vcqQP16d2DF33Y7UY0KxYgiFTo1qUTL4jWrtvAi4mX/7zkxT4iYBCNAkIsPDKaHj96RBDSt3ymaBc+DI4dO8GELiJwsGMMMgcvfCRQsHYcHi//qKhYJm+yZs1KtWrWoL59evIH6ZSY6XThwkWq+GEFyvfOO/yxd+bMWY7wAulhqyC6ZfgwZ05kgI+P58+ec78ePnjI5CbwxGLq6NFjhOjQF89f0M+3fmGC0Md7LGEBqrVgQQk9WyzGgD8Wpm2+aElLlq5MVN0iURdsdfbsecqe/U1q1KgBde/aiT+kBckKAnP79l2mCCe0O3+B/PwhY6mnC1IWeMbNWUCHDh9hyQPs4nfq1J4aNayfIBLIHgbw1UVLltHfL/5mPxP44QN20aKl9Odff/FvSl+pVOkjmjQphqBpCx8TNgFxA+JYfEyLxFXr1m/kKCCMA/iQ3ogefHAEBYWxL6ONqBf/zp8vH29AgNDHghkFEVIgKuCH8Id/Xr6kTz7+iLp17WjCG9eh38tXrqYn//kfFuu5cuWismVKm8YpIpgCgkLp55u3+NmoG3aC77kOdaaY2Bmm8SkwaN68KbX5ohVFRcfSo78e8T3smy9e8Nj9uteXhKghJFAB4Y6/A0NEeGFcC5/Q6rfKD8latWowuQ8/Q4FP9O37tZn/gBCaEjONsJAXbUM/YRfg+Mf9P0zjuGDBgjwOYK/Hjx/TWA8funT5MjVq2ICGDx9iJq8hpBEwFiPCQ8zmOa19wXXKecRe/c7O/WnVqnX8ASbmhbt371L5ck58ygCbHsK+8BfMxfnz5yc/X0/++FQrIA0OHjrM/qEcF2PdRxH82Wi9sM+06bNpydLlpuibHj26myKItI5tkB1a5k8vj9FUElHqoZGMLcYyfBVYgTTs83VP03gF4bpo0TL6ZtEShgfvLPgkfBObdIjOw3tm8KD+TNDa8iExFtUwTsnf1YhD5eYPyENErWPzInJSNOPxZfeuFBYeRTt37TbbCFCS+EqpGtgVZPe8+Qs1EbLAxt49YkMABAM29RB1+M47eRlSIXUDAl65wYY+9x/o8opQjplEBQrk5+uF5MiJk6cNb6YIW6rhKghZtAHk5YcfVuB3IDZjQGBC09eSGAQOSH4IvLG+Gec9ltchIATXrd/EG21YV4CwfP7ihRmRKeyBZGridIQ4MaHVdmpkHd4lYzzGkc+4sWbSVGLzxfK0kdgQxziB3fCOF2sqIV2D9Y5y8088y1L+CBsFOHEC0s5o0UrIQu5n3DgPU0I6pZ8p9cnRDrFBV6ZsabMTUELKCaQV9MbLlXMy1GzlJrwlJkbwdaSN9Y4zLf6NaHsx5i2jHu2dHFLKCVnblIRfYTNmWmwU674bKbAlxh7mG0tiXjmuQcAjGlckjVObK4y0BWs///FBCeYQPEsLfni39ezRjU8Gwi54x2FewgYQ5qzoyeEmnKy1X+/cgnYZ8VdxHzY8xvuPozq1a5rBJZJFS0LWiBfJeyQCEoH0joAkZNO7hWX/NCOAxQ5n9R0fzJEs77/3nmkHW/kQy0WQ5grkhRKBDICA2odkckEgEhgaSeaVXG1MT/XI+TNx1lQjA5QkhzU9dRAdQ4eN4uOuyiSB9sajLfkMe22xdY89qQ5bRC4iM0GsWyM8BVk8cEAfchkyyDC4arjakxDZsHEzR9lZ05QUpKGlBrhoqCAgrCV1FHUi0hmnR7CBqcd29mwqCC9s1OEEEzY5RBE2evjnQ5o5I8a0EWQPI1tEo+g/pGewqSROO4C4BSGLSMvMmTMbsptWQtaaFr5IBKv0KbE5h42/iPBgs6hLJZa2EnBq6YRRmSVb+DrSxkbGmZp/AxNbY94eIYv7hJyQZY4K8c7GNYgyFyeHtOCvvEaMPVtJXJWnQpSnZ9TmCr3twPX2fNkofiBMR7qN5cAXpaSctfYbeS8YmQ+wEefm7smnVyDZIkhugZkt8tkIpvIeiYBEQCKQ3hCQhGx6s6jsjyEEEIkFrVocmfIc60bVq1c104zDgh470j6+ASz5kFYSFRgCQ94kEUgEAqmFkEVEFDSR/Xy9DEfaJAKGDHWrnD8Tb241MkCN5MA7CpqO/7z8h6PqheZpaiBkgY414lOQZ80/a8rHvJUnXcT1iSHJUK8arka07dWIFmViVBCiefP871g0ouMxN4FMgRwUCCGcgNFjO3s2Ffr5iKIvUby4mewSTkaII89BgX7UulULdlx7GNmqC6ceBgxy4X4g4tZ50ACWKlBq7RodFYkhZK3dixMXkGA6dOgIn5CCvIIowOna9ess3fFF6xZ8DNxIRL1RQtbWfY60sZFxZs8GAjujhCL8f/CQ4bymVhKKiFYeMXIMjXYbTp988pEh94Edx08IovUbNluVR8NDhUwT2q/c8FGbK4w0KCkIWaVviE0dbH5Ya7+R94KR+UDkHbGW8wK4qWnrG8FW3iMRkAhIBNILApKQTS+WlP1IFAI4ZocIFSwO7em94uNt65btUpQ+UWjLm9MzAqmFkEWUDDRrExNpk57t5Mi+yfkz8WiqkQFqhKyyBZD4uXPnV95gxKmPc+cu8M+WEYXJFSFri5AVfgPSUnlEWcwhe/fup+lTow2TM2pko612CSzt2cQe0aIkAPVu3mqxnb05VhAj1vRXbXmpEQJG6NQiuZ5IRmcvYZmeEeJoQlYQcM+ePk+ytVtyErJ6bWxknCUlISsiYRd8s5gga4QkgJBnwjsbchuBAb5m+vJ6fEc5T9pK+Kkcn8pxojYH62mHuDYpCFk8G3I9kP3R034tc4vanGnNz5UnIKxFrUtC1ojnyHskAhKBjISAJGQzkrVlX20iIBa40E5zG+Vq9aiU0CdDcgtb10iIJQIZHYGUImTxkYcIKGSfR3Iv6C9jPBuNtMnodtTTfzl/6kHL+rVqZIAWQhZjALaAlnSxokXY/5GkbWJYpCkrfbu2X5gakNKErDLJJCLVBvTvw8fcoWUNDcju3bqYJb4ygrIarkkRIau0lbVkj9b6ocd29uZYQQBZizp2JCGLZwl96ekz40xJoPB3+B00ZC2PLWu1n6MJWRGdh+hktYS2WttoeV1yErJ6bWxknCUlIQvsTp/+gQY5D2MYsemCfBK+/oHUoP6nBBkMo0U59mwlzlTaShkVrTZXGGlTUhGy4rnKPtpqv565xQghq0X2Q0bIGvEeeY9EQCKQURCQhGxGsbTsp10EsGDFbjOOObVs2Zy+7NaZSpUqycRsfPwDQgKOWXHzOHkSjuQoj7xJaCUCEoH/IYDoEw9PX9q77zs+etjjq26GMlfrxVQcoc2ZIyfVb/ApQZsPCaSMkgJ668/I18v5M/HWVyMD1AhZZSZ1JHPq0L4tHx9PzZIFQA3jFJsniOaFZEGePHkof753qFevrxIkjzSCshquSUHIKjG3dYRX2Re9ttNC/jmVLWOWKM0edkYiZC2fx0m/Zs+jFSvX8JH/xEQ2O5qQVY4dJI+r92kdI65k9x4tNrGmRWxEskDYS4+N9Y6zpCZk8c7w8vanHTt3U88e3alVy+YUERlNQUH+VCD/q+R+RopSskAZfat8lhLztChZgL6ICFllRKq1cax3bjFCyColWqAdbS3CWRKyRrxZ3iMRkAhkFAQkIZtRLC37qYoAjvNg137J0hWcGAXH3JBBGZpjtWpWpy9at3SYRppqY+QFEoE0iMCcud/Q3n376e8Xf3Prf/vtd8r9dm5q1fJz6tO7R5L2SJCCq9esp/r16pK31xh67713k7RO+fD/ISDnz8R5gxpxqEbIig9e6JGCdCpQ4BWpkZoJWURY7tmzj+bOW0hIVJYU41UN16QgZJWECU7UhIcGUb5875g5CPoO22DD6Pr1n2iwsytryWqxnT2bQodziMsIunDxUgKJCtEAECgoIumWEUIWc33JksV5rhUF5E94xGQmi2wdXdYyShxNyKJdoWGTaPGS5Vaz3aNNmL+gha3UMdbSVnFNchKyem1sZJwlNSEL3ETyLST3KlO6FL3//nsOkRiC7MEYj3E2NwYEfj/fumW2caA2V+jxB3GtwNFagjGjGrwvXryggMBQ+vHHMxQ9OdykkW+t/UbeC0bmA0EQ58iRnSLCQ6hO7ZpmcElC1oj3yHskAhKBjIKAJGQziqVlPyUCEgGJgERAIiARSJUIqEW9qRGytu6/dOkKZ+RGAp3UpiGLNruOGE1169a2mpnbEYZSwzWpCFkkLhrm6kbILt62bWuzkzUgVBYuWkZHjhylkODxdPXqderddxBZRjzasp29CFyQb3PmLqCoybFMAgcF+FHNmtVNpxTQHiQ77N61M5OTKEYIGOD25PETGjtmlJnE08pVa8l/fBATy0YjUe2RWGqSOLaIxB9+OEODh7jSkydPaUD/3tS3Ty/KkiUL9x/JzqKnTKPnz56Rp4d7qkvqZRllrdfGRsaZowhZe36AqGqMEZxuAZGXmKhq5VyhlGiwJkMmCNuuXTqayY8lBSEr5HwQ9RszJYLKlXPipv7xx32aMTOOI8rxG6Q0SpQoxr8p53prp4yOHDlG7mO9aYSrC7Vp08o0tq2138h7wch8IAjX23fuEAh2JA1ERDgK5jv0M2RiBBV8//0k03F2xPtCPkMiIBGQCKQEApKQTQnUZZ0SAYmAREAiIBGQCEgE/kPg/IWLNGjwMLp/P56gC1ivXl3atWsPVatWhaAHqoyKi44KI0RcKcvt23doqOsoAokHIqxVq8/p++9/pLPnzvNJD3xk456KFcpTo0b1qXixoqaowa97fcWRaa+99ho/ct/+AxxlWaFCOZoaE0V58+bhvysjDS3vAdGHKE98fE+fFk3lnMqamof78DG+dNlK7pv76BFM4gkyFJGhw4Y6c7vQVlGyZM7CRE1iij1cmzZpZGqXZX9QJ4iPfgOGJMABv4mIMESIBgf5c1Iiy4L7QYb/+edfHP0KO2bNmpW279hF77/3Ht+HhGaJsR3IjyHOAzix1r59B/hkQObMb1BgUChLMKFAaqlqlUp04cIlOnrsBI0aOYw6dWxnIlJFP60dgVdK0CiJwVmz59LUabM4EWq7tq35WdDZ9/DypRzZs1NggB/lzv2WIdMJ/4MvOA/uzzrI69dvYm1aROUKSRxfH88ESVgFIWypoQsSc926jeQ/IZixQjQ27I+o2K3btlOd2rXI02M0vf12bkNtfvz4Cfd99+69ZNkuI/gqx1pibWxknGnxbzG2QGwrtXmVWFT65GNCcq1bt36hmz/fIreRw0xEuJJYtnXU3ZAxiHge9RsfxHJjmG86tG/DEeEg5r3G+VP5ck4J7A3bDRs+2up4N9oO5caMmAOwKXD4yFHWy921ey8/OiIsmMqWLU05c+akBw8fkovLSPrhxzM8b4wa6UotW3zGc+OBg4cpKDiMQCZDDgrjThRr87beuaVUyRKmeU/PfABbbti4hcZPCCLIRqCttWvVYHIW7cKYe/DgAc+TSaXjbNRG8j6JgERAIpDSCEhCNqUtIOuXCEgEJAISAYmARCBDIwACBkeqp8+YzQRe+fJO1K1LJ2rYsB7NjptPZ86eo+fPnvOH7c+3fqHChT6g5s2bmUmBnDt3gSZHx9LJU99ztFXLFs2ZeANJ6z7Gmx49fkRtvmhFpUuXok2bttCz56+eB3me/Pnzc7TY2rUbmFjD3+/Hx7NNOnfqQIU+KEjLV6xKcI+X52jas2e/qX145t27d5nwAFkHEnD5ytUcTYmkSqIuP19PevrkKUfIgsCxVdBWaEGDVBSEsR5HsYUrCIO16zZwf17+89IkrzJoQF9OMBQeGU2PHz2ip0+fmeFQtWolio6earpPYIQkaiD0ihQpbNY8EFFxcxewNMO9e3+wXdu2aU1t27QyOx6v1XZIfAbS8MaNn1h798jR40zaNGvamL7s3oVKlizBOIEYhz4nfAoRiNmzv0mNGjWg7l07kZNTWb7m4cM/mZBGVBtkZhApCgK2apXKTOwiSvK77w5yVKnwO5D0Pt5jOfr2+IlTtGbNer4fGGZ7MxuTnPA5o0f/AR4iHKdNn01Lli6nf/55SZUrfUw9enSny5evcH+FL0ESJ3++fOTtPYYxnzw5ll7++y+Pkzu//srkj4vzQGrWrDH/LpKQxc1ZQIcOH+F+4dmdOrWnRg3rm4hCPf6FayHfcPDQYW6XEidEMILYNIIv/MgRNkb7QAhrHWcgLaOn2Pdv+E1QSBhvEgFr4TctPv+MN1agIXzy1Gk+Vg+bwVfg8/CLggXfN4MXhOXgIcN5UyExybys2QxjAIQn5jSQwZAHgT51u3ZfmNn71OnvadKkGJ6f4MeYEx4+eEjvvluAsFEj/EevX4jrxdjGZgjGboMG9ahv757snxjDj588oXJOZahI4cIctQ48BSGLTSrMIZjDgWu9T+tS/35fm8Yw6oA9sAFjbd6GVJTWuaVrl040bfosw/5qOb7Qtg8rVqCuXTvxBmBgcBgdO3aCcW3cqIHJV4ziKu+TCEgEJALpBQFJyKYXS8p+SAQkAhIBiYBEQCIgEUgjCOADftPmreQ/Pphy5szBUaMg0kBcKguitpRaiWmke7KZEoFUgUBqHmcgGkPDIhOdzCtVAO2gRqjJ0zioGvkYiYBEQCIgEUglCEhCNpUYIq03AwkRsIuLIytnzpylkOAJho+rpSUsEMmB6IN5Cxbx0bnWrVokuvmIpli0aBlnnUY0UZkypTiqKbFRJ4luWCp4AKKd4Ger16yjs+cu8DEvo8ciU0F3ZBPSEQL46L177x5t2rSVduzYzRpqOK6ntyAbNvTW1q3fyFExNapX5Wi1YsWK6n2UvF4ikGoRwFHx6TPi+D3nOdaNqlevSpkyZTK1F+MJurc+vgGECLa5cdOpatXKqbY/smESgdSIQGoeZxjjs2bPY9gQ9WkkAj41Yp7YNklCNrEIyvslAhIBiUDaQkASsmnLXqmytdALwjFJEAg4agkh95iYSMrz9tsOby8IuXnzF/IRTo+xbtS61ecptogTwveik4nJKiyegaNFvn4B1L9/b2rYoB4fCYNeGj5IId7v7enOx64SU1IThnr6gWNZ4wOC6fDho0nuZ3raJa+VCAABodOHfxtNXAFC19vbnwoV+oA3dyInTeGxDx3FwYP6pzmg0+pck+aAToMN/u7AIRo6bBTLGmAz01bBuNq6ZbtMBJMGbSybnPIIpOZxhjWdj98EGjJ4IAceyPIKAUnISk+QCEgEJAIZCwFJyGYseydpb4WgfFISsljA4SMOJMUXrVuQzzhPQxlxHQUEIlgFYZpYQhZ9cx/jxZFwIukJ2imSKyBJSmzsJNZMS0xJbRjq7YtIkJGUfqa3TfJ6iQBOCeDjF2M491u5dRNIIC9BwB46fJSmxkzipDOIlke0bZMmDZnkTWslrc81aQ3vtNRekX3cWhZ00Q9oIiILe5Uqlcyyoaelfsq2SgRSEoHUNs6g+wtd1/r169KVK9c4cSG0l5EYTBZJyEofkAhIBCQCGREBSchmRKsnUZ9FxGhSE2UXLl7izKnNmjWhohYJNJKoazYf++zZM/L1D6TNm7dRYglZsXC2fM6DBw9p46YtVKZMaapWtbJDIoJTE4bWwBVZent+1S3BMdXk8jNH+JK9fjji+Y56hsjojGQ27dp+4ajHZrjnXLt2gzPNoyCTMBIraS0iuQmS5vj7eiU6El5rvY64DptxrAVqpd2pfa5xRP/lM/QjALmfiaGRtH7DZmrZsjl92a0zlSpVkrOGx8c/4Hf8rLh5nMxrjPtIypkjh/5K5B0SgQyOQGoaZ0h4hiRyy5avolYtP2eJHyTRk1Ik5k6KjShnlxGcEC06KowaNqyfwb1Ydl8iIBGQCKRvBCQhm77tm6y9S0tEmaOAcRQhKwgxZEROLLHrqL6l5HN++OEMDR7iSpMnhaVpQtZeP1ISX8u6QQYiEq1nz/9n7zqgoyy69v0ogpSPjooK0ptK74h0G0gXQQEhdEIJJCGNhBBSSEIIIaFJ6L0jCApSVXoRBAGlKCKogKDSEb7/PJf/rrNvdvfd3YSSMHOO50j2LTPP3Jl35pl7n9tZE7Kp6JjUELISYYAsy+mJkEUm66gxcXTt+rV0Ve9UdLO+NY0QgFf5N98cogULl9C3h4+wZnqWLFmoePGXqE7tmvRuy3eodOmSVtqyafRq/RiNwBODwOM0zhDh5BcQTPhu+Hp7UcuWb+vx/f+WCPm3CYmTCOtGkNf3/neP4FGMqLieHh9R8+ZNnhib1Q3VCGgENAJPEgKakH2SevsBt1UTskFuk1nnzp2nIV6+dPTYcZuELIhfLNaQiRoeRBm5wDvAPzCEYE+2ErmkFzsza8fj0odXr12j8PBo9sLWhwGp6xV3CVlsTsfGJRAOZNITIYuN/spVayhsdBRvFtMTkZy6ntZ3awQ0AhoBjYBGQCOgEdAIaAQ0AhqB1CGgCdnU4Zfu7gaxd/DgtzQhaTINHTKQbty8yUTAmTNnaNDA/vRB544Wwg/ZvrHZXr16Ld28dYtwb9EXX6D33+9AdevUSqH5ZEaUnT37CyVPn0UIzUfyL4Qi9untQbVr1XDqhPzOnTucdRxhPHv27qOXK1agTp3e4z44ceIkHT78He3avZeOf/8DjY2J4PrOX7iENarwvgoVyvGJPN7rTjZXZIQ9/+uvtHvXXvrl3Hl66qmsnMAM4Vcbvthkk8y6dOkP9v5ZtnwlXbx4iUqXLkU9PbpR0yaNGD+QrGPjxnNWdZyIOypqoiCQaOhH/Ld125f0Wv265NGjG/fXylWrCcnB/vvf3NS2TSvq08fDEu75oDCEhy/0M4HFhd8v0B9/XKY8efOwDmb5cmUoU6bMlvrkzJnDbjOnT59NyTNmcX8ZixBV6OfuHn0Z+wkJYwkh0cnJM2n/gYOUI8fTKdqsPgfE1xcbN9Os2fMsGL3fsT117tSRChTI7/R4RubixUuW07p16+nW7Vt048ZNql6tKnV6vz2VK1eWZsyYY9qOrFmzEsYEktTh3W3btqLY2PG0ecs2atz4dfqo64eUNHEKXfnzT4IHa/36da0IL9jj1atX6eTJ07R23ef0fscOKULk0V7ota1Y8Qnt23+A7Q3joFPHDvTGG03pyy+3U+SYWLZNYwG+7dq3pqVLVvD4P336Rwoe4Wd16IB+R3jx/gPfsFeH54A+llB7V+aa1M4NUnfU58CBg2yHe/ft5z/XqlWDevXsTiVLFOd/45pjx76nQ98eZr3Wv//+m+JiI3lumbdgMW3fvoPu3r1HNWtUIx8fLypVsoRNu8BzcICyf/839PffVyl//nz0/PNFmJzM9J9MTksWfPb5Br7Hls03a9aY3/3r+d947sEcYEyYCFkMeBYiqWKTxg15fnN3flAbCrJ1z559PH9hvkX9ihUrSu3atqLWrVvS33/9TUEjRrGet63y8ZREyp07t835Wr0efY93wO5z5sjB36QaNapxCHvJkiUsc3VatMnpAa4v1AhoBDQCGgGNgEZAI6AR0AhoBDQCDxgBTcg+YIAfp8evX7/RinxBZmOQaCBOoFMK4gFJo7Dp//HHnyggcCSHD4aFBbNWK8idqR9PpylTp7Om0cjgACYhpDgiZBGmFBA0kjp3eo+QxAMFz5o+Yw6FjPCnVq1amJKkqNOsOfNp9epPmVjq0aMreQ325GcdP/4DLVy0hJYuW0kg/ECKnTx5ipo3a0K5cufixDhnzvzsdvZzEIwIJQKJ6uHRjQoWKMDPi4mNJ4Qaoxi9C0+eOk3e3v5Uo2Z1GtCvN3u3rli5msIjojn8qG8fDwv5bU/6AKQIiApvnwAqXKiQheQBObFt61c0PmEiJ/4pV7ai3MJOAAAgAElEQVQMXb9xgwoWLEDVq1WhM2fOMvEIkrdP7x6coR2etQ8CQxBTk6ck0+Qp06hvn57cLvxt2fJVFB0zjooUeY6JokKFCjJZ6oiQBY5mGWbFzmCnL79SgY4cOUqNG71OP/10hrbv2MVt7tC+LfkNH2p1aCBaaj/8cJJCRwYy2QPy3sc3kOsWPWa0UwnTJEQbhwC4B6Qz+iMuboJV2LajdsB2VDKrfr063H/wlIZnLcqIwOG0cdMWOnzkOybDVM9JkIlRUWOZpAOZqpL1Mh5hsyNHRdDFCxdZgxFELIi7iKhY2rFjlwUj2Jg9HWTMGZOnJjMZC1xVG8fY/eyz9XTq9Gkej2r9XJlr0mJuQJulvXf/+YeJ4YKFCrK2c/z4JCZKJ4yP5VBo2Oa33x6hj6fN4LGLcfVckWc5NLBZ08YEPD5f/wXjimRCsdERPK7UAvI5ceIUeuvNZvT2W2/wgdLX23dSZGQsj0db/WH2LVix8hMKDhlthSOSYo0OH8PkMuqj6nPDhiIiY+jHn85wv6KIR7m784PUEWMlYcIk2rx5G/n7e1Od2rXo8uXLPMYxrnEgFz0mnPLk+S/Zqjee42iuwe84UAAZjfZhXujfrxc9/fTTbP/wkEco++BB/anLh5147kptm8zw179rBDQCGgGNgEZAI6AR0AhoBDQCGoGHiYAmZB8m2o/Bu1SxeAjpR4aHMmkVNy6BXnqpGHX/qAuBBECmcHh/TUoaT6+++rKl5vDICxwRSps2bWUSNSjA1+IRZ4+QFX3KMmVLW3n4/f77BRrg6cVESuKEsVS+fDlThLCJRyZyeBWqhCxuPHHyFCfUAXHRoX0b9r4Vr0fJ1ow2hQQHEMhoZwsSD/gOD6LKlV5lokeVDJBEPCADVbJKMLx1+7YVoSNJnpCwZHx8DDV4rR5Xw5EWrb0waBWLokVfJP/hw6hu3dpMDuE3eJ1FRsUSkgRNTIy3kOdpjSH6vVcfz/uEfuI4Kly4ELcJGAzz9qN9+79hT1aQjs4UZwnZbNmeIh9vL2rTuiXbsNpmIyGG36bPmM0kHHRp4TUpZe68hZxcxlG2b7XesKG+/Qaxl6AcCOB3eFguWLiYyc/s2bObEssgBpHgYuGipew9DIILXpnw7oTns6+vFxPEOGQIHRVhM5RdbN7okQlCDcT/wUOHKX5ctJWXp+ja1qxRncJHh7C9OEpMB095EIUgz2xJGtirnzNzDQhoaNemdm4Qknzjps00eVIClS9XlrtMxtvmzVtT1B1EcM/eAwh2hLkC/Q9CEOXo0WPkOXAY/X7hAk2bmmRlL0IgjwodQfXq1rYy6XWfree5Iq0IWXm41NVWwkTMn/09h/DBhCrx4e78IAcs8xcsorjYKKu2y1yeLXs2Shgfy2S2PUIWdXc012DeGOzlw5EOQu5KewX/Py5fptCRQfRuy7f5J3fb5My8o6/RCGgENAIaAY2ARkAjoBHQCGgENAIPEwFNyD5MtB+Dd6lkF7z73nqzeYpaCakAL1gQtkaPRkk+A+9ZlWizRchiA/3xtJnsXTo2NpI9VqWoJOSggf04rNiZMm58IiG03UjIOtJvdEQMOHonyIlJkz+m1avX2QxBtkdWCYa22iX1Bykc4O9DCF13h5BFve1hgd/skXWO7nMHQ5Cc8KYzal+qmMNL13NAX2e615TIdOSJDWK834AhHOKvklNCnMNbF3IWCKWWIs8rUeIlJq7hTemoyPVVKlei2NgIJqVQQP5t2LCRmjVrwmPGjFhW+6FN63cpKNA3hQwIrnFEeNnrL3i+Dxw0jD2je/X8yMr7XKQOYHcgjs0S05n9bq9+ZnNNWs4NIP/RXiQGSp42kapWqcx94qjujuzI3rjGYY+3bwA980xhm3qpjsacmfE76mdHdXVkZ+7MDzhYwMFWvXp1bNok7BxFvguO6m1vrgGBPjo8mm0bBxgSNSEYqUkOcaAk5G9q5jwz/PXvGgEVAdgg5DSWr1hFR747RmNjItkjPKOXJ6HdiIJA365es44OHz5CUZFh6bpv8b2C7BVkazB/16pZnYICh7OTRUYsOHDGIeXM2fPYuaJli/sHdum1QALryHdHWf5o7br11P2jD9N9m9JrX+h6awQ0AhqBR4GAJmQfBeqP8J1mJBFCj0eFRdAnq9fSR90+pKFeA1NICSA8Fh5ZIINUos0WaQB9xmE+ARwijXDhXDlzWlqPEGgJd4YHVPCIAPZWMyvuELJmG3l775S2FitWzCY5bYvwgU4rQonhOQhyL3++f2UdkDUV5CBC0EHogdDGJu9BELKOyNW0xDAxaTLLWLz5RjP2QhQvQxVzVwh3Mxt1h5yCbvEwb3/2RH3xxRdY41MKvPAku7dK5tmzCXh1Dhw8jDc+0Osc0L8PVataOUWyNbN2OGuTrhKyKpll9O601SYzwtXsd2cIWVvJ2dJybgC5CymKu/fuUtkypS2a1O4SsvbuEzuyRSICW3eTeuHeh03I2qureIw7G0ngDiGrHpzYs1HBGgd/6rh0RDKnBn+z747+/clBAAc8o0ZH0s6du/lbbcszPSOikdHajW8hoqmmJc8ifz9vatniLbp9+w6NT0hi8jIj9C0iuIKCQumFF55nEg8RZND1hgQMDmQzWpH1n7TLGLWDb4uvXxDlzZOHRo8OcUqG6lFjhIPeOXPn07z5i1j+SSdXfdQ9ot+vEdAIaAQeLgKakH24eD/yt5mRROrvRg9UqbxKpKhekbaIMiE0b9645XSSGzOQ0pJMNHuXhArby3xui7hR8bFFRLlKirlDrJqRQ2mJoXhjgnyelBTPhCeKYLN165c0eWICVa78qhnc/LuZjbpDyIoXrz2bdqpi/38RyD941uDgAotnFOjIQusSUhlCSJu1A/c5IpekTq4Ssq7anxnhava7u4Tsg5gbgBm8n86f/5X1dz9d+xknb0MxbnIc2ZGtNqse3/Y2TKkhBB8HQlY9THJ2U+gOIatuqu3NkdBJ7t3Hkz3P1bpoQtaV2UpfmxoEHEmFpOa5j/u9GaXdEjkBgtJ46C+RXumZbAfhDAIWySknJo7jdQg0zJEzoWnTRiydkxEL1g7+ASFMPBu/U6vXrLXkv3DmgP1xwcdMGupxqaeuh0ZAI6AR0AikPQKakE17TB/rJ5qRROrvSMDl6+OVwvNPJSvURa4tgkMICniGTpo43m7GcldAS0sy0ey9QjbUqVMrRai7SjoieZAsDFUMnfFQtPccqdvjTsiKXim8quEx3btXD5ZhQIItaBF37tTRKoGZGeZmNuoOISs2Y8/r26xOtn5HyCOIXpB+QswieVlISADly5vXlFh+UISsip9RJsRWO8wIV7Pf3SVk03puwOYUXpWJSVPopWJFOQy+bNkyNCYmjpN7pZaQdUZiJb0Tss600WhDqSVkoTstWtrqswVLEAwR4SMtIZyakHVntnJ8j3jVlytXhiCf8iQV0Znu+mEngq6+Whx9azIyRhmp3ceOf0/Q7G/evCknp5WSEdooUkyQdQkNCbTkc8jItmm2Xkb4/6drP6esWbNwwk0154OzuICsx7ruYWJqts5ytu76Oo2ARkAjoBFIfwhoQjb99VmqamxGdqmSBc6QkGaSBer77G28XW3QwyRkJWwWOqEglMuUKWVVXVuLKPVv9kKbjW1Oz5IFaAtO95EtHV6J8BDNly8fFSpYgLp1+5Bq16phCSF3pq/NbNQdQlZII3u6yM7Uy941SHSHBGpTpiYzMSvazGbteFCErOpp0bVLZ5YdcbQpMdsImP3uLiGblnODJKKaPGUaBY/wo3ZtW7PNpaVkgeo92rRJI06IliNHDiuzSO+ErOoFbK+NaUHIqpIF9uRMBEskVtOSBamZoczvlWRtXbt2fuIIWUlyiGSPmpC9bysZgaw0s/qM0Ebx8rUXwWWGQXr93WxNkpp2SYLQa9evaUI2NUDqezUCGgGNgEbAaQQ0Ies0VBnjQmdIovXrN9Jw/xGs52or1Pz33y/QAE8v+vnsWavfbS1wVT1Le4tGhBjjVFvVHnWE9sMkZI8eO059+w0iZDLv6fEReQ7oY0Vu2VsYig5jtWpVKDY6ggoWLGDVJBAfuBdJlf7zn/+kaw1ZtGXLlm00Y+ZcJiMRNpeaYmaj7hCy0o+wM2y8a9WqkaKKIFOzZMls6lGB8XHp0iXq1Ok9yzOAAUjZyKhYS7I5s3a4SsjaIpPtEYAzZs7hUEaELCYlxlGpUiVT2B/C/p577lkC0RgSGm7TixQ3mR0wuEvIpuXcIDhAIxgHP4UL30+0lpaELJ4n4xoJrcbGRlG9urUfKiFbrmwZq/bh5e4m9bJnOzhU8fa5r+dtq414JyQh8ufPR9myZXOofWvPxmXTu2Tpck5Ag/cYEyYJ2WD8XXvIpmZ2TXnv1WvXKDw8mtZ8uu6J0y789dffyD8whAlIW9IZGYG0c8danoR2p/c2Yg4dG5dA8xcsTpFQ1Z0+T0/3PChCFnuRlavWUNjoKGrevIkmZNOTUei6agQ0AhqBdIyAJmTTcee5U3VnSCI1BB1hv97DBluRVELYvt+xvdVv9ha44oFy/foN6t2rO3n06GbJJo/NYMKESXTr5k0K8Pd97JJ6qQs/JJeBxyt0QuFxCBLum4OHyM8vmHW71JBo8ThC1vXWrVvyfZLQDAvpufMW0a5duykqchR7k6ZnD1n0+2AvH6pfv26aLGDNPCfdIWRVAqhUyRI0Jmq0xdsZ/bhv3wEKC48iJDKqWqWyw6EFAnLjxi0UGRFKuXPntlwrunviFW3WDmcJWdVLO3HCWCpfvhy/89KlP9grF9mVxYO7RImX+DfV/pA8DnWFxi8KsFixcjVt3fYVJ6oD8SaErC2PbtUztHHj1yk8LIRy5crF9o/MwDGx8Zwd2Hjg4sxck1Zzg9iEkbBE4rWh3n4Ej8zUShYAOzWMvlixohxKDw1CwRV9ETVmLBPh8KiX/nBmrnYU+i96qjg0GB8fYwnxhzc0SGLxzjaSSu6Ql9BdhNQIJEeMbcSGdcuWL2nGrDkUMXok60WbeZ/bqwPmxiFevpxQT22TYBk1Jo6fbfzNnTY5g/+jvgaHRYuXLKd169bTrdu36MaNm1S9WlXq9H57PuQaONibq4hEPfj71m1f8lhu8c5bbJdINNi40evUo3sX2rzlS6pc6VUqXrwY7d69l3BA89tvv9Odf/6h54s8R23avMvXoi8jx8QSksoYi1FbExItydNnsSwIkiEhoWGf3h6WCAgcsGA++OabQzwf4NseFTGK9uzdx4mVoOWMuaZp08bk6+1FT2V7ihYuXEKLFi8jEKOwtQH9e9MbzZtaRVRgnnHUhqeeMk8Eaqtvp0+fTckzZnFbjEXmssOHv6PuHn15jCMBJ8Lfk5Nn0v4DBylHjqepbZtW1KePh1WyUjwLOt47kQV+5lwKDQ3itk9InERIZIo5Fm3EQSwKcMVh3uYt2yhnjhx04+ZNqlGjGn3Q6T0qWbKE5bozZ37mZKFX/vyT53fj9xY4IVrj5MnTtHbd5/R+xw5W8w/6f+GipbR9x066fes2t/uZZwpThQrleA2CUqdOTf7+qd9YV9rtzhhyZPflypW1SiqLNh47dpzmL1zC32wcaP/v3j1q2LABr8uKFPlXMxXfLcz/P/xwgm3w5YoVrA5RU0vI3reFWXT8+x8oc6ZMlDNXTnrn7TepdasWnDgMEUOY287/+it/DxIT41jKSAqkMvA7kotB6gjjCQVz7IULFzkpLO717N+HZs2eRzi8qlixAq+x8G6Qho5sF9hgXENT9bPPN/Acge9Rh3ZtqGXLt/kwzVgwn2zavJVWrPiE9u0/wBE/sI9OHTvQG280tXKawLVfbNzMdYN94zAUewJIVBUokN8dU7B5D/ocOOzetZd+OXeennoqK49HzBsbvthk+a7jOiQ4Q3LPgwe/pZOnTtGwoYOsdHQd9RkwDxoxinVpbZUxkWH0yepP3Rp/mBsxzjEPApu2bVtRbOx4HvNYUwX6+/J8oh6M16hejcl2ST5XunQp6unRjRC5Ypzz8PwDBw4yJnv37efqw+mgV8/uVLJEcf43rjl27HvCWgKaw5ij4mIjeYzMW7CYtm/fQXfv3qOaNaqRj4+XTXk52OaePft4vsKYgv1h3m7XthXvc1T7xrWYA2W+zJw5E48P1AkJ6HTRCGgENAIagX8R0ITsE2YN4t2KhUlCfAzB685WgUfoyFERrL0FHVl8cKELCgIlcEQoVShfjgL8fShv3jyW28WjCXpWExPj2YMKBQulVavWUGhYJG9IsLls1rQxe8VioVivbp0Uz7LXLapXnVEPFBv8fv0H8yZ18qQEKl+urOUxuA9ECTYk9rRx7b3z5KnT5O3tT3g+ChZG8Iz77rujdOr0j7x5BK7GrOQg6EAGYdGCxeqbbzTjRTAWkc89+6wVSYbFEZIUgCQzPkfahXerOrxqeLGtNh0+8h17MqOoeKQ1hkKQoI2DBvbnBSbIaylPZX2K4FHobBFNv82btxLIRCTiwmL2zM9nyXvoIPr66x00aIgPGe0Mz4fd9vccQkeOHCWjfi8W677Dg3izifrVrVOLoJm4d98BOnHiJI0eFcwbO9ko26uvEKQ4XIBeLvpUvMzwnPhx0Ux+mrUDpH50zDhedGMj4zd8mE3vXJVcFTvC4cbOXbup4euv8QYKZWxMJJUtW5rJUrQB9ucXEMybMhAhTZo0ogL58xPGadYsWSg2NpIX66o9CCmCcbpt29cUFDicPRflEAZ/V+3/8pU/qWyZ0uxdBx3QwABfHvfYDDoz16TV3HDu3HkmpLC5QD1atHiLN2UgiNDX6HPMddiUwz5ByguBbsvrVB2PKkltTOgmdgTcgCvwuXLlChP1rmhm47lz5i5gchvzBMhjNWJAJUmlL3PnykWbN2+j2rVr0MFDh5l0jo2JoNq1alLu3PdtAF7S2AS6Mj/AltQ5T9pYqnRJzjqPfgXRJl7mMu/jOmT2hm7vJ598yhq+r7xS0WLjtvSbQdxh3sv6VFYm+l999WX22F62fBXXHRtqOQCTb4m7bXJ2/nkU18mBEeYPiTLAnBIXN4EQOjvcx4s32yBsMZ6BNTbmnTp1YAINsg7z5i1kEgff1Q7t21L37l3omwOHKDQsgkAm1KtXh7/F0Eb8eNpMio+LZoLGGW8zjJWAoJFsR+hXlKkfT6fpM+ZQyAh/atWqBRNJ3357hHW1YRMgoV4s+gL3Z/VqVZgMAMmPMYK59++/r7KdvvxyBdq5cw8TBWgXCMD69epYugFzj1kb3O0zs0MjIe3QlpdfqcDfFRDZGGvSFmDtN3yohSRRiV6sdUCeY65GH2MtgLbFRIdTzpw5ef0D4g7ELsYOxrx47YLYHjyoPyeLxLcChGx4RDThu47nqAdgwC4qaiwTV7AP44GQHH4AJ3yfMP/9dOZnGvH/BBQI4uLFX0pByLrSbnf6wMzuVQ1PfKcwRyZNnMoyPFiTgpiSQ7fLly/z9wrzJ+a+H3/8iWbNmU+rV3/KxKIxoWdqCFk5SBwyeADL4+B9IMJwOD8mKoy/kehX/A39oR5uCLH+409nmJBFkYM0zPPBI8P424txAnLsP5kysb3hOfgb2t79oy58n71DPIxz2FZ8fBK3G9+833+7QGOi45hwxMEHiDFVykjW/BcvXORDAxCxqF9EVCzt2LGL5xSxczht4FkgP0NHBvLBAYhpH99AKlSoIM9hhQoWdMckrO5BnXCQgX728OhGBQsU4HGA7yTmGBQ5aMU8g2Sry5at5LnEOAbM+kzkSuxh6u74w30q0Yvxf/3GDcKaBWMdBVFbdevWshCysJezv/xCBQoUoCyZM9Op06cteQr69ulplZNB+u3uP/9wBF/BQgU52il+fBKvQyeMj+WxjfGjzs84xH+uyLN8UIf9GObvz9d/wXZmK7IPfQ7nGaw5/P29qU7tWoQxB5kofK8xp0ePCef1It6F7wC8jUNHBlGN6lW5rdg7gviWOSjVBqIfoBHQCGgEMggCmpDNIB1p1gwsSBOTJvNi/tbNW7yw+/nsL/TiC8/Tm282Z68aY5HT8pUrVzMZBpIFuqDiXSOntFhEYqOADy6e+8fly/yo9zq0szxXPBuSp8+mHTt3EQilqlUqUYcObXmD44yXCzZmi5cso5u37tcfi8VChQpRYIAPe/pI2/D7hQsXmDQGQYSN4OKly+n6teuE5GJy38iQAIt3mxl+8EbEqTCIJyxgoCWLhf8777xJ8+YvoqVLV/AjQPjgnUX/P3kEexXNmM0h/VjoYJHbulVL9qLA5gub4fEJE3mjhzahgDjESfMHnTvSDydOMgmO37BBB1GERAWNGzWkSZOnMhb37t7jjRhIIDwbGxWQz/DavXP7jtV9FSqUpxUrVqUphjeu32APWRCQ9go2KIH+PuwFYkZ44hn7D3xDo8Oj2bsFcg9oF0hweGP89ffflnbBRuFdAmIUC0AQGtisig3UrFmdgoP8LeHQ8CiEFyO8DrCRw7OBZ6f3Ozh9ao+FPzyjV69eR8e//97S5Nfq1+PnqN4httoBggmeV2KTeID0H8hNIUFVLOGBMj4hiXbv2ceHICCOPbp35T7Hxu/a9etUvlwZKvrii7xRx+EJinhfwWMK9ge7bfVuCya5VMIPm1c8Z9fuvXx40LxZE7Y/8dDCAhuJMkDCYHOoPgc2CjIA3nhFihSh6tWr0Fdf7XB6rkmLuQFtFYzgvQaiCd4YaCf6GUT81WtXue3wHJs0+eMU4wPECbDHhuyrr7bzHCXzJMj/4CA/HtfG+uLdr7xckd5/vwMVf6kYhUfGsBcJvM9gmzikAIlqr6BvQLZhrKJgnMOu8+fLR35+wyxzFMYzNtibNm/hQwBsiDx6dOXN1oTEyew59vIrFXnTWrZMGZr6cbLL84NaV8x5IPjgYYU+x+YO3phGG8dGbdLkabRg4WL2sMG83qVLZ55vl9uYa4zzrrwH7YLn3t1799i7E56hqoccNtkJCRNT1Sazef5R/S6SKvAy8hrsaakGbBe4giDB93fdZ+vZlnHoYTx0lAMgfIN69fyI7Rfh+JcuXrLyzkN/wfsYBLkzhKwcCJUpW9oqAkIOXEAIqJ77QnQZI0owh8SOHc8e3ZhjRoWOoEYNG/CB5pUrf5KvXxATP+rhgbTJrA3u9puzhCzGr4+3F7Vp3ZLXKqpEjS1veDkMBTYYM4GBvgSiKy4+kZo3a8xzEzw88d1EfwmRIe04evQYeQ4cxmspEBpInioFYzJ0VITNMHU5vM30n0wWD31HkjNiT0a9aOlDV9vtaj84a/d4LpKGhowczRrHKgGO30DODR7iw16GqhawemidVoSsHGBizalGQeDvOCyCTQu5J4d+Rm9z1Fk9PFYjG9TDOYyhEUF+vF7EQf6qTz7lQyrxerRHHgr5CNtTE/PK4ZmxPhIVh4M9I1kmz6pZozrrpmPdMH3GbF5vGeWfRNLHVmSdq7YhB+j4FhilwiSZma3IF1tjwJU+M0tS6er4Q7tVhxDMfRjvINvx3cfBsa+vF+GAVTxk4YgQFhZsSUKHb2TcuAQeA7AJiRqRA42NmzZbfQ9UZwBjZJDYJMY2IhzQV7IWlHkHB3yqQ4No9M9fsIjiYqOsJL/k+5AtezZKGB/L0VpygA89fzVJpNifGmnlql3o6zUCGgGNQEZEQBOyGbFXdZs0Ag8RAfG6Ch0VSbly5WTvX/HUUasBrxws2BDmrItGQCOgEdAI3EdACDBsxGNjI3hTi4KN9YYNG6lZsyYcZYCN8qDB3nyAN9CzHxOvcsAF8hYe8fBexoGJkI0I3TVqAUMnGKTOSy8Vc+ghi7kd3rTwUhsbG8kHNVJUok9NzKZ6lRplO+wRQnimkDmq56ezbXDXjpwlZG0RampiOqNUiEib/PnXnzZ1+EGk4MAR5I8tmRg1agGHQUJ0oJ2OCCNbutA4gEbUCH4z1lPIKxzgTUqK5/Bj1R5dbber/eCs3ePQf5i3Hx8Y2koOqxJQRnLZnsSJux6yqt2DLAdJL2MQB7AoInvkjryS2sf29LUFZ3u2gEO0gMCRTOQHj7ivB+6oX7/6egcNHDSM5VDUOQX3iBQGbASHQkKGQh5ibEyElWyTtBcHPYiSE5kkV+0C9o9DUxx625L+UROXGglHW2PAlT4zI2RdHX/SdrFDEJRBgb4pnFDMIhXUKBl5BmRt0G/fHj5ilfjSXe18e7ji24LoQ0RZ2Kq7OGPgGyVjFYS60QbUeXHqlESnHWJctR99vUZAI6ARSG8IaEI2vfWYrq9G4DFCAOGxk6ckEzb4AX7eBI9UeDxJwWIeG9fgkNEcKmcrccpj1BxdFY2ARkAj8NARUCU3EEUwoH8fqla1cgoJE5UgNRJ1IDSxcZYNMzz5IYkCmR5EAiDU9Z2332BJE7U42rwjImOYTwB7rsITW3TQcT+8xyWUViV+HBGyjggqW0SHs21wt8NSQ8g6utdewjypp0rmGqV15BqRxoFHXPK0iRaSz1VCyNG7pJ7Zn85mRZ64SyS62g/O2j2ITo+e/dmO7UnBwGMTIdU48FXJ5bQmZNFGSZoJohPJXtu3a5MicasjAhS/ObIfM1JQcLZ3HcYt5oISJYtb6XqaJd61Z4tqv4pdwtMTWMMbWwo8unEAYLRZV+1CDhGKFSvGOvdGySt3ci4422dm2Ls6/qTtjrTPcY0ZIYtrxKNdZJYgDwHZiLv37rJ0lKy93SVkzZIUG+XUbPWr6N3j+1CieHEr+TJE/5w+/SPfBv39li3+9fx31Ub09RoBjYBGICMhoAnZjNSbui0agYeMgHhWQKahfbvWdt+Oxehn6za4nOjoITdHv04joBHQCDx0BIzaxKgA9EehH2qUFxFvJXjLitcqvJJ8hgdS1y6drfRXjfrnIJCMiVUcbd6FGLl545bTc3daErLAwZk2uNthj4qQFYxQb3uHlEJswPtM9QJ0lRBCOA/rHpwAACAASURBVHpgUCgnYDJ6VaMevfp4MjGier49LELWWbuXNjtKlihEoRFTVwlZeRcOIOBFXqpUSTp37hyd/eUchYwIYJkPeP8FBYWyjjAKCMgGDepR394eVjIr7uJoRgqKvTtzHfofYfFrP1tPmzZtYUkn1fNZPXRx5sBciG+jBIS7Y9DWfRJWb0wUKte6Q8g622dmmLo6/qTOaUHIisRH9mzZU8zH0IA9f/5Xdo6ATjgknFBSm8xUTepqfJatvpNxaK/v0tJO9LM0AhoBjUBGQUATshmlJ3U7NAKPAAFZfDnSDIO2MMJskSjAe9hgm4mrHkHV9Ss1AhoBjcBjhQA0n0F4YEMN3XcU6BCHhARYPN3UcHcJXYXO49RpMyjm/5OqqI0S3WwkRJIkMiC2kHinUqVXHHpmiQcltNedTVKX1oQs2mLWBnc78XEgZG2F4KM9gj20o1VvMncIIUkwmi9fPtaAhKSFJKJEuLNRN9RdItHdfjCze2mzLe1keaeqXax6FLtKyArhaGyL0fMW4xAk97TkWax1jwKv0eAR/oQkaSju4mhGCkrdHF0Hu5k46WP2bkfSUGjl/3LuPHn07GdFyKpjwChLYqs/BU9bSRrd7X/jfdKuOnVqpZBFwLXuELK4z5k+M8PenfGHd6cFIWvLox3yDliHJyZNoZeKFWVNWCTWHBMTx8m9UkvI2pOmsdfXgo+t5KRpZR/6ORoBjYBGIKMhoAnZjNajuj0agYeIgGTbRbIBJDj7oNN77FGC7L2XL1+hL7/8mj5OnsnJvKCVp4a8PsRq6ldpBDQCGoF0g8DVq1c5ieSUqclMzII8fevN5pb6S2QCEr8hodaaTz/j8GEQL/YKNu5fb9/J2dGR+VvIXHhWSTIZ4+ZdJWvsEYfG9z0IQlbeYa8NziQFtYXLoyJkVRkBVX9XraOQL/CETo1kgTwTpCwSp0FmCDrvKE2aNEqRpA9/d5dITO0As2f3IlmAMGh7pKHU+WFIFqjtxPhBks6x4xJo//5vSNV9dRdHM1JQ3m/vOmgDD/Hy5cSQmDvgbW+vX1XdUHjYD/Ua6PDQXN7ZqNHrNuUEUmsDuF8O+qGljYMgHCCoxV1CVp7hqM/MsH+UhKx4yFaq9Cpjnz17NpYMmzxlGiGBVru2rVm2IC0lC9TEeEZ9Zlt9LTYvsgqFC9/XQ9dFI6AR0AhoBOwjoAlZbR0aAY1AqhDA4vabbw4xgQBvG9EQQ8hfndo16d2W71Dp0iWttGVT9UJ9s0ZAI6ARyEAIICv1pUuXqFOn9yytwkYYc2pkVCwZw4PVJEfNmjam3377naDvpxIXIF3nzl9Egzz7WunGSiZtkDSJiXH0dPbsdglZNbmUvRBUzP8g+SRTd1oSss62IV/evG5Zw6MiZCU7+pKly60IPLURkgDNmNjJESFmT7v2ypU/KSIyhipXfpUJWElCZQ80d4lEVzvBWbu3ldDISMJLUjhj0iRXPWTN2oC6JEyYSB4e3Qie5lIkEgi/SyIqR+TUg9KQxbwBLd1pyTNTJIyz16+ir4r2JCXG8aG6WvBMrOuee+5Z+v6HE9S33yAe8+PHxVCtWjVSQIZDpCxZMrsdDSXE4x9/XGaNXs8Bfaye5Soh60qfOUvI2iKkHWlHp4WHrGjIQiIMh2/yPnhm48BMyM+0JGTRuZBB8Pa5nxzOmCBSOh9yCfBgB9YDPL3o2PHvU3jnyrWQQUBBojhdNAIaAY2ARoBIE7LaCjQCGgGNgEZAI6AR0Ag8IgRAAmzcuIUiI0KtspaLliKiCxCKqhYk6wqPiOY/2crcjc26z/AAQib4lytWsNwKkqO/5xAqXLgwe1llzpzJQsjaeg/kEPoNGEzXr9+g3r26k0ePbpYM4Qh7B/lz6+ZNCvD35Q17WhKyzrbBmPTH2W408wB2l5g0S+qF+okXI4iu8fEx1OC1epZqC2ELuzD+pnoPwju6fPlyfN+lS3+wR/WSpStIPAuhdwpyZnRENK1atcbppJrutttZ3OU6V+xeZBegn6m2G88SwvbEiVMpfktrQlZspqdHNwIpJ0U8TX/88ScLOSY6wCAo1X7EtSCQxQPeqN1qRgqq+CFhqnpYopJx6niGTU39eDpNmTrdSrIAz/r557MsKwWbrFK5Es9Dzz9fhF+D+1asXE1bt33F88XTT2enqDFxhMOEUiVL0Jio0ZaDIBC3+/YdoLDwKD4gqlqlsqsmwderbYA+L9oBLW1EXuEd3xw8RH5+wQRZBqNXv62x50qfmXkAuzr+BABXCFlbnspi43he9P9L09gj/KEzPtTbjxPqplayQB1f0EwuVqwoS6hAhxgFB3JbtnxJM2bNoYjRI+mFF56n6TNmU/z4JE50h7/Vrl3TcggEGxsZGk6d33+P7VYXjYBGQCOgEdCErLYBjYBGQCOgEdAIaAQ0Ao8MAdnkg/Ds3asHZcuWzaLxeeLESdb4FIJEKikkyo8/naEJCWOtknnhGknIlT9/fgoPC6EiRZ7jzfPKVWsoOiaOwkYFE7xrVS9YbLYH9O9NCA3ftu1rCgoczrqYIPNCwyL57/CsxX3wkPvs8w1Ur24dCvD3obx583DVxLMT1xl1Z+W3ihXL08TEePaokiIejqr2oLNtcLfjkDDLPzCENm/eykQUPJGhZ3rm57PkPXQQff31Dho0xIds1VeI7SNHjpIxO714+KFe8FxTCXG1rghx9w8IoaxPZeU+evXVlwneY8uWr6K4cRNo2NBBFiLK2O8gNtA3wAtk+c5du6nh66/Rps1b+dKxMZFUtmxp+v3CRerffwiTVyB94W347HP3JQtQMv0nE+XKldPKAxF4uNNuV/vBFbsHEQd7Gx0+hkqWKEFhYcFUrOiLrC8MrdTlK1bR6FHB1LBhAwv5o9q2UfPUkS06aockwTp37jzFRIcTQrNRQFYFBIYQ3oP/4IWsevbisAISEblz5aLNm7dR7do16OChw0yaxcZEUO1aNSl37lwcSSRj4fUG9VMc0kjdgAd0oWNi49kGQLyJl7p4vIIQ69zpPcIcAKLxmWcK84EJxi4OVnA9PKZBdILw9gsIposXL/HBCupaIH9+Hs9Zs2Sh2NhITnKGggRZvsOD+FkgTOvWqUXlypWhvfsOEOYrYz+4ahe43pjMr3TpUlSvbm367rujdOr0j4zT779fYOJXTSgrYw8e1DL/uNJnYhdoV/9+vViP9ZNPPuUDMXiYq+S1M+MvV65cPO9Gx4yj+QsWs2er3/BhKbyHMe5xDQ7a8NxRoSOoUcMG3E4ctsSNS+C+wQGbSFDABgcOHkYgYDG2W7R4ixO4HfnuKPcL+geHBph/Gjd+nQl0OeSzJSkAnDAfgXw3Hs6p/SF9Xqp0Sdq5czf3Q1TEKIu3NKTMcFgIKTMUSJZVr1aFjh37nnbv2WdzXnPHRvQ9GgGNgEYgoyCgPWQzSk/qdmgENAIaAY2ARkAjkO4QwGYcXl+rV6+j499/b6n/a/Xr2dT4xAUgZD6eNpN2797DYaR58vzXqt0gAUAuIkEYyCJ4ut27e49eeqkY9ejexSobPLz6QHTt2r2XyYDmzZrQB507UsmSJZhYwruOHTtOydNn046du5gArFqlEnXo0JYaN3qdPWbxroioWLpy+QrX4+atW/TnlT/pzTebUat3W9D4hCT686+/uA7wrEV93uvQjqpXr0KxseMJicPw2x+XL/PzPPv3oaZNGzndBnc7Hfqko8OjOTETCKzWrVoy8TNr9jz66++/6c7tO5b6IsEaCHMkfgLxhIz1aOeFCxeoZs3qNGSQJ02cNJXJT9wnv4FM7/FRV2revEmKaoJsWbpsJW3avIVu37pNd+/do8qVIC3Q3qqP1BuRQR14gtwAEQ4S0qN7V/auRj9eu36dypcrQ0VffJGJGHjIIsGPvQICruN77ally7cpKWmKy+0ODvJPYX/O9Ic7dg87g5TH9u07La+oW7c2jxN450mBHMLiJcu4D3CQAHK/UKFCnFh05crVnOAOf4e9ocAWMS7MCsYCCMkNGzbRpk1b2AZQChUuxKRd7Vo1rOSZYAvx8UncvzhoqVO7Fnn06EqQdJqQOJnH1cuvVKSCBQpQ2TJlaOrHyVxnGQt4NpI14dCjaNEX+V1r131OixYvYxtDkfEEzVg/v2FUtkxpmjdvEc2Zt4B/r16tKrcNYx8e7SB8K1QoR4MG9mcyVSQsBFs8H+QfJFAwduGdKmSv4COJ9lZ9soYJQYwdJA4z9oMZno5+x9hAX6/5dB3LsqA+IJ+Rr2De/EW0dOkKvh2EI9oye+58Jgdv3bzFmIBgRJ0Gevajv/7+y6k+A5k4afI0WrBwMd29e4/nuS5dOjNOIpPhyvjDYcvyFZ/Q9WvXua7nf/2Vxyn6CAdexnkbuK9es5a++GIzQT+6UMGCTKS3bfMuE55GqQ6py/4DBwke8e+8/Sb3F/oEpPnVa1e5D9/v2IEmTf7YMjcJPrAN1AOE/Vdfbee5HePi57O/8EFUcJCfxe5krkL9cJCAea3FO2/Z/EZJAjWQ0Di0ypHjaWrcuCF1fr+D3XktNbai79UIaAQ0AukZAU3Ipufe03XXCGgENAIaAY2ARuCJQwDef/CiNEvm9cQBoxucAgGQPCOCR9HOXXuYCEQ5ffpHJl7UMmTwAOrRvaupxqyGWCOgEdAIaAQ0AhoBjYBGIG0Q0IRs2uD4xDzFeOqJxX1QoK/bWlEPGjicdiOMat68hRzO07LF2w/6lWn6fNQfIUYzZ8/jsKzHsf6qx8jnn39BYaNGsM6ULhoBjcDDQQDekBcuXKRP135OGzduZo23hzUGjd6TaHHfPj05VBahsA+ryDz06aefsXfRw8TgYbVRfQ9CZ6HFNzIkkElZXTQCthA4fOQ7GjFiFNWpU4t69epOxgRoCF+HRAJC3+HBGxoSSNmzZ9dgagQ0AhoBjYBGQCOgEdAIPAQENCH7EEDOKK8AOTgmOo5Dmfr08aC5cxcSsn62bt2SggKGs+6UMwXkwQ8/nOR79+zZxyGaSHoAchchZwihea1+HSpRoniqNvRIqBA0YhR7gqAYxe2dqeujvEYE+6UOD7L+CO1KmjiVEP6kes0gvAr9Dc0o9E+lSq/Q+++1p9KlS1rC8qbPmENz5s7n65ClVzIMP0rs9Ls1Ao8SAcyVIDgaNKjPmoHdPfpaxlD2bNl4jIH0eO21uhxCijBxkGrQc0QILTT4fj57lkaFRfG4wz05cuagsNARFJ+QxKGFuB5hrSVLFqf//ve/BD1Gd8YgdCyH+4/gkEzoxuXIkcNp6ECCrl6zjpPTQHPz/K+/cbsRyjgxcZwl1NHpB6biQkmagkc8CfMQvp+HD39HQ70Gpuo7mQrI9a2POQKYhwKDQjlM2qjZq1ZdEiEhyc6ggf20h+xj3q+6ehoBjYBGQCOgEdAIZBwENCGbcfrygbcEYvPQIJIkFVeu/MmkapUqlSyJDRxVApt3iM1jw47MzdCBat+2NScDgLYWtLi+PXyE9dlAErDG1vjYVHl6qUk7HiSh+aDAh+4ZRPYPfHPwoRDKCIONGjOWEwsgi2piYhzlzZOHNdOWL19F05JnMnkOfUFs3IS8kUQKyICsCdkHZQ36uekBAYyhyVOSae++/RQ9ZjRrwEGvLTw8mrXwUECiIZMyPEihZYjEQjiAQZKjCePHcnIflKNHj5HnwGHUpk1L1q6EfhzmUSTuGeLlS8Ej/Khd29Z8OIIkP/36D2ZS15UxmJg0mTNvg+CdlBTv0nwLnTq8s1u3D6jLh504eYkkFYK26MP0kMW7v/p6B/kOD6Q8/83jEgbpxa527NhFN27epBrVq7FWqCSaSQ/113V8+AhIMqOTJ05R4oSxVL58uRSVwHwCnc7k5Fl2r3n4Nddv1AhoBDQCGgGNgEZAI/BkIKAJ2Sejn1PdSmSLHebtRzdu3GSSzhj2ZvYCNUNurpy5KHx0CFWrVsWmJ4Zk6ETCCmOWZrP3GH+/efMmhYSGc0KL9EjIPor6i6eZELLS1+jDFStXU8jI0Qyzv583i/kjIYR42ODvrpBBxv6SrMgg6du0ftfV7tbXP8YIIHsxEgxl9JBYZBYeGzees5xXr17V0iPffHOI+vYfRDgk6unxkZUnGg62kIADBSTuW2825//H36dOnU4J42OtwtKRlAXkLv5euFAhvtbdMYiDNTwLCWNeq1/Xak7GQcvYuATOJm6c8yWp1ITESTQjebJVWx+VGbqLwaOqryvvRWKU3n09Cd/P1xu+xtnlA/19dHi5KyA+gddC8sgvIJgPT3t5fESvv16f8ubNS5AqQPTQvAWLCUQ/vPJr166pvWOfQBvRTdYIaAQ0AhoBjYBG4NEhoAnZR4d9unqzeEC+8PzzbhGy2BQM9fbjNsfFRnG2UEcFXmODBnuTr49Xqjb6j4LQTMuOfRT1t0fIol3IYDvA04uOHf+eqlSuRBMSxnKW2LQiQqCLiH7v2rWzJmTT0pAe8bOgPR01Jo6uXb+WoQlZsV8QG8jmrXqISvjwFxs3c/ZilUxFNmXYPUi3pk0a8YHVnTv/sLcnsreriXbE6w3SLr16fmQhUNJqDIqpgHCdPmM2bdq01eacr0YfaEL2wQ8wkQxCxu7XG9TnzNjPPvvMg3+xfkO6R+DylSu0cuVq1lYWiaiCBQuwxyyy1jdu1IBy5cqV7tupG6AR0AhoBDQCGgGNgEYgvSGgCdn01mOPoL4IBZ03fxFFx4yzhLG74iEr5CpI3Q7t25Lf8KEceuuowFNy6sfT6ZWXK1L9+nXdbvWjIDTdrqyNGx9F/R0Rsmp9VJ3GtCCD1LDu9OjNnJb9npGehflj5ao1FDY6KkMnjcGcBUmXFStW2w39tecJi/6GTEh4RDTlzJmDJk9MYJmDcfETKD4u2so7Fp62AUEj+e9lypSymEpajEGVjN2+YxcTwi8VK2aTkEWyoMGDfQhksiZkM9KI1W3RCGgENAIaAY2ARkAjoBHQCGgEHgYCmpB9GCg/hu84e/YX1g3bvGUb5cyR474uXY1q9EGn96hkyRIWryskxho8xIeTxRiLMaTdXjOFaMDv0J9t8Fo9txGRjN7zFy6hffsOcLjm/+7do4YNG1CH9m2oSJHnrJ5tRmi6+jyQLsBu5qy5VKBAfmrbthXFxo5nHBs3fp0C/X1ZBxLXHThwkBYtXsZakijwCu7VszuVLFHcZvtRFyTf2L1rL/1y7jw99VRWJsDxjA1fbLIpuQDPQ2g2LlmynP744zLd+ecfrlebVi3pjTea0tNPP+0y1s4SsiVKvMSJQpDAxxEZ5AwW69dvpMgxsU7ZGfBPnj6LkxhBd7hq1crUp7cH1a5Vw5JoTBoNu129Zi199vkGriPq3KFdG2rZ8m3WLYYUB7QYodUL7EEyGyU54AmI31d9soaaNG7I73O2oH/gETlr9jxOmIbkTe93bE+dO3XkfjIW6c8VKz6hffsPsF5vhQrlqFPHDin609W+h33t3r2XZsycQ7/99jvbyvNFnqM2bd4l6H0mTZpKn3/+Bb3Xvi116tSBzp3/lZCxvnev7lxNSH9cuniJAvx96cqVK9xXyMoNb2noDx7//gfKnCkT5cyVk955+01q3aoFXbhwkRPrQQPZVlGJvEuX/uA5adnylfzs0qVLUU+PbuwxKgc4J06cpD1799Phw0c4MeCYqDD22sbhzf4D999Rs0Y1ltPAXLDm088I4f0//HCC4BEGT9OO77WzOhAyw8Xs8EjaBe/YfgOGUNUqlSko0NfmoZNIv+zavdfiCSs6zHL/Tz+d4YMrhKSXKlXCyjsWYylu3AT6+++rKd6hjsGJE+Pp9q1b9PG0mbTty6+4ik2bNmbtWpE4AFF+/vyv3H8gef/66y/y8R5Cd+/eo+CRYbRt29dWCf6knf5+w+jrr3cSJCjM+tTZ7wyeg/rAXpYuW8lj0bN/Hx43S5Yup4oVK7Bn9UsvFbO8EljgkA9648AD8y7mIhD/ruroOjue9XUaAY2ARkAjoBHQCGgENAIaAY2ARiCtENCEbFohmU6eo2q5tm3Tivr368WknSSWwcZ88KD+nKBFDbdFwhlkCneWhBU41LBWd5LGqLBiAz5n7gJKmjiViYV2bVsx6YHEMpBDuHz5ModxIgQPuqYojghZV5935szPVuRS/Xp16PqNG3Tu3HnGD2X8uBiqXPlVGjkqgu7+8w95DuhDBQsVZA3b+PFJTBggURkSlqkFZCq0GNEeD49uVLBAAcL7kABNiA+j1yjuwXtOnTpN4WEhnAgI/SveiOXLlaWI8JFWJIYzZuqIkMU7+3sOsQqtBqFkj5CVOjqDhRl5jrpD+gLegZ07vccJbVBAxk2fMYdCRvhTq1YtuO/FzuPjk6hHj65Mlv/+2wUaEx3H5OCA/r2ZHL969RoTsiDNQQKq9g38IyJj6MefzjAhi+KKJ6CEGIM4DB0ZyAcdIC19fAOpUKGCloRP0ieC1cULFznbPYhYvDciKpY1/lTvcnf6HqR3aFgEjYkMo3r16jBG0HQFaQdvyxMnT9KsWfMIhzAowKJdu9bUssVb/O/Va9bRggWLmcCrW6cW9enjQVkyZ6F+AwbTkMEDOLkUsAeWfn7BTJaKhuqKlZ9QcMhoQhZvWxqyJ0+dJm9vf6pRszoN6NebcuXKyXrF8BiF3mrfPh48Hx0//gMtXLSESTsQcBXKl2MPTXjRYwxu3LiZSWzIaWTNmoVu3rxFtWvX4Gz08PhECQzwZVJcihkuIPGdKXLwpGrA2rrP6AmL+QJFyNbZc+bzv0uVLJFCOxakreegoeTj7UWYf9QiY/DmrZtUq2YN2rN3HxPt8LQVXNBv0WPCWWYEc/OiRUtp2YpVPNcY53azOR9h0J6eQ9lejOPC1e8MiGqVBAap/p9MmQjkNMblP//8w3N+94+6cJORFDJx4hR6681m9PZbb/BBzNfbd1JkZCydO3+eD1ZSo2XtTH/razQCGgGNgEZAI6AR0AhoBDQCGgGNQGoQ0IRsatBLh/dikz3Yy4derljBsjGXZkhG7z8uX6bQkUH0bsu3LS0025zbg0LVHHWVzDU+E8lykFAKyZ6MsgcgLeHJmyPH00yKChHkiORz53kgTaLGjOXwYng7gtwAeQAv1oMHvyUvL0+aNm0Wbdy0mSZPSiCQoigqMW0kVi9cvMgJfSpXepUJXJUIV73m1PvQrtER0ezBCIINnopSUMfYsePZM7BWzepcR5BXzhZHhKyKs6oFbIuQFd1QZ7EwI2RFn7NM2dJWpJ7YGEhKySQNwgZEYYt33mIdYsEU9YcGrtEWQfT27D3A5oGDSkI7S8iK/ubH02awPaqayegXEMMglEVnVBLZHTx0mOLHRTMZJ0XaUrNGddYWBfnkat+L/cHDVfUAxnuh7fpRtw/Ze1i1N5DCQnpLXVD3LVu20djYKCZNIWOyZcuXVuSXEIuNGjZwipAFGYfQ+Fu3b1NsdAR7sqpj5ssvv6bx8TEWz3qxNRBvIOhArsPbWbKFR0bFUpYsWbjf5dAGtgXMQeQ2avQ6RYaHsjSAs7iYjR2x3Z07d1uNe1v3qRh37dKZiUaxTxwu9es/mElm/DZs6CArr29IHixbtpLxB6mqFsGF7+3amfr29rB4yMu4xfUfT0m00uW2Z/tmc74jQtad7wz6DwduOIRC/40I8mMva0QHrPrkU8YC0QVyKDMqdATVq1vbCgORhNCErJnF6t81AhoBjYBGQCOgEdAIaAQ0AhqBR42AJmQfdQ88xPeDIBsdHk3wVrNFtkiG+/kLFqdIOmO2ObfXDJU8SQ0hq4b62pI9UAlPSYoDz017JJ+7z0M7hbAEMWwMTcZzBw4aRt8ePkLJ0yZy+DKKvXqI7uTq1etsenQhbBmehQi5VwlZydj+4gsvsAxE4cL3M61LkSRsIBONHoFmJmeLkEU48TcHD3Fdrl27xvbzRvOmDhMKuYqFI0JWzeg+NjaSmjf7l4BW7xs0sB97vkKmICBwJB8qBI8IoGzZ7msW27NjR/btiHiyh6WQbgibHxsTQblz57ZcKu9SJR+++noH202/vr2sEjXhJrT96tWrlDVrVpbocKfvpQ0nT51iMk8lsjZu2sJEF8LBVS9NkPkq8SdJqUAuw8NUxR0HOG1at7TYw/4D33B7xf4decgKiSZ9p2Iqtti+XWsK8PdhDNQ5xUiQi91nz5Y9xXiyRcY7i4vZmJFDAXi4GyUvjPeqGBcrVpQmJcVbNGLVOdqY+MuIv/G5jmRDZCzCO9x4IOTOmMC77Y2L1HxnxE6Mtidthbest28APfNMYZue1idOnmJCW0sWmFlsyt8xx0NiAh7TSC43NiYyBenv+lMf7zswpvbuO0Dz5i2kFi3eopYt/j2EfrxrrmunEUjfCOix93j3361bt+jId0dZEmjtuvXU/aMP9fz4eHeZrp1GQCOQjhHQhGw67jxXq47wT2gcgiyaNjXJymtPngVdzmHe/uyhpBKK7hKyCLlGiDvIAhAM0Bx1xVtT6gWCx6Nnf/aeQyiq6kEo18AbMWHCJCY3QHKA7LBH8rn7PLxLSCKEwnsN9rTqBpBnCFG/e+8ulS1T2uLdZq8egk+xYsUsXnvqA+3dl5g0maZMnc7yDCBYjFqxkokdoe5GUtLMblRCFqH28AaG/ilIEHgXvvZaXTImdbNFBrmKhSNCVm0P5B5y5cxpaQbCmU+dPs2h6tLW27dvsZRFiZLFrerqDvnkDiEr4whe1LBHEERS4IGOfpcxVunVV9jTFAch9sal2mfu9H2mTP/hd6AvMYb69ulJ77z9hs3M2kL4As8JCWMtofEgO0NHRVDMmHALgQg9WmiagvCGtED7dm0sHq5qne0Rsnfu3GFZCHiuQs4jf75/Pbnv/e8ez1XQCYYEAeoCr1BHhKwjUtJW3+P9zuLiaNwIEQgvd1vj0XivYIyDJPXARB0DuMd4CBMWHpUiyZc821HbHY0td8YEDXDNzQAAIABJREFU3mlvXKTmO2MmbSHjytaBIuqUlonNzObJjPS70e5Sc3iaXnCB1Ab0rU+f/pGr7EoiSRyqQEd+WvIs1quGrIvIJD1u7cd49PULorx58tDo0SFUqGDBx62KT3x90pM9udpZtuwvNWPP1fc/Ttenp37G4eecufM5oTPWgq7Mj48T5rouGgGNgEYgPSCgCdn00EtpVEfZeONx9kKvsVDq3ceTQ3nVD7C7hKxKpIGIVcP4XWmWbNQdhaLKZl1tnz0iwt3n4dmOCFm1TZI0Bx6I0OoEqWnc+Em4sD1tTVv1V/9m7z6V6HJ1c+1IssBen5kRIc5g4Yg0EuL65o1bLmtDwhMDchJrP1tPmzZtYYLPFb1MdwhZORywRdobMVTHiJkkQmr6XnRaQR6igERF8i14FL/wwvOWaoknJpKRiWcqyGNozf75559WIfaQ2wgKCrXos+K6Bg3qcbh8uXJlLSSFPaLNlbZLBdOSkMUzncXF0Xwl86O98Wi8V8VY9QYFURs8cjTr3+JAQX4DsY/DJnifqhIH6nMfF0I2Nd8ZR4QsDnhA/oMIs7c5NJuHXPnmPGnXgixYtnwVJ0Vz9ZuRXrFyJCXkqE2qx7mrB54PGyuJFjEesj/seuj32UcgPdmTq/1oz/7cHXuuvv9xuj699bO9CL3HCVNdF42ARkAjkBEQ0IRsRuhFJ9ugbpRthf3jMSrZgYRQEsLnLiGrhprj+a6Gz0vTZKPuiNSVOqobDzNC1tXnoT5mhCw2tiCHE5Om0EvFirIOZ9myZWhMTBwn91LJBGlXnTq1UoS2411mhKyqh2k0A6mn6l3ojKmkJSHrChaOCFmxS3hN2vOQNrYNGqMTJ33MCbEQYo/kP7+cO08ePfs9cEJWMIQ2Kwg0R95TKuFrlGMwtknFyJ2+xwJ7ydIVrNUpiehwyIFEVJUqvWJ5ncgISEg99GKHevvT4IH9OWmdWkASgryFt9gPP5zgn0AgBo/wZ1kLFHtEm9p2Z7yDjXOUkcB21UNW2uEsLvbGj6uELJ4jGGO+gvcvtKghKVOs2Iv03HPP0nC/EexFDf3ccuXKkLd3ANuSEX+p0+NIyLr6nXFEyNqSJjH2hyZknZnh7V/j7nc+dW99dHebJf2E9zzGHuSJjAXJDaFv3bx5UypW9MVH1wiTNyP0+NO1n/MhD76Bqkb9Y1vpJ7Bi6cWeXO0ae/ZnljPA1fekl+vTUz8/qX2UXmxJ11MjoBHIOAhoQjbj9KVpS9RQUlt6jSrZgcQwaSFZgGeqiWrsaQPaqjzItOLFi9FbbzYnkRhAeLo90ko2k65IFrj6PNTTESELAnLylGSaPGUaBY/w48zzSMJkb2EjXr2FCxViorFMmVJWUJhJFqg6pEYMpZ6uevCkFSHrKhaOFn8qcWeP5FHbDy/QIV6+HAIPsvHZZ5/hn90Jz3bHQ1aIJUekqdRX9UIwJnmyNS5EsiA1fY++QVZ6JLo6c+ZnJhxUPWSM/0GDvVlLEoco8KBFm8JCRxC0mW0VeEEfPvwdjR2XwLpj6li3R7SpfW4vDN34rrT2kFWfb4aLvUnWVckCPEfVsQb+LVu+RTEx8Ty/QYIEWqn79h0gaGLXrVuLtm/fxUnd7OH/uBCyqfnOOCJkVa9/VSdc7RNNyJouAxxeoAnZf4lXSSKJBHm2CNnUIa3v1gg82Qhosu/x73/dR49/H+kaagQ0AhkDAU3IZox+dKoVkvV+ydLlVmSJerMkvjESp6nZqIHkQAh30sSp/CroV/bt4+HQU0PIiq5dP+Ds6pKJffuOXSnII6m/ZK9XySVHSb2Q2d3V5+FdjghZIQTgIagm27JXDzX5FjQ4PQf0scLF3n2HDh2mfgMGc/g9CEeQ1mpRw8Fs/e7IYNKKkHUVC2e8laCzai8sHIQgvDGQ+Arh3dOSZ6ZIXmdGyJYrWyZFkjR3CFnpV9Rn/LgYm3rN0OXKkiUz97doscJbNSkxjkqVKmnVRfA0h2wDPCdBkrra9yBd585fRIM8+1rpxh49eow8Bw5jwlpNRqV6tr/yckX2eG3YsAF7GkvBmEyYMJE8PLoR6i0Fnrcgc/E7DhlAHDsi2mTcVqtWhWKjI1Jo0KIusA30KzyN05KQdRUXe+PGlaRe6jOg6RseEc34FihQgFq885YlqZv8Bi9Z/AfPeuM4d5aMfJgasqn5zphpyIqt5MyZI0VyOmChCVmnlgJ2L0rNdz51b340d9sbF1evXaPw8Gha8+k6rZ34aLpGvzWDI6DJvse/g3UfPf59pGuoEdAIZAwENCGbMfrR6VaI5yDIHYTCguyUIhtpbIqNv6V2owZiCoQsiCeQC/CG69C+jU1SVvWsVEOSobc61NuPkEE9ccJYKl++nBU5BIL1xIlTVr85WlC48zwzQlZwMhJ78BJG3eE9pkoWqPUz4gIi6puDh8jPL5gQfq/ep2LUuPHrFB4WYkW0CWFbvXrVFL+ZGUtaEbKpwcKWt6S06fr1G9S7V3fy6NGNkNUeBRtokLC3bt6koV6DKCIqhuUh1OfAvqd+PJ2ToRk1EkU7GSSpavvwXgUJNGVqMic2MNN4NY4lHH4gAd2YqNEW72f0KzwfkaApJDiAqlapzMmrQGJifEJiIjIilJNcoaDeK1aupq3bvuLEb5APEC9sZ/seRJXP8AAKHRlEL1esYDGBP/64zEn3ChcunCKpnOrZLtIF8D6XIkR1T49unOxNinj8/vjjTxZy25HHsNr21q1bcp9J0ja0fe68RbRr126KihxF+fLlS1NC1h1cbI0fOQABwe2spAaeg7Yj0SLmBaM+thDbIPcdeUNLfR6Uh6ytQwq809FBhbvfGTNCViXjYZOQ1cFYlnECOY6oMWNTYGk25z0uv1+9epW++GIzrVi1mo4c+Y6KFCnCJH2n99tT7ty5LXMdNLHx39ZtX9Jr9evyXLhy1RpauWo1a5WD4G/bphX16eNhlQBRbSe+yd9+e4QOfHOQbt++w4n6cEAEqYzUaMhCF3rnrj00c+ZcCg0N4vpMSJxEiEbB2IaMCQ5WcICG65KTZ9L+Awcpc+ZMNjWtUWeE+SYnz6Lj3/9AmTNlopy5cvK1rVu14LqPDh/DB1bnf/2V+149XML9GJ/4fdUna6hJ44ZUtWplhsLW+mD9+o0UOSaWkNTGWIDLuHHRdOH3CyzPsmfvPp5PO3V6jy89ceIkRwns2r2X6zo2JoLfMX/hEot+eYUK5cjX24vroErZ4Jv+1dc7aNHiZfx8zM158ubhw7Ly5cpQpkyZLf2KAwmzgu8MNL6RZBS2cvLUKRo2dBDjg3cdO/Y94bu3Y+duQp/FxUZyNNO8BYtp+/YddPfuPZZR8fHxsplEFf23Z88+WrBwCeOAw2GMyXZtWxHmcUn8ifbj/ROSJtPQIQPpxs2bNDYugc6cOUODBvanDzp35HWgK/aAtqN/oE/62ecb+JuAObJDuzbUsuXblC1bNgs8sPPFS5bTunXr6dbtW3Tjxk2qXq0qjylV51zmEMjvzJo9zzKOcAjZuVNHKlAgv+WZwHb37r28nv3tt9/pzj//0PNFnqM2bd6lxo1et6xLzPoIv8PzH7intT058265xtH4MiaMxfcdc83q1Wvp5q1bbN9FX3yB3n+/A9WtU8vSdkf2Z2/suVJn9dpLl/5gO1y2fCXbRenSpQjrEkRSyBpR3umMLeJaZ9sp9TCzM8x/9vpZngHMjh07zvMF1og4hP7fvXt8GI79UpEi/x58X758medN6M5v3rKN+vTuQXXr1OYEqRgXWFMggWuP7l2p43vtXLJJqY9xfqxRvRonn8U8ivFuxBnfb6zDIY0C/LFmxvXdu3fh+QB7iy+/3E5BAb6UL19enns6///c6W7f6/s0AhoBjUBGQEATshmhF11sA8KJ/QNCKOtTWZmse/XVl3lRiIQeSJqCRbuRLN28eSsNGuJDFSuWp4mJ8QTtVVcLNgFr1qyj+IQkXjSBDP7oow+pQvnyhA0GPv7IeIzkQVhgIIwfxCs++ihYrGDxjc1XyRIlKCwsmLXbsHCCvMHyFato9KhgXrzIRkf1FAX5hSRF6uLH1eehDdCVwyIDC3W/4cOsSOVz587TwMHDeOGF9rVo8RZvRo58d5SJaJCUIK+wiQOZBrLOmFQI7a1XtzZ9991ROnX6R5Y8gAeesf5IDITFD7KgQqu0f79eHOr805mfacSIUdxMldhzpr/QPhAa8M5DPSYmjrOE+zu6XzxCsfgVQspVLIq/VMyCLTZ2A/r35k38tm1fU1DgcN6Mrlq1hkLDIvnv2Kg2a9qYvWLRj/Xq1qEAfx/KmzePxeMUC1Is+PLnz89ems88U5j7APeAxABend7vQFevXiPxmEayqyZNGlHuXLlo8+ZtVLt2DTp46DAvcGNjIqh2rZqUO3cu7hdHBZth3+FB/D70PTYr0CPcu+8Ab9yNtooDAr+AYB4bUocC+fMTvNazZslCsbGRVLJEcX6lq30vSdGAA8Y8FvbYAGNjFR0TR2GjghlLtaiejrakFCQhF/o5JjqcQNyhwOs8IDCEbRL/YSyK5z1wgJ1CU/mTTz5lfWVoosrhCBb56Oc332jGm+oNX2yi55591sqOVa9yo+6sLTuUNkkd1DnMHVzs9bkkcjPTAVbvV+cTI8aql7IzUhaHj3xHAzy9eONlJIVVWQzjPGILF9RRxRljqEGD+kwq1ahRjfsHhHF/Ty8mEmzp/7rznREP2Ncb1Oc+FxJSnbNXr1lHo8IieLMn4wrzBdqBeeHKlSt8nyvEuDNz44O+BngFBN3XbW/b5l0+iElInEQgCFu1asGbWGzQcfi0betXND5hIh/UYdxdv3GDN9/Vq1WhM2fOsqYzsMAmvV/fXlbfKNgV5rVZc+bxHIhvzf059AsaGzfeZtJDZ9s+ffpsSp4xi5+B+RnE185du7kt+Fv9enV4rsC8i/GC+QeHRDWqV2V7ChwRShcuXKT4cdEWElAO4oYMHsASQJhP9u7bzweVY6LC+DuFNQH+hrlTJZPhAR8RGUM//nSGCVkU9VDN3oGto4NcHDTNmjOfVq/+lG1QTdx4/PgPtHDREiZFsKYB4Xfy5Clq3qwJ5cqdi8l21Ml4+KIesEoEkSRZw3oD8zWI5EKFCjLR7gwhizUdxsqyZSuZeFXfiWeDjEcfYNxgrfVckWeZXMR3AN+Gz9d/wXjailyQ7w/syN/fm+rUrkUgiCDVhHUkvnXRY8J5XlfJbay/QDoD3ytX/uQ+TkoaR88ULuy0Pcg6MD4+ibHHOur33y6w/A4OF7BuQKJKkLzyDcP3VqSLMH7i4ibQtevXKDQkkMeUfFPxDBDYoSMDqWTJEkyq+/gGMu64v1DBgnwtxmRoWASNiQyjevXq8NoUiVuxdo2Pi2Zy2NnyIOzJ2XfjOrPxhUN9KahrQOBInndl/a0edGNtOzI4gPcHjuwPz0sr70tZP9eoWZ0G9OvNB9Y4wEbkCaLOJBrPeNBizxYxTlxpJ9rijJ1hfrM3b+AZGJPQ9ofjCrTicbCBb7k4c2B8YR2Mby/mQPx7zaef8ZjD3IocAOfP/8rfgwoVytOhQ99akq3aS4JpZidqH2FePfvLLxzJkyVzZjp1+jTPfygyZx089C1NmZJseW/Roi9SuzatqGPH9jxnIcHx/PmLaPeefTxPd+v2Ac+NumgENAIagScdAU3IPqEWgBNlbBo2bd5Ct2/dprv37lHlSq+m8BrAAnfcuERCMqV7d+/xififV/5kYgtkS/Pmrn9MsfnD5nPdZxsIJAJIWGweixd/ibUqsYmrXr0KlS9XlrJmzZqih86e/YVPw7dv32n5rW7d2kysqdnisQCbt2AR3bl9h5//89lfmFAODvIjLBSkuPK8xUuX0/Vr1/lWeONg41+2TGleKOXJ81/+OzyCxick8ek1Fubw5AHBjYUVCLqr165Sq3dbUO9ePZg8RJETfoRIYlMELVksvN55500mXJcuXcHXgciFpqfUX7xUQKBi8/D009lZYxIn1PAeMno32DN3hJdjU4tnoD+kYJMPQsxeX2NBBu8nLOqBMTY7IOrwfni/YDPqChZYCKMe8DACMYfFGjxosDnCIlQ8CJKnz6YdO3cRvGWrVqlEHTq0tfJMgY3Nm7eI5sxbwE2BTfXo3oVeeqkYk9ggfuCphDpi84hng9zAJg9jAmQgNpkePbqyXU5InMyeCy+/UpEKFijg9KZYkkXBowD9DzyBjdFWjba4dt3nvBmGHcBWYD/GvnSl73Et7BybRhCm2EBgPAMP4GL0FJL6wPvCa9hwGjd2TIpkUuIBs2HDJov3F+4rVLgQE621a9WwkNbYwE+aPI0WLFzMnlfosy5dOlt51KB+yTNm05Yt27jt6J/WrVpa7Bh2NToimn4+c5arB3sD6Q1PMyQbQxI9bHrwd5mn3nyzGeOHQ6Crf1+12Cja/16HdvRRtw/cwsXWOBKP4qZNG5Gvj5fTyXNAUAz3C6KkCeNSYIxnDhjoxd7L6sZYfT/GLjzCcWhz6+YtS9uBC+YlECS7d+/hsYm5XuZBbFbnzVtIf/39N8+Rf1y+zI8FLrAJbBBx8CQbPvRHp44dWH4DB3eYp4A1vg34f5AVIGsxpnCgIPOaM98ZEEYJCRO57rBLqQuSIuKQRZ2vjXMA3gNZDXho4VAnPDKGPffwjQKJpdbncf3ci5f4i0VftPJUF1IcUSEi/4E2AAP0wcxZcxkb/+HDCN9AHBLhN3wfI6NiUxyg4jccak2dNoMS4mOspFHUA4DUeMjKwQA8POHdGxjoSxcvXKS4+ERq3qwxfw8xZwz3H8E666o+qxwOiOc/5jwQklu2fGnVftgm2t+oYQPLuAD517P3AJvevRIJALmX1BKyRvxVQha/iZ405jDM2316e1i8K1Wvd/VgBId2vfp43icoE8dR4cKF2FRFumnf/m848R8IbVeL1CfTfzJZYYjnCGYYr6gn5m35zoicDfTE1QMXIY/nL1hEcbFRVnI8YsfZsmejhPGxTPSqBzeYwzCXgWiKG5fA35/uH3WhjRu3OGUPuXLlshCIsC11nhXbUW1Xxg88dr0Ge1qgw7yKbxE8ttkL8X//o+kzZjMpbJQYkkMiYOM9bDDdvHmL/AND6NLFS1ae2PjGRY2J47WSK4Tsg7AnZ21EDgSdGV8YQzi0BqaTksazI4cUePbjMGXTpq1Wh0fqeDDaX1oQsiJlduv2bSu5I3HEQNI9NeLJGVuUZ7rSTlfsTOZt47zxyeq1FDJyNM+HfsOHWnm0wrYHD/GhHDmeZvuUtYB60IrvvY/3EKpYoTyvZ9G3sWPH81oXewmQss7uB6Rf1T5C5JaQ8PJtxxhGvSX5qMjLDfP24zU8DnKNayG0BXP6pKR4jsrQRSOgEdAIaASINCGrrUAjoBHQCGgEbCIAstAsmZeG7j4C4iWze89evdnQRuESApK0EsQyiDc53HMkQ+FIy9weCSfPgw43EnuqIfMqQZcaQlbe8edff9LkiQkpDhmEZMRhCqJtRJoF71fvnTolkcqULkUhoeEsPwNP2jatW1rqDMxQIPmC4khWyZ68hjsestKx9vB31Gcqka4SMuJdb9RHV6+Ht7PngL4u2ZWKKf5fJfXNMFPJHtXDTg6e4BmqJoKUioEMQxEvXhV7W3r2rtgD7BLh2PDSNCYrtdX/8jeQSbGxEUwQo6COGzZspGbNmnA9RToGnsiQmVA98+UZIhuTI2cO8vQcyhIQY2Oj2MNcCjwAEcUCotnVkpb25Oy7Vfs3G1/rPlvPDgX2EpWqUTDq4YG98ZAWhKzUyVaSYsETnrA41INzh5ktAjd32umsneH5tvpZTfBpK2mtGumnJrQ0w9DRIZUzNmL2fHu5PUT/3ih1JQdpeDe8gOHFrotGQCOgEdAIaEJW24BGQCOgEdAI2EAABOPo8GiqU6emw2RSGrx/EZDwz25dP7Qk59L4aATMEIBHP7w3QQgh1F+Ku4SsvfuE+LO16cc7U6sVj2eYJVYTvW54V5coXpy9q6TAi1siNKAPDPkGSXgIL054dbdv1yZF4j+zuj8uhKw9QiYxaTJrm9vyZBMCxxbpZGZXZv3hqL/tkTHiMWqUPrFXF7OkmK7aAyIlQAqXKFncolNrr/9V2SR4EA7o34eqVa2cgghav2EjDfP256gceO3Bm1MKvPUhdwE7TZ42kb3x4eEH0gkRLwjXfuftN6w0/J3pF+M17hCy9uzJlfc7M74QCQWZGHhDwgMYZJrxMEfkfzD+1cODB0XIQhIBciSIwMChTv58/8qoIWoDJDtC+UHGyyGXmS26205n7cxef8mBHOzJntSOzN2wT3iXguw0I0xTO5+bPR/tEQJb1ZpXtfER0SfJYBHF4zV0OHvyQqpKF42ARkAjoBG4j4D2kNWWoBHQCGgENAIpEMCiGnrCISEBFs8iDZNjBCT0dfHi5ZSUGGcVEq6x0wg4gwCIBpCz0E8W6RKj5qgZEWOLBFE9Hu0lJ0ztBt6MAMTvQn4ZvUHtYQNP2qCgUIsuIYixBg3qUd/eHlZSK+nBQ9ZevyESYeCgYUwsqaG8Qohs3fqlTW9jZ+zJEUHuKiGrkmDO6lKakWCu2oPaZsgEQKN/7WfrLbI5qnc35mNVcxr34sCjy4edrGSAhOwyhpHbw9eo+4/DAkhxQLtWlc1ypn/kmkdFyDozvtQ+tIeRaMrv2LGL1LH9oAhZ9X3OJls1s0V32wmJK2fszN74l2SWtuZ5sQ8ZJ/i3tNeMME3tfG72fNTFlqyOeMLOnjOf6tSpZfE6B3kLKbnw0SEsraaLRkAjoBHQCNxHQBOy2hI0AhoBjYBGgBHARhPZfZs1bcQaz0h21qvnRym8YTRc9hEASYCEInfu/EMjQwL0xkMbi1MIIMkRsrvD8+69Dm1Yf/V//yMm6lCM4eaOJAtskSAq2WAv8VxqN/Cop5mHrJAPrugawlsficqmJc/iJHIo8GYMHuFPbzRvyv9Oz4SszBnwQIR3IfTlEWINvW/odnbu1NGSnMgpY1IuSktCViVonPXYNSPB3LEH6L0jkSvIP3jfQZf9l3PnyaNnP5sawtAnB+kKDXVJRAR9aRw2SvZ3JKSz5/1pC3PRh0ciJmiTooBQgywDEiy5Wh4VIYt6mo0vtQ9t6YLiGaptqHISD4qQVetkK6mkLfzNbDE17cT7zOwM19jqZxkDSIY2eVIC588wFpnfxFMbUi1mhGlq53Oz56vzffans1lJ0CD/QN/+g7gZkK5BQlvIzzR8/TUdceXq5KCv1whoBDI8ApqQzfBdrBuoEdAIaATMEUBiDmSUhrcWko79cOIkJ8BDUjNdXEMACVCQVKltm3fZQ0QXjYAjBOClBn3Gc7+cp/HjYzhTtrrZxf+nlpBVPcq6dulsU8MvtRt4szrjd3mHGuLqrHUgOeHhw9/R2HEJnBi0Vs3qrOMJzd30TMii/SD4kNASOqRIvpMvXz4qVLAAdev2oVWCRGexkuvSkpBVNW1VLUtHdTIjwVy1B+gjD/Hy5RB1kJ8i8eGM7eIbh4R3U6YmMzErmrZCiNnTR3XUPngDfr19J42JjqMzZ37mpEy2tHXN+u1RErJSN3vjC4nPRLJA9XhU26SSdw9DskB9H5KzIemaWTGzRVWywNV2qu+2Z2e4xlY/i2QBZFzMDsseN8kC8ZCtVOlVq4SUOGQKDArlgzR8b1q88yaNjUugiIhQHXFlZqj6d42ARuCJQ0ATsk9cl+sGawQ0AhqBlAio4Z0gA8JCR3AGbaNWnMZOI6ARSFsEhBAyep+lpYasZFSfv2Axe/LZktRwhtQya7mZhyx0BAd4etGx499z5m8QWMaC0HiU69dvUMKEieTh0Y3rLAUeiYMGexOSyghR7YjYe9w1ZDH3btmyjWbMnGtFMpph7czvaUnI4n0gjL19Aghh+sakVlKf8+d/JXj7IZTbjARzxR7gHZgwYRJNS55JRhLOlu0iPPrSpUvUqdN7FqiANUhZHJhJ+L2QStByRhZ7fPeMBWRdliyZWU927vxFNMizr5Vu7NGjx8hz4DAmiBMT46z0bZ3pp0dByGL8ODu+gOVw/xHc77aS9Uk//nz2rNXvD8pDFpiKnnG1alUoNjoihbY0+hrELQhlrGPMbBHPdKedztoZnm8vqRc84eERb4/Ql7aqv5t5sKZ2Pjd7PtojGrKqVqzYu/wGvVskaHzuuWd1Mi9nJgN9jUZAI/DEIaAJ2Seuy3WDNQIaAY2ARkAjoBF4XBCQTbpKyMJbbeWqNRQ2Ooo9ilLrIYu2Iuv2YC8fzjKPZDeREaGsW4oCD02QXdj4qzqcrmJkRsiKznL8+CQmUCJGj6TatWtaDn7gATkyNJw6v/8e1albizPa9/ToxtndpYge7o8//kRIUFa4cCGS5FAgzsbHx1CD1+pZ2oU2iVekqjdpj3BwxvsuLQk0ECfol/r161JoSCATSGlV0pqQVTOrg2hB8jXYCwpsdsuWL2nGrDncr/DmMyPBXLGHxo1f57DntWs/tyJkEXI/9ePpnBhNtV0cdGzcuIXtPHfu3BZIJfu8kLq4P2pMHC1ZupxKlSxBY6JGU5kypfh61A8yPmHhUYREZnnz5CWf4QEUOjKIXq5YwfJMREX09xxChQsXtvIUdLYf09KenH2n9I0z40uV1YA3qvewwVbJ0YTIhISE+tuDJGShc4+DGcwZrVu3ZJvIlTMnNx99OnfeItq1azdFRY5ij3MzW8R97rTTWTvD8+31M2xyqLcfZc+WnRInjKXy5ctZulHG3IkTp6x+MyNM05KQtRVVIfVCRaPHhHOkglp+v3CB+wea6Dlz5nBbB9tZe9bXaQQ0AhqB9IqAJmTTa8/pemsENAIaAY2ARkAjkO4REK/DzJkz0QedO1LZMmVo1SdrOHT96NHjBM3M3r26U7Zs2enDDzry3+PGTaCZs+aSLU3Hw0e+Yy9UFFWTEF6y0NKpHcmMAAAgAElEQVQEcYXwWHi7NWnSiHLnysWej9BlBYFSsWJ51gOEl6OrRbwNcR/IUpW0kmeppAf+VrVqZaperQodO/Y97d6zj4YNHcRJl3DdMJ8AQhbzmOhwi5QDPMkCAkNY8xP/wftNJQrVdm3evI1q165BBw8dpp9+OkOxMRFUu1ZNyp07F924cZP8A0No8+atTLa1b9eaq6h6E4N0HNC/N+O1bdvXFBQ4nHLlyknRMeMI3sZG3VGQQ/36D2ZCyKgHieciUSJ0gtV+E5IG+A8a2J9APMIbVMpTWZ9iQsOdIv3x1FNPpcjgLsSkLfkISFz4B4TQ1m1fpfBGVZNaoZ5169SiUqVL0s6duwmeklERoyxepqoHbEJ8jBWx7qo9ZM6cmWbMnMO2DzIfGObPn59AiD3zTGGWrYCXq0ePbjxGcA1keDB2oMsLj92r165ReHg0nThxkuLHRVsOJEQ2BM+QNkH3cu++A3zt6FHB1LBhA7ZFEK94b3hYCBUp8hwT0Tg8iY6Jo7BRwdSsaWOXukq1t7SwJ2dfLjImzowvPBOk88hREfTll1+Tr48XtWvbirWODx06TIEjQqlC+XIU4O9DefPmsVTBnv3hUMjW2HO27nKdEJl//fU3z1/QpkY/Iynic88+a3Xo5IwtutNOSbhlZmeO+hnE/2efb2DZkpIlSlBYWDAVK/oiH5RBL3n5ilUWG5SoJTVRoy3ZBsxrg4b48LwpB1eu4ItIBcxzmK+A7ajQEdSoYQPKlCkTXbr0B8WNS6CLFy/x4YRIh6jPVw9bnJU4caV++lqNgEZAI5BRENCEbEbpSd0OjYBGQCOgEdAIaATSHQLYqH+69nP28rt8+TK98nJF6tr1A6pRvSqHV4+LT2TiCKRS0aIvUGLiZLp56xbdu3uPzv/6K3v/tW7VkgkSEH4gcO/cvsPkE0gXJD0C0QeiEuTRzl17aNasubRv/wG+t3q1qqwbDSIjeGQYff/9CdaOxjN7dO/iFJ4gRNV3o34XLlzgevf4qCs1b97E6jmSSAikJjyocuR4mho3bkid3+9A5cqVZZIVG3oQZRs2bKJNm7YQSBeUQoULsWZk7Vo1mByQgnbHxyfRps1buC11atcijx5duS0TEifTsWPH6eVXKlLBAgUoT548tGz5SsYJZOvPZ39hIhq62UWLvkjwvgU5smv3XiYjmjdrwmQ5yMglS5Yz/rgPIeyFChWiwAAf9g4FGX7r5i3+He0HSYVwXpDNi5cup+vXrtO9/92z3IfEfzeu37B4LtsDu3TpUhTo78PktTMyMuiPiP9j7zqgqyq67hEUEFCU9inSe7HSmyBVRXoHFYTQCT2E9EIqSQgJhE6o0kHA0JSOinSkd2wIKiWgdBX/tc/3z/vm3dz37n0vL4VkZi3Xkrx7p+wpd2bPOftERjNBivrIYwGkH0hN7TjBOADhDILz66/3sGSEHjaoIwiZVavXUtL6jUx0o58RiA7jqFChgqzRmjB1hgUPkU+J4q/Qe++1TDGuzIwHlAvCdfHi5bRo8VKGCnXGGC1dupTFwrtq1co83jF/jh47TklJm+jsuXMWaN9u2MBSTxlvEagLlyGYAyB0MXfQpuLFX+FHMX8QvAkBwnAxgHpjHqJ81EOMXVOT5v9d5FesXO3S8SQslo3q4Oj8Qn5o7/Ydu2jt2iT66efLbM0NreMOHdpS0yaNCcQ/kr3xV7VqFUKbbc09o3prf0d/JM5byLIfIAjR/1i72rdrzcS8o2PRkXbiWRCX3x09ZnecwYJYr58x/+X+Qluw5u/Zs9fSzPr161qNQfzA+emsJ4MGuHEALehsJ9+8xfP3ZnIy59W1SyfT67mMMTDFPN+6dQfB6rVI4cJ8AQKNfMh7iD7X6zdYMQ8eOpIvtd5/r6WjXaueVwgoBBQC2QIBRchmi25WjVQIKAQUAgoBhYBCQCGgEMhsCIAYA8EXPD6CrW9h2QeiHUSInOBOPzk+hqUAVFIIKAQUApkdAVxswHJcBfPK7D2l6qcQUAhkJAKKkM1I9FXZCoF0RABWWLh9h+vTyVNnaGJ0RArNp/SoTkbXAxZjcEuERQV0Clu1etdUs+E+C/fFxYuXUevW71Ob1q1Mvacech0Cwjopaf0mOnHiJEVGhKTJGEZfwxVy/sLF7MZstq9BoBw/cZK+3bufx9ikiZEEl+f0TumFU3q3y1552bHNmQl/VRfnEIDF54yZiSwZ4ePlQbVr17Sy+gVZCwvUgMBQOvLdUZI1cJ0rUb2lEFAIKATSHgGsXbPnzOeC+vf7xJRlf9rXSpWgEFAIKAQyHwKKkM18fZLmNcJHcv/+g+weefjIUYJuXaO3G9KAAX0tGm3aSsDdbdGiJbRi5WdstQGSoWuXjqzzBpcgbUIZODxMnTrTqgx8lG25dN26dZsDisCNUJTRrWsnLgfuhyLBZWZCVCwN7O9mCbzgStAOH/6Oo8lCFw26THnzOqfdpq0TiEho/s1JXEDeXh7UpvX76bZBgfvY+NAI1niD22dqgrakBuvU1MMV+MHNK2HaTPr++x+4GbaifGvbiIAxfv7jHX4vNVg5825ajV1n6uLqdzhYz+SprK2ZlmNYBMIQ9Tc7RvA8tPQQPGj3V99wVHhtICZ7mLiq79ILJ6P+dVV7jMrB75mlzWbqqp5RCMgIfP3NtzRs+BiWNRAatnoIQWd286YtDq0pCmmFgEJAIZBRCGC/DwmcoYMHpslZLaPapcpVCCgEFAKuRkARsq5GNJPnB6J03br1FBwSwW5vCF4Acgo6Q9BJi42JtARjEE0RwQ6uXbvOQQxee60a7di5mwICQzhgR2hoIGsKiSSXAZ23IYP7sxYZSFRouwX4+6QgI0UZ586d53r99tvvFne9tm1a8WFFEKMi/7kI7jAxkqPiujJB9wxBT1CP6VPjXGbhhs0JDl4gqtEm4ABNv/RMIohHRhGyoq3O1MNV+MmBEBwh2+QgFI68l579m1ZjNz3bYFQWyE4ELErLMQxdSAS0wVx1tK9FUJ8cT+VwiDxxdd+lB072+srV7TEaF/g9o9tspo7qGYWAjIAICKQXuV489+uvv3G08ho13koR3V6hqRBQCCgEMgsCOLtBY7hx44Z04cIl1v5GoDd7OrOZpe6qHgoBhYBCIKMQUIRsRiGfQeWCCIPrW0CAN1uAIkGM3ssrgAM8YMMfExXOwQyQYJUYMzGeLVdlYkK4okxJmE4DB/SlwYP6EyLgIp0+fYbch42hEiWLW+UlxN0h5C9bjomIy48f/0u+vp6UP18+jiw6ecp0LhdJS4rgnaDgcHr46CGTxPnz53cZorDUXb9hEwf2eLthfSsrVkSMnRg7mSM+v/jCCw6XeebsOY5Q27Jlc46gmhbJXh2F9V9akllm2uRsPVyB34MHDygwOIw2bvzCIbLN2ffM4OGqZ+yNXVeVkdH5ODt2HKl3avoaUeoRZR3JEQtZV/ddeuBkD1NXt8dM/2V0m83UUT2jEJARwF4Gl9WfJ22kDz54jz7s0ZXKly/H+6nk5Fu8X5idOJ+DecFjB/sjlRQCCgGFQGZDAIY9COy4fMVqDvAHQxsEGatZs3pmq6qqj0JAIaAQyFQIKEI2U3VH2lYGFoZe3v70bsvm1K5dawvRKJOrsJhNnDONqr/1JlcGguwgF/B3LbkAN+4BA92pcOHCbEkKi1IQuIjeu3DREurn9gkNHzbYUg4ikYZHRHNk3mHugy2aQiL6aETEeCtLW0HgQj9Nz6IU7sGDh45gi5EO7dumLXhEHPF57ryFtH37LkpIiHWKkE3rShrVMbMQFhlZD2fJNmffS+s+z275p8fYSU1fO0vIurof0wMnV9c5tfllxzanFjP1fsYjAP3j7747xtHVoUENC33sucqUKU316tamtm0+oAoVyllpy2Z8rVUNFAIKAYWANQIw+vHyCaBHjx6Rp8coatOmlVq31CBRCCgEFAIGCChCNhsNEQR0Wv3ZOnLr2yuFRalwIQccsjUqLFRhvVGvXh2aGB1Ozz33nAWx33+/xq7DsFoU78h/mxgTQS1bNLNCWOT3xhuv0ZT4GCpQoACtXLWGihd/hRrUr2v1rOxarmfRiQ9+aFgUnTt/niMPFy1SJM16E0Tnnm/3kec4XypdqlSmJGTN1DGzEBYZWQ9nyTZn30uzQZlNM06PsZOavlaEbMYNzPQYGxnXOlWyQkAhoBBQCCgEFAIKAYWAQkAhkJUQUIRsVurNVLRFDmQzNWESNXq7AQdKGR8Szq50ehaqiFY/ZqwPffvtPurZoyt5jh1FR48dJ7d+Q7gmsqWtqJrQSytY8EWaMX0yValcyWatZVKkSZPGFBEWTPnyWQfYEpqBURNC6f33WqYCASJYqVy9+isTzLBW+eOPP2isx0j655/HLEy/e/c3rLWrTWY0JmEdDGvj8+cv0IGDh1h7t0ePrpasEGkZAdM2bfqSZRju339ANWtUpx7dO9sMgibXQ4jnG9VRJiymTJ7IbU1MnM+B1/LmfZY6dmhHAwe66bpF3rhxky14RNC1ChXKUz+33tS8WROH9aEcrYcRfrDMRnAUuEpd+/0a3byZTAVeKEAvvfQfqlK5IuXIkZM1ktE+BLGTJQsQ0E5uV9WqlflmHy6iTz31lAVmPZIOgVa++GIrde3ckXr06EJXrv5KGzZspgH9+/B7KOfG9Rvk4+1Jt27dYl3kli2tLynkfkQ7zpw5R7A+/3bvfsIcmxAZQsBrwcLFdOrUGW7He++24H4SlxC2xi6kPJKTk7l/Maah/QyJkfr16rKletL6jRzBGxIlffv0IgTRE1pfzr4n2nPnzh3aunUHrVmXRCdPnqJixYqxGxvGtHyxI55HGw4cOMR9gTmCwF0IHtipYztq376NxSLdiHTDxVPi3AWEtQZ5oB8HDnCjunVq6Vpq4CLj6q+/0v59B+mXK1cpV65nWJ8WY2nL1u0OyVqgLTIhO3XqJO5/eAzgQgepUaMG7MYnghva6zt5bOCCau269ZSUtJEePHxIGI8lSxSn7t27sPyMVqPNCCdH8wNOkLdZsmQF/fDDj/TnnTtcZpHChejV16pRrmdysSY2LGL+/uvvFOuoVlYGF2rQmluz5nM6dPgIf28w93p060LvvtvcKlgk5g3G6uYvtjC+ZcuWpi6dOnBZcsBHozan6gOhXlYIKAQUAgoBhYBCQCGgEFAIKAQUAi5EQBGyLgTzSc5KEKVyZPDkW7fI3X00k0N9+/aiUSPcrZooE1QgiEBM4sAMjVpbEcZl4nfOrKkpAojJBciEr1b+QDwH174h7iOZ3AgO9KU8efI43Q0I2rR8+SpavWYd/fTTzymCBqXmsA8CY8GiJZSUtIGJBxlPEBORE2LpwoWLBGIZJOKdu3cpNnYK3b1316F2GdVR/I7+efW1qnTy5Glq2qQxk3IgjEA4d+nckbzGjbYieC5e+p48PLypVu2aNHTwAMqfPx+tWZtEYeFRLE0xaKCbRUPYTAc4Wg97+IHEnDEzkWbMnEODBvbjuuBvsAaPip5ExYq9TM2avkNFihROQci2aN6Uzp2/wHq+IP9AwCGACkjP6VPj6fXXX7VLyGLeLFiwmOcIEoi8Tp3ac9A6pKT1m2jp0hVMToE0A4kq5ED0cEK9jx8/SbPnzOMARegnaDFfvHiJXn7pJSYOQU4hIZhdTEwElStbhuyNXRCr6zdsZnxAUMI6HRcPlStVpKpVq9CxY8ctZKF8ueDse6jb4cPfkY9fELVp3Yo6dmjL7muTE6YT5Ekgl+Ln42k1V6GjCM3oHTt2k7e3B9WrW4eJZNQZ/QjsoiaEUYECzzM53cdtkG5QL1j6o1xcECFIDtKs2XNp7rxFFOjvbSXVgt9A3EMHG8Sim1tvKlyoEM/96Jg4xh/JzIWL3JeCkL39x23WgkTQRMi5ILAh/h9JDqBotO7geYx/H98gdmMOCQng8QpM0TYEIMSFVVCAD+GiSyR7ODmanxyosdX7LTnIItZaEdwxR44cTLYXKlSQmjdvStu37bS5jgrcg8aH0/Vr11kXE0Qs1vLwyBi+4BNr0DPPPMPflLi4qbxmNm3amH7/7Rp7bSDg2tAhA6h/vz6Wtcdo/TOzNqlnFAIKAYWAQkAhoBBQCCgEFAIKAYVAeiCgCNn0QDmTlyFc/9es/ZxJDGiyIqAESLrBQ0cStFyNCFkhKbB48TImCMwQskZEByz6Bg0ZTvny5qOEKROpSpXKKZAUsgaQLZiWEEevvFIs1WgL+QatTEJqD/sgNaCvO3/Bp1Z4IgjXoMHD2QpQJr1hUbt02QomLMwSzUZ1FL/Dkm2sxyjq0L4Nk1GoGywTIyJjUvQdrG8h1fDw0SOrIG0gkrx9AznoSHxcNFtVm03O1MMWfsir/0B3Jihh3V206H+lK1DvMR5edOjwdwRr4IYN6vHf5YuEOrVrkr+/tyXAmohmjT7RXgLYcmOXtY7RV4IIFFhApmPnzt00MSaSCUUzSeADC1h/fy8OLoc5ibkqiGY98tzW2JXlP2AxCsvvalWrsAWwHLhPXKw8++yzXE1n3gMeiAheomQJK6t2Mc7z5M5jpUctCPUlS5dTbEyk1SWNyCt3ntwWWRJbY1w8W7FSBatLDCGjAvJVXkcQcMJznB+9+cbr5D50oNWFgtynRuuUtj8FIYsgiZ/0/oiGDO7P1p4YvyDbA4NC6cLFS+wdAKkVXMAg2eo71BvzD/hpLwlghezrH8y61lqi2xZOzuQn2vTg4QMrzwb52wGStnu3zhY4bLVHBHE8euwExU2K4nkrktAFr12rJoWFBnKUZuiEg+yFB4YIHCk8I1y9RpuZm+oZhYBCQCGgEFAIKAQUAgoBhYBCQCHgCgQUIesKFJ/wPE6fPkPuw8aw1RYIAlhzIcnEgllCFmTj3LkLU03IyiTRyBFD2Z1adh+XIYfbOCxbZ81MYKu51CZbRIYR2WmmXNQV+Mh4inzfevMNiokJt7ihg/DcsmUbtWjRLIVUg62yjOpo73eZgJ+XOMMSGXXT5i+ZuEKANlijabFHezp3ak8+3mMJFm1mkjP1QL56+MGaFNaVrVq9a0XEyQQu3PTdhw7iqhnpgyZMncGXCtr8bL0nB7IDwSsTryCffP2CmWSUySojjOzhI1sEg7BFsL2KFctzlrbeM2qzLfLMmfcOH/mOZUtee7UaE+GChLalrSoCBzZoUI/8fD1TuN5jHiAJuRK9NsqBCbXa1XIbxBgGhtNnzKakpE0pghWiLJmIdpaQRT7aQIj4myAdYa0sS63Y6jsx/4xkW2A9K188uDI/4UGhp+UN6Yvg8eEpZG1slQ9pkWHDx9DgQf0tgR3FfEA/gmTGOoJLKMgUwDJYK5mTlmu00dxUv2ddBLBeYy2cv3Axf9Ng4Z9V05PSVsgVQSoFF5sVK1Rgq3gz6Ulpn5m2OPsM5HAg4QNPnRMnTlJkRIjpS2Fny1TvZQ8EnJ2X2QMd1UqFgEJAIeAYAoqQdQyvLPe0sFbaueurFNZpjhCyIujXnLkLTBOyekG/BMA4FI328KJ3Gr/N7rF581prx8odIQgBoX2b2k5Ky8O+HqF45cpVGjZiDGvMwnpx6JCBVKP6mw5JAIg2p4aQlSUqBCGLTVd4RDTrjcL6uOCL/3OJfvzvY7aeBrEEMlkm34z6wF499eoh8tPDTxCoWutOvCOel8lkI5IRluKQ3TBLyKIcYc0NOQqZFINVI8iq6AlhlosOI2zwu1E/ynNTnkfOErKufA96yJDCgFSEsP5Em2wRsiLQX2CAD5MgRkmvrrK8CSKT58+Xz5INLIkvff89S4UIYu/69essdVKqVCldbWqjMWKvjkZBvWSrUqG9DctPvXbJOt6wth09aliKiykh24Jy5YsHV+YniNFq1aqwJ4IsjSDmi/ZSRq98EOGQEVmydAUZSdYAY/Qr1sWy5cpYNITtzQ+jeWM0ttTv2RcBMXYEAo5exKQWOcwNXGjPSVxA3l4eLHtj6xI6tWWldVvxDYCkES6U4dk0aqS7U/sZ+TuHNusZBuhhYdQ+XD57evnRCwUKUGhoIBUpXNgUpM6+ZypzFz+Eb0f85Km07vP1vEfTu0xzcZEqu1QiAKmncd7+LNEEbyt7555UFmX1uqPlOjsvXVlnlZdCQCGgEMhKCChCNiv1poNtEbqAIK3Cw4J5EyAfAIw0ZGUrMkF0bNy02a6GrLDEgzWXXtAvNEG4Er/0n/+Qr6+nboApuamCEHDVASq9CVn0AywYEEANm2gkEFkff9SDunTuYBXcxqiLjQgJR4lQmeiSrWaN6mH0u6P1EPnpEbLC4g6E8fSpcRbiU5Bqu3Z9RTOmTaY333ydszEi25whZIUl7NZtOyzWwhjjs+fMp9u3bzORJtytjbDB70b9KOQiduzYZaVx6kpi1QxWRvUEoQ9yFtq8Gzd9wfq3spyJTPibnb96ZQpS8sH9h7pWqVrMxTqkJd3Fc0ZjxF4fGhGyeFeQ0HL5eu0yWoORlzxH0yq/n366TIOHjGBNa3kuYe2CdfqcxPlW1r62xnBq1hPMsaNHj9PGzV/S9u07dUkGo/FoZu6pZ7IvAlhHvH0CWZ/Y7HrkKrQgsQPLcZStF0TVVeWIfNKyrfK6Dq1yWUrI0XYAl9CwCawlbZaQRRn22icumOztQ/Xq6ex7jrbZlc/bkndxZRkqL9cgIIwL4KWIvSziGqRHcqZcZ+dlerRHlaEQUAgoBJ40BBQh+6T1mAvrC1ICloABAd4pyFgtGaNHXMhkgbBAxIEYep6wStMj8ATZhSjZepqvwmL38eN/TZGxqOeTTsiKLoVrGdzvN2zcbCFmEYwqMNDHyjrM3hAwIiQcJULlPjZj0WZ2eDpaD5GvHiErxsznSRvZQnBA/77s8owgZdDe7Nmjm1XQMSOyzRlCFvUTruXYRGMzjcBnoz28acSwIRYy2BX4aOembBmeWQjZW7du04KFi2nZ8lXUtUsH1gD9919iwgFJuPLryQkYYaTXRkGCwmobecu6pHr5iT4Wlv3PPfec1WNGY8ReHc0QsnpWpUaErGxNK5cv11UmclyZ39NP57QEzkNfiosyWK/Ck+GN119N4clgVL49Dwm5fdDinTZ9Ngf7guxHq/ffpV+uXCW3foNdGnjRaNxl1d/F5U6vj3pYZGqyaluN2pWaeW+Ut5nfEfwRmuwtWza36Jqbec+ZZ9KyrbIGN+omS7M4U1e9775RPvbaBwveDRu/oGeeeZrXE/myFF4tE2MnU3RUWIp9l733jOqTUb8b7Qkzql6q3JQIYN+0fsMmKlmyBMcNSCsLeW3JzpbrzLxU/a4QUAgoBBQCKRFQhGw2HRUIKuPtHcABvKBvaSsJfU494kJojiJiu3DTlt1n9Q7c4ia2ebMmHLRFdskR2phXrlwxlCmQ6yuszZ5UyQIt9tBQRICtmbMSmZh15DBjtPl2lAiVDzV6AaucnT6O1kOUY2sDCGttWNFs276TLYpffPFFKlK4EPXu/RHVrVOLEAVeJKODqLOE7O/XrnEwK1iEQmajePFX+LIgJNjfYdczo34UJMrZM+esLEIzAyErLNyv/HKV4uOjCRZSSHpEpazzq7cm6I0vI6LPzDogNFG1Grxmx4i9cW+GkBVrljynjCQGzJDHjkgWOJof1udZs+fS3HmLKE+e3Bw8D+t3j+5dCH2H4IBy0muP7FXR6+Oehpbj+E6NHOXJUilYB4UERlp6MTi7pj2p7wlN4/hJ0YqQffCAAoPDaOPGL9LdQja9x4/RdzA19cHl5NKlKzkLWPyaXdttlekM8eNM+/A9mjtvIQdJTEiINX0Rnhqs0vpdo71EWpev8s+6CDgzL7MuGqplCgGFgELAeQQUIes8dk/sm/bI2N9++50DqXRo35YKFSrI+n1wVYVrlzZAjXCFeuON12hKfAyTYHKAI22Ueltu1gDSHhmLTfIXX27lOmBjLydB6Kxc9dkTG9Tryy+30Y0bN6hHj66WpqFdIGUjImMcctMz2nw7Q4QK8qhGjbcoJiqcChculKIPcPhBEB6zN/rO1AOF6m0AgdXOnbtp3vxPrUgbWxPU6KDmLCErB5ZCQCsEyXvnnUYOBfMSdTbqR2GBhGj0XuNGW8iwzEDICvy0Fp22iEqQ6B5jfSh37lwcEK1B/bopug6XPtAtzZ07t66cg6xNakuGAAFOYOEEwh5WUIMGD6ebN5MJ65T70IFWVlJGYyQ1hKzQkP3mm29NBWTD+gBdOeAjywWIOvz++zUa6j6Kfr582ep3W2PB2fyOHT9BkZETyd9vHOtCGiVb5c+bv4hiJ01h6YqpCbFUvny5FOsJLvZAvk6dNovlELSXQYqQNULf3O+//vobefsG8pxypSSNudIz31OpmfeZrzX2a5RWbRXyPS1bNuMKICAoAjLqrV1mMXOG+HG0ffh+C6+a0qVKKULWbOeo57ItAs7My2wLlmq4QkAhoBCwg4AiZLPZ8Pjhhx8pOCSC4J4Iskgm0GC9BNdQHNKgnwbiAuRB5IRYAuEJqz8RKR4ESMzEeNZC1GqtCYsb6CBNjo8hWKEhnT59htyHjaESJYtbEXvIa9GnS+n06bMczOKFFwpYEZPIz9c/mPx9x6Ww5hUk79UrV610ymABBzITFlwh4/2p+ltvmu5po8N+ajTR9DYwILC2bdtJEeHBJLtOC51LRyxTRd1t1dEZIhTkHyw/QeS3b9+GyRERNAnj49PFy2nfvv0UGTGeSXkzyZl6IF89/JDXiFFjqWHD+hQc6MvEsL1kdFBzlpBFmeICA9ayQroA88DRJPABCQmLz1erVbVkIS4vYIUUNynKyj0/MxCyoo9kQhZk6Np16ykkNJLXA/lyB1pkkJbAYRiYhYcFsSs6Et7bufMrmrdgEYWHBrE+sK02inXn3r37NKB/H3Lr29tCVN+5e5e1Th8+eEA+3p7077+PLZZwuOjBmIZeM1xXcTBHVG8vrwCCu7yjWn+Z2fIAACAASURBVJKCeMYYkAO8iQ4U9ezbpxfhP7EG22qXLMnx0Yfd2atBdrEVBCvWZvk3V+b3/fc/0LARHlTg+edNExW2ypfXEwQDxLoH/WckrCcIBrRr99cU6O9DsXGT2VpRXgPxDCx1Z86amyUkC7DeoC1dO3ekbt0607Fjx+n2H3/wt87dfTQ9ePiA2rdrQx07tCN4pcDiEHNr7bokHtMY5x988B4lJW1kaRCsGfCy2Lp1B61Zl0QnT56iYsWK8W89une2fGPmzl1IifMWsBavNsmXGpiDe/cdoMTE+XT4yFHKmTMHfdDqPerfrw97AYiE565du84BIK/++iu5DxnIsiXYO1SrVpXX5tKlS9ldCpHH+fMXadmKVSxRAc1hjBHMk7feesMyVy5cuEgnTpyiffsP0tlz52lidDhrgy9ZttKiL1y1amXy9BjFgTL1Lgoxz1HP/fsOsgRGrlzP8HhavmI1a14bzXtX9tu777ag69eu0/nzF+jAwUO83osL2szQVke+X/gGjg+NoAkRIfRMrmcsXiNmLOJRDnTGDx/5jscBpFLQJ9t37GL5G1sasmb7Es/BgwN5Q4/64qVLNGb0cMqXNx8FBIXQ7t3fsNyWNgUH+VHDhvVSvIdLJTlhD43vHObig4cPeUyWLFGcunfvwrJgwosA3/AzZ84RLrm+3bufx3lsTATvHxYvXUF79nxL//zzmGrXqkFjx45KIcFjdp6gbkaXu3L9sbbi+3Ts+En65ps99HKxl2nMqGEc42DFys94/cGFfNcuHenjj3taxXdAmyC7hcB0MObo2LEdxcTE046du6lp08bk6+1pCQZ548ZNNjhY/dla7u8KFcpTP7feKTwtcIGKcjdt+pIePnpI9+8/oJo1qvM6VrlyJcu8hss9ziIYJ+I70rhRQ/bewJ4a3lO45MN8R59prZ9xjsDvCIAGmTCsGSKhb7D+zZ//KQUH+9GpU2doSsJ0Hif4Lr3bsjnXA9ghhgDWPDyDC3l8kyGZBTzsJfQnLp0hWYIAsX/88QeN9RhJ+fPnp+TkZF538XdgCS+Y+vXq8joL4xnRJ1gju3XtZOWpgvG+f/9BwiUojG3++vtveqXYy9ShQ1tq2qQxG7nYKldbX0fnpdnvhiNri3pWIaAQUAhkVQQUIZtVe1anXSBjfXyD6PiJk3Zbrd30ChdkHLbCQgLptdeq8cYgIDCEN1DaaKAiWBiIXxAIQwb3J5AkE6Ji+bARGT7eQqwKMjZ+8jTdjbCoqBwISK68ID/q169DPt5jWTtUjkyOZ+vUrsmWdwUKPG+qt4XlrzaiuGxVhwNxo0YN+fBXq1YNeu/dFoZ5y1Z8csR04T4NEgn6p7ACBIEUFhZFOIyBdBOEhVEhRnVEEKjhI8eSXrR0WAsi8jxc7rV6sSCHoRWJwzs2mmgv6omD68svvWRFqhjVEb87Uw9b+AkCEPUaPmwIb/6x0RQp1zO52EJH3mAjcAuTPgE+HIRLTtjoBo8P5zaKiwn8Llt4670nDgLiAsPsAVQPL3GIwm+wtvUaN4ZefbUqgZxbvGQ5k1YgKOWDA561NXZlV3E9gl/0h5bId+Y9YfEK4ubDnt2oUsWKfNBhy9TTZ5nkxFjPnTsPffRhN740uXjpe/Lw8GbSH32Hw2v5CuVo7979BAtQec2w1UZ53cFhCRaWLZo3ZatYBIRpUL8erxHiwkcuE9jhUAjr3FOnTtOl739gmQuUbauvbY3zK1eu0rARY/hwDTIpJCSA9SBRv+PHT1LQ+HBq0byJFWFsr+/wG+Ym3oO+pOfYUdSpYzte68RlVdUqla3a5ur8xCUF+gYWxR07tKU8z/7v4uPpnDn58CgTX7b6CXXDeuLlE8CHcVj+NmvWhAoVLMjj95mnn6aYmAgqV7YMHyRhTQsSAGtuwYIFWQbkP/8pykQD+haEJMYWDt/f7NnL1sJ665uZdSkjnjl06Ai3EeQMEsbsRx9153mzfPkqWr9xMxN1SCCnevf+kFq2aMakFdzCQQJgrn30YQ8mSc+ePUc+fkHUpnUr7icQBZMTphOI+3btWpOfj6fl0krWCNezkMWaC9kikEwgpWrVrM4XtrggxX5AXAjhUkUmtEAkPZUjB5MF6GPMRwQ27PPJxzYhxtoGghljesTwITwfMf/DIqL4HVlS4ezZ87Rs+UomJbC2g5y5ePES45L/ufxMRv/0089WAQTlgjGfQKqAIHNz602FCxXi56Nj4ngMIhkRsq7sN2jGgrhOStrA+xd5D5YZ2mp2XggvERHIEmsoAlsCa6MLSvQ/vFzQjyNGDKUSxV/h9RfjD6Qckh4h60hfItgYyMXVq9fyfNPuK22Rl0bvoW5if401Uqz58uVRkyaNKSjAh0lJzCt8C9A2jDdcUr5c7CUmzTD/QWbBKwxzR+uZ5Mg8Qb0cJWRBPs6YMYfPCVUqV+Lv8c3kZP5u4jJNXODgGx0aGkhFChfmuePnP54vi5AaNqhH9+7fJ3wLsV6I+Yu9mfju1qpdk4YOHsBa+9jPhIVH8bdl0EA3vnAUxiDYAwu5GuyLY2OncHBJcfkuLnSff/55jrcAYwFchgYFh1OFCuWo7ye9mJA9eOgw44k1VBCyqHd4RDT98ONPTMgiyeugfGmF/QTI4L379nPdgAPaCa1hjHOcb0D0Bwf5UrlyZfmiaKynLxUpUpjrD5xsJewtsdavXrOOsZTrCEJ2/YbNNGPmHC4THokgUbFXq1q1Cl/g4TJbb83Cmh8cEs6XIw0a1OM9CGJUYE7GxUbxd9RWuaKuzsxLs98Ns+uKek4hoBBQCGR1BBQhm9V7WGqfIK6MmgwLNRzm5CRuoMWNNjbXH3/Ugzq0b5NCOxDviZtZWDIJq5pGbzekYe6DqEyZ0pasBaEKksZeArEBazMtqQorQZDMWks0HFZxuMNBlrUPZyZYrO5slSMOZH/8+Sf99egv3oQide3Sifr2+ZjzWbJ0hWVjBAucHt260LvvNmdCwF7CxmjFytVsNYHDKTZ/RYoUoaBAH970wiIvKWkTnT13zpLN2w0bMMlgdLsul2urjlWrVaEpU6aTaBs2tthUwhoAJDAOBtj4YsOHOl67do1q165JAX7eFsxh/ZA4byHLA2Bji/bDcqt9u9aG7Rd11GJsth5vN6jPwQ708Lt/7z5byGJTayvhcO/rPZaO/v/m9d7de4QAUDgAYaPs5zeOX42Pn0qP//2XHj54yNYUsK6ApRfS4qXLeVyg/36+/AuTPgF+XhyAQU6wZBg1ZhxNmjjB4WBeIh9xiMJB7fXXX+XxAcxBTHXq2D7FuLA3dou/UoxWrPqMRJvF2Bs0wI0qV65IEydNpuSbt7hd8ph39r3evXpywBTMfRwmQCj36vUhkzmwipkUl8AXDBh3H7T6X0AVWM3IVh945r9Wff+dAzh44dCGA562rpifYt05c+YsJc5dSN/u3ccXQdXfeoO6dOnIFiFanVNhqYOxhbFQsWJ5JuJhcQjie9WqNZwvLNbgIaDta1vjTbZgAnGDhIMirPywZuLAJshLo3VHlIH5CgugtWuT6KefLzOpBp1kYe0i2mYGJ+RpNj88a2adxoEVpBvkDCZOjLesNdp1VLQH6wnGw8ZNX/DYBvbt2rZmS2WxnoJwXbx4OS1avJRfw4EYfQ1LS6zvsIrCOuTW9xPasnUb/fbr7zbHht0FOoN/xJoxaMhwXsO0l2EnTp5ikhnEk/Y3cYnWtMk71L/fJ2yhBm+GEiVLUERYsOUiSlzU5cmdx8o63YiQFdbXAf5eLGMkkiDbQbDgkhZkPL758HQBqQkSx9/Pi78NuLRb9/kGtkQEya6XhHZnXPxU9gho9HYDfky+hNOScbi8gZwSxg7GzMABbpZvJdYI4IB2ay9UxAXzm2+8nkKqRA5GZUTIon6u6jesBbKedmZsq5kpgrXHy9uf++LNN1/nV2SvEdnLSs5PeAH89dffvCeSYwsgzzEeXmwNbctYwNG+FGMnx1M5TGmwi7raeg/zEF4eGG/Tp8bzN1skWKvjAgO6tNoLEeEFhUspYAYDBrH2CY8ykIti3jszTxwhZEWdxQUc9qboMxhhgHQUXnSwgkUaOWKoxcsDczVywkS2ZMbleNSEMLbwhcU5rJE9PUcRLseB08NHj6y85MRlNy4c4+Oief6LNQteWaNGuFvwxHhaumwFG4LgGyjWIu18/fqbbwnfXlzuIAmsZbJTZCobI2gvpuT1VwS0hDV7bFwCtWzRlIPC4eIQe2hcGskxOYTcl55ni958slVH+WIcl/Cwnq1WtQrvIWRvRdmIQGB64/oNK4tgzDUYDcAoBMGV7WHj7Lx05LthZl1RzygEFAIKgayOgCJks3oPZ+H2iY0umigOhdrmis2a0sfLugNB3PoHj49gawtY7IJMxUFdTuXLlWUJDWckBBxBDwcBZ4N5iXKcOUQ5Ukf1rELAUQT2HzjEgSDhQo85hEs6YVUk8sJBXEtIOFpOdnxe6G7C2nWY+2AmVwVhL5MF2t9AWoAAi54QzoQ2LiLd+g3hSxD5AtOWfrM9QlYQYSAwpyXEWXlpiPxu/3Hb6rJTEDmOeqXIXi3aC2FbOoX2gufZIjdBXkyfMZsvP7Wa+Bh3MvFhhpB1Vb+JMZ+Z22pmXuLbB0vf8ND/XQYIzWyMDVvjAr+ND4mk2TMTUgSWS4u+tDV2jL67tt6DYQC0cmEFK1+ECMzEPhQXFbLxgL3y9MaiM/PEqE16/WpLtgnPyhI6uJSWZcnE+MXljZ+vZ4oLUIHT8GFY4/pYFS3ehccSPFlA4vZxG8ReJjEx4RbpMxCNW7ZsoxYtmvGFk6jr+++1tCLzQWSDkIUXH7xJnJXJktc6PR1kcYlTrNjLLJ0iy46JMkF8atdQPdydlZzSI3LF2g5ZDq02P7yYcDkmJGRslevMvHTmu2FmbVHPKAQUAgqBrIyAImSzcu9m8bYJdxzcxOsFAkLzsRGeGBtvajOUxeHKks2DBd2MmYmEDaaPlwdb9cKSQyQc5uA2GxAYyu50aU3Mi8NnvXq1CQcEZ5Mzhyhny1LvKQTsIQAS67M161hfHHIJsKrXWhrj8Au9QBy4zRBZCvGUCAiyQktygOQaNnwMW/7Kvwn3cFjFCvID6yEkZ0AOwGJZJGcIWbh0DxjozuWWLVPGSgYGng3QFUaSCVR7RI5Rn8NSHCQ/rPbl8eUMSYmy9N7DBQJkeUqVKqVLnBnpi+u1wRX9JvLN7G01WicgvbFw0RKbj2kJSTwIjc4xY30o+WayVRwAORNX96UrCVmZJJWlqOT6i3GHcqEB6j50EP9s7ztvayw6Ok+c2UsYzWPk2X+gO8vNyN5n9oI8QfYB8gDwgoH3S0Ep3gC8lYQcgvCGu3v3rkX6B1ahQ4cMpBrV37TSTweGWO8GDHJn7y5Y7A8ZNIClCuR9oBHW9i6m7F38IF8hOYbLSFxUwupaJHiHoO8x7hPnTDOMZeEsIav3HvCOip7EFsvwrBo0sB97JMGbQZv03nd2Xjrz3TD6NqjfFQIKAYVAVkdAEbJZvYezaPtAAHh4+LC+ljZCumjyjz/9zDq3Hdq1YVcxvcAeWRSebNMsQVbArU6rBas90G3etEXXKsqVYOFQAbc9aJmJYHbO5O/MIcqZctQ7CgEjBITLMQI9QZLA1jpqz5rGqAz1O7HuIdzsQTBAcxAXOuKCB94g585f4Msl4dKP50eO9KQhQwawlqE24UCOvCAZIGQhtJqZ9ogIQTTIAb6M+smIyDF6H7+LwEt7vtnLQWsgeQRSWOuubkSU6JFDwpLMVpucIWRd2W+uJGTToq32+g/fvrHjfMlj9AgqV76s1aN3/rxDQcFhBCt7rfWkkAHA91IbbElk4uq+dCUhK88hW0HHBLmFQHXy2HOGkBWYmJ0nzuwljOYxtH0ho4IgVPIltz1CVsbAzMU42ge93/Eh4ayrjIRLJkilybI2Qq8UgRFFQDa9IGGptZBF+XpW9ZAqgHyOrb43s+aJZ1xJyCJPrU4+CHS9gIx65To7L535bjiCkXpWIaAQUAhkRQQUIZsVezWLt0lEmYdIv55YPlxmIOKP1LNnV4K+mCJjs+agEJs/expdQk8Q5L02Qr0rUMGmF65xCNS0afMWunPnrpXLsTNlOHOIcqYc9Y5CwAgBYfECbTxb0jBm5GOMysnuvwuLVwRAgpttWGggXb58hQMM4v9XrlrD1oeC0AK5hX9HTwiz0laHlSkifcMyqmuXDqzD/O+/xFa2WlLBHiErSBltcEN7/WRE5Nh7V+jOg9xAQvCyOrVr0dz5CwnBdVxByIr61atXJ4V7Mcp0hpB1Vb+hfFcSsmnRVnv9B0thBGfSum3jHRkjW4G07Ll16+GSmvalFSGLwIPwIkBQKjnJ46ptm1YU4O/D1qXOELKOzhNn9hJG81isG5d/+YVmTJ/McRDsjV/8Jq81Wi1se+MKHgAgPRGMShCz8NLApfeLL7zArwITaMfPmJVIu3d/YyFmsS+Ehiy0ZtOKkBVj05Z1tCPfNVcTsigb0hf4dkDfWwRYwxzE2QkBwpD0yjUjt2BvXjry3XAEI/WsQkAhoBDIiggoQjYr9moWbxOshCZOmkKjR7pbNJCyeJNV82wgAD0zRLf9PGkjB2L6sEdXKl++HB+IkpNvcVT62YnzCS5vCAKBwEquTCCiEEkXlroIPnX+wkUO9CUHrnOmvB07dtHwkWM50vi0hElW7sfO5KfeUQg4i4BsgYTI2p988hFrlObOnZvdRA8fPkJzEhewfnNwkJ8aq84CLQVAQhRxWGMdOHCYRMR6RGVH4K98efNRXFwUrVy5hgOade/W2VKiCFh15ZerFB8fzZG4kZyRLBAHcuQBq9yiRYsYtsyIyLGVAQiVdevWU3BIBPXu9SENGdzfIlvgSpJSXODBGhP4QndXTs4QsnhfWJE722+iDk9CW/X6UGjpIqCfrH8sPysHQJODe4kLH5Bt2uCs9nBJTV+6kpCVJQvMEP2pkSxwZp6kBSErLGRz58lNU+Jj6MX/lx+wZyErzy3sxUCWOpKw10IQyJmzEpmYFV4E2jw4CNqc+UxCgvQWuq9pRciKNc+WfrAjbUwLQlaUj+/4N3v28n4Zsheypbpeuc7OS2e+G45gpJ5VCCgEFAJZEQFFyGbFXlVtUghkIwQQ0R6HPWzWj584adHsAilar25tatvmA11NMVdAJLvV4VASEuzPUXadtcjGRhkb5tt//EGP/3lMDx4+pNu3bnP9EeiiZMkSrqi2ykMh4BACGOcXL16ixUtXsDW40A/FHIMHAqy+3nrrjRSWYQ4Voh62SBTgkA8rWRCscAFHxHoRNRuXNQiOdP/+A4qMGG8VpFCQA1pLPWcIWdkt2ZYuMGQRkBA0B8lZQjY5OZmGjfBgHUnZ4g55upKkFJHbESitn9snKeSOnCVk5cBVzvRbWhCyadVWvWkKQnrosFGsy1uzZnXdmSy7rMvBveRxpg3MZA+X1LTPlYQs6iiiyssEoAyCaOPPly9bCEL87qiFrDPzJC0IWUGuIzBX3z69LPsde4Qs2vvp4mW8v4G3UkxUOGubygnfGcxBWLRu2bKdbty4QT16dLU8gt+xz4uIjLFYzM+dt4jKlStDjRs1tDwH8jFmYjyXJ9Yue0RhajRkxTiEfnf8pGje/2kTCOSnn85p+H10JSGLveSnS5bTcPdBVrqxp0+fIfdhY/jiVEiE6JXr7Lx05ruhPv0KAYWAQiC7I6AI2ew+AlT7FQIKAYWAQkAhoBDIFAjIQbyEdEHevHm5bpAhCAuP4v/v9XFP1vSV3aMFISITsriwWrtuPYWERrKutayDKBMRQptWgADyY+68hRQXP5WJk/DQIKpbt7aFfIHGIHRBe3bvyrqYSM4SsoIge/DwgRUhCxdbb99AJq5cIVkgE64ItANLPehRAkO097ujx8jLK4CuXL3qcHC61PSbPeIRvzmjl+tsW0EuT58xh8kst769CKSb1gVfO1HgUg5S0siSWuhtysG9QJ5NnzGboAGK1OeTj2nokAFsgY8Ejygf3yCCxZ48Bpxtnz08jaz7bPUDLIQxL+GpoyefJAhbWLPLskmOErLOzJPUELJ6HjqirVeu/ppCMsyIkMWFC3SysXa0b9/GymsJ4+7Txctp3779fNG0c9dXtG3bTooID6bnnnvOMuSENrKwskWZ9+7eI69xY6zGKYKHQe5FrGuyxWd8XDQ1ersB5wmXfox1YXmr1bc1mnuod+SEWFq56jMqX64sTYgMtVjeY03BBWZIWCQFBvika1Av1HvsOB/2Wnm1WlULfriMQmDDokWLWgIb6o0RZ+elM9+NTPHhVZVQCCgEFAIZiIAiZDMQfFW0QkAhoBBQCCgEFAIKAYEANNDHeHjRvv0HU7jlgtAYPHQkXb9+3crSTry7bftO8hjrQzlz5qAPe3ajShUr0rrP19Ozzz5Lp0+fZaJxQP8+lDt3Hvrow26sLQvCE1a3iG4OwguajT/9fJk8Rg9nLUZBNKEMSL/UrPEWnTlzjgM0jRk93EJo4ndhAQdrNS2RYq+HZemX1197lbp370w//XSZtu/YSSVLlKCt23YQ/t6kSSPWPaxVswaTOoOHjGCrYq1VLcgEBFcEga21FtYGugHp1KB+XTp16jRd+v4Hjs4OKy8QKPYCRWrbk5p+Q16oM6KiL1m6grR6lOnZVhCgGGMYa4gaP31qHJUqVdJm94kAq4/+ekTTEuKoYMEXbT4rSDI8AI1J6IBCRgiW4H5+wbTn2338Lqz3WjRvSpd/uULHj5+gXM/k4rGrxcXZvhRWjbly5eILChBpSLLVLcZNo0YNafv2nVSrVg2ur6338C6IrqDx4SyTBB3ZTh3bseX4sWMnyNc/mKpWqcxeLi+8UMCCjyAX9WRBYFHs7RNIu3Z/zcQliF5n5snur77hAFzVqlUx7B9RMXGxgn+DuPT0HE0lSxTnfpo5M5HXkvCwICvJMHn8gnjWEqQib7R5tIcXy908//xzjCvIdwQffPmll3jdeOWVYiQkKbBeDejfl5+5c/cuhYVF0YULFyluUhQ/B5J/2vTZBBmMDu3bMCkrLnLy5c1LYaFBrLGN+ek5zpfHGCyZmzVrQs/lz087duymunVr0dFjJ5j8j4kOp7p1atNzz+XntUD0OeoPclcmN0WbhFQMiE1cNkDap3LlinTw0BGua+j4AHrnnUaGnlO2+gqkcUBgKG3+YotlLMiTTEhcyePol1+uMPFasGBB1n4vVuxlEpdzUdGxFDI+gOcYkq1ynZ2X8gWFme+G+vorBBQCCoHsjoAiZLP7CFDtVwgoBBQCCgGFgEIg0yAAInHtuiSaHB/DVq0igfSInTSFrly5yoG+hOWs/PuGjV/QrNlzCe7N0Prt1etDqlWzOrv6TopLYBIDBMcHrd5l8uLwke8oNCyKzp+/wJaw7du1YZIVB3gkEJ4gREEUnjx5mvLmfZaaNn2HenbvQpUrV2KSAdZnkydPY4kVSK3cTE7md0uXKmlaagWEW1zcVCZhixUrRi1bNGNd7rt375KXdwCdO3+emjZ5h4YM6U+rV6+jEydP0cMHD7nMa9euMeEFUgZk8YpVn7HV3ON/H7OETZEiRSgo0IdJXaQbN24yHus3bKLffvudLdpADEGHfPGS5bRq1Rp+DuQL8jQrFeNsv8GCcsXK1dwWkOCizr4+Y2nnzq/Sta0YH4lzF9K8+YvYWhVWsrYsZOEuvujTJXT9+g3GC+8i4NLwYUOY9BIJ7tPjQyPpu++OWgIz4TeMN1grol9E8CFcIEACAXIoyAtjcdeur2jWnHkEkrJsmTLk5zfOqb5EvRZ+uoQJd4wdEHzIs9X773Kd4VaOcT5j5hwmDKHR3KNbF6pXrzbFxiXYfE+0FXNl+45dtHZtEl9qwPW+SOFC1KFDW2rapLFFFxnkIC4MMOb/evSXpR41a1QnP99xbGn+9dd76N69+zwefr78CxOq0Kd/+pmnTc0TN7felJi4gMlJ5CHmZNcunahvn4/trnWCkAVR/XKxl+no0WOMB4j5rl06cp/gkkckHr//P+fwt6u//spWrZUqVuD2gBCVEy59EuctpJ07d/PYAc5Yd9q3a23JF3IosFhPStpEZ8+ds7z+dsMGvC4UKlSQ/wbyD8TnmjWfM55Yf/I8m4fJRm095TUGBG+9unV4fGOsTUmYwYHBXn2tGhUuVIglYxBgUPSRWGcwxvt+0otatmxm1Sbt+MXYxrhCXYsXf8Uu3pgf0TFx9Meff/J4kPuq+CvFdNezQQPcmPSdOGkyJd+8laKPP+n9IV+uIRgaSGiMTWBTunQp7n+s3bh0sVWuGCPOzksz341M88FVFVEIKAQUAhmMgCJkM7gDVPEKAYWAQkAhoBBQCCgEFAIKAYWAQiCjEXBWeiSj663KVwgoBBQCCgGFwJOIgCJkn8Ree8LqDDcZ3NQmrd9EJ06cpMiIkBQ35k9YkzJVdYHvtWvXCZZR27btYFcyey6GmaryaVgZaFndunWLjp84xe5wV6/+ShOjIzLF2INVDtzbYCUiazCmIRwZmrVYA1avWcdWdmndD+h7uNshMMgXX2ylkPH+mWZOiLpt2LCZtm5V8zVDB6YqXCGgEFAIKASsEFCErBoQCgGFgEJAIaAQSD8EFCGbflhn+ZLgTjl/wac0J3EBeXt5UJvW79OjR39R/OSprGMHlye4ponInlkekHRoIKK3Tp4yjTZu+oJdv4q9/LJV0JZ0qEKmLQIub3A9nTt/EbvtZZaxB/e+hGkzLZHqbUUwz7TAOlgxOfgKXk2PfpBdaTPbnBCBT4BFZqubg12rHlcIKAQUAgqBLIaAImSzWIeq5igEFAIKAYVApkZAEbKZunuerMpBF2vY8DF05Luj1LZNKwrw97HoiAnR+PQgY54s1FxTWxH0I8dTORQhq4E0M449OUhDVidk0R24rFn92TqO9J5eshIOdwAAIABJREFUa4AIxpEnd55MNSdgLYyI7AgwUuD5Apmqbq5ZjVQuCgGFgEJAIfCkIqAI2Se151S9FQIKAYWAQuBJREARsk9ir2XiOp85e46jzLZs2ZxKlSxhqSncs/u4DUo3MiajIAL5BxH94EBfDujgyiSi2ELIv0P7tlZZX7r0A0ecRkLU4LJlS7uyaEted+/e46jcvT7qQTVrVk+TMlydaUaOPVvjQbYazQ6ELPo0vfshveaEM+M1M9dNrz1P4rx3pl/UOwoBhYBCIDsjAEmdRZ8u5WBPjRs1pIjwYA7QpZJCQCGgEFAIKAQUAmmDgCJk0wZXlasGgfQmYzKiAxBVNHJCLN29dzdNCFlERB0+woN69eqZYYTssWMnaPDQERQ/KVoRsgaDzN54UIRsLL34wgtpOk0zM+mZmeum1ylP4rxP08GlMlcIKAQUAlkMgWPHT1BMTDw9/vcxPf7nMd25e5ewj3nt1Wrk5zsuU+jvZzHIVXMUAgoBhYBCQCFAipBVgyBdEMjqhCzckNeuW88u2S1bNnM5IYuNcVhYFK3fsIn0LCrTg+CBDiusY9GX8xJnKELWzswxGg+KkFWEbHpYtLticX9S570r2q7yUAgoBBQCCgGFgEJAIaAQUAgoBBQCaYWAImTTCtlMmu/Dhw9pxcrPaNOmL+nho4d0//4DqlmjOvXo3pkqV65ETz31lKXmcF06c+YsLVm2kg4dOsIu+P8+fkzvvNOIunTuQMWKvWx5FgGUzp27QOfPX6ADBw/Rq9WqUo8eXS2/O0vIgtg6cOAQLV22kvNFYLBSpUpSp47tqH37NhYrO7jzX778CwcVK1SoIHXs2I5v+nfs3E1NmzamT3p9RFOnzaRbt28TLE0bNqxvRZqirXfu3KGLF7/nAFndu3WxuP3jt/37D9K8+Yvot99+p7/+/pteKfYydejQlpo2acwBo/z8x7N2rl4S5CXkHBITF9DZc+cpZ44clC9/Pvqg1XvUvl1revbZZ22OGASBipgQw0G7tEnocSbfvGWRLJg2LY4ePXxIs+fMp91ffc2vNG/elEaPGkZFixRJkQfajWjva9Yl0cmTp6hYsWLU+oP3eUwIV7W5cxdS4rwFjL82tWr1rk0COjk5mfbtP0iwsNu3/wB90vsjqlHjLZo9ex59uWWbpT+HuQ+iFs2b0okTp2jmrETa8+0+ypkzh816Y1ycP3+Rlq1YRd9+u4/+/PNPeuvNN6hvn1701ltvWI1jvbEnCNEffviRhg8bQjWqv0kbN31Jb77xOvc78t+77wAlJs6nw0eOcl3QV/379aHixV+xO7t/+ulnw/Hw6qtVKTA4jDZu/IIJ9kZvN+QxvvqztdzPVatWJk+PUVS9+ptWbUHBjtTt1q3b9OniZbR9xy6uM6xd4IbYo3uXFO24ceOmVR0qVChP/dx6U/NmTShXrlwOrWhYZ44fP8lzAoH9SpQoTk8/nZPGefmnkC0xmrvuQwaSf2AIlz94UH9er3bt/orbgnGKy4hhI8bwXOzb52PasfMr7kd+3oaMB8o8cuQoLV+xmg4eOszP1qlTi/u3XNky/G88c+bMOYLV0Ld79/MYi42J4HVu8dIVtGfPt/TPP4+pdq0aNHbsKCpfrqwuRsgHeraHD39Hf/55hwoWfJFeeaUYX944ovlsry+BMTAoXaokDR0ykEqXLskXRJUrVeQxhDkwYtRYGjSwH7Vu/T6tXZvE62feZ5+1+z2YN2+RqXmPvti6bQctWLiYTp06Q88//xx179aZevboxusxEi6VUI/jx7EWHKR6devQhz278fgU475w4ULk1rc3j0/Mo8S5C2jzF1vs4uzIGHdoEKuHFQIKAYWAQkAhoBBQCCgEFAIKAYVAGiKgCNk0BDezZS1cqC9cuEhRE0LppZf+w4fk2NgpKdzsQSJAR2rqtFlM5IEABSkDMmK0hxeBaIML03vvtmDCCMTWgkVLKClpAz18+Ij69u1Fo0a4WyBwhpC9d+8eTZ4ynXbs2E3e3h58gEe5M2bO4QBB9evVoagJYXT79m0rAqxhg3p07/59unLlKpOlSP6+42jb9p104uQpJgFlEhGES2TkRLr6669Mhmkjn4MQDQ4JpwkRIdSgQT0CQQudWBCecbFRFuLWXiAE4fI7csRQ6tSxPWMGIsjLK4AmRIYYWpsaWVQKC9kHDx9Qndq1mLwGQYX+3bZtB/eJwKtAgect/QKSyMcviNq0bkUdO7RlkmtywnRCm9u1a01+Pp4WLdzkW7fI3X00E1RmLWTRX+s3bOY+A+7omx9/+pnq1a1NuXPnpi1bt3MfgSgGUXvo8BEmZh8+emQZSyAEw0IDKW/evFxvMS6A6YjhQwjE4d69+yksIop/18op6I09XCAkrd9ES5euIBDlIK0a1K9H7du3pkIFC9LsOfOY0AoO8qNaNatzHX39g+natesUNynKJvkmz3l740HuT7T33PkLrLmMywaBCUit6VPj6fXXX7Vki3lptm4IsofAUc8//zwFBvpQ/nz56Pdr1ygoOJwqVChnNT8vXvqePDy8qVbtmjR08ADKnz8frVmbRGHhUdTP7RMaNNCNcubMabikYW5gvi5YtJiJtQb16xLI2c1fbKWJsfE8BuSgXlryWm/uRkWG0g8//sjEIebn008/zSRxjx5dqPpbb3KbFi9eRqtWr+WyunTuSH36fEx3/ryrS8jevJlMQePD6Z+//yb3oQOpcJHCTIzHxU9lonRKfAyVKVOaCVmQysAbWsAYoy8Xe4kvZdBnIMa/+HIr1wljNyYqnEAoygljNGHaTHr/vRbU6v13KUeOHPTNnr0UERFDV65eTbHW2ALYqC9BbII8XbnqM57ruXPnojZtPqDeH/ek0qVL8fqMC6XPkzbSCy8UoK5dOlKP7l15fTX6HhjNe8zHCVGxfEESHORL5cqV5UunsZ6+VKRIYf7WFClcmNei3bu+pvjJ07jtuEBBcLuy5crwt+irr/bwhR76F9+Vvfv28+Vf7ly5LDhXq1aFJsfHWC6WjHCRv0GGg1c9oBBQCCgEFAIKAYWAQkAhoBBQCCgE0hEBRcimI9gZXZSIOg7LKPmgCpJ16bIVNM5ztIV8w8E9MCiUtUq9xo22spADOTFi5FjKm/dZK/ILZEzspClspZpaQhZkyIyZibRk6XKKjYlk6zWRhJZq7jy5LYdzPB85YSItW76KrbNA1MJyDRZwR48eJ0/PUUwKgLQJHh9uRciKfC9cvMQEjmy1JoLZ3Lh+gxIS/udmDRICerGw+BQBtGwRcCIY186dX1kF3MLfgVeTdxq5jJAFOQWN2UED3CxWt6K/0M7ZMxMsZQkcS5QsQRFhwZQv338JT1vR6Y2IGVvjWyYfQcIgSASILy7r9BlyHzaGSbX332vJYxAWdRhLsIzz8Q3i/pwxfTJVqVyJ/z533kImz6YmTKJGbzfgfATGS5auMD32rl2/Tt7eAWwt/fFHPSyEI8jocd7+FODvZaXVCxyHuo9ii+uwkEDKnz+/3SltlpCtU7sm+ft7W4LggfyFVjD6AWTo8GGDLVayjtRN1FcrcfH1N9+yxTvIbCRBaoEEl0lFMfYRpC8+LtqCta1Go2/WrVtPs+bMo8lx0VS+fDnLo/gNFxhTEqbrWsiambubNn9JnuP82MJUjAdRgKgrLPP79/uE8dKT8RCXUtu277DKQ7y/Y8euFJIg+/YdoH4DhjLJOXCAG330YXfL3JLH75xZU63WKbyHy47xwf5MTMtJtEV7+WMLWzN9KWMMy1jMj6JF/2cR//vv13j8Ym3GXDP7PbA378V8BGmNixB5nYblK4ha4OUxZoRlfk2KTyBY3OPyITwsiMcDkjzusU6EhARY5gQsrd2HjWZCX573ZnDJ6O+uKl8hoBBQCCgEFAIKAYWAQkAhoBBQCOghoAjZbDQuhKUgDrsxMeEWKyOQEVu2bKMWLZoxKQeCZoyHF7uVyodfLfkB8kJrvSgO26klZEESgxyFRaqfr2cKl2nUGUmQiPh/UTZIZL138Iw9kkyPwBFkxMVLl2hiTKQVsQKLW7g3wwLNXt4yIQmLyw7t21gItsNHvuN3YelnL5m1kEUe06fFW0hi/Bv9OWz4GHYfl8k5lO3WbwgHbJgyeaIlYIMtPVpXELLacWGPCBMEEixYhUUurP/Gh4SzpR/IHFj2iuTI2PvllytMlrVr25olI2C5KLDC2AdZOy0hzkIc4zeBy+0/btOsmQkWIslWv5klZPU0gROmzqCZs+ZaXRyIeWm2bqJ8kG9BgT4WC2OQ3yBkMXefeeYZEuQgiF+47MtJYNq5U3vy8R7Lz9tKAh9Yn8sksnheEJuyhay27+zNXdQbRPXJk6dpmDvq+l/iFQnrhZdPAEWGj6eKFcvz3/TGsZgLx0+cpMQ50yzzzt78smfdDwvPgMBQvjyQ+xFWsx6ePvSf/xTVlfPQu/yxN//N9qVYN4EVLFPR9yKBiJ82bRbFxUXx2m/2e2Bv3uNSZ/DQkSxfMzE63Coat8gfF1byXBJjSit1Yu9SxdY6YRYXu4ur+tGCAPoAniX7DxyijRs3U/Xqb9HQIQMUQmmIALw1vjt6jL1+ShQvrvB2Amt4K0CyCl4vJ06cpMiIEJcHoBKyLLj0xTcIXhTYZxrt3ZxoToa8AiODg4eOsLcJZG3kvVWGVEgqFHXD/mH+wsWEvUhmqltGY5MZylf9kxl6QdVBIaAQeJIRUITsk9x7DtYdBy3oDOLQDhdtaA1CO1PriiyIOrjfgtzT00aERRTcXaENOX1qHFs7ITlCitmrvrCuCgzw4Q2YmWSrbPldRwlZHJaioiex5S3wgAbjB63e1bWOtJc33IVhDQsrO1g9du7UIYV7s702poaQtfUu3LtxsACZApdhkdKTkLXXLltEENzcoRtZuXJFK6Le7Ni7fes2BYdEsNu2kNwQbYccw4CB7vT3339T2TJl2H1aJLhcf//9D/xPLRms13epIWT13nW0bujbAYPc2aoQVr1DBg1gqQJBPqPOGN/hEdFsOQ6r5YIvvmhpCiItg3DD+7jEkUl7vfaKNUHvEgfP2yM2zcxd2QJU67qO9QLrmnwRozeOkQdc6/95/A9VqljBgoWzhKyt96CPPMbDmy2+YSGqTY4G4TPTlygDpEFoWBRfPMmXZYLsLFSokIXINvs9sEfIinbCih3fAngXiHQzOZlw8YE5JJPftghZe98PWzibxcXM90M9Q+ypMH36bEpav1FXekhh5FoE8C2Dlvh33x3jb472wtK1pWXN3HBJGz95Kq37fH0KSRxXtVjIsuCibeBAN/r002V8kQlvMz+fcbyve5IT9haIgyD2N3qXxBnVPrFvEOVnprq5EhN846Jj4mjnrq8oPDTIytvEleW4Oq/s0j+uxk3lpxBQCCgEZAQUIZuNxgPICFgQwMIQm1gkEHFw10aQLhFYSpBB9txpxUEcech6omZJsRdfeMEm8jJJ5Mjmywyp4yghi0oKfU1YtSFh860X4Mle3rBq9PML5mBVSCApGjVqwNIC2mBqesCkBSErlwPMQW5AvxRBzfS0dNPCQtYZQlbUG+MZuO75Zi8TCAi+pXeoFRtGBMoCGQ4NS7e+vah9u/9ZKos8xbi2F6jM7JLhakLW0boJvVlY2gIXJG2gLgSqGjPWhwOjmdUF1mu/bClqK5/UErIoV7YAnRgTQS1bNGML8LHjfKnXxz1Zo1gkI9ITVlVXr/7K2tLQhEYwKiTtmmOv3nrjV5ZusbV+GdVNi7GZvhTvwBIWFvFYp4QlN4h1L+8AwgWXsCA2+z2wN+8FCe8IkeRKQtYRXMzO2+z+nD1L5eyOTVq0X+HtGlSFfImeB0ZqS8CF/PQZs9ljDLI4uBAGIYsAopCHyQrJnrdSRrcPF3vePoEpvLwyul6uLP/HH39ibxN8qwcO6EvuQwe5Mvs0zSs79E+aAqgyVwgoBLI9AoqQzYZDAK5dOEiDhBDEbLOm73DgHxClgkjS02oUcAmSwpb1U2okC2SSQ8+N2laXpRUhi/JAOK1ctYYDnYlAYSCs4Rb8xhuvcZXsEXD4Xbi8zUlcwMFrkGBZFuDvTe+2bG53JKYVIYuDBSKj48DRtUsHjlr/77/EhA6SLH+QWQhZEEn79x9kC22k3r0/5EBmc+cvZG1KW2MPVtzVqlZhwhn/rxecS/QhLGdBpolLCmeWCVcTss7UDVidOXOWZsxKpN27v7EQs7DahIbs/QcPLIHatBqojrRZHhuCKNW+7wpCVrYAFfIGCJwF3droCWFWbqq2SE8QICC3E6bOpNKlSrIFa6VKFWlCdCwH90otIWtm/XKUkAWWRn2ZJ08ehlyWnBHSDmvXJdGRI8d0pVyMvgf25r1Yc6GljeCPQkLC3thxJSHrCC6OjOfs/qyZb2l2x8iV7Vd4px5Ne98XkLXY7wYH+lriJJgtUayn9+8/sIojYPb9J+U5oz1mRrYjM9fNVbjg+37g4GE6ceIUy2jh/PWkpOzQP09KX6h6KgQUAk8mAoqQfTL7zSW1vnPnDi1dtpJmzkpkYlZoDgrJAljVGZEraSFZIFuYaTVqzRz07VlrOWMhK5cJMgdR0hGsBu6GsualESEr8oFlHjZdEydNpsOHvyMEdYI+bYECz9tsntGGxx7BY+tdWJciSNKVX65SfHy0xdIjM0sWiMBRkBzo3etDGjK4v0W2wIx1dnRUGE2dNpM1aLUBxgC+ONTpBUVydNK5mpBNbd3gjjxnzny+WID15Ixpk1n2AS6zICJtudebabdsaQtLVZBzWikUVxCyqIuwAIW8QsKUibR+w2Z2l+/erbNVVfXGsQgWOGPmHA7a1qlje5YtcKVkgWzhb2v9coaQlRun15dvvvm65RFcsISFRxGkHaCrO2XqDF6rZAtibb/a+h7YI2TFGG/SpLFVYEAz67SeFbqtOWy0/onyjHAxM5bVM7alhxQ2aYOAImRTj6ut74sI5Hj33l2nCFkR/LD4K68oQjb13eRUDmbXf6cyVy+lGgHVP6mGUGWgEFAIZHMEFCGbjQYAIrTfuHGDevToamk1CC6QshGRMRbLQhF1He71toLsCI1X7e9mSLGEhFi2xLWX4EbsMdaHiSNtMC3xHtyNcYucO3du/pOZQ409AkGPJAHp+umS5TTcfZCVbqyIrg7JB9EeWwQc8Jw8ZRq5ufUmWNWKJKKK43dtIC4tNkYbHmcIWVHfnj26kufYURYCLTMTssnJyTRshAe7dc2YPpmqVK5kgcrs2MNFA4hoHOBq1qzOFxFFChfmfORAYrbczUG4IdkLcIXfXU3IOlq3ufMWUblyZahxo4YWjEBIxkyMJ8xf0T4xl2vUeItiosJTaBtjjcD4gwWmLQtI2e0WY3xqQiyVL1/Oahi7ipCVLUBbNG9Kv/32u5UrvihUbxyLv8EyHe6nRYsW4cddScgiP4Epgg7qrV+OErJm+1K0XQTbghskdA5//OEnq0COeM7s98AeISvICuhRx0+K1tW9w2Xf00/ntKwvrrSQdRSXbPS5T1VTzXxLU1WAetkKAYV36geE3vcFl99r162nkNBIatmymcOELN5fvGQ5xxFICymE1LfadTkY7TFdV5LjOWXmujnemqz3huqfrNenqkUKAYVA+iKgCNn0xTtDSwNBtG3bTooID7aKhi2in8sWcvjbaA8vypM7D1uhValS2VJ3QdheuHApxW9mSTEjQlYmheFejiBK2BAjYZO8c+dXNG/BIha/h3UckplDjdDhRJRxuV03btxkS2FYD+I3QZCCOBk7zoeCg/xYO0ykmzeTaYj7SCpatKjFMswW2SsIjX5uvQmWZCIJ3c0ffvjRihzSGyTyhkfPktEZQlbgJROy8gFGxgF1kokZW4GbjOqutV52VENWtPPBwwdWhCzIbW/fQCZZzchlyLrA6JOgAB8m90E+zp23kOLipzIxifFVt25tCxEJHeGg4DDq2b0rwcLPXrJH/httYPXIXEfrhv69d/ceeY0bY2WtigBewePDecw1ersBk9vDR3gQ2gbyDuMrf7583DRYF326eDnt27efIiPG04tS0C9t27FmjBg1lqBFp7U+xliHxASISr2DrZm5K5cnLEDxN1uXRnpzwpaVMbRpsd6BwEytZAHqJMq+cvUqy2PI6xcwxToTOWEiX9AYXcaItc1MXwqMQJAjiODCRUv4T0K6QCbUzX4P7M17YX22ctVnHPxxQmSolUbtoUNHKCQskglzEY3clYSs2TGeoR9eg8LRV2fOnCME1vl2736CtfmEyBBeyyAnA21jXCBARgUBhbAuaxOsm7du3UFr1iXRyZOnqFixYiw/06N7Z6tvPcqCRMX8BZ9SoUIFqWPHdhQTE087du7mwH++3p68DurNR4xpBAWF7MvIkUNZB33Tpi+pW9dOfCkKGRkEr8QFyV9//02vFHuZOnRoS02bNLYKvqgHB+p18tRpDm4FrxEEUIRl94GDh7iuwACXs82bNyVPj1GUK3cuWrZsJS1fsZolhDDHhg4ZwNI/ctBClGWEDeYB1qZW779L+EbjAmHJ0hXUp8/HfHEMLL76ag/5+XjSiy++wH2Eb6ZRQpuOHDnKdTx46DA/XqdOLerfrw+VK1vG6nVb6x8uOlas/IxxfvjoIcFtvmaN6tyvWu15IWmyZNlKwrzDBdq/jx/TO+804hgBCN7pSDI7VpAnxlTi3AUsBYMgkAgaO3CAG9WtU8uqPyCRhG/A9h27LN8XXBj26N6Fihd/hXDBsnXrdu5/BJjS6pHjMhT69vBSwuUssBRJS8j++cefHKjqyHdHdZttpJmO+Thi5FguT5vEN6zA88/TtWvXOSjm1V9/JfchA3nOYj2sVq0qE8ClS5fi1x3pnwsXLv6/+/pJDkKJ9QAXsrNmz2WtfKTatWqQt5cH9yu8RIArpLCwb+nbpxfPy1y5zAcbM9qTAAdo9W/+Ygt/38qWLU1dOnWgNm1aWYwiUG94f+3bf5DOnjtPE6PD+bITY3L79p08NqDljzmMMaJ3wQucgOX+fQfplytXKVeuZ3jPgHmEGAdm40rgwhFrx4OHD3kswSMGewX5G5mcfIvgEQjZI/ehAy1yFkIWy8x6JqTI5LUa3jo9e3TjNdZMQtA4nKewBmIdxT4M80Lv2xAbE8Fa+ouXrqA9e76lf/55zGNh7NhRugGY7ZWP/T7G17IVqziOAL492Lth/EAfOS37xwwu6hmFgEJAIZBdEFCEbHbpaVhE/X/k7wH9+9CA/n15E4WNb1hYFGEjBU1NRFoXm0dsvELDJlC5smUpJCSASpUswVqq06bPps/WrKPQ8QG82RcfbdlKTqspKAIuwIV2WkKcKX0kmTTD4a9+vTpUvkI52rt3P29OcWDDAQdJLhubIS0JJbpZJp/EIffevfu0d99+eqfx25aDwsToCKpUqQLrMQ4dNooKFixIYSGBvPkVpGVUdCyFjA8gWOkhiTairnClhy7l559voI4d2tL8hYsJUc3hMi+CQMAC2cc3kIAV/rOnvyi3Txw+YekJXVA/33H08+XLNNR9FG/AQfCAHBFJDrgEYqRzp/b8k7BCzpkzB33YsxtVqliRIxVDN/X06bMEMgljJXfuPPTRh91YWxak544du/67aevbiw9iP/18mTxGD7e5+ZeDRWjHhfybXDfUT7YIFfqmOFyP9fRlt3Vs0rt370w//XSZtu/YSSVLlKCt23bw35s0acTavrVq1iBx4aAdeyAgR47yZBIO5IWvrycTkdgcw90bsgZIODjUrPEWkyb7DxyiMaOH8wFX65KvXUpsjQdolsJyFUEqdu3+mskq0SciD0GaarVsHakbdKIxV319PKlD+zZcX0Fc58ubl8JCgywyGeICBgcmMS+wPuAA9PJLL/EljlgbbC2Z2gBLIFCaNWtCz+XPz2MN+eIgp+0Hs3NXLlfM4x9+/ImmTJ6o64ovrDflOYE5CFIJBxqQ0a1bv09Hjx7ngxDmLQ71IOhx+QKCCvNIjB89GQscYEQ/yhcl2oBZYv3C3MW4wNy9desWk2Xa+aqHryN9Kd7HIXPw0BF8qYYyRDAv8bvZ74E8R/Xm/e0//rBYnIt2Qgrj4KEj/F2RvxNyX2vHtr3vh611whlcMtsnH+0+fvwk67pjbICkL1GyOF28eInnHsgJQQphPMbERFgReiAwffyCqE3rVvytAUEwOWE6W0C3a9eaiUSQc/D2kAkqyFfcu3+fv0tCFx1Wzhj3egQh5CAWL17G5BOIQszt+nXr8MXUjh27KTgknCZEhFCDBvWYfIJm5+w58ykuNorJG3vJFgYg4MTai+8l5g32AX/+eYeeey4/vfpqVdq79wCT2Rh72rXADDanTp+hmTMTLQE3S5YsQZ06tKNu3ToTLNyxdi1ZspzXfnxboFmOYIL2Ei5sg8aH0z9//81ET+EihVkWBhd9WEenxMdQmTL/w0QPb3HZgTkELw5442C/Fhs7hbTu98AP+vZTp81iuZhOHdvx91hcNIG8xD4Bc86MzrMjYwXrI8YfSGp825BAHIJcDfT35jGIMsUl+/PPP8/xCvCtxZgKCg6nChXK0agR7vwO9K5BoCEJ0hQkObyMQIbjN3vBO7UXfmalpGz1py3PDrQnICjEos0OUuypHDl4P4H5ijqiL/p88jHvTx3pn7Nnz9Oy5St5ruGCpGqVyoxVw4b1ea5u27aDLw6wHj/zzNP04MFDqlu3FpOhInAsvvtaGR97Y9YWIYu5jLNAXNxU3vNhffj9t2ss2wWyGxchIMaxv5DrjbmDSwOsY5gv+Z/Lz5dGGFu2LiIxb6YkTOexC4+ywoUK8fPRMXG8NiI5QshCO1+MF/k9jLPNm7+kS99/zzhq5XOwdppZz7AfAw4gNYODfKlcubJMRGOPWqRIYSvvK3vYgxReunQl718xbkRdtesiLuNeLvYSX3rh3IGzyBdfbuXxZsvDyVa5qDsy3aGqAAAgAElEQVQuorBPQDwBBHzF2SosIopfwbcAHmRycmX/ZLbvsKqPQkAhoBDISAQUIZuR6Kdz2TjcfHf0GCUlbaKz585ZSn+7YQO2UNC7zQXhBkmDPXv2Wp6vX7+uxaLBcrj/chutWLmab6OxoUDUzSJFipDHmBG0dm0SbyLx95vJyfxK1y6dqG+fjw0RgOUqNqW4mcdGF4eZ/1r+/K++2DytWPUZWwMi4QALoqNSxQp8CNFqs8LaJn7yVD5gvfBCASaV3fr04ndAQN+9d4+qVK7IBN9777XgzQ8Ol9jo4pD0+J/HbPWA+stWKtjgTJ8xh5YuW8G31tXfeoM+/rgn1atbm0BabNmy3WIlgHoWKVqEDzBaKxJboMCSFvWD9QHILWxy27X9gJYuW8Wb9YcPHjL+t2/dZhIRbV/92Trav/8AH+QePXxEP1/+hQmxAD8vxnLDxi/48IQD22uvVqNevT6kWjWrc59PikvgZ0Def9DqXd5wY+MYGhZlscRo366NXesbWOht3rzF0iRgWeCFAhQU6EMHDx6hXbu/or8e/UWP/33MOGNDC+sJEMMnTp7i3zBuoHeLNgX4efNhFIcDkLCwBAMOGA93797lSPLnzp+npk3e4Q19YuICu2MPB3YQaiCfYVniPc6DXRuF1QMspU6ePE158z5LTZu+Qz27d0lhmWRvw6s3HmDFgj7EeBXthmSCn9+4/26E46fS43//5f4UYxmWN6gXktm6YTyCFFuz5nNuH8Ztnmfz8EYehLI2YBlbOc1bSDt37uYNPixZ0L8IMGE2uBkOCHv3HaAFCz6lQ4eP8Jz6r0VXF74AwgEWJAHICORd/JViDs1dgTUOiSB7MLa1+ss4YOFQh4MGxg7GPohTWMANHzaED4iY/7A0AlH0Qav3GA/UC1IWd+7eoXZtW1P3bl04sjawwzgU+aA9mFs46H/99R7ChQ7KkecWSB1hEZU4dyF9u3cfVx1zrHv3LlSmdCkKi4imAwcO0X/+U5QQVBF1A4mtlxztSzFOMFeR/Hw9U1yYOPI9MJr3Iugh5i1wxFwC3sLyDXUAsYX5KBK+BTh4Y2wjLV66nHFGMrNOYA1DOY6MccMPTgY+IIgfHLr9/b3o7Yb1ec3FfMc6DrdpjLMunTuS17jRjJ24mChRsoSVhq+4jBBkvCBEccCHZTYszPENiZoQxtZVsD7DxYSn5yiWb7FlsQnyLTwymgL9fXg9RhJk+Y3rN6w0NjFmIyfE8mWjESErYJeDheKCQ1x8yVIrqPf4YH9q8k4jtr6E1aWnlx9beMneHo5gI8ugaCV8UDeQQcB/+tQ4i0eOraEiiNRt23dYeXHYi2Kvh7foQ1jLgawUCfMLewzgIwL54fIwMCiULQDF2BDPo+6w9MQ3TI9ksdUOM2Plwf0H7F1RsVIFKzkAcZkKAkd4IokLSi2hhstVWPSCFEIS3kf47mqtWOX4AmY8YZBfWhGyyBv1AdEKwhAXAv5+Xvy9xEXmus838OUtrKGd6R/ZywKkLohPfENlmTGUCbkpQcCDVAVBiD2zI7reaIstQlZc7GHfLUtbif7UEuC46B48ZATvITB/YSktzhZCpgtjW3sRLWIavPnG63yJIV94yxI8ZglZtEk2RtB7T1x8y4Ss2fVMeCzhIk0r1yMki7C/xxnI6PLeqK7iUhj7A+CJfMWeTMinsX76rKm6skHaOS57W8nebvKlqHZ+pUX/ZODnVhWtEFAIKAQyFQKKkM1U3aEqoxBQCCgEFAJGCAiXfL1gXkbvZpffQYj5B4YYBvPKLnhk9nba01iWg9EJKRlYPIsAnCD6YR0qLh/tSdgI8s+W1Adw0hKEOMDjogYW97Csl62thaTFxUuXUuglg4QHISXcto36QGCgZ0FniwBCnoIAkYkVR7ERMiiwYpeJV7HWoBy9YIXaNoHcHTZ8DB0/cZIS50yzSHXYcwnXI2QFFrCCjIkJt0hVgDDasmUbtWjRjC14ZTJZT0pIJoIdCZIqjwO9sSIuxXD5pQ3+Krd1+LDBbEEpiNH332vJF7J58+Zl6EAkgZBF3aDLbk+zWm9sCvxtzZ+0JGRRtsjfVnBWZ/tHJmS1xLStCxfUx948sTf/bI1PGEP4+AZR2zatKMD/v3EdkGzhbW/tsUWoY47h8hPGInoSPkbEqq12Gckw6I0Ns+uZIInhNQdpBlw+a8ciLqLgEWjkXYT3nNWxdwYbXFqPDwnniwLIKcG7QiS9tSit+sfoe6B+VwgoBBQC2QUBRchml55W7VQIKAQUAlkEARyGoOUbFOhraLGWRZrscDOgxwld7MiIkBReAg5npl5IcwTsEbIoXCZoBAEG6QBYEoIUgEu7SGYIWa0FlNxA+VA+cvhQdlmGlilc0LXkKiytYT0KQhMWy4MG9mOPivz58zuMmT1C1h4+esSKo9jIVniyuzesPUeNHkdjPUbSm2++btgmkE5wYf7n8T/spSM0bR0lZGV5FVgjDx0ykGpUfzOFtZ0gnoG9LfkTWPHBPRkXWCCbQTqbSfa0veF1MGasD1smw+NB6I4jX1hyC3dwQeRBemHAIHfWEYXb+5BBA1iqQKv5+6QSslq3d4Gvs/1jj5C1N7+N1hFb/W5rfKKfYZVdtlwZq2C8zhCyKFtvTMGjDjEZSpUqZWXpL+pqRKw62ibxvN66YXY9E5I/sNjHvMrxVA5LNeD9gTbBglm+lLE355wlZJ3FBlIQ8C6AvJCsNZye/WNmDVLPKAQUAgqB7ICAImSzQy+rNioEFAIKgSyEwKbNX7JenhmLtSzUbNNNEdZrOCw6oiNougD1oMsRMCJS7Lm8ozIgEkDOwl1646Yv2GVYz9LUTAA98QzGDsg2RJqPj4u2GTRG1ntHXWBFBykQWEYiWJPZ5EpCVi7TDDZyILx69epYrN6w1kAWKSw00GLVabY9kHC5evVXluuA7BHkkpC07tN6faLVocZ7IN0//qiHleSMIJXsBQgU5BHyMApmJbfN3lgRJNqD+w9NBSbUaoyjHOhWIpAarGMFKZTVCFln+yezELLyeIDXBaRNNm7+0iK/pZUssEcWIy+9MSVc8m2R2s6Sjkbv2bKeNrOeiUsOexdbZtcJPJfehKyoG9YZyBHs+WYvS8NBykmr0exs/wh88Q2Bp0T58uXoypUrdPmXKyx7Y1bKxhEc1bMKAYWAQuBJREARsk9ir6k6KwQUAgqBbIQADvOwxLr/4AEHaoOWMnTUzFisZReYYBG4bdtODiBUskRxGh8aSd7jxigL4idkABgRsvKBXXZNh5UTInzDQrVrlw6ssY4AjHCbR9K6ADtCyL79dgO68+cdDt4DS0dYjgpXcy2sQkcYmpoiSBhIQgSkQoBFM8nVhKyj2MCqfNCQ4VzVGdMms/VYYHAYB/yEq73ZhPUKJGjC1JlUulRJXqsQ5HNCdCwH9zJDyIqyoO0N8geELlyNkaA5jcBYL77wgsVlHsGfZkyfTFUqV0pRTVmb16zFni3yTGQuiDfooJsJTIj3hK42gi0hICmIHyTgAw1ZaOJmVULW0f7JTIQsdNQhV4JvMC5poA/+y5Wr5NZvMAe6S0iItVjPOkPICuJOvgiRB7ERsWprXhq9Z0/Owmg9E+uoNlCt2TVC+1x6E7KYi/v3H2TLeSQEK6xTuxbNnb+Q5s5dyAHchHa1s/0jSGttWx211HcWU/WeQkAhoBB4UhBQhOyT0lOqngoBhYBCIJsiAMs/uLvmz5efGr/zNgfr8PUeawlqk01hsWr29u27aMSosXxALlO2NAdME9GvFT6ZHwEjQlZYyJ49c85CsopAK1d+uUrx8dFUuVJFbqgrJQugLzhylCcH1ZSDC9lCFGTkN3v2cnAhuMXa06rV5uFKQtYZbGAB6OsXzNHOe33ck1p/8B5NjJ1M4eHBFg1Xo5Ek6/0G+HtRp47t2S3fUckCbTl37tzhYJuQIQExC6IbJLFwiQe5qdVyFXkIXB0lQuyR9zJxqqdda4QTByGaM59WrlrDFtUgwHHBltUIWWf7J7MQsgjShflf8MUXecwJaRRXShYIC25ZHzujCVlRvq31DBckAYGhDgdPc4Y8tvdtMCKd9coDGbtu3XoKDomg3r0+pCGD+1ss1PXmfFr1j9EaoX5XCCgEFALZBQFFyGaXnlbtVAgoBBQCTygCIEpA8Hy25nNq3Kgh+fmOs9LMfEKb5dJqg4Dy8wum/QcOUbu2H5CHx0grXUeXFqYyczkCRoSs0DitXasmeY0bzQdoYbnUs0dXqwjoriRkYSUFl9XRHl6s/wmN2EED3SxapiBdP12ynIa7D7LSjRXRv0HgyBZ09oBzJSHrDDaoGyQKPMf5sc5qxQrl6eWXX3JIGkVgD7kQEJVFixbhJjtKyEIm4caNG9SjR1cLZCBSQMpGRMZYLNgQNMpznC/t+XafTfJbBD1zhBxHofYIWTkiuy1Xc0g2wHIfEeHnzltE5cqV4fVbJrtiJsZzUDZhNWxE9NqqU0YH9bKFgbP9kxkIWYw3WFDOSZxP4zxHsyWzluR3hYWsCFJ282Yy9XP7hNyHDrTSSnaGdNTOOW398buehazZ9QxeAIMGD+fxHT8pmurUqZViacPFydNP50yh+6y3BqanhWxycjING+FB+KZorer15lda9Y/LP6IqQ4WAQkAh8IQioAjZJ7TjVLUVAgoBhYBCQCGgEMgaCAhCCa7NIPJerVbViriaMTORycK4SVEWLVdxeJYJWZBga9etp5DQSLbqTI1kgXBblfVM//nnMbuXQ8s0Z86cbI07dpwPBQf5WdUZ5AoC9RQtWlQ3UI9er7mSkHUGG9QJlpvDR3iwHm++fHktlptmR5loA6yVZUIWgZFAasPS2IxkAcgiSJBEhAdbRXAXeo4ywSQI8zy581DClIlUpUplS3UFIXjhwqUUvxm1yUje4tixEzR46Ai6d+8+Dejfh9z69rZY2t25e5fJvIcPHpCPtydNmzGL7t29R17/x955gEdVdH38SBGkSEcpoUpHpXeRjiJIV0AB6S0QA0kghYSQShJCgIQmHQHpvXeQXpXekaoivQYEv+d/+Gbfu5stdzcJhOTM8/i8vNl758785szs3f+cOWfwICOBauGipeQ/PJhZ1f6sJmmThUEAdBvkwtfDrnft2kMhI0ay57Vp7E5bgmzdup/rtkMtF1sbJdaOvat6HBmfpCDIakVCrb09e/aMJv00lSZOmpogIQu0z0EiLDyrbZuWPO5Ye4789jsNGeJLCJ1gOnes2TBiRweHhBNsDInkggL8eNMIdR4/cZLCI6Lo0KEjpBXT9a5nadOmodARkbRg4WJej0eEBlLx4h9xc1D/wYOHKSAolPx8vahC+XK2ptprjSGrbOtp7FMjQRYis6e3H8HmtfMrscbHJhS5QAgIASGQQgiIIJtCBlq6KQSEgBAQAkJACCRNAkr4Qes+LluGhauyZUsTvMORVGvJ0hUUHDiMKlT43497JItyc/ei1KlT0XcdvqUSxYvTsuUr2SPx5MnTLGBAKEuXLj19/923lC5dOgoLH0Vz5s7nWJCm4pgSEyJHjaXpM34mbXxE7TFXXDfUZwi1aN6Uk1ZBeM2ePTsLHnnz5mHxDKJwWHgkBQz3pYYN6umCvn3HTurn7Mre76ZxSdVnZcqUonHRUQThWhXlAfpF44Ys2KD/9rJRsXHRz6nTZlLU6BhONmVvMq/r129Qf5dBnJkeAmPTpl9yIiQIQBCbMM4QByG4QyQqXKigYUy0vNUxYYxfzx5deewgcgYFhdG5c+dZmM+XL69BAFq7bgPH1i5apAgFBPhSwQJOHNoFsT8XL1lGgcN9qU6d2vTOO+/oGgutB6w1W1FHnxEyAeOGsYbXINpTs0Z18vJ0p6xZs3AcXLQFcYhbtmjGYpsSgDJmyEBBgcMoS5b3WcxS/NFQ2Du8MPftP0CZM2Wid9Olox07dlLbNq3YkzJz5kyUNm1asmQf6u9gj6PZiOW7fPkq3THIt2zZRgN+dCdzdof2KduD56+peK5Ao0/2jo/WK3HypBgjD0z1Gbzk7Zkn1gZemzQQImKb1i348mnTZxHWg5w5cxA2fjDPIUJ/8EFutmWMNYR4zLn27drSxUt/UJ++LgTR1tT7EjYVOmIkx7s29eo3TaSFhG81a1SjEydO0oWLlzjsx99/32SBU7VNjyHD03yw51COV6yt887de1SieDFauWoNz1PYJdaUW7du617PVFgUcIB91aheleNOHzh4mOeoPXPOEn/0UW3CmG7y4DNsYHh6+dG27b/G8WK2xAfhT9w9vOnXnbt5brVr14YuX75Km7dspQJOThyyBX+vW7c2x/9G3P7EGh89YyjXCAEhIASSOwERZJP7CEv/hIAQEAJCQAgIgSRNQAmy8Gr95JOy7BX2zz+3WAhBHFKIHTlyZDfqAwSOVavXsbcajqFCyO3U6TuqXKkCH20fFRXNoh0EvXfTpqWFi5eylyLKjT//ZM9LiBIIAQIx7PejxygiYjQhURMEjGvXrlOuXLlomJ8X/0DH85C0a/SYcfx5+XKfUsDwoSzyIaYijs1DiHn54iUVKlSQunbpSCVLlrApAiJxVXBoBN29c5fb9jQ2lu7dvUdffNGQmn/dlEaPiaF79+9zvRAl8Yxv2ramSpXKG9qLz27fucMems59e1H9+nV0s/mqSWMjr00VHqJf3552JfNSg3PixCluMzKWI5P4V02+YI8/iLQIh/Dw0UPuV62aNWjCxMlmeSM5F2xgxYo1dPrMGcO4f1arpllbwAXgiHGHJ6kqNWpU4+vz58+n2/4hYs1fuNiqrajKVKKuKVNn0u49e9lbtkL5T6lt21ZUr+7nBo9ZbCxAqFqyZDlvFGC80r+XngVcsIGgpwpEvtmz59Gs2XMJidkghkLAg0C+desO3iwoXbokZcuWjWrXrkmzZr1KJAebhA2gwD5gf3ju+AmTae4v8wne3Whbx44dWDyDrVgqSGQ3alQ0jw3aqmwSQiSE8w/zfEBjxozjvyvbQ11I4gYRukABpzhV6xkfCGyBwWF05fJVvh99gvAHYdqlf19OFKf6ajpPosbEcBI+3KOdJ+BgrWC8Z8+dR8+fPed7r1y9xsx9fYaw8KrGAnVUqliBuWJ+wwMagjTGok/vHnTw4CE6dvwkxT6NZS43b96k0qVKsth56tQZg02BqenagrohhsJ+IZL+9dff7HGKTZavvvqCN6UWLlzC3cBmBuo0x9i0n9o1Et7pqBNzDzZ39tx5Cg0dSYULF6S8efNS9epVqNynn/A80rueqeRf2AjD/MZ6jaRn9sw5hPPYtXsPzzctf4SLAV/MF4wNxhT2gTHAmg1h/Ndfd/GcMx03W2xQZ1RUDIuw6HujhvW5zY8ePaIhnr505uxZqle3Dv34Yz9CcsbEGh/di5JcKASEgBBIxgREkE3GgytdEwJCQAgIASEgBJI+AVtHo5N+D5JPCyGswLvXnmReyaf30hMhIASEgBAQAkJACAiB10VABNnXRVqeIwSEgBAQAkJACAgBMwREkE0aZgGPz58mT+fG9Oj+g03v3qTRammFEBACQkAICAEhIASEwNtIQATZt3HU3qI2I2A+4jfheBgC9as4bW9RF6SpQkAICAEhIAQSlYAIsomKV3flSILlOyyA+vXpZUjSo/tmuVAICAEhIASEgBAQAkJACNhBQARZO2DJpfYTiI6ZwJlYnZzy0/iYKCpYsID9lcgdQkAICAEhIASSMQERZN/c4CJe5eYt2+jzz2vRuXMXaPPmrRwH1FqM0TfXWnmyEBACQkAICAEhIASEQHIhIIJschnJJNoPJGRAgH4EmP+sVg05/pdEx0maJQSEgBAQAm+OgMrmjkzg46JHccZ6KYlPAMlwkPl93vxF1PSrLzmBUu+e3ahSpQqJ/3B5ghAQAkJACAgBISAEhECKJiCCbIoefum8EBACQkAICAEh8KYIXL58hUaERdK9+/eNsrkXK1bUYrb2N9XW5PrcvXv30xAvX3r27Bl5uLlSs2ZNKFWqVMm1u9IvISAEhIAQEAJCQAgIgSRCQATZJDIQ0gwhIASEgBAQAkJACAgBISAEhIAQEAJCQAgIASEgBJI/ARFkk/8Ycw+RqCIwaARdu3adbvz5J+XNk4eioyMpW9asBgKPHj3mz5ctX0n169WhChXK0YsXL+jUqTP0+9FjtHvPPnrw4AFFRoTQmTPnaPbc+bRr12568eIlValckdzdXemjokW4vpcvX9KNG3/SqdNn6MiR3+n+/fvk7vYjZcqUyYh4bGwsx25bsXIN3b59m+7ff0Alihejdt+2odhnz2jR4qUUHOhPO3fupukzfqansbF08eIl8h06hFq2+NpQF9p5585dOnT4CP3++zFy7teL0qdPb/Ssq1ev0ZSpM2j9hk38HPSvV89uVK1qZfGGSSHzQLopBISAEBACQkAICAEhIASEgBAQAkJACAiBN01ABNk3PQKv6flKkD1w8BD9888t+uTjsgZBFkcmg0PC6dIfl1mQRZk2ZQLHUIPQefTocfpp8jTavmMn5c6Vi/Lk/ZCQBKNhg3osvK5bv5HrrFixPEWEBVPOnDkI4u68eQtp0ZJlhPq1z1NdvnTpD/LxHc73IWbbe++9R0+ePKFx43+in2f/QmnSpKF69T4nfz9v2r59J02YNIXFWMR8G+7vYxBkp06bRWvXrqcLFy9SbOwzatKkMd+jFWRxJNHLZxh1aP8Nff9dO27CpJ+mEu71G+pJzZs3lfi2r8kW5TFCQAgIASEgBISAEBACQkAICAEhIASEgBBIyQREkE1how9hsnvPfmYF0tu371Bf5x/p+PGTBkFW4VH3pUv3LnuVQtSEgIpy8uQpcu4/iP6+eZMmT4qhqlUrG6haeh4SZ3gM9qHChQrRkMEDjbIZP3z4kLyH+tPmzduMxFWItb5+gbR23QYjQVY9bOGipeQ/PDiOIHvlylUa4OJGxUsUMxJq//77JvVzdiX0O3rsSCpVqmQKswbprhAQAkJACAgBISAEhIAQEAJCQAgIASEgBITA6yYgguzrJv6Gn3fgwCHq0q23WUH2zt275Ow8kMMTKA9Z1Vxr91kTSs3d999//9FPk6fT1GkzaMK4MVSu3CdxqMBDFolOtN6uT58+JT//IFq9ep1ZQXbJ0uUs2GrvUc8aGz2eRkaEUKOG9Q3P0tY3oH8f6tG9yxseHXm8EBACQkAICAEhIASEgBAQAkJACAgBISAEhEByJyCCbHIfYZP+JYYga00oNfc8eNLCYxVlXHQUZc+eLc4omBNXHRFkEfN2kLsX7d69lwoXLkSZMmY0PAuhD1SYg6+bNSHfoV4ED2ApQkAICAEhIASEgBBICQQQegox9hHL/9ix4xQaEkBZsrzvUNcR5urMmbN08NAR2rBxM1WuVIGc+/V2qC5rNyVkm201Dhv7ONW1YcNmWrduIwUMH0oFCxawdZt8boUA7AQ2t3jJMjp+4hSNDA9x2OYEtBAQAkJACAiBt5mACLJv8+g50PakIMiePHWaevcZQPnz5YuTWEx1KaEEWcTERRiGp09iafy40VSkSCEHqMktQkAICAEhIAQSj8Aff1wmjyE+vGkYEODLiTelCAF7CCCW/6+/7qL1GzfThQsXOScANpmLFC5MxYoVpcqVKlLlyhUpT54PDYlMEXd/9JgYTuaKZKfm4v3b04aHjx7RggWLaeasOZxboGvXTuTq4mxPFTavTeg223ogcg3M+vlVfzAvte+SEBaRcHbylBnkOcSNmjX9UvIR2ACKnBbDA0Noz559CWJztsbvbfxcfR9kzZKFAgP9KFfOnG9jN6TNQkAICAEhoIOACLI6ICWnS5KCIKvaAHEUHrL58uWNgzihBNkLFy5Rn74u9PK/l/wS/VHRIslpOKUvQkAICAEhkAwIrFi5mry8h3EyyymTx1GF8uWSQa+kC6+DwK1bt2nipCm0YOESKl2qJHXv1pkqVChP77+fmZOg/vnnXxx7f87c+SwqmjsRhKStiKkfX0EW/YVHaeSosSxUJoYgq5gmZJttjZNyJEifLr2RIAtxsf+AQXT4yG9mudqqNyV/bi2nRUrmgr7L90FKtwDpvxAQAimJgAiyKWm0iSgpCLKIUduzlzPBy2HsmJFUq2b1RBNktXFxY6JHUe3PaqawEZfuCgEhIASEQFInEBsbS6tWr6O0adNQ40YNjBJdJvW222rfo0ePydPbjzp9354qVapg63L53A4CZ86co8FDfOjc+QvUq2dX6tmjq0XbwTU/unpQlvffj3M6ydq7oR3NMVw6anQ0TZ06M1EF2YRus7V+qs19XGN62urU6TO0Y8dOatSoARUs4OQIrkS7B6L1qtVrjRLaJtrD7Kz4dY6fnU1745drvw+afNmYUqdO/cbbJA0QAkJACAiBxCEggmzicE2ytaoXoJIlihMEyty5cxna6mhSL3tjyN65c4f6u7jRb78dpXr1PqegAD/KlCmTETNbHrKDPQbS99+1s3kPjpOFhY9izxBtsi/tjYhFhpef9957L8mOmzRMCAgBISAEhMDbSOD3349Rn34uNHpUuAiyCTiASmDF8ebevbpT717dbAo3EOiioydQ9NhIo/e/hBbHUpIgm4BDmqBVPXv2jEJHRNKjx49EkE1QslKZEBACQkAICIGEIyCCbMKxfCtq0nqnjo4KN3iMPnnyhH6e/Qsfe4Pn6rQpE4x+OFl7WbdXkMVxtqnTZlLU6Bhm9kPn76lvnx4GQRRtGTN2PLdHK6I+f/6cgkPCaeGipUZCLuo7fuIkhUdE0aFDR+IIr+rH4OPHT6hnjy7UrWtngwcJ4p3hWbFPn5KXpwe98w7R+AmT+dndunaiHt272PyB81YMvDRSCAgBISAEhMBrJoDj8vCOxTuE6XvFa25Ksnoc3rsCg8No2bKVVKpkCRozOoI+/PADm33EEfvomAnU8fv2VEDjzS8CcdYAACAASURBVCmCrHV01jxkbUJ/AxfA0WDpspUUEBhKjRrVF0H2DYyBPFIICAEhIASEgB4CIsjqoZSMrsHLuMdgb9q1ey8ne6hfvy5lzpSJtmzZTtWqVabffj9G8LaICA+malWrUObMmTj5g4r1ZM6z9sGDB+Tp5Ufbtv9Kpp6rKsZXmTKlOF5s9uzZmCaSRwSFhNHq1ev4/yPW2ReNG3IyBNSTOXNmOnv2XBxxdf36TTTYcyjHRStW7COqWaManThxku7cvUclihejlavWsMjs7eXBz0qfPj3HM8OPFv+AEL4PP1oaNqjHXrGIq1azRnXy8nSnrFmzcN/79PuRrly5Sk5O+Wl8TJRk001G9i9dEQJCQAgkJQI4xXHi5ClOwITNw8uXr5CHu6uRWPbw4UPauHELLVm2go4fP0F58+alpl99Se3bteHvStMCMWb//oM095cFtP/AQf6+RVb41q2aU4sWzShb1qyGW3Dtnr37acqU6XTo8G+UOnUq+qrJF7wZmT9/Pr4OG5c40YL/tm3fQZ/VqsEbmxB8li5bQSdOnOLv8FYtm1OvXt04MRkKjqxPmTaDn29aLJ1YsTY2iH+K2Ir43oZAhjj0bVu3pGbNmlC6dOkMt6oM7ohhmiNHdmrVqjlFRIymLVu382aut+er9wMUZHqfMnUGrd+widtZoUI56tWzG1WrWtmQ+EpVrHcc8M6xb98BmjZ9Fv3119/0/N9/KV/ePNSy5ddUr+7nCRKO4siR36l33wGEcBD9nftQj+4/xCuZlC1BFhvlGO8VK1bT09hYgiBcwCk/tWvXlmpUrxqnT1oP2U7fd+CN9IWLlnA8W7yDQRBu26ZlnJNJsMezZ8/TL/MX0u7dewnvl+XLfUpdu3Si8uU/NeqjrTbrneeIwYv2rd+wkRACAu/GtT+rxaewypX7hO3AnCALJwFcj3dVzLOyZUpT+/bf8GNxEmzvvgM8p/fu28+OBxUrlqeffppmsDXMyf7Ovfl99NixE+wQgXdzzMEGDerRQNf+lDvX/06xoV49fLCG+AwdznFtzRXtxog99q+Xp971Rzt+CF+G0A9qHcqQ4b0464l6vh4GWANOnTpDcELZvWcf21FkRAiP1+y582nXrt304sVLqlK5Irm7u8bJL4HrYRObt2yjx48f0+3bd+iDD3JT0SKFef1FKVmyONWvV4f/DW/kjZu20IyZsw3rYbtv21CH9t/yGqS3YO24+c8/PAew3p6/cIEGDRxglOTxFacZdPrMWUqdKhVlzJSR1+wWzZs6dNJPz3cAxsrF1Z2qV6vKNosQCvg91qHDK3sfNjyYsEYMdB1A772XntasWU/fftOaf4NJEQJCQAgIAesERJBNgRZy/cYNioqKoc1btvKPGHzBwhu0cOFCNDZ6Ap06dZrKflyGcubIQQ3q12UPUtzz/Nlz/mGGF5VKFSuQj/dgQmgBZPWF9ynEzitXrxHE1+7dfqDZs3+h+w8e8H2379xh0t+0bU1du3Q0eoFBOIHjx0+yIFqnTm1+cT106DD5+gXGEWTxkoU4e5N+msriafHiH1Hzr5vyi/3Zc+cpNHQkFS5ckF+YqlevYkiMgpcc9GvK1Jm0e89ebm+F8p9S27atjH4goX5cgx9SXX7oyFwkdlMKnCTSZSEgBITAayCAH/KbNm+lhQuX0L79B+NkccepDy+fYdSsaRNq1fJr/uE/Jno8/xhu3rwp+Xh5GP3ohXiA72xssnp6uvH3O8ShCRMn06LFy1g8CxsRRFmyvE/4vvtp8jQW2vyH+VDlShVYMPMe6k83b/5DUaPCWKjA9/72bb/S6DHj+F0AG7OPnzyhnDlzUKWK5eny5assRuAdAHFM+/TuYfjetBYKSS9efH9DhMV7C5JEQVT9+6+bNCIskkWnfn17Gk6zmIpRiFGPtl6/foP7hoLQCagDG81g26H9N4YQSHi3mDptFvkN9WS+2CRGsWccMDb+AcE0IiSAataszpvCiOP50+TpFBUZxkJyfArqwxhPnjKdq5k8KYaqVq0cnyqt5he4dOkPQ8K5gABfjpMKOwSriZOmUt26n9MwXy+DyI2GKEEWG+ePHj6idOnTEUQ2bHYrgR7JxbB5niFDBm67sl2ImC4D+vKm+549+3jzXo2bNgZxQgiyGFc4FNSqVZ1tKFu2bLRr9x4KDBzB760YQ3iYmhNkwWXGrDm0YsUqPlmmTWCGObdy1Vqed+gv7PCPy1eoerUq/N69YeNmtkcIrhBqDx46/MpR4NkzQ314/w4K9HOYj7nQX1ojscf+9RqXPeuPGr+8efJQ2Y9L8+8AbFjg3R7CNNaTtm1a0ZDBAw2Cv14bwdp29OhxXt/gGALOefJ+yBsk4AwRct36jZzkDvwjwoJ5PUOBIOox2IfOnDlLkRGhPLcg2mO9WbN2Pa+hH39clkqVKsGCLNqEzyCi+g/zpqJFi7BY6u7hTbly5aSwEYGUK2dOXQgh8q9YuYYWLVrKYjLYaGMWqxN/P7r0o9atWvD6dODgIRoyxJdGhAbYHRJG73cAbD1m3CTDOo92devWmVq2aMb9WrJ0BYvE+H4AH8S9xaZb2rRpdfVbLhICQkAIpGQCIsim5NFPwn239SKZhJsuTRMCQkAICAEhYBcBxAPt09eFUr2TyvADHOLVABc3cirgRCFB/pQx4yvhylLGd/y4njBxCs2ZO88gJKhGqLogjOF4OwQKdeLEd+gQatnia0N71ckWbYx3iICRo8YSvE5x1N1z8CCqUaMaew/iM3jjhoRG8Ias9jRMQgiySoSAVzC8h9UmqWrnJx+XNUpSBQ6hI0bSL/MWsucuBGh4ws2bv4i9zjw8XOnpk6fMtniJYkbHuf/++yb1c3Zlj7josSOpVKmSLCLqHQeVwOzWP7eM2gTRBvE8seEcX0EWnmjYsIZIbSrY2GV0mostiZvggFNVsLnxMaPpk0/KGu6CxzDE+82bt8XZHFCCLLxAkScA90E8QtsnTJpCM2fOYcHNc4gbtW/XlutUoay0CVi1eQC0gieuj68gq2LwfvpJWSNhWBtWC4IxPB0thSzQzgvT9mnDecHLNyTYn/Lle+VdefLkKXLuP4j+vnmTvvyiEZ8ugyel2nzw8h7Gtjth/BgOSaFtk14+1t6jlU3rsX+9NmXv+qPGDx7J7m6uLO69++67RuuJ1r4dYaBO9+EZ8HyH17PKF6EdA7Wpod3swEaNdr1RXumFChU0rKGqTRB+sdGj3RhB6DMItXim2yAXu5w7zH0fqLmwdesOI5EWf8faXLdObbsFWXu+A/Cc6JiJvBGEjTp8j+AkIQrs2M3Ni/uvJ5a1XpuS64SAEBACKYGACLIpYZTfwj6KIPsWDpo0WQgIASEgBBwiYE7wOXT4CHXr3pc+LluGcKQXXq0olsQhHMeFqAuvTB9vjzjHyCEWokDYRfiiQW5D2BsMAqoSirT137t/jyZNjCYInijWEjWZExBwT0IIsghTAIEKHpW+Q734SLktQU61FUKzKQuIKPBWHRs9nkZGhFCjhvUNY6YV0Qb0RyiALmTPOKj+4qjxyIhQDqukCjyhceQZgk58ipZpYguy8AiEtyC8YLWbAqr9ShRPkyYN2yg8QW3Ziko2tWDhYqpapRJzwtHm4QHBtHzFagoOeuURroolu4uPIKtErEWLl9KEcWM4NIG24POHDx9RpkwZWUizFkPWUvu0tmQq1irhfsuWbTTc38doQ0RtCuBougovAA9ce/lYeo+21/712qo964+t+asNHxYfBtZsRLuxocYAJwAHuXtxuAzTccHmRF/nH+n06bM0ZfI4PoEHYRthzvLmzUMjw4ONQsioZ2MDxnSNtcXUnL1p7QknGiBgGzz4Dx/hKtEmvcWR7wDlPYy+KQ93PC8o+JUXu9bjXW875DohIASEQEonIIJsSreAJNp/EWST6MBIs4SAEBACQiDBCZj7AY445zjGix/72oRNlsQh5ZHl5+tFbVq3sNpGleATXopFChcmCGqqIETBxYuX+P9qxTFrgqylNiWEIAuRBGJPkaKFjeLfWhNbrLVVK7ogVJOKeYv+gseFixf5CLoSgIn+0z0OOHIcFj6KvXNxBLp3r+70VZPGlClTpgSzGW37YRc40gyPNXMFoktg0Ag6euw4xylWRcVJha1A6DfHUisCwrMXMU2VAKTqQZ0QqTD+CFfh3K83f2SNPz5X3oY4vq+8QBFu4u7dexybE56SqiSGIKtEz9RpUht5dFsapIQWZK0lw7U0Z+zlY+k92l77VxsgtgzYnvUHdVmbvwnFwN6ExJgv/QcM4lAopuuodrNFbVQh9vQgN0/2Zoa3KE44qIKQF5gfWFuVgGuLofrckr0hnBq8YTEmCA3XpnVLQ6gFvXWr6xz5DsC9yrMcojk2GlBwisGe0Az2tlWuFwJCQAgkZwIiyCbn0X2L+yaC7Fs8eNJ0ISAEhIAQsIuArSzuEPogziL25Oo16zj2odY7Ep8Hh4RzIhpTzy5zDVFCgj3Jtd6UIKttP47+I+zA6rXrafPmrRyf0zRkAa631lYlIj59Emt09FfPgNkaB9Rx/sJFcnPzZOECBeKJaaI0Pc+ydI32GD+u0R5ht3QPvFIDg8I47j8SmuEeJKFSxZxwpRXFTD081X1acU9rS7YEWXNeoKpOldho1849nMQNyeYglCdkyAIlRhUtUsQotIQlfklBkLWXj6X36PjYvyU+9q4/qMcRQdZeBvYKsspzeuasOey1rPWuVzbg5JSPvbqxkYFQBYjnbGl+ODrPLdkbPFR9fPw5xi4KxN7atWtS757dqGTJEnYl9nPkO0D1B6EgBroNMSSMVPHGtf1V9odNL5wM+OijonT9+nW6eu06+Q31infoFkfZyn1CQAgIgaRGQATZpDYi0h6OHzXr57kUHhFl8ZicYBICQkAICAEhkFwIWPoBDo9BZO6Gx+U3bVsS4qj+9x+xFxeKSvhi7qi9NTbqx/IXjRuygKviKlq7500KskgWM278T3yUGDE9kTTm2vUb1K17H7sFWcX65X8vrXqXalnoHQd1D45DL1i4hN9lVDIxCOjwIvv004/jbbZKTEFFprEuLVWuxs9cmANbgqylZ2jtThtSwpYga87bEO9++/YdYIELpXPn76hqlco0dfpMmjp1ZoIKsvYeJ08Kgqy9fCwJso7Yvy2DtXf9QX2OCLL2MrBXkEW7lAcoErMh/jSSVEFwRhI7xMpWib5wrbJzSx7ktrhZ+tyavWFzBUkUJ0+ZQWfPnuMq4KHrO9STGjdqoPuRjnwHqMoxDljfAgJD+dlaJuoaJVabNgiexONjogjxpaUIASEgBIQAkQiyYgVJigCyG2/bvoOeP3vO7cKRHxxdc+7bizPdShECQkAICAEhkNwImPsBruL1Xb92g0aPDqeSJYpzt81dq00uZJqd3RwrJVSgTnhL5s6dyybSNyXIKoEke7ZsLGiq8A2OhizQen7q8S61ZxxMIcLjbueuPZzcB0fOzcW0tQnezAU4Wo1kW/CUQ4I2lYDMWl32CrLakAXVq1eNEyMTz9IKcfaELFAesqgDY4Bs9MuWrST/gBDq3Ok76tunhyFsQWKELFAxj+Fpro19a4nfmxZkMb/t5WNJkLXX/vXYp73rD+q0V5B1hIEjgizahpAtLq4edOPGn5Qnz4eMoGLF8tStSyfKnz+fAYlibCnGsh525q6xdWIC97x8+ZKOHTtBI0eNoUOHjhjiMatY47ae7ch3gKoTa6Knpy/HIkesYySeQ5IvbWgdW8+Xz4WAEBACQuAVARFkxRKEgBAQAkJACAgBIfAGCZj7Aa5+7Jt6J1r6sY6kUW7ur5JemSaUUl2DwIAj6/gh3c/ZlX9MWwpxAK8wlLRp0/L/vglBVpv1HJnokbFcFUcFWe2Rf0shGyB2IIYvPIftGQeIrj/PmUcDnHsbxY1VGd0hWERHRxrFwnXU7LTHhuE57e3tYRQP17ReewVZ3K+ysMOmzCW/UsLqlatXjT635SGrYsi2btWCY9Pev3+f+ru4cZIkFVNWtT8xBNmHDx+Su4c3/bpzN335RSMa5udFGTJkMEKG8UciJwhyb1qQhbemvXwsCbL22r9e+7Rn/UHsYHsFWUcYOCLIYtxjxk1ir1i3QS6c1M1SOXnqNPXuM4DXitGjwqlq1cpxLsXGRpo0qa3WY3qTOXvDmj1m7Djq1q0zh6tRBR74A1zceE1XJyb0jJk2bIje7wDUqzaoKlWsQN91+Jb8/ANp8+ZthiRfpvNIT1vkGiEgBIRASiYggmxKHn3puxAQAkJACAgBIfDGCZj7Aa6EKK0gC6Fw6bKVfFQUnpHaH+Bar0kcB0VCLsRXRcF9W7fuoGkzZlFw4DD28po6bSZFjY7hpDD4W7VqVQwxCOFBOMw/iDq0+4YgWqLEV5DV441qOhBaD0ytIItjuzhCPHHSVLtDFuAZSELTp58LPX78hHr26ELdunY2eGQiqRmOzcc+fUpenh40bsIkPjKvZxwwju6DvQhZ0LUxWlWG9ty5c1NIkD9lyPAezV+wmMIjRnF8WfTNXiEDYvXWrdvJx3c4x3KEsOjl6U5Zs2Yxa8+OCLKI2YsM6stXrGYx3FSgUoItwkhoP1PPMuetjbELHRFJhw8fYa86HGFW9v809qmRIAuxydPbj8W7hIwhC0Cq7YhP2+WHjtSvb0+CUIhy69Ztihw1hooUKUxdu3Siixf/oD59XfgzU9HL0rzQ2q5p2+1N6uUIH2vem/bYv96kXvasPxhzewVZRxjYK8hCrMZRewiyemJxK1tesHAxJ9YbERpIxYt/xHaC+Xnw4GEKCArlBGEVypfT/T1j7vtAeTZ379aZw7mpgvAovn6BdOnSH7pPO6j22fsdoNYD3O/t5cFrljbJF5IY9u7VzS7xWTcUuVAICAEhkEwJiCCbTAdWuiUEhIAQEAJCQAi8HQTM/QBXHmepU6diT6QSxYvTsuUr2Wvz5MnThLiqEBPTpUtP33/3Lf841iaUQsIXxD/8qFhR2rNnH8EjKjR4uMGLSyu2gVKFCuWoUsXydOrUGdq3/yANGjiA2rZpyT+utUeSzcUTPXb8BHvcomg9HB89esyC2pYt26h8uU9ZVLt69RpdvnKV3AYOMIig1kZJZRaHcIxnZ8+enb1WP/ggN4s68E6DoAou7du15arCwkfRnLnzOd7skMGD4ggE2uPPEOTgudqwQT2ua+26DVSzRnWDuGnPONSrW5sGuXtyG4MC/Chv3jwshkNEDwuPpIDhvvwcbTZ3R7Kwa3mdOHGKxcO9+w5wP8Cibp3aHAYA5c6du7Rv/wGKjpnIYRMQnmLi+DGcZEeV7Tt28viVKVOKxkVHsRe1KhCThw0Pph07dpKHuyu1btWcvaYh6nkP9afSpUrGEYLVmKFv6h6En4J4NGHSFNqxYxfbohKvtB6r2ERo164NXb58lTZv2UoFnJw4Zib+XrdubY7BW7lSRbLWZj2zXolvEPW1NgBe23f8ShCTlVCuPCHRBwiyEN9QtN6mpnFEtbZv7TOIdW1atzA0Weu5OHlSDM/X+PDBGCAERIkSxWn58lUsrIOhCoFgy/71sFTX2LP+YE0Y8KO7RZvr6/wjJzKMDwN4kXfv2Y/DvZiGZkFCOk8vP9q2/VceZ3DRhnP4uGwZchnQl4qXKGaEIFPGjIZTA/hAeYxiLVJrbsmSxenAwcN07tx5ChzuS3Xq1LYr4ZY5e1MJ9K5fv0HhYUGGEDYIW+Ll7UewMfz3zjvv6B4ye74DcC02qvDdMC56lFF4AjWW6P9QnyHUonlTSpUqle52yIVCQAgIgZRMQATZlDz60nchIASEgBAQAkLgjRMwJ8hC7Fm1eh17guK4LgSCTp2+o8qVKnBymVFR0ZQvX17q2aMrfdWksUF0hHffwkVLOUP9H39c5mtwpB1iZY4c2Y36qhLEQLyE+AHPzXr16lCHdm0NWbuRkX7MmHH0NDaWXr54STf+/JMyZ85MLZo3Y3EudMRIFocR+x3epRAOkHRrQP++HD7h0OEjFBgUxgloIKriPgi9ECv1FIiks2fPo1mz5/LlOCrbtUtHKlSoIAsEP8/+hUqXLsnPg3CFZDOPHz3ma1VbSxQvRj7egzkzuioQZU+dOk1Tps6k3Xv2srdshfKfUtu2rahe3c8NYrE94/DlFw057uSq1Ws5viv4ghnaijarTOh49spVa1g4btCgHrkPcrHbQ1bLDqLvhQsXaeu2HZz47MLFS4T4qOBfpHBhtoEqVSpR5coVqWABJ4OgBGEYHrDwRIUwh7j9KN+0bc3tVQX92LxlGy1duoLF9PTp01OunDmoZcuvjVhp24Sx2LhxCy1dvpKuXbvOtgehGonkGjaoGyeRHGwoKiqGRdi8efNSo4b12WYfPXpEQzx96czZs1Svbh0+sj1lygybbdZjW+C2f/9Bmj13Pu3atZtvqVihPHXu/D1Vq1qZnj//l8ZGj2fxGXy09l26dClasmQZzwt8hj7mypWLwx8gJMPatRsMTfjrr78pS9Ys/NmBA4cNuRKQWA6fFS1ahDzcXHnDBZsbmEuoE2IfNkp8fTzp0eNHuvj8+GM/PtIOAW38hMk095f59OLFS7btjh078CYNhGW99q+Ho/YaW+sPNgWQtPf+gweGNQP2Vb9eHV7L4KEKIRNe32B78+ZNtl17GMBGpk//Oc66hLUD6wA2dH79dRfPeXC+cvUaC8Penu48dyHSWyoQHbGp4ubmwqcUUFQSP4zfmTOv1jmsgbBfbcxZWywxH4NDw3nzLPZprJG99XfuQ/cf3KcNGzbT5s1bmQ9Krty5WEyGvToigur5DoA3+fQZP/Pz7t67x5th/n7eVKCAE+H7ITR0JH8GlhcuXuRkfMFB/kbrra2+y+dCQAgIgZRKQATZlDry0m8hIASEgBAQAkIgSRDQk8QlSTRUGiEEhIAQSMYEIK6GRUTRwoVLqHDhQpQ+XToWGRELVlvatmlFQwYP1OXln4xxSdeEgBAQAkIgngREkI0nQLldCAgBISAEhIAQEALxIaAE2fTvpeMj4/BolCIEhIAQEAKvjwC8nP2GBbI38yDXAXG8+OEtD09xxNcuVLBggiXoe309lCcJASEgBIRAUiMggmxSGxFpjxAQAkJACAgBIZCiCODYZ89ezlSlSmVO+pQxo3HG9xQFQzorBISAEHjNBCC2Ro4aS+s3bDKKE2zaDBVnNr9TPj62j/AdUoSAEBACQkAIOEpABFlHycl9QkAICAEhIASEgBBIAAKIaTg8IJT8h/nQ182aJECNUoUQEAJCQAjoJfD8+XMKDgnnBHyjo8Kp9mc1zd6KZHKD3DxpZESIxWv0PlOuEwJCQAgIASEggqzYgBAQAkJACAgBISAE3hCBv2/eJDc3LypcuKAhq/sbaoo8VggIASGQYgmcv3CR3Nw8OXFVx+87cLLEXLlyErxnr1+/QYuXLKP5C5bQYHdX+vrrrxxKopVi4UrHhYAQEAJCwCwBEWTFMISAEBACQkAICAEh8AYIIMv79Bmz6cGDB9S7VzdKly7dG2iFPFIICAEhIARAAEm91q3bSEuXr6SzZ8/R/fsP6P33M1OxYh9Rwwb1qHGjBpQzZw6BJQSEgBAQAkIgQQiIIJsgGKUSISAEhIAQEAJCQAgIASEgBISAEBACQkAICAEhIASEgG0CIsjaZiRXCAEhIASEgBAQAkJACAgBISAEhIAQEAJCQAgIASEgBBKEgAiyCYJRKhECQkAICAEhIASEgBAQAkJACAgBISAEhIAQEAJCQAjYJiCCrG1GcoUQEAJCQAgIASEgBISAEBACQkAICAEhIASEgBAQAkIgQQiIIJsgGKUSISAEhIAQEAJCQAgIAXsJPH/+nI789jv9PPsXKl6sGPXr29PeKpL09U+fPqWjx47T9Ok/U9mypalP7x5Jur2vq3FIaHf16jVasXINHTt2nEJDAihLlvdf1+N1PUfZ5qLFy8gpf/5kZ5uAoMZh0ZJldPz4SRoZHpLkxkHXYL2lF70N8yC+aP/77z86deo0TZk6k3bv2cvV9e7VnTq0/4ZSp04d3+rlfiEgBITAW01ABNm3evik8UJACAgBISAEhIAQeDsJXLhwifr0daHrN25wB7p27USuLs5vZ2fMtPr3o8domH8wXbx4if79999k1z9HByo29hmNHhNDy5av5Cz2n3xclqKjIylb1qyOVpng912+fIX8/IPoyJHfk+3YYbMAfVy9eh3zS4rjkOADm4QqtDUPMD7hEVG0ddsOCg4cRlWrVk5CrdfXFIix2HSZOGkKuQ0cQDf+/Iv7lC9fXhoXPYoKFHDSV5FcJQSEgBBIpgREkE2mAyvdEgJCQAgIASEgBIRAUidw7959CgwaQWvXbUiWgiUEichRY2n6jJ+TZf/iY1/bd+ykfs6uSVYIfPHiBYWFj6I5c+cn27FDH+EBHBAYmmTHIT429jbca2ke/PHHZerT70e6cuUq9erZlZz79X4bumPUxjNnzvGmW+fO31HH79uzR/bmLdv4mnp1PxcP2bduRKXBQkAIJDQBEWQTmqjUJwSEgBAQAkJACAiBZEAAQsGq1WvJ38+b0qdPn2g9GjU6mqZOnemQ6KVEs5Ili1PLFl8nWhvjU3F8+hef5yb1ew8cOERduvVO0kJgShi7t2Eckrotx6d9lvhjM2f/gUN07NgJatG8KWXPns3wmEePHpOntx91+r49VapUIT6PT7R70f6fJk+nsdHjadqUCUm2nYkGQCoWAkJACOggIIKsDkhyiRAQAkJACAgBISAEUhKBZ8+eUeiISHr0+FGSFmThPTbAxY06deogguxbZqBvgxAoguxbZlRvYXMdmQe//36M+vRzodGjwpOs0KlE4y1btokg+xbapTRZCAiB10NABNnXw1meIgSEgBAQAkJACAiBt4IAjpUuXbaSjzE3alQ/yQqyDx89oqCgWAoNjgAAIABJREFUMFq5ag0N9/cRQfatsK7/NdIRIep1d1EE2ddNPOU9z9558Oeff7F3LO5Lyp6nx46fIBcXd/r75s0k3c6UZ3HSYyEgBJISARFkk9JoSFuEgBAQAkJACAiBFEMAx+1PnTpDSP60e88+evDgAY0IDeAf2jNmzqYTJ07R++9npi8aN6RevbpR7ly54rCBeLpn736aMmU6HTr8G6VOnYq+avIF9ejehfLnz2f2+v37D9LcXxbQ/gMHOalSwYIFqHWr5tSiRTN6cP8B+QwdToeP/GZ2HLQCwNWr12jK1Bm0fsMmrqdChXLUq2c3qla1MqVKlcrs/f/8c4sOHT5CZ8+epzRpUvNxdcQU/GXeQrtCFqxfv4lCRkQQ6jMtpsmJ0E70d8vW7ZQxQwZ68vQpVa5ckb5r/w0VLVqE3nnnHYdsDl7EaPuSJcvp4KHDhCQ9pUuXpPbftqXGjRvQe++9x/VqRb3ePbvRgoVLaP6CxYQYkWDfr29PatyoQRxmsI/Dh3+jefMX0YGDh7guJPbB2BYtUpj/vzkbiowIIcRunD13Pu3atZtevHhJVSpXJHd3V/qoaBGjvsLmFi5ayv14/Pgx3b59hz74IDfXnzdvXr4W4SDq16vD/0afN27aYmSf7b5tQx3af0s5cmS3i6MtIcqWfS1Zupwzt3/7TWtq07oF3bz5D7Pq3v0HunP7Lg1yG8IbCt9/144OHjpCT548oS+/aMRxLPXOGUuCbGxsLI/hmjXrKfZZLD158pQqVaxA7du1oZIlS9hlU3rGGZsPv/12lP/btn0HfVarBnXr2pk3TpYuW2FYK1q1bM5rRaaMGc2OBdp99Ohxnt/Pnj0nJ6f8PA8HDxnqUOgIezjcunWb5+GixUt53hYr9hF179aZGtSvS++++65Re/UwUTecOn2GpkyZQafPnKXUqVJRxkwZeQ3EMX81B9W1sAEwW7FiNT2NjSUkzirglJ/atWtLNapXNbQjvvMKNoY17pf5C2n37r28tpcv9yl17dKJypf/1Mg+zM0DzMVz5y7Q8RMnad++A7w2f167Fod2mTJtBq+3pqV27Vp08cJFKly4EPXr24sKFSrAfS1ZojivzXiOi6s79e7VnZo2/ZKWLl3B9epNpqeXHeKCe3n7EULemCtJWUS2awGTi4WAEBACCUBABNkEgChVCAEhIASEgBAQAkLAXgL40Q9x5KfJ0/jHa948ecipQH46f/4C5fnwQ7rx558GwRFCWkREiEGIU2Ic7sWPbv9hPlS5UgWC95T3UH8Wp6JGhRkJcPiRP2bseNqyZTt5erpR9WpV6c6dOzRh4mRO7ANBImxEEGXJ8j5B7PL1C6QmTRqb9ZDdu3c/efkMow7tv2HBC2XST1Np6rRZ5DfUk5o3b2okOuDZ06b/zH1zcelHTvnz0d9/3+S+Q9hC6dq1E7m6OOvGqM0Sb85DFjEMkSwMScMgVPXt04MFGuVhduTI7+QyoC8nm0mdOrXu5+JCCJfDhgfTPzf/ocEeA1mIvXbtOgWHRrAA07ZNKxoyeCALPErUQ6xHCDUoEI137tpDZ8+eozRp0tCIkAAWD1VR9b/4919y7teLcubKSatXr6Oo0TGcoXzs6AgWXkxtCKJ9nrwf0l9//U0NG9Tj561bv5HtqGLF8hQRFkw5c+bgx9z85x/yGOxDZ86cpciIUBZ7IZqNCIukNWvXsz18/HFZKlWqBAuyGEN8BqHJf5g3i9kQwdw9vClXrpwUNiKQcuXMqZujNUFWj30dOnSEE6ZhQ0MxBcM2rVtyqI3Zc+bR8uWruO/oC4TKTz/5mG1O75wxJ8iqcB7nzp3nPn/44QcEwTQycqzdIT70jjPq377tVxo9Zhxdv3GDRbbHT57wWFaqWJ4uX77KQvm///7LCaD69O5hZNOYC5j3M2bNZiG3Zo1qBDF17bqNNDJyNAt8phsZtgbSHg7nL1wkNzdPqlylEvXr05MyZcpIS5auoKDgMOre7Qfq3aubob16maB96uj+jy79qHWrFrzmYPNiyBBf3tzSxle9dOkP8vIexvMtIMCXChZw4g0GrFsTJ02lunU/p2G+XhyrNT7zSq2zaBvWFwjPe/bso6CQMEZqGmbA3DzAptXcuQsMY6pd3+7cvUvOzgPZ7rXiJnuiTptFCxYu5s2hdOnepWbNvqLOHTtQoUIFCf2fNn0WLV+xmrJmzULftG1FnTp+RxkzZrA11HyvXnaqMkvttPkwuUAICAEhkIIIiCCbggZbuioEhIAQEAJCQAgkPQLqBznEtKFDh7D3GwRCiAUQSpHpHUKLVuRDL+AlOthzKPkOHWJ0XF9l7a5X73MKCvCjTJkyscAwYeIUmjN3nkF8UyRUHNZ06dPRmNER7IlrTZBV1xcvUcxIrIXA2s/ZlcXK6LEjqVSpkvwICBQQXp4//5eG+XlRhgz/EwDgTQVPxr37DiS4IKs8wsqWKW0QmlWfT548Rc79B9HtO3dYzP66WRPdhqH689vvx+KI3kogqlK5EgUF+nFflagHUR3P+vjjMiwcPXz4kMXzzZu3GQnfSujatHkLTRg/hkqVLMFt08ZkNBWgIWB279mPRRh4KUMkV96Bqq8QbCZPimHhFQIdxPnJU6azqO7h7moQxCBU9+47gEUcZQ+4fuq0mSxmQlBCHar8PPsXFmrxTLdBLrrFbUuCrD32hWuRiR7exhDG1eYA2oY2Q7CF4Kw2GuyZM6jDnCB78tRp6t1nAHsXajcQ4JU895f53A49SfDsHWfVn+kzfqYCBZzIc/AgqlGjGntW4zN4n4aERlCZMqVoXHSUIQkUPlu2bCVNmjyNxkSF00cfFTWMnTbxkr2CrF4OmOMeg70p9tkzow0BZc87duyk0VHhVPuzmrzmIXa1HttXCf22bt1B48eNpiJFCnG/8HeMe906tQ2CLNYktAFtHh8zmj75pKyBgXYeYiPJx8vDMH6OzCvME2ycxESP4j6pNmEdnzN3fpx1ztI8gEcqNsWwqaRHkFU2rxJpQbRHG3Ln/t/JCrVGY/ML3uJ6iqPsRJDVQ1euEQJCIKUTEEE2pVuA9F8ICAEhIASEgBB4owSseQoqIRVerBBKITwUL/4RKSETXo4QX+A1qcqFC5eoT18Xunf/Hk2aGM2ebxCL8LeaNauTj7dHnCPCEEdQlLeUJUFWK+CMjAihRg3/59Wp9Vgd0L8PH61HQV3DA0Lpp4nRcRLQaEWmhPSQhbATGBTGzzYV6kwFEghYSnjUYwi/7txN/QcMYi/EHt1/MPIERn8g8KRNm9Yg6liLQ7pi5Wr2PNOKYRhb1H/02HGaMnkcVShfjptlzSPYmg2ZE3ZwhHqQuxd785qKuxBg+jr/SKdPnzU8XwmfefPmoZHhwZQ5c2YDKvVsCGKmtmiNp7k222tfSnybOWsOH31XIjieq+ZI69YtWHyyd86gDnNjp9qNI+gREcGGUCKYQxs2bKKGDevr8jp0ZJyt2dK58xd4jqd6J5WRQKnWA3i7Y16ahuhQoqO9gqxeDvC2hie2dk1QdqH6g5ATXp7u9PjxE922r50P2Oho2aKZoW/wMEVRc0e1AV6wIUH+ccZHbWLBe3bsmJFUq2Z1vt/eeQXP1OEBweyFGhw0jJo1/d9Gj6Wxs/QMS/PdltCp1npswMCDWyu8Yu0aN24SRUWFmQ2BY26+OsrOVjv1rLVyjRAQAkIguRMQQTa5j7D0TwgIASEgBISAEEjSBGzF0lSCCo4qKxEUx1V79nJmz9kihQvzMVxVcLz54sVL/H+VKKC8GP18vTjepq1iSZDVCnk4Mq+NVYm2XLh4kY/LwuPUd6gXPXsWy8Lfndt34nhrmYoyCSnIwmMSnpMQEpVXqGmfEft2kJsns9MKn9bYKK88eLpZqtf0fmsimiVREmEBXrx8QSWKFzPElnVUkDV3nxIDEUvU1CaUkHL+wgWDoK9YIaYx4o5C9FMFXsYI12APR0til732BY9g5dGbMUNGw4YF6jcVn+ydM6jD3Nhdv36D+rsM4k0OxOZEvM6KFcrp9gxW3CA+2zvO1mxJrROoX+sxCq9meENrPTa1Nmpr/bE0H/RweP78OQWHhHOcYmwaZc+WzVDdy/9e8vxEuASI2xBCYV/2MMERfHjDwg4Q+gDhKlRIDvUgrUj6Q+fvaaBr/ziiNOwXmxBgiJAPzv168+3W2Fiaj5cvX6G7d+9x7GVtbNzXJchqN6O0mxRq7cqRI0ecjSRLYxwfdiLI2vqWlc+FgBAQAkQiyIoVCAEhIASEgBAQAkLgDRKwJYiYO6quBDJLMV613dGKIuZirZrruiVBVgkXT5/EGok+lvAprz1490ZHR5pNIONoJns9AiXaZSmJjBLowFcvF61gqDc5jb2CrJYlYsDeuPEnbdq8lVatXsvJm1BM22uvcKT1LG3Z4msjr2kl7Dk55aOREaEcU1iJevaK5tamlbk222tfqB8hJLx9/DneZn9neGb/QLB5eEgXLOjEiZTgFWrPnFHtNjd2EFJXrFzDnpAQrFAQRxaxiNu2aRknkZSepUXvONsryGq9oy3Zq631x1L79XBwZL6o5+lhghMCPj7+tGv3Xr4NmwK1a9ckJM9TydW0wqAl+9W2U7um2juvtKzAB+3btXMPwRMeSRexaWXahoT2kEUblBc/hGp1SgLi9xBPX96AwSkLPSU+7ESQ1UNYrhECQiClExBBNqVbgPRfCAgBISAEhIAQeKMEbAkiWuFRebkpwfSLxg1ZnDPNJq7tkKVQAtY6bUmQVWIdvNvghYe4qHpEN2vH2RNbkLXkGaj1PDY9XmypT1qRwTRkg6V7HBFkIZhCQIyOmUiFChbg2KglShSnEeGRnNwrvoIs2gqx/EdXD07shhirSHwFIRNJjhCPVCX6wrWqD5Y8DB2ZQObs3l77Us9V9qrCT9y9c4/8hwdTaMhw9uhFsWfOqHqtjd3Vq9dYqIZQroRZJD/z8/PSnbne3nG2V5DVY6+21h9bY2uNA+5VCaj0epTbywQeoRDjJ0+ZwUnyUOBp6zvUkxo3akBaBqbxklXftGuk8u6HmOmIIAshdt++A+yVjNK583dUtUplmjp9Jk2dOvO1CLLa2Nxqk2LpshV0+PDvZkPW6Fnv7GUngqytmSOfCwEhIATEQ1Zs4A0RULvGGzZspnXrNlLA8KFUsGCBN9Sa1/dYeHEcOHiYZs/+hZo2/dIottTra4V9T4KHAl624Q1y7NhxCg0JYG8ZKcmfADJTI4bh7j37+EfJqJGhKWKeJv+RlR4mNQK2BBHlIXv61BmDV6q6x1ziFtP+aeO0msbZtMTCkiCr/ZFtSejU1qm8UCFYaWMzaq9JDEFWG7LAXOxKPF+Jf4i1qDdkgdbjsFPHDnz8GQnYrBV7BVlt3GAkbEP2eCRu0uMRbC4OqLX7ENrCxdWDvXDz5PmQu1GxYnnq1qUT5c+fz9AtZQ+WYnA6MqfM2b299qWeq03uBbs8deoM3bt3z2h87Jkzql49tomYwRCwJ06awsKsadxOS2wcGWd7BVmt56cle7W1/ugdW3MckFjLzz+INxHMxXI2rdsRJqoOvK8eO3aCRo4aQ4cOHaGqVSqxhzcSrKm4rtWrV40TAxn3a+dIfEIWqARq/gEh1LnTd9S3Tw9D2ILXFbJA8fhl3kJOpohNitDg4TQ2ZgInf1TxcfWMqzZkgb3sRJDVQ1iuEQJCIKUTEA/ZFGQB6kUAMZyyZs1iiNukEGA3uVixj6hhg3qc7Tdb1qxGdPDjxmOID2XNkoUCA/0oV86cDtObOm0Wzfp5DkHwyZsnj65jjw4/zMKNePkKj4iirdt2UHDgMKOMwQn9LNSHH6U+Q4cb4vrpPR6ZGG0xV6c5HngRGz0mhpYtX8kxvuxN+PC62i7PSRwCyBaOH5hIdmHvPMWPIWR/h8cVfoRps6onRmsTcn1KjPZJnfEj8LrtKX6ttf9uW4KIEpuqVK5EQwYP5B/4Klv2qdNnLB63h7cjChJM4ci7m7sXx1qESFGzRrU4DYUolz17NkqXLp3Bm9A0JII2hqqlcAkQRmJjY9lrV9tOJJcZ5ucVZz3QI3pZ+t5SYo/pd6rK1r5g4WKDMGO6magS+SjhRu9mo4pbiXUxJjrSKGs92glRBkfvIXBCrLVXkFVCMd7LtFnSE1qQxRjFjJvEXrFug1ysCsvITt+7zwAe19Gjws2+M+GdIU2a1DYFajWW5uzeXvtSdWlDMHz66ccU+zSWhvoMoU8+KWswHXvnDG40N3br12+iW7duUfv23xjqxphDlA0JjYjjAWlpRXBknO0VZLU8LdmrrfXHUvv1clDxqyH0R4QFx4nxCnawbQinFy/+wYnJ9Ng+vEDHjB1H3bp15ncUVf788y8a4OLGSdxULF20Fe8kWP8mjBtD5cp9YtQtZRtXrl41+txeD1l4m/d3cePfWBPGj6FSJUsYnvO6BVntJkWLFs3oj0uXjZLQ6f2mcpSdCLJ6Cct1QkAIpGQCIsimsNHHSw92qYd4+XLP1Q8Y/HhCEHoIlPiBgoD42E2tWrWygZDKBGxv0gZLiNXLffp06d+IIKv1ntHuhiemSZiLA5iYz7Onbms81I9WEWTtIZo8rrWUtdlW76JjJtDESVP5qOj4mKhE96xN6PXJVv/k89dL4HXb0+vt3f8Sx0AMhQBXtkxpQxOUxxgyXUeNCjOECMD3+dRpMylqdAx/Z2NjsVq1KoZkNZi7w/yDqEO7b3iTFeKEx2BvjrWIEyk4oo81HQXvAFu37qBpM2ZxPZi31jwisVnTp58LZ0Tv2aMLdeva2eAFhoRiOKob+/QpeXl6sEA3fsJPvB6gdPmhI/Xr25NFXxR893h5D+NNS3vjk2oFSnPed+pIPsTR0VHhVPuzmgauSrBFP00/szX+EDog+KB+JCMKCfbnhEUoqHfJ0hW0bfuvnM0dIq+9gqwlT04kkRroNoSZxTdkAewKx+0hyOrZINYK3AhTMSI00BCHErZ48OBhCggK5fiUKrO9LY6WxC577AsCmyoquRfetUzj4uIae+cM7jE3drCZTZu28rhnzpzZ8Py9e/dT9579dHmC4iZHxtleQRbPQbtcXN0JXEztFR7fmK8QTe19x9PLQTtfIAxirqpkgLCrn2fPo71793F4ifPnL1KXbr3J1PPfnO0rwa97t84Ez21VlBf7pUt/GDY0cEIN3qLLV6zm8B+mGxBKdGz3bRujz+wVZJXI/jT2qZEgC5HY09uPxzwhY8haO6Wg3aQAGxW6APGU7SmOshNB1h7Kcq0QEAIplYAIsilw5NXLBbpu+hKudpUhlqo4XEjEgQKviFWr11HatGmoyZeNdXtAWEJsKRvs6xoSvJjvP3CIjze1aN6UvYISu1jzbknsZ9uq3xoPR70nbD0zqX6uPEqQIRc/6lJycXSeIsPwylVrqEABJ/qsVo04GY0dYYp1aWTkGAoPC4rjwZ/Q65Mj7ZN7Eo9AYthT4rXW/pq138sfly1DQwYPorJlS3Oyotlz5rHAB6EUGd21RftDGX/H55Uqlufj2vv2H6RBAwdwkiF1pP78hYvk5ubJQiI2V+HB/lGxorRnzz72ZNVuxKqNOFyHY7eIX7p8+SoWM+CBuGzZSsKxXCSpQUIjnK7BPFy7bgPVrFGdvDzd+TQOimniHXX91WvX6ejRY/Ru2nfp+o0bZG98Uq33H0RmCL1oz/btO8nHezCLofCu9vTyo7TvpqWgAD/2mIRH6KLFyzg7uykjvaMHkQub2zjpA1Gwfv26lCN7dt7UTpsmDUVEhFDRIoUJbQwdMZJwfNhc/5SIh3eucdFR/C6izV4PERkhjn777SgdP3GSxw32AgEKwn29ep+zSK/qMRfCAsfWwQAisRKutWIJbM5lQF8qXqKYUfchmsG7WhWMo8dgH36+sh98TyIU07lz5ylwuC/VqVNb93qvbEzbdzxLe+xbj32p9qnkXjj5ZCk8hj1zRmtf2rFTycGwGdGzR1feXMBGRFBQGHPAxokS6K3Zk73jDHuCzU6f8TOZi+d57PgJ6ufsyo/Uemcq8R2bIuCp7DVzpkzsOQ9vVHzXm46DrblgDwfYJzYTcNoKz0Psa3DbsHEz5fnwQ8Omhj1MqlatxBsKuAfvBbB9FGw6eXn78XzDf0qAvH37Dg0bHkw7duwkD3dXat2qOds3NgC8h/pT6VIljdYt1GXvvELYBncPb06qBYG7Xbs2dPnyVdq8ZSsVcHLiWLf4e926tXkdrVypIq8ZGDdT/lonDmx0tGndgvun/TsEdgi8CC12+cpVchs4wLA5hmvV5oZyftGbzMt07B1hh9+UfZ1dOa6v3vjBtmxOPhcCQkAIJDcCIsgmtxHV0R9rgqz25TNjxgyGzJw6qrX7EkeFHrsflIRuSMqCrDVMKU2QVd4cnTp1EEH2wiU+Poiijv69iSmlPJs2b95mMVP7m2iXPFMIJAQBtcZiAxSC4ZHffmehD56viB/avl1bypEju9lHqYQ2c+bOp+PHT1KGDO9RvXp1qEO7toYs49obb926TQsXLeWs3/C0hHDU9Ksv4zwDwtX4CZNp7i/z6cWLl1Sh/KfUsWMHFnERMgFz8tSp0zRl6kzavWcve8vimrZtW1G9up8biQJ4PrzWFixcwiFw4O1WuHAhQgIkCMbbtu2gSZOnEYTDIoULk4/PYIP3ri2+8IILDBpBe/cdYKGnUcP69F2Hb6lo0SIGIUb1GaLIs9hn9OLlSyr36SfUvl0bs4xsPVN9DhEEx9RXr1nH4wWxo/nXTblPCNcAr7v5CxbR09hYevniJf3119+UJWuW/88AX5wiIsfQo4cP6cmTp3T7zh2u9pu2ralrl4504sQpDhmEzOxIiPZVky+4XrCDKPrw0UN+Vrtv27IHMgTt58+eszAIjpUqVmBRGl6Mv/66i8cHYtyVq9dY+PH2dOdkVMpz2VyfIbpCaHdzcyG1OW86jrBRbNLDRrUxZ60xhLc2vBUh2KBNpn3Hvfbal3oePMmXLl3BScoshaDQM2fgsR0RMZqQvA5thJd1rly5OOQGjqFjjq5YsYZOnzlj6OpntWpanavmmOgd51o1a9DUaTMMtnTjzz/ZO7dF82YsLEL0N7UBjMuA/n1ZgIUX/J69+2nGjJ/p4KHDfC9sBOMGYdR3WIBhXqJO2KCtgo0NezhgvkyZNpO2bt3O86V06ZLcfjhFaJMS6mXSo3sXev7vc0I+is2bt7LYi5Irdy7eOKpWtTLHXtYWjP3mLdvYRiBgIkxCrpw5qGXLr43WLdioOaa25pWvzxBKkzYNRUXFsAibN29eXpPA+dGjRzTE05fOnD1L9erW4VALU6bMMDsP0OZdu/fQ40ePjeYt6sdG96HDRygwKIzFTsxBcMT6kDfv/0I3oA70F9eh+Hh7xFmXbY2xI+yw2RMcHM7rHeYO5hD+jVB3lStXNNikPc+Wa4WAEBACyZWACLLJdWSt9MuaIIvb1HGohApNYKkpIsj6vDViX0oSZJWXC7w79RzjTO5LSFKYp/hhDo8XHLcuVLCgCLLJ3ehSYP9S0hqbAoc3yXYZ4mpYRBQtXLiEBfL06dLRhYsXOTGVtrRt08oQuzjJdkYaJgSEQBwC2Fgb6hdgdzIvQSkEhIAQEAKvh4AIsq+Hc5J6il4PWRWyADuaOKZ29ux5PjJ3/sIFPuKnDaCPDqpd5wULFhOOtjz/91/26GnZvBk1btzAaPcb19sSeuytD3XCKwSeP9j9xksI2vHBB7n52CB2qVFwvK56tSp07twFPv63b98BQkyrz2vXMhoneBPs33+QvV/2HzjIO+84EglPBFyvTXqGI0obN26hJctW0PHjJ/hZrzyO2hjFF4uvhyyOg85fsJjWrFlPsc9i2avmlYdDXC8fe/iBlTUeCSEW6OUJRrAzZIMd+GN/evL0KR9Tv3z5Mu+qw0tn5qw57CWC7NDIQK0NKwAv7zt37rL3AI5qOffrxR4QKLb4wcsiZEQEe26YFhVbDUntYDNI6oIdf9h5vrx54nhX6J30aO/hw7/RvPmL6MDBQ3wbYjfD8wN2qwr43bz5D9s3PGOc+/aiGTNnExLWlClTmvz9vKlQoYJ8ufL+wefwNIHXGOKidWj/rUUvO0vt1c7TmJhRdOufW8wfAilK7do1/9/bqwR7o6GdSAyEREOI53f//n1yd/uRMmXKZPQICAFLl62kFStW81hi3As45ad27doaPPBwA7xU4LmDI8jwtDAt/sN8qFat6rrXpyVLlrN3EAQHeOe0/7at2fVJz/gpr7v1GzayZxG8kGp/Vos9c5AwROuZo7e/sAesS2CHo9bYIMAxcqxBOKaK8cRzGjSoRx5urvRuunfpl18WsP3A20wd227cqIHh+ThC+yo8y3HmNCI0gI+nT/ppKnvfoVSpXJE8h7ixd83KVWs5nqDyvOnapRN9+01rg2cNkjJu3LiZ24Y5OG3KBKpUqYIBGbymMId27tpDSHACW0a/cIweXme79+zjtToyIoS5zZ47n3bt2s1emGiHu7urIU6qXnvSM15J+ZqEWGOTcv+kbUmPADw+/YYFssfuINcBcTzrMGfxLoU4xLIRlvTGT1okBPQQwLsEkrOGhgRY9BjXU49cIwSEgBAQAolDQATZxOGapGvVE0MWAqyKJYcf1ytWrqFFi5byj2lz2dZVbKELFy4aYrTBqw2CS0BgKB/vQgIRJRgBkDVB1pH6VGyzM2fOUmREKItaEExGhEUSjrDhmOXHH5elUqVKULZsWWnu3AUcywkij6knJARKJDnYsmU7eXq6UfVqVVlYmDBxMsedQ13qOBxEEy+fYdSsaRNq1fJrFsPGRI/no4rNmzclHy8PgyAYH0FWJdSAuBI2IpBj9kEQiYwcS48eP2JBTgmP9vKDeGmNR3zFAr08EatLK4giXhbicIEbYkgiTt637drQ/PmLWQgyHTsIRWvXrjd4+GgzgOsNedgjAAAgAElEQVTlZ2uMMK7+AcE0IiSAataszscqcezzp8nTKSoyjI+W6i1qnF78+y8Lxzlz5eSke0jSg2PEY0dHsNeSqSgJ0eqdVKn4uDGEL3AY6Nqfk+WANWwewpv/MG8+tnv6zFmOaZYrV062HWyy6C1qnt67f48ziYM7Ev7g+Cv+jQLBV805xDabN28hLVqyjBMFmksSgiPGSOIDL/yAAF8qWMCJ5w0EQhyfRWzEYb5eRnGdLdmgPevTPzf/4fiJEGIhRgSHRtDu3XvJEe8vFZcSYjAEx2zZsvHxwsDAEXz8FvbRqFF95mNPfyGCHD16nJPtIK4c1lunAvk55qWKDQoxHGOOdejBg4eUOXMmjje6Z89+XqPBVRs/8fTps/TLvAUs5iM+JeLk/X3zJtWqVYNF3E2btrBAjVh0iBH+9GksVatWmeNrK+Hd28uDRX0UzLOly1YYxl8JsqgDGa8huKr5qZKXmPYLGyt58n7Imxo4Eg3hdd36jWzP2kzceuxJry0n5eviu8Ym5b5J25IeAZXsBzFAEYoG363mioozm98pn9E7RtLrkbRICAgBUwJ4P8W7qdqUF0JCQAgIASGQ9AiIIJv0xiTRW2ROkMWPYcTNRPIQeFhByNJ6gKJRlrKtQ8AKDA6jVavWGokQuAcv/REjR7O3VdUqlVjEVMmzLAmyjtSHlw4IqJOnTI+T6EBl3YUYPGZ0hFEcNF+/QE5AohVkVUbrOXPnGUQmNSgqtmi69Om4rtinsZxp2amAE2dTRtxdFCQf6t1nAKkg+kqksyX2WRt8VSe8c11dnA2XwsMMMf4gNEGQdYQfKlNZaU154LP4iAX28IRIo00CAK87cEW8wshRY1jQh+gI8c7c2CkoEJ78hwezHSuh2h5+fv5BLIyaCvUqkQK8RKOjIw1zBCJo6IhITh6hV5BVAvGmzVuMkm9okzVonw8bn/XzXAqPiGLBbajPEI67hoQYy5avYq/1IoULcdZ1iHmjR4XzpoQqmIMQas1lF7Zmd2qeqoQ7SO6DWG9oD4RDeFhhbcCmC+YENgpQVCIMU0EWIjRCD2A8xseM5niZqsDTHIk1ECfWdDPDlg1aWp9UApfffj9mlKEez1TJLqpUrkRBgX6UIcOr+WurqMztn35SliBUqvu0GbyVgBnf/mKsMbdVYibtmoofWcP9h1LdOrXZGxabFh5DfFhkNk34oh1HbZZ7tBmnAEJCI9iuVKITzDmsJbAZzCeI5No1Dv3q6/wjxyw19ZBFnSrxjGk2aWUX8PLt1bMb26OKHXjy5Cly7j+IxWLTBCCW7MnWWL0tn9uy77elH9LOt4MANniCQ8J503x0VDghcZi5gk2hQW6eNDIixOI1b0ePpZVCIGUQwEmwTZu28gY/Th0NDwwlz8GDeCNdihAQAkJACCQ9AiLIJr0xSfQWaQXZOp9/xgktXr58wd5Qvx89zkkpzIUZsCSgKsHTKX9+iokeRblz5zLqgxLC8ANe62WVkPXh+Osgdy8WIkxFNCUcwEtsyuRxVKH8qyzVlsRRCJxIYgTvR3MB8CGYoUB8hWdpt+59CRmK4ZGmEkhYE5stiX22Bl6NG7zYIiKCDcIy2rNhwyZq2LA+t8nR8bAmFsdHLLCHJxhoMz/Dm/PLLxrFQWNL2EYSEwi2WkFWLz9rdau2IWzHyIhQqlmjmqFtyFSMEANaL3BrYwqv1/4DBtHRY8d12SXqUv3C5gaeb5qwBBsGffr9yEdPR4YHG4XLUP2HYIxM3noyQOOZtkKLKFETIT2042XJZuCtjoQ0pgKfYqXN7K718rRlg5baCQ9rcO7Tuwf16P6DUfZvCIcQgZFlWXmX25qHyrNs0eKlNGHcGA5NoC34/OHDR5QpU0bObB/f/po7kaAYmfM+VsK71va14whh3VRAtbSBhPssPUs7T03rw30qFrmpIGttHBNrU8jWmCaFz7ds2UYDfnSnYsU+onHRowwbG0mhbdKG5Eng/IWL5ObmSXfv3aOO33egr5o05lMUWMOQtX7xkmU0f8ESGuzuSl9//VWc5EjJk4r0Sgi83QSwoe3i6s6nkwoXKUT58+XlUzx4H5EiBISAEBACSY+ACLJJb0wSvUXWQhYgAyo8pfAjHMdhEZ9RebxZEjyiYybwMeMvGjdkMVSbKRWd0YqlXzdrQr5DvTgGYkLWBxENosvhI7+Rn68X4ai7KloRbdLEaEPmZkvCmxI0TOsxNzDYiYaHGAQwxcmaiGVLSLQ2+PiB1N9lEMdcrFChHPXr24sqVigX5yXL0fFILEHWHp7ovy2hB9fY4mhOkNXLz1rd8CoKCx9Fv8xbyFlte/fqzj9iTeOj6pnEEAMRVuDFyxdUongxw49da8831y/ts3D8FN5M8JyEN0Sqd/6XXRjH6HFM395kfbYEWZXBF23TemWaE95wpH14QDAtX7GavYkRZgFxZ7UFbYTnJZ7bq2dXcu7Xmz92RJCFsIDxQvZ5U49LPWNk7hrEXu3n7Eqp06RmYVt5/JtfH+LfX3OCrDUWlmxE6yFrKqBaG2NLz7I1Tx0RZBNrDXJ0rF/HfQjrAS/ke/fv08sXLzme8r2796hYsaLk5enO2bSlCIHEIoBNkHXrNtLS5Ss5ZjQ21vD9gY0BhBJBLGp810kRAkLg7SCA8G0+Pv60b/9Bav71V+SGGP4ZM74djZdWCgEhIARSIAERZFPgoFsTZLViIjyptMeGzf1o1/6ANvXIUmjV0Tgce9V6dCVkfe9nzsxHZJFsCAmetJ6t6jlOTvmMvArN/fjXttXU09aWqeBeiLM4Qr56zTqOhWgqptgSEq09AwIeYvlC0FIZkCECd/y+PR9nhhAen/FIDDHEEZ62hB5HBVk9/PTUrbyKcGwdBZsLXzX5gj0Q8ufPZ8tMzH6uEhfByxbxaJG4CcXUBm0JsghVgNAdpl6JDjXq/2+yJcjiMnNemeaEPO3YWmqjdgPHnIezOa9Q7bqFfyMmIjyBtXWZ8+J0hAtitPbs5UxFixQxClthrq6E6K8Isq/IWhKGIfzOnDmHYy2XKlmcEyoiznbss2cchsI09I4jYy73CAEhIASEgBAQAkJACAgBISAEEpqACLIJTfQtqM+WIKsV0eD9NWH8GI4PaUtAtXQEGUiUtxSO26uj/Qldn4rriORbiFULD1/0BYmCECNRJR1SQ2ROgNT+bUD/Piyy2SqI24hs9vCa/KZtS2r61Zf033/EHrtacQj/jo8gq9oBL2YIbxDulDBbv14d8vPzovfSpycVEsHe8UgMQdYRnoklyOrhB/FGzxjBq2jBwiUc0xUxb1EgnOHI/qeffmzLZAyfw4MTXq3RMROpUMECHE+zRIniNCI80mwMW1uCrJpnlrxPdTdMc6EeQVa1C57p8OpDCABbgqxpjFNz81LrUe+Ih6zWlhADsVHDV0m24lPsCf2gfb6j/RVB9tVomRt/7XeV6Zhqv2viM95yrxAQAkJACAgBISAEhIAQEAJCIDEIiCCbGFSTeJ22BFk0Xwk7+LfyLLMVYsBabEpVnz0hC+ytD21FZm8XVw+6ceNPypPnQx4JZOzu1qVTHO9Fc8KbNhlNg/p1bSb6wdEgxMO8fu0GjR4dTiVLFOdnJkYMWVOzQuxLCM0TJ01hYVbF71QhC+zllxiCrL080cfEFmQVR0v89Aiyqg4Iqjt37eEjxzh6bOqdbW0pUMnOJkycTL5Dh1DrVi04bEF8QhYoYdSaGG/v8qRHkFUeskg+BVHZkoCmDVlQvXrVOHFucZ+2//ENWaCNSdqpYwcOkRDfOGoqeRg84LUxbs1xTYj+iiD7iqwtQd5eu5brhYAQEAJCQAgIASEgBISAEBACb5KACLJvkv4berYtQVbrdaQVAywJM5aS+qjuabPGa5P+JHR9iOcaM24Se8W6DXKxKbxYEr5wbNzN/VWcW9PETapPEHzhPYzQBEgeZSmjOa5Xx6dNxSZ7QyKsX7+Jbt26Re3bf2OwHG2GdHUE3NHxSAxBFg21h2e6dOnsFmS1IqACY86TVC8/axwguv48Zx4NcO5tFDdWZYdHCIno6Ehdx6SV/SNenzYZXnwEWZWcCXNh9Khwqlq1cpxVBiJhmjSpbc4PdaMtQVbFkN25czfbOpICWhPQMA6DPYfy/DKXFEvFaL1y9arR57YEOUvtnDZ9FoczwVoWEx1JH31U1IgJ5hDi1mIDR49YCyHf3cObkCwMCeeG+XlRhgwZjOoEfyQTRJ3x7e/bIMjCfk2ztEsM2Tf0BS+PFQJCQAgIASEgBISAEBACQuCtICCC7FsxTAnbSFuCrMrU/scfl9nbTYmblgQPradfvXqfU1CAn5FYpQTCSpUqGH2WkPWhDTjGD0FWr9BpSfi6d+8+eQz2pl2791LBggUoOGiYIREYYn1u3bqDps2YRcGBw2jh4qU0depMI0EW1yxdtpICAkMpd65cCSbIQmTctGkrhQT7U+bMmQ1GsXfvfuresx8pYdLR8UgsQdYenkhEpcdDVrtpoLU5iGvHT5yk8IgoOnToCGljkOrlp+VgKvbCZt0He3Gyu7JlShvGAOIbElHlzp2bQoL8KWNGY4HO3AxW8xBe1VpBFknbBroNIcw/e2PIQhwNHRFJCxYupo+KFqERoYEGgRRsDh48TAFBoZz4rkL5croWFjVP/75506xHqJrfXbt0IvynknRZElAfP35MQcFhnNhLu76oxigBs923bYw2VizxsiUcYz0b4OJG8GzFMXbMn3z58vJt4LVk6Qratv1XHrcsWd7XxUS18d9//6UuP3Skfn17EjYTUG7duk2Ro8ZQkSKFmQe8dOPT36QqyGrj82rHEevfrl17KGTESPYaN40VbE1YT6w1SNegykVCQAgIASEgBISAEBACQkAICIHXSEAE2dcIOyk8CqLM6tXraIiXLzdn0MABhKO8OCqNgniYwaERtGXLNkJ4AXc3V8qaNQt/przv3n33XRYZIfioApEFyYRmz5nH2dP79unBSab+uHyFhg4dzpdphZCErk8r4n1ctgy5DOhLxUsUM0KOLKOIbamK1nMXAhXiX6qiTdyErPSIR/tRsaK0Z88+ggdfaPBw9j5U3p+pU6ei7zp8SyWKF6dly1dy30+ePE1IjNazRxdKly49ff/dtxxb1tPbj/maPtOWfSDW6CA3T66vZ4+uLAA9fPSIgoLCOIlN1Kgwg9DkyHhY47F9x07OLF+mTCmbmeXN9UMvT9yrPCRPnT5DY6LCCcfvzRWtKIaM0DVrVKMTJ07Snbv3qETxYrRy1Rr22vP28mBvZvRBDz8I2mHho2jO3PksyENsg/C2fftO6ta1Mw329KHs2bPz5kLevHlICfBh4ZEUMNyXM1PrKdev36D+LoMIAiza2bTpl/Tbb0dZUIbNQbhC3yH8QnTGfFOhAT6vXSuOMK+eqcJo4H5luyVLFqcDBw+znQQO96U6dWobhFNbbdW2E4JmQIAvFSzgRFhLjh49TsOGB1PDBnWZDdYGVazZDARs3Ldjx07ycHel1q2a89yEuOs91J9KlyrJsWjV2qNdL3AvPNJr165FmzdvpcqVK9IXjRtaXZ+waYE1D2EG4Jlbv35dypE9O9tE2jRpKCIihIoWKWwLheFztQE0cdJUtg14RmPc79y5S9t3/EoIdwIxX3nOOtJfxQ91m6631tgqGwETCPpYi0z5TZ4UY+Q9bW1tt/QsjP/UaTMpanQM11+hQjneuNq3/wBlzpSJ3k2Xjse3bZtW5NyvF2XOnInHWG0gmW5EoA6IvJ5efiyQm26GxHcN0j24cqEQEAJCQAgIASEgBISAEBACQuA1EBBB9jVATiqPmDptFs1fsIiP51oqOD5dvVpVFjzKlfuEhVp4OAaHhrNQFvs0lkVA/HBu8mVjGtC/LwscKBCm9u8/yMmtTp85S++9l54FCVzXonlTgzCAI9Njo8ez+AIxI7714dkQSMZP+IkgkFgqEKcgmri5udDKlWtp1+499PjRY27DlavXWGz09RlCBQo4cRXwdFu4aCmtWLmavRXhVYeEXe3btaUcObLzNXjuqtXrOHEYkolBDO7U6TuqXKkCx3cdFRXN90FAfTdtWpo7bwE9f/bc4jOt2Qq8Qo/89jutWLGGTp85Y7j0s1o1jdqkPtA7HrgetmGOh6uLMycsg1APTrfv3OHqv2nbmrp26WiXadviCbtA/Ntjx0+wnalxccqfj774olGc52nZY3xwVL75102pbZuWdPbceQoNHUmFCxfkrOvVq1f5P/bOA86uqlrj3+33Tk8yCSEQQu+gIDxUFDsqCg8sT7E8VHwWpCi9F+m9SFMBEaWIqCAIigVEqdJ7SwKB9DZ9br/v961yzrmTCckEBIRzfbwkM+ees/faa+999n9/a21pm5W13wsvvIgTTjwV9953P9gneBgUgTtPcmf/4YFqVFBTYVmv1bH22tOkfBtvvNFKg04a78knn8a5512ABx96BMz5+6mdPiHlJ6RlbuKBwQGp0/u2fy8u+9nPUSyV5HneDjwIjODSfdYbxA8d4+YA79XdPUH6IX13zTXXGFO7ed9+7rnpuOba60Rlyw83OLba6h3Ybdedsd566wb1piqSCuW+/n7x9eX5DG33t9v+juuvvxGzXnoZ+XweE7snYLfddsGHP/SBJrjrfY2QnDl3+/r6semmG2P3L3xe2vasc85f4fjEw/DYJ5lmhGA26i8OLcdiGO9fV159Le6662756ru23gp77PEVvHu7bYNNLr/nytaX5eSmWM/SHvkq27y3pxef+MTHxBfoL719feIHHDt5X/bHbbbZCmeccS7qjXrgIwTke359D9x1zz14adbLcj/2K0J7AtT99tlLDpTz/j3yWeecdwEG+geCcdqf5X2fqRmuvPJX+MWVV4OHG3IM5dxBIM1Igst//ktpp3HjxmGHHbbHVVddK5tU9Asf97d519Y48ohDQAX7P/95F4aGhpvGx2/u+TVceeU1K/SnsbRdfG1sgdgCsQViC8QWiC0QWyC2QGyB2AKxBd5oC8RA9o1ugfj5r5kFCKFOO+McXHfd7wSc5XM5zJg5Uw68in6o2Dr0kP2XAT6vWUHiG8UWiC0QWyC2QGyB2AKxBWILxBaILRBbILZAbIHYArEFYgvEFliOBWIgG7vGW8ICVC0ec+wJ6OzqxAE/2FdCyaMfqimpxjv2uBOx9rRpK33w0lvCOHElYgvEFogtEFsgtkBsgdgCsQViC8QWiC0QWyC2QGyB2AKxBd40FoiB7JumKeKCrKoFCFt5ijpzrI7MtRi9p+eZXXPqGjjumCMkRDr+xBaILRBbILZAbIHYArEFYgvEFogtEFsgtkBsgdgCsQViC8QWeD0tEAPZ19Pa8bP+LRZgbtWTTj4d199wE84953Q5IGm0jx/qdOYZJy/3mn9LAeObxhaILRBbILZAbIHYArEFYgvEFogtEFsgtkBsgdgCsQViC8QWMAvEQDZ2hbeEBabPmIkDDzwMPb29+OpXvoRP7fRxTJzYLYdu8ZT43/7uBlz769/hkIN+gF12+dQyB+68JYwQVyK2QGyB2AKxBWILxBaILRBbILZAbIHYArEFYgvEFogtEFvgTW+BGMi+6ZsoLuDKWoCHev3pT3/B9b+/Cc8997ycxN7R0Y4NNlgfH/voh/HxHT8qp83Hn9gCsQViC8QWiC0QWyC2QGyB2AKxBWILxBaILRBbILZAbIHYAm+UBWIg+0ZZPn5ubIHYArEFYgvEFogtEFsgtkBsgdgCsQViC8QWiC0QWyC2QGyB2AJvOwvEQPZt1+RxhWMLxBaILRBbILZAbIHYArEFYgvEFogtEFsgtkBsgdgCsQViC8QWeKMsEAPZN8ry8XNjC8QWiC0QWyC2QGyB2AKxBWILxBaILRBbILZAbIHYArEFYgvEFnjbWSAGsm+7Jo8rHFsgtkBsgdgCsQViC8QWiC0QWyC2QGyB2AKxBWILxBaILRBbILbAG2WBGMi+UZaPnxtbILZAbIHYArEFYgvEFogtEFsgtkBsgdgCsQViC8QWiC0QWyC2wNvOAjGQfds1eVzh2AKrboGhoSHce++/cPkVV+Jzn90VO396p1W/2Ri+WS6X8Ze/3oarrr4WTzzxFNZZZ20cecTB2Hqrd47hLm/9SxctWozHHn8Cd99zH+6//0GcfeYpmDZtrbd+xf9Da1iv1/Hyy7Nx40234PHHn8ApJx+Pzs6O/9DaxMWOLRBbILZAbIHYArEFYgvEFogtEFsgtkBsgZW1QAxkV9ZSb5PrXnxxFg4+9Eh0dXbihBOOwcTu7rdJzeNqrsgCBHxf3/M7wWU/PO5I7LbrLiv62qv+PSHwqaedBcLGb397T/zyl9fglj/eil133RlHHn4Icrnsq37GW+UGjz76OH78k0txxz/uxJTVV8dFF56Ldddd+61SvZWuR61Ww+U//yUuufTnOOzQA7Hzpz+JRCKx0t9/PS4slco497wLcMPvb0JfXz+23GJznH/+WRjX1fV6PP4/7hkPPvgwDjnsKLz3PdvhkIP3R0tLy39cHUYr8PU33IiFCxe9JeoSVyK2QGyB2AKxBWILxBaILRBb4O1lgf/75tffXhV+jWsbA9nX2KD/6be78aabcfgRxyKdTuPSSy6MFYj/6Q36Gpd/9uw5OOzwY/DQw4/g9QKy1/zqOlx08U9xwflnY/PNNkVPT68A2a22egc23mjD17iG//m3e376DHx3r/2QTCTftkC2t7cP++x7gPjpLjvvhKOPOvxNC+4Jz7+39w9iILuCrnf+BRfjxz+5DFOnromLLjjnLaP8JpD9ya9+j/bx3PxsgPsGDXDzIIGk26Shf+Hv9PdAo8FrE/Inr5XtBvudbz2MtgnB6/m/Wr2Bcq2BaqWORo1P5P2SqDfqSCSTyOVSyKZTSCa0NHJzK4OVRsob+Y3+m+WxQnpZw+t5RfQ7ftdlG9+q3PSLsKZaJr/Gf+73DssUffLozxDL0W4suthA/8E/pcZiX63SsqX1utB6cnHkGi9ddCOouVZSC3uWlq5h5vPaJVCPFNuf4o9yX6GfyHWsihdBHjXyeUErRu4allPq2PQVu5nZx78U7G3RlyIbXa+05RX4Z+T+XtTAX4PHR+zohaJbqYW8MYKyRi4ZpcH17tpfIvVzW0WrLG1uXuR+bGY0twhdIHRz6xkj/MsrJX6lD3EfivpptC2X9VD3itF/E/ZL76Pmx5Fnh77r/hu5NvDYEV9o6l1a5cB0kTbnndwno3dYpu82+WT0Zk3O3VRJf551v7AMI+tm1fLrvA/IGOn9NvCdV7Bj5L7a1tG+7D074ns2NjSNje6f9phGZFBW37OChMNKsFHM5yUDTxpt9DNfiMwF9RHF8dqNLDt/nrTnj7xz9N+BX7Lg8n/a8flP+Z0VX1p9pMsEY194x+gc1TQXWd/ScoafSO9bpqGi3TH8ZQPpRBLpVELmLR3D1cwcD+XfZiPaX20A1GUO1Aro35cZKq391YFkxoyOP9FR3sfvZBKNeh3VSgWpVErmUu80Mk/LE5sHUv+ZliCcS/Q9gHO7jUbycHsb8DYP/DNiw7CTjhj5w/cFH2+anxe2b/MgqT4QPCHiv97cwfuHPTto06S2Cb8fjJ3eL/zdxfpnQxx5lNnTHzyiitpcZi97Bwp8xx8WeehovSnojuFUq68vge2j7WHjgb0TBMVi/eT54ZTk99BhacSMONIQQT3sOusPga9E2lNNZ75og7rM++70y5s8zFI+TkmfdOslEqjXqqj1DWB4wVwUB/tRT9Slb1eqNdTYN+r6rlhHA6lkAoVsCtlkEtVyDclMAokUUK82UCuMwz133R6UglGtjz/xJMql8nJLxl9kc1lZ12ezsbAqBrKv6CpvzV8+9fQzOPOs83D6aScuo8YqlUr4w81/QiaTxk6f/LhMLPEntoBboFgs4pjjTsTNN//pdQGyBGsHHHgohoeLsXpwJd1wxowXBMjy82ZSyBI8/uHmP+K4Y45APp9fydqs+mVPP/Ms/vGPO7Hjjh/FtLWmrvqN/s3fdOV5rJB9ZUNzI+amP9yCtdaaive/771vOsXzqroJgez5v/gddjroBKRzKV1m1OvIJFPIpTPI57IKRbmgTPLlXxcB/uELczKZNJCoMFV/Fq40+G++UHOBxE/fcBnzFhcx1F9FDUAqmUTSXrj5fd4/iToK+QzGdxXQ0pJCNpNB2oAw79y8wNdnJWVxooswrlJStliq888RCnUuJgQCy+rKAKhdw0WDLDRGqtq5IHIIzcVCAEtZMNYgwhMTNGMdfINhOQQsROAny8NnBIsmAXRqS16ra0Qtl5Q1WDPZNVbupnY3Yq4LeKUBsiAN4JACdAeptXpd7i3PjHx0sajPrkW4EO0vAMHL7fCeCyhbLPJpcjcHDVJ2/xnbxsFQpFwrcF4FCuGHbR/UzwzDaxQQKcxRkN0wQKzGE5+M3IilkVajz4SsCnXawyCG+ok+j/7FNmXbRWEOf+/tGIK4sI9oremPztcVsLjVpUhWNK2b259XjFj4m9/wIpYnIR3BFvK2AA/AftBJ9Z7yvNCRAlPwDtJHjAyp3/mjIz6/DGCPbtrYZgK/xjrUrY2kfLYc5xgi4I/AimOC1i6Z5KpavmCXanuLn1k9gwI57DKfCPpvBLJ4E4dtMjpgVD+OAN8AXAE19j4DZ+zD3lbadyJ9K+KbI/BHOD64D8kFfpWT8uZ9Fve3aPemnXTM1Xp4udn+1vhBs0Y3UHQzy6Fm6LPazDq+RRmXe5JuzFi7OwgNxsZwbJDxvGku0LlBx3l+PxxXpFsKtGTL2yfwOfpLA4mUtbt+XXyI/q1bePx3TaCxwC+HR/Rrh2I2/ruNjOoG9gpGkMg4r13Cam79LgSS+rtlwW0duWQC+UwKmWQdpUoDA9U66jIAaQvSBgRJyVQajUZN+n5a3DyFao2wyXqtdAAZWCPFS6DKcYb/M/Pj+z0AACAASURBVHsStgbjtM2j/ALHo2QqpX23XseSJQvR1t6GbK4d9XpN2iCYr+sEXDW7T8SXknoft1ujbqN4grOz+ZjstLHtOaclg+tDMk5bJX3/EIlEHRz3GqiJOEOgZzAfRTadzJ+18upzNamfz41+T+2rPoR7mwh0DbpUQ+osbSDTqLZH4Cv0sWToP2ZhHZ19PmY55T3HB+UkarSjzBUJeweqCfz2OYW2E78Pd72a2jKwq8//dm95P7A5Vact7S/B/Wra5vQfVjKZSqJWZadQv+T8bVazccBBur/TsPraVjYCR9pt2fcbmQfcb+2dQGwjvqhzP31NNh98d4T3FnCvJanX1L/E5rS1DD98vr6X0Q8asvFelZ8UF/Zg7q1/wewH78ac/oVIpIFKvYbBck3+1PcNKQTa27NYs7uAPN/1UmkMDlWwtL+E1vZ2LM5OGBOQnTnzBVx48U/xgQ+8H0cefvDrsiYMnOJN+pcYyL5JG+bfVSx20st+dgX+9re/x4Dr32Xkt/B9X28gy82D73x3X6y5xhqxv66kX70ZgSx3S0859SwMDg2+bkB2Jc31hl8WA9k3vAne0AIQyJ53xW/xwe8cpeAsACgJAYmFfBb5QhqtrRnZKK3Vq0jJwiQlix++fMsLPxUpfIHmazkBi0iYVOFQqVZRLNUxVKygVoe8SA8NVlCvJ1B1BWwjIYutbJqKo6SoIfgizxfvQiGJjtYsutrzyGWTcp1AEltE8cVeYJcvGrgK4EKVwIoAh7+LgANRn5pSIwofeT2XRKLMsCWhwokQjOpaSmGqKMoMUPvSiEtYYZjBOraBtCtJ7LsBAOCCigtmg3XVRsLqrTcgwJBFn4FZhR2hMll+Hgj+VM3q/zlsVhhsEMXaSouhkJp2ENhoCzAHj03w2J4RBaGhPdVnKvQJA07SbgJNzCoOPKxNmiGjlk3geQQc6yI2VAxFNwECPXCgJHYI27xZ4LZR1qFLRvqVf+ricwmBhEJ/ZJGZtEW3QW0rlyEmXZwaHNMyqTbKIZFwB3uAAzOH+4H9rFUVUNnmhYGXUPHkUEB9iT7MtlKyqlDBcW2gHgzUdL48VruonzqkVgAfbDoEQMq0aCPAX3TBH+r6vA9omZZRwgcwPmGgN1R+e9+tNcFdxwUhjIiC49EGSIHizhW5QB/lIofzDhRG0YwFkMdJkkIkE9m7f5ljsv6ZiP8QiMhYEriUAQiDoBFdokHosJAKe/Vj+zUagcB/Rzd6zHPdhX3M03YJDCD3GblR4BJJQYQcTwlDQn2aP93+lFoHf/f+r5tGXk79W63myjz2Ef6dikwd/+U5BrIDCMeK+U4DMYyBWH2iGpd9USuvfu/qxhBTul3UqsFYQ8hmgFbvGx0DCK0IJUeicoN1I+rlm00+PtatntrGVr8E56YGMmkdq6nOK5WrGKzZJottTMmYw2qn0lpHlkP6LmFUQ+YY6cO+oURkRZhoHylLMG+pfwebaRZl4naU5yQI66pYvHAuOjrbkc51mipW52eZ1w3MyaaSbIVqvXw8kHaTTRAbLxMEvT4O6s9krDawxulL3xccfnJ8csWmkGbU5Tm+6ZFA0mTVMjPIvQ2oCmDkPKBjk9Q92PzjbG8bUOIrNr7ZBpmUSwpdR61GhTBnXB2bOROx/wdjgQz1tm1hsF9+Jz/n+4oCbkOOBpkVOuqcrHDQIa/2XYPVkf2+KMSP2ldcQdpeRyyOzfIsMmT+ziGrKU/5XQGvwQYU68/3Lr5/sV52H/pizQA897YcmArg1euD94DIBkZA0G3TQ55v99TxxVSwkXHIN6Voc7m3AWa+97ltpd8lNcKJ9qK/c+wkWy5Vy0CiikYig4UPPImZv78eC+e9iIWlfhk/SvWaeA03JQjnuWHPe3R15rFaVw4dbVkM9lUxf9EgUrksJnS3YF6tWSE7ynQgPxoeHsYvr7wG1/76tzj0kAPwwQ+8Pxb++TjYGLn1tDwrxj//j7cAm/quu+/FwYccgbWnTYsB1398i77+FXg9gSwnpiuv+hVOO/3sOJx7DE39ZgOybMfrb7gJx59wCnbc8SMxkB3RljGQHYNzvwUvFSB7+W/x3j2PsFV3HalUxv6uL/3JZAPZXBJd41qRzyYllUCGqpoGlWRJlCpV1OsV9PWXUaoA6TQXERXkc2mUS3UMDgFluYYLGb5cm/6FizBZRJgyhguyJKFsGokEF6EGHBMJpFJJ5HNJdI8voKMtg1xKA2wTqbQs3qlYKpv6zrU1XMY53BBQKsTD4I8sLBnuVhUVSagStcWVLbL8elmocsFhQfwCORpAFaru5beqFk7Nn5cJV7msMNiZsVQMAsKChTDBspaJd1CRoEMeLrBkOWnwlOX3RVxDFkFaJlvAjlD0sq5cWCZrVV34Ovw16qOL0BDGRgFsqBAL4a8rxWQBb9BBgJSA3MgC2RfLgQivGYY48I0mWfAFtgMkBSgWOCnA2hTRwZNUOSlwSBiq6uYEkhvXoZo3+vGFrgMEhQThRQ6/Q2ClPhnABruZrMfNhqFKSsGFwO2gjKGS0Na10s5EBVxcOvhrUvGZOtoeiqTtMiiMsbQQAtfCmjlMDwCBUUrWn3WhT7p/sXBJLnAJb0yMSnsEcESMohDVFXt8FIvhdfBu4f4SgonQVuqzWkhHTOr3upHCslWNtHnfd2jSBOAi6kTdODHpZFPkdQhExaciqRzUAtbOVh4NEQ+fwrpJHWXTxDxZVHoG/aIqdhtPfBPKw+ZD9az3ZW2wkRjQfcP7XuAXvkHiqvbI2OOKV+0DVE56nzXlvMGwEFCHdVPFokG0SGGi4LZGJayjWAKWSP91PwyBsd4k7EuuPtTeHPbjkROlfS863hhMIlxSdaFCLlF0KhIX8JsiFKQX0SVruvkjjCdRDdSrMlO4zYINtKQoOTlG2YhuUE6ol/bTEepm32CRe0mFLOJDHNmUickEUmnCU4LpGmoqdQ3Kq/2RQK+uin1JuxPZ+LLxnxsSHM8T9bqMCSynj6fWk8huVcMfhKYrvJR2rfP+DemriUZN7rVo0RBmzXgRm22xNhLprIz/vJf4ttTZxlVumMnmnMHSoD+FqmZ5ZkNhbjrNvpsU4MfnpqnIrfOe1pcEbOpcO3JcMNPoGI4kqtWqft/tSwVxvSojhaiyaTv5pZbVd128fWlLhexhm/Pv5eowytUiqsUi2jq7tM1lbsgIJA7nL91wK1fLFo2iMFvGJ4Gh4QZTXSKD2NYcC1SpKxA02GhUuC6g1lTG8hwDqDIGsBFtYHHlK/1O/cb8WcIzOEfrRmnQvxocKxMh0g7SI9h7gmyC67gavCfIO5DeW9rHy+ebCjVt84iF5Rr6HiOSxb7yTiRvT7plQqDK79k7hcQ7MbWAbyDIPoONgg0+nWpx+iqdhD/nRn4ZyYS+zyyaMxeNfBX59i703f4AFvzzn1jYNx9LKiX0Dg9Kv6/U6ijy3RBAWzqFbCqNXDoh737tLe1YvLAPi0tDaO9oQa4ti95Md5NCduQIxPLcddc9OOW0s/CRj3wQ/7fn19DW1jbysrf1v2OF7Nuk+Rn6ffSxx+OOO+6UAXnk57hjj8T73vcePPfcdDzyyGOYPmMGDth/XzkYKPrhieCXXvZz3Prnv8pBNFtv/U58+1t74t3bbdsUdsfUB9wBueWWW1EqlyTkfJt3bY3dv/g5bLzxRqPumC6vKRYvXoLrfnM9bv3zX/Dss89LLsgd3v8+fOXLX8Q737ll03O5+0L4c+ONN6NYKoEAca2pa+KLX/y8HAbjeUoGBgflFPrHHnsc9953P97z7u3w5S99QXZufvPb6+UAqe7uCdjzG3tg9y9+HrNmvST1/uOf/iyD1X9t+y4cdNAPsP566+pLb62Gp59+Fo8+9riccN/f349TTzlenvHzK67Ek08+jY6Odnzi4x+Tg6kmTZy4THU5KD/99DO46ppf44EHHhIJPyeWD35wB3z+c7thypTmtuANGJZ96aU/xzPPPie7WK1trfjUTp/Arv/9aRQKhVVqO/8SyzN33jzcd+/9mD1nLrLZjIDRX137G/z5L39bpZQFK9s+tON+3z9I2mHkZ6yh3ZwI/vWvB3D1Nb/Gv+5/QPx22rS18NnP/LccDLZ0SQ/22e8ArD1tLXxvr29j7bXXEh9iflr6N9twvx8chO98+5v49Kc/ieuvv1G+19nRIf3lmmuvw9133yttvtU734FvfP1/Jb8tJ/bR/OKsM04WP77y6mtx1113j+pP0TqP1S+iQPaCC87G4kWLccUvrpLNGH522GF7fOdbe47aDwcGBvCXv9yG391wI5544klMmTIFn/7UJ6Xftre3L9MWK7Jtf18/jjzqh5LLdbTPzy69GNtss7X8amXHFvZpjlE/uuBi7P/9fTBcLEoKllmzZmHfffbC/3z+M5g+fSaee+55aW/mJ9p99/9pevxY6znWaYJ2WZFv+D2XB2TZ7g8/8iiuuupavPDCi+gfGJDxa2L3BGy+xWbIZrIyFu6yy6dkPKGvPfTQI9I/73/gQbn9dtttCybaX2/ddZapAlXLf/nrbU3j0xe/8Dl8afcvYMKE8WOtcnD9az220pZz586Tse7hhx9FX18fDjrw+2+ZlzkC2bN/9hts87UjBFSk0gyx1IWQgBgBsilZcKSSXIwpHG1pyaDQmkWxVEVfX1kWJqWihmkKJEQCaaFidVQqXOyoAoYLAVW/8mcNuZcvVASNmJqH7/ecU6iWdVEaQ/YIh1vySXS059DdlpN5gaoKj/rkEx02pamqkUVZCAw0/FfVMFRlypIjogqkIwWLSoMMDuZkEShUy8qJBipUWRLGEhuY+magWMTCnhKqZZYXyGXT6GzNoECYnRILiF1Yd1XP6OK9WK+Jrbj2yWUSyGXSUq+MhSgKkDWlpCgTAxipZVb1rKtfGaoKpFwdFAmF9PBvhVzN9Q/rOiJU16iMiN18YU9jmWrXwWCgsnN4FtHdBZ00UDiFAMztrrc0yGbES5f9BtJZp4h6SlGsfFvCzB0u8ZoAqAoDdQ2zltmWmkGRfMEusFVWq8vCWC9bGBbuiGNESopA7Rvm5TRkbZsM6pcWJKwq6Ug6BLeFAJmAr0XSNkRJn4N4X3jrlxUaSDnCTQhpI0cdcl9VQwVIScCYKfvkPlqv5kzCy2pRZbyIpoMwPxTjRtSJUkQBN64yVnoe5NH09B7WKgHqH5k61eqobuQAJYpyte3FNyypsQA4g1KhYjKi3LVnOjTln6JeHAFWowDcoYaho8DfHHC7+ixQ4EU2LsT6I9J6mOk1vNtsF4XHag/rl+YD3oeD6wMwaQDb7B+oqW2DKIBDnh5AbhAqNMVT3Iek3QzmmSKc8MxomUIbt19AwqJOqpslwTXWFmHSEoNa8hWFSJwbZLylSlU2DUJVocwqDd1IM1doArKuHE2a/8pzhYtpCTR1iT5H+of9GYDpAEUp/AsUjkGNHdJZXoXI2KTqYYVSfLyZN4Dz9EnJiel9hrDPNg1UVajAsE7FrQA7TeWhzWiA0oGsSlRlc4er6nKxgpdnzsTk1dvQ3jEBCts5N+o9WbYQmIZQM9qyZg57FiEs52id11MC6XR8UdAXhtNrWLynxAnbXp4XzAGWPTQYV2z+EedUIKuqVreaQVWbk9XHTf3pbWGXVsolzJ09E5MnT0ShpR3VmqaQSGfztkmjMFjAocyhlmM2AkBDqG9g1LCl7ZMEw5m8BRg0DjaohP6qH4cpB6w9Ob67+tUjeQy+mkH1uwaOA6eOpLEQfi3jo6Y0spFAoTw3l9k2CaBWrcnf9X0g3NwN2iGZQq1asbro3CB9M1D760awb/TKRqdEheg7hoB8ylxVFqv+ZBvM6gPq+zruUrWt/VbnkAYaw2U8/oebMW7TLrR2dWD4qRmozpuDF2dMx/y+HpTrDWTIcct8J6pj4vgCujsKAohrpRpa2wtozRcw96Ul6C9VUK5VUE40sKhl4nKBLNd2p595DgYHBnHkEYfI+jucA2zgiv/ghkpk9ogN8pa3wPIW/5VKBTfedAt+85vrBSqOdkL7vff+C4cfeSy+tPv/CAzl5yc/vQyX/ewXOOaow/Df//1p6WQenvz889Nx2qknYPLk1cBF+lln/WjMIcs8WZuHSBEWEyyMGzcOd919D0444VQsWboUp558vKju+CG08APJjj/+aMkbybKwjDwM5kMf+gCOPfpwjB8/Tspzx9//iXPPuxBz5s4VkEZYuO5660h5//GPuwTo8HAzQtR77r1PwGgum8Wfbv2LgMLNNtsE5517RgBDHnvsCfz0kp8FJ9xPXWtNTJ8+A6tPnixg0+EiIe4ZZ5zcBEkIU37xy6txwYU/wf4/2EdgIeELwd3+Bx6KpUuXykDGsvhA9uijj+O739sP39/ve/jsZ3aVnxPEHHro0QKDHXTRNivbdt4BlixZih+df5GUYc8990D3hAkCpU8/4xypHz9jPdRrLO3j5Xi16sGhoSGc96OLcNttd+Cwww4U8E5bXvzjS/Cb394gkP7gg/bHdb/5HX593W/Bk+8JuXbe+VPY46tfwtprTxO/+tnlv8Dvb7wZXV2dAvw+/7nP4JJLLwfbYL9998IGG6yPe+65DyeefJoU/dyzTxf7s12jfkFwtvqUyZg/fwE+9tEPy0Tr/vSud22FM047STYC/LMqfuFAtrevF+uvvx6Yq4cHIQ0NDcvf+eHmwFlnnCLAzj/sa+zfO396J3xmt12k75x3/kW49da/St8emednZWx72qknorOzA7+7/vc4+pgTsNNOHx9VIbuy/smynHzqGUFf+txnd8U/77xbNl6YY5R9i+18yx//jBtv/IO05ze+8b/4wX57r3I9xzopuF1W5Buv5OOclm+44SYcd/zJ2OmTO+IIy7F02+134OhjjpeXMoJyglMC2XQqjWN/eJLsrO/9vW+je2K35Hk+59wLsMYaU/Cjc8/AOuusHVSFZTz1tLMEGh937BFYb711ZVPnoIOPwMSJ3TJuT+zmIVNj/7zWY+vg4BB+9avr8Jvf3SBj0Fg3ZMZeg9f3GwSyZ132G2z11cMUhInyVHOtKZTVfK5sc4afaYgl1Ze6EKg1kijXuBCroV4zeGqLJl2C20LQ4J+sQ+3eXLiGa7wGozp18cSX/HQSqZS+3uuCUpUsBLKSczZRRyGXRGdnHh3tWZkbM/K4pGAFVb3pYtcVnR4qyoWLwhblSA7jlrG8KeVksSKQ2dRhFv6bTupCmONoPZFCsVxB/1AJS/qLGB7igsLUnYAoizNMxZDgApcLJg2NJFym4mq4WEGxnES5XEW1SlibQEuB9Uogm0mJ6jiTSWreQt4nkqvVAaa+TqvNNXdcAxkx6ChqTYcO0fBFMYBjJrUG7aeQTttf/iqXufIyVG761x2QOkOQ74wSNuzsM0BpDuw8etm+14zaQhUqf051mbQx4XjkWCKH+I4GXM3jKDaAvtboCn2b6x4+12Cw1d2WlgHM1wW724apIEJgEYaE6oPcNtFck+Kfrqzy8piKLchz7BmPgxyd1j6eMsQPgZO20XQdDg2iYDpoI89DKWHRy0JWz9GsDChiiSZlmpZB2YSF9EbhSaBw182BIFRYiIgrV4GUwTpP9+H9UPCP2VVUYK5otOtFJe6+ZflSPX2D9HH/jsDvaGsaGLIWUTBHX7KcnRZWrVC3uf6u3HO47GWN+qiqa22joMl5Q7Lsz2z2bben+dIo+UuDkG7rl76CVmW4wpXgQ4Va4HURHBrAVCWGGhpvmyNm80BZ59AlorbVvKSR9BJRUGw5Hz23saj0PGNG0NfCdhX7Cny1jbMGR9QwF6kq1sNqNJij0tKtKAi2Olpu2mAsl3nEoDw3a9jxLA2OwykPteb9xfc439l4oqA7HBUUBKp9BT1K+hU/Bs3htEEr6aNUrdr1Fnbt/VFgMz1LVJFaO47nwtpMXc62rDG6IdiRUfAleWoN4MpfJWrDctLWanj4vgew5rTJ6F5tcnivps0lHYGojnU4S+WqbmxwMzMMgyd3E+YrrC+Qjwc9QhSkRnC1lSK5ZX3s5lwuoR9CwgW2ek5ZHaM8zURUYa3jcLCBE7QF/VQ3fGu0r2yy6ZZcZbiI5554CJtssT4qdX43hXyhVQvvwNBSUEj9XdksY4qnVfB0C+FmnG9YirZT+pbFNthGZtjd3FdUaesQX6I3fFoWkGv1DPLRS4dTCG95dkWJKqkZfMawjbMgPYfmhPU0PxxvJBInGIM9pQILySin5pnM+7b3AymvqJ5VdS3vd75JLYpZVceqilbbkHbwevoY4ymKdAjhvXRgkTMFxOeqqC5eivl3/RWl7AIkWupoLCpj6fRFWLBgMcrJOpJZPbiL+xCFthwmrVbQSKtyGfnWAjrGTwRKGSyZPR+lckU2P+Yu6MOMamEZIBunJwingpX5WwxkV8ZKb6FrVgS4lndC+0svvYx99zsQG260QRNQWbBgoZwQToB3/o/OxCabbAzP+0kVYRSEEC5efc21OOTg/VcqgTPL8v0fHIx3bLm5AImWlhZ7+dQ8uIQN/DlVXXw+UzHw2RddcC623HLzoNWohjviqOMkb+5IsHT2uefjssuukB2bk048Vhb7/MybN1/qy/sR1jrg5e+o9tt7n/1FaXnB+Wdjh/dvHzzL7UvwdtRRh8rhM1z8cTAjAGT4PXcJCfQOPWT/QLFL2HfMsSdgt113afo5b0wASrVoS0uhCfTxXrff/o+mg5sI8M46+0f40Ad3CIDsWNqOz1u4aBEOPuRIvPMdWwrciR7sxnt993vfx4svzhoTkF3V9lmRv75S16QtLv7xpbjq6l8tAx/dJrl8TqA64dNPL7lcIDSVsWzXSZNCFbP7OeEeobj7X7T9+Ty2yVVXX7sMBCRw/Oa3viewl4pybmi4gvmpp57G3vscgAULF+KSn1zQBEnH6he0hwNZbjR8bY+vYK/v/p88i5M/4TD9jH1rk403krpzA8LtMXWtqTj5xOPQ2qp9zftyPpdfxs9W1rbsC68EZMfqn+ybe+39A9kwIfRmeblxcNbZ5wlA//rXviovY+wHl//8l01tMdZ6jnXop43H6huj+bi3YbFUxMUXnSdtxQ/HkRNOPE3s6WOfb4D99W+3NV1LkHnYEcfgttv+3tRXvYzcPOLGQRTKM0KAoJb+eeAB+72q3E6v9djqfeitCGTPvPQ6bPGVwzRkjRDUDmjmS38unUKKoWayAFeFBJU8osqpAWWGcor8KHJATJKLJj8ASs7HVXUFD3MgdfUDI0RxoeFusqiimoJqD+Zwk0WNLlYk1ymVkakU0sbMmNpAFrKZhOTz6yjkMWl8AW35tIRxOjxO1MLDQFz1IcuciCrWVaUeKiiL+vAYCgnVLDUSGCyX0TdYwXCxhnQyiUIOaMmnMVwHisNVDA6WUC5Cwu0EAMkBZ6wCc9zWkUmnRZ1CxbGqTSy3ogFsLtyoKGE4I9XA2SzzD2qorOZWrCOdSaI1n0J3ZwHtuTRyGeaGC0Gihu17PlddSHsQsC/AfZnnC7PoOONqKaXP2t6uCo6mU2DeVQ35VRUZVTmqXNPVpyohbWEdwFg7PE3fpOT/u3oq0GkGkCMMURf/sJWvFMuVn2x/OfBEncHMZIohVxLZk+RgFoMqVE6lLExVwvfD1BiqZgwXsAHGcshmhFfWwAaCNV9kVBGoFg1AZgDozLp+U8uvEMA9QhLJx+kAPay3AlKFVuJSkfBgrTxz4aqaTn4XLY8dNMQbiCo8APf2HEuV4IpDLXx4aJ37h7ZVmKdTWt+eo26u6Q5MPGXsUggEuHkR9C8rbwCKDYg6+HdLsj6KQEI/4Vf9iBoHCl5/LZ8bd9nDyBTWRdR3pttyH4zqgzys3/0huMZb1sJ0vR3c3kGfcmWtFUee7e1q3h/tj+5PPixJPw5SWOhN9HoDQ6ZmFhxnSnL9nflA4IH63WATzFIzuJtzfGSeGMFJ5oiB6s9YZ1OeUO/jouYLdmfkGbycQC8cjazvRcC592Opj3c11lVydEYOaJJ0A5wreBKWbsbVGYcgm2OstfclO6RQAJClOQlyYlteVumoGo7PsVxGgWC8UgCpGyKa0sP9XNId2OYGv68pArQPEPaKqNH8iWo+ltHhWqPBmAkLX+cILHMB0yw4bFYFsrM6jvfgQUdM05DKmMrScuma36hrKyxzf9E/G5IaaPGCHsybMx3rb7YWWtrGqYVEFc9cnJoyQIurc4Y2t6rIfcPC1amiLk1kgk2Upg0NU7WrolM3WhzQp3lymaVgoH3kvUHSPZj/G5RU7S5ziuo8z3LKmwShrYFq3TSNqq8VNKaYEqnGjcuSbFwmEhkUByp48C9/xzqbTEDn6pPR0jYejSTnT95Dtlq07qoZljFQcrESMEbGOk1lbNEm3FAV2ysQ9UNDxYTScBa3IbvMKYXEQU5tc27ZvFX1sPqIbcb64YyWkkIPvvKNLd8GTaLKMpoqXSMfPIeyq5G5Aa15XAVuGwxlAXVaDNXgdH1/9/CxUDeO1K6q7OX8oz4q/c8imnQTUjdmZSMBPHDLcqB7ue00Rz1sTN8NZMPBctpWB4fQ+9CjmHX/7VjYMx0d7Rkkiw1UikkMFMuoMhUIo7CYmqVcwaS1OtDZ0QaUavLeM35yO9ItrUgMNFDvG5Zxq14CZs1ajMcqqSYgy6js7+9/sPCOr355dxEBjfbJ5rISxejRy6Ne9Db5YQxk3yYN7dVcEeAaLf8kBwqHVWeecTJ2/JgqUvmJ5hTdd5/viorVn0GQecYZJwXh+QQEf/7zX/Gxj30kAD7LM7+DRaYPuPjC8yQ1QfTD3w8MDKKtrVUWibf88VaBiFTBRoGSf4dQk+CYitcfnXcm3rf9e+RXDg1GKvdeCa4tD3Twfq9kXweEVGcSUl104bnYcMP1wYHrgAMPldQJIwEv7xl93kc/8iGceMIxMmkec9yJooJjuonddt05eDF/8KGHEUYrYgAAIABJREFUpW5bb/VOGeTH0nYs40UX/xQ33nhLE4BzO3LHi0pHpm4Yi0J2VdtnRf76St2XGwDf3Ws/bL/9e3DkEQcvM+DTrvw4fPTrCUapEPzkJ3YMbk8V5oUX/gTnnHMaOjs68cPjTxLFLCE+FaX+cX8aqcp8pXosz6ar4hfctFhRDllXVnNDwetJn9nzm3thi803k/5BVSs/y7vXWG27PCA7Vv9kmZb29GDvvfcXJf/Idor6w2htMdZ6jnV6oCL3tfANpoQ54MDDRlWDMn3LcT88CbvsvBOOPupwGYP32fcAPPb4E7j0kgul348cm6N91TdVmALlzNNPakpF4X667rpr48LzzxF17ap+Xs+xdVXL+Gb4HhWyp19yHbb48uEufbRQ+oSkJ8gSDFrqAYaB84RozR1LEEeIqkoIEWPJaqAup2VzocTXdi7kqkwY6ac9W+5AVQJxkWJKsuDAboWJssDz3Hlh1LUqmITGep5KBRRczBSywKTuNqw2Lot8Ns8SqmZSwGKzSjMKZKNghG3ii08uRyq1BoYqdSztH8KSxWUUy5KIU1Iw2JEhurhnnltZWdZQrfEgM7VDoPRxBUuDMJCpCDQUlxVSqJNAraKLePlOghBLFcdyYImrrRIpVAWAJlHIJDGuLYPujjzaClnJzSmh+hqTqYrnQJWp3uawxJVk/mcT3HLdkdEhWV6Zyk3tJktpvaGUy10neiCIqnZ0EadwzEGb6Y+sQAaQrZwBTovmD43ARYE+djgNF5PRw8D8gDUB1ya9dvCtDNLUbQHcas59GQWE3jfdN1xR63Xw+0W1llrVSO5Zu4kcFBMc/qR3EFWT5Q7mT/wQND2gLoS7qkwbkcs3chiQcSkDASbzC3C3lEjbXXIYa/iyHmgXmN9gskKDoPyRg2tC2OxB5mEYskNMh/MKmKJQVMG8tJOnjYjWz9rZIbNrOr3kxqGb/MeBoYwfniPU1KwRnWegjIseLqffVRjlMCwKZDUfsbVPZIAeCW2bVPWRw/Zk/IjYV9MmqLU5nkUPJIr6mJdF6h2kEXEIG7aVjplMkaLlVzRpB2lF1bFB2V35zcNx0nZ4XdgDBZhEcxebCrnO8Ut2qjyCQFtG6x1V3FuLG3+Sq0YQ2XB7w70xYljri0EYtjmmp2ZwO2sOT92c4oaV543We5tmPUjbEsIq8U/ra2I7UUnaZoqn6NAOorDP0oQoi9LCBG1tSmKxixRFUyt4f1Ygq2VxFxfQJdAxLdEdGh6u9xYEKY/QMHBGTygsVHinwFpTBvGeskkp6QoUPPtmAG9Cxedg/wDmz3sRa647Cel8Fw2FWrGCniVLMGHyRDlgrMF5i9BNvqNHV4n/eL5U2/4IQLQ1nm+maPNqGdQ5bPgQoEiVrx0e54BRLWgTiOJe/ZgxmRLC2zwy3+jzPTu7Ql09ME7Vp8ODgygO9KF9QpfkcR9e3Itn738Em269GTL8Wako82w2XwBPzJKNHTG3/U/mAn1DIQAPxjGLHPA52TfHQo8Nk1RHNwnVhbR9mw7xkjqZf/reqimttS9HekcwJygk528416cJln2j0/pe0MVsDtEhNzz0Ue5LZbanhOKGAGXiwWaf7ztq//V66hDNVAN6KFf4nqbWkigZ29jyQ13pqJ6ShH4h7082rhO46yZKGounz8QLv70RQy8/j2RHFd1rtCNXyGHx3CLmz12K/uEhVVEzvRUq6BqfR3tXC9o6Muju5rkGdWTzLZi82mpAIit5bNPFOmY8vwh3v1RsArIUijz+xJMol8rNg82IfzHN4qabbPyqxB+v+ID/oF/GQPY/qLFei6KuCHCNBmCYG/OAgw6XPJkMe21rbQ2Kwt2PGTNnSmiwA4LFixdLTk5CG+bgZF7Od239zjF1OFckptIpAQNMM7C8TxSCUBHIkH9/AfPvzJ49B3vt/X0BTN/+1jew9/e+I79aHjSI/m4kXHulg61W1r5ULzrcdkjEUHVCWs9LG60v1WwMvWfo+UUXnCOKXobRUwVI1eU39/waPvfZ3ZrC3fn9sbbdokWLxE7Tpk0bFWyvyqFer6Z9VmTPV+oTrvY75ujDwdD2FX2i6kMH3wScDucnTJiA//vm18S3GDrNEPmNN96wCfSuCpBdnk1X1S9WBGSj9WT6kYMP+oHsYj7xxFOSp5iKWf8s715jte3ygOxY/ZO+HgWy0Ry0I9t3tLZgbuux1HNFPjPa718L37jxppsl/QrToowc/9yW9OnDDztINpmYeoC76RttuEGQU3t5fuWwlzvWHE90EaMfpoHhWMl7RuHuqtjh9R5bV6WMb4bvOJDd7EuHBJjNc5sSyPIFPJc2pYgGdqJSAyqSCj5Yodqag4F9FOBoGL4uKhooMy+q5RoTMUkEyEi+V5NKeXiwHAgkYd+6+AoWxuYqkj5BFn562IvekzBUwz5bW9OY1FXAxPYcWnIKITKm3HGbO5D1BbXncvUqcSFUqtWwoL+Exb0VVEpUiFfllGAPLwwUaRZi72F+kuRBDm7iQoeKGC46bSFdBzKpBDIZPRyGBqOAqFyq6YLRwANNQqjoCllRngkVUuVnQoAwU0ckkcuwzimMa2/BhNYM8qyrLHIVnDngiwIoBxxRsBSoHy0TnEJxPTTLuPYyQlAHZh4y6SHGDhIVOkZBjKqqHOg64rPshNI8TWVyVaMo5HTRy48fOWJfCLLMmm7Okhe4IlKVpZLjN+J/Cq4N1Eag58h+Gb7PhSDTsLcdoGLfsAW1QyxpASEB4cF1CoMSqEhePgWDGQElPCxG+0lGDuNRVOIqrEDRqAbyBzprMkhubR4BGUEHcTWrc/QItOWP/DA0gedydyWW7jMByI/AbIfBbi+/RsO/FSL76C7PiBi2CWj6Xk4kzygvjSpjpUwB5dK/a05Ya8JIudVHogrZ0UfaCFOSqkRhcPQb0bpH1dPB9dLuns80THzRvAGhoDoKJ0O76c/9dwJx7R8OHDVc3scH3QEhAmPKDi/HyE2V8JA5zW/pOXG1j/oBTNa35eAi9U0Byk3PGgGNmloyLLn2T/MfT9sRabcmBbKpYjXFhMg3zZd1s8cwkeVa1vqKItXAtqv+RUEphyf599iHTNEYunEAlqQMlr/TxzdvB8GFBJOUwfK/yEdgraSaUVsIdjI/04OdfHxS4EuUFTSofCVUoqoaUiGlqAk9RQs36ZhmwVJKqA0McNmzXCXrKkapDudJJDDYtxRPP/EIpm08Bel8C2qVIkqDQ0gm0ujqnoR0uhWNusNUzfPumzACgIP66t9cRakbQmHvZT5Z/ehoq9cRKIeHyGkKUa2fb2YRzjmAFvMY1FaVpqW2MLMLALbIEf5eI2YcQtdRLhZRGepDvqMVS/uKGF68CL0L52P9TTdAqZZBtdzA+HGdTMZuYxnnZO9X6usKDlmOMF+6AEdRmtpM4if32Wik6tlg1tPqcJPA+o80uqlgZdtaIoXoK6pQVlW1Qm2dH+wH3v89LYuVjWX01BqBr3u6EL4HWTuImlX6uCqN3U/1ncqU0pajlvFNckwbo0OCtrSRhvlbLRe+bn4wHVMDVUnL5Ifu2UFf1YqeB2AHi5XLFZQqdUkPIu8+PANA4qOA9HA/MONZ9D35JBqDfShmhlBMVVDsHcLA0joG+8rIJPhelEKxVEbPcBHlRA2tXXl0dueRrFeQSNXRvUabpFtM1lKy2ZAoVrFgsIZ7nhpcRiHLdJGM1uWZKtFI29Fng/inMZB9m/nAigDXaADGYWZxuDSqanKkCTkQMR8tlWKEcfwQ8nz1K7vL4VQjD5sarQmofvvWt/fGeuuui/PPPwvjurqW21JRQDMSnvqXouAnqoZ9vaHBaOpaByyj5e318jtE4b8dQjG1wJFHHhcc1kSIMvLAprG2nYcFLy/X56oA2VfTPivy1+U5BXMin3Ty6XIY3FiUvFTCUm1I8PeTH58vCkUqCg897GgQ7FLRPPIlke1w1533gBDtwYceEbg5FoXs8my6qn6xIiDL8jtQHa2daTtCSx7cdvMtf5J8rVHfXBXbLg/IjtU/WfZXA2Sjbbeier7aqYHj4Kr6hiuQB4cGmyIEeE9uzDB/8WjqYD8A669/ux1/uPmPcpggP9E+4Js7yxsrX229/fuv19jK51xxxVWyWbjJxhvKQXTMX14qlyWa4JXmjteqrq/mPgpkf43Nv3SoHUbiL/MJVVwyJJCqMVkwU+1goepcOBogEU5oqi7+XSLxJR8eX+J5AnItEG8o8OGBX6oK4hmfruMMIB5XArb+czWTrHsIeDxVAUMEI6f8hgBGC8Byt+fTWGu1FozvyCPP3LgGHGTxZxI5OXxCo6q1/lQBo4LBWg3zlwxjSU9ZyshUApoOQAMIRWHEEHNZkrF+Hkpo4a8hKpIVm+aE08VSLs1UA0mQFQ/XaqiUqX7ylBB6QreeNs6q6ELVUwFIrjeH25JrNi3lYPtk02nkMw1M6GpBV0dGcuzyxlwoE8py8eRqVTlmQ+CJqmOkbrbQDM8UUjDi7SygxhRyvJeUzxWrtjjUxZ+GI4cfP6QrEuIeQDPN/+rYPUw+EH6bizs/bkjASMTvnEhKe0aUuHJwVOCTeqJ5gBwiod+BKjZQGhKKREpusER8xOFyAFC0klJ2AzUO+h1IGhqURTvTPPD3hBSL+/sF2jTSKdk0yFJB1NsnETB5AlpomL8o0UJRlnqVJ17mwyOhrhoqqn7s6QRCgKT9WpSqDlhckRU9DC4ATmEDBtAs4gtNY44p25St+fgQQh0ppqtGre0EFEQguGM9zxMriiuj0NoPQmji+uwAZgjhN8Qv7R4qfTVUWVOhmHFMDeb5oEPQNBoslY0GOXjPSujQPQI9eF/2MQ8ScIVsqEPVTiG+YX3DgbTbQGwUMar4ikM7y2UahXjutzL2RhCmg2HeynNSirLNcnBLyhhD7tE2FERoji86TQv/D1KQRDYB5N6ehsP6me4dyJMMIWrJdEPBAJaNv6o+9PHGYJFEEygActW7/CCisg/0lVYWD4d24Oc7CA5kExLJYM+3jSXJbVnnpKMbeGHfMr+x/ObiM1TrSYoD6wuWOkXgvQBMhdlVzXWgc4FtqimE0/6YSWoKHkJL2WCzhq7ZgY6yWaQTIZKNpKp0JRJF0zMgwTIQVA0LWEqlsmAWcVWdN1BjlEoiicGli/DQ3XdjnS1WQ2mwB9NnPoLxqyex1gbvRkd+PSTRgqHhhcikO4BkVlAZkb5sVEm6gLROhOILnFMs3F2MpCO01F1s4h+PPmGbslR1pPwwNcu7rgOqKeRlsrH+afljPV2NcWv4rKrqTO1VFKZwXKuWyxjs60O5NIxkpoZxEybipefnoPfluZgwZQImr7Um6skcUqmcKpJ5cKbkO+VtNB2MpODwfKlMwURwGiQ6tnQF0hhMjaDwXPC1pF2w7Q8prKViCPLJaj0FUjMXsqS5sPcgAn7f6JB+rWDcFe9BGifOUp4CgqkmEkzTpL7priPjMX1KDvDSqIdytWwpkCwyRVTUOu/JOxtdVLfH9QUNSXm/K9aqmic40cAQHaGueYBp71K1jqFSCeVqVQ9klfcFKm0byEikRRVJKmCrNQxX6nZ9FTXaSaKqdCyYkhnGlNJcJHtnY9Gc2Zj94nw0SlVUGg05cJ0+2D2+Bautlka92sCSeRXMWlTEnJ6lEgmUS6XkoK90awLd67Zj8nrdQH8dqeEqxq0+DsUkcMe9/U1AlnXgYV48++HPf/4bPr7jR5d7OHnTXPY2/kcMZN9mjb8iwDUazPGfcXJanoJzNDOyM3LxTzDgYPYjH/4gjjnm8BUukscSOhsFNK74G7kbE4VeruQldHu9oIHbJ1oOT0/gsIoq4Gi+yKhN3R4jlWtUO/Kk9Esu/bnk1OSHyrejjzpMBsCxtp2X5T3v2W6ZcGbe+9UC2bG2z4r8dXndd7RUGivT1aNpAvbZmyk4vgYCk4ceerQp7QFfZu+7736BY/zssceXsd1/bYvLLr9CchK/lkB2rH6xMkB2pMoyk8mI4vfnV1yJa351Hf7n87vJoVFc+xBQ88O+z1D2VbHt8oDsWP2T5Xi1QHZl67ky/jLaNa+Fb0TTm7AdjjjiYIlM8EP+RubV5vXctDn/gh9j7WlrSQ7YjTbaEKeefpakNYkCWR/zlhdNsKr1Hvm912NsjW4OjHw+U+ZE02+8VvV6re/D8eWMS6/DprsfIgsGCbs31SnXHgxzlNxosqj3bGZ2CIuH4taqyKSzEmIvC14CWAn71fQC1VpFF8bMUWtwg0oI+ioPsFLVYkpOX5fFtR+gJQtYVWh6yKQfLKXwTeGnQK7IgR1cO3pO02wygQnjMpg8sQWt+YxALvmOYYxqRTEdMxEMV6sYHC5icKiE/v4SyvVMsCBTxQ4BpwIvX1Uzl50cTmZcR8FNRNVrIb96araK/HhtSy6DTBIYKldRKlNBy8UibZQ20CxateCgjqDdLWwzIfnttBaSi9Ce6zCcIllCX6ZNIAhgrtv2tjzGteVE8cwwSD362XL4Wq7EOk+i5oKKB5bV6yjXUpJegWppLuS4EEvJ1xScCJCNqCElFN8/BtGCA04iKEijdg0IBxazfLcB3JSLVBXn9wxy9OkPQv2tHoLihxs5ANc8nJrbUhspBI1RZqxMUaFbFMgGQEgeJnkvmhS+WoYQuDm8DoGs2cNgPn9OKDZvwWK0F7LoL1dQaQyjJZdFI5VDR0s7WjNZqYsyKgt59lDyyAAQza0rC/to3fzQrhHKz2hZDZnKHdU3Q0Wxg1xtJrNUxPauDnTNp+E34zl6vZTJFHLW3EG4u6vdvAW1EAqMLcDXML3BO5cIR+ofVdlGVWFNZTZ46NpmlszV2LLB5FptuX/0VPJQZeZld/QZunfEgyJqYvpaqJYPlbraVw3smtovOp67TeV5BjxD3zegKzYdgY6DPtesZHTbu4JRfVIhvuMZP0BL2lGqY23HSxjuTOBi4exhG7q6Vkc68WkD1dH29ntL/leGFkQgPP+uOcm9ProJJWVs2s3x1B7keGqNcnlYwE0mU9A5yeGYQMWUlsVymMuhYoYSXSEs9pNnCV5UZbAcwqW5Mx0Mahlt3Cc8ZG7LKg/QIsIzjyIkrNdRqehPUsmG5PXWVBIecs85sC6beg1TArOMzA8qYFo2tXrRKC9BoaUdaOQw2NuLRCGDVCaLbCKLLHLoWdKDfCGLFubRTGVkjuMhZylC2cYwFs6eg4fvuRWDiQWYNmUT3HPDLUimlmLrj78X67/jY5g1fR5mv/gkNtv+I6gkWiVnbzbfikSjVfKwUj2baGjJuaFpo4/4LFGrAnBm8g0/VJeyAeQQyqym2eF/iURVysdNU9ZPtogExHJzU3OOayoc63e2YempdmQckPcO+p+FxCcSqJQaGJg3jIVz5mLcGkl0do/Hsw+8ID691kaTke3oQD7dYu8EZdvc5EYulbIh4A/01EEeWHsjkCgbHecJRvlu6wf0KWBXyCm+wZQACQ3lV6dxIEuTVeX3gvMTSQyVBtFI1JBPZpBM5YMtSBmz+QymCWDueNu74HeRrkrdy5WKpKRgyhHCSwX13CS3Td66vkfVqCJNcoMgJeWmz0kUQb2MJAG09I8q0lnd8EtUqWgto1QcQokHitaTqJaqqNWSqFRYniTKJb5bsa8lxKd9IzadbKAlS3+pS4qmgVINw1VgoARwv4P9JlUDWtMVbJieh8SCJzDzhRfR29MnY1s2kxGQ29bSIu8l7eNTaOlIo3fpIGbN6MXchXz/qqG9kEFrLit5+fnikcw0kMmnkG/NItmaxrjVx6NvoIoZ0xvLHOrlXsp1/PEnniKbnZlMGl/96pfkQO04b2x09pE5J/r21vzL+F9vPQusCHCNBnOiAGS0HKcrshIP1br6ml/jxz+5VMDsK+V99Hv54WJU50Vzvo72rGhI/MqAxDcyZYErZJ95+tkAcHloOpWVI3P0Rge0r+/5naaUBVFbcPB9/PEncebZ5+HBBx/Gdv+1Dc484xSZODzf5sq0nStxozluo89ZFSD7atpnRf66PN/jsOaHOkXTD6zIV/l7AskTTzpNwsVPOemH+NEFF8tha553mPe+4YabcNzxJ2OP//2yHJrlE8u/I2XBWP1iZYCsK2R5wB7hnR/kNmf2XJx77ulysBk/y8spPVbbLg/IrsrY8mqA7FjquTK+MvKa19I3+ELHkJ/LfvYL5PM5OWSOKTR2/+LnQZ92n4vC26OPOhSf/cyuskhakfJ6efm2V6Xeo33n9QCyr1VZ38j7RBWyLIcHLGtYuSnPgtxokSNzXBUn63tNLcBFl8A8U9koJAkSp1keOQNnAsdCTMKlDGGpKpaYQ8xhZKj0YvmYRkgW2aHgzRRvrvzTHJwpyc1qJ/wmE2grpDBxQgHjOnNIp3jISQOlSg3lMlUgVckNO1SkWpULGF1sBWozuY+eNEziJItIYzGysBMYobCAKiOBz4m05u20ZZoe6KH24XzJQ6UURlC9oyBblnMijzKVjZ2+rIpeDeD2UEddJEZCQi2nbqVSlUWHtKXcKlQs8raFbBLd7Tl0tqSQz6WQTWeQperKc9HpSlMUwgt6h9HTT0BLNpNAoTWFCa0FdObTyFCZY8rFEEsRDGj7yaEp5tgO9ByIKPdxXzJAZYt2P7fcAi0NBoaZWqPQirehECeqtAzKYot4fabCHC6klbtaOL0BOGlMB7LCpUZAZYdUQWi0HVjn9TOMJZqgiB0VNoT38r+VyyXMWbgI7YU8npk+G9PWGo+hoRK6xrcjn29He64gPUMUr406shnmEAyfGQBSA9lenzB0PZKCgHkIbfNBQGQk36ke6j0C7kXq5ONSwGOdWTeBB9uccaWmpV3QR3knidhhpLqZMMr8haG51lzyBPZRPygpUIEaNwzKLSTYD7OxIOwoJzWFpY9rLFdUnSvA3XKKmnm0NUdRwrpfjzZeB6pd0ctzI8lKHMBF3WxwT9Z8mLxTCHH0X6pEU4il/xbk4ypZ2dDSkVp+S3AvBdJ2jB7mFj31PFCC+mGClpoAElSsIcyu2NPDgbQM2o891Nx7pW4ABf5O8GSKQznUKVAMcuwOIymkLuKkrgwMw9BDX6NaNLQwVY7qs2H+0ZdemIFJ3eNQaJ2gB/gFIdy2CWDqe/6hqV7U6lQxi8pQxmfLSRtsRBDIGnSVTRPmAVdIK9OZqX8JXisEoEHi7DCnro7/Cq0IsRWcpwTLkidFAbmEgvN6grhyDTMe/DsWzX8MW394R1QaE/D4nf/Chluui1xhPNIZINuSx+I589E9fjw6OruQzGQ0T3utisH+Jehd+AIevfMOLJz1ouw7jZ+8JgYWFlFeOoi2NVKYuvlWmD97CLl8AqutvS76lixAPTeI1TbaAvnsZKSTLWjUCfskS7uqUq395XAuy61MDy5LAymE1I0VgmVVa3p+9GzaNndtk1f7jmmlPT+sqLV1E4Zl1ogTi8iQqZYqYWsrG3tkbq430LNkMYb7FqLQRkjZhmJ/DwotOXR0dQPc0KrXMTxUQt9AD1rbWlAotBqUZXk997Qe7KXguCFgUea1dFp9XlKHWIIPIfX2vmJ9sV6jclQV1IT0mkvV60HgLrEuKJWG8NLTj6GzK4H21dZEJtGJRjJnW2XsL9anCYC5QU3fS9aAVB2VelXgKPPwE4pzQ1Q2jsQuHvmRwGB/yfw1hWpZwTFtwDrlUmUUuEnNdqr3Ip0sIZMqoT48gKUvzEfP0ADa1t0QtfR4lBsFVEH7ZYjlpb8wdZLu07OdErKRnE9V0ZJNoVrhu1MSxXodxVoNw6UaalUd6ZL1BloH5yI5/W4smPcihktFtMpBpAm0tGRQ6CygrZBBNtHAuPGt0l7PPL0I8/vKSKZTaGvNIJfVzfWhSknqXy1XMdxfRpFRQfkEMrkUkoUsqpj8ikD2hhv/gCMPPwSLlyzGLbfcKtGXO7z/fbFqNjKZxUD2jVyJvQHPXhHgGg3ARA+4Wl4oOwce5mdkOoJbb/0rmEd2993/J6ghXx4IZU8+5Yxl1IOjmYEQ96CDjwBDyHm40rHHHC4wIvrh85YsWYrVV58szzzksKMk1Hy0Q8A8J+1LL7/c9PvXGxr4gTr/te02OPSQ/QWqUJV58CFHSOoBgr/RDqBygOa/Z5jBeT+6EHvuuYeEk/uHJ9Dvu9+Bck8qGqdNm4rTTj8bV119LVam7Z56+hl857v7il2Zl3bv7327KffLqgBZlm1V22dF/vpKXYhh2wcedLj4BOH09u999zKXz507T/IT53KcnPXjbfTii7Ow664748UXZjUdTrd06VLss9+Bct1IRfNrCWRXxS/oTysCsp5D9s477w4OlnNgOlLBvLx7jdW2ywOyYx1b2D6vBsiOtZ5jHaJfS99g2pZTTjkTRx15CDbZZOPlFsXbiMp4broQ3PKzvL7qfZzj57lnn47tttt2mXtzE4ULu1eT9+n1HlvH2lZvlutFIXvJr7HZ7ocYTLKTdg0AGZM1RZGGcQZh4sHpwZrDT2AUQwsdaFiIp4JNDaET1ZxRSi71CSYtOaodGKGKEh4exvB8UVcyR5kfthGoahTE+CJJtW6qwOEil4pOza3HhYSF/6eBbC4l6RL4KVfKsriTxbIs0qjO8pOVPQTeAJ2EsOqhJcHhKpbmQA8W0kNHRHMlwDgpB2po2akgUoRCG/GgMBejyc8kpJWLf6OoDlMD9aWGv7I/aH7dBCrlEtLpXADUBNUSHlCRZCGJxiVMlaVwmApoAvRsOolcNoFsNoN8Lo3ObBIFKrLSQM9ABT1DZSztp7LZDiWyxWg+k0BHWx5TuzJoLeSRTWngK8P5E5r3IVC0ipUNbBk3CwClqnvVJk3AT9rQ4HqQn9DyWxrA0gOwFAaIqtpOsNZQfg1Pd8yoylH9CFcxKKtKSVP2md94KLWXjd+RslgqAE+VwPs1wWYP+Q/0hfq8KDjluXYsQblcxHC5gkVxlExlAAAgAElEQVQLliBdS6OUSKFYWYAET5dO5bHGpLXQ2ZoXXypWKhgcKqKrs0PTF1iD0taeqkC9XvP0+fZGM+IbmRs1zG0ZonCD6GangGdam/t1qmoOsndG9LjNo5mntvCfOjzVtjb66Q8hwLU68PoggUDkOm8XdRRXskX0wK5CjyirDf0EfqD5ePU74SaKQU2znWbVtFyl0YO6xId1HGESaeaFFlV6oCi2jL+NBEr1CuqJKorFkvyXL+RQrjE0t4Qp4zuQSWZlDCAoZJty7KEaXczhJ8pzw0byAMtuF6qoo1geRCbNaAWOQ9xw8ZQmSaQtvYD0PQONmuJBvy+1lOpzU4njO9Xx7IrMIamqaMId3yKTbzj4lnQs2m+YyqVUHRLFHlPydLUxT2lCFPc9SxfLBk+ubbyAE45pmkKDo3GgSVZwS3W9gL2i+IPM8wI+66hWy8gIrGInq0g5axIJwTorFHvsXw9g8y3WQyLTJkhT9sdk3OFmHK+xXKYEZfJzPTiqkUhJOH2Qn9dS1ZjpNaUMw7irNYlaqFT1noR12kI6myiA1NQ48p16VTYKRS1Yr2qov0wE4TaAhqHb/GDzhsDiegL9i3vxt8uvxurrJLHRu7dBrZLBkoW9mLLhOkg3Mhjo7UGjugT1VArjJ6+PXLYg2J/RDxxzZzz6AKbfeweKg2UJqS90dWPCmpNQq1SwcFYvyj0LsfnHt8Wc2YuxzvpT0buojnlPP4NkoYKWSROw0X+9H/ncBKCRQa2hAJrzPDfXZANSG8PmUbWn/EqiXnRDlm1DGCvQWcZDTaPDiBaBeRbuTn/nMC354QXa1ZFJ6YZfvVHRDQgCyXoN9UoRNYLJRkrSJNTrZTSQFSXvcG8PFrzwPCZPm4hqLYdKeRAtuS7xlXxrBsViDYsWD6NRLsnh22lGpOQ4Xyl8ZT2pKPXUKFSTsl9l09pObGPm9k7UKrpBx0M3Oc+zOMJeuUlRx9DAAPrL/ci2tCNR18iGUrEf9WQRqXy7pBJIDC/BvIcfR6M6D5PfuSXSLRsjkSiAOXVT3Lg19bCmLUqiVmFigToSac3dWmb4TqOBfC6DFCFvjSpkhaPyXkWFdrWOcpWHkDKyRZXMbBtGt0xsrSBf6sGSGU+hZ/EstObqKCTqmD97KebP60VmXA5da05CYrX1kBq/DpDsABp5pBIZ6XKFbEb8gO8OfCbnzWyqJoe9Jghi+VzmRW80UGQqAok6SiHRX0T9ufuwdPo9ktKDStcko6eSdXR05NA2Lo9MIYm29jyy9QSef2YRZswbQI3pl5jSKctD2SSPh9g8nWKaBtq8jMEiN54zyCWS8uzU5DVWCshyPc7P/PkLcMqpZ6KntxfnnHVacJD0m+W9/I0oRwxk3wirv4HPdMBFBVx08e5FWh6A8ZPZh4aG8a3/+zr2/MYegUJrYHBQQrdLxSIOP+xg3HzLH/HXv96Ok086rukEb89P6qq8FZnBIR4Vgl//2lfxvb2+FYCzxYuX4Kyzz8O6666Db3z9f8GT6qlq5Mn3VPwdeMB+TTDB7/XFL3yu6Xf/LmhAyEf7br7ZpkE1Xcl2yx9vxTlnn9Z0eBdts/+BhyKfy+P8H53ZBGAczD3//Izgdw6lvrnnHqDSzT+0w9HHnIAXXngxaN+xtB0n6WOOO1HCnJkegW3FvL+eTP/hRx7FoYceDR5KNpbcrENDQ6vUPq8GyEaBJg9BO+nEYyUnrLza1Ou4/fZ/4Gc//wVOOuFYUR77h+1EBegVv7hKfuSpC3xx532kWCo2AVnC8MOOOAYs82uRsoDPHqtf8DtevgULF46qLnd/YL/hf6yX94MokKWNrr/hJhx/wilwxTRTFvAzVts6CB1NlTkW/3y1h3qNpZ70A24inXPu+dhss01x3DFHYO21p73isPVa+cbMmS8I9O/s6FhhDu3ljeme3oAbC9G+SiB/yqln4dfX/VbGoFNPOSHIjcyF9wMPPCThRcyZ/I4ttxizDdxA/66xlX14RXnFVzS3vJl+70B2iy8dJAt2TRdgYaCySFa0RRAoih7LX+kqM0u+qmkFPMg4mncvkurAQU1dmKKCLluiCrz0EGdCWFniSd69hqRNcHURF0XB4SoSMm957iSi3mBejTnnKvLCHp5Y7/jPVKOGiGXdLAdQhLAnAEemT5P1tZ3KLGUU1Y8eK2XCVQ0jtINzCDr0gDGFA1ThCMwRcKAKF4EncmiZxAbrgV6EbpLvTg+Q8TprzjsqeQxXGRQXhCIwRvGg2CKa89TzIFreOwW6VKDZYlhWxpqOQtI/JO0k9mpDFkXSngY7pAia5lD9IZVCd0caU7rzaG/NICN5O1mT4IpI4ga1eQD6eAP3K1FVO1DRHJRaFwvZt/y2gR+axzi0DXL7mSI3CnqDk8HNblEAKRoeV9daeXyOVdAWUY5aWLGTY1VEG6ge0Zndn9VInrM1AYqW+LzBwTJemP0yVp/SjixPRq+nMGvmTLww8zmsv9GmmDppKiZ2j9NDZxoNzFu4GBMmdGmIpytagwOsXOGqQNa1vYrBrJ0CJbL9IOjPpir160bAZPmxh9fLKexNuuGmY514aTRVReABke94aHYA2yPOIODHPoK8oipa23TxtgtAu+ch9T4RpCaIAP7Axwzj2jMVomlOStZL8l+zF8mz+POGAFFaUU+i9/QgbMQ0ajXma2RovCr8CGYajRT6hwfx9IwXUKoBfX0V9A/U0Eim5fA+Bkyvu0YrOjuy6J44EYVMGuWKqvOylsZFxj2ObwZRqUMcKA6hnMrgvn89LiH6hJiFQg7tLWlUy0V5N5o0oV0gKcuUkc2mFNIMjTb4zHHxxQUL0NO3BKlsAW35LNrbGTpdQC6VlT7LA3WGaxVR9bG+tUYFpeKwhD6nsnkBMnNnL8SslxdjcEhze7Z25FAuD2FqdwJL5s9E5+QNUGkkMal7Ijo7O20DiepZhbrcYOvpGUBrvgVzZr6I4jAhcxItra1IdeTR1zcs/60/aTX0DAyhd2AA5DcTp3RgtdUmYLB/AMlUFs8+8igymQa6OqeAgtxsLg1ueBD+jR8/EUv6lyKVzWLihNWwcOkgkCiis70V6UwnMvK/uh7MZCrWKlIoM2KiRqCqh1Zq7lBBhsHBS+qDOv5r/yBQ5cYh5w92gqqFlidRTuihScwJW+d8IHpTHet1pOZ4q6l2asUabrz8WkyZMoC2rhRynasjUW/HpHXWQC6fwdI5C9H70gy0T5mCSRtsKSHkld4eZFpb0btwCZ795xMoN2rI5XtRKQ6jdfxkvHD/PejqbkHn2tthxsOPYrsPr4YZM5/GO9/7PsyeNYQlM19AW/eaaJ2wBtbcdAMkkq2oN+yIONnsYj7Zmh7KpVWT0jPdQCJZVSBr+ZU5ebFG5aqqSXUeqmjUh6gy07yVpragP6WY+oFwk/fm2MU5nbasolrnhmUCPQP9GF7yAsZN7EA224XFs2egc3wWyZYpSCCP/pcWYuHzD6GwXhbtqSwyrRl0dKyDxS/3CdAvN5IYGK5gXPc4pDN8nyAwB3I8KDOdkg1f2p95UqsNjq3cyCT0040Lqq5Zm05U0MG0S3XNt1qRNAQJtGQaqFVqeP6x6eipV1BYZz3UEzmkFi3C4pmPomNaF3IT18SCJx5DorIIg/PmYah3Maa9990Yv87WyGcmGti1uZ6HVImiNY1SiamCAGZZqDUSkg6D3bqjPYdGtSLzMDdSZROO6TMa3DzQMbjM+pQ1b24yUUW+PoiOJS9iziP3Yt68ebJhMXFCO3qHhjFvyaAcwMXK8tpxG05B+yaboXXiZkjVxyHDMYSqZz1jVfIZc3uT7ce8tkxdxDYcrlQ5LCKZTaFUsfQJtQaq8xdi4MHbURuajzW6O1AplZFgXRjlhDoqiTpqmTrGdbVioLeM6XP6MFQuIZtNI5NKSpqEBM8aIHymT/IATM6LZW4oJ9BRYNqnNOYNVjHcPnGFQJYHrj/80CO4/IorRTCyy86fEqHYm/2ch9drvRAD2dfL0m+S50QVkIQvO+zwPvztb7dj223fhU98/GPw31NpF80XGw3FJSDlIV0f++iHRRX7xz/9Gdu/9z1y4ndXV6fkMjzgwMME3H7r/74hEJXQ9sQTT5PDVggj11hjygotwhcR5qD98U8uk4OS/JlLl/bgjn/8U8J2CQxdOUtV57E/PAn/+MedcnL8Zz/z37IgJPA54qjjsOkmGwdllBfYWi1Qj7LuhBZ+4Fj0dyNzLUYP5iK04Gnn/nE4wn9vsflmOPSQA7D55puCQPLKq36F311/owDArbd+Z1P9aV/a8YQTT5WDzI4//mhMW2uqgOYLL/opfvu7G3DCD4/GBz+4g7ws+yFlc+bMxemnnRiEmFNle/gRx4Bl5n/+8u0h9itqOxZq+oyZOPDAw8C0EfxssMH6oi598smnMGPmC6KYouJ4ZN1X1KBjbR/e77bb/o59v3/QqKfNr+h5I+tCwMy8NetvsB7uuec+qQNTEoymEHRISEDOfhA9zCuq3iYc+uIXP4dZs17G3267HWtNnSo5ffnzD31oB7zjHVtg223eJWD1m9/6nrTTyI0QtuVhhx+Dv9/xT/Fnbij4Z6x+we/RJ/bZ7wDJN8o8mu5LvNdjjz0hfeRjH/1Q06aKK14JZb78pS9gow03xA2/v0n6w1NPPSMAnv05l8vjK1/+gvS5qJ+syLZ3/ONOfG/vHwjkZ4oH5jf9/e//IHWljcbin652f/qZZ3HeOac3bUi43ZbXf8dSz112/iQOPuQoPPTwI3Lb5anXo364Kr7htmGKjAvPP0cU2w6waS8q1T+z2y7IF/LBo7hT3dbWJv072t47vH97fPrTn8QjjzyGJ558SuzNMYkgnJtDH/7wBwTCeuoG/s7bbuONN8T9DzwkY7SPNX19/ZJDeCw2+HeNraPZaWXGgDf7NQpkr8UWux+oAEaggKotffEpIbSm0FNVBj8azqeKIQ2LVxim4f2aN5TXKUDVv+l/lplAtW6WD1FCU4N72wEp8ihNOyCCJN7TYZlBMS4INEchYSLz0tbJRzQtQNpzqOr9VKWjuXADaaalVGCIqWnnTGmrC3aBplxYu8JS1GYKF5WrKvrSU7dV8ashkaY6NPCqCj0/FMtVOFonqaWo5rh4VQCtH9c/6t8JlwmLHNhqDkTWVfPYap5fVbeJOleqZHk8+Ts7EExzBSok1ev00A+VjslxX6oYbgDpbKg1lPtJKta0tnGa4Z3AxPYsJrZn0NmWRT6dljuEGj4D+hElbDT028PtlcFFoJ+pMxXOhYpX9z0P2dZfh0RPqkxltqlag7nMZbgR8Ci5AAMVtQIDuZMD3CDcPQTR2izajg4OBfBZaK3mo1SIQQU2lV+pdBrD5bJAsuHiMPqG+tHfuwSpSgqtq01G76JZePKp55HN57H9du9DR1uL5PhlkRf39koKCo6/AjVFiW7Y2+otYf3ik5Z/1QHyCJXuyLHI836q5Zvr6O2iCmcD5ppyeBkYK2NupA2iUDWqlm0C8pG0EFFU79cI9B6Zs1alkIEqPsJxrbd44L72l/DDflyTUGvOzfTrDNX3diDTwHAZxXIVxeGi5FRMZNJozWbQks+Lwqw1XxB1FkeBvsEh9A0MIFfICjSQQ2nYx1MNzJrTj5de7pPNCqrgmYORbdPC8G2CXMsrydQfuYKCuUy6gTUmjUOtXERrWwE9ff0olwmtsugbGsaihT3IZwpYvKgko4ECU463aaBRRS6fRj5XR7VSQSZNhTtBRgqZFNWhDRTyObS1JvDU00vRP0CtbQLMaNLa1pDxMZ/Po6WQRT6fFFVoz9I+JBNZAWK1MjdhiHbocxxUk5LWhfWlH7I+JKYDM+9But6Lceu/E8lMF9K5FmRyDCVnqLWGTUvkQrKBYrkiikeeLSRHVSWprKT6UDdmCMIIW5kWoFQFysN1Ue13tgI5yadZw1MPPoZNN5uKbK5NDjUcrCbRU6yirZAT5f/SoRJaC2lMaM1i4VIehNVAutDAOutPweTx4yW3Zmt7qwBEpqpJpjKiRBRkKgpwzif0M9H6Bgp5dUmO80TlJIxULxbRKPYhUS2iMlRBsVgRBWBLZxeQyQG5AtKSL11H82RaD+RiJAbHUD5n4csv4aXHH8TsJx4jgscmH9wGq03bEkN9Q5gwaRxmPPUYEqV+dE+eitYpmwk8Xjp/MQq5EvqXLkQmwXQG/Zj9+P2YMDmHcZPWxhN33os1tlgL07bYDo/deT+w5An0LJ2N7mlT0dG9MRbNXoINt98ObeO6uLuGbEs3GmgVCCvzJHPcVqqoEACaSpgpHPj3SoNJUDQ3twJYU8HaGK+pizLg5jvvTdCoof2qJqb6UdMJeUojPUjRo0gIFYcGi3j+voewziYdaOvqwOynnpOIjtY110cj04rBl+ai7/nH0TKhhFJfL9qnTEOhZQ1Uy2mkWybIZgPz7cpExA2WbEHqlSd8TDMfbg3lBg+igmygiOKUbZrQw67SsimTwPh0FR3pBoZLJfQOllFLJZFlDtNkHYt7hjH9+TnoQxUdU1dHstGKRY8+jnL/HOQnF5BoqWPprJeB8iCGly6VVCbjNloT3VOnoXv8OkglOwU+JxPMedui8JX5W2sJAZvJNO2VQLVCNSr7sqp7maM/ncpI+iGOu/oflbMJVElY6zVkB3rROfASqotfQO+8eRjkIZLpNFq66ljQM4jZ84ZQZE5jUcZz/qgjk01j4kbdmLL5u5BKr4FUoiDKdPqBqMSZ375SkkPnqOuVcd7SIlB9LhvnUg6eQ9dAY95LKL/4BCZPLKAzk5Z0C5l8QXLHLuzvwezeJSgxxUc6iVKFfakm4zNz33OUY58cKBPScyytSp71tkxOVLIcE6hmLxfrGC7VkV9tzVGBLN8DGel8yKFHSeq1D37g/bLGXG+9dZsiWEbOjW/Hf8dA9m3W6uxsDF+/+MeXgIvtTTfdGLt/4fN4z3v+C2edc75AqlKxJACVoGinT34c++6zl4R98wXt6aefwaWXXYG777kXVMtuvdU78PnPfwYf/tAHAsUsD1qhkvLGG2/BM88+G1j4/e/bXvIfTpgwfqWtzs78r389gCuvvhZ33XW3fO9dW2+FPfb4Ct693bbBYspvyAnob7f9HddffyNmvfSyvOxM7J6A3XbbpamMBDOXXvrzoBxLli6V8u+917flZ1de/StU+OJi0vrOrk5Jm3D//Q/h73f8Q37HgY+yew4sRx95KNZaa6rAD+Z65a75lltuLnZgHtzu7gmS23FF9edBaFTl3XXXPUHZ3vved8v31lxzjeBnbAtCFZ5eSKDOtuRn4qSJArlG2mZl284fQAUyy3HTH26ROhJIElp/6lOfELB83XW/k0sJeY44/GCp+8p8VrZ9CIDOPvt8m1zqKHIy7unFaqtNEtC8444fWZnHyTWsy3W/uR433nQzqBbkZgAPSnqltvCwfn5/tBQSBJTnnHOBQFie6r7jxz4i9xscHMShhx2NZ597Dh/+0AclpcTll/9SgCZ9xvvVNu/aGkcecYiAt3/+8y7pS4TlL708W+Cz+5NXcmX9wq9nv3nuuem45trrRPHIDw+F2mqrd2C3XXdeZjLkuPCHm/8kOUsZds/NhP/93y9j2222Fj84+5zzxW7cYPnUTh8PAM/K2pYbEhddfAmuvuZaUSRw3Igmdl8Z/2QY/fkXXIzHn3hSxii319Q118AnPrEjvvH1r0o9qYa/9te/EZ/hNbNnz8HEiROl/2626SYrXc+dPrkjOE5cccVVMo6x/gSmK9pMGotvcAyisprl5BjEz/98/rPy0vLdvfYTv1nehxtU3HH+f/beBFiT7K7uPLlnftvb19q7epVaLbWQaIFkbAmBASFwjCMmJiYmHFgx7MQAYWMGWzOAEZjNMMwIbAzMYCOWwcYENgNjj9FizKKWWr3vXeurelX1tm//cs+cOP//zVfVjQSSJdEt+j3RdPWrb8m8ee/NvOee/+8wvO+ZZ57Dz/zvP4tPPPyoBK+962u+SpztFOX/wfe+F5PpBF//dV8r14+bZvzhZs+//je/LcI7X8c5ivP9rXMNrws32D6TNvhcz60UpH/1V38Do/FYxtCt7dRc8097MngFvlAYsr/wm7j3v/t7Bgunxf+NA1Q5k3R7qhZyU0A15ZhG8FOhVAVZVStVBOVClI4K/qPlgdoI/Cy61Bh/Iu5bcb5qCBg/oBSRUcU4caoZbiyXAeochTgt1LGjB8dAKv5QrmJZsThWqVvckrmh7lcjr4oWqqgBTWJnmZ9xaJrSdkUlqFggxy6f1QjRfH8jXms4GYWbxoVKYe8w7f5QXFWhSQVrIzbKf2tRqOAQxLmqTFltK+N3NKFHNwVKFQWb0KyGwcfjY/moliIrSqJx9krwlSTeaMiVhKtIkI5ycNXBq9dG2rVB2hpmYHM8XHTZcl21DVy3Rq/lYnOhLcFhkWPLWlhDX0yxLx2Fzbm8ZCw0zlb99a1imjpZ9Xc3JT1xqxlUgCHDapVw02bmtUaK13Y0mwrNp6g/m2nvDdPyluCkW7EHn8Q9qvpxg1ZQt5hUihrRhu4/aT8HaEUhrl3fkYXq0vw8dvq7yCn+jVOsnFzF5YvP4NqVfeHvvePtb8f8HMNHfDm2cZJgb38fq8uLskB1XR+B58uimG4zCYLhdZQ0cT0GEX5MQroc5mE/0j/d6v6Vln6JwNyM30b0vvVSNcXbze9uslxvclcPxdxbxe+GBSml/k3B/eGnHG7eN+5j3W95sYTbHDtHg6TYH+InGgaz9l+KP5WU5mvfydIUN/b62B9RcC2RVeQfBiL+sTh+nwF+eYWEpcIVkFcpIrKVXUfcWp3QQcBy/NDC/kGMg34mmxucXJI41fnBsZBmldwjOC/x/k83J8WoQGx3PEZ15XEuK6pS3F3kWTseHYP8TAqYuXQi9hXZ1Kkd2figS85EChk2qc7JCnwwwXWlBks1mxtNeJdNFmVihBt+qICXNRhIPG8Gc8JPKvn9TQATXYOWhi9S+BQuKi2r8gV8P2DNhrjx+MfR7hTwlucRzq3Dbx3njHCIR2H/kioB2TjTkCD2AIrfdMiyqzK0R+cpFdDETVlrmjs7TEiOspWLIPz8Yy/gzPEOLM9H0IkIFkdcOAg8ci8ZkFWjFdqoCwspx0hNDEGBILAw3/XBIMdTp+YxyxIUdPSuzCNPue5M0F7qodWZh+eE0i46oCgmqjCbTSaoxhNkdC5z0yVJ4WQJ/MrBLKHb0objAcMkR+LU8CIPQcvHbFaL6L24sYR2RPdyqKX4RY2nHnoOwWwXk/4Wilkf3U1g6bZTKKYR7MrF+Uf/FNP+Pt7wZV+O7vprkBQxrCrHtecuIZlcx8apNWR5iHMfe0jCkVC3Mby+i6V71rB69h5cf/pZXP7oH8FyMliBhaXNOxF1VzC/vianR0dt1DsO2G0R3j06GEsKZCyDLwRQIIxVKfU3G5LCt+b9W4PJXDqC2Z+sErWUV+jsyriq3LBg6UCXcCrBDPMen2Max+i1fHm957a0JoVu5aLC/oULKMfPwwsG6HSWUFgrmFu5DeVsisnVcyp25gMEyz7mj5+AY62CwN0l/tn2EHqBiOx0j3p+IOekwaPknEK+Y2rGfC/yBQPEewk3GiLLQlDX6Dk58izDYJoiSUvYniXX0S5L3DiY4eqVXYyLPSzetoqOE2K4tYNqNsJ4uoM42UOWpzJmyqyQypRWr412u4POYge1b2Np9TSiubOoKmIoPOQ2sREca7YIx/KEwvcXrPjhBo7iG8h1DT1bnOEyF5K6X1YIOa4nfXjnnkDWv4pROkF/FsuNkfPOQRxjOCuQ5Xqv4PCSzSZTuBN2XKzfsYre6iYCbwOO00KcyhMFSrgSABb6nrj6yW8FBXt5duPzBq8/3fkOHHaU7QtYcYZYPtFCiQJOhwgED9P9GLu7fVza2cOkzg2GqRahVp+nLJmvJkmBWZELmoPfwe9lBxQHMzd7sgpxksNnxcDmqRcJslxD04DGtRjvp0dBXi954Pok/3kkyP7FbXT0iqMW+LRb4LMpsf+0v+TohZ/3FqCA+L98/w+9KMzr8/6lR1/wim0BMpx/5Vd+/TCI7y/jQB/82EP4vu/7X0E0BpEag8FQxOVbf8iN/Wc/+zOy+fP5/nk52uDzfU6vhM8Xh+wv/CZe899+twmjosDDlF4VPVXUcDRg5yWSWIMOkOW1KHMs8W2SpI3wyKRuEU012ZevE7ac4BhZZqsCK51kDQOUC2GXi2vRDVToVCyaRLNIaSN/KEJRPGjCiVS3M0nilB1tDY1phBzVINW1Jk4nwRwYjZDHQL6csOQoSDccwpvisZTdG4Hi1qRzcWQaYYMLPbaLCJ0WBQ0V+RqXsIhVRhTT8C/j/GUAjbiIVDCTklGjcTWsOGG4yd+zTYxb0HBWG1qhcBjNeTaLG0lGNuzYrMjhuxRL1M2ibctWNQXOsmjWttHrZYLIRJy5GXAjsrccgvjcDkXu0K/QjVysLkZYartoeQFcLtwNs1LEK7l2johPIlq+SDy9RaQzPNmmTV40XhpXdONUNde9KaW9SW9s3J0q8jZOb3HDmiR7Oo+FD2gcqCLq3YosOJQ0XyoUq69U/DzCn7SFoczfjWcT7V/k3zFYi4v/2RRrq4vYv35VWJPPPn8Fb3rDvfjQR/4LAqeL8eQAD7zlbTh+bAOeT0G2RF4D5y5cwMbKMmo6nCsL3RbT5VWQ5WHOxiMsLjLgSENk+KPu9VvK/z+FuHlrm75YAH2p/7R55Z8VdRu3cCPENqiIm3iCm/xb4yU3YV23XmuV3JtvfVHzv2SilPFruJXaV4lUkF4iTi86QynAUWAZj2bY2enjYCjeUEQRHdzKuQwZ/pNlGBUa6EOhgmPH8cnCruDVNnzbwyTLUdtm40ZSxdlfMhFZ2c8oaqp7UgVXcd5KaJPOW+YvZQwoEsZsVIg7W/DjTgwAACAASURBVLcMOC6V+UhZlK+gg5cbJrZsAHPSJGuWQUJqEqYbTufoZo4RVMpNi7GmvJtqAf5bEu/JOjUBXBwLLBGXzTPDtG0c+Ex+p1NVRDWBfht+rbjpucvG9pmg3r+O2e42ZsNnpfy5c/qL0Nm4D6hdOV/hPJu5Ue4jZINL8KEKu0qJ4O6OzrNyPzAXn6K1RRdfTVevK32ervOdy1fF9WtbLhZX53Bjb4be/LxWMtDtWtBhTBGRc6GFOCtEmw5DT76LbshO5GI8S5AXtQjmvgRBlcjsBKdvX8d82xF+cxJn4hAM7QABr9MsRp1yfq4xiAukhYv5SEyxGCYmAM22sZ+UwormewsR2jlHVgh7wPoaHdc6N0Z2jXSY4pH/8iQ21zpwyquYjV9AacU4fs89uPr8DuL+FUziEqfe8EacuesNSC7fQGXPJIBy68kriKIS3bVlPPfYkwg6DPTaQDEle3gENyqRDScYXhkjT3JksLBy8jTCtnGMrp5Ea/0uWMG8zC+uFUmf433cs9iHVcinSM6xof2ZglgFzyrFSWrVBXxubjgW4kmO6WiGVq8Fz3dwME5RWBYiRrCwvxEYIaghOkFnmBz0EZQVgvkugqCHbDRS/ErkYrD1FLYffxiVF6OzsozT930ZXAToP/8o6vEuJqMZymKC3uYy/NYC6roNx4nghiGWThyHG5DhymcXUk8tVDkrWGS7Vp8lqgIj4gHsAi1z/SPHRUK3uuWiVZbwLTpjE8zSXDYSXIZMOWQ815jOKlx6/nkMxi/AX6gRWh7m2gu4sd3HlYvXULFdWopmyFJl1oS9CO1WJCX/tm9j7fgptBdPyvjieHG8Dly0kaKEH7RZooI0V3MWXaKOMPrNs5nrwifeiI5YToDpGN7kCtzJDg72Rrg2GmIYF+hPE0EZJBn7hN73ZKw5DuY6bcy1QsHApbQKo8bCSoiNU8uI5jck6CvJOBd5lFTlwS0gi9+pkOYzZQRbHiIvhOcEUtXo2jXCMsXxKMV8mEplQpyNMMoycTDfuLiL7f0xdmdTCDXY1g2XtoSREnlQYDwlwz4TMd8NdXNH94ctuEQZ0KmdlEhGCTqtNtzlzRcJsqwk/tCHPwKaj2ge+WQ/NCgRr3jXnXdINfOr/edIkH2194Cj8/+ctsCRIPs5bc6X7cMeeeQx/Py/+CX86D/5oSPY+Mt2FV45X0wxkiXz//QnfuRFXOzPxxFywURECVElRK98+Tv+xmH1QfN95AP/5E/+DMij/kxYzp/N8f5ltsFnc5xfaO9Vh+z/jbv/9nepa9WEZzWBVFpebgJmjMBjcr/lVFWYbGKzVBzlysLAC+B4dE7wv4gbUFehMlkLDfs45BeoS1VFSCPQ8rsb96r8G+ISbITimy46W1mHIu41Hkkj+srihQxIE8hSakCYJGE3QqC4cVWIVheXykJyZiI6KiOQCzg6vOi+0QAOkzDfBOiYbPJDdqk5fpbksWEawUpYvSLS6nHxO8Q1dgtC4LA6m6KbEVn0/DRZXT2nzX9rsrehP2gYS3PwJuVa0QjqGjQWukNhWFzMxuHclO2LjGhreIi2RSMkKw6C5Y+Nc1URFXTaGgQDBRSHjDcbcyLKWugFniQqC49O3MtNOrxpZDNwmm+T47xpEX6Rq7Nxp2rC+k1kBpfdDdKiEWQP2/yW8nc5H9lguOmI1a5pPsvwaLVn3xQgm34nzliKWnTqyEZE4w7VMmT5HNvBeDLGeDIVsY9ly2k6EZzGylIPTz//LIrEQm++i6efehqnTpzEhQvP4jX3fBFuP3sSQRTIJsYsneHxJ57G/fe9HsPxCK7lotvtSDBOEscyHsj667RCvUINZ7Zpz5cIsbe6V2+dqz6lGHsLT1cFbMPUvNV5e4uIpp3lpph76/cZwslhczXfr255Hbcq7prNkJciC8wbOD/w2hcWeZ+5BOfkeYHpLMU4zTCe5ihTMg4tZGkhCeUsTaYYE3g1At9BlRcS2sP3HsxKzGKKT9wEUfcnHWcuU81tFzFdboKDVjc6BQM5WplHbGqTh7xndXgylJDhThSDVKynKEOcSTPfSVuY4Cx+NisCijKHw3LdJgxL5l7FVFB8p0NRtwAMXoNYEXGU6eaXvM3gVOi2pRBCByaDgiQU0KMTjiXQdKXpB9F52/Rxjk06IXlgdDrSLUm3GtuFYg7Pi78jZoC/n2xfgZ/0EWdDXHnyj2FVNo699b9Bb/242XZRB27jbpeNDsEX6Pt1rlXRuIGV0F0sPE8ytPl3LE+2XLim0oGbFFefew6uXcIlDiCMMJrm2DhON58ia+R+Y5GnaWGWplL2zbmW58frF/r0+5ELSlGY2AQiWDjDaSDi4abZ4Zyn5+6xT5CfKYxeYJqylNtC4KszO+dY9Bxp07pwkeQlDqYZZrk68XntPVv5l2xf10qwutwWnnCcZCinQwy2n8bk4DKSNMPSiR6unr+KOrZQZAE27zqOO+69HVefuIy4GKPV9bB/LUHgzEmY1d7WJcRJH2vHVuF4AZLBLsJODiesMdgvYWXcFEqxcvwERqMBqtrBfW//auR2hCqaB1pLsCoHnrgcLQTsd6gFW8BjZ//jhhDDt9xiisUWkKclpvs7mI0vYGnzLOqqCwLIHdeT69ef5UgJjcdU7vd+6MEObSDZx/6Np9CeW8Roe4Sl42fg1BGqLIfjt5FNU1y78DCqcqabJsMRzr75PtixhWxvF8l4F7Szk/u7dPaEoBFcrwULxFhUmD95DHa0gZRapu2Ztmf7083ry/PCdHyA6zcew/zmKmosInBC+H6EKgWm/RFa7BsOXc/qkuW+QVFmSPMBaitHNk2wc+ka+rtbsLxS5uA8r4UTPh7xfB14FKLprE6Uu9uea8mGKPt/2HKxsrYi91miSDoLG3CdHpzSQk0mNEdO4KFyIlS1hyzlxhEQBB4CjyIlQ9FyOHT2zq4g3TmP5a6LIklx+VqMS/0YU5b8CxtZ50y5d0lVDbC61MHG8jyqPMPBbow006qkKHCxsdqBH3moFtdROSTpOoI0sOg6n+xgkh4gzQaYX2jD9xclFC4KFxCFESIvwebiBB0nRzpOkE9T9Psx+sNY2maS5DiY5BjHGWLZAK8Ex9AOWFmQI8sLpBkwjSnXWvBaroxfPkeRy897abPJZeWcozzU/uqnZMh+qmdyZm4wnPwHf+C9R+ts3cT98/ZBv9CWNkfHe9QCL28LHAmyL2/7fy6+nVPiL/ziL4PuQ4bAHf28eluAfYE8YbKdGRT4yXjDn+vWIT6AuALC7okk+GRlo/xO4i7+8Q/9KH7h59+PN73pjZ/rwzj8vJejDT5vJ/MK/GAKsj/287+B2//Wt0tStIpgdEYaRqouJWVZLW4nLqJ1Ba2uk0YgFZeYLr6bstxGyBNXrJRRKwOW/6ZbiAxEcT4Y16mU+lcaMkUeYkMO1cV6s2TXEngpszdRRk1quVa7quuTzk4NrKII2ZQMa6muluQKifEwKKnJBmocbqrEqkAroVnkBrIMWjKG1RcnjhWKAMKn5WtucmNFZCEnT8TlBiugolPjxNQcMf07cQ6yPcT1S9eRitWKIdDgLseItzw/pkQ36eVaMqjCoQlYVu6nEdcbwVwEXQohcsw3A7sUn6vtywCa5rj4/SJPNWLZn3Fc6meY2OzD4xY3n+q5Kt6wGNOp0Y60BLzt+1IG7oshhuItuZeKsGVJKT+TbaZyaHPtTTq6Eadv/o0OKpZTH7orJaVefIuK2BDx/VbowaGsdcgGVoVK2RY3Y9JUtFIfpFkDGoEzr3NBBNGtymMWt6RwPU16F0tl8xLXbuxIkBLNP3E8QzJLMDcX4Znnn8RskOHOe+/BlUtbgnvYZonnyp24++7TiDoduSb98UgW96eOb2I4GoBIrqWlFcSzsYSwXr56HWdPn1HndyOt3bKsaoRmQSqISa2RvPV8DoXoRnx6kT5+U4xvXntTRG3axIiBhwxp48414XfNEk80Q1Fcmy/QK9jgP6SEXt5jLnDj8OV7DsPuNMWe7TgczzBIShXFylxKWeNZhWmiezIUPeQ6FrmM0YQCh0PXcSGiMp3w4pIzzr8kLmDLJgOPgZtFyiGWuSWvhFfIDq3DnEKecpYpXPHcxD1u5kI6aGUDQ5zWTIenqMW57qY4qe2ooU6CMJHgIM4xWjus49mSMl7XuD05DDmGVcBWAVZ41jLP6GzbbJJwHilYms1jLzjH8HhZBaAdWdEyejzsGYrwdiXsyHUtlOkAw6sPo7N0HFbrGLKcc7cNn0xpS7EGZTKDF+/hyvlnce2Jj6K3PI8zb/1quK1Nw9Dm6UQyv/OaFCIgyyx1GGTG85ewQRFCVeAWPi2dz6YyQs9Lg+tYpvz8w5/A5noXGUJ0lucRtInwYNga+97NzUMNJ1PBWVyRhntJdyvnBelpRH0IFYGhUlKPL6XXdNlK1xNXHjdeGEylQjFVMaV8k3XLEneKylpV0Wxo+r4GLpLTSRcuxXjXrtD1pdhaBNdkOhUWpucxqClB3H8Bk8F5pNMx2gvLgD3F9rNkxC6htXAaeR7j2MkODnYGyKdkHWdY3jyOeBZLyNMLj12Uz15a7YkIn0wGaM1VIgpOBymcysFgNMPa8Q3s745x8q57sbR+Enk2Rco5avVO2FYXnu0g8D14dIGODmB7LPvwUVuhCILp+BomVx7G8eMrwi3d3d7CwY1ruOeNb0MQrIJFEwMiuyoHk8rCwaBAcuNZ+F6CMCC6IUWZ72L32jbCdgAfIVbmjomwXHhzsLqruHHxIgZ7z6Gz5KG/dQPlrMKx+06jSGco+jPUcQrL8uB2QsxtrmNvexdBuwfHX0Y2GGL5rtOIFo7BDxZlM4bjb7HTQkgxryox6o/x7KMfxmD4FLrrc4jmVrCwcifmWsuYDSzMhmNEEZBlI+TxFA7bww2xd/0CpuOrVEpRZCWKBBgP+qitQtAjFP/ZJtNRrC5jn32sRpYQKaBiInMT2L5haKHV0koY3iOi+R6TsWQTo4zpPi1heQHC3gpcbxFlQZyBj9D34QUe3DpFNthFuv0CojpGHebIqhL7uwl2DmLMMh1Dh4GF8iyj203ttocFMt8ZDuZwnrGEmUssAocrNw04z5W+D5e27jCUHdQqLbG3fR17gwO4fon5hQCtuS6i1hLanUXpM20/R8tJMNmfIs/4XOOKy3c2TjAbl5iSSctAy0mGVLksEuClm5u14GNYaaQbeDW8FgMIdZxyfHEs6TOJ3lQIR/KijSNB9rNcXxwJsp9lAx69/agFbm2BI0H2C7M/MJzuD/7gw1heWcbJE8fxj9/3o/i+7/17Uip+9PPqbIHLl7fwI//kJ7CxuSFc5rO3nflLaYjHHn8C3/TN3yHi7w//0PdLeNdLfxgexqBC/nyq13wuDvblaoPPxbF/oXyGCLL//Ddw5t3fAlsSuhtXqJZeN9qOCKoimDaLXnUNNV5STVPmYoOCrUkfNwW5TRltwzpVQdYssjXO2Djv9Mu1jF1xA8pUVSGYvxesn0l4FlnUhGbxuLT0lk5Z4yIjV00cX5ryLM5MusCIVSB701JXpyxabJa45lr2Sj6aKIQqfqioxPNVOUHEEvM7Xeirk43CjORNGwyD5EeLY9KUjhsEQ1PGq2zFxhnLZRjZ8CrU0IlEl11DJhCXXVWL81Qyu+W9N1PA5Tvk3ExCuIjQGgDENlLOqv6Qk+t6LAFuxGk6XkO02r6KM7YnwrlRz+Q9ch2Mw1bPR4VTSV32vEN3M5m+kqRiyvUPU7flk6kgkTOn7ExlgTIMpIbvqBDExHQGmHg2RBgQUVeOl2WTGgJHdB0dWNKfDF+O5emDKUXQAo7LwKUakW+J88am+EIXHAU0EUZs2BSxGURyi1RbIpeU+FGaixuMiz+WFbPNyUjkJgLbTq4LHIzGKdI0gWflWF1aFXGO7kkGMgmDuQameYYr129gY30Zg72+OKW6XR+PPf4g9rcnOHvva7AY2HjyiY9j72APZ+/4Itxx972YTnPMr3ThOwV29vbRa3WFJTqdjTHXjeQ6M/imQoBTJ9ZkPPGY2ba8NrzmFPAVFKjjSoJZmhH7SZyzOvaNCEvx7jDc7MWzmbqXb0Zx3WrIllcaKyyFKnWBcu4wpN/GpWXsoQ06Ql5lri8HklTS83/CGakxixMcDKYYjjPM4hxxWiDJGYJDljT5k3S5lshypo/r9zbiGBfzKfuFTW8jRU8dsyr1K05CcCuix/E36ggU73OlQVKCJSFmQzABmh4vJfkm1FCq+E0gIgO9ms/myKMYJO5CIzo3Gy3aVLxmnDP0u7khJe5xBhSSM2vY2EIxlfGmra3zlm4WsZk5p/Efun9FMuZ7Xd0MYdvTvUmRUTaq2LdFrC5QFxPUro8oiGCb8EbLKpDsX8bTH/l3WL/rPsyd+SLUFjEZnH/Iwhwgq1mOP8TgwlOYHOxjcPkKFuZDBAvHcOLeL8X1809hcfUU3JXXoq4dlLmFjCIh3aN1iW6k84cgbT1PhGAJwOPs4dJNzu+pxTkoYV8M/7E8wd88/dGP4Oztq5hVETqba/AJbTXsbW5SpakyT5WlfGgpNqF9BqVDKqY2qM7XgqKokcbqehVVSvp5KSFUHkXqXMV9OqvZzHRbc05jRQLnYw0DU0ezbJqVysZlAJvLPknx2a6Eu0rx3aky5PEY8fgayukVjEcvwHJy2furXb3P7G9xvthAb/00rj9/BU6Qo7XYQjWjOp9ibm0Bs/4USwuLuHz+Cmw7RdTyUWeuCIlhpwTCEuP9GKFsDIXiPLRbNjaPn8RcewXTg33YUQ/+sdfC7axIeJPvOyiSGXbOn4eT7yAPaiyeuhuTnX0MrnwCk70bWDtxDP2tHRRZAqfl48S9r4PtdVDUBZIkRp72kNbL6O+NYPUvImzVsNoFqnQHs8meIEXCloNuHWHe6iBcWsGwWkSWR5gOr6FOB7CqGWhzzesa3VUfQyINagtzrTbG4xx24KC3OI8b56+jvbyOhfXXYbS1j5U7V7F29g6ADNRpJlVey3PcHFDUy/MPPoKnH/8DzNIBfI6J0MPiiRX05pbhhhvIDq4jz2dIKfxmOYL5Fqoyx/6NXRk/odeV+2SaFOgf7MEL1MEpY78i3zRHMiNlmGFYek+mW50u/W6nJTxjsp15m+BYdHk/81zlhNs2SgZCUoz0PUS9RbR6J2B5S+JUZXhdmKUYbT2H0d4WWm3IWLm2N8J4VkgomDjFeT8QPiy/iyKm2VRELe7cKPDkPkshma8JPH0+ItuZG1jSh7MKUdtCbgOznM8JHtJppgFcVYWo5cKPbAQtF62WgyqrYJUWcmJrEx1bEjpWkZDryHMX50MOvCRR/jC3nElo0udN3kOb4FI+h9lwiRoxoamsNOC45FzGEe7TiV3Z6C4ce5EgSwQDjSwvxazdeicj53thfg4/9U9/7Mghe+SQ/UJZsh0d5xdKC3zoQx/B//Rd34M77rgdP/f+n/6U7JQvlPN5tRznBz/4EXznd38P7nvdvThz22kcP7aJb/wf/+4hd/DV0g5H5/nytwBLuX7hF/8v/Py/+D/xpV/yAL7hG/4HCVkLgkDC+z7xiYfxi7/0L9HptKXU51PxmV7+Mzk6gk+nBVSQ/XWcftc3q+AobDF9oBdnJUvRjZuIzE+6zJqgJnHLGvcShRMup0UAELyAEWOkjFRZl1oSrmzFRg8Skc04u8jV48KcfynleCYAp8ng0spwpS5qebYGGqn+0kjDTL/WAJm6TmWhXlW+sAUpylG9aMwVxver7+Q5C7pAS5GldLbSZHURTqQcniIV4HtcBLAkmSE4DD0xygJLlckvJPqAQo9gCMx50+lqjktXhepSE4MIXVjGsKZmVIrC6t4VgdZgA6hSucaJpwxcddbdIouLc1bcqRKnYr5fGK88nwYRoSXDyolVNxoX/1HbRRj6cPxA3HByJEaUZh8Qx04T3tagHJqSbLm+DUu2aTN1vEm7UrqSz1JXohy/RrrJIk3OmRqIGARvioiKueDlaQLHGmQDrxHLNpUzTJGUbrUmOIiuQR4vRSmyfEW8pxPPcGMZAESRRQRashNdLoZzjGYpJiPdjJCyeJ63BJ9wwa2CmYhlZSEuXDpb83SMwcEB1pc7aLddRO05BAGTsy3Y4p6r0R/2EYUtDIZ9WIhx8dwVPP3xc/jKv/2VqKspnv3Yn+LhDz6Eu9/y1XjnV30J1tZ6mJQZulEb5164DCacbx5bwrVrW2gxxd7zcP78eWweu01CiLhwpmAYUqDotcRFJRKoYeXKdTPalKryNwX6RnC/lQUrzm7DUVbZ8qZYeyjQG/yFuoc1sE9cmCLT64/8+RABYoREln+Le10xGxSn6CYX0ZL81apEkmfiQKV4Es9Y8jrGZFYiSXXRzpCoQ9syZyGyY2XoG0asjEWOUfYrW4R6HqeEn1H4lA0Nihbs/+zX6hpX16yWprMXMwBKAp1kU4IuOAr7KhQzG0vmKF5j8xnqhm3mTp2bcqIDZBJpWNkNuJqBchwjimLha8QlK8ZN9lVyOnUTQgqe5Zood1XRAjqe2GgUSNjHKTLyOCnk2LZhWIPhTMrJleoDx0NW5cjHfaSjq/C7HbR7m/A4DuwaeTrEpYc/iNH+dWzccR+i5dsQtBYEU3L10jPIDx5DzZAiy8Zo6zyydCqiCtusPb+I1eN34Mb5HAh6uPvtX4UkK5AXHkazTEKImKLeC+harCVd3fU9lGUq38+QL5dbU6YNZ2khghkdexJiVFQ49+hj6LR9WO1F9DaXRDBtQqRkfmF5d5YhLzi2TeWAiFTaJx2XAUHKe+YxwHKRMihZ5jjtL5zHuUnXbgUSHMmqEH4SkQSKbOD1F2C4VkLQe80wK4vCuIbtcROQ/YdzuRyHoBO48VQB6QDFwQuIZzsyV6TjXWTlNUwmYznf0Yj9wMOkD9x292uQlgGsuo2rFy5ibtGCH7oIwhxp0ZfvWO6uYG+rjyCAMJSXF5awv7MPr2ULdzc344ZKbxJXIuwuHOthqddGNbPR3jwLu31CyvtL9r18jKoiVmCC689uwfMrbNx5HPuXtjAe7kkfW91Yw/71ffhhLcFarZYnLt4y4JzfgmudRlqtIk8S+Nk2UB/A7qQYH+xhOsiRZTUW5h3M2SFaVogYPrzVezEteqgGN1DH+6jCMbpLDiYHQ7TaNoqkREbRkUzuaYnA9xG2QhRJgY3X3YHOifuw/9w+TpxZQ2tpHn5Jsd5Ct9tWlj1cHOyN8eDv/z6m0/NIy5kIkxyjFFiDjofOQoRkkMCqGb7mAnYBy7eRxDOUeYEg6sAPukimMfKYnOqROuZ5xQLeOzW8rEgyZEkMP/B0s8FxJXiO+97k60r4IEVPbtiQ2RyQrSz7T4dBnuyLbmChszyHoLsBz+rAyysMt87hYGcHYZuM2Uw2qhhS1mBlBI/hO1rqb5jTOkepE58Ctc++7DKETje++T+2Q5xlqOhIp0tW+nGFlKGAvGOTQc25k9/F5zTXBPHVgB9wbHAIcM5ykMeZop1qyLi2XFswGK7jyTjj3m2SpHADD5ajCWN5zmBErRTi5mzDjuUxkJks87hxyPIJgpVU3GhrL76YIfvpPPseIQte3EpHDtlPp9ccveaoBf6CFqCT7Md+/Kdk95ATF3d+hoMh7rjjLP7h930PTp48cdSGr+AW2N3bw3vf+4NgkNLXf9278Pf//neh026/go/46ND+KrcAH+rOnTuPX/3138RDDz2MCxcuyumeOXMab3j9ffi6d38N7r//9UcbBn8FOgEF2R/957+GM+/6Ji2PF5aqip6NY0EZsCqmqoh5i0BDh2IjNDSOVbq8jEtO3a43ya7qwDPiqSTZq3tTi3yNeHn43cr4FGeiccypk07kIRV6pMS+Sec2ZWxG6KmqEUZXz6FM57B44nbWw8siW4UiLhq5eNcyfhX+qOioY1VZmQxrUeee/PDvpZzeCDTiANRzEO6gOVdTzK3Cr/yoq01FMRVitZRQy5OVb8t21z/Lq6VsuWEbNogGPS4pJhTXp7oPKSVRzGZ7ZCICW+LgklAzCRhqHIoaZiJl2aa8Wj2TXCwK40AWlo5PZqMrwiyT5vU15NSqaCW9wbjHGvFbHECmnyjqQUVsccgeIgiMo9AI3MY6rFxJhSMYIZ0uV0UOqMdPmXFNeb32IBVICsMZbfiv4lFmG6nFUo+T7jqpIC5kscj36PXWz9V+bcLl1POofd98y61eUBGVtZJSg6lE7M1QMhF62sdsdgA/aGF57RjcoKWc2qoEqwqyNEYYtnFj+4oIZ88+/ATuf+sDKOohth75E5z/6FN44G/997jnza8VLmU+m2BpdQNOXeDJZ87hnntuw9NPPIx2OIdOp4ULFwZw3DaOnzmJ1dUuOi0KUC58z5WScNHxRVB+sfj64l6pY0l6qWHENq5uuYKNY1tQJI3LVdte27xJ+dbwHxEWTXy3/J2xoHOOyCgMZrpRwffStZkVJWZc7Dcp7pyD6ODkApzOOEknv3mN6MpiWTqPUfuVXgxhtYoL0XjBD0v4DQ5ExFYjMjdBgZJg3pyHOXYZj5wqtEcWObmiymCVQCCK8uJGLWHR1SnjQ12X6oLVzSidZVTUbTACjVOeyfXCoqYwTd62bFJx44CingrF7DcsIVbBtmHSGsd+RXcaxzfHmblGtwjvDR2booqW9fLcVQDXc6FInCPt7yDe30fQc7B47JR8ZzK8hHS0jxsvPCtzSOm46G6chh2tYXFpGVvPX8aVRx5Gr8sBUGA6uox4GiNNcwQRhdAKJ8/cA799F6zuKRHxEuFB1iAVk7JOJ3JAzxvbi/9wcDL8iufCYKiIdd7ELZQFMaESIhR66nzmnPron34cJ84exyQG5lfn4QTcOOPmmE7fbBf2IQZ6HW5DyDyhrG3iQxhYRv5pXuj9jJtlOh8J2FzEO1a3+x6vCXReFcFWN4DEXWszgMgSvq5guJOouwAAIABJREFUYNh39O3SMaWSIVdEhryvpGMSKJIxrPg6ZlceQlLuorvSlQPfu7GHZJgKd/vKdoz5tQjpsEavt4qlkxvwgwgXHj+H2kmwcLyLMKiws3UN7TCCx03Hkn3JwmySoTvXguVW0l9398YIoi6mcYy5+TURQ8MoRVVO0JljWFsbncXjCDt0YQZwAx+XnnkIZdGH351DOXFRpDWCno/B9lVMRn14kYVuJ5L+WyBGUjK8qUKR1GgtdBC2FuG3ziIvPdT1DNVkC/l0RwXbvMR4SDGyxlzHRY8l6QD87iK81bsxnliIXAez/eso4z5qO0ZeTLC4EaLKgbjPzRryoxmyVqHdCdFdCuH1fHTXbkOVzcNOEiyur8KvAjiBB5vVEq05JGmNrReu4/k//hCK6oBeZd20MQF6ru+qyChBmIqpKPJM5xiKkHSXhqFsTJepMpqTWaxzIas3Wi0kJRmoqVRgpLNYBF8Gx8nzBo3NUmVRgvOAuM5tVnZws5vXQu9bAcVIKrfkTtPp7tkI2pFUX2SDBMUkQZEVyBgcV+qmn8VNJAkkNXUp8qyjz0ZSDUIXqnHjS5WSo8z1XMIh6fSu5fPGo1jOPwjYpyma6oY6KzTUYcz5+eamqdzrq1oEVFa5tEK6s0uUaQmfLGhiO1i5w7bzbLRaoWxwClffonO+lH9k7mwqJSy6hl0RftVVTl5xJRsouhFNTrves4nuCeaPBNnPdjlyJMh+ti149P6jFjhqgaMWOGqBoxY4aoGjFvivaAEKsj/ycx/Asa98jxEdbwZjSam+uBodcfs05bkqXqlQQYGzcT5yActFheh64tyiwKnlckJzlZJ+5YYeirrCF2XKNUvldJEmYU3ikNUFgbj1uNig+CvsR/1HRFlZJKtAWJHtKJ+tTrIaGSY3LuPyQ9s4++a3IVzuKC/QvE5du/ILechX6ZTOD/2TuCyl3JquOP5OnXiKXGhETePAMkKn8B3loPWzD1lnstAwqeh6EOqGUQirpKeTFamuQcNmNZgIDdpS16GQQo1ozA+hSMQPcm1X3CMMk+JnUnSgyCphQWQeSgk9j0ddXFLOLdeDZY1MczdiMTEGIm4VtPHAj1qSnszFGYUJLry4WJMFlbHwqtuVCzqRH8X5qiKncmybRaK6dfR9dDhyAShux0oFY+OdNsKwinDiUKZIrR1H+oQKhSxBF1nnUDDTdtO+5RinsOr/JpRNGMBaXnyTA2zcwrKZYLTzJtzLOIwbSV0c2SZwSr+nRpETG1DCYQm7U+Lqtes4uL6H1973BnFSCVtWeLK5BOnk6RSeBcyyKQ52d+DZi/CjHMNLj2Lvkaex9sa/jjv/2huRpSlmUwsbJzdgVSOcf+YF3HnPXXjoTx/CfHQc0xlw4swGom6EVjeCTQFbFuNAFBL9oI5gikehw/JsszFizqHZcJBebZyDLJGXrmsC6/hejl32P2WoKoezEWOldFTcgHQUU5BX5yYX33wV+6PyofUz+TVaTgsRG/kuvl9LaXV+EMmOpfSmxFeuHfsrXy2vY//Xgza4VXXLOoZBSydjzTFxq4zeXH89Bo5J7U/qAGvc+9QYtN9yXPF0Oe81+BUz/im8UgAh8sQIOQ1mwMSSGbK1boYcVgAYkZ8CJMvY+cMSfMUeUAwk/ZOfXcgxeMIENqI/20T4pTrvqtBtxG5xjpv5SnAv1HBU2BVnZ0VHJpUYFRyl/1MIoSMwnWJ87QX0+9dw8t43IEuvYevxj6AVRhiPxmj3AhxcP4Dnd3Dszvul8dqLZ3Hh4x9FHu+iKBJMRruYDGMkSSGCYRC10JmPsHnn7Vg5+za4wSrS3MI05g3EkX7pSfmxljGLU5n9wjBbO76DTuBKIBlNskRM0Mln1a4EtI3HQ+xc76O32EVRuVhY6YqAxlnBcC5EYOP5i8lWOMAUvegWrKVUXLSgqpRUeQ2pYp/Re52I6maO5evobOX1kmA+15O+ydfSsZ/XwCwFspxsUHO97EqcibwOdK6y/DrwKcxW4qa0PPJJD5AfvIDZtSeQO2P47QJ2YCMbFlLyHfgWdrZTLG8GcK0IiwtnMZlcR8lAMCtAnI8R9kpMJynigxRzUQC7tBEFobJuuaHB9nRV+KPJm07kyrWwuLoJJ4+QDG8gKyfCsC1qF97cKpbW7xRR1wvpvv8Y7HKCVqcD3yezmhskKapkgr2963K/nOtF6CyxrwwxmxYYDxOZZ9rzXazfdjssZxHx/jXksxsoLMKdc6QzbrJQxNTANp5rq2XDd2x05udQ91ZRTGqEbgu11cKMzvjxNix/gvacLSLobFfLSiiCcz6iM5cPKLVXY25jGZHdQR4ncgyBs4RikiJc6WJWlBgMZ5hsX8P48hbifCT9TBA2dIoKH0cD4EQ459wk85Pe8+R+ymsvG6km3K2yEVYWTq6tY3l+HoNZjKe2L2BMEZcBabYHl9xgBnmxi/Fi8J5clRjHM4ShjcWeJ8OzP0ikroUiumA6iBVyHHHA6lyjoqnnUuQkv7aUDSv2PVZGsD05NyriX+/RNHFz44v3h4qPAHKTMxs7Uq1iCd+Vb+RzTxynSGb5IWM/CjU8TALNZCPLCNM6XHRHTPeA5X4TRi7agSdibGg52OxFKCeVhCzmVom4Iq4kQK/dQpZm6Ccp+nkmYj7PTYMD+eyn96wirRC2LHRCT9o8LSjE6qOHVlOxcsWB1V7/jBmyDCf+z//5j/Cur/mbiAgMfpX/HAmyr/IOcHT6Ry1w1AJHLXDUAkctcNQCL08LUJD94Z/9ANberogUV8rXmvJ6Vxag4twoldtFRqU42KSsXwO+KNjSAcJ1P0v9JbDLLLptmwWoLElmSbkrfD6VYgxnr2LZOmRRRQGIDg2qpnRjssyNKwrl+6lYK7KriJ9cLFMTU1aqiDYSGmMoi3WiZfllit2nL6DdOYHuiROSlN44QblQFzeaaH5abi/ilBE41AnFMjyiDpQ3qGWGRvBt3K2CA1BBSCVndcw2CfPCiRS0gHFLURCQdGFlUooDVDhy2ibquDOCpvHAKgPUOJRrllQzZEcFH5VBlTur7kQVekX3FVyE8nIlNK3QknAVlSmISPy8KeVnu1OsSuG4KQY3zsNrH0ersyacR15gEcolfIMfLrAG44bVQDAJZWIfMQgGCrLCfxSjoqQQiSgrjhwjqgtrl29g2aL8NN5Yhn1QYNAkdgkHku/Ta6aJ7cY9beqRxTVIDuUt4T76Jjrx2EYa1sMmzgu2k5aJHia/q6dIhXSeqxHqxVHcJL+pNidtPIunSNIp4uEV0L4Vdnp4/MFn8CV/4x0I2y0Rp3lMZZGjKDIM9q4hmfbhhzk8L8QLT1zF6954Dz7xwX+P2fNXEJ2+HXd92VulXDZqBwhbHqbDA1w7dxmr6+u4fjVH7S3jtjuW4QQlwlYPrhfIIpVuNTqXKCxkZQInz2AFISqGjYkbWNtB+oGIUMqFVsFBz1v6k+wqKKtPxpDBjCgm5FZ0gQqFFBHJ8pNmoRBmOJrS7CasSZ3ZFN11Q0T7gLJOqf2LS72qkRUUA/TYGl6qhrmowCpCqoiROhZUzKVTtfHY6zEYm7liTfjZsgdyS58z4U0S4iQbODxa8oX1exnsJe9oNjPElV7IMYpZkpsIYq43zmqOR6Nsc8aTc5TNKkPt5bkZzquORwoYngZFmbHBOY7HwoAmMoClDN9yjOtYtm0My1pDyjiHUKT1ZX42jmFXHWRppggHHSuceyim6DxpUczJU1TxBP0r55HORlg9sYqtpz+CbHBV3htGPqZpJvOuVdlYPbaKxbU7sXzmdvzx7/0OHGFmVyLs9vfGiKelOBLnFlvYuX4NUdjDmfveiZP3vU1EM7I1hbXKzzNsV7YNN+FEoJZgMwc9CSvKMI2nIni2/BYYkJVnJQbTFLvXdjG/1JNQrKjdQ0R3pUwdtdyD2OYZS6FZFQAV+ly7QOjV4hwnxkKwEhRIKWAZVyzFssbXzOPhJWFfkM1EwUjo5lySVAg9cppLzPJa3LGcVwz2XO6BnBc5l8/iTLi5bQn4Ukd1f3odZTJAcnAF8d4ldBdKxMkIu9dTLG20UOYpENcY9ys4IWCHAY5vrGI8YFk8w9S4qeVh1J+KILu6HiLkDk9FVy8xDBbKEV2HNRY2WsiqTCoe9vbGcEIXaxub8KoA8XgfdpChP54hTX0ErRXMzW9iruejqCeYxFsYH0xAL7PlL8B35uDYFDR3MNw70LA5t0arCxEFh4Mcrsw1Ndq9FnpLq8Ilnx7cQBGPYbVqBJGFPKEoWyFPLAz3M5R5Lde31/Uk3LG9OCfzcm91Rd6P3EL/2jbSpI+gzc3eGpO9AnSyBsRJkPHrOxjsTSVEcWWxi8Bz0eq2YLc7WFw/hbqOMDvoYzK9gXQ0kmPP0gqj4VQ29sKAIX96P7EjX0RqjkMK6hQNZc4hpoK4IrJeKxsrUQe3ra/i9OkV3P2Gs6j8Etd29/Dgxy7h3HNbWAy7CN0ArcA3Luka8wtzyC0H2SQRNMW1aR9VmWB1MZJ+Op2UsFwPludgWKUofQ/5JMNsECuNP3DN2K1E2Bd0hlNJ3pYwhXP2DW4iFVhfaGm/q1zEeYFxVWGQsiJB3dy6Was9PisyJFmmDPqKaIBS3eaoJPwr9B3ZcElzbkQ4Mobk3m0qJPhKQQx4LtotX5znkWNhObJwbK6FCAwjI6ublVNkwVfwQmJJSlwfA/sZw73I/zZzllNjgWFh3CyYciNON2LpsJ9muRwzK3I4dqWKiOOv+2KHLO8P4/HkkCP+qZ6uuTHZ7XKjXkX4V/PPkSD7ar76R+d+1AJHLXDUAkctcNQCRy3wsrUABdn3vf8DWHvHe4xlU9aXmmgrjgiW86sDVZxZXKyK00odGFLqLmtSZfzxaTmhU1PlE/g+BdxcuWpSluuoE9HwVmtbnSManES3USluEs9RVxIfvCUcSG1x4nrlJ9l2hjKdwrED+N6ccv/qGnEay0KBJd9VMtZAoIMp+pdLbNx9L1f46tylkCciFJ2NFDctOTat8qXjyZdyah4bRWYVrugCVG7rzTR4HpuKXRrmwtJbFZskB8zgFCoUcPidFd04pkSfzDQyDA0GggusBg9AbqSIrqLNKi/SHLARQtUxx+PiQlYdf1qaKCKXCE7KBD5Mujcl5w3Tk8dLhxAVDWG1iShGJi5Lhyd4/A9+H8P+Ot78N9+BOtRyXilbFwYeV62lsB0bqUjzNtSJK6KqIBjURENhk31GRX1tTzlzaTMTZkRHpyy2KGZpqbmwPE2om6IzNLW6KdUWHdY4skWcNYIhHbLiCBSRXfm/GramjlquEKXqkoxkipgmqEwFMiNUCmZChWvRcMV9pBxdClwq1pRIZmOM9nZw4akn0VtoY3F1FZbbxsbJMyoYcjkt17FAMp3hysXzqLMJfGuK8888j9e/5Ytx7qFnMdu+CKc3jzu/9EuxuraI4awvi+7ZeIpzT+5iYf0udOeXsH5qVRyPVV6g1WkLT1IdTsrFFBZ0mePgyvNodecQtSLAoYs2kPOV4zFcVAMrkN/zICm4GwrAoWivDm11MprhoW5lg56QxblxhDeCpbSxCZZRU3QlgqQ40gUxoLK7ONAML9SYSGWOkWMR+KGKBo2n+ZC9LDxUXt+b+BNpA/U3Hoqycl1lxlB3O38EC8srSHFCp6LDf6sYrSW82jfFh/9iFq/mM+kxGZVYnLtiGGvwLrr5QveulK5XNRIKDoZBzDErgrU4iDXIi5sF4sRrsBgionKM8vecN1U4TlIT/mdZsilW58bBJ+IineelCJ3KotaKBzo6OX+RERtyvihzVNMY/d3nMbjxjHAZp/0tTPu7IvQ5Pm2dhodaVeJeXFhdQWXl2LmyB6cmOzmTcc1E+RodRPNrGA9uiBt07cSdeN1bvxKLGxsoWJYsG2oUvlRcYTUAebDq3tQ5gUJpaNfwwfCkS1hZX0U7asN3XQmi2jsYYjqaYW6uK9zuoN1Vl7pVI6Izk2l/dYlpViGplJ0ZucR3qGiv6AYtOxdfsiQ9Nvc7DWXkXJ5lhc6pZSlhghToeLkoVNWFjU6giAMGLNGISu5mIgZucpDJvOX8VmMSxyhZ9ZDsox35Isg+/fH/iE7bEw5qVqQoc96jGAw1RqfnC2ag2wtxcCOD7VaYjAp05yK05ogjAWq22QRIx8rB9VoWyqzGdExh0tNQRPiYjGdwW67cE8nonMYz+GGAVhTBF45sIvfVg2EMJwyxfGIVUbeLYnoD03FfUB4UOFks3u0twG+1URcZdi7vI5mSr1qju+jAbwPTcSoOWoptcVKit9zF6sYiinGG6TBGmiVI0kReb3mAHxKrUGK8VyKLyVCt0G25WO60hDdsRw7aixG8AFhen8f06ghzYYSD6QwHgxniCZ89ArlPFWQF56nBZ9VYWpiXTcVWJ0CSJGgvdGAHEYY3xrJxxiA20GXJjeE8x1IQIM1K7KclZhT5JOXKMOorC/E4EWwJcQDz3QjdroPXv3YNZ84eQ6vbRprEuLqzh+3nbuDiuSHG0wJ3vX4TX/TG0yJ8ZnEu/cqLQrkOdGUPhjGeefgiJv0RopaNdkgmuW5uxkWJUVpjRidsGAoPeTaYwTWbx3mcI5lmwga2faDVthAFQFC58Gtb5oO0yNGjSlvyeYb9HDjISowSbp5pjQPvsTISWK0RJ4iTVO7p3GyWKiQZLjVcXz9TKhhocrdsGR9a3dIkoqoz35fQVOKCaqwvBljv+OjYjhybzI4SDKpBY/C4MWxhe1RgmKVIuBnP+YYbnQ7QaQELkYceN8NLIM5rjLIKk4yoBz4DmioBmyiKANVLBNnpdIZ/+9u/I7kXf97P8vKSYAKJoXi1/xwJsq/2HnB0/kctcNQCRy1w1AJHLXDUAi9LC4hD9v0fwPGveI8k3wvTkAt9CpxVhTjlQ7wy1Rr3JtcsFFO4UBaXbEFBy0LLd8XVmpaZBPBwkc+FLcvqKUxQoKOjld9BuYCL9CzT7+LikiVuIsKKMEG3HMNwVE7RH7qaRsirKexkCwcvPA1n5sAN7sDmPa9HFuW4fnUPo70Sd967iGT3aRT9EWp/DtevBti8534EG21x4DH4xJWjmKFGjGLUR2UtIZpfEkehzYWMuN80xElcIKaUXUROI9JpIBnFBBWdxEmlZlpJLW/ULYpxFJjUfWcWfCLyasJ3UwLfsFC5gJEF+GF5srrlmr9nGxLhoM5bDQnTcuxSXKUilklZH8XxSsJoKDyKXEWurAQeaakwP4dBGxQr6a6hluk7Mzz7kd/F9vMW3vS1Xw9/uafhIHJiirEQ96smhsjvKAgqX1ZqGfX/DAZAhW+GtimvVRLljVuOCzQepyzUZN3WiP7G4Wf6pFGXD53HEspk3Ia2Q/eNClDkqDZdRi6J8B25GWAwGhRjxGHDkBK63WwRS1zXN1hbFahFLBTVrJQFMwUkuoulDY3jkwJQEg9Q5ZmE6Ny4dAWt0MbK6UUEvQ5anWWE4ZIIaxwPPP/J3gGq6T4uX3gO/UtXMTe3hPXb7sa1Cx/H8MpFnPnit2BxcwPbV67iYGsKy16E3dnAXa87jdXNOTgRi2Y1WIWhJrKIFuFSy/rZEdiew70+UI7RqbYRdhdR+20Ry9xwGaXTgUPXs2HHitvICPYy0kScNUK0cQ0LiKBRpw2TVd7P/5n2YL/Q8BgV3NnOzWu4AG9c40WZK/5B8CPCOFCxvQmtE/FQy/KlpNyI5HI9JVRLxVDd/Ghc6WRgNyZ1gzM5DBPkfERhTcvSFXuiYi6vs2xIsP+Ja7dCIFXJ6swWV6m4c5UBKYFadFjTCSnivJ6rMoU16I8lt+yLFL04D9AhypRynj9L8D3piwJmFAGEbc2xrM5fbTH5/yIg6m8o8mXc7GI/lzFheM7ilFU0RFZmilehg1XUaB2HNcuSywS9wIZvRJt6muLcQx9GGc8wifdQWftIJzPs78XSHmHkScVEklAc9BCEbTmsrEhkXi9zoB21JLti+fhZzGIL/e3LWD1+HAh7eOCd70bthCK8aB0A0QIMDiMmIBcBRs6bzGvydG0LXQ+YjsY4/+xzuO3OTZzcWELgMrgoxVOPP43llU34QYhWq43Y3CuIgW1JmhBDf1TkLelMr434zOR4CVuDfAfT5EsK0sZ1LWn2DBMTdjgFVkVaSKQj71/C6WXb5zqvcxPHBBMGxBjUJSYULytLyvHp2JslDJ5i4v0Mjz/4H3Bscw3ZKMH2tRfgU0GTjaBE/t62eM0qzOj+4/fHNfzQQRIX4prszPO+SpauhShykLP6n1Ul/HNaiAtyNmIfdrG81kORlpgMMziBK+Im3dR5kctYabciFGmB0WAmfSNJC8wtz6GzHKCwCiTDgVynXNyWQFoUIuSShTu32MP+lbGIwgwma83T5UjHsYV4kiOe0XlMh2yAlZUu3JKfX2I6S+TeAq9C0FZeezIpkM5qxGOiZxzMt3wsRgFGgwRoV5hfCVFkKY6td7C5soSot4Ann7iEvQEFWx9hZwHDy31UWY64SOQzszjD6tIiXLuE5WvoVFrMZJNsOMrgBSyDr4QLH7keliwby3aIq/0U58YZcssS5zVnffZvVgOxX61021houbDcHFVUYvlUF1YK3NieIR6XOLg6QzwrMKXb28rxjnffhtvOdLF7PUZ/ewo3cNDuuRj1U+zv5IjjCnHCrJccQUjBUx2nwo+WcDig9hy4foiEz1E1mfCO4pIylrjkcFvCOhFUTkDkE7PHHNLMNXCw5UbimKXwzD3fMTmunId4jNyscWxxT/O5I0ty5BKiqM9k6ho31RTEExn+LfEBGlJoNslkrtXZiXNdSHt4qRzoxZ6LlchDx/HkuU4wMMqGkePmv4mvGWQ1DmYpsqoSRENMJm5VodtxsNRyMCfufwfDUYGDOMO0LtHr+PJM2J/kcHwHURQgidY+Y2TBy/LA/Qr+0iNB9hV8cV4thxbHMf71v/lt/M6/+10899wLeOCL34T3/qPvxenTp14tTXB0nn+FWoCsukcefQwf+NXfwJ133IFv/7Zv+nPPrnn9b/3b38GJ48f/wtd/pk3FXerHn3gSv/zLH8C9974G3/ot3/iZfsQX5Otfref9BXmxXsUHLQzZn/0ATn7FN0hytW9TGFPXUlGyXNZGnGqppJbha8iMMF0lPZcihrIY1RFXoN3tyAKa5dos1ab7ic4JFWogJYaarK5BUOLy9Bz4XCe4LE9lUvStYhBdp3Sq8jMGGF1/AcNnnsTBxfNSQlhYC1i5/QFsvnEDW5dGKNIOTt0dIr7xUez+yZ/Aypdgrb0Vq/e9Ec5KoKXSXBeUKZBfw3T3CtJzl1HWy1j5ki+DHXVkgcfXFYYnKIKVKkYilojmaFSkqjK4A+IMJGyICxCKD+KNM+xHLuZVXSXnVfADkoiuQTvGL2jCrVTcoagjrjkTdCFOUsMyZKmwLN9k7WQkGzk+40IUgavBCxQIQx8pF5siorIdWZPI0kVdLFVVLgsvqiw0LHr2GM/+4e/h2lNjnHzj23Ds9feKiGBx0UWkhGkfDRzKD7m6ojFJGJk2lazrJDXelG4bxyr7QyM0URgTzqWIHBRuDROYblrycB0GwxiXpimzVHytBi2x+Zh4TqFNxFgjnjVOZQrRFKzY3nT2aMIzhS1eGy74KGzSgWiJyOlHITyXuI5M2oltU2YUNbSkkwItucJsP/7dZDZAOpuh2+piejDG5aceBc17g1mGxfV1nL7n9YJx8FoBPN9HGacY7WzjyvYW0oPriPcyvOntb8HB/kU8+cE/gB0uoXXiS9DtLCPqWJjfWMHcSge9TiDtnJuQFuH4FhqGIoFqIihpeAxRFMITLQ7w1Ad/C2sraxgOutif+Dhx1+1oL3fQnicfUseDbjyYsntjO1bHtwqLDUBAnM7GRdv0YUFyUGAyjnq6oCkKFBSBKDgariHFzUN0AcVMTiCGJyy9VUradVyIOE8/fErxT68Rj0dRwurOVTe7IkSE6SyOZ4PtMCImxQwei0xWHC9iGDXtJMFAFEPUtcXrrxseyi6uqDjWhYiR0t+EH6rgAIoGin3Q8C2K2+xn7HMUv2r2EXPuoeeL8y8plCvLcnaKfOq+NhzbW5AYzTzbICPUbEx0iy0OO0v6uLafoh8UxSEIAG4MlblhSyu+IvAs1LMRyuk2VpYWEMf78O0W2lGI5x/7KKL2PB558HHs751D0CJHkvO4Bd9Xx/9kwmCiNjZPbKCyKly9uq0J6I4j94wrV3dFPCLTmeXNXjtEb/4E3vxl70ZEpIawUTKsdEIQ98ngLwn5qUoRGX1Rvx3YZQ7HqTDMK2xd2RWswu1n12BbHib963j0oSfwhgfehE67JYK567aRFLXMawy2qujeyzMkMR2TLrrkQtYxxqmFcVoLPiBwCyz6NtqRgyDwJAAZIMrAlrJt0mMYeKZOcVvcm8KoNPcfbkIxgCyjyDWN0WpFcg6zNIXPjUzLxTjNkRUu/KDGxz/2h7hw8Vnc+7p7UUxdPProh9FeCMWpOtobwgtKtDs14jLF3tCkyBcWMoYiCbu2gk8sQ1VjbS1Eew7iLuV90rIrlHGN6YGFMPTQiVj9UcMOXdQF3Z0z2FEoWALeg30vgOf5GIyGuknH1PuWLxs8eZFiOo1RZQ6WlhcxHo2Q0I2ZZujNRYjTAmHbR9TuIt7vY2HVwWySSj8JWy4mAwqv6qzsdUL0ui3d9LBqCX0jv7ez4Mv1ub41Q5pYIvbH0wKR72KxHSCSQFEXqZ0h6FrwWzZ6LQuL5CJ4LUxHJa5fHGKQpjj22jW0uitILg6xt7ePySzBXC/AxtoKti9fQ+0CucvAqxqtOV/us1JqX+ZY6gWYC0JsBD6K2Mbjl/sYFnSeF4jLUkK2+M98O8B9Z+dwfH0e+zdG2N6ZoT9N+NAjzx3TcSLTytr6Kq5d3sfeJJH77FzXxebyPC5s78omkEekRFGKE5c+fMF+AAAgAElEQVSbpUErlGejKTc6BB9bgFvPEhpW6ea1G7JKyBd2MmsaMmIEUGBl2UYrrOB7NsqE51TDptO/JKamwCgnOsJDhwO55P0MYJQcER68NsRLyKaoz+e6VI4nTVKpskiIk0gUL8XNHKJPyHFllUqV17IBw+8TlqzZgOLGORm57cBHh+icLIfPzQLXwnzkod041CsLLnFFnAC5D2izZoHPMzb6o0wwKd0ON4W58WkhszP02g46YQAPPvZ2ptgeZIitCq2uYrB2J6XwmsPAR/rnMGS5xr10eQt7u3vybLC8soxTJ0/AMxuSr+LH/xed+pEge9QTXtYWaNLtjx8/hnd/7dfgp376/8DDjzyKb/vWb3zFCkcUen7iJ/83fPgjf4gfed8P4IEH3vyytuHRl79yWuD8+Yv41m/7TmxfuyYH9Z73/B1893d+x6c8wMuXt/D9P/jDeOSRx+Rh5aWvv3TpMv7B//xezM/N4X3v+36sLC9/Rif72ONP4Ad+8Edw4cLFT/r5n9GHfQG9+NV63l9Al+joUE0LUJD90Z/7AE6+8+8eurNoCBUXp4hPFE/pWG30x6aEnP/NgB0KlRRLjAuRTgeXDFF9qOffa9K6OicpYAh7UWuJxdUkuTnyRy2bp8jA6lMuOhh4Q2qYihQFinyKrL+Fg60tSQG/fmELydhFZ+Useis2HC5MVzcxNxdg59KD2H/kIRSDCvbKX8OxB94GdzlUnqQoOimqg2cx2dqWY96/cAPe4mswd/e98OY7plRdQ31UZG1+jFOwCX8yLjzljFIQUQyBRbHVMSn3wktVV5+wbsX1R0HGlM426eCmEFyctsZhSulSa6fpoNPvNtqrlt82wT6mjFDeJ3xNZfUKnsHS8mcu4vXPuQo3IqanqKpEHM8iymUZ3HqGcx97GMOtApXfwvH7X4PeieNwwjZK2xehMvIpeFDmUlGQl5ThYnS+NUiHRryjOC3sX3HSamiHpiUbAdW4LAVTwBJJVVXFrUXhybVylOlMnYDSdci5I3PPh+cHUuYoDkzjoBRScUbBQEOn+DrLDeF64SHGgcdDgZtN67lGVJTyee2fFMEU50u/nTLvuJHQ8E5F5yO6gIvDnR14ra6wdg8uXMWFj/8R1o+toQ5b2Lj7DrTm5kUcYLgKF/PxtI/RYA+Drcs4uLyHs/ffjoXNLj70r34LQXAn7v/yv475DVsS0y2vje7Sspy7w8U9hVIu7l3iLxg0pDw/llfbFBCtEul0VxilDMc690e/h3a4gMWTt8Of34Djz1MlEJeUOFYlpO0mlkM5wSpO8sf4nqWvUQNWPrFiD7QEXC6WMn3lOitrle5Cip9kdbKtD93RnCMET6FjQgL1tEZWUsabYC1+nrF9G+FWz1PpoJq8zbmH/Z/zBnmnbONanOS2OCTFKWpC+9StrSE9ElZmhHsRV+nIZV805yx4Cobp1DnsgHzrGjnFBteVfhbnGhZVF+r09QKWvKo7mI5EihjcZAhYTh9Q0MqZ524wIhIdqOcifVY3ViQaTbivQow0zjOeHh23ysuVvintpZiXwKkR8dqzxFmM6bW4tyn6UgRabHkInByjeIqd6zcwmt7AU88/hbN3n4GdWxgdTEFsDHdhrl28jN3hNSRFKuXvPP/ZcCrXjn1vcWNJNir2ru8hCHwRdyjmcKxQbJ/OUsy325JA/7a3fzne/MVvk40Piq3cLKELthO6yJhA71A8LJS/SvEsq5AlFTKDFRhOmPY+xiLFyzDEQ3/0UZy6/SS683PoBj4Cl5smPtKqQCt00CZvs8iQlrakz4d+YJzX/A4HTl1hlPLa0WlaIWq7iOMMs1iD5zhxcE6iwERBnWItN1HSODHIFG4kUoS2kSQpxrGGGAYu2bU1pmmOYVoLLiF0iYiwkGQxPvgf/x90FnpYXOyiTIe4cu6cCPlt34dVcBbL5JolWY7+OEVJO6OUMFTCSdXQJhdzKz4WVx2MDgoR4DyHjt0aIdMwc0dcq7IHZtvodkIR5yjgc8CSBex5EQK/jf7BSEr3w8jG0loXlqOCNkVscdsWjsyncZxjNk0FMcNxxfEedX105tuMu4ftVXBqC9MZRU7ZHZObKh373HpjeX+cZvDFxcsAtRTtnocsrtDfTzFNCnTnfaQMe8uB48sRVroOBnGFnUmM1ROBiPNBBrSsEIvLXcRphd3tFFdvDLG2OY/F4/MoHRfpQYKsn6ITeIjjRMRxiooic4pyb6FKgHico9PxcGqlJWLrLM8wTEvsDhOMxzwP4iIiOHaGlWMtdNtAN3eRx5awS9OkQr9fYDap0G0HaDkOAjhY7M1hMJiKqOh4Nhbm2pjEmQieHCfDyRSzJEZC66tHbdkTB6xcL3HPZ7IxJCInK164IeXzPkdnrPYBYikYbhV0c0Sh4cUWNtya/ZLVF8CEGIzKksoecoY59Bh0R2hKBVdEVV4Lbjyw+qg3x41z2q3VYc+NBm5QCFtWUE28nrZUhpSFJddKWNW873D+ryv4bfJ6PfjcpM+ZrWhhMXSxEHhwBAXE2VqRHzY3PrmZ67IKQed6RqNJDRS/0KRqSkaBVSEINGyNrts4pqDtYFbmyJ1K0BCDOJfNEuIG4tbqn3HIss/9q1/5Nfzar/8mvvqrvhJvecsXS7jmRx/8OD70oY+IzvOur/kq+MSzHP3w2dyQ+I8a46gF/pJbgBMLBdg/+dMH8XPv/2msr6+JkPWf/tOH8M53vh2bGxt/yUf06X0dRbJv/fbvwtbWFXzzN70H3/Ht3/LpvfHoVa+KFhgOR3jfD/8Y/t//8P/9hYIsG4Tj4Md/4qflpvVSQfbf/+7v4R/+ox+QhcUv/eLP4Y33v+EzbkNO8Rxnv/wvP/BpHc9n/AWv0De8Ws/7FXo5jg7rU7QABdkf/2cfwJmv+DsiNNC1pI9lygXTh2PqqaY8VmCH6sziYkJK+Q1/tHmwFm6iq4sEwZjKwzs9IRp+pYFPyohshB+WDZPPxwU/BSG6zeic8bnw5IIli1HVMeoyQ5VexcVP/AmS62P4nXlMJg5OvukdQDTD4OIz6LQXsHCyhdnBVYzOv4DpxSG89km077of0Yk7YXdbcAMuvivU00vYe+hjCJwAgxspOmcfQOv0KRFYLLreBErKc1fWYxOGJQxTin7CkjRBSLL0YZMYhICkxpuyfanUo3Ck7lwVArWcWNyHxinMxRRdWFo2aEQZYbuqiKXITOM7FaWJwoAGjDOIiAKVtDXbl6IrLwIF8yqHX2WoZiOkkyHyMoZHRxhFgThWwZPYAM+SxVUeFxLU4zueLOdyp0Z7dQWtpRVkvRWkdgTHpejBkl66cyyENsUIB1OW7dqeLCibMnff84TpJ2IZSyy5AKTQL8gFTXvWWmvyJFVw1T5GMTRBNx+h2N+BbdPR5QuXcDCaYkKmY1c5k3StCWvTsaTcOp/FSCaJCAp+u42wOwcrXIDjt1HQ6UjXFPEINkPluGDNhMvqMOFdypIpcDK4iG1D2KGWU1puIAnvdO7Z/z977wFvy12W+z9r1vSZ1Xffp5/kpBMChCZNFLhyERRFQL1/9cKlF2kBQgm9ht4UAfsFRQRFAVFAUHoJCUlOktPrLqu36TPrfp539ornHE44OQGM/snSkE/2Xnutmd/M/GZ+3/d5n4felEkg4XPN5irsUh0FRceRG2/CeG0VZlnDlku3od8PUK0tIYkJ4VVEnofu8YPQsjE6a/RxjLF0Thnf/ey3sHjOg7H9sgugayE6HQ+l6iI0x4AhXrFsgZ8gHHShUfFm2TnE2YDIejGCofhY3fc9aFBR2bwVN33nG5ibryHojVBfvhf02a0ocKHLRTox4IbyO1diEyuy55sewPT65JnP78xVeeIbzQW5LJ7zRHcJOyOEZes9U943lPRU44l3LIEcAI3gkvYl4lu8EVZF0C0Bdnnhg6FEudI+k9bcOIqkFVuKOYT4UkAQ7Cs+07yeCDAYvsd2floD5KawuZeyhICLn0iuwJXO9kIqijCOm6gd41i8NnVNl3PPtgwBUV4YSFhUxgR2fg7Pi5hKNRYdCEMhgUVsoVcMKgJVmSOyLITNHvPCBFVdFzgapgnCtChQw+RxnKQ5pJawm4kAGJ6/Y8KXFDCKqrTXi78swYdWEFVomVCQ31EgkM6T6RgyZUjXAiEdwTahWg6tp9fZ0B/gwIE96Dd72L17L8pzGubnZlFzFqAUTCSFCIcP3YDjq8ewsrYG29EEUI07Iyki8PC45QoMTYfvjyVLkXBjPGaafJ7gF0YEWTUUVQ2/+IhHY+e2c4CUKlMl37dxBtdWYasZXEsVJSrBIYt3WZorrKmylcDDiYZu38c46MI1VHz/u9finHO3Y/OWzQiDIWqVmiB52gWI6E7RcisKqp6p5tQNseDJoXs+97LoFtKDNZ1IBwgDJhkkVKIHZRLJPiRZjKyQwjJUOaea3R5UAq9CrozVNVfAG4sfDBFjkeFYe4RjvQTrfUK4SGCpqk1Eldw6/H3YtoLRsAlN81EM8u6KuuOg3QzgJTGskoowiqWtnvY/G6bJ+b1Ry4twM0uOqEy9Ac+tXLlOH1rXZiEg92QNwwQG4XRZQ7lsShs9/wkThm9VEEUTBCMPYRbCrRqozViijGVBhx0A9KsNRlTl5veYvGiRwqOSUynINTMzX0NEJW1CqwFgwvmeRSOea6oh54nGE1U8T+nBm9/j2QDBUC82pawc98VrNrfcKcDWNNi6IqAxI8iepHBrLOHRwqKAOkOXCprA81E3w+q6h83Ls4i8CHESwCq7SP1U5rvRYIQwiRBPYhSMooRF8f5UL5sCmOt1F7qSwZvE4j0cpJnYSxTNAkolFlCKKNAqIqBVQ1Hgd1HjPWsigW7+GKgbBnbWGrD0ItyyA9sxYZqWFJQLaW7j4Geh2HJwfdXrj7G27qHfS9DpB0g4j9lafh/zCXp9RJSfshvEIEjNITz/m1YRLN7y2Jslqq5jqCxCxQrUtABLL6A6I0lyaHVi+BG99HNLnkmmiC0E/03lMY8plddSAMvzMSUMMfdjpwo3QSz+/xls05CiUERv3XEk14oU3KiY5XhISSmVexLvBLrCe2WOV+slDVUWCsV6iPP+BKaqQN/I7eQ8noePcRdV8BtDFnfyapRYH8g1tNElwfmQdkh8Ph3IvRnwIp7vPL80pIqCodY4Cchyfz7yx3+Go0eP4QXPfw5c1z3pCbjd7uDNb3k7HvKQBwqs/Q8rnp/dpcJdQPZn99jf6XtOoEmwedFFF+DVV73sv42pMyeab3/ne7j++hvxK495FOr12p0+lndtwH+tEXjHu96Lj3zkz243AL2t97PC+I+f+Sdpa3nkLz1io43w7Pf1bLfn7L/hzvuL3TfdjLe9/d1461tej1q1etKG/Gft91f+7av4x8987r/VPHbnHbG7vvnEERDLgvf+KZYe/Bs5RN0I7yL44MoxD4bKvRFFjSm+e1zsbxicbmRS5S3EufqVyKIgYU/5Qp0FnRyK5ItjLrqmbblUYEg7Oz1WC/pGSjzdXQlicnVnyqAvhaniLQz2Xyutob39exF0PEQEaxOgvrQVjQu2o3lkH7RwCAVd+M0eJjHgdUIYlgW7XoO1eA60rRfCaJQBpY9gbS961x9E1qdo0IBSX0L9ggsQsZ22tICJXebaRxZmirS556nlInCTcK9c2UaFMBdNMlyi8s2hMuEbJUAEVZS4FUVIlLfMC3gQVRPb7jdCuzYccydTI9qp6pUal6kKmQsfthFypSK2BkxIpoqZrYsJtEKMqLeCbBxAtcqwSy4KQRdVBpp4Efz+EGvNjrSCm0UN1ZKDico09QzjkQ+fLdegP6QroWP+2BNVV2nGxMy8hWPrIcKJBrXSQKFcB+wGCgUTNSXDnAX0/Qm6qSqJ0rkHLsk0FYy5gphLbQaATBO/aJUwTWAn2NQnA+hZKKDHjAOUqcaKi0iiQBaPXOT6CbDWG2C9F2JxpgzbUOFxcRsWUKmbGPVGuVqT46HpKBS5sJ4Apg1tpoZAN6AXS8gmbg6I2Qo5CYHRGrrrbaiVCjTHQVYsIOz3YCYJosBHpxeKbYNVZ6K4AsOyUcxSVBwNxw8dxNiLMb9jByJvhCPXH0ZvZQWKUURtcQlGtYhKYwuS1EWU+EAwwNFrvwerVEOrfQyzDRNHbjmKix7waJiNMmoVC+3mAPMLi4iVLG9bjWMU0wKqjpaHitGjc8I2zwCTZAS3bMMqJLjhG1/EtsWdGHhH0VnfiywZIR6WMXfeo+Hu2IVMjaEVGMwUizpKVOrZBLYssGkDwFlCgWnkQJPt+wsNR9SavH6pFmZBIfc9VCS1nPCcF0buz7phI0ClE0PxRPFtiqJJVamoYrgWU78TDMMABPY8n6nKzK+fHLASRvAiUTMF9XoZSRxJSysvNIOAWGUQINvOi7Ko1w09tzgQS4E85C4M2LTLazRXFZMvgiF74mlcwGjYh2nZop4sJAFKriXq08F4jIJuiGqMXqFaoYh2swXNsXIQliYYDgfiW2mLyoqqUR+GEgvMXhmGElrE8aUazrZNVOmVTQsEiSQScSCiOIBCZfUoEqBStlVUzHyuDKhII6Tg+UoLFQFhCiiU5vxIVWhMOpqlsNlRsGGDIG3S9OjeUE93hj3ctPcWbNu2gM/91ecwDHuY2WzgPvd5IAqJjna3iet+8HX0uh5GI+9WUEdVnUaLBZvXflUCvAopEHgsQhDi8LRRJBiIimm3YgjAvf/P3w8XXXgZUo/+p7aA4iQpgsNUdYqw9ASTYgo/6GHkB0jCSMKkXLsGzVoQBa2plfH973wNBWOC/dcfxYMedk+4JRv79rewMLso3pG5F3UIJTOhmSoUjVtRhC6ewyxO0ee8KP7mMdXLYYJYiggEypm0PBMcEkJ6I18Ujgl9eIsKOqMAu/cdEcVzUdFFzV8uuXDtCRpVGxMvRBgpONJScKiTex2bBj06R5hkI2B0DNHgODAJMBr0YdkTzDq6eHgy5Kvf5V2uQCEu+gNPFI2WI2VL+PRYjSfQbV2g2Oy8K/6x/f4QJYvq7wwpoWZBlyKX7yfwPBYDMswv2TDdIrJEQafrwak4UtTot30MR5FYRNiuCtulMjFFEtP3mF6kDlprY4HnSRxgZq6Ofr+PIA6lwEXIZ1s6bE0X4EwgHzJQLGCbfBGL22axcksPSjH3R6U1EecPqm3Zyl/QWCBQ0G4S5MdyXbuuKpA+CgjRFThVEjzO8QoG/UTm9VrJzgPW2H0xolIzwVytjMEgQJz4mJurYdAPRbXOexivJxYWPdoP6LSjSDBTs4FJJEW2cRLLXCrFGtYalAmsUu6ZXPASBK0CxuMUZq0A0829WbWKhkE/RqVUxIXLM5gzXMSjEZKYHqYWqhUbClWvSopkEmHsj+F7PjpUA3sMxDJgqg4Gown6XoyQY5xNcpuILEFvOJICNp8peNOk+pvbLa7v9A6uFKCZGQrRBEkwgWMAtTld5go+V/idAB2P3vg6wg1PZB7XcJR74UoXhdgj0XZIzLlRUBnCxiI35/vcO5vHpFzTBLZHY6DfDTAe5t7GVIfTl5gdFTz2fOajQDt/hisijQtSdKtWcjjL89HQVRhahhmLfrDycCjXJd8n9kucq1FEbxii7+Uq4JJFVf/08YDCABZ8WZgH+lEs4WscO3m21IuIJwr66slAlsKkq171Ojzvec8We4LTvbh2o5XeK1/xUjiO/TO/MLgLyP7MnwJ33gAQYjzzWc/DIx/5iLtAxp13GO765p/CCJwtCDzb95/tJv+0P/9st+cn9f5pFfaLX/wy3vvet98pQDaKIrzpzW/H2BvfNY/9pA7sz9DnEMi+7t0fRuO+v4wsVXOvTSpjqG6QhHu2shGS5CqxvD+Z6te8bVlUdRKARLfVPIRJjNUkCCnKw3eKBoq6IYCM0Fb0j3laDgge+TfEvXyIJ+TJ/Uc3FHECLiJRxBUwRHf3NSgOPVGLrR88DM2swnYttNePSAul5bp5/nsyRjEZi7qMC35CT6pvuag2Z+dQ2r4ZSeqjc8MeFCYGCgUDhm6Ih9rM/LwoKoYFB5VzdkKx2SKbK+okrX3DhzRXpRKS5AFVVOuV9ByccqgiphWjCM0oYuKPodI/lAE3RYIE+ukRXuW+l/Rqo3JOUpIJRtM8FIZjRaWrkoQg2uUxGPcHGx6HIaJgCCWNkIShJELTEzQLfSAkNMlQm3XhlmIMu11UnJIsRKk8WW36YM4PQW6lasNWVcRehiRKMQoTgcxUW2kFTVr62P5ZLlkIg5F8xtQDlvBsmKioLC9i6+YKNEK1tIAx2xWpshG/VkAhMA1DRCFbhKkszRejimnAIjDWcq9RTU0x6TSRrPfhmDqiKEB9pibAjqpdaaGkf6MXiX9kvxdKm23NpVLWEnhg2Bq6vRBKUUMY+RsBUyGKhQBxFiBIh+j0VzD2U1x6/8fCrcyJ8raCAMl6U5RG/SBXEREgUQ1GcMMFsgoDrmUjjMboj0bwogieR+9ADaE/wHA0QqVWwvxMHZZVwmAwwPXfuhYLSzVRehtWDeff7WJ4hRDjQR/Do+toNdehWxqiQUdUgedf/iAsn7MNShah1+nj3F2bcfzoqsDjUslBtVZGOO5Je6prOgKIx6Me1m/Zi9qCi3B0HJ21/TCsiqgCV/bdjEkyRhrZOO/+j8LyzkuREm4QVhJiakVRMBlU4zH0q0AQy2s1V8FRtDrwA7GokFAYtpvySiB4pUiT0A5UNTGgisArv0YIuksGdZoM48tkkS2BSPydhLrkwHAURDA1U6AvU7252OcCn+rOki0HQGZkVSPsopraQhgG7EQWWEjgX1RNgYKWwfOVMCoWX1FuhwQ9Ub2rqdJWTyuPLPMFaPf7I4xGA1RKroRWUU2dAzwCOg9QdfSGvhQtCIcG3Rasalm8DfudvigbG7UyHNeRbRt7I6h6itGACjyeK0YeXEUIW8jQcAh4EylacN8JVaUjQML4FNlnqtxz31165/L45PMiizxqgZBDwzD0BCZTJcbjwPOvxIAbXjNhJHB54McY8yKfFDAKfKyvrKCzdkTg9pE9+9DqHcWDH/UgLFaXcXjvfuzffx26fU+OT+AHouIVlSbbl3WGDDG0isp1KhvzSETO1fRWDoJEQFm1SssCBVvOX0RtoYZty5swUz0PqlKWE4nKYyBAq3kAQdhBu3UARtGFNxwgiWPUKiUsnXsRzPIi+p0Ye669AWkUodRoQLddNBpVmKqFkuvIuAyHfdiui6pjybXYC1IBxpamS7ge9d1URJO+SRiRWM9kCKm28wcy7jzP2b/Rp2dqnKHbacnc224PMRwNUdAsmDrV3iqKegmaAexYrqBmpajYZWQTFd1hCksrwvPHuHnfTUiCMbxhG631Y4jZmcCCnpJgoUFFe+7fytmkveZBYXWCas1xjHJVFyudSaKJctO0dbFKoC87b76d7jrmZzU4hIlikQAEMRDSS9bPLS9qMzqqC/RNLaLXDtFa95FGKao1RzxhGepWrjiIEUpiPd1LbEdHlrA7pYxmswPVok+qjm63B80iJExE/ckCp4RGEmSym6aQwRunUI0Ctpy3DSu3rIr3Nq9tFnR47utqEcMB7WN4DTMkLg/UY4dEqaKj0lChUVHMpwBlAr+X0hVBzmu3bKJWtREMIji6BX+QiBKbx5uFlnQSYqbiojMI4acFOA7vI7H4V3OeYjF46MWiLnUsdm4UBBBH4YY1jjhTUB1Pq4sUjqbCzAz0RwmCNGITQF7YMfKCc9lR0LCKMDk/6VpeXGGuWgRRpRetCUZxgDDOEI4nWF+htU4RjmtCNwwJFOM55kW8D1LZHGIYjJFtpF8SIFORy3/HYh+QwKqoouClQjuLJrCKRdRKQMXOlbC0ivD8CULws/m0RM9X/sNHsdzPXnz6CWZB3+zcOzsL8zBFadSRLqeNDEAW5vm+IBNFv+cxEA5QRLWbe3HnOad5CB7PJ9pHsfjFBx8JGAO9aenPXYCuTrBc1lGlyrrAgkP+GMltYggkq/hTj22GrXI+ZLFt6unNIhO3mV0J/TBG149kDPmsats6Yj4PmDMnKWRp3/eHf/RhvOJlL/4hdez08b7b6+E1r3kjXnzF86VD+mf9dReQ/Vk/A+6k/SfEoKqNbdp3Adk76SDc9bU/tRE4WwB6tu8/2w3/aX/+2W7PT+L9XOh97evfxBUvfhm2bd16pwBZPrB+6u/+Aa993Zvw8If/wl1A9idxYH/GPoNA9rXv+CBqd3+otLXl7qRsZc59TiVIStrG87a5KZSl356oNMXCMQetOYyl8oM+mzHUYITRWhdFcx7O/DxSPW+DlBbJDU9UgtYJrQP4eQzBEe9HKuM2fCpFVRoB4QCR30eWDBGsrEBLUgyaTIRWUSq74D098nykYSiBKfUa06bHGPsjaUON42ADMueAUDUMOE5JUsVzFRmVHDbUgi4+hXObliS0pejaMDQVtborSpXeiB58CQzdRJgQKOUWD7LgURVRLhIcsuWYgSleHMMbBkjDQJRQ4ThGoliwanUUbEtaK1VdQzGOYOXyWYyTTNQgUZAHLRXVBHo0RjgIJWTN8xJR5SiFBL32AG6FyrwUcZSrkgkqlAyyiE8iX9THBMYcct3QBDoRmuUqpRyuzLoOyqYCTSMsYigNjzUVODYaVQtpFsN0LAwHXWnnbA9TDP0ApkYFYh4kUqQtKdvUoYiqiX6S672xBKwU1BSjKEQaFOEWTSzOlGR7W4MWFBNQ6FmZsP3aRLs9xsifwDFtWcTSd6+IGBlhq+Wi4urodEbwYl0WtMtzZWybIVBUpe03jAsoV8owaJPgeWgOxxiHa+j1D6HVbeWehj5bSAeY27yInReeg1p1EY7qIB0rsAxXADKVTJ2+D9+LMdNwoRZjUUJxicvxGHkhekMPrVYk5zS9W7sdKsQYGGSgMeNI2+vB/T2M+mMUsiFmZquYFNlaz1YTqlsAACAASURBVBWuLiDeG3ehIUVr9SDiYILlHefhontdiG5zHZpuoTZjCDBrzCzBqFTg2CVRFQmQSwpo1GdFFc0QHx0hguFx7Nv9DYyHfTQ2L6N1rIl4GEEpzsKePw87Lr4Edq2ComYgkQArKq40ub6pbCMYEQjIdl9CVio5qYSNc/VhDsUZIpWrqgiz6fNr6Cws5EnzhDUs4tiEo+JrygTzROA+g/4kWI9KwNhHnNHPmK3eVNCaAnQmGyDB0RgwSJDP49CS86RRmxfIwfZa1zKlkEObCKp1ubjP4+Lo82gKoSKcs0yOF89ZtpZzTmBLcSQga9AbQUsDzG1fFi9N+pEWJrG0vqtUzooajF60EwG93HLLNdE6egy67sKwy7Domel5EoSUyTiGKJWrMOgVKp62VO0meRJ6RIhSRL1aQa4Po20B09DF9BGGwP/cD7eoUF2XitqevqZUqhNGjKMQCv1sE87DgEO/RWxYIEgiYu4zSwjp+RlMTcGwF+DYof0oqj30VrvYd+Bm1OZtnHfxFmll3r97vxRJ+D2tVge6ks9rect0bl8j28Q5esMDk/N1QKXmRoCgZakChZ2KLcfE1DTc534/j0Z9iyi7maLeaq1i5chBeOMOjrYOgZQvi3wBj/V6BTNblrGwcJEERR3cfQvschmblufhlOaRKREsU4VtmRi3h0izCLVGQzoXWCBLJypMelunTLKPREXL56T2OJACAe02RqMAh9c9jIMQmppgqW7DoDdsOsF4FKDTbSGNPbRXhvD8IcyyjVKVquiKBDKZ2gSVsinjUzZn8y4ItnFnwOrhw/jBd7+Rw3XDxvG14/AzT4o59KOtN2zp+uDG0pZhPGKxR4NpqRj0hrBdljVp/6GKD6nhFlBpWMhCWsnoaLU72LrFxkLdQq89Rs+jxUIR3hAY9PM5ngLI+S0lAWnd9QBF3Rav30rNknsBC4fVRhn9QR9+FKJc16QQSEVkIbVx/GgLbs0Sz2Re37RU4LXD4KjEpx2DClVjUSwQVSk9ezVTwcxiGWkSYtD1kTL7ytJQc00UfQWdToRhyCJIbosi5yVBe01DpcLQsgwRFZ4q4I9YkJiI/2y1bgnES8IMlVIJnVVP2vg5rxTSCUqWijRI0I8SjIIUTpl2Irn3t2YUoJgaxl4qn1VAKEVIwlKdvyPIG8QSrOVWqFoHqmUDyrgoatghfXUZfuYoeQGafs02N57FJUW8mln84T06SzWZFwtFRm9FYocz7lBKrkkxWDU4D2z4VrM+QEsSVYU/GiNIIukooj0FlagatwG0lxihaPLZSJH7Al9ZlGKurmHWBnQqbOmtyi4OAstEgRfwvpIHrbJARAsQnhQmQ/ik64DzCrsZFGQhff6LEqjK5xAeRwnl3PCgFxA7ofqa9w5uHzteOHdRWZ77g3OeFZsXnYU3QuPcH5Yezfx8Pqu4joJtVRu1oi5FZXnGpLes+OjTqmQi8HwcZOj5VDEDtZKGEgGwFKE5LgT4ijyX0Gt5EKSwXR3VsglOp3ti9yQge5dC9uwXMncB2bMfs/9f/AX9O/7mE5/C5//5X3DLLXvF+PpBD3wAfvu3noC73/1uUq3hTbTZbMn7VlZX8axnPBV/+md/iY//zd/ioosuFPiwbdtWGQ8+3N100834vx/7OL773WvEfoAKn4c85EF43K//KpaW/sMPlt6aBBiDwfCHxvJhD3uo/Gx1ZU2+kz6ypyrfxmNPUkb/7u//Ab/w0IfgHve4uyx2brrpFjDMh560w+EQb7/6jbJvf/nRv8bXvvZ1qWTd+/J74kUveh7O2bnjpO/m+7mfX/zSl+F5HjqdLubn57Bzx3YsLS3Je88/fxfud997Y+/e/bjhxt341re+g1/5lV/Ggx/0gLM+J/bu3bdhe3AD9uzZhze/6bVYX2/ig3/0EXzvmmvl87itL33JC2Xs/uEfP4e/+MuPYc+evZiZaeB//97/h8f/xq+d1gzb932BRJ/+9GfkoZS+cVs2b8ITnvA43P9+9/mhv2Fb/F9//G/x2c9+HmEUiin7ve55DzzxCb+O888/71Zvl16vL9vAMeKLC3Du+xOf8DgwlO3EF8+vj37s4/jE335KEjjPPfccPPlJv4Nf/IWfP+n7b+93n+0Aj0Yj8SL+5N99GjfccKMcw0f9z1+SfSqVSvJx3W5XxpqBWl/616+IH/D973dfOQ/o3Uqv4DONNT+H+/e9a74vx5HKjrtdcrGM0cf+6m/usGUBrycG3vEzr732B9i3f7/48Jzqq8xjwO/65Cf/Ht/93jUSDnDhhefjiY9/HB7xiF8UaMDXiUD2aU95Ej7+N5+UY8593Lp1C575jKfgEQ//xY208ZNHmx5AH/7In+Lz//wFuWZ5vT31KU/Cfe9z+a3v5/lMCw+atd98yx687a1vkPOO88EXv/iv8nfcrite+Dz5+xP9gu7IOcCb/Stf9Vp85StflQftU1+vefXL8au/8ug7vN+c+zj2H/vrv8HXv/5NmU8uu/ulct1ddtmlsv0MZHv5K14jIYSne/3xh/8A97rXPX7kqcux5XXC88+xbfhBgMsvvyd+64m/gZ07d9ymr9L0777wxX+VubBcLuHhD/sF/NZvPv6H/u5Mcz2vE/oLc65g+NsrX/ESGbvpi3MrVRo8x6+77no865lPvdVehr/jtvDvG406HvvYx+Dqq98l+/PQhz4YL3vpFWe0dLm9YzAaj+Va4D9f/sq/4YEPuD+e9L9/R+Y6Qs0bb7xJxuGxv/oYPPWpT4LrOGc7bdwp78+B7AdQvdv9MWHLH+FJkQ+/CSa0CiiwFTcVCUgchNISa1JVQjM4KjbEd5bKBwWOw7ZRDeGY7XqBQCr6qiWZDrPRgFrXRI2RRpl4dfLBPiKEiGIkYQC7UpJzTknZ/kpYyNRdRZQoWTxEb3UNYXMIXSwTGB4EATXkmFzIi9IIEYatlkAKhpOIv2bGFN9RDoKQIQoZgKQLuOXagP55QZxgZmYRpluD4TgIfA90T2VAjW074muWKhH6ng8v5CKafpFUklErmKvqosiH45agKRM0Kjoso4BRmKLTYThK7sNLhRFhtKpRlVtAnCUwVB0W2401qixTJH4K3bAw9hNRDKpqIiEqhK5pyCARXdrZufKmKrBWc1AuFxH4GYJhBNc1YdoKbEdBlPlo9vpQEg1JmIp1Axdag5GHgUelK0N1Jti1o4x6mWqVBNfd0kYSmZiEbBctYdfWOlQzRKoW0O2M0G76GHgTeBGDN4qoOQZGwQh+HKFiW8gyplezfdcSlS0Xmt1eV6C4pZcEzs3PV2AwzCeOEGUJuoOeLCLLlgO1aAlEjVIdumqDcuiCpUgXACEgE9IJVdoDBSXbwqXnVDBjh6JMTjNdVpRbFmpwjCIKSYqbVprojlfxg5uuw803H4WulUS5td5cQxTEqM7ZcMomFma3YGFmiwTTVGpzgsr8OEG3FWPTEttmqcJSclUuVd0qF+JUg/MrJwJ/OT4ElHwRuBGAeB6T0nW01tYFeJWrJfQ7PZiStk0F5ARK5uHYgQMSbrSwdacc97JNVRUX0G2M+qE8O9CrtOjMYGnTAoYMqanvQKlkUhuFuN9D4vdRnLRx8/XXIBwm8CMWSggjDCzuuAybzrsUtdmZPPSGra5RIHCAi/uyxetTQY8ghldKSsjMCgt5E71QVSgErWCoFZvtaTWRK5ro58r2ZwLD3GWA6jhNQppMPUNJtxB4ocA6KhZpMxAXGIZ0DKsru9FrH0Otdi6WFnl/ZngagVqCGpWB2QhaMcXuG7+L4fAItm7fheVNl6LTbmFpfkZAlQITqmqjADMHJVquvCe4Y9GHsskgCmSxzyLFYDxCrz+EohpIwwSHbj6A7RddKO3XBKSmQf0i7S9qOL7SFNBMT1KmA+VZYwWxRJnftEWgVWfk58rvgopMp7oxEH9Dy66KNyMLVwSOhDIEyY6tolGzZDxZhKB6mJCKXpJakXMmlfdARkVyMg1YnCAuKPCpEpZEOfoRZzC0XLnKFul4Yso1PVfmJJ2JOpDKyYqlwLUUtNaP4+jxI3C0Gporx3Dt9d+C5qaoNAz4/dz2hO3r/Y7Ho3sriJ0GB2Ybqlx6XRLKMqiIKl2qrC1Hh00V4EZwYblUk/nw8p+7N1x7GS6hX5hhrdnF3puvQ7t9DL1BC+PRUKwnODe7joHqbB1L2y5Gvxti/chxODNlLC3tAD8vpGVFyOIGA5OA2mxZ5mhv1IFu2qgwtK6gi1dz4MUIIk+OOQsXLMQRyLIdvtNNYBmEaR4MPUAWxXArnHNDsXOJgzFGrRFCj/YTE8wvVgWcGRbhUIhNCwso2zXUSoviq+xRqer5WNmzB0du3odd27Zh192245aje/Dlb30PSRJhNOR9rQDLzEPi2JVB32IWNxhcNuz2UJ2xZB0UeTFSURBmKOpUwltwDQftXlNA46Y5V2Bitx/BsBUMRxkGoxgl28yLBmLlk1sIbd+1hJWjXQGPAtcLCmY3zUkQIRS2q7P4kMI2LKSRitb6UFr5uV+GqYnCXea6KJM5JWBB0DHkWBSLKSozhnQT0BLGcjSZq3L/7wmWlytwUwPdDtBs9fIAs5gt/SkyNcPsopXbL/hArx9BdYoIPJ53BQmrKrsGQi/BpvlZ0Oa3szIUP2Yq59m1Qo9ZOqWM4wCaWUCkF9DusghZkPZ3p1QS64Mki1A0ct9mAln6oDJ0qtP04ZQZ+MjbT4ayTW9WHXGowA9CmQepZqWQs1QzxKfXVAsCkUOP3SATKRDQ/54q8oRr2DhBKtuvohAqKIQ5qMw7QOhLD5TKphSM4oDXZ4xQvFsTCdyyG67YxsgziMFOE3pPT5DGGSxbxXJNQc2C3O9ZLOS9OGABlz7MVK4ndFOhKlaVNRJDwWxbk2Isn9foU5wwRM8LYVcceQ4jsI8EwKdwbFPmE6reee8QtXMujBWVLudSWkKwIE/7KCroOaflZuSKdF04FU2C9JQIWGxomHNsmIo8UYm1TR4XuRFgJ0bPvH8yrAuYaBM45VxZzW4Nfi89jPli940UB1TAdHRRrre8EN/pngxkp92La+tNPP1pT/6h7sW7PGR/eLlxF5C9U5Zgd+6Xfu9738dLr7wKD3jA/fB/nvx7qNVq+NrXv4HXve7N6HS7ePMbX4v73Ofyk4AH4SBb5AhwCKAIQZ7/vGfj9373fwkM/fO/+Cje9/4Pys9+7bGPEehGGPr8F75EwNfLX/Zi/I9HPOwkwPDJT/09XnnV605SyE4Dkb7z3e/J9xBuTYEsAcgb3vhWHDx0WCAEX1PowW34wQ9uwB996I9BK4S52VksLi1gbW0dD/vFhwpc/qfP/4t85j3veRmufssbBLbxRfB1xYtfjltu2YO3X/0m2ffpZPHZz31eIOYll1yMCy44D7VaFR/96MfxL1/4kozBFPyc7RG9+eY9+NhffVzgHz1oL7zgfKw3m3jAA+6P1dU1fOELXxK4RgjE9hSmit73vpcL9KIqkK+XXXkFnvD4Xz/pqw8ePHRrCNRrX/tK8W4htCPo/cMPfgQ///MPxqteeeWtkGTabk2g9pY3v07aBgg+3v7295zUgs3jQiViuVzGVVddKbCD2/uqV78B5567E8977rNu3Y59+w/ghS98KS6/973wzKc/Ba7r4JOf+jRe/4a34MlP+l087alPEi/U2/vdZzu2PL+vfPmr8MuPeiQe+6uPlu9593s/gM9//gt4zGMehZdfeYUAJZ6XBN1/8IcfEmB46aWXYGVlFeeftwsXXngBrrvuB7eO9emOM8H9H//JX2Dfvv147nOfic2blgWq8xwk7OTr1JCu29qXUxWsbBn89D98Fp/4xKekyEAQ+4H3vws7dmy79SNYNHjVa96AVrMlLR8Enrwu3vCmqwUiPu7XH4uXvPj5ci1OP5+AkNcCX7y2vvq1bwjk50KP1z1Vnie+vvnNb8tY/uYTf0OKNXzxXPrIH/85rnrFS2U8CTVOPJ/pBUSQz3EhJHRLrsBxXr+n7sePew585zvfw+896WknzRMnbv8d2W8e13e/5wMCH5/7nGdIMeEb3/gWXv/Gt8hHv+sdbz0JtJ5uHjvTOcuHFRamGP5GgMi0UcJzXvsvfdlVUiTgd/+v337iSb7B079705vfJsfkCY9/nMwPn/nMP+Hqt79L3vuB970Ld7vbxbIJt2eu5/v+4IMfFhh76pzG4/y5z30e+w8ckPnoxG6GU4H0A37ufvB8H8ePr8h+TMeKYPZ0r7MdA85LX/nyv+Nd736/hD/yOuX3cR6/1z0vw+HDR2+dl1lcefrT/s8d9lw+0/H7Sf6eQPY1b34nnMVtSH0mhksejoCVSBRENDMU9JKHTckjN1/Zht9Z/hNRf4jiIW9HJoylGoOfRW9WCafZsEIQhSphAn3U6MvK8B0JFKIKhdCHixO2LecKCSadR7EvKb1Um9JagItVreSK12AhTmXxpnGhoLI92pP2XC4mbLcsCpA0DhD5Y4y9AVTVEDA07HvQdFOUlYQm1UoDTn0GimGKmo/8ha2cqqshpQ8cW5KjgO6TsgDhgkTGgYoUCeChOGUC29BRsgx4A0+iL2rlMiaxh0FI4ZZEvstCStM0mGyrVVRUDAsOwQrVZ8U89IbJyJ2BL4un2aojEFIzdGxdaqBSNQVOqkoe+NPpdbHeilEpl1GpZIizEHFRQbPdx43XH0OcONi6bQ5lV0caRKL6G40jdHsBkowen2HuBVqgKSQDawzMuCXMLzRQcjMEwRjttQSlignX0KmTxCgGer0Rdp0zh/Xxcdx0eAVRomJWL+GCnQtwHRexT89VqnwKGA9TaZ2tuSWkaSRewyPaLxga+mEfzeYQyzMNNOoaer4Px66gXmmgNxyjOR7hluM9ZAULtq6h3eoiU3Us1GzMu6kEbmn03jMsJIgxOzcv0H0yidDut3HjLdfiht03wfdUOI6Lubk61o430eoNBQCqagaTyuq5GiZJCctbL0axaMALCQdVAc9B4gt89Ma5jyoBP1VHbHdVi7l6knSgudrE5q2b5ZzneUKotnnLsvhyXvf9m7A4U0VZDaDqERTDkrCZsuPi29++BmmmYGbTVgFu9MSM/R7SqIt0EohwQXeqmJvZiTSmsslG7dwdUFIfWRjQmRejvofIH2Dt4LUoRikGfigqsWp9DlZ9Gcs7L0Sp4kirNu9/hPqKqkNXTJSprJ4kGLL1m2rPKEahqKJkWKg5lihoCVm42Kf6MW9RLcCwGNCVYOQznIawkKn2VMxSBUa8mYmCk8FZVFzyQkniATqjfbj+xm9g97U3Y+Jn2LpzBy6730Ph+es4eOgHaFS34LK7PwR79l2Lfn8F/c4q9lx/BHZFxT3uvRWHDrbgli3YVgmWvoxt2+8D05yFOlFgqSkMje31qRSabMdA3xuI9Ua72xOP0V57CIU+xwUFB285gIUtOzBRCZ4ngO/JdqbaRJSBBDyEQ/6A4xJi6/atuP6a63DhZRdKWvj+fUegGi40pywFGsJUVbdlDhI7gZItdgQM2KHvq/gfUllcYHhhEWWTisgEHW8k91SBH/IZDDoswh/TxzFPImcQFQsBBGWKVhDFesgW70mGxYqRh01RrcZziOBC06AqnLUgXqbdtTYmWiIBXtd9/0Z51qaSmPCGFh2B78ucRnBNhS5nOelA32gnZhGK/pNUglM5rRm0quBMR6BKwEPFG7BpeTOyrI+ZpSrOP+/nZIfEw3MYYv/ua9BpH0e/N5TCDn002bTOubrmVFBd2CaFmf17DmBx02Zsu2Cn1AWpZtaLBQGmYdBBuUa/4QgJ/V2dBopaCSiYcN2qgDcWCUI/EhDGfdJ1FkGKiPwA9NmNUg9xNMZ4SKuGAFmm4dCBW9Bo1OAPOBfmCm2nrGA4HiITy4UYC5t1zM4vY3H+XNiGAy/IMGy2YGTAPc/ZhsVNNew+uBef+ty/48DxNobjEJalyDyS0uKjyLnfRrvJIlMRlRkHWRTCdFVM0glaKx1JoCOsdRoWqmUXXnMordw8B6j8VfUShr0+vNFIWtUn9DqlMlc30G2N4FQsmO4EtWUDneOBnOtUk3O2t+YqaB1bl9b+ylwRg3aK2ANmZ2pYOdqWkDl6ho5HoXRwmI4tivGwz/+mDY+KfneISSHFph0s8iWYMFyO15xK0E3LjxSVkgaNhbKihnScIRoQ/OUq79qiKc8IvK8mIYEs1fITGJYmIJm261R2L83Y2NyYg6HY2H39Maz0ByiXDZRdG9vOmcW4PYBmUR0c4uZDA8STfN6htcH85jkJp+z1umIJ1B/4AuXFn5WA2UulFZ/Xim4XUSkXUXUNgZic47vdBMN+CKuiwSgVxIbAclWUKgqiIUt2vI4Z8FiUImi7NcRowIL2BOWqgYplIh7ngVmcQwiqee07pbxgTzBPcDpiMYWyYj4/1EyZmycsPgiHzOS5gaFoizMqbPrKD+lBP0EvBcJsAs+nOpYAPg9LpGo7D1tVpGjG56MSn2MEaBYx4flCD2XHkuJYEkVij8JnPbFcmiiyzfxb+nyrRRZ0cxUtn/F02jDx3NQYPkgbmty+KfeKz6EtPY9nbBUzhpGHFBIQMy9ykkGlPdVGKCn/hgpcMbmQgjVlwuyqYbcUBfTsFMptnajknujFXLkfTeB7EcZQcI1XPkkhy1Gj2ObP/vz/ynr4kb/0cNzznvcQOxwKd/75n7+A5zz76Xj0L//P/xbP6T/JZ/7b+qy7gOx/xij/F/qOvfv24/efdwUuvdvFAvRsOzdSnlYz3vmu990K+vgzgta3Xv1OATavePlLJMTqn//li/i7v/9HUexRQfr3n/6MmDdTVTUFQNNdJhx97u+/CLZtnRXIIAh68lOeeVrQQhD1jGf9Pm64YfetQHb6fdO/44MzVXyESFOV4O7dN+FZz36BgMQPffB9Al65j4QvH/rwnwjguOJFz7t1ciAUedozniMq4He/62qBvHxRgUqQTKByR4EsP4ceK09/xnMFLhBsU6XINjtuE1Vzb3zT1TLu3KYp5KbqkMmEBLmEq298/atvNcPmuBCa0ij7RCjD76Ji9GWveDXotXkilOR7n/b054jS90SoSpj+0Y/9tYA+wsup3++p+/vvX/26KKIJj/iaglveiE+E3lQ1EzT92799Fe9651vxoAf+nGzn7fnus7l8GBT3nOe+UJJgTxyb6XeZhnkS2DzxWFK5+aIX/j4uuvCCHGikKa5+27tEFcxiAvd9ei4R2hEwc7H3qquuvPU6mo7BC174Ernp3FEgO91nXq88R3hTPxHITr//2uuuxzvf8ZaTFN8EiU9/5nNx78vvhde/7irZtimYpDL81a96OS655CLZxxPPi1OtQ6Zjueu8c09qxSd0pvczz7f3vudtuOCC82Vzp9vKogdV8bz+qJrki4COx4XH4apXXolf/7VfkZ//uOfA7QWyt3e/T5wH3/fed8h5yhfPhbe89R1isXLqMb0jQJbb/dznvQgXX3Qh3vLm16NSKd96mk/nKRbHeKwe/cuPvPV3nN9Y5PrNJz7+1sIGfzkF29yW97z7bSAcPZu5/kxzGuebV7/mDT9kL8NxIRymGpzqVO4Li3d/9defECXrFVc8D7MzM6e9hO/IGPD4vP0d7xFF7pYtm/HSF78A97//fWUhe+K8yaDI97/3nWdU557N3PLTei+B7KtedzWM8mwe2CUJ93nolujcJL+Kerc8rErgKRcVfHKXVIwcMIrIQW7m/B/+fR7qI58nD/gMUhE3M/kTCQaTVj8uxvPgGllrFnNoQ5UWF4T8PpPKk5igicFFE2mxpzKLgUZUVBKaFjIfZdeVdsVUCbC+egTt9TY01UK57MgCIQxoYTAWb0bL0OENfWkFrJYdWcDZdhmaVUWRHTZKHgjFRjwGvRBOy1LWMGHpXGBQ6RZKaztBFMNNuHCRRb+moGIasvhNuJhiOjdVNFyYJgXxvAvGVIBm4vHJMdi5vIBN8xb8uIcDx9cxHugoG3UJ/alWS1hqGBh5PYSTWPanbNPTkp0WQ1iOjYE3wuFjQ+zcuR1pNsZ6s4VWO0RB0dDrh5itzMLRMximAruqIpqE6DGcKwjF95Gqo9EwgeOm6HkB4lDHxbuWUakqAo8Tqp2pFhpFmK/OoF4yxLtNAFMWYX24jtX1AdbWIhQSDeftaMB2iqLKsajaIrhRTRlH+v9RtUi1DkGFFxGUpdizd0W8V90S/WUZmFPEOeecizQbIp4kOLLWw/FVD7bhwvNCxJkqrZiJ76FRduDoE7BlmunZrW6Maq0BzUix0jmCPXtvxt59B5ARrur0NAYiP4RpuDIGDPKRc041US4vYfO5F4utBRXatAZgGyhbyrnIozyHoyEK8A1fZHqksiBga4TMXcwtziL0x6IqnyQ+Ggvz4nXJNutCMMTCjAIv9LBOIJypuOC8Xfi3f/8qvLCAc3dtx1qrDd2id2IXaSHCaNwS5aTp1DEzsw0KQ9V0E+WFunwH1aiW7WLs+1DAdut9GK12gWIFus10bR/1xXMwt2kZc40SYvqKDgNESSxKQ6reNdVAUTUQREV0B0PxMqRKzDZt8UylbcmIXsVxghLDjVwNJj1bCT/CFINRIHOCa+momJa0NUuKdkqYyHA1TeaFKPJw7Pg1+MH3v4UDB1sIPPoVprDLBhZ2lijDwtrhEeyyhksv34X9e48I1I5GhCNx7i1ZogUCQQWtQgpw3Ap2XnI/WNUdmCnVsFieIOuvouyUZBvFQ7XVF49cYpTjh1bglhrQnQnqs1Vp4WfZyXBrcF0d40ELhmrBzwIUqPKOJ9ixaUnC0w4fPQq9ZKBzbIBNW5ZFvbV6vI3ewEdj8yaMRwMUCwY0uwrVsGQ+cB1dgHoxy70yCU143Ys3aRYLxOL5R7UtQ7KoxGOhi63gGufgLAcrtI/h7BlSERtHUrShZQAnWpqFlA0FFcfAIE7FLoTPwpx7HKMA+8bs7QAAIABJREFUTUkx9ofod9tYOXYIzbWjEthDZTc9mi3TQhRxfmTrcm67QG9Izt1Utko7PG1qxNJCk3T0aWhYrvhE3p3IeZL+v46N0WAIy9Ww84Kd0nI8KRgY9/tYP3QQUTiS2wUBM61fxM+SquRKCeX6DDzabKhlbNq6LDCzmGWo6Baq9TLWmus4vrofqk2rjhFmFmdhiELagFNdgO1UMOgNJAxtNBpCyYpwSzVo4hPMewzDCgcYdI9iMvEwGnMOZ3FLx7GDKzAJkRjoxn5ohaUjzkcEtiyqUSFKywkNtUYdWjRB3M9w7jmbcbdLtmKmVoY/9nHD/lV84u/+VRR87KNw60VRHiYB5P5DscAkpeVDJMpS3o+YWq/TtmW9m3ss02fVKaJcszFse5ifKUs4XbPjYfmSbZg0x1g53AE17XaFBaQERU3DqO2JslY3c6VpyHb+qildE4NWJIrhQduDW1ZhVxWMuwkaszPw/byrkQeTHRXjEdW2wPzSnATJDTsjCd2iDU0qLe4JFpdNeGGG3iBCqaoioWWJ+KPn938qbQu8b9MnnfNzDAy7DGgswORETFfhkMFWAWLCOmPjGaEwgWkpuPhuJcwzOK+g4oZvtnC0NcbMbElsDipVTdagDIUbDHw0xyEyXjAEnZqCWs1Ft+XJWonzEO0LCALp1cviIGEtrYFoR2S7moSV1ecIZDnfAN12KEWPgqGIKjQYJVJItmwFTkmH6SpwzA3fe9oMDCKMRhB/cz63VC0TacRiLuANYym+EjgznI5+3GGa+7NGMf9NM5RUgvHiNEaaxmIvYNJGm8Vhu4DNsybSMeHpBJ0e2/cT8RIfh3mRhq1BefgqS9zsEmKIIm0BUjm3eB+TokTE2iEBbg5Go4DnNsErPawVxPy8jCUWenbzdBCH39wLmXZSvIPTOsJUYVm62DcRQvN9FE/QZoWdLA1LQ4OFuSKLuHwu3FDH8joS/9tMbB8kQJbAeqMwn/vTyjcKhOVLoglYpJe3K5jw2XGSYZAC1/jVHwKy02dmQthDh4+IeIiv5eUlEX/xfnTX6z9G4C4g+zN0NnDxzMUs28j/4P3vFmuCE1/8/Wg0FkUjlVZ8TWHDfe59L7zt6jedBA74ewK4KXw6EWBMP3cK4r70pS9Lu/oUEJ342afzkP1RoIVG0M961vNFOXhqW/CP+rvTQQe2Ir/gRVeKovBU2DgFv1T/ffhD78c9Lrt7fuMKAlz16teLKu0nBWRP3Y/bAoj8/ikcPVE9zJ9TzUul76mgdnospn9HyDuFNtPxohL36qvfcCt05nFjBethD/sFudlOz4Nf+h8PPwlAEm4TyPLYcnKdbgMrX1Rfn/iaQkHCuCtf+iIBNlQ3num7z+YSZVv1k578DFxy8UWyj1PQNYXf/KwTweaZjuVtFQY4Hq957ZvwR3/43h9qSz8RGv24QPa2tpsg/NnPeYGoAP/Pk3/3JOU5v5+gNVd/mTJ8P8pDlvYMV77sVScVP/gZf/ShP8F73vsBvO3qN4rSdfo6ccxOPM63ta38u9sak9t7/t3WOXB7gezpjsPp9psPMq957RukyPSG1+cq6+nrtsbwbIEs4enrXv8WuaZY8Jgqj6ffcyL8JVicFoMI4V/28ldjz959+MD73onNmzedNCx86PE8Xxbq0/G+vXP9ma6DH7WP03FhQe7lL7vitDYqpx6/OzoGZzqXb6uAcTZzyH/2ewXIvvYtMN284JcHLfBBOH8A5wN2rmrnf2/8TtQQ9I6kSiL/Ob1muQjng7QoJfgix8qxriw62KppW4a0xdGaZr4xg6prwfMjCZNR+ZlsL41iCabg/3MhsTBnwVA9HDvSROIz7GIMzbDhWiVp5SxVTbTaTdQtev05UGoKjqyvYP+NB9Dv+RIUY9mEMiNZ9A86IXRNlQUFgS5TmnvjESynBsuuIE4IngsSnmOwzTMLMPY9aW9WDbZA07mWvpBsMU7hxYkopLhgVwoMLwNKJlVMBBxUOhpiyRBPJmg4Nho1WxSZK60hPIZvJAkcrYjLL9kEzU3w1a9dj05Px4W7LgRrJY26A9tS0Ox3cKzZx2ypis2LDQmWKuoMWCmgtTbAYBBjafMs+uOeqPA67Qgq/RShYOumeWSxh2qVvqwM8ArQG1C1VUSajtAeRDAcCweP7cWxozEUxUWF6pYqgXcFpjMRKNdtd1C3S9i0PAcvjMWfswAVB48eRHPNx+KmBVEgchGuqWyxziENIRGBeRwGqFdcgYv0YWWSfW/k4/hqF+1uIEE+XIDu2lXB/sNtXHzBxbDsRArRUTzGvqMdqIUynLItSdhlh56V9G9U0e+1RG1GNSLBVj+OEakTdNsDdDpr2L93NzV44gVJlQ7De1y7DMcuYzTuw/OG4gm6uOlcLCxvRUZFD4sCRJEMgqJ7KMPbCOu55pWFKQsEDI2iGilDIUnEx5hjmifec2HfEzjFLqeiQt/FAnZfdwP6/Qi2W0dntYcLL96FQ8f3YP++Fnbt3Ilud4CCqcPzeigUCTvaAgJMvYJqfQZFw0LFnZHzMUo86JYhi2u2nUbDDgZrqxiPMszvvBCFiY9Rew31+S2wa3WYVNdRKacWRTFOlZymp7DtqoTv+QGvzwiVWk3GnftpaIa0rw9HPtojqg4LeYuyoWP7YllCYjSF7dhFDMa+hPeUdEWUcGy15fOAozNQKESncxjf330d9u1dh09AIpBrIgCY4TnifRow8Aqo1BmERzUv910Tv2K+nzCTSi3CHXG91lRsO3cB27dvxWUX3g8+VdX7DmPHhedJ2zUhA1td6VuZKcDN1x2C4TqoNmgdEmN5fgbXXXsDLrr4brB0Ffv3H0W1MiM2KINxV+DIli2zElSzcpiBcFQ2amjUy6JQXD++jurcImC50kmg6Ex1p4qxIqFB9OJVC0VYeu7STWuCCSdFAgcRzbH1l+3XBEaE9bkfKH/Pog6Vx7pBRW2eXE6FXxKnsC0H0uA8HqHimkiiAP0wQSvJkCQGhkMfOml7MkQSDdDtH0eiZFg7cBT9wUiANiEcoTpVpAwE49zB/RWVNrslxDaB8CQP/+EzPMdU4rmooiNEFj9NVcLL6CPNzii2RDOorVxx4dY0WCVunyJeoccOHxWVfFFl0BcVhDlUTmLCdhuN2Tn0O2Pc44EPwKjTxnjUxdysg+W5BnxviP2Hmxj5fUCNoGUFlMo2aKcQ+BFmlhbgVmcwbHni20oFYMlyMbuwCbXSnFjdsENg0Gqi2zyOcdCBx66BJA8+YgGKIJdjMvDGCCcBInpsZpm0bHO+1XRgtmJi8+IstpVnxaqnNAts3joHWy+h0xpi//pxfOJT38DIBzSmcBUTRD6FrxpsU8tVmTynx5GE2FERShuISqmMVrMH3wtR1DUkoxCcxivztqgRYy/B6upYgqou2TaHtbUBmn0fukMFKEMNaT3AY0iInkmAF7t5KGjnOUM4yMAuXuO0OyDgomczbSd4Xxb/VU2X4865gIWCucWK+N96vQEUS0OvR0sOWhRAFMu9doKhl8Eqc67MYa5k8UnHDdXlBRTYeUFLIy+D1wuwPFPBBTuWpHOi2RzgwHoTzY2iDp87+H8qi5s1Ft4UVE0N/VVaDqVwHROWocA2izLv8dgPhiGCwgQxT3cWRwsFWLaO8TAR6wmx4+B5ajA0ixY/IeKIggJabijYslhFt+chKMYCXCcx9yvMi7MSTkqFK8OyCCmpqFXhVBQ0ZlW53+nFvGiwtsY0rRzSqpMiTNpSjGgRkMJxLCkQsbgy9EKwT0Sh1ULMAEV68iei4M2rE4TYQLlGq4EUMw1drJ4IZIe9FGTjEoKlqxiO6SHPgg6Za1HGjdckt4v2D1T8cp81S4dmmog9dpUgt3ZRJrkimIGGSkGKRMO+L/vMex6BqDQr8bsY7kogTXCb0XKJXr2aFFQIZPl+Fv9MTYWtFeSYMROO6latyOeq/LhSGS3HLcs9s8VegZ8lHSdFpCE9yGktxcI9YTMBLjs08vmTmgDWSXlMBjFwbVy7TSD7n/1M/d/1++4Csv9dj9wd2O6pso0PgbdXPXQm2DAFYGwbJeg61ZuVm8kWbqpQCRAIEuhZydeP+uyfBpA9HXQgUCbYog/kico9bt8U/NK/84N/+F4BVnydCV7c3kNzokL2VCD7o+DW6cbmRJD0u7/z22IdcaJPJ7eJ7exUFvOz2dL7rGc+TdqLn/3cF4i9BBWiz3zGU3HPe9z9h1oIqEZ+ytOeJa39bEF+xtOeIlYFfDicvgiEaClBNR0rYPVa7dbfER5Qccm/J4AlLB2Px7fru2/vePJ9VM9wW+m7e2Jq4x0Fsqcb6ynE73a6YBFibi4HKSe+zjZE67bef7rtPhHYTZXeZxqjH7U9P2ofWajYvn3bSX6cfNCatrBTvfnKV1wpypMfdc5y+063Dbf3/Lut/ftxgOxt/S1b8emXTM9oLmqmr58UkKXty9Of+ftyPdzW8aNf7wte+FJZeE2LQdMiDZXPJ6q1Tzc2ZzvXn2lOuz1A9vYWH7i9d3QMbus8mo7Bmc7BM10nd8bvxUP29VfDrcxLOxcfmAWkEspKcA9hLE0h8wfhOKKqMoBKZUumQjddSS/nQzP5AudatnWy/V0zTJRcAkrCgxCNWk2gDVvzCPMmQYDSDOEc8aYlD+5z8zNy/kcjttRz0WfD4YN8sYuskODYsbYogfz+GK41gwrbFs9dxqH9N2F+aRlRFolX3Ygt7H4qNjBHm2uoN8oYjXxRetLvjYoNKhzr5RLm50tYa/YQejpqbgUlCaRhAJaNkmPA1DIca61jEFGtQY9KRbwpueig6rXZHuapyhGhEpWKGopZLG3IZYNKGB+WXUZ/1MOWzYuyuJnEY1H4aZaDZrOP1B9jaauLSElxy+7j6LQzbF7agosvWRJlomkUMAyHuOb6IyiVNsNSFCzPGtArhCIRvFaGWqUM1aHSaCQL+7VOCwltFQoaXMNA2dSwaa4uC64o89AadcTrt9cfYHWFqxyTxhSy6NP1PLyKIKzk6HBdwgMjb32OUpyzfQZ9P5FANdcooDeORWlEVWEWKVhdocJTx569h7G0eRkzjWKeSJ3SB49+k4YoLIfjEdbWAozHlAFSd5NIa+YaAeqhEXZs24QdOywEfF+3if1rQyR+A65jAdEEi0suamW2QxZx6NgKmh0fWxeXUK0DPW+A7+/eDdWqIYhHOHT4kCgx6WNrOS763XVRwM4vbEWShmgePw7DNdCYr8HUSphdOE9a8+XEFoU4F5LRhiKei36270cS8kRLBhIPNWObPBCMWxIcVqtb6Hf6Ekp22b22obnaRn1mFvtuOIz1tS5MpwZV1bHrvAaa7aPYe0sfu87diaNHW1BNCyOvjSwL4YUjCWmplOso12ZRLGqwHVdCziaM+GYUUMSAnwLSaISje/ah7NZQWdycK/2GTaBoorLQQDwJsGtTHbpm4PjRLsbjvtxjy+VFiRNf7/Qw9CLouiU/j3wiQS6jQ1HME37amiPn3ThlsBG9MOm7WkStaqHb8zHseeI9zSc0XvOVkoWG6SNNxjh8+AC+ff0eHGt1EQo4zNWVHEKuD8QqQIArcTevObbPZ1hebEjb+NjLU+vZWivKKtojmKYEDM1VXTz4vg+E62jo9gfQKy5U08FMpSxFj96gL/NSeyVAq+tjYbmELBnj0KHcOml+8wJUXUXULYi6WyMUH3vod7uo122UNBvN9ipWez1smtkKhURnMsGBA8ew46LtaPaH4l3N7ySIZmiOapREee26LqplzjsJ2r0xFNXE2OPckY8rA/Ko1Pe8AB2q9+n3KNlchHW5qp+eywJFBQAxjTzDnFXEtpKCmZKKUTTBTQeaWE8S1GYX0e9EGPQ6KJcVTJIQ377mO4iSkajjaIHS64XYsmNJYMyw5yMJEwTjCH7gw3YtFNU0b1OWkCBaw6iI6WVJCwudbdKh+JUSdhPCswuiXK6Iny49oyt1A1kaQZ0QNKkg76PH8spaS0KjCHsIWnjf4XnF1ndavvDnS5t3oGhQpTrG6rEjuPcDzpW282MHW7JNBIlRMIBjUsTDOZ0gm4pOFWWzIfCRPsGERWVHx7adO7Br23ZUDBd79xwT71rCI/rH8vf1kgPbZMEwgekaYlHyg5sP47r9hxFkvM55L9QQh7H4rp6zs4Fzt9dxzvbNosJdW13Brh3ziMYJWisBbt7dRCcAhtkIikXfWl4TCup1R26pw5En8ye9TH0GyNH6hJ0ari0WFZ32ALWaDSUroN3sobFQEkucyKfnZ4ZLL1nEhOdKd4xmPxC/coWJ9yVdlNTDDj1yqKaOMbvoSgHMG8WicKQCuFR2MOgMIM7qExaVWFxiAdCU472+OpY9lgJjiepjwDGLcGaAdjuGVVbEf3XcD+APJxgOo/yaFeDNKgt3N8PcZhtxMYWaAl43QRAQ1Kl44LkzWJhT4fsFDD3gxkNt3HBogIgqcOmsYdGI1Qp2VwAVepuOGKhZhEslNuceW4duQCx2qHyOjRixxm0fyfbajoZmk2GSE1QcBbMlA8akiIPNwYbiWwVLio6lolzTcfOhHkZZ3unCHSE8HdN2huFeelGCC8Nxmvvc6gpq8xrqC7psi2hT2UbvT6R7hH7gCAtisWMUDThUiaaKWMAMPB8d30NK+90Svegj8bWlrQmLyGKrEOUFR86rtAGgoJPBkQSi7XX64hKm0yc+E5uGKIxFOU9/e5M2MgLkN7qepKGpAJUwWmOAJgsttEFQNyydUrEkuLWWTluZlB0jHH/eXfLw0rwIWcB8yYKraxgyVGzDYla8XQXuxgJ2S1TPMo+AxSQWohgOS0UuDZJiwuMCikoGmzYbkwIsRYetGqLI5THh5/HewW0SP+RplxYLUJNEVM2UAwwS4Lq48UOhXrRkm9pLnvpsPV1H3uMel0nmyDTb5c54Bv+v8p13Adn/KkfiP2E7qCh9ylOfhZ07dpw2kfx0m3AmIDv9/ek8LqefN4UL/O8TweN/BSA7VQ3T5+RUhdd0cb958/JJ6uAzwYvbeyh/kkD2RNXwbYGRE9XAU1UyLRLoVUpVIKEuXwSZ9K5k2/m0RZ/jRLBOH9ppiNKpQV0nfv7tCTTizeX2fPftHc9T30e4QThLi43PfPafxD/41PP0TMfydNBuqsKjhcWpgXNngne3tS9nA2TPdpzPBLFOt49TeM8K9qnetbe1D2eCYafbxx/3HPhpANnp/k2D1b721W9IyBsD4Hju/7iWBdNtPnU+PHFcp3M1lepTFf50Hj1dR8Gpx+Rs5/ozXQc/aSB7R8fgTOfymc7BOzqX/DT/jkD2da9/KyxnRhb6XFQQpnIxRHBQnKTis0ffRCpD6NvW73RE+WmbJWzftAn1iiUeZJlRwNgPECQF+CGhSoKSy7Cd3LaGAUe6oqBMFbUBdFp9SdZ1TBdLbIEum1ALBRQneWsjlXFGUcNsXRfl6FprDQf3d3Ho6DoChpDYVSzM1iU92vf7MFQXlmUKKGq3uwKtgtBHe7CG8XAkLaD0QpQWbLb5t4a4cMc28kqs9/pAqmFppobt5y4iomqJSq+SgVFrLGFMa30fPhc8RQWVii1KNVM3oZtFaYmm5+ZEZbAPW9tThIMUc9UqFuomzFIBfhKiOGHyNFdhEwlh8RicwZbYtIBex5OwrzDx0VwfophMsHzeAiZRBNcysNoZ4uhxH9s2bYVtBNi+vS5/S2UM/UvtkoGBH+P4sT4MS8fAG+LA6gi9kQLXVrFp3oaSxvBHTE020WvFcOx8AaQkhKGATjVqFkE1uH9F6LYGs6jANlQE41DODqK52YaFSUibB0uSrenHOx4ChmZhx5YqsoKP7mCElSbhsAZd0XDOpk0wabLI1ulxhHHio90ZYL42i/magyCIpQ17HI6x1upj0CVczLBti4MgCfDNHxzGcYLqxjzuft48IgQIGKRm69KCPA497NvfQ6PcwNx8EUE0wI237EHH98Wyot0eb6TSa3DdihRQR8MRZhcXBBaP+n0Bq2wX5Vp3aWER1fIm2KZLydj/Y+89oC1J63Lvp3blqp33yaHDdJjEMKQhCooYv0+voGBCQPTi+q5exUAGCZKHIHBB0avoRb1+IoIkM0m9RAVkhond0+Hkc3YOlcNdz796zzrTzEz3sAZF6L0Wgn3O2bv2W2+9Ve/zf/6/B4lYM6UrVNxVdPfQMReTJasyRCeW4kTFKSEM+lg7eQaz83MYDIcAQ18sTRy2rmGLu2hrfRN2uQHLsaGbESw7w9bGGEtLMwhGIVpzLaxvn0EQhxhNfIy9SAoJM/VFcUu6tbKE5JEJOxmyoOCjXK2Lo3bj9rOYac5JSrhZaUBJU/R7PRgu514EU6UrTIFNvnNK0dARcVdRTehGEShHQeXYwYaM2dbeCEnKlOsEBsN0iLdCCZMkxIGFmuQM+EGMctURV6IlYiqZ1HRWK6i7CTa2b0GWEi9i4Uu3nsbNJ9fFCXoOKy+iJF1ddHSRSW3RKs2oG641po3Vg0s4ffqUuMnokHVtclkNGI4r10d/NICqAw99+OWYrTrY3OxhOEkxM9/A5ccLBunO1g5UU0Nzdg79dh/1yix6nSJYao+hgUoP9ZkGLr/8QRJaaGvkSQfYXusiSga46soD2N7ZxJm1Ho4eOgYlydAetlGp1KArOUZjcoN9zC2tCIN6PE6RuBZyVZd2/xh0EgOmqiIY0XkKwYVwDtlGKuzpimVhY7uPQaghPYeH4VoUSjCQIoJts2ZiebGMYDSBFU5wfL6CxQVHhOKbb9/DqT0PS4dWkAUG0vEWtvu3Sav56Tvasq7RCSs4A9cUFx51Za5N3pg8SaINAnGfsU2aQg9bmemSZUu/50WwXFM4olyHWahIEjqdyWKmY7AhYUWco96YrvPCYWeQ46qYEihIITci/uNcvI+44UwN3oBzRkG5WsbS4VV4kzHGgz4M1ZTwsrnZmog4Cd31ZN+WUuQhsaqazGWGI7F921JNlC0HEy9Gq1LBoZkGjh4/gLnlpjg7R2EPulLgAtxyLJ2ZgInBuIPRcIhEjRDHKv7x727HibNDaVdnGBMd3XSWsv19puHi+LGGiEP9fiKs2tUZtte3EAU+3IaBbnuMtb0+9jwPwzEROCVxy3Nu77R7MC0Drk1chIOSRqSBL+uuT45zl2J3ipm5Job9CWzOo5it/uQFaJibU2CmQLc7hhenGPmAn2RQyWsmToCu2xLdhyUJiCJ6xyD6QS3G6sChZext9ATF0xv35VodDj3hs3N+0JUooihdkYoiaKD5RROGw+6CELU5E8MecSkqvGEqYi8dmvw7CWESmlEOu6JJAUU6XqSV38Ci7eDK+So05BIQeGbs4fTuSEKduP7SHC6oADrbk6QoVnAOegkOH2xi0AtgaCUszppoVksSrOWNgd1BgD4ZzXqGSsNAfy/G3m6MmZqLGSvBSlOHq1gS9FXicwbXewqvZQ3bkwi3bnsYBHR259KOn6sZ/LQoEJEhW6mp8DoZJsMMhgvBUNDRydXO1IkxyuBzWpdyEWm9cS4CcMOyUbdKaJVdeabZHYbohiFCI0amE/5RBETSRewRSUDHLBQpTuh06Ir7NUZrhqidDIN+hpQIpBIw8TMRPWXsiXzgfVsCTovuJhZM6HLmCRC8Ex8o84L5L1gowU4V7ukCVUXhlcGIxB0ULlYpZJ9rfKLY2ioziJSoAmJtKA4X2QP8fSKAuNayq4cIKRFWjaJLihKqOIFljhQOYF7XFU1DQ7MlSJWFNgqxdFpzGlEAJq5g6tDnGsjAQnZlUDef5Br+dVK5aIcsg3zf8Ka3yL2bIcH7w8O/ns/a3+jvfUmQ/UY/Q/fj8U03wQwGokOWLsYLvS5WkGUw1Tt/+2248orLv+otp5+73+3FX/pGEGR5HFPWIkOeyEBkiBfFPIYXkeU6DfqafrELiRcXGtPpz79eguz5LNy7O+79zkb+nAskBdeP/NXf3CnMPuE7v0MCvBr1urwFbxC33HKrBADtT7dnyzUZskyIn6IkLta5ebGffbFjyt+ju+t/vftPhGv5o095En7g//1+uZHRCc3XfUEW3J3gdzHX0dfTIbtffD8fJ3BfBV/+/t19x+nc5MPFPTnfz/+sC4lh9zYmFzP/7u67fT0EWc7zz33uX8TVz9cznvFUPOLh1+Fdf/huvOtd775fBdm7w7zwM/evDVN0wnS9fNSjHnHBivLFzNH943mhNe3rKcjelzHgMd/bPLrQHLwv68i/1+9SkH3tq9+A2dayiIiSJ5MzWKFYc+nsC8KRMCWjkOxIW3hjZL5RZLtidREPftBBdIcjjMcxBkz9DRgqpUrgAjfoNjfNaorOsAtv4qPOUKXZMoI0Qq+XwVBsrMw2sHSgDsNhqnEGbZKhNWui4lLc9ZAEmfAOe6MJbj+9IS1vdASurhwQrE233cbq/AHEGVsTgZlmC5PxWDYI47SNm0/eju2tofBATctBo15G2A/wiIddAbOl4+av3IF0ouHwoVVYjo6Q4WGuC8MCFK9ANyjCTVTRpnirKOIGpDhE5xjbb32fGxpdgkkYmEUx8bIDMzi82sRgMsBud4QsNXHs4DzyPMZg5GE4CmSzwwAzmpEXlxtoDzZxemMIU7XQaFjIwxiW5sDzY0SJjnqrAttOUbFUEUK42eIm1g859iomgYKZpgtDD9EdxUhyA0niy4bfpfssVzEYJFierePAYkXEBTpfo6SPvu/h5FoA3aBbjC4hOoEY4qJi2JugxKAr3xMBbHmmDtPIEaYR5uotlPWGCBGNGVPaQ9vDnghSlmGjsxfgQVcdgm6yBTQVfurmThvt3RDHjlwmPEYyHPuDAbZ2huj3U2k3tVwG4WhyX731VAedXoYDMw1816MPYJj00OnHGHTJ2bMwDIe4/ewedKMiYWeqGmMyGWOvs4EJBXvDEj6nqugo5XR1q+iM6JgsYX52BoNeHwKXRYYtsBUMAAAgAElEQVRen4K+iqMHr8HK7IqcB4ro3JjHWSIiSJLHMFS2fwaoNSzs9dqFW4jnYsS5lkJnqIu0o7IVm4UDD3WXjMkAaUysRAC3VocfDoWHOxl4mFniOUlRdizsdfbkGhqOfWlHpng6PzuPat2SzbSqWoIEYQALRb0s98WhS/F2ttGQf+MkpvOqvb0n4VtMaaerV0RPne4tOjDZylpDSa+Ky47hShGLJWWK6SoyBvokGbw0QatahV1S0JytIlAYRhPDGyQwSwYWZxrSos+gsf6ojTgmaiGEPxnh5NkdQSzMNCtyff71x25Af5SImMb5z2MVbjMD+3RdAuiIORmPIiyvzKHZcvHFL94mxjuKB4dWl6RIREdzEA/Q64fSrms5BprkInsjBEEJcwsVrC6tAKklgvp4wuIMkGQKlpZn5Nzs7Wyhs9vF2dMbuPLqy9BYaUHNIpStOgxFQxQouPkrJ3Hk8lV0dtcQpSWsHlhBGHjY2NrDscMHEU88ERqCMEKlVkO95oI+g1GoSDgauw12e33hHNfIUU5L4oqkq78EDYPuCLOtqiSIE71BNiwFZRaqKMIxhbzb53VMtEGA5TkbVSuHnUOcwVEywk0nO7htvY+tvQSXH1rCg65eRKd9Fh//7OcxyQqRlC3f3jhASEecVogoeonBX4XTLyY71C+4pyWNAVRsGy4c4QwwmgQxNF0X1xrnYCHgMMQxkZb0esOV88N5Q3GGSAMWcho1W4TPvfZYcAkskNFxR8GHxUDOu9AvgiPrcy5MR5PWdnZQNGo1NKwqTIdiJZ3VAXziEpJEcARpQESGg/HYQ5pqIuBT7DOMCD/8A4/CkUMtYaieOtPDDbedQKe/hZmFBvY2+6iSB9ssI0t0nN3YglIihkHFJAR2zoSIAn6+i9HQk0BIdkgE3giWZgkChvxZiph+NsLq4TrmW8vQ1Azb3TtglBVsb3k4eXYkAYXjIdeKqrBH17a24QWpzNfZ2ZqwlQ0rL67jrIRBN0G/HcCtVAX7wi4TBl66lYqcu3IllXNPtjIdmZGio92dyLWtOhT4iP6gc51YDraG86kiQRCK5RBzh5qYnzuA2288iUngo1wpidg8GEXi7uRa55Y1NOoOslARHFWm+kjzSMRbLpVEEzCgzJukSGIyhYkRYdCbgXASSkGo3NAQjlPkSQbH1rCy0MQSv1OeouIAu10fXzjTRXvsCwyIIhsnHOcTtTcea7lMFmuKLEqxutLA7s4IjYaOgweInMnR60+Q+Ko4VwMK5wxIsxVMJkC/F6NVI2oowuWLLpZNR7BDSBgqmmEUxnAXazizNYI3KsRN8haCLMEGrbsMYktSKLoC02WYFGSeNpd1YbKz0EI3PO/3UUjRnvOdjtRcXLVVXceM7aBlabC4DqQl9L0UwyjBUPExTIKilyAFMorqUREYygA4mpYYkJhHLFSkqDQyaEoJnV3yvAFfWKy5uJslMJHnhYgBaTQgIxbSWcFzQhc6Hb+8XqW59FzAIoshBcu/cNSKKEuXqs7PZ4BpWiADJCyM9wYKxXyWsOW96VJlgV66Geia94IiJ4CFGnZMEW3LNa1gUIlwLaKwHCsZ4MCso6Op27A4A/gsRNyPwIIK7BWLAnRtS0iZoBKInyjwDl5Wwr+M3AsKssTvMJPlwx/5a8kYIepwfxfiv9cz9zfq51wSZL9Rz8zX4bj2h+5MGaIX+pgLCbJTZAEraPckDk3FgW9EZMH0+zNh/Nm/8jxpr1xcXJB/fuhDH4yffebTsbKyfJdhupB4caExnf78/hRk9yML7kmw2X/cU2TB+cdKFxVF6N/53d8XYfb6178K5Mae/5JgtN/7Q/z5e98v7epkErPFe8rWvTs25oXG5WI/+97eZ6/dFo7u5sYW3vrWN0gS+36B6/4QZKfuQ47PPV1HX09Bdj8L+elP+0nBU0yZz/eXILtf9L0nwez+FGSn73Vf58D9LcjyQegDH/gwXvHK1+IZT38qfv6/PevOB4avB7Lg7ljL++crr7MpsmDKM6YzmyL58eNH7/FSuK9r/YXWtPtbkN2PLLgvY/DNKsi+/jVvwmOvPopy1cQoCLC9O0FEjqqSSTLv9u42Tm3sgpg/CgfCiU0pMqmoWy4eemBBkACGZUAzTHQHE9lUGCbFTwWb3QHW2130hx7GoyJVmg/d5CVyU0An05XHuVYm4qT1/QRu1cTsIl1RKvY2u6hZDbRmykiVGHvtDm6//RQ8ug3LDeGjjva2sTizAEXP4SOF67g4fHARS7MVZHqKj3zib/Fvn99AlhgibPIBv+66eNQjjqA/6eOOE23U7XkcOboobdPdbboJq7IZTMhGrjWknb7uWlAdAzefOou5uRkMxkP5PuO+B10xoLtsHWRaMQOtDNSrpiS9MxLJyzO022M4mo2V5QY0NYcX++L0YWsp23PpLNXMBDfeuItxwLRoekZy1GxHXLlzDHXhv9GBOxhLajlBjxTZ6Gg/ubaDRDOwfHAethNhY7cvgheF3/YgFDdyiQnQbhmPuHYFSslHu9dFv0fmnoGtTl9aC0slTVq8TcdAkMfojIeIfIqkrrjibN3CkeUWqhUNa+vbUFIXj7zuCBJlhI3tHRxePiDp5Z1uKH8zP1OBmieCoaB1cEQH6VoHltLAysoKFC1EphSMv7FHjiET6cn5pbAD3HJiD0PPExFkZamG2oyGNA+xsdeFpZuoVxrY2N3FHad85CkjmhkqROGpjW5/AD/woIgrlA4+Fzu7Pmy7huFggOGYieSOBJ1QCKy0atje2BRB8jse/Qg88to5ZHGMMCQnOcc4CtDp+UhLOUpZSVzQX7jhNoz8DJmiw21W0dlel/nN0CxyfOMogmKUhF25Mr+AaDRBtVXFmVNbgGIiDH1xA7puGdWmiUk0gmvowvO0TQvbu31EcQ7bMrCyMle0iCsKFuYWJSgqhordkY8o8hH3u+LM7bQHEvRFF7E3ZCidBtOx0CWqgWKaQad3GUpSkpZap9pArroICP4VvqVWJGEjRbNeEad2Z+DDcm1oaoiSlkJJY7jlighLNaeMlYU6rFKO9Z2zuGPrFgz6PWn9peW402dLs4rZuo2Dh+Zxww0bGI0oajuCR6B4TmGITjgRIlQ6QhPUKd4YChrzVdx6y4bgUjjXl5bmoClAfdbGGtenJMPiYh2j7gS64SAIPHHfUlA6enAOhlLFbGsF/RExEDnaoxj1miXOzr2dDjp7bXHJtlZnMHegiXDiYXV5BbpChmOIcJCKg5DhgrwmSmogvNdBL8eDrn0gNMTShp7EkTAuK1ULTqUuvF1yekdDH0EcCXfVMg04Nh2jKbr9iTj2y44LmwFpiY+DR5egZDn6nZG48mdnHWHbrm0HIriZaiYYhUo1kTT3eqWGk7dvY9LXpZhTilQ84XuuQsWOcMf6Lj76iS8jUlP0h0MoqSZt7LzewiSWdm3HsKRI1R94ItxQRAkSsrHpplbEtUyBjl0HPB5yN9leX2dLvaIKyoNz3a0UAUts8bYZ4pZlst5SBFqaJ2KjhLPrY4wnIcplW4RFcoGFQ85W5JTiTQnlRhkxecxeAMc18fCHL6Jm6NjYGWDsJxiMQhGIiQ/gfadlO3jQoeNYXliEZujiePyHf/gorj6+gkd92zFkWobxKMbtXx7gi19aQ55E0BKGErE4UJf5FsU+tjo7WDzoStcBrczdvQC1elnQNmQczzo1WEYZlVYZYT6Wa8OAiVjL8KFP/g0OXtHAjFPGaJDiCzeexJjA1kxHOsnx8OPHEBMHEWs4u7eHQRJhbzyWNWVpuYkwGCAuxSIyl0o60oiBhRT8TJkfm2d2YZo66rNN9IYTDHptXLbSQBwyvFFDSiTHIJD2d2ILiIAwbUvW6vbOnoh8oc9gqwQ6HYlNA1dfdS0++5kboJYZ+EiXZQk76yMRGLlGsPvhqgfMomy16HdHe2cT7d0xVCNDvaEJ21SHUVRwSzoGDLUaRXAqNibjEIFXdD4yMIsomoVFG3VaS3m/S3QELOTqOda3B1DItfVC2KYuTmc6siX3iZgbm07+DEnAeafTN4+FRQcVJ0fFYbBdAi0rIaTL1NQl4IsMWy/I0RuEUigwrRQPOGhjtWkjH5WQ+zr2vBFOdDzUyxYWK1U0azkmY2B7mOCObh+9gEVlVdzRhlWC26SNHxj3M1RqDAJjl4gKf5Ig8ImtK4TLLFakoML78mLDRrWkYsZRRXDmGhgqCoI8R8cPsNshjiaB4RhIvQyhn6NSM1GtWAXf2VCE5Ww4KVozGibdDGdPR+KKzllMs0oSTkoOLF/8rgxbY6GXIq3wn4k/obDJ4orE8hVhaxRhBRkiQmwh4k5fFDslzodCKJ3ESSHaskDKtZn3JzrXsxId2HTJsvulQPdRTk2ygoPNojHXD53vdy7oVbBYQinKYRslLFQ11C2yj5khQOE1h6EBZcuAEqdoOkQolcTVnuYqvCiFx0BKW0GUGfhsR79HQZbH/KlPfUZcsd/5+O+Q3Ixp4POFdIFvpZ9fEmS/hc42N1rPfd6LwUCg88OZpsPAC5lhVlNR8kKCLBmsz3v+i/GpT3/2q1r+p+/Jisjrr3/zV/38YhyyFNTO53R+raFe9yQ68Du/47d+V1yxz/m1Z19Q3LqQeHGxU+r+FGT5mX/3dx/F81/463cKpOeHtk25kmvr63eGuvFvOp0OfuInfvTOw96fVj5tz37XH/yRpEd/++O+7c7fY+vfG9/0Vql4Tduqp+eaYvYbr38NyBbe/5Lk2CCQavPf//3HLuqzL3Y8+XvTOXW+S/j+ZMhOx/GWW2+7x+vo6ynI8nv+wR/+kQT0EcHwjre/GUePHvmqcSZ2gNcxxdr7ypDdz6m9pxZ53mR57UyxFhdyJ97dMVzs/LunOXB/C7J0yf/is58jfNfzHf/3lyDLQKvXvf7N+PP3vg/3FJY4DeDb//P9vN3/+rM/La0+5wvxxFnIg6Wh36e1fv+adnfFlPtbkP1ax+CbVZC9/jVvwiOuuhyOqwp7Lk1y+NK2nSErpdhe28Ydp3fOteKxFVFiFcSZxyCL6y5bxbFjC9Imp9GGQ4de5GEYeOLo6rT72NjpYjJmhjBb1/gkzveg64FuDRXNVhO2/LeDckNBf3cMU+GmMpYWTG5SDizNIFVTTJIU27t7uO3mU5KM3myU4RoGshCCVKDDKMmBctnBFccXMX/IwR2nb8cnPnqLCI90E7Flr2LZWF1tSsvgzsYQB1oraM1UUWk52Di1A8cso1avwDRzESa5GRY3V17C7nCMYOyJe24wLtLOKRox4IJtsEGQYb5aE+FsMhpK651WLUFhSEVqSriHWyGGN8a4O4AOC41KVXh4G3ttbO4EcGoUJTIE4wjzs01UXQfzczUJ4pppMeClwPtO6GoaB9KKSqF5d2eAzc4Ee6OhYBHYx832ZG4UfYaI0YnbrOOxD1sGVA/bmwP0+x4OHmhAMQNp9VZ0ptEzWCbFaMhWWktaR3WdTi4XpmZhvq6h4mYYjceoGXUsLpjikN7pDbG8VEGW0emqYXauKYnLySQRoaNkJGgPutjZybDQaKJVMyXMhLw/im1bu33iiaUV2BsnWF2YFZTBmbUO+qNIGIfDMECmqdjteGCHKoOAspxhWjEecvkBcWgywfr20z2Sj5EQuxH4GI0mssHuD3xUynXYLBhs7xVBKBrbh10pEjBhXjcszM/Mot5yEUxSOJqD+lxVRCJyP4lEgEKWXQntrTGyVINdsxBLCFWMfndPNsZqyRC3NVPUq4aLq46tIkWMermKr9x8G7ISBbIIg+EIbtkQR1m/R8QHnU0JmjMNcZZ3+mPZ3DZqFixXlxbwlbkl8ibAjlTiAHI1QmdnF7VWHXu7A0IopH2cpMRquQazYmNjY02EaH7nepNuawv1WgOWaaPiVGHoNnZ7Q0zIgeToxZFspCmUUkScnWEIGoX8nog85EWS30qRp3BV0+ncRqe3DRapKbLTVcW5FCe5iCut2TLGg1jEQTpVXccWGMb2bhvNSk2YpmOfgmqOes2BbvHvAwnx4nUo4iB5mw4dXJEIe3RZMoiPYiKFqMgnL5P8SQ0zVRcHl5axeGQBJ0+clutEq5VlTaoRIZIBt9x4Ctsb21g6NC+MZWIpFldnsbK6gK2dHQTDDJZiI/UDKRrQTclrlsiLy9hePx6Je3HYH8B1TTTqJowyHWkGbrlpU4Qkuu8YHMWLkK5Lw0oKBzttv+TmUjDREnEms0BAhyO5tEnGQD5+LxZ8bGRhhp3eOnY6bZTUDLVGGc1KC+NegGa1hauPLaDd24ZNxMyuj1hz8C9fugk9P0AuTj6GPhXBOWRUaqVcuNgcS4oqqmVIwe3sel+EJbVUBATRJUnRloIsj7VWpxNflUIarwOnbMo8F74vx55FBToblUwYnRSGenu+zCuiNuhopZDEDsbJiDxeoDXXQK8/kCC0imOh1nBhm+TYBugNmXqvotKqCGcVfoqZagtmOcT3f9cDYGYa+tsxNtZ74ux/4DXLAidOEhIbqjBzQzoo+H/o4qRIpJhF2/rW2XXccuLLaC1xbnoIJFGe4M4MdVPHfHUGmlGGpbqwmVfLThI1lmCls2tb+KtP/yuUig5Xz3Bgbgl3bPSxuTeAZemYqak42Gyg6rJA6GCrM8Ada210hkQQZBJY5qdjZMShhFwzdNiajZ2zQ7jlMlYWq+jseiKKEh9B/jSFeE0rghXpqCUvPFNy6UzhfUcMieQxi7BqIg4jTLqFK7k5W8G1D74Cva0JvvDFm5HrDIsrYdxP5M5O5yK/IHE8Rx+wiDxOBf/TGxTrEt2NvI2aJQVLsy7aHQ923cX2OsMRKUTqItIRUSCqnKoIumDhgIWQoqtmwiw5OHNrB7lTkkAz3yM/XJNruNf1pGNnKgiK21OSnIhN5TWSY37RRp7FaDYNgFgTXRcn+t5ogrHHew2E58rOCz5u0KU511KxPG+iGlnCwd31AjRaZdTIfdYohPPYbGxshugEMYZJiIhiZZZBtVVUZ1VYNrs2dITjEJZedBMM+7zns4OCRQVFROkkymE5DJ1ki7+KhbIJV9OQaypGIbmvJXEF90fsfMhhuSoy2nu5WtsGgtCDRuSDwzC0orjtdUMMehnGk4wUHJnb5ZaGJMxFlC2ezOh0LZznZPpScOU6ypcEs0pYa4E34DXOtZQviduScSYqgqeMhRgh48q/T8Na+U50OpeZD5Dz2YDdObkUmijisljPRZgIBpkl4pbleSMztnDvFnOz4IbTmb3UMKWw2BuxIMvAQ0A3yBpWsVK2MF8m3oKCNjEjwG4vwDgNMLNKnJCNT5/C3Qqyl/AEF69gXBJkL36svil+cyra8cH+mT/9NPzCz/+cVCb56nS6ePNvvg2XXXYYP/PMp8uDwoUEWf4dnVu/+pwXwDItvP1/vAlXXnnFnWM1FWxPnLjjq352b++934X41re8AY977GPkPaeW96mD83xW6b0JNHcnpE7ZqBRkp6LihU70PQmyDAP69Ze9El/5yk34pV/8eTz1J3/sXsXd+1uQZQr7q19zvSTEswJ1vrg8Pfc//mNPvvNnPAcf/egn8NrXvOIuUO2pG28qzlCMYrDCC57/a3f5TgzwesVvvEZEc54jClm/9OznCAbiiU/8QUmRZygFXxRh/vhP/gyf/ezn8LrX/gY+8cl/uqjPvi/jOhXN9guyvCn+5Qc+jFe+6nWYuguJ7eDrQuL63c0nzpnffuf/FJ4uX+dfR3T/vejFLwfn8MUGHd0Xhiw/c/84MySN52+KIOE4v/8vP4RP/uM/47WvfgVqtep9FmT5GV/+8o34b7/wbHiej5971jPxsz/zjDvdouPJRFr6GS70ohc+72sO9brY+XchQfbuCjcXEu/uDdVAZt1+QXZ7ewcvfPHLBO9wTwzZxz/+22W82b59odcUk0LRfP/6Nr1OKNhybPb/jA9k7/qDd+Mtb32HbJ54bZHzPBVlz5xdkzn+o0/+YXzP9zzhzgLNxaz1/J1pIB9D+179ypdJAAo/8ys33Yw3vPEt+MIXvoS7E+fva/FhOjZfyxhc6JxeqChwofPyH/FzIgve+IbfxIOvPCZBEIpWEmZiOPLhDXwJiaCLYWNvWzYOfLAnk6x4gC8e/1fqVTzu4VdDSQLQpBEkOQIGd8UUpejdSzCYeJIq7CWJtNdxg0Nn1bm4JDnXdbuMQ6szgBJiOAxgmw5yLYWpp+h2+ig7Duy6hYjBYj7b9DP0Ol0RFyzXQuAFqJYr0uLLz9ByCzMzTTSbJoJhD53eELecWsOYzLOEwgh5tg5s10Aw9nH04ApqDUccaGfv6GDl0Bws1yha/WwLo/YYmc90ZVPsHdxYlMsqOnTFsf2YG1lVk9APCrXNVgOOZReOU8TYavfR7o+Ra6ZwA10ng6+EuO3WDSw4DVx+ZAVRKUS/P8GYIq8ENzmo2pbwOS3bljZNuoMMR5WAG5Nt9H6KyUDD/EJTUuMZ/jEeTtAe+NjeG2IU5NIqS27jdp/OMhUH5spYmFUxmgyglzS0+wy0Auy6ivVN8jILniAdP0yHd21bXM0My1loHMbCwhxcO8WoN0aYhWjV6xKO42gGvCTEMAoxnMRYOz3CtVcz3Zxt76GsF6Mwwtm9gXAIrzqyiKUFE8M+23QZ8kPRO4cfhIKnoBtvfrGGLCgSyk/tDqCUdIz9iNHNIv6ReUzmZUk3xHFIDicLQ2yjZCK6Ag/t9lkRfbkzpJhEMZJp6tVqGYN+X8QmJovzO1q6A8MyxWE5O1dHmCQyF1u1BRhlAyWtK0y7XseTwKA4UmXjzI2oQvfmOBanqh9OEHJTTWSAy4T5AJctLuHogRb2+jto1eaw1++is0dGc4KtrT1UKq4gHxiQxtT0jbUdKSBXqw72ukOMRwHKrilOW7JQZ2t1CZ5LohBziwuIkgib67sSprSzOQAyR8LpHNtGs1mDoubod+lO3hPRmHzfWrOOeqMGUzMEJ0DxvNMPsNPxZDPNjbMjqeZsUU5g2LnMJQoQnNsU5OggVTSOLREE5JwSVzEQ4ZacVOmOPRf2Q5GAx8Niim25RVggz1da8DnZoi5b+XPzwDBUYXiSU+26lrAFxx4FcxWGVrho+QG2bUg7L1EqvA6pAzFVfMLwJEvH/EwNdpWBSQy6ilBuOTDLDqKRD380RlrS0d7eFc6nCCIBw/iAlWMrIpBnEx+2VUM0DrGxSRxDhGa9Jizfct0RZAiPlYIHw7ko+nJtoWixuTFi/DmcKtEAEGRB2VUk1T1VGORkYjRi6BkdYkERH8X5TPTLmGE9Pvy4hzj34ZYdwQGwlZi8aF4v5LlWGxa8QQjHMjDTqGASxqhWTGg5258ruPXUBvrDSJiUZJOWSimWZyrQ6ZhTMgwphKRMS2fcuSquzJ3dAJ0BW5ApqhNdUMJkQjSEJsJtmSFJuo7BYCzOPM4pMn/5/UWEobswY9gUw8AiLB9aFDQEww7Zj9wdjERY5Rwi8oWt4XRmM5iIwlzFtmRt8SJiYsjfNRAjhuGWUMpUWW8ecPwY/uWLX8LVR2dx5MAKlFDH0B9jZq4s60HZrcLUSqhXKsJu5TKQxoa4Fbkm+GxPjwJsbmzilltPIQLDr3wJGGNhgxiWumvimiPLmJ+Zh8lQNY3XyBDboza6/hAbOx5uuL3oImEL9vLqHIbjgXR7EKdGt9+RxQaOLMxiq+vjhtPbCKmoqYo43ekg9YKJBGMRecPAQ+JlKFKqmolV4hU2xrK+UEDr9cawKjmqFV5LLqI4k3CnAQW+flAIiBqP0xB8BMM16c52rYoUGpyqiQdfdxW++JmbsbXRF/Z1rWYJ55rBneWKJfgQFiTJDO1sd4QD7CcRkrDoZDAZWmnlmGs6WN/1kOol9Dss3qgI/aQQQuVBoVDkeEwUkRU1EQcpRUN/nEC3WAwrsCtFoCjnQixt9NJ+T559nInrnI5briMlnS5SXebqoZUqSnEiGB0W8tZ3RoL6oMgZBhRIC2GQKBdDU1B2VBxfbkoxj7zh2aYF19Lgp6G4h8slDWrK+1SM3dBHyIBPR0EwjjGzqAuLl+J14iVSBHZcYjzY3UMxnMWOTFiyfDGoiwLpTNPAfMNEtaoJh9tP6E7V0Ol50tbPezaxALpuYdjhd0+Fh83rslLlfYlrLUNDVQy7Kfr9CLF0KrEwokgQoS4oE9JoGYiVyfpJMX4qyArSoKARyH2YgqzIsxRPRaQtRHb+H8vgtcF1YRpoSccr3bS8dxbMXsNUBSMgaxZDTVlV4nue+4yCUFAIs6LBcj2QglPxnjw2HnO1qqLh6giDVIJRaejlHKcAPF/WcbTuYMatSlCgkuaIJsDeno9R6KO8YCE1dHypZ99FkOU+9I/++E/xwQ995BKe4CI3FpcE2YscqG+WXzs/nIkBTt/9Xd+JXq+Pf/ynfxamBzf6jlOIClPHI52R54t20zHhg8Lf/O3fg4l6DAx75StfioMHVkU8/a3f/p943/s/gFf9xkvxHd/xuDsXF/4NL1Zu9L/ve7/7q1LD9ztv2RL/hCc8HpVyGR//+D/ikY+8Dv/25RslqfuNb3gNHvmIh0vVmA8qUyHx7gQausde+KKXiVA1FRr3u22vecDVwkI9fvmxu5xuCopso5u+2KpFcebjH/8kXvbSF+HJP/JE+RGDfyjE8UVRhm3857tU97/xNDWdjuTzmavTn5Gvcj7Dc+qeu/rqK4UFTH7v9MX3evlvvAb/9E//B8977q/gR374h+TYKa69+NdfgauuvAIveuFzUa/X5E+mQUEU3H7uWT8j4jzFtle/+nqcOHESb/nN60XoI1+W5/LFL3oenvTEH5SbyVSkch0Hr37Vy0X442sq0A+HI1SrFTm/fF+Gay0uLNwpHl7sZ9+Xcf3oxz6B5zz3RXLToSB++fHj+MAHPywuzptvvhWbW1siLpqmhZ966o/JfHzpy14l8/funIE8xwNtNLsAACAASURBVL/0y88V9MF+pzZdJy95ySvEGc7X9Dpa39jEDTfcKMEL/KyffsZPCVJgelO9u3Vkvxv1/N+/t3nAcX7Bi14qYWXTa6TVbILzg46UN77xtThy2WG5gb/u9W8Spu7dHc/0mjl/Pu1v36dgN/2OdMVyvB7z6EfdZS5N2+R5Iz7fXbr/GPaL5Rc7B+5p/d1/DfF9H/e4b8PHPvYJXHfdQ2Vdu6/fe38XwQOveQB+/MefjLNn1/Gxj38CB1ZX8Q8f/Tj4749//ONw7bXX4LqHPVTG+xf++6+ISErEweWXH8cHP/gRKYrc2/VPgZPrER0sFEAf+MAHiEv/L973AXE//9qv/tJdBFeOAYsu7DZ43/s/KEPCYL3HPvbROHXqDD73uc/L+X3Wf32mXJ/3da3fX6zj+z7m0Y/ETTfdLE6Zy48fE+4Tiy5cA7jmUKTYP3dZ6Dm/YHOh++Z9HQPOSY7NH/6vP8bdsbJv/MpNci74uiem+YWO6d/75xRkX/fa63F0ebkQNnIVmZ/K5qy14ErbLkoGNk+vYXunJ6454ZYp5x76KdaoGo7MzmCuWpHNhVU1EaQxdvYGSIMSXB3i6uO61BlNsDuYoOsHiBQKlQWDkAKKCR2riy2YtorRYAJDLRw6HYo7Aw+ubQl3k4EtTIOgk6w7HEtCdcbj8iLMzdVRadpYO7uHpdYSauWqME8PrjSgugluuPUWrJ0diauSG0U6uShwsaWubBuo2AbMsouzp9toVCowDBOmXYNq6KjpFFJMEYmdig7HdkTY+LcbT6M3SnHF8ctgGnTu05GZwtItabVrtiwkjKDyfIyDGGubQ6h0y+UJgtjDqTt2sDozh2OHliSYKCxlEmzVHjCSXIVllHBgeRnjToBGrQI/TrDdHSDNY7QaJgbdAQ6sLGNmzsFk0hb3zpDsRa2CCcPYUjLvcoRhjt4wko1gq6yjpIdQUoo/ATb6G+Ju1Qxu2oqAEYP343EoTEnLKliuSqLiQVdei6PLR5AxSdlNsXZqA5lehLcdXG2gvT3G2bURBmTppSUcWq3h4OE69FKCO85sou8FWGtPYJWqeNjli7B1KiQlcaFSQFP0FCUlE8foyfURdkeehJBFccEsXGg10CrXoSkJ/HAs6fO01IQagz6IEuCO0xRXl8r5rATY3D2J3W5X2IHyvSa+BBjNzc/DG46LzSdZeHGCaqWGa69bxY03nEDVNbGzS8HWwsOuuQ6L82V84ZabsNyahW26sNwYfjQSniJdkDO1VRxaWcXpzZux2xthba2HjKFZNgUMiiwO6lUXXjRBHqSYmW0g8nxYFQOf+8wtsMtlNOcMlF0bs7MV3PKVs8hSHXbFwHA4FBwGN+XSjspAr4ZBiAiSQJEEeYbo3XLbKSSlGL09D5etHEC9xXZPMlNzcWdR8OB3Go0jeF6Ier0pziW+KI7Q0TcYBsI/VXJ+jiqCda6Q23wunCeNi6JEiWE2CuSCoqM+JdczgheNJfGeYhCZf7zW6KinNkOxgs/MDBMyNFN26lzL+fsMxmOhxOB6YLP1lkGBDG8qCtiubQivlGGAdHY6ZgleEAi7kGKoY5pyXgwKG4MRmrM1jAcjwY2Is5oCkGqDh69ouoQHUuyIggS5quD0mU1x1l5x1RFsrK+LSDG7OgPHMdHd2YamOfCJ/9gewNBUGLYJ0yoXwrKuyj2SzE5yEinSp4lStCgnKaKcTj3iPnjONOGw9iYD4bhS5GCIIf/D+7BWMqWoI9cinZgZXXFdpFkoiesU1lkQomOY50TCb3QFcUSshS7iFXEfFFjofNZ1DX4QYTKk+yyX61xXCrYmhew4KBAAaUDBLaHhEM3ZGfRGEbpELQR0IFNqZtYZg9hyEYK412AAEY+ZoVPkCYvIw/ZmcifpvmNgF1XoUo56oyxzhGGMZ87sFuJvmsM2bfhhgNEokHNC3EOWJHj0w6/FocMz+JuPfxpxKcKxwwvYXu9KWNDCbBl1x4Vr1NFZ7+DywzW0ZmvIElVc7/XZKiyzBNcy0azVULbLyBMG2TnFdz0nHMW5gs3dLTnfvXGIrfU1hGzd73toVG3UbQfHVhq48khTBHKug72hj8/ceBpbkxAdj7gVOnx9EcprVa1oc0cmAl+n60E3Mxw9UEaj6qLjBdjY8eEPaBEs2sbDIBKUSnfgQXNYKNQQjhKMB4kUQA8vNWCUNGHWnt0eCk+6VIpx6EBVhKvxiMUuDWt7Q3gM5DvHB9U1Q+bP7JyLiGFZmSbCXq3iQjFU9NpDmLYjwlqv1xHHu8IOGS+W78nCH3nvTqWBE7efgVO2pFDB4DeeOq4rjaaJITE9JSJd6NZkEJgmyBRe6yWd9xPy6bmOKHCqBkIKzzF5uew+obtewYRhk8TAKIoUgu0yuzKIZilJCzuvhWBSMOJ1uyTzj9dLs2ygVTbRaNhItBRnNoaYeGzh5zGWRHAU5EZcBFJy7i8uu6hVq0iDFCnT0OhON7jMqDASSMGALffrnoc+bep6CVZZgW0xeIviaY4sYmAh3e2JOHHJPWeRmOsdz4lwkTn3DWBpXgdrULlWknWY7m2yfCnykpPOgkU4JgNch7cXCyOVfGkeO++rjQbXtZJw9AeDtHDgirO1REMtTIvrei7FBv4N11m5Rrk0SwFcEtaKEC/530WxRNZjcVNPVVRAVxQphvD7CyNa3o84C4bpFZ0JdFBzzblzTSdbPSnE2MJly+mgyLODuGKLJDG5LqiM8zzw/XjcDME0Ta5/xd+JKMzOCFvH0YUWluv14nM0BUpeghKbCIcQETzKx2hPBrhxVL2LIEsNh5oQTSf39qI5ivsGGkC+1V+XBNlvwRnAm8/nP/+v+JM/fQ8+9alPywg89CEPxjOe8VN45COuk0WM7r63ve23pG2MVbJuj21nwKGDB0SEOXBg9atGjtZ08kfJCpm+Hv3oR+Infvwpd+GwMvH+z97zF2Kz54sCIEWcZqOBF7zg10Tw4IuC1lve8g4RQyjoPeqRj8DP/szTcfjwIfyPt79TAqYecM3VmGm1REimY49/w/fle1KAfdhDH4KXvPj54jb753/+lLj9KC6trW+AAtSLX/hcCbKauh3vbjpQaKG485znPBsf/vDf4FOf/oy4Rfe/z0tf8gJZUOgw/pd//aIsQvfERuRxveo112Pt7Lp8HN+HAt9DHvIgPPsXfx5vf8fviNjJf+f4D/oDfN/3fTd+6L/8AN7ytndIKjF/Nh23H33Kj+Bnnvm0Ow+dY/mxj38Sf/mXH8LZtXURTmZnWnjSk/4LvvPx334XiDYf4r70b1/Ghz7017j1ttvufI/Hfttj5LxNOS98yOX3ev/7PyhjzDlBxxLHhS69adv69A04F37/D96NT3ziH0UwvOqqK/DEH/pBPPGHfuDO373Yz6bIfDHjys/mpuIjf/W3EsjG9nOK7E9/+lNx3cMeInPzN9/ydhGYKT4buo73vu8v5VyyUslzNjs7i//v535WeLhv+s23odfty1hP5//+sWbBgQxdCr633XZC5iWD0Dgen/zkP+F3f+8PZA5edvgwXvKS5985r/fPMV5nb3zjW+Xz+TnTY6C7me9LPAJDGabz+f/5/u8V9zUFWL6m1xyvKY4zuaKcJ9NzQpHtPX/+F3dexztspazX7vyOb3zz2yR4x/eDu/2O0yC333/Xu/Hpz3xWrp+HPPhaPOUpP3znXCJL9+3veCcohvFYOWf39vZE/Kd4d8stt+E9733fV43zy1/2IgkBvJj5d0/LNM/3//7T9+Cdv/N7YAGA8+wnfuwpIo5S6JquX/fle+9fd5aWlvA93/0EuRYmkwle8MKX4rbbbxcO0i//8i8IMoLXxm+/8/fwp///e2Tzw/F52tN+UsIBLwSsZ1cCXeZc46SFMcuEhfcTP/7ke0wenV7ff/7n78MXvvhvkrI+XRvPTyu9mLV+Orb7rx0Wu/bPpdtPnMTrXvcmHD58EByTRz3q4Wjvde48r3yPre1tcdlTvOWaOy3QXOgWe7FjcP49afp5XFdYeKL4fv76f/71cqFj+Y/4uYR6vep6HJxrwKlocKoV4QvyST1nUFXbw8HFGWHJMriKTihuBmXjOvTQ91NYqo05y8XRpaa09cVKjigNZTPmTRIs1muYXawiKwWy8Rj4Pjp7Y3R2xwjouInpoGDyeVVantlinUkrbQmVpoFb185i7WwbFdOGwg0PFFQrTKYnu80XlxWdWRT/sjwtBIY4x2x9DrO1CtIokAf/Wt3Ame2zuGOd6yrTfU25X9t0vCpMctfFDVq2XCBWcPQ4ebKFy8gPfSwuVGCUGSDi49TJvjj1JB85LWEyTlBzy1hYbCAtMQCJPeQZlufZpppRjkVvyFCyCGmoitsxB8OCJpL4PD/fEhcfW9ZPb7Ux8nwRIMWFzFAMw8GxuQZWZipY225jHOeY+D5qbPUz2DaeC9uy7pCJmWMw5iiZqFdL8EO6lnRhArNdPEtj1CoGfH+EoTcUZ1Z71EFAfqPOwksmQo8hLDqKShlcccPkEpqyvLCA7/n2J4iAniPCyZPrUMsutjqbmFuegRJz468IczWapLj6ikX0Rm2sbfYw8VWEcYpB4GNxtoWHX70IlaEkvo5qXYXpahj1fKh5hO64g/WdFP0Bg8MS4Ta2GmXYpRyHV1ooqSluvHEDMzN1BEEPswstfOnLpxDnKqwqnc4J2EFvuQluvPUEts6OkEbcCDIcpYxefwTbsFBxy9jb68o9mSxCrpt0ctHZx8CjyTiA69TxqAc/AFdcNYvPfOlmEY4qFR1XXjmD2287ia1ND2WrjNXlZcwuV/HlL30eoyjDYKSg346E3ahbRWHdsIlmKEmwWOBPMNcoY+XIPD7x91/E/Pw8cjWU6+/g0XnsbvYkwVy1S8JfJm+TLkIKH9WmjskkgEOmX6bi6JGDmKmb+NTnb5V70HAUY26hCaVEziJdw/QSQ8aA1zj5rYpqytwig1JetJ+d2zyTjUy+qrjbwPZWutoIdeQ8oZCUopRTaCFjkHOGQiJFbQ8DfyROP+IMhF/I/8rYNsxiHQ2YOhzHlVTtIOFxFMnyumUiDhJpX52frcEbjxHEKbqDcRE0Y5SkOMDZzbGg8EkOKgVNspgZ7jZbb0gBJZgULfBx4iPLC9eZrlHYsNFi6J8XijiTRrwGfXFNk3vZH46xeHBWXOYUG+2yidmVJnZP70or+bA7QdkhczSEWbZgmeQqsz3ZkaRxChAmhY8UIqAbpoUwizCO2HEwQdWsoM51CbkI4mzNZtF84A2F22rqRiEsG1xzKZSU4FMEUyJ5xol8BlexaMFTwxT6QjTn/ZYCCsWgRssVFzfdwPx7wypC7FiYEcEmY1BPJFxqFqHIuCVbkoWtJGAbfQ6j7MLPWdzxMRqQba0Lp5d0hUwYC5kUECh2cb5yrPJSJkVe2uaylE5prgUs7ujQdAXlMpE2uYjCxMuMxhO4rovFcg233LGF/tBHrewg4XrsGGg1XUTaBF6QIA1zVB0L48EYiZJjfoFs5hiz9Saaho1rjh5A7ofoDccYDkOUqw5ULcHcbAXVqgVN0aApOkyjIu5iKRGwsJhH2Frfw+Z6H2d2h9jpMTQsQz/wUKvxvlbFkdkyVlpNeHGGvufhCzetoxuoGMUBFJq9SwkMXjoJBS8F1ZolTkjOdXJdiVIpN4hx0KRoSTGRbkAKgCxa8OqrNasyHgwZHPR9QXrwWl1ZItbFgq4qMBj2FmYYB4EIrBQS2VSe+TkyMmRjhrHRLa4XyA6DvE8ifyL5TOKkWKhieBwFtO6wL4WEcJxIIb2ksdChIfRSVFombK0Mf+jDICqD31Xjxa8g8BjkF6FsGNKFkGm54IZ6A7rEHRFUtzZ6hQufreqGikpVhVulG9xA52xQdLnkqYi8XK+6eyMpRlFk7LR5PZZgmBpKdGHyfJEZHOUyx9xagdDhPKq4Glaatqwlfp5ie8uHl7Iwek5Q5MxmoYjrn0ohl50tOpYWqrDIY88geyXTLWG+WUM4SmEQPYAc7cjHztjDYBBhfoXFWQV5nMMfsvBUgu2QTZujs0cRnCF9KjptT+aWOEIZgFXWMTNnIM4jmJYp3SpFkaIIwxJEREF6kflD9ACffyiST4aR/LxcoTOaDtICkRN5uTiKxYlPVJTOdY4F0EJ4lfWBAjnX7nPiLNdfip00zGSyZnANV4T9zHEsIFIF4oUvFnxYyJlqJYKXLZqiClyHoCu4ChTuZx4nhWr5lSK1S4TVghtL8bxg17KTQkRXwRWwKMZnrOLvCq9uDsdUcGi+ioVKE7ZuSnYBQ/5YRFPSBJ6vYtAeo93toTfxsRbP3UWQPR9p9x/xbP2f7TMvCbL/2c7YpeO930eAwtr1b3wL3vve94uoxur6HadOSajV/tdTnvzDeMHzf/WCIsuUMfroxzwSv/Ls/36/H++36hteGtdv1TN/6XtfGoFv3hEQQfa11+PI0TryNEGvHWA4pCsnk82GoZTQrDkol/mQnmM0YVgGwxkMjEMfW+2RiH1LjQaOH65D0zMEE4aH0P+WysbfrdTgOJpwM73RGHHGwAsyDHP447G41diGm9uJtIAztIGCBMNcgmwkTNXdrbEEenATRkYbhRiKgbZlIcoShGx3ntCZSmdWET7jmhYOLy2iWbMw8MfojQfQTAWnT+8gSwveJDdopmVIscfSi5RxBmgdvmwBcZ6IKMp7sqErUHUKKD6CSS5hK7SujONEuGZ1x0BI8cVyBJfAzSBFXn4eHb9xFkl7I8VY6heTKJLC1qDfFZFIF/tMjEq5giAin9SXEKaSyo2ciiTycdnsDGYrlrioYoWBTA4Gwz04LlmYkYjaEoaSxTDJ5aNkEkXSOmpalrhQMobZGBRIFBF5KOrccOqkICJkMyXcuBLCsHC2sU2Zgg83xhxzEeXSHNdccRTf+70PFPFjMgiwsTHEybM9pKkpITUUQ7lBq7tVLCxWMfYm2N2bYOwX4kwYx3BUA0eWZ0TAObQ6h7mmgYE3QiBtphFOnF5H5GniVC6ZKW5e20J7EEOXYCgHrstguBKqZVfEszCjSB2I4BqBOAE61ojEChGFngjRgwGFohS6o8qGctSLUKtU0O8NBHul6RbmpLWfnNBIBP6d3S4W5mfRmjFx2eFZ6EYVN920A8c1UCoFUqQmJ5Dngxthy3KwsbGBUUhmaJG+TQGDLM44hojiFLwsRxfhO458zMyXcea2HTSaMxJWRmdqdY5J5bG4X2MkIqaSt0nnl2ZqspENvBCuY4rjsuLWRBjtDQYI48KdyeuA59GxDUFcsKeajjNu5MNUQa7qEgzHzTp3yBLscm7PLY75c5trCho00XKTL25X/m9JQC/4orRmUcLg9jxk4YamAVECuOkvRILCsUUnK9uoMzTrdDmXhLlLLATdyQyxk/kXEF1A3nQOzy+cvBQ7GIRnOQrzgyTZnYdIoU/EWk2TMD/d4PhSvFXFWU8XPrnStWoFiogUGubmGuj2uiKU53mMbm8i5gpNN9DrDNAZDrCwOCvt8/7YQ7lqCJ/VH/nicmUAD8cw8GNYli2hWnSuU7SU9mEhQZbEOcpMq4E/oMFPjkOHjmalXrQVC86E4oeKQTBCxCIA1y7bEtGeIjdF9yCK5LpK0li6BMgWliAeiiAisBZtwHQ18t9tx5JwKApivKYZlORYDjS2/CcJJhNyXDMRB8mztnQN0SSAZfJcFeE9PKM0PpqOjW5nLM4/aYGmsJNREIpQqbswGcKm65h4nrTNs6uBjONqxUVvcywO2LHvo2SoEsxIvSdRyElVMBqEUpggi3OvPYFrmqiUHXSHI9SbrpxHL6CgTqkGqFRt9LsjOd8UtLhszpTLWKzWcPzAHGzVxO56B8PQL/iaZRXLixWZszTW2I4jbeGOaSPwijnN+bqz3sapjT62dsfYHk/QG/tyfipVEws1GwdbFRxbbWK7G2C9PcTG3gghDS1pIq5MqKm0vZf4/Rl0BF4XFFvpCrSw1x5IaBtxKz12N/CcyTzSERF1oatYWV0UYwODnIisIT6FY7W83BAWsrA9owzDMd2lFL4L8Z1CejDmmqcg0YpQNEdcpypGI6JFCvORzuufc6NUQpOBUQmwttNFyVQRTui6VjCzbEPLMxEF3bou65XfLu5lzTlL2K08EUM6rdMMy82qOONTlUUenquiy4ZBWsSrcP7zmiOCYnbBEmGU9x6uB6NhLOIznb3kS3ujRNyiUzemYRNVUkI0Jq5AFUTKeEAXaiK4Erbz8xpxnRIOLrkYjn0sLLewtzHCbi+CF8So1GyEPoOyQmmtp9xHYc+tlHBgqQU1pvhLnjbt3IDLcTNMDHoTxKUMTsPA5s5EnKeVmSLcLueYjOgaLYqlLLxwibPZdh8lGPVpJCuC8VgIdmt01xZCvDhYZVElZqSEiJ0r41RQCmaZIZoq4jCD7qrw+xn8Tirjx3PqTSJh0PM90zhHOGHgmAKLvGneG8Li2YfXjPxHcD3TGluxtnP9JZuZRQBeRLyWucakdO+fK+hwXhG3Ip2Vgpop8AsFC5bu36x4zhJB9tyHnWPFFoW3Ag8hc45sdqWYp3S1yxymEMxJxPuSq0PlnKIUS9yCKnmcqLrAZS0H85W6ONsZOsnOH6VkYGetg1GUYK/bxySI4RPhoS19lUP2Jb/+Cnm+k27Bax94l07jb94n+q/9m10SZL/2sbv0l98EI0BH4ste/ipxDf7ar/wSlpYW7/Kt+HBPt+nLX/FqHDp4EG9/+5vRINn/Xl5T4fBZz3qmuOsuve6fEbg0rvfPOF56l0sjcGkEvnFGgILsy1/2amQ5W3cVlJmszodzOp3ojkjIWy3YaxSS2NpL55MINLqKIErl4Z0c0mbVQcUqyeaaIDA6l5YOlKGaGSI6E5Nc2js7OwPZbFcaJoJxiHQcycZJMTPs7PjYbXcxCSI0yLWs6tjc3UFv24NZothHRwdDYDL0u0PhHDKUZX2rW6QMl+jMTFBSGaTSwHKzjNk6ubI6vnziDrQZ1hIlIpJxt6GxzdmmmBoJUoHeDVs1cMXhVYzjGKNJ4bKZnS8jCyL0OwFWmzPCaGSACHQXvUFP2rxHgzF03RExI07I67Mw8mOMAw+d8RgG2aTS5qyhWVORmTpu/8JtuO6aB6GfRpj4oQjUlbINPw4wGtPRx3AdE66aYbbRwPKMKy2gVsWWTXJJoR+KrZMVEa/8yEd/0Jcx3NwdYbbZEgQAW+TZukiH2GjUEd4txfJSGbjp9FlJx45DJlsTzXpO5DkXuEznDsWwqSDHtlI6eQ+sNOCotoiKsjdNVWSJhZ43FjGdLDgGmNFVRMHCH1OQzFGrWuLIofOUjjfoEQ4dagjLkin1caShVnWo5WHYo5u3iiAY4ezmBCNJYC5EGF3LxI3JTTvPI/l9ZChS7AiTCYbjLgxVx+oSA5c60h5OmZqi/3DgQdE0ab11bRPehIiHAkPx7Y+5BjefuAnrW0NC7+CNPJRtF2WbLNeKOHG5Sa812P4bI8kmmIwnqDZtlAxDNv6JP8Zet9hochPLz4mCHN44EmSCWzERUTTK1YKB7OjY2x7KnFf1FBM6/CoUQMgqLtxpFMooxEVhCo3OLIoVXijhSlpeQqNaQ8nIEfgBwoAbanIAz3EDif9gAA2dWSqFVQ0Z2+EVVUK1eI4LixStWsXuWxiD4m6i4BeLwMMyCB23/B2KsxT4qUgU/MFY+NNBRtG42GDTIcjNuITDnGtnpSBLMaNs2lLsoEgy8AMJAOLPSsSeiDs0kWMgL5bXJ69DhoOpGtPFC15jKVdRcxmcoyGRdYku6zKC8aQQDcMErUZNeIetuZZcG7wGkixGGGQyvknsiYOQ3R4M6CFWZGOrjdVDK7DIQqVkmsfioqU4y+8bpqHMBQrLFY67op0Lw1HEiU4eL9+LYhjd8rz+KCzTpcpE90a1KonyHFOGs3HcRrGHTEJ2cqjkWFLVoBuMXVRMOY8jxAnFHrZiFyeMxZI7bWtEsOi6CIFcw+l0pOuYrf+Ls3Vpl+fSbOk6woRyooYB3eiOLSFldPwSj0Jnnu9PBLUQ8fQqDJqCMHLr9bK49/l9A8+T63imWYZj6eh2PQQUpS0Vs/MVQcjEkxhly8LO7gAlQ5cug+ashTVyqrlOc/4FiTjTOa9ZvGEYkk/Ot1JgPlhY4nfndc+QMrbMc63nnKvVLRhpjiuPzWHOMjHfmsHZ07vSicD7VZj5OHywjqprw2Zwk1gReS8jXoGCmS0i2YkvncAtG120/VgcsHt9X1icVtnA8ZUaKroBVaGwnGA0IYt7AoVjzXw2JRYXIYtWus610ZL/n8UC27ChaoZ0gvC7um4dk5GHoRdi5E0Qx3TDA7VGBXOzNXT3eiLsExlAOY1FtEbdRkJhvaQIjiD0MpglXQIgGcLJOTQe8PrQhONKpAS5piwGco2PwxzDAd2ZKio1SwKw6DilwD6IfBFeezshbIu8aQqAhZOdnx+QQ1xlWBvnI+CSAT4m+zeAqam45vCcFMH2Jj4iL0W9WhEO7tntQcGKFxY014oc5YYuAjNdkZTX2SmhG2zf1+T8U+ikSM/7FC85jhcD6zIyS8lqX0sw7PAen4ngR5GSbfWrh2zM1nTpQOHfO4aO7iBGfxRL0Swc52DKJ4uWLBLpVkmcuisrVcDTsLPVkwDJsmqh6qjQDQObwxES0SOJMlCEo89ihMH/nZQKTrzB5yMKm3R4MlCtcKhHflow0RnU5RSuYMkwzRXB8lAo1e3iHkvVNvbZSQCUm6pgEViA4+9TnOaKy+JoPAFSrld6sTzzXkqXK9cICu2CEwhTWWt57liHo/AtNbEkF5cxC7ymWgQL8vd5H+S5YWcdUQQsFrGgw9DQoshTiLESZHoOacM3FDFWhN6iwCay75286KKjpnDnMghQlc/mekRUA8eM92eu+bwn8PqhTE6tg+PHzgveX+p1FfM1A0vNOqqmpDF8AwAAIABJREFUDVcr7r9ZpOHEDdvYHA8wySN5XxbUt5O7OmTlDpbn0vX5J//7z4Ql+/SnPRVPetIPYnZm5l4xft84T+f/vkdySZD99x3vS5/2DTQCXIDIIyTH8nxO6/7DnHJmV1aX8YqXvVgQAPf0mnJzu92utGtPWbzfQF/7P+WhXBrX/5Sn7dJBXxqBSyNwgRGgIPvm178Jy2UT23s9cXXMLTex3e6i6rjINQZPjEVM5YMxMQLifZVNE90sBctS+IJxgqNLc6hZbGHW4VqusPPoWDTLxUbAH1FgCQr3VkbHa4TJeIT5BQflJRcjbyQC06237yL0DJiGIe4susToKF2ZbcFQgX5vD7A1nDy7jeZcVVoez57egW5YRXJ3mgqC4PjRJWlPHIzGiOIUa2tDcZHwuLnpIG+RmwCKuLJBoLilqjh0aL5oV9ZtmJWCa9rfHSLzdFx7/DAOXzYjG8ZytQw/H4vrgzw8jczSiC3LDmoVUzY0Wm5js9tBb9CBWdFg1S10Bpu45cQu1I6BRz7iWgT+CClhkpmKbruNWFGxsbOJCoVfnU7SJbTqDlZWZhBl3YLvVlLR6falxXuxWQdUbsp8JGqGXr+Df/4/Z2DqZcy2TARaihO3dRkLDpqatrbbqNZqCIIJNnsDacmkdketjd+DrlW2pItT7hwzki44cjYtYiXEMaliYbYBx1BRpWOTreC1OrYHbfQmASpWCzrKwvPMqYOIQ7Urn2sxsGbMkLhCtOqPhxIoU7dNaFYCnfzNtIQkssXpTAwE78N2zcJuf4BsEuPQ4QPoj7oYDSJUXBdp4sNPEpTLFQzHfWz3NuGNJrjiilVYRoabT2xJ6By/KM835zA3k7Zpwuf8snSZY7UZA+PJGESX0nVdCImZOC4PH5qHY5eRJBpqLRvdflu4tUTWkLvMlPAkSmAZtrTv8nMoJlH/ytPCGUbxr9JwJcSMTESKS2yx57xt1GswDQ39wVDOAR3KdDenWSSORDo6KZLyehP9lOpqmkLTNXGUqpomIrSu0SHJrTtFY2IEfCRxCMcgA1n0RaiGKQF8sqkW51IhwhRUAor9TOeORYhh+BGPhShQ7r5ZrFGIJKA9LCdbli7GBCOPztjClcVUdLqC2ahql5kaThGtaKOl4CjJ4qaJXJywRfuuqbNFmaFQBVuaf0NnFY1YDCNyXVNESeHhFv2yqNm6iJp0/Jl2GRW7img0EUwBx4UBPORi2qaFnKxFzUJ7b4g09US4kiChPCkKFJmGMztsWU/F6fqwh1yFvY0ddNt9eBQykhRlQU8UYrNmGrBMHdWqC+1cqJXwDmOK1JQSSxiMxxK2xkISA8tcQxW+NNEGtqlCK5UwjkJM6LZMcrneeH6J0CjC4lIRvRgOJUIyBbWMYlZRPCNGgQK7hPgwDKikCoOXSfd05pPbeWi+Ie+VpyEsW0ez7sDj+3ohJmGOdjeWz+V6LC3rAV2bRdDOhEFKEiJGVJiGiReIEC1tyXRyVxzBVoRJ0UZNkYguRF47bLOXOU+RhlxgLYdtKxhRAC8b4jxmoFRv10PoFWISC0x0J29v7CGn+5mhvF6A1kxdmPIUoXmMdK+L4BNnOLBUxWqdwXm5dDVQKCvlJTTrBhZWaiKSVgxDRELO9/Z6F/NLNZg1hjV6OHXrNnY6/5e9N4HyLTur+/ad5/9Y06t6Q/frfq1WSwLEaISzkoUJxJKl4CQry46JScABYTAYUBCjkYSEMBiwjQDHAYENy3FwAJNgiBgCNsYLbKx56uH18Lpejf/5znPW/k61QAxyC4GQ1FW91K1+XfWve88999x79re/325R8reLDq4+hwxuZhANAxtZWeF4xXWamAOyNMnQpfDJZwmDy3SF0KggLl/DdlFvcrkXsq5EJPicDm2vY7HJkGQ5jI7FBxN7V6bYrGI5VzLIC7afszOBxRMiAYi/EPGdKAcHBtcxsmNzXk9HhDreO3HeCc+W7fG8Z3mtKXZqvSlzTXOBLiebNsf29haO53O5Vl3Nu8lQHRDoEPgusrKUe8L1ADfSxJFP3LeteTg6zuDqPT73M27i7nyGw2UmhajRgF0bDc7PMim6sO7JVwWuW6z1eIGOnQPOF4ZA1TDsDp0UfnthF5MRemG2REY3bEl0BlEiDQrpbqAASVSAIcIfhb3tfSI+TKQLFQpGrvQ6bgSfRORQlZBpq0snBwuFWcX53AmXtcwaCcVkW73n6vjkz7iKJ9+9xO2zlaBKSmJUbAaO0frZy7OP7wgFebSdWss0s4M/IGMb4jRmkShNOulEGU44J2sUeQ+909W8ajr4kUJVWDafRRRlO3hDhQroiOc2Ouly6aiOcz2uNWgt73ElpmdJI3OfwipvRBWM2MoDnJiEkPzdroIdaGhphq9YzLIw8H3EMa8Ni5kMjGPYHjsUWDSvpYjE9YLzoFNAWBE2xYlNYZUCMv+d6zuxLOLcZtFQMX25prPQws8PQkcC7toM0gVBPjkLellB3AoLaxfhsPLA6cV9zeKqcr+zsGFhHLoYeh6mgSvvn+t5g7PzDLNkgxotBnTiTwPcnn0wQ/b3vvYyDPlf/t8/D2YRMZeISAZmXRDT+HvzeZ7rm4VLQfa5PgOew+fPVg4mi//Ln/v5P5B0/nuHhaE9X/+qb8L3/r03SqjNH/X15h/7Cfzmb/47vOLlLxPmK9tzLr8+8hG4HNePfAwvP+FyBC5H4GNzBCjI/sD3fx/+widfFefFJilxumKbeytCGQUbJjiXWSmuovtuTDGdmsIiXC3Y1tmIIEWnVJzWCKIBdnYsaf++Mp2irUs0Jdt6TfQOQzxERZLwF9mt6RpO5ktUeYKkTpGsaqBUm8K2MRB4HnS+yOs6lquNiDej0Idj9Tg5W2EZx+IC63tDbQbImmM6eykAVtm8kuFGhh2dIgxyIltPWqjFFsg2OZXEzARuCh3cfPD5ybZI33MwGUfYkCdZdBgFHl7yabeE7xjoAXZuDnG0PsPsMIHTe5huR1inMba3x9jaoXOukeAwhsnE+QaPHh3i/Y+cwvRdPPzwEXbdEV7xss8WUXC5OMfulQBp2aLMDWySDR47Osfh3QZ74TXcumbh4LqPRXEmzErH8BBvOvimj5FPxmuFk/gu3n/nDH1t4uw0heboONj3hIu52RAF4WIy0vHwI0/JNfI9A5usghcOsIpXmM824hQNBwzRYihNKQIi24qDwEacFzKRuRGjCD0chdjZcjEIqBwwwd1BXtc4OU+wFV3B59x/C9uTEfxJhKbN8fTJIR5+cg69i7A19XFlEiEKHJwtVzhdrnF0fIbhdIjZbCXc1uv7Q+wyEM62UXQdTuY5zs43aOJCOJ9nqzOsFq1wFsnEXM1KjPciESMef+pQcBejsScBaG3RS+q5OLzJUu3oLlahJRSjGDbKuVDmBQoyF5nuLW3h3JQqtipDpaajCaLhEJpJpmcuG1emtJPlSJGy01iAcIS321uiRKNcU+yj47AVZyTnmoRg9QbypBDnFlv+J1sDVIVi8EpLuqY213L8XYs0LuV4JRyFLbGeK05bcpMlkIcJ8LqJ0GFolilCAsU6CbVpSxgM5qLwxjAoioU5BQcHoeepDX5LsVeusIgCPfmuPXmJZC2zCV85fun0psNKKQgqjIqiMZ2eFAmYus3NLsVDild0RhFLIO3udMzS+6WxNZYt/hcOdccSEbCtKQ6q85WNv4jFShiQkBr+NxEKlBARUEg3LQSWjyvb21IUsHsNt48OcbJOMJ2McP+1fZyenEkYoDEYYDGfI1uuCW0UIW0dp+IYnA4H4gA9X8YivDx06xrOTxaYrRJoDn+PqQotbSdrieP6CNhGv0mF++h7rgjkXU036VDQE2xHj4tUhBu28DIpnAxdaR8WJIQurky6YLO0VFxJBhdZmgjTFNoZFrSKU+lI4PhKurquy7ol6ekUyYlgocjrEkFAnIZyOVOs9n0DIx/QbDpmyRI2wU72JKlR9rpgY+qqEnYr10qu97w3KBCzK4LzjK5Pul457mxx5irNY1SIBAvD4RDLZQIGr7LQxTWcXPJrB1PESY7jk0Q+ix0JFFO3DyLESSFi2dHTazlmCfqxDQlnTOIcGbsZyM6kGO+7gmxg4cyxmBJPEZ2uTbpXO1zbjtCUlYj1adnIOFzfZTAjW6N1+DrFfmJXyOnkvOYRcn2mG5vFAwraDZilRvyF0RE50YpwpHU6jmY5Hj1ZYl6XsA0d14ZDWT+XTYy4Vm3qW1sBLNcXlEpFz3haSAhUxoKG66CtdHQV749aREjOdV5jRoDRZUz8Djs4+PxiMKSEwzHMSKco2IoIORnaOJg62GQ1kpoCLETUjWPiDDp4Axe6XUuwI9e58WSIzSKRAiV5uayYeCIq9jjfUBgnwoFcawNVzrCoHnVbYbwVwnJ6LBcxhmNbBPahZ8PqgMg2MXVt7O6GONzEuDPLkWQ1fD6vjY6PAuh0UtLF6proihJBb4tJqLSJ6agRFwVKuQIqJKsqFGPUoxDJGd3pItITTcLf/YwjnNPd8XQYDoVADSHZtK4SZLk+CQpo3aAmAmjoIo8Z7tgjch0cbI/wxGwpQjadniwYjEZKmCUW5HkP7eDu7TVWaSWCIi9ekjSoycoPTURDzl26bblGXzwHifZxybRuFcZAI4uZTGBT5mJbayJ4D0NX2MAUL93AkKIBRf2iUJxtYcrmLTQyYQ2gJDe56zEYeuKC5jtEx6CyRon2/FmFENAkDJFOV4YbspjD7+f9ITgXhnnBwHR3jJ7zpWIAKgtoRG6wON3Les0CtcxFFgDorL74b1xlOc6y1JMhfYG3UYVBJaoqRmwjhRquGfzjAfn2uoZ01QiiwHZVWKgUQi8wBlLtlJ9XwWt87vAvngM7V8jqZsGLfRQUkBnWljP8TOswDE1sjz0p4D+ZTj8IWfD7Bdm3/NKvfCD0l1gQhnXz3fe/+2//sgT0ck15rn9dCrLP9RnwHD//248/gVe96puwWq/xP37R/4CXvfQLpGrJF5Cjo2P8zM/+HH7qX/wsXv2/fi1e8YqX/W7bwHN83C5P/3IELkfgcgQuR+AjHwG+lH73G96I//zWAYKJg6TOcftwDV335eV9PBkIa5WbjLLvxFnmmQ12twbCbw1DD4v4HO95+A76ngxNuicZNtJiOo5Q9wmqigFIIXRyBrmx6ixMHQ/3HRxIS27dsu1awyqfiYDGwIog9MRVxhbyrIzByJnlpsUqpquoF+dQ05SwHTJWGyzXuWzgxM3RdOKQVZkT3NACrku3CwNHLHEwcpPB56y0VEv7r9oEcPPN760YUGTRCafBtenUJbetFfbewZ4vTtJhtIWtqxbW2RLJXMNWOMTVa2Os8hVmm6Vsztg6bhg+dscholDH6WKB9z6xhu6EODk5R5O1eN69V/HQg9swzQpVG+PR2yssVtykdEjzFjYivPxzPweTUY+kPMO7nn4vnrqzgQUXNw92Ba/AFv+8jPHEyRF+7VceR9dZwvPTjAZ7Bz6yNEWWWYq5GmiYz5aIAnJYbZwvYgzGFJIz4emxBVA2hzQcWQzmKsHOWm5uV+sMVUlXHre+ZO7ZuHLNR15lEixSJBS2HRE+03WLT7p5TfjE072BOKZn61O8810nKFMXV68N4NkqtZnHuloWOD/JUDCZXsQeE6bbSsuybTniGCJrkMUAihwNW+PJ02C7OK8dHYB093q9OHLXmxTzdSpsP7Zi8zLTqcQUcP4c230pQviOj8V6JWIgBZC66mCaF/xXil89eZdMitYx8lxsDUN40QBlXyAtEjjc9Fo9TudL2IZyTFK8XMTKTcfzIP8Ykq9EUZYOIm7eKZhpKHIGqDbivprsBNKKT8FIXESWjiCiGEahrkWasjWZBQrlTOL8VyIpvWKaXDtu/inKkk1M8dk0HOgSZmSJi1hrNREK6HiimENhSARiCXmle4kBWRxPFRjk2HR7KnHU0hkuU2McKc4nxQMV7sX7wcKTd49Rsh2WSEa6XukkY2CMwZZ73pdM4mZbsuI/kg/IcLv1WnFBOXYUE+gmzYpSxMS+YXuwSvZ+Jp37mXAxCtcULzkfbu7u4tNfvA/HLTG0h3jk0RUeu7vAwY0DTIceFrO5jGFFAZJmMgZpsfU1zbFJanEEjsYDlHUh+BAKoS+474AzEU+dnEvgEteAMQtCmoarO1dkrPsLTEpGFzNFQjBInONG9y3PTkPWFihq5VZ1TRueY8OksE2cRdMhLktUFJg1A2tymfNCxoeGMbrWfNdFntdYpnT/052uikg8D993JUCUrmPHo4DBACtd3KxkbrPVl8JzXeTCwPYdXsMepuOguEhYJ1eSXQtxUUo4EIUTYUw2DAGiE08Fj9H9lxelFAooKlJQEdHXMmR+UWTiveUHLsZjH3mWIpza0F0N88NCHIT33pqK+F01JdbrAl2pSXAY5yyFH6I1KDB6QYDTk6VcXAo7FHkoMKl7ndedVtYOA1vxckPfkqIbx5BBRQPfwiCwEfiejIPdABMK0wMHPe9n3jEcB50iG58BFMkqWRcYPmn3XPMbcc43JVnQOmZxgRmLIhbwaQ/twdJ7vOvpUzweZypgiWgOXUeaMVDLEFGXVYSC4puhCxtd3Xc9fC+SsLTIabE9cDCbb3C6SpFVLZKiEoGQYpO4FeV6UDjvcO3AwfauhkrvkTHUjW3kqw6oPKyWJazIhheZuPvkQsRVHpPGtU5ZwaWYSHdmnNNlqboCyDl/pr2dbF0WQLb3iYopxLnPse7LBgPPEWzK8666uDH1hOG50m3cPl5jHdey/lCY2xnbGIZ0G/c4PK/h8l66MoXe+FhVKpDsPEsQ16ozo0w7xU51DWnnp5M2nTfIE3JpL7oC5F5Rz2yKsgzk4/PadpTTnGZ9XlPbtbFaMEgN4sBuywbjwMJu6CKIQrzzyXNBIrGow7AsFk3ylE78DpMpHa1E63TY2fFl/aQjk88d4WabZCqbSthsKWiq4EL5b5ybDDiEjipVbl0+vBzHkPXVJm4pb6HbOmxf8bH5u9KslaItna28vlLoukAN8Kp7xAi4jgrNonOaLGciJy4Ggs8OsopZW2QXA4/RNU1kVSkDxXnHkEHXZ0ibhapQRRXK31xjZR3pIM9hQ+chs3BOFr1yyKqnsSoCsiOD582xVuUw3oI8V34GQ9d4XEpcJcJDcD1cT/i8Eff1BWBFwsb4qar490xxhwUrwRe0qpDkybjxPmIxtUSa89h1KYpNxw5Cx0Ke9zg2tp6VIEsBmYG8v/iLvySh2AzC/ltf9coP2Xn8kb9lf3x8wqUg+/FxnS6P8k9xBNiG95a3/IpY6h999DFpfSOb6tat+/Ffft7n4gs+//OwtTX9UzyCy4++HIHLEbgcgcsReC6OAAXZv/td34WHHtiSl+6juzOYXYgs68TVGg18lGWOSRRhnW+wigs0hY7AseHZPbZ2IyRFikeevIuqMjDwHdmYi1gXWuj6DLN1jiytoZsUfRoEdogH778X92zZ8EMD23sDtG2Kp0/PcHK8xuJuLknRdFENwwFON+eYr0rUHQUG1TrIHQG5gGmWi1trnebyAk/HrjjwKPKRw0dmps42RgeUShI6lqALK43BORRZuKni3v6ZlHJu8tTmWgmy3GyQzykcSzD0ywEba23PxXRbR96UWK7JoHSxO3YxmYb4t7/zPhSZhSAYYhwFeP6tqyjzu2iMCm971xKBv42yzXH3yVNEYYAwsGFrFoaBgVXSoulsGCadW7XgGG7enOKhB4d49+F78Tv/8RSbOTc0GsYDFy94YAuGVmOTZljMOTQ2HHJ760KECZuUIwpvuVBzeTrCi+S5cJzIyuNGi+NxTJG4ZXuj2hi1OjebDI9qpPWbmz9Jhb9wcDJkZ++Gj80moaSNIlMJ7qZGlx1dLCNxb7I1k7YhilRkB1YFGXcm8pphTUxRVhnPhmYIgoEBK+Lq1CChWdtRpMKB2lIYt3TLeQyDIQ+WbfwwBHfADdq8XGLFUCiwHbPGIIpgSsS0jpEzUcFUDNRxbAS2hVHA9nsNPQNSvIFKu9YqERE824bh9jhcnmE02sXz77kHk5EG3e7w1ttvwzseuQ2t9zHdtfHL//phBPYQ9+5McHB1hH/3tocRFxSUdQzdUMJUVutYUqabtpTWT85VciHpfKU4wHT2/e1t3H7sEJZvCaeZAia5sBQxiQAg7oCiCJPuGWjGVn5u0Lmbno5GKDhPJXytlY35vXv7iMIr4owLLdVWTEzHmM6yMEC2rlFna3FpceNLN+VgEgGugcPzJ3B0tFSBX0yC9wIs5xs8dOsA73z8URzNlKPJNTs8cM8W/v07H8VZUhNEjKJmjB8vG52IFwLGRagN5xSd7JbhYBgNJYiMRRAKjwzG6UGhohCRnBt/CkoyQzge3OTXZGIyAZwiLwVQDZ/5opvwg5a9u9iJRtAqDVnjokKLMLQRp4msEUezORZFiSs7A6xna6yXNQbTHRzdPUJR1yLOUTSnEy4YmHj+ix7AI++7gyoh1sLEC25dwc3tUBx9g2gonMjR9g7mp0eC1Tibt4g3KQybuIEGI2uMrqmxWuewXAu66yCtchHyy5KsWxajctQSkGMiTjMJY6IITTcw3cgHWwPc2Bohqzq89dFDaQGmKMrjFFYqj7frcLC3jWgQQmt1ZEUhzl+KmxRqyJKlK5SiJn/VJi1lPaUQxLVWI69YktcpzDP0jwL1SOZenCTiZGUiPZ28dLpKaz/T1lsyvYVrIXOBfw9HHq5dH2B2znBChjHlMA1b5upkOxSX4Pn5CuMrY0m6P358dhH6phi37E7g/ygIp2Qtsz0c3QXfssPWZCRFCjo7+5Iilgq9850Qy/UGpqPD1jtEgQeL4rRpYuoEiOwaPsU7cmTJDOekphpFByoLCcIh71g7EZGPaBSyb9n2z+CzWuswHjiI0wLXr7OIVeDddzMc8/s0ZuZpaHQD62UiQjILVnQDsoDA5xXFsYyhmS2wv+1iEg7QuBW8osH5vJDW/2WSISlKhf6QpxXdh70SqXViHnoE2y2CXV+Y7DZb6hcdmtST5yyFN7rh7x7F4jQlj5k1IzoMKZi75G0XdLxb2A0CTCd7WCU5iqZA6JKzS9ZpjloHWr2XwEQK2tJyz3tW07AdmLi57Qv3e9P3OEoLxBQyWRDzdQwiIi4YQkVBs0Xom3joeoTAdLBeZBhOHRwmKQ5PyIdWjn2y0auilWvC5zOZr1Q6hWdKJnJgo8obwVLQSU1BVuFLNUShpQL4SsXarQtydPm+0aPLa/y5B68hPs9wWhTIrU5CLOnkjAYM1ixV8dbQMBja0C/Wze2dEItljsWqknGVtn0GbLl8PkIKJlnaCFaBVnfOV8Vd7RWjngFvniWIBcuygYoqawsnsNBqFYZjFTi2WZUIB76wxHPyLvgZ5O92kNAr3lt0rlJEJy6F86LJifDhOqkJ352OURYNuA5K0YrBoVmlAv1c4irUM04QTUTWaLo4f2OGeZIR79GxzylLTIbqHuJtwcA5viNQyCfPmM/n0PKke6rVOikYMKBVupOaVoWZUoe2TBHjBZNLp/QFj5zzXx4kLLDwG6W4Qgd6K+8cgs1mYKGs+SrskM90OrrpktUbEzU7qJwOugvhGBu6jbvG+EMKsj/9Mz+Hz/zMT5OOZD47v/iL/xo+6zM/A8Ph4Ln42v+HnvOlIHs5FS5H4HIELkfgcgQuR+ByBC5H4M9gBCTU6zWvx0DcoCoFfG88wW4YyGYy71SrrN7qKJtKOIT37E7RWz2WRYkkpQuDTpEWqzQXxwV3m9xQmZ6BRb5CuszF1UjXITetAz/E0LTx4MEOrh1MoEkQfIOmLTBPNtgI8w6IkyXyosd4PBAswvkyY26vYkHqHdbrHKuVcniQESuMU7Sy2RRxz6BbV7ktptOhODjPzpbiEqVoPIg8ZBSzOoh7lmIu3YEMC6FriIIgha3A92WjyrZACishQ5lcB76ro3UKaX+MN0BVqRANbvjpqqwrtnY7GA0DdH0h4SzH8xXyzIZG8bgvka8TEepsk5tzR1r/G7Yilzqm26EEGG2WGcoihe0bKPUa7310gbJmOy3Dg0xc354gJNtX66SlmRsh8voMjW2YJfK2Ep5kkVIIYKu4CtwQZyM3RpauWpDJsswqadflToqiARmKlqPSuenkpPAjxhxup2gMtTQ5LhXa1MPiBaYgbhly/ibDSgaRzC1pibR1lG2NnNw+ScThzxiKJdqRS0kGI12aTF4nZkJt1veGISIR+cj/I1uPreo2SoqVDLHxAgwsHQPPh2a0IhTsjCmWOQjGLqKAzE4qz6r9kqFw5J5S9BYbEzfAdIFKmBWPiRtHtofXElZ1OjtF0Vq4dfMqLJ2szwrzzRzvePwJ3DkssEkoiDGgycd4bOBgP8DsPMZTJ6m0ht+zN8HQc3H45ALXtse4fX6Ip5cJ0oIOK4UFiQYmotDE3vYIZ+SYdrwfKQzZ4tacLzcilGkU0ataBHSdzlhp61cOt3uv7kFvG3GAUXDumgJX9ka4b39PBHUGtpAj6Jt0x4nRD1pbo624+ea90ElglmYwvIVt7C3O5jmOZ4lshDn3OW803cHh2bkgF8hpTdIUoWcjry4CfjhfLvAfdAETW1A1FFZUU+ozzivOgUE4xCbORACkYEphVgXNqNAnui9thnnpurTW1rViygpHl+3LLrENlfAG6eSl0/L69rYkwDsU4w22GMfirqP7M61qvPOxu4qTTEdkpeGhF9zEfLHAbBZjsU7l98uXxhAi7wMMSY7Zzu4Q+zu+sCrRGOjo6K0y2EQ89Dqqki2/Olynx9SzcP/WNjoK8GyRtl2ssh535huskwym2aLI6VYkLoBrCEV3Nrur+2WTF4L0uDJycXXLxWZd4n13MyzzUnEbiSWg6gFd8Cz7eyMMGH5TdnKPJXkhn+X6LGbV8CSpnG3SXLdaEXPJLqVYx8+hs9Ug17LaaHW8AAAgAElEQVSm+KQcqxRceX3p4tsaDXFyOoM/Hkir//n54iJYTKFfKEpRQKI4TIQuxV8WCyzDRZFRYOuxf2OMTZxgPSukIMDryWAvYhiE6dh3iHyGFjKZXSE2eOtSjBLRs28xFbRHhbasobMFWu7XDtd3xnjycIGCf9b12JsMhEnsmzp2fbIodXFcy7pDW2NPsZS6n4ZWeLcQNuW67FAS6tFzjTPBJwvXdaIxSCFhgYHO1Lzr8d7zBKcUD8VhzroIHditiPu+x6BAWxi22TqD54bwNRsDjziMXZydxJhXNe67bx+bpxZo8hLHszXuLNZIhL1uwBowVK3CyLOw4/ny+1ddjscpdju6tO9bEm63j3iRyLNnPc/ETcj5e+t5O0jWGyTLWoQ0CZ6qWlkDX/Li+9A2OtbLDK6pCq0UF5dJiaP1RsKh6D52DAMeOcEMaTNNuJqOnaGDwHeQtj3mVYF1U+B0XsHwdVgOBUqGNQGLM7JsbYwZ+ulzjHJBSKyyDk8f1RLmJsFTF2sz1xwJxPIowbFgwEIB13gbi1mBttaVo5m0GQqIFtc1W4KphHledwgGFvyhg3xZIDBMXBuH2KwarHn+ISScjdOAiBAWunj96WT1AlOCSRnu1dQazleqC4PCMm8ziq98ZAQRg7p6CdzK1oQuKNavuGXFI8vOCHU/UEg1LAvDbRddqzofWCCZ7oywmWXYLBMpBrDA4gZcA3o0heLMWo6Uo+Qzya/mGOjkyNKxTaO2pcNmZwgfYZmFOOF5cY2jA5idJQaiwBCxk8fE4g5d20nOjoBW0B7yvHNNEe51CWBkBwmfuxf4JuKm+lqKWlw/fN3FYp0jbchX5z3Da2TARI/57IIhTuZ0y3cFFQgmXRIXAZEsMEoopMGOCD7n6byHMJNZYCFeIckaKbKwADbxHGwNXAzJ74WNNOmxzDO0WovAt6QAcqf5gwxZzoVHH72Nn/oXPy3h6MQTfMHn/wXcvHnvZbfxH7LXuBRk/ww2YJe/8nIELkfgcgQuR+ByBC5H4HIEKMh+x+vegPuHA3nZTrscmmHj2vYW9rY8+EMX52R2Fqp1VdMZmuQIv22ZxpgvS1SZjhvXd/Ce998WVmnR1dAs1Xr4+BOnkiwsbEq2GRps3zMxjhxsjT1sTwNMt3z4VoeB78Iyety+c46j0w1sT8N8naFji7ajYbXM4OguJlEomzE6QMjltDUbWUbBo5SgsNk6FRGPm0GyHinKKqeII8FIdMYw2EGCgzRNXCkUIemm5OaEu1gV7qXaYiW1+GKzyE3jOPTEZWFopvBp+flkZbJDUKUKczOqnKhsT2U4EH9PK4n0lIxtmJ4rgVRWq34Xw34opMRFTHsJtv0AY9/CbLNBoxlIsxSVcCINHM9WoA7OzRBFy4HrYBxQdORxKn4unbEM1CBflwn2rUanJe1smgjXFKC5YfFcA7arIc/oLOZ4qI2TKF1ELtSttM5yB8WWerpqKApyoy/iXc9WRzIa6QSjq0c5mOkEpFBuwxSsBV0/InE1bGNvRZyjs8ezuAnk53HDaAh/lq69seNhRzbHDtwwxN7WCGPPRRCwL5O0VXIw2WfZQqcLydSlTZvXxNEZMEIxr0drkF+nNql9zc08nZpk7lHMaQWvYLl0I9vIczJ0U5iWjcmY4o9q0zetQDblZMuuyhWWRYEWLSx/gNtP3kVX2vLvq6TG9St78NgW7ChkxGN3ZyIiPu/GLgK3QzrPMAkjPHr3BE8t6ErrBR/A8edcorhAMxXnaEaeoKYhcF0J7JktN2gbCsomkjgTvrFhkLWsRCOK2aFt4v7tLQzDEL3RISsycZldm44wGRAvshGHXJqmIvQN6Qbn8Nt0lBfiTuQ0LYmq1Rsl5HUajs83mC0bbA9CjANHWnMfPZyJK5d6NgOneG9R+F8lFTKeU0sOL9ESHZpWJcRTXFNCJ0PDeK4WArpuV6nMC9diaJdq1xahhLgKtn4bMjUvuIdqjkqgjK4LX5gICArbwlC1dVzdHeH6XoitaYQyY8txJaI3HeJci97z+ClmCcdGJZBdu7onTuQVhbC8EiFaxJ4L1xsd5BybmMFygY2dsS+iPcML2X7N+4x8Zs0gt7cSoZPt0wNTwwPbPgYBQ6g06DVNsCbmeYcnjhZo+lrENjpf2SLMQC5+n3Kb6jhdkuls4tbuWNy2G7ay10BcVIpF6dpyv3Bd2t0aiuBO555bk9NL5nOKWUqcCCs0QDBwxW24nCfIiw73XtnGbLZGIeuFAZYfKgYecp0iZYPoFlthaNiqTFGWRRmOgc05npXI0koxLVnoIGPhginphZZcozytMBqNkMaZrBXDkYflKkbXsNgVShikR1Gbk45OONMQVje5uuzEFqZlw4BFhU6wafknszwrhAEqbFTyWEtiCjwsNwXWLEgYGrZHEcy+wbbvYNcPMPCUM49iLV34FxnxIq5KOzbLL1qPO8sSJ2UihQnH1TG2XESwEVyIs52pEAcnRYtHzldYZ6WMu/AzL7jkdMJzDfR9irIOxsMQB76HketgFBrivj6lSJhVMH0bPjs3ugblusZ6U6OxNDy5OMfGKJB3Na7uepjYQOD4eOo8wfuezIRbLK5NXcPNe2/h/ORcWKdkxp6dZcJHPrgawDZalDEwO02wNQlR5DX416d+ylU0m145SulqbGpsyhKn60oKrjtb7JbJxBkdWDomhoMxBWBiTeS+5HwFYhZJ9B5PzhJkWg97COQU2G0NRUJx0Qc19qotJYCMz65k2SJJ2OZOhBDk/pVgKLbTC3qil0Kh7RkY8cQ7DefHmTBZyUolKoTCsm0q1i/5HkSFyDw1NQymjnDqKciGOu9LLiY99EDD+YJs9FbC63j8dIm7vo0odKCzKwV8JltI+1aepxwvMvTLooLp8LNtbJaFrDfJqpICtONyDpMt3YjQyOAxvgxQcDZtC9EW3f10mbNwZ8AOLKTrWJylfJbS+cpz5hgInoWCqkOxnRxdCtQ2RhSeyYtlp9HQknsCaQODXOeFhb5WHOmsrLGpSgyHPB+GakkKl7wfUFTepDXWeSkBY0RrcL0SLjjRJ1KbV8etCpi8Tzpsb7twXFbfTZyf5VL04zsDPbksPPAZtJxniItGiktcQ6Qwc4EXoYjOYgXfYficM/UekWfIvPN0R0Rd/rcqUwgJrm+OBUQuWf48iE6KbYRvKCptD8MDVnGHpzfRBzlk1+sN/vbXfYMwjb/or/0VCfC6zNX50PudS0H2cj94OQKXI3A5ApcjcDkClyNwOQJ/BiMgguxr3oCXfcaLsHvVQtZsMFssAFelnKO24Ro2JjshGi0VJ1NNV1/lYDZr5eX5qUduY2+6hd37x6iMAr/11keQJSo8xeIL86ZQoRw93acUjihcUiClXNdJwnno2njo+R7GE4dKEG6fr3H3JMZyU8nvk5Z2ChbixFAOV26Ww8AVN6RsypoWT50kssFgK17FVkIKomw1pYDK43EM5HkBhyn0Eup0IZ5qvQiy3FDTyUannqR4M3le52aIGy5T3GsUZgpu/iMf48hFsi5h2LbaHBoGbNtRggZFDrI8xRFjou25cdNQdiaK3hb+qFF1gjRYx4WEacFqkWQFfFsTAY2MWdtxULWVbHSocNFJSHHJERaB4qBSZvA9Nu6X0sorifYiMAClONzo1iInkmqELmIXA2KGkYnh2MR8Xon7iyImOad0oLI9VViDSSGbXMdTuAFxgdHJSgFb3GmA7ZnSOktRgoIEx4KOO4qxdMk5pi0uNr0x0FctQmeAsmMoT4eB48o5eRSiBwPsTkPcuucqRlu+tNV3XYq8o9OPqi5dNzXSOsUqWyDLa7imJ1gKQ1ftrtzI0s3LeaTZdAaSXVkgy4ANk7p7YLGo8OA992EyNpEuE+RNj6PZWtyNuztDrOMFTs4SDBnu5rF1uhdO8Uav0TkOWrNBH+hokgqR5Uvbc4oOqyTDSz5tH1bV42BnC+978mmcLBrs7QbQUKJgK3LBg9RxNi9Q9DpShszpDIRiUBfdSXR6ATk5lBRbKNhbBEzQcaacyRw3plmPwgDLdSJtpXRaU5B94X272NkNYZHTuEjhGDauTwawnA5PnxUi9rAIQAfYtfEI6At4Aw2rOJa211s39mUTnpeFCBYUMDdFpgKDPAsTz0PZ17gzW2KR1EoY42ba1JEWjWAIGl2JtBSEhHHZdMgLCg+9tKXSZUuxhUJrXfcSqKSRgWpbSPNc3JK8h1SQl2pf5TymAETOoAj/4rhSbitBIFwwCUVoDmyMQwc2DAwjcnZbYefmdQ/btPH0nLzlubh1qSmPhr6EtZ2eLOQYpe24LrE9DpHWDDnspeU+q3IRTqfDAHs7oTBkdcOT9t0sT+Q+ZPgVxQTpBrBtRCb5pjqub48RaCbOFhnSTscsK7HaxMJt1ckWritxpZJ5yvLFJqmw3GR48T37eGh/LEznu/ONFCNYAJoOAqRVI+7I0KNTukbVs0CkAqGuXRmiKWqcrgthcMPscbzeCItW6wxMI1+ChkDXsTAedSyKCrMklm4Gojrmy1za9SmAkT1r897itZS2YmAwDLBYbAQdIaxK30Fe5MJx9UMdDQOsMuV8pZjDgCLft3F4Z4mtUQR34qBdFyLwsSSzyTKErisFrbP5Rv7JluuyKmFbLjZZgXv2piiKTNx9LLg5riPt6uQuM7DofENebyPc6EngiQN8L/RxczKAqVLlYAoTWhWW+BlcQCh40UWcZB0OVxWeSDeI60LWt2no4yBysG270rrPYmNcNjhkCGZSiROZojSvfxRcOHm50MjvoX7c40W37kVoFti64sDobSyWDPMjf7mXrg6KW5NggEFLljjnGXCcpnjP6Qpp0WFn20YY0UlvY7mpsUiApuRaqwvf+9rePk6Ol/KciaY+zo8TxBuK3A329gbo1rWIh0QK8Jpyjm2NdQx6G5bmwjJtea4kLD7VLZYVg90oFDZyf48dE/cHAyngGD2k/Z33L4sJLIRRbE3KGq2p4061wYqIGkeJ0vu7Y0CrcfcsRhCa0gFRbiAoHNZoeAno6GeBJoszCYajW5zPKI7/aOyqIC0Gkjk+yqYQV+kzzlGJg7oo0iiMQQ/btxC4OnZCrgch1qtKMArLkvgjFp0Ui5n/G4wDOKGFNibKp8MockTsP15mIi5K4FvTSms+3f4UYPlspPjNgls04PoH5KmGzbKU0DkvNOCGhsJ6lJwK7P5oMBl7WM0yQcPwOc02BYqghknHrULNsKDMc+spoLK7yAau3ggwGQ2kYyZNMj5CYDsatoYW7puM4TYuPPgwbBNP313KGnB1J4RjTLDgeZi8hwxU5y2KdYOzNJF3CtN1BQWTtSXSmgVh5QCPk1oVWqWBpEMUaQgDE31lSqCrplMAbqRLx+a9Xms4Po1RMMhRirOKRcv1n+8Cgs8gfsClq5vBfMSG6LJOOza7ObjO94Ig4TpoC1pEdfFoHRnZ7A7hexmRDIp7S0dy2Vs4Sj9YkKUQLOGCHtfSy69nMwKXguyzGaXL77kcgcsRuByByxG4HIHLEbgcgT/hEaAg+z1veCOeP/VhkaUZAk+enmC1ZGKFStxlonQQ+JLQbhGXxtRvus00A/ffdw3hMIReFCisBE88foKjwwx6T9ehTjMFYgYUgS5MZipr0jLKVmtyQPMyV05Pk2KMCT9S3EUKr7M4kYAgMZbyWPhC7zK8g5uiFmHkKsedhHdpgk9gizfFQGHNcjtJYYVqoiSR0wVFlqJqnZaE4q6Vdnlxd/Zsh1aikXBoudvk5p0MN26Y6BTjL2CQEHoEgXKV0N2o9ZbwSEX3YEI3gyiYdszx0w00XYuqbdDpPeJCw3ArRFHF2JzmGPu+iMCOYYrwm2Q5xIPZAq4EVhkikJVlIZtOCst00onTS1MCHhl1xEmYJhESDKXRhDPJlsyc7t1atQM+EwTE9kzhjjLd2FSuYBF2GTTEpPu+Q1Yy5VmNG7/oUqNoIBuhlvgCCoT0qaiWX9ej21YdFz+bTlReH9dlyJUlrYmeGWBkRrB0V0Ta0DGwH0UYhjaioYNoaMIwG+Um1hVuQrh4dEAyurpvcHh2hn/zzrt46owuV27uuanm9/E4KBoyYZ5tyWpjTvElsAL4COA4nrTCk1t5c/8KtqdjOd+ur5STliw7hy3qNQK2SJJBbHfINxni9QaPnh8jowNJ7zBHhc15jJ0ogu/rWBU5njxKZEP7wM5QXJR35ytoFoNU2LZNB3AlbabEYnADu4wL5GWLLBOlXER4Bjpx08nrStcmv5fXgGPIaUwBk2JtUbKF1RWRV4WO9bjn6jZCCrimJm31dVVJ8eC+qxMJ53H0UMJ3GBpEAeZ5+3vilmUiueZyDgCRMAs7nC6WKgGcWIRKx/mqReB5qNICth+i6Bps8hJ3F7E4mykquI6B0XAiLe50ROVVCVJ06SKnk7UpShH3KNZyflJXZYsu5zOdf7wXl8kGecVrzXZp5R5TjmyKs3RMKhfmM/c9/4yCn2z6GfhHF2boYBR5gnuIXBemXguChWF3i+Uax4sch7OVfIy42TwLwyhETcGcnFtq5nWLaUgBkYGCdN9rSOtCsCAUCXa2A2kfnl7ZQmtYWJycy9yv8lqOleukIiNTPPVw3yTCjmsjzRs8sdhgVXdSiCnYEi0oUxVwx+u4RWSM6cLoWlzfHkh4GotFPPUkSySsytQ74XJLCJ0GYUoy/I4CWlpAkuIb1NBsG2mm3JSnm1yc0W1VYWtgY7oVicO1ahXLeFP0EjBWck2xIRxPXgt2PNg6EFKIgoFNzNAk5aSl648t+lxzpDOAbeY21yzF4mY3QRZX8IVfaYjLkGWba9e2JOCoSQphaypcSQ3P9aTYwBAf2zVh62yPj6RgoJm2CDuc08Il7ohdsGV97+oWNkPRYjoX6eyji9PExDYwtSwMbIakqfZvsjCFcsCCIN3IFKSFW6tC/dIceGSW4rHzBVreD4aGm1sBnrcdSYfBKs4wL1os6wYnmxzrrJBrP4l8RLaDTZ4Jk3eTsYBnYHfi4579HRhrukYbRFtjHN5dwDE1aHUjLkx94GBwZYwgK2CUFdKyQj+08NuP3cU6owhowLBb7Bx4wkNni/dmoWE5r7B3dYDJdAfr9RqmWwr7c3XWYDUrZU0fjG34LE6lCukjrFN2XGgt9gcDDENfCXF9L/dCnFR49HSO6SiU62eLm77H9dCHwUIn13U6aqW7gc7XTrpTyJzNtA6PJ2toIdECLTSbuAfeny3OTmrh+zIobXs0wYb3VVYjjQsJ0fQCT+5Puur57FIG9ouuDbJlPRtX9qd46vYJuk6TZ4vV6xcufAHOiEjM46EQGLoGpoGDqzf2cX53LoJoXJfoLFW0DUIHk+0IJYtAFBf5rPANTEe6sKlPVuQJk6nLv3Nu8NmkOkPo6Oc9znb8MDLlWrJ7hC5ZPj/9oSEO13TdII+JO+jg+BrGQw+bRQad09bUEE5MWTu51rJgynt5s27R1wpnw6KnfcHLvXItkHeV5ZLvUkqQvXLFwc39KYLOQRk3yKsWmyrGjedPsT2Zwm5dLO4upSDHjifHdpAldMDWaEoHeqkL4iSZpRKqelzFKDUlhotLlciCi3FlNw07jSjKejr51ix46oJI6HpdrudyQ1a2KfcVQ1xTvo+Rf0RPOW86FqgdA2GgY2fswHdMEfRZqKzyCrplSqGdQaqCxwHfQ+jKd/lqI0K6CLcsapO7qxmYl8MPcshSkI1j4jsu0DN/xHszuzQkcJbH9Rz/uhRkn+MT4KN9+rxJDw/v4qd/9ufwnve8D9/7PW/8mIY6k/P0rne/Bz/+4z+JF77wIXzFK/+Xj/aQ/bF/H1/QONY/w7F+7/s/5sf6j32iH2c/yGvyoz/2T/Hrv/5vEMcx/upf+e/xFa/8G/B9/+PsTP74h0ux5Xw2wy//8v8ngXrf8bpvw40b1+UD6ZJ7+zveCULgr129iq/8m1/2x/9Flz/5pzICbAn9lV/9Nfyz/+OnZB2/99578K3f8g341Bd/yof1+/g8OD+f4V/9wlvwq7/6a/jON7zmA/Pgw/qgj+NvpiD73d/5BtwYWKp13zdwNE9RlMoxxRdoIkV1ipSVJunqtMd0bNk2Vcu5wY0FWniRizTPkMc9fNsRnitlrtmqkBduve2EH0peIdtwRfS06PZqYXeGcNpqcU0ypadHp7fCB+WmjyE13JjbdO62PUomUNNBIS3Qih9Yd7pskuinrcsWLVsgNdXmqj6XrdPcTHEryi/1d8EM6HT80CFERyAdfapdXCWmK4GLrYT8EYqt3KRyM0YXhzDhdBuTIERRF/K5bG9UbZi1JBxTYNAdHTUaHC9zjKYjpJsNknWNUehiKwgxtNj6zg0E+bwFFmmBncFQxIW8LMWByM0IRSa6hrjZZSviKs4Ruj72xz7aNhf3YsveaEOXDRGFFoo90pLIQBSmT0eWsDU1s5fws5r6J4DQo+vJlEAmJYAp8ZdOFIpoDAaxyBFFJ+xcEUb4fbwKvD4MD+Hl6LmJtETAJkuPbbsci73JCP/Frefjnr0D2HS2mdysu0hXS7RGLW4c3wuxXM5RpBtpX6ZbiGFAFKOyqhZB9m3vX8CyAkyjgXBbeY3Jde31FiXdleSPgu2QlrQx720Pce+1bUx3RzDIR9Ua1Trb9JJ4ThdtR1daVSAYjKH1OjPIpM2T3D8ZuzzHOx6/jbOY4U4eHp3Nkae8WgQWKEGfXZ7LtEBkGbh3N0RZ9rIJ38S5bDTzqpHAM4pZFPaIK6ATKd7Uch9sTyNxD3GsJcyGVAZa7Ojk5Dxl4E5GByQ1EcWPVUhWgbOKeCsokLEPx+yQxBwTwmJV0MzQCeEZjri5KKgcbI/QVrWwhqueoirbhVtx3ZLRy8/Pkxb37e2KaAaDG21WJzqUWoGkbvHY0RKrTYOGG3QKq+EQaZKIAJ1wvnoexkNVrOi7ButNjKOzBCVd2rKxZluqi0+6eQORreNwvsATZ4mc6zpJ1HlKcUW1v0phhRzhC/csP4D/rhiFEMFs4FnYHo9E3PRcFykZzJaNke/j6OxM8BLzhBdP/QxF8t3tMfIkEywEhb2Q6fMGMAxMcf4dLhNxnStBppe5XrQVgqEv55guYxF92cqdbChYqpZdGxSIXVwb+dhiQanXcJ5VmJetQqgwoKvvRahliA2DCp93dRvbIRnBRJqwLZyFEK5fdN9Cjouu37xUrF+iPVi8oG2Obl2KMlmrYb5JRAwnG5St0aebFIFH33An895wTZViz2WVYkfNy9zL3OS48j7nmkrWMoV/xa1VQT0UqBj2pI6PDGZiTVjMoehowh84UgzZnKfwXVs+l4IYRX1bUy5DVlGI4+BnkxlpGyYMtpezzZsCr0HxFMKD9mQdbHASp8iIUuC1ZfgTXfttD5PFJD6ziIdRYGX5/wOdYX4mQrq42fHA8qDGEC8W43Q4fA617KRg8YWdF6qDoKo1PHW8IasHjgsMfQe2TuHWlKLa8SbBMsuwThtkZYXdYSj3jKura0hROy1qYXMyFX4yCqGzjXygw43GWJyv4DkafF2JTAt2n7D1na5BMgL6Hmuzw/vma6xjPr/I+NXhR1ypuZ4D62WHZAMc3LOLNGMA4gL+SEe+KiVgsRSRj2s2OavsLLGRbVSwJYuW09DCg7tb0rpODBH1Vd008fjTMxR9iweub8vvpUCqFxWmtgOPIUycE3IUbLE3hPW7qXKZmLO6xILPW1eTIpodmahSFmEZ7taiWDXiRr1yECFZF0hiVXzk2Is7tFFcUxYYeLdzLgiTnoXgkudtKlZs2+PatTEmvBlgoU7oMO+wKjIs+NwrKCj2GIXq3nBdF5ukQE5kTsd5y44Z4gd4n/XSHUCHNZ3VB7ueuDSfOo6R5q383iCy4HgWklWOImfolSpUkmfPdn4JpGoMCeTjWucPTWQbMmYZ1KXLnwVj8uctbOYpNEeDE/LZaCBLVEeJExgS9MVjIdIiSzlerXSdBCMbbkSWbI8kZvgcp7iGyDfgsRhVs3OA64Qm71XjkSHPGq1nEVuhhDhnIs+F1VuIvAhbV0JMpkPUtYGzwyUefewYR+kKqXQwKFwIBVkukryleP8Sk8J3Is/p5L2I7w4cC77/abWGmKx/rlEkFVU98rhDzKJjrd79yLvlZ4ahjpDsWmHDmsIx5zrAwh0FfOHdsujEzhdB+aiivHQvkW9fsDhVY133yPoPDvVarlb42q97NW7df5/gUv6or/39Pbzspf+V/M7n+telIPtcnwEfxfOnuPntr30DfuEX3iK/9ZNe9EK86U3fh/GHuFn/JA/vqafu4Bu+8VsxGg7x+td/O7a3tj7kx7/zXe/Ga177nXjiiSflAfUlX/LX8bVf81XP6pAohv74P/lJ/MiP/hN80ze+Ci//S3/x4kX2Wf34R/xN5Le87vVvxG/91r/HZhN/1Mf6Iz6BT9AP+O3f/g943eu/C1/6JV8M3/fwHa//Lmnr+JF//EP4lE/5pE/Is37rW9+OV3/Tt+Eln/1ZePU3fJ0Iz2/+sZ/AT/zkP8NsNsf+lSv44R/6B7h58x7cufO0rBFvf/s7/9B7jmvI9/y9v49f/9e/ge98/WvwWZ/1GZ+QY/axfFLkmf3d7/4+uXZf/uVfip/8yX+OX/x/fwlf+IUvx7d+86sljOnZfJVlhX/4Az+EX/jFt/yBefBsfv4T5Xsk1OvvvBZ2V8mGmhtY4X+xFV3agZUrjRsasj7pJhRHZK9ci8+kr0tbJpUCtonzcwyGQnGjxVZM5WCl4CkiK9tsTQs+XRQ23SAZzF6DQdemsMuYbK2hakrZQFHAYOv/KPQk4INiLAXThm3I5JUyvIgbRsMVVxWDS+gUoxOLqb9EFki7YMlkZf6GC9PnRYsjz8+2TGnP47FmTLRnT6OIjJowCxkaREGUm1Z+AEWrkJH1PZ1kJsqshmu40rbPXSTXV4rOTUUepSUILAcAACAASURBVBItdZdtnTXma4o1BtqqhaHTPaoLB3Zo+ZJ0zWNgi6gEX2gUOJVQTbGBzEa2dXPjTOciN8IUVFzNxZUhhdoW6zqH6fYSgMW2XoqCdOBQGI3X3MjSOaYhirgBbxGvS1QFhR9eX0PSlOnWoeTCtGS62cherapSQpa4qfdCG2eLDdKMYTwqXZ1uE36GBJnQPUcBwbdhWdwMk92p3Kv7UYiXf86n4cbOFCXbp+kh7DXkVS5Oao6JbnJDniCZxyg3DGoBOrbT0vXXNNjam2C0O4QhArsBg23pRgfL4FFX0h7Pz7YNC0Pfko2uYVcoKCR15GkagrhoWwY79Viu1sjKBEVZwA89DF0b6C1YuoX1ao5wFCIc0b25wr99+xMIBwM8fHSOMjel1byCcghS5CA7lo7niWdj6rsYj108Pd+IQBz6njj5klKgzDhnWBYDtYoGedGIiD0YOjAtppurlGw6OOnY5SZUtbZzPpHNyntMuZiE/8n77SIchwFIn/rAVZydLxHndGZT4KHb0MTzr19BEq9oz8Jk5COwbZRlhpP5UgoJvKt5DmT2lVWBLSfAS15wTcZoOJhiPA3ERXl8NMciLXF3lsA0XZwsFzDJ2vRCTCwfV0ZbCMY6Jlcc3L17B7fvrGFaPrRGw9ufuCMMV64LbLHdG/j48y/YwyDqcHREHIWNo/Uax3Ml3LKlXpVQJBLsA6xnKZBISB0dwvSikrkL7EUDXLt25UIyarCJS/SaIWiLPM9F2KMgm3KelCW2piG2hz7MtseVaIJeXLt0oDJwrcYsSXG0yTAMAqzTXIoDdFoLXZmhOLTlSc5QC9tVayTdW5zPI9eWYJoJGZUWA+lanCU5lhnFLOX2pNhEBnXoelinKa7tRtLKyyIQEQsU/CggEe0RuKro0faNCByMnPIsW8RGrlcUz9jaX7W8j1tp+Sc+hbiGpiPaoROWdFyVKHUWBToJ8+P8I0qG69z+OELNOVnT4QxsjyPcPpwJ2kNCAy+eDUS68O4vGQrGVm7XEcSLCNauBdcARpEPzzCxXmegufLG1R1k641wrsnNdG0TaVYgq1pphxdsg+Ng6LMDohE3KNf3nWEo+Je7sw0WSSHCmWNz3ehR0j1Mp6JtiZjD8WJXAIttdqvDNRxx2jEEiKI3uxEYMkYR9+ZOhCjoxXXH4hQV7zBiuGIHZlQaEhVPAd7CybpETbzI9gRPPXUm4+yZFiKrxY29CULfwmJTwdF01HR48q63VdGHWB0WP5KqwuDgACdPHyNkscrUoTH0jlzV3Mb77x7jYD/CTmDjqCrweJIgybietRiMLXEus3DqeOTmtqgSG3v7V/C2//gUDIPfQ3yJhuWaXFdTwhxbGs41FvMsGUNhuCY5rm4P8Ek3pjKno+EAcZpjVVY4WW4QRg7u2ZoIh5UOyIFtYWKwtbyGQ9FPQkAbwdvkXSUBZ4gMrGoIvoVhkSwkcp7yfYtFzzzppMAjHRUsrrKI0lHEqxEOXbhs4xdxvkca092rS7jkYOCposWmUq5Yl8XGBgPfxgMHESaTKfKTDQahjhg1ys7Co48tsMxTKZLIM1vwMJUUNlj4JIJHWucDCpaqgMuuBGJshrzHDAOzWSmohFGons2WYH90wTDxxPmM4zvFaGTKGtA1HBMVRsfvrelITmi516DZwM7+CHVSCPrI8BSzndeKhV26ZXkPsgOCGItn3q2anM81wA0MWQf531lcE8yDqWEnctHHFCg7wUV0qAWRxDdhX2chwhH0DpnK0ZaNgwMWJqeYjGzh6dKVfvj4HE89vMTx8QZ34zWSlqgBVQAjz5Zzn+xyiuMsrqvuhUqKGJZJlrmGwIMgHDgefH8c+Za81zRrA2erFGebBElZQr8YczqK6VjnewGLV3w/FKyVdBYpXEHAoo3Je5tiM383MIw8FOwSqXrpXIiLFrW980EOWQqyr3vdG2XPt8di4uXXf3IELgXZ/+QQXX7Dn+QIUKik841C1EdbkP1/fv4X8M3f8hppZ/zRH/mhZ+Xm4gPo+77/B0Rc/XAEWQqif+urvx5ve/s78IqXvxR/59u++VkLFX+S400B8G982Vd+1Mf6T/IcPlE+6+z8HF/9Na/Ci174Anzjq79eBIr/8DtvFRfzy176BZ+wwPM3/eA/wv/2j9+Ma9eu4od/8O9/wAH5vvc/jFd+xVfDddwPCLK81lwjvvt7vl/cl7//nmNR5Su+8m/j6acP8eVf9iX4qq985SfK9Pi4OY9//n/+X/jhf/S/4wff9P144Qsewmq1FkH2xS/+ZDz4vAc+7PN47Pbj+Iq/+TWymX9GmP+wP+Tj+AdEkP2218LtK3kp5kaJziEB38lGlIIPW8cumKhkVV64kFSgQwffd5FQTeg0DDxP0pqNvhGnz2KTS8KwH1gipqZFiXVaCO9ywBZsly6HFH2lAifo1KGoRbmVghDbublxDgIPUcSkbjLeLniSpgnTVI5PYbHBlJ9nII8EUsmf0QFrycaH97Y4uXguF/+fgo6ECzHky1KOL8WVVW5Uce7QIvzM5oTBMvxDboZsbipt2dC43JTodOfpsoGhMEKnHlsuOY6rvEAszsZeNm3cbNHpEww8cZRR9nRtWxKt9V6XVHkKsKZpi2BDhxp9UUZPxyp/DwXrAinZpXmBG9sTRI4ugm9S11iWsSS0c7PLa2n7HKMW60UvoSKeZ6LTa3HI0n2UbugoZdI0g4ro2FKhNXQpUtiwxQatUA1sa6fAUFKwoatPU6344lqUVGXlOuSmjANANwznCYVDcgcZZPbZN2/iC1/66WjqTK4bHU4SvszW45ZunA4lhS+mtvsMElGOsZqO3J6RHoUIKLrnod50GA4i5MkGm7iF51C0LxEGI2mNNSweo46yqZBmc2TZGr47RGAP0OgOoDU4unsHZWOJ45hhMZFvIfRsFGmCrlCJ35pB5mON9zydwoGFItNxHGdYlgWqvkFMkVVQEUy4b2SzSYdZS2YhWnHYDQMXeV9IW+f5mm4wihElyuKZQgGFH10cxWz/JNeSrlLeW8L9paDMFnEmisv4qnArCnoyL3l3aJqI9pPAws0rI6zzGofnK7iei+0wws2dAfI8w/EsE0ffZGhJS+jJYoOW19jU4GiGIEeePosR2jZu7YcYuxZecN91mXdsrT+dpbj99FpceCY3zk2HQTDEzYMtHNwcIBho0NsKq1mMeG0hb1pJP6cD8Td+7R3IGgOLosTxpsDOKMCD1yOcnm2wveUjck3cPcrxxGmMtYTYUICkc7OStnfx5LcsaKi0c98wsBX40DmVOgNXxiOEY1vk21Wao6NA1jbIqgq9zTT0Spxc3NBT3B4NQhhah73hEBPHwf5OKMUXOrzqWsdjhyd4/HyBgecLm5EYl9PNCr1pCp6DnOeOLb6czQzkIXdSEB89fFMF7+35NoZ0wGrAeZyLAMlxJHuUBaobWyPhlGpdJ4LTjMdq0RunQuj6TkNWl4rZbDtIC54XRXl137I4FTmujA/nCcVntjzHq1JYznT3OnSjp4Xcn/M0R5xlyMjVpIhIZ5pN8ZLoDFeKZJxPWddIEe1kkcoxiyNe6y+42JyTDKFr5DNtl4URFnBa+Wfk69gaBtJqzCIW1yK2nbPdnp9J4ZS/hW30FJvoiOUqQ0535NuynvGDKfIwYX7sBlisUpQyF+jQJ7LAQ0X3rqnBFcyM+uzIDyT5/erAxxXfwXRrKEJYUdWYhI4IoWyJNkyKW53wkll8IhNUs1QY3TrrBadC0Wwel1iWPVJen4DrciOu+f2Rh33PhEvRiD/PLhDem8I7dYTzzc+n+CtdDVqPit0QWYqBY0thDhL2RkHdxKOnGY6yGJ/y4ASLLsMj5xniFbmujdw/dC/zcyiwEYURhD6StMOdO2t5fnD+8dlJMc0PPCRxjaropJtEAtOGDnqjF4bt1sTDtUmIoe8hyWvERYZ5nlPpwygIxHltc0ibFvvjEFbB51MLzWBFqJF53hg6Nm2L2ycrGIElBUB7SDxFL6xuFgD8UAV5zY4qEWQFJ8RChq3Bj1gQYhCWuoeIw2HNgPggPpdZcOl6Okc5b3UMBqFgfVhjMjoNe1dCTIc+xh3gDE0RTuvOwDveM8OyqBBGngSD8b2AzFp2wXEt4TPeJAqAsjnPo6aIrGGyzXAz8vP51ILgQfgs2GwyNL2OxTKXSEmu2RTJpRjJec1ibcvPNQTdQqcxuywSFpU7hThyI1uKnuvVGnZgqvUWStRlOYdrvOkSHQSUcacKvxMb46GGhgLknHgb3luadHjsXXVwz2QLmJs4PIkhU6mvMB44OKBjmxiisEJAwdjSEIz4XPOlyFOlJY7P1rh7uEKypv3VxXpdYV2WWHMMiQvSdSkybEcBQsuHSbdt18vaxoI4GbcsZlMpTZtc3gGIZiJKYW/LReRY0DK6nA2cLkoss0SKZK2gv3s5Bz576OodDjx5TyC2gfgqirwUabnWcM1hAZXvFywwcS4xtpDBrms6mJ1LQfYj3YZcCrIf6Qhe/vyHPQK/8ztvxf/8pa/8qIuErMKzNZaVq5f+xS9QfLqLL4pD3/t9/xDf891v+AOO3e//B2/Cm9/8Tz8sQZYf+/6HH8Fv/MZv4vM///Nw4/q1D3ucnu0PpGmGb/qWb8df/6K/ik//9E/9oB/7sxrrZ3vsz6Xvo2j1Da/+Vrzutd+Kv/yFr3jOnDoFu5//V7+I69ev4T/78y/5gFP88cefFCGOX79fiPuj7jlurihiv/vd78UX/td/CZPJ+GNmHJ8Rkh988IFP2OvLQtPXv+obJZTpw+lu+FBj86HmwcfMxf1TPBAKsq/99tdiy1X8PmGjXWxohc0pzhK+OrN9la/AkE0zNzAUEbhh8H0H6ySTTfDOaCyuhq5h65mOqtGQleTD6ZLkzZ1GShYqRRBywlxIkEvXMTSG7goKjA07o+F4mvwM2/a4EWNiMP9JwWgxS2XzGwwM5EmNPOFLO7mBKuSHggR5b/weuqTosJI2Vm4HKGxRhfldo+xFGBXFLYaI0BVL1AGZsopFy7HgBveZEBBxvIKihIW6bODQeWRqGI3o8uAmhY4SBUWgWDFbVVhvyBnk55BTZ8O/SF6n24ObRYq7bJM2NIqvdIup8CduxGmls3VLgm88JtPbdJIS6UAhQpfgItPqkFQbBJGHRZnhsTuxbH7psORmhmJwTmOmZmJvL0JWZ0hTCukUS5QjhwxbAVJwLGGgolBCgUJXriu23/K6ZkWpwoQiF/NNhnVSyjyhQKa+KCP9biiTWFvYuu054oLbDyL8T//Nn4PtUcB14FoOLIct/eRz2tKmz9ZlKlwUz5isLa7QpsRiNcNyuRLROI4zjP093P/gDdgWRV8TvVYJHmG1yKQVmeekaTyHRlrpj0+OUbcart24jsEwxGazwVOHcwmB67oSdd5IJwUF8yJL0Fd0h3fSdr2pK9RWIGJ51+hYVhTFGyRlhlm+Qq0zxK6U1HLiA7YngWwsKXYQ91HnJYKBjaqoME8apFmNKuc8U65DOs64RY9CT4RYzqu8qGT+ijBVK5QGW0SfCb2icCqCAhmkmmrLNhma09TYm/riNiTL0tI5TwJsh2RgpljGbAU24Lh0PdJpXSFhwYPcQJ3FBB2LWG3MGRb24O4Qz786kIILHbuG6SCpOxgU2+QcS+ztTeEPyBBtkBHESXciuaKdJeJhnpQyr4j80AwLj945l4BAsofDwEaZ1sjLFIMghK5ZyIUHqgvugyF+J/NEQukuSKByr3PO0cnJ1uHQtxHQpWlp6NlenDDxuxGxku7Qo9Uaq00m3EklpfBet2Tc6GTf2xpDb4BbN7ag9xWsrsMyzfHEPMXJIpZCz7WtMcaWhYePzzAviRxQTky23gtnmTOd7dXEaDAg0NAwdl0cBC5ubQ9xd5PgziZD3faC1AgMV7AAV7YCTANKgg1qBmzVSpCl63edFIImoNhPQZb7B2n/lfAaill0lF0gRyQ0jfcVC2O04Cqnusl+ZaId2hZncY6TVSL3Nl2DFAJ5348iG4Fl0pSGyLExZHdAr+F4tcIyoWjKwB66fwsp1NGVzTs7sB1BQtA1LFxqCuZ9jfHIEzQGiwcUaYln4JymkHfRRS2ufwl8o9BN3jQ7HogvsIigYQGGzxxDPieiIN60gvdgcY+OeRbruG7z5xkw5DEcrzMwsT24Rov7py6mLLCMPBFbu5JuWDV2nEcUH6UcwjnSc51RLsVN3WC0swOzb5GnGVZphk1l4GSdwI1CwahURYa9sY1bkwhmR3QDJSXFEaHozOIlA+fo3hXkDcfP1LBJMhF6pcmkbUXkMokTKFosMuDh0zkGUwPOsEfmeZidLNHpGpJNgzTm8XUS0nj9agQdFs6Oc2ySUsRMinnPOJg5F4mYYZCbBCh6DramNqquxnxVy7J8fTeSgk9OxFBVoicrvdFx77Wr0NoK6+Va1qKbeyO4FA/RoixSYZ06riH4jfO4wmxdi3uRztXhro8iydF1/z977wFv2V2Xez+r991OnT6ZTEgIIEgERBAQFe/1elV8AbHjC0oLHQIEkhBSgBBK6CqIHRQRuHhRpERAkKjXQgrpk8zM6efsvldfe72f57fOnnsyTMkMn0jkne0HMzPn7L1X+a//Wv/n9/y+j1bdvyhK0/XaK2TbeU65z9JNEvDcGNKBkycFoqiQ64H3Wr9uYn7nDG771yUZMGyLnxzb3a06PFXFIArF+btzLoDra+j2I3QHGe46NECH8ynZszZxRyx4UiANoZkKPAbabTruWbATrBAZ2s0KS0KBlt0rnmuJ8NpjOF5WBYVy04uUYYSVw7wSD3VBwQTkydqbxY92Itc5x6fDgCy96lRhFw5vhDFRBbki38eTIUU2Pmex4MpiEBEKvormTCXu9tdzKYBJGKGhYmabjb0zTeirCsyC4y9HbmaCUSFGKRmOMNYTTNcsmYsT5DCcMfJ+Dm3AQDIDpabAb9ryDLaxFmJ1kOBgtyu1vW0zAXbO2HjIvnlBtHBMk/efpaUgIYhB4Uk8tLCOpf4I/SSTzhzy4Gu+hl3bA7Q8D+iX6K2lCJMMUZlKUZkM+j7RU/rmMybd/RThNd6v2WVVhcBK0SplQaJ6huP9hMdbupliPgMpSPWpMw7Z73KdcEaQ/S4P4Jm3n/oReLCJhBR5fv+jf4Qvf/krxxQZTleQPfUjc3rv+Na3bsILX/wyXPeut58RZE/vED7g79rq+vz/myB7vIN7OoLsA36ivosvoGuXDuhf//Vf/r4VZCeu5p07dpySIHuiY3NGkP0s3vymN2OGrWaycOJCmqy/TNwqFDu48Bd3gkrBTZWFGFPQxRlBYZKtwgrbySgX0vlJcaCUVkUyXCVwhe5GLkbZBhpH4nRs1m2oOsOjGNAC4dFSNKLjiu2stkPHSIFhmMvihI4W09GltbHfjSQEQtGr4CMKj+NCFeG3cvPS2cYUZbqWqlR6bsfEGcvtmQiyXACZ5HNSPKVDchNVMHHPVuFf3M+K0ckXXWhsFxeZke2IGuB5DJMq4Tm6uGBEoNSqRcbKeigLTeoVOrEADgVcFarGQKkqJIsOWXHFauS7snWvCpvheTB0B3NODWftnkWzYaDVdGUxu7pyEINwA8Mshj/l4ODSMsLQQKYrOHB4JAnnDGnhfvP7yYik3TCoO+IMoyA7zqoFIRd4bJ0U15gEfKkIh6m0ynObhZWrUTjTqxAcEYYUtHsxuoNUhDIRrKkYYSxp6bump9Dp96XlVVLnXQrLOopwjP27W7DUMc7aUYNuVa4r03FgOC7qQQCLTttSw2hE26MO0yWNk8JNibXlDjqdCM3GFAzFwMzeabg29Q5KLNI7Lm3ATE2PRj1J787zCBtrbXS7bXT6TI43sHPXlLRRMqmcosTGcge24aIxE0AveQ2kGHbH8GxbnGgl26kDSwoJwygSR9nyxgCrnT4WuhuIJciqwKhfCU9cTHJMRqPKpbt3vgmFK2sVOLwxQBhXnNiYQVDCraxYkXRAkr7iexb6g1BaRhlwRQQHzzv3U4oLZJTalSOSIi3drC3XFcGHJ4huRBEwiXnwLdnHRs1DvztCSVGZNjOG8tA9zEVvmotTnVdDYDtwFSZ3MxhHR9PT0Zo2oVkljJLJ9zmcGl3EqTjwKOwxKZ1mWS6oRxRk6Xikg5digUKRgW3tGuPToOp2FZ7maoIpcQ2z4icqFDi4KNcRhnR502lIx24V2ibtxgadWlShKWLQjKggIlaDxSKvYrvmpY72xhA6RWder1CxMSik3T2MQ8RZxSukA2//3n1YWVoWxnHT1dGYruPQ0mEJHeyFFP6AmuHKz8tshLPnA3E333RvHwfW2yLK05Wc5VnlGE+ZaF5xsnmCHzq/Hbs8E9M1B3esdnB3uyus4x31AI88e7/MeXKqODZy8kS76GXkI+YYbTI8eQ3TTUuRgoUnCnwUJ3ldEUmwyYapWn+lnZy8TbpyLeGt8jzT1el7BtYHCRY7w2quTSgiV4xe19Hg6Bps3UTL1PGw+WlhJEcqcGi1D0UzsdIe4HC/L0n1fGfdcXDB3l1y3g912xiKE5OFGxa1YmkHZ5fDWNHE6UtTimGa1RxaAr1+KNsldGAWw3iDoeDFMyZBbXTHK+L+nWsE8BwL0Shmvh+GHB9ii666E2Y9B4WWI9B1tCwXSZTCsBhGZ8AyAEvmbzKCWewrRATNlULGqFwnZnW/oKv0rsW+tHbTREne9ijLsTSI5NgFs9PobPTh6Rrm6gZ2N2yoJVu6OQ4sZMlAuKQsT6m2BYvzVkqWaImSzusxkyoL5FmFGyFepyxUHFgZIuL5DRzcu7iGxm4DVs3CYNTnTQeL98YialJsZ1q9TTxMMkYQ1NBZ78M2TPTiBDRr7mzW0I4SCRwj0oGF1N2zASxvjIVlup3psh8LY5WiKWOieHQs14DhKjh7304kPV4rBXobXcw2HJljXb3iTNMJPLZUdMMU/WGJYSeH71NUHqPRMGDK3GKiTUZ2N5LiroiZMl55dit3PztTyGelOMx7fJ+ic5jK/Whq1oXX9HDHv6yIa9oVLE+Jmu2I89nVc1AjpTjKuUyvV10a0aDALXf2ZT7mqdVNoNFwj8xTLO40Gp6I4Y7vwXRM9LpDjBh6V2dxAhhbFNUL5BGxA2MRz7mNUlBgBCTH3yiV32Wxsl6zpHNlOMygkn/Kdn6V93oFul0VkUKGmGVjeOxKIFxgNEYcbgaTUmSkLqsR4UNBmIWHUlAF3H7OY9mQTm4yp6u+kkbNwUPmmpgxHeGWE8OyEY0w4PMUkR9JCmgpWpYhXTgUhtVajhZd41YNOhjSx6Jl5fjtdjIcuHeEf7tnFbt2+3joOQ3UGhxrVfBpzXJgeIGI1QuHRxLYmI8yHLq3g4VeX+Yq+Q5zDN8H9u7xsX2mBZNi6lDBYJAdcQmzOJmOiX9gmGCIKGeBoDpO4rAnroIFWT6PUsTfZPrzeqH7Xp6NSgUxO6SOYshyzmBYJQurW81v38US6/v+rWcE2e/7U/zg28EHkyDLm9E3/vEGXPTaN2Dvnj3/5QTZ5eUVccfymH70Ix86I8g++Ia7bNHi4hJe/oqLQEHrjCBbnaTvJ0GWidZXXXWNOIG/X88vH7D+9M/+XHASp4KbOdmxOSPIfhaXX/pmTDkCQxSH4aQduOKtVu14XEgz2IYinSlJ1XQqWBJKM+HMUqzkoomthhRyRcQlg5Y8MGlZV2QRR3F0GIYiFhWlUBhF6KX7UkQ/00AcRVVbtrhUJy5dOmCZLEweKZ0pFH4qbudEmKFIQ5GBv0fHGxfZoonIgrsSZPk/WRtuirL8d1kM0vmx2c5YBQRtsinFjVGxdOl4Esctg2tEtKzYq3TCccVpUTRmWreuiLDB9kXyEUfRGINehpIBKy6Ds1QYhAFy8cIF2BjSPk6nT9P2hb04TIbS/sdFna/6ePjubdh7bh2WWbEWKfiMRm0cWlnCgeUBBqGCJAvRY9+iZeLg4rASUxlIlTG93EK3F0sgCd255OdRICNrlcdtglrgOas6hSuRhgsjnlsKTuS7SdSZYAkqRye1ILoreQgoFlHY55ihrtIwLUw3AqwNR2g1PayubWDPzBR2TTfgwoYXsL2egW8lOqOeuCeJVHANB6VGbnADjcYUGvN1JIjRnKLrrZQQlOEohObRDkaMhimttZpgLMh1TZBERAEw3CYTTjQJxUkRY6Pdwzpb1TWKZ3RO0iW2S8K3VpYG8v2z03VkdFJR2dA0BFMOzIAipY00jIXLmOZAN+zg3uU1LK7HGDC1WsY50KNoMmZoDBfTDEBREYcMLDOxf5+HMk+wvJrh0Foo7qs8ZxGBIU25FERk7PG6IGfP0MSdS9GGIgDFGAbFUUikiCrsWhY7GAqjqWh5FqIwlWuZ/GRpO1U17G7ZWGoP4FgO9jYdaU1d7BPDwIJAIWxLBq+wwOAbBqY9D7vqAXbUAUPl9W4jY8s1hawxnV46ckXBYBgdadkv6TIT8aFyhpPBy+uGC+2Erd4UaEVMpGCoIYsrcZpiAQVe6oZkMrNIQfdlphJ3AeEheiaLAlWAGt/P656fS4IBW4nJZR7rGkZk+lK81FWESS7XINudLdPhrIVeGmJptYNwFGL31IzMY5brYJB0cMFDp9CkEzEGrv/WQSwwnCut8CJ7AhePeege4Vhum9XFBRr1a1gfDHDPxgJSXivkhLKXQNHhmTYsw8KOHdtx3ll7RRRs1RpYWFpHf9AVV+uOPdsEpUHhgS3tHHtR3MFad0HCmA4th7j5zoMYIt5MDOd5LsRNTrcYxy9FrpDCENGwBcU5R0RaXpPNmg+f1wTn4yxHL0rgmCq6wwRRVBXD4ixDYFmyP2Q8T1GgGhfYNV+HbdMVX2KdmINcQ91zcdfhNg6sD7Hco0Cr4bH7tuPHH3sWllc6uOG2JazFMby6j4Kt5znnvEKS5ytkCznSBmqeIzgFsqnZAlTtKQAAIABJREFUws/7tMy5m+GA3IE4IZ5CEgJFDNs938Tepo2abQpSZNo1oDPgiAWlYoxBkcKxS8EWsCvANQ2ko7Ewmzk32WaFkhhTwBUcwxg6k9yJQCkpclLx1+QaozNRvL8mA4cqh16YlrhntYuD3RFq89MSTlaStTnsY8e+Fhq1OtqH2nLsXFWFZ5Sgmsvufl4XDq/TlDznDGMTGA9SGLyHjguMhjFWOgk2hgUSFdg2N4M7Dq+hrGkI5mxk+ghWoGHtnhBrSymcmoG6Z2LtcCTb5zYMbNvuIosTHFqIpdNiX6uFw6tdtIcJYro0ieRoOXAdYGmdxRIdYZSIm1uiCSnuq9W9jgFS550/izwFokEmc89oEKHR0DDbUFFvBNgYsuujj7FhoC9hXdW9gg7ZwNcwPxVgYZmhWGSN6oI26nVGgqURQZFt/nZVWGJRiQZunpZON0dMNIJKdqyN4ShDPKyKBUHThN/UULdrUOMcTZdc1QImxlgdhgj1HEHLRGcpx713xZVXWQG8QEVr1ke/G0tnBbs8eI82TR21VoD+sI80KlAkpA5wPiYTnOJu5dTM00IwS7yGue0cT8QmJDFFQYq9BrbP2QiHMRYOx3JsKaTyeYDPFik7P+h9TwoRFltznrj/ee/RbR15nMOW4MtcugQCupjzQkRuvhxXrzqO4qqwSgG16egINB27GzX41WMb+qmKf79nBZFSMXzpxmXo2bxnyXHvkjdfK7Gj5mKPPb1ZWGfhs3Lj8tzdeEcPa1GCXft8mDYkHIydMizasoDleQHCYYneiHxqFgNLLCz0sBZXQXYUUDWikOhCNhVsazhoOJ4gKcjxJueYqAoG2iU5OeoscgxQEIPC8FSFAV9VEYZ7zy6pUoq93ElysRMpCLDuS+G7YHFQva9D9kG6FH9Qb9YZQfZBfXoemI0bDof44hevx6c+81ncfPMt2L59O37mf/x3/NKzn4EgCORLeXP+j/+4Uf73la9+TVqNGUT06c/8Ndhiecstt6JWC/ALT/85CXbxaYk/xouYgBtvvFlYqqzEkyPJxclrX3fJCRf1BEK/7GWvQRD4ePGLno/Z2RmQAftzP/szsj3XvuM6PP6HH4fnPe852DY/j8//3RdxwQU/KC3MZLd6rovXXvQqdHtdrKysys/uuOMu2Z+77r4br3rlS+G5Hi590xX46le/Lg+uR78mwspWh+wLfvu5+MRffgp/8Ym/AnmWTIZnCvxPPe0n5CFdquJZhttvvxN33HEn/vlf/o9wFn/pl54lP7vzzruk3fqGf/oX3Hb7HXjH268Gg4r+7OOfwJe//PcSwHX++efhole/Ao9+9KNOGARGjMJHPvqH8p6jXz/90z+Fyy97g3zXBA/x3ve8QzAKH/nIH+Bf/+0/JPTkROdvY6ONj338E/jkX31aFlPnnLMfz3vub+AnfvzHTpiIyMCmL37xyzKGGIh2tFDM48PP+/o3volOp4Pfet5vygL91ltvB4PU/vGb/4TBYIC3vfUKEZr/8I/+9Mh4+28/9ZMy3mZnZmSXKUbQIfytG2/G17/+DWzbvg2vesVL8Nm//psj52h6egrPeuYv4Nd+7ZePOU7v737yPHH8vPf9H8IrX/4SSWEm5uLgwYN46UtehF/55V/8jkogQfrveOd1MmZONMa4L2TJfuT3/xB/94UvyTnl+X/+bz8XP/y4x8jY4jj8h3/4Bn7j138VP/7Up+ArX/mawNKZYHnhS18pY5/b8JQn/6icXx5DHi++70tf+nu85MIX4Acf9Uj87ee/gGc+4+nC/dr64vni8b7xxptkfPL64uf9yZ9+/MgY4LHkPPBLz36mBHBxe/l5fBh/7GMuwGte8wrsP3uffCyFhKWlZRlzDOliW+prXv1y+CzbnoYgyzCpO++8Gzff8m380z/9i4RIPflJT5Sxw3/jdzBAjPvx1qvfLNce2c+cqxg09RM/8VS5rugg+vjHP4E//4tPggWNY13Dk+PCffjmDf985JrhgyETQTlmd+7cIb/2d3/3JbzlbdfKmD76tVW4vD+fNXk/zx2/9w/+4E9w+eVvlH147/s+KGOIkHzON3zxOHz0D/5Y5jgKMzu2b8PTn/6zeOqPPfl+pZYyXIVz+mc/+znECcOYYuzetRPPfvYzJYRtknzK6/JlL3/NSffx6P2/P8em0+4eQVd84APvRpok+L0P/wG++rV/kI/jeXvlK15y5Jrf+h2nckyPeYN6EPwj76dXvOkKtMxJ6x1FD95LKGSWwqPjIo1OhEGUyAKO15u4fxRFnJyb6zlp9aQzlEssiqIi2NHBZ9riFKS7ja2S5Zitr5Su2EJfOabohGOYElviJMhj0yFCN8ym51EWSRLuU1YIAWrH1baw3ZAtumw1rFojZWm/GTwjbljZJy6kNgXZiUjLfxRrFhcDuojAVWB9ldxe/bhaNFJQpshIgYtCmbRN89jIYrcSfBnWy0UF3UA+WyTp1GAr+GgsbcA2nVoBXURUmVVJDPZdW/iFDJo5Z+cc5moOao6Gxc4K7l3to98vsbfVxCP3boNtjyUojOYjOg1LLcLGqIsuw8wKXYTzQ90++pEigUVRTCdPFaJC0U/CsbgIlFT6yvXL80ChRFwnm5gBtlHyGFdZSpUYXQtsWURzlSvuO2IZ6DTLMnHaUhDkS9fZ7l6KcM/2Rh4v/l7d8aCOxxJuNO0YmJmtiYjk2r48l2k8Xiq5gQxXM+D6OuqzAUoK0hbbkjPkKh3DZD1WvG9ajtnlWUQFHLarBw50w0IchYgpwukV/5ihVVEYY22tg/VuD8MsR6c/QpSkMDUHs1MtaHoGh869ku6byjUkDtthLqFPFGfzJIEXeCIIrrbXhE+62h2iFwEDupHI/svG2FiPpfVyesYV7qxaMu26Gi9pwQiwEnXPwEabTMDKVcmBt9EZIWNhZLMYQLGf876IsxQGyCvVVNRcGzVHRz8q0IkicZvxnBDNQEFK43dR/FQo5loiXjUtFgcyCcjbXaPlaoxDfTIDCwzjGN04xSDmzzXsCHzhBu6o22jYdKFXQXySUM8gLnIwaZGk2EBsgYSwsLBScYPleuE1J/tMRxy3f9N9zeusYHhfNf7ojFZRjV3iTzhAWVMgLqETVsE9TIN3NvnNPO+GTZFsLOnn/B7OO0Q3FJqKsGRbtYpMtYGcP6MDvsJyGDbd3hR/VQyyEYwiw0y9ibVuiMOdobi6GjVIENqhpRye5sP3GOiTYVurgV3TLXHJ5kqGuZkm/MCV/TMdS4QVL3BFUM7KqijBboE4CQUX4rq+tOJTxKEDzGXVJeecOhQECF3RdD5vdNawvLKIbr8LJ/CxvjjC9TcewIBBQDoD8woRKDi3EmjA7xeXK91iFGssuqvpzKaYXcIh05LBgymZ2BXLlI7imklcRxWstmu2gV0zHhxHEWRDu9dHs1lDkeYwPQO2XqJm6Di4HuHAwkhS2ntxhNkpB4/YPwvdyHB4aYBcKbHYS7ARpeiPIll3MYyH390bUigfw3c4pigouhgwQJFz/bhA4HtomRba/QGiYoz+iEUOhrFVglHDtdAKTMy1bPmzRuGTnQ1ED5gq7lwfCjPaVxXM+WSrGpyoZJ5i2jxZ2RI2mPPewcDFqjAneGxWGKiKj4kikQoCsgLo9lJodIzqujgfqROtMpTKZrFFx8zUNBbuuFd46J5loD9IYXsm8iyBb+jiypQiSjGCZ6gIoxRhNEJ/lAg6hkWTTidENqboV4rQ59dseDUPK4MQh8Metu2fRru9IXzTlZUQrDPWG7bMeZ31BLbnCBvU9atCjgETdfJz4xIaHZa5in+5dxGdLBVEiVvTBXPBbaEgKJifTScy7+ecL2stE/vPayIc5eh0YpTxGDG52DZFewVNX0dZaIjLTAT1OFGQjArEI95/Ja8QzbolLmRiN5hf1ai7aC8nwpXnPTOosYW/YsbT9cgAKgZikXnN8WJYBhzPQXt1IJgDm871GR1+E1AyEwERPnleCXZ6SUqFzOtWYIg4vHwv2aSVcMewsNaMA9225P5Ex6/p6+ImT7uJXK8UbtlWLwVeEiwYxGbr0C06RHVo4zHqvo1BP8OIbvwsRzTKpLDgWLqEzPG4prTs8tq3q5BLumfJhed8zAcDbo/lEcdCQV6TToZkVLGUhQnOeZxBVuSxRhWuiW7QCgNSuUVZ4Ns5zXndwlzdx3A4kLG03stx5/IIhV5KYKrratgxZaNh6cKJ7kUp6jUFM66NOa0G32LRjoGZdAOzW4PPaAr6XfKTx2hHKWI+sxncthxB0xJ3+TiqioCeZyMJc6wNU7SjTDqlJNDMIqeec0mJHVMuGp4rSJOMvFd2Azkl3ICIqhJLy5Fgj0hXoejMZwHXskUg5pyXMQ+AF6MUvyucATsqeJKIjCI6KLPvy5B9EDxa/5fbhDOC7H+5U/bdbTAFi4vf+Cb8z5/5afzC039WBK33vO+DIir83M/9DN548UWwbVbERvjqV/4B173nA1hcWpKwljCKQEHmhy74QRw8eBhf/NL1IhAwXOeFL/it+4hRfDC8/vqv4g//+E9FwHnCj/ywJKn+7ee/KAIVBacTuazIRf29D38Uf/KnH5N0SCaxP+tZv4Bn/+Izcdvtt4uY8qUvXS8/o9jyzGf8An7zN39NRNY///O/xCc/9RkRjPgdL33JC7GwuIRPfvLTIvhtTXXn0TyZY3ciyJLPKq07gHwuBUWKrnSDvO0tV+BpT/tx+dk999yLP/zjP8NnP/u/Zfu2BhPddtsd+PiffwJ/+clPw/NcnHfeubjrrrvxtJ/8cfiBL0I5t/vobTzeWadwfeGFr5T9OpFDlp/38Eecj5tv/raINRST6Qzm+eOxe91rX3kfAeeuuw/g1a9+PR7z2B/Ci1/42/B9D5/69Gdx1dXX4HnPfQ5e8PznHrcNgYIsRQaKsXxNtmuSqk7BlT/jd0+ODR/wKdzznH/1a1+X/d+1e6ccGwruS8vLR8QgCn7XXvsWnL3vLBm/FK4+9KEP48abbsZDzztXzke700GjUZfwp4lgTYHpyisvw8z09JHDeX/382hh6Rn/z8/jH77+jyJgkZHKbXr/+98l232sF3/vssuvwuc+9/ljOigZvsbr8pd/6Vn41V95tnzE7/7e74PH8rJLXi/XJosO733fh2R8cB8ZFvebz/k1uJ6Lj33sE+LOpMDIF/eVwvWjf/BR+NKX/x5/8ReflPPN65fnjwI1b6RbX0df8xRvKdjtO/ssEX6/9rVvHBnvFHq/ecM/4SlPeZIEUXDbKEg+7GEPxXuuu1bEM17DR1+LW7mjp+qQ/dd/+3fZz8m8MymYHG/sUPjnXEWhfzLWeVwGg6EUeh7+8PPxzW/+s1w7PJ4sWDzxCY8/ckj4uRyPFCwvf9Mb8ZgferQc3zdccjnW1tbx7nddc0R8Ptn5PZXP2lpo4XH/oQseLceaY51jmdtI1vU3vnEDLr/iapl7nvCEx8ti/H9/7m9FzHz3O6/Bvn17T3iz4Dw1CTm84opLhXPN7+C4Ywjbj/3Yk/GmSy++D6f3ZHPl6Yz9yThguvrjHvsYEdI5R3E8TuZ4nrdr3nYV6vXaaZ2f7+6u+cC+m3PllZdfibpOFxG9XVVgFV0KIjSQ18UFgfSAV64lOhS4aJGWdaUKj6Gzkc4SCjIUR4Sbxmd4EcSAoBUg5eIp4mIsk0Ugi0pcIPP34jiTFnJqOXTXUryR8K4skQd8ulXoLqJQRn6goBEsTRbyXLBweyZhWbKYKuj2rdiaLBaIgibuH4ZGVCErFL240JEwKRHBKGBVeAVhyYqmW9EqRWCi65P7rFbCJRdQ0r5IAWhcLe7J9WOatoRpiUBZ8eCGUS7J5iJYm9U+8HPF7WiYIlzULAv7t7Uw16jBNUtE0QD3rA0wHJWSMH7eWTtgKwySGWK6aYvzMsl7WOivo8u2yhEDZbigpduqEEfXiMLvZoAKF45cAFUtlpWLUXyYbOvczK+f8II3MYjVIoj7rZHbVr2HLmgKvHTMCFuXTj3J66n4sVw0BaaFWScQ0YWOZsejU7YBXc2hGzl6nS5m6jOyct+2p4V+PkCUZehvDGEqBvzAk0T5oOXCDXzh59EJSd7cqD9C2M+EiecFuvy7KexY6n9MXC/gmI6MTyq+TGtmeBhFq7XVIe4+tIRVOqLoCo1jmKojYVu6TmFAR6vmYTTootUIJPQxsFxph47TSBbEpqtilMVYXutgGDIIJ0c8VjEgD0/l75FVm4uwyzFKPisLGmTiMrmeSdWGiPV0DlbjhuORx5Vp1LL45HUgOQOVOEueJv/L64XCvSGubR5/OiVZqAASBsLRdcZ2ZsPAiPtmWvAdC1O2gWlLh6moaLg2XINhRip6KRfdOQ6v97AxyjBK6YKHOIEZ6FO3VUw7OmYYWuTwWG+yfOmglgwxivm8/qXRVBxLwpc2KMRWji5drVzT8me6tkwdHJYi4rIleJwLN7lQSN8s4eimtDVTuOC1Kk4o4RqzyOEKwoBOXepnFCEsTRPnLYO7SsOQIKbZuSaaUxZsjQFAa8xdF1GkGJMvrGBpeShOZt/W0QhcdHsRljsxVjsjHOp0YdsennTBo/HIR+7BVMsWYdJ3HfkuCq+cF8Jxgt6wjTTO0fBqIsrkSYRRklaBgHDQaAbiMuW8yR1gkI5hMcgvqdzz7a6c+6nZOYxJeEwTLBxeQr+b4J6Dq1ga9MR1fcvd69gYJVANU5yyFF9ZaGFRjG60MKL4VMqxti2GUFFEMgU/QnGWgjivBce0BKvC56+m50vrctPXMM1ChprJ+WFhg+34hhbADTTMTBtIh6U46RdXRnDNJuIoRZLHqNVVtJpOdf2zZbq9gcXlSFyXgyiTY9pLQika0H3XDRP5/v2zTUx5PtrhED2KW3nVXUDDJM9Hexjh8EpPxP4x+c/sTjAN2ZeA7u1mE8NeX7aXxTzLITOZ1z05s6bwrV2Djt7NtnHTkLmexQoWLVgEYyWH15NmlHAoMPKeQsxEQUZyhXfpE4XDAc2hrmqCpohVHaM0QW3KF2E5XOtJQbC+fUb+a1sGuu0Bhqt9uDMuSt3AzLSJmu5h8fZF3Hb3IcRFgV2tlozbMs6g+YAfTCNm50jNkfb7lbUulsMEc3t3IAaF0TWZ9/ypFvyag0FnICxqCpV2zcBw0JfkexZ+dtRdTPsOds3PIVoJcdutK7hpsY12waIROyRMRFFVGPJdC47B7hBihko5t2zbn93pYdCL0R9mIL2cDmuGQWraGFMe+TAKonGKVIdw3qk3DvsUWEs06lX3B0W7RquFMotRsxUk7ar1PyJHvWaiNxqKMDzbDOAodJhGWBvGMq7pODd8F+31vjip6aqc3mnCclSYMDAecW4poViKtLuPDQWjkE5WBZ7t4cC3e3JXI+6Fontr1pU5l27xXnsEw9VQazkIe5EwvzMWpgZVGB1v+eyAYfGD8w/nEtdT5NxSkB30x4LzSdmhIM5NurgrZjpNF5y3TLvqyCEbnvdT29NhUoRMMmQhu38UOD47imjIqp4/0jCX+yoLEHzOIA97QHd6WQmVplKI8Mv5P/ANcRXzniUPPxo7NoCljQTMqmShgwVJOsMZ1peEdO4zpI5Max3bzQC2qsBl0KZaBYrxFs71yMb6GJ2BgrVBjPVwiIxIKqNyMtcsTcYDncYMdiVHl5iSIXm9KhClqQjOvkvevSqYFuKHyDpmAY1oqzxPobqqdISwsMZ7PY8Vjz1d8Z7lIE7G6LHzBkTdsPDK6gE7IXh8iEQw4TkmRuEYmTl/H4bsA/vU/P356WcE2e/P83rMvZpw/Hbt3oW3XHW5CIJ8HS/tnBPbO9/1XnGZMZDn9a99FX7kR35YHvL4M7on3/LWa0WE+cD73n1k4c6ffeYzf43f/fBH8Z53vx379599ZHv4MwoGdHudrO2V4sCVV12DT336f4nTjwLMxNXHieOtb3sHmPh99M/4ZRQ8ud1Mdacrl6/jpXmfTGSYCLIU3SjMPOIRD5OHQTqNKc6QPTtxpFLM5mvrsTs6KX6yHRSw6FSkC3JqqiXvo+BDDiXPyWWXXgwKfyd63V9BlqL1a179Cjz95/+nCK9bz9/R4i+De4hwSNIU115ztYh4fE3CwxhUdt27344n/egTjrtp7XYHL7rw5SIAHy0Un+jYTM4FBb1LLnmdOLMlPCFN8cm/+oy0Sx9LROYYufSyK0WQfcPFF8k54jiloPiBD/6ejAW+Xv6yF+P//c1fl/N3qvvJc/OiC18hoiTFeV5DPJbvfNd7sHfvHhFHj8fKOZFgN7kuH3LuOeJqnoyh1dU1vPjCV4DH8n3vfQce+tDzJM2ewWAU6hiENXGjct+uv/4reOnLX3PMn03GHJ2G//2/Pe2EY2oy3ukcvfqqN8l1evTYpFg7EfH4MzrgL3zJK0UwfP/73nWfsUGx+Xm//eLvuN5PVZDl9/B88jzTlXs0GmAydvgwQxcpry2eD84VdNTT6UtX/5svvwQ/9pQnyfigmH7R696If/zHG0QMv+g1rzhyDinCv/b1l+DSS153HyYsCwY8L0996pNx1RWXieP3ZILsqXwW9/Omm285cu7ZvfCGN1yE9bV1vPPd78PTfvKpeMqTnyQC/sb6xn0wK3QRv/Vt78RzfuNXTyjIckzxGuc888H3X4cf+IHqHPO1dV7bWqTjz042Vx5rYJ3s2EzGweramvB32YUwmed5rOnM5ev3fud990GynOoxPeGg/x7+sHLIvhm+xsUFW0qrkBaKhJpuiMAjKAOwFZ/cP7rbMnmA5rwo4QtVV6kw3+iGogJLAY8uI6bp8mFasUzYvos8DJGlKbIiE5GCjgyKKmx1I5OV9woR/kpI+/4wDjEYEmtQseG4MKe7jsIh/05HFP9OgaJixlbCFYuXEktFVyGFZraB89mBDlhhj1X3SQqL/N1JwAjnZlHIjrzolK3cfxKSsxmYwn2uwpWoRPB7mJAt3e2yMONCsBJ8KyGXiwi61yhOejVLFj9c9FM4EX5jPkbDc7BvW10WMNt3T+Hw8p24++4YLb+BIo2gcmFvB7Job/omWlM6euEK7lwbYDXUJUCNi0iK4hJ6w4VOwtRqng+mzDMAqFpEyQKQW7kZSERhg8KQLMromJVjUCW3S2ARW/UZzsbQKMOSFmfPMjHvOtgzO4PtjRZM0xVunebrIkRqxCEkKWrNOmp1F6oVQjULwSaEbUWcORR16OSLswgaGXlxLq4utrWrpgMYTGKmcDeWNnzLZUJ7gm6vU4l4UQLb8tBq1lCrGbIo5QJPVyw5FnRj99MIB+8+jGEnwY6ztst+f/vWg7jj8CG0icaAhlad7l+OwRKzMzzGkbg2d+/cLuFGWqqhFXgI0xFybYSVuIt2vxITqLUnuYb2KJbzy/HP0BPyK5lCTSGxKBRYhoFSgIcqUjobdQWjTdcgGY4cLxzL8WZYE0VJccpucpvpIuNYpcPx7Nkp6YbqjnIk41za9DlGRRDQNOxsBeLepbY7X6the2Bhe41cRw2mZqAVaCIqub6JTifFwmKMpKiwBxRp6ETnXEABrGGbaNhEJxQSPqeUFRuVC2Qu8Nn2TaYgQ73oom3SUSmiJSs7TIwzhHNJHqJjGxJSRaGGxR4GJmlc6YOJ4+Q+x/A9B6ptVoIrix0ZRVSybSuRUcoIInyTO2vI/KMbBvx6E37NEy6oYbPYkYKoTjpSoWUYxaE4WVdX+8iiDNOtWURZCa9WYmO9j8GALjRPmITnP+Ih2LW/gX5/DVNNH65JIZjDi+p/xaTmNt29sABbt1ELLBTsvlpbQ6M+DddswPFqyNQxsnGMJEtR8xqwHA+ddg9hNxJkCYtThKFSzibGgOGIeZkIOmCtvYp/v+0uLLaHiJIM9y51oZoMaEplvpFgNDF2Vm5lFr4o/lA0ovNewnE4psF5hkFvdPOz6KBgfsrDTMPDWTtrmG2aaHo1LBzeEKyEaVnwA0uYr8MNMpUZBtWErm/yGBn6GMUSAEVxmUxhS8+RRDn6vRiu6WEwiIXzymLZetTHTWuruOXASByZfN+PPvxsGEWO9WGMg52hcMJZKmLxjOFonIbJKX/MQ2Ywzvh7OdohW981+LYF13dFvIt7SYXHKErpPtjR8FFv+WivDuGadLlGmG34Mi45r9sUaR0dEZ3ufhV2xfuTbVDgTsUBOzvTkms2LVWsd0pxdLZmTPh1DVFYIMyqDhGG0Jkq3Zx9+NYMllZD6DUbbr2FTreP+vQU1hfaCFfWYbRMnPPEhyHPNHz7q7dAK2Ps33se4tUNRKM2hmUIc3oOy8trSONYBONuJ4QzX8OjHvcj+PpXvoEwjrD3EbuRjBIcvPkw8iiEVteEXT6KOCeO5H7HsXn+9gaaLQ3mLGCOW1CWEnzrWxu4oz+U8cJ7NY81/1vzHczWAwwHEdrDkVyjvq/BqTk4eLAtAivbz1lsqbUMFKMUM44nZogDncppuro4kuuZ97Hq94ntIetTwezMNiwtHkLD1DBvu3JPTGxPkBobcR+2bWB+JoCt00rMdWiGcEhuvILOIBREigippoqpHTYMtZAC5fpyJIUocuiHSQ7TZVhcgTQuEfc5zxo4//zdIlovr6yKUGhYDPcicIkFLTLdSxlTHENZUmI0iKFousyzLBwV7PqxNQnNtF120ZA1SxSOVI5lPiSnncUmuZfqCs56xG4cum1ZeM8sZgY1itf8HqA260goLa9HPp9QgNUsBpvx/p1j1OE9iKUcFaoBNGbqWLyzA09noaCA47HgoKJRM7G4EiHV+Qwzlr8rGbnmQIeFGxawC3KDed+pOPd8RuJcyY6B7U0H85aDBovfxAFs3uvJC2bgZZpp6A4LLHZGWI9iFHohgYlxnqLuWnLM2C3UdBwUUY6VQYbVUYJwzPtRJtvpWQpmW66EezFEMUspchOfYsgYHjKwj4U7qrh5Js+KDOXj/ZmOaG6L/M4CdyyiAAAgAElEQVQmMoT3GwlkLZlfoMLzTQSehTgBEv2MIPvdLiPOCLLf7RH8L/R+Osye+7wX4REPf5i4wSZuo9MRRrjbxxM4J59HkZLuVFlgbXkdT6A51qGkC5EIAjKgtoqr/F2Krpe/+WppOd76s0mAEheuFKAmItnx9vNkIsOJQr2IUaDL7Fji8vHed6LjfSKx8ljH5/4KssfaPrpkX/jil4uLdKtoOhH9eO7Ymr31NdknCsUXv/413+GynPzuybbreMfmROeC5/VDv/MRfOh3PiwOTAqSD3nIfvnKiSB7tDDOn1GkorP3f332c/dxcJ7qfm7dp2veduVJhc2tx+14otTWAsU7rn2LOKUnr63vmZwLilYU7Cl0H70Nk+uRwvHRP6Ow9YEP/u4R9+qJpq3JuTn6WG4NJju6yDAR6ykKH08oPXoMns68cyJxbzJ2juUun4iox7oOKNS+7Zp33qeoQrH+Va9+HdbW16XYxPln8ppsd6/fw+/+zvvk2j/Rdp3qZ/F7tn7Hhz7wHjzqUT9wn1M2GYvEr7zj2rdKB8LkRUc03eMsEhzvNRn7dMFuLc5Nfn9yvI52Dp9srjzW991fQZbv5TW91dnLY8f5n4L/1nF1Osf0wXqrpiD75ssuh6fT9Uo+WSYPvXQc2gwjEV4rLacUgiiI2JvBWExkpiBLwbFqR87GmQg6XJgIxoDiqM72yKqtj+22tmujGGfo0s1DLbMsxWWoqJq4S8XFSqacZsA2VAQNB+1+VxywWZKLa4IvLpjpaKl4slXAhjg+GVREsZaCrFAE6HhlqnMlqFbY2OrPEoRU8QnESSaOXvn0io9avTYF2U2BVRiHdIWKCDQJ7ancZ3Qcst2T4tTku4UFKk7iarvIA2WgF92N/F06Rnh42Ua+c8bH3LQJ3SjQD3MJJlnvpPIz9oHy+DVdD56pYi4IZMGlahkOdrq4e20grbYt1xHXCJu2YxHXuEiL5dzyeyjU8tjx+yfPJpNjIrvLrl05HlUr+ISzy+ZnzzAxV2tg364dmKvXsKMZYPeuGeiuSCKCHdGIFqDXj8EyFlmWVdCaOs4lEIYCLB1XUBh4ZUiys67ZUuhMEoo4iQhxQc2T+zujZoRJp5jizCYXj/tWUmiOAVvV4fsWFHWEJBrBsC2UqglPd8TdGoV9RIjR3hhIYAl5kpZjC5twZaGNYT8RBiFdqQyS64cjEW/IQWZReHqGadE2prwAgUPBIcH6qIuFQV/cPb6jISwKbAx4nLng16CWY3FQlWMVhZIhyojlMMTZymuL55whO2yJ5ViiUE6WZ1lU7mwJluPY4BjeHIcsBNB5LS3WUDDt28IQ1MoqPI5hQ0PyKTdZx3RystjAc7YjcLGr7gqXWEJQ0gTzdRf5OBVXbhpX2AF+Z0oUhVY5conliNJcApooovD40A3G68kxDURZgVGYwPRUuB4xAAUc3RK+tGkoWNhIJAxprhlUxRaHxRKKxsQNFCLgsKVfzF10xysq+vw8uhktIBnHKMh7zFU5byxcBI4j1w+vS6IyTNtB4NlotBzYvlM54Uu25hOj7EIncsD1EY46googAkXcdkzJ0ejkJXM2AntydWMMzfdguDXUfFeCdLKEou4YrklXsS3u0SiPNgv1CbJRhELCxyKZ40aDBBZxDzMNGI6DOKMoSTMhedI+1hZXkBcxpucbcozpAhyEEYq0QJ70JQiN7tLlxXUcXlrFPYcWsdEdot3PsNGNkXJ85HTr2hgMExGC6ISTohlZyrqGes2V4pml8ZqJYTssorBQIyUqEahqvoG922qomTlmplwEXoAsrNi+FNkdzUSt5sDmvg0G8JseYFjIQPzHSBiOpmpWwVt0z9GtTaHEtMWpzYC1UURHeg8HD/dww92rWKJ9T+bWAnNNFztaHobioo0QJhSCKlyNYDokHJCt4HTvjYUnzMKJCHx09boGpqYagj9QhzGUtJRuLRYEydskv1bXquITC2Lk9fK7icfJYvLJOZrYWcG5hZNegZTX/GaKO99negGGLFKGHDcKMk1Bl1xblViAFG6tKjQMBwM0Z+axdLCDHXNNKI6GpfUOxhTskhxe4IuYmEYV59TQLczNTmP2rD1Yvunb6KyuYWbPFPqdHmyY6HZHUKAjJSPaLHDBE38Ef/2xv4Hm5JiarUHNeA2aiJMMaxtLMF0NeZoxNkyEuJpnYP+0izBJMRjmmKsH2OfW0OmP8fe33yufO4jIfgdqDRu+U7mll1a7gtfZM9OA66o43O0jEYd1xa9m2BrPS80yMU5KxFSvzTEKoxS0Awt6gW+Lu5XzHPmi7G4YdHOMe308ZKqGOotrhoa2bmKpPURYZMjyFI0mC7FE3zAArgoqYw/7KE5EnOO90nJVzGx3kQ4j4SSTyR6lpbijB2Q9g8UhYl1KQTOYii7vKceahLTx/kEEAVECdMfzfNMZS0et7VdhboN29azCeZSMddUo0Zpz4NmaiKd8bkiSUkRY3qcYskjUBJnighXQVNiBLeFggoewHWG3j8tUeLksRvN7Wfam4Cvhlw1D5rdRL6045S0Tw4UURUZbOOcxftFYxk/NV+GT2xoDvWiMYZEjLfnvunTrVIGmLAgWwoqXZwHpgCnh2oq4xg0NcC0N+xoBnIyZAFr1zMcA17yUIhUPELEoCgM02yPhuRMUlFJwJWe/KNCqWZifMYWxvbCcYqEfYXE4lO0JHAONhi4Bgr6vSzcFn4no4CdHlvPHKEmgM8mQwjhDvIQXzec/BTRyM9itn7HToCqeT4rw/C+vZx5fjsdirCEzt9/HIctn9CuvehsWFhZP+OhNw95FF73iuNjLB+tz+wOxXWcE2QfiqD5IP5PIAAo527dvExfd0QLDsRbEJxIjjyeosM33Pe/94Hc45SbfdyqL+snCm0xLOh+f/YvPkI+hyPaGN14u7ct8bf0ZBcaXv/IiXPKG191HyHggBNkT7cvpCLLclxMd86OH1smEzxNt37HeS8fH1W95u4jdFKFazeaRr+QiYIIAoENyq6h/qtt1OoIsv2NyDonR2CpgnkiQ5ft4HH7r+ReK+4siGp20p7qfJzvWJ7rsjydKkRX6qtdcLA7Ns87ae5+bEh/67z5wQBxOxBNcesnFslCaOMzJ8r3qysskxZIvusUpPPO19WcTpzmZp7/1vOeckEu8dfwdS9w+3nm7P0Lp91KQPdF1cKyxQ4zBbz//Qll47TvrLHElTl4TNjL/Tgcx8S8n2v9T/ayt4/xYczL/jdcp3eI853Swv+D5z8P/+OmfOsLnPdFY5Hh68xVXS4GCTloWrY4umvEhig53Xm9E0lz44hfIR57K3D3Zhu9GkD3ee0/nmD5Ib8uCd3nTpW+Cp8ayoEq4AOXDsbhLdWmxFxYiBVoGczi2CAyWVYoLjmFR4SjGuFARpilGWVIFXYm7j8uNim3JRQIFRLZ9UohpDwby4M023zCsREeHAU0a2ai6ODocLkq5ODIKGK6K/sZI3BthnIsAyxZ0OjEpanFhJMKx4BXE/ipOC3HL8u+bKIKJ+1WcsZthRvxd4cweccZWf+D/nzgU+XdBGPC/8jWKtNbR8SHvZXt1kYu4JCxN4XdWbcUV8qASTOj+YpsquXQUqrnd/FBLMzA37UlroYaxtICWYPt1KO3ALdeVtu2abWPar2G66SNwbbRqNuIyxeF2V2CIMwHFFVWSwzvdHg4ubCCKgRm/Kdxeug15mAT1IPusoNtPoJG7mlR4iLppyViICjoabTiWhYbvYqrmYPeuFswmW7dNWcirKsdKKYIiF8euWxNHHkV3XaerNhTBvshjEenoFB2PNWiWKe3XknJvlRhnmbhK2QwpYrDKcUdRsUJS8GiM4pEsgh3ThlqkGA5C1IO6CPlZOsLa0jLyVEO9NQPbsUVEi5O+tL8P+iNZ4NbdAOMigemz84WYhwEMnaO9YuHRdceiQpwU4kjjsbIYeERBgG7sLIHGUKS4LWgIinZ3La9geYOJ9kysZtBNioZbk0XjwbUNEabYVkyHZxJX+Az+LkUBjosozEQgEqfSpkuWY22QUqwoZJFNh7ME7whaoxqHDcvCjronwTa9KMdib4RukskCvgrVGmNXvY5Zz8I8xcrNYDviv8igNTViEqjAcSFM8b1yoVs6BayKtyxuVP57WfELxQVPUXUzwI2fmSs5VqIu+tEYZ083YbIQo5rCusyLXNpqpbXeVhAmFMOI2iiQFwpm6i4QjaE7DlSLY7maJ6JxhgOrPWhFifPmmvCMCutAhxsFIl6MdDmatgvPsTAuFDjBNGrNOcpSmJ5uoDUVwLBsOV5sEw6TBO2VJWjjPhzfRsJVP8YYqwy/8ZHnzJknj9SV87C0dA+Goz7279mH2eYsXI5ZBvgRrTDORAxNIhaIKjYuCy+93hC1RgvT0y2UWimdALym+Jm6YiMfEWcQohAQQYnVjRV06RDt9cVx3u5tIGYHQhTj8MIaelGE1fZQAuTirEC3H8t4aNZddPoRwohiZeWurjmehFNNc78ZGMjplFzdPN48XxReqs4C3zGxs2mhpuuY2+5gfm4ayTCXEMAd22bgGCycMTyHhSDJnEdOZ3dZoN/tCL6gEdQwCFNOJhIyyDR5inAV5xlYXWfRArjn0BAb7QRrgxFUzcBqGGKUJ+I85z2lF8ZIBR8gkisCuqM1OqBTGfc2NDgambUJCoWirwFL1dCouTh3Zx07nMpR63i2uC5FgKpqRBIgJgzPzYuGxR0GL8kzBzmlhg7Wu4hDEOeiiLkl1MKGyhA5sxDuJRngRtDA+mgoIvVgeQNwNDlX/E7AEl7nnMf5dIiNXgbNIleYYUaV0G1oHhK6jpUCjRZFuw7cnM7oHraf7WM0yGDkJgbdFFbdRz+NsbzaxgVPfBK+/oUbJAxpbgfXRCaSQYLDC4eg0fVuG1hd3JD7ju0ZmJmysH/ORk1zMW24gmDh/HVgvYf/WFnGcjtCp0vnfsVh3z0TIEuAhbU+ttWb2NXwYZopDkUdlDYQhYpsk4Q+KmPBXIzDouqesHRsEOViUVdjO72JcabIM4TnEgNhYGVhgH0NF/sDTxybPRQ4OCzQLwq5v7VqLMCpKG3OKwriWEGelIhGFNvGgjPid8/tMODaOhbvrZyxLFCymDc3P49v33SnOEwNQ4XlEWVjYrCeiqOdnQgMBuV8xj/bNu+kHCMq0pEkhsJrVZiPfpvuXBYM6VpVYRLTYvI9mzgLYhoiokIgv0cMh+BDeB/fZNvz2YBz5MwUMSausMsZGOkHGobdSDpEFLJpOS8aRFXo6K3ExB2jNksYgIbeUiRcV79hQXN4b4DweWeaOlxNRTLQRGxPygq/1GyZqHuc4nVs9Dl/5LKd5Bzz+Yvbs2PaxKxnSFGb7uCzm3VMke+/yYXnHE18supyzqxwMjpZtizi9fNqjqP4Hccokypoj+xengcGEG5sFLh3Y4ChmqLeJF+eD1B85iN7n8+TVVGR8zcFcuKUVMsQFj6LnyymV/VHVQpURJ7Q+VwQH8F7KwvoDHrMGVBqiptWuNilAS24ryB79PM2n+WvvPoaweVNui65vqBR6LJLX38kv+jB+pz+n7FdZwTZ/4yj/CD8Di7oKc5+4Ytfxuf+5vPCfzyWs+xUBdmtLcXHYpqezqJ+IjQ97rE/JG4wOnsZ4HPFVW/Fnt27ZR+2Or34+3ThbhWrTiRynExkONEx+H4TZLcKhMc7f/dnOJ9MvDxdQfZ4TsyTCbKT9n8GTHG/zj33nCNC6P3dz5Pt0+kIshPhK46S73AHHu/zGBj3whe9DKNwhIl7clK4YKjZF77wJVnAfuiD7xHhmb//uosvlaCriaP4RNt6PIfsVrH2aIfs95sgy2C1V7369d+BIjnecTvR/p/qZ90fQZa/M+Ef0xnNF4sNRweOHWt7t47jo8/j5Pe3zgNbhfmTzZXH+r4HQpA9nWN6f+at78XvUJC99A2XQkuHoqCqZEJSBBXxtBIVKcq6joWArDndkMWBbVEcyiUUiQtpujNjJl7HsbjsyPcSF6i0c1N6YPhXFXJDzEF3yHZqpq5XIVF8uGZLHx0pdKZQKLLHurSps5WaCdEUcLtRhsGocvdQuGGhji5MCXYSPuqmz5Xi0abflY5N1dClNVXCujZF2wpbUDFsRZusrKLi8OXKoArtmiwSKretLF42Q7/4ZwrMDCOjc6690RN2rLhzhYFZ8VnJRROmJDeyZFq8gWY9kIIL23EpuvFYtxq+oHmm+HkUwHUD2xsBppoemlM1GL4m7Z22RXEuhkp3TMzU5kIQOEXCY1w5GA1XF7dT1Ekw6GZwDEuEy+roVO2naZHDtdQKsaDa0G0bZUq+L9ueHeSqg4YfIAgonAqgFWONgSMKcpWxSRUvlAszui4LtkTqFtIslXFEoUbVyG+lAzQW8YMtj45lY2p2VgQrBnVRGFViJptTYGMLesVwpA5Ur1mC0aFrNIxiKT5x28kkXF3tiPusMe2hUHKsL6yjGNnYfu4e6GoqAvYo7aHMhxgNEzDa3DcZVESGK026CobdIaJRgaDegmOr4Eqfi0sucguVjlxNeKfT9SnoZoY0iQSNEY1DdLMu1jsjfOumFfTDMeqBISF1hxcjPPzsveiN2jiw1BHBTtyu4ypdXN1kE1ZwAIoXY7i6DkZm0TXLEDO20oqgT8cTg7x0IkM09MIIg03XEEWplm+Dm+2aulxTq7w26HClm61UMR94mKdrmKFJtomab22KsJnwMiWIJqWbkDgOOqIUGMJSptu9cpKW5AtSMFbptDRQamOkdArqZoUrwRgbvRCr7QjnULA3lUqUySlEURymsFsF+g2yBL0kl+vYMi2cNV2HTxFfdVBoY4TZABELLoqBtW4iQtJ8zUJZxPRmosg1ZKmCll+Twobt2ShKDWef8zA86nE/CK9pQLcMKDr5tUOMBgNp69fpxnUchJ0u1hYXUOQhsizBIOmLaz9KOJBTEQ5crwlFtdBebyOJBojSZezZuQvNYIcgBhLhtwKOwrmscqXyfAWeI+JEyZZ78o6JbClz9AZdmQvywkaRlZhuNZAVCZI0QTLoY7Deg6048D3gxtsP4fBggNvvvUdECqL2D61VrlmGK1G4pyuZ7lGWeljc4PMb5zJ+bjNwkGcZ/FogzniONzqe0yzBmC57fiDdi3S7BwZ272hJinrN1UQ84hjwXQ+u6iGi0JbwuxSoVoV8YXhfmSVwnSqAL+G9gt0PdBoPhsKMJO+SGJE7b11Gtxtj144alpfbmN+5E512iOtvPISopBhvwtZNrPYSJGUKzdJF8KtZBnqjal5suSw6uHjonm0Ydij6M0CNrNAY40zD/JSDYLbChPAYsEhHhy0LTnWKmp2h3FtK7rsga6prmy571zXJJRBMg2rRAUmHvyohVcQusJDW7fWEsRoZLpb7MTyrQMM10SeuJCxw26EunLov3FU6Z9UhwxklAQlGw4U6W4MZZZjaMYUwp7g4xqED60jCLup+AYdc2uEIczs8IGfIm45RQgFfQ8ICDO+/jaa0eDPMkWN1baWD9nIHqpbDnrHFkTikUJ9WGBSGKW2b0nDB2dOY0nVBbrQ3Ytxw9zqWohiDaIw4pIAWCb7i3L1TaG+E8Nwazm/NwIxH4sRs5ymWwzZ0q4aFTh9jcuZ5BykKwUG0DFMY1gd6I3Hdxjz2DI9MiTziJU8XqCnBV4/eVsfMWENKfvHuFm69e4Q7Dq5AsQqcfb4l7xubOoYdus8V1HwT375xhKBhw3YU9NoJZucqPNGhexggyXZ+G+c+fC9u+T/3oLMSVvdsCoA6MDdfhwYThw9uyPXJey0FWRaUTKdic/Oa4r2vSArUZxx4romNRSKSMsEFsIrh+7YgfIQlz6KrFKX4vEtxNRUXKu/3vK7lGYdFEENFqxVgqu6j044w6A9huwzwZOuJhs4ghe4zdI+81qpYFfbI0Nflnkgx2jXYTcF7Z4GSnTeCyQDqgYqWQ1QPZ1UFTt0SBjK0BLYEsKpYbycIu8BgWDm+iR8ih3nblIFAHMMldjYN7G824SiWYIjoVGfRnQV0jRgCsvejEGqZi5uewYssPGeZIvcEivQU8blfFFo5B4w6iYRzkTvL88zyFoXzOM6lq6Fe18SdbHE/SwX9KBNMBMViFpWELcuHibGClIJyUUgXRiEFPp6F6nf5J7nWKKhLEJ4Bu7XzhAxZPjdcceVb8YvPesYRRNoZQfa+K44zguz3YgX2PfxOMhOZWk/R8lnPfDrIJ+QDA9tC+Tq6ZfRUBdmti/2jW7Anu32qi3q6MtlaT/GKrszH//BjhW1br9clZf1FL375EXGKghOdswzYOpqVecYh+040G40jo+9YAuPWf/vw774fj3vcY05rtJ5MvDxdQXaruLOVVXoyQXayPYcXFkSopEN8EoZ2f/fzZPt0OoLsZExyAX80E/Z4n7eVrfzrv/bL4nBkUNof/fGfSQjT2699tzjHX3IhkRPPkQC8W265FW98w0X3CW473uefEWTtIwiMY/GpT1V0nIzN+/tZ91eQ5e+xAPaJv/wU/vhPPnYk0I2FNSIrHvnIRxzzFG8dx0dzcydv2HqdTdzZFHxPde7m5z0QguzpHNPTmsj+E95EQfYNF1+CbLAhDi9y34gP4I1ZnJ50SpQlWg0PrmXAs01JeffYvl3k6A4GGLHdWgKqKF7lwq3kYoNWUoYWse+ODEU6legcZUs42XDSYkthIctR930YDBhxdBg6xYYqBMvTLTgaH+7p0FDRiTNsxCnWupFw2CgE0mVJHh6/iw6vSgitXISUgxjIlBS5cDElxGuCJBA3RiXhEl9A55i8i//ONQ5XSyLS/l+YgTitKtlWFviVOKuIe1I67oRzVn2P4BL4U3YcxnTwUoDWsHe6gX1zDbiaLi7gpu9JAJO4usZjWYxNtRhKRRcdN6cUkWNcZsLxHCsZ0kxBSidROobBRTADMRQmzZNPW4muFG9zLRXnEt3ObJFk4BMPbcbAMx3YGPaErTcuqzCgphVgdnoaTq0uhTW2ERoa3b1+lRRtqVCYh8N9Y0slO0uZpF0SWUC2pSVMUTr1knSIQ4fuwPzMrirATGEASCyuVy7i6JKlqN5e76HR8qHkubjRyMVuBI6IjGxBFeGc/zfexE4IU36Eg4cPwwmmKrZdnKDf78OgszqwkSLBoD/AykYbw2SAjf4AukFB1sNDd+4T8YwsZLp+uMDUFU8CnijIkUFKdm0v7OHee++EY/jYf8450r47SkcIhx1pLT9wcBmLG0yCL6Ex7CXKEIc5XMMSVi+dPEleubsourJNn+eG/5NQy/FYWItk8e0IPFi6ivVBiljEo8rRJee/VJHmDENS5FobMpxNBCi2odqwNAVTNQPL7ZEInRKIxfZQhS2qughcFApmAxtzLU9a2FUlQ8m0dsOGxmudyA7yZw2G9lDUZ/gN3e3cVrMqUohgTAwDmaHEglTXBUVISbqnIO9wwa+ipBhreCJgssOD+JH+cIQR19u6hdVBCN/UsXuugcDx4LoNFGqOQTjEYJAJfmEwCjHfDKQdO+wPKlHY1OG6OpS8xNzsDGbmZ2DV6th17k7YnoaYrdWmJYKgsDkY9jfOkSppNd6XFtHrdJCnBXr9DjbCBYzivriwlczC9PQ0mrUmbM3FuKB7v49bb/0P1GotPPphj5VzF40TWsNQ8wO4Lp1gqhSRWHAYhT0k6QhJOqiOjeGgJ3gWFX59FtNTs1DGY/Ta/coRWipIwx6mGw5st467F5dxw43fwsHFRWx0QilaEVdAcbfdTsRxTFFWAgQ9Xp8m+u0BSkVB4LkgwphzOAdQzOJCOoZNBETJ8JxUxjpxIp5jYCrQsXOqgV3zNeiGAr3M4FiOuO5rQQ15nmF9qS3zR9AwRSwpCg3xMJHrl1iPaJQjCDyZJw4vrmH7XBOu61Q4l3EmAr/jGQhHIRRiEUYZBhux4D5MtwpcXFuia5/BPim6CdvOgUA3UXNMWGR+WmNh45aEUGo5xhTHdLPi51IAJ36FY48TLRiYSIdj1RIunHAWBBnSqFKYY8Exh1Im0GwdKrvuTRvRKBI3IUXhnNdblkHj52e89wBD1UW714WJWOaX9UGGdGxi+fA6ovEYM9vmkfX7mK3XYNb1KrhNp3M9RTgIEaWhnJugWYfvNNG5407E/VAwJ9PTNpotskUpSlsV0iPPkFsGwrLA0kZPwvia27ZhtD6AkqbiembX6UrIQkXlAJbxwHu2zu6VMbbNmzDJujUMLB9IsB5X7nOq/Lyal5cHwh32gup9FzxkN+aMMfa2AqhJImGFnTDBUB1jYRTijuU+nIaOsF/InLN3yqEBEp1xhvVOjo0uWcjV/ZIiX61pwKuRFa5gnoznoYPZuXnctrGGw2t9xES2ODm276r4vgztTIZj0G49GtJlzTBJ4gQ4fhKYhY5uN8VgxK4JSCAWu2uKpGLB8/bJcSSuamGNE6vEc191gkjAI4uo5Jbq1XMCxVriGFzPkEKZUqhyP5SiEvmynBd4rdk+1todccxychWkTMqAqqrYyoCuyTMHudw798yg1x4gDQvpzqBbuFm35R4wZAgkLbuKAtv5v4VqFq8pMFq2KkUUPVdEkGRoGfFM7NqYrRnYNu3CVPlMNYbCTht2u+gskrHThWO2AFID/W6BOM8xjAqZC3ivmWnomHY0nDNfw6ztCSqA4YLsjqBjmHN7nrNHR6jecu1bnBt04pF4X2ehiaGtm9uoM5RREWGb45Gua7Z+8PluOFQREZ+QpzJ3MDRTxFTLQKGSU68gzkpE7AQhroQoENNATgxLQjGWx4n7QD9zhV0Q7JXF4hG7YvjZDH5VUZvdc9JQL3ZPM6PiZS99sTzBffKvPi0B8UTyHR0y/Z/w6P2g+4ozguyD7pQ8cBtEHiIDgRYXlnDddW/Heec+RL7sdFiOx3vfVmfVRCw6OujoVBf1tMhTgKXg9PSf/1kJfrnsspMadUwAACAASURBVCsl9Grv3t1Hgr/4fUznvu49H8C1114tnNGtrzOC7MkF2a3iCYORfvVXnn1aA/Jk4uXpCrITh+xtt95+n+LByQTZiUPWsi2897prJTTossuvwuc+93kJgLo/+3myfTodQXbrZx4dhnWiz9vKVn73u67BH/3Rn+H8888TpMeED8qwvTe/6RJc+87rwGvjiU94/P06l2cEWfuI8Mg5kudldva+c8nRB/L+OITv72edbE4+1knkHPn1b3xTWLgHDx6SefJ4AvxWZMHjH/84vOPtV39Hu9DW/XkwIgsm95BTOab3a/B/D36JguzFr38j4u6atONyocN7JsMpRGykeKTrEhREMZZMMvIjKRj5riEuqs4gwrikW4wL5Srdly3OFD3otiV2gEEMfBinI5aCAcUVLgYpBNEJMuU3sH3KQ8OmaFkgUzKsD0bIE7awasIRpOd1I1UkBGa9m4ggJGIqF9ubwVj8TNGJKtlVtpX4wJCLMzpqJdCrcsLSicPVViXGVu3gfFXBYJU7mGNbXiLSbjplNgVdcW3w3yi88LOEO2duCqSVE5eiCwUC4aKxBVDVsGM6QMvVsM33saNVAwOrRQTL0s2ADbLWTEmQlm3iMVMtcaTRxZfmsQh8bPnmgjhL2RbOBSUXm4aI0txHuk0r9051ULgQpZVYGvQZsKbkIlSu9BLkkYrANDHX9LBtu4+Sn6WY0BwfvldHo9mAxvPgGNKGTTzBWKGLt3Kv0NnGl4R4SypyhGG/g7vuOIDpxrSI9I7twTDJis0lmTloNKCwdV+wAAwQ4+fQAczxlSKJuggCXxZLo2QorE0WZuIsxHgcY2V9HYNEQa1Wx/RUA2O2w5Mrq5hIigxLS4dxYGEJyxQ+Mjo+SWY08dj9ezHNEC8K12YB0zHhOg5sg8FeFBCYJpVhFEVYWlyXgKbmTE3Ob5pHEqrW7rSxNhjiwHKCOFUQChbXqIRvFQj7qaBdyL4kYzAwK77fMMkQuCbOmZlC0zbQHw5FeK25rGCYGCYMe6JLlm5zIIoVCQ4j5oNjkUFda0kqgjiDwDj2mSxvMOlcFvtZJeyza4ECAw1tFPltQ7izdEkbVimp6mo+FkGWLdh0XFLMLjOOIQ2ayYAltpHqcC1yITX5Lp5HSe82VcFvMHCFIW/kAbPYENQC4fOyOqG7dblwGk0XOosLdCKaDHDLJPTPtXQ4DIcBW+5ZABrLAp5XHFPo2eLPok8Y5ej1Rthge393KC7ZuhfgrH170Zyrwwq4vXQBk3Wrwg8McaixyMFrOwn5noprvbBwGBudroik3e4KFlcPoT9K5VqlQ7nW8MW97rgutm8/D3kU4dabvoWZ+W144hMfL10EocwX3EU6tTgrMaetcoQvLRzC2sq9wosUtItZk1Z4ivNBs4mpZg29zggKublEeKR0bKaCMLE9B2vrI3zx+m8hUoB2J8Q4r5LI2Y7Na4sCBcU6fjjHKYsXo2EojlVdt5DEccX9pm+ZQYdJLk5iMhvJduUYIm6CRQzHVlCrkwttCxJl2iZ/mvN8JauxIFVEnHOqIEXyNzkLJwzX4/1BEtEpehYoNOJnHIwGDHfifE0GMT+EYo6C0SiFbTuVgJaTE5qKgM65ghgG8sqVjFxvFppYIAIc15JxUd2INERRAlWj448ikQnN5JxKXmYGP/BkmxkkxjkjFvaxfuQadCxNmJQS7iVFMs6DFP0oFDG8qajcsZKxVom6RJMwmC9zbKx1Qyk2tdt9eNM+ctNCb2NYhVjxvme6yHtdKQIotgK9YVfc2QEFLgKNycrOUfd8mCwacO5dCMV1HuUhgoYl32nXpO8cw5glSEuKLAyZ27FzRpAfi7ctoEgTBFM2hsP/j703AbPtrKu8157HM58ab926ufdmJIEQJnFoRWiH7lYZNGpLt7ZD07YgtCgiODEIiKKgT/QTu7FbG8SxG8ShtVsFB5CgQjBkTm5yh7o1nnHP4/es/66KlUtCgv1h8j3W0TxAquqcfd797nfvd/3X/7cSjCNiTRrBmTgDupnjMMRg0YHj8X5Ld6WG7Y1EwtD0UhU3+vZsT8aDhUISdXqehcsXenjSWg9Gkcv9loiPrTDDZhwhrICgyqA6GnYupmCvxbElW3ikAfEU27kwXbngCP9XA3qLFgyb94IS6wsu+lULSmHi9o1dmL6DpJzDXlRhmwrSWS5iYkSUAmkTdYVj6z7CSYpoTiY5iwtEzxTijpX77qF4mKY4tN8fw/Ox/zPWTym6MhRSGlQo5LYNcWAS6WKanHM1DJPrBlnmDDbkIrd/je+30POSIyOfQi/vt3JPRcOgNsiXTSiINsFeq8cHgk3Y2pigyhr+fse35B5M3BILw/xMPgNRGKYY3FtqCX6pTHViY6EVaYN5MYjuSJFQeFeBwRKRRDrUVEU6KVHs43ziosBsHsNygcU1A7KAjMmMB6YBcS0Vuq6GK1Zb8HmtkiNTEhDSYAXEhUo8lc5rSpdCL4tu/D4stHF4eR9p2M6KhLzx3LNbBFWD0+H6zuIXHb1c/5OoRsjnBOlmYqGwRlY3ReakZLArWb4aIvKPee8RhjmFbvJv+bzGc0aXbdMJJZgRhQ5w8nIb7m2S8JFGR2/poYIsj4UC8UFAL78mDYHv/MV34c//4sNSxL/sxDpe8YqX4sT68cfhyfuJ95FHguwT75x8zo7oQLS61BX1/6Ugezj4h06tn7vpp0Fo8+HXZyvI8m+JKPjO73o5PNfDF+4LSweCw0EADT9veWUJX/gFn/+wrMwjQfbRBVmO9UHI0dOffgPe9hNvFkbl4RdvxBJUYJNl+NDAtoPfezSh8R8qyB64pZ/1zGfgB179ygcdn48myB7MH4aUfdu3frMc92f7PT8Xguzh6+XhmK0cz4e7sR1mK9PBeO7cBUF0HD++hsN4hud8yT8TV8ZPvvVND4b4PdoCcyTI2g8Zw0tDyg7Gj5v95oHQ+Iwu0MPn47G8F9/zM63J/DlF13f/6q/j5S/7zodwY2+//Q687Lu/VxzgN9300Ov98Hn/oz/6Y7z6NT8s4srDhYYdHPO58+cf8vN/yNr9uXDI/kPG9NHm/eP1cwqyr3n1DyKabMtmioIhXazynM6HdLZY07nANkK2eIoQocL3LNlAcJM+CxLZoBwYUYIogWk3oTMMcaB7ijxArt101kjbv2AGanFrMUBm2Grj+DETXb8UXlsSJLg4ifHAdoYcCjoek49rzKISo3khmyzolaT9zgJu2riJVMUdSGQCNw3cCVA0Wuy6Iu7yYZ8bMrpaeCzceEkDHIVd4cg2QqZ8bxFlm5AlsmFlh7fPmOXvHvxcRGhuoOg8pftDZ2pxk/pO4WFfx0UmLpBSXCj8TUoRvmXihmOrOLloSSjOLEwwjlN0Oi4ofVAIp3OEDL2qNnDi1BpzdbB15gxUMj3lnSicNow2tkfTz0MGHXmxdHvxc+i8ZEshBWk6lyhAaLYh6czcpM5CuhhNEcbYQkwHCgUi1/fRGSxgMOzD9NjCT16egTRXYNIBpigi0NO9Rzec8EQj4i6aMKSMm7WD0DQKd7SIaWz55+m3pC2SQrYkL7P9W0J3uNEqJbEeZQ5Da4S0LKFAyo1agcn4PLbO76AsVNQuCwEGTKVEx7OwsrKO3nCIEiHu2zyLD33kFmzuldiLAhkLQzHwRU95EtaHPixJyR5LujqFfAqA5OLmSoG4CDBnknwMaeVue2Ry7ruf6wo74wnOThOEaeMsJse0yBTkbO/WVcSzGCY0tA0DLb1G26Lw1oQ76WYFm65SpcI8iIWbybnH64p7W7qUpN3dMCXchngAnh2KP5NpjL2gRK5SNKokdMu3JUYb20HIDmx0HQ9dw4HCsBQQz6BBsyskjDcrCtRqhTiuRIAfOA7WugN0vZ6MD82F7Dd2HBtJEIiY6LU9mLoFXSOv0oFh2+DlxwAzMh35Oe1uCxYFNp3J4jUqps8TRcK5wTqAYBFYuACCWSRBYmRFG+JgpLyTiWszJc5kRmxBAtVuodf2ZZ6TX3rh/BbCeYUiVXD69HEsX9aR8ZIgMxDn0YJmsJ12BsfREDPES1NRRBV4JdAJvLM3xXg8l8DMu+64G5O9CeZxilEeQ5egPaDrW1g71cWzPv96CTT7yz/9MPoLA1x+zSpqsosnMaIReadcx5oWeUEV5AXUTBUXVqtjSggaHYmTYCQtv8QwHBsMkYZ0GHOdUJBGEOFhuNjH1mRPWMx33DvFud0AoyhBx3OQx6m44a5c7YoweHbClnKyncnUtOSc8jlAgulSfmdFEC1soxexSbARQsdFEEZNAcfQxflGcWO510bPsXCq56PfZsp5QUUMGlEXLKLVGoIwkwBF8jQ1BmMVlaytwtRWKiQFi07kJCuIogA2F0HQ3cr34Lwq4Xq2hJxx0YnCAoZZi0jsCGu6hKEZIlLTwdoESQIev39VSDgkUSPEvwgeloULWXt0TEdTuL4ryJrpJMTK0rARsCXsjC5GuvhKKZSJEFbwfDUYg+alSBCYMDJrnq8Em5MEOc9wpQrXOIlSVBSuNBNW10dE7MF+wY2O4SItMGg58BUVD+zMUKg8dksKWaOtGbIyh9auURcxjnkmWp0WZiGPUcH5ey5K8QwUuUwbOtu553O4no/a9hEqBRS6vCcx4lmIvRlZvDqyioFuNRQWULjGdB30eh2Mt8ZYXPPhtclXXcW5O3cw2RlhYamHtdU1nH1ggtvvul2KC3HENb3G8b6Pq1eGOD7wObjYmU6xHSbYSXIUmoqAPF9PkwIjwybpiNRtFmCIEQCme6nwlBWthtvSYbUahmjGa8/S0W8bqKnqSiCnJogZw6ugkRvPALg5HZYFdDLi48YlOlw2pMtjb7vE5rlQipASBKqwGNg8l4gMe6jIetDdsk8rkmJAb0AcBAW5RJz/dLkyzItMUgnd1MgfJkJAkw4HFqGFKywdPMR0ZPvuTLVh0ROhxPuFwecfhvWpiAMypQv4XQd+h4WRGJEwmdkbUksRjsgk4ljo1GYhgQInZzOvH7frSDjm+jUL8DpdBA/sIGUIXl4iKgroDmD2dE4RqHmNrulgPmZgpCLuYYb9cR1s9xUMF00YiSn3DN4vKYE6uganqjGwXWnRYCEAqtlwr6McYanB9hr+PgVOPrv0XAW6WqHIiAZo+K0StGfUMMWRTHY/u3YYyFiLq5f3GxY36H7lvS6KyXzl9+RpZodJgkozEOZ544ZV6JAtxOEfJZUUnxIJOGRBsCkWiMy+37jE9Zn31wPDAF3DhmlhuHLq00K9fuiHXy/rBQ1PT73+KUcu2EfZZBwJso/XLuxx+NwDoeWwIEux533v/11hexwk1x9Ouf5skQX8WuS3vuJ7XiUsNoY/veXNr38wpZwttgz8ohj2cInnjzQsh0O8Lk3+Ppw8f/AdHo6V+WiC7CO5rf7/wpB9OIflZxvqxfGn6PnyV3wfyKZ8wQu+WhykvufJqWG7/Lvf8+v46Edvxo+/5Q3oHQr9OnzuDjuluRh/3/e+QlxfnG8f/vBf4S1v/SkRlS5lWB4cb7/fE2fiddc+6cG35c3oF975LnGA0hV6+elTD/7sQJC94orL8fM3vf0hoXWcOwy72ri4Ka3cC8Oh/N1n+z0/F4Isj+OTn7wV//Glr5CU4Jf8+2/Ft3/btzwoNDNAitcLXRevfc33i4B28Doc4nXYjX7YUc7fPRx491iWnSNB1pYH5F/6r7+Cd/zMz0lB4s0/9jo8+9nPerAAwWvjda9/E77pG79eOLOfyVn+2b7XYxFkuZa96tWvxetf90MPuUZGo7GEcS0uLuItb3o9PK8JfLv0dXBNMNjr8PV58HsHgi0d1wfXLn/2fyvIPpwb/TOJz48k5v5DxvSxzP3H43cOBNl4si3zjm23FNG4ceVmpUVXjdo4s6gatR0bXdeWzTg5a2mVyUafT8xso6YYsMdWPSYdG5awCvlQTaMTH8r5IM3kdQqa/Dxp6YaGxX4bHbeAaZbwDLYmhjg7TrE9KzBP6JrlsRmYsz1Q3BqFbBoo6nAjUqcVTiyT05fjHDfEbOVn2ARDijQVPYYaaUAsrl0+xFPAoEuDrdqNbkiBeN8kK8cnbEgJOsualmaFjthGeBYhdv8fCiuCMqBQy3ZJuiQ1phRXElxjUJhgmBmzs8noNDmmFIy5KQHagmVgCyDdIhR4VNnAU0TwGCSlAKbK/8xx/MpVSZHfvHtLAqyasBpu7ujOEfVcRBqeM1qDKWzzPNAYRtGcLbpkuFGwqVUdJVsV6XtTyXutYWs2XJ0brAq6b9K0Cd3ypCXf77XERUMSr1YA4SyBZTONvhbGaV0Ant+HptEl1bTcU8Djyaf7K6ArzjEwo1BU89yUEqREwYiiLEU136OQeCCw8Tjo0izFIUO+YhKV8p1mkwBBtocw3EGZ2Tg2GEgrpNfykJQjmK6LNI/we39wM26/f45xlAnjkMFM11+5gmuO+VgkKmIaSAgZd9h0spGJmOd0kQFBGu4XKRQZk8bZTY9gibwmx5Itow5CJRWerlN7cuyuS1Yox53hQwqKOJQWYwbX0enKzWtJ12NNPrMp80tIq0RdkD3K32HYHdnMxFwoZKjWcHQV0WQOZJoECKWpCsN04FrUvjRMw32enmPJfGdLrmrWGMd72ArP41MPbKJSDDCPncdOB2HfdPDUyy/Dk6+/HP1eC7bZlvNHBjSRIMKBpZuQ1zBFRYZZsfjCNlle7yUD/wwpBuRVimk4Rx0z8RxSlKGDK5eCQi3uRAoUFDllItJhKq2xTDhv3OYR+bISMucKWoFJ6YpuQHc5F9xm408Xp28hiyLExKXwd+gG5jXLFO+Sba4JKp6vuhHZuAZwhpm2D9r457NYRP3xaIrd3RF2pnOMKM7O5sIJXhx6GC6oiEriB2oJeFr0VFi5jjZd4z7dfzZqutY1YO/8rrg42y1HBLISdLUVmKYZNqe7iHMyGk2sLQzR91uyRnDNYpu+7tgSdHP24rYE9ZSFgem0wCiIMey2cdlCD39y+x1o2QquWlnG+b0ApUFXZ4W0yISBSnFIiCslxB2eK5W4iplQ77qWOJp5LifzuAmv4nqjq+i0LKz2WnBqHVct9rCyYMIwGFzE4KvGXci5VQREb+ioea2TGVlQ6CVbsuEj01mXsr1ZZ4E4hiKcUQsk1nANFq6xQYEmlbZs8p1Noid0BSYD4GKyq3ntJeK0pYjThCeWgi1h6FYWp8h5XwLDEZkITwyFgYRFA9cWAZp4Bjrs6Ib3fQPhPIbt7jOcWaAQbE0j7vI802Uc5c09he3kYVTik2d2YTsWuoMWLN2U+wz50hSZpnkqghklOvLSlZRiYizr9NKgKwiRCxe20Rm4MLwOSo3cYwZHWbjzU/dJ8aVEDp0OZcdA2wSmYwa3RSLKLS8OoGUVxjtjtBcHCHQN585uoi6I83FxcXNHChu8H3HcKcgSEdPpWbJ+d3u+rPNOy0EwSURE39sNxFE4ON7HlzzveXj/f/4AtnZ2BSvBNZn3m2tW+7j2ujXUY2BnewtqT8HdZ6ZI6NN1LeyMZjA9DZarC6aCbeW8D3aGFiI6zDUV83Emc9Bt6+IQ57NEE26pidOYpUg6bxm2p3VLuffGI7qdK2zcn8JkZ4TOkMMKlquhu0hnd42ds+SM1zAY3seQOYp3ZGXLmtnw3rl2HGRyShjnPlqIbfpLxzpNmNY4bpy1dHmqdMY2AjHnLt25jqdLsZZhXRTo+R7zEYt1LLSqTXeN9Ow3LlG6V8mbkQJBTk6qBr/lYLwXyPxJolxa7w+6bfi3DNlrnpYg1wP/d5ylcj1yzPyOIutbQVYypdwSCBMKuQ22hPcH11axctJDFdMRXom4HMwzas5wXN7/awxZWFVNXJyEUrhYcD20FA0Wu0Qk0JTPDYYgP+K0wiRSUOtNQCBrIaYBeBZgy8VOBzDvkSU8S4HDIC8WF/e7kfgd+BTBfAA+8/C+3tzLNJmLHNOkKhvna5pjyiBYsvVVSHCodCJVwDwqpPAkHQFZg9cgM5bIH16ngoLa7/6R/83zUdawLBv9lZOfhizguSZq8j2/+uv4nQ/8Hr75374YL3zhV8se/JHMXI/HM/gT5TOPBNknypn4RziOP/6TD+L7XvVaWaBf/E3fgKuuvBLv/53fFUv57bffCSbXUxDixfVvXvwN8u+JCvhvv/xuPBxr8NZP3YaXvux75MgPAoT437kYkBXyzl/8JQF5U0R63vO+FC3fB4+h3W6JA4wt1T9/0ztA8e2xvA5asQ+He/HveNEfJM9/plbd2++4E9/5H18uYtdhXufBv6eYwe/5xV/8RfiTP/kgnvnMp+PL/vlz8eNv/Slh7j5cIjnF5+94yUs/7bscdj5e+ncUcxjKRHHz8LgdjN3B5z0S3/HwWB0OuaL4TYHz/PkLOHvuPL7vlS/HX/7lR/Dy//Sqhx3rA/GG4W6XclT5vV75fT+A2Wwu54v8S/LsGKC2srz8EJH94c7dYcGEP3/a054qAvzNH/trmQes2v/5n/8lbvy6F+FlL/0PD7ZFHgg+/JsnX3ctfuDV34vrrnsSKCBxUf+f7/uAiGN8v8OvA0GW/+6L/9kX4vu//5VYP74mLox3vvNdMr/f/KbX4bLLTjzk7z6b73nYlfez7/hJCZJ7rC8K1K957Y/iQ3/2F4La+LqvfcGDf8qxev/7fxevf+Nb5Hqhu5Hzju0e/+sP/7c4vl/7mleh22X74d+/DtzCu7u7n+ZyPHAEk8f2//zcO8Q5+1heh+ftpczTzzSnD8/DS7/fgYP90uv9ka7H/9vP4fhdyuN9pGPgmBw4pS/9vodFy4M5/Iyn34A77rgLN3/sb/C9r3w5bvy6F0qh4fAxnzixjpd+10vkXP7Zn/0lfugHXy0PxiwKUAB9tPfizw/Ghv/90sIE/91BGFy/38eb3vijWF1dEeGKxbWf+Mmfxhvf8CMyhz7Ti9f/697wZrkOv/9V34OvfdHzRXBjgeAHf/j1eNI1V3/avPvTP/3QI64nj/RZjzY2dOHyPnLpusz3OxwSeem8+mzOz2OZ+4/X71CQ/eHX/DCK8W7jFmksT3I4dLP5liEbd7bD23QHaZYIgDRYcDNN4ZAOLXbwMfiLAiN5nkwSVlUdLc9uWGy1IcnuQRLKJp8iHB/i2WrHf+hGpEOO82ix1YKrAuMgxiYdQXHjJmEr+4HrjO4WEUbZXU5Wpq7h2KCNkCzRNMecmyGmm+8Hcy13fDimIm4Qcm65IWMiM10r3Ngy9f1AmJXWahFkm1ZWXkvSiC/M2KZ9Tl7y+RSBqFY1ojM3JUPXRstREe+7hrkJ79gqOg7bww0s+A5Upq9njUOXzt6GX9eIwqbRpDRT4BBigvARdVRaDcdShG8nrYI5HSlNSAY5bPx8afU1TWkXpksrjelS1cQxKONRayIMiUtZGH2mbMoMz0BtmvAdT3iFFMwqU0Ops20+EqcaE5bJXWVike10BUFgcoNm88DpLOIGnCFcDD3KBVkh+AuDnrsSu5MpMiIN2CIvojxb7Q1JoXdstsXXwiammEOZTjbKWiUibp4mSBg8YrIVWJcNMMW/ra0N7G7sYnHYAtl9jj7AztYuwiBBXeaYzgpsbEyRpgp2g6mcu6FnYb3votdmS3Qu6Ab6B+l4JGKDY83xm2cJoiyVNPG+4zWbfq3CvRfHaPtdHOt2oRoKbt+8iMlcFfFsqcNrwEZaJLIR1ysFNJbnaYgqoyBE01MJx2KbP4VIshMTEYOr0pAwn9oxRAjJJYwpE8xCHhXotnxYOd22bah0mJkOWktDafl16FQtSpgtS8TKA4GuqmOc27gHf/G3t+ETd40lLImzWeaNqqPverjyZBeXnxrg1Poi1ldWJPSLgVdk7jIgisxSzm9iFBjQl0Z07dJKSyHdkHZiOiQZShMnAVriBibrz5VW2DwuRFCy3I4UI4jVICe6qOggo1tLF7chg7iUMpdCgcI5TDd5DbTbHnTOkyRr/oYBUDpb4unyZHigJg5MinacO3RXp1WBWVhKOyxZzBTHkzBpEBlsqWfqkCAHTGmTl1ZvtgWnCiZbu5hPJji3cQ6b22cxDueIqwQLXU8csGu9AbosVkiBid8/kXMRBXMRsStYMD0TaR7iwnQD53cDSY4nkmN9uYtTxweo4xod8l8pInoOuh1X5vfeTga/4+P48gKC2QxOq8K9Z7bwF3fuot+x8fnXX47b7zoLzfYQZAlG4xnmWROaZnKsiwrbs0D4qXRQj6fh/lix5T+TdU5Y1gyJMzj/Kqx1Wris18EVqz34boaWY4nzlCIUne4cZ4qg4qYsGXRkCUu4iPOmCERhCpzbnMPklxriGKWjm+dVug54bsB2ZApcTRgiVR26POmOt11LsBhJyDZ+3hm4pnK9Jee5OX9xQpqrLogMgzgW4TOrIpgKNqFkAYht3zWStG5awJMMtVmJaJuQ+UnUAoUcCmXsDohKzOi8ZLGMwnAJzOIExEhzLbcVVdyN/Bfb4xlmFOc8X5jOHONwniGPEyy0baysesIwzlII+mLKc15HsM0a0zmdjpWE2lFU5rWn1HTKA/QWz+eZ3A86bRtOzQKegVkCbE6CRmVXNMzDVBAnjtUEZvL+IEFWZEgPfGQUs20DnXYbYDhUVmMymovTsDf0MVzsYjBYwt997B7hpBITQcGeoYHHfANXPuU4hq0htm6/B2bfw87mGLtBhERRcXZzV8RHv2cgYdGAVnyVWAvOvBo6HekB76sN25WFLxboKMDzHkfeJ9f8wZKO3tARpz9xASKQ5wpGF1J5D7ujYvdCJvdfOjY5n6JJc7+2Wo1Dm4tRuJvJWi38dstCGEfiWj2QZSmm8v+I71hc6WO0NRFEA9cYFoU5Rxk2lueZFN8stsF77MGHFMEkCJBBdUEuxTCZZ2Ul9zMpTFScY5m4jPm8QNftYNlCOs8RzxuRmPgD/szxHEEmEB9CAqZ0/QAAIABJREFUnq500uy7a4kE4OdJDpxao9MzhHNM9I48F9BxHhcyfrweFLq4VaDTN2A6qpzjjNc0ndwUMRmQiRrLHRsdx5ICNe+/XcNFV7Vgs5uGxSDOL17PRi3PbqOAQYpNkBn/ntgR9uAQbcPCCh29SsWiEovMDd5FVY2GBU3hnRdTWYoLVl5VE4LWmNRrwWywps/AunlVIqiIUCnleYf3FzHE042clOIiZpgrO504x4RJz6newOQfdMjy71iYYTik0z/+iAxZ7uvf9zu/K5k/3G+x84jdqtzHH7Fj/37ncSTIPl67sMfhc3mz/L3f/0P84n/+JYzHYxG8vvmbX4xnPuNpeO+v/Sbe/o6bxMn6kn//bVhfX8NNN/0CkpTJoBUubm4KZ/AFz/9q2bhTNKSAS3YQXXwUnP7lv/gKvPy7v0sEWC6Cf/XRj+GXf/nd+Ju//bj87TOe/jT862+8URbvH3ndGyX9/eTJy+Q9v+1b/+2jjsiBE5a/T+fW4Rff66Xf/T0idl3KymR795t//CelDZntmZceLzenv/re38AvvPO/iABJFue//oYbZTPIzfLBGGxtbaPT7eA7X/LtuPrqK/G2n/5ZhPstZaMxk3yBr7/xa7F2bBW/8Zu/LX/HjSTFk4WFBfzga1+FD37wz0Ehm8fBn+/s7IjwQRcjhZ7f+K3/IfB9bloO/u51P/paETMf6fW3H/+EcHTvvvsecfNxfL7wC54t4W1suzk4RxSAn/fc58j5pWB+zz33yvc9OI5nPesZ+JEfes2Dre0Udt/1X38FH/zgn2F3d0/Ghe/9gud/1UO4MI90XBQU3/OeX8d/f897hR1DQY4i8z9/3pfKOFDo53vSZfuv/uVXiFh6IMjS6fyUp1yHT9zySflsfq+vfdELZP4MBv1P+8gDQZau2ZXVFdxyyyflu1Ec+/obXyTC2WGWzeE3eLTvSebmTT/3Cw+eN57Tc+cv4PjaMXzlV375Z5y7dPiRaUzRuxEVgIN5dPrUSRHrOp22bDTvuONOvOuXfgUf+auPilv2aTdcjxtvfJFwkSlWXfo6cMJubFwUXIHr/r0b8sBRTqGOoV+Xcpwf7pyxWPKud/3ygz/inObnvuy7/oP8u/e899dlLh3+Dpybf/3XH8eH/uzP5Wect/x+p0+fwnd8+7/De97zaw/OwYNr5EUvfAFms6kIfxyTw9fjc7/0OfiZn/05eZ/D187B53z4I38l18fBOeCcesl3fCv+26+8B5PxRI6N83k6meIrv/LL8Pyv+Sp5v+lsJusYP4vXAa/TZzzjBrztbT8jn8WfHf6+DAXki7/LgDSuDzyHDMt47nOfg2/6xhtx9dVXPaTKe//9D+DH3vRWfPTmv5Yixpd/2fOk8MWxoND2WN6La9XhtfXg2uS6/G3/7pslrFCetapKCi+/9/v/Cx/+yEflvfkdeA1xLb302B7pGuXf/cmffgjve98HpIhDDMnCcIAXvvBrHjLvPv6JW/D2t9/04FgdjPHS0qIUqg6O65E+5+HG5vlf86/w3l/7LXBdP1gPed74kMbr4rf/x/tx880fa85Zmsk1x/P9Iz/0A1jfZ049ljF91BvL4/wLvMe89UffgONVs3Gi8Mn5kjMcg+FaaiGBWBQMbdOCpTvywE4BizsDOrTo/qpqpu0yCZ7OV3Lt2BLYPGyTiqZWKjqei4jJvRLs1Wz4RdAta+xOA4iRqFKknfvUYhu+VSMIc0zTEltxgkDaRhu+H0U8/i51RYopnmHAMw1J+Wai8M48liR0OlXJ2uR3sg0dnmMjjBNRTykKU4SlK5VBMeKQFQ5aE1bEjYuIDNxVKGwxbzafTTBYExYia9u+NafRshXhYhLRJmiEqoatG4INaDNp2DKF19g1uWfme6ji2JH/pFuVw8o2aDpOZbPCDSKdt3zzJkSMbeINb41OFltEW7p++Sxh255sbiigM13ZdTyJchaNVeVGy4bT6cu1phu1CCFkuxmuBs1hABoDmmpw/5dVKnanc0xHE3i2I+JXGM9l80eR1211RFhzzFyOuaoMLC61xD3JjT43ZRTb6FzjvYhAhb3dUJzSs/kMnXYHC0Nf5hfb0unOIUuWeAK1djAY2oAaC+6B37PIVdnQqvxMRxNHzXxvC+fO3I9wlsOwdVz7pKfA9j1MphPUmY626zeObHryOCBco+MYYZyKIJ1NJ9i9uIW6oueN84Tfu5KWcAZ4TcJAnD0DtwebJQS9xM4shu/6aDsOgjQBoRrTOY9TR6flyyayyBk2x2PVsTh0UKUpcm4y80rCkGg8YAI5A4wUFEjjXMTsXFUxq3MERSYtzWQOOqaDlYUeHMuGZVW44SlXQy0iqGWKWi9EWBFWcF2IgMvrIc8SxDEvKBXbOyP83e3nsTVWcM/GSM79eE6hh63bhrhpn37VCp50eQ+2WYlYnOaJiFwKDBiKJxt//m5Rm7A8T8K16D6ja4+75ThKRazeHV3Exz91Bzp2B5efvkLm0drKCnpdF6bDm4cKy7MkoI7uMboja7asF2y/pXuSRYNaMBDUzujE932nwR6khYxtEEVyvbB13uazSd0US5q1RjQS1iownYdSoOG1wAvLsDzEMYsEDeswZbCTZss6Quct0RWG5qAWF34hOIMzd96Hi5vbuPPcObgtgysZvvSZT4PHz1M0jCZz2JWK5bVF5OFMMB2tXhe252O8u4ELOxv4078+Q28uFtstdNsujvVaMHUTywsu7r+wJW7H4yeGIhZyjGslxbHVHu6662LDeB6lmEUqui0d115/AjsXNzGe1fjU+U0ZQ7oHWaDydfI4LWyOA1ycTFCRT5o08rvnOCI4E2tA4YOSJzE0FHwuG7Rx9UoPJ451YGsJPEug1rJmBOMAlumIeMtrWkAEBkMdGUKVy7XMf0vWLzm5/AWLIWJ8VKPokuaCNjGJP5D5VEl3AosSrE5QJKYLlfOJzj0Kmk2HcuN2julitYjwYOWCaM9G4PVcSxzv3O/REc35JO7NKIate4g4JkWK2STELEqk6JYxMIzt47aLPMmkLZ5raEzBskMeqom9aSwc5mkcY6Xnoe/Z4tytNROlqmAjqnB+HGAym+GGG44jGE3Q61ioiY2w6QZXkYY5Wm0XGxdmOLbgi/NxaxZhnufCgCbuwPNtmAbb4QMpWnQXh7hw6xa7yHFiuUeENYK4Qoxc7nl7OzHCMEWapVJM41wXoZsOVGJfDAp5BVZWu3KviaIEIfmyXGvoNu35cs+l+Mn5Qi6pS462qaHIgJahisC31PEwIBcHKpIgxDQscdfFXTmHsyiSsM1hr4NgliBIMhGVFd7LbAXhvBA38vKaj5Zu4eKFGcbjRO6RQhBSKqycMDEYWNg4x3BHds3X6Hg2RpsU4cgmL5HGTcAgw6akEERx1ASWT5JFXcPydZy9LUYwLaRYR5PN3mjacNVZqOR8o7ObbHJDl7kXB1FTZHBq9Fd8eLaHM3dt7YuqzUOYBH2xvsAxFb4rw8FszMaRHD/Hmoxw3muluydlqz0/jqgAG6atIp3TwUsUDjn6B7XtfYcnC6hKCbdNbA2F3AbZE04553mNAK5PF7GO+SQXlymFYq5ZRPnwGrdYtLTYacF7i4LxLG1YtIYp61wSpiJCt4iDYTGEdQ1dwYLTwqLrwAG7HgAupbO4QsLgPdNAUqqYBmFzf6UaLZpyhWHLhW0wNLUUZ7xjlOiQkSzuWK4vCrSmkQZ5QsG5Cf3iOPIZicdANzo7ZpI8k+DLaZxjnBUIC66zRBPwmVOVALwk5zXOriSiNBock2Ap9nlY4n6mq57z1dCkgCs9Fq3VzyjI/uEf/R8xWHEuck//gd/9fdFXvu5rXyi6wGPZoz7Oj+qf848/EmQ/50N89AFHI3A0Ao91BP4hLdF870djyD7Wzz/6vaMROBqBoxH4xxwBPpT+1OvfgOu46WVwj7C+6Nhg8m6BeRYhKHOkOVvSDDgWeZIUPxoGG9u3Z2kMVaXbEHAcOs7oqsvkQZvpvnWpomPaWGi3sBdMoZJTS44pE46zXJLjx0EEU1fQafvY25tjnW6elo6OYYrz8eJ8jFsfGGE3zBFFTVtd44jhQzvg6I0ga1LoVTTshTNUZHKKSwtwTQNtx0WR5uI0253PEIlgqAi7VTRYOrOkJb0JpqLbTTiybMW1mu9HwUW4siza8Hfppt0Pm2ioicQeNBsJClZEFZCzSrGEgRYUeYemgdOLXbRtA1GQiojC3WmVkZ/GECRb2JRhFEkrv1ozOIkJx2xTpTBGw5YPpWJbObmLJmzHh+n60vbqdnx4fV+4nGRo8h+6gnh8DzoS6X6rc9ncFHkm70+XTrA3gmO1kOWpOIooFtCxw7nB8023IXnAakGno4mW48DUC8RxKO5bbrplYxiTI+mIW5THLWEoZMIatjhrdnZ3UJaxuGsiCrCaBZWuxZpIghjLC0swLH5WLIIKnbV0UFNUns9zDHou2j0H0WSEWz7xCeztlhJQZFptXHXdlQjCGJbK1PkGEWCYJRzXkXZs1cgxDacoYxP9VltaP7NIwd7uCOm+U42CSa2ECGK6cOdYG6xBNy2MZmPYxFHQ7lOTf5eJ2ylNE0yY1t1umJ9VWMLlmGsQxzAvLF5TfD9u2MeTHJZtYrjSQ1zQNU5Hc4kiqRDmFc6cG6PjtmDaLVz71Cfj5r+5Gf2Oi/HFbVx57TKScAd+RaZrI1DxnPh+G0k8R5oo6HaXEGdztFs22r6LT92zA9v0sXF+hEGnj63xDI5Hji4FvRyu76DfdqSYQjSBYjCEiGgST0R+r+/C8puiBIXv3b1thPM5Tl12GapKBxJNuLLk/O5tjrE0cOAPe/DbTHRP5XotyXStDHnvJEtExKK4k5eKOGzprhpNRvBMFyuDJdRM5y5SFCzwcFOesXWYVjJyhQ1puzXJL2QQG3mEtFHREUsRQGWrbyKBXeJoI0tXV+E4rogDbNdNyiYIJwxjER8m47thaiq6g2OCKWDxokwU3HrzLbjn/gu4OB7Bb2v4ki84gYVjJ3D+ni14Lp3F69CVQNykjtcSZAWxC3lSY29nFzvbM8ECjCc7sF0PrlfDNuiYJaNSg2mw3RzYDacIyxxnt7dEVZ5MU2FAnj7Zl9bfe+/fwZOevIYyjrG3V+LmO88LKkMIjURlmAZstZbuhNsujCnl7Tv6IdcBC1IUgNgOLMGG0ghR4/LlIXqajqWhCVeINSWOLfVESDx7YY6h76PVahzFdLaqdSO0Oo4n4Vxc70zHEIwM14gyL2AbllzvtqVjHqXi6uTKSgEvrymk6k3BTtA2DOGj84+OyKYgKK5DzUEWzWG67MTIhGNcFGR7E7VC5EApxRZaMSmmkU8bhQHCWEXBe8AolvBAaa9WyFa2xcnf77SxtTvBiZUeLCa+k4frNngO8si3RlP0fYYkqsK9tWxD1jFr4OP+8wHuOT+XNenEyRaC+Qy6BbQ9G1kcI45KdE0LrkV3ooIe3cOWivu2IwkBZOt2TJejpolblE768R4duT4SsomLAn3PxInlLkrdRRQkSFmVKyqMxyl2R1NBCPA6nJPdTol7P9SS7f6ra4tI0hAG3ewpnZU1/A7D8WrBK/gWkRqGFJp5fRgu0T0Veh1f7l0nBzauGHbAmiVxKxTs6EQdBwU+fn4TuVJi6NjQKlXuq+Qcl1YlwXoUSHm/XV5twUSJ8xci5HQqm5oIn62hidV1C1oJbF6IhAvt9Zp77HyvlqJUlXJtyAUDIiIoxWdUsOn8b1Poo/gITLdK5Pw+dGvXKuYTFml4esvGfbqPS2BBkMImC1SGw2eaUoRgoXvst8VTlG7CO3mvr+H5JiqyW5McC8MOojHRDyycEltRy3xhZw2vnabwWcLr2BJ+RRc83bBs3R8uWqi1Upjr/aGPs/dMoeRcP1UplFi2JrxUXi+u0zjITbsJ6gzZyVCyoGpLgVICyGwVXZ9Bmrxm2D1hYW+cSnGaKCGGbBkWrx0GDVKkV+XZig9IK10fC46NnukhiBRMCzLlmyAy4c/yXMcFsiSFZrJ4xZDRAr5hoOuxOySX+5mNGj7DGN2mCyLJm3scecwUyynGstCuK8Qf6eLoFVZ72RRfxtMUG9MIMwrv+x1ALM4IvqJigZ9u30oK2os2sQtEHNEUUCMhokMYtxVsU0XLa4o8qmZCeYyCLNcYGvz+4A/+CL/5W/9TTGLf/bLvlCLlP/XXkSD7T30GHH3/oxF4Ao3AkSD7BDoZR4dyNAJHI/A5HwEKsm9/44/h6S0G5/CBt3En0FXC5PB5HiMuc3HbUKA0VBMdBqgwNErVMYtDhGmKrGDKdsPZpGm0pLCDGiFby+c5HN3E2rCH0XwqTiRuSLnjiuJYxBqKwLSDUmhJ4lTS4Id9R4J42r6Ci9MEF7YjbE3TxnnSEANkE8VNm093rGFIm57PjRfIIiu5/95vW6Z7zIStASsDB5MgxJ0bU8EK0B0r3XDc0QmWoBl24SxqFFWBYc8TV3BOV4dKFyddMgoKJi5L+jzbtim4kojbpDzrdOpIOFgT+EUeGwWYgeVjqeNioW3KZouf69lsQyVCARi0HeHINS4obi4d6KotArbpmrJZsjwbrt+G22nB77niTuTGlWFckoQsXjThHcgmVo6zoEhsipOZmyGOuTidxVVYiUuxYmup0ogbbK1l+zDbjFGbCKZsf1Qksdl3HRFzPTosWybSOBXHHNs/2SrNllrb1KWtl5xNMhMp1nJ8bM2QsWMiehhniMIElkMeJ9nFZPwWcA1ugEukNXmQ7FjQJABLVW1YKtvh6WYNRKjZ22VoTY6d3bEEpjzn2c+E6evQaxue7SIMZuKspFDG4kGUhZhPMnTcRQyHHeEk0+nNjSW5ihTd2YJpGikubO6iLh0cX10RLi9d8dOogGKZEt5Ef44weTXgnjvvQllo6Pl9tG1H5rjX8VHVFB85JzRxubH7yVfZKlogp5uQQrfWhFCZ3MQqFc5tbGF17RjY4apZJmazGeLZDOOdOVy3g/FkD23PAw1CFFLojOWYO64hLjO/02m4njlbiSNpKzcqwjMo0Gto+S3EdI6bmnxX23Xke5AfS9Gac5c2J7qQeGxMrSfvOUkqafutmJqdFei0HdBQKVxFJmWLH57XHV1RDBzax1xwNkoBhOFzDZqDohvFUR43BdpCVXH/mfPoeS0sDjuy1pBtnJEHW5Fn3RHBhE5hx3VFGDYts0ldV+mIzBFOZ8JMrhSGDYaYhzMRarnJp0NQU1lIoDicizObgpyq2djd2cY9t9+BPGMyN9m7Co6fPAVH9/DxD98Cr9XG39xyLy5sbuHkqo71K1ahaBb6CytYWlyQAgQqA5dfdhpZEYvbX5jN5D4WMdSyFnGjSIEySaAzebxgwA8vPnpMUyRlifs293DLfefE/cuW75COT5vONANbo0gEO2IkbNvBLpmYFc8X14pKiiMtcqhTOjHppLQRhqEUcTjHLIolEkCmiguWbeVZWUgRzSNPuGWi7ajodzRJfr/3vl0JnVrs+OKepHMwjQoY7AKQgC4mrFci6qmagcleIMIvES5cfSiCqxY5mHRscy2iw5DrNc8/f87vzTlDV+A+2oBBZ4xOZxHNcmVeUINPohiO74pbcGtvgn7PwHTCdY3FsqZFmtxb8oGJB6DrlcWjrk8ebQmbHHHPEXdgwVZ2x5BgoqIskMUlTJ0Ocwp2jehcsEPE0tHpNfkVFMkUn98ZmAWZrIG5muPizkjWV71iu3WK40MXx4ddFKWGUami11IQxJlwrCm+lmqJecriQwHNLhEy/DBsuLic23Sdrh0boghj6DzxeQ6/6woDVdUdtF0HPRjCJz23O8aF+UwEQa7jbRZUeK4Vujsha7kwq6kJU0QziRzSMQtjWaMjBgradGvqaHs+qgJY76u4erUn3Gc+AxRRJm7k6azC73/8XhR0qJoqljstcTDft7mLSK3gdYkUKaWzgLgKCoq8s1CMZfcai1F+n6xbOjdrJGGFzY1M5gd/kbxox9UQbGcIgqYo2qCBKmiWhlaPna8MewKytJL1idgBiqREptCh79iWzMdezyHlXO7tFLTlHosSvWN2U0Rm/iSdt2yhnzeObKIu+HkcPwrEFBWJgVkddlDPiDliRwrXrBIlC45KTrRqE5pFZi8FzIIYHkXQB90FTTpFKI5SwI3mQDQrpGCcpYWMP5dYXg/87N6wJUFgPI9ESMh8YAcH+dsiulOs1dHvG2i3iO1QkcQaglkBhexXissJAxUZUqbLfYbOWBGLWwa6roZFy0Xf6WJ7WmGWklVfI4mJDqgE48LrJAxSrt6CvuB3IveewiwxSkPfxELLhMmwLt5XxLnMp50KUUycjALP12QNsZUGoUKZ2WgAJEiTDHvjSK4hfic6ZinYx1UtbtmAnQk5BIN0ct3DkOLxJMOYyAZeG1GGWUbHfQ3WAMk2Z5EtZ7dEd+0zOmTZ8fasZz1dsGp8vviWb3kxPu9Zz3zMYdOf8wfxJ8AHHAmyT4CTcHQIRyNwNALNCBwJskcz4WgEjkbgn9IIUJD92be8CV+8zHbkJpWdLYNZqUpwSVQWSIoSMVmCbEWDLm4n06zQabWwORpjPI+EN8mUazpkKDxSfKP7leJLSCRA0bQmymaHVg4RZBThn7E1kE/sxLMwxId8PTrmKC5xg2QZKmYRMTsltiahBFE1oQxN+JhtWRj0PGGe6WWF1Z4H19cQxjnatifttDOKxgyFAFsSFYymkSRph2nRhMcQLyCOMck9ljRmvj9bHxdaFJ1q2RTQdaTZFCBzYR5SKGFoUFzkGIeJMFHpmpUwMUNDi0EllMGY2MyQsQroGC4WXRs9nwIxmbCWBJs1YrYF1/VgD9rCOnfY2urbTZueqTbuKJXp4tzUsK2Pzj8KCUxrb7h3RCRIGrQgGCg/7I+VsBa52WQIUyXc2TznP3QWMSCjQJ6yjbvZyNEESjGaDhRyqD2KwSLaNa5bSUyPM0mi9n1fXGnhLESeMbiMm8k5PK+N0XQEt+3CFUGEIp8ujh9uAClmUJjj+/M9yf4MxtsY7W6Le4cYhNUTJ4QNSMHANh34novpbBub5+8VEZxuqmySihPozH0b+IJn3ICl1Q4ch2FGlnwnzsNGhC6wN51hupOg3zmOpbUFrC70kFYhgmAO27ExmcyQZ4EEzNGVNuisgCbmpMjEPcwCxDQkeoHCMpmzJWq1wO233obF/jIW+kO06fSejeDaTuNiVjVYqiEsXtuniDAX5xkZpwnbyslMjkIM3S76XQsX9kYi8HHDaRgcfwbjROLapENQihlRKE51rSZmggUAit90STEch+4+X4oNGTmweSab9YabnDEWCUGaIS5iEcmHDPRSK7RsCpwFMopopQLbajbcdKPyH7q2ZF7VOeI0FdwLrximxEtwH9mNNYsQPK8xXIeYi0Raafl9ilqXOZ3VdL+Gsl2n+DEe72JrvIftnT30W0N02kRfVLA8E7vbG1AyC1eevhqLS1253tudloi1DLmRvEG61pJAhEdNdyXoaxbsYWc0RphWDcdaYXs7aRvkgvD3NAThDLZDxMUOthnG1O3hgTvPIJhNsHRqCVdcdTXuv+UuLK0cx4WLI/z2Bz4Ir2/g+IIlzv1rrrlC2qYZvEexeXVlHZ7TRhw0rbp0khENlsYJTp9Yw7DXh8HzRJ5wQb8XL6EYn/zULdAdA2c3R7jngQsi5PK6i5JU8Bp0hMVxhTCpRFBjmCEFUl74YdaI8V3LxBXHlnDnA9tYW+7jqkEPWRKhpis2pralIYoy6JYCg3gEW8dkHsJxLcGo0MNKAoWhcE02ccunzuPEeh8e+8WNJqyuiBm2U8L3bEymgeAyLJ8dEzqyKBMBkMzNhsra3ANsx5UiB0VLcXPS0Uy9nyGLBV20lqxHXKVYsArmgRwb17EoDVGnubA8uW5t7kTY3osxHLigDZqf0+27QFgJoqLeDy/jB6TkIJsWWq4OoyrQZwhbrWHMoC/PEP4z17PZqBDBSrV5X9Ng1nxXTZjZvNQorHONrTRTmLyObUqBQrMUbO9EImwhAyZRinZbxULfQ2G6iHUfbjHDdJJgNOHdNMesinD/RXJ9NaR1DGYl8cV7IXmcLGp12p5cV0uLHZQhQ85M5GRvGwrWLx/iKSfWUGwH+MQnz2InLjAKQ2yHIVptR4pc4jLWyRZnZ0WDvqG0SR5oFpVNt0LeFE2YcG95OhyP4ZM6lno6rlhpQYtqKA7XLA2ebmF3t8D/+dT9qLiu2MDqoIMsrrA5mWE3juH1LBGClZLIBhYa6IpkAY/3vFKKPSwKtofsYmh4s2zLp3OZ94pWT0e7q6OKK2QzXq8K5kGGhK54R4PG+8l+6z7XyoP7rLDoqT7XFN01tFgk9FVsj4h9UbC3F8o9p1ZKLJ/25L4s7FnijCyuqeRYU7jWhBsbTDNxorZ6DA3M0bctKTry5722jyJOMQoybEclRvNA1luKvC1iVfY7Zvjss7huIU0KwQ9wNhW5gmReivguxQk62tuGsH55T+B1QW638Gw9DXlYIpnXEthF9yuxFLwvt4nHkFTTBtnEgjO/hzxP8eGCaICQhRKlKXLrkM4RT9MxsFxxnccVAyAjWQOkgBHGggyR5zXiivisp1KQ1gSrRGHfszUcG3roty1BXswSHbyLCIqeOQASygf0eiZso4ZGTrWqwzc09BwWV+hET1Am5AETKcFnvxrlTJUCJytzZUmBOYLupVhb92DARhQriFjA0ilA55jMc2yNC2ymoTwrEHFE3ILa+3SGLJ8r7r77XkE4Eo1GPMFXfPnzcOrUSXHjH70eOgJHguzRjDgagaMReMKMwJEg+4Q5FUcHcjQCRyPwjzACB8iCL1rg5q1xDPFBlnuGkKw5ypJsfUuIIChFPGS4C7uDfddGXiUIGWBELizdoQrblmMRw9gKTQGQgi4f4un+I/uLAU4U2OgcYXuiqmuyOZY0pv+bAAAgAElEQVR8GKhwmLa9z3HmflUjK1YYkRUm80RCqLipofuEmzHbUaUNmgIHA30YJKYxBZ4tp6YNm5tSpZRNtDyI1zUmQYxxWCJMyDAjy1KF5zooGVAmQqGChU4XZZ6g23cwD+fiTqOoxWOgiOA4OmbzFBp0DNq2uMyY1J2UCiKmm5NxyaAiOoC4cyETju11KnCs3UWv04HVteAaPpaXF+AyKZvBJm1PxEWy6gzXgq7RARPJptO3GMRC4U0XFy1VMCFCkmlHZzMDkwS4SCGO7lImqrONkUFgJLUq0rYtoprKIDAFddWcN4q7/EdcxyZEDGJQTJXXSOlakjAUUzaFFCeDeYpwlkhqvN93YXoUVmIRxZj9NdmeiiumKHNYbQfDlX6TDs5NGYAw4MaxCQShE87xHShaia3zD+C+u86iiHVcedW1yCmq8n2yAssrHpZWWsiSBJvbu9jb2kAWh/BbA2n5P78xhTJ3sHx8URxjqs5QlkjcR/3VVZhKjXHIcDEdC+3j0E1u/lNxpzbmaDqhKmT5HPP5lmx4L7vsegm5TGdjCdQybQdBDmSFiuGwEZDCoML2eBdFGmO40MH6+jLuve8cbLuLpYWhhDZxk0t/3u5shK29MYKI865GnbGVmkzcKa48vY6WV4nDrNZsaUinW43XTFkzPIoudU346sxOIKqXogT5oK7potf34JN1SiGpgjjHFKVERMYrDOQ1U6lpEVXFbRYWMSr+slKhbekYtExBPLD4QP4tER+mxvdjS6wuLbsMIAuiQNpVyeVke6lj0WnbMJ3pmufcI16ilhAnU4SW4aAHp22h0ko8cOFeXNwci7Dqeh3Mdkf4xG13YDSe4tTJ48KFZPHh7NktREGEU6truPbqa7Cw2EHNcBmLbb0TEZvpRu21O8J9LZiMJyKNisl8jtvu3oWtuxIE5RgmkiQXEZxCnK5bmO9sy+9zno8mU/R7JnoLA5y9YwMf+8SduPHGz8NoZ4Krn3Qdxnvb+I3f+hDOjgL02xr6HQtPvnYVSVQjizU4bRfrl1+GlYU+LMNBmdIRnSONVPiWin5fg+uwMNM456kKuZ4u4Vzv+70/Rq3p2JukuLCxjSBMkQuqpAn2mczm4gSmOM/E9aZboZbW5yBlwJSB5V4HVl2LC21p4OFLrj+JfDbHoOUgpFOPBYB5geFaD3t7Uwm8O7Oxg+WhiyvW+tJ2zLWU94B4WuPcxhSdrgPPsVBUGVZXO4izCmVW7Ie6KWh5HjJKM8IxbULW6FjM0hRBxJAzA3rFlvAcJl31WtOCLt+fbmyTlAmK6bwPVKjp3IxT3HVhhOHQxXycQ4uBlusI15biD+8vMdEuLYZEJtCIaqiaopQ4Y41Kfv/8zhyTvHENGkaNzzu1imhG3qyBbo/BZYm4B9lPQA4MHdxJSIyKIsn0qhTXyFglzzPH9h7duk0II9dwr2Mhj7k2B9iblBhFBY4fb8s98uzmBGCAcJVALVg9qxDO5jA8FWfHBbbGc6S8z5KXmRZQTQuzeSDnm9d6MI3R7VrSoXF8pQ1dc7B9fgrFrKD7NZYGbXHNri+v4BO3ncO9GyMMhj4mo0Ac0XyxYMDzwnWArkxBoYuT1kPAIqpmiEuzIELCobOdYnqJdttA265xer2HY+0W1npd3HLrLv7uwghbExZZVCy4LoZdDx+/5wHUtgHdMxHmiRTMxjuB4Ip4jfF7Z0Uhghyd6m7HlHCriuecrk5pxdcwOGZisGCJczbezUWMJ5NWwjkFtqpA4zMCy65ZKaIuRd+u78LjPdOsMCDztcyxEynYpsCJGjsXIqQMBUWN4YorDFkWMzKKlsQhsEjLAgKxFXR0KnrTSl9U8g+F+J5nY23JwTwI0V9oAWYXF89HuPfMBRFvPY8hc2TVp/JZ4shuaWgPWPhQMd7O5ZrQ6kas9lom/I4lXQ25oiCZFeI85/HwzHVX6E5VMN+tGvc0ebEa3caGIBHUms86OXQGORq8/9fi0qVordlETaiYjTivyJjXoKoVHLVBNqlEIBAPEPHeTla9Lt09fH5jQZznQ5i0QmZlQKgmgXrE0Qy6jgSrsjBEBi1t2BT1eU3TOcxrgwUoOqizeQGWmXuuiqUuy3+VFHlZwOF7ajpduI4806VFIfdjnguVnTWuAc8HqlxDMi2hlYrwviuFBWPgvnvmODcJMC5z6WSY5SrqS5AFzMP4T6/8friOg3/z4m+UbAhip45ejzwCR4Ls0ew4GoGjEXjCjMBBivsVV1yOn7/p7VheXnrUY+NG+L+/+734ybe9Q1Ic3/Lm10uI3NHraASORuBoBJ7oI0BB9qff8EY8s83WUiYes0VQEecZ+aGjOEFWNWywOVtC6W4w6bBpnKVstU+rVFotmVbOF9sDJWyFrEG2ypNGUNTSUiiBVNx2EFNAXMB+wi6FIj7UU1AU4dakm43CcJMazKAshpXQ9TqN2EJIsZF8TlM+r1JL2ag1dLiGN8rNBdtl+74rQVAUS+k0dBlkkufYHSXiyiDXlZuYnk/3CfUZXd5rrduC5uTYCCcYzTNsBwlmETfn/B3yK9nKXUFTmEIODFseum5LNuy2bmLR66Dn2nBtOikB3XbESeq3bZhtD3bPh9elGJbKcTZ8xMY9o9KdKmniOqI8xTRgcFrTikr3oWvqcIkBqMl3bYJAaI9huyNDmbjTJlaCbX3iLqVALfiChsHIQKm8SOW9qMFqminilriVawoFTWtuPAugqdw8qVBKMlO5CWKQGMOjTNkIctPdGbriEKJYJ4EgbEOUFmIKLhF2d3dw/PgKVMMQccCxW+JWorOa/E9uDukCM13yWLexu3FB2kkddwG93gCrx3qCTmDRgOIoWXfkik5mCc7dfwGzi2OZt7Mohqn08QVf/HR4bglNKbA93UGV1ij0BBWDXaAimOe4+vIn7wen0W2aNK36Vo2E4VLBBHfedjsmcxUnr7oeK0st5PEMLuebYiJIA6hKC1VFVzSLBRm2pjNs3D9Fd9AVIYtObwYxckAoQli6Ja5ncpWVUpF2dJ7uXs9Dt+8LY5jXDIsJnF90j4uTitxdnaneiYgbFMgo7tLpapics7kEp5kWEQ1EXED4iglT6YWnakgxIkhChBFxICZ810NVNG3W3JSTI0mXXJHHMjfocvcdUxzgGq9/hvJwA0x3NHgt0VGciXDKXC0GvbH4QicqBfgoiZBkobhitdpCx/HQH9jYnW3i3vP34PZ7twGdY1NjeXUBrgLcett53PvADlZWerjq5DGMxzNMkwy7ezt4yhUn8Oyn3oDVpR7YczwPAjxwcaspdlgG2h3OP641CuYpsRkFzt67iWSu4vTVp9DqmoLkqOngVVhCsZoQqTiETqdcEkGtyT2NcOb+O6CbNm695W6sX74oHMT1Y0MEsxA3/81Z3LExlvDA5ZaGy061sLJ2HMPeElaW1xAnZGNWWF8/IWKaWpAnrYoTndcX3eWCEVHYwhuj025je3eEj99yBzZ2d6DpFTYujnBua9q4uvMCNzxpHXeeOY8sp+uTxYIKPYpqYSQiBkOoJOSGHNhuV1pyO46OL73hNFpcB5Ucet7gJrZ2Ylx2xSLqIsf5c3OcvZCg09EwHBKdwTW9xPKwJfxoMqIF4yIMzgymw/AtA3mYQDXoPqczkQW3BBZdemJVp9vdEAEsz+lObNYWXS+bFni6CFlsyxhwlyAqUkQRkTipOCx9xcVom+uhjbRK4LJFWuW9gyIoQ4RicfRPgxSdtosoJMtWg8eW64ohkBUMW5F7w53n5rT74vKljgjoiwOGWLF7oOmC4DFwDa8LTdZZOjnFYa7SqRdiNo/gCftWR6YAW9sx1pda4hykkKQTQcFFi+FnqYr7z29juN6BYdmoAx2VZ6JO54JVoMM52p1jYdHDhYmKCxf3QG5FWFTYGE+RKQy4LMWRy/EmIsF3TVkbDBTwfB+zUYDpLEa7ZYF9F2FUYBRnwv+cTAJhlXMc07rhmks3ikVBrsH6UJBnd4KstVWFpVUHeZpjNi2gm6p0mSQh2awlXFvBclvHyZUeuq0OppMU57dn2AtzuYcv9Qz4hoIzZydIVGA7zET097o2glEi7ysZlPvu3I5rNwVCpZTOEYrQdFqzy4Rt+l6rccFyUa/IvSUeImxQSQydpLBMsAPvd4ZJFrQunHYKvVwPWbTqsshS5tiMMoSCEGpCN0c7sRTWeK/tLjWonWgvlWcZOnOFdR8WMHhvLIDaYmG6lrAt29Hh7weFkxXcXTTRO7GM+z6yKfdbr8XnCx9nt8YSSsn5yOcDYYf77HpREAUsYFC4VNHvmvA9uvcLhAw1NOikVxBMGXLWiM7k1eosIhcK0qgUfAb5t1JIKyp4ros8z+Q+SEHS8k1kMQO1ahhcUnO6fW0RL8mMp1vcpvCa1k0RRDAyFOnZDRUL4qCZI3Th01VuyrVAvELLM/kn8izhujo838V0nKEuVOnEEFSEyw6QxilMJyu/E3nWFPcX2hrWBrwOWFCtBRfDAiy7lNh9pLBrQeczCVsMalhQhbtPsZ1Cc5VlwkEW0bZMkCY1dnZz3LcTIJAwUHZxqcgvEWRpKuD4PFKY9hP9ufzxOL4jQfbxGPWjzzwagaMReMgInD17Dm/9iZ/GdDaTto+DFPcrrjiN177mVQ+mql86bJ/8u1vxtrf9zIPp75LInmV48nXXSlJ7p9M+GumjETgagaMReMKOwIMMWb9xtzEkI8xScXlwV8GWcCIH6K0M2d5eMfCHLi/y+4gtYNhGjfs3pihSQ8Je+GzN9naaoBg2xI06+Xgth2En3BA2gWDcsVGsiPMcNTfJIpY0gi/VXkkzliCpRhzyCcysSsyCRBiJwT4jj62RFCkoJNIJ2/z3psWPTkDfNuH5dK8W4pJreQZaug5HoYOVDk3+HoNo6DzUpTWbDtcOUQFGjou7M9x7McLGJMScgSNM6jYdaa+dpZEIWnStOKqGE8sLWD+2jNPHL0Ov3xaBlaw7ChaFbcl3Y86LBGxpNJk0rYppzF2PCttuArwoWvoeHbuViDIMkdEdW8aW35NCQtOyTEczYOoMYDLEYcWNsGxoDrAFxA+I+No4ljiuHGs6IIWZmmYwGMomXXxsraWoVstmy2K7c06nUiQOVWp8fB/bpdjoNptCisJqg7TgZo7CLO+j5Ltu7+5gMGxh48xZlKmO9eOrIjBLOJzrCMOUg0ERXGXAkU1xM8Enb/kURtsThHMVn/d516PVZbhYIRw5OnSCsJRQLLo2uVWPxnM5Bxe2LuDchT38i695LhyHTt0EG9tnZTx2ZjOMdhJ0ui14ThdXnzglwSrckBLTQTZvWWfini7mY2lh35mUOHXdNXDcFFUewdJsdPqLYBj87jhBUcdNkFHB9toQFx8IcHz9GJYWPHRctlzTzZej1+lKwJZNsaog+9QQgXO8G6Dj+iKGUnhgSFOdZwjiQNqZ6S53NV5PDqbzABHT4XX+PRmFjSO6qjKExGUYjrgGG74zw28MGa+a6oBiSjI8CysWW3B1U/7hj1KKYyUxJWRaFtIOzAKIoRMRoYtDm0IwRUWVidZ1jSieEF6CNjEWNAAqdGAydV0Vxzud73mZwTZdwXH0u764lW87cwf+4uY7MCGXUdWkHXx5aQEmUsymMS7uTCXQrj/wETMxXNcwpTBm6viq53w+Lj85kGso5Dmq2MaaYDoOBAmQpQEGi3143SVYjgm91lGVhnAyN/e2BMFA93jH89DyXWQ1w3IKTIKR8C/73a4Eb936d7chmNQ4t7OHqCwxHLZw3elFjDYC3HrbRZwZT8QNds1lC0izmfBWrzy9hOPHh0hDnuvj8Ogady20PB+e54oYQUcgRRkG/rAYQeQEBVkGi43HIS5cvIAzZ+7HznSOnUmASZAIPqLXtrA7DkDqAwVYOjrJk4zSVARPpqDzmuW6cnq5DzXX8cyrT2Oxa2I+m8lY2BJqZyMVNImOKA4FDzPbCeEueciLSIpQ7a5LRQxZXkOr6SBsAoek2KVoUgRRkhRWuy1FrYwMV2IC6gq9bk8KG8JaLmIRnwUNzkJRMReXIwtGo91EwuuqPMP2NEac1oJNoICz7DtY6HlQiT5QKoymCWjG43rCoh+LWWRUhFEibFM6C4uSXFwyXyloORjRwdxxAc2T9vQ+v3+bBTSptkkhkUIV7zUcS7r5Jcld2LaFtGlPRqk4kYf9FiK2tLuadBhohYLh0BKOKUPAKl6DniGc9PNbExQO0GWHQ6gh1woMhx7On9nFieMDJHtT6J6Gyl7C3gMXMRg4CLIU9+3McW4UYy8KBDUgnRGaikVeM2AXSSZdH2zJlw4RVLhmvY9klmB7nGM7LLAzC3BqrYetrQDTJJXwI/4/nZVcJ9ttW9r0yRqdsxCk11hcc+XeEu6xpb5Eq21LmBXZ6y1Xxak1T9AERW5hc5v87mattnUGVapQigyzWYYgz7GXVji3PZbuCn4wcQkNIKjG6qInYWJ33z8Gj0zw1MQBmQzRhHw2/4zCHou0dFz6LRPZnFgUfpOm6ChhmxrQXzRFkGWhdXkwgOd2MN8OEWxPcXEyQqqUCIJCGLLtviOCHvEDpLH2VywYjop0XgmuoDVgNw6BzpUUQfm4wnA03gun44b5yg9O07IJ+6pzXPnUFYS7BUY7c3R7CvJAxeZeJN+VzvU8r0VQZacBxV8SccNZCtvW0R0w6Io4hkJwMiwe6IqB0XaDd6ESb7fp3icqQ0URq1J4oWAu/tmMSChTQu0qrUE28Z7J54GYqAiylz1bnN2C/MkrYQSzKFimLEipUBl4prAIVSBJMjlmCrDsguA1weuA1y7XFX6PhvNCdjefL1hQbZAP0k9C4V/nke0jR4hDohueBT2TPNkatp6j5bhQakMCz7g+sIhREjlTmHDMGo5K3Ziog1IK74JpYCGQ5fa8lI4sFg/nAVEvJh4YBRgnCUKGwhLZs/BQZAEF2fk82OcQP/LjN/n+rZZ/hDDgtVVL+e3odTQCRyNwNAJHI3A0AkcjcDQCRyPwjzkCgix4wxvw7C6FsBq2T1dUJS6+nHw5x8E4CFGVdKdQhPNQmxV253vyQM8Hd7a3UzCk407aTzMGgZDX1zhJKVhRkGVYFdPFuYmPpL2eQgJbJmvU3LxL65wO1XZQZZE4YOjOoADIoBiyAGtTgJHYnYQSNMLuzExCxxo2GR1YosfSVULxSdHR8124ropxwPZ9FcuDNrqWhtUW06qbljk62YpURU3Wq2bA4SZGVaUde2+cYJ6QnalLUEeWxlhdWkFnYUFEFYsJ9YMOOgMfy4OuuFiFiWo0bEvuNh2Kw2TIioDKzTKDtQpxobKdkd/R99ku3mAR6O7ttC0RrPkOTB/OGPXBpGdhRjaiAt2BElakGRIeRuYnw40oKkuwmGyyKAAx1Eu6fsXd2oS/MMaaKAPyHZt4HUOvhTPJQ3T8FjSFoSdNAAkDq7JcFZ4wN9PcdJG1ywTrJI6hc8MOCt8U4dnaqzRhVOkctqfg/rv+X/beBM62syzzfdY87Xnvmk6d+ZwkJyGJCDLYtiJCg9LQ6lWvot10C60yDzKIjIYkDjSCQFC4CuLsFVsaFL0qiLbKoCEoGU9ycoY6dWrctec1T/173lUnNwmRYARNftTmFwJVu/Ze0/et9T3v8/6fTbQaLcwvdWEoljAbw3SKre01NFtNOLUObNdGjjHuPnVWBLAL6yGOH1pAt22h2V6GYXWEXUqlodWuIUsC2Re2w+pWjtFwE3/36bP45m/7RmhaLBiL2WSMze0NrG71MdgGGrUuFg628XWXHIWhuhI4J64mj3xj0bgRZBH6KytY3xzjxFWXY6N/EoP1s9C0OSwduwS9pSVMxlPc8Q93YG7/MXH3jLb7aDfaEiqVUahm0WI3PIqICTppG46B5cUlEbkMzZAQKWI3LLtS6StnUcXWZKt+TFeRwmNNsSAQN1dJHqquSsiZo7nSbkwRNqKjKgnEjVhzLBEyhDXqEGlQYjLL0evWpPCg5hS8eG0xMIWLaVWS0ClyMsSL59sPAnHpyvvKShAnBzgOZlCLGK7piBMzmY2FE9ps1uS6ZEGb3EYKgFziKWoB21YRxBE+/fmbcMvtWzh5eg2dXk+uNdurw3MVTAYjEdAo/jJkjexUOr+F31gzcdWxJRxcdLF/eRmmZsHQXMR+JKFBuuWIOJ+mQYVxsE3hdCpaJk7MVGLbWRSyRQABw4HSEjujMVbPj3HgYA/tORcrZ1cx2PExCSOcvbCBla2+MEO/5XGHhUP6dzet4o4LI/Sadah6Dj+JRLS76pJ5OCmd6DaufPSV4qplWz4Dz9xWDZ1mR46NMJh1cnYpaicoQKdzCsOAXKe33XY3/u6Wc9jaJhc0RJxGqFtMM0+wM66CsaQFvGaLsMa6FluhOd6JWyA65bFXLOOS/T20vSY67aa03KtZKN9fgoUyHWsbW+J+potahIuUyUYstJjwhwEarToMcZzyeEaoe45gLXhhEF9i1+jCp3OVRZkQhZJIcYfCSdVCnYqAR6FmOpliPJ4iiqskd6UgdiHEMElRJ084pOjLVmYVhw430BRESQy1RmSAgsFOILzS1e0hGt02LIqmBsUaiLuQbFliFji5qSrt4SVqTQOerYpDVHcccfKbjoEgDITpTZWXLf+8PnXHlM4QCsK81hkaRNFKio8sEko4VRWGmPsUtqsQO94niAphIWMcJsIWjYiIURQsNtvSVs72d84H7L7or21DramYu+QKrN66gmYjl+LUhUGMu1dHGKYZIhSCwynyGB7du1GOWcKxxBCyUvi3LF4ttlwcabuwtRxnhwluPjPA8QNz2OzPMAwScQ5SlJJ7AAU3lDh44DDOnjtX8UbpOq5VrtQyYWhaJt9BHvKIAWJaiW7LQKvpQFNNqIoDQzFZLhJnY16kcHl/S4FpkqE/C7G2OZR5ggVIBsYxADPNYxw73kU4S3D3mYkUp7hNDPFqNg1x8s9msdw72M1BtA7doEuHPfRXfXFEcj/khlRpgIIQYhhds22iVgcWljpY3L+AnTMz/OONZyWskM8yisZOEIkxFBc2W/FtT0VvwcFoO0AQ5eju8xBNY9gtKYVhNqSoSn22QBxBEAO8N/BluYaIhs15CwpF1E0GLOrwd8hhL2E5qgjfQZjLXMrLTLeJclLgT1IpkHrNylWu0w2ssqsgFxdsFALtbl0EeD4jGBafPRwZa5PZVARTFhIozPNZirx7MoX9WST39O58C5N+JGOvXncxk44POsop0ioy9vlf/BfHJcc77zNplorTlTXpOlE8YSBook63Jdc2X/wdjwn3gy9Dt4WfPp0GwrblvCDOf35PkUmRlu55Fmr43KVmhhRIbEWDUVJwZYgmGfUMVNVh6QVcJUNDz+BRLBZGPYs3xNEkIirz+YZ/w/2Y+jk2BjEG0xiTuMC4VKHvu2+ol+8H+IMPfwSTyfSex+k77jiJ0XiMJz7h8fKz0WiEre1tXH/tm6Vz6Wv9tSfIfq1fAXv7v3cE9o7A3hHYOwJ7R2DvCPybHAFxyF53HR7fozO0ciQwcIGL85CLZ51uFDreAkAlx1KD5RkYzSaYBSlmAVuTUxGKKMbyYZ/cULZ0ctVAUZTuDC5Gug1PWuDoNEoYrlFQrOUKXpEkZTqS6IZgKyhVSLa+SUiQCFBsTVRh1biYSLAznWK9Tw5a5TpjMBKdMGxJZmqwPNQXJVqujW7dFdcLtVFJlc6Ahmmh5ZKhl0nadh4rKFMmGNfE3dNp16HYHnrdrjATiUig+NDqNeA0HdTbDYRBIAsximg16hUG2agMVCJbLUNSkNGqyoLWpIAggdIVpoHCRMRgq5Rt6lx0Ml2YrM5KjJW/k1T0KrDEsFVM40hYoEzY5mqPPLYonop47lo1NDxHRA0RT4lIEGGtcutQtGKrdplTzKz4vXlMBx7RD3St0HFLJ50hLch0Uio690VDTn5qEMFnWrXK4A+6Jm1Z7Er7IUOtRChMoVAYTGJxI1MksixHxLXxcAeT4Rh5ocGQcBEXR44sYXX9nAgAru1BtyzYLRuqOsD5UxvY2ohxYTPBpScOo9nUUe+4mN+3IEISW/5tky3cAcbBFIE/xeb6tnDiTt61hksu/3rM9eiQS2QBS9bs3Xf3EUU65hc7iPMxjhw9iJpt4NLDR2XxPowp7jIgi8ddxXQ6wdr5dQynA7Q6LazdeR7QG9h/aRedXgONRgd/88nP4NhVV1BpQzCdQtMt9GoNmCxUkB9c5nJNl5qJyTBAHJc4emxOxAymWauGKlxhilo87xRfO/WacF+TIpPjmjOMLKs4lsNhKOdJsARZxWWlqMrjzfUzkQ103i52iYTIBSHBQDsmqtNNNp3sYH5hSc4LXbZUn6vCiYYkiaSQURYUgB2UFEiECZ2hvzUVsaTWtGFqTNx2kSeV4F1mOZw6zyudkAyyMaCxsKJUi26GaJHBvLW+jTvOruALt53HuY0xms22cAsVw4RFYWM8Q54UsGwLE99HFEUi7NI5ttyq4eB8B8cONTG3NC+uUzruOdZ4rGquC63UkQYz+D4TkFSkagk/ZqEoQ6GSYRjDVjxYcEQUUC0gpCAd+1JEIRiRoURRFmDl/BCrqwPccnoDUZHiG6/eL0Fcf3fzJjbHPp78uBO47eQZjBK2k5s4erCB+WYdRy89hiuOHEfhM2AshWaZ0lZtO2RHm0gE4UIHoUk5UYII2ao/GU8EF3HnmXM4vzXFhZUJzmwH4l6vOYoIUJMgxywqhD3KToNARB9iIoAgIbNXlQDEbtPBUtPA1UebOHxgHjXLQOT7sD0blleTlPSt7Zl0LtRqBoJBjo21MZYOdjD1fXqgRUQkxoFOfRYN5uaaGEx3pLXfc+rCr9bIhDQ8aZcfjQcIw0SwN3W2pyc6tkZ9RHGKPCzRdInq4BysiuuYbnY661p1A65HFz4diorwJW2PnuoctXodk1lYBYJZVTFIgkC4w/cAACAASURBVI7CTETAtEyx1G2hN99CaaaY0SFYaBWbMvaF0ynU5oyiFN3UiYh+nO88csylVlZxO1kgJCaArmy29cMArLpTtfj73AaOTVuEYuJIGApHRz/D6vKyxCSJMWWPeJmjV6OP3EBUFhgOQix0W1JcjIIQkzBF/eh+XDjVRzD2MY18KKoNlV0ipoL1LBFM0GQcYF+7hojFMVVHksQVwkSnKAgsL9RwlGxOTcWZzQgnz40lfHK50cbmjo9xkmIYk0NM/Alg1y3Um02snt+SjgaKzhQLe4uuBEgRD0NXKoW+8U4o9yHyqEM/QdP2pLCjKQZqriFFOOI/2jW6lYFxXCBQCiwuzuOmG2/FoaWOuGhZ8CBiQ1r5wxw7E7Jlk6pIyPAqi+GGqRRSeK/nvZRuUl4XTtNA4rNDhh0mJuIgkfmUaAM+OxB/wbHTa1vIQhYZyaUtxanM88ICJ8Vfis6cV8nApwjv1FQ4LWI3cnGp1hqWXLe1hi7z13RIAZBdAxX3XnKxyHaVAq8q9zzOibxf0PVqUUDMSgRRBtNU4Do2ZmGFQzAdVY4jhdQoyMUVT14u7y0MsdNMurPJr63EZhbZ+AzG7hMGdSVRJs56/iyKiBAg/92S9wvqabcThefGcWwUCecT4gVYCGTAlyLXptx/eGJVVYpBgjTiezLSnAs0yHYuGYZGDIrPHYZuMbg0lvlcihYMAdT597xnkONLjEnFhSWjXicSgeGRUtzbRUzshjw6miVBdZbGgliJmsFiIQMVyYVV0bRLtE0FtpZJiJx0SLGok5DlyzHNy96QcDTp3uENK1axuR7hzo0pzvI8HzyIz3zqL7/kM/SH/9dHRaD9r8/5IXnf6dNn8b5ffj/e+Pqf2BNk9xyy/ybrr70v3TsCe0dg7wjsHYG9I7B3BPaOACpB9lo8rqfLQjVPMxE4GbAkti26KZQMhRZLGI6Sm9K2TIGAgqIfBRiNg4o5qNFjQoccW5cVWaxwQc8fkqPqmAY6DUdEWLYJhhQRuFBNE3mw5xqCjkC65Chysv3a1KvAKrZmc1FA9whXSeMgwvpghhkDosih22XRMoSDIsBF/EHTcbDUqQt/k47QRrMGlYzOQoHHNPqC6cwK6hQDDRMHLz2ApUNLcBoGpn6Ger0tAqDBBaxehaBwP4W1Ku4Rtp5nVSgWXVqViUeETi4++W+64ChCs92Pv6PLVbwmbJnNGQbCBR2DhsgGpSurcthSDKBQxgVhkTM6J8ckDBH4ubRjU6SNeeyYTM12Wl1Bk23xFherRDYwoCdGTOgiXYMUryhI5Ckm0ynUjOIw12Zk/hrCDWVatEphjQFfioYki+DTqUmn1oTtshQ3dGkVJhOYi1BSAFUtQzAZiMhBxEUWaJhbmIPjWbAtT1pRd0Y7GO7MoGs1uI0mevMu1jZWsHJuC/NzPRR0Gy40MBz3MaDYnqi4cH4Tl5+4FDUnwyScIMwVWdTSAcoWZIbvMAiKCzS2pc7NdbEzGsLy5jG33BNxUld0EUO2LwxwbmMKt87wsRl6bQ9pMkZv7gAa84toeF7lIqJriK2ZQSwu8VNn7oBlNlDz6khKBRtb26h7GpaXelhdHWFu8TBKsgonY5i6gV6jjfl5u3JfR5k4itvtJjvxxVVn2Fxgx5j5IQxXw1yng5IM2s0BPLcBz7IkbZqBT1QHFB5zqBiOpyJKubaFmmNjNJui0+sgDtmyn0N3eN45PipG35QBRbYrLkW6z1kcoWjHa4NCP0UuihDiYuUYEvYkiwUJbNsVDjTFAF6/ZECzeECUBcd2y7EksC7L6IYuMQxGgmeoux5qdIHSHVlkCKMYYRrjjpUVnDuzgtEwFDfg9iTC/FxbxkUYsE+4amOl+9e1bQzGY0n9JqOZ7bhLXQ8HFupod5jireHgvo7gRfKoxHJvXlyObGd2RAozMZrN5FqNk1jGPsPiGIzFqszSwgF4XgNJHsv8xX9v9UdYbLVkbhj0x1BLDeNZiE/dfB6nd2Y4tr8FR9dwfnOGaZTiCAPqslQwJo5risOZaIfDBxt44tWH0Da7MEoLCsccww7JrnZsESxF9SrJVCUuo8CIDNEohT8NsbY+RuDr2GLoW5hjOPURxDNpO1/ZGWKbIgZnYLZ125z3KMyTe1wiyUtx9lP8bLs6Lllqydw2v1iHQ4Z2msKq6VA1hhkWmO/0EFG8zrh9uhQHGEjlT6cikNVsB74fYrA9hmcbGEx96GwzLhN5L4U0lDrGU1/m+SRWEQVszTaQU6SLQjlHdQkmrBiVPFYbWyMYNQsLbQejqQ/Po2BcouE4Mq9T+DdVoFljoSLD9iBCZ74Bl3HtMR3jJsZjX0KOiBLIigCWq6HUXcEIUHDKwgAuETfSfk2kBpPrCwwGEwlh4t9yUmRRIhVOOYtVZC8zMMqAYvG6Z6u0zNgi9A77gYSqMYCSKpGKTMRFIhP8XSe8w3tEOkWp2JiGgXQ3NG0Wa3xMIjonuW90VpsyX/E+4zZqKCcRhlGAlTzCxmgqguBis4b+zkw+g5cMfyYoDl2BayrY16J0DuywU6TQUNc1LNc91O0Gbl8ZYGU8QVik4jD12uR+l5iMKCBXRYB6x0R33sR0WAmyF29eLG6S17u0ry7jxTHse0RBOpmluJkTpWFLqBl0E8vHj2L1/BrW1y7g6LGeIClYgCLDk8zY7UGA1fWBOPlttxJBq++jI7Vi3O5SFsRpTewN0QXsSCH+yCQ/ls5l5h9K90dV6O10WeSAdByEs1Bc6ZzHJhO6yDXpeBnsRDKP8DpjB0StrWM2TCQMkO8jG5asWG4ARWGKtRSS5aBzWiJaSFymlXDK+zePKVEX0klD/Aj59JYq44TPIhJKmheVG54SpRCayor7Tr467wnLLmZbMUKKyJoi55YiKa9JulsZmCWiLB2xZXWM+EzFv+c2sKjD+xoDxQydyA/OLRXSRPj5ZJeLSzmTOYhCJ53rDN6jS5yuW0PQQ8QG8NlAhz8NpIjGdg0WbavPqQRZngs+uIjznVyDXaavhHoJtmfXtc6wMCJvducIPvfRMUvWv2sB3VpNONBByHBUFfu6Ojp8Dz+RNQeN3Ru8LnhvYuGYz1W7grBWSqirBKQNS5w5N8XN7Jbq9L6kIEuh+frr34q5uR5e9tIXyjMckYO/8zsfwpve+No91uyeILu3Gtw7AntHYO8I7B2BvSOwdwT2jsC/zRGQUK9rrxWHLJ0HKlN7+W+mTgMImcgbp9LOSDcPF6dZytRf8jEppCjSXka25WDsywK6QsfRwUjXJTmUdIqwPZvp17YsAOhW5YM/XRUUZOn+oWM2CMlyNWBTEGDSNRdEAo+jC6NKAKcDj8uEc4MR1nemYAJZRa6rgiIoglJ2Iv9NgikcOklDcUm1Go6036kiyOrouhYcvo8LQpQi0tbZCu9wca7h8P6jWFqeExcc2wmJBdDZYk6wpyzgGVRBtxd1MHI2q7AxLn6jvECY+RiOExSZgWbNEwcYW9UpdnHRxaAvrri5+FI0itEVeoGMvyrlmYsnsjbZdh1hmiQSzkOmo7iQdwNquG8UqxnwxMUaF7Vsi5bQlLziwJF3mJaZLICzJEKRV62nUTQS4duyuNhLxf100VnKRWcWp+I+ZjAUWXYGqoCQOFHg2MQGMHyLwVUz+LMMVstFp7uAhaWmfK+uWpICP54VCBlEszNCb6GNVsuWBXx/bQeKbWC8vYHlpRq2hgNoSg+1jouTt5zCgcUjuOTSJka+L+FmWzubyLKqLXJxqYM002CqOsqY7ZeQ3yNrYvHwUYwnPk5cdhRJHmC8E2HtXF/akp1Wgc9++ibUanUsLc3h+FVH0GwwEKlEmSSoYnN06EqG4WgLt9+5gfm5/Th4YhFRPMFtX7gdpuOiUBx4XguHTxzDuTNnsNDsSbiS11DksxpuDRZDhpJE3JzEdDCAjgnbvp8ipuAgLMUCg36ITqdXCVRRDj2P5HiTMTwZbMOPMtQb87A0TRb+W8MdjMMAB5d6khpe8nudKkyFIUxkFFatq3TUarBMQ86DsJYlHKcSQVlcofuLwj8X26rGdn9Lig4UpNktzOuei2NerGQ+2gzCM03EUSzDne3zLNCM+gMsLXZQrxtIsxCT4Y6Mh5X1ET7z97eKaHhmY4r+OJC0dw47Xu8if5HX2u1gpz+E79NlXYX60bBYr5lVG69KR5WDgz0WHnTs73Qw32sgUzNYniVoENcku9mBUhJXkCDLGQwTIA1TGauWW0OaKbjj3F3iIKOAM/NTHGz3BKuiFCliVcHqWh833zXBZ06uo16z4NV1BBMWexizVKDpsWgTQTc0BMjRtAwc6tRw/IiLqw7tw8GFIyh0U+YsHjqXY1mlGM75s+I+Evcxnk4qgarkdaBB02xE0QyWbuPcmQ2UhY5ETXB2c4izGxNpcaYznYJPTbAr5HCWVaCdVZMAv46t4bEn5hHQZRzPsP+yJSSzANNgiKRMRDxlKBYDrVQmAWXAYGeCq59wHEkcIZpliMd0y5FpnEJhoFBeCM7gwvYQG2z3h45L5psIQ1+KZ5pqiUOO1wyLTIaRYTSN4ekWikKHYhc4eLiL1bNj6R6wbdbWSpy7MMbSXAfLPRvTaYqAuJamLXgPCmpZrsP0PEzHAyKu0Znzqi6EokQSkj08Y4kBncUOcluHxQC6NIBaVHMpxR0KWqwdCDKCLfwpBeREhG5e/xQgGcJHR6hqcl7WxFnNfVbpFiTPOS7lvjGbRqi3yL9OoClkeDrYnEYi8PFzRoMhgmmEPAgRRiXMohAcjVtvoT8YY7GtwSxNCYoMUaB7bB+itR1MZxFOjqcYs2vD1JGEqQhdHJdUBUeTEET51hgWljMksIBjaZjj8VA5X6hYqNWhZBQnLdyxsS7C81qfArghqKApE+84/zO87YADt6lgtFGI8MfxRs2N9xVqe42GiV7LRaPhIiZCZZxKaFWn50rAJz9by4H9l+xHu7eEv/jY36BWU7GwWKu42jHQarkiNu5s+zh9to94t3DIe5u03fOJQmPwXRXYRXc8gxDZLs+5j/esw/NN2GWJ88MpUdiYRTmOXHIQ2xe2ZG4ld9c1NBS8T0UZbKIQigy6p6C/zkJhBsNR0GwbiP1C9s+f8X7FwlgmTlXhyO8ifijKU3sV3jNxPbu/ozjP64njHQwwzarnBXatZAzydFgM0AURkhBLWxbSURAHDPNjkFkiTlR+Jr+TVudwnIvQSca5uIPFbVrdD1hApbuVqAVxqXIOJ+c8YQFNkTAzur+5nbZji6NUJHpxv9IJnlVBhnTfmhR4yRDOKrQQt4Es4JolhSwRWgsib4g7qtAkLKAI3kIYvgwYS+RZRbfYlUDhm87Vyu0sznK9wl1J4KumiJtYeOSmIcIr53fbsWSc8TpjhbLlqjIemqouAXrkzRCZQ04572PC9mXx0DRAGglD4Thvqnx+jDIMJhru6Ee4zde+SJDlMbtwYQ3/8w8+go9+9GN4ylOfjHNnz+FZz3oGrr7qSnzgV38dR48ewX/5z8+W/ftaf+0hC77Wr4B/hf1nJWt19QL+8I/+BLfccit+9meufUSFLYVhiA/9/ofxkY/+Ee688xSe8PhvkMCow4cP/SscvUf+VwRBgBs/93n81m/9Lp75zO/As575jEf+Tj0M9oA3u+1+H3/+53+BP/3Tj+Pat7wRhw4dfBhs2d4msNXz5ltuxQc/+Ju48sor8ILn/8jeQdk7Ag94BC46ZK90C1nY8OGbicV0P1HHk5Z2Pv2y5b5UMOGCVTeg6gwhYpJtJos3tlQzdGU6oauwlAd8MjMNS0Gracn/TkN+Blmwlrio6NwYTEP4YSquJIojTCK3NQZ4kVtX8TMpyLIlseZR5CkkgIrv7U9DbOyMReThYo4LD273fKcpKeyymChL1CympxOjkMN1uBjhwrlienqGhYVWXViYDSIMmMy869q1zQaW5vahvWjDaTBwykTDdcU9Gebsk6ToaQhuQVLFi1y4kBSrGZedZwy9IZf1oiBGhyLQdmsixvL7c8kM4WK0cguRwUo2rB+FwmKj05B/wwXKLEywvj2UxbRiVItVOnfoYhFmK5mDlMzEgZcIr1fCw+iIotNEHI4pZmMGcRkoogQpsQtRhDJX5TPpRWHLOol6dKKZli2LSCaQsZWYC+JkFqLJAKSZj067I07XKJthOppIyn2MXFKjczXHoeW2tMVneRPtuR7meibOrq6JeFikVWL3JJhKW3B/tY9T587L/i7NL6IwDdz+hRVcdeQSHD3WhmXmuP2OVWQMI4omCFJeNw4sx0Kn1YCaxyKmbaxtwDQ8HL38Umz1Yxxc7kFVU4STBCcuvwo33vn3mAYxbrnxHMpUh+U00e7VcOjYEg4c7iLxd+CUJupOXZzKcRFi68IO+tsjPOrxl+Lc+l04ddsE4SjHsROXIChiLB3dh+HmAPvrC1ha7MGspeJIJF4g9OnWo8hJ7xIwmc3EDVnmJgqKCR6kpZwcwbrLMChDrnWKuOTmUVTtr42hGzXsPziPLrmbsY9RMBXXFVO7hYHLDy8ZVpMKd4+O96rFtLo+iBEQx3bBQB2GoZHBXCAKfQyHUywuzMNyDHF08T28tmy2dtPhxeuHznKGtpUZFApuKpEkphRWJLxPL2RhTv1i5k8l8T1NFPijKeYPLuBTN96IU3ePpB3+7E4fJG/QNWrrdEvFImA4niNMUwp6dATys4ncYCs+w2rolKMg26JD1DPRsnUsd3toNDUOHeRkMBvcP0euIxHkKErElVO61nTEYbpyYRs33r6OjAIoCzU1HTU7F4QF0R8MB1zdGOKulQSTQMW2H6EfBGhaFmqug/4kQJjEostwvqCAUXNVXLavjcsPtbHYs3Hk0CG4XhOGxmAbAxxVVKHo9pdt04Bw5mMymopwQf6pajCULZIxo4GCIpm6wFa/j82NKaKEbkNfXJCGWkiRZjzzQT330PI8Gi1PRI3J5g4anaYIR3QPq3aIYX+KM5vr0DUXy4tNOFYBXbPEIbuzNYPXItc5FW5vFpO9HGCNDk0W6MShqEKNIXMmi02tpo19865gNBhqx1DB8ShFc1En/QHnzo9xZGlOinAMF2NhCVohDrf19TF0cpQVVdjdDE6zdAXTiCxTBjFFqM03MR0PYboWWl4TJUMZNSJpUsDUkMUsSjH4KUKj3RYmaEqXsKeipmri7qWTnpMgU+lNry0OPF4PRLiws0GwHQownYaocVxlubTmT3zOXyo6HbpuiaypQqAoXIZKjmbDxmR7ivEshla3MSkUCYYrpjFMBvyFYcWDTjSUJtCuU5BLEUQxuh0GQqooNFvCoti+Xrd0DLIEZ+MZIq1E4hPhUKDRcOAPQ2ztRJgEiRQX220L20MfmqFgrsfCKUeogoWmibZVx2zIIhpDHVVcenARn7jxH7Axo7Nakf07eGgJ589vVuKfRSyQKvtGgZu3IAZ6csrnuOs1HLRbRuV4tAwkWYH+9kzmpXrDE/fi4UctCb/03N0bmJuz4TZsYfYaFLktE/44ln8GkwBBSIFQJL5dwa8SPBkYVau7mF9oYTSdwXGIeCETtcAVx+cQjBKc29kSrm8QFDh+Yhk7F3aQhBG8poMm8RTs5CFOgVVERcHYJ36lugcabUr2CkZbFJ8Laftnsw23kwKtYFv0qqDLOid/UBVrpL9AClcM7/PoLqV4nJHfGki4HovKGpmpIqAWUsDWHUXwSvP7PQy3YswmGSbjRIREjnt2J/CYs5BCMZZPLyyyEAsgRVYWU9kZw+1gFwsfskiSkrAryaaTYyZkAjmPxC3VkRNpQhd9wauCHT6mIKVYxC2Ic5KCuYqC1znnVJedHMAsJvuYymxVHKbIyzAw5gFINwXxHEFUFXsZ9LjbicTPECRSTIG7cvpSjOeYoQjseq4cL2rYEta1627lvOw4KhwrF0Z2yzbQMQy45P7SZb4rJPM+RUFWrt2U6BnI58cZWfYFhkGBaZ7jtp37CrKz2QxvvuZ6nDlzDi964Y/iG5/4eAkhHY5GsmYdDof4uquvwmMe8+hdRMLeAmFPkN27Br5iR4DVlw/+2m/iV97/a/jJ174Kz3rmdwgs/53veo+ImWSHsCpyww1vR7vV+op971fzgyh4veEN12D//mUREt/+jnfj8//wj3jhC37kESWyfPazf4+P/uHH8NqfeCVOnrwLP/y856PRqOPAgf0YjcZSxbr4IovmyJHDMoF+93c9C8eOHX3I1Su2JLzhjW+R5Fq+3nLNG/Dd3/Wfvpqn7Gvmsz/wq7+B3/jN30a/v4N9S0v4pV98J44ePfyQ95/j98/+/BMyhm+77Q65Pp72H56CH/mRH5bPf6AXgezve9/78f/96Z/L+L7iihPCB3rqU578gDdZFmc+8Rd/iV95/wfv8x3Pe+5/lTH2QC8Wc97/gV+Tbbv4HS950fPx7/7dE++TzHnq7tN4z3veh594zY9jcXHhIR+HG2+8CT/x2jdiPBlLRf2f8+L3vuLlL5H94zXPh6LnPvc5eMXLXvzP+Zgv+73nzq3gNa99A1rNJq677s2Y6/W+7L/de+PD4wiIQ/a663CFx9b63XAkukApyJJRVhQIU7qGVDZwSgo7xUyyZdmCFjGVXfheJfojBrdULlG6MbjQo7vHNCieWNXiIi/FAVtn66WlYXs8Q8iFrAiKRuXc06rfCzMsy9G0dwXdIpFWVbrf6EJsGTpqLluCgeE0kQX5xcUUf0+xie2qxBiwbXochdL2PwqZIl5I+x9Zgp5roGPZ6Dm2tNlV7f10xzAox4FKoaZWq1opibzNyNor0Zzrwm050Ewu6qs2yiKJxWkbl4W4Vej2ME1XQsnowqCwTMxBu+bIQiZXEhFWqdAo4sYx5G9kOZVEwnST5HKmNbM11o8RxgGygq29dHAxjCyVlHlL90QkUkpNHEwMtimyWBaeRaJVHD66ZLjvqg1LN6oE9kZdhEkuQB2GkFhVmI5L9q5rixtYNywREdjYKRAGNcH61ro4KhnUxWO1vjmA48xLq329pWN96wJWzp6TICk6ki674jJACwVLMZwEmEzHEgQ3HoayQKQjazjcwMrZvjjuaq061s7FODDXwcHDDXg1GysrOzBtD4oR4+47T8OwG0iVQoKsyAMmZ3VjYwZTb2DfwoK4wQ4fX4TF4kESotH2cHa1LyzOfn+KzC9xYN8haGoGr+GIMJdHCeaaXdTrDTgNG4ZVYjLdwZ13ncXc3AIGIx9pqMDUTDhtFWtbmxj2Szz6667A0nxdeIvM9E4LCpJcTCsiOiRRICFJrt2WxSndelyIR8kMLLxTRO626oLF4DVLjAEFJAqGmlkhEHgdcbSNx2wtZTEkFpG3pDJI95JON5QlC2m2v/J5ihgAtqRTVKHQytAhoigY/sbxSSFGrj9Vw2zmyziki7PumuKcHfsR4ryEW6tV7c5ZUrXtZkwhN5FKUaYQQaGKhmN7dSHXPZ1Upl5g5I9w6sI6br15TcTwfjLD9jASlzlZwIIc4S4w6AUMMOO8Q/WMC/DKsVbnor3hVSzHVMW3Pf4xcPQUNVPBNB5Dd21MphFG/akcp06jLkxCVUlRlpGkl/spMSuxOE1XNicyj4Rpilbdk6A/ClA8f+Mxec2pCMQMkTu7GeH09hTLc3Us1Vys9gOcJ2qAaBK6KEUsUdBr2ji0XMPhJRf72y10Ww3U6xaWuwuCgaDzjYIH5ymiXRjaNZtFgiehdu5YtqAnRpMhsjQSJyv5vXS7iWEsZ+J7iZpNRxzDhBiwpcJt6FCIIMlzCTsqgkyKK/WGI2I5nbyzUYHVtYGM8/3EGHhEo9giUPmzEKEfQoOB9QFb5jMRrSaRgpbtQC0KmG6BTsuWzgfO0xQ563VH2v1HOz488jNHCXKzQKYrmE1KLHQc1D06wwv4wnhlR4WKrExhsP1d0QSF0iCb2/NgUajyGRKmiCAaJUx1TzBXN6ApOdyGJWFBcaYhmERybCm+0EHLMeSHORynQLvuidBFlEKeMA6RbnBb9jGLK3G13tDE7ccxIy5aKBWHVtOwMw6QEzmhSjwWUpXniqFkQFISsxGjYajwwxK+ML5dpEEER1VQR+Vc1c0SiqFhFoZIoxzJLMaYGByb9zcDuuOKY5TPvp26i6mR4M7xFJmVS9CZ7YjNElliYGPNl8Kk5+qY+qlwTOnYpghJLi9/eahnwM5t1NWm3KvcuRq21vvYCiLcdXZbCnUUjbtzNQmukxfHkq7K+ZZinjB38yqkqQTsmoYD++swyB+1TdblsHp6KGFRF53Gc0uecM3DkEF2EC5xo+0I/zSJFfS3J0hi8qwLEXT5IleVf8/Zota20W0xKa2EoucYDWK4dk04t/W2i6P7uxhsjTHwt1GYJeIRxxuDwwoYNvVLisoQcZhImOGY98hcePLSfQ8KzsRPVPMLRXgKh/Kz3Q4XFqIormoFgzEtOf6bg2ElHRMpbKlw63R6miiiAsGYrncywAuoro5Wr4bRmo+Mblg6+ZsqTFuV87V5PkIYUKQk57kK2+SxJj+2CtuqOhXk5yy+SrcOjw8Zs9V8KD/JK2wC99VxKVSSe0/HfcWN53Y3Oh5yFnJYDOQzw+4zHFEM5FkzF4CZmILupwjMjiJiY+Jdtm91dsS1TAGU4W6GY8BSiRWJ5fjxXsb94NzDE1k9m5RS9+MzF+drunoppmoMHRW3rdyKpWjjmOYulzcT12vdMtByddS0EvOui1bD3e1YqgLF+NnsDhlHBSjRT8IYJGWwEB/MUgRphkHZvI9Dlvvt+8ShePdZpz08nrofnluxJ8g+PM/LI3KrxuMJXvLSV4pg+Z+e9Qy86Y2vk+ocX//7r/8WL3rxKx5Rgixv0hRgP/2Zv8Mv3vAOEXnW1tfx8Y9/Ek996pP/SZHq4XbyKFT9+Ctfi+f+t/+C7/zOZ94jrp49ew4vfukrQVHnGc94Oq558+vFjcHz+Lv/74fwSi1d5gAAIABJREFU3ve9X3blx370ufiR//7DcvN+KC+mLf7k69+MT37yr/YE2YdyAL/E39x+x0k8/wUvhW3Z/yJBltc6zzeFRIrxFBIviuh03f7CO96K48eO3mdLeF29/BWvQafdxrXXvglLiwvSmvLW//EOGf8URlkRvfi693e85tWvwPf8X9+J9Y1NvPGNb8H51VX87E+/BU94wuPueT8ffCj08vMe//hvkPHHsbeycl4Wudf81Bvke+7/+Td+7ia89eeue8jiJIXfa97y0/i5n7n2PqIvK7svfvGPC/fo3uNFntPyHJ/4xF/iTT91LW5419vx2Md+vcwdFLe/moLsH/7RH+N1r/8pOR7v/5VfxGO+/tFf4Sts7+O+2kfgIrLg6gaZrglCaV/WhGNJJwIT7NnSGReZCEh0qCTiZK2SfilGMFCCrpDRNBDBlc48LpIonFB4kvY4smgFccaWPE1a9x3XwmAyQxAy+IMCjiVCCu/bdKFFSSjuCvIqszTANIqk/d9QTXFSXLbUw+FleuYSYZySbcrFQhiEiH1yAw1JuWbqO52Eilmi789w0+kxQrLKxLmhygJhudnCcsuD55my4OfvOK7qdYoHdA+ZSGTxZoCaLRUV02EbNQWwijPI1mRLUrnJMyQTro1mtyELGu4bk5m5iOPfG2aONI0wHs+gaXTiJIKAiMMSGkOl6FZVuMhNkfhVIjJdJmkWC+eOaAcuoummYRoxEQYtpynt2bZpSwAQj3fd0WHbHtqNiqdKcUO1LaipgsuOL6PTs1FQkaA7hwIxGNSUosy4gqpYbkxz5mKezpxoRmcNE8cZ1hThlttP4uorHou8CCUtu9Oeh8lkay3E1mQVd91yFrNhitkswVVXXw6/SGHaNYymE2nVdowa2jUXfhRJ2/ZwtIqtzZEkoJM9eMmRS9Gea6HdsiUEZn19C7OpgXqdC/0N2WYeD6+xiDQNcOHsaawOAgRJguX5HnS1xLc+5Zsw2llDvVHH6soaJkGBIAeCWSQMxMWFFvbN25hFZHBq6NTrWN63KEIU0+wzxNjYOo0777yATnMJ7V5LrnGKoOe2NnF+dQc9ex8e/ZiDaHZduQ5YANgZbiNJLNiuIzI22+YnMx+L8wdgFEyhZ0HBg1LGGI4H4qb0agw7oWPSgSNJUxVLT1FMEdv4TziZSKCbrpvwJxRQFcEHaE4NoT9DMAmltVUWxAwWUzT5N52EdM6mHA8MaaFoY9OlF8pCmuFCXMg6DjvVOQbodA2xOaAgqMD1GDbGokoq7NgkClGrN+G5tigKDPliJUZlKzNd4RKcRFEmwMbOCP3RUNx1t53bxMZwKuFbsnCOK8wGXbgUQFgM4qJeSkRlxYSm28/VNUkZn2u5mLcsPONpT4BrWvB0o2L1lgwlM2jUlVZyziGqniONpzh3egub2xMJNyKf9eZz25hQ0OR8VebCXe26DhZbnrCTs1QTlAkdegxGWt+OJIyKAXUHW3S9KvjMmTURjchv5hzJ7TWMqni00FBw+b4aFns1NOsalheW0Wx6wiokE5LXLIVeFmiEqZ1m6I8mIkQuLixKqNloNIWjeghmAeoUXClmZpC27jQNZRxSYGQXAt3xdJyTOWwzeIltw7ouLtEgpLBlQ9MybG/0MRznMEjaNXTMN11xmtE/eG5lA8v7l0Q4SilWsaOgZmIyJkc6gllT0K07IhRRrKGaRAc5O/vJYSVqI5kxcIsoABWzmOxwB7amot22qxAhPYdB93dUQuxuEvpUornUEMeolsbIGCZERAaxDk4NKUPmUiIBZjInsFhQKES+cO4vxd06TQJBwhC14nm6dHFQsKZDlaiGesOVeY7PltQac55jhhfu8sc9R5P5fqOfYSeIkDKIKeU15Eqa/DQORRQybAv0LvujEDXSPxQFfhKh02nCZJHOULHcrmPi5zizvgVFzZCpMfSC83SOLAYcTROMj1lzicSV4KnjV16Jz930BWxzDvRnMk+IakljJIujYeXqZFHMD2PBiRgOjwWvnRLH9nfhKikOtXrwcgeKYeGu0QbODSbY2iLqgIVURbpXWDCl+13a1Hc55bxHVi37+m7beiUW8lpqNXUsL3YRs8ukLHBuZSxiIrEDvD9zvud9gu3/dJi2O67gaKaDBNNZIgUYCZuiUCfFCykhSegkhb0Dx1soGQZoKRJ6Nx4SyWHuujgVnHj0ElbO7iCLQ6gk/AQKJoMEXlNBvauJgEkmPKkaia9jczMQsZKi9YzK3S4PlY5eiorkqgpLm8eWKBGPDnKeBwP7Ol1p9+/3A2xsDOXex8IVhUmvYSMJOJ8UggfgvMsPIcO50bIRTBMZo6atSCAixUTOyzwGEoSVF7AsBR6ZwmGKiML3Li6BGAKK83ym4vVpmBXvO/YT4ZOzUCzHPKFzt2LTeuy6kEOpSHBgmvDzFNSbuhQEKCpnDN5iiKDL7ogqHGs6yRAFLAwDtaYnSAWiCogI4DbyQ8nlJ3+bQirnLYZL8lmE1zvFWhaWWGQohYVNBBO7NAoxwbHAx2cPucSkIK9XyAVNRdNzYFvsFiDSh/MEt1VFw9Ow0NDQs8kcNmAqDJHjsc2kyM8CzE6kYBiXmIRVUCSdyTMWR1kAtLoPGur11X6WfqR//p4g+0g/gw+z7b/j5J3467/+WzztaU/FoYMH7tk6us7oynwkOWTPn1/FC170cjzqUZffI1Y+zA73g27OYDDEa37i9VhcWsQbXvcaEVwvvh5MYHrbz78Tv/lbvysPCO9+18/j33/TNz7o9z3QG9i+zdaFP/7jP/2aE2T5AERB8cSJS78qzmCmVL7ghS+Tw/5QHbK8UX/kI3+ED3zwN/C2t/40Lr30uCzS6GR945veAgrq9xcg6Yh4/RuvAZ3X73zH/7hHSKUr6Lrr3wqmad7fDc2izMte/mo87WlPuc94+od/+AKe/8KX4sSJy+T7e72uPDxQjP29D/0BXv+619wjBm9sbOKlL3sVKEQ/+clPws9cf42kPV980bH7qle9Tsbsq175sodUROC2f/7zX8AbXv+a+7h8v9R44fdfvM6/73u+G9/wDY/BO955Az7wgV//qgqybKn+2B//qSzKnvEdT39I+/uQBvXeH33FjsBFh+zXdaqQBwoBXMh7jiNOriwmg7EQzisf1MlOZOsbO5QpSrH/zrRMaYVkiJAkGsexiKpcLPOhn62qdPxxUUbHHBdQdKdatkH8K8bTAFHEX1buFNsmCoDOn8pNxsXEaDiRVrlM0obJeSykLXW56eBQ04Sf0NHEFWUp7jqmfzO8mGJoHM9EdODCZhr4OLMRYhpmiAq2i9KhYeLoQhePOrIgQhVFYtrLNLJiraJi2LKF0CRGQRPnD/EFIuY6ivBpi5wCgYpCpVhFfiwDchRhpgVZANPJUPdqEl5TJAWG/hR5pkDLKhcLWWwZRS3+HR0/gLhEUv7UNGFZjjjSZuNplRoPRVyLbK+tuzV4li2LNY8ARQCtdkP4v71GB3NNTwQZVWdrOc+zBcvK4DYUxFEobdJkgqYFGa0jjKMYesbkZk/EbNUwxb3muXUgKeAw0d6k4DLC5266DVdffjUUY4TTZ1ewf+lyaVMs8zHuPnUrRttsudQRxTM0Oz04NboENei6hdG0D8dx0e246G8x9d2BP+0jiYALm+vY3O6LkPKoy/YDZgzP6WB1ZYp2tykcw3On7kCrWReu55Err8B0MsDKymlZPPYHPi6sjTHf6+GqKzqYzkaASj5tAEdrYX29L+y/pYU2XNuFWWrodj34foT9y/tw4vg+eA7xET5uuf0WLC0ewtZohFNnNnD08FF4XRM74zX0N3OcObWNyy49gcuvXoRnA0EMDEYjDHY20HIX0Wy5iFKG6US47a4zOHTgqBQZuu2WLFINs0A4mWI6ikXY2uxvYb7bxWK3J+49irlJxDZUtg470jru2IqMI4WLfJuIDBYEEmFeMmhJxhlD9dIcURghT2P5LjrU6GTMVfrbKYpVwgjdS3Q7UyihwEJHXFmmEog1mqXwA+INKmGAYXWBP4ZjOKhLe/kEhWZVraVlAkPntaYjoVKnsAVcxWg2xmZ/iO3xCLffuYrTZ4YYxSlaDQ/j2QxJVrnnufimC80wBbYhwVZ0z1J0aDkmep26OBGf+o1fj29+whVot4lMiGRxHszo8NShmhZ6HU9CuGbjGU6fWcHiEjtgKl7s7Xeu4JN/cxK3rvd5Ocsc1TANXL40j8uW56DpBo4e3Ie5mo3UCOU6ufPUAKXholVTBe/B7/r0nSsyXzAQb5oU4gAmB7rj1SWhfL5pSfL9/jkby/vacDyyENn1QrHFxmSQI/EjKGqBRrOOwcQXlzDDd4KYCBg6SnN0ug4SpCgjohcUzHc7GJwfisgZZJFwVsk6NlUGaWUYzzIkhY/5bkuwGfWWjfMr2zBzBWubOYgRPXGgCbOMUWu7cGomLNfGeJqg2bBE0I/oFKX4XpSCM2i1mwjpjGaRTSuhCfZFQaFlcL26hHOxMBQFChzDxIxt5w0LjKRj8N6BeQ95Sj5ujlihSEW2dAlXhTiW3Y4DOG3kDGPLY5nLeP4nio5mcx7FqA9XJWtTgcKwSQbkWRYsTReHcZj7qPO4B76EHeo2HbUQh6xesvhgIlcKBL4PUycrnUiDAKWEI7LoUrF9KfzcfGaErcFIzguRDnRdsuCYZiqMuooJMQWFCYq45JCHRSj2P0Y2thzyo+tIJglmownstg4/mkjHgkMR3K2jSBMotgL74H5s3k1GcIIrr7oCn//0TVAMHeMgkwBN8mzJkWWxQ3A0aol2w8Paxlg6Pw4dnMPq2ra4hK840EDLVHGw04JmWriw6ePWjS2oloOt8xNhmvrsnlBV+NNYWtCJenHr7ErwEUUJHK8KnKILm+I5xwsdyQcP9qDleTVOpSU/F+GUOB6F4hvtllp1X5f7vaYiTFLsX+phc3MkgnsFDeX9rRBTDkU9BlA2O3VMt0ZwuybMJt2fBgbrsTi1uZ0cCwwCM+wq6Mvn+TUNmScoZHf2mRIgxxZ/6qP+Tik4BaKJ+DzQ73Ofq+/rdJsIZ7FcL7qtwmZLvp+JsGzVddRrFJ8tKQKNxsQZ5JjOphUSn59vafL8Qc4779ksUFMc5TFl8Fg4jSDNLqy4qiWcOlE6LVxY2b7Hdbq44MA2dGz2fWR6CauhIU8K5D7ZxKGgDwRXIKGhCuJpAqdpotG20F8P5N7IwhWF0kbDlrk7ilIRTRnGqJuA0yikEyQcJEinLEjnsN0qiJQ8eWYA8JldxjfvLmFVdFfFUVuJ9eQkSzFPitNkiTMgLJfv43EQQTYmIqJCytiCxiFeRUi4u3N/VWTj57g2w0lZ/DakE4PPdSz42TUDrqGiXdOx2NDRNV04JgNW2SVUCBZpGLLIryLISoyj6h+OzSIrkAcJZixIu/P3EWRp7Lru+p+7T/ctu412dnakM7cqCkDWfa965UvvY975ij1cP8I+aE+QfYSdsEfq5j4SBdmLrt77i1GPlHPAGxih2b/927+HG97987j88hP32fQHE5gu7j//6KUveYG4ZB/K62tZkKWoTwHxOc/5wYetIMttZIs+ky/v7VC9t7jKG+gvvecX7mHU/s3fflrc8BQ+3/3Ot6Hdbt9zadBh+spX/aSwln/+bT8rvGhyhF//hmvw8U988ouE2ul0ile++nX49Kc/K87W7/j2p8nDF8Xeg4cO3MeJzp9fdJ5+/aO/TgoF/Px7v/7szz6Ba679abz9bT97n/35cq9dFiFYuPje7/muf9Z44Zv/6GN/Ig/UdO7+awiyX+4+7b3v4XsEKMj+wnXX4QlzdEkWCNIQ04CONLo0zeqBnwFQwiUtMY1iRExAlnbAqt2Xeglb37hIoXMqTOjOZFowQ6KKitWWVW3YDoGRKgQVwN/HeSoLIjLOuBDgf1zbFOtKQAcdeakmqvAg8hDpglU0OIqBmqpiuWlhqc3FdoLJKBHRVNhsecVl1Q0Ftku3VY6NUSDpvvvnqhAkDSaiPKZ+JYnnbFqV1PKEOAMD3U5LeI7iBitUlAy+Mi1hqXkekQMXmXGxtOtZZNWWiaQdS8ALpReGafBD2ZLNvaNKQA8tGYhMmSkVEb/oqmSrOX2BZLa6pgmFrjuranencp0TFJlVDDm2ilMYlVA14VeS91qdr0bNRa1hC2MwZvv9Qhu6wm1iKzCFMrajWwhTH2lOETBDGAQYjSYYTyIEfgbPaaBWd8Tp5LN1vMhEgGs1OgiCCUpLEe7vqVMbOHBgGcPJGaye3MF87zja+zoA6F4ZYDQeYjSbAmaJhmXBabXhml3s6zWxPlqR8JsDBw9gZ3OMWrOHomA4iIut7XVsbG5hZeWMYCN0nQ7qDnTVlcUnBcbAD0S4I7Ow0VBRxDzCOW65/RTCzMLp1YGIiE+44iDUsoCfseXUQ5Sn4rA5f34NRmmgoVv45m9+IloNtmUGqHkOGh7dnbyOMuwMhpXorqb4q7/+Aq569JUw3QyTWYa1DR9lYuDQ/mUs76uj0XHgB6GwdLe3N+F5TRFHp3GAYNLH6oVNHDtyHMsLHTRsT8RWuv6IlphOJyLmU5hs1ZsitLNikMYhgoTbAtQ7cyKc6HqVaE0nmEJmqmaJG5ViH1usOZaKUpVFPgsjXDRzDUphmO3n1EgYHOa5NcE1UIDxIx9+HMgxbDdrUoiIo0LC0/gZdH4HPgPJGD5TBeTR2RlEdDNb0lpLDAndZFEWIcwYDjUVx/ra1gzj7VC29eSZNaxvhdgYzcQx36rZmISRCJBc9HPscefYRsv94f/m97eIFDFVzDdtXPWoQ3CdFAtNRwRo27BAdDPDfGYR07stuBwPuQkt55yiIC8TEbx2dmbYOBNicxLDT3JEswjz7S6Wuh4OH/ZQqBnmezU4lonxZIDVzS0oaOCSQwcwHm1DsThPGLjr9i1sjxN0F2o4c34LAwbaGTquPjqHksWTYYDz/ak4N3sdF70lIhx8cTsbpoPhxhhuzUGtV0cYBSJw2IYp/8QpsLk2wmAUSCJ7oZfotS10yM/tOAimoYSYTXh+sxKtngXTyJCGCfobCVa3ZpS/pAuBepmpkxnNooYnTNaamyOJQ5mTcyojWYlwmsB1PTnHTG5XdQJFS2lz121T0DBZEkvA2XjoQ4UtoWGcy9g2TNQKAw/pfqs1iEKhMMfwKUdat+nyF2SDqmMaFXD0CoEigpdAdSsed9UOTamogGK7SEoNyXAD8w0P8SwUZylDIi1e81khRcSCIZA1R5iy/Ch2HySBD0ujs14TZ2SQUXbNUYQFooy+9wJwDEzI8SQLOU4RBil2himG0wjtZl2KkWR1ikCpqtiazRAkdIaqqNmWOJF5D2t3bJRsk49zCa1k7Jui5TDqJTZGIxlHLq9Riu2zAF7LgdnyMBkE4iovVTJ52VFiYDhQcfudfZk3Soak8bvZCZGzO4FIGwbEERXjYHswlaJFp63imy5rwypUNNsL2L4ww5nRBLX9cxhvBTh5ZgUpxdYkx4HlBrKMBRy6MmPBc0ibPAutFMoMQ8Y171v8rmbHrjjONoPGcswmicxRgibiexRFikIco/wZzzPdkfKMQAQJedQq2aLVnEVxdG6eTPEmTMtCMPYxHU7RPUi3Jt/P8ephY7UvRX7eZ1n8J1tanPy77l5Kf50Fzgkl/AnJ0JCOh5qjou7wOjKwuhXIHFKFo6ly/zU9TZyXcViIUEnmNO+pHLsE51N0Jr+a14Jh8Qol+qIKtOIagM9BLMTw2FQMVU3OE/ebLlUeG3bkdBea94jqdBKTte65RHSkGA5jFFpV8JBGCAmNo0u4Ek5tip7Ek4grlRwJRRyyLMQS/cTHCGILWGTj8a0cyIUEofHzTJ4vPpOlFKetyhUsbA5dvp/dE7oBmE0beZgjGAcVLkbdvTcwAJGBegwDZfFFglWJhrjokGXQlyoFOxYypJuATFp2SwVE/MzkehJnrM7CtCEPwfcU/sj9B8PuNDRNC46hY7llouvZqBm6FP78OMKUDPXcwmA3jG40I/YiR5yH4pBHqmAWJyjt+wqy93/ippmGnbI333yLrAu/5Zu/6SGjEB++T/P/si3bE2T/Zcdv76+/zCPwSBNkKUb9/Nvfhd/+nd/7Infgl7nL/+Zvu+ie/LZve9IDugUfTJC9eM64I8QWvPhFz39I+/S1KsiyGnj99W8Vke6rxc79Sjhkb7n1NnzqU5/F8577nC9yWP7+//xf0r7P16++/73i/Lzo+uXYoGj5up98tTDvLr4uYhTIe/3l990gf3PxZ3yo+3/ed4M45S++7v15D1b8uPd7X/6yF+G5P/ycL7qpszL7yle9FvV6Hddf9+avWOX1wcbL/QfHniD7kKaLr7k/oiD7ruuvx1OPeMiYLs709ygRThdFVD6EJwXbHelkMDD2fczYDiuBExpithqydXSXRUmnGtubKfJxcUEOMjvrye2jeLT/0DxG/REaDlmNmrjPRDwqSkEfUMAl05WsWHLXyHtLi1Taerkyoeut47jQEwWWRmYjU4ITSYwPZmyBIxpARZkp0lInrbSugYRsMy7Hi93FjDAbDUmGZws2w1VkHmGgl7hBMmn744KLIplreSJeUgiIM7IUW7K440KOLc2WbVM6wmA6FSQB/cAUR01LlYVdGpWIubLhL+kMcSxBCAhrbTfdnm3btTpbexPkZPqRy6ZqKJnubRoilrimJ0WgboeCURWyJaeJizKK2HGMZr0myfSaQ8Yg+W5pFcpT5IjySNr5xd0ibcARRuNIUAnTcQzPaIjzjIFJ9YYtYjZdd3RTRfEYea5J+M2ps+eEKcoQs4ZtYxZswR/p2Lf/Eszt82ShzQCSYDrA7adOoj/awaA/xPLyQRw7eCn2zbWxNjyLtfPbOHLsUmEaducWAIXhS3S2RRhHA5y++yzO3L0mrsV2uwtDMXH5ZZehZpmYTIbY8fviuuFFxjR5xUiFczwYFtiZJVjZCXF8eREHF+uywOx05yVYiMFin/n8aXEW76818cxnPgm9po4yCjCajCSIh3xRCi8lHX3RDDuTIW677QLUUsOBI21Mpz4G28DRw8tYP7eGI4+6FJ5OwTJBb6GLOAulTZntw5+/5Q5ZNE+HIY4d2Y9uzwSBWhTK2rZbOcHZ/h6LDCXOX0XXYBlu5VriSlYBcrZsi0agiUBEEZZcV0OhC51uMgofibS0UkhgwByZoURdkIVIcTRJQrAQyVZ0Oo8oWDW8ujjCyCUulQy1mossyaRwwjZ4KRwYlnCOeYLYuko3FNt3ySxWlFwSvf2ZX6V6Wyom/hTjwRR3n9pCs9GCV1OwMRjj3MqOcB53JgFsxxRm4Or2EGGiiPhk0qHP0EDyJW0yS3UZVwyYC4S1awgfkcIL238vOTyPw8tNERjp0g/SEq7jiEBolCpquiGCZ6Gl6PbaEgxoqQz6K5HMKMgmOH5sGXlOxu8QQZBgMJyh06tDKXMMBiFqzToWD9SwemoDrtlAmeRYXF7G6tYGRsRt+D72zfUwHs3EvU9+JN2bEz9Eu9sRpi/nSAawiWu12UI0CwSp4tUdbK5tiBu86dTh2C7iJJIiz3QUYGcSC8v4zPoFmKqOKy+ZF9fg5toMimbBn07QpBOTxyYnuVpBWFA4YyigIXMUQ5KINPAaLvrDAQ4tNUUs4b4npYKtnQBLTVdwNZlqYDgaYt9SU4o+wuNkW3CWiHtPKZn0zjbx3fnf3k2MDyPMLc5hMJ5Im3urY0mwUhwBTacK4TI9S1AoWzsh2i1HnHXSgm0YSHYLUwyKYxGMohYdnjtTH8XOAPsXmiJSWZ4nDlE6cSkwMixrFIVoN2ri0GbRJYsDJEmAM+c3RLDWiwJuqybhdWqmSNfBVpCBjRlhQfAyW75jmRd5H8hKOsXZWs5iA53yFG11TOIYQUyxLpR7BQtjpg60GzpMzUAaZNw9dE0FnqciMTKcHw0x9FMoOYuLBhwRuwukGpAEVXgejAKlQtHWhKV4uHDSR810pEDUrTewEwXYYdCjFPcyLDY8tE1L7pujIMP6cIgrjjVw9SUdHO4tYHsnwSRO0D5wKT76sb/FxnQggh9Fxe68g069idk4wfZwLCInx9gsSECSrFdzMZkFMrcIh303jGmu64lj1w94P2Bxht0zFFtLuK61G5RWdZPw2qJwKgImC5GCAKIAZ2H54BzUUodbcyVwiuGXw60JSoWBmArqLSJe+OihiVt+MggFvUGRmI5/PlOIBKmU0iovIVkG2+gV6T5p1AyUeYZGoyb3fc9tIiY2QNUwHQeCt6D4SHyF2zagmwp0wnHTUhywvEdrLgvMKZIpkMbV/rD5gPsgrliyU3cDrUQgpvDI6zfj5/K5RRfsgMzPaSEifadniZs19KsuHgalEtXEziSiEPheMmRZJKEKyvsVkQBSdM34PGGIM5l4CFaOe+0GpuLyLsVhP5sFcr/hcxeRGIKBKUrYDhnOOgr+/5zPRZXDlvtNFyrNyyzk8HmDz3O89vkcJgVyFgJ2O3i4//L/hYNf4ad4Dni90zHPOYYFdQqydFxTchURlu5xFuL5IvqIpW9+FgMpLR0dz8D+eRcdz5T5mviJNFcQ8vnIYOhnhWia8r4VVdcACwiGZUrxms9w+BKCLDNqXveGnxKzDY00FGYZ9PXkb/2WPb7svVY8e4Ls19jyj4II24D/5E/+TPgkYRjhGx77GDz7B75XrOMyse2+OMncccdJ/Pbvfgif+9znq7TXosC3fuu34Pu+97uxb9//H/TDReCdd57CXXedwt/f+Dlc+agr8Oxn/9/3fNY/V5Bl0BSdan/xyb+Sz+DD1JO+5d/j2T/wfRL+w0Cjj3/8LyRwg6zLi2LRxS/k9jDs6G8/9RlJ87u3u5MPwp/57N9LAvo117xBwoXefcMvyc2B3EvuN632FJTu/7q3YMS2bTItP/yRP8Stt96Gffv24Zn/8TvkWFIMuv9zAq+QAAAgAElEQVSL+8D9+fCHP4rP3fR5uakxBOnZ3/99ePrTnypsq4svTsbcxve//4O46fP/KC0o//EZ3y778U+FH937+7gPv/wrH8QHfvXX8N5ffBce/eirv2h7HkxguuiQ/aeQBdwfOh5/7dd/656Aph/4/u/FDz77+9Ht0qFTvR5IkKWwdscddwqPk4xenpO3v+1n5Br6rd/5PXzqU5+WG+/jH/dYvPrVr/gifik/l+eXDE22tlOYZKAV28Wf9axniFPqgb7j5372WvBavPc2f/vT/wN+7Meeh/m5uS9rNvhyzg1dmj/zc2+Tbbz/68vBdjzYvl38zK+EIPuldprt+29683XodNp47y+9C5efuEwYwxdZ0Q8k1PPm+8IXv1zOCcfTf/6hH5DzRNbp/Z22F7/7l3/lV/Gud/8STlx2Kd5zwzswP//A5+Ki4/jqq6/8IkbtvfeDc8cN73nvP3ntf1kn+n5verDxcv/PvLcg+/wffR4+9PsflrmXzGZyeflA8vSnPfUBH0juH2TGJNIf+9Hn4YlPeJy8n+ObgYN33XU3/vEfb8bdp0/jlT/+0nvcxLxGt7f7oKC+vrGBF7/wx+Sa/9Dv/wEe9agrBBlx+PChL54ThkOZb4iR+ORf/m8pxPAB6v6hav/9ef8NT/m2b73PtnOcc1ve/Z734sdf/hKEUSRFrZWVFbz0JS/ED/3g94vg/+WMn4sb9mD3gYdyHh9ufyOC7HXX40kHbEmd5kJY11Wsj0c0ZVSs2BIYTcgMrJwvhUJXBx2SDqKc7fOViMQXH7YZYiSp7GUm7ahjnw5SBbqqSaov23AbNUfEUtsmB60KkKiRr5ilqNdMRCETqSm0Vgtlij/8hm7dQ1014HHh5pnw01gWLWkZIQkLeHZdxLo0SEWI0NkTq+SSipxlqnwnhVKGeHDBw3Y+Or8oagkXTjXEFcNFJgWpkEEkRAF4ngi3SqGhUW9KCylThCPy8Yhg0Bwomo0mXVURtyWBUXexsNyGqke4+ZbboKgWGrVaxTOk24ZOjziRtjsutLnQ7821YZmGpKgregnDtdGwbFm8ufU6bCuBxnZX10Yes9WbrZU87oUI51xUUXwVfAMZsFkKTeGiL0GapdgejzGZBLBKBWqhVCLebthJnDHgaj8cz8I0nAlbjwtvth/rjoa7Tt4FlK6koE/8CdY3hjDJJ1VduOYMntFGbX4f3AbDOixZXDqmhzPn7sbahXVsrIyxsNDE4aVlnDh+FBvBBu664zSOX3ol4khDt91BmsZw60RipOgPL+DsyhriIMfp09uwXBN1w8YTHncllg/MYeL3sb22hf/D3puATXKX5d53VddeXb2+/a6zZpJJQhLWCKKoBxT89Kiol6J4HY96QGTzoIJsIYY1YQmRXUVBBT/1czsigiuIqBxRBCGBbJPMZJZ377326q76rvup6fHNZNaQCJxDc4Ukk+6urqp//av+93M/v5vq6SRMhVXaDQfw4ynmmoviDvrS8Q2kEXm5S+KSVOGgOVdFNJnik/9wGxRNxeWdBXz3dz8RrsNxEuPQnYewurqBVmcetueIsMx2+6OrfQnlCf0AV127D//4j1/AtzzmWuzbV8etn74TT3jsY2E1KgjFTRvj2OoaglGClT27ccdd9yGIiaHQRRiYqzmoJAo6bQOX7F1Cf7CNPfVFGJoi3FpV19ENM0FYEB1hmmwHjZGodKlH0FQTBt1j7BSFCpMBekSKUJ0nrzZncB3lFaaBDyQUitcqneMUZhj6lPopDNsStjILCpbNz0cY+2zrdsS9vNipoSgYMOTCYABU2IefxpgolVIc1VhAYDBXtQxgIUMRmQSw5UUmDulxn+FmKVJNw8ZaH8PtVJyhm9s+VgexBL+w0EJsRp8u9mmBtueh0eAYiqFWclRNitYMEzQl9Iltwgrd0VWKD5p8f7utiaNrMEzhOg6SSYL9u5vobgRIgkKct4WWo9qwUfdchEMfozGZpQVcS8G+3XMIkwBb/ZFgLDYHQwT9AK7lIp3muPfuY1Qx8PhHXwLLU7HQaeLYsU3cc9+mFJfmq42S3esyIX4MxzNBrW+8zZb2CuxaFS3XRG/Qw66VJYx9X+bOjXUfw80u2otV1KsW2p0WrIqOQZwgjQIRVjdHY9xx9yYcw8PeBYo8ZAnrJZ+aosV4iPllD3maIQkT4VYybC/DVJzYbPHd3O6jVa9LO3kWJmi2Fdmvw/dG8KoeDux2ZWxSgNveHEhRpcJCkFnBKM7gDwM02iaanoeUKsyUQYGEquRwqzbSsQ+9biIcJwiiCZZX6hhEnKNULLUo5uvQPQtbwxCI2ClB9iXZnIYI8QwBU3VbnMzjMEa1aqDiVnHo7hO4dHcLnkGmuSpCoG1qqDkMGtREgB9GAeoU+LIIhqFj+8QWkmmO++7ui2BUtRnypGJ7FBJqgYlmSLE8VYBEVbHeG0vxgUIS1xxSdCgU4XSzYyMMYuHSdrmPmiXufF6jErRlVmCS6UkhjK3qloGC94Bigvq8ia0wxuHjQ8S8t1oMSyxT53mfDCMWynhfVUSso8C0v13HomdhT7OB7RMbuPTAfnzkH+7GRpLi+GAEQ1PxiD11fOe1V+PuLxyHVa9hu5/iziP34eCjbDzhiiXcc2cfraUqlg8+Am97519hlE+lm4WBmSxk7FtqoenU8InP3S4MUHrgfQqsKMS5urU9kC4ZPi+VTlkFjWZVCkd0G7MgI45KhkydFF4pAMpDwkkRVqRYMd5y3uWrgF3TML9QhV5x0Vppolqr4MidG9g+EWI8GAtDmUVQunHpeKfjkx0rnIOJBWDRsNstmdcU+maOW6dqwuG1tTWW48l73q59DbQ6dN2qCHox2ktt3H7rYREmJwxxo2uUBnwV4tIPhqncS1Ujh+Fp4uBkF006IopjUvKmqV4qLB7rsn0ej1KkZGFFl7/I0mVhQwaeYAcSOLYhYVue50gnD0NPFW0iKAw6clms4DMSu3T4vcSg8Pil5Guz68V1hA3f6w9L4ZYsXs7uJ53HDNrjNcTOB4qfNgXZCjtx2MlAnFEZlMhtUNQVx6teIibobk5DdiCVzuD0ZAaA4CcUtURH8Rmv4HcQZULWMMXeUtSlU1f4xuT2ppDgMHELiyW+FGop4kpom1qiJ/jESOSTa+jYM29jZc5DRZAIhrCaC3b3pBP0o4kEeMXjDL6EmXKbujyz6a4FxVQkGHSSNc7IkL3n3sN45XU34Eee8UN4+vf9VzmW/LNffOl1XxdlT1uMfF2Q/WpbnT2Mv4cC2hvfdAsOHbpHWoMZkkNB85Zb3ilcmFmokzxOTqf44O/8Ht79nvfiF37+ZyWAh9VKCma/8JKXi8j5quteBopZvJExIOq3P/i7+PCHPyILnNODbC5GkKXgQ+5prVbDDTe8ElXXBdmQr37NjbjssgOSWE5BlgvZWfDQTJDltt/xzveIyHemlHMyHd/3m78tYiv3n2L0P3/6X0Tw5Z+Rk/qWN79BEp1nYtSZXHuf/ey/S8Xne7/nu/GDP/B98vl3vOtXQCGOwVmn81rJcn31a2/E9ta2CEkUYilc3fjGm6VV+4d/6Afx8pf9QsnrmU5BgepPP/TnElz0Ddc+FrT7k9lJkeVMAUunDxseL7bK89jN2sZPf8+FMGR////7ozOGerEF/U1vvkUEode8+jocOHAJ7rzrbplkO525+4UqnU2QvfXWL8p+UvilGLq0vIiNjU089TueIg8hf/XXfyuCJgOSZmxReaQ4yRd929veLeOMDuDNjS35PQyUo9A1E+B3bmN5aQm79+zCPffci6XFRRGqZoIpA6tuvvkmHLhk/zmvwIs5Nw/GGXyh+zYLWHu4BdmZUPqoR11zCk0w2yYD7s7k/N05rn7yJ/6bzB9ve8e7had6NjF6dq3xmiQL9/QAMZ4UXgM8xyzM8JrktXK2F4X+5/zMC/HMH32G4DZ2Fpoe7BT7YAVZOoQ5nvni/rNIxMIVFx0MDiNTd+eLqAbOLT/2zGeImM3Xe3/9/TLn3XD9K2R+YfHow3/+F/jjP/5TKWpwbM8Ywpw/GS72yU/+k7yPRQ0unikEc7zzz3hOfuonf/yMguyff+Qv8au/9hun5sO77j6Eer0u753NqfztO8P+Ti9A0DlNrAWvAYqqPJ/vfvcvY2F+/oLntgu5DzzYc/nV9LnSIXsjvmOPK6unScYgnUzaQKNsIu3KhUIHekUe4rmAmeYJomkkDNN1n5zJkhuXZAxMYVsbE4bpJCV3L5fkc4pADOthqxyDvpisywd/Oh+5cFDFUaOKW4bvYRI3hVo2+lMA5vJjNAhRt6tYaXtoOgU0psQbOnphgLX+GFmmYrFWx952Q5xDFE3pDORiukjpYDGQFQXsKtlvFJtzKDkXLprwYrk9LgIULggdMggVSdE2dVfaiBnkU3Vq4hB1HFvaaxVziqkwcRnmwzAjtjLy9yvIVTo5JsjSGMEoRpYyzMzBJCcPlEscuobKhHoiE7jAn+EfHMMR5wwXaFzIsIWPzhkGW5GHGgVMWC8XbyxukzFasM1XL+D3UuEpqi5bgDUkwRhRFIp4VlFNCfrgYmsaMyTGhF1lMhlZeMRBZPBatoi3fPlhD5tbPZimI2w9hhvRIcrFIcfJ6okT7KdEuzlBNMxwxSOuQUFX8CiHZTuoLnkIwi6OHT2BQ7etS/v24mIHC/MeFCfE3V9ax75d18AgT7DqwHMYruNjGI5EsGLQkGOpOHash7W1EapGA4+88lJc85hLkOZdHLrzPjTqDeQxWzfJmMxxz5FVtOYXRDS7+8gxESfacw3sX2ng8r2XYJj5WB/62FxPSg5lOsX3fOc3o6LH4mKjw/X4+pZwaNm+67UcRP4Ixw6tY9+BFdx3YhVHNse46/gGvvWRV6Lh5ciiDI+9+hHI9QR83uLinSLMJKnANCiLFRiMUlSdJjS20hcVeI6L3YsO9ixU4VUt6CfxFQyForYRyKLdkoX8OBshSBnOQ4cTpA2VLmijwhGiwaCTN58KA5cIAVI2/CRAEqYwYQpzlqnTdLrb9Zq4iyYTshozWVjzc3TZDsa+FAQkhI7t5xpbmvuwqw3BJ/BeNhgOUUosCqIsFwOAqhSCCmFBo6KzlZnO+EjEEc4e6rSCQahAk+tcQ64XCMZTwTLE00A0nFxCayjyKJhrNdFsm7j1trsxzch29CQojCI/3W8MPtu9Z04QK6NhATUthKlaMXMcvvO4FFCcVk3axs3CQBymWNrVRkXPpcDAooumKvAHdI8De5Y7GAdbgk2YiNhTYGMtQpHRwevCtUtzO1u84zhCreYiiH3EkYL1zQRV10Gn46FV12G4THsCtta3MJ0UyClyUqhVVGnJzpIQrZYrBTA65DXXFgTH2okh/CjCXMeDwfT2k267aJQiCDJMUgVdf4pdbQtN20UiwpAKP4oRp1OYnoHBcIxpnKPuGeK2JO6A+XwNV8OEyoZGh2kFsZ8J/oGIgSJSZC4riFBh8KCcjEJCEVmcKd3ZFIlo/S8kRIfBfAzG4px+5MQqDLsCi9zgLEKVOJSAnQdl67YfTHDVZYuCishVDYz0qVi2cDZNFgHCtGQ6VjT0AoYvWsJgXlickwKdOIrJu4z7qM7XUYRTeLYJ5Im4oIki6Y1GIsIVaSCBW92tGPV2Gz6NLcKr1JGRXcn5lgVF10VSlCFE/SDFlPP1yTmPqAzuI/ECE7ppQZYsmaNk3ybQ+feAwmwFFfJpKxVUbQMGOaO8MtQJtFyTe9rciovhNMaX7tlAMM2QKxT2iG5QUGcnyIhs6TJYKvBT+bMrl1184yN2YbTGroE2dNvC7Z/bhJ8X+Ow9R2BqFq7c4+HJj7scYz9GlUUjy8DffuIO3Lq2jkuvqKNtKdjV6aC5shfv/a1PYG3kozZnYb5dxSRgp4eB9U0f/SCGSScnA5myHOEkw2O+8VH43L9+QYK1eG9ikY9zq+1UYDkU3FNxgEqYHUVkao/SOk/37kkGhVRnTwqxFG3JjKUwyHNpOlJoJY6IuAs6c/2IhU0iUk4ikAiElRlGtDspLIkQKfrAf6ADRAPmueL90dQQ0onMbhGVQVs6FjtVTFMNG5tjFDqQEDdBlmo+FVY2O2N436do6fcScUJzQkin7EpQUa3ZSMOJnBuKz/yLTyUUQDlmuSbj9cL9sFggapnS3aJwnk7pjGUnDDAaxYK/kOeiOJNQxpgFFwassWbMZy/hf/P54aQge5LRT3GaYWn8zvE4BXt9bCIiWMQNU/ks/50FSAlNo8OXwVzSRFF+FyV3Or/9MBb8Bn8zn+2YDUBH/UxL5zMFcR6zY89iD+eJMa8Rnl46d3muT6IjbFeXZ6Z8MkWd7HgJetPgx4k8v/Aa4dObEKHls6wglmIsUT2urkmX00LdFdZzoRBzwvDECXK1wNBPESTksqfIFbqFyTHn2CmNAhpRUxpDw5oPEGS5NmGH5bP+x0+I+WRnMDg1o1f90mtlnUMdic+s/7e/vi7I/l80AmZtw9///d8roubsRZH1937/D0QonIU+/dmHP4obXv164V7OhMLZ+2fhPFwQMdCHggNfO/mOX44gO3Nmni72cIFPpy5Zl3zxoZtOvC9+8fYHOGTP9VvYov2CF/68fJ6O1uuue6kIpbe87V142lOfIk5UTrBnE2RnLj1y13aGCp0t8Z7i5RtufDM+/4XbHiCmfuELt+F5L3gRHv8N155qr6a48bJXXI9fuv7l9+OOzo4LBcg3vO4GEY3P9qIA/tM/80I844d/EEy03zkRzj5zNoGJQsifffgjIo5+/9O/R8TW053TZNNSrNsZ6MTvpTORohmFpFmo0rmESYpPz37OCySAhg5Afm7mFL799jvwwp99sYjxv/Hed5/igc6OGc/dzn2bHZ/TRb9ZMYCi7/XXvxzf8qRvkuNBEf2P/+RDErpFkWqnKH6243ox5+bBCLIXu28PpyA7a/3/9L98Bq94+UvEnc5x8NnP/Tue9eznyzE7nyBL4fS6V/yijAnOKecTZHncT3e7c5z+wR/8CT7wwf9XREKGftGl/6yf+u9ndYvP5gYWdd76lhvP6Fi/2Kn/wQqyFCNZWLnmmqvk+M0C0T7+8b9/AA5lNrccvPyy+xXINje3Ts1ZO3nQh+65V0Ld+GC6M9SN8x8Lam+5+W0i/F7/qpfLtfw3f/txfOjPPiJu2rMVH3aOWxbinv/855xyj9939Biuv/61Uvio1Tz8yrvfDrqV+aJg/vwX/ryIzbwncG6kaH7LL79D3LgUgD/2sU9c8Nx2ofeBiz2PX23vpyD7zptuxHfscmUBQs8J29ekxZ2uy5Nt9Vwa0SkhbfKVHL60vsdYG+Xoj0onnpgymc5eYZsbWZgMmSEVtUzLlaAhafNX4ZgabJcuWbl7I44ieUg32H5oaJKQTC4tg18kXIwLxohulIq0yLMFljFYFEIqegVRmmJz3UenXsPBffMwTbo5GD5Cpl0hbDeNYUdq6WDjmoOuEV3TUKPz1LHLB3ydoUAV6HTuSno0HSBOyeBUyoU5o7Yo1BUq09XzcuFKJ7GwdekYqsgiJs1LZyAdVVxFUpwRBptG90uMPFcF5RAnqRzTUeDL4s22XAkfYTsj25nFBaSUTkAKjuSaUjChO0bVyOyka53iLheXpqAnyLUTPAMdmQUxhWQD0pUm0eDlokjCRygo0AFDB3SC7vYxBL6P+eY8rGpTEsTv+uIhxKGK1uIckiwScfnA5Qehmxm2N9ehxMDRe2+H3x/Bq3Ww58AB2LWWYBX8goFtfayur6J7IsZ4FAmH9uqr9iMrRjh6hCLtApb37xUhxyEWLh1hu78t7drTbCLPAn6UocuQm1DFo6++BFc/4ho4XoB/+9d/F96tYbjCIk7UAHEyxqF7+3AdFb3+GGubDJbSsNhp4YrLluHV6T6d4O471uE16iiCCZ7ylG+CZhKtQYQG2+/7OHa8j0lKEYLuUAXD/gBpHML2NBzf3MQ/fP44HnXpHrgGGYoqLt27S0Tq4+tryFMTm/1Egm2mxRh9ttwSGZxU0Kx5aNTqaLQsLC26UCYjSexueQ30xiNhN6sTOmK50LeEpUfXaxCNJNE79rnoZsuvAT8KJMm+oTMNfnBSbNdhWOTujctUd4aw5SmOrHdhOMRQGLANg+QGpFEs44y8DdfWxdlFV1ZMBERGgX6Kbm8sjlgiKtRKKo7tQY8sVKINGZZXMhj5+7e3+pgQLWIbMk6tCueSVIoZMC00mGieOxjGFKkraHkuRr4vrezkokq4kM7QObrcQ7nOtEIXwcCbm0d3q4cR5wpDQbNuiXhB1xRZD1zwm1VbBCdeV7CIO0kxGVNUmmJuwcUEFOc0QVwcvreLWt3F5VcuQZtOceiO+2DXXGi2JunyYcgikolo5Mt1XXNZzGBLMHnNFYx8hvlVROS2PBMoYow2+3CcGiZpKo5DSnQMLgyDAeIgxlynBlVXREiruxp6foSJoqJh6giCHGuDGBTkiyzBSs2TlPfhKIAfswAzxWV7OvBsRcJ96NIjI3qjG0A3dUSTQopPFpEOKgVVTea/UeijWTPRcG1x+OlVAwVScVc7uiPc6sifIO5O4NbJpeY5JcrCguta0M0y8JFaCu8JJX+UU4kO1XbEtTfoD8RBWtFYdCtEQKKTNUumSDIFSx0G9pUIjFrdEBRBnKvI/BA2hcxWVdyQ62tDOEsddEc+NDLHNYpeGrLRCKtH78ElVy4h9yO4FR29wRj1ebpwIU7mLIpRIZqGiJhpBfWFNtIolPuK7tUwSjIkwzFgGphWNGFJswC2utFHJkGViYQJxWkqblYGLOV5RVjEnEPJ5KSA7fM7HRNJFIvQS6QD5645hutRvFQSLLRqMGxFBNipYuP2u1YxIC4kZ2hdyUimGEb9j6LgXMuW69HSCuxvu7hyZQ5qqKK9xEKEhnvv6iGcquj2t3DZnr1otG3s3uUIr1pXdPSHMcZ94hES3HrvEew7aOHK5QXUlw/gj/7kn3F4fQONRYbtMXyMjt9cUDrsPPGDqLx3KBVEkwyPePTlOHzHMUQcZDPsAKs21CrpHOZ0oZWOTAZcUZyVRnThq5YiLF2XllGydylw0z25uNSQIqlllNcR16bkndKBKy3uCtvdJ1LY5cbExKlT+CRTeCLdNawKc1u81v1xIvdGEUopklpGybVlNw3D8cyKYGd4AQZRioRJpPKkosj9magWHnu29BM3QNwBnZ/SQSDYFQ0KHaWCsdCwuDyH1WMb0mXDseCYxKZo8Mcpag1H7uFjXqdME80LeK6Oumtj0I8RhjwOGTSGk/G7dU2KYOI+PikGctvENrHDVrjxSiFYh9GQY1iRbbJgVTpzSzavfGdFQc02YKmanEc+q+RqiTLiKeFcSmzCKSFVVRCExHPweYqXQ8m5p/4rbOAJsRsqXJdF6hLZNBgmIoTzd/HMMARM1vUs7DKoDYBjlfcP2mmjJIHCTiS5hsrCcrmvdIcT71HAtQ3UTROdhoum5whSJclyjKMU3VEg+KkgzjBkMYpICJPiMo0wZRCqFPA5GA0dqjb3gFAvouN+5Ed+6AHddLNncIqy1AyInzuXnvHV9sz+cP2erwuyD9eR/Sr83pkwxRbUm2++8dQim0mXf/M3H8NTn/rtkli+U4hh+zDhyztffD8ZIH/3d3+P7/j2J9+P03g2buLFOGRnQih5I6++4ZWnGJAU5ijIcpus0OwUSE4Xcfh7z/ZbZiLWcDQ8Z0vz2QTZmSB1zdVX3S9U6Gzi2CwA6XnP/Wn89LN/8gHiJgUa7g/F8NmxZzvye971NqysLJ869Dt/9+kcztOH20wYPRe7dOfxo2hEkYvizerqKj71vz8tIhbbkk/HU1A0et4Lfk6QFaeLXbPzTHzA7PefS5g817iIokja5Ykk2Lkfs/Z3Bif90vWvPHmDgKAIfupZz32A6HeubfDm+au/9j5xBFKwpah18OClZ7x6L/bcPBhB9mL37eEUZGeFFzos3/ymN5wKz9rJFr4QQfYVL3sxbnrTW/HRj/7VgxJkKVL/06f+t7Ta859ZPKIwy7b/s7nFZ8eeyJXTr6MHOzU/WEH29OIUtz87zzsF6hlmhPiUt958E5721P9wzu4cSzsD9s51/mfz185wtQvZ9/ONW4rAP/fzLxXH7X//8R8Tty0fDHcen1k4287tXez1c6H3gQvZp6/m95wSZFe4oCidGnlQJptTmKRURyGSj9xkq3IBQD4iE7fX+j4GaYYxOXgUBcEAIF0WL+K4kZZ8tvlN5EGfrhAKvJKkrjLV2EWucKHA0I0MCdv8dbpryW4tRSW23Od0R0hgkXrygb90aHChbVs2Wg0PDQoHEUXhKQxPl++bMr3bprua7i8VtuNieWEJRVHy5Jy6g2q7Ku5QOvzoauVCiY4ZU8tFFAbZcoWKSTGBT8ffRBUnVRgNEIYxKZ3QKxZ0Ca4xoZpMRtcwIUs3S0Qw4X9jKx5TkC3iEPTSKcJjxlR1cZIxzEsYomnJwpuQFcf3QpLbhd1Z8HywVbR0DhH9IP+kln9ORq7KNlJy3aRXlN/LRYsi7FsJgFI0SdiekilKVxgX6JUCQbiG7a1VrB7vIRszmXyKpeVlOItzWN/sC+PPMU005l1x3YmryzYx3OrCtlqgurN14gjWjvbQWdmHPfv3Ya5TRT9aRX99Df4oQhYpIqzS9XLl5XuxNFdFEIyxcWKMKx71aDTqLhp1tsWPMRyPxCV3fGtNnJd+N0NSFOiNxvBqVTz2EY/EpQc93HrbrRhuD3DpvgOy1KZze63bQ287xVy7hXG/i+1R6dbrhzEOXnkJWjYBelOMewUW93fQXR3hvzz+8SLEMchrCqbJF/LddCU5TktE/DQfYfW++5BXbAzHY3z6CyfgalVcc+USwsTHJYvzSJMCJ9Z6MAyGEZHhSVZvgoT8D1VDHhfotOto1Jso4GNhvmRkksU41zBlzIyCKddFNRIAACAASURBVNQEMKrCIxBBrtNqC5KBvN/tIQsRZMwGCKIEnUYHFhfKSoL+IEISKVicq6Ji0LWaQVEchEmMUUAHpIq2hMswNA7obg0RJJkIvNy2q5ccZy7q5+otdPtDcd8FgQ+v3sQkzaCpdEFBUCR0YUVpArNiwKvWMAoDcQZSuptreyKI5QwlGw8wSiPUax50pQqdbfSFglarjf5gHU67is3NbWz3QyzWm1ic6+D4Wg9XX7qCLI2EXxpnBRrNGpJhLKiOeDKEY+u4ZP8uhKMpNvprIuAEQx+d+UWopoHVjU30T4zQbngido3iBPPLc9CVQgKVpoUmhZMDi20JDWrNN2C6GvpbIwyGvggBFInaTR31ug3DcoUh3et2MddsCG+bjl6Kz7x21ZMp5uRPNjsm5ltVBH6O9Y0tcX0lIwrcoXzHVuALNqXp2JIKT9TVkY1Q3IINS8Vl802YTgXHN0ZQKo644K+8rIVJGEkBq1a3ZH71w4kIyMPBWIKufLoElRyW64jbjPNUZ7GKhq1CtYCt4VjCuTJliqplC+bF5BxJ0UYY3Cz06MI3ZocCizlk4TJwil0IlqVLoB/FXY1znlHBMAixvR2jqGjw2bdMjEyYodePJGCQzt9Ll+ewUq/LeCIqpDI3D1dTkQRUhRToyQBbm11MHBdDUcQMNCoq+r0QcRTg+H1raC/WoA1DVLKp8LJb++ewMRhjTlWRjjOohgbdKqCzE4H4loqCTNOQkK2cztidGgZ+hOwkEzRiAFtWIhmIEqD4PgwiGdvEhVAQ5LjX6aR0XHT9MTSHTN6phEBRsOq0q2gwjC1OJLiO95FCTaVot7Awj+5mgMAnXmeClXkPx4h8Wh3KsWNbOJEOLcuF1yiwm/evvoOlRhNzi7YIxKurIwT+FEsLTbknN+ZcEdXpMIziCRqtOnJVwfraGH/xd4cxVnp40pP2IVJtHL9niOMsZKQhknwq90td1TDY9kEU7mgcyL0ojVNhm7faTWysb4tYLSIaRXFpzafAV7odVbqNJ5wrpaYn4hhfFOIbNRN7d3ewvTmWa4MdsPW2Bbeqi+hneZZwWQfrQykaGraGOCGeJUdKPm8yEXGXdUPHIQ8WSOMJFheb5bNEMRERdjwsg7YoTpZhZAwAU0UsjsNMtmVWKuLgLNv5eZfknZNcVV0ExApKJAKLEs2GI45pCr10svLaZ6EpiSfwOjoe+aSrcOvH7xFkDT/huRU89hFzWDvmY0JBtwIMo1QKx3w+6TRMGIqGuuuh10uw1fOlXYBYBgrVFDdLhywLqlMpsPDgEtckz2F8olIoHmuwTVUwHTzKhsIiDZ8tpiIkk5HfcogpMOQckctLNjgjLllYYxdRnCQl59ak37vAeJRAyQpYniHoCT5zEBNCQZXOYT6H8X3i8M/5XEJ3MJ82VCkkkM0rpXSp7ZauWaI0iFrheUxyhqZCBF1+D0Vj7hNFZ54vZqU1XFfGb7PuwLF4/zmJhZgW2OiOpOCT0QUcl8+M0jnCgj+RBXQM87hlfDZVoXn3D/Wi4Wl1dU3WaQ9Fh+JX8zP8Q/Xbvi7IPlRH8mvge3hx/OyLXizYATIJX/D8n8HjHvvoB7gnZ4IjnWhnax+etTKfzoR8KARZOl6f89wXiuhCN+jzn/scQRWcbmn/cgVZnrKdrrLTT+HZBFlyePkbKUiyxXr2OpM4sjOEaKfL82zDZdZqTffhJfv3lyylk68ZL5f/euMbSlzCmV473cHn2ua5BCaKoR/44O+KWNlo1HHj61+Nb/zGx8vE+td/8zG8+CWvEIccz7+0Op189fp9QTHwd7/vN96Dxz7m0WdkyM7efy6x9GzCEHmzHMOXHNiPZqNxatsPRpDlh3e24J8uhO08vhd7bs4nbJ3p3F3svj1cgiwLAi992avOiMi4GEGWresU7F5/45svSJBlQeh8xYaZUMxrhO0uZ3KAz64BOr1n7Nsvd4p+KAXZM41VnvsX/+IrBWGyf/8+wY3MXtzXew8fFhzMzkLEhQiy5wtKO/24nG/c8tiS9/sb7/stPPGJTzhVlDnffHyx18+F3ge+3PP6lf68CLJvvAlP2edCVyYo6O6QvsDSuUHzhlBJKxo21ruYKipMzxScweYgRJjkGEQxxgzDoKBLp52pw7EZaBML99FmoANdMGxDIw9syuTtCupuFXGaiPu1KW2+FDq5cCoZqGyHZVgH5UbO8nQCUcCQJG+2t3HRlqto1GvoNB0RfC3dQd1zoEsWEd2ONtrzu1Bt6uJWqtLJJtA+IJuyFZgJ05a4v+jYEPfNlO12GRtVJR2boUVM8C60DP1eV4KXwpEv7Zt0dekqObiafAdVLvIdRdjLc3ELWpotCzQ6aLlQJ9qAYijDOUQwYPCTLHa4P2XyMleadCQLVr/MRRFRVhKVRTkv73sMYeKikrQ7fgmF45yt7hR6ebx5nPgOCiBcDPK4EjJAQYbt6gXdzQnGIZEAA6wdi2CC7Y8TtGtV7H7EPKLpBMeObgGZiYUlD+FoJOnee/YdFFE4Gg7xyGuvRpBs4TP/cieS0MbCvgUsLteQZts4eugIspDMYQPpZILNLbbuGzhwYBGOp+LOO05gsXMAu/cuYfdSA9M0EpGBTtHV7RP44h13ygJ7YcnCF+85ge2NHI+76gpc+4QVbPU2ceu/34WlxhJ2798DvV7BP/zdZ6Qll7w+1zAwDGMM+iGOrrFV3cLe5TbSdAxbq+LKa/bgs587hssO7MO3ftOjQBPWcLiO1f4mxr0Ux+72sbxvF+yGglG4ja3tNWyuMSBKxa13baFZa+LqyxbE3ewqdJ2pwkTd2hphygUjJqAhLo157g1xTtmWikbDxSSNUHXLYDSOF7pkK4WOSViOxXiSiIBCjMju5XkMRj0EwaTEblh0u00w9EeYn2/Kc7Q/zBETZTEpRFiiU5GhOBTt6FGSMJRKBXPzLgolFpxBnuuYEH1RqMLd5n/32ELPALLBCPW6g5rLRfYEhmEjjVX4WSTObLbM0iBB1rGa6ZKcXqSpOGbJcmXf99ychxNHN9DdKFnSLNbsW5pHpiYSdLOyMofVjTXohY71XoBxkGF50cJSq4Gj213sbTuYX1rC2pYvKAnukzIBau0movFYWmRd20O77eDo+jEcvncLl6zsgeVW0O134To28rAQHAaNsRRewjRDNArh6BU05jwJzdEdW76PYWAUHDTDxMZal13xWFlYQBgOEUeU6lMJuCPfOg5DGBVT5h+6DbnDXqMmjvdR0EWek3WqIosKrHdDHD0RoFkz0Kp50BQVxzZGcm4p5jHxPOG5mFKY1VHVqYalaDR0CfBi+FXFyGUcj0c5JnGGuTbZzSaChG3GGQq65QpNcBWtNvdjitBn6I6K5hzn9xyr3U0UBlElE8R5Ki5BcmmrjotpksFpOjA0W8SuIs7EscdiCwUOuvM4f/p8n0tmMJPQfdiuIe7cJDcwzkoeuKnw+A/QHUWIkhiOpqIzb2Lf8gJsz8M4GKLaXkI0DrG05wCCcIxisCEOv614imE8lTFm6wWSETCZsKAQY7Q9gJWnggrg85reqMKPA1Qp3IwzcRQ7nJM1hhCmKEwFCrmdRCFMc2QsUhkGRkEmreNsG+f9h7+VYhP/mdiZjCzeNMWevR34fiKOTseiszODH8fi/pthbuj4a3oWHGm3TqF5GhKiDSpkG09QtTS02g7qTU/uK73Qx7HVLeG+rrSrUIsMlyy2cN/GAE6tgiuXqjiwsBuuwmNPRm6KYTdEvUHx3EJvGKPeNBEHvB4McaMbto31tW2M+hk2t3ysj2IcHQ0xdSvCCw8mU/RGfTg1DdvbgbBSO60WBl1f+OlEC7F4SLY7r4FebyzCnjwAkFMqPGq+ZggdtokT+1MGfEqEoKqKyLlnqYFWq4Fx3xf0jW4DhpcLX5Qsd9XSkEYJ+n3ON3SnahiHEZJkIuI2v5f3Tn4p2/VzukGnDK6yxI3LMaKaLDZNZX8ZLMh7KYVLYhDIiOd1xRexHby/cl/YCXASbyt84vn5KjzDxbHjXRgWyRZ5Ge7JlLaCzljC2ct9ozPTdkwMB3GJ8ykmmGvaqBoVcXFOKwV0m+5qIKIzflpIcdFELliWMJiIWz2c5NAsHRkL0GnJrafgTwG0QiAxXeMUpDlfE/XAP6IIqyvodGzBchAZREF1OuGzB1CrV7BvwYaaqIhTBZu9ESwiOUgwqtDBnWAg4V90tVMYLfioJSIni9889zytxKdUq7p0JfEZh/vlmLq4xrn2FmQVhfxxjHGWicDNwEi+WEzms5lkCPD8EfvCwo44rDmFULAtA734/+womavZ6NSrEsAqLGK1DBAjoqQ/ZkGEwY5AKGgHdiuoJTucbHxBFZcPRwqLR7X7C7Jf6efqr8Xtf12Q/Vo8aw/yN3PxRO7ga193oyzs+aKg+OP/7Znigpy1is+EyJ1cwtM3ORPl+Oc73akPhSA743T+2nvfL23RfF122aV49rN+QtyxM3bk+QSA8zlk+b0PRpDdeSzY2kDhgK3AH/2LvxJG487jtlNkOZOL92zH9WJFlJ3fs1NQOdc2zycw7fweVrne+fabRSiaifFncv6daWg+WIfs+YQhbostNwwS+uhf/jU+/vFPiIh/NmTB2drldzq+z+Uono35Cz03F/L7z3UpX8i+PRyC7Mw1/Bd/+de45eY3PsAxfD6G7E6UyCz0a3Ytnu0cMHyKrKGzhX7tPE7kV//si14i551u/3e+462n3Ls73zfb5oVcdxcypZ7vejn9O842//B9ZxJkZ2FocZScc17auZ2vhCDL7Z8JD3K++fhir58LvQ/wOH/gA78rc9OVVxyUcEVy0rmYe8Prb7hf0eZCzvN/9nsoyL7pda/DN+120a4WwgITHuWUwQ8FopQLChc2mX0KF8llK1wcT9EfMWhhKg6tYBJiOwwx8Pk5io7ktLGtTRMnJVsOyYX1ufCiK0bVhDlIdwcpY7TBcNEvDlC6PVPiD8gv5AP+VBbgNd1E1bCkvZlMU8ewZXFmVW2sLLeFDUsn7P49DRRGjMEwRDY2YBpVNNts11dlgcAFNwWwIEiEKWdahghFdPpIv11B+apMYeYiw9C5kI6RIUUo4Rd0+lD1LBN/NWiy+GC7OlPt2R7PsDAuvlWyZ8mS5UJKIY/NEnalcOdOOj5ksXsy1ZgLDC4M6SqRFlA6ZcSawlC0UoSVUG62B0siSYljkC5PaeckC5ALOi5lSswE3bGFBLRwn2PkdBvGQ3Hn2oYu4ao+xTDh5OmYpEP44wim4aDRqaHVsrE98jHohti1q4E4GiIc6KiTvb7PwvF774HnWij0HPfcs4mm10bF1bGxMYRScZHFEaKAn12E6yi4884NJFMVS3M2VvbMYe14D461iF17l7B/z4K4k1W9gonChPsu/uUfPyMOI9udoqgkWN+KoZsODizX4NVMbGz3MB1XsGvvIrylKu6+/T4JFmHLKrmoSa6iYDv0sS7W+xPUG1XUXR2mZorIMfYVLLRruPyyOSzMO9jubiGdWhgOIrS9NvQsR3vRwaH1u7Gx2RX37Tia4s6jW3CsKvYuNeDaKioxF7UV9IJYFtucA9haT3QC2Xzi2OPingtcIiXSBO26J+6yIBrLWK6ZDTiGJuFa7LCN2Uo6LbDQrAufUxKubQ1RxJ5xXp8MUFNKpEXBFs8yAI+toRzOVdOEa9kIkxCmp8t4pcAXT1JZlNsmiwUTaOQmpmxV1WCzFV01EfuhcB+Z98oW5CwtBH9QVFJxcw16PrY26bQsYCsVXHqwjTydYPV4V0oo5Eu2mh6KvAKFrc1VC6auiEt8dW0LYZLBrRPPEco1s3ffCo4eOyGBUJ5hIp7mOLivIyzmfi/A1maA/fuXEY0DeGz9V0LEoxSLKwtS8Pj8Zw8hGCt4zDfshpLHOLq6JXzKTr0NV1fh1kzhGm+t9aDkJlqLdJRFIlaLWzwUaUHmKrpiRSixDHTaHoJkVLJaAwacmTJfSKBVRZPrnOxhmiVYQKJQtt2NEPnEI0zFMUwHLB2nDBTqDX3UGZyXTJD4BZaXqgg4nwYaJmQkOjrqRg5lEqPm2ojiTNikUHO5Di21FE0ohOW89jmqTB0NXYfLLoQUgjqh2AjFgKrncFyKTNMyXG0ykfHWH/gSHNfuOFjwqsijHMu7WxL8Nsk5h2vikCsRL5k4mjlWxR1J4ZKdDQyQQy488aJiYRhOcWKji2a7hgrnx9FIiilELrAV+YpL58tgriiD15xDtV4tMS6mjXDtKGJMEKom+ts+nGpD5mlxSMchWo0mupvbiIZjtKsOrLonQjA7Ahqujrg7lgJIp2nLda9pZO7G8HOKSAyi4m/ktUUnYyIMc44bFsAoCJXFuQoKcl7Zah+nIk7ymNFF2KyziJIKpoasSwqJnJs9x4SuqFKIZJHPcOSOIPOuoZsYjYZYWWyg7pXhSkOffPYYnmGg06xiGNPRH+FIdwxTL/DYg008au8e2IotjOtxECGIYtRbnswdo3EIU9PE4Ut3bRAFKPQKThxZxSV7VtAdjqC5VfzDJw/jeJSgEEyBgn7kw3BUDIYUyXPUPAdpxHtcKcgymInn3Kua4kgdjBKopib3I0EBTMvOGQp6dERWKiVvmPdJ7ivvN46tYtdiE1XTlt9FWo/VIAYgQRpSfKxANYiGYXEhxoGDC8iyCo7fs4lxRIwP0TtlWBgFOD5HUNRmIdGyiEYoHZfNxQriOEd/g2J5ftKmSyGXrlZWL0u8wt558sWnEt63HUUiIFJcrNomFucago/Y7HXhzvE+mGHYy6RYwts7RXnh4GoKOitziPwYWUz+KufJHK2ahYmIp4oUpVgAmdCJPZkKDoDzh2tTjK+iSBVE4wTznTq6/VCK2Iaui+grDuOToiYFaf4Z797CkqUgn2bCyLXoIldLXiwRLBSei6kCr6FjjuzqXEElMzEapwizKQyH5wTojUNBZfCGn2YMCVOloM17gWXREl5g5BcI0xSuZ8p+8xqR42SS+a9IgJ6a85hMJXQrPMmhpdM/Icvg5HPJ7JlDtFKeg9kzF5+7FHL8ycgt0G5YWGhYcHndjwpx+1quKfcmdl+NWOBSeC0qyBgcm+fQyTqWQnNZFpBCmkbBXYHmts4Y6vWf/Tz9tby9rwuyX8tn70H+diZ4U1T7yEf/8pQwy9Z0BmjRcXimZPXTNzUTFHY6Ifmeh0KQ5ffwJsN241997/tOhdPwz8kYJUOW7f3nEwAeTkGWQTVMLWfo1TN++AeERcu1G9Pn+ZoJvTt/47ncl7PjOzv2hFxTHJyJ5Bdzqh8qQZbb3Cm8kzHM4z87rrPApvO1IzwcgiwDpd7zK78ubsIf/ZEfwnd/13fixOoanvXs5120ILvz950J0fFgz82DFWQvZt8eakGW192HPvTneP9vfVCC1M6Eb9gpiJ5JlD+T4/h8RZ7ZmNrpuDzbmN95XP9PEmRnx40LlLN1Jpx+TL5Sguxs/n/yk7/tFEf7fPPxg5nbzncf4IL0xpveAgr6p7/ONTYuZj59uN9LQfb119+A/UqGy/c0UPXoQijANk4ujMin9ExLhAnkGSbTMok5GPEhXMconWK76yMrMvSTCKOYDrQyobrqaOL2oFjEhVy15YkjNvTpnC1QY4hTVYOjkd+XYjQMoDCwgYy3ii7us6bjwSAGQFVQ02zUPBed3QsYjSJU7aakoo/Zfp/n8FSGbTlw7AlyOgCjHK3mAty6Adc1ZYXABfJ0yod9LqxOtvcJ37YioUhJGMJUDdlelITieHKdOWj6FHESSFIxEQYVg6IMf3ckqwNDo0uWrteKCBV00wmvjynobE2MfDkGXNR6dlXEG44vOtD4d/FSMgyE6Ae1QJJNEYSxOBzJ1OV9jo4r4cCe5Blywcc2zTJshBJAIWnU1G/JkFMYspNmMGEIA5JBSzFbN6chDh3+IsJxIWE+Vc9DFlPAU1Bt2YiCAbaOD5CEBbaCMfbs34VOawGDwTqSdIxhN4KleLjkyj3IsYXe2hqOr4+QkYc4ZYulgWbbQXctwCCgI5lt7gyFYStrHd0BxfJABKa9K20M+yF27V2BU+3g0j17ME1GaMzVkE5SdDd6OMpgrvuOiHPRspjGnmKc5LBUE0tLdWQTsiMNNNp1JBkX9USEFggT8hW54DTgNS0MNgbIMxP3bPewOF+FVgBetYlxMMU1l10Kz5tgMN6W7981fwDNVgPVmgKb/flqhtuP3IND925IMNvWIMLh9W1sdUMsterYs6cmC+5RCIyCRJxmYRjArdJZxbbrSERKgw5vijkUu5JYBBbHdWRsMdG7ajDkxEW3NyjZpFUb3cEATctG1S1D55jmxY7RYxvjk0iQTFrP5+oWnJojgSpsb15ZbAoDlsWPreFAWsyJi6W7i+FYZbHEYtg2ojDC0E/EKWlIKIwJW9J6CoRRiHgSiXi9NN+GZefClb3rtg1Ypof6UhPhYAxDmWL/vr0IxuT29hCOMlx91W5ojoZgHJ10dcfiqu0P6ZKuYTpV0Kw6MHUKdDVsdIcIuhG6PR+tORuPfuQuYXaOBxTkHREGtrcGUHSyG/tY6izC8BzZn+3VHuYbDRw/vorNjQD7DixhNO6h7nnicKcri8IQuwAE+aBmGPUHMmbJsPTqNWTDEJ19u7GxtoawH6LK+WbJQzZNpHDR3fblmqs1XPl3OheH0Qh3HRnj4EJbgtYoineHZOeqqLGdfzzB0oIlrvPAV7AWhFIUWq5V5Vi7ngav7iIIgGGWo58Ao/4IRp5i91xd8AZ0uBOJAOJWNLpPy8AnniMSL21bg2dpyIgyIOuXYUIwkbGPehLB1uiOLkVUOmE3N7YxCCf49OE+Diw3cNlcFU3bhtkyZQ7iJKKaJwOKJHWd7cu5ODHpzqeAwsAeOtb8JBHHOMdrNlWxuT3C5miMpACqFh35Uyi2ha2tGEtzTWmVpqN3mXxlDXBrTZimh2DrKEZ+F7nDOWGIorDL86XkUKYJGnVHOLz+diBzeK3pCp9XApWKHGE3hlbJUa/pGA4ZTkd3eI5+mIsrMzcUjALicxRs+zyPhsy9cRwKQ5IuSqIY/LCc54mdcS0HWZaUYU5KAUunY3UqHQkaw9pUBZ2mhySKpGmBDkPOQbZmSkGLzHJ2arSrBi7duyROX6IddHuCXR0TW/0YdxzfwmpvjEGco2lVsHehgm+7Yj8sxYHXrgvuYJrz+DIQLRfGN7mfeq2OfjfBnSe20Qt8qHmMR1/Vlq4FvdLAiRMxPn37ccQmi4aFFE5qLRdr60OMBjEWFuawsbYtbkwRWnM6yV3Bucx16jh8eKv0w4p7URPnIsXGWeeMhFcWnEcUCVYk8sOyVcxxLLWq8hv98Qh6XRcnbn8zEIdrrW6iqEwxWE/QaJiYPziP9UMDjMgBTgsRf4Ufa5TBVOwKoJ7I7fIeRZxMtW6IwzMJJmWBoCBnHiKkl2gFmosVXLm/IwimY2sj+BMG9hVotRw88XH7MQkKHN8eY3PQK8sKBUP+eI2Vn2eRhufcq9mo1R30un7JyBeMEO/pKVxXl4KJQqwRmboMEyUyIWKwV1l0JWqAYneT+61WsNEN0WnRGcoOA+JxVGG8SmhZMYWpa4LK4Shji/6YOAdeA2z91xRxY1uaKjgEooMUjWGJOXYttVDh8fNTdMcxMjXHiEgVFotVBUZFFRwChVIKvzzO7Nbg/LO2SQwMhXC59OX5R9MKOEZFxi73wbRZiAGCYSbIjM0NXzqkGIKo80TlU0GGsNhClAuvTWHGaix2l65zirq6qWBp3sGBpRqqagVb2zmGEa89E0S9+BMW5isSjMn/8bqcFRj5PSyksIDAIgDvYbyv6m7764Lsl7lY+Log+2UewK/lj5Nd+nu//4f4tfe+T4TZGfdvZ2jP2UTE2YL84UAWnH5MJdTpN34Lf/hH/0vaFn71Pe/Aox/9yK+YIDtr5149sYa3v/0tuOLyg/KTzySO7OSg7uQtnm3czI4rv5Pi4Px856KH2EOBLJhtdGd7+kx8mwkrO8WYc/3Ih1qQnTEsW82mjNkZNuLBIgtmDtk777jrnM7Eiz03D0aQvdh9e6gFWYas3fzWt+Omm14LcoXP9KIrfCaCEUnwylf8ojCQZ6/Z/MHzM2PyztrV+Z7TkQSce+jaZ+jXhVwjO6+pM22f25ihQsgf/lpBFuwUNM9VGNh5Tr5SguzMIfvsZ/0kyLSlWHU+QfZir58LvQ9c9AT5VfYBCrLvuPENeMpuMu+m4kbbDsZYo4sm1yTAZ8muo2namKRjcTgwDTtJDATi0qObaiIc1lEWiTtwEOWSVl51LGnHVFW2PBdozdUQxRHyhG3YGapOFbWaAaVgYBFFGgqriqAAWg4Fgjoe/5hHYekSD5///L/KQoeLZc65ccwW1ComlQJWzZIwK00xpM1eNxNpLc8nFcwvL6JiBVg70UNVJ2u2BkOCi8iDpROFwWVcgNAtR5YbQ7loJmPYVhnuIUnDRCAUOXqDbdiWV4ZvJHSRMvGXIhvDMTRxT3GxM5lOoesMXUnBOcMyTeHEkqXKsJr5dgOKMoFacAHJhRVFS11EA0UlwoDHMBFHjiTeV1QJ26DIIK41jSw1bq9AoRrw/QyOWhEHKqkT6ZQt4ZYwJYusXLBm0xAOXT15grtv/xKCkYLRKBEmGzmPFS3AMOwhHnOh41FHFQFwmEXYdUkH80suPvepW9Fwl+FVDeh2gban4767jklb4fHNPrSTbEmXAR+qC93xZHXb3dgScVnNJ1i4pIP+uI+1E3SFAktzCzhwcLeEnO1dWUYcDNFszqGzUMM4GGO7u4E7774Lm+shzxbyLEUYKxgGMTzXlPZTy2QoGxfsEwTDAG5jDqoxRXc7KttNq3RsTmArFraiCbb9Meqqif0r80iUCE2njvacjeMntjHYzvETP/Jf4XooF8oTBqxFGIdD3HH8KA7dvY0kN3F4bQPb3RjLrTqanektgAAAIABJREFUno4B2bu6gW5vCLteQxgMmR8koisduxQw6PRmWBRDWBYaDtbXh2g2KA4WWJ5jaFYOhwFyXLgSiWECt992FE23DtPMRTBqNqrojscwNQ8pEhFQKlmOI/dtoVZrwbItNOqmiF5RyBZbtn2m8p3VqoVJnGA7CEEDJR1He+erqNdMaYMd+xMYLCIQ6VFU4JCpbJNZ2BVnpc6W+Bxo1Noi/tVbBu49McDC3Bwu3d2E3+ujO85hwJRremmxBqtZxfqJARQ6vYwKxkGA3Qd3Y9QdwWOvcB5LsNDcfFvEvgmZqIYpYzVNfYz7PWhVHW2vhSAIkOYsOiQyj+xaXsJGtyf3ABaQqqaBcMz08Ry1ZgVpPkXVLhf4acIgmwyWU0XOFuaULd82giCT68mo6nLt0/HqMHSKc4zGAJsY0zgQrupolGJAl3kay38fDlP0/QkuW1lEz+9BUSsYhxk8V8OcbSLyI3hVhhdOBWfBY3tf30fN1rDgViQRfRikCNICl6wsYX0QwEcBh868YgrXtgVpQaV3Gk8RjH1hVdM17bRq0C0bWVQK/x1XFUc2uZvkBU/gSpCaOolhKllJmU5KTmeQhgjjAveu+1ied+EZFcx3WuIwZRq9WdEwGoUSlGUywBB03bowq64IT5yjDYqtFQVhwHZ4Hkue8xiDsS/FFMvxcO+RTSimJmnwKgsPQYIF4jqItFALeM06TCIn2OJ+4gTsmoqNeCoC3LAbYKpUMLfQxGi9K+3ZdEgqaQVRMMZUSXgrgm5XUUxjMmjQrBtSJEnGmfzu5lwDa4PRydZmoD9OEU0rJXJimpbO0Hwigj3FW+6b9CdQGKNARMgFg5QYkpaTh15aAekmN3VTmKqcC9nFIYFKmgLPrAhqLS8YClmBnqfYteDg4N4l3P6lLaRRgbmWioan4d/uPIbPH+1JKzsFzKWmi8fsq+Mbr9mPeDQBZf3xMIJZsWQchaOyU4Bu7fZSE0fXIwy3EoRBBj/wcaK7iQMHPBxY2YWtbo5P3XYUx4ZdmFYFTs1E4MeIYmJxFKysLOK++47LPY9z1PJyQ9rqV9cHaLY9DLZHci8T+/xJRBDva3KPpMuSBchcRa1t4OlP/y789R/9JaotE6bD4iBRQxwfKobjABVDx/rGEI2WI45aCm3kygbDVAo242EGPc9Rq3oYh2HJo6/xGSPBeLN0ZxPFMiHeR0qrdK7SQXsyTIx1B7pay5RQOUfVmoHlpoVJkCMMCvSiUJjs1z5qN/a0XGx0U3z+7nX4YQy7agkrlp0hpbOTgrAmrmrilSjI2wzDU4jeqch9nN1CplsRLnQclKF37IKgMF9yh0t2KjEOdLLyOqZoLCgGiq4ViEvZcyxBd0ymnJssLDZrGI9iKSJECTAOKJbGmJLdjRztuo35ehWW8HEZ5Behauq4Ym8HTQvi0P/MrasYTBWMJ6ncd8jJpVhMRAkFdOIhSjQCHahTOZ8UbkNiPoRYlcMyVTSqBpxCkeI2j0XdszEKyUSfChObay8Jc2VHBh3o5NZmDGkrObgs2FC15zNPTkY1z3vTwGLbwh5iPFwLw80Ca4NQCkDszBplMSY8uMQ3TDIZA2SFs3hMJm4aljgKTtaC5GEQ6mkM2a+yx+yviZ/zdUH2a+I0PTQ/kgnx3W4Xz3zmM059ISd2irI3vfFmzAQ3hq+89GXXSbDTD3z/9+FV1730FCZg9sFZaNTp//2hcMi+/zc/iAMH9uPbvvVJp34nb7QUirjdWVv5+QSMh8shOxMkT+dXnk0c+c3f+iBu+eV3Csrg3e+6BZdeeuB+J5TngO3KS0uL6HZ7kqZ+x513nTHBnh+kIMbXThHs9BFysaFeZ2vD3+mQnR332++4E8993v8Uh9Hbf/kteMITvuEBA5QiG28A4lSKY9zwmjcIQ/R0JMDFMmR38itnjt3TxeOLRRbMQsoe/w3X4uUv+4UHjPXZ98+S7i/03FysIPtg9u2hFGTPJcZSKP7kJ/8Jz/zRHxLX9iyo7qqrrhSURbPZPDUGZmNv55gifuG6V70Gf/uxv3vAGJgdV27j13/tXbj22seec8JbX9/A81/48zh8+IjgCp70zU98wPtnou1dd9/9VRnqdaZxv5M3fbbrkW1DvO5mzvmvhCA7Cx/77Q/8Dn7l3W/HIx95tRz/8wmyF3v9XOh94KG5O37lvoWC7LveeCOetKSIy4YLVa58N/1UnINOxcL+uRYW6uSXMSHaRMVQZWGaZAX8aCKLBoY1sJ18exzCl0ThVNpCuZibq7nyoF+ruUiSuHS2pBmWG3VxdnFMEYE6zRi+NcGu3bvg9wMstjtYXlzA4lITG8MNNrNiY/sEkFmwzQYbJOF6dRhVFa1qA7ZrwvEUqMYIRw7dh9F2ivnFDrLcx4ljIS7bdYks2HUGdnH1lktshixU2GpIBxKdIZI4POFiyixb4wryANjqx5Y5tuwxzIvYAgpeiSwK6LpjSrdtACnDtxQLXp3CrY6EbYnCttPEaWSobInNpDU252JIUaX1lL+Grs6+zwUpfwe5kAWyKMeEae2GUTqNXYYLleJxRbVhu1VBGGgTBp1JZ6I4G02bAmDJbOPCmM4iMkmTNMCot4XtVV/cZ4fu2sLjvuVxCMZdrB7agltro9osE9bXj3fhtdrY8k+gv97F2tYIK3t3IWT7qwm03CradQtHDt2B9a6PeMLWRBW2wSRlDfNLy5hyP/McGxsDTCYpKhqdZsCJDQo3FTiWh2964lUYbmzDrllQVQMNq4XdeztodarY7vewtb2Be48cxmg0QjSiyOoIc5QnyLXLRG/TclFvatja3IRtN6FaObobMcxqC93tgRynxcUauvEAX/rSOjpOE5fv24VBPEScTtGe0xAHIZCY+OHvfRoaTYroBSZJJC3r6/0tbG+vY2tzgki3cce9J7B+bITHXrkH3cEGev0JdIMO7By254CdTHQVEtnBoCDDoMgVwbUdYRsWaSYtoQw+oZOq1S4RHeSFSnOuUsAfBZgmOZY7i8iKHBvbW5LUnUwyGCwG0E+eU7yDtN+GiSLt03MdD1E8wtYmXcHUOVVpf+UYm3Cc6BQyVGimjcgvcQlUIba2xrj0wDJ0ZSot9/xe1S6QxSOMEmI3DIR+jsWmA99PEU4STComWs0qljuuCGqmWxWRYmtjgPlODbV5B/7YR7cXoNnysC3nuSGYA8815DrZXO8i5L6qOQ4cXIbvhxKOR0vV1E+RZSmCJEG7UUc/TmXOMBVgca6FgR8LP5rFIoonxENQTKuoObI4x/r6FhzXhOoCes70cDJcS3ZlxJAynangEfzBEKZjYxL4ItTqro1x5IvQNRj4GPmZBOpFsYLIT9BxHBEJKcIRG0FEwBRsIc+QazkWGzbUk8UeuuEo4kXTAkd7kTC297RscaiRbbnhp6gwiEqYzwpaZGojwwQqkoxzgSoCT81mkSuELgGJtMobcGtVaGqGjqfBUDIR9rb9AmsnAikmdRab0NUERRwLG5xUSjqC2fLNlvgkKAXdes0REVET7EGKaBDAYM85eeKVAk7dAgxiZ2K4VbtkcRP1qZTcWsF+UlCf5mW4m5FhqxfjeH+KrFDFBceQRjqWOY8yrHB51wLsWlvckNMoQBAOxGGX5xWoRcke9xoO+ut9cf9zvjYKSwKDxtEIhUpkhyG4MLrO2eLO8a1kKWp0kmsqxikD3+gqNWX/InYfpJkESopARqY2MTqGIaxUspTpcOc9jKIZw64MXqMVRULScoXCN4Mjc2k7p1uX26SDk9uv2qpcm7ze+X3szVjoeOI8XPBM6NOSs67nGj5z7wa+uLqFnjibdeyf93D5Lhv797RhBBoM6MgsHVVbge3VcGJzAM/UsX50AF3VoZMBbKnwRxS0ajhyfBNT8oU7DiqugVsP9XDrfesYM2yMbk3HFCckC4lVx8b6Rld4n0TmsIBq2qrgHSYJxWVVxiz7NySAkvdFctF5zxK+vCrne3FPA09+6jfjQ7/zUcyvWCgS9rZX4NVcOXZsl+dfFHAdzxCmKce4YVfgD6aCCuD9wjRUQT2wDFoxAdViwWOCqD+RIMox2ax08hLRUZCPrcGyyHyng7yCMCQ/O5fiJedgCqe7O65gRgpVE6f9wrKLp3zzFTByFf/46cO442hXMC0SBBawyJKV7lC6xDn5sdW+wrlYhU3+vMZO+QKjfiwBgizSTuLyOhDUEB3DnA+IE5mU915iBhguxvmJhSbiAuKMx4RcYp0lBnkeMm0DtbaNhU4NPX+E2lId29sj+OuxFLSjNIZmKqhbDlqmizzOJWCvs+RivmWhyeeQMMS4l2C7N8UWQ7ocXUTMMJHITxExt4ZD2Y94OkUlZ6GHzuEpxmkqnTnSRHEyNLXqVNDxTGgnGQRc/vshHbAlU9hxTLleylmFxWzOZww1K0Xz0llesmS5/5zdajW9/L22AY/PR3EF230fPIwcnwnTJhUNacgAN4aqEXHJ8Dcdiq4KOkLEXl2B51YxHKUwTxNkueZ76y3vkPUZzVuzF+/JXCN+6lP/DK4fGXbeav3H+vEr9yT+ld/y1wXZr/w5+E/7BRQSP/axT+CmG18Dz/NObZdCzLOf8wLsFLj4Z7/wkpfDMi28651vxZVXXnHq/TPB9tChex/w3x4KQZbfEQYhXv6yF98vcGzGmZy5x3byWdlK/5IXv6hkKuW5XOxMdj969NgpoXm2AxcqYp0t1Gu2jzsFWW7zTz/053jd69+I+U7nfk5LCn7/80UvAQUnttHy+K+sLMvP4UPX//rTD+PvP/mP0vrLoKz3/+YH8La3vxsMVdsZpsX38zte/Zo34Md+9BmgaHO218zBdi6swPmYmPxtr3/DmwVhceUVl+Mdb79ZnFH88ze+6Rb84R/9ibgo3/TG159qbecC9d/+7XN43RveiBt+6ZUPeajXTpFz53jlb3rvr78f5A6fTZDlpM+xc/VVjzh12HbyUt/2y28+qytUNIGiuKhzc7bferZz9mD27WxjmdiD669/Le49fARvvPG1ZxTNd/6Oz3723wVF8Ysv+Tk5fjtfLBK86c23SFItA7p4I57NAf/yr/92P1GUrvvrrn8NOH+cLtazIPSyV1yP//Jt3yJsT7Y28zUL6Xra074dr7nhOsGRcLFHFi2LFDtfOwtIT3/69+BVr3ypvP/010z8W1peOtVSz/dQTGcgHR/ib775Jhy4ZP8Fz7/nu15O/6KLZcjy81/4wm143gtehDCM8Jyf/ik863/8xKkCAUP9GKaVxDFe+YqXiuvs4RZkiQM5fR6eubi/6/95Gp77M886NUefT5C92OvnQu8DF3wCv0rfKKFeN92Ip+22MYoiDAYhckvDII0RJSo83UFNN7DQsuGxm5GLVqYVF4YIAhQWmX7OB/AwCkREIvuM3LLxZII7j3fFvWhZBrKULdG2tPsNh0OstFtwrJKTZnsGjt43kNbHatUDggmWlxZh6QbmFzoYTXvwkwEsu8Btn13D4vwuOA22RnagGQr2rsyJC3KKAEk2wt13HBZBaa5dx7Fjx6CjilaN7FAbtUZVWv7YiU4eHBdSQaQgneio6BURDOm8cewqMgYrRZG0XKdB2TrcnLOhGGRqZhLKYemmLOyJL9BM8uxUVJ2WOHlm7L0xw4/Uiux/mAzE4TTyYxRZIAu2LJpK6zS/KJ/qqFZrcKoOI4zFhZQxekstE64t3ZY0awaeiGOrUmBh3oOrKZgmbC9lr2D53mlC4BpTv3VZaNKxRQ5pNO7hnlsPYcrYkcLA3qsuFRGxyOjs1SU0hcFSg+5QRJtR2Me9Xzwqbd0MT1rf6qOiZGiYDTzxSY/CHXd+AXceWhXXKkUEMvrm6jYURWcamzjmqHzFE7JofWn95aIuTshhrODJT74WeRxgmmYYjXPs23cAC7tqaFYZRpVgs7+J275wJzZWh+IwIouXDNIomaLJhXLBFGYTXstBr9/DJCU2wcLaah/Le3eLoMZQMttlgnMPvVEGu+Lg0ddegf5gC2Evwu49roxnS6vh4P5lrCwuoOHVMB5s4LZ77kKum4izEYa9GOMix6Gjfdx3eIR9u1uII1/EA9YWiMdge2eSEktRgaWTK8yaQyHoDy7A6brj31VyE6ZTtGquCEq8n1CsSROfyShy3VAc0BRdWKfdrS4atRZ647E4O1FR0W5aGI76Mm/v27MXwShG3ashSsfC4G14rohEwSiRsRT4ZMCSyWigYrkYDXzBKOhGgTTM/n/23gPasvys7twn5xtfrveqqqtzSwIJSZaQQBYi2eQBa4xEGEAIPMAwxiAsCVAAWhIiWGMTnPEMQSN5AGMwYWbNAAabpB6lVofqyuGlm8PJyWt/572mutUSatKSW+9qlXrVq3fvPed/zvmf89/f/n4btu+i1zEkmIjif5SnGByMcXkU49ypPlo2YSVsKVVx7WCK9Y1NGCRTZCXaay7SNMJqvyvXQTiL4AQGLEsX5xQX1jzGZa3DUnVha5IJPRvNce3iHrp0aWo5FtMIbeIT2irmwzmCwBPR3DZ1DAdLWfiXFPfo7E1SbKzQXavJdhD50ev2Zfvp0uO1pqiVOCKJX6EbmSI5eZNqxSCcBHGUYT6ZCLpEU+hAjGm4FIH02u4YF3aXiGtVOK0UYi2lQtshv5BFKg2aoWM6jxD4tlybpalJcF478OGZiojXecyiDo85Dy1DfBQRG1jU+sj+HDsba5L+vswLbG/4yDgXKwoO4wKwPfgeOwdMtA0GCdHhqmK8SNDfXoWrF2hZCqya4mCNvQVdqTlOr3mCWFDrDOWEmBC2FSvIWQOrFPhtA8vlAq1+TxiNDEqiK7igaJZx/+lIpbiUQ9oAyLcwGjGs5L7bDlSdYpoprEeKyzyz58sI5y/eRK5rKFwHKTmhN0do+46E9SgKnaW2BOB5na4IQo5ZY/fanmBGKHzbHgOmrGZsRzPRx3iN0OVsqE07OIMak6jEchJLO7rn+8LoLRO6Bmv4dAsXwCTMJZSLejQLEcQssKuDTGEyVen681sWqpycXf6uKa3oiziCY1pYbXmYL0Mp2k2XETr9gHlbEqhFV+likYj4SoZvUaTiZNe1Go5lwqgVbPS6GAymeN6z12AQBeSwq0PF4SzHY1eneOTGrjBS11oOnn2miztOr8JVuD2FMNuDriHC82AQIluUck+6994tEdXp4KfQHIUZ7LYuhb+bhxk+dP4GRkmCxSLCPM4xYaiebUiQU2/FQ5krODgYw3YU+J6K4SBDSWY5GbnM6NSIySB6h8U/FgUazA8F2UaoZLBfjXP3buLZn/4s/Mov/pbMe5sbDvobntxPsmWN8XCBWs3BRjbTUgT5UBQqkkUlRQbOCoFritDJ6//mjUPkVQnH1wSbky1y5AkxFxSCIdcI8T1svyeT2jRV6UyJkwolkQV6gwCgKLrWdWVu47+bpoLNUx5u3+5hOo/xwUeHmLLIwgKVSQxHIWxbOjp5nQquQUK9KDQq0AzyT1W572ZxLt0dTbBow3kXYVghWgKwXQPxMpO5Zm3FwtlNC6ZSwNW7GI3I3k+x1nbQNk2wBjiJcjhdHafv2cbNDw2k+LdAimXG4jAfVBSkeYbOqg3fsaWosboeoOVTAC9F5Ky5zywAWAGmN6dAmQijGKWJ8TTFPGEHU4rdyRylwtCwEoHnyrw0nYdIKqKSiG6g25hhoRSmGYymwbU0GU8+5wgmgJzcjN09mhS1OOdKIJvCTiI+A3LOoRgri1cp0vJ85zlkmpqgKxgW5picbxukFcNeKRgbtg7TcoRr32TMNgVy09Gh23TaNsfYoBO74LNkASNYfwKygCYzdlL+wPe//vEuVoq0/Nnq6qqsb37zt/4ffOhDH8YbXv86Wc98qr9OBNlPoTPg2O3IC+FbXvtNUsHmIv/++98pISgUpI6FQk5ybPf94ft/BLefO4cf+qE34czpHWn9I7vzl3/lV/HDP/gmvPzlLxOBhq9bHV5PFgKPBUJWRH76J9/1cSsi5NvyO77vjd+L/+ErvlRuOnTFveH73gzPdXH/D79FQnxuXeDz+z/jM54rYtKf/On7EPi+8FB+//f/C175974S3/Ht34og8GWhc+zw5HueLNAdnw787J/7+XfjR3/sXXgyz/X//f9+F9/zujfKzfJrXv33cfddd+FX/+Ovi2vt4YcfBcUwjrFl2fjar/n7IjxRoHr9G98koV+ceD73cz8H/V5PxCjyXW4Vhzhp3f+2d0oL9/F+veD5z8Mjj5wHBbDv/kffKSFsHJeP9ToOCFpfX388Bf3Jv3vlylV8x3d+N65evYaXffZL8bb73/p4OBIFMVaxfvKn/gXOnjktx/9WIfMY20CnHx/QXvKZL8I999yF9z3wfjmXbj03bg3NokjLNvPj13Ex4KkQDRTc3/DGN4tYfav4euw4pmBNUbzX64loTMGQ28Ntp5DF4/Gqr34l3v/+D+IbX/MP5Cuf8+xnicD07GffJ4Fgv/CL7xFBnMI3z58/7/V0js2t1wND0b79275FbrJ0mn7/9/3jpwyierr7dv6xC+JWprPgVu7or/36b+CN3/cW2Z0v+9Ivwpt+4I0f84ZHMZbjzPP2472e7G6+Fa/A82NzYx2/9Mu/Km7w13zT1+O13/yNTzhHj8Xvf/1v/h2+93Xfha/6yi/H3v6BCMc81rdeA5yr3vyW+/Ft//NrZQ4gX+xWxMrf/btfKOeE73lPuck8D177rd8h7+d2HL9+8qf+uYj2fB0Hjv15x/z434+duY89dkHc+08ubN36OdzXd/zIjwtj+qmKIsfn/ZPnw2OG71t/6O1yrrAA8vmf9wo5pzkfv/QlnymICLbj8XU8lz35+PPfjp3Kf962Pnn/by0M8Nqm6Mp5jvPYgw8+JPtFVyxRBceiOj/jVgfsP33Xjz6hKn78HU/n+vlE7wOf6PH7ZP09CrI/9fa34XPPOEfcNh1ZleIGmXYzujdNbK220XaILlTEWZGRg6p3sLK6KQ7XaTjGzeHBkTuCLLoM4yzFlWtjFKqK3YMlHMcV920v8GWhSr7mRj+ABi7EDaz0AuxP53BtuhUsrFtt3HZmC16/jdooEXQ17A+vYDKZ4+KHR+h11hFXJdZa69i5cwVr61wwptgb7WFweANEux5eyRAELWk3lSAICiqBL0nt/dU2FIMLQ7bdmYhzDS2/DQ2ptLCWuSotogz5YtCdJnxaQ0SLMG6cJEpBLw/xApq4Ug1bE/ZjOKrgtQME/Q5TmeD7LgotEz6ta9oYTg6RLBn8RIdeBiyW6Gyso6Crhnw8Ml1LJpnTUcskZIorIRYzuvNKaPxfzfRjE0kcw3Q1SbK2dBWbq2uywClKukvoimkcKlHUsPXcwBdXC8UsLkSvXt7Fen8VnVNtKBqxBhQ26WxhCnMm7pfDwYHMAYvZEmdvW8XNm1eFj3n+sX0kUxV33bkhwU+7uxEeu3BVgsVKlentNrZPdTCZhwgCDfN4iTKvMZqmzblCVzEX5inwpZ//EuH6EivAQBi/18P26R7UOsVsOMLe7DouX+TxL4S7yYA0CeRRyOGjA5muNAsrm13hFI8Plljb8HDl0j6ClR7qkkJkhf6KieEsxGKeo2SI0VYHmlGj6/ZgOQmiaIHtjS3klYI777oHZ7YCjA8v4vLlPei+iziOcO36BJMww/V5jv3dGL6nC2OPIgBFQS7MOY9RBGcLdK/dkfNuMhvJuErLcoeM3FRcW53AgmMq6LQC3HffPcKJvH7xGrKkRHezK+31YdKEzK12O9IWS06vqVF41XD95hijEZ3nTMmmWEDmIrEWQMi47LJCv2ui42ro+WT/scU5RkgB9+5zItA99uglFGmNTqsl54btFFjtmQiLGsNJiq5vYTmORRwTNqJL4djC4TCSdtyVNVeuh4MoFlTC9lpbAmLiaYxlHGJ1s4vdwSFWuoFwIcf7IVb6q9je6SDJlihLT9iwaZwirlPsrG3B9yk8TrBkoJveOPPtIBBhoEyb67Iqc3GB8tweT5dS3KGL3/ZsOe/p8GO4mOVSFG6anVkMIsewQCqus+kyxU57FeGCjNhQkAxXDmNoMNDSDYzpyDaIveD7K1i6QU1SxIxKL+EHGpIoRTxlIYeCBTAOMwlkIyObAV7EDdDdx2uPs4auGbDp+ovIYSzkeVGxDNwcp+LoXNv0sdUhjiDHKDUwKdhWb8CrgA22ckcJZqmGrIaIXyqFDgpHOdEYNkapg7JIcHrNxGy2gF2pcLWjsDcKyHR8moaEZtUFWZKGBJUNBjPJNWT/N/EjDP5xOYfqBsKocdTbngZTU7CYRWg7DuI8l6LbPJ2JY3oW0qlo4dKFubgUYauIVBNXbxzA7zgSgsibzW3bfUSqgm53TcTONIzEradVdMjyT41e35M5kSTayXQhaythIYchHMtGmUco4lKcdPsHCxxOQrzoxc+DViQwkGAxikXsYnFQoxud3FtFxTxKYLlsAFcwnMUyn1OwoxOWBQuGmPGcoXBH8dS1VGQxhVYbcVmKEM+fOxyjhPNkJggZBi9ybZSlCQxNFYGW7OLAsjCezNFtWVjrB9juB+h3fYzjBBcuTHEwXkhHwW0bDl7y3NPSNUDWLTEhcUi8TonZPIKiOFALYGVTQ6dXYzphSNcEgd/HfBphHkUo9ByK6eD85TnOXx4izMisZft/JhzivK6xturJmnkRUeTT5fq9/NAUcUYUkALdbFr2yQpuEAOqzGscZ15sDdpHlbnjBZ95DuG8wocfeExckpyfz9wZwPaYVmVgNozht4yGi1qWmMwS6SSgA3I2StDZ8EVs16BifWcFBwcHIgQLmof81aREvMhFkGXhlgXYIuL1TwFcERZ9XpeC7VE0DUVeiUhIdbDbdmAaCjyf+KAlOj1P0EcXrowbB3DK8EcdmknXeyP8UpwVlzULABa58waimPcsBV7HkvflUY4sYdhZBc8PxMFPBjzFcF5ArbaAqK+CAAAgAElEQVQjCIKszLBx2oaSZagLRYpM3G5L0XHndgDXMLB/PURpmcjtGO2zW7jwxyNc3x2KQMnzkkGDwsVlqeMIq8TxNy3+nKgABZubAbpGjdu6XZzb2cH+5UOsb9c4dbqHaKjg+qUpRosIl4chLg+ngMuCGp9dmqA+opVY0OD9X1RvdsGSM45auk8kDFKOuSLFVN7z+FtFriBMiSthgVuRMFPyzYlvkqKLZyPn9RGzuKiiJC4hy5puIXbtsGujJP+X/N0KnquJEU+pNJm3+Z28ZhvXbQnTMcUVzGcbfr8KTbjQZrD1BEGWusJPvOuf4Qff8gOP6zVca//Gb/wW3vkj94sGxDXD/W9/J97wj7/ncdH2k/U5/W9iu04E2b+JUf4k+Q62un/ggx/Cr/3ab+LR8+cf36rP/qyXinDV7/c+aksZAEakAR2nx6+XvOTF8vvb26ce/xndb+/9978kAHjePCgIsgpC1+p/+A+/JoIqfz6eTOQ9/+Mrvwrf9I1f95Qjw0U7hb1f+ZX/KCIRb0JkclGYoBB5a9AVFym/8Avvwc/9wrulPY0CB0W6z/vcz8Hv/u7v49/97z8vD9hsqX7Zy16KX/zF98pnsgLLbR0MBiJCf9M3fD3o0OPrN37zt/Ge9/5Sk/AIiGhNByaZmK9//XfjWffdi//0G78tjkwGHFHk+/qv/xq88AWfIWP1T971k/KZFL2/+Iu+8HFR6ngs+fkUZhmY9OVf9iUftU/8Tn4f27t/8d3vxUc+8jBc18ErXvFyvPqrX4l77rn7cRH8Y51avOlSGPv1//SbH8XQJM/zLW99m7R885g81YtCDMfy733lV+ALv/DznjJcjOI8ub4Uo8+fvyCOXoZr3Xpu8Lz4hXe/5yg1ssD1Gzflc7/rf/0OEYyOjwXHmKLcC57/GSJWUmD9gz/4r+I44TYev+9N3/96EV6Pjzm3ne/huXT27BlxEPJzecy/83/5NhGK6dilIEvnMoUkXgMcf27vV33lV3zMc/9jje3TOTYUvVnU+OM/eZ+4n7/g8z9XxK3bbz/3lMfw1vP54+0b2zwoOtJRyfE5Hj+OP/d7vpjjrW99Gx49/5gUMP7WC5//lLtzq/j28aapJ4f3Hf8uj9+/+lc/K+FvbFnjuJMrypBAtlM9+cXzkr/L6/Khhx6RMWHB41u/9TVyfG59Xbx0GT//8+9+/LP5u5/54hfJ9U2G9FN9Pt9/3FL/nvf8X48zbI8/l5/5xu97s/yVBYhPxCHL6+Ud7/hx7O3vy3lz/OI1zmIFBdLTp3eeci7k3HVwcIh2p41/8C2vkaLFj/3EP5VQCAaSPNV8eBxk9W/+7f+BP/yjP5Zr4DOe9+l45Su/Eq/4nL8t4jsdym97x4/KA02apE84/q/4nJfjZ/75v5T5jd9//B1Pta1PdcxvPScYssb5mHMQX9yO17zmG/DiF73w8fEnnoRC94MfeUi25fh63dk+hb/zd77go+b5T/T6eTr3gY937n6y/5sgC97+Nrx8zW64YbaBgm6yvBA3wyKusAhzdDseVlfoEOTCooar+Vjf2kZ/3YVpFxgMRuKAipIc83GMWVLSRof95RyzRQbezlotRxaVvaAjbs6ttTYG48MmzKKsYdFFW9CR0cLfeu6n4cydmxK8Q0cnnaxZNcajF64gnZsIgjVZRJxqd7B2+wpqLLE/eAwXrw7EpZhHOurYEGeHIk4oSwqqXFxpqiEOQFUrEDNgJqaDw0K305IkY/4vocPK40KRbrIcqs1gDC42+KeCY/swdbbE1qgyLlSJcSilJZerVr8TIE0Y9GLADWwgWworPwqbhXyRx7JgIxGPbkEufeIsxZLteSUdkVoTsKJSVGUSuIFZxHbaHL7jY2O1J8FZptEEX1A0krAvpsUXpYiBdGpWElaiw9BsGFSRROhgW6UhLhkKv/IJdEYR3VBU4pI9DgtjWjTFicPhHi5f20fQsjAdH4gIt1gmEsg1OEjx6ld9MVw/x5UL53H94h6GbDUtS3RXPaiaAcdgwnWOyTzFdFEhiRV4tiMutyijY9HFp922g7Nn1zGZjhH0bdn3brst4tViOcFDDz2Igz0GrTVX1e13ruLS5SHyDGivBEjnEVpBC0mWNcezpeJwOkfGhbzbwuAwhuOTeZdiNmrachnaE3RauPeOLcyWQ4zHU3HnrPY2ceb0Kvq9AlcvPoosVxHWEcajDLbhYX8S4sowxmJOvmRz3QhDuGDgHbl9dJM3Lcs8B/yAbftzsCmX7cJsTx0PxyLgrAQuLFWTVvPb716XVtZ6RpeaIinnUk2g85ziFoCW7zVp1JNI3EoU0KMoEVdhksfQFZfmP3FozuNE8AilmsOh81th27DfpNcnXNHqEsBDluTmSgeOa8gifREuYXcMTPYowpmAmmI+zeD6NlSlwsYqw6YyLGclXK+DdlfFaD6FafoIs1hakqlMMpQsGkxQhTEsx8JoukDHszA4XGJrvSVOPQq8Ra1hMl4iJAYlzdDuOvDMWpLoC6Nx804nCylw0AVtmTaN4XJuNq4siFuPaIBaUWHSualVqMg1ZOIX8R90vBYMK1QQk3+dR3h4b4Fr4xA7XQ++oWEZFvBMds9UIpT7JlnFubjFNnuWuAyZAM4ikgRt8fvVSlrVec3SNnl9fyG4F91UETgK2pYB19QRuI4It5xX6SjlMeBI0b1HFqSmUQBXUOg1aoPuPk8cwEmq4uasQBjNsbPakjZfhugcjkLkminXFREgRUJHJoV9DzcGCdotcrgBpagQ6E1KPV2uqslfjoXEQpc2WcW0KWogBsMT0W02nQmChRgMjS5taFhMQ2kHb3dtCQwSESopoRcWBuMJru1PpIBDnItGAd1iqFghqAnNc/DYwRg63cU6rxW6Rl0pjnTWVxv+Z9gIakQrFHGMKK7gtSyYRMxUKZIjLACLTURBcH5czkIYhYKU7eE1uZc6VrdXEU1mYI5jO2hjfzzDKFEwms1FqOc2LZex4AgoOCZF075NwY4uWjoeZW6uGxY4n/XoRKRQTfcfA5KIfKALkNcvsQGcx3hfLNKmvT5OUkFZMMWeeAOX4ndRinjoGCZW/Rr33H0KWani0sUZDg4P8em3r+PUWiDs28C3sFikKC3AhI0ROxUMHVubLg73liiyCK5LR6grx6kqNUyXGmq7Rm7XGExiDA54PZU4GI7lHp4rdPQydKwUp28SxiK8uh0Fp3ZsHNyIUOXkoSsI6Uyl29LV5d4dLfkdEOdqgypogq84l21s95ClOfZuDEXg5j+Q1dpbMeH6Joqswuk7u4gmMaaHKSYT3k8bvANb/23fQK9roRcEuLE7QsV7WEVMSinFFt7n5qNYCnBGoCKOCtQxHfIFtk5bUI0a0bQWhy9LJjx/eR/jRpIJLcfBIf6khmaoCBe5dFPwfsznXQqsnCfYtcBnIBZdKepy/8hN5TVA3io7XOiOLYmtOHLH8vcFB+NqWFv3Ec/kjg7d4P0xhuPpwgFXKKC6GuaDUhioFDYdl3OxIWilMGFFt8RzX3oPHvyjS8LzFlzSLS/uP7e32S8+pfDVPK+wq2d1w8DtOxa2V9bQ0YCersFm2GipSljaZF7j0m6IR3ZH2FuEIGDF4LFUOY8dC67yGCH/R/QC7zgsvqZ0aku4W9PRRKIDN4VcezqCOx6zAEioaoR7omM8p+HV8kVGMBEDcVEiSpuOKv4RNISsm4gCaYRcrjEo0DcMFNkAcd8SreF6tlzjLCyw04J8XAZ8+iunnyDI8vn9TW/+Ybz85Z8toefsTqT5hkaaYyzdiSD7xPPrRJD9ZF+tnWzfyQj8BUfguP35f/r6r8Vrv/kb/lwR9y/4NZ/0b/t4nNpP+o0/2cCnPQIs/hAR8vznP+9xjMnT/pBP4Tc8Xfbxp/BQ/ZXsOgXZn/mRt+NFvibCKNsZa0uTIlZJudDWMGXoTM58GCaisxWTDikHlmrizJl1qHqFLEkRLQuMFzmiMMUkXWAwXSKsCgwncwk12lhdRZSGiOeFtBI++/mbePgjl1DGqrjS+LDvOB6MUsNz7rodp7Z7cFpsraS6lMBpa5hFU7z/gaswyh5sQ8Fd956C4ZWYzA8wnMxw+dISVUaBoZT2bwqydMRK66jJVlkNqz0XjltjNB5hdz+CjgDrnR6Clo1O34XrMmRLFeesLPAonGSZ/Fcz2ELLxGCGR2XCbmXrXadNlquCwZQszBTzWYpZlAJGG51eC3oVw2a7sliMcnH0LOYzETjHI7oYbbSCQFy/dAZxVWnoFJ5tVEomrlkmmRd1ww4VR5uuicBGNhsXlOx2oW+FC11x7h4FrsVswyy1RjRkwE7IoKcCHlvCiT0Q7ARdwQxpaaCK3PcwijBnQvymjyRZ4PKNQ+HMLyYDeb9mq5gMlnjkkSG+6ks+H3feuY44nCOaTnD+8k08fHUgn8vQqooCkEbXbiksToogba8DS2H7cIVFVGGNwujdKxIW1enoGA8n6HVX0e13MJseYBrNceM6RR9CUXWsrAQYTWJESYFu1xfHXqfTgqk70JUcG6csPHJhD4tlCVM3UakM3ymEUTmfxuL8qUsDp9fbuPe+NewPppjPFoxth2W4uPO2MwhWl/jwA48iSS1ASzEZF1hb7yHKIhxMC9zcW8CwyEHO0GlRyFMlKI3tuZbriot5OJwIBiCJQ9Q526g9cTAncSYLWN/V0XEsOLaFXr8tyd1VkmF7axWz+RLxokBnpQMzgPBzqUAyVAqFBl0zAb1AtkxgckVcM3DJQ2c1QBLFGE8jcRidv7gLra5w56k+TMNHnCbQCAGuC6zudPDow1fh2x1AieBK/SCE7fki4LTbBmajBa5cSeCv2CJ8cQ7gqpnhLhSX8zoXpySxH0wFT3jO6RV6DDeaJ3BVVZyieZJLMSKcx+IutE0Nk9ECSm0IQsANiEhIJKGbxQZTNWF4Cm4OltgfZ3jhnWfQCnRpZc+oFFGMLRnApMm1wWKE77WQlxqykCzmAqx3hCyO5AbyPBbnMcPLbAqftYFZSIFUkzZ4i3WASpPAJmI7Kl5vZB9WZBWbguQIJfxJkxZxij3k8dLd5TumFFQGs1yuw/WuC9usYDg2DE0TkSINYwnroxt1bzDD5uaKzAW2aSOOK6SlBr1lYRgtRFgVFrPn4iOXhhjOZ7B0C/22h1XfwWg4hOIG4uamgJHnCbZWHMGVzCND3IOrfQreJXwaS8hg1QDNMgXhIGmGhQbHrURUpkORwouu091Hl3wBTSFnVhWRkuGLDIMqs0zc8zy3iFyg0353OBVxt9duixC/jAq0e54UChYU8ywDwyjHOObnUxQssNrhuWuh0ijqs4VfR7vVwvDqgfA5qaNzX3L2dFNNV3SEMTsaiAEhrUOFqdbiOhxPQ9QMUVJq+H0LZq1gpW1gNC8wJg89hbT+i/DKwq3cH3TEIRmnGqZRgiiOZE6g2MW5np0gFMAcm25rXlsU3SFuQYYd0lnpeo7kajA0iycjA5UoQBIjRzYx72kt34JNvi3P1YooHBX3nmnh0561hcPdAsP9EkkZ464zAXotBwuGErItPgPmZLCSC20pWF2x0QkMDPZSRLMpvEBBBgdpFiGNaywSFdOCqfe5dGyEaY3BMsTZwMd8VOADN/YQ0RFNUZnuRvJhtVoQGkGHhR12t6hyTZJxvJiVWISFIIkKYokqFg8KEWOlNV/CnFT4bTpEc+mgoIjd+Mgh3GEvoCtZRW/VFiFvygCyuITbZkGikrCpNMlx6kwXy0WCNMxFFCUzlQI3wya3NjuYDecirs6WGUoiRzwDyTJD0GUni4bFuMQyrBFHjbNVhHPUyIV7Sz58IzKyy8ciuqJsQthkLJSG9coWfIqMtkuMTiMIS4gXWbFFJd0BdD2TC86WeQmAY5GA92BLwdoZX+YIutoLwWrwexWMp4l8nsEQP6iYDTIkIberafFvGKtN2Nfdn34WFz9yDVnWbP+xKiuMVrk3N47YBqTQIAEk4IznbE2mMfntwM6Gg3PrFlylwukzbbiVi8HNDKNlicG0xPmbQ4zKhs0qwV48X1UF7cCGilqe13gUHcNAllWIiGc6CnOTS4Hbzq0hG91Q0HVtkL5D5iyL5wyJo6vcVBrUwf4hn4U0RAwJjXIU3GcpNVPkbUTZhjdLh7kqx4kiNoVt/jtRCdLNRL46x75kWGzjZE5LFcHamScIsvw8GpLe9o4fE0Mez9Nv+7ZvEWPd8evqtev40z99AF/6JV90gizgsaxF7j95nYzAyQg800bgmPVKhMPP/NS7sLOz/UzbxU9of04E2U9omJ4Rv3SMMXnve3/5KQP0nhE7+de8EyeC7F/zAD/p44Uh+7b78cXn+tLqreqKLLq4sKpUOpRMaRXcHS8xZOsw024VHYHuIjBdeJaJu27z4G642B8skS50SfjevCPAn3zoQVy9MEeCHONFLIIDU4W5CF7tBhLANBrMYUmABtmmbJdkK7CH7dVNrAZdnNpZR3vLBcoFdLXCdD7Gh99/DZOJihc9/074KyoW4RzzyRTXr85gqh4C8hXozCprdHoW5qOFBGD4joNOu4uyitFpWRLkUtYGFNCFpctDeavtw3JN6LYiDLssZxujgbLQBIkwF5GnRkrnoe3j7M4GYJao8hCz6QQXLxxCrZmcTIcsHY4WrI6KPInEddtp+ciSOQzoMCgQUvZm66BiwTAcwRrRpcX2Wd2kh6VZk7G13TMC2G6Fazf3EIUMEtGx0qOAZ+FwyqAOAz2fQrkhLZsicHsa5lGMjBw6+mXZCpoqWF3tyGKQa6GWq0swFhdCFGSrWpGW0fkikcAyv6tjsZiKkHHzcBdXr1zHjesHIqr4ri/ONSU38dVf+gJKEnDdFvaGAzzwgV1c2B2LS1JHAb2qMafKoNYYzyLohiMOZMPx4JkBmGPUabHV3karbeKRhy4JQ3Ot10WcRFhmIcqCSA22RDNNSRVGbkJBtmPLQlk3PfRXOphODrG64mI0zzCfRTIWFJlZLGDiO5PkuZCscgNntlposQhBd2ucY5FUMGwbWytdnDrt4cPvewxZbmHzdB+zcIq9/bG0S9OEdenaRJKxkzQRZw+FSvLyKMbz/Frvd5GkC2nlpDvcMSwELV4DMTTdhGU78AwFm52WiH+6ViGguFMo4koPWgHmoxnuec5dqLQUH3noAhSK9lEGzw3gCwpkCV2lI8mV1noK87BqYenOxmkjmE4ZVgOcPtuB07FxcGVf3IgGHYN0P+Ul/HYLDz22B7us4UnbdYzVlQ6g0XEMCRWjI6liay5FDeQibu/OlqiFJwmkdSUu+UrxxC2psFhhmbAKBhnxdwoRy8J5BKMm6kETIYz7QWHz0b1DaKorfycRmsLUB3YHmIYlPMfGp5/2oZE36mvY2OrQsofxJINqNEgMraqwstZFSRcgQ34YWrc7Q61r6NguTIpVqYLrgxD9jic8SnJG2SHFxT6dfSGLEKsdXB8todQ6zpxyUOahXF8sUJCnqTD0TzEEk0AFqE12rG2KQKmaGpSSIYa+iHGJoaGIcriKLk5HSndsky81Fbef20BNR5njCBuxUDQJeBqmhTCLs7zGmXPr+NCDVzBeRhKIeO/OFvp01s2Id2hY0ZpNV2YInxgTzlmFLoInmcjk5vY0A/2WjUzJ4fo+qoxIBiAIeljMDsURH0cRPN+S0LOy4niGsCzWwhI5102yOOMSRZYjLWtc2Z0jmUTCvqa22wlMKEWKmqxI04TtsVBBxIqBSRIhNS3EuoX5LEO0jODZGta215GlEaCVyPIKFgwsJgucPrcu82Rd0Jk7R1FmyNnyXqnotjxoVSoFK4bwdXxfXHRmCSynCbp9oh5idBwK8DWmOTCtgIiBXVI0KIWVSQdzmORIMqJT2BVCh+WRY7JmSCMdeJqcI9I1EWdSCGABgB0I7MhhKzyLU5TF8iwT5yQLC3QXysxdA23bELGq1TJR8iLMKtDs/tx7NtE2XKy01lEpCWolgl7WMMnfNC3hjw8WSyBLcWqjL078Gro4TWtHxfpqF9fHUwmNTMYLOJaDCwcRoiIXgXA8T3B6u4UXnlvB7KDG7/7RFXx4PERFZnlZynlCJZAByGVWoFAace3UjgnPUzEZAstlKXOX8EHJkSUmhgUZYciqIiqy4ENuOYtS0s1y5N1kMBQVQ4qSxAD4gQnfJ2aHhRQWMUr5+WJCfq+DjKGBFM3ZJUL3rYR2WeIurwVNwusvQa7WsF1FxofM406fzG0I85nuWRZXiB/gfvGcoqDIbeExpLuS4VC8V3Deq9iZ4xjSMUahkcKfYZKjSwxisye8d1CM52OK79kSwMWiLC3WcZhC03hc6FJVJAiSgiaFShZ4Q14vdJ/mZKPWcl8NZzWiJcXQJpiTwiIFQ24jOylYWJS4UTpEj0RL4dkeyWXHguwRoFVEzIbceOSaFbIUnc4sTlU4ddpGX7WwZXpYWW3jcC/HBx4b4GoaSYcM30+BlSIoGd38fM4NK4GOjulgMs+xoHhfNcJtQms9OchkkPNr6xqBb2LNt+GYmQj8unTdlDA0hkzqkkcQxuz4rQUzBHYv1DVmKa9JVc4p4WtLk4Em12YaZ/KsJWF5PG4a3dEsBjUdI0SDpDkLEDq6Wx8tyP7NPkn/9/9tJ4Lsf//H8GQPTkbgY47AcaAYWb/k6H487uwzdRhPBNln6pH96P0iv/jbv+MfCQKB7NljvvWnzgj85ff0RJD9y4/h0/mEhiH7dnzOjiuttGRzsTUuytliRs5niTjlAo9OF7bscmHMVjQDXd9B32vhdC+AGXDhxgRmWxZ2/rqGsF7gv/zug8hLW5ho4xk5bHrDYqPQ5+rw2ULJVn2KZJRGpdWND/o67ts+Dd9VsbLdgRfUOLh5E3mk4PAwwnKp475nnYKq041Hx2UqC1kKdeT2set4NAtlAT/eXyIwKHhq6Hbb6LYZ3JcILsDyLFlU84E/ySlIsx3alcWGDooPsYikvhccpWzXEmzGtu2QKwy2/VkUr+hkIrIAmJGRpypY7TC0TG+SgUX0YmuzIW4vhp+Rxca+a4VBOypkUSyLewYscbyNChnT5aNUXCAHB0NZNLLdUoELR/dE0IKao9drw7SOeJEUwEwyVpsADbZsUxwUdpthyN8p/jEIhgtehg4JU5K6ON22PAe48KJ4WqVYpDNcvz7DyloLB4Mb+OADN5AXCvbGMyRsH6UPsVbxJS+/Dyt9S9yIg+kCiwlwbXeKXFWwuepATWu4fQc3dvcEsTCPauiqISxLpk8z6X3F5WrSQt9xsdL2sUuBzqRdEhgcTDEPE3Gu0akI1RXn4Xg2x9mtrrjxXDcQUa1MydYF2v02HrswEFcbRW/fNjCbLaFZdERmaLmOfLew/+jO0U3cHEwRFTXanikhcEqpY6XfgerG6PccvP99l6HXnjiB9gZjaGQQZzmijC22FERVTGYxHNeH55mI4kTwA8S48FxTSrrnDFlU0nnm8/wyddh0cuua/InYtt8JpHCRLZfQrRo7p1aFTfjBh68imibCou22OrKfllkjCRdybtJNzVCh5XSG6ZTt9jW6vg1Fq2DwXIwLuJ6L/YMh6tpEu9OC4wHD8ULasgNaZCsVnZaNyZzhYiUORjEM24GS50gXc5y6bVXczhS2Lk2GyNn6XqrIqhqzOJVFMl1Vi6iEqxo40/Hht02iC+FqGloWiyZ02JEbzOsCyJBid38E33RRFBTBGpddJWFRDdojKxNMkgS74xQ7HRNdV0PLsTEK2UKuS0GJ1wQRA+EiEwfjcLmQVmPGqZE561mOpLHrRiXogfN7U8RFjds3PAnaOjgMcTfb3lEgIy8yyRAuyat0EEYhPMMQZzdbmOnWMh1VXM3zRSx9uHQYXj+YCBql7QewiDVhaA1VzUoRkYL8XQZgOS1b5iDVNKWVnEi08TzE3izFKMklBE73AszHUxwMZiK4b3db0g7seTb2JgvECjsAGlEpIRvVtETcYdgdWa8MzrlroyciGosXlmsJ2oDYAG7LZDCVceP8zmIJQxljFhQo/zFRfjYl8QGGwgR2BUWS4eZ+iOGyQNdhsQWIKczRUWebQKUhopakK+JOXeu3schijMIcIcVaxUAR59L+fvr2bQwO9lGUKfrdjnBFGZhk+XT9Eg1hYzqci/DPmpKpNoFCdDPzPuI6Brb6HnSlknAjOzfEbcqOBbNSEax3MYkS7M0TjJexuPHJA51FoRSpOOacT+jaZfGN8wSFNbo0pWNa7KBN9wHH1HMdQbpRa6R46HmO3H8YuEQMBUUmdk/Q3SuhkWWJjmthrRMgJmtT17DZ9dELXMHJbPUc3Lazg9liCoXsZmIlcnZIKCgVps+HMMwS6306oRv8xGiSQfdNjBYhhkkhRcI1z5TQzfNXQxyMIrgeQ/oMvOyFZ7DuMXyuxNUrEd738D6uDBdIeU0JB9mWgh45wxSmozSF3yGjs8JKy5ICXpiUmEdE9ZAdCxRVIW5Kings3h1zTFmMIheUwizHUsbuqP+d/+HcQz2ahQ/+t8GJNDIiMQFkhnZ6jlwXxAdwTmh3XFiWCsuk21IXTi58C4NrU5k3eIyIC4gzupY5/2pyDlLM472f99MGX9AUH02CtcVCy30hGoHSJ13CSsNOZzAWxWIKuUfYAwnD5PnNa4mFKDJ160ZM5S6SacuiCv/X7vBaltqN/Gw5rRCHVePgr0r5TBHca2JmcnFt80W3KAuknu+Iu5bFQQr/jU+2YfY2jtkGWSDSq9AhGpavOGWPeLIsCIrzVQRcFjxr3LXj4wXnOuh4NurMw/Awx43rC1yfjDGpcvhdYnNKWCyQKir6HRt3rgQwcgVxWmNZNMxePiPSHcz5i3Md90P4IbweybjVWdBteOcFMglJtRwFvRUfy2mJiNS1Wpeun7LMEMYqJmmJmC7cohAMDGcZOpN5HjSRb9wLOtUtxHGGOCvk3JFCQg1Qn+1s3PZRDsvi/8UAACAASURBVNmn8xx88rsnDtmTc+BkBJ7xI8AAoTd+/1vwg2/9Abz0JS9+xu/vk3fwRJD91Djkx4FR3FsGAt4aOPWpMQJ/NXt5Isj+1YzjJ/opIsi+4x348md1ECWx8FJHiwSGwd5dGkNUJFWOMAxhOx5IHJ3ME6R5jYAp2IaDO06tYes2JhfPYNtd5AVbpQfQLQ2Hgxn295a4cjDCNE6RxhW0WsXGagvggtvWZDE0m7GVuGlFtHS6jSr0vBbuON1GVCwEIRBP2K5tihsvTzWc3VlDRSHWMKF5TNtOYcAS1ivDV9im7xmNYEAcAEVHbr9q6MKUtTwFuZI0i++ci71MWGv9TkvCkTzXlrAKx3OgayXCZYik0KTNX+Wig+EuZSn7QwZa08aqirBqaZYcArZpcnu5OKcYqzLFXTw0dKRw1V6Ki41icBQuGpxAWohIzVV/WeooUwYKcUFeSLIznUIUBlqeJ64rMlErpUQchXAtDwa5jyqTixvXCV1IFGcVBmFVqiy6iWCg45FYBzo0bdk2igiKLDjpFhvPZphNhwiLHPM5pRgVe7t7MOw2osVCFsoXrwwwizIssggbfgsv+8y7sQwHmIwyJJmKaRgKb5JOs55vSXDYMs0xTTIc7C+k/Zrio+/1cDCaokuBgG3yngXXqHDbRg/TcC5hSxTLWTCYLxci7sf5Ee84TbHackUIpSjHBR0FNy6kg4AiWowkKxEllbTkikvTVWGyRRcKfNeB41o0VYujju3ao2UEm2EuWY7e6oq4VqPpAorWpHpTHOaCtJCFaLM4jlK6UPVGgK0A26K4TxcP23wphCYyhp2OL8c8XMYy1itBB23XQm+FwUo18nnZ8IO1DOurPqoyw3LehJjQsZpnCaJFAd80ZYGu2zaixUxEP6aY81rJKX57NhhTLW2gOsXTVMY6CRP0N3ooUwpQtbgpu21Lzmm2HvP88gNbQn2YHq+VZEqG6G32hbFLG5lCTrFFt+MCgzQRdEEeqdKKGmkpLu4uMU8LqJUiyfHbXRs9hlJpKljq8H2LBmfUOUUYV1p/wzARXC5FNzJevbYrRQ+KvhRBKYrsjUNcGcWI0wKbbUta1juujUXC8yGH7VoSuCWp3oqCVsvFeDnDnKJZVEm4km8Z0go7DkNpox1ME0GZbHVtxEUmXNHtno/BMkEE4it0GKhhgHgGHYz6MwDh6VLlKSmrKMBykUrAn+eauHB5iEwxcffpFahVJGJazggaw0an5UiiPAOy6ErTbEMKX1YrEGdvldWYJzUe3h1jliVQGaBGhAgd66YLW+F2KMJyvby3QMliSl0Ks3k0nsHRHbR9B6ZOxAydxgyv86FWBZSkQocp7S0KhJGcw3kSNunxdIwSo6FRLIpw/WAqghxdh5Nphpavo9/RUec69kaJjEWLgTtUlQxbxpQYGcdk94EuKAaLuAaL2JVKBMTHbgwRUcjxbQms8rtdTAcT1EWMduCJWD6eTOUa5nzEIkURVnK8iYXg+cn50xB2sorA1dH3dbhGjb7toYprZEiwthGg5fnwum2Zly/uTXGNSJKIeBsejxrLmKIkRepURFiKWiwMsnhF1yfvC42DkTzNBulD1EQDFxWDvgh8DNnjvnTaLCQUCBepiH0U9ynyHZ+LvmtB0Wus+a4gLdjSfWrFR6dNdEgJn2F0qi7CJTmcy3mGvUmCrXULiqlgnCtYLmvsHkxgdxzs3pgj5/YWLPApiHPOuaLloqgLrKw4eO49bbQ0VbjQZG/XpYm9vVTGImNwFwMeE+JqOHcpGBJDQcELJTbWTdh0jycKppNEBFCK9VKASynOHTlg0bgVec8R2bCukdBdTE1eb4RIzk3cxkaAbbiu1PLEg8qCgmugoKBKQZpzqgpBpVC8pZi8tmmizjmvNZ0v8TwXRFKZNs5OiskUZClK8u/8HjqV6XKlSC4M7iMnKlv/ua38Jf4TBUTd1uB3dPl9iu/LcSZoE9k8CrRlIwzynONzBPeHP6dI31s3hagRLchnb4LzKCw2IqmKhIGMGUXKUsaPQagU5mezrEEr1GJUFhEy6LFLRsNsEB2JxY3o2pxyTUP5sRj7OGT2iCl7LFw2KAl6VxsRVzAMhoIzpyw8644ObM1GlwXmSMGFS1P80cV9zJFjc93GbVsu1m0LHdtGl8GhToOcSBIikIgcb0R2Q2UBg88EfMZoeL51xYDOTJ4jGe4nwr3VMJYZ0pWnlYRw+7YtXVG832Qlu5R0xBEwmRdYZhWWeYZhliDMGBZILBPEfS4ubN7HKb6XpTzDsShYKRq8/hMZssy5YH4K84Q+3uuOO27H937vd33MgOZP9Dn6mfB7Jw7ZZ8JRPNmHkxH4OCPAmwkT2v/wD/8Eb3j9dz9lQNczeQB/53d+D9/5D1+HO++8Az/9k//kJM3xGXqw///3fwDvfve/xxte/z2S4Hny+ouNAFtH3/DGN+P3/vMf4HXf8w/xdV/7qhOn8V9sKD+hd1GQ/Rc/9k587Yu2UJPxNh+JKyeN6T5ykBSRPITvH86klVvl70QRIraiVnRpedKaunKqhZZqYquzBidQkJohLly6Cr3yUVUFHr62h5uDRnQt+WCuKfAdnVhAaWNkwMNwEDYP6wadS7lwX9f6FhIqZYmFU/0uHrp4E7rFhbeC5912CnfdtY6wjvHIQ9ews7UNxawxHoyFAdlyPZw7twXLAwzPgKE0gV4MA6O7je3/4/kEE3JII6DVbmNttYWSDkZNQa9DliRgGQ40lUL0AnlFfhmFJl1Sk7WjFGD+jK2jXOwlSQ3Pp2BgyaJcnKeGIW3uXB0pNdOd42Zxx31l+yTbaCmURuTqcYHDRHZD3HcUAxxbl0UsWy25YKQrRnhqdBqRCwi6aeiApBCsyuKF4m8YNy5eCsJsz2TgDoWNstZwcDDF7uEAtpFhc3MdG2t9oEqgGirSKJJAQMobVw9nSAsX527bwvDaGBubW0j1BW5c2UOemtibzPDojUuYTAq86gs+C4Zb4nD/ALrVRbSYwG/rePjCdSwyDa6hS3v17bev4bd/5wNwbRe6wbZOU8QSLlB7nomO3cK5s23MJlfg+20M9mOYRh/bZ1dwdfchDMYJJgtVsBpcEBpViVbgYLZMG6ek0jBFJVvKULFcRigqDWlcYKvvQ1VycRgOxpGIn7LYNDwRCLbOreHq5SvIo1p4t6e2NpCnMSzLkYV7zTCrOMF0wfZzigR0NNHFST6sgziJm1ZYIgkMCzMmwjuOfAdFfLrquD0M8up4nmzjVq+DsozEab3a9kU0ni8jrPc9YUq6rg9dLxAErrjTGepUJak4sq3ARZpE0PUSTsdBzTbQRQ7NcSQp23dN7O+OkDMQq+shjOhEasJqJUmFjEWlknOEwgPdb67HwociHEVp5WXRgmJrmEqLf5E2LbdVBrgUdZRCWlEfubyLKwcxHhuGWGQUYSC8Y/KTz/Qd9A0VKwyRkpZkTRy5LgO4jFoC6Zh6blNUJ7/UVZEmhbgWiS5YziOUINu4lHAYraKjj/zNEi1Tg+OZIhJFS3rfgdNbgbS+1rmC+TKRYDDfNxAtcylIDBapIDTEncaW8zKHpZki8BZFKsKWRUckRfM2j1kspRSLQT5Kje2tPjLwumf6N/EFoaSOawwpSzVJFG912QWgwmsH7FRHGVdQLAanFSgp0KiqXP+zaInVrVWA7N0MGC1qXF3GOJwvoKoVNje6ODiYYLPfb7ApDD7SNSRZhSSK0HZtxGWGwWAOT3dw7sxKIy6WFfpdD4pCQb+UcK87N1dlj+nYTLNE5jiVjniiTVK2Emu4djDEKM7RUprEc7rm0jxGWziYhgisPH14r1jd7MO07YYn3OhWsOius1Rsb66gZhEgTXDl6hiXB5GIyJmpIOe13l/DZDyXeWe13xIsQhQvRSST1n/hbqtyXK7tD2AZquA52FrtmmyVrzCcRdhZdbBKN/qkxOZmBxubDM9S0Op0sQxzPHZjiosHc2H8huS81pDAK4o7DOAiR5TYBgpPkj5P0e0IByEuSE60pH9nDcdSXImohRstWJucRUBd2OsUzFyLxUodUZGJwC4hTuykKHP0A1sEubW+j4DFMmIYfAP9josqUsTdf+ZcgDRXcHN/iX7Pxc1RjJuHc2ysb+PKjV10ewHWWm2E+4dYX/OgaCb2D2Mk1RLhLMX7Lg8xpSDuNaiJ9Q0D997egTorcKpzDv/nbz8gAXTbqwH6lo/FIsbN+RwRA5iSGDG7ODghsIOD84JkTPO+Atl2+tdZaGKBhxc5x4sFxwZZ0ASCUQTmnCdiorhJj5LAjjA8IiDyvcJFFYil8FtFya1rWC7Fz2YukkDKgqb6GqNh08pOxy7nHxZzeNrJ/ZAOXQrKNKOTIUvOK8VT+bIGIyGMUs6fdGCK81SB29ZheRqiGd3PzbzXBHY128fP4ftZjCPeiOIx32f6Kta2HUz3YhQpt6lpxacgTwG/uf8w3JHPBQ3aonHrNqL7425XYdkKflnC+BaLqBGThdV6DIFoBN5jYZZzKMVf/ozjJcIzx5n3MnHNiiIs+85tYbdBt2tg55SDtheIC/jalSX2hyESojJMBS1Pw866ieecDXDKacNWiP3IhO8s30WH/BGiowmxLOTcFpY3Xb+zUNzsU3b10CluM2CxgMFgT53FMBssTFiaJoUAOl1NKeAQGcL7dIWb8wiDRSLPO7wn8FybLRNMohhRyc6dQuY+3kt5b9AtG8H6E5EFk+kUb3nr/fje7/kuCTnni2HdDEZ+7Td/o/z90qUr+Omf+Zd485vegCAIPqHn5WfyL50Iss/ko3uybycj8Ck8AteuXcePvPMnMJvP5cbLdkUm19555+144xteh9Ondz6FR+dk109G4KNH4N/+7M/h9/7z78uihi8KQu1OW1JSv+kbv+5kyP4aRoCC7M/+s3fhVS/eQlykyAryWCOUuQWVbh1Tl3RqtpPNFgzR8LBIExzsR0hnBVrdAHGeiMDY9jys+z7uft4a9ue7eOz8IZKpjrO3r0OxUvzXB25I+jiDYaTdDQpabJ91yIPjHFnDtbmoomuiSVqWVnq6DJMSpzdXhJO4d5DgbGcFr/qyv41FtY+Hz1/H/LDEWqcr/FnXd6C6Bpy2BV2cGbHMw71uF2d31mGIsZALZy6INEEC0L2l22TmTWHSaZVzLcqFBoMyDAnzqMsM8TIUF2Wtu1AUG77nC49Wp7MxT6ERTgqmd3OhyrAhOh3ZBsjFFVsdKxFokyiDZdhQ7VrwAmzDU3JVuH4mubOuJa6Ngk5ZCiAMF2JL5ZHjkWIBU+UZfKGqRAYwdbiEZRtN2IrOIJqGB6eoGTI67WodusbYdS6wiZgokMJGVcbSXhmmIcIkkrZGy2CSdIZRGOLC+X1ksYu77tmBXhdoeQ4myyGWCcUJG73tAP/37/8eHj1P0dPG5332vajzA+imgcH1Cfr9Dq7vj3H1METLc0WMW+27GI4nOH9tJgKwadrQdQuzxVLazW9bXceLnnc3JuOHcen6EqpC985p3Hb3Gi7f/CAuXNjHSncVj90YYJFo4izkucO1IkNcyEJUhSHYcCDpuqaL6/rBAoFlYKVjQbdVCU9BrsLydFh+D7XlNKJnVWF3b9i4thjwBLa4K1BMEzkX1kaJg709zGeJtFLSyUkBie2yeZYKT9W1bFkYMxyPrar8w4AgOqW4wPdsE2uBD0XJ4Rg6Tq+1MV3MUZYKXDoil2RHtqGR97gsoBiNQ5MsPbaCUjjNwhyddg9ZGCJYCVDlkfA26Rqah0v0u744vYmY4L7wvFFZVMhSEZB7bU9ax+m+pojMIgjFZYraDI+LwljaiTmGx4t7BpHRSaky+I5ubIMCFduHC3zggzcR5hqWZYrhOMHBnK3vlbCIKbSf8hWsOrq4S21aTfNasBPkX1LMiJMMNpm3WY7xKJIWc0sFPNcSfiuvWbZjszWYbfX8DuoerqWjZPFD1+HS3cjx9RlYRZFIl/GlokMHLEGFFGsGowhq0eg/FILJ1FXpFC8rLOJMuKjQY3hBqwmvSptCS7JM5U3tlg3XtVFSfGJJhBxfvw1Vr6ET66Kqcn3nZQbdc8UN5pSKjAcFwJRiKsXYMMVoMsbdd5xuCj0MngoLXJ1RkI2Q5QxgU2Eajuwr3awMoWJLO/EsDAojMoHYjDpJ0HVN9E+dwe7+BNFsifvuXYdRlxgNQqwGOu4420dlmFjOZsK2HB6MUeSRuJPTJZ3Jq3jw8kW0PAtbQQC1pjOUrd+pcK97niU4goiCZhjD3+pgPFxIm/VKvy2YBIqxlMl820KUJkgyOuoU7I7m2J/mmKQMgSvgBi1x1el6hfXVNoo0FkREFDMwsXGp8ljyXkCuJ4Vwus87ngGXIYdliaLWkGUF2o6Ojm1gu+8Io9IJVPg+EQM2ZouG63xzPMWQQnycIjwqKjSdDk3YFa9RcURWFNwkP+/x8KpjQZGiHwVYirTSzl6z6NDcAzgnE6lA7ixREfNJLtcZAxUpEfJeth7o6JquOLUpKpOVurLiyXlYJA2uQNVTwc0sGGJm6lguMiyzAqfvOof5/j42NlvQ7RrVeAm1UGAFJvTSxXA+Fvb0H/3JHh64PhFuNvEEdIMXeoG77vBw5+oK9m+E+PwX7OCuM20R8W1/DY8+cg374xyP7E7x2HCKRZY2orhBhAMDsTgPKHj2fVvIswjxssalywPUZMlKoFQTliVoupru1FKOj0ABeOIeCa/HwUFNKFXTjt8kRCkyFhQWKf7RdUnHqGJQTGwYsFlUI17y3tS8h2F2PB50SjJYjUJnFFMUJmmlYbDyv8eCMAVlx7HkPGpEV5Yx6WptiqN0shJRxMAzcQCLaMwCKXm3DaLkKH9LWvcZokU3MX/O32fRiwUu3l+5DSJisjMnL+XPn6UmHQuzTWjVkVVXzqdWp4UoikX8PxZkuR2Nk1akZRGWjxEFIsgKc7YZ2UbAbVASjQD9Z65uhvk5HkMRNXAqDBfEVPFYNeIzsSYE+a+2dNx71sWZbhceLCmscY6zKZIaODqfm0IWx41O1sNBKNimdFlhMIkQMQDO4gHK0O844gAnjkZC8sgjTjjn0qVtynjNpgWWUS6FLIrmdHlXKUMyM0yiJUZhghkDQNNMXLtkQXPbNctGa+PsE5AFJ4Ls018snAiyT3/MTt5xMgInI3AyAicjcDICJyNwMgJ/6RGgIPuv/7cfx6tfuIm0CLE3GmA5I0rAh6JraLUDHC4aZ5GukuFFIYfOhKZtO+j4MBwdRZEhi8iNY5sZWz4Z3JTgcFLAIu+wo2N/kCCJKQZykd0sIBwmVdtkx+oIQ36vIU4NtpgzsOE4IZnutvVOIE4rtvrt9Pr42le/AsPpFTz8p/t4/n2fBrfLxPQJeoEDO/CxNxhCVzvYWushzxaI40jaR1stRxibFEcZUEPX0iSc4uLFG1iMI1lYPXptgttO3YHn3HsKrUBDXqVNW7HFllKKU2ybtaQls+2qItxGYQRFN+FapixsllmC8WCG+SRr2vbIWlMqcd5xYclQLs1g62vj9gnafVkoFnkujpGN9T5Mi0seG7BVCaop4gK25UiAFAUwtvCWNQWdAXavzLBz7nZoWtN2ye3M8kYQS7JYwnJObW/IIpXHa8mcItNHr21Dt3OEUYJlVMFEjWU4lvCS8TTDfJLAbzuYD0O87GXPR7ut4eqNiwjDFIejsYgfV/anGI9rTMclSkURBl3fdeBrKuw2U5oLHAoP0ZHWTrb++y5wdXeEiKKYuM4Mca7NFyl2el286DlnUOW7uLafo93qghQIBp2FyRIhz8OEfMMKB8NCFp1cxDGohWxemi9dsojJFHV1jMYRslLBkiJ0XKAf+ILHEN5sDugundNszY7geK6cjxQSomWMtc6qiKzSvhsnMFUTTgCMpiPhjVo6F/Ap+0TFRUoGbJ2XgjywTAN5lWMRUximgxNNSjcUBJ4pDiAKNwbdV6omLju6y/KEDqMS95xdw0pgotP2kScJWr0WBvsDERLiMBe+7ekzm2AFgQZsFgVGB1MJPDJdHslCnHnM7yFigMIFBURpma8aUZcuRHq34qQQviH1FM1k+y5ZjslRyzb5rGxPZzieLbxUvdagmRQ8mgU9ucfhLJYAoCmdrVklojIFCYq7xJNwOw1UwnC2XIq+jYM3jnnt2yKy6oqKMEsQJxTZbdSFKtgABs4RoUCZZGWFIniKg4MIpqGj1bLRCkwpsFBEE/RElggjlSkzLGTw/GBLNHEREQVWcapzn9lqW4jHnEUQU1gKxCkwMDBCIRxbtuxbCHwLu/sLCaOhq5hzDbEMDGrjOLIIYbbJiKRI5yKJ5zLXOUEfy3Ek4WN005PRGZNTWUIcXzf3Rnjep92JduDixuEUg/ECYaYgLiqMZ0tx+tKNxuA2ut7pEaQq3At8hHEix7VIEwl8a9su1k5vYDCcoUwznNp00TMNTGeFiDErvUA+V1NyqIqFye5I+LBZnMI2LIRZjdF4glbbheM6qKIYWpHKcWfxqCxSBIGFZZwhzHjxarIvXhCIUKPUKfI8EVyErrKjosCQ+66qDSZAteW6ncYRzMARMWvG7gO2KJNrqxuYMgDPsqRrgNeTpapomybavok4OWo1p+CjKUjpsnbJzSZHlsWExlHbIAOI3dFk29K0wLXDOZZ5jb3pVNzF0oquqFhy7HQmuTd/5zwiOiGvkyM1jG3gIkGxoMWJSnjbxAU0rlEGRlEszoguUTQp4lFUZQGShTPe67qBjTvWPJzuthF4FDBTmLaFvMok0JLzuuE6mI4YlpZhZ70jBblL52+KezQudWytmcIXtXwTgUGXNQtQFpRMw/7hFLvTGeEY6PTXsN3ryH3ogQd38XsfuYxRkWKt4+AFz+7jxds+fMvFktcUi02Zigc/Msdj4yXObK/j/NUhHhkOGszPkUOYnRcO7+eugrbr4ub1mTiNWcSh+Hss7PH+w3sPXyJ6HrX8H3NPj7RDGctjkbLB+DTYAxayBBehA6ZDTrro2fKnLmtpf+dY88VOE7prhUPL0Epxvf4ZX1WO5dGTEl3QFDUbhyoDNZvnENEhJeBMFZ54muRy7CXQ68hl2lkxpajFwoXbIsKiwQdEi0yEduI9iC6QjoKC4msjivJ5glgLEUyPst7kM4+5r0fbKuL0EeaBojaLjDIPyVx95IA9EmZFKD4SZxvu+9E/HH/+8ZPhEc5A9lnq4JXcE/kezrMsCgnegQXeI8ctt5cc7DPbNu476+HcaguBacPRTQnoIqea8xsHQNi+ngPVNoULnUUVZmM+D4wQliHyOpHOnU7gSOBoz3MEMcXrgzd7dhlxnuczhO4zXJVzOEX6EvNliukkx2JeYBIucbiMpEuLaJqkaOZrwV6oJtpbT2TIngiyT39pcCLIPv0xO3nHyQicjMDJCJyMwMkInIzAyQj8pUdAHLI/9RN49WetIyky3NgdYP/GFGplwrEdnNrqIFRzTMMI83kiIguDjzZXNzAajnBzMBaH48paHwcDOgozaQGlQ5HpzGHKh38KQrkswsXlobJNn+4ZumQBV9x+tSxcueCmU5ULpSQjcZPuoCVWVloiNC6iFDsbfdRpjRe96DaMBgPstFawc3YVat207dNlqcKG4XpAZcDx6QpdSLJ9kZYIXFOQBHQicmFWVBnGuyNksSasQjp7KN75joNun6EnuiQ4swWPYpVqcPGvIpxFQKig1XPFxcMFf64Uwp+lqFZmFGbIfkyR6xShE3EKxlEOzwlg+QGyggJWCh02/FYbaZigUugsoRhui1OM3FMuHum8omjS6baganT3ZLIomycZpocRuu1AxrW31pcFDUWRxulDETxHmVMYakJJlqNInMAWU9Udth7GIlAtQyarW3JMb94cQ68MtHwfuqnj+s0hNCPBs++9HWUdIUeK85eu4cLFXaDQBQfBFsTN/lrjqJ4sBDlBRzKdnAzQsdq2LLSiRQ23pWI0HWMwphhHgZkLY12Sz+nEu+t0D76ZCjdRBFsHCJeJsEYpfmlqgSQFZqEinF72v3Ph2W+ZyCTtXhWxj2vHZEnuXI2YfxhqpVtYWe00+0E3tLgnawmwYSgR30tn9Gw0x+2ntkUE88XdWyIOF3BsBaMsxO5+JMFfpl5hHhdy3tRFLaFugWPC1hob13CRSRp9t9tFyXA1WWSXMDVdXJ9sZ+12WjBVIik0tGymuWcifN225qNN5mZZSEuo5/iND6oqkRZM8/b+G3vvAW7ZXZZ936uXvXY9+/SZTDJJIIQailT1FRFeURSwgfrJpfhZUT55kY4Q6S2ANFuooiiiIk0QgRc/6VUSUieZfuacs8+uq9f3up+192QCSAi+KAmzubgyM2efvVf5r/9a//u5n98NJVNg0VmaROKYbDcdxJTi80ycSAnTx1sudxSD3ZF8ntdpIgnZ81ug4rmDKoFNDFej6y1LWSzIULI9l4gACbSpk9ilbZTsRbrmLBtFksiYoYtUFtcWeX90VdYwDTpYyyKBohnIyAGcRvD9WhgeEv0gwWoaPE1B0wCO7jJSy8BKzwSNjOI30xhs50u41kqfLOASs1mBbteBwxZ4Fkw0Axb5u2WFmU8mMx2GBk5uT7G52gT0XOadLFMQxjk8BphxcZ/XrnEyQdfO6aDMYkSTCJ7XwPFdIjsYnpSj17Fq9EqhYKPjiGDL66bdctBtuIKImKUxpkGGc9a7UJVYeMyrq6vQ7YYUOdI0E4ff9nAK1W1LUNbuYBcHNtfQbrekcHH45Ag5NHFjO56BwWgi17mpmNJaHxWJXDN6CYyiCKVaiWidBAkcw8BqvynjmkIf2b1Lngkae08NA2ysbcDmhhYBctWBf2oPrkaBg043S1ihk2mE1XOWYJQJzCgD8hBLy64wVGd7Ppqcm4IUqaZjsD2G27DQbDfpx5PxzZ5xnXNdkiPMKkxDcskrEfE47thAcHTgYxDMJMF9e+wLMbVOmgAAIABJREFUDmOz4+IOm21JrxdhrCyw7FkwyNuFjpV+E1pBAmst2jPJfRTF6HSWBPkx9XNJmBdxdFFkMMkDN9Fo2rjq2j2U5HomEXSKmKqGE9MZ9qYR0or3q1gEWXFacp7RdTlndSt4rR5SxBXRUOYciVwSQZbMYt7fWLSg+sVOg/5yE9MZQ/0KdMjGdk1xyJ67soRe1xInJBPA4jjC8lJbiheTDJhOfJx/bl8KBF/83PVouA0Mt6e4+OJ9ULQEXsvGxM/lvFJ0zsguVRxcccVxtHsm9m200DDrAEliXPJUx6e+cBIfvfI4ClPBxj4dP3L3FdgRmc223JM7bbLBU1x9/TZWlzq48sYJrtgd4mg4k2uv9rjWTM8WXb5dolISDPZiYZunDLZiZwvZ5OK0J8qBhYva1VlrhnMBcN6K/7UPMAs+au3+rEVHdoDwL2ShUxjm3JoEtWu6VloVuGbNjJ5JFwDFy7roJc8a884A4csyWGwuUi4KSYvv4j2FLzrbJdyNrSyiiNaiaLtH1EqNBGAhloU9y+M1x2JIIc5mcQTPheKF0MztrFm2NbGgDtuqX7xf8Zwv/o3CPd8j8yr/XfAotbDL72SAHH+brNr6Vf+s5swuXLOnf3TTe7hfgjuYYxrOfP/C87sIC5POIWIdKjTNCve6yMPd77girm6iTVTVlEIDq3gsOii8h+kq8qjCbCfCdC/BiUmIgT/BpIxE0N+37uC81R5W+m24wkhWMT3po4jYCQVYbRVqWxfHMZ93WGxjxxSfJ7g5e4MYO8NEMDPjOMIkTQRVI0eBmJnNgzdzyJIh+0eveT0e//jHYWN9XY4DebJRFIHcWL52dnfx0Y9+XDrwGry3f4+/zgqy3+MD4Ozunz0CZ4/A2SNw9gicPQJnj8B/zxEQQfb1r8Aj7+VhdytE6ANLPS7MxtjZ3sPKvg66B9u4+pob4Y8q6ObcGTXJcfGdDmDX38OJYyNxS8S5CupZDI1aalNQKjAL6M4sxfkTJaXwJhWtwngayKKHbkGGYnHhZGsq2p4hgg6RbQxX4oKFLZd0wdGZS/cjP4thVEy8D3ZnuOuBVfRaFZIogWU6sBQduZojKUrKnDAcE0u9HH5UYXcnw0a/C7vBAChFtoVOU7WisJQjChQ0HEdEWlpG4iiBQ2G3qMSJRofdbJjBcFwYDt22njhGgmkAw3IlVIkCDJWvrFDhNpriuKQYe+rkLiy7AbdlS1u56XowKjoJc3EBkhPK7cnjGHnFBUkijp+l1U0RESjcVRmZbXTYVYjjTFoId49vQev00D+ni3iPYqEuDkSKmONdX1imlV4Lg6dO7qDRaKHbaYt7TtUtER7pOoGpQM8SRH6IpZV1+fdpHENHjrXzVuW7P/vJr4hoeuGdNnDNtVfi1HACTbWxc2JcL3QrBV6jXbvpHB17g13sjGI0PAudvoeiTJAWqbQlr3dauP4wmaNsO9ekVZ3nhLgKhjrtW2uh3aygpqoIl7MkRMAWXl2V/YaSSVJ6VNB5V4i7rm3RIRlja1gHf4hLlnxIpQ5yG4x8cZOZioH9a8sYjEeS3p5kviwsKfBSWGdLPV2VFGUuWO2J43gSVmgwDM7MBNGxNYuwN46x5DWE38r0+CCOhRHca1GImUkhguIQU8ApWJiuA9s0pS2exq4iSyWwylDZttzFDad2RLBcciy4LkXMEl5V4rw+3Yc6aP1d7bWgKhWmUwarWci50PZrFxjd5cIwVMhIZIoPtYy6IGJ7lghGHKueY9XiADUIla5NGpZUKHkOx625uORGUvCKJ7mE7LX6ZO2WUBncZNmIU7b8q9AtR4KR6Mim0zcrY1SqgpnPVHkDGcVdMnMZ0EKhJs3gBwnCSR0gdmowgdVqgIGOXceCiRSu20BR5hiGAdKczjcVszAT0bHl2kiqgHlccDRDWvTTNBEECp1dqkMmiYLRJJI0dNrrjmxPcIfzWuLk7jRdnNqe4YLlnhyzME2khZetzHT4EYmgVKW4gCcxxVMHe7MM46TAgZ6OXC8wnRYSPibsUVXBhecsI/UDKOC/aWguqYIhKEG3Zy7OO7fjYeoP0eyuwlJUcb6atodp5uNOmy6CXEWj2cZkL8OxrTE0y8TOHtmyXRw7ORDmaujHuOO5B3Ht1jEsL3lIwwi7U1/2gy28nEuXeh2cf3Adp46NpLW8wWAtyXejM7lAv6XBMl1oMFGy+jWeIg1j5FqJVndJXM8UKBhi6NDyF8VIIx8WEQSWiqanQbdNGKqDcZKgomBLtigd2GS96KqgUzi/h8MUh07McMc7r0BJMnS7BHorGEU5rj8+xSBK8MVrTsJueLCNEndY1aRgomuG8HopdjcbbGMvsTOIca+L1rGv25FWfwZyMSRNWtVNHXFMjI6CPKZglUggEcdoSIEYBpKcifMatrcGOHjBGnYGPq48sos7nr8Pu8MJjox8cdDWwWbs+qgEXSCuT7k9swDB9viaqSzua7m+VAniktZ0cVAWMibIu+WYSiI6fxk+1kCnCdxxfx9t2wFrIa5awKEDvt8QJ/LOuMSRkxOsbnRhaSVOHd3GutOA7uhoLjnIggjL6314XQ887FE0w95gDJ8FgwFZun2srjrwPA0l76/CNi+QpRriqofPXn0cn7/+BgwCH5vrBh75gPNxsNOCxkBDOtjzHFpWYDwCbtwKRez+2FXHsZfU8y47S7gv5FynSYiEvNggxYH1Hr781RPQHBd5lsq5p3DJ+1TNb63NobUgyXrJ3PV52rt6xvPPHF9AQVaCwPgjcb3WCCN+CLEYdHoyNDFNCxzc8NCwDFx/fIJJVBdd5I7JdnyGs805wBRZeb44rwoOQDjFHF95LYCyBZ7i89xlKwKs2HjJAarDvzp9C+GYrFl2HdAurUgXCV2t/Dz5/2mxlGORLNtaiP5Gguz8yJyBGqgNwXwv8QliepVxVuMXKMaelnTnwvWZguxNQu1cr54HgS0QBgu8gQSQzYsPUuCbC8UL3u4CzeDYFb7/3h1ctNREIzWgaCqW+h05XhSOlSKTgkOu2kgDFccPDXFyz8f1uyMMs1g4xPe7+yo211tYbbfg2joPJYowk2c53i8ZAsbrhvdotmQMbhxhEido7m9LQS0cThDOCmwPM+wMAxybhRinmeBOYNro7b+5IPvf8zR92/7Ws4Lsbfv8nd36s0fg7BE4ewTOHoGzR+DsEbiNHgEKsm+47IV44H4Fs0kGXTGx/+Ammh0b8XiAQzfcKAEfYcTgKQWFhEIpKCgiggs0HX4UisuLraFsX6TbiK2qXJAWZSGcTi5WKaYx9b5SS0ynUd3eSeupOCNVmCoX3+S1csELRHRUMhBDgkLqQCQ62IQ5adjoNVsoogL3OG8F/aU6pT1PDfQ6Dtr7G7j2uiMw0MLGvh5KJUEelShjHbrhSAhPngZomFywkZFoQ9PJJyskMIkuqDjKcOTwEP1mF92+B13L0OxamEzJiKPYVYorTDUZgGZKSzGXUsQO+FEE13VRljrYC0tnTxZG0habsPW80xW3kGWZIuJG3LaiDs2gkFZwhVym8CcRdMVGb20JqlogYWu8MGINObbcBn/ioyozRHGJNABW1tqACTiui3BWMxkpaBZFBoWBJGxXRIk8YlqyDsOpw1dmoQ9/FKPtNaGZBtJkJk6vXVnwR+i3u2h3XJw8sStuXd22RZQgR/TU1i6OHR1KmzBddhurPWhuiSgMkCQqArZzIgMzx3YGgbBel1s2kiTE9l6InUkqC1q2+NOVNgtzwVd0m3Qqk8cJEd1yYXPqImh5FhGkCoJCw/buTATZJU+DnyYYzSphRFLYabqWhLjIopMsXyiS0m7R5ZTm8LnwaxniRk4zTZzg3TaZjhVmQYT9Sx42uw1BaPSWuggiH344ww3bMYazGOes9oQTOosK9Ho2RuMATZfu50TcwHVwlS4tylFKFxldsbm41yjceI4BW+f400X4tywVGx0PWsGiRYW1XhtNS0ccxbAbVi2umkxzKyTJXikVqKUmAjIRAHQVkiFLTEZGrAF5fVUuoVYsfLAAYNm6tKimYYqsBAzbQlUoiKexoBwUnc7rSFq/aX+jSNZd8oQJWKa125poCqad03lIDIKwaJMIplMLvxo0cT9RvKOQRNcxv6skTqBMhVPL8UmnKp27FMLbDl3JoSzKt306P1URxlqWI8FaFp3UeYnrdofiBF1p2WhUFSZ06GoqNntO7Y42LMFLTKMYvUYH28MA7baOnXGEolIxjCLc89w1rHRMjAMfMeemhoNO08JwL8CxwRTQUYvwrituPwoULcfA8YGPtKpwYKklY4shhKZWYDDMUJQqDmw2hdt8/ESIQlGREx1CZIKuYxTHsJcacg7Yklwkinz/vs0GdEUT3AmRJFGQCgaAmBer62LEwodtCVqBLb9hGgtqpEoymRMoHA4mAVqtpoiGHGtEf9BJyhgul67xIkHbMuCPffSX+1AMV9AOjsZ5n64/D3EeS/eAQrSEzeJWAaPIYRcptIwO3QqzOMBKvyWiFtmmSUahrELDMqHYBnJx35biFJ+NI5nTrI6J1eUGdNVAFisYJxWuOzrC1niGSZRhexYJi5KFCFOCEBXWh8QZuT1l+36BUitxzrKDc3o2PIshdxXWlhpY6TcQhnRs5zBcGxZ4vevIokyKaHRY0l048snJpkhPgc7E9oTYFl/uBdefGOLEkOIRg9JSwSUUSlWjLTJiASCFujRh94cGP2ZgYO1aZHu6uDklo6l2dK52PLQc3gMNmIqCc1c7cBQDx3Z2ce7BFs5dYceHiyyJMQsCNJoUOBnuBoxmEc45t4XRiakUBfevt3H46AAH9neQzyJ4nS4UAxiHqRTlTJWhkxravWbd2m4AzUbGGw1zu2T/okTB8ZmLz119AldccZ0U63aHU3zf3Vt4yL3PR5W4GM94vYboLylYbXXx/3/kBlw/nuCq7bGIX5zrKZB2OzY2Vtvwgwgpxe4M6HoOrjy0Dd125fyN2I3C0Dpxmd7ENV38WbZTRMD6Z3Nj6EJLnDNl5zlc82erhbGU42kRssZzyW2ia7/T5rOCgsk0k3mTY4hF3LrzQkGjaYroR2QSe29qxivRQ7UTldtBoZ3PIryHsyhHdAHd7Pwe3iOJWZH7Ntm8Ma/3mkW7oBHUEAO6PmsBtkYy8HMXnNybHLJ13Nb8JcLqaRm3Dv6aC6lyDM8IRhPcwmlRdl4qOMPxesZH1qru/AwsGL61vl1/V82drZ+/KH3X21yH0NX8eRVqWeFOB1380CVL6Bi8ugx4tiPHkJvMMczrwDA9hH6F3VOBsI8HIzLAY9ieitVVU1j73ZYDr2FJGCzDSkGuPt3AwgEhj0IRPNBkFGI6TlBS7M1TmbNTzRQ++fEjExzem2JaJFJ0n+VA52sEWR6f2awOB/xmLwrSzaZXc3y/x19nBdnv8QFwdve/vSPApMCvXHElPvmpz+Bzn/sCXvmKF+PAgXO+vQ+b/1YYhvjc57+It7/9HfjxH/9RPOLHH/6f+rzv5l9mS+rx4yfwd3//blz51avxipe9SFrFbu8v3qS43+957wdwxRVX4sUvet5tbr/5IHH11dfg8je+FZ/81KfllP3Gr/8qfv6xP1uHCZx9/YdHgNf4pz/9Wbz5rW/HT//UI78rr/HFGH0Xr80rr/qeuTb/u4YtBdnXvfSF+JGDjrSJ0QUTTEN0ei76Sw0USoEbT57C9ccmyHJNuJimRhHREpdrVtVCDNmqYVFJ0Auliziqwz2Wuy2c2h0iiDKUOXmeljhLo4BBYHUyPUOC6nR3ogvqgCDy4OI0mweJkKtapxfzIZ4LYrbhk7l54foaLj64gnZbxdFD2/CcDsyWjsqmYzaCGqtIkGA6K7DS7qBj27CtJpq0Kqk5ymyGJIzg6eTD5dLSTqdZgw5JigIWmWZ1+Bcj7ckRpYBEDIOhcuHPNv0cXsuR1nw/jOrwJLp4Gm1pheZiha6zNKDoYKKIAjSIAdA0BEEoLedcuZGLZ6qGBEfFhY80msCfBNAUD1aT4kkojl26ULl+ICeXAhtxBP5oiIh4A2ho9Tvi5BUB23BE8JZFl0rebCkhRyXFSkWXlthSSUXk4++L4cQwUOSpOGKNpoOUiclZiXAygR9OUOUm2s0mZuVQWqVdmwFLMQY7FF9MESuWO11ccGEPo8kO4oCpyOSOTlElKvaCFOOgDh9ynBxHtyYYUthhq7+iwfPqACQKquS/Huw7EjJGN4yqmwjDQkQ6BjVJ6IzNz/bFCUstKK8KDMd0yDJsSRMuHduN2x1HsBfEbnDxSeGl22rCDwNZ0I8pXhfkhmYSMNZxDWhVgQ5b+PNSxDeKvmThsY396CgTF0+/00JW0CFlwLY1+GEo36HrdO2xlVVFt+2i6RkS4kT33XQWSGiLZ5toWAy1ckVUyejOdTT0Wjq8ikK6Ks6vKlNg03XsGRLARrchBU7VgrTOErPAggOZlGxx59ilm4xsYi7oianQzZrzx9TvsiygMzCJRRFuk64JToAM0tqVViGRACwaHhUpNph03fJ3KLYy/MrQxMHIogBFWgb+DXbGsF1H2Mw81txHipQN/luRi1OM147XYPttitneGHnJsVpiHARSIMiiCv12Q/5uMbQqYrqWiuWOKQUCu6liMEkksEnC6fxEzksUFhIu4zgGOm4DfkxBdQrPMEQ05M9yNcNkliEOEyx3m8jSFIpaoddrSDswRReiFL50wxAVg3ryAuu9JjSd7lMgSyuM/BSaUeG81RZc3ZCkeYZj1RxdC/01WwLmKCxP0wKThIxiUxyuflJgSo5xzq7gEiY5mWBnAccXsR0ZNG5nmmOp3cHOIITqOgj8SIoP/P/U9+WcNj0TXctCEM0EB7I7mWFtdRmaomE0mqLhNMSxTPRKlEaI4hhNj1zbCL0eC0mWJKKTjStsVJX/rRnDScB9VNFpmPD0Ek6RoOvq0HhdTiIJ6iJrl0UwsIiiAH2vhUODIcKqxCZd3DSmljk6m21oLRWOmPQJHjBFhCXGhIFh00DBDTsj2J4Jj+FsGQO3SmzPAnSaHpIMmPiRBJnRMVi3krPbQsNyx4KtV+LUZrs32boXnNPG6lIbs1EkzFsJtkoKcRvvTAPBtpwcZjLfjCc+ooLO4VwKGUQsZAyoMnVkZQWbImxUIxhqZ2GO5bYjTntednTO81rhvYnzJoMXWRxbW3Kx2bWgZBWaDRurSy7Wlvq48Ybj8Nouzt/oQjVtlGmFsEDNZVchxTO6lc890MRgeyZMX9XRsXVsiIP7+8iDCKVZo2wizl/NBhxBkagw2xTZVeztxtja20LXMjEZ7kFhWBUq3Hh0iu2hj8EwwvpKE8eOjRFrOe59ySruuL4Mt38AGQpYsY+WUuLwjVN87vptXLM9QCqMURYn6nZ1l0idrikdKzw2gV/hxmN0hNdcal7rlPios/F+yrn4NDeWo+2Mtv367nRTG//Nn4Vuki0Xwm0dWrUQv2ssgYiXDFDMOT/NRbjTrfwiQcozBT+tFl+BznIDrtXA6NRYWO7Cni5qDizvrxvrPZzYGst1zQJWDbAlA3zOduWfiSMglmXuBK4DuurvW7xOkxXm8mjtZl24hueC6Tw8bvE7tTv1JoRCrezWyIcFeFcQGmceS9F8F1ZkfhLZxfP3nw4DW3zDXAw/LczWaAQRnhVF8AbcF2HoVgrWVxU8/EErOMdrwCxtKR7x/LL4w4NvsQhX8tolRqeoxVaWfYXRzGdBut5r0dnQyd43ofBGwsIkOcsM7pPnJg2VWgl/mF0z8v15zSOHhPdl2D4Z4tCxKcZphGGYYjus4GweuBmygM9VXN+zi2Tx4rpxPJngfvf9Pvmn8Xgs2IIXPO858DxigL63X2cF2e/t839277/NI/Dv/34F/uRPL8fH//XfhI/yhte/GgcPnvstfdqRI0fxlKc9S3hBz3/+c7Dc7+Pfv3IFnvXsP8SNNx6Wz/jDS5+FRz3yJ05/3he+8CU89enPxgPuf1889SlPEufPbfVFtswfPv9F+NSnPiOT9d3uehe89rWXodshPP/28aLg/Oa3/AX+/PK34OlPezIe8eM/KjeyV//R6/Duf3zvbXa/+SBDMZlj/8lP+l1sndrGy17+KmxubuD1r30lzjln/+3jBH4H9oKFm19+/G+c/uSvvca/A195qz+SLavPufQFeP/7Pyi/e3u8Nm/1QfkO/4I4ZF/2Ijz4PEvCVJymgcHOUNqc6ZbTGiYKJDi2PcJwUkrIzlrPQ9M2hSGoNTQJZmKbLp2Lp8axtKFWdLamOfpLLRRVJgt3f5JIKA1phYVEmCvCWiWfVNoKixKOacligEFIDEjiEoPpxLWLg040wDBN+FEmLqgL96/g/hfvQ7tj4tjWNqzMFd6er+7h+PYAF2xuIipCfPlzW1hZ7sMzFVx44SY2zl8TcSn1I9iGg5Bp1WkG1TLFJWM5FHFScRdSmGp5bZh2BYWL/0rFNPThtGxkhQK7MiTRnt/bW93AaLiL4c4EltaQNngGv9AhQ7GQAmOj4UnIEQU735/IfxfLN4ozbpNcyQhbJ4+gTLjA1aGRD5olyBKlFkpbNmajITZW9yHIE3HPEkkQxVktIBQ5gjDD6sqaLHjY7p4zGXsWI441LPc6wsV0zAq+vydcXDKDp7MUjUYfZRkhDANxMpZZiaZHzEKJw9fegFODMdp9D5VZYW8QSYjQYMp2baIhuojjFDvDGe5x0QoUI8GJ3RnueOGdMB0fx2yvgtv08PmrDkGjIOzRfZkhTBWMKDolbPE3oVsGdiexLJDvsm8JS60KYz+QhRxxBnlRM0RbTasWMqoMWkJ3TYZO28S1R2ciGlIFmAQZDNNCj25mpeYMR0mKqR+JcKMiw2gcYZJnwiCleKNqBpbo5jGBlZaD8SSGbdoiap232kZUpPjq1hQnhzPZj3bLFr4mRcokiYTFqlQaXNdGVajSrk/3t2aaMs4pGmdZKZgOir6WasMPE7S8BvzZDAdWmziv04Ct0q1EdyARBBT59dqhGtHBaIhQSiFYluYiRuTQLVXwCHRxcWFMDmnLc0RwSuNCcA9xEIqQTVMSnWRKlSEKWAipnaqmadE+LU60KExhuRaKKBVnNBPdGapCJ1PDbUGlmz1M0Ghrwg0Ntn3sTVMMIwrOmgSkrfcbGFGohiGYgeHeNppNW1AHDO7b80M0bVt4vHQkcnHO+ipxDFJ8aFmIgwlyXg9kpYa5OP+GwxCO6cLldpOBHNUu9EsuWJW5J8gjjKYhKDWatg1/luHYjT7sroMqm8ki39AVdBsN5IqCIAhwcjDD9oTCuIm+Z4qbcDgdi1uMjmHdYABciqt2x+g1XOxzHWzsb+Dk1lAExwvvuIFREEAv2EFg4brdkRxrTmNRlouzkdMfr61NjhulxChVoRgmRsOxiIh0vW6sdmWckhWqMdHO1LAzmiBJMhGS6D6/w8H92B0N4QehmOFs08Bqr4vDR7eFSbzccaGUmjieKYSf2NmTObbVNjCZMWzQRlllcB0DUz+U4J9uk6xkzjMZljoNNJUSrTxBt6Wg1VThzzRMtmNsTaY4PJrgQL8Jdm5TzZ6FBajDnndOCzFxHs0OZmmIrb0YDRu46MI1cehXaY5mr4UJsQ7kc3abOLHlo8gVTGYjuK02hoOQVTf0iYLRTGyNAmSWgTxQcWhnF0ERyrzWtlx0zSZaxNpUMc7Z70I3yIMuxVlPTnBMkUgtcWQ3wiigYKeiKuguTjHwUxHV2K3AghRd5+NZgJAt1A0GiTUx2psgSBNYOjEZlKI0eE0PO8Ox3Lt4nfFeVocnVXB0HQ1HwUbfQcvW0O8QSaFhNpniRx9wMTbWNnHjocPodLs4ujXANInQYYiaYmA2DuG1LCmaqLqH4ycGuPjcNjotA0euO0n1C7FwU+t5p91pwmxa+OoNexKsWfoFvOUO3P2rsM0urvvs1RiPdnBqPBCe74nhHn7qBy6ANvHw+g9/Fgcv6uKR978IRw9NkPYy3OkBF+HkVQEGh2c4emoPVx/bQpzGIpr1+hbufH4fR48NkbJTplThuAYGe4Fck7yXLQL46G5ke3uYFrAaFmbTsEYZnOkMnYuxFLTPdHDO5UR5+rmZVHumkCuu1TlfVcRDDVGa1B7VRSs/3bEiXN4k4M5htvBWGrjzPc7Dlz52Tc0E5mepLP5W6LQayFgwClLCVyVQjeIiC0CCJBBxdIFeWPBxa2fpYqPP3O4zObrCt51zbGX/5lx9/qYch7m1dm6YlXlnkXzGn8u+1QeoFlHFnls7cxc82cVjY/13Sslz9MIZz5N1iFgduJazA4D7L1xbVYp5FLhrXoKCdqPCw+7bwx02Omg7vC/Z0n0iHhjuCwMz/bqgpTssCNa4CflmhoRZnEfZHkQUFCR8j1xydtewG4ehcHvHxhK+6Xo67K6BBse1qyBlwFpeQSlUjMnXPhTguq0Qxym2qiqmWQVr4+aC7Dd6bP77f/hHWfs+7pd+QX58ww2H8Sd/djme/cynnhVkeRqrM8sk3+GFx9mPP3sEbk9H4PpDN+A3f+uJMnneGkH2Pe99P57xzOfKjfPyP3897nnJPeSwsKL09Gc+Bx/96P/+OkH2ta/7Y/zJn74R+/fvwxte96r/tBv3u+E80Cn4q7/227dL0Yei8+/87v/CF7/0ZfzEIx6OP3j2M+Rhky+K+L/9hN+7Te73tddeL2P+cY/7Bfw/v/hYEVQ+8tH/Lfv14B/6wbMO2Vu4sAi1f/ozniPj4rtRkOXms5jwrr97N573/BffJsfod8Pcdmu2gYLsH1/2UvzEXVekuZWL/FlEoUKFCQoDKfycAUnA3myC0TBHy3BhWwYsXUWja+DE9hhr3T6mQQi9YeFkPMb1RyZQCzr7gKTIxHXEgA9pETTprGOrG5POIcKrtBdmpYg3fHin47bScgmXyfO6wbDXdBHTDRoxxVpF13Oxr+NhuWXC6RjFcdu7AAAgAElEQVQIpjPYqovuSguNtom9cYTSr0OLylyF3TQQTVM0LRP7962xIxldz0AOClA6EqYxM3m5qkTAIr81CHJJ8KbzhJoI/x+HKfb2mJ6uS8AQFxpk2hVljJHvwzRtbGyuCW7AazKAS8V4MsPmvrU63R6Qtv66abPm6EYRU+UD4dEZlgfoxC9E2NsZIgwYwrKGqT+WNj6Geo2mI8x2I+w/ZxP9zTYKJcb28T2oZKV6ZGEWIqQ1XQ+6VXN7syBEVVJks7G6sSzCYEUhLq6F13o7SriOLcIzH8+TLEYyY2hLBYUJ1XmEwXYmQTFMASeXchaFKAoVvY4LP4uF+RZH7INX4SjkSyrwel3c/YHn4eqPXyOC2uGjE2mXpJDMMCa6IacRHXNsUS/Qbjewy3b2rMJq08W5KxoqSWyuxfgk0cCsNopXflxKwjVdTpZWIKZbcFxI4jvdWqd2I2SlKkFHDDMaTHwRyCkwd9nybtEVm2AiTDsWFmoRwaXbsamjya79HLB1DW0mo5cFtv0c45Tu3qk4jcX9ykUmW7dtiqApLN2CY5lYajdrXigX9XmBFrEdUDGLUnEIKmztnXMpN9bJIo1gIsEaW54r7hMD0+YsWLVAq92QMcnPGgymcOyGcJITP4SpE0VQiwp0pkm4Edt6GQiTZcJ07XVsTMJQ3Hd0fpdZjjgMoZoumj1H3KPilic7pKyQMhDMtaDK5+jCGtWF81xAqSSaXli2QRRAcxxxTzHYj62oGUPqchXjsY92x0ZGdEiqYO/UDKt9B1WRY5oU2J2mIhQ2HU04wq5BYad2tHEsz+IIjkmuqCoFmnavLcxWOpoZgsZzH+SlCEByjE1TXKpkNbMg4rXp+mYwWQN5lCCN2frviLt4azRB1/PQapkyB04oJocUE+n6ysQFGcU5ZuTkajXrOA5LHN6ZoNWwsNSkSCxpf5IaTiGXgWon9mboNTuCfPEpwugaju0MRYylGEJswWrTRK/piCiYKCWSuELgh3J+BathmRiOp2KCKNRKxvZkxjZ8WvpKYRVHSSSCRsUWek1Dz2thOJ5Ii71jqYKXILuV+xAm8zZrOqYNBYZtIo4CYY1SRDRUA47B+a5Ci6zrJMKSBTQrYiUUTIIUTdPA+nIHk0mEeBwiylJ4to6MxBaFDnkyxA20PU2KTzOmspuAbqpoNMiztTDaGcs43t4bQTdtcXJPt2MMZonMO52lBvb8MdZWe1jvdqQw5roOsgpwxOVbYWd3hsQP0G2b4k5VSxU7O2OYDQ22q0JnNwKd4qYrojy5z+Q1M8hr6sfCOk7KFNcdS1GQ+9uiMMRQthKcvkazmQh0xKjw+g/CBFWei2Od12ReZAjCSPjQFFOJNwjDGr1CDVCKIzoxLAq6LU/cgytdAw+57ybarQ5OnWDwkQ/H0XHxeUsY7saoKgWdXgNHj83QaPB3LZw8fgoX36GPMq6QRzlmDBXsunD0el8KXRFMxKnRDO2GAQ8qjEYLA79Ae30NWuni+DUnMNg5gU9ecSNyJcOjf+gCrFot/M2HvoqjYYgf/bELMDmWIJjEmOY53G4T/iTD4e2RFIrCiI5FjmFg32pDChF+xA4GFzMK+WWBza4nxbfBNJV1KQVq3h/EcczgSHbPxDXeYfE60/W6EGQXwV71e+qi7E0iJ+/EN7Xp82ecrzlX5XkpBbxFmNcCF3D6c1VFOoCkwFtBrlk+dzCQzHE571RotA0kdNobBmYTIiHo2qQzmiFutdhOZMq850Ra9mse7k0u37r9//Qm32xfF/vB/7LYJeFgLN6J+LkQc+tgrzNfN+nQi+CuBb/4DLfx/Pe/5lfnXzlnIIhrdiEVKzVDXNAF886I+c8WyILFG3Stwn3u2sCD7rKMnurA0W0YJjE7CoqslFCziAx/z5FmIoMoHcuuQ9CkVlMhlfs7ubiadGKwyMxuAH5lwrDOaYzIrzAbJTBdFc6qAsOjK1+BXqlIZgp2TvoYTXIMgkQc7iy6DKIUfm/tZg7Zr30GZljpC17wUiwv9/HE3/0tuUZpRPurv3on/uDZT4PjOLfmsfl2+d6zguzt8rSe3albOgIUxd73/n/Cpc95poSTfDsvVncoTvF1awTZJEnwvvd/UNwcD//Rh50Wsc50p32tWDMeT/De931AHIjf/6AHnE7N/Ha2+7/ydxYi8y/94mNx73vf82ZfvXAM3l5deFdfcy3+9V//DQ996ENw4Azn6G11v/mQ/md//ma85rVvwJsu/+OvO5//lePqtvpd3+wa/27ap9vqGP1uOobf6raIIPvKl+HH7rwELRF5ELpjISZnjcEYSoFpFGE4G2NvPAU1Q1uh806XVm7VqcT1RXdtSI5mkMIvcmwPY0nD7loe9q96iIoYVx3dwSjMoeqKCAMM3OEaQhY78/ZCyXFWVTQcE62WjuE4QEC+alWJ2MBFDEM8+B7H0tHzXDRMLsgUrPQczCYxorx+f9u14TVshBMfB89bxbHBAMNBhYah424HNrDZd9FZaZAchzxhUFMFzVLh+zGURBPBgCIWmYCRcNJ02BRp2NqYUkgskccFlteXoGhsoy8xGc+QxCW6Kx1xlZK1SyEir+jSNNg4iYbpijuEzpEoZehKLgKtrdcc3CxnmBhb8JlmX8pCsNtrYxYGc5auijxlm3QMXXXR7DC4jKnxM+QJWcChHAMRuFwPbtuBrpeIxkEdQmNQGKGo4UtrPp2DZT7DiVM7KFMLS6ts5Y7E/cj05DgJcerEAI0GGZ5kAhBbYWMShxgORzi8NcA4LNBq6NLyKry8gs5DFbrCdk86fDS0Ok00dQtWq8R11+7C1R0EsS8umZ3hCHuzXFqf6Vi0bUu4oKOA/FALG12OaLqfDAn9Ipe233IkRT4udGESe1xUV6mcr90pg13qMUKH6jjKoRmaCOC7w1CEIa6iybSjm5ULYz9JpB2awsM0yEXcXG3baDls1WdbqoJlLjhZwFYqHDk1QhQQuVFzjumGRpmh0zRFrElzuiCZML2EvR1fXLIUaymypUUB1TJEjKVwTyFQNw14hg6PaV9Zgn7Dhkn3VFnBUjhKFRR6CbuhwWPBYRAIQ7LX8mqXeZaj1/Gg5KqI3NwXiiJcgHO9H8YFHNdGq2NL62YWlvDcZu1RKzNkSiU8WBYiiAng/rLZmYn3bBX3XFPa2CMR3VUopi7XCd9PEV2CtShM8pouGCLmiMAe+akwUNtNGzujGXTh0uZyjXPsb48jLHcaIr5QHBn5CXRdwWrXgSKtzhWGwkOFtPVzVc9rMwojWGyzpyvLtESoTMpcgqco1NumIy5oOnkZqre01BZxOgpzEf7a7aa4hfemU8EfdD1LQpiIbggCXwRooiDk2lcMxFKwITaFRSULeZbLsZBwwFJBpZkwFDojHYzTGKOIzi4FGeiAzRFUGYYzX9ARxFNMZiGaloGNpSbCKMdJhrRRJC8qNFl8ShN4FC+noYRGRXkGt2FheyfgLC3jdJPoAUXB0J+JK5oufX52GiUwhbebCRuXeAGZbzUD0zCReZfBW3Q+lnkuAV5rDN0jpULET84dKtyyxEbXgEons6Lj2E6IfZtNmGxNLkvobCemw5sJ92GGk3sZNlf4fQWmIzJtXZiuCbvVxmBvIKFQhw6PRIxvN0xxxJW5LjgIImBypUK3zXkhQFRVwve84JxVNLstJGkkYlirXbvtAj+WfddYDMsKEShZmNmb0CVtoFJVmI4jwlDEALAkg6HUQrTvpzIW6bC77ugMVstDXmZSuNgeByAlg0ULprITodLfvyxM0RNXHUfbc+EzlJJ4mjyHn6SCbeG1NRz7c34ow6G4bZqI3ZZtQ0OB1bUGlrsMGiyh5ppcZwQtnLvRRJWaUC0dbsPEcFigzDRBwlywXkItcxiVDj8oMZnOsLJqS5ia1mlgMqET1caXDx1Ho2XibuesCrM8SA25Dtf3r0Dz1jG8egcf+NfPwlgDfviSA+irLk7sRHjvJ65F2dSw2jfgqTr2tVekkHP4+BTX7QylELE7nSGbYxv2bS4hS4g3UuBZ5GKnuPudenDiBNtjBVedGElQIBE4Ed38wirg+KODv3as1tCJebDX6Rb/mmW+eC1cpTcXJmtBstYN66Jh7YatBUphhkoYWN1uz5/XxB5yhHndskBR31MFJSB8WWD9fA+KSsSPhmCcQy04d5YIo0IKUvwcFlYFN7BgL8w3jPcGCQg7Izxr4WJdSJ91SNhNYvLCi1hvY/1B9b7wT2eI0PM/8y01C3e+b2eo2vK5i2My387TnzeXs+Wb565cHuLTQrgctpoNzPPCIFYiKCSgbG7WreEJFZaXgIf+wAoubDXRRGOONNCRBAyAzKQ7gvOL2bBhG3U4JxEfSp7V4yAuJVSPxXYKsxRu+XxBAXzGsE1TRWlYGJ2MMd4LkZkJrI6KdlNHx3VQxCxIKUjZ2RSTBawiTsllnuKKwvs6QZbHkyYUGjz+8R/fhx9+yA/hyOEjeMQjHi5mjze+6a04ePA8Mfd8o7H2rT5D317ed1aQvb2cybP78S0fAULQX/ySyxCEwX+LIPsfbehtRaz5lg80AKIdfvO3n4hXv/Jl33OC7H90nG6rYteZDu6zguytuQpueu9t5Rq/rY7Rb++s/Pf+FgXZ17/yZXjIxX24bCmjBlFGKOMCFReMcQ5Fp4c0w9FTbCmL0Wx4oPWVLiG3TWdpCtNRcGxvhtEIEsRDx5ZjWAimEc7bXEZfHKtjXDecYBTk4ipK6GiTdul64UTBk244LkcY8EWuJ/8SJLlwLoVtNm/f4+JI3qcx2V1FiQKdHh1vGWw6Ex1dRFbyE4s0xXLfw/bYRzIucef96zi41sGBDQt5FUmrrWLpMF3yOXMMtxO4aMPwNNhdGyVKpGEoqAAYFK06yDKKpSnSWQSnYUJDCqfbRkyCLqGHOcWaFFFcSQu2ZTtgWhkFqpbrocoTEXFKq25rpgjbapjShs90+TDIJfSIccRZnoigZWpcgDIkDCJIHL5hD1snEtz9Lheiv99BGOzBH7L11hYhyjEbWKd7toww8314lgOzZSHKIkljJ4+WwqpjmsjAEI5tcWkdOHcNYTSDoVRo9doolRijU5GEeTU7ZNLqEtCRFAF2tyMMRjn+fWuAJC0lOKpFtqXnQJfWzhy2w2Ryit0Geq2utLbfcP0eglksvM+8AoajmoM5nEXieFzpeogZVMZQtFLBqkdnVQaLQgt07I1T+Q5alHhMKMi6DR15FsJpFNgdFUgzimMa9iYZNIchR5EUDGxdx3LXgx/FwjZVQXcQg3pCaT0ez13ZXCDuo2jf1IXJujtKMB7G2LfRxjiOMRrSfa2g5drCIqWYt9ImUzREpdQBUnQtcgG/2u7ANCu4rorpOIUuYXgRGrYlIVfkFrLdvOfa6DZsRMFMWrBXuy4yP4SSa8KePTaeotuzETGwpNAQ0cGnVnB43Ju2iOJpXIrgQVGFAXwUhkaTKRyvJSIFiym8YuhW01QLXpOiSiiJ5dQayFslc5Z4EaKOmFpPjmmWBYiDCK7nwGnpSJMUVcrgPgrIhbRuJ0WIySzByWkAz22gShJ4jo5JUMJVNCw1LJjkKTOIaxZi6MfoNp3ale44sB0de3sBNEvHZOLj3M2+uMfH0xQNqw70o/BouKqgNDQwnK2isVwwCwWD4SgxMEgrLmC5RC4ESKYZ2nSWT3wc3p6i0k0MwxB3XGnBIQeZ6AsGF5m6iPh0GLNowXlsOBgjiCps9JvSFk0hTrNMjBKGztQc3oTHAiqanZaIh0Aq/0YxOS9bEkI2igJx5VH4r1Qde6OZYExWW544gkdRIgxtOgnplE7yWJLI73HnC/CVr1yDoCzhlxnGk1QCFCloLBElkhHhQURJAsfkNcG5kUK2QnwjVpZbEvBG11kSGyigIc/IPFYx8QMJGTRUBcs9FwHnd8vAecsNWEaOrqOj41SYThIEETtY6muMMx7n+cpg+F4To8EUEQMRHRtdYm/2fPnMlV4LYZZiGheyj3uzUNqD8yxA37HgR7kEKhoS8lTCZkGAjttOo57LtQJLm210urbwhWfjQjosOF+y+MGxTYctZaUkTqCaGlTTRKfXxWiXTnggLXJEFI9NG8tthjnm2N6Z4tRsitZKG1unIuRKQ/ADFPVZSOF1q4l4lyGYZdTl4Xg2sigU9Mmxw1tQyXJGKYIsXf8UsDiOee2RK1zzMumotkTw5/XieBb4HFZmmdxvOWdQdM8YEslu7qp2bXa6roS05UWFfX1TxP+N9SaWTAZ0AYdOjIWRe+CiJZzba2NwKsQVx8dQG8B630KzrcN1PAS7Mxw4bwO546Hd24/LX/uXWOo1cO87r2JtaQnXHJngE1ecwJHRHhqugsc8+EK4igWr6eBLXzqOYzsRXJhoui4+c/gwRsS62BpcR8U5mx0oAbdlD/0eXbMVDMvBdccngpWRYtCCD6/RjUluN8tKtZObrNcFT7XWJG/OkV2IrnOls3ZaijQ4F2PnYuXi3xbs6zqMqmbLkv8qQuZpZAFz29S6iMMANzrlbQ2rB3iMgWhG7AQxDGTEK5jOcoRTCvWKBArSxcm5QWRTipkctwsm7Fz0XGBcFwiBudx6OvhrIc6eFmJrOKyMuYUcW3/+zRmxEkbHAt1CgJZQsho+uzhWdOyK/L34LMESLI5sLQjT8S85YXRxU2RnsWKOJ6jpDqyo1R0kIqbzMxT+boF73rWBhzHcq2pKNw8qEzmFVkOB3XLl83SrDuviPUY1dGGFKwxJjUvY5LBbmmB+eL2z84kdE4ppIGThbBJhcCzG0C8FzwItwZ0vWZIicRGmCIcl9k7EMJs6eht0aRc4cSrHxwbazQRZ3/cFf3bjjUfw27/1a7j//b5PugxG4zH++Z8/gtFohLvf7a645z3vAZNJmGdfZ5EFZ8fA99YRYIv1P7z7vdKO+9CH/vBZQfY7ePpPndoWBAPFnW8k4H2vij631f2+4sqv4olP/H2BsJ8VZL+9C+esIPvtHbfb829RkH3VC1+A+21a4jBa7begmBnCqJSWZobZMLhLAq/iGNsnRwgjDaZtwJ9F4n7MuQi1FexOY+ztprjw/E2EmS9p9XRnHj06xka7gwv3dXF0bwdXbY0xjSqEbPGmElXn+8pCiP+lM5SBTVzY8kGfCzs/pne3Xm1wsUHxdpGQTN8jE6DpZi3mIUaubcCYr/HYQr3UbkgS+WySoO81cMnBFawtWSi1TBxGDcuGZ5MDqiKaFfJ3q6lBcXRI0yKdrEy0bunQ7QbAYCiKW1xoliXKLILRsMQZOZ1OZRGX+KoIfE1xTFbwp5m4rFbX3ZpfmyjSAqpqdPQCllUh8ymoOuICVFVTFvilkghXtIgKTEYUuhsI0xIbmxtQVAPL6zqS0oc/CeGSwatrEkjEZHLLoKiQI49jcc5RZIhTtu8m4kwrMzIWLcwSX1rxh0yQTxT0egayaALNtIVBaaiqJLBnhSZBQGtLPUFbMEjpyO4UexEQxKm0FFMYbbsaurYhYizFiSAosW/fMqoyh9NUsXVyIvxP8oDpxllfa+OaG07g5G4gCdn9nieLaQphmqVgxaNjJ0GnYWAWJvADDZurXRRqgdEkExfpet/EeDyTxZyflNJO3muqsugexzm6LVMECIaoGRUD6Ch8NMXNR0dvkSdI80xadCNmFVlk7dognpdjlWgEIiw67QbCOJLEep1O7IaNkRxfVVq1+fvTkA7ZEmkFtCwbjmGgYjhcVcr4JjeTAXB01nH850mFvufBtUp4jgHXUNDUdKyRUxxngqLgsWPBZM8fIckUwTDM0gwrTRtjMkQrBT3HBNtLEzJ2NQ3DoBAcR79pQ7cKJGmGSZCj3XDhGoY4SVueJsxmCsIBxzj5sSI1aTCaLkq6i1VVWlKD2VQC4xguRhEq8xnaRdeuhZNHB7DNBnbJ1RROLsdeAsfSMAsKeK6K5ZaLhmdJmzODWg5v+2g3LTgM3NFUuJaN2K8D0ngtETnB4xZEOZqehamf4NQoxPnnriBOAnGyCXrDVLG22hJ+MSV23dawtUtHeJ30zgBACq4KMSo6xeUUx0djEQWIEWm7CqrcEKe6pVGA0eFqmpxnt2HX7lI6vth+LUJ3Dl2xMAnoxqzxEC2vJSIHC1R07BY8z2WOOFUxySscG86QlJmEFTKUjkUpiiW8Rsnk5ra0bLbHG5gmAVodnfUY3OvCfTh8zS72shLX7Yxk2+gsK5GjTTGbDATOE0WFrCjhNhxBzVDo1yoF/R5d0OREFkxoA73GrunW40pXJPyQBYV+y0VT07BkVTi4wuuvbqFXshzhrIQvoqAHlRiboITZ9rA72EWv4YFGE6JcFINCPQOyFHHBck6pFEPmZ754zsMgg2uSNzw/r10PBbdFhbB2Oe+7Fos+mpxHz2uwZALLIDc7RJaTRMxUR0Vc6RSBGRS0dXxPuN2zZIblDQ/NliPoHfIxWQgzLBd7Ix+hX4pbfCcOoTZsnNiaQFcbSEpI2CCFdB4X4mcc1xRsS6Pbwt72GM68SDg4NYGtaug0bCkSndgbi5hvWeQLk3VtIMrp4ivgWAaabRu6aiL0Y8QZWczkd7MYp8l9h4LVUrcDl5gSh8LfFC1LgUMG9LTEqUGITCFmQ5FiI5E6Dd3B0cFM5gW20ktwnc6QyUyCyuKCoYMx7n2v85H6A6zvOx/vfPfn8eAH3Q3dRonpJERWubjmhi1ce+IUFFPBJXfvw1EcTLYTQfqs73dg2iqCSY5PfOUUtiahOFs1tcJ55/YQ+Qlidr2w+0OuVxWBn8k4NDhPWBb8aQiTwlyWSbGBY57vE268uFwXYmz9HLDQZhd/XjhgJSRs4axdOErnwuXpz6AQyYKlMFBZQLhJkKW733JqvEiT+CK/QEjuqVZi/VwHSVhKBwCdmHlSCsKHImkhzx5z8bWgUFlv82mjrOipNzlgF/zaekcWbte66CwC7hnCs+zjXEQ9LcZyF8RuO2fCyrPRwu170/GRXWXx5QwhdyES178+Z+kujhFxC0QPzf9Opz/DyoQjK8ZiVURqiujc95otW8ydsnUQpmsAD35gGxevddDTGjBND8hpda07Y7h/tsULWUEexYinGapUgWqbMFuKdHfUSA8WVsmXpXpMWHiBZBYijivsbbOAHKK77gjDmSGXvJdEg0gkXIbCsgbD+wWfEm84nuA9x3AzQZbPV+SBNxq1k/fs65aPwFmH7C0fo9vdO3ihfOrTn8Xll78ZX/jil6Va9WMP/5/4f3/1l7Fv36bsL10yV199rTA+Pvmpz2A2m+Gyl78IZEi+/a/+Bp/4xCdlov2++9wLv//7v4cLzj/4dceJ3/PZz34ef/WOd+Kzn/u8wJwPHDgHP/Xon8QjH/mIm4U4fSvbdEsngpPtZz7zObzpzW/D9vaOVNY3N9bxqEf9hPAtKRAyOIv8xm/0WohM3JbrrjuEd/zN3+KTn/y07Psl97g7fuWXfwmXXHL305PvmciC173uldgb7OGtb/tLfOKTdfL8D/zAA/Ebv/Z4XHTRHU+DvncHA/nsL3/5Kzh0ww34X0/6XQkF4+sbiTXclq2tU2D7+5e+9O+y0Pz9J/9/UuHm+5/7hy/E5z//ReGvMK158do6dQqDwd7XcWr58+PHT+DyN74FH/rnf5FzwgrVr//a43G/+97nZhMnMQl/8fZ3nGaE8oHvB3/gQXjsY37m9Dj5j87JG9/4Vlz+prfcLGFx8d6HP/xhIoRfccVXJeSIrQuv+aNXyD4uxiRZVY9+1E/i13/98Tfbr8VncFs+/C8fxVve+nZ89atXo9Vq4jE/99P4+cf+HJaWerc0VOTnREf8zTv/Dh/4wIckwIEukHvf65547GN++vQ5W3wQxxYTIv/yHe+U403MBUWA//E/fgA/89OPwsZGfQ75Ylo2r5Prrrtexv1d7nwxHvvYnz39829HkL2lbWXFkSFicZJIMByZPGeGwvF6Ho3G+MIXvySu5Sf89q+fRnXwZxwT/H0eu0c/+ifx8pe/Gh/92Mfx4Af/IH7nCb+Jl73slcK+/b9x3Zz5Gfxezg//8pGPSWsLz+NDf+SH8Qs//3M4//yDN2tj+VbH7S2dfF4X5Dj/0wf/WaDyDOP7mZ96lLTR8OGVr+uvPyTj89Of+RyuufY6vOJlL5Trjef/Ix/5mIzriy++CE958u/J9fMftXbxOvzMpz+HEye3JESIY/2v/+Zd+OcPf+RWMWQ5B3HOfvOb/wKXXvosGfNER7BdjyF/D3voQ+ZMvFt/XXBsfeUrV8q8yAUzOdVsH37q0559M4bsG9/0Nnz4wx8BWVAcY18rynPc89j+2yc+JdVv3k++9vWdON//mXnqlsbKf8XPKche9oLn484dTZLJN/d3MIsmGA1CuFbtDpymPkAPaEBWYYG9vQR5wUAmE6eGeyiUWgjgipoP1L12C4qRYzRLJLWaIilb7x3TxvpqE1vjPWFv5pUiQh8f9Cnk8Z5euzsAfc5DZGgEubJBktUtw3V0Rd26pyqysOP7XZfOrRwzRl9XDP9ie7gJk+zMJEXLsbHcakHJSvTdBta7LrpdttdpGO9G8No2Gk1LwoEYbkWkT0ArkqIIaoACMLuxcyUXNmueULCzhRHKBTtbg4s8E5Ya24CzlKIbWYaWiB3ECuhMJBM8Q724SWO2kcfiXlOrQhbIVWlhud+G7XKdQt8tXcHAdOrLwpD3XrIw6XKhINZpt0Q05yI/JX9WMwQ3wNZbLjRnwQjTYSgp5AxBYrs410BkupGHSEFZhBqyOfNMWmiDIEOzpeCqQ8dJkhRmII9VpaSYzQqMxxEObGzCaZYYjhiwMcQspJNXw2jGNtUEyx3KYnQH5uL8JcdSt8nbZMIyxfgEwzEF0Jq/ZzZMzIIAWZqL64UOQP47g0LYerzUUsQJyWMXRsRX2Oh4dfu/H9RO3F5HR+iHmIbA7qwWQjaW2Hpa4zEKlWIk09XpZlcTtqIAACAASURBVKuZl8QldAVL4KLp6fDTBOO9GFnIcJ8ctp4jTDMRFNm2T4xBHqZYbVri/OQ9j0zLQzt7WPLaZFlIaB2di2N+VkihUxMuJ1upGTDk6Tr2gkDQEVzt8jNNRceK10CbTOM8Aempq56OVXI8o0KYoXkVi5g7nqV1W3qSwXJ1abMlM7Scs0m5vq1KOmoVnBxniBIF/SaF2gyDUYL960vwU/IuE2wuNZCWbP3WsCqc0Qxu0xE3rh+QCUgOdIVKszAZTjH2fWHrsgW727VFRPMpSpbAbEZBnnFHFcbjAEu9JoKZD5MLZ7aJR7lcy70uGad0/0G4puvLHizTFM4yP0fVK+zf6IqQFoYR4rzC8R2KY66IlxT8KIZQJCYSw6EoZlEwjgWNkfiJFAUooG/7ETodB006s4SmQBG+I+zYCcWlXIPPcEKVreyQc02zmGOoIsjyOiFygBxmrSwxmUUwyW9lYJGuoVBVaI6GJIyhG64IsYnvQzMsxOSukkmsWxhnJU4OY0FzsA2fcxH5qaOE36cKUsCxNWmndhi0VRCbEaLSCjzkPvtRToFj0wxXHdmBZtgolVJEdLbqk58qbcDkcBMfwdbwsoBrUixkmJwrn8XCiNe04TQZ9EX2L3EiJuIZhe0c/ZYJTwH6Bq83Aye3d1BWprSln9qdodlhiE8FW1zfDO9hsGOGcVSIoN4kD5LZ6xSedLqtVZygs98ycW7XkoAyFt3arSYMIg78EFFawnJNHB+MpCBAbESz1UavaUNTY+HY2l4H08kUnsPAu0R41gy3o1OTwYUi8BgM+0swPhXC0E20Viy4bc7bljxrR4IssRGWmThdw1TF9SfGyKBKN0HHczH1c0RJJk56PnPPkljE3jiu/07GuSJFFe6vjSLOYaga2q6FJAjhtl0pXLKowzmd1zuLW37oiwuTY5zdEh2niSQgdiKjXVPwHPsOrEtQX8MhF5aJ9DnO61oYDYZw2x4aZPuqCsJMleKTSc6vqmBnlmNrMBI8DIuQpgG4HQ1Oq4Mrr95CmKsIgwSqVmAwSZAYwAO+/85wSxOHbzyJQgF2j49x/YldpGWBhqNiY7kn9zjiGij6M6AzjnIEUYGsoCOUsphSs0AFTapIYUcuXnGLU5xjeYHFjlpGpeuX20sMgEiX4sycu0vnDzp1y/+CxVqLr6dF2TnKqBYPa8bqwoFKFAH/TKcq192LoK+aIVu3+vP7KMS2l0xBC2nQZJ/4BmKK2kssTlbIhEdORnbtTuV5pNOe75Vtlu+hflg7SIWQUNMS5L83uXXrMKwFVkEmlYpHZJ7PVVtd632cc1ZrXkEt9tbc1dr9ejoobP7eGiVQC6sL7uzCNVuLtPWxWLAQpJdoHnImvzIvgC+eL8mBrZ9xmNBVi7zcUIqrfDbg2WYBQVANVYkLzjfwQ5cs46DLYmZTOmbkvSldsZXMoxRgsyhCOC2gVxZ0s4LuKVANyr6F4GT4osbA3czSUvjIOZuC5NhXqNQSgV8iIcqFoaZlgU6/IYxyFrQolnNbt/ZSvOOK7JsyZM98luZ33nDDjXjP+z6Ao0eO4Xl/+OyzoV5nQ73+K5Zb313fQfHlz/78TeISvfS5z8J97n1PESqf+exLsbs7wKte+VIRV/k+LtL5XgoxK8vLWN9YE6HzRx7yYLmIP/ihD8sC/F73ugQvf+kL0e8vnd7ZMAzxR695Az760Y/j6U9/Mu5/v/vKIv2P/+TPhSfygPvfFy99yQvQbrfku76VbbqlI/mhD/0LLn3eC/GSFz0PD3zg/WXCJCeW3MtXXfZSEV74YtLfHzzn+VgIg2cyZBfbTdGK4OkLL7wAn/rUZ/CCF71UfvfM1vuFIDuZTnDBBeeLSEExgw+w/DNfFJgue/mLcd/73keEOibUv+td/yBCN4XYM9mz30iQZZv4X//13+Jdf/9uHD167GYCyeL9tP1TJF2IQhR9n/LUZ4kz9Sd/8sfxrGc85bT4xiCtZzzrufj5x/4sfvEXHiPb+Kd/9kZQbHnOs58u7+fnMJTqKU99JlqtFp7znGeIKEpn5HMvfSEuvPB8/N4Tn3BLp0NaE57whCfJvn4zhyyPw13uejGuvPIqEc6PHDkqojbFpp/56UfjaU990s1aGniOXvLSy0TYvvS5zxThjqLZ7z/lmQIMf+lLno/lfv+bbt8CW0Hhje9fW1sVoemyy17zdSgLjs+3/cVf4XWv/1M86fd+RwoKbLGg6PqkJz9NxvWznvlU/M+H/Ygcu8OHj+Atb/tLvOc975NK/6/8yi/d7HjdWkH2W9nWj3/83/DHf3q5jDsetzMZxDy3//RPH8INN94o23PmuOeYOrNI8aAH3h9hFOHkyS2ZFxZjnsLsNzuft+a64Wfy2qQg+uKXvELG4mN+7mdEgHn/+z+Il1/2annAf8PrXo273e0usg3f6rj9Zid98Z2vetXr5Jxwn3a2d2UsUYxkWw1FRH73Nddch3f89Tvxt+/6B2mbZFHl0KEbRCxmsu+HP/xRuR6/9hpefD+5jhRMOU4e//jHob+0JO9/2ctfdVrY/lZDvc4sbnCcsmjwqU9/RhwxFIZ5zl720hdIMeXWXBc8Hpyf3/K2t+Pxv/I4PPAB95OF0z998MN4xWWvls8+k+/McUTxcDG3La5pjqk/es3rpXC3GH9fO+a/U+f7/8Y8dYsT2Xf4DTymL7r0UqxpKSzDQMPWoVuphDSVKYVNOmALaa1mL6dmKJKMTmsnBfRSKRBUNfuTIQsUXYbTVMRaLgjompB0cSIQ6DIjgjQvpY2VCw62nZNNuTv1MZ4xtImxPXWbHBcSIrpygTFnqNWumvpVh0LVD+8KW1eh1i6NOaeOv0enbZLnaFsWLlzr4+4HVtChCNezAZsoSwZEUcAoa9GVQqdmyIKG4UBchNMtVaq6CBo6FLS8BrIiFlQCxTiKgUQd1G4ftiqXSJIKttGQ0IsoTmHoDMe2JYSl0TAwnYwRUljjQpOcQ63EeGeEIlPQ7bpoL3ewNxggidjqp6Db9KRw119vyrbN/Lh26aJCs9uoObXkxnquOEe4WOT/ijRANAnhaCYyrUQ49aWlud1zESWJICl0CoNFhTAskWZs04xESCXYkUFJJlPuNWIITBF7aN/JMwNLSxpGZAuqLtI8xTXXD6ASKZBBUs1d1xDBpqhSLLXpuKvQ7ztYXjLg+wF29gIRjcZ+ImIAg8W45vWjEqQ+lKUigg0DtpquAs+kgxLwwxxQLCx3bBHkspJt3qkIqhSZp36F7TGdngb6HgPaNAR0yUYpJkEBXXOEITiTbaskPMqzFRHE6AgkhqDb6WDt3HOFj3f0ukMYBWR//h/23gPetrQs83xWTnvtfPKNlagCFRCRpLaIONPadjvqMGp3iwoiOQhVCqiEoshRCkTEMDI/FXVUMHSPjgO2En4oSoNQOd104s575TS/5113X07duqFuecuWlo1I1Tn77L3Ct761vud93v9jCFJi1fXQskpM2ZKelhjEKU5NIqy22lj1DPT7FnZ5foktGATiaKMTdm8Ui7h1dLmJ245vg+oJBQ+6sfVKwYZPjmSGKiuk1dMzKnSFi0tBsH4vhVMumxksRUufYGtBBiiPXYn7tufodyguGyJ6xeRCJ7RhK/Bchlxn8DoObjs+QJZUcE0WFFQJzDPMCk2zFnQaXQ8qg5ZmbGcnZ9gV5+pkPJUCCxm/mlMzj5tMoR+TX1whiVK5FgsWJoochw91MZ/MxAlIbjQX0JbtSpL8hMJ2mwJ9Cr+3jPFgjobhIM5DceDxyqbgWxgWklSF5TdQBhMoKUnAwHwWSigbhR5Fp1A9h+866LdbIopP9uY4TnEdnMeAjZ6OCTmiqoG1tVVxZdFhzmfw2XyAcJZgU1xYivCcXU0VhEKlpTAcA6rTxHhrAjMn9oEzVQbdcZCxdV+hMJ1JmzjDo9jOT16s5ZtoeT6iTBcn98nRLmZRggOrbbA0ctfuHBk0hGEs54/XFt2k68ttjCdz7E3ZIu/AYYhUxWBFcqMNTINICjx0x3KOoQuabfE8v3SE85l5Pp/BJcqi6WNzeyDPA4YBeH4DDbcp4jY5n2oUoetZWGuzWFAK13iwOwN7AzotV8LU/vst2zhwwEWllVCSEvG8gGoqGIdE2uho2CoOdBsIOWcWhbA3OU62gwiHltowS7awEyWhwNQrNBoKmi0fht1CGsUSesf7g9s0hMVq5HT1h1g90EOj0cJ8NpeCm+M1wOywsojlvCmKJXMHsQu2yU5pujUdqKYuPExNN+vAM3KfGWrGooXmYjCMmOqE7ekc8yjAgbU2xsMEw3kkklUQpQgyuifJec2kEGh7HqazsQhKvuchSymMqlhe8kWQlPkpq3EHd53aljlKVUzsjceIs0TWYAeWmuh5JjzDgkLOdKYL2sZfbaCMMrkfJmGK7eEAPSJ4Rju46qo12KaKhtdAOCP+RkWWZCitBo5tZwimY8QFueMlVjwbvl/hnr0htvcizKoCreUmygS45fYtlDqrnaWYH/RcQRxkmEznsFRdhGR2kZRqiZSfRwf3oq39tEuTRRCuSYjuqDmodZcIhUA+EzI0kGIs76dSKLVtCfNkV8F4Fgjeg79jwaHWCWt8AYtmX0nCqpmzFHGFC7tgFpxmpRZVIUIvi1Mag/SUAo/8hgM4ft8AOzsTKXDUwmT9nMBbFou9vJY7ayxwlYhnuYjDLF5RdG00dRFj45AYl3pTWMAkVoHPNlFQo5QoBPI+lmTZaQQBC8L1Mwj/l+9n0cEVx3Al+0XRnrImHfMKHbK1ibeWn08z9Fl05HgVwAD/j7+SYvXp/ZAfLyTrWixdHC+iMUQW5zOTWjNma3ZuVTttz7hl6++s0Q5yZE6zDOp/U1mE8i2Z25MgRZ7ymYidFrVAG4cZKhZ6LOCJj/Hw6AMtLFtdVMRsKAyTZLApn8VqPqw8xp0WyVXDkGcgGDwGnJFpoq2gVnyjiiqtEAwC6L4F1dbkmasOhSxQCvbIkDmSBTLPtSTwkPALuvIpyP7ureUFBVkeDxpUaID66Mf+FEePHsYPfP/34Rsf++ivibGnn6e/5pB9mBdb/9I+nqLlz7zy5x/goFskv1OkuOnG15y5QCiEPPs5LxAXBF2UFPEWaXi33HIrXviil4tQ96EPvk9ER754s/jAL/8qfuu3P3JGjFwch+PHT+DFL3kFLNvCL77n7SL0Xuo2neuYLviWdKnefPM7z7hvKRSRF/tjz/xPFxVkOWEQMv3u97wP77v5Xfi2b33Kmf1569vehd/67d+9n7i2EGRPbW7K5z//eT8px4afQzH7Na99A+68625cd+0jZF8ppvDFnzEMjJP2xQTZxb4uzsN+gYSC7Fvf9m78yI8844xDeSFuUzykG/m973k7jh6thejFsb/mEVffD9Wws7OLF7zwZRIOcvN734HrrrtWRCP+7GzR6G8++WlxiFKsvtjrwQqyHFvXv+Jl+N++73vlgZXHj67JN7357Q8QvBbniAI+xfHFmOO20M1LQYpj9BUvf8mZsLRzbectt96G5z7vxeLU3i8uU2T97d/5XXEdLoT6j/3xn8m5pOP0bHGYx+klL71e0mf3i/Xczne+673iOv2nCrIPdltZTWehgULnucQ+iouve/0bH1CI4JihMPo7H/l9WTiwUELnO52cdHLfcMPLROA+3/m81OuG54PjmWI2Hc3P/alnnTlXC/GZRRO6pik2Xsq4vdCYXPCM/933/FvccP3LznznYqyfHS63uE5ZdKILmvPfwn1NsZrzGM/Na37hVfjBH/i+M1+9KIg85tHfIE5kCrz757/nveClUnR4sIIs/5a4iMU1yu1/9atvwN7uHt757pvxXU//DgkHZGfAg70ueM4++tE/wQc/9Ov4xXe/TQpKixd/twhvO/uYcI54/gtfKsWTs4ssFxrzD9f5vhzz1MXmsYf79xRkb3zNa6AFg7r9rdSw3PSFEcsVTaNZJ41nmQlP13FovYEsY6t6BWQKtiYjbLINsyA/zpC0erLCyGGksBAlpbTzcvHk6oYElnABOo0pINVCq4isFPnE4kdBtjZ3SGALE5TpghUWXR2EJQ/9p8MoJMzi9H9aloOGo2J3EiIuyrrjQsKYKmHSHmg1cc1aB4eWWmg2Fbh9tgEqmGynUEqyFQtxqTconErqMFv86aCbYTaN0bCb0pLa6jrSLpuwJTWhMzVFu9VASscpSgQjiiaWtACytZgJ8DkDj1QdmqnDa2gStsJ0ZZWhQWwtZnetmaOaV0imDPaqHUSW68JrNsR1CF1DOJ2dEYrp2JRuvDyDbRnCKCQXle/rdBqwPSZGp3Is+e/kqh07PhCu7epaF40Wg4lCpHGC6TBHGRkw2DJsAcf3xtIOT3cbF6RhHKBhO2AGaVFRQjLAtT3FB8fTkGQJdkclpgxoWm5jMKJLl849hv3E2B7Nsdry4VkKlnombDPHsc2JOPVs1xT3M8dOWWnYHUcipPA874wCYezS8dfxHORpLN9JZy2Znhs9X9r1uU22QREG8P0Gbj81FsFVKwssNXRZ4M2SHDtjBlS5dWK4omEaBOLgdU+HUZGDyeLBcq8FqCk2rjiKJz/hifjbT38SJ+47DqMEjvZamM7nSCu63gycGjH5OcbhfhtLDYrIdSgQXZFBUov6Td8XF7ipAJ5GcShCptOpWy+yue2rnoueBxRJCZvilKmLS3Q0j6AolMcKHFppI8tjEQRyMlQNE1nB5HsT4TSEJinyFdJUwXqPreS5hKv0Wq4UVGZxilmey/hjESAXk5hBYymyikFTEVa7XBBTHCCnVUdRqfBbHlwGn03n4oZfW11BUcYYjebCkQ2zGN1+EynDsGAKVkKhY5Lt0zNynU3M0gQuA55MU0Ky7jo1RtPRsdE1hR1MTAGD+HSDeI9Yvr/IUxS6CW95HWkyw3w4hAkDsaKh4RuowkjQKC23Ac12REzprJqYTecYHJvjigOrUkRIywrry11kViVC54GNNQx2RuJyz9IM0/EMjq2j0fKR5iH2tgcocxVjnqcixzQr0D3QQ8+x4Jca5rOg5vLahswRbNGfJhkct4FinmC51xQBboshTxS0NQ2uXWAchtidVBgGEbymgTDOsDPOhOtL4ZDXPYvDDPSiEEr3Zr/Tgq1U4iaO8hyuZWJvQo4tE+MZYsc2bCa2m9JJQ4GL8xS/n8IHBc7JLIDrOFJEO3JkA1WuQlcrGGouAYP9VgNXL/voW4WIJOPRDEqeII/Z/l6/x1R1bA3nOHygJ0IenZeDKAURwu2WCVPRcOfWFIcoANJFmJcSCEVXfNN0MZnGaLd0cVbG80wE+wNXLiEsCtx1zx7WltrQtRL99RaWlpqIJzPYTHLXdOFNe5zTDB26UouYnPl1w0JZZbJf9DKncQrLciWUkiFULKLkpYY4KLA9m0L3GzC9HoZ7U5kD7j22jUo1EJOJbhnS7cDjz1Z8qnWcTzVVF9Hfshviwg6mMylguQ2iIBJcc3UPDbuNwfYUhZqi0aS4S460iSKZivs4Iz5glku44rUbNo6uN9HULMSphgQlVo90cO89AyhRgtXVDdxy2zEcPzlAXMV40uOX0bOI09EQTnIJ9MsVHZO4xGiUScGj37KxutxAs21hnoW459Qeptzn3RSTKYtYCbaGM9i2Btsw0T+yDDUtpHDSsHKstZqY7Ea4bzTDXhBjQgd9xJBD8nrpEQcsTZMQvCs21nDv9i6SosScznC6fDW6Fjmn1u3vFCAPH+qIQHvs2LBey1KIZScM7/d0ppIxvNpCOk8xmDKwshZ2+Tve+6/aaEEv2fVSYRykIhJzruS45pirWbR1cKNlkoecishaz+2LJydiQ7j1kDA+Co4s+PK7idshUoLFIpsu97ieq+k25rMD/5kdQdwWYhtUtUSZsvBJQZYFZU2eVfha4JYYVmUbGjq+heW2g7V2G+E0xWQ+x9UHWjAyA8NphCAtcHISIixzBHmGSRJLIahWSPfHf+0j60qhuf7G+r5x5qm5hjmIIPuVgLMFDoHvWmAK5J8XrltRa1lEro+ROGPlmqqRAyxMW7qKRpNF5wppgJobnqe47hoPT3v8OpYKMqv51KPVhURbgWYr0lUhAOeKAnAdtqYwMIzivRSL6y4fFmgYBMZOJ/5UxhCxFgzKJJc8LeU5kiI8GNTo6nVQHp8BSyAczbE7K/E7t1XnFGRpmvj4x/8Kv/2R30O71cIznvEDYiqhGe9rr/sfga8Jsv+KRgQvjJe/4mdBweD9N78bGxvrZ/Z+v9vzg798szij+LqQm+98AhBFLQqOdKn+3KtveACwmeIpX3SePZRtOtcpW4hFxAC84+1vFrfX4sV26CuvOIojRw7Lj87nkKXT6/U3vhEU4N5402vxvf/uu898xrveczPoVNsvru1HFuwXVhd/tBCA6DSjC/Pf/q/fJb86399diC95rvPACZpuXMdh21p9k+D7XvKy6+Xn+x2v+0WWd7z9TeL0W7z2f++LX/Q8cQkujhG3+bWveZXAuPmi+E5B9juf9lRpH7zQ68EKsmeLPvxMClYUrijG7Rd++O/8OREBbCP3fT6Q1a/FMaIT+uzxffZ2Lt5LFMXb3/5GKQzwxbH5F3/xl3j60592v/HJ1vX9Iv3i8/YHXfGY3PSG15w5VucaMxe7ps51PB/stl6MT3ohZ/hiWyk6n+ua5Xad73xe6nXDIsmrf+51uOPOu/BL73u3uMr3v/iwx/HLRT0fXBbi4IMZtxcaj8QUvOrVr8W//97vxi/8/KukyHSh83Gh6/t84iPF7V/6wK/gj//4v9yv2LLYrouJ5ufb/v3z8wfe/4t4zGO+4X5vvdTrYvF5dEvzmj8buXCuAtCFxsBiY8415h/O83055qkLTmL/DL+kIPuuN9yII60Ax+ioCYCu58G0uWgqpa1YnCGpio7vSeo8nZGTwRRZTudajK15KK3qdAx1G7wfsPXRwjBMMGHLeQUc6LoSVsRwMIoct5+cwjJdSd9l4ry0Ikqv3uk2Pi6mNU0WdHTTkEFHcYoLuoVQS0crkQHkcUZhgo5t4uCKgZN7AU4OE3FSNSmwWpY4VfjQv9FtYrlpQzUKKHq92CpjYKXbF6cZxclm04FaFMKv5GJEdTQ0HIZ+ZNLSnRd0ZsSwDVuYrJNwKknBnuXSoyvHwWt5smBwaEs0uRjJMR4E0jrN72ZQF9m7tO9MRhRONPhNpoez/ZluKop4lrTr266HGV2GTGCvCgRhiIbn14FWRd0WyjvwfBrB9mwYno6qSETwpkutjOsWd9VRMJuFGI8zVIoqgqwtLschqtzBcrsvx5giWBAndXusbiHMQ0yjGGFcijuI7ENybylKGOxPlEVyKW4ydjjQBTucJuJUdTwKQ4W0TkdxJGFRB5Z8ND1FhMw0KeFZFGQLEUzJevR9B7uzCJN5gr1hAIfnryCbzhRhiE5BLpRXOx76HQoyirTNm+SQ0tFFx2FKp2wEvVTgOzrRmSLMc7wFsSS6SBFgNA7R8W0JHCL2gcFkFINXuy1kRYgoo8OsheXlLoo5Q0WGWO16iKNYhAIuvhkOFUdAxzLRctiinmNalEhUA4PBXBbw5GBOwxTthg/fVBDEcwyjWBzAZEhyrC05JhrctBLiwibvjyIAhRjbtCRhfm8ylU4CttTzmuGYlv8V1yDdxbngDRyNzl86fR1xFLd9E6W431TMZgEsMqCjBGWmggjSLQqgFNZcQxinXJgfXOvCrDSMxlOsrPVQxCk2h3OoaoWlZVdCwGIKcim/vBLW6tbWAJ7B6zpHnGcS3rXU9kVAZjgfXX+SYFbVzjLq4I+4egVROMd8EAniJC6BKGIRqMDSShs5BcIwhgm2PGfwO12oVolsNoOnmzIHkJtMBzovqVzl9Ub2I+C0PJRZAL9to91pikA43pug226LyB+JI1IVQYesWVqOB6MJxsMI4+EcaZbA8iyZT4I0x6FeE54BtDxTQmjojHcdMp0LTJMELdeTTqBeryWOQ7phZxTMdbolC3HlpqWCeWXg7287Jc5lCjGuYwlaxXVMTIIY4znDpVjMyqWV/7FHNrAzGGFFChARdqYxgiRBp+kKWqV+LwtW0ussYiWvB86bbEVmNwGZqkQbOLaNItdEbKmQo+m7aKoFHrXmw7cVlDynUY44iqRQQscjBU8UKoIkRlbWrcIZneoq48OIC2HRhK3HLKSkkvfDsW2rujjil5sudoeBhFzRvT2YBwgiFs00cfVSdO332Mof4/DRLry2zXRIuQeo5Amzy8DSYNgGvEYHaULWa3RaOEulhZ8cy4os6IrfnYqLehpGKAryiCtMIyAsK0EtUOgZTUM55mQBs/thHIUiroezQAKdmJ/IewhD62qhXIFaqiIKU+AmxiOJEvi+i6NXrmM2mkqnW6PliShMR69NwbzKpfsjNyzkeYT1toZ+y8Hycg/ROBBhvNlrCd+cZUGjIq6lFLH0lvuGKO0SBzZsbLAYMyd33cB0miLME9g6cGi1CYXzBPEhYYppHuHE3hDDYYFctbG9FyJIS5iODVctsNRr4fjOHPedHMJx2RFT4vDBDqxUweYOHcMlRvOYsAJxRPIcJyzsMMSMjlYem7ovRVyddGdTFJ3NU3FkM+yy13fwqCs2cNsdmxjOkhphcKYFvhZcV5cauO7aA/j0Z+6Q61IY5+KKrQRleGjJwpGuJ2Fyg3mFreEEqqFJIZRceRbZNo72xJBy55dOSXcMt5GC7xlBVgK3KsH/cIvJiLccFu4YApfLOOZ9hV0/NRe23jYpBnG+5GfxOaBlyRwRjFMZ5+Ra2yZRM6qIjzqLrWop45yhhhx9vE+0eJ/JChw+ZOKK9Qb00hCsSZWa+MJtu2j0mji2PcGX7tmG6uhSMEvKUni7i+2p3be1bbdGHNCwyo2oHxDFCXsal7BwHQvOQQJT78/oXTxri6t34dQ9rQPL89cCqXD6OynwYijkWwAAIABJREFUMoiu3XflWSyNSugs8NrAN1zTxsFmB01WaTVVQrcIpacoy84qmYX4jEKhleJqXKCM6UyOJYOA1wjbPTh3G6xUMrSUx5POXI3hlIkUJyniauRjpxmspgnNqDtZ6CKu8gx7UYnf/Pv8AaFer7/xzaBhjSYpirD7u6j/GR6tv+q+4muC7FfdKXvoG8zW8ef81AulpfmKo0elPXDxWnAB+e/7xcgLCbLnE4AWTsWznWPn2vKHsk3n+hyKOHSx0uXHi/65P/VsfM93/y/ntMJfSJhiWzGZhNdee839hOSHIsjS7feGm94q4ibbsheuvMslyJ59HOheI2aA4iFFp1e/6oYz4iAZlC+//lXCxKVjdj9vluNh0c6+EKvYyv+c575Q2pbpmn7+c58jqIJLgXP/UwTZ8/0tubcvf8UrxclJIU9ukqdfw9FIOKQc17/6offjGx/7mPNeLGzJf9FLXi7YATJAX/D8n8LjvvExD3DVkrn6rGc/X8YURfdzsZLpSiSeg9tDgZHOZL4ulyD7YLf1cgiyZ7t59x/AC53PS7luFo7fb378N4lLdOG4P9fJutRxuxBZz/dZPN9XXHn0fvzq881xFyu4nOv8cvzRQXr48GG86abXiai//3Wxc3QxQZa/P1fx51Kvi8WYPVeRgd9xvmNysWv6XMfk4Tzfl2Oeeuh31MvzlxRkP/CON+GJV5e4ZyvAPffOgdJAv+dKO3pBPlhegV4Qiqy+aaHJ1vAyxuZeKA/9laFilpRoGAYOr7kwLYphGU7shNKm6ng6llqOiH2TSYo4L3FqTF4qF9t1uEedRl6LixSZal5s7QhhIA/dFFz4Mb2XoqCkxdPFwdZJBbBVQ9Kml1tkv2YIwgKbQYQoy3GEDjNNgeFYKOhMTXJxzc3SEGqlY7nZksUTtEJYg2qVwrc1YVP6TV8StpsNA0WaIpqmMB1TxEWtNKDYKnZHI2ztxjjY7aBPZ1yRyn2Ai0O1oLNKE7dVGlHASTGfjsSNyP2nzkFXKIOYXIOuKxtQ6XxkC2VeL1CkrTETUavpOZjvzmFoPlprvrheKVK22h4yBg1ZBiKGqzBMKEhRskVcIVe2gt/WxU1KQdaxTYRlCstTMdo9BU910Gv3xcVL9+Q8DgGdIp4CxaiwNZ4iyk1J+Kb6G0ehOJ7Jp6Q4yoUtuXtM0aZ7SBbrioFxMJOgJD7tuQ6FkUjafOkao9jBZPSmbaEkGzXM5PvWl1rYGs0kyG1rbwKPHMe0EB4kQ+AyCnZJCs820PTZhk1MAheDLCIoKDUGrxkimpdJLu3UXMVS9K0UDeMgE0GW0m1CUdVUYGsUqnQkbIu2HHG0UoyTELQiRsvzsNRZxs7x4yIaW2ypJO9UU7AXhYgzFSYdfz1HxKBMXJxk/9LZxfNpiKuv6TbgGiqGwVRaeOkuYphPGmRoM5yIYmfbEbHJEB9yJSFfG50mHL3E9niI0YwOWGIcDJhKhSKvr4cwypFEwKH1nrg8B8M51ld8jIL6WPHYcVyxcMfkeS6SGa7CpTOT4nvthoS/UcSioN32fVDnioJcjudwPJegtr1pBItIkrSCRV6nSy4oiwd0Vs7FSUfe33xGx6gNzzOxNZpKazsZleGcbliiREowkHuppaLRsFFlGu4+NUVB5zFbiVVNBFWKx+EsEnHTXVqCYekIhxM4KmQhT+bzNIjR67ck3Mj3LOHrNhg8RvElKpHGEfyWi1TEPQau5XBsq24nptNvNILbbsB2HRiWj62TOxjtjETzIA/2nmN7UvhxPQMtS5dApyiYy9zgNhoYDqdQTVUCyyig0wEcJZEIfLuTOQoWunwdNrEfqopxBNx2IpACgeBb6BarcvRaFFxnmEUpTuwlIgr1PQerDWJByBatRMCYhwXGcS100apO0UnaqYXzyNR0ikgOHM+E77qIGLyk0S3riLBEgbDf8lEmkbSTt6wKB30VJlP+2GpNxu40ECGu1fUwmEW4b2cuImu3YaKlarXoQvdpkUpLPcVVWq1Z5Gn7joTDbW9N4DR0CVXktUAxj9fzP9y1DcXUseTbmEwCHD3Sl4Ahjp3uig/Lt5HM2TbNe08hYlBC4iuFm1yB6/lnijN0clKQZTihpXHOCTELGf6VIU7Y2GxAtXSMQmCWA/M4EgGN6I5gGiMJIIiCE4OxzJ9VUSAKKDynIkQ7jits5DAKcPTwOpLTPHMWKxl+xPUMmb7ReCaM6GbPk+s9HM/wiGUfrk1cCrAzjrE3DnDFgbpIuLU3wyOvPoxoksB3S6x0G3Le4skcrtvG8fuGuGNnD7rXxDydwesY6Pg6NpZXgUhBNN/BeseV+zM57hQGT+wE2A4y3LkzxjxjQYBhnIUEGfZXGui2u7j7tk0MZqEUGFk0ZOHEsjQpMig8PiyGFAU830UQ1AgPHgc6JymqkvNdM05rwZwBclJbZGGIvGhdweO/5QCyvQK33zFAwWuM93ZNlbZzjlmOubbrCsea54tdJiwMpCwGnBZkW46Kq9daGI7JePexPZwJz5TzhqHyWrLR7bdwx50nxVXp6Cb2gkCcu4uwUHFm8llB/luLmmx/ZwGXIn3L90Q4pzAv9yxBLbD9n/tKEbmAYWsi5NL9mmeng7E0oNsycWWvgRWjga1Tc+gtDbal4Uv3DdHtuWjlfGqq4DQ1bBzgXK1gqWWi0yfGwcPnPj9CplUi8ldBgcwqsTmJcM/WBFMpKLCln3okcT0GPFUX7MEwjpBWFIu/EiZ2xjB7GgMhbF8RlmurMOeHM8CD0wKshH7xlwt27Wk1dhEGJuin0+9p9my0+nRp6+i0PHTbTfRNHyuahratQ6WAXNDRWkgIJ3MhTbphOSVUlfy8LBRo3FCLnGkqyYqgRlgs5TzJsSMFd44lcfwrKDm2+cDBkDEeD7V2N1cMXOP26RX2ogof/tz9GbLUP/7wj/5YEI00w1EDedSjrruokevyPFV/dX7K1wTZr87z9pC2erFoPxc79XwfeKmCLIXRN77pbcJefDAtuQ9lm863rXfdfQ9e8YpXChKAL4ozZ4eV8ecXEmQXn82Jhk7iT33yMxIAxPAzCpeX4pDlZy3E6f3H/OEQZPejCsi1fN/N77xfG/JCKIqj5JyCztnHdPF5v/zBX5P95os83Wc/65nijiVa4GKvi4k3Fxpb5/vbhZB0IeHwYtu1uDmS50tHNN0UfBEp8Z//0w9Le/pCJFyMlfOxQvl3izHMf97v5r1cgizH4oPZ1ouJfQ/GIftQBdlLuW4u5Zq/1HH7YM4930PXJnEMf/Zf//xMSNfZTu2HIsgunKXnm2Mvdo7Ot/0X25ZLuS72u3TPxXbmNlxOQfbhPN+XY556sGPm4XofBdlffsebcE0vkQTlrVEiqbn0wDDUhwIdF94t25FgLNrwuk0bvgNMdubornWwWcxwcisWcbPnU7Sbw9AdzKcJVhoN2L6GIAuxNYlwao/Or9rZJyxMu+Z5RmkkgpIETnDxwHU3XXeGIYs5aVBUgKV2Q5wuXGg7jiVudrZQ9xwbh3oNHOr5CMIUXssVQe/YyQGMSsWR9R6Wui4qJUZBsTIqMZ/RiaKi0zXRbRjY3h6j4fvwli2Mh7soQrpTbTieBV2poGUUpjSYbiGtxpNxjkxRxa22NUyw5PtYaVpY7loiFHPBSsYdE6iNMkWRVAgD4h1yTIeRtB43uzaKJIPv+cjInqSbTclF0GLyOC0kOZPkqxyWWeMZ6O6y6bZigjydUQ75bAzNoeMyhcvAF7IcRSg1YDmWLHaCKIBOUZT96VUtTBRKQDsZipSBSybW1teEBTgJAownCSqN2AWGm6iYRBWSXIHn+5iMZsiSRER6BiTR/egwNEzXMJwEghWg6MlzR5GT3DmLATtZKCI8jVfURHWNy60cTJdJS1XEAEdaEykYVxLmRqGX7qs8YSI013EqgjARBl2rZUu6uVbUYhVdlZplYW88QYvj1DKgSQq5Ls7m7d0pkpIUSEUwG3mci0N2ueNKoA4F3YKPHKYFVTMFkeBYOe7ZG2N19QAaZYTRMMRKq4GeycRnHV8+OURcaRJgtUruY8bWc7roImmDNshbtQ3sDCewySgmb5HFiWkE13agWzpM6GiaFDI1uX5Y6132ayFuc2dPxFe6ksktzgO2mptYW/KwO97F1VceFafn1s4Mpm7Bp+uNFNUsR6FS0LWke5TiYZ38pWFrGAoPmTiHPXHbUVgy0fEdbO1O4Dcc+YwySzEPFIzIt3RM4aaGOdtGed00BFVBkU2pSnEz256DjW4Du3SzqaYEvLSJxigqbO9OBLvQsHS4poutQQiPbNw8xqQo0GvZKCNFnFMMJ+LICJII86rCsstChQ5rvYNwMoCaV8iD2okPhj1RoG/YMKpc3M1czGdpiCwqYTQteJ6OcDJFZ7kH3TSxfWybq34ZW16njTJPkYZzcd+6zSbC0QRFkWIaztFwPWyeGOLE3lyKSattD56hYGtzU0LyKJ6qui5Yh/ksknkmL0ixZdANRVOKbxG6job1o33Ms0IYsP1mR1rpjwchvnD3SYyTBA3PgcXwo7zEfJ6i33Jl3pvPYlyx1JXvZQidrpr4wskBTo5mSERYr/EZkzCE67nCm7ZtHW7Dgufa0vrPeU/C7XLOn5G42lkc2VimE7oAJc8Gfxem0kLtCXpYxV6QYXtO0U1Dx9Fx5bqLrZMzLHkWCro/WcSggzvNsdr00WhqaPcssO4RjzMR6wMWZgwThlYJ+/qu7UCKOTQuLq82JZSRIn13eQNQyeClwKZgPs0x2NmF32ojyRTkegm/YWGt28J0FNR8SxbtDLqBDdm3II7FDc+iAoPFpkGCqlTF9UkkCxEgsyRFf6mBnKiJEZncIbbGE3H0WQ5btFVsnzol8zDnO4qXZH+yQNNo+xLqxXAtOvM73TaGg7EUDgeTCa5+5GHkUYq9nSHKaoqVvg9Pa2A8TBFn3L45jq6uYbxzEo973EEpbJlZLOd1nmRwOSY9H/fctQOdrlbPRbAXYDzLcMuJbfirXaxvNIFoBt+k2NfBaHeMcVrh3kGIU3sz7I4yTOlypjMxL0RMpWDJIiOLOTxmbEmPo0C6NLheLaSQBsxoSVVUKeinDETjcaRTlK3+hFYLlqBucafwyTmf864gThR+Flnb9Ccr6HR9jEdEyhSw6aKd8f5b4YqjfUH7jKcpkpzQhkpCGCm28fMMnXzbBFce6GAyzbA3nos7mkgEhfthaFg91Mcdt2wiiDP0lm102j7uvG1LukrY3SMhoRT4WLjV6YLXhZm8EI8pLnuuKSFeHC8UbxewAMENKTUegagDbhNdy4JU4EAgkmHNxvc8cQUrZQPh1JSC9qk8xmA8wGMe2RfkR2d1BR//xF0wGyWe9JglBDs5FLNEaanYmzrC+Sb2hMXTcTTFcALcfu8echVY73i4aqkDr1Bh6AWOXNXC7XfG+PTtJ5ASe3Oa+StYpoVd9rTqegZLIIJrjSkQ7uy+Vy3Gnvl/9W9EgD39fCadr7XrmO/zmhZafQ8rG02sHl7DUquNJbMNbZ5AiyJ5Rio570VzNNlhxetF5f00FYZxlRRQPXYI6VBYbOYxVyn0E7Wgy32X62Fuq6mf5uFqunB3iyKv/07XkCdEEdXxroWSYy+p8JEvnRtZwHHKMF+Ks8wd+tZvebIg3q644ugFsYIP1/P2v+TP/Zog+y/57FzmbVsIMgwfupgzbfHVlyrInqv9/UK78VC26UKfR7Hh937/DyWEaRFKRDGNyIBHP/rr5U8vJExxgvrsZ/9OHI98PfOZ/xFP+ObH49d+4zcvGVmw/7s4Ab3qlddLdejhEGQXqAI6WhnWRh7r/jbkxXfyhnc+p+fZx5XH4tZbb5OwKIZGLYRZth+QIbs/DO1c5+ThEGQXIieZvQzYOle6/aVcNrxRUMxi+NtCmH3ad3y7BJkxVGQxVrrdDj7wS78oPOCzX4tr5Gxn7uUSZBffd7FtvZjY93AKspdy3Sy240lPesIDsBNnH9uHMm4vdP7ZPvP+X/oVcYr/0P/xg8JePXlqE8969vPuF2DFz7iYCHqu83uxfbvYOTrftj/YbXkw18X+6/JsDMTF5v2LXdMP5Zjs3+eHcr7/qfPUpcwXD8d7BVlw0+uxaoTYmkWI01LclNL2RzahxoAbFXqlotlyJezh4HJL2sCbtoHN8Rz3TWeYzFJ0Ww1pGyUzlAIbk+OX3Ab8BhPuc+xM2IaeiXjAljyKGRqDZRK6P3NxQZGF2Ws6iMoIdzJAh4qOhHdRJFakLZOLIXLEyP1kOjnbS+l+8UxdhBslU6E7dXo1gyYYMGWQIbnUQqGnsMhBpVuy0KDbPkpEdRu464lgxBbTzVMDWKoH0zLQbDLArIBOp5VG0TCQVOCM4kWV4N5dBgcxUabCesuG72roNx0RtRgaxs9gQFgeF7XjyrJE7GZCeLvtwrTrRZA4czQGZqXQNGIWCgTzSFLDZaFI8ZILVrZHSiuvBtWqhGvINkLDNWWRPBiEEsrW8Mj1y6AWdbsmWaJcMLG9kAKtYjG1O0QwIaMUmKds+7fRbfpgA9PuzgxRoguvz3I0CSoJAh6hmlU3YJBTqQifd73ji/uXzp6ogrhd85wL2hymRXRChrVuTwRxVBRKGFBEpAUZcTjjYmWbI/UCEiFTupjDXELdXEeDaZIzZ58WqyI0PQu2rolzcj4P0e1YaPgmJtMEo1Eqbp5+30YchCIGmRbd04ngNSj+ciHP4KqN1SYaTn2sHIP4hBJBpOLQ0cOwzQw7J7Zw54kR+v0ulm0dG70GZkEMRwFmWYK9IJI09p29GXzfEo7waMq09VJC8ihkeV0fO4OBCOEUJuKYTu1MnmPYVt7RDRxa8nFyECIqK3HIbrguGpJKzXbrSMQhOgjbhoHltgfbNjCdBZIUf7jvo9DJ1WOrfo4sDAUhQRHOMCny65iG5CBbEra2PZphsBfjqvU20bKMC8P2jG7rEsu+B8/XcGJrDN+2YakqwjSGxST7IBahlKIm2ci8fhmoliaFuJkMwxSEBAUYMp85ZryGIS5xussclRzKQvaHJmzOLYqrCBrj1N4U43GKrzuyVreKUzSH6HcwVUWE0tE8lLZutu03LFfOidZqIgxmIv5qCtEhRFSwgJLBtRtIkkDa3dkqL9xJw8LmyQEcxxOB2mq6KPJEAs5mQSBoCKvh1XzFMoNPPnSQIE8KzAO27xd1y3w4w2SUoNFuwrR1DEd7NRYjq9t6/YYtIpCaF4hyS1zshZUjTWNBYdy2PUYeK8grHeNZiHnO64YhaqW4HruuA1PjdaBicy/Awb6H65ZdrC47GEyJSNBxfDDF5mQG17ExDyM59qquok1ROQpgUCgtcjQavrSX18UuBWVG/icLJwWazQYMy4KRp8KcHrEdv8rhGXTwU8BXYFTAI/u+HJtTUYSe7WFJxEITURgI75bCHx395K46tgK/Y8PT6fC1sDkcYm3jELa2GIqlS0GFaBi/ZSONWHxLYfqKhEfS+WhZHiYDBpcxQA2wWl3EYY4gnKHpaljtdyVkjtezpLJTqGNgYrMlDn0p4qUVBpMAOtnSioooI+aBgZI5Kl2VBPeSHRoZUSCJFOcG4wnshlu/fx4iDgOUEhxJpx+Fu0zuK+TxUqHl8aVYxVLRfB6ju7yM3eFQWLF0fIfhVELZllo+kjiDYhjipj7Ub+PUyW0cXG3iyLqHtYYh1weLd82GK7gWupMdR0OTrt2K4mqJONFwaifB8fkcftvA7qldtLsuptMc81BBQja0FE5qN2rCIDW6ZxUIG5WuabKKcxqh0xy5pgh6JItTREEmqBB2H4iQeToci8VPhlXxv7y/8E7M/6vDrDh/E+lQyHwnblTBA1AALKRwI8FcSinjfzIKBf1A5i0yFbliYHswkEJYjadQxGnZ7zaEA83ARTorue+Le1DBroKmK/MNQ++mxCsUxBnV7kk6yLntcZzKfY4v3gu4jRRh5V7K7adj3DLF8cttlyBPEV0556owxcXPexWdshQla0ephA1qkOLbdQd0fN1VbfiVjy/dNsXnj40xyVO5x3K8EIHDjh7y911yUinyVhU6fVeCHpl4msuzRS0c5wnD0WhSj/DER/VweM2HCgMKnxtsE5Oxhc998TjGVSbMas7ZZILzfilu4AVyYJ9TdoEvECLUgj97GnFQ+2a/8qqDwWoEEtmtFNc5djgP8P7Lboejj1zGysE+DiwdxMryIdi6hTLOEG6PEfAeV8yFN66kOaoolgA+UyGGADC808GZRANpClRLk0IhM0STSYyMTGI65dn5wqJaUUlwJucfXjucw4g4MViwZ6uMXmGq6PjIly4c6sU9pIGC+RP/9x/8kQR3M7T7P/z775Ew7kvpvn04nsP/JXzm1wTZfwln4Z9pGxbC0bWPuEZ4mMvLNTfzQq9LFWT3sxXPZmqe63seyjZdbJsXF/4nP/UZCXliO/V+Nub5hKlF0M3rbnwTnvmj/1FCuhZO0IeCLOB2LByyDImikHkhoedSGbKL47AfVXB2KNviPfuFlPO1KV/ouEpw24d+Q8RuVnLPxbE8++8vJt48FIfs4tw99an/5pwt4Q9mbJzrPWw7ZZDYL3/wV0WYXTB/F8gCitEXE68eLmTB2dt7vm29mNj3cAmyl3rdLFyk5PayOHDNNVed97T9U8ft/g+mc/6lL7sB3U5Hzu8iZO9yIgsWbtDz7dvFztH5DsTFBNlLuS72YyB+9D//iBQ29gePcRsup0P2n/N8P5R56qHOGZfr7yjIvufNN+GqRoUwZoBGiCDLMWf4T0JxNscK2+G5eMtUeK6GlZ6NMEilPXOScVEQi1hBPqpLBiHbGrMS652esFiZ4E3HFv03DIWR0Br2e2Z0rRgSDGLqJnwyNJku72s4NZ3gtq0pLM0WFx3FSoquyx0PSp6CS84oZUsv0PMaaJgVKrUUF5CnUwQmWzYXnh1ZcyQ1tny6EVNpT2WgUxFmUHQXNvOOsgyeZ1NHRjanm5WhE2TaaeKeYvs+nYBknw1Hcwl6oYwV5wlu3RxhmiqIohJff3gNTY/uRheaWgsgXIBS/KtSRdrAbUeRxTvbxSk0VlohYi55nFzLcadMutocBjZlspAI5pm0j48Y5lOo4n5jyrpu14KYxsVfXsGzHBH7KChwEymwuJYtvFpVI2oiF84rxeKUbMgyQc7gEkPDLAxETKIjpumxfbYSFzH7WhkU1fEbsCVcSoFuVtgazTEJagbqsseW4QqzNMAoB+7dDJAlmoixtk3GaygBUuQGUoBNI7q2bJwYzjAhN48t854pfFqGO5E/TJ4umaJEjlIwXVoiz1RBlvNsVhKORicyOa1EXfA4kwMszMKM4xDwWqrwe53TzPmQOAEK6VmFnWGEfquJ1SUPrllK+6xFTl7BFmbgyJE1qAy3yyqcGk6Q5UBDUbGx0mS+iAgHbI2fhAmCosRgGtYc05Jp1BShGRCjodVoIKwy7OyORbCkoMP2bS7UyQ6l3uMZJrrNBnSJOyklobulkT9YCw1N4vaUEid2pjjYbGG9Z9d4BY/BQJkwcOm2YngVHdIiRpiaLKrZfkx2LHm5DKzzrAybuyFQaDiw7mIa8PySoVtI2zuRCYqaYTiKoFU1fzTMKB7rErDH1nlyf3VTxzxOEMSpCK8srOyMUqz3fAkMo8uO7bZZzCCpFRAZSOGnTBOc2huLa9M06Xw3kWTAbJ4gnGVYW2oiI7/TdjBLVAxmubB61ZIucQOuT6GE4p8ujGfF0SWEihxTdmGFYYGDS010LVWCoShot7o+gtlIkuq5sGfhie5O12VoYSkurY7TQE5XHRO8OebzCpPJGHbDQxrF8FwXBY/jbl0o8iwLx+7bgeW5cH0HX/rCbbVzPoix0W9KO3inT9E3wigosHxwTQRjFhruvG+Mz909kHZwmgkpeHfaHjZ3pyIsk4F7sN9EkaQSjJgUwCMONHH1chPtpidjdXea43N3noDZJF6D8wQkyIqdAxSPOPcxLCyME/R7PcynMxHj1g4fxGR3JNcBBZj5fCLYA2IHyozXfCBjieIHBS5XU7HSMvEN6x1kRBkEKdq2A5NVG0dDmsxxcMXHbBIhTsh3ZkGBLdc5ljpERFAAhbjryVom87PMc5gO0Oy6NWebRYgsl+uYbM+NjSURbsM0Eme4bjvMkBR+q6vX45CyH7so6Lrk/MZ0eM43IYtrNu9ZJUazOoSOKBW29Y/Zwp+W4mr2201xzU+GAQrFYMw8BqMxYk5UugoabLKU15El8/1kMkEQBlI84zE2TFXQCXEYyXXMAkRvZQnH7t6E0zSl023v1C4qrUSvSz4uObh0CxPZoSJPcqy1bbhWicc9cgl2rkA1TNmPKFWxszdneQorvYYIgNBK2Y5ZWODYVoyt3RC7s7kcw+XlBiyV+IcJMoM6lSLfQ1wKBd3hNEapFAizUsLVKICxbZwoEgZGUoLkXMVjJ0gfhrjRkUgXcJSJA5P4jBrTVgvUdQAXOfO1yMkXCxBSQmJ4Fwfk6Z/zL1gQ4+dxKu63bSiFijAm95hu9kKur9F8jkRY8RTY6zHJ7eSx7XebSJMcrZYHj674cC7XBVEqcUJmOkVnUYql6MtrgiKmYAiITeA9MuFn08Wr1SK+QoSGifGYzxLkrRKbpOBo28e638Y/Ht9BiEKwDiy2LNr4ub/LXQdtIlNYzEtRu5LjTLjqCucUMrk9E1dsdHDlah/pOMYkLnB8c4SgItPZxFVHfKx1LVaI65DC1MJ4s0QQTrG6Ws+Pcm/TNZi2jbLQsHXPsBbNGw52p3PceWyKe0dTBCyC8Xyc5hfIWRI9uu4uqlEEdPjW+3HaOnv6PPJ9HAd83+lwL43fS3QD0TAquqsumr6B/pqPlYPrWFk6hG67A8c14XtNpJsR5sOxFNi0Usfs5C7S3QFMJ5TjRNyAyrmNqAVixFnrKfO64EHnfspCIsMg+QygC0+ShhHcAAAgAElEQVSa/H0pUniOsKvzMEMWx1KkYZGbBfJRruH3bz+3Q/Z8z8kswH/qU5/BP3z+CxLsvMipuVzP1V+Nn/M1Qfar8aw9xG3e2dmVpO5bb7v9vDgBtgfwtQhsulRBln/LEK1XXF+H5pwdsLXY9M3NLdB1yFCvS92mc+0+Rdf/67c+ghe/8Ln348becsuteOGLXi7iy803v/N+rsez24pHoxFe9JJXSJDU2W7IhyLILhiyn/zkp+8nPF1Ohywn9V/79d/Eu9/zPgmmuvm978B111175hDde+99kgRPcfzt73gPfuu3fxfna6fmTVNcSo6DX/v1D+PKK4/i33zbt5z5LN7c+RkUmR8MjuLhEGQXPEpu53ve9TY84QmPf8Bw4IMo21vOFpn2v/HP//wvMRgM8MM//IwzP+axpCj7pje//QyaguOTXF5W884XeLUQ3c/+/eVyyD7Ybd0v9u0vACx28OESZC/1utnPxH32s34ML3zBTz3gXFE0pLOLSZxkQz/YcXu+qZHnlq73D/3qb+DsY3M5BdnF+GSR5Fz79nAJspdyXfAYLY7pufAmD1aQPVdh51xj/uE835djnnqIt9PL9me1IPtGHDUIB6WApgKOgVvuPYWTe3NZsC63PBGIiBSwTDoN6W7g4r+iwUMWcJ5pSkgWxRtJwc0rOIaLdb+Jg90Gek06uOaYxRlGw0TSdemCO7i2CjWJ0eibcHQdk/EclV7gi8f2sDkil0zBoV4PnaaDE7sD5Hkqwq1vWXjkwS6KIsFgkIhLp9HkQ3uGfruBTqfm01GQjMsETsMU5+LxUwOM9hK0mrXzdmWpj2kYwtIcWYgZRgnN0jCfZ5L0ztAg2zPg9Sx86fZNqAyEyYGmaWGpbyPJY9y9M8SX7htjNK9w3doKjq64cAxFWvpNw5bF6jRO0HVt9Mn8I6iP/MGkhCmBY0kdGEN2JkPKVLpCyPGroFu1ayhlIEaZyeLYqkxUWiXOKLJ2y6RAerpNV7dsOC6FKbLZVOHjabohQiz5uBS0KvmZJsLIOJpLQI3l0RlKlh9dqKokgrd8V5zQ8yiUtl8u03qug8EkQs4wqqaLwZzitop+30NVRoIgiFDhrmMB1vo9xNlcwj24nXxxvXz0QA+zeSTfNaWbEwWOb4+RxBWWKVCYOgxHETf1eM7QJJ6r2uHFhTa3na4/pUqF1bgzjtDybWkTn8y44FakmM15dx7H6LddWGRvqooEWSU5RMRkqJBPbIRros30bTWX5G3Pd7A9jKW1/spDfeRliPu2EuzMQqyYTTzmyiWc2tvCWAKhKmGaTuMCzUZLFojUcyi4k53M0KekKBAmuVwnUZYJ65LuaF5vFHf8hiehZ1z0rrtsl84xCzI4HDlZgWEQY63toqEWks69utKHqSeIJqm0gFN4TdMSvm5iZcOTYsnuXohm05ZjF05nIjrEDHiz2aZfIA8SCQ8jkjPIKkzCHE3LxGSeo99mSBZ/RmGbDnQNQZlJiI1B0ajIoVm6YABu3RpCKW0cWvHQ8hvY2hnAcxowfRVfvvUU2u0mDqx4UhCxXUNEkcHOhNkvMH2GcFHqocNdl5Aonc40EyJwj0odu6Ehre/9lgcNDNIzsTUNpE08jFI02544PNkerrHQMUnQ9ix0XA0H2w6C8Rh6UYogP54HaK8vCSKBoXhxmiALM3He2Y6KYBai1WlByeu0b7pW1YaNNjnJMRmsBnSXbjUKlZogRqI4gWG72D62h7tu3xJn+Nc/6gimk1PC66VKSudoGBXorLRh2Ka0lCuGji+eGGN7lx5gYBQlsC1DGNdkGIfxHIeW2hgOA1SFimsOtHB4qYVHHu2i1TKxuzfGPZsRbrlnjtLUxdnLYkTLb2JKjmaaYmm5hyFb5+czEUMoIhNz0us2gIohRS2oWYpjJ4+jUApxa3uGjZ2tHVhE1ZALayromDoetdHBfD4VQfbKFV9wFUQEhGWGwXAGR1NgVjo63Y4IoLu7QzRpIiWnOamw1Gzg7uNjCW/qXNWDnSTIokpCpezVngh1OkOw7JaEtbXW24izWMQjuvPo/F5a6cpYqZJUXN9cJ9LZNh6NMRdsBDm2OrvxRdSkOzGnA9p0EBcatocTDNMUYUWhPUIWl7BcD5rmYTQkszrGPJ5L+z2LXOxWWNtYwXQaYbA7FpGSrnAWJynUrizzOHSxc2qCIktgtgxxSw9OBCjUFFdcdQR3fvEuFEpJvUkEQhbHFLVmfqdzzscasjTG4fU+ukTLmAX6HV6jjiAHotPjQgiaVSGIEO43Xd4M2tw6McWp7SG8FQ+91Q5O3LclhRMWJmbTArujGXzPFlaxBHFVLFzVTHaqphRY6dAMolD+rtUibziBILmpmBHrQoRnUcp5oDjHeXbhnqXIx8KSyH5q/dlqxaIZMQc1toDdFJyLPUvDIzd6IvCzkDOYJ/B8G/0e2b8adBYIoGNrFGE2j4X1PUkSaCzIapCCL8Xeo1eu4Z67TiFgCJ7vSFhmluQy1ujo5PlbBNuR+dxuN7C3O5fCRB3SRY1BFYzD0pqLva0AUVCIQ5fCJzmv33i4g57n41Of30Srb6FhuPjysV2cJFefTtrT9zIJBaV7k8FfpoaGxkBIG2tLBjptF9fyXjcN0G6bmO1N0G91sLNdgDXeL99zCksbKo4c6sEqYxHWUXnI5sCUhWtPq3E24kzWpAhRmoBhmRjcNcddp0bQW7o43imkzvYK3HZijONpiHmZSShbLZ3XL24jt1ewP6cxULVg/hWBXdy/fM/psUFcFd+qmYqI3a0lC499yhXwNBtGYcBd7aCz2sOh3mH07CYG20Nham8Px5hsbWN6bBftdA9+s4DCcUK3NtfHxCYJQzZHwzNA1zNL3EkQYjKcIlcrYTyT9yudQ3wmKjSk04TtElC1CsmM4acKgkrHH917aYLsZXuA/p/og74myP5PdDIvtiv7xTuGFL3xDa/FE5/4zWfavukge+3rbsKP/NAzRLS70MKcvzufuLBfxGLAEUPCyGfki5PQJz7x1/j1//PD8v0HDmycERQf7Dadaz8pcl7/M6+Sdv2ve9Qjz7yFwghDdpaXl884Ks/nJlsIpXES30+QJfrgla9+jbjGzsWQpSvrvb/4DnzLU550v037whf+Ec97wUvwEz/+o/LfRXv95RRkF99BVMFLX/KC+30PN4bt+Hz95LN/HIv3kvn3nJ/8cTzrJ555xgHMUDcKVgR8v+qVN+D9H/ggwiDEz/7My+8nlpEN/LrXv1Ec1t/2rU+54JC7mLvxoThkKXK/+S3vxO/9/h9IwNZb3vyGMw5Lju/Pfe4fcONNbwYD5S4U6sUx8Jd/+Qm86Y2vg+/7Z/Zj4ebbL9rxZz/9ip+FbdkPELwXY/3OO+9+wO8ulyD7YLd1P795v1Oax+VLX74Fb3v7u/H3f//5cwry59vW/Sf4fAL7pV43++chYh54rMntXQjo9x07jhvf8GY84we/H9/1XU+7pHF7vlCv84nVHE8f/JVfA1nJl4Mhu/97zt437vfn//sX8LM/+wuSPPpgihqL438xh+ylXhcc0y952fUIghCPfcyj5TrY2FiXr6MrhXMBCw1nH5P97lo6/l/x8pfIeeO8zmr3m97yDulI2D9PPpzn+3LMUxe7bz7cv6cg+/Y3vA6PaGQwHAeboyF25ymCIJcFLR02sjjXdFmgGZouD8MMkJLFHcOrygKubcCWFrMS44DCiYMyLXDV0hIefbiPpa6BtGJ4iYkdOswsF3sjttQ6Eiu/3PeE/ceAl5PH54gkeIhBGqoIsL02F850s1gYjmaoMgVdV4Pf5oKQ4VcmHN+UxRJbtbmi5GKeDlphlkoSPFut6cah+2+K4V6MjdUOVCuDpuhQFRuGBQn/4YLdsVxps6v0EtNwiFvvHSLh/is6jMrC0WUGjowwz2IcG0xxapRio93Fkb6HlqtgOCc7T4fv2rLtdDvyn9nlSvck04kp6jB8nWIK3TBs/bYMHWFARqoJ0zXFvWoqGqbhRI6vUpgiupqOLm2wXEgyuZj34Y7niutuHuayMNLMnIQA2eeEoi4T5Q1VWs0pLDB0SVVKEV+m0QSbewm67QaCKELERTX9mpJeZQonM6KApRqCp8gVFeNpIu7maRQjZNCXBiQVQ8EgTFIgkeTvpmOIq5VOSHId1zodcb5tjQNEZSkuWYa3dBqGMIu5aOb4s02KzqmkShNPwf9wYcgQGD7TkKvLdnwKNnsMIaK5je2SJd1VpgTTcX8oQtOZSuF7a8BW5xRt18ZK14XXMCVlncnbdAXSgVWpJpJgjjSthHF517072JkkWPN8XLHuY3c6RlnSLUqnJpmPDXT6XcznYyiaguFwJuFddJyOJVhIE9cqXViub0uYEAVZHpONg2vSAs9QGzUMRExvNT00NRM6WcBJKtcWjyDl8ooBXnEG33GxM9oTVx0X6+Qos1DRbttotB1EVYW2T3dnJCFHvDZOnJrjYL+DPA9gaRZ2J2NaIMRFLvphrKCKU7mWUk0VYZiJ8NPpFEUCwYLw8uL1ziAt4hJMW0XD0dHrN5CnGeZBLsUQihx+owGTiJAqFR4x0+qjWSroAMtlwBgFdwendifIYmCp18HudAKv4cB0G9hJNMwzVZzieRbCdxzMsxxhSpY1cQsFVq9YQZFmwhpd7nUQTMZoGhqOrroiZKcMd6tUDPfGWCEvlcxly8bmLlPmyVfmeiIAhG1dswtNxRaxVfdNCYcrSgWWQyQI2/fJODQwm0wlmMprt6Q9+/idp4SP3e+7IiDQncre8OksxrFju+Io7i13sbU5kyAvXbNQxOQkp9iZRuJws3Qdh7t93L21Jcdno9fC3l6A1Z6Or7tuWYLreK0bDA0jR1F1cM+xQBxzrmNim/xmnQ30DMmLxEHKRPgpA/7o1jcNjKczNFtNEU/Hg6kwo8mZDuaBBEYNB8S1KCL20+nZ82zo00SOcatrY4XCsqaAbnM6eemotdQKvZYl+23QDpunCBM6ZgsR6rqei/EwFhbtfbMQGysNGFWJpSVf5p6mp6PRbqPT7GN3b4jOSgvhdCTzheN5zFuEbTnY3RvAb5JvrMDybKhVicnpDgY6wZUiFbc37yu7e7vifs51B4bdxNb2HDtzIkF474IEgTGxvdHr4ditm5jNQsRlLHxfFrIY0mbRgR7x5sFQL7Zfl/KMwi4PqDkOX7OBptHEPXeckPsj52RVZVhcgaV+WxjGu7tjmV9YuKGwaFoaXOJWNFX2j/ugF7m4Qf2Wg2aDDmLOlRTp6Qau5zsOzGbbRxHVIlmUBjX+ZpThvlN7mKUZ0owzCp3ypTjOKZzSqcm5tFILuE1TXKbUWikG83fseVhtNYRnPCFKJS/FVU8kCu/3dGFyjqN0R7GTBUaKrCyuiDIpa2uKbXRgnhb9yGOtahapZ2poObZwZVfbVh1QVyhIoODenSGWexajurC+7sh7t08R66FKmN8oINs+BqPFWLjSFANBnIhjPclTbBxax4l7N6UoSNY5C1C7FGjzEk0ypYkBII6ghLCWKRTXNtDagctiDJEVpskALtJ0SjziSBt6WmJ3HGMUl+itmsJ5ve/eAKMZRd3TGIgaACAFR95bDq56OLTUQDJJ5fN5vRNXwuclu6nD0TT4riPzNu+jgwGvT35EgZWujn7HgqcQ+cJx4CGaRcK+VU3e/4F4mqJKK9gtPouZOHZsDL/pynsKxHA9B8m8wu4wwhfvG+H2vTGGeSKuWRkVImx+JeSL500QJsRT0EF7WrDlfZZzIkNUiTaxLB2Wp8u87fs6rr66jU6nJ0V3YmDING6tLmGt34VqOJgNcwzu2YZl+7j3H+9DsnsM62sqXKiwzbrriA7uOMxEvNf1SopXHLdJQHG9RhE4EiLGo6tBM2ykZOpHEQpuJxuJ0kKeIwcZGbIJPvOpT5x5XOba+A03vUWCti/0uuKKI6IzNBrMJvjX/fqaIPuv7PwzzOamN74VH/vjP5M9Z8L8Nz3usbj11tvx2b/9HF7+0y++nziyEKjOhTng4vyVr3oN/uq//c0DXGf7A7YoTDz5SU/AVVdfic985rOgU/fNb3z9GXfjpW7TuU7ZIvyn2+3iphtfg/X1NREJ/uijf4K3vu2duPH1v4Cnf+d3yJ/+t7/+pLhyuV3EEjziEdfgYx/7U3z/9/8HfPjDv4W/+eSnRYj4oR/6QRw7dgL/38c/gUMHD+L//cuPy8+f+tRvEx7txvo6XvSSl4PJ7RQ1brzxF3D40EGZYL/4xS/hta9/I57+nU+9n/DJ71+42egg2c9zpThC4ffjH/8rERTJnV28FtvMlML33/zuM+7ihXuTx/etb7lJHIWLF51pbNF+9rN/DN/19KfJdn30o38CIhnYgk/XMI8J3ab/9f/5CzzlyU8Szm273RIhl6zNV7/qBuHRUnRZCNNsa7npDa+933ed65zs3x8eH4o05KAeO34Cr/jpF4PO4Re/9HpJXlzs0+JzFkI6eTMf+uD77ueEZdjaDT/zcyKQL8bWtddeg7/73D+AqetveP0v4Nu//dsuyJddtJZTmH7OT/4ELGEKBrjpprfKZ7z7XW89I1DxuPH48OZy5RVXnDnPfCjkMfqDP/zoA76TbuKFC/Fsrue5zuWFpqFL2Va6aX/mlT8v55chbE958hPx5S/fgtF4gkdcczX+5E//iwjpPK90qNORsX9byVU9W4RfbBvP//Nf+DLccced9zsnRChcf8OrH/R18/hvepyEahEn8gd/+DH5eG7rt37rk3HPPffhs5/9W/CYsYjAcXcp4/ZCx/HXf+PDeOe73gsWfpj4ybmCYvfKyrKMJV4HLFLQIf7DP/S/455778Pznv8SWSyd7ZjnMXvzW96B3/nI78tn3XD9y84IymeHC+4/D3ffc688oHMOPPsav9C2L+YMvofFkP1Fp8XfXcp1cXYYFoXspz3tqbJ4Z4dDs+kLQ/fsa3O/uLq4f3BO/Ozf/l298Lcs/PVff1LYUHQ++35D3CQP1/m+HPPU/+hHAAqyb33da7GqMSm+EAdrriiSbk1XDFuVC/JgpX2/QrfpCUcvU0uMB7G4xxSllAdnMu8isiQrLgLprG3j2vUlrDo62s0aIcDFHzSKqGy1rx0c42kIQ9Ghk3lK1hhZjvMY8SQHl0nNBhdndN8YImLxWmEbuUOXC1F0FQN0CPJjK3qO0YRim4XNrRkMlSFDnoh6jmHBFdEACGaxpFJz0aGaENHFMGyYnl4LLyiRRJm4mcqSLZw5bj8xxjSFJFc7movD/TZMM8VuNMX2LMUdJ0fQYODKlRbafoVpkAmXsOU5sj0W3ZC2A40KKSB4BQqeDlur2V7MJS9xBRRANBVpQCGPK+a6BbNAIu3iZckAHwuaRcGvRB5X0JhibUrXrYSzkHXpNdpwbIZqpRK4VbIlPclFwNANU5igtmtJenyWJciqGPOAC7RMnGV0kXIxx2CttGJbooEkqM8vReK258GzDcyTUJyqp3ZHsti1KJ4aDBFSpG2ZYTp0iDI8ptdi4BGFfQe9joZJGCPOgWGYY85Qt4qiIzstFeiKWjPsNLaXJyhyDWFcinjNAiCFs6Zvieges622UpAsAmv4t4aNIGZ7cL2AozhAtzFZrGGUYbXtotewxAnHkCsi6bhy99wGzIaLaDbBeBKLEMJTM5hHUiDYIEuzzITHSjeZ45hwvYY47Dhfc9un80gCgIh/IApjNkvFaUqsBoOWBsMAqsqgKmB1vY9gPgOttXRGs0X36gN9tGzykAuocUhTkCxAG5aGtMhFLGeA1+Y4kM+lg3xnOBVx9erVJrorDTTabLW2BBNAEY9M381TIWzVxOGjPkxXR6lVuPuOLTQ8G8dODQSbwO/hebP9Bu4YsE07RadUseRa4pAkr3Ft2RcONAecrrGtVAG7gNvkMOvAeG8mjqb5jIUeQ/jH3FdKA0lWQs0VCVByGuxhZVt0LtdfWmqYBAkvc+i2hVwjtqCQEL8oSdBrNyRhnO3oFtPnowTdjicBXERhaAzBC0J4BrDeNnBwtYciCuH7DqKkQrftI0xn4vSfzMiEDcUVV1WRJLcLJow5UTmvQxfTyUiQAlXFcx3JvOa3iGTgNUmebCrCFFEX02kA17MRhyFaSy3MpiHCSSj4jb2dMYZBJmE1Kx0bCpPHEwaZeXA9DXcen8Cxm8K0Xe162BrNYNoael0P42EmgVFMFJfQnDJHq+dgHjJcUMUs1aRtm2NgLw6l9VucjRRiuC8MrmJYjqVja3NYc6B5fbQaCCYTfOMjDtMyjoDWf8XAeBag1fbRNBWstiwY5DZOI3F9wzLJDUCr6UjYna4USMYJPDpp25ZgC7IwlTGcxuyJV6Wlv+3VCe3H9gJ8cTjDSsvFku+g4RrQ0xDLq22oroXe8gayKIDPcMbRGLuDCTr9FpSqFnLoGKWLmR0RvLaiYCrPPonKYEMNyv/P3pvHapbn5X3P2ffz7netqq6q3mZ6hjADMwSILcP848SQ2EpEYjnCSogiZVEiC8nGNoQgBzMsISIiNuAlCo7HxoAN8diOI0XYwRaLxzN4gBmmp7uru5Zbd3vXs+8ner7n3mIaYxYTNBn6vlJ3Vd3lfc/5nXN+5/ye7/P9PAX99tKAgKKpsL6IoVPQdQKsY+DpdifuV+6jb3vC62YngqrRUVthlzPBnqGD5DUDcRzJPYVha6fnSxH6eLwpyvGeN50ReTLH44en0p3B4s90PMJqtcVo4mIynmG7TpBkmQRqcV3CLgzO73uHC2RRCatlAaBHXhTwR6agPLa7DI5DbrsnrFzOYUS/mJ6PLKmhKzqqfAt/xOCtHnlaye9vk1p47ttswFWMJiHSOBLW7flyKyKzrhvI43Lgw8u/W7x47OLW1ADjBS9jzsWSqom21yS0su474axuolz40NJpARZFPKRJiS1xO1f8VeGhi7jXY+wYeG5i46X9meBoHEOXoMtHJ1ucZwXSbkDkEB/C+7gESKp0fbKwxjAnYBVRHGeYnYfdjsXURO5ndCurLAaus+Gz6dBlsU7cvLyP9NIZwHlfJ5InKeWexveW9nzp4yfuld8fUEvs/Bi+PDhfqTkLS5p/8O+cw4TFOnxtoAP0UkRl0YyBlNx+ck6HD+rhWgysYoFGk3uoMHf5OeTcNizMGDCUDotQw525hUMWKSzONyy66cO+9gqUbnAzc97UNBMX5xk8Ps90lYRL6iq53Sxcmoh2HV5/I8KDiwivb3YSmsiy5pWGfMXRHZyw1CrEJ3slpktBytKkcEtsBQviUtCtO5mrbu25mI7CwaFOVIhjIWHomg7svXCEcHSIku730Qyf+sefRrU5xbteGcHXVDnPeVDZGyIoBvLNWR2Q4K5eOrE4NrqlQLVV9Ly5V4O4zf3uqxYNAz1tQ55Bul7H07jERx/gbYLs5/u5+gvx828E2S/Eo/Y73GY+wFBcZBswBS+2zX3oQ1+FP/ZHvw7vetfLMimwukHBgU4uTgQUqyjAfuBLvwTf8s3fJELGP/2nPyMJy1woPX5yIov3b/2WP407d27LFq5Wa9BR+dG/9w/w8OEjEbi+9mv+HRE7ZrPp2/bit7JNv9FuXyf5MZyJ7eV8P1ZS7959Dt/wn379s/3ie1Ac+IEf/Cv4mz/yo3Ij+pL3fzG+/uv/mIjGy9UK3/d9f0FE2KOjIxEyub1pmuJP/5lvxWdfew0f+uqvwp/4E/812O7Lz33ttTfwIz/64+LO5Mv3PLz//V8sQubzz99/JgxyTL/jO79HxJiyKJ+NKYOFXnnl3fjRH/vbMtafO55se/7IR34EEVu4xVW0kc/4D7/uP8BiMcOf/eZvk39zbMnGvH7xPR68+aYIln/ph/6XZw7l6wCcv/q//jX87M/9vBw/7v/Xfd2/jw999R945pjlGFHg/Imf+LtyDnAsbccWAZduRopWv5UXGazf/ue/W0Q8CmF/5A//uyIS/vBf+8izfeK5xePFMC2KoxRZKIrSbUQu0eXlJb7syz6Ab/2WP/NMBL4Ob/s//u7fE0Gc781x5LGi6/o3e3ExSbfiRz/6f+LVz3722Y///t/3b/265yd/gGIykQZ0Al6/vvIrv/xf+kyKojyW3HYeBxYLFouFuAl/8ic/KsI2v/65x5Ln6L/q9dvZVgptf/8f/F/i+uQ1Rz7rH/73vlaO2Wuvv4Hv/M7vxb17z8m5/RVf8WVYXq7woz/+d8QNzdfp2Zk4hine8jqnwE9n7Hd8x/fg/PxCtptuLf59MZ/jgx/8Uvy3/81/hdX6t3fd8LN4zH/qH/0/+LEf+zv4xC98Uuahr/jyfxP/2Tf88bddr/K4dRUw95udt7/RcaeI9JGP/C387x/5m/JjnMs47pwjrh2hr7zyLvyX/8V/jo9//BP45U/9ilyn1+fgK+9+lwjZLF5djxnH4vr4ftt//2efXWec+3iuUADnWPE4MEzxa77m38ZH/sbfwo//+E/INlBY5Xtez5m/dvt/7Tx8vS283r/hP/nj4iD+3Ndv57rg3PVzP/8x/PAP/3V8/BO/IMedY8JriAWKb/22/0GurXv37sp1e32Ofu44brc7mfcpShOLwu6H/+2H/zo4jpPJBF/zh/6gjO/v1vH+/2qe+s3mi9/N7w+hXt+O980VPDxdSat2XDM5+TpUgW3SbCW1pHX9CkaGceBIYFYqrfGKtFyzpTMvGmGo8cF/L/BxN3Dx0uEU45EhCxCyA+kK47KZrfTkBpJ1ytbVWmlloYiG7Ww2xiMfRsjgLqbWF4IKaNnprWhomAjE1klLw3IZ4fIsgWa5QziYqWEWsOFbEQdcEAzCF++30lKpkik3yH4V+Zp0y7QdtH5oyWTbJIO7RCClmxSNJBonVYunKy56B0bu/siHF6jI2kYWpKtthpNlJs7MxcSWQB7y9QLLFfeirTA5OYRuqeiKoV2TjFQuKKdTQ/iHedrAIWuPqdS2g4qJSyt4K/MAACAASURBVHQ81YBudNgmGZKqQ+hQ5GMYlwpLM+GZFvyQLtZKBLisYrgKQ4VUtF0pC122yse7GFFUYLMtcHQ8h0c2W8m241RaplW9h+uryEpiCnIUXKR2CpKKrqxGGLJku1JfXUx8WaA1bYz1jizRwbV4cUmBz0NaMb28QdYwnMbAxKdcpkp7qWUrsC06vxhE0yEugJT4AjoAqd3SwQZF8AUUDSlc05EJ1UZG5mxVYRTasmLu2IrfACYLaOD75BiHgbQvc3zIL6Y0zMUe0aa+TyFIk0U43btxXsA0DaDoscnY2tphtDeHrQObbYxtXAp7NW9qZDlZxKYwW21Nw8E4ENZuxkCmhGEmOlIWDAxdWuQp/PF40lmmKQwgy0Uk4PxnOyMsN1txy9HJ55FtmuYYORZGNvEVOvb8EPFmhwOfAUEsUNQIxnRNJjBVE95ocMBWTY2n2xz74xCLwJTihuaomE4CacsPRhRmyIQdgt10myJkh+n9A2wfXaDMcqy3qbQAJ3GB5TqWMJVONfF0V+DAdvHee75cR2SYpmmEsqWDthF3FY8l83M4j++iLYqiRVsp4gi3PEOE01aS0xMZ/8vLCLuIzM0QpqGg7HuwXFPBFh2j6HhcSuSNinEQItuW6G1HhFcu1OmWsj0buyhFUrQ4WEzRFAlschhKDePQxlhtcTt0oRoUiHrcvncH210kwoVhcW4YYXm5gWXZIspkRSFt8tOxi3iXiXO3KCnoGyJYJ0UuxQ9dMYQbW2YJ+qpDmlSYzH3k3eBILPMIcRrh6WWK108iFI2Jl6eOzJUzN5AUexYpjvZChJ4KQ2tESNMMB4uxIcgG7jcLVuTuqo0KxdTQZ4PTsaADvWowHY+FrVz1Ni4ua4SBg888for5gqKgibPLtRQxLi5TGU+KSzNuB7m/DMjSNEzGNt7/vn2YpY1f/GdvYjx24Dk2Xjvd4ANfeg8uI9xsBncVMuYs5jheAMeysTw7g5JWGBl0ngNjm4ILsQG82hTs4lzYnU1ZiTtxPPLw6UdLPEpbxGkLzQVuTSw8Pw8wC3Xxixediufu3ZbxTaMUy20KxaA4qghqgaLWOJjA1S2sdhniJMF05qFsG1i6K9fZ0FbPAkCNrjXxdBNLMFyUDdzxipiFqIDa857EIs7AUE6yGGfLHUx/hP39EdanS6yiLWqlQ5kV0rVAfyjdo3xRVHUtC7ZtiqOW8ttsPsJ73v0y/vnHPgnbNzFbTHF6shYxifNlkpBvS5a4B801UWxzuAyoHFkoGOCoaFLYZJDhMtpiujeWIprv8HMUrM5jmdvY/u26ioTjqURy2DbGoY487SQAjmD0hw8vpRhgep6c/+tdJMUV27LELc/PoYBJF6lrA7OxjpFl4dbcwp5rYLdTcHJeIQbHLkevaBLMmZbknw+uSs0e8EQ0norZU8S9XsTeW1MX9+cOXjoIcbTQ4XP+V1XkqYIkqnFOnmqUyL2THS+feWuDpKSj+5pxOnS38L329gK5T6VRBfMqzFMKqwUxM80zbirdoiyo0hnOc5bO/VAKYoV03NBVOwR08QgOIixb9Hke8DlfwkyleEdo74BgZVcDjzuL0gwBSxlaKqiCYTv5fbpKLU0V3AgLNXsLG+Ng6BqiIHxxWcg5L+GGFIwbYhM0FOXgvubvLmYO9ke065fCp24bBXtTE9ORjiAI0SbEzCjQ5+ysAS4eRxjPAvRdBX/sinBPLIbW17B1B0lZoWh7PHojw784iXGRZVjVhTBbBxYuJeuhc5j3AnkNYGAZD44DMUHD34hKUOE5Gsb8b2RhPPcEwZCveS3xB1I8//vejcnoDuqC4rGO1z/2EBcPX8Mr71tgbOhoolTQFQwC5blCIdbgdpB/Sy6usCA09IS0847AsWe3ARmzLMLymBjm8CzJcSxVXOYVPvpI+Q0FWa5judbni88m11jM381n6y+0974RZL/QjtjN9t6MwM0I3IzAzQjcjMDNCPyeGAEKst//4Q/jq+9b4taA5uCTr14gTios6EZrazzcbGTRNKQQ97KYMyhScOHD5GK6MsiAk54/JpMPScdcXL68mGPf0xAEg6Anv8dQFy7ZFV1aBG324/Hf1MSYYF6RjxqIe64va2HYkedq6aawnSnYo2a4Qw56Y8kfc90Autoh3uTIsk6EPQkhchSYFBp5tCj2lY2wDxnexdZrPuSTrUpxq0EjghXdqDotiY6GKInFEUMhdEvVTTewWueI8hY1FWJNFQGHjr5ox683iOgoDCxx7HGhw5ClqeXhcORh6hnyPa576FBcriNMfQ8dU6KJhzBNaeUnXqDgdpkWyqwUVyrbgbkoJCvRNFR0XLMoLYqUrX8MWVLgWBoePVqRgQDH1qTlVcZMuKzc4Q51yUAtS/h0FKRbOn5dCw75mFaLLNkgiofws7iuxelLgZ5CS1b0UigrtR4tW9vJF+xL9KaFzTaFR3HdbvFoWWPsjuCoDFBq0DNNuaELd0is9p3BlSRMSGjCC0yzVtxoqziXcDFb03E88dEyHI1p3oaOdUInWCMLRqIJ6MLiAj3eVTA1AzbFbgZxSSgPW1FdqB3F7V7aL3XTkSA1lwtldKiUHus0g9Zp2HM0zEcG3jhL8fplDc81ZcGomZpwJCm5sG2Z4u3Ed6Qd9UtevA0CUXd1j1ppcHkRSdCXSnGVkdlcXxpc8OsS/FNXFPUatA2ZxyHOVlu4tin8PNegYN3jpcUY2ySWhahn6ZhajjiQzjcFAtfAvf0x0iiBY1s4PnSRR6mw9DL53IEv3PQNSvJCJyMEpg1n7GM2CtE3FZKIbGgdHnEVgYJoF6OKCixXCbKsEpQFt1czO1RZL+3sdBL7Hh3ZuTAdHz9ZwvNHsBWK+JoI+x0D8coUlqViuyphm76ISCLIZpkUH+iyS7cVOjLaJ4YEU03CAKuaragmFM3BriH9sEORMfm+x9R3kcYlZvdvYbleQtd0bBjiNfUkcI/nT9U38GwPVVpj6ptYjHyERofbhyNxmioNE8IdGH0hgk+aloKZSKoCszBAnmwERcL2e4a1GbYloiDdnQ2d9JYu+51cELdiCWqB16ETUIChSGBB7StsdjEuHqZYxzlWcYokq6XQcWdsoi1LcaRn1CHowFRrzBiux/Aphp31QDgaXPOaG6LesjW7Ejf74s4Uq4sE6arE2WqHW3dnWMx9tGRBTycwuhyd7uDhG6cIpgyTOpPW97oHPv7pUwSmJSIEP/diG6PpdQkW2hQFwrmLD758BxOiROYeTh5doOsNxEojIsz+0RHSOEV0sYWmmyL8nlxcgPnv+76GGQOaVA3ZNkZOwd0hE9lG2Zco8wFZoPfsviiRkdXpOVhuajxlS72j4d7UQleXIroe7I/w3EuH0Exd2st3FwW2uwbrOMH7v+TOgJwR7C4ddSp2u0QYqR4xBhSMbAuXywhdo0CXwERFmNdxxs6AQYSiQ7Yhs5gO/nboJljHmbBeOefRekkX/dnJpbhnm5bXBEPtPERJNIQj0TTf9nIPZDE/jhJhhu4T29G04iwlOidOKzmGt+4GuL0XYnleiWjfdBUsw5BiHV3RFfEDEw9a34vjlSx13rfoxo6jHRzTEHSBqbQyr7etJhiPbT64tm3LhaW2yJMKj04j3L2/L2zshw82WKY9nqwu0eq6bJMIpoYp95UoSaGwvZ7uYkVBaJuYiFPTxvHIxXLZIMrJ4u1xGRVYpYPIXnYSPShubc2wRAhnkYymDN7zgtDGC3suXtqzcY9dNVqD0dhEkvV49WGEx8sMD9YF0pqhYAw/1EWcpLg5FEsHLi35oRSNbctEnnPMNBFZs6oWIbhqeykMi2dVoVOVzml2ygyBmhRo+VwyGvty32ORQETUthNzB89NeWa5eprjvWTPN7DnGDjw2Qmh4cHlFpuylv2iXtgMdlIpJHJ/B3/p4LilkMt7u3CMDRZbhnBJVplYZORzCQXgkWdj7pFbPnDR8yTDZGJh7F4zY4fgRLLPD9nt4HrSjeFNLOgsXuW9dAKNFgEUpYVSayLu8xmq552NhXFiGCxFwhxXa+6vgjdON3h1meCSHTE8E64CwAbX8GA+uYIaoOcXr4R3/hhd2r6rS5cGi5FEcIymDiaBDp8ir9Li+D2HOHz5ZfSVi641cP44w5NfeoS6W+P+YoS5zmecVs5ljkOTVWAQgaChOL50C5sMYMvkfBiEcQq2ihSLLY/hruTq0x6toSo6nG8r/Oinm19XkGVm0fd//w+I2Y2ITF7HH/vYx8XowUDh63Dl3xMP87/DnbgRZH+HA3jz6zcjcDMCNyNwMwI3I3AzAjcj8K8zAhRkf+h7vgsfuqNJsAwDWMpUwcHMR6Pn2FQpfuUswoOTTFyaXDxxfXGdxqtR2BTKF4RfyQUIH95tw4BvWTj2XcxsHbqtyiK3rHu4qiHhVjTSciEIpUZb8omfrNJhQUqGZNc34g5yAxfbVSyuLDpAPN8V3mrdlNIezHAo9AZ8m2JmL8w/ujXZHsx2uNaw0Ddsk1eFY0cRj6IvQz0oQBU9gzwC6N6QAs/edbbkkjVInAIdOGxrj4sOO7ZPd3Rr5tJKzUW9hE1pgysrymrkdQvX4sqI7kEFlqrhzmiM+7dmOJxq8Bh2wwV11eL8MhJBqKlKmGQfMsSC/EbTFjdhVVG4ppuRnd0MG2rFUSnjlJcSAMWuPt30RFAlj7eMhkAw0zZkAcuFJ8VhhndRxOMxYzo1F/91S3eUI26yIs/Rq3TlqdhscqR5KXzLrKGY0qEga08zMQ1DNAbbOythOdZNhZrLUi42uaFGj65hyrSKw5EvY00e6S6rkNAFW3dYTE1ZQDNBnot9LkzZSs3FLB18w2cpCF1LmKl0Lpm2grNljqzu0dRMHOdqcXCqEb/QVI20hBKpIbnhiiFCjOcacPRWMByBP4Vh62jKQXhjWzATtJNdhft7IWy9lW06idjiOYgEitbhcpnLmAqnUlVF4Oa1sD8OMLEpJDKgyJB0eYp9FZm1rin/puRM3uzh/hgXq7Uwgyny0YtV0OVTteKqJj+RTu2DWSihQSxgBIYpDjq14vnLFHYVoanBptDL5G2rgytO7A5x3CBmK7+ti+ubQnoYBLj73B6qMkXgkGXco+oVYfaxNVoVB3IlDtnz8x2ePtrC8y2YGt3bGbqK7iQeB1eCvtjiz/bRTRxj7A74iek8kOKEF/gSflU3rYhE5D1H2wTjcHCHEn1Bnq7eD/iMXtMRVy3290OcR7FwezvDRGFqKPMSKrtVG+Bg7OHidIfJ4RzrLEZVKujZ7lvnCNmSbKr4lQdPcO/2c2gZbleQVW1gEbgypntjHyFFeAeYHh7IeZlFWwnbsV1HEtHpPDZtB3VeI+O1Y+ogAjZLKHLo4oATR1fDAkcuBSiKKzqB0BT3ihSez2A7FjwUcRRmJXDyZIWT0y1mrjEcX62R9mrX1nB+GsM1TRi2grzqh/R3b2Ciu4tbQLwBMcwMYxsFDrKEbEqKXzUWx6HMnxHT6X0Xx/MQi9ECP/3zv4y4jPHcnoNoU+NnfvEE47mP22NTGMnxrhgE3dlUgqae7FJkglHwscxKvPcoQEjhQ7Oxilrs2hL+dIwyb9DlFNR7pFkOW+1xZ+pgxkJb1YjjlgWxuq6kYJHXCnZFgqOpjyprhR2+jcmr1VB0gENsx6ZCow3uVGGC8po3FLz0/BTzAx+j2UQ45Y7FALcUrbgbh5bmMLDRqgP/01IA1/MQZ4kIjeQYO34grtnVZitz3DaukRUtep1ubXZy1FiuC1g+kSulBMRJDFJLVE0jSAMKe3FayFzCAmGSskujQui74ggsMrabsybXwTZ0jEJXHJBpzq4L3tcYiMc5WXKIBHFCNix/WXidvYLR2JUgt12SyLxPV77BUEwKwV0vTGFiNBgM14l7m636ijC6KYLSccuwTYplI9sS4f2SbAazwYv3p+hrA13h4JNvPEKKHk/ONugMDeHMl9DCJm/E/Ttd+Oh57885txY4HBm4vSBSjEFXNuI0w1mc4YIdLMqAmqELmkVNwgE2O3Jb2XreicOdwiaDLV888jBxdSm05m2Dp2sW+lSkREtcOUwHjumVJHqdQnX1b87xLnnpui7IAbrwiaYQ9ABvNUQgiDBMUZXbw8LvME9zPDl+DCGbTDxhlrIoxO3ks4i86HTlnM4bz5Uj9IvuB/jA/QCeSla2jSxS8MbDFI/XOdK2kjBDsszjupFgSIYuVjLH856nybGV8LArBIC4Tfl3ApeuxPzheckQfA2xHWrN1n9gj8WUiwShr+NwZMMPVMwCDU2k4ORJhKPbIymIdK2KVkJIycitgYrPXR28mTPwhbeVICcYFElsCREOdVFCtRy8+qkd/smDCzxpcgn5uw71EjTDFYLhmUItYzT8jyIz/bKBq2Ofz29QBKUym7iY7ZO5zuekGve+8nn45i2gsxBve0RnGTSnwUzvYCRrhLYKrasFH8TnM528YWIuJByuF9a4TP50SqOT653PSny2Y0gbiz+KJtVocWavkhZ/45PVvyTIEgX3P3//XxSkG7sBr4/xdZYQuxWvEZP/Os/Ov9d+50aQ/b12RG/252YEbkbgZgRuRuBmBG5G4AtiBCjI/qXv/W78kfeO8PBsLUKYZSjwAw1PLld49TzH6bqWRewVTk2cshTI+OKih+1ngc2QErZw++L0W28zccPem/q4vTckS3PBTVYsw7YG5wrbJQ3odgdNsaHqrQSPiABKGiSDoMlydG1xGbVcYFyhBujOaMEFViHClqGZ4gqxXbbXMnTFF9dplCQoClVcTLbFZ/hOBBgGR5A1Z4p4xVZwfhiXSRQVKXYpKLtasApDAEiHNKtxsk6pfiLKMzyiU5bM0quBoWuKYktBXpy04VGYbOHoBuaBi9tMJyd/keEsHl2yKvKsElyDisH560wcQZVorSKurzLPhcPJAJq6IV+Ue82FfIAsTtExDrsfWjfDkSPCGDmnFAPY7mmrFMJ72J4p+BOlVyU0qyoYFlVDMw1h0fIzKNCS/6n0DIehUzZFQ+Grr7BMO+i6JUKobuhotVpENc92YBi9OI/YUk+xK24alF2FkauLCyigoKBrOFvlKNseVddj4psicG7TYQHPkCgKEGSxcjHfFCm6psAqSgUHQPciF9YUdxtxYQ/tsVzUU5D2bFvcO3RkMkyoZtJ33om4qmkM/eox8SyMA1fcs8QYUHxnijPb/RnqtvDJxGuwzUpscrZoOrC4YO9KnK4KEdrJ8OXY0jFJTqBtWhh5FrSuxfHhwDTVyfqrO0RFIdvqupowNelyXu1S2JqBsWdJCjZFPYaZ0XU2sgzYVM7JCGSraF1h7nhQmwZHoS8OON02xU1IZEWZV5iOLDlOZcMwHk0+l8c9HFMsVRAGPhyLAhkXwL0UJohMkLA4hsyEFjbJElWtYbPOcPE4lrGjsGBaqlzT5PdSJDo4OEAdx+IYzOuGmFJxP5MxuIlKOAzryQqMpyHQ13B1uoRrLBhQU1EsZkstW4xbrLetBJdVaoPW0PHwcodR6COcTbHMcpRZjZHrouoqhJ6LOG4l9I90211UwPFteL6NaBPj6GCKR6dLzBZ70NQGTZLAZ/hY1+LWLMBLzx8JqqPtyegMcDBfQKkbnF9cQPNGcpweP3yIvGjxyr0jHB/s4+TJI0FieGGAaJuJq77g/MLUc3No4qUjme3jcVajyXJ4Ywb2WbBMF0mZ4OlpitUmAv3PPAZjy8BquZJrbLXeolixIOCIc50BXDPfEz4vr0ddD9HVW9gui0cqvMBBU9L1p2PkuTAdTVrQ2Y7OtnEFBSbjMR6fbMUBze3rklLOLYZgmT0Z1YqI9K+e7PDc3hjPHY4RxVukPbmbxHM0uHPLhaN2MGAgnIyxqjpBhDDwytYtlLWCPI9gah32xh4WEwtVSs4q8PAkgkEhv66k4ON5Kl44cNGUCp4sY6RNBcdk0JKG44MZHj7eYknHpcnxMVFlNeq+l4T6l14cYXYwBVoDmh5gm6wFXyI8TZU8WgNpnGF5tsZ4OoY/1hCz4OQEA4faMsVhvosHdjL/ZMt6kg3XW2MAl5fsekhQdo1cC5zzXFOTsEWKmutdgbLrcHC0J3MlCz50rDNsi3cKOi+5L5toh8PFGArFwKbFLisRBh7yusficIHzi1PBX8z9UESs3W6D2WIC1CqqqsQuy4TbTmExGNEZXMG3faxWsTCyqZlp7J4gS9zUcHKZweB5Zg2BghRvJxMboQuMRiO8/toS62WCF+6E4ubsKhunmwSNpuG1B+dY55m4GXkuh3Ttlx1u351hNrMROi6MokOXt3IehXMdU99GsuvweBnjrfOdoHbOycUtKEhrMhcwbNIzGXrHsLEhcJFCJxmkvGXTGc/7EAtHA5+VgNZBhB2k1KvXlTDKeyeLdI5twroqhhAtQeGVvye4AOluV2QbWFyT+xL/VAfcC0PBKNrxmoziVJATLCAN9wxyg+n4Z8CbWF6v2LFAGGp46TkXc1/Fuw59IFaxi3tEUS/s7pFvCuLn8LkxsqzHG49TvHq5RiFBZgOLdXD4DkLssEt00A6OX2IbKJ7yPsyOFgq1dTW4t1nc5fx679jDUWBiHCg4XDjQGgPrdYTZgYvAtmGwY8W20JYVGj4v9La8P8eXBaKOwYrrFJN9jzdHKVJ3ZSXPPNuLDj/1y2f4VLKTjhU5CoMZ9m2vZ+Ls5/Bl+QO+rWHqGghtQ4q5FGVr1CL+ss/o+a+8jYN7L6JIethGgM1JjoDBml0BfbeDW6TQulIKrizgaBIaqkIxGgk85TXV8Hrj55oG2qyXYpRl9XDYgqMbwjlXa/YSqFh1Kj7yibeHehFJx5Bfogh/beD59U4SfclAbGYXDa7sd/brRpB9Zx//m72/GYGbEbgZgZsRuBmBmxH4PI0ABdkf/O4P4z/+4J4Eem1WmSzAH++2+KWTDaLsqkWPaep8FpZ2y0EIE9DAVQsexVUmqTi6hv3QxQsHC/iaBdvR4JmltEWS80m7xpD8TMYYXYQq/LmJ8zfX2OYt5iNfBEEGoND9wlZxJhxLujkXey1QpJW4ZhqtgUL3RNkIIsF0mE5NDlkH4m6Pj0eAXePyrEC0rjCbunBcDWmWSaDXNi0xmQQoihJd2cEORvR7Xn1Why3Z1mxl3wuQlpmkiudthycXCTpDxxtPt8jIL71qW6RTk+LCapugIxPhKpzKlXZTXdLt78483J77mMx1pJsEBcOeLBOuo6Aoe1h0/lLMcGwJT3HYdtsw0ItuGFV4pQkdmAXRC5bgDZIoRpSWsujhAp/mn1HgiftFoyHrqo2SQUQUPeZ7eyjrAlVWoucCUWtFRCZC4ezxJY5vzVHQ0VhDHF10ySqKKexPOsvOtxGinEFhpvDyLJdN4+KhEXE0YQBQU8D3+P2Bz7uKSQjVhYWpXLWVUgCv6x5t3YhIS+cq3TDcJrpSddSyeN1ljbSg0lnLdHsy8OiUbiu6awce8N5ihKrOhvZbw8D5RSyJ3HM6hlpgSyFU10WoY1Dd/HAhic5l1SMteAwUEdw8BuF4mpzXxCYczAZG68llhZT8TglVYvumKg41up9s0xCRn7xehrqEzhDscrlLZVFpMpzkatt5DG2NTN4OGUPwilLaWV3TElFatzRx2N67NUEeJ2jSFiPTgIcOY7one0XcufuLEGenS7gqRTKyxlvBTmyTEmNyY+sKszDEeGKLo5ViaZIXIvr3TYQiVzGfjZBVO5xdnOJyreD2/gSXp5EEp6zzcghiYjFh6iNtWkw98nDZYUrvcEfAB6KokhZShm5lmoFPPbgQju3YY2t5hcX+SAQUnr/kN5IdWZUtfEIrGVTXt8JmLVVd3Ocm065peSSfOkoR+p6wlHUGIsWZiFQM/oLJsBwTWqsi8BnQVch101Y5imQQUMeOjllo4j3vPhbX5Hw6EffcfLYvfMI3H72GB5++RJIC55sELxwd4t5dF7eem6GmO7ishzTxfhDw6bYjpoCBbkPQ7BrjcHAJO54P1WRxRsF2w9b9FLrtSoCRxPEpNXzTxBuvrnF5uUbX6HBNR/YfHQU8E1mW4uh4DzDJpc3Ray0UFiFKYLMssTie4YUX9xAGoczVk8DHMorgODpOT59Cc31kuwQXb61wfGeEN167kGDA6cyFrWiwGOJWtjg7TyQszPPICSVX0YRu27BsIK0bJBeJ6EnTIxZHaHckL1mRkMQoZmGuxWqTYN9naF4CVTOxSjvc3Q+gtgr8kYqsVvHqk3O8/04IpTHwxtMMedehUVnwa/HiXojF0Rw/9bHHIsbc3XcxCT10uo7V5RLjsY7JxBHHq+N5YGJhTyFUN7A3nyH0R8jLCtvNTpzyqqVjt9kgGAfoSoafVejIqrQcnF4yA4PcZB0Xlx2enKyxyXPMpmRx0n1vYp3vpBDCo8VzfJc22EQ1NmmCw+dm2DucwqiBdl1CaVrhntOhTQdvxqAlaYhoEYx8uI4pDs48biV4iuiciauKU51O1z7pcLFJ5f52tk5hjhzBvhCiUhQpmrqE75ElbEDrVHH8H4xDXJwn+OzjLWzPwXQxxia+wGI6kfuNoTTy2W2nSvBYV+VSCKS4lRcshu1Qdj3OLogfIraDjkcdtw72kSdbvPjiEfSugNJg6DLQDTx6cIaFr+Hu4QR6p+P1pxHePNuJM3R+aCDQLew2NSLOoTnDvoYibaco0q4/dyzpMIjqBjGdqTz+zeCGZFF2EAF/VQZ8JmOqV23popEp2Jv7RLnj/CKR5w7+qnBgCSuhIKuocg0MnSAaxj7Z6SYUUxdH926bImHIIlvcWSys+Lwg0WOo2PZzZQf9VVGYpyQ9sD1mvo57xwbuH48x0nQw9oydBRenK9ihjeWyxKYC3jhJcU6n7LXj9Gpn2CEz7KIotbK/14Fg/DKd99IRQzGWkjz3y2R4qo7AHEI7j2Y6pp4qHHOGLhL/cY0fMQxLRPdsU4hj3g0DcNw/mQAAIABJREFUGROLQYp0e+/oRNZgO6a4addli6cPIvzfv3iKN9IInXrNzR2283pTB5bsszizAbF01SngmypmIwvT0BAs0cnjWAqwz78wQUuXrF3D3fNx8PKLONq7i+1pjr5R4BK3EKWw4i2svmSlADULruyGYJcLmw1cFlBVsGdB2LJ0XfOc4XND3aCMU1Q5EUq6oGp6VcemVvC3H2pvc8gymPu7vud/kuwU5o38ei/mb/zAD/5l/Kk/+Y0SJPxOf90Isu/0M+Bm/29G4GYEbkbgZgRuRuBmBD4vI0BB9q983/fij75/f2Bfso28yvDwbIcHJzHiShFBziRmwPVgWI0EhbS1IqFdxArQYUjnGhdcFCrIfFM7FWPTwZ1DDwYF2V6R37FUi73y0hoa7TJhBUp6eE0eKJOCJY9EeKlcchVxCc9xodh0H9VoWrbIMpCE26qIw1NEOKVBpymSXs6HdTInybFTzAZZ3EPpNFi2Kg7aLM2F11rSFkYHDUOqSiZfU4jjAo2ONBM58QUtnaZsheyFscux2BXArqyxTArEwrLrpAUzLmsRCxnkNbhmhxZFrnJcw8LtcSCiRVsVsrCyOxW6AnF90VFIB6XtDXxYOmW4wqKAqve6pGNTfCUfNdkyAGNwQRoe961GHBXiiGQSPUURtkJavgalI6+Ui6vBYUpHskVnjdrJAqepKQTXwlqkeFhIiz+XohQ7G+jWkFLdNIPb17DYTtsJG1GheJIUaNChbBoZe+4r23bpbNzGmSy8s1JBmvbSpm3zexSwGdRpmTA0XQIWKXaSv0uxjoE2utpjMrLhhh6Wu0xCPcu8EGcQF8KrZYQq4XjTFURnjS5cRzoMuRhfL3NMRx4mY0NQDMRGVAWDwAI5XykS0BFJNm5e1uJ25O/5dDDbKhzZDy706XYlc7RDlDVYZRQeiHwgb7IRd6+gE65aUkfkzjY9poGDKCd6gc6hYcy4XxR9iPIgA28jXFUGsAxcRLrolnEibMSD0OF6FWoLHAU25rZYbMUNTre07SiSZh8wUKitcbHJMBqH9FpJIMx6l+LOrRl6pUOdcVx1HN2ZoEGBJqmheqYsfKEUwoM17ECuqz5hey8ZoVtxqJKxTGQIHbVNVQgOgWYitmpTTMziCvtHU5yebrBNVZxtMnE1ORSsilYCXAKfATV0C3cYmSYmno+iKnGe1OI40ywLadUiI1t4NkdcpsJWZvq4p+lwp1O0TYk8KqCYHrKmR5xH8H1Tgmy4ndxPniMM6SIuYz4LMXE1TIha0BR4hoaL5QXu3TqAzTbkPEa6SzELQsGD9F2N525PZC4i19eCAeQ1pnsj6K6Hy+USPVuDtV6YtwyD01VDeMoMpyWyhMFJFCezpBQHF3mObOkGA1b7FpWwt22ZC/tSlZAkOvSSOAKLJbx+4m2CR+cxIvITjR5HCw9j10HGOdek43IsnQNEXFx3efu+J26404sl0mUpIt7r2wjbqMGX3F1ARYH9WYg0yaQLYL2J8PK7jhFlmTBK6RAlpoUCNC1qZdYh3qZwAl0KZgyBYps3Ra/NqsB6nUpRQmk6YU03vYmLNMKXf+ktTDQD26jAP3v1KeKmx3v3PYyITnENcZ43dYujuY2ybOGNPdS9hjSq8ZknSxztj8TJzd8PfAN3j6cg+SWg9VPQBQYUnQFrrvAkeTUwcC1JCukWIOOX/GQGFjL1noJmKggFi/o7gtDEo0epFAIZUslwL3KriQwp6kpc7GXeSXGI0zcdrmlbIlh4sp+OoYtjfuKwOKVBI6s074WdXHWKiHuVZNmzzYAFSgWky9w5DHGbzkaf11Mljue3Hq0lKHKZVdjlJRzHvnK3E5dBpMkQ5MUQuctlLDzRLie3tIcTkqHa42y5EsejFzDQ0ZBtP19FGI99CcKc+T5s3cTFJscyyrCOcqw2Keb7LvZnIwn3O7xzC0/ePEGV5QgCQzjXDAlLdiWKosa9YwfvurdAm7VYbQucxhUePE3EkU/HblwQ6TJgceg6ZZcD5zrLkp4TYSgTy8LCmTSkX7tiB33y7a8rVyzdyizAshgnhVjef1VmXbUDFkEZBNnBfcr7N0VNwCAnXVOFKcwXt2W9yaWQR/wLQy1532FR8RqDw2LK4GodNmUIu7qSia++KKGFpioi6cQ1sRfa8C0Io7cRl7CBs8sGv/Bwh13dSFgXhWPuM88p6bB5RmYdHLTX4rMEaElgmC7PCq0EqqpSfOXvMbCShaUJi0uuNeAS1A4unfrkwPNZS6+h1oY8ozBt0w1M9GaLrqKgCWGAO74jqKKi6vGPf+YJ/sXTNbYMSFRYRCVuiF1Ag0Au3uNrqKzc2obxtywK/Ap8W8VsqmNMBEcGXKxKNHqP/Tk7Yhw4LGocWrj7wS+C0pIl6yGPC4wWLpABxslTOF2Kps1RsSiaN+Ju7oiTMnjuqHIspeTf8tlOF4ZsnnDeaaFYFhudhClMpvWm6vHRx+rbBNkHD97CD/3lv4r/7pu/CT6LfL/Oi4HRf+7PfRjf9Ke+8YYlK6fpM3DI52UtcvOhNyNwMwI3I3AzAjcjcDMCNyPwjhyBa2TBf/S+PXEuMvSnLCpp96ZwVjZcdLJFk2nKDEnphR/nWQaOJsOijkErvc6FbCVsVYp3DTmwIrj1ULnAlTZCUwJ5uGDjWofhK/ShOIEhbiGVHkpTganp4vqkSMHVrm0zOEhFWTYiBPqOi6zIhfPIhbNLBpvKcKJEFjV8mNcYYNN1Ir72PV1PXLz0KNscm10GR2NrsSELMBpxGLzERRBF2jqlM7QTV49FzmZPpq0qQghb6BXDwjJPJdWe6Fu2CXL9crFMEDcDCoGBZoeTgHQ7bJKc0iyOQg9HU5fkM9gwcGs8gmVKBzw8OifJNu0rcb9mcSt8Szpb6AhiG7MpfNwMdcNRMwQVUaGFH1riHnQcD0kRIY3Zmm2i7htpi9ysC+xND8R5RaGipAuuroTrqKk9ypqIgk7aAh3TpXERjdqKGEKxgg5Ltp9TFBI2rGMiq5k4PrRtt62Ck20qLb/kyXG8LFsRBi2T4stOEVxBkTMoyxjcO2xjrWqwYXMSOjhb0WVjYL0jn1PF/tgVpxmDy5gUzZT2uqygdp2IoVXJsDQL472ZHNeHj05E5OSCja24FBM88kEZkMbtrsmxtHAwtcg6QNV3OL0shHsaVyW2UY35yBMB0WbAiOAxGFBGgZ1tsDrKRsHZLhFRlE7UrBxUdxGZ6ZYlSkIEDeD9X3QbP/fJ19B2RG8MTEEK/55tyOLXME3s0gJpRvf4INoHuiEcWoqLJnq4vYE7k2DAfWQ5JgzXCgxcbCp4LC4waIryj6Xj4Uks+2urnbwHBXqdIW3EFlg2xpMQsFSEsxBVlqBSKxS7En1HoabAyA9x9jRB6IxguLUI+byW+ornvidcv00UwbYcTMYekjzFydlWjuf+IsBux4KAJWNDX5Ub2EgYdMZgOlvHNtlJaytxKIvQl6C5B6cbkLCrMbCnZ8ED6Gwewx6Xq1iuzeP5BOZkhM3ZVj4/CH2M90M8fPwECk8OydUzsL8/g25oePDgIWzDEbHoeG7ghReOBJ/SZC2W52u8/PyBOO3bpsELL02hFHTT19KG7dPJbqgiMpm6J4nmVV+grHKs1zvBJLihIwxROnV9xxHX99n5OSxXQ5Zk2Ds8hmU52J5tZE6Yk69Ll2CcAMRizKZyPTOpntce+asUPNdRJuE70SbFxXmE+YGHzXKHUWBh/zhERydnPzCHUwZL9eS2ZpjQbR86UHsND99YiTjkBzpee7LD/cM5PCJH8gThNMA2SsHaj2kxCM8S59ze4b5wjRuKtRS+PEuYr3S0Sbq8Wsr8SNexE7jC9+a1ZdqWBKU9Pd1gsRfIHDJfjOU+UHQqovMldNPG5Ukqbs9GrUUYOxg78MwWWa8hy2tYjokHDyMUvSHFnSdZiaOpjfc/PxNxyrMUvPzSoYiVvEz8cIS+01BWmbBVWYg5Od+gI9JGbYW1q6u+dEwUdSEUmucO90Vwpque16zGTgNVkaJFktM5qYqrP0trcarP9qYiDF+sY+ziTApPeVSLY9BxXdy77cJ3FZhOP8wtjSIu0acXBbKSM34nreB0LL5wfzTw0olFqMgW93C5SnC2KnAepegYCBZTQLaF66yakGAqFhpaFsq6DlNfx539AGVCnE8vSI+IQlVdw7Q0bKoOp9sCec4Aug6txsJaCY/80J7s8AKarksxjZ0Cr7zrHrS2Rpbn2Ca5uFkpirmODei9BD9aii78bpPOW02HH7jY5LVs83JTYZOWcn4Qr6AKq30Q7qg/smOEXR95Xl45WgdGrGAK3uaJveKTXuFj2WFCrvvAlB1+ko5iCrTyNXbksBJAb6t0fZDDy/vnICJyjhU0yMiRebXugJIsDTpRDd4/iTZgXWu4n/BeQZbs1WY9C/d6hrEdMkql8CvuVpmmee2wE0LFONDw/IGBlw98xLsWn3itwMN1LuJ6VJYDx/aKv3odHEYsgYiw13xZkNc8hHESySDfJ+6BTmoeCnJyNRZoifXRhI193V1PcdqyFAnIquIGB3OGDVK0b6UwXLKg16vQNQanWlDIRG6AVx+vkRAzQUczj5kggK4cy3IMrw7I8KVhWxmiye3gvhsKJiNTnmWiNYuBBfypgeeOLdybjmClqoSgLT5wB+5kD7a+h3QXw5sRv2HAPN3BiC/RlTvhdItjGj3KbQ7YPAcYeGoIOscka5z3CF1HFpPj3oqjnvMQg2fpel4nDX46dt8myFJs/fY//134pj/5jdjbW/y6z/a/FdH2nbQouBFk30lH+2Zfb0bgZgRuRuBmBG5G4GYE/n8zAhLq9T9+F772/kicfLR2Ugft21ocogyt4AKWrlcGYljSBqmIs42uWdtkojEdeJU4Kul6pCDLRfvA1FNFVKQAwjZitgvS9UNFbjEyUIrLlUEoOVzTk8+iOZTuu7IsoStceA1cNQnx0HRJNE+SDCFbqSkEXS1MKXyEE1fa9nO2KPZ0VqhQ6T6R92SgUY3XH23hqg72xi50ule40A9U6Cadt+SVke/GVkAKSCqCqQ/Xb6GZTOhu8ekH5zi7zMQB59k6srbFyUWGOC6Rqj3O41wcXR55n20jgu3YceAbTAdWcTz24Bl0YhpYhBZssiDIsmPLrEN+pCkIADpA+HfiGxzPQF3kyKJEFkHjcAIr1AQ38Ph0hYbBUIEnmIA6KSUsI2/o3Bta/yZs2+PC/WQjzjHL02E5XGT2IpqS7cmEcSbV06FD52kSJ7I+p7CXpxVM25agKtPoURcZoqxF12sibjzZkT3K4K8KedJjb9/DbrvDwXgizsgo75FnKs43Wzm2ZPyVTSviO8OADMfCNqpE+GOoFEODGO5VtWxt1JCnDbzQl3Acaa1UKFQrKNISX/W1X46f/kc/i4pFhIpOV0PGmUILRas4oZtLQ+Dp8BwNBhoZJ4ZURWmPkyWFGx2TwEFRFAg8R9p0KWpwoUx2b5wVeHSeIKsG3h2vE3FYCyuY3FYNs9CDzfZ9Oqv1Dru4FAFBU3VxXpsmhYUONCJSVqBDleI1u1QpIE7IRe7JjzWl3f/FyRj/xr0R4jzF+SrByLYxCmxsNwUOFoFwIKu+RJ1XItTszW3wzDm7iLDKKjx/tAdV12DT2cQAp4sY7/3i+xIct7lYCWLCtNl6f46MuAbDgu16OF9t0OcNxnRVqT3CsQPN6sRFTpc7F/dFW4ujNq8KeCMPKq+1FuLc2gp7uEND5EhhYrmJkMcN9mYOJhNTsCZchu+iHJbn4M3TLVqXLsgeq4hCpSruYQoqt/fmCAJL2qfZCn1w+wiPz07ErTqbTnG53kkCuWEbmB5MRHTdLSksu/jiVw6x3KxxuSvgazq6rMTLLy1EvFxeZHj/+xYSQmRoFgy1oX0MisIgtxTT2RF820PVMVivwpPHK5gOucIMC/SgwRLH45uPH6Esif3QULMQEjhwPBVhMMZkNBLWMgWTNE5FHAxDDwlZIFDhm0wqp2im4BO/+JrMnZcXGUbWFMfPuXj91dcFyzGdu3jydCet2ctdjeefn6PVKhRVBZthemkL07JRZC0020I49/D09ByH45HMmQwC7FMyk2ukVYI79+awTEscuv7IR0whL6lkvmHrve5YiJe5XO8yf9H1WVawTU94o7rH0DdFkC+PH23w/AtzaeEPwjEevvkIaUw3W477z89xdhohyhR84s1zfOD+Ao7aYjLVsV0VKHTyYDUspgG0rhc8zqPzLVSnx2hkYjTx4XM+ZNdB2cCbeJjOiZXpBTVA7SrJYjimiadPdnL/mh9PMPY8OIYrhR1ebyPPQVxnMNSBb1s0DXZRAs/yoeutBHpRpPMcFaHrIEqIXGGngIOTN5/g8M4+kmxIhi+TErZn4xd+5S1oZjdgMsgi98bijGaXQ5rXEjZYljkO5qE4ctkVYZuD8Ja3BnZpBZLSWwpURIM4LpIkgukMyfOuxQCwwXVtmQ32p2xbHwuC4jNPdjiLMuxPLJHOnl7mWKcM9urFAUtGCxEHvq3LvLaNS8RZjqIupRB1+3gPFuesTsPjp+fCHue4qAa7VQbGtNFwzlDgmwruH04lgI5dBfbIxPIswslFIsJfTuO+wqIVcQTslRgwRhz3azgpx5aCnmBjPwcPwK8NrfFDyJllGHJsOZ6D8DoUBfj7ZGrz/CfnnJzf/ZGPxWiMi12CB5eXaHifVwfhkp0uRO2Qa9t0DMF0pCNl5HristR6FvYUXCYZNlmJSgK+BmHyyicrf/C549nXuP10vF4JlBLc1QM8AgwWNM1e3Nu7XS3v1/A2wd1joJfs1eC+5X8sdHGOk5Av4em28H178KbyTUH2N58LWMxWsCXDv66hmwYqInPadujCkbvQ8KfvGAhZ+OC4Dc0UQ6E3MDHybPRlh+W6xJNVJEWdZ6Lr1fjzc4Xl+2tsy1ffvhoP+UAJk6SL1XXYkqLIHBWMVbz3JRv3Dn045RQPP3OB+Qfu4OCVF6A7e4ieXELtK4R7Y1iZgv7pU7TxEsy8472R1xVD7lSee1oNy+UzYyf3FIbKdWon3Ht2q/DzWhmHDrXaISmBf/jEeJsgyzH6zGc+i9ls+q90v/K+x86HV979Lpm/3+mvG0H2nX4G3Oz/zQjcjMDNCNyMwM0I3IzA52UEKMj+xQ9/B/7QcwN7jG1+TAOvmVTf98K55NKBYVDicFH5TN4KU5BLJjoo6aihAEZHGB0pdDBpphiuUAnjdVgk+YENXevRKoOw6RhDi6Ok7UpAmCWhVRQz+WdHKxuXHGxTUzV5vyypYdt02qri4KUTqirI35NfkwU+gy64MSLM6aosYOgcYes+F21MhWZbo6KQZ1lKWI7tWPBGzrCgZGtySyeLAcUG6r4A7XtswaZSyeAmck43RY6LOMebl1ss4xK6aQq2oJIFKZ23TPEYXCpcfPGzyaG8FQSYUdjUgIPAwcjRMSZ3kNJHVQs/lgLsEFzC9GX6JWtpF082OeKoElcd17yup0mICrOmJMGZDNo8E4cux77oWwmPWkwm4hKtkwa25yKtE0lnZkgahfMhEITOmkHxJJe3rTTYrobO6KE25My2aAyKwOT2tcglZMVARr5uXSAg5qEqcLZskV0tqNniOw9d4Sw+vUgxCQJBJKzjRJxEdB+xXbzpVGHIKrqCJ6cbODoFVyZlU7ikj1aRln7N0JBUpbTn+pYtrmK6gRulQ1l0OD/bDK2/iopw4st7JptY3FOT0EDoQMQdOl4pLLL9/WyTY7E/x3q5Qt9SmLGxP3VFQOH4zEY+np6f43LXImlURFEiTjxyCcllZKGBy2Kmf5uKKo4z02IBo8XlNkVakPnH85GxPURq0L3disObDFkKLxS+6Sj3+XMUH6DgK144RJPFwnukEMzjyXbRke9jPLJF8KaIxvZrnmia1kgSvKIaUBVDgtwoOrOV26LIy8KFQeSBKucO8Q/Cb81zcdEFlg5XtRFlhaAjeC3x2mSrOgUdSbcW7msHx9ZEZKGoTkcq2bdHRxN8+hffEHYqixXrXYXWcLGjbm3b4t4N2P5epSIWZWUrbeF0QK2LTHiASd7B9jw8Ob0U0fBoPkFRZggsH7XKQLsGy1WM0cgWx2MS02VcCd8YCl2aM9SNDkenWzeT8a3zXoQTh+JnXeHwaE8wB1qfwDWAo0UooYFshafr3NTJU3VRFJkI7WfnZwjDUEST5WqFvYN9XDy+FCGLPOKq4LHJcHDrWJjXbVlgwu6BhkJfAY/oB7rElyuMRjO5lhlkQzaqgXYoYEU1kkKR4tJ07KBWOrz6qbeQpDkOjgJstgpqhgWqHYp8I0JdXzcIXIrhDNfzpBCl6J0ERnW1gipNYJBnbDvINpG0+fZaA9MnWzfE5SoTTmYwCUWErJISvWBFHFi9BtP08MlPv4mff7jE3bGHL3vPvjjy6ga4uFzC9ixYTigiEoP4OG+wiEG3LFvDuY88V/JCQei6uDina7jHSy+PsLqocbLKZftss5ZQpq61pcjRGy1uHR8gJh/WsuBNrKtiIZnTjQh/0/lYAoX43+p8i/F4ini7xf7xDFF8CYVMZsfHbDSG0tZou0YC6AbHIYssCrbbJbquwK3juRRN0qQAPeeaYeFssxXkQFn0cHwdl5dbuZ7DGUXqCk0KrHntNEBbA4tFiCCcIN5lePDwKQ7mnswxPC8pXLq2KWOj9SqKhtc9C0c9Dg4mMo9EZYE4aVDrChIpRPGGNrCWqzjBPHDEYc/73vk6ly4H3mGI/aFIx33zyfRGj3v3JmjLFJu4xoZBhJzvOMerCmqyQBVVWNnkXHcMt9vG2HUUczOZJylsE8/ALpg8KTGbucjjGus0hzMy0LYFXr4fQuts/OzHz7EuGOI2tL0TXSDCK+9FrDQNeuvgnr1iA8icTwexRjwPebulnDvSCUNXKHFCDA1kG/2VO5VFP0vTsPBt+H6Pg4kjHRGXaSdzLJESFCCJJWB4F6sfHJeqrfHc84eC8cl3DBrtcOvQlgLEalNiGdfYVRxLkUyFMT38bXDocn8EMPBr8QpX3x+kVpFvn4nLQ4DXgFPgeIqAaaoShiU4HpZzFF2KYBmRR1dCMEVn3ls5L7KAzPDACZ+ZdAU7dmQUxBoNIjU5wfSODhtKgVek4mG8rhy4sh3cJ/4Yf6e98qKKYDvs5fVxuXqbIWLtCldwvQ+/+n6DZfiZY5aiNHop+LqWive8bOE996YY2SMkuwba2IO9P4cXLIDKxOmvPMTo2IF/MMP6Yye4eOtN1EYiiBxea9G2kGfFvamF/QXDDsnuIPe+k2IWOeV0NrN4ww4QFoHskS3c5L//UH+bIPt5eZj+Av/QG0H2C/wA3mz+zQjcjMDNCNyMwM0I3IzAF+YIUJD9Cx/+DvyBPbZLW+LqYJuyMC/JvqRgUHNBR4GwEwcKF9kUQpMsl3Y6cjDpthOYnoi0gEP3l0GHypAezAduLhi4uOjoYOE7c1Gqm1QsBwajZULhwryjyadHwrRmSanXRUDq+xbbTQ5dMyXIpyg7eA5b21p2A6OXkCfAUDVJZxa+nGnBnyiIuNhsdGmfHtrLB9cOXRhsrWRQB9fArs+WQAZNqRh5hzh+9yF+6fV/ju6SLNfBFcOgEopcQwhVhdefnOHRpsCb6xwZeXWy4BySpK/XcRQULUOT/ZrZNl45nGHiM11cxeE4EIexFzooygKe78JQawmG4dixXU8RB1klLlcGfRC74Hke9o8DxMkOBV1VjiOLtN3lDnpL/qkNzdVwsY3l+HEhTBck2YSqR2YdA7dadDoXODnyrJGFrW46Itw5HDtfQ1ylQ7toB1wWdCrr6Bqmlg8sVXIC5xO2WtbYJBSDXWHKssVV2I+2I+JoHCfocxUHkzHiIsb5lvgFCq4KFHJ824E7y/OHx4UCM504bEuuKdRwMcqziCsxqMKIJcP4YrkVJuDxwQLbbYSEwVa+B90ykBUFFtORpNtPpx7aJoWtDucTeYzTIESS09GqI88y+IYB17QxCn00dQ5D6TH3bTn3iIpodRWvvnUKx3OQ5eSiAlE+pIknDJtz6HSic45oDUvCpHieNnTrlpUIsQxDozNZhG8KK00HpQVmFOdNCvYOXLYqj4lcoPgNbMk9Vuji1jG1BoeiojQwHV0+g/vA0LJtnGNTAIt5INdqGrNdfQKHaepFDoMOSKUTcSnwAphs3WZIW5oj2lWY0G1qDKxGR/elRVu1alxcbNG1BlRLw3zqoWtKuDYDxRoUaYtW6TAeWUiTGprt4nIbYzQNsY4q7CoFpcUxVzBxLUTRFsaVAyra5aJGU6xh6SeKc8z29nCx2cFwAszJaN2tMPUccVdbnin80YxFGOJPejqRM4S2L8rYrTtzaRcmj3qzSlAUOQ73Z6iLAk1F9nWHl+7dwt58xD581GmKW3sjuDrD13SE4xBJzHZ4TQQwTaWQTTyKIXNZSjF+OsHy6RKW6YDgjrLssVqvcfcFhocxQZyYB6IKagmaaqoO3jSUYDWK8ZenK2gUj/en2G42mE5mYFxQ0jZQyagVpnSPx6+f4JfeOMF8EcK0Q/zCq09lXO+OHeRZhYXvILRVYURaxHU0PXq1xP6tuczZHV3PHjEDGVTDlIJRnpD/mYs78+IywuHeCNORj4vTAv7YR94XWExCBLYrhYu3Hl/gfJni5ReOoLQVqrxAlvf42U+dYO8gxL3bY+kMyMsEHotcTY8sq4XryVvCbOrIn07oILkkB7hCq9fwR47cQy4vdzg5z+DaZJIHws89OAzhqKq0gbcm7zU6NGtouR+PPeGX7h8uxPVIhz3nGJvCHp2JVY31egnDsuAHnoh+LOc4nomEbdOBi4bs2LKWoC9yyVm8I0KE5xRZnnUxhAzuH86EHUqBebVMRdiMm1IQPnf259itd9imCWjbp8irdIaI2WcnGxmv8WyKqihE1Cd/U1E6CSl6utzAsV1MRp6qaZCVAAAgAElEQVQIb3FaIm9TKcxs6h6/9NaFdBmwwEhnP4/x0T7d9waKqMTp2QaL4xEsT0EWJxJ0VlaVFE8o/JKXujnP8NqTBCXbzLVB7GyaUhzxvCcR4UFHP4/XG6cRLnMGZdro1V6CFR1NQeibqEs6PyGFjfWuxGqbIS5KaCad8hrqSkGcl3JtXINRxfmvKnBdFq0ywQ5cQ1oHPumvPisNwuDw7Wu2KhnwLKLK9ySUUkqb8uI9lGZGCrr8HX6sZ9vyDMJnCxYoDYPFqkq2mV0Et59boMpbrC9T+T3b6mHzfVgwbrhvDIYc3pOPMHwvbvJ1QXQQOa/wCtyIZ9t/fX8ftk6+/Ix30A8YVoZOsuvD1XG4sLA3NjAPLMwsC2XCQM4KGqHBPV3gFOOJAIIUMNOmwZZYCW7P54jFInJfidXX43eNRrh2ucpz3NXY8mfkmUrct1e68ec+rj6D6F59n09HzzRoMnyHzo5rA/G1iZbPE3yO0lUN+zMVv/+DExwRWaCP0VMA53PjdAYt8BGYHjZvxDh78AizL72Fz/7MW3j44CnSvoTB4FdXh68BizDEfsguHFY4TbR1j+VJKvejhkxdhltOXSwvcuh6g/t3R4Ks+cnX8DZBlkI4nzf4zPobvVi4DQJfzrF3+utGkH2nnwE3+38zAjcjcDMCNyNwMwI3I/B5GQFxyH73h/EHb7GtWkNLcynDqeoeqqlBsxX0DIBSdRF4qrpCRmEQOkxBvFJMUaUdLjDIk/SQlHQvWtDY2t4nsrhJoxZF0Uk7eKPTBcuMXAUOF4p0mVWlJAez6ZGipamb0Nm67tEl0WCzzAUvwJRksgjpFqQLtG+Y4Fwj9ENMp7rwW9lW7TgadGtw9lLslQVMr8L0HXEVslU8KTJY4galmKgjcB2oeou6LZFlLY7vvID3fd1X4hO//A9x/k+ewmkYA9whb6phfcZViyyoM6x3BSpYyMoKF2mNivwzOmRqan1EJwAzn0nqGWOZcHsRYsTW317F3tyE5Q0LpYLmHqNFmuYSMMUFO5OiTUDENpViucYgDsCwLfh0LJU1VmeRCDN2YCFeZcIjtOweeq/C8Mh/TdH0+jAGuibjrPYdDhYTXCYbaY3UdQZ/dOyjFDdXkytIskJctmX//7L3HuCypGXV9qocujr3juecOWkySQYQBBQQlE8+EDGDggGVqPwiP4qogMyAoBKET/mUpBhBghLEAAiIv5KZHE/cuXt3rBz/az299zDDgDLgEPQ0FxfM7A5Vb1W9Ve961nOvFKVqSnJ5WRkIJsnc/aNRuFeR08HrFgjTGP7EEKdWBoq1ZNWpaDRsuI6Ora0AS52WICIouq6tT7Ez9cX5SsGSLFvHNBDHOWzTgC1t77EIqFzt0kXEhSCFDzL1hrOZOCQZll1zbWGaSuALkRGOi/F4grtdegHWzpxBc6GBWeAjnIXCOWw16/CchrhdB4Nd+FGMpmNKu/uS66BIc7TrNRhqgs6Ch5q4rwJcfcMW+hRhKaxCwzVrfeiaJcIpBXQuU4k4aHqmBLLQwT0ICgnvoaDMsBbuFx3Jjm0jjlJpD16o22hZOlY8GwdbFqZMlM5KLDCQKS3w2VNDxGWJe682cGCxjiJLwJGms/bscApDN9BsNbE+GAkHlWIU/eCOawoeQM11dD0bKBMRrxotCjJEVSTiYBeHoO6gqHJcfKgr2Ay37iEsEnHIEcFAPMmhhbY4uMPYl+IKEg2zSQCn4Yp4TkFofTBBynAaryHM5dPbY9A2a+xdC4VCbkOFqR9AVZgCbmAym8lx7y4sQrdNJApwcHERcb+P0dSXc1F359xoOqQMw4SpG4LEmIcgGSiqBJNRAEUxoJMbbRnCzR2t9eFaZB824bi6nHu2ZsJIItz3bkfQcuggI4ahgJ/E8zAvpUKzVhcHOjEUdP6Tsx2OAww2xjh66SFpEx8NYjkPm8vLSMOJMHovOnoMasUxi7DVn8FwFCwvdXF2s48DnRU5dk6zjjzypaVar0rhOhOZQV41laHtm3yMBgnWBltoNHu48dRplJaOA4ueOAkXDjSQZjN4ugEl09Cs1RDMZuIO3VrfFmY3ux3cuoUG5704w2Z/ghvWZnBruiAkGFBk1xwouYLhaILWooOa58HMC5QKi1fklLKbQJFzn3xZukIpeLe6HPsC/WGKWRBBY2dASqa1I9fqmExvQ4XXtOEPRihjBf1xitzUYeqFsI51xYAf5GjVFZQKJXkFS8t1pJNceq5Z9OFvkTV7dmsIq1bCrTexuNjGwmIXzXYdhjAuGYRVCBe3CELpAmBhLAgmEoJkNTwUSYRrTqxhvT9Ft9PA3Y5fgMl4hjAK0WzXMPMj+v3QrDUwnc6wvr2JICba4mLUjQZuvHId/dEUO8MhHvwd5wvjdriboj+OsLRUw8WHz4OisF09RKvRFcdmZgBZ6qNlO8jSCtNpiEoz0XDr0i2SJz5GQYCt8RauOxtKd0HF+d7V0e510bVZfFKE8bu42ESLvF4WMbIYa2MfN57ty3xCNrPlkpOuiUubIfazjLwZFa2GiXrDQpHkOL22C5fFprhEq26gZRvY3IqwExXi8E+KXATwKoux2HMw9lNsDkJMg0CKPyzShWMe71Q6FejW5M2NzwFyT5fOA03Ytt2lBiajSIqhnF8437GAsu9CpYtaUAYsjsq8OX/d6trcC+jkvUTa/UWBpbOfoWZkb0NwLAwNJBt9MglgSUGsEuc8HaF8kXvaaJD7W8PO5q7glhzHEaY6/8YCp66x+DffRhZsuY10a9O9ykKgbN8eD3YudM7FYvmFvX+eB4JJMtacmbsvgLI2MVd85fjQTN6uacIzZwakV9ew0PSYxyjc9IZuYTYCPnXDLq7pDxBIIBp/iaLhXATmd89xCPPxmg/c57EI/Jts3+0oDJ9Xwm+jid/63Dnfvf34MTl10HZc+eVJFO+ZceeeYLqoLTL8yexQCtzrbjXc+1gbC/WmBIUi15Czfkykw4U9ePUFpIGO6z56EzbOTHBiuI1B4AvewrA1LHVMfMt9FnFwdQEeNAS7Eaa7IXw/gw4HSqHKHEbc0WjsI5j4aHc1HDncRpgVePv15R0Ysr/47F/GBecfR6vVkn28/vobMJ5M8ID7f6v883g8xk6/jyte/IIvGfz1dXko/zr96DlB9us08Od+9twInBuBcyNwbgTOjcC5EfifPQIUZF/70ivwsF6FNKUTgmIXnaUGor3027zKYZAXS6GAWIKE7YkldAZCpRkSwh4rQ5ip9aYuok0wJGuxQqWzFbVAlTENmHxUDRmDmbJCWt0sw5zzRGMuoDLBEKilgUpVQR9rqeaoM2VJMcCGbzom6Ebki+9nGEppqMLc5MKE7dVJksmiMk9Scf3yN+cLE0WCrmq2J8noFIS4xKFLkaxaOhf9IIBeM5D4KQ6cfwmc421sbt6ErU+cxYLXEOenzhAnCo9BgoZXQ86VB7szNUMCscQvXKoookranHVXwYThL0kuC1rDrhALH9dFg/xAt0Aa+Th5eoRWvS0uyt3RSNx+HCMuwYo0haaZgleg4KiaugjNaZIhDGZQdVPCl7gOo2CpWqoEa412JpK0XZILW1QIkxxxlomriKHMzboJw6wQEsegkGk659MJiq5QRQyehhFGRB00bCRlCr6V4h3H27YoeCuIGNBlaDS1IE4UOEymHw/h+0wWYQI5W/RVRBGDcWxp4aQDlq3ydJlSxBnsDmHsOar7fiJOSJ6HDHPjPhEdwIUzl6cUlUdxgAlbVen4yuetlHSiteiCk2PP1nNyjulc03DDyW0RdxYXW9jc3CRqEZ2GI+xYno8Mn6Ng2XINHO60JQSF52xVxSK+sChB0bbQgRObEwRMdFMpvmb0CQlGgltH8aHpuegPx6jXaujWXWHgXXdmG30G+dCuRH4g23DZOsx2Yh5Tla3EKu622sCSo0poGZEACsNnck3a3huehTSawSIrtOEiCRkypopgy/ORruGzfR8oyRTUUW85MDwdeVjBtMkuJtohxGB3AqdmSbswx8FVyDSuQS0zhHmE7oIn7eTMSufxGTIIz7bQa87D1uKswGAwAE/CZsOR83A2juF4bYTxFP1JgF1+EEyAd7A1DBCxkJJXaHW68EMfWZaI84miKkP4oijAeDLF8uIy8qrC6vGDSPIY0e4Y03EoLatsbec4TYMY7W5Hri+6J6+/5qS4S/kfsihdOjyrCu2VBaQUPymTVxS+OdZ0gFEEKrFoKbjfJYew1PawvT2WVm0weI2BUBRqLEcYh3TeZ0mARqeHJMhRFsQ3ZFB0VZzTLAw1Og0kcYQyTQTf4dks0OQIKI6bDlxr3rbe7rYFp8Iqw3gyEOGEjlxdNTCajOX86bY9aU8ejyZI4hxFroqYcMMtpxHF6tzV29Jx3Y19rC624Ok6bNuFPw2h8HfyCHaVodftCLaCQgZfSVhgMi6wG0WoykRC5jq2jVrNEI5oo+fAUBiwqKLdamA8GaNWbyDN2YIORD6DqxI0246Ij5yDx+MM27OpoDMM2NjZncg155IhnmXwahYKCraWCbPmYOLHIiQeW2mg67Vw+vQWXM/COA7FVUw+MnEZnJOTJIXXagnTejxjYaZAu9dArWmLEGRYFAkZOqih0W4KVqNm2QjCTM43usJ3tidYXO5guD3E+vYMGlPn27x2IhH6bRs4dKCDdBwLfuTY0QswGEzx2atOY2HJQ63J9gCIUJtlPMdbiMpQOOtxRBxOhdWVjojkRGJwu8m/JtZmMBzLvaK32ES73oGmGDKHMlCRwVcMFTt1ehOnN2fwGeoEnTcSJDw/9AI9q0JDc+HZddS7umBH1k71sT4McHp7KkghnvOFxoA4zoGaJNY75HsqGmZBLJ0LFx7tSWhUxBMZOmZ+CFWpkPgZFloevJojCJopt7uqhOHNLpONgY/+NMF4NpsHPO4JkxQouY/EyuyLkOyqMdh2vxdcJbgTBq/p5KlrMsey9Z7PGPIcQNej3GvmaAspuAnGgJ0kJVybrtIGqoJFI4r2nPvIGR4JC5fXDDtkKCSzQDubRdJpwe8SWXGvQ4V65ZHzO1he6SIeKUgLHTsb2/BjivEM/ypkm0XvlfvPfkBZJXPjvgtVCES3EY4/b5SlW5ehe3vBZXspYXNEw+efL+c02T2L6t6/5m+x8CVSK3EStopuTYWjO9gcRpjEZPPP2bV8ScDY7V57VtbbOnhFid1z7e5twx2wC3MleX8rbv+NKgXo+bMBO5tY8KQDeh85wc+RMy/3LZaXjQoPf1gXx+sWXKUtrt/2wQ6qVMHG1UPM7BytS9uo9Zbgn6nw6Q9fjS0/wCwIkJS53MsbdRVLyxZ6XQMHV5pYcNrYPDlBZShYPtxEt8EwUBeaXkPqV/DPbgBFAt0gtiLF268t7iDI/uZvvhS//Nxn38qQfee7/lYKLT/xpB+T/T0X6vUFZ1L1eYry/+xV0bm9PzcCd2IE2M5x44034VOf/iz+8Z8+iPvd9zI88xlPvRPfcMe38kb/2c9dibe/429w6OBBPOPpP/dVfd+5D39jjwAXhWtr63j7O/8G11xzHX73t1+KZrPxjb3R/8HW7Z+/f/pnf4kLL7jg3Pn7TXskz23413IE9pEF37WqCDeRAlaWxyLGURCT1nsKglxEWXSnVPCnTHTOYGsqxtMYZWkJH9PSgQ4dm2WJaVjJA7umU6mkw5afZWslpIWXD/JplaPumCLORUki7YJcAFUl3Z2WOH+YuKvQoVtpImSxJZPiGNsg/SCctyk26sjoraJ7RmMYVSQtb3SJitMlTpEmqvDYyIRtt5oSQKYalHhLScqO/RTNZh1ZlkIxdaRhLOFNHAtNM4T7RsfcZMLWUAqVcyG63bZRkvvqNVAZEcIwxs6mj269LQFd5AeyzZwL2Sig+60GzaxQcmFcWDAUA5anoCwiCdWqck1ar4l0oAhBZ4i0MxYUjfdcNtY8gELCYsp5sAzdQAxUouBEwZX7xhRyhjnR6UKW3ixmmrclTjny6xYWGKRUiCDNQCyK23S8CkuYjEvTkwU90QwUa4gn2NydoTBMaf9mwFqYZxJS5IelCHVsB7Y1S9qRJ2EgATFBniGkUzYthYdLdxMX3XW2ETMYTFpPM3FK07lMwW1zN0SclqjILd1bOFLQ4gKc49HpNLA97IsDl4JIxkEQ/qeObsfdc0kqaDdcFHkqGAJyWKMwwUKvgarKBAFh6xo8hyxaQ4KfPF1Bq2Whpuk4usBAEBd54eP02SnSSEFryZNjc8vWANefmiIj+47FAKIZXFuYdhQumPpeb3fQXmyiiCNpjWcYXVSquOHGMxiMxiJ4MMiJggWFUIp0RZahW7NwSdfDosdwGhX1JvmrKfTKErGN5/MkDKXF39NV4ZhOk0zC6yajUBiyLBAcO3wADrEHqgLT8qAqKdLxEFWRCl+S79EscktLCQuqM+VdYfr4nP3I497qNKTdtb87Q5imOHZeVxi0fWIicsA15yF+7P8lp9OwHHGBnxr4mBZ057louIY4v9cGU2TziQC7bB83SHYlhoJOerJU6QwPUXM9dJa6cBs6Nk9vounVxO24fnYg3FsKw2wvb3d7GE3HWFk9gOuvv1lcknSjNzseGp4uAYIM/aJTmucVA5Uk0E7VxNnFme3Ycg0trcBFF68ii0tohYk0T8UN2qjXoahz1xtDgwqK10wtd22oZYk8ToX32VleFjYlL0uiMRpeE1nowzB0DCZjuM06TMcTFzSvLxaoeK2xcLTV76NZr8NhC3OSCP/y4MFFODUyTSNJgh/2ZzIfnz69ie2dkfAx621b3Lp5wXOHTfkaTLUUEZDzl2nnsFSG9ZUYjWIM/QgHV1qwaeNOKGpRaAvwgMuOYrHZEKem0TThESUxzREGIVRbFecxhVauOZqtLqa7AVRbg1lnWzrD/VJ85rNb+PdbtnFo2cPRlRWc2p5ge3eKh1yyCCMjZiNHSexDvQnVNvHxa06jWzPRqVtoug1sbY2kGLQ+CIQTSif9Sq8FTS0E2xIGFVS7gtepI40SdBbbiALyck1keSLYBRYMdYfu/RyuW8PUT6QTYmmpi+nODK2FBgo67VXghhMb0JwGkjBDEIU4fuEylromLOiIkghJrME2bGyu7Uo7+Q033gLLs1CvefBnUywsNnDw8IoU9aosEeGq0exiPA6FaU335agfYhJMpKPCsWzBd/A6T/ISkyCQYgzxBVuTBGtbIQaTqZwvjm7AcutY3xnAD0McXjZx37sfhFoZcs/ZHsS45fQIm2MfRTG/59GRvhtOcfBAB2WhyJhNfYbwEScQwK7RGW5LWOXyygImYwqaCqqMxTMK9Rk0iuu8FkWw1eRaUZBhOIql4MP5gAVaurnZOUBHNO8zvH6Jt2nUa4gD4oQ0ES2l64Uua6HAl2h4DAPV4OgqDnabggkYBRFmYS6dEfssVXZAcB7knXmp2xBRlmgJspRXljzkYYmtPhEidFkDC8T9FCVOb41RKAr8hK7dArqmy3tY6KUL98gFLRy7aBn+TgHLq2Hn7C42zg5kHmGBWFrviQYSNM/c3cr/nf9n7yVM9z28wtybKugZ4pnIOWdxmgUBjv8ebWHOZL2t7Hl7YsOtgu1cPp2LyLfVVrkv+7gHecue2LtPUdjftNvJtHcQbe/4RLnvg92X4HiPkO3cQ09Q+GXBlM8cFKT3ObdznG4lLmU+txEB49WAh13WxsWLHSSxitlugN7FC7CMGoY3Rrj5hnVYh3Xoi03cdOMMJTs3DANnr1uX5wf+FsV1BggaVoXjx2voug521xIYtoLlAzYOH+6h02oCqYbZYAaNzzK6Id1Z26MAf3NKOyfIfpULh3MO2a9yAM99/L//CPBB6M1//Kd4/Rv+GM/7lefgMY/+HkkOftvb3oE/ecufS6vdT//0k/CLz3rmlzUYbIn67d95Ff75wx/FSy5/Ie5///vhzJmzeMGLrsBnP3ulAPO/8Pu+2Ge+rB8796Y7NQKnT5/Bc3/l19BqNnH55S/AApOx74IXjyeP9/ve9/fy7fe8x93x2te+Au291o674Cfv0q9kpfNpT38WNjY35XfuzPVwl27YuS//uo7AF5s7vzBF9uu6gd8AP05B9jWXvxgPcOeiqcU2UtVCthe2Q+ceW5YZvkHx0zIoRrIRje2Jqrhu6PRiOyC9nAwBYSt/JS7WQlrbFIvcyvlighzKJJi7JkuNIuNcheVCLM0onlaw7BrqjoOsJBeugmYWGI5C4WDSyUKHrLSli8tQRcpWSUOfuxjzDDFFADqGVF1agSkS6lpNWpYVI0Uc0cWoo9FxULJtlO7OMkWlWZiOKIqq0GwdzbYtKcDENBh0yOW5hFVQWCZioV5n+I6CYhZC4yJS5eIywXiQwqx0tBccpBXg+yWadRetLkPDyFtkaFjJfj4RXb22i8lsKAtZVbGQzujIzGDQPWsawnakGDTZmkAtdXjtmixiuaCPkhiOQccpA7gY/sX0+kRaUl1TgaIVwqWlg2hjlEvicq2uIC1TTP1sHuBi25JmzpbfdqOBKIowCmbwai1ZaNqejbgMMJpE2NyduxrbLRfjQSSMUBGsdWPvuFAa1xBXOaYRRVtN3HRxWmA8jqHbOka+D8cwpd2bQWt0yYRJLAtvCqsUZClqUiugQ3Q/oZsLN7qhKFo8+rsegA985KMiMDPVnE6rMKdjb+5QpQBHYfmwtJ6XwnGlIGIYGvTKRMt1xd03CUJkegXTovs4Rc0kQsLC8YUeFlwPlpaiXleR0TXGMLnShlHTcPPpdXzkc2y7JC+0IeLfNAgllGz50AJGW9viSO6tLODM5haiaQJ2ECuWgUuOHoVlOPjEp69ESCGVraeyEKdgN+cvtxmS1bSwwBbWhgt/PIFnO1B0is8VdsMUNSJC6OaucpzcDrCy1ENILm+hgBnu9773EaRKgOn2BKu9ZdgLHsabu1ht1sS1OZz42JnwesixUHMkBGqp6cLnPrGIUGPQGoU3TY4DF+umbaDWsJEmgaRd87olu5R/o0irW3U4NRYyKuSqIa2uDGZhaJufVujHCf8ROzs+zjuyKvzBzY0dhHkCXSWvkOKnJuMWTWeYjmbo9vYKKCVF3wIqQ26GxCWY0FwHh48cw3VXXS1uyYO9HmbBFKe2dzDbS+6+5N6Xon9mDWWaSkFAgnVUFUdXOliu61jp1pBGIQ4t9+A1a4JF4e5qZElHc4caHdb+lOqXBq/XRK1mSYCaIW7aBNPxFM1ODXEYoOcsIc0D9He2pZjVWlkUli3Pr06rLexR06GYQIZwgqWFJXF7MliMorRjmQjzGK1uAxXF4ZBhPga2NnexefOOMBTDPMTGJMZ1O6N5GBlxM1GK5XYHqqHi0KoFrcgQTFh4KDFJcrS7daRBDD1L0Ok6cp55PQ/FbAo/TLC8sixM7NCPhW/qx1OYioa4zOEnFbo1uqNdDCcTGHTG6zmG0wwf+sQmrt+MsdSw8IMPPIr17RhBkaGpzsOuJuEUjlai3mhic22GMwMfNc+S+02VJji6uozPntzAgZU6NLYmG4bgPj78uVM4ttwWhzXPxcIo0HQaIlhee+NZXHjJCloNAx2vi6pUsbW1I4xYimJnzuxIOONF9zofyTTEmROnodoeVLuAZxOtYWO6M8X2yIfVtnDBagNpQEatDsf15onuDLaEgc994hb0luswGbAVhFg92gPlSwrwZCbTie416lAqzsM6LMvGeDBDmgVot+oYT1Kc2NxGEA7kHubVewj9CkFgCnuZGphlmxKMyOJDkaq45sqb0Gx50IoQzZ4l7mLb0XDq5m1MCgWhBFwmsBQVu4MZdqYBmgt1dOsG2nUFZ87GmPiVoEkY3MciyupSF7sDX+7HLMopBQt9maz5yHfuuTW0GjUYFNryDIqpYjiki7FAT0LKGNapoG7b+PjnTmM4S2TO0rQCRw934XF+ZF0szaXIc3Y3wjCKWFoUDyi7G4hw6TUtjKeJ8FuzTGyfCLIUecGxmAeHkt270PHgWhrisBBm8lLXE3SPqlvQi0zc+pZi4Ya1HYwZ3FZpGAehiIecU4URv4ct8Fo6jl/SRV1t46bPnUWtY4uTORxHiAred3K5r8nbqYsqiszpwpG9te9fFNG9OK/5/yNblc8g+5gFFmtZcKG7ff73zwd87aMObvt18vd9vVeekT6v3u4Hg3J/9ouS+78uwWhzhXZfo731aXKPrDB3ye59+fx3Pi/bzu828xAw/tt9pAL3Zx9bQHma8+T83sQpvpT7NudDIioYXMnXxccs3OOAg4OdJaRBAaM25/cTGRPPUiS7EWZRgY/fNMSJ8Qyr5/eQT3IEFPtZ/MU8wC0vCwkHY2CbzeOXs1lBQbun4uDBDpJhgtlWgENHmnA9E1VSwqq52J5leOeNd0QWnHPI3rkFxjlB9s6N17l3/w8cgclkip//hV/CZz77OXzvYx6F3/j1XxU2FCfYV7zyNSLW3hkBiqLf057x/+Ds2TU85ed++lZnLcWLl//2K/Hnf/HWO3zfl/rM/8DDcZfu8rvf8z786vNfKJXaN7z+93HZvb/lLvs9Hm+6oV98+W990wuyHCReJ5df8TK8/+//8U5dD3fZAJ/74q/7CHypufPrvmHfQBtAQfb3Xnw57usUcB0LhkWmK1PhVVRaJSxYLlrZ6k3eZHuxhjCOJAWeCyc6W4kroFvFshxYuoLReCauTTqF6FwnB5WLPLqttFKH7TkibjIciwxZhp6w1Zf8OQqAac72bRNuTYHpMOyCLetzN09GPq3HQBgdw+EMVs2SNkdF3Lg01VZotF1sb+ygSk0RJ8ge4+KfrlS3aWPUH0tLLV08bEFnqzCFMFrsmOZbauTgeYhnM9RqdOs60vas0E0aV+IIrTH8yGLSfCVuSLrVNMfAaDREMQM8i4EmMaJCgVWn9ypHo8HgmBClwcZUpqOpSGeBiDYUpAI/RcNmm/2cqZklKQUluewAACAASURBVFzPQ5QXEiRDhqZZVmg02jBdFU7TEl03LxU4noo88LF1YoxmvYPeYh2TyQxe0xMRKwlTqMKOLVCpqbAR++NQxAdyY2s22+1zCTijK1C1dBELp5NMHF62qUtr5yQsMZol4pJqGg663bqwahlmRZcuv5eLpNObEySlgjiKsDGeIi0ULHU7SMoMu2Nf2sHJPuUimOFxKUOiDA01XUGN3NWswo2bU4wjsm65sKzmQqsKLHebOH5+B9FgF13XxfpoinVyDuMKwd4imstMOlDP69ZQUyBuzIW2Dc0ETm9McbjbwAWri7j+zDrWgxinGNqTz4PXPI+iXYq27eKSxQ7qjQILnoGujLuFVtPBen8DV94wxKdumTGNTtppyYI03JoYmkyUiPyZhMpptoXPXrcmbZ9sMGbIzupSBxcdO46bTq1hfXNnzirkspuCskrhWBXhomMSXaBKkJdrQZywhxeXsbY1EPFKNw0EcQzYroiAdacOh73Taiqp6LuTBB3bwbGDnhzfJATYzWx7Fk7v+HPHKp2uFNGTGKtLTdm2Mk7hWgZ2ZkNxNDEAjCFibFJl1J/u0aGmSvjfZBwhizJpM64KS5idumEiBYNpSnErttsLmKYZNqa+cClHfoIDK21xStPpeMMtp+Rc9lwXrXpDErTTNMAsiuTfkVLccBuYBj4Gwwh1x50jG9QC3e4SqiyTa2+jvysCsUFEgGdLkSLNYglq0koFs4k/F4YaNRxdaOK8xTpUuioVtr5X4pJnAYJIlu2NbayuLkBRVQkw1HWKYk0Rt4LQR6vXQxKNEM0S+AmxLqUE6XWbPVRljv5gF5quSKCdH3PsSgTjmcxzTs3D2bV1tJseao0mgihAlUTQKw2mU8Ms8mG5FZpeWxipZ06eRkwUCZEAJwe4bmeG67fH6LVbaHXIOQaqKMHqgSURVS0tQ8NQoNHxqJk4OZig1AwRmg6v1nG4U4M/47mbIR5NYVS6BCyyQLTUa6A/nuLE+gjdXgvr/RHyWMfdL1iA5ZrYGU7RdA0M+1Ncc9bH2VmOrWki5+cTHn4Mt5waCjbE04ihUKSLotVSsdIl5kCH16rh2mvXsLDclACm02dGyBjUVaMjvIRTUxDQQRmWODmZwmQRSYG45kqlRGehg7LM0Gi5aDV1GAxaDALEqSqcVYazZeqcbxkWJaJZKu67I+ctiZu0IpqhvSBFiVmYQk8LLCy2MOP9xKWDlZ0XOsZhIqF/JpmWLBhV6TxosVKRRSkOUCSKc0xHCcICuOCCHg8Cam5XipI1W0GUmLjqhjUMJgHqrgbXrtCouehwLlFdqGYBz3FJ5cT2aCjinlrpc4Z3WSLOC0zHPoazEHkRQiFypCgwCytMo0yu0Rtv2oVfFNhiUaBp4fBqTfA240mO0TjE9nA2F9Oks4Lt/Qz0s6W4SuxQy1NwtyNLcCtdBNQJueyTHDvTEEGWCM+W7vssTDCd8Z6Zo6rohK3EoZqnKXxyqC1gsVMT93M0jbG+GwvfnUKb59pwOL87hjCr6Yh0a3SFl9js+/NiWk5u8FzkpEBYZwge+bKcdbQSCz0HLTqzkxKHejUJFTx9OsbaYALNNrAzikF6UsHIOkEIsJjKlhve2iusnNfGRZccxea1W9jaHkE1FEGvsHtE8EUM0FQVuY/xviSBUGJFnQuSt/Wuks+9/5ICoijL8wIx2/lNmorZXcRCroiN9AnPi9LCw72tD1ZQCXPswb6zdi647nFqb4s+YFFvz706N8vOJVpifPjaq3vvichz9MDc1boXUnZbeCxxCeye0HV5DktiOnv3uLQszu91sTBQlPM7ix4MQuNvpUSHtBSstCystgysdohkseX5zWkYKApd3No62cmDBLtDH9fdNMaN4zFaS014niXPA2EA7PR3kCUsGrAwyWcRDcdWHBzoNuT78pzPkCbUAlJonwvBLBTyoVPFYFrgrVelt3PIpmmKG2+6WRiylmV90SduroHZzcFw1HOhXvLsfLvSwzfQMuXcppwbga/dCOyLoRdffCEe933fe4cfvv6GG/HRj34M3/3dj8Dh8w7d+vdXvvq1eOMb/+ROCVC85D7xyU/j6quvxfc99tHodNr/6ff9R59hi9nznv8CPOnHH4/73veyr92g7f3SddffgN99xe/ht19+xTetw3N/0Niy9t73/b20Lj3qex4pN6O78vXJT34aP/Xkp/63EGQ5Tl/J9XBXju+d/e7/bB64s9937v3Al5o7z43NfAQEWfBbL8EDm4q4LClIsvWcggQXI0XOdne6PBgck4GrXwqTXOhQ1KSYFpGjl9GlWKLKyP3UQIWAQRsUYYtKhesysZkLH13CtijesDV6f+FBpyeFCjocOe+5NQ9FTL5BjmbXRZIm4rqh44Vt3uRDUsyJKHSwrRilCCVcOHL5QYYeFw1sPWR6NV2bZEdSUIjCGGVeSGAYhVgJqbAZapZjMknEpcsU+gU6NQxI0FmYlRLqRGcIuWVRHCOYpVhd7YAhyXROMXGeycJVrMKke09XEHE/UwalVDBNRbiF5CCSA0mBkd9JpyZ/WzO4gCvh+4m0qidlKW4ktja3mw4K3g5KIhfaCJJQ3KLC4ixU1JqaiIBZpsBSTJiaNnd1st2bjh3qMmqOyXgiInmm5AjKQto8+fcsyWFqdGgWc3cQw8B0A7OYDFMNddcVx6FWkGWawrZtNB0q4CUiCfYwEZEBXNIxpInQPZwmIt9F5JImOUJpeTUlOIbICwaJuVyYOzoMWYxVWPIsdFwD126OsLabgGbqJc/FSpMBTRq2ZzOsHj2Ms9ubSMcBGqaOWVpiZxxBVQ1h2bIFlc4mYbIaurhe66aBY0tN9DoG1vq+rGOPLzeloHD9xhRrowSqZsJlSzu/Mwrh6DoOdlz0OgqKpMR9Lz2OXrvCOCjh2TpOrm/j366aoN1uodAyXHnjhoRc8TogG9Zkm7xmwao52BlPMZwFwk7kOc/3NGoOjp6/ivXNkSS4k5VI0X1/29ne23YMWdgzvKvpaHKOdx0HHc8QZmtvsY318RgRmNAdiduua1viLg8DOi75HTZWmiw6UJTRUXNUhEkprlrqdQfadZhqhbo958W22zWoJhe+OoY7U1iaB6/bEOQBA+SI9aAgRqFlOotEYGJRgZe9YhoibGka2bEe1sjQzEtYlivOqcEshZ8UuEG4oTXUHDKeLWxPp9gW3rGBy+5zCU6cOj1nF498CQLsNm00a02c3ejDMi0RrRd7XcQ8xw1g4tPtOMH2YCbnXINhgBL2VYnDkvNPq9bELac2hA3cbdi4x4UHsNLQYWu6BFJx/zvtBooqklZYno8mw92Kci4WkRPsWvBcR4TzJGE7NIsJOSb+DCUdW6YuXFuySOny55wwi2LMZhO0um0EYYwDSwtIUmIuCmwPxjAtC+PRLhbbXTiei4Rt50GCUX8XKyuLGA138N4PXo1JWeCHHnEvrJ8Ksb6bIKkooHfhs82+hHTOsTWdDmBOFRQ4WMwKogIjv4DqaiKGqlWK8xfqOHtqiwqHhMmR8dpreKh3DEG+/MtnNnH1ToJLVzpYaRlyLOv1DBM/w8ev28IDLlnFzacGqFQbgYxFjmM9cl0VjIIUR5fqOHZwQcIJwyBDFNEV68CfJXDqJtK0wuY4wPWbMwRZhQsPuHjABW2Mt2e4bjvBSbrq2Bqf8riYuMehJi451JB5h+3rLGyMJzz3LLQcEzeeHWHlUA8qEgRZLuMx81MR1ejcvOR4F/e/56WwNANJloiD/ppbthAkBbb7O7j4/GUUuQ7NnDNW6T6lK7y32BUn6Wgyk8KHVzewuryCrZNnUHcAw6rBcpuYTCLUGg66bV3mdyJf2o06yox4jkS4ugutmly/rmOIcE8MRVHQIc+APwYnBfJZupA1lNLGz/Es8xzT2QxJxmsnxTjiP6fYJtt1EmMyiQU/wSwlXuMt0xFBLs4rYSKzg4LnBguWPD9VhmZKUYEiYoFGYx5ouTsIMYgSjMJUnO/sRLEYRBlnGIymSKJcBEd2hix2u1DKRJyMukZmsYLdyVRCE+uujoOHamiSB1uo4r4l/5NC9yzOsEMeNUM/VVXY6rOInSWZtPxzzinSQuZwOt65vXyGkFdVSmCYZ6k4drCBpZaFrZ1U3Jes1AUM0yQ+yHFF2GfRZ0Yhvaxg6RrqdRv3fuBRHOwt4bqPncT67hBr4zEyYoXI9aHRXzAFnw/r4j3W2zNAka8rGIM9B64IqHsIAz7PzIVPRfaLhemaxVmbQZQMQJwjf1jU5H50WobcI4ZjYk/4jMROoz137h66YP8ZVbaICBmNbNl5wZxv5b0kleerObv2VgF3T5kV2VKKOPMosFsF4b3wSU1wC6bgSCScbU/QlX2QZ4F50BqfkXhMz1u0sNowURCFMSamKcXhwx0UsYr+MEKupjjvMIMybZgq3d86Ma8Yrk1EON1ei7FJAfRgB61OB0E/wfZ6H+3lCk23QFM34WomPMuAx/uCSy47738VspQ4oxKawaecPV4vsVd5irEPvPWq7HaC7Lnn+zs/AucE2Ts/Zuc+8d9wBOhW/YVnPQdPetITvqgg+6V2+b9agPpKvu/KK6/G057xLLz6lb/9NRdkeWN845v+BB/84Ie/qVvuv16n9DlB9us18l/8d7/SeeAbay/Obc030whIqNdLXoIHdxjiYgMUxshI5UN/MU8rpkPRJF+U4RtsM5eQIYoPDFrQ50FLVSHCQ+bn8yAqtRKOKPmpFHMZ7kIhRFEtaaPn4z8XLuSviru1ZiBIE0RBJmxKtnRTKGFwTL3tiICrFJosbsh9rZQCpuHAnwZQ1QyWy79pErLC1a1Clp9nikOTC1bug15qqMgsc3R4dTprKfAWEh7G9usRv6vSJWxFoUtWJ0qBLFUXcZjPw8zofrQUVDJGbGe3CXMVgY9iMBc2FAJMZe7+FE+bpaHgYjqIEPkRamTVlpWEiOVxLlxcuosShm3VHUyGIYJZIiKqXbNgmq6wdNMilu+yGw6SMEQaAFpZYBYn0IhWZYJ1SpasKaxMt9lEPPPF4ccl7dytTFE4R4gM4yzGNOCifI6isI1CXIKTKGVDrrjZyMy0KPJ1HATTEj3bhuMZSCnEJsXcyaWpmAXkCmZI8krS7t26Aj9kuzVDsFQJKOEYMqxoe+JL8JuhaFj06Ch00HBMca+NAx9t18R1G1MRPhmkdaTtYqFjoN1wcGJniH5E9MVcDGToFJ1QbMFlOBSDYxIJmqGzqZRzkcFFxAdQYOVCmaI6Rc5O3cFCS0cQZ9KSHSU5FpoNNBoGNnZmIsTRCc6FLjET97vwINrtXARwtYzhNlz8w7+t49hyF05dw40nBxiHBXYmAQjGbdVsOJombe2KpmGzP5ZjQZGIhQW2/9NoxdZdCoy9dg1Ny8ap7SFmwqWdJ2nznKLAXrPm15prAAt1C+Mgh6VbguTgeUymM4sOy66FaRJgoe5CKyosdBuYjsfodWoigJOT6c8qEeeGfoLFhoeGrUnQFd2h/D4u1im4kp9Kd+nR40dQVgmCWYwwKpBMfBEkGXAnoTyKgh45nWmCeJyioqPeNMWdl6rzAB+3wVAeBvtUWPdD+EWKhleXgs4oYMhXgUOHz0OzZeDEiTPiOp3shlhcaKDmqhiNIwlFciwHTYrAFP8tE2UcY2s0wCjm+ZYKf9q1DYRBxEZp2DadgMDyQg+21xaHYNPKcahrw2ZAHMPgFAMNQ8XiShuaTdcuHUMl6p6N6WQm7cucuyg62JqJZq2ONEwklIkOKwbajfsjTGYRmt0WMbnSNZDlKUbDGbqLK4joqm3X5faQxAkcl3iICIZmwGAaHgXa/giua6Hdac5REFAQjSJ86N9uQFqquOdFC7xasb45RIoYywcXxMV/ansXWaUiIcdTClSqFJ6CmAWyGpjgVyjA2J+hw7b0KMFwGEkB6YKVHrJZhIuOdzENx5j6MW5aC7A2y3C3w210LRXdbhOb62MMppm0ItdqhTgjq0LDzjTBRUcaaKjAwPdx9IJD0MoMg7UQ0zTGhUeWUOYxRuMU02mEpQMN3Hh6is+cHWMYsmG5Ejfpw+++gE9et4WtoEJUUGQimljFoYaJh9//CFa6nsyjVQoMtoe8Scj5R9nr7DDEOCgw2I3k2m/bnjAuVTqF6wYOH+2g27Fw/Mgy0iQVx93JU2PsjohgydBaZIAeJascDgO0KPwmEVrNBka7UwQ+HbgJjh5dRt00EYYBWu0ObMcVUYsBRRTY0oT7OUKVRbjgokMw9SYmfij307rFayuHRQcvMQF0I4qjk47gQoojIIObRcBMxeagj1RPpaDJouBoFOLkqQ20VjtYX08QwcBoOBHuM9EILGakUYS2a6CkGOuqWF6qiVM4SQtYNROL7TbOnOyjZjsSeBmlMcK0QJBmGA5jDIMYSVFhfTAVh32hViKI8l7fopDMALU9dBA5rzXDpooJ0zbhpwk2R4E4qG0POLTchKtqEkjJczOMSwntlGJhUiErVQmn3BmMpKOGTtVjBxqwKxXDWYrdIBFhm6ogi6/CtibewVCl8GBrdM9SlGRRpsKBtokVz4EBC07NQDjR8a83bSDS90KoLAO9VRsP/u77YHQqwelr1/Dpa2/AiB0uokbSoVqKS5WiJIPwOC9zn9k1YhvsIuD9liiDuWP2tnzZPTOtoBLIi3YMQ+Z6Cqf8Uoq+fpSJAMwuEM7lfpDLeccnonlE1tzNymt1LpAyVJLPOio6ri73s1bNgVHo8rzEe/VExneOf5UtYhFaASxdRadpS+BffxxLgUO2d+9HWLrmtnEe3RtaEXDlWYZCLu21++FfaomFro7LLqnBVlQYpYbVjofZIMXWNnDt2RGcToG7X+Rhte3CtjwRgdNZif7WGL2DSwhGIXIjw3kPuhibp0qc/fQ2bjl9FlU9xqFDBg63Haw0m6hZjtyfGaBnEE/BuTFnMV9hU5Ew9vMEGG3OkJcRYrOGd5+1zwmyX+XC45wg+1UO4LmPf/OPAFOdr7ji5XjPe/8Ov/miX/umEmS3trbFHUth701veN3XVJClGPuv/9+/47m//HwcOXz4nCD7FVwK5wTZr2DQ7qKPfDXzwF20See+9n/ACIgg+9KX4jHH2lDsHLPRVEQYOpgodlEs5UM5/8eyVHEgUpVkSyQf+NNo7uJRLQVhGkkYFlvgRGSw2C6cSiCW8MEcBtEYKBlHVFKUSAUXUGu5CEMfcczFCRcgZFgaIipyEcOWYyGeKRU8uykiqG6zfY4tyBNxGMVsebMsWZzRfcQWYDp0NUvFZBqh7tWQRAmqkGxSBlFFcOhuMrn6qiS0iq320yiVkJP19REWa2wDL2UBTs4qHX6qpmOw28dCry2M2J2dEYqQbYrk1WWIfbJQK8zCAvUmhZACrTp/h85IDaPJVAQ2i25bOvCISSCzVqmkTT0vyOoEYorXFLpJK0xiLC4vQ68ZiMMpttfHOLs9w3KnDs9UoVkWQj9DlwskfyYLbYqiObETeQWFC/wgR63TQZ5HKOmaS2Lh7VWqjiiOMJmRE5nDburSws1AmDRRYMLAoZU2lpdMqHmJxcUOgnCMrcEUYWmgSCrMggqNOnEVkGCrsT+RhV5CwTdSJFyHi+vxJJAQIjrQGp4tQiADryiYGFWBcRTjms0RqoKJbPzeRETIR9zrGE7v9DFMiFygCypHZajY6Y+R53SNzjtJuNgXLh4Xc3RH7y2XKZgGgY/lWhN2BdTrBjamE2xPyeacIwQOLjcxCWeIglz2V4LncgUN24Kt5fCajgTZrI9naLoemi5d4BUGswSpX+DSY+dh/cwaEmj4zMZAAszorjJVDQsNFyvtFtJ0zlTsz+iCZRGjknOU614GjJGF3HJtacWnG4+iPJmiEpzDC1AjnmLOY5RgFTId1QpLdQ+9Orl7JZQ4EVevadEtraJV94RfyqZNMp65+G4168hRotP00O/3RTylM5Rrb7J8WQShA9Rr1wW1QS7u0sIK/KkvLiXODwaFlJ0Rzm7voN1i0BfPbyafV0in5GNmkibPeUCrudiZ+UjJy7VsKJqBmzeHCPNcMCcMb/PTVFinl152CU5cczVopmeAEHn3DBoyNV0Efs+2sNRrIyliVEoO260jnITY7o9FQOJYGY4OtawQx3Qf0qnPkCIVK70O+rtjWIaJhWYNFx5sIxawb4l7Hl+Ao1EAZJgNA8ZStOptnD51RvigNl2krMawaOIaaHgNjIZjGIaFeouBTaWgTPJcgaoBYRSgpJs8TeHWbDSbHmZRgjhLEUUM13OEfczQM6I1xCnPLgCGEGY5xpOpOCzpPKVw0yY3NkjlmuBcMx5OsLWdIacjcrmJE9sTqI6DyUZftp0YEiI4ikKDVXdFZI/iRFjSWqVi0dFF1B8OfRxeXUE0mUjbckqX9myG7d0E04zoiQr3P96F161huDlAXjHgUMV2P8SBVQ8HVohU4TaWmIxiLB5YQuT78/tCqYuoreYJGitNnL5lF6e3Ahw5tIj3fuJmbAS5hLURt7BUdwXFdsPGAJWmSYcGmaUH6iYecsmShIdRtLz4eBMendY7CXbGITRHR5VVUpBoeC4OLXSlEMAWdgr9cRVgYZFFroBEc5RKjk5bR6fewmQ3hWm1RITeGfQldE8tc3zLA+6Fm649IceQxScCZzTbxELHQY1cbUmwZ8eEK0503tdYrCsL3msCDIaT+XxvFtCJ/djZhW6ouPjwQXE4Jjm7BchEd2EzYA4KBn4qnRQsImVJACgOtk5NcGJ9E61eHc2lNnSY2NrZluRKznOzIBW0RKdFN76K0TCQe8Ch1bbwN9ltkjLIj2ieUYxa3cDCyhLyJJHuDLpgN3b6co+j8/DkqYmE1Hk9CzujBJ++cksc7zWLAYwGFj0dtqLgvMUWDY8wKg1HDi7LcdnuT7A1nDAvDqfI5vVjzMJYiqQssOn2ntBnKGh5Fnw/x2gSQzEYbqYIxoDFgYUFG8cXXIxGGTZHiWBOuH3Clp1TksTvyfElMoXzp0u3bZnhbofqOO+gjk6tgSgppeh05c1D7Pr8HRUr5x+CVrjYXttBWUtw8Pgizl63i2jKcLEIfkTISokjq3VoeYVdMksZXEaUgVKh02KA5xwVQWwEOUgUbfc26VamqxhaGVRlsKirSVgfC3H8/7z3sxhLgZ739/lnK3lmEmeoXQgXOfIrmGxX4jWc5xIQurzooeU5SMMUZwcBSl3B0E8xZmAmC8tVJZ0XdBfzmYzj0/MYkKbJPSdmB9PeM+0cbTDn295qzSXCgO7YPVGWdxqGhGZFLp0TFGkdCyKor/YMXLRSE8767m6Ja04MoNcL3OuSNqo4R6/hwPEsmA0XXreLPK2Q+CkSf4SyVUdsLGL9uhFOXnUSa+NdrK4auOzudRxu1GDpLrjV/piYjhQ6ux3EzM0NrFBkufDGaQow6zUMohLvvLY6J8h+leuVc4LsVzmA32wf58T01re9A3/3d/8gLYh8MLnvfS7D43/0B3HxxRfhH//xg8JEjZMEJ0+ewm/8+q/cTqDkTXc0GuPTn/ks6Mx85jOeIi0sUnH+T777tmEufCj9xCc+hb/4y7fhE5/8FKbTGQ4fPg8/8P2Pxfd932Nu1/rO9/7bv38Cb3jDm/Hpz3xOeHX/+1H/Cz/7Mz+FgwcPzBcCaSrbc+VV1+BjH/tXrKyu4Jd+8efx7vf8newvGay9Xhc//EPfjyc+8QnwajX53D/8wwfw0pf9jgRzfeGLQUuvfOXL0d/p46abbpbtvPvdLsXjH//Dt771to7WJ/34E/DXb38X/vrt7wSF0uXlJTzxxx+PH/rBxwnLjy/yUm6++QSuufY6fPzjn5R9fch3PPiLft9+SNiX+gxRCW940x/L2H3h6zu+48E4eeIkjh49gmc8/Sk4cuQ8vOtv3oOLL7oQl132LSLgPusX/1889Sk/g0c/+nvwrne9+w7j/h+d22RD/sYLX4yPfORjAqT/wtdthW0emw9+6MMSgjYcklWVo9vt4HGPfQwe+chH3Do2X8m1xPH/l3/5V/zEk34cD//Oh+LDH/6ojHur1cIzf+HZgoP4sSf8CB76kG+Xc2c2m+F/PfK7pLX+Ax/4Z/z8M5+Ke3/LvYR7+tCHfjvOnl3H5z53FW45cQK/9OxfwOrKCijU8d/xvx/+yEfx7Q9+IJ780z8h40kx5dprr0ejUcf3P+6xeMpTnnzrufWF+8Pr46qrrhEWMdt6Dh06KIvmX/6VX/8vQxbwPCYHl/vDoK1jx47gh37gcXjMYx51K8dnNBrJWDBA7kP//BHhGD/w2x4g5y4/u3+t/PRPPQk/8sM/IEnhX+zF3+I8cNNNt8h+8Hrhcf7Lv/rrO4XwuO13c5t/6Tm/ggsvvADP+oWny+L1H//pg/jRH/lBvO4P34C//dv34qEP/Q787JN/Erqh473vfT8e+72Pxng8wc8/65dwj3vcDc/+xZ+XY9XtdORc55z1mc98Dn/11rfjk5/6tPwcg/Q4fxw/dvTLmgf2A9e+nLlof394rnHeevOb/xQvetGvyXnymtf+gVwvv/zcZ+OR3/2IvYexO3/m7+4OZe58+zveJXPXBRecj5958k/gEQ9/2O2OF/d9bW1d5nRec9///Y/F7/zOq+W4f+d3PgTPf95zb0WmMEiI5/S73/0+mf+5ED/v0EH86I/+EB74bfe/w3nAh0nOYW9681uwvb0j1/WB1RU87nHfi+982ENk32688eYvOXfu7zW3j/vCbeICi63o97vfffBjj/9hHD9+7NYx+q+6Du/8aN+1n5g7ZK/Aw1ccaMZ84cM2s6Lca8cjE02cEgVMiw6PZB58Ucw5qfqeEEO255QsS+F8zRcaFCK44GbbMEUEBmeYKp1zTOfm4pNvJ+agRE53CkM9oMA2DMEW8PyhqEXnHsVMirOqTrdEAs/1YHc9ZImPOGL7viELqzIDPLIli1QStYu8T7dzvAAAIABJREFUwHgUSfAUZSxyX3kdzcaROHYOrzYEF8AF2cRPpf2y5umoKOZw4UsHU0aWoy2BXWw1thxt3mKY6ygKQ5wkljl3xEm7o1IKh46/Y+jk0unChCV6gBxXBl2RbUsxbUYHsmrAsol/4IpTRRakKLNSWujJw+O/Z+K5bqoIpz76GzEMozHn6RkFqjyHatowXbb30XlVCqN1ZzeYJ3GrGja25wJPs1ZBVwuYtoJM5W/o4mLNcgPjJJfWehG0wxRlCrTqbD1u8gkLDZvORB1nN3YRRCUVerl/0j2tmgx4ybC+E0soUzgh/zMVnmPdUnHzxgiTaYHldh0HWh6MtMDSwS7SKsZ0GiOMc4yTFDcxoX0cosEAnTjFd97jIhhKhNI2cXJzioanYjydYWeWYTiLpT3dNkwcWulh4k8wDubBOIPJDDEFDjqPVAW2puBQu4XDjTqWOrqEJm0MM6xPQtiahV7TxJWntsUZzbCYtmnh+FIXDVcVnmeul5jMYuxOClimKW6uKfnDbCM1TBH+GhaLCBrWdqbYnARIKGjtHe+FuoO7rbZhlCE2kxJruz5mcYmq5KKYC/u5K4ttrUQ60FleM02ZCynQ1QwTDTq+6QQ2dHFsMqCK12WDGAJNQY3XVp4LdkEpcnieIS3L5D836FrmsWD7vsdE8FjEdLZmK7YJhvfROcrzlIF18SRHb6kJ05uH+BGIwYC7uk3uY4IwiiUIihznZrsNz7Thz3zhnaqmgdPrA3GzthqOsD5zleedgeHMx9buCI5Rk2KPUqvh7O4MQVSBttJpEmNnPBGeKceSog4dX+1mE1s7I6wsdtBrOsiKWMR9oh54jMk/pINu5LMIkMm1xwU756VWfe6wb9Xq0JQMi/U6fD/Et3/r+chZiDHpYieTELB1He0GWYgGbMtGmSQigLDdmsGBpjgy59gWcq4ZumfSqWmQwUzxKINm1MTFz/b4IJzJ9c6iBLc1ZwFGgnI0dJsMgwtFMKbeNBoPoZHraVhyPbS8hqAHktiXMLx5G7GCMMixvRsjVy1cdfNpOE0Xu8MZ1WREYSa/k5QMSTOkUMMCFoV28k/ZKt5peEj8GHV2CtAlWeRYaLkwC6kxIApShKWGrZ0xjvRcJMkI97jkMHZHATY2Jlhp2+gtOsgLRUTz7d0dmKqF0W6Ii+95PsJdCvVjUJnutRwJH2T79pktXyZJjsfWsMS1p/tY7tVwZLmJa07uiHhJyc0zTHED2rqCg10DC8stnDq7g+WlnoQyVoWCyaSAn8QIswi9xQY8rzU/1k0HhmphNpvCccnENcR5n0QxKtUCFA22BWhpKUUvzlEU8ifjAAcOtHD3C45g6k/gj3OZP4Lch+0y3MhANMtQq7k4b3URnXYdhgFEaSRuTybKc7qhoE4UQBjE4kQfh1Nxoy51XCy26xgMptLdQWfqgeUlWFTvxQXPRotCRCeK/GQQ7/ohKquUAtNaf5eGYLCVgnMrjxWhmlFsSYGRIrlhlPAa5IE6sNQ5I52t8uyg6HRcEUeJ5NnZmmJ3FmEYBhhMybwlPqHEoJ9KUJeqFeh06lJgYEGxEOTMnM260DFxdLmGe1/YxpLTwZmz61heWsDMV3HzyV1sTSPeFtEfJOhPfYyCBIaj4NjhHoogharxWcDAcOALVoLXg6VUaHs2Tq4N4eeFID94QQRRLl0L4sDnNScoDhY8eDwY8KjKXLfXiw/H0dFwNRwg3ifi80odk8CH0dBRWDq8xQ7SCLjxM2cxnE6Fw95umzh2eBHTQYEz2yMMxj5UYhzqlqAyAp8O6vm2UM6UoDDK8TJv00U7L1CxWCztM3tC535Y1zz8VIFpqsKtDoJUOgHEi01Rdy8ijJgROn8NXYHtAMs9Bx0ykxPuOdECpWAlAr/AZFri5vWJ8JFVBrBVFVIW7vj7e+Fd/AyLd3T48vxihwIxT7cNEaMoT0yRQywOC1jpvLOkZllSCOT8yS4mPltzP2VfNBU1k4KsiUsON1FOCoQzFvL4PBDh4ks7qJu2dM54NUPmfct1kMYZ9JoLv+9j4ifIOy0EpYrRSR+nb9mGqiZ44P3bONprQiuIrVAR9qfSqWC4GhQWrcmNZa2WwnZVyLMdGeo7fom/PamdE2S/yqXCOUH2qxzAb6aPUxj7rZe9AjfffAte/rLLRbjiIvcVr3gNgjDAi17wfBHYKHxQjKVwcFth7Y1vegve//5/wImTJ5EkKR71qEfKZyjIfjnfvS/cUmD8vdf8AT70oY/gec97Dr7tAfcHRaLX/d/XS8gRF/8vf9kVaDYbsiD8o9e/SYSCF73w13C/+14mYufzf/1F6PcHeNUrX47zjx+T36f48brXvR5XXX0NLrn4IoHCD0cjtFpNCdDaFy75/Zdf/gIs9Hpy+G6beP+FDtlTp07jj9/y53j3u98r+/yF4V37giwFEbbUSKuW69zu9xgE9vxffS5c1xUB6y/+4m34pw986A7jy235YsiC/+gzo/EYz3zms3HlVVffziG70+/jTW96C9721++Q7Wbl+zGP+d/4iSc+AUeOHAb3i0LK3777fTI+FKqf9MQfk4edO/P6zxyeFGBf+JsvwYkTJ3HFi1+Ae97z7nJD4vFkmBWP00uueKFs01fyovD4mte+DmfOnJXjzbH+qZ98ItyaK+NM1zPPF7543CmYMqjrAx/8Z7z1rW8Xhy+Fen6GC1sK0xxLCrF/8PuvFkGT18hHPvwvePXv/T42NjdF1A6jSD533/vcG2fOrN16PCluPu2pP3s79iz3l+f6H7/lz0TIfdADHyALqvf//T/hd1/xajkvKWbui35fyTjwNzgWr3rV/5FzlGLbznYfL3v5K0QAfsbTf04ESIosvNbe8973y/XG377Xve6Bzc0t2a9LL70EV155lYwLX1/MMc7r901v/lPccssJPOtZz8Chgwews9OX65TFD77uTMjdbfeX5y2P53ve83dyfXCbWAB5zKO/Bx/56Mfwjnf8jWwb/7ZfYOF5y/nrz/78r0SwpUDJY/28X3kOGo2GnH+scLN41Fvo4X3v+3u86tX/BwcOrOI1r/4dKVr8Z/MA//7lzkV8722LJZxnWfT6t3//uMxTHPMHP+jbhLnsed6dPty3nDiJ5zznebjft94Xz3jaz8Hzanjnu96NK17ycvzMk38ST33Kk+U485r4tV//TTn+fPE3ed5ubGzeek0Qc8JzhfPBfpjdi1/8G8LJ5rb+4R+9Ef/3D9+Ihz3sIXjhb/zq7XjXLGa96MUvwcte+mI86EHfJtf1e9/3fvzR69+MV73i5fLg/B/NnfvnLIPgWMx4+tN+Vq7Bfdc/CwYU5VnU4v58tdfhnR7or9EHKMi+5vLL8bAlSxauqkZRac5toyOiJH6gKOUBnUzCgonEFZPgdRi6Ka2M8uDvaEjJlWQwRDEP4iALm4uFJGbrP7vOcnGzqLaCOOT7REMQoZQCJiUpMtHoHGL8EVvs+eJ9TRZjeiVsxe5CVwQw8uY0afVPaAcSxp1Cw27FxtMcpjNn0nIRxMWH6zhQTAVZGsvihe2ChOTy2qIXlbw6iqdcFOVJAbNhocgSGOShsT0/n7eG0+HCllAKTmnG0Il8r+Wf7egUO1UohiaOwCRlq6MNr65LsBkXd8QQ0OyRxzEmIx+GRp4el9QUVBh0ZosISwFWtyv4YSBdhhw/ju94WMBrN2VRahtCVENlGAhmviyqHJ3BYCaGuz5sy0W9VUOuQRh9zRoFiQKlXmA6CTAYZ1BSG42WB7Om4szGBAs9T9i3kR+LyOeQLVpmWFptSdhVlJXizmRomddsQrEqnNzYgT9ToVUGbFNBynZxU0Gch7KYYhjMweUlNpiCmVOmVsJ0ec4o2N6ZyiLr+o0x+kGKrVGExbaLcJrgBx90GcJ0iI1Rhp5XQ8croBgJPnjlOtZ3gSZ5nlWOiw6vSFjZlbdsYKHDsJAA60NfAs8oZLGdv2GauHCphaOLZBLn2JpF6PupOLA6rRrWBjNZwNLJRLfSAa+GoysNtBiepmSkFEsI0GAcYjid4VTfF5Gu4VjoODo2pwHufnARSplhbeKjv5tIm2XDs0SwX6EQFvsYpBn600RCiIiroHBBNAHZj3Q3kclJoYQOKoaYGBRaZUFMgVFHnleyqOdamwgG1ktcXZV2XaIcOo6NIk6wstqUYCdTZ3q8DdNyxGnIMB7i6WejCVqdFrKMAmsGg9xjWxdXdhmV6C7WJW2dc/FccArh2AxWU7EzCuDPMuz0hzi4sogWXe50cM7oNkvFPd90bdSbLpI8g0V3fFFgfXssjkoKtRRmYl3DMFExmiTQLANXnlwT9iXFkFrNlmCws2cHOLC4iJvXtrHY83B8pSVt3/1dX9qT/TAULYQix2Dki9BGTienlPD/Z+9NgC67z/LO5+zn3HPO3b+9++tudWuz5H03a6BwQiATZjJDAUkIZIBgbGwz3rAMeAHJxpZt2XgHwgwQCJmpCsyQgYLC2Axgy4BXWeqW1Pu3f3dfzr5MPe/VVT61etNCUqZ0VaqW+t577ln/5/yf93l/TxBjoVYT/iJVr1adYnUBn233joGlRgX7+xMsNGpwfUvYspoSo1n3pQgo7sdJgskoEIbxsDcU9q3GAomYQXJUKrYcnzgJpfW31VgSB3NMdy+D7siNLmfBfGTSZojRqtXFGbu125UCim05M+c3CnEMMzSQagSF9c3dPSy0m8LpZvBdyHHIqOGBB3dwdmcXLGOxeFTSLZ/xGWuKRC/kuSMKiFjQxQ05GE/lXtb2qzL2QiukaJYlIVzHlFbk1borAvHG7gjRIEKVKJksRNVUcKYXQS8UfPdLjyGeTpHmFBIDKSLFyQwJs7jWRGdnH/1hgCBRhV/LAsf6so2SY2KWyRjRG1HsLLC+wvNmAsetsRyBpcWGYCdMXYHvu9g8twfdM9Hp7Utgl+v54hang/ArJ0+LOOc5deyMAvgLpjg5t7eJPakI07ja4H6ks88T9z5REhTONVRk3B0NQpw538H5rS5O3FzDkdUaltcWxL097KcY7/dEECLKp1KpoXNuH0ePLIkw3xkMMR72sLa8jGZzEUmRQDXICwWmoynCeATL0tCsV7Bcd+W+xPOzOxqLwLi+vAqlyEXULzVdOhdy/sv7XDIR1/h4muP0ma7cNzyXcXoqlps1LNcq0PVS7tfEhVh6KS5JXsdKQQch62WmtLxTlM2ZiKSa6JETuxNgGOf43AMXZ6FbeYmVZRe3rTUQjTP4noqo0PDg6R4GdG0rBbqjEIZtoeZZWK0pOLFWwVLVElyDrdLNG2KcFhgWKfbJfh4k4gTmtchQuJV2FWtte4bNIevWMrDfDTAKC+GDsvgymrKTIoXKQs0jQVcsEM//ZcGKYx2FWN4PbUNBlff0gsFkljDXef0s1h15PnEtH0HBe3CG7mAMp2FhZW0B5760jTPbXRRagUNLNg4v1zENNVzYmwi3OmeBWDoTKLTTiavLehsGi1WZLE94rPPgrUdYBWI25ZX/aHDXLBNM/pWPz2iu3B4KnbPnjhkagGM03dEU3xkuNvsen4vIyJ9xYIktoP+Iv00EhYRAPiISy021EMCBLMsxNXmmIr+XyyBKiPiH2TrOcFE8DhJiWWF0Wilu/IrJnhhVws5EkFX4DDUblyggs5hCnvv6soPDyz48TYNO1TRL0R9PYXkGTLuEXa3ItpRJLtz5MC2hOBYGvRG2d6eI1AJavQLNq2H/9AjD/Q6OH7Ox3nZljGGRkUI2V1LVDaiFJs9wHLjSKJaQPum1MQzshQr+4Iz6jCD7FOcMzwiyT3EHfiN9neFLP/mq14oTcu6+5PrTxfS7//E/iWuLoimdUr/w9l8SgedyggyddO98112PEWSvd9kcAD/xyV/H7/zu7+EDd79HnGrz15zfyMnfhz90NxYXFsTB+pa3/vzjnLoUZ179mp8RMYFC31zY+M+//3/LulPoowhKxxwfXrlNH/v4r4pTjK/Xv+7VoAOQA+7VBFl+loP7Bz74K/LdKwmydPfOBUcuk79HYfs3f/N3ZLJIcegHf+B/kd+72v69EkP2St+5kiA7X2+KI3TlUdj66Ec+iMXFhUf3N0U07kNu03f/k1c+qVP5aoIs9+sv3fVecTFStHnlK7/z0d/geXD3+z+E3/4P/xEvfcmLRIA/GG72RFbmj/74T/Dmt/ycFBgoolKgn7/+/M8/i9e+/k2Xfe/h02fwqp96nTgq59s//zvekOeC7KXnwPr6Ybz1LW/AK17xMjm3eH7Q4ffu99yN2267FR/7yD2Pbgvf+4M/+EN86td+Ax++5304ceL4o+vG9+bH56kKsnOO8Pd+z3fjzW/6mUcF4fl1cunyD55PdJG+6Y2vx23PunVWcT5wbOgm5hhw0OFN4Y9Ou3e8/Q4pMsxfdE3T3XrvF/72SQuyXNbB5fzIv/lXcnzm7nq6Tt96x9vx2b/4S1z63vw6feCBk3j/3e8RlxkLUH/26T/HJz7+YRkT+JqH4PHcODi+XWsceKJj0X1fv1+uLxYleFze9rY3o7PfwQfu+Qhe+V3fIS7/g10D13POc98QEUKX4N3vvUtE6YPbxODBD93zPnzrt3yT/D2P5Xt++f3iWqaLm9fZS178QnEL00X85jf/jAQAcZkcwz/+0Q9J0WT+mkwmUvwiI/qf//Pvxc/d8Wa5R8z3YbfTfUwhgWI99zmPDYsZVxs75y59dh3MC3Dz3+UxfM1Pv0EKaizEsdDyVK7D69m3/70+Q0H2nne9C9/a4ERCheVYsCxd0qwVhczVWSscn43ZUm2bujgqikIRNxWfiunqmjH0ZoIjJ5hpQmcLnWRsXWdAB9OjC8Qh2+AY7FVKy/F0EiKJCvh1OuHJ/GPYRUVcr0kaQDct2DYdiblMMMOAooIOp+KgXq8iCqaCCSBmLJzEBLnCUEwRahVTw6A7gc/JgVYIIsG2NWkbZitvkegycWRbtWWT61YgmsSzSYlrQ7VUZHQLjkJxAdLFFlBUcR1xxUvLYsrtsNBqu7BNpsyzndLCOJhwfoUkTKAZNhbW6ojyHOFohMYyHSMJDNWAptvod/eEaTjpcZKVoNcPxAVGEdGvM8wK6PVjOKYFt+aIGMyJCIVzBoGNRhNYqjlL8jYtFAnFOkX4motLPuoLVRHbNs/uoV5bguVS5E4xGgcI01RagBnYFNFpRRfjdIwHLw7gmj6qBjPGSwQ5A8zqUogmfuLM2R5U3UKCAtVWAxv7I9gMkFEUjPZHs+AjI0O1yUn+EHmYoe3W0axVUK2agBULQ5VOxp3tPnLVwJ/+7Tl0A0j6eavuIZlmeNnNh7BwuIFJf4K2o+FQq4KN3j5+/3NnoKlV3LBcQy8YoAhUvOAFa/gvf/0AglDBsaWKuLV2h4nMhusVE0dbVfT6U9iagefesAK/UuDczhAX+lOcG0U4XPXRci3hKUZFjG951o0I+1M0Wgpuu2FdWpip67WabWzvbuGPPnMKZsXHDetNae3+3P0X8MIbj6CYTrA5iLHU9KGlOfpxijP7Q7QsB4caLrrBEJO8xPn+FBXdxGrVFbxDs+aKGN2ZpAizGQuXblwJ2MvTR9iTM3YvHeNVm6IjJ6i5oC94zfqWgYalwtU03LTegKMUiMYpGisVmKaFvNAwGUWoWpqISQzwC/IS3UmMpSo7t0osLtWws7+HpVYLFkUHpr2XhvA82YI/7A+RMOSuwTAvcpSJ5phxn8lC3droijhXq/MaMiSwajQI0PBrUrhmWNI0DzEaxqDH+ZZv/jZ88UtfRS+I8cVT58Thx9C0iqVjlMQoYgp/KkbTEAtNHydW6+IU3trtY/3IGkbJBEGQYjqNpQCzP6CwzqIS3X0FXNfCDStNqBKYF2A4THDjyhJuP9HE8RNVJJMMZ0/30Wj6qLVsuDUdRsZgugB5FODI4SPCkc14fdgmMpUt2vtwFBfdaYBDK544WSluaKYD13ZFaGNoE/EAmUpRO8KgGwpOgU57FjJThKgaHnTHQtQPROjRfIrnFeQRHbNTcTfTdWv4FYT9SLoA2od8XByM8ZWvdrHRn2DZN5Ehl895VRfDacSKBwajibg1l+tk+yZSRDCJWHAqIrLXGIo2DaEkofCcKWCST2xYJdZWWkhYrJiwagacOb+PiaaijFN878uPIR2GaLba2O1t4ZbbjiCbhDL27nSH6O5wvHRw4oZn4eFTD8K3CvhrTZR5BN2wMZ5EcGwW+hRcPN+HbqRYXW1jd3MMf3nGCtUsXZa52GgiJgm4UHHh4haayy3scnwB4NQ8bO12kGoOvvJAV9rLK7YmBZQjbUfCuKDFaK7W4NkNNHxPOsj6owkW2nWYusUYRCk89TsR7IqBCotESoy/+tuH4Ho2fMMWcSpEiOc/6xjafgOb2xewtzdAu7WMY0cOw6no2Nru4dz5M8iUEqNRiuFegb3hBMcOezhypCoFCbK2LauF4f4IeT7G8UMN6fTgvU61Hez3uhKgmSgGOp0+1NRAlHGEzeF7GpaaDfhuFXpC1AfvWTqGUYa97j6qdDtbjtyPHHaBZClKTUF3MMFgHAoGgkJjq2qgUq3i0184jf64QINc25DM3hj1mg7XM3FopYHOToivnurAa1Sw3R3CrlcFQ6IrKY4uc7+o0lXAQuahxRqKwkE4TvC1M5vY2Z/Kvt1jYNo4xMX9AaoVE4fWPCx7DhwoGEShMLaLpMD5vQDnuyGGIcPaKDcKeEa6C/iIkeVktrLwSBc73yng2haqtoqjizbavo3eOMcozuG6ioTaqQoZ0hQ1S1RrFXzx/otYWKih4VgoIt7rCuEutxdcLJN3PgF2hjkiFqXJvaVYWtD5yWC4Up5xJEyUAWMFi7GqFF8SIiYEIyMA15n6+si8fc6knYurc3fqXKAVR6tCYZljnYlwGsm53/QsVHQbu4MJiQUzQTgjliATfMKcK87l8cGMAXXiXiVRlx1Os8cyEf0pvM7WY+bo5b2b80vZn3y+kz/pOmZxUEVF15AmuWBEyMpm8KbCUFYHqHkKTqw30chNdIdTRFaOis3ANJPlDRQRC2AM9yLmBnCbfK6ryb1CKR30+xGScCbSsxtmmsUoFQO672PcjzDan6DWrqBRU4UH3DAVuFULZsVCHBbIwhhJFEoxmOMnu1MYwDoISvz+6eIZQfYpTiKeEWSf4g78Rvr6XDxji/bdd98lgud8Mv+nf/pn+K7v+k5xSF5LmJiLngcdste7bIq/FMHoqPq5t735cW2wnOjzxfWYCzP7nY6IXHS0zV9sbeZyhqMhPvXJj4jDkK/Lrdv8OxQLKCbRFUrhbC76Xmt7+f0rCaVXC+Gau4bpUqXoSJGIrt+r/d6Vlnel71xNkOV6z/c3nYd0RR8UXv/yrz6Hj33sU7jnnvc+ei480fP5aoIsHW4/+VOvxeFDhx4nBvN35iI+BSuK52xLfzIvbhsD2b7+9Qcet41zgZWuu0u3n2Llxz7+qUfPA/72/Lzifx8UZK92DvC9Kwm58+XxWnntT7/qcQLcvff+DX7sJ179lB2yRA3Q4Ujh6hd+/g4RTvi60vG51jl/pfXi9fWuX3wPfvWTH3kcr/hq4tsTPa4UEHmtHrxuLhXkLn1vLhLSHctziePHT7/2DeKY//Vf+5g4o/m60rZfbZ88mbHo4Bj1iY99GM973nOe6G543OfnxQeeS3Q8H3zNx47/+V98H+5465vETXDwvP0fv+9/uOyYO18mXbDvvvOdj3PJz0V9TuR/5cPvF6ftfNwh2oPjGl3f8xfd50RBzF3vlxvTODb+0p3vlfGahcB/9S9/4DHbwofx977vg/id3/1Pjxmrn+x1+JR3/N/jAsQhe+ed+PYFQ8RUTnoMbdZuT3YjBVo+9zPIS6fbzrSkPZgOWHIjiQag85O+DU6WOGHh9zixYms1H57DqJSgLtNiiy8T62MoOlvwDYR07yQlDF2XYqEE5BAvoOsolViWzZZgujsp8lIQK+gkKzVolgY1pztVwGaIAnIl2cZMNqgqDlkGmhhsKZbiFcUsBgNBRF0VhrS8E4VAxh8DwIosh2NbUHWyHOkanC2Pab9sHY/TEr5bwTSciHMjTbgsbosi20bUAOjmYGgHJ0OGgv5+jIptw60y9CXBeDIR1x3dxX6jIuzNKM6kTZkmkM5+BJd8W0eBZbM9d4Sq7QofV6FQrpkoTQW1mo6cLDrVhOM60JAijUJpa2RByPNd6BTX80jcv45HYVZl1y4G4yHUXBWXYFnGGFPYZohSkODk2REKzUSjYeHoClvEq9if7OP0hR4GgxTZFKg4GjzfxP54jLN7EXyvBj2Lsejb8EwFft1Af9LHyfNTVM2KTDBvWl9Cu2HDruiIohF81wNhh6NgKu6kv/zyBi4MGGamYLnuCX5i0XextNDC8aMV1CpMbJ9iY2eKz3xtFzW3gWMtE90pRVYPNx71cN+5Xdy/PYBnuSJQ9kd09DJFW8GhRhXH2y1c6HTF6fPcoy2s+ia+cmEbWz1FuKL7gyEiBRJQQzFtuV5DXkQ4vtrAbUfaWGxagtBgscgpXezsM/28wN5oiHPEFMQ51nwH7UZVJrV0TI/iBMMRZSUDrqnDqxkI4whZqonjioxHBjyx04Ii/+ZgFlDEa4SuJGIN6Ggk35NhLXSIce7P5bu6LpxaV6cTWJflMRSobhs4vuZBzRNJHF9dq2MyCVEaFXz55C5qHh2CGQadMY60fVTbrrSfK2yrTwvYPp1VhYiafbY3s506ynGs5eHi9khcoTVBH8SwKyZsuwJd0RDrBhQlxWA0kKC2YEBerv6Ia4yXBgXGmVu16prYmUR4cI8T8Zrwd79y6qIUWyqailq9gqWlBeiKIaLM+a09af1t+ra0DBeahtZCFdtbu9JOXyqaMFZ39kfSPswJO4sWFCTqPgsVGY6vNXCMLfDndvGtzz0K20rguJ6IFHalijAIRMyi69+2PXFvEvdAQTNmumtJAAAgAElEQVRTLHmGHgUB4jBAoZqzABythOfpUBhUZ5KdTXd8LgGBLDpYio4gnmIShZhMI4wnqTAy6wsVOFULtqoiGEYiwh9abwl2hAlPO90JFN1E3XNFxLRNdgoAWsXB2a0OdjoRNjtdcV83KE7uDQAGJTGQTQU2Oz3mGwp2JI3YFcAx2ZD9YpCdbNiyfgz3IclUVUvByN241oau6eh2OliqEQtT4uELXTlnalohnNZRNMTSYU9c/NwHNd/BZHeENC1Q8SoSNkSkAQsDXs0C9AhlQdY2zw/+HvFzIXb7M+74DccWsLMbINNV7O4GsBye3zkaVRULiy1ZvyzVEbC4x2NVr8BQdGQR71V0DsboTYfoDchgnaE3pCXbKtEdJrjlxmWsH2ohywpxYFdrxIEAw/EYYRCi1XRRqzUwDQrcd/8mHjy9gW966ToWa1Vxrz58eh87vR0cPdrGZMRuCxXVmoHz2x0M0wS278PTLTjkgxv0GM6KmXbVRJGnUBgWWTGEYx6x7byzh+e88OZZ8KMIZYkELJIrnLHnIS9gq7ZgAhgQtkBX7GJV7s90SrNbhIgRBgkqRg6/YmOxVpcOi3qN99BCmMGdboLRpMSZnS5yM8ftJxrYuBjgq2f2sNx0sNQ2JCAvGEdYXqhLoBvvuQo8fPYLJ9FY9aDEKjTTQB4lWGz6qHolmgs+AobVNZoyjsQxcPFiFzlb3NMU43EiRalJkqE/SbA9mKDRdKTzoWlaCNMIDc+S54M4VbDdSbHdGaIXBuJ0fTTd6pF9QQFxJsbO2vINQ0O1osNlGCEfUBiQpqrCeSWSRQoew0Luj3x2YEc93cdZFMsYUqgFTm+PRbw+cdgVzn1/CvSniYRt+qaOZDpjjBO7MKU1VeWYpePQooMiYPs/BVsFm90pgjIDb/188d4iaq1kYs0csfww/xSXLBmtgmGa8VpZyKmYxDSkaLsmPIfjfon+KEM/iKX4xnsYn8k4zrDoFgc5Am6bsGypyxLdQwwKEVMMQEzEQUuhvuFUpONnEudSgCUP1jTpqmb4G7uiOFYCVd7Tbd60ZnxzQZqYKnwWKsjztzL4VY7pBUZjOq41wTtxPKlV3BkLfDhGyGecbo5uMIa3osKr29B1hp8qmJId3E/QSwJk5MSPcqSlgtrhujhj0wkwiYhjSUXAb/g6fFWXMTSd5AjIjbZLrCy4qNrEV5XoBwV+/xlkwVOeJTwjyD7lXfiNswC2qpKzSJGOrjiyRV/4guc9pr36aoLFfEsvJ3pe77LpiGQb9dt/4Q5QOLjai63jP/HvXiMO0xuOHZPK/vzF9lViFfhiy/s/+96Zg+pqgizfp0D14//uNSJYzYXca4lTVxMBribI8ntzUdKyrEddev8tBdmDwgf5knf+0tvF1TgXPFqtFn78x37kCTv15sfhaoLsRz76CWl3vtRlOf8u3Y5veNMd+Nzn7n2ckPhErqqDTtOD28hlzIU9/vfB9+b7hQzig9v/ZAXZK32PbfzEc9CdPHctHty2ayEfrnc/cF/yur7h+LHH8JefrCB7ue/Nj1e/17+swH4tsex6t4Wfo1v+Va9+PTY3tx4VAfn3B8X3gwLh/Fr7xTvfI+3y5PPyvCDflkLWzTfdKG7mq41vV7sun8xYdLVz6Ynsi/ln+ZB917vfJ6xfFqeajcaji+HD8hzLwoIbhVNOXK91TIgzedcv3iVFqksdx/OF8xj81GteL8UKIjle8+qflAd+Cqa8vujSJYv6e/7pP74sguFyYyQ5xTy+XOdf+9RHH9MpMf/dP/nTP8Mb3vhWGfcPCupXG3Of7n3+ZI7TE/0OBdkP33kn/tGCKZPDGQeNScMz1hsn25wIcLLDSSJZp/xLuo/Y/jpjzM043gyAYOs5xQC273JaRxatrhniHqELi8gDijH8Lnl74rblJzlJobNCknSZPq2JyJlmEcqUAiwnKUQAFijVHApZtYolbfHiOGHLXqkgjDJBKfR7CVptB2Wez9ZTtoMuE7YeMqhsNoHTGVsU57BkPWZOYLoOhcHG3cGJkFKixiAxZ8aQ3NkbY29viIVmQ9r16AayrBK5nqNgwEySCnONgjXdM1lQwKn7oCotTYZ0qRiqtFpy3ziujSgKJEhNQs/EXVeiTBgoQjesimyawa95wi6t+BXojgObgnYYYDwJ5L+ZbZXGnPyrsClsM1zN4AQ5ltZZ3bThuy4UvcBuZw+DwVTYuxSfJmOKzQV6gwlKxRShptE0MZyOUICu4hjdYQrEDB6BtK5P4xQb3TE2dmPcftMxlPEQ601Hjq9padjY6Uvo1XK7iqOtGtZXayK2URylM40TOga2Ufi+sNHF353ex33nRyC6cLXu46alRYTTAJWah9VVB2U6FvcT8Q5//dUN9KbAC463sLHRxbe+6Dmo2BQAAnz2qw9hFBpo1Co4tTGQiSsFTLaxHq77WKtW0JtMME0zLLdcDCYTuHoNzz68IAFn3WmE84MBhmEubEbWG1oMJ7EVrK/UMJhOpD2YgTy+VsHhQy2cv7iFvzvbwc44xWLFxS2HWjIZNsxS2ts3t3oYjTIstmpYWLLluXLUC+F5DmKKs5mOkGnZWSE4gwv7IxiWJUUAToZ592ALM4OlJjFbuslL1OHobBVXsOLbgk8gQ5fr27ANrC04IshudkIcW1mCY+Zw/Sq63aEUGeiYW12qwXdVQQMIcxWaOLdTwhahotMfYaOfiKuuigR1z8D+/hjDGOLQJVfaJHc2SuC7DlJNxfbOYCb+WQyI43VKN3qJuFDE1RgmdHtrqDAIz3IwiBSkWo4HdwY4s9kXHmLTtcXdTfc2izQUW/d2u+I8rdUpdmsY9HriFtvtTRGXBfrjAGqpSbANXbh0oPE6ZhGCXFiKIhWbIghIxMXt64u49VhNrtdSmaFCwHPfosM1QxpnSOJYMGBFmgo33q/Xpf2fQi3DiDi20N3s1VwRrzViSSjQ6XQrMqDHleIRnV0U3Nnmn6oagozIlKmEo5GnzWNWr7KlXsVgwACeEnujETzbQN3W0Wq0JJAs5PhVr+Pc5j6Q6zi7uYVSUdBs1STEq9sZQFNzORfObQ+kQEU3ccMlXmGGuvBdC0teRQR3akjkmMpQrpZoLFTRqDrY3+xBE052gcEwFBe25zhYrOpYaHo4f24Xmc4wPw3LtYYIssSR0E3KUqy75Ag73Mg1jEdjbHf7WCJqAho2NnpYWa7izMYU+8MYL33eIRGFTp/pQ1MN9EcRtvuBjLU3HHJEhMqjAhc6UyREVdoqTqx6WGnVYJuO4HCYVH/+4i7SVIfnV2F6jjizl5cbaDcrgvrg+K5AR3+YwLBL5Ioh4YT9SSznx4n1NsbDBBsXRzC1DItLDqrEyxga7v9yF/edvoiXvvwG7G310WqyYNXCfSe3sT8O0GxW0XB1rLV8JOMILo+lpSLg/adUEY9i1JY8NCseJpMUveFARM0oIQsZGPRHcGsVJAH9sCx4KeImTIsQ62uLKEIDW1tbqLo22isMVowwChguxWuTIY4K6hUfybREpzfGMIyQsKBSAJOJgvObfVDqXVms4NS5IbqjVIT8pYaB555oS+hfCrJtS7mHsMBy8tweVpYbcEG3u466b8O3bXEYZwpZr64UdLIgEYyRWbExong55njGgD9H2L3srPn8yR0oLjnWKo40XCmUitBnmTAVBUFYSqDn/ee62J6MpdjKogsRPDM0wKzjShjtIm6SlMFAODJ3dTgmAxhNGbsShsjVTCzWfHkeGE0jVKs2HK2EWirY3p3IGN9qVFH1DChpJPrpNAG64xh23cJS3YU+LeT6701iDJIco4ChezkqFgsLKmpVA62qhiJVsN9N0Rmnss85TsyIq6Xcr9hhwHVm0Yf32kTQChDkEF3Agi2QzwCOpYibWB5EGPqo6hhOU/TDhLU6tGs2TIZWEqlkGYJm4rlNrjR/h3xkEZyLAssNctBrcFQLaQhMyPctZ6Jse1GHnilIIxXlI3x/Xrd2BVJkYeGGq0GtguaKje0RSp2ha4aE/7GTJk/5WWsWuFrQlc2CYS6ohOl+gp39gZwPgyxBZmtyD1WSEr1uLn9XWKVgYMCitqmjtugimarY35tixMBXC3ArCnzXRMW3YBZ8xtFRr1to2CUqfO7LUgyDEn98znzGIftEH/4v+fwzguxT3IHfSF/ngMSQK07AORHn63LBU9cSKC8nel7Psg8KCpdDIVy6L+cT8oNO3Gvt72sJsvM2/ZOnHnyUuXqt7b2aqHEtQfaJ/t7T7ZDlutMJS6fgQRGaQsjPvvUXRBi/6aYT19qtV3z/egS/Kx2/g+fDU23ZnzuB+cA9dyPOXY0MeKMD/KAozs//7B2/gPfc9a7HbP/TKcgexAL8xq9/4nGOUu7Up0uQPXiA6ARnO/r/+8d/gk9/+jOXZdRe65y/3HrNXcB01l+Jd3ut6+F6TzQ++BET8pu/9TsSKjh309PN+Vu/9bvSfv9Xf/15/NAPfr8gGvji5/ki4kAEoAMvPhyRk0v3JjmnDNji63qRBU9mLHq6xcGDBYwrnU+X279XOyYHHfZX4v4e/N2D1/KcZcvzgi+OL5eGLV5p7JyfX3z/StsyF8HpfD54nP4hCrIfuesufEt7VnAkN5HTHwb/GZYufMA8oZaYQtGZzMzU3xiaYkpLLt20vfEUFYPCoiUcPbo/ONGn+1UtuAhdnD0U0qTtULiXJVQ6aQuKB5a4KioVui00cTYydIiTdE40FM0S1ibdkXzgZ6BQzXLhNhzhJ9LRpisquoMAjmlLu6tjMIwol9Z5YelpnNjlGI8S9DuxBPZUqvZMaLFMOJYuQq9qZNjbHaDbDcW5e3hlUcJbyD8m547bevbCCJbq4vZb1lBfsMX1NBpPkLLdsdQFi6DlClRLF7Ysxbsi5QTDhFt1kcYxUoquMbf/EcRDNnMmrqzWJWEdqYLueCptqgzL8n1PXK6FrmIynMhESLEUmHaOzsZIGJSGXopgZ9uWBPuwlZa8UU6ceRz7o4GEfWVRiMXVJegGEMUFRlmG0xcHCEMF3V4f9YoLt2nBsgs8dK4Dz23Dr+no9oYoohSucEl1nN7oYRTwfFDw3Bccg5r2UDfJelOlfRyqI6E84nw2HBRaBq9iw2ErqlogTTmxjjHNE/SDDOd3QjxwcYiNXoobak18260nsH50Gfd+/atYOtJCMOkLm9ZWbOa64b4Lu+JqJXH4H73iBlg+Bf8Smxc6+PwDO9gJUpzbD0QEYxGBYgalzWNtV5AGW2ToDunmjMTddOPSIl50vInVhoZ+keJz921hcz9BGqVYXnAxJUvVVkWkCad0QpVYqtZxfJ0Os0Cc4Gd3R4KH8HReS4YE2DG5XITkAiJaMiwrDCKE4wxQEnEEtxse6g3gzIU+9rq5CKabnQlyg0JtKlxAPjcz6Itiv21ZCFKmpaty7pMbW6t4EpJWpglcy0bT1aHRfZ0Qn+DBMcgrJJZniiNra1ApFiu5BF71BwH2hiFa7ToqmgVDz8TFrOiceBfQ4SCNIyRZib3OCFbFFl4lg8Ksigpb0WG7HjpBLOF1RZFKwBglXiJH0iBFN9DRPnEE+8M9jLo93HSojWa7jXPdDjq9Eb52boD9cYi1hSY8S0VzsQr22lRcH6WuYWNrH42GJ+3/6TgQUYYhVgyPuf/cHnZ7gRTQTArZWSqtx1EciWONE3k6F8lVVVgMylMJtDm25GCt4eKI76OxoOPI0SXU7YZcm3sSNtbHkaOHkaSJMBHJpB3uDcQJW283kKkaLE2BoSnCaKQC7fg+wsFY3MxhMBHG6PnNPVSqDcTpEDvnd5FECvxaFWqlIm3bXk0VZzOLQUQq7PdDTMNAtp+O3kPHFvDgwzs4vzOmfoGNwRSOXsHZi7uoVCvSnt6q+9ja3JUCEsec/jhDEFLeoxCtzXiYhoalqg1L09EbTsV9bDs6fCaiizqry/4MB1O06zpGe7GIh6/85sPw1BKK7uGLX92QlvBOJ0BrwcZNhzwRRs+f3kMviHDrjcuI1BxxNMXS4iJ2t/bQ60XQTE06LIJhiTCLcO/ZAV5y22EcbSi40J+g6tkIuikSpZRCAQPtvnJ6n9RprLYqWGm7OLy+hMH2QAS7hmdg3J9iZ28I1TGwfKSNkyc3cOTEOvYZ0DSeIExDfPvzjggqgS3gvuPPEDaOgd3zU5za3BEhlOFmxw95MHVHWt2TaYB4HGF3MkK9VcOom+P8hSH8tiG8TN4n2cJORzoJm+TT1usmFqsaFppVFGkkBb+trT7WDi/DNm0kDILTVexsdMRxubhUFUc8Q7fGOwFKsEDjIoooHGbIGEzVMHDihgX0trtYqC/D1Ex8+aGHpDvCrDQxHAyg6LqgexYWa1DVAg9e6EItDFzcnso+r7gWJuMATt3DqZM7gochm9p3bFStChY9RXAVo9FUgp8K3cB2h6JYhOc9awFVS4XPcc+jnG5g88IU/XAEu2LDqxg4fngFw0GEc7sDbPbGqHsm1DATh/utz1pAsD/B/ZtT/PUD21hc9nDjqif3EbK9D61W8dDDLLQoOHR4Aecf6ONvzuyguVzDeDBCP8wxTFIUDKZK50CDWdCgqROjMnuWsG1VihcUZZs1B8utNjbPb8OwNfiqgYqrIlXIw1VwZnOIpZYnQiADFOkInjJUcppL8bd5qI6V48vIL4QI+iNxtJ/rDjGW+zuLyBaiOIVW8j5YoNbUcGTFRdU00Nkq8cDOCIMskwC+dtXEoq9hfclGGuj42sND7EWRPB9Jx0OpwDEMpHkCnagE7v9cTKqybRScJWiVDmFdQauqY8lzYBQGdkZTGQsYRCjsekVDy7ck2IxhabxJKmmCm461JcyPuBZyh8nUdzQDRaIiDnM4dN06dLqzMK7BqSjIFdKKVUxHMR4+N8L+kO5oHSvLOqrtGoqIOQA5mnwG0wtMJ5EgSDju03nLGw2DIs+em+DvLjDgT4FnaXAtE91Jhh6fDc0StQUNS20HeqbC8T0MOokEhHkLrpwj6SBBMM4wThOWcIX7y6YH12SYJh3wtAdr2C6WnxFkr3eCe4XPPSPIPsUd+I34daZa07lHYWIuzDKh/u1vv0PcddcSa64mel5t2ax+v/2dd0qozuVabi/dl/PfuZLD8nL7/lqC7FyA2NjcvC7H6vw3ngyygN892Np7PY7cvw9B9iCT86dfw1bnHwFdWV/60lcv28L8RM7p6xFkr9QKfVCsudTV90TWgZ896AT+4X/9QyLKfe7zXxBBj2FE77v7Hgnemm8/GZoU5S7FZjydguxBsev9d78br/yu/8rQnW/f0ynIMnCMnGQ6jtmy/0+/+x9jc2sb/+uPvepxSIRrXeOXW6/535ENeilC5FrXyRM9nvz83F3OcA3iIw4dWsXbfu6dwiL2fV+KDHSKfvyj90jo0BvfeIcc94NoAAq7FFM/8tFP4uiRdWmNv/nmm/DL7/uAjEPXK8g+mbHo6RZkD55PV3KVPhVBdi5uXypmHzxXLkViUOj5P/+v/4zf+u3ffTQojIF4xIMwLO56BNkrucfn+4/n9cEuiH+ogux3rpri+hAhg5OcmW9DwjfonmSgl+sbmIYhVDLUoENRGWiVI03IUVWlhZ2t/lMm6qp0fiXiEKfbkrgBPqiTf8n0azackNFGrisnY5GEP1ridqJLrDcIRUTjpK3XDeHolvDE8jKC5ZnShp3GiYgrXNdqtSLOGE6C1UQRzqpZMaDT5lGqIsQkdOsIf8+W3yOfkRNi3QRytl6rGoZ0mlDw8shDpLhmY3W1AaVMJCCDbjMmzluOKiIu27nJN2TwWcWxmC2GoswwmSZo0i0FulMtxEEoCdpxkKC56IhYTFcJcQpxHIpT16RDTyOSgC29ioQBsRWUYgndNSTqadWK7FM6aOMwQUp0QmKjtkLWmoY8TiUZmngCzabdlxMYBjHpUCl2c/LJ8K8ixnDMkL8E9ELuUTAhU45tg3EqrpQkjGcsW6uCdrsqfLpWlYFnIQZDHmMbzZaH/jTE1FLRJQORLpwMInyu1XystExoegaLbueCSdFVWJYLw6Erd4TNnQE29wNM6TIaRTjXmSItVNQcC889uoLDa644Q7lfowE5mzluvqGNhg98+kunsdvT8fy1BRw72kDVo+AYy+TwLx7YwN+cHmJMXEY5a+OkGWe16cK1uCcZUMJ2ZwUN00LdruBUZwzfUlH1VXGT0d1LHKen2vArpiRaEyFgKRrSiG6mWWetrhbi+r3xaBtbuz2opTVjT2YJuuMJVIrnRS7XSrtZh67lqHp0uLqSuh6mCYo4EcF4azDAhZ1EWlfrjoZz3QCGZ+DBswMcazSw5FI8mznTd4aRhO8YhgJHVXHj+jK29gdIogwNj23VBky1ELen4dgoM7q0SnHU1Vwmdg9Q8+vUlySMiziBPA5RMXWoDPBTcmzvjEUUqNUd1Ooe+v0JJoMIJlmlgxBlFMs+WFquI0mB3X6EYcH22hRLNQNqToeqDVV3YB06gi+efghfOXlBWua/8znrUuAZZSbOdXs4s9EXDMhi08Ni3YaiWrDrNuyqI5xNU9Ex6o7R3R/AZAL6NMZed4RpTCfhLO28VBmmVcwc8BIWSLlsZjjzXEcQC2zZpfuO5wSLT0QSLLmaCEnNhoV2le2wFfiWhqpToNlsIk2KWRu56wsXmvt/Mg6FSWqYmrhj6WwnbzVi8M8kxuJCQ9xlDB303JqMgbv7Q4RhgvZCQxyJRkk0hSZjUhINRfTNFRtf+9JDCE3At0zUfAsLyzXc/9A2zm1PkKu6tDBbroudzZ6IOyVDnBhiGDAsLhGnHvkuo3EiQW91n455oNXyhRtbEn9S5HBtA+22L+Oa+BDVmagVTkY41qhi3A3w4GYfzz1WRwYWBDQJreK1c6hZx+bOEIeP12Xs3zo9AHufefXE0wIxiy4gg1zF3niM29cXJPyL7dVnLxIrUQpXtTOOhCn5zbevQM8ytNoeRqMI913owTJdTCZTjONEBM9nn6ijaZvIAxYymC6vwlJMnOp24fq6FH7OdcY4sxfiYjfAkWUfzz9WQ6c7xLH1Flr1huBnnIqKNJwxs23HRbc3FsFvaaEmmAsWFfKSQWmQroU00rCx14PG4kI/QBT2ccstKxJOR6zopD9FveljmkZwLAdxPhWMy3gQIyImh8fHtKCXKfrdlFHx8Ns2zp/uoNPtYXW5gYWlBkbDABunp0j1DIuH6JidCl93caEJV9VwcXMbtVZDsDi97hiTKTnr5CtPUWu2hOVeFmR4WujuxdgcjlFftNHZC+S+rWcWMrXAQk3D6lIV9bor+5EM87OnL4g4zTS8MMxQhjm8ui4O3lbbh6lm0CwLD53qohMOcdMtC2hXfegpsD+MsNVncN0Qx9ZsHGos4/6T22gvkk1s4sJujPvOdHBoxcGhVYrOsXSysEjb7Yyx2HTQokMyUfDZv9hCpId40c2rOPtQiFFRSLjo+Y0uOnEk3PRGlb0LqjhgaaLN8kQwFfWGKp0YecBgLuDYqglPo5ir42+/to9hnMG0dZgmEMcFBpNckAQs1jLPQIoXno6jz1qAEpvontkVx2qcxYIB6vYi9IJUwkdFeCSGjEF1Gsd2SwI8N3an0pVBgdUxSwmJZDGEiAkWnCXsLMvlumWHkGubqNAtm3EumSMrVPSmEUYcu+icnTuEy0IKK22OieWM9coASBZy+QxlKAps4iZU/qYiHG7fMURQJ7eXzviyiHjqQCsM5COquTlqvN6GIzimIYU+FuA5ZjCckZ7katWRZ5tglGI8JP9ZlwIUrFIC7+KkkOcaPrssLXqo+hWMhyHCMMZ4MkMnkNNfpppgSR7eG2GbRWnBLymwLAW+aaDa1GG6Hqa9VJ6tFo/4UsjI9zKM+lOEYY4gSREmGYKc12cpjmMW65yVI88Isk9monvgO88Isk9xB34jf50MLoYRffJTvy7C7JyxeS2x5lqiJ/fJ5ZZNYXUejnVpa/nl9uNcALpcINWV9vu11m3uWKWAw4T1RqNxTQH6SqLC1f5+vn7z3+P/z0O1/lsiC+brMW/dJzuXrtBf+egnxHlIHuRTeV0PsuB6BLxLhZ4ns05zJzBFuns++F4JVHvWs24RcXLOyeT2v+sdP4+7P/AhULi9dPufTkH2oLNwLhJfKnY9XYIsXYqv/5k3Sxs7r2M63/m6HsH8cm71y31v7ljkWDFniV56nJ4uhyyXS6cvBdi5kP7iF78AH/zgR4R/zQfreYAY+cNsz2fo1hzJwe/PAwQ/8clfk1DAf/E/fZ9gC54MQ/bJjEVPtyB7cL0vx1290jVztWNyEFnw8pe/FO9/310idh98HfzdObLg0t/ivqZjmTiaCxcuPsbVfC1kwZWKc/P9R0zFP3Rkwa/cdSe+c1ETRyqdYGyd4wSNLjCmdzOUwWS4U4WiQ4YiLqGxNc80kBQlwgkFQohLhQILH77ZeiqiJ7OzRUAkj43LZXsswzkKmGRM0u0Jtt5B2rfp6GTgi24y1begnojxcIIiV5BlijheuJ4zZ6shXMJwHMlEyvWZLMxACh26Y0hLI1v7kqSYTUZKTnZmbNswLlBmmiRHB+MJkGTiwi20UgJyyBUMM+IQyKFUpAVYI05BxEJDxDlVo6OXiAG2eUaokFlLGZvtm7aO8TQQcZls1uk4Rq3pi6DHCT9FX6o37O6xLUUcwgYoFOgYjyfCUiauwNAtpHEAjepflss+4cSTrbts42YxMB5mqNZncc6SpMx4D3JlfU6c6Apkq3I6cyjbqnB0g2mE7R2GatDBaAvPljZRpq2zHTVLuT66TMDaizUsrHgoM7qfMxHDs0LB6kIDhRGiP5zi1JkB4oSCnw4zTVGrumAcWGth5rTtD/pQdEUE8fGklElsmWUgAm93mGNvFKM7imBadF6SL0imo4GVOuN7NCweOYIqRrDKGBsUtSYxTu12sdtR8B0vvAHrh31Mgz4evuDrd6gAACAASURBVLALojR3Bmx7DiXohcdIoyNbVeHoKpYapiADpiHg6MBz11toV3UMwwyjSYFq3cDJCzs4tRPJOcnQLap4bIt3Kcwy1dumuJfIOUP2Jt1LeckEeTqjLFiqgdUlW7iIcWzglmNryIIxRpNQJuOKUcBVHVi+BbVMZCIdj8aYxmzTVeScJNZiOM2xPwmQJQZOLNXRcCCt43E+xl4/hm2oMKsq9FJF3avI9VgmJaZjthGXWF72UaYxNN3AuDOG7dFJWCf7A1kQA3S56ybGIRmlmrjswjBFd28fUZrCcmpIgwT7wyHadRMVKWbk2NzpS6EhZThUxUS76aE7zNEZhbgwCJCoOo4suTjcsrDQqiM3XFxMbXzuaw9hc6ODo0s1HGvb4tRrHz2CP/mLL0nLcKPhot2oSfGBnNqN3T0RTumCrzY8WCrQ2ethMCoxicl5TqS1ndcRw+1CFj0keGcWsMN/GMBDNxrRJhI0yORuBeJMk/CbNBM3mmtz7CKDdfad5aqFmxZraNUrWFxggcNGu1ERwZ8Cca83QbNZF8ccHfDjKBEXvcGgJGJWiJFkOI5liGudY+OwP5KWXhZYgiDB8lJdugq6/QHq5NMOYpSOg9MnN7E1GKNd99GszsKEYkXFIM6xtztBWhZoND08cGrrEaRICrNiyv4hw5sBSTNNdiZckRFJzAhdwiwjBEEkjjUGiLH1WRxuRYmGVxEeccsqsew7yKS9nmxvE4atIA0T6MQxZEyjh2BOSrtEzbWRTUo8eLELrzrjSm6PE5zvcxwtcajl4LmHfbR9nl8ltvb6aDdM9PsxOuNi5vjUKPQqct4OghiWa6BdrWA0YUeBBKyjWilx4kgV40GEzl4iGBa65c92h1hj8vtCDX953za2xpG4AY+2PCmg2J6D0ShELw7ximcfgzoZQ7WBFXYKWCyQpbPQRAZNKSWCJESusF2ceA1PxK6HL25JmOKib8AhqqecieB0OVYMCypbu7f2EISFFAyItqh7DK5iwS6fsYnJDLV0wbSQff63915EpQY851mrcq8i0qVULZw9fx4uuccKUPE9wdF0GCTnVNinjZZP9IEhTloWdTq9IQajBJWGLQGTg06EwSTDMCWmp0QWZVhbtXDL0UOwlFKKhXQ42jWe9wYePrmN/mSAW559I7IpGbc7qNY8TMJQiqPE8kxHiYSD9UdsQ4+xsORKtxgRJpOA91kVDTPF0XUTWqnjK18fYPmIh4WKg0EX+PrZHZw46sM0iC8pUHFdcZxrSorFugvHmt3XTt4/wrSc4NnPX0XeY8cF+bUFTj28iy1iA7hPbANlngmbdkRGLK95pZSxgOgknZ0ivo7lmgk+UYaZiu6Y98//KurxPjoht5dM+kceKjleWETB2Oy2gLBaDWJhUMjYwHs9sU1kxfM641jOa0CcxQzX4sMTw4n55yOFIInYkvv9PPfrEYasqghqoeYaOHGoipalwNMMeK6PC5sTnNwcYWM4QVgW8uxEBAKLXxyz+Axj6nzeghy/mvCJ6frXpOBjaxpWFmy0ajrqfI5jIdF1kY8j5GqCtcUG8pGCcR7J+dHvBrAo3FoGDIq9aY6tfgLD00QoXW178tuzMLBSEDT9nRkzXTFVuHRPK0QRZRIKSAe5DMHGTOBGqKG7n2BvP8JOL8YD+2N045jIa0HIuAxx9BUsLXuoe1Xk41xCCFuHqlhcb8HXHRgDFdkgQ7fbQ1wkKLifY2BnEqNbazwjyD4Z4eIZQfYp7rVv0K9TsOh2u/jBH/z+R7fgYEL8vGX1WhP/y4me17tstgy/8U2z0KFLw2DmK8XW4mazIUEaTCknXuBKiANOcviaB9hcS5Cdu+4YiPNvf/SHhZt3LQH6qQiy89+jGDRvpf7vIcjOmZxkN37f9/0znD934THBbk/2lL6aoPjVr96HV736ddIyf2mgFn/vYNr95d5/out00AlMgffixU0R6MgTPYiO+PZv+xaZyL3vl+98lLM5/62nU5A9GExE1+BHP/IBnDhx/DGb9XQIsryGyan9tV//3x8XkPR0CrIH9yHD4d7x9juER3zw9XQKslzuXEi/9ZabxQ176623PMr8nfOoTxy/QRyy/+aH/+VjQuvmx5IPrPNiCJf5ZATZg9t+vWPR0y3Ict3n2/zCFz4fd7/3LuG3HnzxXOD2UeDh2Ha1sWv+PY7db3nrz8uYfLnwsfm2X9zYePR9iq6//Tu/h9e+5icfw4194IGTeM1Pv0EKAnOsxZVCvd7zyx/ApYGHB7dlHiZ2aXjbP0SH7IfufBde0c4EL2CRO6ppSMlHZOgDkQUZsQA5dD6Il/yTrdAlUobH0LmpGsjiEqZSQC8gIidZihTgKPhxokkcAZ2jQRSLU5MTFC6fIilDvhpLbWGQJSHFuhReY8ZHjUdMOQYqliVtrxXPEncqH/YHvVjEV1NONXJgdWHmRWGErMig6SZ835b1F14rnZFUSCj05iXyTBcnHSVYTU0lAT3LY4zDHJ1hhGmUi2Ot9YgLipNgtkS3PVuWT2ftYJLCM20oei4J8/S9UNx0HA0xY4fFfcgWbrpubRG8mUo82JsKhoCt05rDQLEIvmNha2cfC402XJehZmTOsmWxkLTkcJojDjNYmoXcLuD4ZPalEgKiqDEJuMhjtgpSFDKRlWwLVaE7NmzXgW6aIqCZVoYv3vswGu4KjtzQhKHnIq7xmNC5ZBq+uKyI+3UE95BAtxWU+RQBhWvdhWnYCPMQk2SA7a0OxlNVhHtyxKPuNkxJQGY4lIMwGWDzYg++0xJXbJjb0N0qKlaK3qCPbrcgoUFEb13JMY0K1KqWiMgV00XDd3Dbc08gjzZAG+bF3R6gOPj0F8+g5bdxYnkmHFC9YFJ9qTvY6fQxzjKc2R9JGJJtaeJcrBgmDi14whIejGPZnyeW6ziyUkGRZ5hGOuoSsDXGg7tDnO0SB2FjwTNlXzZrnjw70K9MDqLn6NJqTSfjuc5ARFk6ymzdxOE2Q9RytFqLWKg5GO72xQ3daFF0ZsiXI1zhtGSol4Y8CdDtx8hzDS7dqnmOUUIWI0O8aANLeJrj5hsWMRp30d0rpb3dqBrI1QKjMMVNq005v3VDk7Zyciy1PEcW0w1IUU3HKJ6g3aoL75itoqpPp1kk32synGlMt7qKC519xFMdyDXsd0dYaVfgURmisDglyiGTAkCNIW0x2+QVNMjkpXN1kGOQ5ji+VsU3v+wItgYhdsoqvnz/Fra3d+HoBdbasxbrYVlid38ix48T89WlJSy1XIymIc5u7cFQSxw+tMjOVGg8KeMID57pIspNEY17wUSOuwR9MY6oYmEaJFLk4H3oxsNLiKMQUZBKwBqf2m1Tl2uKwiTHIV4XdKORaUlZgT7PluvgxFITz7mxjfZyVUT3cDCCUzHQWqhjOKQgPjtPfc/HeDjEZDjAytoqpkEgDvcknxVD/EoF9SaF1QJxzOKAOeO5sqtAybG718chtn5PEwynU5w7v4tTF7tIlRlDcaVaQUxWt2VgZ3cqnFW6BulsTRKgN5lKiCHHbwp/ZH9TtJWwMlOXJHeev1GSzpilkwCLdR+NRhX94VDGUDp415o+VpsGnr/SFCctuxxEkCLugcNlSpxGjjKjk9zHbrcnifV+zUHNnBW66KxO4wKnNnrQnCq0rESQRXjJLYvSGTGdpuj0A6hqgkMLVRSFgXAag03SZPmqpo0HHtrHXpTghlUPUZSg4tmwchWtpoGlBQvbmwM4hgerQXFMxclTOyLwrDYqOLuTYD+McNvxOnxdhc+CwySRsDXDrUjxjMzl1rE1OWeTOMRC2xMRLZpEiDMFG/0OVlfqaNeb0HIN03AKy/ExHY9EQJwOpvT9QalwzIlgKIbgYhxXR5Wu80CHoqdwG5Z0UAzpZh/nGKVjEWTp6o3SDNtbQyyvVqQox7HIr/nojWI8dGoT64faiMIMimshYzFMT3F4rSbbslivYfP8SMLRjh9fkqIFi5kXLnRwfn8bt9xyQsIkH3p4D81jLSgBkzkjrHCsHEVorzEkkc5PDQ+d2YTG4LwyRatVQcVykU/HqNYdBHGK4WCCxXYL+7tT7PQDcShybD2/PUS3P5H7c9Uy8S0vP4wyYfEkxDjM0BmEWFuvYKnuYbAFnDq9hxqLR1UVKwtVDEc6OntjKEqMpZYpXOFC0TEZl3jwoV3YS8CLX3IEdcOBlRYY9BPs9mMEWQwbFWxfHOGzpy5glLPANQvxY/cInaMsqqwsm3jOsTrMUMeFToQwLyVsjFiNpCQPX5/xTqNECrUM0mJRghcPQ8NY/OT4wZBPj7iN8pGCNYVfFqN5rheZOEv5Phnl7DaIsxK9IMGQbHBh3vL5ROLI5DmAwirlVV6bFG/JjyaL+ZZ1Bw5UBGmGtUMOtMLD331tgAu9iRSJhYM/5+ey8MtufTqvrVkYF69xdsNULANaQjetioVlXpcZlKwQlz7dr46lwjN15NMS44yonViE5NUlB3ppIEpKEaOJd0pYNNUUNFxVnlMK3ZYCFgs/0YTPCuyi4r4vkYcs9CQwHBN5XAgOgQVAl+GPqS7M+ck4wmiUSnhekCsYh7EUX1h4oGOWxZzllapcT939CbymiaVbazh2+wlUlQbyrQLdh3aBdAC7PsNV7A9T/OnF4hlB9omKFpd8/hmH7FPcgd9IX6dY+Wd/9hm8+653PsYFNU9Un7uuDrI9v+M7vg13/uLbZdLNAePr9z8g7d9f/OKXcZAneL3Lpmj25re8DX/9uXtx5Mi6tKKSH8oXB8rPfOb/w2/8H7+Fu37pHWDg0r//jd/EPR/6qAgP/LuXvewljwoNdAW+45134od+4PtlXfiaC7I33ngCH/vIBx91CvI9Ou6Y3L61vSMC4UK7Ld+5lgB9PYLs5Ry/dM5QdPjSl76MD3/obhEGryYIXe13riQiHWxjvlLrr0yVDzA5+f/z1v25aPNkz+OrOQcPOhQPnkfz35oLti960QsePcee7HrMv3cwxOugK/XS7aerks7ZS19PpyDLZfPaet3PvEkmkMQy8NqjsMgX270ppFJkeyoM3Sudvzz/PvWr/16C1S5d/rWKEJcTcrkPP/6JX5Xl8fWjP/Kv8eqf+omZkACAYv8db3sH6KS9Eo/0iR7fgyFeZNcSXTBnHs+5wfwMnc+8xviZ+etK5ya/97+98Wdlfa+ELLjUgcqx74mORX8fgiwLK6993RvBsY+FFa4nWzb54vH+7f/we7j33i/gPe9+l7j/rzamzPfTfFxksBeRDm98w+sew+CdC7a8Xubvcdve9JY78M53/Bxuv+1Zj+7zXq8vAWCLi4t4953vFJfhlQTUuauboWEfuud9jwm9m4+dHM8vfe8foiB797t+Ac/1xzTewDMdaVsTN+sj+du8xpI4mSUtl6k4JCkS6GztLEoMJ1M4mi2p77bGXBxNkAWqTaGwQBFrwpfNygij4RjntiaIpyXajo1604Vukk1IQYpGRH3WKk/2ZRQL4227G0ja9+oyW2szuI6GcZduHR3NRfILc2kFZfs2SbhZkSI3C3FicuLLySw5m3RBsUvAJpohCGGYPqr1Bko9lva7s+e2kE5VSf6lyMa0ZSITak0HEZmVGbeHzNQUum6h4dsoVQWh8HVnYh9bp+nUo6jleTbqLRtpRMagKxOwXn8Ez3FhVxtYWPYk0IROLIoe0zhBmUwk/EcpGbJEXGGEMlFkUseQJ8XyoVUdTKIBTNVCtzeR1vkiHiMLU6TjFNVmDfV2TURZuk840WbqOTmztkkBIQSiHCsLK9ICGeYjxIkqolJEppzlICviGVaCwlE8xGRMVqGJSRzCVAz4bg3nt7ZEgGTAkcHW4iDAznYgrlwyS92qiqzMsLcTijjYG/eRFiYs15JkZbbjjscZVrw6lhcr2Bn2Zb8ORgH0CjeqQLOmM6caBUOsPBPKJMR2b4hzg1h4vRx/NnaGKGMNL3vOOlRljO0+22F17A3H6I44QbQQxzGiVJFU7RuWq4hCBgplIqzS7Xuk3cZ6PZeCwdH1RdRrNkbhCH/4hYex01XQrFbQZus4hdVhiM39EY42G2i4JsZpjN1JiKWGJ+6kotRE0CP3j07LF9y2JhPaOh2HaQzT5XmjYtgbzhxne3vy/JkGYxQR3V10ZykoDRUqA2KSRFzDfQb5TFLcvr6CTGEbvCrCa68fYRTTJapjsWrD1AqoFhCNwxnXOUjE6b7oO1IsocOMSdZsyT683EYwGSGeRlherovYOJ5MsdOdiOMOhQFuTTaawrQVjEUILNBqeNjvT9Coe+gNelAUMoKBW25egyKYTQUPXtzDvad6WD3cgm7ZWDlxKwyvir/6kz/Hzn4PL37ejciTEc5c6CJISrRbVSy2PRxea0Gl4MGYqEmO7u4eFlcaiKNIsBmuBgkTIvNxMAlxvjtCUs74uLQt1hnoNB6jVOlEVwSPwEDunGxdMrIZAuSY2BhMRJQnD1mn29EyRNC8sdmCjhzrKxUcWqihtlZHMJxKi39Bt6WpQSNHm95t00ZjgY7jGfYhDSL4dIebpnT+FQUlMwqhAfa7W1hcaEmLL00cLO4QxUFWN0POyComBzuMFTx0/2lsRzECFpYsXZyrkwnbjRlwlSEickDEVzK1U2HvWhWiXOhgZ5cAw8WI0lDhVYg9MDEcB9A0UzjYLN74lVnoGsUohh2pbInWNLQ8HbcvVlFnS7IBuDVfkA3k8FZ9HeM4h8qW65LoGqJnCqiOLnzsfm+KIA4RsrDSjUUca7gGPIYD2TOmNdN6Tp3r4CsXB1htGfjuFx9BxCKA6yGeTtEZJSJmpyjxxQsDhHGJ73n5YXiKxE3C8nX0d8eokVk8jIRJ+fDeFIYNVE0Lo7DA5jDFgq3iUNPBWtuTQkicq/C8AgtrHpx2E3ZJ4T5DraqJuEShumI7SGJgr08HrYqj6ytIhiGp6rCIIghDcb6yUGWaPrY7u8iCTBAzzYW6MI7jLIRhOZj2+7JfWLzLKb4VRMKwRT6CW9HhmxVcPN/BwnJVrmMGGHp+Q7ADbKfXjUzGw97mFBe3OrCbJhSrRNVzYeRAw22hP9rH6rqHds3H3s4eXMOHquuC8mEHyF4nxu6wB9+ryHWZFjE824FpWOjs7Yupgecc7/YstnquDdc1oBSBOEF905HxjK3rF88OcPHcHtxGGw9u9LATdvCCW9ew4lcxHgdorVUEdfDQQ310x6Gwr1lMdC0Ft928irV6Fb3tMTItw5H1FkbjSLA7lCdZTKDof/78APvdEIMgxUangxtutPHs2xbQYhF0oqHfz1B1TTimif3dANudRNA7m/2xXGd1jl9Zjoe2d7G+5uK2NR91mOgPx2ivLWFrO8BXznfQFTf7LKA0TnOZo6YZS7Ncm1noFoO+2CFDTj2xA+2ahuVWBUVQYm8YS/DUQkvH7esGlqtNYZlS7CQf+v7TY5zrTkSYZVk1LShyPuKifUSUnaNUJCSV8j7DLvNZ9Jxf0aSwxIJbmOTCfq67NsaTUJ65eP2ymC1uflWdCcmagqoD3Hqkhia7j8YFOgzkY7ChTmQLC2cFSnJYNWA8yDAJOY4oWGjoqFUKrNV91CxThGY6UIejDKNBhtzOoek5qo6Flu7MnOREtGQJnKoljvBokMyCUDUNOjEYhiEFqWQ644orJouupKLoqPAcyzUpkpFHOxpEuLgfocduBROotz3pfKLnprFcotaqo3nzDWgdPQF94qHz9fOIukMo8VhC5v6fjfgZQfaJTnAv+fwzguxT3IHfSF+fB9P8xI//KH7ix/+tCClMGb3zzvfi4YdPS5v3XCyaT8LZVkZx85te8TLcf/8D6A+Gklj+h//lj2QCTWGLbla6mZiIfT3LPhgGwweiV7z8pThx43F8/vNfECcjW+pf+tIXy649KBbw/1/wgufhRS98Pk6efBBf+P/Zew+o29K7vO/ZvZ/+9e+26aOKCsUxiGJYxIFQDKI4K8U4zrKdBbZpMjACJIplSohxCMUmYBPsZTAsYQixl7BQsTFGZTSqo7n3ztzy1dPP2b1nPf8zdzJIwkUTnEn4vqWRRvd+55x93v3ud+/3+T//3/Oe9+HbvvVb8Pqv/ernBIR7gix/l8f3nd/5rbh86RCT6RQ/+7M/j4997OMiAl+9euW5U/d8JyNFYopM/N7vete/xmPf8waBvDNR/B/941/5pCTyX/jFXxIMA78Hw4W+5s99pTwIUmz7mZ/7ebz73b/3ScFRz3eGMlTra7/mq+RYnn8cn5h4/ke95vl/TsGPQhg5vnfuHuHbv/Vb5Fju/dwTQOk2eb6w9ULm8Mee/Dj+8l/5FlCIIYPyda/7XAmS+szPfA2IqOD5o+j4y//on8jY/dW/8pfgOA5u37mLN77xzfLRzxcpX8ix8LX3nMDT6fST3H733Mqj0Ui4o/cE8ud/5r3vw3HjGNF9yR8KcvdwG5+Ktfnhj3xU3Nz8+Zmf/knQ0XnvnJLXTBGTc4ouxD/zZ74Qge9LwBTdmxS3KCiSy8pr6dP5uTcPWbjg8ZG5xmthZ2dbsAXcDP/Fb/pvZey/8RteL+Ld937fD+Kf/4u3fZKrlp//u7/7TnzLX/8OfCIuhNfRY4+9SQoq/KET8ku++ItwdHyCD33ow9JWTebnJ87fT+c73Rv3v/f3fxF/93/56T/UBs+/ez43+FMVGE5OTvHNf+3bQAGWa8GXf/mflbAzFpV4vXJcyDemoMiCwbWrV567zj/VOsAkWRZ0KFz+h6xF9+YSf5fFkucLl5/uePB1FPkpKNN5zvnD64xr+dt+5+3Y2939Q9fT89cUCqp/8w3f9kmBZ3xPXr/f/+Yfxrvf/a+fW8e4YeWa8T1vfBNe8ugj+O7v+g70el05dIqoFF45z1iw29/fE0Hjrb/xW/iRH/2f8ANv/l6ZF/+uNY3vw8Led33390lrPt/nFa94mbiZfu3Xf0Out09c3z/d6/CFjPcf92vJ8/7RN70RL3VWUIkEUFRYpiviH9N0KWgwyIgt9mWuCEdRbTebfApOuqWLQFOUirAnmyoRp2OSke/HQBkyNrkRbWHpqogiy6RCnivY7wUSxETnLDcnYZxDMy1BAaRMTCd/sGlhayZMR0WFUtqr1bYWlptjenA9R4QppUlREX5gkcXaYrxYIVnX0CprE7LFY6sVDAYe8jJFGmXST6ywzTDPpA1vTbdZzbAKYDTwMOg5KMocpCtSoaYD1HZMEbuIF6D4q1oWWqNEWZRYTBhk0oHntagpzC7WwpQsCyDo9KTlmqzRQX+AWjcFT+Byp0RUBJOIn9200fliNAw2S3F+doJkVcN1HNRKI87KxrQxD1fimHUNDbsM1qgaSUXvDRxx8jVMcs9rbPd74rgjK1UaL5sCbU2xleNRwzFdEc15zgxD3WycYMJ2eV5yxOtMxlzWPJ5PtUUaV+g4rgi93BRmWSzBa1GSYrmIUZDZqtExW+J8lgl/keNbc2uq8juTtdtK2z6TxPumjWvXujianGK2qkQ8YNtw4FpImUJeKUizBg++9hE88fj7cXoWoxd0sBM4co1Ppyk6jo/tLRemzs8MkdcK7s7mGPaGGAYqjiYLRCkQuA7qooZrGtgNPBEw6WNaZxRrG+hqC1NVYdpA3Ob4Vx89QZo5EvzCwLK+y6R0jyAO6BbdjkziJq9wE2TH9+25dFCzHZP8XQOW7yJbxbQsYtCxsbXvylhMTiPBKKzDNW7dXaBpdRyOXFwakR2ZiPC1iCsRs9Z5iqNxgpHvCPOQaIlHrvjQtAq3jxMscmB/e1tSp5kc7piUEQgDqdEWlQRQ8QjZVsr2/SKr5dgPLw+QhKnYuNg+r2kMOVvj7t05klwXnrDnOVDKCin5jbI+sCXbxYduToVvTFdrSwayo8ENDJj+AGrL1tkQNN6mtYV1W+JoHePzvuSz8PTdu5ieRnDJqQ1nWCURoprp4i4s0xH3PUVhFiL2Lu0gWa4wGG5vXOd5iKbIpXhkehZWYYnrd5eoNB2e7yBaJ0iSShyvvB6ED9vvIYxDtEWOompwHiXCOqX7r+/4EoDGdWkQeAh8A6+8NkRHV2D5dFTSQW/AtDxUcYxkHUEj/7PbwXK1wO7WUIKTyG1la7Vr0eOmSl8x5z/HmtfPbL4Ulq8duFIMKnKG7bkw2NrLAhIdcIomwigDmu7enOJjd+dY1jVypRQeMJmYbVWLQMlUewqprm1hyZbdMBVmttLSmVZib9iVEETf3VzfLJ7FEYOjdOFUZhSnbRPM1liR3dECfddEm+bwtBaXuq5wMR0DuDTsIvB0cU/yPjCZR/B8WwRazvu2KUTsbDUgimu87b13keotLnc9OIqKnaGNg74uiBI38OQzp6sIR2dkaVZ45GofySKR8DcG4N0+D3HtoAPbcDFbhUjyCvN1iXmaodM1hAXNjocobWAoOo7CHLfnqYRF7bgWdJeFjxYdywBbNnr9rpzv7rCDJ3//o3BdBaXaYo9t+xVweMB1I0CV5iIsmRbd06asPbZrwfc6KKtcBDriY1zPlnVyHdcyd8hE5xiwpZ3MSwqqdLVnEnAnsZPy+Zwf5L1Ka3tVwrYd4Rm3TSloH0enO1HBMsrQ71uC1sgJZi41rJd0z89Q0lQJHb6v46FHr+L203dQVCm2Bj1pYe/4HaSFImFO/C4NGc7G5rPpUFxFZFo3UryhcNsWDZIoe7aQ1KLX92Wu1WUKj2NpmLh9/RitRmY5sH3QR5mbeNe7b+DWYoxXvWYPgaZiMkmFdd3rmDBbE0Wp4YPXz5GUIR69j8GHO9C5hkQ1MhS4fHCAeJ2gUjMMBl2sVxmKOkdT6Dg/KyXc8CyMBJ/DudfvE/9gSuDgwHFk3aRIKU0uDRCvayxWhTCaz8IU45CYiwoP7nWw3zHgBECn28fdoxjPnMY4ixOMup64mymGm5qO00WERK6tTYApmcLiYpU2fYZk1cKCdV1Nno3oVA6zCj1fwUrWCwAAIABJREFUh28o8B1F0BsUsVnzTErypBWEcYG0qpDXjXSYlCyi5KW4Y8U2K/91D5qw2e/x+232IPy1Z/EHZF4/+3cbfIBwDORZg/9CQZshjXs7Hlw6Z4lucEyMxymimAIrkJbVhrv67MdRU2VXDwu3W10DQ9+EzdeRhQAV4xld/gyg06UQRkG6r+vwbUsyBojaYSGE/55HGzaycMN9S0LpyOzmNUSuuRRTHAM2dYGWzzIlWobH6mR9EycBwbKwChRGNWrOlSYFKR1dx4Q38mAOBgi2hnD292AbXWTrAufXx/jF3/nAhSD7AjcLF4LsCxzA/y+9nBvdDzzxQfzmb/6f+PhTTz136J/3uX9aRJrhcPDcn/Eh+//47X8hDjs6yehK+8qv+HIRP6/fuIm3vOXHce3aFezv7+NP/anPwstf9tL/4Pfmh5BB8k9/7a34zd/6bXl/CsFf/mV/9pOO457wQo4kBdGPfORjcF0HX/RFX4A//w2vxyOPPPycY5a/e0+QpZC2t7+HJ574oAgXFFi+7vV/To6fotQn/ty6dRs/+EN/G//2D94rIgcDmP6rP//1oHj8q7/665I2SkGNQsTW1pa0a99z9pKX+zu/87t46z/7Lfl7jiOFCgolX/LFX/iHPu9/+4Vfwu/9m99HEifyfnePjkWM+/rXf40E47Ca+Ymf8973Pv4pX/O9j/1NXL58Ce9//AP4wR/6EVy/fkOcxF/1lf+lfE+KJM//uSdg8c8+Mczq053HnCc8L+R0cpzJbP3Gr389vvRLv/i5702h5j3veR/oXv34U9cFzM6qMEOnvuorv/xTno8XcjwUcijGPZ8nyve7xyTluNzDR9z7HDq3f/gtPyoFgTzLpVBBBiyP8Yu+8Avw0z/zczIHWD09PTsThznHmQL8W/72j4sISUHg+a/7lm/+qyLA8vv//r99D/7BP/jf8b73Py6vfe1rXi1znULa937/D4hoeO3aVXnPb/oL//V/9Nen4PrLv/xP8Eu//I/ltXx/vg8LD/dcuDw3PCbOVwYxcQ5yvt2b03/5f/iLeOSRh/DjP/GTWMyXMg/ni4W839e9/mueO657QU6/8c9+67njZigg59w73/lu/Nzf/wUZu/uuXcNjj73huevkP/pLPfsCjs3/+M1/AyxefCLzl9zgN735h/FTf/cnnnPOPv9zGNz2d37yp/D+x58AWcZf9l/853KcfM/vfMNjiOJI1jUWqCg2/lHrwP333yfrDK+hf99axLn0/DnBeTOZTGSN+6b/7r+RULIX+sOiy8//wj/EO97xLkynM7nuOHeefz2xqPYr//TX5Tzz5968ZUGNhSZydz9xfXj7774Tb33rb0pBh9iDrdEQX/3VX4Ev+sLP/0PFHc5pHgODISnOc1x4bXC+cd5xXX7b296OX/nVX/t3rp3Pvxe8/XffIS5QPtx+xitfgW/8hq/9Q+s7ndc/+ZP/66d9Hb7QMf/jej0F2R9502N4pb+GWqsS7MSiGdOw66KRMChuOMlEZYsyg4EkdV3VJRG81/NR6ZsACIq5LRPWJR6GLeulbEaGfU+cpWwbdyy2/SmI00Icj3TrVXkuPFk+I6TkvLWGbJpVR0FLeGDWiJDPhF0KH4oEZ5HRx8xnHi82uATHgG5RuOXxJEjiEmqu4mBvS9xqpuXD7zJsKUeWpCIss/hFjEC+pjOtwjKM4XpdGLaBQbBh4q7msYj2DO8pGrIDW8EhkJtmGTZavcB0vIJl+YI/4Caltiqk5xkGu76Iyk2jwnd6cH26YwNpv6Z7jGJ10CcTNBdnMAUC7r84loZOYbfCYhkiWXBjRPYrW/O5cS+hMwzEImKCgi0FYgthxJZqHYZrI6bIxc0P2dUxeb48DjJOAU0zMJ/NYGgm7K4nr18vF+KmrE0Lw66HooyQxoW08I62R6iyTPiOZdyI0Lg99BCmCTy6MJsG4TqWovl8ToanLm7mSVzBpLpZMPTExzAwsbfXQVKmODk+k/nV5kC36+M4mWA2zUTwdH1N0sejrEabqyIYWIMh8ibF/HyBgeeKIM72TMvU5XgZaOX1DNw+maNnBFjXKU4mKV5+hUzzEsukEAYsw+TIpLMtFd2uBV1ji7ou5/fkfCVCieVU+NjtOVTPx0evn4F+SIpddaHiwZ0eHr7aRV2FOFswwKiCbqi479IeJqsI+9tDdLpAEa2FkfjRW2PsDnckFd61+xhesvDM9SP0LA9pFkkb+Pk8wXhVbITigQHPaKSF/IxzTzWxjjNJP9+iAyzO4PgWLl8NUMQx5gzdMxnU5YoYyEAnpnav8xJlVuNy34MdKMK1lY2+ThFZk004w3qI1PAoJDotVuEU0SySABe61T3fFVdflSRQLE3mDwsBq6RFqzEExpCiBVvfvZ6NKIlx+PDD2Lt8FWqdYXo6EVH4iRt3cX2cQnddHE2WiNIC91+7hPn5CeJwhcFODyZZkUWDk+OZFGVe+1kvQ28ngBOFmI3XSOkkyzPhlaZhIwWAME3x1NkCWbNxSw88C6N+R0KUiDzxtQYPXRpshLamwHie4p+//xayQsNnP7iPl96/gzKNJRxMq014HRtptsIhj4eFHkWFapqwAw92U2N8uobt6OgPulit57LWUNwmM9nzfXgmrxtKHMSi5FJEURodmq5jsVgIumA6W2J3dyQOs6ZSsFxG4h6l+5ZQRWIP4nkmIXezMsfZOhRHWpSU0l5NkahoNw7ZJMskQLBVKNLZ4nIkt6XvOiJqM8wrzYkzoNO9gmqY4golUoS/Sw4qiyPEulza7sEuS3QURdxyfF9XA+7b7YtjeJWxYEYGqopux4Xrm4hXdCfSFavKHN7tuzhZN7hFB3nfwOteuounT+e4ebrGa671sLfdF97lnfkcZaJiXmzE5Fffv4sibnC+ZnBfgcNRB5amSsDhbJ1jkgKnswh5tRFBZ+tEWOJci2/PEmSNgr2egc+9f4gyyqVLY6fr4bzIZU6xjaA79DG/O4OlttjfHSCJG9y9O8Henof+jgc13+BudvYCmE4HJbnQVQXbcUSgolCWhys5zxSQGGpJioQ4pg1ypB1URQ2N6327CcmzTR/T2RimdHLRIthIujyLjQ07QuoWnm/ifBrDVInsMDFfruV5MY5ZKspgk/+8zMTlvuY6rmgi7JIx7lkW+M4MaWQhjNxgrgPheorR1h7KNMRytkK340MnSkrVhWc8Hk/leh51LREHi5jdAbXgdk7Ox/I7vEdJISAr0agmFtNEih43Pn4uBQfej3n/5/jevL3CPA3xeZ93iEujgG0y+OAHTsSVebg3QFGEqFoF3U4Hdc0uFxdNUWORrbC/M8RynmC1jkSssxiytogxXWRoGgu3nllAM+jCLnBpz8Pe/lAKZ03RIEtLYfQKq76okVYbNEGWNHjiqQlMurNVQ4RAwSNJ5z+fP2opEOdNiZRzyjOFlTyLuG5uUCcUdFn4IqWFAujBwJawumlYboRVho1RMNV4i6VTlQ5rBbsdByqZ4+Xm/HJNZ+fBOqmwiuh4LZGUBYpnH+pUlR0RLFYq9yCz4jyn+5UfTAF1o9c+y8RWNxgj+ROifuiaJ5NddN0WKq8bohSpJVN5bbiOKSIEU+Qn+58hpFW1CSpkQZ2vowuYblsKvbxPeBTmKdgSV2U0gj5BUwteY6tnYadv4dLQ5axGlamYz9bY3vZhSVdHhTiGhAqyy6jTseEPLKgc8ziV+cVnG0WtUUYVlmtyzk1YrgGLhdi0hFqQ9828AV42DBxkDV0RYdno2jD2OnD3dpGmFv7eP3z8QpB9gZuEC0H2BQ7gxctfXCPw72PIvriO9j/t0VCQfOP3/cD/I2Fe/2mP/OLTLkbgYgQuRuD/nyNAQfZvfd9jeMicw9VN6DWDqzTYjiUuWNd0RFgzNUUYi3SO0Lvh2p5sdii/hrMlyrRBqTFtvILK1FvyWume4ias6yJKE3Q9C7NwLUFClk7xoJSWeSars0W9yDJpK2f76HBoYraMoTV0VjUwdAOVyrY/hlPR2eUJfzJnarKmYGtkicOCG+c0KYS9ub3VYyMmDIeIggyaZonzV/dsjE8nsKVnkOIqH/IZ8OXBbIioTDBfrZGklWyQmUKuc9N8MkW0yrA96ovwm2UpdG8jwqbTCFVN55wp+26GmJGd6wUK7k7WSGYV7rvyAB555cMoW/ITSapkKEwXZRMjSpeoajpyLJiqhiheo2tbsH1XinlnZwtBAORRgiJWEK9z0DVvMfWcgWKWgY4bYBKuRHDlBiuPMmztjKA4dEy1qFtduLeqUsqGjMItD5bnSJEU6Bx5sYZJhw8xCzrl7hY3ThYiOj1w/wghWwyZbG4aMJUcy8kKo61tcHs5nS/x3g+cokMX6dCWDfAHri/Evfo5rzjA4f0Wzk/PUCSKbE7pqiFPd7DdRZzM8Z6PTNBmjrTB6xadvAWiqJCwIwp/J+O1/C5Fka2uDh0azqeZCHlej+I9sEM+LIWaTEW0iHByHsH1HRwc9HAyXWMVpbh2uIPtHtmTGVpNgaFyY2qJwLJeraCpNgxXxzO3zsXRePtsIenfDCChU/LhfaIsGty4EeGhq4cSXveB28d49MpleE4jQtVwRHEtR52Tc2dJccJyuXlW8eRH78K0fdz/wAFWkxlMQ8HyfCUMZ8VlwBIDmVrhAoZRjtWygkOGKAGFSYUBmYwJxQu6qBvs7g0xW62htdwod5DUFSxhOJPDmkNlIff0GJd3BzjcG6GqciiaiYJt93WJOC3R3dvB8nyCKmf4lQJTaWHbLvvpsVys0RYFasPA2XiFs5iuJh1tWWF/p48B2697HqI8xsm8wGBvH95hHyVFv3gpLNaz4xV0x8L12QLzsMH73ntdGI6cqiPfx2grwOXLV/D4+x9HRhRBkcl3CYY2PuezXoPzp49hZLnMd9sz0O8YSNYpekGADz8zIYEDilKDXt1Hr+1jPg8Rxg12+zZcu4apt1CaEJO1gXe+9wxf+Jr7cf9BF1aHLMgSZZygZVBf3WI2SyX1XXUYjqdiNo3R61jo9D2kIZmZvIgoHOhYzGaoWhWDvoMiSdHv9WBYLlbrtfChGcrH1HS24HuGBi/wZb1hYcUPKJomgGoiyUoJhFtMiH9o0N0LJCjp6O4cTz6zRMr3MhxMl5E4zeh4pQObjnmKxmwpJz+bjsqOY6NvE9NRSpFhGa8l/Xy9zqTAwQ4pohv4u6soE4bjKAjgmTX2AhfXAhtGVeLG6QpbPQMHfVeYoCsW2MoSi5RuaToCN7zx2SzHusxlDXnto2TPJmjTCp//OY/gD566ifc8uUaaKfiqV23hcOThxq2FMKnPlhVOcxWeVePzH9nBjZvnEmDl+gxqTHGw38F4meK9H1nigSu7YIf5yXQhTvXdToDxKsa7bi2wKDbC8tDV8dWv2MMz8widwEQbV4KmcDwfN46mEhA4XkUY9XQ89LIrCM8inB0vZH199eccYny2xjCw0Rl1UasOiobudB11UcJ27E3R0aKrlEXEFobF9d3FydlCsBKBa0qRJckbrMs1uoMOHMXEZDKG7bpoeC+rMwmqY6eGbweCvKGQtpytUeoOTLXFznZHRLXJ2UTW6l5nG4G/hZri9XKM+SqD3+1ga9+HJciKTHjj0ZoCNc8LpOBZ5QW4qPhBBy55D0xh0xn+lEl7v2sYuHn9LnYv78u9ejjwkBYqpssQpuUKFiHOVjBtB/W6gOrZCDo2wgmv5U3QHgPb2H5+dHuNebTEweU+fMcVhzy7I0ySZ9IaShNjtD+CQzyHpSJPNUxOQoz2bXFNczVXWxYgVUzma5QlnegKjk8KnJ2UaO0S29um4HTunk5w9dCX4pobBOj4LlbTBKfPrIRbqwUsCQMffnoJt+Mg0BW51jSiVgJHgta4mE/PVojyGkfjtbDw7b6N02WFj98dS0gY2+spSFMMpci4PVIwcm3cuZvhaEFXeL0RPFVKvC2Ixtc1CrIuhq4Nx7CkKLNOSgwGAZAUSBoNT4/niNilIIXlDU9W3obFH5X3I4YL8v9vAvrY/cK+FfYRsfOE67OwaOW1imBJRNBVWDRkkB8F2VYQLBRq+f5cM9ghxN+tKuIZapljEozFhaNthJVLY4P80xJzoMr9SgpMbQuXbNiskC6hisWkhg56TZj68tqmwPaIga4q8rASfAiRKG2jYRquoDoQjBgDEIdD/l2G/qCDaEqEkgLTseV5j4AM3W4R9HjNEGVVIZnR3d/A67tgGT5dRDA7Gsy+h0nS4q0faS8E2Re4RbkQZF/gAF68/MU1AheC7B99Ptiy/7M/9/N4y9/6gU9yx724zuLF0VyMwMUIXIzAn4wRoCD7Q298DDvNFJaiQ2k17HcD9LqWPACbFGkNU9wfG2/J5h/P8rAkVoBiQF3KhoquITrR0jyXDY9G0ZGCp0Y2GlsnKQByg6FKMAw32FaHXLMS00mG/Z2ObEIYkkc8wWIZo0k37j3T0qA5OkyTzrgalm3D7OrI4hLrcQoUJjwGUKtsoVU2wWIK0KVQlISCC4jYs16ryMsWQeDCkHT2chOWUVfIogIek4iliY9Wmo2oyU0BWY9sZW2UUsRBbvnoIFJMBW3OICcd/aEv6et3jmbSLp6kqbBrGW61vz2QRGRuzPcvb0sit/jo2KJHH1SWihORYnDRlJhN1jATFcPtPgw6hVEhjCKUYS4CXy0bFwqpChx3k6JOPkIozl8dSkm+aCksQdMjI7GA7XtQaZupa4SzEH7X3bjQLAWKzo1ngzhNpMOAwS62QXeQLq5xv+Mhq2JMTlYY9odwPIaupbB0C6qtoapKnB0tYVhdxEUoeIfVYoFkrWLY8XH1wR4KxNLmOZ2wvRsSBDQ5iWQMVkkiWQFMifYNOpro+iH3VkPKzafW4ugkxDOTBKZh4KDro8oKdG0Ho56NwbaDuiTGgUEkhiAeuLFTJESoxmSVganaCrmzloGyJWZBwdZWIKLH7CTBzt6WBJ/F6xh+x8d4HMPu9vC+P3g/Ll+7jLaOBKnRGCWevnmK+dTAZ7/qQSTFCncXIbr9nric67zGla0t6GoqDM7BsAOjKURo6A76wqisyQuuUuHXsgW2KloJx6NMn61TPPXMGFu9AJP1ShiHumLLhpiCb5KkqCuOq4VnTlewiGGoWgkmYjo4N91NVcDf2cea12iawLAbJKsM+6NAcAx0rrO1/2C7h+kiFIF8skrEbWxUDbZ4fbiWhPpFcSbdA+SWpmWDlzy8h49efwZFrWPQc9Fx2YptIWuJtQD0oY911eD2rSmaWsUW3aW+IcLh6SrGPCtx48axMFHpujo4GCEwdbz01S/H77/3D7AcJ8jp2mwU9DxTeIr33X+IA38AVAmyJELHs8Xlvr/dR1NWYBQXr+uUbbNmA3fIYoWNxXSF3eEAaRJBrSqcTRLpErp0rSfdAFTDNm3LDqJVgvUywv5wgMVqgaAfiJuM4VaUPMkU5Vqhaxaz5QSjwiVNN2zE0RqubQqH0rQcCadK0xwp23azZtMyPl9htLuF3lYH4TIScbkQQZwszRy+byFJYySzNdyeLy7Bu+MYu5e2JRCJXGE6+2ZRKGJKS2GGoUTFBndCZjSdc8OArrUa3cBGuM5xvoigs/BFzm1cwrVs2IaBtCjEcclQIqaod0wNPUvDnssWbAZZVVhXOTo9C3VSIFw1GIdc/wCffcptgy22m2cxnri9xHkc4wteegiHbvS4xjzN8eHTUO4Dr//sa9hzeZxssVZgeS4+fitCbZs4PTnDq68NcTKO0On18L4bJ2BjxGvv68IzVMSZClU3EReZXLOep8LVDHz4mRl+/+4asRj86PADXnHYhV5VeHivi/1g48asdAWzZS6hfnQmdpjo7prwXUM+x9ntIFmF4oz3KD6WBWyXqJdU3PN1louwSRc8ndCO6SAOcwxHHtIkg65oaDVVUuzDOEEaJSLMkTU+GPUxny1QxJkUBnXXFtGwhrnpRmBAlO1IIBPDyxg4xnDHjz55jrItcHXfxe6gC983ofP8Put0pEGSYr5n21JQma5CCQNU2hKPPrTFWpB0ZXBO6I2G2XyBOI2wvd+TbgvOa4cFgVUMNpNvb/VhWQ2qXEWW1xLMlIQZLE+D6XpSJGWhlfcEVJkUc1jUSZMaIbs32DlTpdAcA13XFrb52TnXVB8OHx7IGGmAYT+A6aoipIazHHmZoBO4UoSoSqI0WmYICrcaRSNCMUPQwmSJWjcQZy3iJZ2jGbaGHlaLCN0R0Qq63FfyqJHOAKJV6NYf7LriuiVqYzBwYChSL5UC7HK6gmEZSPMSlmbiaBzj8RsTpLUmLtlqQw0Q3rZpKei7GnZ9G2mq4pyOZdvAKs4FBcH5QRwM19/9vgc29OuKAs83BBEyGlrQoeDuWYGjWYiE6JGiFAFWgjtZTKEdVWFmogKL92m08B2u5xqWYSXzl51CnOsUSDci7MZFy/9h8Yiv851N4BjFVDrK+e/8e5tiuM2jUIT1y/sKFwWGIdL5SgQEedpFXaNgOCYF4YbBZa0Uzzq+gzLM0AssaEQlVMQyEEvQIuczoKHCtg0RlBn8xecvCsdclzPiHgTbASn0y3qqEXNFHrOCvb4PTwH6fK6zNdiuCptIFB47HbsslrGDIqs2jv6mhNEBqrTBKgJ+89i5EGRf4JblQpB9gQN48fIX1whcCLKf+nzwBkIWJ3EMnyrM6sV1Fi+O5mIELkbgYgT+ZIwABdnv/+7H0K7PxV1jKjoeGPaw5fHhXYNrmpLcy027Zm6EPzpl06TCNMzkoZlOEk3VJdyF7etsJaZAy5ZajbvkOkWraLLRYyo4uX+dwEaJHGUO5LmGNCPD0YDNwKcyF/dZuGDCtymuIfJNW4sOC75/sWkfLUoUDFTRdeQV0CN7tMiFpcZWN25sKAYwSIkbD7YP0vVnGJZsNtyAALpaGJo12Qlsx7NNtGoDxaATpZVWf7ZEUpRuafdQmc5sQPe4cSlwvlrgo0+dYTWt8adf/jIoeoaT0xUczUTXN7G120VZZDAZ5EWcQlmKm4sbcjING6OGqlaYn55gfDcUru0sLkBY4JVRT0QfCr0FHVBxKiJjXdCJDEkeN10bTZEhjVLYriMuTgZVUcLt900sxis4NlsBbdl4Hp2tYeu2tG+7XVs4luSdSvhX3cLymaydYjpZomsG6Ha6UDSGENG1G2K9XMMPutg/3MIqWqMlzJKbSA2S6t20CqKMomghPFetMaAzBGyri6DjYBUu8eEnTxHmGXrdAHXEjaKBlq2LdYmAgSIqW3p5voBhz5cU+PEyw9MnIeZFg/3RAANDl5CsnX6AgOy7oYPx0V3Z1GuKKzgLRW+gqS2KRsc6LJFVCfKsQtdyoBstGrWR1tkkpIBiYLTtSQtqHHKz34Hhu5ivIjxz5wTDjofVfAlDc3C+XKFuDATWCK98xWVM1md4x3uexKX9HSg54FEMVmpJziZDbzoP8ch9e6jqQvifvcAXFzexFGyZrdMM3W4gIV5kJ4frUMTCQa8nQuhiHYtwYojIQ64eJHSu06HDskJa0XHkw1YMKQjQdU7XtO0HSLICfs8WFztxGXSnmW2JKUOR+t1NUUFRsFgmwm2k0CjiXN9GJzCwWKbIEhWmq0moF11dRFfQd8VGYV7PTuDDciy0liMFgOlqLW7K+TTB4cMPCOe3UlpMz4/gux3Utoeb1+9IivnZ+UzE/IPRCP1tDyfjCRzDFcyGptuwGgWTyTlUtcV/9orLeMn9W0jWucx3lyJBQKHakmClpGpRpoU4GcGgmmFPwrzyLBbOK6Tl3pC0HkVrYZldcY0pSgW346IgImMRw1YVWF0HYRiLiGJZtjjMZstIClSqxtZuSwRr4S+rOtJ4Dc91UdaNOMwlLCjPcT5dwzQ8EaPaLJPrIF6HiBcJgq4NqLVwF+lAJ57FsVUJd6LL+9bRGnemIa5c2pbgtjDPhR96ZzIF25yZdl8Rn6IpXDZgmaaI9nS/Dzvkh1K8L0VciulyY2GjBhzdgs6U9JJSnIKX7vfxGQ8N0WXve83AJA1NCXGVFijRDQw4YOcCXYOK8Lc7XQ/zZSxrDpnZH3l6gQcO+hj1fdwk+zascYtimWtg5Bl47aOXoCKS0EcWnIJBH2mk4IMfO8ckjLHbswUloELH9ZMQMHV89kuGyNbsqHAkIGkcF1jmBR447GOxSnF7kuMWg9TkW9Aha+GLX7IFj85WOfEKJqs1tkddYe1Owxx+l8FnBeqyFjFJMQ0JhiRPlaxLleJRWkr7tGmTj6khXfL+pcL2IMIduwOqmmzTzf2GgiETEMtaRxhHwg72ex7qvEIZ5wjXKZbrFN0+W8A3bHX+Pdnoms61T0HC6zhJUBUM6wuQhXS9FrA6FpLFmrF6Enx19yxGWxGzQ7ck0Qs9EbyWqxwpubmugpe/5jJaFrNsV5z9XPMYFLmYLjAYOUjXZOO6KNsKum3ANMl7LgWdEhccSQ27ow6qPIGib0LE+Pc8VhYd2CVCRJw3sGUNpwDNgKyIIl9Rikg8P1vA9D14dKaqLcL1Wp4b+ls+/J4LpVSkg6TIGig1ncaGBGHeunUGM7BF3Ly8z3sPg0ZtLCOuKbzHdbCYp2jVUgprVaYgyVhwMmDYdGo6yKIU6arEfB4B7I6pGqhKg/6Q3ReesN3LqJWCAycOP8vrcxx0nI8ZEqfgxukaJyvy0FsswlCeJ3xbw97Qxl7Xw+5OF4yEPLod4vQ0hGErSMocg6EFRzelDZ9u9KLe8KRVlZ5kFeuiFndpXhZSONvddrAd6GiiFuNZhriioLwpftUUWinY8jlGU8U1y3OVs8hDl6t01CgiPtOtymciiqrk21IEZgGGBQeG+/F5h+5a29YR2La4YuMsg038S5TJvOx1bCkohQlZ27yPKuK85/v63kZoV4sSo56JDsdb07FYliIWU5ClY5/jRQcu35/zumDIoKBuWxHDbYq+xNzwAaZt4RjQEowMAAAgAElEQVQmurYmrveuqWDLs2CTGbxtw9ONTSFfVeW+x3lJk3cclTJ3zS47fxTM1hXeNvMuBNkXuGW5EGRf4ABevPzFNQIXguz/fT74MPov/+U7MNoaSbDZm3/wLfiuN3zbpwyzenGdxYujuRiBixG4GIE/GSNAQfa73vA9SOZjETBdTceW66Jrm+g7FvZ6dO+IF1OCSuq2kAdtggvovsoyOit04altD4NNABhKaAbDimLh/ZHFtlrnwgUu6HKqNeFbF00hnELPdrG14yJcZbIZ7gcWoFZoalPEv7OzCboBN5Bs2+VzvCLiomH7SHMmUzMEYg29sQVt4Pn6hq/nu4hDirqquHd5zEVB/ikTpxV0e2wtDoVp9szNMbbdDqyhLoLkVm8Ed2ijypgoDlieg63tHhqtxvFkifl4LqnTbLzPyNUsAN+y4bcM2fKxfcmHYVcSwuJYviTZU8WiSJa2GZSGzpQaaRmjYajFKkGTNBLYRScxOYEabSiNguOjUyRhiSuHW3B7Cm7fmMHztnDt0S1EWQhH05FFpYirFCCGvQ6KJoMrIV3VpvexrcRVnCWVtNHXWgWV7ZCaijhaYj0t8bJXPYLG0nF+OpX2XUfVcO3SCFcub6NqMpycnaJMCgniMXQX3mgISyEtU8VquYJaaNi9vIO4WYio2HH6sD3yJ+lqifGhJ49QVhXqUhf27IevH+Pa4S4ub3Wwvz/EcrLeoCMcFZPpCp2gh1ZNYeoGbMWUTd5Hrt9Cq/roDYewycOra9i+gq1tG6rOTZ8uQu5ivkI38MVtE64inB7H0OmIY2suBYZqBs0N0AsMHN+eY7e3L27tTkfF3VtHGHSH8EcdcVDCNFEVFErX0oL+sY/fRZpZ2B+N4HXpcs6xDEtE0zUGno/dnREahS6jTM6fYep46uPPYLyspXV8OHCg1Iq0NJM9mTCky3ckVMhwXSwWExzdOsWV7QFUzUGUF1DbCnmc4HieCGf4YOTCVhSsiRZoFeiqAdsO0O37SONQ8B7hPIThkRFJBqAinHkKdkpWiLBwdDaD4/ji0ltREEpz9DxjMy8L4GCvjyjmprrG7sEAlZpiNVshXZnQDG7AW2n15bwadPvIihy9LR9py+s6w907OaxBgNpgoFuJ85MFbLuD7u4Qv/eu9wGajfkylALOzrCLusyxWqeyzvR9B5rh4P5Lu3jq5i3UTY29TgdxuMYjD+1j77CH9WSJvmXigau7IrAxbXs06KLbC+S7MnTOdnVc/9gx+h0by+UaveEAbcqAQaBubegU2RxNRMw8JsqjlXAkYi5oAWvpMFQ8PP3Uk5jOc1y6tg+/YyGiWFs30q69CGfI4gw7l3ZBe1/gdmRNyPMUs8VawmfKIsbOvo86LhGeJdBtD4s8lXZ4j4gApcZqkUgwIsX0WydjGEaA8TqBwjAoi9d2jDBPEBeVOGQFOZDRnceEdhU9z4HrbRx3fbJjkxyrMENWtZiFsQSB9ZihwEAzOtvSAl/6qmu4tNXAaA1kYY2dYYDOXh/zKMXN6xPcGYfQtQoP7HZQhTnytoZebhiWcc6gwxqmZ+PDx0vcf8XFQJyCNu5MCtxcLvB1rztEz1agqh6glaiTTJjIvUEP7/7gsRRZ7tsfwDFadCnUxCUqVcM0yXH3fI5XPDTElmni5nGIuKTzToE3sHB55ODmSYF/desMKegSLtFzDHzOvoWhbWLoufBsA6NOgO52B6Wa4/z2GkcsFhQNDM3G+dkK/a6Nzp6KnkWci4H+cBsZFNQsNkFDVhfY22LwXS4dDIHvCX5E1So4ho0yKxGlIXoDH4qiYx2V0PVWHMB52sBSNoFudPguGSoXxuj5FroHPaThAh2XeJgKyZLt4QW2Lg1hqY60zCerOeqCbtRaCiNJVSJwXCi6ieF2D/PJGSyKpH5PCjvdvid/z7WXBYeTozluH61FWCN6qDsy4fUa7O0cSoDgdLxAWWXS9h6lFK8r7PR8lGmC4cCUfyilxVkp6xPFXaVSEK+WOLi6I2Fk5MjTRcmOCHaDsIOA65naFjAdSzoysnUkSI5ud1tctKZvCYaIAniZ0jls4fjpMdxWg95xhY3OQKraZDBeio5tSccLC3OWYUpwJJ8yKnKsixZpS5dmJkFS/VGAKstRVxo++G+ewdVHd9Aq5JNacm02vKdWOQIvgMqgTlqNqxZJXsDRHcRVjNLWcPfjCU5mNY7XERYlz0ElLlsGUF3a9nDfpT5cX0fX6SAZKzibTHG0XuLRhzwcMhDU7CFek6FfYl3VmFL0bIDb52uMV5zLpRRSGCB5ed/GKx4JsOV3UUwzhCsGU1ZYJDlmSSWoCILPxbWqaVisQqRViZJnjjgFsl8BOMQr8BknL6T4wh8inMiZlzng+IjKHBEd3Aa7jQDNtBEtiU1pcbDXw2QSIkpLOacsSFOI5rW+te0Ku3tka3D0CkrGgoAhxd665bNgiukiF+cvA0OXUUqDsxTiHMMQbA55tfxcVoXYZ0UnbsfT8eDIxl7HQmD7gsMi79zuWGiyAkmUoGdrUFgQLzXkWYt12qDiWOgVDFXDsmjwjuWFIPtCdywXguwLHcGL179oRoBVJAZj/eiP/c/4/Nd9rqSNszXqT+rP29/+Tvy1v/EdEqp07b6rODzYx1/67//Cp0xZ/5M6Rhff+2IELkbgYgT+3xwBCrLf+91vhB4t4BkGPNOCJ6KsjY6rwROOopjK5IfORdtQoRr6hmUmifQ6Gj7oLzeBI/z9qq1FJKCvwfIUacllCBAZj2SCNSJICsQVtOlZni7ON4pvnY6JumH7ZgFTtZDyyb5pEPQcsWI21cYtSr3LD2zkdYaqpItXgefy8+lOU8VZQXfOZM22SDJnNwJCrxOIw6kbBOLo5L83eotyHaFmsCW5jHR2OoqgEmpVQa8/EBeOarGtOEK6SJAtCyiOi4rulyLH8dEcw+4Orjy8A11vkBYrSX0fH6XY399BVq8RMzSMQvE0FbdQ3oYYT8gLdUSwCNcJXCdAZ+gKUzJLANvRsFrMoeu2tEBahoP+7ghpMZfNlAlLNjcMh4mjDFprSSo48Q4Ohew8lw3sPM4R0a01y/HII1dQlrGEbDAEJkvIiQM818B8uYJhO9BMXVw8mlZhOZlj0O2haio8czLB0VmI+67u4T4KdTEFV8DteKirBLqr4ez4VNpHdw/3oDR0p5ZoGxW9wMRqmQta4vbNGSrNlaTxjmvi8mEHp+MT5Cl5mGzL1NB1exgMGkmHDroB5nQHNhaWcYkkq3Cwt41uzxaUhGqQrRvCdSlGRchLiqEKPLpP2wbRYilChNk0mExWcLt9WI6COq0xGo3gdNjyWwlHlaIARS+K4gwrCYZ9zNchovkKKRnHg1343qZQMZ1Fkjx/aXsEoBC3GPnGcRxCUU0M9/ZRlKG4V2/fOQPiDa4hCCxBYzCNm+2mGYUURcH0fIXzWYJ+py9p6kmREDaIkbiX6XxjgjXdvrx8WGSo4HomVFPHznYf4WoFg24sMiTpQvI9cWWxaELmaJ7UIlaNpyu84v770O+3EgBlKgqWSSbMv/52D7PjE7jdAWBqGIwCnJ+d4MadGPftj9AbqDIHVNvF9qgHw7FhdnxMzyfCKm1h4nQWQ7VNJG2D8/EMp2ehBCaG+QrTkzFWRYvjk6nk1dCd1ut4mE+XIkqSg8q/8MkCRSsttqPAEXcj2cN0l3forC4yaYkeBgFMIlZcBXuHA0RhKmE6RIWorYHj8UxE1+5WR4L84pDIABdptAJRyq3joC4Ucck2VS1cy6pKsVrF2NnelfnFVu28KtBoJhaTNbrdnjjriqzAehKKENGUDQajIVP5kCUxak1BmWnobfVQJDN0HQ/LRSEOyDQrsT0KcDpe4ObtOQJTxaX9AFag4fbRBAdXL0sLe5FkWESVhD6t12zHtmCycHA6wRNHC5yscxQMh7J0+A7nLNfWCqpKsTiFQXRDlAqzmmt80VboWI6097/k/gAahcKqQVI12B/6IpysQqaxuzg+G0Mhm9jXRfA8Ol/ggSvboL6VMUl+Ti9+Ctc1cP1shZuzBAc9B9vkemYxXvlgF1sDCuS5tDFzrKzAw53zNd7z1ArTrNpgcgYmXvdAV1A2ec028Vbm9cvu68Clo69tkTKISFjYKhbrEMg1EeGOTiPcmkZ45MDFNtdHU0EQ2PACC8d3yTvdsDOTpMUkK5FFNbY7DFdLwNlUZBF6tom4ptvbwf5WD+fnC9S6hpa8SyI1PFvCwhyngWcFcl+hK5lYAJnAOh20wQbtkVOgDVCXDFgykES5MHHpQqSAadqW3NuOTud46MEt6Do7OXQJUGK3BOclucRNkmI9n8Pq2iJENyXdgjayhhzvBh7FLeKMTbp+K8RNw8wwCXOiw7iUlPsG3f1tVHkkwYp1nUI1bZyertHtB+j2TMEtcC3h3M1yst494Q+rNd2N5LoX6Do+2pYIBF1QD0lONywla7aXEzXN5wIdebNxzjOEr2LhVlegMyRUaZCHmRRftg5dWKouQl84X8M1PCRFC4sCX8ffCIlQMV3MMVtMMRj5CAJf3KxEs5jPOjyzeYw8qZCycKITrWCg1UpYZH3rNpbjFIswlo4U6YjxWTA24FiNPBtIEazYcOnpUKfrWHVUKU6tV7kEvJmeh+NxirypJaBqlcbY2unAblUp/G1dGsizxo0n7zDHEoO+C8docNi3sD3soqzYjZBt3NYoBEuT57y+WhzPI3G5dn2go+swFQ17O65gY8iVThsVizl59inWKedeizRrcLooMc1y6dihCE4eLPFHHPeAnROBCb0s5XiTusblXRe7XR/LVYWUAXBFIwGmLGQTgZElhQj8nF+T85WgTDYMWU0KYfz3bocFqlZ421lJfr0m95zAUjHquYgjFg2B7YGBPgwsZiVOwgyK0UJXFRGLRTw2LAk5PJ4vEba1cOx3ujpGgQUTmrh56Wbe6ZpwWUTMczi2LeGn7JggBJ+dNAwD4zktibtKG/z2M8aFQ/YFbiQuBNkXOIAXL39xjAATuH/sx/6O3GDYJsS0eyZ/v/xlL/2UieIvjqP+4z2KyXSKxx57E/7gPe/DV37Fl+Hbv/2vSwruxc/FCFyMwMUIXIzAi2MEKMj+xA+8GS/1uAHTpN1fOGtMZFc2qABhlNE11HCDKRqQOO0oIlEs1eimEJeK7EzlQT9Oks0GznhWUJKWuRZaS2mwkc1M13eQ5jUiMhZNBt3U0CR4QhP3huMySIxpxSUctoGrZIoVkoTeqhWiBR/oiR+oEIapHLvJTXILYZmxzY/CcBjmkpTNts2qJUvRBOOxA89Cr+MipQij0m2ZI0oq4Qvyu5alIlw0tmvWDCKzbQx3OtJWPJts3DoVdNlsdQMNWZEiWjYSfELWoVKXmJzF6Hc9CW3RDQ0lWnHt0VXW6ZJFuMLZ3UyEbNMlviGHYdKBaKLhxrus5P9TJNEU8vQ0OL4jDLUsovClioB4eHUfullivCR3NUBTJkiWMRwyQe2NSzPOKuRNgw5bm10PZ2fnIiqQO6g0GkwngG7T/bdGXjEUK8b+3hZMpxKHi27pWC9CZGWN5SyG13FF+LA0XRK8OV+qLEJE11XD41KE21qWbN8s4DsObKuFWqvwvJ6wAtezFYq4heZZ8HsG8ijF8dFMHFXcfF85OMR4zjZ2UxzKZZWiQ4GihgQ3dQaWiOrkdAZkIsaJOBTzJEJW66iUGn7fgWrpGJ/M0fMD5FGEKMzEScmWXQb/WHYtjm+2wVKUbej6iRp0ejom4wl0O4DXdSUMLl0W6A8GGNEVxy7vRhHXbNDrwtHYytzF1l6AxXIubeR0ZyXpAuOjhVw8ySoRoa/fc5AkubA2k3QTeOKom2AqspGlbRiltIAWFIcADDpkf6ZYTnP4ro9e33s2PK+WzawNckkradFfpRk81xYBki3N3LbPlgl0VYXPVm3fwbWru2jVCOt1hKJpofNYV4WMsYIScQLcPJtKmJ/JMSkpwFCEK8TlzetqtD1AWTXobvdwcjKFaliAZYkbu2p0xEqLJ564jq7fw31XD3Dn/Agl25sVDR/+2E0JtGErNNvdx+OliG8H/Q4CR0fVNljF2Sb127VAVgc36L2Oj8OeC13htVnCNjeuu8s7nqBVypJttpaIAPx9tCp8z8E6pPORgo0pGJGmTiRF3nJd1O1GzMuSDOwXTopY/jxNM5R5IutRmTMch+IAA+8UEfHpRmPQDAOeqoJrlYXpNBL3H7mz5I26PoPdcvS6vhSqeExN3qBSbHE/r6MUrVZIKGC0jDE9jWHabNktJKCJn7m904ehFuK2nEVEaSxw83iBx0/WCEs60TSZO/wPnXyaqmERZ1Ao9rNVWqTtDaJit+NDV8kIr9GnmK+1mK5zHPZ92FoLz7GhMMhOoUCiYNQxYNU6js+XePXL9oVZOltU2LY8WB6LOorgAG4eZRgvEzi8LpQKw8BEnhcIPAWrcBNQRFHsY3ciTLJG2v+nYQrFVPHqSw6iZbpBAVRMnlehWRke3O5I0Y8YFNUyEacbcZIOYK6zd2YxorzElY6BK7uBCLmGRiSJijvnxCqQw2lAb9jNoMj6VVUFkqwWlm7gsEioYpWX8Lvk6XZw4zZDthRMJxEaQxdOcp4VuP+gg8uDQMR6bxRIuGTB+UNEAnnbeg1bV2R9IkeWRcdknW0KmY4jYlJVtVhNc0ymSziegu2tARzVwXyxhm4SZ+ALl1RrW3GX+tudjZu0aIX/S39hlm9QCb7rII5ThPMUJ+OVYDDoSCQegPc0x9OkK4D3IsvxMB6vMCJmIC6Rt5z3KlrOj4yM1Y44GNuiQTiNoelsP0+hWxZMw4Sq87pvpNhkmFyra4SrBDsHXSjEFhVso+c9md0uOWZhgqpsEJd0vUP48lxbWNzY6vqgvsb7j6OaIiSWpSFCODtX2gqC+mmqFE6XrlmGRCqIyb81IGKz8FdbVQoMnCvcf7N7w6Qr1DVk3ZyOE6imgt62A11xsZqHsKwSnhOgqSmyVrAcB8s1meoWYNiYnGfC9l7PV8KpX65jHB4G8mxCRnVS67K2JhQPTQ1OL8D50RxpUWMdx4LZGfh0GhfoDXXBOvWJW7IrbA9c1nUwnhaCWmKwpOtsQvKcTiA88HCZ43ieo2oZ8LUp1PHeymJzFJaYr1oUaonuUEPH7uD0boSzMMGCc8JW0XNUbBOHUioo0KDXNWGwREcxuGmxZOhplAqKpG41NnHA6/qYz2LhwnO86KylSM0OKOIkWIzmOV0uIlk/VJBRq0iYKDtx4qRAx9Fx/46NkcOCKHC0SlCwg6bZBK8SI6LWCubLAlHNID6uBQy/ZDdJLYVA4lI6nooHL1u4utOTdawuamiOJc+ADGfltcECFNcKdnPEtYHfObcvBNkXuKW4EGRf4ABevPxiBC5G4GIELkbgYgQuRuBiBD6dEaAg+1Nv+UF86WVbWlqnp+RkssXNQuAawkwl31XVTHH7VW2xcfa1lCAUtJWKWs0kFTdck0Ono+ZDeMWEcW6EKd5uGHV0wO7sD1FqOXJaNZgenNfCQbQpvlQaeoGHsimRRAWCHnd5FYqUzEcNVVah13c2zqSyIrhWAksomCiGgfUqgms5wq2j8BfFEY5PY9l8ktnH1OGy1aSVbqtvQW8rEZMpstDtNdiyYXiqcMsoJpYVg4IyNEWFYNBFxzNgm60E4fB7qrYCt2djPV1JeytbEjtsl45DtArDKUigVKEZFdbnEaA4GB520bQci1C4tE0eoS41aCakzTTLclS1DZeirUsRosbJ02dYhcDDDx9iuj5Hz3UxWUTYGfZhOxZW8zX2L+2gQYzFOkVbskVYg64yNbmQcCzXc9FaBpI4wZMfegaOY+P+K/uUTfD002M8cP+eiNxP35nj5CTEzmgLo4MArqWJmKK0BY6fPodtdWB7bJutEQwZYpODEfdVUSAJC/RGW8iSlYiNbLMMkxJNpombpWUQy/5QBAmiM2/eOYZSGxj0BoDRiKPn6v2HKNtQNvrEXsjYqHQHugi6fayKFZo0wVavi8l8hXgVS/hMWQKXH9hDmCWwNY9x82A2NYWvvAOkqxS2ZiEpW8RhiHCR49GXH8oGlIFUy2kIW7Whk0vqlcL//fitGIN+D5qeYTmOUZS5uO6uXb4PUZohDWNpyyVX8ukbNxCWgFUauPTgIdpmjuUkRn8YiFvzzvEEw4P7MBgouPGRZ6SlP09TjDxXnKtH8xSKYmBgK9jte1B0OhyBcwojpoWyVuHaPqIiQ7gMQeQxheCHdwIRe8TNa+vSbk+uqePbuHNjjO5uANOggM6AMw3zVSGhVV2vRW9AFzSQJiHOj1abOa/xGuxIa7HT60jAUVaXOJ6s8JFnliJQHu51oWSVBN0MOw4aGNB9G7XRIIpiOeeeyRbXAPN1jGmm4ehkjJdcOgAGDt7/0etQakuYmE/dfAZ5UYkAwPZThs/QkefbFmwG1lm6BOdQRCMq5f6drjgwNWI9ikpceWQaMuiMBX8WLObzGJbtISoi3Dqe4zMffRCXDwawtFocezVDaOjIcyyEqzkGoy46gY+qLESynJ7OsL21K443noTj2zMEwrfWkK5zdAc+ZuM55qsYnlGjOxjAMExkVSFu6l6nI+JZFkVSkHL7fWE3ZkkuLlpxDZq6cKaLOBGhnAGAVPcZMlQWDRquj5TeNIqWFj701DEMj6K1jdPzBLNlgeNlhJtnKyzyRroWWC1LySC1HKRpIqnrdLRT4KY7VroBRLBt4ZlcywwJuaKwxQ4IutItdSO2uLaBbdfCdkAhjG3QMQzFQN8y8BkPdnA6CZGz+0GzYBk1DLUW0Y1m7vNlKYxjBsVx/aaL7lUvu4zfe/w2ep4Oqwnw8RtjHF4diuPu1iTEB85jmU9bgYUtXUVHV0EawzIrEbgqRp6FvWGAqojBiLW7swz37Q5x62iMs4wZ9MDLDx289GoPk2WD2SpElVO6tPHh6QpbgY1O20Ing1O1cftkjqsHPnoWqbUNZstSHKcUpUfdHp6go1pRcHXgo2Ox3dsQhAkF+9nRRMLrdi8NEAw60jqfJWRnz9DfcRGtUuzubqMo6UQ2hNXLIggDtkzPQhznKJJc7qktMgQMSyoVRGRHG8BsVfDihm6pEjRnaS52tjxYLEgoPJP83Vh4ooamIeb9GQru3J5hb89H0PGwGBfIixRax4DvmILgYGiYxXVYV5HOU8wmFNdahGkpTnS6GcmpDmcZkizHAw/sIY/Jvc7h9Rw4niVzZXoyx2h7KGsJ2ah0v1YFcQ4utI4mHR4Usk9PFohWlXCsj6dLCc47OPBFqNbKAqMtSwKgfJOM5Qb2wIXlaijyFqt5itHeNuan59LlIM00DDTLUjgdC+tFJgFPHFdnuyP3TUMYqSZmZyHcgAUXW9beuqrgbTsoQh0f/eApuvvAVseXQMrFnMXgAHfHYwlpM30NSaji9GyFvCgEwxJ4qrg2r+11EK0r3B4XgtTgetvQuamSj18gZ9HUAHqeLeGRRZ7h8qUBVpMQhkGRs8aga2yusWYTwEVuKq8BYkfYYbCcN3jy5hj9Kz4OHtjD6eNTNFGM7V0bnudgMl4jyxu0TQEjgDyLaXWLxbIW163asDBiwGRXUglBz0yjGEHXk7Vovk7kGhj1HTBW9HjeIGvIxyaahM8rLeyOjoFvI19TKFWo6wpG6P9i782jZcvrKs995vnEeOc35kSCyCRDi5aK1ZZlt6vbru7Vti61yhkEZwQFlEEymUUQHKoU7bKXreXQoqilljgxiYoMObxMMl++6Y5xYzgRZx577e/tzBZB1EywMmu9yx+sle9G3IgT5/zi/PZ378+uiwo6nbNtCz0nA/fBgQ8HySf3Uk+4pYeh38fkuMZ+tEStdzDNDkPXxHrPg9IWUFtD1mBSddOyhKJxesGiPht1UcC1FPR67DCwhMHMok+uy11r4cqV5cmaRh03r+ENLLCx4E/m1wXZh3P//7cfc12QfaRH8Prjrx+B60fg+hG4fgSuH4HrR+D6EXgYR4CC7Ntedxue2eNNviZOGEMlF1QRRqVFVycbfSsFvmthmacS+ycHVuXNuWHA7SkwrBYHxyzAYrEGXTmkq3bIyd6kU6xT4ZgWHJvN4CxT8hEtYgyGjJsrwntMEw0K3SSMoLMmWmPpRycuWrNVRUS0XRNZmUpjcnQcw3d8KA5dakC8WMDzehJFzLIICctxyCtd5WgNRTamdM90ug7HY4s0o3g2dItbfJZX1OjoylIpSXRSwNWWirhzuOGgaNzRCVy0wqgL+h78gCzHEoeHC6C0sbnFSPIUB7s5tk5vYuO0j3g1FzeRPxqAwUXN1nB4eR+O5cAyO9n89gbEBiwRr4ht8NAf9FE3iRAdkrJDlTQwLE2axCdHC3GgapaH8VkXSlOizuh4yhEt2Qp+giFwAvPEeWvZUPk7dX2yAVKIojBQVPwcToqYdNfE4uAQqhKipPtr3cZqfgxdMTGbRDg+zoQL17NDnN10MRi6KKripCyryDFeG6CuWzQFPcCKOHUYQ58cLuD5Q/gjsoTnSJIazVLBTTedxeHiGDnbqnUTm9trmC6WsnleZQvkRSesXwrDx/ERyESgo5BlJlIkZRkIRxuCuti9vIuU/S2BiXuu7iI0A9x0biTCNZvBH3hgD2unRuL6nC4iEeS1RBV3LbnEbH73bQWm5+La/hGODmNx9nJj2esbiA4j7JzZEk7k4f41qKqJXs9HulpgshtDVx1xid1/aY6BF6C3EYr4RwGxKBLZkBdphdkqkZIlKyQLL0eyanHaD8Sh1Px/DrTJ0Qwj34ZaZ2AfDBmCk7jAuuNho+fjOEvRE1YgoHcqNN+DZWqo6xzX9ubY2AgF7VG3JULdlWh1Ei9h2q5wFq/uRhgENkbDPrquFPdyVCaYH6UYDdYliryzPUCjtlKotLExRoFMHIj33HOEqraFxzqdJyLi3LDJYgB3ZyoAACAASURBVDAXiaIi0U3c99G7MRq7cA0dg95QIsMXrs3RdjW+8Ik3IvcH+MP3fgibg3Xcd/mSFM0s0xwFCwUNOr4sLFYrEZspylKwoeWTZTHkOFJUUJoOT77pFFCXGIQm6jQVh1XLCPHIEcGHxX2qxtKwGGe3BnBFCMsxGHjQVDrk6dizkS6XKFuWPQXo6KzsNNhcP1KKGA6KJMdobQ26YWEyPaC+CMN3xDWazGIk0QpBaMkaYQUsizvhblZFjWi6hOfZ0Cgus5CtqcTtzzIu3/dhdzomkwOMt9dRsYRJU6XYiCVluwfH0g7v9Sy4no10kUuJ3t48hu33JMZ8dX+JVUZHJnEVGt5z9/1iObxle4iZNLlz/a3EFTfuheJoO5hHqBVF8A0sDNLo6mxYAMTVms5aFV3TwNRUuLqKwGJrvC+N9/tRir6n4tyaAaNVxKkqpY/KCRPyhrN9+d44PE6xTFN8eHeJvFbgM1mvdjgdehj7NoZDirgu9o4XMnCiy/VDVyJcXhTY6nv4nDVbBhN9m1xkG/vLBqre4tSaD8+2UBQNkrxBkqWwdR3TeYZVnuPcpoZbdgLcfXEJRWVhWoWI4l5ZCBOdnNzLx5GIzQ3d812LHgeGlooSXANMKcdbpAou3D+FpTc4veWjrVj2SK6lLiIqxXa0Gmqtwc7ZDRHEOM1UDAuWr6Fa1jSIi6BPljS5xApLjrjuGDrmKw6NNBnEGAYRBgYst490HmFJBztdsAoFKR1K3cg5MRhqgmThoE3VbOEdK8bJsLROSjQoEQ59rPVC1AmZsClMlwmUEseHU/g+S+h0Ke7k75OLfjxPYVnE3VTwRryuGuGvstiTeBkK+RyIrBa5DDpYvAijk3OlzBXB49gei+QM4WHzDCrooFXobjYQ0/Vd8rwvsXZmiOU8lQFPFGcYhC4INLIdE3lSoMpZPFVCsxug4T2EJZgJitqtxuerkPH8YwGbyrSOijLLRYClc5koAF4DUh8lTNgGJr8TWagZutAsFfP9FnfeFyFuEtx81sb6Zh9ZRuSIgnnWIasbDNY7dKqH2VGOKI3hGi3Wx0QuaNAaRupl1icidtYpItJPJ8dSfEX8gOXoMpiNVpXcA7FgSyeKgpz4KpchR88xhcvPYXQ+i6VEtLduY7Q+QFWzWGyOcGSgd3oL6bGG9HAG061g6RwWV+KU1UIX8STBapJCE5W9lWspK7meluiUBpZvCR6JbvO0rsUBnlJUNQAv0OBrLWaRillaS/EZebCaxuORwXfZIKaLOzpfljC1DgqvFw5ojQpjRxf+ra1wveCAQMFstYRus/zzZN2JpOCzRZ6VOLtpYuhp6PkaQiaIOmB+wIENROxXuwZtnsHom6jSHK7lyb0omfW8z9R9V5AfTAOpRitlcyrPi7rGZKXgd65q1x2yD+P+/7og+wgP2vWHXz8C14/A9SNw/QhcPwLXj8D1I/BIjwAF2R9/1SvxjB7FPhMenW7tSYc626UHAx+a3crmi5FPRkuTokDXnDjaTja3JRbCNCMFTIOlqeLm0dUOcZqebCIVQg+4+dURx4VE4EwKUWqDLK1h23RDdmhrFZ2iixjLDSidlYysWYYhsVtxGgmXDshXqbTTW56GlDfuLcvCbImgZzldq7rEzhkprlp6WBnfc4U9SiQBI85+aKBWchiaIY4baCcRZP6940kEtdOhOydN1Iw806FE9AA0RZx95O5xU8liro4AvUZBmRWwHLYXZ/D6nvBS65IbjxC60kKxOqwWicScu458ULLQyGGlK1KHYzG+76Elh3SZIppXWNvyoRh0wdTSEM3OIW5sbZXiWyV8XIXibtqiKxnDtzEYG7KZ9n0bukEXnYEoWgq/l5y4IOiJA48bWG5wpGm7VbGKlnAcHYYDzCcZUKuoazp6WmwMQ2QNHVx03ukSTyfXNmtLZFEOx7Th9QNYeoU8S7C7v8KgP0CSxfAYWU0a6G0n8Xwt0MW9eTxNpCSsT4eybgrTbk6xpgEUw0GrFuiqDls7a7j4wGUpy9nY6CNruTEuUMxyWJ0NIwRmSSucTtuhcB4jmZb4nJtOIa1iRGUl7iMK1E++8RzW12wcHk/FcXcURUinNUbDHmzfk82nqpZYG5iYTxMsowYbGz0cTI7knAgtE2fOM6pPtxNQNy2OZjF2dtags9l7GckGMlulgumgGEY0xjwqsCxzLFc5NgZD2BoLcUroponJwQKjkAVQdA2pIphGRYlJXGInDHB+3ZWiKPJE0TGCquPSIkIv7EmkXBS1rkFS5HKdjMchNIsucwXxPIbJcpWiReB58IYqouUCVy7Hcj4zEvvA0Qq90MfOWojRyEGTZciTBIusxvsuTCUeveF52BqFGI/o2qUzneVFJYzBCPcuYzxwxxV4aocbtwPBDpBtXLYVdg9n6I3XoW7t4P57L6LOauxPiHTQsDvLsKqakxZwBegHNo6jVK53R9exNfKhauRDEz3QYkQHvKrJZp1IDgogLI9hPLrnmSj1E26hbZ2UzZDJqCudiI++b+LweAXH9HDmdF+a5Mmt1g1bhhRBEGKVxkhLFvt50GuuUWz1VgTzEfP6KXGCFdF1JIu5XGv8/FvTELecxXWrhXBDDZOuPQroZFWfDCvoRCYKRqXr16T7i4MgwPdCYT/T5coBUbJIhTE8HrpIogyTZYkPXpgIc9kKDHH5bo48WYceOIiwe7TCzvoYvl5hexQgiWvsL5Z4YLaUqL5lML1AR2SJkk9yAjAQVzKHUIKlaWqJJNNtSNGWLr6xbUjpFSPaukYzG3myCjZCW9x+5Id6jEr3TkqFWEB4/5UIdxymGPoW2rrD+nqALVtDmqUIR4GsC/zciZ44WkU4TFtshB4et+lgRLJZ2SGwNSyzDkfzCqfXfCkAWuUlej0FO9tjFKmC1Ywu6Ai6UcIlZlR3YLbEVHg4ihIsYw6gWqz1LNS5hnd//FDE/76jYyfkIIMCIAsebcHOjNYDKK2Fo/0ESVnId8X+qoDft3B6zUJoWbBMnlcV+uM+BlsDWCzU00qkGbmWLdqU8esOdaPg3vsO4IYGxi7XNgX+eoCKpXlxKwMroiJYisnjXcYsXMqkGHGXfOaOtU0tbM0RdAm/a1WTuAsXZVnh2rUpwvUAYUCxkI7ISgrD9E6XUjAWXs6lJCqRc5RcWH4WdmChoiKGWvAaZQbBYuhqil7fkWQF3f1cL4abgVyDZIxf2T+AYraCUvCsk8LMrAD8kYnh0Ee5zISdrJg65seFiPuub8p1ZbieIBm6hsWCtiA4yJXPZ0tooSUFfpPdQ6xveLBsRwRMIkVWk4V89y7JuNZUEZnLpBW3LIdOZuAKeqDIG1mzNUWT64GDU886SZ5wbaUwXZYuLh8sYQeqFCuaao2qNTA9LLGoFBlybJ+20ZomlrMWR4dTtE0ubHNHIx+WzncIb7fXH+H+q3PkdQ7NymSIFs9rHESJuNzJzuZw19XJua4xj2NZRzYGLEq1sRF4cvzKVYXdeQLQuZ/X8lkO6SJWOfih2JtzcYPCe5gsh07EyMiC45pSgNoVKnS1luEzcUOdouFoliHilFHREAQuDuapDNV5fpJhTOc1z0W6q4tSw3Qey983LR2mZiKiK9vVEA4dGYikM96jlPB9DX1yyn0N2z1LkBmOYeFoN0KUFdA8A6h1xHMOC5gCIIO5FX40nca2p2L7rCOCP8VksozJsiXuhiWXICd+ZMHk/WLH4TyRKRzsKlAbppjoDidig6Is1ywN0+MUq9rA7x/o1wXZR7gZuO6QfYQH8PrDrx+B60fg+hG4fgSuH4HrR+D6EXg4R4CC7E/c/mo8Z8dBU3BT3sE22VRP0YeuNR2WA3FDUvAgn5LRx7akQOmK+EABl6FRiha8caaLiY3tFGLJey3qSgpdAteRpmrTNYXp2dJuwm0hy0TKGpbwxk7KnLKiQm8cSHST0Vo6Ztl0Tfan7dFVqwq7bDByMT1OhCVHcUdildwINIUIx3uXZ8KXbKHDsi30+y4MhyJyDVWpkWYswVKRZw2qhO4RTZALtHDQSUKn39WjCQzXwXQR42hRY83vY6fnwjfEqCoOxxotikbFqe0BypQcSQ+GrUq8LksSqKqNbFXB4ca8p0OnNURXEEVHCLnBzgHXZSt1B0VRxU3EIqYgYFFWK83rFNYocLG5O+hzp1kjW5jo2hy9oYUkT6AUHRYzIiRMaK0Cw3PgUTDuGri2Jq9FcSwR6JbTBLbjStu9G/DlKKhangPkD1KoLZBE+UlDs2+L02UZF0iyDIukwNAJMV4PMVwLsFqlmOxH2Dg1hK6QJVjz5QpvVTboqxT9cARNbYQjaWo9uEMe4woxW7mLRiLvx/srPOH8zZjVc1y9GsEeDaArpUR/Z4sFPnLXPiwlxE1nxugNTewfxnKebW+7yBirdnriSKuzUri0q0mMtZGJ5TxC0WoiUAaDHqo8xxPOjzBNF7iPDL5JivV+ILzLuM7g2ha21nvo+x5W8znqGMgawBr72L9/Xzamg3UPDs//robe2YJZqNBi+9SGoA/KZIV8FcGjUqQRl9HhgSvHqONKUAk89vPFEqFpwHFVYZK6linX1yKv5RjzBHMcSvcaRqEuUXTT9OR3g9DEhCzRSYakVHF6aMPTO9iehY7xVG6kSw23Pvk0XI8N4Q3aSsF9d+9jYy2QQcTelZUUsk3LFh+/usRTzg+w3rcwS2Kc2R5BZRHZfoqoM4X1ueEEuOHsGOfPhVIk88DlKTrXxvDMGfzOuz+Ip62PYNQnLF76zHk9khV5z6V9tFof9pmz2Lt0CXuXjjEceNifRmhUE7OiwjJJZf3hNUKHFY9IWVXoOZaIOme2QqyFJh53fgProQ+XLt6kFFatObYEhUF2IcVZlv3w2r7j7is4tT2Wc9vsNFylk90ERqMQ/dCCReyI50uZ2PY4QDJbQdMdqD4ZtHSt1yjTpXAmySOmq7krFGiuhc1xgGK1IDlFBhzHq1wY2xzmcCillh0Nhehv9IQBTecpsRGKoqMpyZfs86IXhmdTplJQprKkp6iwWiVoy1YY2YzJk5VY1HTUFri0uw8rsDERlrGNYeDh0qU59o9WePy5MaazBZ71zFvEGX7v/hxJpyNNWhHqOZSgM5MpB5b1yIrPIRHFD4oikhRgg7oK3zaw0bcRWAaaOMcTzo7g2Q2YqGd0eit0EYY+4jSW68DRNHClvTzJ0Sga9qYJOFs72/NhWsJMQFU2KA2KwnQUdhhYJo7iAg9EBTYDB0aX4nNvGIJ1yBR0jhcNZqsSp8Y+1vo2DlcxLlw5wrf82y/FlXt38dG7rmGyUHDfdIVC1p0WX3LDhqx1XICuHVG0B86fcrB7UOJjVxe4ceRjJ7SR1DHyrpVhXNvUWCfHlAOEjrxtOpkrDHwPadLhMI0Rqx2mq1KKLse+jqfevIHh0BM3J12ihslI+Qx5VqONW3hMPbRMl8TY2BjJuc2oOVmcaUxhqcGNT1gX5z/ZrRrxOxxgshiTTsWyxP61A1heCGdooU4yXNufo9djyZ6PdMkhEMu5XGDVYe/wAJs7Hoqqw/owRE6XKxFCdSZuTA7kwrUA2TTD/dciGB5wauyhoWhGxmibiDvcNhxJr7BEcTjy0RY1yhK4/+KBDMBcV8XW9gCGZmL3/iP5nuwHAWYHS6hui/VTfZiGL45NFqqRYd5lJQ6P58LHpYvWaSz5LshWMXRHR15pwik3XBMBi5vKkwFlnGcIR2SS8nMkJMlAl/JcLoQxzmuJRYUlKGayaNRGWRdwfF2EX5YsNqtSigzj3MEDk5WIfnVT4IbTQ6xKYHZYIFVUHE4TWL6KjGIm70nSTPjvHCwT+sFiULqlyTIfrJ3GBz94L5I4QjBgCsVAvCwQLSma0mXvYePMGmb7xwgsDwfHM2R1ihvPODjl2mgyBWmlQLFtLKNMYvoaeflJjLO3hMKYj1MdVy5Nsb05gK032Lu6EGf0sK9JgSc4aDUdFLMVuqoQHvrRtECuGch5HqcUiw0skxMcyTLhddlCocDJwq66ga35OJ4u5PuKwwly9y3LhGFr4vYV529ciIPVNWqcX+tha+ih550wzZNpIyijzRtc4WSrtS7uYM+2kVdM9qRSOHfnx2eo9RZnzjkYj0z0uJ4mGo73WbrHoi7IOhcOeL9pS/kp3duKuIIb1DGxNvw8gSyJpSSMCZL5JEHcWfjjyL8uyD6cDcDfesx1QfYRHsDrD3/kR4ALDguo/vAP343f//3/gh991Q/j7Nkz8sR0yly7tovfftfv4Y477sRrX/Oj6PXCR/5Hrz/DP+kIVFWFD3/ko/j133gnTp86hed/x7f9kx5//Zc/u0eA18lkcozf+d3fxx/90R/j9tte8dA19Nn9y5/9Z79+7n32j/E/5i8cH0/xsTvuxPs/8EH81V99CG9+02v/mznH/jHv/7P1OycM2dvx9LBBGrfwTcZuWbpki3OK1EHbU0AsJx2xh7sR5lNyvkxpXHY8xnc7RCs2CbsSRXNNsgwZ3zNhhYZszFyWRBQtwrURlC5FXjMaWaGsyJ1kZFEV8ZVuCApStmsLg41RZ8aAuTmg+CuOipRlIjV8iW5T7GXhRV+cL3xNEg1Fg6QqYBqWFGBd24uQ012al9IKHzJynlc4jmKcPzUSriKj8NyQUDRBk6Gg+4W+MSn2AlbLGlFeYxj6OL09PIlHm8Bkf4LJLEfYH8AZGFDIL80pjMYYjHtSLOaF/kkhikZ+ZYbpXiqxfzpRWo3lQxWGwz4WxzGiaSqlG+P1QPi6weYG9C5DtFiJK6Qmm9Ana7fAYlJIfN/wyA+l0GkgiVNhsl24+6qUflBnadoSa1t9ifU3CZ2wHfqBJSJznrHQS0HgmZgcR1LEpKklFpMFzp87j9bqUMQRljO60HrY2AzFkex7Ou57YB/roz46C+JiJRmuSVgOZcMwTsp1SmlDpnvYwXBkS3RcC1gIZohQSvF/sp9gazPEcr7A6e0dXJ7s4d5LM2kxv2lnzGornFrrIZqW8HsD5Fks/F4KqHlRwTCAK3tTXDnK8aVf9nT0Qg+dUmG6e4TQ5QGgyYeb/ArTwxRZ0cnmm1H4C/dO8EX/3VOh60tYvQBJmeHP/uRu+GYfG3TG7YxEtFomLQ6PJ1ikCfimnvm5N4rYk+YzJJEmfGTN7EBT6u7hMfTWxKVrx+JC29oencTtsxLxYokor7BKWnz48gTPftwWimyGNK2xOe6jkYGHihwNVmmNvGK4t8KGb4jTkyzBmqJaWSKhK5RlWLMKg8BCz1XEdX4lynHfpRVu3RhisweYnoq18wEu3j/Bez50hFvGIxgWxwhEdDBaWmBza4Q1U8MH756IkPR5Z/o4f0MPUZRjkRW4slegZ3q49QlrCMYOprMp7t9dQd0Z4nCaYXZlgcf1Q9xwOgQZEobmIlrM5Njtz2IoozWYm5s4vPYArC4V5MLA7wGdhqSkY67FrMhw19VD9HsjKUGyu1rQKafXQtRtgV0OX1QFjz+zBljkpCrQ41ZwHsPtIeq6wk5/JEJObxzife/9GEYbY5R5gfM3rgtf8vLuEkVFV2KDcc/CalmiSjuoOgc8PqJ0gabKMSJrN/RQUQRfC3C0v8S5zTE0S8d8lsEzWLBnYnJ0iCxtceHjV+WzObvDpnhVRJqyrmCrjQxFtM4Rh50IVJoqjjviXCiQ2iY9sY0MptJpJszMnXNDOVd01YCmn8SJ949y5EWGeBnDDHSEoYXNtTE0DpG6Fh/7+BSDfoDQBY4PV5hGiTBVP3ZpjrgpZDhCfqwBXZy4pq3haBWjbE7KrujOpqBEceTs+hBK1WIZp8K3DkMTZsvocicogxvXPAS6hqv7Cyn32x6EmC9SXDlOxVV4OM1x8WCBp5wlHkPBPCnx19fm2Flz5Xiv+waesD3AHRcPoQW2uEiLjm7WDtujdRzszdCIWN3CsHVxXN63G2MceCjtBu/5yFU8cWeAU6GL9z0QYT/J8KVP3sDN60N88O4DdF2OJ93kI9QcXLgcI9c7nF3zxZ1+4dICF9NCnL1boYmRbeLU0EeexCdsV1WVIjyicEaeDXvgyDrYxIpwhRmO7/dVYTezMI6COb+z5stKUiJJm8OhO1hRhcN689mxlAXSuUm+cVdrWB4eQwtZwqUjHAZoahUHBzMphzy7NQahP4f7x1AY3DAt3HfvDJeuzXHulAOLzAFVQ6fpuPPSVL6rN/oUY4nz8THsBziaJ6Am2XfJhCbSwMV8PsepnS1Mo1QSIqOAaQoHZaFgEc/RH/mIkxLjETnJEax+iGqRg55tQ2lR0dVdtxKTpxBrKCrKVQnFInaIyOAGLp3suoFW1aHqtZSLxbNEBP9otcKwF4jjku7rPDnBHiVKg15AkHorAysOXRf7KVbpEjunBlCZ2LAtQRjtX5lhvBZI0mE6nWMQGuhUTZipiwWHDTkGI0PKzbju52kCw+OowMdkmmIyY5majyjJ0DKRUddSWLlYEifDQlJiFxjSqTAa9aXcq9EoP2pSqsbvUCJSiKgo4xxpxPI/E3FWSKnkcL2HVlOxuT5CyoFIUSItTwT+rS06uE0odSklkeLKD32oRS1FbF26kvNM6btIoxZG0iJgeigvZYAh92RtA40lqGUDNdQRH5eA2sGwVERzBbO6RMV5L8crHZBmJ254CvURUTlMx/To2DaQrGpxG/PfmeDgKsRSUw5rdPVkfeNhLJMEOxs2BqYNn4WsHGZ1CppCEYRAuK7JNR7t5rD7JxiktuygVExTtYiiBlcOYuRqiq0tHRtbPeilgWJZo1F1Ka3rWBirlLBNTY5ZR/TGLIc/VKUjgGgEYhvAwVhWQaUz31Nx9bjB718Lrguyj3CTcF2QfYQH8LH+8Pvuv4ifeNtP4cUv+j78yn/6dbzjHf8RYRjg9OlTMimOkwTPfMbnYRXH+N3f/X3s7GxjOBhImyK/RG5/9Svw4299O97znvfJY8im+8IvfDa+8n/8CjzvO75bbtz4+3yeb/x3X4ezZ87gxT/0w3j25z9L/qbrunjHz/8ifvH/+iVww7+9tYWf+sm34IYbzsmN/lve+na887feheVyhSd97hPxtrf9GAb9vhz2PM/xhjf+OP7kT/9cXseznvWMx/rH8ah8/VeuXMXLX3kbPvzhjwoD75u+6Rvwvd/9gs/Ya+W58daf+CkM+j0877nf+vc+Lx0tv/nOd4ECxl13XZAp4r/+8i/D133d1+DWx93ySY+j0H/hwj34pV/+Vbz73X8i59DNN9+Er/7f/1d81f/8lTL9+7s/jJ380Etfjj/+4z/9lK/jTW98Df7Vl/1LHE0meN3rfwzf/q3fjFtuuekRHQuexz/66tfiAx/4S3nef+rP13/d18hDfu8//8EnXUP/1Od6tP3+Z/vce7S930fL67l8+Qpe9IMvQ7/Xw6tf/XKsjcf46EfvwM/8+5/Dn/35ez9hnX60vObH6usQQfb22/FFA0McE3RO0KXC+JpCD1xXE2OKin29dYu2UkXM4803RTfyYikO8cZcd9joztIcNoYz8qpKE3vLzUxbQlM6mNzMtCfRXbZPM6qvtQbqXEVD1iDRf0onXDuWXTCmOZ0lsC0Hgx7j7IU4eCgEN1WFmnxV5cTddfbcEJaroFwVyJMGWZ0jWWYihhRNjYKbYd+D2uiwdVUeSyHE9lmE1En0//gwQ6cYCPrcBOUi/uqWIfFN1zFRahlmiwpWE2Bne4iyS5DFdILpqFoWkrRoywI6nZOVKs3GfA/00Fo9G6qjIV2sZMPD98dhFhRLxGgWqpAZyMZuJ7SRccNIJ1veQrENZF0rIq5pVkgjoh4g7Mr93SP4hiaCKzdadMYoKj9Pch4zAuxE+G7rEkHISDE3UCGKbIVyWSMc95AmGZI0k3ZwOk7JDqRzbNQbgGyJKJ5hcnWKfjhAp7e4djCDY/niJN085WE+O0KWdkgTC72Abl22YevYXHOkeCzLM5RFA8X2JU7shiZ2dy/CVEw0XYUioaBBV5MDw3WRRylPOhRNLhv6xaLA+sYQ8/kK4YDR8RVm81zKyhhTT8sEXW1A1z0pXVqSO6t1iKMS68MR/csYDQzZzJFr+/H9BT587xSPP3sTHne6B8ckL9PEYnWIj96/D0Xpy30nObTPfNoTkKymgr1QlQpFXSJmUZxvYywYCgWrRSYbdRbskEPZtC3hHbIs3H3hfmEdi6dIV7CxM8T0cII8VhBlNU5thJhNDsWZOZnPBRHBpmy2U+dlh4OowtbAh62REVjicJECiole4CHwTXE0c1jBAr1+3xOB+so0xefechquXaGskxPR+2iFixdjWLaPsWdCsxUslpm4Ck1bRVtWsFRe98QH6thYd9Ef+4iyCnnZIosaDEMXN93YQ6UaKNsUd12Y4D9/aE8cUad7Ps6NPATOCUNYWNMAomWCywcrnHnCUzCpW5SzPehYyvkwZBGQbuGGx2+hLDMMfB93XZjBVnVx0PI9kStNjmosblQdlcJW+PQECZGUGAQhkihCQEEtzaFWLHvxoPs+Ltx5DRvbQzRpimBkiFjES+La5QU8iojjQCLSlhXg8OBI0B90fB5NIwzWBthcD4Rlyyb7/b0ZNreHcs22KpvnLaQznhfA4WSKaBpLoZfb8zBbLMW9F80WeMZTt2RdVCoTVUEmdCqx5vGwh1WWnQy1VK5HuTAvuW+hczXLc9i6JgJi2BvAdeiYO4Dju3BdR9zrPOc0vZSEgGOYOJoV6OhUNTSMh0MmiHHpcIF02sq5lTclHE3H6a0BLu0f48/vvCqYDg5Y6kaV+LBwe5US58+MRFy8cHWCmGuDqsn/nxra2AwtbLkeHBFMS8GunNrsy76IIr3mqjhcFiJ07gxM9Ac+7t6NsHdc4NS6hsdvDSTtsLeocPUow8bIxHaowrZ8QOUowsBykcNUOWjSEQQaLF1BXCpIqgZX91Y4TCqcZnmT0sh31nhkI20brFZ0KK9NpQAAIABJREFUnNqYHc7wFf9yC4+78Tw+/Jd7+PX334Vzmx6yVYt7jmvkLbE4wNmhi02fIizXXhWBxvLKRgRznViUVYXJqkBWxXjSTduwex6KiGsAXf+mDA6m8wUM4lUURbAQh5MFVE9Hf2cd5bzG0DPg6OTIckhlYjFN4QS6IF7IRtYsCupcs+lk5wSrkTQES8Oi2QqOq0nZG9capjnyuMQyqXFpMhcMzyA8cboaJod1BopawfG8hqN12DkVwtAp95PLbUgZ0sG1BRxLg97jMXdR1ECPWIeOLs1KvoNZbllmtTCGO82UwSaRAHwPGqlCLBK0NBQJMD1aYLjdg6Uxi0Lx1kaUNFiuIoz4HWAbWK4KEXS5KmqGAsORcSeOriXQXZXIUujEDIAc0xJZmqPH9YxIFIO/y2RLi6as4I0DGQwslkuEHIKqFgoOVRom34lcOsGAsDiQzvlOpelVl+KtJGtx9XAFo0dkTSbpEpuC7Lw8GUoQ11TksqaOWDKaE3nUYr5kzJ4iPPEwLdyQbGgDTVpBJbrJ0rA6iOQ99EeeFAUWSYtrlw+lqJCYEs0gOonPq2FzfUN4qTd9/s3AtEGzWMh38izjaywxWAuhs+RKJXypQdW1UiJJhBOLC2ezHObIRkcci8I0QY0sVWUgEoHfQw4Cw8R8UQiuhCK8bpnC7D7h81awbFu+n8lpzdJCdA/iBri+EK5ODARF3cDucMO5AC7vgxoVA89FNl8J2ojDGoUlrpYNgrxN4nNgChqJ8wqdOKSoxuRahoP5CiVy4U3zu4XfVR1JFzQAsMw1z6AJF0UT53iZtqjqShI+XJeox5K3zc9T4TlJdq5n4Q/uc64Lso9wE3JdkH2EB/Cx/HC6Ul/04pfh6Z/3NDz3278Zmqbh3nvvw/e98AfBDflwOMBb3vwGPPnJnytv833v/wu86MUvFWHri/7FF+D2214pblUKX7/8y7+Kt/3kz+D1r7tNxFZOzekeoGj1nve8H295yxtENHvb238aP/Pv3yHi7U+9/ccfcljdfeEePPd53wXbsh8SZB88thQAnv+C7/0kQZav8XnP/x5cvXoN3/5t34QXPP+5j+WP41H92nlD8Po3vBm/9H//p8+YIMvz5s677hZR/UMf+vCnfV6eqy972Stx6dIVvOpVP4xnPP1pODg4xCtfdTvuuPMuvPpVP4Iv+ZIvkvOOP3xuuqpf9aO349/8m6/C85/3bfB9D7/127+D225/Pb70OV+Cl/zQD6Df733Ccb948ZIMEvb29z/p8+D18NM/9VY8/tbHyfO/853vwjt+4RfxY296LW668YaH/fmtVit8/w+8BKPhED/44u//BAf4//Obv4Ufefmr5bl//ud+Gk9/+tMe+jsUb1/zmjfCtEy88uUvxbXdPXntHKQ8ONR42C/qUfTAz8a59yh6e4/Kl/Lb7/pdvOSlr5BG6p/72Z/E0576FHmdHOD9t3iO/df8ECjI/uRrX4vnjEzZjJP1qlqqbP6htTieHIvoRq8s2YGKbsN0dSyiFTSY8MhslIZjC52uwTV1iaV25LlpujS0U5gjRFVTW+i2inmaYTknC7WRtuqhH0jE0LRaYcex3VrpKAqycZ3FWhUSukG4TWfsHAoGgwEUR0db5LJRkbj8aB39DQ+qBcSzWJqBj46WIqqt6iXuuTrDKlExDmzoXYOBM0QYUtwls5PCUQnf9WEOWJqyxPzKDLpKJ7AJPwilQEg3auzOYmidic3NEeDVWCxWKLJaoq1tq8EmHNeoUCwhjFddZ6EWeagdTI/x4UKcOxXbgmtNuLnrOyE0PUfJaJ6uyuaXDpMsrmEZDoZskq6WsrmcxUv4Xl/cyNH+Eq7n4XC6kAKNp33OWVhuIxtP03JQloUI6JZlCKPU9g0sIrItNShdI3FbdqHMVoW4oilcp1kFW7Ew3lhHtYxRVx2MoJG2bRQ6gnEgYmhoWuj7jNEnyNQGl+4/hIoBTp/xpaSNggUdX77fx81nBtL2fPe1GSpY8tmaXYO1wIPnuyhZoGJ32JvkqFtHeJFdV6BWVOywOErXkaYZKqId/ABxFMuGbzTuw1SBw+Ux4kkKQ3Owtsm/n0thFXEBxG5MoykuXVvJ5nXoGFjEBaaJjtP9Hm4456O/5mPgGZhNprjnXjo0A0TRClunNjEaD4RfyAId8jIvXrkHq9yA53pYYwu76+DqxT0RMFZ5g/X1gbi0yJtkf1SdliIY8JhYng0vcEWMsijMRFOsFitxXBV5i9kihcKCL4XWrkyEiL15JoLb55wKcRyt8PGjAsMwwNogxGCgy/XnOCqqvMDaeg/T6QL9fh/r6ybmx3QDZ/jzOw5RFip2ej62xprwBm22eke58BVXyxSWwvi7BqMBVkWB8diBSbagbWLBVnFouPn8JgZ9tsOrKNoKVy5N8IE7j1GXOp54wzY2NlR5PRT/OXNmLJclLyxCK5wxwptvwXz3Ct77J+/BTWc24LktNjd6OJxPMLAsDB0bmjfGchVjNLChGRqSqJZyOYpAun1yb09nu+eF6OoaoWeBYWaP3OYmQx6nyOPqZFCjW+A8JFkUwsBVQ02EJK4LLvm3Odvch3BNCwUF+EEfi6zE8dFC/g6ZjhRH6RbLWRRkGcLR5kBJpzswy0SoT+eZYFg0lvcUClbLBMONQIpqtnbGUDnsom9W1zGZLuE7jvAcS7rdqDp3LOdiyZYmhhOuw3SusWE8o+BjktnbIp8vsX5mE3nXYBEtsTEcCf6C50zonQxj8qqWUq0RhwUGRVYef02wCPPFClkMWK6KJKrw4XtnGK0F8B2KOi2yQoFt6Ljj4i4OyJ9myVpUivv7zqu7mLLYz9WwObRxhlH5vMJA03DLqS0ZQlzZm+DeowytqWDoKFhzTHSKiv05R3rArTtjLBbHWO/7uHc3Qt4CPRaJ6Z0UL9285kp55H1X5rhpZxOH0ylOrfuoygqnzw6QpCWSFJjsLbF5bh3RIkMJRbAijUqBrsGsOhEL01WOz3t8iHNjD+983x4eWFVYD3V87lYfLteTOIfVM6F3LXTXE8FNR4uDSYZJ0SBwNTzj1g2khYYsKlF2GUyzFPPG+a1NLOZLVEUJt2fJ95RFfq1liTEoSVMUXQ2XblBFR7Wq4AYc7KmIDmZIYwpYwHDckzKp8eZYGJnSZF/XMggNBpawSA+vzlBnBXRTh20oKKCLuGfoNpJFIg30rWpgNstOHIZdjXDDF4GM3+k8J+uSrntKjZDjy4g4kSOWR6wBRa4GwchGXTbCIWcRVVW1mB3GCJgEcXTEUYombwQl4ZjkuBsiQJdLphRYYEhx1IE7CKAVCuaTlYh5Xt+mqRgzltzZHvauTRFw6OtpsFx+DjUszxD8UGMoqLMWVV7L4IMFlJcvzjAKWFDlneCETDKLNeG37x/OMNhyENB13DA9Qrw5Wewd5vMYKkuoghDTWSyFkJZro7+xhY9+5BpmWYZlnSEMTPT6ARZHNZZ5Li7yRbzA+SdtY2iEWO7HOJ4uTxy1CkVt3iuVMDwVnuPCAofSHVRDR7zMiKGHZWvYODXGcpKgLSpMZ0u5BtM0xXjg4MYzAXyTZWEqjPUQFgY4vHaMJVElKnnPwHjHhc7PgnxYH1IsylIsWqY108ff/MUBCt4rmSqsgCVxHUpouP/KQvAydDkbCmR4yHKxeZTCDlxEcQKNaJS6ge/Tba2BYzg6eMl65XCOnlquQY6pQScz2DGxOTAx9l2YUNGjm311Uoaq6y2CUIFmmkjJeRUetQHLOylPbJgGiU9QHRwo+qGK/sCUYSp5v0XEgkFAd8nlL1HnDChxQEHXboWyaYUr7tm6nMNVyzLKDmWlCqYk1TS8d+JdF2Qf4UbiuiD7CA/gY/XhnKK++vbX42D/QERUik0PCln/4Wd/QVyz3Iz/h59520MiEG+OXn3b60GRiEgBCqoUVh/87/z9H3zx98E02XIKgVzTbXj61A6+73u/U250FosI7/qd38OZM6fxL77w2Q8JaA8KYXzc3xWTGI/9xm9+7icJshTF/vKvPoQ77rhLHI8PvofH6mfySF43Be03/dhb8YbX3/aQg/iRPN+neuyb3/I2cVB/JhyyFBN/9md/QQRSTgQ/nfOW59drX/dj+NVf+w28/nWvxlf863/10MujGEuxPggC/MRb3ojz58/Jv9HN97znf7eIp29642sfEjkp7r32dW/CL//Krwl24Vu/5RvlvHzw5w/+8I/wK7/ya3jFy18KP2Ds7f//odBJUffB3+cX+yteeTuKssBtP/pyae19OD/zxQLf+30vxvd81/PxlKc86ROe4tMJsvxFXhu/9hu/iVf8yEuwt3cgYtmnuoYezut6ND3mM3nuPZre12fjtTwoYN966y34X77qf3pYf6IoCsFfMOL7P3zFlz90zn+6dfph/aF/4EEPfod8w9d9zScMIz4bf+u/1nNSkP2p170OX3m+j2UcCbOSWADDooinSIRVrchIBBzDhuUbsinizTAxBLRU0iHLhuooI4uQDEUdXqDIuspCKsOlM7EVcSeNyUal05A11IIVRKfqcG0TJt2jUYq66DDadNEpNequlnZjtne7oQdNCeH5OhqtQDk9kjgny59azZEiLNOo0OWduEhqhRssbrJV2Siw4ERVbIzHPegOraAt1NZCEOqouqXwNEdhgLQqJEJnmBbmx9OT5nUnQK/nwOpTOLbF/RoGKgqkuHZpgtkkRtgPkRQ1lFwT7qLrKgg3Bmg1BbPpFLP9lZSdkXUaLRtsbg2g1gp6vb4cr7ZNhH1JMUpFLc3dSczmcwfBugFFqxFNahxPWTY1QMcY6nogjFG6yVjc0ik5uo5RdAO98VhKQPYuH6DIKzRljZhWKLTSaE9BaGs9xKUHDtAb9mEpljjcgoCumiX8cMiPCNGkwM4NQ3RNhsUsxamz26g0BbbKCH0lsf8yW2CyN8VwvI28KCSWyzgm3UEUnJMiQ6YbwvD92EcfwHp/iBvP9bGYLrG+toa1jT6SfIbd3WPkqUm1FnGWoC4MBLaNtXUfilZivkwR+o40MPNzck0HhkERJJXiNH9oClajVBVcfuAYX/xFXwAoRzimGG3Y8HsG0jiC2phgl8nazkg4gQeHe+LmKeuT8hRyQBk5ppDAaG5etNj9+DFuuGlbBhbT44WIK7piIfAcYYbOZmx3BxyX4kiC9cGIYDz57FmWx3iv2/OhmgaW0ww2N+RmLUP9mBv+UhPExeXLV1EkNfpSFlUjKy2s9xwMd1QkywjLqEPGOKja4uoqhdFCuM3nT49wsDcVp2RTJhgNfHHFZSwN0zRc2UtwamOENFvhjisZjvOa5mncPPZww9gTkapsY2yMiOVqMZ0XEm+lcFzUGs7dOMZajy6+GkHfF8ZxdLzCxWt04JroDR1sbnkom1xYiLqm4+p9VxAONuGOAswQ4iOXD/FlX/kcfOBP/gzZ3gEGVic85FW+wtm1EY6vzjE8tSnusOmiQM830PcC0DMaegHiVYyq4/qkYO9ghixrccPpMTyKsp2CJM+hdsSgVHIdFJovnydF2cWqgOn7MtBm2zsb2lmWpZkqbjx/WgrTXP1k+JImdLEyIlzjyt6+cImD/hAlW76JaJktkcxi9Hu+xKGLvJCSMc08KVubHc9ghT6cQIUyX8GwLHHtBj0f0xlj2z1cuOcejMc+Wt09cZJpFDNMia7T5Ud8Av9TNE/gBT49fxiQ/1yUmC0jnN05DUWtJBa/oOhikXGZoUwLwOrEIRg6Hoosx2J54pIu2PxOrnecQ6k6bG6v4XAxQc91cPHiBBf3cxxOJzKkcTQHN57exMXDBPOqwR0P7OPG0+tI5kvEeS1FYE845eHxWy6uXJtLcdiZYYC9qMYduzN8/q0j+HqLOGng6pogSaKmwKWDFHna4nToIsti6AMdlycl7rqyxL/94luxs6YjWsZIK2DsO3DMVoQayjyXDmsZ4I3GmhRgXb0yQwoWM7KgqUXTKNjsB/ire+YIRhqedGYMXbPwK392L2ZliWffNMYTN2wgqdBqLI9LsDvP0NJpqwKn6ayuiHFIMJlnuOXMGsJxiOP5DLec38DffPR+/IsveSKuHcxx/4VdmJaK9e01mE6LtX4AW9GQzUrM0wR+30U0pyPdkut+QMetqWDvvn24jou8TqHrJuL5CqpnoytbeI4jzvui69AqNUJVx3QSiZORYilcfh+Ql87BJ52CBqJZii5pUSt8/w08xr9VE0pVQnFoJaxlfUgSujR16HaLMk+xmCbo9Tysb2+giArE5UliZblI0F8LoPgB6qqBVp+U5xGfwpQMebBGYKNVyezNUSw1NHkr6QyT5kght9ZQWh31MoEX8vqm6VeB1jUIOZDKEpTLGP6wj3mUSNGUbXRyz+AP+ugRlUD3ZF1LKZRhO1hFFVSHJWgN2qzBfNrJwMYf6if4liinsVvEQ7KLKdo1PQdNY6CNS9RdiyRvEZ5fx2LBAq5YnKtqXaOzya5XsX9lKdcIMStrYxtJXIpTtCh5D9TACxwURYN+4EghaNMSsVRLcqNVWng8BooGo2skVWOyfKxpYNoWmk5FFS9xeitA3zNlIIS8QN6V2Pycp2L3vn3hDLsei0/ncEITWl5Dr1VZd+LlUtZcj2xXlo7OCsRpKfcXZOKyDDUjGiSl05fJG6aZgLouUVQNirJB2A8E2yMVq/QPNR18yxHGLYe4kuzQFEk+cQ1YH/VEUA4dHb7Z4ezmSLjLoe1IMmU5W4rYa9mdoJbo4LVUG2XTweo5KGcrwU8wKcQSMiaJ2jJFVaTo+jYoBS+uxfBCQ9z+dS43hCJ80xnfxIWIwky71Hlxgomhm1YzMI1iHCQxSs3En+1Z1wXZR7iJuC7IPsID+Fh9+B/8wR/hpT/8SjCCTbfr3/6hS5bCDkWzb/j6r31ITOXvvOe978d3ftf3y6L90pe8CP/HV/9vIn79wIteKmLgk570xIee6qMfuwPf/T0/gDe/6XWfJDT93eP2cATZx+qx/0y/bt7cvuPn/yPe/e4//QSkw2f673ymRLHpdIbXv/HN+PxnPRPPfObT5dzhufL3Cb38t2/79hdgOBx+gqua7+9Bd+n73/8X+M4XPA/f+i3/Ts7N21/zBvzar//mp3ROU3T9/hf+0CcMFfhcDwpZxGh813c+76Fhwac7jg8Kvy/8/u9+2OLX0dEEr3ntG/HDL/vBTxoq/EOC7Gw2x9t/8mfwghc8F/PZ4rog+5k+6R+Dz0dx4bu++4X4hm/42od9Tv59b/ufW5B98PpiUuNvu8Mfgx/L3/uSKci+7fbb8OVn6NhqJQppmo4wKymsKYyvawYsNoqnuQh0FBzoRqOrRRq/1e4kCj4pMB544uyimMENyjELJ2pV3H/r64ySx9AUU+L/y6TAYOAjijNUSykFBudQltNJQUUSFxLHpluWIi7japZuwx8OoKqlOGk5oJL2cpUcVrbds8Ckhg0Vfs9F1iW48LFrGI02pUG6YjMxnWe2htC3pQiLjpQT440OzTwRf/eO5tjcGJ3EiNNOBruWzb9TYzk/id+zGTsuU5Rpg8UyRtcYUl7m6A7O3jrCdH6E2dESa5vr4jBOowze0EUWN6wYg+nbUJpOoud5uUASzWDp5NMVKJVWmuLZHs1SjpEXoJX2eE2i0mWWw/MtNDrjmAp0zYRKO0xXYnEUoWxU4QhqXSlRa5Ohx7bDcHuAOE3FPRb4jjBe5wu6Uk/ceKO+jVaTwKc4hgPLQpV04oou9BShF8J2fRQp3YMcAtbCW0zTGRazBSw9lLbl3SsTYRz2fVMctiwZmyUpuljB+sCVQqxlFCEpdBGULK3BYEgXzwLHsxbjQYBre3OcWz8rOAIKh12bYJVWImqrCku+ImzvjIXhx/IjTaNXrBPX1bXdJRxxiGVSesPPfTnLcf7GDexemsB21rB13gPqDBfuuAqjc9EbmQiHJw43Or+qIobjO6hriuUKqqSG2rG8KcOZ7Q0RRlQW2RHPodJxzM/hpMyKx3o0HiOtciQJW851FGUsQ9VVTNGsg+0YKItEOLqrRYm4qBBnJeqqEkeuw89MAXobQ0wmC6ziHL5jYhCyMKUSkZARYLIS2aA9Gjvi8tvscTDByK8m8e6PXp4IGqBvaihrFa7l4JD8TMvCwFHRKQXWBj6UVpUId7xcQVc0XFnMUXc6zm/0cHpnAJvlcK0GQ6Nbq5BjTcGECIVOsVErOnqBA9s1URQx8kUk5Tx0NLOP5Z7DCPddXcn68UVf9mx8/K8/gnxJsVKFbpUY9R00dY7t7Q1obCdvAly+dohzZ9fF6cXBRZGliFaRCKYU+elWHDkBbJciciMiRMEyG3F7Frh6bSbRc7vnSOlStFgKLooOLDokXctAzSGSriEMXSkhIz91ehyJ2LNcpvA8F5rSwPR6aMoCq8USmmFjOB6irXIso5XEartWQbzK5NhROFEtUwYibQZ4gSUDl4xW+UYRwY0iKVEMrmGjofiEFmsbPWQpUQ+qlALSKDvwAxHViVigdW1Ot11HBi2voQydbgrDkrgU2wYc6yQuHK8SST5R3J0ezTGPVuLMpUDH4hyVMXbVRJkVaLNSROaKIuVRJM3rFKRuvPUcJlcifPj+PRyuCjx9e4jtHQ8ZBzVxhtlkBr1jyBzChP7YlSmuRg3O9QM89bwrx4LrU8dhSlrh3r0V7iMH2lDx1U87heP5Ch/YTbHMGnzBzSN8zimyLRUp2WPB45nNAOOhj7JkkzwHSiei0fr6CH/9kau4Notw640b8jnRTa66Gnavlrh3P8ZTHr+Brkjxlw9M0bQabtn0cPOmiTVfl+80xtbzRsO1SSFOTtfVsEHHu0dHbiwO+8WyRERsDZmdnSYC3o1bPfzNPfsY9ELYWosoayTefssZD6Oeh6N9ckQdWYd0nQJ6hEGvD00wMhUMXUcWZ3B8DdmqEXG60SpJaLJAqikawW0sl3MEjivXHdcYim9lGom7laiUMmGRk029EH7A669EmbfwLAPHxzFMQU/QBashncYyYDQ98mIrFMSQrGpkRYv10yGSjJxgOsBNQQ25niMDS7pojycRxuMhktVK3O/ra1s4PphJxNwODSnNbDpdPi9+BnS2ZqsUg42BDBO6soYd2PI3yT9leoDfxfw8Swr7tgLHM1FnHSZHBRqjw8ZWAJN4gIq4nASGqUIpFBGBwzUfjmlierhEkwpYCabL7wcOBjvUDbnaDupSwaIs4AwHUs7XWpo4SLnGX34gx/0P7KOzgZQMXN4AaNqJaEj2c0qGtI/J0UL49eTHcr1gVN5zuR7w//nfKXwaMiA7ODiG42noOxScCziagrXQxfE0FcyOTrHT6LC57iDg9QcVetPCsSykjYLGdpHOC2Qpv7N0mHRUcyXIC2R0/dOFbTiYHa/gD2zMhe1dyj3I45+8g/svTDEhD7vhvZci54XQY1ksJ4ZTXjscRCtSHGp5PpJFLGs5CyeJUZILQeHAnMklulItKVvr900p8+IglCVdTBSYRAvUrTDt+bz8H9MfxLLw/fZDHXpFdm2LZFXKd4vm6lDLBqtpisZWoPL7Zwas5imskQF/LUCT13CI1+B619byXahRWc7phScOh2VfRLlUsk4VhoI/vGpeF2Qf4cbkuiD7CA/gY/HhZLW+8EUvEdfgp3L2/X1OWL5XugJf+rJX4r/80R/jWc98urhrf+4d/yeyLP8EdyxFQjpt7777Am579cuFFfvpfq4Lsg/vTOJxfhAlce7s2ceEIPu33yndoS94wfd9WkGWwirRBH+XIcznobuWWILf+u3fxXOe88V4zW2vlC+373jB9+DOO+/Gq175sk8SpT70Nx/GN3/Ld4hw+/a3vfmhgQTF3Rf+wEvw9V//tfjCL/j8f9QH8uC1cu/HP463vuWN4jT6TP78Q4Ls3/5b/9xi2Wfyff5Dz/WZGgb8Q3/nsf7v5DHfdtvrJYXwqc79R/r+/jnPMSJJmLCgC/zv4joe6ft4ND1eBNnX3Ib/fpMMsvakIZoMO5URfjZ/mxKtowiknYRPRBQzbRuewZiwAcu3oFsKDvYjcYWwcXuZUWywxLWUZQ3ieQPbdsQJ41LkKwtYZguVqLKuRb0ETJNNvXTwVNKQHi8TYUbStUuGXcd4r6aLK42OjDSmw4WsTYUhTqiaBsNqZHNHV6btsJKswZXLR6grbp7IPgvgjyyJf1qWhrxcoSw6xOSR0nWZU2pgBNATbAD3W55u0EiC3thBnC8wv7qCbjgos1REOYaRNeZPdR22qcN3Qoy2XSTlEnsX91BnqtzvqFYr/NwHLk1xanOT3yAY9hyJWMveGQqKrJTYes7SD5sIgQ6LuJH4btUVwg+k4NLRrdN3oRqVNF9z4z/eDDE5nmIxSRD4AxEGGads9BJN2aEXBoiTlUQ3TZUFJSaKPJaCKze0YYrzykVNeKu4oFsYdAAljfAQJ/MpXKuP8Ro32pGkkYgAWC5iETEZgVwlORTLRZvV4jz1ehTw2OLd4GiSYOT2MRoZyEs2eCSI54DXszCNFhj3+jiaHKOsyFplXN7E5noPrmfg8GiCq1eOcPrUNoKQjF0Td991P/LCxsagh/lqhVWa49ypoTRfU92n+4wC5Pqai1W8wmreYntrjMBVxKGmOBTXMnHWdlkLPSAPshXGbJ4C/WGIoitov5ZhRVuVyKNMWI9nTo2RJiUcMnFDXRiCZP9qVNB4ntJ+pLE4KZEiMG6GjyZzLKYltFYVN54cc7XF9DCCUqvIVRXHUSpsR5QV+oGPjJt46yRuShnf03WJohbiMioFGeH0LCQRua9kKZfiWOd155seVFXBRy4eIvAsEXTzErjl9BCTRSaf8ZNu3YAXamhXtZT1UNy4+MAchmFiZ8dHXNUSGya2oT/uo6qBxXQqpU4sAyvTErNVDNPyoHku1s6Ocd/9lzHbm+GGzQE6urEsDbPFMbK2RtGS/0rH9Xlc3t1FCjoAAAAgAElEQVSHVuqIjnLc+rg1GcYURQKdji/QmTyAqduwLQX5igxTXpoVTNfC6nCOyeEKG2cHOHv2HJQKIgwkKfnKdGgzil3DcHTYgSPYhr2DCOe3tvH/svcm0JLlZZXvPvMQJ06Md8ypMqsqa7SZFW3bARz68doJ5T1xohWfOL0Gn4AMCijKoKAIAk5oq23r07aHpe2ADZSgrSCISBVUVWblfMeIG9OJM0+99neNXLeSzKqsKpSuterUAop7b0Sc4X/+J/77299vF0WCdpv8Qknuxd50PzyuZVrwO01URYjJdI7+6qq0njddD3WZSXHEcBsIwwCaZaLX7qLMI0RxLCxbIgV8x8ZoN4DqGDBsIAknKDLOiTrmUYqzGwMYeYVPDea4FKToepYEUy21XDi2iuW1toz/cJIJ19ltO+LKa7qGOCcrAXoXUgQybQPJPEWQFOit9KgZCZaA44vCTVRkKKsCrtPApXMbwoQmL7fRsVGkqRR1as4leQ1brREWKqqgguISHTLC0RNrqLIK4e4U5y8OYJoaXE3FOMnxl6e2UNEJSEZp09rHF0DD1t6YqWVQc86DNfruPqv4/G6Aj28FGEcl4rLG04+08KzjSzh9aYBcNwT9YQmnPMU4rLA5zmE5Gp795C66TT43bFw6O5Z0eRahbKeD+88OcWl3As/RMUlyrHZ8eL6O2aTE+c0JvvrZT8b9pzZx190biPICt6w6aGpA19Vx4wkPcbqPCdkdZ5hMK3nGrawYOHLzIWydGSLk86/kM8cUjvH9F4bwWp64O52Gse8iVnUpwggKZcmTe1LTKnHBWxZlJVWC5uj2U3UDpqUJJ3kezERcpFg5GgVodbrY4Tyg5lg93EMYssgVotP2kM/J1VSlwEV+eAmGUJG5qSMkTxqKBNgFwVhc6RXZELaBKshFAG56GlL+b8eHUQPDUbSP3iAig2c9L6QrZcZxbZoI5hH8FjEyKXaGMzgM2KxqtGwWX3UR5QIiQFoabI/cVxO61ZCCRJGQ657BcQxEwlMnp7dGa72DbBZjNgmgqyp1tn33qVLL2A4mEQyHBdIUrPgsr/jiQC9SOmsztLqusFt5H+sKz+X+c5+uYZ0uz7YtoVijEVm/QKtDzi+wOxvi6B2HMZqlIkrmCsMcDQw2M5w5P4LTb2CwMxNcBh3kxCLw8RMHIa2lmIeJFEYanidMd0Vj+GVTulNQ053O+5Ct9wqGgzFWVolrqIQL3HYsYW7vbgeAq8FvWWgbJRzTQB4p4p43WBxWTJk7nCN9RJMcahTD9jWmqMr9p5aFOIv3hmO4VlMKpVEFbI5nSKsSsyiG12ZXBAuHunBZM7JVy/0CJfnUgu/xHCnGVqWKSkLAXCRhJM9tYbRyjLIsVBbotxx5hlE0dk0Dnq/Bd3X5nsP6OwsE/Dk1gCLmNyAVqk2+LlESKrIiw+FVH9kkgUIkSUFRniKzLoXzcFRiPEqhtzXYqFFQbGdBnJkEUQTPVSSnxWaxjuo3RVpNnqrQDU1YxzyO+SzCRpTi/VtPCLKPdV3xhCD7WM/g4/D1DP8hO/bK9u+Dh8IAp+/9/n8n2IGFE3bx+8XriSj4oZf8IP7oj/4EP/rqH3mQO5buWrq0XvAd3yot5qzYbW1t49777pdwqNlshpe99CWX27wfqSBLYfj06TPCIP3IRz6Kr//6r8GXfskXP+hqUHgmC/FP/+zPwfdnUNjzvvEb8DVf85zLgU6nTz/wj9iDe3Dq1AN485teDzoWf/lXfg1/9/FPyPsx1OyVr3gp1tfX8Ef//U/xH377d3Hq1Gn0+z1813d+h4RELTANix3gcb7nPb+B++4/JW1FDa+B//M5/1rQCgxDu56NTtLf+d3fxx/85/8qYU0MpPruF74AX/HsL5fPm05neM3rXo8PfvCvRFy8crseQYau0I9//BMS6PbRj/2dvAXD0djKf+OJ4w96y38KUex6BNnF515NkOUOLn5PRjEF1vk8vMyBvdo5OMiJZbDct33rN8txLjjGdJ1y48PoaU99Cl7wgm/DM7/gGfJQvdq2YBw/1P10Pdf7an/zaAXZd73rbcjSVIoiH/zQX8pbf8VXPEvc7lcTjSkss8jyG7/52xKYxmA/ut+/5fn/tyQd8zrRGc+NwWvkTv/FBz8kbUoM8OM5/X9f/MN41pd/Kb7rO78dH7jrQ3jyk/6F3HPX2jgn8J773d/7T6DDmYL4U578JLmnnvKUJz3IoXytsUfx/fd+/z/jT/7kvYKOYGGI+/b8b/4m3HrrLQ96j4Mhbx/72Mdh2/tfIMkeft43fYPc34904z3KgsF7//x/CH+bY+ZL/tUXy5gifuLgmFmE0v3hH/6xOB/Zmnz0yGF88zc/T7jbizmEouonPvFJ+Q/PMdEuL/yuFzwo0I7X57nf8HV40YteCK/RkN1m18Mb3/wWmSuu3Bb3jt9s4tKlDfz73/gPcl2f+9yvw1ve8vP4wF0fxLOe9aV41SteJpV2Xhd+/gNnzuCH/79/JyFe3A7O0+98589hb7iH3/yt/yhFIW5f8iX/Et/7PS+8fO45R/3kT70ZGxub2Nrelvc5GMzI1/AZw98zvPHZz/oyPPWpTxY0ynt+/TeEV37l9pznfLUwk3n9Hm7cPtLr+bn4ewn1etNP4RmtDClb48JCEnLp5MgqHR6dYGQ5MhapzmDplvDvGFijVAyZ0MQpwsUznWkUqbjA4yKRi0i6Hz3PQhzn4pgRd+aArciWMMMYukG8ADl0dFpSuEqLBKNxJAIiw2+UrEBCqyDdEQadIaEshvt9iqs+qpzORR21WqHWS8Qztl0m8FddNPxKHLpbWxPsbI+x3umh2TMRzzNxHvXXPUyGMbIY8Bwbe5MpmqYLp9NGWoSwHV1SoQd7AxRhgK3NMZTIRXu9iYqJ5CrFAfLwbGQK4LFnU69hNYh7CJHEKYpMxT13b8OxTbjNBrpeV9ihZ7anMBUXhzsUmDOkUSSiElvNNceC21AxTRS4dlPEJbY5M615tLOB0RA4caKPukrRXG8jNYB0MsPupTmOH1lDbWsYzwO4tSrBXg98agu333YjFIMuKB1ZGsMk/3dOxmgNx3clTVmpDXGrjgYDbG/O0fba8Jf7cNsKBjsjEZtdv4lMSZGQL8vgFJOuq0J4dLlaYm83lECgcLaJj/3tDp7+tNthtgycv3QRK24Lu+M9FLGB3pojyIKl46so0lhYcquHXNx9ahs3rB2T8K8sJYsxRhETnWFj5Wgbjk1uXoG77z0PW/fQdHysri7h/MX7xRHZNCigMzSN85yC5fV1OZef/tQmnv3sZ8LRYhhOExvjs0iHAewWHZkZ9iYTJDsZbM3G5mAHR+88jnk4xYVTu1he6ok4sr8wT9BsqGj7jgjmeZWIE7bVagkH0tYsxHkpbM44HOHimW2cObMnzN48zMRhHKYUgOiYSzFLSqz3utgZjmDomrSC3nd+FzesdMUJ3HA0qGaCcUasswObTq48Qhyn6LsexnEC3XRRF3SMNjCIYpzenUph4ZDXgJGRCRtjcxrhlqMtdH0VrtqAwlAd28YwLTG7tAddrbDsNzGNE+QxcOK4h4pIEoZoKSlKxYbfP4pDNx7H8P7TcMqJMEpHkwCTWQL7xGHc9df3YkmxcfJoF+0GCx6JoDbiNMCcoS2zAk5DQefQKnZHvNca2Lg0xW13HkfBc+jWcn62LmwiDimgr0mYUVHQZZWg0aUru0TLN3D/p8dQqgSeMCBtNNsdJEksRaSm3cTG+Q1BcszpGp+GMrabriUMZK4f6DSv0kywDA2nCUOpMZkMsHp4VcR9tn5fuDCAoVbC5h0HlYTw0E3XaDahaB6sMsF8dwCj3wAtYGRZUvwqlRKTjSHOf/oiTt56HLFWS2BXp2Hj7z5BPmuOjVmElmPijuMdLC01sbTiYantY3c3wM7FHRxZ66O90hXBnw4zljWiNEK7RSyEAUuppQ2dzle/20ZRpRKKx3AeV3dw8exFtHsd6KYhP1vuN1CruXBKw7xAVRrY3hxheclHd6mLjm0jyDOMpoEItr3VFi4+sCVFGYety0jEIfnHf3URH75/FyttByuehlVrPzjphl4HF0YTGfe+6UJhUroO7AUxNkYFGl3O1RE6uoab1hzBPASzGIdvXIGilhhtzzArKwyGAYrSwk1rbRw7ZEgxIasL5Ck7OFJYbBvPeJ8peP/fXcDKko/bji4hjgv8zT9cRFDW+PzbOnjGFx7Hez9wGnf9/RhhUmLN17De0HHyeA/9bonNQYZBQLF4jo5j4MRhF2UZo2A4oGJKyCKLUkSLxJmC0xcHSNUCLRO49fgSipSOSQX9I12xIqqmjrqokYchghlHKdmuCm68aRU7wwmaTV2+NzSMBsY7O4KRobudaO4mkRQs5FDIJMtzGiEJQxFzvaYLx2+iQIZwPIFlE5ujwyTKo+CzWoNOB2mWCZOXSW4ZRWCT84aOIs7FYdlZbaHjOQjzWEK+6HDe3p1i2W1CZdhdpOJ9f3EGYR7h6Sf7cCwXBVEdbgMXtrdxdI0O8zluv/NmBJNQWPHz0Rhu14Vi6LA9Hcm8FIHO9myUVQbdcxAkKcokA8lFpmeh1e4g2goxH4UohVkeCWJB50m0FdiWhb1ZhNWOB8djYGMOx7MRFxqKNALiQp6TCTncuiK/02wTvm9jcydAjBpOz4aSMQhORZQWmMYqgoroDBWlUiDNXDxwboJYKQWPQTeuuHTJaB/PpNgUEl1jUVjf736Yh6kgSXzbgsUQsNFYnvcFBdW6RJSk6HUbUNIUN93QhlHb8P0u5tME9993AblR4sbbe9AzDRdOjXB0rYnllQZM1ZTuI7PnCnfVinMZ33HO70IluiYF0FIK1kWZIZgXeODMGKOkQKERQ1JhbzbDHbcfwWyYYnM3QJTmUtTicOD44L7ZtgqH3QtJIdgl/k0SZvvFxqoSh/jxw+SzJ5hTzK9U9NsudN2ArtXwbFXGYkzciVYLZkCtDSRBiZRhdZaFlaU20pRiaQrfb6OeR+gtKcgrVYrpfN7T3c8g0ySpBbHEzoSUxbOGjXg6h6lUcD1LMgdY4NdzYqvIzzWlg4icq729QNjMumLgzG6I90/0Jxyyj3EB8YQg+xhP4OPt5QuH66nTD1xmwF7tGK50wh7kcC7EVjoQuT3vm577IHcsf0bRluLOwjXIRTfZnH/wX/4bmJx+pbj2SAVZuhx/53d+X0QkipEHhTcKLxRh3/a2d0obPIWG3Z2BBIx9/O8/8SB26H33ncLv/v+/L6IKGbS333aroBq++Iu/SEKj3ve+D4gLk0IR2T90Fjzzmc8Qbu1ChLhSsF602b7kxT+Ab3zu14soRLHzFa94jQi+19N6+8CZs3jpS1+JZ3z+0y8HUv2X//qHEkj13S/8t5dD2Hiur8XYfbixSeHxdT/xBuGR/eAPvAj9pT7++I//DG/7+Xfi0KH1BzFZ+V6fK0GWAjiv3erqivCFDwZo8Vr/7M+9QwQmLhz4e7YkkitLUfzfvuDbRIRchH3xOBbBRLy+BzEJB8XPK8/dc7/ha0Hx9mpOb4pJdORSAFwIRQ937q/3949GkE3SBF/w+c/A3370YyKQUuBbjGMKf3S10y222Hiv8/xShPvx170aN954QgoJREksLfWlcEM302/+1m+L+EnBj4spFgae//znSeAT75nf/u3flfuIIinnhO/8zm+/pmOYn/n2d7xbcCcv/nffL8WGv/mbj+Cn3vjTsltXtqhfbewt2MIsqnAfOT54rD/7s+9AGIUPuhYsPPzWf/gdvPNdvyzj4Ruf+3UigC5CDMfjsRSV/vVXf+V1oSq4jwyie+WrXosv/uIvlAIGQ47+51//DX7yJ9+M0XiMN7/x9fiqr3q2HM+5c+cvh2S9/vWvwbGjR0RMZOGHIYd0d5MDzDmIx/DBv/hL/Pzb3yXhciw00AHEAtDTn/YUXLhw6fK8xzBDCuQLrjFF3tf++E/JfXxlMYLz7o/+2E/IHMiNLnC+7+bmlsx13H72LW+SZPM/+IP/Kq71xT21ENYX8/R0NsVNN92Is2fPCUecYT/8d24Ui/k+LOwsBFnOfxw3B+d97g/RIufOXxBBlttBJ+zBYs3VHLLXM26X+v3rvdU+Z39HQfYdb/hJPLNdwnd9SfAmZzMIKUaaiIMUpu5B0emoUITPyO6+JCtQRqWIqHEyh2Pts2XZ8UaXEFsEyV0jj7HVVjEcTKCbviTu5lHBXA6YDh2MmXDFpNVXo2uV7FYNYTIXJwQXlh4DO5g+bbnSpk22It05GeNcmEQf5sjjEobB9s1K2u8tx0JdzMH56NKlAP3OMvy2BtJVEwbRdH1xkrH911BtNFoNBOFMUuvpEC0zYHVtHbMkRlUEmO1OBZnAFmFXhMISpm6hs9SC6dao6UzSuBhnSyqDVCqcO7OFotDhM7yCretcGAaZBKZRYN2b0mVj447jPTS7bLUdo+V6sG1FUtkpuFHk6fSWkSRzWI4D1VSQJaGgJFTHRDIN5b0+df8lLHVWcOhwH1oZCQ94uJuj1faE68Z0+U7PRsaUa1vBbL633yZd0sjJ8C+mae+7pOluMhgcUlcIkhxRxMTvDA3XwVLbQ0XBXlcx3N2TRWIQR7DU/ZCWS7tj7O3keOpT1jEcbmM60tDu+JhHM9S6gqZqo9f0oJP5WNd44OIA3V4Xhlmj3e6grmNxPj7t879AXhdlY5w7fw4GkQBFhozC/nIfilnh3PldTAcJ1taWUDAVHAaaLR9FHiAKIlhs0Y9yCQSiswmlhrWlFjY2d9DwbdgMlCF7t2EJP/Hee3bElXr0KEPdMsQEJ7Mtk46r3hIULYdhNOC2LQTBDEplIs9jxPMJWj7FLrI/c+EsMhBnFmZIkgqdpiPjePv8AMe7PjIaBPZi6I6Bw+tN4UxCKzEcJtibcSFeomkauO2QB9+zkFYJ9qYJklLHGgPD0gx73L8kQZoqaNsubKuGL87wFJM4wca0hGsbWGqY6Ldc2EaBLCVLNIbX8JHnKkqTghFQ2MvY3dqBazA0rxK31GRMdynQpOicptgZxXCaFtaXXZieAaN9GIdWuxhfPAMtTFFoLnbiAm5Zot9zMdjeRpvidR6h1gvMsxSzgIvzBvYmc2EQGxrv7xpZqcCzfOg15425tKhv70RQLAvtbh+1ksGxiAQwJJW+yCps7MxkbmGZJptPhS+8vtSBpprot5eQZLkIeUxl52KfIg/FZabMJynFyBqmRlZpKEFraqkIO5kQyjhLEIflfmhXRmcisRRk9qr73GBTh2HuMz+jKJBiAf9Gd2wYFNhiutc1QaDUaSzCSJTzb0x4nivcRSaJN00TMdu+WRgJ6XzcT5of7kSwGz50LYdLoc2gMOFKu3Sa5gimU5lTRqMp1o8cxiyeiUPNb7ZQ0smb5hKgtLy8gnkUwLFdGKhhWjU0XosCGG8FwpdkLE+ekJ2r45aTN2E6GyLPaoxnM2GYUgBhUNXWzkDY1qNphrvPBhimNUImwGsKDvsmji25WGlSCDdRaxRwLFRJgTO7c+wEc9yw2kLE+ayu8HmHWWSfSvgPxaRNdid4NsZhge1hgGfe1kWb4nAyx603rkmAFZ3bF05N0bAVNFdtRNMEg70pep0+RjtTHDrSFHfnp++dolZLdL0KtaXi7GaG88MUHVfDk08uw6GzrgA2gn/keYcFmi0XZy9OkTH0yWCgpIq2a+LQmo+W7+HCpRnu39hDThaoY0sw5aEVE3sbE6ytNGX8II0FOcCEeVXXoOQG8qRCluUwyOM02CJeIwkrlCkEP9Dpt6HrBZZ6nLNKafnf2RiBDA12neR5jjCci/NdIy6E1k0lFezNnA7qSYpOtwWo+0gFXeVrSsznCfymBdPef26zqR9EWMShPBerlGGSJaZhirhIcXi9hzKtMBtG8PttjPZCGb/BLBNUiLPUwmhjgH7Xgq3rKBKGMDHYTxFBldzsSRCK4MZOFd5ndZYirWoUho5aU6AK+1MVzINmmOIireMESRQLo5TtN3M6wl0Hg0EE3clx9GRPWLGcD/NcwXiX4ZkJjh5bEodnydC9rouqYCCdKq7ZMKpx933bMNsMmMrR9iwRJdHqIQpzSESfpaKsTdx7/448s2dEh3Qs0EIbjBNp8Y+yFJWo7JwD9sPQGrYjuAzOOT1+rlrAtW2EMzJubVQFexhYONUEadB2WqhUivSlOMx35xH6KxbWe224dgtKGKPtsnhIZIOB+TyFZukiuDuujiBgEKqGlsPvA8SXGOLapvFjd5jiwvYcsyxFXrFoVmHtaAf5lAz6BOMgQcnANWKoslxEV3ZLuCzGZgwfLQWrQzc+xVjeX/wscpqVusZS38WJoz6KeYmAwWI24Fm6fAfMqImXKZbWfKiVjvkkFdQFOzAcm9gNHapWoOVaUJICTdrSVbqTVeHYEtfE7w80GfPZq5Ql0nkEy7AQz+ZwGbxo1lBLhqZZMveyaUSratTi5NVkbi6yArM4x3aQ4649+wlB9jGuIp4QZB/jCXy8vXyxoL7l1pPS3k0207W2g07Yd7z9rQ9q42YoEsVBbr/0i+8Qh9diW7RxHz58SJieB8WwD3/4b/Hd3/MDj1mQ5WfRccYEeoqvB8WHhSBK597LX/ZDl8WKhZPxWmIwxY/v/LffLoItF6UU++hQJd+TAhTfayHkUPigiEUBatEqz3O54JDeddeHHhROxp9TOPzyL/uShxVkKWK8/EdeLRD9t/z0G0SI4bYIuPnQh/4KP/+2n7ncav9oBNmFmPW+938Av/jut0v41cHP+MAH/uIzBJ3PlSB70K1Np/Lzv/l5l8cUhSQ6selupTDEoLm1tdXL4XM8LhYFKNZxO3hN+f8paP3gD3zv5WOnuM9KOf+ORYt3vOPd4LjhduVnL8b7YhwSW/CuX3ibiNmfre3RCLLCfv6ObxGn4sKNzWMgz5nbwaC+BX/4V37110UEpYi22BZCON2eZORS9FvMCRQOD46bg2Pnzjtu/4z7/uD5WHwmhf+DyIjFvfMff+f3PoMnfLWxt3A00x3/Qy/+wcsfQZH1d37390RApxuCG5EWr33dTwq+4mDwIH+3ODf8Inq9rFKK+i/5oZfjSf/iTukgWAj1B49tUahh4YP3M/f33e/8+Qd1Esznc2F5k//8dV/3b/Cjr3r5vnP3QKGBAYiv/JEfxhd90TPFcXtwDN9xx20y5haBhg8lyPJYD4baUTilOM8OADrk6Yh9+ct/CBQxF0ULBtkdDFk86C5nseP7v+//kTHGffrkJ++Rc8zXXnnfXWve5z7x/CwQI9cryD7ScfvZuh//Kd5HHLJvfCO+9kY6qQSmCNu3EIeBtB8iq+G4LhSTHfkKeE3YchbHEdIJv9ADDY/J57m42DLyXGsgmNJF6O4HSyhMjSb/1BR2GYMrKDiSW6fXCjrLPVzcGMPSPTQaKjyGe+WR8Mbo0s2jEr6lyZdztlm6TQotqczDs9kcuurAtIHd7RGD6WG7DdiOA82uoFs1xttDVOl++JLTYQJ6Ca9hC1OPgRxs6bV8E8PhDjzHRZnHCLkY1TSYjoNKSTDZjtHpNqA7KiY7sbTlkaGqk12HEvMkQRDG0PIKRVJgabmD8XSG6TxDW9LO2QY8lcUQU+HZtsnzJay1jiFBGgxZofM4LRPMZhkOL7el9Zr7EM9D1IUhSc5WQxdmL7cq5wJnvw2VrYSGbQg7dTaeIIl1NDsOwrhAd3UJpp0yGwNVnmJnewvTYS5hSLXWEPYnRVsJndIZ3pKhLgvs7ozRsJsoFAWWaUA3GS6SIIwzaAYD3Ew0uk1pzb/71EXsbZe448ZjcBsZ0nmMJCYjt428yhFmAYpQw2q/jX7PEAGlqHPMxpHMLYrGBXUEr9GU8CXUCgw9xu52hGbTRbfvYDSgG9DGpe1NfPSjOzh56DC6baZeF1Icb/oNWUhT5IeuwOOCN46xNwzQX16FxhQ4hVze/X3r9zsSRBNEEYyS4zkVx1Qyy9Dp0XVYCIvT9hrShkpXWcITX+g4vtRDw61x/vwQ7aWuLNDp2mPadRSkaLabCIJQ7qVuy8dkFKJtWXDtWoTIUjUwSwKouYZel+xgBral4jo+0m+hKBO4ro6cTl+KlnRX9xycPrNJUq60Uy8t+9K2yzT1PM/EoZfm+/dsd8lFFIcY74Xo9xuYjicYzxUJF6NwSXc7Cxi7U7Yf69AZarMXSxvtaLofEre2YmJnFosgQgE7Tih8NsVxecfT7oCaT4GArccqpsEcs1EhSAiODXIoZynF5gyVWUsIC91m25sJ7EZD0rLZDr07SuA7bXh6jeF4jNVWUziQg3mKnTGvSYWTNzTQanNVrqCuLEx2YzSabfimgjqLMAlDLHcb6EjHhiFt1KpSiqvScShOmXB9c58Jne7jNfq+L+89DyKsHV5HnobiOOdzajKIpQDSWmkLjsBkUNcsQJ2nEtpGgwR5umGcIi/3Xe0N30OepIjiArrN4LAaHkXhJINqWtAsV85blcUwTb6e6AxTRFNyH03LQZJl0qLe7nTZyCtcZzKd4zAUAcy1HSREJETcPxu2zdT0Cepaw1K/g2BKa6YmIUqmniPLc7gNH66pSZv1KAjQbBNZoAirOM5radVXySumE83VBBMx2RmhUAtE0RxVUmO4PccozhFUlYSKUaRvECdT1ji8auOmG1aFXe1LgBOLEjqavovJfL/bgYLQ0Y6GTsuUws6FC2MkUHBxOJdCVVxqMFQdLb3EDasO2n4Dk1mEw6s9sADb8DRUpY4yzaQo5rd8Oe7lFd5jGZa7bWRZKWsnCta8t0JNRxkVKNMYjQbnWO5vIQKv5tpynqIox+ZwilFQoN/2sEN2sK7i6JKNVsuC47WxtTnD9k6AtfUWTp/dRc4WbFWBpVY4tNoSTIuFAm3XhcruwSDC+moLtmtjbzCGwgJjkGIWJljybThNR8Td7kof4WyOTruJbCRR7scAACAASURBVJ5gMEng2hrypBA3PpEzu9tjxGmCQzf2oVaKzMt8RheJKhiXk7edkGNiiNxSn10JsTjJe93mfthTRWd2KsFzvV4LWZxhvDthN7wEGDq+IQJXyiA4QxEmbRICWZUhm+XI5ilUSxcszspygx8tOCB+D6BISfRBMAhhtwxMogSG4aAuK9h0ZUY5krxEt+sgq2IYpoK0VNFc7gmqpAgmyLIIrmtgPisFjaJW5I9PUPG7iDHBodWeFLCcRkPESL0GvIYronM8D9Dq2dAcWzq1KHwyQO78hRCnN6eweoo4z0keIiaj33Dk+RnDwjiqcN+nLwpaiQxrCquct4NZIkIlg73oTua/MxCRKr5tGoL54RxEAXg0mcM2VTl/dLaudDtSpJlMJlhf8aFlqrieeQ+Sl3t6MMUNN9j4vBtX0HJ9EbaLeY098oSXLXiWKUVEx/cQjSeIswp6oYAoVctUMd6mY7rksOWjDbNZgSDOYFqAwnl0NxZuNkn/G4NQ8Azyj0rhnJIrZD4hGonzMx3OSVLKXEuh2aR4XnGWARxbx9pqA3kk0AP4HROOQV1Vk46FuEiE/09+dMz5IKdIv4/vsBUVDnEWTQtqVWPZtxAMYhQqEPOYq0oKBvyekkQZ1Gofv1ImNYoshdukm5Y4/BKWYFZU2BbRNgFK4pmsGu1mA7qiIMgh7vsPjo0nBNnHuEB4QpB9jCfw8fbyhSh5rQClg8dz0AlLIeNHX/3yy221DI75vh94Cc6fv/AZwV8URF7xqtfgTW/4CZw8edODTtG1xMNH6pDlm15LfCCm4FWvfh2+9mueg9f82KukjZjbw302BdkrnVgL0YeV14PCxELIoRPzoMB7cJ9+/HXkl37NZfGQrl5udBQ+1LYQvRgsRefdwW0hTH3TN349XvXKl4kb4NEIshR92YL+ybvvwXt+9V2X9+mhBJ3PlSDLffrJN/w0/tt/+yNx373uta8W5+feaIS3v/1d+LP3vk/GAl3MLBzQ/clz8uIfepm0PBOZ8dKXvljCFe76iw/hTW9+q7j1JPzrp16Hr/k3z7nm5eA98NKXvkpchU960ueJa5hOyCs3nhs6wH/5l35BxsNna3s0giw/+8qxurjePI6DxYvFfcx2/bf+zBvQbDYv7/piXNEduRCaD84JixC1RcHloe77g+fjIPf3yvN/rTF2tZ8v9o/X/S1vecNlNy4LF3/+5+/DV37ls6XgxGP/4Ze+Ah/+yEcfJAAv9mlR6GARgq7fh2NeL4orRIn84rve/hmBhfw9sRl0ah8UsQ8Wbg6ej8WczKLPwcLXQ91v1xJMH06Q5ecu3vfKOf3gPl1rPn44huyiGMb77iDC46HmqGs5YR/KIftIx+1n6378p3gfCrK/+LM/ja+7uYvZboaqVmAvuaiQQU1TCUxquCbgksnIgKsMLa8lTtU4oWtNh9cgLqAUXEGRcZFPp5EGr6EhzjUMxxm8poW2b+wz0lRNmGntZR9JSBdrDsftwLLoBKG7hCxbBjmRx6nh7KU93HSoL8xL01HYsQZdU2G3dJz61Ca67TWsrTeR5TMJAovmCtJ5jUa7IQsJ1Shx9v5LsKw2WocbUBVFUqG5qDQzBlY1odqFBPDQQch7IU8yTIb7LYoMGSuSDHWtwGe6NBQ4LQOmXWM2pWMtFdFmvDnHsaM91BXbAB10j3RQlRGmuyNMR2wTdOF5ChK6KBW67jQReQu2+/seinomi7QHTs8wnuZYW3HFJUX2Lrl8Rm3Ab9kwGqq4aLg/XCxy3xhw4Xe6yMoIRvWPLbC1iZRJ64cPoXeDia3zH8fWJyfo2j0RSIq6hOUV2D4/x9pSH4brCCORi8+yTqEbwCwMsbU7gMVrHpZYXXVx8dIQWqEjymJxADG5udkw8alTG5iMaxxb66HV1cXdF3PBR0dyrynhIxsbU+iVjc+7fVUW/RQcL128hHanh5iLMcPBUqeHreFE3FitdQO7F/cQBjkOHzuE6WwkQh6Tq8+fHaNjNTEYT7C23BOByWs40CygUFhEznBonS6lAsOLM5iaA/9QG4pR48J92yimmTAnK03F6loPdZHD9TxZ/E+Gu9jamUCJa+HleT0P0yDF9qzAjUfIO1XQa1GIjpCRf2ep2NneRM4FpqHj+NF1nDt9EWmsoeR5CGeSQo0yx4nVprg0RxGkLbZJJ2vLkjAjhrZVKATxkWa1tMbauoIp3WMtC0tthjSlItZ8+vwAh9dXceb8AKvLHXF8t+j+0lVxmQ+G2yAmZhoqWDtyCP/prr9Fnih4xrEWljo2pmmOvUkMXTVEOKAA+1f3DdBxHdzUd3DTWhO1WeHDp4dIYk3YtnSVyqalWGl6uOPWdeEi876bzmLYNZmRGtq+je2NXexNcxw51kSoRHBW6EiPMZ+yNdnEjM7rVMVkmKFjNuBaBZqdBiaDAO2+h6RIoZcmmhTnlQKKpeMf7t3A4dV1eLaGE8famO2O/jHEjsKPj5bloL2yhGmaIp4lEkh3w8l1WEaBnd2hOBVb3Rbm4ynqJEWrvyTXoNHzsbuxjSZFEceQ+4nCgysMVEuYvqrB1PU5TFsVgYtcxu1LE9iVjv56G90u2aAxGHCuOwqyuMLKcg/hfAJWS8II2J4E6Hg2ZsMAvX4T66s+oiRCFBVy/lSTzlq2BncwmQzFFdvvuBjuBnC1BjHVsJou0jSR85zEifCLDc0UIXU82hHHuW6YOH3PA+K0VMi4DBhgZombn65xdp+wEyCexahNiPCxdXEX7Z4v49fUGYpWcLiipnCZaYjiOZpuhfPntxHMSwzGqcyRX/i0FXQ9BxsbQyi2KjgaS6ez35Yk+J2dBMEwwOqqgyOHG8iTCJubBf78vh3cetjDqmciiBQcWyEqxhGmLaHANBukIZ3vFU6eJPc4xV98eBNnpyle8C9vxjSaoq4KcU63uw1xFTZ7TeTzEJluI1IUDC5OUAznyMoS/+JOuknJR69hsliYaTh3JsDdZ4dYX/WEWX3PxbE4+m5d9mCxK7FkXYgOQQ+DwViwM8PRDKd39kPE6MJOkwR3HOvBprtWMaVoURFPscTQLw3jIIaq6PLM0QwGQyqYF4U4V7NYlcA3tslntY0jvQ4cR0G75wmy4N77LmGl3cDyagPNThthkuwfQ1zA67JgaWFvM4KpFeI+D2c5DMsUV26W5BJOZboGFIPO5RJcjjJciwOrJookmkFVTOEUsyvFsX3kqYIonIkTUslqaJqB89sjuEsm1puOIK+6Ky1pK7fcJi7du41GS5HjzYhHmUQi8lV1IcULCnB6zmdyKAiDRC1wZP0ENs9dRBQEWD3RQxzk0AwDRmlj+9IUcVKgxeWArkqnQqrn4vhvd5tQM87TlrDXh5sjdDn32baMW7JFh2PgwvYUiqFiMguEsc33WVtroNtxMJwrGAYqds4O5bxvD0fCG58nGXqrbQRBtM+trwv5rkAsOEVX8qZd00Q4zwUD1O6YINg6DCmAE0/giquzzgu0m+TRs/DH8EwNS00PH/joJRy9zcGXPe0krHA/6K7OdXzy3oEw6zUiLhRIoOloMMbRIx6OHOlAGSXQSnap7Lu784SRqyWK2oCilPBafN73MA/mUhze3q3x95/cxDBLMMpTNniIaYGCrM4gSuLNNUW6mvg9bh5mwqLl7zheWdjQLA0rqx4qdgIx2NVS4bsOZmTxUv/g9xJnP3SwqvbFfdMl69qFIhMgOcYlmi0DKw0X4106d1MJ4/Kbuoi7WloIl5trOKfbkqDRhlbDbUBC3DQSjnX+dyFC72SHJoEYpqfAbbiCz0rTAucGIT6413hCkH2MC4QnBNnHeAIfby9fBCS99jWvAkW9h9oWwVzv+IV3i9hBkWchsB50Sh1sa128hpzCgwLu4nMeThS9mph0rddcS3wgi5Li0Ikbj6PTbn+GwPRQDtkrBdlHIxT/+r//LXHDUggmXuCbvvEbLrtcH268cPHHNl5eJzotuwfEv6quQCGCYseV4uN3vvB7rxp6da3PEwfoqQeEF3nLyZsvsy7/dxRkeQx00bGdnZzMxUZxlliIj3zkY+KS/o5v/xZpR6cIxuP7s/f+D3ExH2RqUhT7yq/4cnFW89weHNPXOlcLp+jVXKGL1yzuq4OOz4e71tfz+8+WIHut6/reP38ffvilrxShmw5jCiSLjW33bCWnOLIQ7Q/OCXRnHgwy43nifXe1+/7KY2W7+mQyxa23nnwQf/mRCLJstSe3lp9J7ugPfP+L8LSnPvmyI37xmYsQNzrNr0ReLP6GDmEiFBYu62PHjl7z8pAxzUIMWx4PulOv9oKD4vPV8Bl8zQJ5wbnmoGP7oQTZa81Lj0SQfaii3KMVZA8GQn7L8/+vyx0Kn21B9pGO2+u51z5Xf0NB9t1vehO++rAnDiIKcrbPhU2CcBIIeoALgSxJ5Mv7cs9Ho+FISAYdZ2wbzKMKiSSba9BsHWmVwncNCSMK2FK2kUrQF4UFtmvSzRcyhOWQjUrjorRGRGddq4HuEtu76bZQpKW+0gxJo54Np/BajrjFNjfHElblGFwEeeLcNTwVaTLDqfvOo8o82AZFZS4aNPSPtLC1OUUZKlg/yqChCs2OJ4ut4cUR1o+uoXRLbJ3dkS/+VZwjL3OMZ1wUGsjJZrTp0HNR5CkqHoOS4v6zM2kTXW67cFwGKkmeDQbbUyx3+tBaBgxVhVozhZihPyraHQ+727sSl0HAIjuZmbq+dMiH3axFFNobKugvdcWxx3Z7t+mJENZuNxBXEUY7ATwmxRsUlSvE0xSmYsNoemiQu+emEvByaTdFa/UG1FaK6XQL//C3l2CkDdx56yGsrjYEq8AW971hhLXVddiusX8dLV3clkzZVuoUZ0/vYjyv4bmutNjTgcpE9cmArdWuOInC2QyMBHEsB6VlCRLF9ylKKRJiQ1eR0SCDcIhwr4Ll7IdVabouLZtpFCMrC6iqjbZnYnN3D8h1rB9tYXB+IIuvxuF1WGqOiw9sIIy4b0yVV4WvuXpkFVqZCBIjmkcYMBgts3D8BPmOM9hmS8JlNnbGuLST4M4Th9D2HOwlezh/YYg7b7lFQlbm4znaLbKOY8zHMTzfFQGUbEkuTpM8hW06MJqWuA4ZhFNnOporPZDapzKUbWcE27bgeS3BeIyDCT599wVYThuDcIxZWOJkvwWPrbsgD5HnysZ4Fogo5DoW/F4Ho70xkhmTp3QJ1Ot3HYwnoSR0j+cxLk1KxHQyFzWOH2oBZYKlbgt7e3M4roWtwQRHj/Zha8TJGgjmZDaWKIsKo2mFqtRg62yZ17E5nePSOEHbaeJI24BnabCtCmeHEWqliY7XEOyGuMGZsg0Fn3dyFc2eg2BvIpgS3bSwuzvGuY0YJw630PJsQZxYroZJOMXImIu1a5owKMnGZJjA1ExMggSrDNPKc/itroRNsRU6yTnOXGi5Asd1MJ9E6C+3EKv7rFRbK0EuCkVQBh45rofOUgeWsh/olSVAEBbSal1ZdGo3kMxDtH1LwuM6S0so2LIbsNVWRTSbw2+1hclaVnTzAQrDmlb6SAIWJvbQ9Mkw1sWxrloq6lKBY1pYX+1ja3tHcChxBRTpHEeOHxExjS5AhgNpmituuTiusXlxF15Tx/rhFrIkwz33bqHR9HHbnTfh3KdPY2Wpg9IyUCQldi7u/67VM6XNvUhLBNMAyHMJ/yOSZBaQQZ3KfctwP3Y0VIUB02ggncWYBAE6yx0st1tScCHyJM1CYQ/vbO+KW04tIqwcPyJIjPl0jvZSQ/AvdBm7dB6XMRS2R2eZ4AfoikPGFvASG1sz3PWJDWiaii+7fRVHV1q475MXoKom/KYLw1WhVpV0RbRbJsKwwu6kxi3HOhLCFxc5sowt+A184O6RpMPfebgFtdbQbunoega2t0J87MwMcaXgmSdX0LY1TAa7WD/egKZaSONaiis8D/deZGgWA4gqHFrqSMCZVszl2WW5CiZJjJZHlIeJ2Zjf8ae4NIzQaVpotVxsDAOM4hLjKMHxFXKvA9x+wzKSMIHn28hrCw+c25H9WuNzq60xR1C4ruNxAMtQYVMg342wE8zQW7JxaLkpxboKOkyvAYus6aSQv63UHEpNDEmBhoiiTL4v0XR1eJaDTCNuQhMkimrZqHMDg+0xwGLTTiLnqNE3YNWGoCg4RsNxgHMbFCxbaDeb0kXC1niK3ONBIB0IScoCgwWzaQiihvx1zWwI672/RBcxaxE1orAUp22DxQiGPPV8cV9mCc93AtOsBd+SJiqquIbuaLBdDWXMUCwTW4ORYGN6XR96ZaDRbQjmIB6maC5ZUPUKnttAHtCBXaJK93nOXquHjUGCYTQRhu1yx0Gn1ZTvEBQYBU1U19DYJZDVCKIU06jEPEpEDB1HCuZJgZrPOtRSzDxy02EMz8fY25sKkmhKPjl0TGahXFuiKygcSthZVkCleOkqWGqzeApc2BxLx4/HQEVTwyHPQbvtYjaJRDCmgMziIEXc8ThEr2ej5fv4649vQPNV3HlyCUebDQkrJBJlby/FkcNdDIcR2JS0PRni+JEWVruejMd0zqDCCTzLRplX+wgIRxeWv1pWMNkUoPD7hyL4CIcdRmMVnz4zxkfODzBlYUvVMWfYlyCgDLQalqBfHBs4xuJDoeI8EQglEQcVSqVGb8XGMrm2bgPZiAVBYhkgPP4Z8QSOLsdYaDWcli3ObH4fo4t4PmFgIIO5LOm4mM8z6UpgCGqL7lkQvZTCbnio4xS2pqPIKMbq8Jos/FXwW54Up4iCqFnALhl0GEKnQ5wIjjExITqmhYL3X3oCWfBY1xBPCLKP9Qw+zl6/WORfT+ATD41ix/d9/4uFEblwxPHnDAt6/wfuwmB3+KDfsVXgxS95Ob7ne77rqkn1/xyC7MFLQs4gW3H/+E/fi/e//y4RM/+pBdnBcIgf/dEfv8yYpaB1ZdjNtYYNxeQfftmrJOToepPFH41D9uDnLwLX3vf+u/Df//hPJdSJ25Vj5HPlkF3sKx/6PLfnzl0QHtlNN50AQ5Xo1B4Oh1d1K1Lg5hjmeaXYRpzBr77nN8Aiw0M5BA+en8X55c+udU0Wwun13lfXO238UwuyCyHyehzzi30+OCe89S1vxFd95bPFhfqyH3m1iOJkk17vtrim//Ov/kYC+BikR+fylftztbHH1/7hH/0JfuL1bxDOMzeiKb79254vIV0LXMPiHF7JQz24jwuB76Gu8eLvyVb9nhf9IG48ceIzAqquPO7rCa07eM8fDKx6PAqyPP5FAePgsXy2BdlHM26vd0z+c/8dBdl3vemNeN4dfWm9DWYROn2fIffSnsawqq3NHVRhCZ8umiAUEdJbZoBRJG4Qtljahr3PPDMVRAWTvpnCzpboQgJSuktNmFzkZKUsJGpFg79kYTYes+MSpknx0pDPZRsduQd05pAPu3ashXkwQVEBu8M5TNWCbVrSYl4bFOU0GExqHs2Rx7VwXSfjWJKJKXbaTRtJnomblI4zlT1/bHWWMGoTJItEWSLhFDzG+SwUx6ACCoZAEMwxHuc4eriH/rIN1XRQVQWmewm2twNhqSV5uC9CmyYyJqvUTL5uiZOx0awwPD9GmtBZa0n75mBnApQubrz5EEZbUwmvMMxKMAfRvEBnuQ213A9Lo+i4NwvQ7zVkP2d7c9iaI219XOzqFK+LCna7IexSz9MwGo9w+v4h5pkCzzax3GntsyTpntR12A4QxVPsbO8BhQOv35KAtXSewnbZ4lhjeaWNWcDrw0VyhGBSIowKHDm0hk7Xxng4hm0YaK34mIdjbFzYQ5q7ktBs+yriIIal6UjCQtq/TVfFpYtDrK0dQplOZWwFw7lgekzfEjRAVgBLHR9Jlsr+UgQM5jOEQSkC+nwaSdt733fE5dVeoQM0EQepbepw2UpeFMJvbbfbMJwCacSQEB91lQjeYp6U0vra6Xo4feE8hjsxbj6+CtMucPbCDm49cRKaVsKhGJ9kGOzuCTeU4l3NBbGiSmspMQdt34Xj+Gj4JsJ4jtl0Ku7w4SBFs9EQth9D63ieR5MScC3EQSSJ1R3Hhdu1MdjYZvIKSibLVaaMnWkUS8CTYzIAhXr2PpJhTJSC30BZ5RjOUoyCDN1uE52WgTwt0Wm4GA6nIPXw7CBAz7ehqTVW/AZ6yw52xxMYlSYL63msoNvQYfo6tvZC1AyzU0uUYSIt9HSiDwKKxT5m8wgG2alMW29quGGtBc83MJNAPiafK+ImV8sYYWKC3eyeawmvuNE0cG5rF8P5CM6SidE8x3TOtPF9HmVZqnDohFIrCfRSLBfRZI6SwWidJoxaldZ0tsfbdgNnLm3A7diwCD9JEkEXtNoN1LWOOMqRzVI0XUdae+niSsMSJgPn8kQYpnR+T/cmGE/IdWYRwcYXPfVGJMlMkAJFrsCy2QqtYW83wKFDKyjYwl0q4pBlyzSdW2RYawqvG9EEDiy20M5jXBwMALNG128Lg9TQSuEKF7mGKAyQVqoEFbEt3zGB6XiG4TjCPM7Q77fQbNiwDAPTIIGhkdE4Q1LSwa/CJq80KdDtt6DUZENSnE3kPR3DRT4PsLs3wLlRiNXDK7jxWB9KQkdfKgFJbFim4M8c3r3JWBzZpmLAazXFZUmUBp2GbFGv8kTED9eykRfsnmDhJUGn1QXMEtuXxvjIRy9I2zqLKMMgFSG/xfAgjcUiF6WESxkojALLnoetrRHslo2NMQMBVdx81IVv2rj3/B72Rjky20Ce17h5zcX25hiHVnx0HVVQK+e2IwSZgiXPwup6Q4KlKNqPghC3rrfF9WfQ6RhkiNMcveUmZvM5Tj0wx9l5Ikx0xyyRlCXu2Qqx2rHg2QwGYmhagWP9Bk4su4hzFX9/Zge6aQqzcs1vSIBau+vjzOYIa6v7nHUWwbJJiDbHeNdDEueochOjIIbtQ4IOd4extLez7fqmm/v7PFy6HMm1VmrotSmoFlqRxQtcqsgiFtRiCXb0GhT9gXkaw6V4lWVQbU06Uyh81q6KYFRgFoVQzRKesV+4sVwPqZyfHIptCWOY2Aa6fS3TFQavRnsjGdJ1JSJkw9RFoGfL+ng0kWArj0XAOBX2LcX0Yyc6+wXJis/PfdGS95RCznPbBAoTCUXV6RyGUUJTDVRKKRxl3u/E4sh4IP9zFsOhuJrR7a2K8JmMchHnidHg+SlLBVWuIykKKfT2O+xwkfqeODXZws8wLtNgQGWOYJJidzqHs6RgshNizLnI1NDsr+H8A7sI8zmO3rKGzbNT7OzNAL1E17cx2YswCFOoNnm3unBuyYmfTUPBAKwsuyKcsxuCz0CK0z3fxJpvoeOzIFKKc3Z9vYlomiFMMiyteoJiYCHMaTjY3I2Q6xnuPN7DsuUJ5ogYBLbyk617/7mRhJbdcqIH18rRNB3BrRAxxOdQAV4jsvHJR67l+Ufqa1plUEoFWVVIl0MQZYjnNTZ2I+yFCXTbxN5uhkvzUAIHV5ddYclubgRYXjLw9Nvb6JgO7rlnjHEJETsH0xCub6DbdsRZz+9JpmogSTJc2hkjzgq4PlmxfFypUF0TumaKY91vNTHemiPndTIYxGoi4z5F7BwqhdNPFy3zY/j96uhaF1atIkvYsUOsSIqmw+8pJvJ5iXLO726AqpcwHFWKB3mhIRyTa68gMxz86Rk84ZB9jIuHJwTZx3gCH28vf6SC7EHH08IRx2ROuupe9rKX4A//8E9AwWPBDGQrLVO3f+aK4KDFefrnEmSJH3jXu39FhE2mxT/n//hqbGxu4YXf/X3/5IIsj3WR/k3x79Sp03L4dCG+5sdeia/+qq+45rA5KOD86i+/80FMz2u96NEKsnRqUIj6hXf+Em44dlSS4W+55STe/DM/e9VQoM+1IHvl8R9kaR7kbz7UPblgzm5sbl43L3Rxftn+fi0kweNVkF1c02u5N692Lg/OCQtRm63qv/yrv37N+/5q1+4jH/mouFK5veAF3ypBZL/2738Tv/Zrv3ldguziPenGp0DHYsJCmH32s74Mr33tq8Qhv7g2D+VwXlzjg27gh7vfDqIcrvW3B+/ng47Rg39/0NV6ELPyeBVkF+f7erEqjwZZ8GjG7f+uz2oKsr/wxp/CN9+2IoueqtYQzkP0V2wYPhfHuaTyxpNExLeCuACLQlOBcBzCZBq1zkVkAUs14HYN5lQJ25RcUIYvsKeN7Z0xmal+U0JPGPzB9vvBaITZKBaXbJ3laPUdCeEpUwUNj2naKWq9RjrPpP3b7TRhaRXqMkfD1TEYMIRGFSGZTsKVTgtttvrXpbhZ6dg6e2mCbsPDkWPrqA3yIWciZiZhKknjS8sGdifb2N7O0PN6WFvxZfHZoejBFOZJCMvmz6YixHLxR+TAcreDrE4QFSk2LgbQQhM3P/kQCiXHeGMLNl2dzSbyNIJJth45qcQxlJGwAweDCqZioUunlmNLWI2i5OL4LJMUe5MIRw/3UVWJJFWbmoqEjhjNgO8ZGGxN0Ot2kOQJMgZ0kQuqW9KGSkGHYR5OuyciS8PURDScTiJBJ2g6Be9MmJPJHPCXl+FYwCQc4OJZshn7wjS1ea2qRFAWDF2hKOl7TdiuhSpMxV21tOJiXs1x4eIESuVjZYlOrgRa0UDDppulRrfTQ1Tn+NS959Dze4Kf6HRdccayvVEDeXEmbNcRDADbfvO0Ftbc9miMPHTR6poSWjTbG4sjKptlaB3poLPmYm84QRbV6LCdu6qk+E3lg6FazYaPbrcBb8mSoKjZTowiLHHkphUE0wmmo1iKB05LxWQUSJv2oeNrqNQYGtu1Y7ZWpsJGJk6jrAC/YWNjMISm2HBNB2rN9OupMIO5yF7rdSQxnS6tiG63tBKW6/Kxo/j0PfdL+jr/uWG9hfM7u9jcK6S48a+e+VTk0Rj3ndoWIb1rccmtCVtZM5hzz1bdGfS6wj0XmaZd4rajy9LmzEgd5lJNuPCuAddU17qd8QAAIABJREFUMAlSnNtL8aQTy9geTbC9l+Dwqg+zzqBoNpquhjQtMUoymG4DR27o4NQ/XEAQ1JhXOfoNF6tLFFEcYQg3m8RkFGi1fSkqVBTAhgHKtBaxZfUGF0sr69JmPt7YxjwIxFV4cZCjsmL4awaKsgB9v3WqYXeHDNYaNntYa2Dt6ApUslTHUwnw8VcaKOMIx1dXGTsDzfJw96fux2AcYtlt4PBKE2qjAQcZbB1ISg2e2UTLaYCW9RwpNJWu+xS1ss+5thuOONQZMBNGJeJxgptOLgt2hYJYmVNENFGpFBGA5V4PaZEJoovuN+FLm6rMBw0J4WPauIIm094VDfM4R0Y3qa4gKzXpIuC1JdaDzrtLuxMJgCrUCsFogE6rgWgao+k3USoUzlwpPIwmATzHQMb6VFmi1/Nh1MBoewqd44JMxjyDZTVkTm332phO5whmcylejQM64BMcWqrhegxELBGNYiwfXoVlWkjzFLN5AMV0sNJtwdTJvd1HeOwO99Bu25hOApy6f0vmajJy67pCy2ICeo6P//0GPn1uLs564j5WWw6KOhMXJYXEhtvAaDsUbmS76yAsSsHcjCcpRokG36rgNEucGzBsScGS72AYxLj1hj7Ob+0Jc/yWQzbWuhaGuxE2JiluPdrDSo8c3QSjWSUhf02GP6YJfM8R4b3TVoTZWZcmPn7PBWhGExvzBJSjl9o14izGZqhgOM4xSUukZYkvurmDtqpiQnuzqWI3jHCk7+GBnSmajg5PVdHr9zCdcBztF73atoUiL+B75MmW0D0XimrjI59mmGMOSy3gWy4MtcTakS4ch89KHeNxjFbXFVc23d/DnSkOH1qC4zcxS1Oko4mwp6fTSvjsFjnY7D4wTBgamcqFJM0bbkMCxfJZjtEoRFIl0FSKshyPLI66bMJg5he2tmdYP+zDaTck4Z73Gl3c5BGbLVdQQQ3oCHl8DOOqCmgMCUwK7GxPxIWtNQ00fUsckElQi2BZMvAOGgZbG+iuuGh3l6HXFsIwRY0E02EIXWFIVEdYu3QRlwrZxLG4zv12V4IJyYUX5EAYitDaobhr1ILeKDIWbFjIpJiew1ApXdfCnCWnnF0MLIzs7Exh2XTcs7BHLIOB85sB1o55WDt6GBfPjzCe0BnfQ7iVCXf91PYG1g53MJoyDLFArdWo2dZvmoJgSuIC8ziSYmhM1qtpoNfx0TFtXNoZIs5y3HhDR0JFWTw+foMPp1QwCypB6xBB0Fv24CoePvyJDejdCk8+uQJf81Br5G1b+NQ9Q0xjMop9tFwNyGK0ux6ajoU8LMRdv7sTYYvheEcttCkY63Q1u4IYqNUMhu7ivtM7iFIFezsR+uTd6zVaHTKbfWw+MMGZSYhLZEwbxELx6UN6R4G2w1C+DsIwliBVuozl2dvWYTg6wG4P8oenmYwFOo5Z4LGahhQJKeAaTbrxyR9OZD4Mg1qusUrOPKtOLEKF/D6mw7RYOIFkFjSaOlxVQzkroZUFrDbZsjWagt2xYSR07tcoo0xwFFpDhdNrIQ5CGQeGC+yNgbt2nnDIPtY1xhOC7GM9g4+z1z8SZMHi0A6GKr35Ta/H1tY2zp+/KK3JH//4J4TVSQ4jg38eeOAsbr/9VhFBr7b9cwiyi8AdtqQv0te5Lw/32VdjyD4aZMHB46b79O67P4W3/tzbJZX9Cz7/6XjrW970oJT7a4kzDCWiSPpw26MRZCnG/uIvvQe/+Eu/itf82Cvwjc/9elm8/++KLLjaOSC+gYFeDBN528/9NG668cRDnqqDgUvf+6Lvxve+6IWf0d5+tTdYMIkfSoBbuAIfb8iChXh2Lb7ptU7oX/7VXwuDmPfYL7zjrfij//6n4kC+1n1/8H14HcgD/vHXvxEv+I5vlWAoLr64PRJkwZX7xoAshvD90i+/R4TZBcN0gSzgF5eFo/fK1y7uoetBFiz4rURhXBl2eOX7HkQWfOEXfsFncHr59wfvucc7soDHs7gXDs5fn22H7KMdtw83l34ufi/Igre8Ef/6UBMN2xL2ZIFaWiOjYCZBVV7bQzxL4XtMki8lOCurGAqTysLfhCrthmTVeX6Nysgx257D1ftorfpI0v0W5DSJkaUW2n1fgn/qkg6/AEGQCIvV1l2oai3hHEVeYWW9KS48ihhqrQsHUDcNERnowGk4Gi5eHEMvfZy87TAybYKUTpICiAomSeeoCwoXCrJ5BoViTMcRQYat03sUNkoXrZaB0XwP2+Mcfc/H+g1s660kiZg4hHkwk8ALIhMc2xE26c6FMVyjhtnW8bFPnsPmbo2n3nAzuj0GwTC1OEE2LeC0Otja2oNp2vDbDPUZMd0Ow70Zev1laJ6Dnt8QPiwMhmMQDaGg6TSQJBHiKJTUb8fTxZG5fWkGp9FEWWTyN/2ujc3NXUxHmbgsWytdNFy6hg3wQml2A4alQ81zREWJJGVgxn6omu9ZiKaBtHrPghjjSYWVNQ+xOBV1JIMZZvMMNVJpn7/7UoRuo41lz8fRZRdZHGLl2AqcvoPhYAeD3RnSWMfTn3ICSRbBcVz4Nh1eFEJtXPhf7L0H1C15Web7VM477/3lcFL36Qh0N0FQJDkyioo6jjh3ZhxEnTtiDqCgokIj0lwFHB3GMXDHHEZHRx0VFUTJNHTT+eTz5Z33rpzrrvf9/HodmtPQ2mvg9lpns3qtpr8dqv71r39VPe/z/p69LRxsDaHAwtJyD4ISww1z1OsGkiBAs9dj8Xdndx+GXEOtbiIqUuwfzOGGGWajPo6vLUJXZNQoXUaUoNsatveGOH5iFWnoYz4hVIGA7csHnNitUHCYIOOGWzehyBmK7DCgaTj0mLuZFyk0tYJlUeiWxyF1JoVKhcQSVlBJCYtsJB5E5IwiJmDLQEUs41KBY1o8j8d7Ew4KEyoKJxF5HpRiCbOmIRUOXbqEbgx8D7KqY3/qIvEynFzv4dLuEKUsYzDy8OIX3AEoIYqhzyLdbOJDFDRsHndwMBhB0R1uOVc1EaNZjnbDgUQ4jDzFAmE4ypId3TtjarUFh74c+AU7oK7vmNAsATl8xKmI+axEq63i3I6HeQn0bB3X39SGN5xBESgAhwLQFKi2zK5vKavQbesQRAV7AxdpUiFIAmiFwIzgpdUWFFvGNEg4zKccDDF3icMoszg58nyIWgW5JsFNfYQecVXLQ3GW/HaKwq7mhqOg125g98Ie7AUbSR7B0XTcuL6KRx7cw9alCXTbhKMZMFQBek2H6chAGGBpZYFddXlSotNoY5oEsHS6vhfsuqa1gM4xcilTsFWtVodlUwCShHASotdrctBcnVr7QQnjMQvCmm6wCPLgQ2dQr7Wx1OkiDqcoyF3qkJsuwvDgAM06sWQXMPYnGO3vo9nrwrSaLNZXFQXWOBzIFo3muHzmEhS9jiCJEUsxet06oqhEGJGDW0BSZegs2Di5to7ZQZ9RMqaiYjb1QcpWVYnwKFioabHLUtVKXifdhNrgAUc3YKsGapaMS7sXkBbUrg7YjoKacyjiUjFtNPGhGzKLvIUvQqBijW4gDAPkUUIRQLCbBsbjGeMpLm6POGDuIw/0cW4QY6Op45ZFg9uH+26KWRhBUEpsLjVwrF6D70fQHQsfum+PYJy4ab2OWRAjTQU+H69bbzIaRxJixKKB9913gCSX0NQVPO2UA8cQsHXZw/lJgAWnwtNO6jh9YgUfv3eEe877MIwcX/Wi03CHESM+lhYkdtlS0Ww0jNAfZLjvYI71BRPPvKmJrd0xB6JFvoSBl+PiLMDtJxuYjalAJ2HkBuh1DC7GlULFQhNxd0uovD5QSKUik/OdYteApRYJ0QLOjnx8ZGdKRm6cbhm4o2tglJYIsgImBQzWCnSXW9A1G0qZomHpEDUKWlIx2ppgeamNaZDjwtktrC3XoGgGTFobqwIlheopArtYJ+OYOeyyKUMzRSjVIQt36Pm47mQdncU6lFTFdDSCVTNQkyXMc3JpU2u7xCLh3HUhZCn64xB1CiSUiLfdRZUKiOcxCrgQNRNpSHNRQlwVEBTigpcc/IhIxu7OGM2ugahK2GVed2rsXs2yBGkRQ1B0duISXofc9YOBD7EU0e9PeN3otQ10F9so05wdpFEOaCKFEhaI5gFkWYJA2I6yQKfnMFLAVBUUZJfkYFAVVZyjVATmDotpAcO04IURzp0ZIlU0RnFQiB6xTA1TRK2mwDa7GA1DTMY+zuy6uDT2YNVljGcxRh6xgVW+16CQM+oOSagwqevMPV1qa+haCspEQpGIuDyYIzcLGMQTlgXcemMP6806shDY2fKxF47x4uefxuV7p/jjT57H4qaFZz3nBArJhFrk6F/2EExiXL+oQRIChFGK8czHjTesoVA0HFyeQFYUnDk/wtm+i/UVBV/8zGW0HRuGonE3zcWzOyipk0asAVyALHHypiWkuYzZNIAX0PUpREV8W0XCpy71Ybd03HpjBwatuxV4e9MoYeFUqlGwK6e+YTTJsENdKXUdEYnOUcIiNAnYpSaxY54CwayWgiQmrVdFY6GB+SiGR8eQkE1yCa1uMw6IRG5ToyA5+TAPgEJJxRKqqnFRmYL0FpoGlDTEQr2Gmqwwj5qY64RnoTBB+k4KYjMMum7L2JtU+NOL2jWH7JN8gLgmyD7JAXyqffyfEup1tG/U9v/6H/1J/PXfvPfRBHkK7Hr602/FlX+jBXN5eRH/+Z0/y+LMF0KQJbGHXHe//Cvv5pT1KwXNz4cgS63b7/z5X8SrXvXNDO0/eh05M+nvjw1ceuw4HQkat9/+DLztrW/+DP4s7SOJODTeBOP+5wiyR0IzuaVIROz1urwZTxVBlubdnW9+K4d0/ezb3vKEnMSU9P79P/jDeMGXfgle/7rXwDTNz3n6HgU4kev7SkbtYwVGYgb//h/84f9vQ70e77gehdbRRfYdP3fXVceRREW6MSM279HryqCsL3vJi9DvD0Bc6seG+F1tgKfTKb7re36Qecjv+i/vZHf90eufIsgST3g8HuObvulfP/r5K13TR9gD2tbXvPb1jBB5PEzF0Tn3RDAWJPz+0GteDxKlKTDuJ97wus+YSzSexD0mRAZt52t/5MeYKX21ELAjJu32zs6n/f2p6JA9ck9/4AMf+jQ+89Eadfr66z5tvaED989xyP5z5+3nPOG/AG8gQfadb74Tz2to6DRryFk00FgYPUyYEJk/GHsZiqiCoapQTQmSISMIQwiCCN/NYIoaNEvjwBRqs0/TGI5TYyeOTKw0cnhqEvrjCUJfwWqrBcOitPkMAj1kDufcSksJ3NS6ruo6VEr1VQREMbVXiohzgVmilGzsej7m8yk0VYUoEqMUaHV1lGmILCZGqYrJeAyXUoIlAy3HYgdYFHqYRgXa3RY7d4h7Kcmc3MIPGdRmT+23WUkuHgFFlKLXqwNKxsw4dl2G1Pasc4gMicxJUWI0jtkF012oIRdiZljOpwkM1YRlGBCkgluTTYucmCqnC1ML9Jmz+3jazafQafTgrDoYhedx4cE+6qoNXRC4nTMvKj4etBYWoQyJ0oxliX8rq1LMJnMIucDOUC+J2WXKfERIUFQLkk5ohgoXdweotzq8v3mQHAaOlhVCL0Gl0vVcgWJn2Lq4z+3W7W6Dj7ckpBgczDCPyE2sIQ5CdvgRA94hF3NFoscEWSZC1ohDS8xgBQu9Boo8YMGLnDL72xMYmg3LNFFv11CWEXYPxizMKClNFRKNIzRbTXaQVmKJi9tjVKkClRzEZkUpWEhzCuGixJcY4Tzhzzt1AxLhKYjNaMhwZzNueU9DASYFHJolz720BEzZQBjnLIwXpsAhdLJ86HId7M0RhwWO9epYX2whFRIYNRNhGCPxIliOye2j+3MPSy0Ly6ttTGce5nsu5jGwM55Dk3Xcet0SuySDOTkCAywstplbSUK/IFY4mAYcHNVpOsjzEElGD64i1ErAQsdEScpPXnGraJ5XGM88xm1QoWSxa7BIrCkGDE3FZD5jxIQpK0giH5Iiki+UGbbE36OiQjALYGkCdENAJpQIcwEzYg9TG2ouIiMAckVOZgP94RxNTcfKso2JGyMlriAnp5MHV0RN1XD/3hBt24RN4VUJtV9L6K02MJ9MIZDYlcaoEgpcYu0Ejl3DKPCYzUvNzrKRw08z5mLOQgr1M0ExR2Eic8p2wyH+rAIFImLECEYBmqbOoWFCWqBm16AqElRbQX9ygM5iFwIhTDKg22rBNgwWUStZZhE9IUeXonE6+KA/gkZzkNLuc3LalVA1DWGQQTWIjTzC5sYahwqKso408rjwFPsF6s0acysJsRDFHuZ+iaVeF+P+Lt+/En+RmNeg6L9CR6NbhxfOOGBJUWR2AxL+Qpc0DAdTiJqEuR8yX3GJ1l9BZGGN8CFZmqDn2Bz05CcxC8WGQC3TGURV4XEngZMxMoKMXq+DOD107JeEKLCI2R2ykyxJI0iagyIjp1qAMquQcbCgAIMKMyEJYBpWO00uyBED2Z9NUQoq5lMSZit4/hhJkWCrH2A8o/VcRcvS0DRt5v9SC3bdkfncvfvsAJUmY72mwpIlbPTqGI59QLcxdiOexxl1Tkg5bjtpIw0J6UDrXQm75iDIS+z0XdQ0gagzCKIMEx/Ymrl4xQvXoaUx3nt/gA/uTrHa1PGqr7weDz8wQTbzsbZkwLEVKIrAjj0ar1mkYBISbkHFziBAu6agqBTcuxtglhU43tZx65LN2A+X1tmyYpwDBU6mArWwA5trbYzGtN5k0KucWbvk5qRODeQyzg9jDLMUq20dLYXwFeS4FCDIwErTQZqW+OTODPsBtd6LjEto2wY2uw6aigjHkuGNU17DrRoBOSwuIgynPlaXbCytWNAV7bDgwK0qFRTCNNA5nIkYjiZoL9uoGRqETEXk+ewap1b7iedjNPIRT4FEoNCmnIuE03mK7XGKqMxw/WYN120usACbJBMyaiJOKOzPon5xyJIMWSnplgCaSeFexPwmUnvBHRMqCWcucWQPA7po/VMMA45hIItShGGF+TzBua19OJbExZ3mYgtlTCGBYBYt4V4KakEQVdQbGjtUg2mI+pIFqaIQshiCSYKeyAxUaleQSfCl5wPGghSYz4m9XiARJMxmMbuV6VrVbh8GMYqKzazb8UGIs3tz3L+/D6OhI0pKzENC9hiYzUNmqVOAGaFbNFlk5/dqQ8V1Cw68mYjhPMLQTTAtQpxcrcFht3CF06c6fG0tXA1nz++gs9HGgw+O8MBggpOnWji22WPXLyElVlo2lnsOTAp9S+coyS0qFYy88TzaF5/xDVQ8EWh9tiusrjVg2gaiMOLisCSVaHWb0BUDRZqjyiMuzs5mKTu6jZZKFHKoWQXZttHfHSGRgTIJoOgl1ta7sFWdheepS5gGF4IkQShLTAMB5y/PkKmHXFkKmqR7l7mfoBAJpRSyIFvKZCxnfgF3R3SX2yzOUyE85IDKnIs+SUIwHRlhTF0GgCqLcEyVz7c0Iyc9CbIWlmvAatukZRSaqGE+CCCpMmptk+e0QPeNQgVBoUJfid+6p7omyD7J54drguyTHMCn2sePHmSf9cw7mBF6xFn8XPvxv//ir/Ca1/4ov+1KNiD9fxJ5v+d7f4it81e2qX4hBNkrhacrBVkSCn7pv/0q/usv/er/UWTBkbjwra/6ZpDr8OhFaaUUJHXp0uXPECQeO05Hzk9y4r385V/FwrJNQP9/RCH8xm/+Lj7ykY/iLT/9U2g2m48KslcTOx7vuD6eQEJ8UBItL1/eekIMWRLAfu/3/xB3ve3n8JVf8VLe1icidB5t1xNhbD52H4gbS2FdDzz4EN74Uz+G257x9M86fcml/N73vR8/9cafxsu+8l/i1d/x7U94G8+dO49Xf+f3M0T/8Vy45A7/kde/Aft7+592bGnO/Zd3/TI7Bl/1Lf8e3/atr3xCjtwrd+b/NEOWtvEtP/OzLCaTw/hn3vKmR0VVOrZ33/1JvPHOt7DY+thx/p3f/QMWxen1RITMo/06KgaQa+9KQZaKFjSONDefCEOWxuZv/uZ9+Ok3/yQch8SBwxcJ79/67a/+tILMkRhPIgY5em+44fSj7z8SbM+du/AZf3u8iXUkstKa98r/8O94ThE8n140P3/2596J48eP4Vte+e85qZjG6U/+159zgYg6Ca4Ut4++i9zFV/7tyQqyj+ewfyLokc8V6kVM8au5gwld8Z9e/T283/QPFYzodcTdJUHrHW+/C8//kufxf6exofPjyNV8JaP5yrXhsc7zJzNvP9e17vP9dxJk/+vb3ornd4lVVqDVMxCXEaehkyuHxERy/NCDDol+5HQxTZEfFIkvKEKAO0uY4dhYrbOrj5x0uq0jI/ZcBKjEA9OJnxjCtnWM+glMRcPy8Tq31w/HY0gSzV+Z29bppp8CxAh3YDUVCGLGqeJ72z5atQ63ABIjtdE08Kn7t1CzHMiKCUmiEC9i1YkIkhAPXOpje0xt9xbWezq6dQeGRungMbf4kVOUHLj3PLKPzFdw8+kNKGYKQyYHlMDhO4GXsPuPkrTp4aBNjMFZykEiVsuA508x2vJg2TZkRUS7Wwf5Y1WVhEFKbFdRRDmiOIDvh4jcApqmMDPPsCRM5ocCIKmm5uoizBUb5z/6UUiuCgQFGrYOkxyAmoi556LMKTCr5BARCmPy3TkLBDNyz4YRLuyEaGs2bj7RgSFJWFhZQr1nQtUpTTnCbBRwAjaJWcToPWxD1+EGPsI4gTd1kSVgIYlCUizdZOFcpVZT+l8VMytYE0UMpyGPo95I8FcfPofzBwXzSW9o1XFsowvNpKyRAplQIJ0BJ1Z6yKqQW+r3J4cOMUJSzCcli1HEkzOaIvb2XRS5gPW1Nvw0RdOyYDoCJOJYphKy4jBwTNJzjEcRFMWBQUzBNINdt/jBj0KwfJccbwZqJLALCc5fvozzFyIkuQhBUdC0DOZskrtyMHMxHocovRRtS4WUh9jYXIZqSdjb3odCblmBEuorLC43cDCaQjMULC04mE3IDVRyknlQVFjqmsyqzIsMYkpONhP1no3BcAB35OGjD+7DCws4uoaao2MyJ2euBF2VoEkiepaCPAs50JLGSNE0kI90MIkORUsC7WYibjrZQ5lFiKoKZGYl4eFM30enZqJGLi5BwHKH4u8SDGc55LxkzmZIPANJQwwJcq2JC+cuEEoSm70mTApKGnmcGB7MI8imgQM3QKduMg+ZEBBdQ8G0SFCWCer2YUATBbfU2/ph0I9QwU98zDwfimai0XMgazYkMcfB9pCdnYYhYuYfhmcRn9mpNxGkBRSnhvl8CF1S0XQ6qJkVxuEMdU2BO82g58B1a13YLQfzwYTFRD9zuf2VxFtDJ0xIg12N5DysWxaG/QGnspNrktzGe/0+h0WpogifsCZiifYCtewWaLYb8N0Z6rrJwWGKZSP0J7DNOj71yYfQW+phbaMHQ5ew3x8jzSV0ez3MJweQBPouFePZDLZlw9IcVKIANwpxsDfgEDkSStLIx0E/wPqxZW7DZTWKOIyRh8X1JguW5JTTiOlJrkRJYi4q4RZI6jUtlVt1/XmMipyS7BaUMenP2YGt2CYsx2Y3ITFblxbqyMsAU3KzFeToNWHKJoazKSRNwPJKl4UrQpRQiBC5R8Mogi5SMUzCPnOmK26BVkTgYBRjMo0ZO7K0XoejSzjYmUCxNEz6fZSyiI+cmaJTt3CqY2KpqXNxx52NmOVNWAg/zOHFgK5XWGxIiFzg3CjCs65fQOQnkHo2PvCpAyRBipokohIK7AYlRn6GVzx/FefO7+O+vRzHlk1c3zRw9zYVQlTGDlDx7Hk3drG3NUbL0TCYpvj4fgo6e463LT6/Iz/Dx3ZDbk9fd0Qs2jo6loxPbPk47yWwNBHH2iY2dI3XqvNBwGFJN6zWIXGhJ0G9pmHoxlju2jAkFZf2fJh16uZIcG6fAil1dNUSvbbGju3ugoMqzrA3Ixu+hsks45bxtqEiTQM4dWI61zEYzdFaaqKMZAymLhZ6hBhI0V6idm6d5xCJ8E6zBkNW2BWfqdphyFtMQXkkThIbl9A+BQdC7g7nXNBTRRPjuYtmV2aedp8QBZLMAW2WSA54mzEVG6sWM34riRjmFsbDOWRVhG5oKLKKxUqC2wpVgUIRWByjoLHIjfjaWZYyfH8CZ4GwCiaqOXUICHwdFZUCpkgCZIZax2GHNj23ZX4A3VSRKiKPF3FKbVtFGRV8ravovoAACXUDCvVtRDkjiVTivkLg4CrqrAnjiAXiMAX6B3MEUYT5PMaxNRWra4uII4GdnVEpYncvwL3n9jBOK/RdHydPL6BMKw4BrRQRVZXzOUj8ZnLIPvN0HU2Z7pUqxB7w0BZ1F8RY7Mro1S3sb7noLelYXqpBq+q4ePYAmSVhfxRiHJYwusRr1qGmwFLXwum1ZczHPovbmkXXrJAOI+ZzQCoBScrR65gwFQE1rYCuiCxym3UF3nCOLEjhdIlpbENIAD8oIMr5YWipKDPXmPj6iiBzkY/CsYSsYM5/GMeH64tpoExLFnjpnmewN4XaMCDVTEzGOS6dmcDNY1AcXZQSHkHkAhIVsQaziAO+/CxlZrhpqCzI06pmGAoUWu+KivErtabJaCDqgCJhlv4hFjuNLd2rU+gb3YtQ4a2py1hqCuymLXMBmUvBqAVqtRKthgJZVJgpT7/kpRJ+6xPXBNkn++xwTZB9siP4FPv8UYBMv9/nhPCVleUntAdHLi4SCR/7IH7klrv7E/d8zhbeI4cu8WivTCg/EoqpBeKxSeiP95kjIey97/07FoxIDKbXr73710GORUpVJ25jq9VijuTCQo/FHnKvvepbvpnF6G96xTfgzNlz+L//03ezo+2x3NZ/6nYdjS8lwN/11jtBIim9yJ33ute/AcTqpH+OhIrHG/wjAYk4bORifemXfxkLPu/567/F0uIii1BHx+5oG2n7aX9KXp/9AAAgAElEQVSf//wv5gCzZz7zdv7c1V5XJtSTOPKyl/1LDj8jkZMeQmicSFC++aYb8aIXfSmObW7grXf9HH7rt3+Pt//7v++7eB/o2FPr+ifvuZc/9yu//IufUyC9cntom7/jO78XDzzw0Kd979W2mZyJf/bnf8nCOjFC/+O3vwrtdutx5y8JsWfPnscvvuuXQGLbj7z2B/Dc5z6H0QyPff35n/8ljy2hDE6dOsF/JtTEW37m/2GBjcb7ttuuLvweiVfPfe6z8bof+SHmnNGLRG0KHCOB/Ym0wj92m0hw+PXf+G3c9ba385/e+fa7Pk3kf+z773/gQbz6O7+P24geew4dFQT+4i/f82nnCn0HBaVRsYWOOR3D537Rs3H69HX4+N2fBAnSb/qpH8cLXvD8z5izR4WDS5e3Pud5f+W2XukwpYC9V7ziX2Fra4dDAtfX1tiJT//9hS98Pp72tFt4Pl1t7h0FcX37t70S3/5t38Lnhx8EuPPOt/J2k4B+dI7QWNK+v+nOn+Ewrje+8cexsb7GgiCxpv/wj/74cffzahOMnNPEraUCD4myFCZGTuHpdIb3//0/4CUvfuGnFSdonv/ET70Zf//3H8Brfuj78PVf9zU8T0jAfP2P/SRuvOE0z50Gt2mSUariNezd/+9v8DlNn7lSxD061vTeK0Vt2q6jsdrYWGehmLbv/e//AH709a+FbVuP/p0E4B9+7Q9ctUjweOvelevGM57+tEfHkbb3vvse4H38spe8kNfXIwwFbeOVLmVyLrz4xS+EY9t473vfj+c855m491P38/nytrvejOc8+1kcMhRFMQv0tL7Tb5FIT7zgre0d/OD3fze3/P1z5u0TuuB9Ht/EDNm33ImXXkc39QbCWYJL54dYXuyiXleZzUlp1SQukYvCrmnIqwKiJCEgB46uctqxqIpI8pxTnjMKkpBEdgYeP7mEvX1yv5LrLz1sX6sRikCHKJEzUwTZ2mYHAdJxxTfoYVawCEUhXMQaozAeYhdKxD4tKHFXQ8aBVxnJ6lA0HUleIRhH7PpJojke3B3gYFqhbpi47rrroMsepuMRckXjgJ0qFdGxDCg6uUJiRK6EEyd6SCqP6JLwSBwSFWRRhlbdwd50jCrTMJ2F2Oj1cOLGZZSSD1kGLp+ZomE2sbFhM3N36/JFXLjs4unPvAEHBztoOnUYmgJZNzHYnaO3XEchhtjfG2P77BxlIqOx0MIs9tBcaMJacPDIxy/h5MIijm9qh6FdUoEqLuB7OZBWMFoWyipFToBJwkGQYE4FiILyi0tIVom5myFyK6yvtZCJCacWE37Q0iwWwRvNGtI4Zm6eqitQZQHbW32IJbXqCxjsj2BZNocurWy0YTgxHrm4g/5+xK34ly6Ru5VYbyWyQsDBtESVi7ix3UbTESFaMgI/ZzFpY3kBjkHhKA2UIrWC5xzWFIchi0mlKnDQlqbJcBbJqR3Cm8SQMh2riy0IToXx3oDFItmS2JF7/tIQk0mC2VTE8+64BadOtzEfTXjO5CE5TCXoDRuFJCELXMR5AkE2UbNNdmv/xZ99GM+84yaEyQQXL+wjrVRsrPQgIsX4wIVUKlg7tQRTJxchub0zKIaC0PNw/vIuPnH/Ll78xbdif/cANWsZmiOgbmtQtQxplmE2n0MpbKyt17A9O4A3jRHOcmztz5CJ5ErMOfHaDWMWV9fbFgI/xnxGqAkFyGIooszhQIRuGHs5okREkAtYbdlcZEjLFA9uuVAkEZemHqZxgaevL6BnFLh0MMeJhRp0iVyyJGEIzMOVHJPHP6UEvboNM0lhCwUUpURZyRwaQyFkTUtDP4zw0N4cty702MHXXLRgosCQXLkCiTolpiOP09MpsCWrJHRXbSRGzA7Vhz+1Bd1SUSMR0dYRkBgSVkinE1iGiCBNkSZ0njv84N6fzmE2DOQp0Go0sLLewuXt81CMBrqNNbi7I9xwcgkKMmiagKTIceahyyjVFA2TdC4DS90uz8twEuCGZz8dmevBkDS4swmWV1exv7cLN04RzVx0l3oIApcDB3srxxCVIfqX+lg9ceKwcJIXGAwPUO/VEI5TBIEHs2licaGJcDaHSwFClsUufgor6u9NMJsHuPXpm6ipdYxmQ+YPJ5Ax7E+Ys0tO7t39KU6cXIMoiewWF4irGYUcpESMXVkgAdpFs+kgySi1nRAaGmTDxKWzlzEZTnD7DZvINRVCSbROlcN7pLJAFPpoN+oY7szQp3T2joCFdotbrL0oY76zZTawPR5ClFOsLSxw23IeZ/C9BN1OHbJBEleBMKA0+QYunrvMzNpe24FkNlBOXVy6NMS5/giLLYOLd8SzpeAmfx5AUnQIVYhmr4bdsQu5EHkub418GLbCwX3ENCaXOTmY+9OUA4SWSOBPgKGf477LY9x2og07E/HwKEQkZrh5pY6moSJLBByMA5hmDEOUIJUaJjHwvu0RaoaIVzx7BW5/iLQq8MndigP2NKnC9R2d0+0lUcTHL8fYXK3j1KaDfB4yKuJv7uvj7rHPLeh3LFpYJyTKKGbxVdZE1BwZB/tz1E2FXcQkPnXrBsbziBEla8cs9DptpKmMM+cOMJmFcFQRYUhu0wQLHZvnFa25ZRJhZamJWZxwscM0VdRbdUSChHa7jvH+FMO9Ca/fw+0ZoiLC4kqPOzJqLRV0p0+hTxQ/adjk4k9QEBeF3L2SxiiVgkQvWcTucIZYoiAwEZpMDGgKIRNxMJhAIUaoY6DKE1i2iSjKsNCz0d8/YBGNEECqXkNSpegsLOPg/DZ0W0FZxdxtMJp4gFZCEQ0O1aJCZ5ym2Lo0BdFvNzbqaDS7zGK3mibsnomacuhQPhhOEU9cVJmANEuwfKLLwVDTyZxd2SYVhsISrZ4FRSDuuYxC05DOQoyHLmbTKZY2HawuLTD7lpyWJUE2ZIm7VmZexjgRQ1AAPUWn6yBOKmRBgb3dGcIyh6CYuO/MDLMsRmdNx+nrbsI9H3gYB67HuF3qMCDMkTf0IJCYbMnoOhI26k3sjTMMA5cRPwu2hcwt0V2S0WwZqCsd/N0/nEFI11bqDpqFXEBJ0hgrmw1sLC8B8wJyRKFnHtq2iAaxpakAkxI/V2HucKOpwlEFNBwH0dTDzsMjFFIJp1WiuVw/DOSrVBZBKdAwCSIYTQMyBdapFP5JSIcceRoxsiWOUmQZoR7A6IsadSekJeZRjOGowKDvchFuMg2w1tWBRMX50RQHQciOVs2UWQgnvAE5tUezmOewbcmwTQUuhbuSD1YWMI8yRFnFnVMVMV9VwDFldnYTN5rCEStazTPqmyigkair6rAkQlYdhkhmc2ImA7ZG319BI7Yw9f9UKWMlYsHE/3hAuOaQfZLPDdcE2Sc5gE/Fjx852/4pvMuj1u1HHjlzVQYqfeef/tn/xs+/423s2nzsa2trm4Ul1/M43XIynfJbvu5rXw7XnbMwQcIBCSokalIIFwl/9BlyztHfjj7zr7/h6/mzH/zQh9nxQ3/b3tkFibw//qM/zMLrb/7m7+LXf/O3+X133H4bvuWV/w6bmxuMMyBHFnFuv/VbX4m/fs/fsmBGL/oeEqdIePue7/oODrs6+m26kM9nc7z0pV+Gr/nql+Ht7/wF+J7/6DaTY4u265X/4d/yd7znPX/LoigHWwDo9rrsjnvOs595VUHwavOIxIdf+bX/jve97/0gXiVt88u/5qvw8q952ac5m+nYkFBKPFj6PXrfN33jN+DLv/wln9UB/eCDD+Md7/wFTrYnPio5XCmdnlyyJHT4gc/7+sXPey5/d1mVvL+7u3vodrvcqn3LzTfxcScR6CUveRF+6Ae+53O6T0mcIWGMvoeO98WLl3j3Sag5fuwYi4L0XXTM6EXt8Hf+9F0YDUf4ki95Lr7qZV/BQttnE7VJgP+1d/8GThw/hq/92q9mdu+Rg/FqY00i/V/8xXvwW7/ze6BxoRcJWvRbJPR/NuGX3OOve/1PfIYoScflV371v3OBgFyU5JK9UlR7vLWDquiEvfjQhz/KY0NjfuX4vPSl/+LRsTkSu978lrtARRN68DiaqzSPSYT7H3/4x/joRz/GY00tXleeK+vra/zdJEz+/h/8Ef74T/6Ujz8VM+gcpILF6urKVTeVRLj/9svv5u/+bFzkq32YeM1vf/svsAi7vLyMf/FlL+bfCoIAP/wjP44zZ8/iRS98AZ9v7373b1x17hHq4J57P8XBgo+cOfPoz3zJFz+Pv+tqx4zOKeLMfvCDH370/STSf7b9fLzjRIL/xz52N37zt38PH/zgh/htt9/2DHzzN//bq57ntEb87Xv/Dv/zf/4vFhUJOdLttHl+vuiFX/qogElu0ne+8xcPW7WKEvsHB+wApnOfhFwqEtD40Tp65Xr53d/1HXwOkQufzq+PfPTjXMyhsf2//s034vyFi3yMac2k19H3Xn/dKZ4n9To5o1xcOZeu9v1HhY7f+b0/YAc1vcjB/4xnPA1f+/KvwokTx696bl55zOlc/KLnPJvPiWPHNvHz//ldePjhR3DzLTeh027j6772azhYhfi/b7rzrRyMSHOSxoDWqGW6kf5nztvHO55fqP9+FOr18hvIBZqxKEc9id4/sliVSj5skcwK6PQ3FuypTVKAakhIKPxD0yBUAtx5CCE7FKVEU2JRq9FyUKurGI48zCYJhzQlUcAhM6ZJN9MVZqMYjmqj3dDRWiQGXAJ/HnFhQJYEpEGBJAWLgDVL43Y3cp7OvDkWejX4Hol3LkpYHOQhVCVjFzQSFaocXlJQpzgMRcbM9WFoBrdUUspvnsYwVRGSpqO3UsN0MkWeJPi7ey4gdnVcv7RIfeJor2t44PI+hMrAscUWGnUJF4djCIXJjLzVxSbq7cM22SwPMR/5jGAgdq5umYgDH2lACdnkOFU4TGsy9OC6Gm68ZZ3dnlvbA2Y30uPZ9rkxrltbRHdRZ6FELgvMiWMoSGhY9J6MnbFVWUBSCE1ArFxyDNHDpsQPSdN5hl6HXI8V9vsjDslptztwqI16NsHKegdFlTB2IfZijPfnmLoSyipHp2tzcNju7gyiZGPzeAtJOMHBYA43yA7Zg2YdC20VkprjgcsDbI1J2LPxrJPLZACD2ZBYMCbhN46JEZlCNhV2EjMegRLHsxQZuY9lasGXYBkagjDCzPexc9FFw+zhxIkFCHrC4Sb0/tncYyZrQcnylomgIFcYiYM5es06+oMRxFJCa6GJWtNGmokcREMOntFsxvsHKlwKIsIptdimME2NA+aisEBnwcR4dwRTb6K30UHijRAFgOXU0exZHPoUzBNOKC8RIPTJmVljxqFhU0CNgHkQYufyPrxIQLsmY/vSBIqiHZ4bFAAWApOgxMlugzEhlQB2mxGqg1qd5xRWo+vc1iyWwF7oIi0ldpYnSY71ug3bosAfAYOBxwWMvhegTxgCRcIaJcjL1BwKfihuNwgFkmPsJVANB6Gi4v7tXTRMHceaDgfo5XEMWxHQ6jVgNjUU8wDT8QRxRmFaGsiGnIQZInLOisTJ1SFLJSzLwfYOcSETbKx2kBYecrlEXpbwY0ocJ9SDhoTaT3UbSEkYDpBlJTP4qUV+e4+cxSQ+JrhwEKJuUFiaiFMnF7A7nnK41cl2C61aC7vbO4xAEQ0JlqliMAkhyCLc0EdNIUG2hRuPryOi9mZJgkT27jJFvVZjhmvgR3xN94YTolbAIfFrMEBvqcuOXX86R7vXhULC9dzF5YuXoVoqbM1iti11DIxHJEQSM1NnpEMQJxzaNZu7KEoZQkGhaRLcMMBwnmPqkThFjMkNbO1MQV3FG2s2bEfj4mgaRYjiHGajxgKKWInM1vS8EM2mjZk35RZgahvPUxnB3ONQnziYotNtQiB7OTnigphDc+qOA9+LOWSu1bVQJSFySjJPCw4p0i0bFT27XLyMum2j1ekgKQuEs4id45VSssBXZSV6yz0UFKZEbkTDwc6gD991MRkFcMcJvCxGq2dDkQ0Md/pknOXuBprTUZ5jc6UGS9HwyLaLvk8CoYSHBtSeDThKhY2ujVNLDqbzAv4sQqel4JYbenye1psW9rZ83HtugNUlB2pW8BpHqfQPXHARFRl0ocJtpxaZJU1FAioyXbfaQFnkzIMVSmK/FtibzFBpGoIcONFRmXmrGzQf5uiPc3gpMZkNkKecuLsLXRs7OxTkmGEalghRoGZIaFD7uqZhpx9w8Bl9dxSkMAiVkkSoZAWtus1zJysldjwf22izQzoi0ZQKgowSIIdfyUiaNMixsliDYakcsEVhgI5j4uyDfRw/tYTZwQzuLER90YFma7AMEv1qh4Ga5IwNCbGTw6HOCU1GVVLRMUM8CxH7JXbGLmZeioajobNssWCpScTmjDEc+ozlIVdplpfc/YJMxnyU4HJ/iFMnHFiWws8PxI8mLI1WNzEfT7FzcYrBNMPaqo6FXptb8WkdoUIDBXg1Wg0IRQwvyNnNbjVkRiJUBREGCkQJiYNUdM24IEeMWeoeKSgMSiDBUIBi6MihsYubsBl0IlBon0b3IDo5VxUuiu6PplCbGU6eWoUmWfCCkMVowg9ptoGDix5cP0NEBUzqtkCFdsth1IFYypAMHfvEI7/jFOZbBe697yLOuX3UWhRwamO6N2VsAIVqhn6Epq0zHodCzWaziLEuSZGhXlPQ7jQQujm7nesdh1EcU75HqdDrWug1aX51uUhBCJasiLHYsw677SLCIXgs4vJcbxFOyoKpFkgC4uv/4zaELiRZZlc0zZUaYSMoyK2oMPI8Du4i1I+hiLy+UGAXdQ1Q50uWJBBUkVEsiZ/hwU/twE3JOZsxf9q2JL5utRab2B0Ad39qH/uBx4UM7kCRJCRxAVnREEQxkiJlZjmtnzSfuVMiKeDFFJpHuAIKACu4O0IUSjgmBc8x0hg6dRHlFSMJ6tRFUAj87EHngViUEIUMm8smNKJ0FAIX/tpNnR34aVphdz/GXx0o1wTZJ/kQcU2QfZID+FT8+JGz7ZZbbuZgriudTE/F/bm2zddG4As1AuT2JIcjve584xtg2/YXalM+7797VKR5omFen/cNvPaD10bgKTACzJC98014QYdulCX0Fuqo1BSXd6dIAxGSILNIRqgBs6ZyoEmeFBBKDYTBJkFlPIhY4PSSCFIpoE3umziCoUmYxhRKRdyxEmlSYoVa+SwRs5DYYjlESouWiVOqok4PIGrFbb+lIMPpiiy8RMMMhUwJzyoLq1GQQaYU5DjEYs+BR8UeN2ZeJLXhE+sSMrE6gcijgBJKBRfQ6GiYTse8LfuDCLKkY6ntoGaJyCl4qQgxHidYsBsIk5w0Qi4y1Go2xskE80kOSVExns7hqBpiYtOlClbW2mg2dBZ1Ok0KSKHgCRJPiImYYH84RxXJaDoO5mmEZs1GlAbIigLzcYql5RbspoKqoETnnJmbhmRA1TXMRlM0l3qwbAnz8YyZvYalsTOXHuzjgBwxh+nVfhhyGx852hLi7doKJ81TknbhhyxEULBHLkpoOXUsrtiolASzwYT5f7NpiE59AdQVGwQ+KkGEO01QFDK3jibhDK5LoqHKjhdqtW41JcSlgEyUMZm6KEOBxRfLkTgUyibOqGNg6kb8kF8ULgRBZyE1KxJuUZRImIhDlMSVDGMWnus1B+P+HGLmYGGxDlkHCinFZOBCFWgfDhPLSVAr1QSjA5cdfJapwJsGUDULK2tNxjCImYb2Uh2SXHHLrOIYzB+mwB4hrmDZNYQJtTyTQJGCunE9v0AWCmh0a4BQIPJzDtihlnGbGI1ViSQpkeaUIk88OxUkrxBrlubCR+85g9GkQkxPvGWJjY7OoXgLiy3mCB8Mptjbm6OI6CG2ZGGOxPWiEvg8TNIMYSqiSSzVImLOZSmraBoKoiCHKYscMJOjROinMCkgSCq5Bb5PAiUNRpaxu40ceb0WJWATS7PEKIiRywr2Zy6LoyfbDgs1hiYjLTM06iQ06IjTAjt7A35Idok1nOWHqfaixMnzlqMgTjM0my1Mhi47a8lhVxbU3pohVVJmvFJLKzGgZ2mGdq+HcOYy+zgpBNhyhYmfYX9QceI4Ha+9MTlEBRjkxrINfji/4xSF5RgwHAt5lHIB5r69A6x0G5AqhYXeaeAhnLtYXe1iY7ELlU4SkdpeiRMtQZBSHtu0EDHuT0Dm/FqzhunUxd7FATavW2O0Ra1WYy4lud52tocokwLNTo0mIDslSaRuOU1u/+0Ph2g0m//Y5h/weNecGgcJDSYuaJHc2hszd5gEsE7T4PZwFs/EDKqlcDGAnH+aSmiKQ6atbRksvHthBoFEjjREve0Q5hcySBiPWJgZ7uxh86ZNdtC6XggxpdA+wn/naLeXWJT2/TmigkRSBWVBAkmG6SRg4VeRI3TbXe4w0ByD+Z0GuTV1jY+tKFDIFyEFIlzaG8PNZJw/GGN74rNI+0XLDZRxjEkgoNWx0HAM7O9P0SNxr8p4fq6u1KBBxKUdH4KuMe5krx8grYhlnOCGkw5sUcQ+BUDJNrwsQLuhYXWjhmbDwiOfGiGMKqyfaHILulzlqDIdf3nvLrNdv/GODViWwEFxxP+mADpvlvH8NaQURSVhOI/hRyn0moZN4lvmOfO5k5RQG21ELq3thHya41w/wPF1m6970TRk8SmktZMEZA1Y6FmYDkPuQOg1DNLBeS2ZhRXe+/AQqSRjtS7xOa+XxD6vYNK4TAMOIySH+8WhCy8vkRJTWpZQVyUcrxmwahKuP95FQY5Dx4Q/CTk8jK4V5JQXdEJHaLAJS9IiJIfOwn8eluxupvZ0CsbyXApq05np2t9LmM3tJRmOrbdhOjrP6YCKk03ieVYIQyrwFRBFlR3ZG5uLyIKcr62yXrBrmso77N6nkENyQxsK5T5BVAwE3pwRA1REoHOEWv2p8OjUHBYICctDbGuKQTN06hJU4LseQgpCVG2UcYbWeh2FX3FYKBSJO0PyNGFBUzQ7iDIK+Ipx6b57cPKGDRYy600ZDneeBBi7MbS6hEajjdgNkQYBFFOFP88xmZR4+OIO1k52mbUtiMS9lSEWOa+dFFZaCdRFoKJq1DC44OHi2W0IBjCahLjoBkiyHAsNnbnGk3EEQVLQrFtcMCPcB83nnDAfJGjLGnb2ZiwGt5oOB2SVVcHvW16y0TAoHJGY4QVMxUKYhMxSjVlsFdhJr+jg+y5bF5jPqimHoX2Rn8KLiKkKNGo6Fro1aILCxRhCP6myhhQpB5FSN5NOGRyERBEJLUFBWhWvXVVBJqcCYVgimHgoRUJPSVAUCcEshEgcaa/Ehd0Y5wceJmGIvKT+G0ClawWF2lFYHGGJyhJBkqOoqkOeOTGw6f4ko0IZBaURToLeR0V28L0hhYpSEZbY35KqQCXeVEWcWrpnyXh8KJhVEXMc23TQNbRD9r2hotvQoNMsEgR4pYY/OXMNWfBkHzeuCbJPdgSfgp8/Spunlturhcw8BXfp2iZfG4EvyAgQ//Mn3/hmvPVn7sTznvucL8g2fKF+lAo7P/GTd+In3vD6xw3x+0Jt27XfvTYCT5URIEH2HW96E75iifhfBreSTaOAb95JQLVMmx/syDU6IvZcjXitKkRVBdV/ZmMPQiXC6Vi4sLWP2TBHQzWwvGrD6onY2h0hDcm5VWKx04BpBNj3PHziwTFOLi/C0kleoAfhEPV6HcdXG+w4I7am4VAQVg6xkGDXJPT7YxZrdVvm9Gaj4WD/YIiGZaPZM5AnMaaDAK5bwiGBUxGwte3i9LFlDrIybBmjcR8HOz7S3EK30cLCggOjQdpihr3tES6dT/C0U8extqkjTAKEoYc09DAvStzz8IyFzhtPLqLMSmgVseLaEKVDl2W/P4OhNdBZMACRWoNT5HHKTtiV1WXMw4hFGWLsUWrxbOjhYCfA6ZsW4QZTDlEjoZIcToqpQ5Mtbm8sEnKZaph5FMYjwW6Z8IMphv0ZTJjoNVrQW/SgHyKPBfT3xiwSHL9hE/uXt5HFGbfcu6M5ovDQhaeTqNYxEeYzzPszFl7IaTx3gdtuP8FtnppqIPYjuFmKJKLGWA0K2WAEmV1bAnKEsYcsIqdxAN+LGG9g6ybGfgDZ0NEwBOaQxlGF7moPQp4g9mU0ejZGs10YZKcTJcynM+bZpeM55vOQE8YFUOiYCKOmc3vwKJhisOXixLENNJoKDsYeuotLLKSXMbmvTbijKcrCxMpqGznm2Hlkiu7iCjISgjWgEDMWAshpPPNcRMOEBY7WagcnNlrMrNy6uIe169cx2OvDbjegCiSGkzChgIqgNZuwEOSLIoeqgVKgVv+Q+XqfvPsiNM2GbCQYXs6w0KxDUwsMx+QIVJBpEvbnIWqahJW6gTzMGaFhk3AQxyA8LhUBSCyjcCNimrrTA8RRAXuhhsj30N8OsNauo96QEVB43Dhgp9d4FmDuVjg/9bDca6IpC3CDgHmwTXJyKSU8v8Q8zeFGFSy1ZPe3blgwNDr+EQxVge4chsBkEDCchZgn5LyzMfcCmOTGznKsLZksGu8PU2yuL6CmK8xqpLmqGwVSNUeqZcjkDHNCLfgVpnGJG25ZhzcacIsy8ZkJhRLFAijv6VDgprZ6EhyIWEwJ9xKamoYX3LyEzWNtZuOqhYjd3QkeGhyg16ihadfRNWt44OzlQ1E5j3HsxDIsTcXK4io7PX0K+8tzxFEIx9Bx9sweVnsdFtB1h9x/GdK44ACfmZ9wyFo4neO2G9dQWiUL0VlG6eshbMPk414UJCYUzG+k9uIip/CwDJVcol2zIasmLl3YhtN0cDCeoNddhqHLHJBnq4frVUFhOUmCdtvG1A0A6s7NIywvtzAYUyCXiSxLMQ89LC/1ICo6qoKQGDlqVoPnXhC6KGKP3ehNp4U0TvGJj51Bs9vAxqkFuIMZhxc6DR0PPbyNqRej1aqh2TRgKTkK2vZCgu/HzOJcW6txe/h44kHIC5zbn01RqWIAACAASURBVOCv7t7H1jTHYt1gMenyyGdX3NffuogsjDBKSIhWkfgxbF1FmBRw6ibi0OP2ZlvT4YUpoqJkxygJSwtNE1MvwA0bNdx9cYqDJEPDNhFTSKSsY6FV4LnP6GLUz9FoWfjoQwfoD2O86NZFKJCxN/bQdnSsLdXxoft3MEh8fPWz1tC0TAz2XXjzBH4eIEhE7MxTPDzLsNZQ8bLbGlhyaszkdYOQ8QpyLuJj52YYuhGecYrYxRrufWAIy5SYSdppU7CgyCgIKuqEFLonyNA1C+cuHaBu1nAwSnDRJ465jq5dYGPJweULe7jx5AoOBi4mITkGc1ycptgPUxbHKOCNjufppRo2LQNnRj6jfJ53soOlpS53iVByWBJkCJMUkq2hDBNYdR3L6zXmNBMTvNOy0bEa2N0aUt0ATs2EVNH5VGLqZdAcC0Gew9IkWHSOeAncsQddl3HmzAhTIrwgw8ZyE426hjSYwam3ONSR1syKXJxBxSKo0CCuPAVq5egtdxFnCcTWIh66NIbuz7DUoOKCxMFzVFwkFIM/O+SO7w9HEGQqBCiYjEKeq7VuDfUGOVUrqCSSShJmQxe5SOFjClqdGqJQQBKFiPIE5x65hFtuWkNNlWE3RRTUETIKUKs7UGoNFAGxeSuYuoy4AC5eHOBgFqHd1nH6eA+KSjxpCsyaIUcBy7G46ObFGXcnFKDiMrmd57DEEOfOBPjAg33AkNGpKbjj+hoKv8TELVCv60jnBXeUUcG4Ziq4sBtglJIYKUEwZRYvCUPijSYcIqhaMtYJUTTysECfp2tyDegs2VAqWhfoulpwUbReV7BBoVumgJquwhuX2N3yUUgBnJaJmHBQZoXesg692YClOuhveWguUjeAxK526magezS6z6Kin0DOVHLbQ+EArryk4GSBQ04pCLMIUw5Q9fwEZ7fGGATUnUMs74BDManAZlOhEAKms5hdyoQrifKSuweI6UuO3SykuZcgLQvYmoopieQUUCoQO1pktnu9dlhYpRA3uscIvRgZidvJYeAjCbSaLmClRyGntAMFC9zrXQVKSn8X4RUC/nJLvOaQfZIPHdcE2Sc5gE/Vjx8x/egB7Gop4U/V/bq23ddG4PM1AhRs9IM/+Drcfvsz8J2v/o9PCEfw+dq2z8fvEKqBOLvEE34iKIbPxzZd+41rI/BUGwESZN9111vw1ScdZq+JYsWuEVFUWKAgZ4fpqCwuUupvUapQVEpAtpDmIQu41IKu6BTeQKzDHK4bQq4URh+QKFeGIafhyiq1cmqYez7GQwqQKGCZJofXpG4Os2lAECi8yEen1cDKBoXRCEAiQZIprCNAElX876JS4dK5AR45H2C128LJUxSuNEVVKfRcx86yZstGWSQwdQpJKlnU021qh8vhzTMWN3TFhG4K3MJMFkshOwy6Go5HWFluMIv1YPcAZ8+5KAQNC4s1yBTlDhmRK2NzowW7JWI8HkIVVYQUDNQjMTFB5IdIEpFbs8md6U9jVLmCTrcG1VShiodjRzw+ClqRobEAJSoqC7nEdI6KkHEQxHgsRCCcxmgvtjCZjTEaTLh1UtENdDoO0jBE6FVod7rMulxYMDCZzxCnFHilordUY7xAlMT8vrjMMRwHqMk21ldMFFWE8Thl3AMFA1EoTrfWgmJL6F8eobXQAKoE7ixCGgo4cWIFgTeDVbeY6xpR+rtILZIqTEIzGOQ4ncH35tjaPkAmqei2OghdCgDRAVWAU6PgjxJJ4CKYRgiDnAOZSinFmXN92E4Hul7yA+RwModYGji+vsStvZpDfNsMNduALGcYDQaIvAInTlyHDAkkhfh2LtqNLuLIg1DmHK4U+QXMugpBSaAoBotFQUzhNwU022GnKYVkHl8+zsdpMpyhJI6ipUChOcKMQmJ35syPtTtN9Pf7KHQRD5/pw9EsOHqB/kGGumPjptMLuP/+RziZeuKWLDxrmoSGKfCDahyTOy3ncBPCINDDM+iBuCihaBU6DWqRzTEOE+xMQ5xstLG5aLHw5xeUHu5wONL5R/pAaXGonCELLL6QS1SglPVZjE7bgqJJHBg1mnrsRCP0CDkICWFDSCHCYcQFJb0DaZJw63XB7agU8ARMo5TZymsrBrese6kAQ6rYRZumCXpdh51W1MYak1hYxkiyDP1BhVkksABEoXvkCj/YHaHdVTGelxjSw/skQpyW6C04OHd5hjSr4Cgy1rs1nF62sbyiwjBtRH4Es9nEx+59BA3TgiESQ9NGGabcpmsaJWxb4dTuzZV1VKWKIk052KrhWPzAb9U6GLkjFrqcugXJJFSHjAcevgRDacBBhU7bQM05DBiczjxQKOckiDn1vbvUZQGZChmiVrLjK/BCVCUhKw5b1otKZtdqc7GJ7cv7jH6hRHMK20n9DIJaIpzNYFkGr50UuEQOXo/d4uTcq0EVBBQCCT7RYWt6kqHbXYA385kZ2d8fMzfTqWkowgiLy4ssah8cHHAAmaISu1GCrBYs0JEwHk4DlMSSTAI06ga7YyMI8GYhVnot1OoGhDxEmgj48Ccu48NnRwjziufAczY6WGlp2B0lzKS8ac3CvVszXJokaFuElBFwy00bmPYjnLs0RJrnuHHdhj8PUUjUVSEzaiQTRUz7UxSlgkysWCx8eODihbeswcoLdlA2LR0X+yM8PPLQbepoaApOrjRgWxXCmYdj6y0otNYPQvzRxwfoJzluP+7ghU9f4mCwMxd8/NnDQzTqMgbUql5K6BoyvvLWOp6+ouLijo+gEBmTQceWmKytpgVIAjMr9/pzbO0l6DQMNG0BrcUGvEmA7QMPk6TCmVGEjqXhluUmijLD6XUHB4MM7zs7xDgv8LRFBx2dYqgIT6DiYJ5hN86x1GtjtdbAwe4uMinn8V5rtzD3QlwchpjGMb705g5UVYBlO4wqMG3jMLyrlCCSU50Y51YOsa5CLWVkQYJmp8lYF1EmFyK5UXX4cQWBxpdY3YaJZOwjdQ+LXzKJXTWLMTlUfPFmM2i6wq31i0tt5FHCYiLjfkwVgkhrlAxBNRFMPcynHvS2CT+rONiTWLrUHSBkGayazR0P1KZC50ToJ8wIpVBIu+FgNKKQTAXTwEenrcFhZIrIoXQk4A4GdK2UEPgTWHUDcw9IiFGdZkjzBCc3O1hcJKepjCQSObRPVit2+BapyPcUSSlh2B+ikHMOB6VwyCLOEZOTWFM5RJCCpQo63GWJhALsdme4b2uAfS+Aqpa4+UQPw36CcVyyOE3Bi4vNFCc2lzAfpQhpvJUIy2s93t7MB/7hI5dQaSa2RnOYXZvXnhRAc7kNfzBnxq9QluxE7XZMqFkOyxJh2TJmg4wDD4lAYlEQKjmXoxKaJWFh2UaZlMhCCRq5YxsibApMVei+TWB+Pt0/0NmTJxLmfY/vGepti+9pUJV8L6GrGg7pUyUjlUj0lGnyCxTeSvcKFaZ7Ps5dGGHKbl+CrRBeBnDDAgdujESOcHKzhv3dGFvDANM4I2Q7F5M7jUPUzmyUwo1zKDrdXwmYkzhbVNA1iTtuiBpL3VPk7KZtNmin6JfyghnONG9pu2g+6KrCCB4KnWQhV69Q1+s8z+dxhT89k18TZJ/kw8c1QfZJDuBT+eMU0PW93/caTsMm9t/nCpp6Ku/rtW3//9h701hp0/ys7/fsWz2119nPu79vL57NHuzBFhizyJETJygo5EOkRARighRLJCiB2EBACTLYEBKEIJAEJ8YsSaw4EVI+OAbHjiG2x3b3zPR0T2/vdt6z11717Gv0vw9YiUQ+ZBoDhnOkkWamu86puuvZ7ut/Xb/rdgX+Ua6AxPX/0l/+K/zSL7/FD/3gn2AyHv+j/PX/VP4u+cw/93O/oMozvvnXfV5xSoWL/LnPfeafyvd7+6ZuV+DXwgqIIPsX/tSf5LfsmspVYjvC8yqwLBtLCpYCXz0UR5sIy/ZoJHImWV/jBg8grDrZdAk/r23EYSIuPdlMQZQXNJqO0RoqXpmuEwZdcZ5mStwRhqhsVJNYNlkQdH2KcqvislIbn+Ypq01JVZpMeh0cSzbPLf2eiMXC6FwRuiNVFtHt66rAZCZ8S1d4mYlyOXkdg7JIKQpNNbeLUGO5BnEmsWBxp0jcXIFx2UYl/cDHDltyKYCSYp1NQluaHIx7lHqjOGmW11JkGl1/Qn8noCy3LNcL8jjh/DRXzErh417M1sSFbDqECSn9Sb5iwB2O+uwdBGRxSr8XEiXCks1wOsKhNfHcjnRIs4231GvhxtpUeoPt1Bi6bDwdikLWMFfCs0T0h11xMMr6iqBoKmyDpjeYRs1ikaCLk/ZOyCqaE69qWsNVDNCySjEbT73furkRxGTzP59F1KXEkHtU2ZYsMdl/MODq9BXj0UNs16DKhEtnKjZsVlZcXa+4uIjZGY05vjNQRWF5IrxgiT9nvDpZUKYaYUfcnb5q27YcHUOvyOI186slsythSI7ImpQ4qRQbUyLeNxH6SsXXj3Z22BmPFRYhLhIcx1Miarxa0DSaEttsTdw6heIISvGciAHCKxRBdXq9UBs/iU/u9rpq8y5FTLpvUReZEgqvpwVvPL6H6VR0/FC5VqsyU6K+oBqkbXy9umK1yekPe+q7nMvxLQxQUxyxG8oYNouE3YMhVbXm4tUcq3aoDGEGCke3YdgLSKNY8RSlh0yEj6ao1d+bb4Qf6uEaotPqPJtuWaa1KqPL0hxTnFeuqaLAR6HJdh7hiJjdopxng9AS4xdeXwSOFTvDjhIQs7JW53osjFVxhOa12JrIo4adfqAErGVWMN7xKJKaNhdRtWBTCWqkZZs0yrU6DEyu44ST6YbPv7ZPaLYEfRtThg9pokqb7r++y0enU6YXrXJryfkupTV5JS54C82ouF5KpNri7HKjYsES172aJZTilLct7koRXJurgY6wva22xLdhMvAw6kZxCaVEqN/tqMI017F44/6QIo3ZHx6wtzMU7V9xfYejgKwCTzAky4jp2VS5+PqjEAnYi+t6eZ2rkrVh11IChxTmXU+XjMKA56dTtcaD4YDF5RLNletlqTAfImg7lsP+nb46pmYLcc7XFGWsGsR7vTFJHEMj+ASD/shnez1X19o03xKtG/X/5W2DJ2zGTUmvF+B5DettpuLBpmPT7/cpI4miL1gvU6qmJS3F69Yy3PXYGXa5enHK7t1j1UKeRGuO700UNkGuZSL2ylBG3GYiuidyfSkEdRLSC10Cq0Q3xMnm8Opiy2qTkIigmRcMXIk6Z5RS3liW6KbBy+uIr57OFX5uv2sqEUi+m0PXwWgFSVPx9Dph3A0VF/bpK3H1+ey6Jq1l8cHFkk2NEl6HnslvfjLh171+qEq24jgjqkqMqlKDF+mpyEWJrnL2Jh6Hw44adL39dM1KothUvHHoczDwyEqbv/l/nfByI9fyhm95c8T9bodis0Y6nj48S5imDWnVMuzo/LZHXeUMfD5P6Noabxx3uTrfklci5hl86TphGsm9St6Axn7XZ7djc3Id87k3PR4ObV5eF5zMRPDzFJtUrutuoDPp2GRNyf6DCRU2bqGrAkJvaNLb7WEbBo7us96makgyn8853O+jt7ZKDHQGgYp9Z2lFW8twpOJqsaK34+Bacn3TGA4Fn9CSbnOGYYfpQnjSgvmpidYbhWqxNF2J2Jm4xuNYuXmTrCHNEzRNou0yWIvZOeira7sM29bXEa6lK8elJGOqvFWOcXFUS9ldKo7Jjo3uamqwulxsGe70VGqhku+ulftoTncYYpoGl2dLLFensRoc21ZOW3G3ChpnPU9uBq7CUdbA8nWStGS9FqNwowYTctzWmgiLgm8QfrfJaDig0zHZGfVohUcqimYLZV6pe5MUVkmBVZPVaKVAjtU/Jo1K5sstcVsTxVIS5fHF965V6Z9gGSZDn709k2/91B2KFayXCWHPVkmdOCuJ8wh/7NyUUfo+rmZx9uFUDYG++mzOpilxBwGXUgjWsQglXVG3Cs1jeQ6ODLRzQRkkSnhuSwPTatjb0fCtVjlRjdahzSt1/ovDNhx4NJnGdhpjdmSA5eIZ8l3JfcpQOB1NSrdqnSwqFbZBUDjb+ZZ+N1BFabqUpMpgUfFNYL1Zq2c42WfJ4EiGljIIEP6/F9o3uIppwsWrDc9nEcsiVUP2aVxwOhccUo3Tc9TAfbcbquN/PotZxSm5yP2SSFnnCq3ke5a6FpV5qbAKMvDq9js35YfpjTNWsEFSeCkccs2xlGtYEgCSCtkdOhwMhZHuYps2SWnyv31Q3gqyn3DDcSvIfsIF/LX+8rfe+hI/8qN/nT/8/X+Qncnk1/rHuX3/tyvwj2UFpBH+P/8v/jx/4N//XlUW98/Dz7vvfo3f+/u+l07Q4Td9x29URWB/+Pv+I+Xsuf25XYHbFfj6VuAfCLK/9VCYhQX9ocQDY4ptjd8JbkocXJ3+RMqRSsUPFQZmIjHVizXxuqQfdtFFLLRkc+SoDaC071pegDR11I2UMZVcna65uJzzUhp8NzqPh0Pu7XfwLBGIwJfCJL2kyUtOr1a8/WzNPK5pK53QsQhMk9cmIYf7gXK5Cpf0+M4BmpmznqWKJZc1BVprEK0LHj8YEY5N0qak1VriTcFintNKcYg4z2jQq4Ze31EblngtArSFHYqLJlFN7RI77g3cG+uItHn7JnmVqvUxdRfDztEcUwlQX3rnnKr10KuSLBORSedwt0+Vx4qNOB44bJMEU3ABHRe7ben6OoYrbqwtnjXh6EmXPEtAK/nw/RPuH99Fs1y2s4wo22K0IgQHhDsBjauxErdbWVNlIpTfXAvFcaq3FVoFR0/2FUPy9Omc/ce7yin3wQdnBHaf157s0WgFl5drmiLhna+ec7j/iCevdRQvUaKOWZOxmK5xZQNaJ8wupLjpmOGeSxkLO9hkFPpcSaGK6WN7HcqqVHy63b1d5bY0tJLZckqVSsRxRS/oEQQm/aH8uyjhtMpLosVasUhn24Q7dw44P72g43dICnE8DumObSy9pN8dYTm+KmyZLq6REudOYLFeRei1lJ4I5iBQIm1Zl+i1jmHflNDNpktVMOOaLiYm947GRJsZ73x8yr07xzfHoe9TV5ES0/ygr0rHFFt1ECo+5+XFNZvFWrlme/sj/G5ANN2wmG/QLYcHn77D9fSS648XDHyfVX4juD5/NVOunrHfktYajtOyXhV4wuSl4uNXWwLlwjKJGhFtGx7udOn3fMId/4ZJWt0wYl+cF9wZdwnDQLFti2TBzqCjmKGbba7i5oc7PuPxkMvVip98+0QNAt447GOUJfNNfBP/F05wVrJMW4bdENeE622qyo3C0OTj8y1DKRZrW2aqkMlkfzzkYDegJaPMap5ebFUBnFkXdEYhhSnSpsaLjy958OZYoU4uThJVNCVsaImxjiZ9ymJDlNScnmV0Bx4Xq1TFhiV+fX4Vqdju3sjleBxydb3l/r0xz8+v8UyDJ3cmyqn54HCHOMp4cTJVYkita+ozCHvX8YTNGuJSMBgFajAgTsaz8w2TyT6t0XA9u8JodXUcv/2Vj9kfjWiyLZ//wuukcUpb1qoY6uVJzOPXj7FtnabRsbWaXuiz3oibOFODjc1qS9DrcbTXU8JJEjc4jo8vzvZWigglKp3x4tmFGroMd33lyqyUOF9TLNekTSPmaLr9LqnErA8npNkMKovZ1ZrHrz1UQlW8qdDMFt0sKGqTzSzl6uSCu68f0nNgk1c4doc4XtPp2aoYpxR3XaYRi6gXRwz3Rmg2FBKJTwu8oEeaJKpcqpFhDjrLZabEFXESLlcLjCpRwwCr12G2zmiKVol6b3/pFXuDkI7WsIglCi+irDS060xnCVdZwzzJ8DwHD3hw2EEXNqpnEFUGXztZqWHTjp/zL/z6R3QccXb6rEQwu5pysSl46+mcb3zU5+HBgLe+esG4q3N3MuD953O+er5lZ+jhNw1HQ5fjoy4/8/YpAtrURESsanquxkezVDk6pWHuNLlhXpZSEuSa/I5v2CF0NKpGGMY2H15seHAcsjP2efeDBX/rw7Vy7X3nG32edGx1Xyow+T+fzRiNLLSi4d2LVDnbpY1eCjJXcaWGQL/h4YiZXDPk+rDf5TOvTfjo/Svev9rSCeHuoUeTmCqeL1z1vGk4OOrStgZamVFhqcFmIW7YKGG03+H6bE1/T+7H4rA2KKJEFTuKuOm6niqvE36yIGtenk6VwCqGhn7fp8YglQI4w1bngdwXxOlelTaLRURPiv66IVlccH56xminp4ZDmuGSphVux6c1hDEvhViFuucnSYHfHan4fsfxMBspfo3Ud1CsEoVnCPpdZlKmJwxXz1Jiqu+6alC02ApTXEoPoclTtMBWDuum0ChSm4vnZyzXMTMpy9puuXsoxaBSJtZX9/yqzgkEeUCF27UIXB9DSsjkP5athlPy3CDzV4nJR0VBnsmAbsvPfeUZOJXir37p4yWGY+NLqkdvef2Jxzd/+g5N5bG6TmgcjWRRUpewiCJSM6HrDRkFBoOxDIMzDN1glTW8/GhL5sC2htqWbIWwyPvqXicuVadpcBuNDz6+ImrEha4z6Ds8OPDpd0zCjkGetKy3NwVte4cBDx/11JBwcZkzn2/pjIObcrfFhipN0fs2+/s+vu1hIyxnwUuIAzq9We/AUm5UeY+mGqoLx3tD4N0wpuX7kucjueY79g2bXIZ3203MbBlhOxb5subtd9d8+eqajbDPhcduolA7MgyWolNxccu9u3Vaas1guczVs6SkquT5QIarwrZFkiDiiLV1lewQNJCgkaTYVcpJhaurPoPW0u873N336fnQ8x2FOEkKk597Zt4Ksl/fFuBXXnUryH7CBbx9+e0K3K7A7Qr887ACSZLwgz/0Z/nx/+Vv8Zu+/TfwR/7wH2Jvb/efh49++xlvV+BXbQVEkP3zP/AD/OYdj+4ooM5jVahgGiGO76C7FfsixrY1TWOo+N1msVTt5rLZdEWU1MWV6Cg3Q100hJ7BxWKlmrb9oGUdZURz2ZgaWI7GdBFTlA7Dga2EWnHEDg57rOZzrq8imsRivNNTJVFlqXPveF85RzVNmshzFisp08oYTBwM28fQKpbXBXpjKHasFRi4hqHKJ3w/UI7exWqq4oDbZcn+wQQvNImTFF0oanrNxcWaauPxxmePcEMwTV+xGSU+J5nNclNQFtA/6FIX4kpDleCIM042oNsk5cXJhjJ1GHZs5T4VR68U7yh+3CKlN7AIBybLZUG6NRl1XDyJVrdbzq9X2M6YvUlwE3ENbnhvhRSH1RqZFCMZ0OvJNU8CfjcuRM+3lPtLlE1xkKbrhtbQ6HdcxYNrTXEJS/N4qUTJ9XbOfJqzOx4R9CxavSFPU1ViNjtLVBx6ODJpTOEDr1SsUCKTwhCM8pLA7yoxudtzuLye3hSTpTWHw12OD/tsxTHkOKyWG+VcHAx6WLahXHk6gXITFlrBy1evuHN4iGU1xJuM2eWSh28+4Hx2wex0iZm7DHY9HFtiijbdQYeCnOV0S9gZ0x91qcucs7NzolVGf3+sHNpCPxXY3OWrJZY4viRqm6dKfNfMhuHeDnUmZSRSxNLS6WiKnxdluXJWScmIREWrJMayQlW48+47H9DtHrF3d0BczFQ82HU8tnHG2fOpKoNyuyarizlta5JUaz56f0qvO2TUs9CdlrOzJegORVKohnbZwApb9vxahFGfkfCNZxmhH6BbGnmR4ngWmjiIG125n6WNWtNN3n4+Uw7KHddm0vWIophca8nFRapJO3aIJw7WocXFy0tOZimL3MQzfHYHFo/3ZV1htVrjdXzlphU24OWyIElgOOzhjyzVZv3842seHB8pbEm+2SgMBJapinF0U+AIwgt0SNZbZvO12kw3sil3YSvH506o4uPpMiXKWyWGZ5m4Y202eck2EyyBzSZuaEyL0/lSCYCyYQ9sjUFX52qdURUSc3VwTV0xN+8fhIoRa4tQPumpSLxjuuyHHXXOyHF3eLBDUmRKDN9uRSQ0mPR6XJ6vVCFPXeWKhSkFgSLWzK5W7O2NmeyKQ70hFoyGOFwzcYvaZG3GerHl0689ohX33GTAlXBWdRmCtFxNt2BbdLsOCKNyuWVnb5fpdMlmEbNz6KtYrwgstpT2mCJ6mtiGq0r6srKh49lcT6+UcFXGDZvVEkG8rQvBX/g8vLeHJcpHHXB+fcEXv/whhw/3GfV8dnsdsm1MryPczX1VsrZOExoKYhFRTZt8G4vBG8vyb+LbdUtUbBkPeuQST0ZTA6hOv4NRGeSpwWw1p9xsVIFgWpWKn/3Os0teLDP2+z3Fmny+3PCtT0a8NuwxXa7wTAvHt0iKljSruVxlpG2r3I4HPYfQMVlkNdM0Y9J1+Mz9LiPbpSvpgpGD7pvqenpxuuVgb8zPv3dF1sKnD2w2Sc7fe2/J0Y5Hm5cMxj5ZJNeXlm+431e8zeU05msXDV+5WlO1DeNA54EUIAWuclIOfSnzCxTSQwgFszhVn2/vaKha2997vubVNuXbHvscH4XkG433n26YHHiYWcb5OmOn1+OD64Sn65TLNKUvw8iqZb/n4bZw98BXA6Jnlwn7Q5/jiY/thgpnUxclq2XG83nOSq7xTc3ROOToMFDCYM+16Psdiqxi56gnplCobPUaEeKDwGB1kWAFuUpZzK4iFRc3XYMg9NluKuSZuUylPK9gfDhWAvtqHtHWBq2p4XVDVVKYZTFNseHuk2Nmcg+T6/zIpd8bMr+IiOZr3J6lMC+W6bJYpDg9n/gqxrUrun2bItVYbBeM9idK5BaXY1Ea6jjwfFOJv8Kl3m4TZtmag70+vu5TGwZWVZOWmRIHReyvM/jaO2eMHvocHocEgiVYw+mzBbWpqwSIlhUM90L1vV9cXWM5geLz3nsypIjlvmijW4Y6ZzquiyepkqqAVoo2ayXQVq1JHOf87M+8z/NZgturFac3rU36XY/Qs/ANjcNjl4kU1ZCtLgAAIABJREFU9ZUNZ+cRhu3RlVIpV9AZJS/PFjS2Rd8x1Llner4qskqqisnRMe9/8RUfnF4QHA3RKzHnSuGVMOZFkKwYD22a2mK5KqhkEGobtFJMl28US39oC181wa4NbL/is5+dqM+km7ZyS683OWL5bsRJPFsQjAzcwGEQBoQdn6oolfCZC+udilDK41wZSIqbVldFiuJcl+ujOJMbeQJpNelFVSgnSQVVda3E2uuXK9IGrucVv/zVOe/O5zR2q9jjhfw7InZbGmEgiZKGSKFCGpW8Ef+6/AhmQAgKMlCV8kbXktJVlMAvDtmsyJVAL050YbXntSSWKpVkcr0bZIG8T0Fu9AIT3/N5lQ5vBdlPuEu4FWQ/4QLevvx2BW5X4HYFblfgdgVuV+B2Bb6eFVCC7J/8Ab5zr8Px/QkYFat5rJiM4iaT2JpreAwmPqUmZRklWZqyiQu1GXJa4ZnpWJ5BKW25ukt3aLJZRuRrIafJBkNXbDtp+e71dSXQmqaU4pRkdc3VVcWTBweqHEuYbKILdHoWQi7zDU85EHOtUsLH2dUC1woY7rhs4wXLaYZrWHgd70awUg/7EseDpmhYrGMlnoUTlyyqyTONQxF/NzNEdRRnWLpJWK4aHj05RnNy2lbDNi3l8nUciai3FIm0S4u4aVNqNZWUbVUitjZYEsErYvTURLd1VUYi7jop/4mk+GPiKF6rCMbiUhP7qTDrOqFNlmRUWaycIG1tcbgzwOt7GE6jWpMlZikbFCkrKrOcLG3we6HaIBm61HIIAE/YfC3ROlLuvXDYRasbVvONEvCCUBqbddVoLYKLCKVBaCqhKui6zFcrNvMEKmk230XTS5LthiwpsaW8qADXknh5SZ7adLoetqcgdDRFznpdMd7pgylIgZomh/lszny5IctsHr9xAK24iPok+ZYk3XJ6ssD3+gx3BwzHDnalqwKXk+mUD78243iww70nIwxHU2xX0zBpDUhE3Bc3TyfAD/usri9JNqWKPu/sD9AN4e9m+LZDXmWsNymaKc3UEcFA4s0r5aAV96lyYumFcot1HPmWNbRSXEoGepGR5RrBwObjk0uWic3hMMQxwPFM1X4tpVQ74y7rNGa+yhgGocJsZEnEahFRaCaLTcJw4LMWZ9cqIzA9Dvs+WVWyjBPllD0IPYUX2GQSDW+5LqT4Z6OOwQc9l0kvUOVTWduyMxmqIhjKjKZuFRpEhLwr+e5NHUtrMFubcT8kz2PKTI5bnYfHEzZprnjGo6GjBIE43agiIimrkg16b+CzTXNaXcNwbdZJzF6vy7PnM4pK47Ov7ZOkkXLo7u0MGI8tPMvk1eklo90BduCwXCwRaUyzGuVE36ylcKyn4trS/P7RyUodo4HnqQbydVJytDtiuUgUw/nVfItp+YRmw+7Y4Ysfz1hErTpf+p7N/Z2uEqybpqIfOASGyec+84QX736NT3/qTQ7vDFgt5wzCkSqTEkd6mqXqeDyYTHCDgHW0UTFqcRFm2YZW09WARZyJ8XrLg0cHzFcbZpeRYmw2ZaGKanTPZGALa7eh6waqGXwtQ5tGx9JvUCymY8kvQpgs8SZRTm3RNwQocLFYK7FXHHHbTYnmuPQCT6Em5JxuNCk7kiy1iKg1SdzeMLDDgKfvXyuR5OBOj3gpyA2H2SyiMlp2dgPSPOLOwztky5jAswnCAclqrZizRSRR7JbRsC92dJ49v1BuSVlHOc/zQlNOdd2GPCsVw3fv7o46j6JNySZp1HBpOltxPt8IGpw0yRmEHeazQp2fltwDdJuz+UZF/fWm4vRiw7qUkjqXrBYMg4nXdej6BiPP4uV1TpREDHvi4xPXZcBex1Lpgk1Rc3mZ8ek3Dwltg/P5XA3p2rpisS55+tFCFfOdrLf81s8fqeuCOJ0vlitVFFlXOu+ebYkLjZ5n82hk84XHQ9bLiFfXK/yuzuvHY3VPeX624edeRczjgt/yxgFNVNG0BuO+oVAnrV0xDrrEi5zKbJQrsbcrpVke/8eXF8RUPDoIOOq4KjnS2w3ZziKatubVdSbKE/tji+ODENfrqhj9apVxMU8UYkEEMDNvWGcl56uM0obPPOmyK8OS1KLb99Q1R7inMtwTvIwMHyJpwtNyaE0lnNm+jucbVFuUINsZetRZw/n1nO6gq+7Vy5Uckz6tU9LpdqjLTKXOJJkgLHXf9Kkq7YbJKm5Fy6DYxmRVje0JE7nl3a+d8OjerkqCjHY76nhQTkgTko04Yi2kj6lsXeosozfu4Bgt8bJShZOFXjDZG+I5HTTHoBH2smBgHBk4CR4p4+UHl7iCAjAq5RQ2W4/zywTd0XFMjbqq1H0sbRuCQEFgsTRH4UUmOz6uaZLnFYZ8BsPA1E1VgJdXtfosCodgd1jOt3zwdMXXXi75eLFim6cc7gYcCsrGMPBtnd2hxu6oh16DFXgksc78akFnIuJgSDJf4/UEI1NzebrEmfTYLhPM0GByMGT9ccL5+Qpvz6NyDDbbmmJdEpUixAvDWkrwGgZ9j0bYTXXDelUx3eYYhlyvDeWWDWzYHwcqRdEWhXL6lvJBxOZeC3akZDiw1EBivRD0g4ETmnR9jzwRZE+FPM70B77Uc6prgbhkoyiVai/FsBWHqy5lX3I/ll/dyjPOjdAqmIgyqvnSe1dqePfBxZqkTemN5F5Ys4xzOj0XrRFneK7czUVVK0a1gnzIe21Q4usglPNLJ3QDtEwny2umMhTJGsVOdlxhyApPVr5riPOSqpWzUQo05esWFIquhqfDrkPiHt8Ksl/PBuD/8ZpbQfYTLuDty29X4HYFblfgdgVuV+B2BW5X4OtZARFk//Kf/tP8m990hO61ZLGIAcIW0xQ/UsqLRIwo4kJtmiwTzs/PlWOnFW6Z56iNlIgfwngUAcCyUeUX4kQrYk01iNtmiyYR8rZRzonpMiPwXRUpbwpdFXwNxg6tRNNaYdJqVEmpCmiO7h+CCL5NQ5xXinUpDNY4WfLh+9fs9of0hoaKCtqOCL0VO7u7yn26mm/RMo3hfY/F9ZbBzhDaguViwdMPpgSOq4qGtNbFDi2iNKYXhBweSqO5Tpalqpxrfhnh2T2Gex6NUaE1UuIT0+n20J2Sti3IRXQ2DOUIk11qJ/CUQClOGMknikvIajTVnizcUwNdak6INhXdUU+59aQB2tVKFX+vS3G62SSyw64dWr1SWAkpeIqiioNRH9PTifIMvdXRK4Ph7pBacAWSp29lvcVxUrCVOKsmzhibfigcWkNtcISvmqUZeVbhiOgphTBS4qE1nL6aU2yg1x1xfM+nMROKbYshjh1xCJsebmAQbVa0ra3QAcLSE1auKaVBRcFMBDYRk/MtHa2DKJpFkXIhG1TLotPz6Y2lnEdcxEuWUalKlcShJcJWv9dldvVCcYQFC7jNajxNYz6NePzkmJqMeJuqzZ+wXEUk7/td5bjSJK5siviak0W5Ko0SVrDgDUQ0lFKrvI6IkpzJRETsVmEqRqMuep6omOh7z874Ox9f0dU7/LZP3ePenQHbdIVtmCrGWxUVUZxzPYvZmYwokw1e6PKzv/hVNrGFZ+jsjB01IFClZwpeWHAhvF/PZZvW3N3tM+5ZSuSaJiXvnK5oDYd7XZv7d3qqwfryNOZ6kzEZhHz+yYSmzEiLnLJoGYxCnp3MOZmmPNof0HMN8kwi9JFyionQOej7NyVBrjAjcyV6CF95k0ohV6Ac3vgGX3nvWjXXdwNXObJFdPzaUxEzx9w57mCJ+BLlvLpaKmdsEIi7NGdnd6icl/MradIulPs6oyaWqG2t0QpjtSj58OkCG5snd8ZUTclqm/NsFqObltq0L1cprx31GAufNin45WdL5cwXUUAE2Nf3B+wOPK7mS+7u9LBbjc99/gmn73+E5/XQvBpbNzg4vEPYdZW4t93GalgRdhx6kz2KPGVxfcVgsE8Wbxn0QlrLZHpxzb3je2yKLWVVkWdyLYI8SnE6Jp2xp2K/+abkaG9IXldczpZ0wx6h61JpJevNlmy9pZFIdJxx9/gYz274xS9/zMnFlk+/+YDp2TUHgrromPQGHaGT4IUdSjkHlimeo/Pso5cUBXzqUw9xApeFlGI1NZsoIosSPClWqkWUaNjf8cnznN54gtXoamBR0jA/n1HFrWLUhoJlaSraQkqBasHY8uDJPs+ev1DiS14KOkWEkYY0zUnKWrkwxR38wbMNzxcLlmlF3zX5pntdBrbD3n4HvZKix5oya4gLk7/z3imj0ObNA5/JoMflPMXyRjiCcSlXlFpLbxxy7/EuZ5crnr9/zuPjnnKUm5bG8cBXXMkXFyt297sc3x+ymKWItXDUCfnpL75kb2hz0BcWsMY2LblabPAkqtDK8ZNwvNdjHWc0psbeoK9YlDJIFDfd+emVKpVzbGmAb3i6yPjSZc55WsuZyW/7hiHfcX9X8SpFlP/4qiAM4NHRgOh6yzzXWSY593dEoHJVGZq49Ua+SZW2LOJUlT9dLmPONjnX24pxx2Hka3zmMzvMpxvOY41NZfDO02seTzwOfJO+7XKxTBCc87DvYHpSpqVz7/4O5TZC1xrF3rRcm7KsMKpGfda4KtRgod9z6Q9sHMESrBriKicYBbRxzdnlgk6vQ+h7zBYJHc+SzjQ8z2YbLxmORiyvU7I04fBoRyFT2rbl6mJGf+gTeL7iksoA73qaczVd0AtthRAytYrOeEjZ1OSCi1mkbNKatKoIRiGO2TIaeKrIarPOlDN3sjMkFhZvFuP3+9itPGc41FVDFkXqmtrqOp1RoBARgXBxY51f+LvPMDrw2pOBevZYTBO80GE48hkEIXYDSd0ot7lc5/OsUAMSGWrKPa0xGtKk4uR8oVIovWGonO+Cjvj41YqPZ1umwt7uWnQdnZ2Or8r6fKPk0586VE7dIhfHd8NP/dSHTO46fOM37DOUNa9QiKLrq4TTiy1mz6a/4zMYBKzPc4UUyv2KovU4/XiB7cvAJQPdUvgYw9Q52gvYHzqKy7/ewIcfCevYVLx4w6o53OvQMwy0SlOc4KxOePD6kP39oTqHRUEVZ7YUhiXnMa0pGJ+YRVwR9nTCoFUM6p19SReYOKagHBykdk5SFo4lz32g14IuaDBsQTtJy6QUodaK9Xp1uuLj84oPXs24imM062aksIkr0qpmMumQrguulplKVdXii9VEhNXxnJshe5LnamhiS+JHmP6aCP2VEtPl3hy4usIdiDYtblrBLIjAL6Lt+SIjLqV0VsdUSSCDvb7PtXFwK8h+PRuAW0H2E67a7ctvV+B2BW5X4HYFblfgdgVuV+ATroAIsn/ph/4U/8anhmzXMd1eH7srJR8ly+tIcT+7XZdSayi2hhIZRw+l4T3j1dNrsrmu3DuyWVHtvV6r/v2NRCWTivVyjesKh9UjSUSsyGkaV8Xww5FPHK0xC0M5xBbLGUUmpQ8haRPR7Vkkmwq3NfC6JqezBU3lMJ7s4fstpgiptTi7NBVnk2j9eH/EcjlHqy3aaquEU3EKGTYYrkGUJLRFS7RKVatzv+twMZ0z8vfo7NrESYRrB6zjLXeO94jjhChOsVuDXBwgfYflJqEX9LE6wuDUKMnVJtAwPbabDWKJm1+uVNzd8Q1sQ6fMYlV4kgt+IBe3Whfbbmm0VkWThdkoJUOlFIgdDSnKnHLVEPSFrbcg7IZqw5WLMC4FGnqjNrBSLjIVh4uwcF2fpnU5friDZteqMGmz3rLaFopbW5cOd+7dpTcxKLfnfPUrZ9y59waHhyZlkivnn7iIxOm4Wi3QRJxJSnxPYr4eabJknYB0ovT8ENGdd/aGzC+vsLybzatwbIMwRGsK0ixiud4qxuTVxRJL6qxNh9HOCFNvKOpKlTyVZYxh2FiWxVe//B6vP3odrW8r4VLLKubTtXJUV21CkUIvDOhPPLTWoSpFlJCIqkedS9xVx9FtCj3lnfdPoPT4/Le8xnx6jVaJo8livhQHeMBg6KoBhAgqVZmyyaWcJlBr//zjC3YHI5JtzdvPN9wZ99ifyOax5Wq7ZjgZMPA9Wj2lbR3ipODZx694fP8+xw/HPDt5yuw85fnlknfPVux2etwbexR5rRi/aVEpHqtgJIQ3Ksy9nZEU8WzVRvRgELJcLgiH8rkN5YZ+cTJTAsLxsMNwaBOL07Mx6e/bzJcJ263gLUwlDvquxfViytk04fHRGNfT1IBCeIph4LLJhG+q8fLlNVcz6Vi3+Lsnwmf1+PxRH8OUKLjH86s1L84TfMflX/rm+xiWYA0qfvJLr7h7NGKv62BWhRKxKzkeLV0JnqPdHqmWc/pyyjRtsQZdkjiiSDTsSuP+bsj5astHFxGlVnG5kjKZRn22RxOPTVHyzqsNF2spn9Ko61Y1bz8QIbTMGHRCPvugy3QaMeo6PNjp0u25alPvSQlbt4vvmNSZICJs3nvvQ+7sj9H7PRbXU6zWxHc6LBZT3njzCWm6pNHFYe8oR6uIl0Uec3EeqcHB6YtX3HvzkE4wZLVY0+vaagAl1wfPlPOjQ5YvidOak1eX7B8fsF6tVdlQv+Px8bNT5QCvsxwtN5QzcLa+5PVH98nXEbrrUug61/MVdw8mtDJM0HJVqqjbIclqxXKxIW8KxTXuWjbSh1TVcn32qUWwsz3KJGGxTTg7v8T1fJq8xbIbeqMu7d8/v13dIkk2yjUrF87ZLObR4Y5y8U7jnJOzDdOZFOqlarB2cp1ycrXgcDRgp6fz8MDCFKdhK9f+gMDvEC8KkkLnK0+vsdyKL3x2T0Xnl5tGFTVZlZSDxer60gscorjh1TxTLsFvuNNjMS8ZDC0eHUw4O70k8CRF0HK1yVRp0KP7A4wc/u57G2pyfse37WI0FdO1JA18zs6l0NDhzn5HIRb2DnvYUgK5lWInnZ7r8vzsVA0knp2vWWYaXzpLmFU1iZSbteKPh8/sO/z+7/yUGiTJPUXTdSXkr6KcZlPw/rO5KoUUgsA8h9Mo59PHIT1NBlqCCxDcjc3zFyuFwnC8Ft12eP/F+mZo1jbMC0fhED57f8SOk6NXOq7kwy2LqqyJs5ZFBqvkpgTpzQd9eoFNmRcqebLe1vSFxSos9rzh4VGP/V2P8cCi53fELEqNRVvnpFmB1u3SsW0VQY+FI9rrKGZxstli9Q0swyLfirBWKvFr2PNYLhPqWu6PUnbXsF2uKItSiaXX4hDuChO9o/jaVuArkTjZZDTiYjSESyxllA2DbkC8ipXT1nJNPN9XCQThnhumqZjCMq0RRrEMmSSar8mgiZadgwG+LwVQLU2p80tfvEIzMjAKlumGRw8HPHlyn9AOFBInT1sl2m0SYTkHKhkhIqJwdbNGIxEW+N8XaVsZjEYZRWJy9ipl026pHbmf9nh1fo0hXPKOzTh02O8Y3H8Usl5UnLy/YZOZvFxe8fhxl8d3PPb39ri62tLaFnUKP/szL2hGDa99Zo+OH2DELat5yjyO2BouLz6aE/YDVYwpN9Nw1GVxNVdpHUNvODgOODrscvliS5PCthD0SMU2jbk7CQn8Bt+wub5MGE5slQzCaBiM+tgiak46RK+m2LZLnVRkMnDJC1pdyhBtgkDHDmz80MHxTcXLTdaJHDH4vqcK0QR3Is8Mwm1t5RmnqhVb+fLpgl/8hQVfna1YUylmt2CLxAFvaJoq9Qpsi7PrhLi+cbUKj164sXI97vuWEsOFTW1aurofD+Ve32i0qaA4LDxb+xVnvhrQ0+CHJqO+y2YtzxU1q6RClzK3rk2/5/D+dnAryH7CvcCtQ/YTLuDty29X4HYFblfgdgVuV+B2BW5X4OtZARFk/+IP/km+89hSG1dp2x6NPFy/YrtKCJxANTcbnjgpbHzf4Xx2pQqNqqLFKCw6gYsbirVC2nI9DNdU8V3hvYozsdoWhLJpzyX6K5sDgZMZ9AcOhqsRbbdsJQ7aQCi80HCgiq6qpqBKxG2ro3uWiuCJO08ad/1hT/FNXSUCNtSlRl1IUVerOJeyGRfeY9OYNPWa07M5ealR1C1NJY3WhhgHcTu6cmccDffYfWjfCJCuiH0NlinMuxTHseh0fVXmJfF4ifgKA1AEJN83FaqhqkvlFkq3BbKLlsIP+eeyKdxIIVhRKMFNHG75tlKCkuPdlM14XVdtPBcrEYvF0aPT3dFp6i3zWakE3GBkq+8jTWHU8TmYdLFEEEpzNptUOadkMx1lJZ2wQye8EaH1JrkpLNuKKzBjd7KjRHO0jF/64lP0xuPh44mKSZpoyg1dyoEkRUcNbJJU8TmPj0ZMp1PqysPteuwd7uB6LbP5CX/vZ17y2v3HgkhVx8fR4S6WWCnbkjxPiUtxJEvDc49KGqbjVAkN0iAvEV+h6okwHfZ6yiEjkflXJ+eslgUH+/sMBq4q/sryTDGLRSippSysNdlEW7VplI19VYpLucLpDsiamF/8xeeExoA3X+uBVWG60owt3MMOjmtjGiXTyym25qgYqzDppFBJnGPTy43i8oW+wUcnc1xDY3fSw+6ErNZz1suMu3f3OT15ydU0Jqpa5bDbGYZUps6L8xmebikOqq7LukpLuhTLxWyzRrE7W8Ni2LGYeLb6vrarCL9v8uHJgm987a6Kk98IFxZhz2M22yhkhTi69/ekBb1lPk/Qy0oJvGHPYr2RKK+hYuGlWbNcbrmzP6CpEjaLAt32+eWPlvQHAd/4aKLEh9NpycODEXkpIrHFoH9TeCNOykVaK2fTzihgMvbIog1RYd5wJF2DQSDXDYnKdpTAEGdb8jghtzSp/GK1yFklJo4vgqNgRyz6nZA2z5SIXLYG03TFq6ucruvyxlGfPIt458Ua0WIVOrOSkiRDubc6cr5VDV3fZyNIANuh6xjs90N6nkPf07l/2GPvcIzjeuq9bJYbKhEbuq4aaogrXvipwpGUa1Yv6LBazXFDTxUMffBUhLsOabbFsgJ13Ym2sSrcGU1GNGWi4uhSKORpDmfnMyUA121O17GZr5bkacYmKhiLI7/IyJsau2cz9AJWkWBhUmzLwDArdodjIhHODAPDMpheXXDnwRFxkhOvYxzhXza1EgevLi75xm/6PFpZKuecDFzG457CU4zDAZWucXJ5TVOV5KWhGMcPH+7QagW9IFDoD1lTwV3I+VSVlSrskYGERY3Xm9C6PotpRBwvmc0TgsChyXSiTaycdg/udInWJdN1TjgM1bVWWNvRRtjUfcW/DrsdDh7c4W/82E+znSV4ekOUCUe2JpB0QGHQarUSaeTv7k1CXN/nJ37+I8Ug3u24SrTcG7v4msVqFSlh6puOR2yjjKOdgLIp1bV3voEX80i1xo9HDg93HQ7HDlJxWBoiXN+wXUXQFDfvq/OM//0rU07ygqxt1HcjDr7P7Ab8rm89UP9dSo2EVxlVhRIRz19J2kPcl4KMcdluKy7mDV8+XXE8NHhj4nK2Knix3jLpGIS2JAZqLN1Uw4/jHY/TSxky+oggLk7LJBOhrVDORHHYStLBcnQm/VC5X+VcFJErrQtaW2caQZIWPJp0oNB4tU3Y7QXq+7yOUt54MFCDrbqMGUsp36BLHWucX654/RsOsByTeJVRu5JusCinG/RQSjtd8k2tSunKpiXoOQr/IiKeYH+SPMXuBMot2baQruTa22CGgsNxqCpDXXuFuyzrJGxtx2s4vL9Ds04UQ1qQGMIl7/c7xEWuBnxh6NFxhH+7VfcJ3WhVYkLK3gTDE2epQg9stnLfi7nz8IHi34ow3OiZcsA7ttwMJMou6R2b1TpVLvBlHNGapsIHqecNEQabisGgc+MyblrKTGe9rNisMtbZBiswCWQwPIsVt1vKwfqq+LDG9W0W8y1lJqgf6fhs0M1MlWyFhsk2y7Fc4XFrvPvhiqjdsH/gE9oO49GIOM1YX8sAKsUJfSQrIc8kbuCqxMhAmNHiKC0aAsNgNNHpj1zKyGZ53VKQUmeCf7HohTJYs1XJW1uWKpWy2W7xvUClmryxSejLNdei0WqCMKCJbhBHrfyNvFTs3PUixXR1wpGUf2nkecZkLIxjHcMQFNVN4ZckG4q8VAgBuWZNT3Oevoh5frHla4sF27pS3NijHZdD6SFITd5+tmCaCQpBBFVBXwj7W4YeLbsDVxUviugrzlrb0dUQQAriJgNPYSJc08FSDFlTifPCHhbXtiVImBpWcaNc2FCoe/lzdm4F2a9nA3DrkP2Eq3b78tsVuF2BX1kBuUhPZzN+8id/ip/4ib/Nf/af/lHu3r3zT+UK1XXNhx9+xC+/9SV+8m//FN/8676J7/33ft8/kfd6fnHBX//r/yN/56d+WhWjPHnyiN/+r3w3v/Nf+1fxPOnBvf25XYHbFfhnfQUUsuDP/CD/4j0p5zLQDI2wY1NkIuQ1qjSilmIrTZwqDf1xl9lyi21YlHWhGGrysB1tNuRpTq/TJxBXTCYFMS22J8VgNVWSkCUNedmyWckGpEc4FNG1ZDmNKDYWk0lfcQJNQQckK6h1qlQcmo4qMhFFRjSU+VUEdFSE0wtlG56Srcsbd5vRYrgthlGzud6qDZzEIBeLAq/TU+4mYUqK682TFuc64+Is4fOvv4E2jpheRGLMxDRsTF/H0FuydSxoXQrNprcrzeSa2ggVeUGxFW6kp1qqz06mmJqrWoylECkvC7Xhw7FUo72pVxRZpkRW3zIZ74bY4gCiphABt9KwdQvxX9V6ovhxTz9aMRpOMINWOZBs02Zv3FURZN0xlDhhitPIMXCEMSilHOK48mxV5tOKa7SVmGVOvCoxa4Ne38dxNbKy4MXzEzbbBscO6Lg+o3GI5NINu1XuY3HhRptrtR4nL9cEXo+Hn94j9Fw0R+P87BXTC539vR0CV7ZejWLWCrpBtslPn37Ecl3SH4zpiyvI0SkraZwXPmKmIs+yaVxtUhX5dwJxKWeqKMhsxWEdMx6OFSPY70l0VZxdMb7l4Qc+i+2UJJbCEWHjidMqw3U75FWhnFX8mUOWAAAgAElEQVQUOo2WEsgm1nVZzKfqM0TbDZPJULkYi8JQEXinBdc3ldv58mzFYDRR/ztaryjl2B50ieItlbTVY3C9iVRJS53fiKTzKGIQCqZCZ9CxCJxaNX83ms5VpHG5znl0sEeWZTSWiPYVTVNwd9xXJTUiWLz9YsovnkZ8dm/Mawe+cj/6no4ubqMaPj5bqWPkYL+P03UUP5ZtqtiaUZSp5vJuz1Mxe2+nz9X5lL2hy4tXU2Yr1IBl/2AP38oInJbpdE1eOniee4M06Fh0QleJPLngGLYZB7s3zem2b3J+fsXzM4nVmzx8PCRdpQoR4Pkupq1RayVZklLaOh8+v8I0O9S6SZRkyj2dVJqK0YeuRL9jdQx1Rjbvf23O4W6fUWgyXce8+3KNL0zossERx6+vc3K9VZdjGVCMux0qYTDKgKWBN47GHEqzui4lMA2vPTkkDMUBvSUvc8a7Y7QqV46tbndAEWf0up66dtm6SSIICHHPWTrLTc7Vyylh2CHodVTb/GqxVKVv+0dDtqsprhtgey6ubpCuM6ZpwXQb4Yuo5Pt89a2n3H10pJip4uyVfvX5dK6EuN2jkeKISgpBXIH9QY84TukNu3iBx1s//w5H947ohhZ50yqRRoZDcmwPen0CrwttzvV6jmUGDIOOlKirKH7dNJxPZ0pEL8oaW7PJs0S5zKQYTlyQo9GAoNNnvVqpwZI44bS2ZBD2lVh2cnat1nW4P1TcbxFxTF3n9OU1w17IYBIovnVSQlSXaHVBv+PQ9Tr0ww4n11OqOMcJA5599IKyqMiSlk1asYgLRv0udw/HvP/0FcPQ4M2jHn5HrnoWJ1dLilLn+izi7dMVldbQtS0+deCre87A17n/2gHRquTdpxdcJxmLjVxDNLZ5zn7P5Vsej2mKiI6UbAknu+NxuDtSrfFJccNsfXG64sU0JapuBNmervFtb4x4uN/nZLrhehqxs9dXx86zZ1OWjUkvcNHjksmuR5I2apgmjlC3gVfTiC9PY86iUrFXpQxKV3F7uX+2HPdvXKDDoUeUlIwDj+m2outaDH0Y+ILLydQ5VqSVuu76HR/Ltrm4WiqxvkZXA8PAtSgaKfsa0XcNbMcm29T8/LNrtjK8c2qeHHeZ9Hw6QUCnN6SVoiS7vSnQkmtWqxFYtRpSqaGgf1MOKOV5SRyrRIs4qHXNoNVbXLFjyxRNEwd+oAQ68dSKqG5ZLslWEDHw8dNzxXeVArDBbo9kHbNaFcgYQBAvwujexhHhIFBcWynfLFIZNkgPXoXlOrR5q/jZ4hZNk5j1KlFMWynxMlpXlX0urxbqPuyHljoPJV0hLlzBE1Rpw+XFgnWhK9FeykTLtKKtY/UebOHWlgbrCPVdVK3ORvAJMtS0IKsqNSCz9VYNPnK5OWsCVJHvXEogdSoZsraQrBK0uqazE2I7PtsVfHQyZbRv0NFMLM9Trmh/GKg0TrRs+fBkzdl6w/kspW5a+qGuHO+zeU64J85ZB6NsVCpoPJkQLTKqaoNjVUx6trpnypCq43tIG6Nwg+WSkK51ooVG1qSYVk04DDB8YTvL84ypEiKra+GvO+q5I00LVf4orV2L86W6BnQGDn4Q4EqhqyHPAC2aFKGVJZpcKwWHE0vCqOLFO3Peu1whgBS5Z+4MXPXseHGZ85XzpfxRhaqyTV0hGeTZb7aO2Rl5vH7Hp2frbBetKv5ay7XQ0hgIBse+EYTFSTvs2oxHHmVRsF7XRGmFVkvhV43lylBMIy0sfm7evRVkP+Fm5dYh+wkX8Pbl/+ysgDyk/+k/81/y0z/zs/zAn/jjfOEL3/zPzof7VfwkP/zf/Sg/+tf+BjMpbdjf57/6i3+OBw/uqb8oAuh//yN/jf/2r/wI3/cf/4f8y9/9XWhir/kn9BPFMT/2Yz/OX/3Rm/f7u3/3v8V/8Pu/9x/7u3nvvff5Y3/8T/A93/Nv85u/49u5vp7yfd//x3j7S1/mt//27+aPfP8fVFPzT/Lz1ltf4g993x/l2771C/yhP/gH8H3/k/y6X5XXCnftF774S/zET/wk73z1PZ4/f6FEjQf37/P48UO+8IVv4df/+m9mMh7//zpu5Lj7r/+bH2YwGPCv/87fwZ/783+RH/7hv/orv1sElJuNZa6E8D/+n3z/J17vX5UF+sfwS2Wg8sUv/pJar7fe/rJikX77b/wN/N7f+7t5/bUn/9B3IOfRj/7o3+B/+rEfV+eRDGBknf+/hgnyN+TY/gt/4S//v/7G9/w7v4vXX3/tH/rdzucL/ub/8GP8zz/+v/7K3/ie3/O7+K7v+k5s2Zz8/Z/r6ZQf/KE/y7/7Pb9HfZe/1n7+gUP2uw9dvK4wN2tSYa6GLteXa07OIw72enT7JttIBNpGtZi7Ir5UskEBMamIM/LsYo6Fz2tP7hBVCbqJcmwJ264sctJFzmx5I6JM9jt43YIoKqjSGl/rMZn0MP2GQqL284LVy5jezoCsSBRvLNjzmJ1eMb+s1f6oY3fYezKmNRNYGHgdE4GoZVXMyxdb9ia76K00jEcKAyDOS7CVk6cW30VdE21Tnr4/Zdfb585rgXKciWtExd/FudlqdIZdJWoE4z5lmWNLT7Kuk65yJZKYnqFKpkQ80RthrVWslrHaUGdJwux8xc7xMZYn5VQ65yfnbFc5uwcjjKri/DSluzNhsOcqF59Vl4oDKczbLNVV+7CpSkg0Li6XdMKAz3zudQxdU+Ukvi+E0pLGMNjGa1XkIufRyxdPaROH/qQLgUa6vHEqSxvysBtQFhlFWVBV0vjuqXIO+ffEcSl8O4mmS4GaSa7cm3qny3gSCAUOHZ/hsM862SoHlG04WMYNc042YK00wcuG1nNZzVaKD5kX8Q2LrtHp9ntEyzWWZSpsQdDvkxULXj6/wvak2KdkNOzQZq3asIuzLexoVJpwLUvVMp0kBSdnp5xfRnz2M09wuxnPPnyJZx+xfzBQcWwRB0S81hzB+JqUaancy/FqqxAbRR2rjeLF+VT9Trfj8dbXXpDH4ro0uJ4tOTockoq7r6xVwVRb6zzcDZS7rdvtsFmLczrD6ktMuGXgd9jtGTx/tcBxxQmrUekBH11HzJOcjm3w5KCPHK4i3n/5/UsOe33eeG3Mq1dz5cA2JN4Zmqq4JC9TjqWhWyt568vX7O7vYJsN7344U3FR4S1++2ePWVxdkdQae8cDlps5P//hhot5zecOekw3EXlps981ePhwyFCvuVyu+fJpxoNxn0dHI8Wu9KQ8yDY5Xc3I04bNIlIs5VVa8fjOI6bzKY5hkxUpSdGSLP9v9t4D3LazLNd+Ru+zz9XL7tklCRBCCYIefzxwQFHw2EDFH+GAdIGANOkECKFXOSDY0CMqIGABDE2aBAwJSXaS3fdqs885xhy9net9FyvuhFBk+4Pxz+TiurL3XmvOOb7xjW+M73mf934C7FquY35XE7qtoKprzDM9evo4/NxEpWrh+OkudMtExaa2+RiGZOL42ho2JjlEkYKMXMzXmlhqaxhNY5zseeiMI0iFgEv3teDGGW5eH6PrJiy+0qQn3AN1/C40HKzMNDBfVeGIOYQMGHkZFlfnMej1ccob4R6H5rBneQGLFRnXXXcC8/OrMG2VnY/e1IOlKYw6oMAfRc5h6iYyhmSLCEJiDlc4XEvMYkaaeH4fTmORhWhqrx94HsIkx5nTIxw+tAuSoHBAIolc440uEoEEdQoLFCEIJXbvX2AXWiZpGG1ucGu+ZtbgjgeYabVQZhKCyEMqRJiZqSCfxsyNPrnWQ6PVhEjM7jxHkscc9BNMEgS5SNGDkMUc0TSEXa2gWmmgUbPguhPEgY/BIIbREFCxqhw62Jn00bBn2MGd+zGWllZx8thJeNMUh+61H7osYqM/5vZ2ctuRAkXrEBWiiBndW+9jZu8CGg6FuQ1h12zkQciCuhiQAOnils0ui83xZIJLDu5ikZYc/OPNIbOXx/4A97nHAQRFiJOn+yzMUVAT1fMkSWcBPUsK7F1tYTrIEKYuHvxTR7DZF3DFe/8R4zRDRSHXs4QHrVZx3wccgVyr4FvX3Yr1Y2dwePcs0jRnN3Xd1GDNaFyIy3waP1oiCsxTSKEiMZaD3Kwf+Ph1GBXAZQeamK8bUAQLATFbR13sXnTg+ikmQQmT2rXTDN86NcYN3RB7Fmo4ukWt/cD+2QoumtexUFExGk5g1VRM/BJfOjnAcruGBUeFqlCreIiR56PqaCzIUnDS2Etx74tbiEMBtxzrsktYloktWkI3cvi+iGmYolYjF2oLQaIjm5b419MDLDdNVB0DSzMVXvNIcFPNCjpbW6hXHJRpiTBMucBJ82X37jZ3cRDbmvjHxBL3yGVKbkQKx9QV5o7KWcnHEQchlvctQNFtpEUMRZDQ3xoyx3a47mGYBux2Fk0Vk3EJr9dFe7aCVqOCpFCYFc1FX5HuwFS0zBG70bcZyA47xA1FZzQCrfO07lMKlGrTeBF/lFBKLrKc5DoaDyraJFBNi5mxxrf54ITEgWBia2ME3ZCRpwmcqoCmY7PIHfgZ0rjEKCR3OM03QikBmljCqGmMU+isdTG7m4IlFUxHLmRBQKcbsON6ZqEBkVBFVGzbmEI0VEYmrZ0co1QiHDrYQjjNESYqemc91GdlVJYNDDsJrru2B2fehJgXOLvhM5f+4N42Tp8MkJpE8Lc5TJDYNeFgiJw6lEjQ1mS0WhpEsQBRCvKwhLvhoTXjQDIFOI6DsS9gHCeIu2NIlgRj1kJO1Jexz3OrMl+BYygoAiruFlxMpnEenvKxud7D3ME6Zlp1xEGEOhWsRCBOC3b/Bn6MKPZYNJc1ncX6KKBxpPugA3+S4Jab1nHLVojTQQRajB1DRqVhMpaFiodhRBkDMnPVV2ds1HWZHfj+IEVnM8Y4TSDqErrjKRfrL1hxUNepC0qE4ZhQISEOc2T0fJYn7FzueAI+17PvFmTPc/NxtyB7ngN496//1xmB06fP4MlP/V2cPbuGJz3xt39szsm74ojedPRm/M6TnwFd028nyE4mLp7+jOewGPPzj3g4XvL7L2RR7Mf5ogedN77pbSwU/zgEWRqT5/3ei7Br1yqe99xncSWSXn/6Z3/BwtKhgxfgHe94E4uQ5/N6+zvejT94zx9ieXkJ73rHm/9TuZaTJMHf/d0/slBKr8c8+lfwPx7637GwMM9/7vX6+MxnP88iIQl+v/ion8cLX/C8H2ju0Pn96Ec/jj/8wJ/gjW94Lfbt3cPvSSnRJO694pWv5T8//rd/C0958v+6nbh3PuN9V/zdnbF6+Stfw/OEhGoSxbMs4we8N1712u8oTJEb/nm/92I+R69+5Utx0UVH+Fy95KWvxIVHDuNVr3rp7ebuuZ/xG7/+azzm1CZNc/3qz3yW14Q7FmqomPDCF78Me/fsxsGDB/CVr3wN113/LR7ipz7lifhfT3jcbdfNdzvfd5XzQYLsW175KvzGPRcAMYZZUbB+tgMNtHFRoOkiClVA6PoIJwVK0YRBDtoiQNXWWVyjYCh6MBYlCrDK2RESh+E2F06iQJ4CqZsgmpbIBQlWRYZqFFjbHHC7oy7JqJoGh8iUUgkvSNj1ww6QUoJtUht7ykKD6dQYlUABKnZbx9iboGQnX4wyyVFvVOFlHjY3Isw06tzCWpYxi6/E12R2bbsCscwQhYRQUNHvjGHJszBrEkQlQyYk7A6cbLiwNBNWw4Y3GcBzE2SFiHbbYRWaOJSVqgNZLxDQZtpPITs6kjCGJNMGPmK+ZLNhgXr0KISpvzWAmlJQmoT+wEWz3kalaXPrp6Bm2Dq7hiLRYdXIARhvB3qIEk6d7kI1TA4+2rOyAE03oVN4lpRCEhJM/SmmbghNFDFgR5EN2xKwtTGEZVUwGA65NV8UiFsrgQAFtRYxZwuIBbkwAcUUkUs58mnGzFabmKMU9EESdi7z5ktQS3bWkUOokBW0WzOMpag4NiMK0oJibkqMBiNkucwtv9S2WalQyyvgRxELysRToMA2VVUw6PUwGPpotQ0kSYy5pQVkUYEgIkdfjna9yQnahl6i2x9QqZVF7yQmg1DOIoKplzixuYlrb5rCMau47Mg8dLVk/mp7zmY0BoUtTQb0OW3omoJSKBAFEbtwYRhI0whnz/Rw6qwLR1FhyuBAGeKhnu246MYZ1gYhlmsOLtzXYoZnnIToDHyEoximreNMP8RS04FYkNtSAN1rUigY+RGilMKEFFRUmR3L+1frIECEG9AGM2dn3fJMlQWEKIswHpPzVUBZUuspmKGXxBFziMkFKssSZIGCuTwstWxsDX1Ot6Y27RMdH5MoR1OX0FaJDaijaWgw9W3He7Wu4LrjI3ixhCPL20473SGkYcaMyvV+BD8X0XU9Dtly1AJRIlOSEcKMHKizKIoYoZvxBr7athBOic1LPNMYpV5FDIUdwiQUC2mGVqvCzroEOb72tVvRHwnsnOr7AQ7sqUEpMpxe95EpMtK0gEzMTUnEjesTdiTTXCUHKLWTk6vTlCW0KiaWawb2LtVRqWiYTHzY9SoXh06vT+DUKtxmLmYCbF3C4nwVB/cvY87RkJYJzp4aQ1MM2I7MoodTM3Bmc8QhMsTPJFwAcT2DKAQEsoCHHGAkiiozH7/+jRPojyOsLM3i1vUeFloODq+0sLLS4pZvQkmQQEvYie76KcztmuexyCn5vRBwzddvhOE42NxwsWuxhZmWDUkR2P1OJg1TVmE3myhJ+CgLeFGK8WSKmYrNre7DwQj1mo3JwMUkCLDnogOIph6qTQdpECGYTFkkrzTrHB5UZAksRcNad8Ct6LOLM8ijlF1xw/4IhSQy2sA0KKW+wMZmF3bD5numIascXkjBcppmYRLEIBZnjxAJOXDjrRtozTYwU9dYePryrevoeT4uO9RCS5UgCAomE+I0yxwaR0Ft1JZOzuCTm0Mc35hi73wbUegjTqitvMB9j7Sg5CK+dP0JzCxXoJdUrJDwL9dt4tqtENM8R8WU8fAjbVyyWGGm9l/+8wmM4wJLLQP7WwYoKWtp3sZW34XpEHOSgtQUHF3bxMFFh9muhIvZs1LHqTMevnJ6it0LOu6/v4UsiOEs1Nl9Phn6CDPq8PCh0/oVJHD9BONMZIewOw0xN2Nhpe0gDCN0u0PMNFWiwWDs5QhzBV5egLKcbCXHgXmbU+QplIxxFOOY73ezdQ21JrHRDQy3pmhYCta3AlCJcHG+gm433hYyKQCM8AiaCqWiYGXPHN+bJU1DOJmwgxOpjEQqYdoOBzU5jomE3NmTKQxHZMZrnAkstFLBL4sFjHseVD1DHFAQZ87rX0YUgSRGEdP9keC6tC4RrqeAqYlceOuc3YLjWHyfcPsxkqJEe9FEjeZiTlz6DGFYIk1k6GaKakNB27EZdaHKMhJyYWaEcBYRxjS3iINOHe9UviA2r4TRIEN/MsL+w20OAqUmCCmOYVct+CEx2kvEnov5uTqq5IRPBL6HUEHF1kl2FlhgpPWjFEpM45gFPi+MOfiQXLeMiRFVRqOQ2DyZRjCqBguQw47La/fMrArNrMPtJ9AsGX7sYzKhYy5gaSIqTQ26qTBKyZBNDrq8+Zo1TKUciaDAaBDmI0HsCVxcpqIXufZnDzThehQ+56Lv+djqjbHQMrGw4EDMNWTMtndgKDKkMkd71oFTtSCWOfxJgWO3jCCZJV+nhKeZTBM4MwIqho5wM4RqqDTFkMQxWjWdnynI/TzaCHi9MBvb2BQKajV0lZ3K5OKla9UdBiCorWjpKPIMVcITlHTbL1BGAtxhhtNnpvjGLZsYgAJKKU+yRN1SufPA1mhNlSGXKib9gJ+RyG2uieAijWVX4E8pCNRFkUvwJjGsigDLkBBwwCwVrkroksj8fqumIAlFrG9G+MRJ+W5B9jw3HXcLsuc5gHfFXyfx7A1vfCtef+WrUa/V7oqHcKff+fNf+CI+8Xf/gJe/9EU/lNuNNvZfu+Yb+Na3bsQjf+Hn0GjUf+Rjc77H8CP/wt/+wBMnTuHJT3km/+lchyz9+ejNt+ALX/giHvKQn8HqyvKP6yve7nPf9Ja3s2PyxyHIfvJT/4TnXP4CvOLlL8ajHvnzt32v8XiCj3/i73HgwH5GKZyvk3jn/VZWlvGgBz7gvN/vP+rEBUGAt77tXfizD/4f/PRP/xRe/KLnYabdvtO3P3b8BH73Wc9jkZrG6wdBOVxzzTfwnOe+AM959jO5CHDui/7tcY/fRlTccfz/o47vrvQ+X/3q1/CSl74KL3nJC9hJTa9rv3kdnv/8l4CQGve+971w1ZVXoNVq8r+R8/iqN7yFiwfnjh+tnf/7vR/A297+Li5mPfl3/tdtgulNNx3F057+HCyvLN3uvajwRQUw4pGdu2aQGHvlVW/C5c9+Jn8+XQfT6RQv+v2X4+qrP8eu3Xe8/U2Ymfm3OUNz6mUvvwJxErNITAEvd5UXCbJvv+I1eOy9F6FXReQIMRlPMd5KYEg2DIU2e0CY+HCsCguagiRCKCN2o1BKMLWP9TojWKrKmxwKhojI3UEBVMQqDImlJ0ElHptZIA4SCOSui1OYpgVdIddjAkkokSlgLqpl6czbi5IIUSBymx21R1KrrK1bzB3VbAm9rSEQFhyoIYgFu0UKNUPn1ASW7vAGvFBy5GGE1CtRJ6ajWvJmP6SEKomSoiVocg2qmEE1RZRyCZeSzDVy9mawLBsBbbh63nZrfMvk5HpDMzDpu7AqGnPWiAcXTD3m6M0uNOAGPqpmFWG83Qo6s2Qj8n0O65I1C05FY8Ydt4xaCm9C+5tTtNo1pGHIIR2UZEMtk8ST7GxM0Gi2eANHGy0S2epVclFuu5bJ5VUUKnP6kjDAmOCKJGg3TIynLtx+jla7AlUGkrRkYYM2uYQ0IHcbhTGVUYGc0rpEFbJBfMkROoMp8sDAT9zvUohqjCTy4IUTnLhliEOHDkGjVlFJQJB4yIsUwbRgJiAFqlHLu5hkmKFEdk1CmMZEv8BmbwwhNLC03OTwrijItwXSJECTzlFB8yTHeBSgNVdhUb9asxEGU5R5yu4eoVTZ3UReL29K89aHxSiFApqiMX8w+zb/s2JRe7qEyWgKSbbY/SMK1AY5xtRLQL6kwA/QG0SwTHIFZ9zCqZQ5t2yf7AQ4E5Twowz3WCIWboKgpOAhOtYcu9pVVOwSmqqyOCZlVYSli1s6HiqGgcWWju4wRCHIWGibEDMJFxyeZ9drFKbodYfwghymInCrPhUEuB2a2jdFGX5IrEAFuUAhNQKipOAiCLELJ16ETj/GzZsTBHmJ++yaxaIFLC0QBzLA+voYOYWBzVdJIkWv52JSpGi165ibs3DmbA+KpCGaBhAUBcMQCBIBbhAxM3K5ZcDRSnYS05hTIBqxXGfadXaS1i0du1fmmBbohx4mUQax2sapMydRb1bQaNaxfvwE6paMY2sDnFgbIPRLdplbhA0h4dFWcPT0kEVPQqHMVU1sDAOcHgQY+ClESWbMCM1zat+3NQUaKfylwPiPRtVirqsokGNYwMglrIKBqqlh93INWwMfa1tjzDcd2JKG/SsNKFqBYJThgr0N2BUBeSExpuCz//RNHLnnBXDsbVRCMCbOsYAJuXfPrmMcpFjrjnDfC1ewZxfxl3NsrXVwzc0uludmcPiCGWgkIrjbOIK1jSGa9QoHy+3bvYThZIRpEsIPUrgTF7Nzs/DdKeYbLSiazk60JPFRqkBnrYOFhVm0qlUWSwkFQ3OY9k6e62HfngUMRhOEEYVwFezUpyIA3SslldqUU4hFgVazxvNJLKkzR8RGb4BwOoauybxumZbBzm9OpyfEQJHC1mz0uyPEZQpJKhG6LhbmaiySW5bD4YakU7v+mB2KW+suOn0XdUeGN46wPiHMRoYDi00oaQRTU6HaGswKoJUy8iSDn+U41gtwfGOCe+5rYammcjBaZ0JBhyIuXHKQpSXObAwRpiVABZJqDd+84SyshsnXe6MioiJkUDNg009wsh9itm7jzAadDwMXLNoo8gjdUYSBT2Oksdg+HrvYv1hHHqQ4dnaII4dmOTSoN46wd8VgDrNRsaGLIjJBxMljQwwJSSCVzCmVpQxxDNzcj3FgqQ536GM4jTGYxuzyI152KRbws4xFcVtW0Z3GPF9X6wpsgZAHIsI0w8pSFdSk7RGSJaXiTQpd15iXSSzTNBGRiDkzNDM/44T5sZ/y75FwW21o3FK+tNBg7iaFRCmqhGgiYGurh9ZKiwhAWJhv8Foq0amme8/YQxymLNaaderoKJDHGWpzDvIYHMrZmm2iiGMOppR0E0JBPNYCk0kIla5DU0dJHFXX43smiZDjoQ9RB/Pdq1UbBOfe3BzwvLQrNYwGHowW4Sf2AJkGMUkxHY+QZjEMQ+EALkVWoBk0Ny14Iw8iia1pDq0iQigKxn9ESY4brzuLWChRsyTMzVRRqxuYadcYs0QYIOrk6W51MbtQZUE2yUrmGSvEWCXOeymwW1sot+9jaVJsh2omBXw/YTcuFVPp2UTKSLDNsHsfFTKIdT5CmE+hWDaOHZsgUqlYSM8XIpLUx30ureE+h5YhRAauv3aIrjdFTjZwMUGapVheoWIj4FgUiipC0SQkShM33dDHsDvmIlRchKjUDRQJibcFNBloEn8/K9GeMTjUiq6DYS/E2eMTTJBgrmnD9yX0pj4Xehfmdcy3HIT9CGkmskCqWwWqThUKYV4i+m8ZgkLHnzGeyqCQUOa1pzwnyOEfxQFfEwqhXIuUWdM5cWsrJoxKBVtnxvDcGKUqYND1kCvbiAcKkLOqEhxdgmkYUDX6LHDBY+pG/PxB9xVJUNmJTGvWaBIyNosKkyTOUkW3lHLGLVVrhJySEU8LjKfAJ84odwuy57npuFuQPc8BvKv9Om2c//D9f8wb27e//Y3/ZQRZegB67eveCD/wf2hB9sd9Lu/Kx/C9BNkf97je2ef/uARZehi68vVvwgf//ERiS+4AACAASURBVC//fykI0vG/+w/eh3f/wXtx6aWX4MrXver7OoGpSEFO2be99Q3fd73acR9TqvidCXN3C7L/djXQWD3/Bb+Phz7kZxiTsVMAOFdcJcfs+977Tlxyr3vyL95yyzEuvNDf37HwQg7WJz7paWi1WuzIJsctnW9yoxMi5AmP/3/xjKc/+bbPISbWFa95Pf7qrz+Cpz/tySB8AX0HwnnQhvOOuAT6uZe/4orv6vi+7rpv4clPfSYuf84zb1fo+M+4/pz7nUiQfdeVV+KxD5xHnk4Rx1MMBwliV4Rc6pzOrJo5xl7AHERVVNmxYNYVbLkTjIYZVFlDs+lwYm44DeAFAUynwpsX4ly6Iw8oic0pwQvGCKfUcm4w11NSNZTpdnAWsf2UCrHqCuRJwp9HYinxJ0OfWvYV3rCp5fZGTaNQDxOIJyk79WgTELguNEPmgCXCKVBISCbH6G34EAsN8/MWxsMx+TdQQALhL2ZnZ9BsVKFIBdypi0KUOIDcC3O0Gw4kVUeSJcyQI+E0CHxO0qaNnDvoQzFMdstVag4GG1twp7RptCGUGTw3gypJHGY0t2SzE4jC0UTaqKgCh/+QE4gcQClz/chZIyMKAxafTXKSFQkKwkOIIhRFxag/gQ4dgqzBaeiQDBLPplBIAHWnWF1d3ObyQUYwdXkDaDYtjDuDb/N4ydU2ZMYiuZf8hILMTPIgcvL0cKMHgUTLGQNn187ic/+ygdnqPB75i/dDKfgYdPso0hTVWhsquT3DgF3SU3fIbd+NygIaVdr4x3CnQw5dIRGbAs1k2cQ0cllo2rWwB07F4M8cjPqcyq4aInNd5ZxcpDn8NMZMe4ExEhBzhNMINrltswDDQYBmrQpBzDg0hvipXjyG6yUwFQ3hNOHx/tYNJ7F7eYGRHC65YXMNsytVaEqAzlbArcBpSYEtIq8ZlUYN8TRCTu5eTWdBvTMil1uMEAkiEszyEmEmQqPgL03CPQ630RuO0B8FiKYp2gY5XSVMydWZJRzqs9UP4JcKO1kPrbSwOmdwYWeaeNha72F9PWZ3bLNiYHauDtcdQaG26CjBsOfyRpiKgsQCTTMBC4sNbI1dTIcBEkFCZxRiuWFioWVgc2vIITcSMrSbOroU2JPpcCoqTqwNeS7JuoDltoZrj47QrNmYISZtkuHGbojVuRkMhwO06g70ssD1J7t4wIX74IglllZn0F5wYFcc5jeG7gSaROOvoxQV9BMBm2GIdDJCY67CXV9ZSIWPFGc2ezi+PoUGCU1dhCCLMDVCFfgYZ8BWx2dhae9cBUM3wg1rLgZRxi5DQ5JJF4Vtaqg4JpQ8x0ylhimFb+ky+sNtxmxVl5FlJXX8cgDcYrMJL46w5fpYmqlib4scwfQzPi69cC+aVQqHGyFOCPWhsmuXuK26Y4Hy3mtaBf7Eo3RBeBMfV199A2qVOhZXKlhcsFlEsa0aRr0OnHYL/nSbR0kYEEnIcGZrnVPpJWIf+gn1RaMQgf6AOMUzqGjbRSlRFhg/QWIVCae9QR+GYWO2Tc5PoN/vojEzg1FvwMgPKkaQ0OcRH5Mc/3GIKPVZLD291oNjON9mb4vYvUyYCxJKY0ymAbpn19BaJPGOGL0KMiFHpTKD9VOnUa046Gz0oWtV6JR63rKwcXaAr37xW/jJn7gA7bYORXOQSxqu+cot6I+mmBIPtZnh0IFVnL5+kxEBC3MalpYXceuJAWabJjt+v3Wij0IscMnuRQRpjFN9H+7ER8O24VRErC630N1y4RO/Os9xyYWLUJUSSazhU1dfj5Xd5KQOUauaqNRseKMAikoFPw3uIMSxjRFmZwzULZM7Go5ujFGpyIzZoMDDMJFxZhSy6En3sf924QwOL1nobgQs7t980sPZaYgjuy1cepACEG1M+gM4hKtxI5zpBMjyENcem+Dwah0bHRd9H7jf7ip3i1x3vIdSU/CNro9pXiIoqNQDRu7Q+xuyhH1Nm+f7/fc0EfoR/ChhEw85V5dnTPR7HhYWquz8JVEwy2QcX/exGfu47wUtSHHG9+PlegWdSYqjboRIKnCvAxXc+8IVqNDx9RtuxeGDSxBLmR3Z44i43RaHsJETs7/WxYkzW7j0ol3bCAxRRCqQ+1DaLpBmFHgVwrRFqIaM6TjY7oLhOxUQRT5sw2H+t6SqSEjI92ltFXhejnsjaNzBAdg1gxm/ZSbyPYYCBXtrU0YeDPMQe/YeAYIMie/BsATmLkeUXlmWkEQNfkhoIx8q3f8Mck4nzCiWZAppjJDlApozFWhWCVukroR8mx1sNrhwSqGDoTuFZNDxmVzw9aY+zpzZRLNdhWKqiOgaigvmr3epY2ZWhi5q3BVHnQJTChOlYhh9f4OC/jL+blFYIikz9HsB/vX6IRIlh21rkOMcjaqOmSWF5/QtN03w+W+ehVIVMVMxsTqroVUxUGtZUCQZZ495aM+YqM5YCGMb60c3YFkpO3hJsC8knR6LYDV0ZAE5jYndTV06EZpNFY35OhRRgT8OAJOc/CUG6zlcwlPYKWqmiJm2AdEt4YcFGkt1Zsl3To3YqWs7JgenMre7pGIZBbWR05ZiubaRQeS4pqIOFbwUKg6IEq+Z3MmgKMjKggPPaB5oaY5xSKJ0CVGTEY8nXKTw+i40R0F1ju6PxHguOGBQJOe7LDCGSShF5OQAJ0Z/nMENSow7PrKSVit6Xw+2LWFhvsLPAuuDFB+5obhbkD3Pzcbdgux5DuBd6ddpo/2lL391u116dfW/jCBLC8pHPvpxvPJVr8VDHvLgu6Qge1c/hrsF2R9sJdjY2GTHJ7nU78yhSQ/MdBO0qVL5bZTBD/bOd42fInH1mb/7XP6yr3vNK/l6/X4vapEn9ujvPOkJmJub/Z4//uGP/C0jCd7y5tfjJx/0E9/xs3cLsv82JGtr6/jrv/koHv/bj/0ORyk5Z5/wxKfyD587T3ewGpdddj+84fVXMDNr50Uc5Kc+7VnsiN/5nXP/7g1XvQYP+e+3P98773ePe1yEt73lKmb+frfXzs/+8i/9Ip7/e8/+DtQEFbRe9eorccutt+Ktb7nqu7quv998+1H/Owmy777ySjxitwHTBkbjCfxgu61QSlXMztXQnJUQeCNEoQDfTRFPU8zOWZzi7ofkWkm5FdJ0KL2emGAqesMJ3E6AuZkaoKU4fXwEU7awuKfJSfPU9kubIeKAUat4yK6UEu4kRr8/hVWzMA18RNMCe5aWYVepbTHi0A4K3yFsAW3AF5dqqDUMbg0mJiQjJumhviCRLuOHfWItyjG1KFL7r44iijGNMhi6zO29k1HO7ty5xQoKjVy3AebnWlCkEp1BD3kscZu7ZhdIEx/jns/MPdvREFBSt7/dvkct0KnnIozJRaxzG2USZDA1C0Ey5U0SpZFXrDqqDQOKKWFrOIBEoRnU4rrex8ryKnKphKwRS09Cp0vMWA2d9T6asw2IigpZ3E4t1hXicotwwwG8UYzVpWUIUoTNzS3EowSxD1SbNYg64SQyZHkKyzJRyhq3b8fUTp+W0PUSft9DSaEdps4sWC+I0T0zRrNFoTCEbAg5zdigoKEkgybJUPUa4tBF6AawaxYoBYwwAiSyGzaNc4jAT6BTC6ct4MTGCMsLK+h2O5w+n9P/ImrpJq5vhDCI+LPJHSUJMnTbQhYNcfONI+zdO8ehH7ThF5UEg94WbLWFuYV5hMmEN+DjsceubFIBShK3DYOZl54fwNIoGE5kR9TGZo+5vIvzs+z8IUd3qiVIRlOMuz42u2O05mcxP1ODUiYYhQHccYFcUtDvdhgvsbHlIiFRtGZycE/F0fClW9cxX6tBoxAXjVKuDQR5ClkgB2+As4MQiaDjYQ++D3qnbkXsehx6d6Y/QUVzcNGRVQiSh7Mnx8gLA5qaIE9TnB0GODDXgCQA06yESaxbDRCIv7oVoW5b6E7GiFMyEJaYaxsYuAlMXUNA6d+SgCG1WdM8Gk+RFyqLQzSWxwYu5hsO7r+/jqNnevjSSRc128S+loXheMrYkKUZB7ossUvywK4ZzC/MskDueTRefezavwohj7loUVIIkFJDTMJITon2p5ibSm49SdZw4pY1TIMSs7aNPAvRn2677ij1O5dEjKcxOyS7w4Bdy2lODisqxNB1pDNnk1r16XuVSYKao/OzCvEJKYGe2I8Xrswj813MVqvouz7zeFOB3G7b61ZV0bF7zyo0wUWdsCugQLQJJMgwrDomUYwDKws4fuIM/vlLx3DxPQ5idcWCpuQ4frIH066jYRnI8xBeNIFh1phLHI59DMMAp7pDHN69hAP7dmEyGnKI3amTHVx48QEYpoiNzgDToMDxjU1ctG8FNVWGKCoYj6boU7FIVtFsNxAFPtotSj6khPMCEXURKCq21s9iZdcidxeokoyp5zOHtDMcY3luDjXbgCo7+OYN12PXyiw76aOCHG8qzq5tQSIUjSRBEkQOWTp+9BaM0wgJFaxqGg4cWKFlBXmqYG2zi3/8ylEYNYvxDesbfdzvnvOIej5yScU1N3dwv3uvAhQ4SDBxCHCqMhqqgGpFhyjZ6HYCdvHSK8zBQuxyxYTrhUhzWuu2f1ahMMjhmDsnukGGxZlZHD+xiVly0SchlisaTI1cchLCOIelUV6iTTlTyLIEiqRs86uLFFM34ELhqXUf4zDEN44PoRkCJhFQiAo2hx4XYO+5ouPBhxtQqUvCsZBGOYvmJuFziEksEs80R2/LRRqlCEiQEgqs7FlAMplwmGKjomHQ8ZFnIuyagjwQcbof41MnunAhYtP1+XJbsmVctrsOpSyxNUkwQ8IZhRxSpwgUvj80KJiOnLmmjjjNsLXlYWllATecGOKU6/OaOavJmNUKrM7UcfPGFMf6PrphirnZCkRV4mucghEfdGGbcRynN6ZYbGo4tKeOzMswt1Sl4WR8iGrkMHRCDyksnOViwZxZEtnyLIVdVeBFGeNoqAgq5DK80YTvT2SfTKIcEd1fZRHVuoMiFTAZBRwWZpkKt9KL0vZ41ywSOAu0GzUgooDAAQuBUUHFhAzNhsFBkFREEbmIKTOTfDJy+d5CHFFat8lVTolyumUjKUTYpgN3PIZRpQKMDHc0QqVpwq5UoEkKEhK1g20XMDkug5QEWxEucdF1BaaqotfpoTlbQzgp0d/qoDqnQZRNugggqAaLyeTcJ9H96M0d1JsiTJ1c3jLWtzzUGzUcPT5AtSXi8OEm6qoMp9rmYzx2YoAJcc8dC44tYjqOsHuPhWarjuGaB4ICLSy34QchnIUWskzBxuktlMydzqAYEjOPB/0pzIqNNAq5SE1r6vx8DZYi8vpLp+nUsQlyJYdWo26QFJIC7FqxUaEQUUYjNZESA3noAqoBtzNBmoSoz1FxJkO9YcEm7AwL60CZZXDHLvN5R4RCqirbDFmphEqBYKoIh7jhUcohgqZt8DOOLuncuTGehBDzDL2Bz2tfxSQ0k8RFN7ovmTUTkkQdH4SVEmAbGhchCiqo5TFiCrPMMl6bKWuA8Al+nHBAH/23XMoY5wU+cotwtyB7npuHuwXZ8xzAu8qvkxvqJS97JT7/+S/yxXXH17mbbtrYXv2Zz3H40XBILQwZms0GHvULj8BDH/oz37dtmBwv3/zm9fz/z33+C9wuTbxGEk1p80kOKOIT/uKjfgFPetLjOYWSXhQO9elPX82OGeIYvv9972YX3c6LHFXEk/zil76C0WjEHMEzZ87ixb//CmaU3tmL3uOSS+7JvENyWG1ubeFpT3kS/uiP/wwf+qu/wZEjh1nAJZfEsWMncMONN3HAzSMf+Qj81E8+8HZveceQmf379+EJj/8t/MyDf/o2ceDYseOMPKCgoptvuZVFCxLZPvgXH8LVV38Wruvh8OGDeN7lz+LvRQ8kP8gxnDsOd3ac9N3o+D75qU+zi42qihTMQ8zGXbtW8Ixvi2DUSnzpvS/h80Ln+ed+9mEgMfXpz3wO/p+f/in89uN+E5/57Bdwz3tcfFswFwk3FK7zT1d/FuvrG3zuSFj59cf8Kvbu3cPHcGeCLJ0v+i633noMX7vm68yXfPSjf4W//g8zTjvHTYUFaqv+4Af/EqdOnYY3nfL4t1tNXHjREQb10/H//M//7HcVZc51yD72Nx7DY/dXf/1hbG11WPT7zd949G0BRTvjs2t1BU99ypN4PGkuk4OPziGJfM981nNZMPy5n3sYPvKRj/H8ORcHQiLrG974Fnzorz58p9ffuef03GC0nfe+7P73w9Of9ju88fnkJ/8Jj3nM9ji+7BVXcKX22c96Bqc0//3ff5K/92g0ZmHs2muvg+u6eO7lv8uiG103FNxEf0/cT2ovf8Bl9+fj/9jH/w7EUab29N9+3GPxq7/yP28nep3vuFNb+Yte/HJ8+p8+c6dt5+e7ltIa95zLn89v84arXotqtfIdb3m+giy1zn/605/Bhz/6Mdxww41YWFjga+jRv/ZLt4mTP+oxpuvzfX/4RyAUBq0vNCef9MTH4/73uw9EcdtN8e99nTtOhAcgcZvm8CteeQX+9mN/d6c8aM/z8JznvhBf/vJXmQlMfORvXnc9Hv+Ep/DHn+u03fk+O/gOwsO8+11vZTTFnb12nM/0b3dk1J778yT4kyhMzuuH/Y+H/HsP+8fy8zuC7K9f1GAn6ebZPqe4F4UM27SgUQBEGUGxRG5DFTIZoZ9t34dF2uRkUBwS4AwUKSWClxzQEWcp0iDnTfEshVmMQtQrVcjUylmQUJohDTJuowyDhDdNpUgP3QmLSIkA9NwQRQRcvG8ZqpEyd5WsZZZjI01yDtdqNCyISskuRsXQ4dJGIy95o5elGQRyGGbk4pChOw5ES4GQh3z/oVQXQgxMJykHcFGLsEvCxkbAyevtts2MT0p1X1ychyDTRn/KmzsK34rLGBvrQwx7KXYtL8C0C1CiS06pxcRIk1QOMzIdA5E35iAiEkNUnfisGjJk8MkFq1FqdQzfGyPJZdSrVVSaFcg6+PuRY4XYeolA7p8CDikR5KiljaU3RSoVWDs7wdLuXWg6JcYTH7EbcNq0pKmozVYQZfE2gzPLMR5SC6SF9fUOlEzHRffajVSI4Y98dDaHsKsOwiBDrdbmYB6Lxl0soGvUbmzD83woqglJUVj4DsIpgiSHrgiIyGUEBYapIPY9pLGM2RkLru9iMApxyUVH4AdDxGmCJIqh6zZ0XcFkOoSpkAuoxMTzePNXrzU5oIYcw3keY22th3q1yfOx1+lAFhuYnSG+oc9hQBOfWrW5gxxlEnGyNLkOQz+G6khY3xxhrlFFtUJuXnLeziKg8DlJRJZHCMc5t6f3Rj4nh5smJdVH2ByNsDI7S7FppGKgN/Zxc8cH+aUOzVbZkVlxZJzujtEwTXbElgngZiWH2o3JnaXLuPashzSVcP/dbSzUZRgyhdREXNQgQY/c3AUxjN0QimDg4IWzGA0mSCUJLVtFMA0xnRJ3M+V5Wa/oMKs1TEZjbs+GSG3nCYKE2voVtGoCJpOUN8GH91cx8ac4vhai3a6w80lICnTJvS5oqDkqTnQ93LDp4+BsBYZUYMsr0LIVzM0YEHMBBbf0Frhg/zy7lS3b4U1y1dHRoNCePGBLquXUUYglP+/2XJd5xl13il4vQhrFaFcsmOwQ7eJ0x4dar+DG0yPUZ2wO1vnG9VsocmqrlVG3NMxWTRbpGnVqM/f4OUQSiAmroKKIHDp089oAOgX2yCIOztUxW1HoK6Jm29BtkXEU7XYNQxLBdQu1GjmkM2QJbfhLFKGPqlWBKGtIipgT0ymoSlQ1Fj6nwQSTyYgxCKZm8hiOvSGHcxWlgjKhtHAXUZlj0Auxe6GFRquCrCBnO3DzTesQdBWaJKLTdbHVG6LaruIe+9uYqxnwwhTjXoDAS2E0DFg1DZauoT/0Yas6BJLi8hiKamHzbAezCzV+LwpIopbq0XCKKMrY/bdn7yxfAzVbRaNqM/M0zEt2ow3GY+Rpifn5OnqDAXpdHxtnhwhLyuBJcNGRGeYca4YBSbLwla8dw5dv2YAsqXCjAB0vxj13NbFvRkPglzjeD7F73sI9Dzb5WqE1Io9zjDcD7Nszg9Mdl4Xcm246iyMXzHGBb8t1IUQRLOqoCEL4Y5GDsARN5fPvJS4OXrwLWSzj2OkBTq11oQsCjqxqWF604U8yLkARR5Qcy+ROnJmtMQM1DgKcPDNGq25gebGOMJFww03ruHEjwc1DF3EBtKo2c7GbJvHLU1x2oAGKsM1KGYsLVYTDgN2Q3ZGPfz3ew/7lOgwIuOmsu+3UJwdpEuGSC9rMbyUBN8kkxFEJnXgyeYTOVMBXz3ooFBHTJMVMQ8GSo2JCjsVCZgc1MUBVBXCnBXQBqFcNnB5McJ8DVeSZhCIS4AUZRLr2S3Bxot9zsejQfTLD2ihEJBRo1zQ0VBmn+jlu6E95zZkxFKhliVNuiAoH9KbYM2vBrju4x4Eq2g65ssnpTE7xFLFfsPOUntlIZDUUAXqFuNAJxhMPRk1Gu1bj64hQP4EXQ6KOGUuGVHUQTRIsrLQZPeOOqWg7QWvJgaFrzFIncjS5/enarVWocFrA64dcTFAUhYuGcRSy4GxUdJ6rhEvSFQWhF6I/8FCtW5C0EmbFhC4qECk1FAoUScLEC1EUEc6c3IAk51jZM8/BlgS0kSQTMQmaWz14cYwslVDQgNopFva1mQdNLfIa3c8EFW6vi0IoIJsmi8mEpCFEA9k/yWXtjgI0GwpyL0UcKTi75kOxJRR5CqeWY//BJRilBG8o46bTHQxCCt6SsP+Cee78OHtijFxJUWtaHOxl21Rg03ltH499TMMSokS4hwzzsy3EEXXRJDDpmYYQIUMK3Azhxj727F2EkGXIkxCeV+Ab13fRC8nxuo1A2L1iYN+uOnP6KaBUFA0+jjSOOawvC6kYTM9JgOwosOs6UBLSQmKRnoRREtXJxV4WMuSWiWgQMo+d+L6CXqA1S5xuemYUgSxnnARVSSiwNXRDZBKgyRJ0Ch6rGvx8QAI8uf6JN0+nsRBzXq/JIVukImN8SkVATgFlhLSpU9Di9vNlFBGCiooEIrNu+0GCDx292yF7vhuIuwXZ8x3Bu9jv72y0L77owjt1yJIASyLPiRMnueX34osv5LTHHQcqbZivePXLOJDou71IUP385/4Zb3nrO5lDSMJVEIYs9Fx673vhzJk1FmVIGD6XN0iCLG1OSYyl144gS0LAW9/2Tnz5K/9yW+DMHdmf5IwjFuLDH/7Q2zlk7yhE3/c+92Z4OwlPJO7Sd3j2s54Ocmj9+Z9/6LbvdUf34vETJ3H55S/Afe57KZ765Ceyg/HDH/kYXn3FldyK+ztPejzf6G6++Vb8xf/5EAtc5IShBPHjx0+wgEnQbBJzSIA9V3TbGcfvdgzfb4oRc/EFL3wpHvjAy1ikJpfZl778FbzqVa/DcDTCK172Yqytr9+WiE7txiQiP/rRv8ytyJRS/md/9hf8nWkjTw60xz3uN7mV/B/+8VN47evewALLr/3qL3MiM4UxXfXGt/Dxvusdb+E5cmeCLImlf/QnH8THPvYJFnPOPWc/7DidGxD08Ic9BC964fO41WgnVIgeZkggowLCDyLIkqhO7W2aTg/9Brf2kahFL+KP0vvTfH7/+/+EBXw6DhJ7H/GIn8Vv/eZj+Dqg43z/B/6EhSraZFDa/GN/89f5/N/xReL8S1/+ah7Dc+cYPfzQMVz+3BeyiLzTDk7v/Y53vue2eUnz5vGP/y086pGP4LemOfi+9/0RX2fEAH34wx6Kn/pvD8Lf/PVH8dcf/ijPtXOvdRILP/6Jf2BkAB0nzXtyc9E1evjwIVx33fXsoqfXHRmhFJRF4U8/7LjvBL/RGvP/RcDbP3/xyxwgR0WHnfb3O47/+QiyO0FTj/i5h3PIGAlKb337u1ggp5b/F397Lv4ox5icrBR+RdcnFV/oRXgHWktf+vsvuB2K4PutI+f++45Qeu46NRqP8bSnPZvDte6MvXzu3KaANpo/tH7Qunxn6x193rnn473vecd3BIjRz9D1d9VVb8bi4gIf4/fiCFPB6ClP+11ed39Ylvi/Z5z+I36W7nnvfO0VeMSyw0Ip2PkgsKDjjX0Ochn5AYZeDknS0KwocBwNYkYM0hK6LWAwcmE3quifHUIRbSwstNg5RsJtmZtoL1Cbf4zNTQ+7KCHeocAGd9uVVDEx9j0O3yA3jFSSISxnZupgGGHXyiJaTYPdEvTSqhoLB+TOoJZWcvLQk30Y+hxylSYJymw7/ZqceRS0lCcpixuBT3zTCJW2jlF/CL00EaUUHkK7EZmFOErgzmORhV5FLaBbAkYTD/5WCkk2oDADjegFEeIix0ZnijQWUTUtbqGT9RRUDIwjSlGXMNduwtGM7UIYcRgTCmQpGD0w9l2cPr4FQ6mhYmhozuncEk8hXKokwPXc7fANcg6lEX8WuYBr1QqLoUUuIJ+GKDVKlvfRqNRQswjcVyCkDSbpw1kOlVr5pz62tobobIU4eMFu2KYAz3NRqdVhGBJcn1rtEyhCBbKmcBIytarGRQlv0kfpBZhbmYGqUrCYwIzX3njMm2FyF2/2uzj6rQ5qdpXxCXNzbawsNVFzTITEoKPUbsFEu1XF1O9zSEyZJQgCD9TNqxgat1STQDbxSXiMIMQlB4FJpP2LEo4e76PT83DB6iwaMzpUqHBsC4WYQRRTRj5QirNUkKOI3GQUUhMy2iEVMhQkhqcpIjdFpdHg3zPIKZz6OHVTB4bqwK7qKECp9imyKEVv6OGMm6Fqqdg9b8MxCaQBHD3jYjLNsdSsYN9iA1WrQLfnwTFMdNwxh+OkqoJTWxM4psUcviBKUTMUzLerHKpDhdyoKOGYOjOIT25MYVgSVps2jyl9kKBSIUHh8Kaq5SCNC5imxuxWErSOHV1nN3G1Xodjm/D6HvMRKfiqXtMwmvhIIWIURCwM5YWMkABcWgAAIABJREFUi/ZVkKUJ3HECUzWp5ADPz9iVSgLoyryFYBow77beqCMXMpI1WHhSdBX79i0hz6hIkEOvGJiZtSFCwFavg94oRq1Zg2lpiNMIve6AJBOUhoBT6xMEgwhpEuH+9zqETXcT197YxyAETncDlPJ28YQYh1EcoWLqMKWSN93kdL/kwt1we2NQ9tFap4efvNcuzFUEbpW9ed1Hf5rBC0JcvGcZjpxg11wdhw8sQ5cUhFHAAX40N8lhFRKmQ1WQRbSqSDAtGQ5hBSCyE5jm23A8YsfXzdedxDQQsbqvwWK7aRCmQMaZzjoqZoM5rOSym05DjMd97N+7F1JWwE1i5KUIQSUWsoeNrQDVisnhY2PPRbsyA4NMkpoEn7ickYum0YAgybjp5Alef9e3xrj44G4sLM+g2+1iqzPGnoO7WaROAw9enDHDW1E1fn7e2JjAVCUs71pCOBrDMFUeV8KfkLPemxD720BcpOh0BuyYm4wj5gevzpgUTA9FMZClKT73tZOcFD/wQlgycORQmwUpWoNIPJlfanJozw3XnmAepOnI7HxUdRF2qeLE+hZCUcIll+zG5nof+1dbGPbGOH2iD1JAV5cs5ghvdRMyQKI7CrD34DxabQcmBbSNfL6HUKJ7f7MDOc+wuGQjiQRMxzFG5OoNQiy060ijEuv9KTvv1noxRLXAbFNFVSb+eAWTUOCQKYuKRmGK609u4X4H5hGHU8y3NVQMBafWA2RxhNW5OrypgH/8VhdRVuCSXTYc6gahALOgwM3dgIW9R92nhQUWySR8/qYeLtrVRFXbZox+/dQEiSxAlxWM0xD75ylpvsCWH6FiqRwqeHPXg5fk3CFx0UIDN54ZIpZKPObeTfhTSqvKsbB7BTcc3cK/nhnDMlRUFQEXzFdw7S19DJMcy20HNSXD/kWLXfUkgE+igM/LLioISDLcYYyqrUImeLguYvWCeYgZrX0WLFNlHA4VqKDQ+hvwnF1fG7CjPQlSXlsbLZ3RJ4Te6W+6LFhWHIsFVNW2EAQZVF2GTOxUCu7Kp2hSd0xeIsu46Z2DC8kR7RAjuwihKwaSCIj8AL6XYzjy4czYkBwVjikh9ejeIEC3VUy2yEkPVOpUhGpCLahTgkIVgSglFy7hbGIYMlAxTXQ2erCJWV+zEbjATd84haU9NX5/bxijjEsWEzVHR29tgNachVq9yeuYPwmZI1+WEkbsDi2wcXqKzdEUzfkqwpGHBz1kHwxBQupnuPWGLQTE6iUe9EqJn3jghUhDEUev6eAYIQFqKfZeWEGDEAsTDf3RCNWWjHrdQaVmMEaov5lgGlBxKILvZXzvdeZVtBszGKz1UeYR7HYVQkpFh4Jb+nMxR71VZUezN51g0gvQG5aYJNPtAnkUYN8ug0PZVM3geTYdJuhvDFGpm/A6I5gViwu2VIDqbg35GTAtS2iWwsdfxjFm5mwujkV+ibFbQJBKRKOQkS+N3U2oCgWUpSgI8yoTy5/qljmmY5/xCmbL5Os89ilEVYZZoUJeCn/swfUCGDUNlZYDituWiBPsU/GZipQRIBXMUzYqFjJamwURRRwxk5gwSXS9b7kp/vSa8G6H7HluCO4WZM9zAO9qv/69BFnaUL/qiivxiU/8w3e0E58b5nK/+16KK1/36u8ZenVukj2FCr3g956DBzzg/lz9o38jx+VrXnsVjhw5hHe+/c23vReJNbShvuGGm77DIXvue/6ggiydH/q9P/nTP8frr3ozsw9//8XP59CuT336anz0bz+B5zz7GZzmTU5DEg9IRDhXjNpxZ1F74bkBN74f4AUveikHVp3bIk1BRMRZJMGX3IrkViOBkF7kwHzGMy/nlvWXvuSF+KX/+cjbptAPI8juhB7d4+ILWTw0zW0RcIcV/Oa3vIP//td+9Zfw9//wSU5HvzM32s6xkIt1R8wisefZlz8fj3n0r94mONN777Bu6fsS1/OBP3HZnQqyO9+DGJIf+KM//Q4R54cZpx3hlzYL5zrqdtqV6TvtHO/3ujZ3HLKrqyu3FR7I6Utz4N3veR/++I8/yBv4Fzz/cjz6136Z32ontOjOQoV2WrNpXn4vZ953E2Tp/b8b9oGuvbe/4w/w3vd9APv27uF2bOJz0ovE9MsvfyELWTtFgZ3j3mk7v2Px5dx5Tm5Kcs8eOXyInc7nXuc7ohoJYP8R477jXqTv9x8dpkbznYLCaIx2HJ13dv5/WEGWhHq6bpdXlvGaV7/8NrF9R2Sm6vq5TNUfxRjvfKcDF+y/nfi4MxdpLX37296AQ4cO/rtuU+deSySAEpOVii9UxKIQLvrc7yfI7sw5KvT8wXv+8AcSZO9YBKMxpJC79/zv9/O6Sc58cooTYoEE1zsLvdsZd8IW0H2FRNz/7C8SZN/75tfj0ZfOIp5OucU8mCbQBQW6pcFqaQhjD51OwkxZFAmUUuIWMruiQVJzFFLJPDdyvykU6qHkUHJg2JnCtqqozhqcUC1Q+zG12asZbxhKQWRHmyQVLGYUZQbfSxB55KZxuG2UBJKMhClRQKVpQ5YThL4Pb+iySzbPJSiSisasBkmWkOQU9pFx+MmkN+WNvkhsy7xASa7dMGLhhXZztUYVpRjD0A0WCLc2XMhlyj/rNG144wlza416BcONKTRBRZxSOnCJKIhRazgoxASFoMJUNQ73KhISAKXtQDPJgGbK7CitO8RoJe5ojOHER5FQkEaEyUjgkJrl3VWIdoqTt5yEkBMWQMBMfQ6aKSEXQhaqSVC2mjbKQoIhk8tKQVKkSJFRwgamXswtzK43Qv/sJub3HGAHFrUSUkshcQIjsUSlaqNuWXDHIziGDtlU2eWaJBmHoDi2gzBymYlPOAENKqqNGkQxg6xq3BqJkjATGYQoweZWB4pWQRLr2HVgFv3OOuTSwoE989CNHBPfh8guPxl5mnCKOrODKeV6PELgTWHWHRZfy6xE4IbMk1NkYsZJLEJ67pQ8VjBUBd3OFM26CncyQV7qjFnYe7COKKHU6inUQsfxU2vMAqVzlEcSpCJFpWah0iKhx0O1NceuYUUR0VvvsAOZXD7EEP7XkxtoqU0s1Yl5PMXpbsKbzllLZXF8HIc43Y1xqjvFhatNtCs6Llito9MZYrOToNKQEBE72NLRGYfoTFMy1TGjlcSavattiJaMzvoQXlRg98oCh71ZMo1RhJACXm9aRxCVuOTAAubmKMF9wu64ikIt9zZkQ0QMcpMT5sNnbiPthAnREKQZZEgc9EMb5Q3CAHgSsizGUr2KokwxSVNmRrZI7Ao9rA9LPPjQDBYqCoa+vx1aREF5mo6t0RRuUMBWZOzft4DF5SYci1qqSwynE9SrJgf3JEWAyThjUaFZtRCFESZBhiBJsNbtYjBIsLwyj5qq4MK9q/jasaP45D/fghPDDElJbuQMCjGrRXINhji40sb+RRsnzgywOYlx2T13oxx7UAQFblxg34EGGlURiRdgbTPE+jjB1CWnaxVH9jaxOKNhaX4WGrny2WFI51hlN11/4mL/6gIHVVUInyDSWkJiXcwOTUJ55KXAQqc7nMCpN9gNTqpDMN1u0R6OxyhFCc0KpcjnGFGyfQ7Mzc5B00S4oxhKQc9JI9izNnobA/gRhTzluPjiVbRmFpElVJjK0O1NuctIFyIoOgWUETs4xdoauVOBAwd2ozMYw5I1fPP4GVx8cB+SLEOax9xtAKjw3ACdtRH27lvA8mIVw1HErfLk7C+jCP1NWs9MqA4FJW0HMVGgIB3D+i1baDgyDl5yCMNOB6eOb8KPU1hGiZn53ZAkhcMSNUXE9dccpeYCZGKJtbUB5paoUFNCK4HjGxFEKcaDLp3jNc4fAk5N5fClzTMdbA0mvK4vz1Sxe/ceXHf0NK69sQvDELHS0HHBwWV0xuRQlPGlb65jdamGxXYDG2sDbA1D7NtdRY2seSHw9VNDNBsk1ofQ9Rq+cWqAXhwzsmbPnIO6WGJxxuACYpqK7OqcbajcKn30RB+tah39cQDRFFHTiVtJeqXAwiAZH2idozVJ1QB3lKBV0TAibISmwtJV7FmQYGkmBj2PCzbEqO5sxRhNCgxjD3XHwJduGuP4NMDBloGaLqBJvNJMwRdODTEsSIzlrm/cq13hAKVSLLG/LaOIM+gatY/LWO+MeN0hp+LevYuYDrfDlGo1EWvDCKNpjPlZDc3WPHoDD5tbXbRsGYZtQtM07nYwGiZaCw6EMICfJWg0mxBlA7YkcJFQcSrorbmYTlx2I1qagNCLQfZGy5EYZyDGCRd1qPCTxiXII+tUdcbDbKx30GxVmElM2AhaN5JJtB0aKZR8781LaZuJm6SQLcAxHWZhh9EUozF1XSg89vS9KTRK0UVYxIMn0f7YCHVLYBe9ZNosLpJ7ku7jLMgqGQh8IwgiVFXiYpeo6SwEE/c2HGaIygSlSN+/At93ucOBhMaUEBUUGkrsVMPgAi6xtMFYIGKahxh2A/xf9t48yrK0LPN99jyes88YcSIyIiNyrrmKAq5KO7S0qL1uq4hTO7TtDCpKexUUUBxBJgFbQEXFq331Nt12Oyyn9l4UAb3KVAxFTVk5xnjms8+e57veNzy1opLMrKSyYImrdv0DGXFO7P3tbw/f8z7v75FhIowS5GWIlSMC2p0eaorBnSfzQYDtvQmOnmnDaDggK7Y/dBG4BXbcIepLNrI5BTOqXMQmpIJPAXEaBXRmGO4mSAghURMg5YQMIueshnrbATXxVj51EeUwajYXrPMyRqNOhTAZSVQgyyNYts683SISMPFmzG02TRuu57KorRjUQVEgmiccaEZrK5pThMIhxi+hVehchtOAC1sU9kfcWnqXoiBFKqoWmcTBieTyJtA+OdLnfR+yo6LZqCOm8C1TRVGl3BHQqtWReAGGO1MEbgbBEGHXCQ9iQlNryJMQokbc2RCaXKFBOItKgTuK2O3P4XGjKaw6FQPINVwxtsKgIltYsjA/E2T8zkefFmRvdq3xtCB7syP4Ofb56wmy1Mb8oh/4YayvrX1KijUd5mGH26cjel1t8b4Q48iRc1jIOOzCuhJZQPtwrTCmJxIzFz8nMfla7czXEssWQiYF0pAD9fC22B8SVl/x8pdy68f1eKpPVlS+2jRbBOb8j//5R/i1t/9n3HPPXY/7Nfo5gdgXPFIS70hUIrH7cIgOfYjQAj/xilfhta/5OZw+fRKL9vKzj557LKDn8JeTA4laNigRl0T26x3ztc7ZkxmnhXPvag7vRejPjbgvrxfqtRCcyRF7eL4sAo1oHK9siSZ35tvf/g685S2vvy678skIsjTuxFElMZ2u34Vzl/6dHNq0HRbjF+fpWtf69faBPns1IfepGPfFNfiZEGQXBYWHH3rkU8KmDs/bJyvIfuS+j3Lr/Z133M5FiAUO4Vpz+DM9xqqqPFYguJLNevhvX+2e9USPrAcffAgv/qEfZQH0sPi/OFZyY9+oIEuFmHe+83eflCBLAjBhNO66607ujCBECf1t2q83vfG1V3XTLp4R73rXH+Adv/5Wdof/c98OkAW/iG+/p41cqjCfUCs52DnT6NpQawpCcmqGBbKoRFrkSEJKW6ekWwPNtsFutiTOkSc5ylSCakrQTBGpn8BZbiBLyFFE/FURTccmdCUUR2FnWezGLICOZjPIRcntgL2lDgpBgkDhXnGF5ZUeuxmDOOCgD59YahS0VVTMYSW3oJAl0B2T2+hogSVQG3qWI/JSqIbBQrGsSFDkClkUwWo2uDVXkgpMPQ8XHx0BmcmpxbJ0kKQ9mUwwHGXYWO8hKXJecGi2yoJrSYtAoUJEjsuAAjYOuH+EGFA0gx02aUCp2DK3DLeWLA60EFUBw2kGU2lAUg7a++qGCautISxjFH4Cy2hwmz51X1BoCglbYpVinsQoShHhNEPdIEePgbggNmzKC0tKLSfuX0xtwG6OWt1BWhUwaypzFZM0YecpMgGaKIMwOGZDRyFSMdA7WLipFuyaAcIQufOE21mrOEO70+DFILUYJ3y+M8wnEdZ7XYhGgTAsoZsWFJOauCmsLGV+X3fZYYGEBBxOf0/yA7GjoAVmgDQuUZYVuisOdi7twnMr2JbJvF5icqoCCUEKp3kHboIoCTl4ZemIhXOPbMHQl7G24UDUM5QZMB/MocjkOA0xdee43Hex2u5h6UgdpilCM8hJGGJ3fwypFFFXdMgKmDdIYz2fuvirf7yITcvBnRvExS2xR98zjqBQi64qYDQvsLlMbqUEcQrGM6imgke2fZzsUNBZyK34G6t1DF0P81hEUpCzWgKSAvWaAlPOMJ6mUKwaOm0FeVnA1nXMxx4qWcTuJGKH0qmeyXPnQw9cwn3nPBytNfAFZ5YhqcQHzPHotgdRkJFGGWMlqB2dFtXUor7aqvH+i0bJLtGtvRnyVOCQue0wRJwLON1tYjAPIAsynnnc4nM1nSao2Qq3Vc+THJEgMDOXnKRHey08694THPYz2O8jSagVVUFSxMwBDScxVJ3GVMKE2pF1GZJIYXkhVNPB0eUuhCxClvr42PkxPvJQH+cmMXLo6Ls+L8JbdQt1RWHR01KAWza7UKsCKz2H+sqhygoqqULd0lCrqewupiC3lVaH8RBLnSWeW67r4tTxHkoSE6gwI8qwTAujqYt5EKDbrDHrNwzo74PT18lBH2UBO4x1zWTXXH+wjzylcgC1bavoDwm5UUGxDOYeExuTlFhyTtOaIowPeJfzaYalpTosS8be3EMwjaGLJE5W6K63IQoKgmAEqSyhCiQaUmN5CqOmcTdCmdO18k/joBu4cHGX3WsViG9ZwhRVbjvWTYm53TvbQ3bNH1ntYerNMPdT1MhFlsfMofYJASNQqFKbHfHkhHSW2nw/JIcsdSx4SYFzuwN2F250G2g4Di5dHuOjHz+H47es4sSJdXzsHx5CVqrYHo/x7LuPIY8SPHD/ZWSKxJzRzZ6DlY7C2BhqT6Ywv7OXRsjjEK16DYPdATrdOtJKxd9//BLOHKVgsxIqYTCaNbh+AGoUe9+DfRbpzqw0EKcxpkGO5YaCMx0b3abJTNj9rTk8vwLpQJ/Ym2GQZqiEAndvNrCiZljp1rE9iLi13Y3ISarhtuNtZEkOd5RhfxJj4ueY0ryzDSRhihI5jq9RO3nOBaKlFbof5ph4GeIqwYlVB/E8xepyDbouYzqec7AghexN3AoPPLCHEyccoJBwbifGXpRhs1eHUoRY6hnY3QP+6uN9uFUO25BwrGmghoKZpNSRsL5UQzCPUW/rfPx0j9Qlcqfr2B9nSNwAS3Vyp0aQTAVFVCAn8VCzMGBEhICkKjlwkVA8GSlecgWRRONKwDiMIFcSdwfUFeJtK/CTDMHcR2+ZrokSzbqNJJOwc24AxazYuR6HNL8ljOMAqz0blm2gRSFhichc9jxL0GzY0AwTaUms9QMcjGZrEApCGRBvPeNXovYRYjKbKJISs8mQMSyZQMUBEaVMHHOa0wrCKIRDIX6GgsDzuJOCC3eFAFMmNrrCYn9CxySJaK/UIZQSsqKEN4mZ627UDH6O9C9PoDsys9KZLVul0E0KlqIxprWqAcWykMxTeMEUhZig02hBFQ1ux88FCv2jjv4UlqZwEYYCuQzDREU3kJIY8YRhErgQQsx22leaB9QgQ3xe6ljRFIkxDNujMUCO7RwIxin6WxMeF0IdJUKF5c1ViMRNjaZYXW/D0myUWYnx0EUhJ/wOI1HRYx6D2mGqjEJHCX1AXNoCOlUSoPF7FJkaqJ4kiAdhWaVSQrdr/P6RzkIIWQqjZUOSD8aZMA3EZqauoIgcw2UOu2FCkHWYChnbyLtccpAlsX4rSYAhqnD7M34f82YeVm5dATIFk50BzJrCIWH0kCZxGAq53kMOaaP7I3UOq1IJVROh6MShrfi9ijQL7naSRX4X4YK/qCCfBSiLlJ/1VJT448vi0w7Zm1xsPC3I3uQAfq59/HqC7Fvf9mvsZjrsjDt8fIcZgTcrel1LyPhMC7JXIg0OH9/VRJTDSeDktmodCp2hqtyixf0Z99z9mFDzRAFXT1ZUvnKuLZxw5Eo67DK+1pw8nJ5OzuTDwTcUmEOC40++8mVc2VyI7//bs5/FbuHrtQnT33uqBdlrie8k0LzilT/zKc5q+v2F4HdYHL/WWFxPkKXPLIoTVN1eOHEPOwcJ+fDqX/hpdiST8P36N7wZ7Xb7mq3yi/14soIsfX7hhiahigQx2ihZnsRhwktcuT1ZQfZqn3sqxn0h6tJ+fsd//DZGhVzN5fhk7qkLZz199nrXwpMVZKkVkQoZq6srjwsWe7KC7M2OMc2jBa/12LHNxzjcdPzk7D5/4QK/9N3IffrweFMhhkT+9/zt+z5F9Px0BNlF6NdvvvN3bliQvVro1+F9WwjFVBD50i/9ksc5lQ//3qIwcz2n9JOZY5+pz5Ag+6uv+QV81ToxVDWMhz6ndBODr7XcQKETWy5mdmo4TGGZOgpBgKEpfO/RdQpLAlwvQN20OSWeFrHU0UHp46omMQee3ItZRG4bjVmtSZSxM0MWZWgK4M6ppVaBwlw4QFA0Flep5VEzVESex04Ucr/KggrDliAYErcQZ8R4S6nNjlouE16kjUbkfDOh6gepvSQyF3nJLhJqS89QwZuMMBhOMJymEFMDvU4TVkOCJGbslCM0wGB3hqUjHYyDGcqkQKfT4IR0Ic0REy9N1xgvkMcRNFnllnmz3kS9ocD3PIx25nDJGVMnJ06CTreBvf0xYwpsR0SZpcze7ay1IBkUgiIxr5Nb9RWBxcMoSWEZJlzPh6KYKMm5ZmkcFhVGhDJwkZYSjm4uodnRcPHRbRhSDe0jDgI/4lAtwgP0hzNYJoUpZdBFA07TQRS40C0JflqiSGOUUo6MOG1BDlGSUWtYqJIDYZncx3XT4DAeEkcM1cRq00QhUmhPCNNqQtJKKELOQrosCRAlWhoCcRLCcRocombqFiTDQlqkzAqk9uiqotbVmBfoMrFkVeolzyFVEovItC+Bn6Es6Xzn2N2dYqXbAjXTnzy9Ct+b4uK2D8eo4cixHtg/miRwRwnqjQYvQA2pQJnHGHguhm6IhEQPwUC9rkO3FYyGM9QsG6UkIJm6UIWUXcVDN8KuSziNkgPHqsrA+moDTSVlYavvR+h7OdqWhTuOd4E05O+ceB76k5CLA7OYFuUVi4dty0CTkBF+ic0Ty5CkFKOBC6fZYE6takkY910WHos44eCZBy+NkRYquoqKliWi2VJB3VP3bx+40m9fqaHTIndfgjRTECQhL6ptkwS9CpdnER7cj9FzTGzUNIyiFP0gRj8s0NV03No1sd6UoFFYVUrBcxqjIyhhfHscsXOQ/jt2tIXP/4I7kCYe9vf3MSZXuaYdJLBT33oFLB3tIIw9fPLsZRiKjltuW+EQP7Uy2BU38wb48Ecv49xln9vA7aaJDz0yhKQaGMxmcHQDxyl9XJF4/0k0kCjlWyxxotfC7XdvslBDAgUxCHNKXS8pSM1EvWZzUjylrxNWo9Ous3BCYmej7iBJci7AFChRq+nszEry4iCxPYoYuVHEEQtJpUxBPiX6u3s8JwxRglBkaDWaGAYBu7fJXd2sW9igMJ6UAvI0eP4clQzMXBKXTWjkrJy62N8PcOLYOuo6cwGwvz1EISVIiwxOs8PYgzgO8fD5C5iMQ9x59zHUCOVBhy5LHHhGQjLdgz13Ak2xOOhsMOrDaJjY3+5jZWUDk1HA7eEbZ5oQoLDzOolmUDQBfpajIpZ1lmIWA4ZhoetYiLwQnj9BlNYwHE5w++3L6DoNVFAxGI4wnAdYajehGyZm/oxFLLqyW00Ln/zwoxzAePr2TWiqjmatjrk/w2w+xgOP9vF3D+0y9uCLTq1iNPPgUSGDwuA1DRudGhd4Th6pI44TXOiH8OIMfTfHZcKxQETb0XD7WhtymuBky+QAv7JIcHyjxlzTCxcn6M8qdsz6goRLE5cxEMfrGixZxDBMESVEEwW+5vOW0bVF7Awz5EmGtRUHhkXiawJV0XheUAFrNg0RzFPs7MywtmrBdRN8/NIMtx5r4eiyg5nrQ8wSLDUtnN+eQJKIlU3PAnIsRiDTsiSSU7CEXnM4DIwYxJahI0+ArX7KGJXl5Rou7c2xPU2x1tb5nk4hR0opodWiAKWCOyj6F0dIAeyMIpzpUZGTMAApBy2Sm3LfC/mZQ50pRVbCjahYKeLIZhsC8UAlGeOwYJs4tX7Xib9sVajbMmKPwjxnuOV0j4PfyMFaZaQvyhjuz1jUrTkSs8+pg2U8dqFahJMhzmjBPPI2BQHnJTx63tRrzHWfTVLkhBKqaYwVojZ7KpKS01O1dTimA1k0MJruMnaDgioJj6JpNcYPUJGhEKuDQm9AjGWXCwqtns3FQF1V0Oo0EJJ6TwqoRIxzhcPw6rUaskzglnZylJIoTOxUasn3ZhGfJ6VGTk0S4Yl7n0FVRcQhBSmW0CmgTq04gIx41gK5mYl1ixKyTp1B4OeQVIk8DlmSYjaPUAgHBUZ6byEHO7lLKaxNVgQ2KIVBjqXlJqMgti65mIcFBEXgZ1WrKaHbtrB9forWyQ6c1XWMzo9gKIRmimHYGgyljvF+gL3JEN21JpTyoFtHs2UuhNI7V5qVSL2Y54ZQydAslYX9LMz4eUXPXEEqODiVghOrqIRB72RpykzsWkNn5n5MiBtI8IZTZoJbjg7Po6IqsekFNJrEyC74GUmCdTiLMR9OkcspVo+tQJdr2Htogjx3UT9qo/ByDuLSl+kdUOXgUToPxHgvw4RRT4ZjHtjS5QO8kKwKqKgYEEUcxkfZAhTORjkH9FzIEmB3luEvBtLTguxNLhKeFmRvcgA/1z5+IyLNtUTLw+LktRi0h8fjeqLX54oge1iEvppj92rn/7MlyBLL8fte+GKcOH78qjzgq+3bYZfnQgChRcVLf/yV+Pb/8C2MH6BtIZ5dT8A+/P2fLUGq/cj6AAAgAElEQVR2sf/UynnYFXy4Zf1GAn2eSJA9nA5/+LwvOKXkMFo48EiU/4mXv4oRFOQuvt52M4Isfe8CI0H8V8ItvOXNr2eMwdW2G7nWr2wTp++52ueeinFfzFdys15PUHsy99TF/CNO9Vvf+qbHBaod/r4nK8ge/g66D5I4S8iTP/+L/8VokisZqU/kkL3ZMV6wUkm0Otxh8GTGbvGZBZ+Zro3XvPpnmUl8WDB/IobsYUzDQgj+87/4y+syZBdubELJXC306/DxHB5TQnb86tvewtfAlduiMHO1uX0z4/OZ+iwjC978Bnzrs3oQOfRBh2awroIkiVg47a0vwQ8mHIxBLYiaYbHwSCwB4p9lVcaLHnKWkMBIL8vk4MqLCnGWo7vaRSpSEEVJCDtegMuiyi/eWThHUVQIUgnJMMbJk8sQbAnePIaoKZAUCQ3L4db8Mgm5zfvo5jpklRKPadFTwZ14yHMJjS4FdJLzMkEVl5iOAzgdA67rwTJsFFC4RTeKU1iqhJhaOWsSO0flglLtqdUv5PbQyWSMdreNlJidjsNtuNRiPxnOOQwpjTPIkFFCROdoBxAy5EWBvUtTmGIHzU0dRRLyYjfxM1iahJBCOo62MNybIg0ELK+2OBxJU4GwCBDPD5yn5DSVxAqRF8NyWqi3DYThFO/920dx++lbsLbZwGB/n0PTjArYm8a4sOfhOZ93CoKRoWUS8y2FF3oI5xJklcJjVExmESdYk/jJoSYCtUW20Ttax/bFPmpOnQXsRz5+Ab3VNays15BQS3RGHMEKw8GUQ4+aTosX3h36fUXANJpz2JGklJyW7E58bF1wcfrkMUBIUKuT+y+GLEiML9jdm+PkLRtoNxvcwl9IErKMQqZIBCEXtAyjqSIMAhZ6FBK+xj4kgVw2xJ1NYFs1IKO2xgi6YaF14jiMMuVQIbWuwI98XugJpcIIhJJ+1/NxdK2Lvd19nL04xfJqFzVZZGcw4SuoJVIoVUy8mO+rZ9Yb7BZ76KE+itKGbUtQFCoQ6FheqeOhj1+EU7NQSiIvVIkFu3lEw4OPDrGxvgbfn0HTLDTMChdHLj54zsU4AM70WujPpiyqPO9Zt0CWEtRtlRPDp5MxJLVCNE8hKuSmJIE7g64ZHJzmzgqsEJM58nFhEuP9Zz2sNVv4slNdnN40sD0NkPnUKgzsuzku7kYwbBEf2Z5jw3FwvC3BIpd4JWCS5vjAlodTTRtfee8KxvMJi+/UMkxhadRq/OiFGeYBBamEOLNJznUBaxsrMDSR3ayz7cmBY1Wu2J1Fi/wqodR0CswLEIoa9FqFZL+PRqONVMxw/4N7WD96hJO3h5TIrsqY+QWGYYYwSZkbebJlY63TxMe2d1CvNfGcOzchph6adQk7ExcTP0PbaMLUNWyeXoE/n2F/d5+Ty1c3e7DFCopqYOgGEGWV2b6EDmk4DWbYaoaEOAsxGniYT2c4cWqdW4dn0znWjh5FFPoIvRATP8aDn3gYRzodtJfqGEz6uPv2W9jFVUQzuIQ5lHV0G/qB69KdoLt8BGFeMod5vL0FSdfx/73/ozi3E+ArvowCa48SmwNJLuHCuS3M90dYv/0kIn+G7eGIW603VtehiREcy4QhAIUgYzSLYBAmJi9R06jlmFjCEh6+cAHTqYf9oYtjNO/mHo5sLmHgu5ChoJzFOH/2MtaP97B2dAVx4UM1VWyfGzDvd32jg2gcw537KGxiomaQhQyrzSbf7wO6VVQl8phc93XkAgVOeZBVHbpq4vxoD7ZRhymUGLshdENFkHp48NwO/uh9l7HH950S3/wFZxAM51heMbBSU1CUAib7Pt57fowTSyY6polLe1N801c9A+G8wK/80QchWyq+7N4TsAyg9FMOTgppnIsDXjCxgDtODVqV49Yza9hc6eEP/+qjsEwFt23U8bGzEzwyCHCi2cDaWh2z2QSXuJjT5GfMHScbuPXWDSRhgEF/CLOjMNLm4sMBPvJAnx2sK10bclVhFCWYznw8Y3MJgMG8YKFMuRhWq+vc+t+fBVhtyNxNIqvAXbf3EAUF5r4AlxAUOxFWjjosXiWiih0/w8N7M7QJ4+BIcHQdnYaGrV0PSVEho3CpPMNwXiGoCnQdCYYkwLF1XN6bk9yOcRziS5+1isHOhAssdXI/yjbuG7gQZBln+3M0HA3thoXVtoXVThcXd/YhiQluOdnE6d4KxEqGbSuYjFy0ujV4YwpkBCNRpsMZNm9vgyRgpDo++NExRsGI7492rYZGQ4ejVWg7dZSlhDmxfwVyVcrsCBUkes4Y7HKsBIn5o1EYoL3UYnc6dYOkmQDb0uGlISQS6+iZSSidNESWUrB3E1FMheESFQWCFsTS1pknTxgl06qz0CtJGRcBFdmAqkjc5VGEFRcdC1Xioq5M+JKyROxOSaNlxrAXUtEPCKIMR5fa8EO6RiTI9GxKMi6IJEKGpU4XFjlY85Bb/JVKRN1p4pGHt1E3O4Cl8z7nXoAsjbhzhTpXYyq8loAfH3DtTUnEfB4wFmXuxbCZ204IABFDf4qVO1uIBBujR6fQxBiqUKLWqkNKyUVqISUvfZ5g/cwGENu4eHYLAnVNIEDNkjC57MNp19HqLjE+hYIHp/MCVR7D82YwVOpaIRSPgngUwWwYEFWRheVGx+Liep7QO5SLiIIQLer6kSCUtL8RBDK5qgpf64TzoXsDidpKTYegyVBK6tqgjo0YtabOIWHzoYdoGuLizgSZmGP5eANiKUFMCAuiAFGKwAuQSAIzyBumCsmQ+N6TTjMkmQC5JUJ3NJiyCZ/CxdIM0xR41/3504LsTS4SnhZkb3IAP9c+fiMizfXEkoWQddgReq0x+JcgyB4WIa4VOnPl8X+2BNnFuTx+fPOGeYmHXZ5f+/yvZkcsuSzf8Zu/jTe87tWPtWIvRI2F061Wq113qn+2BFlyhP3ar/8Wh1JReNcrX/kydgeSYEi82ytZuk9mbtJnFuf93Pnzj2t9JvH6R3/sJ/CPH/jQY9gHElTuu+/jj7mLP5OCLIlm//0P/hA//wuvfcLW7Ru51m9UkH0qxv3w2C2Cy55IwL7R++tnQ5CdzVz8zu/+Hv7ru/4A3/gNX8vzj4QVChKj7bAw+mQE2U9njBfHSy+39HevJcrf6PgtxH5iaL/qVS//FDGWfn74mK5WqDl8r1ygEmgOfu8LX8yu3asVtBb3mRu9hy2eKf/SBNnfesvr8C3PbLHjdU6OQt2C3jhImJ+NyFllwbIo+bhiV2uUCBxKpVsmJF2EqBYHIT+lzG16KpFfRcpRLlEJApIgYr5lkgCaUjF6IPIFDnigADHD1PhF3dQb/PKeCjEGO1MIMNBdarJTkhdZkgjKayaLkTsLMJt43NIbeRmKRMLSWh2qWWLu+ohpgafVuJ3OMKldnoK9OB0KKoUEpQVkyYCkZ4gSWiCGSPwQsxkhAxROmCZTXkocPUlGd6OGvIiQxwJz1Cxd5tR7SSCGXsotyuQCJBdNvdaCKMXM9sy8AydepcrISoFdvxTqQq5XkUKpHA0jd4pg6LOTqBIIsxAhzwSoss6iYS6R03OMNJW4W4ScZNE8hF1rYGW5ycFz5HTRSe2mUTNN5GKM8cjDYM+DU6/BNgR2wCAtIRD2IauYL9tYasJUyE0KaCaNFzAdzTlQh8QtVavYBeVOfWi6hTgnQdKEbddhUICNkCKLI7iEiShzFuHI3TzcdbHUWsLqqoko93DuwhZqpgNVp3bjNkyb5lEOVdHRH+0jiwUsdUjglSCLGma+y/tC130Wp5i6Ptx5wanbDUdFlsdQDQtOzYSsicxJJHGcFtCmIcL1Q271dRptHo8ypzZTCZNxn8O6DLuGIPbZqehO5ghcHzu7hJto4sxdx7C9ewlSWMFWM6RzD6KuYxITRiHGclPnYBNycI6mHjvPes06aoaE4WQGVVRRb+ho1k0UeY4WBcsUIe5/ZIgLgwJ3nVhC5LksJJVCBUNV4Tg6JiMPpSQhyiIYksrOb8s0+G+ZlsEc3f1+gFpdZGF9Z5rgwb7POILnnGih25bgzcjaBlwYutiJS5wkF1SV48OXQzQsFbYsYrVDwUgh3CCHVa9hxS44iIkcsF4Qod2sodkll2PGTMrxrIRhCrj1dJPb7leWuywe+EGEyZDaY2U0llpcmIlmGW675xiSxMOUFuClAdnRcf7D92Ot10USJ+zYqsoYH7l/hFlKKdsiaqaGi/s+Nilcx9JwbstF13YgKiKOnlqCx0zjAv3+CKeOr0I3TR7f5W4HOj0IqwhBGmOwO0Z3pQtb0bDS6+LS1jajP2h2kANPVQ12M3qBB1GS+P4E2n/bwYVHL6G/N8bxk0cYkUIKSn86wXgQotN0sLzaRur53HpLqA/i9Qp5ha39EVTFxsZ6CzG5sqdTKJoGWzfYwVtKMi6f34MXC7j3mWe46OMOBzh6pEu917Bscjkm2N0JWGDNy4MkeE2tcPdt69DVAp6fwvVTtFdq2N0aQawybruehgV0S2EncJgeoLxIQKIwHp/EJ0llJIpMaEdLw+5oiL39IU4e63C4lSrRfZwKaApk1cJ0FnEA2trGEixJQDj3kVUFZn6AKJHR35thGsSY+XPcfnoNqpSh1ayhrHQMdvYZVdEfJXjPwzs4uzeHqUnYbFnYaOtoy8CRlg3NBoYuYW8AR1PhuxSAGDHORDRkrK2YuHzRYyxNs2vCMiX0+3OopYat4Qi7QUwwSWzPIpwbByiriu9FX/aMHr7ouMOs7Y31IzyfQwofnIQ4vzvF6TWduBSYzwVsjT30Wjp6zSbi2IfnZcwA7q3ZsCQLo0EIAj+fvTzGylILF7ZHOLauY71rYTLK8OC2izMbdciVgI9dmmCYUrCghL1Jgi842oCSx9hcM3F8tcsiLhUcfO4a0aFpMh6+OMM0LjHPc6w0TRxbtpgxvj/wGVUw2Im59b3bpu6QBH5GAiS4GESdAKpMzwJyP6scZBlnFe7bdyEpMjqajFGcc4fC0bqGvptgy8+QlCVscn5WdGjk2C8hSiXu2Gji6GoLpiSg3dLQalKwoY6aSUgMAfuX5+gQFlWsYBhNbG9P4fs+ug0DRo26CyTIZcXs1SpXMB77qHfrGIwmvL90XBS+GQQpRFmA6Rio1wwoVQnK5NQsmwtaUTBj9EpZFCzglgpBQ6nLnVzDhJVpIIlKeNMpF3/YKU3XvkjPPh2jkYuyiBljQvOab4SEY5ilSBlKIkAxFJ4rNPcqEosVDZOJz45Pq2ag3llGQbx1itec+fDdAoFPoaY+2utUqKojSw+KMMRD18hFn9L7kMz/RnOmKEskfgDdENmN7Lspf6c7D6AT91UisZn4uza7spEA+5dHmLlzQNAwCUIOBIwUmdEonYYCp1Pn4ngWCfz9CgFk9ArNtTqS2MD5j1yGquRc3F3uEI5JQoMCw0QZZZSjP3RRWeTAj2HqEnTaXw6OVPh9II4j5vbqhsJjL8oyipig2yUHwYmpgDguUVXkhs1YvCWmLL1LkTs5msdIo5yRTlSAogDBlBiwFbHNcw60LCIRYRAhDFNkYgWnpaDbbUGMBORpzFgY6j6i85agQJ0QEooAyTQZPRWOPdR6GiOhMnp05xUUW8fAr/Abfz96WpD9dBZcV/ndpwXZmxzAz7WP3wiy4HqL48WC+EZaYf8lCLKHRYgff9n/8ViS+fXO+2dLkD0cirUI17qR+bhweRJ+gUJ//vTP/pJDoij4a7EtnGs3Kpx9tgRZ2j8SLRZJ8tSetrTUZXQAhW8RSoCQC0+03ahDlr6HWp/pbyw2EuSorZuwD8Tc/ZW3/RpI3F64iz+TgiyxZF/+8ldxq+RDDz+CW285w+iJXm/5U/7sUynIPlXjvhg7+r4rOcbXGjc61l949evwQy9+ESgg8GrbZxpZsGD47u7s4Zd/+Q2gYDfankpkwaczxofFz6eiNZ/uJTSvKMCLAuKutf3Gb/42h6ddrVCzCP3a29t/LOxv4eSlcboakmCByTmMALnW3z7M375eoYjwK697/ZuuG+72RPeHz+bPDxyyr8O3PnuJ235LDppQIfOipeAX6CKllj5aDJowbZlTh4nfLdFLOzlDywRpVCCmIKv8oG2u1tQO2q0lFdNRxFw3TZchajknzs8mwFK3hkqIOEBHIJ5np8bCKwmqxDKjxRb9u25IHHBDvD7X85DGBYpSwfKKxu3Io/0QtlWH0xQRRyFoDeASKzWl4K4GFFvAfD45aImvFOomZNbmUrMDQckwd6fw3Rg1rQbRlFASx9E0kEUJJxc7tomSOukgoNFuIiYXid3i1lLiFaZJzOIZuVtrLcIkKIgDH+6YWiMViGWGuV+i3luCopS8EKK1JnFUFTnH4FKIdqsDvSUiTEgcTJHnAuMLdNNASHy+KOMQNUreJidzkZZoLbWhmwLceQixoN+VEGQFt1TH8RiPPNKHVKgwTQO1psECOzlSyT1mWAK8KEeeijD1ErOBC+rDVOg/TWMRr96wIYgVLu8MMBomePYzb0EQRtyKSQ2S5PTJihySosNQaVAF5FnAYx+lxMvUOCDMjycc2qYbOvbPT3Hy1jPQHSCKfGYKytS2GOfs4hrtD7G+fhwhhX1I1II/Ye4kOYwCr4Rt1GA0S2xf6qMIJWyeXkWSBUjSHLIhMyc0dOfs6rKbTUR+is2Tx5ARI1AnITdDnMe8eBYKYu6ZzKyfjYaY7kdYOrIBoysjFSIIlQYpSbD98KPY688QRBJWlxq4vDdGs6Zi4MZYatks6Be5DEuWoOuU+p0hLoGtaYKubXJbdsupWJBIUhIFySVeQhHJdQXUjBpadQVbWwNOzSaHN4nylCjtLNc5eCxJD4LN6DwYioyaLUO1FWYuW04DkpAhoMVukB0waKchVpYdpFQUyDJcnJXMELxto4VTGzWMxlNOpu91u4CS4gMP7qFhWDDknDEjhm6zs4tafAdjn93qyy0ZCICVjTYHf83HwT9hEUyoloxHBi6ONNu4/XgTeztDvl4e3p0y11RXJBzp1hkpIlsidgYzbF2OcMutmzBbNh55+BxG4wxLNQWXRx6iTIJjKVy4aNUN7HkRJl6KbsPC0aU6OnUFpgKMhjFOn9rA6rE2u8oVuaR8O0RhhrZTo/oLXC/kkLA0jbgFWbcMZs1KggCJeITUwm1oLHTkVf5PQgXJeXTtFiyE0D2xrBLmhZJDzbQUdB0T/ZmL8a6H9nIX7YaOIEwQpSEXDhSBPPQSducTjEc+JF3GiRMb8Kc+hsM51ldb0DWBw4sGExcf+eA2CzsnT3Wh6E2kyYzFZ00lISOBbNiIPRchuTlHEzz00Ji7Fe595jG+9gkHQE4938uxO3Jx191rzAg9ttZlhm4QJNjpT3Bxa4g7bzuCGgUMCTJzfrMyQ7O1DDeMWGgR5QrJPALx4mk+R1WOc48OMR4EECgQsV3DkWUbVRHAqNvY3xqh16nhvk/u4MHLAbsNbzu1DHgx1JKClCR0WzV88sIYH96e8dz6wtuWcOtGG3uXMuwO9tByNFyeznFys4PZNGbGqG0WWD/ZgjuToEUy7n94H/9waReRWDFjmFzpJOR6WYx7jtXxbz9vE1Ipo2baGPdn+PMPPopzo5Dd3v/uX63hlrUuhpMU03GEpa4ETRAY69J0LHZNTt0QmmIzz5uC+AJPwAcfHMCwFdx9ymJBl9zRJKobJDplEt79wBgX5wFuW3OwZFR45uYqdi9t4/jxOjp6DVv7E9LcIGoqh1HNvQKTeYRhImCWJbDUkgs6jmjg4miGpbYKHRrOj+Y4tmph2VIIZMLdB1Q4IV75Jx+ZA2KGY2sOC/DDSYIxhWYKxCyfo9ZQUNMVNIgDPY/x0CAklClObjSxsdLFsB9gMPfh2BYsRWTedrOl4ehaG1aNXJ0WsozuaxnarSZS3+fQMRL4CRGSRQUkibo4Eua5EqeVumIkkdjuAnIKh0oDZtHSvSqNc+yNQ0xGE2wcqaO55HAhyZ+HkAwbiZ9CJDxJkTPLlpilIG4oHbmoIIkjLK0sMyLAm1PRS0aUEYokhWJSwKWBvS2Xn3+EGyEhk7A7qkz7m6DTM0FPLWrjb9ZlegFAHqeoMgEXL/XRblvQKIwqzZGVIpy2gdxPkXsZ4ykStcLqsS5/Pq9kqFYDKRUfkwCxlyEJcmRJAr2uIfAitDhA0kQQVMhD4j6DXbjzJIWq06GJsE2B3ciEgSDBOk9SBAGx0HMEeQ6pZiIqRO40SqkgTc+vuEJZVPAnMcoyhl5XsXHnOhdA074PUS7guTMcWW3BoYBEgQLiMsy8gJ/vuQTUNBFiQu9rMfSGgYK4tjJp1wJaLRspdWXIhH8iHnmK+lINQiEhJMwUVXGLFL6fspBdr1nsoqfzQBo4s+wLCkNUkBO3o6wggxj1B6FkMb1j5sUBK7ZO73Z1+LtzFFECQVZgkKBNmQCmBFUQ4e27jOSYxyVkG1hdcVA36kBKLHGgUisMghLv/AfvaUH2JhcOTwuyNzmAn2sfv54gS07J7//Bl4Daoa/W9r0Izvmbv/nbq/78yrG4WUH2akLDk+WvPlHoF+37tVxtiwX+M5/5DLzx9a8BtUUf3kgooM9ShZCqmZ8tQZYqpC992StBAuu//covx8/89CtYmDy8EfuSxKqVld5j/3zYqfi8L3su+v3Bp7Tb7+7u4Yde8qPsPP2e7/4OvPgHX8hQ8sMb4RwI9t1qNT9rDFn6+9T6/trX/hJ+6id//NNOkF/s/xMJsguG7Ne94PnMOj187IQooLR5EqCe//yvwqWLl/HGN77mumFei797M8iChSj4rGfei2/9lm/CT//sL+Cv//pvHwv5uvLcP9WC7FMx7jQXX/bjr2SH8ROFMy3GjM7FG974Frz5Ta97nDB+eC5+JkK96Lp697v/BlSIoWA/co9+yzd/I1720h95bD481YLsjY7xglv8+//3f8O1sCLEqaLr/4n4z9cTY+neQPxgKji02y2+H3z/D7wEhBi4EpXw3vf9HX7wxT+Cu+++E7/yy29Es9nk4smb3vwr+N3/8vt8HyHn7AKDcPh5ciN4AbrfvPwVP42/fe/7OcTucAFpMRcWoi0F8n0uhXq97bWvwVcesWFoGtpLDpLUY+5oQiKqXOLsw33Kt0ej0UAmkSBEz6sczVYbqgEE0xCioCJTSnYjE6vVlIgxW3EKc5SlqCiAC4BtygiKg9Tivd057rrjGIu6qmJA0MixVsGpEV6A+KkZ8jRkd0SSFmjUG9AMypYHBEGCTu4PDrY5aOv2QhLmMmZ1BlPiKMrsHEsSSg32MQsTbO1H/IKvCCp6NQObG3WYBi1yBHh5AqvhkCEWWTDHcGcGVbNRazehSCX2Lo84vIOCKG698zQ7UoPIZXHXmyTo1DSoTUqfp5CrBC3HgawpMDViyxL/kRLHTZRVSJU9FrSDYoq9T3oo4xLH71hBUEbseE3CAnJeoNZYOsABUBS3FCOM5tjdncHUDIz6EbuPAo9EqaOw2+R4SdHfnfOCutPpccq0ioy5kPWWg3kUwDCA+chDVWnsFDq6WceoP0N/a4ZTJ46hUokPqyKIK+xu9ZklrNZMdkfToooW5rTYpSAQWow57Q4unD2PeqcLCTm7qZ0m4SNkKIKCnb1LmAwmWN04gdB1YTdp0Udhbjn8kFixMlRT52RvvU69yTqHtMw9FzVDZwGfEBeqYMBsKSjlErOLY4iUpC2VGE1naNLfUzUWx3vLDnMtNzfPQG0oGA/2Me3H6LaW0dtoYTQbMhdTQA5V0jl1e7Czjf6WD7vdgi9UyNMAm0dX0FrtIojG2H3wAi6dnaJGrbdCifNDH323wHOffQb+aIBmw0DihhjHBXbdBLes1OGGIfMiG00HlRLhocs+nnG0A0MHVjoau4bIkR0S39QiNrMIP4mY4dzt6QiHY2b6iaaDnNzVaQjXjdCoWZAUEWmSQZYthEnF7jC7BViKhP15jnkQw5RFaBqldpOOROnaKVZ7LdgdAxf3+hyCFkUZyAhVVwwYKifWQKN0c6eBpa7FTmNykyuqip1LW9j3Mjw4CLh9tK4pONZroqxSDpc7vxvgdMfB1zzvNgigVPUc/+P/vR+GqOPEqsmhV5YtIaLrujKxvNbGpckQf/bei7ir18HpdRsnN3t4/wfO4sI4h5vlfM0eadg42mlgfzZmNxeJcEsOzRfgztufgaOnu5h7I9SMOiSRQvOmjCbp2A7SOMJ4PkclSrAkmUWdKPXxiQfOAn4Oo+5gfzDEHbevIoMIw7ShahqnsNeJi0kzmrAldg3725dYnEpKsECbpxFERUYU5egudbB1jtqWFViOiNE+8UJrLEC8//0fQ5CZcDoWnvvFd6BhKeyGU6Hi/O4AD3ziElYsG7d//hkuKDxyfhfbO/twaiqOrndwy60bUHUTke9hNppysBm7p20bgiKx83F3PIHtGLj/vguIJzmH691x2/JBa3SU4MOfHOCR3Tk2mnXYaoHb7tqAqBTYOLIMdxbCcwkdQyFkHczcCKmo4OLlITu3id8oyQL8sEJcJjh+4ig0UYNp1TDd2+EwqmXHZFTC1jjg9/08DrB7fo/diZQkf8uzNhDnEh64fwf/8NFteHGE597eYyyOIMjokoPWtnBxawrNFmBYNcz9BDYFLBoinv3vXwDP9ZFeHuHCg2eZJTodBgyNOXXKgaRLjKXISxGjvgedxJxhiIiETAXQhBKdJQE14l76McazGIYho92sg4CpqiQClcTXymAyQqkI2NkJYFl1+G6J0iSu8xaazTo6y8t4dGsfw2HIDmBiCX9if4oXf8NdVNvAxUsjDp7sNm140xIRQvRWTA5N2xokjMhZahAeIEGmyNg81oSai7iwPcHEJWSIBLtRw2hEwnkTs0GJxnoXs0ECL5ni1pNNhK6E/V0POrWOo8J45iLMC7Rs+6CAYEqMHxn5CbKyQqvtoNXW0Fy20en2EM9daIYCVbbQ31oqDkEAACAASURBVBkyO1qzFHgutf0TK5vCLwMOnmx1DCx3lzHujzEaDLgQefyO4xwwNZ8UmI49aKYG01a4yJHmxCitmDlL93lisGZzD7kGhBkJ3goaqsEFKUlSIJg1RFGCXAT86RxqXvFzK61yPkeEJtBqNrxRAIJBS4qKNIyZR0tInO7mMvJIxj7z2l1UmoBKNTH2Cn5meRMP8/EUmpnh6Hodvc0VLLfbQJRhMvKZnU7OfVmgIDQRAnUnUNeNJBz8nVKGYMnodBzMgwgU+6Y062i3uihnU8Z7UMcK0e8LQ4dABWxGzpTsyCW3OzlIQ+KgagbyPGKxcqWtwXJqLGBapcidIFFRcHExtRQIuoIiyDGYJpD0kvnDFgnBsxQj12N8TpCWMJdNKCZw4YN7jHAhRJCSAUkQoFUzMZ4TOkGCYmlc7OPOJCjM6XU6IkRizkYFNF2CaFAHkQFdVvhdmYjD81nMf5PC7uorlFtSQSxVeNOM3+vSLORuvSgtmTPb21yCZoicHUDvS+k0AFQJgZ/C6wcAibEGgCxHnBX8TKWxrgj7TeiqIkejJfAYkQBeZhLOn50glTI01ms4emSJu2ji3QkHwgm2jj+6aD4tyN6kIPi0IHuTA/i59vGFSEMOryudf4dbZp/73C/Bq3/+p2Hb9mOHuBBsn/Wsez/lZ1cbhycjyB5mtn7bt/57dmxxOmFZ4u///h/wi6/7JVy+vPUpKd8LwfVauIWbEWRJgPvhl/wYhyqRAEcCDbXJ00YIgP/r996Ff/zHD+C1v/hzLELcrCD76fA1/+qv3o0ff/lP8SL8O7/jP+AHf+D7QEFUtFFK85ve/J9x/PgxfNd3fvvjeJCHnYoLdMFhZykJG+/87d/FW375bSy+0DF/w9d/7WNC1KXLW9w2/41f/wJ8+Zf/m8+aIEtp6z/0kh+DU6/fMDf3enPzas48Oqevfd2bcN99H31cyvziew6LTPRvN+r0vJ7oTz+73rxZhC3R75EYReLr4ZCvF73we/CiF37344Tjp1KQfarGnfafXJMkrN330Y8xA/Q1r/4ZEJP6attChE6T9Lrn+7BAeT20yI0yZBfC+Z133M6u+MW97LAgS/ekP/rjP+XrYOEkp+6CJzrP9POrnZtPd4wX92Nqkfy+7/1OfPd3/cfH3OEkKJGTNYljvOLlL+NU9attFy9ews/+/C/i27/tm/Gv//UXP+4eQUzYt//qb2B/v/9YsN/i2iDB87AoSuP/xl/6ZVDx6kpxdbGf5MI/HCS4COlaP7r2WKGLvoccthSgeGXgGwm+L/lPL8Uz770Hr3/dq7kQdOW2EHn3dvc+5fn2z/VZTQ7Z33jT6/H19/QgxBnqTZMDeVJaHHgZnCWbWzHjWcrJ335Izj2FHay2qUF3BHbuyaKOUqKWtgqZl/Nc0Ewdpikhq2KUlQCB2uPYK5LDD2JoogGRVsCUG67Y3PJPberU9pbFMWazADXTQpr5mIwrdBwH9RaxzxLs9z08epbal9fgLMnI0gRZEMP3EtSdGgIK6ag0rC63ECsJ4vmMg0CW20sYDF0y37Crz6fginnO7lyjIWPY92HpJgvSFPBRb9R5gSdIOaY7cwgk4PV0CBzcQUWHDKqsoQhLdDothLHLrZSglj5yYJo24pBaFCmkSIZck5BRkJDrIUtLxFmANFPR6rQR5yMWZ5LUZhZir6diOicXYoZGzeYFc44EHkWK55S8rWF/MEG36zATjlqQE8XgVszlJRuBT9HOKfIqRUWOY+KlTgLGRhCPgZzPJPYGngvqHTVNC47tgDOHdAr5IOGdQkwoIbqAOx4i8gDbcrgVdT6dcruiQYBH8aD1WaUWziyBIhM6oYnZZMZuuzyLoRuU6pxAoNCsTGCEQJzMsDdwIVU6bENHQkI8ceQCEs8aaB2xEPgH4q2hGFBNDa67i/7lEQyjg86KA0EV2aU798bw6fwZJlZPrCDOSqhyjtHeELvn59g4vga9XrETrowzlGmOC5eGzD+2OuS8UXlsL81yFCmx80JOtddtHXHoQ6sU1GQJkyBBy7Lh6BUEQlHIhONIQJLjlETWOIdNATFJgbGb4nTXYXcz4R5WVmpIXQ9hlHOxYuLP8ehuCEux0DAq+FHB7uy77+0icD3M+hFs20Sn20bouxwMYzsOZuM5kkJGo9dmx2RepBwaR3N2GlfYnwQwbQl1SYKBDCt0HVB7u6Gis1LDPz5wEVEkMt/T0A0sGQocTUSrobFQc/xED7NgjiQs0d+jeS9BRIEgSvHJnQBhKeJUx8aSLaNlKdh3I4yCDMd6GkSab6kCRVYwjcmhK+LURhPzqYfBLMaHtlyKI8K9a3W4SYpe28FSg3AJIXRqYZ8lqNeWcXlvH43lJXSaFjZOrSHJSdQIMZ/O4bsuVlt1nD5xEl4UkfzLgqJTd9jBTqGS5IBuOjW4QQh3NoEmHGBWIm7xLhCExJtMUYUpjpzegCxKLEwmqY+skFFUMnrLDVAi4PLqKibbO8iRYxpR4r2C9777o1jpraFpi2g4JvR6HaZtQCc8CF2iKdCuW7i436csJRRRiHuecYLvUXPCFkTExJ4hjjNsHHdQ11RoqgpB0TGeEbaARFuB7ydLvVV2cnYbDuo2OZzHmPpTFGWO3aGH9334POJUwnq3gTPHmqD6xCoLoxQaVuA99w8wGczwrDMrMB0LcepjqdMkuAwMo4790S6ahohmbxX3f/IyBtseIFY4enwZRRizaE/CWIGYQ4rIvTrZG+PoiTWkeYBGTcdk6jELlN5NBvszNJYsdBoO0hHxSDOy5mGvH0DIczStDOcuzvGnnxjBtiR8xT1rXGAIkgTHenVEXo6JH8GuKVhbbSNf68Fur0DyArgXL+D+D5/D8pKFRktFxyYsgwbR0JkrO3NjaAKgazrGowwBuYOjEKIS4cypI4TOZvfddDpHo+FweFQSxRxkNXcT7E98WPWD0KCzj3gwTQVhVWAw9Tm4K6RQrmGG/XmKIM+QUJCdLeCr7+6Bbq12s45pP+TzWq+JzOWGUMBUZexSEU2mgDnjQARTFVgNGWkq4/6zI+SiiKV2DVt7Ew7d2txYQkD3e9PCA+emWGmI+KJ7TzEOI0qAs+e30WmbOH9xm53tVKwY9/0DVAY9t4sKayfacBo1RiVQ1wExWcU0hd2wmbldFgrGwylUTYY79xCpIm699y7sPXQeOg4wRaahcvgccUupiEOYIUk6cCeXVFKjzoQk5u4QyyS3eY4wKaDTPngeC3O5UGE6mbJQS87xgp5XaY76aguCKCB0PUYvaKrGzswwj6GpMmzL5MyuqlKgEXKIWO6EQaKxdujaa6DIZIxGHsYTHwM/Yz6qWTPQpIIehV5pgCpXUCkgNEkYYdRdX0NKrHq6qv0I/ixAkkfQTZvPfaNpIPJ8CLIKwVShtdqYT0KMt+e85i1NEUurOpZaNWRzuuBzLsAGbgRD1aCaMlSD3h1U+OR8LQUu5MR+hCxMUYkJGssOLM1EFSaIg5Ddst4owSe2ppimCZ515yrqJnUmmQi9GJKaQbMd5Ak5ZCt+h9h6dIxpEUOuyXB0AcdX2wjdFHFUIMpLaKbMwZJbFAyZU5HOgOeFUIQSa+sKmi0bjXoLu1sz+FGKgp9dKRxDRNexUYYUgUoF4Qqqo/GzmJ7hFvGkYyqoCMgyGeNJBEWSkScRu+6pWEUC/Ww0R7PXROgnSOYZYJWot2RUSYVwUiGXScAneosIHSIq6lJQBSRRyOI/IW6Gk5hdspF/8C6xulpjR74mAvt+jv/2QPW0IHuTi4ynBdmbHMDPtY8/+NDDeNH3/zC7Jklc+OIv/kL89V+/B89+9jPxlV/xPG4do4X87/3+uzgJ/Qe+/3vZYUUC3E/91M/x4f7ia36WF8zX2w63l17pKqPP3f/JB9hNRdsixZ7+92EhkP7/vffew2LNBz74IdTsg8r5+973d/iGr38BuzapbZNabxbuLBIPaZ/PnDmNP/mTP2Mx5Z577mKhgNpYv+SLv5D3/2pM1MOOLQpo+vqve/5jh3g4TImcfTRWJHxSsM9Kr/e4MVmgBEi8OHxs9GUkOLz2db/EHMorx+WJjuFq403fR23Ev/6Od/IDilrXyfU6nc7w3ve9n1v4SUy90j25EJkvXrr8WHvxld9Pc4HG7H/+4Z/wj06dOokv+qLn4MKFS/jABz7I8+N7v+c7WQRczCsSAQ4zLQ8LZfT75DZdCC1PZpwWwjqdZ3LcveBrv5rbMBcb8euoiHClmHPlsf32//lf2LlH30OOx697wdewgEEi1K+947fwvvf9PeMIrsU4XYhM9MJJx3ujLNTDLr8r59hiPGhfD4/h4pr8wAc/jLe/9c2PwxOQW/2H/9NL+Th+6id/As//mn8HkXoEgceuCUIrvP2tb3lMwDocvnQ1DMfiOw8XbZ6qcV+cB+Kxvv1X38E8XEkS2fH7gq/9GqyurvCxkEv/Qx/+CN729nfg7NlHr+kAP3xeF0F0C37p1a6XxbHRz77/Rd+LF37fd32K85sc5P/1Xf8dv/lbv8PBUVSAevdfvwc/9tJXPLavZ06fxh//yZ/yvfHBBx/G7t4ei6KapuPbvvWbeP6Ro/Yv/9f/w9cf3YcOb0/FGC9CuEhQPXztkzBBf/dfPecL8IqXv5QXPFfbSIx9xSt/Bp+4/5PXvZd/13d9O37kJS9+7HcWIvlwOOLC3J133o6/ec978aqf/vmr3m8O7yeNA92fSUSme8sHP/Rhvs4WmAS6rsj1/7znPZfvL9SNQMdD4Wn0XDp96iR+9md+8qqIDtrBRVHjOc/5PD52ejb8c99IkP31N7wW//vpFuSMwjEoaTplPh05N9xZxItHglZWgsiJzcSMpHAfIU1hdUzkeYIirhAFMQxTZ04oJbtTcAdhCyjhmNJ66fsoACJOYnbRklBPbpwkqkD2mIr8nhRY8k+uLNfL0Go50O0DHiO1bIpCjsFOH1WlEpCWxbQsmbMo3G60oWgHiwBKEyeWZ4ucP4bAbcvkHjFMiV1/xHcNAuL+EUdPYlenouuwbCp25iyCRCG5qAwUlDVOp7LKmLVKIU6Unl1kGbxxiDgoYBs2uisNdgZyCAgZQDjAjARoiQWDUi54rGiRMexPoUNHd7XG7YlpWEKSRRaKJUpHlkvMx2OMd8k9THiGBqI8xvbOGLZKrl6BGXRpSi4mEd5gDM8rYbTbjHqoshzHNldQFQnmcYjdUYBKJpddiuWWgaZTsiNHIcmH3WFkEBNRxDlCL4JqipjMM9iWjdW1DpLSw2Q4Q+yRA9ZGo1GDlwTs0OUQN534dBFkCnhKcqQBLbocDuGh4ymQIHHJXiwwd5jmgqPLqNUEDAcTRGEF0VBY9O/vjxHMC6ysdRGnAbq9BiCS69qBO5uiIAe3asCwNA77Ssucw1nabYdT7vMw4LGkEBVqXaeZRf2N05kHRdDQcCykiY/5bAZ3niNNKtjEUl2vQUhErCz3MA4HiH3i46Yc1vPwYIh0XODUss0CWMPWYdVEZBCwO4mwT4gApwZdzlGrUdJ3gv15gb1xjJ55IBgd6bWQxT4nqVN0laGKeGh/iAd2E1A/8ecf7UDRU056P3G0h4yOQxAh6yoMw4I3n3NIjqzJGE9dXOwn6HXbiJIYgpCj2zZozYzLuzM4popdL4GtaVCqCJR8T22luyNyfAHjuELb0nCsp7DonmYVlpsWVJ3mvoR2r4PRgBzBNUQecTpjfv4QO5raUmcjH0khYHsU4HjPQRDFSHLgxEaT3cWSYKJRMzAezljEVG0N9NwlhMcoLmApdbSaBvZHYw5XovExdBnedA7b0lBrNFjQujiNcNsdx7B6pMGMWG824ZCvCgJUOueEa1AkTP0QlVQxGzdNCnjziK+P5Vad3cL+3EXDtjAmVyX1ousaM3DXVi0YuomAFEdRRn97G36QYHO9hzDNufhObvZG18HexR1mMyYlFZRSfOK+y6jVmzhzghzMJUZxjJUjPdgSsWcTXL6wh6983ufD9+bwCdVQiTDqOqSqJHMYdvsjePMAdt3EylIbjm1jNJsh9EMYigqLijdRTmBHThqf9Kf/P3tvHmxbflf3rT3P+8zDHd+7b+pZQwuBJIQFhEQJBOw4hVOKATt2rLgokjgJlGMLB8sgDJQUjCAgMMJ4UCTACEyZOHYxSDZBoKlFSz2++Y5nPmfP896p7/eqsYyRBN0M/are/Ufqevecu8/v7P3b+7d+a30W3LaBXoc4qRmqKuI0wI27M2zCBimdx6bKGJNeW8HuoAuJmLRFyciJjRfQLAzJdDFbenBsmqvp/JCgywL6+wMszpZYLteoGxnT0ykOru7CVCVmXVIMPAg9qLbNbjbCcqYNkIZLxpucnnoowgStUZvjx4vlKfb3RxibbWRFidO1j9uTDQ7PVjCyCG1Dx+mGytwyvOLaACeHK3aJExriYt/EVleH1W3jdF3gVhhB6lm4OuqiXaj45V/6LezstlEmCV59tQfHUnB25sFybTw/WWOvb2Fo6Tib+bTzhvncg9OSuTxJ1xTmhdqOSql/jsdXAMJNgQ994giGK/EcOe5qyCMVRZLi1Avx3LGP1zzSx60jn0u80kTGp6crZkQ3TYyvenAIpRRxd1ZiEdE1WWF7JPG5UuQVf6Y4zFk0L5saWQpEBbmSNdSlgk/f9HAnzJhDXIs1vvygA0IZb/wChSriwt4IWUxx/gqGrjNbNS5z7G+7kCi2UpPQ2iD1K/ipjwtXt2A5LciGCkshjnKJ6eQUumVBU1QuxqJNCEmQmedNvGtCupCQ6HYtNHHDvG26nqqK4vgql2PSphDNAZSuyKOEN16LihjlxBaVkcSEKCLxs4GlGcyXJYflMkgw3yzQ6rQZC9BpGewAJSesRsxYcvHnGSRBg7cOICm0T1hBJ/dlkqKzM+LNI2IrE3aozmqIcslIns0iRllXkFUSqkvkeYzBqA9JoHu8yJgfer7wiYks1qhIlC3Isw8WbmO/RBbk8Bcb9HZsmKqI4U4f3mzDQmqOBpVAsf0MqqAgzEqi2aOoE+ZLV1GMTkuBpBmsI2RxzpvRpmOyKB6n+TlruRQRUHqnpAuI0is1eu0WPC/FdOJB08HPT2lFxwd+/jFtlZ9FwiBhcZI42N50jVoooSkaIr9E2lQssm51yamssaOd5vSU3cqEbclhdzQu1pRyhTceWq4A0RIRbmI0JeEJZARxiVSoUNJc1RSwDRGWKcOiZAhxSIhbPV3DcEwYbRMlsfgJb1CILHJLmsbnTBaEqCWBC1TpPlxRISUho0QBhiFBlwrGDkhQoHUIF2GyuEr3W1mk2Z2OoUJTCygzStJQqarImxn0zKkIDUxN4+K4yTLH+5/K7wuyL3GxcV+QfYkDeK+9nAQyirlSKRKJHg8//CDe8t98I9785q/53Wgr7a5+7GOfYNHwueevwzDIZWPia/+LN7Pg88UisBS7ffe7f/T8plbVOJtMWAD9c3/261n4IkGSBIwiLzgaSCIVvff/9D9+Ky8QaQH+vvf9DP7p+97PD5AkKJF4SeLihz707/DT//if8XGTG/XrvvbNuHjxAgvJP/aen8T7P/Cz7Ip5/NWvxDd/838L13FY+HnhWFbkKAFw8cI+L9hfYFL+1D/6p/jNj/wW4ihmcePo+IT/7v/xnf/77/7O8fEJ3vuP/gk+9KF/yw3AdAz0mV4YE3IEEBORxGaKX9DfnM/nePihB9lN9uyzz+Nn//kH+W9QGQ85BQeDAaMGSHT+fJ+B2s6/EBf1he/rfe//Wfzmb36EP99rHn81/tJf+ia87ste+7sC3eeeq3TD+oc/+dMsrL7rnd/3u2Vev/d8JlH51379w/i5n/sgPvnE7/CN9/Wv+zL81b/yLXjwwQf4BvDDP/JjXAxG4/a53+fDDz+EX/iFf8HjQP/2wud929/+Dv4eX8w40eKUItN0/ny+HxKlSfh983/2Nb/vZ3/hdYR8+JVf+XX84i/9Sz42imR3u10W2//Tr/mqL3iev1CORu9FxWhfjFtLjssfeveP4qmnnuGxoB8StjrtNouR12/c/Lxj+L73fYB/f+N5GI2GePt3vY3PyRfi7fRv9J63bt/Gl33pa/Gt3/pWvOc9PwmfkBJ5gRfO+b/wjf81dne2f99z8K+/9a/iwQev4V0/+G6sVxt+v8993Ve+6Sv+yMb9c783uo5+4zd+E//mV34Nt27d5u+B5oBLBwe4evUyXvslr+HNIorgvSA0f77vfTafs5N9OBzi77/j7bCsf4/voOv7X/7yvwK5UF8Y/y82d39ucRTNm7/8//xrZhev12uQc/ZbvuUv4rVf8jje/4Gfww/+gx/hTaq3/rW/wuLNP//gL/5H1/kfxxjTdfzss8/hvT/1T/CR3/ptFjpp7vvGb/zz+OqvetMXPC9fcP1+sXEgB/PX/5df+x/8Gs3LtMn18x/8RZ4Lyen8zd/0FvxXf+7rf9+/Scf50Y9+nMeP5hESFv7MV7yRucAHB+eu4hd+CJNA9x4SKum96Xyg+ewtb/kLXDb2ha41QkuQyPyHYWp/sc//x/3v9Dl/+t3vwlu/6iqSPEKRJRy3zMKa3TsUh60lWiRIcF0ZoiAiLwUkUYnASzhKb7docUaOF+KJUqGGDbdHLdoZmqLmcpxGomAlUSVFXmTRQ/7JbMmlKP6qhJSoaLctKK4Era2xmEoFIHJd8+KLuI/0gN/kBaLYR56mEIsCYUatwxJfF+k8g2xrXHClqhrH7klUt9u0GM25FCzJPMwX5LhUyMTK16OgE9NMR11KLNjRfYZYlGkWQDFsQBK5cIKa5jutFlZ+xPdLVREYLaBJMousFEtsuW2oLR2SRuJ1w83uxycBqgzYGhs4vnuXjysOC4xGI1Qq4SFcdhi3zPPyNGK5ZXWMydkCWmMi8GP0dyyEYYrNNGMBqb+tnrMfkwRJkaGg4ph1iV6nDdK3W2333L3USDBcA+tggTzO4cfAcGhjf2hisVghTQRYLZOLPogPJ1bE/ku4UGwdEbtWRndIuIIEWV3w90KCIvEx6d4f+R7WPqnIJUTCMNDfJ1dsY2BvvwehyeH7PhcOUZlSGBTMBkyTFONBBw25pwluWFbwNxESisfb1rlT21+zsEnFY6lEAjmg6xJUlBCyBmVVYXq8gqqaoFXn1l6HWbnEXyXhbLWg41CY00df9mq5QbTM0LFMju6u10uspgnMlobh7oCFfa02UWsWx9ojbw1/6UFVbTxzOINCLkdaRxYlHr1C4mmG5+4scWMNaLKOviOyW3R30MZ0tsDhOgPhCgddE2JjoqglmFKN8VCGHxeYbjJ4YYKuY0AXFOTEP5YktLstZEmClZ/i5iRiUfHKuIWqIKanxJzTWhCgOO75d5amSKIAXlggSkpmq4pCjQ89v4FuaOiaCl6x14Kq1Lwh8pGPnUHodNG2JDy8b+Hu8QodR8d4q4X1YolaoHZ0QkTJcCwVui6gqFNITXOOSogqhJnAuAoSrYcdDYJcQlapZEqARMKQUKNtGszNzZuCWa41uRA1DTNyaasuMhQ48xLolYQHr4wRrucIoxpPHvoQNRlf88aHIJoiOq6B0I/wic8c80bIlQs9dnZ22jbfZ21NR5il3FxP/Onx3gU0WYFeX8dyPYfmWFCpIIesjVTI5VD5HwlxDbzA5+83L1MYchsxOdYzul4bDHomZtMZBoMx8x8nh2sWJDOZhD0dF/dGCLMYH33iOp6fpPCSAgcDB296zS476xW9xZF2U6Cypxkc12X+J7mU16sAi5kHxRQR+ykeefQKut02ZhQJF4lqK2OxWbPLm+YbEkWpJO/ZJ5/GtUcOoBGrMU1gmC5ymURy2hhrEG8CLNcLKLqAreGAHZtKk+JoucJz16fYIfyIq7Frb9B2eeMtXIXQKNLsmgiClO95YVry+SQXIdodEztbPcynPpK04hh5Q/nsQoLT7sDbHDOe4fDMYxc0Obp1XcHx4RFoe+Fg/yL+1f/3JJ45ChBQG3tR4+FtE9cGOspMR1jG+JJHRqiJt1mLyKoaDhdIyXjuZIVbtCm47eI3njxFp2+ipek4O/Kx37OxReK9WqFnSUiiCsebHM/5CR6/OsBuS4OrCYjofpVm7P4mpIVUkWtvgyvXtlHGJdbLKR549eO4+cwZ3v+h68i1GgddCW98eID1kkoNgfFBD35YQkOCLBEw6jmYrnM8c/0Q6zDBl79mF6JQ4Pm7JX77+gyvutzD1XEbi1nA/GMqzNpqNej123Btmzmgp8cBCqlh52oaxHjiMMRxTIxaAa99qIOrLYn6kFAoxOms0On0UJU5BKUhwy2KLGfXKblepbDAUydzPHRlzCV0FLFv2QbKrMA6SHDx4i7uTuaQVQHbO9vQNYld73mjYX1yRllxFgZXp6eAQcWICnb2L7DomRc1QlpHcWGWxexRjeYVmxySJZ/PtMlz5/AYokxIkhxjiveHCZSmwqDXQpLU8IMUZRXDcg3UggjHMaDWCryogGQayOIIfjCHpptouzauP3sIzdLgkqM7jKFbFNk3EJMTVdU5aULXQAMVJydz9Ac2HKfNqQZVpfvFefpmtNNGMMswub1E2tCx07UvslhqtfXzcipZ4flqcuYhWsYohRTbl3uMyonmOW+A1DJlDXI0XMQnQyEFUVRgGya8MGNkA6VgqjRFnaa8QbncxNANk1n29DxFnG8QqsjzoZDITRvBgoLTmwu+V5Pju9Xt8D08JVZ+UUFTBBS8CVxheehhMY/R7wKmClhkCms7EDWBHcdUyurnKXa3HP5cJKDSc0NSFuj2NahNzSinImoQJRn62w6KqkGwDiGTE1iR+blLcRRoeokuFXTVEmLi/H+2JK8hIDW9N6WE8gphkrFoTcWDw2EHgq6iaUic1RGvU2RhyYWplGMwezpjZ5q05M2QhHAJosDlX7olQeA+gRK9LZvNKpQmoGcDSZCQeBU8z4PhqnC7+sDY3gAAIABJREFUGgb7fUhSC9efX+MDT27uC7IvcbFwX5B9iQN4/+X3R+BeHIEXYve/t8zrXvgs5BSlAiJyedHxkzhEQt7n/pCL+cf+rx/CK17x+0fhX+rnJDHg73zXd/+By7xe6t97Obz+5TDuX2gcXnDXk2P8PT/6bnbG32s/L/cxfjmPJ22wvO3vvJ0P8ffidl7Ox02C7Hv/wbvwF1/TQuiHmE5CmLbFOAKK/01XHkfZqTnXMRQ0BfHPMoSrGG2jg7QSYNsWYwlS2uyhZKrax6WH26gEik5qqEUBRZSDOh5IqInzFEWTcfmFqThAQsVSOoyxBVFveJFFJR+q5p6XHCW0GNOg6iRkRlwqEqzWiOMKzmc3PhQCFTYVJos57twJIOsGHnlwG722gRQVRLFCFMTYTOc4PMlwaXeM1shk1l0aBXju+gQKHPS3Buh3LbRbCgvRs9kCSHXYAwUluWrSktl5TV2zW4Wa1nXL5pi5ppkoxZL5lRoaZqGtfA9lCIzHDgRizRUFi4RpnHLZEjkeqUBJ4gVkjk53wFHhIvEgCyXyVIRsGvD8kCgDvDDJ0wKqSsUZ54U8eR0j2CRoucRQrNlty5iQUoTtUilUieV6icnER11rKIsc404Poy2HF94URV1HCWRqm6qoUT1Gr+1weaNjObBaCrtvmpzcyySy0TkgQqRYIeEU7DZUNcdmFaFiNl2MqhKxv9WC5VSYnfqMqyjLAmFAxyxBEokxCo4p7+9dhGwpIF7FdHbCpTSqITFXkFqgN3MfFy6OIboWdGIUCw1US8fhjWO03T4vNMk91B9s8SIxp7ISy4IgF+zsphIlgYajSZCsUuimCbGighkf67BCu99jByUVv5ByXqQ17h5PsPJIPGrQsWVUxKZcU3kdMOo62OrJ6FgSbp54aFQdG69EI9bYGerwk4odgR3XwqWtHqp4BepUOZ6F7NBrEw+Q3M1VhbpsWKwkBxf9t2ERF1dAUJe4fX2GQ58asYFHdjqQigwRudAkCV1Gi6T8u7ZF8foahycbdJ0eHJVK+M4Fnp6l42Bgckx34mUYdFx2X27Iza6LMIjRqQDDjsNR66M7KyR0/to6To88dBwLjqsyaESWSJzJuEgvIr6nbsDQFRi6ihXhRSwH1OZU1hRjJfwBnfMVjo42XPJHAuR6maMSJXRaGq4vYnz8xMPrD0ZoyzlmsxyyoWGR1fi6//xRrMM5mkKEl3lIUgE//6HbGJgmXnepg4s9ixfq1EbzwCsfxGwRo8kiPPLwVVCFDsWB0zRjzSDY+JAVg12JaVVgq9eGJkssGExOp4weIcYhub0+9tFncHCRireW2Br3GNOwiXLUErXdF7h94xhq20C3ZeF1r9xHsN5gts6h2iqCNMMmqDE2JfhxiMGIyrRqXDg4wPF0gbPpAjtDB7Ku8WbJwaV9JJsQRb5GZ9RmtAlhR3QNWAQ1BFnCZrrE7ZtLdDsu9rdHkOsUowsDvpao6LARZGQkspBoQeV4WQ7X6eL49DZ2d9pwNA0SNJwtFrh7tOKUXKujo9t1Me52GX1Ac9HWdoeLmtZBCse2kGQxNOKRFgo7c8nNSGiS1XrOhX8KpRtqGU89fYLhyEF/5MD3PRi6hY7l4Ox4ykLujaM5/vVHD/H0qYdMJEdig1HLxlCX8fC2i80iwANXe2gCD5ZjIohyXNprs7g6naV44u4cd5MKl64O8dzzMxZ6RSrTyko8tNvF3sDF5OgUbRKZcxG35ikmZYw3PDrAlWEbTVHhZOKj05Iw6Nks3lGh0smtU0CXYZkG3vDG1yHIUixvTvCZ52c4WQR45LKFi7sd3L0VYRN52B2a2OpZEKQaq6hh56ogpgiSGJpk4tlbS3R6DtZxheHAxXbPwny6YXGuZTtYEWO0r+N1D+6gZxnsIp2ufNw92nCR2Pb+EJtZgiBpcGe9hmLkePxqD6PxCLFXM5JHrEsWlGtTQxhmEPMaq3WGTVThycMVGrXGK3dtuLIKpaXx5tHGzyCJMgSFNlBK7D8wgFAqEGUZCZ3XZYYupSogYOURekJD5JV47sYpBjsaHn1wD1mo4bln7jKPmlS07d0u+p0+lEbAarVAXldwXRN5Ta7zmF2jQiFicjTD+EIHnbbDGxyb1RKdrRFMd8Ts4MhfsCu+qnWUdQOhKCBQYkUjZzhJnyUUqYEsCqhEhUsJbz53xOLy5myN3rbDn22zDFApBQbbLsq4Ru4nEMQKSsthTjZtAFNZZbApUIkp339sVYdhaOyWJ3QP4QLo3CLURFA2UAwBhl3AsF2IsYLQy7DxPRRCSVV/UNQGuVCiQ6ihTIU/X6PVk2CZOpdhkWBpmAKqhhAeDTTdRpI0vKlF7GlFkOB7K3a50kYWuYtpzjXdFhpytqY5C6WUyqVy0cjPkFESQjEggsTLGq5uwVQknB5HiIMYObH4daC/2z13zkY1pvMAm1SGIBZotWoMuhrUUkeSCBDFhhM2ul6hUVQItYIsppJNOp4aul3BbZu8CQ9CpzQi0mmEOEyh2oDuaPAWhLGoYXdNRinQnExJDHIxi4KEuqiQ1im7b0lclk0Ssi2k0wTHt2aYBRESSldVFRqnhu0Y2O8Z2L/Ygu/TM4KIOqUSMSri1NDpyLwBTrihWtG4D4Cu7w/PlPuC7EtcaNwXZF/iAN5/+f0RuBdHgJAFf/ft78Df/a63sah5L/zQg+wHf+FfMNeSMAP/yVd/5X/kliOX5Dvf+UNcwvQHKQp6sZ+biqZ+/Cfei+/7+9/9ed3FL/a9X26vezmN+xcbmxdQHI899ugfyLn8xd7vT+rf76Ux/pMakz/s3yGe9tu/+3uZL/vlb3jdH/blf2q/T4Lsj37fO/ANV8m1U2ATZWhKAa5rQ1KEc0bhbANUCjqaBkHMOEqoyCoz54iTSSzKuMhhGQakokLLcWH1FKhWhTCokaxT2KaBvCygqxIquWJHznoRMudPkdvo7bZZpCMgXUm2IAjMqiUliMQmimIT5iCJQi6wJMErzygGLDPDtZEF6LbKTDxyrhQcQyX3EIkUGZJFiCLJ0W7Z0F0TVVMgDMlJqVJtEhfcbCihEpPrr8Ro6EI0BTRVDm8RcSEFuRIpwu20TEjEP00EXmxSRJi8v2VFTmBy3eaos5QdTDUhUBYJeo6ORgNqscL82IdtG+xOI4dRQ8VAGTmvMnYHaboClaK1NP7NubuLIptpkMI0TF5M9wcU34850h7lPsf5tnZszE9mKDIRZVRz/J+ao52WijRL2MVCix9yF7mWDl2rkeUJiqJmVxGJl+RO0QyH39cxLOaJBrHHLpi21eIY5Ga9YnF9MGwhTWJ2R5NDlrEDIhCsY3Zu2l1y7WTsOibhebWM0R204fZdFoGl4txZZVE7EwnZQoUsDVm0U4oKlSRycsR0dKzXFEcml2kFsQIMTcATn7iBrjvE9r6DvEw4Etl1hszGy4oENTl22dFNTFwZjZRhdrLgGP/cW+HukYeyUCDXFRxDhtNvcTu83OT4N5864nPeNgQWK8Z9F2ezEPuOjV7fgk0FdiSQJg2WQckIB1LnabNgsvCx8Eq89so2XE2CqhW0EwFJUrFcLNHWTThdEwXFlmmjAoDnJwiCHBf2e2i5OtaexwzUjApx8hRnswxb4y7jF6pagNsnbm+FKssRRiHWq4TdhZIoMaeV2I0HWzY0uYEiNlw8l9ImQQks1+fux92xhZ6rIihCUBe2JsjsLJc1EZt1jDMvx9RPsNdr4/LIAuXUKZ5K/aonsw0U1cBO34Akq/DXETTDhkGFYyKQRGs+b1XDRrKJMBiZmExWLFbPNwmu7Xe4NI7EX9e1UFcRnrtJrnOg0zJxEmb4+NGKS7UCaufOK1zpuviyXQdCQU49E71Bn0VWKqrTzS4ODvroD7ooCyruC3h+uX7rFFcuXmRxkIrtaknCpQt9EM36zvGEm8fJdW+7BhqxwXKWwlR0CHLDcd1KBk7vzM43XQwdukH0ywR5UWHQ6dM0xczkohYwX214Q2K7pUM1FBR0DSkWnrp+E7/6ySPcOIuw39bYOb633cGD+yP0Ol0sZ6dIqxQqOec2CZeutZwuc4JNU4Vpu9xkT4J/lqwhCCZOz2bYGw+RFikXltE8nCUVqeZcynb7aMLu3Icu7zIX+ubduzg8WmA1T3HtoW1c2u1wGpA2qagRnvjfptVFmtX8/emqgtM1oQtUboonYktZBYjiDa5c3UdFCcO4xDNPHUOQZFy+2Ee4XKIQJexd2MWv/PqnMKdywrzhmPbH784YR2CrEi70u7g0stHrGKDswv5eC4vTgNEfn3h+ggcuOLjQbuHu8QaTOMM6LzBs69BEhVmmNycbzKKcedWKLLK7+1U7FsbDHlZeg8CbodXXUeQ5Bq0OZqcbRj4cznysshp7AwsHjo3TzZq/p2t7PcigCHcHSVbhmZtLSHKMrqOhzvXzIsogRHfLQhJUeP40wc2Zh69//RBFTHFqoD2wkKUJc2FHww6OTjxOGLzioT7O7i4R1gLEtoYvvbSFaJXzfKiZAsIghmqazIEWMxG3TgPcXBfY35JxacfgFnvXbLNgSe5v2ugg0fLseMk4AC/KGc+jmNR1UkKoBHR6LZSNgvlsg+1emzEdi3CF3V0LlquiOx5zUZ3QZDxvCZqNWzfneOqpE4RFjm5fx5c9ugdDp1mhQZQJEDUbm7OA56vODm3YGpDyAv5nHYuypKMhnI/YoJGpklNGGMYs1kk11Z4VUG0drXabN7dKErINi3YYOXZO55OmywjLDOsllfI1MMQS7V6X0SkRF0+d89AHW32UMTGiK6iCCtlRadLmeU5UFAiNiDgiJjBhGASITcOYFw7rVCVElVjnEm+mGuY5wkKguTgvmLt7ctOHvwkwvnw+x4i1hs0qgKTKEOoK67MV8iJBd8+BpBEGhRBMFWRieOQ1FmcxdEfAcNfCekm4EBmyZiALI2iSyPdjSmoQTkhvawB3LCgsxpZZhXC9gkjntkmv05DHGTaLiO9NEpUJNkB3qMKhJA8kLJcFNoHPCSYqX6wzAf4mZjc7gREas4fNagG5ojLRHBcPRjANjZ+RxByMqKD7I/FHIj9BIwooCTUgkRNYR1GSKH5ewEaDWNLzQpGDIiNFXPAY0+a21XKRJ1QyGvG9UawFxjeZ7CY2uQyNsDKUbhCoGVQ4Rw1NjgLe1DJHBvx1zuMoifRcWfNzDW/CUApJLNEfKHB0GTWVzuU1NFHCKhfwM0/fRxa81EXEfUH2pY7g/dffH4F7cARIsPzMZ57maD/FEu6Fnxca3qlV/nNZtL/32Il3+ve++/vwD3/8R5j/+Uf98wLugVy4v1/T+x/13/vTfr+Xy7j/QcfhXhTm7rUx/oN+F39Sv0cbMd/+7X8br3nNq5ktfq/MaTQ+JMj+yPe+A99wycV86aMzaiHOYmR+hYoexA2anwtIgoFRy4JpkTuzZncqdSFHcY3JjFwRAse2yTVID/e2TbHnFGlUwrY60F2NubLU1BskPlZLH/12h+OZoUdaoMBiL0Usyc1DD/3ccq4oMFQZ0+kKpmyyiNAaU4kHCZ4p6kKEZVhwRz12hYoK8eUKpCQsCzIqKcHZ0RRqZXBEsT/sIieUQkOsV4pwa7w4C1dzhOsMcS7AaLXQ6qnI0pyFYXKNEMZAFYkBC+hui8UZUdLZIVhU5FwMmc9ITs3QS7GeBej1bKy9BEJewe4YcDoUj8yxPNmgtz1k1hsvMvMCy4kHp+/wAsyich9TR55RizuwXISI/Abtrg1JTOCRMGtqzJVTRON8wSJTaXHOi3apFiCVCsx2G+2BQQlJRMGGy1ioPEWBjXavza7cII3YDU0Om0pusFluUGUKRv0u0sRHh0p5cM4YJYcOCeZ228RyOWd359F0jdWkRH/cIgkdVy50+HcIZyDrDZqExMM+xEZiZ2dW+hAU4ruWvNClthZiDQvU+kJt6NRSLYqQagUFseSaGhZxYYscuUCcRw+mYbEoOD9bQa5luEMDRZphvvCws70Px1DhpRHzTr3NBl2rjVU0x62TU5wcbvDYhT68aIOyADyv4nIckY7X0HHloIUnb57h6bMUO/0ObLlA04hYeCledXkfVkfCc8/PsePQeQ4QCpDirvR5NVXEzamHdquF7W0XVZzD0nSkBS2WDY4IE7eUSnv82QaGZSITVG7DzvKcXaeEnNF0HRBylHXBcWEaiygucfmBIRQqSGNHV451mKHrGjieTDn2moZUbQX4aQbLVODK1CJvw+xokIQGi2WA+SrD2YqIvgqiJESCCn5WYKvVxuuudVFSKzqd9WnD+IxVUdCOCPZ3RggCn8VwTRLw7KmHWhRx9VIHIjFxvZwdgpajnH9HuoKnnpvhjge4soCHL7XQa9N4xzidJbgxT/HIxQFGAxuf/NQxgrzGhd0eiK57uggRZipuLn0MHA2OruDuLETbUvGl+x1mNtL+wR4VNGkCC2HUIN6m4jxZQ1TmiIOQxQBqTh9v7/EmyZm/xvpwzSgCwrN4i5RxBnIlYO/aPgShxnpD8wptHAGr2RT9/W12TROnUbN7EKsQi82S3c/E5Q3CDIImQjJVzE9nqMnxfXEfy9kMy1WMlkss5hIf/8wSRzMfl7o2X0cPPrKL7a7GpbeRt+Rrt1YNpGmJyfExHnvVY1hMZ6ibgkuLSCh/6qlbuHgwhijI8CMquQPOlhvs7/S5wGc6iRjnkqQxBttdXLp6AT3Lgr9a4c6tCYpcgNtzmDFNQv3etgNdFbFYJThdbBhHYas2c1lTcqapInJiPVstfs+iCHh+q4oMjz10gKPJBiLFmcktH25w4YFt/OqHn8KdeYqzdYI3PLaHw+kazx6ucGG3j3HHwiViE59Nsdz42Oo4GPR1bG23ESYSPvyx53G88HFhoOGiaUFQVPRHHTi2xmiZIAp4/qLP3L/2IP7Zz/xbLNISe20Db3ygj5FtIEnJib6G6Uh4/mjDhXE7PR0DV8HpNMZn7oS4eqUNi4TGIMHewIbRVDhZ+LwpcRwBn5pvsD+Q8OUXbbQsC00u4iNPLXBh1yLsJz59mmOe5fiKqw52uyoGnQ4X0tHMqho6Oq6GGzem2CQZtkcanr6+wUePQuo9xFe/agQ1ruCtU1y85GA46DEHZTX3oMgmTucZRmOLN1vI3kniK20qDft9yILC6CDiDj/59AkcTUKQALOgQNxkeP1rdrBe0H2vQa9F9/EEbruDW89OACTMJO52VGjjPcSZAG8y4YKpQz/DxiuQ5xWjPF75UB9DjaLsFbsjOwMDO/tDpIGM9XIFt0MbMBtmw7Z6HQgyUKUyQp8KPyvepCsF4PhoDZpNLl5wGG/guA6jAqJNxjiY525PcWF/ANl00KQSJyPCIkaUx2h3VDiqAkk0cHRng8pSYJL9UyaGdobHHjlAGeYstKuOhY0fcoEdbbBSmofc7sS3DRa0SVJzGSSVYmpGB2hydFwTQqXADwOqA4RjaPD9CJprIgorpKEPq61AbQSINW3q5ZDdFupCgjddIU8iyJaIqlQYOZIST78tottpQyG2qVidbwKcRCjo78sGlxUqMqEhJGg1kXsUVFSEKksw7BbCrIJU1gg363PUkyGiN24xyoB4q5QO0kwHa9q8q3NIVKBXNKSxwu6QsEroBZ1CLlxcJ9LzkC7j9DDB0XyDTk+GoRNuow1Vqmn/FeSfF6WKHeeNQER42p5WuWBNswUohKWJC2Z/EwuWUj3EiF3MA3R2bAzHHTQ572Ly5gg9JxCf3zYUiBqNccW8V0rD0IZ1mpVcOEcCdkZIFKEBQydsHXLHxeTmmtFPhC2h8482iuiZtCBae5ZDzOhZtMDBXg+g7clKwDwu8YEn7wuyL3W9c1+QfakjeP/190fgHhgBcuB95CO/jSRNmcv5Pe/4/t8tPLsHDp8PkZipb/0fvo0LgD5fJPmPK7ZMIsSv/uqH0B/0sb+3i7/3Pd+Hv/U3/7d7xl38Ur7jP81xfzHHTef6e378vaAivne+83sxHAxezNv8ib7mXhvjP9HB+SJ/7IXvm0rgfuD7vweDfv/ldHhf9FhIkP2ht38P/vyjA0BI0BQCZFWEronwA1rcKVSvgCxMYVMjtC1wFN/STY5AzjcRlqsSd85CGJqOUdsBefEc3YApU3tvC1KLXH4FkiiBRSqCSG3MIhTDRF4R00zkaKkgVTAVFUkawWwNIIsV/HUIu9WDKOag4kvD1pl9pis6osCDVIsQZRVGmwTUErWU4/j6FO32NoYjF8vlCa4/u8aoO0J/R0Hkx+h0DEgacXBr6IrGpToUjyT3kUfRfYHKbgSs1iskfobxuA9DJUFrg36rxRFhWSLnmoWkCJEkMQri2hEP9yxAJcigQrJLV3cRbTzmyjHMUazZvUkAwJPFBk8/u8SWNcaD1zqQ7Ya5uqtVAdux0NQFO2GrqmFnJiEGbJcasVOEaYaVF0OTDbQdC0WR4O7JBEkk4uGHLvP32B2OPhuBl4AsQZPnWGx8lBW5hcgNqDJP0JArZKuAF4W2K+G5J+/CNsawOyKzAjv9NgxHR57XiLKQ3aIUAR8Muixge9Q43wjMA6TIJYmwySKAZplY+ysYhYSkJkG6i7qM2I2rkUtZk5ClDRRJ4gZuSRc+y0Zs4K0CtN0eDCoSkQUc3z2GrOlQCdEAgZu+DYp91zks3cZ8vsbNGzNcO7iIvQsjyGqNGtRoPkfs+xxV1ei0s2t8+vm7KFYlHhxaKKsEz53k8At6zwJ5I+Pxiy40kfoHFFyfxswKJVFFKM4LsiZRhsUmx3BsYhHEODlN8aVXxuhSOUpdMPaBXKFLElg3EXZsHZoJhEHK/33t8g58bw1FUtjt24gi0pzKWSQuHsoyYGfYh0rXQsdkN5duCwjiGMHag1JK7AQvc5WRBVVRots1eYODCuVIQDme51xSxWK2prFATafgzshFUhW4fdvD/sE+l5yVWQ5Jq+HHVFajoqhzGApVvVWoRWAwdhCHNYadLu6eTmEoIgzHQU6lPQog9bpYUdy3LJgJHNUlDp86QVeX2bkaZAIu7XZRJwGLMTdOfCwTAbbWoD+wYHUd3L6+RLdn8RxjtlV8+NOHONvUePxiF4+OLYRZguH+Lg4nGyynER6+uo29PRspubQkg9EdVHhUpTGCrMDRyQzHhzNceWAHw46L0PchixomRx5anS4aKQeaBNAsiEkM1bJQ0VzjB2g5PSw3IYh2Qcd4d7lESzfw4OVdbOZLJIrOzOpBx8Hk1gwRlVP1OiyuPPGxG9je2YKu5fjkp49402Nrz4Lba0FuVOiKzEzkxdwHjIZZovPJDHari2FPwuRkiu7WFjvVD2+doddzsdks8frXPwoIFm7fnXDkeWd/G4tZjLOjU/7/sgQcHs9wNl9iMOohKTM8dG0biijD0U3kmc/oBLGgKLaNjIp+qgKK0rADc7kOMVssmHVJ5WpLcjubOrvjqRDIMl0c3jrmwqYoztCCzCJYWKQ4O5njgUvbmK18mC0d/jJEnAjczXHpah+KqiDPBAzGY9y+eYwnPnmDReBeh0rxVIx2eoi8DE8+fcqogInv42seG3FBo2H2MJ0dcVpBkQTceH4Cw1Jw5doIyztzrKIamSDhDa86QFlGmN6Z4c5JikwuMd6xmDk96tjQtBxuy+CG9tXKx3wTo8hUjEYGJtMctydrjuMPuwZcTUZSNRi7KhSxxp2TEGEBdqrTZtxk42FTNGg7KuSmxOseGsLRanRN+7xUisdLx//9/95EIQp4YOTA81McXHS47DBIMhwcbGFnewsxcb1p40g3kGUSs7d5jiM4qGRgxkWNG3RbGrYvjCApFuaTJYS6xpxE1OUatu1CFXQsVjGmRYVTz8OXPrgFta4x6pDImOL0jP4GFSaWOLjcRlbKiKlcUtQwP4nYga6rAvaGOvYO2nD6Q8wPPSz9mHm77b6I1qiL+UmMaBVxd0d36KDbM9HQ+5AIKutINxFvppkdh7nn1z9zzAzo0UjH1rgNRVZ4jlkvYuaxSwbgJ8RblRjZ4vQ6ODmdYxmEePyxPeQpJURKIvhAb7WQRBHWmyU0tUan43J03bYJGyQgovKxkpjQEZpGgGnovJlLDPqkKpm9TQ5Pb0W7bwqcjsBzPCmFlEjJ4xJBWuP4dIIs2mB7p8XpjHIdQKTNYkNl9yw9Y3Ckn7iplBSSRL73xzGhFkoUGW2W1eh2VWRJifU6QyYUiDLaBFHRcWX0WhZslRRKEjJFJHkNRdXhLX0k0QajS212ZpNblUpKZU1BHRcIvQDdrQ7COGd+dyURd1zGel1iMp1itC3z5gWhAZqGyjdV5KWMW7diLMsMmtvApeJSWeJryrEMBGczaDq5q0WEqwRNViNIyehbwBlpcF0VhiijIJ5tWcMwVQRehtUiQ3vLAlWbGaLGzF67RU5flQkwVCpGJXFZRqVqAizHpVAUby5nng9BrtDqWpyqipMci7MVtL4L0bFRphXCJbl5C1SEJqCxUimFRDb9ApbWoN3SmPufRsDcb/CBZ4r7yIIv+rT/hX/hviD7Egfw/svvj8C9MAJUJvXWv/5t3Nj8pq/8CiRJgrf9re/g6Om98kPCC/FBf/wnforLff7yX/4mLlfSNHroCfDJTz6Bn3zvP2ae4hdqYn8xn/fXfu3D+J//l+/g8rWDSxe5HOuv/ff/3T3lxHsxn5te86c57i/2mInx+8M/8h5cuXKZiwRf7j/34hi/XMb07t1DvOsHfxj/69/4Ni54vNd+SJD9qR96J97y+JhjeOEmQREI6IzIfRMjXIMfqnWDuGnnZQ3U6F5VAi8+KXLoezGaSkN/4AISxag15lS2qNXXVZAGCaJ1gjwD+mMHlZRCUYDcj7FZFLxY161zx1JTlYiDFG6nx0w8aiNvOQ4US0ZTEqd0w85HiUq7SKDMzkUowhpQg3VBCzgoMAwVQtVAEHJEywhVRUIWqXISu86oECpNFfRJTFEFZl1nk5ulAAAgAElEQVSG5KBbRSzekHOFrD/kCul2FKzWHghuoIgKF0/Rgk+WyRknMb+VFtJkaqKoYVYU7GLNvRKDYQfursbtzRRdFJFjPkkhSAKioMS4S5F7E0HqccGMT3F9WqCXJTM4qXWZ2pYbSYNcFmh1HTRcMpZAkhV2MZd5yZH9JI+xosi1asPta8wPbHVdCNzoTHH1DHkscDybPn+QJhBKKlRr8NDjFzg2PTmLocoWx1bZG50n2HhUaCYwS3WyXjDS4vK1C5idzWAQq7Uu0XYtrFcr2G2Li5x0XcVmHqDd6SNJQjQUY08DZuDGOblfRHYZdzvnzlEqMUqSiCw4OLm7wJWrl6DbEvxwiSeeOILljmD0HOz1FJi6Bl032AlNYm5ZJshraoIXUZclx2mDzQayKsFfr1HkGmS9QimmuHVjimRZYbul4mi6gqRojMi4fhqh5RL70YGqErcuY3ahoArIReCpGys8NB7A1Er4WYYFYThUld1QPUfGWZBCVsitraAqapytyK1Y4hUXh9jbMZFQ+UzeoNWx0Qg1vGWI0Cd+oIysIM6kyQ3UeUpMW5fPdZFQHaqKtKQ4s4QojKC75MCzEGzITdvgbLpGu2PAX0Z8Tj5LTMqkQS1I0BSRXckP7LmwtIp5glEm8+tFQ8XpOkcQJhgNdFw/muNCrwdTFuHqAjSxwcorIBi0WK/xystbmK8D3D5dY2dnD72+hDyL4La78OIEH/rUbSwiKtzL+Rx75XYfr7rc4nMSYYpWx0LbVnE49THuOzhebHB3liEsBFx2LWiWAMlycTidQGkURnzAkuDYNvK8xDN31ywc7RJLtW9h2HawCDbIkgItVYczMLkciT7v4dEarUEHjiVxWQ3xUaeLDVTFhaJVsAwdFV2H0wS2oWE8GqKqK9x67joaSUaU5djd3WJhJw28cwFEI5e+j5ZRQtYVHOxucbzWbessForUWk8bC7KC+cLHJljCdi0slyEGwz46VE5smSjyEHmV81iKggIhleC4OmxHwuJ0wo7dtKqQJwVs28HdGyc4eHAPgqyymEduMVNUoAkmlqsV+fchyApKcnxGMRzDZqH97PQUV67ssptYt1Sef9KmhqhoOD1Z4cJWm+PkxBld+QEUUcSgZzHTNhVqVCIVBrXRczqIYmqFz7kAzTZ1xquMej14ETGVqdmeMAkaYm8D09RhWy5OpnNmdS7DAEpdYry7heUyxXK5YUd/v2tz5Dj0CkynET51/RDb2w4udDS0bIr/R3A7fcxOJlguY4z3bIjQEccpdKNBu9eCPw9RFBFG2z10DLomQhyeemh1aU4BojBl9+XZysfSy3D71ENYVMhqwiiQIFchpjEgfim5wsUafUfFq7ZdPOAaeOokwL873KDV0tE1ZaiSiC1LRddScTbzEVEcXxXwhod6oApXchdS2Zlu6EiCEq7lQlMMPHfrFvO2aT7tdjTsPLAHRWrh5M4pUm/FcwBZ/skJK8sUUU8RRCWSggqwCB+hodey2Rm7DGt4aYmzSYJxV+RNDUJdbBYVnmbms4gecUxR4/JBF8EyxizI+F5Mc9Mnf2fK82qLOLZZhfbIZjY8ORqp7Jl41TJtioYVb1CR+10yGrRafUzPloxRWS89vj9tX3AZz1ClVNgVYbi9zQgVQrHQ/ZMKmnwvQRT46A47GA9bMFQqqUy5ADbLMyhKDc00YGgyoy8MSYTnFSxOdvsuwjiBahJTVkOY0ZwaQKUyy5SEVRGUfKcEiC7LvOdJ5wdtYhJrlzZMYz+hmzIpp4xgakpKLOSQpZTneRJNBVMHogZBWGO63GC8o6PdVuG4FrNeyYG6mPmQCamTC7xJTZhYOnZHP2e5J2GNvIxYrF0tc6hOA7vroslrxEkACTKfK61OG3Uj8IYIgUCIJ02iMGEWwtCDJDVQdB3+OuFUiOkQJoGeteiLESETxzVJOT2iGirPjVlU8UaVpMlcEibKDaqsQhyWWHsR5nGBRpXR7hsQG+IJK+xcpXIyscoxHjlQHJv3qNZHC3Rdlecj3aTfFXnTlDZfkyjj96b7nO9lfC8SqLAxbWDYMs+L5L4ncZkYuLwJRH5Y+l9JQpIWEEFlciqkpoDhypCpRExU+TuLvBRZRN8fOWkzGPS81gCbMGHWruaqoC5BQjm5DpWwUmImwyIU8PO3hPuC7EtcfNwXZF/iAN5/+f0RuBdGgASq7/+B/xMf/IVfwpv+zBvxnW/7mxiPR/fCof8Hx0i4gJs3b+F97/9ZfOITT+D27Tv879TU/qpXvgLf8PVfi1e/+pV/5ELpfLHAd37n20GlS3/2G74O3/7tfwO2Zd1z4/diD/hPa9xf7PHei6+7P8b34rf20o+ZBNkffsf34BsOetAdA7Jec8mNIuXcUryeE0tM5HhzmQEdx0anRQ/QFOPXuQwn8n16TMZoh9h1JNaK0GSKB8rsBJve2ECVLG58t1o6aqHikokoWCJcFMgSBbYpwOgYzNKr0pIFNlqcUpRQt3XK1rHAFFOrs61ygzGoroYKJwQBcUSx95odMOPdMQSK48996DotaIAkJwcsYLQNfvBPvRJ5DpiGxMzZShL4/cs0ARPvxBIa1TErEoQ6xrOfmaHfatMWEYK0weUrQ0hSxQuQJMlRFCUG3R6yLEQYUcQ5Rb/f5dIQ1RIxnXjctJxXCYRKYkeX50dIIwmSKkI1BZARRMmApU94tZrdMRceaCFvMmxOY7QMG6VUwrA1bqk2LBu6okARBBY9STC5/fwMjtNBgQSi5sBSRdhdg11FtMgzzTbsloDpbI2eS27unKOyZR0z001SDcY0UAlaGudYTQJYdocLkOoq5AKno9sTDMdjJHHMPL8mI5FLhR97MBwDuinh+GjJwlpn0EOepciLFKpR4ejuAqbqwnZtFE3O/M6OZcMndp1CBXGEpTgXdIlTt1ieIksNGK6Nw5MZht0OLu33UNYpju+eodUany8MJQpfppgeH2FyROVOV2C0DHaW0vsUUQh/HSMoKmzWG7SpdKqnYL2JoKkCvKTGnVWKhUcLfBG2JmEdEueQ3GtU3gO8YqsNUwFWZY7TVYzHLw4gFSUvXMk1nVQUn6+wO3JQmwJ+++NHuDjsoduS0G0r3OwuChraHZtL2gg9YFsaR2apWCxOUvhJibaqwJvPcDiP8apHrsDpqwijAJ9+foH1qsDrr/ah6gozBmmDJI5iBCE4Gi5VtICmKGcDu6Vg0DcxGGiI4wx5UGK6yECtUX5OpV8ZDvZG/L1dP1nj4VEXD1wZQY48JFGMTx5H2DI1DNsqXF2C2zHw6RsbXNzexcPXTBydHOJ37niIMgWCqGAWpGiJIrqGgYt7A7RdKvnL2Pna6DrWKx+9lgGNBJZaRhZUKBoBJ9MNJE1BSsdsSnjDtW0kRYbDGTnUgd2rF1joWq0jjDo6dre6UCWBqvr4uqLyt9N1gNe98hJUQ8ZkTg7uIdLMw2a5YDbufBWjM+wzUoHwHOQ2ni0LXH5gF+PtASxBxsnJXZiOwSJ4kZDYpqPKNswFrmCwiCdJKeRKRLvbYqFiulyyO1zUdEYnoKA8gYr57AyOaaLl9hHGKba3uixsEwO4qBKs/AjtbpcF8MBP0CF3uSZh4wcsbspUYl41WPoRwqJA7MdwRiPY/TbUosBi4sM1SIQW+fiiJMDpbIHxaIRgE0FWybUGuO0WYyhuHi9prwNNlkGSRLz6oX3mCp+czljobtk2dFXG5HgBq6tjPHAw7A3ZhXf9+hFqKYFj6XANiofHXO5GQmC3M4Af5pAVDXcPn8Xu5S0c3tggLRK02i3MViG2RyYM3cAnP3bIjO28TvDYIxcY27E/6mMelJhPFrC7OryVhwf396AYEqazJe5MYmy8BNtbOhc2beKKSyEPxlT2WAG6iEyUkEchi0B+WkNTZG69Xyc5goQcfwUySgYIEoamAkuTEcQZDFVBz1KhSCVsindLInZGCnY6Nu7cDPHR4wCHYQRZEfDqCy6+ZK/HZUXk7CdkwEOPHeDo+AQjy4QsNtjf67LDOylKyBVt2rWYn314d4I7J2voRCKQZDz6+iuQCh3TWxN2m1JpkWIocAcWOxhXKyqkq/Gpp4+R1TEuXXQxcDVMZhGmSwHrtOb77NU9mfY6EJUCb1KIac3zsLfx4bQ0uLaJkkqVaPNO1ZkrmqYVJLPG7v4Y05MAVq+Nlmsz4kSUGqymHs/rbrcDoqJSTJ74zi6xXwWg27a5zG1ysmaO+njfwWruw+1YcMw2Aj9AJYtYrzfM/FZFDZtphlsnU1y8aGJn0EPghcgq4pWL0ByRucdFnLGrWjcM5AnF6RNsXxxCzBUUdE0VKpZLD0ESojNuY3E4hahLGIwtdmOSG5wE+WG/i4zK/pinLfAmabCgOSpHGBcom/NCrqI+ZzYncQFRIZSDBdV0UMc1VJv46zIz3umazuISm5CKtGRIlcobqeTE7QxVDIcWtFrgzbeUEhKyhCjPYTvEcq2RJoRVoCJPGRJhenQJokJ4JhJ6yQ1tMGIg9yscn0zR6p+z+YtCgipXXC5GG0ObSYhe22ZWPj3HCE3DYqnA7lYSPcFJhtArofd1VFGJo+M5iOa7iIF1FuOBRweocwGBT0K4Bn/mcaEj4aSoPNNQaN5psNMTMOiJsCwLmqpDKBtMjjfM7Tdc5XwjtKHnIoEd++SA1UwZaZSgpiSNH0MjA7BCgq4EjQoPV8SpT/kZkzaQDUWAYsjcRUBbFek6QF1WUMn5KmsIZgXOJhveVA7THE5Pg+YSMbfBaNBiF+3RSYB1EqA1bOPXTrT7guxLXA7cF2Rf4gDef/n9Ebg/AvdH4P4I3B+B+yNwfwRezAiQIPsT7/oBvOXRLdRqijjPUAYMAeW4NBVj2BZFx2Ve9FB+0KQSpqLkdu4oyrC11TlnzUrEf22xU2jBjj0NolmhXCQsTPrBBi2jjZRdFAIqgYq91ihKBbpgc2Mwxexq2wBVcmmVxO3mipxivQ4h5DXa1BifprwoQi7DdDUoDkUIPVRlgUaUiQzA7iWLfClygyCqYEgy8qqEYpRYLkiEG2HvggM/9JEENRdiiFrFrh5q+/Ao/rwpIFUF5isSO1VcuNRDr63DMsm1F3KLMH0OYmnWccWl7+TITf2cHVeSrXLEj6J+cZQgKxoumKFI+K31BHcmIW5NMm4S3jJsvPnxBziqGWUpu+mIaSmZCdI8wvI0YlHScRSkScIuYOL6kmBYlDHmywUs02GnmxcEjJ7wQ1rY1rj6yDbqJsXilJiwY1hOhThJ4PsxZrMpslJCEYi4fGUMp2ez4y2P15jdCXD3dohXf8kVZvEmeYNt4lUWIVDLXLhB6Ia+3UFVpvDiDS/GyHVokrOxTlHXFfxFxu3KSZUhXCfodkzkm5DLirZ2e1ivFvj080eQpRb2tzro9jUsVgHSssR4MITYiFj6HvI0hkdxR3IQluT0VdDtDqlGG8cnCxwcjKCaNaI5uZlkFrfySEQhkNguIFqs4PkFvLzi2PSWqcDLY1Rixgt2ciJDGbCDqYhi5k+So1ksE6zjml1Tw66LTZKwmHpGpWp5g6t7Xchqio9c30BTTbRMII4yBKmES+MuKiGDZTSQpQbraY3ewObPMW63oSoF5n4CzdJxZ7qCkGl4aKeN3b0ugjTAOs4g2y7iJMJk4sGWZQyGPaSEHnh+gqvbJlRThL/KcLyqoDU1BKmE27MxOwuhyiZotW5aImydWrx1Fs9m6zmePPZx/TTEuiQXPAnJPexZAq72dPRbFpKohCqX7Fb6recXePjKAENTg9FqY7UJsLVlI/UzTFYb9Nsuu7tO7y7hGjZ0R0KYFLzAF6gvTpKhywLWYYJclHB3GuCxawOoKPAzv3WKoBbx2mvbsIoCWwMbdXoef66h4CwgNqSCS5e2cfWSg6RoECwDLoOjMjriGlLU3qT4MESs45I3EIjxKlc1Nps1qCrGbZl8nkqKjvnRArPVGsP9LhzXgCVZqBsSnzK4rc5n48I68mTN5UMk8tLfo6i9oxqQRRl3TxcoWZAAsrqE6xh83tC8sJgTwsXEQ1f3cTI5hOo4PH9Zmsn/RumD8aUeRA1QcxFpHMBpOVzYM5/NsT3exmYTIKdCt4XPcWnF0PHAlWvM2lwu1+j3XJiqjKP5giPH5LKmoqubx8csdC4WPgyXRLIIz/7/7L15sLT9Xdb5ufe+u/vuvU+f9XnOs7173pCVhEBKHUtGRwZ1dEpLq0ZE0EiAUakZQElkhwgJKOg4KDqyiAsqjkVJOYMIBQTInrzrsz9nP7133/s69f0dSCURMMmbzFjO6X/eqvc5vf267/vu3/W9rs/13ANe+9qbZJWI8B1G3S560eCFlw85X89otQxVwLeIKrautAlXCaUfkxc6ZqulUBXTw0O8nsdqHXN6tuTG/rbiJYuNLcph5Z+r4256HjG61qUuTtLTFWkacnx7gut0eNWbHyPzZzQ6dSUOihNbyhaXE5/m0MO0akpYk7SGsHOfu3PO3TsnbG4KJ7oi8CO0qmARZdyb55zHiUobCIpFNayJ60+Kr6oKz7EVm3zPM3hyUxjmdd781IB2W5ram8SJCNJnagBUb0izfM54FrBYZ7z/OODOLGF32GRUs2kaBk/saaoAaXki7nSdqtbgrhQDlqXirwq/fHtkceN6m2G7TSYc80qnCEvm65CDRcR4GnDjiRZWXuMDL5/wpsc2mE8TTLPg+rW+EsHCoOAjt2esfRm+6ercUi9dPno85cu/9DFmpxovvHTAOIx4UQrCyPmK/2afoVZiClt8tVJljjXdUkLseuUrgVGEdN20aHQ6F8OhrMA3Ld761teQBBG//MHn6HSatIZ1vHpXJT9k7LEz6qGbkmIocWVgNo/VUGPsh7iOTVREtNsO0UyOn4LSNnDbDYWN6TR72JY4Wn1KPVbHSpFLqVNNub/7vRon53M03WblL/F6HdzKwm7q7FwdES3ExR/T6XQZH884m5zQvzok81Nu3OwR5SmRD82GpjBLct3zg1IhCkSNnRxPsN0GrusyX4QsVymZFrG53VTs9rrpKOzPdLIimcXM5BiQ3xaaFJkZhLOQmIxXv2YLR6tRCGdVk7KpipoIokIeDjLWYcGDh0sejSc885pNtnf7OJWBremsQrleCy794trc7nvKHV9EUOsKAsUhW+QKkZRUuRr8iJAuZWOWC622h1EZyvValSiR90S48vEaXYazlo3bMGk7DbJc5/RwTVEkNDuO+r6FYcXJfEVIws6tEV5ZUpeBblqSSgrDExE8xlMu/gatdsWoY9O0XIKwIllLUiokKVEOd7HVd9oNtMq8cCjLbxxNHMMaNb1QTnJJlUjBWiXIiCjj5MWF4jqLoJwlviqX6+8McCxHZljqOE2iSA1ibLdOEWisxoFiLcdZRnvTVvzoYlawCnXWhcYiyUhNKY40eN+pfSnIfjYbgE+4z6Ug+woX8PLulytwuQKXK3C5ApcrcLkClyvw2ayAEmTf9T38qddsq7Z2QQaIjUlKkyTKahu2ikxKDFyTWL4UbvkJ5Dre5oV70NJqyiEjm+iylJIIS8VaJbIaLBfcvzPBMWpc2e1J/pLUT6i3TXS34PxsznxSKBHz2vZAOWhxdJK0JAkL+sO2Ks1yarZykEmZRuSvmR0HNBsdTNckTTK8ns46S5g+XFEzXJqeRZZInNBSzyVCshQKeZ5HrW6Ti9vNzFX5h7hLCk1cMymTswVbow7TlU/NkNKbmooeV8KYtQsM0yAMUrRctqe52pSJaOI2XLGfEfgVpinCnUdOzul4xnqV02i1mJ7N8NeFiqLencwZB6IAGjwxGvCGm1fYGNaxnQy9Vle8WSn2yMuE08kJ928nDFs9RlebWHqCJS7HscTsexgNXbVPV2XCYhaoEiwRLwyJ/mHidV3SIlaicK8+ICpC5Qxqtepk4o58dM7BScYbnrqqNs7XblzBckvG51PqzTZFIe5iWzmme70GMSse3Dtiu7evHMUbWwPieKU26ctFqZxFrY2aarpfryq8WotmU2cZrRmf+ThmgyujNkkZ86F79/jYvQuh/g1P7XPtSp9m02AuxVCNGvP5Wv39aOCR6HB6eIytW6pYLE4k1iliouAqIkyjZGtDHNwtFQt/eHjC6jzFsZq4DZ1Kz8nzmKMHU5bzBFeaps2Mjz5Ys9VpcWVkE64KAnG6aiUtKrY26qxWPuu1sAZt5Vg6Pk+Is1y1Yr/22Q0mR+cYeqXi+I7h0q1XTMKc+9OYa70mURpzfSQFdhWaLYVxDfLllNGoyceePyCJbHZGLs8fnrG7scXVHXGhJZydLVRT9vGkUK7yQriQnTp5fCEqyvdYRIeTcaAEuzzOadRlnmBxbxJwex6x3WjwlseGNCwRjTIScZTbFqd+zPkyIooqjhcBaamR5BW9us3+oMbrrg9wpMwtKgjEDWk3lMjh2AW1el0V0HQ9jTwMFCLAqTcJ04yO69HsdlmIkHj/iA0ZymCySiNVVvfehzNenoU8vtHii65JwU5OFFesU1jHqXJL3ro6wtFSbt7cotlu8vBszK+87z63NjfZGRhs7O7Q7XicnZ0rDIQ4ZgVHYhomyyTm/NEpg+FQnYM6Xo0oTvBabZZRTLwWJ7hGFEuTN9QFRXA8YbC1wdb2gChYKs6qFBOJn7VMLzAAyzRjHUvD+jk7u5tqEJNFkBYZo802dx89VI5YC10J4aN+VxXq7G5vsVhNlTOy7riqRIiyotFyWK6WSjA/OTjg6tUt0kpTjvuz8wn7V65yerogFv6yV2O2jBGbcFcizEaqRBsZRJS5OP8iVSzXaXkKayCDsrYcHyIO6xrrLMexHdrtFuPzY27cuEJNE7emcGlPVFGUlMONz9eKtRokOYHvK9RAEEisQN5VztZwgO+vuCMC6dYGdRnU6TqL9ZKtrV2FOkjWS6bCcj3z6XYbRKuA4U5blXdteB6F2eT+g0dc3e9RVJWKrpuIa05Mjak6J8lw4P79cxqbNSZHEdPTBEMLcB2HdRQrfmuW5pwvYl48WbGKc5axfPccVSAkjt9rQ5cnN2p0agaPX2nRH7YUrkHEyVJQA5rB6ThivvC5st1UpUNHRwkfOVxzsop5JDFpSr7sVUM2PZ1VbjLqempNqrLiaLrkTMTQ3FADgG7HouYI0iVkKI594VeYFTsbDWbnGY/mkTqPWlaNyqyYr6WQT+eZHY+aAXUpJPMjxUY/PUu4M1uy32vRbZtqyPdoAnfnIaNeg6FzMRx97705kySl7cKorrHb8ahVCa1awdUbPWpOk3sP1rxw6FNzU65tiGPV5mRZKJdwsNa4H6x56okBTmlyeOrTaoMtmJYAvuDZPbxmQxXGSYpDSt9MXdIvNeJ1jO+n3H14xqDvqAGQIOn0IlaNUnW7wTIQQb/CsnSFzRAnezCbY9ZrtNpt1n6mmOIyQHJMk27dVKLeYuyrQUej21X4BEEOJHl8UbQn3HgZtOqmQggVqcZiHbFeTdm+1lHD2Ea9jmFfCO7BfK3KIrMgVwMKYcQ3OzV0PVPX20atxumjFQ/vRxws5rQ7tioGK4WRXXPQi4xBV67HJvfvzUjV74SCjleysVVn2GoQT2NMrc7Ruc9wV4ZRgiSoyGJYzgN6ozaabhII0kX4tLtdlShIljlxKq7dVCE4qiijKjIabQ+t7lBRYzGeUXd1HNuk1DXFYX0oZYnnK9qbLpUmBYUmbsNWDlzh/0+PViyCWHHZTcE7hAlTP2aeRQx2m3Tsiv1BCzeDfreD125SdyyiOFWMaMFO2WapfvuIaBz5IakMXWRoGeXUPYvCzwnl86PAsg3lbpXfGVLmKMdWDur3mialZZpGutAIlymn51M6A4P2sEFNlZ/Je2uQx6kaxCghnFyJ4VJKZmNcOJSXkUrZCNfadQUQYrBaJazWEbMg49fC5qUg+9lsAC4F2Ve4apd3v1yByxW4XIHLFbhcgcsVuFyBV7gCIsj+ve9/F3/6DXv4q4AojFQUVwRZERtlQ2/WDOX+PL2/oNfv4XjioJV2+wZ5mlJl8u+5KtgypelHL0lSccWaF+6YSpp1TWxdI5BW48SgPmwyHZ8rZqqm1ajZBgOJ44qr1HPI0kS5KyyjohBhIMxYzVboUkDimayXAQcHa4bDoXL9aHpCVRTkUvCxCum1OySxFLX08LYqyipXmz9fiq1yU222ZTO01R+oMiqJDRYIe65QrcNBEBMtTTptj+FmndLIycVNIi6/aYxTyaYtU4UY0sAsMdG2K4Vjudpsifih2SXT+UqJDbPxTEUCHbOpNjTSJu/HsRLS6k6dKo7oDtvEiY/jtCjEHVjGajN1Op5w717MY/sjdvc9VQCVayWrSUivv0XpZEzOz0mWCX6Ys7/fU2tnaxWC2gvCUn0uEjveGspmUFe8QHHaBGvhwumK29ZoNTApaNc9VsFCxYwlEi6P1Wr3aLZbItERJguFD9gajGi1arhSUJWlSKmlNCTnpYE3tBlLUYfTp91pqYbvIA0I55kqEymRzWnE6WRFlEK33mJzu60cWe2Oq2LJpRS+5TmLWJqfTTy3VMxc2fhrZaH4pFIGV+Qa57OQugv9lqFEvDTLWPhSegWJn5AmJZpZcvfuGbZm0G1dFA89OgfPNNjd8SiyEN+HZSgurxIj1VU88mg8VqU+Dcvh6l6X2dpXfFnHcGgP6vj+Gi1PODgJ6TY8hn2b5+6ecRaZbHquakt/+qkBk7XP6dRQ/M6mlrK53SJarZV7ar5a8cKRT56ZvO7xAaLvr6YhQSQd3Rb9zYaKxUpU+eTBnKQwFPNzEshGVT7nit1OHVOLefk85qVpwF6/wY1+i91Bjdl0QrvbUsLVveMVp6nFLE1Uk/lGzSEV9xU6NzfrSlBpNxxMw8CzbcyabJI1VfxzOF2SphVb/Ra6JoJtjOY4fPTeGXppY6TSjK2zTHJ2W6Z6r8L11Go6x6dLppnJlY06D0/Gism7v3RZzH4AACAASURBVN1UyJA4hefuTuj0hzQ7JkYq36NSCbQPJj5REPPkqKucW61+i5s3bzKfn9Pr9/HqBnkmhYEuY1++rxlapqlj0es0OD9bKdGj3+thJsLGrFgFCf1Om3bLJi0FPQJGVRL4S9yuDIFETBE3t0ez7qCbNU6Wa7I4wrYcqiJkp99T8XQ5WT73/AsM+x0c3SGcJnT7HayGofigURqoAiUpEDw+PmY1X9IbdWm2OspROp+c0+k4lGaDJE2p1xtK7FqMV+q7Ji62TqdBr91gb6enOJnCR7XEneZoKtabCp/R1Hhw95Qr1/bY3O5QLy3WqU9luyzPJ4q5KRzMQb+j3HfiSjw6PFWR7WFXXM8rGs06Dw6nAmZmo2PiuPK6DFWqp1eVYgTff/mE/Ss7rIoAQW0Lr1v44gIGDyWyLmVzhU1aCdkWFssVr3lyRF5KuV3GvdtTbjy5wTpJFBolOs3UEKc5lGIsaWCXAsGCYDEnSXSFCIjClYrVj6drNWTzTGhYBmEhNYOVKqVrt1zkzLr0Yxy9oEhTru011eBC8AlyTVPx6DBlMolYBCmVltFqa5SRXBsq1qXBIsx4aeyzCHIeG4gInJNqsD/0mC5jdnousZ8yC3P8KOfEvziHXtn0lBN2tsroNBxmfsQXPdaj5dgYrsv50ZyTZcYiTdgUt33LUmgMGQAFWcyTm03KSHjoFc2uxcmJT6JV3NytswzhbF1gU+HYBqZW0uz0uPtwTJDnPBj76nh9ettlzyt58saQ03HO3UchL8wiQj3my9484PGdTW4/jMjDjF/8yBnU5XxUY2+7y+xI3MGRQlqoY79zUYQlvNo3vn6T69c3KUqDuiksdI31LFSuU2E3I9+NIGTrigizNlpZJ/CFOxwqBEcqkl4mJU8J3c0hRRQr/nNhXOB6Os063ZpNkWXMFiGpMLwdm8q+GARqRUoUyLmwQjcd9CrDsXXFM1cYI0/HbRp4tRpOraU4wdEiZrVcUfPk7y+EXimQavXr5FVMpyvDrYLj+wFHxwv1Ora2Okr0KzN5vhi37lKWDmcnPpOlTyhO+IZLEQds79UZDFy2hxsEywt8kfwGSasY3dXRtYuBhO3WlGs7CGMMtVS5Ov5SQQwECVbTUkkfXY5nA9riko4z0G3KQoaIuWjKokGCYRHM1qymCZlRMV6VCv/QbEvhpUEUBorNnqXyeUREYap4xNMg5kzKPRsGXa/gi16/zc1Bn5pu0zSlCKzEDxNiGVCL6184yxlE04B7j8aUZo7Xc8jjiq39Hl6jQRomhH6srlHy+dfqF+cIwUUUpiCXdBrCAtd1irXObLyg5sm5wlQlr7W6jtuuqwSMUJyFNSvO9jgR+ReyslTD8jLROD2dU2+ZdLo1qlKSG6b6jkqp5blf8M9evGTIvsKtgKy9fHqXt8sVuFyByxW4XIHLFbhcgcsVuFyB/zdXQATZv/Xd38ZesWK70Wc0aGM7Gu0NRzXcS6PzfC3xuAot0LhxbYtED5lPI+W4PDia88wTNxjP5thpnb0rI+xeCU5GGsSIIa+SqFkquD+T45MJNg71ls7RgxnDrQ38NKXb6ODID3RxdqUxWpGo2H+eJ4SrJVpaUyUbwncT/IE4dUQMHi9zirjCkgi9tHsIn3EmbeodJbIK725wVRqLA5JEooUBiW+q6LG4MwZbfSpLJ54FaKKCFQlRFvPhX3yOnb0nuP74Dl5b3IOJYp4t5j6dmqcahPOiVGUT9aaNoYurN2Q1TlTsMiszXnzxjmrmlvzexmiTmiucu1Qx7La3PI4nEw7uHfH4jSfJtIr5bE4WZ9Qcg267znwd03AahGmqSjFqVqYifp1Ri6RIGB/6XNkb4EcrZjMfR2/Q77e5f3iPIi7wvAad9gDb6zBouhTS9hxNldDlT2MaXgM0advWODxZqHjgzac3WU3niDdlfD9k/9quchg7nRaW7SoOnJ+GZGGohCPhDUtMWhUUCc63jIT4wMt3HxDORdx26PY8FfWtTClwaRDOfZxaW6EvykRKW2pUeYndsKl0EV1jzk/nNLoev/GRF6i0Drf29tjoNyjMlCJOKDKdPBLXoEZSxLzvwy9w69Y1ru03GB8dk6QmcaTRbrc5PDhivdIpSJicxxiujSDYHzyYEmc2b7w5oN+WYppMCSYiTA56lnJRNzyJbc5JQmjYDpUDYZRwpddD13Isw0G3czq9phJ7xbnY8xzSKuP4LCPhQlx6al/asTPee3vC3kaXZ6+32ei2mB6fEqbCKMz5hbszXKfJn/59T+L1M7Iw5ewoYGOzi97WFQ5AIt2To0dstLtMJiHzOOV0XdBp1Hliw1QiZJDl/Ic7S954a8hiGbBhOuwOHB7NQ+WO/aU755RWnWeudQlXC3alXK3pqXI78TZJLZ44n46OFrzm1o4aRgjOQQSFk/MFmd7gyf2uwhE8OlphNqR0J2Fz01PHD0WNbqdOka5pdbqs1oVyRj2aJorxeVMcdZ7o1IJfaHN4dEjRbCvm5XCzqdzxrbqrHFunp4HiG8/OV+yMNrj+hsdZzqaslgUtx6TIxFWo0W5aSqgTrMbP/LsP8Pu+6BkMN2c2zYj9iKtPbNLrdTBjHa954ZoNS10QyqrkKAkDxTKezReEYUamQRYtef2XvIWupfELv/xeTvxUFfPtt3tc3dpFlPRACo3COUa9wfn5KZvNFrdvP+RNb3iW+0eH2A0Hw7C5/dxLaji0szkE25WKPVVwM19JGZym0Cqu21HFbSJSzn0fvTTk5THotKUSiOliSbthqrIoYVjKAK07qPPcS/eYHCyUUPHMa55i0HNZrCb4ifAeNZpSjuZdlGiJMFyvlUqAltZ6ES9FaK/X6jz/4du8+rWP4QcRZ+MVu3t91TBf2RqdRpckFHYsqkhI3Kq+HBQ4HBzcwWs3eOzxxwjlWiFFa40mfpUzHk+xpTiwDNje3lWuusnZXPGjRcCVIZDX8lRc+vh4yfjROe2+zajb4c79I/ZuXeMDv/6Ql+6fqNKgra7D9e0aei4CkMvR6RQsYVFWtOsm65mvBkAyTPy/P3iPbrfGrY0+26MGLc+kUWtKyJxH52sWiwUyafzVD57xxBMeWwNBgxTcezSn7jVYrzMenq3oejUm6nPy+NVHp3TrFk5e8KfessPpacg4rShNR7mVH04W7O20SfyUrm3z7K6Ln2acThNqljj7UAmA8WTG5lYX6TE8nwVc3XEY7XaJ5uIYhoPZiiSDk0nAW77kMQ7uz4jKgkGnznK6Rtd1NoYNiiTjw3dW/PyDOZm02RsVf+x1G2xaOuOJnAvgcJ2xJwOnRFy/GldGXfI44cpjI37jNw5Z5LnitX/w9jlPb0uRlcY6zbh2c8Azex56prMqMvp7HWo1B9d2qeumSokkUcr5eEan1VTHQbPrkmcVVWyRaBGdzQ20xGY2P1MCahREbG4NlRNTUCDjxQqnljPstJmNUxoNDdsR5qgMYSI1DJ6d+iyWIVevb+JHwjwXJnqhYu+mZZHK669KZssV7Y5HpdlUZYE/WWPbFpYpTG0Us30ZZDgNF1uSPnFItk7IK1MN9dyGwWwSc7ZYs3/NZaPfxMBmtig5PY0Jioh6W+PWTp/pic/e9R6GHrMzGlHmpnodYZmR5JFy2BtGTXGak1BQF44SX8N1gEbGYFhXRV2VhuLXl3mm3NNSDriYrbBMSSI0sHUDQwrzFhGmXlI6BkZhKZeuFGXKOVnOJTIAphQnO2r4mifios8Io5z5POFDz495790TJnnCzp7Dq5/pYCcOHddSQzMpn6vX69iGhR5nrMoKp+6QHE2RBjMRf8PYh0jOHSntjbpCLwkr33JsNcCS76SkVVZrKVyT1JJHntUIY1SppLifBcWwnCzV98Z0Zc11Gk1Je7jYdZs00yiSisXSp9F0lUAsz79KUsXWbToW2TpSgyhLl+JLjQU1fupj2aVD9hVuHC4F2Ve4gJd3/8xWQKD6h4dH/PS/+hmee+4Fvv9vfvfFiezydrkC/4WugBSi/dqv/Qb/6B//BH/8f/gjfNkf/kP/hb7Sy5d1uQKf3xWQ+a0U3P37f//z/NzP/V98+7d9C1evXvn8Pul/5Y9+4ZD9Xr78sRZGqRGnwlCs47Qc7IahuF55XvHwwZR0bHP1qsTpKpqdBmmZka4LVVgR+CE116PbaWA1SmbTGQ/vnCunpzjTpAysrDKyRFwrGa2+Q54JO88iXuTYRptmV6fZr5FngSpb6omjzRZhzWc5CVVphbSxW7WSs5MVntsliULlWNu7PiBcrnEcA7dmYTYsTo5miquKlSnBT4qO4rwgS3JVHuL1msTBnKMHK0aDDdyWCDXC27PVBko2Y/PpAsssmflrWs2mEnr9IAbRnG2Lbk+avxN0A+JYyjLgzv0Dzs4FclCgJeJCLekPhmpDtT3aYWPbVZFJ14GPfuBF2o0dOhsOURISi/twa1PFqf3plLjQlHOmLpuyQjbrJWap43abWDVTObJkU9RqWqwWS6I1jDZ71FuCW9AI/RTHESagRS4uozwkTCNVLuWvA+VolecQ7ptsgryGrXimDdfBlpKllodbb4JTI89DzsfnrJcRNaemuHZet0GWRei6Q0OwACJSV+WFM8lo0my6JGXC4fFYbdSLKlJrsTHYVEeWgThdVxweT9kY7uCKG7FMODk5I8kyqsTgyuN7nB2NuXX9JlbXZLpeUWYx4Tzk/p0pfiqRYSlbWSuOsLgtJVa82fEo9FKV/bRbHVbzGUVl8NE7Z4jn9nXX+zw4nlC3aoxaDtPVmmUKXk84yGsa4mZ2bU7GY4JEZ6fTYGery+2jU+Z+QpbYdARjUMvJSi7cpgOPVRRT5eJCE1RGSaJXdOouZgntQYf2qMvxvWPyKCMrQgrTY3NvxCJacHYwYyTIh46IwTZnxzFns5zBZof7Zyc8PA0Ua7WmZcxXkdqgHkoxmV5jWJNY68WqCtPT61jcPVrSdVyuX2tyfLImyExuH52hywa86VKlAa/eaZHlJc16nUZDmrIlWm3R6XqUesH0eIKl1zFr4CepEq4H7ZYSxO+dLrn19BaScRanU2nqBGdr6i1XsWdjKcfSbeZRxMmZT7/r8cS1puISLnJLCSbTIFLObsGHbGzbNNsNRv0NXLdNlEUcvnwP12ow3PCUwHhyMuHa/g5e01bHtJ/kSsS0TEOV3UlUX8R+cVlbhjjcpLTHo123WK9D3LY40XMO7z5Sw5M8ijgdL7l2c8Thw1Ne/dpXE/sLxaZ98tYTLKMlP/tzv8rhLOT3vOUGV0c7NG1HlQ0tQp/3fewB73/+EddHHb7097yK6WpBzfLot9sKUSADgDIR1uWCjVYbv0hV07i/ihQf8dqVTUqjIg0KEj9CdxvM1ysV/xUnpOvI+xLXXolds4mShDzOKAuNsAhYRwGGJkiAAUfHD9m7MVIN6lIOlRQlpp5fuBHzTLmkb+yPFBtTjq8gTVTxj2s65FFBQxIKjSbT07FysU/lnNqUssWCfq9JkiX0RCiJde7cHyusyP7VEXG2oN/3mE0DvEaHj33kLgdnPp2mTn+zRX+ny6bXolPTuXP7hLzWZrmY0+01lbNPjk3NclRzfBwGDPqbFMlKlQedHYY89/JDJWSORvLdaNDotFjN50xO1syXMY6hYVYZNVfi4hrPPVxwmhRsSnt8FvIlrxU3dletiyaR+9ikSEuOJ1N+/cNnjNOE/XZDlZk1dJ1/96FjVlXCn/p911kLa/kk4ZEUQZolz9xsc7VnU0tz5UoWt/L9KaoUsNQr2hZsDx1ahqXO1w/GsVrjq5s9lrM5syRjd9DCEYd5nhNRqeFZU9IkObx4b6LKzw4WBdMy481P9Kllch53FLpluYyZjCNpfaO0dH757kLFu4WhvNexuDYAf1mSFSX9nkZ/c58PfuwRDcEauDWmQUrbM9X3R3AGMgSdLjNenC34wsd7jEybs3HAvCwxG6bCFrlEPH61yU3B2UjdV7OpsASO02Qxmyk3pq4lmLp8foIYanFwcEBn0FIpG1eY6FXFYrbErrm4ljDIK+rdNsv1gq7XY34egxmrkrFwvSYU7JEtQ1aNKEzYGA4Vl1zK12LfR5NiKWHiejWCwFcleLVWXXF7hTM8O55hIe72ShV9yfXOadcwNSlys9QgRgoco3XKepZg2YIIQhVkitibBSlJopGWjmKpuo2SHbl2F6hhmMTu26Mmjq5TNwVtE5EXmRpgNZtdbLOtcCLKDZzkrGY+hRbTGkqx6UWpWSW/R/JCFZ5K4ZgcT8FqKYQE6s2GcrpmWUwVyjmuoj1qq2tYKFH9szFetw2ujlHV1HrYjlzZ5PonlCaT8YM5d+6f8GgW8dJkzVma0OxZ3Hxik+nDkM2hxbCpcWuzodjvWairZMrm/hBbht5RQZrkhHGMLseOsGzzhEo4satUnVMafVlj+bVkEsrQR6EKZHCjkUnRnGWArYnhF6PSiPyEPMkok1x932VYG4a5Glxmks4YtWmO+qrYLBjPcRsWWDqZXC+lxS5LcY0CU4od45xxqPGzp+alIPsK9yqXguwrXMDLu3/6KxDHMe/81u/kZ3/259Sdnn3VM/zQD72bbkeakz+727/61/+Gd7zzO7h2bZ963WU6nfEd3/YOvvAL3/A7PuB8seDtb/8rfOSjH1P3a4pVA2mQnav7vv71r/3sXsxvcy8R8/7m9/0Ab33rF/N7f89bec8P/hA/8RM/xfVr1zDFTfSbt5PTUyaT6X/yCNtbW/zdv/ODXL++/zl7TZcP9OmvwPve9wG+4iv/4sfv8G3f+tf5o3/kv//0H+C3+Uv5Dvzoj/5jHMf+pO+BbJ4ee+wmf+Md30ytVntFz/Ff851FFPz1X38f//uP/Cgf+OCHVbzrrV/yxXz1V/85nnj8sd/2rftBwI/92E/yz/75v1THmYiI/+Of+GP8iT/+R1XZwKfe5Dk++KEP88M//Pc+6Tm+6s//WZ544nEFwP/Um5x7/slP/XN++l/+648/x1d95Z/lD/7BP4AtccLP0+23vqOtlsfe3i6LxZKjo+OPP5ucZ+Q89+Y3vZE/+ke+jBs3rv+2r//TeXk/+g9/jB/78Z9U7+/y3PTprNh//m+UIPvud/Ennx0SrxO6AxFOU9Dk+pApbpiIANPxSjkwpThDNyXYXiJ4NxHfysKk22kTBAGmOAZrIkRd/HBOs5QHt2NuPX4Fq2niaIVyZonjVJyosimcnkiUfo8im2E5FsFyiVNzWcchq3WgyiXqto038JiFPkeHczr1LjdFyLCl4CtQ5RzieK01pZyrUkUt0SJHrxy1YRCEwvhkrgo0xHkkgqq48XQ94uhewJUrm8oB4jYc4rJSJTMGdWquCJTiEIwh0egNBoiytlyt8ZcR7VZdNQ1rEkGUKHHsczJecnamM+x22eg7LKOVYgZe2RoxHDSpdHEAm+q9ChtOishKItZJznKywipr7O+PqIqE+dInS8oLF0nLIJdYYSTlKi5R4OMHKZ1ui5oD8+mcyVmsmJOSfbxyZQ/TrqEXiWpaT0opF1uwWAcqXp7GpSoGWiZryrik2apjui5BlNJpumhZQtPz1IY6SbOLJvnUZyGvUZcou0Wv00InYT5LlcNZIqey+RZxuBAWZSIN9RWrhQg6A1otizANlGNverzg+vUdwnyheJnt7pCsyjCilIWfsinOtu0By/WSrDAwbIdVHPDiyw9oGi02ByYDzyFOYsbLJQ9OZ5wdheRlTYkRe4MW21t19R2cnM5Uw70IrKllKAxDsYqY+xIRd7my4ZJXBc/dm7FMdW5tN5Xrqt9vIb+j4kS4iA6abXC+XnE+i+g5Deq6QatXozFqYhSF2qhLRHS04ZCvE1VIY5g2Sz9lb1Cn3W6Qiki8zshEdTEiVayVCRdXeISzgFfvtlgEAXbDUiU0ZaarWLIUfEm53q1Rh9XaZ2/QxV9P1bVcIp8SjRbmqKHpGBLZrTJCiXuXFb/w8glXOn3eeGubIlmzSHUMKaYxC0xpAXdsOl2H8UqcaZUSyVQh0k6b9XxO0xtQbzqsw5BxsMYVhm2hc3Qy4epTW5yfjJV7WzbxhydLFmGFaek4usGg18J1NeVUE/zHbLpQRUYNr4kf5zyczNBSHdOqlFtdhEfPtFRBnVuvKNJCiYRPv/qmQqNYlknNkHhuQqfXws8Sju6dkBTwoRcPefWNK7SlfMtzeP7FE8Wb3N7t0JDBygI2Rl0avQ6WOMXjUBUy1Wouli5MS2lI9xhPx9SdpkIPlHnO8dlcOch6wxqVlO65Lfwg42w6x7AtNaSw2y2GTZMyT9SgpCWN8VVBVpnYpY6/OmPY7yoBr+k0afTanJ+eqM9LhFJh8NpVof57PJ5wY/+qElaknEeV9C2Wis97cDqhkuRAnKn49HoxZaPfZ2vYJgpShVHQxHFbdxU3dzZdq2ZzES8aTYvR3gazsymO/CyQ+LfhUKvVOTs8U2WCQZor3rY470wSdq9sqccVV20c5eqc9/zzj7AaLZqOSxatuXqzC6bJehWhZ8LZTlThX0eELS0ls2yWs7Xiqy4XPsfHKzZ3+9Q9h3CNwhPcemYfp+6yXq4o/VTFr1ubLabjkPHhhWArsYcqWbExqlNrCctUhOcVWZwSLSMato7bapAbBRuDNsdHKxlPcO1Kh3BdcHA846ln9qg1utIuxdliyYPb57T6NkViYksp2STgxeM1bkvjRr9GMM8IK5281NjZMlU0XYq3vEad2SrkI0dzXp5nKmL92v0N6kXIE9fqNHSD+TJgOOgp7vVsFtJoWSz8EksXt2DO4XnCKk156umBKtITHunxdEWZ67xwvmJdVgod8eSGODbrDIYep+drFd+XwcN0VaA5NXo1jbzSVNz7cBKyNfLoew6afIZukwd3lrSbOrZhsA5K+m1xtZdEghhxLfU3MlhcqcGGjlPktNs9fv25M14aT7k+dKh7Nvu7Hbb7LZVe6ddM+oOmwhFVIYo7brvibM/QdIMy8EmLUnFBXUdK0wQRIRxaQdyICGmgu7bCD0k5WLguya0YPc8wdUOVXfp+hCXXnVVAs9vEa9lK3NaznOUsV6zXZtslCn36Oz2FVlpLkVVywVL3ZysaXp35LCCTwqmaxfbOLuEywDI1HEcjXpXMjldUWoxR16m1beoqfm+oIZNt1xSORwayWRqrz9Rxa9TanhIqyzCgt9FVQ77T4xlXrw/Vv1dajfNz+Z0QkBeFitfLdRgZHkjnWCmu0YuhnfByZRgr52TBB8l+rCgKrLolaHpVwCbfl7zM1N9khZBWNYVXiMuYMNbVMSxOU+HlSmmnXNeydaquj7NVwsEs4c75XGhTDLZ7pEnMzladzZ7LrqAEIrmG12lveJiOePLl2loRTOfqB1OVpOpcVVoVupBa0pLpZIHVMOludClzCAQGbuokpaR6TIUicV1BFAh7uVTYhXglbl9DGFFEy5har6l42IIqyUR/F2CBRFFsh3i+wNQrZCotYnlZmSynC/pDWw2Zw3nMIjb4t6fGpSD7n/+5/7v+xaUg+woX8PLun9kKyAnup//lz/Dt3/E9nxNBVp5dHvOXf+W9fOd3vovjkxNEmHj3933P7yrKyv3SNOXHfvyf8CN//x/yfe/6Lt7yljd/1kLFb7cK8rr+t7/3D3jf+z/Au773OxjKRvI3b+9//wf5mq/9y4r5803f+A1KtPnEm7hb/tH/8eP8yq/82qUg+5l9xT7nfy3i1jd98zuVQPe5EGTlBYpTXIS7b/v271Gv9yv/3P/EX3rbV31ehbvP+cL8f/CAIpT+zM/8W771279biY8iNt6//0Axnn6n414cnf/L//rXGY8nfOe3v5NXvepp/sMv/CLveOe388zTT/Ed3/HOTzo2P/E5/syf/pPqc5Hii+9917v5+f/wC7zjW76ZL/vDf/CTzhUf+MCH+Oa//je4cf0aTzzxGO9972+ogY/cvuYvfTVf9ee/AkMAap/H24MHD3n71/1VHj58xB/6Q1/Kt77zrylhX9rEf+qf/nN1LpLbX/jqP/eKXs8LL77EX3zb1ymH3uWw6JV/oEqQfdf38ief6KFpBanE2hcpuiY/slsUVXnhtrAtmn1LlTgJImA+Wanvv9usgThKxVVzcNG27rZswsSnOWiSE6siq0Hfo8yEheYogW+xGHNyNufgwKdV77A16mLbpWLHSclM5ieq0GjzihT/FIr1ZtUNdKumGtNlI2YUlWJ5ZkWO7ZZqQyyt465XY3yypNIMylJTm/5UXGVBpdwonYGLaVekecnxvXNy36I39OgN64RZyAsvnVAmjoostr0alpVLMh8xeohAI0y0+WqJaTuIjxZbJ8mk2ENHM8VNM+Hg7gyvdpX9V22R5lPlHJN4qSymYVUkK+j0OvRHDRVbzMo1d0/POLi7Zq/VYtCrs4wS2q5NTTZ3SqgSAU2nUTN46fYBRSblRDpb213CwsefBTiGx+a1Pk5NNpIGfuhjWzazyZTZeYjrGrieh1npCoOwNeqT5KFy8szOp/zSB4/puwPe9MabeF0R20uKNFdFRIlRUSYS3W3QaBk8vPeIk/MKyXdv7W7RaueqUMh0LPy1z2BjhFsziKNYbVaNVKPebEGtVE3NwuIlNQhFeNlokCUBR0dLRltDLCuj1xzSkihsJCUlKx4c+KznOls7Hq2myWijzez0gGAakVkmB8fnNDRNiUENx6XVbtAddJgsTlnPYhxxZVVwfxqpWPWG57IzaHH92jaVlXP/4QG+2syWbLabKvbsqnW0FQNRnNNH4zUHZwuagl6IIpZBzv7OgNe84SZRvOLhwwmP7k/Z3xzQa1XEccZ8mTMLcrY7NdrNBmEWK+aw4CwMW1MxfqvmKj7foC3FRCV7uyMeHpzQ6HtIhrnTkCKfgvE8YrLKlaB5a7tLx81wPUu5vEwZpBqoMjyJhP7yC2ckpclLc5+zIOMLr2/z5sf7HB4eslxrWJbBoex10gAAIABJREFUzZ22Erjcdke5px8eLVivTN54o68c3a2NjhIhnFqTPC954eGU22crRl6XL3nDTap0QVklnJ9OVbt5v9Vi5kvzfcH2VpeaOC/zlPn5klBzSITVmifUZKDTdHE7LbyBocTC2y8+JFhVaIalSof0rKK/2eba1S1CcWVpOf4qUUMMr1Wn2+sQ+T4vvXSP7miTTq/OnbsHquDKjC2u3tjCERxAQwSBgn57SJTnvP8DH6bVadGVAil5j602ntfl9NFD1UR/7cZ1rFxKcVzcpsc6WEMWKpd1jhTIJczmK9oNj4986DZWs8ZwZHN6nLM5aNHpGqqMrwgrbh9PCMYJ3U6fzWstxQ31Wh1K3WJ9PuH40RH7+1dITSn0iqmZFoHwI80aphQimRqPzg9oe11a4hjOhaMphTswm865MhiySmKOT864dnVPHcdxKhF0U5XArdcB05MVpDFbOwNa/Q4bGy1eujdmPjtXZV9DOQ/1uyzmU1rdHgdHU168N+f6lRaNug6Oy/LwAYPNAY7t0Ww6qqQxTGIOTufqemA3NFy7ZLIM0MwmhmmxN/Jo1yzuvPSQX/21+2xsN3nssU2a4vwrpDDMp+54TE4WbO1v0mjIwCViuUxVQVvLNZidn6uLnLBHzWabw5cP1XDsses9Gq7FeiGinPBm18oFLKLmOq+w6xbT4xnjWcDNWx57V0fKrSdc6f6gqwTS6elSDZGEGZsWEU23d8H37bgqIm1owtN2lBAr1x+Z49WMgvW6ZB1p3D8M+MjhFN0pefbmnkJCnMynvPaqxRNXW8xmMWeTtSrBW64zNqUcytbJcinGcqiqiCyvlFhXb7s8OIh438Ml6yzlv3t6qByRKz/kxm4TtzQ4Pg9Z/+Z3Ig1Snr5ex2v1OLq/Ii0rTpYxh2HBizOfL/v9j/PCBw/pNQx0rcJIDXZHFtdvXSEOYLmckKxylkFIa7tJldr80odPGacZQZXy9NDm8R2Pw3HJllfR6zWZrTU+cH/BURzw1i/Y4C2vvsr07EwNztpNwRlYircrJIuijGl7KOeyGspVlgB81fXX1F2yPFPfg3t3HqlBVt1ssI5NziaHRLrP/tVNuq0+NSp8PyYVjrikY0STl/JAGeb4KaEfMhi0lbAZZRWz6Yr5eKxQMw3PoYwTNLfBYhxx+96M3NTZGtp0vAbdruArKiz9AndS5TA9F6RPiF0r2bu2pwa9cQWpH6CVmorjx5mci6Cz2UOzLKKxcGrriFQs5aDi6q4KizCQpESmMDZyn+6goVAolmap4YFtldSathJW5XFlgCJOWXktKylcXKyo3FJdI71GjTSUUi2fZt+jYXjce3DEIpGhVJ26cP5liFbZ3P3YuUpKNDoNqizGdrXf/G0j1w94dOIz82M0V5zECVevNrmx3WKkWwpXlMn5s9UhSiQG5FJEa/audknmMXqWYVgaRqahl5riRBt6ienW1OebBDGrWaL4yk7dwpUBiSUu4xyrZmEbGnEkQ1v346kloToVkSBcNAoZluYV6yBVCS0pNJPfMZXwsIMLfEEhruJ4QZZkKmERu3X+1e1LQfaV7gYuBdlXuoKX9/+MV+C3HF2fC4fsJz75T/3Tf8F3fte71P8SB9wPvOdd3Lxx/Xd9ffJa3vMDP/SKnbq/3ZP8m//zZ/n+d/+gwjJ8quv23r0HvO0vfb0SkH8nke98PObrvv4b+Ia/8vWfU9fuZ/yB/f/8Dp/o7P5cCbKypJ/ovv1cPu5/zR+XoCPEEf+Od3wTX/TmL1Rv9UMf/gjf+I3vUMfS6173GjVcGQz66t9kKPJ93/+D/PhP/NQnHWciuv7I3/9H/O0f+rtKoHzbX/yqjwumL7zwIm//2r/K3pXdT3qsg4ND3vY1/7OC4X+iECli7Lu+7z3qOJXnF1eTTPP/2rd8Kz//8/9RuXZ/+Ifew8bG8PP60Xyi8/8TBdlPXQfZKP7tv/X9fPFb3vxZvZ7fOnfJnS8F2c9qCT/pTiLI/oMfeDd/5nU75GnA8kySEg2FLJCyKxFtZGMYrEPmY5/tnb7Uc6uoX5rHamO9mPlq0+C2m8pluQoCus2aEmZl4yUtzUWRkosaUxmq7EE2VWWZEAaZKmxyDIvpbEan56mSi8zPaDTkR7788JdGe1eVnSRhxul4RtuTTZjDYhazMejQ2LhIfBiOjr9e45ga0/MVGpbCHuTyQz5DuQlbOw5BsOT0/oTVvKBmt7j1+IgiS0jygOUkUKzEpKg4OU140+tvoDkJ62nCxqCpmtXFpJ6spJU4x2lYJJGvxJz9G3sUVsWdF04ZNUdcfdUGR8eHZEmFGD3CeUSr18FxZChbsHO1T+gviMOQ93/0gNNzeN2tTba2xaVioxmGKtKaTdakQcnmqIVRq5jPQ8JVyu61K5h2yvlpSqftKBejbMCiOCbPUsXgffBgqYqsqkJjOPA4P1vgmHXlIOxutgjSBUd3p7i6YCNcNNdSYqRsKPuCRnAMtZlK80zFxVuOuHOnfOylY7KiwdXNbTa2f8uZXLIz6nA6WXD8YKIKzjaGAyXYiEvpytYGyzDgxYfHGDR5fGuAbaXkNiTrBK/VpdWTzVdEzXZVxFHTSqIsII0L0iij2bN5+PCIDzw/p+PW2B92OJ8sVFM62OxudzCshHgVqh6UVbxUPMV+p8VGp06jXnH3cKYE7f0rfX793hEHpznP7vWwjFwxFIedBld3xMFXI84r4iji7HyMUe8yWYVEWaGOh7Efc7BM2Rl02e2YKm6dxCVlZnBrr06roxOFJVrp0e7ZZEmhRF5hHJLrnM4CXEunMxqwjCO1AZ2eTtkddgWATMNrKdfwMlwyPl3iug4fu3vKRx9lvPXpa+x2KsUBlDj/KvJ5dDhVgo9t6zS9OtNpxAcPI05WIU9fH5EVAWfHAVvtGte26lwRHnECd88W3DsL0C2Tx0cDbu23OT2c0B0I8qMgz6UkKScNNDZ7dSbzlDgolHszqVLlwKzVHew0UyUzEi2W70Fvt6fclv44Iq10Dh5NCaOMvSt9SmF/6hciy4efO1Tu2kFbpzbocXQ4VQ7H7VGPotTptTrK4d3baLGeiZiYUXcbymW/sdNHMzJc3WVyOuFsPFFIhsevb6nvb6WJiLpSAk4kx22iKee7meW4DVNF97d29lnGKQ9eeJnXP/0Es2CsBkcf/dgL1L0+w+0Bw7ZH7IesFoESR426w70HJ5RlzpVrm9z/6G2efPIGzWFXDYBISx7cOyb1ujSwaDQMen2HptdQDNsgTojlXNlt8b5f+xj3Dk74gmcfU0JVZ9BldnJAp97mbL7ErNtsdEfqXFIovnZO3bLZ3t5jvvJ5/vk7bF3d5sGdEx6cznnyWpciK3j8sWuEUaiEqI5bp12T72SL528/VDgTOSfJeaPXFse7nIlNZuuUs7lww1MVf46DlDc+e5NFIu99SavVwjANKilGDHJ1HORGplruxYUqSYHtrR2C9VwJRaYpXMyItExUCViSx2xt95GOdquyycIVG70NNeiQ4XZheTL+IJscEhcBrVqd2TJmsDVkejJlJjgHW8M1SsXh9eoe88mCwI84mEbMs4ovfPX2xXsJcrrtimu7Q6q4YLGUoj8RfAJsy2UdZkwmC7Z2a4rhW8XCLJZyIZQIG+WJcmjnFZzMVzx9fUCeldTrbSrhF9ekYb7kfBrz0UeBKtP7yv92QO6n/McXfLobHjdHHcVYPp2GPBxHPHVzgCcYk65EzG0eHK648dQuhy/OeLjUuH824dmRDEACbl1t0Ki75MuMVVTxaLbEbdXZcDW2+xaPjlPOg4L7s5RJnHEeyGBG54ueGOClBWGscTJd0qlbfPEbd+kON4jinNODc44fzRQGQrfE+oxKJThejVbDIpekg15jGUTUO8LfzukNu5TYHJ1JkVNMy6u4fmtImVY0TVc5qJ2GiW5YHN8/w6mbYBv0O12MSmexmKqEgee56jxm6k1efvmI/lD48SImVhhlqTA2Mpj1mm0Wy4hMl3LPGuvZinrbUUx5KZ+za40LtnpNWLoxZyfnaHaO5OUzTVPYHykoDf2CMtaIgxi75dLu2PQ6UiCWKzd+lAmqoCIRBIWhYdgmdcdSBXHHB8cMNloKcVLD4Hzuq2NXcxpq6CRIBkO/QK+YhjhXK3Wu86NICZTDzY7iEQsPV8pJLUnECdpFygXTnGjtoxUFSZ4z3OtRFJrCGORxqcq7nKGgRASTnLOzPSQMdFbrUCWWomhNf6OOYenKGStC+MG9NbPplN3HPLx6QwnPuTCPykwVnp7eizmZrTGbFrNlwnjpU+9ZvOlmj06/gV5ZYnDl/OU1L9xbc5oGdEca13ZcPLOFrQl+6WLdZfAV+CI4Z1SapljYIpKWiaCJJEllKXyFAGajSIa+MUbDYbjnXSR0xTEtz6fZlHmBpli6kkYqCGVQ0LUwHUMxZbXSYrGKcJo6vV5DaB3ik1aO6HM/5yc/FF06ZF/hduBSkH2FC3h59898BT5fguynxss/HVH28yXIingjYuqb3vRGvuGvfv1/4o77dARZEZOE0/jUU0+wv3/1M1/oy3t8TlbgUpD9nCzjK34QcXp+4zd9C1/6B34/X/7lf/jjDtVPFFflR8Y/+Pt/h9e+5gvU87388h01+JD//6nioThYv/ovvJ3BYMDf/eEfUI5bOebe/Z6/zT/+sZ/kz3/ln+XrvvZtH38e4dl913f/Tf7FT/9rvvbtb0PwBSK+Pv/8i4qp9am4BPm7b/2271KPK4//+Wat/m6CrKzFL/7SL/M1b//Lal3kfYlr97O5XQqyn82q/c73EUH2R97zfXzFG/aoKmn21dQPd3HtLGexij53hg7BOmFxFDDqddGaUvYrAXDpZdFUOzeFqWKK0uorhVuyiak1pKQhxF+t0QxdCXJFabH0C65ubTLYcYhlA+ynmKWt2rAlXtfseFg1XTkrJYoqzyWROXEU6qaNYV6IhRSGivKL0FgSqyItsa6UhU6ZJhw+nNFqt2hIi3ZSqaZePyq5+eQmeZGgi/XFMtUPfonbCVOz2ayIhG1WVMrVdOfhnCsbA7pd8FcZOzttsAUxUCpGW5kVrFfBRcTRzEmrhCzTSNY2zz57hVwLmfkr9VrMylZ8XnHdGrbweX3G53MlEMRlTrvZUtzJPApZLhLFdt3Z3cBrSfR1RezntHsWlV7gpwHjhxKB7ZIEAZ12H69lEmcpq9VKrZfEk2XTNz4JcZ26ElZFpHPrDcXZPTme0B9toLkF/nRBkRQ0uk1VBCUig6FpXN0eUSJ4iZy4KHFsm2QVsl75OE2DieJEbihBY7VaUGiWYv5Js7bsAx1LZzVbsspTdLtGJJvMWh29ZmBbdbb64sRMVUmZrKUoRKWuo+sGqcRBq0phMWTjWlS2cgMdHjwiWJboaiNXqeij0/SYLybqMUYbfQw75MHDY87npXIg1SqXGyMHxympSeuzAWfzVDm/5v6KKjUvNtZuxWod07FqbG1K0ZXkuivkP3EWczwJuHvmY9VqJEGKL67R44CndwesgxVDr4ZTFphWnZ4LVlXitSSuq9EQt11WKT6hDC3WiaH4qbpswEu4utVmZ6tBs9VkOvdZSgTblIITOW4EuwE3rvV4/v4jnrsT8OrrI8psoUqe9rc8JiufOwcTFpkwDUWK1jhaRjy2MyBczWk2O5wshfXcYLdl0NmQMquccCWuwTaHk0i5N4V4UZaREEtwXFeV4YmwKQJLsIgUR1T4h3kqBS4+w40uTc9RwvFkHCqWq/B8O4MOupExPgwU5mRnu0e4CsmkMMaFj935f9h7D2jN8rLM99k5fzmdVOFU6KrOTUPTZMExYRgRHEfX1ZkRFa9iQCQ2CoyCjKACIiBR9Ipp5joOCojkILYNnaq7qyudOjl8Oe2c7nrfw+lb3VR3013dLlmrN4u1oKr29+3vv/87/J/3eX9Phx21JLTevT1BydC45ZyufS+kNPMCxDTmFugrFudglSkASkGnM4Q3oQAgmwMIqzM1DLptNGfmkdNc8Sfs1CKxd6bR4pZgclV1+1NMQsI+CGiWisxLDSdjhAGxH1NAd2BqFmbrDqKQ+KlDbA1cLK9uYXG+iVapgSAmrmWOMYkLqsGcREcn8Vtnpx3dj8a+j9Wz64zuqDdK6BJPWbUwGY1QabWgK8SFzLn1eeXsEubmm7j7xGkcuuwAMxvpHmGYMpIwQBa5XCCzikWEWcKOYMKcKWLGLs8MwCDw0BuOIcoGpqMJbFvh8ab24lqhiJXNDgp1B2qaQsoSzM3N4ezyBlplh/m0YRByOnrXHaHVmEF3mmB7MMFgc4h9ByoolEsIJy5OnjyPQwslGOSQ1Q2k1NSsEYrAxbmNLvYtlrCvWEJ/PEaYSxw4ZEoGz/s4nLKITEUyUQcq5RJMavtWTExHI7R3RgigomCrKJQNLkCliY9clVCxTDKWcnAhwTUpIG48HKJU1GGp5LJsYxxnaE9DnB/ECATgWcebSAZTZLmE2ZaJI4ersEjCEWSMpyGLfilkLjROAx8unf9UoYmPZsWCqgvY2Rxio+2hVVahSjGCjFr9TXRHIWxDRquswTJ0nF3xsOOGMDUdU0I9CDF6foovb3iMbDhWMzCeJBzCdP0hDfvqRe4oKVLQIgTccmITDUfj1vrGvhkEQYKN8x1sdDo4uFBEd5PENwF918fC4RIOLFYx3prg5q93kFsiSiULUirjbGeKrYmHIIlxrOng2gNFiIqCnZ0BNOK1mipmZooQBB1fun0TvWmAiga0LBVpkiMWEliOgGJBR9UwIMcCO2jloortcYoznZidjnQPEhIF7ZUeahWB3eGzdD4LhLdJOJTPlG1MQ59ZovHY5+JBbaaMmPji4wCiIMEdeRx6SPOfnlNU2MizGLpEwWcGBEFhkTFTwO8RiixzF4pEz5FpCOQywiSHJAOBN+BnhmwSQ5oCN2OEUxeVZg2+70ORVH4/Gbs+LHKMFgrMprcsA55PFIEcXrx7nxgMxqjOFBgvk4cZ3wvCNOLPoOKaRkVqTcWYsEYGOT5DFCwVwTTF9uoE7eEEuZphYbYEuyQxvgApFeZCmJYCzbT5nhoHOTbPT6EWcpiKCKusMx4qGE2hWAoMWWGnNyGRwoTQOhrcIbmFE+5C4WK1IkLIchaMxz0PkZ/DD1wUmxZMTeN3Kt8lQTREnsocWiYVc6pbMqrhzOkudEfCTFVEs1mCLBnQHQWjYYyt8yGWCW1ipzh+VQW24UBIE3bJMqYiJ651AJXGQwVjKOg9j9616JlMRboxo05ift5rtgbDtjHp+ehu9GFWJFQqDjKiQcXEhBXpdQySKPN7YLGpw7Y0DvDMYxFpnnJxjd4vkjDhdwtyH2+TIHtP9IQge4lLgycE2UscwCd2f+Qj8HgKsm/472/GFZcfx8c/scupJWfqA3EBFx7x4yHIkqjznve+H3/7tx/Du/7w93D8+LFvGqRvRZB95CP7xB6Pxwg8Icg+HqP6yD+TwwD/37/Di3/6p2Db9v0+gJyzP/Nzv8h/dqHbmJyxhBp42tOeit9765vhOM59+7XbHRYo7z11+r59Lvyz33vb7+C7v+s77/c9e593zTVX4Q/f8TaUSSV6kG3v3/7oi34Er37Vrz3uOIqHE2QvLFiRK/ilv/j/s5Efydl4QpB9JKP18P+WHbJ/8Db81xsWkAkJOt0hs9JK1SIGgwGSKbWop9hcG0FJq6jVC4BMYSYpp9uT6EMv+5KmsKtIMYhnmcBSLEDIIEkZAoqSlhT020MOVCGRyymVoKgpZIH+K2DaC1FutZBQoJCUceufbkqIPA+5uBtkQwFUPqUihzksx4JRNNhFYxsqIBOvc8iLD3JSCpIMSZHgD112MZErlcLCRmNybo5hGiXU553d1tkR8W4pMKaAyB+D1DdycrTXyOGlcmuzUVUgxBGnzKuSjck4gFO0Ua0TS9JFLqdIKe1ZAtrbA3g9AVdffxRhNkEYJ5h0KTzF4oRs+CYqsw7SxIOQipA0EhczZq6RAEYMxTimdnYToR/AUDQ4RRWD8RDD/gCLlx3A8voqBmshzIKGzuYYT37yMTgVhUOiAjeE64Yo6CpWVkco1y1a5UCIUoRBAtdPccU1x+CGU3YcUzhb0SkgdD1emGYyLY4BQ3NQsYvwgjG6vR2srI9hWwY7jVw3hVkwoakmmjUDC60qhn4fEz9CZ0zs4RyHmkWUiipsNcPp1U3Ieo1UTVilIiBM0NnJYOvkwk6Z81ovV5ATnVjKeUzJARPGESaDMRTTxHaX2smbCKddXli2d8ZYa3tQMgVPuvYwcqmHpVM7qJYcmArghym3OdLnWLqMGZsWsCl2BilyCnWh8SYuqu9CiHLcttRDrWZiY+BjtmBixpHghzGLTwVNYw4q8X/Xxx4+f+8QpA8Ro/dAqYTrDzrY2txBrV5FFvucMh9HQ3Y8ndgcY9NNYagymrqGQxWHw+AIEbLdj6CoEpq1MsoVaq33IOgSlpa2sLYe4XDTRMHUkKUSLYFZFKUYpuEwhSrlGJPDybGhk+OIBLs0wtL2FIZeRL1hc1t0tWjA7bqwLBLiSaqnxW+O5a0hvClweLYINwyQihL0QgmTIMaw20fBLmK7N8BV18yjVtMRj2JMewECKUF/ewJdsRAkU8S5iOZsiUWBkqkiFWNM+xMWw4jJnEQSqJpC/GBCNQyGCWzHwJiKKpKAQ0cXsby8jIJucxI5cX7JkXzXxgDXX34QxxZrjFnqj6ao1Bzc8vUlTIlza6jYt7+Oq644iHFvxPcJEoc73QHzW4mhqyY59reazIfe3OgiVgCj5uDmL9yMVr3ByIpawWI+cn/Uh2GWucU2ySXIEvE5LT6vZaPKwkq3s45JMoEo6WjQPcwsoz8cQpYCmLqNYa+DQqmIU+dX4Rg6GtUicuofJrzR0goOLixg6k/Q6RNbcgpNV5kPS2LU5VcdZAeppZArO2b+ooAAumFiZbnPLrr5mQbWtrcYfSGJElwqJlg6u4jPnNrgVu2SAxxZWMDG6joEu8ChUWdPrUJIEubMthYWWPhIvSksQ4Uk7rrlPW8K143QD1LomgJd1bnlvlg2mftNPkmai6NJH7ZTYUbsxlqXU+PdNIapCVicraM/8NGfhFwgI/cqIV4iP0K5oDLKxK4ZqDgFGLLFyffUfk78a0I13HbLKVz31IPo7UywudLFwvEWHFNHs9rE1+46h1bD4fN7+10rmFswQDVEIRHRGYX4+toEbUIDFDXccKSCGQPcCRAnPmozDmI3xGQILLUDHGgZODhrYDzwsN2NkGspmtUSiJzpuVMIooCUQrdI+BEE+JMYn1rqYrFVx0pniCsP2tjpxegHObbHhLSJcHnTQdNWYCsSPnd6gFOUNi/kOEjoHkqfD0LccKCABVvEQrOImUoBPoWq5REWDs7CKtbhpgJ2NnqIvBxf/pdTOH5Ih4iYQ9TGoxyVWRW1pone+hBnVlzmE3sQsdR14VFCElI87+o6Fsn5HYg4szVGY8ZB1ZZgWgbExMe9ZzyMQsAnLrgp4IrrjuMrt5xBAz5sia5Tk93HqqAyV1vTdJzd8LDuZTjTm2Ka0fNf4oJHkYoRqohrDldw5aEWNFlEe2uMNKWgwwS2pSIZuqi3yijPthi/pUkqo6w0gwpsRQTkBu2OkWQ+SlUHgrhbeMuJ/jtMQd2aUGNIOQm1GsxCg4Mag6kP3wsQRxHssszXrJhGxFeCXXQ4YJKeyZou8zNg+9wA6xsdVOdFtBZasImDrVOx14LnusQSYKdsvz2AUSywwOh5Y0y7U3aBNveVYJpVdnzLsoRJz0OYh9xBRN0BxHj1xyGCPOGCqi4IsAo5B4j2ewF0RYZpyZhMfEYiFKpNjLoRtJIILZPhuT7yOIJaMiGqInTJwPZaF5KdQjN17gYxqQDScxGRNVQRoagqEj9DHIW7heLQQ0686IzwADJEXYBVtLlQSYxaj4LHlN0wODFXkRBeJkuREBQ4TrlQTCFp9B6WkZM3Sjk8jljYfgjYLLySg5y6gjKEkwATP0Av8vi5XSBMgaFBJ5dyEEGTdztnivUCxuMQEVRsrbtI/QRygTpAVGSxwh1E1N1jKj6qNE/p/cMRd0PKUhW6SvcnHxGlZxJDl5AXjoU8l7E1DPHRu59wyD782/5D/4snBNlLHcFvw/2pnfbTn/4c/vbvPoa7774Hs7Oz+IHv/z78+H9+0X2CBb2M33HHCf7vF774JTzrmU9nzuX//ru/By0gyRVGzMYfecF/xEte8uL7grEeOBzEHTpx4m7mb0ZR/A3uo4RXvfo3HjOG7N537omrb/3dN+GP3v3HIGTAw4myj4cgu9faTC691930yosKMQ8nyNLff/Qv/ordtcSBpCCof/mXf8V//S//F5733Ofg3Lnz+PRnPoef+9n/hrvuugevuen17Oij8/iJT/wjDh1exHXXXsOOv9tuuwN/9df/i1m2tFHgGbnjiHdJ26WeaxK0PvjBj+DU6TOQRBGWbeH7n/+9+OH/+AMXDUx6pJcMLQTOnDmHv/zr/4mvfvVmTCYT/m0//d9+Ctddd819DsazZ8/xWNz8r1/jYyEBjsTUj/7l3+Czn/08xuMJu41f+esvw5OedO1FecHktqSAtX+9+WvY2NziNhhCa9D4/dOnP/uYMWRpDC4VWUDBSh/7+4/jk//4T6D5QsFvP/rCF+AHf/D5nAZLGwk6FHx1++13MjeVhLinP+1GdnnSvsQbpfZ+Gssf+08vvN9cpbEgHMBHP/rXID7pZDrlv6/XqrjyqiuYi0jujB/6oe/n9FXaSDT94Ic+gk/902d4vGmcX/JzL8aNT30KRJHjpx+X7cKxJDzAs5/1DA4V+u+/9Wa+D/zQDz6f2a90vHsbzaOXv+K1PKd+4sf/E175ipfhjjtP4MU/8wv8Ty502u7tQ7/r5b/+GlQqZbz3Pe/E8WOXXfT30MvuK191E//dAxm1j8unFkKdAAAgAElEQVQA0Lm+IKzwgcgC+s49h+yDIQuIqU33lI/86Z/fd3//zz/2IvzEj/8YqtXKfYd9MUH2Uu8h38o1Tsd355134c4Td+MrX/lnzMzO4OUv+yV87O8/wWFte3OZwtp+8id/4kGfSY/X+D/az6Xn6ft+7634saMVbksXdBFJEPFiSKKGVVVANBnzNU3BEDvbAxSNEmYWHBZAp4MQhqZBqSjo9SZY3XAZX/DkKw+g1jIgaSl6/S47JijJezBxUaRQEAo0SgR+4aYkcAosuufMDopyAaYpoVxWsW+xyqnYJMpSC2B/i0S7EnI1Qehm7KBRJRG1+TpECsUaj2E6BW4DjdIA3Z0OTF3nAJlGoYESWRbtDANy2E0jbK730Jpr8mKLGJz79u+DagccOiIQF03XGbXgDQdo75CrR0N9rgLJlHiBQ9iCKArgjXwM3BBSnCGKQ0YjNFs1iELM7k5dJ5eHwMJofziFu6Ng9nADvjeAVXTQ29xEMIhRm69B0GJIqoqdrR2snvFQp9BPSYbdkCBbGaRcQSIJ6Gx0kE4E1Bo2tExEezSEItnc7m/YEoebbW/7MFIRRlVFnEVIgwyGqXFraJCEcKe0tlHRmJuHYwNJGnE7NHFWyXNMzM5771mD3xfQmq+gWKHwFJfdgAHx7EYpZuabcGybk5JFRBiHPlbWVnH+zBiNYhVXX7sIRQix2t+EKJHDRgT1YHb6QzhWEY1WiYWbzuYIM80mZFVBIiTwIg+pF2FrY8Bu1OWNTaSpwrzWTPQxDoF2e8TOagcSSvSbjQC6rqLTm2JtGOHslstOSM+d4KlH56GmY6z0RvB9ChsiZmGIRKa6QYrFuV32qUxCrQh2wVHQjCWJkHkBKMGyFNx+fhm9RMTKgHy3IjpugHnHwTXzZRTtHLYqYDIhhEELjp1gfY0QICamMvGTiXsMFHUD8/MFpMKu+Nhtj5FnOoeD0XOfuJLECVQpdd2NsLaxjaP7ZznJnNLjn3zlPLd7kijSHQw55I1aZ42Cjo1zbYSpxCntpzeGpH/jcN1BzRJxmMRsIcP5lT6GYxetsoGKoaPaaGFpZRVhJiLwUm6ZbzQcbO7s4MD+GTiNIpZWOhi2xzhyaB4jd4ClMzuoUoJ9GsIdp+h4IcqOiZmKgUjI4Uc+YhKX+h6uf9oxZL028mmOL57aQjfMcbBiomopmKnXIGUBYklkZ6RmGzhx+xbmWyV2QNG9n1K2idO5sdXGrV/fYKfas7/rRsSZh2a1CscycM/ZZYx94OjxRXbH9bpbGA/GsDwZh48vQFUErOzs4O5zq1AUlZ3fRxcaEMIYQy9ApWSxIEiBd6dPr+Lyq4+h2ihjMhxj1O9DESVImYzOcIBabdfhVqqXce/ZdXiZhGc+81qcu/UEMo/Enjq7Nbe3NvD0Jy1ifbMP1XJYAGvUauhun4GkFHFgtoFef4hBf4Bnfufz8PGPfRoH97VAMMv6XBPTfg8EBrBNE64bwHRK7AzdGI1RtRwUtBRulGFtq412J0ZhrslFlYLj4EDDxiSMMBlOsL25imatgiBJ2CV5zfHDaG+0YVjk6gXuumsFqxttvp8dunwf5vdRR1yGL3/+a0hEFddcdwjjKbX4y2gUSpiOxkgFQs1kWDvTh1Ox+bmxtr6Fp1y/CIdE5lyBP42YjambhV1Eh0Js25zdqBScnpH8meWYTnY7L9Z2xhDSDMWKBk3RIUCAF0TsjExzGV/64u0QKQSyN0CxoCFAAt0xoEnAgf3zEJBji4IbUx+AgdtO7ODIfhtO0cBKf8zC59G5GWwtudgaD/DMJ7dQMB3ce2bALuYji0UWkHZbzwWQ2X8yynDvcg9rY2qdF9HSFWg6YKkSblvxseJGzBW+7kANz9qnESQVSaYwKqHvB9gaxeh7EfaXDRbUqBV/1lFw6GABxZIF34tRm3PgVKucWC/lGlRt9xrY6q5DcQTcdvsmVENBw1QxX7PhDVPcszbFAAmeetkMF99ObvlI0xw9d4ofeHoNBVfEStuDZGuwTIkF/HM7IwhxBjETd7siRoBdU+CYJr58YhNPOeigZcsYTUJMpzELmoKqcBEnijWMQnJZAqd6EU6NXeav0rkuEWtblth9Xy87mKlpmC/nqCkq1WThlC3M7qsDmcBBjpKcozVHDGBtt41dJDBsDoeZroQXitm/TE8hei4QyujoVQtQJYURPGJuMX84JyFU3Q0fdKdTCJIGy9agyBqLg+Qwp+JhFPrM4tWlAlbXBii1gIWFJhQOiQJ3jFBwZpwnjFLKRQmTSYCdlQHKCyZzqHV6DpgaKMmUipVqLsEfJ5j6PVRqFrqbVFzNIFd0Dr6TaDZKIiQpRTKNYaoGQpopSQDN1Lgtf9wnMTNEpW4j8Kh4Ra7sPiSJwkNtWHoJ62c2YdU1FKsWbIdQCuTCJnzSmDuFVE1HnAjwxx4UR2LcAGFIKAiSCkHTgYvqrMPPZ29M7H8fvugyX1ahgqQpQ1MUCLLErlMqnGTkcpUy6LKKJIyh6DJGnQm6633U9tmoVHc7RygQbdLL0N+KcW6jj57nYzQNuIhaLumoFum8koCawtEMBOOI0TrUIUMMZMqN1csqM3PDwGNGvqbmEEQZ0SSEoguoNmyIiYxxd8KYAuoISJMAgpDAKTuQTRM7kwwfvesJh+yjXQPs7feEIHupI/httv9e+MwP/sDz8SMv+CEOtnrnu96DT33qM9wG/LrXvpIFQFpgf/ELX8Y73vluZjNSOy4FKJB48+Trr8Pq6jov3ok39EAGIw0JiTmf+9wX8ZE/+3MWcp/x9BsZCv/Jf/w0c1VJrHmsGbIXiquKonDI19//wyf4DJFQedNNr/ymRfrjIcjusWzJmft933v/sK696fJwguytt93OIsMbfvO1fD5IdPvDd70Xq6tr/BHEz3z+930Ph/dQ6NRH/uyj+NjH/oHTIf/Ddz6Xg4SIM0WOYapQvvQXX4JavYaPf/wf8fZ3/BHm5mbZ4Ufp65dyrkkg+b9/8Vfwq7/yi3jhj/wwP5hJ+CWm5/94y29dMvuW0pXf+YfvYSHmV375F3DkyGEWpt/0O7us4Hf8wVvv+45Tp85weBGJjZZl4tixy3Du3BK7HG3H5iIEjd+DpcP3+wNmipLo+OIX/xfUqlX+929929tZzKLtsWS9PlpBlq4tmg9vf/sf4ad/+qfwvOc9B+2dDjtBqfBxYYgUCbJ//w+fxHv/+AN8zZGzc2trm6/nyy8/jjvvPIF//urN3/TbLgy2ev73fTdu+sZ9YS8Mi8RVuqZosbYnyJJLlYKtSNykMCza3vf+D+FDH/4zvP43XnM/zMBjfdvcE0ovPLcXCpQ0Ti/7lZfe72svdD5/7/d8F59bGldi1D7YHLnwnH3gfX900eBAup7e9ra38zVG42AQs+rfYPtWGLJ0b7pYqBddZzR/qPDxxjfchEOHFrmo8YpX3oR6vXa/LoMHE2Qf7fPiW73G6Vn1Lzffgve+9wM4cdfdLIaTuNwfDFAqFUGFMJrje/fHfysh/FJPLQmy737Lm/GC/QWYtsmt87ksfaNVLIWokPEiR0ZMOduB78ccsGAVZU4kpxZ2cq+OOlOomswp8LScKtk2L2yDOIZIrMQgZTEwEgLmMOaRBlW1YBRkXnCdXd3A6Y0AjlLEfNVm91+trEPWM4RTAZVWEZNghDzNEQYC8kzFbIsEIZ/dTONRhGqtBruuMBsu8kO4E5dZZuGQmK+0yA7QomT6KOJUdVpdumHOx51HEbNmXWpXLxSw70gdYZLCd6eYTD10N4aMIqjPFBBnKSfKc3s08eTSmLls4wFwYKaEStWC5piIElpkJPy5oedhMgpw8nQHR+Yvg1USYDkKZDPDZDCCmBooVQ30hh0OpXLdHILgoFolF7AEN/Qx2uqjWK/DKSsIwimCjs9BJLQQNYomdMvCZDjkpPTtrS14no59s0VYFQmDgctp85pBrD5wmMjKSgfVagPloobxaMLPT2oLFBUBvpuwy7hasoE4wohDbgRInDydYzwIocsSTFuFbhvQCwYCf8wJ5XkuokwOo9zn9n/iAyZegsGEGLxVmJYG3w1gGQYkJcHSyjL/fhJeipUiMuKKShI6W9vodyao1UpozRTh+h52usRIzLG6OWDkQY0EElI5kwD90RDLOx42J9RCSS2dGVRVQF1V0DQUXHGoxgFVsRjji7dtQtELsOQMrSqF4yjYHnncik/J8YQJIJfO7HwBXeZOUoq1BEgBVraHuGMzRnccQddUlMkJaWlYrOqwWZPJYFoluPGERVRbsxElIbdDVzSRXZ5WSQdxCojFSJy9Xj9Gq0UOMhfVug0vHMEdRyyeD1wPEy9FtUZhZwL8wQBCLuDc5hgdL8eR/RXGMNRKKofubXR9VBvUqt7DkblZCJnL54tCzkiEDj1yJsmYhDFkXUNRI86jxWzmds+FphpotRpYPNRg55UoJOgNJyhYRaQqsL6yAluXEUyIYyrDMijxXuNAt0qjiDvvXsdwEKFYpDA6BYYgQ45C1Jo2FyTIqUVYAllX4VgkwqiYUvCbToLnEJEn4cqrWsjSEIO1Idb6lCbvYmsSYLZYxA2Xt3DyzAqKcwu4/prj7Nqkd66OK2A0HWBt/RzGkxhz9TKump+HKEbY6u7gy187Dz8TUbQMPOcpl8E2JciJDz+gOWVC0xRsbBD2QkGtbmI46SMXclSsMgevTQYTHD6yAFXcDea75Zavo9BcwNAlFqsMM4/QbJQQ5TmMchO9dgf7myUk5NT2XCyvb6JUcKBrOYdoKRTDQ87mPMPp8xu4694OnvGUK5mn6FQsdgOSENssl7Cxs8FCkG0YGBP6oFmHJArYpkT5KaDqIlLfg6IDhRIxOQ0sn9lkvEgspLj568toNh3s31eBpcpY3F/lezfdIzs7XSxvDrC6NcJTn3oIAd0z3QSGKOP0ahuHFqssJDZnG+zgrRUcnD25yi3UxYoFzTLRG48xHg7YZSqZKjOgq8UCdM1i/ERMolh3RHZW8sBj6sfIUgG2qfMYVOg5QIWzmSKvHVKBWqJT9Ice43IGUw83n1jidviFso7YS9DzQyiOjoWCic7ARSrJHEC0OF+AI6uYkEIvqOhMPRAwQZUBm4KLpjG6owmuf/IcbrjxBriTdJd9O9pBb2uVXZ2OZWJtY0x1D7S9GJvdKYplAyubAwyihO8XExfwkpyMlbhswQHlT5ZkBb1BiJIpsfhNqBISkvw0RS7KoFwvjeaPLKBYKiL0U2RaikQ2YMnUsm3ja2fa+NStK8hlCnEUmEldMWQ4corLZwpY7YSYUsCjLmJxxkDZ2EUFhcSkHoeYbRpwBKBQtJn1fGZlAoqCo82hQZDAxQdqYjk6X0E49VCsOKAkqO3VEQZBiKuPtHDmTA9bXoTLj5aQTCJ4WY4qBQj6Ce7eGCEmDIKiomzLUEUJHVfC6d4ArbqKGw9Wuega+wEaTYuLvCM/henIKNkVJL6L5kyJixS5QOifEKoto1So8Dwn7BF1r3gU5IQMZXLMJgSPyRnrEcQZJF3kcSQ+KjuZFXrXTZlvrxrEiE0Z/zDqjRhzUbWKRLzA7OE6BjtTqJLEAm+pZGI8SrgAaRYseEHOXPz+tgvFCbF4dI7xH3FKYVIZB1JNO1NExM6tSzAUBYMdD0GcQ9IFZBLgUSFCF6EoVNBT0GtP4bseLE1lLYKQDdvdEKmac2ENGQmTpPfKzGI1yNWb5ojo+VEzmGVOyKbIzzjsL04iyJrIgZ/UETSdetAsEaosQIhzJBQkFiRcVEwlERHxclMZqedDMamzQ4UiUgipwEgowjVRIXAy8jCZBlyUtXSFcS+6RqUXplnxuyH9D0nIoGkShG/w+UfbU0ZHEYWaJjx1olBIn+fF/L5B4WuGrjJmBaCxFpEIEoIsZB4tCfehR4gi6hgS+PyJeczvCuTUTyYpo2vo3kGFEppXiiCxc3hjlOJvzuZPIAsucTHwhCB7iQP47bT7Htd0Yd8CfudNb+QXKNoeLDWbRBniKf7JR/4f7Nu3gNe86uV4+tNvZKcb/d1f/OXf4Hfe8jZcccVxvPtdb2fX2J4YS0no7/vAh/HOt78Vhw8fum+YLuQ9Pp6CbLlUwl66OokotJFLjoQl09z93bQ91oLsnshDouFDOegeSpAl3s7vvvUPWADfS0qnYyWX48//wi/DdT0OCSIX4N5G+5CQRC3Z1B5N21v+x+/jM5/93P2Og/YlN+3nPveFbwo5eqTnmty3dJyf//yX7sfn3ONwPvc7nn1JgizNlQ99+E9ZQL7w9+5970f/4q9ZkLxQaDt7bomZoeQe/dEXvYDdmXvuvu3tHeb60nx//W++Fi964Q/fN357c+Xaa65m8VqSiP+2u+05nsmB9+9BkN0TwUkQJVfn3rHuOSAfeF3tzQ0SG8mx+opf/1XGevDi/4LQqz1RkgTEvflJHKEL5zGJYr/9pt/F3/7v/8PXEjko98aIxvboZUfuN2f3EAAkdj8YvuNS76EXHhMJoHvMZjpfFMJF5+/hBNm9MfvzP/9L/PH7PvQtCbIPnAs0zlQAet/7Pwyaa9RB8LQbn8qIBSoO0HjvbSRev/q1v4mjRw4/Zg7aBxNkya37fz72D9jZabNrncTWC49l7zp7/wc+zAUOctDvbXvYhQvH9cGQBY/mefFornGae3SvI0GW5uBVV13BzyQa/3e/5/38vKKNikTk/L7wt17qXHs89mdB9nd/Bz9xRQt2VeO24O72FJZucyhGpW7CLuuI/ACSpHH7KbHQpIxYpTEKTgHFugI/9jDq+TB0cpEABVvnVkJyaKnQQJ1vrh8xj7bf3YbXzSEKOuyaykFNMQKs7ozhuxKO7ZtDIoXI/QwutTiKOmoUJKElGLoBvCG4Jbs1Z0HRM15UhGGGAi3udQlx5LLjdbs9hOcmODA3hyiioK4Qc/OzEDSwqygJKZQrgGZoZGxCiYRCbwJVljEaT5F6Og4emYNqC2i3e+xcW17awEx5H0JybmkiYiXmIKjh0IciOBxYoug5ep0pZihsSKfFiEt9fvDGFI4kQhA1KIaC+fkazKKE3shDNElgaxlG4za8SQJRKKByoA45I1E5w7nz6+hs+ag4TexbKCCKR7T0gWJQWErEIWS1qsm/Wc4K7C4mR1OtojFzNk4U6g5HTinaxAXUSFCmYDVac+WkCUHWDdTqJWxtd2ApBThVncXZ7Y1t9HaGsIjHK0uoV5vQJWpUjrmtk9xJFBzihxG7K0kgj6cjrK5vYzKWcXCxAUkFGpUqf55EKdKTEZATHy/CcDpA7KfIMwNWqcJhZ0qWcltnmMZI/AiqLMJpmCwaknADyCwIScRfTUMOabr71Bq6/RyHDh1BsZLDGw4xmEx5UaoiQ7PkcCsunbNbT2xhtjID0aDonwialiKMwQE6eS4giQROoM+MCLedbuPwbI35fAfnSojjAbtCl3emGE4SKJrMYUHzjQLjNuyiye2dFG5ELiZbVWDpKhp1msPEww2ZCyjmInJV5lbx7iiGOwL2zVQBOYYskPsqgW4o/DlxniNKBbhezOeLWsvXBsSrVFEqaRyGc6RBmISQQ4lUU0VnHGFxoYIwnWBtyeNiL7FzBVmEJkg4uTnCHe0xt+w/6cAsZhyB2/Ydy8JMVWc3ow8FIhQMd/oYpBIHk+VhAClKYEg2bENhIcMntEgElGd0TEJCY+QYeAEGboq5ggOH3FRUlPAj6KqMWsmGVbKZ93niFDlXu7j8UIvb4p9y9RFsdNYxW6th+d5ljPwMplHAuuehUbAxW5AxGU5RPrAPkmSg1TBRsA10XJl5zV+/7Q5Yho1nXbuAhfocX8tTb0q3LhYVFSHBKKKAQBJJJhzM12w0oNKYjwi7sdsfQAGFdlFHSTdx6swGMiVFtVRCMB5ja2cM21FQIt4sJCiRCqQuijUby6ub2H/wCPo09wgrMJnALhYwGgxQrbRg6jGLchQsRe3PFE50561nUCzXUKga3Ja73u4i9BMUigaOzJUxDVOkcYxmrYTxxOXOAIr2SgWV3Xrb2+uoNYss0NDf9XttRLGOtfMbOHRkFivn28hkEX5vgkpZxxU3XMms5oDE/t6Q0RZ0X4ZYxj/dsgRVNnD1oTIzpRdm6rvCYBIhizK0ajNwR2PmZg/aHWSayNe/YRawtrIOP0l43lUrRYiSgTbxaIdjWJKCPI3Q7g1ZICw5KqRUwsl7t/Dkp+xDvVhFdzSCamgIEwFfu/Ukrr9uPwtOf/J3J3D39gipIGBfUcMBW8SBuTJ2tkYwJDBWRFFFLNRJBFOYMby+40HXFaySQFpWMVe1sLw8QSbJHP50oGZjGALN/Q2US2UE/T5kTJnlrRXIce5g6c5VeN4IZ5YmuHVriDgXsO0GmCsauH5/EYqU87VM4UhXLVaZX7rZ9dAoGYyGoZR5ei7tTAg0IqDmqMyVLlYktJplnF/qsxs0DIDNSY4zOx7u7o8wigj/IeN7rm2hEYkomVS/ifHFe6a4d0RMVAE3HrJx0NYx8TNseT5qZROmIHBn3UZ7QswZFIl16+g8FpKaw1BTTCcJB/nVqHgZxji7HbEIbYgCuxQLNQOSoGE6nvJ5sCwZpqEgjEl8zlAgUdbzEecpdnohZpo2Ui9Df5hCL6SYbagoKDq6rgwvcFEpGFjanGCapLjyeB16LCDNAszPteBlGtbPL6E2r2H/gRZMqYzRJMGU5kvVQJ6myBIJYyqQyTE0zYCSyxiNRhz0SeIrOXkNy2HR1A98/v8UakiF091ARWASulDSFJWGjXKljPHYha0bLJxS18fGao+Fw9pMgTnFo6mPXDYgIkCzUeROGyKP9AceJEXmd6A0yqHqgJGL6LSn7Oil+ZnQw5TCBvcV4DRKSMfgTo9YyTFTMLk4TGuf8ThCSteNtht+SqGZqqXBUHUOGwsoICuIEYkxLBJlJQNez2PUQ0j/PouhOtZuOB8hQwwFmqpgOvURT6lbhwT9HAl1+1AInkEICgGyKHAxjdyrGRVpTeIQpIhDAf3eFP3JEMWaBadMz7MUeRBxodKqahz6RvelyYAK0QIgprALCrSCidiPyUqN2E8Q+xmMkkqkKn5PcjsBQH8eU0EmgagQR19EpOUcfugHJOJqiFwKI02426NcNaEIIoRUgj8IEac0FikHkhH+QSDss5Bhe5Dhr+9NnxBkL3GB8IQge4kD+O20O7kuqR33qiuv4JTtYrHAh/9QTEBqlf/Qh/70ooLGnvglCuL9BLm9zyP35oWhOBeKEcR7fLwFWfq+B4qy5A77uZ/96ftasx9rQXZPgKIX73e96/dBwvDFtgsF2QebQw9sOyYn2U2veyM7k3/qJ38Cv/ayX7pPjCPR6Vd/7ZX4jZtejWuvvZr5QL/0yy9nJ9mFrdcPxUN9pOf6ws964xtehxf88A/eJ37QXKNtL1zp0VwnF7acv/lNbwC5uve2BzvWh5rLFwpGFwp0e8zfj33sExdNjb9Q0Pz3IMgSauC1N73hm9rwH4zN/HAM3D3+6oXX457j9GLX6F5Y1R4GgF4+3/+BP2F38QO5qxd+96UEST3U/Dl58l689JdezgLoO9/xNsaiXHhfI4f/tyrIkphH97tvxSH7wLlAAjCdm6uvvgrnzy8z6oG+m47r99/2lvuEzgvnNR0nOcnJ7X6p24WC7OFDi/iO73g2O0g3NzfZBU3Fmu983ndwoWJ2dua+r9srONCfPZCzuzenCIdBRTdy/T6Wz4tHc43vCbIXwzLQPfJNb/5dxlRQoZDmwx5O41LH9/HanwTZD73jbXjhMQfb54cwdQe1fUVu8SsUHVgVhfEb3nQKncMWPEikrmUixtMEUqJgtmljs9+BmigozlIy8wTdzSFmZmaY7drf8dGsNflFWjR9TAcj5JHObi4KxbHLRbjjATMRx70xBIVCxFwyUgCCyC3xpkYtfRK2CDNwoILJJEMakgBUgV2UEQk+4MtQNAHToYvexpgFhHtX2igUqzi4rwbbEXkxQ52H3iSGOxVQKIkYhxOcvG0H111+HKJCzpguO2sL1Qpz4uClOHjlLBIpgksBXk4FInHiPB+pn0GURQx6Y8iKBSmjRXiCftfFoSv3odPv8IIrFxWkgQBbk1CZKWB9eQuJIMKu1zi05fBcFbYtw0tHOHtyk4PF1reGaJabOHxlEZ+/5TZ86c4ALbuE733qMaTJFPWaDcNSYdk2xu4QfhDAnYZwxDKqjSbCyEehImPgunC9jP995LpQBIVbgKN8irPnlrG0NMK1Bw+jsVCDYAsEX0W5VPxGyFuGfr+HKKXFnYZBZ4JGvQHJ3F18GpIIP/SwtrQFw2yi2pIx7I0gCCYiMUDq5ezKK9sGhu6ExU7iCwYRubTG2NyYoqTLKJcrgKbxYlaTJRQdBwXbhCYQE3WbuX7b3SHGPR8HFxZhl1Q4hgVVjHF26Sw+ecsG3FjB0Zk6nnTlLAxdgKCGGE1dnFrqIkiBg00H0+0xLttXhxd40LQSplGAequGztoKnJaD7soItlFFlLv8/dBVXswvrbqYL9uoEZpjTAy/XRYruegOzbYwP1OCpotwYx8TSpSPMlSrDjJRQsUQGWNAoWquO8ZwZwrdMqAoMjYHxDM2sd4e4+7lEV7w1MuRiRPMHplnFnNOMI7pCOfObWM8FREHAQxJQsVUOMFdtgys9/twMpFd5aqkcovpTK2EdmeIKI24dZYc5VQ00CQBvdDF5qaHWsnB5iRAJxZxvKyj5VCYWoZiqQApizGOJRilEkbtPmrzKv7X587hXD/GgZqDF1w7C1nOUK3Xmbt4/jShAAQONlOsCrs77zq1in2NFuoVFYIX4Ct3d7jFdF/LwoGWiTwjQqqIXNNx98ltHDw8jxOnzuFgo4GnPfsIxDBmp1avM0SaAFoxwme+cBKnV6eY37eIla0uHFXFj3731agWTPQThduzT549i/UdH0970kEstGZw81e/yihaD4MAACAASURBVAFFz/+eZ/I94dY770GoKIxMoTHo9BIUCyrqFRlSniBXHWytrGGmUeW28pwKFrIJP/WRRR6LH9NIQoHadlXg/OoGFzcNTeTwPWr3btRLiBLiWUqAXsCZe+5Gq2YjDRJoNjn7RTiVAlaXz6Nq6nzdVspVDsC5+V/vxWf/dR3z+xt47vOOY05V2UlGBY9D+w6hO45x5t67cM31R7DZ7iOOZChyimP757DV3WK2NWXd+TsjpJmM+kwF/eGA+a19RsxkmL9ykbsDNjs91EyDHYk7SydhGDXccdcyvDRnx3WzWcPCXAuVegUbGz10d3aweGgfc491wcTmehuS5KHQamJlbZPDEDVZQ61iol4ymRfaGw4xnETcDk4Odeoq8CHCsGTEkwhHj8yg0XSwdr6DL33+DmyEGTqjHHeu9XD5gQKSUMKZ9oSLCUVZYqTI04+UYGUiyuQi9iL0+hMcPlZFpUTPpgzTfsxOTrtkYWljDMEQULJUVFst3H3HOaiCAksFwlzEWn8IUymgossolEW0uwmWOj0cOz6H209uIYnImW2jM4pwsGpDpIJTEODQfAFbIx+SrODqK8pIggw7m1MIGjnVY7hhiv0HTeReiqXVAayCgapFIZQeinUHg9EIXznhY3bewFUVE3evZzg/crEVpGi7EfwkxmV1A/9hfwF+kOCfl3q4/qoKJmMVNy918OTLyijkMj5+5xY85NAVCYcrBoqKhDu3fAR5hssXLXzP1XO7rtKphywTsbFO3QUiFFtC0xEQpiKCUEFzxkZve4DVTozNAXWTGChbKlqLM/AnHjpbLmb2W8i8HMPOAJZJTl8FmSAwiibzPMwsUKHFgixYWB5ECLojLK2NMMwTXL5I3OUi2htjzBws4o7TfUZZdLshnvGUBo5fvR+ia2LYn/C1YzoG/HEfpVoDik4oFB+JH6BeKUEV2CvJ55ja7AVZhRunUBSNC5Uis9BTjNohhzIWqhLjKOi5Q/fkoq1wkBZhBnrtITStyAgaCqkidE0cJOh2epido4JLgnK1zp0u3faIBX+zQgGkOXJyv3eHaDbL/D6yvDaEXTJQnStB0GSeJ8RlTyYU0KdBsShOLoNd0rjriAK6XC+EOxqiUCtBzhXsrG+wIKnqxJBPMBkPUW6VYBQM6JLFXPnpwOdio1kvI4m5LRjTIIIYpciyCUqlAmxZZrxBa6EMUSeWv4/xIELmJciTHOVZC36acEAb3VucoglFVjhcK5ME9LtjxNSZXDXZRUsheO1VQghpzNMmhnAmpMjzhMVeMZUQJymLpLpMHOyAnfGUZkc8W0JgCVQs6U0w7E4Zr6I1d1m/giTALNlwx7uF8upsGaZO3U7ZboFWkNBbn3JRrFAzOewzD+n5mGFjKOBjG3hCkL3ERcITguwlDuC30+5k07/77pO8GG+1mvcd+qNdYD/YfuS0ojbzB7o4977w8Qz1+oO3v+ubhNBzS+fx67/+GpCATNvPv+Rn8PMveTGLmY+1ILsnUpPTkgSbB2tXfiiHLDn+qNV7bX3jfm5DOvZPfPJTeOWrXvdNYgO1IpOw9qbffj07gEl8pPbjNEtx2dEj9/E7H60g+2Dn+sN/8mfsoiY2JzFsX/TCFzDW4rHaCBkwHI5w7NjR+/FNH40gS8d0sf0I+fALL/1V7N+//37O8b3f8HCC5qP9rY8WWUDs09Onz2Lx0MH7Cf6PVpC92H57ou8D3e/0W/cEMXIYv/Y1r2BO7x6LlRAYlEC8txHSZOn8eRaULsZxfbRjt7ffngD3+S986X6i5yMVZPdCvz7woY98y4LsxUK/Lvw9e0IxBSI897nPud/c2nPIklP59a9/Leq12qUOxUMyZKmo8Kd/9lG8948/yO39b/7tN+DGG2/gAsqe+E7CMYnZVGDb2wgHQNcHCbt7hZ3H+nnxSK/xhxJk6bhpPv/sS17K96T3/fG7uPD373kjQfZdb3kzntUwsb9VgaLFkBUKWUhhUSu7O0Aey5AMA5EXQYQEp6BzSFRGfNcp8bxE5gCyS7WkcivwaBwjcKl9MGfMAaMMsojF3CwMOGBEVkIEXsbhPyRQOZYETckxngZwTJtDKySR9idnhcjPlvF4wO3sk0BAtVJBnlFKfYLRaIgcCgbUotiN8KTrFiGpIfxJwE7KpaVtzMw3MOx4qM9ZWF3ZhqmWYBeoRQ5YXx5i3+wMKq0CEiFEv9/HPad2UFbLWDze4FZwmplpnnASOyULE1OQUs3pzzNCKYQ5yg2LuZo0Jl7oYjLwkKQShl0f5XKN297LRQOqQUnNIk7eew6GVMKBA2Xmfk67beQwAUNAe4MWvSa3vsuygo2tIVRBx0y9yqKukifobY/gRikKTZvTyrNAgAEDjVYB59c3MLfYwql7V9Ht5JifKWC2WUaxqmK7M+SAL7KZfOn286ibJXzH06/glk5ZImdqAKfgYDKeQibpkVw/koyEXDCIuBV/1M8xN19Df9zmtGMSzotlYHm9j2lfROxFuPbKgyjVTRYGt7Z3MOx7GPSBq648jPPbSxiMQxYbDjbKSKSYgwobNRu5QMdBi9acQ+HcIMTZc21UzAL2LdSgO+B0eOILJ3GAO06sQ1Mc1OZJCJtAzDQouYiJ6+Hu1T7CXMG+hsMuUl0ImI3XHQJHjs0yF3Rtc4jukFxGOuoFA82ygcF4BEkxoRkZhr0p7EKBBY3BaAjd1uGFU5SMIjvTqJU11lVs7gxhCNRKKsGURdQbJs6d66BRLaPa1DDc6aLXSbillMJWhnHKLE4SSNytEMevPQTViTENA547hZqOM3etQMoUTNIUMuEmBAmeR0EqEWxNxeWLFHLj4vR5EsI1yKqE/dVdXjOJCLKSI09VdvLNztcQRB5Cp4KTJ85ADID5+TJm50xMxy6Wzo/gOBbSOGC2n20UIMsJai0F966MsdbNkCcxnnPtfkhyxEIpBR4R72/c7uL8dopKzeRrQowzzBysYG04RXtzjGqthHgy5eT544fq6KyO0Ity3LnUxjNvOIS25+PjX1zGkw7OQlczXHPlHOqtKkxVAzUNkahLMYKU0u6RxY/s3ZBxgJ4bho7VfpeRI+Rg+/LXzuC7nvNUiMGQE7tViIz9uOG6o+xu77gxVohjrJvYXO1ClHLMVA3M1RvYHE2A0GVuZKte4oCw7X4fQZqiVixh2O+hVCpjQE5FVWB0Wqns4M5b78SNT76BHcZfvf1rUDTCkJhot31srA6YJ7l0fhNXXn2IkQdRmKFeMaFqgGUUEYxdXhdQa7IXRqiVLRSrRb7XTDtDqEaBQ7xExUZnewvleoGvKXLZ6ZKCiqNh5Ab83q+YKoKJx0GE5VoNfkRc5hDxdIpqow6lXEScUmiewI5awreksY8kySFmAvqdLsqWwqJXqWDCqZYw9UMMB2OcPrPM7tGmY0LOYnYLjoMEoqEgTTJmRc7MWNg334Tv+jh3vg1F1djBl8QZlIKBiByLkoZo6DKrlzAKt9xyElvUOq7o+OezO1jtT2ArIg6ULdyzNcA1+8q4tlmFSyF/eoyF+Qo7sHMhRlmV+Byqqrz7/LArHPoEiZ4dVOtRsN0ZY2UUMePzqsU6s8MpFZ5aoY8fajG6gu7jw+4EgqjgTI+cyAIMRcRWb4IgyXGgpqFu6/DjGOVKAbeeaaNUktGcKWPpfJ8dinVVgCLK7Jqdb5iguo5TolBAm51+ru/DMA3ce6qPXpLi+qsbMBNgu5dgrR9ii5zVpoTjh0o4emAGo06AteUN3Ls9wfVXzGCdUAopOQ1FLG2H2Cb2cRLycS6UdDxpoYYzqwP0IhqbHI2CjJIiwEKK64/NYHPLxUY/gClzfiWGkwwnNn0cnNdwtGHwvcjzRXZaSooGmBIsW8akG8KLYliqyCF7CbllLRunVoYgDOyVLQ2ypmAMCzvtEI6To1Em/IOFQScBGYYc28ConyIWfA4CtBzq6piiXMwxd6AKxy5Do974TMKk04dgUvEwZe5tJuZwSjUU7QxamkKSiGWeYjCeIIpjqKoBWBLCcYD2Rp+ZrLJicmdMpaCwM5aCM4OIuioidv5qZHHNBHZh09pGllMIKnFiqdAYMDc58nzQu75TarJwSOgeKniQaBvxu4zCTuwMGZIkRb/jQUgiRKIA2TFQsGXYjgNRruPM184BCGBY4AJxmKbgh10KDLoe35vonm8WdsPwKMA0CF1GIRQpyFQxGXNDrHNyu04nPnq9PjRHQ+wDYpKhWCSTrwoxyRFHu3gVwhtk9PYmSdwNI0KEU1K4mBZOEy4g6g7hU4iPT+7fjNn4VoEKCAJ3ImWQkMQ57QxRE1hIpcCyLKQg1V2GMfFvRUmDrKhIaY4QUH8XeMCdFcSHpTEigGzoRxAVEdM+hapmcIPdYk2hZKJQskBVVGLiKiYVXQiVRfcOebfLhv5DDH83wqnlAJ9x9ScE2UtcaDwhyF7iAH677h7HMYuzFFT08U/8I7d4X8wV9lCuyYstzC90E374g++9aMv6v7UgS+eIhNJffdkrOfiFxIXfeN2ruX2XmLoXE3Ef7Xnd+20Xc29d+JkPx5Cltvq/+qv/iVe/6uXMkN3bSNyh1nA6d3uMWnLDvuJVN+FFP/LD+O7vvn8qPO1HD27ihn7ms5/HP3z8kxzYQ9sDHX6P9FzTZ5AD+XWve+N9HFIa22c/+xn4+Z978Te1aT/aMaX9SGCm7/rnr/wLuxApqIpewh/ofHy4BPiL/cY9h+iDnbN/b4LsheNILykUvPfxT37qvuCyB7paH+74L3Y9kuBL6AfXc/Hed7+TXdd754GKLR/44J/cN//2BO3ADy/qML6U8/5Q++5xbumcvvlNb2Su8oXt6Q/HkL3wXrUnFn/8E598SIbs3ly5UKB8sGO8cNxJ6HzPH70d+/fve7yG42FDvS48HjqOPYb0XgHtYi7iix3sYy3I7n3Ht3qNP5wgu9elQGGDD/YMetxOwqP4YBJk3/7bv4VjOXDdZfvhOBmgCRgNXTKnYuC7SEcpGq0yv2BrhoVCRcV0FDEjj/AE1J7mVDSkkceMV3IvJFGKYBKAQBlJTiFZAs6vd1A0Cmi0LCTwOcjDsg2E5Erp74Y6mIaByThC0SmiPCshTqforLrQRR3NmSIEXUCQxdhcctGs1WGVJQhJyiEfU0obJqHLVDC7WAFZRyiBezTow58Qz1aFrMioz6nMXAtG3GwMzdZhUkAEhXAJhFLI0dloQzFMbnOOMcXyqT4MzWa3iENt+bIAb0Ip6RZz1fI0Rh7n3EaoacS2yzCcjBCMM4wGGcpFh0Nter0I9UqBWYkTf4xhP0SjSaE3AfIkgySYzPPrjfrod0eYbTZgllVuobRkYt2msApFxJKENHGxurQB23CwudGGSO5ISeMAn1LRhFxycHb5XsQjnwXTolNArTqD+kIF3WkP99xyDo4qoLFQ5cUuYwnUAhq1AsySjsGoB9U02Q0sqsBkkqNomBgP+9jZ7kIUDBbfgjDk8wtqYYSPO853ELgarp6fx3XXNjHyJkgjEQN2QQPDqY9+e4rGHAkqHvbtn8GoP8b5821cdvQQ6k0FnUEHg+4EcmbjwMFZJOkU0wmdL4nb9CnkRBSJTTmBP53CHYSIUhmhkGI08WArZZRsE2ZJQL8/wk5nAorVmjcVDgQZDX1IgoqjR5s4t0KFVwGrvTEqRRNCnjBeICMRuUOYCA2dSYhygdySCUSNRHENvcEYo4GE40eaLKb5KdCZppirqBxCmUQ56i0D5ZqG7tqEha1cyrB6bsACHiwZ53dCtCwKLcohJSYOHppDrSnizPllnNoa4PZzHViChWv3N0C15v7AxcnlAQxVw6GmCrNkwItEhNMJLF2DF8ToDyMUDBnbvQC1IrVy5zAUgwPPZmbLmE57SHIRrjeBmAhoDxJMiPvLAoWE8SRCg4QEy2TBtVK3QPACP9xlJQ8HCTJBxkLFRpHcUznhKygIMOLAvlMnd+ANadUvQbIkfPX0NvqhgJIEHG4W8JTFEi47WsHG5gBBKCOiMVVlfP7WTTi6g0ZRhigImD9SQj6l1HId9fkZHPkGesSdTDEet1Fv1ll8C2IZlZkW1jptbK7tIExzeEGKXCXhL8RsWcDh+SYndYdxCMuWsLrZxWbfh1Oss7Nw7eRZPOXJxzhKaKczhOiPMTtTR61Q4BAwCobLFQ2GJkGVFcT+FIPeBKJlIEsiVAs22t0pFufn4IYhVjpbMAydOdOnTm9heXmAq65owUsDFufby22okoFIzlApmChS8NRaB4v75/g9QtNkFG0qblGiu4Bhb4B7V4bod33c8JTLYVs61tsdbLcHqJcNZrGS853wFySknzi7jbXtNo4tLmB/q4DeZMSt7JooYWZ2Hj6onTyCIuosTlGxjN4rPGLLkLCS5RDDMXE3OCiXno9RHGHqUcu2BtOxkXkhwnACwyxyK3KxbOPUuXWe56WKw/fe88srkA2FebKEKOlsD0FVBU2hwsKuIz4WgU6nD3caIcsSrO7EGIYZRn7A2BubOOWBj6df3mQWdacboloHKrUiPnlbG4qY4xkUkqVriDMfuWphdWMM2xLQKml8D683ayzMS+UW2psj6GnIgli3G7MgeO2VFRaM19cmaHdGqM/WOLiQ8NRT14Mf+6iWCwhDD1EoYHUcoVyg7oOInZWrvfD/Y+88oG5Ly/r+2/uc3U4v3/l6u/1OYzpIEYUAEqNGMRiNRqKAsWssKGhAgxC6AbEmtiTGGI3GLJOYgiDSYQrT5/avt9PP2Xuf3bOe9/JN7owDd1oSWWs2i7Xgfmefs8u7y/t//s/vzzjTkByj562WFZ6h0x6zsmBhlUxyWoI/FmxKgaJlKFF1bxjQmDZYXW5y6dyANCfPwohBf8jqTIOaPFMj2JbiWZKx2Y6p2uLQ92hN2XR7E4yirYRAy0gUq9RxcsrBfM9d52k0q9y1PmB/OOaa+SIvPFKg6jhc2h4Qaiadg4j9UciFYUg/CDkxk2epVlTdKPmcxuxMRfIX+at71jlxuoEeasqxmc801g9chlI0qJm4gcalvssNs1IwCNgPdNqTQPHFBb2yJC7IUcJ81VQM2CiImW1a6OKijAzu2x3R9sZMN3S+5vnLWEYBxykqcXLijlSRsFosq+tQREEtk+eAprjNQy9E01IVxDXx5B4lLe8p4SRkelFQG+KYjjAE2SX73HbJGxajpM+R1SlKdoHEjdX7wNgdKfOGRp5RFKqMm2rJwhMXrBvgOFVKNQl3lKKXDeIs9gPyaAw7fdAixbrPxCk68tX1FUvClsRd+j71uSahrxF78iww8UNxjadKdJXC2X57hCMBmZKJrCVoXxCcvXBIoWpSK1UVd1WE0NBPiERYjgOyfEprtkoeiyyKKBQ0PFfE4VDxVlNxoMp/JBwv1dHlPtHuKY684IPEFRujM5Zwxn0PNF8FzTUaNuWcwdCV450plIBtWUwmEUEQk7cyMsFJtCdEWqBczwXLZNwXHEzEJBR+vrzDxWippt6r1PugFCH1TCFTpKhmWiICg+fFiiOry6c0wVBIt0eOnJFTxVd5fuUdR+WETUaXC+TCn93tx/zhufhZQfYpvP9fucqzguzTPIBfbquL21BStMVR+S2v/iYVzCMtSdLeLsuv/sr7VVr74fJkRborRZAv5iD7/yHIyv6I+PrGN71FtRHLi48EDS0uLvyNFGQlGEgS608cP/Yonqm8lB0KYhLeJY5YESfF/fbud77tEQyF7K+04ov77YO//OusriyrgKFTp07yzne/T4V7PROCrPzOYTr7v/rN3+Xs2XNq6Ijb7s3/9I18zSte9rQuEdnfz3zmc2qfZXnNa76d5z33dn7rd/7146I0noogeyjwHLokpbX7yuVqguZT3cGn6pCV35MxLLzMT37y04rjKi3vkg792td9319DgVxt+x/vepSxI25KCQO7MhBPhNof+4mf5sbnXP8Ij/nwmEuaudw/pF3+/8Ui4qiwRN/85jf+NTFWfv/K/X48sf3Ke9UhTuHQXSli/+OJeYdj5coW/i+1r4f3z78Jgqxs56EbVv73T73hx9Q94XAb/9FrvkNhUK7GXH2mBdkne41fTZA9PK+bW1tfkuP9/2KMPpHfEEH219/3Dr5eWvrrDrodKZFy4nuQRYRJSqncxCnYKvxq4o8ZHAwIfYe51QKYGkmcJxdN8JKQkm2rl+3RSEKRdCUmCCutN4gZjlIaVZtm3UC3EyxT0oWHmIbBHfdukHkaMzMVtFiYjjOYjZTNzQOKdhHbtqhUHDRbkpAn7G6MKZhFhqOeYsGhBZx9oMfysUVmV01GozbdXkJ3Tzi3dcriYrGEC6mT5H3WLoywkjpzqw3FQZPQjMnEU66LJJcybHdUK6CwzQr1AkaiM+iOKRklrIpDqWoi+RaxligxTQKNRkNh64IzVcDt9pVD0/diJr5GvVUjTocqLEdCjG649Qhe2Gc0TFQrZb/TVhPBnd1ABQf5QU+FrWhxnkrNod3tcOT0SRwrVq2wnb2QhSPTROM2YaIz6rtUijk63SHzi0cI44xQL5BZIfFwgKlFTAYioDisnlxgY/OC4lu2ZuoM+gO8eKJclI16izhz2drYw8Dk2Mmly1xSDTq7XeUIzGcJlUJVMQ11aW3sufTaYxrNGp3eHnec7xGGNs87dYprrzMvM2Ijjc3tDkZqceL4HN32PrMri1iOOHc0DnaHBH7ucutiOcWyNfxxxMZFj9PHGzx06ZyYFllcWWI4GjEzW1fCe6fdp1yw8MMJW2ttNWFttYR5HKhwKsMWlrGnvn/YDakVSvRHfXXupudqlC2bM+e3MO06YTBmbr6i2H1xGqhxGYc5wlHKjpvQmimz1e3gkHL0aJ3Mj/AnORakrTUW96pDd9ihVLZY2+oqMS+TCW8uJg11pusl0myCNxZkQ8y+N2QYWYoLePrYDLUpm62tLnt7I3Ilja1ewJ2Xhqq9/Xijws2rVYXA+NyGy9HZFlNFjXs2DoizHEvlIq2qyeqcTTgOMTUJmzGJsohJLGPMxinoLC3OkrNCsR+zu7lHbzDh7rUJm8OUozNlLM3jppUZ5YK1rCJ22SCKPCJhS5ZsJuGA3Y5PrTxNLkvwB2O6XkzOSZitFxBT4nbbpZaz0ey8SkEf+gHDKCWZhFj5lOddM0OhoHPmUo9ud8Lc7AL+pMfBaMJHHurQrJX5qltW0YnY3xoxs7Kg7j8H2wdMTc/RmDGZqpQYRj5BFFOvNBmOXeUaFFFF0uRNXePzD25z+tgpWuUETVzmZp5Gc4a9/QMyEsYTjXbPY2F6msjzqBcEYZCnWGkoN3s07lEoFPnQf/2kCqSZmmtwsLfP33r5rdQKBg88cJaFhWnKtbpiBg/6Y+UScwoF+v2eCv+xShZ/+t/uxELn2tNLKlk+y2vMzxXpdQNV6JdOssW5BuPBhGq9jC7usckEQ9iPeqZC9yZhxMb+kJ2tEdWZadW+vTI7Q8HIIRTkfr/Lh/7qPm66foFj15zgYN3n/ocfZnW5Qt7IqbAxCe8S97MkFPiZgZfl6Ix8ZhsV5ZIV199Y2oAT4T2XcZIQW4prIvqkEbEBYQ72NtoMhGWcCEJhhYnnKjSIVYBcrqLMCjOzVXXf8/yQnBEQT1x0vU6/MyLVE3W/ObLU4sJ9G1za7rM1cClJ6nsux3iS0ahZyjnfrFjYTkqcRYovXa1MoWUGkbfDx+7f43881FHi4a3zDrfMVxmPY3a9gDTSaFoGU1MZ88sz9Ac6nz5/nh96/cuIXYv7Pn4PdiWnnIm2oWGYCZEnXF8YjXtsD2NGo5jpksNoElOvayy2SqpjLo7z/JcH+lhFUzmCFxsFcn7A1liCplKef7yBEaeqS6E1VyN2h2zvDPF6Y44vlIilaJnk2PEzLrSl2Jhy0A256fgUvaEELoUcaxZpyvXmBex1ehjlEoNeqNy8q8da7O2PuXN9zKbrszRd4JbFaS5sd1UYlIizqystgknC7s6AcBLhlA1uOlagYuY4uzlENwWfAuf2PMSkaeR0Tl+zimXbOLZNhqva+ffWehz0J4x8l9VWlSTxFX7CEA51wVTnejSK2BrHnFypkw8mKpQxn89xfn9CsWFz0w0LitPuSuDjJFTdMak8ZycJvX0PP8nwwzFmOeOG5xyF0GJ3a4ccFoPdEfmyzrFTM3jjhLXzPe5e3+b0qTrTVpELF0fUpm3FmY1FBC4kCkXQmqlQa1Qx7Qpx5Kl2+ZGns7PRIZO0Rn3A6sl59W6Qy3TCUMZ9TBpE7O8KG3yoCkqbFwY8tD+mWC8QBh43rpTJpTrHrl/BcHKqnV66foLAJ9FDmlVbFdBGQ48kjYg06STKkYQhljg9J4EKwxJmq6B77IJNZ7dPzkvZ6U4Is4BmU953JGQx5IELe5y4sclsrYSmZ4rPKs8nx3LQooiiIy5cAz0V4bKouL6mrdG5MGJrcw9nqULNFtZ6RMEySHQd3TBV4Fq+kCfzMiYDHy8O2NgeMHI1sMENfZZP1Jhp2Sw251VwnZ6lKpBM3mniWITkhEFvpFjrVllXnQm6nicJYzX/kZBR6Z6IJVysapC3he3s43b6FAp5/L6IsBFzpxsUqrZysdv5y5gCQbskEw9Xiu19l35vQLFsq64D2y4oV74gf5I0YxDDH5x5liH7RN73v9RnnhVkn+4R/DJa/5Cnur21w/vf/26VtC7LMznBlpaDw/blx3JODw/V/y9BVn5fRBwRlCSNW0TDV7ziZZx5+OyX5L0+mVP8TCALrvZ7h+FelmXxS+9/L8L0vPba048ELB2KsYeC2pv/6U/zza/6RoUteKaRBVduqzhx77vvAd77ix9Q4vfznnsb733POx4lEl9t3678+6ED8uff+s95zXd+O9//fa9/BFvwTCILDkUqYU2KoHjy5PG/0YLsodu7Ua8rl+ohfuSZRBYcjiFBZ/zWb/8bJcZMT7dUy/K3feurkWKAcJJluVLYNjn2cAAAIABJREFU/GKYkidz3p/IZ+UYvPGNb1YBXleGUD123UP35+OJ7YehX+IeF6b2i174fNWeL/gKuSc+XkHpg7/8ayr067AYcmVA4GN/+0pm8RcT+5/Ivj7Rz3yxUK8r17+yCHDoiD0UOB+LVfhiv/tMPi+eyjV+NUH20CFr2XJ/fI9qwf6bvIgg+xvveQffelODnFNUDsxSo0Ssh/ijoWprT1JJxjXYktZTNEpVi0alpvik4hLUM5v6VJnReEjqR1TqRTXpzmJN8VXdgad4sOKiTLJI8QelVS4L89gF2Nro0hvkKJVNlo/XKVdzDLojImlZs3MM+2O67Ql6YnDLV5wiyPqMJEDMMuiICBLpVMsl+j2XcrmgwqAQflxP1ovojxNq5QKtepHWlI6XeNx31y5aWmB+sc7MYlW5L9I4Q9x34pKRiXCIidAD7v/sRW44cYKZlQqpNoHYxsrr5B0Ro3163ZFq4e8Mx+QSh3KjoNLno4lPseyQ5nLk0iLLs2XVXj9JdBI9w/UHGLm84vN1hy79bkxBL3Ls+CyVhoZV0Rn3Jyr0Qlq0JWpo7EXKpbS4OovmwPb5TQbDmIpjgRWxtt4liSUwpqZcwUevXVFBZyU7Zv38GpOBSatVY365Si4/odPuqPPb7fYhETdMgp6IIFKksdBUqIbJeMigM1LtpDlDw7Rz1GqOQiQEvsvE08giCQ0pkHd05Xjb2R1RrsyyeqrGcHhAZ79HFhSYX5qhXILYHeAGkWLRabkUzwuVqFtrtphMuhysDbHLkuBusChsw/6As/e3OXn9tSSahIeVKZcMNta3iQMJzMlUinoS5AmyFLfbQxexrjaFH/jKvynuKSOVNt1MiX/9caS4xb1RwslWnWI5VQzVjW2X5zz3KJ3uAd6uOASr3Hn+gELJ5qZrpogCacctctDz6Oy7mKbG6kID35XgOOEYmuy1BxwMJniZzmzDUQnp0uKc910u9CTYK6FUsCi3bD7zwDZZzuTk0hRmJOKprriF2/t9KmaJkqExN1PloNchiFIOfBG0UnYHAbecXqXhBNx9bp/2IOYbnr9MuztSSdzr2x6FgsFm3+W24wu86CuW6A9G3H33OqeumWF3q8N9Wx4fudSnmDO5fWWKm47UqNYMxu5EhaYYFZNwHLC747OyOsWZrQ229kKCMKNR0DkyVyXVIyI9x6g74TlHZpXLXNxN/XBCnMS0d8ZsbXusTtc5ulhhebXBRz72eez6DNMr05TNjLWH19np+3QnlwWMmUaNfEH4yAWFCshyBqVCRfx1ijuZd3IqWE6s23GhzKi7SbNiEns+n/78GgkWQQKjvsc1R5pUDDBLNievuZleZ18FNd1750PEuRrTzSqWLTWdERXnsiB1zYlFirZwEyXBPMDMF5kEY3UPW5qtkctSBt2Y/c4BmqkzEL7o6rIaC8KNFAFRHPKRBg99foeV+TlOn1xCtwwMI2Nnb5uCtDHrOmk4YX1jg5WleSyjROROiIilQVjxOSVRXoSfVmtWcTr33ZFCY8g4WF2epWwa6L50NGgYhjCRZ+l0PZWaLjzIml1iEvQVBkNS3sXJHmQa+2PBdrgcOTqDk8tfFk9NQ4X+iBgrQXGNSpGdtU0s2+TC3j66VWBqqsVwMCDLQuYWZhVWxR8MqZWLbG3u4vtyfdQY+B6xHrO0MKOY1f0Dl15/RK/r8/F7LvGi5y1SEEcOGf2+R6NSVpzS0djHS+Gh3Q5HF0ocnSniNArYtQZG3iYWV/zI4667trnYC+lOYlqlPLesVonHIeWSTatRQpOKWj5RSJeua/CpC3t8/UuvY9yecO+DF7juaJG8LgWTiKXZKUIvonPgqftHGEaUi2XlwDu/3mN96PLim2qE3TF3bkZ8bt8nzjJqjs7rXnmaagJ7uwNacxXOX+oqTrlTK2GZecVMl84KCV/7q7vW6AbiAUyp2qYyvFSKOhMvJkostoYeL7phikKcqAC0spXDrpUwLEPhAnLW5SLHmbNDfv9z23SzDCMPq3WL09MWR1tFmpU8pUZNuURb0y0udSasPbSNI07SaMLFHY+RiI2DkEbd5MXXzShn+OK8XAc2o37GcNRnPArY2x4SaxFxkDJbNplpmWoMSVHwYD9jr9dneanOTtenaokLMlFFdUEIFEoWtpXn4pZLbbmJaVhM1W1KZYfMD1iYqSMWTrlWTCtTz7DtrYw7P/UA8ys2epC7XNBMQ6otnUsXAgYBnOv1KdcclgoWx1ca1FpFkiDBsS+3zJcKsh8mpmbhDfpqfOWrDsNRxtgLse2Y2lQRLc0Yd8XJK5gGTeEqhIMdRV9AsUwCXE8CPQeEkU+1oFMpSUElp8LEJEhSy1l4HriCtylo2DWHtDOi0qwrzNCo7xOK89MXxIS4XkNKzbJivkqRzh/6aHqikB7bmxKul1Kum8rN6w+h7w5YvmFWhXTlU42RIKIMDdvRmJkrYmQ2WpLR7bpKdM7yBpJOJs7bbmekeP6VovkFfvwEwzZJpBgzDqnPVMnbuipe1cpl4kQY4BMV1Cnr9ocDWscqlK2iygwYtQeMhiOKjkGaCRM2p3jKYoaRkDTpPtL0HJngS4yUylJDjW/pBJB3KmHDjnZGKrB1ZlnOfV7xiNOcTpKFFJw8hiEccwn7FJKDpsLOhsOxctfKOU4CCSsT03Om3tf0nEE3zvjjtfRZh+zTnGg8K8g+zQP45bT64UT2H3zbtzwqnf2ZnGCLs+5d7/5F/t3v/weFQPjlD76P48ePPeow/f8UZEUA+MhHPsrPvvmfKVFWlmcyXOyphHpdLSjqLz/6MS5dWuMffse3qZfHK8O9RPSUFxdxyh6GGV0psovoLCKZiGmyPJOCrKASPvBLv8JrX/sada4PF0mYF6yC/P2xjusnc730ej1+6Ed+Agkd+rVf/YBKVT9cnklBVvAQ3/t9P0y321Mc3B/8gX/8KFfy1RymT2afvpg4drUx8LGPf5IPfejD6rr9jX/52woZcOhwPPzOZ1qQvefe+3jHO97LP/3Zn+Kaa05/0d288pr/YtgHEeulsvvFmMpP5hh+KTF2b29fIS2+6Ru/gWazoVi7gl4QR/xjx+JH/+rj/MAP/hNuvPGGR4Q72RdhIovjXMbClaGEkoz+xp95Cx/+8F/+NXf5422/FKfEkS/X78+86Q2PKpg8mf19op99IoLslQ7ZwzF3OP7l/Lz/F9/9uAK3vMyJ40Je7p7J58VTucavJsgeFqxe/7rv4ru/6zuv6vh9osf3/9bnRJD9zfe9h1ff1ryMHig4ymmWSiBDGhKFGkM3Vcm/ezttJeZJC9uUJFE7wmLLVHuZOCMcJ6+CjaTtOYik/TRHJu4T30OoXxIcI+1+QeorJIKd2NjNEpPQJR5HyqUqQos4Vj3XZ9wPGLkS25BXbb0jf4SW5nGsvEqvL1Tz7O31SGObusyAdQ1L12nMOPj6hChJ2N0dcebBHkcWFzh53TyaNqSz1WHQi3BaRdr9AN3VOH5kgbwt7ZjiEvM46PVVa6NsUyRisF1AKyXcc9cFjs1dy6nra2jZCM912d5y1cSxMStuF1+JBu7EJ82nyn2zfKxFODBZObJApg1VSrr07m9u7bC1MaKUL1FrOaotT9LNlxeq2OUchXKeXnfI1rkD5WSNyXPQFr5gjcUlm6HnMux6mCJM73TUuRm4woY1FSJh4k6Ynq/QH/ZJAp2ZaZkgpYTxZVHYHflkUYw/9pTTy7ILWIahnKDCbfX8iGqtqibZI5lwhplqGaxNVdQEPvCHakJmZJraTtMskGiZclV7boRTnFKisgTCpUGAZdcoF/MqvVs4sJs7BzQbNcXfc/0AdyL8YqgXROgfkWo5NYmTUJQgTPD9CeVii3KtRLlaJUl9Ou0RkyDGNFJCb0C7O2ZvpPDDFHIaS40Kk3DCSESyMKFWKav05t1un27Hwx9nLE/XseyU9d6IMJXwkwSjWlTtslVNig91BoMRs7MVtg+6NGtFqo7JwVg4qza6maoAFHGkiQCz1/aQSkOpmLs82c9FlATcl2nKhXvnBZf5Zp2GkxLkM3qSiC2J3ZbBQuUyG0+EMW8wpiGt3mmG5tjEekSn41Ko1JUj666H92hUSpxelAmvj2U4LDbyjEPY33MxzArFRhm3N2JuqU7ZkVClkL21PnPL0xhaxO7Y486LI6w4x00npzHzUoyIsMol7n54UzECq/mY3f2ApZkanTCg18/IaxnXrFTJZSE7nT49P1as17lGUbUPO6bJgTtiYaZEb6dDyawwK8E0VUOFSwl/VZK22wd99e+kAZ9+oI0f6uStArXpuprU1xyHdpDSm0ScPjJPvaCz1x5xsN3j9PUrrO12CHVBHER4wxFLCzXuuHtDBe8FE5fRYEij0VBu8FPXH6FUqqg2/DjyefChB9nrZRSnGiTeiKplMNeoMTPfYHmqgZOL2GsP0fMSKpNX14kIPcJU3Np31XlZWWih58XZvs3CsVUCaUcuWNhyXaVw78UdxfUVt+PyfJ3Z2Tn29rfY2d6jPNXEc8fKFVaoFthY36E51VLc2mAyVpgAcc2T5tU1LPfUarHKpbU9/tcnHqCyMM3sSpPZZolaOmG6UqHd99jtDNneHbPZ6TM7XWJltkYln1AsWUrgDgXtEiV84r5dLuwNuPX6aZamayqgSUQzcebOt+pMhh5pEDPsDdCsmEvrXXVPLFVK+OHlVPfFxZpyxAn3UwRaCSP0JsJ9jvFVqn1VuV4TxLFtk0Qaf/WJ+7nYHXLTTQscn29gi3tx6KlrYGuzo5AScq2MwhyzDVPxvIUd0JxeYDRI2FrbUWzJte6Aa4/NKzRAxdFoVgyaEnRYthm0B0zEYT8KuX99SKwnXLfaVKidzQOPJAo5Nl9SKBIjH/HCE/Pk8iYf/cwGrbpNuaBhGTqmk2dtc0IgYfBZwEEvYU9axfMaSxWbm460WDYTefRgF0w2dscYzSK+O2Fn26M9nihMR7OiU7J17j/XpRfBTNlUXMzeJMWIY8USrdbKeGFKVYfFep6CJaIfFKs1zqyN2Op7pFqqROrRKOHDDw84P3IVgrTp6Lzq1ikkQaGYh2CU0gkSJX5+/OyY7aGnAv1eeMMceCF7fY9A02hVS7SHExVU+NLb56jZBc6vDyjWbDpbXXW/rhdMbDNSbfIq2Kor2Aob19MxtBQ/DhmHEScWaoQiugmbXAp3cl4zwW/YDEYRQRhSsCx8XdrnU04s1ZipOpQrlnKgi3vcH0M4HirBVX020OiPJnR7Xar1isIAJLp08ejkU12do8wAq1zEzKWXM0ySHEkUsbvZVfgdua9qti1yqPrPZBIz2t+j1KqSxtKGn2fiCs8+UOgluedpka7ET2nhNwoR03NlrEQnSxL64iidxOrdLpIHYWwwHA7QHEE3ldDSRBVmhONasqv09sbKBRsT0pgvKuRJd6tDc2UKtx9gaTnsZgFdOinihDDIqXZ+TTNVl4wlTlYMdAxCPSCdJLj7HRauqVEqNEknmeJDy7Ny0BMGax7dsVSnhFMySRMUYkAcxLmCYFREDBb0zuUQxJIUczNNIbn1nE6YoZ79MueoT4tjVSeKRVweE3sBcRIo8dW0HTRZKUgUXiKJE4WjyDuWeg/MmTnlIpf3wMnIVcdY8AOVVkmFgImo6vZDxTmWwl/kB2gk2AWLOIgVE1o5boVL7bnq/4toriU5FUSX+jFZLs/BKOJP1rNnBdmnOUl4VpB9mgfwy2n1QxHrSkFWhJL/9Kd/xlt/4R0qjfrpIgvkeIgL9Uf+yU+qm8nNN93IP3/7z6t0blmE2yjt5//29/79MyqEync/0YCuK11Z0u4hTuErRcunc04PRRsJ9PlS7dtXY8gebsOhGCjp6K94+f/hwx6Ge8nnfugHv4/Xv+4fPUp4OBTnHrtvhy3n4g58usiCQwHoda99jQotOlwO2ZwiIj+d43p4jIQ7daUgK4KvCGOyj88EQ/ZKwVWEOxE6JYlewdezjLs/fw8//dNvVpiAqwmnT2bsPFFkweH23XD9dUiQ1lt+/m0KOXGlIHsYBCfuzWeCIXvx4iUlhlcrlSfkHr/nnvv4vh/4ETzP53te/1289rtf84iDVvAbcs1LC+Cb3vgGFbb0VBcZU+KY/s7v+Da++qtf/KgxL+NOMA4yPg4D9eS4vOOd7+MP/+iPHyWKivD6nve+X92HHntOD/dFChwfeP971H1RlsOQrqXlRd7zrrer8Dr5HnHYyv3tsa3+Ivj+yI/+JLfechPveufbaDQuOzXlunnb296lmM5f93V/mx//Jz+sgrae7nI1QVaOxS+87V0qlE2KG7Jv4q6+8hgJbuKd7/iFR1ziMv7vuOMu3vq2d/CWN7+JW26+6RkVZJ/KNX4oyJ44cZxf+eAvPiqg8jDkbXtnV7nHn4mwtKd7Xq62vgiyv/WB9/H9L11VTqwslqCXGGIJdcozmozYvNhBT/LkDGH5hewdSOuxzYkTTYolQ7kUlOtFixVLTRxnk1zM2vk2U4Wm4qr5qa/CImSiGnsTev0urdkZNVkQGJghU6wsVpOBSs1WjtH2xhCnXKQ6ZahWzfWNPsG4yC23LWAVNMWeL1YKqj3VkwCYkoSECDPQZ+B5tNsh3ihCMDCOIxqohEvE7O/4NGcquHrAwW6OpXqFRk1cuzEz801izVMhFZsX9snnhRvpMCHlE3efY33N5/ZrT6hwFcsK6Psj5d4VrEOt6WAKgzanc/HiBc5e6uFNTJ5zwyyhC0tHq/j+QAmqw2GfM2d3Wd/x+YrrjzM9JanKeXqdIdOzTcoNg2Dk0TtwyefyhAjnMaGzG1ApTXPs2hq7nR0uPdxnRUKN7FC5SCTZuFIsUjQqFGybC7sXOHdhh3RY5NTJWepTMfedvcg9Z0NmDIeVWZPuoEdeLILo3HjzUax8yN7GiCzNoeczqtUyY3eMpIFUqlUV6GGVHKLQZ+PsFpZVx3EsjJJBr9MhnMgkKqFStmhMlbGLNv1un7wuwqFLud6EYKzE7mKxwNrGJTb3B0zVm8zN1ck7EZ/41AUaZo3777/A8aOzTE1XEYJgkiuSZiFJlOCUKhSKJfLC5m13uHh2k3vX+lx0I6JEY7Fs87XPETTEUDmzS05RpUkXHfOySzvTWBM8gB9xoT1C1ywWZuvYdibeRLqdvhpbp46ukrcjPnfvOrttnxddu8Tycomz57fxgxx2xaYgz2stoTMY4o9STixPoQkrM29RmzX53L1bZGGOW2+YUc5vPdLpHPRIRISYRPR6A1r1JiuzBvvdIW5k4A59bMPk+utXFX9XT8VlFTGaJERRjnL1Mo7h3vM9drsRr7zlGLN10OV4d8Y8vN7hs5fG6HqO6+Zr3Lhap1SxKTt5xWWcTEL2O30lrCRBxNRUiWL1cvCStOA/cP8uTrHE4qxDYkqbfZmDrYESrIM4Uq6ySlUjSzM67ZCl5QUevvci1VpNFVXkmViuGkxVS7TqVbQkUW63XteDvEYkQp6dY39vzMMbfTZ6CY2azeKRBQpTRXrBhGHXZXnxCIYRs73bpVwuEYUuw4OI577wRvbDjAv3P0SxJGGALoJsbLWOsHb+HN7QU6E8taVZ5fwTvqIIezIuqnqOBx68wPrAp+1LwS/lmiOzVGyHLA657abr2NvaVwLMidUypaKD68bUCxW29w9UoJIICa2pxuWxLOJRpNFp71F18tglkcYMDjxfFUaKhs3JpTk+eccdfOr+HU4utjh5YgXNFgeuhOoENGbkeRgpDEF/v8vC4jTFgoOu5Ri5LpcubijGaJhlLM9Pq5bq+9YOOH10nu7WLusXd3DKEgJm0Bu6rHfatJpVFls1lmaL6EmMYxe4eG5TOcrHqc6FjiAPxrzgulmmGk0VoFSzTYVRWdtrXxZTJxLGE9H3dO7+/AZ2Mc9NN66g51MMUwLJvuBQNE1KToGtvY7aZrlGM01am2Mq0w18cZYXK1zY2GfQ6zE7V+fzd1xkpxdw2y2zNAsVdnb2OHXDgmodr9WW6HX28EYHlCpFklCKDRrrG9vU6jbjSaAKhZvrfeUkFTfw/PyUYn5v7/n0egF+rLE+mHDLTfPMVcv0Njts7A7UPdrM6/zlw/vceLTI337uCpubYz50xy6vePEpcvGI2BvTWqyysxNyz7keD3Zc1fFxbKbArSfqHFmZJfZyfPxjZ9n3BpxYneKes12EgtmVcCLb4gVLdbbbI45Mm5w8VlMsU7c7IVcosL4/5mAccWq1gikMaUdgQYliDw96wqqdUC2afO5Mh49c8lQRTO5f1YKpUutHQcqW66sgVFvX+MrjFa5rGqR+SJhZfPTSmL1JhJ3PuO1onVwIlYaD2x+rYlGcpmiawWgcqyDCcRQxyQsH11Dc3u5owE3H64hdeTgO2Oj6LMwLlzlS98p+L+CgH1MoO9TKOYr5TLXDb7fH7PVHHFupkuQcckWdSxfH2FnCVCHHKMjoxxEzNYtmJcfq6RXMyMAoShBhiDscMrfkMNtoYGUmex2fTret7pPi4q6UiworMbtcxXKqig29v9lRY21qsYyjS2HRhlDDi3x1zsShLYsuFNssxszniCKh70aXuaR+Sv9AirA5rKqtXKPD8ZiJnydwR7QWBPeQR890xm7C2PNxRZwME4UakYCs0lSJ/oEEU0XE2YTpmRpF21F85WKphDcQrIqEoKZYBVs52ifjmP5BpLZzbrlEpVkkcCXoK4NA0H8pmmNcDskaJ0yCAdWZGpkXY5RyOOUa/iDCGw0UHzsaa1Rm8uRFCA2F0yrXhbi0XQrlgrqf5lRIp7Bmy6rIkxcMEZoK4ZRCcWaaKnwrE9RNNaVoOgz2RIjVcCOffCFHGKUKCSHOeEugKbal0BiCpdHyqMJfTgLFrDy+5ypx1rANnEoDLXfZ4TpxI9zuCLNawCyJ4zbDtKUglyeeJJddxUGosEhpKg5Zn1T6hHKGCvOScDApIu2NU/5kTXtWkL3ay/5V/v6sIPs0D+CX0+oiAPzET76JXE7n2//B3+fUyZP86X/+M+Vae/DBh5XgJGKKVNO+49v/vvp3cYv9zu/+Wx7rqpX9vu/+B5TDTJYrBTMRKaRVWMQhETxFgPlbf+slKgFYtkFcmzIRf7wE96d6PEU4+P1//4f85m/+Lh/8pfd+SUef/IZ8/s//+//kF972TkrF0tNycj52mw/bpL9UCvuhi0sE3B//sR9G8A7ifr1yEXFBxHIRjT74gfc9iu17GO51sN9+3Db77e0dfuhHflw5BF/8lS9Uwo+EP93/wIPKLShioIio1193LS996Vdx7OiRJ32uD/EU8lvvftfbHkFgfOKTn+ZNP/MWhEkp/70ak/KLnfPxeMxPvuFnEHeoiIzf+q1/j/X1Tf7iwx9heWmJ//WhD6t/f8lLXqxcjrffdqsKbxNHpIhMj3XVyrh8xzvfq/jJjx3P5y9c5Cd+4o1qfVlE7HnhC76CBx54kAsXL6lzI+5nEaVEFH0mFnFa/vCP/qT6qu/73tfzj7/nux/lzJV/F5fxv/+DP0T4vBIKddttt/Dbv/Nv1LkSQVD2Q9wnIlLNzEyr8ypORxFE5foVvIAcC2Gtynh/rKtWfuNwO64U7w9FLxkr4hR91Td9A7bzf8Ll8rkcpVLpkXP72CKHCH0vf9lL1bbI777wBc/nTW/8yaclPIoY+6af+Tnuve/+L3n4HyvSH6JaDg7avO2tb+GGG67jwx/5KG9+y1sVekCOyZXogSv3RRirgsoQofmd73ofn/3cHbzj7f/sERepiLcyRl/+8peqsS7nRPZZghJFhD554jg//3M/+yjR8M677ua1r/t+dW+U5Ud/5AeeESenHJ8f/OEfV8GFcs1L0FlV3F3ipAuCy/eRL/Ck3/rWN6tr/3A5PEYyfuScS0Da6dMn+dwdd3Hu3Hl+4Z+9+REB/NBRK8iKK4tOVyIanujz4qlc44djU7Zd9vMNb/gxlpcWFQvw13/9N9Wz7O1v+zlWV1eeicv0//p3XBZk38vrXrRKEgf0x2MlEBRMaU0tkOmX22bd0GPj4R1MqsRmjnK5otpDl1brGI64ZyK6+wPq1apyQPiTiQphMpIEo1Jg3Jfkaog8SUOGckVTbXET12ZhZUqFBmU5XbXiDkcJNatAo1HGKhn0R23WzgwpWDaGYzAzV2YwlBAsYY7FStAVR1ZzbhpNC5SjIgkCoiBSjEhvDI2Go1qQbWHaBj5uHHJurUclV+P5zz9KwIR8Kg4yh1Bz2Vhb59LZMfVClUo9T3WuwOZalzgx1WTO0CxWW0X60UC1LVZaNfLZRDm5B+6YtbURpi7tpKZqYW6UZijMiiDZV+FI5x7a59iRY5y8toU36DHJJIXbUI5j00qVeO1JAElmUZsRR2pCdzhm1A2Zm62jWyn3PHgf/+tj+zQKU7z8hcdJtRGjbhdds1W6+wMXLzAYmpSdCnPNmmoXnZ7Lsd/r8MlP7PPNr3g+zSYqDGUiTi1bmKMTuu09trZ6PHjW5cSRo5hGyPJSWQVCDbxUZXcZlk4YyTgxGQylNd4hTAM6BwHeIGU8GlCyHK6/eYUkHTLsjyg4JeXMLdUb5JMEs2DQ7+4rLMX9D69RtavYBY3BYJfP3+1x/Ykl5mdKhOIgmwT0hAFbK3DQ26VVm1KoguZciygesCcuuUqRT955SfEiV2fLuK7LjSfmGHpj3DCW2S0PXDogTR1uOD7LJIcKyJmxM/78ni1uv+YE1y1WGA66nNnYZ0qwCLaJGyWKoStOpFOrVe68b4vbblwiHHfZH8Gdl/q8+h/9Qzrrd+IEY+JRTHHK5M8/dQ7XtXje9Uf52MPnuHW2zvJCnk890KZmFbnuSJ29oa9ERHEZJtj0ekNqjRKzRwqMh332d2OVUl4wJLgnp1xmH3tgn6nZFq944QrnL27zubt3adVrfM1tC4r5GsYBl9b3KZTKxGHIhfM9qo0azZKEp6Rs7Y1YnK1hOxZmJcfcod20AAAgAElEQVRdn1ujYBQoV2E49ji6NMvuwMcolvEnfda2h1xzzXHOrG/QKhY4eXQazx2QyoQ7lyN1wSpaSuQaDCaYjq6c5v5owOnTRwiCoXI/72/ssrA0w/pGj3vPDrn5+hb5XMx+OyRXa1JvFPGSiIub2+pYjKKE7VGomMhLrRIXN7bQ9UQFJFXzNsunjrDp5ikWyyTjIROvq66RxaXjXLrnIYJhX7E3A0n+1sXVm2BmEbefOoqVydRe545LawzciJ29ASsLVcUwzic5br/5RoadAyV4CO+ygIjjKVZOp717oJLKv/KFz6XT6ZDPMiK7QOr2mCoXCCcB+UIRCS8WYWPkJuzvbPGca47RPthnf+AxO13j0v37TC3VyDkOXc9XLlNx6Rm5jMXFFlbZwZGgraGLZZXU9pzZcamXTBanSxQMeHh/j5pVU4LafQ9usLg8xYWNXe55cItjx5rMz7Q4cu0y49GIVnWGiesShOLs90mThPX1NvVmTWEx6q0WXj/moNPDKefY3NqlXBeusM78dAU/1tV6x46tKsfu9uY+VtFmbrpFp9vHk3t+P8b1e1x3YloVI5AySj4lSWNyhRIXzm/T3h3iWEUKBag3ypw/u8utzz1JLIUWFQZVw3A09tb7bGzsMDNX4dKaBD/XKZaarG3uYDrQlYsvybM9iNQ9drllUHJ0glEA+Txa3uTOB/aZlGxe+VVHsaRFvDNWhYj2QZehl+Dr8MrbG9h6np1OwEBzMGVdd0g+l9DtR5TqU8QTYZ1cftZMNwRVYHJxp8tBJ2VtM+XebgfTFk8ojIRBLVkWZp6XnVjizotbnJwvUTWgUYO6U1CCanfo4/kxYRLRKptUig67e2Mq9QKdfk+FiPV68GcPHrAZyOcSlmslGgWLIE5p98cMhfFu5njRyXlsbcRM2WBhqsJBO+GjD+9zZuhzw7LNK29oEo5szmz3KJga/fGEiwc+3/DiI0SDSLlsL24lfGqvy8nlCit2nvHEY75ls7vm8aH1IXMtkxvnHewM5Sq1LQdPuOuZjet7zLak0GMTBBKMGeLmSnzozi1KdZN0kmfkC9YgR1Wck1ZA2ZYW+Yxyvco1x+dIc2JejxWeIS+Ylumqep560m0zyvGpTz9Mpe6QCr+4nHDsxJxilIpLVdrmxQlbXyihRxJeZxLFgk9IiYUPq5sMB33lkhVBL69KW2A7OuWiTS6TjgiXWNfVb0sYoITF3XPXrirmtqZtlpfrl93lgjZKIzQyFbY25RTBzBT7tL8/QLMNCrY86yM0U6M6VVDC99a5bcqtKrk4JAxSIi+mPwjUPdOu5pmuF/DGcv1ffn+RFyYRYquLU0qYlYw90xTRVF4LUxVGauQleFEY9qHiAvc2+pSmKso1vrd1QLFZoFazKVYLWLYU2zRCV5jgIU6uQJILcWomBBrRWFyzOomglccRBzsDavMO9VaZ0DcVvsr1x6pzRZbezpiCnlGo6eq35dq1SyUV+Gho0tmU0W/LdZQxu9BEtyXEL1POXb8bqXcOL/CJUykwhlJqZOXoHLVqjWSiE7jSrRFSLJjsy7tX5tE8UlKMbcE95LS8Qv2c3Wzz33btZwXZpzlbeFaQfZoH8MtpdRGk/st//e8IF1JaRcVx953f+e3cftstSsz8xX/xQeX0+p7XfzfLy4t88IO/ptJ7JSFwZ3dXuVy+8e9+Pd/8qr+rhC0RcKMwQhxwIs5JsNAP/9D3KwFWnLef+vRn+d3f/bfcceddat3bbr1FCUTCPn3zz71ViYVHjqyq7/zu7/qHT+lQimAlourDZ84irj5Z5PePHjnCK1/5ii/5vYfCy2/8q9/+a4LnU9qYL6x02Cb9spe95FFoCPmz8Dj//M//BxcuXlRMlyeyPB5/Urb9X/6r31FuwJ/+qR97xI145fc98MBDvP8Dv6xCvySE6O987SuV81O27w0/9bPKcfN3v+HreNELX8Bv/fbvPulzLc7c4WjI//yff8Ff/MVHHkFACDNJhKyveN7tf01kfiL7e+VnZIz9i3/xy0qEnZ+fVy5hGUMy0fvpN76ZM2fP8tKXfDXf//2v5z/+xz9VRQKZOMq4PTg44NprTitn5EMPneE//NEf47meenEQVmir1eLn3vImJerK0ul01XXwZ//lvyGt78KSfeXXvJy/83deye/9uz/gj/7oT9TnRMiS71xeXnqyu6M+L2NAfkPG66Eod7UvujIUSsS13/u9P+Df/N7vq9XkupLrRwSoQ/e5MIXlWhTB6w//6E/+2n5/7/e8VgluwvvtdftqO7ry5gl8y6u/ma/+qq9UwrYc/y+2iOgqIVAS3CaCtYzJhx56mN/8rX/NJz/1aSVi3nLzjbz61a/ipS/5qscdo1fb7yv/fujwv9o6IsZ9/dd97aM+JkEQIkj+xz/+T8rVt7KyrBAg3/SNX/+423UYNCX3Srl+pIj14q98ET/0g9+r7llXLjJWROQXYU2+W+4/t95yM9/2bd+ihM1D1u7hOlJo+fV/+Vt8+MMfVWPg6fJlBS3xcz//9i85nkRklQLY33vVN/I1X/Oyx0VHiJtKxooU6eQeIeKy3NPlepPwQ7lf/dIHfxURoWW8XHnfl2vwV3/tN570PUTGaKfbeULX+I/+6A8oNMqhICtu3rn5OT7/+XvUvUfO6be8+lXqHvdMoDGuNs6eqb+rUK93vYOvO1IkZ+kKK7C54bI0P43pJNhlS4lv+ULMxQtrdHc12uOIbi9iodzi1tuWmJrVVDs5sVyHOpqeKsHUMiT1faQEvN7AJR9LMJbPiZMtkpzP4GDM6CBleXkGZzpPHEn414SLZwYcO3KEuSMFXPdya7muO9j5VLkv9nb2eOiiz0K9yepSBasM+7sd1ca5sFxlc73N6vwyZklXIqNwAIVLJpMsswD+cEAqbFsVwmVTqsL2hQ4rS8tEyZhIfsTMkUlQR5qjVLfZP+ii50yiIEELJDjEYnpuimpVZyjOlTRm0N5hMB5x38U+O22NhUaVG1YrytlYbdVVGJi42/Z2DihwGbsws1BXrdV501GCte9NmIw9gnHG/OI0eTtB06XNu8Pets/UdBOzIJw12Nja4t77OxScKZ578wmcYkC3O1Cc2aJpYdRMLq7vYOVLKv048McK6dCSSVpJp+iUsEuGEig6bV+1SM5MlQnTCcPBkIMDF2k8rdfEQTSkOVvh4sU2TqmJ4yR4E5lMiTMm5chqld1en0E/JadL2reJYxVoTZv09vbI5001luJQJ0ozegcDThxfRNdSoizk0tomaeCo9fxowLDnszQzLSlBym1kGiVqpTpBNCSIPHxXAo/yKmEaQxKnY9y+h5PP8dC5Pfa9PNcebWEYoWo7HY8k1MQi1QPcIFMu02kR6+KIfBpTKVV58UtO0env098f8rE7tjg2PSXlJBbmphi6ExUkMvY1lmYaLK42iAOPoe+ztzumVJ3CmTYZ9NpoXqAYu0NptW17bHUCji42KBuxatWduJlqZTbzppoka0mkxLvdQaom6nOLs0oU8AcDmlN10jSg6hiMhx6b7RHHjy2Sy6dkWoSR5Yl8j1opT97M6Afw+TP7nNlwedlXXEOrdLlVNY4C6q0m45HLXz7YoaIbXLtSx2mWGPc8Bn1fPWccS6NkGaxtdxlhY2vCMpWgJY/MNhVTtKhPKJcckiin0BD+KKC+UMbU8oorTE4m5CLKaji2uNtdBiOPOAErZxAJ0iLVlFAzPzdLHE7wg5Tzmz2qMy0udPYYDwJ00ybSNBUypWUo53CY5lhZmmUy7tKs1ji31VahZidOHcXIXMJJH8OewiyVuXT/Ofq9EYYUcuoVEndIIa+xvDxPQVzqgwH3XVyjVjTYORgpsbVay3P6mlPKmTVbcag4ecbjkMb0FGFvXzFD93c6eJOEF9x6La1qgf3+gK2dXZpTs6rlW24fY3dIf+SR5SwGB0NmFposzbdwx0MVuOYGPr1Bj0yXsEEJSxMGpk21UqZgmGxtbVBvVAniRIVt+QNPhSOmekyzbFMqORQqZXoHHSXYi7Dz+bseZmZOUtptQglxy8WUGgUmgcbFza4SzS9tdLnh5PwXrv8cvh9CIk7lPP4gZRJpSlCfjEfKBZjPFQn9Cc26xcL8vPgLCdJQvb/rsUHf96nVq/T2R6T5gEZzikE3YH93l1rDYXm2pd7F9LzGyE958L7zPO/2oxTsMkkSKYdipkk7eYrveQz2x8rVPHdkRv1ue3fA9tYBWd5EdwzOr3XwMdg+6HPzaoO5hqmc+FEgOLWYbrvPxb0+p1YkrDBS4hCOplzHwpSeRDqFQg6ThMnE58RSlUpR5phjoizP2iDiUjvlluUCC80y61ttmtNNbM1g7I+Yl24Pf0w1n7DfdTkY6Kx3NDrRiBtWa5i2zb3nDnjOyVmMNFHp9fK5gqlTNWOm6haum5JLcirYT0Th9ba4wA1mpAAa6Rx0AtwwUCLtfesRH97sEUugEihUw3TJ4qtO1UBCsbwUqa0Lk3Z1xmShIviOPLvdmPY4UEWSlYW8coAO+xqZk1NCvKxTNA1Gbshg7FMuadL3z8fPthmLyFg0KeUjrpstMF0sceDJfTrG1sW1GLG0WlXPY8POMeklav+cvM7DD/fkjKr2+62+jqelXHuqRuYXFKIGCaHLYoqOIIwuOxzHXo5dN2BmzuL6Iw0CP0/Pj2jWLHK6oIyK5DSDYXeouOFy9jRbWObO5X3PdMVvl9CsyHVp1CoM9j0O+i4Ly2U1/08wGLVHysThTsb4kxFTglCR527OYtIO6Y16VJu2KiTqhkUSR+o6l/dN3YypNYukXkxvb0DO0bCaFdDq7J3fYm7exLAsEi+iXHEQMrKgSiaBS5LTVJF71OtTmxX3rkXsZ6q44ZRlH1IVfGUXNXRDsEs5/MFEcbPzlqWc0hKOKvOcJIyIvAmYNkmqEXoTNEe7HNKl24x6rnpXk84guVeKoO3LNhUlVCuvwtvU+U8iMnmPzkkXh4YTmQReglEwCDUptIn4Kx0yKBax5RSJPQnhmjCJMwr1PK3pGt1LYxUcN4mGrCxXqJRKCiMgha10ItiqiILwk1UxMVMsYkG9hG5Mvz8hDOV8eBTqGq2mTd4UPr8lyap0Lg0U97recojSlDQLKDVsjJyh8CehH9NruxxMUv7zRu5ZQfZpTgqeFWSf5gF8dvVnj8Bjj8BhC/BnPvs55Wq8ku367NF69gh8uRyBz3z2DhWcJcgIGcMiaoqQfeUibvdf/eX385znXBa1n12e+BE4RAjs7u3x3ne/Xb20Prtc/QhcjSF79W/4m/UJEWQ/8Atv51tOz2LWLjPSegcBjUaNOJ4wu1QmiEPiaEx7OMTdsxRXtB/0yE80hRWJcxKOpDHVcFDRFbG0lOdwxwGJtLmNPYo1h5yWomWxCmvIaTqGYRP70JypYVZ05XLq94YMu9KKWmJ+oUGxmtCTcDFXJ0s1vH6f3silPxKxp4ZtxJTq0pKY0d4cYjg6cZTjhuvnCNOYUrFKtz8g81IlGs8fq3OwvUuYGOztBpw6uUBmTHB7Pqbj4PU8rHyRqcWKWj8JIRwFlFo5vNBl3IloTk1RqlgkaUCv01fhIZMsxh+28SOfCxse+dyUctJW8zklyB49NcXOXofeOFGC1VRNxMeMzb0JS/NTNKccxdGU9ubxMMAbRxw9MUeSyQQ4T7loqgAVdxgyM18hSSf0DtoMOyGtpWNEeZ2t3W0V+PGJuzeZq09Rq5jMNgy0LGFne8BUrcLMYpOFmVlKucnl7xgF7OyK+6muuKAVp4jpmKqF2vc9Pv7Zh6hVmqweqRO4Y7Y2xjTLNepzjuIoDjoDlXC9vDQDRsyZMxvkckVqNUuJXuLO0WIfLZcxEWH+oEe9NcPmxW0WZ+tkSYRRsGgPBxS0IhYxTslhv7NP6IPv+kp8HE4izu2OKRoFbr1+GT/0QFLYWzV0G9bWNrlwpsNMs85Or8Mdaz5RTiapmUIvlA2T25enaDZtzu216XZ9ZssFFQxVLRmKRehKonyWYkvg2iRVrb7Nhoi2icIMiOOJzFKp7MK5M5rTGDmNzc1LbG32KJUKioUrgtnQ85Rb0hUGbpZjaa5O5I3UZNYsWXT6vioSyOR0dammOMp5s6xEACl43H+pz7GZGrYVkQUJuSQj1gx6QUIW+RxfbpIlPoGrUas6OFbK5kaXILNYH094cMtnulLgaFWnaMDiSoMwDXG9kE/e0+HWa0/RLAkHMaVcK1KqltREf+yPueO+NXb2U26+9gQ5K6HsFDFMYUWLSBAzOhiwuz0iwWR2ps6kP6ZStWjWTJV4X65auGOXS2t9jqzMKAdXr++y1ekT+DqztbJy3ncnE4Ioz2K9zB3nt9CrFa65ZoGd7j79rk8s4m2G4jBrmrTBXg4Pk+KGtN+GQ5dxEOIKr3TkMSuCSZiQzznkK2VVnNjd2FHOaRHsl4XbO1chTqUA0GPsx9TrFfzxiL3eQPGzRXgUgbMlLNeaSaNkIZmEmfAfcSmKyytOse28cnbNthb5q88+yHTRUEzbJJxgFWu099qMvJFy4SaeuE5d5uemmZ6VlmphBvt89s6z7AzgBbcfpa5Yixm2ZWEVHFWYEVbjXfddoOcGGJlJvVzmxhtXmW42FcqiM+6xcf489WZDCb/rly5x9Oic4g8HUvzaPyDTQg66Qyyrgl5w2NxxqVRLVIwckdtnaq5KtZinVSszaI/RzKpKob90doP2yGVFxGsJULPAFKalOLl1jdGoSzLJuLjW5fkvOK3YnpLOLuNie32g8CtGlnBkdUq1N3d7wsxtYKEpMX9/Z6gQHzOtaTIp3Hk9So7B2rkD/Dhl5fiMasPvDEPWNw64eGnAx9YP6PuxcpJKss8tIqYKIzOnsdWeELsBR6fyTDccVeT4xJkBkzTHtQu24su6bk65IouFPPHIU9dxrWAo4eme8wMKjsUwTDnT9bjpZInnnZhlkuQYjwfkMQgGA44fnWHQ9pT7Wkz3D+ym3L3ncfNJi5feukDnYMI9Z/vceHKasqUz8j1cN1Si9OqRiur02lubUJcAOgL8wOQzD7U53/dYrRscaxkUTRvNsGh3/zd7bxZra5rf5T3fPK152vOZ65yaTndVd7vbEzFOMIkBE65yE5RwldzkPhcQCZIAJjhAFKLIQEAZAMlRjFAUFBDEpgk27qG6urprPOOe917z9M1T9H+PLSGCwXKhpLH2uSqV9jpn7Xet9X3r/b2///PE/J2PFryQYEvGzCXmqzUGnsnPPO7x+m6bzUJC5oLdgxoPnSQWFErBs+mao/2O4nL2+oLrg/NxgSWTDFnEdFPw6JbP4d6Ii5M5tcj3Yp2rvODTS+Ga1/zIkc8b+wFub6gEnaenE1oNC7KMWH0eKzptEZKljCeFklZeTUKavs12tWGZanRGPv2ORR3VbNcJVV0oKagmsrKgRa7WV5Ata8wqY7cvUkaPl9cJdgCvP2rRajdptkSEZeLbBuvJWgk8RYSVSbW3rBSzXfA321XE3UcHRGGiglsZgRduqbCqq6hE9I/CwZXPRVO4pZnJiydXRHFJq1Pz+J0RLb9LtK5IpRUth6GLFbVXKxaq68pBbc16tWWw65OFtWpkd/cDDNukygsM21bIjnBdcX42VQfGwqGWRm13p49resxPl6q1X1iCRMgVQ1kOZPyWxt5Bi/NnV+oQQlBjSV6TJRGWlbM76GBqvmrMhknBKgrVfVdQU+vLpaTApEWqWv2lZtLsD6jkO0iS4da1OkyQA3ZdePSzSN2PBGNT5oW6Rsv3AZF23j4UBndBnKV4rsFgv49e6aTRFtOysH0Tywk4/f6Sdbhm55bD/qjP4mqtkA2mIwifWkkdN6GwYXO6/UBNyeiGqQo047MltmFT6hndkbCrS+rYUsgfYehOJyIOLNk57CifgcIsBA3VPtY0g2gRM59siB2bv/X8BlnweXcWN4Hs513Bm8ffrMA/ZwV+g0P5H/4Hf/j/xXe9WbCbFfhBXgFp0v/i3/rbiscqEjHhF/+zLU9BZvzcz/03CMv4XyVX9wd5Xf5VP7ffCGSFySdNYxk9vfnzL1+B34mB7H/7J/8kf+BBUwklhEvo164SlPhdB6dhKBmjYRc8Pz7j6tjki4/u0TqoITc4u5xxejzn9fu7sr1kfrphsk6VbTewdW7d26HdDWgMPNWE08l58ek14TbH8lzybc3rbxxhWqkSgaR5wmyyUWZeaXN2hq5q2BaxQ5Kn6HWmNjZVZeLqFs1hwCac8/SjM+7e3VXM00oMLK5DspTWp6dYmwXCmMzAzEm3oWq9xSuDB/dGTBdjgo7D17/5GV17wJfevoPfb2GLyCSLmV4nHN5qcnk6pkhMXnvjHlE+Jd6GRGGNbYtQrEb3atV0rLY5qYwvTpYEjTbNRqDaZjLirXsGS2mU7g+ptDXPn0cEfoPbtwJ0qyCZp0pAUhnCUduyuU7od3Y5fDhis7ykroWkmioWq9cIlAH6Ksy5WiZMlgm2hN5agKcLZ7JL0IOL4zEdfUCradPba9LptCjSCVmRM5sLVjchykX6YvHGvVtoRYFlmopZm2gFUVrj1hbTyRSt8nj4xi7n15cqiHU6HldnK24fHrFZj2l026r5JBu38WVIWRR84ct3ycIVLy9lVFkasDWFVG/WMb5pYQY6pYSgqy37Ozvk2YSz0xXxQsdwLJrdBrKVfnm55eJyy1fePWLv7hAL2K62v35YN8UxbcWQ9Doef/4X/jHTjYT4FbWucW/U5OHIY7qNOB/nfPX2Lg92LVZhiWXWdNseZ9Mlti682xX7g76UkNDKQr3/vJaPURWMei0M12Z8veL5iymlbrNJI55ez2naDRWoeo0Gv/fffJtkdc35yTWH/T32d1tsojXX41dN0UbXVwcVhwd9ttuQNJIWkk2zYZMaOsP9Az76/ktu3dvl++9/RLit8YImUh7KVhF9v2I1i+kHPQYHAWeXU94/XlIFDXYPd7h7/4DVi4+pIp2DvTbbMFGirSgKaR3tUSUrbMNhdrWiO+jRaLdwbJ0s2XB+Oma+3PKVt++rMGq8yClcF0PTiMM1/Zan+H7Pn0852GvRbZkYhsfB0YDPPvoel1OD1x/2mV9vFGNapDwy5vrkfEFgeuz1fCxbY74IeXkVsjNsUBkWm6pCt0tMy2MebjmZbOg1m+zuNliGMZTSpotot9rkojY3A9xOC1fPFY9wG21f8V2dBrt9CetMFss12418Liv2mg6jUcDuaIdf/sYHGG5THUJIyPPk5ZlqnyfbmGG/ocaPH8h7rKpot/fYG1kceBWa7TI9m+G0WqRJzHi2ptHxWCYJdw4fUKfX3N4ZoZfSwSxp2rrCkExWMS8vp/gmDPoB/+Dvvc9XfuiRapnl2w1hnHF1fkW3HfDa47c4u75mOlvy/ONz3nn3dfYPe2hppNAog+5IhXNpXHF1eUGaJoSRrE9Kt9/GbAouoSbfZEwuzhXzsSOyNTvgYp6pEel+y2V9ecmdB3fJl3Pu3t9Twdq6LMnjhNV4zd5uX439S0NuNl+piRAJBpM4ZrOak6ETx3KgIHx6g0ias+uIzSrncjzn6mLNT/7wPl4roCkZqtXEtBucPzkhyzOCAAzPpm0HBIG043xOTq7VmqiB51w4xCV/9x9+SLvRfhXqh1tezGPiPOeHD1u0ApepYDJMjYc7PjtNh7IOFQLmZFowD3NeP3RpeS6T6ZpHbz7gyWfnaHHItiiZhxXvvrHH+GqlWMgfni1Z1zU/9NqAzTrhxeUaw/cUfTQuYw5shy/s+zwY+bx/GfIPPl5yrCSXJj/xeMBeIDcrk4P7h2jJlu1iQ7xZc/uwiWVZVMJYfblkui357ospvcBjnup843KtWsI/fKvBoW3gNk3O5zVny4IP5ksyWZFaxu01erbJUVPjx1/bwchfiapWqyVvPhwwXZT844/G7A4d3n3QxbMNwjjnV743YV1axHnKwcDmjUOPe7ttgpaNq9vI3P9737/k29cF19uMH73n0XNsvv7RNbuDNiPfY7ZO6Lk2n5yv6Y9c3joIMEUMuCo4HsfsDXt88OSKux2Lo35AUWYqmDN1TR0OyiFfZUhjuCbMa8Xw1TKYJCn3D30kou4MAiosvE4XzRHdW6Ha4DJRIRMWelLjt+1XzciTOaWms5xl5FrOa49HdPojTK3ANFz1PhYeqWaV1EXFk29d4w01GnsisbIZX2zYLnI1Ues4GreO2uzf7jI7X6gDuEa7zWwmGJ4V3aGJ7QW4DUdNZlBl+J4PeqUOe5IsZnO9IVpmv+7/kEZvyjLaonkZdx72aQ67SoBlCrd3Vkq+TBam6iA6zzXVTm0NdHrtpkL8yGstjNmrlxEXiwX3Xu9ytNOg3R2gFcLejtUEQO2WDA48As9S0zRFrhMLeiqGsUhAu4IssPFMqOOMKqqpcuHAakymSz57ueR6k1EYFfdutdhtuXimz8vnGxbJBlFM7B20FZaoiFOyJFFTOoNhm+VlTrMvEzGlCmiTWc7xs4m6vsdVxeUqUbiPgwOXO3d7iqtt25Y6aK7KnHbbwXYdfNujLGsiaRJPY3XfXq4jTM9kdb0ki1LVEPYDl8Gh4KEMkm1GblXM8pK/9US/acj+y7cv/8KfuAlkP+cC3jz8ZgX+eSsgp09/9a/9T/zCL/wi/91f/HM8eHD/ZqFuVuBfixX4DeTG7/t9/7YKCn8zBrAEY//5f/Gz/OWf/4uKbXvz57e+AhLG/m+/+Lf5P/7O/8mf+i//+G8bf/Fb/xd/5/zk78RA9uf/65/lhxq1EmiIFX5n2KYjIYmIebahCktwMj54/wnRzOOtNw5odAx0zUazMvKyRCtqFVKlG41GoOGKGKRvcz5ZEC1kHO0VWzZolqwWS14ch0TCY0sKNTp+536buopJRRhUmuiuK5PoauTSFBmX8MLyUmEV/K6rNnlpLLxKnzheotWmGnMPlMU3YLHYsFrnSv90huAAACAASURBVBbmBxpz4QzmJt2uMAJTak2nyjMMzVGMXK9hIoYa2bjlIu3YpDSbMl6d4yhbvcn0ekm/O8DyCuazK2VP3ixr7r52SFZGatMsAU+4kcA34eIy5s7BkE7TZjJfomPjSdvMd1nI+GRVk5c1h7eH5KQ8Px6TpxZ390UspWMGFuE8VkK1N999yDYOVWgmY/TjyYzxeINoYEzf5OpqrgRaWRop7uBw1OdiuyCJDO7u9DGLhCSuVLvQa5okyUzZipO1rjZ6i9lY2ZQNNDxhDK4y7GabTjvgyScnPLh9h5fXz2l7Aw7vHJAkW3zfYrq44tv/6AU/9Xt/AiOQAV3I0i1huiWOZC101Z6czGZqw9WUTbZZqvfU5GqCVlgMdwPixVLxdqWNOdp3mU2WpLWuzOvzcEOS5Hzzw2scS2RJ0pbR6LjSCavYHQRqpl1YtuNlxCaqFGbBlfRSDPYtj+PJnJeXC3Q0Hu93ebzXoN1yGC9jNnGmxpX3+9LS0Wn4rkKidPaH+K020+fHrwIkx6PRC7iaXLNYo+Q18m/8rh++r5AQ3/nkKYt1yt5Oj4OdgCwLWSy2hGuN+7clREtYrhMEllhnuTo8cIIWy3mqWtS6vKepMCqT83WCq0WvRG5rjU7TUXbtt+/vIM5tIe7Nxltee7RHtFnz9Q/Oefi1L/Hy2VNOTlfc7bS4u+ewDBNlHd/pd1SIIHTLSawry/yd/R66lmD5TZ4+n0Ge8PY7dxQSYj1ZUta2alGJSHtnt6lwI92+y85OwGK6phu0VMtbDga0Smeyinj69ISzScHxIuHt3TZoFQ1HU6PjSSXvQVOhAaS13QscFV4M91s8PZ6zqmrS+tft5RqcjtekqbwuDdUgFg6j09DQdB1b89iGGqatk2RbJUESSdTp1ZRVXDHqdhSPWEKs2SImiXIGrSa9lq1kUHlVYJqWaqZJwDJbbaSsrEZ6ey0HW8RcpsUX798mXi3ZH/p89csPmczWeJaMEpskccTF6YRlrlGVGfdE5JYWDDrSYDNeifAsmyouCTO5OmjoZaJa45tZop7D0b19dc0zRDiWb9FMg3lcMV1tFUN0u9hy586Oup7maYXbMOg2Omy3kbK4X704wWk22IRb1SYXBnZnb6gaxZPLOYNel02Us9gu1fgvlklvNCLflDSdGkszKKKQnd2OOpBYjadQF+rv3z2UgDqj1R3QaHQ5Ob3CsWr1HLcLabjCG+8+xo7XrLYJs3BL0HJeybakGSyMYQ/1uVmulgx2BkroFs4SuqMG44tLFfJ7nZ66lghL37Mcrq7njBdjHjzaxdZ8Pnl6zmcfnSFPP84qzleCq/E46ghDXFcyNc93OLq/y+r0AqsRKElbmObEYcnF1ZJFmKsG5ajpqddXOL2aVhPnCWfXr95bd271cAOPi5MrNXEh4srrdcjewOPpVcEnEgoK8sX5dQbrpiCuBBYg8XHFMLD4dx712e941Ka0J9d0WgZxGqkmroz6S8n1u8diqbfpBAbX05wn84jMEzVSyWHbommZWBYUYUGv4/PNFys+XsYsspLdhsUXdlp4tciWdD653NBtC6M04517TaJ5xsWmpBVY+KbBrb6HnF389W+cKUTIT93vkBQZu10Tz3DUaPs4rJhGOWfLWHGcHVtG4HM8zcSsdBU6yqR5v23hWzr9UY/5JiNJoYhqfvWzS+Iio9eC3/X2LskiVPc8x5K10RW7O93oTNcyRi+urYLdobxGuqBL1b14tUzUNbA7DLBLl/EmUsx324BWyydaJJgDm57f5uz0ivtv3VJiMkuD7TIjSlNcGQVQyCT52PnqfhyvQvJkzd7BLnVqvGqUCjZmUTIfz9Fsg8bApzuQ5qXL4mqpEK1VVRAVBVFSiW6URtNWbVndqNR1o6zBt+UeNscNDDr9FoV8juWcOi9Ve9UVrmpdq0a5F1jq0CFZp6ykher5WE6pRFgi20tE1BgXRKQYusFw4Cv0VZFpJGGM5oBWlMqx0GwFhNuKrKoZny+pi4TuvquapcIxrk1NoXDidUopzFjhtTtgBboSdBq6x3yxJS8KFTwLHsaQv18QQJWGbemqoRptEoX1EPxCmtdMJgtu3QqUbKwR6GilTrhKCHoWhlFy5+6+whUliaaY/sIV9hoOdVlTxTmZfFuxLcV+F/SCXD+cRk2318DQHeJYJqByFssNZZUr3ILuCqqhwhHyiGBySu0Vu7zSKOXQKY74bBrxf80aN4Hs59xm3QSyn3MBbx5+swK/2Qr8hvFbDI/CKv2nxUE3q3azAj+oKyBM0v/oP/5PlLhKJFgi7/pn/wib9o/+Z39C/e/f7Gd+UH+//7+flzCEf/mXv65kdH/oD/0MXTFi3/z5La/A78RA9i/92T/NT992MU0PxzHpjpqqbXZ1umKnv0dzaFNoYgsv1Pi0ppWUUYIbdHBaFttEZFIb6tyiTCTSq2n0deKiIN4WtBuy+bDojoZs1jOSVYLj+gK+U6NoYkCxzArTFxZtyny2Zb6ssEuPw50mXk8kGS6uZ3J+cU1Z+ty/NyApE9K0wDByLs8uyNcew6MGlo/CJaSbGj9w8ANDbeSFrSiipOvTNXv7HdoDh/UkZLnNGe421YbZb7cwdXm+sj2WRq4Ewg5puWU+WTBZapQOeGWuZCp5kqkR/1WYMb4UIdKI3p7LbLFgu66wMen2XKIyw65qgqatZIkbQS74tmLabxVrUriTOb12l17PxXctkmKlrM2dliAdTIV38BoujlMxmc6JwwJDszG8nO1SRhFdxtOQ+7d3uJyN+cZ3xspIfdAJuHXQIxa+eZRxdPeITT4hWpYqkH37SwfM5hcUUcVsUTMYeOgiKio1irzm4KhPlKz5/kfn3N65hWZn3Lt3iNt2OHn2HLtuM9hvsYpWVLVJT0Z/46WSglSpNHqFU5iqduZuv4dupCr82oYRZVziNBrIMLEXBMrS3tgx+e53nmE7njKLPz2dMFvlnM8zZKF2Gx6Pdj0u1xHXq4zHu23KKsNzPcVor0tNhQ7CJYyymnsH0rir8WX3XsR4tcVtaeEZtQqeRCJXmRrTdcHRqMHByMdqNLlerbHcBpaWq+Aw0E2SPOZiMlMb5U+lGXww5O7QUezuTSVWeZN+K1BsT+HOCvNRcVd9nyKveHF+pdpAgkYIIxkdTuh4vkIaPP3smKPdPTZZjNWUAHTJTi/AFmFUlqsNvi1j0FHG6ak8B0PJkwwz5+k4JHc9ytmCxTojME12Bi6T+QbPCHj4zm1W8xlPz5YqSN4d9Hj4cI8iW5KJLKbdIYxX9AYdzq6uieYFs02mkAb3jwbkVazeH522waDfoNNs0e02laTu/Y9PqTSX5xcbxrNQHTLUBdwZyKhpiWfX9IYDrq+m7AwFtyEc5yV6peF6tsKMRFHNIpOmYYPdXsC8SvnepYjl1uwOfXotHUtzWccpbqtJ03PINUuFnKaZspT2emUy2aQsk4LXbh9iuyXPXlyTi1s9rzjotzk8aPHs9Iqm90qusz9o8e3PLtTnfbzYvBoJD1z63SaB73HnYEA4u2LQa+I3HRazLXu7Owx7PgK3PTtfsZTivVnx1ht30BZj+oHHbBWz3cb0hm2KNCPOcgxKAjfg8vKCvf0Rjm/TkTZ8pSvUw2q1UbzrJM1VuCQh8tnFWlnWjSJiZ3eEUSVqLFwQB7ptkm8iFlHKbBwyGMlhRo/+/h7NwGc2Xiq+78uLuUJ0lHXEo8dHBI0Oi9mGTmDTbTgMuj7rcMPT52OW12uKKmWT5+wOW0qAtJjFvPHmAxabLSYFeRpRlRJ6WehWi2K9JilzvJ6Pltecny5esSMdg8FBi5brsY6lGS7eChsLYYOWyIc7lEO1ZlddF1V4b9tcXG1UKJubBc+vEt777IrArDhwbRq2RuBYKpAxtBxTl3UouPNoD90y2Ixz1XiX5mCsWJU5q0iuN5oSoXUbJkHDpTZr8kxTKInJIlYNWBGo6Z7OG28MSbYV4TKm1TZVKUB+ZLzc8OmLJSfLlGmckpYVex2POx2X5SoncOFeVzjZNTv9gKZvcn61ZSatRK3kVtdW19NfOYnwA5sDucaXJY/udrktuI2yYrnMWIcRGDmrZcatXWk7w0fjjJerTLV4JRQdujp6nZOWBmmpq7V7cOBw0PfwfZPVQjAAJZ2WoH08nl+FVFpF38/YGbUUgmE53bANLf7R8zmjoUfb0xBhrogbhY398LBFYJhczgueTjeqdfu7vrRH0w8INzGaJxzPitPTOZtlrJ6z1W4yPplzq+swCOQeZ4Ep111pGBtsNzGBU2H7tvoesV1oTKKcVakRpYmafmh7Hr1Om0LG8rcSoJYKpaQ7nmpGjs9XFLpGyy+x3IDt9Ubdc6VBmcYZjWagePSNUQNHAkIRZFUSzkYqCMdx2SxzxQ+XgzxBVbj+q3u/IIHqOMHQdeK6oqx11XI2DZ3ubgtd08k2NXFZM5suieI1w32XUbtPlcu1SCOKhD2b0Wx6GBJuy1h+reGYFtk2JdxE5LpOnm84PBhBrrGexGyXK8azGU7PZW/HJ2g30QyLbJ4pMdlaglwb2iNBMxTquV6cbTBbNW8+HlLllmrGSyNfTRHJAbHnqWtfWcqUk/CTXYrSJK91HK8iCzPyJCXoWtR6g8lFykKYwkcNko3GVtqp0myucnkJOTp0GDZE6GYrlEyciIRNZKlyiGCpkFqC3bzSuLpaspmu8Twdu+mj2zZVWqnPnrBiNfFs1imurZNuK9azlNoyFHZJd4Sjm5JuE9xOjWVVqlmsYykBpvD8pQQQpgmns5i/O76Rev2WNzG/yQ/eBLKfdwVvHn+zAv+CFZjPF/zpn/05ZakXec/Nn5sV+EFfAUEW/OW/8tf4+b/0V5WU6o/8kT+sBIASXIg86b33vsNf+R/+RxqNgD/xx/8YIve6+XOzAv9frIBMHvzP/8vf5M/+3F/gJ/6NH+dP/6k/8a89e1cYsn/5z/9Z/shXj7BauhIVJdOCwoXldcr+zh61uSXaxjQCX7G/hGan+yZVkpLVupIlrRZzri5Dio0MrxZ0pUW3ihh2W/gtQ21QrMKi1WuyFrlWobF3eJswWylZynS+5v2PrtBN2a7XtPwA1zDYv9NVLVetqmi1LK5nKygDXn99wCpdqCYr0roRVtkajLjA1MVy71KmFZ7fZLUO8WyLrKqw9QY7+00qJyOTTfVmq/AJWVTTGnTUZkAYsavNXKoupFmO5/ssNys+fnFKpXcpQ5GbOLQDi6E0MYOKVtfhxfMLdN0hyVIaQUuNybpuQwXcy+0cqyzQXeGnlXz3kxNWm5zPPttwe9jnK188YLOasrfXZj3fYlk2uWADwoxANvzxlmwJOyJBqrY4bR+9eDV62OnorLYhs+s5Lb+F2dD44KMzev4B/aGF4xukRcTV8zWdoMub7xzy6YunzNcpnaBNmKwZDVqsJhF1YnL3ywc4Wo2VOOzcbjNdnHNycsVHHyc8vHtAe2Dgyoj/y2O6wwNajkucyLtCAsmSoe+TkjBdhnSbHSUtU1KPOKHhyshnzOx6zWS+pSp0luuaW7cGtLoW7U7AdHPFr37nhG9/suI6RDVkRoEvIms6js5Bp8mo57PNEwamGLFjfu3lmnbL4/ZQ8BApm21Bp+nT6jj8/Q9PcU2fL+63uF4Kq3LAj7x7G8NMefbZGY3a47U3umR6xXoRqfD1+SpkOS55Q+zljmzcHfojn9lkTm1aPP/sDN/rYXcqerpDs9ni+dmZwiY8enSk3jcNV5rRC7GiiM4b2f9L26+MNYqipt922Dtosvx1IU08X9MetIkrab/GrOcx7YbOYLfPeLnFdwOuVmuW85y33rxPsH+P5flL1azce3TI977xXUaeS6HpjDpNqjTkwxdXqiX9e373V9iUiQodZVS0TqVhVdEaGaxeLCgyk7/35EKNX1elRtu1uL/b5/Fel24jp+mY6rXR9BpP+IFWwMmLS2ZJxa988BwNRwVlB4HF/q5Hp2Ewn+esYg1DJErNNr/0zSeq4TSLY76411YBVUsaVFbBd59sVSh2uQ75qXcfsK1qQhO+89EpzUaDnmNQVHCl8Aewe7iPpYRfKYHvMj+7xHMbaF2db33/EtuyVVs98Hy2ca7++2jQYCsiurrm1u19osmcnYbHd0+XuB2H+XSNa5iMJCjtNtTPjSdrJRQ6bDZwnIxeT9q6Obv9LlqlsZYmaCHho8n9h28zf/ld3n1jn/VUWIsu3VaPcDthndWsZgvWqwzNcOn2PbrdgJ1BjzQPMXTII5FAaaopJ8Hzr3zje0py+JUv36Hb91XY4RlyKFCpZmknaChBsgiIGu2AZrfJx9/9PlmacXD3jppAqIqCZrvLanJJsxewyUJKQdKYIs/J6TV9aiwl+NkIOkEwJrOQdqehJHnjdc6L4xmjns7v//0/xuzympOnLxSL9PpijtdsMmj01IGG3zT4/vefcnA4pExlRD1im5SqFfzg3i0Wq60K/PN4Q6vdxjBNidNJ6ki1NcMiI9VNLl8s+PZ3zvmlp2eEVakOh9651+Vrd7tMrxYc9SzVdlxHGf1un+7Ao7MbqEb9bLyh2aq4eLHm4npNGJccdg0s32R3p4NJTpnVmE7A8Ytr0G010p8VGuONPM8eo6GOZbuq3WdicH0V897zBd94Ka9joXA8dVnhWToHTZc7bYer+ZbDvsujHZ9uJyBNK86utoy3Gx4/3me7TLAqjednCf/35VoFvT/zaFdx2fd6DvlyzajfJi89zpdrXAuFG1ivcr53EXKa5jzY7XC/5xHGMQc9m1tNkzDJ+eUnWybblG7H4J1bXeIkpuEHqnW6N2gq8ZWh1cy2Jd9/tmR/IJ+lkh9595D+oMV8kvLxJ8eM9pqMZwW/+nLO3p7H26M2pxdbYlwlzTraD0iyhFHX4LXXb3N9LnxUn/FVqkL4bWIxXW/ZbTv85Fd7VJsYmbmoSp3jyyXbPOVwp8PFOGEWRbw+DDidxlSlx6rIeLlI+crX2vz0jz/CKIX7rLGNQhzfYjXbslm9EnbFwp5OU/b32+iVo4JB6oSsyknXhZKotdsa7kHA/nCEXZiga5iV4HJykqoiWqWEeaimdYTzXrg6td3k9JMTvvTlQ5ygqXjuWSql24oo2hCuQyyzz3waglGxWG/YP/TJ65j7h/tKVLWdh1zOJvQPDtnMQyynot9r0Wy3iDYhhiMoE0N9n/LbFo4h7zCD6cUCr21h2gbFQgSSEX7HwA4cilCjDCGVU0xbDIfCXm6hBxZXJ2PMhsOo1yddxURpQZhIxbfGFimaYzE9XqlpjeFRi6btEa0KdZDdEAZuovHyW+fUTknvVovNJOVquaT2TPpHffb2jmg3OkTLGfOzCzQ7p9OUb2QmrhwsZoU6aBE5m+e7qrFcViKbS4jXiWo4S11fBGx6oWFqDoUlE09QFZkSlslBsm5KmxjqrGK13GA6wmzO2C5CgqFDoyHNZ0sd4mi6RybX8axQkwYXm4xfLTo3DdnPuQm6CWQ/5wLePPxmBW5W4GYFfqetgIQ+z54956//zV/g29/+Di9evFS/4t27d3jni1/gD/7M7+Pdd794wz39nfbC/wD/PtLcFm6xNPCkySIjzYJ+kMOCP/ZH/1Pa7dYP8LP/zZ+aBLJ/5S/8V/z77w6J04zj52sOd3doj3TVlOq122RFqOy660mGF7TQ/EIJW6KsIp8ntNoe480Go7aV5EtzCsUO1UqTXr/JJl6p5mu81ZTgxTNKojglqStmq1Ixorsdjfc+nlDh8nBvwO6OrVqNIpuYXW158PA263DLaNDF0AoKu+D6ZMHOqIvtFzz/7Jx4ZfHa6wPFfp3PU6bXFYEElH6lWLizqzlJaHJ0q0e7r2Eb0r+UZlpKuM5pdrtqbFwar9gam8UMMbesNhuKtGYW5izXwn/tkxcZpu5x71YP7IxCNhdRpsZkHctn0GkQZSKkconikKvLCZ7rk2bSETMpjQ3XY+GiCVOzS2+gsVyG7O70yDMZyS/Zbtf4Yi2Wp1lrryQjponXtFV7r4y3TGWEumHgieyi4SgzeTgPibOadFkxOugrvtvJ9JxwAns7e6rtalgu7Z6vmGy+r3MxWRGvCnptj/7Q5eT4iulcV0y/VqCTFVvOTtZojkO8zXn9aECaJCpY+vDTc2y7S7tjqPFJw7RJipD1qmRv/7YalzQ1aWs5qp2VRFum84j1dsX5iwW23aAz8hgOA9U68twWhZXy7OScDz7dEOg27YaY2GEZpsRRya6wJ92ItsidshLXNzm9zHCEKbctGLRsJXopSofjdaaYm/c6Hv1A+roagiQ92B3QU9Iqi1a3yXK1Vu8HyzI4ncwIi1cBcbLY8Mb9Azr7Lh++d8yn5ynDjqtG0zeFju/6LGdzdndb3DoaKmu9BGyaLXzDtWoDCy9WuHhVpmF6BtE6UsGaYxVkac4yrukGvhKWFIjMLFVMWTFvrzYRJ9cizhKcSEsxC6N1SXd3n/7jdxRKIj45xzUynnx8rkaWH+0O2e02eHF1yZPTiE67yWt3d1lcX/HavqfagHmtcb7cYJU6gedwdrXGbDS4WAl/MOcrb97jYGjRdkvMvKIp6IDNmk2q4zrC2l2yEIbxKqXT73K4G/Dk+Tme38CrUjVWKy3waRRSey7TeU6/0WDYlCC1UAcWdkOM5jrPrpaq2WebFm63qcZ6J5uM6+lMBWZNx8IyXD56OVaIke7+CM+o0TXhP5qE0ohMKjqHO0xWMxW4SFtu0O2yDlPpyNL2ZBQXJXZ6czhkvlzwtS/c5r1PL7jcRBRZRr/dZj5bcHD3gEbT5/zltTJ8R3HG4aiDXyX0d9q0W33VwkySDLOq+OJbt2nYpnqPS7stWWxVa3gdhpRZSpKXCvHiBTanJ2fs7I3UQZA8L88o6Hc7SoR1fHmGE3RZX85Vi7AzauJZJteTGEev8d1XMqTZYkOv1ySerWh0OzgyGV4LkMLkk08+o9UO8F1bXXOKuqTSHfV8r9aCQmjSQCcIHEluFIO2LjMs3eR6EatR4Vwr1ITE0WGfwd6Q2WxFqyPhnnBEHZ4+e8mw38Sym1xdLPDbPstFxGuvHeEFLuvVhuliTZqVPDjs0OiMuDibkFUpRpViWSaGXmBaPuenF0yWa4JOB73ypDDIZBHiynq2Pc6PL2gqnnNOb9BQzT/XDNistug5XE7WZL5Fvy9NdJeyTJlPMzU+fXE25itfPeJgr68akVWYc/xigt+RtqMcFIpYK1bMy3JbkWQZVhAQZwXtwOH4asOvHS/4TA6PaugFJl+51+L2oE043dI0hdHs8+gLDxS7s87kXqAzHS+Zz6Yy7a/Y3su44vk05bPVhqyu2es2eL1h8PDA4OH9HfX6yPvh8nzO3ihApsDKQiNNNU4mW3Lbxlfz8GC7Gp5nMp2n1HJ/zKDhw4+802Z8kXGw0xA6CYutjH2/Ej61e12mky2rIsWtdM4XIT/6Vp9ynTKPUqIiR3dcvvViQ6ep86V7bYVM2KY6L+cpQWAqIWeWFwoToVU2miOiP5MPT1bst2y6EqpR4TsiEjTYxpHiJU+W0tC0eDnfsswT9Xe9c9DGLGA1TyhMm42msY4S2l7NV758pNjR58+X5NmW1m6LLHHVoWurbTHwA6aLJf2hT+B5NJoOaZgyn6yYXG4UEqHXDxSffrkKabRk4sElaHlK8uVVhvo8XU/mmG5Or9VUDG85LMKraLi+wEWYLkJG/YYKFMs6o9RNpLAr91jb02i1pFmrqe9+rkjfcrmux4RJSLjeqPB358inqlxMPJbXCWEZoyGHrDbdQFrRIkeTwxqRPOY4DkqiJ8FkXlRqlF9asgg+Ks1Ua96Qw4CmQXeniW5pOLZHvMiVvNRq2Bilx2I2xx9Ik9wgFzy/q2G5cvETVJM0j2PagwaFcME3glFIaIpo1LRxHWldC5m4VOEquojRbLXGhimlYh3DqF99njSZINIVwiVdpYobvslSOiNhAUurFXy/rVqz8UYOVzJsaUg7jmJTh8sFrVFbIRzSJFc4gjjM1H3DdET6mlDbFZoB+TolWRUsV7H6fibpry9YKdvlf/2guglkP+cO5CaQ/ZwLePPwmxW4WYGbFbhZgZsVuFmBmxX47ayABLI//+f/DP/ew32cwJDv3uqgQ5NM0oY4Smm0pVlSMD3bKpHFtloynmy4voh5+84R7b6t/ulQTMGmoxpxjabHerlSDZmilIB0yQfPlrgEfOHBkNGRxvPLCf/4gxkkFm/td7FbOobmsb/XJs1j8qii3W1RFKnkkCxWG9KyVOPb0rjUC1uNBQYtU7Xns62mAkLdKikqnU7DVy3Ai+utElhIeOPbGpZhETRMSq0gTmqy1CSLc7X5CrOIVk/4nzGnL64Y9Xr4DUtx42rdViFruo1II4PhqIXX1lnN1pSRqWzFIjHRxDZV5KRpzHaTsFhmtHsBYZhydZHw2r1btPsJ49MJeW7RCsQibbJaL2k0WnidphpB3a7mrFexGuXv9mxljY+WqLFnsTsd3u6QZxHr5VqcLNS1cElN1chJthFRmqvg2zEcnMDkm++d8PjNh/gtEz2zOLjVRzeE5bbl4mLFdi1tpgrDqnFtjVzsU5WmWruWXZEUFZ99dk6RWjy8LwGHGMRrwnnFwe0eUbgkiRIWi4i9e3s8eXHONqq4d7iLdOF2+y7drtjhZzx9NqHb6mNXGr60+zoWk/FCbdxkoxZFKXEeM9/Eim0bJTmOqfPsImId1wx9m0c7Drf2GuTRlkVYslhL48/j44sVB/0m3SDjepmzSeU1NxVi4vYoYC4BnebTGbhqTPzBYYCmuSw3kQq5Gk2d08WE7364ptdq0DENbt/qYXga08kaz3Z4cbyg1lzyolatSd/LOLlcMxj06TabDIdDagqKKuJ6MqaMpftoKtbhoN8jXCzQDIM0E6xBRamLudrG0i0m10v2Djo8eTam3QrI0pQoqTFd5KeFdAAAIABJREFUn3u3O4zHSwrN4tOzGUntEToikJlTS0Ae2FytXoULb93f4eLqmmdXITk179zZ4W7f5s3bu8xnM8UqrDwTI5Jxc1MFQm27iaPJ2qcUmkmr2UHXpMVVUYiBpyiUyKrSbOazNW3bZrTTotJdNGlG5TGL6zkHbZcwLFQzKqpzvvX0Csfw+aHHBxThmjrTaQ2bjNcJB2++xUeffF8JzWSdasOntCpOTheiJ2e1fcXSbTmBkks1BOtxZxeSkOViRZGnineYlQYr2dR7wpY01GFOLnyEEtWoO9rpkGS1Gt3+PW/f58MnL1Uz/OPTCaUhIZ/OsNPh5HqBZlkMWg3uHd3hyeUJpy8vOBwO8fScO0d9rIbPerZS7+vHd3Z5436HNBScCwSezXy8VbiCKIpp+z5ns7kKX9yGRxhuyJKU3dGAaJ0QL2I6Ox2uZmNllM8K8LWabbikMezy8nyGJyPGhkFZ1HTavmIqD3oNJcQRHEDLkzbjmGY7UIcSRbRWQX6tOaRJzSYR9mWtGK++qasQx3Q0bF0jKzJcP8B3XK7GM4JWIDkbaZjgBx7bdcpsscL0HHU4dftwhFXU5GmM6ciY85TOoMNqveG1R3dUAL5YrPACh2idErgFO4MRH39yjiFhjG6osHXQdVU79+TlJZuiwrQc0jTHClyCoMHl2RmjnYFqWhoVRGlIp++TaBpPT0JWy5iO9YqD+3S8Ztj36HQsFfQvFrFCXEzHM7yhy6jbYtixFAJindRKZuQ3fOZRThiF/PQP36ZIHS4nWz67mHO+DIl1g6tFxFZeN0en75vs+SY//e4OnYaLbxgUWs39R3dpBh2Oj9d89uyMRkdao1N0uYdtchXMbZFDr4yTZcxeX6Pluth5zo++PaDd8ZkuNjx5sVXTE7f2m7h2TZrWlLWJpQkeQaesLL7zfM1xGKtw2LZqfmzfp+O7JKnOZ4sVnYbFa3sBk3HMIqkZ7DvcHrV5+jLh+CpSo+ltrWB/YLHnGORxTiJwngzee5pymmX8W683uLXn4DYbXI9Lnl3EeL6GownGZIPjBDw7T1nmOe8+6uBR0dJqxvOS0qzYaRisljWZlnN4IC1Km1Wq8/7TGams157FI8HMpAbHpwvWhcbJcsVXH+9QrDJOVwWxfI58h8f3fNpNh6vzlEbH4fZ+C0fT1MFD4BsYdY3t+6o9+yot1OT0Un2HkUPSPJVJmIyxvK/bHmWhs10Xauqm1oSpHhA0feJVSVLGNAYGVDbTiwjD1NDrik0csohy5itIBLuz4/DogfCGhRMc4bqv+Mda7Smp1ype0QocWvJ9IHAVpuDZhzNOXk7w9kWuVTEYdVhdbNWkhNzzBL2hmSWmURJ05R7epEx0dfAm38UEGVA7lvr8G2VJe9hgdh1iGTZBUw48NSpdMEuaOmQQbmtRy8GHjiPMa12qqro6CJED1cn1BkPCW10u6ZViVIvczEgFL+MoqaihGdS6QErka0BFEZYYRkUSCsu2QjMlctXVNdbUXvFkBUNkBR6Jeu9W2HJdFa5t6ajwPSq3tNsy1SMHzXJAWan3crNj43gWVVGRJRXJpkC3hGmb4nZcNF1eC0FX6BTrQokFNVdXzPdpCn/jw/ImkP3tbAD+qcfcBLKfcwFvHn6zAjcrcLMCNytwswI3K3CzAr+dFVCB7J/7Wd7VNN56fAevoVEJB6wW1/Gvb2zKlFiM0UnGk+MxT4QNttXUhvftnQH3Dl3FSdR1A90wibY5vVGgRFjSmrp+vmLvqMus2HB8nHC732VnX+PjFyd8+FHOg9GQxw/6TJMlp1cRX3p8H1PfkMWFGp+9vI55cGvIMlqphujOoElv1FQhTR5GJGthvgkeQNpgOZZIlHNhleU8f3bBfGUqdMDOTos4DJVUy3F1tquYq4uMx6/f4+7rXQprxfh4geiPozxlJQbjvObeG3exKwmkQDNyrs9XaIaPZhZowoa0XLbbmoPbuzhOqkaGZTO4uJ5ieY6SCokJvOk3lKTr8Rduk6SnfPvDa84n8JNvva5G08N0g+aYRMmWfFNw6+GOagMaao8po+IiAwqZT1Msw2H/Xo9otVAG4vEmVb//7k4DRxo2VcX1MqLb9qCy0IyK5STENjJarTaffXzGm2+/htO00QwJVlO285p0W6jgZe9ohJalSgSSFSlnxy/49GRFz2zzxqPbBL2Ks4spl8cJ/eE+hwc+2/WU4f6IKN2yjWJlRZeAXri1rh1w58Eeul6gVzWL7UrJUjzdUEF2VERcj1dsNsKZdPj02TWuBt+9WDHq9vji6wPGxy8YtnZU6zDaxNiOza2RYAHmxImuNpde0+Hp8QzdsFgmOeNNrQRAMsq5129yPl1xS4K2vR5Hr7XQMmmoJsRxrizaYnh3GxbPXzzjo6cRr9/apddwaA3aZPGW995/TlvGzIsaR5J3U7xhFiPBUoQRZm2q9qeMedtuG6+t8fV/8ik/+tZtjLpQ4YxRa6p5eDkZ4zm+eJYoKo0wh6Yrsjw4uLfHp+9/iBO0uZosVQtJ2rrCUswsn28/u+ByW6smnzRpi6xSPFStyLlchGTCUT0asVnO1ahrRsVqXfJjrx8yXwqOQ+P+XpvGsEXfronDFU1bjNcug/2+4v1eTuX3kdZfwb3XblPGG5aLLVEq3ORAhfynn55iB57iN8pzfHk5pekG7LctllthD+p8cD7nm+drvvpon5/86l0M0e3oHmFREUcx81Qjqw3WyZzLyzFHO/vKlC5h/OV1iG27dFoul+dTTNthWxQ4gcdev8FiE3J5JSG5LeUvkqJGd0yqvFaBi5wpCMe3LkrKoqLhO0p49OOvjzg7u+B0K1I/nWG3QRhtSZOY4/GarCjVz96TRnlZc3V+rhqlLc/hh96+x0fPL7h1OCDdLnnrzg7vPryLlq3VoY2I3q6uZsyWC7pdn48/mbIIE47uj1S71Gu6CskSeAabxZbT0ymGYfMPvvkJBRWBAV979Moy3+2NOL0aczAacj2dUm4jFQBKq/X27V1cRz53IZ98ePwqYNof4FBiacIorlQ4LuzGdQytkctQsDRJQVEYNHe6qnUrSBCv0UCrbZLtSoX3gd9jOp9jeK6Sl8lhz+nJNYbtcO/egHpbcn21IKwLvBqcwFXhWK29atetN1veebzLYpUzn0xxNFONX+/sDijyUvGlBSciSJPx1YzJYq6EQkGvw8XZBb2dAUFTpgeaqnUaRjXv/donWIGN6er8vV87ZX/X56tfe8iH33rBrX0fx7WxspyzeaTkjJrhMdusqVNdjfSLZGoRZ4pbfLnaYNmeul/9wS/vsb8f8L9//Yz1NuGhHNqscp6IHdEwCQvY92p+/F4T2zbpj1q4hsblScLttw5o7Hf59HvXfPLpNc/kGpaXrOOcH3nQ5qt3RFRWUldy4FHx9GTD/pHIC9u8PB5j1yWlZSl8Q9v21STKIt7w1qPhK+v8OsXy5B5gsQ5L/snTNd+63FDpGoMW/N67LabTjExv8v7FhGHb5I1egK5bvH++YGdP5w/82D2unsf80gdjlnnGm4c+DwYaj4T7vciF2kDL93l5HLKxavZ6HmYlFNKCeaLzvbOU908WGLpG0y7V49axRpiV6ncTdIevVWpiQCRVElbPJhGFmbOzZ7Ne5AS2r2Rb3bYwhKVHa/CrH2/5eLrip94c0G07PHjrNl//+9+n12vxvSdrxjLDbhY8PGzw9msdhYUJTAlqA3RbAkSN6GqD1bJVC3x5NaZ/OMDUDIX9aQ8CkjjDcWtaTWma+9TynaHSWcghTxzjmzaffXTJ1XVGbiX80E8+4OLphl/6lVMc1+BoV1OMZbNuEouUTXLNuqAqYiyzpNtxVLNfDoncRhujspgsZuztdNByuZcGFMJijxLGq4jar3GqClda6KWwo3WqKOHqNKTQha1aKMzQcLhHGlYkacZsvma7rNBbFnUtwrQGrqupAzph967Ha6KoYLatOJ9sqauMZgseP+yxu9NWLHb58lKJjG8ZEUUGTz6echGu6HYdGoHJYGhyOOhj2j62I+JETV1Ds6hQ7de8rlhcbQjnEd3dPrVRYpi1woZEsYZuCDc8ot12sX1PHbiZHjSDV4eM01nF9HLDWtsyahmYtqUa0pFIONcxzV2fnb0WtmVSCa5mKViJgrIU4WZGq+OCUWLZJq6ExIJrkhmqNOd6C3/jk/omkP3tbABuAtnPuWo3D79ZgZsVuFmBmxW4WYGbFbhZgc+5AhLI/vd/5mf5d/c7dEcBRZXTanlqTOzkxTltr62akJPpitmmYJVXbBIN33TYHfW4u9eju2OTrzfkWYJta0qcIdzW1byk3wxU+Lkptnzw9IpAb/HWm32yPIFCvLvS7kGNDDb6IkcyMUpTtUZKs8SxdVzbUSO/dVJi2pqy8xalPF7mN01lrpcR55enCwaNAe++IdzbGr8rY3ERL1+MubrY4FoWwqju9NuKS7i/O1JNkNFgQBDoRHmIbeqM1yvGL8ZKTCHWb5FkyPOQ4Gt/v6WaoMcvJ4SRptqqjbbHYpmSph5vvTOgqiM1HmyUNZfjGZbXJIsS0lWu2r9BALkw7/KKVZhyfBXiGw6irDAtg/4wwLV00lTGbk3afV/xOj3Hw/KbtHpdxYQzNBEmudRazXw+VxvUO0cD1SJ0naZq+9V6yipNWEdbOriq1ZIJAzGXsUCHdZawGs85uwwZ+j1yPUWzAiU66fel6RKrUUsZqa7qmE6vDVWuNrvX0zV1bqjg1ms1sCVMXk0pa4ug7bNazSmykngrwACL3R0JGWI8s8aQUXXbZ3o1JktLvEBXHLmLZciL05lizY2aDufXS0a9PTQrZHo2pWnptPoBmqHx/OUKI6u5u9dgudrQ7ng0bRE4Rcxrh19874JZDEcNn2Wa0bJ0fs+buziWgZHX7O23cIOSbBuSxiIxg8Fuj1okU4sltRlwePuIbbZmcrVVoioZczeEmbwsaLkOO/J3R8KJvMUqmpJkpvr/733nOXHp4bQtxtO1YqCKaTuJSjTdVqOYbtOjPbC5OJ+zWCa0Gi6jgfBxPcQ98/LZjCitycNCjf6O9hqs1ynvHS/5zuWcTLcVp1dM3hJC9Js+e02H09VWBan77QDPyFRALMG4hN/9YZuPn5zw8PZISb9ENOZKiOiZOFqJ3fbYVnD57JoH926zO7BJC5HilfzDX/mAL92/RXNgsJxvsE1NBap1pjHYH7KcLnl+PGNv0KUZ1EznGwocZnHJMst4bb+H65osoox/+J0TFlnFaKfH1+4PcQ53+fijJ1iaqQKKdx4esiHl06cS+kHv/2HvzaMtSw+y7t+e9z7zfOehhq6qrh7TndDpkEQkGDUigvPnkKUgQ0gAXbL4gGAikATIhEAgKIMofugSQaIRBRGBaJoknaTnrrnq1h3PPfPZZ8/Tt9636NhBAwkdQoJ11uo/6vbZZ++zx/M+7/P8npKIQN9qIxclZ5475+7zp7h89QYX9yey/DMqUsljNE2VhRfh+SIeK5jFBVkmSpcsTMOQjjaJYll4zLyQ1a6N6IOfR7kUb9VM4dqRcLTmfMmD5/jgE1ek4FNzyhJRsLXS4Kg/554TK5xdq9LpVjm1ucp8PsELM6b9MVevHrC92iXy5lRbXayqRRhEpMGcE2dO0CrVyJOFFED8JOCa4LGqiXTGhYGHURgSKTELPImTODiY015uU3MMTEcUFSWyvK5arWJkuSwDc4OYLA3IufX3/f2+LBMrlRxKZdGErklm7kw4XkXh2FKL/tilpOdUbVFeZcoos26IciKb0aJgeHgk0ST94Yww1Tlz5xK9toKe6Tz19D6LPOHs6WUMUfIz92lvLUsh1BuPUO2CTrVFJMi4sc6HPv4Ua9s9lmwdL1eYunNKphCJLdrdFVluOBrOcGyD8cyV9xDp/EsUFvM5B8ORLA5ybAvXjdDKNqN9lxvDkF67hB+6Eh/RNC0mroui6WydaDE9cpnH4IehFHnTJEWzdWLBrsgUvMkCRdf5+MDDCyNefrrFua4tC80Ox1PJCW93REpARNKFu1I8DwoSR2xHSurpvP8jVxglqZhLol11ZOy6VdL5yi9eJxwMZUze80J2JiqVhvAqZjQFYkFwatMM30txSg6uFzIae5xeLaNTcHXfl+7U5ZaNZdrsHEb850szhn5Cq6KyUhGTDyoXBjGKkfLwHTVOLXXY2Y+Z+lPOnLDYXusxOwi5cuTJSY7ttsJWx4Qi58KVALfI6JQdlCSn0tVpNEqk41xu7//cc7kZisI9kaRQpItSV8XyJTpWwVqrTBqkMlFh4Egc0XASyKTGlaHP6opJHuasdMq0HANRNi2c0+J+K3rAVpZ1NraazF2LZy/uczSdcPpEg8I3mLgxl49cbixCtk+UMTKDF5/pcMfpDrVyidBXmR75JEQSkyCc1aZVxl+EtzBJWUKjrNMTCBEvYbA7k5zlJZFeiCNUW6FIVFkmdX33iFBN2T7ZJC8svFmCksXoRsbGWlu6ReMwJC8y3CAh8ENqzTJVkcKJAiqiUFJgC36nqCpLM7xxKsV8UeC2mHns7nvYSkqpXNBbLosoEmjCFVrgzlI5wbu+WZcTfWL/iCTElZ1DVM3GW8ToTsKJzSXcgcALKKxuLMtnxPBgSLNdZSiQAKpOt67I30nNJYdWs0EUp4g+PYGN6F8fMp75RGpOuyfOsIKS5YhTQbLDsTJKFVWymXMxkZsKHK2Q5gvSMCFxQ2azlL3dBRfHLqOFJ43JtbrKuWWTqmnTabaxy7ZkGmNo5KlAyiT0DweyEDU3FMqmjhLmMh0gPlsviwyGShYKdFRNtAYQBRl5HqPaosxU/DbUqNgqcaQSL2J8z8WPNa4cejyaNG8Lsi9wLHDbIfsCd+DtxW/vgdt74PYeuL0Hbu+B23vg9h74g+wBIcj+s3f8AH/7/hpjUeIyDFhfapIqCYOxhxuoMhopYqsr1SabZ8oSV+AUNXI9l66mpZNNySwTkeXYE43EDv2hj2NVWdusEscJ9Z7D0WwkB2e6oeMOXRzTIRFlMpOUTrOKVdUlw7NatqUo4LrCqQbzaY6FwtJKBdXO2Tkao6Y6hZHR78+lIzcNRRxPuD0MOThvr9QJgwTDNIlJmPdnmIoozVBJVZVmo0ZvqUKQ+GRhLll8gZeyvLnCdDFjPvAQZIDLlw5QMpv1rbps9RatzItFwmyRyNKPutOgbBvkpkYQpJy/u8vc9zjuu8RRKmOtwvGhazrLa03SQrTVh9KV5AcZgY+M/M2Ofc6cXEOr5yzmAVphYNRKpLEnsQRHhz5V0TJtOdR7DawyLMYujUqFat1i/2jAfBphFULAMFna7DAeHVASbxRECS1lNvO5dHNK5Ol80YvPEsYTDo6mdGsV0YZG6qvEQQFqiVrTxNAyFL1gMYzZ2GyDEENrZdmQLmKOYnAqOIHCJqrrotnbxdIVqk5Jlr+4C1FqYtMfzNAVU8afuy2HLBHFURq5luOlqXSFiUFhmIc8fnmPa/0M3SrREYUmc5eVeoV2WyPyAlaXKjx+Y8DBSKVVKbPdcahbicQNCFTBVr3MSVFkVrW4dHNItFARRd+GVaJUyqTI0ao1uLw/YRzobHYtVps6oSc4s9BerpKIwbquU6006S71mMcDrl8dEvmKbKrWSzoHh3OapsMd60v0Vmtodk7/uC8H5cFECH0F8zCm1BQFJHPZop2kupzwcP2cbr2KU9MlI/TG9UOG45DxNOCVLz5Luy14khOefXKPq8cprVKLh1+yRVSHvUOXS1cPZRx0IkqgUoWKobG1usRsIUQoJDdUIB+ajimLy5QspaLq2Pktl1QhxHzTIFU0GYNXcqRzamu7g15KGBwLUV6XTuZOpyy52ZFk3qbMRjGzXMPUcparOq2WLWP5JcMk14XjySNKbU6d3aYoZnzwwzvEhS5xAakAWxYFIz/j0WsDhoEQ6uHPvewuMl0jFC7W0KNeqch48iIJePzJI5JUZU3wa8mYubHkI2uGStXJKdKCvcEc0yrhJYl06RtC51AU9o+nt8qjlBzbMKXzWJARBTd188QaWhZxeqXLeNRnNA2IheiSxjScEkfHQwaziC95yVk+8OgFmmWb4Txge7nLl33RGS5fvClZw2dOtGQ8eGWpx/G4L0u5DFWUQWWSlxwFc8xCodvrSqeYcM+LgrhcNZjOhzSqZfzQ58OPXePes1sEQUi7VcJQFYZzF8vW0TF49uIuhaGysdqRZWACLVO2yszGM3k9CRqtcEUKZaVSEzxkj9Fowmw0o96oSfSBmIBZb5V5/LefpLGyQmelyVNP70qmZ0eUBCo6QazI9vfMj7jZd6VYVBFlioczlFKN7RMNTi2X2bl6hGJpWM0qWZaz1/dx1JwVwbXMFEIvpVxTJUM1z5HC/KWbR4yGwj1Yx9QERkQcQyGQZuSFJpvaJ4sFeZzKEq6l5bqMZIvyQX8RkycZtqNI7MdTl0c8vTuSTslyrYa/8FlraTSEOpSK23TGhUOXU6sOm/USYkMOJxHDhXBJq5xea9KulTgaeewPPJabNZ49XDD3XV5yR1UWxs0XCvWmyfHIo122SWaiYMqm0TRI4gRLlHctYDBMuDqaEyop95wuc9/JNpN9H89PZOGRiJEfDF2iMJPt9gIB1K4qnL1jlWQR06qLayzh4uUFH7k6QDdyvvR8VT7jHr0h4vIxf/bBLnpRoDgGk1HOs3s+xwufaSRc9zmqo8l74XrF4tpuwOWJx4u2K+iawsV9gbSwONmzOLtkkvoJqqLw4YsT+vJa0qiZgjeqMk5i2r0yRQBtVZR2ZvSaDkfjkKuzDD/PCChQioK2qXH/Vo1exZAibKVaZjjwsAydTBXIm4J6VcfMCjQsZp5PSixZ2xi2dJyKCc7AzxlPEuaLBa2WISdRxsNACm+acevvB+OUSr0iHbJ3nWuzvtRlOggYjGfUO1WJHLq2M5PxdiHtjec+rarJ1koJQyRe8pxCK6hVHJr1JlORIghCeU/I0hizqlGtWpTLVbJUlzx3d+ChlDMqTYt6pUXqR2SiSEpgRsI57aUqiqLLQrw0Em1TunQ1x4Kfr4uCuUSikcS9ynCEIKqzmISYlYx626FY5MSeqEAVTP0E01JRNVH4GN96bvanLKIEQV1p1TXWT7ekGJ4nOpZpEPkFg6MRYRrR2+xQRDGWsPCK+7UfCQK/nEwWE7bCuZ9GKpNRgh96dLfFM1WwbQ054SHuW9eujCQnuNXRJF/WMErouUogJnqKDFMXz69CunLjqMDLdfb3XdxoQbuhstGzcCwh9OtUyqbQmqVr3xBTGLolE0mLuShkCyUDt1KrSUFclB2aFUOWDkrRVxSzGga5opEkEUmaYNqmNCeLZ1kexXKSN4xzpuOAp4cx+7XV24LsH2QAcNsh+wL32u3Fb++Bz+IeEDOee3v7/MK/fx9PP/0s73rH9/2hFNQEQcDP/7t/z3/65f/CpUtXaDTqfMmXvJKv+buvRdVUfuInf4bf+I3fkkU5f+kvfiXf8PVfI7k8n+8v13V59NGP8VP//F/yN/76X+U1r/nTn++b/DnZviRJeOzxJ/iFX3wfG+vrvP4bv+4zWq8o9jo8OuKJJ57iv//Gb3F8POCfvPvtL+jcFJ85GA75r//11/mVX/k1vvd7/hFbW5uf0XZ9Pr75uWvrff/h/fLaeuiLXiyLpra3tz4fN/f2Nn0e7QEhyP7EO7+f12w5KKkiHV6KaKImZzRJZHHXie2uZA6uL7WgNOG3P3QV4hqnTrYFWZKpv8AwHHoNhzR08dycbrdNvWtLkWJ6JEqLEgxDkXHElJTdaweYhU2j3pTNws2uiGOHMv5ol02U7FaceT4P8BcWJ051SZQZTzx1g+EwpSccmWXhWkmolx1Z9NRuVKl1bYGkJfR9FsIemRaMXI84UTm7vUGjZVFpGESRL91RMy/Am8DqWgVDYAO8hNhPcMdTqtWyHAxlicL6mSaDwyP6N2cst9uyEfzgaMbuccDW8hJrvSqVis3aKYv94wm71wbEsU6eqrQaDitrdXzPZzwYYZk1Gffeue5y+o4tmp2CUDQ42xblhkMU32LACT6k73nM5kLQVHCPE8koXcQxy5s9TENw7aYc73oUnkZ3pSYZrYJVqRkKg9FIrr9SMWWZznji8/GrY8qlNkaYct99XW7uH7C6tMp8eix5sAk6505t0G5ZuH5C2QFTM0l8H1+0JZd0cgJ2rx7TKtdFBfWtQo8wJHBj2t2mbBkXovb1q4fYdpUgzWm2GzJm6ZRzKf6NjjN6K01ay1UWs6EU1R55ag8l0Xjo/AYXbvYZT2OWa3VWWiaRH5IIZoQREiolvui+O6iWFXx/QhhFPHOtT5qYVBWoiZKkhkWjYjEXxz4tGM4jHrk2kezZ9U6J8STi9NaKFBYFo5hMo7tUp7FcIYs86bIql+tUW3WGoyHXro8ocpP9wYj9RUTXdHjw3ArnT3co1WrkWUCSpcz8hJJT5rGPX2AaiFqUFF0MkMOUONS468WrXLm4h57Z1Lp1jKrBtcs3ORqF3Dj2ePm5Vc6d7GI0Lfo7NxmNFU4/9ApK2+v84n/8Dzz++A491eLl51rMXOGAO8F0OKS3siSdnI2Sw9ZWTzIys1jh9OkWKAumhx62XZcD9YpdoDsOBzOfZlWUZZVvne81Sw7iA/dWWZaI+7faJekuVQXf0NBQBDs0d+j0OhzvXkVVUmZTUQhl0VytceHpm3TbDQqrTFlLubw347dvjKk4ZRqmzkvPdIhil6EL9VYFyxB3GpOwXOZo6kn+cataY7xYECYJl6+PGbs+mRDjzEKWutnSlV7GFE30ItWspAxnAalZJsxTHBX5O7I/C6hUhNtcwyxgb+9YiqirS238PObcWo8iCbi5P2S6yGg065KFWHF03DjkaOyy8GIpGp/slKiVFemaPLPZo38ccP/5TTx3KgAB7Fw94KEH7qXVyLF0myyIOB6Eo9TjAAAgAElEQVQPWF6rSVd3kmVy4mhlfQ1vGvHEhRsyttssa1IEsap1iWPY3e2zmLq89CVnGC+EM73C5cuXUXBoL9cwbJPdwxHbq23W2yvsXdslTgTaYUapabPcW2b/cMjVG1Puf+AkRRxSbZZ55mNX6C2VufvOUwyOj6lWKxwejiXCY2WrR+xG+AH0VpuoWiwL0/Ikxp0LxmqEGwecPLEmi8IK4fYHeW2Nxx5L62scz2OiXOVsz0EvFK5cOpC82PZqB1O12d855kC0pxsRJdtgpd2lU6pgGyUG8znX945ZEZNeZkYwz0SdkHwmRNOEDz95xBNXjxGal3COiyI0IZiKmP/l45kU+B1D4ZV3NHjxRosbO3NyrSDTcjZWmtixmJjTJYd17Lo0lmryuWCpgvlrcLQ3k9zXRy/1qdsG57YcdM2QxX9XD+c0SiZ7I597Nx3WV1vs7U6YuAmN1RKjScrHrrrEpNy3WWOjmUsxbTzIuTxasIhSRkGKG2a3xLa8YKNhcrqp84pX3Eu68GQx4ah/iO8lZIVKGM7kPfSZKxG/LLjrtsbLTjhs1kzMXKNRq0hRMCsEozqhXCuhWaJ8z+Kpy2Me33e5/1ybyUjE5BMigbKwVFYrBi1LuFMznhkt2BF88orOaqcj/7Z3PJb3zd1JiJvE/LX7aryoZ8vPmSc647ig2dFprzqUDIf5cUDVVgk84SifcTgLWK7W8KOQUtXGqThkUUavalC1TVw/Y+Z7qIbBznHIcteg1XXIFhYXb4xIioiX3NMhzITwl936jlnM2VNVqpUVhodTQmJWllrSvVuqlaTr/HBnQhCm7B6n7M/nchJxtavxmj95lvjYZ9L3SXQDp2HSEomeUlk+0wV+5Xg4orHkkIehfI6cPb9FnlqMjuZSsNVLBoG/oN5tcOPJPTIjo9OqUYhyNCE6ZrCYJyRKgZKL5MCMWr0mxfjFIsMoFfTWmrIoS7jzD6/PSJSAlRNVKoaNPwbXEwWnEatbyyRRRjANqXQrcr1JFqI7OrZusnd1gGWaclJAsJ/3rs9oLDtilonx8YyV9apkYltOVZbCBdMAVyAMVI3hscJTu2MOQk8mI7aWHZbbFekYL9CZuCG+KCgko9U2qFZsTEXFEEK9oskwkusvcMqOnEwX/AndLsvJY8NS5L18sudzdHDE2ukGdskh8RaS8xrOU+ot8ZyPSfKEUk0UlQnxWSMLBfxesGg1mfQo2WLCviCNcsJAkZgoUfQ4OXZJkhDHEr8hbFksJrA87mjE3HL4tf5th+wLHVbcdsi+0D34Bbi8EEU+/OFH+Wc/8dN87OOPo2kqr3zFy/m6r/tqzp0983/8RqLR+md/9uf4tz//iwyHIymi/NW/8hf5K3/5q3Ac539bRqzj4489zo/+6D/9pHV87d/7O5w7dxZFgr8/+TWdzvhX/9+/4Rd+8Zc+sY6/9lf/klyPJaoPf+d1PBjwA29/N1//tV/DmTOnvwCPwP/a5DAMefN3v5Vf/uVfkX+89567ec973k2z0fisfi8hgn3Xd303Z87cwd/7mr+D49jy+P/Tf/bTlMslGaV6/Td+Pa1Wk+99y/dLx8VP/eSP8cCL7v+sbsdn+8N+9Vf/G+/5sX/K9es35Ed/z3d/F1/1lV/x2V7N5/XniXPoHe/8J/zGb36At73lH/PQQy/h5s1deV499tgTpGnKV3/1a/kH3/KGz+h7iGjxI498iPf++E8iGu4/k3NTLPsz/+Jf8ZM/9S/4jm//Vv78l/9Zec3/9D//WX72X/2cvL5XV1Z474/9ECdPbsvt+lTLfEYb/Ufw5ueurfX1Nf78l7+Gd//gj8h73ze+7mt53Td87R/BFn12V/l/Or8+u2v4v/vThCD74+/4fr7qbpsrFwbkgcMrX3aORTZjMfVQ9AqWndLfmeJoNs0Vk4PBlHkgGtQ1xmNRTlPDUWy0sslS28Cdx/R6NVQhvnk+vitEXk3G7wWbMYsiGqsVwjiVrbxe30cNYzYEY7SkkIUKizAgzVKqlQr+yJc/+pM0lpHhbq8jTGYIaVA4UsJYtElriOf+Ik6ZuzHDvseZ7RaFHjEchNTKdSzLodmzKVVNkixATKbNb0zRdIfuaoPZbML1m6K8xuHijSmbnQa1uk6tUmFpo0qSRvjHCzKvQDPFwECISC6tRkkyIe2SzsybsfB9WVRxeDBCxSYJddbXOugi9txuoJaE43gmI8dekLLSamI4osV6waWru3RrLcqNMpqlyAZ64V8ZH0+YH8K5e86SCtyBMuPZZw6488xJnnz8Ove/6B4pmokCDc3SyOOQxXhOGhbYZY25cOoZFoPBjKsHHiudVe44VePg8OiWONgqo5REAQiyTI1IZW19WQogqWDeaY4sOuuP9xkJt1diyBKSeOGzut6QfLxSWbhLc8wUtBIUmiH5q8PZmOnQZ/vMOsF0wv7egma1S2upRJotZHO0cFePZjMaXZudPY/d3RA0k/vv3iSK5lTKdel6Gx0dUG+K0qxVuR+uHe7zb379Csd+Rs+0+aLVFnesmlSqNi3bRC18ec6ImGUg3EDkfOBSnwe2Oiw3hQsxJolVTix1aK8IETpEixRZADYYTWiu1sk14bhTmE1FdDuQxTTxVONFdy2z1HGo1X+HTZimYAhEwTGXLh2RUaK1VpVFWMUiRlEKGstLzId9SvU2Wrksf//8xM//hixru3Olwav+5BmyzMUyStIxdNPNOc4rfPjRj3PhwgEP3bHBy+/tcnSwj6JatDeXufixS8zE5+sWK9Ua1Z6gNArhCmoVkRFNWe/1ZPz9+rPH9NoGk8mcx65MOb2xIsUsEfM/ni+4cigwFAoPnlpC2OSE46m71pKCQSQG36kYP2tYFR135vP4zozH9mbcv97hpff1OBwMqFsGR3PhIte5dDhjc7XF7oErnfJ/5p4V6oIhWK5jlIWbVZVOy0evjqk0O4yH+xINoRga/Ykvy/hEK9dovpDYhDDKMUyFqi2KrQJsVWGp1aZca8hY9aWLl3ngzlOILvPLB8e4M1c6KzvNsmTxinK3erUuC3vO9Ko4TplHnrxMc2mVJA9JPBF39lkEEabYNuFENQWHOabXqsoJnPMn1kmiULI2t1Z63Nw/5s7tDplIC3R6NCyH2aDP7vWrLK2VyFUNza5RspvYpin/XigxWV5gl0q0hHClKPJ4T+cj6qU2075H6Af0jwa8/EsfZDqagIjyzxX+x8cv8soXbWElQkRKqTQbcjLANm1ZYGaVVIaSoyqE8hyzVWJ+7NFs1qXjdq3dJIgDgjCS8eW5F0r+68KP0J0Wk9E+3VaF0WDA1skN3MMFtqNSbZUoi/Zzw5GN96J8Z2d/iN1osli4rJ7oYhoOWRDiaAIX41IzTC7f2MNpNcmjOWqqMA8D6o0GjXqF2M+oNesMpgPJ+BUYlJVum8tP71JxbD58dcQjN8d4aULJlLBltpuOdBD35xGdWpUbwzG9msO9S2WausXE9zm1bqELxmenTRxkZHHG9Zsua6sVGj2LxTTGFc83zUSrO5hKjlrAzWsj6T4WJWcfuTZhxw14YLPFwWzB33rNacZXxzx9zad2okVZyRn3J+zP4aMHEzp1jS+9u8nhfsoHd+d46a2SN1FiJpicohjz/pUKd3Q1WtUqXl6mV04pGxp7e0csN2rsjVOOFxPuXavx2xenzHWb3ZnPRtvhi89V6ZRKZEGMN0sZTUPuuatDpaHjTiNUtcwjT/X54K6YALE49gJMDV5yosJas8R8ErF/FOEBB17MPE9Z7VZZbjXYPZgzXsz5E/d0KAU2jm5z8bDPkpOxVBMTWjlPjnL5fP3SB6u86kUdVKoYWoVnnryBXSnJNM1sNsddZNLpaNU06k6BmWh84MaMds3AKMDuNOTv8bIWc2azy+PPHGAKnMaSmIAMSRSD5RN11tYblMSDJAqI3EQ69RXTYnjkyUi+4A1HSUzZEMzaiI89sYPTVdncKLMsnp+qJTmuhSjkimKcpS0ydyxF+jRWpBDaHxygC263ZeAYGpZtSccr2Phzn9QTxVuRTO8kgeCbgjcWz99EpkNSIaCnKss9h7quEeuaLDlMfUXua8uJqJVNpschN67O0RsKS5slVrt1us2q/K2UZTCZzqTr1SmXGB67lFsm+q0eLlKB/BEsb1MhC4RQmVHu2LRWSygyVQASt2vlKKGYUI7RyiWZnojThEwUZwn38zjnwuUBIT4P3NWWvHHx+yMS93OnQhKJAtACx7aZ7k+o9iyWtmoy2eLPBC7KIo48yb4VD0UxfSsM6U7JwNBNpgcJg72xfE5PFim5klGpCXb9nNWTS1JEFj8wRLKmXLIpRPGpGyDIIdNZIlNVrY7F8lqLwbUFF6+JbTDkxFvhQ61q4dg5tmlQsiyJ0BDUB1dV+YXL2m2H7AscytwWZF/gDvxCW1wMmN73vvfz3d/7fWxsrMuYmxCzhGhTq1V59zu/Xwo6z38JweHb/t/vYjAY8tbvfTP33HOXdMy96c3fy913nectb3kz3U7nE4s8fx1/62/+dSlMCIFPiKi//t9/gzf9o+/8hEDz3ELPrePSpctyu/r9YynaiNdX/PnX8Mbv/LZPuDWf+/yf/pmf5d3v+n5Onzr5hXYYPml7hRAlXIxCCP1MRK9P90uLz3/vj/8Ev/mb/4Mffc8P0ut15aK7u3u87vV/n52dm1LE/K43fpvkQ33k0Y9Jx+6fe82f/iQh/NNd3+f6fcKd+KY3v4X/8iv/9f9KQVYcP3EcxfH8+q/7at7w+m/4hMD59nf8ID/3r//tH0iQfe44fuhDH+Hvfd3rP6NzU/wo/KZv/odSmBTXr7jmLRGlAZ69cJFveN03Y1v2Jwmyv9cyn+tz6tNdn7i2hAD7yG9/mB97zw+yvLzEweEhv/Zr/50v+7I/KUXnL/TXpzq/vtC/1+fL9gtB9l3f8xZee+8SaDGaZsuBcJQs2B+OGM80zDSXQkazapNrGceDuYxZTsKAil7j7INLLPw54azA0lSceokkDogSEdnUJN8t9CMiP6XT7ZImMZpREKaBjNmKpvIsTshTDd1QifOCVkcMtkSsMJDFEu5EDLxMWus1rIZCEokovUu4yNFtnacu70Fsc/7cEm4oRCWdXrcmo/pFlGLXK7huiO1UUTUREZxz7eYhSmCyvtym0roVjwsDiMi4cXNGu92kZuvSDdToGFilgtnApaSWsMtl9IoqHcKiCEZJCvJCld/bjxJ0zSRNAtxZTLnckMU7tXqZerdENHel4FQYunSClG1bFtykWUCWKRiGieeK8o6GFH7jwieYLxgeFqyeWCbLfNlIPBHsw9/BBwimoxCEaiWbcslBU3MpcHh+SGpqEpUw2HOlKyWOxfvqlGuwd/OA7RObOCWYuiPZ4nx0Y86p7VNsnGgTKalsptdF9DHzJZsx8EQ7coZlQ6jBaBZJkVYIC3dsL6GT4CcJlWaFQDgaFZNedxMvmfPkU09hWhUpYgrenaVbNBoOZhES5mKQG7K3P8fGZmNrHbtq4QVCPErIfB9vIdirCheuC8FTkSUtH7o25umDhRx0nms1eWizjT93uXe7RpIHjMKUetmmVVaYTGKSNJdOR13NGXoibgqn1lu4aYClmKwtNTBrBuHCk4VfoiBMCP8i1hlkERcuTFjrLXHfXevU7AxVL0hCUZZWIVdVojTjwpU99kaRdJgaSYw3jGjUatz34i1+7b89Sre1wdl7t7hw9QJXro2kmCbi8xunK1y/0ZdFLCIq/tTulMMdl3azhqr4zEV7va0TBYIBWJfx+/6uS1TAue0ORtUmLhTS0CdyY0ZTn5Jt0RRYCkuIdgZZFMso+nAhAIE6rYqOqWUy5nvowszPcRSFh8+vUugiPu7w2IUd6oYqRZVoEdFu1KWjVbA3hSgv4vCJkjIXDNVhzMTL2D65Rr0M/XFAoqoEYyFaVSmXFC4dzdmfJTQ7VRxdCGAVnJrBcDxFFUJWUaAatixuGYxDWvUqw/mckRdJd5U4/yqmIUXeUq0ixYw4Ltjc7LGYjMlUnWmSs39zn0ZZNNEbzN2IckXyOzh/7iyTvWtc6i8kiqBAYWNzmdlEcI9TDFPlZKNESSs4clPmgfCEwtgL6DRqnF3rcPfqMt2egxqF1BsqYh5jb0egWzS6TeFiE7iIHLHotYMhiqJy/o4tKTRRJIzmcyrVBoP+jHKtSv/mVba3Nm5N9ByJsq8jqlWHjY2OFL/Nik29VKHaqJAJ61jskUcRjz9zk6W1FZLMlykBEdmOYuHsNUhT4fITJX+qPOZZIlzvZTQjl63s9aVNhsMJmT8njQIuXTsGNaZacahUSpL3WS079I/GBIuQzY0enXqXGzevIXRqJTckN7gwDFbXVsiEA1KgTsQ1E0dsnzwpxd7jRYTnTiQPfDoaS8axHwaYto6aakzdkFqnKuPVgg+9vtzjcG/Ik4/vcHXkMvdFpFujYmmsNUxM3WTkpZIFXRNMzk6dPBFc3QTVLqFmOcezGae2moRhymAYUa23mUz7QtcmjBUZsw8FQkfPWWrVZCrESHSCxKPRsbm8L/AbSE6qYUZsL7U5OFyQOyY3PY3+0THLjoaSaXz4cE7JKnhoq8WvPztiIvZ1kbHWsDjVKMnkx0cPZ5RKCn/zi5aZjmDgxpy/o46eFiiqSIcYXNsPsEuw3bB45tqMXtchQuHJXQ/N1lhuWCwZOcsdhzC4hdqpNnR62+v80n+8wG6QyO1dzBZ0VitUBE/3eEFSZKy3HK7cXHCUZCx3axSOTc3R0VzxxNOZemO++KEVihDpdhSThLv7M+k+PwhzjoTLP0/50jMVXnm+SuJKo7EsltN1cScqCEOF6TSQz6d5JCY14HgSkykx270mUawyEvdwUSRWEeVzJpkiEAEBjZJNILAx3TL1ckmy6IVFsiqwB5YmOdumo5AmGnlQ4PkBtqUi9EEShwuXr3PnS1dp1oRQKe5LAZauy2dEKO7e5U2e+cgzbG1VGfRFGZjBUreEmqv0+0M6EqVhypSAhi4RRsFigSWEUL0QjZ6yQFRQRwKB6ikE0scgSRSqdYOqo7EisC+aRbhIJatYTCJ7Qcx8EMtiz81TTaqCrUp2a+Iz1TAdU65fUXLp2B7sz1k71ZXPdpHQUVVRmiV+JamY9q3CVdddyLSKpRmMxr4sy1xfr0v8UiScqMotJruYGA49kXbIJLYjVwwaSxXJzI4mHqqpoFZ06Wr3Z5FEUPleTjCNUUwIwpzB1KVUKeiumDQqVYZHhUwS6RaYjo7nLtDshK3tZUqqQ7womEUJsefL5IhmOyixIkV1zdCZjBfEaobmaNKZO/IU+sOFfH6cXS/TqzoYmUbgZnhJJCIQOJYqC8g6bVv8TMUdJ/I3mFM3GAQFP38puS3IvsBBxW1B9gXuwC+0xYW4IsSrN73pO3jZww/JzRex5m//9jdJIeHBB1/EO9/+NhnLEy8hOLzzXT8knavPdx8KUVRE3H/kPe+VIpBwggmXpRRcnr3AG77pH7Kxuf5Jn/WcACjYP893xgnI+Fvf9nbJeXvjG7+NSrmMENl++EfeK9crXr/b+SiW+cff/TYZLRQisSgU+EJ+icj93/2ab/iMRK9P9/vu7x/wjW/4+9KZ/N1vfiO2bctFxTH8j+//z7zxu/4xb37Td/KX/9JXfrof+YLf53k+3/HGN/Pav/X/8OIXP/Bpfd5vfeB/StzC87+DWPD5LuP/Gx2y4jgKEf2pp57hK//Cl0uX83OvH/yh9/DTP/0vX5Ag+wc9Ny9cvMQHPvA/efWrv4ytzY1PbNO1azd43Td+i/z38+8D4t+fahlxHxLi8rlzZz6vHNDP3dPuuuvO/+28/LRO6s/Bmz7VdfPprvr3Or8+3c94oe97od/hha7/D3N5Icj+8Fu/l5cLZqiqstyto+aB5MPuDAZc34lYqtTZWK4hNJ3c1kiCAqtUkg5Jb5aztFLlcDGDQMEWNREqlEom13ZFi3yZtbUuqSIKJzL5b1PX0PVCrqO/OyEaJayttNErKcO5cIlOWesusXqmSuS7TI4COWhvNh2aHYtZvGDn8pQ8dqi1HDQzZTieUdKbnDvbYjTvQ25iaTlz12dwFNJuC1dORqaruCMR43NoLakYakEwzWW78Xwa0G0tU+5YhFnE6GCElpss9eqMvCmLWU6v1ZTlUbqSMZ6NCDODQrisioiFB3qhkakRnXaN+dxn5geMhh5L9S5CC4rykE6jQXuzi/Bs+m5AkVp0l6pkeSwnirwoxB2nlG2VTMvw3BHjkRBCDdZOrErG4/Rojl6IpukczdRlW3Oz10QTjNpQNIyLMo0Uy7FJNZWj40Mm44B6WQzGLJZaTTZPtIhZcOPGmJLZoN4Ug/IB42OfmtmmMGPJtBRRX1UxULIAw7AlFHJ5ucfO4AoX9kY8+fScXq3Jlzx8kuVGhXrZYB640j0teMH1qi3dOqPFFEGKOLndxjQzjo9Dqq2WPMYVW5fcUy/MKVdL5GmIpelkgn+n6cyO51y+0ufuu09RaxUc9AeMJwum44TDRSqF5J3+jM1Ok6atoqUJdlXjkevHHE5yHj65xMOnbeYi2l4UMuJasRwWQSJZg6vCIe2KQXZBvVRmZWOJnZ0bsmzHdkoSITH1AiZJzBMXff7Gq18iC2s0AhZRLIuX1KSQRS2FavD0hRtMFwnluoMahzJiubzUYXOjydNPXyDyDVmEdenSNc6dOY0qWK+FglUXg/OZnDwQPNNpkBIHgrFcRvRKC7YidsFHL46JCo2lmsOhmCQwNF71wDbNlZZ0zt64vsfOjsAQaFTLGnqicDz1ZCGV4CwrCMdnDafWxJ3PEL+JBvMFv/nYgFmkcLJR4+X3btBqqyzcGe48pdGwcAPvd3h+ovhGfK+cJMiZBgFHE+GSLtGriQmGJqlR8LELNzm90uHhl2zyS//+Q9x0RV1LxkanSnttg6xaYroQaBKX3mqFm1d2yL0Eo1yiubHKU48/xcAtaLXqrHSrHAhW8jyUk0atRpPdwyNZWrXwQ9Z7LV7yxfdx8ZlrXL1xwDzOqDuCnRhRdkwZb27Wa6z3urzmq17Nz/zUv+bm2COOU7wg4sTWiowiC5SJcHmVLeSkxzTIZaxWlMH5acZqo86fOL9Fr15hc7kky/NiQi5c26fXrhEHMQ2B2yoi6SATYq8QhVrVBpkiWNMh5YrNlcvXZEnfbJ7QFGJr1ZDFTgf7+1RqTQpFlykBwTWtlCxavQ5lvUyYCg5jjqnoKHnC7sGEVtNh80QPdzqkyHXiIMKqGKCKIqpQ7p84K+TkgojOV22FwTxk7f4H6e8PmO7uYwoHol3gWDmz4ZTl1WVKVonhZCoF1PnCp9W0JFuy7GjE0YJFUjDvi8IxgbWxmY9dybQU13yRGZglkyhacNCf37r/ZgqNWl2KZr7rUrI0vCSVhWRPXBhQKxmcv2uLQlPlJJRg5woHrx9E5IXOLAjZbNk8cO8JnEYNRze49uwz2KoqXfbDeUZzeRnXjSlVNDpdU7JbR4OQS9fmOFUxSZXIgshe25SFgr57a7JE6H9C1Beu4ovDkKHv8xX3L9EQ14+qcnNnRl5SGITw/ifGsnixVTLxwlSWR73kRJ3lhsOvPjni8YM5uVLwZ+7scPeSgRcpfPD6mNV2mQdP1jAynSeuDhksErp1mzxLObtaoVUtU7Ph+HDOU7sBohbPTQvW2zanVqpkSU6hZJxYrzDZnctSo+qSEC9tPvjoHqqRcc+JtnRUz2Odm5OYO7cqcjJTCIkCpyPQPNsn1ph7KovBHF1JbhVt+RG700Bu92qzTiSLvERRXMHCVfjo/hTFSfnrf2KLUq7ysccH3H1XE0u4RoVbuefI5MR8EuP6kbz+Tm3YoiWPyXHCk4cLOvUyRxMhzCU8dNpmMVeYRjkrDQfPhUd3Rqyvlbj37m3KpRKzgyG2VlCu2fKZVgiRMlNodauoikoYxzjCLT1I8RYLtu7soGYmeZSRpCGlRlke43jhEjmCY11j+OwN/GRGb7NFWYPJMGC3P2Ftq8zW+jK+72KXS/JZJ1ywSprKojkhoA77c4kaSeKYRtWRaZRCbBcFpqFj2Zp8FguOqnjelsWkrSqwBqlQVuV2CaG13Bau2VscfdVSmc0ndLs1KSTPBj66Y+MvPDmpkmnCiVrQaDYlg9VzxX8Buo3UKwRHNlczKcguNZu4g5ix56KqOTVZEpjfwhGYlkwLiDSESIoUYYxaFveYAlMVKASNcJFxsDPAFDO0OczcnInnUikrNJqqTLf6E4Fg0YgEHzmLiYqYcjPjhBBkjYZ0b0t0vWWj5jnisZh7opBR/EaKJE9dMQpmcczxNKQQwnGWY9sWtapAPOlU0HH7PoNpjFekNFsWG+sOq6t1DEyiRS7dyYWXcGMS8Ev7+m1B9gUOFG4Lsi9wB34hLS4caN/+Hf+IP/3qL+Mv/IUv/wQ24PniqnDMPj+qLniIQjwRf//d4omIMX/d17+BTqfDe3/0n0hn63OOsX/5sz8no/Hf/E2v+8R6BNPybd/3Dv7dL/wS3/SG1yHwBSI2IWLn//bnf4Hv+77v+SSn7fMdnL/bZSf2u2Bbvu7138K3/sNv+bwSaf4g58QfVPT6dNYlxIzXv+EfSLbq7xZkhbtPRMs/10Lmc8fuh37wHZ+WICt4ZN//A+/G873bguync9B/5z1/lILsp9rM30uQ/VTLiHvBN3/Lt/La1/6Nz6tr/VNdW5/BIfpDfevvdd38oa74s/jhfxy+w++1O4Qg+963v40/sy0Gp4LvKcqAStTaKtWOiW6aFJFouQ7kD3k/CDFEjk5wHJsOh32X0TDA0G3Wlmo4dY3pQYBdEcVKKqOZi41KrVlhMk2o10toZs6oP5LFO6ZZotVqUK2qzNw5Vy/tMe1n3H3POoHucfnSCCurcMfJDcx6ifqayeTomKMbC87f2SEsPObugmSmMJ8mVBoN6stVJkvwtZQAACAASURBVINj6RIUMWVda5MGHo2KiNapsmCi1qhR71rsXb1K6hk4Vbh+w2WpvSwdSpoD45tTur0lgmIiB99HYxUSDyPXOf/ANqPpHleuurKwyjE1OVAUr9pKxq/9jz2i0KTVrhPGPnXL5L6tihRyB5OM3nqbVA52E5TYZGO7Q6UueKsu124ck7s6hR9RrZWprdl4wYJ4kREFKVajjpqEHB0OMYoGZ86voFupdAypcYQf6uSFSRLPsCwBdrBotcXg0aBqWXRqdcmJzJSUKJzzyCM3WN84yepmFVGztJhFaJbgtHlUBHdUA38xw58J17NwDXmsLzeYhXPCRJS+dVG1kJ3Lu7z0ix8Q3iJ8f8GVZ/osr3bQBct1HhAELrNpwdlz65AHeOOEjc2OjFEfHA/o746od9ZZX2uyd7CDmmlY7RrBfCyb6zdXT5FXq/THfa4/fpleu41dM2TcNIo9okWCbliUaiZXrx9w3A8wHAszNyXrcGujzHw0oSLinEkhxZdaWWVlqSyjnaLQSCAErCLGrIgBZyqZrftHgmhp0o9i7tnqUbV06kbO9t1r7N24Sa9ap7W8xmQ2pGbZ7O9NaPSazLKA8XjOE0/vUXPa/Lk/dQ+NuikF9+EwlsktPwioVxyOBxOuXTrixIkOUZbLQrTGcp2KLtqmc3YOPSlQrDRVDvcO+fh+ysVxSJhlrDQqfNldPZIgpFqv4QY5R+NYDv7PnSpTEqzlNIa4kJMhvYbJPHewNV2KjlNvToqJN/d49tqQdqNFyVFpVwzKmsne/lDGTc+9eIPpbMH1myN2jgMc02KzpJMqOftzgXOIpCPx/HaDX33kCh/a97B0gwfWezStkChUuCqc4rYjHfEbp9aY5yGpomORU687KHrOtSv7hGlBc2mZJy/ckGVBqmay1W4wcl1mfijLdUQbuVWvsH1ymQ998EnObq/hmAo7+2MGXkQqBMaioOzcKpIbzV3WO21e8Yr76VTK/NZHnubSzqF8n2jwbtXK6LZBuVBlWZJwjoZCbC9Zcpvv3OjJci9H1Xn4Jad55JFHJfLISUNq1RpPXrzBn3rlWY4OplQ6NRRd4Xh3lwSD5tamxCBsdZvooc/+0YSTm8ukqY47n9BqiYhxKuPGotpQtyzpHr108YCFF7B2YoWPPX2dh172IBcee5LGcgM7z8kWQrBNOX3Hmiyvk2eqJdjJriwm217b4sZuX0aFR5MxOQkve1BcoyYf/fhjGHZKfe0E84MBu1f7qGI7woRetSDTDcnctW1VOnTb9R6hNycqdMqmSqeqo5kO+4cTup2KZA7LtkLx6Y7DfH8sxaQwjzB0HbtSplIV115E6KfMRz7u0JMc50M35MY8YqllS07rb37wKpEO8+FCmjfOn6xQZBnuAs6s1tnoKMxnEVXhwo9ECN+UnGHBEdbNDE3Y+/Kcpy8f0qg1SIXL36zy6LPXOVhEdEo6dy6Z9BcRK3UHzxM0hITT6yWqpsnjux7bbZVORcPMBFMd6j1TuvOevhrx0b7HS+/pMhmGPLbnst2t0dSF7zDGjVUO/IQ7Tm0wv7xPo6VRrljsjzx5rdR0jY/ddEk0hXNrJUxyKXJtdeHEiihSsmXZ16VByM7CJ8gVXnl3lZM9R7pEJ5OEpdUuB1cHrK70cCoKw90RiiWKLhWu7rrS/RypihSlz3Tq/PaTIy5PAu67o83WSUdiOEaXDqi1bIxGg8G1GVf7Lh89nlOoKpWyznLd4L4Ng5OdMtduRJRaJr2ayZVr4plapj8JOH3aotssEYxTNK3g/Y8McdWAv/vlp2iqtizl3Nk5plpz5CSSrtrsLTw0ReXhO9vs3RxJJ6zggU8nIlGTEWcqTxz76KWcV5zp0CmXJEdU1cUtrMCqOJScXAp+SRjS6vYkR1VsdzhakEdCD9XwRj5RlIAQSO2IStNGa3W46467WBxOmE/7jI/HVBoOg76HZqS06hUuP32dxkaPm5fHbG7XqbVNoiQjngoOdIytKbLEU3zvTKRhWlUiN2L/5hijUnD+rm0yP2c+CVDtQuIcBMNblH5qpQpR7Msov1U20J06/sTHHQzobTUoVUS5mkF/byE52O50QalsY9Z16foeHiTSOW2UC+48U6fTLaHlipy4tAwVLbLYfXpIXoHuWgfV1qSzXRQHlisOfqBI4V0kC6ZTsR0O0/mC7nKJlZ5FpdRiMfdRyyrt3jLBdE7gDukudVF1izxOiKJUTrZEBHiLiHgc4WUzKksVokilplr4oYI7nsvUgybwUrqNbt5yOnujqSxXFQK1O40lt9t0LOaipMydSbG2bIryOVEaGsnSM4GDWl8u02qUqVfKKHKiKSDxMnYHIT93Mb8tyL7Acc9tQfYF7sAvpMVlcdQvvo+v+erX/m+O0udiyeL7PF+cEw5VgRp4+OGHeNc73ka1Wv3EVxYlP0LoE66255Z5/t/e9c7v49V/6lWftIue+7z77ruHH/mhd1Kv12XRlOAvfvHLXvpJ731+FP3/FOUXN8u3vPXtXLp8mR/+oXfS696K4n8hvv6wBFmxj9717h+WsfXfLcgKFu+3fut3ylj551KQPTrqS3es+M7//Kd+/PcVZIUD6Zfe936JdHj1q191W5D9DE7wPw6CrOBXv/Wtb+f9/+k/f07P099vN/9e19bvt+zn4v//ftfN52IbXug6/jh8h99vHwhB9sd+4K18xWmb0SzEVEzp1hI4QtPRJP+rUapTqhtE+S1+Y5ilTIcRi3ks3YblskWeOzJaVyvpxNOA9mqFWPXIEpNU02QMWDguGvUGvZ5o5hZ1RwWBKH5IFRkxDiKfIgpEXzi6k3O4P5XlG3rZoshEm7Fw+Y1oVG3WlutMZlPqIuo7mUsGWcMxmI196d44sSp4jQk3DmdMZ5qMavdaOpVWCb1kcXg8k64eMTAUItDUDbALh3Mnl8jLId4godHq0Ftx6B/f5MozIyhqnLuri2UXpG6EU7MYzWNUwZ5ThdDlsEh99g/6jIaCt6dQKLBar9DuCBatECsK6SwMMqQLMk9M2o0KvS0hpM0k1/Bgb07daWCbwm1jSV7n6lYT1xsw3xNlRyZxlmNVFMb9gPPn1xm5I8rlMpOjIbGb02zV0C1NCkxxDn6Uk85jVpdL5LnPcBThtKqsdsrMJgviVCfJMwwnpyUFOREDF+6xlDSLuHx1D8dqsrRUo2QZkksrxB1P8FmHcxmLVzSdpMil47BRtmSJCXrB3sFADtQEjsDRHTrtBkZVLOdSKzdotOrMvRnTvRF5blNumJRLwl2nczQZY2g2ceDjLlImo5hWu8xiOEfTDSlwRGnA/nBMGEGcaMz9jKoJdVMjEE6pQqVmW9yzXSMMRUy8iq6JKCvU6jllye8VLfU2lmEwE2xhMWg0dCKB0811mk4ZxzEoNUsYSs5iERLEPtOBR5GKEpqUza1Vmt0aVceUTdtTz5MDyo89dYOTG2u3kBVVk6s3BgReSBwlVNoVWVaSRimLWSJdQm6cEQnhQY1oNqrs3BhKh3cYhax3LcYRXLk5IYks2g0N4XcVruB+fyInJHJRipJFdJsNuustkjDiycd2aTS7dFsWw8Wc33qsLxmmf/tV90im8mzukQomq6ERhTkrp7oYjkY4jVmMFyRBxrE7J0tT1pbbrJ1YYjweM+zPsHNFoilmUczeMKRaMqUwKETRhmHiR+DGBStLVVIlwRRIi8LkxMYmjfUe13aO8IYTonSBaqqSmzz1U/YGC+lmFIgAcc6VDJOiZBHFIVoSoakm9VaN6XiIrZaEGVSWEB7OI1Y3VvBnE3wh/C08gtCnyHOatRrdlVWGozGTyYRCU1AU4f6tMx/PZIHNaOrKMYqjKbLkplEtE0YZ7ZLDw/edZnfnkAfv3MCfTVnbXOb6zR1ObS1RsyosL1XwBFojSNi9uYcAXXS7LfZGCbWqiBQvaPcaspwsTTwKca6WRDN5QpKq2OU6zWZZTjBUG3WmkzmNRk2aR/avH9BcX5PFna1GBVPVSf1QRqITTadUpBhl5Fik1aizf3hEkqayOb4/nHA8cWXhW9OuC9Mio8iXRU7C6VcW18okQAB8bdPBdAwp1mZqQbXRYdAfS0e6pmsk80iyZJeWKyRFilOqkqoWphCqhAtuEcr9GowDybMVolB/f0qtUSLXFMxKg4On92nUdHRViOqmTCguEo8ojOkfukxmKWvbTVqVEsfHM/b3BmytV0VfO45dplq2SYOIIIllad5o4MrnxizPqSw1pau+rRWMPE9OmAm3/uFwxlrHkGKwcL3P3VtueYEvudr3qNcUXvX/s/ceYJZkd3n3r8Ktqpvz7dthuifuzOagjISSwSRjMAYb+ftsPowt8WGRJFAWIikQLQmBZBkwwSSLDxuDESBZAaEArLRJszOzE7un4719c6i6Ff38z6j3aw0zOzvaB4ztrX32mXmm7+1bdeqcc+u85/3/3nsbDHZ9tWnWHoxpluFQs0A0ddGMhIudgI1+QpQyFaKlN/bJWiluP1yk1Z0y9iKO1m1yDYdnf9kz+PPfe5Df+qvLjKOIXhCo8noJFhxMZvJ1SN4xVfsHXsBS3iSrg/EFHMPU91UZ/Gbf4+h8ljnHwB9FNOfTlIoOj5zu4ZsJL7itRjpjMhMm6DiiveMyTolQalNOW2xsjBjMxOE8YeloSeE9ksEQyzYV+ufc5oRKLsVyJcWfnuxzbuCB4Eky8BV3lHHbvto0yeVSZBwDR8KYIp217TH1QqyEzoxlkbJN2rsDhaCplOT+WJw+u8PGLCaXT3Forkz78i6FelbhMyxLwzSEKS+zhYajCao5UaLhziDCqYWsLNYgtJTDczIdkcpmGbgzjiwWsDQRFz2CRMPM5Rj7LgfmKzCOSeczDLcnuEmAU0wrwVeqaCd9n5kGTjGvguHC8YysrStebBzOMEo5tSExnSasX+xSqOs0j9bRwhhrohHH0RfGZg4zJbgCEShjNs8P6I5npItwcKVCIVtQrnTDjPEGMRvnO4yDiMAMyVgGxaps/uW+gAZwyFQkSA4mOxM2L3pEzoT5lRqGKy5g2bSKsSwJ1/RIWcLj1/CDiFzdVhtGgnaSQ3ivs+kVXJFsOrpjl8FuyHZ3SmnRJi/CZ7dPo1nHCyPS2ZQK70pbiQp1nA0jBpNQ4TZcPyRfy6sqC3HQShjfzAsUJ96dBKqSONF0IvV7RKQ21fNa7PvoVgavP1abKDKXJOjEgmMyEyzh8fozBCmbFgdzN2J3e6gwEIFuMBnGOFmbUPMwJJAxJ99wEuqYIpO3VbWDZaVURYo3cmlNYn7r5NOC7I2e9W/086cF2Ru10P8hP98TBOVyhTP6wi9/PrOZz4/+2Nv4r3/wR3+NAymvk0COV//gG1Twzz972T/hNT/4/Tz08CN8x7/6LtVq1wqF+tMP/Xde/QOvV2XV73vvu7n1xPHrtvD+UvSXvORFvP2tP6LcE/uPPYfaT/7Ej/M1X/33v+S7JYmIwn38z7//B5w8+SgLCwv8g6/7Gl72rd/8uAgtwtBDDz2i/v/4n32CL3/Bl/Ed//LblFgoi+pHHz2tOLzf9I++gVe84jtUKcO1jtlsxiOPnFRCqOySXWH5Grz2dW9+0siCJ3O+wlQVEVNK0W7m2B8AJSL+L/3yryL3TX7Pfffdwyte/h089znPQhfy/lVHp9NVDug//dCH1UOrcEMlME5Ywvfccxe/8iv/kV/6D796zXO6WjCWXy3hVG9684+qtrrWIYLuHXfc9ngwmgjL8nm/9dsfeDwc7rbbTvCaH/h+de7XCpO72Wvcfx4iGJ09e57f/k+/q8aBjIl777mbf/nt/4J7771bfZ6Iop/5zF/y/3zb/81LX/Iizp+/yIf/+0d5+b/+doUZEHFa3OTS3z74wT/hyNHD6nc8mXss6I5z5y5w8tFTKqjvG7/x63nRC1/w+Ck+kSD7ZH6//KL9mwX/9md/gs898KBq38997kF1f7/ua7+af/2vvl1tqsghD0hy78+ePcdf3f9ZxZl+2cv+yePndC2H7PXeI+75t//ETz/Ok97f9rfdeqsKapCxI8iUZz7jPjUuRSiVtpTP+e7vfbVq83/57f+cj37sE9xz912Ph4hd3Z/EBXL69Bl+87c/wGc/+4BCe8gC8sUvfqEKL1xY+P95sE80tq7Vj+WzvtT5Q4LQPvzhj6j3C+/76k0MaTvhbX/yU59RC1y5F09m3Mh4EC64jNet7W1e+V2v4Fd/7Tf4wO/+Hrfffpva+BDe9BP1L7kuGfP7x9uxY0f5V9/xbXzF33uJeoCV49y586qv/8Vf3s+Zx86qzT2Z36WtP/KRj6n54Opx+mSuQXAne2GQH/nox9Vnyf2XMfCyb/2Wx/vkzcx/f9uvVYLsO97O1x3OqCCYvJWhWDBV4INwUDVTVzy9cSBJ7a5yW0oSvbiPgpnP1PfY2OyS1svMLxXUg7I4zexcwmA8YTJO2O0NGHVnnDixiDebqEWXCHjykF6sGPQHAzZ3PPqDhHzOpFlP48VjVtf6ZO0SwSxkMvEp53IcWM5RKJsMxlOG7ZB8IYeW9VWCujdOcaCYpV7PEoQT5Xrc2J4SznLMLzpoeoA7jlTKcy8SF2waJwlwp1OyaUex/CS9PdRnuP2AqRfTnBOHa5dxxydl5mgezvDgw6t4kxQHFxvUFhxJfMLRLWrNNNubW0qQkDSgVmfGdGKwNF+jUAHbiIhDGS8ul/oenZ0Jd6+c4Pb75kCb8ujps7RbrgqwapTzuN6EWrmgykkLCwU+/bH7yWkZXHemUoyFJSmhqEEYMJ5K+nRVCRqFfJmsiB2G8EzHfO7z5zh73uPu44e45VgZd9jmrx5epTdKuOv4MksHiwxGrhIInZSlFuzuaErGylKtZBlFE7ZWO/Q6IQeW5yiWLDJ5DTtl4foBoZRh2pZaFA6GI1rbLivLTQ4enqcz3qG701dCQZgYaqE638yqUm6xnc1mHhsbLTL5LKPtrnIZpwsW41Cn0aywurZBY66pyr/Pn17l6C2H1GJNiwJauz0+++AatmYQxD6DmXBuNVKGxnw5y+XWSN3jRjalHMpzZYtIUAiWo0JQpMQy0IZMBlMc0yFn20qEHYzHKvRKnDi6ZpBoMaGmE8Sw056yOFdUac872zuKiWhLKFy1yNKScP9C1ra7FKRk29SUGN1qjTl+y0HFWAxmE7bavgqqyQjX1A+IZqHaoJCS7P7M54HzAyXYn6jlmatkWR+MWSilGYzGimU6jqDdDbjn8ArPOO6QsU2mgylRYtBoNhTb8+N/8QhaIgtXg+7QV05acV0uNsr0xxMlcIi4sFQt0cjA1uWeSmuPTf2Kyzhvqb63tdOi1xIuqMFqb6gCqoo5h8hP1ByRT8kmjE02Be7M55OnuoSmybGSTSHrMPVnVLKO2qxJlR1Obo7IWDbNRh7NKatz7o5D+t1tHCdUWAEJfemOQlrDkIErHMaIpbkKaSulnJcJvnr/+nqPfClLOmWqzZgHTq0znkWKeSyrfXn+KZVr+IFLFPp0W30y6RSxYSnOr7i4ZX5TUIEooV4sMPU8xiLSKFespcr05T7dc7hOzRH8QcjUD1hamKPfHTFfTtOsmKwszSnh8MByndZ2WzmzRQAVBuTyUlVxtw/N10lil5SVZrszJjISNIGUzsaKcyos1vkDNTxVIm2wdGBZuTaDifT1kZAUOLAwjyfXEyWsX9rijjsOYhsizojbXoRGmzAQjqrNpbNtZQ6sHSjiCod7MqRSLZNMIhW2OAkCttpDbjmypFi1rhsp1EepKIKZIFwmnL3cwkibZLIW8Sgkmxc+5oRcIY+dkk20EelSjbFsEKVQAVHt1gA9kKA+EQH7amxrekpVRki41mTmEw0Djh9fZGNzwqA/4MTtTYWJ0TSHXntX0N9oToatnTZzzSqtrT61slQ2ZEmlHTWPDztDhRmZSFBha6TK4cdSGi2fnUqoVzKMJiHHjzaYSFjbeEYwHVJOQ61WZm07UOzavkJZOJRM4dp6KlDRmxlsdMesy6ZRzlHPlYfqRR7ZGNCPIiq2yT2Hy6pywhtNOXIwi2FY6ntAvtm2+2M8BAGU4czamPvPdTCshFsPl1gpl9id+OwOJ1zemHK6NcE0NO6cL6BHEWd3poyihEbewpBAvppNvZDiSDPN7s4MN9JUwN18NU3o+8yV0lTLeR56ZIthqDFXdSg28lzaGRLMYhxbwuMqxILcmHnk4hFLVQsnlaOzOSSKZmqzozUKeURcuSOfHddXgXtHyw5NW5ycKYV5ue1glUwmxtFNWrue+o5fknBG4ffGEaGuUy2LWCb3WsZaivMtT3GA7z2SY0nm4EDjwcdGdN0JjbKl+M47w0i5e+dzebX5sr4xUKGWErg2HcXqu6VeMBh1PLXhdOSwbHwVmc58DHQMuQ9JwLE7lhhd7GM4FtE0otvrURMckhar74Zhx8ULfbIlA9O20FIZyvUy/swklQj31VNIo87AJdJDUuKaXaoSjGYs1NMYggzxhLVvMHUTRr2RcrzK92ahWkDXDfxghqnbJIkIiykG7TGGEarNpkgxpUMK5SyDzhhXrscwSDkmsQTt9WRDI6Z8JE8u42D7huLQX7rcRc/puOOQallXVRW7LZdMVTbPY0qlrApyi2VbQnBFSYqxbDjMpor5Lv26ULFx0pYKRyvlC+o85HOzWYdUykTzQtyhx9B1CaIIwTvaaYsojsmYKQw9US5sI9YZ7E6J9ZgkI3GtGoatM+m6JMLSF4E2L/fGI0kkZdAg42QJR4lqG8eJVXWO6TjowuAVx20oLHapmHIUYkEY0WEsz1GxQuTIZr1ScJNQfScL+9kPNYLxkIEf86Ht0tMO2ae4eHhakH2KDfi/y9v3hNL9yee9fp9XvvJVKmH9Wint+wXTr/6qr1TuNREqhFF7dYL6XjvtF35/8f0//9cCxPa3537B92r8wd7rrsdHvZn7IsLSG970wyoh/Zv+0T9UC/p3v+e9CqUgaIc3veE1SpwRQeTPPv7nvOvdv6B4uyeO36LK3YS3+8xn3Mva2roS2qTs6WqurpyPCD4f/eif8au//htKyBVHsIizf/wnH+ZnfvZdSpR4MqFeT/Z899rgP/+X/6ruydVC0Y3Yq+KalnYRsV0EVTne/+9/GRGI3vLm138R9kJ+Juf1+je8hRe84HlKFCqXy3zq05/hx3/8J9SX8k+8/ceUw3V/v3oyDln53de7BvnZ/uv4yq94KY+dPaeYpSsry3zowx9BHLkilL/359/FXXfd8UVd42avcf+bRQwVzrHgF773e74LEaJEeH3r239SvWwPxyBj4ufe8z4lkskh7Oav/ZqvUvdD+u+v/vpv8gd/8N/Ug4KIWP/mu15Ot9t7Un1SiaO/9YHH+93VTufrCbI304f2xqy4PqrVChLAN99sqnsq5y+HtPU7/+1PqoC9S5dWH78m2dS5eu64liD7RO+5Xj8V5t6v/fpv8J8+8HtKkBSsirTfy172Ldx37z2IA/w3fuO3leAo4+xbvvmb+PZv/+fXdNLLYvzX/+Nv8fO/8H5e9f3fzT/+pm9QYqIIy6/6gdcpofNNb3wtMs/tF/WfqF9ePQd9qfOHjDcR7USMlWNvzEjbvvvnfkEFiu0FM17d1tc7P8HX/NAP/xh/9mefVPPVs5/1DDRdVwF/0pbyb9IOUsnwRP3r/IWL/MAPvJ5nPfuZ/Jv/9+Xkcln+83/5A8UElzn7O1/xHerB+cyZs/z273xA3QvZVBOe9fnzF1QFRS6fU5thMj6u9b3xRG0s1/Ga176RQqHAW97yBrUJJvdd+OLHjh3h+7/3lTfzVfA/5bVyb//dT72df3isyGgaqKAKefjO2iblcgHNgcl4wKAb0Fg5wNblLXYut8iKo0wWY8sV9FRCzs4RGgEnH9pUJdaLyyV22yPyqQzNhSKOBMCkEvyhy8yPmIYa7U2XZz37KL1hizPn2ooTKWWJZhgzFM5iNqtCXKSkOAll0ZnByvgMJlO6nSnhUOfYiSUKNZ12Z5dL5zpUM7Kg08g0s+hJwLkzO5hhhmP3LOL7Q/qdETkrC0bCendKxk5TrGbobg3EpEY+J25fEZFddNviQLNKebHMsLWtgi/qR6usbVzm0ZMDUkGKxoJJa3vIwcUmS8sFLqxLaEyOxPPwpwGluTIpJ+Cxs10O1PNEic/J1TFjH5rZPHcfnSfKReyu7RJOYooLVSqVK6E72zs71KslSnkpdxVHqIkhqcoCA9QlxChSTkvb1ImTRIWbiXBoGSkVZOQU0kp4PHd2i9A1ac7nMWKXna0W2XqVVDqDO5hQrFQpHr2Vh089wOqDpzmx1MCxdPLpHOlsmgtnLyiR6tZbj5ITt57c74JFe3dMtVCgP9qlOxgpsfDUQy1OHLuVZzznMGtrF5VDtJpNqcVlwS6TziTEWqjcPZgpWjvbTCXUxpsx80OCWUCrOyZTKtPdnTAejTh+2yHGwz6H5w8Rpyb0pxNa621GXqwctrVaHlcf8alPrXLfgQbTSUuVz4s4lM0YOFkpSRaXlo3UVcvn5KtZKlL2nTNpr26RDGfknCz1hSKTmUt/MMK2M4qJeurSZS5cGLOyXKOcz+LYGhqBCgzb2XAJPJtbblkil04xDqV/jzBSEQXHYWurS6ncRE+FbG4NOXuxp0JrmsUMuYrNRz9yUom541HEc599gp3uFt5Mo15rkDJnxBOPT53axsiVyQt+39Mo5A1OX9jEsUyef9cyhiVOYU31j764Yc+36I11GmmDtDGj1ZvRmkhZvY0hLNtyjlvvXmBnt4XbCdjc6JHNFegOxkpoKzsaJ1YaXGqvc+b8hPlySQW0bItDd7Go+KCKt1zOqX5y+uwWMzdQ4u9jLY9yPsNSIcWhxTLFoqXQHLLhMfBnPHphqETjIBgQJTnCOGJ9a0K56uB5I7XRU6rPcfLMJXYHvprTd4YjanNVDpRlLFQwswEXIgrCqQAAIABJREFULm1Rr9bYWN+i350SazH9sYcvMehKlDAxTAnZC9ETVOm9ZZjoekJ3PMULY0wRbUUo1nWee9syvVGgXFie4jnWOD7X5KOfPUXXn1ItZHjJ0UU2ttrMH13izx86R9bKcWKpyr0n5vCSkOfccoiLG9ucu9TjWbfOc3H1ouK+Ls41FX9ZXGufuf9hbr/1kAoO7O52GE58bj22TLe9S6yZpPMWnV6Ilbj4kUE4Dfnc6S0OHpljZzTC8DOY+oRmPc/xg00q+Yxy5G5sdDh+y5Iab53eBCtX5NJja1QaJTQ9piYBnyJ07w4pZHKEs4BM2mJrawMr7ahNjmKmQnswoFi2qKYL/MVnHsFMxdxyx0EVENTbaFPMZUiV8nQlENGS5PcM3iyFb2hs72wqgbpkZWitdsmVC4oTjhFxoFFgbbtPOp1VyA4RMqXkPPaFmdwhsT2a9QZnH15j5WiTyU4bp5QmMIT963PxzAb33rtMoZLDStlMRj699hg/8lVAVLs7VSXhlzcnHD/Y4M8eWOVkZ8gLbmtwrClic4wXmNy6nAV/xiwJmExR7SsOvNFsipakOXN5AGbAfD5FPuMo3MoffnKTtZHL7YerLGVMxbtdLhoU81mq4rw0DTVfe7OAWqHCzqbLhx7aIbRDnnvIIdQdcjmDY4capLUAdwh/8egW8yslJeDu9gPZn2Gns0tDMVY9hlOXWlZToXj1JXmumCkBdnluib/4fI+zGy0l+J3pubzozhJHKllyms2MBFMLscwMl3s95cgvL1qESYG/fLBNt9vh+bdWVFilrEvMqQjVgreYcv+Wz2c2PWINhXI50ShQs4QKryte6GI1hz8eUF8uqZL1cBTRGU9IpxIcR2O5maYzigklGHJ1i+MLB9jsT+jGLrcs5VXo4mimc27T5eHNgcIihLIxpEOs2yrsq2Al3D2fJxPD9m7AWc9nYaHK5e0BwiK4e6nIPYcsMqbF6kZAShjZGRuJcSk185SKOWZ9XyFNStWsCs0UZ6Y4eqcSLDcI8KZ98nUb27SYRgGlWk1tNhulEksri5x74CHOP9pikgzJlE2e/+V3qPDRTCwObotuJ6Cz3aVclb6vEbg9qoslrEwGw7SZTj3FoZY/lw+V6HeEyW+ye3mgwjOrzTSabYAEcc4MWmub1JYKmEaaxA1Ya29QK+VJW+JAj3CngriZkskXCcOAKHDRfBE6E9J12Rw0SKcMNMMilXVgKpvMkWJHCzYlCEK1EZTL2QoTkEpbGLYEfxpq81jcsDKuveGM2dBVzxAixAZxwExY2iLiihO4M1DzhF0uYKV0hYOQKp6JCNMjV4WOycZXrlLECk26uwNcz1PBkavnBgI4oFETrmxAZaFMNi1BqzOMtIaWMdGnodrEkfBDYVAkoWz6R0wnEhppEgoxauqSrWRVeGYizxBhgGfa/M4Z42lB9imuIJ4WZJ9iA/7v8Pa90n9Z+IrwJkxWWUTvT9e+kSC7JySKAPLv3v/LT0qQvVGZ/IMPPsx3ftf3kM1kec/P/Qy33nrirzX3HtZAsAW/8J53sri4cFO3ZI9NeWD5wBc5cK+XBC+i6h53dXn5AK9/7av5si97rnKLys/EKfb2d/w0EvIj57MXsCQ/+/3f/0Pe/4v/gXe/86c4evTI4+e5n+F7I0H2Zs/3icTMJxJk9z7nluPHvggRsIekEMFw/z05d/4C3/f9r+Huu+7gjW94DRkJVPiCCP3L/+HXeOe7fl79+7f+02/+GxVkn/PsZ/LmN7/+8RApEWOFPSr382pR/2avcX/Hknu2d117jnL5+V74lCAi9o+Zvb4sIuL+18t79vqw4EBe99pXsbPTUuf8ZPvkfrTHkxFkb7YP7QmyIniKC35PrBR38Mc+9gl+7K3vUCLeS1/6oscD9vaPkycjyO71lb2xtf89N9o4+OAf/ymvee2brum63wuPE5fuHrP6WhOEVAG85Yd/XPFp5R7sOTvlteLC/97v+0EVXHI18/hmBNmrr/Fm5g8ZbxLMd/Lkqb/mkH2itn6i85P3iQj9Uz/9TiVmv/lNr1OhcLKJ8fv/9b/x6ld9D0cOH3q8f8rGwv7+tSeGSpr0/iDIvTaXQLd3vfOnVLWFHDJHCI9c+oo4jsVpLwK/HPvH6dUBg090DXsVElf3+z//5KeVy1k2Sv6uHyLIvutHf4RvOFTEETFSD4k8STZOq+RkPU4oCGMvHHLm9BZ2nCZTMIkDjXStxsR1VTmfkU0Yzjp0L3sUc00SX9xOJgcOVjHziSqHng1nKpVYHKVr6wOSaVohAaQ0XsQiSecWrqbw4PrjMaaVwY10em1XhcocXykzDX3iQGe3P0TDIp3SyWYl1MlVwsJ4FpLVC9QX84oDKu6OydAldiPSOZtSPctua5fZVCMyQlUqNxpo1HJFKpU0XjDGmyXMzVUZe+LsjTh8ZAHDcXns0S1WDi3R7u+iI2WQeXBCTp9eg5lFo5Liwvo2xUwBLQop1koUSrZygJ++MOXY0iIL81dK3/1Eo1Aq0dltkRfnh2mg5VLKMZpxTMq5DMFU6JPgRmM2NvrMAmG85ZhbqRBFU+Wm8SUfWxPG64yisOwS1AIwZWQVdiKTiLszJDQiquUi7kC4cWU0S8SZEcVCWZV0nrl0gdblDrVaSbWDpCg7kcbu7oB2P2Cp3uTWW0t0J0NSRop2v8uF0+IEzanS4nQpxelTl1hd9fmGb/ka2psXmY3G3HbHMt5E0BUxos2I6+bIoaYqP91sdbi0fsUFnallyabEASmOyQ6XHuvRqFSw9YD1zpBL7T6zSCNjWDz3WQd5+POn6HY16gVbCekSvDaOEka7fQ41MuiJqdLHI81jOkwYDiRUyVROt/pciSCa4aQcnGKOzsYOxWKBakVQBhojb4g/ddlsT7i4NmLs63z1S49yaXWN6Szhc+e7bO3GGJrJci3LQjqFY+hKQHreM4+qe+dFPYazhI6cdyy7EQm97gAvBNs0mKunVbiLblqcvbjDxsYY207RKJtk8w6VfFU5+lY3N1gdhGx3phyuFjmwkmWz7ZK3stxxpMCgv83Z8xO8xCHRYzbHLlNJUdEg9DVKaZuD81VqRYNKI013q08qsWj7I2a29Nc221setaxDLmVx3z2LGCMfPXL5zNltUlaOhmNw+9Emnf62SqMXwfPRS9vMZilqpQwZTS7PZ23gcWYQUivYaH5CNZOiWXU4eqCKK0zh7QGjyCCVMZWwNvI0spUcWxsdhn2fxWZJCltxZx6RlmJzZ8zho0fJ1+sMex280YR0qcTJzz2sXM5b3Y4SVcvVBlv9HlubLSxLSrdDJTbohq5c4hLqIwVVUZKohb78lzJTSqxQoqwGc6USWzsd6qUM1VyOie/RcDLcd9dhTj62xsZwpNjZBStNSIznuxyq51QVi4fBM29foZBPVKL91HU4tpzlyHJDiaMS1GeaAcPutsIi6FaabLYgKhSmbdLrD1herrN2uYuVN3C0QKWnj4cThSMo5NI8dLbDma0xRxfqqtR/aa5Ic76ueNqXW23SVka57JvNBYWumF+o8fBDF8mUs1jZFH/88TM86xlHOdKs0t5sc/uJQ8w8lzjxVDly4Ll4/pW0+2Ijy6MPn+UlL7qPbnfAyVMbvPjFd7Lb21bzuBYZxL7gY2b4lsFwIC5SEZQSsjnrSgCZhHkJ23IWKVe1PxwSxQGhESsXeiWbJfQN1i63laiXy6eVS3l+Lk0uXyDtpJlOBozdWCXFjwfitHWolIt4bkJnpyc6D42lMoYuzM2ucvCtr7UolTKMxOkXeCzffQ8PfuxB1Q/mFotkYl8Ftlm6iD2hwpxICXZ3GtLzdD52YYdiOUs9rXG8KoFmLpWKcJYj7jhU5vhikTAySCOcZnHXarhByNbumIWawcFqhq3dGYOx7JmFHDo2x25rQCafYn6uSDWX59Tnt/jAJ9cp1g1eeGuNorBQxcHsjSgXs/S6I87uzDh6qKQY1BMvUQ5qQe4IJzRJbHU+D6xPSJlw93KOfAKTEBUqeH5LNpNiThzIstBIk1gGoy60OmPuvGOR3sYAd+ozmwxZrGQYDHzO77p4hsFfbU7Znvh83fOaLGgRs5nJJLI4vynoIpivOgymCY+sd/l7zztMPtLUJqeEdBXTJlvtMbVGjmPNMhfPuDy40eeyO+GeYzkO1h3WNuDTl4bsuC65jFwLCkmyvjOglNY4XLU4WEhTzZiK3xxpJjtTCd0U/E3MXCnF0YM1dloeO2tDTCehWspQqmXUmH/g/sc4fvs888t1NM3CFYxEf0QqLSzTIqsXB1xc38UNp5TTBktzDksnFohCjUFrimbHisMtWCMJnhPhr7s+YHd7k4WVOr6XqDApKzKVKaRcz+AFCYZwkkkpxnsql1YOWIUdKWTxhz6BptPbGSuXdLVZvsKkHU/VfOwUNFV1UsgUCeRZKqUxCwQh4hOJ2z2tEybiODfwY59MOUfatvGmPv7UIw5RfHgCCQzzcHJpDM1RCBQ9Sthc3aKxlMMQcTeI0NMWTkZ49vJ9GGIahuJOB56v3N5jX54lcgphVMwWcMdTFQQpTlj/C6Ko0PKDKFDBapNxgDvysdIWpDT0RGc2DIl1QfI4zCYSeRYpfAmBpjaq/SQES8pkHPyZjhdILEEKPXRJ5+IrVU5SEiCIE0EhhJFCGrhjX3F7bcdW3xUydjuewW8+HDwtyD7FxcbTguxTbMD/Hd5+6tRpXvndr1a7dcJilRJ6OfacbOIGfbKCrARESar7k3HIPpEgK8LWT//MuxDm7Pd9779RJeDXKjeX8xQX4O/8zu/y/n/3HuUwvZlDHIaCWLjzjtv5uXf/jFoU7L92+fvVYWZPVAa+JzrIJLn/fXttKa7I/UFne+e6x/C9kSD7pZzvzTpk9wvEV3OA94tjch3ihN0Lcvv/fu+/8L5feLdCE+w/5OdjeeDLSUmR8TcqyF6rT73n59+nNgn2O4Rv9hqv7lP7cR5ve+sVd/Xeca3+IW7aN77pR5ST9V/883+m3IfSFnKIQPp9r3oNb37j61Tb3ew9fiLB8lrncrO//0Z8Y3GSv/b1b1b4gv33/3rj5IlCva71nhsJsuKIFAFbxMr9YYHStuJwfd0bfoh3vO1HueWWo9ecGkRYfPUPvE6V018tlssb9gTGj37048qB+9Yff8vjGw43K8juzVcyR15rTr3e/HEjV/n12vpG57f3c9nI+Jmffsfj89/+hrpe++8J4XvzwP737J3PN//jb+QNr/9BUqnU498n15pTv1RRee/8BVfzw295w+P3RfqECLJyv+Sz/y4fIsi+7yffztffkqEznLExmDDtRxysVDlxSwO7IGC3kEGvp7ix+XRalRTraWGr9hiNI5UOXJtzcL0R06HPaGio9GzT1BXGQJyEwmozUjaGY7K93aXVEQxBTKOYZ7EhQV8RoR+TEj5p2aB1eVeFe+z0ZszGCYulnCpZFSabkU4pp+lgMML3DJrNIojA2Bkz7kY0F+YpVUTcA3cYKHat8OHE/TedjLEztiq/HI4GxL5BqVTGzhmMRz21QHdHMbpuq0XQXLVEpSaJ5y7D/pDBrke2kEezXSUypvN5tjZaZNOSWG/gTST0TFOle+JaDGbi9BUR2lKBJaGnYdrCsZVwpl1Voi8i0NKhulqYdds7BL7NfLNGEk3YWe2rUIvAC+kMJWFa59CJBu64hz9OFG/VSesEXFm0dVodCByiyKHV9XnOHQcoNnU6nQFrF3ZYbIijWcoqY2aTkFxBBBtTlZavr7UxtBTNRoFsNk0qpauKHSm9rmVKHFouq7L58cinPZzgOCkVzlSdLzH1B2xf3iGXq6gApt5OX7EvZ5GngsR0PVJog0atgshiG+0d5eYbdD0OLS7hIUnn4nwJ+fMHL9BqJTz7rmV0f4idLZIraXS6UxXcMpoMeOj8DlWnRjalKRdkShK3o5B6IUOtYFHK6Sr5Oo6EdSxp9w4p01D3QhK702nhJwrHVVjFA6qFPIluUp/LKMfQdNDhkyeHNAs1lhcLVOsms2BGGGuc3+hyecenWkxzqJZiNBjx2PqEQrHO7StVVpbzJOaMUc9TosLq5pi5hRrbu7tsbA6oVKqUCzZFx2d9a8QZCXCJTfJOiuWmjZ3SuHBpxMLKvBKcJsMxF89vc+ehOTpej/f+yUWWC0VedLhC6E9pj8V7lMKLNPJZQ6Wiy8I7U8qx0x5RzqS59UhVbUicPXmZg/UKF1sthoH0J8FF6mQtjYVaUWGPqoK7kjEvC21fVwJ9LisMQJdgppPEgkLQKOVsvMins9ljYa50JTFbS5GxhT9tUSk66IUMrZ7LcDhgMPEwHElLN9GThEAHU85xc8B4a0it4rAwl2Zro8fmMGaUmDzjmfdQsC1m3oTu9ia5pYN8+lN/pfALwint9ScEgXAnPdzZlfCoMI6V0KPkV00jjkQOkHR6kWJlja8plqxsJonjbL5eAeFiT3xuP7JAzbbY7vRVKfTRxRoFFUQleAabU2sb5LIGRceinDWp18osLC5gpGYqiO3k6R02dkbKTThfK6HFHqVSnmZN3PER7e1dFdpmOVnc0ZjmgUWmozHVjM1j69sMPXEiFinaMdW5OjPXJ+3k2J1FDMcepiSb+wn9fo977jjI2voOf/XwRQ4uN1herLOz3iJXLEjIO60dwbb4HDhaVS7oqZRQSyn1OOSuuw8wnMiGjCXGWcbTGZvnt8mWK1RqWXY2ukr8bO0I2zfiluMH8PSIQjaD7nqsn9vm1PqQQjWn+KBZCc+LrgjzghUQl2aIBAqFmOk8px55jLtvW2CjM1Dzo+A7hKmbzugEiUm71Vdu6cXFErqWolYo09newcyYyonb6YxV4FmhUlShYZ1uW31OGMVowuPue0y8gLl6niTxSMtGy85AsbEvXh5xeq2Fr8XkCyZ1x6SeTmiU0+ihxnAUsjmJ2R0HnOuOOdwoYEkyfBhzqTviGScKnFjOqbC30I353LkhrgQiRoI1CHDDGc+9pcxcIa2+5+rlAqEIv0ZMFEfqPoroudvdVZtMrY0xHzrTZcSMb33hInNOhlF/Sr2ZJZ9zmIxdNndDHrvURbc1NrsBc2WTZ54oEUxjMg2b+vwy092EB+5/EFvQJ+Lwz9iMPZ1zrQnt0Yj7bi+z1KxybnVASeLGwinHDjTImJrarHDSmnJKnzk/5c8v9amW07SHPhdHU249mOEZ9RLuOOHk1ki91tJibj2c50Alw2MXpoqfPvE8TGGaGjEvfuY8lmwmWCm0OM2w7TP0ZlzYGVCopzhYL/LQ5we0Q092esUMz24voO3HLNRtbm9mSEvVh2cQRoIqCel7CYllMwl9JlHIypzF0WYRQzfRA6neGaGnU1hhROwJT9xnbr6KHyREmka1bJPOCOIiptOa4EYJiZ1QLGQwBJ/Rm1Ccg9p8k1w6i62Z9MYjZrEEXmpMejOFGpDNTUOPicgQInNiJKR7/DFceHSNaj2D77nUDlSJvBQTd0q+mMK0iwx7XcqNMqOWq4KuRJTNN7KYKYPLZ1rUVhxVfZPWU4oPGyWmQjY66bxy9I6GI5yCDUHCLPCwC1fC9iIMUpbFdOxCZDDoDajOWdRLFXxPNrZEUJ8JmFeFekrAoWxuCL9Y2Ky6LtzfjHLzemNB2PiEgYtTtHHyNjMvwW/PVDXE4uGKctjKPJEEIYYDPhqhbLLrOu4kJEwi8pWcEsL9gQ+O3IOQtO2gazG2daWKQ/Ov8G3HbsCgEypBX96bq+gUC1lSOZ1MzlF8aX8WqmqHOAnVWDITg1i+tEz5bk/wpxqbPZ8PPPa0IPtU1xlPC7JPtQX/F3+/CEVSXvqxj3+Cn/3pd3wRQuBmBNm90K9f/OVffdKC7LVCv/YLlFIq/OIXffkXOS6v1dxSBvsjP/q2a4opN7o9MlmKkCN8yGZz7vGX36xotPfG673v34sz9ufee91zvJHotff7v5TzvVlBdj8q4tChg1/EwpVS5gsXL6ovq3/49V/LD735DQwGAxXuJmVD+13B12v7G4lL13rfk0UWXEuQvdZ7b/YaRWy8+pASa+FXnjhxyxc5Kq8nju0JWOKe3h9C99u/87uIIL8n9N3sPb5ZQfZmf/+N+uZ+QfO1r3nV43iLvy1Bdr+4fnXbyoaOiLJveuNrvuge7b+XewK1oEdkE0WwC1cfe+NXNqve+/PvVIgGOW4keF6rLz/Rhs715o8bjZmnKshej3sr53+t/iUut7e9/acUgkCqEirl8uOXKnws2WQQBIuwkPc2up5oTn0iofqJ2ljm7pd/5yvVZ4lD+7u+8+UKVXAtvvWNvgv+Z/1cBNn3/uQ7+PtLsNkZMw2kjNdRDpDFxTy6FjGciEoZKaHJj4R9OuXgygHiJCCVsRTr1LJ0/EAcp32q1aYKbxAzrJGCYWdEtZZVHLCOpL9rBlFgkEppINV9s4BSNYOZtuj1xmxstjl+aIl80VGhPH4iBb4Jji9l/H3y2QwDd8Kjq7vceeQg8yt1BBc89YTBNmWp0SDQAgbdtnJn1Bcbyg0rzNLBzpDm4UX6/T7pjIYbhfi9ALtYoDafYzYdcfncgE4n5rYTNQpzKQI/4fTn11laKEpcMEkkCwcbPxUqF1q/GzFXLmKlNQ6ulPFmU1KxTXc4JZPLq9L0WXtEtz9kOpTyyQCnUGKuWefoQYfN9S2SyFYBRbEDne0BW6s7FLMW6WyGXDmtFvRJaFPKZSksFplMeyp8KVdMY9s2GxttrFRCuZBmZ2ubU49tQVzknvtOUKro9Adtelsuc5UcE3fCdselVq+Sz4jbuKtKC7e3Zyw0F1lctri82kL3CmSbJQbdXW45vITOhMlsRi4rDh+P2WREqeIoR6I4//oDj8Z8k/FYmHqGUsS6rR4H5mqcOXuenCAACiL0Wmy3+pQqZeV0KUnI2rCPbemkkpidUUC37XH8rgb+ZMS5x4bKyVMti+NV4+Nn2pzb9ainM7zkWJ1gMiJjO5QKDo6dJnADjt5SZmNthyg0KNZShCIc7njkyxlKZQmdydDvDBhPJJTHYaFaYCRil54wk8h13+ezEsQysHjJc48qp9qxEwuMx0O1uNQSTZW8ij1Zt2L+/Qc+R6N8gJe+8Dhm3Ke9NSBXyIh2xCOPbGCbKdzApbHQID1XZ2t9h3wYiI2VU+tdQs1itTPhGUebLM1nyZoZZrEIrRqbl3s0cw7lUsDDZzt84qzPnYsFDhU0JW5tTyY8vO2x2KzjmDGRF+KHCbt+SDGTI2dqVIomW70h6cSmkdHVZkGjXKAxl0UTbMNWn/ZA+Ld9bpsvUyikcDs99FyBONFIBQGGI2E+yRWWoJSsTnyFAchYMa1BwOc3pox6Q77y+QdZ3x1yqRUQmxrPuvMQ7d6I+cMLXLq8Q7srQUshliMlzC5aHBH1Y5YWG5hOhBnpdPoexcUmre0ORw8fZNRtE2gWxfk5VYq/1e5wdr3FOIhJ4kQ5m4VTG0QhYSxCrK7EVxHl5W8izu4JsrrgHXSdWRCoaTdt2Vc2F6KInJQdGwZ+FDIZjgR/yDe95F4VKndpbYcTzQZH5zNkqlmqpTzT2YTxQBikKQ4dOcRut8enPn4ao5hlrl5Vrq7Dc1XFaZzORvT6QzVvkrJYqR+is91WLjwJKvT8oZrnsrYwsBN6Y5fhJMCys7RHfer1OWqZiEZZSnd1hZmIEx2302EWj/E1k9XzW5SbFUY9YQprFColVubn8GdjtrtDslaRMyfPUm5kWTpQUH1Z2k+E9LOPXKCxKKFPErJlMOkNQM/QHkd02tvc/pxjlNIZxa/c2mhTKhTVdU1cwbPMmHQHZCt5suJudIdC5gU9i+sJAqajGNfTzhSz7CjHdN7JUSrbDAYRvf6I8zJnRTHHbpmjXs2xtt6m2KgQz0SMjbi0OiZfy1KuZPH9EY6tk3ZM9FyGrJZl0h8wnAaYzHDyGRXy1et7DIYh660+650J276vHPWLGRvPczlSz6CZNn94cpPbFvPct1jizNpApbyv9UdMgxlfdU+JtF2gP4j4xKkdNkV8Ege6BP4JE0YL+RcvPYg5cdWG5fr6jED3abkBPc9nvphjsZBBiwPVt9Y2xvRCGRsRz7y1QMNJYU1jyo0qQWhybr3Lh0632ZWgr2qGWyoWd91WVC7utbMDtmc+xUqFT3x2i5w+41lHRdzTyVg6w1GKi9sDhlGk+O4S/pQYNukoIkrplGyDRt6mVDQVwzxfL/Lo6ohPnN9luVniUntEfxZimAllx6KSs1Rg12g0ZaFokTNhoWRRzNsqLDGFSSLie5Iox2fKEueiTm/X56HNKbk0FDMRz713AdtIc/rsLs0FwUHo2Hqa9UtDehJeltUZT2MVElmu5ej1IrZHE8oS4mRm+MipHSybK4JiGF8Z33rCiVKGlYaB7oekDZswjNn1E9w44KtedAB3kGBbJpl0mtnEJVctkc5aShgcbnvMEpmTs9iGBMyZJIlO4LrqOy1EhNWIbnfEtDdm6UgRyynwyP3rEA85csc87XMT7JKN7QTqu83SbdYe3SHJhiwcbOD1Ik49usm9zztIONU4e3aDQsFUmx7uFMX4DUwJ26thS2tKaF4YMxJ0wDTBnSaqasT3Ii6vtq+I33ZEeS7L/IGGKutPDBGLU4zHIwrlHEVdnhdmTN0JAZEKH60XBeGUMJHf3XcVyzknLHDdUM83+AlR5KugTpk3ZWPLD0wunmwrZvXBO4s0l0Rwt2mtbxETosk84cVq00Ceu+W5XFzsWmQrIVlLxaSMhIkfYkq4l22SSuuKd2tbhvwGYoV88Oi2B3ii4ZomugNmJk1ONv9DGWeyMTxTjnZB0phmgm4magNMl0C17owPtvNPO2Sf4iLiaUH2KTbg/8pv3yujl8X82976I4ptud+FeiOG7P5S6T1x7o8++MdPyJDdc4JKiey1Qr+kPYVRKSXIzbk53vjG11w3HGuv7fcW7DfiYUz4AAAgAElEQVRCINzoXslkJgt8Kdn9ow/+iSqtvZbT92YFlf3tdD1m6o1Er2ud+5M935sVZPe4vBLucLU7+FrnIYzhl7/ilRw5fJj3vOdnKZdKT9jUNxKX/jYE2Zu9xie6IBlH0mc/9cnP8Ad/+Ed87oGHFIPzagfkfifnXgidiJk/+No38s3f9I2Kr3v18WTu8c0Ksvs/48n8/hv1zethGv62BFm5HhFdpRxe2nhvo2evbcWR/ILnP++6t3BvfFzP1S9v3GNsy9/3j+H/UwXZ/RsaT5YD/TchyErfE7FcHPAy5uS4VqjYjeb+/5k/vyLIvo0XVVFOkGkcKmelnc2LL5PY06lakM3oagG803JplEpkC5KyXVAPyG5fXJNTKrUCAmyU4IdIwnlk4YTGLAkZj2YEbki+nGYqHNmpjmGbLCxl8PyQ0TAiHPssLJeYhgPC0GRzY0ilVMBMS+n3FMewqM9JiJaU+/kwhcROcfFyn2Ktyqm1TSV+NAoWpmFiZyImwoU0bTQnUQnFjuVgFnMk8pmjEaV6TrlDMrkS2XKoEoK3NwZUqiXl2J1OIhqVIqEpCwwJdpKwi1ilMuuaSSolizFBBriYkhRta7TaHTbW5X0ltLTNocMVDtSLTLwOn7n/IuOppsp5D60cYLHxBXdfJ1S8u0KzoMIybC2lShYzGWHd7vDwmQ73HL+NlSNphUjQkiz33HkE3epzab2n8Bv5Yl6xHseDDpvr24oLuLx0gJSTolEpk9Y81OpNiistk9G0r5xE4vgxLI12d+cLtkJJRe+pgB3fG+P7FnVhi5ZtUqkEW7OpzRVJ9CsL2k5vpNhvCl9BGl1Yu2Vx3U4wAwMtZdMf9MkXCgqt5E+Eg1pGkzAiLUJicAbxiNifMhqH7HRHnNwaUi6YynE9m8Q881hTCZKffmCNM52EomUqLm3dNrj3cEkFyhRL0sYul9d3WViREvuRCg9amCsyCcaMe2OsdJ7FxSKaAa2tAeFMY7GZZnmlpALJvCBm2PEI4pDznSsi+POOF+gMRqzu+Nx+uEGmnOLMuR2ahYoqDV9crDCeTnjo1JoKGsqXMpikaNRzqoRzpic8cmadJDAhcum0xBUGRxoljhysMxz22NzokEplKFakf4ekLZ3LOxPObnpc7Ez4+tuX0DWXufkSFy730BKdQ/MV2uO+KucUMdfM5hVfs2IaWOmQU6s9pr6uBO+DEgzUdFR6fUcS7YIZSxUJftXpzUZcXB/jFMss1AVr0eX40TrFrMPYc1k72wbdwM6ksZ0UB5frTL0Jm6vbTIYhlWaV1fUetbROrZpWPM6ZG7Hr6Rw8chBPRFfd4OLGJXaGIastj1uPH8Au6soBOtzp8ZzbDzEaDOn2hqScLJPJjJWFHFpKI3E17Fya0XRGaBfY3Gqz0xmy2XNp9UckoiAoyfUKliBRea/yj+KOlZgbYSpcEWdVEKdhKEFdxNsraw4JghOXn7jT5DUJzXpVleBL4Js8p4RxyIFGhcMlh0bW4o7bD5JJG9j4SC5Yqyu4jyarq31604QXftmtnDt/kYIZMlevoUU6ZiZDb9RTbOHOaMjli+vM15ssHFwm8iUEacD6xrriSi6vHODMxoY6B1GiJCxxe6tHr7XLt3z98xXTU5BkEkgYeHI/I/pTDzOVV+5ICZUb9zvKbXnu/Dov+LJnM53OuHD+MnffvqAEXsfOKO6jiS1IasLBmI5sOJim4hPbjsHpR7ZI5TIsLpVJCY7AKZA1LB79/HkVqNaoZ5SQI9yHMNIVk7ZSqVApFUmU63iC58ckjk2tVGV3Z0R7dZt8RSNXLRAEY6r5Jp3uiG5nxPJRqQxAufwyGZO11S3On7/EytF5ND3DbDIjCGd47liFNVXqVWzdoXWpQ2RpNKpZ1te2sG2Nhx66TJxY3Hb3CoOhx+pmm6xt0elMsVMJf/rQJqrp9ISeH1PLWdQsgwX5M2uRy5t43piMZRL6Fh97tE0/kbLxiCgW95+Ur8fMFSxeeiRLycnSG8YqsG1pLs3OKKI9meH6MUVH2OQSuqbx4iM1NnYG5Is5hv6UYsakWrJ59LEhj2y6bM4ChrMrnyE0m8NVm39wd5H5nMOlNZd2HLHdDVhtT/inXzHHnc2iqryQTcpPPtBBT9vUMjq5TJZ60yaTyXH/5y4zROcFtxWZDMbYhSoPPtJmY+ixOfZpe8LiNZR4JmPA0g28MFICYDFlYyUhLziWo5KKIMny2PZIwMy43kzhHoqlNC+5bZFOe6CCE8vFOkN3Qq4Yk09baIZONIVWe8LyiqXYvZcvzVjrTihUBY8krl0UJ1s3bHalEiUd48h3xyggZZvYJorZ+olzPfpRIFMruVSKfFrj3nuaZOMZgZ9mexDRbEi4mIQBLitnuuOYWKkys8EYT/cwbYdx11XBlO3tAYWqTln64zhGs0wGW5JlIOUDEpDlo2dMDO0KRkAMMlbRFBw5WmgwnEwUjgJB0MhFiHN3OCAWoT1tKnyG8DW2LrUwLItsNsEW1FC6oJjsUThRQYmOkWZre0K3fyVITuarlJQbGAZeP2LQ7aOnxUmax9YTiuUUw44EfGaxCxkS2RzQdcwwJA51ZWbwAh/LNBVnOhaWbBCRy2dV8J2METfwKZRLaCmL0A8VB9zruRAmCJzZm4a0doT9LCJwESuTVwgDwUuZglJwYbgtr4fuZKyqaizSakO11HRIGxoTLSJFTC5jKWHVyBpUK47ahLLTaVKJQX93Qm8UqeerxIzVPC3fTTI/SdVONA5YvdDlwvaQwPA5cbzEXC2r7lE/MPnAozwtyD7FhcTTguxTbMD/ld8u4qiEPf3QD73+r4mxcl37hZ5rOaj2C2t7Zasi3vzrV7xSLY6vtVDfEzAOHz54TebrnmNXQj2ejBgr5/lUBVlxOUq6uDgV/8m3/COV0C7lVt/9Pa9Wt/dmkAXXEh32t9P1XME3Er3297ObPd+bFWT3rkF23K7nGNx/Pnvnfr17evUY+bsgyN7sNV5rnMvC9i//8n7lfJbj277t/+I5z34Wv/wrv6Zc4lcLsvJ6ee0v/tKvPF76LuLtr/36b/JTP/HWLyoXv5l7/KUIsjfz+59M39wTX/eXr/9tCrL7OdjCgRVHrIStCbP56ra9+l7ujQ9ZXL3vve/m1hPH/9rt3s/R3b+R9H+qILt/DN8onHGvMf8mBFklAyQJp0+f4X3v/6XHQ8rk34WHLgxZCWT8u3xcCfV6B88pxMpthG2x0Rlhp8XRE5LyTY4uFbGLCa2tXbxxirn5OrkiTKcx6UwGz3WlApFc0caXRZFKBp+pcvDQT1S5vR/o5LI2VkbKbT0l0OQrwkx18boxpp0m0sQfNlNssEkUMXENxcAUBy6hTSFnYWcMOUUVzjTtTZXgtTsMmPripLBYbORYqqfIFqW8bkJ7c6oShQeTMQUpsQ6khA/8KKFSyivhJ21ZGCmL5YNzRLqHloQMvCkXHu3QrNWoLZRA85T7RpKZe4Mxo/aIbKFIOZvBciLanRa6n1JCX3/U5/L6jLlGRQVXZR2DZl1CP0K2xQ3px0wCERBzFCoGq49tK9epLPg890qoimPnqc5lmE5ctaC8tN7iYG2B5nxJJRMLgkceFGbRjEF/hjuZEvuRSlQPI1kAhnixlARO0JMroR+u6xMlOpXiHKlcQme3SzQNyFcKGDakbLnHbQrFIuNpqATsyTAibWVZOFjGS8acf2yTUrqmuH2O6gMTxfMTV6MXeBhWiXkJD9Nmio3pdn1WDjWYzmZ0hgMCYedJqeLQ5dz2hK1RwF0LVcaBR62R5+FLbS62p2StNDnHoOKYHK4UqZcTMlmd+x/doZmrUDB8vMDgjqNNUnaImRPX3QxX+HThGFccRVsuCyJajYXjaakgkm5vzMGVEnbeoVx2GHdGylVcKdlKtJm4AatrErAk5aA2KytHmM36pGLhC6ZUGvkH/+IsrT58xV2LHF2pU8hlmc3GfPrkKui2EjVW5uuIEzPwfaaBz+n1Luc3hpiRxry4J2viPIOskyHQZOGdUrzeULStCFrTqRKEx17McjnLPUsFFRokadnpnDDyfQWN7LoxxWKWdFZcVwWmkaGEt1OX2wwlpCuTZ2WuzIGFLIV8ig//5WOcujzllrk8eS1muzWjXLJYKEmKtkEsAiAhOSdDGE7peBYlO0PaESRGzM7E4+hSQwmyEhpTSGmKUSqBVZOeS1oSlgwR0aX/acwvVbmw2ubwbUe5vLlBaxzT6k0YSn+VnzerOEZATZjVlkO1XuXsmbMqOf7w0iKlTKLmgksbfQa+qcr2t3su/ZHPxVb/isNdgu4SscV+QYgVkVUeovf+vKLVKtFW7on8d+WfNLUpoFyEcawC8MQ5qzAelq0cs1lLWK5D3JlPIZumkc0z9D2a1RJZPWGlmeO+u1cwpyMlxnz6wcusHChwy8FF/EmMZUT0RyMlMlmJIdXBzFXT6n7tjvpk0sKb1rFSWeIg4sLFVTLFDGbsY2UcHCdLa1eYsHmSMFGl9L6b4M4mVBebGIFBT3AQo4liX49mHo1akXzWVsn0IogK+7FUSPPwY7ukNJ/jRxvsdsSt65EvVFQps2EHysGqC9bAkVT0NKPJjM52h0y5wHQSKJekkUpYWpzn7LlLysW60GwwdWeqr3U2dpmGInDG3HnPIRwdBp0p41GAnrfY2R4IKhvTmxE6JqWC4EFC2u0B9VJRjZlAQrqyEvalbM502kN6w65iZw9GLoVijmw5IzASxcAUvqSMmX6rjZN3aDZLeGNJqndVcFpKz6k28AODwJsybHUpFiRAbsbZ1ojeJGK1H2ARcrgq3G5d4U78JCGVTbHTcVWfO1grcnK9z/nBVL4+CJJYvUbEyyPVLM9fcfCmsDuJqRREPExIIovdUciF3liJauJ4fs7REvct12ht92m5cHk0VVUBz7urzP9g7z2gJUvP8tyndqi9q3blcOrk03lST9QIBWSBCJaNRTJwSQIM94INCGNjQAkUEEpYyIhsogMsMEmGK7jGBiQkGEkzI4000kzn7nO6T64c9q4da9/1/c3p1dOaGWk0ljBrda2lpZ46FXb491/7f7/3e97J2OYvTu2w503xoxgkXEmDr7izzhefXCDsTxj2PKyqOLNjFar5ontrpJ7G1nrEhy932HFD1poizoUqGGp53iSXyZKahrpOFup59nYHnLkyIRKbr5bBjXQVRvj8O5uIaTyS39sgZXMYkUrRNOfw6OURWPCFR6t8+KNtNsX1KAW1WUi1aLBYs8mnFt2Byy0rJTX/LrZsqq08YZRRrsxQGm28gHJFMjVnDNowCBPSNMb3E2pVm3w2w2iaoGc0bCMmiDOKCRxHAXpsoM2EO5sw9hPaoymTFLpRTD5roicxleW6Kta2qhZLqznVlTENPZZXmmQCi3FXihYpiUClhX869OjsueQLGeyygTtyWVxdUM7MWaQaYsjmTAnoYBpMydp5fDdQXSbiZhXsgPDJRRwWR6hgYcb7Hr3dIZWVApmZSa8/Rstm0BKDyVTEaul2kOMi7fga1UaRnG4oV2mYSkBnALEUi6RAlFHaaOAlao7NFWE4VZUnDh8pSV6eClQMgpjAmykcguXoFEplDN1U14879lQQWKlZuorqSRJypq2Y7EkkoV7CQ9fV9xnZLO7QJTNLVUeEHwbMfHHky+9tpK5fcfAGUUimBIv1uuLFxhI0aujM4pTurhQyIyrzBcKpPA++GxJGobqHcuom88tlanmbfN4hjqRrKMM0EBbtBC1roEnLk5yjNCPEBXw3or8zJLKzRJrP3JJNpWJjaRYbVyb85sP+TUH2WS40bgqyz/IA/kN9u7AKX/3q16kAr+c977lPuRsHrboHSAIJHjp4HIR+7ezsqrZUcaEdOA9l8f1k4uMBz/NGFqN8ptx8/fJ//HW2t7c/Labg+g2WtuS3/9Q7PytkwYEbd3trh3e9699z6y0n1Ef/70QWXO8mu5EferAfn4noJa/9bLb3mQqy14stT8bUvHGwXB/WczAOnu66+D9BkH2m+3jj/hy4y9/4prfyHd/+rXzf9373tZb4p3NQH4R7SYvrz73rp1XL9+2336rCzg4ez/QcP1NB9pl+/qcbm9c7ZK8fL59PQVaOnQQ5SRFF2uclcO49f/o/FA/7+mP7ZOPyAFkgRaRPVzC5iSz4MRV8dv2Yux5T8XTX/edKkL3+O8Uh/Wu/9p/4/T9496cwjf9P/a1WDNl//za++nCeKI7Y7gxwJwarh5rkHbmTFuHSJMzISjvCG87ImgW0nCyYU4xshsAL0VITq2QwHI2Um8XOpFy50iXxs9QrOcUkE/7rXqfLxT0PU8uy2KyS1cA2DSUKCLfNDyOq5SKxOaXXFvdUmcF4QrsfoKcWCwsltJmrXE4rjSpNFfQV02+PKBerJLGnFi6tlsPmVpvxIKRaaynm2iwzUeJGs95UAow4Wp1SQaESRGit5oskpq+cIuJYG3YjJTYJX9LSU8Z+iJGzGPf7RGGCYdqUnSK1koWWl7TqAe4wVULTOBJhMIOTl9T2gJojztcp+7sjWnMVukOP+cUiGSNhdytgeamhFjFoWeV+M7UcpXqW0dBDPK3SFmySZ3m+iWbMlCggotbljT0mI59DawtKcCxWpd15Sm8wAD1m63JPhfCIE1OzM7Q3BdVQU2Eo0uKdiWaUa2UmroddNDh99iJZLY9lGhQcW7WgG3qJxSNVtvbWmfQCasUG+WJWtQ0mScxUArNaTbrDNpcvtLHtHI6keDeKitHnWBrrl9uQMVBmIS1QKAoRHqU1u9G0eeDcPmY+z+W9IfO1MvOWzWLBZKGqqwAafxazNfQ51/FYqFSp5VOyzLjvyDLVuTIZO8vpi5t0xjOMZMh8ucS4H9ASB3QU0t6bqIX4QrOIZYlYJ5DRjAqtqzgmjWqRWARJMgxGIz55fp+hZ3P3kUVqJeHgmZiOwdn1df7ywT4vvusW7j1eQtNi+uMJo6nH0LeUQzmj+4qNLHzlwWCiBJ2p8F1LmmrPL5erivcn42SrM8aUcZS1VUCbCIydPY/pLGZvOhPTFfcenyONpsxCcdJJa76h2lF3dn1OHG6hFzV2B9ICPePi5pR6Kc9e36XiGFjFPB87vcOLjrdYmTc5f2nE2qEWk8lAjY2GZeM4FvtupILD7jvRopZPlAjQ7QxIzCJ5qYAIc7Jg47sjxuMQ8VUvzhVx5FovGOxvDsnZNvv7A0plqZhksCyd/Y4nXeiqvXbgC+/WRxNVMmsRJAY73bES60UBmWkGt544xnBvn9tWy5TslOW1ZXb2R/SnEZsbu0RplvXekO32mK4bq0Al4ZGKQCb3RUqT/Tt27MGce/Cc/PVAs1Xd9JkMuayp/l/uI3xJ7ZYcGQnJTVIllsjfRRiMRExIIWdlldYrPGhxngmZY6VVZ6kkqeg6wSRgoWhw8miDfM5k6nY5ceIW1vc8jDRSIUquCIPjoQo47A8DoozOo4+v809f8lzScKy6Avba+4wnM46cOIIeTlVLuBSTTHH7ixvV99CyOoMtl49/coMjx1tYJXGm9a4WlsSRm8TKvRcJziEK6Hshdj7HfLXCxccvMAoTTt5xG1NvhOe6NFtLnL+4wd33HqZk6nTHLjM/YfPyLtVWQ4VvFiVET8Z4PMPMGSpEUeYhI54x7EwolXIUyxaGpjEcSZhfotLfL6y30WYZFfJok2HkJ9hOymDq4mQLlAp55XbMJCH1hQaeG2AZNj3XZRpO2Dm/jeMUKdWrWDldhQmJsGTlVba7CgoyRfQ2dPScowSsaTjE92aKp5zRLTYuXyETJApdU7DlHIaKj5stFJkMxZ0fIXSeWiHPY1s9hqG0rWfECKrE8oVmmQ+f22MsgpTwwDMiC2ckd4jb53IcL+fQZxlKOUHhZHhs22M/iHBMAy8IuedolVKScGo3pjv1uW/VUfOYG8547u2LPHZ6zN7AY66uKZer/CYWihlOtByymsl06LO37fNXF/uM4oSVqsHLXzJH0Sjyh+/Z5L3dEY1qnmVH5+h8HicL9ZpDf5DQ6cbkywaLTo5zV66gWznFiJbi6U4/ZnUhx/3HqxQsCez01e/C3iQhY+noYY6znZjT7SGFrEbgRXSDGDcWl2pG+mhYKhscW6xSr+kcX23R3dhXQVAKY9SNCMOEas1S19P2TpfV+SJ21iTWM6QidvozRsOYIJwRzETwS2iUTDQtRWZlCX3KzAyFw6gv2CpoNBgnDEcTbMciY+XwJhqPnt5m7AdMiTk8byskTtExufXoIoVckfZ2VxWdDNvCyGdVgOl04mOXNDUHiBs6l88RzUBypzJRTGzo+JMxdlFXTtdMpLN9bp9tz+XQnUtogc6gF6rgweWjjrpnypo5xTy3DOmqCZhrFpm4kSo4V5sVFYwpxeorlzvYdkxruYUfzMg7EsYldFhI5Ji0XWYZYWBr7FwZotkRkQRkpinlhk1NguLqct+j4U+Fu+vjuX1Wjq5hJAbdzSG7+x3yFY1sMU/YCxlPRpTKNnpOBFFTIWl0y1JBeuJqD6cxs+TqvOoP5D5IRNJYMZqF25q1DZIwwKjbrCzPEYymKnTYyGgqZEyK79JRICK0OGcjTcK7fJIguFrkL9rYBYfMDHRVR9OVuJ8amuLyizN8hq7uw7p7PSJf5mKDwA+wiib5ak4hZoQbopkGG5cG/O7Z+KYg+ywXGTcF2Wd5AP8hvv3pxFhJeJe2a1l0SwveQSuw3Ajc6BQ9SLi+++47+bl3vYNqtXot4Elcfzem2l8fjnMjXuDpxFi5yfvz//kX6mZEhNzrHwdhML//B3/0WYV6HYiV3/LN/5dKkD8IWvrfKcheL1hJW/Qv/Pw7OXbs6BP249OJXgcv/my295kKstdv71OxJWfygx0E5HI5JpMJP/Kjr1WC2I3hOgfbLa+VpPiFhfnPe6jXk+3/M93HG6/zfr/PD/zgDytW5o2uyqcTZK8P95IgpTCMFDv2IEhPvueZnuNnKsg+08//dGPzgCE7cd0nsHE/34Ls9SzbL/+yL0Hmste/7jVPGeZ1cE7lfT/6ytfywAc/rOa9J+PNHhR9bvz734dD9smKJJ9vhqwcu4Nj8pzn3Ms7fuotCIP3xrlZxqY4VGUB+7kQZH/jN/8rR48e5ote/KJrX319IOSzxdh8Pn7fRZB95+vfyEvrIrrlcadduj0R60xa9QaFikUST5lNAxUaNR7PVAp5vqyTcSxsI2Vna6DYi9LWFyYRY9/D7Y0JvZS8XaK1VKBQyiqx1dJ1upMhwz2fySim2CiohZmk9FarDrotHNk+aTTj8FqTXm+PUdfjyk5AuVrGymWUU9Ifxcw1GthlnSDwcAeSwGvSaDZZWrWVqyoQHpwfsX1hH8vMs3xiAdOIGfQC3O6YQiGPIQxCU1Ni5KVzexxZW0Qgg1EgrFubOJPQ2xpQLhVpNGqU5qvk8ikTv6fcY3ZGHLP+1XZUx8IbqggutnfHdEcZ5ptNCkaoxN9MNqVRLWNUYer6NObnVeiPiJNGRqdcLdDpbLN+bpdy8RCLh5sY2ZDJqMfWxY5a3Bw6vEK+bCoGbmd3QrkpzMYs435MpV6mUJeE8R4bZzaotRp4yYy5vKOCZ7Y3B8y1lqmJA88I6E9GWCIA+z6utDvnZKEVEsbyXMTq4rwKRpN2aOG6SZtwFEZ02y6FbBGrpuOPpoo1NwmmdHsjmrWGEmuKtsPcUpGNK1uYliSnG5w5d56zGxNOd0LCMOWldyzw8UttlqtFjrYKPLixp/AGeV14xj5fec8xbrmzwKlPnKM70BlPNBZqOUbphL8+08fPGKyVivyje+b46MYOH3qsQ5zqVEyDlx5fpGFrFGo2tXqWRx67zNibsdiwyFsZSo5N3jLR0ohKrUKt5OBNY6x8lsGkz58+eJlu3+TepToveG6LSEJ6FMdORJIKoTdVTENJOS+Xa3haiDfT2drZYdwekEbiGE6ZiOghvEg9h9Q3RDySxCWzaDLRLT7x+CZzjq3EvZ2hhNgEnFySJPkhf35uiCshNKQUdIsXrc1x91qBwaCnWnBbS/P0xh59N+ShjQ67Q59plCErbMWlKp2hx9mdMfccXuLl/+RW9i9e5spejDvzWVoss7O9z9Q3Vev+hT1fBeLcvrbCyaUZ4/6YaWyyOw7YcwVqoXHfiQUW5x1ms4TDh5dIZwH7V/bxxu5VsayQI6N5tPf7jDqeWuwLPaAvqBCnhB979ANd8Rw73T65YolpBrbbA1aaFrMww5HlRTo9T7nHL17eIUhNOiOfcrmgUs3HvjhZdUJx60qoXyzFiVS5/wRdcFV8vfqPqzCCv5NjrwJllTNWHKPyr6KIAqQq5MsXtmiaUiuLUJAwEeGOlHq5QH/kkbVMhhNPBdiIGVecXnIcxGFYKxSk1kA5a3Lr4hKZKKXphFTMDLfevky9nlPYA2nvPnniKO3dPcbeVAmxc5Uyf/vQRT6xPeFkq8ixlRKjUK7lEuOxi5UaNIs5un6PernO/nZfhSqOk4RoOlOi2/xSk/54oLjE1bl5jh6dwxPupTtma6NNbW6ZM5cusHB4jnqlxrAzIPB8gmjG2fNbfNmX30vkz7j02GW6YcoXPv8YpUoex87R295hMBau8gxn3sHOBtTyFc5fWGd1bZHhOMFHhF6dY2trRP0RGxubKnhR3HVS6NLFkVeoKLSBuLwFL2LkHMLAp1mtYlsGpzc7V8WwROb5gsLB6BmH/nBLIShOf/wiC4t13MkMTwLW8gX8IKC1VCLNOeyc2WTii3wacfSWVbIzUxULL2xs0m4nfOT8HnlJgDeyTKOIVkEntcV9WSJxE3b3hlimzmOdCQvVPHO5LPVilot7IyXIX+5NGSUaoyBgOpspVI+MEDn/tqEpkXmlkudQLav42ZeuTLk08iRUXrHAl0s29x5ySAOHD53f4+JozB0LRexMxGAaq2T6gRvTLGp87b11WuGEgxkAACAASURBVMtNdT381QcvcPRIhSjS6O2OqJfAqRSYO7xAs5RVjmYp4L3nPRf46ysTFeYmoUl2Pqv4neWcjVO86op9wa1FbC9CKwj32eaDj3XYD2KOz+d44b2L9Dc9NrfbLDVNZtMMQx+q9SKntrqsrbV45MqASSwFxik70rkh8BtxyYowbsB9y0XumMtxeten50fcs5SnlDVIkizFujB7Yy7vBIwHfZ5zW4Fi3mG/O2I4iUljW/HrtyZXRcxW3WGt5tDr9piZM3Vv4E8jmrU8phZiWxIcZrO76zEYuhRrNl1hmC+KM3aF0dCnvljkzKPbEAc0mg6tpWXGCuthMt5vU24VlYioggjzDu5oSr/bZ/VoC2l1GXRH+J6vOkikk0fLpoh51eu5eLOUgZtBSk/j4ZAjtx1CSxMGux0Wj9XJRDZnH92mXL8abJrRJagsg0GsxGmn5BDMYNCZkEkmOLUqwg2RJv1Z1qS3sUetmVfjazyRjoOpCkPMykSTzJQrXdyspaIUJ2boZUF9CKIlUBzxOM0w7flEiVxHKUNxmRctrmx3WVhrqKC8aCBYCAsviGjMNQinInALvsEmm7MZtCdMhx6Z2FCdT4meKNSRbuYVR7zcyFNrlplNhVSbISMhW2GIbeYUR384EAJ6hqxgp1INfzzCsHTMUo5Q9ieMVHFRJmVBK5pFCSi1lEtb8BaTKKTs5AjDGZORFNoDVRzJlgsq8Gs8EqdyBKU8v/uwe1OQfZYLhpuC7LM8gP/Q3r6+voG4+r795d/MF3/xi5/AjJUL8hd/6VfZ3d1DFrIitsnF/ba3vxMRPF/7mh+95jZ7ukWvtAp/7/f/oBKZrg8vOnXqNK/4gX/HyuryExbw8ln/9bd+h1OnzvDqV/0wlYqkeF59yA2afN5rf/yN/PhrX/kpbt4DkXdne0c5ZOfmmup9wnx869veoVK33/QTP859997zpKfqQMi4XpAVsfG///F7eNNPvo25ZvNZIwvkiwUP8YP/9kdUYrsE3bz1LW9UYTjykOMurewicNx158mn5bB+Ntv7TAVZ2aaDc+h5U77nu7+T//u7vuOaA1QJbz/3S2oR+ZpX/6hyov3P//mXvPLVP65QFd/5L76N7/++71FBJ/Lodnu88z/8LEeOHOa7vvPbGQyHvOIVP4SwZz8TB+71IuVLXvJFvPXNb8RxpGXw6uPpBMnr33ujuPxM9/H6AXQgLvmB/wRBVq6dV7/29YiIeSOy4OD9B+Fe8t8/8Irv5bv/n3/xhOvwmZ7jZyrIPtPPPxBkD66FEyeOPeFaknMv1+eb3/T6J3BwPxeC7KdzYwp2REIK5fFU4uqTTQRyfUqIoG3Zyl172223XnvZgWB7/vzFT/nb50uQvd5lL6340tkgxSOZqx544EO89e0/jYTM3TjmDrbvya6bp7s2rj9GTzW+pBjxr3/wh5EC39d8zVci56Yg6eDSzBuG/NZv/zc+/OEHedtbf0IV656tIPtk+yBjzHM9XvXKf3etmCbf/2yCHp/0h+Jz+KQIsj/3pjfz9Wt1qotZ0sxUOcOkndXthmTNLLYDuqFh5qXlboZjSrtdgFOSVkKPipMjiAM29/qq1bRQK7O906NcdBh3PRZrNSrNPEN3REHcQjNxW8xUW3zih4rjpha1BUMlkCdRpFr9yoUssT8VwwntscvWzhQrNfmCu1Yw7Bn5Wkkl+fZ3u6SCR80UFBPVdrJkDWHETgingXKrtBaqRNGUYW9IqVplFoj4Zlxd3BdLyvEZBb4K3BIxUsQOaYsWlJk7mHHyruOU6wUsy1Ec0M5wj0FvwKDTx7YKKk1YnCXlYplixVTiU3vbx87liJmyu+XznDsPk6sY9AddpqMQq+CodvZCocRof8jCfB43FieJuK6KVBtVknDM5vY2pVodP3CJXGHYZRjuexgZC6eWUy2O4TjFzOZorlSJgqlyZOm5IqnvIZ1Fs2SKKQ403cCbuPipS+iKy89iGsTYdh5d+Lc7bcXsLJYcFheXKRZ1otmInfYuu1tTxderV2wq5Tyj0YhZlGF7Z8h4muLYctwN5aCUNtPFxRx7nTEkNktrNSbTEeuX2my1PTRihtIGLdQJI0NeRHFd4/ihFoY2o1xxOLJSwR21eeT0Bjtjg43OlEbexg18PnLFlRwSbqmVWakZXByOWS3WuH25SsNJ2GkLOmNGtWQrdp4IyZKs3Rf2ZMVSomjJNmm0GogJUhx9SSxIAI/TF65wYS9kMDK5daXO2lxGpbfnHI1uf8TOIGBnO+RYpcjRE1V1rLqeS6fnqvAuTQsYTqX9MqDb96nWilzeHXFoZZFK2aK9u8t2Z8j5rs9WOyYvYXZeyMmlBjUjpVXNU3BiPrbeZ3sgqAaLtXKOubKp0sxrTkE5vSehwfxCiYtXugzTGQ9d6FCwc7z4tgV2B2P+5uwea5UCx5qmQkW0xxBG0CznaVVsWjX5PMFtTNX1OFe1iWtFTp9a55ZKmQvrPQYYNAT1MR7zlV90kjBx6Y3HnLkSUJurc3l9h+VSgZXlIkVnxmQ8Uc5gx8iowBpNz15NLccknukcOdHErJg8/PAmRaeiWLnlrE+9VFAYEWm3zZfKfOTMDqc3JoyiDFVxoDOj0x2QtXPs9yZM4xl5y1BhruNpQH8aEkQiyP0dBvnaP64KsypocTZD1w11TYvD0cnZZE1xYoloHqvAMgkAEne4+C7FoShtyVbeotkoM9wbst7uqntLYdOKa1XmSjFbmzJ/2QaOmaVVyHPbYon7blni/NY+5VKBQ80KVy7v8Lx7V5V7rN8bs7K8Qm84xBv7DFyftSNLTPpdtnZG5O0iupFQKZcwtQxJJmTYG7O512GmZen3RiwuzVHOGSxWi7S7feWEFee/4GAatarq1hmOe2QMjUnfU/f6lVYFP9HZurhJtZjHypdUcFK312cWibAd4FSKdLaHSkxZW8oznITsbI44ec9hUmGyxFM1d4+nGS5f3KRSd5Tr8OiJw7i9Hq1GmV6ng59EGFpWideyHhu2uyRxhkLFJo5m9Ps9VTQSTuiF9V1MO8t8pUiqx+Rtg257gusFis1ZL1sqjGk6TRhLAUyCjESBz4q7GcbtqcIw2GZKkInIpll6IqKOffRcAcsxcJMZ2zsj0nDK3Sdq7LgxG1sD1uarJCOfQqPI+v5YObqPzdl4k1CFxp1YcOgMAtzE4JGttipQ9P2YUs7gRDPP7fMF9DTLx9YHnOu7ipmemWUUekbGnmANRNStWwb1vEY1l1XdAkNBrATQ9TyOzOe5q+XQcjLUi7oSUWN/hh/rnNsaMQ7BMjMcmYNayYbEZDD2KOazDMczIt/HMk2i1OAjF/o8OvQQH7uI+dJG7gfi/tRwzAzNkqnQGRd2fGIt4mV3NVkuZpkJ6ibV6fU9CiWbIEzUNZbqttwAKMf+1m6A600p5DVGboxuSYHFoGhrzJey5E1dHatao4CeTJV7WJzewo4WF7yT1TC0RM3BXmhxZl0CPMu4YYZHL4yVk3lrJO5+jeMVSxUcCjmTfl+wAlkOLZcI3YipGzCaxmrMFHOWwvpIIFW5mmOmqSHKNEyV+J+3ddX+vilzepxhrpLH80KWl7MsrTSxTVP9xodugBdG6t6iXi0qXnG/N0GX+5Cxi2YII76AP/UoNjS0bJnuTpf5QzVITST3pFS2qKj7UE05tgVvEIcJUeIThKGanUwrKxqxQghphQyzaSg1T7J2kfblvgpCld9Ew4rJVRxmUhzSBAnlKDa3O/LJWpoK0JJimGlbWLkig/0R3d19nBKUikVVDLFKBYSiLfOTFmbw+iNVeMvKGNSyarKULpxZKiFZI+ycQaVexB9MGWwPyFYMxSbP2eJoF5e2hLRGzLQYpyxdMjOytkW1kGM204gEVSPzaaIpFqwEKUrgWBjq6nqOIx+nalNwUkWUicYBqW5iSnFUsAlaij+ZMRqEZEsphZyl7jEGY5fx0KMxZ6tgzmAYsXWpT89NKK+VeM8F/aYg+yzXCTcF2Wd5AP8hvV3E2Ne89g184pOPPe1m37ioP2hxbrc7SnS58847eO/73s/rXv8m5ViVhbgInweP69u5RTyQdm4R9gQr8NDDH+Ftb/mJa8LqgRj7rp/9xWuhLE+2cU8VuHOwyH/hC5/Ha179I2rBEwQhP/Gmt/An/++fqY8SJ+JPv+NtT2B0HnzHX/7V+/jhH3kNuq7xrd/yjdxy4gR//CfvUWK0CMTbOztKkLQsm5d/6zeq59/5H36O//Sff4sbXbXymZ987HG+/xX/Vn389c7JG8NnRMT80i99CcVCAdmGUqmoBAtJif/Fn/8ZFRbwZI/PZntF7P737/gZ/slLv/ya0C6fLSLPq1/zev76/X/Dj/zwv+HbXv7N14TB68+hiKzz8y3EdShO1//x5/+LL3zhC9TxPhDPb9y/g9f3+wPe/4G/ecI4ud4pLeK0jLfNzS0uX9nkh3/oX18Tfq/f/wM3trikZTzdcssJ/uRP/lRxIsUhd7Af4oj8+q/7miccugNx5sb9f6b7eP2HXu8KFhH9m77p67l8eZO/eu/7WF1Z4S/+8r1KXH/JS16MOMife/9zrr39INyrvd9RYv+NAuczPcdyryki8Hvf+9fKEXqw/9e7gP/Fd7ycH/q3P6DO7zP9/EuXNq4l2YsDWq53cc+LGPi+932At779HXz/934PX/VV/+xauv1TfbcchFOnz/Cvvvfqeb6eUfxU77n++bW1VSX2y5h8//v/lh977SufcF0fiITrG5evYVQ+kzlaxoKM659889tVON2b3vQ61lZX1AJKilR/9O4/5id/4nVPKGLJe57q2nqq7zxw9D/T+UPe9xu/+V/4mXf9gvro++67R42vBx96WM0hWcviAx/4W77h6/85r/j+f0mxWFBz4dNdN/fcc9c1l6s4TKVIdD2S5mAfrr9eb7y+DoTs0Wis5jC5xmSxLMGIC/PzTyg8HaBNRKy90VUu5/htb/9pxfG+cV59un2Q3xM5P1Is/Nqv+Uolyh4URZx8njf/5BuedN7/TMbE5+s1SpB941v42hNlxmnIqDdmoVxSoSvSzjnuR9Qdk3zBZFdYhUNZ9Os4wnPNScZ7SilvstvtqUTggpOjMmcReAGGZqPFhnJAWWZCHETo+QyectFG9PZ94iClUSxQKTuKSToaj5UjYjpJyOs67igkZ1qEVoKtZVUCeKXpEKdTtTjJFg0mY5dyuUinHeK7JnUJORFX7yyhUjMUv8zSMpiyMMtkGA58gmHK4mIdbEmU1jEtG1PEGhE7Bx3au228CZSLNaycLU2xSjhx0hy5Yl61AO7s72AaJrGfkK8XiOMAdzehuVgjV9QZ9SaKAdft9KkUF6jVpJXVY2+vixllcaoOmYyIglXGwwn1epEg9dXCRMdUbbQZLVI8xEqjTr/fJQk0FhqOCtCSYygCqbfbJ5vJU1uSdl7JawoZu7Fy0TQbFayCcGxtdja3SWMN25zRHvSUoFsuC3c0Vu3z4gKUxZm4nQ1DUpGLaNoMzxsznYwxc3nyJZt4mrJQKWKVTLb2OgxGkWqFToKxCgKzLXEDpUyHYyZDnzCxqc3l6PtjPvjoFuNxQtkyBC2n0swta8ZCxWGnOyQzy7JQt1herSn2nQQmXdzp8dEtj2I2x6FmnmAWcbYTsNlxaeUdVqStt1lirphnfqXE1v4+67u+EtnCKGG/G3FiuUijbNEZuNxxx6rCaPQGHTQVbCSs45hHz+6xUC1imT7nNyeMPYvVVoOlWsJCI89Ou89DZwc8ujVktVzn6194jLG7x/xik5ml0dnpKIbsXM3gwv4QfWbi5LKkusbeVpf2FHb6AfMFSShPmJt32N0YcdkNWe9Oec5KlWZBI5PYlLSQ07t9Fhcr5LUMViYhV8mx3Z2SM7KK8ecmGpqls7s3YnMSsDeccqLV4uiiw85OmyCjUbNMvDBQrqJHLnTRZxov/9JbiEIRnkSgtNncbWMEBmtLdT62uUNnHHByoUTiBWiGRr2UQ9CypZJNvVXGzMJemEE3DS6f2aScq1Eoa8yCCY+c2mS1VabsaHT2A6LIZG/kKWEgDkPmV8rsjDwCLYeTxGpbv+CuVR564LQSmMsLwlht8sjjHXpStHAs/Fjc6hYPfGIdf5ZyZL7KWi3Pw+c67E99JhLPbYjoLH3NorteDRM8MMcKX1JSvb2pT8kpslgu8MmtPSWUiTtWHge4A+HoSqCVIAtk/Eiau2i5OdvCF06iBnOlouIhDoWFqmC00tZuEMcRtsxPeYd5x6BeyHNxs4tIRXcvz5PXdJqLWW4/Oq/mx/nVRXZlXGy1ufPkcVLTV4GBopYJk/XU2UscPbzI8toKE7et2NN6xuDChR1qtQL1RoH9jT1CX4oNOSqNGpMg4Mp2h+PHjyvHW6+3Q6Va5sJGX4XcifOwNu8QTCasrLXYudhm9eiiwr4IC1LagosVg/laQ4XoNBpZ0qzBhfNXuO3EKrYlTseQzSsj2kOX6lzxKr/a1Mk5FcxZSD47U6zQxeUGieepwtjivGBiMrheRK1ZY3trSx3/KI3pb18ViWQ+EZftla22utZuPbFGFnHteRRyEgjkUSpX0QyLYn6msC47vZ4SDs98fEuxNH1/zDDRyBkaj2yOSVJBTCTcdesCXlcKQVNuaTnMMhlOdQLGcUIup7MinO+5CuP2BL1YkMglxqMRQ9+n4lhYjsZqo6DGUHfss7E14fCCw2o9ezWkrZvwsY0xl0Y+H98bMlFcU12FcwkqwxAuuA5fcbLGba0C00C7yv1MTPqjDnc/Z5lyorO5OUQzAuYbNfY3PS72pWMhYrWsc+J4Vbms1y+NiFONpZap+NH+VGMwHqlQrlOXJrTDDB/d7TONNXRTWvFnGLqmREk3iqhYWYUEEHe5hMZ98dEC96/Y6jpPU5PpJCAMYzY7U4WlECdnq1GgKwVKo6Ba6IUPPO66qggiWIaSY3K8XmSvH3G+PeC5J5tMhkOW62VOb3hcFpxF0VKdL3ccKqoxu9HxwYi5644GpuFw+aLL/mjMvh/SdHKqZb/gaLSKWZII6pUs5VJGFVPHAzi/73L8lgqRJziXhNksItUzVOX+IDJw274KIs3XNKxSUTljxWkfjme0+yGn19ucaw9YqBqsVCwatRJGvoSheSpwLZmkXDzfxbQlLCukWC0qju1o2GHpeJ3pUMI506vs/JEUdBKKVVv9ZpUKZbyBS6VuESgcw4QomZHRU/I5h4xuc+nClmLsiuvU9eQ+JKMcsGFsMpZxHXjMLRYpVcSBL0VanWAsc7KBnhWQg+i+uhKd5fe7tzEgTjxK8zZmNq8KTbplqyKNpWvkc3nlCJ4GgQoJFBZ96CVsXmkTpzGRFpPKeM2gCoeGphMKxzaYIf6mXN0gkzHITAUtIIZejZmWMktjNKliCAtWEA/xjKkfq7BJ2dbIM4hkDq1bwoBQAaCxhNZJeh8JxWIeU5ywfsx0lLC9PlC83lIhg2PqiiktRfnBYIpdylBvOup1k/0piRyTvMn/2LgZ6vVs1ww3BdlnewT/Ab3/wLH26Tb5LW9+A1/5sq94wsskBEgcnH/4R/+dTkfaJ1aVgCeLYBFWbnwcBB79yq/+hkqdF8Hzxf/oRfzAK/4Vhw8fuvbyA0FVhM+ne4hwJ3xSWbxc/xC3oYjMN7JLhQspLs5z586rSfpX/uPPKwHjxof87U//7M+R7ZQ2zTtP3sG3f/u38tz77+N3fvf3+Q8/8/PKyfo93/1drK4u8/M//8uqTUeq8zu7u0rA+Jqv/kq+7p9/tRIUZD/ECSIuUhE8v+KfvpR//QPfp1ykcpP6oQ8/xH/+z7/FRz76iHrv/c+5j2/+pm9QIsbr3vAmhYiQ4yOf+V3f+W3Panvl+8UpLNsjD2k3k3P10n/8ZUpoEofoQTK5tHdLQvLRI4eviVwHYTm//hv/hQ9+6MNKVL/v3rv5hm/453zJS77oU8677N9DD32E3/6d3+OBBz6ovvM5993Ld3zHy3n+8557TayT5+X8/OSbf0qdH2l1lv39hq//WhYXF550GEir/y/98q/xO7/7e+rmRrbj277tW9T7P/zgw8olJyFksh/NRoMf+7FXqs9517t+QVUe5Sb34Hy94vv+5TUn5zPdx+s3Ts71z/zMLygRdnFxkX/85V+qzqXrurzq1a/j7LlzfMlLvph/82++HykoHDzkO3/11/6TEo5e9cof+pTj+EzGZLvd5oMfelDtv5zLK5tbStT/xm/4OiUWyjGR54Xt3Gw2ecPrX8Mdt9/2GY/5f/YVL72afJwkPPLIx/lvv/eHPPb4KdWGLm7IF7zgC/jqr3rZE86bOGZ/7/f/UF0n13/3a1/zI7z3ve+/Nu6uv0Zuv/023v3uP/6U98j2ynUrxSQRS+Vci/Anx1oKKEePHnmCu/jg2D744ENPWYR5unlGCgNy3Yvr9ODxwhc+X53X5eWla8/92f/35+pYHFxbsi8iNIoj5lWv+ndPOteII/xnf/YXP+v5Q4ohv/3b/43/+tu/g8zHcp5FvJSimAjjIvIKj1jcqHLeDh1a46muG6ne/+Iv/cq1bZG5QR6H1lZVoWV1dUX9tyABHvjghz5lfL3ux1517TVyzH79N/8L73vf+9Vvg2yDXM9f89UvUwUsKZAJO1yKVXIdyriQcXv7bbcqIfX06bP83h/80bVr+PqxKuf+qfbhhS94nhpfD3/kEd797j9Rc6/My3bOVsUjmU/k+/9Pf4gg+yvv+CledgIeObtH7Nocr7VYPJIjSFzOnN7l5PFVJaRe2BwwGUtbcYlSbkYqYp0EycgiQViw1oz+/oSALONJhuXlCjs7fdZKVQ7dWsBPpe1Mw3VDtvdH+NOUo4fmyAr70bDICXvPc4m1hOHuiOk0Uq3fktyr1zMYswx1u6AWS+LWmOkJ7//wY/QmWZqNGv2hRy5J1AJh6CaszddYbBWV28gsaJy6eIX1iwNuO7KIo9nccXyeNBszTVJiI2Wy75PLZfH8iQqO8WIXd9+nUCxz4dw2lYr0nCdkIlPAaBSbsoCLJSqI4V6PfDaHna9TqWXxMy6fPLPO/sWAtXpZJQv3xhPsbJ65+ZJy5Ywjl8vnB5w4tqxcnMJCzRWFBSccuEQ5v0xzpoJAcoUClm0oZp+Y1IbulJ3LXao1R3r7WDu8SMaCTrsHAWSLOdxwgtdPWVtroNkzBv0hwy2X5nKdnGOTmabYJZMLm1fo75nMNSqU5wywE/Y2hthmEbsmiy+N4cSllC/ieiPFWMwZM/KVAhN/gj+eoc1mlGpF4jhUzr697QHb60MaczXloJllYh56+AyXBgEXBpEKaymYOocree5dqxEMJhxbrdFcKOJFicJSjIT3O7/EX/7tJ1hrLqnnyvMNJRIPhxPal7s4BYesbRINhtQqIpSbjILp1cRoQ2N7u09rbhXMITsdj1FHguIMagWdQ0fqeFFKuZmnvTugN4yJpgmrh8o4ZogbJIymIX/51xf5jq99Pnv7+zyyPlIhUC+6o8XqfJW+65ErOlfdR4FHnImUkD6dwdCLqFYq5Kol3veBj9EZ+jSzNoEGD5zr8WW3HqGoTRCZ6OL2UC18Lwx9Gk6eL729wrGjJS6cabOxH1EsmPSihCRKqRUkJTum3iiptlAJt9mceKwWi9x3xxy1uqOKGMnMYNTuoGtZzu3vMxroHF+uctutNbaHPc6f63Dlypi5skFBzzKQVtgw5vBCicZ8jfWz24RBhpO3NshpIc1qnvlmg4434pGPXCBrlzg6X+bh9TEfemSTF92/JGUE8rkiiQrPS0g0iEKdk3ceversnA7Y7Yx4+Iw4Ex2++AXHyRsZxq5LtVyiv7fPBx7ehLxcI4kKk+u1R3xyM+KBT66zOl8nDUJa9TKX97tsdF1V4JFiuQgBV1kFGVJhyqp/CqEQcqaBZV9FcTiOIE1c1XYuvFgJ8Z0lCaYurxR4ZAZD16/mgok7Vb0OCpapRJFCzmaaRIpfOxR+trRuZ3WV+K1CwWwpQGUp2jaVvE1vOFAttlUzy8k7Vzk5byu3/upijQuXd8nZDrcdvYNLnStMPY1Ws0H7wjnMbExrvsJwMCQrLdXTKblSjouP73HsyBLHxL06ctU2eoHO7o7Hqccucdd9R7CcmJ1dD4FhioDa8UeUyxVWl1s0ihX2tjeZBBrV1UO4ezvKfSqT+HgcsXH6cZ7/j+6gUm1gWAadjTaPnjrDPV9wG6mvE/oJH/7wOfISTiaU1byJbcl1mKXaLDKXtxn0uiRGijmbYUvSuhcrDuh0GrO4XFfiWTh2yRbyxHqRca9Nf9SnPidBi8LkDBhc2WXpaJ0rV9pUbJPDx5ukls3lC5u84AXHKFhlzm9cwTBMzp9v442mtNs92kFK1bEIggyXBiGbXqg4ovdJoaeRZyrhfX5KP4jZnvicOFLk7sMlGs0G3V7AY4/uCyoUPV/i42d2mS/qLLfEVR9hGyZjL+YT59t82f2Lqjg2HE9wXUmZz7De9VRIUWhMuX+1zm998AptGZeahkHC193X4ESzwHSaRcvanLvcUxzuo8sG+3szem6MU3B5/rFlzpwdMkLn2GETayat4oJqy/Ir/+ss9xwq89XPW2DccwlCjZE/olJvcfZ8nweudNmcyu+ghI8JDzrlUK1A3jDZc6e0ihluX7BVQKHcQ642DJrlAttbErpoEUYzMkbIaAIPbHoMopDVUp7D0iouGJh8hkwIPS9moa6r8LCVlRq7p4e8+yOX6GszTrRMtY0lO0c8mXJ6b8oH1icKAfRVt89zZnugAqi+8Paqwvj0xyaPnLpCowB3Hmly9nLA2a0+YZyyWrNo1QrsK76uQaftc3o/ZGbBfUcdspFGGIeUCigUTa5WQtMdiGSshkx6I05dbBMXde67c55Wsc763kDhCeyszy3HFom9FM20cIcJWAF2qYTbi5j0RzSWDaqlItNQCiVTBCrfggAAIABJREFU5hdyZGQeH4VEUpIeRvTdADNvE7vCup8QJjF502JJwjCDDL1BoroH5BwW7exV9EqY4hQ0rLzJsJ+QjAMyZoZKo8rEmwgZW7lQC0Vb/b7aeQfTKDAeTzEdcQWHSvQcdjzlqM06FrqYXmdThTOQEEBTWKwzQVBpai0lz8vvQTQVHSFl2HMZTiakmoyTGbsbPao1g9ZqmXyuQODCpO0RaxmFgBAHsqVJ8StV3aaKomxoau4L/RlBz6fbnZKtGswv2pgZcQvb5ApS1NcwooSdvqtCAnt7YxXwWVkoUajnMFKTQTei3/FJiNEyU4UG0lObwcjDz85UKKyW1WhWiuRSk+wsYauf8Ocd+6ZD9lkuNm4Kss/yAN58+9/fERCXorRKy0Ocu4VC4VM25sBd9Zu//svcf/99f38be/Obbx6Bm0fgc34ERDgWB/tnEub1Od+Ym19w8wh8BkdABNlf/em380335+m1XaZuyshLKFl5FpcstXAWp8Tl3S5bnYhWvaZSqGdhSCbWMfPZq8EoukGzIX2kGls74mRaIldKmfnC/UrZH++zvz1VAVRNcSAlMyrNBoPRkMkopF4qUa6Y5KwMmp3g9wPVTjfoejQbc+i2LH0kaMhlbq5BrmwymU7YG07ojV3OXxiSSXPcc3yFo0clbClhZ3tINElYWKpSms8pl+verkso6eJWkdqcODNS1rf67O7HNAtzHD1SpVyL6Pb36Xem6Njo2QTTyKLrKXEQI9Eck06AXang+yM0X6c6V8Nqmox2J2oB6gVTrrQHKgBkdb5FqWkziyOsgk1ApAQbfzhVQpAukEQVXWKQL2fx3YlasEg8sQhLkmgsfdbSnixYhWLR4D3vv8xac4XbTzZxbAmpkUViSr8/pL3TZxKESmw8dHiRSuXqwluTlPcgpVQ22dtpo6cmrj9iS4JDIovVpSblpq14v7vb26RTk3y9ooLYJqHP1taY5eYcc/M55SoLxlPGvSm5bJ6lI1UyWkIyk3CkkAvnd8jbV905Ir5e3pYgNGnztTi7MyDJZOlKyyawVHfIhiFHFirknAyGOeP8ustqSVxLOcWKE0EK28SwbcyiwfbuLr1Nj9jPkDdgtVHi6G0thYcQp1yqSZumGHLENRer9sn1jS6NxhzpLFIp081GSTFrB8Mx3d0eK4cWSQOXxUaROAmQrXNdaWNPVOv0/u5EokkomLYKFTm0Nq9a7t0gYDzsqxbZ7c6Yre0hyvxlO7z4eSt89OIGnzjlKhfjxnafQwtl9routp5VaeOHmw6OmbK00uDSdl8aTOkOh1RLGbzR1XTtYQyhYfHc5x4mH7mM20M29iYqEK9RreAGsQons/MpmUKFSLiB7RF+d0TONsgVpLVYQ/dn3POCL+DClfM8+JENirZJtVhQwXWXJSjvlkXGnSFu3ydKJaBOZ7Vk8pzb5mk0CgTMmLTHhCq0y6RYKalCw/4wwut0sJDrQ8JvoFoxsYoFgjBla6tLoueoz1l0hyImt0gDj3LNYWmhKgk2Cn3R6fQ4u+uy241pNCqcOF7m7IUdLlxx2RtNiaTFdupTzFvcfaTBtogtElRn2YptvdPvIh2+Uhw9cMgKo9rJGiwsNDlzbgPDsIiEYyod77alCmuxSrUXw5mumL2OOGJFtACyuqkC82qOpRizNVvj3HaXzYFPKKqXhOLoGYU6iKQdOGtSz9sqOV2caRJuZuk2jqVz+8k1KlqisCJx4mOaeSxppz63jllvcm6zy11rDZYXcrQW5yg5FsP+gO3tntrW1Bfnf54gjVhYq2JnNNo7e1i6wX5nohAphWqZfCGvirTCXRRWspO3Fcfy0uVtPD9RKIbzF7e49Z6TxJ5PveKQiRMyTkExN01hRApGIvYJ/Qy7O3scPS5hcD5+3+fM2R1aS0WsnMPRI3OIebg7cCk7FpE3prffYfHQPLotbdYhwcDlwU9uKGHy0HJBddYISzghUUFOYqgoFUpsbnWJCGlW8sRJpMa3iNwiKqWarlrgswWD7EywBAYYBtNJzOMfW2cSBpxaH/DJrqfC5hqFHINJSKKl3DJfYN5OmG/WVJDcbnvCasshX8pjN8uk4xH7w5RTu2OWq1W0WcI4ihmMAorFLIRTwiRDjhmtssWDFwdsjgLl4JM5YM421O/k4+0xBcfgpbfVMWcpm/0pUTHL6S2Ps7sj1ppFTlQlkCqkG87oTRNVNBBXtrj3pbz3T++rcbwkc4/Fg+cGtFp5CCLcWcjxFQuv7XPLkaYqAFsSOBVddR6P/JkKPJOguM2ez2Smc6o94PYTDU4Uc2xuDVleKpNxB9x5Z4l6awG/7SkX+E5nzGAknRURI3fKcqXM35zv8Zj8XpeynGg4avtlXjnayFMX9qgI3bmrY7xUs2jaNtt7Pm1PQqwyDPuecioXJBQtq6viTn+ScGS5Rhynit+dxjF+EKvjINedoFTEYyVzRrFQJgo1otBTgr5liuBqcmXH5VzPpV4V7AEMBI2ihdy1kiOPzWAaoufz1Ody1AoGhpVXnTXymxFMNNY3hjTni6wuiZNfkDwhRqozM+T+5SrGRdzo0ipvSH1SuhyCRDHbM9aM+nJVBWEFk5B4OmPjQgfyUgQwqS851BtlTCwVZpdMJAQx4tJGh1E44dbjiyrochbLtJFFJ8KdBqorJl+2yDo2o7avCq71VpZyvqCQUBL0NY1T5QSO/Uhdd71+xFZ7Sm/qUqtncIyEYt7EcbIq8HHQn2LZtioUzs9lWVyokctLYKelnLJyvts7AwbC+0991b1gagZGTiONUjJ+qori4uwVtrpwoqXwZNg5dT807o0Vr1juT8z8VSRN55KvnNeh6XPotqLqSBBHcqqFVObypDONYd+X2oZi6mYkLFbC8QzBxAivPsOoH9PeGZGthiwtFJn2Z1w412Uq+9e0KBZNNS/Wy2WKWYtL21N+85GbDNnP4Hb/aV9yU5B9tkfw5vv/3o6AOPHe+Ka38FNvfzNf+MLnP+l2iCD70+98l8IAHDBb/942+OYX3zwCN4/A5/QICLLgDW98M294/WufEJT2Of3Smx9+8wg8iyMgguwvvO0nefGCQdCfceRIk0ifKS5cmomUay+YuJxvd/jIpYmsrGjYNquOw+pimfK8wWAg4REpJSeD506VI26WmNhZSyXLF+oZXD+k2wlwrKwSCaZDndqcg56HVIvpbI8o5MpU54v0+3sMuxEjwRZoFq1KnupCBlJJ/B5j6DkV4qHndc5e2CWMhTNZ4sRqi5wd4noenis8y4iclcMR94WWMGhL8FfK/JylHCxRmCou3Wa3x5lzI+6+8xhOLkbXZlQKjmrrFAeKr0RTET0tas0slzf2VOjZfs9jNk1ZW16ivFDCCyfEcYaMiBihp4TAmTiVZjlWTtSVyLe/NyRJdGq1CqVSASOTkCaR6qTo7Hk0FhuMBh22N3ZpLizRa+9SLNdxqgVyRoTX6+NOQs6uj1lcWmR5WcTnWKEThOe23W7T3/EUD1EM2lIoFrTELAr45OP7LDYW0KyEORFg0lSFn21vDxn0Iw4vtLj1tjncTIA/FW+WrhiMvckMdxKQRgnVv3NJlSt5NF/YuCMsu8IonjJXq6rkZ8HiDNqBChyTxO699gDPc7EzgkoIuCQLrmHAsYU6Hddjt+dSMkxuXSjgGxrtyYRclGUhrxPomnK1S1J6251RFP4fKe3uhKKe5cWHW6y0pI3UZ3WlSd6aoWc15W6UtmRNTxj2R1zZG/HI2TEve8ndkPSZjlBMV8NO6XW6asH7gcd3OdJsUs6G1IomxXqR/sBjab6u4qDd4YT97oAkNSnYeebnapiGTlYXd9yEM+e28aIc1apNVtLfTZ3t7oiHT3dYb0+RbnR3mnDrQg03mLIz9CjmbF58vEolB3ktx1yrSGc44ux6XwnCirGaQ7FmRdA0HY1a1YGRHE9d4R4q6pyYlIX3lzV48OOX2emHmInBc2+ZI5sJsWxpbY3wRjGx1WQ/GLG338NMMqq9+kgjR7mcZxJrbG61OdoqcmiuoBAWlfkma8t1Jt6UOBOzvb5LPltiNJniFAoE2Rl/9BeP03QqLDoZymUJAkw4dGyRbNni/R88xVqtQbGYo3WkQalaZGtrj4JdVi5TEwlWy7O+1eHMqR064lLLOsy3KniTPmeudJivFtjaH3OpPyJjGLTKNk5GY2/is9n3FCLH1gyFN/DjmRK5FE1AyhoiCuVFQAoEI6vwA7L4j6KAppzjkcdEwo50EQjkf2BZUvyI0XUJD5opnvWRubJyrBZT4QNPef/pfXpxqgQLcehWHRuTGdMg4thyjfuO1pXAKOgPcR2O3JBK0WCWRFiGgZWmmE6WY4dqOKbGzvYumpUl9AK+4Dm3YuuWSh9XOI1PXGZnf5/77j5Mkmj4mKSG7HOMnsZYUuAYj7CcDCUJ7up65HI2KwvCN01IQo39/oDdrgTzhcy36nTbfcqNuhJLxB1fyRZ5/PIVpgNXCWXSAu/UKir8zNAFXeIxGAe4Q1ehBpZXm4pvK8U4byoiaonRcIgp435/wJE7jqBlLNzehM5em3HgkXcc6hUJjwwY7vevBglKZ0HOUozfU5/YVAJYo2bTWiwSB5pioFbr4mL36A37lEo6Rw4tM9jvKJFaNwq4E4/R2OXKZoePnt4n1gyGY2lpnnHvoQrLNYdQhDcjR7c/RgsjWosOlWYFu1xh47E9HjrXwcwlzOUMMvkCl7cH6toXJu+VzX2MrE7Tyijes/Ayt8cx53sjwjSlbmncv1Li7lsl0CmVUhobV1we2xpz6y0lilmH//WJHSU8yvEZeIEanysSIGZpNIsWp7d71KomL7t/mdT1cScJ7VhnmswYDmIe3+zy4nvrnGzlyKRXHdwioO3ujkhMGfvSFVJUYl6tYuOPU7qxTrWS5/Qn1snXsgq7EE89ys0cll1g/WyfmaYpF7Uw34f+lJgZdlrgTz+2yW4gbf+6whxsDaUgMiOra0rIvHulROjBJzfH+KQcredYLuZ48FJPFYByGtTzWVXsqDopzzkqOJgsrn+1RV8wIsJ4FyTQo+c7LCzlcMStLqL3UplRLyUnfFpHZ7A/VHzTGSbTJEuvP+ZS12VKSsUxuPNEnXJWCsUz9roRl7auOnD/f/beLNbW9M7Per55WN+a19rzdM4+U81Vdttud7fb6SQQRQkJkUJAUQLipsVFLhAKQhAuGEJIggigCAkuuECIqyBCUAgkEBKL7ji2y65y1amqM589773m4Ztn9L6nLwLiyqWkFbG3r2zXqr3Xu771Db/3938ecc5VvAbbXVtuaApc0cFBi73tAaYKcRCTCtGcphImJYj1Lnx5zXSbTVxPpwxzOdovmNiidS/+vqIsZevUEuK7WUjdMd6E81YhNzK0XH8z6u8aEkc0ug6I64LBRgPHdsizkjjJpZBL/A1ipykuEpyWKWV24+sF+w+adDtd4nVNEsYEodhwMdDrWgpMv3o+RmvUtAYNmk0RfGvoqk4Zl1xeJ8wC8c9rkr99cNxnsNNDiRSiZYzX1UE0ghcBYmeqKjPCRSwRCO2uLnEHRYJk6otNVrvRQDVNOVG5DlJ5v1GKVrCjYJhCsppSl7rEh4ipEsHBHewJ7IFFGYtpGgvb1oiDBH+WUOUqaSI2r1R5DVZMDavRoEoqVlNxP1mitXVaTRFa10TzAKvtYjmmZFEjUQZNHFXjal7x3356G8h+jccA+dLbQPbrruDt639XVkA8cPzZP/vvIAzfgpkoRgH+3z+nZ+eSc/vH/ug/xx/9o3/4/zHa/LvyR9/+0tsVuF2Bf6wrIBAmjx9/KXm5/1/nhH+sv/z2X367Ar/ACohA9j//D/99HpUZD4832Tp0mU5WBPOIICv4uRhhazRkgHTqp9I+3jIddloO+4MWVR5wtDVksV6jlLC71aW/1+H50yvCecXe3SGNTiEfwP1pIhtKZkvl4mSCVepsHW9h9VRCf8EXPz3FUS2GQ5uo0rm5LGgbLruDFv0jjUDIZFYlZQqKrTMdBShxyaDf4uCgh9dTuRpNSINCYnpyRWXlJ1yPZpJvO3QHHIkW6I7GdCF4mgqtboPXlxNevVjz8GAT04U4SmQrcf07Ac7uzrZ8sLIVEeZ6YGQs/ZgsFCP0fcq6wDQUnnzxgqbe4+jRvnB8SD7k+PyCdJ2ze2eTOA4YjwoePtrh+uSGR48e4g4daXU/O30pg1vxMLfw56S5EHXl5JEIIRuS6dbwRPhXo1kN1n6OLpEcMbapUtYqaRRxOb3kq8dLNgcd2Qq0Gi1Uq+Zm7LPX35cttzz3MTs2n3/xlGytcLwt2LPKGwamUrPOSwaizaKWLKY+z1/HzEYlH36wi1pFqLZKEKxRTI98EdPqdeW6qWLam4jHn7+i421zcLzBanUNmUatZdJC/fw0YLbMuVz6tE33zSjyVkPKshzdojZ0GpYI8xVuFivGfkij2+MbjzZYz6Y8e73ih6cRkyTnsO3xx799SF4u+OQkY79lSlHYsNVlu1VjNQ32j4Zcvjyl1h0CdDaaDaJ4RRkrHBztYlgFi/GMq/GU5xcham3z6P6AJFpL5uBnzyfsdvf4te/ukOVipDdFNC4vrn3u7G3iNV3ZokyDmFnq8zf+7nOuJzV/8g99gKqu+cnTqWzjakrJ5U2OXwhjuManL6ZEccUfenePgVdxPgpYJAqH2w6Xs4CLeY7nGvRMi5eTFVkluJiCL1jhNmwsveY33t/FD5e8vAx479Ee9w5axFlElgnrtUYWqMShz3wWs73RxbQqvno15vWilGFyx9O4Pp3Tb5v0W8I0LjAlORsDmyrM0Ksaq92hqHV+/vkp3/uND1isxgRnI1TdJdYqBt2e5KmWisXZxYT5aIFjq2xvtPnixscwLYlu+I13j9Bd0Ye0peTmVEj/Oi1sMSmfJdSKymCrK3nJUVTx+nJBo9/hBz/7isODLfYHBu/c2eSzly/5ycuQ/Y0BT55dMIlyKW8TLT+RpAoGrAhWRd1VBACixScCUxE2iba2EM4Ivqyq1DiWyUbPY7r05cixaKPLkMUwKPJccmQ3um3ubHjc6eiSm7nRF8GCyXhV8Xc+ec6jO3tyeuD5KJTnnP1Ok6ErGIk5v/f7D4iSlE8+uWZ3aw+1WPHZ62vee/tYttw3nJqW18BuOhJFYqoVZ9M1msCabAwZmm+ak1pV8uzpS2F1or+zS7jymcwLXLUiryI2hNwwKfnBT7/i4YeHLFdLwmXOwZ07dBsuelkSJksubhbs7m7x8vkJb731QDIq56MJXnOA6bh88pPHdLpNWpsNNBQ+/vgpd+9u4yg17711TJJHrKKEXFjVK41SN2XArBu1HIMeNNsoRs18HXB9MeP47o40rl9cXtJs28R5ilILtESJbqikRY3XaiHMVrMkk03lm8kFd/f2ScJEyvKChY+i2ywWY4IokceCocHW1gB/GUhcQNN2iUUAnxX81o9f8vo6xnEVzBJ2Nh15bXAMg/k84PGTGZ2uxUFTQxNscgUS1+Enn41w1JKHRwZlYqL1BsyvptzdabC+Xsvvn2jCt8X7EFzcJKfXb/Hk1Ofz0Ypmw+S7DwZsGgp/+7MZQVFjGjozP+SP/8oRFxdrcr3kTs/mapqCZRKEGUdbBpsdR47Vd9oG+zsD2X6sghDNsxC9wd/++JoX85Rf+c6R3KRS64zVNOb6ZIQ3bJMpIXt3Dvny8wtWQcXWpsIH93ukmcbzs4SPH4/Z3nXZ6ZkovpAEVuRqKQOudFlwM4443G+Rp6pcI6dlsRhVrOuArWGLybLgR69nTLNChtJC6CaashuO8UYCFiVstB12HYOeofNkFnEj+MoVdByV9/f78jN+tO9wOGwRRlCpJdORz/lsxT/7/Z03eAHV4eWTBRf+infv9cnXJZ5n4DV11tMlWaJyOUtQNJVXq4QHB2IDq0G0zlkvIo52BrLRKgjSSVAwGq1ZxJXEN6zF9/HDnmQyu7aJZuqySSrwN7GfSFFWoZtkukNyPaYsY0xHl/ctg46H5gpXglj7imxRMRFt9KZBIdjALYtCbIjWsOFAq9OmSDVWswVqnpApAslkcyE2lo76WKbDfLLE1jVqpZTMfBGilooI6ysc02Md+FgNk6owuXo5J1XExEvMvftD+v0GDa+NOHjn4xF6SyfLCzltoKo2daSi2gZlLdJoiNdreZ/gddpYRcl0nlJpBWVlSM6uKAZXVUJn06PRE634kiIumF/4+Ks1jlPRFlMjtSk32a9Ga6IIVBv2tzR6my10xWa9SsnTUspNFU0hWEc4rkVvswmKQVrkZGkhJzaSMKcqxASStPBiCDa14hBNchazAG/TlHK8YCSC2JJH3zzEFN9xyZ9FCkjFh12vU04vI/775+UtsuAXuP//R19yG8h+zQW8ffk/+RUQY8n/1X/93/DxT3/GX/5Lf14yQ//RH2FFF7xJ8fMn/+Sf4MMP3r8NY//Jf0y3v/F2Bf6xr4A4F/zwhz8iThIpThPfeyF6E8Kq25/bFfinYQVEIPtf/Sd/kV9tv5HgmEqF2zRl4CQaflUtGqKFFDCpaDSdFlsdF6cjpCcLGYQYqoYiGhMyGDFIo0zKQlTDJEvE+GFMFKYc39tFc2vZihDtHs1wZbBnmYqUiLSabRAPm4sVN1cpemoyPPCwtAgcWMxWXE5j1ivBhLQQDp9727vsHQmLdsHL01Mev1yRJQab0visy6BQhI1ZCdObko3ekMG2SasrAoGI1TLm4vWcYU+wGn2anivZ12KMu1ZqalOR3MliCVt7GxgthVrJyEULRBeczoqyUkjDkiTJ5f1AnCy4vvRlo6TTcdne7JGEC+FXxvZs4jTC1DQ50p8FczI0ykKXXHeBQMhrRVrIkzBCNWzZKmk1THTBngsKybB02zqKqkqhh0Ap+GvBTRUPKrCcRlSUmKYQqtnMfZ/nT6d846N3yMs5USB6RbCc5wzbLR7e30HTMxlUXpzPJNtXmNbzpCQTo4umimmZ7A57uJbg0NVEecrF2Rx/XnDv0TFhNpUPwa5rgPpGrnS98Jlc52x0LBb+ktF4zV6vI9t317OQjb5HW5juBWe9Khhutpj6EZ1eg5uLsRyHtGw4HxeyAX3/boNPvjqlTgxqTafftTnY7Mi/bzJNqB2FH315g164/IGPtjCMnMqshCAcTakJk5TRosJWLfb7HYkQCPKAcLng2esR40Dj6TjFMmzCOOE7D7f47tt92q4l11s0CzPx2VRgYMpRXcH+HS2WPDmZslgmXAkze1Jzt+/wwVv937GMZ1zOIs6nGSM/5Q+8vYnnQFaG0lQerVQUpWYci+8P/Ph6zSgo+bU7A1qGKhmhf/D776DqBYvVktUsZXNbiHBqZhdjbhYivHXY7FnyQf7p6ZyHez0cT2WZRTiaiZ6qnNz4vFiktLtNHvRb1HXOzSTi7l6Tqk5xWl2apgg0CxkgCwFPo9Omtk15jIuNGjGmaqk6UbKi027KVlmrO+Af/OQFm4MB24MailxKon7yci1FTh+9dSjFOcK8bRoGpmuS5yFBXEkmu+VqLKexHGP2I59Or8vlPGV0c4PumPzW51fs9Fp0ex43oyVhnLHOMoI4k6PslmnINvv+RgetFOZ1i5c3SxnIttyGRJpI50wmmuhial7wFAWfWfQYkQGhbQiuYyzPZ4I9LJAHlfzfDXZ7De71mzT0io/e2WFr0OD0Ysqrsyn7Ww2O7m7xv/z9J1z6Cr/3ozuysRyvAhodm3AZUmURWzs9xtO15CPuHR1wfXXNoPem2X20v81mr0OkplydTMlzBccR50lXnntWacC33j5kvfBZ54LbrcgNGKPOpAW+13Jx2y515ks0wXi8ZuPgSL5/NRZE75qvzq94/OSaDz+4i1qJ76nJs+dz2ZLc2hBNNIeOZ8uAeD6bcnJyTaU2mKyXvPfOAU3PpuE4TMdCHCRM7zGrRcHKT+kMHDRbkWGVa1vs7m1wNfHleHkZFxSVKhnSq9lUcoU3+hssokC2Hy2twfPX12wfbnB+csPB4SZZHEiGpK6K806LoirJs5RQXCPaTZRIYGw6vHpxycZWh8nS52Jc8nq0ZLxcSG7qt+/0yf2Erd0uyRpuJiGpUshA586dIX0joyoVPns55kfnayk46lsmx6I5WKVUisawbZNrGru7LdqOyuwioDIV2ht9Pv/sjL2uYGQWuP2u3EC7ugr4v174nCxSxAC+OC4jcZESPGMUHKviX/3lLTbaBlFiMh4tuX+vx3qZ4FoKPc+T/PSlEE6dL2WLu9fx0PWcZr8lcT6Lm4RW02Cz12C6SDk/X7FelbzwA37p2ONmXlA6FnpZUGYKTy5DdFfBUEQb18GpUu7udWRb3BuaMuz3dJcXJ3P5+7yGiy+8cnFOu/2GFTvca5AoHldnK8nvfH4ecCKa0KbOTtvgvf024Uq0vh2enqx4FUREGiz8RF7rD3uWbHW+u9fGElKoXFzDVMkUzouEXt9hNCp5Pc05X4ccDFRcJefRVp+GZ2PrKuPxAgFItVRNtlw/lygjnbstwSd1yNJKYpR0W5HhHoaBYjY4v1qjuRZp7NMRNkINDo97GJZBta6Zj6b09tuSyW3aDiePJ/S3GvSHHvPxHFVMQOhiTF+X90NKqUiWq6o73FyOKKoMpd1iNo4xkgDXLNg72pLtUtEkT2Mx9dKhVBT8RSYD2PawjSma40GKIvAIeS7PO25PyLgUKRy9Op3JtdY1SzZy/fVKXucP7w/Rao04TgmjN61Ws63T6dk0XIEHqQimgqldMzjoSURIEiXyd4gpCbUWskWfLAqwPQdTMTHFxkSaodqipapLbIYQbNVlhWbUWLrJ6ZdTojQjBAI/kZvm+wcenZYr7/mqzGB8sSRPcmZBKjesBarEaRl0ew6vnocso5zdA5133tlCiQQuxpRTG7pEvSisJgGrWUYtxGdCEkktjyvDgu5mg6YjPAOWbBeLTUAKTERmAAAgAElEQVRdBOS6yXiZ8999mt4Gsl/zgeM2kP2aC3j78n/yK3B6esZ/+p/9Vf6Nf/3PSHHN7c/tCtyuwP8/V+CLL77iN/+1P4PX8Pj+7/melNX9uX/735TSsduf2xX4p2EFRCD7V//jv8D3+sJELizEGoq8SRbPkZV8cF8nIXNprXfY6HZoCwlQ1ybPEmJxk76M6AzarBchRaHTaFpoTil5sctxRsPVZWPJFaGi6ZAmpRRJimaYptdkcYyu27S6NoWa8PrlCfHMxLEHdIYGrp2z8qeUWcEPP7+kLDyO9wd0GyZNx8EydSniuLwa8fQ8wKw87mx25Gjs9lGLQp/y+dMxVzc1W90hAzEG5ypk8Zzr64R208NtwnKV0rFt0iBla3uA7ulEWc7l2YjtzT0cIRPsC/HNiiQsafc8VtOVlAkJLprrtPBaQooScHK+wlYbsjEsRjGDQGABVFptB9OpZXjrNZo0GgZ+uIbaxNRE2zKVIW+UCPTCgqvLNU2nSb9vozUMvnp8zv7mIYMNm6YIYaqM9WLBycmcbrePbhRUlcnmVhu7YRLnEZ9/8RKlakpjeYVgUBbSVC4s8A1XhMolsTQp64T+mqsrH8fqsnevRxaGOE1HWp5X44Buu02rqxGFPpOblURYrOZzPr9ckhUWhxtt3vnmBn/t7/2cJ69DthsdfumwyVQ03UTIJzidqngAq2noGu8eDtFUEfrHGKZBklcs04yeo1GHhXhq42yR4qBhVRnzvKDjGrx1b4Db1Li6WDC5Svn+P/OrPH/5Jc/PVwRBzS+/t0MRhzJcFIzjnf0WN9MJXzyJaNstfvnbD8nTBYpjMp+O+bs/veDLm4JlUvPNu9scuzWbPZN33jnEE43HJKcsMzRhKK9q+eDZ7TWZ3iyZTYV8RqMhxlOjiFAw8/QcP6zpejaBYE22G5LDO10nbFsWzQZkpDw/zdjsufQ6KvMgZ7wsmOcCtaAwaFmkhcYyU9jvt3h71yBO5rStpuTxirDc9xMGvTaNbkdK31zP4urmCrVOoNalQKvTcFFLQzIn1+uYXtukqDUpcZmsSra2PDb6JrbjshzPJQvVEvO8mhBaCb6fyotnYxZC3qYKzmODJArY2OxhuY4UyAompxiL32qqoFfMVwGdzW3SuqTf7ZEnkWSGKoYuA9HeoC0bVKKN9f7bR7x8+ZLT8wW54fDjz094NRObOjDc6PDly0vJGxTHzl67RdcSkt4H/PTjL+X5ZLJOmPsJHxwPKLOcWWHy4y/P6LffsA4FW1QEbstlJMM9wVIVki/Rkk3SXG5stMR5LkqoahVF0JxFU1bW7Uo81+RbxwO6tiqDClUYzpWSyq/Z3mnJcekf/PglV0shqrO5s9Nlc0eM4Tucn1xx//gYU/EZjVa0+pu0PIfFcoSpCzyCydHeFuu1MNYLtICYGq6YBXO5CZYnMEkidodN2lJMJniSNUleoxka/mIhmbDz6ZI7RwM8V+f8csXh3T08x+OLr16yPxChtyPZzmgCzWAwna148qUIVx12N3SOj3voekm32cQXf0uWE4Y5N0HC0U4fhZxmu/kmqKkEVxLmc4EJKAiiiHbLkGP8gmEpGqgFGmGgkoa+oPAi3lgtUCC9tvhvcox7a29H4hm+fH5Go98iXCw4ePSIZD2Tx2+/N5Bs1LOzOXGQ0hroGLaLktXkQcXpzZQNIchaJzy7XHG+Cun2HbZ6Ggcbgl/pCJgwzx9PibKIje2eDLN7HRMtQ/KvF3FIqQiMRYPxwuetHdGkrkmKGs0VI9gFfl5zf6+JGgsMSsE0EJs8GloV0fdssiTGbbcZjzP+zlc3qLbFzTRkLNrEQL9hSma6OO/+y98/pFimXFzl8nP9I7+6y/RqxQff3IbM4PWLKT89DXi2jHhnv0lbVzmfhtw/cCEruBin3L/TlkLK6TiSx+/pWcT/8fyab+w3RfcbAc/+6YVPmBfc227wYLfDVtsgC1Nmk4DNjsUsyFmmKd9+1CeLNZ69XiByTD9VeDyOeLDl0tYL9nYa7O/1uDpNWIiJDaumUlTaZsX+lkWRVsRJQbAs+fQ8JiyRAanADERBxM1izcP9Di29ZrtjczUppBRMtO/DBGazANW2uV5nksfcbQqmuC4nQZKlxkVY8GhfpyfkeOuKFzcJV+ucZ2shAdR50LEZeDWHQ08yhcu6xhs2UVWP5SqSmz9Pn01QCp/7d/uolY7hqHgtG0qdcB1S66X8rgoGuGAbq5aKZ2kotbhe1iiFykywvTWV2tDoDXtCOcX1+ZRpmmB2eihFzKFgZpeiGSxY7jGG18B1LQwhdNNVufmb5bHED2kCvSDA4FVGY9cTNCbZHhWbRGmA3JzobDhUpUqnpeK0dMJpyXoZyXN4WWuk+Ru+7p23PFqNhjzGBHLFMFqUVU6zIYLqlCLKiPw1lSY21W3m0xDLK9i/t0mn1SZaZiyul6imLsWg4j2K92AYCmphshhHxIkQktYsA3EtMyVH3rKF3FQjjnI0RSGclVycL5kHAZ2+i25WEqegKSIUFtiqWt5P3H3YkkzaqtAQ1kdxDk/ijHgdghCGhTWr1VJuQDZ7Dp5jSZ5vkYrr7xvkjDg/iU9HIGXE8fA/PFNuA9mv+cBxG8h+zQW8ffntCtyuwO0K3K7A784KCKbaX/rLf4X/8a//z3z/13+Nf/fP/VtsbW3+7vwxt7/1dgV+gRUQgex/8ef/PH/4rSGKmpIGAalf0TQsPGFrH1iS6VrFEPkWnmFy/60N/GAtH+p1TUhXKlQx5iaEEIaDH0TSBh76gQytVAXyVAi15m/ELLXL9qCF3XPptEwUJWM0XskWWxIVOJYmLcfCdZWHEVmQyIBYUU3SsuJ6PGfQ6UozuF6oOK7wVwvVVs5onmLUHpsbDv2GjeZYZOaSFy/GzMawc9ihSmPidUVVZJKx1uqaZHVKHeuST2u7TXaO+lR1yGSypEh1DE2nLhI0T2FyvZKN2MHA5fXLEabTIM1S9nY2SZKE6+laij2qOKNpOVKG1PIsVuKBr9uiVAsSMUo+ijjY3yBJfGZLMQrfoNG1SIXIKxCij0yuybC3Jfm8q/WKy4sJumLJNqngvokx4MUykJKMg4Nt/FXIclnQG3ZpeT2u58+4vlpyfP8ui5tz2q2ubPiKEUPJr1VFmBxQlTZWxyTJUjlKOmxvS0N0XQWsQsGNzLk4GdF1OgwPdRbrK1YTwdazMYuSXM2wLIerecSD9w84ub4iFOOxaJI/eb2MWQcZszgnyFS+c7+PU1ccbbfoDxyi5ZL5MqY/6LF7MODl2RnPXiy5t7PH+WjMsO1QpRmu06AzsFEthTKNWU0zFM3h6GiLm5sTfF8IWTT6B20svSCNEhzbQ/mdNuhsndNtt3jv7UPyKuTs4lo2yZYq/OzxDRutJh/dGzI6n/J7f/09yjrGMi2qQgSgKaphoDdcyQYWrMFnjy/Z2RkwGS95crWUYbhAEIgQWDdsogSeXSzZHjYZryL2mwY7bRvPU0nqgi/Fe7y/Sd8TwrpChmxKrRIXOVfzlNfrlNEqZr/b4ptHLv2WjalZmJZOmkRsbG3Q6XdwbYNFuCKNY7b6DstFwPPLtRTYHG510esUcpVCV3hxNcF1XA6ONvCnEV7DZHtLNCxrGcqrWSnfo3hAV3URFC95+sUIr9ElTFb0xf+n5gThm+DSdlQuxyuKWGNnYNPZNgn8gkZnyGQ65c6dLVoi27RdMkTGWRNFK149H+NYHXJHI4pTrkdrCsPkixeXhLUuNwxGi0A29C1VkSzLMso57rf4V/6l73Lx6jl5ZfHjT8+493CTp09vONjdYJ7WPDmd07N1Ht8sJMpAjDnXQsSTZZKDKZp2D+9ucXV5I3xJ7O11WQeCUZrRFwZvTcej5Nv3u/giJa1KHt7ZxlQVGSi7QuKk61xdzrm33+Grswt2Nw6ZrXLOz6959PYGk1nO5z8/5Tf/9Pf42SevZNhp9xzqPMFrttnu9+V3Yxn4fPLJUzrdLSn+ExzhIFxhCr1VUnFyFdPqCGRFzdvHB5RY+OsIw9UY3UxRdV2gH+k1XYq6IBeM6k6b5WjNzI/QtJTpPJLtWbF3JRA0UZHSbLTFt5PTmws2Bi7dzhBLhDEihPTF+bgmzsX5sSHFZqObEXbDkjiIOIqJk4o6z0hUeHRnR8qlbi6m6DY8ezbh5HrFsNOgYancu7PJcK8vW4jifOdqAl2Qy0BeBOai1SwCvDJRJdfbdhW2u12W44jZSnwua2qrIA5KyfNcrWKuFj67e00e7HRJophaiN36DVq2aLhnPP75GaXAJFQV3/31hzSajgxY4zjj5bMlo5lP5EdkOQy2GrQFn1lIiNKcpLI4H8052mgyE5tSrsr9u9tcvb4ir2wubtbs7doMOw7jZcTe3V3+xt/8gufLkA92OtxMcq7LSo6lH3VUmjZkqiE3IZRK5e1tD9OuOdz0pEApyRMMvclvfXzGP5yG6IbGn/rVbTmO/2wacmeosLvTJ53kdHc8+XmITbUyTZguQlaJgJQU+KuSeVTxYrTiw3seu03Rnu4yulrw6nLFt39tm2G7y6dfjHhycs0vPWxTJDqK3JwTm1MhRZ1Qqjn3D7fQy5o0ihHOO9GUFFI9P1T5h59d8o33PTZch589mXC81SDJKjqdBtRvJiUKIYRSFGbTms9O5rz3TpNHmy3Ws1Aid5KsxLAFA7XDzWhOy3IkZ36ppOxt2FRrlU9GIe/f9XBLm5fXa3545XMeCUQK6Cp8tNNku6my2XVoonK5SDg82uDla19ycfe3XBkEt7yK6Szl5jqmEJK/gSKDwkH3zQbBcpZI5jvYZHnEZsekdioOHu5SzDKiIED3THTHkwKuMFL46qtzgqqg2fG4d9TF0yuyVURBItvXlZAB6mKDt2R0MZE4D9E0F/zlzc0OwTKj9ANUz8T0GpydLtFdTR4PQRzTaBl0+l0Z/oeLiun1jMGm2IQ2qDONp09GuF2V7aEiWfaLdYnebHLw1ibpPIG4kJuImzs9DFeX/x4x5REKhqylYLQ9wrXCtZCcDR3W0QrTNshyRW4O2Q2DaFkTLBLaAw27KZi5CnGRsrEprjm2bAyLsQOxUZclNetVLs+xBiVGw8b0bImFSIKSWOyoWRZGFrCa+pI/rbsOmmZTF/mbFvEkZDYXPVwVP/XZP+rKCRVx/yW0p2KzREzuiHN4ZRpUSc0syflrz9XbQPYXuP//R19yG8h+zQW8ffntCtyuwO0K3K7A7QrcrsDtCvwiKyAC2b/y7/0H/L5dlyQPyKOCQbdJmiAZllvbnmShpoUuLb+b+11qEuJpRKvpYdu1FIukSommCu9WjekYjGYLFvOMYVuYkqV3nd2jPolRkM/FuKjQDAuOn7BEx1Si5bUq6HgtvK4p252hH8smmxjJi9cBVVxxeTWTjLuG48rwS4wDq3oJrs5kNObsqubR8QG2BmGUcL0IZevFdgraXocsT7ARbTthPW+ws2sTsWYqzPEBCFnVcHNAlZYkWYIq3BeCQSkM83rO1XRBOMpoNxpc3lzTNLo02xYbO22SJGImHuxKwY2D6WiNXRi0nAY7ex10T8VrOCyFdGzhkwaKFFMIgUjD0bG7LnUecn12Q5Qp3EwSjra3Ob6/g6qlRMmCq5FPNC/YO9xmuRYsyYD5LOBgeyit0n7sYxSCkeujq4aYWCRY+2xs9PF64sEoI1tnJFnMs2cz7t89xOhqkKqYjk13q0WarKWBXhA/FU2Xo+o1FpZeEo0E01VwdpecnSfUpYmmK7Lp/Oo6ptnqcrDfpGkJD1bKbCpM9MgR2d3hEH81kfxf0ZAT+AvRYqzLkMtxzEa/Ixm9L86uWRdinBVWScFyXvHLx13Je71/tM3YX/GDj68kc/U3Hm0z7Ju8enXB0b1NihoupwmvTn2+894B+7umHPUUWBnxSJcKb0ut0W64ZFVKlOa4TUsG3cW65M7xFp9+9hrPcvngA9Ey1KlrE0UV0rUZleIgDq4f/9YX7OxvcfewzfXNgiLLeLWM8MwODT3jb31yziQqGTZcNjoqeqFw76DH0FGJReN8kciRXxST1kaLq6sZ+4O+DKNW8yVuw+J6MkMpTbqDhsQTnI9W1KXK/s42z19e8q33jxgeHzAbTZhORhiWyeHxQAbfTz4/lziBZtPFqAryOMZqtUiB0cSnazg8uN/jdDKjYRrsbzbQEZ+l+KYaOI4IaHROzy6YLUIaTpfr8UKOUEdBKEM0IQ7ruSoP7rT50VfXfHUS8C989yF1uaDdbdPs9dnc25ajtes05avPn7B5sC1RCPIckyU8eX7J6STlZp3T6DY4GfvyWBpNQw43tglXc3b6BncPNji7uKLfbHP/aIdvv7fL2esLolVBrlZ8+foCwScRbNcXNyvclsPewOOTp2d871v3+fz5tWxf393d4vHLS3b7XY6227KJNo1ikho22w1MQ+N6uqDttvile9t8990NNCPHj0pKVeH1i0t+/3ffo84iijKXmI5UU7C8hrR+ty2di+sraTb//KsxW7sDPny4yfOnZ0wnGVbLxlCh3WzSNF0ZWMhjsKEI7TizaSCxLe88PGY2W7JMEtncLRSNnXYHR1FodnusQp+mCOWrkiQN5Xe9SkPCNMQyhURMYTkPWIpR5yph4+4dKeJZXI95970HrIM5q+WCO9t7zBZTGq0eimbQFJiBvGC5DFHLNyzIxTLmeh7T6FjsCr5sXWFrLheTJagmr09GGJrG28cDfv74hLvvP5DyPYucMop5/MU5dx4cYHsuQZRJdq3gRjqmQRYJRV+F3uiRlBl5sqbr9aUUS/dsyjBhsgjxWg4/+Qdfyk25u/c26Armh1LS6TSJ5wFGw2AZCBZxQb/fwbbFuTCXQf5ktpItvmbLRTMrikrn04+vmSzmHAwUvI5Ff2+LtDAYn96QL2ue3KzZ2LL53u+5J0Ofwo/Z2O1AZfDq6TnLIOfTp5eyoXexDPnmB/vMJwlf3kzZdk12XZPhlodWlgx3mmh1JjmhIrQWGzFty2CdVNycT7i726YW59rS5vNXM348DXjvXpt/8dfvyu9KVZuyFblMSxwtZ3u7RVUII5VAcOTy+H/xxYrzccSln8lC8jsP27y73yFYl3z+xZK/fz7jO/c97m7YjK5q/venYzkW/nve3eZnj6ey2SrlTbbG/S2Dd7c98rSWjfHReCmbxwMRTk8VgiSn37VoORqJn/Hqck1/U4jYunIztUxCGYqLpqSQOq2mAU9GS9560GLQsJicBcyXGbVloBiG3IxUDZV+2+Jv/WwKrsJvfNBDX6R0Ny12tzt88vGIZS5QQi4/fDnjPEl5e9/iwLNZjnNqVReocpq2znie8Xgc0mhZqKUYua/56K7Hh4dtKRu9mefMl2/G6wc9g2FXSOFqBlsuWVzKTY3h9hAlLUiMEk8VQX8TXctZrTM5xfD6IidJY1yvoN1w0ITUbrdHq21LFIGepayXJefXSxRXZWOjLfElRw+6ckNKTIkYAqWjaiwXieRgJwIRVKZv2NdBgZ9kEh3j2h5Pn6/IyHj4wObO4QY9y6HIDXmtSMJAnotWoUG0SBne7+A0RUNVoSc2gISYNSzkNE+jacuGs1LWiMJ8Lm5UtILK0jCqkrIqCJcZRV3idEy5GS4mnqymI0VcN8/WFGrA4YMOjuth67acvFD1WmI5BFBdYFaSrHiDfMoFK6aWokPRcJXKttIknGboXia5tZqmoJU260VJFAVUasV8KVq2FvvHfRp2A1WEubVCloiWcIhha6Jci78oGK0L/ub1bSD7i9z/3wayX3fVbl9/uwK3K3C7ArcrcLsCtytwuwJfcwXeSL3+I74/cFC0FF2paTZslvOUTqtBu6/LlmFRajKsiIuMtKqYXQYcComGWcib9UIVzMWcPBHsP03UWSlzYSAXE5TCeF6hmyp2yyGPclxbMOQSgmXKLEyoUoVB26PVcuXNtukK5mQhXyuYrvEqIQ/KN/zJOida5uiVQX8oGqW5bEye34z52ZdrHLPFlm3SGzpcjBd49iZ7O8KsXqIJ0ctxk09/fkLi23znO8fU2koaxHPR9goKyW21NRMFnUZHY76YSU6uHxdSsrXR61AWQvxVSOt6qSmEacL1zVwG2osy5YtXC9pqgzuDNo5tsL3VwGhorMKEtRCTCPyBY+I1aqh0mq22bBUXSsxqNOWrZ1NeX6T84d//gUQEKEWCbpnMlyHj0UqOvp9eR2z3B/Qd6LVbbB92MY2axXSOpqkESYFtWaRJiD9L6W2KecRKhgSjxZpFWPONt47I1JRgkWHaIoQzCASnNIgJM43FSoQnBpv9BneO2zh6hZ8E/Pzxa374fMUq0UTsIj9nRRFNYpPjtseHd9rU1Yqz80A2hUSTsqmovP2gy6vJhHCpsr/VwtREiJ/w2YsVD442+ODRJk7LZjyZ4scRL69jlvOCd3d7GM2avc0eWVkyX65FHkHDFLlMQVAlvD6P5Yjldr8r2zxi7FQE0nmVy9BYyLeyWD42gpIzn2d0WhbtgcsXTy/peFvs7DiyBSkYvNeXM/Z3B2imga6pzKcrGRxOFwFb3S7vvbeLP58wulnTETKUNOXyMmZz22U+X3C5hipO0U2Xbc+QD77DnS7RfMlinVJoOk+vfNBsfvV+W2Ijsrhic9iQbMLJIpIB1O5BW0rors5Fy9FBVxSCIOfdt/a5GI24+/AeGz0Drc55/uqCL16MWIUqKjV728LSndPyDBl6XC0TmpbNd97eptFWma3WnJ5HtB0YCB6gYTJb5PIhvCoTFotUypcEF9ezLWqlwvMUXj6/IseRYemgY3B+ORdLyuaghR+kOA2PwcaAf/DlBVbDJgxDDMPgG+/vSQ5xFeaslwGLMGTvrV3+zm8/4+llRKGq+HEmxTxiZP/9vT7f+3CLhmmiuwZxGFDmGqqi4zQ0rq+XnIiND0Oj2zP4yVcjwtRkHoe0Gxbffu+YcLaU56ayzlnHJV+Ikf7dPh+9tQVxwnIdEOUKG/2WbJC+uhIs0oqOkJ1ZNlWRMmi67B00BHGWfrvFwHZZ+yHrlY/RcPDDlDv722RZys7GJqOrV+ztbcimpqmacppgHSYMhIQpKWQQkyUZ17M1QRjx6N1j2qbOerGm0RVytgx/viLNAvobA9ZCOhSLsLFPJdqlZULbceXml2AZX56LgHHCzs6GHAUORSMtS1nORfvNQzdMKVhzBY+x12W+WEjRz3Z/iyiJ5PdjneQ0vYZENYjGaRJFkq+7jEouZz69foOOozG5nnLv4QFRknNzIRjgSIHi3k4Hf5ywTCpKw2S9GPPhe4eMr1ay7RcGMRkKhiNs9CYWNbZrUdc6cShM90jhIKJ5K9qL/TYC9isxEQIkkUfy2iKka3FUcTNbEGdLHj08Jg1jKk1jsRZsUxvXs2WQ6jhCGDjn7GSKJsRLAgexTPns5RLLqbjTtbA0g8fXESfjJfsbHn/wmwcoltgQmfDw7Xs4mkKdp5iOxXq+Yj4vOB2J77DPoN9htvK5u9NlOgsRsFZLEU1RXYbCda7JELguYxyrzcXZQo5rq5h8/vKGQU/hG/e6sqksgi3R+ixQaDQNWs0WCIZ4FDIV/OeLJe+91UOzDBI/R1VLYsElRWweisZ+zZ27bRxD8Dd1ZtdrZsuASyHHcl3UIGIprlNL+Nkowi9yep7NuTjHS2FSJYqJbDVN7rc0upZLUcBMMszho3sDLmcprbbB8XabIopoNBrczFNaVk28TjFclbano9Si/WigabqcBBEj6YKzO/dj4lyhYaos/ILrCEZRTlzVfLTfZLJIMdo27+x69NyKvcMdbs58lKzky+cTOdFh2ZXkrC/jkutVxqMdD1vRmMUxhzstRtOYq3mB1xZSNLBdlY6l4iYwXSWkRsXBnkvXMzBch3iVM5/lmM2GoEIQrXyGPQvb1XCaNlmUSalmry+azzFBXEgRl5LHtIcmbrPN7DLCsBuUquBO5zQdHX+cUjoK3b6YPtAlcsLpOBRpwcXpSG5aiOtTWhTy/mo6T6SUsdVucPlyQWMDju50abptLi8SFmmBapfsDk12eg3SRUIQluSRkGLpRFFJkQjevrj3yuQmcqshwuZc8ncFdidLIgzBCUf8M4oMhzVHo6pq/EmK1bTkvZTZeIO/EdgGQ1OIhMgtLOTkg9M2sW3xGQq0QUlRVVjaGw6suE8S4bIfJSiGShGXpP5a3o+I64Dg0greb+oX6K5Ka8PBlY1fiNYFpZ7RG7QwTYs6EncWgpddSe68qmnkuSqvL2IDVByvgqt/Po/5n05uA9mv+SjAbUP2667g7etvV+B2BW5X4HYFblfgdgVuV+AXWAERyP6Xf+kv8keOXRqewWISyNamv0g52u+jNALCVYppNrDE+H+RS/O1YIeZnoVmlKRZheGIUbeUZFXSE4zJtJQPmNPRgt6wKcdcu12b06sJdu3iORon5xPaIgBoG/Q6tpQ3VJWOYiqsVyFZVGN7lsQKFLHgoOWk8RvRlJAYWYZKsy3GqmtKw2A6mbFalyiqhisMvPWblsnJWcK33tvDays0my059nd2dcPyuqahtdl72Ea3Ym6m19y8WBP6Bof3NojCkGZbjNiuuLpaEvkqG/2BbBOufR+342HZJW7b4Wqy5OVTYfBuC/Ij4brEVXW6QgZiCxZnhdU1CQshyrD56U/O+PD4Lvv3deaLgGZziO0Y+CL8NRTOr2c4TleOgztCLKJo5KrCOk4ZTxYUMXTaDrblygdgMSaYpUhOr6EJvq3Nk9MJe/2hFJqEqU6WrbEMi17XJZXsTEUGHALL0On2UBCSngW2ofKzF+fczCuCZc1uv8O9jSaP3tmhSHwur5fUaswPXk754TMxXqjhGqqUr3i2zbZr8cFenzqbyQfnPKtk4LI3bLF3t0OqhcxPVii4RJkIp8QYuCfH3ftDG69tyrDr489PmUxVvvv2JrsHfVSzZKLjJPIAACAASURBVDpbYlWGHK0XQahhmyx8n4/PxryeQxiWfLA14KOjJt2OTlLn1LVBv+OQlRkvXkzY3+1i6xVlVqNYJp2BED/5zCbiuDJkgO7HAWlU4hqG5IWmYYpjO7hdETQX7A17mKbI82KW64gyT7gerchim2bLQLEqFqMQ09bws1IKhsS4b2/gcX2zxHVtfvBizrJQ+ZXDDh/telyOfQzLlUxdMRYqQiUxfh6L0d+q5Hqc0G61OBzqbPV7XE/WDA53yKOAfkuV379nzy95ehPREm1nz2blx+z2BziuYAVUdFsO/W6frd1N0njGZHbNxUVAy3Zk8LtaJbw+WdF0ddZpRFZrLGYx+1uiQZjipyn37/WZnEyl/KwmxbPFA3Uix3413aXuNDHLmP2dNk/GIXbDYXQ6omVZ7GyKpnZT8pnLKCUva2pV4fHJDa99RdrMP/3sOZZp0zR1vnXY5O6Bx2DYpWGVUuR3fjlB6bYp/Izz0xXrNKHXsuWo/2yV8vhVwLWf0GnofP/9Q2mqN6pYYlaE7fvF1YpLv2Rn0Oa93Q67e13mfoCpVrRsi2mUsYgKolJhfDLmzu6mDP7F92Ygwk1dY9hqcjmaYFsmjWaTxc2CJMuwHJWO10YVgWmnxdVkjq6ocnJge7NLVZWS7Xt6OiISwbORU+vivNJBdxqsJ2tcS6e9tcP0+lSO8lqNtmzC1ZUuWayxCBqHLTYdBUW0bEXIOJviiXDWaWGZLkI4+vpizvXVlKKIJZ/y7p1Ndo+Gsh0nvnPLuc/J2Zxm12FvZ8DlaElZqextDhhNRiTLFXGscLNY0N0c0upaZH7OeBww2BZYh5pcMdloqcRhSrtlsru7z9nz10RpIlvc7330ALfZxKg0futHjyVSQHBkVQG0tFW5uWOioysNwlVCVgRsDx1Mu8nKX8rjKQkLDvdadDti0wOuxnM59i5AsOs0YP9wmzItpOzn9VdnGG6DweGApqNhi7VbCLmSYPRCu+8xv1mhag6Ok2Fa4ntTc34zR5xU9w92SRYpN+Ml41XIOw92Wc1CHtzfotIUklXOX//tl8S6wp2uQdvU8DomRlFIpqcQEomOeRjnKAVy02Gw43DnqM/FiUCkzHn4zi6aZjIbTWk5JfeOhzhGU4bitqYxGt3Q6fUwGn3GV1d4bUduT8SpCOwyGdqqioHt2tRhShAlvDi5kdeGDz/YohCbaZHYjNPZ3O3J9/r0y2vW4xnNQYMXpzn/5+sFiqtjqfB8FpBVb8RjotW41bR4d+BQJQXbHYO33+rRHQxwlFyeG5uCt+zDSkxhmDZ6lRP5MZVaIAZfwlkkm6oiuBNSrDBM8ec1p9c+i0JIBmsGPYuX1zlfzitE2bfpwq+/5/Fod0CVGMyufVqDmo3NPmVSkdPgq0/PiYo3Eyj7ux6zdU0muMpCChnmTGMxBWNJdul2x5Kbvrk4XsQGqGKw4+mMZwWzYM399zoYpcrKz+R3gUTn5ThEURr4yYz3HrkMNj3StEArxHQI7N/fl8doEuc4pi3fb16mVLVCOI+pDAtFB88W4i9DyrJEsz333yAPtg63ZPCY+BHTmY8f5VJMKDYd2g1PbvSVVsH1lWBd6zx4v0vTMeVURFapnAlUUprj2RV3tzrEi7XkuOroBMtQ4qWGOx5VomIqpQzXq3VOqRqUSk0ujIaVaLp76CKgjUtCIV6zxKSSwdWrOY6n0xq65KUYJSllKCvYvqoM7BWiUPDUQ/J1LFnBqqWRxLEoylMXCuI/WamS+wL/UKBbCg2JGBL4KcHdziTCqihFIAy6o6OrtRSnVebvhL2OjVHrFIFAmhTUuk5ZiPejyXNfGWU4TZNcEW3bklFU8te+qG6RBb/A/f9tQ/ZrLtrty29X4HYFblfgdgVuV+B2BW5X4OuugAxk/+Jf4E9/w2Xhh4wuc7TYRtNV3vpoG3cjIwtLLi5XjC5CGp7L5qCJ17CoqowiSxkvIryOCNdSri9SwjBBPCY4hsGDt1oyYD17Mke3HHQxpigejBtgC4GYbsjAKZiHtIctzHbOi89uaHgiJDVYrFL54OBZpnzgPrzTJytC/FWCGqscv7PDxWzCV18JvmmXrT3RXo3QUCS/UDxkettN0nVGHkey+RgbKpNpSMsw6TZaMjQjDFBbJj/7/BJVddg5sKXIqNURAWtCQ9PpiQadKsYgK1odD8PTCYMFvh+wFo20Jbz1rWOefnlK1x7w8NEOlp5S52vGq4CpCKwcITIT2DXBbOzR6OcyCFldRZiKjuXWLGdrsrRksY45vrsnmyUi8LxazTh/NufR+/u0mjb9pi1ZbKrXxjQ1bNcjWE1pNk0SsUZBxuQi4Or1mHt3D7F6uWwgxZM1miUe3EpcIWlrFlhCMNZ0aNlCQGJxdX4ipU+mJRrLhmwPry+FoM3kanHFsNfiyfWY/+3HI5q6y68ebTKvU4kneHkjQiiLb2x06A8dLE3B1QtarQYnl1ecLmIen/kc9AY4VsnTkc+7+312zIL3PzzGa8HV2QzR47meLPmlj96S48xxFrP2V0xGGdNpIhl2h8dN/vZPznlyFaKapmwealnF25ttNloKDUvh7UfbBIsVk/GCvYdHmI1SBkKXr2eyPXT3rS2mq4AisXCbqhztDMuau4ctmq4YOy6IikwySEWgXyUJbqNLmfms47U0sk8XOWvREMs1zm7W7B8OeftenyBeMJossdSaJKgko++nT0YEohFUG8wrFTVJ+WCrIYON87Uwk3tsCq7icsaLWShHMoUd3jV1tiyd3/wTH9J34fxmyd//fMwdIY9xDKq6xE8jNLtBv9dmNJlJ6V1VpnS6DZpGxbAthDQ6WTCXHFfBn43yCr3WiLKEUIQwu1uynf7ydEQWZvzo6Zw/9cd+H2V4zcnpmFI8SeeGbM5Nw5T9jsH97TZ5obJ1f5/NrQFx4vNbP/htHG8Hw7ZZrALm04Bhv8WOOCY8B3+55u6jY2rD5unLc/7ej1+zvXfEj798hqrZbDQtfvOf/xX2tm35QJ7EM8mztL0WZy/PJQZhuNGTYWS3P+TTHz1D8Tr8rx+/wu20pEzpSMjQ7u1xMHSI/CmX86XkwX51GhBEDrvDPveE+K/4v9l787BL0rq8/1N71amzb+95996nezZmZREMiSgaEwTFGM0eTOJGVIKSRNwQ3EGDYgwSNWb/SaJGjYoimw4wMPt0z/T09PK+/a5n36tO7bmepx0uJoAZGBb52eeaf3rec05VPVX11Hnu7/393EPqrQb+fIImdItEkxzXzY0mcazK9vKzD16m1ijRqBawbYNRp8uJ08fkeVn4AablCnMns1Gf4WGbfNmVXGXbdNANlaVGVbbrb+8dcnnrAF0XDuMmhYKGbiiSj51oNrWSS2H5COPOE/T39un2FQ4PPS7t9LjtllXJVBRCbE2gLGyVJBix2mzI8CyR7F4uV3j4scclAiYNI+68fU26yrJ0gZ3XCSMdPcvRPhgw9VMeeuwKN5wpMT7oc/eL78Qq2RiLgGji4YfXcA2lJZs4sHj/e89x46lVFG0hj6VaLsrW8HqpSX/YlUJqOJ6iOboMhxMO78loKtvt49kcTYvIF0z2D4bURFGhPWXz5ApRHEt3v6U7+JMJcRCxftMmNjrnz+6wttFgqSbS7Kfstw/Z2ZriR3OaK3WsYg7BIkkWEZun64x8g60nL3PjTWv09of0Ox5Pbu1zx/OOk9NtFsGCxloRrz1FTTSG8xGrR1uIySsK5rTWVqXwJQSzNMrYv9iV98xI4GByFgftLplmMRyMObZUplCw0EXXyHTM0kqN4eGUTNPxFwHzaEGj6VLNlwkCHaegyiCuaJRy4co+a8s5brmpxbwruKgJ6xtV6QYVDvG9QyGW58jbDr3OlFkoED42M9+jkFeo1ysEQYJbqODN+9KFORgFFNfz1NfO8MQDD3KyZTM6mHHPg4dsjyMyU6M/DbgiWKdZJoOqTq03OehN2Z1OSDKwdYWKoVE0Ml751TexatmMugc4OYdGyZYBTRJv4LiMO0MUS0ExNCkIHl4J+I337jDLIsIkZr2u8/UvWqKouly6Iq63ESurLab9ObuDiPu7c+plC11L2GwYVDQD17QR1dn9wYzlpoOVGey1A7YPRyzUkFM3FMklIkTRRElj1o+uUCgJSK/CH33gEpnhXmPSZynCIuvaBktFhY2WQ3/fk/fC+qk88UJje3uOLQRAgV/wBavelAiiNBxz6uZV2d0w688lV7lRr9JpD6k0i/hxzKw/ksWGw70elUYB28zR3u7RWm8QJhn9/RGOWmbmT6ks6bKDxRskUrxWLeH2D+iJooe47+c6270ZHhH1gs4NRyv0xmPyxQbbhz6eEGWDBZarsLJcZjqYUi3olEs6oZfiC0RAlnDDqSpaZkgubrnsyKKjN83Yu9KWaKfSRoGca6MqKtEiJFgEuIUc8xSsVJPID1JVunaF2KpnuixQRCIIVDE4OJhJNrtQukXHznjoM54tMAsO0XyBmSVs3NySDNpoGqFkoDkxuXIOQ7NRNJNg7KHECf40pnMwJdZCKrUSWqYz7s9wKimrR4pooSK36xTKRH5MsEglikXYivWcIkOUZ6MZqV3knRez64Lss1wMXHfIPssBvP7xz+0IRFHEQw8/wv/8jf/F+toa3/Ht/+xzu8Hr3359BD7PI5BlmQze+N//+w9497vfy4/96A+zubnxed6LZ7a5p/b1j/7oPbzrXe/mjT/yA39h9/WZHdH1d10fgS/sCMhQrze+ka/eNElEQ2lmkaUaBVuEW4SylXFNtMLnQNNt+p0O5x/uY2U2p26rouQSGU4RLTLmvidFNy/2iH1FOjXcoo4XhuQtm5JI0vbnjDszikVdttAKoSmIU5RUITVigiCVQsVhr02YwEIEB6WGTPquN1wq1RypkhJHE0aDCYNeQqef4OTBcWyZDi/cFjlbw3BV2co36PgooUa5YhBEIlBEtAiqtFYLkn04GXuoYYrtKkw9ld5QsNsUTAUaS9eclcVyTSZsCxanIYJK2iJ1OEd9zUVxMgY9D8vJ0+8NmI9iatUKi3hCNIm45cY1IiPg6tU+eupglgza7YBWs45dmLG/00fLLMk5zRQDb7LgxMlNDDciEQFLmoFla9z38EWMNEfOUmT7pHBmifZ1O1+QLexifL1gRBKIRVZeCsW9/SkFIZ7rmWSSEmgkYUxrucxoOsPzdTZWKpKlV3aLGJZodxbt1bNrTpfZAsOwUHXh8lFZWi6zNxiwtT2kLkI/whmeZ5FageSixqEig1XmQcaq66KowkENL75llaWWzZNP7uLFGQeTOWuVknQILVA4UjIxdJuTJ4UY0pMsvGp9CbdcIErm7LcH0rWz053SGcc4psXpRoEgGPH49ohhCLuTmJxpc9uxJvF8ypFGgaWqJQNIwjTiQKAFajl5bgM/lSnxa6s1FrFHb+JLVq6aGRw7soSqBjIsKZ8rUswJXt+cTHh+lJgLT/RYa9WYT4d0D2dodo5SxeUjj2zhGo4AY9Cs5LjhZF1+buvSNq5bIoiFs020/4dsH3p0pqlsT12pmpTE9WpfS1QX13DnYM6Z06tc6Q7pDmcU83l5ju84tcSpFRdTESnzHX7t3TtYuRInlkocPVqk1+lzZXeGoamUCzovuGmJvA2WLTAcmmxFV3TRcqqTivvb0phNAtlC2lqpyQCtRZIw7M3Y3+vIJHTFtNmolWm0bGYLgcy4NjaT2VziDwolVbaQK4nGJMoYzAJZsBlPplIIFqEvIhCoPRgzX6QsVx1cW2dtpYbtujIkS7QSCzepZeUkY1lzDPyJT6NY5cSpTbR5n6W6BULYzlSmYYRtZFy8uEfsmZy+cRXTSjn7ZIf3C0E2V+DIWlGKr2qic2SlTGszJ4UJwSHcPNpkZ3/IwaEn0QYnz6xy/yMXOXPyOCKAPZ93mM9GsuVZMfJMJ8KN7aChMRiMpCux2ayiRAlxJELcIo6vNwnDheStXtwVuIsiq7UiWaQyX4yolEqkC59CJS+Pu90ecO7crsRBBPMFm5sNAi3jxNE1mo0ql/Z6pN6UcDJj62BGq+xQKVvYtSLT0RTLEePoyrAtgRAQhYh+t0MYZ+x357Id+aYblimVSrQ7Pcaej6ELR/wYNVbIOXkevryLU1K58ViTxWBCbbOBXahiqwbuwmevP6Baa7AIptec7osFZXFMaUgSRzSqIugtIhFIm0xla79LMBxRXKnSbJRkSKOYS3QzoZqvy9T43YMtqvUKimoReBkHwz7F8jU2bbPRJBbJ8IkoLsxZXmrK+SxOYtpXB9iuTbWZZ9gP6fe7svhnukVUUbCwM3JFje5U3IEROctmZaVGlAp8gs9sOmF5RdyTIfP5jKsXDtEzlfF8xnNfciNOppOEkQyLDIQL0rWYT1PuveciH7zUIdFjbjtZxU5UBgshNkXkLYPRIKTVdFlZykshNQsSZtGc6lKN3e0JV3f7ssCTz5lUmznpenQVHTVLGI4jFCXGdQz5zNo4UkMRQpQvuMYxpuiuiHQefLTHztDHUFNZVDy5bnHHrevS4ZjP2bIl/MMf2kFvNSTPOJdAOB1w6niR6WHEPQ+1eaA9pVZTcGyVWZhIXIQQP4tCBNU1Ht8ecuh7rJZtdjszji3lWKvYeJOQ9ZN1mjUHQ1dZjHzJPS+4RaIoYWv7kO54xs03LhF6Gucuj3lgd0BAxo2rDqfqpuyOEE7Rnf0J41nAyM/ozETAoui6SYg1BdsURYmMqq1KB6qSCvNoJkVzwbJdpDH7gwl3P3eJaBbLglzOsCRHt7VeoOLmGQ+F23lCf+jjDxYMpx778wVF0+Dkpk0xp3OwP2GWiLHVWVmpSgf9btunWDFYrxRky7+dN2Qgm+j+ONzqYhYMmisVVIxr3SWZwNqI7oEpKAHFWgF/qOCNEjQtRNEjLEcj8FQx/eEUdQquSpwIUIfoehAubfF3gREQuKcQxTbwRShlHFOu6dIZnolwqyiRLlWBtRCYEMHvdvPCtZvJUFXhxpaFUzWR4WWuqaAnBokv7tdYco7jTOxjThYERbFaBK5hp5I7LlBDCN68YMuK8vPEZz730PMGpmZLh3KaxvLYhDida+kU66I7xxCgeYmpisOITBHnSRyL4G2LciqkYUwk+LHC6e8IvpDGdDLHLQkMkM184mNXtWtOdU8lWSgoekxzXXD8Y4LxXHbX+EmEm8vJ4Mip+HfsS667KIbMUpXfvKxdF2Sf5VLiuiD7LAfw+sc/dyNw9eoOP/SGH+Whhx6RE+SrXvUPeM13vfpzt8G/YN8smHo//eZ/w1/5Ky/iBc9/rhyL3/u9d1EsFlhfX5OTt3gJFtVXfuWXP21sLl/e4tu+/bvYPzhgdXWFaqUi3ytYgKIi95Y3/wTHjh35C3bEfzl352ff+jZ+5Vf+ozz4leVlfvHfvvXTOjf33fcA//ibv/Vj18VoNGZvb/9jgymSiI8ePSKvoa99xcs4fvwYiiIpfp/261d+9T/xn/7zf6XX639G+/ppb/AL9AFx37zjHb/KH/7RHzOZTLnxxtP8o3/493jpV7wETRM/Ep/+StOUP37P+/j3v/wfeOyx8/JciPd+86v+IWtrq5/0KDrdLm9/+y/zB+/6o49t4x/+g7/Ll7/kr2GKXtxP8RKi+P33P8jP/fwvflJBXMyVb/+lX2F5ucUrXv435WL7s/l66noV80q5XGJnZ1fu/1MvcewnT57gK778y/jqr/5KKuXy0za/WCzkvPa+9/8JP/amH+Z5z7v7s7l7X3TfJQTZn3vTj/Cy40XE72uxyDloD6Q4J4RU0U5XLouWt4RSzmZbiId6jnoxj52PSURg0lwsTXSUOMYpCtYjdLYnGGoBt6XgDzwpdAnXxXjm4Yq05oVPueqiOQq9wYyhCLA6VWfYH7N7sGDkR4RRKkN8iprK0lIFW1WIk5RK1cYphmzv7XP2nOAg1tk45TIbRPjjhOX1onQQBVkmW0gfOb/H7l7ArUdbkrU5m2Y0mgXMuipZZMOrokU7T3fc5+yTI1arDU6dXMKbzzA1VbqUIiJGoylxLEIqUvb3PY6tLLN2psVw1GXYmzDp+pi2TetUXQZjCfac4COuLS9RKKp0+n1mXkpnb8jBwZzllSqVii4XTqVyjTiNKBTy6GpMKHobM/GfQa3o4otwmm4bR7OoVl2mIxHwZElhJ0ynMoSnUW8xGU1k22mpUmA0mZCKds84pDeao1k52ZLdrJtMp3Mubw2IApUzZ1o0ankpqBmWSn80lI5Ewbgsl4vXHKNeCGqO9c0cB50DGeglhM0oFoJAkVIl5dJ2j85ESFZC2A6o51yRE8+FbsDzjrTI2xmKoUh3p0gUEYvFvJNjZcXl3JVDzm4H3HJshTPHRDu04M5qRJnOYLrPQc/j/u0hW50FSaZRUDSeu9Gg1dLo9mZEhktOz2S6t2kscBSbnK3jCk5dIU+ulKM/Gkl+r2UaqLYteZB5Oy8XgCINXKTS+WOP2US4+PRrDiMscjkREDQnUg06XiJb+G1TRwtnPPrwPi+8exPbFo4pn0WosbRahMzn4p5Hq1ZASRdkscZ0Gsuk+TQYs7M/5+LBjOEsxbUVbr75OFrUJU0NWmtFDncGjL2U/a7HHSfrrK1UKOQdWUAgDiW7b2trj/Nt4SCyZPjXYCjcXppsc7/1RJWiHeKKm1oX969ot/axdItKoyydR4rg/0m2qkHJLdHvD6TLah4leMLdN/ERtMtmq4ZhxvQ61/iE7/rwIfMwouRo3CwE7TSk5loSSzILFar1khSd7ILG7tUd2j3ByzUolAuMhzNyhs7dd24wn4fSfermLB786BVuu/MIzaUiY1FI6IqgKkU6onqjKUdWipRKOSaza2J/ztFQ1IggzZiNUo4cWcKfDShVKtz/yLZErxw/tSmLTMLx6jo2nd4QM3Nk8UH0fYsU8D/56AWyRJHcTeE8XF1e5kuffzuXnniU1ZWqFNjCaSAFWd11yRSFQXuEoJqeObkpXZ2+vyDSLBoFG6ugMxvOuP/xAyqVEmuNAkkgnMcztEywGCMZZCiC5HTL5uLlqwKogDedsrM1oFRr8JybN2TAURan0mW4f7jH6mqL2XROTtMp1SsMR2P6owlFt8xw5LG+VqPg2CSC0ZhG7B0eUq0WWKo3ufzEPtvbHZY3ypLTKpx2tUYNx3J47NxF1jeXpEhkqzqjcZfS8jL+ZMSp5RW8IMWyTPkcF65I01RYCLJjrDAeDjB0nSAISIWgkyjMPJ8sS5kHkeT8DveGFOsGxYZNOFNZeAF+KMKDItbWV7h4/hCn7uLNpiwvlWlU6zJMjiwhzDIWnggDWkju6qULh8x9nztfcIZwKgpFKds7A/Z3BqiqwebRAsubK/zeu8+Ss1NsU+X4sSUsrcC0HzEPPMpFk1KjzOHegMUiIC9C9EZTbMthY6UqMTVmviyD1UajCZ4H585uy/l3uahRa7r4owU7bV+6CatFnYODgJNHKzSqednW7YcZnfaAq8MFQZjRatrMk5TJ2EdXE9m5kcQZBVuhVi9RKuo06yX2rgxIkozRJKXdG7GyZnLXzesEC4tHHttlrkToukmWRRhJLN2LYmxay4JvvER/ksjihwhxdE0dU7qyS2xd7DIYB6SOJV3Ny2sWhYJgBVtyP0Y9D89PudqeSh674IxX8hX0NGO73UezM6ycyskjLQqWxqTvkxfBmm6RqzsieHCB6YAhArzmCxmot5iKVn7Rau5LbEFdBGeNQuazCf2eL4PByqU8Cz/hbHeOr2oMF4nshHjJ7Q0KsSqDqNy8SX8WszOYsVZ18fwFt97cRMmEq7IokQneOMJUA1aO1Ehjm8ce6XH+UpeFP+e2kxXJvB/GCk4cYerCFQx6XqFYMJiOUxmOp7h5WWyZTgUDvIDp2ihKSDgWwWkZiq6giy6UvCPvlcVMoXt1gKordHp96rUC3jxjMfVZO1WR3FWB1cnCjP5oTKlVpCgCzQ4EesmnUBbPIFU6sJVEl3O2YhoIUgCLAL0gQk0FCkIwXxOUVCdNxXwohNsU1bHkvaSkGW7elux2wRQuVFzUNGV8OJWsWpGyJTAkSRpKNIxtuviTEC9LJStWPB8F5zfn5CT3VRU8+CCW+CQ9bxGME4mvKpVE94lBf3+KZicUGg6VZh7bMAjGoURJZVpKLHK9slSef9MWIZEi9FUjjBKJsxgNfaZC7BWid06wdROJ+BEZA0QqWqxJBE3jWIVyqYQSRXgzjygUDFkbb6gwHE4ICSTnVgQDigLM7+5cF2Sf7eLjuiD7bEfw+uc/pyMgOEw/9dM/y3/9b7/+l0qQFcf9797+y9x3/wP81E++iUa9Lsc5DEP+7S++g1/+lV9DCG0/+qYf4qu+8is+pehyeNjmdf/y+3nwoYe5/bbnyO9qtZY+p+fs+pd/eiMgxLw/vedDvO5fvp5SsfRpC7JPbW1ra5tXf+dr2d6+KoWwN/zQ67Ftm/F4wn///94pryfx+pZ/9ir+6T/5x59UWHwme/74+Sf41m/7TmzL/oz39Zls5wv1nouXLvPdr3mdDEFZWmo+TXD81m/5J3zrt3zz08buqXtViLGv+97X8MqvezkHh21+4Ad+hJ3dXX7ix37kE0THp7YhCiVvfOMPstxakl0AYq77mpd9Nf/ydf+CXE6oJk9/iRah//xf/jtv/6VfplatfcrxF9//L177r3jVP/r7vPzlf/MzFuD/PFFYFIf+1ff9oHzLj7zh+/naV3wN4loWhTQhuH7gT+6hXq99wvGL6/PbvuO75biKa/HV3/GtX6hT/Rdiu0KQ/Zk3vIGv2SwQhwnNep4o8bEKBXZ6XUYdEdhRZHnJQc2njEbCsZKx0XLxs5CzD/bYONnCNBPcnCsDo548fxnTKkvx1M0Lh5kunS6idVU4MRrlMpWqxjwYEYtAFw9MkV6v+Bx2xmSBQaNRpVw3EQUewV9dTOfouo3tQJJ43wAAIABJREFUmBQrrlyUCveVqdrUV11CNeLyoyOKxQrlFZ3ZeCzFq/ZOl5xdYZpE7O0PcHWLej5HfbXE6vE8E29O51KXNCmg6wmum5cLiUgRbe0ZxUIOX4vkQtYbCoZnjgvndlADh0yJ0FKd5fWaTIwXCyYRELUglknltVIBu2Iy6Q7o7M/k+4QgPWkPZbvf0pE68WLB2bNdbr/lJLadUjByZLoQD+b405DRBBZCUO33ZHhIPe+ytlrByOWlc0wIMI9fuSi5oO1uhyefnPEVL7mbUJlRNBz67S4LBa7u9viyv/FC4vEBe5cP6U1DyoUihmqzcnwFvzeUjr9ACXjywgGL6YLlzbIMIhEYgP6wzf0PH3LX8SNUmg4X93Y4d9mXAToi3OVUqyhZvnu9kJztcPR4kzCZ8kcfusJ6vUHRTrnY8VlfKtATbcrNAj1vwUqtyF99/jpXrmyBkiNfEPw4gb1QOHJiias7u8ReSHcy57cf6hPGKndslNiwDNbXmxzORvzBfYfszhJuXalzarXIlcMOtZzLX71tCcdNCGYpo9mcoydXGY8CydMsFR16gzHFRgXTsaXDSAR0+SKMJHGo1XMyhV6Mb2WpxMWez6MHAT0PjFRBiTOMGKqmxl03NLj3ow/IFmfVcLnldJV2d5+L2zEvff4JsnTKfC7cfxUZKvSu+y4znsLplSr70wkPXh1jKgYvf8FxKoVMOvSE4PXAQ1c4cXSF06ea7HV7+HMhAxrC9CmFowuXZ9x205oUyGNLl6zQMydqMrhOLIprpRxpFJEsYob+Atc2qZUrKJpg70WE8wjTKeEUiriOKR3uvdmUrYsdpvMQ0gU3nT6K1/chjfjwuUOaG0uU6hpmJNziEe3enNDIsb7sUC5YFJvLKIFHoegynvX4yMNtiRxZbtYlP1cECZUcB1MTgu+I0UyE75RYbVRYquXYa0948sqQ2Syg4AQcXW1Sabo4Vo7FIsTKWZiOSyACp4KQBx/dIhgJZrLF6pEy+VqdQc/nyauHxEHK6ZtOUCzn0OOQd73vg3zZXbdRyzsMZ2MePrdDrVVlb7/DV3zF8/mD330vd95xDIotOp0Bm3WBJ1GxDcHvTBgOI264YZNHHn6MZDHjyPFloSGwmCXkCzm8IOT4TbcyGgyYHe7hz4YcO73J4U6XSDfIlwtyDoxnfWwnTxBplKt1ykIoW8xRbZ3D3hhbVdm/vM362gqGYzMZDamsrrB9ZQddCEOaCBvKS4xIo1IkESFeoUCUzChYFgU7B0lAYJkyUX33yj7LrQolx8BxSlKYvnr1kEIxRy5nSQyAEOxufs7NtPfOYuULrDRrWFaB2WJBpdli1N3CVh0CL5CC68XtXRluWCk56LbKYBLy8L1PcuvtJ0kNg/PndmnUHOkIdUyd4dzj6uURoXBFNh3JBBYIEnFvPnGhz8kza6yvlbFME8cUKfAJ00XAeDLHsRRSJaPfGcoxO3akKYPExHH7JPTaA5abS+xdOcRp5hn09jh2coM00CgVHMIoJhVd1mEi1zB5N8/ebp+9/R6qY7C2UmUhxNqCTcEp0Nkf8UQv5iP3P8o3fs2d7G0fsAh9trdn0pWdd3Q2jlRlgFc09slZIgxOZeFP8PxI3uft7pT3nj+U2JdveNGqdBBu7fmU8jaJonPxwKNYULnlWIV+d0Jmu9x4fJn+3pg/vOcSCy3mq55X58aTG+TcBv3uiMncw9RjyV++/74DmnVDBmdu74ggs4wvEXNNAMPRgGariGu5kkk9mXiSnf3BR/Z4qJewsgS3Lqu88Dknqa/UcZw8o/6cyxd7TOZTVtdMokTlIx/aJctrfOndS+iZQZapZKpwUaqMugve9eEtvvQFq9x8cp3JeIDvZZw/f8iyQCZUc0xGPppuEqcxvVHCpUsBV3t99uY+L72jSlPLce+5vux6ebgzYddbcMeJPC8+WiKcKky8gOW1EnbelcWmXntMqZyj3HQlikNw4pNEYTHLMEuK5Jg+cW7M1cOQNPO4/aiJa5mUWnUMxeXyk1dlQKMQzFurFvNRymw2Z/2ocC27ogZAljPIWwW2Lx1w24vE3OfJDpvOqM3xG9Yldulw26d9dSQDRnUjxrAT3KIovMSyu0FVLTQzlLzuwSTBLtlEi5TLD/TohFNuubuJ6xTwRx7lis2kO0XTHRYTD9XQ0Asu3d0B3Z0hdkll82gePbbo7PbICSE3r8ti6OHVgHm44PiJBqqVY9adEC0m1E80MYOMJE6Zi8Jnz8PImbKwGPkpvU7I/U908Y0Fz3t+ixMba8w7nnSOFxo6tmuxWCQSu8AiIpj62AIPYVpE47kM39JMMQdp8njF89QbCtyHgirEe9HtkjdldwKBCOEKZSifCBlUswWJd+27K0t1MU3J9YFja1Iw1k2wKhVSxWC638VxUtyKRRophOOE0WEo+e65qiXH3x8G7A0WvMdzrztkn+WK4rog+ywH8Ivx40JQecvP/Bw//VM/+gnupb+Ix/OUI+sL5ZD9QozXb//O7/GWn3krb/npH+euu+542mn5zd/6bX7wh970jByKwo32lLP240W6v4jn+S/zPj3laBZj8Ok6ZJ8at+FoxKtf/S945NGzTxNkxd+FaPjmt7xVinlCyP/5n3sLL3rhCz6jIf9s7OtntOHPw4cEOkIUMO684zb+2T99lXSqCtfSm370J3n3H78X183x1p/96acJrEJ4/K7v/l5e+tKXfEwEF7sqnP3f+u3fyenTN/Dmn/oxKU6K12w24/U/8AbuvfejT/susVB504/+FOL+fkrgfOqQxfm754Mf5id/6mfo9/uynenPc1MLF+1v/tbv8Au/8Hbe9vNv4cyZ05/10XvKmf3xguxTGxGFoO/8ru9BzJ033XSGn3vrm2k2BGMPxL599L4HOHv2MengrVavuff/sr6EIPv2n/4JvupUgWnXo5oX7dcmiQjKimNKJeGiWZCk8NjjO0ynNs1ymaoj2tyEI0LBEO3JwzHVpSLecIKeXkvGLdZLaAbSPZErudKp2d+fUMgVESakRTzjypUhBctFEdtLMnTDlu5bEZwhUr1XNm2ZNN7tR0RxJjmwoo1UJFi7JaH2ioTuWLIuRXJ3bTkv2WfBYsps7hPOMzTDJMx8Ljx+yA0rG+iFjHk/YeW4Q6qHBB7405RyIYdtCFOJIrlulquziAN8z2fW88gXKzg54QjzMXUDt+gyH80JFhluMUfnsEuxmCNMQ/pi8VjMy1AMGWhWLRKTMmpPaJZr2HlTOrb6szbbV2c0S2scP1phd/cijpFHdy3pBhRuHEP82y5TbVik0wGFnM1kMcQb+lRrS1zdv4RtuViui14waG93cWxXCqlCJBXbEXw3p1Sh7GaMxzM6XR9CjVLJYTCYYdsux29YZertY1t5QiEcT2eSeyhcga1qQRZ6pENfhALpCn/6+B6jhSrb4wPRmhwkYv3GsbUlCOcs1QWbc4bvx1zpzpkEmRSFjpUs6qbFykqBmkQvpJx/8oDNpRqlkiF5qMLGJFqihUmb0MdbCCeoLVube50e0/acUqVMqKaMhDMpzTjsdnniypxatcytRxqs1UVAV0KpUEC1LB578oALlzsUjAK33tQi76qcv9zDqawwCX1yscdKM0cQivNrkqQxUy9ELZY5v+9x6MNsEbMIArZ3eoxGM8p2jjs3Vth0Y6bhkEe2PQo5hxfdtoxtwtbVHqdPbZB6E+kkPBhMORglFC2DySzmYBSgiPFLM8quS87KuGWjQq2q0h9MsXSblVZJilNz4ULKVOma7AwmmNjMo0Cmoc9nMzZPrJNTYyquiVUw8YNQOqlFk8Kl3SHHlpocPdogwEPJdMlhRnUlC7rWcAkij+4wZtAZkXdsinXRGj+TQXBx5nH/I3sUTBHQcq01dTJPOL8nBESTF3/JKoP+lJJVAD2TLsRup8/h3pi1VVe2VpcrRRl0pDmJdJQJF75u6pKnaGQC4+xxdeeQw17E0eNVFvOxDBMqlcrs7/cIvJATpzdlgaJZcjEywRGccv9DAglhkdoa9z/eYzAOaU99Tm9u0CiZ3HXLBo6RUauUGY+HLHyP7miEpWlUSi7+wmQxn1FoFCXf2vMTenMf24ppFAo4tknvsCMdmxsnjjHpDskLh1qq8IGPPsL6+hH5fCnnNaqugqplXL1yAIbGUr3G1uVdzKJLtVnk0pNbrCwfIfBH2Hae+WKBqipoSSoD+fyZ+Ldg/PoUywUM0aabqmxvb6OaKkGUsrpUors/lEJJc7OJoRjMo2vuS0t3pTPXsmUmD0GwoJgrMOsPqFSF8ChCkTLS0EdVEnTD4cP3XZC/y1LToN8Zcdedm7QqVa5sd3niUpsXffmdNDdPMLp4EVUgIAyFrij0+FN5PwohejQLaJREoa3GpD/iwuUdjp1oMZqMWV1pXGuFnoWEwgLoCJc37GwP2Nrrc3RlWTSCU22UcSpVVKHSaAEHvSFhIK414Wa02b/aY325Ip2HVy4c4hQtltcaJElMNV9id6fLcDpm81RNFscsw5UBh6L7QTiQRQDbeBoxGY5p92bYBUW6y4VTT6ATulIMt/no4yPe9/glnntTheedauFPUsKFL0Mq87Yuny0jXyAHAso5nSSyuP9yj1JZ54alHE5BFAxC/AxWGqZ0eRqaQarpjHpTFvOIR57scvPtdY60XBzNZjac4zhFFgsfp+iSCVaypWI7Fppmc9ARyIUph4d9IiUjXsRUly0ZdObPUlmAqTfLCD6M4Ndmi5iDjnAiKpxYL9MfBHgi6G0QQuRzw7pDvV6nYFtoqQjzUuR7Dgcd3LIquxotvUAciwn4Whu9aN9fCAF0sWA+nMrCUa1alG3roZLSaYsOERNNPPJigTFKxKOPJEjxpiYXtnZZWjMwdV06vbt7c8xintHcZ+hFrK6WWK4aLOYw6YdojsYsjmThoaBnaFmGIcI8NQ1vHoFi0elOMPWISiPHoB/x4JUZqpNxatXk5KpBUcw5ikGqmnKumYwSojiQz6zZNIA0oLVmykJu4mvstoeEkcalJw950UtuIJiHTMcjDNPhcM+TY6tpohCcouka+ZyGrZmISDQrb+EWXJRIp9/rYuc0xpNQupoXYUKWCrSSSi6nomqiUyeVhT2Ba9LzYsyEbClCDjUpkAsOrqKnbGxU0DKVQsFGMTO8xQJdUyXSQRHOdTKmnUA+g+2iQrlVlkxrRcmwXIfMiyHImA49NFPHJ2Ua+Liu6IwwpMgs4cFJJlnOApQgwvt8X4R5ZVTXa/K3XjhN0dQMfzolCUJ0I8MQ2JS8K0NXJxPxnBYsbVWOtQgKy3yNWT+WIZfFVYdiycK0LbIwkIGc4UQEh87JRMetKkL47GvheWEEokNgvqDWsrAcm2AQMhuKIDXR0SI6qDIm3YjD+YJ7s8p1QfZZLmKuC7LPcgC/2D4uFsO/8qv/kfe85/287W0/c12Q/X+cwC/EeAnnmBAznv/85/I9r/2uT3AyXhdkv9juuv/3/n42RM4/T5AVeyCEw+949WvkznznP/826ZL9TF6fjX39TLb7uf7MU/f65ctXeP33ve5pDtWnxFUhhH68q1NgRV7//W+QYu3/LaJOp1Ne+73fx4c+dK90pv/1r3qpPAThhv7n3/laKVT+/FvfTOXPcCLibwKR8Nrv+dc877l3SaxIqVSUnxEFGuFy/7vf9A08evbcMyrICGe0cF2XK+WnCcWfrXH88wTZj+9sECL2L739bdx6y82frU3//+p7hCD7S2/5cV7UVCkVhOPJlQ4J0T6vpIJvJvivGrEaM5rMZZu84JYJNqoQFRUtYWt/jI4pF6FLtTJHjguW6RgRIKwaMG1fY9PaBcEMDKVzrVAycWsm09kAHZVFmHKwO5KJ0Es1sRDMcMsOxYpYOE1QMgNVFwy2ULaXiryOKAzpXJ2SpQ6t1TK6mxGnIZ7kgY4gUTANE8MSCxlke6eaGFJo1RWDQimV37mINMnD0w0DkUIhmLEirEwlpj/yJMOsUipKN1LONqVLZREk0qUmxGKxoAgmsUQUiPbjYqtAGouFiS4XXvEikqFniirYgNc6TeIoYDrymM4nnBUOp8zmuTc3qQnObZIxnS8IFQ11kUmOnKlZFOoW/mhMvVkj0UQzvQggyRPi8cF7n+RwFLOxVBbh5bQaOfZ3BzTXl+n025TcnGz99mcxjq6SCbUwSKgVCsRRQmOtLtsok2RGHCnMBjOmozlWPsd4NsdJVQr1okxcP/v4gJJtS+ean0UMpyG7wwV701AYalkruRxv5mWK/ImVPH44Z+QtOOwFNMpFWpbGkbUlVCsiizMcW7g7I1mAatbymJZYi6XEC+FmdagVDErFCnZBZ6e9y2w8YzEOmYcZcwW8WCGKAi7tT5hMDb78OcusrZVJlQTXVKlUG+y3uzx2fgfVgZpb4MhKHduIec+HHudPL/iSbffXbz/OrTcVZdjVaBISBhlqwWWrPWes5PBE8JUfQKbTHcwolUtyUUwUyeC2YbfLPNBYqxSwlZC1Yk4WNVZLOXQjJVUCLuz1qeQLrJYKfODxA8a+wnNOFun2A2r1Go1Cgi8CmLSAzc0V8vkyaRgQBSGH3Rmdscel9pzDacCJWoXlskmjVsAxBFdPjK9AXqSS79feH2CZDqqZsN+dcnx9Fde15TiKRXUUCTHdkVgPIQWIgJlBe4y3SFlfLVNs5qUoLIodppYQBCrjWcx8EXL3C4/Q6Y/47fddxlRy3HKkQH8cMB77fMnzj+NNRRJ2jmThkWaCOavSaNWxUdk+OETVLRwRdqVpcnFfq+VYbjSlUGboyLRvUeTxdEsiClqtBv3dHVZXWtL1aKgKw3Zbps8nukJmaNJptd/rM1EcHn3sKpuNBkslm43lnGS0upol2a8iwEbLWUyHfXn8hwdDGTa2tlSkPxwSxhZXux3Wl4os1RoU3JKcd2aBJ1uEe702ruMQYvLBe88LCYVbbtygXCnIuay5XJBO/LE3k3zK6dQjTBQaywW0FDrdQKazZ5kmQ8QES9QtlVGzGNu45loVwX66bTEY+Oh2Srlkct+Hn8BsrLF6tIYpWNZ6Stm1WSwiLl09ZHm5AokAhgg2sYOpGtLBZuVLjIcT6aoT6pkpXO3+mEKtxOFBj3v+5HFWj63SrNdFlhILz5PznaIIPrcvxSu3WMYS82g8xVANhqMJQRJRyNv0BkP8BCzTlms6b9AnMRRZeOsetGmtl9FTjYP2TKIJVo4tk9M1Op0JYxHeVXEl1iMQqfeDmKvtHqvi/kUEDIqjyWSBShS/VlpV2nv7PP5Yh5OnllhuNXCLTWbTEakaSVyGKPyNh3OJYBHojChKZbJ73jXxfB8viNg/7EnBUDgs18+cYSacf56HkST81vsfY5YE3HWkjprE+LFCMPUoVC2WWjmicchgPJWoDeH4T7yYWZZJt7QZx9fatR2LgZeycaKKo2dE41g6M1MjI2fB4HDELI553l0bqLENqYG/GGMYKoYtJkBxLQiMSoqlupI1Oxbs6a1DFnGKmzMkXkYIb7WCydqRJdJFQKpb6IbO5Yf2eGJvwqmb6tywbpIsBMc4QtEtKarJwCYjwzHzECUEUYRuWMyFazkSjNISOcvB8z1MLUMzVfE2uocBB9s78nlWX2lgKxpbWwdsnm4xG8UooqXeEM/dAlev7GM5CktHVqUYv73VZzSbcOpUi2lbFPtiJosIP4ppNvMsBNIiWdAoOVzamjCOQoyccEtHnFgqyKDLSPzSsGwpLh6OAjmWGzWTUlmc24RI0ciymeTDZ6FKpmuyqLd8dJmFl9Lfm2JZKp3eWDLpRadNtWbKLqBeO+Lxi20xoVOtGNSaJfk7onWsiaK6XHxsn9UNi5LrcLAzuBbk5ZjEfiY5sSK8NI0NvHEo3azFmkZxqUgSZLI6Uqo6mHkLVaD7vIzegfjtksqgPdSEOFCZDX0yAvK1Ap32BNW4NheLgKt2b0p9qQimiCrNMA2DJBAdIAlxpkonsq6IZ5QvCyxBIjjBjkQu5TRVCuejsSiQLmQmQKVVllzfSd/j8GBCvmBQbjos4kzo1JJtK4RQw9bl7yIDg9HIl10XYk7PuzZRpqBaOpou2P8qURTjDXwMx8Sq5EhmGelUIB9C9KJgmMcYSoplppSXqsSLTDJo00g8HxU5jrEQhzWT2cST+1tftiiVC7Lgni6ya453JSUUbFof9ro+/3vgXBdkn+XK5Log+ywH8Ivp40Jw+OCH7pWL9CObm9cF2Wcgxn6+x0sIGb/4797Bb/7m73xKZ9t1QfaL6a57Zvv62RA5/1+C7McLaM+mVfyzsa/PbFQ+v+8KgpD/8Gv/mb/64i/lhhtOPm3jg8GQb3/1d3Pu3ONPcx8/hW8Qzqv/W3T8eFHyKXe6YRgfQ7B8/Stfwff96+9F/L+nXk99n2CyvuPtb/sEd7x436dz///+H/wh3/f6H35WjuhPdRb+PEFWfOapzgbxw/SX//2/5Y7bb/v8ntAvkq0JQfYdb/lxvvG5Nbp9j8QLMEyTy1dG3Hh0DXKwd77H5nqNwtGEaJ7R2x7iqjbHb9vkcHCAN1I4uDLlpltOotgBxAs0K5MtncPOnKuXp9hajmrL5fLVMSvVCkvrDqK3Ok5nEoEgpILBzGcRGDiCHZqElIslFkEoAyzCxZRyo0woQiLmGvmScOp5zIcRhuJQbln0BgMG3Qmxn2LlTXp9TzpfV9frkAmpVKG6VhE2aeZjj2JehCd5aCKxuWTLlHldiKhqLFumRfhI5CVUayXJ1d1cX6batMiShWy7z7l5YnwubR0w6ShsLJely044uEzBh0tSZoNAumXry0UZutU9HFOs2OzsHmCqgk06Ilvo3HDmCM01RyZzdw57KJikcUY4D1jeqFJw83RHwpXkyhZg4QIvOQVs15AutPMXDtCtBqcFJ7dmkCvqjAaHXL40ptlqoropW5e7rNTr5GyFOJfxkfedZ7V6hNXjJRI/wHE1YmXGbKZjWYYcIxEm8tiFQ06vL1EsGfRGXbxJCmlKtS5asAVTQcepqXhJxkfO9TjZqlEraxSLJVqtJgedPf70/iuoocVdN9WkoLq80iJVfWbDANe0qC67hJEqBdRMeolFUNqIqrtEoWpQr1Xx44kMBbvwRB/dLrA3GWFmJrfetA76lEcvdBgPFV56xxEULQJdo7VepzcZ0788k2FOldUATcuztrQE2YK9/SF7B54sQmSJzpmblxkNO1KsHEw8dqZwtetRF/uLhuXoMuRINTXuffAsZ89dlYK2EJAVsUxOU8nVrNsam67Dcl6hYWusNEpM5nO5cDZFwrbnUWsWubwzpVhUmUwCKpUyyWwsHb6t5RZ6Tuc33vMQ/XHM7Te16AzGPHBlKFFAd51YZdoZ89znLGMpukzfLtuaZCoKFIhwRy3mCUU7h1MRLagepBoPPXJAtVhhY90lVUNG/Ri3bDPoTYgXKoGSyWuhkldYPb7Mhx7elo70iplKx5NI08axiUOP935km3OdBV93x3FabshBV/SfmhxZt/nAhR4P7XryWl0vOty1XuLosRaPX9yV+Iyve+WLaB8cUCrkiIOEo8fXZJDS4aHPoHfATTcsMfEW6LmGFOOUaMb5+69w4vQRlFyBNPVlUI+tqXSHYykAqjr02z32dsbcfefNkrubiuAkb8j5C7skvspyXWA5FETVIvMnFCs1puMp6+sbUgDLiy8RDjUR/DToSfFOtMoK/qcYj8GkhyVs9EaOD3z4gmQzr9XynDxWY319lZ2tfYqlHLXGMqZgOpZMTBUubu/QrNbYPxhiKBaGa3LhiV0qroYuURIN2of7LAvxyluACD/0Vab9IXe84BS5nMbu7ohZ5lC0E1ThSh11aK2sMR73JCe3UG1I1qKfhBI/4gteLQmT7oh6o4mTs5lNx9iiwJZElAtVUjXHzt4BZs6lmHeYDYY8fvYC+/0JJ2/Z5MaTxwgnPlcOd9Fii9W1OnEwl9e7EL9E4VWwWP0g5qP3XuLFLzxNve4wXyT0ezPWN1YxdIX+eE7iTcjXHLqHU86cOSJF7SzJmE/GMmBq4SV8+N4LXO335DywfnSNerWMKZySvbEM9lpaX8JSTfa6A6rlHMnYp9PuMZ54lJolVs+s443m5O2iFEXn3RkXn7jA5olNKpUcw/GEXm9Eato8cv8+o5mHYhmkmUZ75Em3ZkjCrcs5ciKJPo0oOjq33lRDEUFnBUcypBcjjyBUJAs3DmdsbK4wm4nUep8whb39KZmrkrNcGhWV1WZRHqsnmNF50F1VBkPVCyV2Lk24eLVPsaFw6miLLFPI5UwsQ5Wc3ywzZAiZKOJd3Z+wdWmX9eMNDEdn1Bbn06ZVL2AZDlPPQy85MojJ1FO6h31OnmrJ54kfx6hRjIC8Cz67dCJnKv3+kFyhQK6QYzoPuPjEPjnXkiFdoqAo7vvBaMblK20ZCtdo5hh0p9LRLK63SLiwawVyuiP5yMPJguEwJlEWOI5wIRfIJgu8UMGfLHAKOpPhnLnnS3TPxpLLbKHxzvddwcjFPP9EkdjXJefUcDQpaBctncPdCZcHEY3lJo18RtEWTGJRBE2wTA0lURhMApxGHjXyiLw5Z+66kX4/lL8jnGoBb+JhxgpbF0dEWcCpYw4BC5bXlpm3Q1noTfRQ4jy6BxMpfkcobB+ElBsad9+9ghFp7Fyeo2kRldUiOaPKgw/ucfmgLwtvKyUXXUmYzubSDVsoObJ4WVspESxigklExXE4bIvfAhb5oil51o5qMB3GMgwxVkXglibFT8OyQBf8VE8WK8vNvOzQEYzdaXvChSeGOGVN/uao1EpkikCoOExnHot+SEQseexxnOAWdLyRcB3Pad2wQuqlhNEC2zUJowhb8NVVJPN7MQrJIoXMdpgcDCQ+xC6U6PYGlAoacagz8wIiLUY0tZiqTsHR5TNSuNHNcg7TMmW3kyICukQYGil22ZbuYdG1oGYKLzMIAAAgAElEQVSiaG+w8GOyIJOhrkGQEM8NLlwYcOCP2DjicvRIGV0IsV5yrSvLNtEdSzpx9/sL3nlRuS7IPss1x3VB9lkO4BfLx8VD+wd/+I184AP3/Fnrw9P3/OPdXcI98p73vp93vvM3EEKEsNDXalW+9uUvk+FRjuN8WocthInz5y/IVuoPffgjCOfYT/7EGxEL+l/7j//lYyE4goX6Ld/yzR9rbX1qI38eskC0/4pk+t/8X7/DuXOPsbKywt/8G3+db/rGr6dQKMivGA6HPPDgw7KF+L3v+4B0uH3JC57P//ifv8Xv/O7vSeamaCd+1T/+B/ztb3ildIk80/ESQsyvv/M3+P3f/0OCMJCVr7vuvENuX7Qqf7rhScIdK/iKQrz4/te/7pOG+3w6gswzQRaIgCYxDiJcSIhtIuzrb73ya3nZy74aSzyI/uwlzuPu7p4UrcT18HVf93Le/Oa3yjH9si97Ma/7ntdILuQjj57jnns+yPLKMq99zT/nd3739+UYPTXO3/C3vo6///f/DnnX/YTrSFx7wm348dfFN/7tr+fvfNPfltt8pvvy+n/9uk+rFVqwL5988hL//df/h3Q0imtUMHfFNXH77c+R5/GTXcc/8+Yf58KFi/yX//brfPCDH5K8u+fefSff+72v4cTxY5/0PhHfI4S3Bx54SKZwi5ZtEZD0xjf9hAxq+1wgC8SOPOWQ/VTIgmc69p9MkH22Y/NMxl/s3yOPnH1W19enNXF93Js/Xuz+O9/0DZIVK1qHxX0jBE8RsveLv/Bv2NzceNom3vHvf1WGb52+4RS/8LaflfeTcMcKt+snE8VFGJsQfsUYC47s3/u73/gJu/zp3P+dTle6ogWy4FPNJ5/pmDxTh+zHIwuEA+bixcuce+xxPvKR+3jFK17Gi//Ki562C5/t589nenyfr88JQfYXfuyNvLCgiAh4ShWb/Z02R4+tEUUe7f4UXS3JJPLlozkmvlhIGQyvLDi20aC0pqIYGd40QFdMmU4uFsJRNKTb7jM8XFCpNTBzKYd7XQFpk/iCUtkALZac1HCa0GgUZcjF/o5IMA9YbhSkg2nuCddThVJDl0JFGsHcS6g1yyhmQBrqsnW12+4w6s0oVh10XSNNEsaTjHEvYmmpwMHukDOnT7G+UWIeT+l2huREG14mWuVUuQASzlAtjNCshEngMzn00E2X+UQEkSQc31jh1C01JsND9vamTGcLKWLkXIdUU2Xgl6XqMmAjCOeSyem4eVQjYepHTAcRRs5ANUIeeLTPWrXBHbeUqZWLckwEL7cvnDutMopoO01j2XqaqCm7lw6k+JKEwoWqUGsUSBHpxtAeTZj3Yxq1ZW44U8UQq5w0lcEXo+lMigqTmUdnVyS9F8k7BoOpx3wS0Vipga7w8GNbVHSbYtFgOkeKiq1WkdlkLJO1K3UhDKTSAdPpTbjw5D6DkSLZp6vLRZ7siHZhRbbwnlrNk8YRqWayO56z051xQ6vC8UrGxR2f55w+QjyfSmE6jmJKBYv8epF7P7rFcqnOZDxhpXGNg9msL1NvltBtheG0zxOP7hH6unTmZiKgqpAjb5kUawbtnbbkDId+wtJqE8yIgR/w2++5yHKpylfevUlzJS8De8Qz9tL5HQzB70zB1C0utocczExyGbzoOUtcGnb56JMeipGnWa9iG5p0hq1u1nnPPQ/xwMNbIt9NhqiJgoIIPioIe6cMVkq4sV7jy29scHTFoNcZEqdCqLeIwwX5gku2mBP4NnrDotMfcPVqxPGVAqVmkfffd0W2b950simda/dvHXDPw7ucPLrB1e09jpXKHK24rK7l2DxSw7WFEzth3BmRK4rzaKPGIlQuk+ndwh0eLQJmvnA25WWbahj5BOIeC2Pa/bl0UDWreSla3CQcbwtfOmv32gMWA8hXHQxblQFrJcPgxJoFrsVqq8m7P3yBPz43oLPIWCu7lEyVoy0HE4VTx9ZxCgajoUcyn7E/mvDXnvcc6jVDtp8+dn4LUy8QJimbZ84Qj9tYqgj7G8lrU7SfCyTAeDZhtVXnwqUtPnrfVTbWWmysuZx9YodqY5lWPY+uGZSLjkStqCKiJk7kPCYCZQ6Hwh1nsbs/lIJ1QYNSvYhdyLOz1ePWG09RMDJCMlkQipKFZD16wz4HYw/HcNB08DyfS12Vs1d2KeRNVgoOkyCgudKUHSdKHOLPxzzn5mO4ti0da4N2h3Z7Jl2J60eX2N055MqTPe6887gswISLOWvrTYb9kPVjK7hGjkfPnefC5TavfMWLcS3RNq7RHQxk2JkI/BLi4NlHznPy5BHpop8tPEbThcRzqJnJ1m5Pcim/7MVn0BRo/x/23gPasuwu7/ydcMM599z87n05dVVXV3VWKwtjJBAYB7BhwSQHPCOCATMyDoyHMEKgAFhgsMEIbDMzzDLJM2uMx2IAGzBgC+XUoborV718czw5zPrv4vWUiordary0Vt8Fa0mqd9M++5xz97e/7/d1B0RpSl4YtHZBOdz8qYteKHPUP2B5rY3ph6qoSRf+aC5jcaFBEuV44ZnnKNUKLLWrFByHaadPEOsqPj2bTNh4oE2KSSTM4sRgNpFxn9NsVZiPA555Zp/WooNdM2nUF5iMujz1+CnSRFyFiRKlLp8/4ML5HVqbTRwrz8wNcZy6uo8M5hPMghRM1qnbZV547iJPPblBTtcVm1IS9SLMVptNpsKKnUtRYkltMDaFd57oyvHvTnzV8C4R8uc+e6DYtutrdc5fm+DGKd3xnHnqc6pm84ZNi2pDohV5gsSgM5hy+pFV5Gy/cukAqVfVpdgwTCmaBs/vjqi2ipRyKbk0hynCVM1itD+j1RJ3sY6e5sgXRch1mfseDz0gjFhLFYtJVFsnpVyuqHTAuD/BLuWoV0okqUavP8ZLMvIlm04vxp2PVKnRpUtDttbybJ5YYdR3lZCnYeOOe1QXcmhZxNHenJXlGqV6jTSRYiuJo0cqiSKFjU61Rvdaj/4w5T9+7ohONOdbvu4Ui9UKplZgNpkTZile4LIkkfh5zMyNieIIu2RQLOawcjahnyoR8+rlrtRDUa0UKZUrStQs5jPieUzg++q/9zoe+WpBlYT953NdfD3hL72xzkq5Qucw5ErHU/eP156pUaGIn8aEUY6x7+Lkckqc3p97LDR0XvdgibCfcXY/wtUjntquUKuUqDaE7y44hbna/FxerylHuzeNSH2NYhHyBQ2nahF7ObVhWt8s0qqX8aewtzPkSNzWOY2tB+o0Ww5lhQMqMeqPufzcgHM7AyaaR6GUcXK5zEqzqs5NKQEzU/DDjCyRekFJxqA2OmWD1tSFMCEonrwSXmuOTcE0lYDph4JOmaOblnJDS0FXpzvAcYoqbVDMFen3JwSebFxOqS8VlLPUyAxKDeFtx/R35/R6M9qrlkocOMU8VrWsxHq5N/S6nkLKlOp5Vlar6DLnunN026DQKFKullVRn++FTF1Pifd6nBGkgjrRmQw8UWFx6gXlZDcSk8CLMYwUs5C7juGoFMmXC6R/jNuJ5oI60NSGsRQECoZCN3PkbJPQTfAmwiZPmQ5TRkGKnwZ48ZjV5TK5vImWGsopKwaWvDjIdY1xlOeXziavCrIvc9HwqiD7Mgfwi+3px4toiY/eClkgAuwP/tD7kNjue3/4XTz++KPqB+W/+fV/pwSjM6cf4n3v/UG2tjbv+auLWPP0088i4oSIQsI+XN9Y4+LFSywvLXFweKha2+UhItYHPvB+Tjyw/eLr306QFUHre7//B/mav/QX+Pqv+1oVQ/wnP/2z/PZv/44qsvn+7/0e5WQQQfbffeg3+eDP/QvVBv7EE49xcHCoRJKHHz7D5z73tHIOy+Pm2PGdxkve70d+9Ce4cOHii2VZs/mcn/iJf8rcnb+kmPCv/Or/yXvf92OfF3G+eaDvR5C5kyArx1VE2J/8yZ9RhWkiqnaOuopTKYLRd37Ht75Y/iRFPd//Az+k/nd5CH9UfuTu7x8op5A8hHdbtIp88IP/QsWqZa6I+DcYDv9EG/tb3vxG3vOed71YVibPF7FG3luE0Xf/4Pdx4sQDvHDuPP/ge76PVmvhxXKze/kswvmU73MvD3lfEc1E7Hvn//gdqiH+Ix/5GO99/4+pp8trCcf35nksCxRxGR0ddVSjvIiKv/Xb/0HN5de+9jWfxw09/hzyHj/9z36OP//VX8lf+PN/Ti0ghQ36/vd/gP2Dg3viAt/uO90LQ1bm161Kve517OW9byfI3niO38/Y3Ov4y/n2kY9+/CXPr3uZC7f7mxuF0huvEcfXpttdT4/PVSnSE6FdBPdv/453qmN987VG3vvGY/g3v+mv8Xe/+7v+xKbO/Zz/sjh73/v/ER/+8EdfstB/uzG5F4asMHlvLDX71Kc/wy//8r9Wmy7CRLt5DF6J+8/LOe5/Gs89Zsh+/SNl5rOAXCauniKtVUst8P2+z2EnxK7ZTP0x03GgmHmrCw1aLYuco2MWNCZDj6Ihgg0Mx0OmEm0LTdXqW20VsKup4g5ORdipVGmvVHGDCUkocTvhqMV4s4iCVVbR03SeYIoLxPVwpxmNqkWxZmLmC8y8hIpj4ieJcpnadWEf7pGjwFF3rKJ/gSz0M3CKNg+ebFGuFdXiXxMMQDFhf7dHrVhWop1EMUUY1It50sTHj2Z8/NNXMaIiG+t1Yt8lCy0W6w1WNh28yMObxlQEwZB4uK4w0gShoKGFCblcCa2YqeijiMTj2Yy5m1KrN4iCQAmRRwcjlusLrG/XGE5cHLvO0qJDPj/n6m6XQS9Vjl2Ji5dreRIRphcXmPd8FpcbWJWU0bDPlWsToiAv0oBqnd7aaNGollU8PtEijvodOgcTxVOczTxVZtWsW7j+nJ3dIeNJwjiY8onzM16/scaZFSk0k5mn0ag7TKOQ/ZFL7IeEs5haUcey83SnI56+MmEoEcIsY+TFnGjU2W7Y1C3Y3K4wnMyYRiZnr3UpGQYPCBIhy7PSLOMFAaEWc/7amLZd57En2nzk0+exsDGKGo9sVsmLK1O3qVVratF/6eAyO5fku5SpN5zrhUwH+7hjk3rTIovmFCReS0E1fSdawNOXj7g2TDi13uJ1WxU8OZZGhudFipmnmTniKMOLQ8LQZeprzGc6Jx5q8W8/fI5rw0whCjZX2ywvVdWi8LnLO0ooW5CilKLG3Is5mnjUSgUea1bIwohnR2P8QOcvPnqCr3x9Ez9yMbJUOSqDeYaWxWhJjB8VKW+2+cRnL9IbBGw0y4zmAe1WmZqjc3V/ypVJQt42yWsxggM86Exol0q87kSb1SVLlVZZekx3f0A+Z2PkNCzHUo3ospkrVMDZ3FdN3uhgOxLrTjG0mHmQcLA/pTsNqRZzLNSL1Mo5JawJsuEjzx2qc2ahmicMoFy0ePzMMmYuUJzl+TxkZbnN2Z0DLu/PmIURi1VbudHLRZOFegPxDmMYyJAbBYOCGVIX5EVR/JuCEkmEnkFnOFfOr62tJYVcyCKf2VyK1aBeq9AbSClgXpWYzaehKuERTvG1To9irkCjUbvu7q2WWFxpY+UKyrXc6Xf5zAtXqDbrZL7PdByxvt5S/EQpuxEHoHyQ2dQlrxUoN6ro+ZTJZK4ctVoa4EcRjjjS8zH73TFPXxhw0Bn+MadZmIm6Yr4GM5dqpcnq1hYiwYyEm5rLmB12CScjtlcKrK+eUFF4+e0m7Eo/9Fldcri61yMlpzitJafMtd0uYZpyckXGMGMiUfn+lDMPLSpBZJbGHB6MyVyXgplj6vsc9gPlpjNL4qgdKnfuax5dplHOcbA/48rhmI2tJWwD2s2yKg8ddnssrrVw57HacFlqC4M1RrCOfhBxdaevuKeKLR4knHhsE388V/9bkhMnv8f2ehvfjZi7U4aTgP2jOXVx/wmjes/j8tUdHnp8i3zOUsiJvJQfpalCsERByuLGIuOxcC8T8kXpu9eZe4ESZUVElvZ4KZssmSWFfchSD00TN70IOgaeHxIncu0t0uvNcdaW0LyMztEh1ZKhUDjdnT1yZZuxF3P22oRs6issTz6LeK4TMApDXrfl8ECjoDah1h5oUF9qEs1SNfYTmTsdEfNNdd7reh7P9xU6wNBMrh4MGQex+i1+cqlBmAZUF1ocXj3ige2qKqZySlK0N6dZsZVzslWpq3O6N+xRyInYZOJUpFgTJZYnaaaY1BLrllIvJYxpBge9KUst2fg02d3zKFYS6pLy8FO2N5v4oUEg7FMtpT+ZUalbOGYBfzrj7GUfvSgiKkwnGb2pz9vfckrhBgzLZGd/wqXenDc8UlEu9ChEbSQJ8iCLUhrtGpEwpEcevcMR5XKOetumXq3R6fZUQZVhWITuBDDpdkYKH1OtWZQth25vzu5uH8wCQ3E4u5FCRJxZzbNa0zEVhNaiK05kScpU88w7KTvjQJ7CmQccJIBz0JmTZjGLKyXKxTzTSUhN7i1SzBhq5BUvNSM28syHIYeDEdVmnslImNki+nqqbLRZ0xTyoFxtcvVcl8WVAovLbYJpwHDqkxeEk5sw92NqLUfS9Kq4UubvbBoTEVKv2SpyrxsmlUKRkmkqJvZ4HtHfHap0hF1OcOpVvDCibNuEMxGlZ1TXcsivBTufsdBqKFbrzPVwGoI5KqBrKYO9EdPJFKtukWSmcsQLbSJnmAqL4wUaMxG7gxgnrzEZu3RlE6mSY6GaI83nqS8uk9N0vOEM3IDBwVBtQgiyoVSSzQ5Hcfr7u65y1zp1nYWlitq0VDQncc5K12OsIzBwCRpEkYErzvAoIIq064mm8nVUk+9lhF5EpVrCHwuaRYr4Usx8pjYbhQEbuhHjaaDKy5a2akrUTb2YYBgyGnq4Waw2y7MkVMWTgiATZ3mi6dhViyxv0h3H/Nqz4auC7MtcMLwqyL7MAfxie/qdBEYR797zvh/jQx/6TX70/T+sSmqOHzeWAgnf8Md+9L335UCU1zl+bxFrfuAH/iFf+mfeolxmIrQcN4zLIv0bv+Hr+Yf/09990R16K0H2mLO6vrHO+9/7bnWRkMftGuClnVyKsESAfOqpJ/kHf//v8MjDZ150Ph4XHolLV0SCYxfwncbr+L3E5fXd7/zbL46VOCZ/+Vd+TTncRBC+18exeCpi4Ad/9p8oQfNWjxtFHikL2thcv+1bBH6gItL//j/87p8oehJx8Nu/853KUXzs+JMXOnZS3iwyyRz4kR/9cUTUq1TKag6IG/RXf+3/4rOffZrv+Z7vVgLr8eeTzy8szscee0QJj3IM/tnP/nPlsJXH33nndyoHqixYjvmdItrfXJokRVQi1Ipb8Jipe6+f5W5jf/y+P/lTP6McjH/2S79EPeXGuPnNZXJSxvTN3/qdFAp5vu1b36E+1/F8OXv2ef72d/09Ot0u/+Lnf+bzyp/kebKB8EPv/gG+5C1v+ryPJtFyKZO6U1HT3b7L7QRZcXv/2//nQ2rxISVKInTf6Ny+37G/E7LgfsfmpYz/S5lfdxu7u/378fGROS0FVSKwyg7xD/3w+xTf9W6CrLz+//ovP4hu6Lzjm7/jlmLkzYLs7Ur47keQldeUJMC7f+h9/PgH3s9XfeX/f02/23e+27/fSpCVhZBcm//VL/2qcgvLdxCm3Y2PG6/FNwqyr/T9527f57/Uv4sg+7MfeD9fvV3Am3tMJZrbXlexfREcxS82D8RhOcefxNSqZQxdQ9cKRHHC4maNfClh1Bsz3PdxxAGYFzafrkRLd+az0Kiz0CqScwwO9no4xTJW1WY+HSrOpSEN5M28EAOV4CKJ4El/qriahVwOJ6dRrTrkbYNREGJQpNosKeeGOA+LTk61wO/sDSkZNu22jWbp9PoeG+0l5b4ScU/cJ1LYUSzFSgRNUuHhxnR3hzj5EvXNGi+cPY+ZiEiXUKiWyIToEQREPqxtLIIecemFHkvNJo6jYVQK9A+GahHuSIt8d6yE5TMPbjNJJ/Q6Ywq2RRoIL7XA1olFxYUbzcVdW8HKG0wmQ472ppw8sYmXHvL8M0eUKhVVpCHYgsSPWKjWKFZ0LKOgXJque8S553ZIApsozFFfa6oIft2uQ16t2Rl5ExVP9mV1H2k0FxrqGLdqJfYuXyGflyIkk9/72LNMR0W+9LGTnDihKaZmlMEnrvT4zOUxXVdESY3HajXe/mSLLHFJohDf0BmNfT5yacTVaczpVo0Vy+Dh9SVsO8KTopdZzDMXumw2bV7zQIuSxOoF6GhoHA4GdAYpbavE6maRg8MBdt5Ujehyf1OlcQKnNIRdN6FYcfjE8x12Bgn5nM6ZlRonFosq5hhqGivtEvPxWC3oSwULowgFxyKJM8qlAsWCuFdDZpHPdDhhdDjCiw1su0x3PLou/NUtJewfhDEf+vQecz+l4jisLTRYXrJJk4Bnnt9l1S7yFsEITPqc2/V46ESFBx85hTed84k/uMRrX7vOR89fYnCU8ZfesE6tIpy8gPkQOiP/urtHi+mMUp4e+uSznIq4e0HCkydaPPVwjcnI5aAf8pkrQ4yCxSMbVQ56XdLIVi6kU5sLLDRt9q71qFdyVMo5YoH4ZjksKUcJI1JSgjRQgpEUGx32Zzx0cptYi0mEtTmf0h1qXDyYsrXk0Gw1efaFfc7vjnlotclCU8SICWEQqnn21MMrqhgssSr8pw+/QKtaZEnGzM7T6fVxbFO5hnUpnMkSnGoTw5QFvcmzF/eVuCAc25WFJSW+SUHeYOgxmfpK3GotODz44Jp6AYm6i4Db70womgUVNZf7noiln/rMAW94YlU5fqWEbqnVoFCz8Wczlps1cgWTNIkVQmI4GHPtYIAbJ6y2KhSLFRXrDdw5+aJNfzRFt8pcfmGXh7dWMCsWO7vXVBmU5RRoVB3lum9Wquzv7TLyxdV7RLvVZHOjgaml+N4ELZ+jc9ChWmkRpsJpNpQwFKcJh8MJ5eYCOSOl3N7mQcvDd6eMBi6FokHZgaefvcrG8jpFx6Y/HHFwdEilUWOx2Vbcz8HRoWKhipgmY+olMR/7T0+rTaNaxWEynVMsVUm0TAlTn/nkeVaWq8qFZuu22gQZ+1OeeP3rKaR5epMDhnvCSx7w4Kllnv9slyRvsti2OPHAKtPJhMl4TF9YnSUD23IYjoacfHSb7uGccDLj13/vLPPYUOfCa86sUshr9EWgScC2MsUHrjlVJsERgS8lVQ0Or3WolG3CcMjq8pKQbbh8eaBEyEpVY2lllcHRVDlis3yGH13H1zjFIr4rrvK5chTXV5rMZymH+yPsal5xcIPI4PmPXaDdcsgXHXwhbM+HWHaTz3zqKk9f63Fp7DLxQx5rlXlkqUS5muPi/og4SjkjLnDdpNAwWTtdY21pkfPPHSm3X6NdVptSwhQvV3QGIxHOfE6faeFGOWISJaRdeO4aZ06tMJyMaC/V0GNpttLIlwyVXpDCPBHkNT2lUWkwm0UcCue7VkKPUrU5SVEwPQn+LCCMEwxdl65JwjhiHmgqQVGwdPQwUY5K4ULndGGiV9S9qLHgkGWxwk3sHvTI9JhWxWK9XuE3P3pIktfY2sizuxNxuTvhL771ISxdV5F6d+qxudXAjWTsfPKYCgEUi+82n1PFjfKeVinH7rWhEuEWlh11jhfzuhJCxX2ayWZX4OMGc8UUlQRN6IW4bsRgmDCaxiRZzGfP9RlrEaeWHR47aaFJsVQAM8+k05myUBNkQkx3FqkN39ecdGhUSuipgT93ibJInceiGEqywx37xJnGUWfGKMy4OJwzmMdsLliqZDMI4XAkgn7EU5s17ExjNInJcjmqVsLKmQb1kqUQEIahYaRSEhrTG82wrDy6mVCrlTAyiewnyPYBBU25QqVsLY4DKmUpO4tJZh5enCoeahDPFDam2KigGwZRmNHfm2NaMdUlR23QWTlh8UckYUqp6VCQ8rPelMHhDKMoGzU2vYM5XujxwOk6lUqNROaJl7F7MGL/cMSZJ+sKBSPo2jTRGfUC5hMfU9zWy03FhHaPBqqAtblQY6FVUHNTyk/ng4DxzojhcITTlJRMnYJgZVKd/u6MiRsTTj1s28SsClajQBJmTIZTwkBXaSCraqoxFl6sHAvZLK3WS2SyyZel2E6OaJ6we3XKcO4rhq5d1ak6cq1CdRYUtJjZJGAeywaNRpRKKdr1MjRTuuKkJE8QQVrKMND4NzvGq4Lsy1xEvCrIvswB/GJ7+p0ExuPimvW1NSVOtdvXW7GPH8cCpLiYRGiTKPn9PO703iKAffDn/qVysYpgK26yU6dOqpe/lSArTisRNh579BHFRzwuv7mdWHSjU/RWzrRjIelmYeVOn/n43yTa/oEPvO9F1IIU//z7f/87fOVXfsWLQvG9jNNxvFiQCXcqXDsWZO7lNW/8m5sFnuO49dd+zV/gf/mB772+ALtBOL+VyHR8LL7ur3ztXZEKtxKUxA0pDmARsW6MMh+jGlZWlvnxf/S+F3ETN34eQSn8s5/+SRXvv3Fe3Omz3G2MbhTVxPktbuvjx+2c2XeaE7cTm8Q1+/e/53tZXGzf0jl94eIl5Zz8QiELxGn+1rf+WeVQ3t/fVw5wQXh8xZe/lW/8hq9Dxvn4cb9jfydB9n7H5qWM//H8v5/5dbd5cKd/FyzK9/3AuxXu5caNqhuvKfcqyMr7/Pfv+Fvq7e7mkP1CCbLHx+TlFLndanxuFGSFuyuIljRNeOaZ5xRWQq7ft8Lc3O5a/Erff17OHHglnyuC7E+/94f52tU8k1iKayK0SMeUeHbBYnWtrprMVUlDUVet3f44onPoUyyWWNms4KZztXD0PY1KNa/YmL39I+WmkEb0sxcnyqlarUozdUKjXFEuB1lUVuwciys2ODG7F/t0DgJVflW0TRUz3Fhdpda8Ht8/6vZZaC9z7co+QkeUqOhCw2HQ75PP5zBMkwe3VlW8XYSoqZQ++BJNDNRCrWiaNBfbpPqMvd2eEj5EQCsLvigCjk8AACAASURBVMYwmQzmqvH+8rUOjVJZIWCEzVlyDLUQ2T2csLvr8tDGGq95aoFU3KNHI2YDj42NNkYlR9mycGyLzNTwghndPREZbRCni55jfWuJ/vBQRdzzJYvO/hHFvIU/DclbGS+cPyAO8zxwakktrN3ZjMlI2rwdNh8RV5+ueHBStCXRQ3Gm7HdGzOdSGJ3xyCMbBNGE6SxWrc2HynklpTEmDz66zXw8YNR1lcvr5EnB8Pg8/bkLVIp1+tMIM0v5g/NXuTYI6fkpCRqBijnrfPnWBt/wZdv0Rnv84cd2eGRrAYOY5/f76GZVCYbCmYtiAy/VuDiYsdOf8/j6Em9+uE29kHIwGDAfhTTqNi3Fkc1IJh6lchHL0fBnHpMw4NqFAQ0pVRkN6XRS3CxHyc4zGMywrZwSiBarJoUI7KrN2kad6XyujrXjVBkOx8qxI06nYlFXbk1ZBA/GQ2behEF3hiEuHuFfuuK4SWk6Fl6cULCL/OG5Iz599bpjU7iJq40ahh7S6Q75hjedxKlkTAdzPv5Ml/rqIitrNa51XI66PdxhzFrdITM9HtxYRg9nFHSd4XTKZ69N6Ho6S07uuvPJjbg6CTlRL3M4nTOOUl67VuNrnmgrXIeXplSaNQbzkIsXOpzaaLN6alUdl97lQ7ZXpXirj1MpUS7kGMxmWEZeCbNFu6iKtYLEVXO77jjKqXo0GLO01ODgqKucY71+wtJSGTeec9QPWWo5JDml7+MULXKaYDIiJtOEZr3MqTMP0RvPOXvuoipcK+U16o0qTrVCmPkMO9fP9/FkogrVgjDEtA08z6WYr5LLCVdwxP7BiBcudHloZZWF7QWqjRq6lPLNXB7YlO/fpT8d487B0iusLtXZHXSVWHnl4og3v/kEw+GczkGf1ZVlTp7YIMpiClmknGpaXkqPDIVJmEdz1jZX8Gdj0thEdywlyH7u6V2a9RrD7jUWtzd49uy+4mCutOsUM53FlQV2uhJPtxHfxbnnz7N5YgtDz6nNp2alRBxGCjcSGhmj8ZiNjVNceOYKrufjNKoKi/bmtzzJZDzE8zPK7RpLtTruZExvb4hVt1UpYdMpM5kHSoiTeDppwrg/Y3N7gzicsL4hG7EurusrB+rHP/k8j77xFGkwpe6U6HX7vOaJM0oM+ZVf/QjlusUjpxeVK61kQWu5rpjQh50R3izFqRe5cv6Q5aWiMrhcerZ3HbvQtJHwfKtWYCSMSHH69yeKC5tkCXXHoujUqOR13MmUbm/EQtNSsfrnn+1w9ajP6//MaWo5TZUx2iKOmxK5HhFGGo1GFVtKenI5Ui+i1x3SH/sUzIzNU+uKBxp6LtMwJBWcrptRE+e9I5xZj8loqjAPO0cjej1Jb1QJEp9Hn1hk1stUgWF7pcRwPiVJDaazkGef2eWF/bEqNmsK+3o65tSizYPLVc5dHDGPA1bqDrNuyLmuS1KGr3r9JralMeoH1NZbODkpOzLYPd8hCKYq6SEOy2mY8czlLoWmw4JjcmbVwkw1siRm6gWsrbaUm9yQDayrXeVErJYynHqJnCHliyOOOkM2zqzgDSaE0zGBNM7bNp7rEYcZWr6oih6lqGnnIOGze1PF+nzLqSqvOVFT7fVZnLCz6zH2fQqOzma7odIiH/r9F+gFGqe3dL7mrRtKyIxmJuf3jqjVHYV7aLer9AdjslBj72qX06/ZZCytnLGgMkLKljhXi2pTM83y7O8PVOkfKQr/IoWfyysN5W6OQ2GwLjDZHyC5/NhMMIxE3edEkNWtOvs7XVVSWGmUuXJlzu9f2qdV1fmqR4URnBDF4pAWFryhCv+KJZtC1cEulRTiwN+5jJ4ZamOzO5yz4BQwhP+eiesyZR7q7B5OqS4aVGwdq2SStwtUFoQhr+EUTYxiDm+U8JlP7hBHBnMv5GgW0KhmnNyuYpohb37qCYVhCMOIa/0JjojqGLLnqe4TmSEb2THD6YR6Wxc4MJZZxAtFmI0UvsjMNMzMU9iiq893CTNx7oZUmiWcgsbSVlPxa5//1A7lVqTOpWLJUtiQQmiS6kUO9voE6YS8ZeG6oWLhl+T3hpnHNCSlkajfC/L/km45uNpV75evlvFmGXMvwg3FyxuwtN3CMfNo7kyVAi6XbQwzBDNH92BOEEzYPrNIXi/gTX3m47nCZHT3J0wnProtm+dSGFYgGEeEM+EoZ8wCKW/UiLWEYqVITnFufbVRKux0dzAnXzYUp98bBgRRolArkbCCS4JqlA26hNU1i3oDKpUSmmGgpSbu0GfUmSsnsRRB5kq22ggwxCHrpfzfF7NXBdmXuVB4VZB9mQP4xfb0OwkmP/0zH+Tnfv4XuNklevwdb2wNv1nEu5dxuBsu4VjokTjvjW6uWwljwm6Vgh0RlsStdvx4qYLs7T7bnT6zxPW/651/TzFExXX7nd/xbbz2qSeV6/elPI5FuSefePzzXLo3v9b9OOTuhCyQ4ymf/YET25/nYrvTd74Tz/f4c95JMDsWWL/l2/62EoCPi5CO2+XFeSs8ThEmjx+CPJDI+M3lQPfyWe7lOAgCQX7Mnz596vOYvS9FkL2d2HT8/W7HBf1CFGXdCVkgQvEv/h+/pDY9arUq73vPD/KmN71BOWXvd+xfqiB7u7G53/F/KfPrXubBrf5GHLy//uv/jnf/8Pv55nf8Tf7Wt73jxfP7fgRZcfDLXBeX070Ksrcq/ZLPeD/nv/z98XXly9/2ZZ/nhH+pY3L8vDshC4Q1/f4f+YBy2wue5N0/+P0vXqdvNw9e6fvPy/2+r9TzRZD94I/9CO/40iUlGBzuSZxyEasmbba+tDugJ7oqjwrDqSoaOTrycKwSTj2neIqyyM07NjN3znTqkXopjm0rAaxaE3dFqAqG4iQl0yJ0iZwFGgVLXLIu1VaN5W2H8xcuEc+hPwgU01PuZQ0nrxaXXhASuKhrRrNRIl/NSzKXUX+mIn4LVUu5eQytQMkyoCQMyjGEmsIV7FwZUTIrrD3QpDMcIlaMbndIw3LQZXFiJBx2JqqwZz6NKZcqrC05ODUYT6eq7Vzi6lL2tLLaZDKfYYQQxJEqsHCqBdJgjiRKCXUWVioEWsCVK11qhRqj3oT20hKVuk2hBIEfknMkmpkxHo7wZDHiugyOXNqLTQqOSaRLwYXwL3WCccjGxiJONYcWJ1LKzWQ8pyQL6iRi0J2z2KhRsnTc1OPKpT7takM5d4Q5Nxe2pJS+zGdMxz45vUCzViRX8Bkc9Ti7M+Q/X5zhJSbzSGpArj8klmibOU62arxlc52tNZui5bHT6XDpsq94ocNJD9fXqdfLDCa+WlQdeTFLVYfNxTIry2U6h2OW23UMY4Q/yRRzUDieSYpqpd48uaS4wuORR2KYyqGTeiFXj7o8dyA1O3lOrlUwlFOmQGvRJswitbCs5PMs1ixSM6J30Ke9skScs5klUNNiqnae0Be2Yl61Q+/s9rl8aUBbGrDTCFMvkuUycpqh0BVamvJrH73C/lwEJUO6wXhqawmnGFG3NbarUlZiKlfXs+eHuIHG71zoEWoGT2wsoocRDy5UmLsjxLAq8f9cvsC13gzN1LB0E6tepFlIWavklQDlGDphHKqo8PpCk1ZFxBhfJXtEEJ9EhnKNveX1W0oMOnupjzdLePiBGk6tiGHqZElKXgpP8nnFo9zvz3EDU7lu19er1KVgZTRWTnJx4x12+uTyOQqFIo2SQashC+eE3Z0xO90p86nG2moZ2zLRNOE3ovijkZegybkrbOJpwhOPLKIl0kLfpFgpMx4MIBQRQBxlJTWecewRZ3kuXj7Cqdp85uwuX/HGxyhXctRaFc4+d4FWs6HOH28WUG+XCN0ZYlCPUxFlaqytN5l5MRPXpWKaXDvYxU10UkNi8FWa1RqRHmOnIVqace7cISsi7A66SqSfBTG7u7tsPLDM1Jfv2eGx09vUSyWq1RJ7h7tcvXbE5sYSwSxgdXmZT559njDNY2UZ7c0W08mQXJoJopnXPnlaOXDleuamPv3DAX6UKgfh/rUDTp1aJwA++/FztDfWFRJje2WBaRJgFctkwvCViK9l0KzVsIwcYqacz3zGg6kSFhXrdqHGxauXWV9fxjGgO04Zz6YMhz5umrC9WlbHvVSUYrqMw6Mp5y8fsPXgBlYuplwX1IJJ2S5Dqis2787+HofdMY6ZcvrhB7hwqc/R0YSTDy/CPFWbAQurq1jFlKPegHPneopFurFe4/SJDaZj4VnadCTxsFCiXivhziKiVCfJ59R8F0zCtYsD8mlMdaGkNlOEtS3xdcF61JpVoighiGK1YSYbH1HsK2diGsbqHMuMP85KBx5WXuLa4hIV12jAQedQcVrLJSn+KmPEGtfOHyghutUq4Ycxg/6Mw+FYtcQXiiUGu30V4xcUTpII71Ln0kFAP4hoORqnTqyRRrGK57thzGw8pz/LsOyMx043qToVJt0pzVYObyau8ZQ/erbHIMnR9QNWFvL8ldevE4xcKpUC5arDbDRT7lJp+3KkfK9RQtdM9rpjtRHomBnNZhPPm0k8TvHCp9OASSJucqHKCpszpWiV6U5SPnKhw5Ev1+iUzSWHtz9cY6WaJwpiSo5D0Sky6o6xTI3BKODcnsfOJKDd1PjGt6yjp9JJkaEVDEJf53B/TMEp8sxz+zz08ALVah43CBl0A9wgUWLmxrpDXnAaiaEKlQQ1NBjNmYYulUaFQWeKmUedR3LNdMr2dXfnUV/hYMRNm6Y5xY8t5G0iTbjzIZGnc7A/odg0sCXJOPbIW5qK5Q/9kGrDZnO9hVYwVVJHnJXCW42ncn+IFPIgFbewAY5jqBIqEUhHQUyuELO9WUZLBFNUUAKglImVmyWFF4lTiyvnZ3zq2cs0KkV6s4AD36NVzvP4gw6nTizQcBbo70wV1sYNQwr5CK2gU6k2VKGZIUvFSBy0EfPIJTR02ks2ubyFZuQ5OJiRz+QmEKoE0OUrA4auT2cyo1Q02Vw02T7dIp/Z9A6nlKoZeQNykvDQdcXBlQ3fQS8g1yiS6hoHuz3KJY1K01HndMkuqt8KwsxOJQzjh8znHlEUkrOK+HGmNmDEaS7JFzeOSWcxOSIWFhzK4mg2oNK01e870wgpyBcLDHqHLhPZwLWlaDXFyAQFlarjmfghMzdSmyRemCh+vuCb/DTCWSoqdIwkNcQBn/kJs6GkIEKFo8nldDJJACVS4akp3q6gf1wvIzASao0ci3VblULKJoCkqAQPEc9iYi/ACzM6fRdX7o2pwce8yquC7MtcJLwqyL7MAfxie/rtxLZ7KX865hFKBPZ2jrA7jcfdBFlxlv7P3/cufu/3fv/z3GN3E97kc4k4K7H83/h/f0sxPG+Oft/NIftSBFkRa6SwSmLL8qNOHiIO//W/9t8qF+L9lp8df4bbOeNuFjzvJd5+L8dVXlecq4Id+I3f/G1+93f/o2Lt3skhe3OM/8bjfjfB7NgJ/PwL51SMW/isx+VHd3rdm+fW3ebF/Z6bcjyFefnh//wRVdYkRXCC0Lj5M90N+/Gud7+X3/iN33pxDsvr/sQ//qcK1XArV6R8zldakJX3uHEuSJz8n/7UB9je3rrvsf9CC7LHx+lex/+lzK/7nQvHfy9i5t/57u/hq//c2/nWb/kf/kTJ3t0Ysse4gOPSL3H83YkhK+kDKfWS69mtSr9eiiB7fLyefM3jL4lrfbuxu5Mge+Oclg22G5net7oW38t16nb3HzkGv/iLv6TmspRGSbGjcL3FFfbe97zrTyATXupceKWeJ4LsP//HP8I3vblOfzDl2ad7bFSWqbQM9EKCO04x4wJ2WYSTHEkSMJ1ESvwRf4O4FHKGwfJGi5E7UhFV103wJ7pqbbadIqnvk4pLLmcqh8bV3T6xbyiGoVXMK0ZgGHoUCwW1sC85JdUMHAauEmWlHXg29lREsN6ukbMloucrp4s7CfCmCSsbTfJGppw1mqlj2CixN3JTdD1kMo6pleuYZkqka6r4ZDadc3B+QKXVIDM8xn0fo5jHNgxaSyXyBUPhE0ZSeKTn0SXKWsgp3t9EcSjb5IsZTkEi5AmeG2CXS1LTTL5Uotu/wnPP7NKsLBHMIxWF3X5onTQfoEvfcC5VCzQnn8eyHOVi06KEerPJUW9ETkTm6VQJNO7AZ2WlIb0ajIZT1bQchokqLJGYbBikquE4yySumalo/JJTYeb7PPDwMkkacNhxMfSELEsUgzMRB03JJNVCPnX+gOd7EZ1ZiBdJbzWKA7pgFXnbI2sslnWmUkbSaOBqE/7g2X18N8fbT7YoMmdn7CnnlZbp+LrG7iiiYVs8uLXE8qq4yvoKDbDXPcA2cjScMuurZcWyLcQ6uXKRhcUCFy8ecNTxMA2d5WaZvcNDyrWaWqxXnBwHfsCvfuyQvpthmjq2obNg2Ty11uCr3nqS0J2qohpZNA4HU5bbK1SqBmkaKeE9kc0BP1EIhJKwj91QOX26vSGBr2HGOnalwEde2OOPLo5UgYsU9rRtk9V2juW68CI1PntxglVpKOTE/njGhy92GIVQMAwl0j3SarFdy7HSLtAZTDiYxUymMY8vlzDThNaKgxEGPHSyjW3pdAZ9uiOf3mFASAknb2JbEuv16E5iTp5apWnrtBcc5MyThveDow75TMeyqqqoqF6TAjmLLE149tkLHPY9MsMkTDROPnkSO3YpJQlaTif0fS5d7ZHqBvOxz1OPiOs2Vgzp3sClM5nTGbhYto1tFllZdNQYVko6GxtLXNyfKoEibxVpVQyqVokw08jJMd4/IJoGuJFPo15RolTkTxVeQEQVKZg6OJzRXqiyudZW8fX+pI/jlJjOpFxPpyLFMiY0m1XEACGbinL+7XXGJBJ7JWHkzUkNg7xdYdgZsrrSZm/YpVUUBq5OEuVptSvs7VwiL3FcP1SC7/pahWvdGW6Qsb5UZrFapzsaqbh1nOWYDAbkJIUs+AVyyo1pxhprW8sUrYzutb5ydL72NaeRDrdczqDXO0LTxQmaYxzGhH5Ee3EB3w3wxhP8VDAsIxrlgorWHxyO8acTcqUyrVYV27YIBlPmc19hH6Q8zDAN8oUce32XoimsVLh24SpbJ0+pKPfUE+EkU45WAp8wQRXxiEghuIFmpUKjUaFoiyM5oCCMb91Uzr1Lly6iCS5FnHMSxS7V6A16tKRM0fUo1Wq4E49AuMdS9GNYrKzYpLHLSnuTTmePzdVlVcB49uxlllebiiObxSZPXzygWNBZ2Vrg2tnLnDi5yurKEjvXDnju2cu0Nltsb6wqp7SUWQlrUxjHge/S2ljASDUmgylh4rHcaqFTUFF1KaOTYrPxdMLcm2BXHYF/k3oZ1XpFbTjv7RySE97pbEJO9rvsKlogLOpUcdDjWUC/2+f8hZ5iSDccg0a7jisGQUtDquAs0+J3P3aVA4lcz+fMopRJGEp/HX/5zzyIFYmgnidMRJhP8ZOU0chnf+RzYrvMqeW6Eo5LhbxC6MjmlZYm6jfw4nKRRq2mypf+4x8+R3trkdaCTdXMqXSGiLz9zvCP02VDtclkVysMhwFJUuBSx+dj1/q4cu9NE4Wn+JIH65xpZJxarpIziyo2L/dJskgMrkw9mY8Buq5RUYVuGasrDYx8hU99/BCfgNkwoO/OOf1gBc3QlAtRWuwLpqFwGZKEEKe1lStiWjapH/PxP7rIvh/x2JMNejtTKk2LdqsOiaGOf6vRJEo1Dvf3MWxdFTLJnDrYm1Jr2ZTqZdzxlH5XnJwG9aUWH/7dC1wbz6k38rzuoSWYx3z66phekOCUDVqOSVvE3ZmPqeUIsxntRYt5P6RcLSlmqTtPMGwTzczUBt50mmHXi5Qck9E4RNMzhWbpHOX5rU9cYt8d8xWP1VlwSviziCuHcwZhSKWW5+HtCpvtPJOeCJiCK4iotkssrq8zG8T0dg6I5hHTWcDEjcgKIVsnF5gNTK52pOTNpFVzsPN5bMtQSKhBV1AWFVItJWdI2ZmwvgsM+xFB5FGu51SiUBAQ4sIPPB/PRZVzxprG0c4UqyQCdEajvYiRE2ewqQoa/SBlMpxdZyNbBlGmE0WBSpWknkfRKTCYhSrN5Aj/39AIZyKMCudINgbERayjBR6j0XV0Qr83VTgmmQVSJigFZeLClfkkDBW51xpJRjCVcYhUEfvIi5T7d2Wjori3gmPQdQN36DI6isikSLMEpZpJpkkJa8ZkkuK7Kd1ZoHoEKqU87XqVak3Hql3n5GvzhGl/huuZHA1c3Dik46Y8a7ReFWRf5iLhVUH2ZQ7gF9vT70WQfdvbvuzzuKw3fsdjAUJi+jeiAu5lHO4myN64KL+R53k74U1cjf/7L/4rxTT9r77x6xQLNctQLebyuLGt/pUQZI+/s7jBRFD80G/85ovCrETD3/Wu770vMeC/hCArYolwXf/ojz6qEBRSNCU/5t/xzd/+igmyx07O3b29F1m5x8f4dkVGt5pfXyhBVoRAaXyXYi95fNM3/VXe+IbX8wv/2y/yC7/wiy9bkL1x7t0uNv6nIcjKdzt2w8p/Pnbr3u/Yf6EF2fsd/7sJsreaX/dyfbr5b0ScF66vuN5vJcbeizh6PLZvfvMbFYpDBP7veuffV5sft9p8uF1K4FYbHveyIXOjMPqnLcjeKKBKHPOYi303QfZ+7j+yiJbSMhG+b368lHvUS5knL/c5Isj+/I//KP/1owa7OxNmY50HN9bIlUIiqaWZogpWRKzAFAaYx7gboScWK9tlxvOxKqbRcgm7ez1ZNSgRde5qhGnMld3rLtUnttuqLdhp5xhOxuSyEpUFcaeaiuPZXCsxHo8JehJNG1Mp5lSBiR/HLC0KT3NOyRYOqEWzbTIYT5iOQg4PPCpWTZVyNNol7IUqoR8SeK5qlRfrh1bIYWqaEjiMXKo4ohev9JRrV3pHcqUc7YWKdDepJuL2cp35ZEQmnFSJ7KUJwURiszU2Tl5ntQ6nIuC62IWCYgJWK+XrhRlJdN2lkkTM52MiU+PCc3tYhSapH1G0LZxGkVYrxzy47kCezmGl0qa16XDlytOqCERi5Do2R+MBWWrw+Jl1yhUNX15DnI6CJZi4XHhuRF4zlajg+zOW1uqM+33K4lBCmHEtXG/E0bUeei6vCq8sRxxMJc49d43V7SV0S6Nsl6jZOYxSxD/+1Y9xfifkrRtbfOWXPoRBj539PrMgT38w4g8vdtgZxzRtizcuV3hqq4Ke84ndmIyUyyOPkWuw1qqyuthgZ/9AOWSGLnzJ46sMhj0OdgK2t9rUmlIOkmFIOVs1z2Q64/BoCInFQjnPyBc2XYIWSvw8JXGK/ObzR5StMn/xtdsYSZ9PfeaQ/+Ybvgwv7KoFn6HlybQMLcoo15o4jQJp5BJEIUEYMBkEVEslrGpesQaFDzr1paDGxTFN5c7Z7/V4/sKUw3mK56fs9Ga87TXbvPlhi9//yDm6vk1vELLdrtCwY4qlEs8dCUvX5dJhQCxM4VyOck5nuVJk6voqNvq2k4tUiwXaTWHvzSnoGnYtpzid53YmKsb9icMZtmny2GqBD1+aMAszvuXtp5XTWJiMwsR301hxYQ/3J1hRkdZKCathEc1cut0xunIDJxSrJvM4pnN1xunHt2nXi4yOjpRbcXfPJc4KtBZKnFipKFf00dGI3cM+raU65oLB3vM9alaOWddTHGNx1WVGns+e3+dL3nRSufrWtlp484DAle+d4/LeiGvXhvzZNzxMs2Eo4UiExUyXcp0ew8Gcpz+3z+vfsMniYpVSzaHWaNIfz7nw3CUuXvZ4/MEFFptFTp/eYOoHSigZz0c8c26XE1tbyJaBCAH9o55yaa1vLdNoOuocnIY+V547oL64gp6PKZo6mq5jWyVK+ZSqcBjHLlf3e4r7OJnN2FhfIAsSDKvAc8+8wMbGMp7roheq9Pshm5tllpo1+sL13b1KtdmibEpJYIl8uchnPv1pHnlokzTVmccRmS6FZjWGvTHTozlh4qumdhEiz126pLiikh5oLTWUWKqLk7u5xMGFaxwc7fC6Nz2lmuylaOv5F66okjlxlE5HAUQxg8GItdMn2T//PKVqjVHfYzD1yIKQkw9v01iq0LaLTCceuZLDzJ+S1wzK5Sqxlqpkg3CUxZmW0w0++clnqVerbJ9apWxLuWGs/kYQHlmmUxBMdwxXzl1hOPA4/eQJdZ3tjoSNLQVKCe2mpeLsceJjVorMhgmRF7Gx0qBQMnG9mIsXL7O4uY4/nRPL9TmJqDal9M6n7BQolst0D/scHPTBCDj94BmGStgqU8CgVG4yGPQZ9w4V33c6DvnEHz7Dl371Y1QbVbx+yCy9ziOWki/dKJC5IZ7vsbG2RH8qcX4HM28q5m6cxorLG0cRgZewsVRGM0t8+A+e5cLeiCuTMa16ju21BQqagR0GKtafMzJygmxIUsolKdUzMComDXHqpxluZ6xQGL/zR1c48+gSWuqTGTGL7TwlvaFK4ILIpD8aMOhNGI2nPPTQMqmbKDxM3tLZudDBcASzknFxP6Rg5Zj4CR/dHTOWeHoGdkHn61/f5HXrebUxOpt46n5RrlbIsjwf/+w+a2tlmjUdu1hgEhoUZLNgqcE0Tul2Z5StPM+dPWJlSzZeqly9NFNoIjmPHzhZ4aHNphKI5T4jm3myeSrin2xKTjy5hsDK5jqXLhzhuUMWGhaPP7yOnq8zH09URF3cylmaESSZ2iwZd6fq2mHXCly5NCIspNilAuM+XO76nO+NecOjNVY0japtEYqgLlH5JKaoQ6fr8bHzU6yaxeNtm6KuUWvKvU2j10343Pkx/WTOG09VBeWqfotIUaIkaMLA4uylI64MPPW6p5c0NtdqlAoF9MSm1+8pTMF/eqHPWE952xNVXvfYKtVCAU23laDfXqnjClJBzzGbRMw9j9j3wZSir4RPP9PjysTjkRMFWkUb2ypi6QmNtSblSokojNRGjEL1hZlyHHdk5nobiwAAIABJREFUQ8YTx28GsZSpyXfVSZIpTqPM8DAmzemqJFToMwsbdWpOXZ1/817Ezrkhh70OcZaqjTbMTLHwc8WE0yekNG/K4lpN4W1CN8ZzQwwzJW/nGfUSph2fVPgV+oyKbArZRUzHxCpXxBvNeOZTsDLiJM/s0OXwapdK1cR0CuQKGlqskwaJUCxUEWKimwphYNvyu0uK+AyMTGc09FWxl2yAFJtlMikD7CVcPD/n4uEcvRTxxJNtkigm6HtYlsHytmx+6+RTiGcJw0HEXETefKY4wb91aL0qyL7MxcCrguzLHMAvtqffC7LgZlbnrQTZVwJZcOyQfeH5c58npt5KeDsWS/b3Dvipn/pHnH7olPqYf5rIgpuPvbAmf/lX/jU/9/P/UgmzP/aj7+HPf/VX3fMU+dNGFhy7/xr1uvqsx+iHVxpZcOyQLRQLyqVZr9dfjGHfSYy5eSC/EILsjZH0b/obf5Xv+PZvuWOZnHyG+3XI3ihMvf0r3qZce7Z9vYTu+PGnJcje6Go8FgSPBc57HfsvpCD7Usb/boLsrebXPZ+Ef/yHx6xjcVveiCm4+XU+9/QzfOu3XS/0O8ZvHP/NjXzcv/HX/zv+7nd/l3JzHAuIt0ISHLOx5Zy8kaP9cgTZY/a3oGhuLO+73zG5+e/v5pCVvz8+R+U/H7vh74YseKXuPy/3+75Sz1elXj/yHv7yiaJyeNmWtNPHiouoC8svCPGGMdW6TZqFSuQyLXEqheQNjclMGoOL2E1DiSNSXhJ6sXLqTaRIIjGoLEotSKzYjQWngFaM2bk8wdJLGPkMXX7Ql4pos7lyp0oZV5rplEqpGL9wvYTFpSLNlok7C9jdH9GbayRxjiTWePzUCpoRKyGhaOcQp/c8EL5qhKwW62VLuSLFseuUMyVk7uzNydmCXIhI4ki5k7bWF6nWyvihYBgi8roIF5H6+7pToyRFH5bJNHCViJJ44o4zlUBarTkqXj6eeVRrVSX0iAjQ6w856kzJgjwnTy+oaGOpXKGQi/Hnc7XI3t8b0qwu4rQKzPwxw8MB43GsGrODQGO5UVOuFEPK0uIiC6sVIn1GMhPnTJ6T2wuEiMAyxBUncLWi2LONxUXyxYTBeMbVywMs22I6nZNLNYo5k9qiw+WDIRNX4+HXPER4cMTJUy28yFNxUXOaEMx8KvUCu0dTLh1OqNs2nzsYMPYSVisFVqy8clwNJiESmjQlYCvzwovxpVDEDVUU+2TD4sx2DbMQk4lL1xcXq6m4k5VGiyiacrDbxSkVmExDWq0mhUJCGEspjYuuGTSXShz2Xa4eRLzp9EmeeKRJll0vrjroD1WpTTjzKBVLuFFAlpistNtYtiS1ryMhPvnRs+xPCjz80Crr6yJaagRhzPNXDgldnS0prEp8Dg9GhD7krBzT2YRLnZA3n9lifVEiuzoXrvTpTVIkyLuxUSUOPcIk4lMXjxh6OuvtBk0nz3jmqnlZMaXkSMqLxlj5AlvrDv3hjIu7IqCYNKtFYt1TvNRKyeLRh5qEuZhZb4ZZuM6HFGNSMSdN0znGvksaajjlAlIrgy7/l8M05L+ZeHMRnwVToZOaGssLbYIsRs8ihr0hYZpyZWfA1Wsz3vDIltpsmQUaZ3d7FIwij59sMB4NKZslKq2iKqULtJT9TkhOL2KXYuoVC9sukTciDmWOa6YSNoQ/vdv3KLXbaN5MufOMBCyrgBfN1bVlc32ThVZZfa9LV49kz4bZfEYYeNjlMlsri2Ti+i7aXL22owpnhHN45WCkfitKorbRKJNlGnq+SHc0UQ3wnSsd1Tgvv8mTTOLQfax8RrVWIckyAi9kY6mpGsMvXulw4dIR9WaZx193hr2LVxVT2CjlqFZr6pqVBLFCTogz0IsMDoVXu1WjVS0ohmUuJ46ziGt7ezRqTSLhqqDjB8LCNlSRljdyWV0roxlFfG+uSnWCOGV9o62coZVynel0wFKtrETQyDC4fGlPubPrC016R0doeZN2u41jWYyGI8XUNPJS/CQ7ZnkuXThk0u3TXJHrlMPInfL4g1vM5lN64xmrq+uYScJ0NmcmLElx3fsJq0st/HCk8BrrqyuqQEjc6U6pzNXL1zByBQzLxiBUGA0l4BYLkOUZDYYUpBBvMMTUMnRNYzyfkM8VaSzUmAwn5IsmFy92OOpP+Kove5LeYMDh0QA9jTmxvUCpWOZwGCu2rW64nNhcYjKT6LKLGwS4s5i5FLW1Woq7LRtaEksfjocK1TEbuYz3j1jYaCkHvNyPZuOZErykNO/Eg2sYpqVchpNOn5KUMRULCoszHHkYxeuC6sHBkIOey/JyWbFkh50eR8Mxi8sNhnsjYiOHkSUslOX7X7/vyIZhs2GThineJKHRssg5eYw4Rc/liONURdZtW5jmBlf3hzywkefhExtIdjxIUTxnzxfF0KVZd8jpmjp+ciXtdsZc3Jd7QcLAz5jEAddGPlencg/RWWnkeKuwPudSWpjRXKyo+11nZ0izYnG5P+d8P6VVj3l0s04pMzn7TJfVByqsLLV55uwOjz+8qMod56k4qHVm04idKxPy5YycbWGZ4hlOlCAvG1dWIce1S312e3MlIj4i1+C8zVHPZeTKBqXBSqNAxS5QqzTQRBDHYG/3/2PvzaMtOc/y3l/VrqpdtefpzFOfbnWrW7M12MazwQGSm3VDICYmJCRgQm7CvcANMwQTBhtjTDCJIeESwAnTDSEELglJIGAHHCzLkmW1pG713H3ms+ehdlXtGu96v+Z4SdjWgGwSZ/XWP1p99lD11VfD97zP+3sOMMRN3qoS+Am9PZ/ZZEy72ybTC4ylIFG1mE0yAmEe53W0bMZ80cKd+rRqVfxZqsIQxXWemRbnticq9GmjnqNs5ShYOvmySZDmeeJCl0jTFBJGrvGOavGvoWd5Bn2Py3sTslxEUZMOmlRdo0t2kQs3Riw0dI6vOfTaoSqW7k9mBFpGqWZyelNc5w6bi2WCTqhcnbt9QcCI6CpdHGXlUA60hOZiBUMYw2PhNrs4+YSK8JdV+FdAseAoBIyUMQVHk0aJNNcQBBLOV2bQm2EWhLJq0BPB9cYYozTl3vuWqJRvBmAJysJ1A9z+lO7+CN1BYQKCaUCUxjSXytiGTdifkc/f5Gobws81RUj2KJYNdf2MBfPQc9FlP+Vmha46k3J5EYZTAnHRZpkKJPWHPmkaUi5a6phMhx6NpRK2XBeSlPHQp1qVcy6h0xGnukmpZKEL51/c146JUbTIZuL6TsmwmAwiRn0PvZwxt1igJPctKabHBoEkBJLdLNymukL5TIRtnWZoWUrfz/iDaf2WIPsyFwm3BNmXOYCfbx9/PjHp7Nmn+Pvf+M2qXf3TiYnPRgq8VLHxhYQs+ftRuNArH3qQ7/rOf/i8wtiRKPM3vuornyMy/HkKsr/7u79Pr9fjq77qKz85DURgElFW+Ikvpf1evuClhnq9GIfcZ2oFlu0UR+i//LkPfNIpebQTn2tB9ii85+9+/dfydV/7NYpJeCQaSWvcT/7Ej/GqVz30KaeWCFzyQHLE6P1sCLKDwUA5FmXuHTn4jn74s8mQ/aVf/n/50ff8E9X29+PvfTevfc2r/4cIss92yB7hE17q2H82Bdk/y/i/kCD76ebXS7lOP58YG4Yh//43f5vbT53kvvvuUaiP7/1HP8B//f0PfgqO4uh8lsLHz/7M+xWaQ14f/u8fUS5+CbU7Kkgcbd/RPHk+bMlLZcgeBRZ+LkO9Ph2K49mFiGdfqz6TIPu5vv+8lDnw5/leEWR/5r0/wv923CQNUe3D08il2/HJW7LgDYhDm6V5m0IlU26KIAzpSvt7qN90Wzomo3EXzTQpOMKMjbEti5FKePaUiGAK21L6e/WUZlNXvM5cZqqH8wAffySiR47+dMp2PyYYJ5w51sCyZKGS4ZQtAndClGh0BgFtN6JeL2IZOVYXahSMjEKhilk0cN2xYqXubU8oWTXufOUynV6P2BchErRkxixIORiOVDjYhoSRGNJur6mihbRER6FHmswYDRIKdpXVpcrNhbiZw/Unyr1CJAET4h6WVkZdLfqzXA7dMPGiiEuX9mUZgevOsLUStaKlwqjyebAMqDVLzOIZOcvEytlMBsLjK2BZkcIDuF7MnqQw5wo0G1Xqq0V6+10aCw28uKtaJaPAxDEKLK/UcP0BO5e7zIkQpha4FRUU9syFfVLTxOsPCINMtbivrDSYW3KUS2k4i7hxucNSc4V8yaVgVhDcZDJL2Tno8NSlHu1hxP7IZ7NZQ9PEzaQrJvDmXJ0Dd8TZrbEKjMprGkaSUbV1Wo28EtQd0+HkvLRtJgonIQtXQwvZ3Z+QMwS9MENPb4ZpyWJX2iINR1d80zDy8WcxtmPz3x7ZYRLo3LZS5raVJnOtsuK9S0pzHIUqJT0OJC4lR6czJJianLptmUoxpVwqMHTHdPZ7hHqBxfkyiUA3spvOrWkYqkXzYBKpVPrV5TJXnjlkaXkVf9bBwGBjZYHdnV3GQYrrZ9QredUiu7bWIAg88sWbKeIy10+ePM0omTEY9fjo2W1ahsPGUhXPneBYugq4u7bT5ez2DMtyFN9VRPpLOy6b6y3uPtlQIVjiDp5NQ4pVR2EpJMFcnKCGniA97Icdj5oEt8zGCjWg63nVIhvPZsqBWJmvKNZjpTWH/SeL/enYU87zwXDKdAKvuHeNra0dfufjXa6NQ47X67xyo8Tp22rkiyKABWqO7XXadIeS5A7doU8+trnrvk0K1am6HojFVoKnLMdSgniaL9HrddAlusVLWGrVsMyMzkiQHSYbaw3G7lBxlsvz86SpxtnHn+F1D52iWCkqUUBanNu9HmgWUQLVZoFCwWY0GKs2YDeIKDh5JcgfX19lGviKs3h8Y42dw33VCuwNOlTyBTQjxfN9rFKJ3d0RRpaxvjSHU3ToTbpKxBa+pp7LlBAnTEcRQrMspd6s8/FHbyDGh9d9wWkSd0S9XmLqRuhmgWazSG8aMOx3FWJE2q+F12tLwSKfp9EoqNZpQZoJO9KwC4z9CYaWosUZk2mMTlGFGOniNhV0wCTGtsXBmpFJe3acKQSF8JdnU08J9dPphDjJ6HaGahssM6+EwG53rJzSdimHF6bMLdSZTacKsdCf6jz1iUtUKw5f9KZXoSVTtq9us7S8wLXtbQrFCqdPHWPr+iF+4JFoJoPRhMWGTbVcptBsYudyBBMP3RQHdEgiwnPkYxsm45GrugnKpTLBNGS/3eXG1TZrq0voJXHLGYw6XRYWS8w36jz8yFWwdE6dXmC5WWMW63iBpzoYhu0JiZYovmylUiBJY8WXFSFHQuvc8VSMgJSk/V26EmYaWxf20IyY207MUy6WFC9VwrUm/RErKy3K5Qo7B1Mmsx6lssFkmDCeZvSGPqEWU2k2aDoW1bLJ4X6PeOwpNnoyc1loFNU4y7EIgowsgZ22hyFO90rKmZNzZOHNQl6m61h2XongcaRxdX/EbSsG6815JtMQI2fRHozJtJDlpQpZCE6loAQ7cQ4LO9yPY54+N+D3nuxw6PtMo5hTa3m++MEWx+fnKOYMru+MMY1MsclNzcDMMiWc5p0i+52YSzd2KNgZRSOnWNTHNgtsLswhaV7eNFSoC3Fm7uwMKTdLSmwW1na5UqDX1vjo+T3uur3IqeUaWgLtgyFOrYCYWpy8xrXLQw5HEQe+BrmIh05XaBYNilK49QwVmKhc2ZMpubytUCbV1jKHV7awsojdTsrZ7RGtBZtjCxJ2mEMqJkUzRxKFJIGMRSpGUgqCIhCnrRcz8GLlnjQENJ2ZBLNMcWCDLGGhYStRV4902oOQsT/jYCyCZ56crWGmM4638io0TjjF2+2pChKV58ZmWWehbFDImypgT7i9H95x2fEk3CzHbQ2D+0/UOezE7Pdj5X5/8M4mm4sV6q0anZ2Ard0uJ+9qUZqr0e8EXD6/x6nbyuRtccrmFFPWMm9uuzBud294eFmIUxG+b0h9YY5pbBH7UxyrwJVzQy7st6kvZdx9vEHRMKlIhS+FwTBSDm/pUiqU5f4ppYtMuXWLVUPt46wrAaex6vjx1XstVahZ2ixQaQjKSRjEKaHnU6tLMUEKldIxUFBF2e6OS6YllAQdoImr9qZAj68TuiHd6ZiFFZkfIeFwRhbrijUuv2Xnc8SJrkI0J4J3mKUUGwZzi7bqKg76ieIfR1rM2qmCwuQEw5BcZhF4iRKE5flKVWREFM5niIYgnUh2NaM9SvmVp6xbguzLXDjcEmRf5gB+vn38SGyT6rVgAebn5z65C0mSqNCff/Ez/5Iv/MI38s4f+n5K4sv/k9fRglmEhT/9txczDke/Le2r8tt33XnHp/z2f/rPv8v7fuI9SEr88wljR2LZswVZWcj95m/9B37oh9/N/NzcZxVZ8OnGS4SR3//9D/Ej7/oBxZs5eh0JIJ8pwOkzjdWR4H3+/DNq2589Bs/+zEsRZD6TIPvsf3/2dorg9P/87M+rcLeXy5A9efI2fvr9P/Gc0LUjsWtv/0CJ/nOtlto1+d13/+g/4d/++m+o/f7Rd/+wSmmXl1z4H3vscX7one/m+9/xPdz/ivvUv382BNkjcTGYBc8RZA8ODhXPWObsy2XIyrY+uxVd+K3veuc/VuN7tO//9tf/Pe/+0R//FPbxizmvjt7zfKFeR7/zw+98j3Ijnzl9O//0J9+rjs1LHfvPpiD7Zxn/o/n/UubXix1HmZ9SqLAsi2/8B99AXpSbP3nJ9eWDH/pD/uk/+2klqh+dn1KY+c7v/j7e9MbXP8f9LIFW3/wt384Xf/EXPYfdOhqN+Y7v/F4e+dhjCvvyutd+gfoFWWh+7/f9AHL9+ExFCXnfSzn/5f1HIu+zMTByzP/5v/iX6m9v/7qvQYojLzWM8IUcskcFths3tvibX/02vu1bv1n9xmcSZD/X958XOwf+vN8nguxPvvMHef2cSbVi4Y4mzEJxO9nkcilaLiN0ZxiWhZZqWGnGwnyd6Wyi2mL7wwmWLtzVmERx8iQpVx6+YW7eYWt/TBToNOo3Py9/byzqXLnWx3UdTqxXqTR11Taq2tqnUw4GU2oFB9s0lYvQsR2inCzC5EHcVGFbUW6mUnclOKQ85yiBcH9/TP8w5cTJNZLciMPdKRVhgLakRXKMkeZZWqgop6RpOyxsVLl4aYtCvqQWY5PDsQrzEh6nJFoLm3F3t0OBAs25BZbWqxxOO4zGA65d3mN7K6Rmt3jovlViS9xBDlsHB+xsD2mV62qREiQ5Ii9gabmsOG/RVMIqSjTW8tjFnPAgSLOYdDZj2g/QLYdKRRw0Eft7Q6LUYkXCvEoW43CCNgtoNOcJsoBht8velUPyWo3VTUnynqoW3kLRotd18SWgyspx6cKA05tzlKsG46GwGkOapToPPbhBrLvs7uywszNl7MVc7c9YbyyxUNS5fPUAo5Rjqe4o16NBRj8IOL81VoLmM1tT3vLgvdx79xI5c8J0NuCxj18i9vNsLjf5xMUuD18Z0LJM/veH1tjrHbJQq2GmEYtrDUxLU65lP0jo96b0hoESV+YXCkSxx8T1mJuvK6ehtKQ++dQei8stlk41SVyfK1cnrC4tEkZT6oWaGAXxPRfXc0nSTCVoi3t5caWqeI4SXJOplsy8cpQ+c/Uqy4vNm246UtVWu7MzYq5VR2OmhP9RP+au2xeIwpCcruGYOgfjiHCWsb5eVCKvP5G25xTDMik5FuVaid7uEF+LsasVfvq3nuB4qcHpeYdSIWOx5aiwGmJfhQcddF08V1jKU8p2idtObRBmMy5fbZN3dCZdXzlo3cDH0iyKjbpyeku4jWAccnaBSi1PnEb0D6aqnf+wPWO77XP/PStolkYvCFm0hXU5IDIaNOZaeMMBM39EvVhmb7+rnIl+rsBc3mC5KQzQVQ4O9pkOx0SJjmUVOHXXGTxfihtT9vYDBAg79aYEQaxc3NVSXjn1Wit1cqUGQ2GrCiXED3GcMsP+mNWVNZWgTS7m+rU9zj21zcbJBeaW6+T1PEvNFkEojruJEtSeuXiFGxc7ysWq6eJmN5T73MjbnH3sEmur8+QbVYYjl3qpQblsgzbD0G6ObTLTmc0sbDOg1+8z9l3yuojuGxQMDVvaaqvinhMXcw7TKrJ3uEen3WZpbYF2b0SrVqexukZkGFx64imWbBvf85UjcmlpRRUCnnjqItMg5aMfu8E3/f2/rAwTgevRPuxz170nQDPY391TKeTHbt9gcWFeBcAJT3Eg7Mor2yqAS4Lmyg2bUmJQqzfQmZG3HK5tt+n0hlhOkUiEZW3EiTtvw59C5IfKwSahZ/3uCKdkEvghv/07T7DSKnHHHfMcP73KYNDj+n7I6slFhu0x1673uPf0cVbrNge9HnkrIzNiClaeyxfbbB7fIDFNPvTBx/iSt9yhxkgvVlUo4Lg3Iow8JTprcm1LM0wzJPRChoMBS4vzmEaJw8MOo2GsHKdOWefMmWMMD3s4jk69UmKv7VGVZ8Fxh3K9wGCQsrXV5VUP3o0riBFfGLopsSvicIIjgX3dLq3FFm4QMzjoUag5GI7NjritZ1NO3L6mihzTUFdogpXVRR79o4d58IG7CcWB3O7QrFXo7HW47VidGJsnn7rB9e2A1LC441iRSbdPuVkjLRhcOrvH+ryhinnLi1V84WV6KYZp0u8mXD484J77ljhzfJ50onNje4/qfEkFXE29kJ3dPvuHA974xlUcs0QWZWzvjLm846LpHvdsFlk/dUa9V9q62/sTrm/1OPBm7A1nvPoVTY7Xq6REivErHOvDgxHkbXK6gRZr9MYe/szjla9YIG+YPHPR5dzOlIu9Ma99oMqbH5D7YkrdqtwU7dsDhegpmAa721OuXD+k1iqS5VAC9OEw5mNbLnuzkLs2bL7iVYvUNY18o0Lsgj+O2e2OOehHhInO3sBnZdni+JJN2UlpzjU43J6qED97row2nZHEyU1MRN5i72qPJy906ISipwrjOeW21RLzTsLaeom9g4C66aATKi6yoAFms5i1Vpl2p0+Q6ji2TnO+qIqelmMw7CccuAnB1Of+4xXKloYbZExmCUEuxx8+3WUUx7zxjip3LjikU4vffWyXcR5OLRlKiC+KYzSKcYrSmaCzdeDxxIEUGYTPnbFWypiOEq4NY9GB2ViwOLVaVZ1CUlj844f7nLhrjuWTFcpmjt2e3C9STqxW0IS9H8yIRWyXYk6aU2il0EuIjRA9F1Cbl6Aui9FIOLgmOTsDDKySFF81JgcDgsmMycRTaBxHwv9SVMdLZhi4Wz673RFX9wa84t55akVxwHoKk6IbtgrPGsp5W7TwBi7lis7SMSm0lji8OsAXzMipmkLQRB7YRVuhLYQRq5saeinByUuRp4E/ClShW4p89bUShlzWU4Nk4EtUl+peGbsz9Dgm0xxGw5SBFxJZGeVqTK1YJk4MVaQ63Okwv5nn1OkVCsizSqQQLXL9Eed4ZufUtTGJM3RV9JhRsBPakcavPG3eEmRf5uLhliD7Mgfw8+3jR244aSkUMfMNb3idCnF66KEHkJbWI0Hil3/l3yA8T2nhlnAqaVn6vu/7QbW7IkCurCy/5F1/9gL+7rvu5Lu+81u566471G/K74nzTNLf77//puAmL1mkv+fHfoJf+dVfU9sjbb/iqPz9P/gQ3/bt36MSOr/6b/x1bj91it/6//6D2tbz5y8gbNRv+Ltfq9Jr/+ZX/3X1mXd8/w/zn//L732KI1R+R4LEvulbvl21WT1bqH6+8RKO2Ld+23er3xHGpIg37nTKO9/5HhUqI8LySx2no3CrH3/vj/DFf+GLPmWMRZz8xV/6VX7sve/j0wnbf/oDIv5867d9Fx995FHe+IbXPUc8/oUP/KIKm2q1mmouNBoNJfYsLMwrIVLcqm//ur+txvSr3vZW9dVHx0J4s3L8Pp2IcyQYyfvf8PrX8h3f8Q9ZX1tVgVk/8zM/p46PCJLHjm08Z3OPMBTy28JLknT206dP8ehjj6vx/OEffAdvetMb1LF89rx4vm15oUkqIti3f8f3KteiCKRve9tfU06VP/jgh1hfW1POR/n3N7/5Ddx779089OADSjD7+m/4xk+ZK/Jbk8mE7/6e7+e//eGHnzPP/nQA3NH+iTgrwp2wRYfDoRL2n0+Mf779uX79Bv/nN30rIoDJuL/rnT+gHFrykmMp4tv7f+pnOLaxzg/90DueUxB5KWN/dE6IaPmnt/Wljs2fZfz/rPPrhebCs699z/feP12oOBISxW0uSICv+PK/wv7Bobpeynx473t/hBPHN5/zlc/GhcixWFpc4N/9xm+p8/GFBNKjoDAR019orhyJn888c4Gffv/7Pnk9kjny97/xW5Qz/ChwTObii33JfJbguu/6nneoj3zrP/wmBMsg10R5SUHjXe9+r7quCt7m27/t/6ZWq6q/PbvTQgosgm44en0u7z8vdt/+vN8ngux7vv8HeWXJYGVOEuUj9QAuLtiZ8AOVK8+i6OQ53BvQkHZ7EdLqBr4fiqakXrKQzlk6g8MxEirsONKOfnMBVS1J2JCuRKaCncMLAnYPp1hajXLFoloVd2pCTjeVwEMqwRwzRr2Zcq3mqya+uJymGTW7TK2eMZ4O6ez6nLhzlafP7RH4JhvLVYJ0hjsNSZKIUydWVGCKmwyZjGb0eymry038aII3CpS7cWmhRqabLC7XuHT5Cstza0q4E4dtsaTTOexTq1WwbWljHZAzc8yv1pi6PoP9Ka1aU7EMMXQJ0Sb0+2SE9LtdoiglFK6abnPb8VUGvR6dnRHVWpNJPGHcjVhZqLOwXlOCWqZHXL98QwnYs1lCf+Cz0FjEqRhMB0MqDQenqBNo4OgmeV1np9Ph0Y+PuO/ONZqLFv3uEHc05NLVsQpYORwNcIwqZ9YbTLwBectSnLiy2VDM1qUNi8HhgEwrcfVgj3//8A7ZmBQUAAAgAElEQVRGkudYucwXvWoDszQjjjyVoj11MyLdYK/tquRv19N4zZnbuOcVxxklba5tb7G/tct4ZLLdC2mV86wu5VVoy/rSApoWsLncIPY8smlIebGoBDYJwPvY1TaPX5mxUZ7jL7xSEBQusZ4hzZPtwwloOdY2Nkn1KVGaUBWW5NjlYGub0E1wnEWObzr48UiJsKOBx7SfsLa8xOp6jVkoGIxEBRolwo218gpNIYtjw85zbWeL6SRlbaNFlM6IvYxOJ6ReLlOu2xTyBpHvqWT2Z6522W6HnFifZ66uYxbElR2rkC5pL/WyjEs7XU6dnOdDj+/yyI0Jb95c5DXHq5hZqJATEtwUzGLCKKI9cMkbBQxDwonK9A47PHlxrES4xWYBM68z8UWwDllbmKNWsakuV8lSnyTMVIjYdOKyfdDn1O0nGY895UTf6XlUsoxCRQJtinj+lH5vxKOf6HP3qQWm4YyqpuHrKRNxoUtrqWVRRtpzdYplh5GEIB3OWF6bU+3FebNELm/QbBUY9CacO3/AwA0pVEzxwbI0X2F1vsLp2+fJF4pKeHLdkXJT98ZTwihWgUdhEFOwhX3qKl6tLPCjKKGlRFmTqTvFKZZpjwZkYcjUi9jbH9EUlqI7plgUbnOB/b19Nk6cZjTsY5UqlHKmcqpJtoK4jTv9Hlv7Pvfcuai41CIInTi5TGrC7sV9GuWyCr/J/JSZ8CnrRS5f3Vep7a1qhZN3bDIadWgPfRqLJ+nsHlK2QxqlEr3DA+ZXVnD7A6LUY+QJY7EkGG3iqYFpa2wek/1J6Y6nxIKR+BMHqzhz/ZmL15+SpgZ2qaDQKhevbtOaX2TQ22Fhfolq0aRSqir+tTdLidKQjz3+lBI7Xv2qM0TRWIUIqrnkJdiOQ683oj0Utm6AYWiqwLHSqOHO4OmzO9RqRdJCiV63S7VUpmrn0JC26r5qo5b6xMpyUxXJpDNB7ovnntrn2LEmeUPC/aasbawxGvfU/dTMmQqnINzN/YN9Ja5YeQk2dJTgNJDCxiShM9jjnruPKwdnxb4ZIiRC2/7ukEzTaC41lBvvI49eElgEDz14Cm80VkFkyyvz9Dsd5RTud3zOXbvKq199WqE0Lp8/QMvnFUrGtg3uOLVIuepQQgovFqkeiw1RFXbahy7TYUQvHLK0JAUDj/lGk263j+9FXLreITEiXvPgOsEo4unzfR7f72NaOV690lDFnjtOFNCjPINxws7IU/cwy4rZ3FhkY7FGe2fKaDAgNXMc9gIG0xEGJk4xU+zozY0Wo27Ik2eHXB5MufeMw32319na9vHCHMVikfHIx4tHFOV+mLc4s1omCzT2Dickoa4CAPdGI7zM5KlDD1ccu1GKlYO3fcE8J+dKBNiMJfHeNpXz2p5FChWw1+9zarNJtxdw6niVWq1EfzBja6vHcKxxoe1jWjFmucAjl7pMQig7GV/1mlWOlU3MfEKtVOTKxTG/+sf73IgSFUJXtQxef6rC+nwBfyTdHoZykZtWXrl9he9sGpYqpmjC99UzNMvkkbNdOoOEnYHL6WMlloo5xXGf9FOG3s0Ck0LhGDlCT/j1EdWGSRCk7Laniot+EISckPvfICWzMk4s2lSLNpYpDndNdYaMxFVugqWZxNGMSlnupzZTOXeSWF1/h32PONSZzhLV0SMYBCnuVRolPMEUzTxVsM0EdWDYmIauOlkMS9Y6KYmu0W9nPHP5gOq8zu0nqjfZ1WWbcrVBFupMBsKnn9FtD5Wjtlyx8byAlFAhe3w/p+755IoM+y5uJ1D886I4e52QasNRIVzj/Z5y8EsRV/jOMz2hf+Aq/IGmhURJqHi+vichbxUKtom753P1+hhPzolixlLRoGxJeKg4dgtMw4gbnSG3312mubRA6Jp4ExdTh3iWEM8iEiPBLptU7QKj4c1zTtAMMk6aGVFrVIlceTaU8FdNzSVheMe+Tmcv5UZnrNzeuULKqZP1m8V3PVMs62LVxs6Lu9rGH4W4YUyUJWrdnamCqEUQCxZrRjTxScMZgxh+86B0S5B9mYuHW4LsyxzAz7ePi3gg4qa4YAVNcMcdp/mqv/5WvuRL3qKEN3mJE+xjH3tMhWVduHgJx7EV81ICn77sr/zlT77vpe77kSAr7tV77rmLTzxxVrUPiSD4FV/+ZUr0azYbn/xa4TO+970/qYIDRLDa3d1jbm6Of/z938Odd5zhP/7Of1FuTml7FoH3a77mq3nowfsVMuAn3vd+JT6oMB7T5Nd/4zfxpp76rqPv+T++4e1K8Pvxn/inDPpD9Rv9wUD9/le+9Sv4uq/9W0r4+0zjJaKa7MNv//Z/4sLFi5/c7te/7rWfsi8vdqwuXrysUtjf8pY3PwfFIO364sz7yMOPcO3adbWt8hIg+fHNTb70S79Ybe/Ra2trW7Eq5fjJGB+9ZExEkPue7/52Jbz+8i//G37xl39V/fnBB+5X3yFCqbgERcCT+fFN/9c/UO49cXHKGMprX5KXy2XVuv2Pvvc7Pyn8yd+OBDNxEC4tL/HEE2fVXBPB5yvf+uW89a/91c84h4QBKL8j4rqMhcwNmXcyN1ZXV9RviyPx1379N17UtryYcRfx/n3v+yklwgozVIRw+b3pdMp3ffc7uHjpEl/45jfx9rf/bT7wgV9SYr84ekR8F8FNxk3GQPb7wx/+Y8Ugk+OzvbOr2tLf8Y++i/X1NeX0FWHs537+X/ORhz+qNk3m7dve9lY2j23wzh/5MXXeyXGRUDgZdwWcf4GXnCf/+Afe9Zx58ac/InNVtuWvffmXPedcf/b7XmjsZQ7+s/f/c8QpL/t3tP9yfKRYImLin2VsJPn9xYz/t3zLNyoH8cuZX883lM8uGD3f+z4dP1uuE4KD+MC/+iXOnXuGSqWsClx/7++9Xbn1P91Lxupnf/YX1OeOrsVf//a/o479kbB59DmZ8/Ldcv0SEVXeLy85n4U3K78n57TMs2e/jlyqUoyRYtZRAUW2V+ahFGW+9u/8LSUCv1iH7M//wi/ya//236nr6Gd6yfZ8watfpQo9gnY42h/57B9/5GF17n66c0S+73N1/3mh8+h/1N+VQ/aHfpjXNKBSMFWoh+vKNSRRQtR0MGY2S/HDlGqxonh3ZUdDFxOaYShHppaJa7aK70v7pXQbpnjjiMhPWZgr4pRt4lDaTg2FPIhJydIY309IohzFUkHWnESJxEHEhL6v/l94q6E3Iy/sSRGHkfZdS7ntpPV9b3/K8mpJtd7lKdKo5CnURABN2Nkbk4YOq8tVCuUZY+G5toVn6jCVgKepzrq0r9YswnhG3jbIcjfThv1JqDidU3eiGKKmk+IOUrWQC+MIL5hRKpmU7YrSj0VkMosiR2nSJahCiKZTl5xhkRqGWmyNeiEr8xUsQ1MulqfO7dBstFhZrNNarahQnMl0QHtvhKFbCHVQRPC8WUDTNUrFIkNvSLfdo9yq0t4dcvuxddw4oN0LKZQcTEMCVxJGgx7eMODq3pBpmCqB9Q33HKe1KiEyPW4IJ68wz9rJGhPfV4tQEStMLVIi3fbejNW5JnYxpVA2FJv1409tMRndDCwaz1Jsy6SQ01ip1xTLMUOOZ6DCadpurIKAjldN9sc+F7oJi6Uyy0WT48tFKvKoF0Y0VivoRsqgP+GZvQmXD2KWi2UeunOBcjlTDGBxpjZbTcbumFatpZLlK/N1xv0OZ8/v8YqTG0zHAxYXRaz10fUYPwwZtj00X6fUKLK02FI82oODXdXmLUS6glNSYqgEExUqJUZuj844Uani4piUosD5Cz2WFxdZXi3jTV004bgSc+HqkHqhwuJykUGnrzh7Waqr79nd6aJrDq15mzjz+fiTB1j5BqcXLBwt5tjqCkE6lTOA4dQlmKREWqQWrxubK6ol+3D3gL22j24V2e1NKVgF7MKMx68NedPdt7O5bOIGAfVqBUPTVdK6dHROpUCCtLWjhEFhb5qYypE2kQLELMGdTJlGOU5tNrhyY59K3sJPEi7sjEl1EYaW8PodtDhlfbFOvm6QixNqyy2ePN+hO/Apl/Pq32T/d9ojtndd0oLJ6vIC2+LydAp86ZvOsL5QZzKd0R332breYeIlStgVdnJDUs73+oRhTHOuRN4ySSYBJ26bo9qos7XTYeAnxLpORdrBC0WuXLpBpGXKGVmvFxS2QHjLJ+64nbPntrEMk6XFAnUnx6XL22wf+qxtLpEmkcIVSJv8mZMnWFxscXjQ49xTV3nda+7GDyYqhGvQHpM4FZ6+3uG+22osVB0sy1TCf2KK9ausWvs3lm0KukbOslSb9PZ2m7vOLClea2pajIZj+gczFUhWLoJh5ukNJor/m8/rnL90QLFaxp2MWGiVbob3lGvEfqjCh0qlPN54yFxjSQUxydjsH04YeH+SwJ6zGE17bCwvKVdwlMVKrN6/OqC2UOYTZ7epVGG+WVNhjNVqVSEY0lS4nVPOn+2RFyG6YZOvWOQzFGpEgpx6g6lyfbbKDn6WKQdlHHhMvZSljRpZLNgFX+ECFuaLkM5I4wzPTRTPM5aixzRWTtvhxGXnhscoDlXYT7ms87pXn8R2CmTBDC1nctgbEIxnCoNRqTfo9cf0xhPlEpWCWLHu0KzVyRsWWhSR6hZbe/skyYxGrYjnydz2cIOEesuiouvKxVdp1plNAsJIozEn6BYTU8Thnsthf6gE7v32UGEd7rx7HadSpb3dxw9cWnOWcsJfe7qnWOPbXqDuaUtOgdacxuaKjT/IGAY5Hrnaw8sS7r+9yp3H5rGSjGyaY7fTZ28YEoQZRjGmUpEWeI1WxWB5scX1qwOeujhlczXP/IIUJQs8c67H4TAQKxCxnqMs7s+STbNuURUcSqyp++JoGNI/nHF94PLHN1wGiQQpyf1H/kt51bEif+n+OcJMCkWheo4XCkCjYkKQYzwZqnvpYBRzx+kqedNQ1wRvHPKbH9ribG/KckvnS+6fR5OW/xE4pZQTcw7aJMCu2kRJjv2DhN9+bI9rgQQvaZxYKHH/SpnpJFKs72NrFkutAiYp86vrDPcPVXEz8CMCd6ruvY5wgAcxZ58eKiHOdjQ8L1H4kqEb0gkjhfqRY3zn8QpOToxSIcW8oTARSaDz5KURA1IeuL2G6absSXdLLcdCvUA0S5RQKA8sM5m7/QlzTRPbkuKz8G0t9vYEt6ThhilRHKsuGn8aKVSS7ZhESab+ZlsGNj7Vpk1OXOG5nBKic/k87a2pugfcuN6j3Kyo9vvmXIG6CXouR6VZUKGBVr6g1m9S8JZgu7mVukLJyXNUMJiSiOEn1Sk3hdmfKQ727tUZk8ClXHKYDHa495WLlAt1Coaj8Cjt3RFZEuMnKQf9GV4QsrJmU6vI+i27iUkomaqAPh34+L50zmSEkyl2zlLZAeLcDUPh708YxQGLqwLpcRgMcqqIuXasgiVBkbOUseepIlY8TRTmpVAw1bGTZzwtC6nWHJLUUK5gU8sUj1gwJWE/pbMf0g9meHpIc86kUitQzOdoNIskXsbwIFAII1O46ZHByA1JjFhst6oLwLBNcuSYjgOFvxG8xiDR+OCkckuQfZmLiFuC7MscwFsff/Ej8Hxs0hf/Lf9rv/OoffyRjz3KP/+p9yn32ufb64UYn59v+3Nre//nGoFb8+vFHY8jnvXP/dy/4v3/7Mc5c+b0i/vgrXf9uY6AYsi+5128eU5TwvXhoUt3ELM+V2FlMUesZWrBlugwHoYMOhHLaxVSPVJFniiWIIsCOT2jUEoVx08Cm25cm5DXCxxbsim2TIh1inYes6rjhT5RnDLtxZg5CQYSd2hCakpid8ps4qvgGMElCApNQpcQBm0ux7jrEbqaCqyQP4r7T89CFaKjm2UKtTLTWISAPrPAYLFSolKHfAmuXe2zMDfHLPEZ92FptYVTzcgiWUjIQ7+JFGjccaAclo35Craj02l36B7M2NxcoNsb4QhH141UMSJvZ4pFKmxaKb6KsOaOfOxiET9yVWtrz5txfGXlJgphFDC/2CJKxDUiwh+KPZppMw4O2+xf9llYbrCy0UDPUvRMAm4yNXbTVJAMYwbTCe5Yp1Vt0pwvqbbJnf0DZhEkWY655WM3t3v3IodX+hi6wfGFFssbddzZFCtXQJTzzPB55MktxTkcHrrcfWyerf1DemONSNM5cewUaysak/GA//rHl3no1AqdWZ+Hr4yxIou7F2qstvKEccjh0GVrEHJlPENLczSLJl4Ygm6qMKCNss6plTp7+302V6uKoeeNLBqrBap1W4V3ieOybDpUmlUl+nUlBT2OyacSKldV7uTuwZhavYgX+/z2By9x9/F1Tpwso2W2CrESq5AgLmTxKU48WwJyxFETSbiIrkQ0mUvTWcS5Z7ap5CuMZh5PXfeUO6ni5Di51iSNR8pplHMqoEcqjTpOdQa9ISfmGlTrRRX2FaYmqRHz3x6+Rq26oMJa1pfqWER4UaJaWMWVnWOqCsF2ucLWlbbCNJQrKYcS+lM2WWmWaYi7rn3Iw+c6fOiyR84wGIpQW63xD770FDu9XcU8leCV7b0htWqJeqXAZJooniOmRhrF/NFHL/HQfaeZpQl6FDEYTZXg8NS1NlWnxN1rixhWQH8knOgcl673uefMCm4cqWA1aa0/uTlPFrsK7ZH5EVqhyMeeuM4r7tyk2FjAtyO8vkt/d4Kjw/x6k3whUw5gET9a1Ro5zaQ3mnL98AblfAHdNDCkECMBe7ap0r7n55pYRYsPfOA/8/rX3sOdp9dJ4pDrV3c49FLKtQpOmrG3fYhh28yiGRsbG5hWwtBzqRVLEt+tOJ2DwZjFWhXHcugM2oymM6qVKs9c7VEUt3bLwndDNk8sqyJOsVKiVaoQB2MMy1Yt02EWK252rVrAyjs8ee6iCu9a31ymVc2z2x8rUYNZyPE7j3Px0g2mkwGvuPMUaZwSJBkHh4c4zZZy8q036qrgJGFLUphuDw6JUp3dnTZ522E4GnHi+DKFRhlTsTt13PEMK5/Dymbo+Tz+LOETj19jY3NBtWeLUDSYuAyHLoZ0K1g59MTicLvDHzx8mdg0+EtffJoP/u5FluYLnN4ULEyVMMyol/Jsbe1hOhZ2rUGjUSSJDGxhEqPx9FMXaa0uUKuXcSyNfM5SXNhnLmyxemZDXUtyWo6nnriguKDd/T7Hz6xQzBV49JELquXdsnQWFirsXh4TFlKKFTkni+qa2CxWFRdWmLxxOOPcxSsUCzkajYpiirf3e5jVPHFm0miVaTRKlOy8Eq2lTmJbtmLU3rhyjZO3bapjHPgB169vs3R8kXiS8vFPXOA1bzyGpniqJdqHI5yaw/JcXQl7umMgwNYkSlUBsTccUyousHt5l/5BG91MeOg1d+KF0NkZ89GLO6rwIAWot7yiStHKs3MQ0Pdi3FmK08rzRa99BWcfvcryss7msWXanZSLOwf020OFzRBkzyvvEO51EX8S8PQll+32iDuPl2gVBach5y7MIos/OttlmjOomQlLTYOVeYNyKU++VGTszQgGoQr/607h3zx8g6Hinido6j/YnDP5hi+dY6G6wLDrk8U5MiOkVs+TizLah2PqrSpRklArl5UIub8z44OPtXm8N6KfxJgkvPqOCm997QnSkUagTamViwSjCZ6b8aEnRzzeGVMq6dx30ubuzTkQHusM9rtTbnQDzh+6lByNv/jQEvW8iWHoN/nBfV+5iis1Q4Va+m5GZ1fu4TFjb6LQR6WmzXCUUwLq0mKJ9u4ARzFeE4pWAd0ImKuY2IaluM/SZu+UwbDLnL94qBi/BctgFiU0W7YqaEqnxl7Po1QNWWy1OGxr7I163H/vHIGbcW1rCjm56OuMhxMevGdZifjdcYxpphTMlGa9SJiZfOSxPWYm3HGqyOm7Vxl0hti6QTzz6XWF72zTXGgSy/baORWeVdSL6rnEn04xaiaO6jwyVVCdnPeCIsgVTNxJTBJoGJUckkv69Mf3GSUR/ixkbV3nja8/hZHlRaNEF8H2yoD2bhutXFZhijK3T9xRJSfH0TAJ5HmklMcq5fGnPnHITeZsnJHPF0hmIqpa6tmq3Z2iFVLsqkFjpYU8+El3gylpYzG4nqe6TUzpGBH4cJqRLwjzOFHPZdLpVKvm8CcZumFQWy1SLOVVkCOBzmDfUw50p6FjFU1MUzAQ8pyTYzbNiNNMBb3mwozu9RkXrvewWqiODRuTmZfSnYTkTckk0AhDDbGHPBa3bgmyL3PlcEuQfZkDeOvjL34EbgmyL26sjli9f/tr/iZ/9+v/jmoV+Hx63RLMPp+O1ufftt6aXy/umIk79pu++dsU5uP//Ma/96IdsC/u22+967M1AkqQ/bF380VNE00AnkZExbKZF4dR5KmAEkEXWGWH1NJo7/ZodwKa1Tzd4ZRquaYWg/E4olY1KFdz7HUjamVHMWktcU+FM+y8TamSp9jM0z3s4o9SnHKFg86EarnIypJNlEvpS1rz0Mcp5CiIIyOTwJWEUslR4qS0mFaKRRIRhKOEXkfa6QwW1mzG05C9fVEl8yxuNnCHIc2KQS4Th0nAcBKRZjnF45Q2wqWNFn48ZtL3lANSXGCG5ShxWYqTC3MNzEKOQEBq4v7yBMEApq2Thjq1eoUgnGLbFqaeKIed6yYqRGbtxLxqjZeFRk4WhnFCwdE42O2jUcAuRlQrJSIvIhJLYy7k+rV9TL3GiVNNxTidtF0Wl+tMBlPaBxNW1ivEVsTlp3YVMkDAcUEAi/NVcrbOYeBiRLZqszTzMX/05DXSwOae1QYnT84zmYyp15qUykVSfUaai+n0+3TbYw72pS0SUivPSqvAQXdCpVpVoSYSRJXXCrRsm817ykRZRL8XEo498sRYulD+dEZ+wG98fB8/0Wg5JsV8nrVqnmo+5drBjLqd5/6TTVbmNc5fOWBzZZ1CLVMiiSSnN+sN/DDDqVWUABrOXJXaLTxdadEWH1gc57AFKeG66JaluIG5LFLO4dizaMxZxLG0wtqU7BzpLKbeqJA3DMIsYpZGRONItRF/+Mkd4ijP5d6Mu44t8cZXLKl5IC6lcBapRb6mm4x8j4qRcfFKj/1+wly5zAN3LVAsBLjTmPPX+/RGKV0/ZEOCjwoJF/c8ak6Ve46VlXtsbqmkxMrJwYjtbkSpWGVxVbjCGmGaMPYilutVDjs7PHFtyBOHiVpAn7vRU+E/D6zUWS5r3L5cZDQe0p/AYqtGqWjSENyFlonmp9xz9fm6QoN0ewMmvYBZbChRv75cxO1POL3RYOQOCdxYoUZEOLaNAqmhUSvI/ibsbu1RKxWUoFysNXBzeYqWzrHlJsPRkN3hiFKtQWd7REOKJyVdpZU3y3mmXsxs7GEUTD7y9DaDyOTC1T73zDV44PYmG7e16LoDrExjY0OK/hJalUp7Ao1qGS2G0cin5/v0B2PGA2kTdrDtgtqvuUqdStli6I5UYUEeUUeTkWKYVspNti9dp7napFBI6e5NmVuaUwWcYqFCEPhceeY6tXoNq1xjrlZTYr040g3dVq21V27sEsYJ7a7Lwkqd1cVFBocHrK42uLK1rzjYeceiXq/RvnrAqdOr+OEQnZIKI5sEEe1RRL87JvVcTp6YZ77VVOzm8WRMa65GRsQs0Ti4do3WwiK99iGbm+tc2nW5sX3A2vEV3IFLqZBnf6ujXHu1RpEsiXj60i5O1VZsyHQaKfewJJ4Pxn2sQoHD/ki1vQ8OJpTsjDlpV3akzTlT19EkjNQcGnoJZqVGwSzhuz4by3lcYT2mGSVx7IpDPZJ/X1XBT089fZkbV/Z5y198NaGmqWP03z/0CVaW66y0ahTLBZKcqRxuWTjBnXgsLzuMJxGH3RFGoUTRKXPx/FU2VxepNSoqfHAy9MjlJJV+mf0bN5C++yjWMGolKqZDOS9BkhH5YgFHk1Z3QwUiRXEmehCHnS7DwRDbznCKJUbdIW1h2K7OUStVFd82Z0mIZMRoMlbn9OHBUGE3pKAxE4F7KBiUAongXOyUBF25W3/vP13ALCQsHysz6e3RLFZ4/PyIgukoHEQ+n5FaFluHE86sllhcKnDxisvTux6aIV0RZZZqDg0HzCxmRTlIdTqdCC+LWJh3sHIZc3URpMXBHvArv3edx7sBC1WLO+YsXndXlVKhQqKb7G+1KRU01bYeBTF/8ESXc52InJOxMmezWLDBTznelGuho4K7aq050iRUzFAJmIujTDFnJbtC+MXC7t7aDviPT+3SqhXZ7rmYDrz6ZFPdO7KZT3PBJq+wLdDtjAg1HXSdpWWdxVaD7mHK2ae3mOXKytlppC61lqNayisVh7yRZ3d3rIKydOlCsDVsJyPxM25c8ujMMh650VPH/r71IvWyzXQyoyqdK5qON5UCbEq9bJBJoFsxVGikxIdCsci+Em4LxEg4aJl2V1riY2r1qmIp6wiHXFedBGEupTfU+Z1HD5ibz7NezLN1OMWNNGLD54131JmrFqiWivzBh3a4MfV55ekSVcPAydnkTAs/TbjcHqtrb7PqUK6XaLaKOHmLcCaMX8gSwQHo9IRfL/QMs6C6gi6c63Dl8IAvfO2GKuK25uuYeUsJpd4sYNLzONg+VGJmvTTPM2d3sZuwfqJFOW+oQl08Mxge9CjWK0x7IQc3DhmEGXudGaVapoqUrYqJUXAUaz+Xsxj2ppSreUJ5nJFrZV1wAiaaBArOFYgHiSoUm5W8CrLzp4nKE8gLnzkzmPQn6LlEFTQ8L8TJSyhZThXEMjNHOs4IfI9CWXbeErWYUt0gX3AwcyXiCLzhGClh6wVBQugEvZuBbflqWXRwwmBGzslRMCz2z485d2OAn0tUUafgWEx6CRNxneuGws+4acI0y+hVN24Jsi9zUXBLkH2ZA3jr4y9+BG4Jsi9urMT19PO/8K/5tV/7DX7q/f+E22478eI++D/Ju24JZv+THIj/RTfj1vx64QMrSALhBUsY3nvf+5QEh+IAACAASURBVK7PiE144W+69Y7P9QiIIPsvfvRdfNmxIt2By3yjQrVaZpYFNx0YqhkyYzSYki87dIYTglCjWjeJph6tZpMkDWktzBGFHoGIDuIoyVLFTYuCiDjMmAUZiys2ViGmu+fhDQwaSw2FCWg2Cth2rFqDt7fHxLHJLAhoNCy297oMuiknNuZxiqhFS22xwmg4pGSVlbhbLOQVVkBSr9u9SCWNVyo5ldZcrziK+yYtlG6So1IvUc1L+2ieubUi3X6bwX7CfMth2Bth2BWKZZOh5xFNobUgre0B8dRHyyyqdYfMjJGGvpkvQRUpXugx6U/REnHjmhRKOrMgVSKjtP9KMFMYaBIcja7naK7U2N8/gEQjcBOKjXnyTsrhzjaLcxVGbp9+NyQYhTQWhPXocWJzDT8Jmc18trZ7rC20sLQEq+rQajr4acgT59tsSFp9IosljU53RBIa5M08jfkSoe9iJAXmlhs4tZjAC+gMuur7L24J6zDlnrs2mC9qitf39I1ttndFmoBGvsR9dzfZ7nUUS1ZaHFWYm56xsVLGCyb0Ri4Xd30azSaNhsHVrRH5QpWxO6Qu/Dc9x+aSCCSeYlW2hBM4nbC357JQKSqB+NKNCZvr66r9WMsCFarWKNfUQloW4pKwblo2hqAmkEAUHyPTKFUd5Th23QnjYczCYgsjJ5gMbjpvhJHq6MrB40ciPke4bkSiFxjMNHKZRs2MCIKJEq+sgoTxREqUtsoWM2/Mk2d3uLAjAUs2b77/GPVqwuNPbvGHlyciA/DGU4vctWmz027zoXN97t9c5r5jRXx/ytJqUy02BWtx+aLwPS1On6oJRlOhP4T7OnZDwtmESayzuLSCl065tC+hOT47vYlCZnzhqUVa5QAvFOeSxmqrTK1ZxLBz7G3tUa5UsIsOo9GM6SS+yVDMQ8eV0LWMQqpx98mGStSW9u3qnMzvmXIV5wsWaSjczEMlSC02y6Q5g72dEcvzLVaFISqBYUOXlc1jKlgnTAMVWpfTdQqlAtFozHAk4TQ6O5MZT91oc6EzZexH3Lc8z1993Um00Gd5o8VwMGZhrobnjlhfPYYXCpYkVAWIirT0By7/4b88ipk5NOck3Ednea7FyuocS0tF9RtyXD0Zt2imeMTTJOPDH3ySex44SbNWZH+vT3N+jijwKJowS2PSRCOnW+SVuzZjMvZVOvto0Gdhqc7F89doNusE0Qw3SHEqDtOuz70P3Em7vQ1eQLUmQrvNfGNO4UvQE2aeix9kSlwX7upkPMKpFMlpFkmWp1606XYOWGwU0c0Ux7GYKfzUjEK5pASoJy4dqO/reTGd4YyFcp4FJ+PEsWXlpBtPXK7sdEgkvdyyyCUJd921rpAriZ5ne+eAy9c6nNpcUt8vhYwnz+9RcGyWFmwaZZvJsMdco6rQKv3Uonc4omQb3HbmOGHgqdCcbncAkcHYddncnFdOSCmgaVHC5Rtdrl/r0lqpqmKMMHKbjSZ2yWGvM8LrewRRqMa/WXduFnQKNkmW0h8FzC1WyWc3Ox7cyQRDzxGkMYOJx86uq86/RIsp1WuE0wArhL2DIeVmjvvv3kDXLIXjEDSBBOk5Rp4giBh6Y3Td5MKTWziVHI35Ks1KRbmTg1iQCimxL8zXouJPinAuKIJiNc/183usbs7TPhgy1ywpPM/+3ojrewOFqDGEkWobVAqoVv+imWMwnKoi4vKqqa7PwqCWc7g79FSXyaNbfe6YrzGLprzuoWXMWaAwDefO9pkkKXffLoGFGYVCjnq5qJzjwqgeeRLKFDEMfEoOnFmtsHXNY3uQ0FwocO+JGkXZIE3DsU31ObEPS0BgmiSYmsmjj2zhajNe9cACeS1PybYpFgzFRxdBTtAT0lly8eqIi9f7rG06JJlJFGgM/ZAg9Rl3Qw5HMXou5i+9aYW6KaKhgTv1aMyVMMhRqVrkLI2d3SmPnuuye+gqofXMeg2NEMfOUa4WmXoJ40Go2u5H41DN+81TJYzE4MrFCc8cTLkxCVgTIblgkUtjlpdqZFGIKeJ7EGFpkEQJw2mCU9NpVE10Ycv3M/amGs3lPA4xZWl31zRSM2TUCxBcca1hU6k3b3asDAIuXHP5yHVh8M44vVRmNJlhWinrSw6nl4oUDYck0nDHUpCOqcznqJQs3H0XL8jUtacqYWJeSqc3ptywWFguq0BIPUXxUMEkS4SFHxDPXMJEulJMxc22ShnziyVso0RvZ0ChmCdn2wpTKAJysaDTaMo926Czf8jYn2LXijRaNRW4F0UxYZyqkMpgFKtgv63tLj4xlVqq7jVV21G86NDPOBSxVY84cbJBEmqM9oakyf/P3pv9WLum91nXO09rHmqtmuurb97z9t67d3tIt+MhJLLlCBQkjvkDECeIA3ISpNiOYyAglAPOEJM4MkgQgjFuY5vuds+9x2+uuWrN8ztP6Hk+DpAAOfFGkEb1nXXvWjXc613vWs99/+7r8tk66hH7OW5bg0whK0vZHBZNfXHvK0yNvCyZPF/KBLOiCQ57hmYLjJJGzdUhLYlQ8OeRTFt3exaqWUEtConqiAONcJliO7pELAgEhEy3pjlhgBT3FYJLa6S4FYO9w65kyKYR3NyEDCcL0jRhOktIlJKtjkXgp6zXOcukkD970bptyH7Vs8JtQ/arVvD28f/MFbhtyP4zl0p+mPz7v/178qYvmLmC4fuz8u+2Yfaz8kz9bP6et9fXX/68CbmakBj+u3/v7/Lxxx/95Q+4/Yr/zyogGrL/yT/8Xf7OkU5UFFKA8fxsjKl69JpV7uxXsZqltCiL9Jg4BOZxJk3PUfqauSkYqPN5QLoUKpacoMxkmmYw3LCaRFRsB1PX2D1sM18uydclrX4bTVMkJ1UIKMDnyc2Y85OUO1vbGNUEXSmpuI5krCdpiWqWvLhYcdDqynTs/naLTN3IA6Lm2pxdrcgig/v9Fo2OLuVB45sFNa9Cc6/BZL2kWqmxGk6JlgpH9+qEZUa2zmmIFcn5jNFUCGhSvGoH21LZO2oQRT5RkKAUgsfoyUNw7Iskb0Cl5RBlIYtxIBuftY4tOcS5H+MvS3b221TrCstVjDAJCfmmYpTcnF5SKjqnlysiKtQ8kw/e2car+FxfTQgTcEUzXNNZLhPSWKwAvl5PPr0cc3iwx717XfxoyotXU7KswtV4ip+W3Ntp0aoaMhEnnsujw32aHZheTXDUGl7NkWIWcXJcrlavEyeaRuQrpLrCk2cjbtYJ6yQiShV+/k6XnlXybLbik5EvWXNibb5hGPziQYP7+w5r36fUBN4h5c6dIz4/P+dqlvJsFsjk1zfudHh1M2e/XedrD5rUGqqsxelgzLd/MuPX3zlk+8AQW69EmU4RpgjacJyFRJFoopm0axVM08J0dfzEJ800KW9TU6QUqVp73UBC1eSh1bFcuQ7/5afPabba+MmGVq1BsByRxCWn5wsWiSVoGvQ8j4N+VYrPtrsdVD1nOF5RZKZgUdDZcbm5uJYpK1PTpSRrGWV858tLfnS2wY9K2XC713Z4Y9/iO58N+I2P3+H+kSsFbEI29+rsmla9wbMn5wSRweOHTTbLhNkGqq7GcCnM1Dm6Z3Fwd4tkvYYwp8hjEk1nstiw3++im7AaR2imRW/bJRitpaQsy0Pae0es1iNubmZ4uk2hKFLAUqoJT58veXDYo9HVmA5TbNdCF4G6TcxmLrh9tnyuZouIQjHZ6tQp1Qxd2Or9DY/u36HIfE5PLum29mQCdzVd8tbXjiTTczpK0HKVm+mETRTyo9M5OQYffnhH4hV22yLx5UhRTa1Wo9uwX2NIIh+jgE2eMx4MmMxTPnj3Pv5iznixxHLE+rIvG7J393bQFCEa1FnECaJT9of/w6dUXYMP3j1gNl3gpwnb/aoU8Vm1OqdfXPLsy3N+7VffxmnWpA1dJGApEs7PF1yfjbE6Nlv7dcnwffnsDH9ayEHSe+8eoNTqvHh+iZIb3Hmwi5ZtODzsYJaCvYjEHZzMN9haTrSas9XZJokiKfkToqAs2UgjuCZY0K6GaVckd3uxSliGIdPpBk+wWjOYTqdU2hVWcULuR7xxf5edZlMiNsaziJvLC/bu77BZCUTDmgPxWm9UyYuC2TRiuvBRXRN/veTe4Q6EGf/dH/2EXs/lg/ePyOMYSyRVbZFUtHj2fMnpdM69vRqObtDd22F2MyIUvNY8lMzLrMhpd5s06gI9k7JerlAKi00YkJTQ7FSZjyPKJGPrcI+zy5csp0uOt3dpbDcINysp/hLnCMF09aNQcmtN2+Dq5koa4uu9baarDT/+8TMadl02Wz45GxMUCR/f30ZJArrbHh++/1AOu64uBxwebaOZyLSqqGGcJ/h+ynf+/Au8psmbbx5SdV3Z4LpZ+PzwB2fc361huwpF4fKnn1yiGhl/8+tbxEuByamzWEESLGSCV0gZU13j7HIu0/WHPQslCDm/DrhZBDzYb1D1crZbVZJCYbAQab+MdVDw6asZqabTdRRWacnf/sYR/ZpIFWdMZjHr9ZJu25PM73feOSTzU8bLgsVihWakdBoVVuGaL1+MOT4QnP4mp+czFKvg/l4TUxNJfAPFsKQAUg4PQjEIiMkTMbxKccTGSsVkNt6wu92j2bLIooyLixDLAs+DP/rTU07HCYd7Bh+/u8P41YqKSEQ2dEajnM9fTiTr+mtvtrh/0CSOcslJPbi/h6uZUohILrA6OeOFzzhe4xga8SLC0ASSQMNzKzx7OZLv312vwnASSPyAWNfXCpWLRc7VQkilUh5uV9HLDKNicnEVcjOPqVk6URrRbGpUNYNXoxDFKnlz18PUcxrNXf6XHw252AR0rIKjtkNVoAzUlNkm4nCvIpP1tukymxR8/9mYcZaxilP6LZv7hx7rcUC/b9LvNsgEq7nr4Xomim8yHAQsJ75M3/b2WwwvllwPI+wKEgOxc+jSblSZivfGLKfZ77EcTfGzkI5bxZ+JIbEYage4NRc/juh3xAZShKELgWqEW7FI0gKVnBghH23JYcp6Gcohni/YwZOVHMI4VYFyEngKU1CWJB7BNDxmVxNyNSAJ1oRhIdEtaaLx02dzXs59dndMvvF1gWEwSNcJetWRKdM8zNAqueQ8i8Gc7Vlky5Sbq4BVEdHebxHMM1RSsiBnLjaKxD2hA92GCYX6Gv0hBmnNBtN5gG4r9HYc9FihXIq0OSRxRBTG8v1LpLVFAl/cD+LSwBMccT3HyBMsW2AcdJl+F8JVwWgXErbYT8gED5xCYpHSpJCi13Wq8k+H9m1C9iueIm4bsl+xgLcP/2evgDBu/xv/5r/F/fv3+Mf/8X+AsITf/vu/r8BsNud3fvf3+Vf+5d/i53/+45+JUol073/2n/9X/MPf/0cIkdDv/Pbfk/Kv23+3Ffh/ogK319dfXkUhX/v9f+8f8XM/954Ui/2sIU/+8r/w/19fIZEF/+C3+Zs9FV3Yr+UhsUA1DeqGRbXXIIqX6Llgndps0oz1yidYpBSFSqdpolQFc02cZK3XPDAtYRREnJ3PZUpDJCmCGC4Eb1KsvfdrUhi2Gfjce7TPxegcw0RyHZXEodWqY5qKZAOKFFoKvBQMOWHurqjYmSMFZI2aRWnkJEXMfLVifhVJxu3bj46oWKpkvDktV5qqRQJxHZXSUL9ZL2SjrbHlyZXovtOg1hKs1IDJUpiYhbxCpV5xqfXEim/IYDTh6mZBwzRpd+oUio4j1p3jNctFhGsYNPsVZqsVk4vXDYutbbE2LdCMGcupL1dn3aqF6WksxxvOB1Nmq5KKY8imwTsP7uN1BSsx5vpySr/Rp9BhFcyZjX2q1cZrXEKRUaaCgdvlenXDyydL/I3Cdl+k+iICITWp1GhXNSzNorezBabPs5Mznn0xo2m1eXivRmPPZRUGzGYB33m64OlgwXid4KgW725XmK589ltNDisFtquyQeHLUcTL6w33Ox3e3/c47NdYrWeIKOpsLZJHEU6lhqVEDOZzxKbpW3ttHm1XWCeJxEvYpsJkumCxLDg66NBsmGTF6+vJckUbOmJwPkEcT3vbNc5OhkSxy/FRl1rlteG6vd3l1fUAF9HEm3NyHnJ0p87+rkikCvZlKZEQRqUuVychZTacSFN0IczjjSqzyYRXw4yHd3uSndcRP1uJWacFVwMhUAtwTI3thoVuGXjiNVH1eH4yJDc9FlHKX7wY8HivzQd3a6xXa+pmjX7fQXN8lNQkESny1hZJmbNcLCXXUqyNx4nPKor5w++PGIUmv/7enkzongi+ZsV4nUwvTSqahmFr5EXKp4IB67a527doNFzaW1Uur6YkfkJvr0FEJDl+L08nmKZNXVxrpi6Fa4tpwHpd0OsZuCYkqsH11Upyd91qlbrjkhax5CJjIKU20UIwTE0afYd6s4o/WuO0PT759AR8g4YDmpbSPuyxXCcsR3OZiuzt1CgUlZcDHydXaO24WIbN2dkFK99gOVvxzV98hO4ZMiGs5hn1RkU2tYRABiwsuaAsZFyKZBFPRjMaja5EkNRcD4FfvhhO0AQuxLIk1iGLlhIXstjE1Fxhcy/48U/PsSyHo0cVeT0FQckbd+9TMxVWgc/1zYQkCMjjAl3I3YKQP/vTzzne6/P4rSaP7tzhbDohyHJ2qzWendyw067hVJrEsxWGqhCi8b0nN9TNmH/p199nuoGb8wFbLZN2yyGLxf3BlAKgTZYQBAqvzi6oeFXJkRXcbNVS+dNvfUGj5bD7sM/1k3PubDfpd7tkZLy8njMZZ2TBguM3e6gYfP8Hl3z95+6x01bIy4ybwUIyvx2vgVepYlviLy5J81Su+7qKRpxHaFaDyTTgj//kC5I05Jt//RGGLmRLPqqmU4YRmzSVr+vHbx0zHa8xTAdFSdFM8byb2IWO4XiSazkTf7ClyoHRWlw36xlv3O0yXb1uLl1cDDnca0seuL+OZDL/0eExUbyRq87BZkOhmyRFybNXL9g/6OMgUsQ1/uAPv80HH+7w4d0+Ez+kollynV2sy4sEn1IoBH6IZjus40RK+vRSRbdLws2aWqUiBzrjwYLL8YS3Hu1QJjmnNxteno3xqia/9NE+/nLDeBigKCZO26ZlGlycTpisU8k7NVydnd0uN9c+82nAcjrDrBp8/ZffQJn7UmI5n29eowHqupRRjoZCbNWVr8tesy7Xxf1NwDoUeIxMvqY906HfbcltitE4lcLiVsug3q6SiU0H8VqME4EFlSImIVlTxLOvmZLJbDoNVqsNUZGQlOI+rbOYJdSrNWbDMY6nYAuJYbWGKdgehSGFuOI90xUr7ZoQbibYr4OORKuUTRaQax7PPr2mu1ej0dC5PJnSaQiRW4fBZEm5CSltTw5eRbPz7MWMJ+OEZltnr2sxGEf85GTJdrfKQcflaMtD9UxOP7+i1W/JOkV+zifPfb4zWaNZBX/rUYMHbY/5qsAPU+oVk5WisFpmPLmYE4pl9wyaNYOdliZRPSL9myc580jhajyXA0vxOcbSCo72DGoC0ZBBERREaoHrVaSErtRTpuOYs+uNHOTt7AjEjY6ie8TLhZRMGaaF7jalKHE2yPiT7z1FrcKDh13G1xtMNeTeQR1T0cmyCM2wmA9yKZ4UmPajt/ZRRLLXEZsyCk4s0sU5qoVk76ezkNJUqXRMvKYtBw2GIZi4KYtxTLhe0N59LW4UzOciVFmtSpx2Kb/v1edDojLl4M1tydLOlgmL6Qy37UmObLhRePpkhuGJxKqQwon335hKzaXeq8rP5ptpzGbik+Sr14Ix18Q0TJIgk9tIuakxmq0wHVNuKXiKzmS4lGxfTSI5GpTivp2XDAXqQnO5GQRoVk5/W0jYDDRNoKwcijgk2azR665EvqyXMVlWsNkIeZpJpkHFFhgFjSwVQ3qBjgItLTB08f9lbMINzZ6NSo14kxGsIhalxh9cmrcN2a94NLltyH7FAt4+/C+vwPn5Bf/g9/59mQQp8kLKP8QH4/v37/5fmsH/8u94+xX/Ilbgk08/4/d//z+UJnjxPMsPHUnC22+9yd/9d/5t6vXav4i/9u3v9DNSgdvr62fkibr9Nf+5KiAasv/4d/8+v9YuqFguja06wdqXH4rDSLD9TIJNzFa3SbtfZeX7kvm5FkZyQ9h1FQq1ZCKN8VC3HGotjyROaNQdvErK5cWSyTBlf79DrWaSJrFksYp1fqeqkWeRTKOKxqD4eXFcsEkTrgeBTNZqak5pmlRbdZ4+vWCn05E8y/5em4kfoEYplhZR9SrUqjWKVBxkK2AVrKI1N9dT/A30Gls0mgaBvyAKSrp7LdlMEEm3rjhEDgZoikdruyHX6sRBSDDS6rWqtJoLsmAS5pRhyGKdSTGZSO0Ju7JVE022hKvzGR2vwd5BjXpTyGkSufKXxhGzYYCuuTR6FlGREqxjRpOAvV6DJEiw9ArNro1qp4xHM/LYkQmiaqckmC7lSrLg6aWpkHzpqJbGq8EN6dKUK9aKGsnfwRHrgJnFdseSB18/iKXU49s/PeNqXPC43ePD9/voDYF58Jks1/zg5VKuE9+MEyqmwX5FsEQTjnt1uhUFzy24WsScz1QebNtoQcnRYZsiSQhzwejNeToKmQQieJjzjXtbHHRMDM9geD1lledSFqYK/p8CrY6wSCtylV2wMPtbNmUhkAExyyTms6drTKvKds1kmQUUmUq3oiM61HcOe9R7OjNxkM9EikakOte4tinXtJOwoCG4habObOVjezauJ4QwyEZ/sglxK1VpHhefETTNko9vNF1Wm4Dz64VkzjarLpWqi1fTWUxXkm38/HzFWghRRPpREZIwl7s7LUjW7Oy1WIn1b0fDqBsSabEY+2z3OvjhAturcjNa8dmVT6YpzBcRtmHJa/igWuXulo1T1al3NOJVRh4UMt0qcAqIBHMYS9GYGBSINWfJVdZV+drRHYvZciaTutdnSymTEZzJzeq1rEykzZM4p+LqTMYbugcdFCVnfjOlvdWSXM6b0YQotlgHMd1WlQ+/fp+Tl2csA+jstBFWF8PQ+S//4Eds2RaHPZN+rSabauMgwmvV6NWqGGrK1dmQs5tIrp82+zbBNJDNsk2USDmVkM+JBJdYWa06DneP69xcnrEOMqr1ukzjN9stDMGqKGLhm0JzDCncEo1xIcZZbHwUwZXVLVaLDZpWSP7gZLjBtAziImIy3cgktlfRONzZp1A12aBdrtZs/ITVeE6/1yDTIl68uCEtXBLXpeukdDyXTrfLYBFwfjFkt2rT67WZzQdMZyvaXpu7xx001+T8SmBGVpKXuY4MNNOmWlW4fH7C4mbO/TcO6PQ6BKFI0aX0ey2iuJCNaMfy8IUMaLDA0FN5r1M0FSWOEFjvMIj55MklYVzw7vvHxJs1QZQyX6w4OtwjF7KuXhM1i2USL01VucYr8B66QIu4KmGUMBzN8DyLRqvLjz8552y4ZH/P5aN37siVYr+M5DV3fjKVyIFv/tq7BJuAVDJ9N2SBT5Rm7OzVOdraZiDwNWEuG9/Cpn42mLK7LRpUBQ8e3mE4XHE2npDEGXu9DovRhMVmKte57905lilg8ZxuVR2JprmcJDx/9opf+vkjqm6N2SDmycsL9o/avPl4n4vLMYZqsitrl0oEwmLu8/LkBQ/fuouuGqilzXIxlSvOVtWl6TmEG8EOz2VyUDTnBoMJD752VzbKV9M1b+z1WaUZgeD+LhJW4Yr+liP/d5lrrP2Is+GKy1i8JyWMNhEf3qvzqF9lq+fguA2WN2MsQyUpxPueShSWvLyYcf9eRyJyGp5LqarcjJcy5V9kgr2dU61X5XAtjSLOrgOZdNaMUqZHqxUNXTC6DZH2t2QSW6jXZosFUQyvXgzZ3tliMguoVDXa3Sq2+brpt15mnF4MONixePSwS5Zq2JaG7boYogkbREzmA6oCQ6EKcadBoVjMxjNyJaFSrzO83nAxDlkUUNMz+V68mKxZJSkPj5pSzIhiye2RVrvGs/OAUo1o1Qx6zZpcKxfSNTFUEZvtYooyGyesFYV+x6QshOArYhinshF3p6vhOR7zeS6HFCIiGeclUSCGrhmXfsYmE9zZFEfPqdk2QZRxuRGDW4X7PVOKvEaTTLLHK5aQljmoisPp2ULyxV1Dk4xkU7BpdUOygzei0e8oWKZKGKRYdYFu0DBMVyZQg7jgi1djbLFNkMDpfMP9A4+3jxtka42nJz6DYMPxQRWv0CRqZJWn9Lsu97Ytuh0hOCxlwjucRlJktphGUsgVi/a6KZLzIiGbS2yM+OyRbTKyOKbeNYnWqRSNCT70ehSRpxH1jksw92nvViRiQMk0iavI0pBSVyW7XjSqxWBsMY+YLkMKq6TqQBIquC0bR3zmugko0oLmlkFaKpiaJueXaqazDiLJyo0FqiArMDydIltJOajgVgvUiBgUCNGaGBIMb2ZyeCCEX2KuJuSuAj4tpKOOZ8vPdUkS0tly5RAgi0uUwiBOVDnM1fQSr6ailRpWxZD3LZH2zjcam01GmqYy0V7vOhhoJOtSDvAix+a/eFrcNmT/uT75/5+/+LYh+xULePvw2wrcVuC2ArcVuK3AbQVuK/BXqYBkyP7e7/CvPfaIY0Waf9fzJdW6Ta4WUkilG5Y8IHW6TeazOZvxhmrbQyVjJNYHC43WXoUoEQ1HE91QeXJyzdV1xJ1ODVXNMTSxWhnS67RYRRuKpOTO/Y5MHs0GK0xVrMAmxGI9XYFFHBIGOZr22jpuVE3WYUrNq1KtCnFGRKdew/djdmoV+ocemqtxfbPgi09H7Hpb9O86FFpKGceyaSDW/jsNl8VmLQ3Ao+WKz576vHdnh/0tg+liyc52m1q7QZQnXJ2OiJY5x3d3BYiBQk1YTyK8ii75peLAJJp60+Wa1Vocois0Gw6eJviFNbI8Jgh81tONRA/omkoUqWKjXgppHM+Spve6Y6CbJS9fjlhOMt78YJekWMs1ySIqgjSktAAAIABJREFUSQRL9OWKdqdGmat4mkhq2pS6SLIJ83OX/R1h4F7IJsOTz6/IMpfDva44WaFWRUNxyWYhsAmmXOesdzySIsSpeLhNndHNUDITR7Nc6MKYLmNqhsuD3RphuqEscnTHxV+Lw1XO+Y0vG4KCC9FsGmRZwiZWiXKd8XTNw16DvY6N6qSkiSKbvpb2emVZNNQEE89xXSkCE7/P3k6NLE5QrZz/9M9ecDYrcXSd46ZLVmY0bAtb7oe7HB50ifwFnm7RdC0O7rQ4G13x6nRFp9agV1fJ04ze9haGouELqZyrMrgWyVFTsuxEqieOYyaTENf2OLy/RRptwKvJtHdFcABd8VpYSPSFiHIu5xucSgO3pUimcpSYfP/TIXmhcNSs8sE7fbl2KU6Ry2jFjz6Zsd3pcHTcIAw2qFhcXI15HqhsMpUvz274628c4xY+nmXQ9EwO3j7i7PKGzSigoqtSHOT9743X8WDCeOjz7jt3ccwYQ3MwnQqqVqDYGmG4Zu2LlJRI6pX4Gx9VEXgJjU7flomiPEu5d3+fZRjLtWax9SEkT6I5KLrbF9cBZa5IpMDXf+E+J5dXzIQMTymx3YqUc/3xd1/wy/ePqTkR9+61MXWLi2HIi+mG9SzkveOqXL01ax6tpnjOc9bTNY2tKqbjySRmrljE65ir8xEffvwGzYpgLooke4jvB7L5vHd8jO3p6IlPvdFgGWz41rc+5969bUQXq1RNmZ69vpij56L526IU8p56Va4dVxo1wqRgsxSPF1F1sbbs4HgaL16estXpyXX30WxKt9cgEMOm+YIffnmDLYDVms7dg47EIgRBStNVUTMR6lhiuzV2Oy3ZgEzKkm/92fdl063Xa/Lk2Q1urUO7X+HqYkCR5bz58Jg43iB27EUyzTYMGvUmi8VaCt78YIGhlbL5+sPnEzaTDb/xN96niAU/MeNqtKBiWzS7bb77F5/KxJm4no/u7Ehuo9ts8vmnz3l8r0e33aS21WEyGpL6kWRcisT33Tt77O/s4kcZP/zkOZVKydFRm4PetkwWC2bmehNzdnFNQsG9u/tUheAniRFcj9V0wsnFJd/8ax8RhwVPnl9zczPHrNqoRcxb792TaeerV2ua2y3myw2r9RJ/EVCrGti29npYYeZkSpsgSlAsi4YtpHw+Xz6dcT0d881fusPBbp/FOOLy8hq3UaHTtAhyldkooN2qcLC3xWYzJ0wy6q0qlqLLNPBwNMbPxMBKmN81Lq8Svnh2zoMHPZJozVarIpEJW3tNPEsMynTUyMe2DK7PV3KNXSRHNXLSOKPdFVsQKutow6ubJf/k+xMGYUy/avMLxx12Kipetcq6FFiVlAdHFUzBwx1s5H3wzp02NduUSWgxyBSSSH+TMp74HO2LpLVDFgnGdUaQJqR5QsUxub5a0N2qUvFUFNFgyzTq1TpFqnF2c0NSFJgVhzTOyQqFaJ2wWMVUGzrNuk6j7smmtSOaWzbMJrG8b2/v9NEUMeRRybNE4ihEulOweNPcYjqe4jYE01YMSJb8N39+yU9uFuy1HbabBh8+bKHmOYpWYGsGaahJHnet5nE1nMiBq1PRaVZcvvjBhE0Zc3i/jePaEgsxnaSssxI/ipksUybrhA/u1fFsm9XKlziaZt3DUjWWi1BKEx3TwnLBTwrmq5L5MmDkhww3MYWS8/HDpuSeC+Z8EcHldcJinfPFeM433+7hKCqzaUir68ntEkdsO9RNiVNZTkOiJJf8WJF2Fw3jc4GzmWzIVA3PVGR9X01WdGsGHx1X6XSq6KJfnMYMhvDp9YabjS8lbEZaoBhiiCiazDbHuyZv7bQIZisev9NBK8RwU6AEBPs6YzbzpaBKPP+qq1HtVjAUHU0REq25bNbKLQKxaiOsjVkuU+pCcEqSojsqWi6G2uI6iHGbQvBXJyt0Ij9ivd6wXIUSjREHoZS4gSmH6KN1iK0r1Gu2FNCVeUmr2ZA4hNmNz2oZYNdErSw280gOPlt9g6q4oAwT19Hl9abmAkeQMJ9EZFkuxalZpuIPfClSFe/xpaFyM4up1TXu3bVp6IZMIBeKcBGkLEUdbJVa3aVMVbkBoddLBJghnGg8fTmltqXSallYlpB1KiiFiaWpDKKMP7jUbhuyf5UDwP/hMbcN2a9YwNuH31bgtgK3FbitwG0FbitwW4G/SgUksuD3foe/80ZFHmAVSsmdXM1m2JZozZWYSoU4y3n8oM/l1Q297S6FpzK7HEGqolkq1ZrBYr7E0jSeXI55fpZw0G6zd89EEymaWSjNzqYrUm4L7t7dwmwa/PTZCCMwZRoxKzbM5aFBlenbwWjF3pbLOlbICxXTNPDTmGa9AuT0vAp7+y15qKxWGlLEdDk4ZXA6p1PdwqkpXLy4Ye9ujyBPOHm+kom0VlthMZ4yW2wYzku6tsvxbputw7pkcZZlxsXNOWVYspilzPyEu3sNRM/q/MWUt947YjgaoJXQ69UZ3azBqGNXFXr9vuRsdpoiMRuTJpH8fnGZMbhc4tpt2fBab0JanZpkzjVaFnkWo+WGZAWWpS8fI3i7l6OY+SzmzvEWP/nsFaNZxkGrw9FulYePOjQaDtPhlUySiJSuVhaEggmXw3KTSxFbaatcX16S+w67e65s2rXqNdJSrE/76Bo4tstyFTC7mvHkYsGfDyK00uAXjtq03UTKVCbrjLt9D9socFsuL88WfHKTMAtSDuouQZJi6gZf269LvqHARpyOJ9KCLVKcw+mas5uEXtslT2Fvr8texyLN1gxnG87HJXXP4J98fsk6h3Um+JAG39hpsuUo7G9VeDFYsohzfvHhDlvbBqNxwDrT+HK4ZD5O+LV3RfJzhWNVZepLGKv3d9s0tpvMl2s5YBBG+fWmRCtiokIgYnUaNZe8jBiNfZaTiN39HrkfMhoOGa4yDna2qTqKXI8v7IyTV3O+vFrRsS0aNYVep8budgVLTTg/ndGu2lxNQmr1Nr2+yY8/u6bmtbDMkD/8YkytUefuTodgsqZi6liiH6kqxFnKp5cL/tq7RxSJaKhmOLYlU0xi+0c0/EXzqNPpMhzO+ZPvvOSvf+0YXwlZTudcjAQ/tSYTgaqwyBUq3/9swAdHO/T3Ldn0m603DE+ntHf26bU8FL1EF0RCE9ahz2ImmLR1YiGOAdYiydmqYtoWP/38Qqa6D1t1Og2F+9sNvvWjp1xPSvZ7LVpuInnEjaqKXq0znsdSfPP++/tMbm64GqkcHO5weGeLp599wU6/y+FuSybNl6s5ql6g2y0Wszlnp5cERcm7bx/IJrfX3pIpT7FKGwU+DU/n+ZfXbPfqbB/0WPsrHM1DM1VOz4bkaclHH7/JYrmgxGU4WjCdLrhztMt4NODgzg5jkVh0HcbnU5oth8P9qkzRTWPxt4u0okYaZjTqdSmVm8xmUvLU63XlRsFmLjABKqenJ6CaLNcZ33++Yu0H/NYvPuTFZyccHPX44GuPWKwXko8Zp7E0uHc7Ha5uxuS5xSdfvuI3v/kWEyml85nMfB6+cYfz0wGvnr6g6tgSHyAEPa9OX1LfqnOw2yMrNK5HC4bzJXfudCXju+54GIaDXuSE/hq3KvAuNcI4YjwK+eGLS8J1SKviMTwd8rd+4xdkKvr0ci6HRhVTI9EyNn7K2w93mQ4veXD/LmFcohmKlMv99NMvJW/3ZjLn4Rvb7O/uC9IF0TLmk58+ZxVEHLZbVHequI4lE94imalKDnnGi+dXODULu2biLycYuSGvVdGUmYmk6iZit9Wg169SKBmWYpCEEWfjgOlY3N91XEcjMR2qrS6eML4XEPkBk8VSDqnEPf/iZExYClmQJ1fS67Ua0/WSimViFRovn42YrUf8zV99n8HNAtc05N+1WgTcDCYc3t3j8ipjkQUymfsf/dffJVJL/vVfP2IzWGLbBvVujyfnM9lM++W3+mzmS+bLlZT59ZsNKlUV4kzK3cS++my5IQpDtnbEyr3NYrpmdD1CtRzaPY/paM7eYQ/FtYjmM1p1m3bFQ9Mt0ljhejHjiy/GfPhBl7GfM7jckJc6syDg+LhCo6JjKS5lpuBLgZTLer4iVyMevH1PDsBM7fUqf5lnRNFc3t9HA53vP3nKR7/Ufy1+WookqUGYxERhyiaO6W3Vmb3cMF6G5OJ9wNP48O0+pydLLCul2RCpZBtdU/BjWwqgnj295MGjFmGiUqYFpqdjNzukYcFiOGW2DokWJd/7csmYgF94WOXOQRNb1Xn5ZESt7tDcaaDqJeOrmKfnE44PaqyWCbZtU3MEB1s0VhNs1+PlZcAX44CbOOT9vsWvf3SAJ4Y3gY+/TggzRTaCBa5AceDtBx3GwwV3+1X8RcG3Lxa0WxbrZUom6hqXDMINv/peh20LbM3mZhDy0bv3+KPvXfJH5zcS+XCv42CrihSKLSKR2rUokoI8znn32OO9N3ao6prcILJQmUzW2E2PFF2yjxfLlJPTAa22ym63J4VlmZqiFxqzScr11YA7j3s0aiZmRaFpW9ycr3n5cobb0omzDXeO22y1t0mDkrWfMR+v8YNSbsJYVkZuqNhY/ODTKZ8KZNQ9lzvbDlYRcfRwi61qhSzSmAwChtdCSqhLUZiSKFJYWmk7mKVF7GfkcUKlpkmxaLT2ycIM1bRYLyKZhPVMj/Uyktf7YJbw2TBimqYcbdsc11X5c8W9CnS8toVjq4SbTAoUM8GQr+uUIhAQacw34v0vkbiipuDjq4a85h2BFpmE/LcD/bYh+1c5ANw2ZL9i1W4ffluB2wrcVuC2ArcVuK3AbQW+YgVkQ/Yf/ja/uauTJSatjo0f+WjC2q3kxOsCYlWufLdbHst5SLPuojc0kiyjyAq5EmrqOqalyhThxc2ITquGaxn4wi4cm9imxWouUp7CSq6iVnKuzqZcXIfUnCpvPN4jLgJ0pSAIEsmw1BVbSm9UXUMxVRzLkRzIZsuVK35OZsomrVW3SFTROFkSxCsp65EJyDBHzwqm85AgijBMg+low95+gziMaThVyT6tVjx5kJync+aDFbZlMpgM5aGGXGAZLNyWIw9M3V4T28nlGqWavrYNnw+nWFldpoi3727LlKdgSPabLdxKSZZnXExHPH0yx6HOnaMOraYqG15FLtZICxbBksvLiOPuNoqRS4GISLUGotFq2lRqikyh7Ox20HJF8hh3D3YpskSm00TSWMiRgqWop8t8vmSxiHEdj3WacHI5xS093nijhb+KaFYb1DoGV9c3aGjMp0KOJvAGKaVtcj7eyDTrVsXE1jIcXZWr+2Va0u+1RcSXJ+MRf/Zsiam7Mi0t2KsPOy3UJGQWg2YU3GvW2e5a0pR8vNvhZjxjJSRimK9ToS0TxzM5ObtmEwh2qkqjZXK+CfnsdMWWW+Wjg4pcMTcVjWpVlwmjulVBdwuCNOTHr6Y8G0X88sM93nlQlYKxPFMlb7ZWqWHrKn4cyzSaYNCNJ2suzgMajRZHd5p4jiITgrPplNXSl4m4nYMtRlcDup0qT14MqboVqlUB/8uZh75M94l0cuGX3Nvv0Oy7KFlO4ofSCO/aFnEiGrkdCrPgR08H1Jy6XCm/ihM+OV0yXmYc1arcaxo8PqrKocbnL6b0WlUG4yVlntDp1HBFwyFWZJq661l0m660fKeGxmK8kQdeHFUOGC7P1+z2GniewsbfoGGy1WjIdf4oCql32vQ7LS6G5wwv1gTzlAf3dzGqGm7NQ7d0zk8uefJsLNe/7bbNs5sNV9MAq2JxPfMJo4y3tlo0tJyvv9llNJ0xmMe8ca+NmidStrZ3b5v//p/+CPQmjabD4U6bUtnwky/nEnHwG7/yLtWqRpGWxCtfprq6bRdFzXl5ckmeQ39vTwr9DEPluWAOr3I2iSKbzUedCnvbNovhhMUwYavvyaRbgRDCaLTrLYLIl5Zx0ei7GQX8xU+e89Fbu5KFvd3ucjO8YbWOSEuN73/vGb/yax+zJwRAwnQeiyRfTk2sbg/P2W31Obu4Yuegy2S5xBbCOFRenNwwmsc8eXHNNz4+ZLVKeHK95minQkskddOEO/vbkqMoJDalWlBreniWjmNXefnZBd/+4RlvPT7k8LhOKpJ1FVcyJ5fTIV8+PWd7WzT1uyiqJTmwUZ7ir31qbkUiKK7ncyzPkdKf8XjE40f3pERruVyDYuAZYh16g7htLMKc0UqszbsIbsxmueSt9x4xW65JwoAXL0eSn+3o0Ok6HB3t0+p2WIg1+SglLiN6rTaLWUCcJnJTQAzi9veaWKrNZuMzmQuxXsDdvS3ySGURLCQaxKvXKAqBrBFCtZhOtyW3MEJ/SU3UUzNYBKlMTzbqVRbnVxwc76KqBXlSSJwIqsFikxAmIY2KTZgbfP78gvcf7EhWubg2BTpCiMaiWGG+ClitVtRaNlsCdTCPmfkhlqoST32eXYzYOajTaziSI91oNdBLgy+fvuLgoC5TpIu1xk9PhQBQYbpZ8WDHYd9QON712NqqURgiHerz9GzGTtvgvff20YqSIM4Ig4LJcM7hvo2elfKeL3Ad61WCmmoYliI3O1QDudaexRmddo0yyvDTDEMv5aBAJKpFM/f05ZRU0yhErZdzUjTOz2c0KgZXk4i79132qhZfPp/z3jv7xNOA06FIEsPlwueDjzp84+feIA8LCsFWLV4zTsUw6PTlRA4RhUxqvEgoypJYrKynCldiQGdnvHG/gWF6XJ8v+NHLGYNlRL/rSH7ov/rNGg/3mjjm6+cy2pQMBkvG64hq00AV8icxbFXB1FTWQY6plKRqTpqrPH3hMysSvv64Tt225SBB1EVFw1FVlmuVH39yg2rkREkpsRp3tzzcmthGKZmvYp5fzkhQ6FZMWkLKVSa4noprmfL9Iy11np4tGCxjtlo6vY4tm4ArMQBoCAa+ECAqpGUhRVSfXAa8WIQ4XsEvPmhJHn3Nc9AVg9G04EcnI/w0lYM0sfIvnjPP0Hl86OHoNsGyQDdj+m0DT8+puxWyXDDOoVKzae40SaOcMtb4/k9H5ErKVk9DT1SE61Rscyw2KXEivk/Cbs9GN0UauIpmtzj5ckQYJhTqRoonLXEdqaL+JrG4Hwr0iVqgaAplqTG7Fls0pXw/uZ77khfcaelsd1z27rRQxXoSNlmYkwYJUZ6hlgWbVYghsA5VHS3VKCJNNmXjTEi6FMQoX0xkLIFPKDX53AhRqRgKrlYxy03EaJJwMY+w7ILjviOZxILBITYs7IZBtepIlqzgBKdBRJJGpElGGhlcXWwYB2sODjyJ5cj9XL5WdNdglhn8k8Gt1OsrHgWEaLIUy0C3/24rcFuB2wrcVuC2ArcVuK3AbQX+X6yARBb87m/zmwfCgu3h1ETaxEcIzGeTUNrRBec1XiVSoOE1TNyaiWKorNYhwTQkLXIWYr2t4soP4Hma0K478qAQRyHVpkeciuRmSRAVtGoWpp1zdeVzcHggU0FiLVgkx1zTQhMfC8XKuKoSZSmaY2FYKqEfSD642OHLwoQ0fN2kbfSqXF5cEi4Dqr0KulYwHYkGghBGvBaidLcbUt4xGizZajfQdBMLYRpXKAxx2BfYAcGi1STHbDoaM5tr7GxtUd8yKYqYPBaYgYpMf4ikTa1bQdFyuZLrz0WT0aLz5jE+Gz75X39IS6+wu2+TrDcMBK9yCbudLUyjYOn7ko8pDkA1z5AylOFow2YtmkAOVc+WgrDpLKHbFc2YDa1uneV6xWyYyTScaMbORiHb3S5bB3U2oc9sNMJQDEwdvnw+wRR8yiRgMg+4u92i7ukYRoV6p8FmOWQ4W7KcBZQiBdmso7gqJ4OlTB8pscJHb++w3MxfpwTbNoOJz2Bc8rVHO3S3RQJ2xuXVitU6x7QsppuIcZBxtRIHevgbd/d5e8ei3hBp64TxPCIqS1Z+wn63yZcXI86WBWGaMfVzup7NG/seP7wYs/ChZlg87NTYr2nSSl+t2ty702a9XstDoGGVBGnBch1zvNfCMnLG81A2ULe26xilwmQyoyZYjXop/5bL8w1Z4ck1ds8o6TRdySj1k4TVYoGh2OiW4IKuqTdMNGH9NnVWm5gsEA0zA03N6Pe2EDuymqHy8mzKzSDleEesaocyNb5/2CKJAmm+F7K43V5VYhVWqs3JZCkPzN+4v81xX6fXFA1FsS4u1vlBszTMUhzILXRyXMdGt3VaVRvPsmTDYDRb8P0fDCk1k17Pkavr1ZqLXuYyLa5p4qVS0nAcKWtarnyWy4j9/S2WmzVJUWF8PaHq6SiqQq6YnFyMMdWYTZZzr9/DEsMTx2C8gWUS8PmzEUWu0tA0uX76C29u8+lnQzZhxoePO6TLOWqlQ6VTYb5ZysaT4HCKRn73uC7TaSKF2at3KPOQluB8VjyWggerqPL36Ww1UXRdNktPTq/kdWTVq+RJQIHNcOazs2Vx7+4WVq7IlN/Ls2tuhPiuUpXyJcc20AUz01IoM42b4VpyX/uHdUI/oyhV/PUK26lxdnbJdz8b8OE7j3nrfoe9usJ2r8XNbC3vSxQFjiPtfBRFwtloyGefDuh6DTAy7HadxwcHoPuSXxwkoVy/nt4EOI7G7uGexLWcvBxwMZiz1a1ydPAal6AYOt/+7ieSkaprCZ7jytV0gZt49WrMOgt4/PgOy9mSaOXz+N4+RaFRaVTwHI2yfH1/xHC4fnXKdDVhv78nURUCVTC5WUtcyPH9LoYQDzZdxtM5qiqa377k9wZ+wdXVkN2dNts7PVZrH0V0ShSNLNcIk4gijuX9OBOM2gROngxwDE02dEphhvdfJwcvRhsKYt5+s0fFdiQr92Y0pHF4zODslK1WldVasG41OVwTAiFTL+k2xKBoI9EYYRax1W1TiEaTmIklGZWKjS1S5KXGTz4/wRaiPUdnOC84+eIV7793REUvJHIhzGJajbZEM4gRjxCeuRUd3XNJlyuJxKHQyCLR/I1EQE/iUZ4/G5HkGf1+A9XO6XWaTEchJ+cRf/z5FS9ma9oVjff3PPpaxl2xPdBtiNmYHL4IIVwepxLtkyZiuDJiviwZ+Cse7IsmvEnNEoKvqmyKCTGkqqREmUjpK2wmQrJX8v47OwLXjC54okGCaYn/7nJ5HfPdH5+ze+hiFiV+ENA66iPGEFaRoWk57U6FcJrzJ3/xgm/+ygN6laoc2NwMA15eLXjr7Q7v3N2jjFW5/VKUqRwCXJyNKeOSUinxVwlzca/TVaaicatk6KWOZWhUhMSTjHrFYjHJOLn2CYqcrZ7Jtpvy4LhFp9FER8OPM5bzAFXTCPJUCpokSiVMJKKn2qpQ82pMzwcEqcbNZCOvUUMFVc85PKqiaYJOajMfxjx9GTBYbXj0sMpqnkok0H7HxW14DK4CMjXDrJiEq1g25yu6xmCQkmsph0I0KFinmkqWlhLrYruvP8eIpHCwCSVWw9ItxtOY75zMWCYJrZrYSFBpVXV6VUNiBuK0RFEENztBUwuWq5R+X7zPlizF9VTCdJ0yE8glVeXRvsuv/FwTLzeYrzI5QM7FfVF8YvAs0lDh2cWGUTjl3YdNWhULx9VJF0hG80+fT7DcnJ2uSatik0YFtm6iVzpcnM8krmCdLOj3bdnA9apNJtchURZx57EY8hSUQYn4WCWeX9GAzhKVhRBOthWJJSkL8X5RIQxCiZMSzFiBUci1gk2Uy/f4Zk/j8G4DM1MJ5ypXVys0V4Uyo17V5a1SMJBVxURTNfnajvySL04XjMM1+32XRsPGMQo8XRFhfpJEwXEd7IoYWOgSlyCwHoI7nCeRHGgtpimn5ys5dLbNmO1+RTb2C/EaMjSuNxr/441xm5D9iueG24bsVyzg7cNvK3BbgdsK3FbgtgK3FbitwF+lAq+RBb/Nbx1bDM42vPvuIQP/ktMnATXT4o23+kRWgpopVCq6TD+Fi4J2p04URTLNdT0ZkAhhk+ewEAewNKXa0mU6Zqexw93HHZIylLbkxSwiSzTUNOHguIu5ZTGbrxm/mnP8xgMpMKpUq69FXggTdYxjmxKfJmzzQhqxHK7RChuvbRKv11xfz8g3Kd3dNrNlwHzms17FtNo2tUYFTdXZ36oSl4kUGwnLspAy5ahUKh6bYIIfJXz6+ZCDToutLbgZThlOcx7dv091zybZ+Ox1PPl1iVwHTLEbtuROFpsUw6qytd3lyclLiiBkt2/hbdV59WxIHirkaczSzyUb7mq65q2371B1FTrdBlkW8pOfPuHPnm4wSpu//Y3H6HmI46gYInhi65y/HMoV8zgRsisDvaaQir3+TDBdmzh1k7kf06tpMgn5ySdnfPnM5627O7jVnG7XkcI0Syvx6lWZZJnO13zvu8/Z7vcYDsYkgjtXajwZjrnXr6FFudi0xVBSuWLZbVRwWwJNUbJVNZmEK57diIZ8ydu7VWpezv/8+ZC7W328ikIUKhw4Nm2x6tgwWKyWeKbOJ89GqKUjxVS5ofCtZxMmQcbbezW+8Waf3S2PF+dnRFHOD55HTDcKf+24S+hvePjgkIqncDUcUnNdlDJgKPiArQ4PjtqoxmsbcxwlWI7Dyfkl9x4eEIcRqm7wwx+fcPJqw1uPjrj3oIJORCGkbEISohRcXs0oxfOlFTw5X/Lmwx36fZfUXzFb+vzpDwb86teOsTQh9tLo3emymE1ZrpakUUmn1pbM2ljV0UyP0fkV16Jpviv4wjqfP1syDDUebNep2AV9z6W/W5WyM7G+vtgUWE2T+197xJMffEqtNKl5depeDdvI0XSFOM0plZwffvqKP/9iwfZuhw+OazK9q5giQaxLVm4c5zItqxYl0/Ga4WhFUsDhcVPKjFbLlErdk/b369Fc4h36/SaZnkqZlFg9PnsxZqTofOuTAZg2qzDEU0q+8aDHW7sNZqHAjAgmqMajO2024yXriU/veFtKZAQKQbzmcr0k1jLWi4K9Vk+m3JUyI9cVomWKYZuolsLV6TnVeoMsV9ksQsnyrPfJn7hVAAAgAElEQVQ82TDubfeYL2fyHuJ4Dve32q95zknKcDiRz3d/Z5/x1EfNUgxXwXF0LFXhR58+5fD4AWUZ8OTZJU7VkUnTm+cRd98+YjabylTqw6Md2oIxnCf8xV+84tEH95mMp+xtdfDXIVbF4eTygp/+6CVf+/gNpsspQa3HfqXG8XaX0WhMre2SbQJWyw31WpvL6yELP2a8Tvjskxd8/KCNaibkucl7v/ghZy9O5d9n6Bmdep3a1h7f+p9+wLe/95w373X+N/beO1qy7K7v/ZxU51TOVbdu7pwmaTRIGkmWhCQLS0iAbIMNDweCwVg4vednP2zzeCQbGy/b+IHBz4hgwGZZRgRjBAhJjMYojEYTu6fTdPfN99atXHVyfGvvfmgZzMNCg9Jy1/wxq7vrVJ3atfeps7+/7+/z5aELK2AmVJptakWTgm5glcvSPbl34zbFTpfhPOBUt8VseoRuGty6PmQ8dWkuV9CNhXSk580KpVYN307kHEUL6TXriISo4SLBFI71aoVcTpWBe/3DOWPbptLQySWJ5KCGWSKLLwJ5URBBaZt17LmDJ/i4fsaVy7fornd4+OELWFYJ14ukELYlxGLH5dSZVSaTuUQDaIrKaOJSrxRlOKBRKsoCSpD4+LbP6voq7nQqA+oq9QpKJsL4auxuH6KaKq6d8eGPXuEdb31QIgBajYZEUOQFd1XIeLpAJFhEQrIUwm4WSId8tAjuBsAZiuSdR4pCMk9RVZFgX5bhVXGU8swTAx578oBtEWamBKw0LZaLCq8+X6HXLkhBfbyQYAt0L8RXU1xxLTFLXH6hz+E04cbYlvOqUzG5czjjtRc6PLJZJ0coC5tijgpMUKMgQr8EXDwji0UAnxD2EhTFwNJShrbKez6wy/WZzesfarJWSFlebvP4U4fMo4RXPdjm/hMtVD9l4anMnCErq2VMq4iXKKRaJosiIohJFEpNwXoXTtDYJ85SQieW/OU4TIhDn1F/yrU9VyjBqFqC7+tc7y84cbLC2ZUyVVPFzAzcKGF7byCZpGfW8zRqVVTyDLcHeDhYFZ1iqYLvh+SLAkuUMdsbUmk1JUe9XM0x2vd539MDrk5c/DTGUuFV91V5yyuWqWgK/QOB/klxfUVy28W9ReyLJo1IOns1q8hzN6dkhs+X3FfFF6FgmkUQ5XnsqX30YsrLN8tEE1sG5hWrOqW8SRZmMgBUiKsiHDB2Q/KqwXAyxw9iAjWhUlZZapUJowhDN5gtXIGWRhEuUU2IkQoT26bULFPMC6avuLdQ8UOVkb3ADx2yMKFVUjm3ucadFw+pL+XptEscDWLy9TKBFxELcdZKKFYtkfAmcQ3O1JZu0XnoUmsV0TAoFAskc9i+tS94PgjTeObr3Nw6xKwqrCzlZbEjZ1bYPZxz+kKZspGiRTqeEGYNcZ1R8TwYDeesnSpL1+5oz+HOvkCtCMHZod1Q74ZaFspMJrEU6BtL0F4WzGWd3eshz9yeUmzC2fUy3boqi0/C6Rv7AlsQyALo7W2fF4Zj1k4U5JwpaEKMjihUoduroJPhzX1K7SpaJrqoPFlkVRMFZxqQiKqknhLHwiGsy2tApWJQKhYIbBV7kHJtHPCxpHxPkP1MNgD/zTH3BNmXOIBfTIcLM/RgOOT97/8gv/Ebv8X3fs93srGx/sX0ET6jc3Vdlyc/+TQ/93M/z9vf/lbe8fa3fUav87k6KE1T9vb2+c+/+j4uX77CD/zj76VarXyu3v7e+9wbgS/oEfhcrmeRKvrMs8/xC+/9ZdZWV3nXX/uWL+ixuXdyX3wjIATZH/2B7+O1tQTR7d/r1Ng8X2P/YCBDp1RL4XjLoW7V6JxWGczmTLY9YlenWsjTO11l5E25vT3keJzKNn/BxhRJ056Tkk+hvV7HSwMiz8XNFCIHuu06vfUyC2/B4EBsXHRK1TyWJQJJGmiGEJZyRCJ4JEgIkhDdEDgDjzhMJVYg0RQSdy45ZXlNZW8051o/IJgnnFutEcYOlqpx5tSKTOMV0FezCLuHMwaHASW1xMkTFdzUYW9vhE6ek5dajA6n0iUSxTm6bRG8EkoumlkSLF2XkUhuV/KopHKDa7sOKgaZSELOaywvt2i0CvjOgP7hDFekGhfLMrCkZJYI0ww/nBP5nmzJHBwOZKvtf31xjqnlOVkvYzsBm2sNGXAk3G393SMa5TqVZhm9kPDkszsktsUbHl2WDqbjIxs7ues8rcqQIJupH5HP5xGmYtUwsIqWREu0WkVKiuD3TQj8iNTU6R8NOZp6vDgUSdkKRcXgFWIM3Zls94y8iKlIPA5BVQ252bJEK73gSI4DXrZavpu2nKUUjTzTWIRbwbpgngr2alklFCFoSSIDihyvgBeIpGxoNfL0NrpUqqb83heLqQxMGY/vBrtFSUoBk3mY0G126CwX6U+GzKYB7tyRm+W1lVWajRzb+wfUylXZ/iu4meIkzIrJ9nZftkqPFwFqlmOpkUfTfbrNKlbeYnd3zNBzeey5Y850uzI06tJml3JZGJ7EOS0IfJ9KsYhiKtJBZBYKOL7LYiqctCXZSp9XC0Sphh/6+H5AporQLOEKNljMBL9QZEuJ0KCUlbYphRoRQz2fjrByBophQcngg0/tMp9nfMWjpyRD0syg0SriBcLtPEfRclIIEgnhvh1ilU0pOhdLZXJqROD6Mlymt9pkNplw49khAdBdKpHTYxq1MrrAgBh50TNKfzCUITsF1aTRKeAuZjLkbzAY42QaVw4F4sNktahSFQ6mKKZarRJqCs++OJIJ7XkjYTL3qZSKQobl4YeXcRdzzFxB8kK3bo/pbnRwZwu61TILP8AW7vFByMseOU3kTKVrysjn0ZQ849EczTBw7JBOu0CjWeSXf+3jBFGOMIOXn1nj3NklqlUhmuQhFr5OwenUZDjS1Rtb5FstVEOlZBWYjkIpIItgrtHxMYVqSTp0T60uceP6Hc6ebWMIIVi0xPvCxZmj0q0QZxqh6zOfLmSiuRO50hEsrHV720MOBe91s0NZBGtdPqBuqLz89Wc4OhxztD8k1XWuXBtw83BOiMq5XplqHraPRHhineOxwAlkPHLfpnzNk6sdxscHLEKf0+dXObXaZbe/j2W1WC1ZFHIqtwWztFBmuhjTn4RkWcCrXnmRQkEnCyMWgXCsF9AyHz+KWMxtInIsxjMi4abMUuaTCY3lFVI7YDycsXFmXQboZZqGbug4i5g7d/rkNIdeK0+928KPRXCWz+xoQr2aY/1Ul6qZhyhANS0KlnA3iuDCHMfDMVouT5jGDCchzz/5Ar3lKropcB4KK90mmQrTyVjiC7av9TmcT3jgwRNU8yYzN5ZiYDOfp2gVGY3GLGYeW3cOeOWbLrJ75w6tZpNKLo87s6k128RhzMQXYYsaZj6HPbWZjUT7c8TqiSVmk2Nm8ymnTq/IQqBAZkwnNu1OBdMscjh0eeaFXUbjmOf2R8JIy1JV5bX3LVEzTfJpJHEgYn1Fsc5Hrk+lU/JtD9Yp1YscD2J+57ljvJyBHUaMRKBSplArmZKVmjcVvuxsgwfXi5xY7zAaecSa4PKm6HEsO0xEIF5RuvYNXMdHyMsf+Ngx77s+ZJ7GFHPw9lc0edlGk4PtGSsn7xYmLMEl3XV44cU5rRWFNzx6RhbLhrNYZEFRKYjrt48qggDVnBQ3pUs8pxJFSJ55QYjugh0dJty4M5Dz6ODIZ+zp3JxP2axaxCl0lw1edbJH4meoeBiWCA8MKZXucm739ua4TkiAz/KShRIb5MwSs+mCXq/EwoVbN4ZsrHf5wFNHXJm5zBOBc8hkh0CnrPF1r26yVqmQU3VUy2By5LN3MEexkMzg42nM9igmVSM2u3nqFrRbJYwMDnccHr9jc8v16NUMXrdh0SnlJcNcnGOrZhBFmvwNV+IMz09wo0j+1glBP00TTCPDF07RVCf0kY59gXQR17hFENKqW1SEE1+BcquAI0TtCFkYFcVGUWRq1KsI9dhQYkaDOZ2eEMlLDI9dPDth63BCoZWn1ijJLpQ0EtiJGt12jf7enGJJY6lXZXwwYzF1WD+9ROAqzMRv2bHN8GiGUdHoLDfo74zIGZHEtgjX7dbenJOnS5xcLUq8yWwY8sKLE/pOgGKqVOuG5KIv+oG8h6qLwleUki8bLPXyjI8D4lQ4ZGPG84g0i3nggabsSti+5UnMQ3VJsKE1agWFWj2Hka/iCu7+oYsXJozmIf3AobdakDgqwdAtlaBaLUoHvgBSFAUqB9GxEBN7GaoQYZVYIlgUAwq1giyw+LNYzlFxHqgZpWJeGgFuDTw+7N4TZF/q7uOeIPtSR/CL6Pif+Mmf4Wd+9t8zHI5Y7vX40X/9Q5w8ufk5/QTC0fOD/+xf8tuPPc4/+r7/i1e+8ks+q+//3POX+Yff+T3cubMl3+d7vvsf8s6v+orP6nt+ui+eJAk/9dM/y4+/+6f5jv/j7/COt79VOg1+6F/9CL/8K7/KfL7ggfvv44d/+J9Tr9U+3Ze997x7I/BZH4HP9Tr+3Q/0uVzPOzu7fNd3fz/PPPOcDEb4xm/8i/ztv/ntn/Wx/WJ6g6eeeoa/9x3fyasffSV/7+/+rxREEu2n8fhMj/s0XvqL7ilSkP3H38+bmhm5QkE68Eo5g1JFZ7qwmXoOk6HCqZU1lk6INvox4TCmlC8SEhMEC7aPxziuIkNiBBqgUsiRhCH9I5dmuUGhlpMigC0EF9Ng3PeoFPI0VouEon1RMSQjbbW7Qr5WJJP/RcSp4Ie55PSc5AIKLmyuIBRBE11VcSYempGhWYlkIe7sjrm8I8JgqpT1jG63RFHw3nSDSr2A7bsE4VSmeUeORatSpFnWpQApUuWrlSKh6XD96j6WUkFRYhpCJG5qMhxDMP9iRGtoJjc9osVatDFPRlMWdsq5k8s4qjh+ziseOomVT0lTm5s3RzSrdSkkLy01cJ0Zri2cNhqFgkGupJMrqLhCHBUYgonY/CjEkY4Sx7INUUl8yTy1KmXpUr15+Ra4OTbPdmWaumg79uMAAegTgVmijVC0hs4jndLSCjuDA9mWKDh69dUunjeh5MW0Rfq178i2V4GHOHYirg9dBuOQB9sNqoorA6sE1FPk8YRiNy5aywMhbOoUDY1CTrhoU5IkRRUJzXaIpuel2CoS2kVLYq9rkhNxzIpKrATc2fO5dRDxios91leKqJpwa6UoaiYF2NFoTt7QpYDsi1ZgH/bHLqtL7btBQM5U8hh1IUsmYnPZkN/vnYMRtWKNXq9I5EbkchadzYoMpAlt4ZCOCPyE1BMivuA36tzccySzULB8wySULmbhDF5ervLijQHVQlFiCsQmsdMqEYS+nGuijVg4l0QwV7VbZzYZo8c5WmtNPG/OE1eOcOKcDEFbqwsndsSdkc/RPObRMw3Wmxb9/oJqwaLW1oidALNgEusaXpQwt2NWew0s0QJ7vOC+B04ymfSZ2AmlUgnXF662SLoQzVwOZ7FAF+NeNaV7XbipREutGoZcv96nsVRF0UQCuolmKuhqir0IGdge7jymUa9TaXXo92fc3jukpCUUi0KMnXNlZ8HppTZ5LaVCSt9ZsLnUkm3P145DRk7I2161Lt1Vfqyy3quzeWqVJ594llq+QKtqESRCi9ZYCH5zqcR4NGN9tU27VSOMVJLEJ1ASrGoJd2JL8W18MJCC1tmzK3iBQAEEsu13OJpx6cym5DULR+f5EysUrJx0sfUHLvPFQoYqeW7A1AsZjn3cyKS3UWe5bbKYjAkzlUbOpNtuEQWBFNYFp3fmTKiX85i6IYXm8diWHOlUF9znUKafC2ZrFtnUKznay0s89oGPc3svwkk1zp5osNyusVgkFPM5FoHHCztTroogK1OR7s7+scPQjsnJwCtVtgrnNZ3lWoEHNsrYdoySz3H+TJtuvUQYzEkCk065Sr2mYvs2w90RZrHC0fGY5VNd7jt7Cs3U8cOIUqEoGYuhJ/ADsBAConBKEmNaCp7jc3QwpFSvyIKNKK6JotbYd1ENXaJhlDRlNvPoLjfJmxpBEEqBdf9ghGcHlIuCAy0Kc3c7GgTPW7heQyLpovVDl2KliWHoPHd1myx0qdbylCoVDg+H1Bs12vU6s/GAKIuxFxEHx0Mu3X8WJVVkIUEzkcE/umLi+h41IXoeHdNZachALU0ourEiW/tFKKH4fP3DBcWaCFVMCT3B+pzRqGsSb5MkNr21As3OEgcHE452Ruxs2ZIBDSYfenKb1PQ4sSyY0AorrRz1okHV1AiDlLxZkm7m8Wgq54q4ngme83LXwgsi+iOXJ58/4hO7Ikwrx8vPt3j8KSGuw0pN4/xykQvLlnSXVwplnr9p8xvXRbAbdK2IV5zrSFH55Ikqg1GEY8eSHb4/8Nj2QwrlAkoQcrajUCtY0g25vt6S3Q61fFEyaw/mIvBOOBxN/HnC5a0RKxsVNlea8vqcKILDnOOZp2/R7eRxg0jOgY2VKkZOxXdjIldwfgVyKOLpKxMO3JRFmHAwdRn6CRdOFXl4uQS+QrNlUSrnZGBgLm9QLJSwB1OJCEmSUKIOAl9By1ukZJh5lTTWmc48bt7yeGx/wSQRTmMkt1ZgKwo5hTecbtIzM04ul1BSg/F+wrXBgoXus1wr8vSdOU6UUSxmvOnBKlYQSbFTyKyCbzp1dW6OJ1SsmIdO1+X8nrsiXy4nry0CB5QvGBRymvzNGgpgOxlrTfF96+SFoD8LcEIFJxTCbypOUHYZiK4AXyBiChrtaoFE0Vhql9jfGeJrMWutsuAzSHSIoSSCiiHHKN/IkyUmg22X48mISj7P1cOpHBPhAhWO2wsXRWBiVXJSRZfQ5vkWuVweUxMoIkMK3sPpgkUcMxMhZQubViuHLjAAqNjDANcLpBNaiQKWV8oUyxVcN5I8/qkTcjgQDOiE5a5OvZ7H81Ni0ZGgCFpUjqMDj51FwMamRbVoMjqYSaH0zNkl4nkgC7PD0RS9rKKJexgyalUR4FoimKZs33QYBTbVli5d6IEbS2SCKFour+VpLZXRVQN/6skirQj7E7gOEWBqFA2KJYNEiOGSN408dmGHkjktcA6BG1KuWXS7TQ5HMT9zNbnnkH2Ju497guxLHMAvtsOvXrvOX/22v4FlWp8XQXZ7e4dve9ffYnd3j2/9lm/k29/1Vz/rQygcLt/xD76LD33osS8oQXY2m/PX/8b/xtPPPMtXvONt/J/f+fdlG6N4fPjx3+Fd3/637wmyn/XZce8NPpMR+Hys4989z8/lehZFk3/6g/+Cf/8f/uM9QfYPmCg//CM/xr/5f36CtbVVfvRH/uWn3XHxmR73mczVL/RjhCD7r3/g+/iTbbFJU6m1qgQimdvKSXeQY/uUay0M3SJJHA4GQ3a3bC5trJFqIjAjwyoYBH6MroFVNyiowoGW4jsp7iKQrajdlSZmUSNJQ3xXiGKCrZmQRirNZhnRmaGKMKW1OsWKgo8vHZXu1KZSreO6kAQ6hboQawNu3DgmWcS8/JFNciVIYp/d7THzaUylVSD2HHZuL2hXu5w80yExErmxnQYjwsBj3I84tdHB91wOdmZ01tqUuxYfefI6k2OV1zxwhk4nJ5lnN65uoSaqdAz7SYgfKiSCQShaETvC5TtlOvBZWa6jVzKmx4JhJzaGiXRTZmFMmKUy7EI4LBcLh1a1g+ctpOMmToRwCO2OEO2E4GRzeDxh1M948NQKlUZBBpxEWYQvXE2+h2kZhAux6YqwpxG1QhEvsznYdTDFxtMJuNy3sUo1utUqB4cD3vglZ9kZ7rMzSSibOYqKxrlenWZPlwJxoVbBa6R8/7/+CGZq8ZrVIpbuc/M4Yc+OefOFTdrFmCiI2B4LFqMlRYy65VNSY7kxGw1dmpWabEcVRpZGXmURRDL5u90qouYMZvO5dBk5gc7DF1aomjEfeHqLoZPjofU6jXWTYOBQKOXQ8yaqqkkHj+9BpWZJ7qLgJwrOqCXajWOotdukqsN0NiCaS+8yW1sz7jt3kuVzdYI0JvEDXCeS+I0kiXjm8g38TGGjW2djqcxB3yVORJpzxubJBrt3RrgBbGzUiAJPjpEQ7kM1ZDrzycwqo0WIOraplfOsLheku9J1AjlXIkWjP13gJDlWaxrHY5djT+X8RpWc4vLM1RndYpHTm2UMM8XS7jqpMQw0C3Zv9dnZnlGyLB64cAKrZBArNqORaDk2STTwkoTjgyG9tpBJ77Y7j6c+bpDy0IObKKknObLHR2MO+iG1ao2ltoUfebRFccBz+MTlPZr1JZ66vk2W5tiezDnXa9ExM/bHUz6+P+fYj7jUabCUV7m03GAWzFhpV+gPFjy+HzCeBbz+fIuHLrawJxHVShmzVJBuxF6nTlEwbc0qcaawfeMGjVadjhT6M4TlrlApS6F7EfnolsFi7lHJFXDdOY1GnSRKURKx/jyevbLL7Rsj3vjGSyh6wNpyUzqpe0ttmSY+GS0kg1VcwwTXs1AqcXg4oNNukatWyFJfJnvP7QkFPS+D03xPtEUH1BoNDveOmY4XbG5syPCu/eNjolIes9JgsH9MPptRFDzfSoFuRadkmdw4XPDRJ17EWzh0uk1u7IxY63aIPJvffG5Pumff/to12nUT/Bkfv9HnyRtTZqmJVa6wt7XH6RMN7utWyPsOWwMHJZ/nlfev064Y7O/vywT3M6srlKolfHsusRRZMQ9qnt2dPuu9Hp2ltkSa2K7L9NjG0FLJer25vUOt3UBXCsxGE3x/zup6VwY3aplBMBFBeDHVbgUnzeTaKwvkgLjwxqEsdgoeuK+ZbO+PaFVK+K5NFIrgtIZ0VI4nE7q9pmzBH/X79FY6xLFO6EU8e3mfWMtYWS7TqVd45toWF06sUypXWdhjyjmFUC1w+ZmrXLr/JAvHJ05c2SUhQoSCOEepXsWeHVMo5PA8m3qhSDlfkELrzZs7MnDr/KVT0iEsnOKB52HbAX6aoJsFWWgcT48pFRTJ2fSDlNFwxuO/fZ0n9iakiibxLG+4v8TJXlWGLXXFNUvLS/SFCLR874f6RIJdranYocurLyyx1CnIFuxj4d4UAVVRymTmy2JNuDC4tjenVICc4vOaV23QEolpQcpTV0Y8t+3xwthnd+Fytp3jtZsVVlollk9UUFKLw6MR7crdwMCF7XFrV4yxWDcha+sFGvUOhlYiEhbYNJU8d8ErFjgQRRF4k4zUNGmVczJoK4oFjkLDsSM+9Fs3mOtQrmkyxK1eTji50cPKF+TvWeotBGWWG7dHPNNP5W9VwVKI/IhKIeQVl3qUzDxuFKPoGr7ro4exdEBXm1UWhyP6+2PqzRyJrjOda2z1HdbWSly+MmJto4KaaPzME3tMRMKYMEYKlnWWUsppnG2UMTOfL3tFl3SWZ9h36fsuk8zm0pk6aWBxa8dlazrjDRc7FEShNBFYBhjOHXxXeHcFvmHO6x/qUi0a6LpOFGjcuTOWY7XwIirlKkEcs4gDyTcVIqvwbIrfUUUz5HOEYBimApVSkIWD0dxFN2KJ+REoBRHmtblSoGQZLK8XMHVLcmrVXCLH0yAvRdUspwjQKsxsgsglr2koqiYLsK5jExhgVEs4/ZDR0MMPPO5/oEG73ZQFb+E87x/ZOKFDqGiy60AUIi482KVZEpgGhdQTnSohURpIPFPRMrHyBjlRwMgJPqtG4KYEdsBsJoRWcZeqY4QJWaYzmaQM5gFjAmoreTY7FQRJQRT2RMCor0YyrMwbebhhQphGVFoW5VqBdJYwO7BJNPF9u5JRHKcCvaHK4qiwPztOgp9FrJ4qsb5ZpaSb6JqOE5qMjhzcuUvgueQNFUXgFkolwonPaOBjqy71lQKtUo5OuYBZKjJwVP7VY9N7guxL3GzcE2Rf4gB+sR1++/YW3/bX/qY87c+HQ1ZgEz7x5FNcvvwCX/WVb5c3ep/th3AqCKfbr/3ab3xBCbLic1+7foPHH/8d3vKWN7OxvvapoXjyyaf4hm/6q//TCLJCgP4vv/brfPd3/QMsS2wy7z0+3yPwu8LnX/z6r+WRRx7+Pafz+VjHv3sCn+v1/C9+6If5iZ/4d/cE2T9gQk6nM371v7yP9fU1/sRrXy03IL/7+MPW9B923Od73n+u318Isj/yvd/DX3iwiVkVrk8kr200cHDjUIZYWLk87YYQfIS4kScUbiTXJ6+rMqhEUXWsgkKqJDKcJ3A8FiMPP8pRrHVoiqAhQyFX0STrVHRfuDOf3Vtziq2i3IBldirTyCt1sZ0PJNft8PCIarFOfzKVwVOGkaOgaWi5QIqbF+87KTfmwpUl21N9B11RcDKPpz/Wp7u0xtmNNkZeIxAp43GMWTZxAhfSHGiiXTHFEwFUUYJmxug5jYN9HzOucuKkSaYHPHf1gNXOMs2WysFon6efPWY+z7PZbMgk7monk4K0ELOHx0NymikFJcdOiVVNhjeFbkC7YUkR0XZCyQwV55zpwgFbpNYWqcwKuq5yvD/Fde+GnjSKeUpWkXyjiBcvGA3GMuxGnKeZM8hyPjvXpyShCkbKeBGzczjlhaHNJFJYrhR4+GQPM3FoCv6rY3M0FC5onV67xsm1JpqeiI5jio0yv/7MdfoHc04JAdi1iQ2Vx247TMKML7/vLJttVQavXN25w5M7Po28yWs2SlhKzNiJePrAZ38mmHiwWilxrmKwVDNol3MczmYczUXSuIqhJpxs3g1Fe+5wzvWxYPTl+LpXn2e57EiBIUpEiJrFYuohzLXjecDBImO5Zkm3rXCgHQ9GHIwTlutNhvMJ650y9apBe7kig7o0Myfnb6UiQuYc9nfnbO2M6bTKrKzlpYAgWkF3jz1UPUelpElnYayk/PblAWdW12grIc3VMmEoWmp1yR0UAuFkNpcu1tO9JpsrdYaBLZEao0nAwVTINjqmCAxSFBo1aJdMOieWcO05uzsTGXZz7daIXrfL0rJGPl+nWauTJoJrGxG6nnSwNtWE858AACAASURBVDoN/CSQbEU3jdnbmkuHUvPkEvmqcERnaMItLF3oCa4XY4nNqppipD5WSWOxiLi2PWNzqUjNsig3mjj2lDDO+MgzRyhKSOJrlIuGbOkVqdi3+nNylsmqEJuE29KFjWqRtW5VohoiR0G1NCorNUp1C8vQePyDL7C53OPkqTqrazVu3T6WjMDAW1BZahDYHqP9OVazRaVVkWJWvVqVAugL14+YL4SrPKRdUblwYZ1qWXChh0ymC+nWFG3KN+6MOLFS5R1/6oJMLFeSkHxOOM3v8k+v39lCU/MsZgFL5TLFWlFiHgTTNdIc1no9yfc9PD4gDhRarTZkEzqdLi/cOJLuURGm1mq02L4hHJM5+pM5uWoHf3DEAycb9Fa6MtgoCj28MONoOEHLF7h56wYFo8zUz6hW2uzd2eKpO/sEqLzmbJfTq8uQTGmeucRlEWh34ypzN0Kxyix3ShQ0nXLZRBEhgqnO8lKXzHZYaRlETijFFYnh0CHSdFwRMJQqHB8OabSbmIboNlA4GgsxZ05ZC7h031kpdh31Bxxu7VPr1klVlW5vhTh02dvrs3nihHS0WkYBVS+Qpo500Ln2jELRwl3E7PdnHA6GtBo1XDfkxGabXMni4NaRRCII13ahUmf7xi7Nts7Z02tyfTzx0atcunRSFoxOnejKIp9o9xfFOa1Ulo67Z5/fZTFzOXW6ycmTXVm0Eq3JlXJdokJsJyKYO3TbJVQzkNdLXTOxdCHei/CoOc1mg63dA5aXlyjqOSlUiaCrTIRnIYL/ZhQrFqauous5EMzsKGZv5xjHdeS67DVNKWKjmNJJWalYeC4ynO5DH91mL/Kk+15bZNweezx6/zIFQ+MTzx1Sqet8yYUqRiI6CWICL+X2nkOQS3n0UpV1wRktlMipCr/zidv8+tNT1LzCay9VOdlpYesxui7as4VCFpLpJXau73Luvh7dck6ub0xNcsPjMJMFUuHYDZNEFsAKlinRPKkiYCYZaaBy886R/Kk7d6KNroowzRJ+JELYbO7cHvBLnzzATTNONYtstiq0l0pYScjoyAUzpJLX2D5yeXEQ46JSKemcXc9zcbMru2AyRbi7fRlsJgwEppGTBSBV2OETn1Izz/DI5+lrNp/cm2MrEW9+pCkDIzeWKqw1irz/uT2uHQccTn0aFZ2qpclrmhDd8nrGg+tN9rZdbgw9hn5IuWBQK8Cl0zXmgwm1ZpMb21OmTsyJckGiUNScii1cslHMxfUS7VxEQXQGiChITSB3VOn+HfcDru0mbIc2F9aKVJWUua9iFRIefXiDRKBTBi67W31iU+Akcjx585hTK0Wqhi9/Y1q1CpOpOP+Ey4c2b355i9ObbbSi4AKLLgYFe+BLQdZ1bSZ9h41lTRapnYkvWcKCz2yYogMnY3bk0BeiphDAS1Cvm3Ld12pVvGHGZOhh+zPJrxfIo1KvJIu+sRNJt3gYK9TLoFsalpXHtCz8hU2c0yViSfCRw0XITPD84wi9oEEBWpUyaaZzdLAgjCOUXMrhsUOxXmJppYBie8R2QLVXQPFVpuIaI353DBVD3MuIIDrh0U1SAhE2KKjEpRxqEdKpQBIk+AtPcpdnQUanl3HqYgtsk8nIR+mUUISrVwElURFtKpm40GWZDHodHM3IlIDlE7VPucMF02CwUPixJ717guxL3DzcE2Rf4gB+sR3++RZkPx/j9bkWcP44PuP/TIJsGIb8wD/55/KG7J4g+8cxe/54XuO55y7zbe/6m/zQv/jB/06Q/eN5h8/sVT7X6/meIPtH/57urelPf8yEIPtD3/09fPPLe0RKQBIkaDlFthsuvFgKHIthzKmTS9KJKtqkRUul2PT0ZyGZC52iaB0z6NsuN2/NObvSQdVcvEhsbHIYiokhnI4ilCgTLdYejpehmILNFlHQcliKRa/XIs3maKK1vi42tS6HOx7NRgkvsnGmokW9xMaJGgk+sUgbFq8P2KKF0I8o1wvMpiPmY+GarFMtFSg1asSqjxrHMhBnuJjJNuHYi+RN/mThELo6K50yjQ2L3TtDGkaLjdNV6epNibBnC5JUYTDuc+XamLpwgUbw0KVNND1gtPA4OJ6jKxorrYJMHJ7PAulinAUhimpSzGA+9Sg1Cne5onZ2lzVXLOBGAb4X0mlVOTyYUq00UJWYmsAoBBG5okEmQpCCjFZHpFMLYdlnPD6WYSJHgwG3Dx2O5yIAJiENFO7faHNuxWLvaIJmWBTLGv3+GNMostRqUqmrpH4ghdBMNWQIyS9/Ype2VeaBtsF4PmRfJLAvMvK6QcMSYjj0beEcq6BpcLJuYkQ2BwOHAzuhXKny8Tt95sL1qGq89XyPtVKIkqncOJ7y4gjypsXprskLRxOOFhFBrHJpqcbFzSqrLZOqmsrAFteOZMjJ3sGI4TRluVGXY7naKVApmEwXHlGWcTBy6DRraErIcqss3bPtThXbdtnpx7iGRSVvYqmC5SBCR+Y0CzlMJWG48Li2OyUKdAyxsbRUDsYuQzclzlTOtku8bKNAf+Eznmf0OiWubx1JJ9Grz1alC+742Gd7Btd3h9QtndW6SX/usTUJsHSTB3tVupWU9ZUqObH51WLsuWBDqkSaRhSptGp5Dg/GWFqOTq8JJV3iOlw7wZ0EUhxrLd8Nxzk8mPD8rTH19ion1uvYnkdZiDnCjWRoTN2EmmWy1CrKgK/ZZEapVCNw5uiaSqQqMuBHsCKHxwGeItrCFcmFXe62GMzGHAwXcjOeswoYaUzevOu0Eq7CjfVlhDHz6GAqW6iLrboMyZrNJ3cDujSD7lKN1ZU6/YN9dMvEjkKO90foWkaj0SRfq8kwNdH26ywCnn/2FmMnkW3fdUvj1a88zeZaVwoyW1v77PTnxGnEC3tTDg9dvvkvvJlmGWoli7J1VyzfGxyDksePQrm+Z8MpeatApVFiNp7QrDcolTWK+RKeE3Ll9k1MFVr1Cr2VFdna/tj7n2Ol1+CR198nha+9vSG27xEnoXT6To9HVOo1WcAplCpSlFosPPRSTjKkhRNNBM45dsbu1oRqtYSlhuhmQKdewhMOvjRhnuaZqUsMtp9mMvBob56g2RCBfIksHrjOQjrJpp7PpUaLoplKdu/+wGGlkWepmSdXqUnHmuMLQcxATSKC0JO4AVH0EfiPTqcur7lpasqgOztcyOulwKeY+SJ2IFyoRVSBbREBhwuHIE4YjMYUy2UKAqmQpaSuy2jmUO8IQU9jb+tYckvXVzssbFuGuj31yT0ixWK5pnD+/ApZCHu7AmczY/NEG1O0sxcLAjLLUX8ukSOJQLMkDqHtSV6kYOqKdPiaadFuNfnoR56jtlSlXcyjFooEtrhueiSRS6VWpN1syiAv4fReWVtiMhIhZAUsURRbCAalhmdHVKumLOgdDkRImIuapbjzhDi9G+xl5DO8RUC7XaBs5fFF0dGOKORSKaSJQDeBIyg1ddn9sHNrwJEdsrXvkuma5LAqeipd5aeWingh9EcOp9ctTmy05PXT0HIkiSLRNMfHU8bimmL7nFkTTFeTFw8d9IIoUCrSgX976GGoKvO5w7kli0JRuCyFJKhK0arRzNgQHN404fB4ykqnhaZm8s+iE+CgP5chlEJwO3diiXq5TKrkJB9ZSxP5f8tSCWKd7ds2T1w9JMg5vPJsEUMR31We27dn3Bq4bKzVGAo+ebvMqa6Jf+zhuKF0utszwUCOpKMxn7MwTIOicG9HLvPAZ3QYcu3YleFjpzctLqxYtCQn3oDUJFFi5otQBryJILNMydDEfCznmU98grnO1p7NjdkMJ0swNFFfyNhY0njkYpN4Jpys4u80bt+c4CgJaxtVGUw4HHhEdsTMESFTGusNk0IppVKrkAYJvpdKvMTA96UTvW4YbA0CLl6qsNJcYuvGlInr8+zuiNRUaOQtubYSYk7VVExVlyJ1r2cxHivsCZ70cpXnt2z2XJ9TvRLr7SKHOy45IYwmoQzeOnehhbtnE0ch9Y4QTU18ERa68OSfxb1JoWZBqkjhWOjwAhfiT31moxmKpaLqArcE+ZpGxTRJQg1n5qOqonNJ/PvdOSdEWQG6TcNYIhhmItwsSUnChPkkItETqr2SDEoUaJD5ZC7Z56Ko4IjOJ8GL1xS59mrtgrzW5VIFK5+T1wpRBMqSTF5TkviuKUKgjXQlkfxq0dmhZqLAGzGbuoSJYEMrmCVDuq5FJ9XCjjALOVlMKFUEYz0nkUhpziAcz8kVEgpVIaeLBhKDcCqgx5n8/R8nCj93TbsnyH76t/1/4DPvCbIvcQC/2A6/J8h+4TBk/7C58z+LICvaZH/pl3+V7/2+H+Atb3nTPUH2C+SCcnTUl5gPMQ9/8t0/dk+QveeQ/bRn5r01/WkPlXyiRBb8o+/nq9ZLWHlNGCwkZiBLNLqrFcxygDPyMHWdw+mI/b6D7YMdiACpjF6lzEObbQwrZUskXOernFpvoSiBZNAleOwe+qiagTsbsxCOWyPP0lKT1AgkI1XchL/wwoB2fZX7LrVotkUas8dwPKZ/x5Eb76W1lgwwGu+NZMtdIS8Ci2qkWsrenUOmk5RGq0WzKdr6YsaTGa16l/6xR6teRbMC0iiSmxHBTHO8mMOtMatLLYoNXboKR0c2G6eXBJWTaBHT6pbQNEUGbmmaShiLIAtPBrd0xPtYIbduzxkdBjTLObSCQrlcolrO4TuudKzFicfUDjjcDiiXixKBkGo2g6Mpui7YeyaZF2OWhCsuIpBtlCJRvcHoYESxkJcOwNlclSFMq+tNOnWTXE7DyFnYsU2cBnjzBZ4d47oJBweuZPZtdutU8gHT1Od3rh5TzPJculjleDDEiMvkyya9Xg+jkLGYOewNx1y5s2C1VaaXiwmSgE9uz+n7UDZy0tk1cAMeOrdMlgg8QMxKRQhxCwqmxc7ExjDyWEpCpMZcHficr1V5y/1V2Xp549Bh4YhuXUW6lp/cnkgx6L5GmS+91KJWN/Bim8ef3sPSK1jorK+JduG7KcsCdTGZCRafyeE0oGLkWV8pM48cxiOPoqnQ6Vbw5750vzVaGi/uH/HCjsdKrSZFPTdQOL+ep1XMMRzZPHngMQlFwrpKmKQyLMqJBftP52WdCi/r6dx/rsFQCKiaRhirMgG+ZGo06jnpfvbI8dyNIxle1avpmKJle+FgpwaTWcipapHlNZMsCRhOQ06s1dDyGkaqYpVKGDmBZVDwQuHw1pnNA4I4o1LRmQgsxdRnNA6YeCHtmkXB1HHciEa5IgOMPM+XY9JZqjObBdw5mnKi25AczYKVsHdrX7o2W83iXYarvZAp87EiQrtsus0Gx/0ppUpeCnCDo7kUAXaPplTKBXp1S/KFeytNLCtHu1nhypV9OuurZJlPRYTQTV3p/hoPhpTzZck2LFZq7B0f8/D9qxTzCpEg3oaKbEsWzusXrx0joIXLq2UpjBUKgmWoEo4X1EWifatJo16UruO9wQRN03j+2h3Wlle4dOkU/aMjlppFkiiW4sRR/xg1V6HSaOB4PonnkBeiaZZJR6mKxty1UROD5564zMn713GiOZ3uCjtbY3IiTX7ucfLcCSns7x4NUPQKL764y+07U5zA4eL5Gt2aRaPRJc58ciJpPdYpVGsEWUyxlOcX/+MHUfMVrt3Zp9dp8NClFpttnThOqNQajOdziX3ZH8asnzOxh3MGXkWGvrlpwHzqy8/uJRGJ6vHoA+c4URPOuRFXrm5z36UNuq0q5WobzTR44dotCqUivXaLJHRJskR0r2OalnTGzjyPONLIXJ9cXUdTYgq5PP29kUyIX95cwhkvyIKQWq9BlqUsnIDBwQShfp3cbKMIduxuH7OgSze+4NQ2WyWWmm0pQF/+5C1avTaZ6rG50oNIZe4t8ByHYsNis9fj6uU9WeQQ7NmF55HEYj2PeehVF0lEu7tmMpl5RLFPPW9SrDb48GPXZBFDtOk7TkhBUVgMHSIcLj58jsU0ksWFO4e7rG4sE/vCfetSr5ZY6q7iuw72NCVf1Jkd77G3P2RlsyXX7/HEli3srUadIBNc04hmuSBDtITAL1yUqgZ6phMlPnlTZzaaSnFPNypousVo6rK1dYwTRFQaOUqZi5KIgpIqGacneiZve+265LLW2yvSedg/FAzeiEXkyjnUqVgoSYFffHybmaryyMkmR8OQ2xOHE8tF1uoqsZ3ym88MGIeJ7EzxkphXrlt8zZvP405SLu/v87KHViipGv4k4iNP71GqWWh6zMnTbRrVBgVdlwKbwN1I8I/vs79zzJ1+xDN3bO4IbIUW8fVv7nBpcxnChKNjmztHIUdzl82THU6tN8llMf7U4WjfZTj3pGO13tAwDbAswYDXKIlumdmUnKUTqMrdoLcMLMOgWijI+aMYKsVCWbo0i3mTJNHZ2j1Gt0QhN4+AtbrjgBdve3z09j4Cpi0E6YJAcnhiDoc8el+bo62I9Y0i9XaZg61jKk1dtsiHvi7DLCf9BZGiSA5pLo2pNitMpzFxJBzHIe2uEIZV4lDBFb8dqsloEPL4ls1YMMWFWTNLmHsxF9fqtA0YL1yaIg9RgaZAHAgGc85C0VIpxo89hXkS8vAjdTqVOke3F0yGMUNReLA0OZctQi6eLtFsltD0IqEj+NQ+OSPDaoiArALHu3MKeZVCI4c7DWTAmUAniMLiuG+TpjHlmkqxXpXdG4ahUbY0MiWVhbycrqDpKnGWSNdwEmcyiC1NBCc4wJ5FCHV/JIqp9RylWoHF1JahpLbtMRn7MvhuIcZmEbNxokhFMu1D6s0CupkjZ1gYusJkOGU8dO8GvJkmRk4hGDmSe6u1DUr1Ov5Q3KO4iOgxgU/ICbzE0GU2FTxfE8WMqdYLGEL4noRMxwGWqdJsGVQbmizoCEZw4kUETog3T9gehbz3KHdPkP2j3fr/d8++J8i+xAH8Yjv8fyTICmfTBz/0GO95z3sZjydEcSzbUN75le/gy77szTIx+Pc/RPrtf/qFX5LHiYUujut2O5w6eYLl5WX59PPnz/Loq17Biy/e5soLV3niiSf5qq96B69/3Wt/z8uJzfwnPvFJ/sPPv4dPPPlJ2Vq5sbHOn/nTXymf/9+GW9m2zW/91of4xV/+z1y58oJ8r7d/+Vv52j//ZymLaN7/7/FSHHVBEPAf3/Ne3ve+3yQI7954P/Lyh+V7nD9/7ve06Io27mvXrvPvf/49fPKTT8vW+yxNecMbXsdX/9l3srzc+9Q5ifT2Gzde5ObNF+XnvO/SRb72a7/mU//+xyHI7u3ty3H8wAd/m/39AyqVMm/5k2/if/m6P8epUyfluYsWF/E8ES4mvuc//ae/kn/2z36ID/32h3njG1/PX//2b+NHfuTfyOMPj45kGNzvDxkTre3i30UQ2Zve+AYefvihT30OgWR497t/mus3bqKpKsVSkS9/25+SuIrBYCgD1wRD9w96/K4QKNqbf/bnfl7OL1n5C0M5b772z381q6srf6QlKALt/vOv/hq//hvvR6wFEWr31X/mnbzjHW/DNEUr2t3H/2hc/sF3/N1P4TbE+L37J36a33z/B+R8FZ//W7/lm3jVK79EbjI/nYcYv+cvX5EC6Ic+9GF+8J9+P/m8xb/98Z/iw4//VxnW8vDLHuRd7/pWXvbQg79n3onX/3TXglhfYtzFehXf57f/tW/lp//dz/Ge//ReLl26KAXxD37wMd79kz8tP8vvf7ztbV8mw5v2dvdf0joWSbbf9/3/5DOaV/+j9fzH/R3/fofsL/7Sr/Cv/u8f5W1v/TK++Zv+kgzaEIzZb/iGvyCvT+L5jz/+Ef7h3/+71Os1PvqxJ/i6/2Zt///Nhz/KtUakHYu1/Qvv/SUZ0njmzGl5Lm9+05dKrp14TCYTnnr6WRlKJtazYHa/+tFXye9erAHBAW61mnzjN/xF/tzX/JlPHSeOFdcycY3+yZ/6Gfr9Y/k7sLLc453v/Are+KWvl5so0c4u1rd4/fl8zv/+d/6WvPb/YWv6J378R+V18Pcf92/f/VN87GNP8Jf/0tfL17916w6/9YEP8S1/5Rsk3kYUB775m/6yvL6/732/wanTJ+U6EPP5Yx//BO9+90/JzypEO3F9+Svf/A1/5GvDp7NOPxvPkciCf/SP+fqLTSbOjNF8Ri41WOrUaHby0tEheIG6pXDr9g539hzsCBwnpaBZrLcE6y5GzSm0u3XC1KImWKjDPpZoq7eEEy8h9BXpnBHto0ooguUVzKIp+YsiqEGw1fKZaKlTJNcvjGwi1yMNdSLBpcsXZfL080/foKRX0cWmQMukk7ddrVIu6/I38sVD4cgK0a0C+Bbi96FdtthcLaKK5BRV5L9DrW4RB6L1TwhEGsOJT6/ZoLsi3LRC3FxQruSl0OM5mQzj8QgY7dnM+hEX7u+SaC57W2OSOE+nUyOJEowsQy/qmHnhQElRrBxu7DI5DqjXLRTh/tFNjEpBtqQrYYrjpXhRSJpELOyAeqmCaurcuTOgahXptQziLE93fQnFCpiPRhy/OOP02Q30fMTR4ZAPf3yPpXKTjSWDajMnw20EFqKz2eawPyBzTelgCkUQlJIhblEev3nEk3dcuoUivVqBbrfA+GjGgxeXGB0PKRZ1PnrjmOuDlNN1i1kUUMqXOLPRZjqbSQf10SRg4PpslIos5cVm2yRPwPp6mb3jBd5c5+QJE/RIYgEWjsLEibk9s9n3MlZLZd5yYplXPdQiDoUjM+Ha8YT3Pz1iPA35mlducH13xDyA11zoMJ26+GnG/twhjjWuHswZhyklw+CtF5Y40TWZOh5l4bBr6tJhXKzWefryVYZDwY40eWHriAceOMNvPfEs1/opkTD1ZApBlqKKjbuqUNR0vu7lJzi/DJVqEV+J2D0c8/zzEzaWe5xZtZiMpyz36lx9sS9buFMzz9PbUwaLmNefXcfx5+zPbR5cbtOoK5w9XUdTMjIfprZHrVjELOdlaInrhyQzHy9KyVV0isUGB/1D9o99SjlFOoVEyF6MJsX1vF7hnFh7gcPYtXnZfT06K2XCmSOZy6N5zHwwZ3WtidmwiB0bU1Xx/IUURA9uT2mvr1Hplnn2ky+y3m0y92ZyA391Z8ptkbwdxXRyOR5aqfD6152muFTkyaf3uHFlxKWzy5j5jEF/IoslYRwSZzHVYoGEBCMxubUzIlJi3vy6S4gZKZAQuzvH7Nzc47VveAWPP3mFldUmzeUWeigEaR09X+D60x+j3W3IVuB2qy4LIl4UMA9sJgOHWrtDxTTo7w1YW2uzstyUYsve3gFRlHC48Hn+6R0uXDwhxZc4Ee7HhMvPPM/rXvsgzz51QwbuXHzledBzPPP8LbJUpVIWXdYB3XqVU6c32N/a4+nnDvnYjSGqmePB8xUefdkynaVVppO5ZNSKgoLreJJZ7MehDDv8lV/5OCMnoFpPeeTBE+T1Enee2cJNFFqniiyObKpVeOCR80T2nJkoNPWnXLkxJt9qidQhtm4ckVVMvuShdVbzwqlZYLleluzPWBdia47ByEM1Smz3x5xYLknuZugFTGzhsmuiZDn2946xtJSrNw/Z257wpW84y/JSiVyhwe0bu5x78AI3b17Gm9pcvbrFV7/zddJRHag5dIG7DQI0vUKUmDz7ycvo5TIHOxPJxF5f0njNI6e4fm2HYsW82xrtpqhC7lPg/NkTjA8cnn3+Butnu+ztb7O+3pP86q5gkLsJ+4dTYjWk22kQ+zFRpKCqGdPRTK7vxz9xWbZDi/vR3lKBdcEYLxgynC51csx9D8+1JVd3d2tMaixx7cYzvO0tp1EClW7dki3YojugmBeOw5TRVHRXuBzPjjh55iSxnyH2RKWCJVEk4nnTuU1/NqbdrpDTcpIXns+pZJpCmORYTGzMXF6G4+3fGbI3GtFbK7PWqXP7yR3mno+vavLPMy+lJ673IhdQBDzlVHZ2RjiC/XmxhTfyEd79WwcLKg2ThpHn+p0pavnub8eXvmxZClD7ewGDMJBomgsnOpxtF3GChKtXZ/zCR/f4yj+5xJ+4tIZrpxKJILjI3ZUK66eX+X/Ze+9oS87yzPdXeee8Tz6nc7fUaiUaJQQCYwPGNjYe2+OZ8dhzZ9mDSQaDMRkDg5FNNDkZJvkuGMaegG0cYGxABBGEhNRJHU+ffM7OuXZV7ap91/v1HN2W3FJLSL7XrKX6R+pzzq5du6q+r/b3vM/7e7KGTiaZYHWzSrlQRpMuhNBno9bj7tN95aY1UkNuumaCK2ZLyqEoz193PCQiQVMCupwUw46B3+nT97oksyZuaKKPR8THPnO7xClfpLZax7YlAM1S89VY2KzxhOK8a8ITxcH1xgr9ImxeEbDjMVMJihtbXUwVdBnHFif2Yot7z7X4xtomM8UYGUdTXS5n6y690Yjr59MUbYNd8w4TxTInj22QKmpMloWtLI5qedprjA0p0Jh0WiH3nG9ztNbFC8dE0Zird5s871CZ9pZGtd4lnbbVz5tdnfPdrtT2cCON5ZY8/wxVcDw047C7lMTQHCJLkEnSTRQjEUsyCE2O31MhsnwK0w7TxZxa/w67sHpmnc2uFJlTlCZMiqU45VyOrXM1MExitsXqqSrlXRmcnKUKr11PXPURkaAG+mPspKlC4CTwy7ZM1lda9JsexZkMhUKKYj5BbWNLOb8lTcyUkL6xwaDtq7/L5uMqeC8SNE80wtJN6o0+hmXT83VWq3V2HZwgb5v0Njuqu+aue+tUhwEz8yY3XVMin0spMV06f4K2FFc8rDh4AQz70gEyIJHQ0DSToNcjls+owEqwOb/UojNwFVdeXPOCp5DvbkIpcGI2eDDuh/gSUIZPOh9RzqUoZ6XjI/V/vgYLsmOM1wo4eb7J55afdMg+3vXBk4Ls4z2DP2KvfyRBVhbTb/v3t3Pu3CLvfMdbueaaQ2phvu1gvPKKA9z+zrexc+eOBz51tVbjta97M6dOnaucQgAAIABJREFUneb97/1DbrrpBkQseNe7389f/82XVPr21Vcf4sorDyhx4nOf+1O10JbU8n//9ge7VUXMFaFDBKk3vOE13HLzTUpU+MQnP81//x9fUPt697veSTabQVK63/jmt/GCn/kp/tnP/6wS6T70kY/zpS/9HT/3cz+jxJBtFunlBJyHu4Tbbbdnzpzl3e/6faamJun1+7z//R/+B+31IuD9yf/9OT76sU/x6lf9lhKQRRgR0fXVr3m9+hxvftPr+MnnPUeJaefPL/Gf/+Sz/MVffFEJOg9NcH88gqxcMxEc//Bd71NC0L/45V9SKavC0H3v+z+oXA4f/+gHFQ/nYvHk6bfeolpZ19c3EIekbH/wzrfztTu+wV3fv1sJP9dcfegBQVZS6G//g/dwfmlZCWuyXeym3G55/+1Xvoxf+GcvVJ9b9vP61/8e7/rDdzzguhSB6/fe+vuI2PdQZIEEn732dW9SQR5vfesbSSWTVKpV3vb229m3b8+jTr3fPicf+MBH1bkWsbmyVVX3qQjCL3vpi5SII+dGPtflzou08cs+vvOd76n7UM7zv/6Vf6HOwaf++D/wH/7jn/DWt7xB3YsXczUf7l6T8yf3uAhgMjZE2P7Od+9ifm5WfSFfXDyvXiqLAAl/e8HPPP+B/T7asSDn8vfe9g7uuOOb6j1uvOEwmq4rYU6urfxM7t1/+3/9Ks1Wi5e//NXcd+ToP3DI3n3PDx73OH7zm17Phz78sR/qvnq48fyPdY0fKsjK5//kJz/Dt+78jromwk/9hZ//OX75l39RVY+lAPLZz36e737v+2q8/Jt/8yuqEPJI22OZa86eW+Q1r3kDN9z4VF72kheRSiX5n//rL3jn7e9WouWLf/PX1X0sc85ffvFv1Pwp4vq1116tRNQrDuzn4MErue++Iw98hofOxTKPvv0dt/OuP3gHt956i3oOCONZCgQfeP+7VcHt85//M/77//yCGi8XzwvyOR9uTIs4d6nXyTj68Ec+ofYlm8z1InjLnCBjY3uulMKEiM4yXiVI7I8//R/V8+ntb3szNzz1KWreetNb3q6KDh/4o3ezd8/uf/JPaBFk3/WWt/HskkUuq2NYoWLNSXOYHdcJBiOKCYexfSGdfqRbKnClXQs4uHeCZEGn448utEhu9uhVYG7fLMUZna2VTVqbwoVLKJeTcFanJydwMkLIi0jFS6QyKaKRh+8NGDFka7NKpx6RK8Txhz65XJrQGCsOpbTOSvKuOMAGnqvajTc2B8T0GN3BiKlygrVGg04Y0BeXqZ1ktpQkl0+pAA23KVzGC+FlpUICTfdUIrsIIFIQK+fyKhXdikm7r0+j3qPbjxirtlZNLVrTeobpmRylaYtWp4URaUiaWafZY3F1QD6Vp5iPkUqGyoGj24ZqUZXwGml37TX7tKvS2p9mnBwr9EOn1ldCrgR8GI7BcrUNY2mBjkhjs3dhAk8P1eJbxlIsMSJuZMg4Mfpun1hco9XvYkUO6SS0OkNGkcHYsQhNjaAp4WY5kmIEMizV/mylDaqNPs32WC2eRhL2YkSMx7pKZpalkxQxPd1QIqY+8kilbM6tNllu+VS7AXHbVO2xkkjdGAQwNjg0l6cUl1bHIcc3PaZzWRZKJrZ5oZV2reNyZH2o5v6xrpMxTQ5MZHnK3iK9flvxfCX128oliRiqEJlG1+OeRZd0PEnoSgp2imwu4vx6ndXehXTmcjrOAXGEJiTIRq59nIWFDKWZHI1Oi+PHNji35jNVtFhrtikv7ODO46c4s+GrhZ84dQajSLXKJk2dK8p5nr2vQDEdEk8n8LwhzWpXCSziGgyNkPbWgP5wrIRcYdq6vs9Kb8RaM2B/sUBKUq9tESACCoUkSRHXpwrKKSsJ2IZmcHZ5nXKppAR5B5tUNsaZc1tMTcziBx1a/QHt7oiUo9EZRnQ6IaEZUO34zOVzTIhrejqLntBZWqliGNIO7CgcQtcdkClm0BMZxHCm9SUMTqfV7GLacSIjzh33rMBoxHNu2c3R8+ucXm7TEsYnGtdOppW4lkmlufamA6xtrvG975/niplZnvbjhxRmQ9idEiQmLjdpYc1kEyydPU8+kWdm1w567QaxmKVwEPVKC8O0lZgmQkAhm5AVOP1mAz+S0Jkca6sNvvuDe3nWzXvJJRzmZkt0uiHVZoe+57O01GTf/glqtSrXHZgjlUwQs2zlBh16fcIo4MTxswQjm7kd8/SE8Tr0qG8NOH16jec//yaGo45CGXRCXTlEpRV3falCwoqYnZkgk8thSlPy0Gdrs0JgWMxIy3c2iRbpyj1X32qwc98UbiBs6zi9bpueN+Lue5b5/r2rHL5+gWfediU7Cznqwsc9dY76wOXwNfNqPok7uhKjBr0+rUpfMUt9LVJIiH7fZei7lMp5yvksKtXAjDEeDTl1eomdexdoNqrM79rB4lJD4RRms3HS2Yxq8213u6pFudvsqNb85GSGRqNGre6yc2aGZCJBIhbn/mPnyJdT5IuSiigCTZdUtqjGwbnFCrlCGdsOiEk7tW9w7swWxxdb3HHvKay4xs89az9ZTdicWfXs2DmRw/VGDIcjUklpDc+qea3VbqpQIk8cef6YtZUKe/fO0WoPOHtuhekFGRtp0ukyp4+fUxznpfNr5CdytNyIwdBjab3N4afuJi/o1yBk9/59LJ+vYNgW959cpJBLEQQj7jq6xjAMeO6P7SEXi5NOJeg2+yQSDoW4tOsHbFTbOKkY9x1bp5S1WJjMoP2fZ0DMEpehpb6D6toYKxZTgv6gG3Lk+Hl27p9VbvVBq0siG5JLpXDigjhokS7kGQ1CGus1Wl0P+a54fnNAYJospGPMTufoeyJWD5lYSFPb8Lnjri0yeZtyJuCGa6bQB/DtI1XOdaGQMyhn42xs9Jgojbl+T45sKsNo2CebS7O51EA3UnRdn+O1Djt257l2KsvG8pbiS5vjkH43YPlsXQVG7tq9wPpqi2HUU89E4XSeOlnle+eaJFMhN16RZrpYxA8t/H6E67bV/FkVwXhksLo5YL05wtFHimmdmysxXbSZyoswJyxVm431oQqajMcMCuU49dUmW5t19hyaIia4lIHGyB0pBvZWrUWhLN0BEEsmGXqwstpSBdhUxpHHvWpzP1fpsdL31GsGvq+eY8MAzraGRPqYW3ZnuVoE0tks6ysdJmbSJB1HCb/3HF1BdzTmFzK0Noac23JpeWPVWXC+MaDtRxyYtPmJg2lShkNvLIVjW1F8Bd/U7I0JI5eEvOfIIF2MMfID2pWQujvm7FaXVBoO7k2wY2qKzpYIxR6xdJyTp+qkizb7d8+o4pI/GKjClZW28FyfraUeyaLB3GxZCasJx1Z/MxpHeIMAJ5lQ134kSJr8BXxBt+YShi6GZWI7hgrTq1Z8Vjc7lKbi5NKWYtkbaHgdj269y8RsBn8Y4rod8jNFvL7s/4IYLoVbfayhGboSfJeWPe5abGCnRtx0MEUmkUCzLFrNgIF0klgRe3alKZSyOOIc74RUV7t0RgNiglAYmzQaEWeXG+y6KsbCfFLNz/2Gjz4W2IalihHj+JhYTLjpIshG6plvxEzVJRG5YwxrjJ4xFOImG5Osghi2bWFoUtoTKi9oEeo7hBQtP/ytzpMO2ce52nhSkH2cJ/BH7eUPJ8jKg+v3b383X/zi36hFuLSPb28iNr73fR9ULsWbbnyqEkUljEsW6SKgfvoz/0kJUq/93VcpIUA2cU29+KWvUOLthz74XibKZfVz13WV+CaC4cUigLzHJz75GT77uc8/IOxuv//KyiqveOVrFONF9uUNPfXv+YV5JRgqJhJw4v6TvPglryDmxB4UWPbDCrLb+xNn7qte+fIHzoeIrJ/7r/9NOQW3Rd8//4u/4q1v+31+/oU/y+tf9+oHuc0k3OaVv/27aqK7mMcp5+/9f/Rh5U59IgVZETdEBP5X//KXHxBn5OC3RR8RSz78ofchAqycdxFu/+vn/0xVEOXailD3+f/237n33iO89rWvUosV2edvvOhllwwZEyH/pS//bY4dO/GAeLedTv/Vr379QddCfi6f+ceeddujEmTl3L3s5a/6B+L9N755p3Ihv/IVL31UQ3BbHBaH3cX36fb+HyooPZrzMnSH6j7cf2Dfg4TkSqWqjlnOy0c+/D6uvPKKR3WMF4ugL3nxv+PXfvVfqpAGuU/k+EVoEvFURCYZByJIbY+NRzsWZF9SOHjPez+gXI5vefPrlVv5y//77/nCn3+R33n1K5Sz/ZEE2SdqHMuc8FjvK3nvhxvP/xjXWO79SzFkRdz+nde8XonmD5375Bjlvnr3e/6Ij3/0A+o6XW57tHPNdoHC833e++7blcNVtu0ANgkI/OAH3sNtz7j1H8y34twWF+tVB698wB2/Pa9LoUjmY+mA2N5XvVZ/kBteCmbCehYXqzjLZXu46/dIRZaHe932M0Pe/6Mf+aMHPsPF95t0PmzPryIav+4Nb+H33vJ6Ne9ub9tjWgomUliUMfRPeRNB9iO3v4Nf2JnCFsdCCurNLp2tAYl0WjmDUuKE0ALOLVY5dMU8Xb+DpSXQR0P0uMNWa0C34ZLMJHEsRzlfZHEYRmPcIKTXaqsFQTafI5dKK4FqbIWMQ4ew72PFxOnaJIx07ITFKBhjm7Zqr7MlnpqIyI+wbJ1R5NNuNVELZ3NMVxLl+wb5fBK0Eb3BUL0umzRw4tIKGNHsD3CFh6uZ6u/k/8eIkDekmM6QyApDNWBlvcZoYBBL2yRMg3hijJW2CfqSBA+jsbTJicAWxxFR0zIZm2NqrT7zMyXVStgUPptnEo85FCbSdLwu7eaAQVvOo00q7pCIJRjHAtbqdf7uexUKTprn37KPXMZgeWOFo0stsk4aU4/odSP27izgDXuq9TqRyFKYitFpB9hji+GwQSmfUw5UvzfGSsU4eWJJhR1NlHMcW9yiGE9w+IY5vN4FPm8uk2K93lRt+CJQFJNpmi2XTDrG5HyJwbCD1xoy9kIlEC5XqkjY+p5dJfrRgNOrLXqCUBgb7JvPYemeQlmERow9UwWGgyZnKk2+ttQnZce5Yb7IbMYi5UB/0MPzbQ5dOUWr08ayI0xTo9cT7qWrxLdsPMnOfRLS1WJ9vcu5Sp+uZ3HTgaxyIYsoP/BHJPUxkxMZ+p7LpIhlElS0cwfrK2uYgUZpJsbYsFhdqzDs+SytDinlYgo9MLlzhs32Bn9/1wqrzTGJuMm+YpJy3GIibZI0NSZV+/aATtul3hgykcsxN1OEsSAFQqLxmLt+sIJtJyiXTAxCIt0kECGhC6NwRDYXY3oyz+JGldpmxM037lIiXjadVAzezsDDMS8E0gWRLERNjt27yo65Oaqb67T9kIWFgmqZPnq+SbetsXM6R0wP1TirND2edXgHWgzW1urEnLRKCY/GPum4RSAWqViSfqRR22oogXc6ESOpj7h3qa4cz0+/+SB6POJLXzvC90+1mc/H2FO2KMZNtnoj0uk8MSvA1i1MTZLFDRYOHVBtpaePnWJ6qkQsKYxOSwmFpq1heBa5YgJ36GLbaZqdPhuVBvv37Wbx5DkcI8V1t+zF7XeUiBeEGieOLZGMF8kXQuaniyqISdicrbaP5iT59reP0fUCcjmLqWKGw4f2MnT7pPM7ceIajh3S7bRVOBShqiiohG934LJVa3PPvcv81PNuIJ02SKRz3HXvaeXcq9RbtCo1Dh3YQSmfpDcUgWCIic/u2QUEuhpLZpTrcRyOWFqsqLEi85IfjdXcJiFnZ1c3+OqdS2y0B7z+xc9jZqrA+qkNjp7aVC3z/qjN0268BrdbUWJPslBAt8cUUinl0uy7HlsSDhZGTBUdQkwl1IjrTYKbWh2Plc0amUyW+ZlJgihitdanV6sTNdrsPjiPfC80LJ1sLscogkqtzhhTCeWCpDlzZp1uw+e6p+xmopRQ4mbcsjFsQZKM6fVC1tpdTpw5r1iZN928n25zyNDV+OJf38vZVoPusMcLfvwaauc7yPfNn3r2tThWyM75IpI5ZltxFaomgMtuu4NlGxRKRTY3KupzMDYZ+2O80ZBELoWjB2pcVxp9klmblGWzvryBJBp99+g6x87W6QU9nn14ktlCiXw5RzGdVC3xVixJODIZDKrMzJSUw7bd6ZCOZ5Qoncmk8AZDhcZxJNHeGBHZJv/7b48yjhnsmEmR10wcYdRKfpDIeJZJEAzV84LIYOAHKtjpC1+5l6uv28OSiJqjgD0zNgktRqrgKP64YFUkeK7T6tDtSyK9RjTSyBTj9BtDmp0x9yzW2Tub4OCePB42313qcPJcnYQx4tq9E3huQKvvU+uOmZt22FFKcs/9NQ5dneOZByfQPRG8qqpbpLXZ547vNUikTHYsOEwVU9gxXXVGGLEkhWxKFfXEmTjsBjTXB3znyDrFOZNn3Lifftun1W4p5vTRk23Od/okbZOc45B0IFeIsTCbYX21QiqR4+6TTXpGwJUzUvRJUG15GGFIIp5hakcGSx+jjR3uuFOePz4/8cwymVSRQSdi0JV5QMeMi+gI3VqHVqfBzJ4M2XSOZiPi6KkKK+0We3ekydkp/I7LmJCp2SSdhsfRxR5NP1ABZv1RxKnmgH4YkbN1Ds85vPBZCyrg09ItRh64A4vv3btM1RPWbZqVta5igZcKOjcfKjDq+GzUA3xGHNhxwYFpjx3FQxcGdL3n0/AktNFg52SSra0QqQKbVsSJozUa44hiOU7JtkmkdJKmg9sZUd6VQrdsaps+jVagOhumpvIkLXEp65hpjTCC9lafRNFU+BD5XiAdRWHokUgl6DcGaJql0C8yL+gSdDWW7xyawoa4fbGRajgxQ4WVyRiLwpDNjQ5+P6Qz1Ghs9bHtEcWSCKU62ckU6VyK1uaA0WCElQzJpi8E9qkDMnXFsK4N5T0CduzMEjfjuJ0eoT9Sz7vRyGYcDsmWswR+iNEOVYhlR+UCiIA9Ys2VwmuPfXvjHJxMUErFZdcKo9LeHKtwv73Xl0laaQI3UIV3QTWNxYk+DBWChKRJZIVk4sJ0NnEkkMwy0QJhMA/xvZHYlmEUsN7x+c+ntCcF2ce50HhSkH2cJ/BH7eUPJ8huL4bn5+bUYnhi4oKAur1tCwYiMr3pja/lX/zyLyKogt/53Tdy553f+QeC2bZId/LkaT7z6Y/xlOsvtLE/nJgiIudLXvpK5cZ685te+yBBc1twkP+K+CoOtV//jZdy9aGrlLAojlnZHklsfuvb36kcog91gj3S9dt2qUpr7Hvfe/sDorIIBl/+8t/xnOf8uDqei8WZhwoJF4slX/nK15S7652//1YSiQsi8sMFBv2wDlkRTd705rdz+szZS4pB0hYkPDDh7G23028fg4galzr3cpyPdDyXEu8uvs7iXvv5F77g/3V03vMD9dm374lHEm+2f/f8n3wub3vrGx84b+KSFUFWzqcsQi63SYv2G9/0Nn72BT+lHKbiNL3c53qk8yLCprgFP/yRj/O+9/7BgxyQF3/2V/zWS5Tz9tFslxNBt4V2cWhtj8HHOhbkOLbPqRRX3vfeP3xg/Fx8jJc7lidiHF/u/D/cMTzcez/R13j7fDzcGJUihrhSBalysfC6XXSQ14vjeLtI9UTMNdJ1IB0Jl7qvto/zF3/hhbzxDb+rxsXlilGXElS3z/vZc+fU/XHr025+4NDF/SuC/XaXxMPNC5cTZC/1uu25Szoofu1X/9WDzp0UHn771a/lLW96Pdddd80Dc650aHzsIx9gdvYCGufi50C70+ZTn/yIKiL9U95EkP3ku2/np3ZbVOULfKRRKGeUE+X88haGkaVUSrO8UVcuhbmipLBbTO0uEvk9ljf7RIFDIZWElEa30sDWbZqdgHTMxkkbMHRJ5zIsbjU5dbLF0562h8jvc/reDrsXSoy1Pr22y8R8jqXNKmsrQ3YIh9B0iZyAdtdlMl0kldJVq2U8FWeshwRtSQM2KKZzmLYITyGeSnce0Vxvk3DiCjOAZbO62WW2nCOTT9DtufS7Q+XuTuWTWI6p+IWVzRq5lEUibaJ5Bpm5NOeOLxK2QUvYKol+0PWZnCygS7q7OcZ0fIahzfpSnXIhTqycwoqlcLsu55dbGGHA6kaT63bOM7k7QX2jx/TcFOu1dc4t10k7pmp11KKI0kSaeqtDMZdVYlKr6pIvZml06hw5ssWV++fYrLaxjKQ0hSN5OzlbeLMpTMPj6NFVDl2xm06vwfpmH88dU5rPcu5si+v25glCl7hVYHbHJPeePYrbsTl45U6OHblfhTmJSNjo9VUYjj4Oscc6E5NpQttXBbRud0gQjbi/0ufY+QG78hmedm1JOXK//4MaVy1kMcMRyUycs7U6d60NVNDIldMZrphKkowiEkVHtSQm8xl0U3h9sLlZZdAcg5lkYTqlXMOt5oAgDJmaSnL/Sg1HjzFfNGlLS7Rh0vci9k3naPd6qp3ZSmhk4hm0UoG//cvv8LSDO5iYTNIPXLUfI4po1dpK+F3cHKjCwPXXz3L/kVM4Tpx0RqOcyWMZDqmsyVa1RbcbUS7oNDsNbCtJrRmoArGmDZW7qNsXDqG0iAd0my6b9RFx28E0dXbnk2RLwh0OGEgCejxFbnqCxcV1shZkyjGcWJKzi232756i0++xttRW+I/1Rls5R1v9Ifum0qSSNnZZmL8Gd3zlDHqQZCoDV1+dVwFEW60+Qa9LoyUczjh2bEyplMJIG/RbQzrVESc32mRTMYaRS9FJknY0ZnaWlHBxfq3OD863ONvyKMbTXLtDxkuHXfMiELW5/ooiDRnnQxMtGrP7uqvoW5EaA51ei32HrqDf7vHlL93NwtwkhAMOHdhJZEfEnASLqw0ibcTdX7mb6249jB2DXCj3gEPoOCr4aa3e4+vfOq1Ewec98ykcWEgoV7WRSrNxviJwSj77v75Ba2CQMeHf/dJtTE3GCcd9jq+JwzRNuSTFlRw5Sf1xe4R6wPeOnGIml+H0+UXK6RRPveUqgSeQSKboei6dyoCj950lV8oQl2KQG3LX3acVV3Z9q8m1V+5kZkeW6Zkpup0O/ZHL8rkqMS1LZirD2dNnVKvuddft5+SpU9x3ZotcMctNt9zKfV/7GsOhR7Pjc+uzriLo9Vk8WWfnQpKOMKQ1H6ecY2Z2ks3lOvWRMBUNFk9UufpQmQNX7abdqpF00oy8Ma1BV93rwgrOpFLUGhXuO77KuO+ya/8OtPGIdr/BjvkylmnS6I8II4NmpYoXjNk1N03fG/Cnf/ZNbjq8g2uunCeTnmKsjdC0CN8LaTV7aE6MtrCJfZnDHVKOw0bN4wd3/gAtNeTwUxf4+789xzePVDh8dYpfe+Et+P6YXEaoz5oSatoSAJbNK6aoFwwV2qHn+XSG4mIOcbu+CuCanciSny7g9wI2lqps1JfYt2eWymaDMJ3l775ykhMbbX7lBQeYm58g6yTx+h4j1ydmBkR6kqOnW9TbVW57+kEmUnk6fkCt0lYFoISMw2RM8cNjZgI36HPk6BJ9QmbKcdKJLHoI3aFPMRWnWmmQz1v4nstQ2qoTSWKxDJvNHqudCoFn0O14TE2ksAiV63dyIs3QN1leHHDvqRV+4um7FIKg365y96k2qXScSdugmEsRL+gE3SHt5pBT6yF90+KmmxaIBhUa9YDzGz01z1X6Ls+6YUoVNpYqXXbvKVLO5vEEwm2MSaeSyv3451+rcOdSlYW0xi374zzjWftIJjP0+iPFmfZcF98bYsfj6LqFnYirpHopLAS9EcHQ58jxGuc3PM73fc62e/SFMzqGhbzNVTMJSkWbK3dOk8mniBsOW1vyDLIIe0M0w2f53ID2cMhGN2DvvizT5TSR55LWfexkkq1Vl7XlAbXhiD1XpDg0P83K2S3MnE5hNoU10hTfWYoyglkQ3ulYCiyRTX+rTXEuQSKeVGFWza2I/3LHEoFtUx+69MKAyazOC56S49BcSfF+owAqjRFH7u8QSwjjG753XoTwPDMlgx2pkPvP9Nm7K0s+YRGLm4x0g9EA6vUA0QPjCYPuwMNMJknYIcnRmL///iaDsUYsr/GLz91JqOsE/Yjlsw1KJYd8rsDWxoAzy1X6YUA8E2duMkc5k+L7d52n5g3ZO59TbfxSmDAIOHCoRNbJUK308Zot1S2077odWMKZrY04e6LGIPCZ3ZVWKA/LidOqDPD7QxWAKIzj3ddMMT83Sb/Rwu2OVXeD4ehooac6nLpSpDF1NCdiY7lNqVgEw1KOclsbI0jaerVDNp8ikTMwkhqd9a5ifqcSEqg6xFRisEncSlGrtUjEE6qrKBGTbK0ALW3htm2+cccKd65XGZgBN+7Nszsex+8OcXJjJgsXkJMSDBbL5IhcTXUMKZSFbZJIJui5OtWlOokpk9xUDMswKdsJausNFToWhBC5hqQSEsnSe+hT9XQ+u/ykIPt41xlPCrKP9wz+iL3+4UTLj3z0E3zyU/9BtdRvO6Uu/mgXi6/bopYs9n/rFb+jWr7f+ntvRISA7e3iRf3Fi+KHEwjEfSvt4w/dz6VOr7AWxY0pLELBCDx0IS7//vjHPviAi+tyosTDXUJp3f+tV/6Owg6Iu+xlL/1NDj/lun8gsGyLYuJWk/e9VJustNaKm1jcciLeiIgj2xMtyG4L5zfe8NRLXsdLfdZHkyL/WAVZeR9pvxc3rIif0kr9i7/w8w84+i4+jkcSb+Q6v+jFL1dtouJ4e+mLX6RQBY+Wzbr9PnL/ynXcvWfXgzjEj/S5Hum8XDwedu3aqVAK25u0/p9bXFQoiocKwI80XTwWEXRbdBOG5mMZC/L+lxPL5G8ey7FcXOR4LONY3ueHua8ebjw/0dd4+1o93H0gIuFLXvbbyrW8LZDLa8Sx8qpXv065UUU8fDTbo5lrpJgiiBBhwIoAWcjnH9h1NI6UW1rGiRSQtgtVl5v7LnX+5X3E3SuCs8xpL/4mssLGAAAgAElEQVTN3+Cnf+p5l3SaPpGCrHyYbcH5qquufFBnhRyLiMfbxSxBabzoN1+uMBu7d+1SYtX2JliZbcSHIHYEa/NPeRNB9hPvvp3n7jJxW75qI0vkHNq1Dpl0WrFCNyooTuuhp5Rp1uoXhC8jUCxKTZcv9qFaHIr474Ua4j9tt2TRZ7N7XwFt7KKPx2yo1POkWgR6XY9ULoeuS6quo0SaQd9jOBgSiYszm8CIGRhWhDa6ENwiDtNh4LGx0eTsclsF3yRi4lixSKYTuKMBjY2OCs9yHEsFGIE4akKVSj0eG/hDlMDblqTkSEMbjwmDgFw8TiaTpFhMoNnCQeswsi3itk2n7bG60sU2Y+zYl5PIF4bdEblCglq3w+rqgFKmzPRCWgkelmnR7jRU2E82axOTFG5d+HhNuhIQZpoMml0KIt7a0tZusHKmwbVX7EZzPLriyGoHRP2QcimFNNVroZyLkQrKkRbFSFKItVCxNHfvmaC2VWMcSHKRTj/o8q1TdQ6UJylmIO7EyJWk7X6A2woUT25mPsbKWp3Fmk+jAQd3TJKM6aSdiGQ2QWcwwvUHVDaazM8XaTW6oJkcWa9zemvIwZky181bnNrosNnw2FXKsqvkqPCNlY0ukvt+x/EmV01MMJEak4xLIIeJPxgRE/HcMihNO3T7A2pbPRVCJsiGXDqJlTQZ+R5La30afQ/NlkCWMRv1C7y7ctlRjr5afcBEIk6MMdP5OHuumkMoq431CpNTRRWSFbmhQkZEY5e11QGaneDocoubDkxz9cECm5sVnLE4wmwV4Cbp0rZj4mviFvKUy7Cx0aLTC1X7/tRknlzWYbPSVk7rcOwrJ2Gkh3zpVIdiPMmOtMlCOUOj1SORTjA5k2Vhvkyz2WHYCShNShL5mGZrgCvBOesuSdMmm5dChs9S3eXelRZx0+S5180Qz2hqcS/uo2P3rJDWLHbPpJhdSKrWVxE95TjuPrWlQrNKEoI3kcKxRvheRDyeZqPRZLPiMjnp8IMTm2TjGa45OElf2sYbA759qiJ3GbNxm8N78pzZ7Koi9m37i0KTZKTHGEuLfa1LIV/AKZXRU0mCyGdshBw/scUXv34/pUyaXxJRyIJCPoeHzuZqldAPsNMmpqbhjTQOXHmAs+fO8PW7llUa/a4deW6+eo75uTRLyy12z8/T7bc4eXIFXbPQY/DfvnQf8USa2645wPOffS3ZeKSwFr3hgKGnqQJGuVym0+2o4rm0wLY7LUIvIp9KqNT3YBypluggsijPTDNwG7REhOoM6LZ8UimTVCHLkbvOkkpeGDebay2uP7yDZPaC0/foXUsUp3Ps2DNFdbNJJp+j2XU5cvdZRsIAjhvs3DlNwhpR3Wxw1XX7MTDpdJoYtoZpmHTqXfRkmspKnT1zaU4vbpAvFFlbr2BEcQplkx37d6FLYabWUi7cZDbOytk1bn7GQSV6VlfXmF7YQ6/bgWjAyBCxcEDScNRcumP3HLV6m05vgJF0iIYjGp2Qu75/lF/+2cMUM2kGPui2w+b6Fm5kUK23KKQkMLHM8sqGQtPk8ykmhU/seaytrDA7W2BjtU4qE+PK3Tm8vs3mVp+JyRTFQkKF3oVjg616h+np4gWDi2AtopDldblHQ2LiekvbJNNxcvEEgTei324QTyRoNIVnqdPqRXz5q8dIFGP87HMOq4AyQTBI8Fyn11MuuVQmQ73WIRIMQCGDHSUZWwbLi8K1jVGemWIs7lg7ropejWqDWlMCFSP0scHQE1e6zjDwabU6ioE9Vc6xuNJis9ph73RMPYeGgTjffXbOlAk8D1035HBUWrz068t+zi9tqUAq+R4k4n4yl+PYsSrN4YCFlInnjpidTpJPONx7pMIdZzv0zYhMyiGpa/zcDXPMFeP4QYQhY2U8ZnOlLyZdfD1iIp8jLUxWM1Au8Gw5w9fvqxNFAd1Bj+fftoOUXcJzI8XBHjSkCGPQbFQYCgO3mMULbeyRmLsj0iVH9X3XtiSvRWNLumLyDmt1lyHS0ZFEjyx8LSAIdSGb4PZFTO+yYyZGQjM5t+4SeD57FhLM7ywppIqIzYORz7WHCgxaEb2Gx/HzLU5Wu0yULQ5NyHGMyGeyqqCKMSTtQEyL42RsNe92B6FynyZjJq16l/JMhvZWj1rN5fTGgKVWj4WZJMmkRjkZsWuuQK8mXTdjFV7VaQ/Z2IpoBSN6nocd97nxUJF0XO5FXXFOBUMUapZy/HdrngoZy+VMvMGI9c0uncFQdTGUCw4xLcZapcdWVxysBjHHYDZvoYlybcSVS9V1Dc6dqzO9K87CfIbq1oBOz1e4k1Y7wG318XxBIA244lCRvISNGibtZh8LSY/TGPlDHNsmZgniKVA4Ht0yFWM8Gg6xJGHMttk422Kj3kFPxJDmIOFCJ9IO2UIOrxtgOpoq6nqdAcNaHzcc03Y9AbGQsExc+f6VjeP5IxVw6iQShOGIQdPHKiSZ3pPCdOL0ay5WIAFgLuMwZDAI0OReSjhE0jEhvImxsGPHbLXE6epD3Fd822zSoV8bK25veipkciFBORan29HpNFwy+aQKhBNV2XIcBp2Q1mqX9a0+zoROuihhaYbC/UjQnmTiyJgd9cAfDJVrWAoLNRc+t2Y96ZB9nAuNJwXZx3kCf9RefilB9uJF+6U4nvIZLxYDttu7ZbEogtt/+ZPPqpbRi92V2+8zPz/7IBfepQSCi/f9WBys28clgpS0XP/VX/+tYmFK8NQTIcjKAuQv/vKv+ffvuF2Ja7KJAPyr//pfqpCu7YCzbYHroe978b0hgU+/85o3qB9dzFl9ogXZ7fd5uOv4/6UgK+61N7/57Q9wKkU0ue22W3nxi379QYFojyQQittQxGwpFoj4ItulAoweyzgUJ57gGP7qb77E3//9V9WXt4ciC2R/jyTICtdSMA1STb74Xnssx/HQv72cCCp/vy14Xur6yji63Fj4xxRkf5hx/EQKshefzyfiGl9OkN12wsr8d8stN/G+99yuwgRFVJR2+oud8Je7Lx7NXHNxEeDiOeSR9v3DCLKyv21O7Zmz59TupahyqbCsJ1qQFee7YEDkPhZutzjjpQPhd1/3Jn7xn73wAZTODzPPXe4a/P/1exFk//h97+K20lg5IHTLVwFFoadRLGYwRMmMYhQni6ol2LRHjHwftz9AUl/MkUGmlBTZk2a9w9L5Bs44geYY9No+3XDIbDHF/GyaZlecTEN6NZ9dsxMq8EqwO/GsQzQe4rZctBB6Q5/lLRGpTA7uL6BpfcykRbPeZ/1Mi5mJIqEVKEEsm0njSyu/E6M3GKiFsnDOVs/XmSxnCaMBcd1mEAagOJYeCcsikZB0YF2FaPgjWWxEip3X70M6Gyc/LfiArnLMpHVZFKRwbJ143iLwh9TrLhsdD783YjqbUi5GcaFU2j1aHZ/ZXJzp6bysMpUoc+/xKqlUgnTSIJePc365hh86JAyNm2+aoyk8WiPGoNNRQkSukGbc65JwspR3ijMqpFS2aXSqNDYGpLIZDEtT3DcRajyvT6XSZTSMmJxMEUUhjbqLNpJAnAS66anQMG8Y0WyOlLC81a7xd/fU0LQU+YRJzrJ49q27ObG0wplzXQ6KCzoY0O951NsDVrsi7jrsncozU0yyUl3nbEVcZAl2FxLKYWalI+47v8Vd5/tstEe88Kp5irYn3cuK8yihVuK0ThTi1CubxGJp/JGHk0rTrrVxNINULsWw18ELQzZaQ9YbHvpYZ7Pps2fHDGeqddZaQxXkdbCcpGyMufGaneSnMnhhn7OnNum6gRLDRQD0RyMsO2Cz5XL/Up96X+epO3ZwcFeKWjBS93LUC5ifTJLOmli2SavdV1y9xlYHUzdIFxzarQ7jyCYwLYWmCIcRU+U0fXeA44RU+5ESblqNAdlkkkxsrPh7J1Y6XH9glmLaYHoqJzBXhqMRJ4+sE0RJOl7AFXsnseyQI6c2+OtjdQZYTMQTPHVniVtunaOyuM63TlVZX+/ztH0zHDxQJBi2mS6VVdircH5PLFaVeDE9LbxCn3wpp9pBbREA+13FeC3kUyxuVfDqAZ1BSNJ2sPJx+r0R1VoXxzGZKyVYXG8yl48r0SOIpMhicXqlRzGpk05bmKkMhsSqW4I3jfGFL95DPJnkmn15rtg9oVq9Td1SAp+TSBMGI0xxsLtD+t2QkWHzzR+cpl4bcN1VMxw+OImjmZQmhLMpWBCTysZ56sMhO4UF2+8rgaxcLDJRKOG7IyKvj+kYxNNxvEGXzeUOh667ls2NRYb+iHbTJVcu863v3M++hSJzk3HKcwWCkc43v36UG669klRKBNSY4jZKkA+Gxl/+1fcIfZ1//vynqLChbq+PRMgbukGgw7nlBto4wVa1gWPYWCmHP/+779OqD1mYivGc5z6FclKnlDRUUFmjM1It+eJC7Q9qitPa60pcTcj8ZJmZYopM0lLfMWudPn6os1atEXMspqdmqGzVFT9y5HqqqFKalTlRHPIWnmdw5sQi1xzarVAMK1tVFk+vkysmVZp9aDnEE3G+fucpTq20CEKDdq/O63792WTjMY6dWKM/DBjbYzwvopBLkI3b5EoFmvUukWGo8MqVxQ3OLLcYugOu3VtU850I/zumiyqkUIQaJ58g5miMxLmnx6h3W0ThmJRukEgkWatUiTSTXqtJOp9Q3VGeO6BYyiKVj4E7UvOTfFc3TPjyV+9T1/HWZxxSocmtRouR31Ms6/OLmxQLJRKJmAqLG/gDJe72G65CIYxGPqVSGdPQcPt9FQbU7XfJpS4wh4VBKuzjZrvBOG5x5lSF3sBlsqArbu/SSkN1hdx41TRxW2Oj3mJmZlI5gMV1PBboTRTixOLEEhma7QFD1yUeNxT/13Jk/zqmodPHYGupQcf1mJ9JMlFIqmLlyWqfZn2DciFJpztkMp4kpkuBUWfoD1SLvyfhV6OQ1a027b7FoD/kmU+bUT+TYqRuCTdcmNEmW+ttqrWR+HaJxoIo6TN2Im65eQZTt/GDAD8Qc6GuxL1QhN4gIJM2Fau9XnNZX6uRzqXJpB2G7oj7T3U4WnPxrTG+P8JKwG2HJthZSIGv0Wq2cIdjYkVpS4+r4topFXQZMDPlMJ0vsrpcxTN1lpsS9KTzlJ0TBKOIrS34xrF1/FjAoYU8BUzSWYusA5mCTWEyzaDlKZdzoVigutyg1+ty5nRDzQtzs5bi8sqzW+ab1oZLLici85jFlb7i3XYj6Hg+bjjkp2+dYC6RoLro0+h3mFlIqjC44dCk2fDVNbASIRnphglD2oNAhh3lvKE6b0xT0B5jJW6vrvlkk3Hl6Pf60umh4w5G9PyAVBH27p9A923qDZlXLI6c2WD/PmEaxxiN3AuhWAKfNU2G/YhoGDEKXHRcSrOTaq4QTJNu6YwCg3qlQyw9JhZPUF/ts77eRktIB4JOFA6ZnMiTyabQzRiN1d6FQq+hoXm+KipX6gNazSbZuaQKU9XFBS3VRgnUGo7pDQIVHibPhGpzyMwVaeYmUyRCueN13EpDicfiZLWsUIWKue0AU7j0mk6t5tGLXArzKRWYKgGDjqnjdmFQDal1W+RnYuTVfSKieKQ+YyJ1wV0+6AQKnRC4ngo5FKh7IqOTyxpkkjH1937fRzd1hYMSLIdcdwkiq3R9Pnv+yVCvx7uGeFKQfbxn8Efs9ZcTZH/sx575IC7rxR9vW6C62IElC/bfftVrVYCM8EcljEWEGQk2khTw7aCv7f1cSiD4YVq8W622SocX59Q//6WfV+nbkvIqjl3ZnghBdvuYV1fXlCgooTbbwqyELknIlKSqbwuKwtX9xMc/hISfPXTbFi7ki87FCIcnWpDdPpaLBaLL3aL/WA5ZeV/h1koL8qc/8585ffqMOhRh1f7eW97A8577E+rfl3Nsilh1//0n+cSnPvNAIJW8TkK0hCG7zfG93Odc39jgYx//Y4XYEOSGhAatrW/w67/xkscsyG6PI3EmPpwr+nLH88MIstvn6mJu6WMZC4/mfMvfXE4cfqLG8RMtyD6R1/hygqz8fhv1Iv//iY99iCuu2I/gUZ71zGcoMfGxbo8018i+toPWPv2pj6oAxcttP6wgK/sV3vef/tn/VMzh7ZA/KTqJUCoBYbI90YLsxVzybbzL3ffcq4p+7/k/gY4X38MP19FxufPyT+n3Ish+/D1/wE8mx8RzNh2/hebFyElSb7et3DYpp0gpVWB2V46hVldut6GEfRXKpNIpXPqcun+JTmOELAeXKy5py2Df/jLELbUoyCclkEHcRBr1epdhL8JTzqUYM3Mlxqan0uYl5fz+tTW+e6zNtJPnGddPoMd7VGoubi9SfNa9+8pops+gf8GpIU64SFrZIuEHuqzX6sxKW6+jq5bSZNykE4zY3Oyxe9cCgdehXethWY5y1Aw6AwlbZ70tX/Dj7JgpYmWGHDu1RTRy2L+7jKGHdBpDfF+Yq0lc3efu03VuPXgFE/khvf4QXVwe3gDNTFGYj7N8fJlGfUgmbtPujFSQl5RWixMx/EgCgwZcf+AK5qcjjp9f4+SxNoevmldoBGHBKhdtdpKVxhamIa2zI/o1YeZ6pEpJtaDp1Hpce/UOPM1T7FwtGDEeSyt5n8p6hG2aTE4lFFuw2Wpj2AaVrZBde3McWV7mC9/cZG66xFTOIhaz8QZwbr2lXCsSPiUBQzcfmGI2D98702GyUMYcjzi33hTLMbodstbwOVDKsH8qSzQW53Oc81t9VqoDDkrwS1rO6wWX8CAYEkvYaiEtrtJwKEQLn97YxmsOKRctErGYckZX6w1qXZ+jG0OWN4fsL0rIz5C1Xp+xaVB0HJ5+ZYm57JhSsaycfs1ug+P3LTI3O6NcOpZhoOuh4mcur1aoDA2J8GLkmpxZqfPUq+aIZ3TOnVmh4MhiMs30hCR+j9AEfBfIotFWx+/1PCW4r1Vd5dIrZhKq1XSj1WW1GyKyyIwEoOlyfueYKTt0Ow20oUWgjcmWJPxIxNK+YkyGjDlxYoV8NksuF6PvtWm6IW1/xGrFV0nikW9x3fwUhZhGOTdm775Z1Xo8xiOfDggkAGpogjGi3u0yGFoqhdwOTZVCPjOdwxu4KoQp7tgKp7AiYXuNAcNAU+e/OJlSSI/V7oiYGVFM2TAIObiQZmxrauxZyQRfuGuN2w5NEot8Jucm8cIA29TlT4kwmcrGmJ1N0el22aoNWVxpUpqcxoyZ3PGNk0xlimSycn9GnN9sMr9njpmZMpOWSTKhY9k247HHiSMtclN5LL3D2InhVlziGYt01sZyLLqbTbLTU/Q7fWq1LrsO7cfrtFk+W8XUbIyxS3omyepmm6/ddQ50i1947mEKxTy5uM73vnNEJY1PlZPsKBdVcGk8WcAdBMSyCY7fe4+6VjtnphVjV7ATlVaXdsejNRjxV18+ogJsDuxLYFsW//s7K5yrNPjZ513L4Ruu5uz3jyuO70TZZvH+DulUDiufIG4HZGI2oW6wtrpFqZhTGJa0Dbl0jpQ4Vvs+9d6Ye44tMR77TEzkMDI2i8c2VPFobtLBCyPFK52aynD8xFmxTzI1V1QcUwmr6vQ8MrZDo75FEJocO9Pif9xxnNZI43k37GduQuOqfXOknRir9abCIVSqIlDNMJ1P0m71afcDxegeBgPy2Ryf/dOv0yWmuhxe/Cs3MpO5gKzYVZ6g1/Mkyl0JjNVmj0TcYHZ2kqIjwXIubnvASIL2EjZt1yVhCLJDiidxvv6N41xxqMB8LsmgG5BJJEnm0yqksLVRI5bPEYwCAs1g99w0jcpABfpU2zUl+NgJ4XUnOXNihcJsgWbLUwXcMBgwkU1jOBqGhFL6OidOnuTAwgQzUzOsrq6TL2SIWTEq7S5HztSJxwN2T6cwIhNDnI/6GF038YddKp0+s5N5xAAoa73e0MUb+uTLJUahRbveI5+xyeTS+K6H7YSKgy7Pi2ani5WJc+7EIvV6nx9/1lOIxUt897v3kJktq6A9PfAUq7ovQWzDgHhCHKJpGu0BiViSbsen1Qk4vVTh2qsmyMTSZIsXwtSkKOBJINZ6TYWXtSQEa6tHvix80Tj1tQFfPbbJTz9nH2YUp765ztRsViFYmu0WM3MO+xbmlPtQ2t3dkTw3e6rbZGVtwLc3fM7Um8ykdX78xjSH900p1rOIiEM3oNoz+Mqdp6l5I65ciDM/EVNzZ086URojFTRpxzX0eIxcJi1wZ+UQrzTBSqQ4tbqKPg6oVfsU8nEOThVoNIZseiMKaZ24PJw9m/VGi+sPpFXnwP2rHTIFFOJGVFOvF1Gt+YrzXkonlcO20YRvrtbY8gRaAE/fnWTWMcnYWTKZgOn5FMbYoePq6v38oa46zKTzIJaNsIW/a8dIivBqyHeLIdIzr9kx2jWPRld4px6GLuKippzWIhhmBDEjxxxzlFu33ZCCnUV6LkHQG2JpGp3uGM0PVKFSdNF0IamCBJ24o9yiMdumutrATgSYsQKtSpd4ziCTkQKJQTjS6FabSqANTZ3IC8AfKbHYHFkEhjC1wYppJB2LyvqIrY1NkllDoRbs1BgnHWew5bG2KC5sHSOjUan42EXpLghJxyxK2RjZVJyMbtKS7iUfErmxcpsPKnK/DvECjVrLxczq5HcUiGk6CU+nMBNXiKnWWsTmZpdUXiOT1Qk1hzDQVHDc2kpXdQSZMv87puqcKk6l0Qyh9owoFVLYRkyFj4VuyHgQKNZzEAgv30IzLSodn8+f4kmH7ONcWDwpyD7OE/ij9vLLIQskrOWhTL6HChMPbcOW9tBXvuq1KsF7enpK/fnhw9fz6//215ibm33QKbqUQHBxuNVDGauXOr/ivBSO4vraBh/84HtUarhsTzRD9qHv3ev1lMj8yU99Rgmz2w6ubWSBVNcfyhPd3se2cPGPjSzYZkJKYJIIhfv3773sLfqPKchuv7lU+I8ePc77/uhD3H33D1Q43Da/9HKC7MUfQBx0n/70f1JCkXzpExHs0bSFbxcOpM1brts26uKHRRZcLFheiht82ZN+iT+4nAgqL9l2yG47yR/rWLhYzHokF/XljuWJGMePJOjJ7x4rQ/aJvsYPnfceGrwnv38o9/Rnfvoned/7P8Ttt7/9Aeb0D3MvXGqukSC8bRa2BApKQeJy2+MRZLf3LU7gb37r2wops7y88qBuiCdakJX33Ba5hY/14Q++TyEaDh68QhVRHjqfytx/Keb55c7LP6XfiyD7sT/4fV4wbzMzk0AzNRVMMeiIWySGkZBgGVha7rFrbopkMmDxTIVOTSeZTlGci1PvtMnFYypdWb5I2zEL29EUi/TUmTZ7ZydJJSI0M8QNAo6capK0hE2bwJCmZnFRlVOsbdXptzTm52I4pqkcT8I/0wjpVobk0xmV3KyJ83Cs0W25qo2y0x9RSFk4SYNAhQ5JQITB0okKWStBZiqmxCM9FLEqSbqs02s06bcvIAFGhgRaQK3awSSLZpn0hy6xZBzDi5RbSBLv2x0RKSzVnhhZYxWIVc4ViLSQdEKnvlVRzrVRoOOFvuIoWrqtwjAksMx1xSnikbESHLpxB912l7lihmQWfNvh6H3nKTlxpicTStgO3DHliSymbeO22jT7PfrtQCXVE9MZeT3ssUm2XFRt2qdPVJjbMYNuhrS6XTZWRuzdM60Wn+3mCCum0+hc4CKGiYBj9y/hBRZXzE7wzXNrfPtkg0IySXvg4pgWB4oJnn71JIHbpz1yqXdGbLQCXHFWGg4z5Sz1Xp+0YeH6Q5VqHovLtQmZyyXRDZ/6wOfI0pBr5ycppkNMK0bKMZleyGAa4tKUcBKdbx5bxu1oPO2qGbLFJOPAV22ntaHH2cW6CgJrSgCIOC/tMVfOZjm0J0+zWlGhMPliTDlh+4OhEoe2tnqkk+LYM0jFhbXfot3rE2ka51dbVJsGswUR1YqE4yH5ZIwjZ6qEgcOOmTJTxTjDYV9yU6hV68RTCYW4cEwJqvPRdFMJKN3BmGp3wMktj6likmvm4iyvtMgkc3S6ETdfP0su46m/d2IJJVJIuFAgseR6qMwEfdcklU6QTFlsVWuIZNzrDfHDMcu1AROFLHvLRYplgzDyGPbGCjshXNNO0GB1pYKhJcmWU7iupvib5WQKJ21SX2+o6aYiwUZDjYmMTrfvcmylp9pqp0ppFs/XOF0fctvhBc6eWifSbK7bnWG6aJJMJZRLUUxNrYHG5FSBu+48RjpbpNboKPfWRsvlqYd203OFhzuNk/AJ4xnC3Awrx46zvtjk/FaNfC7LC376KtL6iF5zyH3n2jiZLNWV/4e994C2JD3Lc5/aVbVr79o5nxw690z3ZI1GERDG6RJ0sYQNGItsMCBMMhiwJFDCkq4tLsLGNukSrwhCSLIuusBoJCTNaGakydPx9OmTz9k579oVvb6/15nVCiONGLEMi95aWmtWnx2q/qq/qv73e7/n3WE2neG2W1a476OfJjATLJ4ooTkudiJJIWNSLRcVniGVzlNvd0kXS/zVxz5NJpsln7WU87K+uadwE81Wixe+8BY+8fDTPH65xdHlKi84u8TE9aWLV3GthbF6sNng+MosRhjSaroqud6wDBIZm0QsxLbE2RnHC3yeXttjY2fIU09doTJT4OTxGU7OVfGmDnvdlioKxTJl6pt1ji7U1Bx46MGLzMznuXq1ztLRWcWIThtxOj2XD977OKlUhjvumGUuk0BzDTrDIbO1Mn927xO8/6GLxK0Yp5ZqioH8xFqDu47V+IdfeRPNvS0sabc2c2ihy7HTx4jHDMXYFIFbXGuGFSoBo9Ea8OQTVznfaOOEMTJGxO1nVimJS1ODy49t44dTYiIgz8xi6TB14NHHzvMVX30ngmjT/Ii93T5//vFzXOmNiIXwE695MUcXs9imOClD2gOf8zsd9lt9rFScoydPcO6jj7Bwqky2lCevRfj9Hrv1lgqbEuFyp9mn3ZpSTMDKfMlIkv4AACAASURBVE65WKUPWbjbgZXAsG3GwvrOZchkLHptjwvnd/EZsLhUpLHVw06aJLK2CqsTg8La+i7zs2Wq5RyZjM1w1COZTKmuD50RM4Uik75LJicBgVNE3RVW6KWrXdxgwmw5pgKszJi06Iv6GijRPabb19AEo4HKi3OdIYPehNrKDHamqIS2oTtV2SZJO0F/r0Eqn1Rt8UaU5tFPrXHr3QtUi1W8wKXf93nk0Sv0HVex1t3AoVgr4TRblLOmulYSxDh3ucv6/oSVI0UKBeFs6mTSRSInIJ9LKU66IHhEiEtn4owmI+r7PXJVm0ohRasx4epOD4s4lzc67A7HKhDx9FKBrZ0hXjzk9KLN7SfmKOWzTMIJumUx7Ilj0cX1HFpjAdBorM5kVfiU4FyEux0GGs3WiCce3+P8fpf1focXn66SjHSGE2HrJlldyiuebDFfVh00e3VHCc3ZSpqDq0Pe9/GLzCxlqWR1jtQKtHaGPLkzYq0zIdI97jmeV+7JC82pCrR62YkMxxarMA2JxEVqRiSiGO2my7nLQx7Ya3LrkRSGq/HEnsOWM2W+nKQU9zl7LMfRXJa4ppMrJnCGnnLrj4YeQTymxHMR8K1EQMzTYCoxjSZjb6Lu36pw6LiqC0exTGMBc+UEMd8nrksgl5TYTATA2x65JGbylGsZsrbFqDsknYV0JsVo7DPq+6pQHJPOHMFw5EwsI6kC0Jo7Y3zNoNkYoiUdDCtOXAtJJz1Wj9QQRVK488PumNDxGE6GWMkU8aRgMaY0DxyKBYt0OqGud+vn2myJ0JrzWVlOMWx6aIbH6vGKetZr7g9oDQfqnhT4PnZaozqXZ6ZYIi5dUJGpnM+Dvs+T5zapLJssnqyRSWVpXuziDAfEEiZR5KlnRXE2x+MarrjdTQu3rzHqD0E6ekKfeNwgksBFL1I4CzcMicTJPg1Usb+6aGHoNoE/VQGc0wNfseetrKaeBXVx95oSkijhkSEH/YA/3rzhkH2+64obguzzHcG/Y59/NtHyMKFc2rcPhcbrd+0weVuCqa7/uzws/PJ/+e/KFfvjP/bDXzTA5tkEAgmL+fGfuBa29NlBMofbIYKvuFAFTfC617/pc9LNv9yCrLQdt1otvvmbv+mZoRDxWETZt/7COzgUaA6Tzz9x/yc/B91w+MFDIe2z0Q5fbofs9SxK4bb+4A/86885JvLAIjBxGUt5fSmC7OcTQD6fcCZj8n//0n/hu77rNQohcfgSp520JMvfD13MX0iQ/fXf+G2OHl3lK17+0me+Q266h+nwzwVxcb3r7rOFrL+uICvbIJzN3/v9P+DZhE0RoWV+HKItvtil4ouJoOI2ftOb38YTTzyp+Joi7n8+x6z8zrPNhb9JQVa++0uZxyK4HY7/cz2v5DeeTQwWRvOv/tpv8uU6xs9FkJX3HHJPhQt94vgxVZR6rmFeh7/xXK81h9cRKXi9421v+Rwms5zrMj7iGhfHwF9HkBXR9Xd+79289ge/7zO4sefOnecHf+jHVDHjXe/6T6o74G9CkL1e5JbCjTykC/5BzvfDl7gofuAHf4TzFy4+a1Cj3JPk9VxC/77Y3Pyb/LsIsv/97W/hm08nVct9uzEgFU8RmCGOK8JPXLWIGvEY0uc5N2OzudVm3NdIZiyG/pjdusNspcbiXAJSEZ2NDrq4J61r7ZsiZPkierRGqr1082DIibkyS0tZwthELf629iV1WePMqTmM5ARtGsMWBqwRsLnTRwvipAydmYU8emKqgjvEaTMaB+gxEbSkpVjDTMlC2mNnr8NkGiNt6Wgxn564r1JZZqtp3GmffmNAFBrkq2l8PyAUM6TjMBjHlCjT6zqYocH8bIF0/ho2aTgOFUc1lU8wdQYEE42JB87UIRaGJIyYEmhCTyPK6NTrXUaTSDFBLSPBbCbF0lyRVNJkmvDY2epRKVaplHQVftJrHijXWqcxoDSTx9DjzBTTKtHbcca4rqROo0Qi4ScOR2O1WBoF1xwr4k47qHsUUllqcwbe0CWTTzEcdxiOpEXRY2vX5eabjhC3RviuT2QYiq1538UDHr005K6FMp47ppLJKseKG/j0Ji47wwljN2AmbVFUic7Qm/oq5Xk69YlJurUsl5QAEXKmkqfRGzI3n+HcVoesZnF8PnetJTWdpFjKqiTuZqPHQcMjldVJBD65siAoPAJpX8ZgtzVQwR3S9r8+8mkMXG6fLfGPbplldSWj2pEnLmhWxGjkYJg6jhMj1G326j1mcynSSR9n6qHFY/i6oDUchoOQE8szTKcTTC1ObaFIxIBPP7WNN9LJp2zK5RRGQuPCpV1sy1BsZCkEPL3dJZNIY+mBOlcubPe4dbbIsTkJzvGptwZs1h2iRJZ7bp5h2G2RzxYxUxZ+ECrX3W69oTiQKctGDIZxK67SsD/1xC5+ZOA7PpVqioSpsTSbUcKkbkUKl2EYpmILyrUlik3Ufu42IxUEM+1NxZTOTacXGfX7Sly/tNljbX/MXcsV5nImne6ES40hYcwgn0rg+T59X+PM8TLNnT0q+RRzxTSuO1YBML4W58it8zx9aY/HHtkiGxesR5ruaKrCdhYX8yq4qN8ekosnFNPTtDNkV0/y9MVzjDot0EOy+ZJyoh+dKyBZqH6iRDxXYO/8YxjTKaWMTXOvQS/QWT05j+GOFcIkly+ysdWiVR9y5pZVNQ6RtI1rIbt7m4o/nC1WqOQSTH0XpzukP5gyjgLlck0mTAxDo93v0R+7itP7wEOX2KoP+dffeg9ur00YZoiLc23Y5tSZm2m3mpy5aYXJZMrGVp19ST03dOJmSCJm0W22OH16WWFPNBHXpTXaCdD0kKJt88nH15VAM7+cZTBwKWRSpGyTnc1truw4fPjBq8rtfPPxCoODPpvbLVaXS8zMpRWvc/3yLsurObUfO70J9eaQ1cUCNy+U+cuPPMGJ5QJGPMHS8QUq1TJJK83BQZdOY6KuLydvrjEZhTR7gtyIFLIibqeIQpf62o5yJ6PH6bXaoAvOxYDAVNzS2lyZ8+fPs7Q8pzAUzeZQufj26i02Gy10NG47usSSuPTFARrobO60ieVyiitZ39xg7sgRGm2PKBjj6SnaV6+SN6XQ3eGWswuUchJMGJFMpNE9cfePiekJIuFkahr5+QX2O33l0heQZ1rchrFrRT87F4fA48nH1wVFTRC6LK8u0mgMMdO6ylQQIShwXfrNJsVyXrrYFYqBMFIMcyuXYzrqY6cS+KFGvz9lMumpjoJEQgJJpaDWorowq/ACG1e7mIkE8ZhDMiGhSSHuxFCinCvxXpG0iAsaO7rmjJ26xLRI8btHzSG7zQ433TTDtOUymkZ8+nydwA6uFRPcGMPutXtgMhFx+7EUcQ0+/XSLyy2fhuOwWEqynNWZyYbceetxzMjATOqgJRi0e3THE1UoGPamjMbCJXfJpHXV5i3t9tL9sHUw4upej3g8YrGcZK8xpFDLsDKXZaaYR9RpKVjJfH/0wQPOb+xx8qjN7GwKbWpQLKVIJi126gN6Q5RQPxhM+fSmmKHiqpvAF5FMi6jNZ4mNI7LpOBk7wtSTnL/QJErqzNUyJE1xREfc++mnOX06R8zUWCxXefgTGzi6RqqqM1OMk9ZNpl2f7nDC6pEqkeupe5/jhSp4NJuNU8gmlDjcq3t8aqfNTMlE8wPq/Yh9Yb7aMc7Mx5ivzTBqjLEScXxX4+J6F6FQ1yomiZSF0w9AmL75uEL/SGFDRPgruyM644jBJGQ0deSf1H2xnI1xdkHQQqhAPBHfpSU/GUGr73HvhR49Q+OmFZtsLGJl1iaXEV5+QhWQYm6gnmMkfG04la6jkP7EU4L1cCgdFAGZapz6xojanMaxIyXS8fQ1ZIZhqEDCsYTnVW0MKRz5AeO+S2unS7GaVKFZUeTTnbjsbfexi7CyUGL7UpdkQWf1VJGYc01I1qUWEhhMxi7TYEwulyOVSuEKjzjQ6Q88ht2AVnePdCmmzu14psC0GxILfdW5IOxscQKL41uu27L9umUQDiVs1VPoI6c7UtdRO59CT5nEDR2vN8V3AhxBJ/gTUnnp+LCIJyUYLUPcNxQuxohrTMcere0+ngjkUaCc7NudKff27RsO2ee5ULghyD7PAfy79vFnE2rkgvAr/+3X+JX/9qsqPOnNb3z9ZyzGDwXbu+6645m/HfI9RZB9LsLYs4kp8u/Xi5oibEgYy2E6tghb9933V/zG//PbvOVNb+CP3vNefv3Xf+szBFl5z3v/9AO88U2/oJxpXw5kgYhdf/mX9/HWt/ycYkMevg5dqNcLP/JvP/rjP0XCSvCuX/q/OH361DPvP9y3y5evfM7fvtyCrAgyv/4bv8U7f/GXFQdKtlF4t4dJ7xubW2qMvulV3/gMj/G5CLKHITriDP7Fd76dl7/sJWr/pK1ZRKJD1/Ah2/JQXPzu73oNgsE4fMn7RUy/enXjGWfboaj4+XAZsm3j0Zif+skf+wxhWVxzP/fzb1HfcbgtzzYXrxelrj9mInAKWkP4tF8qQ1Z+63BOjMcTvvd7voPv+s7XXAtPAMVbE4Fw6jj89L//d6rQ8MVe1wuyEgglrGIR1a4/7/7dT/0sP/LDP8g3fMPXqr8dHrvrEQZfaC7Idz0XR/IXcwA/m9D3pcxjEdi+1PPq2a4hf1PHWH7vi82P67mnqZT9nF3b158Pz/VaI8FdUtAQN/ArX/l1an4fBsrJ+fw7v/tuPvnJB/mFt/48hULhryXIyj3iJ37yp/m5N/wsZ26+6ZnNbLc7iptcrVafwdp8MUH22RA4X6gQIj94KHLLf//QD34/3/Pd3/4Zc+H665wEj8l94Z577n7mPTI+b/i5N/Mt/+KbVMHkb/NLMWTf8VZeddoiFI7YwKVYSSmRx/DSKmDJTmoMPJ9CKke+Gqe53cIPk6AHBLrLhSsd3G6MV7x4kSDpUl9vEtMs8jNZYpagCVx2N1roXhJkLT2JWF3MkSlLwMMQfxAqDq0uv9Nz2NwYk4xnmJ2X9twhow74nksmmyJXsMkUPNYu1fHaFiM/oDqXQ3Bsze5I8SxlH6Stfn6xqBbIo8GQaqmAZhiE7oRQGJUSRmEa6roui+dBT9wdBvXuSLHMaqUctbm8Shy+vLbGtA5myiSXT5JMZxh0+vQ7I4pzRSbuEH8s7qoCDj6XLtaxkjY7rbpa8H/kQof6IOJIMc1dSwUWaznSVZPd3QbNfYfbbj6mgoYiQrRoSD8IWF9vkzfzLM1mKRWTOFOfZN6QdQrO1GV3s0nGtDC1GL7sl65wcGxtdyilyuRSGnbawNQiHGG02mk+9PEnYGpzy1KRwXSILSLwYMLSssUfPbTFdBDjzpqphFojmeD9Fxq0HTH8iMM3VK7CW2cKVJQY4XHrcpFq2SKZydN3xqxtNLhcH9MZTLltNkc2oZNJJlW7qricErrN4qpNIZ9UjrWJhK2YOt32BCudVC3GpiTde2OVcO9HOg89skk5l1FhIVcOpqQyOV58ssLJ+TSZXEpUAUbelKE7VEFy8ly4sz1h6pp0HJe7jleIggFxYQxPpuTnMjzxqXUMPaPa0OfyNqVymaUji1y6ssbmhoSjQdq2ufP2ZSZeg25zhJ2SY+DiTUPaihUbKM5lXI8RhQGnl8vYyRj1VoetzRGelmCpKhE8IflsinjOVkFlhmaixXRcafUfDxlIGNT5A04eP8nyqTQXn7rKxtaAWt6mkDHY3+lx8uQcpZki3W6bZCaFntDY2e0Q9oSTm6A9mNBoeJRmUkQTj7Q4u61IhbTFDJNuf8igOWChWqLVGZDOFtDSMXa2dhk6IYPGmHKxxDBwGfdc7jg7j1BjU5oI7CbD0OaxjRafuLBJ6EdUEzrFjAgDLi99wTEa21026j32hPEXaMzksixWU4qTOjU1Tt48r9idF9cPWD2ygDNscfrm03TaPWpLx3jikYep5RLg9LH0DJc2t8jUChybL2KGAQf1gQopSpcyaF4Iuk21Oovr9phMe/SbAfXdPrm8pdjVG1f7TAYjarUYK8vLuIE0YsPR5RnGE4/3fPB+VbSZEHL26ByRGzG7soJlTEVao5wVNEtMuSSl6NEZ9Xn6yS3lzMpkDc6ePqHS65OZDONJX2iilMtZ6vU2iaSEkjXpdgcsH6uRU6iFJIV4hu7AYbvRZnP7QG1PsZbi6Uev0upOlVh/arVELpviwrkWX/mCE6RKIYPOiL39EfFskWJOozloX8OfGDHmF+cwMim8iYeu2Qg+ytdg/+oWL33pbWo7pPM+oceRrPlcdYZxp03guBgJnUGro8Zmd69BWQKfIo9TKyvYmdy1zyWlEGfQbnXYuNrkwYfXMI2QF73sKCMpXPly7ZxwcNDmyHKRrgOdqUPC8ImbSVquRs7SuLpeZxy4Cs0hxa+lUpGDTl8FWYlrOpPXVGuyhEr2Wl2OnJohnalw0BwxHR+QkK6EZBJfT9Bt9ZUIJwJrqzshYbikBHOQFqavw4WrayyvzCjW82jkc+6Jq9x51xGiQIIhQ+bKKSXKTkMdM+aTyIiLUKff7qv2ak8LVKFZgojkuU6uS+P+lPFgip63sQS76bpsru2QrkpBUe5NGm7oMTdfxhmO2N/oMRy2OX58DiuVxndHpHJpxQBef/Qqu60RPc3n6K2zOHURo649Zz++1lJFxYI5Zr5oczB0cawE8wUDzQ2VmCaudc2VUKQBRioilS0rQUxQM5cudNna7bK0XObC/i5f9zU3E0wcfMHyjDyevtzlwBkRBB65hMnqao3ZcpxqKUc41RgNXNpjaXHxcGNx9nealMtwZHmRj/zZEyQKOqePzLO7MaTvTKkKwsibkBEBPGmiBzHlrt7d3MSMWexsOfSCPv/oa1axzAz7lxvsDx1qOZP+dsgnr/a4OOrwHa88wWw5z3TfYb/eQssbZLI6kasRkw6TwYRR36XZCokZBvmcMMFNvCBiNHRJJE1mKwm1HcP+GF3TGQ49Bk5ALO5Tmc3gDcfE4insjEE0Cdm43KI30qiPxtiWxlxNRFidoSsYJXHGRlTn0+juECsrgZ8Z3J7H7m4Ty7LZqTeVQ9kQh+swhh9GBNFUMeKdUUR3GuexXYdL477qnrnzWI57bl9g66kO2+0hc+WkKjRK6302l1IBqVJMTkj3jfBVfSjOFLh8bo+l5Ty1eRtLN3FagmWIqWDp7asNCrUUyWoKv+8o567vetRbI5LpGO29kSqAVmdt4rGEwqwIg1ieHeLpOKWlPMNtD9+bkllKKeax058Q+CNK5YIqajCO6Pdd5eIdNIcYuQgrr2MlhF2cJvRcxEju+iGhJnPKwO+7NPYbREWbZD5HPpnCGzu4yow1xkoaaJoUIiImfcHRGAqX0W9N8FPCnzbYXxtQrMKR246QEoNHJPMuUmFk7asD2p0JA2HuagYHTsTDUeGGIPs8Fxo3BNnnOYB/1z5+7vwFvu/7X6uEo89mX4ozSUSk3/29d/Ptr/mX/Jvv/x7l7hMR7z/8h59XuyripCR8y+t60ebsmZsVz/PEyeOfMSQiFlzvULreafv61/00khZ/+Lo+SEbEROHRHjt+lAceeFBxZX7hLT+vuImHLjxdj/Gt3/LPOXniBH/6vg+obT137gLCkRSBzLIS/Mtv/eeKN/Tvf+b1iLv3s3/zCx2/w+AY+a7v/Z7vRBx9IrS9+c1v4/LlNd75n9/2zFiIQPBnH/pz3vTm/8jRI0d44xtfx/LSohIshVv6nj/5U97086/jK7/y5c+IBte7LGW8xVV3KMB99K8+rhxgkjYuCIlDN+tzOd/kOEp78Xv+5H3q7RKC9bKXvZj19Q0efPAhdWy/57u/Qy2Er98GaQn+bOHz8PeuF9pEXPzqr/4qMuk0H/7wR7nnnhfw2ONPqrT5d7z9LdzzwruR2MefEKzE7h5vf9ubn8FKiIv4p3/m9Wob5P+yv4f7KsdczrmTJ0/wvvf9T9WS/dDDn1LjJyn2/+crv05ts7hs5XimbJs3v+kNKpjgi71+4zd/WwXQyYOeiJfFYlEJk7VaVbn8xMkqgqqcQ9/8L16tvu7QAfts4yLH/E//9AP83BvfqsIgxDn4Nf/gFeq75Fx4yYtfxE//+58gn899sc37nPkkDx8/9qM/rNLtZVykZfwtb327atsWofZQYP9S54IkHx+6LMV1/NnFhsMNvX6eCjNa3ODCN93c2ubHf/S1ymH9bHPquc5j+a0v9bzKCC9z4nze3/6bOMZfaI4ejtX14uBzQa58vpPhS7nWHBZ/pJtBzhPhqMq1SYINZ2dmPuMafVgAkfPx82EO5Jr42n/7E2p+Hrb+HwbWyRyRwtzc3KwKFZGC19ve/p9448+/Tp3n8nq269QXmtOCGPli17dDkbtRbz4rekWuc29+y9t43/s/qLbljjtu4647b+f8+Ys8+NCn+LEffe1nFKOe0yT83/CmQ4fsP5nVwQ+ozZeYGn26EpowSFErl7ArIQc7XQYHnnLtmeUY58/XmfQ9VhbLBPJAPo2Ym4nTHw4IYxqhG0cPY2gW9CdjMmkbT3O5uNHC8i1uP7vIdNIhHk9RKJQpVqDd6NLvjvECDU0URiQ92iFbq+BPx5iWRtxO4jt9tq50iJtZqrMFFaSSSMautcWhY2VTOM4Qd+Bgp9IYEkoxckimE1giDg5GxJWTw6KxO8SLJoReRG2lyNZ+g/q2p8JIxNEmDppgGigHYypv0e2PmAxdtFCCqkySqSSh5ilxVPi4mu3xxJNbzNVKypUm7c5PXO3RGhnMZbKU7SRf8fJjeNG1kKV0KkN7ty0fVQEdXjCh1x3T2J8Q+SlK4kIzQob1HnNHcowHbQItQaMzotcS909CoSXStRyXLm2T1W3myzlKRVOxMdvNMYEZ8clLB7iTGLcu15ifk1Zgl0ZnQMqy2Oi0+PhGT/FE/8HpMqnYVHEqP10f8uSuiyMPMZqmQtbE+TpvG6zmS1RyELclEVyn0eiTL1p87JF9umOdvGEyU9GZtCcUy2m2D/qcXVhkaTWLhsNgOFWhI1YyqRijkhIiLtsgDJh6HpOhBBiFRHZIZ2/M45t91lsu3/TSW5nJ+ByZL6CJG3bq4uKxsbGr3KsYMbZ3JyRMk9Nn5tE1Vzmh5TzynYiRtOA25PhbzElbb7GAF/kc9MdcvrijBJv9vT4b7Riv+ca7iFkezb06bQlMiwm+YIQv3NVqkZHjqGCbk6cK5GyTzs6A7lgcu+LgirM0nyUZlxTxiGwpy3Tk0mmNFReyMl8kkt5vN2Dqh9j5itjr6I8n9Jot8pp0LAeUshnKcyXW1jdYvuVmnHZDBSoNJxP6B2NGPXGjJvEnsih2lCCSEMF01iZtJtnaaDL1hIerM+w6MjycvrnM2nqX7caYTDZBNRcnFmq0Rx5XdiTIaJFup0fzYEr16BK/ed+juCKKofEP715BZ0C5WqQquA7HZRSIEDfi3X9+Trn/qukkt59aJJM1KSQsFvMZ8sUCVw9axDJ5TF1jpjzPk598kNmqhV1IoAc+k+mEXmNMoCXJLxaZsW2qKbh0aQfdzpHKZGgORwz6fbK2zcrSPI7v8uH7/opKvkowHeJ4wjfuU0lnuPuOJXILFSWoxYTxGElwlMdBvcf86go7V9ZVuI6Ess2XCpSqJZKJOM3GAU4gbbQW+xtjdts9ZuaTmIkJJ6oLFPI2zY5DGIQkEhpaLFCOuCsXdgjNFPlqFt0QkbFAWhS80Fdp9evbe2xc2iZXK5KyE2TSEVfWm+wfNCkt1fjqu26lvdvg3o89wte/8uXkxEnvOkzF1StCyzDgoNmkVitRy1gU0nLtdVRb7+5+C2+q0RsNSOczZIpZGttNaoslFWIlDvp6c8r73/9J/uk/vpuVhSSTseADUhhWSuxsdKdjnNGYVDyt1jELc2Xy+QphYLB10OLJCxdVy3xBuK7tLhi6Kn7NlAV3UCXQS/zFhz5BGPiKI3vk+AxWKkVrp8/Eleu6w9z8jCp6iZt41B5Rm8mxupqnkqnSaI3pNA44dXweW8KLBhMJlCchSfSDEb3xANOMMTs3y+5WQ7Vn2wkJ/cky8CXIcU+hZ06cWiV0YjzwiSdZ29/j5tNVFSa5WJtleS7PsDMkmS2QicfQ9IBcIYc0Q+/t9Nhr7PCyF93FzkGTdqPH5sY2J287qtrlm3sDoQhgmAaXn77M3S8+o9Li650B1bkqtp1mb7vDpx4/r1yflWoBkwRBFGKa8Wtt38MuyURMudIj36PXC+kOAsVOfepqh0re5+y8TiWXI9JNPDNO5KAcjt64w213LbO/Ld0NDjNHyuhuQMyw8Byf8SRQbkhxIkp3RNcZKyRDTsLfgoBm22ev47JwzGSlnCGRFsemhDHmaDe7XLwy5t33rzO7mOHE3ByNrW2+4uU1js8tqnPbCSOyUkybaly6sEcibXLqJUewghBN7tmBdEpAvzHi/OU6mhFx1x1VdMPAG4OlAs98df+sH4z5yBN1JeC/5JYci/MzWKToNloYiYh00VbM9+Eg4NgRm3SU5dLaLnrMZ34hjx8FOGMJUBxhZy2SKZ2kIZ0bHoYXU3z2B640WZ2zmaukqFVT6v6gyX0/k2B7rctTl/YY+T5J2+TkfJ6dSxNVgPUNjZimU64IFTxUwWzCPM2mxUCrKcexMGq39pusLOYJRyFjR54UBOzgkTB17rs8ZGskxQJDOfJrRZtbFyr0HYOndg6oj/rkUhbL5SyJELr9AccWM5w5U6FUFPEe9QzQag5YPJGinE+ogqYz9IkCg8ZBh2zVVmxtCXAU/ogWGexujKk321RWkjT3muQrNjOlEtOerwqj+WJKdYpIQSmeshg1PSZT+Zt0VzjEogCsgEqlgKmZOOOI3shhqJ57fPzo2nhZeY3CjE1WnOvEcUfXOk/0yGDS8qnvdtDn4oSxGKapExv7hO6U7Fwa3bxWVNi6fEC2YJEt55l0PEbTIfmFpPp++Z/neFjyMLccgAAAIABJREFU30KUkq6tmLjhI8JeSG/g0I+mxDzhkU/4yCh1Q5B9nuuHG4Ls8xzAvysfF2fjL73rvypXn4hHIixK67oEG732h/7NMw4+WXg/9NCnVFjWhYuXSCYTiIgj73vlN3ztZ7Rfi1jxX3/lfyiH4bO9REySxfuP//gP84EP/BmfuP8B5XiUbdja3lGC4+t+9qdYWlpUX9FqtRUz8P0f+KAS+ET8lcAuEclKpaJ6j/zu//zgh5S7UfhfIgb/q3/1rbzgrjsUTuA/v/Nd6nMiogp76Pff/Yd4rvesv/ls2y4tko8+9jjvf///x4WLF59528te+pLP2J7rPy+ilWzDJz7xwDP//OIX36Pefz1PV1qU/+AP/1gt2GQsRASpVCoK+/De975fiY7y7+1OR33PN736n/Gd3/Ftz/l0E7fcvR/+CH/4h+9BQnFsO8mL7nkh3/Wd/4pTp04qIVRtwx+9Rx0Pee3t7ysn8MkTx/nZn/nJzxE65QHxne/8Ze798H1KADr8vtXVFX7pXb+igrfOnL1ZtdgJmmE8GfPnf34v9957HyIeyatSrSih9Z4XvkBVGOUlwsp//ZVf5ff/3z8gCELuuP1Wvu3bvkUJ8jIGD3/qEf7kT96nHlDVA3gyoc4pcf4+VxyAiKS/+7vv5rd/9/fVb9515x1qPFdWllURQkRK4VTKXBB+pzBqn8u4HAaO/dqv/xb3P/BJxC0r2//qV38jr/iqr3jGMftcDtz1BQ5xqcu5dPHiZTU3X/6ylyqX4OGxO/y+L2UuLC0t8K53/Yo652QcD8+tleUlJRwfzsHD7xY2siASJIxNhOxXfsPXqTH/sw/9xZdlHh/+zpdyXkkbzx+/572fdz6LuP7lPMbi3n3HO35RcdGun6NveP1PP+PeP9wHca5+/w/8W37g33zvXyvM60u91si58Wu/8Vvcd99HaTZb6tyV43P9Nfr6+S37cHiN+b7v/S4VPiY8546kJn/WdebbX/Ot6tyTEEMpoMi1RM4XmSsyZ+QclP19+zveqcJj5Nr62depZ5vTiwvzyr3/bJ87HE+ZV//jV39TXQd/6id/9Fnn0WFooKBDnnrqnLrOveIVX8m3/ItXf85ceS5z8H/He5Qg+7a38s+O2kShR+BJUFPEUFrI2rpqoxWBttNysZMSGqMz6g7wA0nBtfDCCRa64sNVK0WIR4wnLu44xIyZKhyi3nCIhLkpIr5tKg6diGkSNhH5BnPVPEZ6wtaFLrXZEprpEYS+WkQL2zFl2NQWsiQL4tsLlUgxGQVkkuJUHTLqOszMFvCjqXKaCp9Q3E5TNyRSbYG+cjHG0xIYZZE0dTQz5PLVfRoHBseXKxTyOn7M5aDTIZWy6Ld6bB347DV8jlbKrBwRx4hGuzXAsi1KlQQDcXckE7TbPVKJJK1mk8HAIwqvhex43ggrYdBoixM0rsI/8ukCiysVmp2mSgCPHBfNC4gnk8oFKLxSSZkP0PEVk1dDj5tousmwN+CICOB46rc8V1dizN7Q5VOXGszlyhxdytHY7XLmWA3f77O201ELQkG13jZXoFKzGQp3TpKxEyYxHJxwyH3nh6S0NHcuGnT7U/LFDI7v89TVLpsDFzOe5MhchqTmKkbgwnxViaj5ZEgwHrLZCMmkRPieEtkJOr0he/0pmXiSY9UkOWlhNzVSOVONo6ZHjB2XtC1O65CGBLrkcyp8a2dvH93IkC3mGBkRDz58kW4nZDL1eMWJORbKFuliAl8QKa6vWoW3NnrMLxRIZGIMOgPlMkrZSRrtvmq/lAT15kg6nTUmnR4nj5QYTjrEpFW9aHJhfZ9yyiZpeVwW7vFShdpsWXGF00md7YMOnQkk1JI7ZLMxVu3NL79jiWzexB+Pr+1DMcvIdxh3XRXQYifiFIoWetym1ezw2JMHrNcn5DM2xxdtcqkY57b7XG1r9CYeAzdQBcdvuH2Rki18yRTpakpxip1RwESwl4ZOIqMzbA7IWHH2e33ixAk9CS+zKJQs6o0WZ08dUYnzB8qxJ+nVYwxDZ3YhzeNP1gl1g3LeUC3W4mAWRMVo6KCb0uIfkUtDZwh7LYcjK3kajQ5Hjy6QzaLEHMvKMx7FiFkTtch/4IGLVHJ5FpdzqlU2mc2xvl5nqVri4594ilK2RGGhqkKb5uZr7KyvM+k7iGa9u9Ni5IY0Oz1eePcpHNdh1PI4e6RCNqdzYaeh2L87bYebTy7zotuOsrm9z/0PXqaUlBbxIaVqGsOMs3xsiaQhDs8kQTBlbWNb8VrTps3AnbK/11btuSdvnmXc7Khgpko5Q1yPMxwN1fZI4aXRnLC2tkfXD1hZquCMJxw9fQzD9NHGjnI/j8bS9m4TWUk++bFzzNYKZHJZtrebVGoFllWi/IRyrsRBa5+Lj17EMDNMHQ87n+DC5V0S+awSWTN6wNJSCT8KOWj0mS2VydgJrp6/SjKXYuwJWVp4kza2GSdpZhmPhri+ix8TF/qYZnOs0smlrd/pT5mZrTHsR7Q6Q9bXdnh8rU42ZfGPXn6aalYjmzFYnF9S1+arG/sqNE+et8RJUhB8iCvc3hJrm5s4vYEymGSTIv4EpHOCYUiS1A021/do9abEc6ZyERthQCmXZ+pfE7CELWlGGsMJPPjUJY6fmFXsTSseJ57KoGHguiHjYV/xK0Vc3t1ukUonMXSTg2ad+ZUiJroShiTMUVzJw74UMBy6EuduaiRsU4lEvXGcpw4mhP1NXnLPEt22R6WYI5fNKZRBPpNR8ynCoZTPqYJSs90DppQLRYU46fa7TKOAXKVIMm5IqY9GW1A4I1KpHIY2pVAsKFSH3N/EKb23NeDTF7ZZmjc5fnyZwI0Ux1aYoeL2bwtzudlBt2IcmbU5slAlnMR46CkJ94NXvCBHNSHwF4P+QOf8lTanbi7i9IfUajkS+ApV4TouU3dIwi4QRCbtegffEPe9BG25NA4mdCc9lqqWwrjEdItON8YDTzc4spTgxFKWpBUjl8tgxK51RXRHMf74Y5fZHk7I6XEWZ2zuuKlKNV2g06xjWybSjx+ZCXriAm0MsNM6R1Yr6jonrFQJbwv8GL2B4EaG2Lah7h2trSFjd4yRgEQ2iRZcY4hKsWpnq89wIqGHGfavtkmlUaKwPBuGQYThiQtVo6YEPnlGAd+51vXhuJoSo8NQkAExVWCajMcMelOcQKdVn9Adu5w8IYg8n2TSIJ3NqTGRcMFwKmLqmCCI6HVcEpbJZKix0+qjJSMqZZNSIo5lp9R8F8E5W0jRaYiG0Vec1mk/YKfeu8aSF5yLFISlqCgkeC/kStPlka2xun9YlkEmaTCcODiBoBw08gn4yjNVkpqOnbOolrPEQ51Oe4Ifl6LvtSCvmUoGMYJNOhPl6E5kDOyssFZ9xcyPRSYHV4bsNXqMGWIaGkkj5NjxMgkrpwpTcTNSnR2y78Jil4KiphsqpNWV8Md4jHghjp2SgrpBa2/KZDgkNCIS+ThEFnsbPcbRmKOnCti6gRnJWErBb6w6a7QgYlCf4Ag2z48wUjGhjqAb1zAQMWJ4E41+b0wyE8OX83df3j/gyKkCWSkUZJNEocWk5+CNxa0eKje04KE0Q77DQJfniWKGvf6E967dYMg+3/XDDUH2+Y7g3/PPiwPrbe94J3/0R3+CCHMJy+LK+roKvbr+9epXfeMXXFj/PR/GG7t/YwSeNcTqxtD87R8BEc7FPfp8w7z+9u/pjS38co+AEmT/41t51aq0dA8Uu2t2IYsrYS6hgZEI2djcp9WHUjJDsWQzcly16BJPCGaknJXVQhErFShEQCjuFRFDQ0mq9lhb66L5Fsm0TnU2Tf2gTb3lkbVsclac+YUUY6eL5mXQbJ/tg7Z6GI9UoFaKfCVDt9sll04xs5JRoV2ygGLqqXbtcdsjl07jh64EqqsAGHElOSNHqAoqWTiZsBh2hGcbUZ0pqIVhu9uj3QkpZ3PkMnH0pM5gPFFCxtjzaLcnGEZctaV3e33ymSzptIWdtulNuowaHvG4RSItrZUBm2vS4llg4kXosny3I6ZegKEJAw1SSV19nyx+JU1dnCCdTp9ZNXYS9jOiM3RVcFQyZaJrGomcztpBh/ffv8tqtsT/8ZIFiE0ZT6aYhq4Wgo9d7pDJpNRCSATH+bkic+U0Gctgr7FHtzdV7ucTC0XMTJreeISVswmcQLU2ntvf470fqXPP0iwvv63CaNhlZ9tR+7HdHJNL2qR0nVtesMSlxi7nnuxx09I8trAAR7tkDJ+n1sckzbTiBbpmyEFvytr+lKPFAvO5uJjpyGXFESyuWF25jqaOTzpuKCSCnkkRBb5qN+07E/ZbHld7Po+s77HXdDiWz/L1dy+Q0sfsbPrMLuRodjvMzJXRLZfWgQQiFTATYpK1iAKXKNJUi6OnacQTMPV9OvWBYhovSDu8GdEfRpzf6vLQ+QNOzeR5yZ0l2t0xs6UCI2fKsOuSkmPT7nPQi8iaEkgSKXbx0lyJfDlNs95Bl+KD4bGzP+LxrT5xA1arCRarBRaXsrheTC3Sn7y4z1pjgCnjOV8hl3FVIFLLt9hsDLjS6GKaCRYyKV52skjRjisGYn/ikC/mefjCNp98qkOtlufSdot7VmY4Mp+k3bjmDj9+YoaRM8KfuOTTSWJxDT/QOdivq5A0+TcjHqg264QN23sjukNYKljU5lLc/9Q+zS6s1vJI84+k1s9mkwzHXdyEzdkzSxQzOn03pHXgkE3ZFOezdHpT7v/oeV71jS+lP+6QzZrc91dryv03W5DuLo/tRo9KqcgtN81SnM+x9tQ6T51vc/rUEo1mWwnKxXKcbDZFvz8iUyqwWM7jDIaKGxmlLC6vbbO0UGZ1YZ6PPfA0ViFLPq6RjkdYknIexYkl5GB7xJJxCuUUG9v7pNNZbDvD1uYuwXjMyuoi2xu7zNUqOI6HE/jMVstYKQkJgoknYT8uThhnOOyxfmVHYU5SlRwJ26K31+Ts8WXcSY9Wo0WiUuLKpSa33HET3cmY84+eJ1XM8rJ/8hUYgYPhBYw7TVr7e6qQIuFAm/sHzMwWefhTO8wt1lg5WcGOQiV2N8TRlpEwRIP2+ccpzGaolEuK2ykJ9p3OiGppnub+LuNAtj9gcekYH/6LT1GpZfCCAadvOoEX+vzFB5+g7/jc/YI55T4cD6eUs1nSCUOhXWZrM0p49YMR7eFEhQmGgcPyyhLNpsPmepsoGTDu9ijP56jWauQNnU6/SyGXIRaTVuIhpmmrjsSJMGHFdSeCtR/ghwbd1gGrJ46yXR/SHfbIpS2iiYhXWXwzYtAYKUevSM4LJxbZ3+7QHXWpSBL8KCSbM1k+uUh9e8zTj69z+qY8R48tEcbiTMeBYl9KkUr42gkJpnQiHj2/RSLjcfb0rHLyVoqz4ndU1+JCMkHgR8qhL8aCZrtLNpMkm07RbbVwnCl2ymIqsU52nJSVIhYkaA26DIUPoMWIphPS2RSNjRZ7ow5HF6s88tA2nUmfu++ap5QtMhjJeRRx/yM7fOz8Lg3PIdSEmhCQT8e5+8gM9YMhfizga262Wall1TncavbUdazRHbOymLkmNqZNIkeCpywVurhfbxJgcXFtyJ4EcMXgoDvi7NESjEIm7ogzC2l8z6fRDVjvulxp9vn6V6wwl08QTj3lvDR0na21NlYhT6DF6IwGrG912e06HKvmSeomrjslZ8eoLuYYj3wCy8Y2IFvNYWJR32sqQVYKanIerF08IJnWSOdMEjGTg40Dhv0pteMZcvkCuAatRod4xsSZwNrFFq7hszxfIHAnMn2JGTFKJWGJJph2puC66h4hoVGmBEO5AZNRxEH9gHTOJmYniEVyLw7JJuPE0Dl3oc357Q7VgnGNHy/C48Rnfq6gAkPlmunjMTtj47o6O+sTHl/vcOBMlfCaTMHxssXZ0zUiN8kTT++x35ViHJw5niRfSLJ3ua7cyclsXHXdGARoWkBMxN+khIJFNFpTtloO/fGI+aoIjikGrYnCAGXzBsHEoN2bkK7a5DMpMhL0F2n0muIKNxi6BlPXZ2bOJpuziPseQWCqgDBxtZtpCVKNq4K0jJ0f+Iy7E/Skz+KCpIYKv1xQTZpysItAGjNDdMGO+CGT/hTfdbGUUB2o55HI19m90iddsjCSQo6GyDE5f75N2+tz5GiWTMKgUs6qMFgmDmYpe000Hnr4ownCGvD8iP0dQWWAnY4TT0h3rI7me7hBQKPrMxSG+IxBXI9I26bi6ouI7Dkhw17EweaYxy83MGyYq2kKbySuf82M0/JjfGA7fsMh+zwXBzcE2ec5gH+fPy6Oq9e/4U3k8jl+7Edeq1pbr3/JTVZcmsLyE47UYRDM3+cxu7HvN0bg2Ubgi4V63Ri5v50jcOjmlK37bNbp384tvrFVf5tGQATZ//LmN/Gqk2m1kInrBl4YqVZ5Cc1p7PcUIyyW0tnYaJJJZMnn4qo1WVhgwgS7erXDQq3M0ZN5xZ7s94YkUzZGWqfX7dG86FKqVmkOmlzdblEpZFW7XLs+5dhijmw1rVwqet/HjU1pHAyYW57HzujKVeFNAtWWl0wkSKeTdAZDui0HZwS5alKJZuJMFO6cmQqZjB3iQYxGe6hEzWIhwUgW0a5GKZ+nMpNXLmBx7oj72lUBYRHNVoNGo02vOWJD2mcnMc4uy3NFyFZzjD+Fe84ucXF9nWI5x8b2gJX5ClbcwbZQ2zS7WFVuKy8KWT5aYdQakEskmAYudtpkOB7jSeiX+G0kqnkkDLaITDFNbzoglU9zsN5kfnGR+ZUkT2+v84H79yUBia+74yi1+ThOr6tCWpxgih+kxBiGR5fHHqlz5+nbSBdRi/56vY42jhTH1hn2Kc6W8byAQqWm9nWrXmfgjPngky2SvsW3vfgo5YWcClFr7nYINJ+HrnRoORpRGHJ2ZYHHNreoJvOcqNq0fIc75lNUKgEf/3QbJ0hSyqAWae3+mDCMUcrEqWVt8jkLkha650MswhBnjfRJR7JI1AkNQ7V5y2I/lrb4/fue5FJdOLOQ1DVevDrD1925xEcfeZqkaXP6ZIlMMk21VMSzfDoH0rLtE3qSOH4tzToWeVzebGGFKXJlm82NA25arTD0Bkw9g/zCcbau7FIsBvSHQ47N3MzsyQJrm5dJaQFXLm7QGSU5dXKBTrOBF4TYcV1xN6NInL0avY6jBOWxYAhqWQIc6o0hp44USRCq8BgRUHoDl8cuNlipzbGwGGPoeopTOxr0SCaS7DbbFPIponjA//9om72Gyx3VLCfKWU7eMkO/1yVmp3jo8g6/c/8G0pstjNNiLMb3ff09tPf3YBpjfi5NbzQiNCx2d+sMBiJW6pw9O0PkjRQTVIJpsnGTem/E1a0xZ46WsJNyHAx+9c8uMvLjSjCWz5WSSe4+UaJastXczBWStK52FSLj8pU9TpxaIZGJ8+lHNthvBtx+24IqDDy5tssDj29zdKlEsSCBNFUO2gPwLF5+92mcUZ2DYcBf/uUl8uksC3MmX/3ym9CNOJq0EWdshhP3WtuqnsDXIhoH26SrRbJ2mvr+AQ8/fJVb71qm1RiT8DXmqhlSOYtee6BYpCunj7HZmCiESqGaobvdpd93qFRLSvTZvrLGrbeeJjICes6YRz92nttuuYljp+cIPJfhxFdO1Q996AGOHJ+n0e3xwhffQb/dwdZ0FpfKjMfCjcxwYeMq/a6HOzLIlk2FlJiZLymWtm6kmJ+vEk3aJGJDOgddQj2G4Do79SFGIkYyZdFpDimUi+TKFR67sK7EwYSv8/BH7udr/ukLWZyvUciXFLZgZ69OqVhhfe0imVKJuGXz4P0XWN9ssXq0yPalLb7qq+8mlc1z74c/yZlbytx15xnMUGd3u06+UMSVFnQJtfKE2xhg2BmmowG9saNYnTFvxGAaMehOcL0QPe5RLqbIWRnV3VJbqbErQWLNIXOlnCpa+I5Bq93krtuPkC+maU9GIIzWZo/2yGHQ6ytHnjf1iGJTitksGbvI40+tcfL2FUYDWL/U4dEn1vnO77iHg50DJRydOLPMuGWyv9nAD4asnphXbctpy6JSqtE4OKDeaFOo5DEZK5yGZaBa9Z3AxCPGwd42acsmZkqCoyQBaqTTBQJBzcQgI+gPX8Nxp+p6J67eGBG+FzINdKlpceXcFSIrolYrK+yCM5pw+dwVzpydY3a2xG69zZEjyyp5Xo90Gnt9fvN/PsrF9uSaOC0+zSgi1CJm80lW8gmOVnRuW60QD2NcXR9wcV84uSaGYDZiLnedKpHP2apTZ3urgZ3M0umEjLwBJ07P8umHdznf6JOdyfCxJw+4c7XAYrFEv9mgnJBwVQnojCGa5oV6n5fcXuWmpTyFdJK0nWDU7xGZFp1+m4SdVQiP6myRwDW4emGf81caOLEkrucz6A1ZqBVoTYb846+9iayVYH/D4Mpmg3hixELFIJOKEzOSXLg4oN3qctvZLCk7ThD5WNk4kyGMesKD1SnmbKYTn8Ek4vLGLjPzKSwnxroEJ6Z0FudSxIUPvH3ATCWNnjDVM0VKOk7icQqFLF4onSTQazuMW2PFYRX3ZC6XpjNyiJlxhuMB3b2eclzH0Bj2XEozcSJM1bWTkO3zYuxeHbA5mDKM+WzWxwoTkjR97pzJcGnb59JgTNfzSOoBr35RlTtWixgTnf3WgO5kyuJqHkvXCCVgSxVeHYUFGXanTH1DPdMI4kSc5c36kHBqcu5yj77vyTSh57oKg3LPi1ZYXC2TkDArSyPyNC4/ta+E3rwgNgIduZUKFklwR1oUo9vqUV3IKlFVEAauJnl4IdVCFuIpJbQ6Y+lQDDAMVOGlK2FfEuglcyIKVHeACLyGdC8JX78doSdi+I6r+MZTL6Q9His0iBQFpDAuBUu7nCSZMUnEYyTNBK6PQjmMBn2mnsPYNeh3J4y7A5IJmYNpDloDpqbHZKLz5EabQIXNWSyUE+QNTT0T6dLV0BmjTVx8KfKkJGRMHngshuMhMTMgTGb4i17uhiD7PBcWNwTZ5zmAf18/LmKrMDmFffjZLNrrx+RQZFpYnOfnXv8zKv37xuvGCNwYgc8dgRuC7N/Ns0I4uK97wxv5ge//15w4cezv5k7c2Or/bSNwLdTrF/jnp228MGAyifBGPvlCgih0cAW3g85WZ0iz4bNSziuW62TgUS7ksIvSXKmxMGPjixg7cOi2x4SeQUz3SJVFIPHpdwIlekr7WiGn8+jFPeJ+irvOzrC1W8dzYHmlSKPdxjJsZmfyDAdjJdAk7JhytIaOx54wX4UK68eYmckTmg572yPlXirPpyjPJ9jf2sPrBwpLI6FRllh5iJFIWCo9uVTLKb6duElkcSaLFyMM6Y3HajHqTGEgDjtTY2tzQOTFGHoRaUlrj3tk0nHFO2z3NMqVDAulNPm0JAA7iLYrATlWWtCRUxxxE40D2p0eucI198hIAi7GAemMSac9olIskSqYxOMmqVyS0XCi3HzTSV/xd1sj2N7pcGKhxtJCmnNPrbG6vEBz0KK1G3D82BKZgs/2Vh1dSyohSxKoD+S7czY5aSUNPEzDYjyasHsw5fTRo2ipIVfre9x/vkNWz/D1L11kt7XDvY+0VfvjeOqyMpNjs+dca2FOJYgmEbculiiV4uw3m5TtOIORw0fWe4wDaZGMc1MpxUIpeU38KmQxDV+5nKV9XliDgRtiJa852fJ5W4V7CXogEBaiHtBodNViUUJZDtoh85VIJYSv1z3lTHvVPcvUiiZJO6sCbUI9ZDya4ro+qYzF9maHnASJhBPqfVeFgjVb4jSyOX3C5spWkwefbmHYaapZi5OLadBchmODen9KjojlpTTOuM/ICREQsjMNFZ89iuJous7Fqy0lTq7OpUjHAx7+X+y9WaxlaZqe9ax5rb32PJ45TpwYc6yszKrKrIGubld1Gdvt7hbGsoVoCQkEEnBjYcYLboyxsbFkBoF9gRCyENjGA6aF5LbdhuqqLFfXkJmRGZExn3nY87TmEf1/GMSFfeGum7b6hBQKhSJ2xN7f3mutvd7vfZ/30Yiq2+Cd/bpssldquixfatgVijhGdxVGXowhy1UEmy8mVYX7L6BqChynKt1lR9Mli1Upxa/XDwaUQcrB7gZBFjOZrRmvAn56PGGjW6dmZLKkrRBFV3nJnkA2uAp5rEjHUVFkaKWIUS85ONgjWl9Kwd9omiIpzHqxZjGCSs1ho62Q5BFno7WM95u2cHYFxKuA7f5ARrcVzZE4jY8enNOtWbx2fyAxB4tFgKGbtHeqzBdzTKUiGYtpIKLhIqOs8+DhBXbDZW+7yRdf3yFJI45fXsqG+xubLYYLEXFW6A/6eIEoQWpi646MQNeqLopSsIjm6LrK8bMx1ZaBbQj0UUiU6ULhYXtnQ0aSNSVjs92Q/+Zvf/aChlNlNF1QpBrtrb6MOPfrNmcnp9y9e5fuoMZKtIc7Jm6tLoW+XClYrWMpIglhR4iYJxdT7t3dJvACOs0eJhmdXkce22vfk+VpglEr2uOXU49m02Y4DWWM/Itffg1vtGJvv04RIV3bwrWsWSa5asrn995X7kt+cJYFVG2TMDHw5zMqotO3NNke9KVbTnx+Yw9ZUOi0XV48vqSz0ZLu0iSJ6PcEs7dKHiasBLZAlEH12rIIqSyFoOVJZmyYJJKNahs2mZaTlYoUY/I8kUxL26iQFRm6mlB1qxL7ImLrIg5esQUyJOHzFxfopkG9qpJnihTahND77ts7Ev1SqDbjscfl+YhaxeD26zcJQh+l1CDPMDSD09MxS3/BZJYwnfps79hUbJ03Xz+QnGuRExcO9JefTwiDkPZAY7VYU2/V6XSaNB0bLxCLrZxUASOP2dpo4wrxbuVT6fapNZosJgHHx0cyAj6Z+NLNKwTYdqOGWxNxf1WW0iUCaXe1oN93CBdzmu36qyKlUlxHCoJEMDVznh+d0N3o021WuL3f5/B4xqOHL2nJA6VKAAAgAElEQVT36zS7NaxM4eT5mUSRoOqcXU55tBDMXxVdKbk7MHj7RpWW65J5OT95uuST8yVGRaXhaLxxo4ZWxNzdasqFpO3qoDsEs4QnRx7jKOCDt7e4vIz5ew8vcJqORPfkfsLTlzN5nf35e20WVwsufZVTL8HPSm70LH7ujT6uZqA5Bc2axXKV8vDzS5qNKq1eRbJTRdxAuMSPX86IRelSkeFWC/Y3N/jb3z2kuVmhb9lMl74sj3z/bp3drotpm2S5yXS8JFdKbMEBFs5LUcxXazK5WMtCNsGjFaJ3FKYSqSGWReJ8Mr1IOPdCvvRmD9cs5YImF4mKVUhj0MSWTthSFpYJ5rOhimRLxNILcB1xjcuJ1hHtgSOvybNVQaoKrrHN5CykVIQTX6cuigQpadVfFUQKjMjsymPhxwTifGeIc5tIUaxp9US03uJqHOJHGQ1XZ7dR0rbFYtHi6jLjeBWCo+LYBXf3mzTEc1musU1DFsfNRjlpFmNayGWncMlmvsmHj6Y0d3V2twyyXEFNMzIvobXRpru7jWUKBrEqF7f+LJQYh3AZ4wk8kKHiJ6IYTmM4nNLdEtd7A1OxJDJHiOidto1lVYmjkDDyJQdXLEE1xZRJG4EMMsVPx8CtaahKLr+nxMKdOgyEWiuXx2lWSGav5VoyeSHE8WAhEJDi2lBIQbmz5dIZtLA1SyI8zFKcF1Kx1pCzDr2Aq6uQ2RwuFyG+luIFJX6USxxWq2VIHq3wN1crJmkY02qJ0rUquhBiC3GtL6UD3qjoWBaMPJVfP7WuBdmf8S7iWpD9GQf4e/XhgnkoSoZE0ct/9Rf//D+16V6Ut/x7f/I/5i/8l3/mn/p3fq/O8Pp1X0/gn7S8EOzS//F/+Et86UvvXg/od+kEhsORdP9/85vf4Pnzl5KTLDi8wkFx/eN6Av8sE5CC7J//M/zLdy3pZAriXPK5bL3AremysEQrDDQRMdVUPOHuylTWS8FV7MtiBwS70sgYTVdkWUkQiNIRk+5ORcbk9ES0Jlfwg1gy1MQNv3AV1hsmqMUrsawscRyT+TyQnDIRy72aBKIPh92NJlZdJQpj8lAwbhXpsBQcw0ItpQuxVW9g1kxUNSEPYsnKzNJQsgMrpo3piNdXYAvubSZKdgpWi5iqbaGYOY5mkSgZk8maNNNludbZ1OPzkwDXMCS+oVUzcFsFF0MfMzVodaoUOhhJwV6/SqNpcjxaUDeqDLZtwpWH41hkiUAMZDI6Lpqh1+uAdqOBY5dUahUpGIvyDtOoMF+vsQyLTrdO4Pl46zWaU8VuqrTrNZQ4YXQ1IwpLuv0atmmiKKaMX9tC/BMh2zzHdjVmC496pYHTFG6SgCzKyYKM48uQje6A2PT4/tNznl+EfPvGLl97p49XzBmOvFccwCjHE/xHpWSnU+H0dI1rV2i1bJ5cLXE1cI1CYhZe2+2hmjlJXKAUCpamSledmLshikIUjdIuURJN3qRZVQunJurWYNDvkhUBV5M1D0cex+c+d7sVJusFRW7IqOyPD+cyQvzN13bYaesyor+ztYHddDFqFs8ePifzMizHAM2QeATV1FnFGZ88HXF0EvBLX9pj56bBZ4+P+PxZwAdv3sKupERRQmfQZBkUpHFEs6Ih7EfCie0tfD67SPl8lL0SjUuN202HL+zabPVdKa5brsZovKDp1FGUUhY/fv/Yk0z6r90acHO3QWkmUnwULEBRWreeeTw+W7HwC96706ZV0dArGr6fSAdhTcxK0wjjnIpRo73dI06WXA7nfO9HZ/zcl25Qr+YslgWHL33Z+G2YBaZS4JgVciFSBwFhUEgO/CJS6Ds5eVwSxIUUHLc2HHl8RXHOzZ0WlppxdLHi5anP7n4HXQvIs4JOv4lpO3h+xrEQ1xY5PRPSOKRWFUFWA9etsH/QA1NhPY7w1ileplEWEIQr1knCu2/dYH+jRr1aJYkjiYaoVqvSobjyQ+l6e/rkFKPa4OnZSArog2aJWxlIdAllJnseri5HMpbfrhusfJ/ZZC2L2l5/7z5GkbC5vYkm3OMFfPL0GW/fvcfVcCod6t/94QV+WvLOa1uMTi7p95r0tyrc6DbRDE02i0+mU2ZeTBLF9HoDHEtnOJ4xiVIWwxW6ZfL6G7u0zILJKCDODBQ7ZtCtEq89Vl5AGEUSeTFbJpSKymt3b2IUBZUi5Xi4wFBzXjy7ItdsLha5dPe/97V9Ij+hWm1SpjmXZ0PpIBTnztHlmNKosBT8W1OjJkTEtomm2XjTlRSj49jH96NX71UU0LQtZlcT7r/3BpbhYFqq5AXP1748VwgncRYK9qXOi6MZ5xdTejtNmq5Ku9XkQuAzlJjX7+3JGP14OGa5SFl7Pq26hWrosmRNOFPfffcAy6yQhSF+GNHr9vEWa0aXIReXc1rtgs39TaqdJlW9SjCfY1WrnJ3PMNSCIPaIhXO77cjzarQuaNTreMsVWSmKtBzWy4WM4ZtVsSzMJOs1D2PJ2RXXEG+ekOoFrW4dLUul6G64NcLE4acfX/DkxSntjsoXXt/j+99/IUyDbPQ13ri/hwAsiCKx+dWSSlXHLxUuXp6ws92i2+tSqQiMjyqXZceHR1J8qrVNjk9WNBvi/b3F5XAh+1FCsQhJxaFgMpt4TBZLyX390WfHNDoVOhXk8X5z26LTrKBrFg8/W/DdZwsejGZ8840ubV14ehXu7Drs77SZX/jkgn0u6o40kxdHQxmdF9fMZtVi7sU8uEr5+HxJq1pBF3ztLOZG0+bNTZFAyUgL8fwjXrvVoaaqjK5W9PcdOt0Wnz+a0m4bEqujqoI3G9MaNIjigFAU/l0J1EtIty0K1my++3jJ8UokUAr2uhq/8tUtDvoNiYSwRNGlKJjzxDVH4fDFnCejNZaWsbvh4qg6SaYiCL6WKMUrk1eCeAFu1ZVFXuLYLQWjt+4yHwZcTifc2HFpi3h8AVouWKg6lmNjKrrkzc59T15LvVlOsEzlEnI+TzkceyjVnM2qzXIV09+qs9GwsDSRyhCOTgU/Tmj16swvAsaLmNRSsfWSLHP4/NmEYbrmm1/fwklU6TjOA3G9Vl8tToIUkc4/WmSMkxQ/j2naBl9/vYujCuEYyc0X50QhXNaqKqmS4+gGwRrJXr4IMsmUD5OUTiNjo1lhNi14fB6z0be5d7fH/t4Gpejv0hTiLJVu1UCkHF7MmIwj7GpOpaliWqV0npeFDWlJvS8UYJ0g8EBwm20NwzEltkYsWgXCQJSaihLNRl2h4orXLRYxuuQ1o9jMJwHRypd4A5E+ESK61RBO94LlPKTacdCSEt1R6N5wcNwqwcijaplYDRvbkch5yjhnOc64HEbMvIjSKSUaaTyJCZWcVtugEAtbWzitNUxFMIJFsWpI061gK+I7I2SKwdmVL7nosebwsKxdC7L/LF/8/wl/91qQ/RkH+Hv54f9vm/piueTX/tV/RTbC93pdeTNycXHJ3/xb/zt/7a//Lf7Df/9P8Mu//If+vxKn38szu37t1xP4p01AFBj92//un5AlWv/1X/zz/MIvfPN6WL8LJyC+KP3Z/+Iv8Ff/2t+QhYPjyQRRlHUtoP8ufLP+OXhKQpD9S3/2T/F+NcdULflFf3OjTShcId0qi8WK8Ton8XO+9Qe+zOTiBcvJCses0ujarOMEJVC5HE5otFzZqq2JuHPVJFdiFqeC87lB4ZQUYS6FwSKFZlcUtyypuhXJRrNVIcqsmU99yX18fDHmk08D9ts7bDVsOpsWpZoQrTIZ6aNUpcNlEawJ5gkbW23p9HCrFQpFRStyedMuOLJBnDIexzi6y+Z2VTJaBfNseLmg26pJzlpWpsT4fPjjGWXucmNX5+HJBC9SOdjqSVfY/Xdv8ej5YzYEK7VucX4lykjgVrdDzU7RFAMvFyKvze7NOoXgBUYpYRkT+gXjizlZZHDrziZmRdTzqLLU5OmLc54dBuwPNqg6wkei0qg5JJ4vxXHXbUFdZbDdpcyE2B2SpQmX5x5VR2e98ml02mgOnB5N6LQaDG44eOuCyVGMWXlVUCNvAOcZs6CkU61T3Sz57sfHIMTzRo29jTabu1VZrHRxspLx6TSbkkQppxev4suqpsj2dz0v+eDNLSBiGebsbvTwIsHTXGKWJpGI52YZhl1hMffotxuyoFAU9FQcFctSqPXqGJZwyoqoo84yWHB2ccU0VMmWKfs3OyRhwHjm88a79yQCoDBMrFzj7OQcwxbOJof5fEIuXFFpgq1plBWL8Uql5ticTM/5X753zNf2Bnz7CwMuJj7NZo3NrRrBzEMxFDQ9xjVdgmVEZ6PJdLaQDMy8DPj8eMHf/GzBLFHZcivcaWh8sNWi1TZpdkweHQ5ly7TgJe9sd3FshbWfSW6j4AAagk+5ilFzlfpGg9JAlo4JvmGax+SBznLu0ek6mA1FFoWNhx4XFx4/94076BWdJx+95I333iJOffLE5PziiGanircMmK5Lnh363N6qUXUybtzaJMsLPC/k2fE5SqhJobRIhMgh3H3itYr4cSqXEYKFq5Zw925DOv2eHV9xOYuo2o4s5qo3GxiuRa+/wf/5mw948HLJt96/STiZ8NqbW+hqjlNrcHl6KRu5/UXGzp0uQRxLcfBHPz3iV371PUw1487mLis/YTJdsXFzk+VsTqPWxF9OaXWbBHHIycmQz59P+MHDS/JCJQlT3ru7y3xZiows8WrCN75+l5qtUmvVeP70islkxXe+/RqNzS5Hj54w2LlLEqzx/ZiKY+JUqjx6fMLf+o2PWKQxH7y7xb1bu0xPJ9y7t4drK2w02zTaNaZrj9la4cXjZ7QHLTbaDV4cXfHhj4/4+NklUVnSrVT4d/7Y12m0NF4cX0i36OjyBXWrysGtPRRH5+HzC0xNfGKF+17BtSz5nJtNFT/NsE2L06MzjGaTTq9Lo7XBxw9+G9cWjfdT6SgPgpyW60gHaatu8/jROXffGhAlBh8/OOebX79Nq+oyvlpQaxhUKy7tfofhcM7zF2NqVYt7r99huVjT2+iJiAFVx8YRrtXlguOzEUenY85OZjy/nPNivGCjZvAHvnGbIgrZ2dul1TEYNJr4fkpSBHzvN59QKRUKK8eou5wPV9x7fZN7d26SRR7tepUM4Y5TuDify+I1gVdx2sKRVyONfbZaG7x8dsStuwPpFHQbLV68vODWTofR8FJ+5rI0ZufmXdIwka4+IYSqSommmcw8n2q7yuR4iKWk3NjdI0gEl1nn40+Pefl0imqq/NzX9tho9PitD1+wVAo6Gw6OVWAUJd/90SV332qx161za2dXcoH9VcLwasXewZZMhjz5+FNufek2RmZTiHKyNJVoEYF9SXyBfagxHs1446072FqLuIDZyiMjZnp5yeR0yU9+esqt212mvsKPXw5546bNuwc9vHGCprn0uholJd/7ZIjrlJgNlc+fz/mlr27j2Aatmi2LmMSxJTjhp8MV0VqgRwTuIiArNImDiZIUxazw6cWCuZ+iazlffaNN0xDnR5EeUCRLtV6r897bHZyyRI0DlJpDHJn86KNz3v/GgKpl8+zpQi4GLNdAtTWCdSoXlFv7dZlCeP444e89G0pusaoV/OL7Xf74Nw+wzQ4nhxdSTEuSXDqyhbD7o0cjKk2L/aZCu1phvgi5GieSr7uIQr7wekvy4WWU3iwIJzFKqVM6Guk65SefrzkO1nz9zRZ7VZs8z1ivQymgtmu2/L/EdWCxXMvjPQlFMWVKmaUcncZ8/2RM6ST8S1/fpm23KJOAikAXaKVEJ9lOmyyPUIuU1WSGplcYn/kcT1bUqxa6YrAKIux6yd6BYOBWWV6tpaNf8H/Hi5Jjge3YrNBQdWqdHEewY33hKC0JFrHEkrTrDkURsdW30TODNNfwg4SHJz7PfB+/yHjtRoVf/HILV9HIU5vzwyn13U3Oj3wePD7jD/7Bt3FMi8JAcp7jNEH0U09PBfc4wLANuZARCIYi0aQDPY1ygiDFdFWqAxHHUDFVXV7jwlUumfYmuXTn2lWRJFIlVkjgngRn2Z+G0nUsCsiiIpeCeBaVqFWp78qCs2arSsUxMI0cq2NgWS5Zqkleu1i66pVcfqfRcnEdUpkchZydTlmlPomSU1iaaGGkyDK0miXF7jJJqBsqLUOTyJps7uPgsopLzsYZQy/jKg4JhXi/uXctyP6M9xvXguzPOMDf6w8XpV5/9+/+ff723/l1KSTJFud6jTt3bvOL3/59/P7vfPtVY+j1j+sJXE/gnzgBUYD33/y3/z0PHnz2qtVUNPwOR/S6Xf6Nf/1f4zvf+db15H6XTeCHP/wR/9F/8p/KIo7/4E/+Cf7wH/6D1wun32Xv0T8vT0eWev25P8W/UC8xnQqlXnJ16ctodb2hkqmJdI90hStJ8EcrtuSnhlnK6Goq3aStlkuUhNLdWrVqtDqvioMWax+j0NnaH5CXoRSiri48Bu0WmircHFV54xCHIUVWyJuJ5XJBEEYkioi/VyhFH1UsYAgq5AXNehXVEPFtwTTTcOsGwSxio98BKyeOAi4vZnSadVbSeWYQazGTSUzdbNDuOrIYxW6Z0g0pYrZWXWd44Ulnpx+FBF7J1k6NabxiEZTSDdy0aiRaycOTIV++uYPbVHjyfCJvvG72XdmuPJoEpLnOTrfF5mZFFnLFa591kFAoxSu3qquhqwKjoDJbLjk+WjKeFHS7LlGcSWamKB9ptEp++NFLHr9UuD8Y8MHXb2M7GbauYdVslusp63WE41RlvFxENJMg4vRixtZ2l0m04nsfnRCvTd6/2ebWnQq/8dFLPjoU+AGDn7+3i2p6XJxHvHYwQDN95suUSaLw4dMhRanw9u42jpqyDEOJXbjbq9Ko5wSrjDu7PUxL4AIUzq6W3Bh0MEUUeOZTxAIVUXIxXhNn0Gs4sozFUnVMW5VlHE23Kp0zorhkZ7snsQNrLyBBtHTnLBahdPN16hWwBUtYRLQL1quA0cWaQtEkruDWzQFaVZE3hePpnCjWJK7h2dmaWzt1bnTB9wvanRaNtsPkcolRdaSYXioOw6nP2wct2l2DxfmUWq9FHKdMx4LNFzJZxnw6ivjxRciXNru8t1VwtsjY3+5ya7fO0dEQbxlJB3WzW5dx7cPjJXs7W7z9VpMoDLgcjnl6nPD6zT6qqvD86pxmpUoeRyyWAQ8uhMN4my/csaSAN18FzOYBbxzsoNklrYaK6dQ5PD5nNfdRRHOdcBxnYjQml8uQXrPGnTc3SUT0e+pJpqDgOQsHmWhDV7SStBTFRzm9bossWkuMh26Yspxud6uN0xMR1gWGWeGzj07p9Zu0+y7jeUAaJfzD51MMtcZX39mUrmXP82jWG5xfzvCikuFixebA5d5uQ8bFbdeRyAZNOO7WKR1X/FtDVosl/V6L/ZtbLLyYTrdLkgf4XsBytZIM4bPjEfE6lYuS1qDLhx8+J85Vug0XVYkYTUNsw2SyjHj7dp933r/NYhRw+Nkxb7//Gvt7PcJoLY814Sr85NFTCk3IhBluxcWptFhMxlQEP9IxuLF7wMzL+fTjF0yvTtnc3sWyM3Q9R7VMGal98eyUlWDG1i1ub/Qp4oxqzZF8znu3N2RBkFJkfProGetEZXunKR29kZ+zt9OWTNACuDwd4hgarZ6N6TYxKg1ZXCbYi7W2y2y+ZhHHrNe+dLlGmYJJSqNVY9Bv8uEPPsGp12hU6vRbggEb0etUODuaQqXCZ4/HPHp0yTtvdbh5Y4uZSC6UOdv72/TqXcpY4fR8zK9/9yd8fjKWnM57GxZ6xZat57udjmxPl23oSYJuNDi89Aj9jIvhOe9+cUcuBIJVwOH5jNs3+5SZIqPR3XYbzXyFAvj040doAh2S5Wx22vyVv/o91pT88V/9AD2IcFqujDO7DVuWSJZpJGA0NFpNWfhnKA5HRyNG5xOsuiWLCB8/OZKLjHfe2JfCX7/TwYt9tg9uE87GTBcp89WYZqeNhYIqWt4dlccvhlxerHj9fg8l1bicrXE2WlTSmK2u4M2ar0ohC4cgmbO9tYmBKpdMgShkWyk8PzzFsEqOno7Y3KrT7thSNB/06uzf2pPiXFwUnJ2d0eg3UBOP/c02J1cBDx5ccjUb8W/+2ld59mDN//F/PyLSCuYrccZTpXseEn71q30qWk6nVpVlV3EQcO/uBnFacjQMOTqeyZi6eG6NqhCKl7SFOxGTk8slt+93qVLj5cmIOIvptWqsVxGrVQ5OIfnGtVKlt9Wh3W6wnqyYLwQvOcQUrPG4IFhHeFFKnubyVyWBerPCi5HHOspkgmCdJvS6Kl+815cFko5WYbXOZRmeEN2tqoGlq3LhZNZNuXQanUy5XHns77QwTIvxKJBR9q0t4QhPMRwwLJtQiH+6KYvYijDixeWK02VIu2ezX7MYz3IcwfFtiCSJiOYLrnool8a+l5KUJolguAYhrWYd3dDw/IBa3aZW06g3hNs6xq7o5KLdqtBkEZfAGfmrTAR0JCbJj1LSVGU9WcuiOruly6WzWK4ILMvJ0xHPRmsu4wTNKWWB13oWc2NQ4e5eDTWB9VKI2QqtXo1WXScMhKvZkA7edC1wAap0ijY3XTRFnJ9SGk0Hx3BIwpLV2RJVnMOXKY8vPC5WIREldzYbbLV1nIbCxm6bWr2BIpACk5HsAShLcS5SMZpViY7xlj6aSBbVa5SpWAaoxOuCaJ7I7z9BFDOfCma7OL9B21HludGoiZSTRrJOKCnQKiqa+ooB7VgKgfycpNi2S7yOJLtXMS38WUmhZnLxZ5mCkW9SrdlSCNcLlThIOH4xZR3FmFUFty0YTxrTVYKXKvJ81W8LJ7kuGhaJ00wmFRy7xvh4zbPDJalVohkqV77CiTW4FmR/xpuOa0H2Zxzg9cOvJ3A9gesJXE/gegLXE7iewO9kAkKQ/ct/7j/jO1sZk1XK4VWAmpp0azV6dZt+F8x6Kllyy1FBT5SZxAHeMqTbq0rxTAgNWZYyEy3K7TatnkOqiaIYlSzOpcNyuQ44O19zc7Mrb2YbNROzakguWZ7FjC+WmML/UDdFyg7NtZguFsTrECUC07RlpFK49ooSorRkHWcSBRDNSw5ubGG5EXmeykboxSzDMi2qVRHFi6UbVdxgikbp2SLEcm3ZWp0qJWfnS+yyglkR5hEh/haYlsaT06UsOjIQYkMdL4xl3JkQBk1RMKbT23bl6y9LWPhrhkKM2+zRsBVSNZccVtMyWE18dnZ2ZWxacPMuRkNOz+aYmsNyFWHVK9QqGq4teG/iNjXiydMpw0Bjt97k1sEGLdfEdRwEyjBMlpyfj0l8MCsqi2UiC1qEY0ZUx4xnax4frdls1Hj3doupP+P7R3M+v8jYajVY+iFemtJWbb6+3yZ1In7r6Zh1pEixSFdVNgVHmJThJOb1fouv3O9wcXnBZKZw78YWmxsqQRoznfhs9ToSRSHcOgJ50GpZUpB/dJLQrbjc2nSl66xWUyVTs9WoSkFA4E9V4ZjxInkDWhd53iLkZLRkNQl4894Oil6gaDmmYcoIfeTFmIqG6egYFYskSxiKWOtoydTPWa48+bqFE2lrUGO9DChLlc6gir/2ydSUDx+MeXQSc3ujw5fu9ehvqnz842Nu39rkcjTl4yc+XzhoUOQhn595smSq7kDftak36xSlKlu/q66OY7xySAkRNE8zhvOUVr3NjYM6lVrJy2enGEpLcgfTLOEfPR9yZ2sbQwi+84DpKsM0DLb7JkmU027WMIwMU3GoOi4bO1XpHh0uFnJpmgQpq0VCryOWDgu62y0yv2TnQLBeA6bDgGAVUrFcrE6LYLUgjdZcXK2pmA6KKj5jCmUUMlkHLBewv91ie8PkarGW7MH1LGLh56zykrNZxO3tOp4iHM42O0JIVF4tJDKnKQuSZquEXkPnD/2L71Jma2pWhflkyM7uDr/9oydMxwpffH2Xal2h31KpOg6m47LwA1RVsGljKaAYdin5qtPRnMn5nJv3dhmuFjKy7UeRbFMvlQzd1qgYNhdnEync7dzoMZv5qJHG7fttNrY6FFEsGbRRngmEJ7PRjGZvg/V6jReuZZu5KJ+ZpwaXZyv6do5rKPS3mgyHMwo1ly7so6MxUZygahk3bm+hxDmuWyderSQD+eR4jNvocXh0yde+fpuL0ZXkLyookrn65OGVZE2vZisMUbJzo0l9sMnh42O2NncYjhYYVsGgZdNtNQmCCGzB/h1RYlJtOczGKzqNBjfv3WS2mFOWBSYWrbaOVpY0RGx/tObzlxf84CcvqTUsNjeqtJotRldLqmJBFZcSudBqNPnk8Tm/9fhIOpz/rV+5z2bLod0dsE5DzFLHJqHiGsznJf/bPzjmpy/PcXRF4l5+7Zdf58ZWTzIpzYpC062h5jl5UlKp1tCE6KIXzMchf//DF7w8vuKP/tIXefDoOeerhJ26EKx6CKvdehGwiAW3suD27TYt08CqWEQiLTFc4LZbzKOUWESoLcEhLagKqG4WYxgmtmFJtmtUGBKVo2oJ3iSVorZbg5ZorG85fPJwhFIz5cJrfD5he6/Dxq07ZHOPdDSms9vGcSpEq1fMXxOD1WxBb7clxdtnz+ecDS/58tvbcgE4ma+5sV9lOo/lZ2B7uysdhoplc/T0lPagTejPefvONmGgcz6akCa5xNSs/ZLL4fKVO/J4TqwqOIL8E0V8cK/DhlXIY0IsC3URnTcs4iQmKXIZNRfOyp8+nHM4j7ndgze3q5K/GmcF3Y26LKZybRHrFskTm8DL5XG9t1vFMnVsy5YzFs5lvYCzS086+icLn3rLwtQ0Hr2Yk2kl9bpGMi/47UNPuhE7dZ29rhDQc7Y7Bnd26gz6DSxUxmcrLtYFqyTkrdfa1G1bLo1E+dZs5HN4NGERxZI5vNFxsQwd21CwLAND0WRRnMAY5UaFxI9eLWKzkuVSiJg2oSrmIpipuUwH7HYctncE8sFgcZlwfF8sieMAACAASURBVLTm87nPMilo18VcXLRCxw8Ljkc+1arGm/dddvp1XLsu+arC4Zl4GdNZIh3YipqSqxmmbvHi5eIV1mJgSAeyvy4EnQlLnEMVRTpqS1UjKixKI6a7qWBbhhT8i1LHW0X4K7FYtCSWZe/OAFUglmYBk6uVRCGJgsirqccbX9qWBXL+NJBsWMtQMEUZqCjHVFSyrCAOYpYZjIOYxVqgZlJsSxSjmbx5p81gq4MjXM26Ksv7xMzldzDR+pkV+DOfwE+o1G10W5cFmkSlXFQtvIjJIsBLYvZuuuz2K+AjXbqTkVjWxpSWzmQdYlkqG2L50rGlgKwWYNccxLpJiL9RrqIoBnbDkOVmeqZIcVYu6RzB/DVkiiD2Y4mNWgcLVPEejkL8ICXXhRFAwXEVunUdVzxGUahUbYlzSgTbdrHGDwJUca3A4m8+M64F2d/JDcD/7zHXguzPOMDrh19P4HoC1xO4nsD1BK4ncD2B38kEXjlk/zS/uFswFo3xuU7VdMlTnyKJuX+rj+bkUmwtIgvHMoSHkVzVcGyNOCmwTU2KjqORKIRRuLnXJVM94jAiSFMCLyOOMzzBI4sy7t3ZZGO/xcXZMXkpyjJKzh6H3LlxQGe7gt7WuTg74fJ0Id2lRmmy2WzR6kC1pcsInh+Xknmbhgob2xvYrkEaT6WDcjwK0bJSMvByQlksoiMigAVhKCKfJpZhsk49nh2vePPWJpopmqhLnh/OsM0Khp7TbBiST6gJN6YLozDk+Chk021ya79D6apcTD1mwzXzyZK9gcWdg77kGnY7dUpDpzBLrkYzTh/PubNzgzSI6O3WCVmzWHjSKVJzGmxsdKWY2mm5HJ2d8KNPLvEXBm++NqC7YRKVBX23gV2pEAYLfvL5sbyh2m226W61pOM28EVMO6TTqnJ2OSTPbJo1ndU8YDLzOPQSPjoLyBWVubgxRuFWo8offa/PqvRlcdCnx0t2xI2PqVOtWrw8Gstfg6hAS3W69QqWUXBzd4uT0ZV054nypdt3t0gKUa5WytfhWBph4JMmJfNFId2urmnh1vVXsUhHp2VXSUQVUZHxV/7OJ9zfvcmN7Rqj8ZRpJhAXGftbHVa+h6m/aosWyITPHp+y2Rjw2ntbDC8nFEkiI5UvR1eoikG7aZBnBuNFyGCrhzdZ0G002OxW8WNfFkr9xk8Ec7fO/kaFXrfKwesbMua+Em5SQ5UiW6fikAYxh+M5O/2mZJh++tQj1RqoIirdNXnnrS4VS5V8wDgsUCwRQDZ4/mJJu+diVUq5RGhXKlJEixOdy6spo2mOJkqkdHE0lbKsydFFnDMnSjRcxWGwXaHXEXHxGUlp4EcLWXhSlCVZrOJUq7QaFaLYpz9oyN9//tkTWlaXw6u5FPZu3r+BwCenwVryIJ+fLvnB84jbA4M3toQrKSGONVxL4+DWJqeXF9KB+71HM6axju5qFF4i3W5utc7uRp12s814csXLowVfevs+4/Xpq/K9NOIXft83MIyCIs34+MFDtgYDPns64uDeDg8+foGjKvyRP/wBLVdHMRwUXeOnnzzEqnao16tomnC5zZmOZjSaDQaDAU+eP+NqntBuuexsdFjPF8SijE8rmE6XmJpJtWnz4Adn3Lu9Jz9fPVEdbuWSoxmEa3Y2t0GU2WDy4uWQxnaPB58fERcG0XjG3ddu8NU3O1R0E93U5ELj8nLEhz88JsjF+5OLPhlZxHfn1h7VVlsiHgylwPNnXL08xMsVbty5J5vLe7tdojSWDesvTw4ZdNt4kyHtZg8vznj8+YSLoxHvv3eLT54+5tu/9AE/+f5z3n/3NrV6VTaZn58MpWNNcTUMWzjLxLlum8RPME1FLme6TUs61PIkp9Qs/q/vfsp0PZJOZX9WsBTOusMRi6zg0kuoNmocXU3IipL37jZ4e6fOt9+/zeWhx2eHUzpVg3bbpuLq7G21efDwJU+PfRmBr7sOV2uPr3/lrlxOiQjzG3dv4i8jWYSlOiaLxYLhOKXWEqKfy6//3Z/y6ZMhbx60+fLbW3JxFa0WvPflt/EWAefH56xLsfAypWO6266TBylJGFNpdpieD9ErLT55fESpqrSapmyCP9jb47v/4FMG2zVuvrbB8Mjnt35wyCJYsbvXxlv5DDYb9NoileDy+OMTxqs5YR7xlS8ccHF0yRe+8gaWqvLxhz9h9+4GpVnj6Mk59/b3+MlPHvPmO9sS55EpGsurhMvJOfe+tI2SxWxtDigTjciHi3EgETjJesL+vT2G01dsVc3K2GlWqLubLJY+YRTS6jtkccHDh+ecnY85mi1lu/233h2Qp6UUnrqtKkcvpqwC8COT4XzN3o5OraJQsRs8fLlk6OWM4pCv7Dvc2W4ynGU0WjorL6dZbfDo2XO5+Ly92eXRkzHtrs3rt1rkXkGgWnIxWXNMvCBk6WUS9ScWp8Eq4fGJz4vVlJs7NbbajggoUNYbXCxDlrOYkxcTanWTiqqw1bDYHdg0Bed4HHF45nEVhNzZd3nrfp9OTWBvErlgySOFuChZhSlmXUUpS7aadZ4/FKVuPvffqOI0qqiZQRAmoukQtbSIZ6EsG/zw5ZhKU+N+V4fIYB3ANCkYhz4fHNQZXvgkhkqkiZSJxpt7fZTExF/5CA9spuf0BiZdty4XvILdm6YaLx6eEQs3cLCiO7BwGxWSMCHJC+yKRs2toCuCbx9xeulxsUxlUVm7rhFMUn77ZEViKryz77LdMCQHt1J1CVcJaRIzWXnUxXcJU5Of/1Lw7zFYz+dUDIcwROIQRLJI8GaPr5Zs7LUkUkCUNZbJGrdpS0HfstuSc6wqYhmagV6i6qLkKuTWjQHiiTVabRqWzXoZyRRDrV+RrtW1cDiPl1iOimqpchlVrF8x+cVn1Ut8slLDdlTcuoPqCZE0RjUTNNPm7OWcue+Tm2L5IdzDCVs9l37FRrdKTFuhUm+giu+IooRsrXD6co5l59LJHK98LFOjWWvI5YJedbg6XcrvE27vFRYkXBeUec4q9EgF9qdhUrFs6q0a1aotcVimauLHHkWRy+TC+dTnf/1MuxZkfyc3ANeC7M84teuHX0/gegLXE7iewPUEridwPYGfcQJCkP3v/vM/xXe2kC2+ug4bLQtFsD7dCigZcSZacUXEzqbZsvHLFWVSyBZif5rKiPw0XHJ+usayHDa6Llu7bYoyJExCTk99mvUaFbOgWhfiXk4mmJ95iFFXeHG+Qg9c3nptl3pTOH1Ei3WCvwggTzg5Cbi1t8XevTqL5QTHNJku18wWKXqisLUpIpAaRVFIYSAuNKJ1Qr3u0tiqMhlNGZ1NZCFV3dGZJzHTq0R+4RfC4/Z2lfl6Tp5qRKrOdBixteXiWCqu49JsuwR5yI8+v2IVWex3XVkmNV7O8SZrWaKyO6jQrduEcYg/EjfQGyjVkuF8ibeOqVcqHD6f06pW2dlvMxqPZEN7HMW0Gl2Oz0fsDepUq4LJNkezq7LAJisF/kEhWBb0tppksc+z52eEnijoUWR7+sZWg9l0DpoQyAPJlxWusTxRsFoFjx9N6G02cMqUME55Og14MU6532vy2qYlhXVRdnZx4jENcg42dJ4dLkhzh25LNB/r/PTlmPFMoetUePdGHTVN6fQb2L0ql5dzQj+iVTOp1V0p4CZFJoXfNAu5vBwTTgvazQ6NhihXy+n16rKQZh2uJds0jWJGFyuenay4udMhUGDQNXj08IK63ZTPsdOqYwl2pW5QbzZlOcncD7i8nGJpJqaZyIbv6XBOnFvUd1r89PkVG04f0WsSrDxUu4rnzfnsxYyv3r9Hc0u47jIW64yLeUC8SNjpt/CXQ3p1gQZIZbO6iHi+vPL45FQUzdR452aP3b6JWylIRFHa8YyNTpulwHRUapyMZ2xtNriaLtFLh9t7VdIkYzxN+N6zS+Jc4/6gzZ1tkygJSITzShbZvXJxvykwE3f7JGicnl2yXKes5jP8qGQ8j3nvzQPCOMJSC1lIJjjCp5dCeEj40ZMJB50m93ar6NUKmmPw8vCKVtXES1IZE910DRq1GnPPI08ET1aIxw3JkD4ajRh7CfcONnh+vqCINbzAR7cN6WASDtuR7wmiL9/5wh5v3aszufLYubNFrjQ4e35Gp1uTrnlRHvbJZyf8/Fe/SKIkPH18wlsHN+j1GlxMpmxsdEjDEcPLFMuoEflT7rxxQGmUlLGOv15xORHuwpTtnQ4Vt0ZZKAyHVxxfzDk8Ea7aCjd3a/L/+cJbdylWE7Z3egShR7ffJYwTOs0aSZEgMGeG1WTkw8nT51SrBhW7RLA1fv+3PsAxTNQyZ72O+ezFS54cjeWSY7DdYXt7B389ot3pkMQlJydL4tWaD775+ivO5zLi4aNjDNtko99lKYpomnVGwymaanBzf5M096Xon3hTdjY30awKbstmvoo4evSS/b1dWeZ2eDjkwbMz3nhnj+XSQy0Nri5XvPOFm9LBLjjabsXGti1ZynNyMcErTP7nv/EhX/3SHr1ehcnxkrPTBfu391jGPv/woxeczNdUm1UONlt85aDGvc021XqVs8NzFFMn9SMO9tuYWomu6CRpItFISimc6Kk8Z6mayT/8rQe88dYebqtN6q3pdDoyTaDlBQ+fnJKWCqph8tNPz/jhEyF4RfyxX7iFa+v0Oi77B3tcno+xLQW9UpHHmKHZlFHCoF3FNCz8NH1VmJSrPH9+xMZmH8O00YpEipm/+f3nfOP9HVkqeXS05sxP8eKAD97ZoS2O4bHPfL7m7TfvMZvNiFOP9s0dvFlMOr5kY9Cm026glKk4wrm4GlPmBf3NPnGUoxkFjYqLocPES5gvPKJgxt27u6ixy2oZ4IU+F5cCoSKWLq8i1d/98BN+/ttfxK46JEmJpRqUSczHD57wxlv7DPptiffx/IhwNaNWM4jjtUQGGdUa8Xgh+bEXpwHff7Tgx5MpX9ytc1vgKXKdD5+PydSCX/rGNg1N5dPP1nw08dlsNln4vkS27PRt3r9ZxQgTmnWDWrdFItyLAkGgazgVl7LQWC4jiVGZzxdUa6JIyuen5wvsTo274rpaLHn99R0anW0phB2/GPGbv/WIM2/Nfseh39DY3Gjx4nDK5SLgYFDnweFSslffuFWjZqpoustwusK1xBLBZrYSHG9LFl0Ntts8fjZCUTU2RGFXHBLlQgWPJNe3yDViPyBQCiaznPHCp2emVKsux9OC03XEzT2DG40Klq5QtXUM06TIUshhMk4lN7tR16gJsbLfxDEq5HmJkoolLMxnPpqVy/K9VDRPpSGYQts0qVYrKCL2oVqSSS1+Xl6GnE/X2HZJp2sj6C+zJGKzZ9CsiBSHhqs7nJ+sZDHm4dzj9i2HW6L0TBVIgibD4wWmoxCJz9AyQWnYfOG9PbkwyjyBd1jjBSonQ49U9dgdmNTrFhW3z+ljkZQQ7twQXTBWO7ZkmmdRhlWpkak6ruVQbdiCAiBTTEVUksYZip7TaAlhUyVFwfdy0jAgLQTKxZFLa9UCx7X/McajlOVogscvClTFNUxc79K0QFOVV79fhjiuJb+JriYecaYSxApHFwmHQw+9FvKL3+6x0++i5SbpWpSIZaz8Ff5iLRMJAksTBwKjkFAglgNiuStozAVG1aZdtbErrhRtNYESWXisZp4srDxeRfz1Q/NakP0Z7wWuHbI/4wCvH349gesJXE/gegLXE7iewPUEficTkKVef+5P80fuupIfKDLwFcuU7ksRtROMMzRF8tzCpYppWmhO8oqFapVcHK9ZzjLJgVR0ZNFWoykeH7EQsdG6ynyZyxhky9bINYXTs6VkpDX6BvPlijjSZfx4Y7POYrHGEJG1uJBChaIl5EmBoVtUKyJGOseumyxWPtFSkUVk/e265IyGU0+y4QpDlSVRakWXjsMkiAm9RJZwiJvf8WJJnluSbWrYFoadsQo8/GXOLM3Z6deouBZnJwFK6dDda3I1X7NcZqzDCEPcwOuqFEJutmw6lobrGETC2ZXEKApSrBQIg88OV9T0Kq/d72HpGuIPdVfn2YNj9vc30EU5h6pgGRoNw0JRFZHhJwh9vECUnJiEccD5qRCSDFQB9DNSXMtG1zWSsmQ58qSTVzgwhyOf/b0+9ZpDroTy+QgXlyOip0uPXNyYpapkHQqW3s5+jePzMybTgsgXKAGT1SJiFaVMRdR1VXCj4xKmIX1XRKAduhVHFswIkUVRM9lAn6SisKiK6wr3FSz9NVkm2r9DDAMatk2RZGz0GjKGW7F1yfZLilje8InXPZovmYxSnMKWGIJGReOzkzEHuz2SKKLXbFFrWVRdB7NiMxpe8fRwgVlo/9jVp1GoKpFgoVNBrw3o3R/w5Af/iK4hSk4EU9XgNz454vAs5Vv3D7iK5hiWLl9zq2bQqwlYbYmWK3RaqiygsjVXRndDP8HQqlTqBuvVikbLQVNUprOI4dJne9Ck4ZTori1d37pVYR34+KMZvY0Os0XMeJ7y2cWadtVho+HQaqo07ILVKmLnxkCKb6aI9HbrlKrCUHBRzwLadQtKj6uJR6vdlczlZt3E0FLaTVcyAEV8/2ieoFSr1DSdaBlze7stm7uv/IDMD6X7azaZ06u6EnFRJIGMmFuikM4reD4eSaF85aVs7m5JISWPCrpNlzdvtFh7C868gHVecl+IlANXOnyF+NHfGHA+mvLkyYiDnU3iWcbCz0jUnEG3QnNQlagS0TAvCLfT2YrJcI0jSoAE11DRcMR7a9uy5Me0hPiW4acRz56c8/aX35Rxcp2Sqe/xl/+n3+TZVcTNjQ7f+coBH336Ats2+MqXD8gjX8ayK05d8kiFoDo+PaXV77BaRhwdLnCFSNN0iOIQ13DZ32hJJ/WTZ8eUqo0nSgebdcwy4/nJmKK06W31qJg607nP8GzIy+MJb7x9i9t3W1ycjJnMIikyWUopI9hutcrp+Yzh6Zh6vcH2jQ51R6XXt/Gu1rQ6Ddb+ima/w/nLS+yKjRcWBHEpz0G1dhO/iDh7dinLDlu1Kk3bxLbFyEUE2OXk5Irx1ZzRyufJ+QrXNjnYa0tx9WK4pFJvcn45YhIEsgBq/2CTq/OZFE6cRoPXNqrYBLR26mxXdHQF+dkQ0WAhXCWimMy2ZTS5zHL8IOS3P31Jb6uNrSk063UspytZ03UrYD6OyEqFH390yqPzBWbFxFISvvXBNrf3N8mTjEqtLjEQ4vPoWDXpgF8HKWdHp9ze6+GYFeb+UhYDKRWHJEqYjFZMJgs2B238cM1qnVAxke+zwNj0Bx2yXAYnSBUTxTaZj4dML0PWQjSyUvqv3eHoyYS9Vs5235UM5CQJKHIVTdNZBwpRGMvFl5h3uE7IdUViT/xFSK2vs9PfYDFby3KpStOVQpeGJq93GIKJnjAdiyVRSVYIxEYu2b8CE5OVIZuDDblwdGom0+kKb+Yx6OUopcnlVLhVVTTLYHIVsIyEIz+lYRn0bYcgFriaNYOuRacjHOYNLicRvu7ywx89JlYLjmehxM18/UaV17Zdqm6N5XCB4WjYFUOyRlEcri58dLeQ58QwiEnDVDJVJ3HCeIkU+775tZt02n28RYjvl3z86JQoWPKNN1oEfkyhvMIomFpCbdAmuISX05nIPUgsRZGmzGcRUy9AzRTprI3zknpFwdZytrZ2uLqa0NtqUSQqs9GCJPXkklfVTfylTxxFJOIUEytyWXF6MmQdaXx84RPpOT//Xpc7bZf1xKNZrctlhTin/D/svQfUZlld5vs76T1vzuHLsb6KHYvuBppWFFCkzXP1Ko4yyxyvjNmrzBgGdQyjo3J11nIQVFRUFCOmFgSFbjpVdXfl8OX45nhyuGvvEkfBUaAFaabftWrVqlpvOGeffcJ+/s//92imztgOEQDyyI0IQgtdV6XQKLAJSQEmF1qrpsngu1EvYm9zgJILqDWS8jwyM6LQZ6KawoE7prPexDBdkgWTjT0b1dTQhZM1IZy0OslCSjpqJ31X8tMFfkB0t5hZhVIyiZbS0OMIf+xLfm42kxRZexLnNFJUieaYX8xRy6XZvTrg4naTuZUi0zkTI52gWChwtDuQzx6uI+ZoHms0YWklQySj9HTc2CQah5LPL4LLxPlhZlOiQUAGjYrrpypEay/E8yP5/ygxaqxKFAR6SDafkt1OArwi7oXDzgAzbYChykBVEQwmCsWmJoIWHVRDxZ6ILAAF2w5Y37K5stulJTAXjSQrM1lmiklZnBAoCi0RyvEq5DPyfie4tOL4+kFMqIaEk1vPfQEKYRjJ/RBFPsdzYeITaAZOP5SibUeL+Y2r6vOC7EezAHjeIfssR+35j/+rjYDv+5x/6mne8utv5fjaGt/8TV/3r/bd/xZfJNpOrl27zhNPnucvH3on995zlm/55m/4t9iUT8rfdByHZy5c5M1vfgu33Xaab/yGr/2k2c84jrly5Sq//KZf4/EnnqTfH3DmzCm+7NX/N5/+aZ/KX7/7b/j13/gtLl68zPHjx/ie7/52zt5913Nq/8X5sbu7x++9/Q+4eOkK/+0nf4xCIf+c2oePdmM/cK373d/7A+bn5p6z1zrh1nnor97Fb/zmb8u5uLy8xOu+/7ufc3Pxoz2O/9qfE4LsG17/el5zVggDPbKJWxxLwTLVhViZSqAYmuRz7t0YU6/WWVhLomdinrmwidPXqZcLrO92pdgmAiMssfjxQ2rlDIVChC6cPW6A17FQ9VvIg1QxRxhOuHK9TaNSle1/QtQRgVCpbA5FUyRGQE8r2MMheqjLECg1oTFqd5j0HPLZCum0SSKToj0Y0dwZMTufxsZjcOQwFK3gmk5BTxKoASnNZNzrMrc6jW37HB0NmV5cIFlJMez1Wb+0w9xiHT9yWN/rowQ6uZQQbDUOjsaomkltrkG7fUQwGHDnsVlWZ0zGIpAnmWEy6uGpKoqpkExqXN9o0+l5zJZqlPKCFyeYtxH7TQ9TU8mkDYq5LOW6jqKJsJQUlmWRLxRpDvps77XxrYikmpCJ1otzVTQtplbP4QYxY9ui0x4RezoZXcXXQoYTl3Imia4kydV03v3wTZamqjRmhUA3YX93QilbwB6PmV+aYXmtyDNXr7O5ZVOsZul02mzt2owDlet9gZxQWCqnWS2YiDxwP9aZzafIpkXwRxLLDekMh8zO52VAlyGWe1pMnIxpHlqc3+4xGCu8dG2eelWTrdBibPq9Mfl8Gid0ESBZwesUoR/NwyG5ZIHQVAgtG01NoArBwAkl9qBRThLFAaPxSLbkCwZxPitQBjE3bu5KIacx36B1NCQMTJLVEjl1QtKI6R/2SZgpfvPRdYZj+KL7TxKL5neR7q1HNCo6ENPtuhKxEcauFFGXZuZRvIlknCYzQoxz8TWdg553C4Phe6zNF1hZrAibOQktiVhK7jUHtIZwcqkAgkysqQzHwhHeplopE1oWq3MZyeQbjcZMTRVJpkVgnicXzcL1+MS1HrudkBPVHKfmU7iKSrqUp9ecMD9TpJJPyMC4II7Y3j9kfrbByLZ55ty+5PyJZG/B102Wc4wmDk/ebHFlZ8xdMxWOT6dZmleJMDnYE+E+Lpc7tjzHdnsuadGXGwZysf7AmWUSgSu5n7lqhtMLdRIplf1mm25XKHUJ5maKaGmDRx+/SC6X55Fn9tkduWQKeV5+1yrHlvKMe31WF+r0Dg+wHQ1MTc7nrGngjsaEmolgA4g280I1R+w6PHNjHUNLUJ2Z4ualbdK5KrWZJNc31xnYCqmxw97BWIbdKZHFffecJpvLyDRyLRRMaB3FhD/+k3dx9uwLJPvXFIWFUpnt3R5FgRfxx6SJyegG129s48YRKyeWKZpZ2u1Dtrc7HA2GzDbqDHsBvdGEWsOkaw2o1qeZncnxxJM36U087rv3NKvTVXZ3NtDFeZ7McPHyNUISeD5MhiEvOruMEsW09y30lEIxBV44JFOssn/QobJQZ3PjkG5PRD6ZsuX7JQ8cl8WL0LcoC5ZukGC/dUQ+n5dtxxvX2/zN09soRsirHjjN4GDMJHRpT8YsLjXodEakzRQZEbiUCiW7NVJ18glTivWC6ZmJbYmUSScMnEAjiFW8SGNnpys5r9m8KgVZTU8SxjHlUg4jVGWwm5HOkMkqxJFwjqo8/XSPh566JsWb//CZc5xabMgQQl1LydR6azLByGR5z3tvcvK4KDLY5DNJTp6YI51I4kcRzfYYLZFiOBry1NOH2J7FyZWyLDi9668vURNYj3JG0HqpV4ryeU6cD8PeiHw6RXPYYzz2UYSjOJng+pUx6xv7PPCCKfl7Yo6sLc3SnQxRwhTnn9rBR2M46vLyTztBr2VhFDPyftjp9gmYSOc2esDMVJFRJ6DneBRzKXzXI1VMYWoZuq0OWlK0qMccHfSksCSKNtP1AukAJgOf3f0+qVTEwPHwxxbHxfVDj+lOJmhGhuYwplpIkQocrFBh52jM2skigp7iDm2KtTrbLZer17tUi3mSyoQojPn9c4cI//pU3uSuepITjTzlQo5E5pa4Nen5XLvRw4487j5bp1avYg3GBF5AtzsiUjW64xhE23tvzLzogDn0ud4Zc7XZoV6P+feftoLX9RmMHdnFUi4kZfHivY/2UFIBD9xXIm1k6TbH9Ee2nBt/+/4DKtUUi7UUxaLOoDWU19HFuQKh7+JYIWqg4zgC+SG6ItKSgTocOwz7AUdHfVkMa+2P2eyFWIkkW50+qXTMF5ytsVjMSOHe1JNEYUimkpbFyM2NtuxoEfgJgRAolwWCQIilPpoB8/NlPNcm8FTahy6OwPmkxTOQLrEo+UqR1sGYOBbs6CS+azOyVHZ2R6QrCbyBS6gh50A6ZWJbyI4GEf6Xz6botDtkKuKeqTBoORIxki4kJft53J/QKBYYevDOc3scSc6wzlQhwWwhTcZ0qBaK9NoTCiWDUiOHa9/Cp4hLsygC245LugKNRh5FuIL3xphaGj+MaR4MnhpDMgAAIABJREFUKU6VpHhaqBhUKhmJiXKFM9YJUQywxi6ZrEkyn8K1QhzHImGoWANLPgOa6TRWZyRDNMU6QhOM/YJOfrpE6KuMOyPMQooo8LCHIqgsQc8KGEw8mTdQnqkx2O4z6E2olnSmptJkshpJMy2mO94gxup7spBdEgx5Q8FyHbyJYEy7WF7E2B4ztZSlNCUczgbuwGJw6JPUVYaGwm/eeF6QfbZrg+cdss92BJ///Ec9Auvrm3zjN72W/YMD+R1f9VWv4dte+y1//31bW9t89/e+TlakXv/6H5Cp85/or/Fkwu/8zu/xq7/2G7TbnQ/Zp0/07f9E3r6nn7nAD/7Qj7KxsSmDNT54vnwib/u/tG3iofGP/vhPedObfpX/9Lrv5c47b+fmzQ2+/Tu/F3EelMslFhcW+PZv+3+kEPanf/YXfN7nPsh//k/fJ1tGnguvwWDID7/+x3jkkUcZDkfccfttvOENP02pWHwubP6HvY2iaPCTP/XfpYD+o6//QV74wnvZ3t7hB37oRzh//unn9NwVYtWP/8RPy2vb13/9V/OWt7xVzsUv+ILP5XXf9z3Pmbn4YR/Mj8Mbb4V6/Vdec2eW7qCHNQETk2JGlwnnmakyyYTB3mGXXitgYWmOTCVi++Y6vU5AsVAioYQcjoYIQNpk5JHKFolcmKnkmF/Jy+AekeY716hCRsXICJyjYFd6eOMx466NQUI67Wwr5tqlLi88e4pU3mco0pHTKZzQIpNKY08mREFAJpfDmwRYUchgMKHdtJiZqVFbMDl/ZQN7qFIupdnY60mW4ud85p30rAlrJ9ZkYI4Ifdk/sug4Fkebu/iDCSdmKmQKCfYOBTIgw85en1LOJFIjZmZrqEGA79mcmMtIp23kh9Id5ngOg15ErJjkhANUt5hYQzwrJPY16vUCsefR7A947Ooe52+4PHBqjmNzwoHlMn9sWoay9A56lKplNna2uXm9yYOvuoutnT2mG4tMN4qMrTFCPotCn8FwJF012XwJZ2JTKOfxTE06Nm9evs74KObsfYtMwh75UonItzja69Hv+JTzIpgqi21FjB2N9qgvQ3QEokEIvbqiMrItyYFLqAaOHVArmjhOyMBVqZXyJEObrHAgjUK6Y4+lhSI5UydXNQljS7Y1DvoTgkBlYrsU03mZci1cS7FwXDu+MJMRi6CaAAqidTiKSKdFWvdItkcbhkbgeoSBiu3FlCtFErEI8tBIFotycS1cPCJQadRvYiRCJp5H92hCsVKRIqzn+sShyzPXdrl01eEVLzzFX527SMrIcayeQdVCMlnB3TPRFF+G/oSxQVKJsCObRrWENfK4fPGAU2tThFqfczctiYPwVXjZfUtk8knZDuz6Pjeu92Vg2eJKif2jDtbYkeFVKV0IbgFXNzrEkUE+n5L8UdFuWhRuJFUlncpQr5Q4am1TqjQ43G7y+KU9Ts5MyzA0wcwTDuKJG1KtZEgZCo2lOjtHbemm3ri5zb333IY17qFpCksrc4wmNp3tNtl6mcODHrEeMR66aGYGxbEpmBE50ao8GEsR+s8uHskixsCBB+9epFAWTMq0DCw76nsyxVxPJVgSQlzWxA9tyfE1jYw8RsVSRgYutfpj7EBlaNkI1ePk8UXJ8hXnXS1rcnw1w/ZuB9fWSKkmZ+5ZJGGa7B60sHoWjbk6ajpBtVrHtQd0W7eKOUNvLNmlglkb6zqDwz3SeZNBd8RoEJIrF0gK9mQUc3JtEcsR7fZIB/y1G9vSvXbbHcekSFIoiHMqlsE+piq8ZT61qslgMGLzoEO+kKGUb+BaI9nSrZga1mAig6hml6eYTHze897L3CME2IUiwtz+3mfWUcch951doVbLySAyMZ57vSZBZDLYsTg8OiKbckmkyjz19AE+OlN5lc958BT7hw6TKCLWQzpNm3TO4KDZZn/fpV6qkVMcqqtlji02ZLCiJoTCVh/w2L1xRK5SpFoxmZ4u8NQTu5QFVzIOZBjezuYWRAGn7lzCsSOOekIN8VGCQNBOpPt48dginWZLIkD0lCikxZw7d8Tl6wfceUeOY0LY7TmkkgluXF3nU152hmpplliEDkU2nZFFNoMcmwvn9hhHMdtHPT71zgpn71iTAs5ue0AqmWXQG7O1M+avn7zCsbUcn/nAbdjdITP1PDPTdYYjF9s16PZHjF2dt/3he5lvZNGY8LKX38NT565x8lSN2vStY2HZMem0CBjzaAnOJhEXLlymOl1mca0suay9wxHHTtbwXYfGdI3xyGJxeppms4tni+9QOHdtSwqGL7nvJGrgk8rncX2D9fVDVNNjqlqQrnp7FBAruvwTRDYHG/s0FmfotgZsbgiGt8+xO+aYEWiXlImuF3nsfe+nksqiaDG7R12qU2X6PcFl7TA3n2XQ95mZydMcWGw0h1IY73TGiFS6zb7N59xf4nhNOKTzXDw/ZpJUWV6Y5tHzO0wmFseqSdTpFMfvbnD69HFmK3PsHfTYuLyPu99EDSbYfZtMJWZmtoKvZGjt90ELcQWGY6NLVYQLWoLjGcoASVcJ8GxV/p1PJ5idngLLobPXYuV4AyX2yOcK3Lg55OL+LquLSU4sVBl34WBziKN4ZOoZWRgytZDlpTzpYgG36XLlxjYnTk0zHCkSFZIzdHwloDolCioJhj0R4DVGiRR2usK9CaPRhJSe5P03R1wfjDm1kuTeWhZ/FHPyZEUKq4lETLGelTiBZtPm4rUm11sWWlLHV33SsYLtRZy9vcztK3myRlKKkMINPuxPiAOV1taQsWexdluNdKbA0Y02I2tIqKmoumC9T+hMHGoF4Y41pAtXUYQr1aA7DrA8i2wq4rZTFRlIORpMiH1ImJCvJdEElqPj4HQGRHqCdF6nN5xguyoHg4jeWGAQYlaXZ+hsd1lcKMnwRM/TcSZCCI9k8Uori2uhSl7XyeUhlcrI+6IrXKaRzuVLXVr+iFPHyuQTOSZWiGsHWPGERkUjm05LgVjURlsCs9CJ8NWIxrxw5AqOeihd4KoRURdBXpp4hjNRUknwVAYtgWERYZmeMCNLzqtZy+H6geTgdrsWShRQn8tREc8AUSALbOOej9dycYW4rCKL8OL6JFjKIqjNilV67RFWEBAbPjMLKcrlKo6FzCLoiaJrFCGeiv68k3neIfss1wvPC7LPcgCf//izGwEh0rz+R36cP/vzv/wQge2P/vgdfN/3/yC6rvPG//kLzxkHlhDXfvpnfp43/8pbPqlEw2d3pP91Pv3JOrYfKE58xVe8mi//918qB0vs6y/9zzfz82/4RTKZNP/jF36Ou+66QzpnhQh29913cvLE8X+dgf04fsv73/8YX/N13/xJK8gKAf0bv/k/srOzy9d/3Vf9vUNeuIN/4id/Rgrqz9Viwlt/62384v/4Jf6/N/wMt505/Zyfix/Haf+//SkZ6vXjP8rX3pNhYLtMhjGRr0lhRYkjwjggXc7JtluvE7OwWMJPTOi1beZmy4RKIFvlY1PlcLuDqprIrjc0pmtZigJf4HoYeopKrSRT60XIkXBaJEwVqzvEnoQ0j3qoCWj3Iw4PQu45Mwe6QyIhAqAM7Il4ChchXgGZqsnYGbOzLVoQ08w1iqRMhWw2gR+J7xVtewa64kvXpeMIR1eOwVCwVRUMw6M37vK+xw5wXI35WhrFVyilDdmGr4r04wDqxRzz0wkZBBMoMWktQaWQk8FSAiMgBDJVS+H5LhvX+iSMglywiJZSZ6JTrmVJ5g382GYyGks3Xt8Rsc4mt982QyoLnd2BTOm+vnVEv6Vz79llzFxAMq2iivbsSCxAVZIZFW9kUSjmcfwJw3Gffn+C5aoYiZRc7J3fGuLaMFcSTiF4xUvWGDoHcpFoZiLWt7rsbDuUUylOnJrFCgfcWO+SyedZXDBZv3aEGmVQI1sKVEZaY/tIJDp7vOjMHEZO5cbhGAWVubwmRY1nbvaY2CqrtSJ3rFVI5QPakwlXr4lgmwSlFLKHuDnwZDL3VC2LWMfFilg4GkIbRwkFQ9Ynk0uTK2VxBGv1cMhUuUi+mpFBMLoaSEEso2lS4BUMuzBWGI4DJiOHejkDCZ3BsE8umxNGVylKHu0fMpkE9MYWYaQwVy2x3RngRGlesFYEQ7Rq+tgTVwaQJTQDI2EQRUII9iTztyXa9r2QeqmAmQJbtItaIlxL8GxNhn5My1LYbo2pZrKcPjVF6I+4vNEhocRURAjKJCApRFUVMpGOkTZlm36pnGev2WI48HnxC1bJJDQ22m32dy3Mv3OoVsopNEPHcUULuQuxKZmBwhlpeQH7nR7XNweUNZVcxiSVScgwKc+2peNNOB8jHa7t9PCjBNtHNlFCY7WYYrWmomWSqEqI71uUhKvQEaxGl0ZKJVnK49g+o5FDpJoykCZfyVHXFSkyiNbucRhL9vDfPrnJq15yhmMLeXb2muSEOKZ5CJxjqzlhYbHO0lJZuuhHw65sO03EoRQ59UyOK1c7GIbK7bcvE2vIc0YXaA5V58KF6xSmGpRqGcqGyvWru7I93LNF4FSaqxu73HFqRTrqk7kS/liwfNNsP3OTyvIMtm1h98dU6hWOHV+U7eRCGTna7zLo99na3aeRz7C8MiOD3LxQQU3pBCLQS9dxLcGRLXPukcdxPY0wNokVjaFtsboyRS1lkM0W2O4csjhdpj9wqNXqMixJNWKJlBCf29nZRxWO7DiQbsxeGJHJ6jQKWV50xxybGwN6lsux07OkMlkZZNM82KXbFcfSY2W1hjUccmJtmeZBB1uyMkPZrq/oKp5tSaTC3NQCm80jrlzbp1oqUKmnJB4mkzGoJE16/R69gZjjComUCDnUGPkegjvTOepKkbvWqDEYumzvdyV24MzaFEnDZHezR/PgiFxRY+2242D77B+M6UlxxWNhqYqZFCGPB1QKGYqFDIHvk8/k8QKFne1DUrmULEZdurxHpaGzekq4cvNyO4TwrumqTIU3k7ec3b2Bw/seO8/yXJXAc8lmEoRmxOnVORlEKToccoUaO9tttIRKrzfGJ6RWSUlH/l2nl+h3hhwdtrBGAqWToZLPMLIDTCXJ0V6byWBMupiUiITAtySzulJp0BkMmNgB165uM7tcw2oNWT21yr4InssX6Bz2qFYzEiXTbE2koD9TKdLrDphbrNHruRI/srC6SK/TwekO8MU9xY8ZDCJubvaZBA7ZbJaN3T6NWoqjno0nPlNPMZ3Usb2Qi7t9Hry/juo6TBzRMVIj1kICO8nDT+2wP+ly50KOnhPyGZ9xjFc9+Ar0WEfPl7h6ocmV950j7GzJQKr8XBbFEnx4jcP2kGI2xcXtDq2Bz1wlQ94wsL1A4mau73Q5e1dVYodGXY2d5ohGLSmF2PpMkrlakc6uw8ZOl2RNQ4s1dD2BqWl0WzbbzRGR7nNsJScDQ8VcLpXFfSCWRTnBbD9sjlhZzEsskeD5CpyN44qCJrILRgTheUEkgyLHVkS3HfH4bofKjMb9p/MYY52r1/vcdVuFkrj/+cIpa8ggStvziGRhYECU0NnpeojoRZOAVnfMA/dNsVguookCYKBK9JIfQmt3gGXbEp0U2wIHoJLNJSR+wA8SXLzcpTMSmCIHPYEsTFeEsKkadNoOZkYlnwgplU1yOXEtTGAdDfEDHz2tSn59HCgS3SHiBlMpDVUToVYKrbaLpgoHe8TuoYetQLmSlmKqeIbJmZoM1fIDhebYxxb2UsXi015YpaSlsXoJRn2f9miAHThk6irzS0X8gSq7nUQwZD6t06iK42DIQqkQ5AMrotUcyI6d8mxOhnRFvgGOTSKjksunsPsT7LGPI4I+zQS6KQIWZfod3siVxQY9rcvnPE0XTvsIuy8KUDqFomDMGxiGghYpTEY2vie+5xb7VwtDicLoNz2aHQujEGNWkiCeF5MapijcO+I9jiyeDAYeh8OQ82r5eUH2WS4onhdkn+UAPhc/fvnKVf7bT/8cP/kTP/IJ4U77mZ99A7/8y7/6ISKF67r8yTv+XKbfPviqV8qqz0f6+rfa1//dPn2k2/9/6vv/ueP28Rrb9/zNe/mTd/wZP/QD309SAMM+hq9f+p9v4ud+/hd50xv/B/fcc/bvf6nb7fFt3/E9iHPhF97w36VT9uPx+oB4ePLkcb7wCz7vI/5J4RT4f7//B3jNl7/6H+2P+KLHH3+Sr/zqb/ikFWSFkP7Y409y4cIlvuDzP+cfHbOP19z9iA/Yh/EBUTz7ju/8Xmzb+aR0Nn8YQ/AxeYsQZH/lZ3+cr3lxXnIjJyMfggSlYpYAh26vj+UJ4UthsVylNieckja6lqBQNBhOxohVkwgSWb/ZJVTTdNoW9982T3UhLRdCg/aIqbl5GZoRRB6ReAAPYmwmNLeb2KNQirH5hsb+0YjdLY+TS/OUywbpksbhVpfA1WnMFGXCuFkUTpIuo7ZHoZCV7j3dTMhQrpQpWp3zMpginRIENF865ATLUgQD9btj4jBgMG7RPLSl+29kOdi2wmxNiAc5sqUckeLL9k5/IlKGVfodG81PsbBaxXFacvHmuCIMJi25a8ItW8qlpLgnckGEwJQpJ2m2j2Q7byGTIZNLyhCVlFnE1D3SBQNFA7s3EYYjCIXzyby1uNdddjc73HZmmbHlUciIUJEJqqZLrp0fe3h+gO2Jdk6L5mGfh2+2WD+KJKdtPlPiRWs1inXQkxqaGtCdjHjnw20+5eQiU1MGbjTkoDOi3dVwo1uikyncXp7LYi0h+XhP3ugyXUpzbLlGHMYkkwkyZki/1yNpGATjiLEPjVqZ2YUKPauFbQVcXx/Ihblw0TquEGl9ApESX06TS2m4glkYqOTSumxf1Lm10HR9RTLlfCWiP3AZTmxSyRSVUpZyo4TiD4SVj6uiBXIUsLZQpVZJkkwlcQXKwHbICJG0N6RcKMhguWF/LBEawg0rpmurN4YwKYsLIvXZTCuSUygWecL5qhsmjj0iJQC/oYfvKKSzMBxZqGJLNYVr2yO2xyEuOmM3JKUm5Hgn9ZDLnQlPHfRZWZ7j5HSCdG9IQoFkKc1u18Lq+SQMjWJep1pOSxGiXBScvQbtwYD1w64McUumFIlwFq5w4fyLI6hVC1jWBHs4Yv9gyPTyHHE+xcWnNzBDOH28QaqYpd/qYA3EGRyTNnTZKtzud7m2MaZlxxwNbO5eyGNZAXfcfZxMScEUqeLCdWUIFnFf3vcNLS3FVEWICbFOrpInDFxyakClKNjCAX/52D4vfcFJhv6Ipek5EbnCk5c3WJyrs7vRkq29952Z5+Sd0ySSGQ42Drj41BYveuAMpXKKyJ3Q7A/Z2++yMDdNuZqTLrhSrowTKdj+WLoEazMirb7Hcq3I+fNXWV1ZY2trg4kXMydanHUTPaGxudVGVQwpJgZeRHUxx6jXoV6uEka3RPfV5SpmtUq/PaTfb9Hc2+X2E8dICXunmmI87KMZKrs7hzzy6A4rKwscW8xQKaW5eHOb/YM+rhNzfdtmeb7E7cslmQhuZjMyLFBgRPxIkyFoZipGiULGouhQyDDodkkKhEUgnLbz0vHrhbeY1Js3t0nk01QbU0wGFqqaoNsfEEQx7iRkulEhmQqZrlXZWt8iVzSIYgNPBLwV5iD06Q/7pE0DM52kP+gzXS0Sxyl64xEie6ciQgrHI3Y3u+gpXYYsCpF8d/OAU/fcRvOww7A3YOHYMp7tUpjKMxgNJVqm33HkdclURUu4QblRxB2G/NVfXJTfe/q2ukxkb7X7JBOadIkuryxKF/J+s8eo59I6OOSFDxynuzei1Rpx+0tmqWbzHB6OpKNd7qszQU8n8e0Y23bxfJ0nnrlOIS1CwQwa9RTZcg6DFJvr+9zzwjsYWR5Xr7XY3zkiUTBptvvce+ccuqJwbLZBUlMlMsW3x2RzQuh16Q0Fs9zE9V0CPwJPkygYUYCwxy5rx+sYqQxPPtWk1TlkfiEvuxkEskGolaLo40xiErpHqZjjr959lenFDLctzaJYEYapyXNThIzZbsR4LMRZjyh0mGkU2N2zsd2Y9aMWWkJwb1UqSZ1HrrSIDZWFQpLAVmjbDrOVBPeezBGPYzYPPSwlRa2YIKcpRGmN3mhMIoxp9yfce98cJ47fhjuBUajwvkfXUbwuL7+nQXdg48Sh5L1rbkI6f/d6Hs2JQ0ugEBIm9YTohNCp5BIctW2mFkT4WUwyY8r7qJlW5T2rVEpSrmUYdmyefqTNgTPCMFNsHnZZnU9LsXZ9p0suCcdPVamIYonvYo0cBt0hU3NV9jd66HpAbUq4uwU2x6Ez8ImCkKSpyuuxwG3EUUwhn0BRVLbbDp5iMTVrEo1iFCdippLGLBpyvESRNFfIYugJGUqnKop0RwtnuJpKyVAryxfHf0K5bJI1dAxdk6Gjgrkq5uuob+NHIYFwmHuRZL8K0TyhGJIVvbk3ZG9gC8oplYJOQo+lo9T1VWJNZTIZyxAwQcyuCMxPSpc4A4HCKVcNknqCwL+F+6jOFMmYsez+MVMZ7GFAt+XR7AoAvCJRFhc2J4iytEAazJaTLMzkITB56MldDm2bcl7h0+4s8ILlMkGQY/3KhGvbXVxsVlYSLIpiQlsQRASf38RQYlm8y+QMiYYQBW+x9vLtkEF3gCYKoJUcerYone2OQEcFHqEjBG0V1Uxipv8OmRP6kuna32uTn0pjZhNMxH1DTchi9ujIYeRa1JbSNBpJ8rmsDCoUcykUD39hiCHQTEObUI3x4ojJxMFzbBxxzkQh2YrAtKiykC+4+46jYCgae12Pd+w9H+r1bBcIzwuyz3YEn2OfF2LBL7/pV3nnO9/9CbOo/liJFP+W+/qx2qfn2HT7qDb3XzpuH4+xFQ8Q//XHf5qJNfmYC7IfEC/f9a53f4gge+PmusR61Gu1j+v5Ktyd3/ra7+Q1r/myj0qQffrpC3zjN7+Wn/2Zn/w/TpD95yb9x2PuflQn3YfxIVEk+YZv/FbmZmc/rnPxw9i05/RbhCD7pv/+o7yq7jPshBSqdZKljHwItsa2DDTZ2WwzMzXDyTPT6EkHS7Q8q6psge8eeExNFciVArL1DBMvIA40SuU0iuKzcfWIqdlFFCWm2Wpy6WqbcSvk5S86RWNFIYxcNOXWwnbgdtg4bLG55XG4E3N2bY7Gos7GlV1qpQaKGWPt29z5wCqhMcZqi2AV4ZQUbkPRxp5kqjGNEnkyjCkr1AfFw7cFC9QmnVG4fHWH8SDCSBtMhhbTyQwrKyXUnE4iaUh3iKmlyFSysnVej2OeurKFY+lUc0Xq0ymIbOxRzNARrXUxxVyR6ZkMG1c2MM20FM6ShTyV+i0+aD6TIlY82YK7td5BiZPSPSMWtb49IKHksV0RftInikXYkkmxIRZ0HmsrDSJfRTVMGaylJURacogWqTihSP7u8O5HN7jnxBKFbCRFUtuHx57ZZaYxixG6aKmQdC7Ney/tozpp7l6uMLuQpDPsShdibxLwngtd2nbMC1emyeHTHt8Kebnv2CzLx7JM7LFsExfON8ERtSY2G+stLEvlzPEF6airzuTYXt+Q7dHDkS8Fq4Hjs3ng44cBQy/kZKXKsXmTjVZTtkgWMykWF8qSGVqpGOxvHmAoOdbumJLCxSiIOP/EOlt7Af2uzWe/dA03HHLY9zk2vyi5eFeu7MqQnJn5qhS9VV25FVzju7J9fTAcYttI16dov1xYzsowtVpdsPm6UqDrjiwC16ffEwF0SfTIJV9KkC0kONzpUC8YpHIa+VqNZ65uk5or8sY/XefqjlhwK5xtNPiCu2q4tsXmYMKfXG9iJosYuLx4tkAmDAkyRZ483CHpK7z89DQ77R6BZfDKl52kkFeplBts7W/zt49t8oePHTBTyfPC1SrT1RyoKqYSYI9sqpU8rV6T42vLlKbL9AYdtg8OSfppKtUySkIj8j1arQ4pwRr1YqzxUIrWzzy9x2475GX3z6GkXd7x0DYvvOc4M/U0G9cOyPoGWsUgwCdVTvH4Y3tc2BqxUC1TKprMHl9FGQ+4YylPEI25uH5EO8xy97E6iu/z+GMHfMpLT1KppTDSOtfPX2B1aY7W0Kc39nD6lkzibkyVWTtdQfjh3JErMQyeoRJ4Do1iCT9UZdCOYIwGqnBSiZA4IbirZE1NYjRECM1UTScjHHGBi0qabrfD3z5ylbvvWuPmtV0ZTlOsJllaWGQgmMj9Dk7f5VNfeR+5dJpxX2AvHFTTIZVI0h76rF/dJ5lRmJkq4wQxV7ebHO0N+fSX3M50Pcew36VrWfzlQ+co1wsMxhYvu/8O8maWXqeJmtRAy9E/6uKGAcfvPs3GhX3G1oBMIcf2xS1uv32VxYUMW7ubzE9NoaWLPH3pSdlFMDu7xsAJePxvLsnjfey2RZ48f5XN9Raf96pVTq0ukc4V0bWIwaCLG4nrnM7u/ohHH3maaiFJZTpPrpST7rd6tcqgF0peszO0pEP45tMXieKI0nSR9c0BxVSS2nSS/eYA14uYmSrJULCbN/fwhKuxY7O6XOPRczcp1sq4gc2L71lheWWFzUtbrG9vMbdYYrZWZzwW7e6ipdrFE/3IqkI8UTh3YZfarM5nvOIFjDsOsRLQah/JcMOSCB7bP8I0CwwnDmO7R+jYVKdq0qW8ueHw1ofez+e+5DgrCyWK5bJkcHaHFpOWkJzGLJ5Ywpn4NPePJJt4/eYB9942y1Ck2LsWp+84wfrFTZZXp8jlCrSbfcbjIfXZMvmkgidao6MEW7sHbGwLxITNQr2MYtZ4+PF1Vo9nJfJi43qPG3s2re6AsplgZi7N/FqdmzfaGFmNhbk0J+aneeqRDSLLYe2OaSZ+zJ8/tEXLsrjrTIFCIoHuivYAlcNOj07gM10zmZ/OsLXlcf1wLK/TO4cTGZA1XU2gh5oMgLv3jiqZmSWeemyXg3afeiZHTzgTFVsWA5bnihSySRJ6ioP2BC1v8vT1Nj4On33vAqOOT7Fm0m36jIa8kQbQAAAgAElEQVQ2dhTw9H6PjhNSzRu8+ESdmXyI4ocMBzFj1yAMhIBrUhLivkRquKhZg2JyBmfYk9f8w+0RF/YPudoeYgcBL7+7SjKG6twM4TDEcSdUp3PUUmnSSSFc+oytNoORuA+OaczkSRlpJhNwPZd2s40SJnHUiGQuzajVw7cjRrEIqlJll8JUQ1xjA3JJ0UVikDR1LBHkpSqEf4cL6TQ9dg5dCFSaPZtOOOIlZ2sE41DiaEpFITb7aMkYRQ2ZquZkcSTWIkr1Ov2OKwufvh/LNnvBfm40RKFqSLMXyRA4EVYmXKcifGzQgX7kk0qFzJZN1NijVMlI1my7JwLAVCqFgJyeYtL3iTQTJaGTzxrUV2dJlpKMOmMGuwPJeh/bNrmsSX8Q49gqQzfmSnvAIPRJqBojx6NS0zg+ZbJUS1M2DHSzwMY1h4cu7ZLORcwWdUqpFANbZf1ohBOJ/TT51LM1SgWT6VqRRELg5yIsK5bhWoKrq6saoaKSn5lC1dL0r1/BTCiECcFbF4loqhSyRQjrSIR7RZ507mriIUhuh44XGvS2LTr2iNqaSa2YlNxcIzIY71oEqZg4oRCNfBnCJoTgieXS2RfO9Il0s6uqIov7cSjCzQLKdYHREbzqmC4pfuu897xD9lmuRJ4XZJ/lAD6XPi6Ervc9/H6++3u+n6XFxU+YRfXHQqT4t97Xj8U+PZfm2ke7rR/OcftYj20URfz+H/wx/+X1/5XP/MyXf8wF2QsXL/Ha134XzVbrHwmyYize/vt/xA/84Os/rm5SwUH+kR/5Cf74T/6UH/6h133Eguzh4ZF0xwon7Ac7fv9PcMh+Mgqy4pwQgXICufDJyv79aK9Zz/ZzQpD9pZ96PQ/OaARRxCQUzDUL31cZeDbVYo4EGg3BkV7MsLe9hz9RKVZE+3KEnkxTLKUxEsIR5uI7kRQlR+MBnu9z/WqPnJ6lWtGIzYi9tks6KHDi2DTTiyKcIkbThbvE4NA65NyNLf768S4pP8f9KzVM08NyYkxVI1lQyWl5br9jHsvv0xuPpdOy03QoZKtkxUIqjlEUkQ7s448Es02V3DjVEM5LhdCfSCfVUXtMazRhd8tnrpRndaGKkXdxexGZdIZUXsXIp+n3xyQ0sY0and0Juq4Qui6WK1rsddKVFM2NkWzNdYMJt51YpjPskVDz5Ct50okMRipgaA+4ttHiwqUD0kaGwHGYnSmSrZnSafvUuR1K+Rye5csU8UQOsmoS3UiQLaWxxhNyRZN+v0/raEwpm8fQQ8keVY0E9sTB1BTaR30qUxkmtsXBvo+ZyVIsqbStIZtbE07NzVHMhSJWmZm5BHt7TaI4zyh2aR2OKZkp1Ei4gnXyqRzFvIlomReIhKNDi/mlumRlWk6fnZsjsqkax08WGVoBuazB4eEe/b5KGApncsjYt1g/dHADg4FogQ0SPHCmShxasp0xldJluFIcCLeOYP/pMrBkfqHBtY2bJJIpLl3bRZhaC4k0lQzMzlWl0P34+X1K9Spjp8lBc4ztJmlMT1MrJ9nd22emUKWYjvB9m73DjkRrrK3OSAdzFPlyQe96McmszrVrexxbmmE4tonsWDpX01mFkWvTOvS4e63BZOzINnYvnWZv4PDQEze40RIJ7UKj1jhdK/KCOdHK7kku643DngxFms8XySdhHBhMHy/idPdoHnpcazmcEuFa82Vy2aTEITz29A6XtgVSAbw4pjkU4SvwGXcucXLBJLRtsrkUxXIW0zAlV7nV79OdjGkfjpiZqbK72cI0kgwEf9fzMIxYFiRSWgonCPAim/vvWeH69iFX18fcsTbPwuI0Q6cruYPZUoLzlw4ZuDHFrEYprROOQMskmFkUbF5RAAlIagl2Dzo8df2QBAYveeECqhqiBSJgKcP0sRkZdDfyFN7xjodZW5xBDW26RwPuvfuEDLO6eX2Xmzd7vPSBUwxGE9xRhJ5JYo0trDBi5fSU5Huqelmmf3c7XVbmp2jttGkPe5K/K9xva6emGQzG7O03mVteISvY9n5AMZ9k7FjsH40pV6u0j/aolQuSN65peTxrIIPQRBq6ABnakyFXNtYpmCl0zSSRzXJzZ4tcNsup4/NSHLAGNnv7Q4qVIpcuXJSuaSGCCeaqYEs3u6JrQGAKHIqNGfzY4NGHn5bu2EBwpb0R97/kdjQnkg7STCHJxPU49+Rl7rz7FHqySHfYY1/wo+dLzM1U2RcCIR4rs/Nks2k8N2A8dshmFIJI8L4VWp2+FGdy2ZTEF9huQD6VYu9Gh15HiOBZgtBhdrYhiwiWM6RYSPLHf3KRU7fPc/vJZYljiVWfQW8gr6NuFHHt5h5PXeiwNJulPp0mW63gWkl2t1qkckV6nQNmpnLMTBVot/tsrQ+wvIkUY3dbLuIEufeOKTJJuOdFtxFGSTpHPVJ5E0MLyORz5ExTtsS3uz2JAnDdETPzDeyBwsPv3eHmbocDq81LXzDHsfkK9UpDImkEOubSzW2WF2voyRI3r+ywe9inVKxxfavDifk099x7AkMJ8B3xZygT4avlIoHnSTHdsQKy4tjlhWtRwxX3wIMmtXJFsjp9cT8bDWTIU3foc3DYoS8cq0vCiehQzOXpt33p/FQ0nWqjRC5hMBkMJR5herok29QvXTrkxl6fuXKCQjrDxmFEb9SVBaJcvihD2cQ4PHK1wwvOTlOMPLaaFuWywnTexBpBvS6OLYztGMdSsSONZ9ZvuWuP+h3OLBVYLJgy+MgQyfWRSqyKiEGDyLNl54cI6ytW0/i+Qn9okcqk6fUsWkOXY8sVJp0+M1mNRCbLsO9w0HawRz7pbAJD5JmZGumiSmRFtAcWy2cWsDsu/sin5wyo1JMUi0V6R32yBYNISbC340vXarkUYagejfq0uAXha9BvjUgkA0qVW3iUXC7D0e4YM62zu2XRs2wZxCVEvq3dCRvtEQuNNLPVlEQLDDp9VpdLlMtlRoNAoi403aM+lcNzIoJQYbc5odl12RgMKVVN7lsrE7k6ikDhCMZ0L+LiZl8Gwt22nGJ1qUI6lWbc8Tk8GNAe2YxDj6npAp7opAgEJiQvHa2x7eO4Cq2xj2ma3GiOGeFwvJ5kaSpL7IbYE1VyZT0CUhmFhG5TNjLy2jGZxAw6vgwPrU2l0bM5kmnB9QnxLJejnS66FpCrqOxshdxoOuiZCCUJdgQFXeXMckE+p41G4rkkKYO3RhNojj280Je8+MHIYW9iI9KzUqYohfk8+JIGK7MVskkRMqbLLpVRb0Kk6TLcMQ4CVD+UBeNkvUS2nEd3PNzhGMe2cRyPRMZEjVSJERIMCnEMjTgASRHScZ0EB+sTBiOLdEWjUvOYWWyQMTK4oxBHIGIsVwZ42ZYn73tj16NQ0SiWRUCpIotovb5gxAeYZszUVEZ2E4nugKNJzFsvBs8Lss9yMfC8IPssB/C58nHRbvqff/C/8J73vFdWuT/49Q+FF+EOfOe73i3DqUTLtB8EVCplvvDzP5dXvvIVpFICSvbRvUQYzJPnznP9+k10XZOLe/Fbgk34Aa6iEKJa7bZ8z1NPPcPN9XW+49u/lZnp6b//0StXr/HGN/4KV69dl06hTDbDZz/4WbJF2PP8f3Zf/+Nrv4nHHnuS/mAgOY8PPHD/PxLdxO+Px2MZqvSOP/1zvvRLvpiVlSX520KYaLXavO13f5+Dw0O+5Zu+nl/51V/nd972e5w5c1p+z9LSIv9QNHzNl3+ZfP/bfvftCLFqaqrBV3z5q/niL/rCDxlL8f1iv9/622/j4Yffz2g04u677uSrvvI1khkqHtBES8OVK9cQIVcPP/KofM9P/9SPce3aDX79N3+b973vYelauu/eF/Bd3/VtHFtd+ZCDJX7nscee4Dff+js89vgTMmRpcXGB/+vffb4M6PmHQUvivY+8/zHe+MY38+S5p2SriRjrr/2ar2RubvYffbfgm77l198qj6l4ibn00k99gFd/6Rd/yHs/eKM+3Dn6D8f2G77uq/mdt72d3/6d35PhV2Ifvvmbvo5XfuYr/q4F5H/9yocztiJ86XX/6Yc5d/6pf3KC/1MC4z/1RnGMzp17it/67d/l8SeelG8R4U5izFZXluW/xf5+3/f/AAKN8JG8xHnwi7/ws3JOfiDxXszBS5eukM/n+NIv+SK+7NVfIs/ZD3594Nx++9v/kCeePCdDfU6fPsmrv+SL5bn9N3/zPn7sx39KhjZ98OvDEeIEeuSNb/oVOZ8++PXgg6+U54do5f8AsuDnf+6/cetcvjW30ukU/+4LP18GRmUzmQ/5jk6nK+fs7/7e78ttXFs7xtd89X/gFS//9L+rLn94I/mRzNOP5HooQq9u3Fjn4qXLPPro4/JcEvP/A6+PtpjwL23vL7/p13jooXcixHQRevfB81TwQsV4vfd9j9Dr9eQ8/MBLXD/E+f3mN7+FH/qh18l5JLjF4j7xPd/97fK6+9pv+65/cU6Ia+ZDD72Lt//BH3Hx4iVmZmb4nM9+Fa/+0i+S/K4Pfn2srkEf3gz4xHmXEGTf8CM/yN35QLYxH/V9qskcq3NZYhzK2QwGmuRA1kTCr28TuSIwK4mRRKaXW8OQgmiTngzoHVrUZ+p4wUC6lHZEsr2TZXG5TjqvEUc+h3sTMmqGQj6JmdMwTNEtp3LpYIN3PbKJEaQoqyblpEK1Lpist9K8BQdRcECzCVOyNP1YiGohg4lLKmMyHok2YJ2SSG3PqniOixKpqGLlhyLDl+x4wqVzm+zvejK0SrTFz4u28QRkyyaeFdEo1ihNp7GCmIOjHrblUsglJZeyNpXi4KhLJpOR+IVEKo0/9qlWhKhgUK1X6Leb6HpBusRidPINnY2dDZ4836GQLqKqInwmhZqIpQjVGbgYiCAek8mhz6d86hnUtM3B7iGRY0pno3AbJoyI0JnIQJxYhYShM7ZHPPzMIYptMDedJ6WGlGZy7B1t8VcP97ljZYkzJ8o8fvkakaNyam0Wxx3i+RGzM1m2to/Ipwqs73fxAp1KyqRWSqImY7KqiZkzyaYMFDUmcFy5mBNuniBy6DT75JIVFlbKMrBKuIX/4j3nOXct4lijyP131LCUgF9/51W2e7F0up2pFTjdEIK0z5nVGp3+kMW5KmgB6WyGUjZJMpFGSYm2+SaOB8P+QFAFGY98UukUC3Mz6EbM1v4eu4cuZkZHi22eujHGTCapZtKU8hrZhMbF611W5zIYRki7M5EYA9H+mEwlyBXS7O2I8KY0miLSnAWyQzirAhaW63jRhIcvNVFjnbMzBS5udLnr+Bw93ZbhaIEaUJst0B92afd8uu2Y+9ZmKCdD7MFECooi2OqgPebEUp2Jb3PX2VUUw2F/q0M2kySfTstihJkR1yib5tGQ3shCqAQqAVuHEy7v+BLR98JjJRme1qgXCSKVZquL7YQk0yaxrqApOq0j8X8eA8vjjx7b5/aZKp9yd01yA4XYKVpFhblpYaUgBU3RNjsZB/zFE0ds9myJ1njpi1aoF5IcX25gT2z2Dg5538PrlHNFjp9cxokCzl1aZ14ER13bo1pPcefJZaYrKc6/9zK6WSZTzXPbiXmCaMJec8L2jU1e9sAyhUySwBEO6pEMotnba98KvquVZACZKCyEfsB+bwS6xtLaDBMr4MmnDinlMnzWZ50S+VXSjZVIetIxnktkadSq9Icjtvb2mV9YlO7+wA/IJRQZ9HblygFLx+a5fG2L5aWauKKRytU43Glz5vQyCU3l4oU9ymXBvdbpNA/kWNYXluR2ilbmOHBlYWh98xDVSEmMwf72hsQbHD+5Rq1SwhWhcq2uHLOECB70da4LLMvYJps1haeMF59dolio8NjfXmRKtB6vzUgEi0BQCEOpQFQ190ZUZgpk8hqrC4uEQczIHqKRInRiIj2kXs9IfuWga5EtCNf0UBa3hv0+aiJJrKY43Dxga7fN2Jtw/70r1Cs1AsvBEfiEtEmlmqbX6pLKlaUjudGoSB5k83DMZDTASCrkiwLLEmBmQurTQoyN2bi8zd++/zJ3v+zFkvEs2sNzkcOTj91gOPboWZ5sBz951yqMLD7r009ztLvDseVFJp7oUI4QZaFyOcN4bCPyfESavCjkHXQGsmNC8MjPPb5Pu+NwfuMmM/MpPu3sMZZmypQyWTKCzRwJ5/0ETTMZTmK2bx5xY6/F1c0evYnFgy84Qej6rK6mma7XSRgxZkqwpkfk0lmazTE7B11K9SxTRVPen2zfYOPCrkSxTFcUKkvzdI7azM2XpcgvhMyjnkOxnMCyx5imRrcbYjuiMGgyP1WX/FNFM2RhQBQKuv227NgIbJswFI512O84eLGF69nsNQM0VTi0h1J4X12skvQjLmyOyOcSHK+n2WsJ8TRBJR0RRiGzp0/yzPl9Lu91MQyBv7F40ckyuUSOg+0WMws5eV+yh77EPgjqnuCsC16nEDeDMPr/2XvvaEnSs8zzFzYz0tvrTfmqru5qr25JLTMSCIQb/JzdHQN7mMEKGEAI5JAEyEuMJAQjsWIGGBZmdoYdYEAIYcQiCWRaalddXf5WXZs3vYvMjAy35/1qb291q7urulsaSed0/CP1rZs3I76I+CK+533e36Ncwclcnvp2j3prQn/ks7KY4vBqkW7dVed9SMjsch6vFxAMxaUuBScUt3z5QEWF8UUTn0YnoNkeYCdi5ks5vGBKIZemUR8TaxGFijzLxME6pJQtKjySbkmxVDixMalinn7dZ2NriNvpsbhYZH2rT3s8xslrLBYc+rue4obOz6fxhV3di5gEY+bmHDJ2gXpzSL3VY6GqUc44eOOQ/IxDzjHo9qd0+y6xLqx5i0moM1OUdnkpGsS0hxOCcEo5b5Myrzgwu215LoRstgQREbBQTjCVsDNgeSFHJmtiRbrimA9C6WoRHA0k7VghDqRl/9zlEacaLt3plNl8gv1Fi6WKTVaQHqFGFOv0+2MsQ1e6RGDoaGLyjSQkTMOfhKrDxE5ZqlAu7wsrqzZmxsYTgVIzGHambHXGmHZCOccFtbjT8jjbHJDJWszmMqrYtuuOGAiWIBSKbsQ3PL/ES29dJm06WLGliiIiig7cKeOx8Gx1hagKAxcna5MqVolGAYOui6GHjDxxsedJxDGdnktlsYyuO/gTj0gPFTpm0p2wtdWnNZiSrerML0ZUy3lyToVJN6a73SZE0BAhWIbquum4Y8oLScpzVwqPk6EIt1NaO10mIwnkS6l3gMjT6FlJ/uD+5wTZZ7uqeE6QfbYj+HX2+WvxG0WAffMvv42LF9d466+8iZtvvkmFC+05Bm84dpS3vfXNSnR8OpsIFf/xd36fCxcu8tM//RMsLy1SrzcQdqaIabLtCbIiHkji/B/90R8r0fFqAUp+b68d+t/+9E/wvd/zXWrCFNHrF3/xl3jnO37l0RbpJztWEd3e+rZ3Ic5EEY72hCJ5CZPve8c73qvEVhEwrv7uxwuGInhquq6EQPldETB+9md+kv/9B//lo4KsCEbuUMD4CbUAFAF4T6z6p9/xrbz+da9RqcayyRgJR1SO76d/6seV2CSJ9G99+7vUv++1f4vY99BDD6uxEzFP2tnnF+bY3a3zim98uRKN//Ljf6326Y47buM973oblUr50dO19z2f+MTf89rXvpoXPP9uJdJ86MMf4Y/+7z/hhS+4m3e9863k8zkl/sr3yPl/y5vfwPPuvF2Jyq9/41uUMP2+f/euRwVfGR9xX0vQxZve9DolqInr881veRuHDx/kZ376Vdd1yVzrGt0TtYS1Kscqm4iFIjadO3dehcC98+2/otyte9v1ju3e7//3P/5TfulNv/qYa+O6dh5UEUPuoTAIeNVP/AiVaoWPfvQved/7f4PFxQV+/f3vYf/+KwK/bJ1ul1e96mfVtfd4Ie2pxmIv8V4E/Le8+fUcPHhAFSh+/jWvp1qt8K53/irVSuXR79nbr2ajqYQ2EWK3trZ52zveo8T/7/++7+EXf+Fn1Zi+6S1vVfv8TByyT3U8sjN7xyT31k0njvPww4/w8pe9VN1H4uCX+2hvX6608FzZLlxc49Wvfi3Pu+tOfuLHfphMJq0cxHIv/+sf+kF+9Ed+6Lo400/nOn2686EUm/7wD/8rf/03n1DH8fjxeyaC7PXsrwiyIuyJGCvb3nUkgvsHfv03VeFG/k326epAsasFdCkU3XnH7Xzms59TQr/MUy+65wWKNS7crqe6Fr/4xft53RvezHd8+7fyPd/9T9XnP/DBf8/HP/43fOd3fjtveN1rHsNh/krNQdd7j34t/Z6ct7e94Y1U6RGFEfOZLEVd4/C+Eum8odpHk6YjmQpKCBVnVr6SVtxPYda57SnFYgGnaKgQoUE3JFdOoUlIhCw+I+GRBVRmCoz9KelMklhzGTXH5J0iZsZUPD1Jc77//nOkkiVSlq4WzIszebJlh/7Iww5trKSO4VisP1xjYbbEMBZ3bI+lAwvs7HRJhDbZYopcJYNpC4/Nxxt79DsDEpEsfKA26NJu+Ri6BAJpKvRLpT6nTXY6dcIhKnFZnEh/+InTNLoR++fyFB2dGw9VcYSf6k5Z3+yzWM4S6x4zhTyV2QoeIUkJ4ghiNFOWbIbiULb9LhfOXCIMHHYa4PmwMJtirdHivotdNM3kpQfnSaeHHF7apxa/3XafCw/vcPjgCmYuSRB6WOOQ0ItI51OKxyruUr2QVOPmDUbMzZZodQZKkGu7fRVstm9mRgmlZ9c6fMOLT5BMyPkEPW3x+XtPc9/9Db7zG05w7uxFEnaJZkPEpVniaExne8C+lTkSCTAdHcM28EcTNDuBF3qYsUbSzpAupMnnhQcXsLFTpzUIFOpBC6f83cldNnsxyzN5bCPC9j0WZ9IErq8SxAu5FOWioxKuE0lHtZ/bsUGt21XhOBJQ1Ou6NDdd9h9bVgLo6ZNr9KYh7aan+MHHj1cYeS4pO0l9Y8D+lQWckq5wDvXuWLWYSgtvuzViqzZm9cAchCN67YkKuEqnM9xwKKucte1un9bWkFyuyJg+52sDVgo2nzs/oJTK8v3fdjO7I5czp+rccuM+0umJEni9kbitGxSKBSUeRwOPR9oDPn2uzytu3c/OpRonblrkxO1LTIY9GptNJbTPLi4R+T7jqY9hafTdvkJB2GYaJ6ETa7EKatNMjUTSoJRJ0NwZcPDwCs1Bk0QqqzAMwnYUQbI9CLlwocF0GrHWHnLz0RXuvnmZfrvO5VpNCVU3Lc6yVE4ymkwpVrKMgykXa33+5AtbLFcK1Adjdvo+y4Uiy8Ui+VyCTz/4CEkzwQ2LZe566T7+7lMP8eLnH+DimXXmyzMcO7hCoqDhj0b8j4+eJIos7j4yz+yhGfq9PtVshsWZjApiGw4k0Mhjogl7WqCKBq3dEZZhUahmGQ5cXM8lDA0uXBzy0Hqbo0fn+aYX3IBhjPFdn8jS2Nm4zOLcKulUhrQ4sYIpfuxi6Qly+TzjICSRtWisbdGdTNncajOYBHzrt97N5k6DzvoY/DEvetnzCb0hpx45z/LKPLXtC6Qsi1yxxNkzm2SLC6RKeb7wmYc5ujRHZlaKUbYq8jd3thgMhkqEE2HcHY0Yhz5xOCYIbRrNqQpdO3SgSlYCq3Qf28wwGJpsna9z/OaiYq/iw8c+ey+rB8uKKZqMsrQ6LcpzFVK5IsbAo9bt89B9Nc6uNbntzmWef9cBxXJtdobMzC+x22ioeayzu8MXv3gGJzNHqzdk39IMo2DCgaML9Gsdzj7Y4PhNy1QrOcpFceFDu9fH1xKkdZthf8THPvqPzCwUOHJ8icbGtjq+6sEV1cYsvFlpDU9lcpw5s8lDD67jZHMcvWkBvAGlJUEkTDh7/rJyOB49OMvzX3SI1kabXD6nAr5G/pgg8JU7UwQtadtO2rZyRW5vN7GTCT7992c4c7nBwqLFC19+M9PhSIUcHlxdIKPHitO7dqnBI+t95ezVdJOPf+IUu75LqEXcefM8LzxRxe9HHNhXJZXK4E+n2KatHKvTqUa91mcwHjG3nCfSPDKOo+YfaXffaTdZWV1hGokw1+PAfJ6e8FenGumMwzg0aPeaymUsafLbzTaH9q8QeTH9zljds6c+d5a5VXFV+iSkwDmf4/LlEbutFkv75vnMFza50BnjTsa86Pg8+1ZyeO4AYksFau47tszm6Q47jQFbw7EApTlyIMULX3ScSU/j/OldNuptgpTGkaMFBjtjzCjFPz60yaFlh0LCxDGTFFZSpNJZWpdaCs2StHSSJcHvhPRHUxWEqWsxGzt9NusBO/0R33BiXom4vZ6vgt2On1ggGGnKZZ0sOOjiko895g4sqqJtu+EqkW/Y6zHojXFSumKqJjMOTi7JtCcsV4eeNyZfEqG2hZO2FLdcrsUwkWLopvnYX9zHsZvTFCTMszOm1hgQ2DH7l/P06p5aI2STFqNOxKmdCbXBgMOLBcU3tbMGs8sZimWH0c4I3w0IYtR7RDonuJ1YuS0l6NGX81f3VUDo0YMptDBgfqmAlUjRb3nUd8XYYRCYBlutEX3PY7acwh9NqVQkddBQztFR7HLzTTOMxgEjz2a7NlBdNCJ+S/Hi4V1XhXKNgikrOZO5jIkdxVTzGeUiN8SNKmGPSXE0q4w8oijARGPQD9H0CMuMue/SBDcAww554R2z5HJpLpzqYpgeBxZTqljaFtTUSMR2mRd8QkPc4A5rG33OtTxsU1Nhcc2xp8rU2YTOPbeX+ea79qlASpmDvUlApz1m2BPcU0yt1mPiTzh4pIRpJxn1JUwsJJGC3a0W84t5ZpaqqnMg8DwSTkKNi6npeMOQzlYbihJ2ZuOYQ2b2FUglTNKJNL3GFH8wxsgY6r1iOg1VAUF49llBPmUSBGGgihhRYOF2Dc6d3iJXCMjlIZXIMSDJf3548pxD9lkuLJ4TZJ/lAH69ffypFtWTyYRffdu7+PM//9iXCFoizL3nve9X7tneVEQAACAASURBVMe777pTCXbXGzAki28RTYSt8+Y3ve5RAVLGbi8o5rOfu/dLQr32+Jm6pj/qCNwLG/q7v/vkoz+TvyM//7V/9+u87J+85JqC7N45E9fqW375bU8ouj3Rd8vnRJz+T7//h7z7Pe9Twt8b3/CLypX7V3/9t/zJn/65cvKKA3JPeBHH5p6wLcLxeDzmQ7/12/ze7/2BEkde+4uvVu5R2YTtK6KdJJi/5MX3qJ89VTL7Xlq9tH79yA//EP/in/8vjzpuH3nkNK/6yZ9TguhHfus3lDtz7+996MO/zR/84X/h197zjkd/Lv+2xw0V8fgD73+PEnpFUPmF176RX3rjLz6mdV2E4J941c/w8pe/VB2fCDZ7P3u8CPWpT/8jX/jCfUpkvp7tegVZcf6KSHzixI1KlBeHngjFwke+WmTfY9I+nbF9poLsHnv2b/72E3zo338AKWDIdjUn9vHj80wE2b1jErFchPq98yvfJffoO9/1a+p6ePXP/bQSKffuwQcePPkYEV1+f6/Acdfz7uStv/om5Sz+nyHIynX786/+Gb77u75DuVvlmMT9+vZ3vOdLijB7oqS4X64uMOyN6yc/+Wne/753P3rfPNV1dr3X6TOdD+UeFzH/Y3/5V18WQfZ691fE4x9/1b9VAvfjhX0ZW5kff+d3f/9L5lkpTMm9LJ8XR+vrX/8aRLT/tfd9kG96xcuVG14VvZ4kjG1v3lheWebtb30L6fSVAtMeczaZSH7JXP2VmoOuZ375WvsdEWQ/9K638gN35pU7RJxYvqcpIdNJoRxXYShp6gZ6YBLrAcmUwVQWZeJ2GUzJ2A5pSaeW1bKhYTmWEtH6jSlxrKsWdyfvMAgCdms9lqo50nlpKY4pFdIQj9WiaHu3Q30j5sSBeZZWC8SWxm6ridv3SGdzRFOXkXAoJxLWFaq25oV9+xmHMY2tOieOrZJIhkTiQzNlQdJnUB+RSSboDX1My0LPRAwlvVezGHkRc+LokGCtwZB0Iomd1Qi8qQoq+8KFjnK4+AONI0s5SlWTbqvLVmusuIfZjI0eaHihTzAOGY7G6lqdDEV0sVUSupVD4Qp2t+tstUd85hEJw8pQyJqsd3qqff7G2RLVtMmR/fNUZlJ0Ri2a211GI6i1fHZ74mbTGfbHlItFrETEqfUOjpXk0GyJeDzk4GqGUB/T7ZpKfNnuj9hojSmns0rw+Cd3HyZfdXAH4qZLMBy7PPLwBqVUWrXjilu53/MpF/MsVXIYaeEHjslI4NDUV63aw66wAsUNV1AhJ6FmkUxLoJamnFDyjjUYjVVAhx9MlTNMUK7ixuv0xsppJy6gfCpDypBwk5h0Ns00DtECYekZqtXy/MU2l3ZdDi6WWFpJK7erplmYeka1vXYGskjvKhekqdlUF4qE4tDFY9CaYCey2EkTJ22yu9ti0Pepzs2SqzrsbG0pIV5E8GLa4uzlFpKfnU2Y5HLyjjTBMGwiYpaVO8fhkctbnLww5mUnljl0sMJHP/sw/YGhBOVs3mGxZJOxdKxkAq2Y5eKDF5idzTPw+pxbc1leKJHUdW6/9RCBN2LgTRSGIGZKzpH7xqHR7KH9fwXAkdvj1MkdFuZz6IGPLcnepsHMTJmEHdPYcZlZWWS32yQcmdS3a+y0R6y3J0pU609FDLK52OiTc9I4us5SVuMb71wknTeJvQn9Qcz9az2OzpdImlP0tEkmXSARDbn3fJ0/uq+OF2uUVVp2rIKzpK31225fpbnboVwsceudyzS31lhamiOdLuJNpjS329SbPRZWqszNZikks2iWCAoRvdaIXl9cc1mVSJ+yJdRmysXtBsO+R04C9TIJBr0JfjyhVhvxxdM1vNjgW198hBtW80RYuKMhqcoinjukXu+qUDApwDiJFOl8nmo+ixZL+JrP2QcfwcmXWNi3xLmTJ+l1I+b2zyiExcMPbHDj8UXuuP0YpYJ03kU0t3cJgykLM1Uk2afnjfjiyRprmwM+eWqbW1dmuPVwmVLVUUXo+nYDfzTk2InDtNsjFQiWcATZMeLSpQZnz25y0/E5CoUU1ZmqGnsJw7lwaYcHHtripfccp5BJ0O8P0ZMORjpFJIF9krwe6Fw4s8apc21avRG33XqIh05uK8ewYEiOr5boDiVESeaTogpmCyewdv4SlQVBWYxJGKZovVxa67KyL8Ptx5YYjGTeSXLpUpOXvvAm7ISlQtPENZ6wU0ymQxr9NlakkUw5KiisWp6h0ehjWzZ1t0faTqjAtFkJeWNCZJqMRmMi00CbXuFqDwd9Nms7KvAvl80zdkMlQOmWCFl9EgmLOLRodYboWqgQIbaWplbvEYu41G6Srdiq8+z0fVuYyYAbblhR18xytUy30VOO0nbfZWerw7ndAcVqDncc4Bg6B2aTuH0JPfQ5cmQZOx0q52Aw1hXjW9TGdr1ONmWgWQJx0EklLbJJmSfHJBwRRRPsNFsq2b3f6DK7mqWYSatnSc+N+dhf3I9madxyY4XZso2Tsqht9skX83SaPaZi8bci+g3pDI2olDJYqaRieLpjnUHPYxi4yikqgZY3HSuTSiRJJa6IUIJMaLc8FSJ5cH+ZRmuIlbGZTUjQ1VQxim0zUuFKl3dGDHshje6IB+tdbjzg8PwjcwSuBFyl2amNyRu6Ci9zvTG5somlO3zqgTZOycYm4GAlxbntIWYejhYdZuaLOClb8XKbO8IDH7N/1eLIDfupb/VVcS+SgKyOh3SQCdZgNAjx45AwkvteV0J4IqvjDXwatTG6qWOlIw7eNMNkqBH0XCVAXrjcpzbRMJ2Ql95WZdQIVcFIQi0bzaEqfGlhxNxsXjGNpZjZ9DR0M+LwvEEpZTJTcSjm0+ihQb8uYZkhZzeH5OZNbjwyQzAOmHTEkW0ozrk4RbNFKBQSRIHGNDK5vD5WKIflmTSxP1FdONu9AN+JaHZCUkmd1aJOynYYhj4YU2ZKaTJGiofPDvCMiNWlNOE4Zm1jgJmKmSlaJDXojibYtq6Ood+ZMvEiCln5nqnCH0jrizy3i1lTYUXk+e84EsAJn1/vqnOhhSGhFXLr4Vk2L48xjAk3zCbZbfgMQw3k++fSmJrck4HCQslbUWREqkg6Ea66G6vuCsvS6I48jq4muePYPPl0nmBsMPQkuE0KExG1rV3SBVMVKxJRgkatr/jB6WwCP5yqZ3rkoQR6QdYk0xm0hK0QOu2uvLP55FeFjzuH3psoPI+dkkKBpUIrZZ4bDYaMJr6aq8SZrFk6dlKe06j1mXSRTAPotvqMexMVcpYoOCRyJc6u9fnTU+5zguyzXFw8J8g+ywH8evv4U4ld99//ID/64z/F8tKSEgVn5IXoqm1vgS0Ld3F2Smv09Wwibv3yr7yD/+PDH/ySgJ+nEgouXrykAo1k22vRFpFkTywSMU7EHFmAySbuNNluv+1W9b/XEvaeSnR7ou/eO9a9z4kw/d73vEM5SR+/PZUTbk+0E8zB3t8Qd+4v/8rb+NP/8VHlQBan2d72ZH/rqY7vyUQhwRrImN5zzwt4w+tf8yVt3iJwySaiyp5YLviI3/zg+5S7c2/bG59ev8dvffiDyqG6Ny7f8spveozwLqKwCLLSVi5tPdfarnXenmps/8effZTXvf7Nj+Fcikvw6Y7tMxVkZcx+8qd+jodOPsxvf+Q3H70Wr75uvxyCrIhgP/YT/5aFhXne++63PaYlfG/8BGmwd95EFJf9+rEf/Tf8m3/9g4/eM3Iu9hAdcm7kOnyqfb3WuZN/v16H7BMhEMQlK8clx3e1qPgXH/s4r/mFN/BTP/ljj2m3l+/bux6+73u/i9e99ueveY1d73X6TOfDpxq/Z+KQvd79vda4P9l3X30vf+g3P8Ctt978hKf5ye5LmXd/6F//OCduuhFBUOzNh082h34l56DruT6/1n5HBNnf/cC7+JEXzyvmayBOPVNS5yXZVtozA6RTfTCA6SBJcTZNLm8QaRPiYCxZu0QTQ7FOzaSGlYzou2MuXGjSb0XccGgBKyuteDFrm138acjiYlq16M3YJRZWcmpx5oc+F9Z20Cc5jh1dIZGM6SkObUCnO1LCgginXhAo9mcioSkBVARIOeflssnirKSJ++hGzGg8obUroV86kbh/Ik21MEdWSGO7p/Zb+KHinBSxM1/IMSUi7Wi0d8V1YioX0P1nNqntampcbliusDifIl+0FPfVHfroukW9O2R7Y0DWcVhdymMkNeIpJB1LSLakUja+P+Jyq8PpS32IHNJpUx3T6kISYxyyuTtmvjrPQtFQ7DW5n2TRIinJupFmpmRw6WIL19WYn00yGHnopk2j7lJO5LBTAbVhn61mwImDc5yq1VVSdc5Kcnwuz42rwo+UYCWP+mjC6Y0OGSPJC49LmnuLRCpFShi74wmlSpV8Ufh6GklNugSkPT8ikjb68Eraexyb5EpllYicy4m7yGP9ch1L+BN6zE6tTdpOkc7ZdDs9/MBg9cAMthGCHzGVrB/LQDTITrun0rV7fVfx7jY2BljYVEppynNXRDpBVRBrqpDc7nY5c6ZBIZVTic2ysHQyNrm0CBkJ4tjjzFpDtTzH0Qgrm6SQFz6sTuDWlCAR+TFGHKILa9HWSEtKeben+LVyH1QrRWJpP991FQ6gN5FFdpZgGjL0QixDo97zmPiwVM1SSMjCNmKayuG3e0qMPF/vcmqtyXLa5gV3H2ZlpcLFC2vKkZvLpgj8IVFoUmt3OX22i0uSpKUpMbvfnnLbkZLiymayGTIJCHyNsB9QWS1zbrOunEvlnKVYpf0wYLPt0hkZXJL2WDegmnZIJQyKCYNvf/4yvc6AkR+hawGferDBKNZ5+bFlSnmRYnxSVoJus0OimuFjX7jMgfkiB3MGgaax2xtR64asLJZxJ31anaRyvM5m4QUvuJHJdKxExNHYI5nI0G+7lGdyJAwLPxhTnCnQbrpKSDe0JGk5rlSG82fWmFsqqgAlx0ljm4Zqo76w2+HS5RaHFitkslKMkAJQjpuPrxAFnmppbTUHfOrTZ7njjsPs21chEGd6DLlkSgn02VKKxsYWvpXCMFL0Bl3S+QzjQY+2O+bc+R2OHljg1hsOqvAa07TR8AiCAZOBSyadwfOn3PvAOu2Bz0PnN/iOb7yTQilBp95lZXaZCZJdk8A0I+Xuckc+acfG0DXu/fzDSqC7/Y5jFLIJul7AYDil12yTSjjkMyk1R4gtThjX7jRS78SWJhzvlgoqlLGeRB5rl+u0XZO/v/csL7/nADceKHPssLgxJ2xdrqvAokzFUSYK0zAZuAGFSoGx26Myl+X0+TpOwmZfpYytqiEGtd0Gi/NzyqHXaDXUe1wynUXHwB2K8DEimckwGQ0VG7W20yA2DcQyPxmOyRYzmL6IbiZWKkKL/CvOOUtCDB167Qa6Y6ui1tZmi/nZomLZbm72aHYGLC2WFJphrd3jthtn2LecY9SV8Lm0mn8tMf1ZNslkXhVarGzEfLHMeBrgDYckDYsgCrHTlnIktlyXgStOeYvV5Tk0P2bkeircbrfWZuXQgsLLuf0BhpVUSe1pJ4nv+cqtOxZXo5VSoYlRNEU3YzQrx/0PnqNYTVPfbnP4YIVS1sJJZumNJpw5v6tQOrmEpRio89Wq4jWf/PwZRv2OuiZSaZsgFvHJJJiE6CZcanisNSYsLCa56ViJhZkCO80G2XSWndqUwHNZXC4yWy6SiFycQoWTp7r897+8H2k8e9lNC7S7sN3s42SksJXjk/fXGROR1DRG0wl3HcuxnM9wcaNLqpCFScBcNc3FtS6P7PRYWcpzfC7LTsMlVbGx9SmL80U0CWFqDKiWTDKVAr1xSGu7xeV1l3Y45pvvWSZj5hlPxgyHAUN3jCPP2Nhntzml1fQZyXPai3AcDdPSSKSloCtcZQ1fsDeRFEMlhEtjdb6gngkiksp90x97eD1XOVhnlgr0GgEPnWkws5QkY2pEnqHeIwIL4qTJaOgxW7Eww5gwlI6dFASoAo9gES5vd5WgLcgTEWp7vRGYNp7nYmWuiLEyZhM3or47ZmfoKyazOwmU8zoIBD0Q0/EDdjoTDi9kuHUpi9udkp+RfoiAUV9nozalNolIpXRVpFuoZhl3pnjxmHQ+JnAj5aJN5WymgcF6fUgx52BPIaFrWHaEbVkM5L1kNqGCxIZtcL2IkTheR1MSIjcEOj1fhHgdW49ZKlvkdJ3pNMCPdbIFB81K0pLrCJtzOy3MREwpA6V8zMpqnn7LoF6fqGdlIIRhU1fzVuxL2Ce48ZSDKxnytnTi6Mwu5rB1waVMGQ5GTMOQQbOPkTbJVxxSZhLHsJWo6o1jTN1iOJnQGwyJkhqZjEll/zwEBpq8UE7HpJO6KqLJfSGAHs8PVGfHoNtHY4qRkmezBMpF6CLe2rpic2vy/J6iCi+CV9gehfz5uvGcIPssFxfPCbLPcgC/3j7+VGLXB3/jQ3z4t/4Dr/zmVyhn1+NZscIa/Lmff51qb5Z2+1964+sUmP+ptr3PdNqdJxR5rxZUrm6llZ8/2YL+P/7Of1JuL/luaVX+vu/97se05O/tz7WEvWcryF7twnw6gqz87p7YIwDyPSeloBSEFXns2JHHCKXPRJB9MlFozz35pl96HSJgPdUmLfQ//COvUguwA/v3K0fw3rbHqpT/3hOQxZn3wz/6KtXqLM7ZH//RH1aoAnFcPp3tWuftqUStp8JUPJ2xfaaCrIibghCQNuGjRw4/euxfbkH243/1N/zcq1+rmLHLy0uIi3xva3c6CkUg50tE4VtuPqHCmP7gD/+vx7iln+ycfDUF2ScSFQVh8ra3v1txmKUoUCoWH911SSnew4AIa/lqQfDJju96r9NnOh9+uQXZ693fZyvIynjtFb6eaOye7N7yPE+5cqU4INiDve3J5u+v5Bz0dOaZr5XfFUH2d973bn7gjjJG0iLwx1jEBIEsHA3FRJOkZXFzZJ0cc0vS7y4L71jhcDrtEXpkYqccQiVpTlm/3CHU06rF+a47DynXSq1b45FTOyzPzlKtCnxWnLjSjhcrPm0mJem5mmq7k4VZfbPOsC/uC5NkylJzmgRpCM81lUhhJ3Wa/RbTyMGITBYlmCJlkXYklCWgU29gOml0x1AOj8hP4nkx95/e5sC+EpNwTKMecc/RWRxBmMqyypuSnc3RabaYDA3I6fz9P6xzcGGW1dmsEnPEYVIoi4urrhZkvYlOIpNUzkCZG8QBFweRcv5mywna3RaDoc/ioQUCfczmVpfJ2OTQUplSNsOEKfXaDpfPDlgqzjIzbzEMQuodV7E+RaCZqVbot7a573yNQqrC4X0FDD2gH/n88f9zkZurC3j6SLWCDnowkQWLhPpMhUtocefyLLffVFChMyKYGdGE8WioWgBlQSzCViJX4aCwYCcDUqk8oT8mFDFB+LVJQzpoCacBoYipqm5qUZzLqL/Z2u2Rr+RV8Jj8/sZWA50rBTZ/1FfOrUwiy/LBAgkjUsnvkQjknrSYe6SlrdU26XYHxKFGEPt0G2PMRIq8k8AwLNKZhEI0bLf6uAoZUOOGQ/upztu0WwO1cBOh1TQtqjNpLtcagEO5mFML5JPn6/zdP2zywtsPE3ljShkTbzig3ZfwmDQXtocqQVwcc887Pke1BFubXbzoSguzCOAzMzl2+h2GfR/XC1XQXcIJqdUDbjw4Q+j3qbWFgRoxU0nRGEeEscFtt85i+gGzsxUa7S55cUJGMemkpTjG6/U6u7Uuo4FwNYV1LKiQKftnS0QGKixloSIczxGOnaY16isHF0aCYkbkAJ1ULo3t++rv7e62eeBMRwWeLEjqdkEnq+sqUX0yNaku2wzrI/ATTAMXL4BxaNIdheTTwnIWQdzg2FxaYR4k3GWldEW0nVmsME0m+dg/XuCRDZdvuf0I3//td+BHEww/oN/32d6qkc1nWT6wgBkHGJbFpYt1dM2nVE0xHo1ZXtpHd+jS6HTIZ3MYmkZHcCLdEX5vwDkVZJOl5OgcO1ylPmwocXC+tIBpSFCRBPRNlFt6tlTGdhI0dhtMxgHltMPIdUkX8oR6gO7kkOeEbliCpVWOtvVLW/zZX5zljmMHuemGKguzBSahSXvcVAFQdhwwv7yk2JsX1wdEkzELM1mKpRkanTp62iGdKnL5kQ0mrs/hG1YZ+cJerVPb3eaQMECzFkszZaaRga7ZNAcuF89fopBPK1RHqVBU7EpN0xkHYya+Ru3cJl4YkZ0xyFkSPKbh5HNcvLDLH/31w3zjt9/OAcE6uCNKlgTu5fGGLj13yGK1SqiFWIk0Zy5cwgsTzBQLYHq4owH5UgWJ+7n/i2c5enQf3VadQknG3sJIJJlMPYWtyZcKYltTOJhg5JPNJQgkgEmF+4ScubjJ3EJRhToaU5tTnz3HPd9wVAm0jd0mGTuDO4mp7XZVQM/x48t0vS7NRszWuXU6rRax4yh27+bFOmZGZ66SImlKgcRUgU8ico9HXaxkkoSVVc8h35+QT9tsNuqEpkXedhj3h6ysVmlvNEiVbFX8ctKCrEkpt3AQy1wY0ml0VSu1dGt5E5PT960zty/PoNPl4MEqldkyUahhmUkGQwkI7Kt73K159CcjzJTNqfs3OXJzjsPLM8ShrRAt69sDluZyWI6jAoqE6y3O2r/6s08RRCNy6SzVio2ZTfGpz65z82qJlhty37bLueaQ1fkM33TrnHJRX3iozT+e3KE19Vmqprjj5jlqW21KOXGoavzxFy6Tz2p8z0sWMAchn7i3zuxSjoW5Ig+cb7Ne7zFbSDMcDSlmDfaVktiBhS9VCsOg3hhy04Eq7f6IQDMUBzVj+KqlXZBE+UzM/HyZjUseZ8/UuOflC0yEn7rZJ5nLUXSkqyBW6J/d9SmVxSStXqiKW9KJYCVsvnihyWwxQ1K3CEJplpiyM/AYRgGzuQQzuQQdV57h8kAJWZi3OHrDHClVbAuVQC6F1IkXKGSSmcgoTMGpszuUK0nl5g6GBpvNLkdvKZK2DaZuiGEnGXd6xGZMaSFLtpAn8g00L2bih3QHfXRhlIrw2gvQE6Z6dhkZS4WTjWp9CvMZdDPJ5c2+EtL/5nQT3zQUqkC8PJWUxVzaZqmUYrfl4fYFiWKQCKec2F9i6BpsSUjbfI7JcEq1Knz5gMAMqUoIqh8T+ZG6Jusdi2EYMpqM0aehmgNyyVBhoe675FJazCgefDadp9ZoYSQ0Dh5Y5tLZDS7tiqCsc/PBNCXbIKnp6j0qmdTp9kN0w6Y1DJlODdrDMY3xVD3Di5mISjXJ6kqR0TCgtt7H1AKSSWHOQhxo1Hd0zjUmDDWfI/sTHFstKzZ+daaMLcVWP8a0phixzmjsXgk3TVsq/NAxEownPlsXWuBqiqHe6vfJLzs4tkW6PItTnqG7toERDVVXgmMm0LQIw7KFi0QkPF5XCvHSbaBh6MLZFaHdIB6PIPAwVSeJrgLYQtug7Wn87ueeQxY82zXFc4Lssx3Br7PPP9mi+moR4cmExquFkesJ+JGh2Wv9l/b3D37w1x4TFrU3dNdybj1eKBDH5hve8BbFm5RNhKeXvOQeJODp2LGjj7r/riXsfTUFWeHnSpuwBBo9UXuxHOM/fPoziONTwo4ez36U474WfuLxbedXn7/rYYPuiX5PJTxfffnv8WZF1N8LjnsmoUvXOm/PRJDd28+9wLhrje0zFWSvHg/hLO3s1Pibv/07/vyjH1NhSbJ9ORyygioQ3vDjixhPNB1dXUi5nlCyrzVB9unu/7Wm5Ou5Tp/NfPjlFmSvZ3/lmL9aguzV4y1zjIizgnCRQMTHc7i/0nPQtc791+K/iyD7kfe+k+8/kMZImmQysgAZ0mgOuLg2pjsIsRybuVIKfRxQqaTp9XpYsYFmJlQQlmlMFOtMwnLiRKCSeT93/zaWlePognCkfcykzXgQsbRURLcD+qOuciJKsm97e6QwIXZZXr4ndDtt9SIurYet9oB4Ks2kkoTsUShm6bYGZHMpwtRUiR22r5GyxB2ZZG4xR2wETEWwbA/o7brCS0DXp1y4UKeQSpMvCMJgSHvX5/CBMlnJagll8WejWTHr2zUSiQL3PrjO1HVYyWWYr+jky5YSp4UcPox91jdalDOSoB3iGDE33rKfUB8pF1RGAGeah5OM0TUR9IaM44hHztTo1zXuOHGY5YNVPLoqUXxrrYVBilzaZLs34uTFOr06rMwlyeUt2t1QpWsfXS6w3uhz/kKXXMaiLS62ZIpm3yWXNFitOMRGzGfXu+y6GgfSDq88NseJFy5z/tQZ7EAYvhr9oUtbOlI0k3O1IUszRQ4vpVmZKypenaS0G8Lk9GMSaQsvDAU3qNxkg2GIpUsrcVGFCnWH0nJsKQFf2pi9sYQGTei2R7JuJJlIkco5GFakFn3CihxPRopZKDxczTKJhSs5nTCWxB8RiCQYRNMoJmy6rR65Qo71zRrluSLTcIzuBRh2gmRCB+WUiwniGFuX1nuHQkFXgWUi2H3i4QGbrQmL+RSz5RmcZAJ93CdjeeTzNhd220qIKau2fcFoZCURlPFYsBcRnzrb5CUnZsmlNcVezBWz7G7VuFyL+Ou1NgupPN9y+xKpxIBGZ0Q+67DbcVVC/LHVKifXahy/+UYa7Qa17R6v+Cc3kksHDCTAKorZrXeVk9ubGqSSJsmMyXgoCI8RKzNFJXLPrzoKD9HcabK+3lBtodJCnckV2e2PmKuKk9gmiia0OwP+9rMNbllZ5ODhIs1Rj3PnaiwWC2SzCSW07Yx8RNN9xe1LDKcBaxtNqnLtBCFdz6OUT3DpYp+CpM8LAzJp43oBl7ZcbjtSoFRNM/YDLjYHHF5ZwJtO0LQE9bqvArte+S234Rga+VKe4bDPTq3J0soKdjLGDENs3eL0pR18XcSJLmPXVwJ9VRAKuk8xk+P0Iw2OnFglEUxUuv2WJHvXXW65cYF8VeYhCVNzcZyCEsdHbpdkmGOEaAAAIABJREFU0kKLArqdvgq10g1TYQ6Ea++7Y7qTkcKxbO3sUFqq4rbbHFhdppif5czaGr1Rh+lmk7uff4TRWOfeL64ze7BK5IcszVXxAp9SKUsml+aRU+vqXhGh/vJaU7WkP3J6nfycwz/7vm+QTn/u+4wE0SbZ2uwwv1iiWEkqB1nC0nGEiZ0oYyYNJYqH/R6tZped3Q1uv3U/lcIc3UEbw0rz0IWLKvRuZXmWUw9tK1axYxhERqiEm5mZgsJQ9PsBnVaHo7ftJ2XGdDtDmsLZlFCpXOJKyM5oSj4rIVAGkaARhCeaySiHuBREVpYXGA7GDNoD2js9KitlEtaUvuuRnyupcMNpIMgYF1O3QcJ1Ip18LsvWpbq6ht3hiMvtBof2z5HPpZiOfO57cI15YYVOx+hSlBmLyz6pWJTL+/YrB5wIYvK9aUNnEkaqQGgnSwxGAeNeT+E/hn6foR8RuoL80MlmErTrI6qLOXx3iqYZOIkM5x6+RG6pgONkFRJJ86WvOsP9D64R2AGLC1IU0zh8eJ5Mskyz3sft93AsTc1fyXSKOIroBp4qDP7+f72X7/+uW9H0rDrfgTahVm9w4uZVrFCjWx8pjvoLXnIXH/2Le3ngwibFlE02EVPMpvDNiOXlLBu78Kn7NmhHE4VGeelNC9y6f4H7HmpwudEiaUccWEmTT1q4nTFJM8tDl1tMkiFHqhn6vRG3HJnntz92gXI+R3c0pjn1KGVsXnnXPMcPrbJ1sUZvt00ci5PSoljJkckZJKRA4mTp9yaKBywxc1EY444ixr7LylKFZntMzevzym+7jWgk12ia2B3T2dmlOJ8lkUgy6I1wJz5DN8KbjBh3hqp4dnZjzIMbHeUsXSxZTCaw5Xrq2dpzJ8zNpTk0WyZ2J2ihr5jsx24sYZkJxoMJlWwKd+Dh+SGziwXqawMubAzxDVuJdMtLjuLryjNehDx8HdPQSGSyyiXtjXrMrFYwrQIX79tSHO7+aKCKSatHc2jSaTFKUNtwaXVHlBdlfksQTX2YxlzY6OMJj9g0ObU+IE5ZlOSdaDJmzrHJGZYqXkkkFpqvAsCcWMRQi/XtKRt9j9uOijgZ09rtsm91FiNpqGen4cc06lPO7PS41PeZ6CE3LGTodicqGO+2ZQc90un0UbxgETpLaVs5X1OOQaZgUMpmGfSnhFLITMZKjJZQxH43oFgQvJQUtqZiolXPxa6IsbZFsz8mXzBZWK0waYlAKwK5BPpdCeyaL6eYTiIabR9PXLiGcGg9iuU05bKjAh29UcBoGlEpJnFkzAIP+ihxN9JC0oUs6ayt/r+EjjZ2hmxvNdFysUIhTFyL6qqYJjwShrhkPQQOJNwCL9DVdWUaNqa8D2hTdN1Q6BkJA5Xz1q3vEnoj9S4pjn3heEsg524/4Nc/OXjOIfssFxjPCbLPcgC/3j5+PYLsy1720sewAK8+xj0x7HrdaE/UPv34MXu6gqx8fi9d/iO//bsqyEk2cQv+0htfyzd/0zeq/76WsPfVFGT3xJMLFy8+2vIvYqEks4vQJtsP/MA/5+67nsd/+J3fQ8J3Hi++PV1B9mqh6Ilavx9/XvbG58kc00907csxnD59RnFy//7vP/2oMCs8U2HIimPnWtu1ztszEWSf7tg+G0FWBDQRsz/4Gx9m3+qKYrkePXqEd777154wKOuZMGT3xuAHf+BfqCC5PWzHE43t1X//ve95O9/0iv8/7OyJfv9rTZC9ev+v5iFf6zp6qn+/1nUqn90raDzd+fDLLcjKvlxrf+W++moKsuI+/93f+z/5z//lv/HPvv+7FYs2jlGYDNmeCDnzlZqDns118dX4rGLIvvvtvLjkE44NMmkTKx3TkAARzaFSyHJps8ewO+bwSpaEEeNrUy6s9bhpZYl0xWTijdCiK0yx2NYZNAbkMxnlWBq5Y5o1SRBOkC1kyGRiOq2+YoxpcUgw0pXYJosqYZnGmqUwAhkJBtNRjsFeu0u/2abRmGAmEuRtE8u2abcbxJqgEhJUciUq1TxBPJGVjzTZ02n2GXd8dDuHNx0qfqCIxcJKjKceo4HHvoMzTIIRQWgqp1t1pUTH7XLvfRukU2kqhYRq018sFAjMgGHPoz+OuFDrEQQ6C4Us7nTMUqXM0RtmMfWAOLbQSFAoZtC0Mc1OA7cfMI59Tp/aYqY4r3iSiytVnHTEwB0wGbW4775zDPtJ/mGtzdCDO/cvMr+g84WLO5zbGJEwEypput3vc/tymaR9pdWw4UpwUEDWSfCiw2UuN5ucbU441/C4aabMtz/vAPsPFtlaW2M8jNipu0oQSqanuJ6YlW0W56WlvMOR/cuqjVHcMIYDw+4QO5tU6AoJFEOLCAKDZMIhmzZJJg0moxGNZp9kSsQWj3whTaSJmzYgjnTVSm5YJs1GS42pZYhIrZNJpcjmk7iuLApj5e6TBPtpmCSdFBagrRbUW1sNrISDndBxpyGjacBoGFGtZDGCSJ1P4bLK76bTSbKJJPmczamza1yu96n1RUiOSDmxauderuYxtABDVsm6mG6kLdPGTic5d2GH5UoJwwg4KaJ2O+bGgyVW5iwlFmfl2okEH+BxfqvHg+0JG02f5+2r8uKjeQbDDoYpGAGPcKJzsTnm1K7HykKRuSwqPfsFtx6kVE1y+fI2tZ0J5UIaTffZ3u6QLRYxDOH7jQER43Ps31dGiycYmk5v6KrEcmnvlKR6cTyOI50wMAjHA0wjwgtC+oMAzUwpFIfn90mnbQopYfc5Skx+8FxLuc2Wiib/+EiTI8tzHD5SUOFBedOiPxgzHE9VO3AUGuy0J5zuuRSyGf7Xuw+SdSI+f3aH0Mmzf5+E7fTY6UwpFBxuOzrH0lIFPTbI54vKkVxvCRYjgx8Iw9LHMlHt1eIYE97vxuY6/sBl6cgBov6Uf7hvnUzS5sjRGR6+95JKhL/ljkV1vVi6gZ2w6Q9HysE7v1hWgTziyM/msgq14g4HGHaKervNzGxZue59aUFOCGKko+azarWEaUWcOb+mWJqCzBLn+e23HsWxbU6fXqM4V2HsWdi6hmMa0vVN7GusbdaUG2xlMaN4ypoRq1bhyPPIiViaTrO73qTVb2PquhKvbz6xIpwOhYORUBthXUvL/vmLA2aWCywvZvj85x5geWmWO24/QjyZEocxD5xcp97rsbA8z/zSLGcfPquCe6R4dfDQjLp+hQFbKpd45MxZZherLC3MKJTLZBLy6U8+xOfuv8T+lTyHD86rFuGkKcnufTJOknw5pdqyDcfBH4kY5hPFGrlsjnMPrxMndbx2n4NHZ1jdv6LY0CN3RECsuLGCwpBAHkEiXLq8zfJyRWpRdMZDhR6bm7HJpfKqXfvgShHTlvbjBC1xagY67nhCPpPH1GKsZJp+u6eElqEgJrIS+JdCMyzlvhUEhjsR1+pUOe3n59LYhs0DnzlDrphm35FFkpaJpSVp1HbIVFLUm6MrRZSNyxQLeXRx8EqxRcT4lRT7Z5bZ3XUZui3FtETijnRhWEpafMRwOFCheUPXVy7T7Z0eZsrgwGGHfUurTLwYf+IzHnh0ex2MGDrDgNO1Jhe2+3QGnnIZ3nIwz+F9szSbIsT21X09lJDGpK34nNKpIMGV4pJcWigrF7jbmdBquDTdLrlykrKIaMLlbPv8yf9zUYltl4TfGgSkEzovfd5B7KlNe6fOsUMp8mlpaPFJJJNXwiBdKayZbGy0yFVs5udKtHb71GpXkA8nDhRwvRiSMXc97xBOah53MKXZbZDKOvhuD0PzFOKj3ZhQb/ZVwFavJYURjVQ2w8WdLq2OJykkbHSmNF2fnGNSyFsUSyIojrBDk/myxmzJYmmxQDKVVuLzZDzFFmZHpCvH7XgY89DZFhcHA1ZKFkdXyjR3+4rDGgsnduiy/4YZFaoWTmPlShWM+eX1PtN4wkzBUsXDdm+o2v2dbBLLSVC7NGJDgkWLNsWMYEJCMgmTluCH2hE1F+qTCbmM4JgiDswliN1QXVuxZjIZTajkk+ixxlY9YBB7TGOdnic88oijCynyKem7sVUwY+RDveHRcz1VWB2MI7BClpZS6IG04EcKnSNscZlXxLHa6enUep7qMJIigSCbqllTzSdmwiCYTDCFhe+GbDfHxJauUAuTaaAKaoLGEL6x6NaTUchOZ6zcpF4UkMlblHIpvM6UmQKsLDpMWwET12C9Kw5cn6zsT+Rz4FCBdCLLpOWRqaaoLmQUZ12wUSIIu402hXIGPSEO2SkaPslSjliTsRPEiU3ohownEVMZv7GrwulMIyCXzRBHgpiKCCYG00lAYcZRRSrhpsu8bRk23iRiNJHgR1+Fuk1HU9U9kMwmudyc8JHPec8Jss9yAfGcIPssB/Dr7ePXgyy4mj35ZOLp9SIL9treheMp7cSS2v3lEGT3/oZMDCdPnuK9/+4DSNL31VzXawl7X01Bds8hK8chvF5xD/zJn/wZb/mVt/MD/+qf8+M/9m8exRZ8uZAFV/N6hecqAU6p1JUAnifa9sbv2NEjT4qbeKrrXwWKfeR3+K//7b8rvMRT8Smv/jvXOm9PV5CV4366Y/tMBVkRYyWw6EMf/ogKQvve7/kuhS34ciML9vbvqcTCvTG9mif8r/7l/6YEXAn6erLta02QvXp/fuE1P6sE7i/n9mTX6R6y4OnOh18JQfbq432y/f1qCbLi5he+7/bWDu9//7uR+UK2J0IW/M+eg76c18lX6m+JIPub73or3zgX449FQEmRzZkk81fazKbBgDMbXYK+xqHlItNAXEFtplObG1bKpKuSqDtWwSkS+CJuhp5YPOIr7bbdbp+5ygyZnIXlJAlGA0Ji+t6EzmaPfDJDrpzDDz0ltHV2PI7fskoqq+FNA2zHZjQeEkynJNJX2IXd7R5OzqY4m1KJxucvjrCjpOLfJZyIQsEmtDRCcTn2hfMqiyIRYi21T944wm+OmJ1xuNxsMHFDCsU8CStgOAnwYl+1xFaKOdIJ6Ox2mJmZw8ppiju3vdOn39OwjSuuHGHCyaJhZi5Fs9lB05LMV0qYKWklnLDdaHLmZFe15Xb7AyqlvHL5VOcKpLM63UZduW7vX9vg1K7PIzseQaiRSYj7GDUuyjGUTnIglyARRdx10wyx7rK26XKpMUUzksyLazgUMTpSbc+Gk+SGpTL21Fcp3zcczHJuY5NGM6aay1Mp6+z2Jpy5POFFtyyQz0bEnkXSASeVIT+folVvKkfKpz97mYyZYnVfikZzzL7FOebm84oBO5169Psu3jhUc7ss3IVv54k9KoZgFKqFobREy7uYhCVNRxGLiyUypRTn1nZYqMwyjidqQb65NaJSSOOkwe33GfnitMzgeaFq1T5zvk6zr/OiG5eYeq5Kap/6XUrVAjvrbY4e3EemovHxT53G65uUCxbV2Rly5SsunEm/z9gd4HnCq51iWuLGDagPIiaTgOWqQ8GOOb3dYWlunrtumePiVp0zp9vsLyUplm0GfZeNnTGxaZIRXuBMSgWgucOISLcUbiKdMdhuDfDHkC065DIm8VQCdULlspx4Lpcu9VWQWWW5QDD1mLgaMzNZhUXY3OwyvzDDkQMz3PvZBzlwYF5MT8qZfv/ZFl4I+8o5ZpfT+NJWa+hM/ZjuwKU7jum1+xSdFJOxx+FDy9iJiK3dJgcOFBg3XexsnvXtLcxEHsOQkCYdzw5JRD6jUZ+5aoZPP7jNp871GEgAXsHmW2+sMur41LpT1icTjh9c5fz5DY4cWiHvhHznt92NZk/pbjSJIwk+ilQo3+Gb9tGs16i3XRIpjWQ6TcpKceHkOqNJzOqNZcadNok4x8bODm13wvFDs6rlWQTutLQLz8+SSl8Jj5KCwcXLNS6cXudFL7qNpA0XT53lplvvwEpZ6rqYejGn7jvJgaNHCNAolNKKuyzt0F/4/MMqBNDUhZc9Uq5yL4xVx5tp6kpwEXHJzqcYdcbYYvnSDHYkqKbZ4x8eOM9mb8SLTyxz44kq0zhguTJPKpmhN+wz7HRJpkxS+QznH77MzEKZSnUOtx2yuVNjYb5IoxVy3/0nmVvMkqs43H3HjZy8/xGOHTqgOgGEnThwh5w7tU66JKhZjbnFQ5x84D51/Y29mBO3Haax0+PBz5/jld9xNwOvpcTVSmGGi5fbnLnYYTxsMTeboFyxWV5YRZL2xtMpMzNFvvjpB7nnJXdcEVf7HlN5XxwOleidyBS5dH5Ntfkv7lskl3cUpiYOPSzB2wSBwlnEcYJHHrhEKZtjwpATtx4gHHnUux6OrTNbTpPTkkwCj1RS5oc0O/UhaxubRGaS0cDFspOUS8KOTeB7Y6rFvCrciPAjYT6mCObjEfVam7ULu4rLubCUJwqmFEt51UZfzWQoFVIkkwUVMBeFLo3+gLEHrd2WYmJblsPFyw2FmXFSMavLgiA4QL3WJJGMqNWHxFNp8Y+ZKeUJzQT9+ohGq0uv61Nvt1hcLeOHE44fX2HQ8q+EbwlKJyUBfTFnT62xeLjI/uUq7c6IzXYH23HIWAatmotjm2SdGKcoImkZfxozGg5Ul8b/y957QMt23uXdv92n9zlz+jm33ytddclyQ7hhQrMxYOoHCSEhXwIBEgwBO6EYV7DBEEwNkITikHyEGrJIDC6yZTVLVru9nX6m95ndJ+v/3u9qCWFbkgUrZq07a2lprXvOzNn73e+8M/t5n+f3FLMZFspZ+r0hoiB6fkR7r0dkhBw4vIKBRWN/yM6ly3S6PYzI5MNnejzVG6k4ftqx0dHI2LBaSrBc0HnJ7fNoY119BsiGhPA6pT8q0A3G4s4ch3QmTe7+knWm3TFub0ptcZ395pBzmy5DVzb7THV9glGHW09WmEwiJUIbOQ1NHLa9ydNM5JmpE3mRKh+cikM3BdlSkkzCVHHzbnuiNmZk81eYsbMoROocCSICcY4bmmKBb11u0RtMFSNYyrNSpkPszUilDBIZYcBqiieam0+p7x7i4EwmYDLW2NvdI13VceIUp0/3Gboexw9klVg5DVAM5+HUZ4ZH2jCpt1zqPZejaznMtMWjF/osLiZYyTqMXR/bEARHRN93WVpIKj6xbKYJ5z2a6Wx2J0oAPbYkPHWDTk/mg8liJYMuXNSRbOK6JAUbULAYdoXv6nH0QFaxm+WzrdefYgvSx5ZNYI32MCQwwTEjhr0JuZxNpZJn1JV5OlYld9WSQzGdYTSasdEe0BzL5kaKlAklAY/LuiX4oulU4W9mhPT7HvLFQsRpcebKGjjteeSdBIVMmkeeajCMXWpZHUsXh7TBwnyegiRLjFgVWRJpGKawbvMK05E1E8qdK0maSeCKnq4cuulCBiNRxB0M8UOdVmOEGXokk74qdk3bCVXWNpm4jIVHPPTUPaudsKhVk2iiQusmWhCp743WLEAg2yKEx8RM62NOX+rxoT3nuiD7Im8SrguyL3IA/749/fOJXdfa1oUB+tPvfQdSzvTMxzOb4j/bzz/bWDwzmv/ssqdrv/9CHLKy2/sL//6X+K7v+ocqYnntsb9f5/u+/y1qN/iaG+u5hL3PJ2o9n1Kvvw2GrAh2IpDJTvm//P63KB7mNabsc43PC3XIyutJfP4tP3SV/SuFZK94+Uv/xmWTmH2pVFRjeQ2r8LkQBxJBlocUQv3mb/02hw4d4EvveeXTrykC5fve//MIN/L5YBLkic913V6oINvtdl/w2H6hguy1eSNu7WcW4/1tC7LXCvaEy/bzP/cz3H33XX/jOsqNtyk7nIbBNe6yvGc++Is/y+HDh/7a74tQJtzZhYV55Jo+G3fxQta55xIGP9/1/VzPvcYdveOO23jfT7/rbzCj5fhVxC2R+LxuYTmP5ztPv9D18G9bkH2+x/vMsZO5d8+XvOKvXbYXss5+tuv9ua7btffKt37LN/LDP/Svnhb7P9ca+ne5Br2QefrF8rsiyP76+9/Na6pTuvsxRw8foroi8zhW/MTxRJwfMY29IasLVXRpTHegUi2ouKvE1d1IDA8+uiElNB67G12yToZETmfQ7rEwv0DSgUary+VLrrqJl7ji+nyZE3csKyeLRCC3NtvMV6uUq1lCPUQssqm0odw3w70ugWbzxNk6pVyem06WyJYNPvzxJ4m9rOKfnrvYZK1aBNMlmsaYmkMq6eAFwv8sUJy32drYY9KPadd98uUEiaypmpBvPbxAQIfROMI2Uypev7k7wZw5rC5YpNTNzQw9c7XkSBx4jz3RJWkUOXY4r26iMpUZ3fpAvcZwGNAdSgt4QHvkqzKaxarJUsWmXMpRb/UIxgE33bjOMJgo/ECkuVxo9vnLhxv0+yHFos1Tm1fFsJxp88qDS8yXTFZKJUoVnXZTGtZn6gaz25sydl1aAxct0KjlU8rFVCw4ahxNzVDMVDcS3p5JxpJY5JDHtj1iz+RNL5WIs5RJTShW8iwsVSBhMBpMabT22en4lOcXeeCxi2jDmK945Y1UaymyElc2YvUd4qookaEnIupwQrVUYRL2GLY8EoUsp87vsj5fI5eXVm6XE8cP0XbbnHp8i/W5ZQpLDsPpkE7fx0Ii3XLDritX4oXNFlbkUJm3xJ5KvyMimq3KiRaWsyQcH2/qg5nAFiKwk+Ly+S0WluYUc9YV8cDS2N0PGU0Cbjpe5vGLW9SbsYprTiJxtI2ojyLukCiz6VKdy+J7IYtzJVVQMoun7O2LU9XC1Gc8ttlheS7NetWhVMnRaYwZTaVszeHG4+s4CRgO+kTqZlKcgJ4qTotn0uydhdAljkJS+QIzw8HKpul26rgDl059wG5jzFqtxMteeYTHnjiHaWaUMDToRXzsYpuGuKjnS7zi7kX2GlMuSSx+Ls2R25Z57Mwm9jjm1iMVhs0uN991gt2dHeVSNcKASkFK1EIeP79DNrNAdilHKW+ydeUKpfwirfYe0s39x/dd5nRjxF0nl3nDbQs4U5crl/ZZO7SOR8zDj+/TbI+ZpW3uvqHGa+65g2A6JgzkBlvj04+ep1grUyiXyWSTNBpdCnmDXCbPla0OZ85skHfSqvzt/Ll9Veb3Ja9cV+52aZUvlmrsd5qKFempkp0E44lPMi3OSWlFH5MxHRKGTRj6JNRrZWn1uvR6PdWQvri6Qhi5ZNOOEkw7vaESAPz+iGwxz2gyxJ9FVIoVVYolkffBcECk2+RyecxZhO04bF4+j6dnOfXINkO3g5GMOHpkXomFBkkau21uufMG7GSIP/UIvBG2bSnxc+br3H/vFR6+1CKb0snIRpOr8fJ7Fjm0Pkc+XVZifaffZG11Rbkku0r036dUKeKNh+zt9Vk+WGEuZ7HbaKsG+Vy1RLPRQYtscpksWxsbZLMGB1ZO8Bd/9SgbnQEve0mVctIgGgk11KRUK6KnM2SSIYV8Vv3ddsdl+0JdlR+57ojaWpntjQ4LqyWFM7DCpIoSG7rLxsaGOsZIkyKhGWcfOUd/OuTgiTlarsvhhXm8/pRkqcCo31PMbymKLCZ01Wo/N790NRUQi9t+pkQXcdXtb7XY3Gpy8PgaKTvB7uWLFMtlxSBOJ0s0ZM2UWadP0DSfA6sHMLUs9334YfZbTV792iOkUxWGLVeJf4Y+o+mNFH9cUo3D7lC567JZjcLiEls7A2wtZmWurBzhyZSOI4K8YTP1AnTNYeNcn7NXdjiz0+ZQLcH8fIahiEueS7aSo1H3mJ9PMVd1lFtx73Jfbejd8tJDZFNZes0dCuLKxSEOJrQHQ8VfF1720qFlAs/AGwRMDZ3evs+ZCxu86etvRvNCmrtDlVYoVMp0W3UOn1hVWBPBnkiJ3tZOm+3dIRdbLmf7IwLZhNM0JbAlLYPbDuW4tWZzYEmE4YFi6mqCGsIkMk1GfoQjbnUnIpG3FPtWmrL8fsh+o6u0vI9flni9Sy6pccexIi89voTXHPPQE30yRZ+Xv2SF7s5YCWndUcD6WlZt6so9mT6bMepMVbqitJhTfO+p7ym8UL8/xoumlKs5VeJnaCJsWgS+p8S+VNpSbnMx67pBSL87Ui7JTNrCtOR4k4zqrnLXZyp5hvURM3dGMu+wcXGAU7IQBfLU2SGn211uOOlw52oF040VkkHmnan46AlV2Cn8WVciOXZE3nF44MKQXDmNOdWUa1ZE2I29PjcdLVIr5RgNYh4+tUdLPpzQSDqaKtdKmTYXd4cKyZE0I1bKNmnNoNkIOd8L0OyIm9fSVMo57FlEJq1jJ01Eee115AJpqtRvf69HYS6rsCajzpBc0cLOSpLi6oby+YttCmlHbewYka0cxVN/RHc6VeVjUp4pYu24FalCTU2c1ykDf+qzuzvFyWiUKkkaez5TNNr9CXMZm+Vqkp3GlIVFk7wNvQE0+tAcuawv51ldtkmLYz2eYScN7GIWc6YTjsYYjrhyDWIp53ID3ElAlHIoLS4QWw4zD1pbXYJ2H0P3KCynlVCvzXSV/pBN6UCEVnNG0ri6kSuz1esNCbVYbcinbQfb0tWciXwIjBm7PZ9f/sTguiD7Im8qrguyL3IA/749/fO5Hp/p7pNSpnf+1I+TyWSePsVrAsWdd97+N372ucZBXvOXf+XXVVmYPL7zH3073/Mvvhsps5KHtKq/9W0/gThpn0+p1zXR4Z981z9E3IHXHtdcgFeubDwthD2Xw/MaI1Xxbf/9+zlx4rh6uXa7w6/+2m8oZ6f87NlFN89HrLsmfnw2J6p8MXnPe3+WRx/9DL/w8+9TpUzXxAvXc/+aICtC84++7ceVSPlikQVybiKy/vC/eZvi766trapCLuEBy0O+KH30o/fyW//pt3nXO36C5eUlfvO3/jMf+PkPKgFM/u2lL33J04KX8IF/4iffybd+8zci4rScs8SofuTf/OBfc2BKGdNPvv1d6ro8WyT6fMLP53LmvlBB9gsZ2xfiQH3mOXyuOSfN8v/6LT+i5vvfBkP22hz6b//ff+fwoYO89z3v4OjRw+pQRJz89Kcf5afe+R54XsZlAAAgAElEQVSkvO32225VQr9sWMg1E9zIu9/1k6ogSx7yWn/4R3/Kxz7+CYUqEbH+miD7hThSn0sY/EIE2Wce/9d+7dcgx5VJp58+/t/53d/ngQce5D3vfjvFZ5R+fbb59Xzn6Re6Hv5tC7LP93ifydoVF/FbfvD71ftQ3tf33Xc/737v+5HiwOezzr4QQfba+/GZgqz8zT/64z/jp97xnr+xhv5drkGypr/7Pe9Tzv+fevu/U3P/i/2hHLLveSdvOCDR84hapUAybzPxpzS3B6TMJJ4ZqlKvWjFPvpah3eqSTqTxPXHlGEwmgSqSEleRxIKLhSypjEHsezhS3hGEhJGPpxs0e1M0XcqG8hSz8jmsMR17dDpyIwbHT9QI4injfkAql8OfTRn1+riDkK36GN22SCXSFJImdkHn8m6XfDpHIYeKP0tRRCojmIOxivKNhjGFdFa1ZBvOBD2MGA485aDaaVzFAAQiWJo6pazByI1V0Y7K+dlp5QLKpkQUHuJHBo6d4MYb5gj0CZvNLrPY4eyFIbeurrK6FrFX7yrGqhSWTXwpxEliRhrpbEq5JlOOTTJrMh6PiTRDCd7xVKOQTWKkYegNVUN6Ppdk2muzvSc3fDPmMtJ+Lg3KWay0SazHPPbpHRYWa0TTLmbaJjIizp7tkc9kVfuwNFLLeGQzUlTTJ5tOSg8UriusPZ1B5HNhs83h6hKHVjKkcwkSKQNb3fTYeKMBsTR2e2MVof+D+7aozK8wn4aFjMZcpsD6eokwdunKTZM0Zeumchxu77ZZXV2lMpfGm/hMJ0MeOrOFraU4eaCCGVuEyRz7u3vqxnF+tQJ6zN5OnV7LI5fLEc1ivDjmsdO7+J7D4ZUKuapNq9smrRu404hMUqMyn6S1M8AxwcwkaO/5zNVKdAcDUgnhqk4IdJ3WyOOxJ9u8+uQa4+mQkZTQBSHTKcj02+q43LRU5PhiQUWPh9OIVCKJo3sK01CtOlfF3RB22hP2uiF3rJcxbY3uwKXdD4hmGsW8uP0yCicRhxHztRyj8UgJNsIbTqQcNCtm1B2QsBJY6STuyOPMRo+jxxeI/Anj/lA9v1adI5e02Kq36IynynEqTdpe6FFvu5xcrpLL6bQ7E2oHV+lLaVGvx4WNJgcWFjmwlKG10+HEyRViG5rtCeulBdrjOo98Zo90JqnKZnwjzaGTh1XJ1/0PnqbTF8etRms0ZHEhz3d//aswo5CLF7a4st+iVsqw3xhy3+k6kSYN6/BlLznAl77sGJga9WadcS9QJU07u126LY04lWTi93jZratcuLDJqfP79PwZb3z9TWxevqIKgl71sjtI6h66ZTDodKRbSrkG56pl5dQSAWVvf1/F86Xd3XTEDxjjmAkV7xdjlpR47+7vkMzaBJOIUm2eUjlDLuUwk3bwScCF81dYXKrijkcKuVKu1NR3kfF4iGUlSCST+FGonO+5TI7QHXL2/BmsZFZQsYTi2EvZtHoTTp/bo1QoKGf48vwc6YxNY79NpVhgbWVJuTkvn73C3n6Prc4AK2mRtqUgKUVpPo9tJgh8mPpTxbN1jATddodzly5TKmYpzxXZ295V0fxc3mZlfp7uZMREnJyyWVZvce5cnbmlKkvLZWZBzCMPXaI/Djh2dIFswVSoGbc7JPBjllZK2CmLBeF2WyI+ojibs5nG9vlLSPeRiKDCZE5nE/QaI5UsyNaKmEYSIXprQahExf32BM+fUK1myCYTXLi0o0TuZMbi8vkBc0tZ5pfLaOMWR1erjAMd20liGhZRMOPs+U0MUzb4cjTrXeqdEQuLFcYtj83tBsmMTqlUwNbTnD2/hWMLszeFH8YsLtYoFKX8a0Kv22J5aZFBfcSTZ3aUe391JUcQh3R7rnq/2UmJzBfJpyW6L58nXbIFh3HHo9/us3Sgoj7XJlP5fZ14bPH7f/owgRVycMlhLpknjGMmI596d0h1Icel7QE3nqihTyTODqmSSbE2RzDzaTXGZByfcnmeUjJHypkRxBHTwFOIl62Gh2lqjFt9anM5dvdcPvHENtX5PHcdnVMi/KEb5kk6hmJNx4HFxu4QbzzjvicuUSimuP/MLvVJwEI1S96JiY2ZABfwAkGczrix7HComuLyfsDlrsfRpQTVnEEumVHsWH/msbKYVbzjycRHC2fMQhgMRwpBpNk6mvBLHZNqtao40p3dPlt7LpHhUcwYjPoutYpDQdAr4m7NZJVzVZIi9963ySQY8uWvO0AmmwOcqymIjTqeOyVb1JXoDjZWZLLXls/+JkuLSWI/JJjZTIRzbMj3DI8oCBRSY3FZcCMQuxGt9oR0RkrEIgqlgto8lqh8pz3j3GYXsxRy4kiRrJ1Ai4RJnKK9J6K4RzATZrhG2prRaQZs9obYVoLHNwZkCwnqrSGJlM49R8tEwyn5uaTCYUwHrnKlPl4f0Yl9EiJAxzAJYxojn3RS4+aFNNWMSXom2ACLC7seE2PKStUhn3CI4oCEMMMtm0AZnGeKhS5MVkmeCGLHyTj0uy7ZrE62nGXi+mJwJ1NMUlCfMUnGbY/WlqdwOWRiZDEWITMt820yI3RngtrFziVVOuDSpR6mpanixgt1l4WqyYFqCkecypaBXTDJz8uGTRrp1mrvjxhOPexUrD4DhYlvmgk010NzDJU66NUDLB1SFSnh1NXmfCwrs6GRyabwrSzTXoTb72HEPrrvYyY0kmkTZppKrgRRKFo8MzsJUog5mgrhmIkw6u2Y2mpFFQZGrrDXI1w/QDd0NnsRv/rAdYbsi73XuC7IvtgR/Hv2/GvOOgGsyw30Pfe8kr/6q49y1113IKxQicYIw/R3f+/3ET6lROeTySQbm1v8u3/3dnW2zxRzns/pP7uES5q4v+x1r2F7Z5cnnnhSfSHZ3dtTf++ZPMxrxyotxyKKivB0TXTY3d3jZ376nU/HY0VgfOvbfly9hvwnTM3nOtdnijziaLx6/lPuf+BBXvWlX8JffeRj6vTe/zPv5tixI0qclte95tYTJ6iMhcQdnv245kiU+JW4xr7+696oEAQiHAtf9d577+M973r70yLaaDTih374bXzik59SAuk3f/M3sLm5zV995KOsrqzw4b/8iPr3V7/6Hm655SbuuvMOHnjgIf7Jd3+PGoNnujHlWGScfvStP65EtmeLahcvXeYtb/lRJc7J8b38ZXdz+Mgh7r//QcTRLMd1zXEp8+Gd7/pp/uRP/1yd4u2338qdd9zGmTPnePChT/OD//r7ePM3vEkJP1I09Uu//Ou87a0/zJu+9mvUv10TlNOpFO98x08optZzPT7fdZN58573vl+xKj8bP/XamNx44wl+6Rc/oJy+X8jYfvzeTyp3sIyPvAeEAfsnf/I/VFz+1ltv/pynIPPyX37/DyICrIjPX/3VX8Fjjz3BU6dOq9cSMVI2Ek7eeAOy6SFzWsboX3zvv1Is5GczUj/ykY/xfT/wQ0g52i/94s/9tRb7a1Fxec1r1/H48aM8/OlHuXDhIu94+4/xqlfd87SALmPzI2/9MVW0JKLra1/7asqlEnKulmnyvve9m0MHDyiHyk//zM/xex/6r0q0lw0UicYJE/jfvu3fPOc1fKaTXsRfEQC3t3fY3NrmLf/6+/jkJz+lzumZ1+jagMq69C++9wdUMdSzx0KOX0RtcfBfe7/Kxo4USC3Mzz/vdemFzNMvZD185vmLIP4NX/+16vSeOa7Ph/17bUye7/GKEH9tA+Xae1XWjAcfephsJqMcRvfe+0ne/A1fx/d+zz8jm80oF8W195s8R9YRmZuf7XFtLj77ul1zvMqXwG/71m/i2NGj/PGf/Jn63Dh9+qxa27/7n36n+sL3/3zbNymx9O9iDZKG4Lf/1LueXqueia95rjXn/+bPRZD9wE++na9bT1MS3pqj43kzBuOJKmrJSqlELEKFi2klaI1d6WRQZSDZos1gOGF3b6I4Z5owOmcOtWqWbn9E3k5RWbBJ2DqRLmVYDnEcMBz6Kurtux6bFzukzaRixU79kGIurdwmyazIjzN8ca+MA0ajACeTJMbFDUwu7HQpJnLMzZeUOCnMwWxOClQivEFH3SCFcaTcJLvbHstLFRbXTPQ4RFJvkyBg6ooQK4UdE3rDCfXtIYeOLWA5GnEYU69PlS6rOSFPXuyRdwqs5NLc9fJ1yPps7OzzmSdbWHqCW1cWSKSG7DUGV91QESQTBvX9gXLUKPeRNlMMzmwpr9yWvW5XNZGn7CQra1Xl9rh0rk6pkCdZiNjb3laigByjO56hGTbFYp7ySoVG6xKfur/OfGWJ5QUT3Zmxsdvh/OaIVCqphNEjtRwOM9XAnkjZ7DZH6t8ziZkqAimUbdXOnE8lGA9iVtfmsGy5EoKqCBQPdDjuqqbvpOUQOhGTIVRKOfyJx4EDCxQyKSXAtsV96/nq9eW6CS4ik87iRgESohVBV27+p72Q8XhGIZfn1MY2FilecscBIstXQnSvN1IRWBHPsuUUAT7tdo84NJWAs9cYstUYc+zgEkVHUxw6uRmXxm4rCRu7ber7FusrBTTNYybnUU5zfqPO4xeHxEaCe46vEIQTddMsv9NqjRlHNvWprZqcZ7NICffiLMsXNJoirCSSqhiuJE6ljNzKagTDkHp3pErLpMhEuXmDmGo5hyOiqziddpuYyZRyREmsvj8YgghurSaOZZGv5tANiyvnm8Qzg3LRQfwCuhmRy2YVNkRuQlvjEVv1Nt3hhOXlFRpbdeUiylm6ilWf3hryVMOjmtI4WnHojSWkb3HkQEaxSm+46TDtTp9zT14hky+CJaJIh8NrFS5f3qcX6JSXqjxxeZcre1dd2UfKGb7kxiLHjq2TSycY9Tw+9ukrnNntU3VMhn7Mk82eci+97o51XnPbIifWj/CZs+fY2ulw0y0nMI2AU4+ewhezQTdmNjM4uFhmGkwwRVyrFaiU86oUzAv8qwVM27scWl9XEWApx5G2dDAYTkNSIiAbM6qLRZr1NrlEgVjmlRfTaIhrLEFTIJKhsFxTmKFBUlyuBsReRDiT5UtjMhiRsJOMhy6WrlEsphlPBlRqMm/k/R9eLSL0dByJEIe+cs9JQaEgKEb9kYrt+9GYSBLu6EqMl880gT026w0WFxcpZubAiDh/7hTVhXk60gQvdGDLwUpkOX9um939Po0ticJXWDu4SGuvSyJt0eu1OHJslX5zByJLiVlzS0UOLC4oPuPOfofQd6k32pBKoesRxUpJbSJ98mMPE8cRy4s1cpUCC+WkKuGSQV2qFRVDVdAOC3Mles0JfjyjmHfo7jWIZxYDd0Rv5Cm3scTzRcQ8f2EbzUmQkhTxzKTeaTEY++y1JgSuz3w5c5VzvVrDTsT85f8+R/pAhTsOlrj5xAK2ptFs95Xwm0xk2N/r86lPPcFdL1unUCipTapCqcbO5ib1/R4Pnd1W1+bWI0tUpUwsiKnvtdEDjYubbdZXU9x0wyqHVmuMfV9tCO23e1w5vUmxnKKQzuAHLr2hp1rsheW5dmxepTBwbR49s8HBQxX2dnfQMVhdP4A3HtHpjZmZAdIBtnlpW0XuC5kk475s3kzxJhqaYyoEjqxFeihZcJ+11STrx1aJNYeJG7O/22FxNUdCT5DQHfzAV6VaYTAglU/TDwxajS7RLGR9aZFuq0Nn7POpxzZ45V0LpBMaRWmvLxQ4+0RLCYax7TMzTD784CWcpKaEfMeJWSvbinMrkfOJlJ2l0+TzOo6UMw08xv6MqQZHV0vsb0+ZTkfMVx2ShTSGL2kLj71WhyNHSuiOqQTvzu6ITEanNl9iFsaqIG88Duj0A7rdMaWiw9nzbeWKXimZvOL2JRKpBL6nKxfqdKrx2KUdVlYcVqtF0o6DZdnKWT2dhEThSG36SKx978KAT53pMPA97rk1z/pijl5rQn+gKdyQYE5iXwocYTgaUl3KkxJ3axSgxRHVapnRSD5bIpr7QxIZKWYLGbbdq99BHFuICFQXyzQ2uzR7vnLU5ysJ3OEYAofTlyd8pt7ihpUCO+0BS/MJTAzCmc/LTszRuNxH4NeFQoaUhiqak1RKZTnH/l7A/We7XJpO1feOckbjhrk00TjGRgrOMgyHEUY6IC/ngkO94zEIY6rymeJJSWpIreoojmwUiyirUy5kaTb6hEFIsuioeSMIF0kKCBKiO57R743xpyHTaMzSgkW1YFLOFDBtk9kkYvNKE0fK0lwYeD52QsMxbIJpqMq/UjnQ/ICkpmNZBn4UkSymVZmjlGnt7wrb2CaZMUglravHkkqoYrbtnR6lpYJKPLXaHsuHCiRTKcX1j8II3XbUmMV6Qm2OiZhqEDALPHRbJ51Pq8/7mRcrJEEsGyG6gykHFshK7ZNIGgpNIvdbtu5gzARWoBNFoVq3tvsRv/LJ9nWH7Iu8kbguyL7IAfz79nQRBURoEcalCBs33HCcb/mmN/PlX/46dQMtD3E3PfTQp5XodfbceZLJhLqJ/sqv+HK+9o1f/fTvvZBzlw9RcZzKjbqIVQcOrPPa17xKiXkf+9i9/Np/+C0lIh48cIAf+IHvVb8n4qDA90fjsfqZ/P1/+b3/XEWZ/vf//islJMs5yEMKOkQse+nddyn+yTUB5LnO9dSpM/z8L3xQiYsSaxEB67u+8zuUyPqOd76X8WTCieNHlSi6urrCB3/pV3E9KVmI6XS76u9IcdNbf/SH1M+f+RAh8MMf/gh/9Cd/puLg5XKJUqmkhN8ve92r/8Y4inDxgQ98UImw8kVSype+5ZvfrL4k/ciP/hjnzp/nNa9+lcI1/Mf/+DtK6Ah8adm8Oj533nG7EszE3fmJT9ynxGUR0ra2d5T49WP/9keePkZxAYtz9U//7M+Va1PcklLEI39PjvOZj2sFajKWIpTJzeZrXvMqvvWb38zx48eeFvxEvBIx8A//8E/UsckYJZIJJb7Ldb42v55r3nyuOSqio4gX18a/Xm+QL+T5f7/7uxAh8n0/+wuMRyOmU2k5vnptvvHNX88//s5vV8fzfMb2B37gexQKQ87ll3/lP/Ch//JfVXHH7bfdwrd/+7cq8VqE9c/3uDanHnn0MYQ/+lVf+Q/U+cu8F9amOHXe+Iav5g1v+Co++MFfVa5luU7yn4isR48c5iu/8h/wB3/wR8TywRfF6pz7vT612pwSol//+qvFXM9+X4mTWd4nch3F4fzshwijH/ov/40//59/oYRZcdXKsTz7+ojTXOb/Aw8+rMRPmYsith06dPA5kQDyNx959DO8450/rURmOaavfePXKDyGFD9JA/S1eStzS9aB7/6n/1gJ+iIky3tazrfZbPKSl9zJj/3bH31aBJbj/43f+s989KMfV8cv65e89gtZl17oPH0h66HgBe771P1XCzee8d77pjd/Pb/9Ox9S11P+XdYDcTv8xI+/9WmH+ueaUy/keAVh8bu/+/v89u9+CCnakve9bLyJU1/c7//xP/2OGjNxEd9zzyv4vd/7r0+vI9fGXNaCf/yPvuPpOfboZx7j537uFz/nXHzta1/F//jzv+DXfv03ETzITSdv5Du+49u4687b1Vz7uQ/8olpf5Bp/1Vd++dPu+b+LNUjmnWwoyryTdeTXfvUXn3N8n2s9+rv+uaxpv/zud/KNRzOYpjiuIrpDl3w2hZ6WmHAkyWpqi3ME2kTx7/xpwKDTY9ifMpQv58kCc8Wc+oItN/1SxDDsDzHjBHPzaeYWs2CEDEYhvucTznR6oz7bm13wTarFtGq33xuMuHBlypGlORJSXKRFyr0lHLOFtTyjcZdRW8fWY+V8kjh3pMcMOp5ipi6dmGPcbWAHGrlMggkz9lsB9XqfpJlnfSWvhI7mlR7lWkrxDGeWgZaK2dttMu3HKkInxTsf+ehZ5stFqvMJPv7kFmPf5ublBcypy5e84gA729usH60x8QcUEjm6nRFB6Cq23bDtkcylaLXHaIHF4nyavriuRibV1Sq5SsR9nzyD5jssVNIcOrGoYnrNRoNeN6ZcyJHMJonNMRfONZgOQyp5g3HfolxKkitKPHvKld0Wf/lon2IqTccbUq2kKdgJxYfbbo6J2x5f8fJVUnMx/+u+TQ4vVlkupVhaKeMFUx5+dEfd+Nx4c5ktEbjTRWrlpDp2ifcbCYvd7U0VSZTSrVw+AzNTFXHId6O5xRKzIGLiecpBI8LssDfg4PI8diKrxEnhPgojsNPcZ9gb8ujlKZf2Qv7JV99BbQkM01SlHqfOXObcRszUTLCUijl+oEgml0UzYybRlFFngmPbjCYTdusTRhOf2B2zUMhTrtXIFGZEUjAUTOgP85SqGRwnIJwMEOuxFI9ZukWr6/OZC3WWF9IsJmekigk8L6bf8tifBBTzppp7wg/OL+TY2tqnUQ9pNKfcfmyRpC3uuRTlTEq5c/baIlxNeeJ8m5Suc3QxTyWXILtUVZ+PEm3WsaguVTFT4BiaEmai6VgJkFKk1G+6hP6UsURzByEHliu44zELi2W8ENJ2jsmwz1RE5GqRK5sdem2Xm4+X2Ly4weZuwKNbQ1W0dvvROT56akO10B8pJfn2N9zCdODx4U9dYGk+r1ACZy4PFD/WmoUcXc+SSCXZbPZ56GKHfCLJQXHUtft8zWtvZyGXJmWnsVI22+ee5NTlDkcOrjDV+nzqwcs8vjPm6155lMPH5yhnKiyU5jm/+RSlWoXRJATPU6V40pj90Ece5MSrbsZJ6sr1PqxPOHrDYaykOK6yxCH02x1S2QKt9i4rpSrVkrSra0p0GHuemOgVn7CUzZPLppTwHeFz4dIW5WoFX8phIpMr25scPVRh48IV1pZXlRixtLhCq9dWBW7b+3U1rnutNswMnnpiSzm13vymV2DYPXWNRYgNPE057/r1LgtrBaZhgB6AGYuoaCgBQchZsqa5/kBtPAjyIJPOkXAS9JtDJfx6mku3O2XY71Kbz6HpJqHv8Hv//X9y5HgNdzzB0XWOHFqn703JFRMYsTBUDVYqNVVKdPbxK2xc6nL3K0+oOLPrTkgmsjS6Yy6c2aCcsUjWMuhRhNfvcuj4US5eahJ6M+VSbe7t09kdc/Mdt3L+/Bkqyxnuuv02Oq0RuhTtJdLsbbUYjsfE0Uh99IyGIqVnGHc9wnjE3HICp1oiGvt02lMefeA088tZllcc5ktV+v0ICUUUF3K4vTZaJs9ytSKhbryOYAoi0pmU2nwTl9twPMAwDcWUPndpmxNHa8SxQToVki+KWCNx9hTNjseVjQbdXlvFrY8enles1Lwt5YIFhqOA4cjj/OVNDh6QiH+HYOhj2hnazRZzizmKc2lSqSyxL07qBB/6w0/yilcc5saDc3SnE1U6Jq5m2zHpjKZXY9dAc3tPafE7e7t0pzb7vQknj+ZYmFtk89IOceCzfLhIbq5EHCV48jNbmE6CZDZN0dJ49NENagsJioWEcicXMg56IsXeuR7ntlrMreVVEVr94jb+MCRVLuAHfQ6vLagUwPnzdVXcZ4k5e2px70ObPNrokkmalDJw21qOOVunur6kUgX1KzsEfhrHibjh+IJKg8gGajqb5aEHt7j3fIuEo/P6u3NU5lNYZGjvurQHY1ZXCuzv9NXmxcibcvRkSfG3JVa+e36fi5dHZEsJ8iUHLwoZd7usHs6TTmSIZbdjZuLKejbTGGkRqVKSC0/uKob8yZuXsGKLzQv7jCdTxeI1EuK+FVZ6xHDqqn8XXIW4aXe3u+zseoy9KfNVgdg4EPuISb1cy2E7CXw/ppK0GI6nCmkiGwgXzg/pdrrEmkt5taTe7yJiShIgCjzlIBeX+kw3cftDpl1dYYU2ey5dd6I4s+WiyYnFLKNOiOnMcHImrR2XJcHj6Drx1McRYG1kqs2gRy9NON1qUaskKORsVvIWmhcQhxojd8xcLs+jZ7vMkhpHDuTp1keQNFUpVSVh0drvqe9fUraXLKWwNYGLGArNIxuB1eUklcU5osBk3BOkhM9eJ+Zis0fX9ShYGmsrWebzPofmUrgTHyeRpF53FVtc2L3jvit76VzeGVLKJqlUDUqLGeXO3d7YY/lohXimk55ZdHd7DNyA3HxeJTQEMSEsfl3T0GYipposrJTFho07mGCkLZxsVZWephIamh4TzkzhTWDPZvilebWhGkwCtGkf0zGZjCbYxaQS5GVzaxZpmJk0475P2BuRTWo4tmxyxWizGYZmqyJOYWlP+mPlFkbXaPgGv/FA/7og+yJvFq4Lsi9yAK8//foIXB+B6yNwfQSuj8D1EfjiGYFrDvff+o1fQRA7X8wPEWR/8wPv5ZuOpVXMvdEdqkbdlaW0cvdvNyfomk0UhqwszTFxx8ymIVbaEsMnERPCYIYxS5EuiKPRZX97yLAbks3mVMTWUYVaNmYyojcaK5fMwJ3SaA5Vs27SSLJczRE7Pv1uQCZrgxPSEUHTTJAXJ8zMp9meqt9fns9QK6WozBcJJN7tjpXbZL4g7NkReztDLPK43pSeL8KdxfpCHl8LOLfbQRsYnDwyT2U5hZkN2d7d4+z5AVFgk85qNJsDVpaWsDWPc3sdRq7OwlxGbXRUnCzHj1YU63p1rULWFk72TBUyGTmT86e3CD2dK70Jn368wz0n1lTLuGxsdFouR4+uEFt9pkOXaq5IrjKHlTAIgrFyj2mJJLuXGzxxrscpcdtqGq84XsNighmkOXywjGNOqbebuKHPhbrHlVZMoSzpj4DtfZd0wlRtx3cuzHPDWpqRP2QcwrgLhXyOfFFnf7+PNdO54UiNVCagP5nimGmMmUkyI00iuoqf+qFPOJniDadKuJMwpGzSpdIZKkXhkE4ZjuSmcaZK20TQ12ON0Jf4o4XrjnGE/xlMeeSpK2x1DW5cWeTo2gJz1bSKve7t7zIae1zYnmLZNicXiqSKtkJQiJNPuMWy2TPsDAlina19l+WjcwTulPpOh5Se5ehaUf0N4fxN3AxrywmicIKlxXQnHh8926C91sQAACAASURBVCep2dy9Viabj2k0x6QyJqlCkvtONwj9NCeWixjBlGzWYWZKC7bFeNBRzDphM4pLuyCtzjtjbjk+T3XO4szpfQLfwHF0ChJW0mKShomeTOB6MZbhsLPfplQtqkivromLXMeLPfzxgP5gQjQzMZI2bqiTMnT67R7ra8uUaxnFcd650uDyvsfaao2nNpt4Ycxea6i4qkcXbPrTmPow5M5DNQxDhHG5T9XJZxLKjSg3rXYtjx557Gzvc+Fch8BOsJjPUc7rbLdcjGyajz21gTazeN3JGqVsgrPn9lmulbntziN0t3Y4e66BkUrzuntuxrTGnDp7mkpFitlKZBIiUDuSuxfVWaE6pLxpKLgRcXebFpqt0esMWa7N0+tsMlfNM/J8BtOYQqaskByfeegh9usurm+CHvGmL7sLMzFjLCgRPcZImHi+RIQdHE0nV8wr973ru4yGLoPWmNPnLnPyjuMsLZSZjvtK0HVHLstLC3QGA8XwdL2AJx48o/AdqVKCQrlArzvg5JE1tWkjLjxBH/RHIZEXUKqWVLR41JL30ogjh1dZmpujPRzS61yNd4ezQGFJQuS6C5vSU4gA2VQ1HSmdeZzbbz5MqpBm69Imu7stKkslThxcUu9nGZdoJs65DoV8CuEvTN1QiSXpZJap56PrLusHlui1GmQkHTdLKiREr9dhfmWOxt6+eo8uHVhWRWQXzl2iXM2DHyj0QnvQpTAnIlWKbkfc+xUMSxZyg3rT58kLFxgOR8zPFxiP/Kvt7jNd8WPdaEouY+NOYnp7QyaRy/qJOWrlrGCqcac6pVSG4WhAIpOgkM3iJE3FdhachBbq1CUhJRZbw2QwCRmMY04/coZmZ8z8gTLH1heUmzmTSuANOxw8fohwFmPMhD/rsd9uqtRCMVVQGzCeJqVQIg7OyGaFQTpi2O1gmCKUi+NwAd8fYUgUWpMWe1elZcQ/3vctRpMZg36A7bnk8iHrR+bI5yvq2p15/BKhpisXsriabVsj0iIiTYoj8zT3OuiWCO853H5Txb3PXh6C7nLD0Xl6zQHVlRyjqZRbjilUExxYX1DM3qRhMxp5nDq/hZWC1coC7fqYRn+seNkS+D56sIDnx5TmcqqEq9ENeOCpXZ7ca6FZM+bzJi8/VuJwLUU8iog1i2wqycibMG1HBIZPqZRkJG7Qqc6V5pRz3THDOGB9yeabXn+M2VgnHGs06z0mrqc2mfpeSGsUUEqbnDycJ/AEg2DR7Y4UBkNtZAKb9SF3v2yJLJEqBEwmkriEKskyimMG20NGvRFxoJFayKHPJsxVc4ph3t6Q2HzI0oEaemCoJIzMM0tQFlFIuyulgza7+1M6+wMOHSnS3Buoz7h0yWKuWsAyDEbKzWwrrINtmAwHPvtbE0aRrxIgMVMsEfyDiIVaAcdKE/gO+82m4gQnpaTKcthpeQzHHuWazamtHmMv4IB8PnmhQoNc2AsYRi7HlrPkDY2CbZAt2KQsg836mHrLJ1exmC8mGbVdzJS4WGO12ajPIsXPjSOb7lg475IWMSkVdRKOSVIX3rGnePfDRqASP7Lr5ONTriWxdUhaNr1mQKJiMbda48pnulzY6OJUDPwYLu2NFP6iYunkEjPmpbTO0pmJqca0sRyb2J0KJI4wbaA5FglxwIayNmq0OiNWD1XUhs2032d5LYPbl3rQmOpaETPl0N0NOPNkg57vUq5Z3HSiTMawGP3/G+LjSchUcV9hbjVDsVZQm1WuG6nPLD2OQT7PTUEZ6PS7Q7BsjLkihfkSyWIJXRf0g445neAEQ0JvghXLm9fHEiaCbmBEBr7rMphc7S+oD2f8t6fc64Lsi7zRuC7IvsgBvP706yNwfQSuj8D1Ebg+AtdH4ItnBESQff/P/rzCllxjJX/xHN1fPxIRZP/D+97NP797ntD38aIJsbTuDl3l4uqNXBW9tsQdEWs0uxPVUOwkI8Xmk0i1fFEuF0p4mk8vHHHqbAtvYrFWragb4cVqmrVDOcX+lJvUsR+x0ZYbEw9Ck5KT4eR6gUxFHFmu4lH2BtKYnKA3mKg4uhvOCKQIbKWobtYTpkE6mcbQZswsaSOXuKvD0PPYujhUEXw7Z9BsjUiaKRXPbE26PHm5Ty1V5PYj8yyv5dGcKTu7Tc5e6rNeWyJf1RSjTmLSO3sdxm7IQr6AVZpwYWdKzqqpiHw6n1ApkEl7xkolSdEKqRzOc+7UReXGaw+EdadRSVuqoKqyVMQWNK1mUVxIM+i2mCsViWOHTKHAJJyo1xNh5hOPbHJmc0wukeJAJcFSNa0i0sIhrFUzynV6erel2J3b7QFpJ60KaYQxKlTeYtpR/z9UrVEqxey3WjxwYcyWFIWlklTTFoeLOZarCZYW82ztS4GTcAp1irkM1fmMao+W6xSLo0iKVqSUauQpIWKulFYuN+FOTiYxrXZbIR46o4CUJcVJBp2+CJvC4J1SLOboDdrK1ewPDEqlMoVCjkzWRDM8rmzukE9n6Y98xbuVGzZxzUlEtt7qsnWlQ9ZJUyil2G72OL/vqpK1ZBhSyUK7P6XpS0mNr1zJuUSGXNZmrZDkYM2h47lcavQlOU41V1KigQg8NxxbYKvb4A/u21FOK3HrisPyxvkKN64l1LGLk0zEB3m93d0eC6UCyZJDTrXLi3utQTBzsLSQ2nyGynyWlG0qx7MIGcJUltIiiVtKUd5OvUtCSqAkqpu26I+GTMbi2NNoTSaqdbpV7/PKV9xCMqmrsjRxFsdGxOOXW3ziySHHlsqsrWZICDex32W/ESkBr+CYtCYuD53v4oUzSukkxxey5BIGV7oBiVya6bRPo95jfu5qEZ2UwtTbQyLD4P5Tm2hGivVyklsPV5Ds7HxVeKOOclx+6rErlMtlvua1t6iyJt22Ma00hhWQkmiqJnPEJdZmlKpZMukM7XqfQXfM2I2wUzZzlTQJ2YDwJemls19vo6UyZBMZkqZOfzxgNOly/vweY8/gK19+M92Oqxzwu/stCnMF8kWb5m6LcjpNZWmOXC7F2bNb7O0MOHnzCs3mLoePHiIKfWIRVCYaxXKamR4rMU5ey7RmbF66gqaZBLE4dC38IKBYSmDZMdE0ojq/eFXo7Q8ZTme0WwMqlQLetM18bR3bcGj3OupcBNcR+Z4qCZzpNrWFeaLRRICIOEmHMPRoNVtKZC6kUjiJBNNoQjZbwNRM3GCKrVlqI2PkehQrRSbeFH84pjfoc3mrQyZd5OQt84o9O5uhCueaLdkwClSpaDJf4vKZDQQIevBIjSB0OHX6Mrffeohctsiw11PYkGwuz2OPnFXFapViilyxQHfQpT0Sh/sIbxKw057S6ri89LZVhbKplIuYsll0ZZO9RoubbzlCt91AM0wK+QqGHtPqjagWSjiWQRh4ShQ1dZNYigRnGjuXO4o1nS06pHMZpr6Lk8mwuXFRsXAXF+bxXWGsTikUS6qA6OD6Kr3pCHc0VuiWrY2GEtfLBYOFxSpGWpi2Vx3PtmWotvh2r4cWeGRSKbWpkxBWCDMcR5j2sqbFuLHORiPi1JV9ygtZvM6E22+qcOz4Afb3O1RrJSYdKRrbIFdLEHuQKWXotTtKGBd0hiDUxamfTmlKWFMd9rHOsDelOJdXQmAU+AqJsrRcUSVusqmXTNkSzsZJWcSxhm1qKnIu6IJBb6LwAYEeMPV1Hj7foFrNgqvx+HYLl4jFeYvX3L3MWi5NsZDD0h1G7RHplGDPc1x6fIdGvUmxKOuM8IBN/IHPJJAEQYwl0XRdBMoc/YFgVFxMw8SX91hzwiCMWF5NMV+wWMyl2bjSVRtMQt2R5IQ4SOX3h0OP1eU0+VyKmWzCjUL13UHcscMwJJ2QIqeYM+f3aQZTbjlRUuiTbCatNngNXTa48kwGksKZsb/Robpos7a2xJkzTQYiuEdSYuWxcriEFoqMLmuxpCpAM3XlmHdHIQK+zRZyTJojzl7oEcierq2xMF/An4yxHZ1cXiL4hhLhG+2p4nnLmDGacWZnRGDGHDvgkJbPnplFGMYKhdHv++yPPFJZg8QMMoZD6AkWwlSbdZl8mkuXB/hEVApJ0sp9C0EUKWG5mBcerkVnDPXBCMMOsR2NYspkONJUkVyxYCpHvCCWhKffHfqEzoyFWopiakYx5zAdCYYhpraexR9qbO42WVhPY5o2g35MvTVivy6FihFrkqSxpDDMot6WcrSY1VpCna/wkS1ZBzVIpZPsboQ8cmqf+fUE5XRMwRBMi4E1065utifls85kc3vKJIyIBOcRBxxZzStBdtCcYKdtRDcNfJ36fp/yusPyQhkzTjKRuaHZzOKAcWegMCLymRJPA+VS9jWD2DBJLSyQyObIz88xagdknDGZrEY26RAFkvqLFN9fM7PoYcik21WJokbf5Y8eb1wXZF/kTcZ1QfZFDuD1p18fgesjcH0Ero/A9RG4PgJfHCMgvPMf+/Gf4k1v/Bre+Mavfl6Ijf+bRy6C7Aff/ZO8oaaTKeWxEwYmMzwBrhkG7d0W1UVxDLlsnZlQKGVJz+n04yG6P6OazSA+CmFs7rR6nNtv8dTWmJlvs5LJc9PJZY6upRiNmjQ6HbaaHv1uqNqeTdvCHUfcdWKF9fU0nX6DXYnaRxYXLw+pVLKqYCXl6Ep0WJ4vE02nlPN5EgmdK5sDYs/gtjvWSdYMLp25zObOVLlDF6s5QjNgOJYW7YqK4Hb6E/KVLMmZBDil6d0km5fY8YxxyyVhJCEFjd0e8WTGLCfuMA1HXKNljVNXGqot+fB6jfrI5XJjwLyR5FV3rFCppuh6Pf7Xxy8y6kWcPLjI0tpVzpttJ5hbytBsdNEjQ910uJ0Ri8UsqbTBRIv5zOktxQxt9Zpsdn0lhty+UCRdNKh3xuQth8VKmuFgzMfOtrg0CZhpunKLfekNVdyhRzUncUpx9Y4painuOnGE2O4yjPs0Bz4hARv7U8JhktffuMbCurBixe2axkmbjIZDqvkcSSvBYNBT8WxPRIbBmMiwcSJTcUazwi11TNVir0Wxct+Ig6XZ7JFK5tFiKcHyVfHIuY0OSRLkKj6XrnSpb3gcWl9mfamoRNVc1iKKPUZT4YBGVx1Fwr6biaMultwmO/V9+nUNz0rw2Pk9VW6UcTSOryZJmRH3PtHlxNFVYv1q/HnQGxAOTAqZPEu1FPVGl+5IRJ407eYYS09x9NYlLuxtc9+lAae2+ty+UuFY3mYU+6yv1lhwRBTW0bSAR57YoJQq0xx73Hi8wkJNEAhT6o0OxVJBcTPTqSzpiojlA/xhwEycR2MfzfQJ5bxmcpMe4tgW/e5YcdRryyWG3oRsMslg4qlY+nQcga9x8oZDOHbE6bOXGfUn3PmyE2zs77N1pctcdUEJ5NNoxCcevEAxVUXXIk4ezfPUlV06forueMq5+pjX37DAsbUkH/50nd1hyPGlEvVGnRuPrNEfTViqzfPwk1cQPKOgSsS5KO30GdPhNSeWueuOFTqTvhJSL19osLIyT6Wcpt3tCYWEQm1RtYmnTIfuZMB2vUN9r8fSYpVaMclMYsx2ilEgBteZclWLeDWcjpkEGpaUTQUu3VaPT9x/jgPr69x0okI6k2Y6ctluNHn4/gvccOMK7eYAR8rv0MikpeAqQy6RptPtcObcZUpzc1TyeVZWF1ThjymFdBMPdxpwcLmkHIwzW9zq0jzuMhq0KRSril24td0gl84Sz8YKXeZOXKxEXiEyRpMxu7tNUhb4U4/acoWpN1MCqggTw1GHXKGErgkjNybrJJVbOGFbNPfa+JbD9sVN5uZE3A5Ynpsn7SQ4d+kiyWxWCSp7V3apzVVJlfMEfqhQTZ1um5mhc9+9D9PreNQnMf/qn71ezTcpYNzc2iGVTCt0wuVz2ySETZ2OVYnegVqe//k/HiMwPG657QALpXVCd0wy5ShOZxyHVwulxhqOFdPp73HjieOcfuq0Ku565Ilz9Dsxi3MFXv7KWxmPp0qA3m3scuBADctK0ev3MWYhM1NX89mbDinkFhmPAlr7LcXllp4AQ1YeXziXEzxPyqBcVg8tY2Kh6baKpBeLZUbdFulkht5kjBFZxOFYRfuH7pSafBYMXba3G+SzOpVSRXHHNcNSBauOneXylQ267QEzbcyCYCEwcacTMpapItRRiNqgk5j8RIoXtZBZUmdtdY7m+R7V9TlVplYupZm4NmceuER10cHIpujuD1g5XFBFYoNBH9sUt6PMh5C5YgL7/7D3ZjGSpel53nP2c+LEvuaeWWtXV1ev0002x9wkUpZAGfQigDZoCYYvbMjbja98Y8CAbFOWIHgRYBgwaMmCBPhGlgVSHMMmRYrbsGfrnu6q6q4lqzIr99gjzr4b/18U4OtpgJSArLmYi5mozPoi4kSc93+/51F0yZi9uJhRMxWezxeSWXv/7jYnRyfY7SYtvc6ro0sGB12Jwjj86ojWoE1V6vIz94MP9pkv16wFXqVSORun/M4PLvlsckWuiOC24q/8m3e42eviagaj4ZAqsHj42XP+4OERjYZDzXKZn1/x/tsD8jTDm62xqpJb9wY0em0phZyerTg5Opac0G6vj79aMxl7LMKKRVxi92w+eNNlfZmwmCcSwxekMXdvtAkXKWsRTgqAtaqyseuSrUu5qr6x3WY2iZjNc/oHDtubbfIoJ8gD2U6WjNDMwlYSFMn+rqGWovGoSvZrFES0N03aNZfxxWsszePjmQyq7x0MCb0Q0xZHVwWmZqPaKv2NlmQEu7YtxX5BUnLxUmBmVkRVyJ5ABDVdvMuVWBQgiGK62w2yVMdbJbIp/offveA8LcjVmL/0k216NZcy0ykr0YjOGI8XMlzd2xhRJRVXZwnffbmQcs0gDfip+9t4axFKCgGhi6rqUjQorhFfHc7RbZdnF2uOfZ87I5fthjgM8DCdGieTlFIr+bl32vSbBp1hnfmFYGAbjJcB86nHsKPy4F6DbFXx1eMYsytY8jbNpthk0ZieR7QHNSkyO3wywcBCM0qKOGMlVmMsBcMqOdiw0FQFtdAJIpOZF6MrFmu/4JOTKU5b4Y1Nh9t9l9awJoVb4uhgMc5Iw5SrWSZD8kytJLJIfLY2Gw7J4vWBrd4wJDai2aro77SkvFW3TCrLIa1GjB9fEE59pv4Ztx8MMQTf3k8lF7/IdY7OF6yzAqvdIloqqHrGrXf2qHf7sm3f7rakdNRyavTaFpa49s8Tvnxywt/+1W9dB7Jf80biOpD9mgO8fvj1BK4ncD2B6wlcT+B6An+6ExAsZsE9Fn9++Zd/iffefedf+DBW/K4ikP3V//6/5RduKnzyxRxvkvPjd7bZvdUiLArOTq9wbZOT8yV6ofP22xtEmUcVV1KWJG4ICqHwFdzCIiVII9x+kzQ3uTxNGDSa9HsmWg1eXZxxdbakIxh6gpBWWBzs9dncaxL7S4Ii4tGLC37/8wVRpHGj18XJC97ed6m0kpkXkaQ6thRGxCy8jGG7IcUjShVyKFaHrQaOqjDYaBKmGZ98folb1Nndr3E58djoN6jZFVu7XRo1XTI1dU0Y3QO+OgrxZjm393poekW9q+GFHqevfG7eGKBaCeN5zDrJpFxJNO9+8ZsfouqCbZnwf/2zz7GdFgd9iyKqCJIKtVC5daslJUliJTT0CvY223z6+TFvHIywrIogDWWTSa8bzBY+00nOXqspBWT1oU2aJUwvEini2N0wQUnw04JT0fIpdGqWxaPjJVlmsF1XGdRVTM1AV12cto3aiGUT8f5OjyxLaDdcEtEezHTanZYMF1vdOqatS/u5aCSJdeamaGZpBdEqIgwEFqFDVYi1aUXaoV+9uKDf61JWhWzoirXXVr2L6ShiURTdtYmCKWYpWkM68+WKydkKt+bIpm23J1qyNqpakoYRfphgmIZAeRKIwLlQSEufz744w/cUesM6U9/napLw9vYOVbVEM21Uw2J40OTxV+eIHclSSfFnFe8cDHB7pmw4Qsnaj3hxHLPf62J0DU69GU/PhRgE7vVNRqZGUJRkmkoZ63Rtg24DWn1x857y8jLgJz+6QSTwDo7GZLak3+lRVOLJM3BF4ykJyL2ENITIT9k7aMumYx4XpEUiGcrgUKsZ1GpCdybySodVGDOfhRSJIrENBzt9dDOVq+BJpssmpmAB5qkhw8rT8xmlY3B2csb5PGav38E2FHYOujw5GzO/yLAtQ7bYkwpOPJ95kjNoNPjm7T6rJOZynnJzs88//fSQUFjcRd9MEU30Ck2Fn75/m1/48X2S0GMw7PDoyTHbvQGlFL/ptOp1es06vU4D3VRY+AFfvrjg1VeXdLcaHOx16DU6sqEo1ljTDCms81YrvCjk6GzO8Ysp/logKDrs7ffwloFs1m6M+lJeNJ+EZFUkfQBX4zG2K1rMMZZdYSk2r44W+EHEW2/vyrltDPek6KeMPNkAPj+fYZi2PNRp93o4rsVktmYyEw3COjW3gWFZLNYhURCSRDE7myPJLo2yQrYLRaM3TgW7ULwmK9nwEg3rlZexWM2Js4CDW7fl+0gGk+uIjmjVmwbPnp2w9tfyeiOen5u3dkiCUMrxSrPk6ctLbm9sM50sZMu8zDO67Sa1VoNSV6SQdJIHFH4Beco3v3EPTciVRMhPQVaUkk1b+B63HtyUQipDKwkXAd/97lNq7TbbYvvAdGUb2Pdjjg6v6G4NSeKMF1+dsnWzQ39gohcGx0dXDLY77O42sW1bihdFUC1CY8FUTaOITq8jX/+qYvDq+JzHjw6x3Bo7B33a9T5PfviUogzIq4IorKTQUMjbDBHcmjq6quHNPJZejJeG9AfiUKONd3lKY6uFhoauWRKDIhagFVsj8gL2dwfkgulbpoRxJFee3a7NqN2iSBXW6wUTT3wGQM2okRcWfrAWtT10IS+yTRLR3LV0avXm60Z0r89SMHgfv2T/1qY4fqLUIZj72K0WUaHz/MsLKDx+/s+/zfgiYeUtidYZ0/mK/qhGtzvk8GlMlq042LSphJG+1xJ4dGpGiuMa8to8fbmiqGIpZBICP3H0+fTVBY2WxebmCNut2Oh2STOTk5cTfvM7z/nkbPw6QFcqTE3hZr+FKQqhZYVrvg4yz8MEryqkpPDOyOKjPYdoARfTjLs7Dq26IeVodrPH1XHApSeusykHGw4Xi0piXu7eaJJFgdxKyMqKRt3ALMUhzR+HnTWBHGpwerSkVGOGHYXVIuTu7Q797RHrscdyKT5HBPdbIzMUuq5NHAmJlCbb3IvziE8+u+KjnxRs6Dp2WcqWqsCZaIqOEgtfRYDVMGV7+8XLMc9eraiLhvZGDdvUyJIcU6nke0UIoRI/l69ru2Yxu1piiPBd08nFoWCZSwyAITgiuko4F+/7mCoucAYuim7x8mXIq8uQWeFxc9vmvYMaI7fD9DKQgXBvv0YaFfJAoldrQanxu9+94tPZkr3dOvt9iy4Vy0UmD/D2bzTptR1Wi5jFPGI8jzgNM17OE/yipF2Dj2+2aRg6Vq3G09M15+sQW1MwShU/Egen0LBN9noW/aYmuamWKRA0LotZzquriFWe0uvA/qiNt6w4mgZ0Oha9Rs6gZaGZFZptkYmmcs3FVnWOX87x/PL1mv8056uxx71dm1vtBg9PlsxJ5c9rGRW3bnYYjToYep2XDz0p8BNbIhdjn0Wastm2aRviql7IFq5qa2hZJee0sedSH3WIvVhuE5mibR5vcvb5OePjU5zea/mX4MI2HRultGTzdxrkTOKC5bLkcuLjCLRJWmA3GrR2xGaEi13ZWIZKZ+TS2tqnN9jm1fEF//Ov/qPrQPZr3gJdB7Jfc4DXD7+ewPUEridwPYHrCVxP4HoCP8oEJEP2b/8Nfv6uwZNXIWVh8fbBBs2OaBHFEl0gRIWqkE1UJYZZYYkv3xU4TWE5TilTjTIp0YRgxyrJ0lTa1L15CJnOKk5YijXBZYCeV7yx15ahSq1q8+ZbTboDQ0rbXs1O+Cd/eMrhec6G49LUTW4P2gy7GZdewNkqp8xUXGE6rmnsbzWYTzyyXKNZs7n1ZodECZlehaSVytUq5cUrnzu9DQzXk7Kd7e0+XdmueB38iX+ftxKLoOVrJltlyNDW831O/IDpNJT8vR9/sEO9WUrxz8ZGE9tNiXzR6lTwvFzKQryVwoO3NvHTJbOlx3ql0G3ZHF8seHiU4DZs9kc9qiJkfhnxxq0e0/XyNX7BNogjIStLaTZtolnIcLeN3RI3ZBknL2ZYuOzsNDg5vUA1aqyDSDI4w1TFi2MZkN3qODTaBkthwl6rZLrO2XKJqmvUK4W3tlt0+xorL+F8nHCw26c7cGlYCrqmyrX9i0shzwnYu7FNEgf48xgUUwaVrbouMnjZIovSkLxQ5E21pmoUcYrwbBQZfO/JBYFWp1vTadSaUvaWiN/RUtjfduW6br/fkivk4ueKdWqxkRhlKYoimmYes2nCzb0BR5eXGKpDJlAaIjRQ4fRyxekiZxFX3NwY8JPvj/idTw/RhTRmumaj2eZuv0alZNiViipa0IVgKQozeYHS0FgqJV+9WHKzL9AQwoyecRlWpIrCk1ce724N+Qsfijag+JmG5GGmoQilCmnSFtZs/Y/XU02nwXLh0XQtajURnBZS0FJrCeYpcm2/5grTu4I3TeQ6s2EZeGFCURqSdyxWhsXqb80w2BJNbrcSfjnG04iiyqSMaDyrePDeAUGykobp73znJU23ztGlz42NLj//Fz7kW7//XT759JS9UZPbN/qUQsvkKpiGQZXmfPLZKTs7A55frFgHGVFRsgpiLMfE1qEnmuOmzs+/cx+z8lmtA+69ccDR6YThzgi3XfHZt5/Rbm7I1nG97tDv9/nBD54wD8SK/5Jet8G7D3awNYP+sEelKZJXKARXaZKRKxkvxpcsRdNWVViL3WlqmG4d27WlzVu0zVazNZpdY+0tsSzot0zZ6C4ScZ0RITdEocCoaFyer7jzIcWaMQAAIABJREFU9gMMM6OIxMGDkM9lkn96eTHFrjVxaxbT2VwiCwabA8K1L6VeQZTIZmJRVBiKRU2sFPdbcjVdMEMX8xVKIfa/LSaXr9jZGnJ6McZ1HRlCVYpJEAoOZ4St1ckLlcV0JiVFt+9sMew3ZOtbNVzm0xlnJxc8eTKhLCp+5iffkkZyYWy3bAVNs6VgqtXt8Bu/9k+5/94d7h50GY99NodD/MCjOejJBpqQvx0+PUEISu+9ucX5qwmjnRGXkzHefMn+zQPJ2C7inMnZmsvZkkmSolkmSlYyHc+5/2CHG+LwwjR4+vSMRsvmnXfukvkligi1Gm2yXJEHEVcX57z/7hsIHGSSFAIJyfPDp7KB2m3XJdt37a0oyhLTNFivfSrBw8ygXjdYXnnEfka95aDXBRE0otsecHQ4pd9ROdjfYjmLpBxKtO4FHiAXuBTPZ9AdSoZ0q6NLVqUIw++9uSsP90Tbbrn0mK5Dye0No4S6baBaCpZgdGqvhXqz+RzNtHDc2uv3qNXg5OxCNiFNXZPhsKlVFKXJ6cmM3/n2S0YbBvt7Lj/18Ue8PFqwFiGv4OrqClkU8+XjFd8/Oued+x2+cWcg2cXCOD+ZhzRdhXbXlddOXXzehCspgirR5dbH6cUCRSnQs5LdGz12d/b4wXdPeXJ4xYtlxMPzMUGRy7ZtTVf48bs97DKn7Tr0dJ3nFxEn65D+0GBzKLjQdVisWfg6l/NYBntN3ZaHQSKYnXolz+eiKQ0f3hkymaZ8/8WYvQ2HoSXkja95wUKgKDdlxAFBw5bB23QacxYk7Ixs9rdUNjY7NOp1VLMpObFrMfukkKiJrCwwq1xKq+JMBI6qxDmcTSJRmOe9uztolUEYBMzmQmilYVtCGgWuayGup7NJyB98/4xJ4NMU7dOmwu6ogWObbG60MC2XaJFx+OJCYjDSUqVSDXkwU0YBs/EC01aoNx2cliPfI67pcPp0we98PqY5Mri12WEx8+j3NOy6JeVm/baLYskCsMQnBVEuD047LZd4VfHyKGaWhqjNgo6j0jQdvjj2qTlwMGixvd0mE9xkIfI0YLYIJeO+UFRUTcHCIPA1wiqkPzJp1lSCVcbzs4BMK3hHIDTE51ReoCsldVHNLyqJeRCHW+KAzRPFV1ejYdis/IioFIeGIXsjk5YtDgsTtIZC3dYZdZoo4rXyJOCPDieEVUFWloRlxjfvuNzo1kiinLSqGA0sLPH8Ow5paeJfqnz6xRWLKuBg02DUseRhrqlosh0ugn6Be7FdU0q7xNyaQ1OAtPEmCf2bG0Smg2G2SAMPJfRRBfeBCt1Q6PVaxF5G4uWEUcEyz1klcHIRkGYl80nAwg+J8wTLNWk1WnTrApml0ey3aLablKXJb3/68jqQ/VFuAP5/j7kOZL/mAK8ffj2B6wlcT+B6AtcTuJ7A9QR+lAmIQPZX/sv/ivdEACJWGkULw/eYC+u3ZsoAY7gzoN4QDMxIGncpY9L5FNM0KZKAdrvHYpWgN2y8xOfiyKdW2Rii/RlE1JySLEuZ+RW3746oNVQS0egwu3Q323jeCrXIOJqe8YPnc06uSm4OWnR1jY5oEVoppS5ESBW2VmMkGjRdXRq3F5OSsrJ47809iRX47OEr2fDzwoxXInAcDXnzoMlivZb/lt6oT61jcXm6lNKaVbTm088uuLu5x+6uKdfQhaTrfL2Shm7RdimCHEdw44pcyqx293qo+gpdVTgbB5iKSb3n0Kk3KeOMIIlZhT5RHHMxCbi8iDHrNvV2F7vh8OLwJVqu88GNLq2GwvPTK9ZByhcnkRREfbTX54YQlw1cTmczHr9cSBHMj98fUK/rLBYhdrfOxcWEOK54eBxiGQ63RmJFPOF4FlGpNm/frOGFKSfTiM1BUzbnboy6FKw4m8UcX+R07Rof3NvG1iranRpJGkhxjQjxkixHLQuStEIz62hlSq0pRCQmllqxDhLZDhWr4zL4UjRUvWC18LlaLvjBsxlfnmTEhWjeqtzfafLhzZYMMXYGHey6SrPfk0HuYrGi3exQUXE+u2Q2E61WVYYpR6cBjX6LoJzQafVx84wgzVmJBlKUkSkaUSACGFUK44SIR/AsN9tNtjoGuZcRZfDKD9jtNjnYtDifrLhIDC4WIVt1nQ/f6DGbrVhGKnnD5NFXcz7a3eKtW7YUdWkiGc0LVlc+rX5brrYnWSVlTVGVymaxQGUIrnHNNWXAvpzPSdOcvKq4ukqkNfvx0YzdrsPOtiX5ecJiL4R3livYez7dZp8sjaTQqyNane06cZETVymvXq1kU1I00Nx6g4Sc5y/mEolRq9cQhfUgff36e/+dbWm5Xpx5UtBniMZprBKtF1yMj3j1KuFimdAY9Lk8X/ITb2+xPWrQ6vTk+nq0CGn3Nvmt337EB++8yfvvbPHVy1Mcy2Tv5pDnhyfEoWA+e1hi1T/P8JdLupt1KhEiuC43eh2JH7FcF8O25evJtQxOXr2i5vR5dvJU8l/bPZsoMYiXKZenE+r9Ns1Olxu7Q8knjsMQXcu4cXMbPS9JhP5LdTk/P5NW+cVyhWMpMjDdOthk6QWySeW6gucqXpMq3iqQ7Os0SajVapKFGRWCYytkMzlB4JMWNlkh4z+297exdVc28jRxYBAsuJwuWS0r9FK0UW9L9qumKxIdUvgxmuWwjgIp+RIrzmmcSo5ityP4yBFXV2M2hn3Z8L+4uOSPvv1Dbr9xC0vXMG1b8jADT6AB4PTkhDffeYdf+7+/wy/8xY846NWZTnwZ5GlmQW/YkyHppz98RLNh0+2KZl4db+7T6rVls9VbzbHdDi+OztjbO+Dll4+h1cJsd9FVEQqtaDkQrTzJMB7s7fD//MYf8u4Hu9za30TLaoRhJtvfZ+enlGkq27uCG14phpS2ZVUGiiZFdfP5lF7bpswLFgIBY+jgwuHRmFTgOBJPXgdEkLJaJJKtfPPOHR7/4JSX5y/48ON9+q2ObGYaqkGp5KRkMsx1nCbPHz7D7dapbI2n3z9la9Bm/94GvUGPMhRSxkBKAC8nS3pbPbrNDmQVuWpgahpXl2eoJHTadZxag7JUKRRYh4FAU0q2suXaEich2uICsfHp5095+8EevV4bTa8RJSV56qFXNapc48mLV7x4ec7mGyZ3bu9gpZbc0jgWTcCmjmYVr1E4qsNqvaTbsnCsmijtsrwSLOKeFPdNxEaAnuBaLX73948ZByV/8PQl8yRD1+HensVP3xmyM2wyO5pSljoXVyuSwiAtc+7f7vPsVcjJPJIYjahQpLhONBkFqsEUbj+1ZNhpSBSN68BbD3a5/HLGJCiYJAEX8wjT0vFDwYQ2uDswadoK26OWDMDzpGK+9Ll1r8VwqytFhom4Dl+EUki2daPL3bcOJMf3+eMjzKbF9HwOasbG0GJrZ0SWiQPMmP5oKJFI0WIq/FXyj66ouOI7hcC6+jGxr+NXOavlAgFgV8hoNw02Njo0mm2KWGN2IjiiM8xOnTQTB2YphQpVkpJEEYPbW8wvF7RbBk7LJTpfksQVT058JlXIvf02VqGgq+IzzpF82bQQTfgIW1cYdi1ccSjzx/KrJFY5PJ1SKpFEVZTioKKCytIkesXJDep1wSpvkgTiOdUoilK+jnWzkqiEyUUkGfmhlvDmGy36jRp5UBAKXr6Q1GU5fiCkbLo8HBCfK+I7zeZODQtFfudJBZv/7ojFRUCU5VhtTeIkiiRltS55tfC5ebuGa1Rs1dsksck6S4iNlCfPfE6XAffuury762JEFc2OhVHTqHIdLa4kZiD0M86OAx6+WhEaGW8cONwQ7HxPyP400jxD+ABFiq46Fpqi4TYtVFNsFzVZzXwQn4O+KdEk4sBDSNTEe8xfrSQGS/Dqbd2gELx6VUjITKI059IvOTqeM1sK9IdKEKZSZBmILQKRlOdCnKhQc5zXSAq7cx3I/ig3ANeB7Nec2vXDrydwPYHrCVxP4HoC1xO4nsDXnIAIZP/Hv/Zf83FbtJVUZos1yyLlaBbi6BY73TbCICOakMJbMuwN6PZbbA5r1JomTSOmdHgtY0kER/SKl89X3OxvEKwDerUGww2NWqclG6l5GEnGWkuwxyoR6Ey5PJ2xvtJoDCtenM2hMHlwpyWDiW6zLQ30WRHjRwVX44DdLcHMFOiABb2GKxmcmi64p54MAX00XhyN2e1usdNtsrPpUuoxZVkRC9u3WnJyNGXQ7hBlS3TxDytVXh7OGHS7DFqGNBw/OVwy7LU4vQhQK5237nRZLJbSWtxwdSnmEa0/yzJoDOqYpoY3XjLY6tIYWKy8KZ9/+yUbW1vMvAnrtRCEZGiGw/0P7vDs80P6TpP+ns3zk2O+eOpxsNHmDRGMtQ0sVeXp0ZyTS58HN7bZv2nL9ezQr/j82Yq6o0pJ02fnKQOnzju3Otx/q83k4pIvD2MpoLKMSLYSB6M2oRqTzH28lc8XryJmvsrPfLhP7s/oWl26gzqNtgifIkzbIo8j8kKTlnnR4NzaHNDsvZZ/hWvRGrUoFY28EKumqZTFCKlWzbKl1Emw6y4urljNQ+p2S650VmWIt/DojUYoWiblPXXLkivbYYDEXohwLckj7JpJGSYcHkV0d4a4Qzh9dsliBa6i0q4bDPqiXSrszqW4R8O1TAwjI7NNMq/AFkzNRJc3wKZr0DFruF2H+WzGdx5N6LgG77814PGLM568yvjGnT3SLCBOVbZ6De7fabFerIgrKJOY9UzcRA6hiCizlFxVUAxDhlTttsPcTxlPMtn4tvREimREcJJ5JZ2OQbdl4gzqiBe3WE+1KtGsFE3AhNMXc3njujWqy+drs+eSZylfPhftzjpatsI2BZdwRW9zg6AQsq8ax8dTzMJkf+SSlVAYDpOFx9npgh/7YJdv/sQ7jGcrvvXr3+PHPrjF5m2XP/juU9JI49XRhA8e7LLdddjsNYnLlKW/ZrUqeHTp8/nTCf/eL/4MH7+7x4uXF3IFtdIyuc67XPmg5yReJFvyg3aL2qjBqFPD1myOvnhJb3OT9taQsszIcxVhvi+LnMvFFf46wZ957O/1RAIngxgvmOPaNUrFYTVfEccRN2/tkhaCO62wvbvN1ckU226wDud0223ZZn15+IzbN+/Q7PbQHZuz85d8+eiQ23tvEYt1XyHRWqxl0BZlPvVmXYrWTEPB0XTC0KMU4FmBrKhK9Eo6zYhLhdGoy9rzsR2HMApoGNrr5q5h0B00CcKAi/ECpVTojjryeU2ignanzqDpkhUpcSaCXYVKyGjWYm0dVENIgQzZAptPl/hpwPnZnLc+vCeb4PNJxO/80UP+i//830UvIjTNpCjFtTinFDzOQoRnE7nyvV7GbI425Lwarg2GwvjUl6+jubeULbkgS1l5C3kdjTzIkogH797j+MVT8qQk8EoMt+TO7T101UKvTLzAlwcA4qDGdARmpuD85JKekNu5Ll4keLctmo7OeHzJqNchz+Hkcs742UvZkBwe7LIMMgw9ZzG9pNdrkpYFWRAzOYllW9puuSynS9p9l4PdDfxlIMNK0SIVAb9AaYjrtG3qLBepfGyRif+toLczwhEVWHGQlKpcjNcotkFdyXBbLYpSY+3BbHqFpuQMu7YMEzVcLmcefuTT7NQIEhg/XzIPLl+30BdrKYaqDJXdjT6fP7uis7nPTqeJEZZ874vHEiWw8ie8++4NuWY/FyFUUZDFGa2RmPnrw7woTjCsFKVSKbNKXqeyMKTbH0oEjHhBXE49nr4M+Se/+xWrPGadiQNQGLRV/sw7fdanMWnmEOcFF2ufW3sNiTkRGxZ7/S6/+8WM4zgkLjPe7DvsNhs8PF9i6BWDlouX5pxMPUaiRVvB+3cGFJHOHz55JUriTGPBdkW2n0UY/fHNLhstHUu1qNcqqljI8ORbhJgao5t79GsuTlNBs0QDX1x/DaIl/OZvfZvb7+3y6vEF3b7F3n4NV7OJ/JL5LCaMA4bDDRKtoqxCTBR69YbEHwlZmPicf/LyAsUQ3OKAb7zv0u3a2I26lG5pmivlYsuLhQx0dVW0PitSdEzHls3S+UR8Rrp4cjvBpLdrYwpMQlKy8FPZoi5UE8ewCD2PLK44uSqYFiHvfzQgPl4TLcV3F/H3G1xdBLQaBhg6vZ5G3dEJ1okMXZ8dLlhHJcOexXbPpFGziALxfkuZBaLpakvRnVmraDQ1+i2XXAofC6rCYrnOcGsapire3zqX05XkUddsXSIMorRkY6/FZ5/NmYYVZlPl/v0BaqxxfL5gFVXyM0RDHACUNIWQbdskWYiKL9gtQ8rr/FBlPinws5ggXfHhGyOC8Qqrbkpx2+IipOOKAmsBeoMiUnl+ueLEF4eFKmYh8FAFB1umPMyx0BG6ARGgJ1lJvenSatXQxSmCOKjSVSbiOQ8VtBLSdUZzpDI4aEmOv10JxIKNYyoURUaW2aRpIXFPl9MJjZ4lMl3hbGM6TXj2Ys7US5iL61UiDk1UVCHr6+1eB7Jf817guiH7NQd4/fDrCVxP4HoC1xO4nsD1BK4n8KNMQASy/8t/99/wS/dd1klOboj1Uo/FOJQ3RyvROFqn+InghBoomcbQabPVb+HWLa4WK5xWk7Zci4vwozlFXNHSTNQcdsVaYyPHm1e0mg6VUZKrpRR4hMtIWsxPZwu+OvRp1Ws0zIqDjTrtpk1GQaPhivtb5utc3tRbmsOg7rC1odFulqSZKgVkaRZxdrXiaCJYoTG3d4dUZUG/VUPRErl2mOUqvh/I9WHRItJKlVrdxFRKJueBWKKTN0XNtklQhTw6XDD24OQ8xDFtPt4Vd2Yw9oRP2WCj7TLs63Q7IkCq5Aqrv4jpD0WInZMVEYG4KfMzrEpla1e0gX0WfsIPX8xYTOG9Nw+o1UK5Ur3Za9HriB5lKVd+07Dk5MzD1FVuHPRJc/HYiIdngRS+3Os2sdRImt8LRUFVHHotmywOOBeoBdXEdTUGYu5VRpyXnC9CVNkKrGjYDfpDk/nVnN2tTVpNW2xk4/lroiiV+AJRgBF3XLWmQ7vlopqwXnkIbYlpi8ZYKg3poZ+8bsopBp12A8U0ZDN0Oh1TZaW8yTq9XLC3NcA0E2bTkJ2tEa1OQ7Yux0Lc5UfSOj5bFBzcELxbn/nFlCR20ByXXLA8Y7HCmHByGdF36rLt1a45zOcL3t4f0mqbOE1YLX3ZQBXt4BenAYqm8cZ2nZdnSwrVpu8oTMKEd/YG0nD/+HzFV9NYyqmEbf7P3b3Bm/sOllvxRz+8oN2s8+BANKBfC7mClS/bnXM/ZDjsUK/VZTPr1fklLy9CuZ7cMBRK0ZAyNIow4d5ul86gTVIUeOtYzk0EYb6XMQsyGWzfutmSTW5xGNGqW9JQ//jxK+xccDgtQWLls0MPo+Yy2qjJptcyKLi126Zu1Xj8dMbJypMN75994zYf/8QNKVf75He/T6fW4datPr/3vSfM1wUbbZNX53Pu73YJlgUff3APt49sdrvtFtPFgnBVcPfuTVTBDD6boKsi8EYGYyLVqddrPH3xUq6Yi3X/zsaAzU6TdLHg6PkZN998g87mgDIVtnsbL/BkkyzPM758fM6o12Xnhiut6eJ1+fTpS54+nfLgvbs0WzVURUjaVnL1XEhrBF/26VdH3NrbZxEs2dzeoFOvkwYrGUyKdfXeYIhiJFyeX2IZHWLR9g4CYi+UTTDxXk2KkrJQcK2aXHcXwiSr3pBryqINq6Pij9ckpU6RlURpQqPtSDasXdek8Xt85WPqBo2GRa1tSdxDnFSSuy0OPRzHlSvouq1g1xzZlCvzhGjtYZqOZC8KNMh3v/MFt+8dsF5ecToN6fdHrBcLycJcrSZ89M5bMvwV7w3xHyEQWixDdMOg0RVNa5Xj55fs7fZpuJbEBLREW9bzCeOCzKixsdmXa9ciCBZCHsEy1inIoxLHchhP5pw8ecbP/sJPkSQZl+cLOq2W5HCGokEqrhki/Bx2CJchQRTI1X/dcrGtmrSy26YqGbviOTi7mnH58jndrovbbIEhhEuJFP45Ao1hiNZbQpwZzGcrnLqFt5xxsL9LvdVCSQQex2G9XmNZgkVbkikx9bor50CmSEP8wy8O2dx0GLSbKLZJGBQ8/eolilHRNGucnvtoToWlqZxdebw6X/HzP7uHq2pUaEyEsDDLZMPdFRgDJaPdq+HW6iji99U0KVYSB2/Pj8csshr37/Q5GPR5/mos2cnT+Ql37txi7XvUbIuu2+Ls/IIkjqQVXljjT88mjHZ78tAjkfiWSArWTKVJWlTotsWjry74f//gMS+mS7nW/xNv9zjoOex0O/IgM47h7DzkygtJrZS3H2zx9POlDCiHrRqvznwKTWwMpGzUTM6vcs6CkkovuVzHOJZBz9W41XfJQoXFOqHZMZmHieSqW0ZFGgt+rE6ZiwBcHLQKEVrKR2936A0dlFQjWJd8+8mUL85X1EyLYdPmG+9u8+6dbbJY5fJ8zmx1zvZOk8nZHM2ueP/BNo7RkBI20XrPKuQhgi1QN0WC03BwDYej53PJaNdcBV0pWArmaRTT7xpsbnbQDFWiYMRneeTlnJ/OyaUuTOVqGlE6qmwhi+0C262hlAbz8Zpaw8RtarQblpT9rZaJ5Ja+PPUk+qXfsSjKgsBLWKY5DdvhcpLzYhrI14+tVrStijf3m2Sp+P9r9DuOPGSqKp2XJzNU/XXQLtrd4juLH8RkcSqvXQKtopYK/b4u/z+iRS8OAQxVJ/HFRk9Kq+vgrTKyKpfbN5kQ78n3icA9ZTiuxtgv+f6p+AwTnHgoFYVYnMJpJR1xCGFq1NSSm1uWDHcF+iAOS9qtOrpqc3wVMI4rpqGHQsWDLYPdhoZeqlwEJV5UMurqbA9NEl9lPis5Wkasydjti0MOwfBOaTQr3nyzg6W4jE/WRGGK07AxDLG9UNLuiANdBT8ouRAM9LWQxIoDpEgGx05D5+5bm2z0DHqmTtvRqRRNsoGzKCdOK9arAKWu0e2J751CJFZIFFWwFp95goMbyYPbVLH4bOZeB7I/yg3AdUP2a07t+uHXE7iewPUEridwPYHrCVxP4GtOQEq9/oe/yV/+sR3MeoP6wOD87JTock4RKnL1Nk7FanpFVJaShbaMC/yokuFbEKVsD/ooUcLBZg8/CzGtJnWroMgKorJAURVG3SHDjovjqkxm5/ihLy30q6UnmyZRntBzXDRFwbF0wizFtmu0OjaXixXLtSq5eSK02Rn0GA5dFLOU7dooeW1NT8KAeqtBmonwxsbUBRdVwe3XuLxcUmYljlky3OpLsYuwEAdBwPh4jB/pMgCqO0K0VPLswuPwckVYQrBO+fC2aOmt+OHxAlN12O+3UCqdtqVJbqxuFVRqRRlBXEVUqVhnzpl7IecXAX3XZv9GQ67jnV76xOKOTTFIwxzXfL367GiijVdjuV5yebrG1G0ZiA76Op1hU4pYvng6xSgcKRgSwfOzi4S9QVOuf67XGQfdOjsbJstIrOEq9MXKfljK1e4vLlY8nMSyDSxWUO8Ouuw14O7NLqNRA1VIXBarPw4afWzTlC0fpYLdgwGaJqQqMWGaksUljm3LtWJd/HdeUK8LQZcIah3yuCQMBaZiLAU4ok13ejKm3xnI58oqVG6/OcLQddlwzYJQvgYUU2W5ijENcbOb4C886p0aUVZRVCqGWXBytSLNdc4XKb//dIJr2Ljo3NlpIOiMP/v+Bt46kmHLr//wkjvDBm9ttRh2Hb5/eIpAG+84NcIkIyhh7GfkqoZSlmy3LGo6NBSDiyjnhf9a7vJTb21LQ/b41SVvvbnP+GrKRq9NqaeSgzu7DGkNWiSFT1HkrMcRpmGhWAr1rghYNZJYIQlzVEeRr3Mxn7mXcHHusbcjpFwlrVaLulsTd++4YsW1KCR/t1iGUnwj3m/feTnjrff3qDsaP/h8imM32drt4JgZnz86kkKoXq/GTq/zGm/Qdvn+b/+QQXtAoRbU265c593YasvAL54XfP5kwcc/9mMcvNXEzDOiHK5Oj2jV+7Q2upKvOB6vWE4CRptNmu0+mlJIuZC3DInjNXlasvRSmrbKzv5AcppLxZAc3Mj3iRMTxdTQawpfPXnGoFZn/+BAypaORJN64jMej7l7Zw9FK2VYIeYzHU958O5d+q02aZZzNZ1JYZporA5GHbylaA7rJGFMIZin4nVoaHI9Wti7RStWIWa5KDHtAtu0WHrioMOk0+uiagV1IaapNJaLWLYZ0yRmNBgQKyllnIhqP5Yj1nEd4jilEOxsP8N0G7R7bckNXszmr3+eVshAJc9yDK0lm9kiAJ1cTmW7ejn36PQ7Uupz/OoFZVawu9NjtvJ5fnjKaGOPh48e8s5Hb3P68gVv3rzD9OpcMod7/Q0ePnyGn+SEK4/bbwxptjqcH57xxlt3MR1LtqpdR+Wrh+eSaTvcH9Le3KQqE3m4IxjImil+p4TZyRWj0YZsO0dlyK2bW1RpxWoZEwSxFPBNFxcy0KEUzMc2mdhy0HVWfkhVlARRhFGz6bSaUAhB4pz5co1hlNgopEmEYekYbp2LyZJO06XTrpGEKV5i8fizz9i4PaLRMHDtOkqq46+K15gcVMbjGe12jdISgqyG3NjIIp0XTyd89ulXfPjxiPfevIGma5SKyfHZCaapEM5TroI1vYYpcSheIq7FHts90chTSeOc2M9pbzZkcF7qOrPTCcdnc+7c2xHYVIo0JM1TicARwb1faSji2hppzHyfeqdJlQfs3NolEteRMqbvtl8fQpUxrWYdz8/45NNnbG412Ox2CVZLWj0HXfBAA6ScTK8P+WefPEOtRRhJyNbNLpttB3+SMRpucPT0FbYGj08Cwirh/QcjHn01w4sK3n23x43RLp9+ckiYxqwin+1hi8NTj8N5Io30Z6uAKKn48EaPuqYzmwckRcz+UAShovSp8Ogs4mDUkJ8tot0tEAuq4G8jJE8tOs06kxMxD7GFRUIiAAAgAElEQVSS7rAQh2Mi8BPNT72BnVcIPKgIscX773QqpGcON/c7dBzQKvEZ24QqYxlEEr+hBIIDnZHmKpMzj5OzJZdRzHBo88ZBmyIsUbSC5qBOXYTZYUKVrlFLEaAiJXGCz+tPEs4uZ+RCZqXAZrsl8S3iYFOwsQfbA66EzK5VJw5jqkIlykopUxToGaGnmi19NC1h0K8TRTrffjxmnKSSP/6NO3Xeu1nDVh2JKRCiU/F5qCiqRHMI9IyiimthyuMna8ZJzJ39On1XR1ESiSRZXIlDS3FgVMcWWAVLJfcL4jDFdBySopICUdFuF8+HQAyZhim/c6VVyWhHdEp1rsaJ5H6P/YpFllB3C/b3mqReRbbO5YFuz7Wx7JJWp0YYpOSKhZpY/NHTKa/8CL8Qn+sK7+07vLXpMqoLMZqDOFWcXS5JK8GwrWQwKtiy4qC2XhPirhLHUKg1HDo3hmRJhXflUyU5RZqimzpFKfA8guMA55OEoLCoOi1OLj2mq5BCEVK4iu29HjfvbNEVjeOajVUJsaSgEYgtJsHVTWSI2+jVxCkSQVgQ6yYYJmlWEIS+nOfpecRvPc2uA9mveS9w3ZD9mgO8fvj1BK4ncD2B6wlcT+B6AtcT+FEmIALZ//Vv/XX+yvtt/EABq01zWCf2FhShTxZFpF5OUmY8O1nSrdls7DnEmYJaKcS5hpenzC6mGKbFZB2TrhV++r09Gi1NfvEvFZvHj88pE4VKLdkejGiPDLa2NCovoqlVZHqGP4lodJt4RUZv1JKBYBIWUiwi2ibCQC9WB0VL1l+Jpp1om8WykWEoGvtvbzKZePTcOmYDuU7uzQKOTmeMz0o+eOsmbidnc6Mn2z9CIOV5QjxW4jYsXhydsJimPDr2mInAx7LZ6dtoaSFt0l7sE6Vi29zk2cUapTC5O+xRMwpct84qyEiViodH51JmVOYxo5bK7k6Tpgi7WzYvj8/57Ms5zW6Tzd02RbAi8YSgJpUtp42eTVykksk7ajUowor+ToNmx2HurfmN750S+jZv9hzsesnvPZ3Qq9fJioQbgw43h+Jmr5A32+SGDIcevRzL30fwNPNcoSWt5xZbmyaL6YpoZqBgs3ejL/m+lVHJNp+Q0kzP1nQ7Drv7TSy7xmq1lC0mIfG6+8YWVRlTCsaqUccxDNIilUHnchmQxymBl6PoCg1XIwwV4jTju48u+Zn7d/mJb3YJxfMrYxexmFmxilOWU4/5pJTh9OZWl0rxmM3WnJ9kOI7N1WLC8WUo21+i0qhrJvv7A748vWCn5nC/K4Lb16G+aNO1BKe025ANyK3tOivBHp5FPH6xYDmPebLIuLnZwSRhr+FwPJ7x+CJjkcNPvrvP+3dMnn81liutVSUkLq4Mui0XDKPAFNIgRZONvTjyXwtTVjFbN3fken7sB4yXwvqtootGVFEy6Oq8OJ6gaKaUVyFuYhWxmV3JNeutvT5qmVGJdeYyYzGfEM3WfHHosbO9wck8JS5MlktfSk4Wa49vvrsFmWChQs91iEpNroxnZoVZVGxv7zILlnzrW9/hJ27fli1HgfmcLH2+fxKz1a7zl//tb/L45SXj8wVbOw3yUNx81+gN63z/B8+5ubfD3fsHXJ1dEa9CTl5M+fBfeYBmJyh6RaNmUkQuDx+d8MaDIQ3XYDbz0SyLPE9JxMp+IqzlawatDvu7mzx79pTnL644uL0vV98t25USo8PjM6ZXCz768B5tuTesyZ8hwv80CXAbbXlgIUMjEdLFIXkeoygVmXjeeyMCL2a9XMtw9MnRM0aDGlGsSjv7W2/u0BsNCdMItybWbA2CIJTMTs9bUndbqLrJ2eEFDdelLuRMFfK5qNvitWcg3mZi4Bt7WyRpSBjmOLKlLniOFdNxRrNryQAyCgIuZmtWkzXN7oDpxRzVVUnLEj8OUSoNQ63obnR59sUX3LzxhpSd9Udd+foQyINut89iMZGr/Y3mUL7OBN+1EgIgvYVhmdh2xWIhVvrXbAqmr2ah2F0B6XzdNKsKWrZBsFyiazbdXhs/nMm/P1tWTNcxi/UVtVpD4hdCIXLa7MnmpGBHotryUMX352wdbHN5MWc+C7AdV0p3FCUm8FZUmkm+FixOVQbspqFTKgWLxYLtjU0pYBqPI8a5z+GrNU4W8VN/9h3qgvQqWnJFJa/x8/ESQ8ipRFNUhKOLGY5pcnwy4dnxlJ/7M3fZ73Yk4uJ85tEdjYgCi2//3vf55p89AEcnFxKwqRCImTh10RRtEmcpyTJkPH99gHb7zR2efvkUR4RDhilwnlyOVwy3OqimyZPvPeT+j90WPi9iP5K7+6Jl3ezWsWomk3lCt9lFF4eQhSabjmL1+/B4zel4wf6ezmizQ41Kys9UzSBDYHRKfvNbhzw6PuH+XZcbe11qusuzh2cMtxyaLZ0qNyVi49MvjtnY7jA+S/ijZ5fsbbXpthoSd7K/61KRiyUOyeh16iZHC0/K3wauQuhV+HnJcKMm0QJnFz799usDMRFJPj1dM+ib3Gnbktur1kqaDY3NlhBsZWxvN2Q7XmxPiEq7XUceEtXbHU6PJmxs7fPy8FSGkosoZbTd4snRFe26ysGewbDXplUT/F7BpBUizUoK88T3i+efnRPoGW+8PSJYJKilELfFZOQMb4xIkopqlqGXKVq9ojVqEK9jDARmQzSbNYn4GI8ntGsNvHWO269o1ixsuy6Fo6srj2gRURYpZ6cZSs1ktVoRkkvkTKEV3L7VoPBLGo0WQRgT+EvqDRhsNlESHVUgFlIFWzdle1wgHAS3XPCINdWUhx1TIfRMC9n0PD73ibKEezfqKLGC7Sp0O7aUrZXirSTa+15BmCpoRoUvZJvykNqSjfMoyHh2mnLui7/DYEM81qqhFQorz0OzVFRH42IaSwZvw7EoqgJVfd0gTjKVNClx6zpfHkVMSmEDM+Rmx6gHf/GjPtm0wChUGl2H9VSRLOVWz5YNXdEGTopcPk9ic2hzw6bRbaBnDonwDNQdKccTPOtYtI6TkLJWsrElDnAq8lR85ltczBPWlTgwCel3KhqthsT4iJeSYFG7mkJPBburY4rti0IcHOVMpwVRHtPv2xiOw3wSyzauMmiit+tkYcL5JOC3PptfB7I/yg3AdUP2a07t+uFfewKe5/G97/2AX/07f49f/nd+iV/4hT//tf/O67/gT24CWZbx2Q8/5x/+n/+Y3Z0d/pP/+D/8k/vh/5L/pH8+u7//D/4P7t658yc6u9PTM/me+/a3P+Hs7Jy7d2/zr//iv8Zf+rf+DR4+fMT/9nf+Ht//wadsbGzwn/2nf5V/9c/9HIr4Vvwv8Z+yLBH/7n/4j/4xjx59yd/6m79CS7QE/hT/xHHMFw8f8Xf/7t/nwYP7/Ed/9T/4E/tt/vk8fu3XvyWf87/+K3/tT30ef2L/+H8Bf5AIZP/3/+lv8O9/3OPqdCVXGWtdSyyzoqeQRBniOROBrKKr9Lsuqg6RJyzaFbmmyOBNKQtyRYieUtaLkrpTx6zpZGWClwn2ZsqwWaPWEiuDKuswRa0MBq0amz1d7CvL9lZIwUKY38MKV+wA52IhEeZ+zHxaSN5oq6kSexFVWTLY6FDmIW7NpTLFumQgg2HZYEtgMGwwE+GK5b5eo6uENKOQJmlNYM6ERkpYiz1PciJF6HM2XvPJkwU3BcPQj7jf2+C9b4wkj3TtT5ksEpJSYzCqyxt60ar7/HCNY9Vx7JJlmLPZtWkaOh9/cEBSxRIBkRVCAKRR6opcHb4cezgdYX6PmZytiH2x14i8qeu2anh+glYYbPRN1mnMk0nEJ4dLPri1w+l4KhssXV3np+835XMxneUM2y3SYi3Zjs/OYsZBxhu7LdB81r7Cltvk/l4XtSH0WRWGVkmDeVHp1GoulqbLsGUmWA0Ykosrbji7wwa2VTGZLDg88rm9u4HbrKi7FlFWUOUliqGjq6Iht5BCrjivODqZU6+5+L7PRqfH1AtlG2lnp8OwZVKI9dBeA/SSOCuYXs5ZCz4tFkFcsrfRxWoozFYLnh+ueXQast1zcNSCjV6DeeTjJ0IsplK3DNm81RFtH0M2bebLjGanxWivhmuL9VhhmFc5O7pgOS348mzNKtW4mscy3BDrm2m4pjQ0vLiiN+jw6nyCgo5lqIwcna3RUNrR7+53yKuUJM1oWhZ2o0GlK5JVWgSiNVjDbVuSB6poNvN5zHQe066bFFXGyXjF+/f2SNOEZt2m0TKZzhY02l26ox7Jei5D9DjMiMNICpH0ugiHL/jqMpLytpZls/f/sfceYLelZXn/b/W1e/96OXXOOdOrCAOKUiUqoiZqkr8mYixARBMlUTSCIgLiAAqJ+UfEEqORGI2VpiBKkentzMwpXy/7+77d2+pr53reI1yAqDATKcns6+KCGb6199rvete79ns/9/O7F3KUhYMcTplfyBKNRpiBTmWhhFN2aPeGjAOHrF3FM+H8gxeYl5bmw75K/pZU8ZFucePpWZxMhbvvvcBzX/AU1i7cSeQZHD+1QH02z6DfJ6Pb9MWR6paUozyXz1J0c4qBObU15ar73d/5KLstj2fctsqX33qdChVa29lgEka4GYN6fQEtnZCxXCVIxIlPRpK67SKxckHDZDxha3eXM2evJjWkFR7293eYmZml1xoo13ZtrkoQBQRRRK/dYa5eVG3KYRQphqewjsulEuPhkM5kQq5UoFqy2LqwST6fpyxca91QbisJY4t9n+lUo1TJ/zUXOeH8Q1vYrq3Cquo1CVIzGA271Gt5JQALj1LEyIXFWdys+dfBNBrj0YTE19B1CzejMxgO6PUHyk3+6PkLZHJZDjpt5mdXFO4iigPOP3aR2249p9iL7aNDauUKlVIFRxezpkZXAr9MW1Cp2JKgnitw0O2SRgFuLkM08lW4XbFSZDSZKMfqoNeh2+mSaLYKStPiKWNpCSemkHcVGzxfqiq+5aDVIxgHVBcr1BtFhUZoHg3YWduiVM4wu1gn71pXxErdUq3ScpwI4Ds7TeR3xcLCjHLOd/pjCuUae49epL5QI5+zVNFMN7MMhwPq4nYMPS5tHym34p99+Dz+NOH7/8WzcDN55dYfjDwlwIqbd9wb02q2Kc9UlJNPHMy9tsdGs62ErFPHZim4Ou2WJ4s6h8JAz005eWwJz5+wvX3EUbvPmdWGclLnajVVYEm9mA98+DLFgs1Tbz/OVHAinsnezj7Hj+VU94ZgKkLfZDgaM5aEecekkNWZBDG6pmNMIwrVKr1hpILSTp04ptq4J32PXm/Axd0ejzX3eO5Tj5ExDZYWy6o123KziiM8mgRKfByPh0ynhkqTl2LkuB9SK9kKG7Tb9TncGTLqdzi2mFXu0rzjsnXYJxT/d5jQbPlCFubEfJ5212evHzEKQ8o5nTlJ8YpQRSpZl2fLGSWsyj/3U02Jx0XLYqFgsVJzVefC0TBkdTHP4W6faDqlWrGwcdX3n+ohi0slLO3KMyMx4OBwwlE35vzlHh/d2Oe6MyWqrrChI245O4PfCclk5fs56vpKyJN0VKSRrlyoxZLF1DLVdTna8Wi1+9RXJfBK577zHeoLFku1LNPAx81kse0rIY6DXqDcruJh3r7YIjQ0Npodnnl7ieX5Gfyuhj/UVLs8hk9jKcfOVo9cMcd4rPHYZodiwWRuxsYyDCUIh7qYL0c0qjkc00KPpvRaAXPLGXLFgiq2REFC60Cc867q1pFrJvxrcY5LkKAXRVze7RFqEY1Mhua2x8yixcKMq37HxGmCpeuMerJexer30iSKCWONbk86VDTyhRx+NCUMoBcEBEnEfDVLJZtV656TM1RIYBimKuDLsFKKMw6TQcSoEyvcSj8NmJkvs7U55nJnhG4L5iliZcbkppMV7Mig3Z4QhlPG3pSJdIoslrBtCdPTMW1D8V6bW2PydYeFlTJaT65RDytnYpUM3EqexMgxWG/TFUf7rEkxI50zOjIrDyYazfGVbqnGrBQZiiQINuRKiBkY5C1hZERqflmuTjpNGPYS/DhW/y4JhCVtk68KHkhXv0UM1yTQbN794ctPCrJPcH/xpEP2CQ7gk4d/7iPwnvf8KW/9j/+Z9fUNdfBPvvrHeNE3fP3n/kZPHvEFGYGtrW1+4tU/zX33PUAcx3znd347P/jyl33iXORH4c++8c184M//gte+5lU85Sm3fUHO84vxQ9fWNvi+l7ycvf19dXqfPnb/kOf8V391Jz/5mtfx8u9/CV/1zK+g3e7wI6/8CVUYKZdLVCoVXvkjP8xffugj/Mqv/lduuvEGfuHnf+5LWqyTuShz9Y//+N1qaK+/7lre+tY7qJTL/5BD/Xe+9wMPPsSrXv1atf59pvvn7zr4id5bQRDylp9/G//r9/9QBTB9MYzHF+xCfJF8sAiy73jz6/lXTykx7ovdy8AqZ1RAxuHOQLWehb44gaYcWyqRzUnCtq6ciWHqsbZ1SPcw5tyxBm7ZZBRM6LXFuVKkOl8hNT32D5q09lRCDqVajnzBojuZcHEromRlOHuyjKuHKtHcLDjsdgNG4xjXMTg47BNPYRIm6B5ce2wBf9onHQasHhPuqYkfiqtN42AoDhmfaRopATbvZpldKTAJAlIf6nNFlVgirXVeb6Tcb4VqXm36RbQQ966muWztdzm/0eLcyTqjQcisucDqyQpLy+JqCRlPPDbX2wRhqrAAwqQTlu2x1TqT4YBQAiiGAcZU59SJKpaZ0B9GCplg2y52Nst+r83G7iEHfV2FErnGFFvTma9nGUWJaptNIovVcolaLeEDF7Z5tCXbcIu8m2FvMOTqapmzFYdyRlMt076XUCo7KsBpHIvYKvxSERRcZvMwlpbayFACXLbgKGREvpxRre5jT0S/RHFj7byBPwyJ/Ui1Dk6xFJsym9VUGMhgEjFbKCoerx4lpIaN42bQtalyNkp6eirsSc9nKIFPMkaWzsFhTBBbZIyA+dkis428YkxqFuoatY9EcAjJ1XM8eulQBUUt1rN4wxFzx6vsHrW4/0KPE/MFVudLWK5B+8DnsDdBSyUoJYvrWlQrJg8/vEMUZzhsh9xyyymWThTJZ2OSKRz1x7zngxeZ9HRW5rLcubGPk8lRsFOWClmOzboM+x7zS1WMnEXzYMDObl+15y5XC4rB6Qca1xyvsn3QwbBEHElY2/dYqdUoFjVyeoSuC2YipdluUamWyGRMtSENBJUxSZQb+PRsjcFwTC7jqICs3nCiUAcLx2dJkwB/POb8IwfM1OdpzGQ46g1YWztSbOVuNyRTKvPQ3oEKxZnJO8xVS+q6SCvyjLRqzxSY6BGX10Pi2GC93ePDD2zzHc+9jrWtPdabE07ONxTncL3ZZhQauIbO19x2Dj084MQ1x5idW2IyGpLJWDi2mOMMDCenXMi6uLnbE8kQJ18rEAUDLq1dwrVy1ApFdi53ue76q+gNt/F1XTlHZ2rzFMplJbKGwYScqykm697WQGJeqDRsdS+G4ZhKqUbMFefq2JtQqlZo7W1TyOfQRQR3s+p7DbptqhVbieCabtI6OEBLdWqVskIYSFuzBIOpUKiDHpqhE0e+4gFLiJEjOA5JK89kcB2boZ+wdnlHCWwrq8ewLV05wIfhhGkcKUFRWtnHvQGXL+9z2203MeyN6Csh3r7Sxq051OslVaR4dG1dOac3Lx8xM+eysLrE4X4b03EJekPavX3KjRqLC0uYEpQnCXWpThxEtDtDyoUc+4dtiuWc4mvPzDQ4POyguxZTW9LYdbo7TSUIkS0w7o+VKBpHPeV6FPYuiYmpSfuxqYRn4dBu7Oxw8swp+oc9/MkUw4K5hQIL8/PE46ESumQ9cDThIw/VuIvjXNekFVvWvSucVEF4OJaGk8uhmS6XHtnAnSZorosjyeuGhq2ZMLXwJfCqZJMvFNXaK4KpYD4OjobksiaNmYr6G00zsB0HSZzyZBzaLYaDkQoE3FzbZ339iKkec/aaWWaqdeKJT/doRLleYByITBlSbpSUg0/a261Uwp2Kao255559QjPm7Kk6e0eHzNRLVPNl+l2fhx7pMhwdMVd1WFyooesF1tY7eGnAbbeuKMdqPntljcjYpiqoSEjlZDzl0YcvcO7GM0wjDc+X4MOUw6MuozgmGkhYos3Jq5cxp6lCVUhe2WAypl4to+MyEbyMFuK4Drt7PcW3HrVDHrrQZGwG3HRdlaXZKq7tsvVYi9QPKcxkyRQX+aM/vZ/mcEw157LdHimhVp5Ns1l5aujMyHWUgqSRKCZ8exJQKjoKfTJflBA3k4OjiXq+J5pwdzUW6i6NCjhZadXXWd/r0lgoq6CljGMwjcy/LtLa7OyM2G/1uHg0ZChWcq48c456Q55xU4Wrlqroacr8fBVLWKCjAE+CtWIoSKFXHMe2yeblLpubcp9IF0eFYVdXrm1BVtQLDtEooFDKqN8iwnoWVEQUp3SGGtuHI6xCoooDt1xfUxzhaWIzbgUMvQGVuQyumyH0YCjdGIchoZEyCWQtEH6+dC70WT5mM9+w1fH+WOq0BjkzVJ+bSt00kuuUqnu6u+UxCFMqCxlyjo4/mBDEGlY+q/BHwuMddK50GBWrGnoccuZ0Hcc1VcBpOIkQ6703DEkF+SP8fEEKkJCEBhNPY9KHjYMuZKcszuSoi21XixUWxNRkFCwmUgTShYdtKea1FAcLuTztwQDNmaqCr3RcRF6CFqeUZw0VRFksFvAl4PHRAxVoKA7/wehK4fLEmYIqjnaaY/Z3O+SqWRYbRbKWq34bBZGHVXCwXYvczDLd7S5Jf4BbS1RQVzCZkmYcfFy2e2J8tRgf9ckVchi2hiaOYz/GMaBczgkiHX8oXU8+2bzDoC2F5gFFEbEFq6AlZAoamXwBPzUIjQxr2yM+eL71pCD7BPcUTwqyT3AAnzz88Y2A53n8h594De9693ufFGQf3xB+QY9KkoQ3/Oyb+G+/+dt/Q1Tc3Nzi+176A2xv7/A93/2dvOyl3/sFPdcvtg/v9we85qdfr+b+50uQbbXa/NArfpQzV53mFT/8g4q9JK8/edd7eMW/+zH1v9/w+tfwNc9/LkEQ8Ed//G6Wlha57dabv+QdsjJXxcn9U6953ReNADmdTrnjTb+ghO/PZQ78n7q3PvgXH+KlL/vBL5rx+GK7Rz+f56ME2Te9npc/c5bRaKLcR7Ft8MCFfR45P6ZmZLn2dBZBd9m2zbDdpVyX9vkuh5KsYJoszawwV5YNW4xbsBhKynRqoesuH73zPLs7A+ZreVZEJDpWJ0191raaXH5szFXLNfVjXrrURA8+7PhkC64K5LLMQG3U717rEiYaq8Uc1y7XWd/pcWphhvmGpUQrCcPYbR3ysQe7lPMFTqyUyWQMbIl9tuHi2i6ZyOH0uWPodsTgsKncpcVSDbuQwSzpYtBl63KXjUePME2bUt2k6KT4CpdgcN2pY1QbmmrrnYTxFXdcGtM8HJNzijhZEXhSYk9S6ocqeGplfpnUH1KsVfF6XeXKlQ2XbFW1jKUEnTBj89C924z6U5brRSIiPnB+n5VqnVvO1tnYbqlN3/ycSW0+z92P7HPf5ZESxUSQjQNhFtqcWnCZKTpMojGXtwNSR0TfmGLOoeRoLBUMzp4uE8m4WhnlcNrfHFAp5SmVLVLdYuQJpy3EsWI13rphKEZoPPLRA1g5vUiagXFvROtoRGNOQn8i9MBg7EO+qJFK7FAEMTFaGqok7H5f0tBNOoMr/MF6NcuZM4sU8ldCTZhqDPodOt0Rh02PQkZnaqR0BymLCw00S45L+Mjd25xealBrOKzMzOInHn9+5wVWpRigBQwn0uwMQ3EBuSkPXRYnZ4Yvv3VRtQjvHKXcf2mL+zfbDIKE25ZnufakiT8eqQ16LStxzjqxZfKBh9qcXZyjlDGpWmBkIxaOVbh8cYuKW2L9qMcjmwMOQ5Onn11loTJlr9ViLBt9T+fa03NsrO3jeSnXrjQ4fk2RjARjbWyzthZy8tQcjRkdvzNWwkaY6FzcHtFqhZxZLTA/XyeT17HKItibNDcHhOOUi+trHD87T6szJA4yBGbEnz52pFxWxytFusOYgqlRNad85dOu5sxNq2xsXObCxpC717YJJGgvZ/GMm6/m/GOXyBnijC4TGzrZGeEQjzi3vMLswiy2niB+473tDhcubPKs5zwDw/bwJwFN4SJXqlQbNkEUAq5qP43jDuVqkTRIeezuR7j7ng2e849uZ/WaZVw9pT/uMvQsbENcqCGZjEMw9tm4vIFmS/vpCC0xef5znslodIg1nZJ1s2zuHVAozdAdDdAMEVZ1KtWKSq1vN7uMPAmJqyihUUQvxzHot7rUyjMMBgGapVGbrZFKW/FwzKDXRs8ZZKwMhYzFVKW9awQePHR+jV6zh5tPyM1kWVo8rsLemvsH6EaGatlSSeOhuENVbUr4sxr4Gh/60Ie5+ubrMcXRFcbKnb84v8DFrU2q9TLVXFYJJZGnsXb5kio4fdntN1POu6rdutsZEoY+C/MNtnZ6uE4G03IoFrLE6UgxGkulGjnLusJQtDI4toXp6CpAb9DzCMYxf/jH9zDWDb7p62+hJsnwgU8hn6daKeNrJvv7Pe6971GOH69SLlm4uSrd7oh6JaeCgsTRbUUi4ksxLiGTd7n08DrHT62QBkN2DzucvuYqdV8mUYhjZ0mDkGzG5uJmjzge4zBlMJzQHfkUii7LczOI4uu6OXQjYnNzn0q5SH844Pjysgq7ChOfaqOKZlls77SIQo9aY46t/b56JpjpkM5ByIVL+0xij/q8wzNvv4VglNAb9mhUZA3VaR2N+dgH7+Zrnns9rcFYifIBMb2OTTQekhghC4s1gnHIzmOXuOa2m9i93OTuB9a5anWGgqBqpnKNdul5AReaA4bhlC+/qsqzvvI63EyF0WGH4chnYbVCrpCle9jDsBN8z6Lf91g5M8+Fe7dwtBjNkRCrEcfOzmDZORK2z18AACAASURBVHw/Qbd0En+okD7DgwGTYZ+55XkVLjbyxph2hkuXdilkMvR6XeYXddJUihAuqS1EW4327pFyqD7wYIfcfIE49djdC0glYVBP2ekOqGYkpAvqrk3FNinmbPXsTk1dMaWH45j+IMZxLM4u5cmYgqzRKOZcJdCvniwyN1PG0l0uXu5y/pE9dN1gaVX+M4ud2hg4PHD3AU3fU4gOxzQ4/9gWy8cyrC5X0HWHlgRf6SYrJ8q4psmhBFZOp+hWgukYZEybjudhWjnCYIgz45AeRVx4aMD9ex75asjNZxtoYUIm56iAuXA0UeedcS0ODyZMRiGHE1/Nr1olR9awcEybYeSRzWhqvdB1Wz3DJYBq73KP3mSqUBeFqquE0XJFgsEMiq5DGuqkhqY6EUwrEtgucfDXjvppgpHR0QJdtc3rZkqtmFOO7V7LZ+QlZE2Dux44ZL0V0J363H5dkdWaC74UeGwqMw6WBFqFEb2jIYOeCKGOCpazM4LuEFyNOEhTStUsmxs92r0YV2FRJJh0Sk4KiatlaZCgJ0FXkxS3rKkCWdDTeOxSi+NnslxzTZFJx2N/bcJ4NOb0TaukGRdds/D7wrjuYGriSDchtdhq9misOrgZl7mzZymdPE1zbRun08aNE/bXW7gylmlCqEFcqGKRYdTuU13N4RQsooMJu2td1naGBK6p+LyOmxCMPMUqrqigSlioZpkVLMFUJ5z4UuNhauiMfRuvL7x9j/qcTUEc+lII1KSbJMCb2mz7U/7gzsMnBdknuHF4UpB9ggP45OGPbwQ+2bn2pe6QFeeAOA2//Z9/G7feevPjG5AvwaPe9Ja38su//Gt/Q1ASsenOu+7hoYfO8w0v/Fqq1cqX4Lf7hz3lv23s/qE+9T3v/VP+7Q/9yN8ofkhh5Cd/6nXcdfc9/Kf/+BZOnTzxD3UKX9D3FRfwv3zx935RCZCPZw78n7q3vhjH4ws6Qb6AHy6C7K+8+Wf5ga+aJ448EiOl2ezwyGafvf2Uq+fnOXU8xyidEPZ96nNl9Iw4t2SToNMbBUwOY2q5HMV5h6mZMI41Lm6OOX9pT7lnSpbByaUypYbJaDxkMgzxhgGlfIHN7S5Zx2F+1uLh7RabuwnHZxpghJhGxFpryDQ2ufZ4iZyh46cJa9tDTs01yBSlxVCEzQmawZVQKN1i/WKfc6vzVGdsIiNUjp/uYcBspUyuahCPAqI4JmNlCVPxUXncf3Gbo32f4/NVND0iiTSOLxaYW6iSyedUK3DWlI12C8PJMPFkA9VXHEQJ9ig2Muw3u+RNaamz2Wt2sKZZji1WFHJBhN0oDqnUsuxf3seLdSLTYjKNeWy9RSa1OLtYIzZ9jkYeRsbkQ/cfMgltblius1jJMQo8wtij4JrKeRrEOnnT5OSsBN0kZHM2GAHvvXefR48iJokIsTluXSrz5ecaim+ay7vkihkmEwlG0clmXdUiLddy4vtXWvpNA8+PINFUgUw4wqVqnXqjgBf5xIG0PQ8JI0NtCtfWBpw9dZx8PlQtqEEYKEezlkwplU26A484tJVDORaHYWCRK7nkSw5r603MxKGxaBOm4kQy2RN3cDClVs+rFvSIAeP+iK3NIa5bxrFdynlxVUbopqFCTA6HPsNRQqlgUsk4dNpdEsOiUKuxPY74wD2X2ewFV9iirqXEluPFIjevFKmVbUbDEYWCge/FbHcDbrlhmXsubnPXpQEVzeHrnnKMpUWHiTcgGAqGI+Wx5hhlZJwaKiX7phMN/GnKH3x0i9O1EvnMlN2Bz2qpyHVnGpQrLg+ub7C5FfP0G5awowklwShMU9a2Bzy0O1Yb1htWSiRhQK4xy0yjhG6lGI5BMB7g5otqU3r50TXahxFnn3Yzze4WR0cTTB22LuxStnNK1Dl7/QKHnQkPPnLEuWOzFIvCE9QoLVRob28o/mwkgTKmS5ikZPKSau9x9blz6KZG1tYYR7EKNTtxbEHNFQkZe/TiJZqbR6zMzXHq2hXljpYa69qlfbLFLIYuvFhxu07I57M4mRpWpsDE85BnvjBgB50JrlvFsmOGg7ZqS2/MVTG0KXEUKSejYFCG/QG6kyOIYuWiFf6iRJgLRiUKpWU5A9MAxzWwHEkWF3eplDXEvT7lqNVhPI7Y39nnhmuuozOKaR/12dxYp14pMold5ufmkMJpu7lDt9fjmmurCgFSLtQolkpMkikdcafmJUwmZaZRIU1lfTJUiJhpCvtVDKjCUE4VikWSxKUdWTd05Rxf295VHExxOgueIJOR1PesErY6+0cMemNOnlwhTlO2drapN0rKYR4ECY5uqfVqYWWO3d0WWSdDrV5iPBoRJLoqOrRaXVzHoj/o026NlCP36uuWyDo5rjm9TCStwG6WwSBkf6tFezBhd2uT5z37BoXciKcWve6IXC2HZRoEA498tsRBq08cD7n++tNsbLWUA7fiyrph4RYqHDZ9jro71GoFRsK0NF3lOJ2MPRqNnOKxynowOzuLa+dVuGJfXJzCHd3eY2WlwWTgUa2WMNNYtbSbbo7OMKXdHzIZdOl2U+666yEaizlm50r0DkYqQG3xRJ6l1QVGPZ/FuQaWLe5FTQnbURgz8qXlvIg/jNAyGcadgJ3tDouLRcqzNt1+l5wgP44t0OkFjEYRDz34KNded4b99QMWj7kqxPD4iUWFwWm3pDCok5d2eafA0V6X+z98EScPz3rOjcpBmqZj9g/7dHpdZhYX2Lqwr1zNjgh3caAc0+NhSC5rUyiK+O0o3uvO1mWOX1WlUlnAGyUYlqVa1O//yAVMJ+ba61fJuAZ6pLG+c0AcJcod7UoRrp9y/p5d7KIEK+ZUl0hnOFIBSRqGCtkypyFlx6Lk2OweDDj0E44mPidncuSEVRpNORqPeOYNy8SDUDGv6w2HWsXFtWUtnmOamuw2+xyMx/SGPlknpZYt4BBiOja9I5+j2GMyTlSYU71qcf31RVxTChgGreYYbxRz9mxNze/ROFBCtF3JKAZr1J9caY/XXZrbbarHc4o1KiJjpxni6x6VakY9cyR6U7jvk/6A8kxNuZ47+x4fe+wQST9bmjdVd0WjnEHTU8X4nXgJU0ENJCmu5eILpmGmpBjXm5f7aLaG4yScXCxjybO+m9DaOqBUs2jU8thGhoSU0chn1BtQqrropsXBWhdd1sZpQrWeQ6rXqTcmkzNVmNfEC2l1hQ0r+AiL+YKJLm0/U1ThKFOwsRxDucijMGU8CNCzDloakSlkCYMYv+9fuZa6wfb+gKPuhOYopjcKKbkpp06K0FmlfTDBMkcsnmqwvxZwNEjUdT22YHPj6QLVfJ5+P6XflWshrt686g7Ya45JJx6Ok6pOjt5oSj9KOHZjlRmFHNIxMkXS/AxZ28HyDhkPeioYMAilIJsSTYWPrpOOxirQtOjoyvk66PmMLI2RfINA1fBxhP3rgp3T0R2TSsFmtlIg9ROSIFTu8RidSK3nhir6WVZMMaNh2RaGYeIFJoN+QtvN8dsf3HlSkH2C+4gnBdknOIBPHv74RuD/JkH2gQce4vte+nLe8qaffVKQfXzT4f+5ox6PGPd4B+mT3cyfXvzodLq85GU/QLfTU4LsiRPHHu/HfFEf98UoQH4+58CnX5wvxvH4op5A/4An93FB9jtvlE2jgReH7Gw10dIchXyBTLmMkzMZBiPW797j2OwsWiklnHqs7/TZbU5IPJMbjs0xt2Sx2e7x8HpbpWCvzFdYXMmysz5gdalOpZaqzbjwVOfnZ9hvtrBth4yTUMyarO21aXVTquL8DD0aZZOD/pBhz2SlmidfsrBdiR+5Elax14ajVshCrUCpppFasuHuKRHLkGCjUoVI8zm/1mLQ17nm9DxT2+P8w11mqwVOLlVU+3gYjZRYKi21kgxfrNsq5KS9N6FUmiM/n+HwaAcjSBl1fE5dNU8YtVXgRqlYJohT+v6YzkGkREtpwxsOx/hjjaX5OuPhmP0Dj2rNYXZBNlhjvDC6Mna6o0Kx8qmu2nglkUXaiikl/PZ7Nlio11WLZHsQcNT3WKoUKFkogSaMppyYyVLLTtWmZRhDoE95aPOQ5Vqe/f6Q0/Uq186XFROz2/cVMuGqE1U0Z8Kk5Sv3lZ2zGQwmZAqS0C5J4al6b298hbHr2FPlAiwWTcXnFJdgtqQz7AnxN2AysriwOWC5kadShoNOnzRxmK3mVTjIpbUmzRY0VmYIu12W6lWsbEQUhsoNuDw7wyiQALCIOLF5z31b5EyXp127RKUqAk8TQ0vYORyihRq27PJ0afDVORzFKigsiRKOr8wAHuNeQK3gKDFw/ajNB9b6bA5DMpbOJEpVh4Zl6OSmcNuJGlcJc7HZ45qr5zjY73HyzCp7rQHNrsfDm0ecqYuryVKCqriq9veuuNoKVZtwPGJjf8yJcyJ+weHRhMsbPdWOb0i7cL1IEEj4So5uTwikMSdmMkosEZTEzEyGnohjm13M1GX1RBFvNGaKidFoiPaIFobU5yoctDuE/YjYS8lmdLK2Tn5plZChasXv7O0Rez5+H5aPrZBkpxzst5lZrBP1+zx8uUkS6dRqJYp5QU70yOQdxVLUYp9MzsWbpFTLMxQrWeLEo98f0+r0aVRKGJk8oedTrWZp7x1xeDhkdmGexYU6uaJLrz9m5I8pFnJKvLUdSzmgxfGkuxnFaB4PB5RzJSJpqZU2bmn/FRxAVtLKM5imq8Q2P06pVLIkoYTLSchUX4k4q8tVpuLINUy6bZ/N9SOuv+k0WDGGEkMN0mlKoktgTMrQC1nb2MQ1UiXyDocxndGYaimDoQmj1FAp6cL0lGJRtVJiYa5KznWw7YxCkTQPW+o7ZfKGKlK4rk1/0KGQzRFMUxzHJPKuoDxMRxAgWeXsz+azSjyOSNjePVRBaZG0zgv2IdG4+ctuJ0k8pskEfyK4jiFpdIXPOTtfV9/dMHS2tw7I5VyypazCLkh7ckYmW5Iq5mOpkGfUazE1TbZ3j2iubzIk4NabzlAtVcnliqoAIe7n++67qILHplbEJJpwzYklxdmVUMFez1MBQeVKnu1LTZoHQ6zclNOnF1iZqdMfTpidn0GXrgQnx8Q3WNvYJwha1OYqCkOUkJDNFxVb1fdHFLKCH4hVoJeIcpfWtlhcnSfxQ7rdQ9VevdSo4Liu6kwQ13GlPsd+U7oMuhw291WBqFQrkC8aiuktTkiNCQsLdcWftS2DUqGgQphGwxTTkgLDkKNmE0tzicYBQZAyCAKuufEEUz+gPxixcKKqED0Z21X4BgkAbLdaHB20mV8pcNWJFYWPEAFOBFgR3/ujkcI1zM7VGfQnKlDNMhyWl2ewp+J098mW8rQPexwcdBUPVNyaSRxQy2eVs1uE47yExGUs/KmYMk0SP8Abj7A0kyCa4ubyrK23ubS2ydlzRSrlGnkR97oRD9x3mXEq/FrI1zSIbNoHIY0TOfU9tza7FF2T/shjv+8xDhIaWYtyTmN1tcSd97RoJwlLFQeZ0sVMlo+t9dj3Am4/VVWc7P1WQGBH3H5tg3HPx7CE2zulO56wfTRmZqbINJyyNJvF0RNVHE3SqeIE97ri7rXwtZhK3lZCprDkxfk56o1oNPIUC3kCP6F7OCRfzZJI8UEwFUpE1hSmSMtDrVji4buPWO/0WF3Kq3ti7MfM1TKUyi6GmTJNXA52BTkEgyigOw7JaYYq8s7WqyR+qti8wSRkNA6xKzYTP+boIKA6m1frj4jVvcGI6TRhvi4CaRavb9JptSjPmeRsh+5+qLAmufyVoEV5MGcqWYXT8PqhGh+nYKMFGr4UUrK6KoLlyq7qNpG1XAow8vfiYjdkLXAM9cw1BemRsRTSZjgIFb9ZXLIyN8JBTKHkqGeeP4lptsZ0xiHtsY+pp2Rs8CfCrjd5rDViccnm7GKVR8736caCB3IpGBqrDXEM24RBiC2dPqMptjPFMDUGw0C520sS1IZGbzCl2ZOQVQsJDTCdHPUFCQ10FQffTCRgUwoECdEQ2t2QXt+jPRgzDnwWVwvk0pRK3sL3Asa2DuWKosba4riPE6bTiGHoKW5wvZxVBS8JTJWCkIRbCjdbOop60mEjTv0owDFSyjUpvIiL28SbwubQ4Hfu6j4pyD7BfcKTguwTHMAnD398I/B/iyDbbB58gsP5jrf/4pOC7OObDv/PHfX5FOP29vb5gR98BY88+tjfcMh+6MMf5d/+0L+nVCw9Kch+nmfh53MOPCnIfp4v7ufwcSLIvv1Nr+fbvyzHsD9Sm0v5Ad5vBjhZl71mn4mfUsmaqk1QeISSpPvo/pFqzy5YOTTdpl6W/y9mszNk/3BKxoBqucDh/gArVyAvbhHh6R30MaYmx2YrhCIs5HW2NlqK4ygt6JISLG1srcMxTqjjmFNOX7WEWbAYdIccHfSYrxdwijqPbIgTyiabN+h2B5xYqFCZKSqH6wc+tE+nr+HYCfmswbHTx9hud1V7Ya2WZzgaoUWhCquYrTikkyGrC3V2uhMubgzJZx2W53JYugiWGbzpQLUTNzc8vurpxyiVdRJPko4TDlpHyuWSyxj0ZfMqDErVauipsKhGoaQ2EXYckrVdZk+Vic1AOXMubowIdYvJUZdqxmLjcMJ1Z5ZoLDr0Dj0Ouj122gEXm/2/dpAaSjx6xqkGC+IQBtqjMddevcDlnT3FdavmcizP5lQwkm066FbMQxc6tCc69Wyer3jKEloxorM5UQJnpeGqEA0RZESUTiXteRygYSnmnJHGal4UizZB6GNoumrbnhoiKnf52Pkx86USt922qNick6HH7n6XbKHIZNjDmpr0xzGZlVXcjEb/8hrHVspkXWlXTOi0Byo5eWqjNpuDYcrZ+Sr73YS7L7W4brFCvp7y7nv2OTdTZ2XZpN/yCCcJZE3V7j2XzzOIIi7uDThzepnW9gGNkly/EfcejHhsP+SquSqRlrIr7ZqNLLdedZpo0mLvcMxyrcriqWVib8zO0QEfumuDtX5MXrf53hdchz/tEvgpGc2l3feIooRKPc9EWuizBab5HHl7SrvtcbDVUcWDWJLKE5v5GQfsKZHvM+j75PM2umVTK1aYmanx8IMX0MOQnKWjuzlSEbVEnK/MsXl5l+aBh5/A6ql5tHGHwVGLbndKoVDn9PUrYHrMVDK0djcIuhE7Bx6nr76aSB9SKOeYq5XYvLjO3v6RcsPee6GLWMrPLs6o1vOzZ47zVc+/ma3LDxNPUkzBSpxYJVO2CNpD5foUwS0xHfzRkMgXp1lAZ9xRwUY333SL4v3tXN6mWqjR9YQRWFD8T2lNNTSL9c1t8q6jgsAEOVAsFvG9EH+cYDuaEqFKxYIKbFGt/FsHuLkKBwd9JbwtzOdVkJduXQkCKlVmaB0e8dEP3cn1N17FzPI84SggHAeKAdsa9FRg2c7BvhLyJHAuCXU+9Bfn2dqZUCiUedE330DJnOI4Lm7GIp5MQNiohoPpiss1VuzpKBW3aEbi1Mma0vIsITcm65f2SDUdp6IRBWO0xILUxtJT5UIvlAvYmk2zJSHCDzM1da656QTTSYcP/8UjzM1fy1BLGQ89rjm5wOyspgRcaZu2bINEkv80TeEKhPleqhbJFwoYqU2QeBBZ3PPhx8gINraaZexJFSAGbULroMu5a2/gcLPP/tYOtz3jehUA5gdTms0m1113QnFxHXG7mSb9nsdD910iV9CoLVbRpiYP3vsQ1918lu2NQ04eP8lwMFTfffXUcSWodLpt/DRm0NnBLeWxJDixXmQyidS8j8IhFy7vkXHz7LelCJZTInu9XGLSHhPhE/l9rr76JLo7z6NrQ3qtDqYQie0phdkMhMLPrdPtGiwsOaRJzMMPb3D67DGSIFDObOmCi4KQtfV9+q0Jly5e5OavOMd4EnHvRy5z4nSVVhf2tvd43vNvppAvqjb2OJxy8eF1irNZssWSQoMcHLaZmh6ri2UaboXOIKA36FMslzDtLONxwNr6NkvLZSwrizcZqCCwYqGsnovCNA6ksBRPiKOQ1mDEzEJNibzlbE4xrk3hhJomhVKZyShQwtPy8TNcvP8BVVCqr8ypYuBB64De6IgTVy+S+Fl06UmPdP7kXfexPRmTs6acO5OnXqtz6aEjBlHMsWMLbO/1mfq+us9kHo1FNPMDROLaO4jEnsjVJyTlPqDk5tWvhb/a7LLlBZyqZrjp5AzBqEO2bKni2fb5Fn6iU5t1EaRvkncoFIXB4PDAA02OxkOedfsSrqxpZRtf3OO64AEstta7fPTOAUtLFsdP5NDTWDGCJcxM3KDbFw/xpxZLS3lsLWU4SBTHVwIe3aKheMnDfkRL3MVFC8+LGY0FY5GnMXclcCudJAo9EUYxiRMrbIkI3DktgzeMaHc9wrFPaaaoOjBSR8dDOLM6+byOoxvkizmOdgeE0wg9tnhsY4AvxQ9xRBdDbj5Ro5x1iE1NiahJOiFfyXO41cFIpAgkhRadbNlgNIlIYwc7a6hQLC0V9ruOqVvqXKRAI1xmeXbraHiDWBXv7JK4ZR100yX1J0wzJjnNUaFlSSq8bikG+ozjIVMHNnd6SlAVV7gsjoZh8djumEEacHw2q7p1kkxCRjjAuSz5FPIe9LyUKImo1y38QcDu1hjbsrGKBtWSrliuXjtQnQESYnfQnuAUs9RqZaJeRJgmzMwWaSxm0Kc6Zmyy/dAhj651WBfulKNxfMZhruwqPMboqIO1XGNiFOk3x8xVXMzIw0uvdEtIN0al4KpxFT61BJlJ4VjwRxJAmOgSqZkSeRPFGRZ0iTieJSAx0kw2OlN+/S+eZMh+Dj/7P+OfPinIPtER/BI7Xtrffvud/5M/+ZP3qDYWz/O59Zab+bZv/WbOnj3De9/7Z4pr6AeB+gHyH378339K4Ja47brdHvfcex/iDH3ZS79H8XQ++SVhQf/jd36P97z3fVy4cElB+7/iGU/nn/+zb+XGG69HlyrTJ4XtiGtP/v/f/K138jv/8/cQ3uXVV5/lFT/0g9x8842fM8NSjv+DP/xjxeiUECVx/f3jb3oRX/d1L8CRp9lfv/6+sfj70uWlXf/t7/hVVZX+9NcLXvA8Xv0Tr8SyLJXwLmNaq1X5xm98IW9841t4/wc+yFd/9Vfyyh95hfoxI+N67733899/+3dU+7i8JAzrX33Xv+TkiePqn+VvHj7/iArTuuee+xiNx7zutT/JnXfdrd7//PlH1Vg/+9lfrcbOdmx+67feqd5ThOPV1RVe+pLv5nnPfba6BvJ+jz56AQkZ+shHP6ZSrl//up9SIU+/+mu/od5PYOPPf95z+J7veTEzjcanfM3PJChNJhMuXVpT5/mxj93FN3zD1/GVX/H0z/hZd7zxZ9T8+I3f/G0+/OGPkCQpX3bbLfzwD//g32idl3OTOfVn7/9z5DPE2Tk7O6PGZmFhQZ3X2bNX8ayvfuZndUd+NnOk2+1yz733q/GW6yU83Kc99cvVecj8Ep5nvV7jO//lt/Mt/+SbFN/xM73ks+R+uXjxsmqtkyAl+R6/9d//x+fED/34e4dhqI5/5zv/pxoHcWrJ3HrRC7+O5z3v2WQyGfWnEuD0c3e8hXf+j99V4VGfy+uzLS7IfXz//Q/yC2/7Rf7ND/xrPN/n5+74eba2tvj+f/0S/tk//ZZP8GrlPpB7XMYyl82qv73ttlv4Z9/2Tzh58sRnvM8lGfx973s/v/u//oCHHz6vrvXX/qOvUetVoVD4jF9J7usHH3yYe++7nzCMWF5eUuP+7/79j3/WyILf/b3f5+2//Gvqun7zN30DR0ctdR9913f9C+UmFhH7uc99llrT7r7nPtUGKvxdaeP86F/dydvf/itq7oi75h+94PnqPhYm7ye/Pvn++d7vfrG6TrI2y7z69HtVjvvb7q1PH4SPj/Of/tkH2N3dU/fwc5/zLHUtPj7Of59DVtbwT16PT58+xXe9+Dt49rO+6m+d5598HhLc+HifI4JlkLXjHb/y6xwcHKr5vbgwz4te9PV89Vd95ad8vtwL7/vT93/KevWt3/LN/NNv+xZ1T3wpvESQ/dW33sELz2aIDlJWTpdp9ncYtj2G/US1EJYqWdJUWJM2U2GChhMlmo36AamgAvQpWd1lOPDUBqNRyXHmZJWd3Sa9ro7mpkx14Qn62LKDFtHPR7VySihSNVtQYma5MKVYMbn/wi6GVcQwp6zMyUbZYNzyVNuohIZt7/isNGyV7C5tvJmMpPeauHZCa9Si1R3x0YdCsm6e0/M55qsm3cDn/Xfuk8nVsfVQUnwwbAN3EilmZ6WQsLbZ4i8veUxjm+vma9xy0zyd7qHi0jk4zNZyjDpDbnjqWeJowM5hk7XNHraWJyccO9NiLI4PSb8+6pDEOsE44viCtKKaKjDDMTL0vBF7RwOOeuJ6TTh1agY7ikn1kIfW+8zNlmn1RKRMGSUx5UoON004MVsmFRLiJOLalTJeL1At0fVynkt7fWbnCpQKCQf7EcWsw2w9hx+M6It7r28z25B0Y125bVqtDu3dlNWlBfKlmItrB/Q6IacXq3hGqNxLGjrjsU+5msO0bUST2t8f0KjMU2hM6e0P8MXrGUE2Y1Eo5wmTgGgcMYx9Lm10iCONhWoG3XRIM1l21g44c2KO1dUCrWZPBRfpqa/W42wlj2NZ9NtjhcToeTG1mQYakRKtSgWXJDE4HLSUOFcvF1RatAjH4hRqHgVqExclMZ6XMN/IYWdD1nZGym7VGkesHw1Vq7mRprSGEZVijhuPlXj2l53h0t4GH7nniNtvWCFvj7GzlmoBnUqyuC3ihji8JujqZ1xKpZCnN5oQk1Uu0/3dltpA+r7KOSLnmMzWM+RyV4Q1CfcRIXRloQTGlOWlBZLAZ39/l0G7h5nmVOBYrTpHrp5R2Adbm5KrWPjjCYPAIvQnqhW33WkTBhlmjy2x8dAFqhLMEk+Um/TunREj3+A7vuYmZhdNguGYzk4PZa46/QAAIABJREFUbxyrVuauFxKnU9oyLJgcn61y5uwqS8s5Bkc7DJo94kyNaWhx7sZl6jNF7IyJ7weksYY36bP52AXF+pxZmscyXJxslTgRZ+9UudtNy1DP2aPDJo6VYWfrEMw8u2ttzp1dZPV0lclkjNAn290hd37sPDfdcL1q7RYm6SQesX5phwC47dZryAiTdRISi1jpOHQHY1J0auWCEn9FpJGXZQrnWScIYwxhZGoRgZyPKanpmgpFO+y0yLoZFhsNtESnnK8oBq1gBMQpH4YxTjZL62jCX77/Ac5cvcipMzPqHk91V/FjM67Lf/uvf0Si53nRNz9VpZvv7xxx2OyzuDhHVriupiSU51i7vMkkGqh269nF40hMnsxTKZhcXN/m0vYIU3N4xo2nWZwrc9Ta5fLWPv0RzDVqLM3VGQ4GilM67PSYxgapI23FByRxpJ6r4oAXLmez1afdlmKISb/dg9jg2NllxY+djCLuu+8RanXBSugUcmWahz1On1igUsrRPGrCNKTTjmn1B5y+epZcNo83krEpYugpD937MOW5JboHPcoVh0opS6lU5dJGU7lY6zN1vN6A0TBSoVZuIctgMiHvGiwWXOJE5rSJF4GZdZSz2zVMHnt0g95EWpU9MkWDXKGEa7oMBh3y5Rk+dvejzM2XuOrkKqNhoLi04nRfnM1TcDRsK8Oly9uEyYSZ+SxTPaMCpbK5gnJVrq9tK+7q4myV+UaBYDBRRTMJg+qPR2SzGcXrvP+udc5dVWH12BxyowcTDdMJFFPbcTUKhYZiXYexj2tbWNaVYLPhaICpZQknKRsPbrJ0pkFlfoE4GKh7PvRHTMYjMo7gRCyFASkWr4y/nbdx9ALDVlcJk4LFmPgaQTpW+9tyrUDsiegfsrfe4l1/8SCXuyMlai7OOzz/K85xuNXGck0V9DceX2Gb14u6YlVfvritxNtyIYNdyRIOQiIJ6owjxMRtWhZG3lAc2b09j87Q4/obCpyYm2PQ9dnbapOplZXrXNajwTBkdqHGpDOhUHOI8Um8iEajrhzP7QPhg8bUqy69jk9PxtcxyWUzat0WN6h8xzSYkpoyF0J0LVXFoEtrQx7rTSjkIp7zlAWODiJVEJaQv0zZxnU1wnGoGL0LSwUWZ+rKpTnVXCZhgJXVOOoMyVoGtbzJqG8qx2lKSq/bI051up5PTToeig6VfA5EUFwPuevyAYUZWGo4bO0H6vkwiKZUC1Oed/MMxayLlQrzXHjTUnSx8QbifpaQNI9iQQqxIXY2x7jtUShaZHO6WjP9sXScxKqgYThTlD1W/MBpegVrIiJ9VoLvdNYuDphbzCvBXjoUpKgjmAZhSW9dbuFNPZyqvKdFtxfSHI1VwU4Gt5w3KWZM2v2AUs5maTVL46o5LK3IcKODd9hXxe582WRm2VTCZ+/Ap9OSQnKC6wh7RdAJU0g17JxDoeSqopMEu43bEZvrQ/qDIddcX2Dp1IJa66Z+zOH+iJ1mj8SZMrtQQI8MtPiK2zm2bTojg6OdwRVExtGIqRVQPp4hJ1xswRCo7gFdoVwkXNHQDSLBJokLXppilICdkngeiakpF/YwSOmENu/4wJMM2Se633hSkH2iI/gldLxsXl/3+ju4dOmyCvCZm5tVot4dd/wC48lYCYgf/OCH+MX//+2fSAD/5BbnX37Hr/Oud72HtfV1JfZ8XHT8ZEFWhMIf+dGf4OlPf6oSISS5/cMf+Sivec3r6XS7vP5nfkoJGZ8syD7n2V/NhYuXWF1ZVkLEe9/3Z0pAFCHhP73tLVx//bWf1SjLRl5E2De/+W1K6BLB8/DgiNe/4Q4lzogYKeckPyI+m7H4dKH5M52E8K5e9rJ/o0TNTxextra2+bEf/0n12fJ6+u1PVQwvcSzK95OXYA5EpH7VT76WJI6VwF1v1FUq/Jvf8jYWFxf4hbe8kePHjylRU4Sm//JL70BCeSSFdXlliSiKuPWWm5S4+uGP/JUS35721KcwVEy2PNdeezUf/eid6hxN0+QXfv7n1Ln8be93+fKaYnrtN5tKHJeXsEXf+Maf+YQ4LP/uMwmyIjz+5m++U4kkch4fnz+f/lki7s4vzCnBRa6/CFnvfs/71OfdcstNvPENr1Vip7yOWi0VPHXhwkXueOPrlFAtgpFcVwmlku963XXXcu7cmb9XkP1c5ogIsn/4R+/iF//zLynR/YYbrmN/v8nZM1dx9dXneOCBB9V4y+szcZBFQHvHr/xXZDxf/vKXsry0qNhacv1EeJPX5xLoJH8vAqzMlbW1dX76p35C3RvynX7vf/2hCq06d/YMr/3pV3Hs2Oonpuvf5UaXgsX3veTl6m8/V2SBiG4/8/o3fmKOiHD5lx/6iLq3e72+mjNve9ub1FyS+1KCzL7xRS/kJd/3r5Ro/HF3uQjeL//+l/D//fNv+4R4K+cja8mP/tir+LqvfQHf+KKvV/fsz7/1PyGf+8IXfi0/9qOv+JRikIzD+9//QX7113+DF3/nd3D7075c8Rff9e73KWFarqGI4W996x1UyuW/c025++57VeiW3DPykuNk3frmb3qRWit/47/9d37/9/9IfXeZf1KwuOH669S1lWvx6lf9mApEk+/4yh9/tRJ03/ymN3xKoeHj949wp2X+f/xzxLV88eIlda9+fL1U4/G33Fsf/yIfn9uve/3P8U+/7Z/wrd/yj7EsU60lb7zjLWpsP76e/l2C7OW1dX7oh36E277sVl76fd+tmGi/+3t/wE+/9g1814v/Bd/7PS/+lOv0mQZSrtHjfY7Isa/+qdeq73777U9V8/uP/vhd/Jdf+hXefMcbPoHVkPtL1gApdLz6Va9Um+LHLlzkh1/xSrUxkWdco17/rJ4dX8g/EkH2za99DSeTgIVsnuNXlRl6IzJWolqiZdMchyl21lbzWdiAzcGYRy/1WZ1vUCibDOKY7d0R9WyRpVqO2dkKrYMWZjqlmDOZugmbez0S+WUu4V29KWZiqURtEbyLjqMSk5NoQqGaUaLfqZMrGNKiOu6zs9kh8Rw6g4SxP2Ehl+fW6xoYOU210se+T8bNomWneMmYRx89oB9k6HVD5kt5Vpcsjrp9LrQS9loxJ1aqijGa0adUcw4rdYPGvMWf37XBYVta5ZdVWIzfn1DI5tneO2Slvkg2n1Cp5FQIjRdFNA+6TKdXgqB29wYszZRpdgMOJwEb7R7L9QJZS+fq5QapmRKEUCrY9PpHBEGsgrA0w6Q3SZgp5xn0Bth2gek0pT0UPqnOJA0ZBD7TyZRnnFuhVJrScC18Cyb9mJpr0fUnqhV/puoop14SmipYStycgnK467EdrKnLqcUS84sltDRmOBoSDA2WluYxcxHJNGTQGSl+neFYEslFJE6fJFWJ3yIGuZkpzf0WpfIM7dYhjUqNXFEChVCJ47l8Vgnmw46vNk+aEZErF+keCIfSYdAXZ1ODat2lYKOcNnL9fW9AOBJH1BUHmbSuClLAzmQYjAPGvTGjsQRMQTbnopkRbs5WziRpUxa3ohdP+NADHTRDWsaniiN7fNFlt9Phg5fG9BODkReQTnWSVAR8+e+U244t8rRTM1x7usLO6IittRELpRKuY7Db7inu41whT6acxS26tA4OGE8COt2IaqNObxyQBqhNc7VsKKxAUzbjeYtjyzWqVZud5ojHLjZVuI2Ygk8dX8ARN6xmEYZjhK8hCfHJJMb93+y9CbBlaVmm+6553PN05pPn5JxZA1XUICAqDtfbXu3Wduiwo9u2Q0NFpgYEEUSU1hIBFWhAQVDb+V47rrdD27a1xRFBhqqiqrJyPnnmac977TVPN74ve1ecqsqsk1UF2ETUjqgIyH32Xmv9619r7f/93u95bROdnoswt9DrjWHaNqanKfwsYl5hGETc6k+s1kK5hkQQMdrbhKwJ+LtPnsdntiKMYwFHp1v4tvuOYHragj8corM7guskuLTRg2Ia+B+PbsLNBNw5U4WpyBi5Mb7l3mVUCwFWVrr42ysjBImCN/ybb0JjWmPmZYYYqmEiJpZxGEEnx6hJae8bHC4FNUPJLiLLiUMsolIu8TPKUDT0hz0UKiVEfoiFhUUIsoxg1EdOLmJVRbfdRrVWgyBkGAwddmLrqgrFKMIPIkS+i9npFjZWV9CcnmEMgqpfZ0wKsgjX8+A6FPCjQqPVOwEaJSCIiD1IAU0xC8AJOboUDZKuYxxEkBIZ8XCEGqNGqKdY4mT6vb0OrlzbQpgFqBUNaHIBiwuzUA1KFNeQZiJ2t7dBdfDZhQUW3bqDEdr7HQ4nSroBtFoBhiXC913mwdYbFYiyipzcbIRyiAJ2eUWEbqCgQC+BIEhYXV9DksYQ8gQhcR6LJchSinqDAqFIOCO3vI9KrQx/LEAgkckJmHfd6wzg9IaoTBHTlRAlElr1Aof2jbwEhpHDEGV4bowvXNjDxZVVfPe/+GpM1YrY2lpHrVRicYf2iUKyZlvT0CWJg9JIhCLR8rMPn0PJtrG0NM1Fm9E4x7VrayhUbMzOzPH9a7/bQ6froFSxYWgaSkUZBrUhhzGfIxLk/DjlwKSZWhG7u1tQRJUFPQ600jWEVABII+SiCsW0oGomuyq3dnewteHCMoDbTs2iYMqw7BJGQxdh5EI2VaiKhmureyg2Ktzqv7qyDssuoN8d4sRyC/VqGYNRgN6+h0/8zwcxe6YEXdQxGo4Zd2JaJmZmppFEJPxk0CwNnjPiQC5Cb4QUZihkHEpGPF2abnuE3GmPsLuxi4WTs9fb/POY578/GjPuhAqPxAFNvBSpqKPvjRCEMf+bIucoFmTUCkUEcc4hi1QWk4QM5XITwSjAxsoG9nba2HI9SCWdQweXp5pweh4yiYRBHX/98Bqi0MepKRt+EOLeu5robnoQE3Angm4r/BwmISzJMxQ1HUkUYeRm2O66qE+rWDhSghSlGI9T9DpjyLbJhS6V9nkcIoip0BHhRafrHEpVskz4ezEeXmnDiQOcPlGC6OUoVQyIWY5wFCGXVaiqDOV/BWMSCoLmfCblmJ7WkcUUbDjkboLlOQOFgoWd9RBr+xF2BuT4jXD7MROnjzQ5CNINExbJTVPDsBfB8xPkSYzL60MsnSpipm5hsJtjf8eFrGT8vJYsjX8/FiwKl7SgKgqEWEZnL8TqYAzRDrA8bcEQVGyuj2EXDXa8FwsKTEPm80T4gSxKISYCd8QQckgxci7urO/G6Lp0/6dCa4PHHImANMqZdZxLQE4iPmEDKNBSyKDZEguaKu1TqwJFtyGJAvxhiGAcQyupjPOg0D0Cr44HDgSJOLAZLqwOcWU4wtKUhsWKyuLvtZ0ExDUiR3GhIGJuoQgl1TDYdJEQLzq5jiXKogSunyFJc2bw03PAd1P4AT2nJUYDjcc5siyHWhLRapVgkB0/kuD0fVi1BNNH6lBzmYvbeZzBGbgIY8DzJQ4DzNOcgzwlQ4MLA6OeCzEZQpczaCWq0ZkQEwm2LXNYG7FjKRq0SiFyKj0fcwSxyCgaUc6hSDliz2VnrWLqSDIBVzs5/vCh4QvIgue5kHhBkH2eA/iV9HFqWf6RV76WXYuvf92rn9h1cin+/h/8P/jxN7+BBQ5ye/3UO36WRZQbCU3kEPyZdz7wNEH2ytUVbo2+847b8La3vhmmafI2aEH967/xWyww0r+Tg+mgSHT/fffg7W//CRZk6UUixmtf92PcYk0CwGtf88pbcslOWK7koDuYJH+jRPFbHYvDzu8zCbL0WRIiSSAhNyQJzO/+hZ9jFyi57chZ+PrXvxof+9h/xl9+4q/wq7/yARbU6DUJCvurv/qbp52DiZhCgg2ds+/+ru/gBxxt672/+H78zu/+AW/rnT/zdrzi676G3bAkkL35LT+JT33qH1msOTg+k+8jkfTtb38LXv7VL31CtKZ0+ne/55dZXP3u7/qXeMuPv+EJh9rNWq6faf784z9+Fj/4Q6/iH4Q//EM/wA7DiaPz/PkLePVr3oj9dhsf++iHWHilufOB//Qr+NjHf/Np+01C3o/86GtZfPzA+9/7NAfvjc7ds5kj9PmDx0Ju7Tf92H/A2TOneT4eHG9yEdO1MjkWEotIwCLe0U+/461PXAv0ncPhiB2W//iZzz0rQZaumZ994N34b//tz54k1E3m2eTc0/VE82wSpvalEmQn1+qPvvr1LCCSsPjzP/czPD9+6Zc/wOfl33//v2Xn9+te/ybcdvYM71epVHzi1EzOORVrSMT859/2LfzexsYm3wPmF+b5OykghV6T61bX9CcJyDRP/ut//RN89GO/gQ+87z04duzoE9ug90jM+08f/JVbFmQn+/DKV/0HdqzSdUZz9aD4SYItFQkmx0RC4o//xNuf1lUwuf9QgYhEdNu+3qI2uX5IuKZjv/32szyvyBVMIu4nPvE3T7vHHnZtveHH3sLu0IOi6aT4RK7fSTHmZoIszc03//jb+If+waLI5H70d3/3Sbz/fe/B17z8ZYfdGp/Tc2SynW6n+yThnK4nKiZ+/7/7NyzITp4pJIBTUYvuFZMX3f9IqKXz9WNvfN2h4vGhB/Il/gMSZH/6J96O2yWgbolYnLYxe6SCgdOH3/MhyApsU0Gsybyw6Y88pKnIbYHNho2OM+SWftXUEFFrXRChaBQw9jwUDQMnj9U5KGN3sIeB48ANBGSxAik1UNBkSHqOmNx6HQe2YXArXalQRKtRg6Sn2NrbRUoCUCbi8Y0hKoaJV9y1CMui/elh7Ako2DpyOee5O85ipFGE/jjD6m6IkmTi6++dw3YwxGfOt6GAjkfCQknHS148C0lK4QVjDLwAg66Pit2EQ4FVQor2BrmYbPR7fSzOzGNu2oKkidjd2kJ5qsJcSwqz+J+f3UR/BByZLWFrt8cLYV0XcWK5DrMksTtoc9fBfk9kEUAeh7jvrlkeFyfzcH7Dx+VVD1udMeZLZSy1DA6XyqMUR46WoRgJOwnlTES74yEJcszN1zlIzNQj9NoOB35QcTSIUrRHHjZ3YpxuTaFSi3ghS+8rioY8EpjRKxs58oTGjnAM5GhKEZBrzCEXZIyMXMypwCImiUgytTQKORpVGUkqYDQMUSnVISsRgiRAvWRCpjbUTEAaE+OWXDcDiKoBb+xDpVbRJMLVdgAxU/GyO5eQqSlc34PTH0GKQ9iNCru1XEqJVsDhQ+Q42um6WJopI80FVGoGi4+5kCEeqswFNcwE3RFxakMMfWKOJliqFjkt++LGPi6MI5zbC2BKGjum90YekkzB7cfmUIsjHCvruLw9RnO2wmzTLE+x23dw9kQV3mCApjHFKem6baDSVHH5yhr6fQEPXuviRKsAioVLI7B7U0SMu++Zha6kcMZEHSji4fMrSL0MS7MzUFQZhkEtqSNmjZarRRa3qW2cBPGZ+RnstHfxyQd3EIsmmkULcp6gUVXQnCoDUQp/TExWDbXZBfjuEIZETnYBiqXh4nofj53bwNHFGcRjD7NTVZRLKrbWdzEcB9ju+7jnvjP47T/6B2x7Ge5ulaEURXiRiKOlIuJ4hIGT4VJ/DNko4Pu+8TYcWW5h/fENHL3tFBaWG7jw+FXMNFscMkSBT1S0plAg+l0lSxSAF2FrvYOv/Zo7MRjuwnVCbtdVVROyqTBndOXyFk4ut6BJdO3GOH9uDdNz88ytJZEkSUIW+IkVSLqFLGQQRAOZmEPMMihE401FBH6GYpXYqiG6PWq9FWCz6CJzWJpCimlO7dMxB9ZxHJBM7mMBWz0HWhShs3YZt99+nAtOFMIT+T4H+QkKNXn7WL+6jUqljBQK5o4uMu/SH8SIc3JYUxK9jiCSsLvbx+Urj+KeO07isUcex8k7T2G6WcF4OEYci+y0B7MiTaRxAM2QOVRQEGTGQtDWNFVEu9/msaWxuc7MTNn8QO3B3d0edD1nYYeuze2tXQ5BsjUZ5UoDO+0dVMoGNKuIv/vEp3HX3UcxtzALXdIQRSE7VAUOwhOx2+sjSHSkoYBakTohLAzbu4iTHFdWdxh3MTvdRK1M4gjRpAVEgYDLq5dRscvQJBmdcR/umPziEaqNAiyrBkWRuHAwcl3mt27vbmO6ZSF0c8y0ytAVAcNRjH7Qx/RMCxXdQpRk/BmJChUy4XEziCToUIhgJvH9KMyJ3UvBYWA2cqEsYLFVx7g/RqM+h719B1ZZw/6wjaJVx9Dz2Vl44dFN2FaEO+47g8xVEHoxdDuEVSrDcSKsr++gXJNw5dwuVrf6LK7ddcciTiwf48DGgIogkohz56/izKllnickeFL6PLk+Gb1CYXRBDG88gKCpcIcBgshDY3EaOTGuaTz8GMVKEZEbY3d9H5qtQjJ1BI6DgeOh3mwg9jw0mkWEfgSdgvVsEwPiuY5i7gbY7xB2JEF9xmJW78iPUC1U0PVTeNQZ8uguPvH4FoI8wnLZwowm4cVnm3j4kX0UbBGDfoBEkXD78SoCP8BwSMcmYa5kYHs/RJhHWDpiYalegM/BaBI+/9gurIKO9jjEIMr5WXHbcpmFcCnzUKhoOHF6CeNBDJHOF6Fjzrex3fZRryk4MV9D6OfY6/jQTA2SIsEfx+gOBlg41kBvp4uTt9Vgqipc6rIRc0y1WtjacLC9PsZn1/tYG/k4NafhvmMFTLdKNOGQiRKsuglTlTHuphiNAhhFGaMgRha5UGK65xTQ3e/BCxzm3l5ac7DZHeLkkoXFqQoUQUQWKvw8G9J5kkMcPVmGEMnweiHjKAxFRyrmUCwZspxDlDIkgYjMyxjZIip07yNUT4K17REGnotCS8LRo9NI+zkQgbt+dcPG3raPCxttzE/pqFc0uMQEl+g3Qga7AEy3bL530Tomdq+jg0r8bxK2d3qonDmNzsUeOte62NwbYZTHKLdy1EsqJDfHlY0Qa37A9xVQwFYW4+tfquPk8iyCPmnDCuI8Yv7qxc/toh2FPC+knEI4M2Z+63rKxUWE193QVPws1Qx+lueBgH7H5QBJg7AEMybKts3zWE0zyKqMNM7hOrTvLqI842d1GOTYWs+x24vgB20szasoVWWodhWaoCD3Q84qyBUJsRdyAdguq8za9ocZB3gpWohCRYWlUwBoyqzoJMmw3g7xm5/svSDIPs+1wguC7PMcwK+kj08W4Xe96E68970PPCFg0SL4L/7iL/FN3/QNLHwcxnelhT0JtgcdsiROkUBByIFf/fAH2PV58EXvj8cuu63oxnbYNj74oV/FRz766zd04d5szKmN/K1v+2kWdX7q7W/lH6f0upH4cKtjcdj5PUyQPSi8fMe3/3P85Nve/KSWWxJAXvPaN+LRx87h4x/7MO6+60W8yWcan8m+k0P2qa7GG4nPTxUqnupsfia3HJ23X/3Ix9klSoItbe/EiWNPEpSe6vK8lX2/kVPxRmIToQre+Ka3spB8s0CqixcvP2nsnumcPZs5cth5oPcnAvNTj4eukXf+x3fh1z7ywadxhUlMomuFWrqfjUN2IkDPz83hQx/8ZTQpCf3AayJWkot2Uvg47Biej0OWvvvg/CdHIrXtH3yRGPizP/du0Hg8VdSkvzsYOHb27OknhHVyg/7AD/4obr/tLIuIExH3Zvs7+Xea2zcq4NzsPD3TXJnc037rt3+PW/V/7mff8YSwPhHVv/M7v52PefL/aWH84Q++j53tk9dk38hV89GPfJBF4YP3hRvNgck8feq8utm1RYLl237yZ3D5ylX8yofex5iGgy8SijzPZ8c8FWhuds2T45zc6DSG1E1w8DURkMkJ/dafeBPjWJ7pddg9/kbPkcl8urqygl9877vY5Tx5EYKBECUk9JNgT2I5OWh+8T0PPAlfMTk2Em6fei4Ou5//U7xPgux7fuad+LYFGwUCv2a0UPLY7VloagjFGOcvdHBudYD9UcissdNTJRwn5huJoL4ARRaRSyRKkQuU2qEp9EHB8YUmOj1iAiaYO1aHEzgIopBb5EytBKuko9Pucgvg1r4PMbNwbLEBxx9wyyC1zFEr+3SzCFENUa7bWFisIQ9TbF5pw1JMaNQOroboD8fY2gkxP1ODVb+eSN9ziPNZR+CGOH9xG/MzJW4VVQIZ/+xrT0K2MuzsDXiBSME8ge8jSATItoTPPHgVg00TL71nDm4+gBhqIIurn4g4fnaWw3hcx8G1zXUkqsxJxZKko6aR64bcpRHqzSokEsr0BB//oy9gsyvhaKOMu5ZrWGhpSNIAIQm8nQ5cl0J1RN4XcolFoxAvOlbHbi9GtVZErUUO2h78oY/AjVnMKxDTd5pEUw87OwH2ui7zMx0kGCcK1i47OLvYxOKcAEOKYJgGO5KqlTJyKeMwL2qlD11amDvMciO3LzuZsxyuT1n1AgcsURt4qWCh0aAAmSEL6nkmoFC1kGQRB9QkeQLdsBiD6Yz6WFvps6OqOWdxe2eShri8sQdDKUIWRebbUtCKqYmQ5YQDUaLAxcaWi5mZCnJZgm2qcIYudrdcTr0vlADLVtCPIly8Moaa5cwQJuTC4nQRgiaguz/G2ZPLaM6WYdYUpFmMP/7bC2h3BBQkkZl8R47MItMSbFzcZQcXJWPvj0c4sVSD544Q+RqOzZRwZWcXgSvinpMNKBy8Vsa+08XanoupUg0vvq+FPBwiprQmQiwsLCCTAgw2d7HXl2CUbAx6XcRhhvmpImQDHEZWbdoIPFrcDhCkHrd7ioKNylQJ/VEPnhty+ym5hsrlIsSCAUERgKGDVCDhV0HgifC8iJEixFPc2djDJx/Zh14xISQp4jTCfWdmMT/dQtvpY9CN4IQJfCdDLvmoVgBbszEajqCb5IBO8IVzO9hzNCiSgn/xTS/GmeNV7Hb63CJcrU+jWjBQnbIR5QmQkGtwDM/rwnNCfPYfVtBtuygVVRSndPyf/8dXswvL98bcMUVO7mq5BMMyGVdiGdT+S+nrfb6HjEYRu7EppEqh/lVJREJOqIKFrZUNNKp17OyPgCTF8plFeL37EkjWAAAgAElEQVR99Pf3UWnMwiGRLHahiDryDOzcJYcszVsSy8UkgyiLGIcxi61xniOPY6TjkJ2zjakSMoEKBOQCVFCqFtgRTGPIoug4h5hnqNZsdshRohIn3WcJu+Y+9enPI8pknDlLfOkiRF2CTExLEunZCR0yhkPXZHjjAIqtYBC4QCLiM/+4ygWnl33VWaxfusqtwYunFpH5IYvDl6+t4djZU9jc7qGk6Wg0VeaLKrKKpfk5bG2vwqDW/ERjPBJxkFMnREoMUdtAoVj6X444EpqLUAyVkR4UfvfXf/0wSg0F93/VWWh0/Wci42WGgz4U0+brmVywFDSYBzmuXtmAUUzhuYBu6RiFMZJxyGFJS4tNaKKGrc0uM5TrczVE3hiJD7iJz0IsrfFoDTbodlEuFkgeZwGTzo2QCkgi2m+BsSIlQ0eYJ0goTMuJ4bkZO5iDMMA46KJqy6hXWgj6AYepJUi4MBdnEh49t4VaqwjFzpntXKuU4O2l2OkNsb3rYbTfw/LpBUY9jHt7uPPOeVzbaMOwVJQrBXZSC5kCJZPw+MVd7Le7WGC2bgbJtNDuDDA312DhfKpRh4AUQ8enshjqzRbG3hBZHMMolrndmjqbqIBAc5ra10mQzSUZ7c1taJYIu16EYStQhBgFWcPG+RH83MXpF82gvxegvd5G84iO0nSFOwXcYYj22h6ynFybJlZXPfzJQ9fQzxKM8wRZnmO2rKOlS5gpaCgoEqrV6/xaDoujdvYT87jy2CYurLSx0DRwbW+Eo3MlLJJbnNKS8gxDP4VDOB01QSpJ2Ngbo+cnuP9kA4JDIIAYVeomGYkwJRnHTjao9Idux2VRPUcITVU4OO/BL2zj0tYIp462mK3rZCGOzZVQLWiwLA1CAsY5qBm4bX9714VdUTDyA5RrFuq2CFOj0mQO2dRh2jpUU+dAvSGxS7OMnyExFTcCD5Evor/vA4IIQUlRq9joD30Y5YQdz5ZRJNgNYh/wKXDQ9+D5ISqzFppTTYTDEIokMbOUQqViARAzYDzwkWcS0jjhZ56kUPBUgrEXolqTAS1ioR6BhN11B4pOBWsLW9tddEmsrRooIUWpTg5mEdc2x9jrjTE3I+He4zVUCzZ8h3jBGVCQYNo5hExD4MSQj85j7Jfxmf/vc7jSbWMsRGhVgDsXS9yx4PRSrA0yGAWB+a99J8TLXjKLsJNiby9Cxwkxt1CDLqhYvdTBpX4b5ZKE5YaCBrGoNRW2BmiaACUX0B8SMiLn30V9wlQFImQpZ+d1pS5DMjOcWp5Gc7YAW1b4XpGHInRZQqxI8GIfXuDCG2ccrNrveCg0ZT4mVRDgRjJE0Ya7P0S/00d9rgzb1mAWDIhIIKsiBNNEmikQIp8LFDmhTUjAtakxw8D6boRf+9QLoV7Pd/3wgiD7fEfwK+jz1Cr/mte9kbmd5PZ71Y/+MF5894ue5iB6LgtpasV+1atfz2mctAieuPNuNjzPZRuHDTWJd3Rsy0eXntSSfCPx4VbH4rBtPhtB9kbCC4lz1HJLFc+TJ46zWHKYiPZMguwzias3EkBoW4fxJCeC0vbODn7xvT/PPMpnEpSeqyB7o89NBGvCPrzjp97KPM/J66B4c1DoeqZz9mzmyGHn4WZjNxGRydV1I+H0MDHuZvs/KVI81Y07+fuD4vXBosSX0iF72PwndykJZySgTVzPTz2+P/+Lv8Qbf+wnuEV/UpQgB8S5c+dZcCO0yuR1M0GWnJLkpKbxvpF787A5frMxn4jglmk9qRhBaIYPf/ijeN/73s2FCkIb/NAPv5qd5MtLS3wskxdVqYnHTS/CSRCC4bA5cLP9vdm5nIjx9917z5Oc2jc7rht9P4m2D/z8e5iRTIJytVJ54uPUKknnkLAPVNA7KJJ/Me/xtA/kyKeOAkKW/MgP/yD+r2/55idcxZNtTeYMdQKQ+EyJ0pMXua2JnXtwPh12H/+nfJ8E2ff+9DvxrdMGWi0TINfmOIBBLcWhj0ES4NLOCGvtEEqm4LZmFccWS9gb9NEZJchCEVOVAkRCHOgidFNFoWnDHQ3hOwk2NkM0CwUUbKDS0BDGIcb9DNWGjQuXtjm92DZItCQOoImppTrW1je4XY/OR2cnx9xiE/UZE4aqQTcFPHpxBRcvjXH/8VlMzVhI8ghBGqGz58NQypidpdZwD5e29tHZj6HLNkw1RKEsYuwCU8UyJwTrRQW0Wh73PWYIRlKG9p6P1Z0xLl3Yx1edWsSRZQNB7F9vKR7n0G1yEfYRjCLMLtWgWQJkXcVo7HFqs9MPoQsKu6xIOCbxwU0C7JGwapmYaxURCynskkFdrtjc7aLUsHHuwg46exGOL5YQBj6OzjVhGiE+f64HRTZh2RaGfQcNCoTKaaw1bruntkLVEDCOUiSyBNcP4TgB2j0fuqSwKNSq6WhWSKASuK2QPisqGYq1EoPZhDTi1HEil7hOxGFukR8xszBjoYxStHWULAmFAiXHZ5DJ2QcBtYaJ/UEb7b0UhnXdMdbeHzCOIvRJ+CORhVLDRRSIIZmQU5E6fCVOnddVjdvbNWqhLVPyPeCFMQolm4vo5Iik/UiDFKFDieUCL2Q/9+gO7EoJ09Ucg5HHAlGhoEHVKDW8hJm5KVSIZ5m42O108YUvrKJet/H3X7gGOS/gzImTWL12CbPU5pkn3DpPjjdy8q3u9OFGIgvmK/sOyloBZ2bKKOgSVvaG6IQUcibgaL2GRstG1c5wdbUNQVBxdKEJRcyx3u5gv018WQn1ooFS1SDbMIdNlc0yqhWdRZzxyEexoqE3GEFXNLh+jt4wwNRsFboUY36qhq21NoJQQpiGQBKhYKso1MogMGoYUtK2zEJmGqYYeGPsdChAqYlaRcd+f4irl/t4bKOHuUoZTWpXtkl0S3BioQkp9VBSdSwdX8L5tRV8+tE9yIaFUqWAO5enMVutod0doNsZYnqqiVKlyk4vvWgicPvwHYfb/XvdXVxd2UEmqiiaFk6emsPABfr7XVjU0Z0B1WaVnfXEftUMDZKQQJQoWMZDHIdYW9/C3Mwiu12pXdXULS4SEKYkiRLUKkXs7XaY11usUnq6z3gB3wvgRxG3/65v7HKLuCyq0A0VxWYJ8ciF77kIkgRT07MQNQVRHPH5CF0Hezt9HD+zjCCJEaUJFJH8twoH7ORZBJNazr3wOse1XOSiiSSRs1VinmGcppANEf7Yh2kW0Ok4SCUZVVvh4Dly8NPfS6rOLehh4EAmJ6iiIfRdrKxtQtAL0GRqjyZUQQyJWbWk+4rwI3K+R4w5maqXYBYNbpH3wxSKokLMYuaH7u4NIWYyJJGE4ojRJHSdQSkglTJ2tVHrM/F1ydUXh2P0CS1m1yDnVG8KuEW5UiogiGJouowsI3Evgaaq0FXChZAgI0CRZHi+i1xV0O+MMeqPsLQ4A9/10Rv0UWtVYGoGhDhhkcuqFeCMxtjaXGNkhibKKFomP2cISRB6CQYdB344xtJiHZZh8L0koGCsoYuBE6HSqODi4+vodfpozhVxZGmO8qmwt9ZhFibhESSTcAgJdnoDdHt9zC3OISfR2E+wtrYL2TKwP+ijNVXkxHoSjyQp5mst8lzMHDsCS1Kw1w4Z8WZYhAcp8/PFUg20t/awtxXAczIu9hQKKqpVG4KcQsjp2rTRrM9i5KSI/BF0izRY+n1ABWQJjutja6sDp09ImohDDmuVAhcCqEW/2TShi8DOVh9WzUC1VEGeSzB0kdvB1zYcjMMRjixWUCmYZP7G/p6DRx/ewycv7mJ9NMY4SVEtypgyZGh5jpqhs8jbdUdYaBb4/uRlKi5vuezWr9pAwRAgUVt9EqOgy7BlkQV3L1bx6Qu7EPQItZKOmkXcX2I0SyxktgcBSuUEd99eQ42C+tyIr53xKGaWcamhQpKJvVtk/M1g6GHsSBiOPZRrMgyziCwOGJtF87UyZULNFfjjHP2Oj739EYyiyKzf0KfHVYpKTUatWQCinK9lQkFkcc7rf1knHEfAQVphJsIfBYxqifwYdllCuWEw85U41RRop6lUcBCQZDEMk1ASCTIjhSwoSAOBjVXs8BzncNo+MknC/n4Hs4sNpNTKrwOpKuLBz24hzhOcXDJQLJpQRRXjfohckLC3M8RjayMsLhYx3TIQuTkevdrGiaNFLrCsrAUIhRiLMypmijoXcBRZw/bWAEZJRKWuIYskqJmMrKAgbR7D5/70PD5zbQUOItQLCqYKGqZsHa2SwugGL4hZ5E6DDOc3XJzr+xhmKbN0KUBMFkQYosCYI7qX0PN+piRjip5Veoa5ug5Dp7uHiO5AwM5+AC8RsTcMoBoJSqbIQaaeH3Gn1PFTTZQKBXbxa6oOn4TckQtRFZGJMeMGqNtqsOlBMRQUaxaiWOSAzDSXYFqUEzDC1kYfRklBqdXgTjR6dlCYLHGRiGeryRIGq/voX2nDnpXRWmxgs5PiNz7rvuCQfZ4LiRcE2ec5gF9JH6eL64//5L/jnf/xAWbA0ovEDmI3Utv7pN36uYilE0Hi6PLyLTEan8s2ns1Yk2OMkAB/+md/jk984q+fxo+81bE4bJuHCVKHCS8Hv58eiMQoJScYMRMpVIteT3WGfrkF2ZvhE26GLPhiCrIHXYpPdRhPxLn5+Vl20x1shT/svNH7h80R+pvD5umNhC1CdxCXlYS6m/FKbzZ2tyJu3YjdTJ87KKgddFY+F0F2Mra0aFpeOoLbbj+LOIr5mvpX/+q7nkALHDb/J+ND+3ezoLDJvYPm2Y0QKXRcJM4SW/pP//v/YCbeQXf4QWf1zbbxXAXZifOUmMiveTW5Rr+fx5lcv4uL8xzoRpiBiUB4s3Nzo/P6THPg2Qqyz3b7N/r+g4L+rYa6PdN1dti1c7MC0YRhS9cRvegH+VOD0SYC/LNxmN/KPeGf4m9IkP3wAw/g391VhWJJiKm1cuSi03aYl6qUaKEjYK8boWRUUKvJ7Chbu9bmVN9GrQRdl3BtbYCtLR+tSgMz82XoBR+D0RgJITJBC3lqfwwxHkRoVSuoTivobA6wtFBCmicQywVcfKwN2zTRnDWgyx7CLELoiBx6sbcXQs6odS+BqCW8eJptllA2dA43ubLexaWrA4zHEhaqGo7MU5qyAFEQoFkG3M6AWWYUrGmYOixbZ7diGMYYDSJ26l1od/E3n9vC7pAam2V8210ncfa0DVUX0d3qQpVMVOtF+LEDsstkSYbZxSqgJNjZb2Pl6hCGbSMkkapcQEALQ0nHznaXhRpbF1jMKdaL3AJJhR+zorEg87cP9bBYaWCursEUReRxwk7E/R4tXFWcu7TLbfJ3zNcwPaVDUlOcW2nDcxTISo5KpYpe5EGIU7Q7Ds4sVrHQUOCOXRSKBnMVr1zuwNI1DluJEqBWJXFHhuMOIAoqyPQ4HkcQpRRxmPDvNAoiG40BP8owQxiA0vUFuW2ZqBQNmKaE7cE+hn0fgS+hT87RhSn44xFCP4WsCxiMUjSmKsxCpHCbNE0QZgIyP+Fzst+JcHqhAbNIadEUoqPBi0NuFY49B6EHFKoaJ087YxG6bnCC+tS8zkFWWzsJ1jc83HPPMkqNEnQpgR+kuHhlxOKvIfvY3O3j7LFZjD0HW20RjekqrhHq5kwDSRjiErFjpy006gYEMYefJej0PAxCYK7WhD90YGkq8wSDNMCAW4hV1Bs2jsxo3PprF8oIkwiCG2J1u4sIOWpVC/X5BrY3d3Di5AJWVq9ADKlNPGEnVLlGc5FwEtQOS6FSIfYGDi6tDWBDw5EZgx29kqxgv++gNVXB0eUat50PBwnkWISmp8z3JNRGoUiBcAOce7SDdp8W+QYknYJRQpyYmUWjNQvRiPHQ58+jVKjivnsXsL/dxWyjiZxaxZHy9aYbRQw6Qww7ffR2B1jfHeKbv/3rkMUe0lyFF5NYITIjsqBqSGIXezuEjWijVmmgXKjg0sYGFmamYOsGgrEPu0TuUoWD4qh1mYQ9l8OZdKytr3AgWKYW4UQjTjRfqE1B1RS0O0MW3KoVi9225Ia0SjYQh4iyDINum8VSSlync6erJtrtAbeAP8HtzAUWNMnx6acJC+AFctclHod9FctVRHmKhx5ehZwbOHn7PDvBEsIcBBRap/J1QeFx1FIsK7T5iNv1e90ujp9ZQp566HRcRjrUG2VMtWooWCbyPEWaCiys5VQkIZHZ85EmChceXH+EMPW51Z+CuTRFQ5YCSUYuVA3jscMt3gXNZn5vSvuVAd3+AJqmoFYtcxAOMVeHe30WbzXL5CRyKSdOqMiOTVLFV65swuu6mFlq4MjyHMbuAGmYQyZZyiSubQTDaGI0CmEaEgf5kVCbZyS0GPw8JOwGHUOWRXz9RhSqlCQcyBeFMdrtNou5BbPE9wDVlNmVHEQud8rk2XX+r+8EMFUdm6sd7G3vYmG5gnq1hFqlDFlSIGQSooy6EmLm/e5ue7h6pY25EzaWlmsQYXLruiapGHQHfD5C14NoFNAfD2EWNOzu9dhBqZHb1g3hJTELPhTKKsQSVi7uoB8NcP/9R6CkGSy7htFggDTPoekkMDpo1avXRWgSMkc+rq3vojfw0ZwtQSfma9HisaHgs4hwLTG1Z3ehaAkyM4UmGIzroJCiJEwRRkN2ClOhgeCdxD2VQPePGru6LVViUY4cpuSgJiZnoUQip4OxnyMIRqiVdWiiDuI70Pg/fmEL+30Kihyi60SYaVho7/ZwZE6DnJGD1oWoxbj7dAM7mw66noQvbPSgGwbIW3zH0SLiMd2PY9iWDENMoJoF+LmJK7sdHDtaQlFXOGhSlFNmrm5ujPF4b4yjxwx86z3TaNaqSEIqMxICYIwRXbcWzWGFGdvt7QHUgo4wVdHtjfh7DKOCZOhC0mR+Vi0uF6AbCuMANjcdFkqJuVwsmMgEEXmWY3q2wCiT0Eu5JZ/c1CmxWgVAL1KxUUZEaCVRYRQG3XuSMODOFXIh07WhWwaknFyoAiKP7tQ5h/Bdz1MgFEHIGAOzRCxbHbEHDPddbLRH7OBuNUxcN5STy19AEkTwsxj1ugQpERE4Kq6tDxBJArKculwk1Jsq5ExBv5vj6r6LuXkZRxoVtDsxhp6LEy9egF2sQPRHGOw62F7pMiu2XqVnroJoKGHkBUhKLXQ7Y3SdPod2qrrEc6VS0LA8bcJWJPSHAfnFYSkSVtdCfGrbxbrnc8AWBYgJAFQxx+kpi8VsXZRgqwKjT4jTSkJ+0RRQVBUu0uwOE2wNA2i2gOVpYgbLMBtlqKZ9nQutEN7JQkbXu1FAnsror/Ww0+7ByXycvKOF1nQNrhOju9KBWbMxGvmwSgXIhglRTCHlArY2R9giBvYsPZdjFHXalsr1DCrEKRKhk4AsDDhzgO47W3sZfv9i8oIg+zwXEC8Iss9zAL8SP04p3LSgJdFvIsxSOv073vFWdpY+l4X0s20TfS7buJWxJhfnh3/l17jFnVi13/LPvhlb2zv4gR985Q35kYeNxWHbPEyQuhVBlkRHElQ++KGP4MjiArMPT548gV94zy9xIM8/tSB78FwddCB+OQRZGr8Jm5hCtojXSSFKJIp99Nd+nZPgJ0Ffh52ryfvPZo4cNk+fCYfxTC3Tz0eQfcUrvvZJXNWDxz353oMuxuciyB4USZ86rgddnofN/4OC7M3cqwcd2Ae/m7jH//m3fpfdkt/z3d8BYkPT7zdCfNBrgus4uA8HHdwH9/u5CrL0HRPhcIJUGPSHzNB+18+/8wk0wORvbuZe/lILspPtv+Ql9z+thf9G277ReBwcx5u5mW/1GruVYsbNBFn6LInsf/hf/gi//Tu//0QAIonwhMWgcL3JPCem7Bte/5pbYow/m33/cv4tCbK/9u4H8G1HJHZT0OJErxqoz1QQIMTe9hhCKKDXpTZ5A7NzCvMq67UiJDVjxuLV1V10egmGnoLMETBtmSjP6pDVEI4b4NGLfZQLFpxxyG2JtVoBWUR2zBRf+40nEYoDFm/XN8ao1RqwZJWdnqUi9c7JWF3rYHPbQ+ZFuIdcq0cKLDISbzCKA1zrbGJjdYA4kpFDxZ1nZ0CYOXJTJgmJazGGm2OULAuCSos2HaaqIRIjrG+0celyD3tjAZ9Z7aKfxMxbLYgyXn60hTvO1jDodGBpZRRsC5W6zixUGcRGdzE7M4UQtEjf5oXv/n4XM0daqM5quHp5D909AaPuEF/9kqNI5TFSbvvL4Q4zzM/U0U9GOPfYOmTdxMJUibmJdgVY2+5DEascILM78PCFnT5mbAtff6rJzLcHL+8gSQQcmWtg4NOCMsNOx0UYpHjZ7bPIwwgL9SIgR1CpPXq/h+1uwkJia3Ye/a0uTp5oYGq6CFWldkaHW4GbrTI63S4jC0iUVXUFUZAhCICCpaNYNliYqleL7HKk1O04F9GJgEcePI/Bro/TJ2aZ52sVZOimjGEnQac/RKtko9gqwEsC7G920WpW8OmLJOL5eNFcFbedmUGQyzBrJgt8q1c7SOMYrhexOFm0acEMDhZaODYDqyxyUvq1lQH2dnwcWZrilvlapYrmsojHLq/irz+zD1MzkYUhvuHuZbidTehWiRfgxNFrNWyyCDNHeOr4MotrwZBEwgQuMUVtE2vXXBi6ylzbxbqJ1b02QhhwhiG+/uW3Ic889Hdd9HoBqvNlDnPdWhnhvvsXcPzYFC6eW4VmSLCnm+gPugj7AXMvFxabaE21kNNFIciIHR+ypkA1RGztd6HqJqQ0xfa1NjsuSQg+vbSAVsXA/ihibEcWCyjWDOiWxG68Yq2KjZ09DId9RlJkI0DXyMEuYPboaUSJiM1Lq6gvzkCKExxZPo2HP/UXuPfeE+h02+xMorZcatcm40BKKBIpwfaVTZy9936kYYRhj1jSA5iyiMUjcywmE3c3DgMgoaQ6BaEgIvRpwZxyCznxpG1N4QAjKuRQkBfxervdLrt4bbuAalVDfxzzf8dmZ6GJGbq9Dnp9DyePzmPl2jqq5TJ0o8Khr1trq7jzvlPsjMySBCIkEOlUFBPs7fWQpBKOzC0giD3qWkaWEsc15CA0KOT+yq5zq30XkqohjHJstbdwZauNu+/6Kg49ymWBHbCh43HoDQ1ODo2Dy8TAw8BzcP7iCr7mZS9jdzYVgIgxv7uzDj+MGLNAYm6aZghiIBqKcAJKOVeQczq8gS0KQMxznL79KOI4wPZ2n93DAgknAglGMZaOtJCmHtr7fUzPt5i3SiJMRnxcyYAoSOw097w+VFWAUSyws/6RR66gNxiiZOuYa9WQij6HmlFIzrXLa2jONNkNKBMPlEKeUmB/dwgxztm5lhCrUSKMg4ByqcjcVQrbSxIPqioi9sjZmMILI0iawS5hWZNhGSZ21vY5uKw0RUKrjXHsw3c9nHvoHO64804ksccBfhceexynziygWVsC0a7TyEfgBdAVlVvezUIBYZxj4Ixwae0alo8vYqpSx2hAhbABqTMQcg+9XgflQhH1+WmUTIX5k+7Yh5tlcPtdFKtTGDgBatUKUjfC1WurECQP9kwJS+UmZJmyAiRsbK2jUS8DcY5QVFDQLUaDhJFDZBPu4LBME/VWFUXqmAhTbK/s4drVIeMEjr1oljErqyu7OHKiyEK1oWvQdRuybiMls0V/DEGVWWBzBoPr28sE6EqMBrkDheuCf5YZ2Ly6icJUCe12D3NTdWiGAk0Bi/RJTu3kxNOk8KouVi7v49rFLrYGI8wfk/CSs9NwOhnanQDNGR2hl+PBC13IpoE08rDZ8TFHhTVVRE0VMDenQ6SCixdAKBbw2IqLxcUSLl/uoD+McOqojY3NIeyywYxucpqePlnHdKWKYrWMfi/AeL+D0kwT/tiBMx5yZYEKk1lCgXQhQiQoqAoc4pNTIJSUcAiioADTR5ooKlQM6mJ7q8vFO1UUEWYSJLpeRBFBFqA0XYUQxoicIfSyxe5ymktUKCD+aiqIcAck2qXMZiaUtEgAHl1FpVpBf4cKytevVb7PEZZHlIhjhsxQ0d5xsb7ZxfR8EVPNIhdSJCEloge77TsbA1KaWZSOYh8vuq2BgqWiWLC5Y4fwK4kvYmPNwY7jYnZWRcUqM3925IU8b2drFgbDjLEdalFlprofUBG5gkTIMHNqDlbDgh756G/3cPGxfQ5UI/QPUVNUhTAfYBxK308xU1PR4nDUFJWGDsdxUa7qcPcTOJ6Eq/0AD7YHGGfXg7o0QcRMRcJMScJMxUTqRRj0QxQN/TrnPA1QNXV0Owm8hH4S5PDFCNVijtmGiUqhgovnx4jkGGfvLaFSsyCKGrv6I49GPUfsRMxpFmQP0/NNFMstPP6pa0gFAdU5YvzKEIjHS+eJxOPVAXZHFCjoY2HGRr1VRDjwmF1NQZt0zCa5yusGZJVaL0JstBP83iPhC4Ls81w4vCDIPs8B/Er+OP1gJ0HrIx/9OAuzEwbkYSLUjRbSE1cgudcmwTFfCvfUM33nRLijVls6lkmr862IMTcbi8PO72GC1GGC7EFG60+9/S34zn/57YwtuBWX6Y0Ysl8KZMHEIXvxwqUnMWu/XIIsjSG1fL/u9W9mB/H09BSflhe/+C78wL//PszNzR52mp54/9nOkcOuhRuN90TMpGvqZtfCsxVk6QAmyIJbEXr/d0QW3IhLSsc1EWQpzG2CLCAWK7FMt7d28P73vwenTp7gc3gjZMFBZ+f3/dt/zQIdtSl/sQTZCa+U8AskKl+4cAnD4fBJ25nMA9rPm2EqnjpJv5gO2Qkj96mc55tdGDeatwfn+o14v7d8kf2vPzzs2nkmQXayLbo/fvIfPs0hXevrG5i45KmYSBzzZypOPNv9/af6exJkP/qeB/ANtRC5qEPOJMzPVyGSkOb20NkeQhbI/SOi1NAR+gnSUMLsTB2iHGE4bGOv70FINQQUGJOS80JBpVlEtz/EyhoJizq3nlarRdSrEva7HnJXxuKsxXy30TjCTt9l15AiJJibsSxN0fkAACAASURBVOGEPlw3Q+RmkBRKazZh6Jz2gqJuwipo3BLpUFAOudaSDGUKhaKUdVOGqVAQFTncQkSOhzDM0WxVQb25D5/bgTOMEbhDlCsKdoceru4l8BMZqiKhZqg4PlNHvSAx/2yv46E7FNCyDNx21yxykZxxCZrNEgeYDEce3MBHMHJRqBd5nK5t7+CP/3ILIgycqpXw8nunsdneZywBMTSjMdCoGNjr7aNOPNE8RZSoHAxSKGXodSM+VsNQIEsiVCFFs1UArUF0QhXoCiyLFs4+dtpjdAcRixDE3CzYMjs2m4UK8izh9uPpsoXyjILLG23s7KU4dXyGHat0rrpDh90qjaIFyBlkLUe/P8J2O8bSTBOSHIOsNbKqMze40Sizc1DTTW5BNSgVPBnCcxyoigEvjhEH5CQE3L4Lu6gjjDykIQU6kaOLWnUpzZ5EvOj6Ao6QAVoJsyePw09jrG+tYziI8dKvO4E/+/NP4+oFnx1MFPhy90IVt989xe36V1Z6IGunlAON+QZGrg9Z0vH4ehu97ginZ2x0KbVdFFAigS2NMLtQwcaug79/tI9mpYalho1mhQKiYiglEzu7HWYLnjwzBcdNOASnXtNgqDK7iK5cWUEeiPB8FZqkoWRKqJZVBPn1kDTZSlm4zCIBQZwiikNecGp2g8cmcAbIBOK05qiZJrQihZek3AVSLFncJr52ZQ9kavT9AGTg7jg+vvrFR1Csyuh3R5D0AlRTgklig1XEeDzA9FQdxXIB26tbWFicYu7fzvY6HntkDapaghvkzBC9eGUbaqEEtz+CqVDaeAHf+Io7IBsKCwbUpko8TApEEoibW7Hhe22EIbH/dCR5DCFNmGNMrt7mVJWMfFzMibyAWaQkXNglcr1fRuyrOHbbIuyCwot6heiAGVgoNRQFu9s7GDouWq0mB+Y1pmc46K/VqiERKM0eGHVcFv8pXI7C3QgJQ+c/imP+zUoFErJ9UZGG3KLDgYPYi1G0LRgVk1EZlMztOgHPYzHPMeiFlBbGrb2EKiABVTZsKJYKVdIhE8s5oLZjcv1ljBkgFyqxk8lt6rt9aDo5qqm1Hxyal2UEJRAgphEHM5GgSan2WSJCEDN8+pOPYrpp48jRaUiyzq5dcj8TysUwNNhWEX/2x5+EN3Twsle8COWKzWxM2y7CD1wWh0n0JbemahA2IEUWxCxok3hFnANCQnhBgCg3uL2/09nF8tF5pEnAbePd3T4KusI4B7qOdcWGTqE8ugYnARxqKx8MMF0vsfN6OOihVipAtQvwQ3KOatAoWMdzEDguIo9QDWVoxHeUMx4fCgRcubYJKtnVmhQsV4br+ry9tUuXcOb2F8EjMU0TmfFMrmDCEnhuDDdwUTQlTrj3Rw6fw0fOXcZLX/Zi9AYOXJ86Dwx09zogynWJQswMBZZZQBRSqUXA9FQN4+4I5y5cxakzJzhcLM49Tm0PQ5/Hm5zeopRgfrYFTdcxHJK7d4Q4TmGbBnSdzouDmakmojBFvz3G2rVrKM6oqDUrzMuVJMJaJMwXJu5zIqVoVpq4fHEH7U4fR5ZaGO6PMX+iwa7MLCaHP82riPnGceIjSSIoqgaRHJ1jlztSREmDF0RQNZ2RD4PhEMP+AEunlpgjXjSp3V5FQPcYCr3ME3ijHpy+jwsXdyDLHloVDYmv4MELfUSShEVyQ0YiPrXSxnYQYb6q4r6FKoLBGJKYcwfHkYUqZEFDp+eiM45xqePj+FIZIl0/JMqXC9jYHmEcRTizVIEc58wgpfA6alnv7PeRiCl62y7lD0KgZ4wlI6GgKR+QiwZzkVVTwagfwhknmJm1oZnUki8xS5oLKwIFOYWIk5TRIFFAkXqAqArY6w34GSTmgFHMUSiaSBMVAf1eCGNuiYcQcwEkGCUQUgrLS6FQmB053SnsO0whUMCewqBpvm5pu/R8iLMMo0GKnhOh1FRQnS6xM1Okjo4wQuAR4ifk7eR5yC5Uco7TM5nQKnQZ+kGOoRPB93JkuQerKCMeRsy89TMBUUruUzrWDFESMbZj5AZoNlSU6boMEoxHHrujA99CTHd6UUfH8yAbEvZ7Q3jjMWxkUPIQU3MaF7/EWIQ7SmFaIioVCYaaQ0gVbG2muLA7hNUQOMg0iIkDm6Jmyfxfr5/wfXRuWkPuptjd8zA9ZWG6rqPdjZk5TQWgxoKMWsVC2E8w7sj4q8tdjMUMM7M65lstKHHMz0MKMhUUEZImcVHGtDU+T4Q46e0MEEbUNWPCMhX47QyRHyKNM6xvjTGi6EVT4A4cIZcZf0DYnCjLUSgZsCwJhlVk96yp5eh5In7/Ee8FQfZ5LiJeEGSf5wB+JX2cUsCpGv693/s9T+w2VaZIlP35d733iYChwxbmN1pIk6D5pje/DcRWpJCbpybL0wapPZACh0hQ+2Is1g+OPR0HMSQ/9vHffFp40I3Eh1sdi8PO7/MVZCcCE7EQDwo5/zsJshNBiviUb/nxNzwRSvblEmRp3nzowx9lV+zzSU1/tnOEzv1h8/RGc2vCU75w8dJNr4XnIsg+8shjeOWrXsf4jRsFaB1ESxx8/7k4ZA+b95P3D5v/1H73rl/4Jfzhf/l/cf9999wQLTEJojv4/uQe86+/93vw5je9/gmB9UaC7MFgMCpSfOiDv4Rjx45+0QTZg9gMcmfSgvDtP/kW3HHH9XAueh085zfCLtDf0Pyl1yQM64spyB5kYv/gD3w/Xv2qH36aKE3CdUxt2NXKTbnRv/O7f8DiJxU73vvuB5jj+tT7LM0nXdcPdaU+l+cIia6/83v/N1776h95Ejf2/PkLePVr3shFNsKA7O7u4Ude+Vp+prz/l9+D+++/92lTlgoiFLDyVHH+Vuf2l+vvSJD91Xf9LL6xliARVEiphFMn55BqJBB6MJCyeGQaInRb4xCs3q6P2WYdeilDiID5d5cf7WFmugbNBLcISrqGsesTphHxIIGuGrCqOrbabRaq5udteK7DrL1/uDTCnhPjnoUGTi4UUa/I3LrpOT6QkkstR5FaB21im8bcepojRn9E6CNyrgiol3UMRy56faDErdExpqZNpORoujjAqbl5VKcU7Ozt4NHLu4hCEXN1m528f/H5a7i2AxZxpwsGpm0dS8tVTvQeeT66I4eZxrWSxS3Cly5vodaoQxEBi3h7loo0ClCrVyAoGcapj889tILOXopjcw2YEjCzXMDKtR763RBhkGE8zrA0VYZpCoASI6QE9WGMomFCNnzkoxyNCgk8FGjjo1oqodgsot0ZQRI0NMoWbHpfivCXf3seKnQstiwUTArjStEf0gJd4ETiZsPAzHQJpnUdZ6BrJsa+i0EvQrlYhG5lcChNWlQQBi5MU0OvP8TYIZHUYMehICrsmqGFZblsIc9ihCMfnpug0iojFTJuH6Tgk35vzC2exZqKXMm4PX80GCNPqIV4wC2g1A5NIgolO19d6cOQFQSpjpn5I7DqNh6+fBV5piDKY3z6wgr2nQhfd7IJM4uxWK8xc6438pAFCWpVGWEgoxPneHzbQUjOwTRDs6jgVLOEUkFBpzuEKmSYatmo1WycW9nBQzsjXNmJcaRYQKtgYNYSUW8V2FVHvE9ZlbDvBDi+fARFYuiWTaSxi3F7A4YkIVI07K4NEDmkz8kQdB0zy7N4ydechgAPqxvrePShS0jCDM2SCT/I2DkqihE210eo2pQYXoViiJDzlNmDiiYhiAJcvbKDwBfQmi2iMxxjb9PF3FQNvZGL204dw9LZeeQCOQwTPPSZNRQLMhZac2jNl+GN+jALFh595GFIkgpNifH5h67B8YlhSkxECRvtHuqmhJYp4a57lhHECWyjBsfxYekWzJqOsdvDxce38bJ77wbEMTw/gGGUoSgWesM95DG1nms4ffoUczllQWfOLoQIcZJDUclp1sHVy5soFus4enyOsSiypKK9t8/MTBLnKWCuVKwhjCOMOh1IosBCJ7mFPd+DpunodEaoFagQQw5tiUVZ7lenAKM0Y7FVkGRYxQLSPMPYpZC06xgIQcjZ4drZ60MzTNQbJTz20OfxN3+/ibteehZ337fEwjulsT/04DXce99dqLZKzP4koZw4zYQTIEddnCVwRyTKptz6S631JFTQ/yZObhh6GHskHme48IUVbO/38a3f8XKYRgE+J4ML0GUFWRQgCMiKTA7cgN33hm7BHcd46MGHMTNbZnE2TwRYGoV1kWOV0AchO/jJCZyJIrpdFwVdR61K91OfhVVy1ZJw2xu6uLq6jU6/j5ffewcXxfo9B6HjYunkIgzzegiP03ag2hq7JqOEugpiOL091Fp1xEEKyleTCamhSAjiGKZlseiZJTGIVk8MUJHC1MjdKpAYHHGglee6LG6D3N1twlQYUAsSoiSBqdtwhgNIlH1Mie2qAcdNsbKyhVZTQdnWYBPrWhCQi3TEdI0JkBWFxW9y8///7L15uGTnXd/5OUudrfaqu299e1WrJcuSLGwZYzZjVof4IeyQEMjAZAhjQrCHAA4YsNnBNkOYSWYGJgvJsC8mkDAhxuDY2LIka2ktrd5u3/3WXnXqnFNnnef3XlrTVrzI0STB83T9o0d9aznnPe95q97v7/v7fEk1DFekeJudgwOa7aqaL4IMaDXbaGmsXO6OXWZ/5wBPXIiFo0TiG1cP2b7R4fyFFnfdfZo0dXj68jUGg5nqkCk51jFP2wk5sbHKwkKbLNbp7G/RmvdwvAp5LgHRmeJgS9iluF7DLJTcLgZ+yjTwicJIdZDcde8m60vrKoxPEDi6VuCWLCxBVFiFul+COCedxQSjIU7ZIzfEjS2hUgZH3S5jcb1urinBX4t1VRSU3yIUIZqVc/r8BoawYg8HDA72MLWcyTSh2xky1SwCP1EInEsduafEDa2xWIXzqxbL7TIV08SxpJiX0esKp8Pi0J9x7dAnygtedWcLLcwZBTHBTGMUFLimwSvucnn5nesKKzIZTwiTSBUG42lMGIJXr7J/7ZCK4HiaLoFfqN8WJVvC0aTgK0GHLp39CadPVyhXPdIZ7N0YsjeYsLFWwbYNHMMkN1IyLcOzSwiaV7jhIqZP+4kqzI2CGSUzV6iDPCtxdBTgucKctZQwKwgUqa/IvBeeqoTyFZoUWAqFQVAdGHGKWXLY2x3QOFFn8cwcxRg618eKz5rnkSoGCT9W7jvLklAycZQm5LGwU1MOuwlBjOJWm2bIXMvFTE21Nsl3gEJDeIa6X3PbZrAbMuz5bJwRlFKJUmIQDgPqSw77VyOevurTiVKCIsGzRLA3iSRsrChYLpfw3IyJ2FhtnfmGoDw0XK1EGE44dapM2axwYzcgiEKKLD0ePyOl29N4fD+kE+dUHDg5p7Hq6ZSdgrm6p1Acli5InkgVB6vzJer1KuOjiE4n5LofM9OgP8zY8WPlEm57hlqTV9arLK9UFHvfyEU8NRRTtiSz2oLF1bIqhvmHkcJTlRxxhc9UDoGmO0x7CXvXRmiu/P4zyWJh8mtSp2YYGkRhrOaGPzP5jWfj24LsS9w03BZkX+IAfia9XESOP/mTP+UnfvxHPiaV+qa76qYr6lYW5Rd+4efxjh/7YbU5loXn4lNP8zM/+y4eeeSjvJCXKCLn933/P1LBNt/6t/8mf+87v0Px4uTR6/X5+Xf+AqdOnVTcRdlI//CPvOPjtuTL81+Me+rWsf9Em38RhKS1/Z/801/+GGTBix2LT3V9bxWkPlFL9osRXl7orJNwsn/w5n+IuPL+ayELRKiRc7j7rgvPn/ZNB6+kr7/rnT/NmdOnnv/bfw1BVj5f8BoiyH4ioetTXaObf/9058h/riArx/y//K//m5pz8njhvSDX9Ad+8G0qCOrTYWDe6qa+9b68eX43BdsHHrj/+Xv2U53DJwrJerFj+qkEWXmfm65kCVp697t+5mNCt24KtnI/3vq3m3PrVkFW2FK/+3t/wI+9/ScVn/cmskA+Q9aw7/6etyCitOAaZI2TYCp5yI97KdaI2HgrW/fFnqM872a4l7z/C1nG8ndZG3/5V/4573r3P1Yi5o+//W08+OArnxctZQze9iPv4Bu//mvVuimPF7MuvPB4P5G4fuvni3NJ1nLhgt8UI6XFT8bta7/6q/jiL37dJxRkpfjypu9+s7pmb3zjX1PvUymX1fHKtfqXv/prfOhDH1a4huYtoV8fbyz/c75HZD6+5ft+gB9521s/Zh2SQt53ftffZ2FhQeE6pEX3ptAva9JP/eTbOXfujDoMGYuHH36UH3vHT6ogwPvvu/fTudT/1Z970yH75SdMFW5lZDZra3OY5Zxxf0qzsoDVkiCQnNxMsFzY3T1gNiyYa7q01kzFhhV3kbQDX36sy4WTa3SKMXu9iP2DiPVqlXvvXuSw02FnJ+TsHfP4/gBLN4VYSZAEOFWP1YUGbtVUG0rZFDm2rYKWxl1f4YxMLWU8Dqh4FWItpbs/ZOtQAn8KXvc5Z7jePeBgt+COtSXmF03ctsPO/iFXHhuwMb/C0qrDYf+AKJMNoc7O9hjdznhoe8A4MPhy4Qg6knLtUbdhMBox16yzvjlPFE556LFduofiqJojmI2YDkNOnDhFq2JTq1ZZP1Vmp7fHr73ncapulQfuWaAQ5p4hLLuAZ64ekKcwX/e45851xWwstxv4s4CDGx38fqE27JLUPDwKCPypQggsbpTJYoPRNGJvf0jsxzQqZdaWWjx7/Spz9TKWkSunnueVlLt1OBYGrE614uEaOXecW2aWTjBKNlEyI4lDdnamyuG5tL6kAmgkbIxMU+6tp693CKcmr753HX8yxCk55EamRGdp/XY9MKzjgoNdctnePeTqlSGray2sWkE0CtX1m8YTauWqCkO5tnNAXZfWXY1EQrOShCe2ezyylfA1D5zBLMdcvDzgiY7PcJZTFDqvOL/BKOgRDlO+/L4NsuFQiTyFnrO0NsfSRoMwmLDzxKHiyk6zlKEv0pDN/GJZMTJz4ePmKWeX2hRJwtXdKaHs3/WQjRMVOkeB2uCeXm0ovqOmuXTHBQubDZrNCttXfByvxOnTG+xv7bCxKC3fCe9//xbXDiMCCU6reziuyfLCEnfdf476/AL7Rwd8+M8f4t5zbRyzUO3vfT+nXJWgs4zLT+5xx6nTRCJgTsec21zFcB1u7B7wx396mbsvrNJqWWxtHapWYN12aTXqnL9winNn71JC7u++5w+ZdBM8TePBz7qTk+dXiH0ff9jhma1nObG6qja4s0GfiUh5rk04DnDdMpur82BpZHpZCRjC6vWPDgjjlLN3nsM0MvYvX6PZXMWStPPOPh999DpHRzFf8qX306w7SnDJMgvXsxWXWcS8IJopB6XwW597ep/nLl9TAuDqXE0JyLs7R2yeW8UxXayyS5RGihX98ENPc899yywtVpV4KHNVgsqeu7rLyTPrWBw72iQQSISRJWlbNo4dspI2LzKLEgXzY16soqIEsRLm9MTHKeU4tQWy2XHw1NE4orWySavuqpb7OEqJs5y5SoU4E+e2FCSEmWop97RwXeN8ptqbpdVWPs8Q/IEIwkWC49jHrnw9R49GyuUrrcGVShvNsJmlmXKlO1ZFiWqZhIhJIOEsIo2PXeXikjx2ggv+IFaYJMFtSAiPBKKNh1MGg1Sxb+cXBFVRoSYFKCFGphq6hKYVxy5aQ5K6tFy57y0drlzepuLW8GU85B5u2Kwtr+BLiKN33A1QLbeJIhEVdZJpSCRc1hTGUazEukatynQ6pdVqMPV9PGF4a3Dx4SsqAPDk2VNEYUCWhMzPVQnRVLjdh/74A4qffdeD51lcmqfmVhTf07A0RNVNw4Td/S6PPX6FhbrJPRdOUPXKaAKMLHIxPHLQ7VOr15QTWdjQgr+Q7gFDt+mMRlgezFVFvDOJZzm5OHW1TLEoRWxLtVhhSkSkfejxJ3jg/rvV+m5rJYLpcSFNvsP2u/sYZoW9Kze4cP86jVaTWslDy0UUF9pFpq71cODTC4U3bvEX73uUjTuWVKGoc+UG937+Z6kOAj8rSKbiQNWxMofueKQcvfVGhe7RkIpjqrBKYXgLusNxdQRaPJlIGFqOWy1jOzp5ZvDMxStEYUhtTrombK5eOWJh1WJjo83Vy7ucPn2SarXFbCrhbBPlKOz3QlxzjFOrMzoMefqZq+A6ZKnO0WBIq2XQ0DROrrXQcuEHV9nbHnPi/BqXL++S5SntxTpH/ZCSFpMbwqWe4+rujEef7BGlMz7vvhqn1xZZbLXwE9i7cqSwNrJGk1tolk0U+tTXW3QPp9StGmEWsXNtwDRNWFkuUfVcrl0ac+qkR6veQDL3ru72jgsdJtTKGq4tfGX9+P4oHbv56/U6pibse5gMZ8TBDLNcIRDuMfI9J90KKZYlaICckl3CFSe3ICEmgXLJFpm43SGcpuo3vPzOaUrx1bKVO1Qc9dVGlcFRxP5Y8DUpp0+UFeqn0nIJI2Gnh2RxQr0loXoQ+LC9HdH3A5qLOXmYc/n6jEbdYaVtc/bORSiZ7F7qMkkMtq/54BQ05jLyOEaLc062atQatpTEOTxI+KMnuthlOLNSxikdI0SGvYgrOxPsWgmzSCkv2qyfrODmNa4+fkQQ+3zO583T8KrMfJNA1+jv9AiOZvRGKYdBwuXRlFGRU3c17j9pc8eijlf2qDqu4jTnYcGo65OZMZV5i3gYM+oWHA0iMtNglsOlTshVP5YaCbqKK9VUV9XGvAehOPrhrtMLylHtRxHtRYeTJyoUUabG1RY3t57TdDWaywvkgcHR5QFHR0OMRZOFNY/kKGK8HxBJK4TrqXVOkEj9ccKfHJRuC7IvcfdwW5B9iQP4mfTym8Ev3/Ht38p3fPu3KbFUEsDf8Y6f5vLlK0pwuyli3Cqunj17htd89oM89dTTDIYj7jh3lj/4N3+khJUf/IH/STmuxDF1UzwTIUpEWXEzvf6LvpDBYMif/fn7+aLXfYHa4Hueh7i1vv8Hfpj3/dn71ab5q//GGz9mKCXpWziNnw6T8Vf+z3/Bz7/zf1aCiAg5rVZLCbvShiVORhGB/863fYsKL5PniKP3xYzFJ7vGt7oSRQgSgU24tDe2d3jzP3iT2ixJavi/+te/rpi2//D7vvdjHFu3OttkPN/whi9TwUkifIuwIsctbbkikooIJ+LDTUehjK+IUreKpDf/JrzLX/rFd6lrc/Nx0/32wjG9lfP5srvvUsd4990XVOjVr/6rX+N3fvc9SmC6//7/V9i41ZX4Qo7jrWPywmt7U/z/eK3dt86Jm8WBWwU/ObbvftN3cu6Osx9zSUQwuuk6/FT346czR77h679GiVDSGv1v/93//Z84r+Wz3vve9/Gmv/8W1VJ/q8NZWu7f+tYf4QMf/JA6pJv3ws7uHk888aSq5gvL9tNlYMo1EXFRrou89jv/h29X81kEt3/0j35UfdatYqT8/ye71568+BR/77u+R73uhWL8pxpL+futztBfeNfPqLn68R5SwJH7XZKbpcAj7lIR7H7rt39P3bPf+w/e9DECogTbvfktP6Bayr7pG7+OO86d4/d+/w/UuT799LNq7OTeFefON3/T16m1TIT7m2uPtC+97nVfoBJ35b3EgS5i38e7L17Med4M9/rT9/35J8RQyHPe8eM/ze+/5w/VW8r98sAr7lOIgw8/9PDHnKPcPz/5Uz+n+Lgfbw7cvE9eeLyf7N6Szxd362//zu+rz5d1+7Wv/WyuXdviwx9+SH3Ot/9336rWn0+2TshnSzFInNgybrJeyPhKqNry0tJ/Mr8+2fh9ut8jUrgT4VXWbpknKyvLKuRBhPif/pmf58d+9IfUd4o8bmItZP2StVLY0ufPn+MjDz+qvs/e/qM/xOd//ud+Sifvi7n+/yWfo0K93vF2/va9TfzJlJIINlnI4X5MNrOZX26yt99lvt5m80ILtDFxmLFzNWBlYY5aLaWwM7R6iYMbR/i9iLn1NqPxmP2rU2rlGovrx23gj1+U8KB5NpbEtZeTRxlzVREcXeWSKgyNSFpwi0K1sctGXDhow2GMbZbVhr6wNSbTCWmQkfpQW2iSIkzLkRIMjg5iKpJYrpucPdegMKaUqyIo6yTRjDCdsdcZsb97LCoIj244iDkhQWSuztazA9bW2qyteySpznCQ0pDk5tKYv3jogM2VJRplYasaFJZDvzNhfyvCMuucWmuRmR3lDllcbBDmAVev99FSQ7lyxGUnrr1ao0k6szC8CtN4xGAwot/3Vcr1mjiI4jHTuODxgwmfff4sd16ocv3SHjNDnFcxW7tjyiWbedeh4RWcOifiiLjfZpRth/1ej1rFw9QlWEdXTsQ8M7EriWr5FsegtAuLkzbOdJKRR9nR0Woy08TSHKukcrvkKfeu2tA6LpWqq4JXap6nHMtjPyTXjWOxXivY3+0r965pa5iWThZl9IYZiwsOUR5y5eqYzeUF4nxKNIZypeC5vS4lw+C0jFeSc6U35X1XBgxDDcswsYQJaBrMOQ4PblRxTB3LMqi3GrRXm8oxdfWpqzz00R6nVhp4psZcpUrSyBXTVJpCo2lA2SuTJvChi9s85wvzMucr7z3F4nzE1vWAlfkW621xFyY8c7lDoZepLrfRigLLKDh3xxqXr3V44uHrfPWX3cnV7RvcuDHhmf0Ip+rwufcvMOtnnDmzTH2+zMVrezz2zCH3nl2h7Wq4lkD/bJ55YodhPyKREJWypgTik2fWWFurYZs6vj/l6We3mEQ2m6dW6B3uq9C8/jQgKRzankVzfoG9w4lqcz7a2uLeV5zCIqDilqnVpKsggyImKxIW2ktMhyMGo6ES56VLoXAtLN1lmunEuU4RBCQixkjg28ICpaqHY+gMOodUmzUOtjrE41SFNc00k7MXlphvznF9a4uPPtln1NfZ3GizvuFRX6jjORZu2VLi9uCwjx8E9PYDGmWHtdMrHO7scvb8OaG9YrsWcRrxyEMXVYBnYTUGVAAAIABJREFUvVXCs1yFC5Dm/yJOGE18tJJFtV5VLe9ZnqnWc3H6ZuJAK1nYblklsWe5OAcljl1EAXGziQk1RstCzFyS6kMGEiikmyyePkNSJMoNKWKrsFBFXJS2aZn/llVSreuzQN7PQjN0FfYj/xW+ayQuXLllhMdo2VTdY1TR9e0D6rUKtWZViUelkkepJIFtCWEQKjesphvKcSYuPRFmBU8bBVLEcBQDNsmOW/lLKkxK1sWZci93djtcu7xLte2ysb5KFE6oVJrML7bIk5gonlGVcJ0ixzGOCybyfX9ta0eJvPX5Jpg6yTBU88erl9FNcTVLy7JJkogr01Tr1P7WLq1mVTFK/+0fP4w/SXn1KzdYP7WOZRjH7M0oQit0nrr0DMun1liozSvOo0QjybU66gZ0hzPqZRG4AxUWZ9t1Afpy7fohJ05LEcxkFsgaWrDf6XC0P+DE4hzzC4JckZJdRiYOaAnZ9DyGk4znnrmC2y6zOF9ncDjEqVjKbbjQqKk5YKiAsZg0K4gmIVE0VWMxEaSJpVGqePiBiOMu+WTINAmwG+vc2DtkadElnk5V8NrK2irjfkDNqdKYq+CaEkwYKkF7t9tnaW1RzdFO54goT5UYLOJriqNYzJZtY9gZlWqN3kFIyc3QTI3xoc8sk7Anm5LpUjYqDEdj0jSi2apxeNjlsNsjyVKcUkGrNq840x995CInzs1TbrQpNJ1Wo4pti3M/V9dfGKoSbifIi+2dHXQ7Z2F1mTTKMEUYLQIeffiA567scbolrkUTu1ZlNpbvjwDHFlhLyuaFJcb9VB2T7pYYdsY0RUQ7tYAWlzjcPWR/EHLqzlUqJTDyQgmm4rB+7uIBSR5x4uSc4kkf7Y2IgoyZZmBaZcb9I9Y2G2zvRUTJlDvvbOEIIqIoCNIZ+cwkGAobV7pgJsTZjM1VYZbatFsSfFbj4iNXaCwYrKzPYxQG44ngk6Q6BNd3xjyx26fmFNz/smXMvFBOWEHElF1LzYMiFn6zlEUKkjjnYC+k48e4FTix6qrjlu/sVNM43I2QrDLBDBjGjFZL2vZdXClSJjm9I1lrTYUyKrcMPMNgOtZ59tKISR6pLhi3ZDMOY8WhXWxbuLUS9eU5CrluekH/MKDb96lUDOJxTKNpYYQ6B1dGLG1UKUoave6MwpGQVZNxmKn5U3dsRsOYq92I4SyhXCtxz/k2Gy0PJ9HJ4lgVPq2qjrc0RxSaFII+EczSKOWyFL+LlGbVwnULlhsWHib97rG7ul41qbkWSaGhmwXNOU+JzxefDbk09hXLuGTrjGLYnSZMZG0uju/VWsVGlyJGlLLQcGhaJvOC7dCg7Mm1q7K0UOXoxkD9DskLWFgxWVpokfY1evsTUjtXwX46iQqQtHRZd0qCd2YUBIwDja5f8HDPuC3IvsSNwm1B9iUO4GfSy0UA+ehjj/Oe9/wRz1669Pyhv/ZzXoOIT+126/l/kx8Q/+YP/51yl4qjT9xHf/0r36BEk+cuX+Enf/LnOHnyBCsrK7z61a983oUkm+eHHnqYX/3Xv84HPvBB9X6vuP8+vuVbvpkHX/VZqpL+y7/yL/jAB/+CQCphRc7h4RHzc3O89a3fp57/7nf/Y7UhlNZgCQ6QNM7v+s7/Xjm7PtlDBNdf/dVf41/86r9WT3vgFffzbd/6N9ncPPG8Q+7ChfO86X/8Tj7rgft57PEnXtRYfKpr/MijH1Wp6889d1kJvW/8639NjdOTTz7Fr//mb6vzlMfNcxFB+60/+H3U62r3xVNPPcO7f+Ef88ijjyF8UEkUl9eLS1Y4mtL6JWMvoUa/+Ev/hOFgqF4XzWaMhiO+9Etfr/4u7yGbcNmMitAuYuLXfs3f4IEH7uNnf/bdaqzlb/2BhA5Yz4/pTUFWXIcilMkcERawnIswbV84N8TZefP9RHgX5+P8/LzCVHzkI48+f23lb9s7u0oE+57v/i7lUBQhTThtcnwiFMo1krEQ4fz97/+A4vHd+rof/P63qPC5m27Tj3ctRIwRkebNb/5u5Zz8/2qOCIZDgoVuztOb5/l3v+PvKOHn5975Cwz6Q3W8MqbykPGWOSePm8FEIiTKtTx5chMJz5Nr+773/Tn/9H//FTUGp06eVHNf3JAv5nHzHhMx79lLz6k2VilySIDdG//6G5RoKQ85/p/6mXeydf2GOsZb77Vv+qav54//+N8/P1/k7yJwSfHii1//Rc+fwyc6HmkHF6atCLpyn968Zutrq3zpl37xx329iG1SaPkP7/1T9UNd2gzvffk9fMPXfzXnz9/xMcLZreuPhLmJGP+3/tY3qftWECvvfNcvquKRFJa+4su/RP3Ak3H5iw89xD/7Z/+Shx95VK0bMr9k/oqg+ENv+7Hnr4Pcozev04sZc3mOuMR/93ffo4Llbt67L3yt3HP//k/eqwowFy8+jee5fOEXfj7f+PVf8/w5ikj567/xW+r+lftR1r96o87NefWzP/8Lyvkim8Vb55V81s1189Z75Ife+g/Z2FhXhyKf/x/e+z5+4zd+W60n8vmvfvBV/J1v+1vq80VkFdFY2uw+0byV95Gi0v/xK/+cP/3TP1NrgaybMma3zq8XM26f7veIzAf5bLnnpZgh5yNjJGu4XK8XzpMX3mOyZsl9INf802FLv5hz+S/1HIUs+PF38DdOSLuvTabFHAxGdEYa17cj5tpNSnqm3INFMaVaq6gf2SJuiQCUzSJySUKfSKjKgNNn2ip8YTLKcEuuah8chSPVmiitZfEU6iVL8c1Ors0rzmN7yVaiQBCnRJMZmmaqQC4/8Bn7qdr4+74kUZeYFQkTcb2EOnXbUQFdixs2STakczjEH0sRSGOlMcf6mqfaQ4V9d7Q/xMWhuWhw0O+xf5Awt1BmIvzDksvCfEHJkJAJYdUaYp/kmWcO2NmNuXOtydy6Tm6IqFkmzQKCScR0Is2vBbsHPpeuB2y2ljl/2mN1w1GOpTjRMeccrh4OKAY6q20Ht6xxZatPnElbnkuQZ+wPhsrBdqLhcXbJYZb4TKZwox8qx5q4Yq7uDDG8EtvCxvQzvvjCCdw8YnneQi8bXN3vMR7lLDbLDKcT5sRdZjostl1VfGottLh6fRvHKCuuXBAOscvSlh5iGOI+Ntk+HLG+VGYUTtg6LAgnBV/wwCqmOVO8UgnWKaYFaxsNglmkHGr7vTFlx2ZpsUGvOyCVgA7AtHUl/k2nGZ7jsTfocqOTKXfP1J8QBQV1x6PZlOTskJEw7Fybct3k4m6XK30ZWwtHsBB6zss3F2g4OllqMB4m6CWHatOhsSibxz3e/3gHv7DJwoIvuGOD5UXh+EXU657aRO/tTFUAluNpPHvkE6UlPvuuVXYO99nuxKzXW6zPiXhV8OGrHUzLUm7Mmltneb7Gdq/Hpasd7lpqsrxYZjAdcdSb0p+mPHD3ErVqCQObk5urCjMRxjmzJKKIIsadgPaCzdFhn/0bU2pLDXTLJBGHX1Gi4hosLdXV5+Uljf5oyNVrIc1mnUqtxOJSSzkpJ7KJHh47wtc2FphFwnmNcWo1ykUqqgjjYUC54lGydIVAIHfoj0NWlpqqzbZkmfixz2B/RH8UKN5hpVJWPMR6u0Gl0VS/kUTwD6djRrMZUxHvpwH//oPXuLIX8Q1fdhd3nm2yv73NYyLI+iUlDGl5zoNf8FnMtR11LuIUM4ucbn+fRtsjGAknVYSwKYutthIpZZM/8n3293vUa3XleBIHvGPapIkIHSm7+/ukukNrbkE5meU3USztq2ZJCVbC2ZRAHmnVlwAlET4NU8TaUI1VkYunSjidJdX2Ph4PCMcJ4+mU1ROrmOU2JZFG8xzRJu2/DLeS9HYRaEVmTbIC3bSV60/EQcWKFfwEGlHkUxN2sBQzBAHgB4qzKkKvmMVs2yVPi2MhVwyhJUuxbyU4tFx2lSBb/CX2QERxVTTRRVTUSdU1nhEnhWJBz8RNHE1UAcsxK6oYsnfjiHprjmkoSO6YhVaZVr38/O+uPMs4OtpXITiVVhNDxOVMgpZMNPOYzylhW7YnwranRA9pcx8O+uq3uohWk9BXZ7fcrjObFJSbDQxSxa3VCo04nNBYXELXJGW9okQgca73+ylHh/sszXuUa3W15oigJOLLZOwrR7OIccJ4lrE/Ohww7B0yt7hMGh+7GJutskpYt41j9vAsy9nZ7jCIY7J4won1RVrNmjoPEYpLlqt+v1BIIKCMmXBbLaIoUN9Hcj6yNoymMfVqQ90n0WzK1etdxtOE5rzFfGOO4XCs3Mw7u7tUqhW0UoWGLeGXEb3+mMaiOF0lrK5MMjve9+ilAr/TR3frOOUSjuYq57DgOChkfZGWbJdeV4pwPRZWmsy353BNTV2/eDrGtAUR46qxUUwIREwU7rGmmOhyz/enE+XcLek2cZSQJjO1v5UWc90QXIiwulMVXuiPUjVPLFta5sVBrbF/bYdZHGJXLIaDqcJw9EYjXCdndXVeOULjwOLGc3uqwBdntmKzr59ssrZYUYF7hwfixE9oNmwaDVc56uW3cBwVHOx3VJt+tV1jFKRMh1OFdOmMQsXjPjqa8exzA86dqtColJSYLsUpUy9IAsEh5MzkHjOEbV6i4hjKVRzPHHa3R1i2uNurKlzNKQlqo+CoM8JUbnmdvf0Bl6/3FEqg3nCouiJql6jIuERSAHGYTlMVBih8W7nJK8sVFc4YTRPCVFy4sLjk4o+OC45ZKcfyCvRZrtjXUuDKpCiRmPSPAuIsotKwBaJEmln0/RC9lKKiRiU0D410loG07rsOo6GIuw6uVcJS3QAaewdjut0RzZaJK6iVIKHSsMhTTSGG5Jjk5hnLWiBCc2HiikscjakVk2sG00HAnC3rp8k0yNR3UXMu5+QdTeKwhJkl2KI5azANhWk+JQw19ZtOCkACAZHXGm7CwoqLJ3znw0AhMipzJnIm17Z89oOIsusoVvBkOlPr1q4/5Sg+5veK+1j2fa6EPy7ZVB2L+Xab3sFUnbvnwYU7FtGnKWa1RBikqhNBs0rMhEc+K3AcE9NIqFc0hWgqWQ61lmgXLj2ZQ5d7jLOc58LbguxL3SPcFmRf6gjefv3tEfgMH4EXE3r23/IURXT56Z99F7/5m7+jRE1pw7x67ZoKorv18TVf/VUfw7j9b3nMtz/79gjcHoHbI/BiRkAhC37qHXzL3WVihDs44eBowjQTN1GKbTmsNMqsLnnEqYgDtnIKCd+11w9VOMP+eEaz4nLmbIOZP6GUl1hanVMuiV53qIJzUjJVABr0Il5+/gSGVeBKsJGlKT7YSHizinGYMjmY0WwvstU7UE4x2ZBq4ozLNA6GCVvjCLMw+Jx7NilmvmJ75sZIfZ6Ir/t7fZZrEpqj4ZQt1To+HsDaYovmnMVhd0Q4yZhbsIkVO63KuQtLFMWx4NHt93nisQNcrcbyYo35OWHRypbHxC7rKsxsf7fD3lHE1v6YIz/F1T1eubnE6maVo84Oo17AiY1Fnu50eOiZETUa3L3cxq3llNs5cZbw+FMdisRhfs7h1KIHiY/mlRVf1MygWodSVef9l3p88PpUbdBFGGpZJb7xZSepWiGNuk1uF+SartpTN1fniLOAwVFIrdrCdSQATKdcMXjm8qFyTOZZIOBHym2LKImY9mEykMARG7disH3QZ7sf0jI97ju7hGYV1Gol/GlKVVyYLYvxuK/axLudgFazLvo1SSgCTIjleCSTSCENnr7RZbeXsdRy2Vx3qJbFxdzj6o2YhuVSawgjMaTWapEbOt6cyXNXjuj7BoZmsFAtURNepbgbI3FGCvfWojAylpaa1BZadHe22D+MsMoFNaeEEVtc3prSnWp80f0rNJY0Lj6+y24X6o2y2vS15+u4dorddPnQR7ZoW2VKespExI2qS5rnbDQcJG1sNhN3VMFiK2e5YVOfF76wYAzquGWTet3BKSyVbi0sVq0kwr5Dp9NDT2O8SoXGss32zjY7l6bEaUWJIXfdtcIjT17BTsvce98adr1EGPmMJBzN8JhfO0m/18fA4frukeJVirB454kmZh5RkgTsoyn7+zHthsviOsSFuBwNxUhulD3QIoajAWtzbQ47geKyVpYd5RoXB56WapxYXlWCVsk0lXs6znOuXd0n8jOqizojf8J733eFi/t9NtdbvOG1L6NSK/P005f59T96jHa1xXSWsXs05HWveRlf91WvxiyE+ynConBPhR8qreUlwqGEKWWKG1kpeyrUaTiZkGY20yjGLOXq3wXLIWOowu7iEF0i2IXpKs55Q3KuNNnxUxS5YnULy1XkUQl9k+dLWKDMcS0zVCt2o+kRJjEzuUZ+QNn1mBU5hrA0E3HKgW1aWLZwYxOFPZB/E6e+iBTiuIzEJqdnSvQpiVtWhBzNVq5q0yjwSpoKhEozwZSYCruigoQMTbkY5XjFdSnOYM08DjwypMVXk/ldqEAgQ89xy3X2DvaZXxTERkwWpsxEgRXnpyFt8+Gx2JGBHhV0jw7o7F5H81oqPGd5dYFqo4GtaUp4TGJxTpawDYNxMMVxKypsR9q+BwMfr+TQOzwiEHRBq66c6RIU1a5VGIuzWsRIEQTT41Cjg4O+OhcJjutPRlilEo6VUp+XcLlEiWTiTJ2MRpgSXBaLM99Ey2eKzZwKesIuMRpNFHdaEulPn19X720kBjN/pMKcjkZTxUFdWihTqbgEo0DxzMvVCr4fqIR1EQDDaYQrDM9C2MM2szBj+8YeC+sL6pzFoU1u8MylK6wvtTBMKQJJUX5Ga3GJJDMwdeHLFuglmQ8SyJZy1OmytrZJb7xPnpeYTQs++uFnFJ/8wivanNo8qwQzuQ6yDpqeTaVp0d/aZXDQ4fx995PmJsNRnyDusbhygsl+l0SC3sqOKjYddLo0l+ZVsNpoN8apTFlZrpHGNhefOmDx9ArTyYBcrkfbwyiJAaLKNAqU01E4rLltYZCT+BMq5YrCC0hxYxpMMUvHwreu5TTE9JTG5IVF92CfwknRLZf+QYdKVYTsglqlSj6z+MgHril8TWZEPHX9iFnicaXnE2kZczWbNzx4Jy2nzONPbpGnIWuLJmfvbFDEJpPdkEvXd3jt60+SmxWGHZ/xyMcRZnQeUW/XeeQDR+p7anOjQaUiSBlNYTM0Kebuxhx2Eh673GVhueDVr1hQnRLtZpMk0hgORtTmq4qze7g3VQ544Q0LDigMY0wLFaZ3dDBmIIFQg4yuP+QLP2uZuargLnLlCL52bUCpDEvzDvVmi5JnKqfxYBBy6XKPxeUq9YYJM5sozlVBQ/AwpXLE8hmLNHHJpxmGZTHpRZQqBaU5l3xs0NtOmCUJhhXidwN1fmtnGui2hi8hbYEgoSJW1xss1qtKgBTxtNBNBqOJmmPzFRPD06nIuE1S0pmgSqRQmtBPfKyKo+adZ5aU2ClucmESj0cpV/cjrk9CwjynbMMDZ8ucXq/g75lYKks1Vq5pu2qpDhVBuwjKqdZwMLKcaBArlIN02Hh1jyiEg70hUZbgSqFJ07EqGn4Kw3HGKIlp1jRVFBtNC/b7CZldMLfUVF0f5aqBZToUZkUVn6NhzOH+UBXCrEJXYV2NWoXtvQGZYdJcqLK301UFnxNzJU6sNcg1EY0NSrbLUScimenkHuh1i49uJbcdsi/mB/8nec5tQfYlDuDtl98egc/0EfirLMiKK/WH3/Z25SD83u95k2phvvUhDjxxBAqfc/PECRX4I6zD24/bI3B7BG6PwGfCCBwLsj/Ol8zFyv3pj0IKrcThcMzqQoW1zZraMOu5rlrR0uO9rXKX6aaumHvyI3ljo0mRCSOtopxdfj8hCWLF2pPkemGo5rOUxVaFJJsx6UcstuaRrvhRMKZ/0KVcL7F1fQZUuT6acOUoUBxEXwS0qqsceJopgRDiXLSZjiJaFY/zq3XxqanADOGaHfYTziy32e302VytMZmNMTUJotJYkTZiT9ywBZlWMDdv4ll1ldAurMo8NfGDFKNiUTcMquIUzAou7fTVud9xpolux+zuDAjzmD1/xmis8cqTK2ysWBzsjcijnLWNFn4UsheMuLQVUDPLpGHOqZUW5SocTgP64k7FxDN1Ti2Uwcv4k/+4R9OrU9UzltolMjfl8e0Rf7EdKJFcRKKmWeIN5zaoOwVFGipBcJYVirdrmTGupxFNMkYjmGvXac/bJOmIg31pL5aNTwmvLuE4ITd2eviBQTrTqbeq6FZIdzzj/gvLZJk4rzS0mWw6NSb9hI2NZWy3UA6+QTCmdzhE0LO6WSaTgCY0Gkt1hTboHnY5GMbc6KSK2XvfyTbLbWH6j7m0G7E5J+3tkKrgJREzdfYGvsJLdP1YhfacmHfpTEMe3wl4+foiX/3Gs4y7ewSTnCLOGU5zLt/oUXZc7rrTJh77lByP9z/Z5d7zZ1lolrh69VCFMyW2xuW9EVlhcLLpUbPLPHz1gOWWx3zNxkbHT1KePYrZGoe88lSNZDamM4K1VoXX3DfPXMNTG/PLV/aJQ5P5xTqPPbmnWkHv2DBZWW9Tccr4ccGVa7vUaxYrJxZozNXwR0c8+/Q1blzJaVSa9FK4crTHarXG2nyD8ryFls7QNYOquEVrHtd2drj43IBnbgywzCplM+db3vByGuWERqvBf/jzj/D+x0ecWWzx+tesst/tYxhlsAyKRFOMSglRKzUq7O/ss37qFO12gziRlldhnCbUHIuyLU4o6XxKFRN6+8oOg6Op0jXDYMYdD9xBSqCET9OpqHZfEVqLbMooCRiMAuWcXGrMcXJjVXWFSKBYmAgLM1CJ8CVRSrIEzxGxtlCuVrFpSVDUNNBIJVhHD/FMm8f/7Cmc5hKLp+YohF2ZpirVXooLpkRDaBZpLhzWnDQpVKu9iMmKvWqIdmuo0CnVxm1IOned7tBXuAMJ9xFBWRyFIrwL1iCJU+rVssJjSKhYEIbMkpSSpuPY8p4l1bI8S0XgEJyC8DFFGC4UWkXXUkzdUE41cdpOgogoDmlUK8w16grHMQ5lbSsxDWfYtoZXFuauhEKJJ01jNPKPnZjSdy24hSwlkGCkuFAhbYaMPYVqYRd+YlZYCukiom/Z01UrfWfQwXHKUFhKhBXnaTKL0YsCz3PITBHGNYUaiUPBBJSUuWB8tMc0GLJy8o6/HEthdRoYJSmGFUz6wvSVkDSd3ef20B2ThZU2g+6E5bUKblXYriUVGmZZLkMRU8kYdIcKdeJVLTkjxcjWTY+xH1GuiPtwREPc1SVBNGhUHY9xz+epp68Sk7K86FIqCsXLdC1LCaayxojzU4Ks5J4N/LFySwtyQR4y5wr5jlIO8IJqrYFYwcWVKDxQf3yI65YosgKjZJHqNsPdQwxLmOUVXE9Ht00KTdbXlOEw5MN/9izVig1VjYXFilpXa3YbfzBVAtqgP6A7GGIUJne9bIG5poiqJmEAupNjOZJSbzKaDKnVKorJbek601nBxce2+MgjW3hli9d/yUnsQuaDS2cwUhgEp1zGreY0qxX6vTGe01YCaxbOFJe4OldXbGJBJEh4ophG5NgnYYBVqZLmOmYm7lVTuWvltf3uQAn5UiySgLGllQZVz1GIhfFkxqDbZzjoUm5KWJzOU0/v8NTekOUVlziOCANBQRgMpzNe94oWJ5eq6p7rHMUMRzELyx5ey0KLXY4Oe8yt1/Aa4kTO6B1M2N85YnHOwjJKzC0LdshktDdkNhHUhXTUFQzTgFZDwjbFuWlj2eJybeHaZTJVEEl58uIB0TSi0bapuw6TKFSdL/4gIskN1fUo93Gjoat7vlV2VNEkT+QeE7Npojp6RHC1BYlkCv4gx9TivxRAM2zDxZ/OGIap6k6ZXzZYXKgQyZoVpeiGQ1qkuK0SWVzgT3Ilmqa6hucYzMZTJXpK8VHuv1hc5fZx0czvZGh5QqNeVrxbP0zx8wTH0ml6mgq/kjkZjRP0WApSubpfJUx1tzMm02xa9aoa03ajhF0yeezZDmNNxG3hpldoOAZprNHt5nTiQGER2m7ByloZW5MwvkJ9p6W5IB10PAn1siz1Oy/0Q462Ivr74soOyHSdWlU6Vww11prjKhHbdCEvSZdCwc5RwqWDKbmZcW6jzFLLU0zZXjdRRfVy0yXLfPSsYDwsuNGNyI0C1xHcholl6VQqpiq6+9OI5abL6kJZOb/dqkXZclX4XjxL1fo9Quc/blu3BdmXuOG4Lci+xAG8/fLbI/CZPgJ/VQXZm+n2wj5+ISv31jG/yZldW1/lR374BxXP+Pbj9gjcHoHbI/CZMAIiyP7i23+UB92ZSsQV52ajXFbtls05l7SYsXvDZzZJVLtxyXUp9AyvrCs3WW84UwKasBClmU14gL1Bj2k/Uw49lUyvFSRhpjb6y4sehpWR5inBWMJHYuWcq9ckbCVgd9snzC2e6UzpDhNOL9dUgnyURaSFxnzDVS33126MSP0ynmdTLaWsLwhnLeLy9hhSm3ObVYJZoFqF+9OYhfkGR7tTmuUGa6sSMhIwt1JhNvOZdQvCWYZZMcXwRpJpx+28obSATwnijFEYc3ZzEdOK2D3os7AgbjSdTjdgqTmnWIBROCaOUInvRi58wDkKO8UPI65tTTjYj1lealFyUhItZzBJONwOuOfMAmk8YTie4ofHzDYRCEV6GIYTnLrHR6TdvZcSTFLuWKgxJ5vIpMBMUS2f7QVJKY+US69Rk03lTGEn0sxkVViLcyZuxWEkm0PTVUExs2yiktkv74wYjjUqbpuVdsHmZluaKxkMJ1glF9KCVPavucbcfFWJ8JJwPLcsnzlhMBqzf5Bx8UaApVc4td5QKe+YCdt7h+z1U9WK/obP3STqD3j68oRxCHeuC/8/5fGtMQvVMvPlknIsjYKI/iSlWbGpNlw+/Nwuw1mJL7nnXk6frdLvbNHflRbhIWNhS+pwfrmCZQtv0VZp2wedgLWNVQo9VTkCsuELUklx91lpVXA8Q7nfnEI1AAAgAElEQVR7DjohyxWTJ7fExVbQlSTrLOPMQo2veuUKti5FAYsr2yHTWQlPK1hctPEnY9pLLeVefPTZPbx6jde+/AS1uk0hLqYkIoik1bKKV3HIcuF7Tul3OmxfHjOapEhCXrnuUVvwGHeEg9mi1hQX1piFtqUKDyI0X7y+z589skPJKnN2sc2r7llhqV1nHPp88C8ukpsu83MtGjUHx5QWeYsbW0eKhXzU72HkDqcunMawdNVOLkKdhDXdFLYKYf6JE1Tci9LKvb/N9sVdRoOAkqZhuTZnH7ybaqui4lrEpysMVMNUOFLFMhSWq216+GMf16lheyUKYZgWx+FtpiAMJDimJhJaQpqVlKORIkOyd0Wskvcd+WNscbgFwvx0MMses1g4jxkNz6BWthgHMaFABLXj1vc0EXAIip8p5yZCa5ZIMSEVrVQdqxQQRHyRc7VKwkgVh+2xoKtS66Xd2zaV+1WcYcK1TcV9qwy5pnLnaqbJJMwoCQ7Y1EnTnIkvIT82duk4HEjcpUmaHqeZawXtVp26YAkKnd7AVyKC65VUary4QNNUxBBbCb6SUC8Cr4jlIm4KV1aQOZkEdJUMFf5kCtgyzxX3UiEUlAgtzricTJAvWUok4WSJBI/JQCZEUwnrcimXy4oHG8p4CSJAZkAuxNhEOfPiqa/ahmtzTeJggtBkvUpDBesEQaSYkGYRMx4MsOX9qk2mQcAdd22okD5/HCsHuwgng1Ff4TCi6YQlCdMzSxiyiJREFDUVH7fINLVWihgu5y/dEMF0Ru9oh1ZDnL6rhL4UUDJcx6Hi1Y7jgjSN4XhEpeooB2yUZNiSI5JmmEWh1h7BKyQSXibBkZlOt9OjWvbUmI39EfWaqwoFMha1+grXru2w3BIR1sKueZSMOjvPHRBEI6azhCj1ueeeFXrdkOWVRTW2kT9TqfC2I8JRzGQWMeyPFau41aixsDSn5oqk2buOuC+FTZwpVnueRlTq0s6fqKC7/cMDVQw6uSbiqkG91lSIjf5gyrA3odm0qbQreBWXJBKLOMq1ff3KdRVYVq7XKUsRRn50JJqal9gSzmRDbhKF0p4v4W2OwoyN/Sk7uzssrbSYhT6tapm6UyaVQkYhuJmYOJdCWsGg62O5GvFEvtwCbEOc5dKtYdMfTcmDEa12naDj89w1n6ykY+s67ZUK40GuOjfWTlTQhLuemly/3CU2ApabNq1KVeEkBHOwsz+gUXVU4SLO5JpqNOuCn8g46IXce09LdQLoicF4FONPNIJ4BkaCJk7pSUKQHDuJ/V7CTJMwvoBqXWdz2WPq54SzFNsQ4V8cpQJ216hUbbWOCPt31OnT7aVYrst4nKjvlPUTNYrcUigvSzpkxOOeWcyCVCECclU8kUJOjlWXdvuMOBEHuoERJwx6YypVSxUlci1X96wgGsThGYwTtELQEhAECbFWqPkcT3NawtMW9E+qq9BUCR2MspzuaEYoLmtXY0GJwDrjUcL6cgWpVcUpqpskSyPEzJol0iyg05nOWLurTsPVSMczDAmU8xxVaBEsgWBcQj9SDGhbL5HkKc0Vjywv6G3Lb5uC4chXbleZe1Io6g1j1RUiHNzFOXGvy7jN2On7tFZdTi83sKky7IVs703Z68ey+rN5Bu6ScNftlA8/ekR5waMmDmMZz8JQKJu5dolKw8XKTYJxqly55XKJsmNgpgaH+2O0Usq4VOK3ntRvC7IvccNxW5B9iQN4++W3R+AzfQT+qgqyN1PaJdDn3e/6GRUi9/EeElD0vW/+fn7uZ3/iEz7nM/0a3T7+2yNwewT+/zkCiiH7E2/nG+6uE2Uxk+6Ms5tLlCqSSGyAkdLrzxT7TBhi4taRdrFqo45ZzJiTtu5yodyv8Uy4gYlybQmDstAL2gsNjrojrl/zWWw02diskGihYkuK+8syJdRHNjS5Ctz60LMdDgc5NcPmi155msVFl1QLsJyyYjBGsxEjYVqOEh57ps+wB/ecbrG0XKFU5EyjRLWtVqoa24dD9g4iSHX1w34kDs+5Gg3lJIFz5+eZTEZsXekTTE3Ov/wsiRGwt73PbJwpvp5uZoqROg1SKrZs+kMEVuNZNfSSjiWbU72E5aBCQKTFLpRwDdtRLbWy+RC31s6NIWQunVGs2vvNisZHnjxgv5/yio0l5iopWR5SLlWUW9c0coKJz+LiPEbZxM8znrk6QJPN2kwcNBYt12FlocxcvU6lmjEehxTiwIkn+KOYvf5MudOE9bu5WlebM9mIJ6mNLQ5hCSFp2ExDn8cuHjEZW3zBq85z1OuIf5GlxboaU9ncq9AYcaZpBdcPB7ipw9qZqsINiLj+7NURf/zMkH5oULPE3ZLzmrvmePTyPnlm8RWvWuPec1UuPnmDj16L6I4zTs7XMa2MdlXS3m2G3ZCJH9OZSOu6x3zV4cL9m1zfuq5aiJdXFgiHAZcOBuwMCsWJfP19J3CMkIWmyziJGXZCirjgo5cH3HfhJCc36gwmQ8JZwXYvZOvGiKWmzSBKybSE86cWmEx9/q8P7qrgFkfTubvt8S1f9jIsLST1A8aTiMtHMTdGMa/YaLC6KEKYuNNSwrFBtx9y4d4TxEWKZ1ik8YyxH1OuVZSoImFuppkQz0JmvnBRxfXk0RUHuV1RbE3TiJWLStiRNrli52VFxI2d67TKc/jBhM4gEDsx407I577uHqbpkO0re7TaTS5d65HnNmdPLBFMOiqFfnl1A7Np4w9HWJWKahcX9+2xqGVgyE2AJLhL23VKIan34jicdHniA4+TJjqepSk336wwOf/gAyys1CnImcU5ngTk6BppGjPyA1Uw0aWFX08Ve1WkTNnYi/YpInEgbjKEBS1uyAzTtJSAXXFEX9JVQWEazZSQJ6KpCGzyYt00lchadSRoJ2caivt0hils1lyYrCV1DLZrUjJtEuE0CgIgk4BApciqNnVxysq/CxtWQVhV8NSxU05EPlOgtyKAikiYJMeuLXlPvUSWGUrEvHHYoVQSHnRDOd2kRVrEOVOwA1KIEQ+oJQWqQp1vCU1hNEwJ9fEDJYTbrqFadMURPBqL8GsocVdxaXVxLYvLVjAMiTp+QxiZSUSrVlUt/NIiPx5Ia7aphG89zykhgrhFz58oRquMh27J9ZVTSvFcWwWPCQda1kh5X3H6ivM4DqckiQRvlfBTXcAsKLNpHlAkEmQWqrW87lWU6CwXSK57oeu0lhYxbZM8ztneEneuOLJN5RCO4xmeJQ48k25vSKsuLvFAcberdVsJ6vL/IraWqx7TJOXo6Iiyq9GqVMhjncF4TKmsUynbBKNUMXdNw1T5A+JIloBaBH9jW+qKivtZeK1BmEhdRrF6xdUr/N1KyVbjGsZyvqkKVxOkw+WtPvPtBro/YTYuGBQaXkNn2O+zerLBjetDvKrBuQtnCfsFlbq45A2ymYRFZUr06/k+uiByLIud3UM1n06fPo2jiXM7xdFLDLsBz1y+xP2vuRfLlrC4SGEvxNGdSJbirFCt+YLXUMUKJfYZ7GzvsXP5OqfvWWN9XRAGGv3+iFpdxLKMYBwTpRF713ZY3dzArVQ52t4hi6ecvPM0s0Qn8iWAScMQDm1qMI1SdnZ28KoFZ05J9kWJJITROMBzPdy6uBpz9q4cMQpC5jYbzKYzmosN0ukUMz4upApmQni4rpORSyFEz4gjcYCb9PZjrl8PwEs4dbrOziVfhX4trhuUWx626TI5CpTbUt5rNIpUES+KBfvhsbU75SgIGc8iRrOQr/+iRc5uLlApV+nshzz12IArB0Ne9cq66uBx7RoH3X20wmR/N6PRqOAHPU6dcmi3asjMFpyIIYuGHytB1pBEMlmgyHGFu0rBdDJToYFBkKvQrYVVUwX4zqaxEpUFs5JPNfyx8Flj9XtGt4WhnalgQcuySWeF+l609FyxnMtVk7l2W3G7hTMs92QaiwvdpjeYUhQa1abMz1hIKzgVKSQk5KmEFOrc2AqYhANqVYeDfsLeOKBS13j9axZZqNXxhwXj7ohe32evl7I/TmnVClYaQrQ1mIU5nqOzcEeDVtshDVKSaYZbdZRwbJVtEsECdUOuXeqo4qvjzFha9Viaq6MFOoPhjN3dQ4XKKRLoDzUOwpRyveD8eY96yeZwL6LX9aks6myencdIbZLAYHCUcGVnwEzPKayQE5slzqwvEO7OOBqOsKVDRdNJYlHGDeyaFA40dENXoXMyP4/kPtRR96b8phvsiXCfEHgGv3vpNkP2pe5QbguyL3UEb7/+9gh8ho/Ae9/7Pt7099+iUtl/6RffydLS4l+ZM7py9RpvfvP3MxyN+Jvf/I0qwGl+fk6l1u7t7fPbv/N7/Ppv/A7f95bv4Su/8ivUpuH24/YI3B6B2yPwmTICIsj+0tvfwd993QpXrt4gOMp41ctPkld1RuKuK3mqPVm4iiJEXr3WZ9JNqdWqSpjYXKqguRnDvs+omyhRZ+3CAm7VoLvdw3WqhPGE/kBaesuqBVOFPiYa5xbmmF8XfuyQwIfn9rr0gwTPtjm/skQ2nXJiaZ7Kkq6cnXauU15oMfGHhCNfOTMkE7i2VCMKcjQRCio6/kQcuCEfemSbq3s5956Y5+xpT7qAqVYtxgMJy6ozN1clzwP8ScxwmB0HlpV8okD4fDlWxVXunnrNU5v7bmeGaRUqYELar5vtGuWysPc8ZsmUg+2BSq9vLlWJFM9P2mFzxceVNGZJsX5ud8xOb4YjTMQ056NbHRbtCm985YpijiaBrlpiK3ZGS1o6TZPC0fl3D20TTk1OtiuYRaZaHFXbt1NCnxY0KjbjYEy9fcz6HY1naLrN/HKZWSDBRpkSjITXJ2NVrzok4oxLxdUmgRxlvFqNasvlylM7Klm7JO3gsoHVdPJZTBBkGBVHbf6b5TJeWWMwGPPMlQg/zynMnOeOxsqR89qXrbHcSNXmseVViaY6TslQ4mlfNtkhNBpyLBHzXoWWCFRk7B92uXHoM99YYG8YMMgUiZSNlsugN6JZMdkNYy7JGOomD56c5441j4X5FkEx4f9h702gLcvP6r595vHO9765qrqquqp6kFpSqzUCFhAQCy2wEYbASoKXGMQcMGDGYMmAEEbMwQPETCuAg0Pi2BhICERMkhFCSN1ST9U1v/m9O9975jFrf7clSwZnBbWIUda7vVqqrvfuuef8zzn/c//7299v/+Y7n8UD2304Ro5+v435skQc57g9DPHuOwu8eL2DywMNeR1jOkvw0KUeducBlraHNEtwpd3Cea8tbqYPve8mFqWJ02WMsMjxaZcGeMmL1mR/iIUIyiWefPYE3dY6ts5fwb3hBCf39tFtWkiSKQbbXYyPZijqBhquJi2xeZbA8kx0NtagOY44aP/d//ZuPPbqB+H7OdTCwsHuGGsbLWzudJGiwGS0wLve/ZwE+7zu0+9HFo+xtrkDtcwlWHU5DYTZSbv0dELOqYV7B0s8cXOCL/vS10krK52TCl2RbMulNEFmJsXIeuUurcVwaiANUuzduYHl6aGktfPnp5MCt8c1/MEGvuTvfgqKIpbWU99xoJOFihJpIYhTKFEChYI8E5oUHVpZw6DwyxZaSnG8RymQxTFMyxQnKEU0zVCEC1qw/ZVhX4omYpPrOeJOJQaA36/4/ww2YlqWQnYBE+TI/tQUaZlm9SNNEnG20vUm9mn+CkOslBo6RSmNAi9dstxhOjTJp64lZIxVFX5uledQ+X6DXFpNXIgUDC2d7dMUMksYvo2qTCW8jIFSjNZRKx2tdhNQKoxnS2n3JzaAXw3peGY4GscfNc+FilpXxAHMNmTem4al487BVMT3+7b68C06cXPZ14ZvIs0oYPpy/qKgRlwsJEG+aVvShk8WJMUU8sBZPKEQrCrsMKBbWBF278kigOt7cA0dZqUgrxkuV8DUTMxZsKkNZMkShqqI47rXa4BHV6QJbMvAaLYQ1ihb/pXSRlxUwh0/PD7E1avnBZuiqQxkUlEX3P8Ss3GEo/0TrK230FlrY3x6AsP2sbY9gO+7UFQbJ4enWCwWaLUstGwHzz51A36vgypPsL45wL1bt7G1vQHHduH5DYxOR8gy4HA4w+XzfUFOEDVc0+VeEIPB4lcFw3awCGJpJ+80PZR1LniIdquBxTTAB554Gq947RUUixh/+kfXce3l53DtRZehliomfO60GtKmT3Hd1NuCQaDIqjs2qiQVRzzd6vNgjq3tTVQFiwYlTu+N0F/vodMmc5hMbNYBiEmwpFuETkvLVKRgc/dwgnt7UyRRCsOq0Gh10e72xLl9eO8IplOLk3PQG4gIHQQzaAxzUlj405FWKYLZESoGtlUmsnmKRTqE0TBxehzh/ss7aFttHN7YxQn54usO9K6FpsVzrAsnm2FpvK9nixiWWeP8dh8xw7KmC3R7DKYrRFSP4xqTg0MRB49uHwrXtNHU4JDPWlfiLuWsMDudY5EG6A0aaHstcbVGVYrOVgd1xoCrGqc3T0Rgq3QLo7sjaA4D0HI8fTvGu26NWH9Cy1Xwhse6WLc0QQE1Gn0J9YvyGsPjMVQrh2u4yGY1KnZ+pAkWk1rCpnRziY11W5zrLbeJis9TnrM4EZ52kmTSDWIY1kp0paOcYmVKlmyBMIjR2jSxse5jfpJKe3+75wtmIJzVGE+WsHosuNmYT0rBRCziDL2GiyIJcelyF0mYwbIN6RxYTiOZX+ZhItcAXeFHUwZr0qxrYLDBML8KRdbE9VsLjMJ0hWfII7zsCvEdJW4dVrgzjdFtq3jdI330dQcJET6GKqLrYpnjdDxHpWXY3rKRRECyWD2zeh0LacXiBQs5GdyWBrfjQPVMnDxT4e7dJT64f4zazvDoA2206gJrLQ/tngfHJ94kl2yB6W6Cdz07x/WYQY0VXvtgC9sMzptpeO5gAaNf4NNecxHLuykmixrD8RTdTQMbWxp6LReW3xQkUThbSgAoxf7D2wnuHU+xeaGN9bWWdGCQcWsbphQmDncnMLEKJFNVG/G0xq3rcyx8E0/VzTOH7AtcdJwJsi9wAM/efjYCn6wjsLu7hx9+x49LpZvuKKa+c3Fx5cplfM93f/tHktv/cx8fQ71+53d+D//mN34TN27clKR4ihEUkD/7sz4Tn/P6zwLT1c9eZyNwNgJnI/DJNgLCkH3HD+HvPdLGPFmi31y1ENL5wYUZxUqDX955YGYm7eSWRheaKgFfllVCswrc2R0hLUw8eu0i+uddBJOJhGc4HRPL2RKzWSBM2CfuMqjFwkM7HVzb8NHpapgnEzy3F6OMNex0XVn4Mv16a6sNr6OTyigLptp0kdVLTEdHyJMap8dzJIWGvaMEG6aPqw/1cTyboMhymK6Ke4dL3DnOsOb6uLjuodfUcPlqH4cnM9w9jnGwu8ArLm0CZikLY2kxNHKcnJDTZyFIMgmTavk2YqZYG7qEaPnk19KB0mjCa5iI4hT7R6cIA2BzrYEmQ8AKJpAzyCxCkkBahsezGYI8xOlsgaOZjuOwwO4wwGsubeBl52zESYrZrEDPtXDxfA9eh62pJYKU56LC3lGKKR1fdSJulLbLVugCy1mBSxdaKJBIQrTtrBb8im2JK9ZtsK0xwXSSAAx8ChVcvDagFwhxkIsIxFZaBZaEXR0eHUPX2SaeYzJJJOGZ/EQKAhSzRNRSufCLcONogsd3Y/iGjc980RYMLRJXGl1erm0jitmSreDe3Ym0VioNVfANdAatdTKoBfDknRCvevASWj0FmhIhzMjCLES48L0KSqFJqjVbQ13HFkTCneMYW/0O2rYBg4vtBhd5DLCZolDohaIkoCKKaknrnscJ7s4KdF0Lfap1KhO9FfQ31zBbLiSZvcjpplYkTOpotMBv/fkBhmGJ+7sMbPNg1nRLN9Bvueh1PYAMXwrWJnD7YILrR0s0VRNbTQfb97XEsVlmFUbhEuGyQLPdgemYwgcc9HfgNlvI8gXqkq3AigiAt+/ew507I3zKq16NZr8hDj5iIcokQKPZwPqgLy3hdHaODg9Q5QUyaV/1xZ22dzLH+547wv44x4vvP49Xv/gC6iSGbrmoyCqlM7pgMjjVIbq9zOfbqXNxb8ZBiD/4k/fj5DSCbygoFRXXjxcIqxpv+LRH8amveABxGqLB8J9KMq4gxlNaYnXyTbldBk5lZBsIm5Z2WU1nWzBZq/RZQ1xjFG2JSqCdV9FqafXPcwqjnAHoauX+asgKiiYrJyxFZLpIKaJSL+V/sziiW7Y43iSJvihQP98GTPcb0QVZHAvOwCWygcoYN1hXIlITqUDHsDhKFXJ0yVqumAwkLlQGBNH1R0pCqRBJUqPBoLaWIwI7xWw6Llct+BBXdF7m4hJtOZ7MncJyrfMVyoPhfFkJw9Rl3PKSLroSDc+X/ckqcj4VYSjyWLmrMQPPTFXEOwYtpkmO2TQUoUevmRpvYRImgio4t95AGCzBm8DzfDlPQcbk+AwDEZFVYeGyO0GOle3eDNQqdbmWyfSlI00VGTZHp9FGGC7RdgwRWqMsx8HhGG3XRr/XxXIZ4+AogOGUMC3Atww4jRbmy0RwIRvbXbhWA8F0LPxfw/BwsncirfvbF7bRaDTEsLxYTMU5SIG7YTqYRxH2TsYwUWNzoyNzFxEBg7WOuLGJUaCz2PR0NFwPVcaigyoiOFmbnIdiCqkOA9VqcWATkWNqmgizecH5bQJDZfGrI8I7HXl0rZKpSbGOAWGKZqHRXTHIie6Zny4wWY5w7SXXoDK4iQ5qnnilQrPflfuL6I7JaILewINpkelbo655bavigi0YQ89WCYWOSht39iYYLRdYxlwDrUPXWggWBWbLOQwkgvqgbbnfHUihjWiLhke8hibOxSyP0e2SU54hmAeoaxUJ7xuDxJlS3NdpUOB0/xRPPTtEZ93E5YfOw1HIGc6xIAu+VES8C6MUnU0bl84PUKQGDg5GsD3yRV1YBlv9NZwe0Q1dYXQ4guMDdos84AxVWqHR8dD0W/Lsi4MpOmsDCQzcuzHE/v5MUDFasyNMYxdzrHV0Yfveub7A3cMRuh0H77wxwWGSoNPU8IZX9XC14cCxDWGakzXsN3WU3Be2yzPqMKuhKSvndJblKGIWPzKsrenodGxkAV37CpyWI8Ufhd08yxo3nh3i6ku7aDQZCrbCkMyPQ4ynGQ7nEWZFgfWOhks7TQkrZYgcwxv9Ngt4ZKCGqG1iARREDMJSSwwu+ND4LSappDhVpbwGVdSRgjKtYDQUWC0LUZCjYoikBBGquHtriXkSyfVc1yb2TgNknFwVBQMXMk4Ui0sGN9aAaZNRnMNl0J2hoT/QYOgqgmkunFyvqcN3DcyXASwWyUxd5rRJXCPXdayRFesTE8RAPBN3nomEu1+0S/hOjW7DQj5L0HEttIhZsfn9iCFgtjidh8cz7EeRPFeQ5NCSWpzsvKZDFNi+NMDxcyEOTyN0+jo6jRqXLlrQiXsIbaQxufclvIGLNIykoA1XgduxQVo2w8P8doMTP8Jlhvkogtuy5dlANjjxMxS4R5WG37ltnAmyL3DxcSbIvsABPHv72QicjcDZCJyNwNkInI3A2Qh8PCNAQfZn3/F2fMnVBsyGhsFaW5ww0/EUCVN7HRPTgxiOakBvFrJo2z9e4oRpw6qJfo/MrwKqamBzvY90kcB3XRh+ickwhFlpsPwCQRkL+zHK2WFq4r5za+L8C8jdC1M8dxigqzdwZd1FFqfotDowKcg1VOheBZvhIwYXIkvkcSi8RV3RcfvOHGXRxNWdAYwuWXx02yYSBHYwimE7XEAWeO0Dm1jrOWgMHEkCv7k7Q5GZ2O7SYUTBhq2tOlo9suEijE5DcTn5ni2J5r1uA9BKWYztHSd4+tYUr37gMi5sA/vHY+ydLrG+1sF0FOLyhXVhl5KnO1pGeOLpE1w5t431bRtRNsGTzx5iPjcxyUtMZyUeu6+PrluJ+2y8iLDm+9hc81AWIZq9Fg4PZyg1B4fDKVzLEFfrbFqg17YxDSKE8aqdmC2Kts22cQNeqwndrVDHdNjUCBcJDvYDdNkqnJu4cKmHqIhgVRqcHrl3BZSMC1YbURpCNyvMThdIkxqu4wknmEE3x8cBDMvCPE3x9L0pTqIcJ2GBdcfF5730MjotCg2ROMPoQAoXOWajGWqlEA5vmNe4fW+Kxx7ewWw6xt0D8uYqvPaRB3DhKl23FY7u7mE8LjEaxnjZw5swykTcjvOYrFIVW9u2oCHo0KTzly3qYVKJAEq3L1tP2c48WyRoeE1pl6Y9jaE+hmPg4O4Jacd45EUXoTrAe/70OTy4s4N2O8cszBEkAf7w6RHuTXKg0PAlL96E6SQi8t+5lcK3fDiWAm/Dw30XB+i0myjVHCFF74MR+p116K4rziuT7qV4CUWtkNBNRHef14dh2dR+ZYGfZ7GIghxjOq3p4CP7V6tMpNDw3K09vOqVL4FrsN3eQJ6H0mLLllYu8CfhEstZILzUk3kIy6jRXdsWYZ5uVAbkTCYzWLYLhWwNujPZCmrZ0srOwDOKRXWdS+FkGQU4Gp+Ki5UObDodW34HFzY2YeqetK/zH4mYI8OV7E4GTmk1TJMioiKuTYqjdZGLSMb5odZUQRmUBQU/iotEARQiOHIRzz+wAGKY9CDThaivBBB+Gh2yClO8GeCVrQRdtkiX5BN70vLLYCw6bCmmKhqQZMSA8L8ptKTCmGW7NsfJdU2odCtq3J8CaVqg0WqLe60o6UhVoBSr40xyissV8qqWY6eYSlZxp91AVacixrF1my5bulFN2xFBNiK6hH/OMrkmKYqxSJPRjkhBhcE+ZJ5SywNd96S6VjAZvkXRnGxVfh6xAkx5N3QZG+7bIgoRZynW+x6UjOxFE1EWIc8U9FrEnlSSaM9wNZXOaFuXLge6e5W6ltC5vFCEnd1teiJC8hrMi1T42XTL8jpJIoZRFcirGI6pQ6szKRQsiQyoSjTcBp55/BZu3Bpj+0COwWgAACAASURBVIKLl778CrJcFbbyaDKETjd4t4v5tESVJej1KKjoCJYJVLMWZ2EWk68cY73TEME1TBJEYYI/e/8zePBll8DWjAtbfRRRLsWWZsOTa4BuzpT7ixJ+ow3LtUTszNJK3LsslBEXo7keNIPFgxRKToGbjFSyO1mcyMTlTbYoW/1Z6GCxsc4SYWymWYYwSCXciinvRqVgOAkxnM9lvm87NoKQGI5awvMarQZQmDg8GANWhM3tgeB8kjSHqhuwdUuEZHKTNQpZWY7x8QyhYsFoNHDnzi2c2/bQaWwgJc7AIlc3RpHmMMla73gSptRqNtBt+ciiCnf2TpGmC2xs9mBrPDYFtqch4NxfqljkLNQFyMIQbcdEqgCmayFhG/poiI2tjhTfHMtFsmRwU41G10WdssBgYJfO5g0fpuEKZzpPc4wmIzQbBpJlBsVKxVEez1jcI76niZPDJXh4UTpFe9BGERkYj0ZECOP4JMDeMkBn4KJZA33bFTQIcRKjMJR74X9/3zHuLGIMugZecsHDoxfaMEsVB3sRuk0TaxdclLUC1n0U10GRcv5XkKQxipjho5XcXww783xrdS6TDO7zGA+ylYnIOTid4JFXbMAxG0gmJRbLEqNRLF0au/MFun0ND11y0WZIocp/GYzGosIKK3F4OIHtKyu3LR3ZvK81FjxScbzzs1mUs1smEJKpXMEwC1gtE/GSBQwVAe/ltMJiXqBADq9hQGGIaqyKOB6lKkyjxuk4FqTDg1caMDUXp+MMQVbh8HQBzwUevuSh7TgYnnAOK2G6OuqYAuwc6+u+FKD0WsU81pBrJrbWbRgahfoKB3sJnjlayHcct62h39Ex8C2kkyW2N5oino/2Axi6AcUnU7tGNGWngoJm35Zn1clouSLBcN7IFISKIoAa3oOGkqPrk3mrIV8o2LuzRKnraPiGMH41q5aukEajKffuMo7lWaGyOKfoCHMV4/0pdM+AEqVIqwxm00C7ZSNIdfz8u+MzQfbjWQB81HvOBNkXOIBnbz8bgbMROBuBsxE4G4GzETgbgY9nBCjI/tg//H58+QNraAxWYQo1CmGLMcn3T//kHqb7Ol736gtQtmOc3JljeJBgc6cHelmdliEsytkiw2S5gFbo6HVtBOOZhHy113xZ7KllhfY6hasY0Cw8cf0Ip0cB5nWNGweBLHQu+028ZNtDb8BWfRdhRj6Zif56W9yw/JxGT0UZhSgrFWmSIjhOkJQmFL3CLTosSgMX72ti//BE3L4b2030e2QiasI5hJrh1s0x2q2e7Hs0X8KiaFLTLUWhhazLhXBa6WDa2WjJwurgaCLJ2otlgP/lXfewyHR8/qNXcLx/Dy+5eg7tdR2zIEWdk/GZ4v6Ll1DWczz53B46a100Wwb27gXYvn8NJ8PbGJ4sMA8ArTLQ7To4GCZYxgV2Oj4e3m7g4pW2pFIfn4yQRZaIRY/f2MONvSmOJwHua9l47P4GgiLBaELWpY8Lmxoef/wEDa+Dy/c1oLjEMNgo1QKpUsCqaozuLWA5bewfTzCdlpIAbynA5noXikEnYIBGl+nvKSbDDMNFKagHw6xQ2ybm0wCncYb3H89koUixj+zcKwMPr7u0iSsPuNCKFKpJh3GOZJJLKAj/cVymN2USDsRQs9/44xt4dlhhmSl47dVLeOl2B4vlCHuTIV768AZmiwm6Tg/9Ls91icPjGXa2dqAyTjxLkEVsX9ShC0eTqesmRqczrG/4WMzm0BUTcZHDYSs4rXu1i8Uyw4ee3Zfk8U951RW89/F7eNeNEf7BF74WW50FSP3N6hx370zgWg7CeYEoVtDtuoiTCuligbyu0N/ZwUv+1mPwzRoVF4/cvlqizlZuyzhOEcwX6LTWReDTtFIKFRTt6FiMcoa70FmXS4gPnaCapmCRzBDAwnJyCqcKkVUGkjzBI1dfBKW0oLhsHQ/EGZrECWanIeKywslohu37eiiUEmvr62Avd7CkGMp2eLqlfBRKjuuPP4dGaw3bFwewTAcK0QJVAUNco2yfr0RcFPHOYBt8JSFSmu5BVWwRLle8wUyKE+JY5Vspwta1uBuJ2aDwKF5Z4TMSE6AgimM0fV/Syxn6tL6xIUJqXeXi+KsY9Bel6HY7whtgwj1UiVgX8gCT1rMkRk5FhAxcQ5XPpvOVrvgi4TEH2Dy3hSCKkTE0K+X1ybAvBa5nC5aC4088AVm3IhjrOoJFBNtmOzuvUwO6oAxq+VwG2CVJLCFQzVYHvuuJ+5fuXs6VOQsGIjzzGqDxmM5HCmOluHZN04BjmkjjUFyWZI2uOLOVtFWzGGTTVVswQZ38YA1xEq+OkSItXbzSTk43sIEwzhCXmQg3FgysNSmoEZ2giTDG/SrLDEGRyXHSNcdgRLoz2d7OIK9FkGB/FGAWFBj0WujRlVZXSIhvoNhek0VdIknJ4QWW8UK4skRDEFdAJ3S0nKPtuuLUq5FhOpyi3+lLRwRdip5nwbQZFqTIMZ7Mj9D1PZiVjdZmG2bLw8EJw7asFW/W14VZPBsu4OpkW9bIohRxXuDZZ2/jyv1XEMYplkEqbeMUQFkAoCs0DRL0tjdXbv8ih0FX8HIp7uOoMmVuMOsl1FoXbAOLArx+2502FJWiM530BuoqQjzNkcQVHApFuiXJ73QkTuZzeA4xGypGyyU824Dv2hIgRjRDy/ehWBbufuAY83yOnYsN9HsDcXRSJJ5OQhzc3oXtVbh87ZK4Qsskw+nRKT705G3EObB+voUr9+/ArOnQzbGQQtohti+fk8LW1rkdRMEcm9trcHUHWVFhGs7FvejqKrRKkc4UesoVxcEH/+w2prMKlRHgwgUbLccSl6HttjAeTeA0dARRhjxJ4JH/azWEHc+QvTTn+a9wsL+LzZ2+iIDTk0w6Stx2hbVeF/duTgEtkefq5HCBm88u5HrpX7DgP8/1PT6c4ZnrIQpr1QZvMKzQsKBoJC0bmOzNoZAWwuA620SQLmUbkyjAlYtN9Ls9WFYT0+kSo8OxBLetXWihLGykrPDyLqRdXq2gsBAETRipRZ5JwYlFjR7xL0mEksUUYVLX0B1iW8hTzqHDRDwvcXhvgbQuobaATMnE4U7MkeXYIpLmixqL0wg3b86khT8vMzQ6BvyOh3SRSUHIaZnQBH1SybYbXkNY2SwUVSkQhIXck1VNhJCFaBZgMl2ifb4pbFaBClca5pMMp5MMB9MIQVQgzBNcvWTj0gaDrlzsnwTi+PV6FeLTEHptCRqjKDVEZQ7TM6EmNZp9irs5picB1nfa2N+t8J7nJphVKR4+18N9Wy1srluYhTGyMsKdexHmswzn18nK1mA6/E7XgRIXCCOKpRV0z4G/7qIKIlTEMh3NEcxV1J4CLS4xXVY4GMeoPGAwaAluxWCoXJFKAXM0TmRes+gYNymaa+h0O2i1WoKsSFMWWvQVFsTU5f4ZHs3Q7vsIhgFAbm/Hl3OapCZ+/cnqTJD9eBYAZ4LsCxy1s7efjcDZCJyNwNkInI3A2QicjcALHAEKsj/5/T+AL3uwi+46Fx66sAKDJMLhdIwPPBni2vomrt7fwu7JMXZvR7j//Lq4VocnCdbXmIocI08kUkXCVdYHDLVgwq9FeUsEGroq6UZbLulCLPDcwRTNbhPTyQJKouCBh9cwH89wrrtipErLutUQ91Kv40FlgM2ag2wxgqdZ0MwSo/EIcVCiVHTUmoL3PnEIEx5edKkn++H57KWsJcykCjOcHIzRO9+U9l9D4T4y8ZrMRRVWu0Zaprh5I8DF9R62zttwDBOWbWI0PsL4NEOz4SMpAwnmYgL8cBajzg20fAM+XSN1gEVUIAvJjTQwY1t1aQqP9Xg5RZlUeMXDF4F8vHK+Jbm0QHMBtTfMsNFwYFc6Ll/bQaWVOB6FsC3g4HiMm3uxJCy/9FobFwdkd6b40K0pnjxK0bc8vOqhTfQGXKfQPZtLeykXhkzMXqSQBbdaM6QqRavflLZoillaqUhb82wWSlo92bK2bWH38Ah/fnOJ6VLBZ7/0AiwnQBCkYF7S/jzBrVksDsiGYaLpenj1y89heLyEksdo6jV6G21oPQ9H906RDhNpK0/zBBsbbWHnjsczvPvOBLemmQiSPdPCp1/so6gibAwctDwmgUdoWp64YNprNmpDwXwaiYvLorsSkJZ7OpEX81DcWp1BD4ZdYrw3lc/snmd4jCLO2iymeKZitFiK4MLwtfc8N8XOWhtf+vpHoJSxLKCPRiOgsYXZbIxotEDP9XBnf4h228L6RhOXH3gQVqsjjkyFIUdU4RRNQrsY7GI5noibdb5Kkhf3qYQxsTWVgTG5iGoMb+ludlBTOMyAIk4RFzEOjkficr36wI6IjeSdHu8eoggVbF/bQZQk2N8boT1o4eh0H/O0RKMzwNbmFjSFrjHKMXTckh9a4vEPPIXduxHuu3oBhyeH2Flfw7UHLqDRcMT9XZRkozJhXpFApDjlPqZQSw2Oo8F1KcZqq7b8SpV7rcQq2ZwuQ9rCaHAl01LCwSiOi+OTSIIPi7IMLiok9Ii/L4KkZG/R1UqXIt2wFGepZ5LZWlJfWTGMKcjyX9pe6SHlZ9SqYA4EO8DP43EXOUzbFAYt3ZEUj21iGujoVShoUqyg27ZYOU2pT1YsGKxYs5pirH6uEGFClIIq+0a2LZ24PD7bdEW8Vqjq1nRWJkgoroOfvRJ0C/lRtXIoK+rK+UqHbRaLy5XHyuOnVB0uYsRJhEa7IbgB7hSLUzKGiirt5mydp3ibloW4WvPUQqupodlkqFKOhu2I0zNhkBXfQ0Eui+H4TSlaUTT2DEO6BVQ6ZBmhpgBBXGB/OpfxGPQa6NiOYCWIaOCcyDGiEzlKUgnFIjIilWs4lkCsPIzQch24DlulK6h1Re1cuL4MRpIx1nWMTqco4gIn4zG8pon+2hqqTMGyiAVXUBIxQzejUaLbclHktczNaVQJOoeYhtPhAXTVgcHxM2q0iRhQdERBDEurRIAjOgDOyl2tqxaiJBIxfhqyyALQpBhMZ+j02nA8Ii6IRWEwmI7peIHpvETTV9HpNIVVfDxhQJqG0ekSvZ4Pw1DkOWa7vK9qlGkOp8mQOxMn+6eYz6bwmiziLLG20YRJ4b7mM3GFsEmSBJqlyfWoKCsX9HIeIE1CEUah8PzymtRW9yNFeF3Fwcl8xUYOYxiehZanwfVtnBwP0e120e31xE2dRSEajiGOdDoKh9MAGnLcuztEUi7x8EObaPk9pHkqzzYpcFQV4jAXMZPIHLKIKRzy/ipqXdrpOTfVCtEMJibDIdpNPn94Hbu4+/Qh7F4qnTR1WuP6c3tIsxTdzjqOD2MYbg3TA+JxIF0EHZ9BmAo818NiTrCyjnCxQHe7JYFZt54+lNDEXt9Z3V9LPkN1HB1HUoDZ2WmgMBxEyxw3r0+RlCkuXGjCMVm8KGDQVc+5gYUeMMiK41rCamiwXBdVtHLsyxxDYRYK4kUI1n74HKGDd+/uAfrnu4gWJeqEcxURBS6q1EAwTmRONTxyuYlPIcaikOs8SjPkUYZSV+DZnPgqeC47EsiYVWROYRCcUlRyT9meKRiBcLHiSldKjZRYg6rAYsFOAAVH0wTLIoPdqnD5nAWzZMGG547FPAZyxvCIQ9ANBMdkiTN0r5auBs41cVzAdnSYSo04IvaE4rWOZw5C3J3nUM0VpmHN03BuzYVeK8L67W448C1diqumUWCr14TjOjgeRkjnirj/Nx/yBY0UHDEXAFhECexGCa8BWJ6Pk4MYi2UK3dHgWAwyNLFJbn9eYnnEQmKCwZaLVs9Dzbm9JI7FgqNTgM2xmMSYjhWcjmLQSt1b07Cx6UEvdYwWIRYzirYqjgIFf3R8Fur1ApcCfJbzaX72OhuBsxE4G4GzETgbgbMROBuBsxH4/3IEKMj+3E/8EL70YUdCXLiw8OhW0SrMohDTkxRqTkeNgcIqMJuk0oJ3OGYztY2NTRPTZYAkAAZtB5ev9FEWsbTv+R7DVMhQZcgRQ5Yc4U/e2l1w9YNcCZHGKfoeubU2srTGzoAL3xS3b80xTFRYWhNX+x4uPLCDelAj3N9Fi1xKQ8HJyQjQHExnIey2h8PDMZqWj40eE7ozcSAyrTecTNFt2wgLMgcLxOMCnXYHMAvsHkxgaz7SLIbCxUDDQsM2sdFtygJPZStinsiCaXdvhDhKMZlz2yqygo4bFevdBjp9A2EQCaONaIZ7oxSHkxzXtroYTkO86NIALYeuPxWb210Qnsq231mQ4fq9ubidNrs69FoXV+cHThb44O4C/U5jtUCLc1zpNfHGT7mEIlrgcL7EyTiVdvGdbg/rmw0YWgGLrbxFLuy1ZRrgmecCxBoX/yVaioor5xiIQ4ZqiXmQwDWb2Fxj+vMErm1gFgQwVBthssBTd0c4HAGvfXAbRR7iaJ6JUL7ZZSv8KqV6vdNCqZTYn5IvXGJ7YMMnv7C0kDkurt84QtfUsd0xhXlIgez24QRHUzJ4DSh2iaigtGrhXMsVVqKuhtAUE3MuDN0mLl1sobO+aqtmiBKFp2SZQ7PIxbPEHTgPFpgvcziGh431LuLlHFmWoTvwhbOZLLiwt4XZ+a7372Ia51jr2ug6Nq5e2cbOuS2oSorR6BDvf+9drJ27itF4F92GK2IbBZp2uwm730Gzc06EI4Pu0zyDIeFROuKQGA0VhuvI9UGlj2FMZKAmaSSLfgZTMYV7sZzIcZBHT0Fm/+l7mExrBCXw0ldexPrWSswhDZfM0yCYSIo4t0uheEohym4KRsJkm3CjK45GEShrTZzOtmaCpuTxfIjRcA7VpLtPR8trYq0/kPZaiqt0OVP8qLjPmoYwYut7KqxRcoNdi9gP3gG1iMMpWa/kU5K5ycmKgjP9TLomAibFUe55t9tDHM5XblkGw1VsUddQ15WIrywA8Pe4DCS/k8IbA5HYkk9EAcUwWlEp/IpAqdHVyp9RwGZo1Sqoiy+K+uKWZdWHZ4zBS0QlAIIMCIkJUCjIluJAtSwDZUGRnO29RBzocr4YbMbxzNJIOJBFynts1YosLb+WLWFnZMqyzX4aLJGVKnoNioWOuL7yisdLR64rYjFF7MU0Etdfu+PA8chyrBGGCZIsheeZsB1bRDFJXycnM4UUg8h65RxZK5xzuG0ON1ExDiUcxBlgqUwnz5AlueAUeKyGqQijmCIgiwyGqqGsCfw1RFx3NMA0TRwejaQdmS3NLC6IwJQwWMp93rUMEdjolHV9Bgau8BaChEgipFmJfqsFS6MTOwItgAx+yog6YKAZr/8wQhQvMV5MxanuN5poNttQKeSqLoaH++gOyLQuJD29LlnwAp58+rbs++WL50Fb6+27e2i3urB0FVsbHaS0lNaqiLlVRQd2IWM5HQ7heR7GywANp4FFlNJGLSzPbtcSYZliOV3p5M5OTuh+niNMSjhWiWaLjkYf83h1XR4fH0nLOLs86Jr2mza27zuPCgyxUhCFGY7u7aPUcrR5v4iDWhEmMfVAIix4/ZA9THdtkCSk5Eh2BsebAWFFkUiBiY5ZCvO27wqfdD4tBCvR7LD9vkCj70DHKjCv6TUk2DLNC+kGYMif5xhQdVXm1DDJZUwZtJnHBRyXbFMF48UJ1rtd2JYljOjJYgnTIrfUQDKL5PiiNEKc0EHcRU4OuE5WvCX3bBIF0OoUnt/D3o0T1AqLXxr8pivM3ngR48//ZIh/f3eKrR0bDz0wEHEvJ6agY8HxVEEtxMsCQbTinboNMpx12CoF5RJGrSEJCxHkW60Gbt4ZASZwaashXPNFABzPC9weLdDyVOy0dFy+6KPTbGK4t5T7myGSFHE1B4IVIDvWUm1xsu7dDYQPrhgGHD3Bix/dhmGr0rFAtqvn68iDGstphqpIVigGh9wLmSqRBBmCWQqTOATTEpZ2GOcIZiEsjwxlBYavQ80dBKMQTfJcPQ1JymKQjoI8bcEKGMjCDHFId3qBLKmpSyIO6YitMY0KOcfNXo0r53x4XhO1qskY2x6557mgLVgoWBxFCMNUilqWpwsmJ435ORDUERnfZE+TWmP6RBBkOA1LpBSsfQ15mME0NLQamtwjvLfqPEJ/w8J6y4VS6wjGqcx3GdEPWoymZ2E5WqLQyKGt4DZYE1HR6DdhKB4Wo6kcMx23fAZzrmK4pWEr0BwTlk82rY4sTAU14TQt6WTgPEukAx3YdPIvigUefKSD+871oRXk4uY4uDsVnnVsmfijA/vMIfsCFw5nguwLHMCzt5+NwNkIfOJGIIoi/Omf/hl+6X/8VXzR3/0CfP7nveETt/GPc0v88jscjfC7v/tOCRf7ge//h7hw4fzHubWzt52NwNkInI3AfxgBCrK/9JPvwJse9ZClJRzdh9myxKn4zNP3MD7M0XBc9Ls+MmXFSszrGvPF6ss7AygMx8Z6sw3X1NHomKjUBGFMR2WC23eWePZ2gJ3NAZI6w7O7Izw0aOIVLxpgVM3RbTiwDAvjwwh1oWG2zPDErRM8uDPA7myBXnOAxx45jxwFtI4KN0gkEOVkOMXpKILVtNC61MbdG4doqx7KGLh6bQ1JEqDpdZgXJEJqp+liFkRYzAMRMDfPN7CsFpgMA7i2icU4xvrWAFrDRDLJ0NJMNNebcH0Le6Mhfu/f38Gdw1BCX861TFw572Jz24KlMVhEh+k5yKMIT9w5xuP3pmh6Jjb9Bs712lgMF7j/Ugd5HmNvN8H9D92HeTjF9dsz3Bst8fBFJo0Dz96eQjcaOBwPMc0zDOMC/baDeZhKsNbAdbDpWigL4GAR4TWXNnGpr6KydOyc28D4dIaOaUjrb1oEuH77Nn7zgylKElMVBQ8PWnj9yy/AbhbCdD06mmA5LnBuZxuWu3LtUVCLwgilVkhgCGoHtlbi6GSJUVZhksZ45HIbZZ7DUWzEmYWnbo9xfqONRquC7ygIw1o4i398a4yiUPFfXF6HVpXor/Vg6gXMVo698RLRVMf2uTbec/MUSqzimiziSrS3XBrd8KGnToCqhU9/9X0YbDhQ1Qyua0lCOhnCSk2mL7nGBVx3JTLrJhPoG8jLFEeHJ+LOZkv2wcEMjz81xvZ6E3HEhOomcr3E0b0EL3/5efQ3WsImns1OcGM3wO5RgfE0wes/4wq0ao7FpMSFl1yC12/Ad1vo2k14tookT4VRSrGSL54bBqTREUVuJEUYii0MT6pVA5bniEMsK1Ps3ztApz3AaHQP73nPDfzxjQCvedFVvPmLX4vSzDA6HuP3/q8byFMNb/qy10PzKAwX4oJlYSBNCtitFiqF7slaEsK7/O+SYscSjMNjaznbWNO8gqHq4rRk6y2FiqKiV5JCbC2LaccxEKWx8EqzpJT7nK4uy6AjjmIn2+oZVrcac0VlKz6kVVu3LGmBpuhIJy1bx+lgrDk+FFEp4j3vcBUNl2I1HbYiyVInpOOrFG40t093GwVaOjlZRKFaxUA5Oup4fGxL58/Y/ixUhOfxCHS+qc+3bSdFKbxOCbjTyHmkSKHAdeg+zLCYLxAtY7huE7puigDMnCVu2zL52Uxsj+E4dFNS6Ka6CxScAzO6UWtxXrJlnf9rOw3BPBQlW5fZL1DKfDGfEycA2J6N9Y1NJHGAbLkUd75umrBtA1lOERSwXVWCe+i8L9OV824aLETsIvJDU4k7MJGwsJSkSMNCBHY66cNlgJACV0UcRoVU1YWr6jnAoLOOZRjhvR/6ENrtHtZ8V0QrXhF0bzY9R4Qi21Nk21SFCiJeSiDKEnGuMTyP0jtb2Ym64Djx+iZ/muPjOXR/FiKSO5aOJz90B9fOnxfHqGnncBoOhpM5Bs0GlEpDo8trn63WBVTPQFZFUHjvQIWtK7izO0eJEP1+E93+OubTU8RhjChX0Ok1YRuOdBk89/STuHjpsohRfaYfGap0QPD+g2ajzkuoZYY4C9BsNWE7DopKE4e/qfFayqSoxKILfZV0PZtWD1VlYnh8AtdSYBoKwmSObt+Xlv4wVrAYVeKObjVt5AWD81QJT9JMG3FAR3aEwaANU1thFLRqxVLOlRJpFoozl63ydAjv7u9jsD0Q8ZQFgrRksBvPTS2MWgp6dA4aTTrqE2g1qw+cfxNEMTA+DaHVAS5d2CHNBQnb7ZsuijoXxvJ0OMFoOEGr00WFBF2/jeU4kkJEUsdobbTQhI+94wm8rsmbQPAZuqEhrVRpOQ/HC9y5dRf3P3QRLWIrzIbgJeJ0KcXIImKQnIraIps4w9FhiJOTAFaTwneCnlVjMGjKWJzeTDArSrR3DNRhBb9nYXB+DcujGfQCePape9jodRHTNUoEwmANUTLFoOljuUgwnue4dbDEUydzmJaCz3m0jbW1Frq+jtEJhXUby1mOgi5uIouUAmEQ4NL967C9FuaLAHuHQ9QopQ3e9ZviKuUNXYZ01Kqo5iXmsxCqsxLhWVwpSpZBatTM/ysYJsbr1UTEOTSHCN/j2Rhr6658P8rDVARbcmV5bWRhDH/QhGZrCMdLVAmZ0ZYgBYgsIWKD3QaMUiUCiZL6ZJrC8lWsdR2YZQ2LwWQmixk6FqNYzqPVdmQuCGZLNNo2nr0zlPO23jbxwMUO4jmxKzVGywxZmeDiuZYUMfgZYca5x4DOUDO1xPaDG6hqC/NliTqOYBglWroKNcnFxayZqhSTOlsNWGSQB4U4kquKzzfAcJSVwC9BazmK3MT4OBAe9WK6QLtrQ/dXLG/Ot3QK15ou3yk4v/met2IVlwVm4xRHxzOojRLnL5hwVQ9VTlSEgmWQ4/azE4ySCu+LvTNB9gUubM4E2Rc4gJ/sb7956zZ++p/8c3znd3yrlJ1++p/8DO7d2/2Yw5pMpzg4OJS/u3jxPly+dBFf+Ma/jVe96hVS4T17nY3AJ2IE3ve+9+PLv/JrP7Kp7/++78Ubv+Bv/6Wb/vDv0t1y7twOZrP5R65RvoHtPLxWX/PqV+KNX/D5uHz50vMstb/6Q2rgSwAAIABJREFUnv7CL/4yfvlX/iVGozG2Njfxz//ZT+HSpfv+6hv6G/IOLsze+9734X/4F7+A93/gCWkD/Fuf9qn46q/+Cjxw7epfupdBGOKXf/lf4n/+9X8t40BB+r/84i/EF3/RG+E4zl94Dz/jA48/gX/6T3/2Yz7jzV/1JjzwwLW/9FyMxxP8T7/26/hf//W/+chnvPkr34TP/dzXf8w8czoc4off8eP4mjd/Ja5evf/jHlUK/7/x734L3/Wd34br12/Itbe9vYVup/ORbX703Pcff9Bb3/I9UjSgA+ZHfvQn8Qd/+Md4+9v+kcyL/39/8bnxfd//dnzbt3wTXvrSRz4hh0s33a/86r/C7u4uvvu7vh2W9bHPlk/Uef+E7OwncCMUZH/xJ34YX/WqNobHU2lT1nwLQVXi+GCKtmFLm1vEFtMok3CL5lYLscIE6hpJVKPl2FhbWxOOq+vToXSEeDSRxdhJnMB1XJSVhruzBazKxCuvbOC++xuoyAjMChzvDqFlCuKEqdJ0zenwbQXrF9hu7sDf3MTkJILd0lGcjjEbkYNqY5qVIh7RdaZrFeIgwfbmOhRdxfQ0wjJMsT86lfZabu+5/SmOxhUuNBt43WNbgL3A7t05oljD1jYXqhVs08boZIHzm9tQtBTTLMSfXL+B/dMKvm7j0a0eXvLoJkqF3L0S2SJFs+VgOF1I+ykDURhiwpb4Fgx0+3RksSPaRJiHyNIQ73rqBDf2gUVc4rGLW7DsBHdPl7h+EkJXDLzu/gGyYiEIA5WBXFmJIIxkbMdxjQ/dW2DLa+Ezrq3Bo7PIsYSdSQHxZBIJ0uGRK024rRx3jpbiuOM58ixf8ApFlmEaxhJAQwfaeBbh3t0YvVYDXV9FRoeSzs9M5b07Gz6G8wB3hyk2mYre1ZHyWokrEYvvTWsRHS5u2lgkAWbjHBd2WiiRogoN+C0Lqq1g/2AJQ3HQW9eRpyHuHOUYsl1WL/Do5bYs+MikhKNjPl9gGNZQMx2vfPg+rHVs7FzeEL7gYjSWcDnLoNOQ+8rkcrZoahLwMh4uhO3HokI8yRBFPN4UNlmEVYiT/Ql6/TUczhYwDBv3b/Wg6c+n2RdL3Nk/gd/0cPXBB8Q59Ou/+X48/OCDePkrL+Duk8e4+tBV9F0VlqTUF9JCT0ckU9vpUJTFJGWP53myFR2WKMXZNz0dw/ddaZXO6wL7Nw8RLSK8/2iEZ46m+IxHHsSnvuw+tPtdEe2fuH4HZazitS97KSzXkHRpva6Q16q481JQJMtX7keV7fHECBBRkYpbW1cVac+llqiBWIUIH3xyF1vdNVy4OJCWVTJDVUNFTndmVYj4RoxClNAFS/HWFZeuuPzYqq9CnFkUMCh4M7CKzjkyYsnipGi8CswiS5G7paz+VbTnxdwVe5b7xXGT5Ha6Ytn8rbNNnsxdVfi3dNcS+koxmB+tGfpKoOU+a3SL0oFaC2tVRFlxskI4mpTX6MxNsxUnsqQrTTPgMBivYgt5LKKGxJOpdCJL8pMwXgXFQHmuZjAYg7xyEYLpzmVLOR2QLLCkOcdOQ6UUcOwGVI3X7kgwJINeD7PFSMaT4YCO64owTmduGgaIwxSKbop4T1ejZSrSFk+VXByEYUEjJM8umi1P+LP8vsMxIe8xiBZwDQsNtyVO4igMZT7lridZgqNwCcO1JXjr0mANfsPH0fQAJ/MALbsPo04lBIvXFEXxTtMX5yjnzaLmuaJ7MUWFQhAhVVFCrVX4XgOKzrblZIV7qGr5MwVq8mUpKNuWBlNjMFmKKFgiSUJ4bhPLcI7Ll7elCEfXcFFTFFYQTCZYBhP43aYwhBnatX+wK67thtkWlEplMpk9RETnZMw7DDKuDUfBaLGACguDtg+/60jhkAWlPCmQBKE4QYkPabXo5LPx3O19bPQ99HoMcitg+5q4eVERW1Hi8HAk1zAd9SzYpVEs54LuaV54dKmeHk3RGHhwTBaJiHTgPcZwphhe24OmV1jrdwWdUnAU4wyW35JQRnKlWXyqcxW7d48RlzGspoNoHiNHjksX70OeZNANOpIZfKfBN1vC9u5s90Twn4+XOB2dYDSJ0O35WFvvoso1TA9miNVE2J2GbiEva8zHsYQVctvnNtsS0ne6P5P9YMHI67dRJMS6rAK6FnWO9fUOsjBBXSbwmm1B8Ri8qzw6520Ypot4WWF0OMEzz9xEZ1CBI+N3PbgNB+PDAjdvHkrLesOI0dt04WgG5nsRMlVFrKTIswLBMhVeetdpwLQN6HRyzhOcHkQYZymGSYqTWYRHH+rhymYPJ4cMHkxwGsTor7sYtE2M9xfobzfQ77eg1B4mpzNWchAsEjCfbn3gYxlQ3G+g1+tIUYuucobjWb6NxSyRAvLoMEG7rWBjqy3dCWFEV3QGza3lPM8OpzLfuGs+NN+FkqtIlzWCIMM8THB0zLCqApe3yENmkYduZwe2YQgaoM4LESvpmmaoWMrnn1HAbbnIkkwKRHT5Kwzpywvp7gjSAofDiE1BuHSpLV0S8VJFPANu7h7DaPFZpEoI5s55m0Zi6EoF63lkjN/kZyuIAwaD5ThZhNja6QkbH1UoTvsyr9CwXUynmRTOiXdJ4hJW24TvG8KK3dqw0Or7mM9KzKaZBEM6xDO4BqyGK3OfqibC3FVKDYagPTSopYkZnbJRgFqtoLq2hOrlaY2soGCtwmUwG7tLiFQhqiPPgVKXgke0jOD1TfT6puAOqlLnYx+stzBv8elbC/zhWD8TZF/guuBMkH2BA/jJ/Ha6/r7jO78Xj738UXzt13ylpKnyNZ1O8Q++/Xvw3j/7c7zhDZ+D73vrfydJobPZDP/n774TP/OzPyeCyWtf8yq87W1vxaDf/2QehrN9/xs0AhT+v/t73ipi3v+TIPvhXb579x6+8Zu+TYoIH75W2XrLxeSv/atfx8/87M/Lr37NV38F3vxVX/6Ra/yvesjPPHsdX/t13wTbsj+pBVkunv7tv/1NfN8P/JAI2RSu79y5Kwssits//qP/+C8Iih+eJ4bDEX7wB96KF7/4Yfz+H/wR3vLWH8CLHn7oL8wBH/0Z/81//aX4+q97M6IoFhH1nb//B3jLP/wefP7nfe7HiLLvf//j+J7v/UdS7Hnggat4z3v+DB/80JNymr7h67/6Y87dh7f/C7/0y/jxH/vHuP/ypb/q6QQFxW/9tu/CV7zpy/B3/s7nfWRfPnru++zP+kx8x7d/CyxaX55/8Yvge97zXvzgD70DX/RFb8S3fPM3yrX3dd/w97G3ty/X2Td+w38oKvyVd+xv+Bsomv72b/8Ofuqn/5k8A37x538Gjz326Ave6/39A/zIj/0k3vnOP/yY+/ijN/yJOO8veEf/GjZAQfZn3v42vOklPqI0RZmWiLIawyUQL1Jcu9RBosRYZJQ3NJQUCTQXrb4Lb+AhCHIUCy7Sbahsa0SBcDmEWsTwbRNxleHWvQVq2PBbLq6dW4fb1KE5KsYnY9y9FWA8TtFtWFAUBgmx5c1Cq23DH9g4nsUIMxPzIV1UFYykxmw0l/bvKCvwkkfWhPFmKCoU2xbH1bM3h7hvMMBaz0J/20aWR+JgfPruKZCaMAsdD15ZQ2mlGJ5MJKSn4TvCO7tzGODWXgit1HF5q4F2vxJ3brRI0VAd7GyuodQpQGRYxCE804NR5xist9DsOJgsZjg+neHuvQCXNtZxcaclQloJprQzkGaKpw5O8LtPLFHmJlqeI6niu+MIBlQ8trGGT3uoD0uJxCGV6xriMMJoHqBSbcwTII1LXB40MGjbOJ3MYdo24jqHSqfxYo4N18MD9w2gujmysMDxMITp+ECQo9V0oLkM7IkxnoVUEGT7tt6AY9OlSCxBAlMz0O3Y2DtO5fPOb7bgdw0kyARrcDrKcHhaImOicpLidQ9tQUNCAyOKpEbLtwSJcOeE7bAuDOIr1AzZLMX96zaSfIknd2OstT289EoT656GIUWDsITm+rhzMENWa9DyAq+8tomNjR4uXN3ByewQf/L7z+LazmWcu78H9nZXWS6hH2WdgAll+3eO4DhtOC0Nk8O5uIvttgvL9TA8PcGFi33M4hjzKZ2OFNp1QTYs5jkefmgdDpOcFQvd3hacjo+oCOH6LczjGNevD/Hwtfux4dnC6qObjSFjFKMowNbqSiiloCQ8P9o3n2ecGhS18ljuEbpD6TJlMBcZk8RfjidzKERanFtHQEFpWSGep4gWS1x55DKsho0iiyQsT1CBFbAscnm+sYhheyu2ZV1S6MlXbf8KmZsmqjQV0bLk/RkGaFhsrW7JM7hUVoIsF8cU8lzPl1CaLKfwRc6mJ6gFirMUUhlGo+kMjmICDVvg+fcrPi7dY2QsMt2cTtzVIp2CrCqYArpf+WfiC4gu4PDYpiPOW4qzFJSrahVeRUlUcAdEGlAsIyeWtio6GQVrQBF6JRTT3Sr7yMAmOmJV/u5KVE2TRARLBp9ZtovNQff5Vv4alqaJS5VcX76ZmAAKDav9o5hcC6exyIuVK7ZiG3AtgrTLMKqcrjY6gjW4XlPwD3QsB0SEOC4I4KTri+FCPCAyQnkoWbyU+ZTBTlm5wn/YNqXJQhLjk4Au4RU7V5i2zyMWmEKexKkISQyf47zn2K68vyx4ryaCb5hMRqjoqHWYkO6j43rQJbSN83soYU1lnsKzdNhsx68piqwElDAi5qCWwhYZtoauCPuX7f08D47NQhF14xwZhRMWBiicc8xzOsMpfAO+byOOEsRxBh0JPItCdo619QGiKAcRwAosTE+n8FsaojyDRRczZ2veW3Kt1xjNUrmO6ryCSiQnFNy5OcTaho1muyXHb1sGlsO5zGU7lzYlyI6cS4azJcS40Jm6YKs956sSj9/axYXtPq5c3pbrkCgFnktd01du2IAC/CqYjIUWfkc1TR0pUTiqjiTNhE3Nv5uPU8wmEeZRio3NBppNWwobg35XXIEmGcY6EAcxksqSLpCmT0exKe3qB/snuPzgOlhfIqqCen8Ni/n0EmJH2LBtsWvAlTljcG5dHL7D41OE81MJO4xjOhdrXL64IUUe1VWwubMhqJ0i0xDOEownp4jzCXa217Cxdg7Do0AQD4togSTPYXJOKmpodo3OTh+e2cDkZI4sjuB6jjggOTZ0c0dBiThOUKYmbtw4hGZH6HdLFBHQ6LbgdjoY7c+wd3eKAjF2zpnwXUg7upYYODqaYbxMBKNyfJwI8mfQMOG4pvyOkik42A8wrwIYTiUBdt31PvJ5Ka7TOEtFOPcaloTRcX/croVGv43D3QTBbI62r4u4p2qVBM9xTvMsIhMYHqZBNXwpttA9P5vkwlG3GsRMKMhDjn2G2SzCMsolTHTnXAt5UiFfZFBZsOdcT0E208TFGZZk4wcwvQyveqgLWnvbTXaeUL5XEYwCNJueFCcVzcBiUmM8nMNv12g2m3Iv8f4SzErB+7lGGBQYLXJM0hyGpyOLgKUUagxYqoa98QyVWWCj4SKYh9jZtrHTdwWpYGgVen0fSUquNb+/6Tg4iHA6z5FVqXTltH1TntXtlgeFXRZphiBL4egOphSzm0TncIdydDsGTHKbE1148X6vwhaFafKNA0NQTRvbZERbq+dRw4eiuqiXJRbzIUEPwibm/sic4LpSfKvqYoWaUVau2WBEYTpAs+esQg0tRRjLGpni5O1qGuzGih1PrM7+OMOvPJ6dCbIvcH1wJsi+wAH8ZH07XV1ve/s7cHx0jHf88A+uUlWff/Fnb/2+H5SF90eLXB/++R/98bvxzX//2+UB+fe+7L/Ct37Lf/txC11/k8ePx/lbv/1/iCBNke+v+8Uvvu/4kZ8QQeo/5Qz9696H/9zb/+hr7/+NIDudzfCN3/itIt79x9cqx/NHf+yn8Cu/+muy6Pnp//7H8Kmf8pqP6xBv376Lr/v6b5b3fjI7ZOkKfctb34a3vOW7paDC1+NPfBDf9V1vweHREV7+8pfhR9/xdvT7PfnZR4/hR58PimP/4ud+Sdz1FCG/7mvf/JE54Jln/m/23gNasrQu93523rt25apTJ/XpON09eRgcghhAUESveNVPvVfvZ4QLBhSVoKQLXJ1BYMggSMYc71UxAoKKwMwQJqfu6dx9Yp3KO6e7nn9x5js0PdPNtN+VcU3NmrVmuivs/b7vfqv283/+v+c+vOAXXoSlnTu+4r0oWFK45E3V9jGkGPuGG9+CF//KC+XzeaM3mUzwile9VgQ6unbf9c63oNOZeXDuiLZ4zWtvELYaReIyf9lc4KPX6+Olv/oKzM3P4ZUvf+lXXNvn2/v4EVvn7vmeCLL8/89/4Uu466578H3/+Xu+Yi+9wEP6un8aXVk8vze95e24//5D8DxfjvliBVnOM13RH/jgR8RRxfE/13fO1gBdzLx/vQ4yBdn33ngDfuxaW4SPKIwxHIcYDRXU6xXMzDPEJoRl2yLEFWEOjXfFroOV9U2Megn01EK9XoaOCBZbg21N0m8ZojRBjNXTAXYtLKDsmGg2qzAbBpLcw2A0xC1fWEY4cpDkCXbPVqFnGTrNGqozGRS3wN2nRrjtnjGe9IQ9ODnZwNqhCWxVRcc08aSrFlBqZuj2AxgVF8vrHm6/axWXLs1jN9veHQeamkkLrqnk0rIY5RnKVhm5H8OpTq9b02R77DI8T4HCVmVLgasYWFzqCCcticbob/hQc0t4gV6Y48CVO6Ut+M471rHU7mDPgTocKxVBS8RXKi8oUHPLyFIdaejDcDU5HsXIcM/RVRy7fwLdAo6OgZsPb0p78HdesR/NUoEyxTQ1xkyDTN1Ejvue0yPcc9rHwZk6LlmsiYDz8S+dQLPqYt/OMobDALPlKip2DsMyRRiqlCzkagGYTMgeolFhqzLD1mOZb4aBWBUL/TMjEUNCCXRKRES8+8gmhoGCuU4Njzs4C81hcFIu7qSjx1bRHxaoVFTMz1iSnD4e0lGboTNfliCiE2d8ESrLrRrmLr8S//SF23CFrqNWpkiSSbHJcRTs2FGFESnYCKat8uMwxWijh1bVxfJKD9devUPEDYpSA28Do80YlWoJbq2OsTfBiaMryH0b1Jx3XdLA8VN91J0GPH9ThC268crNkjAC6ayr1krYHEzbux0rR0knX1AF0cSqasM12fZsoFKng7QEu6SLcNvzQqiaAyVJYOtTVw+ZqAzzKtQCQUqx0ZTvmJTCnPRk5shTrjFH1mPoewh8titTeNAlIIpuXwn68nrwBiPsOHAJTp94AF+4Y1m4uXSQ/vD3f5e4unSLbk4giwsJ7ZokE9z2pdtwxxf7+MbveCKWdta/nBpON2cBXTORMqAnisT1T9HSNin9T1PI6TQPwgQq2/W5ABW2npJvSXcsMBr7gF6CrlsiclKlzAoGKJEBS86sBk2jozYShy3bkRtVVzjGbL9mkYDOV9FG82TK7qRqyvCrLIfOY6H1kG32DPKiq1WdsjsFAsEXijNVmYrY5LMKR5YJ5ikMe8oEpTOWYlXOz/1yKJEoWeTV6sRZFPAnLHIwvIvvo4hLjS+kAMvWY17bdK+pKoURC5Y5xSjQBR7FPrxBF8GQmIgKZloMddMwCkawXAuGbk8Dp1SOLMSVaGkUERiSFcPkexH3UGhIsgwxW9x1Q9zbHA/6lFvNMtI4xHB9CFN3oZI1oFPI5kAowgllS7RZ0hAKFoHhbYU4jfkvv5/GgxHcsoNGu41JlMCPGSBE/mtF3HdBkqHQCviBj8lgE/v3LqDf7cJQTOyc7Yh4xXVG56TK6hiD/1QF9RqdrwH1VHGiE/tA4T0i9zLmjsf6BN3KkLXMsR375E1CWovrroaylQjLcrDhY2O4gVp9BlquoGTkqLca8ENgc2MFc7N1Edv9CcMANfgxcPLoMTRmTFTLdSkc5VAlmIsO6CRlGBD5xeEUX5EBd961LK3Tl+zege6oLyF04PVuuNBsOh+7sEtl1CtVqDAQxrGI8ZPxWDijLFCQlexWKhLOJGFlFP58hlTaIsgWhY8wKHDq3mW0LmmLc5bzbcAWbEK1UpriS9iDnsbitj1y/BQmXir7VNV0oRkWoixESeMaAiyngjAKMNgYo1K2kWp0G1sS/EQkBo+ZTk+O1d2HV7B/lwE1L7DcHwhntlWfQ54oIpaWSxYMm/tyiPW1PpozJRhGKlgQ8qhHvVBc7Azs4rVHhZxcaB5fpdIQsZub1/LyaZRrLtbWEsSxirUzp1HpFFD1CCv3TXB6Y4zEDPHdz7paxMoJGeuWDqfsIPQCBLEH3QtgcUyqGtxyBcOhh9Eww/raELcfoUhs48CuJizhXFtIJ6qEWQbk9hYhOs0yUJSxuhZifq8Nx87F0crrLfEL3Hd3F51dLjq7W3jgLh9rmyNcvttESUlRKmtwyjZazRaigN8HGRyGW4EBgLZ8X7MbYDLKMFjryZ6jFiYKKTRM0FowUa7V4FYasrez+yBn2N0wRXedIruCME+hEBsSsTgcYa5qIU8KsG5nlHRUGzUkUYbUC2GyOMVQP7pmKQgbBRLiY+ICKhE85DRDQ381xKlVH8OkwGoQQncdLG9OMApS5g1Oi29f/p6pmxrmayYWGgZaNLD1I6TIZA0RS1Fv6AhHwAPHJ1CsVNr/bTqnxzmqdVuwLPzuJSvZdsmctTEZxDh1agDHzYGGhWrZxWglhBclaC3WMDdnoOpWoWTcBxSsrPVQswrMdmrINBONvVdgPCqAlTWEybqgFIjZGfcSQT+Uag4yk3s/0UMJiiBG6iforac4udbF7kvb8hp+H2UeC1YKFCOVseMeBSWR36gn1xN88AvRY4LsRd5kPCbIXuQAPlpf/rGP/aMIHm+68XX41m/5pq84jfOJEuPxGC96ycvxuc/dfE6x5NE6JtuPm06w33z9m0HR5f+WIEvB6hdf+GL8+I//6GOC7N/+wwU5ZB9OkOV8UlT/+Rf8skztL/7Cz4rT8pE8/iMIsnQN/9rLXoXvfOa3f4UrdLu4SuH6A+//LTz+2sfJMB069IAI0fzzs4VoiuDPe/4L0G638e53vVUctxRw3/yWd+B3fvcP8Nzn/KSMOQVWPtgic8Pr3og/+/O/wC+8gHPxk/J399xzn3DezsYl8Hlsi+f78v3P5vbeccdd+NmffyFe/KIXXvD1wnP94Id+B3/wB3+Cd77jTbjssku/pr1v68l02NIZ+4ynP+2RLKdH3WuICPnjP/lz/Mh//SFxRTznuT970YJsEAR469vehbm5WTzrO78Db337ux6yCLh9wB7JvH89DzgF2ffdeAOe+8Q68lzF6VMDCfLIXR05eX09H9WqhV1LLWRKJOIeGYUnznRxctmHqTvQMgUV18LifEX4iiLikPmq6jBqGe6+ZxMzjQ7CYYaZShVukwLXmAZDccZ5cYqVzRFcp45wnKLpOuKo2Rhu4kvHB5hvd3DNtx7AodXDWLl9jGiY45nfsB/tRgqjomEQeLjrriGW1zzMtqpo1cqYmXVw+sxQ2trYor+5HuC6A23M7HWxucmgIVVupth6Z1ZzHF4ZIfBVXLarKaLEnFuBUy0EExD5vjBEXaeM+o4yYGq4785l9AYeXNvG0kIbFdfAcrePqJvikssbCMcRqiUDimFhMopQm6mh3DCRKXTzjOFLdDVwyx2r+MQXV7C7XULJUBAmTHAHnnrJLMpmCst10R0Np4E9Ol2IlCJsEQI2gwjHuz6efKCD4ys9LM42sXfeRskkYzTBRt/HvqUZWEzwKRRpkZYE9TTG7GwNKFeRVir4xMduh+kp2LuzhGuv2Y1Dp1YRjweIJjGg54gSFeVqA2mcIFQy9AY+jq+OcfVSEzOzlty0D8cpRn4Guyhw+dWLOHpqRcJR2O6uWWWc6kb49P0n8Kwr55F7Y+zcWcepM13s6LRw+RVL4o77m0/cjzuOT0R4/ZY9LVx6sAmnVUGrXIXnDdDd7KPTqMgNmuOYEjDnRSNhCuexCr1aFp7c337iXnzjpUtollNUTQOhmmNuYQ4rq12YEjbliKOzxfZWpUC324VtldGam0O1QpGObfkmSpW6OIvyIhbHZEQRVNNh6xTqGDhDPizFTGBCfEZAJ3UO3THgVnWkMRPumSquoWQ74saajEbQFAoTFaj6VIQk59I0GXYVA4kvwVo+UQixKo5xcift0rRgQiYkBcy0UOCyvVNXcdPtn0V3LcLBq65GteKKMOhNPJTskghaRZEhDSJJ+zYcS9pgGVRFgYnH53nkqJbYuCpiJ0Vr3jgzZCoWkdmSvUHugXW6CafYAJ4H/9yyyPIci7BB8ZPtsxLCRYGOx5rTRazK35GbybGjVZRjajJYKMsE9RCGqRy/JfoshVgyVCm+TTFQdOfSocj3UlX+GR2mhogSbH3mXCpa9mU0AskKU1SCCM0M46FwQsemH4lDjcKQtI5TGIkLjCeBIAP4Lz+jyFLBMIj4nAPdfh+W46BabcIb06WWoNUoo2TbU6GOomuWYRKQVxrB1k1pM9a0Qgpa7B8YjsfiRPYjT8aIAW+aYqBWcdBqugg8D3nEcXEwDkIJbCK+wSGrMUklUJHri6FqHA+KyXSjES0g7uA0lnExWXTKM4wD8kgZmKRiNBkgKHRUeE2QUaqTvWwh4/57uo+5WgMzDQeVEucP8EI+x4SmGaBuQjGbewCdzhaDtIiFyFXhBjMwiX/O9noKb3S8jcch1VtpvZaLli3bLAWEPiUw6jAwLVsCFinGSAieRdYwA7QK9DbGGE+G6CztwJBhg3R3+z6azZqIigyDmkx8EeTrtbLMexLyu8fGyB+K6B16Mar1JoajCN4gQLVE0TzHmfUedu/bKcIynboUxOI0hz9cRb1ZQbnOAryFMyurMB0TrXpZ2s7J6CQuwJOgtRCVhgtvc4jNiY8oBJZ21GW8iohBUi5yEka1DN5oLKxm3aDTm45NW4LW6KSn+MxzqbCipJry/RkEEUoVdlak8EYhOvWWuJDFrcn/abH0AAAgAElEQVQgwGSI/nBFHLr8PnArrnQmsCBRKpdhawY8OlkThqsZ8AZjtOo5as05cZOT+cnwP+I3Yl6OcQBoU7GWwVZ0v/cHEyRBhFit4+gdJ7B85hRqSyZmZsu48nF7EUd0QMfoDwdIdQNRNxSgsppEWFtZxuyB3dBsFVbTQHC6j8nKAIs7XNh2Cfy4Uyc2MBqNMb+zLsUFfiG6FROVKrESlnz2ieN0SpYw9mJ88dZV5K6JNAvxtCcuQMlsrG9E0qERxyF64whDX8GJvo9hnuJA28azrmmjXie2IYeesLcAqLVMYabrVFALA2NPx9AbSvFBXKndCTa6ngTmVToxLjnQRInu5FA0dxQGC1o6BoORcKm76xMMewFGaSa/j5bmXCSTBDb97rGPdqtMADemOxL3LVXCtej+LJUMKebppgbfI9KgQOHoUowIAnZYJDhyOsA9x8foEp3CPTDNpPjBEDhBvRRAyShw+ayFuZKKuU4D4ZDFJwqYuuzleaRAsVQcXg8wCRIcWLKwe95Bby1HbxRBV3SULB39UYpAi3D1PgftEsNcTWhlMoG5ZetwqiWYSSbXNp3jRLdkMeFEGRZ2t1CpcD8hnsPCsUO+iOq795axsMR8ARe5Ykrgnz+a/v5hcYeA7VxTZe9KBhk2zgwEr+ESl+AaMLQCRqWCyTDBeMjCto5GvQRHQts0rPdj/O496WOC7EXeaDwmyF7kAD4aX85W0xe/9OWo1arndJedT5Dd/vf/EZiaZ88h3WB/8Zd/jV//jd/EM5/5jP8rgiwZnddf/wb89d/83QUJkY/GdXchx/xv6ZDl523n0l5MO/l/BEGWbeF//r/+Es/56R//KkcpnbPPfd7PyxRtd8LSXUzUwDd+45PwpjfegArdCl9+rK9viNh93/2HHnzN9j9jseeZ3/GMr5j2rfe75pqr8I633YjGNl7r2etj67k/9IM/gF/71V/5Kl41iya/cf0bcOjwYbz9bTeiM/P/OWgfaq1tzePTn/5UEXK3MC1bzz/f3ncha/g/+nO2X1MX65B9JOP+SOb963lOKMj+9utvwLP32ji20YXfU3DlgR3YnHjCOO2u9nDdznnML1hI9RhmZdqaFgxpokwleIcOPL0AWm0XYy+AN04QehF03gxkqfA06SoxC0cEiCAKqAUi8XNMghD9KMexro+Feh1LMxbaFV3EmahQMYwVRLmB1u46Hjh6DPrIxqKr4ylPWEDJVZAqEY6truPue8coWQ4cJiVnOSaJJi7NnYsV1FsutDyR1tFe3xdWIF1bg36G3ihGvUVXY8roK9gM76AzVbGltZAmOob/pKGGSr2BCcOAvACRn+GSS+sSHNPvRRiMCtx7bAOXzc5i54IhIjXbO/WSgeZiHWpGPx1v/FMMu13oug1fjfDJz59EEgIzDoUSDW6FadcaLEXB3EwdURJjcziSFm4KMcNuKDf1958ZYhDlaLklXDLvSoJySmdXkmCJzNdVDzPtEhQkMOkoUUmWSwDVQmdnW4SyOw538Q83H8LEz/H0SxdQs2LU6nWcPLaGXYtlRGkofNlEswHLxLA3RnumjN4kgu8luPaSNqquivHIl3AQOrkajotqi6/ljV+EwSTB8bXJ9BwbDna0LShJjtZMB2Ovj+FEQQwTXhRKy2WtlNNeiKVOG27NxmdvOibFsHqVYk2IZrWMIqNgpGE8GMByTKRaAlUr4fTaAHccWseVV+/F/kta6C6vIFwPUK3UEOdkHk9Qd10Ju2Hbsq1rsGwV9x47A2+g4cCB3ai1HFiWjeZMBaVqFbm02jPcKRQBbdiPhGdJ9yhTzOkQZMu6H2dYOXkGG6c8dBY7OHjlEhQlEsFJ5Xxa1jSMKoxEyBSsAdPkKacxNErl++TI6TbMeMUUgvygkMvgIgaCUbwlAzKmGysuUClXhdPnxxNEzGEiAiDXRPSkSzSJyW1VOHUigG72Rmh1WsJhDQJfAqMoTLMFnsfnuBRjGH4TCO8wYRu8eDCnCAaFTkHdFOGCRUxdGLAcHyZyk3VJiYCtsRSap05LzbDF6coWeDJ/BSVAx7oIFIo8j8IhHcXL65tYXJhFRePnZdPvRzp26UU1GcSVSmF1C59AYYMuZB5Hlmay31DsIkc1TaZMYCISDLpwdX3azs82Y+IVyDxR2HJuyJ6kwMRmd1N4vJVKSRzudDLTdcp29u5ogGPrPmY7c9jZbkowG4OryErlvFJq4fxRuCVbN+Y/QQxb02WPpBDJsCiyiql2Rgn5rRT2aca2ROwTZik5rQpDa4g+IDYiFsdctVKBxXUY+gjpBGW4l6rLGLG9n+uQ7mPOR5wE8me25SDMc4QMvSNn2vPhxZTdicsgcIBCkClCTOyHsLUc1ZKNEgUiHfDDHBOfgjU5twUqpdKXx49cXc43FaEpygJFIqK5BLHRlaxOndZk8yqWgYk4JAvZk+mc7pFJfayLTqeCWa5JYgpSHxXXhGubItBxDnlt8frzvVBc24bF4lBZVhmdzhz3IE7l+4Yc63KVoX2RCNTTJDgD/V6I+4+fxN7dLSlMqEWEWtkVjmndrUC1dPhBgo2VHuZnSvIeZsnFxI+R8zPIFOb8jtktEaJSL4nzn/s0BXuufZlri45UOq9dKTTmKYPgLIx6U5RCkAeYm2/AVCmSTd3pxKiEcSBBbTnxIKzuqJCwLl4vLPiQTZ6TPWo7MB0DuaIjy3jtTB3dURxMXfOhgvHYQ6nqYrjah2Yb0todS8EiR8kEWvWmFEiInaBwL6gLGNjoDqQYQOc+1BSNJvfZDMEkwp13n0KS+9h1oIrFzi5oiimFkjBScevNx/HRf70TkzRF3VGgFeSAmlJUWxuOsTjfRqumwTFNqEGAmh2jbBrQbLbYj5DkAWzXhcrv5yrgNl3USiyE2SIur56eSNCgZRZY6Y2oZkqwVMs2cfxQhENrYyw2VTSrFk6ueVgNIgzDGI2qias7DnbNunDLhjhpDc1CPolh1wwpkpAnHcX8baLBiyLopoJJfwKz5Ej3C3/fOFUFpZILJden/FKiPOT6oINW6pyIvBjrqwPpDPICXlMORj0fdilFrcw9wpC9kHgR1qJ40QtWhcWrkiYFNBbaGOQ3XAuhMvCKnOhRinGUIkaKmK56oTln4nJf6UeCa1hei7A6TiUca6ZsYV/bwr5WCbnwqbm3aHBtFks01DquYBG65NxKp5AB1XQQDAscOjrGephitqmjM1vI77ASLKSpwZ8MCCcKRuNUhGOrxC6ABOP1EbyJhU0/w6QIcdnBGnYuskPHRW8lwMiLBX9RqatoNNypA9yuyHeTN4gQEc/BMiC/KxiBGGfIohx+ECFM42kmQYVzpQoeJs91DLo+xpGPckmDy64ENcfqOMFfnCk9Jshe5I3GY4LsRQ7go/Hlf/f3HxN27Bte/xv4rmc986tO4XyixHaH7MMJKxSA2I5K3qRbKiEIQzzhCd+A//YjP3zOkCUGM1GE+eSn/lmOiTfeT/3WbxZX1o4di19xnGcHAO3ffwme+5yfwLc/49seFG4eeOCItNnefMsXcP+hwyIo8dz+4I/+FJ/85D9JZfDyyy/FS1/8y3j84x8nbr2TJ0/hla/6n8IwPddjS4DgGNx08+fx4Q//Hl772leKy4/t23QtMCCNLkS+H8/hE//4KXzkd35fnkNXxn/9Lz+IH/2R/4JWqykfQbfy615/ozAZz35cfdWVeOc734xGne6pXD7zAx/48INBSf/pu58lrs/t48PnkfdJh+HK6ipe8HPPl8//0z/7X7jiistFYN69e9c5z4+vPXz4CP7oT/5MHNA8z2sfdw1++qd+HNdee82DbsdHMrZnfyBdFTy+W27+As4ss9JsgOdLJ97HP/HJCxKmL9Qh+1DIgguZHx73uQRZOjHuu++Q4BI+d9MtMlZvvvF14ir9/T/8E3z2s5+TL7onPuEb8JKX/PJXsU4vZKx5fHQE3nHn3fjMZz6L+YV5vOiXfwEf/eu/k4AtujSJF2DA1o/92I9KOuYjeWwX2YgHoGueLKP/+es34K8++rf43md/t7Bftwctbd8HfvRHflh4q7ffcSee89yfk0PY7rTdOqaPffwf8aIXv0za+t/z7rfjsksPnvNw6eYlVoCPh+NUbzmgH2ov2/7mW07gD37oI3jPb739nGFU59v7uN5+8/VvkiAwXpO8WXzggaO4+557JSjt+77v2bJnbT04RrwOuafxucQlzM52hJW7sLAgTyOi5MSJU/jEJz4JFmbI9D1b6ORNMPeHz3z2JmF8b3d6X+hedKH7x/nWz7+3IMvj+1rm/Xzn8+/99xRk3/La1+KJ9QIRg3gyBmqZiIWhWKBtadi/sw3LyaGYJvx8hC/cehrupIKlnTXYbRtgOnt/IGEgdEzxh7s3mEhbuWJniHMNvQ0fru2g6lhotx0o5QBe1xfXIOwCAcN3fE3a6CpVByvLQ2HC+pmGfi/F0lVLOHLqKJQzCp58aQeLCwZctqwaIT5962GsrxfihCk5mnDXvFjFJXvmYVEAyRIoaSKOi+HYl5TwzX6KIys+jq4GaJQNVKwCddPCwQOzaM3k8Po5rMKAmgVwGy4SPYYf5BiPE9iqhiCioy5Cvalhw/fQGySSgr1/oS4uHGIrKSjO7OiIDtpfn4ioapo5MjVAtxfg8LFN9DdDLFRLwql0SzaYq0who1120K6XCWRFrW2LO2rk5RJSEvq5cPUotlCc3LWjgZHv47YjE5A2MFezUddL2L/LxpnVMUqmg517axK8Y1fmMRyP8Defux9HNzy5qbxmqY7FkoVGWRV322AUY9/epgRv0XnbG9M9Y2FxRw1hOkEc5GjW2mg0yeWjGOIhDOgQZJp3gFK1jFAJcdvdXexZqqM/maBq2OhUyImcimJL8/OAHuLI8U3ccmKM45s5rurUsVDJ0KnSVWvjRK+POw4PcOmOGVx3dQcORfxxgPGZSNqp13s+TGI1dhq46ZaTuO7aPbAsBUtLe5EgRBAGuP/O+2D6urhiS7aBWtNBd2OIST/EwYMLyLMQ9x1fx2Y3xfyCg937FuFWmzBMB7V6TZiwdP1FEfmcEe76wgO47puvg2kW8HwmzrPFlAFiTK8eodcbwtDL2LN7CbbDNvIEpl6C702RAZZONyPT3ymaKpIA74UeojyW1k2VTkNVF5Gw6pZg0fVHIVac3gkGo02ESYD+6SH2XXaZhAqRCZszhImOVEa08H0oBOqGhAyJEBrH4gCMilwcuxnRtmz3DXMRe5iy7ZanLtlJ5CONpqKmTwyAdP5nUzeeMmXGihCrTBEDFJipunKcvhylBU2bir0lxxSHa5oVIhRr5GmSq2qY4tIj7kEUXnrOLF2EOF5H5AlS6JOWXO5F4jQ14AcTUUFMw5DCBIVT4cmSA6qzdZ/4gUTEMIonXN88VokKNAwk5NwmmbSgkytJpyJb1rsbYwTRBJWGDUszhQccMa4eqhSVMiMX3q9tVFAyqxKYw7nkoYooys6BkD6xqXMtVTJ4Yw9GbogzOMkgKAEG6ZD84HsBEibTZJwfAzH/WyFfkcK3Dt9ngYPuRwoWKcpuSRAlE28gbsEsnYbaUXCXFmdiGAoFGX3KKZnZOarlloiuhTZ1FFccW7AFsU4xj3MbodcPMDszKy60HW0Hx4/10WFQlZ4J75b7paJNx5UBbhKaRqenuKQzcV3T5UZ3N1PlJXwtzRFGHAWR5kV0VrQCjqVNcRUKsLK+gYHnoVyuIIkSCcgjOmSmWRfHKnEtdFjTvUwhm2PFLgwiU+ge5Ttzvvn5TGincMnf2amfC9JINxSYjoOcbecUd4tY2rILzilDi1IVowFFs7J0QXAB8xwDb4SKW4FulTHyQ8FgeOS45iaQahiNhxLUyGA+CrJpFH4ZrWCg3rCFucvui9Uzm3CrJpozHXi9vvDOB5M+9uzqTAVNXhvVKqIkwSCMoJgWsuFECpulWh1J5EOhMz/NsLK2jnKpAl2z4PkTNDsNKHRjM+wrhWAJlCJDOOGaovOSXRZkoOZYW53ArjJ8MJdQpd37ydcFmhTIVHJxS4hiCMIiSTy5VrhAnRI7AYhmSNAfjkSUpuCthKagWVLiifQ63v6Bf8JNK8uYb5mo6AV2tmpY7cVI1QLrIx/DSQ6DYqil48CMiW+7fB42g/9YbIhC2e8YpFkUCcodFfVOB5HH64CmalWwCqPBEHqF+wA5vCFKNRv9fo6jxwNMihyLDRbxQgQZg78byJIQqprBDIh1sWGZ3AtzNNo21Jzhj3TVk+NMZqqC8STH5miA3fuqoB5NLIfBggIng0UoU0cW69g81YdTMVGbYxeChYjFClrHjWnhJwtTJJGGjfUMn7n9JPbuMjBbNuGYGsolomMK+qXFkc59UIIJLVUc2AzJy+m8HsbChjYdVRADt97ThdskOqRA3eF78dpNoJdtKcBsrMf4zOFNHJ0EiJNCis0HOi6uXrLgEqfDroMSfyuZKFd1RB7Q643QmKF7m9xwBckkx8qZMYKMgWMKKqUc7VYFYJbASoDYII/bwJleDEXLsTCnYbZeQuoVWFkPsexHyIwECzVbCsmLO+eEhZwlMUoVDY5jAGTiBhG0qoW5HQuIPTrWQ3HDjiMiiKbomSwMpoXJMJOiVJxn4pjWHQejQSS880ZbRbVmoOaWZN2TIfuHdyuPCbIXeTPxmCB7kQP4aHs5RYFXvPK1OPzAkQfbjM8+h/OJEhQFXvTiX5Mv3de+5pWSYr/Vlsz34g+4v/+Hj+M3rn89fuD7/7OE+pDdtbq6hpe94tW47bY78MJf/Dn82P/7Iw861LYEGIK1X/3ql4uwxFRtciL3798nrMatx5Gjx/DiF78MT3jidfj5n30eymUX//svPorrb3iDtElvBZQxOZ3BThREXLck6e5HjhwV1x7TTj/xiU+JAHsul+///ou/EtbmuXiGH/zg7+ADH/qICLpst2Uo2k033yLiK/+MnNI3vuF6cRHQXUiB87WveYWI0BSGX/LSV2Bmpi2C+FYg2vmcoRT/3vf+D4lzl2P+hOseL+NJ7ATF17e+5Q0i+HEc/8drfh3/8i+fEXGYYiB/VFO4o6DDPyPz96d+8se+aulybbz9He8WAZDzQ5F7K8CIT37bW974YIDPxYwt34vCFAVs0zTxnOf8BNqtlswF0+optvDxb8WQ/aM//rNzhnrxfC90fh5KkL3zzrtlXnjMdGjOL8xhbW0dDISiAPYPH/uEjPvZbNYLHWuuKYrw73nP+3HnXXeLgMkfvb1+H/V6TYKkuOb4uJiQvS2hdPu1sF3s/umf/vGvuAb5edvXLFvOOV+87nndPJRzfruY9/73vuurAsT4vhQlb7zxrVhcXABDwbh3PNSDIXA/94Jfkmv7fGgR7idEgnBvedONvykdAl/r3kcH8Ovf+Ga88hW/KoLsl269DX/4h38qRRdeW9vX7FYY2qFDhx8MS2MhiWuORTHO11VXXYnLLjsogiyFOYqxfGwJshTF3/6O3xLBfyt8bftcXOhexDG8kP3jQr7Pvh4E2a9l3i/knP49nyMO2Te9Dt/UzHCmH6Ns0eXqo2zq2NepY9euGWSKh27Xh6lasEs5Nnub0FIdzcUWxmzT5g3aOELYH0Mtm2iQBatm4i66+94VHF0N4XsFnnLJIuxKgfkag6USlAsLswuzKHT6LRKcPHkCI48SkoFhL0GrVcbRtQkUzUF5sYrbbjmM63buxFWX2tD1TH6Qe/EEK2t9TMIUkzAT943FFlvLQB7FSOMcVtNF1TFQqVnoR2P87SeO4NbjvogHe3e2sH+phArT1VMHhmpCszP01ocomTrqJQulmQasCtDf9OQm5MTJVRw5M8Ljr9qNpSUdqysjNCpl7NhVxyiYYP2BHmbcJmb2L2KtP8Btdx6WG+rFTgdaFkIp+fj8vcs4sZxgR6UqN7MTP8B6L4Wjm1jslFCtKAi9BDMzZZTLOo4eGUiLo9uwkKo6XMdAfziBmemoli1s9McIvRTtHSaiPEJJtZHHoThoXKOEeqMkwT23HNnAzSc20U+BmqHjKfvamClNW83nyjaa7RKMmgUlLbB6elXYopuDCIliwGHLdZBgMM4wU29hYYbtmgMsLLXQXKjj0zcfhVGUMFNhK/FEHIWXLNXhB2MR+ltlCzWeG61aehm2WeDWQyfxF19cgaE5+O7LZmCZKe5f9vD5UyNhqz5hYQ7//aeeCqse4nP/9HkYsY2N030sD3LcszlB4drY2dHwrKfuQ7gRoF2pojE3hxOnlnHsSB8rpzfw9G/ej6qrg5lCSs7QkhjVahkR20KTCIPhCPM7ZuDU2qjV5yVVnJYjPodOSgp8vAH3wiG0NEKrsxMJHXJ09YgTNcZoQhwEHdWGOKpSBiDR8ZirclNMhES1bAtHNQ0zRGEBp2aJAJpnqRQ7JsMJ3Jo7Dc4JQ+Q5uaFTp7elOyIObY7WYddqcvPOlmihj0r7+pT1qbJtHAoMy4HrUDTwYKkWawLSci+imWGKIMfPoDpmu2xNtURwI6ZgwPbdgg5HDQOPHGBNxC/+DuQ1w9ZwirF0e1Iw4rqkg5AqB4VRigIstFD0YBgUU8H5/9J6Ku2+09bfyGeoWoAippPYFZdgGPhyXdOB6MUJmmSL+oE4dPl9xJt2ir0Gw1547lkqztxpAJcqv+kkrdwP4LpkSDNkKhYsBDmhGt2bUFFlyJVTIFNVeOMY99z3AC49MC84B4p1fG+yPONYQU53W0mTYDT66JXCkPGo18kfzWR9qJwPM0eupugGBcbCmQzRcmoiApuOLcnzKFKkAfm8mgh94iZVxBQuojsFsCnLO5TWZovCfKUMUzAQU1zI5pACXwTb4HFm4v4VUVgC5IicCFCvlKeBoCo5lTw2e4ocSCNxU7K7YLFjQafAmQBrPQ+7lvbg3vuPo1y24BhTHAWNLBS++f4i9IuwTScsXaWB4DToeGYQEzEF/N1JxzXFXK4bCWajA5ouYmW69oiEIX92NPGQUeDPM1mnPOfFHTuFI1unG7dQUKnY4tymu45CFXKK/xocbSrI0pQdxDm80Qi1iovBOMTyxiYW5tsSLEe1jDU/UzfF8awWgfA0o0zBZJTDC2LUG2UpDjDQyzAoyvpgehhbw20GIEYxTp3ZQInt2IqCmZkmBhs96IUCxzVx6N4VnDzWxzXXLmLHng6YOMnARMeiaF4WPAbJJBSCg2iIslmBxlVoaMhVC0dPLaM+QwxDJsfJQKUw9GE63LMMTEZDLhuM1yZY2xyg1qpIIJJq5jBVBlRZ4vYulekqJdbD/7KrOMbK2gZsp43+eIBSzZSwJ9sowzJzcfM2G03pPOP89nqbkmlAJi33FOrt3c1A5rTQc5TdCu666U7cceg0vvdZV2HYLfA3nzqJW7oruHK/jcfvqcAoFPh+iM5OC0Nfx599fAXHhlyrOb7r8bN4xuWLSAYxwiRCwbxatquHFPsLLOyuQTFdjEYF2DuwvJHj0KEuGtUIGiZolyuwdBv9no/ccaRYeOzMEJ2mgcuWHJRLCvLCQKlegWYVMBlEGqWIQl4jhXxncqdKuIbjAg8c6uPwWopTkwC6reDpT25jqeogErSLAgSF7LNxEcC2XYzHkYyZyyJ0MOUpkw3OC1i3KDpqGJ72cGqD4V6ruPyKEsqaKuFb5eqUS0z2N79buW9FUSJFKts1hS+s5IpcN7xOZXzIy44yfPG+deSOiv0HdiDeHMCh49WcOkaDKJXuEp1IknGMQ6sezoxCLHVsXDNble4I4hUsFtf8DEFIV26MxX0NmNUGWN8anBmitzrAmV6AxFDgugUalQxVnRXQDHGm4shygnuGEygGsLdtYW+tjLKmIWCgpq1LQbhSoZBrwltPsbmqoN200Vi0UG3oKIi2Avd/7tnc5wo4pTK8zUDMREEWIw99KJYJXSFSh3sNx4kdDxrWR7GEeRlqjMsPltFqODAVQ7jPq36O9930GEP2Yu8jHhNkL3YEH2Wv3xKWDl56AK+7/rUiVF6oKMGLlsIDRTv+NzmQdK/yB9j2B2/YX/jLL5EEdgaGbRc+tgJ/KChRWKTzjo8tx9PZIty/fuZz+OIXbxWBkI8t4ZYcq+3hQxSHKfZ++tOfwdve+sYHubhkPZKBSVHsh37w+/H85z3nQWcqBU0KNPfedz9e/T9ejh/8f77vwdN4OEGWT7rr7nukXZvC4vf8p+/CK17xUnQ3unjzW9+JZ37H0/Hd3/Wd+NCHf1dEEAqZT3rSEx58761WbIpNW23T5xNk6aL91Ze9Cv/jVb/2FbzMrXFjC/ZWuBEF8d/9vT8UcZPi3ate+WsSNkTX6V/+1d/gRb/yi+LQ2/7YYmuS6bjlkOTfbwWN/cEf/gnOFuUe6dhuCVWPu+ZqvODnn/8VbeNbwU8UkC9GkOU6+auP/o2Iozx3iuFnFw3IEr3Q+Xk4ZMFWuz/dN1xf20XErfVOMXBLgHwkY721HinIvuLlL8VVV10hNz/84f9b734fPvyR35Pp/KUX/ry4mbef6/m2qK0WcH7G9jXJOWAIF+fkfILslpP793//j/Db7/3gBQmyZ88vz4XIjve+70NSbKCb/Buf/CRBLFBwPdc58TUUgIkt+K13TkXch3pwX/rvz3+BuInp5j0bV8DXPVwxij+KKTjzWmBAHAVZPraOgX+3dU6cY+6T7//Ah7HlHt76PBakfubnflFc6ttRC9xLKC7fffe9X+WQ5fuRzct5PnsuzrcX0UX/8Y9/8oL3j/Otl68HQfZrmffznc+/999TkH33G27AU2ZzCXZhOIzBUJ20mIZi6SrWu0O4DsMVUpQdBZWqLkFNI+EhUhLS4A9COPWKpIRvdPsiZB06McChdYLXVHQqLvbXy9g9X8fcAlsvC+S+Ii5EWqKYZE8X0+bmGKurfSS5he4wxbAHPOXbrsC6v4b45BCPP7gHVrWAwrbtTEeRhxj2Jqi2m0hKCU4f3YKIhlAAACAASURBVIARaJhZasKLA5xZHWLjTIw9i02Yboa1cR9fvI/dIA4ev2cHdiyVhMdIa6lqmzh8YigBH1fsbkGlABApwowbpgnWT46wY8aGVS+QqArGQ4aXpZip2Ni9QDauiSF5r6METbaGgq2QAfIoFyGpv9EXTpxRK3D85Dpqlg1TUZAUbKHOMJ5k4s7btYPJyOQfAvv2dcTpWWR0gqUYBAGGvRiVcgmxGqO/EWNhpoLB0EfJcbF7f2ca5tVmYEyMo4dPY7LBPPccm0MPa36IjTBGlitY5JwqwK2nPDxuaR5PuKSCek2FZlkSgGRR0PPG2ByGGGzmqNddHFnuolbXUXMs3HPcw/okwxVzM7j2MhfHV1dRrzVQrlJMLrC2MUCzVBVHKG/Gdi7VRMQZDCI5h36gIDQKnJr4SEIF37y/gVo9wxeOjrA8odMMeMrug3jat1+LMJngzPJROLGP3jjAx75wGoOwwJMfP4cdLQWdRh16osjNfaYr+PydZ9Auu8LFXWrUEPoJ3BJbVKdCahKGyPIYbqsh/FbLcGCWG4IAoPrBdm86PimCxjFZnyVZp6qaI800xBSYaDskGjPLpTWbSeVk2ukqOZWKCLWqqovYTg8oW5qpnXijAe6+/TguvfxSCXyhgywV3mAiTFRdy4UPOmSbc5TJ+7Fllp8TxR4lOJTcinAJKfTlaSA3rwwIs2w6S3XEkYoo8JHnMSzDFvcli3ZDFk2yHLbroFSjI0wTRycDpmyGUulAfzLEyE8kkInuVMO0RTigMEwhVMlVlEsU1abhdRK2JangfME00ZuYAH5nqjm7xg0RIAsWbjIyTlVmHtFbK65gJBFU3ZLXUFnVi1zcZHQ+UqRl2z7PhYJsDlNEPoa5KEomiAUiCNh6zX2G7a2JXC+5oCdELNV0SUWnyKsrgPhOc2BtcwjbKQkvk2FCPDY6CylsUhTJGJyVKqhWSyhXTDn+kAEzWTFtl1co7xQSZEfBsGQReFBgbRijO5hAVSK03KpwOVkgYjAaHcEUGehOU4mWSCPh/VJQY1s599gg9OGYlrSVuyVHHL10hjLdvjdmqFchwhDD6ngcmTjlc8FAcEmyXT7JVWmVJg/YtEvw/Qkqbg1FnohgznZ15KFgE+R8GR7GY9IsxHEATaOnWEMc041K9ATXlSK/yW1BPEyT0jnlIrJTVRab9BQZwesjShlsp4towtZ6Uc0p2PoTlB1D3nMSJii7ZPAGCLwEJpm2KceXy3t6XdHpySJF2aQzmu7sTAKG2PadpzH8SSBFAaJZuF54vVHs5HUeTGLk5N6aFNLppC7AwnS1XkaS5DJ29ZoDXcLsiLCg0M81rMi+S9QDz384HCMpEpSIzVINRBNPBDSuWY53YUxD/GqVGjcE9PtjEeiJEHng/k3YZRNL+2bE6Wjk2nQNIsc48MRVn6Q5OjtnkEcMw5siEsgHdsnKHvXF7U4n8eZoDIt7jK6h2XLh+6msfcepYjTyUGvYcFvcc3X4/UCE6uOHNzAabmLpYBuNahUpyw1KLtxox6lJcUZC3BSDxnR4E4p+BgKPXSEJhpMuGq0FCQJsCkZngpVTfXz+X1dwy+FV7D6o4sDuCtpc44kCj6gHNUezM4ONQYwHVonoybCvUUFVt2Uu+t0AmokpLihhV4wNt1oRlq8fWuiupvjUF0/j8PoaFuYtXLu3inLJgDZJMR4Ay5tj9MlN1okUULBzRodD9EI/Fzf2wWubmG3UEfV9JH4g4j2LVKPBSMKwiAxiYYAu6A0vRhQncC0FrWpFvvPtqo6kUGX9WDaPKYZtl2n0RDBOYCGDzvDPigUlU5EEGUK/EAG761FMT9BsmnBVQ37iua4uhQwK68LuJg+aEH2VmCJLEDCTXoSUoamuhsxgGJwma9x0NXTXI4xGsQSUma6KLMilc+jYaiBFoPmmhsWZkvzO4LnwO4qFF0J9Y5+FPV2KB4PuAHZZRblZhr+Zy17F0MrYC3Fqw8MwSmGVCuyfN9CwSvAnMQZjYJxm8NUEc20XjqIhGmXMScTIgzhkDQtYnFVw4JIabMvGaC3H2pkhGm1NirW6bcKwiWXREfU9jDj/LD5QPGcg5ijA8uqm7COaoqNQFfntSVb+xiBEagCOBbhWigOXN1Atl6GTja1qWB7l+ODN4WMO2Yu8mXhMkL3IAXy0vXxLwDuXwLJ1LttFiXOd30/8+H8T4Ybu0LMf28Udtu7zedsf2wW+K6647EFBYktwIkLhNa9+uXxR8UEhi4IsUQT80bGFWzhXQNNb3vZO0DFGYfXlL3uJPP/hhLSHEznOJ8huvS9v/s7V/rwlLC4szH8Ve3NL0Ni7d/eDItLDCbIUF+lIppB5tui0/Tje+9vvlJZ/PraO/0lPvO4h3YDb52V7e/oN178Gz/6eqVDOx9a4nr1mHsnYcv7f/Z734aMf/buvCol6KHHr4a6x7S5OOoSf9rRvFRF6eXkZn/3czVJ5ZvASxXjOxdbja52fhzvXrfncjpfY+pxziXWPZKwfbj3SbUt3ONEC26+pC92btkRjCqAUCBmixcfWOS+vrFywIEvBkNfghThkzxZkKQB/9K//FldffZW4QRm8xc/mcb35xt88p5t2a33+8R//Gbav/3Od+1Yh5OGE/vPtfXzfs+f5XNfudpzD2Z+3JbzSZb4d67B9LZ+LzXq+6/Ch9qJHsn883Nr5ehBkv5Z5v9Dr4N/reRRk33b99bhaC7A0x5s1H81WHbGfC7dvZZBgbS3AlTs72HuwAXpXyHtjWAkFF8210V2ZiKuhs6uGNBtjeXkTw2GEQyeGKDklcRLNdSrIwgRVzUFztooTmwOkoYJ2xcIcWwldMvWANElwZm2EW+/v4cRGit31WVz11F24+0tHcGmjiV1LFeHPrq72EPoUEeh8KWOS5Th0clnCr/a063BUE4WVYpQFGHsZGlVbGJQlU4Wvpnjg0AjXXHoQQ3+AdqONhUUdh8+cwpkTIebqNTRqGuLEQ6E6uPfoBnr9HJcuzuBx19bhZQE++Zlj6PaAhWoNT7h0HnOzpohrjCZZPd5F4mmoVR2oZQolZKb5wjil8BRm5LiF6DRcuC5DRXwUYGo0uYMKFjoOuv0JOtU6OvMu9IoOp1bCPbfdLwK469Yw33HxwMkebr67h288OIOZHSZWT8UwcktCX3ZfuYTPH7oLvdNd6LGOvbvqEvpDHYYhTnTWnO5NcO9GjD1LbSzYGq7Y10bgjYWnaVoaRpMYw76Ptd4EO9o19KIJTEXDwb11wR4cXUmh6460Ly7MlqX9fyyp8bq0mHteiNsPTwXdb7t6Jy67XMPayhCfvn0Nt60xQd1FuewgjRLsmi3hW66bxeqJZRhuW9w/tAulsYqNjQBZwdRuFftnGXY0wZceWMNCs45v/eadWD69iaW5xhSbYKniekuLFLt3dARjMeqO0T0zkdZ5CiwMVAtGPuo1Fwu7dsIqmVAowEpQlIm8SGCoFBR5w0y3ao4wVeBFHtySK+I5XXPkJEoIDk8WKiZkrxY5KmVzyolNAV1llhHDvXQMRgHaDB9SE1h0FyU5er0J8oyOVvJbGfpDN6OB0YiiqIeYLdOjELQmMZgomvjozM+gM9dCpUnRP4VktlEg0BQR5Shw+ONQgqV0fSpqMSRqsNmFN/axtHNBgn/oduUryeOkeFUwfEsrJFCFYnBI5LBqoOxUoFD0VIHBeg9OqY7ZGRUJg8cUtpbSN8n2XpoDc5n7adgUhDVJQbRLlEM+FU8otPMcWSRg+2296k7drjlFCOn3RxRH8vlOuQTe+XuTsTgw+de1BveZqTOVv6P531zc0m5NT6SuQBVuJsUltmVrVGEleEotiIQwhWPNm366Tyno0T1LviLI9TUNGKaLNAlRKtHZBRHBGMIU0wEswudU4JYgoIyCpS5CZpQUCMkVjqe8WB4RucwUthl2QwGBghixKSqF1DwTNxyF6RKFS5OutwhprIiIJCFocSaFMvJU6exU1Bw2W5qZvM51qiko2y5KDCfLElmD1HpyRRUeo2WXxJ0pcFLCG1Kq4RSeC2F4R0kOx6SjWoNbrsLS6N4jtiITdjLfy2ankJrJGiFeIE14NfFBEZd7JZElUyQBhSZiCqICGJJlCQXtVlWEWkmn96YFPorgHCsJiZu+k4wpRUBhpBIAoTFILEOeJ9Ll0KqWYJtA2SrJNWhosRS86PJm+jr5tMSDJHGBKKPLmOKlKg5hPp8CFwPC6BbMoimvVTd97FzoyBoS9EScoiIFxwiF50EzTSh0p6/3pvuQy24LBsKRW2xiMgmhco1BhUs2LfeX8QC2YeLUqQ0cO9HH3GILe3bNQC9NW7MpgnLtc12kDPLjtW+zM4QFPKBS1iTAztQt4YtGDNfjwRIrRNGK14KSC8PYG0cYDwPcf7iLKy/fBdO1MOoHsnfkSiL7vVPOgbEPtTDR3j03LURQXRR6JwsqsdyzklWtfpk7nka5OBWTJEAUZKg3LejlCsYexfgEhz5/AqvjFczN5GhLcNoQVXvKl+XqkHEj75Z76CiQghO3VF0rpOBkVRxx7hMaQnyI5pQRxxmSoopbb1rDv9x3BEcnQwk2e9pVdVy+WEXHqWDllIeul+DWkz0RCr/1ygbmLBWGzR1FxSQMMNMpY76zA8mAYWUeak0K5SoG3Z7sVWTakvmqkZ/MECoKjsSZcLGzQcKAFDVzTRM0QUqsBMfeMOENpgUSJSa7NUep7MAbRuiPYqz1fCmijMcjLC7o6JQrgigxXWJYePmxi4HlM+66igT46ZzHqoXReij4CLtqINMLRCxYjiO4rRJiv8DGmocwDTHbKcHrxRjFOcaYYG5JR1Wx+a0tezoLD1mS8HSh2jmy1MKE64o1GD9FuVGgXLcx8RT5fueeXXYtCbvzvVSOl8VoFt/4FTFdo9wXp0WZPFER+izWZOhNCmwEIRotB426IaI2Hefcdxnw2l4qwSALnNgcnWF/JrIgRSLF9lC6mBozVZh1hssFyDMW93Osrg2nc+lniPUCWqmAredwjRS7dtfQrJPFbKEIC5wZpPjwbY85ZC/2HuIxQfZiR/BR9vqt5PKzHaHbT+NcLrHbb78Tv/LiX5P2aLbanu183Xr9dlfdQ7Ukb7VHb090pyvseT/zAnl/uj1/7meeJ6gCcUB8+bE9pZ1OuOa2QCBWRrfat8k8pYONztzzhTE9lMhxoYIsD+3s9Hn+2dY5UkyiwMVq/9aD7mC23G4//4cTZLfS7PlDae+ePfK6rccWc5L/v11IPd/xn2vZEhlAji+Zlttdz+cTgh5qDM71uq1W4127dp3ToX0+p/DZx/1wDFmKob/zu3+A9/z2B6S9/4bfeA2e/OQniojxtc7PIxVkH+p8vtaxPt98brk/6dI9nzC5fQy3xNx/+udPf5Xo+bUIsluhX+//4EcuWJA9V+jX9mPb7i7+tm976kM6+rf2tO3O7rPXyfbiy0PtS3zNI3HInmuOKYL+wi++SFjUZ++1W2v2yNGjXzFXFyvIPtR1+Ej2j4f7Wvt6EWQvZN4fDV/PFGTfccP1uFod4uAlbaSmgpX1MQ4fn2DTS+FHBeZcB9902Sz0So5Oq4wzp/vYGPBHv4pMzXHk5Ca+6cBeuDMFDq0t494TE0zGCfbNtVFmanYU4cDVDdx52wZqSg37r57Bp+48iXCs4rpdc9jR0TE7W8V4OJSbIt+O0WMwj6+h0yzjJFvyhiEuWSxDH6soVRXce98adu+cR7lp4a77ljEeeZifr0GzLdx62yrqhoWFeRd5CRiMc3Q3QuzpVNGpsUVbRaJkWF2LYGs2ZhsttBdNeIonN5kMy9l12YK0jZ5a3sQ/3dPHotnAkw7MYM/BKtYm6xgQL6A6ImKTFapLz7SNe+5/ADApGjUwO9sUB9Z4Y4xazUak5bjnzjNYX4+xvBmgQWZsFqCkW9i1WMHKqAslNLBYc5EodFfpaHYc3H20j7tOT8SNubNdx0y7jlwd4F/v3ECcaviBJ16CTb+LtTMJ9jTK2HlZG93hBtY3x2i4FLzbwgEMxz7mO3UEFBrMHCujCSy1hD37FuDYTMz2ceLoKo6sRNJ2364aoBG/2dARRhGsXMOQx92qIQgjDFMFp870safdwOJcXdpcN/oeJlEuApXeakCtZegeWcOVC0twmzHuuu0IvngyxOW75qZtmZoPI9XwrO98NsrzGW6+6WZ87pYeCl1DRVPxLVftxr0PHMedp3t44uU7cPm+Mv7qn4/jM0cm+KVnXAerNIJRRBKqVavMwtXr0KwKXAqbzRxJlOFTn7ofx1d7ePI1O7G0x4AfD4BARbVcx8KuXWi0O8Jf5X0jb/5Dn2KxJcIHA7aIvaDQlqmFCJkUvOhCYtt9nLBlXoVW6NLaG+dkelIkZHEhxWyrAtNM5aaW7qDQp8tUGvzhxyFOL6+LCEw3FhPvDYMuQw2DIfm+dEuOkQQJrGYNBdvWdQVtB/AnLInYsCwX9VoNhk23Lt2AdFsrOHFiFeWKi0a7Bk3PYFLYSsl9NFC2qhiRs8mwK00X7IKYF+n81BUECQX7CAGRHyI2GzBVA7qloXvyOKpVVwThhIIo/bWKKegEutvI7CT3j2NBFq6ikT1rYnNzGXOtjiASVlZ72NnpCCM1j8nmZbCPA7vEMK1YkrSFm1ouw5R27ALj0WjqVizYHl/CeMy2cioHdJZSGJ3yZk3LlLb6LMnQ604k/M0tUQzIUK07aFZcZFGBvh/AZ0szS0xhgnqzhV5vlTHrcMq8vugynnJciXLg8bB1n8I0UQAs7ovoWUx5qUGUQNNMGJYJfzyGa5HxmUG3LRlbJsHb9jR0iwuHrsosiURoFXciFBH7J95EEB+jYYiF2bY4nyUArZg6sTXDEQeobbPwQLGQQkqGilVCRrcyC1HMwEjJPk1E+E3zAjYDA90pI7hkslecTtZI1thgMkbZdODTiZsDM7WKOE+5fokWAAOM6OgsKIhoCAZdaJWGrOeRF8J0XBkfts4zPInIBR53lOeYiDg9FeIMjbgJwCkZMrYUSmdnWuhTJDPYnUGXai7u1iSNBJlANz1Zy8QRZEWAOEjQ63o49sVjmNnh4qlPuwpMSqIDmQ5ncl05DhSlKHISoTEVwKbLhXvU5toA//r3d2A8LNCcK+Obnn0Q5VJJwrjoKGexJjdncN+hZexfMlBv1VHQuTkao2QzcX4EQ9FgVprCix33htBo+RZGODEkClSVDtcMw/4mUjVApdQRt59Ts2XcTp8Yo9cdodHO0J5pou5WMRp66Pd7qM84GAYQhImlqhLUWKUAzCKooaA/HkMrNCzMNEg4FuGs2mzh7ruPiwuxrGcYRRRz6YSmKApY5BiHvrTOZ6mOwdiHzj0/yoQtzXtE/tPre3AYWoUcjZmWdI+wTnH62Ck0dxMf4sAPCwmNGqychN3SoDE4z6aoG8Kp6IJXocBPsZ1rKDc1qQfwe3Drms/JX6arn/zeDHDq/M7TxRm7ejLDXXev4PbRGnpJiHpFwY88fQHuhJgeBUdObmDXnhZOj8a45cgm9i5U8bgFB3t2WNDonA4TJF4ODAtolob2jilvNfPZFZHAKdnIclv2Ya43Xh+8lrlvkZ1NrAOLdJWGhZDc9o0AiqXCrhG508ba8QGGgy4aMxUUDA8s1ZCMYjxwbAV3nexjzYsFW/EdV5axd74s17bdrMB0TaTDCJG3hQHRpdhAfm6lU5G9s788QKI40jhQRBSJC2wOWOSM0eyUMRqPMFMvI41j2JUURtmGY85IUF3oZ8L9ZsGku9yTsFWrVULQJXJIFVYrsR0LSyb27O0gyXSEwxQb62NBXTSruoSDapmKYXciXRK2q2GhaSIJ6SLOMQqJ2CGaRJdrdH1Y4HA/hFUCdrct2DZ5uSUopo48StGqM3gLcCsmFHGt6/DGIRwWIP1YePjEVtCaXepYsM2pKzaekNc/QmaxiEUW8DTTgJ0yFddGo1xBc6YpCIUzmwne+2nvMYfsRd5wPCbIXuQAPtpeviWSXahLbIuhygTYvyS/9NdfJxXUn3n+cx9ktW4fgwu5Wd8SCIgZ2DqOLUYq252l6g0Iw3R7UNd219mFpnv/ewmybIVny/LDOZEfSgQ/e262xMNz8Wwfav2dT8B7uHXLTZdu3M9+5iZxLH7p1ttlTr4Whyzf/1yC7FZ7/0Ody7+lIHu2wMak6He87Ubs2bNbUAVfy/z8WwuyW+N/oWN9vvkk25QIjfvuP/RV7e4PNdf8bF7TnKcbrn+tFFq2YwHOx5Dd7v7dCv3627/7+4dlyG7N//ZixEMd3/a1wKLGu9/1Vkn7PvuxNTYXuqc93N5xPn423a0M9XrZy178ILLgXGuW+xkRAywIfP/3fS9e+YqXPljk2FpLS0uLX+Fe//9LkH0k+8fFCrJbc8JrjXiUSy7ZJ67102eW8epXvRzsDnio/e9C97kLmfdHw/czBdm3X/8b+AaTTioNozjCyXGAbp9urBwLDQeXzlXhMAVHAdZGCVbp9twMxeHRLBtYapYw07Jw6HQXJwcUOgrouY59rRo6FQuXXz6HXPEwWA7QaTfR9/q441gXdaWKvTtqsOBhNJqIIFNbqE/bpRO2KxvY8/gD+Pg//wtaahVed4SqquLggZrc/Ga5htPrPeEczjUbCNIIp9bHqFcqWJx1xb3C/7/t6BB2YeCyuRZ2L9mY39HAeDBAHsdoztUw9GJMhhHSwJcbV9N1MOxPsLC7ibE3QnfNR7vclvCXVE2xttpHq9aUNPBa2UYa+/CGHsqNirgzrUoVlqVjyHbU1T6abh2NuQpWh13c8cVTKGtluDZvYoEhw3t0WxxIFq2OElej4tT6gHIbak0dvVGEtXGGehXwI3LiUtTbJaTjFDvqDtpsh1QZUmTBYjhZ1YLXS3Hg8ZcgU4Y4ds9JKKEOw7Vg6XR8Jmgs1ZFbGU4/MEA8MjE36yCaMPU6w8mRjxMrES7fxQCYCXZ26tIGWi5NmZK8CfUlWAxwWjUM+iOEqyFsxcQwjLAxYsCai6WD8ygUHw4KVGwKXGNxCXu+iqppo/5/2HsTaEnystp3xzzlnHnGOufU2FU9jzQgXFG5otd7r0+uCxVw9up7iggKiEwyyDyoiIA4e/U6IerTpzhcFQQamZuh56qu8czn5JyRMUe8tb+s7HW6qO5qunEBrkpWLaAqMzLiH//4R8b+9vfbZR3Vug5/rGHp0FU4vn4Gd506B5vOnEKDSXVIHHQWDiyXoZk5bj++jeObAyzWZ/AdT7wGlhdDMRJx8t1zYgsf+1Qbhl3GzmAS4rM+mDjVji26eMKBGmYWWzhxYhtHDtRx5Mh+eI2aCKp0ezJUih2mdF5SYIwTOlMLFBRfdbICeQ0USFL+Ic6SoTCJODHp2NvpbMB02dJMUTMSrESzXEbCdO5kEk5Ft5CmToKa/DBEv9dFGOSw7BKaM2VJxqYzzh9HIlIpDKhRcsRKiiyi268KU2MADxmnQ5jlFgajMVqVCmolcyIeQsFOt4NyhfxKFY7hijOR4jHd2u12F63WLEzLEpGNohX3jS8WNkrVCcaj1x8iY1upaYlYxkAVEW3pxBwPYWpsN6bYnAnqgBgMhlrRIZgyBMwqTRLXVWBuxoWa5BiNEySpgpJHZ54i3FBpiWfYWZZgTMdmTDEwQWumBdsyJR+BIVj1Wlla3rOUjky6BoMHhFi23LMtnsFMFLD90UTUdV2mepsSRqMRK2Do0vbO5PBxmAvbl5gCt1yCoRcw1QLjSMMo4XmNzreNW+ItpeuZnnzuJ22zFDwoAjJwirxRcob5GyaL2EVQQKXzU9HkmjHIkuT3qhTJdHHY0TkooWVEVdCKVqjwxz4KJZBEeIYRs3U/DSIROgU7QdaCqqJENAUds5Q+MwWpP0KmMtiNyqMqBZExhSmGDRU5LLa/l10JK1vfZNjevLi02TgfpTF0HpBmYrvbwcJMA6Y4gDmTChGneAz9gY9ON8HJe9dx/RMOQdFNrG4PBdkwW3dRds1JYUpYs5R+M9knMn/pTCUzknOFYWtBwGAjBY6hIy8yEe6LfII/4P5SQaXbnQzfKEzgWCZyhVxNei9VbG5uwDEL7JubR7nahJJNXLQUO3X2UvMcZZmEVVGstW0Hw/5A8BNKnmOr3UZv2BXkQ7XVQN2pSshdEBj47Gfuwvx8GX44wpErFoUtfuftq1jfWcUTn3wV2lu7WDm0KONClAzPn6LTQU7OMpBHmeAYiM/g+SZ3ljiEmCgNXZXCV284mAjuxF4oirBRUxaoskhCvz7+iRMivD7+6w7KdcpUerp63bKNQUR0goW5ZlXQPeE4RaZYWD+7ieHmrqTazx9ekaJPEcQijuueJcHFjNgLifmgkKgRy1Fg4oTNsbPbEwd7q9FEtx9KEYfvoTOawW4U+M+cXEU4TDGi85T5bPkY5YaLKGII1RgrRxxYJQ9JJ0GH9zZ+rz4R4LlWsjox9odoNB3BxKQZXc0xvLqLpAB2Ozlu+8wmTg1YEB6iXjJx86ESjrQ8dLsKVjcGUpSi2Ly6HSDTONfptFdQdTUcmaugVWMhSBVXtxaHcD0VpVoJhnRZMOhNRXujD8sxZU0j75txhGQxJ36EEdmu53nMLKAQcWDXyTbNBbUQDAFf1qkcmmuIw3/rZBdwFKy1Q5zoDeG5Gp524wwaDKKLEumA0BQDYS+BaipQrQwaA+CIdzFy6MQD9XNsb0UYJpPjy9IIjSUXaq6Lk10xVNkHjYUv00BtrgzH4PVJ5nCO/tmBBE/a5QmXORimUC2G3OUYhzTn5qi1TNieDodOZgrgnQwjnnedbmtDrmWK0J1OjKyI0agbcs8gf55kp3GUoxekE6arqcFPcwyjHJZpoOFqcBmWqJmIUhVRxMIRrwNF+OkuA9Ea7LZQoUTA9kYP3SCFn8To+gFWVlpYmrdRci30tyPpCEnzFFEyRGvWwcJMSVzd/MMQSjqTMCirowAAIABJREFUDUPBzjDD/7o9uSzIPsYHjsuC7GMcwK+1jz9aQZag8b2t0fxBs5fVOh2Hi6W1XzhGe513e12d/GF0zz334j2/8dsPhFLxs8QekCHLHyTPfe4LJNX+4Vxue7/vKyXITsf5h37w+yRE61JMz4cTIqfCwzQ46eFCjqbHfikB72LzluPPpHgKlXz94A9+L57w+FvxO7/3++J6/HIIstP9mjoqiRR4pML0xfb54Ryy0/dPBSn+/ylG40s9P19uQfZLHetLnc/pOKyureE9v/YOCf+61IviKPmrr3zlS79IjL1QzL6YSLZ37KcIkalTlwL+xYTP6XHsxXU83H5Oz9NXiyDLB1OG9NG9P3WRP9S1S8byT//Mi9HtdqWjgII3Xf6/8Zu/gz/+kz/7Ikfyv5cg+2jWj8cqyE4LHhdu56HO46WE8Ivtz38kQfaXf+FV+KZmDt3K0fcTBKkpgSL1uo2lubJgCth6evfpNu445SPKCszUXTh5gasPzKLS1DD2x1g72xVRojBSqKmBxVZNuOtMsvb9GHqi4uhSDSF8bLSHmClV4Zk6qtUSxklPhIT1bojb7+nADwwcW2li9ooyPnn7cUndvXqhgSdcswLdAjrdEQZxgmHPlyCebm8E1y3h1GofB+bnsO+AI6JU6IfY7IfwR8D++QZuONpAf5Tg3KkBKg6FZBeBGqDfD1BWbLRajgRojKIA4x0flaojD031UgWqp+PsxgaOnxhjpVEXV6tuFBhs9VFr1uHWXBguHYBd4TKG6RjdnRFmG8vCL92NdrB+ooOK7mBmzsOgOxRmX6Wh4f6zXWz2yaDLJKCjVXbQquriYBv4MQzTwVy1wHqvjy+0M6x2YxwsVXDTYQ9qxgAoQ9yui/vqlFiEr+ta3kSk3thErxthZbEKS8lRqpWRmxY6vZ4kHdfK5FFHqFYNNJom1tZ2EI4UEYwzwxEX2e7JHspVD83FMra2R/jobWdwZGkGB4/MYn1tDWnsY2Mrxr07CVaHIY4uzOKpN6/A1HsYj1KcXo2xE2aYsQocXSohCQCTD7M1Hasn29i3tA+J4cMko1VzkSepCL0ltqJaFKdsFHqGrd0hHIVczwqQsUXYRtnTMVZD3HPyFP71s118dj2SB306jig4Xr+/hm+7dRFNXcHxM5uYbbTwxFuvx2y9JQnsZEZSyKHoEGeRuOgYREX3JxmFQgHUXEl9phuSjlk6H3OQMZoijjJUnBIScpDFcaqgVPFERCPbk+466lRsfWWbdpYFCMNEHJdFNpbPO64jLZ3cj6xQ5WGUDk46G9nSvH5mUwoQ43CMje0RrrpyP3ItQqnWRL1RgZrGMNMU5VJFWksprHPcgjCFplnSQk+xlmbLII1RdiqS9i38ZIouIt8AUZTCKxvIkwj33HNKXEgry3OC1fDjiRjN9ma2XAtAQBAAhaAOKP4xNV3YsOTSai5qZQ9aEclxEOEwZpCYqqLikdE7YdCSPUtXIdveeY+iaMf2YK9UR7nsCSc9Z3swnZcUJgtF3kdhlF3XbJO3GNgjXNQCcRBKUBsdj+Iug4KlfU3Ylvg8ZV7QbUrhneK5oCUMR7bDgDCeZ+IZKC/TaZknuQSS0dXFeUUcBoUccRdndHpO0AIUaOX4OCY626e5BjABPhVXF51edKJzm2z3JVKC7li22TPwisiKcUSJNZGAoJKniyA7ZLHHK8n3TZrdOMYFPGsS5LWx2sP6qbPSNq+VbBw+fBBRlsgcYHGWwiCd0fxcksUYRREWZlpgJUFlIJoAKxSZfxSyyCwmUIJhaDwXLERJKn2a4vS5Tdx/ZhNXX3cY4yhDdxSj6npwiE3wShI0phZ0gWsyJ1h04HygUKmqkwIAtf/h0J+ErplEVUzmAK8Tk7xhRZXwn/EgwG57gNZsHa47SZqXMCTCjZNIzgcj2nTTFMYs28HJQ7Z0hmGl0GgzVCh48boqBOlBYZjiEh3gZHqygBaGATzHEdZte9fHufVVLC+20Ot0ceDQAnTFw7nVDeQary8Tw/4Qi8tL0FQGpdGRG8v3UEUuDBboMhjikOW1wTmlIIoKKcxI+346RkHRnBb7nL5XtrMzqO78vI5TbOy0EWYBGo2qBG1yHVEMCopVQoNAbZNt/5zPRLXQ7Rz7PtZOnkWLBVTPg2uxfT0TN3xrbkbuB+Qzxznd3MpE5Oc+FxOUx8TtH8K1K9jaHIrYpZsMLiTfPMD22T4Kr0Dk95H5kXBzyzUXaVgIroXMXYZcVytN6IWJkd8GuI1clc4X309Qabgiiiq8dhnqFxBpkUvxgnigXNERWQ7a/RhnT26jPehBsw0gyLHTj5HkCa5acVG3yYBOsOtHuP6KEsoMNNM07K4n6HVHqFUV3HB1HZ7jwrJKMs/Y+eI4ruA2Rn0iHRJx046JJMhjlColhEEq4XEMs3TJnS5UmVuCEOccYxv9IMLGho+1c13pnGjUNNTrHuyqi+0NYmYi6SDZP1tCs1KCPxhJxwWd34ppC06A4BI6i4sskwAxVUJIVXQHqRx7FiewSxqqMy4Sv0Ch02Wqo78bwiYndgys70RQHUO6hLTMxM7aNg4fdqAlOcJRIiI7/9Mb54I80B0N9TkNpm3CaXrorCe4774uFDXGFQxFY+plynvc5J7GLhAWkrj+cbX3yckl/5rYoyhFn8GQ5EQrCgbjTHAFB1olKGmG7R67HgxZW3a6kbBnmy0LrbkGBmcDtHsZNkZDKabONEpY3RhiEKZYXPRwcL4qvxXpng2yCDZxG2GOuJciy3V4tiGO3Pqcidl9Hoapjj/45GVB9lLP3Jf698uC7KVG6D/Yvz9aZAEFWb7Idvyp578IRBPQrfb2X34LyO6cvvYiCy7GeeX7puIW+bB7GYp7h1pCkH7r9/Bn7/tLsA2bnFa20r/qNa/H+9//Dw8Ia5c6PV8pQXYqFjxcq/UjFSKnIveVx45K4Nbs7MylDvsBhuwjdZtN3ZJ0QJMR/Jyf+LEHBKcvJ7JgKo7OzswI6uHo0SP/7oLs3iLBVFT+Us/Pl1OQfTRjfSlBduqQZSsfXcD1PTiPi00WioUvfekrJVRub+Dche+dCmsXE9Cn1/rGxqYgQv7Tk79OUBwMpuJ4XQxJ8M53vUdCv8iEfv3rXvUAK/pi+7gXM/BQAj4/N2XD/nsjCx7qonu4YgrXy+f/zIvBMVpYmJdN3HLLTfifP/wDWFra96BN/nsJso9m/XisguwlF6gL3vBoBNlHct6/1P34SryfDtnf/KU34Htu8eRhvb8+RN2ekTR2p1FGYYZod9o4t+njVC9A5Bs4vK+Fpbr00CJ3bfRGI4w6Ifa5JTRqFgrXxNa57Qmnje3ChoXeMEK/nWKxWqLlC4uLZdh1A9sbfYx8tj6nKEwFJzb7OLca4kBzFtdc2cDOiO3lOZbnZxEjRHsnQ/vcCAeW52DVc1hehjDwsdMN0O2PUXWrmJ2pojvoyzFoeo6d0Qgzdgv7mg5g5rhvrY2PfraLslHFE65egjGrYnV1GzO5hQNH6vCTPjpbfeh2BYaTY2s1xaGFOXitFEO/Iw/PeZCjOT+PdDxCHGYiGJq2AtgF1k90pS3ZmbHh9wN02zHiUSZOvJEfSYp8OxjBNRUsLroo1YDdjR5ObYwxiA14mo0jy3W0Dmlor3WhZi7Wd33h0CqKhoOH62gHCZRYRcksxLnmuC4M1YKuFOj0Q3hlDzOujS9snoNDbqFiwihyHDvUQBgHOHFyCFN3UCkZmGnYEipVrZEPGOD4vetgfPmNVx/FviP78cm77oBrWHAaKj79+U189HPr+O9POoa6FqK37WN+1sWuv4V/+NQI944YyJTjqloTP/Idt2BmPsc4DXH75+9HmlpoOgWqMPH+j2/gqv1zuGK5hs5OF2GkwipZEu5Ttg00lkrS2livu5hZqCNNEwTjEca9sYR5MPioWp9BFEGOOSH7MRnjH+84g3+6m05fBTR1L9Y0fOtNB3DrlTOSsm17dZTdsrSUUwihwMjAKUlCz3ME8VBaqSlSUABim3+SaxjshNjZijCzVMOpMzswVBvX3rQI11FFyGILM11w5IPS4UcuIf/QtSxsUrr++F0MRImGSDO2kTOgKEeeMNiF7eQJIgkJSzEcjdDfbaM/HEt76vyhJXHhknk4CkbC0LPMkrSpJoqCsgVoYYRSuQzLUcUhKI6zXgjDsMVxxdAvYZ7mBUK6wocjGJYq7lQGKgVtFa2ZGuDlyJQYeeJjX7Mq3MzVHR8+H9KTCIapImf7PBmwdLwRqUCerkWB3BJOIBPrx+MYJYusUKbc0wlIATaXfydflQFvFC4pmHI8QopKcSoFCbpd+b4in7gMlZytvRRkJwzGKIwkDE9IIepEwKPwyL8IRmMR2gzbRUDlIsuwOLcojjOGW01cqhQL6EgNEacUxx30Rn35jnKlLgFnZE7nKcQBx9Z9mk/7g7GkqtMlzDZvx6HTbMLF9MNMgg7J56TyzWMhMqBkmjDoBKVTUdMkhIl8bjoiOZbk+pe9iuxPdzAQIbiIVVQrhoT7sSgz02xi7CcSLkQh2aIYm03cbwrxI+snoeQhlpcPoeQ2MaKQQSQFFdwig6nq4lRlf3imGBIYhDSBZevCh+SLLFiOIUXcwA8m7j1xR+sScrW5s4WFRYqjHja3tpEqnO+KOF/Z4SBObdfBvmZFRPcg9EXk1jQDCQsToFM2lbBAtop7joUgIRaDIi2vOboCya5kMB5kTq6unsbcyrwwSjludMJzTvCwFM5BCdVK4Ng6gjBBrOiI2Wqt8ZpgkBJZvAz3GqHkuYJOoHDLtDnLnVzzcUIxmOdmcux0pJPtS7GTQXw5LOicxNAQ+CNxSxP5wP2leByza4C4BFWDTrFRU+Tc8AJUMx3tfh8KuarEUxDFQJlKHJh0qU7mEtEoFNmpIbMaQHk3KyJo54PIDN1EbxhDUUuw2ZWRx3I9sWxE1zR515wn4symq5pMXxYF6IAtUlnfXM2FqSkYBQNxZVbLFehqKhxs5ldK4U9LYFuuhGsyyM5xJygWcqm32z4KbSBBYJLhxmNnUYPhTu0ujJKG3a0Rgv4Ymhpj+dg+KIWDcTCSIsf6XWvi0CycugTvVSq6zGMkOvwBERUK1u/v4fRujrPdCCcGXXFPJkUmPGSZj0qO73jCChYtYH2jh8o8sDJfwuziHEyrhfs+uQrXiVBt0hXrifPbMV2orodoHIFfN+4xsDBHqubY3d1FMqbTdeIaZVAe1wM65+s1T7oi6Cou1V0pQCVxhm4vwJBiYTIW9jRRLsFOgvWzI3SHKRb2Wdi/ZII6ssIQM9uBysDJKIbiOMiDCJ5Hfi2d0yy+cM4bSGIVg0hBTI61zWJdBjVlUWcyJ7j2Z3kI2zHg9xSMhiF2+wHuXvexOY7hWAW+/toqbjpUEoE2GsQYRCFyupBVHa6riUM7zRR0BiP4Prs1NFQbCly61IXvq0MNicqJJHSQc5Y84t4ww/GdSLi0FFnDNBGBuOooqFmWIHN64xSDbiwu2mpdQ8UzpbukVLYmHRBBJsZ1f6hi1acrWsWhJQ0ltYwTx/v41EYfkVrgyKKLFaIsUhtJEqKxqKE1V0bSBj5+ewfbQYS5lo4bj1ZwcLaKQabhT+7MLztkH+MDxGVB9jEO4Nfax7/UUK+LCXrcxvN/+mfFmXBhCBcdZG968y/hz973F3ioQKnpPuz999/53T+QqvI3POU/PTCkvDG/7Rd/RQSXaTvy9CGcosbb3vIGtFrNB50CYZyEISgg05X6lRJk777nXvz4TzwPURThV375rRcVvfgjkJV9wuEfTtTZ247+UG3ZdCvwxXYjvi4l4F04b+nio9BODu+FDssvpyA7HRe2fv/o//whPPcn/58Hpd1/uZEFPM69Dtnp+H2p5+fLKcg+mrG+1Pn87Gc/jx9/zvPwYz/6w/iRH/6Bh3VkP5wYu7W1LZgKttk3mw3cd98J/MRzni8tfheykqfX8Q03XPeACLy3VZ/nl0WZqTuciJKXvvxV+MAH/vWB6/nh1k8iSl76slfhXz/0Ebz8ZS/GM7/nGV/09qloy/XmUuzcLzXU65EWMx5qzvLaf9e7f0OcRBS+eZ0/3GuvIHsxcfnRXoePZv34ahdkv5Tz/tV+j6Yg+xtveyO++6Yq1s91sLU6wvVHD7BvG27NxM5wV9yxsWGj42ewIg3zTRuKmqBVL8OoaPjMF04h6VuYK5ewsOAgiLrwyiWYCpOKEwkkuu/MFpTURLNiY27Og1NhKn2MMGNwQ4zBWleEyjBnu64N26sKz2/Q80lRFFF1exhgZ8AwDQU3rcziyBWu8AkZQOV6QK/LdGgTakH0Qgx/kGKhNQO7oSLoBYIYCCIfp9c7aPcKmCbde7m4ZPmwp8UG9q004Gc+DG2Ssnzq+DbqbhUHD5aQKIEkCJOJxvZWwzClzV8p2A5sI7cMDDttJGTssfecokKUIBz4uPPkJubcMpo1usLY8h+Ks6QxU0KMDFsbQ5gF27vZfskUdRNeWUMcpcKmtWddRN0+DNUUPqZWmDi1MZAk51KVzja26iriJjxx/whJ4opDa2mhDNvKxOFXKblIQl84mVrZRTBKYKmmtN5ShFjb6OLEahtXHVxAtaLDMVpw5pv44G2fwpEr9qNWU/Gx2+7C0QNLOHS4juFuG/koRqlZwTD38bl719CJDMxUa2g4VRydr0HXx/I7xDDJFi0Q9toIIjJXDVTqrog6UW8ItaqLeHP6dAeLCy3QAmYbHiolPkQa8CpMZedDM8VjinMUPEMMRyGS4RDhKJK/J6e3l1molTzUKxYWG3PQbFuEDoq9X7jjHA4tH0IUjHDloSNQDQqyGUy2fUYUuxjMREwAU+EnrsxY1fHx2z6HrdUMqZlgMEwA3cWzn/UUzJT5kJzLwyy7qcPzggudpopiolwhbzcQAYkCHx2YSpFLayjvTeJOzAHXc5AVCSgDjQP+NjNRYkttkmEc0jHKdnwdlueJWyouYqTDEEUYSbCeyl714QjVehmuZ4uwVGgahmO6TwvYNtuGJ+Fx7GunAErRTFy6RYKzZ87ikx++D9c/7hpcf+OxSYtsPmHdtv0QuW6g392dMFjJT6WQUFC8MgVBQKwYTZjW+WAn6n0M9CnbLixzIj4JoZfiFwUGirM5E70tmeMcO2IKKBaT90jRlUKPCL8KA4wojicicFNQHYcRUqqxFCoUMjupnUzex3uizDnLQrlUAmOKKO6x/ZXuX26HbNlBbwTmINDtrBoWmvWynCsm3tu2LkzNPKVA5UzCz3IVfhhIsYXGV4p1FO5EmzrvKKU45liTUDsJ5yK/k85WRRVRkqxiujzplC4oiLINWaMgh4nIzPfksXBxDUUVIX1+voHBYIDRKBLntkpkRBwhiYhliGEzoI3FL65HY18EHrdOXIQrfM48ncxn1/GEe0wkhEE3NoPUUjpoKRQSFxFDp4tPyaXV3zIpppM3CwyGI0lApxg7pAN5PEKt4qBWdiQNvTf0RVRtelURYThHuB05sVQwVRJDJ0FVEoalUXRVxJVOJ2+aTwTZPON1owgzUieHMqMjndtTJygD3g0oEuuER1Dw0uV6KlU9bG1viUvStV3EPBYGsNE9bTJ5foKjMXjNERfBwoRqgcsrzw2du9RIOTld05b/poDPuUWxls5dnus4ySfhahGd5w7SIoNjTwTVcTCA6VURRgx68hCfx3oMg4Gwf8nJKNICMceGOy8OXsFnTr4bRAdITWEikDO8jc9UhYIw5LgV4qTntrgPhp6hTNGL55jCckaRVuLx5PN0pBI7wTmjM2gxSSWYTuWtSStgGxZsS5E2/eEghFPSUHImqCCuaWRHM5hRVSPhIw/9BFEWibvdMasIRz76gyEq9TrGgY/RwMfmuU2M+wEyJcXKFTOo1JowXEO4y4PuiD54hIME7Z0xAn+AI8dmEcUGgnGIfsBwUAWnz41x250bCJBIy3uz5eDeU0NsDSgSAl9/zSzMNotPwLGr63DyFLbDgoWLc+c2sLigod5kkYtt8nWkwxxr97XRWPaEuZqxiCX4iEKQJoP+GEkRI8sYtmhLQSwJExHNzWoNppLBshRhL4/6IfoSvhkhUsnZBopRDLNRRnt3LE5l4lucIkarZiNKiYuoYjhMMGtr4sgvInKyh6g1XXhVG6alIAwSbK9nyAwbuWNi0A5gGRFMirqhik4vZt8L6vM2yuVJcWUUJ+LAP31igDtW25ibtzFXVoCQblfyWAHDTFCtmiKO5iGvL6InQnRGY5SqJhgFRiQFg/BadRdEv+hcq8IY3fZQOkJc10Z3mOAzZwKcGvM+W8AxVDSqCg5UNbiqje1OhkzL0Cq7EiI3s6CgWveAUIXpONhe60shy/MU9HZSdMYx6k0LK3O64JTuPxfjo2e7GBQxlveVcKxFATZFgAwrB1y0KrzHcT913H2qh3O9Pg4eKOHmozMYhyr+5n7tsiD7GB82Lguyj3EAv9Y+PhWiHn/r40QUuVj7+6XcSrzRMyjpPb/+W3L4F/Jkp626dMtdiDWYCrYUmPb+G8UGtly+5Ode+CDh4sLgFgqGz3v+i8DvePrTv12csiXPk/3gtv/3H/4pPv7xT+BNb/wFcQk+VkH2oRyul9ruXmGaDuI3v+l1D7hB+YDx6U/fjte+/k0S+HPzTTc+SJCdttVP5xbf/zu/+/t4+6+8SwToveFUfA/H4tWveT2e/czvBkWkRyPITo8njMIHCbKbm1siotFl9+VAFuydWxT5eKzf9Yz/Ieecx/nZz30eL3nJK7G+sfGIRLtLIQt4Hl73+reIQM02/nf8ytswPz8nc2VaOHgk5+fLKcg+mrGeCrLkKr/7nb8sxzB9TVEi6xubeMubX4eZVushl6XTp88IB/oHvu9Z+MZvfMqDhFsKCe/+td8Ez/l0bdg7TntF0YsVS6Zf+vnP34Gf+MnnS5gdx5tuaL6mIV3LK0sPFFO4HbpHGdJ3IdZjWvi55eYbpeW/0ah/0XFNRd6N9Y1LusenAvLDYUQutfZdbGAfiiFLdzEF2Ydj2+7d3l5GNjEtUxGXP/Q/+tGP4Y1v/kUwDO5LvQ4fzfrx1S7IPtR557rx8z//Czh56jTe9IZfeFj391fLvZuC7Ftf9Wo8cVbFbnsET9Fx3aE5qHqOTCvQHQ0l7OIkHXIDFYfma2hUNVi2gorrYG1nhNNrI8y7FRw5VEGlBjCixmbLN1OLVV1conRGjdlnqZmYmakiZ2iVqaDb62M4CMS1sjRXg1OhS8XGvWc20R5laDMkKk4xSBIMQ4YpKZh1PXzj1fPYt99G1Gf6Op08bBtWsNsdIvXZAqhBc3QgZ6iOjpKdoz7vYHV1F+O+iiYDJDy6wwgDTXHqXBsbG5Bj8pwCwyTD6pYPLTZx9coCrrq6BM2KMeyGaNWrMDxF3HV0IEmgTJqLUzYap+LmQ67CqOUYsSU+iNCTByxXnGoJnUx6jjBlqAXb3ifCiEMGZZFj//46NjpD9DoxmnSGRBn8cQI9LcS1U5Ajp2hYbY/A7t2F2eok7GU0BLIIo16GSt3Duc0uFpsNGFomx0XVqlzRUPhjpIaB4TDGTJN8YLaliuQkfEfybKUlXbWhGZGIhuWKjWF/JKEhBixxhTIkSZxqKp1eBYajsYz12a2RJERfsbSAJBqh2rCl/ZWOSn8wxm5nBIcBOvxSTRP2KYPa1neGIkhQ9C6SBI5uwx8PYVguKlUV5UYJldocLbEYhTn83gimrcFxyWCkiJAhCph8bSLXKSxNisQUvXqdATbu3oSi2igdqENNQhw9eEQeQJk2zwCrIIxFBGGwF1t0KW0w5ZlM1eP33okzx0doLlfw6btWcdWRI3jqN1wPU1yaFH0oKFH8YGsr2/NzcQayGZxCL/9OUSiIiC6JQT9CmOTwqpYInzxmKJmIbnRhNZtNGEoqLfC5biLPGYiiCQcyzZOJaBAFImoNO0NE7RGW9jegFUCt3kREfICmosfwLtsUgTFhOJ4CxDxOg0FidAbmME223jPIK0S1Mifn3tLpBowQF8A4JePWFDZqEI+llZUcXKp7huqIKMrv4r2CY05eKx2uxGyo5wVKIigUwQ0wrI4OQfEYikOQIWgUXsVVyJZzipWCDyhEqZoInvzf7P5nyIuCII6h6SZUupuphnO7dNLK51JEIdccwLa9iTuX/F4Kc1EoLnDiBPgeOl8Nh+5kDZ7O0ClFhGW25rL1nMKhYbKdnOJggc5wKMIj3aTS6k1RkYIeBSxRxhSUXVtQF8NxgIKOs/OBYyyaRDHT2slZnDhw6cTlXGGBxh/5E8ck3ZQUeoscrqVLajs5l3ST0vXL3y1R4EPNU7iWg5AiouPJ9Z3GlDAgjMVwDBRJjjQLJfFe1y2Zf+RbU5wkAiEajMWhSqF2FIbnTRoUSg1xIxJfwGOlWM5j5drF72f3AYOhmq0mqiVXAhDpOnYMD/6QBQi6N1n74fGyKZ1nkK32dELSeUuZnLzjVByvbOPmdRsJmoIuakWYzhToyR/lGNFAQpGYL4bPERVL3Ab3TYRNVRF3MsVjfqZimzDOh4zx2YJiuGvZ0HjN8sMMVxNMBBBnqTgjuSFLM8EUKratCyyY4ynnMUdMl6MEDAHRKMOJu9eRIcZ1N++X+VBoBmLeE+iwRgylIHN4UoDhXBXkBjepZsKtZro9hVlOfQaSRTFRGAxjYzhaItc3j5vngDzmLJsIwroJlBwLNnEZ4nxmkYX3FX6OgXp0KKdSFOiPiI2gV5QirCn7T2cmmch8H9El5KT2dnZQq3qwLFt4pazhUwhm4dTQPRF6WbDSLAsV1yMsArvtjgTAsVDC8fXHfXTbHaxudYBIg2e5MiaVZll463SOE7tw9uQu1u+9D4evrsEpV0Q47g1HqDXK2F3rYxSkiNRU0B6lmoUw1HH7XR2ca+/i8AEHS66DqqWh4uqwDIYlFuJONT1gacnEbKuGsjehtlzuAAAgAElEQVQjDvUkoHNzAMWzEfTGEo6ZRRE0slw9C/5uBEWni5hcZkWYur1OjtWtEaotHUcOlVCuOBNBNiDfm0F1KayqITiepB8i0YChHwtX3FZV2DoEOYI4QrfPOa6j1bRhmjz5dE7Tna6J25liP8PUNk77EpSpVJs4ftcq5ueBA4suknEBf5hioz1GpVFGtUKkD4sKvDNr2Njuwyqn8NxMfhdsbuXY6vC8x/Bs4OiKh5V6GVmko+fHiBk2SASLrUNLJoWGUtOAy6IoQ+TSXBy1dKuno1B4wxGDy3dyfOJMH2dGoazfdFnfeqyKBcfF6ukxEiPBoVkXZlLAq1gIBznO9lNsDSPs+rH8bjy2v4rhToStXohK3cJczUDYzwR5sBMm2GFHABS0PAeH5yswNa7bGUqOiqprYThSsLnFtTBEqQ5YREMpBj7r1y8Lso/xoeKyIPsYB/Br7ePTh/6trS28+51vFyHkwheZcy980Uvw8U98Shyrb3zDa3Ah6/NCnuzPv+IlePp3/PfJzQ7AZz7zWXG38ab/+te+Ctdff604xf78L/5Kwm5e+ILnPSDE8f0ULygGUfT5H0//dhHopmIgwfqvf92rUa1WZNtkX77gRS/BgJXBShlkq9Id8H/+6V+wMD8v+zs9LoqVdPhRWLrQ+ckfNQzo+ZM/fR+e/azvxot/9mceEIOn4g1FQ7bvHzt2FH/9138rPNsbb7weU2Gb+0M327XXXP1F48hgrBf/3CtEzOR2yJAkduFTn74dJ07cj9f9wisfEMW4L2956y/jj/74vYKC+Mnn/N/iQP7Qh27DK17+c9Ju9fo3vAV//f+9X77n5ptvxONuuQn33HMfPvHJT3/ReE7dgA91/i7c2dFohJ998cvxkdv+Dddfdy2e+cxn4OzZVfzLBz6IleVl/NM/f0D+/pu+6SmgI/LWx90iQvCjGdv7T57Ci170Uvk8XxQZn/ykJ+Kuu+4WIYVziK6+C9PpL3atUWB87vNeKAiNp3z9kyWcajpP6NDgOLzzXb+OA/tX8NrXvvJB5+lLOT/T801uKJ2iezEd06CqiyEl9ro8p0L7oxnrqSDLMeBxvvjFL8DK8pKEr/36r/827r77XpDHfODA/odckjhWL3v5q/GFO+582GXrQsFvOk47O7tyLV933TX4wAc/hFe+6rWCHuBxua77wDb3Ihl4vfD6oTPqzW/5JXzyU59+kFBG8Zbz7mlPeyoolLLgwPP2/r/7B2EZH73iCF7z6lc8SIDeu/NTcftJT3oCXvbSn33AIX6xA5ziFObm5vCLb33DF61p/MxeF+8jvXb2fmY6Z/cWCq679hphYB89dsWDdouFpKmjnf+wVzidXuO85j7xyU+Jy4jBEh/+8G34rmd8pzjLywxBMYxHtBbtXa8fyfrxcBNkOt/5nkfK8r7UfXJvQNwjYWU/1Hmnu5tznK9p0ByRN1/NLxFkX/NqHHNiuKaJuYoHPjdZxoTxOfCHWN/qY3amBnZCMxCHzrezZ3voJQb6vQBXHmph6UAJeUSmnI3QUbBzVxd1y4OfDibt+7oqIRibmyGWZmdRnzURaQHa3SG67RFcy4Ui4miOzsjH2g4Tzi3kBnDvdg+jRJW2SYYPfcMVy/iGW/dhu9/D/XfvYKHawMr+Ekp1Ff6wL2nl/jjDMAqwtu5j38wMyvM27rx/E5//fBdXLczi6BEH1RkPcTCGYwM9f4B+mwEfTBIeYbU3RAIdLaOCqw8tozVnSPJw3lNw3a2HkWu+8BSTqIBBlyWdlH6KctPD2fu3UVLKuPobDmKUD/DZz5zCuZNj1CseGraJGoNFHA2VpoMT95yElRjQbWJKc5haBStHZ/DRj3wehlHHNTfMYdzpYmN1hN12iv0LdeFu8qn+7O4AY7/AkSPzKLt8GI+x3RvC7+oIswxVU8e+WRepkWNjY4i52Xk0Fm1s3n0WtcYsIo3nHOis91FtNGA4FAwoFGjIQqbJU6BKUauYcDyGXKXy3bvtGJlfoDJfQ55H4qKjgElxh86wQFPg9/rw2yH6Yw9Num29QlpMrzzWhM4U8H4gY0d3LhPKXU/BZqePYFxgaX5eAmaqdDfWKNaZWF6eQ6nkIE7J8czE0XT33aexPL8Ar0w+YGmCQuVLUSXRmS3IbN9VsggnTpzAhz98Gv3QwQ9+/9PQrEvUjbjSKDzw2HKKqRoFp1S+gw7MMMlE7I2iPrY7Q3FTDijkpSUszS6g7DooEwkhzUET6ZBOK4pX0uqdZrC9iYgWxCMk4wB3fOIstno5hn6Ib/n2J8JyEmSxMhGu8kQe0MkvtFQKvBpyjUJQhjDSRRDVTQOWw0CcWASXtZPHQbDf4288Cp28ygFT5iMoVglRnkAxKcIAZXIUdbaZU9RhGzLdfRQ0VBE6i4JuVbpeKSJHCMMIlmNjFETo+xT/KVizzZWYA64DZGBOQqVMOrtySqwQxjMdeAojsPNMWufJ1KTYr1Js4/+eDJWISEQ7cJv87UVHJO8rIsbyvkRBVv6QPDARthIGkdEVqxny25tifxKTd1qIm5Ft4cGoR30bhuFibnEeKZ3Eii7rDTmUfX8ogmOlXIFLhyxYCDAlzM2PE+Gs0tRLdyyNnjKPFKAfBCS1yHjSyUrxgMKmQdGJ2BIRiXMZ46EfIQopjDO4imI15xzFOk3c9SG3dT6JntumoE/hkvgEJtb7fl/EM4qrtmGL+EKXo6ZlE/4ogDHFNpXoBFvGIk4jYX7qpo1gTD4pnZPkQvLcGag4hnQKMPiK4jPPJ7+TSr2ESjFxPi8Ed0HOJ2U87htRBhSTWFjgMbOIRQZnvbUg7uciCSS0KS1Mua5dW4NeJLJNDh55v1MRW4iUInCLJRWGbovbnalrCYVttvKz0KMoCKJA5pWEyeksrljyPEWJl7gLuj/zPBUnKycURUuKR1RMKYnyniY4ibGPKKU4LXsvuATHseS4eoMU/fFAHNV8rrMMUxjD7Lzg97GdnMWa9u5QXNRQEsHA9Hd9/NMHPoV+uovv/Z5vRRG5gi9gmzr0VITClE55Oes8/6ZgPRh0xbDIbreHq686gCwqRJBTFArCxOwA7X4q/E4ppImrOhP3uRQ9KOwK03iCnuD1x2v5zLlVLO2bQclzpIDA8CMWmuik9AMKsDjPpE7kfsWLldc6r1GuC2ypD4djnL1/XQTxhcP7MdhJhI3KrpeleUfGlvO0WW+BVv3IZ5FHke3kBUV1ttxz3SKDNEK/N8BWp42yZUCzXfjDBMOBgnY7wdyihrTPMDpLWvSzZIDlI4sYdcYIGXzWT+H7BdyWIfea3uoY/fYujHKKUq6j0AosHZqFhQLtTQYwAq1ZFeVaDZ7JIDQDne0OzFJZGPMsAge835uKiLE8RiJUBv0UldqkeJb0InGCnzo9wpmtDpaPODh6xSxKThnDXbJgFZjlsoQ0CkkAKvqdPlSDqJ5Egj3TMIcaFYLSMbxCEBpxQIpMCMfUpahGLIdFPrpDpIKJ7kaMzu4YI6dAv9ARD0doNRRoEef05DyPohSdNl3KxN0oMAxH3L3r3R6uvL6Omqah38vRS7iusTjC7qECdsmEFjHsMIfpmchSRRBTa2sxNnssicS4/roqWi1bhF4tZ3CjJYXKNIiBJIHV1KA6NrrdHB/61Abu2BjKfem6gyVcN19D1k9hVibFHjVQhPl/biPE57Z9rJJFy+4WFmUVFn5y5EqG2YqJQ3MOcp8FYMCPgd0wRYeid8agMB0lQ5f37V+0sdiwBf008qXMCbesYXcnwOZQwUZp6bIg+xgfNC4Lso9xAL8WP04BkuLehW2xdF+94Y1vxekzZ4UFOX1R3KSgRcFjZWX5gb+ncPLeP/sL/Ol7/1wEMb7vBT/9U/iWb/nP8p52uwM6XCnqsarJFowbb7gez3rmM3Dllcce5IijYECh8i//8q/FHclqve3YeNo3P1WE2wudvKura/jt3/19fPCDH8LubhtXX30lnv4d3y6iMN9LHAB5lXfceZe0IfHH7c7ODq6+6koRfSlkvvd9fyGuXP5Q4/HOzMzg1a96mQiP3J9fe89v4Y//5L3yI/Tmm27A93//s3HtNVfhF3/pV2Uf2ao53S6P/Ud+6AceOPbpIFFoIAf3r/76b6T9m4LTf/22b8WznvldX8SQpGD2ute/WYRwCs3f8rT/jO999vfg8OFDMlb8EURhlKLtnXfeDdd18NSnfiOe/czvemA8GXj2jne8W/aLY9jpdmVXLnb+Lpy7PKa3v/1dcr4WFxfl+7mfvu/jJS99Je47fhxP/aZvxHOe82P48z//q0c9ttO5wWCjv/nbvwPb5MmSpRDz3/7bf8Ef/tGf4n3v+0vZPQrdPF975x3/nsf56te8QZjGFK4v9qIIfs01V+EZ3/l0fOu3fvNF3eCXOj+cR7/6zl8DhUN+D9vrKLLyHFJAZHFhOhem//a4W24WEZ0i6kc+8lERI/nZc6trsj+vfMVLJMzgkYz1T//0T2JxYeEBBAWF4IXFBXzuc5+XH64U77/7u77zotfIhWMybXm/1Jq1N2hv+t5ery/i9p//xf8r1xu/9/u/71lSPJmGW+3d7jS0jAFWn7n9c/Kj+ylf/5/wU8/9cRw8eOBBu8DzzzWJwhS3TQHtlptvwrOe9d1SxLjY9qcb+Lu//0cR4KYM24c7tilOgXPuwuIM16/Xv/GtUgTinNq79jXqdbzkJS+UdeHCF1ErH/23j8k6svccv/ylP4u/ff/fCy/3oV6cn1zfXvSi5z/gIuaa+od/+Kf4gz/8Y3DMOV9YLKLw/cEPfhi/97/+t6x1dP8/5SlPxh/90Xsf8Vr0SNaPh9pXXm9vetMvyj9vbG7KeeKL6xmLYHw91Bg91DZ5bb3jV9+N22//nKxX02uZ48I5QjHwpptuwPN+6jkyJ/a+Huq8s3jwmte8Affed1yKeI+/9ZZLTfev+L9z3r/zza/DFY6P9Y0QJcXA0ZUayhRwGmQ5TtLFs7iA7akYM309DJFmFu443kerVMbVS02oRoagn6E+38Lmbk9cEAeONgAECEZ0SdGRocIs1cVVwgfj+j4b7c013H+8h3q1Bkdj6zjDRSJhe959to8z7RTdKJU2OvJG6Y96/KGDuH9tG/ev97A8U8XKvIvZqoX6DJ2bfCjpI/JzDGIFa2eHuPbaZaxvruHEdh8eKnjSDfsAhy2pigSA0CVKBy/dgpUK25LHkmbtSGq4Ad3xEIwDnLxvC7PeDJpLFRRqjtOn70fYy+GaOmABM40mbE8RN6HpzYiY3O3t4DOfvBcV3YVnqRgPIyjaJOn75PoukkjBDdctSxBX1WH6uyFszGCYSEG5Pq8jHYyweq4vbl+6KXujFK25GnR29o8iYKwgLCbnR88zbO+ORDBbajRgl+naAjRPR2+X72VgSCqCAvl35Bd6FL4pQHKcDR3c5PF7d3HVsTmUKzlaTbYI0xXniVgTpClW2wMJCltq1dGqO4IL4D1h1OdaRDGlwB2ndnDbfRFu2j+HmWaKx19/EM35GYyHA4wGPagmXcoODIeBShT6IALmKEzEtSkJ5BpjSTT5Dx2UdJ3SFaySz0hXJp1uUQA+HZsMJyMeUrJXJgxZ8oW7uz1srq3hw3duot6cxf/1bU9Cb9jDTK0pD8gqGYuEVlI0USfCGecGBUcKLHQ5JUyGdkyYdoIe3VVpClsvoVqpi7uM+0rBiyFNCvgAOgnoEl4o2ZbJJCSFbt4PfOLfcNsn1rDcmsO3fcuTYDt0qCrinqZjmy3B7d0tHD6wD6pZiDMyCgpJ9uY2GcTFVuAgSZCGY3HFkZvK1O4iDrFzZhVq5uGar7sZ25sdVLwavAb5uBR0YmkNp5Tg8HvTTFrqxdEroTXy/C1sSKIbiDpgq3jPH0kAWrVUlTGmQ1Xa0ClOFqq42nmPE4lCp7ZGZ2AmDj5hwJ4XIsm1pAAkDlmyQ6kKZRRzRB8SYUfEHWmZpsY24d5SoaNILqZZkyIhXZsEPFAMJoOWgS+FONd4HZPDmoUxWq1ZuJUywmEfQb+PfuBDM2xhJDbKJUlirzg2TIqGeYbuIJD1hkI3Q6foHjOJDrAtYZWGCQVLCs4qgmAohUriJCjiMUTJ1Cx51vAjog8CaIUmjlpBREyGF5WyJ8fjB4HMjyJPhCdM0Y5jwPGX320cT10TxytbiCUsi8er2bJGmTZb7YFauQHHKUnAYBj54nZlMA+dfMQSUObzx12oioOKZeHsuXUcPrAo4Vc6BW3LFFYjBRDOfflNq9HByvAsrpNESkzCsSiku16JMV1IkxAZLEECOPbkOFfXOyLK0M0W+tFEaNfoivQQxewoyBCnRCOQjxtjtx2BppdKiZiHyQhwLsqLrfrpxKHP80sWpm2y44GTTpHzPRXrbbqqGWDUGyOnq84wYdPlS+FL5zilwscMGFjEuS6Ii0KKA5JAz3/nNnI6sInEiAWPksW5OH65pjMaXuf1GFAM1hHzHJQcmOZkvi7MNOCaFZw4vi5Fhd2tngi69TkKvwXimDxdqtu8R7CYoCH0U9imjsZsSQTv7vZACg0bu33kLOZQKM0yuJ47EcHjWOYc1xy5YujWFpIsC1eTADfuG4+B7Gm+a7vjC36HIrawjFnYoNNcilGTYoeWTgRbjn2/t4PuqA3LdnHnFzawtT3EE560gJtuvAYI2eVCpzLDsQrB82xv9ZBpCuabZYQBHf7pBD1EnnwItLe7qNYdDAYRmOY4iFIJqvNKLnKfnQmAn6YotABHlxYw2I4QxgmCOMGZ7T7gqrjh5oPYOD1E7Pexfz8t7DlGYQqjYqHRLCHsZdAMuml1GIqNNNDh0sU9YgAhXfgZQjJfoxilmg3XtjEc+Ij7MYa9DE6dDvJC3NHj8QClqoU4H6M5a8PSqvC3Y/hhLoijgCFZGQsUKoZxCJu/E3SyejUMOZ/rJgzTw+6pXcwsWijx2sgVRPFI1ioWAnhiXEeD4ejQFQPn7h8hDMYwFywEhQHspNjYGqPrK4jVGI47xg03rGDU4/pawGSHzkYMlReklUJngbFb4MSJAbpxjHpJwaHlEpySK8FsLIilQSoMWJ67OCywsxXgxHoX3SjA4SUbK7NVhINMAkE3OjEUO8VsGdDiCNV9ZdT3zQn/ldx/rllRTgZ4gQpDz3ITvU4IzbYAx4BKnuwgxNlOiDMj4hZU7I5CKejzumXX00LDxLEZDzY7RvwM2/0Ym0GCEdFGILqF94hJccZRVRxs2rhq2cOhfXUEg0DG2mFn1yjHJ7qzlwXZx/g0cVmQfYwD+LX48Wnb/3XXXYtXvPzFDyt4fC0e3+V9vjwC/9FG4FIM2f9ox/tIjodO45f//GvkrXTulkqlS35silP4wR/4PvzYj/7Qw7J2L7mxS7yBYv9b3vZ2KS5MBcaTp05JsWjvi47Xl/zcCy6vw49wwB/NeX+Em/6KvI2C7O/+6pvwX69JsbkWoVLxoGQZHLioNkxh4zFBmanvgyDH7k6MSslGtaxLWy5NPTXHlYdSOgp7oxC9nQiHDi+i1OTD7lBCO2pNR4Q4y6uIw4EPhm4zw133ncNdnxvgcGsf5mYAPxlIMEijZeFsN8DdmzFs08G1Ky0J77jv1CZ2OxE0w0RVM3Dd4TqqTR180giGAbrdBNW6jfqKixPHN2GqtiAE+ACyfKyBZBDC0h1kKhPmC4zCDP1OiHyo4dqr92HmgCUtsGz91timTVGpbGNrYxcINbRmWsjSEONoiPvuO4uGM4v6jAu7qguTjw9cbNsvDAsRYpw6fgo79w8kGZhimOPakzZUl+6lEMFIQ5KSkzaHcpWJ7mxx9DHcTtBaXoDhpgg6I0S+zz5kJHGBYBAj111kfBC0ErTPbiJNdczUylDzWFqc+RA2szgDxqVttAMRm06dWcWBegOtGRuZmsDvUGAriSs0LzRxaNLRt9sfo9MOcGB/HWqWYrZVxjAcolBdGIqLUp0u1QR6yRPcBNtyZ+ZLIsJSIFKUTMSr9a0t3P2ZXazMLeOqW5ZF3MuT8y2/Wo4zq5swFAczcw1oKlmVRDEUiBImipMVqp0PVwqlME0YZRSO0V5vQ8s1lGtVuFVbUssp7pl2RbqM2CJOMTuJBlhdP4fu6paEeS0cXkGrOotcoduuQBCSQ8mgGAWGSecfGZFMpxe7oohx0iIs+AEFqmnLuLI9nkxGCTGis1idIAroZKSwQ3WY7qtJMo9keUk7L7fHkJxOf0sYl9VKCR/7yL248sbrkSoaKroBl6KvmqPd3sTs3DyCMcWKBINxX9LhZxoV4XuqOvmVqoS05EnI3nRoWYaZioN/+uBHsdku8F+++SlIwiEstrObujjX2NJKTihfbMdnezM5pXT10ncUMw0+ZoBVPslDcG0JZRn7IxHE2Lo9puuOnNacAhCFJUdcVdI2zqAhKoIM31IVcfFRJKLIKmIs0QRpiozBSecD0CjGU2gWbAbbxmU7ExSA6HIyohTlJrzWCaaAblr60yj4EZMwEXWpGNIgmWdkbsbS3UFnJdtw+ztt9rjCKzsEiCIeZ3BLNlw6GcnuZMjPYIxuSAdhAtuhYxYo2Z5cG2OygDXiSSYBOBTHyG0lA1bRuS+Azjb4JJN9ES7reDBBEIDoBUXcwvVaTQRXisLiis7oQvckIIxCVBjSyZlPwoWIPKFMmWYyz9jOT9QCz/ncbBNprsGxPGnVlzAwFkzCEGOqXIaO4WAAP86gWZokvTN3kEIxQ8QshWtPgXa3j3rDFZEq45hSRGVhwyhEyNHOCyNEQVDLtx1PBE2GasmYk6DL80HnqzYZA3Eyp6kE5AlGgkGIFJ/Pzyten3GaYn2zA8tQUCIEXDY1ufYo2E64u7weMykKsCjIgikd0YIboKs9Iz6gOO9uLoRFmvO+RJe8hBQZsj4R70DHKs8SCxlkIBP/YrsONrf6UgS0yR/nPGSIVRqjVqsJ9qK9s4NGnR2SmbSu0zDD4ohMVZ4Teu0tE/VyEztbXYzDERoND/1OD0Ec4OpjVyAIwvPzZYKtoPuW543rANEVrghnDoK+L0iaXFWQpbGgQybBaOeFVIaHUZAWgZnXgSnFCSIu5H2qPuFVKxNXLf+e7t4wzuUPxV4ym7kNsk55L+K6xAIKu+nJ/6XLOlcSQXtwTXMtFRbvWQyn44rJa1ihKMvQJgWrpzbRHXRRq5exe3YAZBoidHDFrVcgYMBTuYQozXDq7lU09pVRmWlg1A7Q7xD/Aeyc25Jrz6sacFQLvd0AbllH309w/5keLE8Tk1BM23bhY76iotkqw/DYWWFAyR1snR7CdHR4niouTvKzue60NwcoWSxKKoJrYBjk3EEPlVoFo+4YSZghHjN8jy7sGJVGBX5/IAGLtZkyGrWKrPVhEGPsp7Lmc1EY9VMMehFGcYjarAed6w7n1pjrvCLiY61eYLGlwsiJBSBuRhEmLp3PeUoesD7pQlEc2fYwiBGkAWKeW91EZ2OMM2tjnOv7mG0pOLZcw2AnluIhr0Pec8h95bHyOlFSSLikH7PtP4Vn6nJ+DLtAqeJIUS/o8/rQpDOFxS3+1gnDDH6SojnrCX+fc3JreyzF7aUVFyWb9w06iksYD3V0toZQbQYthsjjEKWKDa+iYdiP0R+kGAWJFKnZTXJuK8SZQSwhg55niIDcHUTSRdGoaGgYOvwhECQZPE8XnEJM53KuYGs7xlYQC2N/Yc7AE68iHsER4geLjN1zQ2ztDKDPlPCxbvWyIPsYnyAuC7KPcQC/Fj8+bY0lJuA9736HtOBffl0egcsj8NU7ApcF2S8+N//4j/+M17z2DcKXJfLikbymTFxiAH7tXW8Xzu2/x4uO+1e9+nWo1qp44c88D4uLCw/6Gv5Q/5cP/Kuwnw/s3493vvOX5CHx8uvSI/Bozvult/qVewcF2d9/51vwnCfV5WE8NjSM/Ah5QHHOh63pOHmmgyBVcHyHaAEbNxz2JGSBwR3JKEUWsQVXR6xmwtwkksCp6UgQoNsZolprIY9j8fE4jYoEMFH8uffkWXzu7jbKRhnXLdVQn2OYVYQsnwg0J8/sYjxgSIuHQkuwEYxxdnWAaxZmUfaYfqziiiOL2O3uYkBnileFDl34ge5MgkrNlhT53XYfyMhhLJBHKhotF3keCMfNrlfhJ2PEgxxzC4vwXD54TBwuCoN9xLYX48ypM2iV5oUVOgr6OLu5hiRQsDSzJOEUhiudrNB1Tx4uNvs96B5w9q5TsHK6txJYVU9CvBQ/ge5RXAzQ2fVhqR68qidt+xQG+/0IAdmyiSIsuiSMRMAdDlMJhaFanCY6NgcB5lq2PDAxlEPNLVglsv24HwZm97XwgdtuR65oksxcL5nwNAWVWknO9e7WGPsPLsN2Q3kIWzvXx6mzI3nQrzN5uaxi1FNQqTAMjGElZA5OHuS8cgWhmsLvj6Xl+MBVy4iDBLV6VUQZikNp2sVH/+0OVMv7cPU1ByTcRwRTfZLOrWoZklwVV6HK7QoXko4Y6ZEWsY3GVQZw8QmUxSRJQKf7MAMsVYPFVHNDR7/XwWAnw9LKHFSLLtcchrj4AmytbqFan0OlMYsip6jElnkd4yCFK5xJ8nKJZKArlKzHCVdWo1ghrbgMVmNiO4Oe6AjlQzfDkShkGOIwpfhoUKAoyIOkH0gRAYnih+0xFZ1BPnR/8iF4LG7YzFJx8sQGWq0ZhOkY8626iGIFmcIU3pMIayfWRESp7qvDNijpTSJ7KOxRKDm7tSuJ4EvzcyJ0sm14GAzlob5VX4JecKwz4YwyJGli0KMoNHEK0lUnwo+pwHMZfsbWdToQc9Cg6brE1SjSQkxGMp3XfhhhY7cNw7QQJQyNqSNnW6tFEW3C16T4LtoanZW6JvvLeUUnuvhlVabDs0U/F3exYDg4tVU22U8Cz6b6HFmbDMei6E63JYUWtpGnCfEHXHsmXE5x/fHzDC1jWzs5h6YlohTd1booveSTavAHAeVbqvAAACAASURBVPxRiHqzhHrZEWGzHQRo9+kmVOCYBUxHQxplaLh1CeuhgzFOIQFWREewUOQ4dGHSUc3xYqs8MAooNOXyvVxLTNMWZymFr3LJg6GbiMJQHGD8jMruAYermYI45PpHwZrfRWEwFUyAbVuIwkyEWnYalBzyOXUR27KUIWgMAIwk3IyhPTwPHHcWo1TjvLtYhFMNnufKeQ7I1gxz9PpbKJVMlHQyLk0R/5An4s52bAdFwA7DCSfa9ihS60hi2XkZYxH4eW74fZqKLKIQSDwF31KI0E51lCKsTiyFCKwZNHYWnEd88J7D64/HwXPKMKs0isAWjTghs5It4IY45nSDXRQUJScivKAwJHyL1mUVKcVYisMyAfn3iiTWy/pFN3jGsKt0gt4wKYLzippUT0Q2ZwiWOLs1Ga8wYtAfMRFApeTIukAxmZ01NgVLt4ROty/O8ywFRj4dlo7cOymwV0t0RHNfKHJr4oTkOi+BZxn51+fRC+JcTWTt5ho4YSNzreexUmAWjoRc45ZBZjrFWDJmTfncRPjWpPjDOcW5w6uIbuHhMEKak70dCyaD4BLmhfErMiliFCi55oQbTUatMbl+5Pyy4sHAwniMesmWID+NorGiY+fcEJtrfeRmgiOHS9jYGGBrdRelhoNaaxEjf4yllTLiVEcw8pEbdOmWEAwK+P0IZ1dXsTyvY/9KC0nO6y1HMh4jJfSjKNBpDxBDx+rZADAzXHG4JOGOepxgZqUB16BAnsMfpegMhoJs2VgNsdkNRAwn3uTAgoNZCq3dAKWKiuUrm9AUWwqbnCm8pW6daUNzClSqjrjlSZ0o1RpSBOOFynEY9kN0/bEUATMGnnVHWDvTwXY3QK1iodYsCQs/HsUSkGY6MRYXPCi5MelA0HVBOuVhiizMUKl5sFxb7iEsCp8+tYXBaAi74aJWrcnfsxDGsLQ4C2CzCAJL7uexkkItbHR3YzBI0DJzeLYNh+fMomN3POkU4BRiIY5FJ94LhmQpU8/PReim6MpgMM5LXid5qIiztd7Q4dZ0VFxD7tdRj2GgFpJAR2+cQjM16RYhY1hWLrUQx2+ha3JfZdfA2M9xenOEPpnjFuAaKkxVRTcIYZgUpVPohSkdJGQWE+0SjlPUG3SUA6ORivu2htiOQjzx66p43KEq7JDObwVp7GG4HWEY9qE0bXxoo3JZkH2MjxGXBdnHOIBfqx8nJ/bFP/dyVKtVadPfy4D8Wj2my/t9eQT+o47AZUH2wWd2e2cHL3rRy3DLLTcJT5UiwyN9TTsEGGr2pX72kXzHFI3wj//nn7+IN7z381PO7NLyPrzmVS+HbU/CMi6/HnoEHst5/2odVwqyf/DOt+G5T17Ezm538mOawSeahiAa4dz6CIHPgBMgG4/xhOsPIDUiuK4uLcnt7VDCl+g0Yuu1ZloY0CXbGclD4vxCDZ2dkbTI86Gk16WDU8POeIi//+QqitzAoZqDb3rcQZSrOobt4SQduRajF4QIRyXccfcZzCw1sLy/jvEgRMmbiDuD02NpySPLLMlD3HdiF7PVOvZfMQe3ZiHuBmjUFAzSGOME6G8OYSUaynUHu/0ISpqJkJghQDQMUWbLuw7YqobtjYG0MztMKi6bSJMYtl2RdOU0j9EJh4h8QA0KzK+00B/sIvZ1DHZDYdB5+5rwGjH6G7uYdSuSvJ5aGk7evQMrMqC6KXJiHkZjpJEurfsUGpgkLMnhNjBq+9BzXcJblq6aw+rOhrS0xlGIcY8ijo1SycI4mnAklw8eQO6ZCHsD7J5rI0KOleUKXNeEPyBHMERvN4GrWrCsFK3lFtR6DePdEfprHYwM//9n701jbUvz865nzeOe9z7DPXe+VXWruqq7ut1ux5Y7jklsErBkiJAARQQpiC8MHxJiCIYgERPsOLaFLaIoIOUDSiIkQJlkBAYkICZtd7d7KLu7q6rr1h3OPfPZ85pn9PzfU01AAZmuENlm31L1cO/d07vetfZZv/8zoJrTjqjj8GgfVZsgLwyk6xq8PMRJKdbswXAiZVN794fQQ+ZKjrDdzHH8ZIFPf+ZNmASrIDiiZT9mJZiAyOamcIb74Oz8Erdu7UtWpd6xOMiE4Vr8PwJEWbzD3DyC24+a7KWIhrIugi5RTZJpMKMTyJM14rLFrb3bNxCmkqbs42fP8eDhbezNmL1L3GILMM/qXJRtzIcV5SYg+eFFRRBLNRNvVuWpJFO2KlR0gu95yNNEuegtS6IWGKfBX6KiJTBuClHpGjqVkbrcDLNdXmzEtF6jRpE2AoKiskbo2RgPGSLsyM2zRtDUKnhNWBqlahBCAMO9ZTkaLMIZxkwofaKUycWrCG7PgeGx1I5qag1tTQWshY7RD10tBVdSotQAUV6Jco3HyjE6jIfMxzQEvhHmEWyydI5qX1ENUlnYKfXgfL2FGQ5FYevZPjrJl1UAh8eSQExgoMmhgiXHU+f7IGBi8/tNhimhAV+HAE/9S9WtUtuy5IhHTMAZFedlhbqtYTmMSiBwo+qToJy5vVRkKkAoYuqO0JZqQUPyQ/m5CDMtlniBr0FwUGA8GcnzXK8JDlrJGSUUNpm9y/XybPT6ocqMrBpYbY0VW6BsKDcBi5jSAk1BhTHt5Jo00RsGG+xDeU81lcW2AtSMwknTBJUMF5SaUZJjmddYVLLnqVpsdAOFZEVzl6p9SGDC/GAeGyplZX1lRKDUufy9ljZ/KuSoxrZthL6PnmfLNYO/1tscaVnB9kPkVY133n0h8QK+o+H+nZnE8/D4GHoDy6W7oIP0t1EJqhFqWjKIsAhh60bUvdyThKuWa6sc2aICxynMlub7IGBnARuj43jcqETlcIVQ1nEdOK6JOMtkSGAzs9Wy0JQEzQS0LOuTM13Ue9yHhJJ1o93sJw0tc3BbqmUbyWbtjQcCXLWKq0K5qCqQ4y/5HB0zU6ls5TnGCBDGRHCfqyEM/47nOpLxS+jKvUcAS1XzoNdTQx2VvAvTdCV3PEtyKVZ0XQ5zSuiGjSrNpfCRZWrc29xXAozlOqaGbVROKiiocnmbivuCQweV3ctIEQ57uG583zLs0ju5DisFsAKqdDgwT5ffTUHPlyEVz1deK7kAHF+ulgk+PHkmrgg+N7+TCBxZJMZzRrK5q1YGK4ap1p+FYd9R3nYNos0GdkcVcYPhiHvFxm98+QNU3hrf87nHGLlTuYY9e3qOl2cL3Hm4h/3ZAJZmIYojbNMc8bqA3/OQVjUGQ0Pyjj3mYhseiqhAmWUIeiz35HCjQFZ1OD9fwfKA0chBlzXIKsJtB0Fn4HoV3yiBGX/hYB0XOL+O8eDhUKJ09IIzTA16meLw4VSGSpvLQkCj7puI1tyXgONrWF5scLDfh9u3ZdDA67TemNAJNHUgS2LkBKQ1oztG+K13TjB74ODW7RGOvxkh32SYzAwMppYMdAjHwRKwnNnaOvyBLUM3vWVZoHIXUFV6eb5FkUfQ7BZJkklUUl5a2GxbmE6JcGDADxqYnYHlosGT4xLP5zH2xp4o4u/dCTEb2+jbrgy+bY9r68p3WXSV4uJki6jrMOpZUvDIz2b6VBcT2LbYckhuqOz1aMkhq47RgS2laa7roU4ZucOhi4k8r2BygHVW4moxh9cHDg6GcDk9NXTkLMkDEC0rPDveor9vyHMHhi3xHFVW4HKbwO/byLelKr2rO5wuGFVk4eDQRn9oQ3N8nL3Y4PlZgk9/zwAPb/dgNSqS4/p5g2+8t4Q/7LD3IMD/eroDsh/3HmMHZD/uCv4ufjxLlf7kn/p38K/8iX9ZsiD/ry3nv4s/2u6t71bg99QK7IDs/3E4eeP3V/6zv4rf+MpX8Rd/9s9jNp3+vz7WLKb69/7sf4if+nP/wW9bXfvbfRH+EM4s7r/9d34Zv/SLPyclbP+wXywO/NM/8ZP4hZ//mf/bv/Pbfc3/P/y9fxTH/XfiOhHI/vW/9Av4N/6JW1hvt1iuMqxZ5GHZOFuuEK0aPHx1AMcnzOjQlQR0LYZ9H4atIziwkScRmlUNkzcaoYXT+RyWbiHwemKvq4tSMs8X5wlGfR/BnoEXpxeoOwItW8Do7f0J4ihDsq7wqU/dhjdMcHoWYX7SYTgOEEwduYHKt2xPV2olWigJ7DybKjwH4dBHmRY4uSyxXAD3bvcwuc2brAVWyxqrZYH+wIXt11ivCzw8uoPxYYiqLKQxO3BDybClqisvWgRiZ+5Q0i5suGJ1ZdEOUeAqiuEZHnrDQPLjqDjZbgp0nY3+4VTUsck6RrHeYtrnDamO9z48xXpZiApo2OeNe4uw7+PhG0dScjE/u0I6rzDb38P00MH5/BzRvETPD0WllFeZtHPTxMeCmeU8h214aFpdwEb/sI8vfuVYCsU+/cYhDt8Ywq5zzC8vsd00UuwyX5ewOxuPHx9hejTE8fwUX/r7Fxj0x3j8hoezJ8coNAdJ3kgx2HpdITQc7A+oyDQwGnoC5frTIfbu3xHFm3To6JXAL6rnPsoBlVxWlsCQC1C9ZbKEaI35IsG9+wdil2aDM+GgbftiOeWaiDJV4I2ynxPiUSFH2EnAQqWbgD1mu7aEYK5AQz6OwMPQW7z3zjM8eX+BNz/zGK++cYTNZglLp2Ka7VutwCCWZxGGUMnHwire2HKYwGZwigQITgSW0Jrd1LCkOMkSaOJ4fVQtbesFLIKWjnCMIJMWbZVDKxRNQJmk04oakkVIhCZUc17MI7Tw8drDGVxXk9IVZsjKZyRQYcavQUBNEEbVEyM0amXlZj5kC8mBpe30+nrD23CMpz14oQnGcCYR29WV4tBgY31DqzKBDo9ZJ0o422EhlSZWUgI/Pk6Kj3SgzBPUhJbDvihZs6JCThLRqvIenu/bbYKusQSK8rkIZUWoSGAoIM6ATSUzS5wEhil4SrUwVYLMtWTUCKMPpPiK7w21qMMIpgmjqKqlypeRAX4YwuQxpPpL9o0tyt8sSwTYUg1qWo58ZqUoJKTqkBZUEFLpV8uQhTmnzG8mlVtvImQ1gYwnkJbQT6tTyen0e74AbFremdFrOgGikg3pnkAaZkE3hKtNBy/0ZP9STUhQTYUioSeVhA4jBRiNYRmoigINY1GolC0z1Nw7OpXiH+WBEhC26u8QylNfXzODlPmdTC5RsSqE1zafk5+R5VfM4aQaGI3kVDp+T+CqXuSyZtzLFWrojieFQPLadDkwOmUT4ejOA1EW830TmrKgr8zym+PAc66WfUt4SAWnQC6NiuoapsM9pgYAlHAThRJAChwXEiqU/EbhqrKVefwINmnf5/nDvZGkzLJ1JP6GENWRIQfjKfi8N7EYzD01LIkSEZU3M1Olm6rGNkrgBZ5qjGtp+2+VJd9ShViyHlTfU6lbc/DBN6tyVPnGJTOZ5wCLiOwbANwZKqZCwLkmMJ0QmYMcXntlIJJTFcgCJQe6RR1jJ0MIqjxpv1biaZVlSkTNQYXRVQrK38Q9EH4zBkKumRL98tH1jEBWKc1J0GRlWha2WXBcro8Jw/RErb6JtwgGA+i2LTEJVJJz4LC63iJJKlxH51IuyUK7YehK1ERWsLyQCljufarbXdkpXC/XtAW8c1BYb3JYrimxDHG9xt3HU+iMCkoz9MbcbwG6moMcDQUzQbdbOTd7NodNVEzmePnBFZbrCLpdYzAdwKEKPW7huMB0n+cIo0QoHNYx6KmBY5aVMjxaRVtxUOQXCeyeL9f7ps5guz6WmxTrKMJw5KCKO6xXDVqT65xgOvYxHYQY9kMpSyyyCtuskX4S3WzQZA6iVQR/bGMxT/DolUO4vibDBSk57NRAqOU1saslwoNwPt0Cz55tEdwaYH4Wi+NlMutw5zCAVbF4S2Wzt3or7gnD6jDoewhdH23NYVuHstKwWRVYLtbQfcDr2fBHIyxebvHub13hPE0RDjW8dreHvuvg+jQVVbw2suR49lwTfqj259CzJMpHnCU2M8xb2LYjazqfrySnvhdQnVxI8eH0gD+fMYSCP4uwEJXD5gq6o4NdfFSxUjUd+g70Vkee5QJW6VjgCcOSVTp5TJvld4xbqpElNYpSQ6PxO8TGyeUWlU2VuA2HCvec370twp6J5bxElFXozfhdoCFtdHgsIGtbbK9K5KmOTdlhmXDIbQq0n+1bGPY9nHyY4dkigm60uHM3xIfN/k4h+zFvMHZA9mMu4O/2h3/1q1/Hf/HX/oYUJ+3NZr/bP87u/e9W4PfcCvDG96/99f8SP/fzv4g/8EOfx8/89J9Dr9f7Pfc5f7sfiAVcv/Cf/Kf4t/7kv4n79+/9dh/2f/p7XNP//lf+R/zar30JP/nv/ul/aOHbd/XENw/68Okz/MRP/CTWmw3++L/0x/Bj//QfxozZl02Ds7Nz/M2/9XfwX/3Xfwt/5t/+U/jxH/8xuTnZ/fp/XoF/FMf9d+IaE8j+1V/8Wfxrnz9EWmS4WER4+v4CNgJkBJGdiVc+0cc2W2GzKJGsDRz2Bgh7NfYfjhFOHKTrCPOXMcJxj/JSsbOt1xnKrQ5Ta7DOtgJq9FyTvNVSK3B8liG0fGh6g6IqpJU7Shv0rQCf/uwRnh4f4+JljtuHU0zuBLACWr0bxKsSTUZvM63hFfJYw94ogBO2KPMS1/MUF1uCAwOv3p5CtzJ0aY66IAzSMTjypJBp0J/ITdJik4oax3JZGsV7c1psCWQrhDbLfggNS3RUUjW5FNLkNWFrKcCZhTbz1SWen21wetZh7Pfxw3/odXi9DJtNIurB4cDFZnmNr7/zPuraQrzspOmcsOHtt17H9NUJlutLPH//BFqqYX82Ru/ARVJFWJxtYdKGXTcoIhPT/RDupML15RyXVxmeXVZochMPHx2iGzb49S++xBuzA7x2fw+3Xx/h8uVLKTJhgUyV5Lg8zdELhtjb72F82MdFfIkPv73Bw4e3sUou8atfOsHLFeMGGvzAm7dxvVzh1WEfjmHh1QcTbLcZesMxpvf3BQ7oOtEDy3VIoQwB8UowqkpnqICUGziqPmm3NXiDShWlytUjzOAvz+2jqlJRgTkW/4xUROWZiloShG+62JBFnUbgJtZhxgMwW5KQhoUhlJUVeOed30CamvjUp74Pw74rsERlKtJaXgsQocqa0MazPVQowNxtvqxt0pbt3hQBMRO4lcEClTlU1DGaQdd9sVKT8SmgQ1t8DY85lPLxFTSmwo2KU8lV5c2sqOMImBpRjDGqgdCE2awEeXx+3nxmRapKrKQEyhNozKEDFbPU2Io6jwU+AqtbxCnt6p6UklHF1Om6gAeq9/iLYIQQmlZsKuuyrJDz1PWpXuXpRGjE98d8SKBsa4lWcLpOMlR1qtWSAtttDNfS0R8PRJ63WK4lpoOvK8ebfVCErTweJMY3JV2Sr+p4ohCWRWO0Q8N1VLZpKg0J96hK5lJIviGPf1GhrWkxp9pWh2YoSz0fw70g1m8WPDW1KMANx5Y80TzORGlIlTuV/MzPlbxWqj9ZRcVhTtGhKHgcqIYPEfQCLDdr5FUpuZPcK1THmrolxW+r+ULAhHe4L+9N1NnE+3UNz3FREHgTqvG4E5CKspVrHKDTLNnEhGwErdwOzENlvAVBMocSjHWgkpXPIdZ8w5RjzPI9utbbrkHO8iVm4nL0IfvGQFtmMKjarEt5T5btos/3bTLSgNbmRgq/uH85XEgLqlQdFWnAAsFNhC984av45A98CvcO9gTk5RXXSJ2HBJGS/kp4SQt/yYxLU6z2tmOrbFjyz7aSYRnVnGJ1N6joZqs7LfBUcapsYu5PglvmDtMRrmJoObUgiFQKeQGgVAtz8kawyYEI4yr4GcTJb8gxLURRruIvCG4b5qhKfqoa9iiwqcqumHlOOMpjIB+lU6CXQFEzWylxsyVnVmXgUoxPJSjLq6j535v1YWgVlusEFZW+Fp0TFW7duSuALlptZGubjNC4eV/MVJB4ZQJgye9tRREo/zQc9PECoq6dvLJ1VS3njxTkCfjWJUuVxVCjkAVyPPPVepi2D3/IGIYA8ZrnRyUxQjyXtlEuiuMkzWTw1GSFDJsIB3u+DccEfJvnEGG/ibxqUfLaqOmicCV8NzpazA00hYZokWFxOodp11islxjsdTi8N6b+H6PhAANvIPEAPK5ceyq1C+YdVyXmxym+9JVnePzmHl4+5WN1HN3xVHQJ8311C1d0khwOUEYasryFF3JAU2E6G0tUxfXFAuuI1zgWnFm4vIzQlg0mBwOcn8UCbBlzcHSrj3q9kfPTH7GMNcdsGOBwNIbHAQUjEcoam6TE6fEcvYnKOmXhFcvDmGM6G0xEEX9+fkUCC92z0KeTZMtM5wwti+HKWq6JF9cpvv1yK6rce3ccfOrRGD79+YxG0U2UcY40T9Efh7A9HbPhAA5svDjeSryF2XfQmBqKKEWaczBMqE7o36DocoG0PR/Yk2x/E/OrCE5ooDWAquDVp8KtWwHsIJDBEJ+zzrnh+C+/n8XLgTxV328BW1pluzH3WMUU8LxxAgtRVEk0jRkQnEJKPvn7fVeH47lyLvE7pchUWWDJiCtGf0g+Ned0pZSOJinjWmj4IOBOsaxLiVepKx2bTYmkK/HqnQHWVwW2SYm9iY7eGDJIYEQSh/dVyQLLDhS5d5YuZYvHlw1WBSGzCa1ucTC2MWSxoWngG+XhDsh+zBuMHZD9mAu4e/huBXYrsFuB/69WgO32P//zv6Ty0JoWcZJIMcEn33oTf/bf/zMYDFh0sPv1O3EF+MPXr/zK/4S//Xd/GR988EQa0FmM8Oqrr+BHf+QP4g//kz+C6XTyO/Gt797TP8YVUKVeP4cff+hjfRnheL7EpqRaRkfPNPH4cIKsXMIYWMi3hai69schZqGJ8JA3KSm0zlTWctsVKPb02RXefW+hrLK1hsDTcDjyERoWlmWBZ4sEL6+3OPA8fOLVgdiFE7nJ7/CZV2fo9z0sV1tUrYu9vZFknVG1l2xqfPDNpZRWHT3WUdQFzt9PcOvWAMOxhq997RQHe7cwehDCzHJEmxWG0xDzk0RuWD/56fuARWuxidAfMGEUUZ7B0miBbuD7LMcopLE8q1r0PQdaUyONMnRUCrEVO95iG6UoSh3pBVVrMfZe9/FicYn/9n85xe9/7Q386B/4BAYjX8Di1fwCm4tLZFUsxS8ErCy44ed55eEjjNlMXUa4PF8gWiQCOTw7wPhoAMuNsb7eYjY+wDZb4vh5ianlwTvQ8OJiiXc+WODXn8fYC4b4Z374E/i7X/46FvMGn390G5+4N8P9T+/B0GNRJmbbGNnlGturHOFoiDzr0PMc2BMfXt9AkRXQ2TydbXH59Bz+ZIRvfvu5KGrGAwdm7SGceDCKDuPBFMF0KNmdmm5J6Q4tvyQOtBzTfi0qSKFVLKQh4CjFuiy8lIpAwk0WU5GutB1sQtG6ECszb3Z92jkJQSXIkBGuOmyLEJbyS4I13rgxl0+ZunW9xvZyDd1jszTBBa3+NXzdl7xDqjdJ+6io4d8niNAtDy1t6DrhDtXNvJGkQpfFTcz+JLxhQQxhUist8V1DjzBBAhWrSvUrgJjPJ/C+vsnwpSKPCigFmQh/JZtWVzBGKQIJYzTZJ1QkBR6LulR+q7IP15JBybwQ37Jhu1RCUd3USkGRTZjDDFi9w9WCIJFt8rS2EpAq+EdFGeEolaMEk1Qf0kXB3xetXdtKHAKzF6mSks9vA3lBpaIFTUighoIgQtMFPN2acdChYbmJBS4RAFFhbOo3BUsuc4wbgen8HLyTJ+iCqGBL+TxUmYlN3KJCl7ZYVagEVuHRGstcWZ57cSrvg0pbxnrws/PPedPOxm7D4mfmc1WSo2y7nrwPKogJ/bkQPHZUSBIeFsxolfgRV4p6CGgJeTzfh274uFpciwpV1NMa96UlhUZSxNPWKDoNaVQiqSr1nmHCdZhbXaISFbfKZwSLkSQrl5Z1FptZSiULZnMzPoAKMkJSRis48rlYoNh0BZq8QFtq0GxPciMJadlKTm28xc8gMLiFZVApW6PHyAHXvslnzRH6FjzXQleyPNET5WPWMCs2krxJKlIJWrl/Ca9FFt0xCsKG7wRI0xyFBE1SMeooZS1bz5itymzXslCQX7JzWY5I4GmqqBKN2cqVGkYwH5rlfBoHAKnsSSrMOSxgDIXsQe5fKZXitURToEvKv9gG74jinYpRQlc+P4FsnncSn1IRiNt8dyrOgfCSwycCWMdlHrLKjC2LRI5lS/W9S4jaomCxVavehxrMVJKBy+PYNFS5c/hCcnWjytctcSqwXZ6lelVTwhaozSJHVbil8f1I1rGKCRDVM9eLER1UE0NDVldyHnLoJ8MCwvaCJUeO7EXVLtfK9yg/e1HkuF5fw7cdHE3GomilDd0IfKy2OfJog+lkiqY0YQUmdFuTMj6Cx/UmQVoVsBwD456D4TDAh88u0TFygsfa5tqyCE6Dzlxm20WltVIExxgRU7STjBkq8O0vfAPbsoDuF3jrk0cYDD3YXodXX38bF6dreJqJ1WoF33VQFhXmVzGi6w2snoHhdIb/4b/7MszxGL/57gLBoMPn3z5A4LmYHQ3hOD7zB1Dla1y9vMb07hijvUNsr66xul5gOJggilnEVsAZmBj2ewKcr06uYTQ6nv3WAtdVh97YQ88zMBsbGI0A2zXR92zM+kMYhoe8YQ57A9sMcT2f4713ztB6Cd58+1AGM/2BDcez4OoB2hJIigrJKkJebeEPR7AaFxfzFXouc+RzcaVwEME4n6ayMV9G4uIY+B4cU7kryraD0zfh8hw1dTiWD0v3kaxznJ4tJErGHYSo6Y5g3Ieu4cXJUq5hVGnDanB06MtAtK0VNNVsYLnOJCuXhab3bo+ArFB53Z6J4WwEzTERbyLky0xFukixaSrFo1lRw++7tIVgcZkiGNgY7/vgZUmGX/zeKnn+Q6Kmri8KDIYs0mLuNKNDbCziEtex+rt9VwPTbgIb4hrhtXW1zuV7ZRHlKQRxmgAAIABJREFU2KQcvBl4cZ3hyXUGw9HxYObhKLAlQmcTx/Lz1v17Ezx7EqMzG9y942HsdwionudkRNdwFWV4+iLB+2c5ar3F430HEztAqpn4ejPdAdmPed+wA7IfcwF3D9+twG4FdiuwW4HdCuxWYLcC380KEMj+5b/w5/GjBx3KlA2+LS6jDD07xJ09F4O+g0rvcL6MMX9Z4I1XbqN/yGyySvJg45MEBwdjdH6H0+UW3z7e4v2ztag5Jn0LvcBEkXaIskJu8mkx7nsm7k50vPVoimWUYLWqMJ2EGEwspOsMemdJAYnvB9J0vNmu5UZ9fp3h/DLBD37/G2jNCItlhNMPEtw/HMMdl3jvyQJDe4CDA9q22VxtIaEFudLRc0KEYQ+15AQCVWcgj1hUVMmNW9gLxYZNG2+2znE4mYj91LRoO84FgqRbvtcYuungerlFnmp49Ppd5NlGqpb27k7haT4Moy+AodEarFYX2C4TTCYHgFthefUhrNbA9csOjx68gt7MQVEsJTcu3rJwg7AQsLUOV/MClmbDdX10VoVku4KteThlW3zXIkOFpHVEjUk4dr7I8AOvHUi5RuCN8Pgz9+DYbJuv8d5vPYFdtQJdy7SCxwImml5dDwh0rK9X8IIe/J6FyxcX2DscI5z60EU9ypfTxeZ6/MEFeuYI0ztDyY40bUfZgZtWWTDLElGUiNWU0NW0XAVUmY8owKnCxfUa4/GeQAH+IaEETc5UDVIdSAhCyOHS5qkTZtIWTXsv4RZVsQRuytYrYFWKwgiN2PrcwfFsGGYruYPr6xwP7o0xGPbE9i2N9y1t/ywpMuT4V7lSkUrzuW8iSQnqWNjEnEoNtscMSaoPCRmVoI15evzcBJMCHSWoskGe5HBMW2A13xdVagLfWDBFy7EoAllOpQq6GNnByAOlY2KRUwnWZROOZkUmqimCa5YrsdiFxTpFVOPWbCLFPrSF51WK+WaNVuAfVedcd6U8pEqRoIgwnCCMak/a0qm0FbBjsrhIh8sWG4FsjC4oBZS5joeC6nJR9CnrPWHqNOxhu11gHatsVimzMlqBY8yQZmZs12Sq6KruJCeRYJNt2V2jo2VZE+G9QFil0FL5mJZAWokWYHAB90tNpZkOz7HhOIEULKUsxWHcgsv8SWUxj6JYCrjo3qEanGpNwjmCVgXEaPVnEVgt8NZmxm5VyADGkdxSBzUb1xu+y1Ya3RmZIHmyBlWT3DuqYE/2kaXswOh4DOjP15AVHObw8xvIUxZBQZSUusHCG1vOB6WEJGhTeaAEq3nBYjVp2hErvMECOO61tkG63Yrl3gwCOIwqELWlJbBaskGpEqbaXFT9CqJTec/d5Nu+RDfUqFDyudJcYif4+aks9l0Loe/Bs6hGJYRkTISNKIlFYSfZvVSWSo2capHnIrSE4QJQCbtpw5dcEYmBYE6xuO4JR/NCBl3MMOY5TFUt3zfjKgj8eJwFYEsuLIvzqEru0Ja05zNzlwCWwPQGyoqslYC1w5Y2ZpPZq6rMSsF8Q3KgKfm2XfcGIivlKX/xOHDNS+6fmqpeDoXk8iQKQkJJKu9puec5xL/PawWhtexTyXQm2GrkGBEscV8wPoCfgxnPLLdURVjMaVaqXborqBqmMprvhIMQQlkO5TgE4mNUnEKt1NUV14iZsIS6N+p8AlyD12yVF1y2vD6wGM3CaNRHlrY4v94IsO57LH3jfmxxsYxQNCVmo764UIJghNMXZwKzpawLnexXug/42TgQirJMSuUYJUQBupSdsaiQQykOhNISyVWKh5++C9vbxzpq4RoxfL1RUBk6GF+bdhkGAxuVbuGdr32IZx/O8Y2XK9RWiz/2R97AyA1x+mwp13Va9cOpC01jREEOrdYxmYzR67u4vIqwWURItnP4gxDL+RKz/QGCPq3/VK6vcHqZSC68bVd4/Ggiyv4gcDAb9hE4oeybqyhCkZaS51pBw/HxOSy/w3DkoYoajA8DGaRqlSEwuutMbDO2IJYI+qbkvl4uUhgWYws6rJhJL9nJHHiWiLcR9h8EtCNAyxkpATieKQMzrdUVqHU8KReM4w6nlxEWqwzzVYYoaeFbDfb2HFxcbcURxPLRKs8xHPAcNVEXGrbXKuKk6Ew8eUnnUYtXbvUxHfYExBPWGoErCt82Y7RTC51DENmjVI9r4lqispUw3vZlSgLbdLC+zhBHheTmOj0T3oAFkxoun5eAUWDvgN8llfzeet3i6VWCTVnjwV0fj2676FjmJ9d7F1nC86KTaCjNZmSLhhdXEd5fFDjd8BwFbo1d9OU7uEOcVwgDFz4a3LtjYzI04BaGDF8uVyzvqiRveDh0YDn8NmuAxsLlywJrzcb7xi6y4Lv5+f8ffMwOyH7cFdw9frcCuxXYrcBuBXYrsFuB3Qp8FytAIPuX/uOfwo/stwh8G5qt4enzDe7vTzDdZ9M1byoMuQnoCNgqR90g26XkTvZ7vNmpcXEV4YPnl3hykSBpOrxxZ4L7hwFMr8C7T6+QprwRIHxsMO27mPom7hxOsFix8KsnGZiECftHIbbLFSwnVI3pNW8HC4GrTdlKeVjdlTidX+O9FxEuryp8zyt7uHsvxPnpEgfhBPdenaLuckTrHBkzynqhALCuZoGMgcZopR14cbLA3du3YQS63BQTCHVdKTl4LGIS5VibQzNp61T5g2tGHIQhVK0Lc9Ysse2HgYNe6EKjeIw3ZKYhpVhnl+eoCxuj3gy9sY7rl8+xvc7F+nf7cAyvr+E6ipGu2X5NFWYCS3cQxxWWCfDkdI437uxj4FUIAhuNWeN0HmPa9yU/9WrbSdTCcOqjyVIchD1czBO88dYnMbtLq3QlJULvfvV9hLYHO6TKV5diqGyZooWL/tEIOlKsrlIsFileebiHydFUwVqCGml3lvYtKVypK+ZFqpxOghVapd2gJyArS7c4Ob7Ao8ePJOOPgKaMMsQvMxSGicGhjcvzS0xGRxju+5I1R2ukArIsHLHhBQYWiwWatMNk1oMpmayEFsx9ZOO7yjml6oaQhDuEwKcsMrGqB1SIWszwo49S5U5yLxUEr3y/hIdCLA0UdYYmZ4+3JSo1Mke2vTtWDx4VsowFIHDWqRqnjVJHw/gFoU6EUUo5aHkW0jQW9RlVk4RVfGu0x/J/fyfPj1m3hKBUdlasCeNtO63MtGkyM1RFHfBzEchJCZDYnwm7WPDSoUwqUYkTJFHER+Ce5SnsXl/iDniO2YRFVCYzQ7NibqYmcJDwVXAd1Z9UmJIR87zWLFkHpZxUoDaPc1H2EfTx/Cf8oWBxEDCzcY2IZVkERQ6V8QRW5g1c4p5kcDBhGVWEnop00HWUbIOvCKEcpYokrKYymf+LkRfynpRlXZS8oJXfligIQsNNFEuerERYsASO9vOuQ5FlMA1LICmLqQggmOnIaALJPVXRpvK8BOtUwjFrlcpJyybka2RQQes74wXYQ891IphmRjH3MpXGidjVmb2rCt54EZBYBWZaMwKAsQtdg7bTpTyLjei600n+YSdqabW2aUElqFKUtjJU0FXxlhROEUKq7FxmhzIrm6Z5nksqb9QSpTnVaXpTw7FYoMX9XKHsqGKjspqfVg0BLO5FHs+iwjbaIEvWGE0nkpPMNdO6Er6jMm7LohbALHnAksvawOTwgpCtUZEaLGsUq/3N2nOP8IDwPfNzcH24swkdeRx8m3mrPKbKri+DGZZc8bVJLwlheXRo87bsmwxaKpJv1oIZsbqOKkthOa4M6+JcTUYqib3g6/O8UTETAmtuci/kmPDNEa5bjDTh69wUfUlcK4+Jyr6lQpaXCyJPya2+iU/oBRZcFnZ5vgycmCGb5qUoYbmDNTbea50MOyQ2moMPuV5JcKzYu6nw5/cFczb5ufjcVM8T2jJOhI+vtRaBZ0vpVcnFppfD02A6LKLj/lHnB58zShhdwtxjW5wDjOe4ZqRQmqPvNZhN+shKDUle4XKxQj8McHTQx/7BFBfnG1xcXEvECvcHVc8ssNMZW6BzeJrIYMZhMVlBEMvBQYcX753AsiuMDlwElovheIgo1eU6MAhNDHseXNtHvKkxP1+jZOTArakMt/63X/siJrc8rOcbXC+W+NxnHqAf9nHy9CUevfUQMHyluM6B4ydzGY4UKDHbO8C337/A/u0W4cDCdpMDjSG58hyy6JKZXCOOU8RJDjPQ8HB/BLM24NoGLMataJZkqG4Kxnlo6OhuiTMUXSU/2zD+gQOhwV6AvuNiO09Rg6VuGupMh9nXMLs7ogwf0bZCVafIlhniDSMZcqwWGwxGFvYOLPTHAQw6bhh1YOhwPaq8lVOBGeCEloy8iVOWxLWYzyMsogj9iQeT2cG1jm1aYrznIAgt5EmJMDDkffq9EFVhYrPMpWxxvookQ9gza7gW/0wmcHB8S76Xaw6bOXjWgM12ix5zXG0TvkPnSS0OAdcz0OksNgOu5xzxMgaEZWYZ7j8aoOfaOD9OJVPeGehAnWIycTCYhki2BZYsROt4jdYRWoyIsaQYMdsSzjJaSIPbZw53hSQtsMo0nM0T5F0Ft6fD6nTEW02p/rUGQ9/A4Z6LUWBAK5j/n+MsLlF0JfaGLvaGVKTraEql6Of3+PN5jS8Wo51C9rv4+X8HZD/mou0evluB3QrsVmC3ArsV2K3AbgU+7gqIQvanfwr/wmse3KGB1bZEWzhwAxPzizVu7c+wfyeQYpmTqxXW78W4/8oUjZZhewmMb41h9Fu8fHGGJEowORgi7LnSzmxQxWW3KAkoCJ905j9q6NhkT/tzVODFyQbruEQ/8HH/zojpfTC8EDmVYR0wubWHxqDtzpCbC+bNFlks1r6r9RZlayFZVYg3Kd54dA/3H82g2w2uLq9x+QHjDGawe0AWV+gKD/2xD82jQ7KDpbMh3IHZtkjTUprH4zRCvelg+cwvLKSJ2nZ8xClBFcSuuo2p4mPLcl8s0swSHI1ZlNOKpQ+tLYq2pEjQEmYVrlhLTz58DtvsMB478PuqqCfJO8zPN2IR9HqeFDWdXMX4++9eSNTA73/rNqZ9HUhKTKZ9eAMqhzW52f3wdInnL1jm0ceYdsIkxa1JiIOHt9Db24dptWJ536zmePHBM9y7/wlYPR0ffOOJlHfwZtvijVyVy41kRXZpeXh0/w56bFamuotREmILVzBTQGGjLMaSHXw+x3A8RX82FZipE3A0BFFKV1fHSzz9zSd47/0YZ7mDP/rPvg3dWGEQzuCH1MOQx9DOT/5Ai7QL33cRM181r3H87AKruYbHb9+GG1DJyXxUvhX1XjpRrKWiGJ6fvsRoMEREsOGGOJhMUKQbUUdRuJWVibRuG2YgyrYi2UhBkmXYGAVDlJVoOGXfeVRVMePRYVs2ZUcGkoyKUE1KSajYJcxinqY0tbelvC+DKuGCz6LD901RnRHISq2XBKZqYnU1pTm9FVgjZTpU09GlTFBMqCdFK6rIiWq5LC1EqUleRfUklZZRXGLSC+RYik3asBHHGSwqUi1doA1BD2Egzx8CMYJpwlmqawkiqTLkaxhUhFWN2GYFtDF3MFeAmHmDdmALmCVoonp7ub2GZrEUiGV4vgAxKmkJswlIBUzyn45lSPyUgG6rtnq+luiBCZ8l7kEOn1L2UkVMVNrUKKk4pXrLsmDfqEKp9uN68SD5YQ9ZUcpjGOHwUQYvMyz5uZmDSTs6FbwElIRTBIHMICRwImCltV80yxVhLfNVmb3ZSNlNI0pqpWI1dba+m2iplq8KUc76VihwkS/Mgi8CZH7WHi3IHVWcGeqG9UhU5OoyaBHbOt0CVQ3PYhmdjpqgnQOcIr+B/lRzMnJYFcM1RSFryedldACvFXwM12XgO/L3pCysbrCKIpXlazRIM+r2WarG4QQzHzWUTY6Q6mDuKzatGyoKRGz3tY66VIWJTHsghCZIouCWNnSuL5WrjJlgmR3PE56HH8UFiArcpqpNDU2Y0c2dJKVyzH5ulVWfuaJ8MslLljxhkdDLYMEwHTmn+eRkm/xc8joyAFHDFSptCw4ZZFjBgYcCsfwzDi+o2qUKlWpRWqJZvsXTo6qoDCzk/auhhCb71TAYT+LKvuJLCIil54H5uVonEItrwGMgEQ1lCScM5P2jUcV7kqHN4qOqFKhv645EZMgoqypg+3z+UjzdhOP8PFGibOaE37bpIi5yTCc9cUpstht5H9MjD/deO0Sd2Hj67XNEcSKvxe/X1XqLwHdhOib2D2Y4OV6hqkuMJy5Cr4c4TkTFzgES96apGdgbT7Feb6Sokp2LTZur98nPTVU4BwGtyhzn9YlqYn5uuW62zKQtcPnyAp/9vtcxPy+wWsQIBxqCAbB/OAUqW1wJ7//WB8jKHIZvwOv1sMlz6E2OZ0+XuH3Xx+FRH4PxocoSNloYmi2lnFVU4eUHl0ijGl/91imezlMZ/v6Jf/Vt9A0XxbpGnhA0a7g+TeC6Me69tQ+7rlWUhvzMMJXPptcGludzGIyE8QdIt5ko/jlUCUIDcNT1WGNGvEXqnOPg9j7PGFwtGzz79hXKknuzxGjSl6ECY2nQN7B9muLLX7/AK6+H+NSbPQG6pq0h9EOG0Mh3m+7S2WEhWlC9nyLZxuJKaIpWSs+4v9yhJT8n0EHQFDWW1x2SbQl/oIrrPI+D6Az9wMbgzgCaPsLLry5RI0XeRqJCJYBdzlt8cJwhbkrsTUNMPA239l25vh2fL7DNgcHIwNjt4FssS2M0korVaUoNZ8cxlkWFwW0P9ixExLXVNITMHq80XFwncEMdvtfCdnX5fd9ycLXIUaQ1wr4FZ8iMZgPrywplwgiqCuGA0T4sWqtQZTXmcQ3bs2CZNeI0Q79vK3V/TaeShTxrUKRAr++IQjuLCrQE2S1EWczl597koILXdHYFEPJ+WZvsgOzHvBnYKWQ/5gLuHr5bgd0K7FZgtwK7FditwG4FvpsVkFKvX/hZ/PG3Qug9HetNiXTewtZLTCYj9I4GWC+vgcbE0xcXePXBHeRGim8+ucT1Sx1vvXYAw8gEsezvD8UuyjZeZgd6toP+0EVSxFjPY7np11wDVgvJTKWaJ/R9iQvwepYoR0resF8XkrsY7AWS30nwli8SkH1EzPhjCdjIkNbl+RZyU/r47h68XiA/tG+XW8wvcuztDzHY19FUCaINM/48UWA6tPSx8ALAZp2iSXPszcYYToe42F5gfpHhlVfuY7uey40d2+h5004lkWl3iNYJPK8vN0tJkqLNdAxmPhqzwOWLK8TXmuT6mW6HxXKDy1Nmm1Z47bVb2JsGAgm22zne+coxusbFNi9weI8RCTWevrdAjhbX2wyz/hSP7s9QxImsGToL2yzDuiiVQtBkQYuJLi/R9x14ASvuB3jlrceoacWtU/B+Mi1T9Pwh9NDHe1/9KjwzxNGBh+V8ITfUVPTu37kF2/eAjjdIEBs9S9OoMCQYJJGgGpSWVN6oM0+U2bCi9KJ9n2VHfV+UlHlBCEPVaoer1SX+m7/5ZXz7irZHA//6P/dDeO3eVMAioR+fI6uUtd4X1zwhiCrbqeoMf+9//nuYDe7he7/vLWi0beaxQD3bYxQCQxeojuTeKFS+ohNgHW9xdHhLFHW0xzOygmU+ZZtIEQtLR+qSkEqTzyyWeMOBzRto+ag6HNMV+ESAJxCprkXNS0hXMwKgJvSjcslG3dXIyhKWbqPlZ7d0+TthGAhoI8yiWpOWUWm9ZgnYjfqSFJYKScIqVZqklH4KDCmIK9BawAXLrJqbtaHlWkev31d2/aYSOMo8VwIfQtpOt8GYyMA2RH3GAh6+MrMbqY6jCo8AKcsJewmmDVWmQlDGwiJpsS9EUMg1oiXWsTkUSXG+zEWxPQwtmCDkZT4sy3x4XrF9np+HGj4q4w2lsiMw4501y4JsQiDVWi/6WFHuMv6BVnlGBRB+lbL/2BBTZRXcwEHNfFCHr8XyH1WYxs9LtKtK25QaWjJK1SKLypMK2bRsRKHZl4b2TqluO8YqsASQ21Pl5BP2MfuRedmS5Umlp0Qt1HAZk8Ds5M6Q9yYxG8zLrRXspd3d1gjqK+gsp2MesIDCGg33iKFjvc7h9hxR/jKmwqK9vmQGbiRZsISQ3D88vlTbUZXJY+M6zFDWVQxL28BzfQyCQGJWCBZ5vKigZDs6lfEEbNz7fP2OYLhrkBGGVioSIRz0ZY9xj3ItKv6dgtEgVA0z3oLOYpUlqbz2HRwWitFmXJcoaa3XTVGBi92f0QE3MQwynQFL1/gZqGynWlaVvDFDWnKkpa2PamBeawhSmS1to8xKuTbzvTE2gLCKr8PjRJBJ9R9/dTfDEYpGOegjfE/5vkS0TsW9CYuUWGAu/4uFdeqxHJSo98wnMqQsji/K3GbBuQKBCadVeRpVwnwNRuekeSbfOVxTKTdjzmXH6Ila1MEcxzBiYzTuYTy5g9OXZ9iuNwK0HVtly/K5k6KU/83BAAXHSdEg8B2xc/OYk98yn/juo/vyfXpyfImLq/l31oQDC02uTwpSZ3GHKk/RaKVY+qMtG+0LUaX3Bjb2ZxMUUYUkqqTw1fOoOuenreTxLPBkzAc/vCh+xX3Ac5qRFpBhTFdHeP7kBfp+H9kmgzkJ4HkmpiPmptowDaohNcm+nccrWJaNatXg3efnGB56iOIVDqcujNYB51vBMBTQZ2uOXJPHkyGKtsT52TXSSkeUb7GZRxiEFu4ejUV5nSe1RAScn88xOXRxcHdP4J1vM//aQZvTAdNCry1kZYXrsxzffPcCp0mBMLRw/7aB/aELW2tg2Z589s6pYbi8kpkwLH4PAutlK0M4fg9yAXwqPUkLCcPnLcosRzhp8PonD5Ce5nAko1hHUtmw/SmKXEe2KJEn5xiMdSSbGDSDMBqWQz3H6tAfuFKcVdclGK+9mJd4cjzHbGLL/tKdFqPRAE3ZIYkLlKlyX+y/7sMyWoHS1xcpat3HV55ewwx0vHE3hMZMXFPHwDPg9G3M17n8bDXzDAw8OnoYxaJyvqvMwmpZotALNLqJy7TF/u0+1icLHA4C9IY9ROsU27IETQGORYCuS+xLwwGDY8AObcmX589OMR0Q4GAylyF2MA6FfWdxLtEMct3lz2nrXK4BlsPCzg6myyHgRwr/UlwHgeOJcpbXcr3jucI91sEKeM6xRFDDybWGX+t2Ctnv5uf/nUL2467a7vG7FditwG4FdiuwW4HdCuxW4GOuAIHsf/4X/wL++deHmK82OLtMEa9qfO/rB5jdHkJ3lcV7y7zIqoXfD3G+WONLXzvD7cO7mAwM6FWBYWDDDQ0pFok2KfoBLd8K6nzw7oncsPWHOlqq4LQOqyi+URDp6IWhNF1LPiOhQK5jMPFhhmzljVFtmUVWY5kmeHKyxOFkiH7Y4HB/jP5sIHmielni/qsz1G2B1XUqYKo38kTtlUaR2HypBGIRDvMRszzBxclSVGv7BwcYz2ZSBHU5f4EkFXciFqcJDo4G6A8tyQ71mSlr1JIJqzWEsQlOT2LMRlO8+okx4uJKFIaES6Ropy+uUFaq2Ob+vX2Mp2NRG5b1FtfLOb7wxWO0lYW7r8ykDOTl1RrfepZgHHj4vodjeCEVkyzrMbG4XmHo+YjyFNuqQlmYooI8HOti5bSDEI7Xh+sOYLsBOpPqpkJa763AF3VO1XVy80x85dkmNskFnj95Bh1jvPr6A7nx6RhCx/IeAWJU9tEqT4bTKsUYgaWEX6omcynsYqmPZcILAgFPzPUjoGKp2te+8pv4yrMV9NDF5x/fwdtvvoKey8ZmlVEp9T3MK9QIUAhLlIJUZdIS1OWoK1PgE62pqjVa2IbAFgIF5o7yuaj0ZOHaeDTiXABlkaLIS2iNDkjeK5BVCdIkh0t1IvP8CEd54+eG6IjCWUIGQ1mYdZYxGZK7yUb3RmfuY4mg5ysFOLNfNR1xngmMk/ZqgnK+FjNibxSxVPyRtYqDWSzSVIuz4IvgjNIfZfnm7/MZVCYn7ezKmm/Y9k3ZkSaZjmnRIisLjMcjUbpt40KGHTbhleNKJjLX37UspewT63gnCk+JsdUsKS9K8lzs0nxVubGmYvUGCovKsGWOK8upVMYoS2Z810OaRzi/2kjGs+fbcA2l9KRKTGIpb0qZxEkuGbVqv6iiI1MAEu3hhF0SV0BgphOOKbAlDE2GIISqtJOz1VuDRaUbVZbMpuXzMdLkRvFKmMaBAbNBmRPMYyrW8JYqKmZ3UuVNC7ErxXkCLQFRlZdZjZAxF1oj6lcCaumaoyLrpj2cubhlXmIynMgx5voSpvH/SLZwXSFLad/lcWOmqaUUrQ2VYIS8uUR+CFTXTXgkG/QDEOwzO5dW+CpD6DoCYSWrVWBYK4V7XAsqxwlyEsJ9w4DWmrIuBM7EaqKq1UpRAPOtOaaDptFkLbnmfD7GbiRRhGEQirqf5yGjalwbuFymEpXS61H5rPYyM1A5QKAal1CeGaf8Aw4ouEe7jtECKvdZ1cSJxlwdg5toANn8YtlmJIw6XwmdBUwSDisEKgprDr2oZuW5LIC9q+H7PA8dOet5bijwSwWrUrMbJgvWeE1pBQYmXEsWmlHmewOSpVBP/mH0A8E9laq8zilYLHtSMnHVXmPxFz831bw8LakC72oG1XAwo85lHmda/vl42t7l01MB73kwmdvZ8Jzz5DqZxit5EAeCJL88lxhnoREGooVDyM1zTWsFyvsssKuA7SpDVjKD2IMfsrQsRV7x/ZtIRYGt4LYMQxoNvcBQ6lBQod0grxNZI+b4Hkz3RLnLvPE4Xgt0RWtIfA23XFcoFbKotutSxVlI0R+N7MyTtWFUDeaXCwQBwXqHi9MtHN/E0dEEaZnBdXuoSh0vv3mKGgX0QMdw0kPELNAXK7j9CvcfHeDixRJVWcALqO6doss6bNcFegOXxA/xvMLLZ+fYfziQKAxGFlmBCxPMe83k+5CgWXdb9IY2JrMxer4nWcAszNrMS5yeZrj6k1s1AAAgAElEQVRYlHh2vsJpniIH4zM03L/l4NO3ezjicNTldyNVmFS4AobrQuMEozSxXZaw+zYaPRe193bbSAxSpTNSJ4Vj5fjU2zNMei7SRS55ra5v4dnzAr/57gbPrrbYmwGf+tQYQ8dHtaxFOf/sLEE4tbDXs9D3CRhvvnMYC2W0kovM78SyoIKbDhXC9gr5poAX2hjMTAz3ApTM5r8uZYDEGIDj5RZB38DBMAByKqBL9Homgl4PeXpTOMnzrm0RejaGQ+aptyjiTlTtzM8+uSjw3lWEg1dDvPbgCN1VBgccupTidGIetSYngPrBk9dwfl1JaVqUYx1n0Hz+jNeqYWmeYthzJc+X7oHFssQ2Vd95tqbLWrRmi/u3LOz1daSJhu2WKvoOccmTrEM4NNHraQgdC3rroMo4WGnRaDXsDrjYaPj1nUL2Y94J8Mdifhvsfu1WYLcCuxXYrcBuBXYrsFuB3Qr8Y10BAtlf+qn/CP/i2wNkVYH1PEey7PDZTz+CP+qk+KbVmWUpMiu8/+Ecv/buSqDl5x7uYRSospHZQR9Onz5X4OTpBW4TXOgNLi62CAIfMFskyxy37oZwR2z6zREtclg624Mr9Ic9ufFbRjnSTQFH78Hva9jEK7H30vbq92y5YeXNMcEiYeXx5QLr6xgjp483v/+B3H8T0K6WCUyNRSVAvspgGD6mR77Y4pyAWYEVKsYUaDY0l5EMLap8i7OXV+hgoy5rhKN9sYzSqk0FZZWuRVlGtWG8XiOKcpSFi3tHe/CG/OydtBYzN84IcxRJAaujxZ+t4w6SqMVoP0DcRPjWO2cw7QCf+aHvRW9k4PnXv4pvfOsl3jtL0Lc9fO7hIabDABlt51Yna6V7NvJqhdnEw9VljqM7UziGg72DO2ipbhXXvyYAjzeYTz74EFph4979RyjajUAQKXKiKdOwkTdrUZsNR3ui4FR284/UmYR7LEFSFnSl0lSqMipDNYIlQhtpU69FxUaISaWfqKLaDF/5yheQlcDtu3ewdzDD2HFvQCNxAVVhCq4S0rGEh0ClrhrV5M4CHAIXUca4AhiYo0e7rlji+a8o9FhkxTxLPhPt3FR4GVLIRDhMUEblKpWZTVcKdBZdrWQ40o5sydamvZn0mgBK4CFhpNiTGwG3LPaSLGG5QXYFrPH9skSINnKCPtqyCacVY+bjVVakRBHAlptfZmoSovCzy1rrKiOUsQRSncX4glqTPEpaYJmTK+3xWSlN3BoLt2wHnkfbqSdRDPPNRsDxOPTFls3Xo4qT6kZ+NovnL/MUxH5O67gu5Va0VvNmmvCL6+aH3nfyLWlzJuHrNGao2hJnQDDIEiieO3ESI8s7dDpLpBzJZlT5lqo8Rt3aCb1XgQUkXjfrLNj9BvipA0fLN6MRqLhuYRnMdC1lr5GG0W7N/+ZggoCS68G/yzgAZj/z8VVdyJ5SJJZqSAWpvqPAFasrs6RVhi7BZlHxumDAYxmTromyf7uNVVkVtXiWJUCWkJvsikpnhg5Q4c6CJhaK8cniJJLHMf6E6i95jO1JGRTPBwLUoqUKkWDRkvND1OY8HiaLzOgqyNDvuQIICfKYL0oFqOTsMv+XULnj/qPFXJXlbdeZqHcJEpmNHfq2RAwIFCcclKZ0nhsdOkZhEKxVmcA11/agU+Vr6fBcHa4DrOMC25if25brPkF6zRwTiQ5Q0QaimuQ+J+SXQ2zIkIHDG+n8Yr5jp7JveRrJ8Eb2HuMOiGgUOOe1SGILbo4pzyuJ1OAaKZou+5XQjWtKZSyPGfcJn5PHSKlZlSqXAw6eX4St/MgFXRomrykqE5a/uOdkb3Kb3EQoEHTzTUmRFKFmW4mKnXuJsFWuSTxfRfGrysdKZmSmlYL7VMPT2l+maA2+vgHbGahdLfuvk/dBWMf9m+epqCSN7qPrpA7N1EGRLeMGNEY3MK9Zc+G7jlzvrH4Pm1WE2d5MBio8D7ebBItFIuvD6zSvQWmRyTEaDycokgxZVmKVXMn1IMuYdZzCcftwLB+9wEbLKWMDiTzQLR1lkslsyLZVpAL3phR9VSVMR5NhzPpljC//6rvYNCv8kR97E8tVCr1uUaQ6tssKVlgiZAbodCrDGkY70MJ/erZBujiHHVLFq8qpgl6LRm8ROh7GXogyqrBItgjGA9SpGo70DgPodQffHGCxjlAVGvquhqSKZL04GOiFHprSgNnZWEcb9MbqOnjyZINvnV2jN3TxpXcX2BTMjlauin/q9+3jrdf2EVquitKw1VDEDQKYtanWL6nEfaA7Djw/xPn5EmnVYBsVMNwU/X4n3/0sOWShHfcySxyvLiOs1ilqz4CnVej7PWyvW3zjNxeozQ7OqMCtAxcTL4TnEwB38r3Ha6xhdjBtXp87RFGLbJOiY0a0Z8txtz0TASMuQke+56uEJXqV7F3GrbBkkoMIql95jeL5yOFSndlYXMUIhpZS2+sa+mOxqaBMSgaLINskaC0b64Iq6xbBZACndpFv2RdQo9YqWC4HtQ2qmJkkmuS0xxEHxJ28N6rwk6pCz9MwCF3JwZZrF4v6dBua3mGRNlgn/H0N81WFeZpj3DexF7A0z8TlqqJRRxwccd6gNhr8vrcmOAotxCsDcUIwrIZgrquhMkx8qdpFFnzcG4cdkP24K7h7/G4FdiuwW4HdCuxWYLcCuxX4LlaAQPav/OzP4I++buP5yQbzjY6w1vHpt+7C8HJEVaqy+GDg+cUaX3xvLg3PD2chHj/oI+g0TPcGMGnfZztzW2J5lUIvbYSBDc9rcHIV4eIkxaMHD3D3gYW4SPHeu9dYXDV4/cEU9x85MAITySrDs7MrvDgtMOgGePPtEeDV6LkmtJYKIk1aigkWaD1sXFrYlD052W4QXTfIChNpHqvcS7eTAi9Xd6Q9nKrZ/b0pbJ8KKConNWTSqE1wG+Py6hJ1TiWsDyZDUjXZCx1YLktPqMZK0XN9FLxhYYOGKLp8AV/UEVp+iIylUswPDC2cX5xg0h+g7Eq8/+0T+JNDKaK4Oj9Gv3eEz/7gD4oi6MOLD/Hee1+DmZcY0B5LNd6yxGK5xXRvgqKjIrKS0iWUCV7OIzx+9VXcfnggakdoxESEDKbYnAnBOr1CnkbI4xqrkwKHbxzB81VDOik1m+VbjfmJhGeOqLMINwi/BDayMIYlVwQSBEGUiRGa3NA0riVvZFUxE0EHgV0iNnXemNI+39ASKgDUgW34Ev1QtS0c2xHFn0A2k9ZHAgtTMlypliT+JbQh+GWRDsu8OqqhxGJMpZ0uqs8yigXcaLYnyut+QIBCuEhVpSpx4lDAtVSUQl3nMGzVXk4lHVVPLHcRWziBGUuluB6ivONNco40KRAEA3gDX2DJahUjLwhaqEakrZyKWAJJQqNGsigJgQj05D+pThS4JN72m/Wm0k4TCz/BlNI3SvKngFLPYfafLaVQVIPyvRCeUHvIYhhOPWyTZT5U4dVIqlwds/qjm3Faqamqo9qyFQXWdlOpzFqD7dRUIxJ4q9Z6vpeiLuH3fMltFSuqAFkFzXWuB+E0oTDb2S3uuQp1Z2C9rQTu80abfJJ2UsIcgi+JZmDBEYugWG4mKmhVMCUqYcJ9iTegGlmpTQniBY6LAkupGQn8qWolnKai0rAV+KAyjDCeAx0OPQgoCJGoSBYQKBm1CnxrN6VPNUEjbfGECg0BFgGppSIfBIwmosJ2PFcK+6iYVOvF/dNIHm/oBciTDLrpIs1iiQyg8nQ4mMJ1WbjVoCzUMKhsmDWsizKSubUCGXPmZKsCKCpGoygTsM9lDT1H4jConkySHBqL6+Rc5THl3y/lmuSZJpJtdlMAxnNIQUvGSkhpnGQUK7e+lEMR+GsQSzrPaYqRLa47G9AtU1SyjASIM+bT3sRlSEEZrw8cJKiSIqXiVqpgHk9GjXQsH+Pf4YXAJKwtlSqZykyb6mkOPfhhWa+lQK66ZlDp/BGdJyVVebGS3cyyKU1DLtcjNXDhNYF7g4pc/iv/MC9YznOVI0uYTFyjdyysonGambaVKFE/QrOSCyyq7Bs9mDoQqkyuLWXf85Sl6px2dnE9dAZ8n7EO2Y3imvMKZjq7Mhis6hjDSYgkqXBxxmtKLUMDyfdlJAHfP4c7lgl3YKPLGuR5jThhTE8L37QEYGa0yHfMQjUwnNoYDEZwBwcwXRfFNpZrEqMm2qLD+998LoVacZ7ItaEqUxi6h64mSC1kYFC3GaazGdbrOTrDQpJm8Jmd7NgwpOSPQyG1F1kdx+ssz2WJUuluzsOugeMb6Ioav/rL38DFdoW3P+fg8eOH8BHI+jPj+nj+Av39CczWxNNvLfDg7bdl2MR5ysnxCQ72HVgwcPLBh1KEZY5N7B/N4FkeXM2GZbrIilRKBpuSMC5FEHg4fm+NTbTFZN9DOBjK93rgmgIWOSScX2/APrznxzEuVjEevzXEtO/gg69fwxoArunh3Q8ugaGJx6+P0Wbq8bMZv9/70ExHhhMsquTPDdFijXi1gW4ri/z1ks4JQ1w1BPbRKsErrw0QDDzJuG5z/qzgwmTGfZ7j4mKJsOfBdFW0R5aaePrOEs8uS2Cc4ROv9OC0Btq4lOuc51voM56JroSy/c7+ZnHXNkswHvclbIb7ktc2ncPFlm4JC/Eig+HaKPk967Lkj4OjBo6uwQs0ODNPrjd13OHyJMXglgFvaKJJWiT8WcW0xbFCoJzlJZZSDJeh0mp4owBmq6HZGtgmrZSSml4H1yOUNbC53sINfPl+IpinGj/d5rB7DoY9E0PGoFS8njDfnMOMFkHASJ1OonKKbY3j8wonUYe47rBNK+SMKtJavP1WiJ5t4+n7W/R6Bm5PbPSZc10wOocxLDpWm0yuVZVp4DjY22XIfhc///+DD9kB2Y+5gLuH71ZgtwK7FditwG4FdiuwW4HvZgUUkP1p/KG7Jd59HmM+r/H51+7hwStjdFqGqC7w5HiJq1WN5xcb3B6NcG8WIItijAcejvamcEIXJxdX0AhIBsDT5zHOz0t8/+tHuPXQxMvjJUzNR9h3kDUZnjy7hgUXR+MJDg59DMamZOzN5xtUeoerqxKfffwIk8MeTF/D6nqBImGmKDP1HAwGAVzasnXAtUw0eo2cVvTrElnLbMwaQegj9BWoNExXVFSbZYo79+7g5OIc87MtMSH6e30pCVtcbRHHuajz7t87wvRwhCzPBDQQPrC4hSVN0mwvCrpGWfYbwscOcbJFklIxYojlnio0z6WSssKm3ODZszXOzzUcHN7CWz/8phRhEVa0qNE2JVabBfK8QZJcY/HuE7Qx1V8GsqTF8eVaVIaHUx+HDyYoLeaC9tAfDVXWJCEmXYAEoYRLdYPF2Vzsz5fLBYJwgtHhRIAZASqVu7zBoyqKn4PwQbJLaX2WTEGlWJRIAAEZjCzgn6lIAUI2uioJNDTmabIgjNZetNisVuj5PTlOLOppmkIpJKlapTbVsuDQes3nk2Z2Q/J5pVykJbxU9maCGyq/CCCbWpVCiWKNzfS0Z7fMm9RFCcebPs9zBMrRxkywW1UtXJY9eY4CQCL4pLJXR1EWKJj3WNYI/EBUllRek2DR7kvIw/RTZbVW8ROEBDr3WU0AqizwfGJHBgJcPqpyqeBla7eCPf87e2/2Y1mWXvetM493irgxZEZmVtbUXT2ym5NICrQliIAAEbZlwPILbQiGHw34XzAByQApwJD8YD14eDAMA36RYciGDA80DMqgSHDoblazxq7Kqsoh5rjTmUdjrR1F87kK8NOtRqJriHvvufvsvU/s9a3vtyhg0dGpZPX7sCEiAtguT2cv29kphGi86QEe6BpiqzXHg+33FFBtkyZN8VcuT1+u1rbu5byjI73tKoP5pFCscSLmwgINq37gyOGtFmy2l3d0aho+qMlxN9xWI/xRlHAlENMFRfcT50S+ZehMqCIGHcSOb+sz6ZAtS2IkjDPSp4AxdhL+iGxgK76nQDMXQ0/GKQVow0DkmPF+SC4kH5duUOInOgqyplX6S+Yn1y7nHkVb3lfOQQZY1XUjgU7mfd4RCjQUDvn+HoVRCu8UiKn9k7VJtyNv6yhkAseGrlfOCUqFEQsZLQsBLtKEzvhM7lJ+jnTCe+ctrZ90z/G7iN7RNxI24zBGGISoqxp50anQQOcwry6JY9RdhV6t+JZQDkRhaBpRSNTaGhD5keaw5Tq4uVsZRq7jIiTigExVhUwx5GYwfFSGQlHk9sjxdeR0Nvxh7gtcLyY8iEUe3l+2t8vBrdZ0OrCNi1PBfa1xWlLco5OeAqhYrBSCVGUwrlU6ezl32QZPkZyiGPcVibbMuWJxh+5qia73IutgCh3877w/cqL3XPMsCpigPG7SRE5woDmuUUzkAvcQFhU8DAzPomjFm8jXcN+TOEVusRFVdS/lljcCKy+7aQxGYRjouiZ6gfeNhYhOiJIvA+jkrlX7v0GK8LtxfnHtaJyVTi/igLAEHVmpDRnMnEMujpdLvdfnnz2Xa5Euds5N7kHs1iBzlIKxG8Wa67zkixfnKnjN0lTPLYbypbEIujh+dCpX4c1NgQ5EFDCircaDJycSim9fXuH25gpZm4EW206BivzCXN8doijB9d0GNgPlXJIAPORZgSgJFOzGjcTszXRkctWTRWv4tupe0D00jOY4deF2I66vrlE3O0wnPqZRqgAqCr98tnP/5Nym2L9Zt3j3py9wu2PhoMXoNHjtTQ/vvPEAbZHj7q5Cvi0Qhxb8gxTTOEU0ncFuLay3K4XGcS8cqwEvnl0iPOJeSlNmhAM6YDHi7mWhguyrFznafsRdnWGMWhwtXXz3mw+wfbGFE3AtsfDA4nAKjGTXEivUo5P2TodngzCwcPBgAd9N9ftGU+xw8voCN69KfPLhDYLUhxfSAT3ICfrk9UMUNzW6osD0IEQQxmjWNRo62JNQQm2ZZ+hVHA3x4U9u0DQ5lm9bSAIP9dZGaHkGdWEZ1EFXjVhtWqwbrt0RiwVF5wERmdl1J5QFx8SsiVF79aAClo+aWJ2mRUVMRc6ijYvZQayfIZt/qKGinDezkB6bok+9K8V2naQxPD5ViS9oe+Q2i6q2xtQbPKC2cHNXqChFgRxOh2ASY2RRe3CQbyp1AFR8zlkd5osQKG3Y9Yh6tPHZ+RbJPMBswhBCBwHno89OkRbM3Pz4xYC/uNyhZOEotLGYWfj+NxIkLCwVrri6RNXws7jn9MRo2HxWAptth+dZg/b0yV6Q/SoHgL/ymr0g+zUHcP/y/QjsR2A/AvsR2I/AfgT2I/BVRoCC7D/9nX+Id7yNXA8PDid4480ltrcZDg5j1JMa//Pv/QzbGwepG+C1wykWEyamM6DERTAykAXY0UFWFdjUJd67KDFUDv7GN59gPqGLdFS4F0XKLG8UABb7HiaMZmZLHRqEDORwbDmI6MelmLlrGJbEA9EVxtZBQN7rwwUOT1K0A8WNWq2EbO3ONhmGxoWbUIBq0DNJnqeNBvDtUMwxupfCOERWbE1AkeXCiyxkuzXSZIKEyb0V0NxZCN0Jpg/mcEKKfDX6uhXDke4himVslxXfc3TV4lrUW+yqBv7gY76YYVflGLsGSeRhl5XYFS3uNhaOXv823v6576v1b73eiUP76ovnePLgNSxOpjjfPcf/+t/9Czz05qiza3iHIa43BX7lV7+D7HKD5elDlGOH1AtgsdXdptvNlmDouBbqzRoXn14ivymwOF6gD10cHJ8hnkew6VJpO7FlKchQbDA+M/o5eSCnUEZ+pWlLtunGoeAiF5XhfSo1nJiCdpSga7mWnFl0wFEkoKDje4aJR4FRYVVqb2YLMAVWCrWmZVguOJcCsmmbl6NUGAIKiRShfOS7TMIC3b9soaaowbZcWmDZyi1Riu7arsbtJlcQztBzXgRqr/d0iO3Q1satSscrxfyb9RZ/9Psf4Td+49ck/NPVR5GEQUsUZuq+knjZFXQVdghC09ZLlm7ZUjim+48cX4r0xtErN6Hx60mgoqjJOU1Bn8KBxCCOOXEZHcfchH9R8CKPsRtGeBZb2Pn+FI9cIRXUlq+QrHsGqVivfF9LrMq2o6vMwkjhqR//km8bMKGewq4cjDQoGXGQTiUJpHRjWQ6cmGFZ9/fED1CLnwnEoSf+MoUbii5kqvK6OZ5NU2Kb1xrP5SJVC2k/Oljd1RJoD+d0j3mI/BGeZ5iqFddQ6EvUoqCgdnPpW7a+I52kFOU5fhSiKQhw/lCQ5hxX0FvbqxVbnGNhEmQbvRfoONeMICusKYVECXcGYSCnFgnKugeSC1GVTPcmAoCOUeNAi4OJHN8cVwowFPwo8HJfobO2yFkgcZRkz8+iUM23Yws7HbvEFDDYLowSON4gdAGFzbrO5TKuyOv1DT+WrFiZ2ulK5Lrid6xMWnw/uggcX+61lO7lvsVmu4VLodf14DPIikI11yXXKCDnsLGqmkKSXMYsXlDw578W19cV2oAlEn6uwrO4vgcbRVVhtB0hROiYpQuR10fnPIsnX+IeJBqPX7rjjdNdKAmK4JpjJiBLGAKuXRZx7vnAfE5pHYgFzPtNNAFFU8MRpljP/84/2juE3hC7RHNA/573SkPGdcMQsHs37z3TV4ZcZXlRcDViE0PbuJ9xLhoeLdctHfuhcYwrvMq4ws06NU5cOdwd4Mmbp7i+vEJfW0iTObJtiaKptPf4QXzPgTb9EtpLv8RjcHdlwFpzP/6iSHSYTGOU2wwDF4zQIR2ausMkNtdJLMXBwVIt2ptdied3K3RjidcfHuFgOtF9ztYZ1uTTcg77MZ4/u0QyDfGLv/wUdy8yvPfhc9QDUSOeKV62vdjB3E98foa+rykicd6qC4EqsuYKHZEhHIrUdQu37fDi/ZfIiwxPv3GoOekGUwnBns/5ZMIeLQqEVSdO/LMXr8Rmnx6kut8x2/9ZBBw9rWPXbjHYCe4uSixOYsReoKLXtmAIKOcMhbsaXjyBN47YUVzkfClHvPhsJ9zGixe3qHsH67bCL/zyFLE74GS6QHywgCMeN4PYGnjc2xoIh0Bx8cM/v1Rxge5St6/hJnNMJycY2hqBn+GNtw8VLHZ9maGt+VxjaBsDEC04SYhYfOBav8uUWa3iE/nL2mMsF31VYVs06C0PZU7USAM3HTGbH+LuRYF6W4ptzjBSohyqDRFIPXLeB3sQX5cdLew0YpGNzQ23lxUurhlO2WF6EODg4RGabaM5KkGVxVZ7RBBG6Osem3Wp9RsRvxLYGDxykYGehZKmQBoa5nkkRjif9y660EassDEbQ2Gj2I7Y5AXKbYU2H9G5A3qHrnwL8xnD7fg47pDnmZ7tLIRuNw3mh6HE+dtNi7LiXgLMphEGMmRbIj8o3gdYb3u82FbIO4bRxTg6IK7D0/OBv0cU+YjrdYkXL3Ot59Wuhkfh9jAQW/fVpsPw8OlekP0qB4C9IPs1R23/8v0I7EdgPwL7EdiPwH4E9iPwNUeAguw//ge/jW8hw7ffeYj5nCJWiNsvrrFcumhCC+9+fI3dtsfVRYuD0Mevfv8ELy+u8WrV4iCYKsG5B9t/Wyweenj30xWCJsXxItCB5+nTIwQRVbgB2RURCD7c0Ee+5SFu1C/ufko3mXFdHgZTiV43+Qrv/vhj5NsYp8sUzmDjG996E2PYYWzYrlYhSnkwZXBXhu1FgeQg1nun01iN4IEbqr1vQCNBoii3ctmxxdcZ6PQCpn4s5hqZo+tNjm7XYHXJw5KLyTRA4PlID0LAZrjTgIKCCa97OhXTbrGYou9bsW7jaCKn5tXqCmma4vLFBZ6/V2G5DBCfpfjJR3f49vd+FdFhjD/4/T/D1dUaIwN/XBuLgwOsizXe//QFvv/aEr/+i1M8fnKGIJ6oXfKnP/oMF591+I2/8zfhpeSJ0vVoeGp0MQ1jg9vPP8fLD18hCH0cPTrCGM6wPDmB71JYcDDYo9xHcpnKmUZBhg5AtpMHEkw9mwKPDffenUYMgsQciTwmjItHJXJ32epvodE/U0zZ3W6QbXu1mM+XU4QRBRQe+k1Ql05vMMK7MZny/TzjhpSQQwGFjtdIB1+6l+kUddnSSgadQp1aOQr5vUO6kS0b690Wm+0O1zdbLOdTMDT9ZHmEngfjnq4hJjWPQmvQhZmVN/j4/Y/w/e/+PJJkotb/OIoN57EtaOXEZn2Ld//4Azx+63WcLSeoKdCOFGgZfuZgNpvou7E924hXHkZxUKEAKA4ZBVUK3vy+5Iry4MoWd85BCm6OR9cgD58Mb2KQTqh0acui8CAZTaIlk+cp8tB56IZMduf8tpVMXaiVljKAJQeRJRGMQT4cZwdDc58oRoenWvVrFSg6ivnELbjk43piSdZ1j6Js5SCVu9ySh1YOUB6qy5IOT8MylQuQieRDjy3vk23hw49fYXBDvHF2IjZitusRRi0enITwRg8phQw6bykm01VMYY8uRQZH0Z17L9pRGBODl8I9maYs+PQMiaH4MIp3S7HTWIMpRvL4zil1H4pGAZAcXwoujWHpMqCJDm0vpLOM7f2dXKPEO9DZF1DMa3pEQQqfOi/BJRQ8yZcWD9hCUW8w9I4wFXQQEr9BRyzvHYVd4jA4F/qegpwHh23jFBE5r4oGbdmq7df1O93DohlQ1txPeLcpwnkYygrZpkS6mCp8jwWsScqW5hGrIhcPlm7TaRqqCMbwtqqutTblTKWY25t7aNYrZQ0GQrH1mmUxhuOw9bmFGwaG/zwMqLY5BopzbNlXsJ8jfAALPUJKSKA0rm0Gk8nxzuIAUR0qfJAla7oJZH+/51ELYUHHtkcmrSnQcD3IMSu8K0MWuQfRLe+pcKS7aZFxa1ADYuLKCW5wAizQ8H01TwbDf2Vxx/PoiKfYSmHahH5JYNR1m0A7znViBFryKenOpguWyAoG8UnINZ514aDvGdC8gsOHp1icHuLi1Tk2lzmqvILtjvBCYDJdoMnqexG6hsX7KPwKubiO1jvFVskZGFAAACAASURBVGt0Ec9iYWOaas3WAwmy0+UBsl2u8Ys9zwjjzYAs22F6cAwnTvD5Z9e4WH+BR2dz/MoPv43Aj1BtW7x6/gq96+Bu0+HD97/A4Lf4t//N38TlZ+d4eXWJvM1wOIsUtDm0I3LO4a6RQEtOrWMbx7X53tyPXBWe+HyxQx+UGDl2I4s4my0qq0BCHnjH4hVFU+OOp0t4HCvTbdENYu3CJYOWQWkJPv1oh66+wdO3Z7i9XOPhoxPSdvDyi0tsrrbYkeHqBzg6mSEIiYJgAYst6gU2eQOLjN4hwtXzGl98ukU5FFrLr65WiGYD3nzbwxvfWuJ0dor2ptKa4dpf32xR7kpMzog78OBaLlartXi/g9+jXm+ENfqDH13gg/Mcj5cp3nl9gqNlALu2sbrs0ZUNZksXZ985ULij1QPrmwbXn9wiPQqwODuGQx49C0fbCtn1GumDBMk0xs3zO5SVg+VxCCd1EcQpHJh7fHtxA68esKm3mJ6coClq9GWOyYT8Xc5VB1Xe6nnKAsfmioLsGumpgzScwifbmN0erYVi1+vZnvD3sQbal0ZyXyMP2abGUI3Y1cBgexJKz1cbfPO1GQ5mLhYMmyNyoR7wwceXODxd4NGjCdKIz8MBq12F7Wqn+ZEcE33h4/xZheWhLabtdtUiLwscn4WYzojMGJAuQoRWjJefrHDJsM1T/s7lo941mC0YKNjoeVhtPXx2UQDBiAdPY8RxCqtzwZI3Wctd0SFZzHDxPMOffHCOz7nfEmGrzYNz1MPk0Rt7QfZrngX2DtmvOYD7l+9HYD8C+xHYj8B+BPYjsB+BrzICQhb8o/8U/9aZi3gykyhC91tXV8jrBu+d3yKNQ7WFz9MYM4ZXoAGzXspiQGQ5YlUynGM6d9FZNVarBpMgxWKeIpkEGENgt81R3bJFMYafxjo40OXnxyb1vCtbRDPz8+44YJtvUWQFbm4yfPSzHYrCg1WP+I1//XtwlwxeYfq8i7psEVOY6Gs0ea1kaiYnh5GNpmoxSedirzV9Jaeq3Q5o+wah4yIv6BQF6tzCUJC5NiA+Zlt0i6HsFb7Cg+YkjsWFpIORCdcSSBYTtWVGloeA7aJ9S70ZfhyhGVvsqh1u7nY4f7mGVXl4642JcA5/9u4lrOAEn75c44v1VodcOsJai2IHGZoD3jw+wG/9G7+E06NYwhWvt6wu8V/+sz/G9sbFf/wf/j3MppYcLRZFbLXbM0SqxHp7gVfPrrCcLuHFCZp6wKOnj41blSIm26sZnEOhuqbAce8a83yT1q7e7HtGqriePASb1l+bQRr8ntRm5KyiUEYh0oYTGGHm/NVLCXnnL1b45jtvY8EQEQZaUazhp1EEpvOWlkS9JzGmJmiH7fi0tVGMEcu17/4yTZ0il9XbpCDIFUg+ownpYks51OpLvh/datNJqoM6Waict2wpZnuj2nTFbh3QjhVsoQVs2CNDULx75imFHTpPHazXK5S7Am+/+SbqtkVWMPhsQFYUYsZGYSShSZISxXEFld3zLuVYMuFg6v61HbDzmfdAYhT1KrlcKfoZNESdV3BGB27sGAYvnbJs6xYXsMZ0nhqxbByRBqlce0Q7kP9Kyy7FQY8OQEECKKCYJPmx6TT+cjtznoyUsk1afNnQ/RohoBtW/FHjxuLckixFV/UwaK0osEwcVyJC6MoFDpMIWV7jdp1hcZioyMEVQnGNLtPbmztMp7EwBE1nI3FdJD6DwMicJYrBUrss2+3lNiUnlAgJzha2zdLFyOAqijwKtVJDvda8AtLo1OY9lOjvoG/IGXUkDlPA5XwT0IDt7Hx/uvnunZ6c13TNeoGNWC33DL/p1BrLsCYCGWu6JunGpsvT4ft0qCsWBTg2FCVtoS8831VwHEVPul459sIzMFAHrZjG+aZFkgaw3UEFE14aQ4m4Dii2FEWhayUGY56mSKNYWWgUvOj8ZYATC1UjU+djHz6FUhabZAU14nRV1gYVwT2po0OV7mwzzpxD8tGKrWs4sRSwTTAaw6J2an0g53mT7eTCJfORSATDfTUuXMEV7l23dNSZ9n7jeqbAQte+wujoTJU4zHVmmKsUKTlW9+le2l9YMCmqEjZZxHLCy64t97mAHl9mfzusW91zbBmW2HB/IIZkkAOdzn6+QoFjxoxqMAYSDe+LSWIGM5yMey2Z2XSoexKwqbJxPQu/Iketb8afLOwkwmw6hWcnuFlt5ZRlocILHSxPjuA4Ca7OL3QfuOaauhTt5IgM8LrVXNysd3KotrxHQkh08LgHEttCbir/lKWQFHernQRXIia4rs6enuDl8zU+f3UhF/zj4xM8fXKEpqhQlhk++fAat1wPTaVnFZ9ZiRditdqowCNRfRgxnyXa68aBzx3Oc088dNeneG/GmnOa7nnuyU7kyz1J7ENgM5ipV/t4mVVYX67FKCej9/V3jnD4YI6hZ+fHRoWgJIq1t798eY33/uQVnp3f4Lu/tMRbT870epY6Ip+4DUdOfxbM6ADvGcr5skbZMgStRc5WeDvH628dw3IjfPbeDT782QrnWYYdRcqmwtmpjb/zt57g9bMlpuFczyWL/PTzjcGnJA7qZsD6phRO4PTRAn7koKUDt60wuL6KsC+/eInjkwMMFjEGZg43hYXpNIBPzjKLQRHDKVmYZQjjiNHhjudidz3i5vIGcdzBi0I0FWtVDNyz0PP3jqHC4uEccRxp76NLPttsdK16uvYQn3YS3+NyWAzxQnV5WGiRkWXb2Xj+Iseu6jA7dLA8DEwRp3Oxu8kQTTzN1bqohV9hZ0cS8jlDvEyL67sd/BlD0ID15Q6TpY9pGiF0bMzo7iUXfLXDepeJ92uPvvpn0oMInd1rf+09D74b4Opioz1+EofCQJBbPD82QXfoOIeA1Q3w0SdbIGnwjbcnGNaVnoHzk4WKKOWuxbPPG3x4tUWyiHB2RF6/hcU8xtGjKWwxrwEvDjFkvTowfu/PX+HTXY7a4nxlN02Ak6dv7QXZr3IA2Dtkv+ao7V++H4H9COxHYD8C+xHYj8B+BL7mCFCQ/Uf/yW/jm0OJt5ZLHB+FSBY8idGJxhZYinRkT44KeqC7zaJTBhQ8e8Suj2QeYXRaVHSOdnRdMlM+1GHf9i2EE9MiSgcYBTIeVBkKxDCNL8N62qoVe82ik2hTYHoaIquNCPaHf/oz+NEhDpMJvvn6kUK5FAjl+ajy2rTXWp0EGbaaylHXVKiKFul0IgHq7nqDZtfAc9lmWIjpV9YVslWJ2WKqA2nCA4lHB9eAoWpRFhUSHnDgyR3HtsOysrBYTuD4PVo6FEcbq1c3mB7NFRrF9np/GkpgeP78AtPACM6TZYzz8yv0owc7svHxixtcrUp8/61jBa8wcGW96ZA6Kd56+gaePjox6d6evJOoqjt8cn6LoqP78CncpsH6VYGHrx9jCOgIY+vuDpvNS2RZh2kykyM2iVLEcoAaN1lDQZZhNLR1UQwk948hQmJK0rUGHeSkieg+USg2gUoDmbBssZf4xQO0SUqnSEIRgE5JhWXJu8r2+kAOOs4dkGdJGVCcVMNu5L2C40kUDUPHJNTLkUg3XKs2XgpJXUf3nyWxkmIGW6fp2NplOZzEQ75j6niNkKnPiY/5wQGCoFf79m43KqSEzqjYc9CwdZhogMACea4UwPNtBjeKEAQUiUe11XMOkOkoB9l9qBpFpSwvlTgfRHS1mkO0eJRyl7HVmiFVhnFJfysFRNMCbMQsCg/8ef4DRXy6LfuuMbgHOck4JBwbjtuAmnxKi+2hrsLmqDLxGgKHQWaGtStBm4FBCuExTmAltFNQZdv+vSuRn0shm6JuVpWo1SbuIgzpgeP8MW5BCWQZU+o57xmUVwkfQFGaoiYFWurpIVtbXYZPUQgiR5XCiiPX+HpbYDaL1c5v2IKiUernU457U0lw4nyhiziQaMjpRsHOCKWSuCnAcbAkYJt7x+/By6joQrbYUm9JdDLt+UYE17+j+C/3LR2yRCf4RlSWiGmESMe/Z5uS2zh0qITE8E3avGvDiTk/OUUt1BVF0UJCIB2xMdPVw8isPTIv+87M79FGGFB0J6e4uue0EgfiI50Ecu3RTce1R4Z0VZXYbrYS6unqS5j0TjGwN85RarZGmDd4Ea7NwLcR8vo4B9lCLZCuEWW5lvmHrnOOD4VV+dsl/AywWRC4b+X3FGxFYYnu1lbrsaxLrDbXOD0+RRIZZ664lQOdwo2C0IRskWvYVhicws84rtwDKPTSKc537gzihNf9JdOVYpWuTUFvBgHD/dUEkBFVYNYK176C5/QXsSlGTDcggnuhlz9Hx75wCYYjS4Gaa4Z7F8VLOiIlWnPFkkN9L9TyfvNhxL2wbWuxgPkaurEp9HhepDZ+TkyLHGfbReBGWGdb9F1p3L22a9YsyF7WDDRc674US9mP53IvtsUaJCUMFTnbG/GL43miwiALCBSdegbgaQT4bKLbcUSjsevw+Owxym2Li+2N0B/VrsLZg2OEno3lQYzPPv0cm44M1w526ODgcILDeIK7uw3KukFWVtoTWFxlQYuva6oBBYM4GdrlMySQxRYTJEjRlpss11XshwqrZMGNblXLi5HlBeJgQL9eycX76PEBpotjjTuFz9XNtQoH01mqMc+LLV5eruE5AazeQb3rUOY7HD1IMZ3Hwm9EEQuQRMLU+OmfXuJynevzP7nI8PQ1H08O5/DCFPYkwKvPr+TUFd9ZgqiFcj0idFKcHM+xnE8wjWt1E1BYdqNAwWks/G6yHLODKaI4UmdKnrXI73Kt8+1uh+y6QlE2mC5DzA9sBYnSee37DOlqtX6IN1ld79CwQGS7uDnP8fLzHMWwwXe+txRiKcsGMVz5XGVnUDH2OHmYiM2twEzLw+5mi3DmmTDA3tIcILufhdo48sSDZcFKnTAjizo1vviixOfXO8wOLbz5xgxuZyG77uDGNuJFgM0di40OQrJaPVsF03uICW7XFD5DxHGC8rLGdVZgPouQLlxMQg99xnBSwwm/u9ji5XkJZo/F0YjjBymKbYu6thFFLISMcANL3SiogLpoxSemGM9n5t01C3U9rpsSx6cOzo4ijJsaLb+LFWK3qjAEwK5w8eHLLd8C89hF5AAPTgNMQw9NxmJCgDCIJNSy4+CTz+/w59e3uGNgGh35no8HT9/eC7Jf8yywd8h+zQHcv3w/AvsR2I/AfgT2I7Afgf0IfJURoCD7T/7hb+NvHox4580zDAFtGiW6qpEwZMeBHFNVUSOezvH8/AbN1oJv23h4NsXhWYyyyHH52ZZxt3ImykKKHlMKSL6Dw6OpceJ0jUQdiQFspR7M4dgNyZq00NYNrp/d4PB4gcLK5S65fnGNNF0gmvvIsxpJ4CNJ6C5iEJOFqqCwRh6trevcrjY4nC2Ql0QauJjOE2R1iZtXG3z80xf4xe+/hc4ZsDiKsd6tkF3ucPRwIdeGgwibzRZxEqiVm4nHZJ11XY71eYHziwxN5eKHP/cErVspTOx4mSCrWlx8uoKFhD3eiGIXH316i+kkxsNTG9lmpwP74mCC26wCqh5PvnmskC2JybZxbG62OZYHj+E4qfipFKdCL1BL+m51DcubwU0i2I2NVXmF9VWJR6+9BvZa12WB82c36HYWHr4xQz1UmB8dKpzKo05BR59cmmTF0qVJ3iXbqFdipTouxT7KARYGhnXQhUrnrcRDtlKzzbuWkCVBTCFTZFhS0xh1yFKQFLm8Lh1zvoQ7uRjlzvQxWhRiKfpQBnSx3bXY1T3SNELkO2KOmsAnB9tdgdW6wvF8Cs+lo9Zcl81wHQ4cW8P7EVebDbZ5hiBK5Cyky4evbygwqaDAhHQyO43AeXNnxOblYaQglxdXKzn6To6PMJ1O0FSVWpXbgogL1wQL7VZgxBpcOiTJh6UgbEQghmtRCFJwku8iSkI5EemE4/UpaMpAc6Vw0xmpxHjOTwr/ar+20LWtws7IpeVhnMxerjHqSOKKSlg0zkQWImI/VUs+x1KM3LySIEuuMtmLTM8Wm5ZqnkK3KGISMwG5LLcV3cS92MkU78hZpLOPf/K8QJW1sFWIqdGMjYQLzgW6SuUEtnt09SCGMlgMET7ARknhHy7qbkDVlkKQdKONTZEJ4TGLfP0p17l4vRQr+Dq6dTnGXIWTyAeJtRR5iaQg05cDITfUPcu2qgvTTq5hZQHJQU4nMF1/joPDKb+Xje2GnxtpGlMho/Cl6/d4DxnyZdrZnbZHxdZ3hWYxmYpiHuU17jMUDQ3Dl+Nd5AV81xUrk4InB7huK3N/7sPHjBHVhNFFdMNR6GYoFcPKOsmL+k5yjdPNJ6ekcdRSZOLcIL6BbfTEYLAAIrwDKwAU3RUkd4+wsCj8Nyq6qDt/5H83zF8WqThneSF0nDoWMSMsGJAN7SDkWiTGpGAYXq17TPe0i0aFHK5pFtjIN+UcpsDOvYD3kpiEIEjE7246tu8zMMu46tnKz89tK65TFssocHpy2NGJ6XENE3tAdEZLqCWvm+NN0ZSFDqJOeC9ZqKDDlGuYmAvjdqUATSFW2AKKsCbJy2Ar7sPdeB3/nyBruM4cGxZa+JASX7nrTSFKhSVThKLTmWUh309QZLnh63oOdpkJxqPRfrEIYFsDVttC65sCNe9tVzdo6xZO4KDsStztKvF6T0+XWE4SrK8zXJzfYJPfYbpM8ODoCANb3ckV5v30yI3mfmJjQ6GwMKFhu6JRwYiICoqcvMbdriQQGO1uxPHSQTCB5vrd7RpRGCsc0LWJ54nw6vJOjsw0cJDGjvaqm9tCIXCcm2TJip8tljdDwDy5g1k45ecVK3JyLWRljp/8yUcIp4mE4DjocDKLzVxkx0sYwbJDPcv8qMf2rsTmtsDRkwM8e17gp+++EK7jne8d4fQokrg+CxKUm0YFSRYihqbDuz/+FMFJiMtXO3xytcYPfngIr7FxzqCuJMWbr0V4+ztnmFgOLm9W9KAj32xxm2dIZxO8eLbGN94+ghfEiN1IXQq8L8k0wi7bIgoThXzFSYqiYtEuR+uQkd1gqHdYX99itbrDwWGC2cESSTpFXw/Iqxax0DMNirzBy+crFc2SxEXrDjh4GGCeTjC2NrK7ArsVn+0jwqmNuipgBwNOHxwJ03J3RRY1910XAV350zkuN7n2nqEtsVhGcrqz2KYCHp/J44iiLpHEEcqyEA6i3w7oihHxUQgkIeq7TL+/2YEvREWTj9hQcB4rLB5MMV1E8InuKYGryxXqvseT4xlShtDRTRzy+U2Xt2FWPz9fIVqEmKZz9JsRnT0imvE5D9RZL8yL6iYMucsqhdIFZMuSKtyP2N1sEKcjQs6TrMX5dYV14cBORiwfOqhLH198VuGaiIWhx2Lq4ru/cITQtrF+VqG2WMS1cfGqwsu7VmgLInCOD2xc3Xb44LZC8vjNvSD7VQ4Af+U1e0H2aw7g/uX7EdiPwH4E9iOwH4H9COxH4KuMgEK9fvcf4N//4VzCCP9n+Raq1Voogucv15hGS/jRiLuywOcXOfrWweEkxDdfn8CNOrz36SWePaswc6Z4cpriYBagHwvMpgnmC/6Mh8B3UJYlLM/HSPG17cSkrIteYm04jXH74pXcepPDGXbbDW6uc8zCFMsnR4BDJAGdhLYcjJZnqd26zYF0nsD2SiEE2B6fUkTmYdxl+7kjwe7m+bWYgWcMBVskEi942BabbeixKirs8k4HU7Zvw/Lwwbs3eHI6x4O3XXz0p+/j0wsHn5/X+PV3XsdkCVxcbfDLv/xN/PS9v4DnhmoJXBwv1dJdl3TDzBD4Ldq6wuauxNHDQ3FmKUR8+OfXuD7v8As//ya+8QsnpCjKAWKPdDY6OojVbIekeMEwjrGH49NVQ7fMaNzIlm/cOkGPjz/9CP/H//keqm2Eb739EK89PsWDN2ao2AbdjXLdMQSLvboKqRGPlIIgnWGGVCrR9C9jqYxwSadoUdSYpdN7zqIjlxrddOJKSlq6b20f6dyL7mU1Bm+xHZnCrWykan2ka5DiDIPefvpnH2H54BEm05kOmBTb2DpMIWCXZdhuKyyiqVoumQKvQLWxVyspD+10xg5Mh+964QPEXRxsnF/kCnB7/PpMzjiK+CwStEODujSuuAX5vwODqUpM5zPxY3kY5b3bbslyNG2kDFSiQCpXrm94sbaAurRN0nkng6+4tHS/SnBryFk1AgtFKQl5dFPTHSuuZ6v5R5HJpMUb5iZdsHThjRLGqIEa/iidyA0/ZyAvs0GSpPeuPjJte7nLKEJSYKLu6FCgqimKmeujzk43aDcYPiyxGxQJ6CxK4kROYzqf6cSjoNfVHfqa922Uu6yzOlp/MTIVHJbmA+977NtqjVXy9wBsqhZZMyL1Hbnxxp6iNsO+LAW2JGGEOA6QeDayvBIGYRrHCoHj63uiG7QD9Qhdig8UpV0J9RS/hCCAK4e9TTFawpxxr1LM5PejGJcGsRHsXE/fV45Tl1zfSm4xCqDimlLsqxnmZNyb5CmTW8w9huIc35+utZIOY6rBZIwOowREtcBTevYDOdc6OSmJT2BQDYOpTAgZ2+85N2XKtIBGrzXrmnuTMbYa5y+dmbwuiogUUuX4903SvdYGUR9ELAgXwntLhitFZuPKJgZG4WV9LxGTeA9zDw0blcK/XKcO1xnlb+IGjADN78OCxj2VAp5n5iP36bYe0dMtqSA2XkugdaBQQM7jlvfGoCYMa5ZBgw7KpoEr3EAvvIOQtK3BJPD6iVSwWS2i+FOQn8xWaBYseM0MHWTIn2piClYkI9bxTNGAt5/CrgkD5PbCgg/3SYOn0H2gxZ77pZLMTFYh3bhcj/y+BgVC/A0LQTLCavwlsNIhX9NtTid7hXiSyqF7yuJd52N9vULDdmqKx4OlAiAF4IPlDCgq3BFvMjoY2RnQNuJyLw/mCmx7eX2Li+trdQDMp3OcPFjIIc6//NDGdDGDPQS4vl3jepPJgX15fYWjk6l4x2yFr4pO4WucM7fnN3j6+gPMpz4Sl67KEtnAcD8bPrmrvYXLzQpBFGKRTkxUkuMhy3K47MAg05eiIOdYUSJb57j46AquH2J5NsHjxyfIiha92yBNfbz47AWmi1huYX5WU5UKa0pCOuptOFaMoirQDEQ6JPjZR58inrq4+aLEH79/BSsa8NabPr739gnqTYcHJydCIH3w3gt8/OkNmNmXTgMkCz6uKG4PODoJkTgxLItdNKVwPOTMdlUrLvHo2ohcH9tdre9ERjAdqAkZ492gojGdxQzYM2Z6F1XWqMtFRZh0goG/C3Qs8lYIohpB5CAO6JLusFvVQjQ1bYM2Y/AfEMw87NYrBPz9A2QJu7CJfEGC3R2F/AEvX+XCKZ19e4IFg9gGdgeMcnxynWJoVITj86cqO3z4k8+xqSpM5g7mEx9e5N93OJhyA7sdxG0mu3wgg3VEvavQ1SPSZYLk9BCvPlzh1afniGNzT3nNZNEmEzr/6aD2FIjYZ8xrHND0PaahD48hkgz8Y1Gib9QJxQfKGNmwwwBVEeDio7XWUHLoImTxyL7n1/dmj+E+wP2auCE+i7k/sVgUpQGS0MdI7EpRYb2tEc49xKmP60vg459lKK0WWwY/eg6OiIS6rVRgiabGff7ZqwKvdhVGv8ebj1x8/0mCsRzw3kvgeXC2F2S/ygFgL8h+zVHbv3w/AvsR2I/AfgT2I7Afgf0IfM0RoCD73/yT38G/+90AF5+tkYYJ4gOGOwF32w1eflHi4fIQ6dwVf4wJ3YfHKTxngNM3uLja4ovLEtMkRuKGmMcp/HBA4juYzclL9KVd9R2FnBZBFMCJ6BJrsF41asMMUl9BWRSVoomP3d0WYZAgPkyVotwOnRwuhutoIeEhaWT7rAXfoShJRxMPTEAShWoVlcDTNxJs8t1ODiQKCXoPhpXYFAVskzzdt8j7Bje3OUamSScBfvTBOf7oxxv8taeP8bd/8yH+2T//V/jgYkDeAL/25mv41pOJkpEPl6FEz8FyURQdbrc16sySi/fsdK5DNAUPE7BDqQk4v3uBf/rf/iEucx/fOj7Ff/T3/zVE8X1rbW8ONT3DLCgaKFyH4othHSqIi6INxXPeJLZiuzXWuyt89OlLuWvnB0ssZwew7Vap7jzVMAGejkGKcCbNnenVbIeu5DxkmJQrfmiETsJpY0QbGQhHREGMoSnvxRTyYk07NAVE3hMGINGZyuuj4xYMNaJ91pwj5c6VaOMAm2yj9ljyTjuLh0YGeJH5ysCtDgPbofm6wTBBec9sCrIU2Mn0pBjW0cHoIIjZPl2i7x1UTYHPnr/Cn/7Zc7z+1mv4/refytnmUAAVQsEIERTJeJ1FscVdluPs4ZkO3RRv67pGVg0IGIRER56+nvl5flUTaEYRxnSIS2ylW5dCj9qljbBD9Y2hSBTD9CN8vUKDKIAMcnWqrVuMTZMkLyGKHGIxbO/dhD25v6PagCn20klMF1zb26gJObY6hIGn8CM5mik0DjY8OiDl+xvktuXnVk0jgVgIAc4p3RoKEKUR0YXh5P0zAUQU4/gzZLmy9bah49miGG+Yrnzd3U2GOJ2i7GrsqhpV32GWTCSY8Rj94DTC7V2Bm02BMIqRZY2ClTqL89ugHNjez6IM3c/zSYQ5D+8UiojTaBpEdFNSXtPPO0ZM5ZyjGM1wPt4k0TUszSk6hCkEcOzZTqz5d++e5D4ivACVR8tSaA3dlXSAMoOI91NcVZf3gSiCDnXH+z0oIEwOUPGC6co064nOfAqDHH+KhWQ6GkiwmQPGpcr9qhNP1KModM+25c/xuxClQPFdnfX3OAViFvg/Mld5n+TXte85qveN8vwZ/rxBBZjCgNkfBnTcCO/d277ExlY4gCQhW5moBHJuPbkkFVDmeKjbHnVVwXY6HBwu9J5lxTAwcn7vQ3Rs7pmcK2YsOF+Mxfde8BUcmvOzRhwE+ly+nh5oFgY4vsRhkI0tz/T4eAAAIABJREFUoZ/J7uTb0n3OeXmPZmDRRpgG3RcKUXTFkrdK9I0Rtin2EDlgikO8yYaTzOEVgsFgZLVfRbFBc6hIRPYyCw8Dr4WOf4i3OY4OVutcIpac5XQ2D62Y0dzHTx4cAYOPze0Gm82NcBJlyXEeJNCxCJl4AV5eXqJisNroK8Ar8V2l3jdVh+d3azz74gJdWePx0zm+8c7rSKMJhqaBT/dhEqBr6bDthCxg2JfEu3EQLmK1yuH6PtqxkSCbNTVmcYwHsxixY+G9n1wgoKA5sTA7SOAHKe5Wa815Oc4Hhudx/bSa5wxHEqeTRYmmxeryGtu7jdAGTTXCswJsdzashYUf/Pxrcn56Hu9HiPPzW/g+Xbg2TuYTIQ/onGdoIAPMLl6VuF1vMMaNnKM32RXChYNHB4dYJFNwmH2f+BzOhx7NUGJXZqiJXnDpdE+1hnwnUGdNuS3RjsTTEDfiCp/e8j5yHY3A+c9uMDg9pmdTUHqlCM29dne1wujZ8KcpAjqZ6SwdgGK9xc16jYOjE/RugPVdjSC2EM8cMcbHgdzYXiz2PmP3xCgWeEjecGhE2CKnoD1g9nCqLqHzZ7m6JNwQiA+452UqQhluqodyR8GXiBzODXYaEPHjo960ePXsCzgTMott3ZfQC7Uehpb7Btm/xk1PFE7HbgUWPRsWR0KsNgUu72zc3mQI5h0enoSY2B7KosXtpsbswMPRPEQ/ki89mFhOv0dTAE1DV7SNxcRHHHJ3M2girlcWtUYVUHwVmruqNFxlFwingQK2imuGoJrCKSp2bYxykvvOiKps1ZEwnURCGVhei2jCdU73vYPt7YAXFzVI0N40JZ6/ynC+7lFwzySaymcoIeDbljqpHh47ePNBgMkQ4uI6xw4+3sfxXpD9mmeBvUP2aw7g/uX7EdiPwH4E9iOwH4H9COxH4KuMAAXZ//o//138ez8gj7XDds00d7qUOqw2GU7mR0jngcQp3w0xegMs8lOLAhXFx8r84h3SBWZRfKClgiw3Cp4MmgrFXavIC4SDMLHhhCFcX6RQYhTVtl01dDcOqAtlbWNyOEc8CVHlWzliGfTFdsF0QrGHrqoRltpeGbxB5wqdTo5ccQxeImttoGNyJGOWHDVfh0WHrfWuh4hJxxROiEwYR9RDjefPPsMf/Oga4yzG//2jz5HXDn7t6Qn+7t9+iPc+fYYX5w5OZxO89sYM89DHZBLDiUa8/+MvMD94gIenC6ybHIWijF2cnp7qe9IdRTGhGT0d7q+zD/Ff/A8/Ubrwb/7az+PXf+UtpR7TncnwFKMe0cVFxxxFQB6ieyW7U8ihGMEQKB7K+aNdQxcVw1xCuEy/pptWQipbl3k/OjnWLHIByTjkuFCUEJbAuFxlCKRga/Pe8PBVGdHDYmiXB4fJzCMZsWwTpyuPQSF0x8gbJDeQXHgUgtg2z4Aeut++bCWWe43frUdWZDieHoEyU15X9M8x+hlBEquVku/BsaCZWO8n9xlQ89DdEYWRGPGRIAjHFtKBYWMUyNgm34w25vFCh3W2lpKbS35oHCYShNXhTlZkTc4j3UIMmStRtw3qpkbVjCjuCrnhJvNADjLyStlK7SkYjOFTSuiSuEq3IOcjxS1xLMWyNEIu3XaGLssxMxxfMS8pLCoNnqKR5Fi5JOkg8l0Ge4Wos8IEJVGUbXsd4pezRK7d9YZOYoreHSLyYime8H6R/8j1wcO6cy9k053MNdI0ai2mS3tQIrqln+f343zxfQp7HcqSgqVxUXNtUrAcXQ8ZXW8tr4cohAG3l3dYLGfoGAjEAoHHBlx6zhzYbYOJP4K0g8vVFo1CYxLc3m01RzPyX9lu3dQ4Wk4UtKPW9YE/N9G1MUQo8uhwpvB3P++4i7iOxHuKKnRlClnQj/A5R7Wi6T41iIW6tzUuZK6y/V7cUInPDOmi+5bBZr32p44id1VK9GTxhnxVprPTRSZh3bIR+hT0qbGR3Uu1ng57E0zFtU5x1WfioLkMrSE5pQeOG0VS49qkuMk9gX/x7ymQ8j1NCz3Zj1wdtIHSiO3Kse1QAKbQfB98x/Aurm1p+cQWUMAjy/feXct1SGGU40PWLB2pURRilrLgZgmNQD4whW6Fu1kmyZ3OwLbJ0TR03hqBfqjNfuSF3l8G8tFxz4CjVp9JZ7BtCkYUaVWY6TSWtsMiyj3fmMxUfg9ZUoFwlmCTZfAdsqALzR2iIrj/WbbBJHDNUHx1RxYZDDOW94JCr/Hn37uk1TXNZ5AZzy/5s3yu8C8hJPTfeu3D0pFtFi/4bCPCguuEAtQOsBq5sfuBznAKxTYmyVRiY0WBmi5kWlWtBq1YsSGWBwliP8B8vsTl7Q3Ory5RF5x3NoIBuH51i+fPNnAPgKMnU4n4hwu2/aeIiPDpRoS+o7lXlD0qBgCqAFepc4SO2Zcvb3B4sIAfxBKUBzq/0Ys1PAlsnC0P8JM/fE/89M4q8Z3vP0IYzFRooBOSeJm6dbDbFuo0oDjPAEXyiCdJgjwjDzpXy7zl0S3f4PzZNf7Hf/EBosMQ/8Hf/+uYujFefHyBrgbushJP3jnFUBU4mHhI00BFRw5uU3a4udlgvd1g8cAXczn0YnUWBCxWcJ2Ig02B0Mb5+SVC30YS+1pb/PcsdJE5TEQ5mcVkWVtgUccUVE0xgs//Gvm20L7VcJ01BvfBsMmDRaL9V90iFJ6FYxg1ppxDXDdZRTG4F+fZCkP4AQsfLlYXFS4/v8bb3zrFLttguyZHvhabfqwaHJwmKtqwgFo1A4o10UsOommLwHbRdiWOni6FN2myDvlVASfucPzWKXaXtULZwkmsJ3CR01VbY3C51h24o4ftDd2vLUIiAIbOBJi2PZpdDS+KkN+xk4QitS3uLTnecWojSFkEsrE5z7V+rxlmNrVwvEy1F7T1gPkswBAN2N52ePG8QIkOr52FOJ2xM4Sscw/lthNKgjgHOsaJqeLvM3TNRxNLuKmc7uG8hx2weOSgXA/Y3bCwWStwj50eTV1gejDFdOpjHCscngYSpD24KAsbr17k+ODlrelqGizcFAM+uClx21GsZniki2+dpej5O2rWIGE2gc3OK8CJA7w3nu4F2a9yAPgrr9kLsl9zAPcv34/AfgT2I7Afgf0I7EdgPwJfZQTkkKUg+8MIeVnh/HwtTmpfmqTcWRIhnQWYHfpygzExGEGHMsux/nyDdD6FmySwKQTxUOsOsANPYQ8MaULT4OLFndrhnShAkDDsi6Is+ZF0eRgH02azM63naQjbd1FvR/EpyXOlsYnOrSgM5XhhcA5/8aewU+UF8l0Oi63NaYgWPXZZi93FBn7C9nqKhhSIHbWLsp3OCyZw3Qgh+YhkIvpkXN7h2RfP8d//yxf44tYw2/7amw/wN75/goePHbz/8XNYwwQnjw7x6NEJJulc/FC6TPOuxmZX4PkHLxENKZ5+4wmCRQxXQVfjfVst8QlsBxywba6xy+kyShB5c7huKKGB/cJfuiipLNENxj9kHvLAxrR0in7EDAgxYFGoYQp8i36gKGLcwWyRlOtypHuWztxe4hNbONXC3Pf6Obpa6UKSENENahdWmy4FDzk+ewVHmYAoKobEAzQSpCioUFBUwnNjGJoU7dG3qGoH02kC16IDjkFrdERTPKFQSCMND5sMY7KxKXcSLdN0InefCZcxDE+1U3Y11uc3GMoOLy+ucXh6gNffOtP3oBPXUut/i6KtUXAycZ6ZrDGNfRoyVIVjRfcuOb5zOeQkSlL4UThQj5oOuiRGUW9QNRmScIbEJcvXRUXHVkNx2qTJUxKQ25mcS89Fw9Zrh65K813pBKZOJtFVuALeTBO8RA2N4ghbt9Vi3ne6/9SnKNDQSEinJAVC9vGyxVYupbpCmsRio7Z8bcX75CCOOS8sOXyJBOF7M2iK8UA9XdV0FSr1nQL3KMcw3X+8b8pTH2w0ZS0hRNdNr7lE6cZwc51QwplxWjL0xoQZbXcZ3DBGnESoaBkjL3Skm7SAZflyX3Ft0l0apsbJxsCsKPUlmGyqWmFBFFkYABY4iRzKAR2CAfeIAQ8PExP2E3iIQweLyIdj0SmW6PNuVzvtDwzJYXtsU4/IMjq3GBAnvR53OzodR93HJCL70eAGbI+CBdu6Hf19VXUoa4rTdHEbVzpFhKrItUZY0KD46tnEThhRmAKraYk3a4EOM35RYRcowiqlyvBdOY/FiL1nzgq1eo8R0NqnU5rzmc5iBhPyve7DuXifBckQDYBFLt4ZS+uE1yDhUYUaupq51o07mgIqX0MUANc4hZzID/R92cKtQgzb+MUyZnFgwGziYXl4iG2WISsqMag7smu5nFoWSgzLl1gFXncch3JvCnXCz1WYmGaW5iXd3ifHh+iI4YCHPDPFoCTlfNHjQaK/FwFR7GF9W2KsubZYLKoVhMX7xL8hh5vfnxdAEY2uO4WCtdw3iQcxn8t59GWIF93I2iM5h3sK06MQHE7AeVgrZJEgjsi3kXMO5BWWJwc4fvxA7fjPP7tF2ZQqFnh28JduXe6Nnj/iYB5jMk/hphECio0sTAiX4OLzzy9wlV1gOlvAWhV4/49+in/+L/8C84czfPfbj3F29gDLNFWxgCgMioxE6JDTy12j7YGcjudhwHQy095b1QzjA7YMnAxjJJMAZblDV/dYbzZYziKcJDP8L7/3r/DZxRb/zt/9RRwtTmCPDvKqRtlRqBW5HS8/f4WHywjzw7meJ97oo2patbPbHEOiAAbyxCGE0Lpc49HrZ0jsGW6vd3KA1mOP80+u0G0yfOfnnoiRLQQI5wfnJMX51hQC6NCll3213eDgYIaACArXR0vxnvzxJNZzZ31xh+tPrzGZTjF9MFPRBRz7fsD67hYTttCzoEJ8BYtKRY2yrnH+8k4C7vLxIWqyS7fcE7d4440jzZ2i4nfj97SxWpXCAvH3BhYUVpe3wmeMfFZwP/Y9hEmAy59dy4k8WQSYLzhOLKi1Kpa1FTBZpCpg3r26QNH3yMtBjtPpEnjrO48QhHPcvtqKc895m+9KIRXIYN5eb1DsduKdnzw4he2PuH5xxSoikoPEoIRqC/XYwAlMpwS5/Cymoe5x+2KLi1cZ7nY7xAeufsfhmMbTQAvr5cUW63zA6HBfH/D0tTlYPfjsea5i3tQDjmauHMrntzsUdJe3Ld5+6mMRM8hrgvV1jXff3eCqbfHttxZ48nCm3x/4u17ZDSg2PWw6XmNXSB+G1ZFXXxUDVrc5Lq9LXG0sbOoW8yMbry0pwY547bUJlocTjPWIOhuRVTZKFQtyicjk+r68bfEXNwUqq8XjYx/BYGGzHbHpOhwvHDyZOziaWwjnc/zvny/2guxXOQDsBdmvOWr7l+9HYD8C+xHYj8B+BPYjsB+BrzkCFGT/q//sd/BbP5xI6FyvS6wuajG8gtSE9wy1jTiJTcq706EbK6xub4EuRDt4uN0OCrhAMeKH3zvD8u0lRjTwLLbDFci2Fe6YzlvICwnPs3BwusBgDxjpIIONbFsg5SEt8tCMnYIifMvDZJqiHjq1avpBIFGVTi7H99GPZKgNyOhik6gXKvBit95iOknV9p1d3yAJKczacmCxXZOhI34QquUuoWDnW8ibFW42F3j3YoP1LkB/0+AX3nqAxbGHJGEOF4WOBZaLUzhMzu5rNHUpJmpv97i5u8LFF1s8evAmZssDoCP/zARjUSCljkBhkM4TistVzQAhimZ07FD04uHQhBTxQE/1i+IaA5wcpt0PdPcNEkgpCA1lK5GLA9pb/FmGSznmn4k7IOtUCeum5ZZipOMEaOtazjW2sdMh+2WnLxULtgvT+agEc7lrCV6EnCzk1jK5mWIQmXcUsij6UHwhE4/iXxg6uFrnoPZyejhR6yMTvHmIpZB3dDBVIJFMimRJslXbYtt5JDcOBVnND7p5QUZeh7xci9PXFR2SSYp4lpqDPMVOOd0otoxqpy8YpuOEiCJP7kM6e1kUsEaKGsYBzC/MQz9bxx3PBIAJkyA3nAk8m8SBmJQ5OZBtgzzPJCZwrtD1zbG03UDtqhwDCl28Zo4lb53ebzCcTLF6vwyeMiOmz1Fr+r3T1jB92Urd61DP5O7dbot5fKCkbAYx8SeixKSyM4iK94ZzQkFoFP4pYNFQqVR2ExBFkVD4zNHSe7JLn/OHnyWhiuNH1qhEad4Uo73KaSnhxsHoBhLOiRMh6oHtxGVVSixivHbHoCcGHbnkpgJ5W4ulTEW86yneenJRdQx+oTCTRuLeJmmCqqIjtkORlahKw3uWBgxHmIrjWYok8BAFLmZRiJAiMr8jBTbhHXrQ5B4zAG8AXl3v8Pt/+glOH5whjWy8/dQIgZzTvDdRFMlBSjyAcB+cZSblS0iIgcxPwwyQIEqsCucK8Qxs8aYIz+/I9my67DlmYssaKqUEd94Ezk2OlVAA9/eDYUF0BlIIp8DK78q5RqcehURek9zVEhXpDTSsWzozKcgbzuy981QNAmb9UA6W+5b/XfOYwuiXrmBTIKAMyVFlAYGuYs4muq6/HG+KlZqjGJHQoU5WMWxUdSOXG/cSfgaFbra8U+BkMYNXqeKEeLxGMDY4C/P/bLl2nEG4lJLM09EUlKhNeaGNcJIicOhCLpAywCgN4fQB7m42EskcjyxZD/l6YwoQKqrcwxuILtFy5no2Dlip2hSD79Vu3iOtBvFmyQHmmoQ4mkePzmCnLtrewd3zVxirWqLgrsgQ+iEePX0Tth3ixRcvcbO+0ZrtG4PqYAGDc/rodC53+iKdKsRufsBCHzsS6Gws8NFHz7Brt1gspuoaYDFuvV2hRo0oZHs/kPgxRhY0hkbYDorpHm+X5UrMzJtG6AfOuySKtZ/mVY9NVsGnwzuO0OYFTpYxTh8tdJ/iaYSmtfDxe5+gaQoE3kzoCHWVUIyvua+WcNEhYpu5H6GkA5rdGRw73ku2xnPTHFgkGCVUcp6ygLnrLWyyEnXj4rNnGxWkDg5cnM0cPDxki32DrhhwsEhhBXSWW8jXOeqmx2Q2E2+Wa8fnPKTLPwpVIMtbOq5nyNY7rF6coylK+LMY/oyhfAHKjKFPNY6XMXwFv/Vw1NVhY3AsZKsSeVNiMgnRjhauLwusr9ZYHodIghidZUtEz2uD/vCjQAJ8U9Tomgpewj2TRRqmbTK4LlLxi+uQgi8ahtEFiCcuYo+fz0IkxXMHbZ6jswcUTc1+EYRs/fditLXheMtl75u/79nN0pFHzXZ88/8MTmMherveCEEQxh6arMXdyxadX+HsG8doK0v3SGt8HLG93GG72aJyGUBnwx48sWstFmCDAV5EV2uHHZEKzogg8YVg+OR5gY/PNzh7GOCvf2eBdgu8OC/ReC62qx3efDPE48cpnNaTuNo2A9Z5hflyot9ZsuscfWPjdtVi8EccHllIExcWObIsrniuug5quo75LMtbXNOxPvZ4vBxwtIgxS0IELBB35OI6OL/MccH3U9hei97qsK07vLir5LxPEjrugbvcrInvvRXi7dMEvg3c1S7+txd7QfZrHgW4zvU02/+1H4H9COxHYD8C+xHYj8B+BPYj8P/jCBiG7O/it35xhru7Hc5fFmg2I37wnQeIZyPckCxAc+hh2BVF1KIq8fzFNd7/cAu4McqcbFHgtaMD/PwPXkfCUK82g01GnR9gcHngKuQ+zPMaza5HGs7F/owmCdJ5LLGSKhUDcpjAzQN0QraceJNsJXTVZlzmGezGha20egoDZCZ2asulMCbnYT8oGIIgy7qoME18bFcbtdBfX2awhwUePp5jwqwdiqDknlkt+rZA1pfIKhfrVzvM54eYHAbA2MJPDuH5EyPikA1KoYdtr02Pji2riY+aQUoWHULyaakVlmIhHZwMiaFYQzGPhzPxRhUtbsH1Iglo7Opl+yhFS4bW8/BG4YzfmyFeRVFKYGW7vS3npQnKonhGBx8FzC9Dd4gqoAOTAjDdYhRr6IISj5HiG4UaOrnuBU2Hx2MKG9SnBp49W/hsT7aNUKhwm5JMWdNCTAehWJlqJ6ZARRGXCeONOLRy8tLZS9WB94EBNrMITcXDsCP0ADmDPfjenkJ/6LSTm5VBZhRdyZRtKzE0vxS3KEJRaKUeyCF1KBxbFsq+l0PUtelU43ej0E3WZaX21bozoWheQDHZcHjpdqRDisE+OzqDHTIaKaByvMkDZZASHb+54fD6JuSL+AaiMfzQtNQqhElIAsO05P21iGyQG5IcPVeHVA7sMLaoKQr2FMON0MYWWN4j3lGK9eQtl8UOx6dHxPKhLjIEUSzkBF3MFENZhODxiVw+j63NdG7ds2p5gO1tS0xGtrKTAUhGqhye9zxTCmm7bCduLMUNCfIUwiXuDSpm0GXGQCuKqwELAxSjWqId2EI90fwteOCuekzYBo8Bt0Ujt3FADq6cxHRo0RPPeerqPgx2L2GZ/ECKxrxGip0W/e0Mt6o7zKcJjqdT7QE3lzeYxhM0g4WPP3qJRWrju+88QRpw7RAvQCdZi/N1hv/p//kp3n7jLbRlgV/64RuILIbTDHJTst15t8uENFECPRETHpPVW/07OjwVbKRAGq5XhoZxvrOI8yUbWB5LiZ4qKCjwy8w1oR/okpaLfVC7t9jCWiMUUF2J4AyRUpCUkBZEGXCMTbgVP7stK7j8TPoYXUeuQ7pXNUco6HARs83cN+4+tvnzIujiZDAar41zMA1NWFVdmYIWnfZ0XxuihikYKJ9OfGrDWHYp3Da83xRVGuEEeovt3dzXesxmU5QlAxmN657Xzu8v5IVrcAXiEPNfcm1SOLWIR5CCL4Gbzl6K4+k0VdAgixRy8cLG1asCFtEzFgsQPvq6Qt0UyNVR4Oq1XDMslLC1X0gDYybWftY3tdmfOXZCtJixF0/WtvSsmTDt3SbrPAJGB9Vmhd1uTaUWdsQ910FoJ7h+WSLLM1QMPuTaJTBWCBGGsw1YLCaSukMvQlbWODs7xXwxw3p1Ja7yhz/+BD/6vR/j0XdOsXgywXQyFyud7nPepyLbIYkncLV3ZThcLAxugqK+50vMKsm2VkCg2RvpVq67Ed3I8L9WQjgLpbNZjIA4hoZFs0CM1dubK1xeP4cVhDiezxAFDGTzcXW9Q9U1iMk/zcgk5X7BWWRYn9y2uroS25uIH9YsmmYnxniTt7ja5ViVAz76dIP3P71EwbbyocU0svD3/tZb+OajVO5+4iOS6RSD52P16hKruw0OllO5VYfWhWf5sOwG0YzPcgvbbYNiN6JgcfaQxOEOd9cF0rmP6SxBvq1xcXOLb3/joUKwmqJDX5CRrioO7u4qnJ4e0Gotnrg91Kgpaq9zbC/WiCYprI4scgc3Vxm2eYt0ZuHJ2wuUuwx+7CMrByRximxTYLlM4EXssPBNUY7oEy9UF0cgBJGtbgKKqrEXKGxttyux264RTB2kkWGuhmGCoixRUdRV4dWE0PGapzPjAM6rCg5FWhaJyQfm7wxFhcsv1nDiEUevnSi8jzx8zmkVJBnoVWTaD8haL647rK52aLi/phaihG5xC45c9SOy7YjVrsJ2cFCOHY6WLk64xjbA1boQOz85Ah6dRkijKdYvK1hNh/mxJwd2P7rCR9zc5Li52CBKLExPuI9qp4LHNc4am34fsLHdNEJpdOx6iBIVbKeTHknCInigLhbiSeq7Cut1jVXV4vOLHVZlh9ksQBiwoNsiCLj/eJrbt5tOwveDQxuT3kXXjqgCH//X3cHeIfs1zw17QfZrDuD+5fsR2I/AfgT2I7Afgf0I7Efgq4yAGLL/+Hfx6w963FwXuLop8Z2TEzw+m4hPGS5ShLEvV5rCproGK4mbZNdRiCB+wMU8nqK8a+R2pGhkoUeUsH0uRtF0qJr7ROehQ5bVQElBLMRkNlfrY5T0WK0KOJ0n9yb5aMbcxFAIurQoyjLYA9isS8wO5xK3eHglZ49hEk7sS8Bjwjx5p8ZtRtddA7dtsG1b/PgPn6PFEq+/dggrr/GtHzzA6JlAnm4okRU5utbD2cOnaMSmZeu/ES910OAFdA12qxWKXQV/GmNbVjg6ewDbCoQVYLstha6+ozjAbzAo4ZmuGDLqeBhngAwFgqIsdECleMDDGFt06X7zeZAaGTQT6bBGd28Y06FsoalyiZb/L3vvAWxbmp7lvWvvFXc+6ebbt+NkpRmJQSIIG5cNFAW4bGSwKWwLgxWoAlxlsEhCslBARhJYgCQLkWTZhkJA2QiBiApG8gRGPT2jmZ4O0zffk3ZeObie7993GBeYmumWmB77nKmu6dv37L3X/te//rX+93u/5zUx1CyuiBJsvmzIzB2KgE3rq1Mqdn8PpABO5y61HaciThsERgt8NnGbMfUdD5JQLhM/KvX5BX8XKgbP1kfAde6gvofzjU1iY8JRgOuLY7FW28jEGgKREBDKvDL+Z2vMToKdcIwSNIVAhHuO90FsihUR6FYj8IJKQDyn2bE1kaasG0WjoUiFqTI4wQi6tC93ykEI+J2Jq7jSUPkRVxHGFutCdeUbhuEQQYVwOnidfqyeX6goMx2fpkpzT8NBYszFKi8Veb6me4m1vheIULiBEJN5fzrGaVUGtVHmlriNE9EcuR4iO+PGv9OSWTjkRg/OKI5M2sydoI4TDnwDHA8KGeMxrFzcm1tjq6KeMUbLvNJik1m779EwNlEyaFtjLXPtwMAtKsfgRJhbrsAVgLRwohmKACIwwWqz6cQFw8Dj7LlAKkJmmI/I++t8o6zKFPojE2cQP+uOcCha1Tstca2pb0xFRIQSN1lZKezBe6wVkdwdRY5XWnsqapiNlTm2isoJBojv4BpCNGuv0eE40XQ80HZDC3CnFz523ziJng8Ds9b1S1O969ZbTPAcJYWuHg6MU3iWVvrpn/+oNgXutEDvfustXT9AGMHxjOCzUd0LbR0jpIe1YTKJrXW97iEawjylNd6FQnG+KHiMIufoQ7BscIE2jvW8ePfoAAAgAElEQVRqwVw7i7nj07oiir0UcXDHP0RkMwc0Lliu6SAwwQLR0rydu0AuWKUcGy50xE4KF0i2dn64bvmzD5cSnrRzRlMAIPjHuVbNhq+S81DXFn7IteQQJY4hi+DGnOt1cLUdS5MJjOjslFqcx+bBszWVYES6EBBae3wmY2BrjxMlEaQf4wm4Hgyt4N7GtZQ7rcxEdwta5HJE2DSnIInsoQas9QjfvU7z+Up7R3v2fU4fra3LwlC5Jmq7z0JENUHcCisOsWLDyDi1tXUVmNhdt3atIv7AZuZDR3tTXbnxhB6+eluj8UjT/UMrHG02a0M5FFaImtn94+6rr2qzXptzlnZyFKSgP1RX13rppZd15dKBJqOxEsTTztdiVergYKCb12fG/Wy9Tn/r7/4jpfNz/bJf8R5jX29WlWpxjkpD6eDgvgxGpe6M3YxjH8d1lpVKkoG52il2JbjMi62ynPcNlO/OCXgN2OlROFCa5dqmnU4IxQz7mhhHlHtYba5/r+1rPIRH7lziCLxF69zzFAI5r12DAEYhqrM1wDIwm1xZsTbESJv29fInbuu019ft81o//f4XDDuEq97vKn3Vr31SX/EltzSoQ92+s9aq8bW/P5Lv5bp0hNs51dmjwli8j+6d60u+/IZGhzMr4GUZ3RSlsmqrtvF1+mCpK0+MNDm8oXSRmpM6TTcq1wtduXmkwWRm3Rmb86WKzVaTJy6pX/V1vmjkBY1mI9bd0gpyWdvq9O6x6qzS4ZMjTadHWswXSou1ZtOx8qLR7GCsg6ef1Hod68FLd9TkJ8az3c43igexOWoH0UAs+czxPNsqr3KFI9ZGX4FCnZ0sdHx+XzfefkmT0UhUa5vK0zmdI+tcJw/mml0eanptX1E8olynctvXyd0zLc+2atutnnruSH4ix8Td5Iovu+4k7rM8E5QUerLMBW2VrT0f5TDft7XWi8zmnh976g9lLl+4qxRTt9va2MSvnLkQ05s3Rlo8KFThyI1KHVwKdHQ402gylVf09fIvnFsx59rNSKNZoJOXcs23UjeodP1mrNm0T+uQsgJAjadiU2m5LBTEfYV0QQxDBVGtZAJDFg61rzblGaHWaBpq/zCxsWvywu6Lre86PU7PK71yZ6NV2mmVVtob4kj2tMo7na4rTaY9XTkI5KedhW9uh4F+Zn0hyL6e5/9Pf82FIPtGR/Di9RcjcDECFyNwMQIXI3AxAhcj8DpGAEH2z37rN+uZcq23PXMFk5BC+RoNPcWjQMl0qByOHRsuBIPScQrDgS+PoBxCWmj1nGdqc09JEJv76/BoT1HiK61La7NEPGUvjZPm7PhMk8HMWJPDKFIyDtX1canVdEjKa335sWNdVlWnZDK01yFqlhmsQyf24ZZCcBhEibEp215lmyRcFx1hTgW801DzxVyLea3z5VrneaYknqjJpXc+dcM2iYOhby5Zy5Jhk8OGvwdZ0DnSEG5obUbkRNyAY7lazS1l/uDaVQs6qisCLkbyWhfgwya67XDIOS5sYQYtx7pEPESsIFDHCXcIkJGJrYwVztok8BXjjC0QuBDwEH98c5sSuEPrqBERETz6sGkRt5zAg5MOB42HsIcYhOPJbGy4EP9lmy9OWYKm+F64dzhWxB6v59LXEYDwTYEsQEyFO1fbe+NyjVQziOqb63mQELDhRClSzxkDhDocnAg1oCaKrBCp8Og+vtezY/fgn+IQI5mb+csxNbTnjh0Lr+dE33Rb2FigaOH4pK10fy+RVxMsh+sSsZL2x06VCTe0miImOMHGjwi5ku4en6nfG+vm9SONrYVz56SznmuZ8LA4P1fXRZpOZ0ozWvALzWYjDXfzkDFAzMIxx3kIuAZwxJpRsbKwHwQPBHyEKNLjYby6pnDcZI18E2RxEpaOOYmADjs2y5RtC8XJ0NyahOXhPN7iKCbBR1LOOULx7/UVU5CAE8o/XJ+tdDqnPbjWdBy5Y7EAHeZWbQIb2lRbNNofjxSHoXywDhZL74KnzEmNgIYgSWg270HYU+BrREo7oS6N6cbaWgt8z1xYYBriBA5xbi7l1oO76woUaZpbqBAuuyAEtdloue602hKWFhgOAo4nqJRYjeKgrwdnmX72Ay/KTxIl49ZctTAa54tSl/YuaRTVeu7GkfaSyOb8tml0++xYVddpnAS6NtvTXpxovXZjPB74apCZ4b8yK5tO02TgeIhNbhgR+Ma4WGtC82BgFqXNNQRWnNrmaKV1G/cx72LcVIooqIYwhSneOKcrAp4ZRXd8UARdOJisWbyf8ZwfF0uMF+uA2giE/J39Pg5ie71ztRqReOdSt0RE+ya+iY/u/WCPutR55g5SpYXLGVeVbgBcrazlrFO43sBf7HAGhuyQwoDrgrlQOQxHv2+CuV2frCE2X3FLsxBzYBQnOF7c66AenJMecRThGMQMY8DxIdyZWxgnaACT1Wxybl2lskCbQJ+wOlzxW7WWIO9c28xBC4zr0Q1g0VF2HlirrH3dOL9c87jPcYsWrhDE4AF3sPOCaNu5IK/I19WnnlJDG/R8pZB0ec/Ta3fPrXOCbgsLW+uBE3ChfXwfcBvLBe5yX4ORr9kYR2Zf9++BNqg0Ge9pkoQ6uDzVps6VV4UiT5pO9nXnpbtWYEthtfY9RYGnwQCxraez84V1SphQv5szXC8Urmj4QPRn7UCkLRvWV+dAt5BAF8toSAaCrQqKIQSEcT4oIDSdiWK+X9hxbJZw13uG4sF5zHVfEMKkVoNBaHgIBFzc8zBq2yq1Lplhf6BXP/lAt08KvXSa6n0vvqocTERX64tuDPSOKzMdXtrXs89c0c/95G3dPl/rubdPdePaSLeuXVHkEwK33hXoMg3jRF27C1a0QoO0mM91/mglYtUu3TrS8pGnl19ca7441lNvCfTsW68oqPrqCODqanuPdLXUfEvLe6xNVaoXsC52GvRDGyfE54f37+nGUwcaDAjsi5VnrjjE+D24c67RQahrTz6jbTbS+z/wogZJrhuXWg2pGPMcEPIcQIdFbN0nFnrJ/TDwlK0oDDaaHiWq4VwPIytGdU1f6wUF1Vz5OjdO/+gw1OETe1Ltqy5goUvxMFaZl1ouzm19HMQDK3ikq0zxuG9FBZjBuMIpem6XG7suEEzXq5WtVQxeVXIPh9+6URCWOrh1JEpMm0crnT/aQl3Q8TzXYlvq8qVIo8RTlHQaj+HxxlovKm233KNDeQnFY+hLW12/OVM+3+r8NLP1kmI7YwriarVtValSWgc6Py80iOHTBkqrSjcvh7p1iUKqL7LyFqeFar/RaAR/OdLeZGxdQLi+13MXAhZPQysknp/leu3uygqD1DNfubvVWd7o1rVAV2ah+vB6i1ZpP9BH+lcvHLKv4/n/QpB9g4N28fKLEbgYgYsRuBiBixG4GIGLEXijI4Ag+61/9I/rN12ZaHbQqc5J3x1rOO2ps5AuF/qEaELgw8nDEw2HQ032RiY6mOsJ11uJuAezM9HebGwOShMT+q3yCnZrIz9yG2Y28j4WWz9UjLCFaCZcl2x8+lqcnCoa44YlYRfhCbcfbZOtVvOt/IhU+UaDeKRxHJsgljeFVvlGGzYwtF8TvBP61h768Zdf073bqd7ytmu69MRUcZgoEJuBoVablbUI9i10wzm4CnYhFqXOZp4mXpeIbjk7Ta1tutGAYx9EzlmX5yrqvtpepPXJRntHU/UjzozjPhqXsnOJ9XA/ccfhPq3a0tohaf+Hc0krOOJp6PU0GgxFZjytsDgOY7+vIGJMGhMqEFOsLdhCRtzrEURweTVNX/0OZ7DblOIssyR4zgffx1p6rVdZRZ5aezQhX61Hk2ilXoPgxKYwcUw3dBg4kSRf47ArM9usB8YH9LVd5UpwxcR9G0CEZ+M2IsqgoRqCoLNwqZbNMrgAfofWZt8ztytCMMeFEMB3wjlnrrAOsbbQap2bEIMg/eB8rWsHM415fZ7bHG1x1tJuTWulWgtiAb2AIxEBbDKDRYyoHBortEfrf1EbF3MyCs1xZ0FouA5LRGACZ3CQ4TLG1YgbCcEV9y2uNFAWPVcUMKyDE1FoyS6rfOeI7RuGAQanS/dGbGk0Xyw1GU1snHDF4i7OCufO9oPYXJpNL7AgMc4tghrHwfGVJeJCZO47riVa+btq95l9uH2Z0pT3H2iYuPArhFxamqsGHmWqR6ep9mczTYaBtbpGydCOHxdvhbvKuMPMNFzjBHXh9G7le5EVY2hFJpAJ4RMdIIki2/TTPpokfXNtjkaBoUMoOlDcQOQlAI95QLHAgvC2jRrwEFmmy3sjC/jy1dOADXpF8JL0Y3///9STt55SWuV6eG+tjtbglrbiRJMoMrYsDugk6Wm6nyjLchPOSTUvVrmOT1fKahdItTeK9MxTV5VEPR1MB+ZMhTPKucnrjfZGoQkbZQaGAXEV0ZR2ftaTnl1b8FUpICB49ozta8lcJjoa3dQKI45DS/CT+1fnUvdZRxFCEXNx3O9c7s6OaxZP+z9zd7ImIshSaDC5jfeTYQn4DObEY8yA8VxxwRpxxPGGnS+f33Pzn4IS2BQc9bgqHQEWfAGcSSfq5RTOWEcsvMyxlvl7CwlDKDbUSuvY0yBSLDjQ/Pk2hnw/3pt/Rx5k3lNU4L/zFSk4MH+MSWvrluMuu5XIBQV5ClQRZuTh2kVMphCGI7lWL3AJ83xmXWS7tc/xenccBhtztyY6VzJrJ2ubH4U2pgiaZZnL77Wa7A11cPmysbE3tGxHsSEZ7p+cal3MtVlkivqxsnyjukwNZXB4cFXLea7Ndqunn72uQeLr6PCKiWBn53OtNicaDA+4yWk8nOnO7UfaO5gqCrmPRLp7546qdmvrPGsPAqoHAsXrabXJXCEE4booHZe5H5uIjGoH3iGBC4roxjgA+ahY9wNzzsJuns1iu36rurAuDeYvBSEc0Q7t02kwmCpfp+Zmr1j3jT9MoQ9Xrru3Uogaco+LAutuYf6BjTkczew6/wc//rz+ycsPdVZlGk+k9757qmcPZ3rxgw+1yKX/5Le/V+e311qWKz339DX1+4mC1lcQUWRyPNqA+23jmaNTXuQ4xB1u5ZXhZ9Ky0907uR49KnT/dKnrzzT6tb/6Wc3Gl1SuSr340Ts6X6/03vc+pyQI9Oj+qX7+F86lYKLZNNZ6mSlfrfTWdxwqLzMLn7p8Zc8Y50mE6zRRXW41P17q/KTQ4HCkq9ef1fHxVi+9cl9+XOnyfqtLRzzP8CxRyG8J00ucC5s53jUqisweF0DXBISVEvRYgEBqrIiw3WzMEcw9bJNtdHhlqsmlfbsX4w63WisuY8MfIW7jaq7UlJ3SxVZehOiLw9kzTnGP873Jbe7Y5xAO2WuMJ3x+utYnnz9RPIrUDGsLDxtPBuqKUtUyVQETfuDbXGur3Hi+FNAJcHP4Hgqanm7fTnX77lbDSaIbV0FgNNof+grAoBSV0twFsmYwdPvScAyKIVaGY5dAsZfPdVpUunFpoGdmic1fWz95mvIJnvTdP8HQnonyDXiKrT0LIIyH454xm9Nto6L0mB5anue6d7yVR0hr4Cui0Ai3vOvr/e2lC0H2DW4GLhyyb3AAL15+MQIXI3AxAhcjcDECFyNwMQKvZwQQZL/lG/64fuv1sS5f6ms4m2g4HqvoKt177cxcQodHA+VtpcvXjrTK1hoPCNFxLbi0RvfavsqiseAv9uNx5B7sCdwIYlLeMT65EB42YL3GVzKO1YMVyK6ilnE6t2dr9cpOk6PpTknrWfBSYS28nc4WYAKW2tvftxT6F993T7/yK79IVbc1Vuwyy80tORsMlXCMUaeyl6kjuKnoazqcqCxd6E0ckm7NZtYMWiYS0OqOMGVSKqIIbFOEBtxUtHLj8q0rnZ0vdeXgkgLYlcbfdKEd222us0cLXbl2SR2CKwFZ/J2lovsmVlvrLxvutrLwstBS22GlltYuitiA6zj0cEYxXk78CWHmtniGcBE5Nik/CJgIHYjcOJXzbaFPvP+2Lh08qcO3RMZq9Dy+lwu24khM3bYNJCKtC+Ewrmwf9ZRgLTZotNoj/BEu5Fyfg/HUhALafwmDiQYDY/6ycTLhBhchLrSWeUEoT8+YoRG82R1zkzngm6uLjRkuuEq5uTLhVsLedG6m4TCysV+uVuZcJEgMNyebvbJtNAsSNVnl2qgJObPWfxc4FgR9LQi9CSP5Aaw6RGnnykNETMutsqrQak7AyExPXNs3wc3OE23htAPTSh+DMkBUb1RmpfCC8hm0kps7Fa6rMUadmInDDIegJc7TOl64QgVCIy5jxCcET4ROzhtCOQ5bCg/b1VZROFHLfJSUVhKS005lU+vlxrUlPC/AVYYjNuxbQjyhNEk8UBBHmg0QzHONBokJ0pstiIiBCce0R2flyhiue7NDqH+2sW67QlWGuFopDgfmpmaMEXAMPxCFxm7G9ZrnqSolWqSNOnNEehbwNo4SOz9gMjgunLLHJycKhwQR9bXJUit8TMYE21RarZENA52eLzUYxRqFfQ2w5xMoVnna298zke78/LaGw4FuPzzT+z78UOcZc7evvUGs8STRyfFSo3ikK9cj7R0kuv/JjZ597kk9/9EXNd+AsmgsVX2xdA79X/6et6nc5JqGU+Pe5rX0wsfv6Mb1fX3J2440ihGIWtW4uaNW472pE7csoA2BK7T56EegFnCOFubqxGXOPDNRG27yrhvgsdaKiIoLkjkGg9La65vGxs6a4UF84LANXbATLll+HwcuQiW/a4FtxpHtLMzNREoTThFrHRLAo0i2c4v2Qhd4hbBvl725gil8IcUyJ3ErUkygUINYjKvcCX0Itrg14bf2Cd9BBMaVakUdd1wVf7blhDnvRFjWSuskoBCA258Cjn22K1AhKCNSszYaCgVhGQEXZ6tdo6E6QvM4HgL0qNv03ffgOyK4Mw74y5lH/J458h/zdU1YcqIzbudtkaN8qjOXLiFtMqFzMAx14+kn1E/G8sJY+TLT8sEDjaYjBaOh0s1WeTFXXfcs/ArxezCe6LXXHplz8eG9O3r61nVdu7SnXpeoKzw9OFto/9qeHh7f1/440u1PLLXC+d+nw8QVK/ZmQ6XbVFmWKokcsxkhmB8Ec5ytrPu9zrlTw15oIVzOjcw1SmEDkdUxrxn3gMCqqtXd+yeaTBLtTSaG8ulaBMCtYtZS41Uj+oEVYf4MbF3nB/Qn9xAC2yhSPHj0UHmR6rlb15WEscMA2X1ImnA/aVo9/8GX9IP/8Hlt/Vq/9ddd0XufeUKT0WWbJ8enDzUOp/J7rlMCwZEiGJ0F/CFJYrsOrF+Dtb9pFfqRQ0947Q5pghjd6c7xmT5x+4EODnu6fmmsw8kR8Z0uVK6u9Nr9O7p5Y0+jeKy8rPTS8y/rn/3kAw1mE/WDVu976aH+49/ylN7x9L7iYKCGSlJDETETgJi96UCnry310ecf6eMPMtVcf3GoUVjqS997pEuznpJwrD680rpQ1+Qu7KuNVBeFux82ngZ7oabjkXFlYb9u52tNJuNd10WqftSz0DBE8KLsFAWJVoutBZGC5cBdayzqJFbZEaTmKZsXWjxYabCHg7hvnUoJxfJ4aPeV2Loe3JgSVsZ6SjlmcXyuh69sjRW8qbe6cX2k8XRkHTf9yFdvEGhztlF6Ip0+XNnz03NfcMUcsetHteFwgulQ9x6c6yMvPdRwL9JXfNFVDTnGWto/CGwsTx5udTZPFUx6euLZA0OkpGmqqmWcWvU55rZWf4kTudPkYCQlFK9YZzwFbV9NRgEM52yph6dL9fcbHcJDtsJ4ZW7m1bLTck2wKc8wtTZ5KlYplp9q2+g0b3Xn8OaFIPt6NgCf9poLQfYNDuDFyy9G4GIELkbgYgQuRuBiBC5G4PWMAILsn/+OP6n/4gtnJoilaaPTRaZehBtjpOFBZMEspCYXBZt0z5w6dY6jBleGa3eNg0ijcSK/z0Y7NydEAk+WtrdeqzzPzOnVwgr1Aw0GsW1AaWFF9Do7P1O7LHTp4LL6cd9EYTZwOYIv7pA6U5qtLQgMuQABcdALFQxiZDLb8CIMVi2Jv4ltbHrx0Bw+Xl0b7gBhE0ebtdPDg+3t2o8r5+SzJPskNhHVXG44bXu+E2V9/KqO5WghSDTPIuIhJFibv3NpmdOsIngF/cFxJhHo+LzHaem4bBERbRyN9UlAR2UCgyXCW5o4OAYXTmUsXY//Tus5x4Gg4cLMXB+xNeTaZnG1ONPZeaYrV26Yi9m9l0khtqGG12puN0NH7gJ5fEKLcC0hyOJUda385uYlKKaGe0prPoIpbMGeeriuLJCHHxxwOOmc+8/chJ602myNLTdOIjt28AkWfLQL+kGoKetWaV1YeFvsw0ylzdmltOPWM1cS4gqhWC1dmYGJWLQlg6Sw1m+UR/clTZjl/ME2hRFJsNYmdyxdjg8Xsblus9KcZZf295yoGMYmADKXEVMJLcIJyKbShDKYnvb9wBTQRh0qShLnft7hESywCfRFTUu/a9EGpYAjCSEaHiBOJMJjDNdJeFavr812rTQtFEcTs0qBj0hraV2kKivEQGgVgTFOmedBMLBjMz4goWKwT/3AWLsxrjYC23AFMsC9vrmWaN/ucPv2Ko1wt1cIGnBCuQ4zO174ssvTXOtNpiFhYYOeueKKbaUIPdJDqG3NqX22zExs4HMm44Hqsq9hPNIgIfzIpWs73igoAP7capjQ+k84YKyqztXUcCNTTYadhqGvYRTavOYqhXs7ne6ZmxqX6Pn2RD/xkx/X2Ua6coMwpVzJaKJXXjlXUUpve9t1hUGj6SDRqFeo7Hl6/4fu6d1f+Ba98PIDm083Lk311BM3tcmWWp0vVXe1Ll86sMT5Aa+LQ80iX+Mwllf76kW+4iGt9e76ylNZoBWiEUbuMHHYChMPcfwjmHVwcmu3NjT8HY5T1+ZvtGccsuau3bliec0ON+J+z/FQcZXzO+ZUfiywGqfWzWPONfMdgdNhSrgW4U67dn2uR/oLKADR3o+gbMUha/uniOCKOaxtHKcfuhAxm89gjOtSXetcv8ad9hEI8S+7JceQDax3Ju46Zy5dBPw9YovjHbtuAOYQ/2/OVtAbFrTleLm0ypuQ28OF67jYiD4m+vY6F5BGaBHFI65QQ0VIoTG9YR3jbndiOWsT7l7rSqCNnrWYee+z1ruiE/Mr8UMdHO1rdOlIfjiw82fO9UcPbc3du3rVCj2sx4uTE50+PDcHJKzjxWJtY7XczHX52r6u3LyusIn00vte0u17p5pvF3rPr/wi45F+4hde09l6rq7odLqY6+YTB+oVfG9CuQpNRoExyRHScV0bo5g1g++Ii99YvO4+ZMU9uk7oJWlbVUVqBRKk8IRCqBDBpeV2a4U044y2pXWowMgO4X+3rC2lFdHqpqeQhgPfWAj2OZzHqkTkhXn6QDevXpVPiFi6VUNhzqPzwjGQ5eV6cHaqppfrcDrWCKdjhxMeYZVgsVwhBT3j+naGu+Hcct1TyGAsOY9WVLC10BnJbV7bvG+V5QS58Q0twlGjKLZ1OPJp23eOdY6a6xNx2ZzQXavXXnmoe+cnOrw80PHJSk9eP9D1/cuGE0LYbuqezs9gansaDj2l243W61o/++E7+vm7SxVtp4nf6pc9N9K7v+SW2rQTt6j+ZKhwFACPVTpfaTTbU5FSCEy1dziydZFug2Kb7fjvsRUVKCJu8kqb+VLJeKA+49e2Wm9z7e/Bn0U8d/Bpcyubq5aCkCvOZNuVFQcD7kXmpo5snhNcyj2J+zkFUER3xoPicFe0WqzmCgYEOfZUrWFBu5Hk95cnmR7c2ygatYrHvpJBpNBPdHpc6fgsV38W6GCfjoFaq+1GSRwpWrtQOM/LFSYUVGPlhPsRRDYa6vwkk/xW06NYAWv9zu3LcW+XldLz3ILAeN4JQ4eAoSDU1X2dP9jq+GyjZCqN9gNFkaco6tvzWH4mndzPlNJ5cTAwQRs3LRii1itVhr5+5nTvQpB9PRuAC0H2DY7axcsvRuBiBC5G4GIELkbgYgQuRuANjoAL9fp2/UdPE0nRV1rUCqdjTff3NMLR0eYqC0K14Cki4CEwyMKZCCmJh6FtinEjEbhDmyu7K2OwEnzUeuoNcHHi/sRNF9vGqcpcunMyHajs1jp79MhYflEv0P7lQ4XRRB4t7l5fZV5o8fCB+n6jtl+pTyI7LspkbBsZ2rTZyCTDkbkgt2mhvf3Lisa482p1WeZYjuyqrZUWQQFBCPdYq652AgnteCSaI+LxD+2yJqrtNve4etgvkm5u7EZckbRywnzcCRWqEA8s1Uedudtcm7qxRJ0KZ221bAada43/jiCAKxP3WGfCG0Fbo9HAnLMmshgLFnHQiWDGAjVWI+Ko0yOrLlevg4GLKOM2fWyyEJ493220YeAZF7Ft5dFmj9jMBhGkANtemKCEuFt7NZt1MASNCxZqSxMGOGowESZU+k4I4jgC4Hd8FgI0AmTuhJzHAq7Jt+b+cuE7u/wqbaxltafxYGztsnCAETwfB2EhgHdNafgDXJiWbt+wuYfnC1bChdTD38Vxa2KzAhMCOBqEN8RdNqZsWnNa99epjq5dN7e342nigGoMuwD7eLutXLBS5Fif1oINz9Lew537T4lc1lJMeEttbZiIKwWhUeaiJcCJ1xaqy8bEDI7XzoEFIjmeKCFbATxXv1OWZyranhbbrQmbOFS5fnhfOJYm1nNsPq7tWtlqqzimkACvFjWNPnWYrLRzOxEMVqWaDEqICVQWOt/5SovWRPF4EKguNxaexbmAP4paN5+v1dWeDmaxBZ5RZ1hvub5hz3JGWyu6EFYU9iLDTCCaW8GghZPJ73aGa0C03BaNxpOx2l34mY/w1mSKKdLAR6QFuCKciNZ8nPalztapkrGv9Xql0yW4gliH0756Uayfed+rWqV9cyF+8TuvKPE8Xd8fqWpT/YsXH1j78sdeORXGV58AACAASURBVNNsNtTBdGqp5wQVve3pfb3rXVdVpbUVi+AEw+UdR7GtgwgtuMP9eKAoQvgC3sHQsvaAxZChPTi3CPtcNFzfXL9msjdGLGvlv+TFMgYIflaE2hUQHBOWZQGhlbXCJYM9DhYzsRYHKx77x8KusVCdMIkUynXweP1hLeDa5Vgq1hoP8Q+xFHHViTG8N2t4T4EV2x6LvjjWIYkgRHIYloOFeIiwHLnzyrG5eevWHJdwb29mn8s1z5pnCxVCK/iLHTfWuVw7W/8NKbATm1lfuX9wbwETAc4FwZD7hUfIoAmunpCeKWLgKqXY5dzpjp9tmAd7f+cEhrOZVYTaNfadwJlwnnB7wlWdzsa6+dSzzjFMIGWWqq0KpeuNgmRk9xI4s7dffqCHZw8tbMrWx7pTmFCkK/X002/Ro7sPFEUDPbp7rJ/+4PPK6o1+2Ze/RdP4suaLjbygtuuLc4gL1Ed846z1WyWwxBFa5amEJQ1agmOn46GWYQ5Y9PhOzClWIXjl5l/u1RpErlhq79fAow2Vss7Aoi4q45Vy20Ckm41HOpiNDa/z4HyhEH4v5wUHaxgqjMDy9FRsaUWnoNTa/TEJXfAY4jz3+sCuZQRZRGO6PXA1U4DDxUwwnJuTJt56FGsrCz2EBc86ivvTFewCmx90NMhzwjwivgvKQ9B1vHC7T9albr98X089fUnD8USjcGgCO+3ykNTDPhgMOL++zXmu1batrDOBgEomatPgsKQwByu30WsvnukjLx/r7e/c162bUwuVXC7mevH2Qz28t1QQtnrqiUQzP1Y8nMjrR1ocNzo+IXwq03u+7AkrOqeLlaZXBhrFdEvQ7ZKoyjMbl6KorPOGaynNMvUJhYx8VbT757CzKWJF6tedPAp5tOpYdaXvWMseXUiEwBFm6PAwdH0EfQJPe4Z8UANfHVxFbsiHsgUzAI8+UI9ryXNrLyxacE5e4Nu9L13XWi8LjfekeDzQZpmZoM4pJHRudDkxdzaog3K5VeWBk+kr8UEeED4aWVFvc55awZkrbLMmNKwwfAFu2AjeeAvSydPZ8daeH5JRp36LG9vTeG8gP3ZM3NPXVnp0f67BzJPP4YeeZtOBDvcPVDd9FXnl2Mk47BvGs9BgEFgXzqrq6Uc+1FwIsm9wL3DhkH2DA3jx8osRuBiBixG4GIGLEbgYgYsReD0jgCD7P333t+urnostWKrBTRP6ipLQwpvYVODOQxhio86GAlGIrvlBMFDfj0x4ILCpbQr1EDRdFLmC4VBdn/bEVFW9UVcHCqKh9afSXtiVlaYHBKKslK9piR5pGI3MiUm0WBcGOp0fa746llaFLh3NbCOK6EZKfQtzDccnv53QBtzXYDK0FtB+D4irC5YxzcCyYgLb5LNJLKvUCUy7ECp2vAgebnvsuVZ3c7Y6IdPEr2bnlCT0qo8Q2FPZSWlRmLiA+8wcR2zVvNjEJTa5doQ4UFvHZYRvi8hhogWtpJa+DqOvNRcTAgot3zgJ+X7Gg2SDym7X2IhsXhEbEER9cxHyuRZC1joRwiSIzrVJ06KLy/BxejsbY0t8pw3ZFCWcwAagVFPSXohLNdptZnFXbs2D2wU91bS4V525nMM4UEVwT+eYtH0cPb1KLWJciauoNte0YR0aXM24/lxaORtoE63MHdhXWxTGKMVRROATQ4PTEpHcD3vKUpiKYBvcJh3RO0cIx5nrw8ekrRfXsOvyNzGA8aFV31qiHa+RY3jMeB2M9hXBxWXjjljiM1f6xuTLiq3CaGzJ2gFOH8EQrLV3NFbggwnILWAIkQQHIcK6H4aKY5iouRarwlrCkxh3Ht+XABLEH4LRXOq1dXwj/MO6LHCeBsZCRYBZLDdqak8ZCehxoKymhZrrLzLxEMcbVkI28YMhPGemhq9sm1rBgfMPJmGbEggX6HA/UuSlDrPh9VRmXAOttiBCpjN3LTSpzR9zifd6qks28ZV6bU/T8UTn64XmaaHFqtEBjrAQMdAJbAhVJJ5zzAScEXbk+3CeY0UeQjJiq6eHZ/Az+5oEnS5P2Yw36uBhGguT75taYeLecaqT01oP5ktdvTzRpYPEnL4PHla6cTTQU88mWm1q/fg/+QX147GefWqma0cDa5kf+kPtzWThY3/7pz6i4zOMx56dG4ICp5OBfvl73qove+cz2oDEoA2eFmiz6TXqVXALW51tcPBTFGrke50uXxppGOOA7hRFuMoppFQ7TdIVXqzOghvVrnfzxjum6q6FHtHQgqycrdSNs7WpWzSaFRsQJRH+Wadw3PK7uGfNJc6PdXqDD3DzmWsZ9iTXXwgKo3ECoH26OfcdzzlCyLULywn7u1YA935GnHWCreFacByyXrFAMi6IrqxluDltnXOCGiFmJg4TjsdVgKhoznkn3CIG0YLPtc71yYVtoXZcdxaO5hx9jtOLIw47cqumdOuFC+Xj2nXf/bEz1zNcgUMbcMxgNgzxYrZ7LqyeyrpSQWhT7Ktjbd3xfcdxYBiMvaMrimn/ZvyUK+z1tFmUKqtMQZRoOEw0P99qvVmoarbabCgqghjwNBpFunb5ks1rHI90b5xsTnR6vlK76rRZrwzXYuMahBokQ1VpacJolhLU5Mtva2Xb2tYXHKgs7VYM7PVV1J6tr4iRNq+swFmpsALNyAqNJtDbfQBB0oliNifVablcmmsRdzLFMdaLwPc0m+3r+PRcMQ5gVbp779wEyoOjUNcvz5R4JNmvFIdX9eEXbuvo+kBhXKvMW42SSJMkVpj0tN4UxvNNBqxDuJpdwBuueL6IOcFbGMqEsXFnwtHtmMzcjxlzzOD+cKiQgoSJ/H3rHIFbbTxkim3wxoNOq81C9++tdHCwr4PZnhoCO3uO/c1Yem1tHRhcPz3QQoiYTQCB3oQ8igsUUgwlAjM63erevfuqVOj6AQXgWEFYG9Lh4Uu3Nboy0OzyRIv7nY7vrC0Mj+cahMkm3ujmE5fleyMNInAlFFyZzz01VU9FmlrQF/cxcQ0TuteL9PDlU9VppXAW6uiJqes8gplSN0qGsXGFuVS256kJxF4cKjvbqj+sNLs8teBRjzomRQi5oL127en+7ZX8SejYquNGw/2BCf/cG7ieWEPyRan12VKP7syVZZ2uv/XIwsPSLYzvUE3naziNldV0RGS68sSBc5YHibl958dnWpyc6/DKTJPpyJ4H0m2mfJsamsQesChb1PDuA3X9QPWm1fmDSq/d22q9SrV3pacnnhtrMhvLw6lP8NwosSyBvCAUlgBYx8StqsKE4sFwrJ4HZx/ci5TSmUHgYgDnum8BoPfnuX7kI8WFIPt6NgCf9poLQfYNDuDFyy9G4GIELkbgYgQuRuBiBC5G4PWMgAmyf/rb9FXvGGq8N9N4b2Sb2fnJgsQGhWFPyf7QTHc4k0g6T3ApIm55gbXcl1sQBY0Ijl9XueZ3Fwo0VjQdKxzDuGtUpKUSf2BiRTwa2SY8JHBKhDatNYymJnoa467EDYGzydfZ2alibBlpofHQN3ehS40m3wnxIrCNNiJbHE8UzQ6tTRxHDiIGydTWAmo4ASfQOh6jc50ECCtqlG8yNSX7DDa+O4YogTS42uz9Ufp2TqCmVj8IbdMFC9YcaPZZTkxDfDNhoOs5ZAIbFZAIuNMCApPsg1wytrE6EWTZTyOiOoHLj3D0sClFLMUxw4aVDbhLzME9bC9B70F0NjHFOZidi5ZNG4KsayNm4+r0XGtYtiAl2ogRLHmNSShO1XNMy5rxw+2ZmxsqjgjFgnmK6xFHGsnJrv0QlyziC//EsFK9Rl2NsAxigF1mbRtra1E1B7VDQphgRPAYmzncuhWOw56hAGihRzzqB31tc0LMWgUGI3bv0Xqt0qIyQYS2VjNY7fKTECdMkDXeJeJ3ZZv3x+FEMD6ZD7iNEC2DMLJxl0pzubKBpR06jkcmJAwCBPnQxPrBNDLTcLEtTNwHL0BgFE5w2jl5HQ5ldCzm8yDBlVfYOUaY8ENP6+3GHOKEpuFCBieQDBMTepgPZydrDcKRmn6pbV4rN8ENxxhCX2BzGlEMcQOuphmlcHEbxxZh1bW/4pplHNO0VVe59tzpkDZ1QvScp3Iy3Tem5GqzNAEQt/sAjmFWmRMuhgHaVia8Pzg90zzv5CeBRnGkBx+/p2R6oOHliXEDER4oApQgDoaxCYTFZmsi6WQIPqLRo5OlNsVGVy9NtT8i0AXHJm7TRlVTaFkWJny/cu/YztFoktgG/rXXTpWuG0v6fvtz102wIzjs3vkj+eFIB4dD7U8Gmg4DTeOhfb+8yXW83eoDH35VdeXr+vWh9vdH2qSd9geX9MyNyyKHrm05P7UWiDT3zxQHh/J7jVYUJ3CME7KjRs9dO9ThOLK1iTZcrh0cl04wBP6LMx3XpisG8HuIfKw/JhbxO3xX475SRKHF2ImS7qJzYqt9nrFpaQ8PLRjLnS8nwLoQMM6xc7gjEqJuIQzaVY9Td4eDQRBEDMWFSjCgIRE6BFWuexALvHZ3LcJ0NDxAY0IHBSQ+57GAhlBLZ4LzwLNGgD9ozdnNum7CM+sgaw3c5aJwXFATed2x85mPRWXG9jGiobQiEIFInrneEPY5DgpUtj4Y5sAxc83Rj9hnhnuOHW6vY23DAPe4Xhie0LlzETIRgc31b+lLuE8D7U32lCQjDWGC1p7SjLCstSYHU50cr5zghHu/zyi2VhRCfIpgC49Gir2hYT9mB4daLR+YO3axyrQ6y1Rzbwm59/V1crrUGC572mh/GinsycKftisE3kaDkPuYb0xekDKs+XQiUKBBhTLWq0eA4EA5QVEU4AwPwbpam/OW85+WYHfcfELAhR3MWm+BhMbuLRVFiLSVljiB/U6eFcAiRf2+Oer3B5GtQ4SEPdwwiJXKLNWYVvyisPG4dnhgwh0BkOADDOHCSmlCfN/csRb0ZpxkJxwjmLNecsOiAwQcTsh9rQc+YKmr18eKgkj37i+teLA3HaqhaGe4np6KKtX9+3P1/FpXj2YaR5Pd/ZxOCReCRqHF7oWBlG5SjeOBOexdc4nDIMBvdoiQUjGICHnabpdWfGR9osBwfHujF55/qPH4UIv1VqfzE129miioQh1d8/XE2w80GMYq53BcHbMcFARz0GsaPbq31jKrdPPJqUazgYqqtWI3HRrr1coQO34Yq9f6JixzDqJBaOeMe2i+KXT3k2s9fJTr0fFcTz4b6h3vvqleP7HrAde9MdHB2sxT3XnxgdI61Pm61JVnEj39rkvyQNLQsREGO940aIZS6/OVKhjYYzpXeK6QChjwfmCIHwq4m+VKo8OJItjKOUgJCugU0mqNrOgamdB9vpzbs1FdgNHpq40RSD0V80J51mi78fTqq3OdthtdfyrQ9aOBhhRyh1N7vbnpca03uT3r2Y2V69przbFtYWc1zz/cVylkUWRxxe0gCq0Q1SxT3V8U+t8+fuGQfT3P/5/+mgtB9o2O4MXrf8lGgIeBu3fv6Uf/1t/RRz76Mf3p7/w2S+D8XP9wXC+++Al94IMf0k/8w3+sL/vSd+v3fv3XfK4P6+LzfwlGIM9zffiFj+gv/+Uf1rve9Q597df87n/jp/Bg/uDhQz3//Av6J//0J3V8fKLv+a4/9aaYt78Ew/M5f8v1eq33v/+D+ot/6a/qP/1tX6Xf8Bv+g8/5Mb0ZDgDH2Id+/nn9zR/9O7p544a+/ut+z5vhsD7jY3h8/D/8P/+vestzz33eHf9n/EUlIcj+xe/+Dv2O9xwoGsSKkkib1Vx10Wg2G8mLYGv2TQRCELM8KWtptaZdlbTfpWxMAnkDX+tio+XJUnE8VTSO5YW1tQl3dagkiC0JmIAKWmlxtTRNoSJ1jiQ2Q+ayIDU+Kyxcw/ymuGosOApRiv+Au5N2yE5RSGAR7jspwjlEKyYMOkQyBgJkgbUD0+7vHK8cO0IwjkKcL0WxVZMTRNFzG4Md3pGHfpxy1pFurrZdm7q15bNbwBjSc6LDLtQGgaPANYiTClYeaeSIqQSgNYWJJhbEYRxYRF42M75r+0QwLnfuMzYnJuoiiNAK7TamTs9wjliTZWjTNRyESyW3v6et+lNBQU7wYmNm7fa4j3HjAt5scSkxNrx/bWEtXQh2wFNdMk4wZFF9XcozwVbOP+xYto/Hkw1ikddar3LN9hIlie84kAjM9k1BGDih2Fxxu0AjczFxHrxOSUjqPZs/lH9a3jG6NcphZOKG2yXZw5rEYUr78qPzrWZjOMEu2Eh9FyLjWJLwDNm8OXexCR27ECIbR4RgSxGnh9+5+QytgBhujEPakt1EOJgN7dxYCzUu4bZWWezazntSkRZqilZJROgY6eClRsOx2+Tz/XBL4TqsENsLSxEnvX0AE9EEcFy+hB85Bx5hYLSHI7DzWYgRtRdouS6Vl50LgrLU+tICrnC6ItYieNHu74RpzlnoOIskma+3JrgghHKtWqiOtZmHWmQOh7DZZJb6Tbhclm7terJiQOVS6e8/OldNUNo4VrbZ6LWX7+jK9Vu6dLSnFG50P5IyXE49E7uZkIuzlc3Ho9nIBNSz+Vzr7VaHh2MT/H0kkc5X3A+Mg7ikRZbz2zRK/ERFWpl7+JO379m8efrGxI5/ebrV0aWJcQo7+eZOJsDsxrUr2iNhfXNuTjgc2i98/GXNpiP8pzqYDnS+yCyQ5gvf/pxGI+fsCuNEabnR8emZTpeeiWTBAGRCYesE+AI4nQfToaYD33iz1iLM2PThJTp+NOIFawCro51XrqWi2F2DoYmMjxVJrnm+EycCIQ22JmKaIQ08Ch09kXOGs9EY0a2nNM1tjuC65zV9w6c4V7jDGrBWOwEOgZLzbwE44Dh6zDMkW7c+8T+YodhbmaMhTrUSJqbMGUoA43Doa4jDlBUFDmkPsRB3u0uDRyy1tQjY9a4i4tYlChClhclZdwFsYGOXsq64YLLe46KS77jLcHA9jgVGNMI+/GiPEC7HGzWnKOgFE7ldQJe97nEIoxWiGCfHcHZUBPd5jwtyzEnWJFrBCUdqvdhceBRLlouliXKEd7Gus/6Vdaayzs2pjqu/yEALkCo/VJ0XighgDDzDC3CfWG2dm3KblnY94aauYHP7fa0Wua5fPlRsgrzrWAgCXMQ4O929BNQKuVN2bfODMN4hXPkK/FA0YxR1aY7Ots2dIBsM7X54enZm7uR4QNdKY+OFWMvaxvlAmAx6sYmHXr9SXaTaUtjsJ1p88lzVutJwP1YyCbR/barzk9yCMfdmsTZw5Qnxs+JXrG0G86Sx9WKznmtM+3h/YOcUQZ2CgLsCdqI/8jGG0bqxAEMKiYRk+uOBTk8KHV6LNQ4Heu2TJ6qDVteuHmi7Su2ee3peajoNNBn1XEEWCkLRyo/lnlHaxLHG20arxVKdHyjLSw0G3L9Lu5Yo0oFPGQ8iC1PDvMp1QLEO0ZwQPeYErmS4qB/5yG19+MUT3Tvd6Mlbgb74nfvyN776ZV9d0Orq0weajWd2rbOO5Xlh7GiKExYeaUU/7sl8fzo2fAUxoWKl0iLTaDhQWzu2NINBUS4AkYKbVn2dHq/08muP1HS5rj090+X9mXUFgXpw9RieZVwRdLPc6u7dEx0vUk32Ij39zusKvUjZ+cYK4bT2j2YUFyMDFlfZVk2RK8tdiCCM/3CaKIwS47lSnC64vopc6Zb1z2F69o/GCkdDE4KtwMqjkifl20rpqjKuO88BPO9U61zLTanepK/+Qa2rl0bWUVWXzH2YV62qNe8dyWfM043CqFNvQKdTrXCEAxa3ME5n5xZnjXfdGK3aHVKp19a69yjVD38ovXDIfjYP/v+a370QZN/gAH4+vfy7/8z36od+6K+a4+Spp5601it+Ntut3v72t+qbvvGPWEX/zfCzXK70zd/ybfrZn/2/tFqt9YVf8C597/d+l/Zms8/54TFef+Nv/Kj+6l/7EZ2enumrv/p36g/8vt/7OTsuRMPv/B++R//0n/2UvvVb/oTe+94v+5wdy5vpgz/4wQ/pD33DH9NXfPl79Yf+4H+jwWDwWR3e8x9+QX/im75Vr776SXtw+0zOMw/7//yf/5z+wvf9oHj9m2nevtHx+KwG79/CL/+Df/CP9L1//vvt/PDzzd/0R/Uf/pbf9G/hk1/fR7ABokXrx//+T+inf+af6xOfeMnWtuvXr+n6tat6z3vebXP1ne98u2tnfJ0/t2/f0Td+05/Uhz70/Gc8b1/nR/2SvOyVVz6pr/2636f7Dx7Y+38m190vyYH8W3pTBNkf+jN/Sl/z7zxtG6lWbBKtd9I22IE5XmBW9tUzYQtVLVNRZEriUJu145biVPTjnlZFZi6q6XDgnJpBqx//qVeVLYb68rc/rcMbiKAEGW3VFRtzz1lDeBBotTiX34+1N8WNWbqgirpWQnua17P2T9PrEEF9Ur77GtgD/Rg1dhcg4sROnBSISRb6xOaQtnw4d025c27RXotDpLKWfIxTYApwIJrgacJppzSrbLNuGcZhaIKGOS8RWXGMeZ6JehYmY7xDt/lzYgzCg9sMW0o2Igt/v3OKmmuLFkvbYVnDsNqGwIvQXL4u/Mdtbq3NGfddn3ZmEtZdcjrngwLCMAk/tUEzh57byZsYYuFR/WDHH92F9NhGmSR3y1631OYoiuQFobIS0QGBhZC0RiEOvV7PwpP6j0URCxVC/EAs3YXomHjMV6G9k+N3Cek88+F8NhYlOvMu5IyximG2IhbDk8T5ai3MOKI6FSRNFxtLPN+bTM2dTdL1qsj1yr375m67ee2yOcXYqTNPXbq740kii5lQ5KQrEygQ8RGTEEDY3CK+IuDyPxyhCEAWXMck6jxzgA2GDnWBW9GEZeP59RXGbBAb5XlqHOLNhlTzjaVrT8czlXluBQHEr+Fw5MKJvEZlutEIB2yJyxKRwRR/9fu1tWaHw0TrNNXZyUbT0VhnqxPdfZCZi5WxGkdjDYZ9tX6nbebQFQTVOH0flx1oBFy+MhE4SUIlYc9SsHFYET5joWPmSi2doEVyfehE/u0itXFqOhyTjaKwryo71ybzXCBZHKk0pm2nuu67gJlhoM02V5l1jmdbIcZuVHLtBRQdEM4IxOtrOKBN1VdIINPjgglt2mWlwuzhra0PCBkIKpwPBMbTRyf6oqevWCBbkgysnTYZhqLblxC2k1M4vGMT8a9fHhvGYrnItVpurKN2Nhro2tWRPvaJh7Z2PfPkVSuIEBfV6w3lB526vnS2mttxIjC3COBBbMzC8y2fO9TRfqSDYWihTLAbnTzaqc0LJ4hGoQnwrBnwSs3l14A9cEIKhQqrH7BOVZVhTyx0zgoB8LZbE7RBOLMic6n1ECgLcCIONWL8aZdz5wgmHYFMrJXM1Z3oyXX4ODwMByMdBbvgLdANXKe2svFe1j3QqcwzHT+q9VPv+4Q2Talb1/b1xe98UglIj4igLNq/S8OumCuYtRuRFJSIk213TFoKYbXiXRCTC+ySBRxZAFknc+7BB3e4FdzwobI8dw5YfmBmWsKiMwR3HmgH55qH0ek+q93VrXArO0elrWh0Qbg6mRuvVhqPQvmG3PEsVJJ5dD4vLdAJlzyCa1Nldm/hGto/ONC1K0fK0pWKttXJ2UPF/bG1X+MqZJ5RqEwCX6NBrDDyVZZb3Xrylu7eOdOd+4+0WuEIz3Xp8qF6fmLHFuCcpnDY1fY+hmSlQIQDGAaprdvuvCDC2z3M2Ki0bbugNtY6CqMIZvmmMwHzbH1qwlXE3KGN3MbIjUWel9adEQWJYYj29mIT807PNnbf6De+Pvbxl1R1paJxpLe/+xlNeodaLM+V1YXhhdD+p8NEaRdrs9kYM7YsUk2noRUS65ovIutoyeGH7wL/EF/jSCoKT+s1WJRWZx87Vlkt9EW/4d26/9pSmzxVPIw0Gg6tUMhzBd9rta7lhbg3I8Vhp6gv5ZtGq1Wu4YGv0X6ssBdotc20Px1bCNn5stDZopDnlYrA6uQU9zr1okajAQ76yJjewyQ2vMB4TFHO3ZcoIPAMQJAlRcvNZi6/X2tvNla7KbU632owHar0Ok0HUxXrSlVK0bCTP/IVjENjr6YbBNlKUSxjt8LH9oexuWHN+W3BlAjLFEdq5WWu2WhkBTIKQB1dFR1dJqxNrtDDHOa/Gdudq60tbV3kecoLPXMFZ+ut/MQ39nW+LqzrZxD7ivmOCmwdKrNG60Wp7d1TeQRuznoaXZ/Jb0M1OQ5m1jRY0I4Rz3pFSahnzxqehoOxYynHdG70tTpJVaaVev1GZd3Y/Xow8BTsj2zuRr1a4+lU/X6kpulpvaBDJDVn7fIBYa2pxpdi7V0bmSHAnjF57iFsdQ272dPYBONYVV7YfYZj4rkLrMIn7y301z9SXQiyb3DPcCHIvsEB/Hx7OQ/Jf/NH/7a++b//djv03/XV/7m+7mt/t21A3ow/P/dz79N/9Xu+/k0lbNk+oev0Xd/9P+ov/5Uf/pwLBq+9dltf+/W/X3fu3NV//Xu++sKtu5vI3/vnvk/f/wM/pJs3b+gv/Lnv0a1bT3zWU/z1nuc347z9xRiPz3oAf4lfkGWZ/vg3fouJnG9mQRan/3f+6e/RP/7H/0y/+lf9Cv2O/+y3meOaNrrtNjVx9i/9lb9mf08L7w/+wJ/XF3/xF77u0eOB809953frR/6Xv/45X59ez5egIPctf/I77Lz+/0GQ/Ut/9jv1Nb/mmR1nlcARzz3kmyBLiBBiI8FICFytltu5tZv1LQ3btwCwOJmo8Wrl8AFxGsK7227VH3X6yfe9pMV9X7/u3/1ShSM2irgeSm0Xc+NbTiYjEzpP10ulKc6g2lxEiCKhH5uLE2cnAU4IeuZ2tT7aTsWGFuqpwv2J26gieiHydAiB4AdogXMcRePZ1YW1QtJm7Lr/ETxptzbQ46fainEc4dIzR5e12POPc8M6Th0+FufSRdSk4NbvOxeoBRohCLS04sFExDFaKgoTdUeI0QAAIABJREFUa/Gz1kbTaVxbM+KIuQU73C8917rKBm+Xjo0gS1EOSYvvZyE2tKgjZFibZG2sSL4T5wxhGUH2MasRuahPH6eZ8XZcS/cg4ZisxHiY2Mv3JzwpN+cd5xM3kmEbzGFM6JoTwxHrHoenIHLzegs2gicIwhGN0dxXOywCW7wGQZ/vgQs4VBKPNBxGNjYhm1DmWNuawxgcQdYiJOQa0PvLd8Cxi7mmq1Q2pEpzvA7tgLgKbxf9z7zbHgIn3xcRt/pUOjnnCwEOBp15Ho1xySYXkQRGLecNgRnnbqjJeGxCNhthNA7Ec9iSlvnuwJnKU9p6G23TjTmJ9vb2LcArDvuqzTna02g0sU3mYlvo7t2t7rx2ZnN9f2+iL3jbgQ73cQE22maZotFEm2xpie7TQaK9aaSH6VpHlw714OFGH3zfK+p7I3mYmfutLk0HxkFdbrbWgjueDpQM4eKGxiecjSY6W661zRF3QnOnlS75zJxhhKYd7Q1sjiFUtaVzQD46PTeBECTjZOArop05DFW2nja1E6SKojRBDsF6tUHAKLQ/iRV6nSoEaYTYfmQBQzhZh4PIWqgJv8No2dKi21VKBrE2aWZYCNYfXLqT0cjGd7FYmlB9OE701utTncwXet8H7unS5Ss6HMDp9TU9Gujh8cLcf7gIcXs2XqePv3hfw1Go91gbb6EoGSirK+3tH5qjru18c4LSss65bbxWyRAOa6mqDVVlrdoefOitUsLaDJUQahIl2h9SGHFt94xmZDUM3KaPg/X6JsLGsXNhEx5HMJxz+RN4yCzylMM1Ljt33WBIp6U98swZizeVVmfrRqCoYyzZvsq6cGFPu5Z+1hULaIL7amsEQ+wc3s7BzzrlHLc+beqEfeEah3tpTnncea29Zr6c60Mfe0mvHGfOkVfHGo5jffEXXNfRNNk56wlTIvjPfQbzhGNg3bPgHc42XRUW/oeQ6xnGBTe3Qw0g1uK+rmwMLVQxjFyYEfcPhEtwNIi8tpYgZNU6W6+1zLd6+voV+zyWHQQc/t5CvVBhHzN2d4UVxCzwocEwUDJgnelpON4z4e38/EyLxcoEfcYfhA0M9SxdG27lXV/wLnVFpvmq0DxdG3N4u861zXMTy3DnJzjtw9C6PzarrSIvUdUGKpRbO3ZdZcbY9H2C9xrVGUJhrDIvTYAexJGC2Lc5yzxCdA1CCiqNClyMfl9Fk2tgbdquYIVa74m5jqs90HQ8VZY2Wm9zE8uNwWldEbIiQVHRVQD2INY2zS14ChM7a0QL7qL1tFqnKmkf9xpdv3VZ+Vmn8/lc472x8qyyDg1cjMV6afd7ulJAhLA2E/i5zREhCdKsVLe5/bckTlQVFB/opsnkJ/DRQbkgIK5VekNtTgtNL0VarbfymkCj4URkCoaRuy6yotb8fCM/9DWaJuY4Hw+HhmjYLHPVqXR4KdqFt8EjBYMk7R8EyrNOjx4ttFwXGh32dPXGSF1aq5h3aunsGfqa7Ee74EQXuIkN09i14Aj6OMcpOiBI1tYZQLE2TmLD+uAo35yuXdCp15pYm8QTnd1b2/jMs3MdHfgajIbWIRQYJgjBlypDX9kGZ22u0SBURehjDMuWe6Irwrr1xV27VuCUC/+iuMj8w3ELdxc0Eh0lRYMw6lvxpVpmyra5XWO9MFC4T1HT8WSzNR0SfT345AMFe5GOnto3PM1mnlICsm6Vti3lR5xznkvoD+iJmges8GrdaLIfg/rX6lGq+aOVov1AyT48X6lJG0UHY432YmO8x17sisdlo/Pj1DmaAyk7JV8g1+T6UJODA1WEnREEC6Zikytb5+piXwd7Y+f2p8hg7nmCM0srFJxtGv3IR8sLQfb1bHY+7TUXguwbHMDPx5fT4vtf/i7XYv9mEDEQJL7hj3yjfufv+O360i999/9jSB8f65vJafj4AB87jj/XggEPW+97/wf1wgsf1W/5zb9R+/t7n4/T8hf9mNlE/B9/9+/piSdu6lf9yq/4NKfCZ/dRr+c8vxnn7S/WeHx2o/eL89s/+VM/o7/7Yz/+r7j4EQtwg/7Yj/39N8Va9q/7tjiTv+EPf6M2243+8H/33+rX//p//1Mt1p/++2ykvu/7/6K+7/t/UD/4A3/uDTvdX8+8/cU5W7847/L5fvyf6SjgkP2B7/g2/d6vfIv8SWBt05VKhSiGZU/9HRLAM/Gip/X6XMvzhapVoVESa//yTJO9A7EFb9kAB2waaj26/1D5dqMrT13WKq+0mBc6GO9ba14cJSrytUa+Z0m8/RDeXW3uHEvkbirl61r9uq/ZwchaG0EojCa0ZroWftx0edHJbwdKZnvyYpiIOCBBDNCe6dySOzqiE2qNO4grlM0Nrr3Q2tJNfHMmrJ27zIXE7FJWrE3OueAcB8CCd9gQs4MnxXsX+tXr7ZxpjAWOT6+SD2u2H5hTjrZ5NlK00DvPrVygDfIDooGJqT0Lg+ms3d05yWiLtE0VLl+svAiKnackjlWo0/GDU9vcX7l2YC2jvKPxZdm308rOcbKxw4WH2wUBzd4biw6hKbjdODaEks74gRbaY72WrkWYY+mDRQAHAKuS1kzXu2iCJu/DpyJuEc6BSMoYmHhNiy4t3TYG7rsjpIIMgFFs4inji+BEmrqhChplDbzGULEP1qKUjwLJWODObDuFEY4b5xjivbMCGRqXIwnffB9avx3vFre1Ox7ciYiVPeP/8b0RItkswp1FFKatFiEZxTPwI3Njgq91wwEr2DgaJvyUVaGyrBUSPS3aj/lLHHyu1bjccR2H46nhBv73n/iAHsyznVjV02ot/bpf8TbdvEogFcJUXwGdYr1WozGcYl+9NlI/qvXodKV7d49152Su8/NMw3Gi8SjQtelIm6zUks2s1+jywSU7F2WzNVG4zCtti1pZxXf3nRhgrjuEc5d4AxsQ5yyCQORzTRSajCNVBSErCCyV/HikNC1UVp7aKNFitVRhn+kbQxQRHRzB5f0DeW2lceLr/nyubenmNyMzHIQmyHINwpJ0+BDPrjEKEcx/xLt0U5jQq8hTRTBR7dn83RsPdP5oqXW+NVEkTxvtjfa0N4lUWnt4p4+9/Jre8ewtPff0kT700X+h82WtvWioa7OpDo4SDSaJuhxEdk/JJFGWZyorHMTwJRHsSzVNqQ4nWt2aKxjepdcj/InCRaCu6kwg47sYAqBtzCnJOlMQ0mVBcfB++4oIQbRkeVAqcD0d2xixMq9b3T9b6+dfeGhs7quX+GdiQhpJ9wfTkXqGKECIYQ1z846CjYUVtbgGPRPfaNcGq8Yc5XgQ4FwhhZZpgghdEBzjiCALFht7KSIo72lxgVy3Xa11eqat1+qjn3ikT7w6V9fv9IXP3dS73/aMrZeIpQ5N4FLceU9E2bapVZk73YUkmvPXgsUI7Qq03sA5dbWgyFAjlYqysDkEaoHCFE563huR0+YHa2nlGOW0/7M+xuA4dnxeM5hboKHDnZjYvHMWIqSBFbBCCyttv6/xeKD5PNcGDrQFDNYaTUfm4kfQn+xNTOjcrFJbuw9mU2uBnxwmdt3O53Odni6cwEQxr/E0ihOFIBLqRtm804OTlZKDUHuHY20Jeeo5rAX3HIajbCs7Fzeu7Kvf9bVdc75YhwhRJLjLMYKztFDd+YYHoBhq/FUKgIRn2hrkGOmDCOZqq/V6qWQwcIgVAiSNQU5XR2fnBXbpepNqPt8YLuHWE9f06OEjVSXOSHePwX3vRRRNAisw1XQBLLfm6sVtPxkNtJgvLLhxNB2rrSqlOQWMVmXT02a71uWbB9qerTRMYEf7eni20GwW2n28IiBsElqg2eki12A2NEbrxBvrwcNTkftZ5rXIjhrFY+O34562+wL8U9Y0xNAch+/Sxmv/KLHjyrelXRcn5zjrS+3txxqNYq2Xrbab1MLYCCblZttwn+qk8QS+q3P1phnPHz1z6E72A105BKXTWlCVYYWMtV6bu5NnDMKouIaMjdxDPGeq9VWkPR3fPdWqXOng2kBHhzMr8IEwAj9BIdvYx3VjLnG6E6xogjjO5/SjHaeZAkZtzNUi47u7wsunsEcFjm6uJReuyvXHfQxRFpY9971ii6O7VDIbajweqak8C5jkeYiuhWLrrsnR3oFWJ1stTjJtN1slI09HV4aq29Kud47b7vVeXwmdPkXPsBJpldk5n12dKowjDXwcwhQipMFhrAnPZ50rSmdprsWrS63OtopmjIVMWN+7MtT00qHhfwyxT6EIFjTOa0L6ahlKIx6FVhCmyMmasFpsdLqq9SMfuRBkP9Nn/v+337sQZN/oCH4evv7NJsjC2/zar/99+jPf/Z0Xguzn4Xz6//ohvx5h6M0oyH6+nidSar/9O75L23T7eSfIvvTyK/r9f+APGqrgG//YN+g3/+bf+G8sDNCG9kf+2Dfp13zlr3rD+IXXM2/fTHPk8/34P9OxNGTBd32Hvu4rnzU32qZI5bWFhubmGKjtIw6x6avl15nuPXyo7BxXXKBbTx5qdjRVPxhpW+c6P11rukerbW1uHdq0azVK89za0pqSFv1QI2v9rhQHncqOzVWjtsStgmBRWuvpxz52rMvDAz3zzqvkbKne1oqGbGQspsZYflnuKdJIyf6RmsCJHC6dmU2MwwnguLPNkrVGO+QBoglCBY5ISxE3FcL8p7Yp4o9s6nqIksaJRKBxGzCcG2yqDLNg1i1EWFwsru3UNg/WHo9zF2arTDyl1ZZNDZt/a3vHyWZirmupRbDCvYawlZW4X1y7qWERcILhdOtac0NhMOTPvDota5U7ZynvhaMHJq0xZw0oS/I9UsTuvcwUixstcK3TpF2T0G6is0vDzmAMGnKhrx59qgSNNSTIe/Z7vH8/ic3RWVfF7vjgxMKebSwxGwGgMwvkjoEL9gLHsvE1aXVHdAhMgMMB2GNzyGsRmvh7z9ft46W8LtJbbrF536rIO+Oo0jIdBZ72YfoHtCAHJq7SGlzwvQlmq0t11paNpXrggnHYMxuigLmCoBbZZrOoMguUaSrGqjIXIyF2fjK0TeggnikG51FU1lJLq3XTViZ+gCwIolg9DwQXMlRt4hup5uaSNjeu++6vPLyvH/17H9AmJ3wLMcDTbDrQv/fet6lfpdrfm2oSJ4pHiaJBYq3YeVZqPJkoGvX0kRc+bk7cTbnWutzo0clW1/ev64n9qep+qWNcqB2O1kDzhxtdvTpVEmWKCWICOdF2WqaVVlnlnNuNExqmhObVuaazkbZpLZ/W0o4gKgowG01i3wVLJZFOT+byepEWG9yxW3MzJsOB5otUKaIv4nSv/3+z9yZgk51lmf9ddc6pU6f2b+k13UkgC0lIWGRREFdGcHQcGVxGnRkdBwSEKCIQloDsWwzIDqIsMu7gKDM6459RURjZ/soqECBbJ+nur7+19rNW1Vy/5/0qfmk6vQadeKW8chny1XKW97znvPdzP7/bChDLHV+5X9JqN7Vkb85ZWClZ8jtCyyTdbkH3Sua+BdPB9eZS1mmxdwgVhAWOVdnHMYcDc6ZWzVNY8qwF+ghBQCZnRcAHVCSJHn7l/XXxhbuVjTeUUzQoUgv5QYxISp5uu2VVUdhQe1dTcT7WJPdMlEZwwlmPmlAIYXKsdqftQq7M8e2wITZ+vUBtBGbjEPPLCJLQjRHXEMtcuBHFG0QgHLTuenToBsTa8WSqLx86rE/83Y2GlHjwAy7SQquhXhdXZaIrH3jQApMIyWNOKSha+J7W+mMdXklUTD01g5kuuWi38nyodq1mgq/xqRHBLQDLmAk2xq0gZPxv5ivHrkVkYY5hawn8qUW+arVIm0mqw2ur6sWbqlfBNCwpDEhYd3MhgogdD2PXOs4t48YLpqo0I5v/CRYqe2w39xBP4yRVrz90BQtD0DDpFTbvwdn0rLbDfQIOsW9jgaA99oGxVhh2ZM6KdfsF+5px4/uOJc4LYdOKGQi7QUXVKLTAuxQ2uV/VKJ2qPxy6YEVrVXcufObwoBLZfD+Kx2b1rwROiGsutFSLKsrTqVbXtlSp+5qWUw17jkdbyjNlg6E+87HP67Nf39RFDzpPD3rIBaoGof3mMB7ZMcKVzxngXGbpVEvNlkJcyypsG4NK1URpnN3sOoWcKd0KRaqt7sC4sAitBEsFEV0arijCXOVC3yhq0EVBoYspkm4RnKYlIe2l2diJgXmiei3QcDjQaJgpatQMe8E9bjDKNU1l42Fpb92KEnDFKRgxjsMqzFwDwYoHh/440eHDK9q7f49anQreXSuqlpmP2IppoT0HFpXHvr7+ldt0/wfsMRH4ljtWVW36miZTDTYyLe3N9ehvv1LTkWct97iLEaEpFBHehSDLXIYgy30qV7qN/WH8urE+zlJzfxNEiHsePEkyRtTH9VrWcDhWq40wG2gSc6+dmdDJvq0dJdxwqqkvNdoV1fxAYeCpAVsb8bQo5DOOtwgrhOGDAD+w4g3z9qxcyKe1vvAUxyOVgolWbu1qcamtpfOXXJQnKJFtBqq5SRnQ2ygT7sWOb+9Z4XMGNMq6MyYWXOZVHJPWiouEbcUjQ1dEUeRE+Lmjnq4mClRW4qSQQxEzd6x2bK1WlJlIPvfcqcaDTKNBru6xVJtrfVVbJS0fbKlDiGWZ8Nbcir44yGu1ukqTsrI+CIeuxqVYQaNmSAGPYDRz5LtgVbAPsxHcX8+CK/NSqvEAtEKsWqNqmBCY8K29DUVhzUJiccAqLgwTwlw82iAkLFV1yYWGTQYjha1IyxftNdfsjbd39Vuf6N7nkD3dh/67ed99guw5HsB748f/XxJkV1aOmTuWbXrvu995nyB7bxxQ/8K3+WyEofsE2XtmULAo/JMP/ale8crX6nGPe+y9SpCdi6tgCGDDXve6V51WuNsf/8l/t2TpH/+xJ57TQTybcXtOP3gPf/jevv2nezgQZH/9V1+nn3rIshpNEnQnCupV07HylLbayJasSUzq74rqJd9EwV17dqmFUBHQlp1rfXNgrsdazTPHRq7IWldH4645IC0AC2fQgAVUVbUITi3s0sxaMGnn9cKJE0N8X3E6tlChoDTTYBPXRqbOcuSCalJWmRNNRmW1FvaruhSpRHS1JduULZEeFIBr1cUV6LiDOFtMlGUJSbgNC5oktRY71+bqJFncK8btE07c2Ny44AZwu/LGCo4wRFi+vUQIGZYOFquISYgGUyV57ESYCu46+Ia07boodRdGYwwFJwqbQIIrlhAnJ+SYaa3ku0WWBYNMFeCqw93L71ZoMEbo5TOphZPA5DRHHELvts5MCIvj25Ikj2uNBZlLaWchxkLPnGYmIM0DdZzD2Nqgy7hpCORxad2Gr0SkoCXcgnpoMd4OGJtIC/vO09rtR+y4FFlix9sCiayt24nLOLxwPVmgVplgNhadMg6hsSbLZY2KqT5zwy16+FUPUDCN1esObDFOmEy1Gmq53bRjZy2MnBMW1JVc/RHuIYcewBVoLkeVlcD1nXq2QEdgQQdiIcxClTbdBAGMlPnJVIk/UbtTVqu1WyFi6xSB18U0NWqkgZc1GuKQm6pSrdrxZbMRKCgYwKLFLUhgEpxZl+pd6OYjd+j/fOEzkh9qmIwU+b6+9cFX6YKl3cqGY43iqcIAd1ugwaik8y9eVNSqqzwhcGhDw97ARNhWPdC4GOm2o7gqG7r0wG4l00Lrg4GSAi7yVN31gaKgpl3tUGUv1dYoVmrt6b65/fbsbdu4g/1X9cvqNGC7VpWmiLCp4iyRNy1bIeXg/o4W221tDkdaPdZXuxFoOCspzd3YQnhAc8HhurZBQF9FtSpuwrLWun2Nk8LcrNUqLtepsjhXzfPUWqib2Op4z85BWvZDpdNYfcLBElzehbnH4MjCqtzYGlj77CRJNMnH5j7ds1S38fv5r24pn5Rt+x79sCs0Hg+t0MO5xikMTxYxt74cGY+WY9xebGmYpGo36gqmmY0trtU8nVkgWFCZGeeT9mtS7u06miFaUgSoqhmC3oiseOXh3p/mSrKBRgVIjdCCwKJK6MbcFJQKQjft/fCJfeGXPbq5qk985kvqDhi2ZU0L5tFUj//OB2nX4oJ9B0WCeagV7vRD62v61D/cKr+oKpiU9Jhvu1RRlcC3suE/KGqYk84M9a7wg+PYUtFN8MbNjmOS+Yfr3qQiBR7ipBRFTW2Nh8pnieqhr3ZnUWsrA3NRUpwx9/K24GvOX+xwuGW9kpZ3L2rmu9b67iZ7yGSWa2Fp0Qo+BCttHr1dozjVIHYBbowjQqsQwNz9wrXsWyEJzEueqLNnr2LCA+Oe8q1UZUKuwL0gxiKa+hWVpjjrKL7A5HWO5dkEt/jEEDMgRBb3L2pSnmljvW+MYGANsEMTipHGlvatQwE5y8YWqIStsQlky7t369jhDRMDOws1NZuhDt+xpXjsmLn1sKRSNdbttx8yrMdSe6+aUVu+V1NWZOYmxjUfVeAP5+plpHQlWuxEzjWeMR8TvMi8P1UYesb0RqAFL1CPuH5TcwwivtFdYpIo+1ogfOfGyUVsZM6aZozVyHAMMQGJdAhQnCpRHAntWBHWCUede36S5fIqFfVhoCLkwn7d6qqztNvGCwIb955kFKsWIiyGxo8fJ7GdRxy9gJg7nZphV+IRAWSgR0pK0lylKULrSNVaoNHQMyGxsxjq6NGhMvX0uO+7ny467wEar8z0F3/+f7S8t6ZqfZuLS6dDMbICJGNrWvKUTGK7pzKnUDCBeVq2yqadSI2S1FrgSxOKYq5YyU1+c2tTC0tNBeAcUjACJdUbDa33e5okY9Wb4DjK2tqIrThLgSIdTeVVCrXgcQe+8rivohipWW9YJwEj6ShM1BHzSWghcYsXLaoaujEU1uBUh1xlriOGrhTuvxRdt/Ejjq9Oh45DJsDJpjjEfZSCKJxW5kzc3DyHIN6CpzDu/3YRlXHiSCJcNxQ7CLkrDP8DPoXnBEesoQBWNrwB4yBJUyWjkTLNVG00Mfw6bEopVJIM7JqmKNKqEJ7puPDgikr+zLixBWMjDFW1e2xo90QKV2lcWPdEAJOWh0CQDJOSif752pBeDoWd0FAv/B/Cd687VnOxoUpU1Witb/NDAeMbwdrQGCU1lzuqNWq6Yy3Ruz+xcZ8ge7oP/fcJsud4pP4FffzuBFkg/p///Bftn7/56MeszRvGLIIIi8Yvf/kGC0t44r/7YT31qU9y8O9zeBEw9u73/pYF2xz/Ii2dkDHa8MErgCx4y5tfrxu++jW9+93v02c++3mboE+2LRsbm/q93/+AMXMJ37rkkov15Cf9jP7VY7/nHmHm7hQMfvo//pQ++Ed/og/+0R8LkXnv3j36T//xJ/VjP/rv7Ia388XD19e/fpN+/w8/aAFQJMU/9CEP1n/52Z/WQx/64Ls46GgzJ2n8rz7yN/YVOBu+6zsfo5/8iR/TgQPnaTwe68Ybb9aXvvwVffrTf6cnPOGH7O8sdG644WsWLPWJT37afuMN179GX/vajfqd3/tDffzjn7Cb+yMf8TA997nP0sUX3f8u23iq3z3b006rEeeOwKGP/PVHjXn76Ed9mx27//Gn/1PwcJeXl+xY/Psf/5ETnid4nO9+z2/pw//7L23sfMu3PERPfcqT9G3f+gi3sJ1OdfToio0Vfqff7+u5z/klNeChbfN/SaD/3d/9Q9166yENhkP7nV3LS7ryqgfaIhPHxb/9tz+o3bt2aed5ftpTnqQPfPCP9Ycf+G+2rXBpSbB//OP+1V3a0HcKsr/2htfpM5/9nI1F2tf57h/8ge/Xzz35Z+0cHv/iYeCGG76q3/39D+jv//6zFtDBw8B3f/d32njav3/fXT7CueaYwDNeWlrUE5/4w7r++jfZ8f3e7/0uveD5z1WaJCc8Hud6zR87tqrf/4MP6uOf+KQ9KHI+9uzZrSuuuEwLCw6d8ahHPVLf8tCHnPGQIZzqRS9+uT77uc+f8LMUcOCw7kQWfOd3POYu1zzbcc1znmVj5B/DNf7x6041ls54o3d8gOCuX/jFZ5sjj1A5uLFn+zrTMcHvnErQZN8Zk4yTeq1mLLVHPOJh+g8/+eO66KL73+V4cU2tra3bdXp0ZUVXP/2p+q33/44+8MH/pgc+8Aqbqy+88AK79k53btt5LJifuUb4LLw25nvmPMbWiZAwZ3M8zvbYf7M/x731N3/tOj35W3er0WhuM1edg5MW6NF6pvFmqt37InV2ExwDu9RXp00Lnnkk9dWv3arVW3JdcHCv9t2vrokSZZlr38fRhDs0jXPHZAsDtesVTbORuaemM08leGzYAXFWprQz1uWF8D099dOebvyHwwrzpqqLJR06uqF6FGrX7rrWbk2058ClOnjlflsUmPvUrKFzF5j5T629zaUdu9AZzxyriHEmEZpQaV7SbdHQuIgm0NIeS+s07qOqoQVo/zT+bBG74CdLLGfBhLicSuXQFoK011oAF84+S/4uVJB2TSsvC1SEA4QShMKZE51YtFobN8fCJe2YyGut5Zbi7vxciCd8j6W/m/tv7BirJdeOj6MM9x4CEttHWjtCUErau4VcucAnPEU4cXCk2XGCAQkwlL/Zig43Fwng/A03GrKX2x/aqLmHI1tb6+PEOeUK2o7NuEYAEa3IzmnLAtNEcmvXZJ+cUwyhjfsfDkBHAaC1dqI4m6k3yrV7qaHh1jFrDUVshsPIvZR/Z5HLwaG1EZfyLHDOZFtn4mT2Kxqk0uH1kblDz1tc0lIbly/hPXB8EdxJUIebiEvQiQssKFvNmspyIjz7Z8azKa20iOm0iSIMVw27wG+Zq8crK6ANe+JEWRzhbA8BWOw7btppmfZ4BLKpOYL8MkxEygBcJwSpVLXRG+nvv3iLlvYcVDmRrrpsn9qLZX35lpt05NZ1NRt1XXzRfq0P+wpUNewAfs5jvaFGsRPVqgSukHidwsv0zAU2Tifa6MaKaqE6Hff8zLWNAFVv4PCdmuNZk20qfyJkAAAgAElEQVRnaKtpraOhF2jXcku9AanxiGdTJVOZCx6hrNmoalYpaxCnGsZTJQXBeYwluKexjX2ue1qKce3xjMO5VjLR8nJdWzFcZ0J/JrZwD3H9UZxIGcc4HGm/BavhWKQ8F5WKsfJ8oIXOghViNntDfe3QuvGHr7pknyIvskIKbmrGVBgGWtvoGYYCkXsCJxdsBQFEGXiFiuEn8py237JCAtv4d8alpWs5FjIzHuxNBkM9rKruR+Z+Rrj3mWMIOqOwEziWNEzl0Fx29hUOjILYYrxnmJUzc/ePsr5SY0/DjUzVqrW10Nxl1wXHn+3g++Z5G4zZWzYOmzi33OposbUsv+RbCBbhO8A/rBzFD5vLFKc6nQFwlqe2LzY2DRPiTLRcv4b0gKWKm90jXMzXQqdlrvPhKNZo1Df8iSvBECyGXZ8xj4uVggJiDO3NUqVR0WZ/ZBzwaq2uagTiwaWob3VXreC0frRrrkyERcTiqhV3HOfa5rgyBZaZqrWyagvL6m4ObX5H5Ea0gZ2MC5BwQOZmxFcGEy39iEGwXhH84Z9yRDi+jYWOKvWGUro20lTxMHcBkH6msu+C/+r1ps0DjbCl4aDQ2sa6RslQZfbXpDfnQGV+hiNK+CPM2dIk074DTfW2euYiL3kVRfWqmrgKlSnyG8q2Aw7H2VDdgStkJuPEwizN+UiRs6AIEytC+K96JuBliRPvcChOC4qdI3kV54ZFqBJIkolUbSAm0v4eKE8pOMIuLhRPUtW4t5pY7xu2AQ7nZBKrvVBToxY5HrSmVvga9YaqRGWbL9LEYV0ItsR5OUsn8iolhfVQWUqbPPdBJ76trsY2X+7a7+4/oGjyoqy13sgc2wRQthYqSrq5oVfilGsm14UXN3XFJft08YELVcqa+su/+KQSb6QLDnRU8yqKU8eAB1mD6AiqIDYuNPgMClF0J5SUFUzFnjGps3GqZqelUlBSmeoE7OpiYu+t1HzrErAgSHADYBHizNzesFNzQrUYm37ZioXHjo4UVBlHhWaDWK1WoIXddYW4RXHOhqFuvmHN5qKlvRXt3r+kegPmMuF6FMMozLknOsMHGVcZpyvPB8w7jHcXAmjzTcWF//Febr92XRASyfVdOCcqIjplZJymNoYp2BYzC0MtEXrFswS1asYH7nWe2UCCWEsPhURXGOYez7Y49IKnGd9lt6WJC/qKB5qVczUWmjbXcb+zuSpPzH3NPbJE0YOpkgwCqvIw9+mAggVPMWDKHOEKb0w7zEkUD8ebW8LIX66RF+AK5X4lUNjGGOBbgGrKMdjGNszAdhhjGubyTHccG+m3vzC+T5A9x8XCfQ7ZczyA98aPn0yQ/ejf/B+96c1vt4Tryx5wqcZxbALZwx/2UN122x36i7/8iC26ENJ+/mk/t53yefZHYavb1dVX/7IJhydzyO7ft09XXnWFvvSlr+h7v+e7TAz7+Cc+ZdvyYz/6RD3/eb98F/Hupptv0XOe8wI94pEP1zN+/ilqNOr64z/5H3rVq6/Tk5/0n/W0pz7pnLd9Lngg9MJ7gcWHSEy41lxk/rc/9AO69oXXWOCIPXyPx3rzW94hMA3P/MWnm0j8yU9+Wq96zXX2953YBoJtrnnetWq1WnrJS15oAvjq2ppe+rJX65JLLtKznnm1E/p+7wN3npc5E5iF5he/+CX9xm++V/A3eYDet3+vENC+7199ry3U/78P/4UJ1Q972EN1/XWvtvPM63R+92zPOILsn/7Znxsnk2P04AdfZeIpY+2KKy7XF77wRTuvvE7ENyYs64Uveql+6id//E6B612/8R69573/9c6W8PE41h/8wQf1R3/8ISHq7eQPI+R86EN/qpe94jX6gX/9ODs3LOoQpX7lJa+wm/G/+cF/bcLm8YIsfGOOGy++828//kkLY2JR+7rXvMIcnPPX/BrjuPNda+vr2rd3rwH6aV/nhZj7xl+77i5iOOftv/727+ltb3+XfvlZv6AfeeIP27hGSP/l5zzf2FkvuvZ5+v7Hf58JBMeLlo/59kfZNXvkyFErDPC67rWvtGN8ouOBIHu21/y8HZ/fmO/Hodtu14u3RVRE6vvd78KzFmTnxxLHKMFd8yIN52v+2smQZVx/7es36oLzD9qx/d9/8Vd2DCgiveNtb9KDHnTlXYbt6YylE4m4pzP2d4ZqMT7e/ZtvPytRmt860zEx3767E2S5BgjLIjSLghahjhSN5t0KFDGYmygoIbowH/zKS1+hj370b22+pYjDAoQ5mPmD/8ZYpYByunPbfBuZD9/7vt/WTTfdrGc+8xk6eOA8ra6u2bxF0YPX8YLs2R6P0zlv/xzvQZB971uu19O+4zxbUCdJrGGa6tY7hjp0KNY6rYvZVN971X59y6P3OC7ZZKI6bZjlmcaTVJ/54le1cUR62BUXa9euQMWMhS0uRdxvzlEjWr5xZQ0natVwiLiwLMQgWmaZC6r1ujlYwjDaDr4h4Gks7tOzvKwSDompp0oUautIX/v230+NpWVz9MD8c7Iq6wDrhzWXiHH2YC9muCq2/xsLc1qA52xY2uAwZeEgI8SIFkK8XB5L6InSca7u2kAXXHjQvosWzXKZVj8Et1yTaWbuJPi3OHfCWlUeCzdcqtsuUieEIkaGmiL+bSeHGzLALyuwhHsWKIUJFCxmYKRaQPi8zRhx1wRNtwhnYeUS1QvhhGWnsyw2V1nFCxVWqqa0zEN7TPxBvDSWLOKSY0haojEYBwQNj12cuEUgoibJ0CxMEVcRtLeFWtzGHFAWkjBU7Xu2mbc488yZVnKp1awILZQMliUCAuFsxtBzLi9rnyxIk98WHvJCR9a7yma+9u/2VSQjJ9YEdQVe6FAUM8RAOIEOQYDbGgEcVEGe4WKumrDx6RsOKQta6tRDndde0K6WTMhjoYpZZzBK1WzVrFBZqdZUwe1oFuRg2zkIGxUUAM4cV2iI6qGqNV9FzkmEKespKBOOQxieow3jsjTRTTOljAvG1Ha4kqEkLFBt2z08cQFtJozPpFQTbQw2tdbr68ihkR77yEdqoS197Y7b7boK4dSWCPop1O9l5mzKi8w4sStrmVpRqDDEUQorEawHjrZM/SzXeFzo/Av2KgwmOnqkb242wlvQHPPJzEKKAnNRZppSiChXDbmx0KqZOxUROfARmF1CfNTBtT4xkckCX7h0/Il6o0K9EYUdxolrTW/WI3PCM/4G3a5CReZSMz0axuUM0dGF2ZhDvuJZKjoOXhjTljQ+kwlf7UZFi62mMR9XVwYC4Qu+A0YuATkbKyMlWaCSH5tTutGsazx2YXXjNNViu2HBSYzPkDZccyIiCKeaqmLcXdy1hvqcTlVrVs35a+E+PkUO3KglZUlJzWrLjR+/pMgKMc5pnyAcMK5hJSMmlxjjhAgWCmjPZ7wygkJEkok9a+GQ57pmvmB/zSFqxnpHnWZ08Xf7HpjDCKvCreZCghAvXHAfoWC4WClEUQCg+OLmPwu/mouwMFoZlzhSTWfGLeccy4ZUAd2BOGuhYTZhWEiej3jDNtmYZ1/4bk/l6VRtQt0iT341VDohnIcAr6qxXzneoFeyZKQuoUNxYp91nFvPie85QjoMXjArACCmxiKPmm2l/VjlfKphXmgwiDXcHGg0yVQPnQsZQZljs7TY1Hg0Vm8wMLZpynxvjsFtLrYJqsx9sG9pyU5MqDbsDZ34E6nZaJjAOYwplDDGh7avhkOYeapvh2Yx38HGZR4ve4miBi6/qcZxSTEM5plv7z1vz7Iqk5LWe12NYVqXwE/MNEDkZjYuEDcnarYic9Qj0GWTmWrVQM1aQ72NLXlexQqMNnPi5i9wcM60urGl5VbTcAc+3OU0VWT3j7KGm7lG3F+bgZoLNQ1G4FwQoGkrHxsHl+facS9XGNYMo9CIApUrhTFRCdmjOLLZHVuRy0Pgn83UXoJX7AE0tu4NghZBGcGa39haV3u54dy+eaHNXmyO6HFBUF1F513YMA4pwhyu2pUjI3PTnn/Bgh798Mu1UNutz33hRt22eZv27m3pvL37FffHGvU3Tfxk3ue+M0rGarbqatfbxg2mcMftiKIAY8rY9LTb5zNFcOXhs2+39jMvpQnFoFxBNbTicCX0lPbHTtDmmo5guU5VQsgFQ1SDvU1An68ObFS8+fHICemVirzQ8bCLeKYiccGPvIdthj2NeddET0Rlm0sQTSloOic36A4eXxAwKe4RXBmUXLidmwMoODtONWOMa4ShQ2EMDi7baLonRRPuE2UX7OYss/+IcnK5gg4PYOKsFWM4VdxHHZJpjnNivHM8EMLZBq5hnk247xXgMuxZyPFrCQbjZ32P/QJ1VFYCgsm6AwxGpHK5oiCMNOqnGnXHSpOhe16yx7aS6q2WC8CjeyYM7L4wSeFWW6XV7ts4fi0gtZjojrWx3v3x/n2C7DkuIO4TZM/xAN4bP34yZMHOVHnCkF7wvGfr0Y/+Nrup8DccVa957fV64AMv19vf+sZzDpA6XUGWh63nPudZ+ndP+CHn5tixLYi173j7m3T/+19op2MuKALR3ik0zsPDPvaxv9Wb3virlnZ+Lq+54IH486pXvMQEHx56SX5/57verfe//3dtEfSC5z/HHK283vPe9+uNb3qb3vbWX7vz9+8uER0h9RlXP+sbhEmcdzgnEU14nSxpHtHpyU95hj2s4iLFpTd37H7lKzfo6l94tom8O0OETvd3z/bY7dxenIu4Vx94xeV27DgW17/+TeYKRnRElJ1vL0L3Lz7zObr0AZfcpXUdAYfjtLm5pbe+5fW6/PLLbNPm+75TkL355lv1809/prVevvMdb9bllz3A3ovz+JWvuk6If4i0P/Hvf/TO3ZufZ1zEL3vpi3TVVQ+0bd3Zkn68WDi/xhDjrnnus+4UVnmA/uu//phe8arXmpiFg5WxM3fv/vf/8T/1kpe+0vihxxcZOC/P/KXnmui/U7jnmL32da83NyHiI63xiGZ/8Id/ZG73a655lnYtL5/weNjj/WymN/zaW8xhe7rX/E4h9Hj35//68w/rmue9yJzor3rlS+4sRpzteDldQfZbH/lwvfjFLzBBlhcCI+PlKzd81Yowv/gLP3+n6/NMx9KZbvt8rvnIR/5Gx89PZ/pdZzMm+I27E2QZm8981nN15QOv+AaMwnxOoHDAWKegNB8jFAp+9fo3WgHixS96vgUIInp/6L//mQmyf/M3HzvtuY3vRIylQEZL10tf8sK7jBPm8Gc/5/n61Kf/7hsE2bM9Hmd63P+p3o8g+/63XK9nP/4izSq4Gada3bpdf/n3t+rjXxgpGZd08fKyfuLxVyqMhurUasb2YomACJhO4AeUXcteRvNnIMKtJogF1krJws9TOaxYsu50nKkaEOKVa6FBezL8QV8FCzce19OpglpkrD4cqpNZYYtLcllwxcwqM3XXh0q2pPPOP18FrknYrAZBhZWGQAnbNLNFGa4QFq5GkyXshr5GPEIIbCZ2eppkzEOudZ/PsFBx/xtzi2NelnO4eQSn8OayiI/CHYUga6FDJu4aIVBl2vVoHUaLxF2ZO9cNW0ETru9H5iyBkUkhlTnU/GBzpqyJVlNrn8a5ggCCIwaRAuUMl5bxXrcFWRYmc/GZ7XHp5ixIHU7izsKOiSu814kus7xkCziSm7dXbZr5tA4j2HLocEEFFkTEPnIuLS3e/r9rnTTxdTtgC3cv+0vrKiIOOAH37IYyXXLt/4GUJCP7HItNzhd/xzWDqM2CnwUrmeC4KnEoucUjbhsXLoab1ARzW1g7Ny+fGIz7Go4yjUa+GlFNRTnW3339iKqzBS03y3rIVfs0Q2icTtRZWLLjjVu11VpSJUf2KZm4jwoB+7jIcEF7GiaxHWu+k+c/BEtcsBAaOQYgDEicJ+GakCbEXgR2C3Li/o5w7PPdOEZp+8VNR8urcyNzzYWVmp0TTFz9eGwBd4Okr/5WoXTUUFj1lKVD7d3bkV+lBdXTOB5qXDhXNIWUrSE+2ZktdGuVSK06LfOFteIHfl0byVDTca6bbj2mbq9Qq9XQtz7sfEV130JscNYudDx1u7S3uoICwUszLzSWKupku15TP+mr1qpq7659GqWpjtzRV5IUqvgzRTUpWqhrZW2gQczieSK/iksTsQ+RorCCiedNdL/zdmljK1acSeNhvB38NlOeFIYYgRASkUBPgEyW2LFfXuooQ6xF9MxRPjxtbGxp376WuoNY9UZbxzZ6GvaGanUC7du3oGYYGDv3M1++XRfe7wJtdUcmMCwuts3tx/xDYA6mLtQQxsHGVqIoLCsCdUKhhNbfKQ5OqRbhgpcUetYq3A5bmma+cWEbdfAkqTyE+XJg/GzmLgowyPOddl1VRC4rUPBbCB2IFWXj1yLS4lp1DF1s+jZbWaFoyikxri46onNV2/VlG17SeFzWxvpIrWZFS4vwU11wH4IsQmWlQpHBub2ZT+xSsmKGYyv7hp9BcHWCLHMK16a57tiuFI4pQgjXqgsFsrkdZjLHiaDBCmJ51c2VfL3nq9/PhN4C6znNE0M99HFzD0eGfxB4AAtWdKKMCcrMF4i3gZwwFYRaWxvZOsvzcHCmGo1jJYOhNvtDLS1W1WrWtbXatyAunJJ2PzBWpjQCtUBg1UJbyTjWqD+0zhzmDkR2xtg4zmw+cCF/dALg2oYDWjFXKriGQXdgTsBKrarFXW01QA+MY62t9lRv1rW8WFOejLUxyBUnM0N/cI3Qqr3YaSgqUdB33QStRqFaC4F0rO4QLEtiTscmTnLbfE+DOFHFAghDdbt96y7oLLRNbERItPZ9XNl0JGRT1cLIwgQpGLBvuNGzxNdnPn+TNrdGetADl9VcbOnYkTVdeuleeV5ooWpsUxJPtLHR13p3pD276tq/j8CxiYmak6ykbIZw6ZimzG1JSkGS4DrHrsXly9zfagYacU/0QUlQLJgoqFZUrYAImuqOQxtqdCJVcimq11VCxJx5Ora6LjS3KFpUrd7W2uFNZclY/TTRI6+8TMSN+kGmjbWejVXUTe7VjL0OaKDI11ZvbAWwditSJairN0jU3aJommp5T9V4zF7FM4a3MZSnJWOBB1HTCjbcOzsEvHF/S2ZaOzbQ7j0tx3enaMbYnBWapDOVJxSl6fBA5C1Ur0fGUW0tL9oYvv3rR/X1L28oLcqqtyZaWK7YdYDAzjML38OlO0ocQ7kKu9uE2YmSgki+qaohCBUc9RTHcDrH9mzQ2bVoRT7Y6sbH376vG6Oa/02hrcDl6saBFX/m4XpcZjwTURTHTTsjcM855pmPXBAgwXiuUGi4BC5MinCwzxHgfd9EeAoZPA74AdcaQjnQAStTyvNDG5/9cayQqhLFGxzwxgMnFKwwfA4FQcTpGYL5dKJqBP7FVzbOjCsPC5riSVLKFNUI83NBrC6Qb6LbN2K975PxfYLsOS4a7hNkz/EA3hs/fiqG7MlaXXHFIWhROd4pgp7tcThdQXanqDb/LRxaP/+MXzJH6k537VwQQoChLXzna75vP/ojT9ALX/Bce0A529fJjtM8iIiWXoSi11//WquAvvwVrxaCwqtf9VL90L9xYsfdiSdzIepff//j7iJYIKAiyCJ4sf0nS5o/Gcv07oTc0/3dsz1uJ9veuxNSuTn9xm++T2956zv0+utfo8d93z+6UXd+385zfqJ9B3Pw7Oe84C6u2fl+0I79spe/2kSoX3nxC11QxClav8EsvPDal37D952KIfvhD/+lnveCF9tvvPPtb9ZDHvIgKyTMRaidgv18+3aKfMeLnfOxiJD7omuvOSHq4WTbdKbXPC7fp1/9S0LgPt7ZPp8jGJvveNsbza16Lq/TFWRP5Kh+69veqV9/13vu4q49m7F0ptu/c147F0H2nhgTOx2mOwsPJ8Io7CwOUXR785uuN3c9r/l5mM9npEnPX7TdncncNv++l7/itfqNX3/rN7DDdxYJdm7/uRyPMz2H/1TvN4fsm6/XL3/P/czZM/FS44Ud6W7q1tu3FJVb2rdvt8KSr+VmVRXCd7BgFDzow1dMXHJ7ksiSkEjgrdAC6MK3aNnM00IZAmMzUD5KtHLLlvYuLauxl8Vsrv56Km/ma+lg09xalhg9gT+KTuhZux3uF5xOhjUopDL/hC2FcGwJZ8L9SVvchPbczBY8LLTNXWa+C5dajfNoHnjDAgVRh4d+c4LBMPO97fZLWhgJ1sB9Qgv2xJw989Z7hDNaBMEVsDC2NPCJb+4Y0AywRQltoZXTXDGIriUcuIGmCBAI2QiXqE6IBgijiI60S/q+S5Lm8yZaOpHA2nFxYuJmxXFsqAQWSog/fNYxbRFFjWnK99riyDlZ7d89hyFAWJmxdGJ7UMQsjTtQEIUqEUzilU1EMNdinJk4ZLgF2nJLHGuEaSeIujZMnLj8FsErmS3w3H+jNRM3rhO7SQtHzOVaR4hiG3Ha0EqJMxiRFpGJICA8bRS2WazxecPLstSzBSMLQBdOlMSF+oOB02kJohoXqrciY4lOPBaMntq1pjq4uiu+jbE4AfFgvZyGW2ABbkE3pNYT4OJNzCnLIniUpbZQR3DDhRQPM41jFooEDyH+wAklPEwa0lZcRmhne3FY5nYuWVQ6UjACNcgH/kesKPSMVwrb1Ry7CE1xorRIlE5iExSOrY/kh4G666kuvug8FbPc3GH1ZkXpaKSpQnOapbNCibXyTzXuIrpVFFZL6tQIGJupWaeldKK//vSXTSw9f98+3W/PonzGRmmq5aWmer2BcgKuGqGJyIhQveFMeTDVcqcqf1owZJSX+O66snys/kYiqNGTLFW9vqhpUNJth9fVH01Ua1TUXKzbAnpq166xMmwc7Vlq2/E7dGhV+XiiWj1QgoA1wPXWUKnigvCsBXc2U6dVVxjic5wo8nHOVqwl1oP/WJWisKK1QaE/+6uvWqDX+ftxBifGv+1mqVa2YpXKFeMNU3AIw7phAChagFQBLcD1sdXr23VRDRC3EAhoF3fuMM6/Oek9z1rVKVCHZTjCE2uTr0dVc8yntONOyhqPR2p2KsYL9qHBlnB6+/ZPZu2+jlUNIqbRiJwjdMo/LtjKvGoWyjXTxiDR57+6qmxS0p7Fmi7Y11Y9coLx+kasT33hVhUzX82ap8d/90NVKVtcOZeEBbQZzmPmggDtmrNQP3iijlvp/OrbIYIUOWxectuD7Q23KO3n5uRGsEUE2g71QiBGNA49qVUnFAthuqQgqhiGgnuFstyKEQjVFB+KGRzYbeevYUfmDr2pokpkjF3Ynhx6eMVxWmjXckNLyx31RxvygorSwVjpeOQKfyVPo17fiiiMG+cMLFsHhs3XAY5daRTDHZUxQwl8QhQaDQoLPTJ3OwGTIeeyZs7vQTq266NaKdlYAEOWjgtFYcuwC2iDrEmZnhEnB/2+4gz3KsfNOftwBS92WlpqL2htdUuVSklLTV/VWqheP9N6b2D3TvAK00lq44Lzs7k5Mg45HQC4Y6lsuPAu2fxg5I8Y57HngvhCX1kKNxWXJPiDQGE10NGj6+qON3T55ReqEy6pVMDIlpKipNsPrZg7NWhWVA1l+C/Y8ZUaLmtfpbyk/rCvmoVWheaahQtMsYzQQTox4iTXcJSYWzKqBZox9kGwUBi0QLpMYc0hf7LE02g8VrPpq9Ooqz8Ea1J1btXKVFsbY83CTAcO7lY+zhTHmVph3TjuFGkpbiQ5RVB332TsMf02G027Z3J/t+JqpWZYC9ApQZBq956mObu52fNMAcd9NvPVHww1TAigoiumMNEPEZzjvL6xoTSjmFBVpxla4ZmyKs7NeaYZAZnpOLUiGwXFUhCovdhWI6xr/VhXh1eOylOqqFNVeTQxYdMHwdHYRgrMPDsGjGdEYLoW0niocq2kxkJd5Smc7pkFV8bjsRphqP5gbM5xit9N3PuBwx3Bnud5q1YLrCiacVM21BJFPzqDJhqPcnnVUI2ab8ecbhk4w8xnDCgXPDqz0MUhInWdcRpYCCazTQ7DdYYrnjkhM7cvwWIMOv4bd/tpUdKgm2laphA+s+Iq4jX3ecOl0OQBxojAMZ4DwFaAkYiYn0ER4PZ32zDa6tlcU22ANOBiA9dkdXE7z3dsZXr7RzbvE2TPcdFwnyB7jgfw3vjxcxFk5w5D9vufW5A9kZhLa8SrX/Orxjo877z9WtzmWLK9LKLmOAGYrTBpd4oKZ3ouT8VopPX3aU//RYVheKcbkxZz+KyXXXbpXUSzE30XeIanPO1qa+3HSfn0pz3FUAUuKOUfX2cryN7d5073d8/0eM3ffypB9kTCIQzcZz/3hcbcpQ1+J7+Ym8jNt9xiLKadYuqJvmcuoJ7I4T0XnI4X6092nu9O5DyVILtTWJoLY+AnnvTkpxs6gmvreK4vx49WbtrCDx48cBex81Rjkc+erSB7omt+ZzFkp7ua35m/n1RdXPRch+fyOhdB9kSfPZuxdKbbv/M34Enf3fk81ffe02PiZOdtvi3zosXxqIWTnQc+eyZz2/z4bG1uWbfA7t1O9N35OtGYPpfjcapj/c/1dwTZ9735el39mP0Ko7K5UHDpsDCkldBTXcuINuXAwmLKZcTJ1B7YWQQ7l0Kh0RCHXWWbPTpRmRZ6C61wYgYiDu3cOMHQACLjf+U6cnRVo7VEBy44X/VF2tQck9BEVdygiAa0XSaZxlmm4UZXlXJFraUFRe1lBaFLDreOPthoyF4wT03CQ4Sgfc5Ip7bY5o24eBBwcU4hyk1pYzVnluOjOi4qoRquzRfBBgEhy0HQuVZ8Al5IZUZiw+2KWAqXT7Qtmjjg2kpp35tNQBogNobWqjcp5SrS2IQWREc2n4UqDjr214kLtM2y0HYdOcZp3E5ON64c7Yaec+5ZGyk8OFNhEVNxvm4nmJubxPF8kTX5YpfqLHPVmH2PxXtcyK+EqtEGPuoq9HzjAyZTnM8T01F52TG01kO21XHkTOzdFulzIigAACAASURBVH/d77o2SJ6HeJ8L+CDwh3MLSzbb5t7RvsgizTnjELCduxSXNb82U5wjACLuytAZ7KdzERIegzMMNyfnCp6rNK2UtbrVVdUPdGCxoXYzUFSG38hn6OhJLYWb81gKcV4iVuEIBFuBcycwQRbh3gLJ5scVp+B0jmhwwTcLiy1rW5+7mhhPMa2VpE0bJxcXNXxE5262tHEP5ydMYtthFRZOhXupQqybMgKkYNqWCw2SsQZprHxaMqddeeabyMA1QjAa45S27EqlYZ8l4CguBnbt0ko/ycuawQ6dzDT1PGup73VHWtlc1YELFtWsVxTMQuMNLzYj1UMnIOLNoq20VsWjNdXKsLBU+l2tUBOSzRHWZm4b0Io8EuFboVZX15VnoYb9VFv9oVa3xlrcs6TzL1i2sWo4hsQJJrR8Izga9mKSm3OMiw0HGOKXCYDyVK0i7jBmCjUjGLSEM5GwDvezonatrlpYUlie6YJ9S7r96KZ+73/9g6JapPN2t3TZxUvGmMxLZd1084qGw4kOnt+xuQjGMm24jFMLsZu5gD6wIcOkUOhVTSBFiGPEN9qRBfXhIHXsYsRcX1FQVatOwBSp9WAZPMU5xSoEUUT3UK1GQ0E50OZm1xzWtNh7XqFms2bKAoUpjxA/OK+B40fi6LdCgGFEpJvvOKYvHzpqKACE46hU175dbaUJQWK5jq0d0yiban2tp5/44cdqIWJcM0e5lmMES2bFJHf4Bws45BqiBRzx11ruYQ9wibvAO86xQ1q60CCbS9h3SJqgF6oVQzAYSsJwGlzvCN44rWG8Mq9EJhT6HiIec6lzvWIPhJdbq1XV74+tawK8Q8mfqkJ4ZCU0d/XqVqqjiJi1si49f1mdZdcqPkom2lpZV4VrE+ciIX7M7Ql8aIpiFCLAYLAH2IAd5znNCRmKrWgW1VsqJp5WVrbsOxAOKewhziNSITgPk8QcqPVaRUsLbRUTRNktm7dBINSqM3UaTW1sjXTH4Z7NhTkBWBQhI5ivniIcyvK0vGtZ/QGu4KmWmoEWltrqDTMdW1lXhihNGzs8U0QnHJFWrJlpWsrtmmT/4F+zK6NibNf4qDc1p20+jdWsBbatzKFwT5MEJjM8XbYp1mIrUrXSUkWhsiQVd8z+YNPG6sZwosVWRa0mBdZCYT1QhaILXPPcuTHLYUP5IFbUQJwObc5mPqO4Ryhat5dasOHuXQ31R5mSbKYkmRgepJjEqhFGOaMLRWoaW9eFmQ3jie44ckTVRkXVkq+wNrNzg7x3bG2gIncheIz7OKZQh/hH6NlMo8HI8AgcM8Q9ziesW+6oOEzLXEszMCEz6+wZDkY2PpjrK2FFvVHfXKppAjIotf2iUIb7neC1bn+oYZ972Uy7luvmZCeIkn8oMsY2Z7gCikP0SKNRrr657KuaeXQL5SpXynafZeZmrg4rDhs0K0oWVhcuNjTaim3OMyZtZapZkbpw02pH/X5PlUgKLNQQ5/JQtXrVOMOMV/jm61uxilKmfecvqtNa1urhrjaODTSdJWq0pEYjULPd0oSikO/rjhtu0zSdaPfBXRqOUmWF6+wgmIzto1uD23YUBHat7zuvrXJR0tbKUJV6KL9WUTEcWAeDBaSS2UWRJpeGw9xczBXEYeY7ux867jz3cPf8RSlPhoWKe0ObJxBlKQ7zqJHnjs3Po1ZQjSzg0gWR2oOdFTpv20j0zo/17hNkz3ERcZ8ge44H8N748X/JguxOIeRETNp78nydSgSbt9ITLnX8tvDAAFf043/7SQuzIuiKh7KdbjAWbQhwOPz4G68TBZPd04Ls6f7u2R7LsxFk547MJE5PuxBwIgESFisOb2D8c2eqLTtnMxM6f/Pd79N1r3ulcCXPX98MQfZEmIq54HUyR+VcLGPbdo6pU41F3n9PCrK0m1/7opcZu/gXrsaJ/p/vbMvld37uqVebA/zu3LpnMnbuaUH2bMbSmWwv791ZGOJ/n8jxfDrfeU+PiZ1z/93Nj/C8n/LUq4Uje6fr+FSC7Hx/Tmdum7uocd++9a1v0EKn8w2H40Rj+lyOx+kc73+O9xiy4G1v0NXfdUA5D9/YfTwnVhJC0azjWpXy4VhVP1QpwHRk0p4TBY1fliqLCc9BLHNiHN4H3I4sYmgDZSGFUOmVgu3QIwTZqbHteERvtqrm6MFmyMKzQBiy9O2yhlmgO9YHunWlq2M3begxl1+s+z/0oMJO0+ZOQwyY6Lgt8OEepSXPmAQuDIMFgDNEYrN0CzfcTLOJWwzxRt5XDd0iHKcN+zaZ5CammoBhARkIkfb/zBFqDmHCmia0vda2XRu06wXOWTbju+G9cUxxyOKkIhQHPAPgg3R7H9xbK0FkixHEAY6jpWfjMq0Q0JKZw8Q4h9utxtbKv90yirDlmI8wWyeGDDBxZZsH68RmF+pDm+vEtBpamksKZm6BisBd5LEFCU08REgcLLm1xXulyjZ0wYnf9mMIxbZNTmABmYCvDwESwYYWRsQrkr3t1z1ZUJq5lmcy9xduWoLIcE8i/OBos0R49mM7ZMQcY7ihpjSdOgQFrsu1jQ0FQVNJXta0IlWqUzXCQI0qie3OVVspV5WmifqjgeJRagK/X8PJiBtoqkYdl+v2mEEYp3XSzHUI4wiG4AtwpVKsIIAtUFRrqtFqKh2OrCXcFqOV0By2y7SsEuJW5CYAb3b79hncuEEV9mDThOhs3Dcxq1yqqDdOFeNc9BFEqkqSobqjvqET4NWyQKetd5NFfq1lgg/uNViDFb+m0XBsaAVaZ3HFUSBm33F2z7KSRikOK09rW10tLPq68Pw9JrohKoVeqCJOtKuD2EDadaj19YHa7apxITfjQsO0UGQIhrK5qo5u9G1s4PxkzJSCsrnRECAO48brbxlL9eCFB8SkwVg0GADuYMQbQ5Y0TZQebo213OLY5ao2K/KrcDIDczIzZ/S6AwGGRCtkTIW+Z7xcnGvVAISEzPF30YFlxelAH/3s19Qdxeo0azq4t6kWGQqzqrqjoXPHTULVqqHau+omElmxoozggwMe5qcT+YuMkewCfnAfUoBoLdcVwGzFVTl2gWidVmSibJqPTESr+aGGtHlPcjWbVhbSQr1tgj+MfYTcBoFuPoIzLcEzFZkL+fE9Jz6z/3yXBfdsO1h78UCH14e68caehd3tPq+p229aVzYNrLi1sd5XPyGIKddPfv+3qxPWNLWL3DNnYBDhqqc9fJv/aiF72455CzBy7ks3Y/K37fZlmwcdP5o5mcueNnYuYOYaQ7qorLAS2nhGzILZG8cT9fpjra4kOnw40/0OVrXnYGjFol37OlrH+V0ONJumJpxubnXVbi+aAAQ3E8FomJZ1ZGOghaWy7nfBspSWFLbqmOx1+I419Ta7qvgc50jNKNJgOLZz49AuFKnYdgpVU1XrkVJrrYe3nGpC+0PZc/zdkm/3hCQd2rzilyuKqnCDHeM8nzD3+srplDAHPNdYYq5Y3IetKFI8gSU7MOc/90RQDuNBzzAaUaVuGJ5GFJnrHBdq0huZQMt2DpLYhCfa/CXE1FQL7boJYykhgAHFJ65X3Ksu5BEh0LK84kzrg7HhTMq456cTNRotdTeGdg0gzhraoMgN17DQbqketEywnfkzjbORqkGofj/ROBtYu/9iralRnGlzK7Pix/77L97Jxj52bEudhm9FBYRaipOw0xFIkwQ8ykxxMbX7STb1NSQoi/uYP1OWJMo3YjXroB0KdZZbWloMbS5JuM/gDoYDTB88oWSTqbZ6A2V5rsVOU0fXhtoalM1VjGC5f3+o5ZZzljOzdLcGGnYJTKxaQTH06Opg7s1MmK5XQqWjxLAuxj9tOiY5yiDOVhWpVo/0VauHWtq9pNHGluJipqhVU5IOzMhU8UCLuE6OaTKxwE+EdNj5DDjOGUUuhOxxmmmJ4K+KK6CVKaYEFQ17iY4eXlMpLcx1XV9sWqFmnM7kI17HFDlylYOSxoTppRV7piGwbc+BXZrhqJ3kiqolcw6Ph1P1eokGSaJqAxZwVVHIfVHqdwcWKljymEOn2rNvl/bt3aXppK47vn5YN9/8FbV211SvtdRdB3k0s6Iuz3JUOa3wmmcagB6p+Dr/ovPh7OnIxmG1Ec1xzhep40Hjxie81ULWKCTwvOWbg5dnQfjnRZpY11Bh7Uu47HHuFsrBxoBXqFTsvFOIZW7EQJSNx6o3G6oT0Mb38pxRcZztlV6ut/zVfQ7Zc10/3CfInusRvBd+/l+yILvTNXu8c++ePlWnEsHm23LTzTfrXb/+VmtrZ2H26U//nYl/vH7mZ/6DvvWRj9B73vd+vec97/8GXuI8TRwm7TxUh8/BgoUhCwbhnhZk5wLlDTd81Vi4d/e7Z3s8z0aQnbsucTmfrtvwRAIkQug7f/3dFipGeNe1115jbtt5aNaDH3TlXULY2MdvhiC783vnmIW52LS4uHAXvu3O47yTTbszKOpUY/GeFmT5Phi9BI0tLCzoDde/VpdeerEFA73qVdfpi//wpW8ILDvb8XJPC7JnM5bOZtvn6BQ++9P/6aeMs2oBDGfwuqfHxM65/+5E4vnxIdhxJ1rlVILsmcxt8+2AR3d3LuqTCbJnc42cwWH/J30rguxvve31esqjdqlkwTklc2DRuj4jOMPclLmyYazFRlu1ZmRuG1uymyiH6xXRkvc5Nin/2DwuFvA4aODIOgYoD9g84ONQwclTpLQyNlw6Mi5Aecaj/OoXb9NlV1yo9cGGPvaJI7pjgLNkpkc/+KAuuXifFpf3mHDGYttae30XJMW/G+NtgsgSWGu4td2CDJgiCiOP0KbrBFx2gbAtwjGiAGYrifS4qhy7DDcsbboIsMb7hJHm4VoqLBXe2K9sO0nTZSfm4qpEiITNhzMQvimJwq6/37lGDcOKM9VSxdELtkM6YNBuM98QkI2PiqjK7/K9Jqg4xyviifFgzf3qHL4mwOKowkmCb5LUdXO30VnoWjlxbIIKsLA1C/zBpUpcM4EgJKsbENchHnJalp0gixOXl4nBJvY6kZ23Wr4VblITGMEPZJbUzPHahlWa0GstzsZ+ZSFZsW11/9CyzHniHNJu7JiWMWIEjufSVGUcqgXoAM4h/NdM4zzV0tKStUX3Rrl2L9TVKPvqDmY6sjpSkWXqdAK1GjizExNKavWmtYciwhPoQwo64wGMEqIr49SFjtHq6hh6CNgIYwgpLFQJeKL7iHZZhBSOJ23KfqVmYy4EhjhDNExNuDUFyfi7zq1WwTKu3Niv02nZQofGuNnC0IK1yiUoumxzrHq1YU7odJbp6MaWilLVnN/DGL7yxIKv/PJUK92B4+CGbDvHPtBoFCuNU+XWcU9gi8wBh1vPEw4xX/UoVBOnYzHRxvpEYVSljKKojlsRNEiglTUCwKQsBqMwUlirKB6NVcNJ2GkqTnBIFRaQxb+P0qHqizVNYsJ3aPl1RRxjoFq79URRqaK4P1KrUZVPq3O1pGqnpsmUIB1E0Kky2/bMMAPgF/yKr14v1mCMCIg06qs0y9QICYQi2CvX1gjBx9dyp6ZdCx3demhN1hHuh9Y2fWx1qIP7F9RciMzFaaneiKOVQNUosu/IELddPYPpweYP9iC0Yw1motCx1Z6mUziSvmq1mfbtrtt1Px1PtTlKFEW0pVOcYJyXjdXrB4WF4+EAxf1u+YGlmQl8iLHMC4jpzEv1KLLfjHGVInowA3olfeYLX7HAtObygrVElyYlPeSKRU2n8CpzC3Dd01pWeepa2x2VwM19FAasa9uY1Tj9S1aEY/+sIGb4Ec+xW0Fw27XpWI24Z2FOIxgzBzE/cZ3OBc8wqDoOdmlqKICSF+n22zb0Fx/7ivbcv6nKpKurLrtAzcaiWp1FJVyPCdgG5u+qVlc3bPsovgS0xlMcKU+0MRw5xntpZjiExT3LNr7jLFN/a8P4lCbi4RpNYgt6m6RO/Lc5jPsMBYxKyeapNOVamyrnfrXNuWa/2CEc0NSW7JiVaXgoW+HGimsUsQrHWbdcPg6uKzOoXvWMK8v1Ph5TwBnbPdSuGVjdyUTJOFUpINzO1+7ltqqzifoDGJoU65gRC3m4TicThWVf1bBmYmROaGOV+y14gnybuc25C62QxR+SbSbwrsUlZVMnIAfcZ8oEi2XqDsbGNa3XK2qETRsziGAIvcZK32Z19xGzJ1MttJ1reVIOdGh1XXv3LmjfAkiAknxE+XJuKfeIutx9EmOM06Lg5nF7BCjBRMUZC0d0oEE/12BQqN7Odf7+RW2tjS0kDU51m/12wAxVrFsBfEvsMjw8T2EABmNiZpZuTNdAbsXPLCm0u9mx54cKrOjBWBvrQ6uY4mgnDIovK5VdMB/t/qXCnY/BeKjaUlNlXLt0wWRse0lR5Jtzvt1pGa+dQEQXWDi24i/Bo9zjKLDQGTPJ4VlPjNE6s84Yhx6iSMFxgSdNQZg5JjJxvKQEpAWs8Cwx0R/3fBpPlLPdCzUYHdbRwPw8A6mST4xxzNwAu3Uy89RuV7TQDlUNWlpd6enWO9Y0C6ZqL9bUiEAmIW67sEk6Pur1qnsOSumaYC51yBHuQYQ8UoyeZNzv6eqYmRN5NC6gRJm7td1mXo5VUUPdY6n8KmMwVaMe2fGnMMnzBvdtBFmeCQm+hCFMQaC91FDFrkfmGgLtuMf7dk3i1sbpHDUj44abm3i7kAxChPPOfEyRpkxxezZT1AxViaq6+dhYb/2rtfscsue4crhPkD3HA3hv/Pi/ZEH2ZGFD9/S5OpUINnfI8ruIH7t2LetDH/pTvewVr9HP/PR/sHRzqn2nEv3m223hW7/5Pn3gg398F/boN0OQ3Xms7u53z/Z4no0gu1NoP1234d05Qrkhvus33qP3vPe/WmgL7dI8bBK8Bpt1fk7m+/fNEGR3OmTn+zNvx8YBdDwnd74t833650YWzLcHUfaa579IaZraIoTXYx/7PXYsl5YWz3aI3OVz97QgezZj6Wx2hOuGUDEQIHB04ely3k71+tM/+186cmRFT/m5n9U9PSZ2IgtOxNhm2+aCLNu/U/Q/2Xng4exM5ra5C5eHW9Axj/n2R33DYTkZsuBsrpFTHfd/rr+bIPvWX9WTH7GgdJiZA6kSRarvbqiMU6PAdVk2ZyvBJ45tF5gQhUsSsYQHerfwnWmW8bDseKzOZWiSpYmyiH0IHH6Ik5KE58LcdeiIuIkmaapK2TNxKsZ5opIGGujGtb5Go6kuuWCf9uzZp6ofCSggTokS3FdEEOEuxCrneK2IxcZcnQsNd3JUt926CG0W8oX0g3PXBTAZ55LFN840BEO+j2AsThDOYOObwp7NTFhD+ETAtURhBF/ajBF2cchMM2tbxyGLM838dixYJ7R1OmGSVb+JOKZhE15BenZu7jQTrm1g4PKJ3L9b2LL7PQvXIQzH+vsRW6rm4OR88F5LWd52ejpDrTs3SLXmcjbsAYJMoALXKseTc8F3Wuus2665S5jFsgX/sAjFvWzCOgzeVAWLU/ioFpBT3g6KwUXkWJVsN2KoueosOA2u3Vw855hAxHPH3hxIuI8cRNjcxqzGfEQlYfVhu6e2yEvMSRMqjcdCENrojnX74YFuHxTGxKPltOGXdMmeJT3g4obqjYmxIUszlySNoGxOOknD8dgWkaA3nHCIEI24Qcs3++WCftjnIHDOKhfaRRt+ruEYh5fB8VSp+NaSywGPzAVMu/c2NINQHI9Ff2aOTAYZbbxD8AM4u2AXlwm/IsQFkZbntFzjbKJeCm4j15HVTW1sJlqs1bR316Km3lS3rKwoAVFQQvhzbm0W4jjyEG7gPSJA01Y/XO9bmnaIEDstq16tqtPgOvdVr3NNTtWljZRtNkdkYvtS9Ut2nDhPLJLrNVzqiGiejRXG3HDU03icKorqFuCFUwq3sYl4JRyVJMiDHoCtmWvfebtVgk1LSEyppJXVoR0TGyvGP5SWllsaJX1jy45Gibnuphljj5b+qQ7sbShJR+rFuda7uRaaVe1bCtVp1HTDTcd069GRuXJxjsF9vf/Blgkq1hLLOfcrlgyOCF2uwDLlGgMjwOlEAJmpYlxghIeZ8owus576A9AZ8EmnuuzSA6oFVX3ly7daQCIidIPwmmlJ/fFM5x9Y1nKb8J6SohARt6ZDt/XU7U3UaEU6sK+qeuiY1Qz9WrVuYtnK+ppuOrRloVCd5bZGw76SItXWxqYxUWtVX5ecv9e2v90MFVAoKROoM9XK6li9TdADsKw9nX/BokJjRLtCA+fWrrvZ1BzCHHdGNcK9cx0idjq0hAk1hiZhsuJcbqMMbJJ0/FSb7eF04yqfePrKV9f0qS/epIsv26WHX9bRvt3Lxu0sCBwiQd7DKe+EUsKtOOfVui9vWlboNXT4yKqiharYtE6rZW3ijNFhzwVw+f5E5aKw4oy5z5da2urF6iO0TzITuJkTUzjhPteOE0hBZ+COtQJQJTTBGXcnbFAEIfbVhZrR6QGH1jG+cUUjBi60ahZQZyxLPK1lxNy6xrhm8ZJOc41GfeOqs59JHKu1AOvTcTz37tqt5SaC60jjEWFSjrc6GBMM6L6PuYDt49qrtyPjmG5s9VQUY8cnt2IeBQmr9FnxjzuGuecjX41qzXAzXKsUGfhrlXbwmRQPYdO6cDq+n5IdbeWrq33jVi8udVQNHbs5zVOFNU+dWlPeFOc21zPFWHedcG2Yq3tamNOW+yLhX0ns6cabDmuqRJdcdcBcoVvdsXbtjlQPCDPLNR4PzYnMvlswJVK73U/BvyC60pYeKLBnEMRQaVKeKI8Ryica57nNv8NBpkrkmes2ADURgJKZaZYXVkRjTg6qnuoBWI2qzcfcw3BngijhXgZXvL/ZVXsJNjBiPPeh0DpjCHKbEZjJ5+z+6NzXdOFwr6U4y/PkKEkV1SOHAMGNv82C5l4Ll73RqNnz1bH1LWWTxIRJ7pcItOmYZ4lCjcW6Qu4vcLPrFXXqdaXxSFubQ3VT2PpTC2GsNuqqBp4x0FVM1BsmyksTNSI6jkCZpLbvncW2sepx8HIPSwa5deyAbaHMbR1KIfMaQZOgCjxjnff6uRUJLWDTo+gQWUFgPJRWD2+qvVtaXgq1UCfs0gnOCNhgbTSGb19WPJiq348VNUuq72uqwnOI4ThcCKAFkNF3Y4B1wvKYh0EucV6pioDFcd1Bdh4YsNyP7XmJ57uybj7S0/tvKO4TZM9xEXGfIHuOB/De+PF/yYIs5+O3f+f39brr3qCHPeyhuv66VxuTc+eLhRSiIO7SO9OPz+JEnkqQnTNkf+SJTzB3HCD6X3jmc4xj+853vFmXX/aAO3/1RN+FYHjRRffTd33nY+58Hzew61//JtvHeTvxPS3Inu7vnsUhs4+cjSC7U8D8gR94vF72kmvt/O18sUhGGLSK7kla9BGDXvva1+vFL3qeLr/8slPuxjdDkJ0zZHGUzoOT+G/XPO9affwTn9LdhXPNx/bxfz/VWDzZ8eBvJ/v83XGjYSHDayaQDAH2XK6lk52Ee1qQPZuxdMpBcjdvIMDvJS99pS1I4Btf+8JrnNPkbl7z0C3cxrjg7+kxcaKwweM52h/92N/qGVc/684wwvnfT3Yetra2zmhu24lzOT60cH5oTjQmz+V4nO05/GZ/DkH2Xde/Vj92IFDUdG2y7daiwk5g4goJ0rgBgwoizUTVasUWp+Z+yHJrXcXpaq3tLPpwYeJ6qVdN8DHR1dput5mDtJGTqIsDbkILGy1xmI8Kc+RMJ1UdvWOkqFzW7gM1VTsVx5GdegordU290KVIIcQRAGW8Uef6tORlUyxnytNUhQkbYA9wI5adxrPdZmsMMnOOso25ibd00LHY4cUiEEHMHKcWmmV6lPsO09xgmyH8yn7bBEYTY3GGEcQ1VW5iKd+Ji6gkv0Q7vMFQrVWeRQkLPxaUiJ+0cnOgeI8t/Mxhgk/SfEPm8ELotcUg7lrEy2BmnEKuLRh4GKUQoy1Aq4RzN9vef4dssEApnFK10LmEnWpuTugSTiILGXJBQiwWYZryYxwbhyVwwewWFbLNp8VORos1gpBrQ2RxCmeY/eD80HpIgEpq+2L/bft8IEpyDMYE5/A7HriByA40Drhwm9VLm3otZPGJwDLTKBmZyzKHuekFijw4w6k+8nc3a2XIgs65pDnOpUK6bNeyvvc7Lla7ycI4UAEXF7UNUQZBdDpRnI006Bca9XIduGCXBbzgjjaxHeG+7NKlOd+BtdUiVpaUFfACt3TzTSuKooYWd9fV6TRUqzRc0nk5UBQSWJWbWGOiDOnR9G2CLkgQXykQTFSM4awiSICCSE1sxmk47PeszX48zbWRb2oYJ1o7NtZCs6Fdzar27FlUOu1prR9rZT1W2a9pOkNYmiodDDTNxgobgbVs15p1Ddf6zu1GIE1C+JyvVj3UebsbFsJj7bNZrs04NfETkaoSTNVarBmDF4GpFuBabVibeJwExtPkmQKeoOMil+VH8AN9u56w28KTxAkfeBOFXlkLLd/CleJhYu46jgfMyMmsYhzqwPdUr1TUJI1+3DPeKIWgOEWUQJSdqR0hbpbs/cO80MqxgSK/pv1LiwoDX189dEh92LWzVPkYtxpBXL727d+tSjV1jv4SxQdcZy0VXJ+ziTJ4kjjTmWcC59iGjwnLeNRLtNbtWhcBLuwgmOrBD7zUksMP3X5UeQleallVr6JJqaz+ONEVFx/UYsOTxzWa+1pZHenYZl9rvYHqjYouObCoKy/erRChhPklJ3isomNrG/r/P39YB/fvVpZxbgtdev+9Wopw6mU2phCVp6WqOfAI1qL2Mcwm+swXD2t9fUsPffjl+tznbrMgoUddtVcLLc5zYUxVihugNijocCzwTiMeISqaC3bbpc+1QhgSc6rVgECVwIu2YtN29wOBgSA8bIxk+vO/+gfdsTbWYx65R9/xyAeo6le1sLRsSAzuF6A2wJvAoqQIP9R61gAAIABJREFUBM6g1a5aS3m93tbqes8chlkyVq3RUmexqoU9y+rdfkTrGz3HXM7cdUShp9lqWtgRTm7GJ/csgsSYC6Ylxg3FscA6NqyjgnZpK4qF6m72bW7lvmQIi9DhVnh+Yg8JCouTVFvDvrF7QYF4dH/A9EwzDUdDC1qM6ovmPPU9CiETVQMQBE5cpNhC+FSvO1R3c6CLLjmg6SSxeY456PCRdQvjw4XJvINQ3u9vqij5isK6qvVAg9GmaiHFHk9LrSVlaazhiAJLyYqm+bSscjBRK2ooKhOulquXJObEtwLMNm+dc0gHgPGtuZExF6Wp4jTRsY2uDpy3S5Bvb7njiPbtWzBBdmN1qEatqlaD60HyqhVl+VTD0VS9zVUd3Les0I9U9iqGThjnY+WzxDjOg/WRqtWWrcHojpggmNdc0TeLnQPdsjcRw3lCQNyjkMdcgou9NFO9E2h5b1ubRwtzynM/8ij6TFLdemhD8Xim9n7ESBeo2FoiIDTXYFioNyw0jXPt39VWPZxpeW/DxvywN3D3cDozLCMTRyeuZRzm3KfLAnmMf4n/DeuX8+MKcr4V6HjWgNdrgaHbOAPrfAHp4JXNhQ5bmXsf72c8juKxPQfhjOdRZNTP7D7sR4QVgitxbTRNv2ZhmaA9MsYUTxPTshKeuQonBOPSRxRnfILrwUFu4rsH09k9k3APS5OxK3j6MJY9Rc2m1te79jwDXYBCYRiUjRO+sTnURjdRpcocXVaeSBu3Zjo06KvRyXXJhS2Vu5nde5tLNXm0KIB2yjNN4tzukTwO9La4H6TyGqGGm7k5lwkrc89RXF8UPt2DVVh1QX4WGIstmU6CsOGK5JTd6cABqW8s2ZlGca6Vfqrf+szoPkH2HBcL9wmy53gA740f/39VkD2R8/Fk3MsThXpxPhA8cabBKXzCE35IhCbNQ6BYNP327/yBPvWpT+u1r3m5tVuf7WsuGByfeM/3zYWPz372cya44YybC1tJmtxFkF1ZOaYXXPsSY3zuZMjy/QRGPP95z75LqzOBZS97+avv5FLe04Ls6f7u2R63sxFk+a0vfOEf9PPPeKbG49jcg0/6Lz9zp5vVhM23vENpkuiFL7jGHqJPNHZuueVWE47ardbdsiuP369zEWRhZIJYQGDb+frwh/9S1774ZXrVK16ixz3usXf+aY4BqIZVvfUtr7+LYDwXo2688eZv+Ns/tSDLOXzlq68zV+Q3m9U8FwK/53u+S6951ctUr/+joHmqsXR3IuKZjqWzHeuIvzjaKRCxqPjZ//yf9IynP8XaYo9/7XSZ/sqLn2+iPK97ekwwL/7Ss64RLN03vfFX9Z3f8e13bsp83uK4Hf+3kwmyZzq3cVze8c7fMD42r+OPC07eF177UlE82TknnsvxONtz+M3+HILsO697uX724R0LaZgOCjU7yxaORD4FDiETSjLH+qq3G8bCpN2RhG7coSxgmPtYDOLKww3LIoSFnmX5kHLNQqU8sxAKFvEEuJAK3G7WTUiBh3fTsZGOrse64XMreuSFe3Tlt+xRY2nBWo2tZRdeLAsY1F2YiOa8nFmCNgsOBENz6RaFMfhos0c5YPGB49FadGmtM9curXRwb1low691WAM+z8Ke9kecP4iEFoK1/WIRxvdaWyZ2K7iwTp1Qs9kwYcOxBScusMgcZYixCJm0vSOCunAqFnM4UxFmjbHJb4dOmGD7uWYRRvCw1GottTtVDQexuTFZXFtw0YFdtj2rR9fV68fW6kmYjW03HNd8oopP66xj7eIEZKGGs8ySlKeylHGERZ+Ed7YWwRwxNklMsDYLmLmeETFM23ZOYVjBOIcsydm55GhZZHHMopOFrHGEEQhKtBQj/OHEQUCGMeiCixC++ggKBgNFnQ/U7Y3VaTe03GlainmzVjHhdqs7MsFyMkmUT1Oxhfbb2Uz9uK8vHlrRlw4RTgLz1oWFNfyZvvshl+vBl58n35u4hHeYncYkxaXDeZJUmemLX1nRjV/b0g8+7qGqRYk8+MDmSN4WcEu463Jzl5nrlZE0Yzz3LbSoWWuo7FOMIJEbviCOtKm1gyO40HIe1WrmthoNY6UZjlFQB2WV/Rmb4MLwaMnOUx05NtTXbhqqUpvpgZfstZb7rNwz3iyszE7Y1L7lRUsSX9voKvPKOrY1oqKgjY1UCYnbhA4tVRV6ibobsaZ+qLiH02/OE54aQmGeGI8IUAtwtmZKCvi1iHMzdTq+Dp63qM2tsSE62p0FbWwMFVgil6ejK5vbPGd3bP8ve28CbVt2l/V+e69+96e/XXVJJak0RUIS09AHDfh4CqhgN+SJImgAaVRUQgiNUWkSgUQEG0R4T1EeivJ8iiSPRiAhxCQGQipJ9VW3bneafXa3+rXXG7//3LcsQsKDusJ4NcY5GXdA3XvO2WvPNdece37/7//7Bv1QaV2YuEGLLY5PXMAImxVIgKbVaOBrGONYlgZJoL3RWoNeqWuzUteXtcaDPgHzCsFMeKXytKM8a60te5mtjCfLvMQrSPGBJ/XK1aXSBYE4MJmZk7UxHrd2Bzq8fqJm7Ws6Xeni+QNz/u1tD7S7MzQxqq59c74OJn17TnFBIqLEiNlpKq+hxbZR210r6DSKYGn2cVonClrWDFzfuG4zHR/PtFgUWuWlxpOeDnYm2hkO1KkDffT+KzqZp/YMlHWmgLT0INCL77lde3tjFAcrNFBAmS0Xevf7HrIWcKnUaBzoWfu7es6FS/JaBJpKZVMoiHomsCFig0hhbf7Ahz+iDz5wonXRqmwbbZ339DkveaF68VAVie6dSkHkqUP7OesTq1JnEzZEC/JNRncHFx+FF8Ra3q9b2wxJQuGlAzOyMbGetm0wEud2tvT+D3xQv/prH9QXf8Frde5gVz7zu/a1XCGmZKrr3JytJmxvnIrWiRGSqI6zs9aNwxPFXqStg5Hxl0fjHVXLuaFUTk9XeuLaySZ8j64CijouIJG5kcS+yBygJZr1nIIEwpvD63QsPb4TwhEHUeHCE0uCqBCUfES0DQu8w7zLbW8rW/4tVKekbd83DEm+xG1JMXKDwelQQIQnPVIUx1pMl5ovMvWS2IKmwHvcuHFdl267qLU5t3HUE6g4N8fm0fHSgrJwY+KWJ4jtcDrT7XfsufXKwu3oKnEOXgsfhKHOvtvhuqUmX5uwPdkamKOavc2KeIRRxewBFOZio6lQYC1SXPCu68EQCgiFna7Seub2zyrQuqaYWBnmJIpw4bvW/dNZpp1Jon5IOB77RKST6czEvv3bBgqTnjGFqeYdHk+tPX6VZhoOYsWxb6373G9eD7GRXY9ng24OQyShuRuD1FMYDVVVay2ypQJ/ba5p1u+rR1MtKKDVFGc81Z3auiaYoIfHK+XrjvIZ7IFao6DRi154wQw0PCfMEdY/nKnwOozZ3SGky/3uLk5OK8wh6PMZwTfEC6F5FPbAA9m+QniaCbYuBI9CE/cf1AoDTTeMOUkNLcRZvXD4IYo9au0+V6AYcEDz+aCQSsJV6ehYZ9o5B27HdU5QK2WNsu0ZdjwII7IirVhMBxN7oHOY8g9s03b/CZijWEYnRuSwgxTRqpzgOMeSp1BT4W3OMk0PZ8Y+JvTx0Q/Pdb3Odftda+tA0JzPTL46PkUxQDjslR0lrNeEm+FWP8qkpFU0ZM1wnUK2a1eNOanZpBm3qJdYyBpFEStks29C4LZpsyluG8aJOcJ7d0FrV2a5fvBnT88E2Vs8LJwJsrc4gM/EH+eA/5e+4qvs0r/hb3ydvuTP/Zkn3W0seP/ge96mf/Ej/4f+7J/5k/qb3/D1v0kM/OBvfMjcU3x9rMvz6YwFwTGIkT/3c7+gT37Ji+3wffnyE3rs8cv6G3/ta/TLv/wufc3XfYNe+MLnG2sQduDNr5OTqb7yq7/OWoI/lhd7U8SYzxcajYb6w5/7WhNB3v6On7XW6r//977tltPff/hf/O82VnB7GKc/8ce/wARCOGiwV3/xF9+p7/h73/6kGLdcLvUNf/Ob9Eu//C7jyf7pP/1Feuyxy/rZn/t53X7bbRaQxN+/5jWfoRe/+F7hsP1HP/BPzVX3x77wj9p9uCne9ns9/d03fau5CZ46ht/yxtfri/7EF/4mgY97fc/znvtb0swJQPvG13+LfuG//pKJ1jjy+CJI7Hfyuk/nfvMzjM8bv+VN+un/8vbf9Lo3fx9zgXv+sdf8VMGKD46k17/2D322OYH4XZ/6Ka/W67/xGzSZjO1X3XT6PXXu3BSVuGd/6cu+VH/8j32+4uR/OG1pIxsMBk8+DwgB3/Gdb9G//jc/oS/983/OnM5PdYLefJY+dn4yJ7/ir3y1mH84ABlfWvjZjH/+539Rf/8736yvet1X6PM//3/dtLu6d8975L286e9+p579rGfp7/ydN+qO22+zMeOe/Luf/A9607e/UZ/1WZ/xm67xu777e/SvfuzH9af/1Bf9FgH/5rh+vPG4+Zq/22f+qZxRBL2v/qq/rHPnHbKALzbswaD/u2amfrw5dfO6uWdgPp73vOfqp37q/7b5ioP85hz+2LnP77pZvOD5x1F+0z39u51LT3eu3xxfXM+4iR977HF7xv/Sl/15vfSln2xrE3P5ypWr+pf/6t/Y/eXrrd/3Fn3Kq1/5P2VOfLx5+773/XcbN8ImKAp80ie9yFwc//bf/Qdb0/76X/saffEX/bHfdP9uurNx7LN+DofDJ4fld7u2/YGXv8xCDd/whm8zRzhfN5/ny09c0a//+gfNVQDH9mOv/+k8I7dy/36vf9aQBW/7Ln3951w0dh1i6WpeaXpYqY9YMubw2mh5vHSssF7PPiS7ZG7HN6VVEknOgrMQuQhWWeUajEfOUVWRRk6CtKe437OAGV6LL9xFCDpXTk5036OlHnjsRNHS0x/+tOdrcuApHvcVR669mBZyc6qBNyCUy1pl1y6Mg3ZynGI4oHAjwUY1A6xrbSSNmhZAhCIOsQTIPPLgTKHX0wtefLu6EUIpQNmOev2BC8ai7XbtwqkskMp6WB0ugNe3tmaa6Ak7gwMZRaLBrybwBhGP0xEuEQ7Mm/XV6KkbPAL/DHagAIlgLAcX8IM4zJgj9KIp0mbO4dcPnPhHOjtu4jAYm2hZ1akVCmm/RlhFDDYhBcENURyXSRgY1sFCzoxRi/SKa9g53Axj0OKIo5WQ94ygzGKKuIOgSItyZSFG1kpuLlNCTPitrboth0w7LdnhlAO/C0Xj14CVQEinFRcOLL8fJ1Jr7tJVttQaJ+RwrBQnFwE0VaO97W1zRdGN0h8SMJXa4TpdFpqdpJZqj7ttucosddoQG16u93z4MT121Z1Sh72uPv3e5+iOgx0LV2JcLcQJgRinrrm1ceR0NcszvfeDj6iufH3ay+5R2EU8dIgC3osFxSF2hKEhNnAQ4oyzVkqzEPNvPR1OF7p8DcE11923bxu/1s29jo0LDFuYwYv5VCtStzuBtZ33Exdm03Q6xqFM20YfffQBPfLwqe66/Q6d3xup10/U8QkWc4J6esL4ddR4XR3N5vLiyA7ssCenU8enRVgajWL1k661w5+mhda1ea4siAVRCQFhtYJRuFYv7io0ZAVOO9rJHZuZg3QSjYyBCv9wHTaaHiFS9Uyo4V6SdN/Fotl0Hf4h7hgjMbfiQMfeZ8brU5RQxwSzYb+vdVEIcOr5fqjnP6uvw7zRcelZ4F6VN/ZsDUeIhgRjOXxDmmd2T3nycaf1osBEnFkK87HWfLY0kZZ1CvfraDJQXi2Vrxj7Qnfdc0n5otRo0Nd45BAUtLbz/ebX6zgHO04+c/RnheFUEENw7bLuwWscDQN5MC5RSBAyzLVZKU4QsHJr+eaxITAtUKDDa0s9fmVmgqLxrdtWg1Gk59y2o9t2JkrixPjWmMJ4xHB2LlYznZycsrqoF0U6N97SxZ1txVHghOOqtiISbkHQATyFFcnyUatZOTWWI6JjEMUa+wP5nUirhXPuIy4jQiFswYw2x6vv8AMUfwxvsmnbZ41B5GH+o4rwXFthyxoLukqr2pztoC32dsbqDXzldabY65mwzjjnaa0i6+p0uXSc1iQwxyBrKizdtkX09bS1NTC3PStVnrp5xrrRj/uq167ghpA2my1VlKWqAvxHq3Xg6dyFPWXzwtiWcK3BZtDKz65jjGg5gZWFmduGoxcHI89wYQn2tRLc2JvgPwSyMHJuxrX1S3vKVytbvz2vp2JVqlmX6o1iO5NRsOQ9EHA05nNWWWuxcO5Sw5+wrnZaW7PhqG+PY+3sbpubvmm6uv+hhzVbZUqXc/sswj1iJJru2ow8dC8Qsnnj2so4o4N+bO8pLTNzZ8M57+OsR1iOKJAi4uJQzxUGtJ/7Cn1+rmd4iMI+B17TZLJlIrvn0c6OK9Pt8xQhmsokYCuE0GkFB541kRQ28B5JDBs70roEgQNqgQ6awvA78EgRucEKJElgDnQE8aMrR1rluS5c3LXfncTMYbYY4wG47oXWddM4UXZtawF71JoiQAmSgIJWpKzMDWNjDOa21XxemRMaFjPXw/rR1qWKKtMwDjTAQeqzfwe2f1Ik9f1YXR9XOzgG13bPnkgRAtTKRgk0sZNxoUuCfdI++9j/3DnKhW1SlGYvcy5bPkcY6rfTsWKV9ZJswquYTxmdBmWhqkt4F/unpyZ3jPkOztC1C/yy/R3hmTW5iwMWVzQdIXyuwtmLQE/BAba/QaGVJLGi0DH3jVFvSKDKxo+fYz/i/VGkQ8Rm/hO+yXVcvLirdJlqNV/q+HCpqlppdyfQOKbwEahM2YdKtXklL2zVGwcKR0NFhBvOFzq8eqzxxbF87u0aAZu9FBxMx4Rc8FfswQGBaX4i34vMBQzqqYCRXDmGtbHuQz4/OA4tWA66uK5Mc731HUdnguwtHhbOBNlbHMBn0o/Tiv7TP/0zeujhh23B5IuN66677tSrX/UKffZrPks/8IP/RHlBJW+tq9eu2aH7C7/gj5rYiDDFAZkPOjgSEfQ+73/5XH3NX/3KDWPr6Y0GnMQ3/d3v0v33P2B4AV7vUz/lVfqRH/2Xmi8WT74e7q0/+Nmfpa/48r9oouEDDzxoghfXe3h4qFe84uV64xu+0URKvhB2f+iHf1Q///P/VUdHx3rBC+6x3/2FX/BHnhRmnt4V/4+fQoh4xzt+Tv/+p/6jOc4Q3ba3t00Afu0fes1veR3G73u/9/tNhL1w4YI+57V/0Nq9Sbr+29/4Rn30/vvtPnzd132VJuOx/tt736+f/MmfsnG3hMckNhESsQRxiXv6znf9ijlpOaA/fvkJE6+//mu/2rAGH3u/Xv6yl+oN3/S3hDD5S7/0TtsEn/pzb3zD37Z78P/1uk933HCG/vhP/Du7Xj7EMmZ7e3v6K1/xZbrnnufqLd/zVk350FtzYJ/ay/zJL/4T+ot/4UueFKcIG/uhf/6jetevvNuu/6Wf/GJ98Rf/cX32az7TDmqIXt/95u99cu489fd81md+ul73lV9r4/KJvhCGbgqvP/ETP/nk83D9+g2NJ+Mnr/XN/+CtWi2XdqD6eNeKmPv+939A/+bH/61+40P32aEWp/arX/0KfcHn/xFduHD+E14Dc/fH/vX/qXe+81ee/J5P+ZRX2Vy5dOnik3/31PHkL28+s8977nPsPvMs/Hbj8fKXf7Le+tZ/9Lt+5nkG/953fLf+03/6L5/wPeBS/lN/8ov0utd9+ZMO9aczb/jA/wM/+M/0Y//6x+3DDPf7S77kz9p68e5f/W9PziXuz97urt7whr9lL/N93/f9mxah4slx+eqv/MtPOpJvBub9dnPp6VzvJ/oZ5gNC/X/5mXfoPe9575Pr8MWLF3Txwnm97GUv1Sv+wMtsnfp4WIPf6ZzAVfrmN3+fOyTW9ZPP2Ld+y+tNDL75dXx8YoI1a5E5m9ZrveTF4Ce+SPfc87wnBX9+31PnyM25fucdt1sB5Pbbb7Nf+btZ2y6cd3OfQgMO4v/wU//RgvXYi1jjWd9+4Rd+Uf/kn/2w7TPPuusuu69Pvf7f6Xj8z7yHvxe/ywTZ7/tuff1rLykcJnaonR3P1DS+4mGg0dCzw2We1XY4gSVL2zwHJQ7JCEQk6eKW9Tuw/GoVc5LnW2OpIVQx1xE6cN4DgePgb63vWHNwcgSVPvDIY3rXB6Y6vFHrtc9/rl75sjsVnxtsWGEADWGJdp2TEJcq7LWN4EmbqwVSWUCOZ9gEDhimHXZa5XWuxXJu7c2IIx/54JEee3xuwTOf9uoX6Nz5sblccGbgfHGOWufqRYwyZ67hDlxrOyckRBpcKG2DmLUJPyJJGIHFUAlw6QKXFt+hHZLDPG4y57rlPdhBa3Moc7BKzDvO/cRpjQNYmITmGqF7bziMTOSN41bTk4WWi9a1QW4SuLk/uHoc347rcAIFB04O9c5h3Noh0VLUEYA3LZkIQCZc4RLeBIdtIIomSuDmcUwHFwZk/Flj0RLsgbsyRDvhou33GFvWQtYQh0yONhZlHPjWvnuTPVjWpTkx4f4RiEW7OPp6FMZSgdDUaLQ3Vt50tFhlOtgZqCxTnVw71irNdW2WGotwb0whtNXOXqJ5dlUfefC6kt5E26Oh8mVsYV+7E0LbCOZB7O5YmzTDDr6AoSLp/Hg+0/Z4ZKnptO27SHMnHhu6woQ65orUS7ChMSTusM38LOpS73r/B/Xw45nuvv2S7n3ORUUhQWddDZK+CcEpgmGLM6pUFBNW5MRqm9cIQIhKdUfTLNesXChbFuYoS0LfcAOMb5GVuna00snixFykOM/tc8uy1um80nKWygsDdShgmOOakCyceBRTcvs35nqRuoT7OHYiCm5pv9PRuB/JC7vKCSCLEGtTC1oiSAtGaRJ5Sqtcl59YKfRxNa2Vk4TEo4pr1YoOa5s3NnbM927XfhYnXpB4Go4iw6Eg8nerXOnxqe4+2NGw72m+WGnnjkt2fwnB6awdKsJa6P1AM4o+OLGR6GvHsDx/bsuEhOOpQ5Ug0nHWgImMboRLrWornc5WNuZbo6HCTuQKFoE02k2U54X8TmjrlVMLCZ/zLZAJvjTCAGOFeLDgGrf71kmAu471jefPEAZMLHilOJR7vvyoY27Ak8MTPX55qZOThaFemA88Wohj3cbTS190XnvbY+tKaPGodVwrMmqmFcy6YEpw43Inuhr3QGQ1xtscjfsWrNOjnRrXXexr9/yevNiztQSBCfdlS++xfB1en6nTYU1pVJko43iudEDghOV5p6POcAhwHtvQWsIjApIGBB7W1saPy7+x90yLeVens4XAk+7v75gjdA0ruWTeIYoNVKzWykuKeLkxXiE4c0+5tiimzTkwl/KFS+dM9EZsBwkRhT0tFgQQOXRC3eT2zJ2eLmwOW2v+6UxJr68Ld9xpc4/W59V8bq5X3hMFn9gPzfnI99MijvDEXmToB9Z7uLIUqxBqi9LctYQ8BeFAV69f0YXz2yY2Ugxb5kvjf17Y2wf+a3MU8b9pCKOjMOZQMbBpERERz3h9sBBd1k0zxFMQajSeTLQ32db1Kye6MZsrW5dqisyKkCaOV421uYOb4U/oRXr04evq9Zl7OF5je/18nZmwGbYORUNBEnxEFPTNOU03AkgVMAkxe1fVkZfQrTFXBBYhTFTxPKaVFquVJqPEwt86Qiyu7MxBECKrIWgAEERWsLEWdUaRYEzXEUAAGq33CKUIt/P5UkWWqzfEJdzYOlFWmRUZyjldGWt5PmfNQFFCF4LrpmF+tl3m7Fzj3bHGPcdyB3/CM7kkYNMKSA4vsVxWanKc9DIXNMWoHqxge03WNAoAhCx6KspWcYir2FMUJdZdwePPe+Da4YGzly+XqV0LzlLD61BcNNcrrvJN/dLqqux5rOXO8Wu4DONnu/BPug0Q9+1zBl07XV+hN9BsPrX3U6lUJ0JslpY3Slsjkkmoap5psJWYS5sQR9zJ7KxgdFpDITnuqhNkXTcLnGWeOz4D4Dw3BrOx29nXGje/SwrPteFr1o2n5SkdJpVGW5GCsNUOz/F4V9cuX9XV+x+X7+UKQ08JfN+mqwr3PZgdCi+DrvrnJgq8RFrBZV5pjXM88tRljnqJff6oMvYNFwLHHkWXFEXwyB/ac8vnEwRj9GSPj3eEotKNgtG4oAuqkk9IYhToyrTS295x40yQvcUDwpkge4sDePbjZyNwNgLPrBH41fe8V9/4jW+0D7qgJGChIgw/9Qvn4g98//eZc/Ds6+OPAEWOb37jt+tX3v0eE9L4AgnBofSpX1/3tV+lv/gX/rffM8bs2f05G4Fn8gggyP7o296i1/+Ru+3geLqYm/BkrWRhYKIeTEk+1OOyxKGGe8zStTkoe56JsP0YMbAy8ZYvxAuVtTmESsQY2tMI/CDJGu5cAx+MA0+rrEgtQfjqbK4q83T3pecr7JNKPjRHl/uEjhuL1G3a/h2/tNNUJiJw6OUazaCGWEHbJgdADkudUst6oQ994H6dXl/rmJb3oNQL771dd1w4UA9HhqlItMnBs3WHX9oYEUDMiQHH1Bhszs3mWWAZnELYubjyNm3+XJdxCTH74aqjHc+8auZSNDuxtcc7gdYJns6ByaHZ2mgbWv2lZIiTmEOjpWDYQZqxNFcyLHTaqy2FGIcQvFyHDcDdw/Xi2HGkXucucek9OGwcq3CjMDs+LNdhohaHINeqilBg7jjTYE16NTYwOpMzHrsTKGKBuWgxyxqnkTHnPWx4tx34ejB6axsDRFnEMnM8IyXhSra0MnimoXqDRP1+39Lj1wWH365G+zuaZbmuXL6h28/vmTN1dnyqDz9yrEdPSsMZDDjcNdJLXnhBW1utJTaneaD7Hr6h+59IdX6np1e/5HYlkRPNTVT1EQxdsjaFCNzFxqLsusOrU6Fbc1lVOK8IgEJIYl6Z0w4XMuI8DseB+sNEbSdX0cy0SheKvYm5xYw3SFhdQTgciAzYfgQSddVLIhtdVoCdAAAgAElEQVSbton0oYeu6TcePNVdlw50+8WhymZuHNfZYqnd7ZFGvZjecGXLUkVW62iRKidgpyM98ijFWXebQSqsFgvtH4zVkvDd7WpnByd1rlWamtEBEaLKnKBf1xz6HcOPuRiFXU2SyASrJcUYxoZQIw71qOV1ra3BUI89elmz1Vq9xDfhh/ELY1p+nWAfEmjFk4LLzAoqXL5zbXf8Vr0oVBImhvjo91pVN6Z68T27iuAkD7atbfgoK7T2E02PCOUqFSOid7vmjkaEwHXHH9z7hAOdzp1Ak6WlBTDRRgvj2ByP/VirItfRKa5Dz0QteJ7jAa6s0BAdOLoRrQnpYV3jwM/TwBMwoSOsKhXy6DaEUK0scIfAH5AjuL3AnzCmkc0zXhpMCwInAk6o+WJu68jVoxvm0l3OCuVpZc/FC569p7vvuGDcW55b1oJ1BxEMFxvO4FL9ISzlnspiaRxcgrhw41mQot+aWDnpxwraVv1RqMn+njnluffmWoSnWmfa2t1VtS41Oz5SEPU1PXWhUp4HC5zxq1XWa3OW1l24v6Xuf3CqK0/MlZWtXvRJF/WC520JzCqiG7BPCv7MGfYABEaqbqA7oiQ0jiQt6w89dqr3vvcBJeOR7nneRd3z7LG2KA74kXNNClE/1tUbV3TbnXca7qMsK3ke4lBX+SJzrdYBc6rSaNhXuir1xNUT9Udwk1fqRX21ik0cXi4WJh6tFqUZgHB3gjLhD0Vg1jwLX8RticMQnu2Gfe76PugawRVbqj8+0Oz4hgYIYr5zZ8aw1YOuwm7P8CA8K9MZvFuKaCAAamMkc82s2bhAWasjDyY7nHbmDM8PTkpPe5NdtU1Hh6dX1HTs6bHnkeLJ6Wxme8TxdK7bzu/bmDQtwVClOXQR12GqW6ggy7J1BKwVRIFqulrWMvf26XRheyOmBda5Is3UA8W1rrWzM7HAQ94b/PhFNtX2zo56YexCrHh+LbjN7TdFVhlugrGk0FZWjhuOe5HOCuYyorq1n1vIJWI8WAEc/SutFpkunh8p8AI99tDjJvIRVFU3pfKqUn/UV4sgyjj5kR75yFLHS1+Tsafb7hxacStKCJNa6+QoVW/EutpRNm9040aq/k5fniJFcatzF0YKweUsF1p3YSZTDHLt8ZHvQhvpXqBrYZVW5joNNwVgCqWOzOOY4RQPKHRZwNkG88NnJQRcxpT3YxsbwqjNM8d1RzBlvTPXOYJ5nen8HedVNLFaQsEWc63KVG1ZmYhpaypSeARKoFGwDlVmtRWJLBSUPR1Blo4a361D9kHOmO2sOWAvaNhhj6NbwLGQLXTM7ygtHNYGtz6oJtjT6RyUU6MO885D2PfUll0VeUeP3/eQvO1MWwexJmFsYiyICVAlkx1PvUFPvd5A2WqtapqqSgtde+JYfBSKh+6ZLI4z9bYCDQ9Gqhap7X/b5yfye7G9Vk13SJMr2e4ZQgNB1pjrFBarXKeLlQbbQ3tvvIfrs0b/8P85c8je6jnkTJC91RE8+/mzETgbgWfECOBQpCWc1n8QEzjx+EDw1C+S5XEX/uef/pknQ9OeEW/u9/kiQZd88zd/u1796lfqy7/8L2hrMvlNVwBGgvZ3nMowcj9eCNvv8yWfvdzZCPz/cgRMkH3rm/U3X3unc9OYeIewtlZLsNTmQz0f7uGlIcfZYRbhFbGOROgA91qtxXSOoUydQWDOlzgMVJMK7OQ8eST9dgM7LBaWMF9LtFQOfBUIY/xKry+vEyqJh+YK9OzEj2sJplrHWgeRK3ACcbgh4CEMYHaCEUDscWEgFhgBE9UOKLnm6bGuXjtUcVLpjrsuKQz78hVYu9za2k5dWz3uErRkDp3GlK0dV83a1hETN0xaJ1a25toSB6Ka3uJqw1zFbeYOrM5dC4fSqHgmvJggyu8yR6xDG9hrWWp4oihONJwgLK8t9AahKc0WyjPHs4VDp64LACOxqsxLe9+IxZE50gjocsnbtKJbg651gHJ0xDbGNeECNsCvw080MPNcmjzigWu3rMwN7XgKhOY4+ptlUW2QA4yJBYK1BG7BSO0aioR5ZE5ga+vsWgo0gizuM1opaY904rYTG5APegNYg7FOT+eGleB1EL89OIDwJPOFzburVw+1vzPWez/8iA5XgeLYs2TpS9vb2plMbH7VZWGXvaxKTdO5dkYTjXG9Ep5jIW0uHZvWSQRVbgbtqzjBTJykjXJNAjlOa3evcPVaiB3ty0FHSdhVQXfQuqPtHVi+Un8AMgD3/dIcWphG+8Oea6Mta2vptURxRHy777SGrnXfo3M9Pp2b+6yYNfqsV75QSQwnl5Z35hkOLwQcgmdIBK90Yz4TeUbXTmb66MMnOl0iOoUa9fvmVh/2Q5u3cdKzcQThYUUVHGWnK3MrET6EcAQD1AoSQWvtzPG61uk0ldcPRWlhvii0NRk7tMGSVHY4rFMtZplhGBAPEPuZJ0lidi3VNfZHx+s19zqigaE/wBmsrT29Qbhrugr9SvtRo0tbrfYPbpc/GOn6yUpT2I5+z+Yo9wCRlpCmGPYlQTgrnIi14iSytvDlojDhEkHEMnHaVtPjTGleaDjuK8sqZWWqwSBU0I1NIL7twoGm07mFhFFOOnc7jnkEa+4ZxRMXwoOgRfs0ea4He2OtTbgsTdDCYY57GY7khYvnbIwsx8wCBylMdbUuccd52tqODDNyfLJQmhF+t1YS4dpMzCnIOjHsR2pIt49CW6PyAp4qz3NoAXmBV2kQRya2IlTYs92pDTUxSkLFtGpHkfzIOb1pp2+MY9xV1GMu4GZttMpTY9kSksYzPR7i3mT+I3qn8mOEGydAPvL4VG//pQ9qezfRXXfs696771LPwqgINMq1f3Be9TrQQx951AIIDVPi+/JCt7ayX/zSuz+sX3/sujohre2FPudT79Y9BxccpzPoWGiV54War0oLFIojT/1BbC7Qsva1TplvkcKk49rm14QNFbp6eKqwF2lre+TcvWtP6TLTyfGhfAT2FO52I5/FYeN2x2HJo39qnN9K5boywXx3e8vWafs+h3S2PwRbGg990yWBsxUBmuIUrGF1aMVf6/rx1AoERZ5Zt8TIxCPHa4Z/znrMPamNIQ5ax+07zZoEeVdcg9nZVI5jiqgcJb6Go8S5Lelm4HllHVFlazLhSItVansR79PmBs5jxHpWV4qhVaM0y7RYFebQxOkNx53vZS3OVpn2dkZ2fayRuBPhlrJ+Bx6FBtZO1zFiXO31WvPlSsPJ0NY+XItp3pp7mZ8v00YPP3hVz37+ebWNp2JVWIdLWmS2hiEGZmkuL2p1bm+soFMriWCgwoWHqR1bABviJ4xT1hYwG1dunEpBa1zm1SpwGIQg1tVHDnXpUqR40tXpEaFwzJNAh5czhYmv85f6hoRgHbrJP3bsXcdVHSU9ETLJGm94C5A01n3j9n2raVoxGGEQZIwLhaMoyT1EkO2aw9y2WHOuWhXK6q6ui4ffx/2xvWfdqiwa5RUFnJF6BG227CepVoincGED4wZZAWnv4MA6J5aHJzZP6EQwhqy5kh273+FFWOPpaMLxzjO4cVg3tdKczygIra5Alm+CO3nGrRjdEM6WuiJR4PAIdermOXvDMltqa4/iF3MCkZz1yQWFdhFwKUKtchNV11mtfLGyoD7WmXAr0WRnompBh0ZH/fHQun8YMD5PUeCnK+b0eK5oFGj30q4V/lnjrPuGdxn4WlelzUH7XOm1Olp19Na3nzlkb/WAcSbI3uoInv382QicjcAzYgRoiQZX8Hmf97m/hQX71DcAzuHb/8536J/+43+ol7/8pc+I9/b7eZEgBL7pDd9mGICP5To/9TpucmYZ76/5q687c8j+ft6ks9d6xowAguwPveU79ZWv3rfAIddi5/hoXuJCukyUNZgif7qOe21MuVJVVrmwlKzW/GShnZ1E0RjHGWwwwrUqa+W19sa6UdSHPUf7Jcw/F6zF4dDCwdZdPfzhE+3t7uniXecVJokFrtB+a23/hJJ04WBWyivcRl0NI9Lf8ZC41nMOgt0oscTpTse1a8IRLKtcVZFZMjUCrgmlm+AIlDsL0NngA7hW3HEcAFxToDX6u9Awc54gtOAYjixNGgIarmJzhm6EXOcUxhnXtffH4YkTLocJBFja/O3QZ/y71lxWfH+cjM2BOYhjd6Cnrdnclbm1rPIzVsizIDCcuKk59IwVmsTqBBxaF1pNa416fWNIcmDnvZkUwIEN7iMHNsQAAs5aBGNEURfK5Zy7zuEHvsDQsNZS78LIGACcwLiT7fsQhDat1cZ5w01sB3a4uog/3sZN6sRfC2JDxAVjgPjrdcw5TSgRLcN5nikyjqET1GIYpU2lvEjNUUTBzbiAVaG8wjkdKPS7yisO14HdBw7wXGrHILBOZEVAMWyEWXv5O+cCRuxHqMEliWMXER4xmdd2LkGEWOce9qJI/STWzmiorjkHaenm4N7VMBkYqqIlOMyCvFzKNGxPUFuIKQhIZlyzcYdR2OrydKb3fWRqwVBtu9BwEOre592t+dGR8qo0MSdJOrq4NdnMc2leFFoSolS3uv/R67p2vFIYJ8LoNhoMFAc4ijwtl0zWwES8kjAyXLYqbczWLe72TB3wGjhYO11rr9/djpXOQGLk6ia+1n6oqvJMjEV0n50i4Epp7g7bfgzXFlcx/EHuQWXu1CDu2b3NV6WNMYiBoONbu789QzxLsDHbSsPQ0wsv9RUp0/lzlxQPR7p2sjKx7HSBGNpRva6MN03buRMUEW1QLUA8tCpWjRZLQt8qcy4ywyzgBj5tt9VgkOh0kdvzSrBSlVbW9k/iO88WY02BAKFvZz9RneUqc4oMvrkWaf/1QmlnEmmAg5hCxmbO4PcOO74Oj+eir7YfRtrfG6luS7Ugrr2u0gUuVRiaoc1n2NE48EhoR9jAhYpuyRoc4lYVLt5Q4wHrcEfzwjFu66LRoBdplOAKJxCHe40TDi4jaBhaoAP1DTGBQIRzzz2XOIARlxDFefbDga8rN6ZqupUu3nZgQXEwGxGhEKd4LrincE0fefyaHr3xhG6/sKcLBwdWCOeZWeJGLzJF0UT3/dqhPnr/w0rGge590V22P4D2iAKKUL4eePyq3vmBD6k/DHX+YKALO/s6P9q36zPXcj/Wzt6uLj8xNSco4YOINucvXDRM3LAf2P9P0TDuDZSnpWbTqa5NT63YcvFgz1A5rCXHVw+VFSt1MUnjCK8KV+BhGzM2LgFRiY5nCx3P5hv8itTvJYbmyRHLbfxgZneNw8n6ThHGFRgpTFZa3DgS9bjKCxUOtjRbLRX3ceEyA9dWIOA+E+5UFy5Ab5DEKggmpPukWVvYGHuQ4TFWuHwTJ2o2jTnDcXrDXrUdhrlY4NKkgFpo2Md5WFvYlnUmwLL2Iyt6UchJs9QKFLbngPKgWAanFNxEAROYdZjCma+AQp8JihRl3ZpPO79N4pZtv1WLwLcJu3T7nvvMQIEJtjMF0W5EIFWl45OpBgN+Z2BuSa8XaXr9VGlRy2sbBWGjeKuvvp+on/iKIjdH6UjAsVzkhE5y30D1sNdHNs+X6cLWj7Ly5MeRFUDyRWGiYG/YVYJQCrPIArBwkcIoDezzCPtCFCabsaK7plKI2xx8iLHnA+V0uODYhqkOzoOWeboPeJ8MBR0epXNTdxAJbS90rFjEcfZkEzkRTcH72GcM2MLs1Y4Pb1087HcUkpaZqnStwVZfgwnIEYpPraqC9cp3galrkAM+UW+2ZjOncFFTSEWcNwQA4qjdD343ezf7n8MN4UBnL2S+wcFGzOWynbjJZgmyqLbiQpZScO4oy0o9/shM0aCji88euvU66yhbIOxKve2+rSWug6mjXtRR4qGeuq6qNe7boja2v/HlWXc6nhVRwVFESWC4DVy8dQXChGIAz0SlIHFoGL91wWrWp2DvbcOuhzOktQmyb/u5M4fsrR46zgTZWx3Bs58/G4GzEXhGjAAszK/4y1+tV77yD1iQEeFdH/sFE/ibvvnb7K8/0fc8I97s7+FFwvT869/wej34wEP6h297i57//Ht+y6txkIaB+0M/9COf8Ht+Dy/x7FefjcAzZgQQZP/pd79Jf+WVW+rGkYVjuKZ012aIkIdwYG2EBDvhZExi+/ANKzFdLBUmkUprrQzMvbqEDc4HepKmez0lvcQ5TAPnCuRcQMLy0bVjDcKepSvDr0UQLrO1xnvnrc2TD/ocNBvV8tatHv3oNe0c7KmbFIq78D9DRZwFrOXdM1GFQ4QX45iF4YYjjXRkDlmdjXBBUA9hJLTBOr4tH/VpLXYHF+dqNROrh4vUOaVwgDiWo2OzISDgHDJuKyE0oQur4PBhwiaiW7tWyMEjsOZRtWVrnMG1tdvCPGyVeKGSQaR4mGixLOQHiSWfV5kL6rHrt3AxRpiDc2SHP0RaDsFVtbTAD7WhKq6t6+mDH3pI89NKr3n5CxVGOOMcs5/7gcJurfmGFXBCKyIbKoW5djjkbNySJrh2HGKBAy3iGmE0jBmt/mY+NqgnQjUir2vZdKEmOGpxxjk12ITqqnZOXevkZAwc+oBWbwKIMlrGa9diz0GMfysrxEMnZPg+Lm3EEUJJXPgL6B/ADOAcivVaRe64syauk0Bv4rlVFZw4ZaEnTiBDOHAuZodm4MBcwcOsHQbDwtbatbJiKT/yFSQ9OxTvDrbtGcjrldmFOcCvS09lmqnTLdQbRCZC0x5skr6FgjkhH2GWe2c44bqw0JL7Dw/1a/ddNdfpi1+8o34cqafExB5c6o9dXyhd1HrV8++SD3mzkU6Wmd7zG1for1e5XupolmsYDXT+wshaOdumtPmRw2TsyIKWaEumeNKLnVhDcQF+N6F74AXg9t1527aFy9z3G1MNRonuvHtXs8VC0znPEYFKsbn34H+23UAn85W6Ce3XCOcwYlstTjLN00qDraG1eq8RNbultcO3JYLvWLPFSm1Zq9/juV1pb9LTpXGoXtDRufN3yA8TXVuleuzKdQgJ5H1ZcYDnbN2Wmlur8sgYtzAf67w04RfBLU1zK9aYq83QHbA9mVehuVMPTxYK/L5Oj2Ymim8be7Vrrco7WwTohdo72NHlR440GiPspsqzDYoj9LU1GLNiaDpNtbO3LS+izdaF+YHsqFIQDJFhVPLlWqOdsfzEFQFwJ8LdpB0g6YWCDBPgyvYC+328znDAmtOo24aKI0KJIssPeOLG0hjY/binft9TDJvRkBmuwDJmHYlwn1N8GBiXGF5nW+fqgSpugbN4KuqV2k7P2tIpiCQ9T/HA19YubfCepsenyhepCXSMLTUpZgdLA2IPY1wjkii0uVxW4EHW+uD7HtPh0VRbdyVK+rWec/Gi3vuuJ3RwARQD4ryvsm1UtStb8z1/ZF0R/tq1fiNusfBSSDKUQJ0rBXXjB+r3e9regmXqKUs7Sk/ninGCR5Fm81QPPf6o7rzjnHb3x4oRiaeFiVzktBu/k1kAfmGNmxpHonR8lNrzUTQujM54tuwbrPmME4iRDTv8Jt/ZxO5OY6GXWVObMH7/239DDz1xonMv2tNzX3yXOr21Ejioga/FLNcyc2FqftDD/mmCHAUlQous1Z82erAldCf4odJ5ZsKjFQ3ggpYGCRC4YO4PYjnc0as3jhT4pXpx39Zna3iA44pLtqKVHIQFK1yjiAJF02o6n1txIkpAhSC2hmqr1BzhrJD9GG57qyGBZl1XNDMueg7LlcJdYExiCzls18ayLvJSi/lKewcT+zv+MYyHarJGaZFbUQTxDcTEusXBvtZ8AXKk1cEk1ni4LW8d2b6LHkwnDeMCZmOxxEWemcOciRggeofsu6CUQOBIYZ+QL9+6EihYsiUhKvJMEWiWFYynK7qUWWlsbPYYBszwIJ21AoXG5CUgrWxaLfPUGMUgIBBHV4tcDz8y087uUKNxYG7i+cnS9jtc2RkdHXFgLG9jtFKQ5Ip99hmeHj4zuNd0ewBmZv4euDWhcqWm1zPNrqw02R9rPp1rMPbUPxgqn6eKYQaDSmo65oK3wE9DB7Hf8WB65iYnZKthczFOPZ8RKDw7Lr0FZdl85jOLczmzH1hhlzUJhALf18DGJ0yx0vS01PR0pfN39BT3PJ3Ocq0r9g/20UZtGJnYT/GC/Z0a0TghRJJOEFi5oVbX5jo5nCqtWk32R4o2QY+46Bl/CzGkA8c+kzBPKHosVZWZ4iRRGIMicdeL6MxeiohNsYNxvL5Y63t/5uoZQ/YWTx1nguwtDuDZj5+NwNkIPDNGgMMRYXD/+J/8c0uw/9Iv/XO690UvtMRQwuHe977365/90I9oMOjr2771DZb6fvb18Ufg3e9+j/72699oTpYv/7Iv1Wd+5qdpMpmYcwqO7L/8sR/Xu971br3p29+oV73qFWfu2LOJdDYCn2AEEGR/+Hu/S6/79H11fMcPrHLaGT1VfMjmM3zsXIeW6AvGYOPIipPQsAGzWW4CKc7CZBCr8tb29wSGRAFOM9qOabOu1QVx0AuVN5my05XS01KT7S0Fw1aBtWEmGu/sqUX82rTUEwqDQ8wESlrwcHsZy9S14nMYQQCjDRqBwH6Mg7gF43AYcYxXFzDmxDdrE7XvcWEptOtZe9zmoMnBh8MxoqThBFqC55wTzVibOEFxviB+IdAGLgjIM7GS//Zdq363MnGB61XrAq4Q2bhWxChSuRHG0tSlWPPvHAQRjHH/IZYizBlmAHve5noMF2GCea2uJXrA62y0SJcWdrW/ta1uRegO78m1SnKd5pDbBCzxfp14ujk40orJfxe0h+Ok3TiGhBBKW61lz5uDih8y1zTXi+DLNTzpwnPuUg63NxOzcWAiLJt2zrs0B1PHcBe0p+K2LMqVHQphuPLvvR4BJr6KioAyXHtgDDY/y3gw1qirCM1qleKYJVykCbXuFuao5IDud137Lunz7kzsXEoICeuW0CTH1+zFFBpgxK6ttZ2DqddtTKyB5Xkyrc3lde+Lnqcwdg5wHGerrNKKoJuep53J0FAdiL04u2inZ5jMvWQJ3O5QjCsZR3eWFZoXK+VNoXN7OzSe2iGfFmO81whYTxzfsBbn/cHIQmlg2T587Vi/9tEjxaMddf3MOJvpqqNLl8bqD2NzXTK+hD1lNc+Ne14IsgNNwHskLIl5jiyA3JHEHeNtTqeVZvNCj1491s72tu64EGhVFCKLF2bpeEhrL9e+lhd6qu1eyMRU1owi58W6Cgd9dfxS5TzVaDs0MazOZU43b51b0M5oONA4SjRI1uoWteIgUtKfGL4C1MT1oxNszprCNK1o1e9ovBXp2vFcsxVBVS68i2eoY+7xyIJ3EB+ywgVzBX6rwFq0fdV5RyenOBOlKl/ZvBgPB4aFQCgZTyI9//l3arGYqypXGuxsac26Y3OXtaRW5CdW+CF5HB4vrdfHVxcqG0To2MTDppK5QxGqp1mh/ihRGBBuWBlSw3E6HfPV0sbtoUKi4/0NlERwYXH31prPCx3sn9Pp6ZGhFupC6g1iw4AkAWF6zuW9szXQIHZCYprB6YXt2Wjv3ERbW2MVy9K4ovNiqfd94CF95MNTbQ/7evknXdDBHqJebOsbhScr0tjq4roYeCbd8+4S2quqo4zChzn1G10/murXPviAVkVqRYt7nn3JhPsbRzd0/s5tnR+OLD2dhwF8AnMAkSijYIBYFTp3KPO2F4yU9LvGlSzXmVbzTN3W12q51nB7x1AHFOjyKtfacA3S5avXtbM10YW9XRl4AuGm6uoQ9ypJ97TaQ3BdO3QF72O5SE2wwq2eE55FKBROe9a/NS3oBB2yPsK/safX8B5e2upXf/Ex3ZgvdO8nTZQMljpZ5Yp6iV5w9/O1tT3WsO8bi3N6UmmWIiznGoyH5iwnRBlXNveJ/YrW9jVkdtskPC0XSxuLJI6U814JmwxduCYOVdyvFAzhHOdlrul0ZSFV+3tDe5+scwiIrJ8IzKw9oAFAxuDazEoKXzzvia2D7DUwj7mW0I/NOcvW1XZZJ3H6swetbY+rGS86BXzcnuBbEFAxYxIc5ZvTlrV0WbS68sixyirV+dv3zbGNOx6HZVtlKpu10kKaH80VDgKN4wR534qXdCEQ4MX6XRDatXYcXPeahTlaEx4iKEHsyfBUQQYg2m32X4qf1u1ByCRvprO258biJW0/5Enr2FrN+2Jfsz2GkoUxcUHJrKz7gwIyTtbZaWoFgt4WvN21SgpAMLet64Dva2x9Yp67zgiPhC/7vYSQWvjXhh1PoZXPB4ZGwsVfF6JeC1sdNj3FEsTp3QuXNL02U1kSKpgrilrtjEc21vMbM+VrT6O9vnUFDMe+RltjqXSYC9udu3wuqux9cy0WjbUpmJr4SdGqbbU4XujoZK7h1mgTlMj6nluB82S+1GAnFg1Gpye1dncDTQ48Y0KnC09NJ7DCjxWswSG0rQ72h+rSeeN5yqa5pjdwvC+1vR/r3LP2NbDuCWyxjXUM8Ijly4V1MbDOUMzEpW3BZRRKfIq+hnRWiLvZtc9Y4eqJ01JvffuZIHurh5wzQfZWR/Ds589G4GwEnjEjwEb44IMPmWD43ve+38RDvgilImH+8//o5+mTP/nFrgp+9vXbjsD09FT//t//X3rHO35OH/noR43Rt7u7Y47ZP/y5r9Vnv+YzPq4L+WxYz0bgbAT+xwggyP7I296s133arpomV7rM1WSBBqPADiO4pHBQcLiIEceK0uEATJOjZbPRMq2Uzmgzpy0zVKcfmeCIH8sPcTe6w64xY3GOIlAGXeVpZgfjwRCXbFfJ1rZCf6BulxASZ9RF+MENg4vRvD4cCEkNxhlj4Ug4JlwbHIdHcyLWtWPc2okE9cO17NOibnYXpNgWt5QL0kKOgs3JgQnhsmM4BoQ0J0CYm9QQCHbCcSxZB8XUGqHCEpU7anECWmui4832+/DvaH8HAYHAsgnaaH3FcaLJOBbSEX+Py8uMrrwJZ/cAACAASURBVOva2JHgICxkA0ctASwI1IjNG0HUIQNoqcXcSrsy7wkhwR0qDYBAG6GFgG0EWXM73Wwv3SSp8xsRUjfYB8bDDnC0Wt4UEDfMO0REc3ci6yByuwE1EYCxcq5XBPu1DTsaJC4gB35wIVnuynC7OI4rL0JbLgpDTSic8TQTu0249xqE/Ko0HmE/SBR5iAH8DtciC4LA2n4Jbmqc47SrxAJZasT3Li4zJyoguNIIDm5itVyqzFJ1w1irfKnFMpMPU9RYl7i4SVX3bT7zAOCa6iYwUlvtDSdqa1zKvtqw1nyZaWeyr+0dAuha+R3EK647swCYolwrsXbVysQfDvvsX3XNPOCZCTQajS3UjJb6sBvJM4ZhaXM/GYaGDkGcQ8Rd5bmuLlfGjr3//is8QeYYnuwkGvQjc88xsCSeQxnpxr6Wq9RErTjquSR4/q3ij2s3JdTmwsFQ7/31j+hkVpp7Tqr03GfdZrxe7kFe1SpSnq1WyXBg984Yi1YVWVt6edtsmJUIir6nXuyrXCws8CwEVWLBbwSHNdoaJPJaX+NkoCEm5jLTcNBXEMaK4r6tRwjBWVlomiGigvbwdMrfFcwl3JJgK1xQEg+DBe8gGHKYpz3XOmWdGB75geZHCy1gWG5EMO4JIrO9pyQyB1yvB0/XUx+0gMUh8QQRhOOcZtmqUBcBf9i3dC8C3E6nK+suGE5Gxl9MF4jErFWFgp6vNaFhFbxYz1Lro6DVapZaoj1iEknw4BhYW0d9hDtfs+lSRVoYZ7fXT9QyXz0E6FaDIaxthyGBZ4yIRkgaGAOeypN5ZqgYvvqDUJOdfaVpZrgN3HgPPvGwstWpJr1YF/e3FXcTzRaZViuqVZE9m7grg4gOCec4NrYo97sb2jq0ibyzwgOdDKt8prxaWYGrH/at9TiAZTtIKDOYC7ntUBRprTuBtbyEi+uHxo9lfAsKDllHg16gvf2Jot5AZTZTU2Q6Ol7p9LTW3vmBdg9GttYZEdNDiHeFt739fXNuL2aFVocLFVWmVVaakAhyAkEQXADPKc8BYr5hSmz6dB0+xTitLswwjt16Ztxpq+RVapeNfv2+j+iJ0xO94N4LeuFz7rL1pcrZOyINegMTqduKACiCuVrndHVbhtI8VS9hzvGMs4/BzfXtvqzAC0SBejEt6KGJydZQbgqpLZPmSkXQnS9ScxuC4kFknWzvmzBfrrj3ke2dFEaZF7xfrh/0ByxwCha04iMe8lzixEaMxRBt7G5crpHrKkGQx3XrCnoUJhxXmP8urbMEb32j4MlOgFadMDaMyHK1sGsPuk70tN3WuOVrXbu+0snpXOPzvg52t5W0gRU1gS9bWKftq46Z69ryeeIbC83jfTIBuTZjuYL+IAQPxA77S7NWVTTGjrUwTL+juqBLg72mtjAoAvvoSmBv5ll1nGr2c8f2psOC92lblhU0KRyW5mbmi2vEtcpTiIvbWM2lWfltHk0OBhqOY+sKOJ2lJjL6dKjApqVDx3e8XPYsCnXD3UTD7aGyw0on06k5/HHJL5YU/go15cquuxfDm/a0rhyPuwnBc5xqshdqa9yT1+3r6NpS0HpGu5GJ1y1FTSsss1c7zIQFilJfXbduHbXPTBTVSnPIIhYvl+AhuLZAedlqtSx0fn9gnPEqa1wHQs+zzqDTRaksaw3DREGf533QC20OpfNU8ip1grXiqG94F+4Z7uTI1i/mFIU9Ztda67JSXXH/qRT6VuzkswlIDd4zc8FY7J2Onjgu9T3/+cEzh+wtHmzOBNlbHMCzHz8bgbMROBuBsxE4G4GzETgbgaczAjcF2a/8jANrB+eg04HDGdBGSZiQZy2TiIw+YiWJ8y2HVMSGWssVLgoOfYElPS1nmYY7uyaacjAJ4tDCqmDDVYTwHM2UzVoLGtq7wIGz0GAwljfaVpBsmxC5LnNru8XhZu2OUWUOoBQGXSfQkMASr3UhQhzALMXdiYGcEnG0wSAzAdX4aBvxsdOaS8gEKWtlRYtCKEVk9cxRaO2Za1y04A9of4SdGZk4ygHJHUjXJrTRPot47IJOui5Iy1BsnolitHAjAOAaRoTj8AbftUp9c9bhnn3ssSMNh4mJb4YNgOuGQInIuRE9CPLBcWg5XbRt4pCqcxNnHJMVkZsWRcQEBAqYoeYHs9+Ac8h+dHMg5j0wJiZKbbAU9v45LFuIhhOsOXBSGjQhCoHPUqVdIBPXSAsy308iNod73jfjxOtEMYKuCz5BKDEBU3AiQ2PqGU/VBMFS124c63AWajSMdOlCz9xhAey/prZQri7/zQGudQEiCAUWeEI7qGVFcZgulOMorHBwkWieOTde6zh7iBu4azGochi2MUaIDCKVdap5tjQeJiFN0+OZ8ShpOcYBlQS+srKSnyT2PNh9aXzNV5Vuu23b3uOoN9TWdt8ExC4hVXGktMxUbFxttNTz2lGPg21uielJDzcrwgvFjr7KtFKJ0F62ypcrebgEd3suHKnbMRYl82y6LHRKmFWx0tHpqbIazmxkz5oVTAwr0lOJeNp2NByH5vBmSJivVe3c3ri7j04WSiJfW8NY+3tbevd/f5+mi1rj0UD7k778bk/rkhTtUjVMwbxUmmfWycNzhxBKOzEuJ7RsRKawF1grOfOuyjLluAfDQFsD3K++sqrSaNzTcp5aUNml/S2NQ7ippg6oqWkjdkIjTuO8abTIc61xBKrVUbbC7mWvTatsnuXKEEKw6llAkmMNwv8tC0QL57xUudb1qyfq9KWkHxsrNfZZV2pljI3n6fy5LecQDH1tT1xnAJqMOTlxFndxqzuRCObkMq2t3V8I1mlXfhJrcbpUnqdWCBgNe9ae/vjlmbE74ULfeedF7e8MtFouzDGL+Ipb0QouHYnOg3SRqS7X1p6MM73f72pn6CmKfZ2crJSmlXb3dgy9gZOyzuHHOowB607J2tuS6o4ot5YfxSrhXhqipLLAMb63R+gWglK3o1Wd6qHLqR56LNd0ttKFc2O95AUX1OvRSu9c8owlLu54MNB8NleWZuYgtNpKW9q+wTrMGgUH1In2sqDCOpsrCHub5xW8BGsE65ZBOS0I6eFHjnTffY/p1Z/+QgvDS+pCo1FogUenq6WattTWuQN1Ggp6jbm/gx7BXwP1kkTD4UQ3HphqMS/k9R27+MaVY8Mb8AzjdmeRhJ/rBbx6a88MTnn40+YJpoBmoXCB7rjrnI6uHSpbpCZuUiQKLLOOdvyVOY97w6F2BqGuXDnVKq0d+qQsVK5aDUd9ZVVhhSmEZ+ZyXS+cMM2r2Trvqo/sEawNYQ83NY5S+1sTdSnWGEs8J7huaVxX2vQDD6EZ6ydr70BtiysfPEjXHLg458GTbI8J3nKO8aroGMscdIMF4gVdJbA6fdjkbs4jWncMl8AYtsrX/E4nPuLARTRmP1xmCGd0SPBZAdHWCX4AwNvSCc4IjvBMcY8iVNJZgrC8SAsdL5fa3o5NxO5F8NMz+3yBGE6xxERE9ivWFgu+LA0XY+K0cUpxDTt2K4In40moIONHsQ6BFhZyEPnGrCdYjzYRrhG0Edxe5p6F9uFi9eFb83yDAiDOkN+NIO4KvrTql8a8MU+zicvMDVA+cGn5ni7Pl+9psjfUwe3nFcdj27cOr13V9cdvWBdIF8f+ANdpoeV8ZSac/UvbOnfxvLJpq6uPX9bh6dwCO7uhZ2F39rmjdGNNoBYBlFbwqrvKMhYO9zxny1zZtFahUgcXh8a79tbwbB1PFh79zaBP9n/QU0XqnMY4nek05LOddSgFoY5PYUmXioauaJ3PK/lVoNnxUsPJWLu3jTUIG92YrnT1cKW67igeRuoYYxc8VNcQEuGYsSxtjFVSSKXKmNl+PhyGir1Wq0OKZRTzXJcNn1Fa8FSG1GjVA2UE7gfRO2Cu+rp6UukHf/axM0H26RwAnvIzZ4LsLQ7g2Y+fjcDZCJyNwNkInI3A2QicjcDTGQEE2R/9/jfrdZ954Byk+EM4EFWVteQRCuFZenqj5TGhXUPVHZxNuCgdP9ScOGuSm30tZ4USmHaBZ6LByXSl6rjQuQtjxTtdTY9THV/LdcfFC9q9IzG3le8n8vxQ2RxmWWUHzKMcQW1t7cS7Y7hxtZZprrrq6txoaK4z6/42PikqqOsqQAzAwWJuWdpNcTFaSAlMPefMNYdLd21J9YSV0OZsDiL+h3HEwwpkXlT74hBiqAFru8c5ay9qB1JTSS2swhP55LBeu4iz+IPDQOOtRGHPU7aqrG00XxUiGYhW98PjI+1Otoytae175oDCueTa2hlD9FYcsPw9r2MCMY6+Ctexc77CkLPuTMRUQwF0XZu1OUdxFxEYY1ncJjAyHi6rxnGCje9rLiHXlm1K9cYZbG4fQxEQwLRxj1qroOMdWhchic8O4mAOP3Mtb9y17vV4TzD0YP65VlcSzRdFrsePpvrvD55oUcS6azDWa19xXqMBh0cug1A2Wk5xToEt4L50FCVdE0yt+7NLeA4icaEUvAPiEKID758W8DVzE2EOd5QTAhGk4LUPolB9P1KcOLYlB//5YqqyqDVdrc0dVBeIVdwLQnGk8QgcQVej8dhYoy4xHewEwUG1uSphgyL0ZHVueAE7QyNUhoH9PW3IiC+T/sDEN8YMIZlb3B9GUpOZ49r4hhQ67H0Ritea8Aji4JRra5jDpxqPRnaIpu0VNiPCa1MFNg857EZ95nhgc8E5z1wQGkFC0/nCXJoXDyaKfBxtUz36xA37+cmoZwIxrrHFPDfXGOnYtPevG+e8JjBna9I3cQQ+Ju/TIyq9w3+WCjpdDXvczI7hPPwohECgMMRzWmp3PFBn6SkR4kSr2SJVXs817ke6465d+b2ecZGZQPNVZo7IZc78IZC7VuA1Gkdd3ThZaEawEq49riEIzH15clqacxGBwUTt1coctd3A12gQam830n0fvaa6BJ/Qs7He3xlZ2BNurNGwa+JsVfI7nKuy40c2F0aj2HF6i0yL5Uz5vKO4Hyvsd9QLO8qLSqslWAhPV64d6XhW2PVdOn8OW7h6CO7bcEUJVQt0usytfXqAI9qwAQjeMGlLjbYC7Z8bakSYWCEdzWaaz0AJhNqe9DQZhtrfHqgfVsYMxbkvsAIlDuO1irpr87puaxNLBnEgDyajidWEtDnW9ePXT/ShB1d66IkjletS28NAr33VJ+k5z9pTU+ZKARh3QivWMR9YCpyDmLfB+6C9PZcH95lnPuraff3QR46BfQqz5mQYaT6b6dKFoaKEtcdH3zIEyWqx1I2TJ9Sf7Kha1rrz0r7G40hR4ms2W6ipOrp46ZKJx4PelvKmtnGMor6yFEHQ1+XHHjIXakgLfuiYonRA4M6mDd4wBKwbBEQ18FURsUpjm2ZZat0Y8DcJbAOpYgWfslS+KXZwj7wQ9mamALEZMRMcQysrwPSGsQVSpTOKPIEVJNfsT4aAcSn3XBOdCBRGbL0msFJrLdKFza1+1DeED+t60uurkaf5YqZOp7Z1wViidBDUtULPM75r3dDNUqtDiCTCG2LfMrW2cdYq9tOqypWl1jOhfhKYEElRBA4trloToy2YkXUNNAJu+dS4wY5bThErYTG34uOSwLxGylepwigyB6cIK1RgCBGcyVmFq75REhPaxbxjPWu1KHFg4voEe9MqX0hbe4m5YW2/MvYv4qnb++gWSXDPwvzddG1Q9LF9f7M3UaThMwCdDeZ2Lgmzqm1uU/hAoKWbgk80dIFYCFYXUTMzvIIfDB3LGJZ8WRrDnM4Qk81BkFeywCszk4I92OCA2BPg1RIIt7e/ZUXIbL5Up+4oiQcmmINeePSRGxZgunfnRJfuPFA5r3Tj+on9Tu6hl8QaDSdalx3NlnOt25VGEwo1HTV5q5aCNZilorbwxwAItRfZmnx6OtPO9sA+m607hZIeqJ4uiFqFHkWfiYVNLlcrx1JvQHCUDklB0YaaeugY+gjPs8OFgl6X1gLDF/THiZJerOU0N3wMNx7MS+RH2t/pWTfLFXjnBeIt/GtpzcedtW/he7CyO91aTTdQsdoUbuJGxJTxfkEAIQrXaaoG1m+01nAndgItCKQgVi9MrFBLEXi9eY5vnOT6kV+engmyT+cAcCbI3uKonf342QicjcDZCJyNwNkInI3A2Qjc4giYQ/b736LXveaiHRJXh6RV+5YMD76gs/btQz+OsGax1tZeqAZm21OCIWhHwy8SjEITQ+CyIS6lWasSS9ai0tY4UtB3wVk4j5KI0C5fnue4dOsmV5ZLHoncw0jHJ1ftsItzzJiNHcRJJzyGYbgJSXIsAv6N34nQhiPK2uFpa7PmN+emQGjhMO7a7N118NfdLuLRJuAjiZ3IVCGiuEATDpjWpkvv90aitfRp2glxD+OqMcdKYA41Dl2ukRiRINH2zpYd6E7np8pzWJ+ubXC2mJsI3e8NnPvsJqVmkyZsDlUEjwbmIsKpe3UOqrwFawzv4ECiD9Y5gU0StTY+19JJa6S5U7lWDpgEhPGeLHnZfQ98WzuAdnkdnD0uqdmcxQjECKKWRh7b+Jq7lvAVC+xyF23XZudiRAXnQgbVgO7N/28OW35n49oRTWBcV5pluX7lI1d0eVbZvb/3YFevecm+pYnzeziIM9a4IY0uYc6pmygEkq0RThB4ccjiMOY9cYCHPwjHmJbkSjeOTnVjluu2S/u66849reYnUt3VMEkUh5E5BFf5XAUu5daljl9blnrgkSOd3IDFWspPhjp/bqy779xXMvAVhn1zNRfzTCpptS7tEI9Qlfi4s7pK4H0y5sbf7Zi7CSGWNm7eSxIOLQWd92mNwOAdaBW20BacXZ6WBYJIpiK1EVEJNoBIraoyJIOFaUUcWjs6nR5qPsuUZ7BVERRaY8bCqffDjnoj54CKPISDAUhjXb1xag5FRG0cqgcH23r06mVDFsA5xbVNYM26LtUf4ohD+O1quUKMwG2HsMiz3Lhk8YDW9I4L6EPAbdfaGfYtJT5fLC3NG7EE1+M5gvw6a33ovofUzHJzfeEav/2ufR1sj5REuPrgQ+IGbGxsa0KncICtCd5prL068gl5KXWapiYyU+yoG0KIcJTJhEjjsealISu4H7PVSuNxXwe7Qz3w4ONapZVGI4JWW91xsGu/l6Cqvf2eoQiWp5k5mLlTyw0m4eKlAwUBzyl/3zEcQm+AS9Mzvj05RPCcwWfMVgsdLjJdvTHXuoBb6eu2S0Nd2J+YE7CjyP4va+F4mKjIKi0WjcBQgr4YbAUa9mMlhPrV0uI01xPXpuYgHia+nn3nrm7b29YkRjgqzCGMQ5HQs7RYKyPkyQLdYFsjvODQdOueizjHsdpV3ZEefOLY+MGIdjs7ie7Yv6gR4TrdrnGHG0L3QJxs+M2sEcazpk2/xY3uAhZZX3GK49R85/s+pJO01eG1TLGfKIpzfeanPkeTfuLue4vYV9iahxOVJaofBBomoYmjMDWDBFddK1+xmo6ng0sXFPd9+Z1GQTzWfLbUlUeuSB0EOF9lkRvrORkSkIXgX1o/fjLo25ydHs41my80HPVs3WTOLxenytOV0hUhilKUEE5EQS2zzgErWPKswr5uG6U3ptwgVV6r7XN7JqoiOtJ5wQgbHiXLnJsSUbjIXHcCc5r1y/DXrM2uuwIBEGE7iXq2zlPMwolOFcMhIuCWOiY1XSe0/vMMNnR68DzCHrfQQl/pauH+O8DJyS2mg6CRF/sKKQThXEUojSIr8tF2X7EG0v3QcQKmUzvZR9giHMqDIoAPQ7uz1hKxP2W/zA1rYPsRz5/tgY6V7PmRvS/E1bgXKuG6i8YKK4sM8b6r1SrXlatTXbpjW4kfmYzIXs26bvibgEJLpX6c2Psznu5NnEHjHKy2PsKObXCJU7jsmKt/BfZjvTY0EgxX9ghjTrOPha77gH0Qtix/b1037FTsocxpCxjDVQ5CiOIer+1QL2x87LEEQK5ZQ3F/dhptjUcqKMCmmQWi4q5PeoEWq1qndBFdHOlF996pyXhb86Ncjzx8qBtXrxjHHxPvctYqzxtdeHaoHQoSBOzh5M9vFhTIc9y07ncHJmIvs5mFu3k448vMCstxL9444Ol8Ca2ox5oUI1izj6wy1+1CYGsg+T2ulc8CTA2upbZaN3s+uAd2IYR75hKoHYUIxYSCreVRfKkqVXzmQHxlLc5aw9JYRwaFbhBXy9a4ylsHPePflotK2bywIM+2pjBam6jsB412bx9qOIyl0lPUUjwdqFgutFwuhFUd5/Tlq0v92K8enwmyt3gWOHPI3uIAnv342QicjcDZCJyNwNkInI3A2Qg8nRG4Kch+7efebk7XunBJ5TDkSFvHkkZSLoedEIYnKoPXNdeJuRQ4IhIkYsJbY4ZRxAZYcKtZpasPH2uSjHThrh3FA0I0EkvbxTmHA81cp3TGBV1Fw1iT3ZG8oNYTl6+qWXJI4CCBUOWbQ8ZSrzciK0Ksc/SiCN5kk8Jmcy3PuMs4VLhwsFZV69hviKekXlu7Im28jl1gAgQHBxNgN4xcDjh28DK2KiKha6PGtVHUqYUK8V5od7eAFoJS7MAHsoH3FbjwE9wkhNBwiLSOTg7kOF8a14JvjEBS7zkMO+QAfwg1sWALOwhvuG/2fhhzl67OaZtDoYVBtQi2zr2EgL0BNjgh2kRWJ1YzjmWD2Og7x21dqGMsxtDEDy7SHLDOuGvXzHs3dh9tnIgOZg42ouyGL+mccrh5LURMtI8G1urMveBHLbcG+bFe62Sx1Nvf+7CmDW3T0qufd4fuOuipi2uJUCiwFKAaascoRcjE6QbXs4MAb2xezx2QGw78CLMOnTCnjb1IlZWptduPdg60s7WjqBNoOTvRpDdQ0A2U56Xms4UxUqN+X4ORa0k+PJnr8Ueu68bhTI3f6N6X3qPbzl3QqD+S36mV5nD9KoEiKFeFzYcjgqA6XU0GQ0W0bSOCDmjlp6BBGFyrKEJ8wpFUKQwIf4Lnh/CMcMY9CK3FGLctIWU1Yn+3Nc5t21Lw2LTil5WSHozb2B2s00yzJW39pQmtaVYpW6412QosOT3sxbrr9pGJLYgfHT/Wipb4kLlWK1stTcTx41BXEJkUmFCGIw7+4fY4Um/UarpYablqjSvIPDNMCO6vojBhB7EO5x8CyWIFszRS4nkajyILeUFs2t3a0s6or6IqNS9KVetUk4E0CmKlJwuNRiPFfmiOa1LdEQIMmkGbbo+wr4XydUfTFeIVLi1a0HEQl9YmT6ED5y+t0lbsaTsmCi6mqXGI4TaSjwe2YNL39NCDV5XljpeNcDUcDEzUhW14/lzf2p+LJSKnFIyk48OV0uVa451E2+ORZqcLhxNZOyYqRR7ciXfeuW0CBYE3/UmgOfOR8LpFYy3i+3t7JtrjIl2d5mrKQiHoggaBqjSRHXfoySw1x/jOZKKmaEwAu3zlxNZD3JGTYVd3372j7cG+mA1+4HihuHqny5WJMEmMwEZrOq3juEMd3sEcmgTetbjKYRy7tvqSaKyKYk34/7J3FeBSlWt3TefpQzeK3S3Yde266rWviiICCigipYASkgICigJiN3Z3YXcRFgZ5cs50nf9Z72bPv88wM2fPCQTv3v/zX/XMjm+/X+1vfetdC05KalA+ApSsSArjvMDDucAKP80ImaLsVNo16551Qba9082NPbZOizCY11fV4N33voDLakHX7UqwS6+d4ajfZBhpsWHtej/Wrouhpq4C2/X0YKdubWDlgJGwyGYWQS1vUZGU4713v0SkvghHHHsQ2hRTmsQBs7Ueq1f9pIiFi463YnDldFMGheOVCa7iQpiZ9mwyoabKh6rKCrjcblhtbsQjlOrwIBoKYM2adQhHIsLYU+YPjn+bNKspi0LwDvXwVdRg+cc/ojIQw8HH7IqSkkLZWGHWBo3HiO9FIxEBzNxuL8KhOklZJyM2kYiK1gP3teIWK+rjlH5RdFEdLpcweYV9XM/xUZnfOOZzniLoyc2BaIzNjmO7Vdp+ggCmmMRxoqyHiRs1Ph/hTRk/OYXERVfdgtpKH9qXFcPFTSEy/W12BRRPknntgMXiUPq4JSl9qWJDUEDxIo8NDptNsjVUZjTNMpmKHglHhGHJNsQykv3IdH72P85RNgcZowRzrQgEoyJFwo0Avp4vyjHEDK/DIxuRwWBY9NTJzvQWkL2bFJaki+MmmcF2sizjsvmmmj4xqyHJzYdNJnkECTk2VVTWoF27cpGGYDsI+PzSd7yFLpgditmjmHbSnJRz3qbsG2UTWMmCUWQSILrDBGaFSUwmcpRSEzH460LyPcPvGm5guV2UVuLcDtFEdTqsCCftCAXCMLtt6N69HDvu2gvBdSGs+mktIlG/yOtQH5tyTfYCxi6CMo8LRa5iJBkLSqXYLChuWwKH0ws/5VF8lAGwwuShNE1YDMT4fvy22ISow0JzryhlICiNwc0Zxoxjt/JtRASWm3YmKzfH+f2ibDqzH0u74/cHvw3EAJVtVjFF5fgfFz1vegTw2yaJUCCKGIcXGtGFkqIpC2scdg+/+WzYUBWDryoAV5Ed5e1LYIrXC9heUF6ISGUMG9fXoaq2Ek6vBR26FqLU64DD5IK13iMavdRIZkaIxQ14St34+c8a3PuGYerVlO9/7TUGINvcCP6PXM8Pha++/gZPLn0GXTp3xsAB/f5H3nzrec1wOIxvv/seS5Y8gN122wVX9b9i6ymcUZIWi4DR11oslP/IG7F9rP79Dyxb9hFeePFlXHjBuTjl5BP/ke/6v/BSKiA78Ohu8rqUHeAHd5CaeYGIsOZsbofodREEozGOaI4lqf1FMIfMiaRonfEgS8e8CUysrPIBgSS87UrFmZisLH7Q0+CIi2u7zSFpzGbY4PEWo7xtuZgPBUJVqAv5BdwQUyrquZrITlEWB8JREpaqQ0kZlAUE9d8U4xExLSG7gymmJgJ3CkDAxSWBIgv1+LiAoXZchNcq9xa+iwAAIABJREFUzFoxpqK2HylkAvRu4nyS5cjFpIkAg1MYe7STsdnphhxDLEyQksw/F2wuAohAnGndYoJDViSBI6bJ8obKophxZF+KML2ajyOLdZNcgbBJCVuKCU49rC6F9Ur2CJEfvgdBPEobCDPVzDRi4itMb1fAWzGV2RQbAqLCYhNHtU2MVmFgkm3jkHRVOjjTVVvMvGiMJewoZRFKAIvvjPq46I+SKWumkzRhWIXipTCSBVwnw00x/yIYzYUbGYTUCmads94ICNXHElhXW4mV69ahhqzWCLD39t1gqTfBQb1FMtDidLQnyAw4RePQJsB/zBSH1eESLTwHF79MjaV5D1PZYzR9MYkcAnHpumAQhcXFsNu82PBHpYCUXToWiOGaJWFCbbhO0p8JtsdhFSZSG68bGwIb4IvUwk4gzFOO7l12kTRcmthQr1aBCMnGisJOvdJEFIFEApEkW7MdHctLkDQn4HTZEKXOZtwqaaME5dmeWT/U02WcqDVKUxyC69zI4DMUHWJqGBJgYJqwwjIi6BIWcJ+gHc3fyBwLC2Duq/ajqiKC8vYFSJpD6NimCEXFhaioiYHCqb06FAg4SpOjiBlYX+1DWXEJbATirQkQ9670B/HTL9UI8/4RplTHEQtF0KakCB4vNwEoxUCgk2xdai2SDUvjliS8DotIUYghkAhtKgt71hHTa612wlRJFHm8AuDXUeMymYTHZYXbYkGBHaj64y/4KmNo262TsEzraoKicVlMqQgy910uVAdjWFMTFJZsPBEh5AO/PwJngQ3k5tXyfc2Au4A6v3XwB8hSJHAegjlO6dgkCgrK4PY40amsHr/+tgZrasKSXiybGla7AJAlBV4xQgtEEnC4FVDS6iALLyYAh9frFpA34A/D7bEIm58p2IH6JCKhhGjp2i1JOM12lHcqFF3qcCQpWtxkVBcXlArgyM2LcCyCKHVJfWREkikZR3FZAexOIBwzoa6mVljNHFvJoN7oq0FNrR9BXwTFBW7suUc3dG7fRmRRaHpEGRSa3QVjNHsqgtvhQiIcJddcWNVkYFq9TnTs0lEA/eqNtfjzt3WS+hxnm4vX4/c//SLRUVxAJrnCHBR5ayTkmeyblZVBYc3SPInjKDd0yPQtLSsTVnidz4+27crgcNtRWbUeFRW/o7jYjkjSDrvZhXjYJIDWH78H8Pu6KpD/7Q/60Hvf7dCtbTkIy5usdniLPKjdGEHl+gr03KUNErY4fl+9Fp9/sg577rEDundtJ+nUoXgIVdV1ksLOuYta3aJh7nGILEg4HEfCYka3bl1kI4YSFmQjs84DvgBioTgcdgdqaiqRNCnjITMrhKK/KdNAMGIxnCJ3P4ZK/xpUBWrQvk1XeGybAE7ORTGLbHKKxinZimQUggB9HNWVPjF25D2TphjC1H2VdHyCwkUyp1JDloMfYU22bBrBcRNPzW7wh4KIJ8lK5P0JD1JSIy7/TlCQYyGlE5KxGEKBgDCsCRAmxGAwjlg4jC5ty8TQj+ONGGZyfqC+6ibpGW6AcdxfszaEVb9WwI8k3DYLOhXZ0a1ToZgUclDnJkggEBSA1mSxMgFB2PGhOm4SxUXXWHQ/Ke3joEYzN2Zj8Af8sgEWpoY3maA2BwK+OOxMtK9nvwgBNr5XTMzhCj0lCFbHUFVRiZIyr5jOETjkJiw3Z8IhJauC7FfFaFKR6OGziT9G4xEBqgmosl68BU443S5Ew5Td4fyoZP+QiU2mLaUWCOZLOxDGrHLfWCQs30E2ix3BQEykVhKsMCuZtyaYuaFj4neGCTabIqUjG64xiDmW1WOTDd19998broAJa9dVIRj1yTNq6iLwccPLaReWuN0ZQfvSAkWzuz6GoiKrbHJHCXSaXTDZvQjUVWLDujoxCS3p2AamaBjxZK3IGIkskcWCBNt+jMZonHOUDJtgyC/9hhtzZBQTpJV5nN91mzZ0CUJTV5sgPzfpxKyQngKUzNik18927rApc7RFpDHYZ5SsDtEyZraPjf3PjNoazp+UIjIjGUrC7abxGcm2NtRFySqOImSKwO6xoGPXQnQpLRNAm5lS3LAIRyl7kITdyc0sK9ZU+HHbY98bDNlmLlgMQLaZAdyWLn/vvQ/w8KNPoKa6JlVs7kDSaV52zcvL0LNHd1ncH3PMkSmH9N9//wNjx0/EV199I+dddtnFGDp40Lb06tt8Wb/59juMGz8pVVdGHWzzVZrxBVqqrz319LO4aewE9OjRHW63C5WVVZhw80048MD9swaOrtODBl0LtjVe5/V45Fy6jfLa/fbbZ7NrCTKsWvUzXnr5VXz66edYsXKlGDTw+s6dO2G/fffBoYccjJ49ewgjra6uDvPm34UffliumOFsOtauW4eKikphyPDaPffcHeeecxZ69dpOPvbUsv22ejW6dOksbsW777YLRo8aLovGbIcah8LCArlOWHvxuNz3xjEj4HQqLsjb0vHbb6sxbfosLPvwY3mXm8ePwRmnn7otvULGsn7xxVe4YeSN6H3wgbhh+LU563Wbf1nNCxCQvWfONFy4WxsUFrpgK6DTvAmRUAj10QRsHjfsHpcAl2QbiaMyzT7IouF54QiCvhBssXo4PE74xeSFTMokamuC8Do9aNujveiQkZlHlqfLqxgZ0XlZ2CRkisIqH+lMHSQ/ywylf7JPpmQHyCwVIycCQYqju8JlJcFDYc9yQUnJAQGKuF6x0qhFcV0miMKFieisMj2cqcYCiBI4JLhDEJMLMmWhIan5XNAJK7QeDitTw6kPmoTTZYHNnhD2DlNGVSMvlmUTZCyLXgJaSWqjcSGzyWyITDXeV3Fy5rUK85WvzGdSH0/O59tRosCuaGhyUUKkSXGbpoyfkjYpqcKCnZJFZRb2Je8h5Sejl6AfmYMWBUQgO4vSBFRhEKMe0SYg+ECmkglm0e77f7MyASKYApykSzyBbS5meZ1iJkYmL1nRomfL5xKo2GSWIo7OYgbEdFAFPCcwHWXqe70J7jLqnwYR9lPLTmHYFnqo8xoVxqU4tdvNKHJ7JE2X63QuiAORuCyiCSyJzmaUxk50e6/HX2uq4C0uQUVVjUgd9uzWHjYCkUECrDYUFnthYpnJ+OUiWTQ2o/IOBDUi4bAs+srLShVgmOnHZqcsYkORqIC8BFOLvR5JGyYLjfqUlf6QAPp2s01YgAVMp2aqKZmvrJ842ZoKICZmatQCjMVFc0/aDFP9qRVoNsNtZR2xrs2iUUoWtsPlFJMuIWslqM/sQ02QOrA+1PpD0vcIwBCcalPigdfhgM8fRm0wgkJvKUoKLZK2T4CLzLR1G2pQWNQOxV4bSjx2Adt/+vNP1IY3adUGQ5SFFXAoGalHkccKp8MiQKNoiDKVlxqqJPrVk1lMd3WmaZvgstL4xyTjBnGlghK3MLs8TpoFMRZRRMjKJCvUYYfbYkOZxwKvPYmKaj8qa2iC45P08balLuy8Y0cxEiJ7n7q8G2r92BiKoTYQFiCUIJXIjSSp3aqAZ+EIZVAC8g4EuwmiuJ1ORf7S7EQolICFMgjJCCxOE/x1YXjdbmEXe90KELlxfQChmFlMpQjMEDBhOrDbYYG3yAFrAqjyBeCwO+FxO0SzM2l2IJH0i0yLnSnybhcCNEbz1yMYoO5tDCUlNjgtNCdKwmRX2PkVdXHEghx7I9IeaL1HFqrVxe8GGpDZxaCHBlyxRBj+IPUaY2Ic1b60GEVuLyKhgGKuZ6XJkBvF5R706LkdVq/8RRjlXo8T1mQCnsICROMmtG/fDf5QAL7qalRvqEAgGITJkkAolkBV1UZ06loqchmmepvoTwrj0WaCx2GHg98zCWBdhV8MFj0FjKsF4WBETO+8pQ5hyBaLJma9pJ2H6mokjZpjE1Ong4GIZFis+nUtfvltI/bv3VWYwkUu6uV6ZYzhpkNlRQgBfwCdexSgtLgEbo9LHNs3VlXD5SyQcaK0pJi5/DJ2+Gnqxb7o8QjL3m63oro2iOqqWhlb2xaXCSvd4bKhYkOVApzWWxAIBBTZhGhU0s9Fg5rZAxxdaepIsyNqmEp7Y5zN0u4TJm6/UcJGkazhZhRZ7rJhRoBzU1/mAMd08DDZlDQQ43zKk8hmJEPdZJExjUAgOMfaN0kEUMebUhPiSUWwnczyGBIyXymbezR843NC4YjoR0v/jHCjlONNDA6ZB2jyyHnVgkKnAzay7llOq0XGQwJnZMHy2ZIV4+BGihXhUAhVdQH64GH1XxvhdpqxY7dO0n/IlBWmpGjGmhUjrTjbb0T0kaOBMIqKlawUAmrUxo0kTcJCj4T8cAiQzk08ReucchHBQAhtygsRCAXhdpJFbZHfrARsa5lhEBBmOecykZFNcquHG6oEUxMKsEiA0cS/bjKWIgOZfG168MU5P5IVzPgq0g/1MW5Ac54myM0NMqKoSThcNF20KfNMWJFqER30KL9TiP5aEE4mEQjTrDEsJp3CXjeZUecPobjcibL2LhR6vdiwPoZfVlYLsG5yAW3blqFjUSmq1tegus4HOOMwuzjn2VBbG0WdP4LCIgs6lxeCWLLTbUFZqQsdytoKy7TWR6ZpqfS7jesqEaiLwheLwl8dAeyUDLHC4Y6h5/blcJidiAaTiIUJNNfD7/MjllTKS2khfs+x/XDTWnTYuUEYUwzRCJSz3hQJB0ru0KTUBpONWtFx2XRl+6e8BzWW+f6JBDcfFSvRSDQomtqRSD2CUWrwKhIHdgtlopRsLI4RMW6IWZJIWuJwFNrQpVMJurRpA3OM8jisb96L83wc0UgMsZAJv62pwX0f/2oAss1cmBiAbDMDuC1e/t33P2DgoKGoqqpOLebZebkgnn/n3fLPjh06YPKk8dhnn72UxVYiganTbsNDDz9mALJ/U6XzA2rmbbdjyb0PGHXwN9XBlnhsS/U13ueDZR9h4sSpWLN2LQhKzpx+a05Qlu/Hj5z7H3gYdy+8B9OnTkKfPgcraZGag23x+x9+FGDwm2++w0knHY+zzjwdO+20g+jl+Xx1wubmPTieEGS9ffZ0dOvWNTWe3DplBh559AnssftumDt3JoqLirCxogJLlz6DhYuWCLB7wfn/wTVXX5UC5zZs3IgFCxbhsceXyn1OPeXERkFZnsdNp+uuH4XtevbA2LGjUmDzlqjP1ngGmRAjR4/FW2+9848BZOfOuxML7loswPkd82al2kprxG9ruicB2SVzp+GqwzoKw5PpbuJqLO7YZrgKvYgGA8KuIBhJvT3qqQWDAQFGY3Gm5yXgdlsRYbojzYucDjjdjk0MUYsY8ZBJioRNwDaLux52AlkxM0wxkyyAmDgb58qbC1uLwrDjAphf9BHRc1UYq4V0freaUF1VLbpiXHTyIDOIQBAXspKeJ4sz5s0RXI0J6CiasWTnUgNXtOSiogvIBRnT+wiOMWVcNFgV5FKMwAgkckHCRbg4HJMpR4Om+qjCQo0q4KcwRgkEmxQASBHR4zqbOnoKe5dAkZhTkWdGxmlMcS8nQEo2HhfbqqEWFRnIUhGJRXHi2vSTJHMraoZcbCu6rkxdpYkXmSlccCtsUgXgVVIt6XjMg3FQgG4lN5Ou3FbeS6QRFNYr05BFd5aMXlKYrBaE4yFZqJEVRMoP2wrLxfbAAhCwof4jAVqmvxIAFsM0ghcxvmtU9OjiNLsKxVBU0h5Ojxe1dTXw+2tQUuRCImGB3eSExZyE22MTMFwcs00KWMHryYauDYcVRd966jJGUVsbgNlOiCOO1b9vQCjpwq9r6+C1l6BLmQ277FiC8kKvlEshQNNZm+A92ybLTkBfkaOgyZH4qtGAjAAGEQyylck6FNkLgpNeSW3ngp4xrguE4afcBPV2rfVwWExw2pwCsCoaugkBIxTtQxrXxRQ2GkHeaBgi4GdSjMq4iGYGuGKMxv8hQE8wxSRu2pRyMJvjqKisQiBGputGBKNheFwe0U0tKy6Ht6AQdH/ixgcs9XB53NLGa2t8ogkbiYfhC1KX1YOSQhc6l3lhNcVQFfCjui6EDRUhuWc4wjRoJV3b6zaLJq3X65X0VGpLByMhYaAmyGByWwXIpoGQy0KTLALqMdClSEyCrEm4LF60LSmAx5JEdTCEjaw3sx1uqwWlHjsK3Rb4aqrwy6/r4KdJWoEJHctKUewpkQ1MiUMkAZ8/hKDVhPU1dUoasoVSDuzDrDgL/MJa8wugZnM6hMlHxhsBAztNhGL12LA+CDNNdzxWeIstWL+xTsrCzR2yi/2BMCqrgyDZy8n0bTFligozlGnbXq8NZYUOJJMRMakJx+KSetu2vBDlZdQtJYAbgy+QxNqNNI0iAzoKh92CQpcFLisNwGxIWpKo9QXhjyaQiJK9BgT8EWHwU/KipNQuYBC3Ycjio/kYxyDeKxSJoMBbpDDJ+a4sI9tcwoKiIid23L0HkLCjYt16RVOSciuhKIrK2shmt8VhR5yZCDYL/DV1EjOLQ5HRcLmsaFfeBW+8+SU6dS2C1WWFlXtEzDSwmOB1c7MhBh+Ny0w2dOhUjLA/hOqqGpgsnAPM8HjdAtTQWM3lYFp+DGVtioVJXF3tE9a3yKqYLFixYjk6dClHocstZpJkkMbDZJhScxWSAi6kfUsChSXFwrSvqqyDx1WEjevXwOsphsPtgcmcgMvrUlj9VovodtMQiezzqtpqYQK6RHKFzlom1BEcZZYBaF4UEhBO9LbJFOQ8Qd5hbBMARcOjcEjGU5aZ8xqd3yMyDobF2IoMbGpTqxkMosFJYJCyO5G4gIrMEAhHArIJyTokwEyBGcpDCPhIyRArN+tMAspz/iKobBb2dEwkHLgBx7YizNo4z+V0x3lPAX0ZKxt3P/hdzTk0aUI8FofTwbFJkbdBwowwszkITnPzz2ITI79IsFY0bt0eD8w2B+zcFJRMhARq/HUy7nOet3OTlrtk3AiJRlFXF0Y0YhZNUVehYszI2b2ohMCuU74PuLlEVRyWibA2N0jJEOc9yXIVOR/+XTJHOC2Z4OCcIxuAHMOo9R2D28sMHUpCKOAqE+dFniQclbnDYlMMGalPTD1WGYDN3Bgwy0Yob84tBo5dFpsFLkp9UMYmlBSA2l8bQG1NDTr0KEfHLu0R8kVFA7VmfbWwqwXopsaq2Ya4mWB2Qq7h9grHfW6oUdOWRlZdOhWivFMZ6mrMWPdnFar9EYS5QRlOwhxXNMZjlBGwx1FQRDNQm8z7/Abj90G0Dgj6YyhuY0On9h6UUNc/SrNAH+qCNPGzoKDYIZuXwXoT1q+rRlVVQOq7rK0TB/bZDh1LOqB6nU/6ORn8ZK/Xhf0oLvEIa5kbhcxIUuZ9auknYLM6UJ/kPA44JFOKbZAbqvyoUATdZbNRsojIxBV1+00gOTXrlU3faIxzSVQ2P0NSFxBtYzEqZX+g7nBdBLGkGW4PkLSb4SywoGN5OewxB+oqfYphp90h3y7BcBgVFbUIBc2o8Afxwop1BiDbzIWFAcg2M4Db4uW//PIbrhowWECadHYVAY9hw0bhy6++xs477Yg5s6ejfft28pq3zZ6LxYvvazYYqIIJF194XkbW3bYY0y1V5paqgy1VXuM5TYtAS9YzQc+Jk6ZKQQiIzrptKrbfrmfOgn322Re4bdZcAUpLiosbnMvF78uvvIYJE6fA6/Fi4oSx2HffvTcDbXlRMBiUZ3/y6ee4Y/7sBs9V31EFZNXn8P5PPf0cxo6bIM8dOWIYzjv37NT9OUZdM3gYvv/+R/m9/5WXo/+VfTe5mGd+Lcp9kOV/0IH7/yPYpOr7vPjiK/8YQJYOtc+/8BK6du2CQw/p3aA9vfveByLPMH7s6G2S1ZyrsxGQvW/+DAw9YUdx8K2prFRAJab12x3C8AmHwnC77AgFE7CL83MCwaCf9FNE6TATBwqKvWLM5S0uh9nhEXCMzCcmcPsDIUlFdzu9KCpwwOwGqv0+hGvjssCkbht1U8mus9NYgiCq6IHGBMQTIEJYX3ZJAafOHVmHsYgCAFITjQxQYbtwgUCAlUxCgmVM+o5wEUjXZUU7kQsn0UIl4yipvFNUzEN4PsFYycIUloqYxxOREaqWoplGsJhu81wEEpiiOzAX31yg2OjcTTarONkraZoEZJlayrUhyyrajHamuSvvQMCRRhpkUBJMImjMlEAiYWQSkrkizF5Jb1eMnKizKs8k2B1jev4mRrAgwBZl4URGCxeMZLUKY5VMIIU9aHMowJOQToVxRxsWBfElUzUWhegESmo+01zJ6LQSqCGL1IxkmBIECpDJGBGrFtaWpDAqqb7UfjQnTPD7yLQkAGtHaRnNsJJIxunYXIRw2I9wNIGiIqaxRxEJM93cAY+H5QfC/pgsaq2mehS57cKeZhprOGrimlzSx9dvqMPqP2vRrVcJCkoK8Ovvf8FHw50wF89BdGlThsP67C4MTMYy5PejngtwO8E9E6LhekQjShlp4kOAW2EiMw2XIFUQZrNNACG6t5eWFaFtSbGY2AhwH+MSnMY7goAIE9BpIyuLC1sCQmFFL1KgKbrdhwSAELMi1g8XwPL/CuBf5HXKQjgZigiIzsUudX0D9A9je/A44XCY4PPVSN+iTECQMgKMifQdG+pNdklzLitxwxJPwOpwIhD3ozpAHeN6YdMROIpGXUiE2Ifr4SS7kGZspgjqgj746CaeNEmqLzFpLvZLS1xSR2ZJlbUJmESAl2AR6XuBmqCwAz1muwCf0aTCjnU7lDbodbjhttrgcVhFJsEXCQt7tNBpg8duFhMrxiUUrBCwj6BlQqRGqPtpRZ0/KO3+j9Ub0HOnbggl/aCSSW0ogepAAB6PE6EIUF0bFV1gjkvBCGUgEmKOJqnKIoOcEDZZwJ+A3WlCcXmBmJK53R7UmyKoqfYjFKlHbcAvgHr7Yq+YiSVplhYzi4REW48b++/TTsbMP3+n/moMXbs7Uej2IFmXgNVThGA0gqraKCqq/NJJHA7G3iYsXa/HLcy5cCyAmqo4vQ9Ruz6CjVVBFLWhbAJB5CTalpdIO2FaMTUziwpdwuqnjnEoGAIi3Ihimjng8VrgLXaidn0S5W3L0PuIvZEIBVFvZdq0FeH1G0R30u5iynRA2GlOqw2+ugTxe3I2AVsCpUV2lNC8J1GPr7/7Ft4yD9qWtpGNI44hReWFaN+rM8w2F758+wvUJx3SRosKvAj4qiXrgVItFqtT5hGCivV07kvSvMeF6uokNmzwo6jIhoJCmjvGxLWe/cnhdgmIQ2COPEvGjeMKN+KowewudaDA5UGwxox33lqOumAYxxyzAzbWrIfHUYiCkiK4vE44XW4kLWS81yMibMMwqmprJWuhrLwQoWAAyQiBVG7UJeAqKEBNLYGfKArcZN4DIWqfmhTmP4Eqj9sjoDuZlkKG5cYbgTXJwojD5rTL+Bvw1cHtpPkRNyqYug5EImSGM0PAKhraig57QmR6zHYiVza47E5JeefYyn7HTA8aVEnWRD1Q4vUIqEhJn3BEAf44B4kOOzciZWOSTP6IZDy4ZBwCbK4CRKNBRINBeF0ueEROw4JImEAqTRotisu92Sqs80jEJ2NhAdtyjDIa3ATaZCQZTyJEGQcaYiY4vinmTbGoGaFINSxmmjQSWHTBVG+GKRkRLWubw4Ok2SpMS0r4xCm7ww1JPptqO5yzqXGbiClzCZm7kl1hlnpyOuwMkaINH4+IFjw3Vgi4y4YZ5zGCmmay0etQ5HHA6XEKe5bnMMOCbGc+w+pww1ddh3BdFBvW16BTz45wFbJsCdTV1mPtX5UobFcIb4kZsdoadOzYBTZ7oQCVwbo6rF2zDslYFEFKHVA31mIBcca//qqGwwa071AAh4fyEoqZo9VpEf1qajTHo4okBJnMQQLrDm6AmmWTkqaEiuSEBcWlHhSWUEIoiap1IQRqmMafREmhG+VuJ4qL3FhfE8GGjT6R7ylvU4aALwJ3YSFq6yKoi9bB4jYLC3qHjmVoX14icxBZx7IJWJ8UNjS/59mGOc7JJvimjBiC0vFAFBt+qkXQn0D7HYuw3X7bo13bdvCtrUHl7+sRIxub0gPUnY6RXa+Yq8nes+yeKFZ03NCTDIZ4vfQ71hf9Aag/HqLkBqV4RPoqIkAtdbDrubnvcaDQWwZfZa2Ys3Fjr6jQK99IlRV+1DADJJrEmyuqDEC2acv91FUGINvMAG6Ll+cCZPk+Dzz4CKZMnSmvNmniuJQ+YUuBRGTUXTVwMGbfNs0AZPNsQC1VB3k+1jh9C0egJeuZ4Oqlffun3kAPKJsLkP34409x7bARcj89jNt169YLgDr8+qEN+ns2QJb33bBho7D4l69Yib332hO3z5mBoqJCeaYWjFRfqjFQ1gBkt3ADbsHH8WP61ikzEQgG/rGA7L1zpuPsfduj3hxHiGhGjCtBfj4nYCNIo5BtYK4nY5F8V6ZTM5XeitgmkNNCrVYV0qOmnLAxCRqSIaJosxJQIJBBbT4a3FB/kKzQdu2L4HKZUVVTI2wRLgp5kLVDMJFMT6bQy/e9glnKworp0EzB5GKVH/ZkvjCl2Wqzycc85QgUJpPiKK4wbhXDKd6ICxAxCZN0fwJpViF9kLXIha4wYESnlb8qDFSy1ggYS3q/XKcsumTBLP8kOqno8PFmcr2Yj8k6RxiXcjczDTAI1pJdlFT0YcX1XAEieYnCPGGqPxfKZAEq7y+LVrJ+ZdmjHJJFIBqP9YoMgZmQgQIWKiZeCsOYsZAbcPHF68w8H4ohjIDKCvOLIAjZomTE0tCFC0imqUtdCtvWDIspgSjTBwV43CQBQ31CLr248KV3vAghmmC224RllYiY4CcQbzLDScYd09DZVshGpnCFmHWxOs2oJYPHHxAAnOnuZGExVZIsNgI0SQIlCcWpmxkO9VYrfvqlClECS7a4AMvcANhjh+7o0q4MqI8Iq5B1RK1kxiMaiiHgCwmATwCCi1CmLFutDmkr1Get9fskZm6HE26nXRy0rTTqoj5wU1Q0AAAgAElEQVQj61dal/LeJgelHJhuTIDVgkgsnOovYnZEAxhKIlDGgP8n2ryKBQ3lNQiWSuom00KTMRS4rHCY+d8EuW3iOM4UXBrehCJ+AZfMVqbsKym0Eabgm+wwJa0CIBMXZ/uig3V1KIgN1X5xpfd4i7CxskZ0+2KxkMgBuBwuSaMuKKA2M/DnXxsQiRLwoTwBgSSLkMzYv2gmTkcbkeGRtGFKfsTFHMpqTqCgwA6LsPeskurPjRUWxuN0o8jOtHsF4KXEhDiHs94TEKkD6lzWJ8MCSInOM93T4wprk91F+geBBeoxRmLCROY7kHFYUOgSg6WNdTFFP5Mnk73GzRuyk6NxAcrcbjNW/1ErwBH3PurrN9W7bFwojP6EhWnsCQGACITZbMpYEA/F4XbYUOTkxoFH7kmhFXcR4PUy5k5h3pK1yJRzguXrNyrSCW6SPIl50mTKTO1sgu8WBMNRhONJ0QVeX10rJllumiGFYmjfoUzYbMJMZruhzjNNeJxsDPWIh2MyJrkLXFLeUF0Ev62sQGlZKbr17IE25aUoKvbitxW/oMBNbVxFIiaS8KPnLp2JV6F2Ywh//LpRWL6s5/JiO0qoXQ0Laur8UiflbUrhKnLDbHUiHorCXVQkL7N61c+IMhWZ5ktet7RDMUCqZ9tUGH5kPxaXFMkYSUb7uopqrPxpPSoqo+jUqRid23hQ4OKYYhZjM6bcE1DnsCLDFeVWOO9wLHBYYSXrMZDAtyt+w6rfK7Drzp3RrXORmI2xn9ldNOjzwuZ2ybhasaEO/jq/6IoTfHWQISuGj5SIiAk46ipQNot8tX7YrJTVIWhNXWrqZiuZEuq8xjGZL0nmOzfTZENM0tf571YZH7lZVFFJkzo7Cr0eBALsrxyEOb8QAFU26ESwIs4Nm036nfU0YVMyHCIhmhVS45ma67yvMpdw44QawpQE41zFuYtsSGHUi0FgQDbJ7GSn81mwCQBKUJubo06LRdod2bHUgybwKanglCKRjdAgiosLpa9T551jFOcQjgMcTzj+RAjkElylVE0igSC/HUxJ0crlVMKNXdkkcJtlQ5eU1yQzYmT6Zb9UDCDZTjh38x6ce6qrAoj4/Sgo88r4KOZZm+ZJxpXobdXaWjFt9JY44HE7Cdtv0q+1iIQSx2K2daeD/ZF9WpnDBSAl25ySPZQ3SiRFjoGse6fHg3DAJ/2QJmUEDd0OuyIdI+Zm3Ox1yLxSVV0rMjnxeFRixnmMBYjEY7Da6+Hx2FFa5JExO8aNUMrS8PvBzHpSMmQUnXqO64wVgVuLbCZRD1skkjzUTrfAzX5IBimzjGxW0XNNhmKwm+3w1cbEDBL2JKyMMb95khaEovWoq/PDXmSF21SPQpsD5W25sbPJrYxt2Qx4ygrhMnuxft0GmK1J2N3Kxm+4JgBXQSHcrkKsXb1ONo1cpXYUuIths5fA66b8QZ20W8YAosO/6duG47d87HCGY52yn3DjUflWEcA9wimS/UVhKdPITuYyyn9wPmHWEaU+bJRO4Hck59IoHF4risqLYEnYUbWuSubSersdr3xTaQCyzVz3GIBsMwO4LV7eGCCrBXC0WqUtARIRnGGqLZ9xz6I7DUA2zwbUEnWQ5yON0/+GCLRkPbOvjbt5EnbdZWe8+NIr8jbUg506ZQLalNP1dPMjGyCrgqs/Ll+Bs886EyNuuFaYfLkOsp3uunsxdt9tVxxySO/UqbkAWS3oSvkUsmt79uwu16q/8d/Jkl29+ndh5Y29cSROO+3kjExdA5D9GxpxCzySbJ2nn3ket0y4Fccdd/Q/FpCdOGlaC0TLuIURASMCRgSMCBgRMCJgRMCIgBGBLRcBMmc/Wvb2lnvgP/BJBiD7D6zUxl4pH0CW+o1XXH6p3DIXSERDnueef1FSmXl/gidn//sMnHLKiaIpyYNyB4vuuVf0JdOPE0/8V2qxzd3d1994C/fe96CY/1D78tz/nIXzz/sPyspKG1xKsOfLL7/Go489ic8+/0J+o3ERy0y9SB6vvvqG6K6qBmY33TiiQdoy71FdXYMvvvxK9DAHDbyyRdJiaUQ0ePD1KCjwYuCAK9G2bRuJ0Wmnnox33n0P02fMxsEHHYjLL78EHdq3xyuvvi6p36WlJbj6muvgcbtxw/DrUFNbI4zB4/91bIM66N+vLx5/4inR0yQoRebjwAH98K/jjlGYSGnHn3/+hUWL78Wrr70hdUB94Cv79ZU0bu35NF766ONPsWTJAxg/fozUwe1z7xADIZrt8P6S4pdMynmLFi3BF19+LakMJ514vMSehk5NPcj0+OSTz3DPkvuxfv0GSRXr1LEDzjjjVBx15OENAMDG2opaBzSs69fvMnTt0hlvv/2eMK1OPukEiSfN6q4beg3ad2iHJ598Gueee7ak6dMI6+FHHseTS58Ww6levbbH5X3/i2OOPrJBGdh+GFu2MbbPM888DdOnz8Zbb7+Lo446HKNHDpc61dNW1Zi1NCBL+YFpUydi3vwFePa5F+UxuUDZbICsVv5g3tzbcNihfZpazam2nC5ZwBtqAVmOJfPnzkKnTh3lWVpwlWAt2bpsz7lA2eYCsqy75ctXiuHZhx99IuZkU269RTaWtOMU++iVV/ZF2zZtNouLnjGSF+lpT2RlUIIhXbKA5Rk89HoZY664/BJQBoDlPf+8c/Kqp8X33I/XX38T/kBA9HfTN8+oOc73oUZxdXW19PlMMZo5fTJWrvwJDz78GJYt+1AYgAfsvy+uv35oSr6C48jateuEDc2+6PP5cP2wIaJxPubGm0U+J9OhlonvyKyON996R07jmHD4YYeIzEVzxqG8AmacbETAiIARASMCRgSMCBgRMCJgRMCIgBGBPCNgALJ5BuyfcHpjgOwTTz6N8TdPEoCDqcKH9DlYXjsTSKTqSc6aNU+0ZQlAbVi/USQPuJAmQMjFOrWIeGid3DMxZKk5yWvp3D5+3Ghst11PrFi5CtcPH402bcobsPq4YCfzjyYNBFHL25QLQDFr9jwBb2giRDMhArJ33rVIgIV0V3ICDy+//Cp++fVXMRHSAsPNrWtq5dLU6IEHH5Z7Ezw655wzce5/zhY3eoLIb7zxlvxGEwYyDi+99CLRSHr00Sfw5FPP4Pff/xDTo2uHXi1grVoHBNNEOw2Q3wmMrFr1k9TZlMm3CJtMezDNfNSYcQLMXHjBufITWYt8fy2zUAuaUzt4v333wUcffyIgB0EvtgUCey6XS96N7LXx48Zg//32AdmTo28cj40bK3TplGaLL+tr/C2T5D1oKMU2Rv3IuxcuwayZU1NMST1txe1yN6gDxvmUU07CKSefgH323gtvvPk2HnvsSXGsJ2h7ztln4uKLLsC69esxbNhI7H/Afhh4VT94vR7RNaUe6uV9L0lplrJ+tKAR4xMMhbBmzVqJBw9Kc+y11x662qoak9YAZKkHS205mnxRq5MHQenRo4dvZnKVCZDVGkm1hPFSLoYs+/aAQUOEAUsAnDq1brdbyqwFV08/7RSpu+E3jJb2yc2bqVMmovfBBzZgyrYEIPvtt4pJGfVM2Ze7dO2Mn3/+RTZT1q5bJwAlD+rzTp8+ObUhlM8Yqbc99e59YEZA9rffVstGBkF3grYEiHv3PghHH3VEXsMZxwVqm3LM5KGO1Ryr5tw+X0BedTxVsygIyGpjRFC6Q8f2sqly7DFHyXjFTSfGiWMZDePY59iu0sc7rXbxU08/i5vGTsg4NtfW+qTuCwsLU2Zt1BgeN34SevXaDkMHD8rrvY2TjQgYETAiYETAiIARASMCRgSMCBgRMCKwpSJgALJbKtJb0XNyAbJ+v19AtTfffGczB/NMIJGqB0tghxqRKvBK0IIakOnst1yALIGLxffcJ6AHQSwyXdVD1bUlmDjsusHCxqKu4BtvvoU775gjBmQ8srmPU/OMi3oyeNONzHidCkK3JCDL+xLInDBxKggqEBzhswlm8lDeQXGaT/9NLRNZl3QcJwDGQ60Dgj4EQnfffVcBnrT1lv4Of/zxp2h47rBjrwYpv6pOJ8GvubfPwM477yTP+O77H6Tu+HcVsKvYWIGZs+biuGOPEhbsa6+9iRtG3oh0trFa7wTmJ94yVjS38jnU+qusqGxgKEXwlfV9yX8vFEA2n7ZC9i/BXLJ8d9pxB5DZSbayevz08y8YdPW1uHbI1QJkqyAPte5U0Ejbtt577wPMnjUtxQ7V1qMKCJIFSMD966+/xdChg7Bw4b2626q2nrWSIfnEUXtuOri6saICw28YI+xOHqeeciJGjxqeAjz5t0yArFbXNROrNd/y5QJk2Y4GD7leQMV0ndp0cJVt4RluDNwyWTZcWAeNXZNvWdXzVTkXgo033jhCzKc45rGfP7n0GUyddpuUQSvnkO8Y2Vh7Gj58qLiLZ2LIqrF4YunTmHDzTejevVtTX1X6vwqKp2+e8Tkzb7tdWOHpbZSbP5f3GyibTGTgc8xWx7wff1yOQVdfB4KmC++a12CMV69Lb1u5AFl1vEkf09//4EN8/vmXGHzNgCa/v3GhEQEjAkYEjAgYETAiYETAiIARASMCRgRaMwIGINua0d1K750NkCWot+CuxbLIJjClplqrr5EJkGUK/qjR4wTUuenGUbIIVwEdGgnlA8gSOLxq4BB07NgBM6ZNQkFBQSqCKhCipi8T6GNa/7fffY9FC+cL25FHNvfxxlzJcy36m1uNBAdYVrJ2teAq76sCwZQb0P5GUIbgDhmvZMeqQHcu5qRaF9qYEzhRwcgZ0yfjuGP/nzmrjYlWmkJtH7W+Wtw5f46wO7UHAcvrho0AgT1tKjnP0V5714K5Uv/5HCpg//Mvv2DG9FvRp/dBqcvJZqUMBUGmfNoK48606asGDEZVdXUD1jdv/tLLr4pUAZ9H4yj+NwFLbUzS+8BZ/z4do0ZeL4xTHmq9nHH6qRgzengDSQPGK5+2qr1fawCyvH86KHtlv8vQ74rLUuXOBMhqx43WAmTJovzq629k8yQQCDSQyFDrIBPbNR2UZX8iKLvDDts3GBcoz8E6auqhjkOZ3p999s4Fi3DngoUiWUDdWz4/3zGysfaUbZzj8ylhQqmBCbeMBRnuzTkay2bINhblilGujbFs1+Uam9XfTjj+OIwbOyq1qUDAl4As2dVqH21OLIxrjQgYETAiYETAiIARASMCRgSMCBgRMCLQ0hEwANmWjug2cL90QJbg5iOPPC6uudQVJbtxt1132UyHNNMCnFqKBLt6btdDdDfVI9viOtcin9qm1w0bKQw3MkLpqqgeBNL++muNAJQEYOm8TlkDOk7uuEOvVFm3RkBWBTA//uQzYSJSD5cHWZ+jx4wXvVwe2t8IOA65djhuHD2iASCaC5DNFHPWz3XXj8KHH34s8g1ejycVUzL5VKkGLaCutg+eqDVTUi+kjma/KwcJE7Bnjx5SJ+qhak7yvydNHIdTTj4xrx5BbUoC0WQNM525/5WX46QT/7UZ0zaftkKwXstUvvii81Mgt1oHZGOzXvj8SZOnCVBOILe0pCRVfurOsl6YGs/2RzkPArg8ctULwcJ82mpj98sroFnYrrzHz7/8KrIMZAjzYKz7X9lXwP9MgCz7HxmTbB+77rqzgPHUxm3qoWXIUp6EdU694nbt2uLIIw/HoYf2bjCmqM/JJj9AQJLsem4qsW0SlJ1121SREGiuZEFj45r6u3ZsVTdA8h0j9dR/+jh36ikn4f4HHhaZmLE3jmpWvajv0hqAbK6NsaYAspS06Nd/kPRJzlsD+vcTqYJMGtpNbafGdUYEjAgYETAiYETAiIARASMCRgSMCBgRaI0IGIBsa0R1K79nYxqy2YrfmK4lwS2maL/48qt48823ZZGcD0OWYMqc2+/YLAW2sXCqpjBkUFJrlKAOD20a69/JkGVZVDOkAw/YL8XEpIHNLRNvRbeuXfHa628KCDV54nh4PG45nym8Wu3MxoCaTICGCqKFQ5GM4Gqm2DYGyKpgaEvLO6hlSQcKybpONwtrSlvJxFRmHUyeMl2kCbgJoAWwM2kcN7VvqNfpaauN1XNj/SH992wGXTyPYOyQocPFFI7A+o1jRuD0007GF198BRqBabU8tbEhEKuVCsm3TNp3zJdtmwtc1bJU+QxqLbNPFRcXSYp/azJk+bxskilqfPSMkXrqXzueUcKFuqyUGqHRWCZDsabUz7YAyKaD8HzPbOZ7TYmBcY0RASMCRgSMCBgRMCJgRMCIgBEBIwJGBForAgYg21qR3Yrv29KA7Jq1azH/jruFhUmW4Ykn/At/rVmLvpdflRcgqwK+1Allmj61UXMdXIwTHJw7bwG6d+sqWoU77rgDpkybuZn7+N8NyKop9gRIyaw8+KADRIOxqKhIHMEHDByCQDAgEgFMcyZzlrIRTMXVHvkyZNW6JruTbFeyBRs7GgNk1TThTLq3jd1b7+9MbWb6NVl/qjkWjZSmTpmAPffcPcVI1dtW+Fy6wV89eJhsGpCNfPZZZ6TqgI70bG9aECpd4zJX2RvbrMinreoB5PTGkeflAmT5O8HXkaPGgv2YoCxN3uhOnw7IauUveJ2W0Z1PedRzc2nI5rpfY2xXgp7c2HnwoUflNgRlbx43BnPnL2h1QFY7zlCr+LBD+0gZ8hkj9dS/9jncGCFTlKC6luXclDrRXrMtALIsL9vl8uUrxLjx3Xc/EHY0D84H1JB1Op3NDYVxvREBIwJGBIwIGBEwImBEwIiAEQEjAkYEWjwCBiDb4iHd+m/YkoCsyrBjajfBMlW3sCmSBSrQp2WKZoumlglHY6l/n3m6pKlujZIFfAeWlwDsffc/JBqWF198PsaOnYCxN41C9+5dU8ZfTKc/6sjDMXvOfEyfPmkztlu+gKwWVNECRLlaaWOArFq3mQyyWrr1M24fLPsIU6bOBB3oVY1WMqGpM6qnrahl0gKKvO6qK/tK3FkH6VqjL774iuiXEtTRc+Sql3zbqh5ATk+Z1HMaA2R5HtnY1w4bIax2SoYcd9wxWLliVQOGLM9TtXip0allezdWHm7Y9OjRrcEGQ2sBsiwLQdmJk6bi2edelKId0udgBEMhYf+2loYsn6MyZFcsX5lipOc7Ruqp//RxjpsVrL9gMCTtlpsNqu50Y3WT7fdtBZDVll/MwhYukc0cMuszaWA3NR7GdUYEjAgYETAiYETAiIARASMCRgSMCBgRaMkIGIBsS0ZzG7lXSwGyBLjIRFu4aMlm4FVTANkfl69A/6uuQSQSwezbpjVw4FZDG4lEYbVasHr1H2LSRPCIQGPbtm3kFD2AbCagrTVNvdSyMz2+/4Br4HF70KfPwfJn1QBKdQsnsNK+Qzv06X0wVNamtlnlC8iq5mAPPfwYskkMMI2eMVed0BsDZDds2IiBg4Zi+YqVDWQhtOWkFiuPfA11CLo+8NCjuGZQ/wa6sao7OwF/ptGTNau3rWiBKRVQJBuZOrAdOnTAiBuubWDC9cCDjwgAvO++e4uUAbVstQfbPdsZmXcqiztXvajx1NtW9QBy+Qw1egBZvtPbb7+LMTfdLKAsj2zGVZSLmDf/LjlHDyNT1VC++OILUoxR7Tu2pGSBNi41NbWiB0yTNvXQypjkE0P13FyGVTxHZcIfsP9+0q7Y/vMdI/XUf/o4d/ppp+CZZ57H+FsmS1HJcj7ttJMbzTLIFYPGNnOaYurV0hqyi++5H9tt10OyDNSDY970GbPBftzc+m5KGzGuMSJgRMCIgBEBIwJGBIwIGBEwImBEwIiAnggYgKyeKP3DzmkpQFa7uNaCnDRQuuvuxWKuk0tDNp2xyetunTITjz+xVFLrp9w6IcVcJGBE12xqrpLRmEwkcWnf/khnaRJwI1OM6bvaxbjWrInmLxNvGSuAH+/7/Q8/Ytr0WZK6rQUtCUhMnDgV1KY9/7xzMHBAv5SLd1OahNbEi6nhlC4gc48HmV3XDB4mqcdah/b05+QLyPL6b775DlcNHCzsuX5XXIq+l/03BUDShIuAUSQcxqiRw4VV1hggy5gtvuc+zJo9T8DKSRPG4aCDDkiBP2QEjhs/Eeefe47EM5+Dz77+hlEYP26MGMupR1VVtRhKtW3bVjRBbTar7rZCUy/10Jp7Uas3E4OOoBrrgu9x+umnyGaDaobG6x948FF8/PEnuHXyzSjZZPqlp170tlWWtTEJhHxiqgeQ5f1Yryqox7TvbAxogvcEZO9Zcr9IHORiZGrZwemavK3JkFXjs7GiAsNvGCOyDTzyYT1nirEKyFJDl+OXto2q70oAON1MLJ1xnWuM1FP/mYBNrZ6q2+3CmNE3gLIijUm/ZGtLWs1gMsWpVcvNDW7gLFv2ESZPmSGs9csuuxhDBw9K3SYXaN0cQDYTG55tKBgIYsQN1zVgBNOUb/zNk6SOVNmIfPqMca4RASMCRgSMCBgRMCJgRMCIgBEBIwJGBFo7AgYg29oR3grvT/MXMhwJcl0/bAguuvC8RhftWqalVreToAxT8QnMEbQsLS0F2aZ0SufCnOANAUCyL88792yEwxGMHD0Wb731jjAUuZj/88+/8Psff2LYtdeg1udLASgEe3offCB22mkHfPb5l/jpp58x4eabcMQRh2Ht2nW4evB1kkLNBffJJ58g2qAEV3kdn80FPAETArAEeF999Q3cMPJG0Rik8Uuf3gfhhx9+RHVNLXbcoReef+EluRe1MQm4/PDjcvS9fEBKk5CSDOmarvlWL8EaAkTp6d7adHo1Ld9utze4Pevg1ikzxPArk3Yq084v7zcQu+66M+bPnZVyWk8H2sgyPfaYo6RuXn7lNWHjjhp5vRgf8VCZyvz3dNBJLVB6Svg+++yF/fbdG8uXr8Qnn36O6669pklp06oJGdsRQfOOHTsIAPT0M89j6rSZuOXmm6TsPLRgW662kg5IqeZeRxx+6Gamaer7pafwE9hyOBxivtahfXtMnjQenTp1lNO1fYMayung0Jo1a/Nqqz26d8PUabeBrOZ8NHIztUXW/cOPPI5Fi+7F3NtnYOedd8rZZHk+28SEiVPg9XizGsHxnZ9//iXMmjNPDKXYby655ELssvPOYkpH4O3XX3/D3QuX4K2335VNBj6f/U6NmdqW+bf5c29LyZ001qfIjiZgTgazChLmuobj3LibJ8mYkw4eNvas9N9VsJF/3323XaWud9ttF5FIoGbtU08/JxsU7A/qke8YyevU+s/Unvg7NZYp2cG64gbVWf8+PRXXOxcswp0LFkr2wNQpE2UMbQooq9144c35Ttxg++TTz1Dg9cLucOC99z7A2WediUEDr0RBgVcYweo4lAnQJ8hLveJ33n1/M3BczRJIH7/Uv7OPD7jqCtEJf/bZF0RO5NPPPhf9co7ZZ5x+ioCybB+cYzxuNyZOGIeiosJ8q9k434iAEQEjAkYEjAgYETAiYETAiIARASMCrR4BA5Bt9RBvPQ8gILl4yX2SVqumJXOR26NHd2zXs4cwqjItXr/59jtMnz4bNIYimEnQrE2bNhg3dpQAmQ8++Cjuf/BhedH99t0Hl116Ebp37ybMS6aN7rLLTrjm6gEpYOCLL78S7c5Vq34SIJfpttQ8JPimgg3UAHzm2ecFcOU5NAojoEuzIfX44YflmD1nHr748mv07NkdJ514vNyH1xD09Af8OO3Uk9HvissEbCSI9MKLrwh7lwxa6obyd16z6qefceutM0TnsmPHjjj44AOEIbjg7sV46613BVwi6EHgMt80fG0LUJmwfGeCLdqD5R549VABWFTmrPo76+6xx59EOBIRdvD69RtQVFyE/v36CmA9feYcBPx+hEJhVFVXy2XnnP1vqQseqvHNosX34cOPPha27D5774mzzz5TNGsJ/jK1nCAZDYhi0Zg8a+PGjQI8XnbJxWIypj3I8nv9jbcEOCSzl6y8o446AuefezZ22mnHJoFABF8J0FMjdtmHH4PP4PuyPfFd0u+rmn811la05eZ7Xn/DaJx15umbvZP2PJZj0T33SSo/QUe2Y9YbdUhVeQeplyeWCkuPx9p161BQUCD9Qtuf9LbVQ/r0FjAtU18jGKb34DsSVF2xcpW0XR5kP/fs0QPHH39cql1kup8K4N+18B7MnTNT+la2g6A+meUvvfwauNHDZ3GM4JjCvsrxYL/99sbOO+0o/SZTuXhv9nEC3QSg09uZtg+kj19smzT0Y7/s2rVL1nKq4P0ee+zWgM2pN57qeSogS4CZ9/rq62+kbbD81LHmGFVWVtrgtoyR3jHS7/eL/mmu9sQ29+DDj0ofZaz/+PMv2YS5acwIiYHW1Izj+2GH9cHN425sEjCpLTslIPgcbrwdc/SRePvt97Dk3gekX5Apzuc89NBjqfGD7HsCsGwD7AvcqHv//WUy9mjLfXnfS/Dgg4/AV1cn75Q+fvF97rhzIR5+5DEkEkkZty666HyZT3gfbtY99dSz8lyOFU6XUzZtOK6r/TTfejbONyJgRMCIgBEBIwJGBIwIGBEwImBEwIhAa0fAAGRbO8LG/bf5CKhGPS6XE+PHjjZcu7f5GjVewIhA0yLQmIZs0+5qXGVEwIiAEYHWi4AqFfLVl99kzXpovaf//525aTJr1jy8+dbboB9AuoyNnjKoY3Bzsx30PMs4Z8tHQJUyakrbaKnSqvrpvB89C0qKi1vq1hnvo3pYbOua51vDe2zpumvVhpHh5lvr+5HIQRLNnNvngwQUrVxhOhkqm5/Jlo5lY8/7O+aa1q7freVboLHY/y/+bgCy/4u1brxzXhFQAdndd9sFV1x+aV7XGicbETAi8M+JgAHI/nPqcmt7E622e3rZVPBJ/VgnK/uO+bNzste3tvfLVB4u1JY+9YyYKB599JF5b3g293ptmVQgKFM5t3WgZGtYhKka+m+/8x4uveQiHLD/vthxx14pHXa97fXvWCTrLZtxXvMjoBeQJQDEjKSPPvoUhxxysMgitaFofaYAACAASURBVNSRDyii1UVvKoi8JYFM9VmtsaGxJd+DdZ1pPsyn7lqqvTTnPvm24631/VTDZGZlDRx4JTp37iiSgcy+VGXimCl36aUXgebVzOzUGi43J4atde3fMdfkU79NGXu2hm+B1qqvbf2+BiC7rdegUf5WjQBT5p9c+gzeeOMtTJ58M9qUl7fq84ybGxEwIrD1RsAAZLfeutnWS6YCspR+oU46FzbqwcXL0UcdkXEBuq2+t9YckO+QL2umudenx00Fgk477WSRT9EelDDSmkNuazHfGhZhqj58t27dxJiTWuNNOf6ORXJTymlc07QI6AVkW7NNtzYokh6ZLQlkGoBs09pla12VbzvOp222Vpkz3ffV197AdcNGZjTOvXvhPSJhuK2ZrP4dc00+9WsAsluyhbf+swxAtvVjbDxhG40AtRqpgXvkkYeJfiy1QY3DiIARgf/dCBiA7P9u3bf2m6uA7F5775E3U7S1y9bS92e6+qTJU7H0qWex5567i2Hn4Ycfqvu9m3t9pvfRCwS1dCy2xP3yXfS3Rplaqn3/HYvk1oiHcc/MEdDbD1uzTecDirREPW5JQLYlypvtHlvDe2zpumtuPPNtx1vr++Wqe719urmxbOnr/465prXrN9/21tIxNe6XPQIGIGu0DiMCRgSMCBgRMCKgIwJvvfUOrhlyPXr12h7z596G9u3b6bjKOMWIQOMR0ANYZftYJ1v0sceX4r77H8K6devRrVtXXHThefjll1/FfE2VN8j2jEwf6eq5RxxxqBg7LrhrkZiBqmm5zB556aVXcfeiJWKSWVhYgAvOPxcXX3w+vB5Poy/8yaef47tvv0fvPgdh8ODrkS8Q3dzr0wvY2KKR8ghz5y3AwkVLcOEF52LYdYMl5ZImqdcMHiamhXNmT5cxId0QkrE57tijccUVl0q6Jg+1LhlbGhnOv+NuMTrl2HLdtddgrz33wEMPPyrGeTTCY4r/4GsGiome9vpEMoEBV/UTYzzGxGIx46gjj8CQIQNTz8q2CKOJ5rJlH+H2eXeK7h+NH0895WT0799XVwo4r//o40+xaNESMVflQdO9vn0vwUEH7g+z2Qx1UZupQeRK8U7XJGQMj//Xsdh77z0xctRYaFOu0809yS5nOWjoesAB+6UMRlnHL7/0GkaPHo6nn34Ob739rpiRXnbpxWJW+PnnX2LmrLlSD+xDvP6kE/+VSq3V+xy+6/IVK3HHnXfj3Xc/kDo57NBDcPzxx2LGjDk4/oRjG5hLsr2QQaZq6+6zz14YfM0A7L3Xno2aozJOn3zymZjVqnWw1157YNzY0ejWtUtebZHlTtdMTe8X6ljz6GNPpvo9jRn/e/EFUt9625TWMJISLNoxi0ax2dqGlhWW3qYytQmOi+r4xD7Y97L/NjAHztQu1b7JvnXRBeeJrApjm0/f4n0rK6vw8COP48mlT+c0/8wGZum9Pp/2lu1Z1He+++57QKYjx3mOS0OHDMK/jjsGetu9XkCWBqEku2jjMuKG6+RZPPSMK9oxUNtu8wW0MpWF5rKcP2kWfNPYCZg8abz049defxO77LyT9BGa/fK3dDmbTHMsx4K77lqMd997X7Sz2T9vHDMCixbfixdffGWzJphLTkJv2+S8dNXAIfB6PTIvaSU9GHvKBE2dMgEnHH9c1rlarfdcfSib1A/lCtp3aI/XX39zs/s3lg2jjtOcw5588ml8/MlnDTJo9PYLve02n7km/WXU+i4pLd4szo88+gQmTpqaaiN6xkZt/XJev+++B+X9Of9pTcpZjmzzeq45oV3bNhg7fiLS9eT1lK3RjzrjhGZFwABkmxU+42IjAkYEjAgYEfinR+D33/+QD9hanw/JRBLhSAS1NbXo1Ws7jBp5Pbp27fJPD4Hxfq0cgaYCsgRGb50yE48/sRRHHXU4Tj/tFHz11dcgYJJIJFFaUtIsQJYLdS4GuEjt2bMHem2/nSzW71ywCHcuWJh65vvvLxPG60knHY8xo4brNr/U8965Qt/c69V7NwbI8jyC3QRf/1qzBnfMm41dd90Z02fMBhdeUybfIsAqD97r2WdfEJCPMVu69Bm8+94H6H3wgZg6ZSKKigpTgOzKVT8J0HPhBefJODJv3gL4A36UlZWBIPAl/70A69dvxJJ778f222+XWvSpC7dvvv1OnnnySSfI8wmAEtDq3q2rnNulS+eMCzcu2p555nmMv2Uy9thjNwGZV6xYJc8hGMxylpaWZA09y6a2ARq4XHD+f+TcBx96FCxT/ysvR/8r+8Ln88l9qfc5a/Y8bL9dT/z3vxfCbrPl1JAl+DFy1E0oKy0T8LXA68U9S+4XoJOHFrTgO19x5SBpe5T2YPtnORwOh9QT30+tl/vue0jkQHr3PhCnnnJSqm522nEH/PHnn/jPOf9Gj+7dZaNhzZq1uH3ODBzS52C5Xu9zvvnmO1w1cLDoJxIAZB9keVjX8XhcNi2GDh4k9/zp518wZOhwBAIBOZdtg3GtqanB7NumYb/99slaB9o67Nixg7SV0tJSKed5554t7SmftsgHNQbIqqDbYYf2wZlnngZKUZhMJgGw9LYpjlnTZ87Bww8/Jn3inHP+LZtH3HwgGMgjGyDLdrd8+UpUVlXh3nsfUOI3eKDIjJSXl0kf2VhRgeE3jMFXX30jbYJA7IoVK6Vf8Nkzp9+KAw/cP2tcm9u3tPW6bt066Rv77rsPPv/8C2kH7du3x6zbpkpf4JEJyFTbhZ7r82lvep/1/fc/yObQMUcfqbvd6wFkWX/cqFi0+L5Uf12+fEXqWXrHFW6GZQJf8wFkM7WT335bnWrP6vuwjjg+UPva7rDj4IMOxKuvva4LkPX7Axg2fJRsCqjzAfvnOWefKRttudpxpgaqt222a9cWEyZOxXPPv4i7F8xNjSOqlveqn37GHfNmyfyQ6dDbh5jdwg2VD5Z9JP2X3wl9eh8Ei9UKm82KcCgs3wUvvfwqrh82BDv02l6yTXNpyGpBXnV8YH3zvqt//0PGSz39Qu94nc9ckx4rFRRlRq02zulgaY8e3XTNt9r65TzF8evIIw7Ds8+9gDfffAdnn3UmRtxwrcwtmQDZxuaEthkAWb3jdit/Av/P394AZP/nm4ARACMCRgSMCBgRMCJgRODvjEAuDVlVwzTTYpOgQ/8B1wjAMPGWsfB6vQKMPPX0cxg7boKwJJvDkCUgO37cGJxx+ikptp4KAPTpfTDGjR0Ft9st4CHBSS5i75w/R1hAeo7mAqrNvV4tYzYNWWGNnnpSimHEhdcNI28U8PPM00/FtcNG4MgjD28AQi9efB8OO/yQFODi9/sx+kaFZbVo4XzRo9UuvEaOGCYAGoEtlb1ERtPc22dg5513ktjeOmWGAL8L75onda29ngzFQQOvFCYn656svMm3Tsc1V18lRqSZFm4qs5eL4+nTJ8n7aa9tjD2ltjuWj+eq+vrqQv7HH5c3aAf51JNqpPr9dz+kYsB62rBxI4YNG4Uvv/q6ASD7xRdfgZtm1P9lDLXvcWW/yzBoYH+pZrWOuXGh9pUfl69A/6uuQVVVNbT1oGZDEGC4dujVcl89zyHgpwIhs2dNA4HLbGVXN1NefOllzJh+qwAOPBi7QVdfhz59DsaY0cNl8Z3pUFlw/E0L8GnPzact8rpcgOzuu++Gm2+ZJExsjikqoKg+T2+bUmPOMUKtB96DoM51w0aA9d+YQVYudtjdC5fg9rl3pDYFVPOgjz/+VPorzYUYb4LfmY7m9i1tGxh748gG7VLdBDnl5BNTdZsOZOZzPcuvt73xXL3P0sZFT7vPdO9Msa2t9eHqa65DNBbF/LmzNtv0yWdcaQ4gyzEiWztRy63GinPovLkzBexP/60xhuwPPy5H38sHyIaXOo5o45JvCnk+bZMgKDcmOD9wLuAYpo7DnEOyjS25YpOtD7WkZIE6TjNDQJ2bGLN8+gXHTD3tNt+5JlObVt9dnW95jjo2c9N2/NjR2LixQjZzG5tvs9VvdXU1rh48TOYpAunMKMg2r5MZnW1OaI1vAT3fecY5jUfAAGQbj5FxhhEBIwJGBIwIGBEwImBEoNUioC6UCICmH+qiL9MCdO68O7HgrsWbGWZs2LARAwcNFcZZcwBZsmNpxkFmhXpkM+lQGSkDrrpCgEA9Rz5AXab7Nfd69Z7ZUi+1gDbP5YJmwqSpeOGFl4VpSfZj+mI9UzmfePJpjL95Uip9Ua1LgoxacEtN8Wd6Puvd5XLJ7dIXvOr1f/71F+68Y46ATOqhxoTMUN6DC/H0NMVsJizqtWSQkv1PKYZMh9ruMgG3KhCgBUPzqSeyA68aMBhM3edi1ul0poqgAtaNucRnuodax2NvGiW+ADyy1YPe8qY/Z/36DZIqTPAm3bwsvezZjM7URTOZgwStyEjPdJD9Nmr0uIxGOrn6Xra2yGtyAbKUi5g67TZhmrJuKemgBYv1tqlnnn2hQV9Qy6qCIwTDmwrIqoBfVbUCXGgZgFpAR90YyRSn5vYtsiHZBjp2aL8Z8MvyEXRes3ZdClhJ79v5XM/y621vmcYR9VmZ2muuNpSpf+lhyKp1/N57H0ja/umnnSxSF+qRz7jSHEBWbSdMa0+f39SyqO9DZuvw64empEsyxTF97FUleH79bbVs+BCIIzN7hx22bxDWpgKyesZ9MlelHXbsgBnTJkkZ1HfKteHWlD7UGoDsDcOvFSBbPfLpFwQsMx3p7fbPv9Y0e65R54pu3bum4qyOheq3m96x0R8IYNCga5Fev9yUVcdedWzM1HYamxMyXaO3bNm+BXKNE8Zv+iNgALL6Y2WcaUTAiIARASMCRgSMCBgRaPEI6AGA0hegbpc7K2ONC01q3JHN2hxAVgX1VGCQGnhkyX300aeYNm0ievTonorF76v/kPTMo448fLMFbLaAZXtvglVkmWgPgivp4JSeuOmpLD2SBep9Vq78CQOvHioSBkzDZLo2QU/1IChHNiuBSb6H9sgFrvO8bEYi2QBZXpMOoqW3E5fTuRkgqwIfZFYS+FQPX60Pw0eMQbt27TYDFNVz1EUdGUiZmJKZwJp86imXmUqm36hH+vLLr+HxJ5/C99//KLIA6qHVK8xUx9lSnDOVV89zcjHiyC67vN/AFLv3iy+/Evbc2Wedgav6Xw5o2tCCBYuk/aSD7dq2pL6PyprO1M6b0xZ5v/SY/fzLrxg2bKRIBTCl/dohg9C790ECqultU3ctXAwydzOBrnr7YTYgK30zQh231Nikg9GZYpYr7V1P31LbqJZdrT6H7MOZt90u6d3q+6f37XyuN1vMWRmY6e2NZcjnWWqZ9bR7bproAWR5T5ZrxKibJNX9wAP2w5Ahg7DrLjuDz+HGkd5xJRQOC3ilHQP1ShY01k60sdJu4Kgxyfau6eMGQSxuYHLTlNI0TDknY7WsrFRu1VRAVs+4Ty33SZOnyThy14K5IrtANjXHnVxyBY3FJlMfyheQzTW/ZxvX8ukXlHrR026/++4HXNq3f4OMC7WO9Zp6qXX40UefyHjNzAHGfdmyj1PfXnrHRjLH2aapX53OIE8fGzO1ncbmhEzX6C2bx+PW8yllnNPECBiAbBMDZ1xmRMCIgBEBIwJGBIwIGBFoiQjoAaz0gAFqWXIZdaUbaDUFvM1kRpIJBGssNtneW6vfp94jPT2Uf9cTt8bKwN/1AkE899nnXhQ5CAJ/NEVRZRv426+//iaphdQEJbOKTFdvgVcM0CgjsLUAstkYwWqsqAubDvSmt63GgBMakd104ygxC8unnvIBZLWMZertnXXm6SBTSd0c0LJsmwPI8t1VZnSu5+SzwM9leKbGOhdTtLE229y2mAk8ZLk4XpDtS6M/btAMHNBPGPFz5t4hQGu2Q21TBCP/bkB20sRxoGxApmNLALKMn8rSzQckVetEvZ6a9vkAStmelY1xnk//0gvIMuY0ZmL7efyJp6QKKItz3LFH6QJk1XElGAo2G5DNZSaZ632y/ZZpM4p19v0PP2La9FkCNpO9efvs6bKZ2ZqAbElxsZi0XTdspLDoqUU6YNAQkczJlf2gF5DV9qF8Adlc83u2cU0PIKv2C5qvtfR4nes7Qvv+lHJidlLP7XqkMjz0zrd8Rvomg/rcfADZxkwRtaZeesvG9mQcrRcBA5Btvdgad25CBGKxGL76+hs8ufQZdOncWT70jAOgEDt3lZfc96Ck2mX7kNQTK+4a8uOAHwYvvvQqLr3kwmbdT88zs53D9/rs8y/FIfrkk0/428rRnHfI99pt7Z3pvkkX6Oeefwnfffc9bp18S1bttXxjYZzfeAT+afE3xvjMda4HsEoHCoqLilJsK6ZdqnqVfEIuyYIdd9qhAfsxH3kDNXXu5Vdey8nea7xlK2foee9c92ru9dkWO9meqepkxuJxtGlTLsZBBBNOPUUBd1Q5h/SUUL1p4vkyZDOlrqoanTSjIiBaX5/cjCGrps+ntxu99ZZNtoLX08CMC1Ktpl4+9ZQrjTo97Z8GYv2uHITjjj2mgSZiLskC7WJVL0OWhlx6nqOmwFJbtzHJArWeCNqnp0TrqYdsqabqtfm2Rab0a9O3G5MQIFOcmqxk/pHN9dbb74r5ZWNtKltabWPP08YkG5BVV1eH664fheqq6s1S0dWx65lnnxfGIAHiTEcuyQI9fSubFAWfpb7j6tWrU3IU6WBWPteTJUp5Dz3tjc/P51k8P5/+lQ8gy3ur7vbDbxiNXXfdRdK9mVkw5/Y7Mrah9HGlOZIFudqJ2ib0ALLpafVqGbXMfPV+7F933b1Y2LK59L1z9f182iY3wtS21LNHDxx2WB/JmpkxfbIY3WU7mtKH8gVkc71jNkA2n35BszQ943U+EjN6v0NohEft3ptuHIEzTj9VLtM73+baDNIDyDY2J2QaN/WWTc+cZJzT9AgYgGzTY2dc2cIRoCmD6Jx99Y0wTxrTCGvhx2+1t0tnUWRiCeVTeKYJ3f/AQ+L2Kumn42nYokwajR0czLnL+/Y772HShHE5nWobuxc/9MbceLMwinjkU47G7q3395Z8Hz3P3BreOVs5uVghc2XhonvF3OSUk09ANBrD7DnzwAUMtShzsab0vL9xTn4RYP/8J8XfGOOz178ewCrTx7r6Aa5lamYz9cqkDZevARjfQNUIpSs89WK1OpKcu5m+rxrpNNbi9by33oVQut5oY8/W/t4Y25DnqsZlBA0IwvbavqeYL1Fnd87s6aJXqab/zZk1Tcy+eKimXnRJbmmGLOcUrakXyzh33gIsXLQEo0cNx7n/OSsjC0s1zzn0kD4YO3YUmN6qHrwH2wU1crMdqrHbnnvugQk335Qy56HpyJibbsbXX3+DO+bNBiUveORTz6oT+IcffdzA7CqTqZea9s+N6hE3XLeZsVlLSRaoUgSNPYcbTgQEv/nm20bLruqJ/vHHX5g9e5qkFKsH48/5l6BKtkPdHGBaNKUnqBWpPfS2RVWG5I03325gxNaYyZbKrOcGP1Ogq6trxGCwsTZFIJcgIuVHtKY9jT1P+27aNGECwLvtuov8zLgtvuc+zJo9D0OHXI3/Xnx+aiwiCeH64aOx/fY9MXXKxLxNvfT2LdWsjSDV5Enj8a/jjkmZzb3y6usYOWqsfHOrbumZjLZunTJTwNPGrifBQm97Y3xyPWvm9Mk44ojDGsiv5NO/8gVkWR6OF2Rt2m123D5nBpTNmMHQM640B5DVthNuhlxw/n8aaNlmipW2/alx0ZqzcdwaN36SzI+ZAFler8pIqPra2dpxtj6fzfQpU9vkPTgeMX2ehpJFxUVIJOI5damb2oe2BCCbT7/67vsfRMqjsfGahIfRY8ZDz1yT63tCrUdK5nTu1BG//ro6JVfA6/TOt80FZBubEzIBsnrLls/3lHFu/hEwANn8Y2Zc0YoR0ApXG4Ds/weaO4P8iKO7cEsAl+qHNFlO+dxPZa5w0NcadjS1SWgZEfmUo6nPS7+upd9HT7n+7nfOVkYVrGEbI9tLTTXl+equvwHI6qnhlj/nnxR/Y4zP3D70AFaZPtbZb8kwWvbhx6B7/OmnnYKvvvo6teGmNaXSLkKZyn3euWeLo7u6Oac9N1d5uPCcOGmqpO5zTOBilos9glDvvPs+Jk0Yj549/19bNleP0PPeTb1eXSRmWxxr76sCsqeddjI6tG/f4JEHH3yApHmyHw4ecr0wjegO7/F4UuAPzUeGXTcYH370ibiIt23TRjaVC7xeiS+BUx6tAcjyviefdAKOO+5ovP/+Mix96lnQwZ4s3Tbl5RkBWfbDOxcswp0LFqJr1y645L8XSFYSmaBPP/M8Ro0YBurwZTt4Pd/rtllzwfRQtgEe/BvBy6FDBsnfVGA+33pW3bwJ9hP4p3naPUvux/IVK+U56vchQVq6V69YsUokIlhmAos0XePmQEsBsr66Ot3PefXVN3DDyBtRXFyUKru2DWi/bdX3JLDGeB1wwP4gQ+25517EDjv0wuBrBuScUJ5/4SWMGz9RNH9Zh/zn22+/h7PPOh2VVdW62iIfoJaZoG7/K/uKPjLNu7iBz0NlFc+bfxeoc7jvPnsLuMRz2O64GUJgWE+b0rY9jkPsO7/9tlo2hLnxq31erpdXGcDMDDjzzNPg8/lw2qkno9bnw/jxk2QsorwE2YArVqyUshL4Y7/Yc8/ds95aC3o1pW/xGm4+jhh5E1auWiX1uu++++Dzz7+Q/rFDr164dfLN0u94ZAKz8rk+n/aW6Vn8Dh4ydDj++PPPVBv84YcfxQSKc4re/qUHkFVJEGxn1CCmlAvbMNcTV/W/IjWG6BlXmgPI8kEEg0ePGYePPv401U7Wr1+PtWvXS3bms8+9IIzSTGsTdd795NPPceYZpwo55Zlnnpc5goc67qxZsw6zb5+Hfx17jNKul9wvcZ5927QUoSVbO9aanamNNZ+2qV6jfj/yvwlQ5pIr0D4nnz60JQDZfPpVPvOC3rkm50Cs6cfa+lcNKfXOt80FZPnsXHMCZTLSDT71lq2x9zd+b14EDEC2efEzrm6FCKgLo20BkFXBhZ122kE3y7QpIVN3tajb1xLAZVPvxwX9p599Aeqk0R21tLSkKa+Tuqap5WjWQzUXt/T76CnX3/3OucrIxS7db4877hh027RY4PkqS/t/BZDlB+wLL768mcO3nvptjXP+afHflsb41qjPTPfUA1hl+1inHh8ZkY8/sVSyHghy0GjqlVdeb2DqxecS+HnwwUdx/4MPC9iyyy47CWj02mtv6jIAU8vOTT1++JMtSsYbDzLe/nXc0bjkkougV29Mz3vnqoNc1zcFkM30LM65ffocjGHDRuHnX36RxbQKVhK4ImDx+x9/CCPyoAP3F90+gks//LBc2LMEhMgU1S7us9VlvpIFNP+46ILzsPSpZ/DFl19L+vhRRx6BIUMGggA7j2zp3WQcvf/+h1i85L6UGVZ5eZkwHAmQpBuopceG7CKCGYsWLZFn89hn7z3Rt+8lEgctoJBvPavpzHNun5+KI8G23XffVdJBtd+HnLfuumsx3n3vfSQSSSnDmWecJm2ceo0qc7o5GrJcWOt9DuOybNlHmDlrLlat+knaAJnKdLJPLzvf8+eff8HdC5fg/Q+WCSBJViwBzwsuOLeBDEmmtsnrly9fgTvvWiQsOILQdHIna5mArp62yPvyW/aFF1+RlGoCdIzbFX0vEXCdQCYBWYKYDz/yuIBKHDv4XqyTfldcJuAzD71tKn0cyvS8XBsCfFZNTe0mHdKlUu8E9PpdcamUg+MT9Ukfe3ypvI/aDznWde7cKeewrvZN9q0BV/UTSS0Cb/n0LT6A4zLj9eTSpyVe7Fv/PvN02QhTTZ14XjYwS+/1+bS3XM966OFHZTxnG2RZ+11+Kc477xzd7V4PIEtCApnbBDvV53D8uuCC/8DhcEi96B1XmgvIatvJ/Q88LJsQbCdnnXUGBg34P/buAzqKqn0D+CtIBwEpShdQqoUOIoKgAqIoSJEiNXRCD4EkQAghAUKABEKRXqQp0oKgghQLAlKVKk2RpnQpCkj4n+f6v/vNbnazs2HZTdhnzvnO+SS7M/f+7uwk+8yd93ZVv98cBbJ479lz5yQmZrJs3LRZtRvX3bfeqiujR48TXZsWgWxE5Bh1fcRnE79ve/fqIdVfrmqZiZzUeWx7orpybur36pJEuH45K1dgPJ4rnyFPBbKufK7MXq9d+V1j5m8RnBf2vqebuTa6I5BN6neCvUDWlet2khdO/vCBBBjIPhAf3/wwBFLTl3X9eEDbtq18IpB193in5HDS3X3V+0uNfX7UAsGkxlY/FnXz1k0Gsg/pQ5CarvEPieCh71bXgcOMH9R3dBauPfQG8QBuFTC7mrhbD8qdPZCALi9irK37QDvkmymQhADPN54eEDBTL5dSFKCAdwUYyHrXn0e3I5BavqzfuHlTIiKi1F1Ud8xaTepkcHeI5+79JfdETintSG77k/O+1NhnXwlkMTMDj+uGjxxteQxTP3KUnLF213seNf/Uco131/g9zP3gnL17999EtSZ1PcaXq1WViJGhkjlz5ofZDO7bwwIMZD0M7sLhMEs9XbrHrWYI6/qS6zdsVLUyseAaNwq4Q4DnmzsUH9194JH8Pv0GqtnZ/fv1Ml3f/dEVYc8okPIEGMimvDF56C3CAhMbNmySFavi5cCBg5I/f35Vf6xli6aqZpDe8EXvwoWLgtWBz50/rx7hmDd/oXosEiti4jGwZ54pol5u+2gNagN18msnWG3QuOCHmc45+7KOFd/xGBBWdM2SObNgldHKlStK65bNpXjxYlYF6Y3H0+9DfTHUZNWPMKG+k/F9eHRrz559svSTz2Tnrt1qF6gP1LlTBylerKj6b9RsGjUm2lJfy3gc42Pdto/e4JGntxvUV/ty9NgUHjeA947tO+XM2XOSPn06VacP7cEf8+4If21DwcqVKqrH0vTiy1ubSAAAIABJREFUTfbGD18ojh07IVjAYceOndKoUUOpVbOG1ZBiduHGTVvk00+Xq/pMWIkaj2Y1fq+h1Kv3hmTKlMnq9c7CSf3oxaIln8quXXsE4dj9hAS18ECzpo0TLWKBneNuMM5ZtANtRjueeiqvGjuc69hQYuLlalWc9gfj9+OPu9T59uPOXeoRKzxa1+T991T/jY/lmjlvcGxnfU7qM4LH/PAIHupu3b5zW/7++x+pVLGC+uyWKlXS6tx3xQ6F//HYMR6vRD+xQAYeVdPbgwaCZh1hiM8pHvfFeYO6cNHRseqzjlpm7dt+KJOnfCRXr10TzE6vUaO61SxW9BnXt+PHT8radV9Kiw+aWWpZ4mc4b/G4JVZWxblZIH8+adz4XalTu5Z6XA2LzKGGrr1N19DDY1CzZs2TI78clbRp0kiWrFnUZxolPGzP76TGEiZHjx6XJZ8skx9+2K7O2/LlXpKOHdpK+fIvWY2lI39nfTJee105H5xdp/E5x6I+P/18QL7/fqvky59PBvTrJfFr1lkeEcUjj82bvS9t2rSyWjAI+07qGo9HO7EKN+pb4zFn1CJt1qSxNGzYQD3SiEfjsApzg7fqqd8x+DKKa1eHDv89Jo99f/vtVhkSHCg5c+ZQNT1RW/JR3fC7rHffAPU4dO3Xaqrf4Tt2/KhqFcJrfPToB1p88VF1S+39YiCbckcQNSHXfbFeGrxVV0qXLiXXrl6z1BFGfXYstsYbJCl3/FJby3i+pbYR80x78Xfl+T/+kGnTZqlyCXGTxqnrETcKUCDlCTCQTXlj8lBbhFVGg4cMF6wMiULk+GI9MW6qChixmAW+xCL0QsHyYcPDLTWpqlSuKI+lSaNqMeELMy7uuNPWoX0bOX7ipAQEBEnlKpWkZ/cukjVrFlmxMl4t+oHVf7FAgNkVl5P6so5AAV/SR0aMUfXBsLozAhAEKUEhoWoVQyyAgNp5xuPp940eM059MUdIg9kLqMcaPT5WvVavBozwbviISLn377/i37Or5M6TW70OK7bikc9JsdGCGixmgjWES/hDCTPusCJz5UoVVFtDhoapoBur4j5bvJjVeOP4k+KmqhDbz6+d5M6VSy0OMDY6xlIs3t2BLMLe02fOSK5cueTxtGnlxMmTKuTA1q1rJ8v4YVXRxYs/lQ1fb1Ljb9sObXfixEm14Alq5sFezzgsXaqkREYMt4T4zgzhh7pOWEQC5xpCULggOOwfMFiuXLkiQ0IGSf16b1rCqwsXL6oabb/8ctQSROBmwZio8WrlU9RteuGF56V06ZIqrEmqPwhzEfxs2vSNBAUFCGaa4ZhYBOWz5avUvvRKve48bxxdAPSj9MeOHVeLUjz99FOCWdrjx08S28frXbXDghrzFiyS+PjP1djb1m9+kEDWrOO1a9esAlHMILr1999y9uw59bnBNjRkkFqwBSuoIhw3LtiCRXNQuws3M3CNMi5QhPfiGhcWHiljRoWrepA4N1EnFrX7YsZHWYLbpOpO6pXF+/bpqWYbYDV53LQZPHiYjBkdnuQiOMZx1SbYH65ZuAGybdsOiRgVpV5mrFGJ/3bkb7ZPrp4Pzn4J4VxE7chp02bKz/sPCD7bWJH98pUrqpYgwnK9OAs+JyNHhqrFhfRmL5DV12nUZMP5hwD+zz8uqM8uQnIssoEbWft++lk++miWWsQKGxZGadL4Pfngg6aSJUtmdX4sWrRU1fzDta1du9aqhuejusF56SfL1HUZ10ZcmxGG46YVFsvRNxEf1f77ar8YyKbckcf1GjdE9u77Sf0uwrWxbNnS6sZS/fpvWmplptwesGWpSYDnW2oaLc+01bh4Kv6+DAkaqGrL429WbhSgQMoTYCCb8sbkobVI1zstVLiQjIoIU19esR06fES6de8tGTNklKlTYq1mlCEQQxiIPyiHDhmsZoFhluaq1Z/LgP69VWCIFZ5v37kj0VGR6osgNr2SPBYIio0Z63RhAmOnHc2ewh8deOwCs/d0EKbfh5Wi/XsNUIEAwk/MQtCbXkGxVcsPrMJhHXAhgMEjZAidR48ZL19v3CTTpk5UIYOxL5s2bbEKIZ3NdNQrnw4bOtiqvqxe8RKBA4LLrFmzquPoMLHcSy+qMNgYKmPsuvfsqwJxdweymJUXHj7MsogTAszxEyaqFbQx7sbxQ5F3FLlHMG5sByxGRkaplY0ReGHVXb3hD4PocbHy8cIlUrVKJTV2ejGwpAxx/NDhI5Xd4EH9rWZa69WuM2fOZAmvEOggQMXiNgjeAwf2sxgirO/Wo7cKgyfGRqsVsLE56o9edRKLHNjOMNOfowwZM6h95cie3a3njaMLgP6cYmZuvz7+lpchhFm85BMZFNhf3UzB5qod3gO/8RMmqdmp7gpkXXHEmOD1uHGChSUwgx3nCj6XmB2+b9/PEhjYTwV7mAEdNiLSKpDVIMeOn5DuPfpImsfSWK5n+np06eIliYsbb5nZjGAUn/n27T50GsjqP3CxgrXxOol/hxtmJzpbhEQ7z54zX93kmRw3wXJtNP4BbcbflT4l53ww84tIh9e4VmLWFxbcwUI++FxNmTpDnUvYEGBj5q/+MmDvGq/DbjytYfzs6uul8ckD3DAcEDBYtu/YmeizjuPhPVFjJ8jUyTFSqFBBM13hayhAAQpQgAIUoAAFKEABCnhUgIGsR7m9ezDMcPTr1ENeeL6sCiCzZ39CNUivfov/bwwa8N/6CzeCNKwgrN+je4JZh5iRaG+RAv2lu2mTRhIcNFDSpUtnCsDel3WEpyMjolR7EDxh5o9xM4YZmImgQzcELiFDwuToseN2v5zjUe1bt/6WbNmyyvXrN6RX7wFqxtesmVOkQvly6hCOQsOkwkQdGCBktV1QRXtf++uaTP8oTs3iQvunTpsh8fHrEo0B2uAoODQFaudFzsJktB9BO2ahIRAdEhKoAlFH79OBZ6GCBVXIlDfvf4Gn3nSYiJmkCG6w4nBStsbAxRha6f3pMAohOcpioEYiDAcMDFaPf9ubvdvDv68cOXLU1Ngi5ESoh5mUuu/G/uD42HBTA21113mT1HjqWZII0KOjIy2hMtqyfv3X8uabr1vao8Mqs3b68cmkboZ08OumzlVjoOns/HPFUe9Lt8F43tkeJ6lZrPauZ3o2GVZIx3XslerVLLvEjErMItTlVxzt23ju46ZP40YNLQEjrq3Y9DUjKRfMQB4RHqlCc8wYx9MKtn03E8ia7VNyPktmH6dNahxw7cVTEuin8ZqMvto7z1CmIDhkuLqZNmxosKUmqqPZwQjtsX+UEDEGrzogx3FYL83ZJ5Q/pwAFKEABClCAAhSgAAW8JcBA1lvyXjgu6k8eOHBI1d3E4856MxPIGh8N1u9DmBk5aqyarYbH+Z/MmdOyz4T7CZbHVhEgGQNgZ12392UdM0MxQxSzE2dOn2y3Jp5eURSzOnWgqoPAKpUrqZAuqRqPmCGImo73Eu5JyRLPWRZkSE4gi8enu3T1V4+PFitaVM001RseMz958lf1nzqQQR1ABIZFihSxmr2s3+MsQHVmavtzM/vTYXupkiUsIauj98VNniYfTZ+tygfYc9arfCIsNQYujvanbx5gxjVuEtiWdkB/UA4CM2IxAw6BTI4cOVQwisebQ4cFC24E6M0YXukQHD9zdHzM5sWj0rb7sefszvMmqXHEo/u9+gxQjyXj0aOePbpKxQrlEpUDSY4dQi1s7g5kXXHUfXdWQxqvczWQxbUKMyYR4uGcQimOtxvUs8xON7ontW/Un8Vs2AwZ0qtyLE2bNLY8FeDKZxBlSK5evaZqGRvrvLrib7ZPD3I+OOtTUlZ4L8LUzl39lZfxc2evn7hG4NwuVryoVW1mR4Gs8akB402eP/+8IP36D5KBAX2lXLkXnXWBP0+BAvr80HWbU2ATfapJ+vfk3j0/2b1h7C0M/bdrufIvWtUS91Z7eFwKUIACFKAABSjgqgADWVfFHpHX48s8wlmUH8DiN/ZqLjoLPowhmzu/ONn7sq6/lKNNjo6lQ1DMGNQzJHVIay9QTmooseDOuXPnVT1C1Jk8ePCwerntY/qhYRGqxqztjExXj4uyCp269LT7CDaOayZAdeXUNLM/e6Us7L3P+G+OnI3hvXGWpaN26KDHtg6osY/aWJ8TWAgJYdn8BYusZvXi5/qLW6FCBaxmets7vrGtrpaHeNDzJqkxRPCLRZMwu1LX+MWNFdRMxgJn+mZDcuz0o/auBILOzrfkOj6MQBZt1bWuUdIAG0JCewvsJRUyYsb7kCFhlvqluNFSs+Yr0q2LX6JF1Zz54OcYU+xz6/fb1EJWu/fsUzdxzMyQNdunBzkfnPXBWSCLcLSnfz/BQmjG67azMcbsWpSoWPvFV7Jx42ZVj9Z2draeCYvP+8svV5VxYyPVgla4kYRyMZg1b3amr7N+8uf/EzA+raKfTnC3c0oIZI2/G1CSA0/dGG9kP2hIiRvkqOn/z+3bqtyJ3ozHdeffVQ9yDrvSV31NMB4PdfdRx7lli2ZqsUZ3bQxk3SXJ/VCAAhSgAAUo4C0BBrLekvfScTEra978hWqmWPNmjQX1+u7fFzWzEJujkgX2gjY96xBBqKNZq8npprNA1t5j2DiO/uP87Llzlpmn+suB8Qt7Um3Cl3wEfXGTP5JnihRWpRFKliwhY8aOTxS8JhVq6uM6mjFq2wZn7TQToLpibWZ/2jNjpgyWsgvOAtnatWvZneGLtulxNc6YdhbIotassZ6vsY86pDfOiEbY1rdfoFp8C/VHsaAQgsHpM2bL4iWfJqoH66w/9kpx2HN213ljZgxPnz6jZgfjRoEOZl+v85qEhgarmYX6XHLVzjhGZgPBpNprtDXrmFQbjMdydYasfi9Kf3y6bIVaLE4vFIbQH4ukvfTSC+plzkJGBFJYQGnmrHly9Ogx9R7Uux02NEjq1X3DzBCqIHbHjp1qhjc2LDxVtUplmT13vsyePd90IIv3OuvTg5wPzjrjzEr/jsCigcbPsaNAFtdu1J7FTHqUNWnwVj05c/ac+HXqbrdchi6VgnZOmzJRzTjGTbLXar0qb9Wv66z5/HkyBHQZkj8vXFAlUuDu7pnIKS2QBZNtHWRXQkp7zPr3l+219lEJZPEZLFWqpFy+fFnVnMdNFTxtg8VM8USVOzYGsu5Q5D4oQAEKUIACFPCmAANZb+p7+Nh60aizZ85JbOxY9ccxtuSWLDB+cbBX1zW53XNWssBRuKP7gS+KumSBnnmKBYMQNpco8azDZukFiKZ9NFOwEBdWUccCNckpWaC/bBkf90/KQ8/2dNROMwGqK95m9qdnyL700ouWkNVZyYJixZ5JVDNXt0uPqyslCzBbcFz0KLurpGtjXbJAP3aPchB9+gWqGc758j2tDl+xYnnx69BWChYsYMVkrz/Gxa3MzABz53njyhjeuHFDhcwfTZ+lglmEigih9CPqybFz5wxZVx1tzxPboMJok9xAVu8DY/b91m2qLAXKBxjr1ToLGfU+MBt6//6DMm7CRDXTzVGdbdsxhcuqVWskLHyUtGvbWnp072wpW/Ag/o76tP/AQVU7PDnng7Pz0ZmVniGLBfAmxUZLzv8va2Ovn/pmCkrf4FzWsxEdlSxA23SNcATkbdu0knferi/jxk+UyMgwS41lZ33gz80L4NydMXOuzJ4zT/1+XLT4E+nerbN07tTeras3p8RA1vZpjYcVyJofDc+90pW+6muC8ekSTATAIoz4nLpyc85ZDxnIOhPizylAAQpQgAIUSOkCDGRT+gi5sX36D2XbFeiTG8iiabpGJAKv6KjIRPUU8QUOf8xj9Xe9wrazLjla1AuroX+6bLnD4EOvxm0MRox1N1Hz0b9n10Q1N1F64e7df1VNRyzkhNluxoWpkhPIGh/VdfTYO2ZuYsNiZ8ZFr+y100yA6szV+HMz+9M1ZM0swqVXSMcsGB0MGo9nXITL+HNH7XC0qJhxn/rcM4ZpeAx08pTpalZswIA+icba1sjR8VGqImDgfwsL2S4CpfeBwBezUM+cOee28yapMcRj2JcuXZKWLZtbXobPF0LZUaOjLbMqk2uHnT5IIGiv7a44ZsiQQe3C2ePseI2+ltmbkW3veobQ9eNFS6W3fzerurGHDh0W/14DVPinFytzFDLCdeKkKeLn104QzugNM2179wlQi7vZPmFgzwSzt3v1CVD1sG1nf7vib7ZPaR5LY3eBPmefJTPXE2eBrJ7B2rlTB+nYoa3ld4BtP3EeY7bwzFlzEy3amFQgizbq6xRuyJR47ll1EyY1LublKFyyF4bhdxWuf58tX6nKDaEu8uBBAywztDGLe926r2TGrLmC+uv4nda6VQtp27aVZM2SxczQ2n0NbnbiXMc+Agf2l2HDw9Xr9CKaxjdhjL9Yt1769u0pn322Urbv2GlVkgezoWfMmKOeSMHvDcya7NfXX/VBnx/4XYHfLfi9f+9eglSpXFH69O4pZcqUsmofnhrA+bNx02Z1cwo1tvv07iF4GkP/3YGyGdOnz5Zvvv1OvQazekeGh0qRwoXs9tXoXv+tN2X+/EXi17GtCqDTpk1ruVFrW1cVbZk1Z75s3vyNGhvY43H9zp07qOuGsfyS8cA68M2f/2k1y9t2v/iMHD58RAXiug9wwE0d3DjUtaj1rHTUwu/RvYssXLhEdvy4SzJnziTvvfuOdOncUXLkyG45tLP24oUPGshiH/rvM31DNn36dKo/s2bPlx+2bVfnAM5jBP14Mkm3UX8uXnvtVXWO4AYkXotyDk8++aT63WusIYubY0HBoXLj5g3LUzJm//ZM9geDb6QABShAAQpQgALJFGAgm0y41Pg2/SXHGMhiltfKVWskfORoNaPIlZIFMECogC9omN3UqFFD9WVaf+HDl8KPFy6V7dt3yOhRIyyzo5zZOQol9AwqLIAVGzNWar76imVXOBYCWwQExp/hS8zsOfMlJnayWlgL7UO9TXyhwvbbqd9V35s3fV+Fa1hJ3nZWKx7R7B8wWH2xdVRD1naGsPG4+JIROXK4VKtWxfLlEH0ZHhYhrVo0V19SjcGgbTuxr737fpLBg4cJvsQa24BQZmhouBw4cFB69+ohrVt94DSENH7BQv1bzCyzDTB0qIfX4tH/7NmfUF6OAkzjLNE6dWpJRHioVfClA1vUKjX+LKlgGLOb4Z4xQ0aJmzROSpf+35dw3b5jx05YfoY24FF+BLJma7+aCYQR9GDxNdSwxIbPzObN38qceQvUuP7xx5/JPm/MthPHxbn99debZVRkmKqVqTc9C9x4Drpqp/flSiDo7HOMnxvDYWeOmOmMzUwga5xRbjw3Ll26rL6woyyB8XqGL/UDBwVL2PAh8nzZMpamX758RS2mlzdvXssscEdhrw46Ovm1EwTBekPJgGGhI+XXX3+zupHjyEcHDP/c/scqkEWwGxQSqgIbMyUjXOlTcs8HZ2OsrZ577lmZEjfBqsYmZq9GREbJ2XPn1U2aPLlzW3ZnO8aOnrbAdR3lRrBgoG0NWb0zHRKiJvrDeoTemYM7fm42kC1SpJBMnTZDBVlvv11fUK4EwRbGAMGc7bW40XsN5bvvtsryFavV64cEB6obpMnZdPiNWY64cahDdHs34fQY4zgoHdO8eRP1u+mV6tXU712Uljl//rz6nVWxYgX1O0z3wfhejDtec+LkrzJ33gIpVLCgCoD19UL/XXDz5k3x69hO/a6a9tEsuXr1qsROGCv4nYNgNCAwWP0Ox98/xYoVVZ8z1DQtbCKQHRsVIbPmzJP9Px+0/L5xFFKi7atXf245zvLlq1QYCQP8Lk1IuCdHjhyVX44ek7HRMeqphvcbvytpH0+rfsc9njZtokDWOKsei7K2b9dahZF63wg5ceMUtXyNpaTwtwTGHDVqV8d/Lhs3bpFmTd+XwYP6W83KT6q98HwYgez9+wmqn3jKAP3JkjmLLFy0VFACy9hGYykqhNvt232oxu+5Z4vLv//eswpkT585aylZNHLEMHnttZqmJwIk5/PA91CAAhSgAAUoQIEHFWAg+6CCqej9erZa2rRp1BeckiVKyKrVa9RiQIcOHVFhX5fOHSRDhozyYesP1B/3ehZirZo1EgVBxkAIwRlmLeAPZtRNxWw3LBiW7+mn1fvM1gzDl0msho5HIfGHN4JC4+wGPfshXfp0Kth78cXn1WzIz5avUgs6Dejf2ypwRRsRDODRZHwhxYYvfa++Wl1OnvxNduz4UR0HM7gQrOlV7BH2vvPOW2phmQMHD6kwF1/gEMQg0EHoWPSZIpa2Imzq2aOLeiz4m2++lyEhgyRdusdVILE6fq06LmbtVKpYXg4f/kXNWLFtq+2iQ2gnvrwePHhIfRlF+QTMvA0dFixNmzRS+8RCQMEhw9X/dyWMMK7QjjEbETZUfWnDMRBqjZ8wUX2JRYBlXMjEONPV2A7tjC/o+FIFUzyKjXMLX76HDh2h2mh7LiS1P3wJRe25kRFjpHixYhIePkzNZkIAhjqTy1esEuOXLuMX0ReeL6tmSJUo+ZzVJxQ3CzAjWW9JHd84Hhh/fKF+9rnism3bDjUOoyNHSNWqlcU4C9vMeYPPBIK3TZu2WI2ls0uJDiHxGcUsJ3zGbty8KRERUXLs2HGr2nyu2uHYSX329OymsmVLq5IUuHlhdjPraNsG1BDFrD9988R4POONIH3NuXXrb9m2fYeqH7px0xb18nFjR0nJks+pYLhnr34qxMB1A6GGvhkVNXa8hI8YJm++UUe9R/cVY45zGDWkEVggNJk7f6EabwQ0uuTL1h+2S3BIqDrn8T9ns7FQamJgYIh89/0PKmRs0aKpnDp1Ws3uK1yokHqsF/9eu3ZNVde2cqWKljYZ/XFjCmGymT4l53wwM77GBXxw7gcG9pfChQqqhco++miW+r2CmxnPPFPEsjtH59mcuQvUNRw3sBCaoV/Y/1NP5VXXXsx+R+CGawqCNH1eGG9+mSkxYqZf3niN2UAWiyKh5vudu3fsfhb1za9Xqr8sw0OD1e9xmEePi1Weya35qstDoCSKntmtZ0C/XK1qokXUjDXDo6MjLSUk9KJg+N0VOjRI3nvvnUSfGXvvNc6ixjnV8J0Gom/Erl33hdWTDHrm+yuvvCxDQgJFl+3AzEvbvykcjbVtCIm/j+COJzIQaOL6YW8mK2pA16xVQ54tXkztGp/3kKFh6u8CXUoJ/+6shqxxhiyud9179lX7Qw1WvW990wN/Y+hQ3Ph70Pi0jZ6Zj5tQUyfHiC7xY6a9DxrIGtupbxxin7ip0Lz5+5abNfppA/xe0200BrL4e6Rxo4aW88X4mWnftrWEjxwjv506pf7+wt+hzq7F3vic85gUoAAFKEABClDAKMBA1ofOB3wp+3ztl2rGEf44R2jVtm1rqVypgnrseUJMnApOEfYULlxQ4uKmqRWAE+4lyOUrV5QUFroKDhqYaFaJ7WNveJQOM3MavfeOZfV3Z9SYGREdHSsJ9xNUsInAIU+ePOpLpZ6diH0gMFz22UoVYNy5fUfuJSRIuZdelJYtmjpc6Rxf3BDSfPrpcrWSOR7fw5dIPIKIhSf0H+4HDx6W2ImT1WtQDxWrsGNGLWbJBg4aoh6DMz72h1lxCAzxOKZ+NBFhd/HixdQ+9QJACJgxgwvHrVPnNWnVopndtqJvGIs1n69TATFq3uKLBWa5IOhctmyFYkQojBkxWbNmVeHpzl17lJer9dkQuuKL8YYNmwQzzTCLDQEIwieEjfoxSBxz9pwFsvWHbXLr5i01Pr+fPiMIiIYNGWw5H/Al9ccfd6lF4478clQyZcqoAgEszmN7LuAR/IWLl8rdO3cd7g/HxbkFk61bt1lOoerVq6lQxlgTFuc3Zo5hNp2jDSEbgreAgD6yZs0XTvujzzUYYXYVPh9YCM92tWiz5w1C9pWr4p322V77EaJjpnR8/Do58ssvlpe8WuMVh6tXm7XDWHzy6Wfq82787KHsw8qV8WoBLPy7vg40b9ZEOnZo4+wjbfm5GUfVhmXL1fmF7dz582omcMkSz6kv2HqWtt6pNsfNDTzeitlQqBOM9+AzefPWLSldqoQKOevXf1N9nrAQGgJUfC5xXUNQiH4YrwEID6ZOmymLl3yiHpOuUP4ladOmlbxcrYpc++svWb9+o2zcuFndgMKWJ28e9YhttaqV1Q0NMxvCnZiYyeoalj9/fssK5JjlNzhomPxy9KjUqf2aKo8wa9Y8u/6YVYbxNdMn3Saz54OZPuA1OpBFQJQvfz7Zt+8n5YKwp3mz99W1EwGq3pK6xmOcFy5cKgsWLlYvr1SxghobjBFu9ODmIH6v4EkA3Bwxhi06sMJNsdS6mJfZQBbXZ9zQ+fbb72XokMHqumo87/CUALxsF79EANi5q7+6yYAbkK5u9sJX3OgYEDBYBZ62Qa8OVW2fHsF1FOHis88Wd7oApO179c0SPYNc35QoUqSI1b50gIiZw7iB9Nf169Kte291bRgfPTrJWvLaxTaE1KUEMNt46uT/6tHbC2TtueLvFdRQNT4R4Uogq2+89vLvnqherx4XzJQeNjRYbv19S/z9+4vtQnrGGyF43B8zhx1ttu1NTiCrF/XCNQ3jhnFHmYgxo8OtSr4Y22CsO67bqD8XtqWk8D79M/xuQIkGHAMGDd95i2Gsqx9wvp4CFKAABShAAa8IMJD1CjsPSgH3CuiatdVfqSb9+vi7d+epaG+YPRsVHaOC66JFn5GMGTLIiZMnVc1A42b72GYq6iKbSoEUI+CshqynGoobZpjpnJoX8zIbyOJGIUpQDA4epp5iQM30vn39pWyZ0nLnzl0ZER4p27b9KGPHRqhroN5O/fa7emy/Tu1aEjiwn6nSNvq9CPMwe3n+gkXqRiBmr+tNB8C2pW90IDtz+mR1c09vOoi09wSMfo2z9+pAVi9giOC/e7dOIo89ZjkOZmijxAJm86K2MNrlDsd+AAAgAElEQVSJm3V4QgjXf8wexWxjR5u9EFLPPq5Ro7qavT96zLhEtV5x4wc3JHFsBMbGLbmBrCMP7FuXXUmbJq2qg40NgSwCStunGewtlmamvckJZI39dnQjE09P4EaLrrdrfI9tIIunoeBnvMFjnD2L92JcgwYPsHoKxlPXIB6HAhSgAAUoQAEKJEeAgWxy1PgeCqQwAR3IYuEQLCDiixu+/IYOHynZc2SXAf16q8fSjRtCBcySRu3eZ4oUsSzi5ItW7DMF3CGQEgJZzKrDQkfYOndqn2pnxjkKZHWNYoSBxhrvxnrJ6Dse5677Zh01axO1wR1tqFkeFhriUh1ZPQP52rVr0rePvxQwXFt//e2UjBs/UT1ZgcfMbWtB287GdDQz1Nhee8Ehfm77XkcLZNkL9nCeoPwQ6rai9BFmcU+KjbYKrY3vsxdCGmvVo0QAyosYSwucPPmrWrAPs0JRdgNPt2TNllUtsIaFFx9mIJs+XXqZNHGcesIIgSw2vVCh7petq9n2JieQdVYfHWPXp99AyZEjh1rwD7PeM2bKqEqd4Gkg20DWuHCX7o/tDFn8t6MyGO643nEfFKAABShAAQpQwN0CDGTdLcr9UcDDArqm6uXLly0Le3i4CV4/nJ7BhTqrCC10jT3bhun6egULFXA5lPB6J9kACqQwgZQQyOKx+WHDw6Vn966mHkVPYYSW5uhwqWSpElaP3+ubbSgFYbvoJkJGlOAIHBQiZcuWkajR4arcBmpv6zqv7ugvZnyiHrqzzTh71lGo6qjMgHHfZgPZQ4ePqFIECD7Nzvo1LhSXVIkfRyGkrk9bqHBBSZsmjZw+fdYyLnq2sO0iZw9askDXD7ct4QAzbYCZzygnhfqrZgNZs+11dyCL8juRo8b+N4N5ykRVygBbUiULkgpk8TOUjQkKDlXluFCWwjgr29l5y59TgAIUoAAFKEABbwkwkPWWPI9LATcIoK7r999vlXcbvq3qZGKhJ1/c9Be8lavWSGzMWMECQ/Y21LIbEBAk46JHOXyNL/qxzxRIjoC3Alk8Zo3Z7rVq1ZBjx06omr4Io4w1r5PTH2++B8EyFo1CnWY90xQB1YqV8Wrmf/58+RIFsmivfmRdz5BEnW/UO8cCaKgXazRBHWjU3rW3UJ6jvidVJ1a/BwvUoe0VK5RTi2uhpqejUNU4y3R89ChV+9l28SWzgaxu2++/n5HY2LGWhfZ0uIcSDhkypE/UNZR86NSlp3Tt0lH8e3az23VHIaRtrXLjuMRNnqbKIkyMGasWAMWmF/XauHGL3RmytosX2juuXsTwsTRpZMK40ZYFubDQ3eio8arO95hR4VK37uuibzri2M5myJptr7sDWZQQQmkNnDeodYya+Nj0ol4ImV2ZIavDWizCigVmc+bMabX4mTc/1zw2BShAAQpQgAIUSEqAgSzPDwpQ4JEQQD26gIAguXrtmrT5sJW83aCe5MmTW60wfvbsOVm+YpV88ukKGTSwn7z77tumF2B6JHDYCQq4WQBh4YKPF6tHwGvVrCGjIsPUokkPe0OoiNqdSz/5TC2wd+HiRenWxS/JRYoedpvcsX94zp4zX2JiJ0uFCuXUQn2YjYnHtxFg6eAPi0vBHCVZsEggHofHIpAIF7t36ywI6TCbdXX8WrUYJhaZRBmXn376WbZ8851EjgxTC1bqRb6MIaq9fuiwFYs0RYwMVYs02m46GN21e696bL7GKy87DGTxXiy+1LdfoPx++rRqX5UqleXgwUPq/EFAaTaQxb4QriKEQ7/1vq5fvy7x8WulRInnpE/vHmrxp9hJk6Xem2+ops+Zu0AdO3bCWIczKZMKIXUJB/TDGMhqq7x58gjq3GbLmlWNHxazw2Z8jF/PFEYd4G5dO6naqFhgFaUf7C0W9uVXG2RE+Cj1iD8W9HvyySdl+fJVasEszA5FPzNmzOhSIGu2ve4OZGGhZ12XKllCOrRvIzdv3ZS58xbKqVO//zdG/7/wmKNSHniN7c/SpUunagVPnjJdypd7SV2TUL9Wvw7vsZ1l7o7PLvdBAQpQgAIUoAAFkivAQDa5cnwfBSiQ4gRQvuHLLzfIytVr5OjRY2rFd6zOjODizTfqSL26b0ju3LlSXLvZIAqkJgEETNHRsapeZcK9BPWYNGY+vvB8WRkSMkjNkHyYm17UCscMDOgnDRs2eCRusCBUXLhwqSxYuFgt2FWmTCk103X9+o2ia8gisMPMxtXxn6vrG65nbVq3lNatP7A8IYHrIEJahF5Y8Awbgql6dV+X9u3bSM4cOdRiSmOixksv/+4Oa+/Cd2RElGAmtO1j+LbjqwO2xo3elSEhgTJ56nSZPXu+JVizfT1q4C5avFS1UfejS6cO0rJlc5cCWQTZx4+fUHWEv/t+q9oXZsVWrFBeWrduoZ6EQCAXETlGdu/ZJwj04dq7Vw9Vt9R2dq5uZ1IhpDE8NwayuPmH8gJz530sBw8eVr97UNMdC1INCx1pFcjqchOov4vfVfgdFTN+jOTNm8duIIvXHz58RPXzm2+/UyE9+tGubWt54/XalpnQrsyQNdvehxHI4lz/5NPl6sYKgm2cx03eb6TGbuKkqckKZBFI37p1y3JDolKlCuq8vf7XDeneo48aWgayD/PKzH1TgAIUoAAFKOCqAANZV8X4egpQgAIUoAAFKJBKBXTAtmXLt1Y1PFNpd9hsClCAAhSgAAUoQAEKpEoBBrKpctjYaApQgAIUoAAFKOC6gH5c/qmnnpJxYyM9UmrC9VbyHRSgAAUoQAEKUIACFHi0BRjIPtrjy95RgAIUoAAFKEABi8DVq9fkyJFfJFeuJ+XZZ4tThgIUoAAFKEABClCAAhTwggADWS+g85AUoAAFKEABClCAAhSgAAUoQAEKUIACFKCAbwowkPXNcWevKUABClCAAhSgAAUoQAEKUIACFKAABShAAS8IMJD1AjoPSQEKJBbA6sg7d+2RhQuXyDvvvCUN32ngVias6nzg4CHZvXuvrF33lXRo/6Hbj+HWBqfQnWG17wsXL6qV37/8coOEjxgqRYoUTqGtNdcsnHvbt/8oc+cvlKZNGvG8MMfmllclJCTI6dNnJH7NOtm//4CMHhUu2bM/ofb9sK8JbukAd0IBClCAAhSgAAUoQAEKUCAZAgxkk4HGtzyYAAKxQUFDpfrLVWVQYH/JnDnzg+2Q7071Aj/9vF+GDB0hJ0/+qvoyImyING70rlv7dfHiJVnw8SJZuGip3L5956Ecw60NTqE7mz1ngXKEZ/58+WTqlFgpVuyZFNpa583auXO3dPDrZnnhwzj3nLci5bzCk9dnfA5jJ06WVavXyF9/XZcXX3he4uLGS84cOcQT14SUo86WUIACFKAABShAAQpQgAK+JsBA1tdGPAX0N27yNPlo+mwpVKigTJ0ck+pn16UA0keiCTdv3pKgkFDZtGnLQwtL//77bxkWOlK++HL9QzvGIzEYTjpx6PAR6da9t2TMkDHVB7LoKladDwoOlT179/n8eeGN6/M3334vPf37WQWyGBdPXBN84fPKPlKAAhSgAAUoQAEKUIACKU+AgWzKG5NHvkVY4XnN5+ukcOFC8mqN6vLYY4898n02dvDevXsSNXaClCpVwu2zQM1CpoQ22Lb1n3/+kdCwCFm79suHFop54hgpbazNnhOuvO7EiV+le48+6i2pfYYs+uDp88IV64fxWgSgn6/9QsJCQyRjxoxWh/DG9VnPUjbOkPXFcXkYY819UoACFKAABShAAQpQgAIpU4CBbMocF7bqERb4/ffT0rtPgLRt28prgWxKaIMvBLIp0dkdHy0Gsu5Q9M4+7ty5I6PHjJebt27aDWS90SoGst5Q5zEpQAEKUIACFKAABShAAW8KMJD1pj6P7XMCN27elIiIKDVD2Fu1KlNCG+wNvCdmKXriGLpvKdXZHR86BrLuUPT8PrCA1spVayR85GipW/d1BrKeHwIekQIUoAAFKEABClCAAhSggBJgIOuDJ8KNGzdkw4ZNsmJVvBw4cFDy588v77z9lrRs0VSyZcumRBAm7dv3s/rflm++VaUF/Dq2U1/mV66Kl4MHD8sTT2ST9xu/J127+knWLFmcSiIMOHfuvBw+8ovs3fuT/PXXXzIwoK9kzZpVrly5Itt37JSfftov23f8KO3bfSgVK5aXGTPmyFfrv1YLvmAl917+3eTNN+rI/v0H5aPps2TrD9slbdo08sYbdaR/v16SN08e1Q7sb/eefeo4mzZ/I127dJTy5V6SWbPnWfZXpkwp6eTXXl6v85qkSZMmUftRbxT9jY9fK//cvq0eay5cqKC0aNFMLUiWPn16q/dcv35dtmGl9rkfS1jYEGU0KW6q/Pvvv2rxMpRmGD1mnFoMyXYzPqoLp6NHj8uST5bJDz9sF+wXbe/Yoa2UL/+S2g9KDhw+/Ita+OaHbTvUa8ZHj5JffjkmCxd/Ilu3/iD37iVIlcoVZeDAfvJs8WLqkF999bWMGhPttA1JDaazftar+4Zq4/379+Xw4SOyaMmnsmvXHvVo9P2EBHnttZrSrGljyZ8/n9VhnIWlcIHvrFlz1dhi3N9uUF86d+ogBQsWcHr+4QW2x6hcqaIsWvyJZVGh5557Vjr5tZM3Xq9tGV8sYrVhw0b1mcCiY3NmTZNKlSpYjnf37l3l+f3Wbeq8Q3vc4YwDYL/xa9aqmrcIQbF4VrMmjaVhwwaSIUMGSxvQL3xWJ02eJv379pK///lHxo2fKKdOnZLevXpI61YfSNq0adXrsaK98XNQoUI56drFT6pVrWz3c2AP1lkge+nSZVm85FP5bPlK1Qd7rtgvzpEdO3bKnLkL5I8//pS7//4rBfLnk8aN35U6tWtZxgCP0X+8cIls3LRFNQezPGvVrCEtWzQzPfa6HzjmufPnZcf2nXLm7DlJnz6dql269JPPZP2GjYlulJg9381cV919ndN9MnPNOHXqd7VwHurk2ttmz5yqPpP2rs/G12Nsl322Ur5av0FdbzJkSC81X60hH7ZuIeXKvWg5h8y0Se/XlRmyE2Lj5MsvN0jzpu9Ly5bN5Oy58/L5519Il84d1O5Q9uTSxUsSHBQoV69eVecfwmduFKAABShAAQpQgAIUoAAFUpIAA9mUNBoeaAtW0A4eMlwavtNA3m/8rgo2JsZNVQHSe++9I0OCA1VwhvDpmy3fSezEKXL23DkpVbKE3Pr7b8mdO5dUqlheTp06LRu+3qTCRoSd3bt1tgQ+jrqBBVqWLl0mn61YJQgHjCEkgoo1n38h0z6aqcLXGq+8LL+d+l1erlZFBU8ISs6f/0MFrghqd+3eo4LZ23fuSHz854LVuhGiRYwMlcyZM6tgzHZ/vxw9JtmzZ1fNQ7CGtj/++OOq/QjRdGCFn//6628SHDJc/Tw8fJgUKVxIWU2fMVstSFa7di0ZPixYnnwyp9rf7NnzZdaceartTz/9lFSqWEG2bd+h3qP7MzYqQu0vqTqpt27dkomTpqpguk/vHirI2rZth0SMilLHiZ0wVoWBCGR//vmAzJg5R1APEi758j+tQi24IAz58qsNKoyAV3RUpBo7bM6Cz6ROQ7P9zJQpkyz4eLFMnjJdBeVN3n9PhWsIcPoHDFbjMyRkkNSv96alhnBS7UJ/0VcE5GHDh0jlShXU+RAyNEwuXLgoMROiLKFzUu03HgPn3+kzZyRXrlzyeNq0cuLkSXUeYevWtZN06+qnzgkEsrgJgXMGmw5k8dqJk6aoQFyfTx07tpV+ffwf2BmhIULYmJjJgn3WqVNL/vzjgoyJGq8CtZ49uljOWdvwt2mTRvLd9z+ocUaQiTB+8uQJkj9fPtm+/Uf1+W/VsrkK0LDhnEYfQ4cGqWuAmZrOSQWyx0+clICAIKlcpZL07N5FsmbNIitWxktEZJS6AaJdcWy0PSw8UsaMCpdXXnlZBbSobTpj5lyJGR+lAuhr1/6SwEEh8sQTT0hoaLC6+fPnhQsyPCxSnnuuuMXbzOXz8uUr6iYJzkU/v3aSO1cudS0aGx2jPkfYjDPXzZ7vOK/NXFfdfZ1De81eM7TPipWr1cJ2DRrUs5ohm9T1Wb8Xvz+w+FmNGi+r8y9nzpyy9YdtMnLkGLl85YoaR4SfrrbJlUAWN+jmzVuobkZhw+e4SZNG0vCdt9R/x69ZJ4sXf6KCZdw4ww3DCuXLmTk9+BoKUIACFKAABShAAQpQgAIeE2Ag6zFq7x9I17MsVLiQjIoIkyxZMqtGOVoxHeHI+AmTZO68j9UCXEGDBkj16tXUDCj8DDPgRo2OlrJlS8uUuBhLOOmspwiFOnXpmWhFbWNYhhmhoyLDpECB/P+18dBh8e81QAUxb9Wvq2ac5sr1pGoHgiuEp5ixO23qRCldqqR6j3F/CAR79OhimUGLsHfo/88Ww/umTo6VF198Xr0PoQ0CILgY/x0/wyw4hIAbN26xCrDxs/0HDqqVwvF+zDgOCQmUixcuyviYOKn7Zh01m/P27dsOA1n0Zfac+RITO1kmx02Qmq++otqjF+DCTE5j4IefaUvMUsMsR4RsCENtzWZOnyxVq1ZO5JKcsglm+olQJHT4SFUjd/Cg/laziRF89ek7UDJnzmQJmG3Hy7ZdCO4GBQ2VYUMHW9Xd1auzI7CMCA9Vs62T2mzPMR224z2Y+Td+wkRZHb9WBeexMWMtY4Ax7eHfVw4cOJRohqzxc+KuQBaBfPeefdR5FDiwn+VmgaPV6BFO9/DvJ0ePHlOBPT7fCB3Rn2eeKSId2reRs2fPqdrFJUo+ZxXE/fnnBct5GzdpnJQuXcrZR1jN1rW3qJcOT3GjxHgTAGFfUEiofPvt9xZX/W+YzRgXN15y5sihjoswDzVOMUsegazus+05gdAZM69x48LMduHiRQkcNETKvfSi+PfsanUDBtfG7j37ym+/nUo0Q9bZ+Y5AEOez2euqO69zyblmOApktaGj6/Ox4yekb79AeenF5yUkOFDd+MJmbAP+/YPmTVy+jrkSyOKYxvHC7wJ9c0H3AbOpN2/+RsZFj5bs2Z8wc3rwNRSgAAUoQAEKUIACFKAABTwqwEDWo9zePdjuPXvFr1MPeeH5sjJp4jjLF9WkZrvh8VDMErMNAtETfEFHKJPmsTQurbRu5su37fF0eLNp05ZEgYkOlDAjyvg4ubOZoDpgQAjTtk0rNZMTMyLXffGVCm4wC9YYXOvR0wERQjs4YjYvNu147a9rMm3KRPX4ru2WVJsw43JEeKQKBCMj/pvFrDdH4+DIEu9DyQXMhENgbQyznLk4O0ud9ROh3ICAwaoEhTFY1vs1jqVxVrOjdun9IVBD8K9Delvz6R/FqZA/qc1Z33WgiFIYCJOHhASqYPPK1avi799fzcqzLVmA49kbH2fHSqqdKFOAmwzvNmwgw4YGq8fCsTkab2P7osaMVDctjBtCM8w6xezQcdGjpO6b/3uE29jO3r26q5mPzjZH1wz92bG3H22EGbzBQQPVLHyYHj9xQgVnr1SvZjns1xs3S/FiRVWYrANE9Gl4aLAlCMTNGQSyOIfSpUuXZJNxU2PqtBkSH7/O7rXK0WfFzOfa1euq0ftBr3PJuWY4C2TtnWPww805lKCwd23Dz2/cuKlmQ//77z23XcccfYZ0e+YvWCRVq1SyCl4R6IcMCVM3oFp80NTZqcyfU4ACFKAABShAAQpQgAIU8IoAA1mvsHvnoJidiRl+qBOIx+r1ltxA1lkdSUe9TE4gm1S45SgscxaIIaRCeYCZs+bKyy9XlXFjIyV9+gyWMAEz9BDS2j7CfebMWTVbEv1HuQP/nt1UV814OGsTHp/GY+alSpWwmlWanEDW0bGctcHZ2emsnzqgQomEqVNi7ZYSQPkB2BcqVFCmTo5R9YEdtQshaJeu/qrERLGiRdXsVb3puq74b9sQ214/zPRdh4oo04FAOW/ePB4PZFG3FI/BFyte1DJzFP0xE8jaC4yxvwEDg1VN4qJFn7Gq+QxXXa7BNgB2dC7YOwdQSzdy1FhVXxSh+ZM5/yvngS3hfoKa1YjyHZj9jhsZmCEdNXaCLFm6TJXTQJmItxvUSzTLGdesLt381XsxE7pHty6qVIG9us+O2qs/s0WKFLF7kyWp88LZ+e7qdTWpQDY51zlXrxnJCWT1Ta+0j6c19TSEq20y8zvBdoY06oN369FblRkx3hjDkw1hIyJl7JgIdX3hRgEKUIACFKAABShAAQpQICUKMJBNiaPigTYhPEHQgdqsa9d9qWqNosYkAjQ8Jqy3pGbIOgsqHHXDzJdv25ljyQkqzIRvto+Ao816JqS9WcH4uTHcMtZhNONhpk04BsJizAjd+v02tagTFrFCcGbbpqRmyHorkNWBj73zSZ8TqAM5ICBI/acOEB21V7/WtuZlcj4mZvztlfDw9AxZY98w4w8Ldq394ivZuHGzCiaN9ZfxWmft04HkP3/fdmk2uyNje+e68XNhLxS2ty9dbxaz1bFhJrDtQm26fjBqN+MzgM3RImGO2qsfw3d0Dj1IIGs8ppnrqrsDWX18s9eM5ASy+qZI8WLFrMpLOPsMmm2Tmd8JtoGsngmLWuZ61jVu1mAm+LVr1yxPPDhrI39OAQpQgAIUoAAFKEABClDAGwIMZL2h7sVjYvblvPkL1ay05s0aqxqV9++L9Oo9QLXK1wJZHQTo8gR37t6xBLJY+MhYv1MPmzFQMc4odEcgq1edx+xRbO3atZaqVSrL7Lnz7ZaOSMmBLBY8M9b0NZ72ut0IUGbNnKIW3XEUiukACQuAIZTRNXKT8zEyE8jqccyYKYOlRIKzwNPdJQvQNyymN2XqDDWrFY9eN3irnpw5e078OnV3OZDVfcJMVUezll3xtHeuG42MNYud7RflAj5dtkItAodauNgQ5qP0wksvvaD+G5+Lw4ePyLTps+Sbb763BLOoHYoasliIMKlNn0N6Jny2bNmsXv6ggawr11V3B7KuXjOSE8jqzytu1tmWDbHn7mqbkhPI4rh6Njtm2GOmPUom9A8Ikj69etgtGePsXOTPKUABClCAAhSgAAUoQAEKeEqAgaynpFPAcfSiNmfPnJPY2LGCR7Kx+WrJAvRdz5DF6u+oe3nnzl1LyQIz4Y07SxYgxFi1ao2EhY+Sdm1bS4/unS1lC1JjyQLMZrStV6o/BjqAMVOyQL/WWEIguR8nM4GsniH70ksvWh5v93Qgq+sb47F/BJO6xEhySxYY22+vrq+rnvauGUZbewstOTsGZsJ+v3WbjIkaL3jk3VjD1/he1I6dOXOuCnExo9ZRvWbje/Qs67x58qhAukSJZ90WyLp6XXVnIJuca0ZyAlldLxxPUhjLAzgKY911HXP2ecW5gIXq8LQHFhQrWLCAqjkcHjbUUmvY2XnHn1OAAhSgAAUoQAEKUIACFPCGAANZb6h76Zj6i7jtzE9fDWT1Qkfz5n8sUyfHyosv/rcg1FdffS2DgoY6DHt0PcXfT5+2CoMedIbslStXpFefAFVr03ZmaWoKZB0tjGU87bEKOoI3Y+jmKHwxLtpm+9iy3iceFcfmbHEnZwEP9qFn3SHg0YsCOQs03TlD1ljb2DbYTG4gi7AT9VoXLf5EHD22n5CQIKiHamYGsqNzXY9rxYrlJToqUtWGNW7oG8YAM1pxnn+8aKn09u9mVTf20KHD4t9rgAqh4+LGy4oV8VK8eFGpVbOGZVfoT/S4WMHxHJ0TxuPqkP3y5SuCmy/+PbuqBfz09iAzZF29rrozkE3ONSM5geyNGzdkYGCIfPf9D2rBOOPiatoQ5w58M2bM4LbrmLPPq3GxOixW+cQT2eS112pyMS8v/Y3Bw1KAAhSgAAUoQAEKUIAC5gUYyJq3SvWv1KGRMZBFCLNy1RoJHzla9OyxR7GGLIK1wYMGWIUwehYiAoZuXf0sP0NtwojIKFkdv1bwSHTAgD5W79OBLfZp/Jmrgaxt2Kbf/8/tf6wCWTzGHRQSqhZ0cncN2eTMZDTTT9Ts7B8wWDJmyChxk8ZJ6dKlLJ8fHdgeO3bC6meOwheELrPnzJeY2Mkq4IscOVyqVatiWWwN4zg8LEJatWiuwsakNuMx2rZplajOpG4b9hE1JkKyZ39C7c5YH9V4TuDzs3XrNhk1Zpya1Wkcn+TOGHX0vjt37sj0GbMFtVRdrSGLPvz0037p3rOP3Lr1t3Tp3EH8OrazzMDG4mgok3H7n38kOChQ3YxIanN0DiBkxYxFjEmjRg0F51fWLFnUrtD+jxcule3bd8joUSPkypVrMnBQsIQNHyLPly1jORxCPSyalzdvXjVDefrM2XLr5q1En18sHobFm8zM+DWaokwG2tWsaWP1ucb5tXffTzJ48DBVJsI24HV2vrt6XXVnIJuca4YOZHWZlixZMlsNtaPQX1/3MPO9Q/s20rNHF8mQIYN676VLl2X8hIlSrFhRFYj26NFX3HEdcxbI4thY/K57jz6C2bK6dAEX80r1f66wAxSgAAUoQAEKUIACFHjkBRjIPvJD/L8Ofr1xswQMDJa0adNI61YfSMkSJWTV6jVqRtyhQ0dUGIGgJkOGjPJh6w/Uv4+fMEnmzvtY7NVT3X/goPT076cO4KhWqD1eXSagbNnSVit237x5SwWPmzZtkfbtPlRh2WOPPaZ2YfxZ6LBgtYiL3owzKI21K21DGISu6HfmzJll//6DMnrMODUrFqUK8G/GDaHQ8BGR8u2336s6sk3ef0/NvkSoFTI0TMqULiXBQQMlR47slrfpWXj4B4RExpBJv8g4UxHhAUINBByoi9m3r7+MHDlazUJD4NaiRVM5deq0bNy0WQoXKiRYvAb/Xrt2TVVbs3KliqIXK7L3OD9CxKDgUNnyzXcqgEKQiC2pNgwJGWQJIR19NMz0EyHXF1+ul5ERYwQLAYWHD5MihQsJ6oWiLuryFatk5IhhKrwxM8bGkBztqlChnFSqWF4OH/5FdtUEJk4AACAASURBVPy4Swb0720J2JL6SGMmLWaKooYyZtONCBsqtV+rKWnSpLGESngsGyGhLhOA/RlDYX18jMWOH3dKtqxZJX2GDOpcadb0fTX7Mlu2rGqfelaq7Vg7c54zd4H67CGAxmfvySefVI9iP/VUXhXMYzYiAlV8Rlu2aKbajs/i4SO/yMSYsYKwzXYzPt6Ocw79e/ONOmpfGKtXqr+c6Jx2dg6kT58+UU1aHcZj8TEYo/YvgjssIJjv6adlVGSYFCiQX/RCY+hbRHio5M+fT/QNoqix4yV8xDDVvhkz56hzBjOWGzdqqEJUfZMiS+bMEjFyuNNzFv2wXUAMC4O9Ur2aHDx4SE6c/FWNF64lttcXZ+e7q9dV1Ox213XOOHPV7DVDX38RTKMsSsmSJWT16s/V9aFcuRctZVxsr8+2i6vp8+fKlavyzbffyRuv11bXGYyhnk3rapuS+p1gOy763ETQP3rMePl02XKxd5PFh37Fs6sUoAAFKEABClCAAhSgQCoSYCCbigbrQZuKL9Sfr/1SzbLDo654xLNt29ZSuVIFWbzkU5kQE6eCki6dO0rhwgUlLm6a/HP7tiTcS5Bz588LFsJp9F5DFU4izESAe/fOXcHsOoR/WHSod68eDmfXYQbh2OgY+ev6dfW+y1euqC41b9ZEHn88rXzxxXpLF//440/JniO7ejR25849suWbb9V7sCgRfla8eDEJDOinAmUEw/gZQibUc0RYN2xIkGpHaFiErF37paAeLEI91BpUgVr5l8TPr71Uq1pZBTH2NnzR37hpi6xcGS+nfj+tHrPOkzuXNG78rtSpXcsyuxCzKo0eMLtw4YKy7Ni+rdSt+7rV7n/99TcVVG7fsVMFVnXffF0FxegTnGNiJqsQNn/+/OpnCNxu3rwpg4OGyS9Hj0qd2q+Jn187mTv340RjUKliBUHYh/Duu++2qtmQcPn99BlB2DFsyGApXLiQJNUGHZDamrjaT7z/9Okz6tzCLFK9Va9eTfUJ9R71htl3CxcvtYyjbXvxOowHQmk8do9xzJw5k9Sp85q0atFMSpUqaQl2zXxOELrGr1krGzZsUjPr8uTOrcLO9xu/K1WrVraMrXFfCC4XLlwqCxYuFiziBE+EpQiiNm/+Vt24KFOmlOTMmVPeblBPnnmmSLKccUzjsfDfGNeOHdqofWImKx7Vx7G6d+ssu3btlv0HDsntf25bxrpQwQJSv35d9R7jphfHmjV7vvywbbs6P/BZaNbsfatz2pHh7dt3ZFLcVHVjAueVo88+xn3WnPmyefM3Amu0FdeORu+9YymJgOAOr/t87Rey9YftanxxrUEf0W49pvjc7ty1R1asWK3Od7wmY6aMKqzFLFczJRZ0fxBc43xc8/k6dR1BLVkExm+/XV8WLloqy5atUC/FzRRcy+Csr3OOPteuXFdx3f3yyw1uvc7dvHXT1DWjb9+earE0eE6dNlMWL/lE7t1LUOPfpk0rwTmDWej2rs/6PMKY/fjjLlm4+BPZuvUH1Y+KFcpLu3YfWl1LYWb2OjZr1jwVsON8Mv5OKFggv9Nrgobcu/cn6TdgkEwYN4aLeZm5API1FKAABShAAQpQgAIUoIDXBRjIen0I2ICHJWDmcdeHdWzulwIUoAAFPCOApwq4mJdnrHkUClCAAhSgAAUoQAEKUMA9Agxk3ePIvaRAAQayKXBQ2CQKUIACbhTAzOqREVHy8stV1IJj3ChAAQpQgAIUoAAFKEABCqQGAQayqWGU2MZkCTCQTRYb30QBClAg1QhgITmUjAkNDVYLU3KjAAUoQAEKUIACFKAABSiQGgQYyKaGUWIbkyXAQDZZbHwTBShAgRQtgAXadu3aI2++UVvWfbFebty4KZ07tXepjnSK7iAbRwEKUIACFKAABShAAQo88gIMZB/5IfbdDmKhsaDgUNnyzXcyMKCvtPmwJb+w++7pwJ5TgAKPgMCNGzdkYGCIoG4sFgc8euy4WqywaNFnHoHesQsUoAAFKEABClCAAhSggK8IMJD1lZH2sX7OnrNAtnzzrdy9c1f1HCuqZ8+RXd55+61EK8/7GA27SwEKUCDVCty/f1/i16yTEeGRkjNnTgkPGypVq1bmzbZUO6JsOAUoQAEKUIACFKAABXxTgIGsb447e00BClCAAhSgAAUoQAEKUIACFKAABShAAQp4QYCBrBfQeUgKUIACFKAABShAAQpQgAIUoAAFKEABClDANwUYyPrmuLPXFKAABShAAQpQgAIUoAAFKEABClCAAhSggBcEGMh6AZ2HpAAFKEABClCAAhSgAAUoQAEKUIACFKAABXxTgIGsb447e00BClCAAhSgAAUoQAEKUIACFKAABShAAQp4QYCBrBfQeUgKUIACFKAABShAAQpQgAIUoAAFKEABClDANwUYyPrmuLPXFKAABShAAQpQgAIUoAAFKEABClCAAhSggBcEGMh6AZ2HpAAFKEABClCAAhSgAAUoQAEKUIACFKAABXxTgIGsb447e00BClCAAhSgAAUoQAEKUIACFKAABShAAQp4QYCBrBfQeUgKUIACFKAABShAAQpQgAIUoAAFKEABClDANwUYyPrmuLPXFKAABShAAQpQgAIUoAAFKEABClCAAhSggBcEGMh6AZ2HpAAFKEABClCAAhSgAAUoQAEKUIACFKAABXxTgIGsb447e00BClCAAhSgAAUoQAEKUIACFKAABShAAQp4QYCBrBfQeUgKUIACFKAABShAAQpQgAIUoAAFKEABClDANwUYyPrmuLPXFKAABShAAQpQgAIUoAAFKEABClCAAhSggBcEGMh6AZ2HpAAFKEABClCAAhSgAAUoQAEKUIACFKAABXxTgIGsb447e00BClCAAhSgAAUoQAEKUIACFKAABShAAQp4QYCBrBfQeUgKUIACFKAABShAAQpQgAIUoAAFKEABClDANwUYyPrmuLPXFKAABShAAQpQgAIUoAAFKEABClCAAhSggBcEGMh6AZ2HpAAFKEABClCAAhSgAAUoQAEKUIACFKAABXxTgIGsb447e00BClCAAhSgAAUoQAEKUIACFKAABShAAQp4QYCBrBfQvX3Itxs2kd9/P+3tZvD4FKAABShAAQpQgAIUoAAFKEABClCAAqlYYPGiuVK2TOlU3APvNJ2BrHfcvXrU06fPePX4PDgFKEABClCAAhSgAAUoQAEKUIACFKDAoyFQsGCBR6MjHuwFA1kPYvNQFKAABShAAQpQgAIUoAAFKEABClCAAhSggG8LMJD17fFn7ylAAQpQgAIUoAAFKEABClCAAhSgAAUoQAEPCjCQ9SA2D0UBClCAAhSgAAUoQAEKUIACFKAABShAAQr4tgADWd8ef/aeAhSgAAUoQAEKUIACFKAABShAAQpQgAIU8KAAA1kPYvNQFKAABShAAQpQgAIUoAAFKEABClCAAhSggG8LMJD17fFn7ylAAQpQgAIUoAAFKEABClCAAhSgAAUoQAEPCjCQ9SA2D0UBClCAAhSgAAUoQAEKUIACFKAABShAAQr4tgADWd8ef/aeAhSgAAUoQAEKUIACFKAABShAAQpQgAIU8KAAA1kPYvNQFKAABShAAQpQgAIUoAAFKEABClCAAhSggG8LMJD17fFn7ylAAQpQgAIUoAAFKEABClCAAhSgAAUoQAEPCjCQ9SA2D0UBClCAAhSgAAUoQAEKUIACFKAABShAAQr4tgADWd8ef/aeAhSgAAUoQAEKUIACFKAABSiQqgQmxMbJzh93S1zceMmZI0eqajsb634Bng/uN+UeH74AA9mHb8wjUIACFKAABShAAQpQgAIUoAAFKJCEQEJCguzd+5OsXLVG9u77SU6e/FWeeCKbFCpUUMqWKS1du/pJ3jx51B4YwIlcvXpNIkeNlX37fpapU2KlWLFnkn1+/fPPPxIaFqHeHxYaIhkzZkz2vrzxRm+eD1999bUsX7FKgoMGSuHChbzRfY8c8/bt2zJ5ynSZM3eBzJk1TSpVquCR4z7KB2Eg+yiPLvtGAQpQgAIUoAAFKEABClCAAhRI4QJ/XrggY6LGy+7de6VL545Sp3YtyZMnt9y7d0/On/9D/XvNWjUss2G9GcBpyitXr8rcuQukbJkyUrfu6x4VPnPmrAQFh8qevfskf758KSKQRZs+mj5bmjZtJC++8LxHPTxxPjjq34qVq2XatFkPPAYeBXPxYDdu3lSfz5Ur49U7Gci6COjg5Qxk3ePIvVCAAhSgAAUoQAEKUIACFKAABSjgosDly1ckcFCI3LlzV0ZFhkmBAvmd7sETAZyzRpw48at079FHunXzk8aN3nX2crf9/PiJkxIQECSFCheSsmVKyfLlqx84DHTHDNmdO3dLB79uXgnrPHE+eLN/bjt5krEjfD6Hj4iU30/9Lk2aNFLBLAPZZEDaeQsDWfc4ci8UoAAFKEABClCAAhSgAAUoQAEKuCBw//59mT1nvixa9InETRonpUuXMvVuTwRwzhrirUD2wsWL8tlnK6XFB81k0+YtbpmdyUDW2WiL+Goge+vWLZkz92N5u0E9uXjxktdCd+cjlPpewUA29Y0ZW0wBClCAAhSgAAUoQAEKUIACFEj1AihV0LtPgFSsUF769+sladOmNdUnHciGhQ2RFStWy9p1X6r3VapYQfz82kmpkiUs+7lz5458tf5rWbvuKzlx4qRcvHhRypYtIy0+aCp133zdckwdsHbp0lGeyptHZsyaK0eO/CL58+dXJRRatmgmuXI9Kfp1Z8+ds2prgwb1LPVXUQ932/YfZf78hfLz/gOSK1cudawPW7eQHDmyq/eh5IG/f3/1iH/mzJklelyspHksjUuzXZ09Lg+n2bPnO53RaC+Qxb6XLVsp2vjrjZvl+vXr8sLzZaVD+zZSpUoleeyxxyxBpe3AdezYVvr18RfjfqZPny3rN2yUtm1bqZ8hkD98+IgsXrJM1Q3G/hHKv9uwgTJPnz691W5Pnz4js+bMl1279silS5ekfLmXpFu3TrJ+/deyc+ceyyJvSbk4CvOx78VLPpUftu1Q9YtRu7hixfLyeu3XpHvPPonOS2P/7JUsMO7vwoULUrx4MalX9w1p9N47kilTJsv+0B6U5ejUsZ3q2/btPzo8l019OB7ii3w1lH5YpAxkH5Ys90sBClCAAhSgAAUoQAEKUIACFKCAQ4Hde/aKX6ceEhszVmq++oppKYRYy5atkBw5ckjbNq2k4TtvCRYdmvrRLPl6wyYVapYo8awl+BwZMUYav9dQLUSEEPGz5atkQkycRISHWuq/6qA171N5JE2aNDJoYH8pWrSIHDp0RMJHjlZhbNSYCHnyyZxqv45myCJkXLVqjVp4rE/vniqEu3jpkkRFjVdt1PvQgWy2bFnl3Pnz0qrlB2phLgSSWbNkMWXhLJCdPWeBbNiwUQYPHpBkXVdHgSxC4mzZsknjRg3VjNy0adOoOrGfLlsu46JHyyvVq1na6Sis0218Ot9Tqt7tW2/Vlfz5nlYBJZwiRo2VTn7tpHmz99ViYtt37JRRo6KlUqXyEhIcqMJqbAhJe/UJkKefyiuDBwdIgfz5ZPeefRITEyd//XVdcufOlexAFiFo4OAh8sbrtaVd29aqbAZmg+L8rPlqDcmSJbPDGbL2xgD76x8wWOrXe1PdIMj1ZC45dOiwRI2dIBkyZpCoMSMlT+7cql84T9asWSfp0qVT9ZPr13tDULM1OjpWLdg2OW68PPtscVPnw8N+EQNZ9wozkHWvJ/dGAQpQgAIUoAAFKEABClCAAhSggAkBzFwdGx2jAtRnixcz8Y7/XqJnfvbt01M6dmirQlZsf/55QXr691Mha+dOHRzu7+bNWxIUEiq5nswpwUEDVRimA9Z///03UfkEBGx9+g2UQYH9LfViHQWy+t/btWutZtXqttm+Xgeyx0+cSBRumoVwFsia3Y+jQHZY6Eg1qzdgQB/LTOJr1/6SAQGD1QxSbYfjJBXIYj9v1a8rw0ODLQGr9nj33belW1c/q9nROtDEcVGfFyH3xElT1ezaqZNj1LH19s2330ufvgOlTOlSyQpkf//9tJql/dprNcW/Z1eHs7SdBc44hxGoI8gNCAxWgbExUEZ7jx0/IX37BarQtXu3zupY+lwOGhxgdb6gXd179pX33n07yXPZ7Bi743UMZN2h+L99MJB1ryf3RgEKUIACFKAABShAAQpQgAIUoIAJgeQGigixsOL7tKkTpXSpkpYj6WAxc6ZMVmGhvaZgH3t275NJE8dJ9uxPWALZ6tWrJnqvDnCzZc0iw4YGS4YM6R3OkF2ydJmq8To5boLkzZvHcui///5bEEymT59O7ePW37dUyYJcuXPJqIgwNQvT1S25frbHcRTIjggfLTM+ilMzi/WGcHT8hElq9qa2w8+cBbLwMM6C/njhEoGVbcCKfaHMxMiIKLl67ZqyQUjeq/cAKV26pAQO7GcVmqLMwYCBwXLzxs1kBbIwnDV7vt12GJ3MBrIIiLFI3bQpE6VcuRetqGE3Y+ZcVWJBnx84D79Ytz5RqQrb8wXnnLc3BrLuHQEGsu715N4oQAEKUIACFKAABShAAQpQgAIUMCEQv2atmvmYnBmyO3/cbQng9KFcWZzKtpaonrHZpk1LNSvUuNkLIe3NkL137556LB0r048IG2JVKxT7M4bACfcTVCBboUI5VT9Xz6Q1wWZ5ycMOZO3VRtX9sPVPKrCcMnWG1RjfvXtXIkeNlUuXrzgMoxHYojTClLgYFchitihmQzdt0siKSJvv33/Q5UD2iWzZ1HidO/+H01DcbCA7Y+Yc+eqr/wWutuOpA9vpH8WpMhKOatq6ci67cs48yGsZyD6IXuL3MpB1ryf3RgEKUIACFKAABShAAQpQgAIUoIAJgQepIWs2kEWYevz4CVmxMt6yYBMCPmwIxOLixkvOHDkcznjV3XAU4Hbr5mcpY6BDtLVr/1tkzN6mj4mfIZCtVLmCWuAqOVtqCWRtg10zYaOxb7Dp3qOPGK2NXrZjY3ZRr0wZM0poWITaVVhoiKph62gzG8g6Clj1fm33w0A2OWf+o/EeBrKPxjiyFxSgAAUoQAEKUIACFKAABShAgVQl8OeFC6p+Z8UK5dUsUdTUNLOZDbEyZMhgWTiqzYct1eJUTz/9lKoZ6yhg7dy5Q6JZmHqG7JFfjsq4sZFqoSt7M2Rv374jI8Ij5d9795wGfLqGrC8GsillhiwWT3M2U9dRkKr/3Tb85QxZM59gvgYCDGR5HlCAAhSgAAUoQAEKUIACFKAABSjgcQFdU/O/mqvmV5M3G8iiDmevPgFS89Ua0rlTe0tZAB2w7t69N9EM2aRqyNpbBMx21mbc5GmyZct3iWrI2uL6ciALC1dqyCYk3FN1Yos+U8RUDVlHpTD0zNzTv5+xjDvq2M6YMUeVVChR4lmHnwGzM2STU0PW7Gxvj39AbQ7IkgXuHQEGsu715N4oQAEKUIACFKAABShAAQpQgAIUMClw4eJFCRw0RL0aCzhhBquzzWwge/bsefWou+2s14sXL0lAYLDcvXM3USCLcgZxk8ZJ6dKlLM3Yu/cn6dajt4QOC5a36tdV/25vhiz+HaFV567+MnTIYDUj11FtWF8PZLXfu+++Ld26+lnNjt6+/UfpHzBYAgb0UeUgdHC/Ov7zRItvIQDt03eglCldyjKWP/28X7p09bcaL4zNoUOHxb/XAHWO2ZaqqFOnljqeo1naZgNZfW4VyJ9PQoIDJXPm/y3Wduz4CenbL1Dq13tDunfrrI5l9lxOqpyCs8+Lu37OQNZdkv/th4Gsez25NwpQgAIUoAAFKEABClCAAhSgAAVcEDhz5qyEDh8px0+clC6dO0qd2rUkT57cggWbEHDt3LVbatSormq9YjMbYiUkJEjIkDC5dOmyhIYGyzNFCssff/4ps2bNk8/XfiHFixVLFMw9luYxyZsnjwweNECKFy8mBw4elPDw0VKmTCmrgO369etq1mb2J56QISGD5PHHH5dMmTKq8HDaR7Nk0eKl0rtXD6lf703JmjWLnD17Th2zevVqqnatJwLZ2XMWyIYNG2Xw4AHqmI42ezVdzdZh1WOCMezh31deq/WqdOvaSRIS7kvmzJlk5ap4sbc4GJxWrVojEaPGSie/dtK82fuqhuv2HTtl1KhoqVSpvJW3Du7TpkkjQUEDpWCBAuq8GBM1Xs6dOy8lnnvWMpY3btyQkKFhcvz4SbW42gvPl5WDBw/L2HEx8tdf1yVb1qyW16Id8WvWqVITDd9pIB3at5ECBfKr8+7gwUNSpUplyZIls7jSPx0oY+z9/NpJridzqTAYC4hlyJhBosaMlDy5c7t0LjOQdeGCkkpeykA2lQwUm0kBClCAAhSgAAUoQAEKUIACFHhUBRC+7tmzT1bHr5W9+36Skyd/lSeeyCaFChWUqlUqSfv2bVwOZBFiIYydPWe+fL1xsyBERTjXsmVz+fPPP2XlyjWJAtlOndpJ1qxZZeGipXLkyFEpVuwZebtBfWnWtLFkypTJih+LkiEQxKJh1au/LMOGDJbcuXPJnTt3ZOsP22XJkk/l5/0H5Pbt21KsaFGpXLmitGvbWvLmzeORQBbB9ezZ82XOrGlSqVKFhxrIItj8av3XMilumly5ckUF0Zhx+sWX6+0GsmgM3nP48BFZvGSZGnOMD2Ymv9uwgQrl06dPb9VmjOXiJZ+q41y6dEmNJQLUrT9sk50791jGEm+6evWaKouA1549e1bKli0jnf3ayx9/XpDly1dZvda2HTj3ihZ9RipWLC8B/fuoQNbV/p0+fUa19YdtO+TChQsq3K9X9w1p9N47VueR2ZsLDGQfvSsfA9lHb0zZIwpQgAIUoAAFKEABClCAAhSgAAVcEHBUgsCFXfClFKAABUwLMJA1TcUXUoACFKAABShAAQpQgAIUoAAFKPAoCjCQfRRHlX2iQMoVYCCbcseGLaMABShAAQpQgAIUoAAFKEABClDAAwIMZD2AzENQgAIWAQayPBkoQAEKUIACFKAABShAAQpQgAIU8GkBBrI+PfzsPAU8LsBA1uPkPCAFKEABClCAAhSgAAUoQAEKUIACFKAABSjgqwIMZH115NlvClCAAhSgAAUoQAEKUIACFKAABShAAQpQwOMCDGQ9Ts4DUoACFKAABShAAQpQgAIUoAAFKEABClCAAr4qwEDWV0ee/aYABShAAQpQgAIUoAAFKEABClCAAhSgAAU8LsBA1uPkPCAFKEABClCAAhSgAAUoQAEKUIACFKAABSjgqwIMZH115NlvClCAAhSgAAUoQAEKUIACFKAABShAAQpQwOMCDGQ9Ts4DUoACFKAABShAAQpQgAIUoAAFKEABClCAAr4qwEDWV0ee/aYABShAAQpQgAIUoAAFKEABClCAAhSgAAU8LsBA1uPkPCAFKEABClCAAhSgAAUoQAEKUIACFKAABSjgqwIMZH115NlvClCAAhSgAAUoQAEKUIACFKAABShAAQpQwOMCDGQ9Ts4DUoACFKAABShAAQpQgAIUoAAFKEABClCAAr4qwEDWV0ee/aYABShAAQpQgAIUoAAFKEABClCAAhSgAAU8LsBA1uPkPCAFKEABClCAAhSgAAUoQAEKUIACFKAABSjgqwIMZH115NlvClCAAhSgAAUoQAEKUIACFKAABShAAQpQwOMCDGQ9Ts4DUoACFKAABShAAQpQgAIUoAAFKEABClCAAr4qwEDWV0ee/aYABShAAQpQgAIUoAAFKEABClCAAhSgAAU8LsBA1uPkPCAFKEABClCAAhSgAAUoQAEKUIACFKAABSjgqwIMZH115NlvClCAAhSgAAUoQAEKUIACFKAABShAAQpQwOMCDGQ9Ts4DUoACFKAABShAAQpQgAIUoAAFKEABClCAAr4qwEDWV0ee/aYABShAAQpQgAIUoAAFKEABClCAAhSgAAU8LsBA1uPkPCAFKEABClCAAhSgAAUoQAEKUIACFKAABSjgqwIMZH115NlvClCAAhSgAAUoQAEKUIACFKAABShAAQpQwOMCDGQ9Ts4DUoACFKAABShAAQpQgAIUoAAFKEABClCAAr4qwEDWV0ee/aYABShAAQpQgAIUoAAFKEABClCAAhSgAAU8LsBA1uPkPCAFKEABClCAAhSgAAUoQAEKUIACFKAABSjgqwIMZH115NlvClCAAhSgAAUoQAEKUIACFKAABShAAQpQwOMCDGQ9Ts4DUoACFKAABShAAQpQgAIUoAAFKEABClCAAr4qwEDWV0ee/aYABShAAQpQgAIUoAAFKEABClCAAhSgAAU8LsBA1uPkPCAFKEABClCAAhSgAAUoQAEKUIACFKAABSjgqwIMZH115NlvClCAAhSgAAUoQAEKUIACFKAABShAAQpQwOMCDGQ9Ts4DUoACFKAABShAAQpQgAIUoAAFKEABClCAAr4qwEDWV0ee/aYABShAAQpQgAIUoAAFKEABClCAAhSgAAU8LsBA1uPkPCAFKEABClCAAhSgAAUoQAEKUIACFKAABSjgqwIMZH115NlvClCAAhSgAAUoQAEKUIACFKAABShAAQpQwOMCDGQ9Ts4DUoACFKAABShAAQpQgAIUoAAFKEABClCAAr4qwEDWV0ee/aYABShAAQpQgAIUoAAFKEABClCAAhSgAAU8LsBA1uPkPCAFKEABClCAAhSgAAUoQAEKUIACFKAABSjgqwIMZH115NlvClCAAhSgAAUoQAEKUIACFKAABShAAQpQwOMCDGQ9Ts4DUoACFKAABShAAQpQgAIUoAAFKEABClCAAr4qwEDWV0ee/aYABShAAQpQgAIUoAAFKEABClCAAhSgAAU8LsBA1uPkPCAFKEABClCAAhSgAAUoQAEKUIACFKAABSjgqwIMZH115NlvClCAAhSgAAUoQAEKUIACFKAAB6OkQAAABGZJREFUBShAAQpQwOMCDGQ9Ts4DUoACFKAABShAAQpQgAIUoAAFKEABClCAAr4qwEDWV0ee/aYABShAAQpQgAIUoAAFKEABClCAAhSgAAU8LsBA1uPkPCAFKEABClCAAhSgAAUoQAEKUIACFKAABSjgqwIMZH115NlvClCAAhSgAAUoQAEKUIACFKAABShAAQpQwOMCDGQ9Ts4DUoACFKAABShAAQpQgAIUoAAFKEABClCAAr4qwEDWV0ee/aYABShAAQpQgAIUoAAFKEABClCAAhSgAAU8LsBA1uPkPCAFKEABClCAAhSgAAUoQAEKUIACFKAABSjgqwIMZH115NlvClCAAhSgAAUoQAEKUIACFKAABShAAQpQwOMCDGQ9Ts4DUoACFKAABShAAQpQgAIUoAAFKEABClCAAr4qwEDWV0ee/aYABShAAQpQgAIUoAAFKEABClCAAhSgAAU8LsBA1uPkPCAFKEABClCAAhSgAAUoQAEKUIACFKAABSjgqwIMZH115NlvClCAAhSgAAUoQAEKUIACFKAABShAAQpQwOMCDGQ9Ts4DUoACFKAABShAAQpQgAIUoAAFKEABClCAAr4qwEDWV0ee/aYABShAAQpQgAIUoAAFKEABClCAAhSgAAU8LsBA1uPkPCAFKEABClCAAhSgAAUoQAEKUIACFKAABSjgqwIMZH115NlvClCAAhSgAAUoQAEKUIACFKAABShAAQpQwOMCDGQ9Ts4DUoACFKAABShAAQpQgAIUoAAFKEABClCAAr4qwEDWV0ee/aYABShAAQr8Xzt2TAMAAIAwzL9rXOyhCgjlgwABAgQIECBAgAABAgQI5AIO2ZxcIAECBAgQIECAAAECBAgQIECAAAECrwIO2dfl9SZAgAABAgQIECBAgAABAgQIECBAIBdwyObkAgkQIECAAAECBAgQIECAAAECBAgQeBVwyL4urzcBAgQIECBAgAABAgQIECBAgAABArmAQzYnF0iAAAECBAgQIECAAAECBAgQIECAwKuAQ/Z1eb0JECBAgAABAgQIECBAgAABAgQIEMgFHLI5uUACBAgQIECAAAECBAgQIECAAAECBF4FHLKvy+tNgAABAgQIECBAgAABAgQIECBAgEAu4JDNyQUSIECAAAECBAgQIECAAAECBAgQIPAq4JB9XV5vAgQIECBAgAABAgQIECBAgAABAgRyAYdsTi6QAAECBAgQIECAAAECBAgQIECAAIFXAYfs6/J6EyBAgAABAgQIECBAgAABAgQIECCQCzhkc3KBBAgQIECAAAECBAgQIECAAAECBAi8CjhkX5fXmwABAgQIECBAgAABAgQIECBAgACBXMAhm5MLJECAAAECBAgQIECAAAECBAgQIEDgVcAh+7q83gQIECBAgAABAgQIECBAgAABAgQI5AIO2ZxcIAECBAgQIECAAAECBAgQIECAAAECrwIO2dfl9SZAgAABAgQIECBAgAABAgQIECBAIBcYeRaqT4TGwMU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1" name="Picture 4" descr="New Approaches for Restoring Colorado Plateau Grasslands"/>
          <p:cNvPicPr>
            <a:picLocks noChangeAspect="1" noChangeArrowheads="1"/>
          </p:cNvPicPr>
          <p:nvPr/>
        </p:nvPicPr>
        <p:blipFill>
          <a:blip r:embed="rId3" cstate="print"/>
          <a:srcRect l="11765" r="15294"/>
          <a:stretch>
            <a:fillRect/>
          </a:stretch>
        </p:blipFill>
        <p:spPr bwMode="auto">
          <a:xfrm>
            <a:off x="4572000" y="2819400"/>
            <a:ext cx="4572000" cy="3444979"/>
          </a:xfrm>
          <a:prstGeom prst="rect">
            <a:avLst/>
          </a:prstGeom>
          <a:noFill/>
        </p:spPr>
      </p:pic>
      <p:pic>
        <p:nvPicPr>
          <p:cNvPr id="61459" name="Picture 19" descr="Erosion of the Little Grand Canyon | Smithsonian Photo ..."/>
          <p:cNvPicPr>
            <a:picLocks noChangeAspect="1" noChangeArrowheads="1"/>
          </p:cNvPicPr>
          <p:nvPr/>
        </p:nvPicPr>
        <p:blipFill>
          <a:blip r:embed="rId4" cstate="print"/>
          <a:srcRect/>
          <a:stretch>
            <a:fillRect/>
          </a:stretch>
        </p:blipFill>
        <p:spPr bwMode="auto">
          <a:xfrm>
            <a:off x="4572000" y="2743200"/>
            <a:ext cx="4572000" cy="3429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10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left)">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left)">
                                      <p:cBhvr>
                                        <p:cTn id="21" dur="1000"/>
                                        <p:tgtEl>
                                          <p:spTgt spid="3">
                                            <p:txEl>
                                              <p:pRg st="3" end="3"/>
                                            </p:txEl>
                                          </p:spTgt>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wipe(left)">
                                      <p:cBhvr>
                                        <p:cTn id="25" dur="1000"/>
                                        <p:tgtEl>
                                          <p:spTgt spid="4">
                                            <p:txEl>
                                              <p:pRg st="0" end="0"/>
                                            </p:txEl>
                                          </p:spTgt>
                                        </p:tgtEl>
                                      </p:cBhvr>
                                    </p:animEffect>
                                  </p:childTnLst>
                                </p:cTn>
                              </p:par>
                              <p:par>
                                <p:cTn id="26" presetID="53" presetClass="entr" presetSubtype="0" fill="hold" nodeType="withEffect">
                                  <p:stCondLst>
                                    <p:cond delay="0"/>
                                  </p:stCondLst>
                                  <p:childTnLst>
                                    <p:set>
                                      <p:cBhvr>
                                        <p:cTn id="27" dur="1" fill="hold">
                                          <p:stCondLst>
                                            <p:cond delay="0"/>
                                          </p:stCondLst>
                                        </p:cTn>
                                        <p:tgtEl>
                                          <p:spTgt spid="61446"/>
                                        </p:tgtEl>
                                        <p:attrNameLst>
                                          <p:attrName>style.visibility</p:attrName>
                                        </p:attrNameLst>
                                      </p:cBhvr>
                                      <p:to>
                                        <p:strVal val="visible"/>
                                      </p:to>
                                    </p:set>
                                    <p:anim calcmode="lin" valueType="num">
                                      <p:cBhvr>
                                        <p:cTn id="28" dur="500" fill="hold"/>
                                        <p:tgtEl>
                                          <p:spTgt spid="61446"/>
                                        </p:tgtEl>
                                        <p:attrNameLst>
                                          <p:attrName>ppt_w</p:attrName>
                                        </p:attrNameLst>
                                      </p:cBhvr>
                                      <p:tavLst>
                                        <p:tav tm="0">
                                          <p:val>
                                            <p:fltVal val="0"/>
                                          </p:val>
                                        </p:tav>
                                        <p:tav tm="100000">
                                          <p:val>
                                            <p:strVal val="#ppt_w"/>
                                          </p:val>
                                        </p:tav>
                                      </p:tavLst>
                                    </p:anim>
                                    <p:anim calcmode="lin" valueType="num">
                                      <p:cBhvr>
                                        <p:cTn id="29" dur="500" fill="hold"/>
                                        <p:tgtEl>
                                          <p:spTgt spid="61446"/>
                                        </p:tgtEl>
                                        <p:attrNameLst>
                                          <p:attrName>ppt_h</p:attrName>
                                        </p:attrNameLst>
                                      </p:cBhvr>
                                      <p:tavLst>
                                        <p:tav tm="0">
                                          <p:val>
                                            <p:fltVal val="0"/>
                                          </p:val>
                                        </p:tav>
                                        <p:tav tm="100000">
                                          <p:val>
                                            <p:strVal val="#ppt_h"/>
                                          </p:val>
                                        </p:tav>
                                      </p:tavLst>
                                    </p:anim>
                                    <p:animEffect transition="in" filter="fade">
                                      <p:cBhvr>
                                        <p:cTn id="30" dur="500"/>
                                        <p:tgtEl>
                                          <p:spTgt spid="6144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wipe(left)">
                                      <p:cBhvr>
                                        <p:cTn id="35" dur="1000"/>
                                        <p:tgtEl>
                                          <p:spTgt spid="4">
                                            <p:txEl>
                                              <p:pRg st="1" end="1"/>
                                            </p:txEl>
                                          </p:spTgt>
                                        </p:tgtEl>
                                      </p:cBhvr>
                                    </p:animEffect>
                                  </p:childTnLst>
                                </p:cTn>
                              </p:par>
                              <p:par>
                                <p:cTn id="36" presetID="53"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fltVal val="0"/>
                                          </p:val>
                                        </p:tav>
                                        <p:tav tm="100000">
                                          <p:val>
                                            <p:strVal val="#ppt_w"/>
                                          </p:val>
                                        </p:tav>
                                      </p:tavLst>
                                    </p:anim>
                                    <p:anim calcmode="lin" valueType="num">
                                      <p:cBhvr>
                                        <p:cTn id="39" dur="500" fill="hold"/>
                                        <p:tgtEl>
                                          <p:spTgt spid="21"/>
                                        </p:tgtEl>
                                        <p:attrNameLst>
                                          <p:attrName>ppt_h</p:attrName>
                                        </p:attrNameLst>
                                      </p:cBhvr>
                                      <p:tavLst>
                                        <p:tav tm="0">
                                          <p:val>
                                            <p:fltVal val="0"/>
                                          </p:val>
                                        </p:tav>
                                        <p:tav tm="100000">
                                          <p:val>
                                            <p:strVal val="#ppt_h"/>
                                          </p:val>
                                        </p:tav>
                                      </p:tavLst>
                                    </p:anim>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animEffect transition="in" filter="wipe(left)">
                                      <p:cBhvr>
                                        <p:cTn id="45" dur="1000"/>
                                        <p:tgtEl>
                                          <p:spTgt spid="4">
                                            <p:txEl>
                                              <p:pRg st="2" end="2"/>
                                            </p:txEl>
                                          </p:spTgt>
                                        </p:tgtEl>
                                      </p:cBhvr>
                                    </p:animEffect>
                                  </p:childTnLst>
                                </p:cTn>
                              </p:par>
                              <p:par>
                                <p:cTn id="46" presetID="53" presetClass="entr" presetSubtype="0" fill="hold" nodeType="withEffect">
                                  <p:stCondLst>
                                    <p:cond delay="0"/>
                                  </p:stCondLst>
                                  <p:childTnLst>
                                    <p:set>
                                      <p:cBhvr>
                                        <p:cTn id="47" dur="1" fill="hold">
                                          <p:stCondLst>
                                            <p:cond delay="0"/>
                                          </p:stCondLst>
                                        </p:cTn>
                                        <p:tgtEl>
                                          <p:spTgt spid="61459"/>
                                        </p:tgtEl>
                                        <p:attrNameLst>
                                          <p:attrName>style.visibility</p:attrName>
                                        </p:attrNameLst>
                                      </p:cBhvr>
                                      <p:to>
                                        <p:strVal val="visible"/>
                                      </p:to>
                                    </p:set>
                                    <p:anim calcmode="lin" valueType="num">
                                      <p:cBhvr>
                                        <p:cTn id="48" dur="500" fill="hold"/>
                                        <p:tgtEl>
                                          <p:spTgt spid="61459"/>
                                        </p:tgtEl>
                                        <p:attrNameLst>
                                          <p:attrName>ppt_w</p:attrName>
                                        </p:attrNameLst>
                                      </p:cBhvr>
                                      <p:tavLst>
                                        <p:tav tm="0">
                                          <p:val>
                                            <p:fltVal val="0"/>
                                          </p:val>
                                        </p:tav>
                                        <p:tav tm="100000">
                                          <p:val>
                                            <p:strVal val="#ppt_w"/>
                                          </p:val>
                                        </p:tav>
                                      </p:tavLst>
                                    </p:anim>
                                    <p:anim calcmode="lin" valueType="num">
                                      <p:cBhvr>
                                        <p:cTn id="49" dur="500" fill="hold"/>
                                        <p:tgtEl>
                                          <p:spTgt spid="61459"/>
                                        </p:tgtEl>
                                        <p:attrNameLst>
                                          <p:attrName>ppt_h</p:attrName>
                                        </p:attrNameLst>
                                      </p:cBhvr>
                                      <p:tavLst>
                                        <p:tav tm="0">
                                          <p:val>
                                            <p:fltVal val="0"/>
                                          </p:val>
                                        </p:tav>
                                        <p:tav tm="100000">
                                          <p:val>
                                            <p:strVal val="#ppt_h"/>
                                          </p:val>
                                        </p:tav>
                                      </p:tavLst>
                                    </p:anim>
                                    <p:animEffect transition="in" filter="fade">
                                      <p:cBhvr>
                                        <p:cTn id="50" dur="500"/>
                                        <p:tgtEl>
                                          <p:spTgt spid="61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2"/>
          <p:cNvGrpSpPr/>
          <p:nvPr/>
        </p:nvGrpSpPr>
        <p:grpSpPr>
          <a:xfrm>
            <a:off x="0" y="0"/>
            <a:ext cx="9483074" cy="6858000"/>
            <a:chOff x="0" y="0"/>
            <a:chExt cx="9483074" cy="6858000"/>
          </a:xfrm>
        </p:grpSpPr>
        <p:grpSp>
          <p:nvGrpSpPr>
            <p:cNvPr id="9" name="Group 8"/>
            <p:cNvGrpSpPr/>
            <p:nvPr/>
          </p:nvGrpSpPr>
          <p:grpSpPr>
            <a:xfrm>
              <a:off x="0" y="0"/>
              <a:ext cx="9483074" cy="6858000"/>
              <a:chOff x="0" y="0"/>
              <a:chExt cx="9483074" cy="6858000"/>
            </a:xfrm>
          </p:grpSpPr>
          <p:grpSp>
            <p:nvGrpSpPr>
              <p:cNvPr id="12" name="Group 5"/>
              <p:cNvGrpSpPr/>
              <p:nvPr/>
            </p:nvGrpSpPr>
            <p:grpSpPr>
              <a:xfrm>
                <a:off x="0" y="0"/>
                <a:ext cx="9208958" cy="6858000"/>
                <a:chOff x="0" y="0"/>
                <a:chExt cx="9208958" cy="6858000"/>
              </a:xfrm>
            </p:grpSpPr>
            <p:pic>
              <p:nvPicPr>
                <p:cNvPr id="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Freeform 3"/>
                <p:cNvSpPr/>
                <p:nvPr/>
              </p:nvSpPr>
              <p:spPr>
                <a:xfrm>
                  <a:off x="1526499" y="474689"/>
                  <a:ext cx="3625121" cy="1798819"/>
                </a:xfrm>
                <a:custGeom>
                  <a:avLst/>
                  <a:gdLst>
                    <a:gd name="connsiteX0" fmla="*/ 77449 w 3625121"/>
                    <a:gd name="connsiteY0" fmla="*/ 1728865 h 1798819"/>
                    <a:gd name="connsiteX1" fmla="*/ 167390 w 3625121"/>
                    <a:gd name="connsiteY1" fmla="*/ 1204209 h 1798819"/>
                    <a:gd name="connsiteX2" fmla="*/ 587114 w 3625121"/>
                    <a:gd name="connsiteY2" fmla="*/ 934386 h 1798819"/>
                    <a:gd name="connsiteX3" fmla="*/ 1666406 w 3625121"/>
                    <a:gd name="connsiteY3" fmla="*/ 424721 h 1798819"/>
                    <a:gd name="connsiteX4" fmla="*/ 2925580 w 3625121"/>
                    <a:gd name="connsiteY4" fmla="*/ 64957 h 1798819"/>
                    <a:gd name="connsiteX5" fmla="*/ 3285344 w 3625121"/>
                    <a:gd name="connsiteY5" fmla="*/ 34977 h 1798819"/>
                    <a:gd name="connsiteX6" fmla="*/ 3495206 w 3625121"/>
                    <a:gd name="connsiteY6" fmla="*/ 169888 h 1798819"/>
                    <a:gd name="connsiteX7" fmla="*/ 3555167 w 3625121"/>
                    <a:gd name="connsiteY7" fmla="*/ 574622 h 1798819"/>
                    <a:gd name="connsiteX8" fmla="*/ 3075481 w 3625121"/>
                    <a:gd name="connsiteY8" fmla="*/ 829455 h 1798819"/>
                    <a:gd name="connsiteX9" fmla="*/ 2236032 w 3625121"/>
                    <a:gd name="connsiteY9" fmla="*/ 1009337 h 1798819"/>
                    <a:gd name="connsiteX10" fmla="*/ 1246681 w 3625121"/>
                    <a:gd name="connsiteY10" fmla="*/ 1324131 h 1798819"/>
                    <a:gd name="connsiteX11" fmla="*/ 632085 w 3625121"/>
                    <a:gd name="connsiteY11" fmla="*/ 1623934 h 1798819"/>
                    <a:gd name="connsiteX12" fmla="*/ 77449 w 3625121"/>
                    <a:gd name="connsiteY12" fmla="*/ 1728865 h 179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5121" h="1798819">
                      <a:moveTo>
                        <a:pt x="77449" y="1728865"/>
                      </a:moveTo>
                      <a:cubicBezTo>
                        <a:pt x="0" y="1658911"/>
                        <a:pt x="82446" y="1336622"/>
                        <a:pt x="167390" y="1204209"/>
                      </a:cubicBezTo>
                      <a:cubicBezTo>
                        <a:pt x="252334" y="1071796"/>
                        <a:pt x="337278" y="1064301"/>
                        <a:pt x="587114" y="934386"/>
                      </a:cubicBezTo>
                      <a:cubicBezTo>
                        <a:pt x="836950" y="804471"/>
                        <a:pt x="1276662" y="569626"/>
                        <a:pt x="1666406" y="424721"/>
                      </a:cubicBezTo>
                      <a:cubicBezTo>
                        <a:pt x="2056150" y="279816"/>
                        <a:pt x="2655757" y="129914"/>
                        <a:pt x="2925580" y="64957"/>
                      </a:cubicBezTo>
                      <a:cubicBezTo>
                        <a:pt x="3195403" y="0"/>
                        <a:pt x="3190406" y="17489"/>
                        <a:pt x="3285344" y="34977"/>
                      </a:cubicBezTo>
                      <a:cubicBezTo>
                        <a:pt x="3380282" y="52465"/>
                        <a:pt x="3450236" y="79947"/>
                        <a:pt x="3495206" y="169888"/>
                      </a:cubicBezTo>
                      <a:cubicBezTo>
                        <a:pt x="3540177" y="259829"/>
                        <a:pt x="3625121" y="464694"/>
                        <a:pt x="3555167" y="574622"/>
                      </a:cubicBezTo>
                      <a:cubicBezTo>
                        <a:pt x="3485213" y="684550"/>
                        <a:pt x="3295337" y="757003"/>
                        <a:pt x="3075481" y="829455"/>
                      </a:cubicBezTo>
                      <a:cubicBezTo>
                        <a:pt x="2855625" y="901907"/>
                        <a:pt x="2540832" y="926891"/>
                        <a:pt x="2236032" y="1009337"/>
                      </a:cubicBezTo>
                      <a:cubicBezTo>
                        <a:pt x="1931232" y="1091783"/>
                        <a:pt x="1514006" y="1221698"/>
                        <a:pt x="1246681" y="1324131"/>
                      </a:cubicBezTo>
                      <a:cubicBezTo>
                        <a:pt x="979357" y="1426564"/>
                        <a:pt x="821960" y="1553980"/>
                        <a:pt x="632085" y="1623934"/>
                      </a:cubicBezTo>
                      <a:cubicBezTo>
                        <a:pt x="442210" y="1693888"/>
                        <a:pt x="154898" y="1798819"/>
                        <a:pt x="77449" y="17288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6215922" y="397240"/>
                  <a:ext cx="2993036" cy="1299147"/>
                </a:xfrm>
                <a:custGeom>
                  <a:avLst/>
                  <a:gdLst>
                    <a:gd name="connsiteX0" fmla="*/ 79947 w 2993036"/>
                    <a:gd name="connsiteY0" fmla="*/ 667062 h 1299147"/>
                    <a:gd name="connsiteX1" fmla="*/ 244839 w 2993036"/>
                    <a:gd name="connsiteY1" fmla="*/ 172386 h 1299147"/>
                    <a:gd name="connsiteX2" fmla="*/ 1444052 w 2993036"/>
                    <a:gd name="connsiteY2" fmla="*/ 37475 h 1299147"/>
                    <a:gd name="connsiteX3" fmla="*/ 2628275 w 2993036"/>
                    <a:gd name="connsiteY3" fmla="*/ 127416 h 1299147"/>
                    <a:gd name="connsiteX4" fmla="*/ 2928078 w 2993036"/>
                    <a:gd name="connsiteY4" fmla="*/ 127416 h 1299147"/>
                    <a:gd name="connsiteX5" fmla="*/ 2913088 w 2993036"/>
                    <a:gd name="connsiteY5" fmla="*/ 891914 h 1299147"/>
                    <a:gd name="connsiteX6" fmla="*/ 2448393 w 2993036"/>
                    <a:gd name="connsiteY6" fmla="*/ 1221698 h 1299147"/>
                    <a:gd name="connsiteX7" fmla="*/ 2088629 w 2993036"/>
                    <a:gd name="connsiteY7" fmla="*/ 1296649 h 1299147"/>
                    <a:gd name="connsiteX8" fmla="*/ 1788826 w 2993036"/>
                    <a:gd name="connsiteY8" fmla="*/ 1236688 h 1299147"/>
                    <a:gd name="connsiteX9" fmla="*/ 724524 w 2993036"/>
                    <a:gd name="connsiteY9" fmla="*/ 981855 h 1299147"/>
                    <a:gd name="connsiteX10" fmla="*/ 79947 w 2993036"/>
                    <a:gd name="connsiteY10" fmla="*/ 667062 h 129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3036" h="1299147">
                      <a:moveTo>
                        <a:pt x="79947" y="667062"/>
                      </a:moveTo>
                      <a:cubicBezTo>
                        <a:pt x="0" y="532151"/>
                        <a:pt x="17488" y="277317"/>
                        <a:pt x="244839" y="172386"/>
                      </a:cubicBezTo>
                      <a:cubicBezTo>
                        <a:pt x="472190" y="67455"/>
                        <a:pt x="1046813" y="44970"/>
                        <a:pt x="1444052" y="37475"/>
                      </a:cubicBezTo>
                      <a:cubicBezTo>
                        <a:pt x="1841291" y="29980"/>
                        <a:pt x="2380937" y="112426"/>
                        <a:pt x="2628275" y="127416"/>
                      </a:cubicBezTo>
                      <a:cubicBezTo>
                        <a:pt x="2875613" y="142406"/>
                        <a:pt x="2880609" y="0"/>
                        <a:pt x="2928078" y="127416"/>
                      </a:cubicBezTo>
                      <a:cubicBezTo>
                        <a:pt x="2975547" y="254832"/>
                        <a:pt x="2993036" y="709534"/>
                        <a:pt x="2913088" y="891914"/>
                      </a:cubicBezTo>
                      <a:cubicBezTo>
                        <a:pt x="2833141" y="1074294"/>
                        <a:pt x="2585803" y="1154242"/>
                        <a:pt x="2448393" y="1221698"/>
                      </a:cubicBezTo>
                      <a:cubicBezTo>
                        <a:pt x="2310983" y="1289154"/>
                        <a:pt x="2198557" y="1294151"/>
                        <a:pt x="2088629" y="1296649"/>
                      </a:cubicBezTo>
                      <a:cubicBezTo>
                        <a:pt x="1978701" y="1299147"/>
                        <a:pt x="1788826" y="1236688"/>
                        <a:pt x="1788826" y="1236688"/>
                      </a:cubicBezTo>
                      <a:cubicBezTo>
                        <a:pt x="1561475" y="1184222"/>
                        <a:pt x="1006839" y="1074294"/>
                        <a:pt x="724524" y="981855"/>
                      </a:cubicBezTo>
                      <a:cubicBezTo>
                        <a:pt x="442209" y="889416"/>
                        <a:pt x="159895" y="801974"/>
                        <a:pt x="79947" y="66706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2"/>
              <p:cNvPicPr>
                <a:picLocks noChangeAspect="1" noChangeArrowheads="1"/>
              </p:cNvPicPr>
              <p:nvPr/>
            </p:nvPicPr>
            <p:blipFill>
              <a:blip r:embed="rId3" cstate="print"/>
              <a:srcRect l="70000" t="32222" r="25993" b="54445"/>
              <a:stretch>
                <a:fillRect/>
              </a:stretch>
            </p:blipFill>
            <p:spPr bwMode="auto">
              <a:xfrm rot="1260000">
                <a:off x="6525916" y="2549722"/>
                <a:ext cx="2957158" cy="1243584"/>
              </a:xfrm>
              <a:prstGeom prst="rect">
                <a:avLst/>
              </a:prstGeom>
              <a:noFill/>
              <a:ln w="9525">
                <a:noFill/>
                <a:miter lim="800000"/>
                <a:headEnd/>
                <a:tailEnd/>
              </a:ln>
            </p:spPr>
          </p:pic>
          <p:pic>
            <p:nvPicPr>
              <p:cNvPr id="8" name="Picture 2"/>
              <p:cNvPicPr preferRelativeResize="0">
                <a:picLocks noChangeArrowheads="1"/>
              </p:cNvPicPr>
              <p:nvPr/>
            </p:nvPicPr>
            <p:blipFill>
              <a:blip r:embed="rId3" cstate="print"/>
              <a:srcRect l="10833" t="65889" r="68333" b="31111"/>
              <a:stretch>
                <a:fillRect/>
              </a:stretch>
            </p:blipFill>
            <p:spPr bwMode="auto">
              <a:xfrm>
                <a:off x="838200" y="4724400"/>
                <a:ext cx="1676400" cy="381000"/>
              </a:xfrm>
              <a:prstGeom prst="rect">
                <a:avLst/>
              </a:prstGeom>
              <a:noFill/>
              <a:ln w="9525">
                <a:noFill/>
                <a:miter lim="800000"/>
                <a:headEnd/>
                <a:tailEnd/>
              </a:ln>
            </p:spPr>
          </p:pic>
        </p:grpSp>
        <p:pic>
          <p:nvPicPr>
            <p:cNvPr id="10" name="Picture 2"/>
            <p:cNvPicPr>
              <a:picLocks noChangeAspect="1" noChangeArrowheads="1"/>
            </p:cNvPicPr>
            <p:nvPr/>
          </p:nvPicPr>
          <p:blipFill>
            <a:blip r:embed="rId3" cstate="print"/>
            <a:srcRect l="20000" t="57778" r="55834" b="31111"/>
            <a:stretch>
              <a:fillRect/>
            </a:stretch>
          </p:blipFill>
          <p:spPr bwMode="auto">
            <a:xfrm>
              <a:off x="2667000" y="3276600"/>
              <a:ext cx="2209800" cy="762000"/>
            </a:xfrm>
            <a:prstGeom prst="rect">
              <a:avLst/>
            </a:prstGeom>
            <a:noFill/>
            <a:ln w="9525">
              <a:noFill/>
              <a:miter lim="800000"/>
              <a:headEnd/>
              <a:tailEnd/>
            </a:ln>
          </p:spPr>
        </p:pic>
        <p:sp>
          <p:nvSpPr>
            <p:cNvPr id="11" name="TextBox 10"/>
            <p:cNvSpPr txBox="1"/>
            <p:nvPr/>
          </p:nvSpPr>
          <p:spPr>
            <a:xfrm>
              <a:off x="2743200" y="3200400"/>
              <a:ext cx="2424959" cy="1015663"/>
            </a:xfrm>
            <a:prstGeom prst="rect">
              <a:avLst/>
            </a:prstGeom>
            <a:noFill/>
          </p:spPr>
          <p:txBody>
            <a:bodyPr wrap="none" rtlCol="0">
              <a:spAutoFit/>
            </a:bodyPr>
            <a:lstStyle/>
            <a:p>
              <a:r>
                <a:rPr lang="en-US" sz="6000" dirty="0" smtClean="0"/>
                <a:t>Mantle</a:t>
              </a:r>
              <a:endParaRPr lang="en-US" sz="6000" dirty="0"/>
            </a:p>
          </p:txBody>
        </p:sp>
      </p:grpSp>
      <p:sp>
        <p:nvSpPr>
          <p:cNvPr id="3" name="Freeform 2"/>
          <p:cNvSpPr/>
          <p:nvPr/>
        </p:nvSpPr>
        <p:spPr>
          <a:xfrm>
            <a:off x="84944" y="644577"/>
            <a:ext cx="2091128" cy="2645764"/>
          </a:xfrm>
          <a:custGeom>
            <a:avLst/>
            <a:gdLst>
              <a:gd name="connsiteX0" fmla="*/ 544643 w 2091128"/>
              <a:gd name="connsiteY0" fmla="*/ 2518348 h 2645764"/>
              <a:gd name="connsiteX1" fmla="*/ 949377 w 2091128"/>
              <a:gd name="connsiteY1" fmla="*/ 2263515 h 2645764"/>
              <a:gd name="connsiteX2" fmla="*/ 1279161 w 2091128"/>
              <a:gd name="connsiteY2" fmla="*/ 1633928 h 2645764"/>
              <a:gd name="connsiteX3" fmla="*/ 1653915 w 2091128"/>
              <a:gd name="connsiteY3" fmla="*/ 884420 h 2645764"/>
              <a:gd name="connsiteX4" fmla="*/ 2073640 w 2091128"/>
              <a:gd name="connsiteY4" fmla="*/ 629587 h 2645764"/>
              <a:gd name="connsiteX5" fmla="*/ 1758846 w 2091128"/>
              <a:gd name="connsiteY5" fmla="*/ 119921 h 2645764"/>
              <a:gd name="connsiteX6" fmla="*/ 604604 w 2091128"/>
              <a:gd name="connsiteY6" fmla="*/ 0 h 2645764"/>
              <a:gd name="connsiteX7" fmla="*/ 124918 w 2091128"/>
              <a:gd name="connsiteY7" fmla="*/ 119921 h 2645764"/>
              <a:gd name="connsiteX8" fmla="*/ 4997 w 2091128"/>
              <a:gd name="connsiteY8" fmla="*/ 389744 h 2645764"/>
              <a:gd name="connsiteX9" fmla="*/ 94938 w 2091128"/>
              <a:gd name="connsiteY9" fmla="*/ 1019331 h 2645764"/>
              <a:gd name="connsiteX10" fmla="*/ 394741 w 2091128"/>
              <a:gd name="connsiteY10" fmla="*/ 1499016 h 2645764"/>
              <a:gd name="connsiteX11" fmla="*/ 544643 w 2091128"/>
              <a:gd name="connsiteY11" fmla="*/ 2518348 h 264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1128" h="2645764">
                <a:moveTo>
                  <a:pt x="544643" y="2518348"/>
                </a:moveTo>
                <a:cubicBezTo>
                  <a:pt x="637082" y="2645764"/>
                  <a:pt x="826957" y="2410918"/>
                  <a:pt x="949377" y="2263515"/>
                </a:cubicBezTo>
                <a:cubicBezTo>
                  <a:pt x="1071797" y="2116112"/>
                  <a:pt x="1161738" y="1863777"/>
                  <a:pt x="1279161" y="1633928"/>
                </a:cubicBezTo>
                <a:cubicBezTo>
                  <a:pt x="1396584" y="1404079"/>
                  <a:pt x="1521502" y="1051810"/>
                  <a:pt x="1653915" y="884420"/>
                </a:cubicBezTo>
                <a:cubicBezTo>
                  <a:pt x="1786328" y="717030"/>
                  <a:pt x="2056152" y="757003"/>
                  <a:pt x="2073640" y="629587"/>
                </a:cubicBezTo>
                <a:cubicBezTo>
                  <a:pt x="2091128" y="502171"/>
                  <a:pt x="2003685" y="224852"/>
                  <a:pt x="1758846" y="119921"/>
                </a:cubicBezTo>
                <a:cubicBezTo>
                  <a:pt x="1514007" y="14990"/>
                  <a:pt x="876925" y="0"/>
                  <a:pt x="604604" y="0"/>
                </a:cubicBezTo>
                <a:cubicBezTo>
                  <a:pt x="332283" y="0"/>
                  <a:pt x="224852" y="54964"/>
                  <a:pt x="124918" y="119921"/>
                </a:cubicBezTo>
                <a:cubicBezTo>
                  <a:pt x="24984" y="184878"/>
                  <a:pt x="9994" y="239843"/>
                  <a:pt x="4997" y="389744"/>
                </a:cubicBezTo>
                <a:cubicBezTo>
                  <a:pt x="0" y="539645"/>
                  <a:pt x="29981" y="834452"/>
                  <a:pt x="94938" y="1019331"/>
                </a:cubicBezTo>
                <a:cubicBezTo>
                  <a:pt x="159895" y="1204210"/>
                  <a:pt x="317292" y="1251678"/>
                  <a:pt x="394741" y="1499016"/>
                </a:cubicBezTo>
                <a:cubicBezTo>
                  <a:pt x="472190" y="1746354"/>
                  <a:pt x="452204" y="2390932"/>
                  <a:pt x="544643" y="25183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327358" y="-24064"/>
            <a:ext cx="2783305" cy="1327485"/>
          </a:xfrm>
          <a:custGeom>
            <a:avLst/>
            <a:gdLst>
              <a:gd name="connsiteX0" fmla="*/ 340895 w 2783305"/>
              <a:gd name="connsiteY0" fmla="*/ 96253 h 1327485"/>
              <a:gd name="connsiteX1" fmla="*/ 364958 w 2783305"/>
              <a:gd name="connsiteY1" fmla="*/ 721896 h 1327485"/>
              <a:gd name="connsiteX2" fmla="*/ 846221 w 2783305"/>
              <a:gd name="connsiteY2" fmla="*/ 1130969 h 1327485"/>
              <a:gd name="connsiteX3" fmla="*/ 1664368 w 2783305"/>
              <a:gd name="connsiteY3" fmla="*/ 1275348 h 1327485"/>
              <a:gd name="connsiteX4" fmla="*/ 2530642 w 2783305"/>
              <a:gd name="connsiteY4" fmla="*/ 818148 h 1327485"/>
              <a:gd name="connsiteX5" fmla="*/ 2602831 w 2783305"/>
              <a:gd name="connsiteY5" fmla="*/ 216569 h 1327485"/>
              <a:gd name="connsiteX6" fmla="*/ 2410326 w 2783305"/>
              <a:gd name="connsiteY6" fmla="*/ 144380 h 1327485"/>
              <a:gd name="connsiteX7" fmla="*/ 340895 w 2783305"/>
              <a:gd name="connsiteY7" fmla="*/ 96253 h 132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305" h="1327485">
                <a:moveTo>
                  <a:pt x="340895" y="96253"/>
                </a:moveTo>
                <a:cubicBezTo>
                  <a:pt x="0" y="192506"/>
                  <a:pt x="280737" y="549443"/>
                  <a:pt x="364958" y="721896"/>
                </a:cubicBezTo>
                <a:cubicBezTo>
                  <a:pt x="449179" y="894349"/>
                  <a:pt x="629653" y="1038727"/>
                  <a:pt x="846221" y="1130969"/>
                </a:cubicBezTo>
                <a:cubicBezTo>
                  <a:pt x="1062789" y="1223211"/>
                  <a:pt x="1383631" y="1327485"/>
                  <a:pt x="1664368" y="1275348"/>
                </a:cubicBezTo>
                <a:cubicBezTo>
                  <a:pt x="1945105" y="1223211"/>
                  <a:pt x="2374232" y="994611"/>
                  <a:pt x="2530642" y="818148"/>
                </a:cubicBezTo>
                <a:cubicBezTo>
                  <a:pt x="2687053" y="641685"/>
                  <a:pt x="2622884" y="328864"/>
                  <a:pt x="2602831" y="216569"/>
                </a:cubicBezTo>
                <a:cubicBezTo>
                  <a:pt x="2582778" y="104274"/>
                  <a:pt x="2783305" y="168443"/>
                  <a:pt x="2410326" y="144380"/>
                </a:cubicBezTo>
                <a:cubicBezTo>
                  <a:pt x="2037347" y="120317"/>
                  <a:pt x="681790" y="0"/>
                  <a:pt x="340895" y="9625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31531" y="1166648"/>
            <a:ext cx="9254359" cy="2916621"/>
          </a:xfrm>
          <a:custGeom>
            <a:avLst/>
            <a:gdLst>
              <a:gd name="connsiteX0" fmla="*/ 0 w 9254359"/>
              <a:gd name="connsiteY0" fmla="*/ 2916621 h 2916621"/>
              <a:gd name="connsiteX1" fmla="*/ 945931 w 9254359"/>
              <a:gd name="connsiteY1" fmla="*/ 1907628 h 2916621"/>
              <a:gd name="connsiteX2" fmla="*/ 1135117 w 9254359"/>
              <a:gd name="connsiteY2" fmla="*/ 1939159 h 2916621"/>
              <a:gd name="connsiteX3" fmla="*/ 1198179 w 9254359"/>
              <a:gd name="connsiteY3" fmla="*/ 1608083 h 2916621"/>
              <a:gd name="connsiteX4" fmla="*/ 1749972 w 9254359"/>
              <a:gd name="connsiteY4" fmla="*/ 1229711 h 2916621"/>
              <a:gd name="connsiteX5" fmla="*/ 2790497 w 9254359"/>
              <a:gd name="connsiteY5" fmla="*/ 725214 h 2916621"/>
              <a:gd name="connsiteX6" fmla="*/ 3831021 w 9254359"/>
              <a:gd name="connsiteY6" fmla="*/ 394138 h 2916621"/>
              <a:gd name="connsiteX7" fmla="*/ 4981903 w 9254359"/>
              <a:gd name="connsiteY7" fmla="*/ 204952 h 2916621"/>
              <a:gd name="connsiteX8" fmla="*/ 5880538 w 9254359"/>
              <a:gd name="connsiteY8" fmla="*/ 141890 h 2916621"/>
              <a:gd name="connsiteX9" fmla="*/ 7236372 w 9254359"/>
              <a:gd name="connsiteY9" fmla="*/ 299545 h 2916621"/>
              <a:gd name="connsiteX10" fmla="*/ 8071945 w 9254359"/>
              <a:gd name="connsiteY10" fmla="*/ 536028 h 2916621"/>
              <a:gd name="connsiteX11" fmla="*/ 8702565 w 9254359"/>
              <a:gd name="connsiteY11" fmla="*/ 677918 h 2916621"/>
              <a:gd name="connsiteX12" fmla="*/ 9254359 w 9254359"/>
              <a:gd name="connsiteY12" fmla="*/ 914400 h 2916621"/>
              <a:gd name="connsiteX13" fmla="*/ 9191297 w 9254359"/>
              <a:gd name="connsiteY13" fmla="*/ 725214 h 2916621"/>
              <a:gd name="connsiteX14" fmla="*/ 8229600 w 9254359"/>
              <a:gd name="connsiteY14" fmla="*/ 409904 h 2916621"/>
              <a:gd name="connsiteX15" fmla="*/ 7457090 w 9254359"/>
              <a:gd name="connsiteY15" fmla="*/ 173421 h 2916621"/>
              <a:gd name="connsiteX16" fmla="*/ 6337738 w 9254359"/>
              <a:gd name="connsiteY16" fmla="*/ 47297 h 2916621"/>
              <a:gd name="connsiteX17" fmla="*/ 5580993 w 9254359"/>
              <a:gd name="connsiteY17" fmla="*/ 0 h 2916621"/>
              <a:gd name="connsiteX18" fmla="*/ 4430110 w 9254359"/>
              <a:gd name="connsiteY18" fmla="*/ 126124 h 2916621"/>
              <a:gd name="connsiteX19" fmla="*/ 3421117 w 9254359"/>
              <a:gd name="connsiteY19" fmla="*/ 378373 h 2916621"/>
              <a:gd name="connsiteX20" fmla="*/ 2049517 w 9254359"/>
              <a:gd name="connsiteY20" fmla="*/ 930166 h 2916621"/>
              <a:gd name="connsiteX21" fmla="*/ 1245476 w 9254359"/>
              <a:gd name="connsiteY21" fmla="*/ 1403131 h 2916621"/>
              <a:gd name="connsiteX22" fmla="*/ 740979 w 9254359"/>
              <a:gd name="connsiteY22" fmla="*/ 1844566 h 2916621"/>
              <a:gd name="connsiteX23" fmla="*/ 15765 w 9254359"/>
              <a:gd name="connsiteY23" fmla="*/ 2680138 h 2916621"/>
              <a:gd name="connsiteX24" fmla="*/ 47297 w 9254359"/>
              <a:gd name="connsiteY24" fmla="*/ 2822028 h 291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254359" h="2916621">
                <a:moveTo>
                  <a:pt x="0" y="2916621"/>
                </a:moveTo>
                <a:lnTo>
                  <a:pt x="945931" y="1907628"/>
                </a:lnTo>
                <a:lnTo>
                  <a:pt x="1135117" y="1939159"/>
                </a:lnTo>
                <a:lnTo>
                  <a:pt x="1198179" y="1608083"/>
                </a:lnTo>
                <a:lnTo>
                  <a:pt x="1749972" y="1229711"/>
                </a:lnTo>
                <a:lnTo>
                  <a:pt x="2790497" y="725214"/>
                </a:lnTo>
                <a:lnTo>
                  <a:pt x="3831021" y="394138"/>
                </a:lnTo>
                <a:lnTo>
                  <a:pt x="4981903" y="204952"/>
                </a:lnTo>
                <a:lnTo>
                  <a:pt x="5880538" y="141890"/>
                </a:lnTo>
                <a:lnTo>
                  <a:pt x="7236372" y="299545"/>
                </a:lnTo>
                <a:lnTo>
                  <a:pt x="8071945" y="536028"/>
                </a:lnTo>
                <a:lnTo>
                  <a:pt x="8702565" y="677918"/>
                </a:lnTo>
                <a:lnTo>
                  <a:pt x="9254359" y="914400"/>
                </a:lnTo>
                <a:lnTo>
                  <a:pt x="9191297" y="725214"/>
                </a:lnTo>
                <a:lnTo>
                  <a:pt x="8229600" y="409904"/>
                </a:lnTo>
                <a:lnTo>
                  <a:pt x="7457090" y="173421"/>
                </a:lnTo>
                <a:lnTo>
                  <a:pt x="6337738" y="47297"/>
                </a:lnTo>
                <a:lnTo>
                  <a:pt x="5580993" y="0"/>
                </a:lnTo>
                <a:lnTo>
                  <a:pt x="4430110" y="126124"/>
                </a:lnTo>
                <a:lnTo>
                  <a:pt x="3421117" y="378373"/>
                </a:lnTo>
                <a:lnTo>
                  <a:pt x="2049517" y="930166"/>
                </a:lnTo>
                <a:lnTo>
                  <a:pt x="1245476" y="1403131"/>
                </a:lnTo>
                <a:lnTo>
                  <a:pt x="740979" y="1844566"/>
                </a:lnTo>
                <a:lnTo>
                  <a:pt x="15765" y="2680138"/>
                </a:lnTo>
                <a:lnTo>
                  <a:pt x="47297" y="2822028"/>
                </a:lnTo>
              </a:path>
            </a:pathLst>
          </a:custGeom>
          <a:solidFill>
            <a:srgbClr val="0070C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4876800" y="3507698"/>
            <a:ext cx="818213" cy="1140502"/>
          </a:xfrm>
          <a:custGeom>
            <a:avLst/>
            <a:gdLst>
              <a:gd name="connsiteX0" fmla="*/ 0 w 569626"/>
              <a:gd name="connsiteY0" fmla="*/ 1019332 h 1019332"/>
              <a:gd name="connsiteX1" fmla="*/ 389744 w 569626"/>
              <a:gd name="connsiteY1" fmla="*/ 569627 h 1019332"/>
              <a:gd name="connsiteX2" fmla="*/ 569626 w 569626"/>
              <a:gd name="connsiteY2" fmla="*/ 0 h 1019332"/>
            </a:gdLst>
            <a:ahLst/>
            <a:cxnLst>
              <a:cxn ang="0">
                <a:pos x="connsiteX0" y="connsiteY0"/>
              </a:cxn>
              <a:cxn ang="0">
                <a:pos x="connsiteX1" y="connsiteY1"/>
              </a:cxn>
              <a:cxn ang="0">
                <a:pos x="connsiteX2" y="connsiteY2"/>
              </a:cxn>
            </a:cxnLst>
            <a:rect l="l" t="t" r="r" b="b"/>
            <a:pathLst>
              <a:path w="569626" h="1019332">
                <a:moveTo>
                  <a:pt x="0" y="1019332"/>
                </a:moveTo>
                <a:cubicBezTo>
                  <a:pt x="147403" y="879424"/>
                  <a:pt x="294806" y="739516"/>
                  <a:pt x="389744" y="569627"/>
                </a:cubicBezTo>
                <a:cubicBezTo>
                  <a:pt x="484682" y="399738"/>
                  <a:pt x="527154" y="199869"/>
                  <a:pt x="569626" y="0"/>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rot="18205340">
            <a:off x="4918342" y="1870355"/>
            <a:ext cx="822706" cy="1272700"/>
          </a:xfrm>
          <a:custGeom>
            <a:avLst/>
            <a:gdLst>
              <a:gd name="connsiteX0" fmla="*/ 0 w 569626"/>
              <a:gd name="connsiteY0" fmla="*/ 1019332 h 1019332"/>
              <a:gd name="connsiteX1" fmla="*/ 389744 w 569626"/>
              <a:gd name="connsiteY1" fmla="*/ 569627 h 1019332"/>
              <a:gd name="connsiteX2" fmla="*/ 569626 w 569626"/>
              <a:gd name="connsiteY2" fmla="*/ 0 h 1019332"/>
              <a:gd name="connsiteX0" fmla="*/ 0 w 572460"/>
              <a:gd name="connsiteY0" fmla="*/ 1019332 h 1019332"/>
              <a:gd name="connsiteX1" fmla="*/ 477522 w 572460"/>
              <a:gd name="connsiteY1" fmla="*/ 628982 h 1019332"/>
              <a:gd name="connsiteX2" fmla="*/ 569626 w 572460"/>
              <a:gd name="connsiteY2" fmla="*/ 0 h 1019332"/>
              <a:gd name="connsiteX0" fmla="*/ 0 w 572754"/>
              <a:gd name="connsiteY0" fmla="*/ 1137485 h 1137485"/>
              <a:gd name="connsiteX1" fmla="*/ 477522 w 572754"/>
              <a:gd name="connsiteY1" fmla="*/ 747135 h 1137485"/>
              <a:gd name="connsiteX2" fmla="*/ 483214 w 572754"/>
              <a:gd name="connsiteY2" fmla="*/ 104830 h 1137485"/>
              <a:gd name="connsiteX3" fmla="*/ 569626 w 572754"/>
              <a:gd name="connsiteY3" fmla="*/ 118153 h 1137485"/>
            </a:gdLst>
            <a:ahLst/>
            <a:cxnLst>
              <a:cxn ang="0">
                <a:pos x="connsiteX0" y="connsiteY0"/>
              </a:cxn>
              <a:cxn ang="0">
                <a:pos x="connsiteX1" y="connsiteY1"/>
              </a:cxn>
              <a:cxn ang="0">
                <a:pos x="connsiteX2" y="connsiteY2"/>
              </a:cxn>
              <a:cxn ang="0">
                <a:pos x="connsiteX3" y="connsiteY3"/>
              </a:cxn>
            </a:cxnLst>
            <a:rect l="l" t="t" r="r" b="b"/>
            <a:pathLst>
              <a:path w="572754" h="1137485">
                <a:moveTo>
                  <a:pt x="0" y="1137485"/>
                </a:moveTo>
                <a:cubicBezTo>
                  <a:pt x="147403" y="997577"/>
                  <a:pt x="382584" y="917024"/>
                  <a:pt x="477522" y="747135"/>
                </a:cubicBezTo>
                <a:cubicBezTo>
                  <a:pt x="572754" y="622229"/>
                  <a:pt x="467863" y="209660"/>
                  <a:pt x="483214" y="104830"/>
                </a:cubicBezTo>
                <a:cubicBezTo>
                  <a:pt x="498565" y="0"/>
                  <a:pt x="569920" y="163135"/>
                  <a:pt x="569626" y="118153"/>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flipH="1">
            <a:off x="5999813" y="3505200"/>
            <a:ext cx="705787" cy="1140502"/>
          </a:xfrm>
          <a:custGeom>
            <a:avLst/>
            <a:gdLst>
              <a:gd name="connsiteX0" fmla="*/ 0 w 569626"/>
              <a:gd name="connsiteY0" fmla="*/ 1019332 h 1019332"/>
              <a:gd name="connsiteX1" fmla="*/ 389744 w 569626"/>
              <a:gd name="connsiteY1" fmla="*/ 569627 h 1019332"/>
              <a:gd name="connsiteX2" fmla="*/ 569626 w 569626"/>
              <a:gd name="connsiteY2" fmla="*/ 0 h 1019332"/>
            </a:gdLst>
            <a:ahLst/>
            <a:cxnLst>
              <a:cxn ang="0">
                <a:pos x="connsiteX0" y="connsiteY0"/>
              </a:cxn>
              <a:cxn ang="0">
                <a:pos x="connsiteX1" y="connsiteY1"/>
              </a:cxn>
              <a:cxn ang="0">
                <a:pos x="connsiteX2" y="connsiteY2"/>
              </a:cxn>
            </a:cxnLst>
            <a:rect l="l" t="t" r="r" b="b"/>
            <a:pathLst>
              <a:path w="569626" h="1019332">
                <a:moveTo>
                  <a:pt x="0" y="1019332"/>
                </a:moveTo>
                <a:cubicBezTo>
                  <a:pt x="147403" y="879424"/>
                  <a:pt x="294806" y="739516"/>
                  <a:pt x="389744" y="569627"/>
                </a:cubicBezTo>
                <a:cubicBezTo>
                  <a:pt x="484682" y="399738"/>
                  <a:pt x="527154" y="199869"/>
                  <a:pt x="569626" y="0"/>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rot="4028212" flipH="1">
            <a:off x="5862012" y="1846868"/>
            <a:ext cx="905371" cy="1371600"/>
          </a:xfrm>
          <a:custGeom>
            <a:avLst/>
            <a:gdLst>
              <a:gd name="connsiteX0" fmla="*/ 0 w 569626"/>
              <a:gd name="connsiteY0" fmla="*/ 1019332 h 1019332"/>
              <a:gd name="connsiteX1" fmla="*/ 389744 w 569626"/>
              <a:gd name="connsiteY1" fmla="*/ 569627 h 1019332"/>
              <a:gd name="connsiteX2" fmla="*/ 569626 w 569626"/>
              <a:gd name="connsiteY2" fmla="*/ 0 h 1019332"/>
              <a:gd name="connsiteX0" fmla="*/ 0 w 590569"/>
              <a:gd name="connsiteY0" fmla="*/ 1019332 h 1019332"/>
              <a:gd name="connsiteX1" fmla="*/ 495631 w 590569"/>
              <a:gd name="connsiteY1" fmla="*/ 620968 h 1019332"/>
              <a:gd name="connsiteX2" fmla="*/ 569626 w 590569"/>
              <a:gd name="connsiteY2" fmla="*/ 0 h 1019332"/>
              <a:gd name="connsiteX0" fmla="*/ 0 w 569626"/>
              <a:gd name="connsiteY0" fmla="*/ 1019332 h 1019332"/>
              <a:gd name="connsiteX1" fmla="*/ 417196 w 569626"/>
              <a:gd name="connsiteY1" fmla="*/ 622558 h 1019332"/>
              <a:gd name="connsiteX2" fmla="*/ 569626 w 569626"/>
              <a:gd name="connsiteY2" fmla="*/ 0 h 1019332"/>
            </a:gdLst>
            <a:ahLst/>
            <a:cxnLst>
              <a:cxn ang="0">
                <a:pos x="connsiteX0" y="connsiteY0"/>
              </a:cxn>
              <a:cxn ang="0">
                <a:pos x="connsiteX1" y="connsiteY1"/>
              </a:cxn>
              <a:cxn ang="0">
                <a:pos x="connsiteX2" y="connsiteY2"/>
              </a:cxn>
            </a:cxnLst>
            <a:rect l="l" t="t" r="r" b="b"/>
            <a:pathLst>
              <a:path w="569626" h="1019332">
                <a:moveTo>
                  <a:pt x="0" y="1019332"/>
                </a:moveTo>
                <a:cubicBezTo>
                  <a:pt x="147403" y="879424"/>
                  <a:pt x="322258" y="792447"/>
                  <a:pt x="417196" y="622558"/>
                </a:cubicBezTo>
                <a:cubicBezTo>
                  <a:pt x="512134" y="452669"/>
                  <a:pt x="527154" y="199869"/>
                  <a:pt x="569626" y="0"/>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3" name="Group 48"/>
          <p:cNvGrpSpPr/>
          <p:nvPr/>
        </p:nvGrpSpPr>
        <p:grpSpPr>
          <a:xfrm>
            <a:off x="3505200" y="1676400"/>
            <a:ext cx="4419600" cy="1680865"/>
            <a:chOff x="3505200" y="1676400"/>
            <a:chExt cx="4419600" cy="1680865"/>
          </a:xfrm>
        </p:grpSpPr>
        <p:sp>
          <p:nvSpPr>
            <p:cNvPr id="29" name="TextBox 28"/>
            <p:cNvSpPr txBox="1"/>
            <p:nvPr/>
          </p:nvSpPr>
          <p:spPr>
            <a:xfrm>
              <a:off x="3505200" y="2895600"/>
              <a:ext cx="4419600" cy="461665"/>
            </a:xfrm>
            <a:prstGeom prst="rect">
              <a:avLst/>
            </a:prstGeom>
            <a:solidFill>
              <a:schemeClr val="bg1">
                <a:lumMod val="65000"/>
              </a:schemeClr>
            </a:solidFill>
            <a:ln w="25400">
              <a:solidFill>
                <a:schemeClr val="tx1"/>
              </a:solidFill>
            </a:ln>
          </p:spPr>
          <p:txBody>
            <a:bodyPr wrap="square" rtlCol="0">
              <a:spAutoFit/>
            </a:bodyPr>
            <a:lstStyle/>
            <a:p>
              <a:pPr algn="ctr"/>
              <a:r>
                <a:rPr lang="en-US" sz="2400" b="1" dirty="0" smtClean="0">
                  <a:latin typeface="Arial" pitchFamily="34" charset="0"/>
                  <a:cs typeface="Arial" pitchFamily="34" charset="0"/>
                </a:rPr>
                <a:t>new Oceanic crust is formed</a:t>
              </a:r>
            </a:p>
          </p:txBody>
        </p:sp>
        <p:cxnSp>
          <p:nvCxnSpPr>
            <p:cNvPr id="32" name="Straight Arrow Connector 31"/>
            <p:cNvCxnSpPr>
              <a:stCxn id="29" idx="0"/>
            </p:cNvCxnSpPr>
            <p:nvPr/>
          </p:nvCxnSpPr>
          <p:spPr>
            <a:xfrm rot="5400000" flipH="1" flipV="1">
              <a:off x="5334000" y="2057400"/>
              <a:ext cx="1219200" cy="457200"/>
            </a:xfrm>
            <a:prstGeom prst="straightConnector1">
              <a:avLst/>
            </a:prstGeom>
            <a:ln w="1016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9" idx="0"/>
            </p:cNvCxnSpPr>
            <p:nvPr/>
          </p:nvCxnSpPr>
          <p:spPr>
            <a:xfrm rot="16200000" flipV="1">
              <a:off x="4838700" y="2019300"/>
              <a:ext cx="1219200" cy="533400"/>
            </a:xfrm>
            <a:prstGeom prst="straightConnector1">
              <a:avLst/>
            </a:prstGeom>
            <a:ln w="1016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6" name="Group 54"/>
          <p:cNvGrpSpPr/>
          <p:nvPr/>
        </p:nvGrpSpPr>
        <p:grpSpPr>
          <a:xfrm>
            <a:off x="1143000" y="3886201"/>
            <a:ext cx="7391400" cy="842664"/>
            <a:chOff x="1143000" y="3886201"/>
            <a:chExt cx="7391400" cy="842664"/>
          </a:xfrm>
        </p:grpSpPr>
        <p:sp>
          <p:nvSpPr>
            <p:cNvPr id="50" name="TextBox 49"/>
            <p:cNvSpPr txBox="1"/>
            <p:nvPr/>
          </p:nvSpPr>
          <p:spPr>
            <a:xfrm>
              <a:off x="2438400" y="4267200"/>
              <a:ext cx="6096000" cy="461665"/>
            </a:xfrm>
            <a:prstGeom prst="rect">
              <a:avLst/>
            </a:prstGeom>
            <a:solidFill>
              <a:srgbClr val="E36517"/>
            </a:solidFill>
            <a:ln w="25400">
              <a:solidFill>
                <a:schemeClr val="tx1"/>
              </a:solidFill>
            </a:ln>
          </p:spPr>
          <p:txBody>
            <a:bodyPr wrap="square" rtlCol="0">
              <a:spAutoFit/>
            </a:bodyPr>
            <a:lstStyle/>
            <a:p>
              <a:pPr algn="ctr"/>
              <a:r>
                <a:rPr lang="en-US" sz="2400" b="1" dirty="0" smtClean="0">
                  <a:latin typeface="Arial" pitchFamily="34" charset="0"/>
                  <a:cs typeface="Arial" pitchFamily="34" charset="0"/>
                </a:rPr>
                <a:t>old Oceanic crust is destroyed (melted)</a:t>
              </a:r>
            </a:p>
          </p:txBody>
        </p:sp>
        <p:cxnSp>
          <p:nvCxnSpPr>
            <p:cNvPr id="51" name="Straight Arrow Connector 50"/>
            <p:cNvCxnSpPr>
              <a:stCxn id="50" idx="1"/>
            </p:cNvCxnSpPr>
            <p:nvPr/>
          </p:nvCxnSpPr>
          <p:spPr>
            <a:xfrm rot="10800000">
              <a:off x="1143000" y="3886201"/>
              <a:ext cx="1295400" cy="611833"/>
            </a:xfrm>
            <a:prstGeom prst="straightConnector1">
              <a:avLst/>
            </a:prstGeom>
            <a:ln w="1016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a:off x="0" y="0"/>
            <a:ext cx="9144000" cy="1077218"/>
          </a:xfrm>
          <a:prstGeom prst="rect">
            <a:avLst/>
          </a:prstGeom>
          <a:solidFill>
            <a:schemeClr val="bg1"/>
          </a:solidFill>
        </p:spPr>
        <p:txBody>
          <a:bodyPr wrap="square" rtlCol="0">
            <a:spAutoFit/>
          </a:bodyPr>
          <a:lstStyle/>
          <a:p>
            <a:pPr algn="ctr"/>
            <a:r>
              <a:rPr lang="en-US" sz="3200" b="1" dirty="0" smtClean="0">
                <a:cs typeface="Arial" pitchFamily="34" charset="0"/>
              </a:rPr>
              <a:t>new Oceanic crust is constantly formed by molten</a:t>
            </a:r>
          </a:p>
          <a:p>
            <a:pPr algn="ctr"/>
            <a:r>
              <a:rPr lang="en-US" sz="3200" b="1" dirty="0" smtClean="0">
                <a:cs typeface="Arial" pitchFamily="34" charset="0"/>
              </a:rPr>
              <a:t>rock extruded in deep oceans along </a:t>
            </a:r>
            <a:r>
              <a:rPr lang="en-US" sz="3200" b="1" u="sng" dirty="0" smtClean="0">
                <a:solidFill>
                  <a:srgbClr val="FFC000"/>
                </a:solidFill>
                <a:effectLst>
                  <a:outerShdw dist="50800" dir="2400000" algn="ctr" rotWithShape="0">
                    <a:schemeClr val="tx1"/>
                  </a:outerShdw>
                </a:effectLst>
                <a:cs typeface="Arial" pitchFamily="34" charset="0"/>
              </a:rPr>
              <a:t>oceanic ridges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grpId="0" nodeType="withEffect">
                                  <p:stCondLst>
                                    <p:cond delay="0"/>
                                  </p:stCondLst>
                                  <p:childTnLst>
                                    <p:animEffect transition="out" filter="wipe(down)">
                                      <p:cBhvr>
                                        <p:cTn id="6" dur="1000"/>
                                        <p:tgtEl>
                                          <p:spTgt spid="25"/>
                                        </p:tgtEl>
                                      </p:cBhvr>
                                    </p:animEffect>
                                    <p:set>
                                      <p:cBhvr>
                                        <p:cTn id="7" dur="1" fill="hold">
                                          <p:stCondLst>
                                            <p:cond delay="999"/>
                                          </p:stCondLst>
                                        </p:cTn>
                                        <p:tgtEl>
                                          <p:spTgt spid="25"/>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1000"/>
                                        <p:tgtEl>
                                          <p:spTgt spid="27"/>
                                        </p:tgtEl>
                                      </p:cBhvr>
                                    </p:animEffect>
                                    <p:set>
                                      <p:cBhvr>
                                        <p:cTn id="10" dur="1" fill="hold">
                                          <p:stCondLst>
                                            <p:cond delay="999"/>
                                          </p:stCondLst>
                                        </p:cTn>
                                        <p:tgtEl>
                                          <p:spTgt spid="27"/>
                                        </p:tgtEl>
                                        <p:attrNameLst>
                                          <p:attrName>style.visibility</p:attrName>
                                        </p:attrNameLst>
                                      </p:cBhvr>
                                      <p:to>
                                        <p:strVal val="hidden"/>
                                      </p:to>
                                    </p:set>
                                  </p:childTnLst>
                                </p:cTn>
                              </p:par>
                              <p:par>
                                <p:cTn id="11" presetID="22" presetClass="exit" presetSubtype="4" fill="hold" grpId="0" nodeType="withEffect">
                                  <p:stCondLst>
                                    <p:cond delay="500"/>
                                  </p:stCondLst>
                                  <p:childTnLst>
                                    <p:animEffect transition="out" filter="wipe(down)">
                                      <p:cBhvr>
                                        <p:cTn id="12" dur="1000"/>
                                        <p:tgtEl>
                                          <p:spTgt spid="28"/>
                                        </p:tgtEl>
                                      </p:cBhvr>
                                    </p:animEffect>
                                    <p:set>
                                      <p:cBhvr>
                                        <p:cTn id="13" dur="1" fill="hold">
                                          <p:stCondLst>
                                            <p:cond delay="999"/>
                                          </p:stCondLst>
                                        </p:cTn>
                                        <p:tgtEl>
                                          <p:spTgt spid="28"/>
                                        </p:tgtEl>
                                        <p:attrNameLst>
                                          <p:attrName>style.visibility</p:attrName>
                                        </p:attrNameLst>
                                      </p:cBhvr>
                                      <p:to>
                                        <p:strVal val="hidden"/>
                                      </p:to>
                                    </p:set>
                                  </p:childTnLst>
                                </p:cTn>
                              </p:par>
                              <p:par>
                                <p:cTn id="14" presetID="22" presetClass="exit" presetSubtype="4" fill="hold" grpId="0" nodeType="withEffect">
                                  <p:stCondLst>
                                    <p:cond delay="500"/>
                                  </p:stCondLst>
                                  <p:childTnLst>
                                    <p:animEffect transition="out" filter="wipe(down)">
                                      <p:cBhvr>
                                        <p:cTn id="15" dur="1000"/>
                                        <p:tgtEl>
                                          <p:spTgt spid="26"/>
                                        </p:tgtEl>
                                      </p:cBhvr>
                                    </p:animEffect>
                                    <p:set>
                                      <p:cBhvr>
                                        <p:cTn id="16" dur="1" fill="hold">
                                          <p:stCondLst>
                                            <p:cond delay="999"/>
                                          </p:stCondLst>
                                        </p:cTn>
                                        <p:tgtEl>
                                          <p:spTgt spid="26"/>
                                        </p:tgtEl>
                                        <p:attrNameLst>
                                          <p:attrName>style.visibility</p:attrName>
                                        </p:attrNameLst>
                                      </p:cBhvr>
                                      <p:to>
                                        <p:strVal val="hidden"/>
                                      </p:to>
                                    </p:set>
                                  </p:childTnLst>
                                </p:cTn>
                              </p:par>
                              <p:par>
                                <p:cTn id="17" presetID="22" presetClass="entr" presetSubtype="4" fill="hold" nodeType="withEffect">
                                  <p:stCondLst>
                                    <p:cond delay="50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1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xit" presetSubtype="1" fill="hold" grpId="0" nodeType="clickEffect">
                                  <p:stCondLst>
                                    <p:cond delay="0"/>
                                  </p:stCondLst>
                                  <p:childTnLst>
                                    <p:animEffect transition="out" filter="wipe(up)">
                                      <p:cBhvr>
                                        <p:cTn id="23" dur="1000"/>
                                        <p:tgtEl>
                                          <p:spTgt spid="14"/>
                                        </p:tgtEl>
                                      </p:cBhvr>
                                    </p:animEffect>
                                    <p:set>
                                      <p:cBhvr>
                                        <p:cTn id="24" dur="1" fill="hold">
                                          <p:stCondLst>
                                            <p:cond delay="9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right)">
                                      <p:cBhvr>
                                        <p:cTn id="29" dur="10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xit" presetSubtype="1" fill="hold" grpId="0" nodeType="clickEffect">
                                  <p:stCondLst>
                                    <p:cond delay="0"/>
                                  </p:stCondLst>
                                  <p:childTnLst>
                                    <p:animEffect transition="out" filter="wipe(up)">
                                      <p:cBhvr>
                                        <p:cTn id="33" dur="1000"/>
                                        <p:tgtEl>
                                          <p:spTgt spid="3"/>
                                        </p:tgtEl>
                                      </p:cBhvr>
                                    </p:animEffect>
                                    <p:set>
                                      <p:cBhvr>
                                        <p:cTn id="34" dur="1" fill="hold">
                                          <p:stCondLst>
                                            <p:cond delay="999"/>
                                          </p:stCondLst>
                                        </p:cTn>
                                        <p:tgtEl>
                                          <p:spTgt spid="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00"/>
                                        <p:tgtEl>
                                          <p:spTgt spid="16"/>
                                        </p:tgtEl>
                                      </p:cBhvr>
                                    </p:animEffect>
                                    <p:set>
                                      <p:cBhvr>
                                        <p:cTn id="42" dur="1" fill="hold">
                                          <p:stCondLst>
                                            <p:cond delay="999"/>
                                          </p:stCondLst>
                                        </p:cTn>
                                        <p:tgtEl>
                                          <p:spTgt spid="16"/>
                                        </p:tgtEl>
                                        <p:attrNameLst>
                                          <p:attrName>style.visibility</p:attrName>
                                        </p:attrNameLst>
                                      </p:cBhvr>
                                      <p:to>
                                        <p:strVal val="hidden"/>
                                      </p:to>
                                    </p:set>
                                  </p:childTnLst>
                                </p:cTn>
                              </p:par>
                              <p:par>
                                <p:cTn id="43" presetID="10" presetClass="entr" presetSubtype="0" fill="hold" grpId="1"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56">
                                            <p:bg/>
                                          </p:spTgt>
                                        </p:tgtEl>
                                        <p:attrNameLst>
                                          <p:attrName>style.visibility</p:attrName>
                                        </p:attrNameLst>
                                      </p:cBhvr>
                                      <p:to>
                                        <p:strVal val="visible"/>
                                      </p:to>
                                    </p:set>
                                    <p:animEffect transition="in" filter="fade">
                                      <p:cBhvr>
                                        <p:cTn id="52" dur="1000"/>
                                        <p:tgtEl>
                                          <p:spTgt spid="56">
                                            <p:bg/>
                                          </p:spTgt>
                                        </p:tgtEl>
                                      </p:cBhvr>
                                    </p:animEffect>
                                  </p:childTnLst>
                                </p:cTn>
                              </p:par>
                              <p:par>
                                <p:cTn id="53" presetID="22" presetClass="entr" presetSubtype="8" fill="hold" nodeType="withEffect">
                                  <p:stCondLst>
                                    <p:cond delay="0"/>
                                  </p:stCondLst>
                                  <p:childTnLst>
                                    <p:set>
                                      <p:cBhvr>
                                        <p:cTn id="54" dur="1" fill="hold">
                                          <p:stCondLst>
                                            <p:cond delay="0"/>
                                          </p:stCondLst>
                                        </p:cTn>
                                        <p:tgtEl>
                                          <p:spTgt spid="56">
                                            <p:txEl>
                                              <p:pRg st="0" end="0"/>
                                            </p:txEl>
                                          </p:spTgt>
                                        </p:tgtEl>
                                        <p:attrNameLst>
                                          <p:attrName>style.visibility</p:attrName>
                                        </p:attrNameLst>
                                      </p:cBhvr>
                                      <p:to>
                                        <p:strVal val="visible"/>
                                      </p:to>
                                    </p:set>
                                    <p:animEffect transition="in" filter="wipe(left)">
                                      <p:cBhvr>
                                        <p:cTn id="55" dur="1000"/>
                                        <p:tgtEl>
                                          <p:spTgt spid="56">
                                            <p:txEl>
                                              <p:pRg st="0" end="0"/>
                                            </p:txEl>
                                          </p:spTgt>
                                        </p:tgtEl>
                                      </p:cBhvr>
                                    </p:animEffect>
                                  </p:childTnLst>
                                </p:cTn>
                              </p:par>
                            </p:childTnLst>
                          </p:cTn>
                        </p:par>
                        <p:par>
                          <p:cTn id="56" fill="hold">
                            <p:stCondLst>
                              <p:cond delay="2000"/>
                            </p:stCondLst>
                            <p:childTnLst>
                              <p:par>
                                <p:cTn id="57" presetID="22" presetClass="entr" presetSubtype="8" fill="hold" nodeType="afterEffect">
                                  <p:stCondLst>
                                    <p:cond delay="0"/>
                                  </p:stCondLst>
                                  <p:childTnLst>
                                    <p:set>
                                      <p:cBhvr>
                                        <p:cTn id="58" dur="1" fill="hold">
                                          <p:stCondLst>
                                            <p:cond delay="0"/>
                                          </p:stCondLst>
                                        </p:cTn>
                                        <p:tgtEl>
                                          <p:spTgt spid="56">
                                            <p:txEl>
                                              <p:pRg st="1" end="1"/>
                                            </p:txEl>
                                          </p:spTgt>
                                        </p:tgtEl>
                                        <p:attrNameLst>
                                          <p:attrName>style.visibility</p:attrName>
                                        </p:attrNameLst>
                                      </p:cBhvr>
                                      <p:to>
                                        <p:strVal val="visible"/>
                                      </p:to>
                                    </p:set>
                                    <p:animEffect transition="in" filter="wipe(left)">
                                      <p:cBhvr>
                                        <p:cTn id="59" dur="1000"/>
                                        <p:tgtEl>
                                          <p:spTgt spid="5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4" grpId="0" animBg="1"/>
      <p:bldP spid="14" grpId="1" animBg="1"/>
      <p:bldP spid="25" grpId="0" animBg="1"/>
      <p:bldP spid="26" grpId="0" animBg="1"/>
      <p:bldP spid="27" grpId="0" animBg="1"/>
      <p:bldP spid="28" grpId="0" animBg="1"/>
      <p:bldP spid="56" grpId="0" build="allAtOnce"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400" dirty="0" smtClean="0"/>
              <a:t>CLIMATE CHANGE IMPACT TO NATIONAL PARKS</a:t>
            </a:r>
            <a:endParaRPr lang="en-US" sz="3400" dirty="0"/>
          </a:p>
        </p:txBody>
      </p:sp>
      <p:sp>
        <p:nvSpPr>
          <p:cNvPr id="3" name="TextBox 2"/>
          <p:cNvSpPr txBox="1"/>
          <p:nvPr/>
        </p:nvSpPr>
        <p:spPr>
          <a:xfrm>
            <a:off x="0" y="4800600"/>
            <a:ext cx="9144000" cy="1384995"/>
          </a:xfrm>
          <a:prstGeom prst="rect">
            <a:avLst/>
          </a:prstGeom>
          <a:noFill/>
        </p:spPr>
        <p:txBody>
          <a:bodyPr wrap="square" rtlCol="0">
            <a:spAutoFit/>
          </a:bodyPr>
          <a:lstStyle/>
          <a:p>
            <a:pPr marL="171450" indent="-171450">
              <a:spcAft>
                <a:spcPts val="600"/>
              </a:spcAft>
              <a:buFont typeface="Arial" pitchFamily="34" charset="0"/>
              <a:buChar char="•"/>
            </a:pPr>
            <a:r>
              <a:rPr lang="en-US" sz="2800" dirty="0" smtClean="0"/>
              <a:t>Likely multiple effects on aquatic ecosystems: disruption of natural flood regimes; increased water temps; increased risk of invasion &amp; persistence of non-native aquatic organisms</a:t>
            </a:r>
          </a:p>
        </p:txBody>
      </p:sp>
      <p:sp>
        <p:nvSpPr>
          <p:cNvPr id="4" name="TextBox 3"/>
          <p:cNvSpPr txBox="1"/>
          <p:nvPr/>
        </p:nvSpPr>
        <p:spPr>
          <a:xfrm>
            <a:off x="0" y="685800"/>
            <a:ext cx="4648200" cy="4124206"/>
          </a:xfrm>
          <a:prstGeom prst="rect">
            <a:avLst/>
          </a:prstGeom>
          <a:noFill/>
        </p:spPr>
        <p:txBody>
          <a:bodyPr wrap="square" rtlCol="0">
            <a:spAutoFit/>
          </a:bodyPr>
          <a:lstStyle/>
          <a:p>
            <a:pPr marL="171450" indent="-171450">
              <a:spcAft>
                <a:spcPts val="600"/>
              </a:spcAft>
              <a:buFont typeface="Arial" pitchFamily="34" charset="0"/>
              <a:buChar char="•"/>
            </a:pPr>
            <a:r>
              <a:rPr lang="en-US" sz="2800" dirty="0" smtClean="0"/>
              <a:t>Relative dominance of plant species could be altered</a:t>
            </a:r>
          </a:p>
          <a:p>
            <a:pPr marL="171450" indent="-171450">
              <a:spcAft>
                <a:spcPts val="600"/>
              </a:spcAft>
              <a:buFont typeface="Arial" pitchFamily="34" charset="0"/>
              <a:buChar char="•"/>
            </a:pPr>
            <a:r>
              <a:rPr lang="en-US" sz="2800" dirty="0" smtClean="0"/>
              <a:t>Plants are likely to have an increased vulnerability to exotic-species invasion</a:t>
            </a:r>
          </a:p>
          <a:p>
            <a:pPr marL="171450" indent="-171450">
              <a:spcAft>
                <a:spcPts val="600"/>
              </a:spcAft>
              <a:buFont typeface="Arial" pitchFamily="34" charset="0"/>
              <a:buChar char="•"/>
            </a:pPr>
            <a:r>
              <a:rPr lang="en-US" sz="2800" dirty="0" smtClean="0"/>
              <a:t>Increased temperatures may lead to prolonged time between two precipitation seasons; Snow &amp; Monsoon</a:t>
            </a:r>
            <a:endParaRPr lang="en-US" sz="2800" dirty="0"/>
          </a:p>
        </p:txBody>
      </p:sp>
      <p:pic>
        <p:nvPicPr>
          <p:cNvPr id="15" name="Picture 2" descr="Colorado Plateau Extreme Drought in Grassland Experiment ..."/>
          <p:cNvPicPr preferRelativeResize="0">
            <a:picLocks noChangeArrowheads="1"/>
          </p:cNvPicPr>
          <p:nvPr/>
        </p:nvPicPr>
        <p:blipFill>
          <a:blip r:embed="rId2" cstate="print"/>
          <a:srcRect/>
          <a:stretch>
            <a:fillRect/>
          </a:stretch>
        </p:blipFill>
        <p:spPr bwMode="auto">
          <a:xfrm>
            <a:off x="4495800" y="1028700"/>
            <a:ext cx="4572000" cy="3429000"/>
          </a:xfrm>
          <a:prstGeom prst="rect">
            <a:avLst/>
          </a:prstGeom>
          <a:noFill/>
        </p:spPr>
      </p:pic>
      <p:pic>
        <p:nvPicPr>
          <p:cNvPr id="18" name="Picture 4" descr="Canyonlands and the Colorado Plateau"/>
          <p:cNvPicPr>
            <a:picLocks noChangeAspect="1" noChangeArrowheads="1"/>
          </p:cNvPicPr>
          <p:nvPr/>
        </p:nvPicPr>
        <p:blipFill>
          <a:blip r:embed="rId3" cstate="print"/>
          <a:srcRect/>
          <a:stretch>
            <a:fillRect/>
          </a:stretch>
        </p:blipFill>
        <p:spPr bwMode="auto">
          <a:xfrm>
            <a:off x="4495800" y="1028700"/>
            <a:ext cx="4572000" cy="3429000"/>
          </a:xfrm>
          <a:prstGeom prst="rect">
            <a:avLst/>
          </a:prstGeom>
          <a:noFill/>
        </p:spPr>
      </p:pic>
      <p:pic>
        <p:nvPicPr>
          <p:cNvPr id="60424" name="Picture 8" descr="Zenfolio | John De Bord Photography | Pawnee National ..."/>
          <p:cNvPicPr>
            <a:picLocks noChangeAspect="1" noChangeArrowheads="1"/>
          </p:cNvPicPr>
          <p:nvPr/>
        </p:nvPicPr>
        <p:blipFill>
          <a:blip r:embed="rId4" cstate="print"/>
          <a:srcRect l="35000"/>
          <a:stretch>
            <a:fillRect/>
          </a:stretch>
        </p:blipFill>
        <p:spPr bwMode="auto">
          <a:xfrm>
            <a:off x="4495800" y="1043354"/>
            <a:ext cx="4572000" cy="3399693"/>
          </a:xfrm>
          <a:prstGeom prst="rect">
            <a:avLst/>
          </a:prstGeom>
          <a:noFill/>
        </p:spPr>
      </p:pic>
      <p:pic>
        <p:nvPicPr>
          <p:cNvPr id="60426" name="Picture 10" descr="Eight Destinations to Visit Outside Peak Season in 2019"/>
          <p:cNvPicPr>
            <a:picLocks noChangeAspect="1" noChangeArrowheads="1"/>
          </p:cNvPicPr>
          <p:nvPr/>
        </p:nvPicPr>
        <p:blipFill>
          <a:blip r:embed="rId5" cstate="print"/>
          <a:srcRect/>
          <a:stretch>
            <a:fillRect/>
          </a:stretch>
        </p:blipFill>
        <p:spPr bwMode="auto">
          <a:xfrm>
            <a:off x="4495800" y="990600"/>
            <a:ext cx="4572000" cy="3505200"/>
          </a:xfrm>
          <a:prstGeom prst="rect">
            <a:avLst/>
          </a:prstGeom>
          <a:noFill/>
        </p:spPr>
      </p:pic>
      <p:pic>
        <p:nvPicPr>
          <p:cNvPr id="19" name="Picture 18" descr="Changing water regimes, warmer water, and altered vegetation may affect aquatic macroinvertebrates"/>
          <p:cNvPicPr>
            <a:picLocks noChangeAspect="1"/>
          </p:cNvPicPr>
          <p:nvPr/>
        </p:nvPicPr>
        <p:blipFill>
          <a:blip r:embed="rId6" cstate="print"/>
          <a:srcRect/>
          <a:stretch>
            <a:fillRect/>
          </a:stretch>
        </p:blipFill>
        <p:spPr bwMode="auto">
          <a:xfrm>
            <a:off x="4495800" y="996950"/>
            <a:ext cx="4572000" cy="3492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1000" fill="hold"/>
                                        <p:tgtEl>
                                          <p:spTgt spid="15"/>
                                        </p:tgtEl>
                                        <p:attrNameLst>
                                          <p:attrName>ppt_w</p:attrName>
                                        </p:attrNameLst>
                                      </p:cBhvr>
                                      <p:tavLst>
                                        <p:tav tm="0">
                                          <p:val>
                                            <p:fltVal val="0"/>
                                          </p:val>
                                        </p:tav>
                                        <p:tav tm="100000">
                                          <p:val>
                                            <p:strVal val="#ppt_w"/>
                                          </p:val>
                                        </p:tav>
                                      </p:tavLst>
                                    </p:anim>
                                    <p:anim calcmode="lin" valueType="num">
                                      <p:cBhvr>
                                        <p:cTn id="11" dur="1000" fill="hold"/>
                                        <p:tgtEl>
                                          <p:spTgt spid="15"/>
                                        </p:tgtEl>
                                        <p:attrNameLst>
                                          <p:attrName>ppt_h</p:attrName>
                                        </p:attrNameLst>
                                      </p:cBhvr>
                                      <p:tavLst>
                                        <p:tav tm="0">
                                          <p:val>
                                            <p:fltVal val="0"/>
                                          </p:val>
                                        </p:tav>
                                        <p:tav tm="100000">
                                          <p:val>
                                            <p:strVal val="#ppt_h"/>
                                          </p:val>
                                        </p:tav>
                                      </p:tavLst>
                                    </p:anim>
                                    <p:animEffect transition="in" filter="fade">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1000"/>
                                        <p:tgtEl>
                                          <p:spTgt spid="4">
                                            <p:txEl>
                                              <p:pRg st="1" end="1"/>
                                            </p:txEl>
                                          </p:spTgt>
                                        </p:tgtEl>
                                      </p:cBhvr>
                                    </p:animEffect>
                                  </p:childTnLst>
                                </p:cTn>
                              </p:par>
                              <p:par>
                                <p:cTn id="18" presetID="53"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1000" fill="hold"/>
                                        <p:tgtEl>
                                          <p:spTgt spid="18"/>
                                        </p:tgtEl>
                                        <p:attrNameLst>
                                          <p:attrName>ppt_w</p:attrName>
                                        </p:attrNameLst>
                                      </p:cBhvr>
                                      <p:tavLst>
                                        <p:tav tm="0">
                                          <p:val>
                                            <p:fltVal val="0"/>
                                          </p:val>
                                        </p:tav>
                                        <p:tav tm="100000">
                                          <p:val>
                                            <p:strVal val="#ppt_w"/>
                                          </p:val>
                                        </p:tav>
                                      </p:tavLst>
                                    </p:anim>
                                    <p:anim calcmode="lin" valueType="num">
                                      <p:cBhvr>
                                        <p:cTn id="21" dur="1000" fill="hold"/>
                                        <p:tgtEl>
                                          <p:spTgt spid="18"/>
                                        </p:tgtEl>
                                        <p:attrNameLst>
                                          <p:attrName>ppt_h</p:attrName>
                                        </p:attrNameLst>
                                      </p:cBhvr>
                                      <p:tavLst>
                                        <p:tav tm="0">
                                          <p:val>
                                            <p:fltVal val="0"/>
                                          </p:val>
                                        </p:tav>
                                        <p:tav tm="100000">
                                          <p:val>
                                            <p:strVal val="#ppt_h"/>
                                          </p:val>
                                        </p:tav>
                                      </p:tavLst>
                                    </p:anim>
                                    <p:animEffect transition="in" filter="fade">
                                      <p:cBhvr>
                                        <p:cTn id="22" dur="1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left)">
                                      <p:cBhvr>
                                        <p:cTn id="27" dur="1000"/>
                                        <p:tgtEl>
                                          <p:spTgt spid="4">
                                            <p:txEl>
                                              <p:pRg st="2" end="2"/>
                                            </p:txEl>
                                          </p:spTgt>
                                        </p:tgtEl>
                                      </p:cBhvr>
                                    </p:animEffect>
                                  </p:childTnLst>
                                </p:cTn>
                              </p:par>
                              <p:par>
                                <p:cTn id="28" presetID="53" presetClass="entr" presetSubtype="0" fill="hold" nodeType="withEffect">
                                  <p:stCondLst>
                                    <p:cond delay="0"/>
                                  </p:stCondLst>
                                  <p:childTnLst>
                                    <p:set>
                                      <p:cBhvr>
                                        <p:cTn id="29" dur="1" fill="hold">
                                          <p:stCondLst>
                                            <p:cond delay="0"/>
                                          </p:stCondLst>
                                        </p:cTn>
                                        <p:tgtEl>
                                          <p:spTgt spid="60424"/>
                                        </p:tgtEl>
                                        <p:attrNameLst>
                                          <p:attrName>style.visibility</p:attrName>
                                        </p:attrNameLst>
                                      </p:cBhvr>
                                      <p:to>
                                        <p:strVal val="visible"/>
                                      </p:to>
                                    </p:set>
                                    <p:anim calcmode="lin" valueType="num">
                                      <p:cBhvr>
                                        <p:cTn id="30" dur="1000" fill="hold"/>
                                        <p:tgtEl>
                                          <p:spTgt spid="60424"/>
                                        </p:tgtEl>
                                        <p:attrNameLst>
                                          <p:attrName>ppt_w</p:attrName>
                                        </p:attrNameLst>
                                      </p:cBhvr>
                                      <p:tavLst>
                                        <p:tav tm="0">
                                          <p:val>
                                            <p:fltVal val="0"/>
                                          </p:val>
                                        </p:tav>
                                        <p:tav tm="100000">
                                          <p:val>
                                            <p:strVal val="#ppt_w"/>
                                          </p:val>
                                        </p:tav>
                                      </p:tavLst>
                                    </p:anim>
                                    <p:anim calcmode="lin" valueType="num">
                                      <p:cBhvr>
                                        <p:cTn id="31" dur="1000" fill="hold"/>
                                        <p:tgtEl>
                                          <p:spTgt spid="60424"/>
                                        </p:tgtEl>
                                        <p:attrNameLst>
                                          <p:attrName>ppt_h</p:attrName>
                                        </p:attrNameLst>
                                      </p:cBhvr>
                                      <p:tavLst>
                                        <p:tav tm="0">
                                          <p:val>
                                            <p:fltVal val="0"/>
                                          </p:val>
                                        </p:tav>
                                        <p:tav tm="100000">
                                          <p:val>
                                            <p:strVal val="#ppt_h"/>
                                          </p:val>
                                        </p:tav>
                                      </p:tavLst>
                                    </p:anim>
                                    <p:animEffect transition="in" filter="fade">
                                      <p:cBhvr>
                                        <p:cTn id="32" dur="1000"/>
                                        <p:tgtEl>
                                          <p:spTgt spid="60424"/>
                                        </p:tgtEl>
                                      </p:cBhvr>
                                    </p:animEffect>
                                  </p:childTnLst>
                                </p:cTn>
                              </p:par>
                            </p:childTnLst>
                          </p:cTn>
                        </p:par>
                        <p:par>
                          <p:cTn id="33" fill="hold">
                            <p:stCondLst>
                              <p:cond delay="1000"/>
                            </p:stCondLst>
                            <p:childTnLst>
                              <p:par>
                                <p:cTn id="34" presetID="53" presetClass="entr" presetSubtype="0" fill="hold" nodeType="afterEffect">
                                  <p:stCondLst>
                                    <p:cond delay="2000"/>
                                  </p:stCondLst>
                                  <p:childTnLst>
                                    <p:set>
                                      <p:cBhvr>
                                        <p:cTn id="35" dur="1" fill="hold">
                                          <p:stCondLst>
                                            <p:cond delay="0"/>
                                          </p:stCondLst>
                                        </p:cTn>
                                        <p:tgtEl>
                                          <p:spTgt spid="60426"/>
                                        </p:tgtEl>
                                        <p:attrNameLst>
                                          <p:attrName>style.visibility</p:attrName>
                                        </p:attrNameLst>
                                      </p:cBhvr>
                                      <p:to>
                                        <p:strVal val="visible"/>
                                      </p:to>
                                    </p:set>
                                    <p:anim calcmode="lin" valueType="num">
                                      <p:cBhvr>
                                        <p:cTn id="36" dur="1000" fill="hold"/>
                                        <p:tgtEl>
                                          <p:spTgt spid="60426"/>
                                        </p:tgtEl>
                                        <p:attrNameLst>
                                          <p:attrName>ppt_w</p:attrName>
                                        </p:attrNameLst>
                                      </p:cBhvr>
                                      <p:tavLst>
                                        <p:tav tm="0">
                                          <p:val>
                                            <p:fltVal val="0"/>
                                          </p:val>
                                        </p:tav>
                                        <p:tav tm="100000">
                                          <p:val>
                                            <p:strVal val="#ppt_w"/>
                                          </p:val>
                                        </p:tav>
                                      </p:tavLst>
                                    </p:anim>
                                    <p:anim calcmode="lin" valueType="num">
                                      <p:cBhvr>
                                        <p:cTn id="37" dur="1000" fill="hold"/>
                                        <p:tgtEl>
                                          <p:spTgt spid="60426"/>
                                        </p:tgtEl>
                                        <p:attrNameLst>
                                          <p:attrName>ppt_h</p:attrName>
                                        </p:attrNameLst>
                                      </p:cBhvr>
                                      <p:tavLst>
                                        <p:tav tm="0">
                                          <p:val>
                                            <p:fltVal val="0"/>
                                          </p:val>
                                        </p:tav>
                                        <p:tav tm="100000">
                                          <p:val>
                                            <p:strVal val="#ppt_h"/>
                                          </p:val>
                                        </p:tav>
                                      </p:tavLst>
                                    </p:anim>
                                    <p:animEffect transition="in" filter="fade">
                                      <p:cBhvr>
                                        <p:cTn id="38" dur="1000"/>
                                        <p:tgtEl>
                                          <p:spTgt spid="6042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animEffect transition="in" filter="wipe(left)">
                                      <p:cBhvr>
                                        <p:cTn id="43" dur="1000"/>
                                        <p:tgtEl>
                                          <p:spTgt spid="3">
                                            <p:txEl>
                                              <p:pRg st="0" end="0"/>
                                            </p:txEl>
                                          </p:spTgt>
                                        </p:tgtEl>
                                      </p:cBhvr>
                                    </p:animEffect>
                                  </p:childTnLst>
                                </p:cTn>
                              </p:par>
                              <p:par>
                                <p:cTn id="44" presetID="53"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1000" fill="hold"/>
                                        <p:tgtEl>
                                          <p:spTgt spid="19"/>
                                        </p:tgtEl>
                                        <p:attrNameLst>
                                          <p:attrName>ppt_w</p:attrName>
                                        </p:attrNameLst>
                                      </p:cBhvr>
                                      <p:tavLst>
                                        <p:tav tm="0">
                                          <p:val>
                                            <p:fltVal val="0"/>
                                          </p:val>
                                        </p:tav>
                                        <p:tav tm="100000">
                                          <p:val>
                                            <p:strVal val="#ppt_w"/>
                                          </p:val>
                                        </p:tav>
                                      </p:tavLst>
                                    </p:anim>
                                    <p:anim calcmode="lin" valueType="num">
                                      <p:cBhvr>
                                        <p:cTn id="47" dur="1000" fill="hold"/>
                                        <p:tgtEl>
                                          <p:spTgt spid="19"/>
                                        </p:tgtEl>
                                        <p:attrNameLst>
                                          <p:attrName>ppt_h</p:attrName>
                                        </p:attrNameLst>
                                      </p:cBhvr>
                                      <p:tavLst>
                                        <p:tav tm="0">
                                          <p:val>
                                            <p:fltVal val="0"/>
                                          </p:val>
                                        </p:tav>
                                        <p:tav tm="100000">
                                          <p:val>
                                            <p:strVal val="#ppt_h"/>
                                          </p:val>
                                        </p:tav>
                                      </p:tavLst>
                                    </p:anim>
                                    <p:animEffect transition="in" filter="fade">
                                      <p:cBhvr>
                                        <p:cTn id="48"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400" dirty="0" smtClean="0"/>
              <a:t>CLIMATE CHANGE IMPACT TO NATIONAL PARKS</a:t>
            </a:r>
            <a:endParaRPr lang="en-US" sz="3400" dirty="0"/>
          </a:p>
        </p:txBody>
      </p:sp>
      <p:sp>
        <p:nvSpPr>
          <p:cNvPr id="3" name="TextBox 2"/>
          <p:cNvSpPr txBox="1"/>
          <p:nvPr/>
        </p:nvSpPr>
        <p:spPr>
          <a:xfrm>
            <a:off x="0" y="4648200"/>
            <a:ext cx="9144000" cy="1892826"/>
          </a:xfrm>
          <a:prstGeom prst="rect">
            <a:avLst/>
          </a:prstGeom>
          <a:noFill/>
        </p:spPr>
        <p:txBody>
          <a:bodyPr wrap="square" rtlCol="0">
            <a:spAutoFit/>
          </a:bodyPr>
          <a:lstStyle/>
          <a:p>
            <a:pPr marL="171450" indent="-171450">
              <a:spcAft>
                <a:spcPts val="600"/>
              </a:spcAft>
              <a:buFont typeface="Arial" pitchFamily="34" charset="0"/>
              <a:buChar char="•"/>
            </a:pPr>
            <a:r>
              <a:rPr lang="en-US" sz="2800" dirty="0" smtClean="0"/>
              <a:t>Riparian ecosystems impact likely to experience; changes to nutrient cycling, plant reproduction, evaporation, transpiration, runoff, soil-water storage &amp; stream-flow</a:t>
            </a:r>
          </a:p>
          <a:p>
            <a:pPr marL="171450" indent="-171450">
              <a:spcAft>
                <a:spcPts val="600"/>
              </a:spcAft>
              <a:buFont typeface="Arial" pitchFamily="34" charset="0"/>
              <a:buChar char="•"/>
            </a:pPr>
            <a:r>
              <a:rPr lang="en-US" sz="2800" dirty="0" smtClean="0"/>
              <a:t>Stream-flow changes likely to impact geomorphology of area</a:t>
            </a:r>
          </a:p>
        </p:txBody>
      </p:sp>
      <p:sp>
        <p:nvSpPr>
          <p:cNvPr id="4" name="TextBox 3"/>
          <p:cNvSpPr txBox="1"/>
          <p:nvPr/>
        </p:nvSpPr>
        <p:spPr>
          <a:xfrm>
            <a:off x="0" y="685800"/>
            <a:ext cx="4648200" cy="4047262"/>
          </a:xfrm>
          <a:prstGeom prst="rect">
            <a:avLst/>
          </a:prstGeom>
          <a:noFill/>
        </p:spPr>
        <p:txBody>
          <a:bodyPr wrap="square" rtlCol="0">
            <a:spAutoFit/>
          </a:bodyPr>
          <a:lstStyle/>
          <a:p>
            <a:pPr marL="171450" indent="-171450">
              <a:spcAft>
                <a:spcPts val="600"/>
              </a:spcAft>
              <a:buFont typeface="Arial" pitchFamily="34" charset="0"/>
              <a:buChar char="•"/>
            </a:pPr>
            <a:r>
              <a:rPr lang="en-US" sz="2800" dirty="0" smtClean="0"/>
              <a:t>Change in amt, timing, &amp; distribution of rain &amp; snow likely to affect </a:t>
            </a:r>
            <a:r>
              <a:rPr lang="en-US" sz="2800" dirty="0" err="1" smtClean="0"/>
              <a:t>aquifier</a:t>
            </a:r>
            <a:r>
              <a:rPr lang="en-US" sz="2800" dirty="0" smtClean="0"/>
              <a:t> recharge rates; diminish spring flows</a:t>
            </a:r>
          </a:p>
          <a:p>
            <a:pPr marL="171450" indent="-171450">
              <a:spcAft>
                <a:spcPts val="600"/>
              </a:spcAft>
              <a:buFont typeface="Arial" pitchFamily="34" charset="0"/>
              <a:buChar char="•"/>
            </a:pPr>
            <a:r>
              <a:rPr lang="en-US" sz="2800" dirty="0" smtClean="0"/>
              <a:t>Likely to change composition &amp; structure of aquatic &amp; riparian plant and animal communities</a:t>
            </a:r>
            <a:endParaRPr lang="en-US" sz="2800" dirty="0"/>
          </a:p>
        </p:txBody>
      </p:sp>
      <p:pic>
        <p:nvPicPr>
          <p:cNvPr id="59396" name="Picture 4" descr="View Full-Size Image"/>
          <p:cNvPicPr>
            <a:picLocks noChangeAspect="1" noChangeArrowheads="1"/>
          </p:cNvPicPr>
          <p:nvPr/>
        </p:nvPicPr>
        <p:blipFill>
          <a:blip r:embed="rId2" cstate="print"/>
          <a:srcRect t="13527" r="12785" b="9179"/>
          <a:stretch>
            <a:fillRect/>
          </a:stretch>
        </p:blipFill>
        <p:spPr bwMode="auto">
          <a:xfrm>
            <a:off x="4433951" y="838200"/>
            <a:ext cx="4572000" cy="3477492"/>
          </a:xfrm>
          <a:prstGeom prst="rect">
            <a:avLst/>
          </a:prstGeom>
          <a:noFill/>
        </p:spPr>
      </p:pic>
      <p:pic>
        <p:nvPicPr>
          <p:cNvPr id="10" name="Picture 10"/>
          <p:cNvPicPr>
            <a:picLocks noChangeAspect="1" noChangeArrowheads="1"/>
          </p:cNvPicPr>
          <p:nvPr/>
        </p:nvPicPr>
        <p:blipFill>
          <a:blip r:embed="rId3" cstate="print"/>
          <a:srcRect b="5122"/>
          <a:stretch>
            <a:fillRect/>
          </a:stretch>
        </p:blipFill>
        <p:spPr bwMode="auto">
          <a:xfrm>
            <a:off x="4433951" y="862446"/>
            <a:ext cx="4572000" cy="3429000"/>
          </a:xfrm>
          <a:prstGeom prst="rect">
            <a:avLst/>
          </a:prstGeom>
          <a:noFill/>
          <a:ln w="9525">
            <a:noFill/>
            <a:miter lim="800000"/>
            <a:headEnd/>
            <a:tailEnd/>
          </a:ln>
        </p:spPr>
      </p:pic>
      <p:pic>
        <p:nvPicPr>
          <p:cNvPr id="11" name="Picture 11"/>
          <p:cNvPicPr>
            <a:picLocks noChangeAspect="1" noChangeArrowheads="1"/>
          </p:cNvPicPr>
          <p:nvPr/>
        </p:nvPicPr>
        <p:blipFill>
          <a:blip r:embed="rId4" cstate="print"/>
          <a:srcRect b="7663"/>
          <a:stretch>
            <a:fillRect/>
          </a:stretch>
        </p:blipFill>
        <p:spPr bwMode="auto">
          <a:xfrm>
            <a:off x="4433951" y="850540"/>
            <a:ext cx="4572000" cy="3452812"/>
          </a:xfrm>
          <a:prstGeom prst="rect">
            <a:avLst/>
          </a:prstGeom>
          <a:noFill/>
          <a:ln w="9525">
            <a:noFill/>
            <a:miter lim="800000"/>
            <a:headEnd/>
            <a:tailEnd/>
          </a:ln>
        </p:spPr>
      </p:pic>
      <p:pic>
        <p:nvPicPr>
          <p:cNvPr id="8" name="Picture 2" descr="Colorado Plateau shrublands - Wikipedia"/>
          <p:cNvPicPr>
            <a:picLocks noChangeAspect="1" noChangeArrowheads="1"/>
          </p:cNvPicPr>
          <p:nvPr/>
        </p:nvPicPr>
        <p:blipFill>
          <a:blip r:embed="rId5" cstate="print"/>
          <a:srcRect/>
          <a:stretch>
            <a:fillRect/>
          </a:stretch>
        </p:blipFill>
        <p:spPr bwMode="auto">
          <a:xfrm>
            <a:off x="4419600" y="862446"/>
            <a:ext cx="4600703" cy="3429000"/>
          </a:xfrm>
          <a:prstGeom prst="rect">
            <a:avLst/>
          </a:prstGeom>
          <a:noFill/>
        </p:spPr>
      </p:pic>
      <p:sp>
        <p:nvSpPr>
          <p:cNvPr id="6" name="Rectangle 5"/>
          <p:cNvSpPr/>
          <p:nvPr/>
        </p:nvSpPr>
        <p:spPr>
          <a:xfrm>
            <a:off x="457200" y="1905000"/>
            <a:ext cx="8229600" cy="3657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Southern Colorado Plateau Network of the NPS Inventory and Monitoring Program has set up a </a:t>
            </a:r>
            <a:r>
              <a:rPr lang="en-US" sz="3600" b="1" dirty="0" smtClean="0">
                <a:solidFill>
                  <a:srgbClr val="FF0000"/>
                </a:solidFill>
                <a:effectLst>
                  <a:outerShdw blurRad="38100" dist="38100" dir="2700000" algn="tl">
                    <a:srgbClr val="000000"/>
                  </a:outerShdw>
                </a:effectLst>
              </a:rPr>
              <a:t>network of 148 monitoring plots in 12 ecosystems in 9 parks</a:t>
            </a:r>
            <a:r>
              <a:rPr lang="en-US" sz="2800" b="1" dirty="0" smtClean="0">
                <a:solidFill>
                  <a:srgbClr val="FF0000"/>
                </a:solidFill>
                <a:effectLst>
                  <a:outerShdw blurRad="38100" dist="38100" dir="2700000" algn="tl">
                    <a:srgbClr val="000000"/>
                  </a:outerShdw>
                </a:effectLst>
              </a:rPr>
              <a:t>, </a:t>
            </a:r>
          </a:p>
          <a:p>
            <a:pPr algn="ctr"/>
            <a:r>
              <a:rPr lang="en-US" sz="2800" b="1" dirty="0" smtClean="0">
                <a:solidFill>
                  <a:schemeClr val="tx1"/>
                </a:solidFill>
              </a:rPr>
              <a:t>and has plans to expand to additional ecosystems and parks in order to monitor impact of Climate Change on vegetation and soils, which are reliable indicators of upland ecosystem integrity. </a:t>
            </a:r>
            <a:endParaRPr lang="en-US" sz="28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59396"/>
                                        </p:tgtEl>
                                        <p:attrNameLst>
                                          <p:attrName>style.visibility</p:attrName>
                                        </p:attrNameLst>
                                      </p:cBhvr>
                                      <p:to>
                                        <p:strVal val="visible"/>
                                      </p:to>
                                    </p:set>
                                    <p:anim calcmode="lin" valueType="num">
                                      <p:cBhvr>
                                        <p:cTn id="10" dur="500" fill="hold"/>
                                        <p:tgtEl>
                                          <p:spTgt spid="59396"/>
                                        </p:tgtEl>
                                        <p:attrNameLst>
                                          <p:attrName>ppt_w</p:attrName>
                                        </p:attrNameLst>
                                      </p:cBhvr>
                                      <p:tavLst>
                                        <p:tav tm="0">
                                          <p:val>
                                            <p:fltVal val="0"/>
                                          </p:val>
                                        </p:tav>
                                        <p:tav tm="100000">
                                          <p:val>
                                            <p:strVal val="#ppt_w"/>
                                          </p:val>
                                        </p:tav>
                                      </p:tavLst>
                                    </p:anim>
                                    <p:anim calcmode="lin" valueType="num">
                                      <p:cBhvr>
                                        <p:cTn id="11" dur="500" fill="hold"/>
                                        <p:tgtEl>
                                          <p:spTgt spid="59396"/>
                                        </p:tgtEl>
                                        <p:attrNameLst>
                                          <p:attrName>ppt_h</p:attrName>
                                        </p:attrNameLst>
                                      </p:cBhvr>
                                      <p:tavLst>
                                        <p:tav tm="0">
                                          <p:val>
                                            <p:fltVal val="0"/>
                                          </p:val>
                                        </p:tav>
                                        <p:tav tm="100000">
                                          <p:val>
                                            <p:strVal val="#ppt_h"/>
                                          </p:val>
                                        </p:tav>
                                      </p:tavLst>
                                    </p:anim>
                                    <p:animEffect transition="in" filter="fade">
                                      <p:cBhvr>
                                        <p:cTn id="12" dur="500"/>
                                        <p:tgtEl>
                                          <p:spTgt spid="5939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1000"/>
                                        <p:tgtEl>
                                          <p:spTgt spid="4">
                                            <p:txEl>
                                              <p:pRg st="1" end="1"/>
                                            </p:txEl>
                                          </p:spTgt>
                                        </p:tgtEl>
                                      </p:cBhvr>
                                    </p:animEffect>
                                  </p:childTnLst>
                                </p:cTn>
                              </p:par>
                              <p:par>
                                <p:cTn id="18" presetID="53"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left)">
                                      <p:cBhvr>
                                        <p:cTn id="27" dur="1000"/>
                                        <p:tgtEl>
                                          <p:spTgt spid="3">
                                            <p:txEl>
                                              <p:pRg st="0" end="0"/>
                                            </p:txEl>
                                          </p:spTgt>
                                        </p:tgtEl>
                                      </p:cBhvr>
                                    </p:animEffect>
                                  </p:childTnLst>
                                </p:cTn>
                              </p:par>
                              <p:par>
                                <p:cTn id="28" presetID="53"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wipe(left)">
                                      <p:cBhvr>
                                        <p:cTn id="37" dur="500"/>
                                        <p:tgtEl>
                                          <p:spTgt spid="3">
                                            <p:txEl>
                                              <p:pRg st="1" end="1"/>
                                            </p:txEl>
                                          </p:spTgt>
                                        </p:tgtEl>
                                      </p:cBhvr>
                                    </p:animEffect>
                                  </p:childTnLst>
                                </p:cTn>
                              </p:par>
                              <p:par>
                                <p:cTn id="38" presetID="53" presetClass="entr" presetSubtype="0"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400" dirty="0" smtClean="0"/>
              <a:t>COLORADO PLATEAU POPULATION 2010 VS 2020</a:t>
            </a:r>
            <a:endParaRPr lang="en-US" sz="3400" dirty="0"/>
          </a:p>
        </p:txBody>
      </p:sp>
      <p:pic>
        <p:nvPicPr>
          <p:cNvPr id="4" name="Picture 3"/>
          <p:cNvPicPr>
            <a:picLocks noChangeAspect="1" noChangeArrowheads="1"/>
          </p:cNvPicPr>
          <p:nvPr/>
        </p:nvPicPr>
        <p:blipFill>
          <a:blip r:embed="rId2" cstate="print"/>
          <a:srcRect/>
          <a:stretch>
            <a:fillRect/>
          </a:stretch>
        </p:blipFill>
        <p:spPr bwMode="auto">
          <a:xfrm>
            <a:off x="0" y="838200"/>
            <a:ext cx="4800600" cy="5808986"/>
          </a:xfrm>
          <a:prstGeom prst="rect">
            <a:avLst/>
          </a:prstGeom>
          <a:noFill/>
          <a:ln w="1">
            <a:noFill/>
            <a:miter lim="800000"/>
            <a:headEnd/>
            <a:tailEnd type="none" w="med" len="med"/>
          </a:ln>
          <a:effectLst/>
        </p:spPr>
      </p:pic>
      <p:grpSp>
        <p:nvGrpSpPr>
          <p:cNvPr id="3" name="Group 20"/>
          <p:cNvGrpSpPr/>
          <p:nvPr/>
        </p:nvGrpSpPr>
        <p:grpSpPr>
          <a:xfrm>
            <a:off x="762000" y="1604387"/>
            <a:ext cx="3733800" cy="4491613"/>
            <a:chOff x="533400" y="1386673"/>
            <a:chExt cx="3733800" cy="4491613"/>
          </a:xfrm>
        </p:grpSpPr>
        <p:sp>
          <p:nvSpPr>
            <p:cNvPr id="7" name="Freeform 6"/>
            <p:cNvSpPr/>
            <p:nvPr/>
          </p:nvSpPr>
          <p:spPr>
            <a:xfrm>
              <a:off x="2592475" y="1386673"/>
              <a:ext cx="120580" cy="4491613"/>
            </a:xfrm>
            <a:custGeom>
              <a:avLst/>
              <a:gdLst>
                <a:gd name="connsiteX0" fmla="*/ 0 w 120580"/>
                <a:gd name="connsiteY0" fmla="*/ 0 h 4491613"/>
                <a:gd name="connsiteX1" fmla="*/ 120580 w 120580"/>
                <a:gd name="connsiteY1" fmla="*/ 4491613 h 4491613"/>
              </a:gdLst>
              <a:ahLst/>
              <a:cxnLst>
                <a:cxn ang="0">
                  <a:pos x="connsiteX0" y="connsiteY0"/>
                </a:cxn>
                <a:cxn ang="0">
                  <a:pos x="connsiteX1" y="connsiteY1"/>
                </a:cxn>
              </a:cxnLst>
              <a:rect l="l" t="t" r="r" b="b"/>
              <a:pathLst>
                <a:path w="120580" h="4491613">
                  <a:moveTo>
                    <a:pt x="0" y="0"/>
                  </a:moveTo>
                  <a:lnTo>
                    <a:pt x="120580" y="4491613"/>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Connector 8"/>
            <p:cNvCxnSpPr/>
            <p:nvPr/>
          </p:nvCxnSpPr>
          <p:spPr>
            <a:xfrm>
              <a:off x="533400" y="3535344"/>
              <a:ext cx="2133600" cy="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667000" y="3492496"/>
              <a:ext cx="1600200" cy="36008"/>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Freeform 15"/>
          <p:cNvSpPr/>
          <p:nvPr/>
        </p:nvSpPr>
        <p:spPr>
          <a:xfrm>
            <a:off x="533400" y="1581550"/>
            <a:ext cx="3323492" cy="4057250"/>
          </a:xfrm>
          <a:custGeom>
            <a:avLst/>
            <a:gdLst>
              <a:gd name="connsiteX0" fmla="*/ 40193 w 3094892"/>
              <a:gd name="connsiteY0" fmla="*/ 2140299 h 3778180"/>
              <a:gd name="connsiteX1" fmla="*/ 301450 w 3094892"/>
              <a:gd name="connsiteY1" fmla="*/ 1959429 h 3778180"/>
              <a:gd name="connsiteX2" fmla="*/ 381837 w 3094892"/>
              <a:gd name="connsiteY2" fmla="*/ 1758462 h 3778180"/>
              <a:gd name="connsiteX3" fmla="*/ 502417 w 3094892"/>
              <a:gd name="connsiteY3" fmla="*/ 1587640 h 3778180"/>
              <a:gd name="connsiteX4" fmla="*/ 622997 w 3094892"/>
              <a:gd name="connsiteY4" fmla="*/ 1517301 h 3778180"/>
              <a:gd name="connsiteX5" fmla="*/ 683287 w 3094892"/>
              <a:gd name="connsiteY5" fmla="*/ 1256044 h 3778180"/>
              <a:gd name="connsiteX6" fmla="*/ 844061 w 3094892"/>
              <a:gd name="connsiteY6" fmla="*/ 964642 h 3778180"/>
              <a:gd name="connsiteX7" fmla="*/ 1024931 w 3094892"/>
              <a:gd name="connsiteY7" fmla="*/ 643095 h 3778180"/>
              <a:gd name="connsiteX8" fmla="*/ 1075173 w 3094892"/>
              <a:gd name="connsiteY8" fmla="*/ 411982 h 3778180"/>
              <a:gd name="connsiteX9" fmla="*/ 1245995 w 3094892"/>
              <a:gd name="connsiteY9" fmla="*/ 211015 h 3778180"/>
              <a:gd name="connsiteX10" fmla="*/ 1416817 w 3094892"/>
              <a:gd name="connsiteY10" fmla="*/ 70339 h 3778180"/>
              <a:gd name="connsiteX11" fmla="*/ 1688123 w 3094892"/>
              <a:gd name="connsiteY11" fmla="*/ 0 h 3778180"/>
              <a:gd name="connsiteX12" fmla="*/ 1999622 w 3094892"/>
              <a:gd name="connsiteY12" fmla="*/ 40193 h 3778180"/>
              <a:gd name="connsiteX13" fmla="*/ 2250830 w 3094892"/>
              <a:gd name="connsiteY13" fmla="*/ 100484 h 3778180"/>
              <a:gd name="connsiteX14" fmla="*/ 2401556 w 3094892"/>
              <a:gd name="connsiteY14" fmla="*/ 231112 h 3778180"/>
              <a:gd name="connsiteX15" fmla="*/ 2361362 w 3094892"/>
              <a:gd name="connsiteY15" fmla="*/ 462224 h 3778180"/>
              <a:gd name="connsiteX16" fmla="*/ 2441749 w 3094892"/>
              <a:gd name="connsiteY16" fmla="*/ 683288 h 3778180"/>
              <a:gd name="connsiteX17" fmla="*/ 2491991 w 3094892"/>
              <a:gd name="connsiteY17" fmla="*/ 954593 h 3778180"/>
              <a:gd name="connsiteX18" fmla="*/ 2532184 w 3094892"/>
              <a:gd name="connsiteY18" fmla="*/ 1055077 h 3778180"/>
              <a:gd name="connsiteX19" fmla="*/ 2622619 w 3094892"/>
              <a:gd name="connsiteY19" fmla="*/ 1075174 h 3778180"/>
              <a:gd name="connsiteX20" fmla="*/ 2652764 w 3094892"/>
              <a:gd name="connsiteY20" fmla="*/ 1155560 h 3778180"/>
              <a:gd name="connsiteX21" fmla="*/ 2713054 w 3094892"/>
              <a:gd name="connsiteY21" fmla="*/ 1245996 h 3778180"/>
              <a:gd name="connsiteX22" fmla="*/ 2773345 w 3094892"/>
              <a:gd name="connsiteY22" fmla="*/ 1406769 h 3778180"/>
              <a:gd name="connsiteX23" fmla="*/ 2471894 w 3094892"/>
              <a:gd name="connsiteY23" fmla="*/ 1557495 h 3778180"/>
              <a:gd name="connsiteX24" fmla="*/ 2461846 w 3094892"/>
              <a:gd name="connsiteY24" fmla="*/ 1708220 h 3778180"/>
              <a:gd name="connsiteX25" fmla="*/ 2532184 w 3094892"/>
              <a:gd name="connsiteY25" fmla="*/ 1808703 h 3778180"/>
              <a:gd name="connsiteX26" fmla="*/ 2642716 w 3094892"/>
              <a:gd name="connsiteY26" fmla="*/ 1848897 h 3778180"/>
              <a:gd name="connsiteX27" fmla="*/ 2723103 w 3094892"/>
              <a:gd name="connsiteY27" fmla="*/ 1899139 h 3778180"/>
              <a:gd name="connsiteX28" fmla="*/ 2934118 w 3094892"/>
              <a:gd name="connsiteY28" fmla="*/ 2140299 h 3778180"/>
              <a:gd name="connsiteX29" fmla="*/ 3094892 w 3094892"/>
              <a:gd name="connsiteY29" fmla="*/ 2250831 h 3778180"/>
              <a:gd name="connsiteX30" fmla="*/ 3084843 w 3094892"/>
              <a:gd name="connsiteY30" fmla="*/ 2371411 h 3778180"/>
              <a:gd name="connsiteX31" fmla="*/ 3064747 w 3094892"/>
              <a:gd name="connsiteY31" fmla="*/ 2421653 h 3778180"/>
              <a:gd name="connsiteX32" fmla="*/ 2883876 w 3094892"/>
              <a:gd name="connsiteY32" fmla="*/ 2682910 h 3778180"/>
              <a:gd name="connsiteX33" fmla="*/ 2642716 w 3094892"/>
              <a:gd name="connsiteY33" fmla="*/ 2914022 h 3778180"/>
              <a:gd name="connsiteX34" fmla="*/ 2672861 w 3094892"/>
              <a:gd name="connsiteY34" fmla="*/ 3044651 h 3778180"/>
              <a:gd name="connsiteX35" fmla="*/ 2703006 w 3094892"/>
              <a:gd name="connsiteY35" fmla="*/ 3326004 h 3778180"/>
              <a:gd name="connsiteX36" fmla="*/ 2713054 w 3094892"/>
              <a:gd name="connsiteY36" fmla="*/ 3476730 h 3778180"/>
              <a:gd name="connsiteX37" fmla="*/ 2652764 w 3094892"/>
              <a:gd name="connsiteY37" fmla="*/ 3647552 h 3778180"/>
              <a:gd name="connsiteX38" fmla="*/ 2471894 w 3094892"/>
              <a:gd name="connsiteY38" fmla="*/ 3697793 h 3778180"/>
              <a:gd name="connsiteX39" fmla="*/ 2170443 w 3094892"/>
              <a:gd name="connsiteY39" fmla="*/ 3778180 h 3778180"/>
              <a:gd name="connsiteX40" fmla="*/ 2009670 w 3094892"/>
              <a:gd name="connsiteY40" fmla="*/ 3737987 h 3778180"/>
              <a:gd name="connsiteX41" fmla="*/ 1688123 w 3094892"/>
              <a:gd name="connsiteY41" fmla="*/ 3627455 h 3778180"/>
              <a:gd name="connsiteX42" fmla="*/ 1356527 w 3094892"/>
              <a:gd name="connsiteY42" fmla="*/ 3547068 h 3778180"/>
              <a:gd name="connsiteX43" fmla="*/ 1045028 w 3094892"/>
              <a:gd name="connsiteY43" fmla="*/ 3466681 h 3778180"/>
              <a:gd name="connsiteX44" fmla="*/ 954593 w 3094892"/>
              <a:gd name="connsiteY44" fmla="*/ 3456633 h 3778180"/>
              <a:gd name="connsiteX45" fmla="*/ 753626 w 3094892"/>
              <a:gd name="connsiteY45" fmla="*/ 3295859 h 3778180"/>
              <a:gd name="connsiteX46" fmla="*/ 663191 w 3094892"/>
              <a:gd name="connsiteY46" fmla="*/ 3255666 h 3778180"/>
              <a:gd name="connsiteX47" fmla="*/ 522514 w 3094892"/>
              <a:gd name="connsiteY47" fmla="*/ 3165231 h 3778180"/>
              <a:gd name="connsiteX48" fmla="*/ 381837 w 3094892"/>
              <a:gd name="connsiteY48" fmla="*/ 3064747 h 3778180"/>
              <a:gd name="connsiteX49" fmla="*/ 100483 w 3094892"/>
              <a:gd name="connsiteY49" fmla="*/ 2964264 h 3778180"/>
              <a:gd name="connsiteX50" fmla="*/ 40193 w 3094892"/>
              <a:gd name="connsiteY50" fmla="*/ 2783393 h 3778180"/>
              <a:gd name="connsiteX51" fmla="*/ 0 w 3094892"/>
              <a:gd name="connsiteY51" fmla="*/ 2431701 h 3778180"/>
              <a:gd name="connsiteX52" fmla="*/ 20096 w 3094892"/>
              <a:gd name="connsiteY52" fmla="*/ 2200589 h 3778180"/>
              <a:gd name="connsiteX53" fmla="*/ 40193 w 3094892"/>
              <a:gd name="connsiteY53" fmla="*/ 2140299 h 377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094892" h="3778180">
                <a:moveTo>
                  <a:pt x="40193" y="2140299"/>
                </a:moveTo>
                <a:lnTo>
                  <a:pt x="301450" y="1959429"/>
                </a:lnTo>
                <a:lnTo>
                  <a:pt x="381837" y="1758462"/>
                </a:lnTo>
                <a:lnTo>
                  <a:pt x="502417" y="1587640"/>
                </a:lnTo>
                <a:lnTo>
                  <a:pt x="622997" y="1517301"/>
                </a:lnTo>
                <a:lnTo>
                  <a:pt x="683287" y="1256044"/>
                </a:lnTo>
                <a:lnTo>
                  <a:pt x="844061" y="964642"/>
                </a:lnTo>
                <a:lnTo>
                  <a:pt x="1024931" y="643095"/>
                </a:lnTo>
                <a:lnTo>
                  <a:pt x="1075173" y="411982"/>
                </a:lnTo>
                <a:lnTo>
                  <a:pt x="1245995" y="211015"/>
                </a:lnTo>
                <a:lnTo>
                  <a:pt x="1416817" y="70339"/>
                </a:lnTo>
                <a:lnTo>
                  <a:pt x="1688123" y="0"/>
                </a:lnTo>
                <a:lnTo>
                  <a:pt x="1999622" y="40193"/>
                </a:lnTo>
                <a:lnTo>
                  <a:pt x="2250830" y="100484"/>
                </a:lnTo>
                <a:lnTo>
                  <a:pt x="2401556" y="231112"/>
                </a:lnTo>
                <a:lnTo>
                  <a:pt x="2361362" y="462224"/>
                </a:lnTo>
                <a:lnTo>
                  <a:pt x="2441749" y="683288"/>
                </a:lnTo>
                <a:lnTo>
                  <a:pt x="2491991" y="954593"/>
                </a:lnTo>
                <a:lnTo>
                  <a:pt x="2532184" y="1055077"/>
                </a:lnTo>
                <a:lnTo>
                  <a:pt x="2622619" y="1075174"/>
                </a:lnTo>
                <a:lnTo>
                  <a:pt x="2652764" y="1155560"/>
                </a:lnTo>
                <a:lnTo>
                  <a:pt x="2713054" y="1245996"/>
                </a:lnTo>
                <a:lnTo>
                  <a:pt x="2773345" y="1406769"/>
                </a:lnTo>
                <a:lnTo>
                  <a:pt x="2471894" y="1557495"/>
                </a:lnTo>
                <a:lnTo>
                  <a:pt x="2461846" y="1708220"/>
                </a:lnTo>
                <a:lnTo>
                  <a:pt x="2532184" y="1808703"/>
                </a:lnTo>
                <a:lnTo>
                  <a:pt x="2642716" y="1848897"/>
                </a:lnTo>
                <a:lnTo>
                  <a:pt x="2723103" y="1899139"/>
                </a:lnTo>
                <a:lnTo>
                  <a:pt x="2934118" y="2140299"/>
                </a:lnTo>
                <a:lnTo>
                  <a:pt x="3094892" y="2250831"/>
                </a:lnTo>
                <a:lnTo>
                  <a:pt x="3084843" y="2371411"/>
                </a:lnTo>
                <a:lnTo>
                  <a:pt x="3064747" y="2421653"/>
                </a:lnTo>
                <a:lnTo>
                  <a:pt x="2883876" y="2682910"/>
                </a:lnTo>
                <a:lnTo>
                  <a:pt x="2642716" y="2914022"/>
                </a:lnTo>
                <a:lnTo>
                  <a:pt x="2672861" y="3044651"/>
                </a:lnTo>
                <a:lnTo>
                  <a:pt x="2703006" y="3326004"/>
                </a:lnTo>
                <a:lnTo>
                  <a:pt x="2713054" y="3476730"/>
                </a:lnTo>
                <a:lnTo>
                  <a:pt x="2652764" y="3647552"/>
                </a:lnTo>
                <a:lnTo>
                  <a:pt x="2471894" y="3697793"/>
                </a:lnTo>
                <a:lnTo>
                  <a:pt x="2170443" y="3778180"/>
                </a:lnTo>
                <a:lnTo>
                  <a:pt x="2009670" y="3737987"/>
                </a:lnTo>
                <a:lnTo>
                  <a:pt x="1688123" y="3627455"/>
                </a:lnTo>
                <a:lnTo>
                  <a:pt x="1356527" y="3547068"/>
                </a:lnTo>
                <a:lnTo>
                  <a:pt x="1045028" y="3466681"/>
                </a:lnTo>
                <a:lnTo>
                  <a:pt x="954593" y="3456633"/>
                </a:lnTo>
                <a:lnTo>
                  <a:pt x="753626" y="3295859"/>
                </a:lnTo>
                <a:lnTo>
                  <a:pt x="663191" y="3255666"/>
                </a:lnTo>
                <a:lnTo>
                  <a:pt x="522514" y="3165231"/>
                </a:lnTo>
                <a:lnTo>
                  <a:pt x="381837" y="3064747"/>
                </a:lnTo>
                <a:lnTo>
                  <a:pt x="100483" y="2964264"/>
                </a:lnTo>
                <a:lnTo>
                  <a:pt x="40193" y="2783393"/>
                </a:lnTo>
                <a:lnTo>
                  <a:pt x="0" y="2431701"/>
                </a:lnTo>
                <a:lnTo>
                  <a:pt x="20096" y="2200589"/>
                </a:lnTo>
                <a:lnTo>
                  <a:pt x="40193" y="2140299"/>
                </a:lnTo>
                <a:close/>
              </a:path>
            </a:pathLst>
          </a:cu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19"/>
          <p:cNvGrpSpPr/>
          <p:nvPr/>
        </p:nvGrpSpPr>
        <p:grpSpPr>
          <a:xfrm>
            <a:off x="0" y="731520"/>
            <a:ext cx="9004756" cy="6126480"/>
            <a:chOff x="0" y="731520"/>
            <a:chExt cx="9004756" cy="6126480"/>
          </a:xfrm>
        </p:grpSpPr>
        <p:pic>
          <p:nvPicPr>
            <p:cNvPr id="23555" name="Picture 3"/>
            <p:cNvPicPr>
              <a:picLocks noChangeAspect="1" noChangeArrowheads="1"/>
            </p:cNvPicPr>
            <p:nvPr/>
          </p:nvPicPr>
          <p:blipFill>
            <a:blip r:embed="rId3" cstate="print"/>
            <a:srcRect/>
            <a:stretch>
              <a:fillRect/>
            </a:stretch>
          </p:blipFill>
          <p:spPr bwMode="auto">
            <a:xfrm>
              <a:off x="4800600" y="731520"/>
              <a:ext cx="4204156" cy="6126480"/>
            </a:xfrm>
            <a:prstGeom prst="rect">
              <a:avLst/>
            </a:prstGeom>
            <a:noFill/>
            <a:ln w="9525">
              <a:noFill/>
              <a:miter lim="800000"/>
              <a:headEnd/>
              <a:tailEnd/>
            </a:ln>
          </p:spPr>
        </p:pic>
        <p:sp>
          <p:nvSpPr>
            <p:cNvPr id="19" name="Rectangle 18"/>
            <p:cNvSpPr/>
            <p:nvPr/>
          </p:nvSpPr>
          <p:spPr>
            <a:xfrm>
              <a:off x="0" y="6642556"/>
              <a:ext cx="7543800" cy="215444"/>
            </a:xfrm>
            <a:prstGeom prst="rect">
              <a:avLst/>
            </a:prstGeom>
          </p:spPr>
          <p:txBody>
            <a:bodyPr wrap="square">
              <a:spAutoFit/>
            </a:bodyPr>
            <a:lstStyle/>
            <a:p>
              <a:r>
                <a:rPr lang="en-US" sz="800" b="1" dirty="0" smtClean="0"/>
                <a:t>https://www.census.gov/programs-surveys/popest/technical-documentation/research/evaluation-estimates/2020-evaluation-estimates/2010s-counties-total.html</a:t>
              </a:r>
              <a:r>
                <a:rPr lang="en-US" sz="800" dirty="0" smtClean="0"/>
                <a:t> </a:t>
              </a:r>
              <a:endParaRPr lang="en-US" sz="800" dirty="0"/>
            </a:p>
          </p:txBody>
        </p:sp>
      </p:grpSp>
      <p:pic>
        <p:nvPicPr>
          <p:cNvPr id="23556" name="Picture 4"/>
          <p:cNvPicPr>
            <a:picLocks noChangeAspect="1" noChangeArrowheads="1"/>
          </p:cNvPicPr>
          <p:nvPr/>
        </p:nvPicPr>
        <p:blipFill>
          <a:blip r:embed="rId4" cstate="print"/>
          <a:srcRect/>
          <a:stretch>
            <a:fillRect/>
          </a:stretch>
        </p:blipFill>
        <p:spPr bwMode="auto">
          <a:xfrm>
            <a:off x="3810000" y="1676400"/>
            <a:ext cx="4095750" cy="1104900"/>
          </a:xfrm>
          <a:prstGeom prst="rect">
            <a:avLst/>
          </a:prstGeom>
          <a:noFill/>
          <a:ln w="57150">
            <a:solidFill>
              <a:schemeClr val="tx1"/>
            </a:solidFill>
            <a:miter lim="800000"/>
            <a:headEnd/>
            <a:tailEnd/>
          </a:ln>
        </p:spPr>
      </p:pic>
      <p:sp>
        <p:nvSpPr>
          <p:cNvPr id="22" name="TextBox 21"/>
          <p:cNvSpPr txBox="1"/>
          <p:nvPr/>
        </p:nvSpPr>
        <p:spPr>
          <a:xfrm>
            <a:off x="762000" y="1524000"/>
            <a:ext cx="609600" cy="369332"/>
          </a:xfrm>
          <a:prstGeom prst="rect">
            <a:avLst/>
          </a:prstGeom>
          <a:solidFill>
            <a:schemeClr val="bg1"/>
          </a:solidFill>
        </p:spPr>
        <p:txBody>
          <a:bodyPr wrap="square" rtlCol="0">
            <a:spAutoFit/>
          </a:bodyPr>
          <a:lstStyle/>
          <a:p>
            <a:pPr algn="ctr"/>
            <a:r>
              <a:rPr lang="en-US" b="1" dirty="0" smtClean="0"/>
              <a:t>UT</a:t>
            </a:r>
            <a:endParaRPr lang="en-US" b="1" dirty="0"/>
          </a:p>
        </p:txBody>
      </p:sp>
      <p:sp>
        <p:nvSpPr>
          <p:cNvPr id="23" name="TextBox 22"/>
          <p:cNvSpPr txBox="1"/>
          <p:nvPr/>
        </p:nvSpPr>
        <p:spPr>
          <a:xfrm>
            <a:off x="3733800" y="2971800"/>
            <a:ext cx="609600" cy="369332"/>
          </a:xfrm>
          <a:prstGeom prst="rect">
            <a:avLst/>
          </a:prstGeom>
          <a:solidFill>
            <a:schemeClr val="bg1"/>
          </a:solidFill>
        </p:spPr>
        <p:txBody>
          <a:bodyPr wrap="square" rtlCol="0">
            <a:spAutoFit/>
          </a:bodyPr>
          <a:lstStyle/>
          <a:p>
            <a:pPr algn="ctr"/>
            <a:r>
              <a:rPr lang="en-US" b="1" dirty="0" smtClean="0"/>
              <a:t>CO</a:t>
            </a:r>
            <a:endParaRPr lang="en-US" b="1" dirty="0"/>
          </a:p>
        </p:txBody>
      </p:sp>
      <p:sp>
        <p:nvSpPr>
          <p:cNvPr id="24" name="TextBox 23"/>
          <p:cNvSpPr txBox="1"/>
          <p:nvPr/>
        </p:nvSpPr>
        <p:spPr>
          <a:xfrm>
            <a:off x="3886200" y="5193268"/>
            <a:ext cx="609600" cy="369332"/>
          </a:xfrm>
          <a:prstGeom prst="rect">
            <a:avLst/>
          </a:prstGeom>
          <a:solidFill>
            <a:schemeClr val="bg1"/>
          </a:solidFill>
        </p:spPr>
        <p:txBody>
          <a:bodyPr wrap="square" rtlCol="0">
            <a:spAutoFit/>
          </a:bodyPr>
          <a:lstStyle/>
          <a:p>
            <a:pPr algn="ctr"/>
            <a:r>
              <a:rPr lang="en-US" b="1" dirty="0" smtClean="0"/>
              <a:t>NM</a:t>
            </a:r>
            <a:endParaRPr lang="en-US" b="1" dirty="0"/>
          </a:p>
        </p:txBody>
      </p:sp>
      <p:sp>
        <p:nvSpPr>
          <p:cNvPr id="26" name="TextBox 25"/>
          <p:cNvSpPr txBox="1"/>
          <p:nvPr/>
        </p:nvSpPr>
        <p:spPr>
          <a:xfrm>
            <a:off x="1143000" y="5715000"/>
            <a:ext cx="609600" cy="369332"/>
          </a:xfrm>
          <a:prstGeom prst="rect">
            <a:avLst/>
          </a:prstGeom>
          <a:solidFill>
            <a:schemeClr val="bg1"/>
          </a:solidFill>
        </p:spPr>
        <p:txBody>
          <a:bodyPr wrap="square" rtlCol="0">
            <a:spAutoFit/>
          </a:bodyPr>
          <a:lstStyle/>
          <a:p>
            <a:pPr algn="ctr"/>
            <a:r>
              <a:rPr lang="en-US" b="1" dirty="0" smtClean="0"/>
              <a:t>AZ</a:t>
            </a:r>
            <a:endParaRPr lang="en-US" b="1" dirty="0"/>
          </a:p>
        </p:txBody>
      </p:sp>
      <p:sp>
        <p:nvSpPr>
          <p:cNvPr id="27" name="TextBox 26"/>
          <p:cNvSpPr txBox="1"/>
          <p:nvPr/>
        </p:nvSpPr>
        <p:spPr>
          <a:xfrm>
            <a:off x="762000" y="990600"/>
            <a:ext cx="3810000" cy="523220"/>
          </a:xfrm>
          <a:prstGeom prst="rect">
            <a:avLst/>
          </a:prstGeom>
          <a:solidFill>
            <a:schemeClr val="bg1"/>
          </a:solidFill>
        </p:spPr>
        <p:txBody>
          <a:bodyPr wrap="square" rtlCol="0">
            <a:spAutoFit/>
          </a:bodyPr>
          <a:lstStyle/>
          <a:p>
            <a:pPr algn="ctr"/>
            <a:r>
              <a:rPr lang="en-US" sz="2800" b="1" dirty="0" smtClean="0"/>
              <a:t>COLORADO PLATEAU</a:t>
            </a:r>
            <a:endParaRPr lang="en-US" sz="2800" b="1" dirty="0"/>
          </a:p>
        </p:txBody>
      </p:sp>
      <p:grpSp>
        <p:nvGrpSpPr>
          <p:cNvPr id="6" name="Group 29"/>
          <p:cNvGrpSpPr/>
          <p:nvPr/>
        </p:nvGrpSpPr>
        <p:grpSpPr>
          <a:xfrm>
            <a:off x="3758084" y="1617785"/>
            <a:ext cx="5395964" cy="5240215"/>
            <a:chOff x="3758084" y="1617785"/>
            <a:chExt cx="5395964" cy="5240215"/>
          </a:xfrm>
        </p:grpSpPr>
        <p:sp>
          <p:nvSpPr>
            <p:cNvPr id="28" name="Rectangle 27"/>
            <p:cNvSpPr/>
            <p:nvPr/>
          </p:nvSpPr>
          <p:spPr>
            <a:xfrm>
              <a:off x="7086600" y="6324600"/>
              <a:ext cx="2057400" cy="5334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3758084" y="1617785"/>
              <a:ext cx="5395964" cy="5235191"/>
            </a:xfrm>
            <a:custGeom>
              <a:avLst/>
              <a:gdLst>
                <a:gd name="connsiteX0" fmla="*/ 3315956 w 5395964"/>
                <a:gd name="connsiteY0" fmla="*/ 5235191 h 5235191"/>
                <a:gd name="connsiteX1" fmla="*/ 0 w 5395964"/>
                <a:gd name="connsiteY1" fmla="*/ 1175657 h 5235191"/>
                <a:gd name="connsiteX2" fmla="*/ 4200211 w 5395964"/>
                <a:gd name="connsiteY2" fmla="*/ 1195753 h 5235191"/>
                <a:gd name="connsiteX3" fmla="*/ 4170065 w 5395964"/>
                <a:gd name="connsiteY3" fmla="*/ 0 h 5235191"/>
                <a:gd name="connsiteX4" fmla="*/ 5395964 w 5395964"/>
                <a:gd name="connsiteY4" fmla="*/ 4682531 h 5235191"/>
                <a:gd name="connsiteX5" fmla="*/ 3315956 w 5395964"/>
                <a:gd name="connsiteY5" fmla="*/ 4692580 h 5235191"/>
                <a:gd name="connsiteX6" fmla="*/ 3315956 w 5395964"/>
                <a:gd name="connsiteY6" fmla="*/ 5235191 h 523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95964" h="5235191">
                  <a:moveTo>
                    <a:pt x="3315956" y="5235191"/>
                  </a:moveTo>
                  <a:lnTo>
                    <a:pt x="0" y="1175657"/>
                  </a:lnTo>
                  <a:lnTo>
                    <a:pt x="4200211" y="1195753"/>
                  </a:lnTo>
                  <a:lnTo>
                    <a:pt x="4170065" y="0"/>
                  </a:lnTo>
                  <a:lnTo>
                    <a:pt x="5395964" y="4682531"/>
                  </a:lnTo>
                  <a:lnTo>
                    <a:pt x="3315956" y="4692580"/>
                  </a:lnTo>
                  <a:lnTo>
                    <a:pt x="3315956" y="5235191"/>
                  </a:ln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p:cNvSpPr txBox="1"/>
          <p:nvPr/>
        </p:nvSpPr>
        <p:spPr>
          <a:xfrm>
            <a:off x="400050" y="3048000"/>
            <a:ext cx="8343900" cy="1938992"/>
          </a:xfrm>
          <a:prstGeom prst="rect">
            <a:avLst/>
          </a:prstGeom>
          <a:solidFill>
            <a:srgbClr val="FFFF00"/>
          </a:solidFill>
          <a:ln>
            <a:solidFill>
              <a:schemeClr val="tx1"/>
            </a:solidFill>
          </a:ln>
        </p:spPr>
        <p:txBody>
          <a:bodyPr wrap="square" rtlCol="0">
            <a:spAutoFit/>
          </a:bodyPr>
          <a:lstStyle/>
          <a:p>
            <a:r>
              <a:rPr lang="en-US" sz="6000" b="1" dirty="0" smtClean="0"/>
              <a:t>13% more people means 13% more water needed!</a:t>
            </a:r>
            <a:endParaRPr lang="en-US" sz="6000" b="1" dirty="0"/>
          </a:p>
        </p:txBody>
      </p:sp>
      <p:sp>
        <p:nvSpPr>
          <p:cNvPr id="25" name="Rounded Rectangle 24"/>
          <p:cNvSpPr/>
          <p:nvPr/>
        </p:nvSpPr>
        <p:spPr>
          <a:xfrm>
            <a:off x="7543800" y="685800"/>
            <a:ext cx="762000" cy="6019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8291568" y="685800"/>
            <a:ext cx="762000" cy="6019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6172200" y="685800"/>
            <a:ext cx="1524000" cy="5791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80">
                                          <p:stCondLst>
                                            <p:cond delay="0"/>
                                          </p:stCondLst>
                                        </p:cTn>
                                        <p:tgtEl>
                                          <p:spTgt spid="22"/>
                                        </p:tgtEl>
                                      </p:cBhvr>
                                    </p:animEffect>
                                    <p:anim calcmode="lin" valueType="num">
                                      <p:cBhvr>
                                        <p:cTn id="13"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8" dur="26">
                                          <p:stCondLst>
                                            <p:cond delay="650"/>
                                          </p:stCondLst>
                                        </p:cTn>
                                        <p:tgtEl>
                                          <p:spTgt spid="22"/>
                                        </p:tgtEl>
                                      </p:cBhvr>
                                      <p:to x="100000" y="60000"/>
                                    </p:animScale>
                                    <p:animScale>
                                      <p:cBhvr>
                                        <p:cTn id="19" dur="166" decel="50000">
                                          <p:stCondLst>
                                            <p:cond delay="676"/>
                                          </p:stCondLst>
                                        </p:cTn>
                                        <p:tgtEl>
                                          <p:spTgt spid="22"/>
                                        </p:tgtEl>
                                      </p:cBhvr>
                                      <p:to x="100000" y="100000"/>
                                    </p:animScale>
                                    <p:animScale>
                                      <p:cBhvr>
                                        <p:cTn id="20" dur="26">
                                          <p:stCondLst>
                                            <p:cond delay="1312"/>
                                          </p:stCondLst>
                                        </p:cTn>
                                        <p:tgtEl>
                                          <p:spTgt spid="22"/>
                                        </p:tgtEl>
                                      </p:cBhvr>
                                      <p:to x="100000" y="80000"/>
                                    </p:animScale>
                                    <p:animScale>
                                      <p:cBhvr>
                                        <p:cTn id="21" dur="166" decel="50000">
                                          <p:stCondLst>
                                            <p:cond delay="1338"/>
                                          </p:stCondLst>
                                        </p:cTn>
                                        <p:tgtEl>
                                          <p:spTgt spid="22"/>
                                        </p:tgtEl>
                                      </p:cBhvr>
                                      <p:to x="100000" y="100000"/>
                                    </p:animScale>
                                    <p:animScale>
                                      <p:cBhvr>
                                        <p:cTn id="22" dur="26">
                                          <p:stCondLst>
                                            <p:cond delay="1642"/>
                                          </p:stCondLst>
                                        </p:cTn>
                                        <p:tgtEl>
                                          <p:spTgt spid="22"/>
                                        </p:tgtEl>
                                      </p:cBhvr>
                                      <p:to x="100000" y="90000"/>
                                    </p:animScale>
                                    <p:animScale>
                                      <p:cBhvr>
                                        <p:cTn id="23" dur="166" decel="50000">
                                          <p:stCondLst>
                                            <p:cond delay="1668"/>
                                          </p:stCondLst>
                                        </p:cTn>
                                        <p:tgtEl>
                                          <p:spTgt spid="22"/>
                                        </p:tgtEl>
                                      </p:cBhvr>
                                      <p:to x="100000" y="100000"/>
                                    </p:animScale>
                                    <p:animScale>
                                      <p:cBhvr>
                                        <p:cTn id="24" dur="26">
                                          <p:stCondLst>
                                            <p:cond delay="1808"/>
                                          </p:stCondLst>
                                        </p:cTn>
                                        <p:tgtEl>
                                          <p:spTgt spid="22"/>
                                        </p:tgtEl>
                                      </p:cBhvr>
                                      <p:to x="100000" y="95000"/>
                                    </p:animScale>
                                    <p:animScale>
                                      <p:cBhvr>
                                        <p:cTn id="25" dur="166" decel="50000">
                                          <p:stCondLst>
                                            <p:cond delay="1834"/>
                                          </p:stCondLst>
                                        </p:cTn>
                                        <p:tgtEl>
                                          <p:spTgt spid="22"/>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80">
                                          <p:stCondLst>
                                            <p:cond delay="0"/>
                                          </p:stCondLst>
                                        </p:cTn>
                                        <p:tgtEl>
                                          <p:spTgt spid="23"/>
                                        </p:tgtEl>
                                      </p:cBhvr>
                                    </p:animEffect>
                                    <p:anim calcmode="lin" valueType="num">
                                      <p:cBhvr>
                                        <p:cTn id="29"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4" dur="26">
                                          <p:stCondLst>
                                            <p:cond delay="650"/>
                                          </p:stCondLst>
                                        </p:cTn>
                                        <p:tgtEl>
                                          <p:spTgt spid="23"/>
                                        </p:tgtEl>
                                      </p:cBhvr>
                                      <p:to x="100000" y="60000"/>
                                    </p:animScale>
                                    <p:animScale>
                                      <p:cBhvr>
                                        <p:cTn id="35" dur="166" decel="50000">
                                          <p:stCondLst>
                                            <p:cond delay="676"/>
                                          </p:stCondLst>
                                        </p:cTn>
                                        <p:tgtEl>
                                          <p:spTgt spid="23"/>
                                        </p:tgtEl>
                                      </p:cBhvr>
                                      <p:to x="100000" y="100000"/>
                                    </p:animScale>
                                    <p:animScale>
                                      <p:cBhvr>
                                        <p:cTn id="36" dur="26">
                                          <p:stCondLst>
                                            <p:cond delay="1312"/>
                                          </p:stCondLst>
                                        </p:cTn>
                                        <p:tgtEl>
                                          <p:spTgt spid="23"/>
                                        </p:tgtEl>
                                      </p:cBhvr>
                                      <p:to x="100000" y="80000"/>
                                    </p:animScale>
                                    <p:animScale>
                                      <p:cBhvr>
                                        <p:cTn id="37" dur="166" decel="50000">
                                          <p:stCondLst>
                                            <p:cond delay="1338"/>
                                          </p:stCondLst>
                                        </p:cTn>
                                        <p:tgtEl>
                                          <p:spTgt spid="23"/>
                                        </p:tgtEl>
                                      </p:cBhvr>
                                      <p:to x="100000" y="100000"/>
                                    </p:animScale>
                                    <p:animScale>
                                      <p:cBhvr>
                                        <p:cTn id="38" dur="26">
                                          <p:stCondLst>
                                            <p:cond delay="1642"/>
                                          </p:stCondLst>
                                        </p:cTn>
                                        <p:tgtEl>
                                          <p:spTgt spid="23"/>
                                        </p:tgtEl>
                                      </p:cBhvr>
                                      <p:to x="100000" y="90000"/>
                                    </p:animScale>
                                    <p:animScale>
                                      <p:cBhvr>
                                        <p:cTn id="39" dur="166" decel="50000">
                                          <p:stCondLst>
                                            <p:cond delay="1668"/>
                                          </p:stCondLst>
                                        </p:cTn>
                                        <p:tgtEl>
                                          <p:spTgt spid="23"/>
                                        </p:tgtEl>
                                      </p:cBhvr>
                                      <p:to x="100000" y="100000"/>
                                    </p:animScale>
                                    <p:animScale>
                                      <p:cBhvr>
                                        <p:cTn id="40" dur="26">
                                          <p:stCondLst>
                                            <p:cond delay="1808"/>
                                          </p:stCondLst>
                                        </p:cTn>
                                        <p:tgtEl>
                                          <p:spTgt spid="23"/>
                                        </p:tgtEl>
                                      </p:cBhvr>
                                      <p:to x="100000" y="95000"/>
                                    </p:animScale>
                                    <p:animScale>
                                      <p:cBhvr>
                                        <p:cTn id="41" dur="166" decel="50000">
                                          <p:stCondLst>
                                            <p:cond delay="1834"/>
                                          </p:stCondLst>
                                        </p:cTn>
                                        <p:tgtEl>
                                          <p:spTgt spid="23"/>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580">
                                          <p:stCondLst>
                                            <p:cond delay="0"/>
                                          </p:stCondLst>
                                        </p:cTn>
                                        <p:tgtEl>
                                          <p:spTgt spid="24"/>
                                        </p:tgtEl>
                                      </p:cBhvr>
                                    </p:animEffect>
                                    <p:anim calcmode="lin" valueType="num">
                                      <p:cBhvr>
                                        <p:cTn id="4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50" dur="26">
                                          <p:stCondLst>
                                            <p:cond delay="650"/>
                                          </p:stCondLst>
                                        </p:cTn>
                                        <p:tgtEl>
                                          <p:spTgt spid="24"/>
                                        </p:tgtEl>
                                      </p:cBhvr>
                                      <p:to x="100000" y="60000"/>
                                    </p:animScale>
                                    <p:animScale>
                                      <p:cBhvr>
                                        <p:cTn id="51" dur="166" decel="50000">
                                          <p:stCondLst>
                                            <p:cond delay="676"/>
                                          </p:stCondLst>
                                        </p:cTn>
                                        <p:tgtEl>
                                          <p:spTgt spid="24"/>
                                        </p:tgtEl>
                                      </p:cBhvr>
                                      <p:to x="100000" y="100000"/>
                                    </p:animScale>
                                    <p:animScale>
                                      <p:cBhvr>
                                        <p:cTn id="52" dur="26">
                                          <p:stCondLst>
                                            <p:cond delay="1312"/>
                                          </p:stCondLst>
                                        </p:cTn>
                                        <p:tgtEl>
                                          <p:spTgt spid="24"/>
                                        </p:tgtEl>
                                      </p:cBhvr>
                                      <p:to x="100000" y="80000"/>
                                    </p:animScale>
                                    <p:animScale>
                                      <p:cBhvr>
                                        <p:cTn id="53" dur="166" decel="50000">
                                          <p:stCondLst>
                                            <p:cond delay="1338"/>
                                          </p:stCondLst>
                                        </p:cTn>
                                        <p:tgtEl>
                                          <p:spTgt spid="24"/>
                                        </p:tgtEl>
                                      </p:cBhvr>
                                      <p:to x="100000" y="100000"/>
                                    </p:animScale>
                                    <p:animScale>
                                      <p:cBhvr>
                                        <p:cTn id="54" dur="26">
                                          <p:stCondLst>
                                            <p:cond delay="1642"/>
                                          </p:stCondLst>
                                        </p:cTn>
                                        <p:tgtEl>
                                          <p:spTgt spid="24"/>
                                        </p:tgtEl>
                                      </p:cBhvr>
                                      <p:to x="100000" y="90000"/>
                                    </p:animScale>
                                    <p:animScale>
                                      <p:cBhvr>
                                        <p:cTn id="55" dur="166" decel="50000">
                                          <p:stCondLst>
                                            <p:cond delay="1668"/>
                                          </p:stCondLst>
                                        </p:cTn>
                                        <p:tgtEl>
                                          <p:spTgt spid="24"/>
                                        </p:tgtEl>
                                      </p:cBhvr>
                                      <p:to x="100000" y="100000"/>
                                    </p:animScale>
                                    <p:animScale>
                                      <p:cBhvr>
                                        <p:cTn id="56" dur="26">
                                          <p:stCondLst>
                                            <p:cond delay="1808"/>
                                          </p:stCondLst>
                                        </p:cTn>
                                        <p:tgtEl>
                                          <p:spTgt spid="24"/>
                                        </p:tgtEl>
                                      </p:cBhvr>
                                      <p:to x="100000" y="95000"/>
                                    </p:animScale>
                                    <p:animScale>
                                      <p:cBhvr>
                                        <p:cTn id="57" dur="166" decel="50000">
                                          <p:stCondLst>
                                            <p:cond delay="1834"/>
                                          </p:stCondLst>
                                        </p:cTn>
                                        <p:tgtEl>
                                          <p:spTgt spid="24"/>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ipe(down)">
                                      <p:cBhvr>
                                        <p:cTn id="60" dur="580">
                                          <p:stCondLst>
                                            <p:cond delay="0"/>
                                          </p:stCondLst>
                                        </p:cTn>
                                        <p:tgtEl>
                                          <p:spTgt spid="26"/>
                                        </p:tgtEl>
                                      </p:cBhvr>
                                    </p:animEffect>
                                    <p:anim calcmode="lin" valueType="num">
                                      <p:cBhvr>
                                        <p:cTn id="61"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66" dur="26">
                                          <p:stCondLst>
                                            <p:cond delay="650"/>
                                          </p:stCondLst>
                                        </p:cTn>
                                        <p:tgtEl>
                                          <p:spTgt spid="26"/>
                                        </p:tgtEl>
                                      </p:cBhvr>
                                      <p:to x="100000" y="60000"/>
                                    </p:animScale>
                                    <p:animScale>
                                      <p:cBhvr>
                                        <p:cTn id="67" dur="166" decel="50000">
                                          <p:stCondLst>
                                            <p:cond delay="676"/>
                                          </p:stCondLst>
                                        </p:cTn>
                                        <p:tgtEl>
                                          <p:spTgt spid="26"/>
                                        </p:tgtEl>
                                      </p:cBhvr>
                                      <p:to x="100000" y="100000"/>
                                    </p:animScale>
                                    <p:animScale>
                                      <p:cBhvr>
                                        <p:cTn id="68" dur="26">
                                          <p:stCondLst>
                                            <p:cond delay="1312"/>
                                          </p:stCondLst>
                                        </p:cTn>
                                        <p:tgtEl>
                                          <p:spTgt spid="26"/>
                                        </p:tgtEl>
                                      </p:cBhvr>
                                      <p:to x="100000" y="80000"/>
                                    </p:animScale>
                                    <p:animScale>
                                      <p:cBhvr>
                                        <p:cTn id="69" dur="166" decel="50000">
                                          <p:stCondLst>
                                            <p:cond delay="1338"/>
                                          </p:stCondLst>
                                        </p:cTn>
                                        <p:tgtEl>
                                          <p:spTgt spid="26"/>
                                        </p:tgtEl>
                                      </p:cBhvr>
                                      <p:to x="100000" y="100000"/>
                                    </p:animScale>
                                    <p:animScale>
                                      <p:cBhvr>
                                        <p:cTn id="70" dur="26">
                                          <p:stCondLst>
                                            <p:cond delay="1642"/>
                                          </p:stCondLst>
                                        </p:cTn>
                                        <p:tgtEl>
                                          <p:spTgt spid="26"/>
                                        </p:tgtEl>
                                      </p:cBhvr>
                                      <p:to x="100000" y="90000"/>
                                    </p:animScale>
                                    <p:animScale>
                                      <p:cBhvr>
                                        <p:cTn id="71" dur="166" decel="50000">
                                          <p:stCondLst>
                                            <p:cond delay="1668"/>
                                          </p:stCondLst>
                                        </p:cTn>
                                        <p:tgtEl>
                                          <p:spTgt spid="26"/>
                                        </p:tgtEl>
                                      </p:cBhvr>
                                      <p:to x="100000" y="100000"/>
                                    </p:animScale>
                                    <p:animScale>
                                      <p:cBhvr>
                                        <p:cTn id="72" dur="26">
                                          <p:stCondLst>
                                            <p:cond delay="1808"/>
                                          </p:stCondLst>
                                        </p:cTn>
                                        <p:tgtEl>
                                          <p:spTgt spid="26"/>
                                        </p:tgtEl>
                                      </p:cBhvr>
                                      <p:to x="100000" y="95000"/>
                                    </p:animScale>
                                    <p:animScale>
                                      <p:cBhvr>
                                        <p:cTn id="73" dur="166" decel="50000">
                                          <p:stCondLst>
                                            <p:cond delay="1834"/>
                                          </p:stCondLst>
                                        </p:cTn>
                                        <p:tgtEl>
                                          <p:spTgt spid="26"/>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3"/>
                                        </p:tgtEl>
                                        <p:attrNameLst>
                                          <p:attrName>style.visibility</p:attrName>
                                        </p:attrNameLst>
                                      </p:cBhvr>
                                      <p:to>
                                        <p:strVal val="visible"/>
                                      </p:to>
                                    </p:set>
                                    <p:animEffect transition="in" filter="wipe(down)">
                                      <p:cBhvr>
                                        <p:cTn id="78" dur="500"/>
                                        <p:tgtEl>
                                          <p:spTgt spid="3"/>
                                        </p:tgtEl>
                                      </p:cBhvr>
                                    </p:animEffect>
                                  </p:childTnLst>
                                </p:cTn>
                              </p:par>
                            </p:childTnLst>
                          </p:cTn>
                        </p:par>
                      </p:childTnLst>
                    </p:cTn>
                  </p:par>
                  <p:par>
                    <p:cTn id="79" fill="hold">
                      <p:stCondLst>
                        <p:cond delay="indefinite"/>
                      </p:stCondLst>
                      <p:childTnLst>
                        <p:par>
                          <p:cTn id="80" fill="hold">
                            <p:stCondLst>
                              <p:cond delay="0"/>
                            </p:stCondLst>
                            <p:childTnLst>
                              <p:par>
                                <p:cTn id="81" presetID="21" presetClass="entr" presetSubtype="1"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wheel(1)">
                                      <p:cBhvr>
                                        <p:cTn id="83" dur="2000"/>
                                        <p:tgtEl>
                                          <p:spTgt spid="16"/>
                                        </p:tgtEl>
                                      </p:cBhvr>
                                    </p:animEffect>
                                  </p:childTnLst>
                                </p:cTn>
                              </p:par>
                              <p:par>
                                <p:cTn id="84" presetID="26" presetClass="entr" presetSubtype="0"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wipe(down)">
                                      <p:cBhvr>
                                        <p:cTn id="86" dur="580">
                                          <p:stCondLst>
                                            <p:cond delay="0"/>
                                          </p:stCondLst>
                                        </p:cTn>
                                        <p:tgtEl>
                                          <p:spTgt spid="27"/>
                                        </p:tgtEl>
                                      </p:cBhvr>
                                    </p:animEffect>
                                    <p:anim calcmode="lin" valueType="num">
                                      <p:cBhvr>
                                        <p:cTn id="87"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92" dur="26">
                                          <p:stCondLst>
                                            <p:cond delay="650"/>
                                          </p:stCondLst>
                                        </p:cTn>
                                        <p:tgtEl>
                                          <p:spTgt spid="27"/>
                                        </p:tgtEl>
                                      </p:cBhvr>
                                      <p:to x="100000" y="60000"/>
                                    </p:animScale>
                                    <p:animScale>
                                      <p:cBhvr>
                                        <p:cTn id="93" dur="166" decel="50000">
                                          <p:stCondLst>
                                            <p:cond delay="676"/>
                                          </p:stCondLst>
                                        </p:cTn>
                                        <p:tgtEl>
                                          <p:spTgt spid="27"/>
                                        </p:tgtEl>
                                      </p:cBhvr>
                                      <p:to x="100000" y="100000"/>
                                    </p:animScale>
                                    <p:animScale>
                                      <p:cBhvr>
                                        <p:cTn id="94" dur="26">
                                          <p:stCondLst>
                                            <p:cond delay="1312"/>
                                          </p:stCondLst>
                                        </p:cTn>
                                        <p:tgtEl>
                                          <p:spTgt spid="27"/>
                                        </p:tgtEl>
                                      </p:cBhvr>
                                      <p:to x="100000" y="80000"/>
                                    </p:animScale>
                                    <p:animScale>
                                      <p:cBhvr>
                                        <p:cTn id="95" dur="166" decel="50000">
                                          <p:stCondLst>
                                            <p:cond delay="1338"/>
                                          </p:stCondLst>
                                        </p:cTn>
                                        <p:tgtEl>
                                          <p:spTgt spid="27"/>
                                        </p:tgtEl>
                                      </p:cBhvr>
                                      <p:to x="100000" y="100000"/>
                                    </p:animScale>
                                    <p:animScale>
                                      <p:cBhvr>
                                        <p:cTn id="96" dur="26">
                                          <p:stCondLst>
                                            <p:cond delay="1642"/>
                                          </p:stCondLst>
                                        </p:cTn>
                                        <p:tgtEl>
                                          <p:spTgt spid="27"/>
                                        </p:tgtEl>
                                      </p:cBhvr>
                                      <p:to x="100000" y="90000"/>
                                    </p:animScale>
                                    <p:animScale>
                                      <p:cBhvr>
                                        <p:cTn id="97" dur="166" decel="50000">
                                          <p:stCondLst>
                                            <p:cond delay="1668"/>
                                          </p:stCondLst>
                                        </p:cTn>
                                        <p:tgtEl>
                                          <p:spTgt spid="27"/>
                                        </p:tgtEl>
                                      </p:cBhvr>
                                      <p:to x="100000" y="100000"/>
                                    </p:animScale>
                                    <p:animScale>
                                      <p:cBhvr>
                                        <p:cTn id="98" dur="26">
                                          <p:stCondLst>
                                            <p:cond delay="1808"/>
                                          </p:stCondLst>
                                        </p:cTn>
                                        <p:tgtEl>
                                          <p:spTgt spid="27"/>
                                        </p:tgtEl>
                                      </p:cBhvr>
                                      <p:to x="100000" y="95000"/>
                                    </p:animScale>
                                    <p:animScale>
                                      <p:cBhvr>
                                        <p:cTn id="99" dur="166" decel="50000">
                                          <p:stCondLst>
                                            <p:cond delay="1834"/>
                                          </p:stCondLst>
                                        </p:cTn>
                                        <p:tgtEl>
                                          <p:spTgt spid="27"/>
                                        </p:tgtEl>
                                      </p:cBhvr>
                                      <p:to x="100000" y="100000"/>
                                    </p:animScale>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5"/>
                                        </p:tgtEl>
                                        <p:attrNameLst>
                                          <p:attrName>style.visibility</p:attrName>
                                        </p:attrNameLst>
                                      </p:cBhvr>
                                      <p:to>
                                        <p:strVal val="visible"/>
                                      </p:to>
                                    </p:set>
                                    <p:animEffect transition="in" filter="wipe(up)">
                                      <p:cBhvr>
                                        <p:cTn id="104" dur="1000"/>
                                        <p:tgtEl>
                                          <p:spTgt spid="5"/>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33"/>
                                        </p:tgtEl>
                                        <p:attrNameLst>
                                          <p:attrName>style.visibility</p:attrName>
                                        </p:attrNameLst>
                                      </p:cBhvr>
                                      <p:to>
                                        <p:strVal val="visible"/>
                                      </p:to>
                                    </p:set>
                                    <p:animEffect transition="in" filter="wipe(down)">
                                      <p:cBhvr>
                                        <p:cTn id="109" dur="1000"/>
                                        <p:tgtEl>
                                          <p:spTgt spid="33"/>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grpId="1" nodeType="clickEffect">
                                  <p:stCondLst>
                                    <p:cond delay="0"/>
                                  </p:stCondLst>
                                  <p:childTnLst>
                                    <p:animEffect transition="out" filter="fade">
                                      <p:cBhvr>
                                        <p:cTn id="113" dur="1000"/>
                                        <p:tgtEl>
                                          <p:spTgt spid="33"/>
                                        </p:tgtEl>
                                      </p:cBhvr>
                                    </p:animEffect>
                                    <p:set>
                                      <p:cBhvr>
                                        <p:cTn id="114" dur="1" fill="hold">
                                          <p:stCondLst>
                                            <p:cond delay="999"/>
                                          </p:stCondLst>
                                        </p:cTn>
                                        <p:tgtEl>
                                          <p:spTgt spid="33"/>
                                        </p:tgtEl>
                                        <p:attrNameLst>
                                          <p:attrName>style.visibility</p:attrName>
                                        </p:attrNameLst>
                                      </p:cBhvr>
                                      <p:to>
                                        <p:strVal val="hidden"/>
                                      </p:to>
                                    </p:set>
                                  </p:childTnLst>
                                </p:cTn>
                              </p:par>
                              <p:par>
                                <p:cTn id="115" presetID="22" presetClass="entr" presetSubtype="4" fill="hold" grpId="0" nodeType="withEffect">
                                  <p:stCondLst>
                                    <p:cond delay="0"/>
                                  </p:stCondLst>
                                  <p:childTnLst>
                                    <p:set>
                                      <p:cBhvr>
                                        <p:cTn id="116" dur="1" fill="hold">
                                          <p:stCondLst>
                                            <p:cond delay="0"/>
                                          </p:stCondLst>
                                        </p:cTn>
                                        <p:tgtEl>
                                          <p:spTgt spid="25"/>
                                        </p:tgtEl>
                                        <p:attrNameLst>
                                          <p:attrName>style.visibility</p:attrName>
                                        </p:attrNameLst>
                                      </p:cBhvr>
                                      <p:to>
                                        <p:strVal val="visible"/>
                                      </p:to>
                                    </p:set>
                                    <p:animEffect transition="in" filter="wipe(down)">
                                      <p:cBhvr>
                                        <p:cTn id="117" dur="1000"/>
                                        <p:tgtEl>
                                          <p:spTgt spid="25"/>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1000"/>
                                        <p:tgtEl>
                                          <p:spTgt spid="25"/>
                                        </p:tgtEl>
                                      </p:cBhvr>
                                    </p:animEffect>
                                    <p:set>
                                      <p:cBhvr>
                                        <p:cTn id="122" dur="1" fill="hold">
                                          <p:stCondLst>
                                            <p:cond delay="999"/>
                                          </p:stCondLst>
                                        </p:cTn>
                                        <p:tgtEl>
                                          <p:spTgt spid="25"/>
                                        </p:tgtEl>
                                        <p:attrNameLst>
                                          <p:attrName>style.visibility</p:attrName>
                                        </p:attrNameLst>
                                      </p:cBhvr>
                                      <p:to>
                                        <p:strVal val="hidden"/>
                                      </p:to>
                                    </p:set>
                                  </p:childTnLst>
                                </p:cTn>
                              </p:par>
                              <p:par>
                                <p:cTn id="123" presetID="22" presetClass="entr" presetSubtype="4" fill="hold" grpId="0" nodeType="withEffect">
                                  <p:stCondLst>
                                    <p:cond delay="0"/>
                                  </p:stCondLst>
                                  <p:childTnLst>
                                    <p:set>
                                      <p:cBhvr>
                                        <p:cTn id="124" dur="1" fill="hold">
                                          <p:stCondLst>
                                            <p:cond delay="0"/>
                                          </p:stCondLst>
                                        </p:cTn>
                                        <p:tgtEl>
                                          <p:spTgt spid="32"/>
                                        </p:tgtEl>
                                        <p:attrNameLst>
                                          <p:attrName>style.visibility</p:attrName>
                                        </p:attrNameLst>
                                      </p:cBhvr>
                                      <p:to>
                                        <p:strVal val="visible"/>
                                      </p:to>
                                    </p:set>
                                    <p:animEffect transition="in" filter="wipe(down)">
                                      <p:cBhvr>
                                        <p:cTn id="125" dur="1000"/>
                                        <p:tgtEl>
                                          <p:spTgt spid="32"/>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grpId="1" nodeType="clickEffect">
                                  <p:stCondLst>
                                    <p:cond delay="0"/>
                                  </p:stCondLst>
                                  <p:childTnLst>
                                    <p:animEffect transition="out" filter="fade">
                                      <p:cBhvr>
                                        <p:cTn id="129" dur="1000"/>
                                        <p:tgtEl>
                                          <p:spTgt spid="32"/>
                                        </p:tgtEl>
                                      </p:cBhvr>
                                    </p:animEffect>
                                    <p:set>
                                      <p:cBhvr>
                                        <p:cTn id="130" dur="1" fill="hold">
                                          <p:stCondLst>
                                            <p:cond delay="999"/>
                                          </p:stCondLst>
                                        </p:cTn>
                                        <p:tgtEl>
                                          <p:spTgt spid="32"/>
                                        </p:tgtEl>
                                        <p:attrNameLst>
                                          <p:attrName>style.visibility</p:attrName>
                                        </p:attrNameLst>
                                      </p:cBhvr>
                                      <p:to>
                                        <p:strVal val="hidden"/>
                                      </p:to>
                                    </p:set>
                                  </p:childTnLst>
                                </p:cTn>
                              </p:par>
                              <p:par>
                                <p:cTn id="131" presetID="22" presetClass="entr" presetSubtype="4" fill="hold" nodeType="withEffect">
                                  <p:stCondLst>
                                    <p:cond delay="0"/>
                                  </p:stCondLst>
                                  <p:childTnLst>
                                    <p:set>
                                      <p:cBhvr>
                                        <p:cTn id="132" dur="1" fill="hold">
                                          <p:stCondLst>
                                            <p:cond delay="0"/>
                                          </p:stCondLst>
                                        </p:cTn>
                                        <p:tgtEl>
                                          <p:spTgt spid="6"/>
                                        </p:tgtEl>
                                        <p:attrNameLst>
                                          <p:attrName>style.visibility</p:attrName>
                                        </p:attrNameLst>
                                      </p:cBhvr>
                                      <p:to>
                                        <p:strVal val="visible"/>
                                      </p:to>
                                    </p:set>
                                    <p:animEffect transition="in" filter="wipe(down)">
                                      <p:cBhvr>
                                        <p:cTn id="133" dur="1000"/>
                                        <p:tgtEl>
                                          <p:spTgt spid="6"/>
                                        </p:tgtEl>
                                      </p:cBhvr>
                                    </p:animEffect>
                                  </p:childTnLst>
                                </p:cTn>
                              </p:par>
                            </p:childTnLst>
                          </p:cTn>
                        </p:par>
                        <p:par>
                          <p:cTn id="134" fill="hold">
                            <p:stCondLst>
                              <p:cond delay="1000"/>
                            </p:stCondLst>
                            <p:childTnLst>
                              <p:par>
                                <p:cTn id="135" presetID="1" presetClass="entr" presetSubtype="0" fill="hold" nodeType="afterEffect">
                                  <p:stCondLst>
                                    <p:cond delay="0"/>
                                  </p:stCondLst>
                                  <p:childTnLst>
                                    <p:set>
                                      <p:cBhvr>
                                        <p:cTn id="136" dur="1" fill="hold">
                                          <p:stCondLst>
                                            <p:cond delay="0"/>
                                          </p:stCondLst>
                                        </p:cTn>
                                        <p:tgtEl>
                                          <p:spTgt spid="23556"/>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34" presetClass="entr" presetSubtype="0" fill="hold" grpId="0" nodeType="clickEffect">
                                  <p:stCondLst>
                                    <p:cond delay="0"/>
                                  </p:stCondLst>
                                  <p:childTnLst>
                                    <p:set>
                                      <p:cBhvr>
                                        <p:cTn id="140" dur="1" fill="hold">
                                          <p:stCondLst>
                                            <p:cond delay="0"/>
                                          </p:stCondLst>
                                        </p:cTn>
                                        <p:tgtEl>
                                          <p:spTgt spid="31"/>
                                        </p:tgtEl>
                                        <p:attrNameLst>
                                          <p:attrName>style.visibility</p:attrName>
                                        </p:attrNameLst>
                                      </p:cBhvr>
                                      <p:to>
                                        <p:strVal val="visible"/>
                                      </p:to>
                                    </p:set>
                                    <p:anim from="(-#ppt_w/2)" to="(#ppt_x)" calcmode="lin" valueType="num">
                                      <p:cBhvr>
                                        <p:cTn id="141" dur="600" fill="hold">
                                          <p:stCondLst>
                                            <p:cond delay="0"/>
                                          </p:stCondLst>
                                        </p:cTn>
                                        <p:tgtEl>
                                          <p:spTgt spid="31"/>
                                        </p:tgtEl>
                                        <p:attrNameLst>
                                          <p:attrName>ppt_x</p:attrName>
                                        </p:attrNameLst>
                                      </p:cBhvr>
                                    </p:anim>
                                    <p:anim from="0" to="-1.0" calcmode="lin" valueType="num">
                                      <p:cBhvr>
                                        <p:cTn id="142" dur="200" decel="50000" autoRev="1" fill="hold">
                                          <p:stCondLst>
                                            <p:cond delay="600"/>
                                          </p:stCondLst>
                                        </p:cTn>
                                        <p:tgtEl>
                                          <p:spTgt spid="31"/>
                                        </p:tgtEl>
                                        <p:attrNameLst>
                                          <p:attrName>xshear</p:attrName>
                                        </p:attrNameLst>
                                      </p:cBhvr>
                                    </p:anim>
                                    <p:animScale>
                                      <p:cBhvr>
                                        <p:cTn id="143" dur="200" decel="100000" autoRev="1" fill="hold">
                                          <p:stCondLst>
                                            <p:cond delay="600"/>
                                          </p:stCondLst>
                                        </p:cTn>
                                        <p:tgtEl>
                                          <p:spTgt spid="31"/>
                                        </p:tgtEl>
                                      </p:cBhvr>
                                      <p:from x="100000" y="100000"/>
                                      <p:to x="80000" y="100000"/>
                                    </p:animScale>
                                    <p:anim by="(#ppt_h/3+#ppt_w*0.1)" calcmode="lin" valueType="num">
                                      <p:cBhvr additive="sum">
                                        <p:cTn id="144" dur="200" decel="100000" autoRev="1" fill="hold">
                                          <p:stCondLst>
                                            <p:cond delay="600"/>
                                          </p:stCondLst>
                                        </p:cTn>
                                        <p:tgtEl>
                                          <p:spTgt spid="3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24" grpId="0" animBg="1"/>
      <p:bldP spid="26" grpId="0" animBg="1"/>
      <p:bldP spid="27" grpId="0" animBg="1"/>
      <p:bldP spid="31" grpId="0" animBg="1"/>
      <p:bldP spid="25" grpId="0" animBg="1"/>
      <p:bldP spid="25" grpId="1" animBg="1"/>
      <p:bldP spid="32" grpId="0" animBg="1"/>
      <p:bldP spid="32" grpId="1" animBg="1"/>
      <p:bldP spid="33" grpId="0" animBg="1"/>
      <p:bldP spid="33" grpId="1"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2900" dirty="0" smtClean="0"/>
              <a:t>COLORADO PLATEAU ARABLE LAND – CROP PRODUCTION</a:t>
            </a:r>
            <a:endParaRPr lang="en-US" sz="2900" dirty="0"/>
          </a:p>
        </p:txBody>
      </p:sp>
      <p:pic>
        <p:nvPicPr>
          <p:cNvPr id="24578" name="Picture 2"/>
          <p:cNvPicPr>
            <a:picLocks noChangeAspect="1" noChangeArrowheads="1"/>
          </p:cNvPicPr>
          <p:nvPr/>
        </p:nvPicPr>
        <p:blipFill>
          <a:blip r:embed="rId2" cstate="print"/>
          <a:srcRect/>
          <a:stretch>
            <a:fillRect/>
          </a:stretch>
        </p:blipFill>
        <p:spPr bwMode="auto">
          <a:xfrm>
            <a:off x="9144000" y="838200"/>
            <a:ext cx="7175500" cy="2997200"/>
          </a:xfrm>
          <a:prstGeom prst="rect">
            <a:avLst/>
          </a:prstGeom>
          <a:noFill/>
          <a:ln w="9525">
            <a:noFill/>
            <a:miter lim="800000"/>
            <a:headEnd/>
            <a:tailEnd/>
          </a:ln>
        </p:spPr>
      </p:pic>
      <p:grpSp>
        <p:nvGrpSpPr>
          <p:cNvPr id="3" name="Group 19"/>
          <p:cNvGrpSpPr/>
          <p:nvPr/>
        </p:nvGrpSpPr>
        <p:grpSpPr>
          <a:xfrm>
            <a:off x="0" y="990600"/>
            <a:ext cx="9144000" cy="5165889"/>
            <a:chOff x="0" y="990600"/>
            <a:chExt cx="9144000" cy="5165889"/>
          </a:xfrm>
        </p:grpSpPr>
        <p:pic>
          <p:nvPicPr>
            <p:cNvPr id="24581" name="Picture 5"/>
            <p:cNvPicPr>
              <a:picLocks noChangeAspect="1" noChangeArrowheads="1"/>
            </p:cNvPicPr>
            <p:nvPr/>
          </p:nvPicPr>
          <p:blipFill>
            <a:blip r:embed="rId3" cstate="print"/>
            <a:srcRect b="46899"/>
            <a:stretch>
              <a:fillRect/>
            </a:stretch>
          </p:blipFill>
          <p:spPr bwMode="auto">
            <a:xfrm>
              <a:off x="0" y="990600"/>
              <a:ext cx="9144000" cy="5165889"/>
            </a:xfrm>
            <a:prstGeom prst="rect">
              <a:avLst/>
            </a:prstGeom>
            <a:noFill/>
            <a:ln w="9525">
              <a:noFill/>
              <a:miter lim="800000"/>
              <a:headEnd/>
              <a:tailEnd/>
            </a:ln>
          </p:spPr>
        </p:pic>
        <p:cxnSp>
          <p:nvCxnSpPr>
            <p:cNvPr id="8" name="Straight Connector 7"/>
            <p:cNvCxnSpPr/>
            <p:nvPr/>
          </p:nvCxnSpPr>
          <p:spPr>
            <a:xfrm>
              <a:off x="6781800" y="3657600"/>
              <a:ext cx="1219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3400" y="4267200"/>
              <a:ext cx="78486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4876800"/>
              <a:ext cx="7239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47800" y="1828800"/>
              <a:ext cx="1219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352800" y="1828800"/>
              <a:ext cx="4495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66800" y="2438400"/>
              <a:ext cx="3124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905000" y="3048000"/>
              <a:ext cx="55626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 name="Group 23"/>
          <p:cNvGrpSpPr/>
          <p:nvPr/>
        </p:nvGrpSpPr>
        <p:grpSpPr>
          <a:xfrm>
            <a:off x="0" y="685800"/>
            <a:ext cx="9144000" cy="5638800"/>
            <a:chOff x="0" y="685800"/>
            <a:chExt cx="9144000" cy="5638800"/>
          </a:xfrm>
        </p:grpSpPr>
        <p:pic>
          <p:nvPicPr>
            <p:cNvPr id="24579" name="Picture 3"/>
            <p:cNvPicPr>
              <a:picLocks noChangeAspect="1" noChangeArrowheads="1"/>
            </p:cNvPicPr>
            <p:nvPr/>
          </p:nvPicPr>
          <p:blipFill>
            <a:blip r:embed="rId4" cstate="print"/>
            <a:srcRect/>
            <a:stretch>
              <a:fillRect/>
            </a:stretch>
          </p:blipFill>
          <p:spPr bwMode="auto">
            <a:xfrm>
              <a:off x="0" y="685800"/>
              <a:ext cx="9144000" cy="5197457"/>
            </a:xfrm>
            <a:prstGeom prst="rect">
              <a:avLst/>
            </a:prstGeom>
            <a:noFill/>
            <a:ln w="9525">
              <a:noFill/>
              <a:miter lim="800000"/>
              <a:headEnd/>
              <a:tailEnd/>
            </a:ln>
          </p:spPr>
        </p:pic>
        <p:grpSp>
          <p:nvGrpSpPr>
            <p:cNvPr id="5" name="Group 22"/>
            <p:cNvGrpSpPr/>
            <p:nvPr/>
          </p:nvGrpSpPr>
          <p:grpSpPr>
            <a:xfrm>
              <a:off x="0" y="5638799"/>
              <a:ext cx="9144000" cy="685801"/>
              <a:chOff x="0" y="5638799"/>
              <a:chExt cx="9144000" cy="685801"/>
            </a:xfrm>
          </p:grpSpPr>
          <p:pic>
            <p:nvPicPr>
              <p:cNvPr id="24580" name="Picture 4"/>
              <p:cNvPicPr>
                <a:picLocks noChangeAspect="1" noChangeArrowheads="1"/>
              </p:cNvPicPr>
              <p:nvPr/>
            </p:nvPicPr>
            <p:blipFill>
              <a:blip r:embed="rId5" cstate="print"/>
              <a:srcRect/>
              <a:stretch>
                <a:fillRect/>
              </a:stretch>
            </p:blipFill>
            <p:spPr bwMode="auto">
              <a:xfrm>
                <a:off x="0" y="5638799"/>
                <a:ext cx="2815981" cy="676656"/>
              </a:xfrm>
              <a:prstGeom prst="rect">
                <a:avLst/>
              </a:prstGeom>
              <a:noFill/>
              <a:ln w="19050">
                <a:solidFill>
                  <a:schemeClr val="tx1"/>
                </a:solidFill>
                <a:miter lim="800000"/>
                <a:headEnd/>
                <a:tailEnd/>
              </a:ln>
            </p:spPr>
          </p:pic>
          <p:sp>
            <p:nvSpPr>
              <p:cNvPr id="21" name="Rectangle 20"/>
              <p:cNvSpPr/>
              <p:nvPr/>
            </p:nvSpPr>
            <p:spPr>
              <a:xfrm>
                <a:off x="2667000" y="5638800"/>
                <a:ext cx="6477000" cy="685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Map of USA – Croplands (green) are identified using 30meter wavelength LANDSAT data</a:t>
                </a:r>
                <a:endParaRPr lang="en-US" sz="2400" b="1" dirty="0">
                  <a:solidFill>
                    <a:schemeClr val="tx1"/>
                  </a:solidFill>
                </a:endParaRPr>
              </a:p>
            </p:txBody>
          </p:sp>
        </p:grpSp>
      </p:grpSp>
      <p:grpSp>
        <p:nvGrpSpPr>
          <p:cNvPr id="6" name="Group 30"/>
          <p:cNvGrpSpPr>
            <a:grpSpLocks noChangeAspect="1"/>
          </p:cNvGrpSpPr>
          <p:nvPr/>
        </p:nvGrpSpPr>
        <p:grpSpPr>
          <a:xfrm>
            <a:off x="1883814" y="2590800"/>
            <a:ext cx="1621386" cy="1789115"/>
            <a:chOff x="457200" y="1143000"/>
            <a:chExt cx="4419599" cy="4876800"/>
          </a:xfrm>
        </p:grpSpPr>
        <p:pic>
          <p:nvPicPr>
            <p:cNvPr id="32" name="Picture 6"/>
            <p:cNvPicPr>
              <a:picLocks noChangeAspect="1" noChangeArrowheads="1"/>
            </p:cNvPicPr>
            <p:nvPr/>
          </p:nvPicPr>
          <p:blipFill>
            <a:blip r:embed="rId6" cstate="print"/>
            <a:srcRect r="12042" b="6881"/>
            <a:stretch>
              <a:fillRect/>
            </a:stretch>
          </p:blipFill>
          <p:spPr bwMode="auto">
            <a:xfrm>
              <a:off x="457200" y="1143000"/>
              <a:ext cx="4419599" cy="4876800"/>
            </a:xfrm>
            <a:prstGeom prst="rect">
              <a:avLst/>
            </a:prstGeom>
            <a:noFill/>
            <a:ln w="9525">
              <a:solidFill>
                <a:schemeClr val="tx1"/>
              </a:solidFill>
              <a:miter lim="800000"/>
              <a:headEnd/>
              <a:tailEnd/>
            </a:ln>
          </p:spPr>
        </p:pic>
        <p:sp>
          <p:nvSpPr>
            <p:cNvPr id="33" name="Freeform 32"/>
            <p:cNvSpPr/>
            <p:nvPr/>
          </p:nvSpPr>
          <p:spPr>
            <a:xfrm>
              <a:off x="533400" y="1581550"/>
              <a:ext cx="3323492" cy="4057250"/>
            </a:xfrm>
            <a:custGeom>
              <a:avLst/>
              <a:gdLst>
                <a:gd name="connsiteX0" fmla="*/ 40193 w 3094892"/>
                <a:gd name="connsiteY0" fmla="*/ 2140299 h 3778180"/>
                <a:gd name="connsiteX1" fmla="*/ 301450 w 3094892"/>
                <a:gd name="connsiteY1" fmla="*/ 1959429 h 3778180"/>
                <a:gd name="connsiteX2" fmla="*/ 381837 w 3094892"/>
                <a:gd name="connsiteY2" fmla="*/ 1758462 h 3778180"/>
                <a:gd name="connsiteX3" fmla="*/ 502417 w 3094892"/>
                <a:gd name="connsiteY3" fmla="*/ 1587640 h 3778180"/>
                <a:gd name="connsiteX4" fmla="*/ 622997 w 3094892"/>
                <a:gd name="connsiteY4" fmla="*/ 1517301 h 3778180"/>
                <a:gd name="connsiteX5" fmla="*/ 683287 w 3094892"/>
                <a:gd name="connsiteY5" fmla="*/ 1256044 h 3778180"/>
                <a:gd name="connsiteX6" fmla="*/ 844061 w 3094892"/>
                <a:gd name="connsiteY6" fmla="*/ 964642 h 3778180"/>
                <a:gd name="connsiteX7" fmla="*/ 1024931 w 3094892"/>
                <a:gd name="connsiteY7" fmla="*/ 643095 h 3778180"/>
                <a:gd name="connsiteX8" fmla="*/ 1075173 w 3094892"/>
                <a:gd name="connsiteY8" fmla="*/ 411982 h 3778180"/>
                <a:gd name="connsiteX9" fmla="*/ 1245995 w 3094892"/>
                <a:gd name="connsiteY9" fmla="*/ 211015 h 3778180"/>
                <a:gd name="connsiteX10" fmla="*/ 1416817 w 3094892"/>
                <a:gd name="connsiteY10" fmla="*/ 70339 h 3778180"/>
                <a:gd name="connsiteX11" fmla="*/ 1688123 w 3094892"/>
                <a:gd name="connsiteY11" fmla="*/ 0 h 3778180"/>
                <a:gd name="connsiteX12" fmla="*/ 1999622 w 3094892"/>
                <a:gd name="connsiteY12" fmla="*/ 40193 h 3778180"/>
                <a:gd name="connsiteX13" fmla="*/ 2250830 w 3094892"/>
                <a:gd name="connsiteY13" fmla="*/ 100484 h 3778180"/>
                <a:gd name="connsiteX14" fmla="*/ 2401556 w 3094892"/>
                <a:gd name="connsiteY14" fmla="*/ 231112 h 3778180"/>
                <a:gd name="connsiteX15" fmla="*/ 2361362 w 3094892"/>
                <a:gd name="connsiteY15" fmla="*/ 462224 h 3778180"/>
                <a:gd name="connsiteX16" fmla="*/ 2441749 w 3094892"/>
                <a:gd name="connsiteY16" fmla="*/ 683288 h 3778180"/>
                <a:gd name="connsiteX17" fmla="*/ 2491991 w 3094892"/>
                <a:gd name="connsiteY17" fmla="*/ 954593 h 3778180"/>
                <a:gd name="connsiteX18" fmla="*/ 2532184 w 3094892"/>
                <a:gd name="connsiteY18" fmla="*/ 1055077 h 3778180"/>
                <a:gd name="connsiteX19" fmla="*/ 2622619 w 3094892"/>
                <a:gd name="connsiteY19" fmla="*/ 1075174 h 3778180"/>
                <a:gd name="connsiteX20" fmla="*/ 2652764 w 3094892"/>
                <a:gd name="connsiteY20" fmla="*/ 1155560 h 3778180"/>
                <a:gd name="connsiteX21" fmla="*/ 2713054 w 3094892"/>
                <a:gd name="connsiteY21" fmla="*/ 1245996 h 3778180"/>
                <a:gd name="connsiteX22" fmla="*/ 2773345 w 3094892"/>
                <a:gd name="connsiteY22" fmla="*/ 1406769 h 3778180"/>
                <a:gd name="connsiteX23" fmla="*/ 2471894 w 3094892"/>
                <a:gd name="connsiteY23" fmla="*/ 1557495 h 3778180"/>
                <a:gd name="connsiteX24" fmla="*/ 2461846 w 3094892"/>
                <a:gd name="connsiteY24" fmla="*/ 1708220 h 3778180"/>
                <a:gd name="connsiteX25" fmla="*/ 2532184 w 3094892"/>
                <a:gd name="connsiteY25" fmla="*/ 1808703 h 3778180"/>
                <a:gd name="connsiteX26" fmla="*/ 2642716 w 3094892"/>
                <a:gd name="connsiteY26" fmla="*/ 1848897 h 3778180"/>
                <a:gd name="connsiteX27" fmla="*/ 2723103 w 3094892"/>
                <a:gd name="connsiteY27" fmla="*/ 1899139 h 3778180"/>
                <a:gd name="connsiteX28" fmla="*/ 2934118 w 3094892"/>
                <a:gd name="connsiteY28" fmla="*/ 2140299 h 3778180"/>
                <a:gd name="connsiteX29" fmla="*/ 3094892 w 3094892"/>
                <a:gd name="connsiteY29" fmla="*/ 2250831 h 3778180"/>
                <a:gd name="connsiteX30" fmla="*/ 3084843 w 3094892"/>
                <a:gd name="connsiteY30" fmla="*/ 2371411 h 3778180"/>
                <a:gd name="connsiteX31" fmla="*/ 3064747 w 3094892"/>
                <a:gd name="connsiteY31" fmla="*/ 2421653 h 3778180"/>
                <a:gd name="connsiteX32" fmla="*/ 2883876 w 3094892"/>
                <a:gd name="connsiteY32" fmla="*/ 2682910 h 3778180"/>
                <a:gd name="connsiteX33" fmla="*/ 2642716 w 3094892"/>
                <a:gd name="connsiteY33" fmla="*/ 2914022 h 3778180"/>
                <a:gd name="connsiteX34" fmla="*/ 2672861 w 3094892"/>
                <a:gd name="connsiteY34" fmla="*/ 3044651 h 3778180"/>
                <a:gd name="connsiteX35" fmla="*/ 2703006 w 3094892"/>
                <a:gd name="connsiteY35" fmla="*/ 3326004 h 3778180"/>
                <a:gd name="connsiteX36" fmla="*/ 2713054 w 3094892"/>
                <a:gd name="connsiteY36" fmla="*/ 3476730 h 3778180"/>
                <a:gd name="connsiteX37" fmla="*/ 2652764 w 3094892"/>
                <a:gd name="connsiteY37" fmla="*/ 3647552 h 3778180"/>
                <a:gd name="connsiteX38" fmla="*/ 2471894 w 3094892"/>
                <a:gd name="connsiteY38" fmla="*/ 3697793 h 3778180"/>
                <a:gd name="connsiteX39" fmla="*/ 2170443 w 3094892"/>
                <a:gd name="connsiteY39" fmla="*/ 3778180 h 3778180"/>
                <a:gd name="connsiteX40" fmla="*/ 2009670 w 3094892"/>
                <a:gd name="connsiteY40" fmla="*/ 3737987 h 3778180"/>
                <a:gd name="connsiteX41" fmla="*/ 1688123 w 3094892"/>
                <a:gd name="connsiteY41" fmla="*/ 3627455 h 3778180"/>
                <a:gd name="connsiteX42" fmla="*/ 1356527 w 3094892"/>
                <a:gd name="connsiteY42" fmla="*/ 3547068 h 3778180"/>
                <a:gd name="connsiteX43" fmla="*/ 1045028 w 3094892"/>
                <a:gd name="connsiteY43" fmla="*/ 3466681 h 3778180"/>
                <a:gd name="connsiteX44" fmla="*/ 954593 w 3094892"/>
                <a:gd name="connsiteY44" fmla="*/ 3456633 h 3778180"/>
                <a:gd name="connsiteX45" fmla="*/ 753626 w 3094892"/>
                <a:gd name="connsiteY45" fmla="*/ 3295859 h 3778180"/>
                <a:gd name="connsiteX46" fmla="*/ 663191 w 3094892"/>
                <a:gd name="connsiteY46" fmla="*/ 3255666 h 3778180"/>
                <a:gd name="connsiteX47" fmla="*/ 522514 w 3094892"/>
                <a:gd name="connsiteY47" fmla="*/ 3165231 h 3778180"/>
                <a:gd name="connsiteX48" fmla="*/ 381837 w 3094892"/>
                <a:gd name="connsiteY48" fmla="*/ 3064747 h 3778180"/>
                <a:gd name="connsiteX49" fmla="*/ 100483 w 3094892"/>
                <a:gd name="connsiteY49" fmla="*/ 2964264 h 3778180"/>
                <a:gd name="connsiteX50" fmla="*/ 40193 w 3094892"/>
                <a:gd name="connsiteY50" fmla="*/ 2783393 h 3778180"/>
                <a:gd name="connsiteX51" fmla="*/ 0 w 3094892"/>
                <a:gd name="connsiteY51" fmla="*/ 2431701 h 3778180"/>
                <a:gd name="connsiteX52" fmla="*/ 20096 w 3094892"/>
                <a:gd name="connsiteY52" fmla="*/ 2200589 h 3778180"/>
                <a:gd name="connsiteX53" fmla="*/ 40193 w 3094892"/>
                <a:gd name="connsiteY53" fmla="*/ 2140299 h 377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094892" h="3778180">
                  <a:moveTo>
                    <a:pt x="40193" y="2140299"/>
                  </a:moveTo>
                  <a:lnTo>
                    <a:pt x="301450" y="1959429"/>
                  </a:lnTo>
                  <a:lnTo>
                    <a:pt x="381837" y="1758462"/>
                  </a:lnTo>
                  <a:lnTo>
                    <a:pt x="502417" y="1587640"/>
                  </a:lnTo>
                  <a:lnTo>
                    <a:pt x="622997" y="1517301"/>
                  </a:lnTo>
                  <a:lnTo>
                    <a:pt x="683287" y="1256044"/>
                  </a:lnTo>
                  <a:lnTo>
                    <a:pt x="844061" y="964642"/>
                  </a:lnTo>
                  <a:lnTo>
                    <a:pt x="1024931" y="643095"/>
                  </a:lnTo>
                  <a:lnTo>
                    <a:pt x="1075173" y="411982"/>
                  </a:lnTo>
                  <a:lnTo>
                    <a:pt x="1245995" y="211015"/>
                  </a:lnTo>
                  <a:lnTo>
                    <a:pt x="1416817" y="70339"/>
                  </a:lnTo>
                  <a:lnTo>
                    <a:pt x="1688123" y="0"/>
                  </a:lnTo>
                  <a:lnTo>
                    <a:pt x="1999622" y="40193"/>
                  </a:lnTo>
                  <a:lnTo>
                    <a:pt x="2250830" y="100484"/>
                  </a:lnTo>
                  <a:lnTo>
                    <a:pt x="2401556" y="231112"/>
                  </a:lnTo>
                  <a:lnTo>
                    <a:pt x="2361362" y="462224"/>
                  </a:lnTo>
                  <a:lnTo>
                    <a:pt x="2441749" y="683288"/>
                  </a:lnTo>
                  <a:lnTo>
                    <a:pt x="2491991" y="954593"/>
                  </a:lnTo>
                  <a:lnTo>
                    <a:pt x="2532184" y="1055077"/>
                  </a:lnTo>
                  <a:lnTo>
                    <a:pt x="2622619" y="1075174"/>
                  </a:lnTo>
                  <a:lnTo>
                    <a:pt x="2652764" y="1155560"/>
                  </a:lnTo>
                  <a:lnTo>
                    <a:pt x="2713054" y="1245996"/>
                  </a:lnTo>
                  <a:lnTo>
                    <a:pt x="2773345" y="1406769"/>
                  </a:lnTo>
                  <a:lnTo>
                    <a:pt x="2471894" y="1557495"/>
                  </a:lnTo>
                  <a:lnTo>
                    <a:pt x="2461846" y="1708220"/>
                  </a:lnTo>
                  <a:lnTo>
                    <a:pt x="2532184" y="1808703"/>
                  </a:lnTo>
                  <a:lnTo>
                    <a:pt x="2642716" y="1848897"/>
                  </a:lnTo>
                  <a:lnTo>
                    <a:pt x="2723103" y="1899139"/>
                  </a:lnTo>
                  <a:lnTo>
                    <a:pt x="2934118" y="2140299"/>
                  </a:lnTo>
                  <a:lnTo>
                    <a:pt x="3094892" y="2250831"/>
                  </a:lnTo>
                  <a:lnTo>
                    <a:pt x="3084843" y="2371411"/>
                  </a:lnTo>
                  <a:lnTo>
                    <a:pt x="3064747" y="2421653"/>
                  </a:lnTo>
                  <a:lnTo>
                    <a:pt x="2883876" y="2682910"/>
                  </a:lnTo>
                  <a:lnTo>
                    <a:pt x="2642716" y="2914022"/>
                  </a:lnTo>
                  <a:lnTo>
                    <a:pt x="2672861" y="3044651"/>
                  </a:lnTo>
                  <a:lnTo>
                    <a:pt x="2703006" y="3326004"/>
                  </a:lnTo>
                  <a:lnTo>
                    <a:pt x="2713054" y="3476730"/>
                  </a:lnTo>
                  <a:lnTo>
                    <a:pt x="2652764" y="3647552"/>
                  </a:lnTo>
                  <a:lnTo>
                    <a:pt x="2471894" y="3697793"/>
                  </a:lnTo>
                  <a:lnTo>
                    <a:pt x="2170443" y="3778180"/>
                  </a:lnTo>
                  <a:lnTo>
                    <a:pt x="2009670" y="3737987"/>
                  </a:lnTo>
                  <a:lnTo>
                    <a:pt x="1688123" y="3627455"/>
                  </a:lnTo>
                  <a:lnTo>
                    <a:pt x="1356527" y="3547068"/>
                  </a:lnTo>
                  <a:lnTo>
                    <a:pt x="1045028" y="3466681"/>
                  </a:lnTo>
                  <a:lnTo>
                    <a:pt x="954593" y="3456633"/>
                  </a:lnTo>
                  <a:lnTo>
                    <a:pt x="753626" y="3295859"/>
                  </a:lnTo>
                  <a:lnTo>
                    <a:pt x="663191" y="3255666"/>
                  </a:lnTo>
                  <a:lnTo>
                    <a:pt x="522514" y="3165231"/>
                  </a:lnTo>
                  <a:lnTo>
                    <a:pt x="381837" y="3064747"/>
                  </a:lnTo>
                  <a:lnTo>
                    <a:pt x="100483" y="2964264"/>
                  </a:lnTo>
                  <a:lnTo>
                    <a:pt x="40193" y="2783393"/>
                  </a:lnTo>
                  <a:lnTo>
                    <a:pt x="0" y="2431701"/>
                  </a:lnTo>
                  <a:lnTo>
                    <a:pt x="20096" y="2200589"/>
                  </a:lnTo>
                  <a:lnTo>
                    <a:pt x="40193" y="2140299"/>
                  </a:lnTo>
                  <a:close/>
                </a:path>
              </a:pathLst>
            </a:cu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47"/>
          <p:cNvGrpSpPr/>
          <p:nvPr/>
        </p:nvGrpSpPr>
        <p:grpSpPr>
          <a:xfrm>
            <a:off x="1859973" y="578427"/>
            <a:ext cx="7284027" cy="5032664"/>
            <a:chOff x="1859973" y="578427"/>
            <a:chExt cx="7284027" cy="5032664"/>
          </a:xfrm>
        </p:grpSpPr>
        <p:grpSp>
          <p:nvGrpSpPr>
            <p:cNvPr id="10" name="Group 35"/>
            <p:cNvGrpSpPr/>
            <p:nvPr/>
          </p:nvGrpSpPr>
          <p:grpSpPr>
            <a:xfrm>
              <a:off x="1859973" y="578427"/>
              <a:ext cx="7284027" cy="5032664"/>
              <a:chOff x="1859973" y="578427"/>
              <a:chExt cx="7284027" cy="5032664"/>
            </a:xfrm>
          </p:grpSpPr>
          <p:grpSp>
            <p:nvGrpSpPr>
              <p:cNvPr id="12" name="Group 25"/>
              <p:cNvGrpSpPr/>
              <p:nvPr/>
            </p:nvGrpSpPr>
            <p:grpSpPr>
              <a:xfrm>
                <a:off x="4724400" y="578427"/>
                <a:ext cx="4419600" cy="5029200"/>
                <a:chOff x="457200" y="990600"/>
                <a:chExt cx="4419600" cy="5029200"/>
              </a:xfrm>
            </p:grpSpPr>
            <p:pic>
              <p:nvPicPr>
                <p:cNvPr id="27" name="Picture 6"/>
                <p:cNvPicPr>
                  <a:picLocks noChangeAspect="1" noChangeArrowheads="1"/>
                </p:cNvPicPr>
                <p:nvPr/>
              </p:nvPicPr>
              <p:blipFill>
                <a:blip r:embed="rId6" cstate="print"/>
                <a:srcRect r="12042" b="6881"/>
                <a:stretch>
                  <a:fillRect/>
                </a:stretch>
              </p:blipFill>
              <p:spPr bwMode="auto">
                <a:xfrm>
                  <a:off x="457200" y="1143000"/>
                  <a:ext cx="4419600" cy="4876800"/>
                </a:xfrm>
                <a:prstGeom prst="rect">
                  <a:avLst/>
                </a:prstGeom>
                <a:noFill/>
                <a:ln w="38100">
                  <a:solidFill>
                    <a:schemeClr val="tx1"/>
                  </a:solidFill>
                  <a:miter lim="800000"/>
                  <a:headEnd/>
                  <a:tailEnd/>
                </a:ln>
              </p:spPr>
            </p:pic>
            <p:sp>
              <p:nvSpPr>
                <p:cNvPr id="28" name="Freeform 27"/>
                <p:cNvSpPr/>
                <p:nvPr/>
              </p:nvSpPr>
              <p:spPr>
                <a:xfrm>
                  <a:off x="533400" y="1581550"/>
                  <a:ext cx="3323492" cy="4057250"/>
                </a:xfrm>
                <a:custGeom>
                  <a:avLst/>
                  <a:gdLst>
                    <a:gd name="connsiteX0" fmla="*/ 40193 w 3094892"/>
                    <a:gd name="connsiteY0" fmla="*/ 2140299 h 3778180"/>
                    <a:gd name="connsiteX1" fmla="*/ 301450 w 3094892"/>
                    <a:gd name="connsiteY1" fmla="*/ 1959429 h 3778180"/>
                    <a:gd name="connsiteX2" fmla="*/ 381837 w 3094892"/>
                    <a:gd name="connsiteY2" fmla="*/ 1758462 h 3778180"/>
                    <a:gd name="connsiteX3" fmla="*/ 502417 w 3094892"/>
                    <a:gd name="connsiteY3" fmla="*/ 1587640 h 3778180"/>
                    <a:gd name="connsiteX4" fmla="*/ 622997 w 3094892"/>
                    <a:gd name="connsiteY4" fmla="*/ 1517301 h 3778180"/>
                    <a:gd name="connsiteX5" fmla="*/ 683287 w 3094892"/>
                    <a:gd name="connsiteY5" fmla="*/ 1256044 h 3778180"/>
                    <a:gd name="connsiteX6" fmla="*/ 844061 w 3094892"/>
                    <a:gd name="connsiteY6" fmla="*/ 964642 h 3778180"/>
                    <a:gd name="connsiteX7" fmla="*/ 1024931 w 3094892"/>
                    <a:gd name="connsiteY7" fmla="*/ 643095 h 3778180"/>
                    <a:gd name="connsiteX8" fmla="*/ 1075173 w 3094892"/>
                    <a:gd name="connsiteY8" fmla="*/ 411982 h 3778180"/>
                    <a:gd name="connsiteX9" fmla="*/ 1245995 w 3094892"/>
                    <a:gd name="connsiteY9" fmla="*/ 211015 h 3778180"/>
                    <a:gd name="connsiteX10" fmla="*/ 1416817 w 3094892"/>
                    <a:gd name="connsiteY10" fmla="*/ 70339 h 3778180"/>
                    <a:gd name="connsiteX11" fmla="*/ 1688123 w 3094892"/>
                    <a:gd name="connsiteY11" fmla="*/ 0 h 3778180"/>
                    <a:gd name="connsiteX12" fmla="*/ 1999622 w 3094892"/>
                    <a:gd name="connsiteY12" fmla="*/ 40193 h 3778180"/>
                    <a:gd name="connsiteX13" fmla="*/ 2250830 w 3094892"/>
                    <a:gd name="connsiteY13" fmla="*/ 100484 h 3778180"/>
                    <a:gd name="connsiteX14" fmla="*/ 2401556 w 3094892"/>
                    <a:gd name="connsiteY14" fmla="*/ 231112 h 3778180"/>
                    <a:gd name="connsiteX15" fmla="*/ 2361362 w 3094892"/>
                    <a:gd name="connsiteY15" fmla="*/ 462224 h 3778180"/>
                    <a:gd name="connsiteX16" fmla="*/ 2441749 w 3094892"/>
                    <a:gd name="connsiteY16" fmla="*/ 683288 h 3778180"/>
                    <a:gd name="connsiteX17" fmla="*/ 2491991 w 3094892"/>
                    <a:gd name="connsiteY17" fmla="*/ 954593 h 3778180"/>
                    <a:gd name="connsiteX18" fmla="*/ 2532184 w 3094892"/>
                    <a:gd name="connsiteY18" fmla="*/ 1055077 h 3778180"/>
                    <a:gd name="connsiteX19" fmla="*/ 2622619 w 3094892"/>
                    <a:gd name="connsiteY19" fmla="*/ 1075174 h 3778180"/>
                    <a:gd name="connsiteX20" fmla="*/ 2652764 w 3094892"/>
                    <a:gd name="connsiteY20" fmla="*/ 1155560 h 3778180"/>
                    <a:gd name="connsiteX21" fmla="*/ 2713054 w 3094892"/>
                    <a:gd name="connsiteY21" fmla="*/ 1245996 h 3778180"/>
                    <a:gd name="connsiteX22" fmla="*/ 2773345 w 3094892"/>
                    <a:gd name="connsiteY22" fmla="*/ 1406769 h 3778180"/>
                    <a:gd name="connsiteX23" fmla="*/ 2471894 w 3094892"/>
                    <a:gd name="connsiteY23" fmla="*/ 1557495 h 3778180"/>
                    <a:gd name="connsiteX24" fmla="*/ 2461846 w 3094892"/>
                    <a:gd name="connsiteY24" fmla="*/ 1708220 h 3778180"/>
                    <a:gd name="connsiteX25" fmla="*/ 2532184 w 3094892"/>
                    <a:gd name="connsiteY25" fmla="*/ 1808703 h 3778180"/>
                    <a:gd name="connsiteX26" fmla="*/ 2642716 w 3094892"/>
                    <a:gd name="connsiteY26" fmla="*/ 1848897 h 3778180"/>
                    <a:gd name="connsiteX27" fmla="*/ 2723103 w 3094892"/>
                    <a:gd name="connsiteY27" fmla="*/ 1899139 h 3778180"/>
                    <a:gd name="connsiteX28" fmla="*/ 2934118 w 3094892"/>
                    <a:gd name="connsiteY28" fmla="*/ 2140299 h 3778180"/>
                    <a:gd name="connsiteX29" fmla="*/ 3094892 w 3094892"/>
                    <a:gd name="connsiteY29" fmla="*/ 2250831 h 3778180"/>
                    <a:gd name="connsiteX30" fmla="*/ 3084843 w 3094892"/>
                    <a:gd name="connsiteY30" fmla="*/ 2371411 h 3778180"/>
                    <a:gd name="connsiteX31" fmla="*/ 3064747 w 3094892"/>
                    <a:gd name="connsiteY31" fmla="*/ 2421653 h 3778180"/>
                    <a:gd name="connsiteX32" fmla="*/ 2883876 w 3094892"/>
                    <a:gd name="connsiteY32" fmla="*/ 2682910 h 3778180"/>
                    <a:gd name="connsiteX33" fmla="*/ 2642716 w 3094892"/>
                    <a:gd name="connsiteY33" fmla="*/ 2914022 h 3778180"/>
                    <a:gd name="connsiteX34" fmla="*/ 2672861 w 3094892"/>
                    <a:gd name="connsiteY34" fmla="*/ 3044651 h 3778180"/>
                    <a:gd name="connsiteX35" fmla="*/ 2703006 w 3094892"/>
                    <a:gd name="connsiteY35" fmla="*/ 3326004 h 3778180"/>
                    <a:gd name="connsiteX36" fmla="*/ 2713054 w 3094892"/>
                    <a:gd name="connsiteY36" fmla="*/ 3476730 h 3778180"/>
                    <a:gd name="connsiteX37" fmla="*/ 2652764 w 3094892"/>
                    <a:gd name="connsiteY37" fmla="*/ 3647552 h 3778180"/>
                    <a:gd name="connsiteX38" fmla="*/ 2471894 w 3094892"/>
                    <a:gd name="connsiteY38" fmla="*/ 3697793 h 3778180"/>
                    <a:gd name="connsiteX39" fmla="*/ 2170443 w 3094892"/>
                    <a:gd name="connsiteY39" fmla="*/ 3778180 h 3778180"/>
                    <a:gd name="connsiteX40" fmla="*/ 2009670 w 3094892"/>
                    <a:gd name="connsiteY40" fmla="*/ 3737987 h 3778180"/>
                    <a:gd name="connsiteX41" fmla="*/ 1688123 w 3094892"/>
                    <a:gd name="connsiteY41" fmla="*/ 3627455 h 3778180"/>
                    <a:gd name="connsiteX42" fmla="*/ 1356527 w 3094892"/>
                    <a:gd name="connsiteY42" fmla="*/ 3547068 h 3778180"/>
                    <a:gd name="connsiteX43" fmla="*/ 1045028 w 3094892"/>
                    <a:gd name="connsiteY43" fmla="*/ 3466681 h 3778180"/>
                    <a:gd name="connsiteX44" fmla="*/ 954593 w 3094892"/>
                    <a:gd name="connsiteY44" fmla="*/ 3456633 h 3778180"/>
                    <a:gd name="connsiteX45" fmla="*/ 753626 w 3094892"/>
                    <a:gd name="connsiteY45" fmla="*/ 3295859 h 3778180"/>
                    <a:gd name="connsiteX46" fmla="*/ 663191 w 3094892"/>
                    <a:gd name="connsiteY46" fmla="*/ 3255666 h 3778180"/>
                    <a:gd name="connsiteX47" fmla="*/ 522514 w 3094892"/>
                    <a:gd name="connsiteY47" fmla="*/ 3165231 h 3778180"/>
                    <a:gd name="connsiteX48" fmla="*/ 381837 w 3094892"/>
                    <a:gd name="connsiteY48" fmla="*/ 3064747 h 3778180"/>
                    <a:gd name="connsiteX49" fmla="*/ 100483 w 3094892"/>
                    <a:gd name="connsiteY49" fmla="*/ 2964264 h 3778180"/>
                    <a:gd name="connsiteX50" fmla="*/ 40193 w 3094892"/>
                    <a:gd name="connsiteY50" fmla="*/ 2783393 h 3778180"/>
                    <a:gd name="connsiteX51" fmla="*/ 0 w 3094892"/>
                    <a:gd name="connsiteY51" fmla="*/ 2431701 h 3778180"/>
                    <a:gd name="connsiteX52" fmla="*/ 20096 w 3094892"/>
                    <a:gd name="connsiteY52" fmla="*/ 2200589 h 3778180"/>
                    <a:gd name="connsiteX53" fmla="*/ 40193 w 3094892"/>
                    <a:gd name="connsiteY53" fmla="*/ 2140299 h 377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094892" h="3778180">
                      <a:moveTo>
                        <a:pt x="40193" y="2140299"/>
                      </a:moveTo>
                      <a:lnTo>
                        <a:pt x="301450" y="1959429"/>
                      </a:lnTo>
                      <a:lnTo>
                        <a:pt x="381837" y="1758462"/>
                      </a:lnTo>
                      <a:lnTo>
                        <a:pt x="502417" y="1587640"/>
                      </a:lnTo>
                      <a:lnTo>
                        <a:pt x="622997" y="1517301"/>
                      </a:lnTo>
                      <a:lnTo>
                        <a:pt x="683287" y="1256044"/>
                      </a:lnTo>
                      <a:lnTo>
                        <a:pt x="844061" y="964642"/>
                      </a:lnTo>
                      <a:lnTo>
                        <a:pt x="1024931" y="643095"/>
                      </a:lnTo>
                      <a:lnTo>
                        <a:pt x="1075173" y="411982"/>
                      </a:lnTo>
                      <a:lnTo>
                        <a:pt x="1245995" y="211015"/>
                      </a:lnTo>
                      <a:lnTo>
                        <a:pt x="1416817" y="70339"/>
                      </a:lnTo>
                      <a:lnTo>
                        <a:pt x="1688123" y="0"/>
                      </a:lnTo>
                      <a:lnTo>
                        <a:pt x="1999622" y="40193"/>
                      </a:lnTo>
                      <a:lnTo>
                        <a:pt x="2250830" y="100484"/>
                      </a:lnTo>
                      <a:lnTo>
                        <a:pt x="2401556" y="231112"/>
                      </a:lnTo>
                      <a:lnTo>
                        <a:pt x="2361362" y="462224"/>
                      </a:lnTo>
                      <a:lnTo>
                        <a:pt x="2441749" y="683288"/>
                      </a:lnTo>
                      <a:lnTo>
                        <a:pt x="2491991" y="954593"/>
                      </a:lnTo>
                      <a:lnTo>
                        <a:pt x="2532184" y="1055077"/>
                      </a:lnTo>
                      <a:lnTo>
                        <a:pt x="2622619" y="1075174"/>
                      </a:lnTo>
                      <a:lnTo>
                        <a:pt x="2652764" y="1155560"/>
                      </a:lnTo>
                      <a:lnTo>
                        <a:pt x="2713054" y="1245996"/>
                      </a:lnTo>
                      <a:lnTo>
                        <a:pt x="2773345" y="1406769"/>
                      </a:lnTo>
                      <a:lnTo>
                        <a:pt x="2471894" y="1557495"/>
                      </a:lnTo>
                      <a:lnTo>
                        <a:pt x="2461846" y="1708220"/>
                      </a:lnTo>
                      <a:lnTo>
                        <a:pt x="2532184" y="1808703"/>
                      </a:lnTo>
                      <a:lnTo>
                        <a:pt x="2642716" y="1848897"/>
                      </a:lnTo>
                      <a:lnTo>
                        <a:pt x="2723103" y="1899139"/>
                      </a:lnTo>
                      <a:lnTo>
                        <a:pt x="2934118" y="2140299"/>
                      </a:lnTo>
                      <a:lnTo>
                        <a:pt x="3094892" y="2250831"/>
                      </a:lnTo>
                      <a:lnTo>
                        <a:pt x="3084843" y="2371411"/>
                      </a:lnTo>
                      <a:lnTo>
                        <a:pt x="3064747" y="2421653"/>
                      </a:lnTo>
                      <a:lnTo>
                        <a:pt x="2883876" y="2682910"/>
                      </a:lnTo>
                      <a:lnTo>
                        <a:pt x="2642716" y="2914022"/>
                      </a:lnTo>
                      <a:lnTo>
                        <a:pt x="2672861" y="3044651"/>
                      </a:lnTo>
                      <a:lnTo>
                        <a:pt x="2703006" y="3326004"/>
                      </a:lnTo>
                      <a:lnTo>
                        <a:pt x="2713054" y="3476730"/>
                      </a:lnTo>
                      <a:lnTo>
                        <a:pt x="2652764" y="3647552"/>
                      </a:lnTo>
                      <a:lnTo>
                        <a:pt x="2471894" y="3697793"/>
                      </a:lnTo>
                      <a:lnTo>
                        <a:pt x="2170443" y="3778180"/>
                      </a:lnTo>
                      <a:lnTo>
                        <a:pt x="2009670" y="3737987"/>
                      </a:lnTo>
                      <a:lnTo>
                        <a:pt x="1688123" y="3627455"/>
                      </a:lnTo>
                      <a:lnTo>
                        <a:pt x="1356527" y="3547068"/>
                      </a:lnTo>
                      <a:lnTo>
                        <a:pt x="1045028" y="3466681"/>
                      </a:lnTo>
                      <a:lnTo>
                        <a:pt x="954593" y="3456633"/>
                      </a:lnTo>
                      <a:lnTo>
                        <a:pt x="753626" y="3295859"/>
                      </a:lnTo>
                      <a:lnTo>
                        <a:pt x="663191" y="3255666"/>
                      </a:lnTo>
                      <a:lnTo>
                        <a:pt x="522514" y="3165231"/>
                      </a:lnTo>
                      <a:lnTo>
                        <a:pt x="381837" y="3064747"/>
                      </a:lnTo>
                      <a:lnTo>
                        <a:pt x="100483" y="2964264"/>
                      </a:lnTo>
                      <a:lnTo>
                        <a:pt x="40193" y="2783393"/>
                      </a:lnTo>
                      <a:lnTo>
                        <a:pt x="0" y="2431701"/>
                      </a:lnTo>
                      <a:lnTo>
                        <a:pt x="20096" y="2200589"/>
                      </a:lnTo>
                      <a:lnTo>
                        <a:pt x="40193" y="2140299"/>
                      </a:lnTo>
                      <a:close/>
                    </a:path>
                  </a:pathLst>
                </a:cu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762000" y="990600"/>
                  <a:ext cx="3810000" cy="523220"/>
                </a:xfrm>
                <a:prstGeom prst="rect">
                  <a:avLst/>
                </a:prstGeom>
                <a:solidFill>
                  <a:schemeClr val="bg1"/>
                </a:solidFill>
              </p:spPr>
              <p:txBody>
                <a:bodyPr wrap="square" rtlCol="0">
                  <a:spAutoFit/>
                </a:bodyPr>
                <a:lstStyle/>
                <a:p>
                  <a:pPr algn="ctr"/>
                  <a:r>
                    <a:rPr lang="en-US" sz="2800" b="1" dirty="0" smtClean="0"/>
                    <a:t>COLORADO PLATEAU</a:t>
                  </a:r>
                  <a:endParaRPr lang="en-US" sz="2800" b="1" dirty="0"/>
                </a:p>
              </p:txBody>
            </p:sp>
          </p:grpSp>
          <p:sp>
            <p:nvSpPr>
              <p:cNvPr id="35" name="Freeform 34"/>
              <p:cNvSpPr/>
              <p:nvPr/>
            </p:nvSpPr>
            <p:spPr>
              <a:xfrm>
                <a:off x="1859973" y="685800"/>
                <a:ext cx="2847109" cy="4925291"/>
              </a:xfrm>
              <a:custGeom>
                <a:avLst/>
                <a:gdLst>
                  <a:gd name="connsiteX0" fmla="*/ 10391 w 2847109"/>
                  <a:gd name="connsiteY0" fmla="*/ 1891145 h 4925291"/>
                  <a:gd name="connsiteX1" fmla="*/ 2847109 w 2847109"/>
                  <a:gd name="connsiteY1" fmla="*/ 0 h 4925291"/>
                  <a:gd name="connsiteX2" fmla="*/ 2847109 w 2847109"/>
                  <a:gd name="connsiteY2" fmla="*/ 4925291 h 4925291"/>
                  <a:gd name="connsiteX3" fmla="*/ 0 w 2847109"/>
                  <a:gd name="connsiteY3" fmla="*/ 3688773 h 4925291"/>
                  <a:gd name="connsiteX4" fmla="*/ 1641763 w 2847109"/>
                  <a:gd name="connsiteY4" fmla="*/ 3709555 h 4925291"/>
                  <a:gd name="connsiteX5" fmla="*/ 1652154 w 2847109"/>
                  <a:gd name="connsiteY5" fmla="*/ 1870364 h 4925291"/>
                  <a:gd name="connsiteX6" fmla="*/ 10391 w 2847109"/>
                  <a:gd name="connsiteY6" fmla="*/ 1891145 h 492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7109" h="4925291">
                    <a:moveTo>
                      <a:pt x="10391" y="1891145"/>
                    </a:moveTo>
                    <a:lnTo>
                      <a:pt x="2847109" y="0"/>
                    </a:lnTo>
                    <a:lnTo>
                      <a:pt x="2847109" y="4925291"/>
                    </a:lnTo>
                    <a:lnTo>
                      <a:pt x="0" y="3688773"/>
                    </a:lnTo>
                    <a:lnTo>
                      <a:pt x="1641763" y="3709555"/>
                    </a:lnTo>
                    <a:cubicBezTo>
                      <a:pt x="1645227" y="3096491"/>
                      <a:pt x="1648690" y="2483428"/>
                      <a:pt x="1652154" y="1870364"/>
                    </a:cubicBezTo>
                    <a:lnTo>
                      <a:pt x="10391" y="1891145"/>
                    </a:lnTo>
                    <a:close/>
                  </a:path>
                </a:pathLst>
              </a:cu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2" name="Straight Connector 41"/>
            <p:cNvCxnSpPr>
              <a:stCxn id="35" idx="5"/>
            </p:cNvCxnSpPr>
            <p:nvPr/>
          </p:nvCxnSpPr>
          <p:spPr>
            <a:xfrm flipV="1">
              <a:off x="3512128" y="2209800"/>
              <a:ext cx="1212272" cy="3463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35" idx="4"/>
            </p:cNvCxnSpPr>
            <p:nvPr/>
          </p:nvCxnSpPr>
          <p:spPr>
            <a:xfrm>
              <a:off x="3501737" y="4395356"/>
              <a:ext cx="1222663" cy="2528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Rectangle 36"/>
          <p:cNvSpPr/>
          <p:nvPr/>
        </p:nvSpPr>
        <p:spPr>
          <a:xfrm>
            <a:off x="0" y="2428009"/>
            <a:ext cx="4648200" cy="1991591"/>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Lack of green, arable lands on the Plateau would infer that water usage associated with crop production will not change significantly</a:t>
            </a:r>
            <a:endParaRPr lang="en-US" sz="24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p:spPr>
        <p:txBody>
          <a:bodyPr>
            <a:normAutofit/>
          </a:bodyPr>
          <a:lstStyle/>
          <a:p>
            <a:r>
              <a:rPr lang="en-US" sz="3400" dirty="0" smtClean="0"/>
              <a:t>COLORADO PLATEAU GRASSLANDS &amp; RANGE</a:t>
            </a:r>
            <a:endParaRPr lang="en-US" sz="3400" dirty="0"/>
          </a:p>
        </p:txBody>
      </p:sp>
      <p:grpSp>
        <p:nvGrpSpPr>
          <p:cNvPr id="3" name="Group 41"/>
          <p:cNvGrpSpPr/>
          <p:nvPr/>
        </p:nvGrpSpPr>
        <p:grpSpPr>
          <a:xfrm>
            <a:off x="0" y="651884"/>
            <a:ext cx="9144000" cy="5288678"/>
            <a:chOff x="0" y="651884"/>
            <a:chExt cx="9144000" cy="5288678"/>
          </a:xfrm>
        </p:grpSpPr>
        <p:pic>
          <p:nvPicPr>
            <p:cNvPr id="56322" name="Picture 2"/>
            <p:cNvPicPr>
              <a:picLocks noChangeAspect="1" noChangeArrowheads="1"/>
            </p:cNvPicPr>
            <p:nvPr/>
          </p:nvPicPr>
          <p:blipFill>
            <a:blip r:embed="rId2" cstate="print"/>
            <a:srcRect/>
            <a:stretch>
              <a:fillRect/>
            </a:stretch>
          </p:blipFill>
          <p:spPr bwMode="auto">
            <a:xfrm>
              <a:off x="0" y="685800"/>
              <a:ext cx="9144000" cy="5254762"/>
            </a:xfrm>
            <a:prstGeom prst="rect">
              <a:avLst/>
            </a:prstGeom>
            <a:noFill/>
            <a:ln w="9525">
              <a:noFill/>
              <a:miter lim="800000"/>
              <a:headEnd/>
              <a:tailEnd/>
            </a:ln>
          </p:spPr>
        </p:pic>
        <p:sp>
          <p:nvSpPr>
            <p:cNvPr id="4" name="TextBox 3"/>
            <p:cNvSpPr txBox="1"/>
            <p:nvPr/>
          </p:nvSpPr>
          <p:spPr>
            <a:xfrm rot="19333043">
              <a:off x="6683583" y="651884"/>
              <a:ext cx="2286000" cy="461665"/>
            </a:xfrm>
            <a:prstGeom prst="rect">
              <a:avLst/>
            </a:prstGeom>
            <a:noFill/>
          </p:spPr>
          <p:txBody>
            <a:bodyPr wrap="square" rtlCol="0">
              <a:spAutoFit/>
            </a:bodyPr>
            <a:lstStyle/>
            <a:p>
              <a:r>
                <a:rPr lang="en-US" sz="2400" b="1" dirty="0" smtClean="0">
                  <a:solidFill>
                    <a:srgbClr val="FF0000"/>
                  </a:solidFill>
                  <a:effectLst>
                    <a:outerShdw blurRad="38100" dist="38100" dir="2700000" algn="tl">
                      <a:srgbClr val="000000">
                        <a:alpha val="43137"/>
                      </a:srgbClr>
                    </a:outerShdw>
                  </a:effectLst>
                </a:rPr>
                <a:t>UPDATED: 2019</a:t>
              </a:r>
              <a:endParaRPr lang="en-US" sz="2400" b="1" dirty="0">
                <a:solidFill>
                  <a:srgbClr val="FF0000"/>
                </a:solidFill>
                <a:effectLst>
                  <a:outerShdw blurRad="38100" dist="38100" dir="2700000" algn="tl">
                    <a:srgbClr val="000000">
                      <a:alpha val="43137"/>
                    </a:srgbClr>
                  </a:outerShdw>
                </a:effectLst>
              </a:endParaRPr>
            </a:p>
          </p:txBody>
        </p:sp>
      </p:grpSp>
      <p:grpSp>
        <p:nvGrpSpPr>
          <p:cNvPr id="5" name="Group 34"/>
          <p:cNvGrpSpPr/>
          <p:nvPr/>
        </p:nvGrpSpPr>
        <p:grpSpPr>
          <a:xfrm>
            <a:off x="4267200" y="2746248"/>
            <a:ext cx="4876800" cy="1673352"/>
            <a:chOff x="4267200" y="2667000"/>
            <a:chExt cx="4876800" cy="1673352"/>
          </a:xfrm>
        </p:grpSpPr>
        <p:grpSp>
          <p:nvGrpSpPr>
            <p:cNvPr id="7" name="Group 27"/>
            <p:cNvGrpSpPr/>
            <p:nvPr/>
          </p:nvGrpSpPr>
          <p:grpSpPr>
            <a:xfrm>
              <a:off x="4267200" y="2667000"/>
              <a:ext cx="4876800" cy="1673352"/>
              <a:chOff x="4267200" y="2667000"/>
              <a:chExt cx="4876800" cy="1673352"/>
            </a:xfrm>
          </p:grpSpPr>
          <p:grpSp>
            <p:nvGrpSpPr>
              <p:cNvPr id="8" name="Group 14"/>
              <p:cNvGrpSpPr/>
              <p:nvPr/>
            </p:nvGrpSpPr>
            <p:grpSpPr>
              <a:xfrm>
                <a:off x="5891004" y="2667000"/>
                <a:ext cx="3252996" cy="1673352"/>
                <a:chOff x="5891004" y="2667000"/>
                <a:chExt cx="3252996" cy="1673352"/>
              </a:xfrm>
            </p:grpSpPr>
            <p:pic>
              <p:nvPicPr>
                <p:cNvPr id="56326" name="Picture 6"/>
                <p:cNvPicPr>
                  <a:picLocks noChangeAspect="1" noChangeArrowheads="1"/>
                </p:cNvPicPr>
                <p:nvPr/>
              </p:nvPicPr>
              <p:blipFill>
                <a:blip r:embed="rId3" cstate="print"/>
                <a:srcRect/>
                <a:stretch>
                  <a:fillRect/>
                </a:stretch>
              </p:blipFill>
              <p:spPr bwMode="auto">
                <a:xfrm>
                  <a:off x="5891004" y="2667000"/>
                  <a:ext cx="3252996" cy="1673352"/>
                </a:xfrm>
                <a:prstGeom prst="rect">
                  <a:avLst/>
                </a:prstGeom>
                <a:noFill/>
                <a:ln w="19050">
                  <a:solidFill>
                    <a:schemeClr val="tx1"/>
                  </a:solidFill>
                  <a:miter lim="800000"/>
                  <a:headEnd/>
                  <a:tailEnd/>
                </a:ln>
              </p:spPr>
            </p:pic>
            <p:sp>
              <p:nvSpPr>
                <p:cNvPr id="12" name="TextBox 11"/>
                <p:cNvSpPr txBox="1"/>
                <p:nvPr/>
              </p:nvSpPr>
              <p:spPr>
                <a:xfrm>
                  <a:off x="6705600" y="3449096"/>
                  <a:ext cx="838200" cy="369332"/>
                </a:xfrm>
                <a:prstGeom prst="rect">
                  <a:avLst/>
                </a:prstGeom>
                <a:noFill/>
              </p:spPr>
              <p:txBody>
                <a:bodyPr wrap="square" rtlCol="0">
                  <a:spAutoFit/>
                </a:bodyPr>
                <a:lstStyle/>
                <a:p>
                  <a:r>
                    <a:rPr lang="en-US" i="1" dirty="0" smtClean="0"/>
                    <a:t>Acres</a:t>
                  </a:r>
                  <a:endParaRPr lang="en-US" i="1" dirty="0"/>
                </a:p>
              </p:txBody>
            </p:sp>
          </p:grpSp>
          <p:cxnSp>
            <p:nvCxnSpPr>
              <p:cNvPr id="21" name="Straight Arrow Connector 20"/>
              <p:cNvCxnSpPr>
                <a:stCxn id="56326" idx="1"/>
              </p:cNvCxnSpPr>
              <p:nvPr/>
            </p:nvCxnSpPr>
            <p:spPr>
              <a:xfrm flipH="1">
                <a:off x="4267200" y="3503676"/>
                <a:ext cx="1623804" cy="68427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1" name="Rounded Rectangle 30"/>
            <p:cNvSpPr/>
            <p:nvPr/>
          </p:nvSpPr>
          <p:spPr>
            <a:xfrm>
              <a:off x="5867400" y="3733800"/>
              <a:ext cx="838200" cy="36576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ounded Rectangle 37"/>
          <p:cNvSpPr/>
          <p:nvPr/>
        </p:nvSpPr>
        <p:spPr>
          <a:xfrm>
            <a:off x="457200" y="1752600"/>
            <a:ext cx="1752600"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2971800" y="1752600"/>
            <a:ext cx="1752600"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5181600" y="1752600"/>
            <a:ext cx="1600200" cy="457200"/>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7086600" y="4876800"/>
            <a:ext cx="2057400" cy="990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3505200" y="3962400"/>
            <a:ext cx="762000" cy="930234"/>
          </a:xfrm>
          <a:custGeom>
            <a:avLst/>
            <a:gdLst>
              <a:gd name="connsiteX0" fmla="*/ 40193 w 3094892"/>
              <a:gd name="connsiteY0" fmla="*/ 2140299 h 3778180"/>
              <a:gd name="connsiteX1" fmla="*/ 301450 w 3094892"/>
              <a:gd name="connsiteY1" fmla="*/ 1959429 h 3778180"/>
              <a:gd name="connsiteX2" fmla="*/ 381837 w 3094892"/>
              <a:gd name="connsiteY2" fmla="*/ 1758462 h 3778180"/>
              <a:gd name="connsiteX3" fmla="*/ 502417 w 3094892"/>
              <a:gd name="connsiteY3" fmla="*/ 1587640 h 3778180"/>
              <a:gd name="connsiteX4" fmla="*/ 622997 w 3094892"/>
              <a:gd name="connsiteY4" fmla="*/ 1517301 h 3778180"/>
              <a:gd name="connsiteX5" fmla="*/ 683287 w 3094892"/>
              <a:gd name="connsiteY5" fmla="*/ 1256044 h 3778180"/>
              <a:gd name="connsiteX6" fmla="*/ 844061 w 3094892"/>
              <a:gd name="connsiteY6" fmla="*/ 964642 h 3778180"/>
              <a:gd name="connsiteX7" fmla="*/ 1024931 w 3094892"/>
              <a:gd name="connsiteY7" fmla="*/ 643095 h 3778180"/>
              <a:gd name="connsiteX8" fmla="*/ 1075173 w 3094892"/>
              <a:gd name="connsiteY8" fmla="*/ 411982 h 3778180"/>
              <a:gd name="connsiteX9" fmla="*/ 1245995 w 3094892"/>
              <a:gd name="connsiteY9" fmla="*/ 211015 h 3778180"/>
              <a:gd name="connsiteX10" fmla="*/ 1416817 w 3094892"/>
              <a:gd name="connsiteY10" fmla="*/ 70339 h 3778180"/>
              <a:gd name="connsiteX11" fmla="*/ 1688123 w 3094892"/>
              <a:gd name="connsiteY11" fmla="*/ 0 h 3778180"/>
              <a:gd name="connsiteX12" fmla="*/ 1999622 w 3094892"/>
              <a:gd name="connsiteY12" fmla="*/ 40193 h 3778180"/>
              <a:gd name="connsiteX13" fmla="*/ 2250830 w 3094892"/>
              <a:gd name="connsiteY13" fmla="*/ 100484 h 3778180"/>
              <a:gd name="connsiteX14" fmla="*/ 2401556 w 3094892"/>
              <a:gd name="connsiteY14" fmla="*/ 231112 h 3778180"/>
              <a:gd name="connsiteX15" fmla="*/ 2361362 w 3094892"/>
              <a:gd name="connsiteY15" fmla="*/ 462224 h 3778180"/>
              <a:gd name="connsiteX16" fmla="*/ 2441749 w 3094892"/>
              <a:gd name="connsiteY16" fmla="*/ 683288 h 3778180"/>
              <a:gd name="connsiteX17" fmla="*/ 2491991 w 3094892"/>
              <a:gd name="connsiteY17" fmla="*/ 954593 h 3778180"/>
              <a:gd name="connsiteX18" fmla="*/ 2532184 w 3094892"/>
              <a:gd name="connsiteY18" fmla="*/ 1055077 h 3778180"/>
              <a:gd name="connsiteX19" fmla="*/ 2622619 w 3094892"/>
              <a:gd name="connsiteY19" fmla="*/ 1075174 h 3778180"/>
              <a:gd name="connsiteX20" fmla="*/ 2652764 w 3094892"/>
              <a:gd name="connsiteY20" fmla="*/ 1155560 h 3778180"/>
              <a:gd name="connsiteX21" fmla="*/ 2713054 w 3094892"/>
              <a:gd name="connsiteY21" fmla="*/ 1245996 h 3778180"/>
              <a:gd name="connsiteX22" fmla="*/ 2773345 w 3094892"/>
              <a:gd name="connsiteY22" fmla="*/ 1406769 h 3778180"/>
              <a:gd name="connsiteX23" fmla="*/ 2471894 w 3094892"/>
              <a:gd name="connsiteY23" fmla="*/ 1557495 h 3778180"/>
              <a:gd name="connsiteX24" fmla="*/ 2461846 w 3094892"/>
              <a:gd name="connsiteY24" fmla="*/ 1708220 h 3778180"/>
              <a:gd name="connsiteX25" fmla="*/ 2532184 w 3094892"/>
              <a:gd name="connsiteY25" fmla="*/ 1808703 h 3778180"/>
              <a:gd name="connsiteX26" fmla="*/ 2642716 w 3094892"/>
              <a:gd name="connsiteY26" fmla="*/ 1848897 h 3778180"/>
              <a:gd name="connsiteX27" fmla="*/ 2723103 w 3094892"/>
              <a:gd name="connsiteY27" fmla="*/ 1899139 h 3778180"/>
              <a:gd name="connsiteX28" fmla="*/ 2934118 w 3094892"/>
              <a:gd name="connsiteY28" fmla="*/ 2140299 h 3778180"/>
              <a:gd name="connsiteX29" fmla="*/ 3094892 w 3094892"/>
              <a:gd name="connsiteY29" fmla="*/ 2250831 h 3778180"/>
              <a:gd name="connsiteX30" fmla="*/ 3084843 w 3094892"/>
              <a:gd name="connsiteY30" fmla="*/ 2371411 h 3778180"/>
              <a:gd name="connsiteX31" fmla="*/ 3064747 w 3094892"/>
              <a:gd name="connsiteY31" fmla="*/ 2421653 h 3778180"/>
              <a:gd name="connsiteX32" fmla="*/ 2883876 w 3094892"/>
              <a:gd name="connsiteY32" fmla="*/ 2682910 h 3778180"/>
              <a:gd name="connsiteX33" fmla="*/ 2642716 w 3094892"/>
              <a:gd name="connsiteY33" fmla="*/ 2914022 h 3778180"/>
              <a:gd name="connsiteX34" fmla="*/ 2672861 w 3094892"/>
              <a:gd name="connsiteY34" fmla="*/ 3044651 h 3778180"/>
              <a:gd name="connsiteX35" fmla="*/ 2703006 w 3094892"/>
              <a:gd name="connsiteY35" fmla="*/ 3326004 h 3778180"/>
              <a:gd name="connsiteX36" fmla="*/ 2713054 w 3094892"/>
              <a:gd name="connsiteY36" fmla="*/ 3476730 h 3778180"/>
              <a:gd name="connsiteX37" fmla="*/ 2652764 w 3094892"/>
              <a:gd name="connsiteY37" fmla="*/ 3647552 h 3778180"/>
              <a:gd name="connsiteX38" fmla="*/ 2471894 w 3094892"/>
              <a:gd name="connsiteY38" fmla="*/ 3697793 h 3778180"/>
              <a:gd name="connsiteX39" fmla="*/ 2170443 w 3094892"/>
              <a:gd name="connsiteY39" fmla="*/ 3778180 h 3778180"/>
              <a:gd name="connsiteX40" fmla="*/ 2009670 w 3094892"/>
              <a:gd name="connsiteY40" fmla="*/ 3737987 h 3778180"/>
              <a:gd name="connsiteX41" fmla="*/ 1688123 w 3094892"/>
              <a:gd name="connsiteY41" fmla="*/ 3627455 h 3778180"/>
              <a:gd name="connsiteX42" fmla="*/ 1356527 w 3094892"/>
              <a:gd name="connsiteY42" fmla="*/ 3547068 h 3778180"/>
              <a:gd name="connsiteX43" fmla="*/ 1045028 w 3094892"/>
              <a:gd name="connsiteY43" fmla="*/ 3466681 h 3778180"/>
              <a:gd name="connsiteX44" fmla="*/ 954593 w 3094892"/>
              <a:gd name="connsiteY44" fmla="*/ 3456633 h 3778180"/>
              <a:gd name="connsiteX45" fmla="*/ 753626 w 3094892"/>
              <a:gd name="connsiteY45" fmla="*/ 3295859 h 3778180"/>
              <a:gd name="connsiteX46" fmla="*/ 663191 w 3094892"/>
              <a:gd name="connsiteY46" fmla="*/ 3255666 h 3778180"/>
              <a:gd name="connsiteX47" fmla="*/ 522514 w 3094892"/>
              <a:gd name="connsiteY47" fmla="*/ 3165231 h 3778180"/>
              <a:gd name="connsiteX48" fmla="*/ 381837 w 3094892"/>
              <a:gd name="connsiteY48" fmla="*/ 3064747 h 3778180"/>
              <a:gd name="connsiteX49" fmla="*/ 100483 w 3094892"/>
              <a:gd name="connsiteY49" fmla="*/ 2964264 h 3778180"/>
              <a:gd name="connsiteX50" fmla="*/ 40193 w 3094892"/>
              <a:gd name="connsiteY50" fmla="*/ 2783393 h 3778180"/>
              <a:gd name="connsiteX51" fmla="*/ 0 w 3094892"/>
              <a:gd name="connsiteY51" fmla="*/ 2431701 h 3778180"/>
              <a:gd name="connsiteX52" fmla="*/ 20096 w 3094892"/>
              <a:gd name="connsiteY52" fmla="*/ 2200589 h 3778180"/>
              <a:gd name="connsiteX53" fmla="*/ 40193 w 3094892"/>
              <a:gd name="connsiteY53" fmla="*/ 2140299 h 377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094892" h="3778180">
                <a:moveTo>
                  <a:pt x="40193" y="2140299"/>
                </a:moveTo>
                <a:lnTo>
                  <a:pt x="301450" y="1959429"/>
                </a:lnTo>
                <a:lnTo>
                  <a:pt x="381837" y="1758462"/>
                </a:lnTo>
                <a:lnTo>
                  <a:pt x="502417" y="1587640"/>
                </a:lnTo>
                <a:lnTo>
                  <a:pt x="622997" y="1517301"/>
                </a:lnTo>
                <a:lnTo>
                  <a:pt x="683287" y="1256044"/>
                </a:lnTo>
                <a:lnTo>
                  <a:pt x="844061" y="964642"/>
                </a:lnTo>
                <a:lnTo>
                  <a:pt x="1024931" y="643095"/>
                </a:lnTo>
                <a:lnTo>
                  <a:pt x="1075173" y="411982"/>
                </a:lnTo>
                <a:lnTo>
                  <a:pt x="1245995" y="211015"/>
                </a:lnTo>
                <a:lnTo>
                  <a:pt x="1416817" y="70339"/>
                </a:lnTo>
                <a:lnTo>
                  <a:pt x="1688123" y="0"/>
                </a:lnTo>
                <a:lnTo>
                  <a:pt x="1999622" y="40193"/>
                </a:lnTo>
                <a:lnTo>
                  <a:pt x="2250830" y="100484"/>
                </a:lnTo>
                <a:lnTo>
                  <a:pt x="2401556" y="231112"/>
                </a:lnTo>
                <a:lnTo>
                  <a:pt x="2361362" y="462224"/>
                </a:lnTo>
                <a:lnTo>
                  <a:pt x="2441749" y="683288"/>
                </a:lnTo>
                <a:lnTo>
                  <a:pt x="2491991" y="954593"/>
                </a:lnTo>
                <a:lnTo>
                  <a:pt x="2532184" y="1055077"/>
                </a:lnTo>
                <a:lnTo>
                  <a:pt x="2622619" y="1075174"/>
                </a:lnTo>
                <a:lnTo>
                  <a:pt x="2652764" y="1155560"/>
                </a:lnTo>
                <a:lnTo>
                  <a:pt x="2713054" y="1245996"/>
                </a:lnTo>
                <a:lnTo>
                  <a:pt x="2773345" y="1406769"/>
                </a:lnTo>
                <a:lnTo>
                  <a:pt x="2471894" y="1557495"/>
                </a:lnTo>
                <a:lnTo>
                  <a:pt x="2461846" y="1708220"/>
                </a:lnTo>
                <a:lnTo>
                  <a:pt x="2532184" y="1808703"/>
                </a:lnTo>
                <a:lnTo>
                  <a:pt x="2642716" y="1848897"/>
                </a:lnTo>
                <a:lnTo>
                  <a:pt x="2723103" y="1899139"/>
                </a:lnTo>
                <a:lnTo>
                  <a:pt x="2934118" y="2140299"/>
                </a:lnTo>
                <a:lnTo>
                  <a:pt x="3094892" y="2250831"/>
                </a:lnTo>
                <a:lnTo>
                  <a:pt x="3084843" y="2371411"/>
                </a:lnTo>
                <a:lnTo>
                  <a:pt x="3064747" y="2421653"/>
                </a:lnTo>
                <a:lnTo>
                  <a:pt x="2883876" y="2682910"/>
                </a:lnTo>
                <a:lnTo>
                  <a:pt x="2642716" y="2914022"/>
                </a:lnTo>
                <a:lnTo>
                  <a:pt x="2672861" y="3044651"/>
                </a:lnTo>
                <a:lnTo>
                  <a:pt x="2703006" y="3326004"/>
                </a:lnTo>
                <a:lnTo>
                  <a:pt x="2713054" y="3476730"/>
                </a:lnTo>
                <a:lnTo>
                  <a:pt x="2652764" y="3647552"/>
                </a:lnTo>
                <a:lnTo>
                  <a:pt x="2471894" y="3697793"/>
                </a:lnTo>
                <a:lnTo>
                  <a:pt x="2170443" y="3778180"/>
                </a:lnTo>
                <a:lnTo>
                  <a:pt x="2009670" y="3737987"/>
                </a:lnTo>
                <a:lnTo>
                  <a:pt x="1688123" y="3627455"/>
                </a:lnTo>
                <a:lnTo>
                  <a:pt x="1356527" y="3547068"/>
                </a:lnTo>
                <a:lnTo>
                  <a:pt x="1045028" y="3466681"/>
                </a:lnTo>
                <a:lnTo>
                  <a:pt x="954593" y="3456633"/>
                </a:lnTo>
                <a:lnTo>
                  <a:pt x="753626" y="3295859"/>
                </a:lnTo>
                <a:lnTo>
                  <a:pt x="663191" y="3255666"/>
                </a:lnTo>
                <a:lnTo>
                  <a:pt x="522514" y="3165231"/>
                </a:lnTo>
                <a:lnTo>
                  <a:pt x="381837" y="3064747"/>
                </a:lnTo>
                <a:lnTo>
                  <a:pt x="100483" y="2964264"/>
                </a:lnTo>
                <a:lnTo>
                  <a:pt x="40193" y="2783393"/>
                </a:lnTo>
                <a:lnTo>
                  <a:pt x="0" y="2431701"/>
                </a:lnTo>
                <a:lnTo>
                  <a:pt x="20096" y="2200589"/>
                </a:lnTo>
                <a:lnTo>
                  <a:pt x="40193" y="2140299"/>
                </a:lnTo>
                <a:close/>
              </a:path>
            </a:pathLst>
          </a:cu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35"/>
          <p:cNvGrpSpPr/>
          <p:nvPr/>
        </p:nvGrpSpPr>
        <p:grpSpPr>
          <a:xfrm>
            <a:off x="4267200" y="4800600"/>
            <a:ext cx="4876800" cy="2057400"/>
            <a:chOff x="4267200" y="4800600"/>
            <a:chExt cx="4876800" cy="2057400"/>
          </a:xfrm>
        </p:grpSpPr>
        <p:grpSp>
          <p:nvGrpSpPr>
            <p:cNvPr id="10" name="Group 28"/>
            <p:cNvGrpSpPr/>
            <p:nvPr/>
          </p:nvGrpSpPr>
          <p:grpSpPr>
            <a:xfrm>
              <a:off x="4267200" y="4800600"/>
              <a:ext cx="4876800" cy="2057400"/>
              <a:chOff x="4267200" y="4800600"/>
              <a:chExt cx="4876800" cy="2057400"/>
            </a:xfrm>
          </p:grpSpPr>
          <p:grpSp>
            <p:nvGrpSpPr>
              <p:cNvPr id="14" name="Group 15"/>
              <p:cNvGrpSpPr/>
              <p:nvPr/>
            </p:nvGrpSpPr>
            <p:grpSpPr>
              <a:xfrm>
                <a:off x="5992387" y="5229225"/>
                <a:ext cx="3151613" cy="1628775"/>
                <a:chOff x="5992387" y="5229225"/>
                <a:chExt cx="3151613" cy="1628775"/>
              </a:xfrm>
            </p:grpSpPr>
            <p:sp>
              <p:nvSpPr>
                <p:cNvPr id="13" name="TextBox 12"/>
                <p:cNvSpPr txBox="1"/>
                <p:nvPr/>
              </p:nvSpPr>
              <p:spPr>
                <a:xfrm>
                  <a:off x="6705600" y="6009752"/>
                  <a:ext cx="838200" cy="369332"/>
                </a:xfrm>
                <a:prstGeom prst="rect">
                  <a:avLst/>
                </a:prstGeom>
                <a:noFill/>
              </p:spPr>
              <p:txBody>
                <a:bodyPr wrap="square" rtlCol="0">
                  <a:spAutoFit/>
                </a:bodyPr>
                <a:lstStyle/>
                <a:p>
                  <a:r>
                    <a:rPr lang="en-US" i="1" dirty="0" smtClean="0"/>
                    <a:t>Acres</a:t>
                  </a:r>
                  <a:endParaRPr lang="en-US" i="1" dirty="0"/>
                </a:p>
              </p:txBody>
            </p:sp>
            <p:pic>
              <p:nvPicPr>
                <p:cNvPr id="56325" name="Picture 5"/>
                <p:cNvPicPr>
                  <a:picLocks noChangeAspect="1" noChangeArrowheads="1"/>
                </p:cNvPicPr>
                <p:nvPr/>
              </p:nvPicPr>
              <p:blipFill>
                <a:blip r:embed="rId4" cstate="print"/>
                <a:srcRect/>
                <a:stretch>
                  <a:fillRect/>
                </a:stretch>
              </p:blipFill>
              <p:spPr bwMode="auto">
                <a:xfrm>
                  <a:off x="5992387" y="5229225"/>
                  <a:ext cx="3151613" cy="1628775"/>
                </a:xfrm>
                <a:prstGeom prst="rect">
                  <a:avLst/>
                </a:prstGeom>
                <a:noFill/>
                <a:ln w="19050">
                  <a:solidFill>
                    <a:schemeClr val="tx1"/>
                  </a:solidFill>
                  <a:miter lim="800000"/>
                  <a:headEnd/>
                  <a:tailEnd/>
                </a:ln>
              </p:spPr>
            </p:pic>
          </p:grpSp>
          <p:cxnSp>
            <p:nvCxnSpPr>
              <p:cNvPr id="23" name="Straight Arrow Connector 22"/>
              <p:cNvCxnSpPr>
                <a:stCxn id="56325" idx="1"/>
              </p:cNvCxnSpPr>
              <p:nvPr/>
            </p:nvCxnSpPr>
            <p:spPr>
              <a:xfrm flipH="1" flipV="1">
                <a:off x="4267200" y="4800600"/>
                <a:ext cx="1725187" cy="124301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2" name="Rounded Rectangle 31"/>
            <p:cNvSpPr/>
            <p:nvPr/>
          </p:nvSpPr>
          <p:spPr>
            <a:xfrm>
              <a:off x="5943600" y="6324600"/>
              <a:ext cx="838200" cy="36576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33"/>
          <p:cNvGrpSpPr/>
          <p:nvPr/>
        </p:nvGrpSpPr>
        <p:grpSpPr>
          <a:xfrm>
            <a:off x="0" y="2743200"/>
            <a:ext cx="3886200" cy="1676400"/>
            <a:chOff x="0" y="2743200"/>
            <a:chExt cx="3886200" cy="1676400"/>
          </a:xfrm>
        </p:grpSpPr>
        <p:grpSp>
          <p:nvGrpSpPr>
            <p:cNvPr id="16" name="Group 25"/>
            <p:cNvGrpSpPr/>
            <p:nvPr/>
          </p:nvGrpSpPr>
          <p:grpSpPr>
            <a:xfrm>
              <a:off x="0" y="2743200"/>
              <a:ext cx="3886200" cy="1676400"/>
              <a:chOff x="0" y="2743200"/>
              <a:chExt cx="3886200" cy="1676400"/>
            </a:xfrm>
          </p:grpSpPr>
          <p:grpSp>
            <p:nvGrpSpPr>
              <p:cNvPr id="17" name="Group 13"/>
              <p:cNvGrpSpPr/>
              <p:nvPr/>
            </p:nvGrpSpPr>
            <p:grpSpPr>
              <a:xfrm>
                <a:off x="0" y="2743200"/>
                <a:ext cx="3218688" cy="1676400"/>
                <a:chOff x="0" y="2743200"/>
                <a:chExt cx="3218688" cy="1676400"/>
              </a:xfrm>
            </p:grpSpPr>
            <p:pic>
              <p:nvPicPr>
                <p:cNvPr id="56324" name="Picture 4"/>
                <p:cNvPicPr>
                  <a:picLocks noChangeAspect="1" noChangeArrowheads="1"/>
                </p:cNvPicPr>
                <p:nvPr/>
              </p:nvPicPr>
              <p:blipFill>
                <a:blip r:embed="rId5" cstate="print"/>
                <a:srcRect l="60360" r="5108"/>
                <a:stretch>
                  <a:fillRect/>
                </a:stretch>
              </p:blipFill>
              <p:spPr bwMode="auto">
                <a:xfrm>
                  <a:off x="0" y="2743200"/>
                  <a:ext cx="3218688" cy="1676400"/>
                </a:xfrm>
                <a:prstGeom prst="rect">
                  <a:avLst/>
                </a:prstGeom>
                <a:noFill/>
                <a:ln w="19050">
                  <a:solidFill>
                    <a:schemeClr val="tx1"/>
                  </a:solidFill>
                  <a:miter lim="800000"/>
                  <a:headEnd/>
                  <a:tailEnd/>
                </a:ln>
              </p:spPr>
            </p:pic>
            <p:sp>
              <p:nvSpPr>
                <p:cNvPr id="11" name="TextBox 10"/>
                <p:cNvSpPr txBox="1"/>
                <p:nvPr/>
              </p:nvSpPr>
              <p:spPr>
                <a:xfrm>
                  <a:off x="762000" y="3562924"/>
                  <a:ext cx="838200" cy="369332"/>
                </a:xfrm>
                <a:prstGeom prst="rect">
                  <a:avLst/>
                </a:prstGeom>
                <a:noFill/>
              </p:spPr>
              <p:txBody>
                <a:bodyPr wrap="square" rtlCol="0">
                  <a:spAutoFit/>
                </a:bodyPr>
                <a:lstStyle/>
                <a:p>
                  <a:r>
                    <a:rPr lang="en-US" i="1" dirty="0" smtClean="0"/>
                    <a:t>Acres</a:t>
                  </a:r>
                  <a:endParaRPr lang="en-US" i="1" dirty="0"/>
                </a:p>
              </p:txBody>
            </p:sp>
          </p:grpSp>
          <p:cxnSp>
            <p:nvCxnSpPr>
              <p:cNvPr id="19" name="Straight Arrow Connector 18"/>
              <p:cNvCxnSpPr>
                <a:stCxn id="56324" idx="3"/>
              </p:cNvCxnSpPr>
              <p:nvPr/>
            </p:nvCxnSpPr>
            <p:spPr>
              <a:xfrm>
                <a:off x="3218688" y="3581400"/>
                <a:ext cx="667512" cy="762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0" name="Rounded Rectangle 29"/>
            <p:cNvSpPr/>
            <p:nvPr/>
          </p:nvSpPr>
          <p:spPr>
            <a:xfrm>
              <a:off x="0" y="3886200"/>
              <a:ext cx="838200" cy="36576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36"/>
          <p:cNvGrpSpPr/>
          <p:nvPr/>
        </p:nvGrpSpPr>
        <p:grpSpPr>
          <a:xfrm>
            <a:off x="0" y="4648200"/>
            <a:ext cx="3886200" cy="2209800"/>
            <a:chOff x="0" y="4648200"/>
            <a:chExt cx="3886200" cy="2209800"/>
          </a:xfrm>
        </p:grpSpPr>
        <p:grpSp>
          <p:nvGrpSpPr>
            <p:cNvPr id="22" name="Group 26"/>
            <p:cNvGrpSpPr/>
            <p:nvPr/>
          </p:nvGrpSpPr>
          <p:grpSpPr>
            <a:xfrm>
              <a:off x="0" y="4648200"/>
              <a:ext cx="3886200" cy="2209800"/>
              <a:chOff x="0" y="4648200"/>
              <a:chExt cx="3886200" cy="2209800"/>
            </a:xfrm>
          </p:grpSpPr>
          <p:grpSp>
            <p:nvGrpSpPr>
              <p:cNvPr id="24" name="Group 6"/>
              <p:cNvGrpSpPr/>
              <p:nvPr/>
            </p:nvGrpSpPr>
            <p:grpSpPr>
              <a:xfrm>
                <a:off x="0" y="5257799"/>
                <a:ext cx="3200400" cy="1600201"/>
                <a:chOff x="0" y="5105399"/>
                <a:chExt cx="3200400" cy="1600201"/>
              </a:xfrm>
            </p:grpSpPr>
            <p:pic>
              <p:nvPicPr>
                <p:cNvPr id="56323" name="Picture 3"/>
                <p:cNvPicPr>
                  <a:picLocks noChangeAspect="1" noChangeArrowheads="1"/>
                </p:cNvPicPr>
                <p:nvPr/>
              </p:nvPicPr>
              <p:blipFill>
                <a:blip r:embed="rId6" cstate="print"/>
                <a:srcRect l="63557" r="2221" b="8696"/>
                <a:stretch>
                  <a:fillRect/>
                </a:stretch>
              </p:blipFill>
              <p:spPr bwMode="auto">
                <a:xfrm>
                  <a:off x="0" y="5105399"/>
                  <a:ext cx="3200400" cy="1600201"/>
                </a:xfrm>
                <a:prstGeom prst="rect">
                  <a:avLst/>
                </a:prstGeom>
                <a:noFill/>
                <a:ln w="19050">
                  <a:solidFill>
                    <a:schemeClr val="tx1"/>
                  </a:solidFill>
                  <a:miter lim="800000"/>
                  <a:headEnd/>
                  <a:tailEnd/>
                </a:ln>
              </p:spPr>
            </p:pic>
            <p:sp>
              <p:nvSpPr>
                <p:cNvPr id="6" name="TextBox 5"/>
                <p:cNvSpPr txBox="1"/>
                <p:nvPr/>
              </p:nvSpPr>
              <p:spPr>
                <a:xfrm>
                  <a:off x="727672" y="5903408"/>
                  <a:ext cx="838200" cy="369332"/>
                </a:xfrm>
                <a:prstGeom prst="rect">
                  <a:avLst/>
                </a:prstGeom>
                <a:noFill/>
              </p:spPr>
              <p:txBody>
                <a:bodyPr wrap="square" rtlCol="0">
                  <a:spAutoFit/>
                </a:bodyPr>
                <a:lstStyle/>
                <a:p>
                  <a:r>
                    <a:rPr lang="en-US" i="1" dirty="0" smtClean="0"/>
                    <a:t>Acres</a:t>
                  </a:r>
                  <a:endParaRPr lang="en-US" i="1" dirty="0"/>
                </a:p>
              </p:txBody>
            </p:sp>
          </p:grpSp>
          <p:cxnSp>
            <p:nvCxnSpPr>
              <p:cNvPr id="18" name="Straight Arrow Connector 17"/>
              <p:cNvCxnSpPr>
                <a:stCxn id="56323" idx="3"/>
              </p:cNvCxnSpPr>
              <p:nvPr/>
            </p:nvCxnSpPr>
            <p:spPr>
              <a:xfrm flipV="1">
                <a:off x="3200400" y="4648200"/>
                <a:ext cx="685800" cy="14097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3" name="Rounded Rectangle 32"/>
            <p:cNvSpPr/>
            <p:nvPr/>
          </p:nvSpPr>
          <p:spPr>
            <a:xfrm>
              <a:off x="0" y="6324600"/>
              <a:ext cx="838200" cy="36576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p:cNvSpPr/>
          <p:nvPr/>
        </p:nvSpPr>
        <p:spPr>
          <a:xfrm>
            <a:off x="1219200" y="4114800"/>
            <a:ext cx="4648200" cy="1991591"/>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States with high level of grassland pasture &amp; range will be highly dependent on regular precipitation</a:t>
            </a:r>
            <a:endParaRPr lang="en-US" sz="32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10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left)">
                                      <p:cBhvr>
                                        <p:cTn id="17" dur="10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10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1000"/>
                                        <p:tgtEl>
                                          <p:spTgt spid="38"/>
                                        </p:tgtEl>
                                      </p:cBhvr>
                                    </p:animEffect>
                                    <p:set>
                                      <p:cBhvr>
                                        <p:cTn id="27" dur="1" fill="hold">
                                          <p:stCondLst>
                                            <p:cond delay="999"/>
                                          </p:stCondLst>
                                        </p:cTn>
                                        <p:tgtEl>
                                          <p:spTgt spid="38"/>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39"/>
                                        </p:tgtEl>
                                      </p:cBhvr>
                                    </p:animEffect>
                                    <p:set>
                                      <p:cBhvr>
                                        <p:cTn id="30" dur="1" fill="hold">
                                          <p:stCondLst>
                                            <p:cond delay="999"/>
                                          </p:stCondLst>
                                        </p:cTn>
                                        <p:tgtEl>
                                          <p:spTgt spid="39"/>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40"/>
                                        </p:tgtEl>
                                      </p:cBhvr>
                                    </p:animEffect>
                                    <p:set>
                                      <p:cBhvr>
                                        <p:cTn id="33" dur="1" fill="hold">
                                          <p:stCondLst>
                                            <p:cond delay="999"/>
                                          </p:stCondLst>
                                        </p:cTn>
                                        <p:tgtEl>
                                          <p:spTgt spid="40"/>
                                        </p:tgtEl>
                                        <p:attrNameLst>
                                          <p:attrName>style.visibility</p:attrName>
                                        </p:attrNameLst>
                                      </p:cBhvr>
                                      <p:to>
                                        <p:strVal val="hidden"/>
                                      </p:to>
                                    </p:set>
                                  </p:childTnLst>
                                </p:cTn>
                              </p:par>
                              <p:par>
                                <p:cTn id="34" presetID="22" presetClass="entr" presetSubtype="8"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left)">
                                      <p:cBhvr>
                                        <p:cTn id="36" dur="10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1000"/>
                                        <p:tgtEl>
                                          <p:spTgt spid="43"/>
                                        </p:tgtEl>
                                      </p:cBhvr>
                                    </p:animEffect>
                                    <p:set>
                                      <p:cBhvr>
                                        <p:cTn id="41" dur="1" fill="hold">
                                          <p:stCondLst>
                                            <p:cond delay="999"/>
                                          </p:stCondLst>
                                        </p:cTn>
                                        <p:tgtEl>
                                          <p:spTgt spid="4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wheel(1)">
                                      <p:cBhvr>
                                        <p:cTn id="46" dur="1000"/>
                                        <p:tgtEl>
                                          <p:spTgt spid="4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10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right)">
                                      <p:cBhvr>
                                        <p:cTn id="56" dur="10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ipe(right)">
                                      <p:cBhvr>
                                        <p:cTn id="61" dur="1000"/>
                                        <p:tgtEl>
                                          <p:spTgt spid="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left)">
                                      <p:cBhvr>
                                        <p:cTn id="66" dur="10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wipe(left)">
                                      <p:cBhvr>
                                        <p:cTn id="71"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9" grpId="0" animBg="1"/>
      <p:bldP spid="39" grpId="1" animBg="1"/>
      <p:bldP spid="40" grpId="0" animBg="1"/>
      <p:bldP spid="40" grpId="1" animBg="1"/>
      <p:bldP spid="43" grpId="0" animBg="1"/>
      <p:bldP spid="43" grpId="1" animBg="1"/>
      <p:bldP spid="44" grpId="0" animBg="1"/>
      <p:bldP spid="41"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Cattle grazing"/>
          <p:cNvPicPr>
            <a:picLocks noChangeAspect="1" noChangeArrowheads="1"/>
          </p:cNvPicPr>
          <p:nvPr/>
        </p:nvPicPr>
        <p:blipFill>
          <a:blip r:embed="rId2" cstate="print">
            <a:lum bright="10000"/>
          </a:blip>
          <a:srcRect l="14167" t="31818" r="30278"/>
          <a:stretch>
            <a:fillRect/>
          </a:stretch>
        </p:blipFill>
        <p:spPr bwMode="auto">
          <a:xfrm>
            <a:off x="0" y="685800"/>
            <a:ext cx="9144000" cy="6172200"/>
          </a:xfrm>
          <a:prstGeom prst="rect">
            <a:avLst/>
          </a:prstGeom>
          <a:noFill/>
        </p:spPr>
      </p:pic>
      <p:grpSp>
        <p:nvGrpSpPr>
          <p:cNvPr id="3" name="Group 38"/>
          <p:cNvGrpSpPr/>
          <p:nvPr/>
        </p:nvGrpSpPr>
        <p:grpSpPr>
          <a:xfrm>
            <a:off x="1143000" y="914400"/>
            <a:ext cx="6858000" cy="5362575"/>
            <a:chOff x="4876800" y="914400"/>
            <a:chExt cx="6858000" cy="5362575"/>
          </a:xfrm>
        </p:grpSpPr>
        <p:grpSp>
          <p:nvGrpSpPr>
            <p:cNvPr id="4" name="Group 36"/>
            <p:cNvGrpSpPr/>
            <p:nvPr/>
          </p:nvGrpSpPr>
          <p:grpSpPr>
            <a:xfrm>
              <a:off x="4876800" y="914400"/>
              <a:ext cx="6858000" cy="5362575"/>
              <a:chOff x="4876800" y="914400"/>
              <a:chExt cx="6858000" cy="5362575"/>
            </a:xfrm>
          </p:grpSpPr>
          <p:sp>
            <p:nvSpPr>
              <p:cNvPr id="28" name="Rounded Rectangle 27"/>
              <p:cNvSpPr/>
              <p:nvPr/>
            </p:nvSpPr>
            <p:spPr>
              <a:xfrm>
                <a:off x="4953000" y="990600"/>
                <a:ext cx="6400800" cy="5334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134" name="Picture 6"/>
              <p:cNvPicPr>
                <a:picLocks noChangeAspect="1" noChangeArrowheads="1"/>
              </p:cNvPicPr>
              <p:nvPr/>
            </p:nvPicPr>
            <p:blipFill>
              <a:blip r:embed="rId3" cstate="print"/>
              <a:srcRect/>
              <a:stretch>
                <a:fillRect/>
              </a:stretch>
            </p:blipFill>
            <p:spPr bwMode="auto">
              <a:xfrm>
                <a:off x="4876800" y="914400"/>
                <a:ext cx="6858000" cy="5362575"/>
              </a:xfrm>
              <a:prstGeom prst="rect">
                <a:avLst/>
              </a:prstGeom>
              <a:noFill/>
              <a:ln w="19050">
                <a:solidFill>
                  <a:schemeClr val="tx1"/>
                </a:solidFill>
                <a:miter lim="800000"/>
                <a:headEnd/>
                <a:tailEnd/>
              </a:ln>
            </p:spPr>
          </p:pic>
        </p:grpSp>
        <p:sp>
          <p:nvSpPr>
            <p:cNvPr id="38" name="Rounded Rectangle 37"/>
            <p:cNvSpPr/>
            <p:nvPr/>
          </p:nvSpPr>
          <p:spPr>
            <a:xfrm>
              <a:off x="4956312" y="990600"/>
              <a:ext cx="6400800" cy="5334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p:txBody>
          <a:bodyPr>
            <a:normAutofit fontScale="90000"/>
          </a:bodyPr>
          <a:lstStyle/>
          <a:p>
            <a:r>
              <a:rPr lang="en-US" dirty="0" smtClean="0"/>
              <a:t>COLORADO PLATEAU CATTLE GRAZING</a:t>
            </a:r>
            <a:endParaRPr lang="en-US" dirty="0"/>
          </a:p>
        </p:txBody>
      </p:sp>
      <p:grpSp>
        <p:nvGrpSpPr>
          <p:cNvPr id="5" name="Group 39"/>
          <p:cNvGrpSpPr/>
          <p:nvPr/>
        </p:nvGrpSpPr>
        <p:grpSpPr>
          <a:xfrm>
            <a:off x="1257300" y="1885544"/>
            <a:ext cx="6629400" cy="4077934"/>
            <a:chOff x="4953000" y="1885544"/>
            <a:chExt cx="6629400" cy="4077934"/>
          </a:xfrm>
        </p:grpSpPr>
        <p:cxnSp>
          <p:nvCxnSpPr>
            <p:cNvPr id="23" name="Straight Connector 22"/>
            <p:cNvCxnSpPr/>
            <p:nvPr/>
          </p:nvCxnSpPr>
          <p:spPr>
            <a:xfrm>
              <a:off x="5410200" y="1885544"/>
              <a:ext cx="6019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029200" y="2743200"/>
              <a:ext cx="62484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019472" y="3028544"/>
              <a:ext cx="62484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391400" y="4800600"/>
              <a:ext cx="4191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953000" y="5105400"/>
              <a:ext cx="6477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410200" y="5687862"/>
              <a:ext cx="5334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029200" y="5963478"/>
              <a:ext cx="39624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 name="Group 43"/>
          <p:cNvGrpSpPr>
            <a:grpSpLocks noChangeAspect="1"/>
          </p:cNvGrpSpPr>
          <p:nvPr/>
        </p:nvGrpSpPr>
        <p:grpSpPr>
          <a:xfrm>
            <a:off x="1471854" y="731520"/>
            <a:ext cx="6200293" cy="6126480"/>
            <a:chOff x="8382000" y="533400"/>
            <a:chExt cx="6400800" cy="6324600"/>
          </a:xfrm>
        </p:grpSpPr>
        <p:sp>
          <p:nvSpPr>
            <p:cNvPr id="43" name="Rectangle 42"/>
            <p:cNvSpPr/>
            <p:nvPr/>
          </p:nvSpPr>
          <p:spPr>
            <a:xfrm>
              <a:off x="8382000" y="533400"/>
              <a:ext cx="64008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41"/>
            <p:cNvGrpSpPr/>
            <p:nvPr/>
          </p:nvGrpSpPr>
          <p:grpSpPr>
            <a:xfrm>
              <a:off x="8382000" y="657916"/>
              <a:ext cx="6400800" cy="6200084"/>
              <a:chOff x="9601200" y="-59634"/>
              <a:chExt cx="6412542" cy="6200084"/>
            </a:xfrm>
          </p:grpSpPr>
          <p:grpSp>
            <p:nvGrpSpPr>
              <p:cNvPr id="8" name="Group 21"/>
              <p:cNvGrpSpPr>
                <a:grpSpLocks noChangeAspect="1"/>
              </p:cNvGrpSpPr>
              <p:nvPr/>
            </p:nvGrpSpPr>
            <p:grpSpPr>
              <a:xfrm>
                <a:off x="9601200" y="0"/>
                <a:ext cx="6412542" cy="6140450"/>
                <a:chOff x="1905000" y="609600"/>
                <a:chExt cx="5537200" cy="5302250"/>
              </a:xfrm>
            </p:grpSpPr>
            <p:pic>
              <p:nvPicPr>
                <p:cNvPr id="48130" name="Picture 2"/>
                <p:cNvPicPr>
                  <a:picLocks noChangeAspect="1" noChangeArrowheads="1"/>
                </p:cNvPicPr>
                <p:nvPr/>
              </p:nvPicPr>
              <p:blipFill>
                <a:blip r:embed="rId4" cstate="print"/>
                <a:srcRect/>
                <a:stretch>
                  <a:fillRect/>
                </a:stretch>
              </p:blipFill>
              <p:spPr bwMode="auto">
                <a:xfrm>
                  <a:off x="1905000" y="609600"/>
                  <a:ext cx="5537200" cy="5302250"/>
                </a:xfrm>
                <a:prstGeom prst="rect">
                  <a:avLst/>
                </a:prstGeom>
                <a:noFill/>
                <a:ln w="9525">
                  <a:noFill/>
                  <a:miter lim="800000"/>
                  <a:headEnd/>
                  <a:tailEnd/>
                </a:ln>
              </p:spPr>
            </p:pic>
            <p:cxnSp>
              <p:nvCxnSpPr>
                <p:cNvPr id="9" name="Straight Connector 8"/>
                <p:cNvCxnSpPr/>
                <p:nvPr/>
              </p:nvCxnSpPr>
              <p:spPr>
                <a:xfrm>
                  <a:off x="1981200" y="3733800"/>
                  <a:ext cx="25146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76800" y="3733800"/>
                  <a:ext cx="20574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981200" y="4038600"/>
                  <a:ext cx="28194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181600" y="4038600"/>
                  <a:ext cx="2209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981200" y="4343400"/>
                  <a:ext cx="44196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105400" y="5076216"/>
                  <a:ext cx="20574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981200" y="5371288"/>
                  <a:ext cx="28194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1" name="Rounded Rectangle 40"/>
              <p:cNvSpPr/>
              <p:nvPr/>
            </p:nvSpPr>
            <p:spPr>
              <a:xfrm>
                <a:off x="9601200" y="-59634"/>
                <a:ext cx="6400800" cy="5334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49"/>
          <p:cNvGrpSpPr>
            <a:grpSpLocks noChangeAspect="1"/>
          </p:cNvGrpSpPr>
          <p:nvPr/>
        </p:nvGrpSpPr>
        <p:grpSpPr>
          <a:xfrm>
            <a:off x="-70463" y="609600"/>
            <a:ext cx="9214463" cy="6126480"/>
            <a:chOff x="-9372600" y="-1447800"/>
            <a:chExt cx="8867775" cy="5895975"/>
          </a:xfrm>
        </p:grpSpPr>
        <p:pic>
          <p:nvPicPr>
            <p:cNvPr id="48135" name="Picture 7"/>
            <p:cNvPicPr>
              <a:picLocks noChangeAspect="1" noChangeArrowheads="1"/>
            </p:cNvPicPr>
            <p:nvPr/>
          </p:nvPicPr>
          <p:blipFill>
            <a:blip r:embed="rId5" cstate="print"/>
            <a:srcRect/>
            <a:stretch>
              <a:fillRect/>
            </a:stretch>
          </p:blipFill>
          <p:spPr bwMode="auto">
            <a:xfrm>
              <a:off x="-9296400" y="-1371600"/>
              <a:ext cx="8791575" cy="5819775"/>
            </a:xfrm>
            <a:prstGeom prst="rect">
              <a:avLst/>
            </a:prstGeom>
            <a:noFill/>
            <a:ln w="9525">
              <a:noFill/>
              <a:miter lim="800000"/>
              <a:headEnd/>
              <a:tailEnd/>
            </a:ln>
          </p:spPr>
        </p:pic>
        <p:sp>
          <p:nvSpPr>
            <p:cNvPr id="45" name="Rounded Rectangle 44"/>
            <p:cNvSpPr/>
            <p:nvPr/>
          </p:nvSpPr>
          <p:spPr>
            <a:xfrm>
              <a:off x="-9372600" y="-1447800"/>
              <a:ext cx="3048000" cy="516691"/>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p:cNvCxnSpPr/>
            <p:nvPr/>
          </p:nvCxnSpPr>
          <p:spPr>
            <a:xfrm>
              <a:off x="-8382000" y="-457200"/>
              <a:ext cx="6781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705600" y="-76200"/>
              <a:ext cx="3505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51" name="Picture 5"/>
          <p:cNvPicPr>
            <a:picLocks noChangeAspect="1" noChangeArrowheads="1"/>
          </p:cNvPicPr>
          <p:nvPr/>
        </p:nvPicPr>
        <p:blipFill>
          <a:blip r:embed="rId6" cstate="print"/>
          <a:srcRect/>
          <a:stretch>
            <a:fillRect/>
          </a:stretch>
        </p:blipFill>
        <p:spPr bwMode="auto">
          <a:xfrm>
            <a:off x="762000" y="6858000"/>
            <a:ext cx="7612193" cy="6126480"/>
          </a:xfrm>
          <a:prstGeom prst="rect">
            <a:avLst/>
          </a:prstGeom>
          <a:noFill/>
          <a:ln w="9525">
            <a:noFill/>
            <a:miter lim="800000"/>
            <a:headEnd/>
            <a:tailEnd/>
          </a:ln>
        </p:spPr>
      </p:pic>
      <p:sp>
        <p:nvSpPr>
          <p:cNvPr id="36" name="Rectangle 35"/>
          <p:cNvSpPr/>
          <p:nvPr/>
        </p:nvSpPr>
        <p:spPr>
          <a:xfrm>
            <a:off x="2857500" y="3810000"/>
            <a:ext cx="3429000" cy="1534391"/>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rPr>
              <a:t>So let’s summarize…</a:t>
            </a:r>
            <a:endParaRPr lang="en-US" sz="40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wipe(down)">
                                      <p:cBhvr>
                                        <p:cTn id="7" dur="1000"/>
                                        <p:tgtEl>
                                          <p:spTgt spid="481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000"/>
                                        <p:tgtEl>
                                          <p:spTgt spid="3"/>
                                        </p:tgtEl>
                                      </p:cBhvr>
                                    </p:animEffect>
                                    <p:set>
                                      <p:cBhvr>
                                        <p:cTn id="22" dur="1" fill="hold">
                                          <p:stCondLst>
                                            <p:cond delay="1999"/>
                                          </p:stCondLst>
                                        </p:cTn>
                                        <p:tgtEl>
                                          <p:spTgt spid="3"/>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2000"/>
                                        <p:tgtEl>
                                          <p:spTgt spid="5"/>
                                        </p:tgtEl>
                                      </p:cBhvr>
                                    </p:animEffect>
                                    <p:set>
                                      <p:cBhvr>
                                        <p:cTn id="25" dur="1" fill="hold">
                                          <p:stCondLst>
                                            <p:cond delay="1999"/>
                                          </p:stCondLst>
                                        </p:cTn>
                                        <p:tgtEl>
                                          <p:spTgt spid="5"/>
                                        </p:tgtEl>
                                        <p:attrNameLst>
                                          <p:attrName>style.visibility</p:attrName>
                                        </p:attrNameLst>
                                      </p:cBhvr>
                                      <p:to>
                                        <p:strVal val="hidden"/>
                                      </p:to>
                                    </p:set>
                                  </p:childTnLst>
                                </p:cTn>
                              </p:par>
                              <p:par>
                                <p:cTn id="26" presetID="22" presetClass="entr" presetSubtype="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1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left)">
                                      <p:cBhvr>
                                        <p:cTn id="38"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0"/>
          <p:cNvGrpSpPr/>
          <p:nvPr/>
        </p:nvGrpSpPr>
        <p:grpSpPr>
          <a:xfrm>
            <a:off x="1143000" y="914400"/>
            <a:ext cx="2286000" cy="2209800"/>
            <a:chOff x="1295400" y="906407"/>
            <a:chExt cx="2286000" cy="2209800"/>
          </a:xfrm>
        </p:grpSpPr>
        <p:pic>
          <p:nvPicPr>
            <p:cNvPr id="38914" name="Picture 2"/>
            <p:cNvPicPr>
              <a:picLocks noChangeAspect="1" noChangeArrowheads="1"/>
            </p:cNvPicPr>
            <p:nvPr/>
          </p:nvPicPr>
          <p:blipFill>
            <a:blip r:embed="rId2" cstate="print"/>
            <a:srcRect l="12500" r="12500"/>
            <a:stretch>
              <a:fillRect/>
            </a:stretch>
          </p:blipFill>
          <p:spPr bwMode="auto">
            <a:xfrm>
              <a:off x="1295400" y="1066800"/>
              <a:ext cx="2286000" cy="1714500"/>
            </a:xfrm>
            <a:prstGeom prst="rect">
              <a:avLst/>
            </a:prstGeom>
            <a:noFill/>
            <a:ln w="9525">
              <a:solidFill>
                <a:schemeClr val="tx1"/>
              </a:solidFill>
              <a:miter lim="800000"/>
              <a:headEnd/>
              <a:tailEnd/>
            </a:ln>
          </p:spPr>
        </p:pic>
        <p:sp>
          <p:nvSpPr>
            <p:cNvPr id="55" name="TextBox 54"/>
            <p:cNvSpPr txBox="1"/>
            <p:nvPr/>
          </p:nvSpPr>
          <p:spPr>
            <a:xfrm rot="2700000">
              <a:off x="1439805" y="1780474"/>
              <a:ext cx="2209800" cy="461665"/>
            </a:xfrm>
            <a:prstGeom prst="rect">
              <a:avLst/>
            </a:prstGeom>
            <a:solidFill>
              <a:schemeClr val="tx1"/>
            </a:solidFill>
          </p:spPr>
          <p:txBody>
            <a:bodyPr wrap="square" rtlCol="0">
              <a:spAutoFit/>
            </a:bodyPr>
            <a:lstStyle/>
            <a:p>
              <a:pPr algn="ctr"/>
              <a:r>
                <a:rPr lang="en-US" sz="2400" b="1" dirty="0" smtClean="0">
                  <a:solidFill>
                    <a:schemeClr val="bg1"/>
                  </a:solidFill>
                </a:rPr>
                <a:t>PRECIPITATION</a:t>
              </a:r>
              <a:endParaRPr lang="en-US" sz="2800" b="1" dirty="0">
                <a:solidFill>
                  <a:schemeClr val="bg1"/>
                </a:solidFill>
              </a:endParaRPr>
            </a:p>
          </p:txBody>
        </p:sp>
      </p:grpSp>
      <p:grpSp>
        <p:nvGrpSpPr>
          <p:cNvPr id="4" name="Group 56"/>
          <p:cNvGrpSpPr/>
          <p:nvPr/>
        </p:nvGrpSpPr>
        <p:grpSpPr>
          <a:xfrm>
            <a:off x="304800" y="2286000"/>
            <a:ext cx="2286000" cy="2209800"/>
            <a:chOff x="-304800" y="2354205"/>
            <a:chExt cx="2286000" cy="2209800"/>
          </a:xfrm>
        </p:grpSpPr>
        <p:pic>
          <p:nvPicPr>
            <p:cNvPr id="38915" name="Picture 3"/>
            <p:cNvPicPr>
              <a:picLocks noChangeAspect="1" noChangeArrowheads="1"/>
            </p:cNvPicPr>
            <p:nvPr/>
          </p:nvPicPr>
          <p:blipFill>
            <a:blip r:embed="rId3" cstate="print"/>
            <a:srcRect l="12500" r="12500"/>
            <a:stretch>
              <a:fillRect/>
            </a:stretch>
          </p:blipFill>
          <p:spPr bwMode="auto">
            <a:xfrm>
              <a:off x="-304800" y="2667000"/>
              <a:ext cx="2286000" cy="1714500"/>
            </a:xfrm>
            <a:prstGeom prst="rect">
              <a:avLst/>
            </a:prstGeom>
            <a:noFill/>
            <a:ln w="9525">
              <a:solidFill>
                <a:schemeClr val="tx1"/>
              </a:solidFill>
              <a:miter lim="800000"/>
              <a:headEnd/>
              <a:tailEnd/>
            </a:ln>
          </p:spPr>
        </p:pic>
        <p:sp>
          <p:nvSpPr>
            <p:cNvPr id="56" name="TextBox 55"/>
            <p:cNvSpPr txBox="1"/>
            <p:nvPr/>
          </p:nvSpPr>
          <p:spPr>
            <a:xfrm rot="2700000">
              <a:off x="-160395" y="3228272"/>
              <a:ext cx="2209800" cy="461665"/>
            </a:xfrm>
            <a:prstGeom prst="rect">
              <a:avLst/>
            </a:prstGeom>
            <a:solidFill>
              <a:schemeClr val="tx1"/>
            </a:solidFill>
          </p:spPr>
          <p:txBody>
            <a:bodyPr wrap="square" rtlCol="0">
              <a:spAutoFit/>
            </a:bodyPr>
            <a:lstStyle/>
            <a:p>
              <a:pPr algn="ctr"/>
              <a:r>
                <a:rPr lang="en-US" sz="2400" b="1" dirty="0" smtClean="0">
                  <a:solidFill>
                    <a:schemeClr val="bg1"/>
                  </a:solidFill>
                </a:rPr>
                <a:t>RIVER FLOWS</a:t>
              </a:r>
              <a:endParaRPr lang="en-US" sz="2800" b="1" dirty="0">
                <a:solidFill>
                  <a:schemeClr val="bg1"/>
                </a:solidFill>
              </a:endParaRPr>
            </a:p>
          </p:txBody>
        </p:sp>
      </p:grpSp>
      <p:grpSp>
        <p:nvGrpSpPr>
          <p:cNvPr id="5" name="Group 33"/>
          <p:cNvGrpSpPr/>
          <p:nvPr/>
        </p:nvGrpSpPr>
        <p:grpSpPr>
          <a:xfrm>
            <a:off x="838200" y="4038600"/>
            <a:ext cx="2286000" cy="2209800"/>
            <a:chOff x="228600" y="3823768"/>
            <a:chExt cx="2286000" cy="2209800"/>
          </a:xfrm>
        </p:grpSpPr>
        <p:pic>
          <p:nvPicPr>
            <p:cNvPr id="55303" name="Picture 7"/>
            <p:cNvPicPr>
              <a:picLocks noChangeAspect="1" noChangeArrowheads="1"/>
            </p:cNvPicPr>
            <p:nvPr/>
          </p:nvPicPr>
          <p:blipFill>
            <a:blip r:embed="rId4" cstate="print"/>
            <a:srcRect/>
            <a:stretch>
              <a:fillRect/>
            </a:stretch>
          </p:blipFill>
          <p:spPr bwMode="auto">
            <a:xfrm>
              <a:off x="228600" y="4052370"/>
              <a:ext cx="2286000" cy="1709531"/>
            </a:xfrm>
            <a:prstGeom prst="rect">
              <a:avLst/>
            </a:prstGeom>
            <a:noFill/>
            <a:ln w="9525">
              <a:solidFill>
                <a:schemeClr val="tx1"/>
              </a:solidFill>
              <a:miter lim="800000"/>
              <a:headEnd/>
              <a:tailEnd/>
            </a:ln>
          </p:spPr>
        </p:pic>
        <p:sp>
          <p:nvSpPr>
            <p:cNvPr id="36" name="TextBox 35"/>
            <p:cNvSpPr txBox="1"/>
            <p:nvPr/>
          </p:nvSpPr>
          <p:spPr>
            <a:xfrm rot="2700000">
              <a:off x="242369" y="4667058"/>
              <a:ext cx="2209800" cy="523220"/>
            </a:xfrm>
            <a:prstGeom prst="rect">
              <a:avLst/>
            </a:prstGeom>
            <a:solidFill>
              <a:schemeClr val="tx1"/>
            </a:solidFill>
          </p:spPr>
          <p:txBody>
            <a:bodyPr wrap="square" rtlCol="0">
              <a:spAutoFit/>
            </a:bodyPr>
            <a:lstStyle/>
            <a:p>
              <a:pPr algn="ctr"/>
              <a:r>
                <a:rPr lang="en-US" sz="2400" b="1" dirty="0" smtClean="0">
                  <a:solidFill>
                    <a:schemeClr val="bg1"/>
                  </a:solidFill>
                </a:rPr>
                <a:t>GRASSLAND</a:t>
              </a:r>
              <a:r>
                <a:rPr lang="en-US" sz="2800" b="1" dirty="0" smtClean="0">
                  <a:solidFill>
                    <a:schemeClr val="bg1"/>
                  </a:solidFill>
                </a:rPr>
                <a:t>S</a:t>
              </a:r>
              <a:endParaRPr lang="en-US" sz="2800" b="1" dirty="0">
                <a:solidFill>
                  <a:schemeClr val="bg1"/>
                </a:solidFill>
              </a:endParaRPr>
            </a:p>
          </p:txBody>
        </p:sp>
      </p:grpSp>
      <p:grpSp>
        <p:nvGrpSpPr>
          <p:cNvPr id="6" name="Group 31"/>
          <p:cNvGrpSpPr>
            <a:grpSpLocks noChangeAspect="1"/>
          </p:cNvGrpSpPr>
          <p:nvPr/>
        </p:nvGrpSpPr>
        <p:grpSpPr>
          <a:xfrm>
            <a:off x="838200" y="4030605"/>
            <a:ext cx="2286000" cy="2209800"/>
            <a:chOff x="228600" y="1369379"/>
            <a:chExt cx="2286000" cy="2209800"/>
          </a:xfrm>
        </p:grpSpPr>
        <p:pic>
          <p:nvPicPr>
            <p:cNvPr id="55302" name="Picture 6"/>
            <p:cNvPicPr>
              <a:picLocks noChangeAspect="1" noChangeArrowheads="1"/>
            </p:cNvPicPr>
            <p:nvPr/>
          </p:nvPicPr>
          <p:blipFill>
            <a:blip r:embed="rId5" cstate="print"/>
            <a:srcRect l="12500" r="12500" b="6667"/>
            <a:stretch>
              <a:fillRect/>
            </a:stretch>
          </p:blipFill>
          <p:spPr bwMode="auto">
            <a:xfrm>
              <a:off x="228600" y="1621536"/>
              <a:ext cx="2286000" cy="1600200"/>
            </a:xfrm>
            <a:prstGeom prst="rect">
              <a:avLst/>
            </a:prstGeom>
            <a:noFill/>
            <a:ln w="9525">
              <a:noFill/>
              <a:miter lim="800000"/>
              <a:headEnd/>
              <a:tailEnd/>
            </a:ln>
          </p:spPr>
        </p:pic>
        <p:sp>
          <p:nvSpPr>
            <p:cNvPr id="37" name="TextBox 36"/>
            <p:cNvSpPr txBox="1"/>
            <p:nvPr/>
          </p:nvSpPr>
          <p:spPr>
            <a:xfrm rot="2700000">
              <a:off x="296805" y="2243446"/>
              <a:ext cx="2209800" cy="461665"/>
            </a:xfrm>
            <a:prstGeom prst="rect">
              <a:avLst/>
            </a:prstGeom>
            <a:solidFill>
              <a:schemeClr val="tx1"/>
            </a:solidFill>
          </p:spPr>
          <p:txBody>
            <a:bodyPr wrap="square" rtlCol="0">
              <a:spAutoFit/>
            </a:bodyPr>
            <a:lstStyle/>
            <a:p>
              <a:pPr algn="ctr"/>
              <a:r>
                <a:rPr lang="en-US" sz="2400" b="1" dirty="0" smtClean="0">
                  <a:solidFill>
                    <a:schemeClr val="bg1"/>
                  </a:solidFill>
                </a:rPr>
                <a:t>ARABLE LANDS</a:t>
              </a:r>
              <a:endParaRPr lang="en-US" sz="2400" b="1" dirty="0">
                <a:solidFill>
                  <a:schemeClr val="bg1"/>
                </a:solidFill>
              </a:endParaRPr>
            </a:p>
          </p:txBody>
        </p:sp>
      </p:grpSp>
      <p:grpSp>
        <p:nvGrpSpPr>
          <p:cNvPr id="7" name="Group 43"/>
          <p:cNvGrpSpPr/>
          <p:nvPr/>
        </p:nvGrpSpPr>
        <p:grpSpPr>
          <a:xfrm>
            <a:off x="2819400" y="4953000"/>
            <a:ext cx="2286000" cy="2209800"/>
            <a:chOff x="3355848" y="4737742"/>
            <a:chExt cx="2286000" cy="2209800"/>
          </a:xfrm>
        </p:grpSpPr>
        <p:pic>
          <p:nvPicPr>
            <p:cNvPr id="55304" name="Picture 8"/>
            <p:cNvPicPr>
              <a:picLocks noChangeAspect="1" noChangeArrowheads="1"/>
            </p:cNvPicPr>
            <p:nvPr/>
          </p:nvPicPr>
          <p:blipFill>
            <a:blip r:embed="rId6" cstate="print"/>
            <a:srcRect l="12500" r="12500"/>
            <a:stretch>
              <a:fillRect/>
            </a:stretch>
          </p:blipFill>
          <p:spPr bwMode="auto">
            <a:xfrm>
              <a:off x="3355848" y="4974336"/>
              <a:ext cx="2286000" cy="1714500"/>
            </a:xfrm>
            <a:prstGeom prst="rect">
              <a:avLst/>
            </a:prstGeom>
            <a:noFill/>
            <a:ln w="9525">
              <a:solidFill>
                <a:schemeClr val="tx1"/>
              </a:solidFill>
              <a:miter lim="800000"/>
              <a:headEnd/>
              <a:tailEnd/>
            </a:ln>
          </p:spPr>
        </p:pic>
        <p:sp>
          <p:nvSpPr>
            <p:cNvPr id="41" name="TextBox 40"/>
            <p:cNvSpPr txBox="1"/>
            <p:nvPr/>
          </p:nvSpPr>
          <p:spPr>
            <a:xfrm rot="2700000">
              <a:off x="3424054" y="5611809"/>
              <a:ext cx="2209800" cy="461665"/>
            </a:xfrm>
            <a:prstGeom prst="rect">
              <a:avLst/>
            </a:prstGeom>
            <a:solidFill>
              <a:schemeClr val="tx1"/>
            </a:solidFill>
          </p:spPr>
          <p:txBody>
            <a:bodyPr wrap="square" rtlCol="0">
              <a:spAutoFit/>
            </a:bodyPr>
            <a:lstStyle/>
            <a:p>
              <a:pPr algn="ctr"/>
              <a:r>
                <a:rPr lang="en-US" sz="2400" b="1" dirty="0" smtClean="0">
                  <a:solidFill>
                    <a:schemeClr val="bg1"/>
                  </a:solidFill>
                </a:rPr>
                <a:t>RANCHING</a:t>
              </a:r>
              <a:endParaRPr lang="en-US" sz="2800" b="1" dirty="0">
                <a:solidFill>
                  <a:schemeClr val="bg1"/>
                </a:solidFill>
              </a:endParaRPr>
            </a:p>
          </p:txBody>
        </p:sp>
      </p:grpSp>
      <p:grpSp>
        <p:nvGrpSpPr>
          <p:cNvPr id="8" name="Group 41"/>
          <p:cNvGrpSpPr/>
          <p:nvPr/>
        </p:nvGrpSpPr>
        <p:grpSpPr>
          <a:xfrm>
            <a:off x="4724400" y="4953000"/>
            <a:ext cx="2286000" cy="2209800"/>
            <a:chOff x="3322156" y="462975"/>
            <a:chExt cx="2286000" cy="2209800"/>
          </a:xfrm>
        </p:grpSpPr>
        <p:pic>
          <p:nvPicPr>
            <p:cNvPr id="55301" name="Picture 5"/>
            <p:cNvPicPr>
              <a:picLocks noChangeAspect="1" noChangeArrowheads="1"/>
            </p:cNvPicPr>
            <p:nvPr/>
          </p:nvPicPr>
          <p:blipFill>
            <a:blip r:embed="rId7" cstate="print"/>
            <a:srcRect/>
            <a:stretch>
              <a:fillRect/>
            </a:stretch>
          </p:blipFill>
          <p:spPr bwMode="auto">
            <a:xfrm>
              <a:off x="3322156" y="685801"/>
              <a:ext cx="2286000" cy="1722637"/>
            </a:xfrm>
            <a:prstGeom prst="rect">
              <a:avLst/>
            </a:prstGeom>
            <a:noFill/>
            <a:ln w="9525">
              <a:solidFill>
                <a:schemeClr val="tx1"/>
              </a:solidFill>
              <a:miter lim="800000"/>
              <a:headEnd/>
              <a:tailEnd/>
            </a:ln>
          </p:spPr>
        </p:pic>
        <p:sp>
          <p:nvSpPr>
            <p:cNvPr id="39" name="TextBox 38"/>
            <p:cNvSpPr txBox="1"/>
            <p:nvPr/>
          </p:nvSpPr>
          <p:spPr>
            <a:xfrm rot="2700000">
              <a:off x="3390361" y="1337042"/>
              <a:ext cx="2209800" cy="461665"/>
            </a:xfrm>
            <a:prstGeom prst="rect">
              <a:avLst/>
            </a:prstGeom>
            <a:solidFill>
              <a:schemeClr val="tx1"/>
            </a:solidFill>
          </p:spPr>
          <p:txBody>
            <a:bodyPr wrap="square" rtlCol="0">
              <a:spAutoFit/>
            </a:bodyPr>
            <a:lstStyle/>
            <a:p>
              <a:pPr algn="ctr"/>
              <a:r>
                <a:rPr lang="en-US" sz="2400" b="1" dirty="0" smtClean="0">
                  <a:solidFill>
                    <a:schemeClr val="bg1"/>
                  </a:solidFill>
                </a:rPr>
                <a:t>PEOPLE</a:t>
              </a:r>
              <a:endParaRPr lang="en-US" sz="2800" b="1" dirty="0">
                <a:solidFill>
                  <a:schemeClr val="bg1"/>
                </a:solidFill>
              </a:endParaRPr>
            </a:p>
          </p:txBody>
        </p:sp>
      </p:grpSp>
      <p:grpSp>
        <p:nvGrpSpPr>
          <p:cNvPr id="9" name="Group 58"/>
          <p:cNvGrpSpPr/>
          <p:nvPr/>
        </p:nvGrpSpPr>
        <p:grpSpPr>
          <a:xfrm>
            <a:off x="6096000" y="4030606"/>
            <a:ext cx="2286000" cy="2209800"/>
            <a:chOff x="4191000" y="2193813"/>
            <a:chExt cx="2286000" cy="2209800"/>
          </a:xfrm>
        </p:grpSpPr>
        <p:pic>
          <p:nvPicPr>
            <p:cNvPr id="38916" name="Picture 4"/>
            <p:cNvPicPr>
              <a:picLocks noChangeAspect="1" noChangeArrowheads="1"/>
            </p:cNvPicPr>
            <p:nvPr/>
          </p:nvPicPr>
          <p:blipFill>
            <a:blip r:embed="rId8" cstate="print"/>
            <a:srcRect l="12500" r="12500"/>
            <a:stretch>
              <a:fillRect/>
            </a:stretch>
          </p:blipFill>
          <p:spPr bwMode="auto">
            <a:xfrm>
              <a:off x="4191000" y="2362200"/>
              <a:ext cx="2286000" cy="1714500"/>
            </a:xfrm>
            <a:prstGeom prst="rect">
              <a:avLst/>
            </a:prstGeom>
            <a:noFill/>
            <a:ln w="9525">
              <a:solidFill>
                <a:schemeClr val="tx1"/>
              </a:solidFill>
              <a:miter lim="800000"/>
              <a:headEnd/>
              <a:tailEnd/>
            </a:ln>
          </p:spPr>
        </p:pic>
        <p:sp>
          <p:nvSpPr>
            <p:cNvPr id="58" name="TextBox 57"/>
            <p:cNvSpPr txBox="1"/>
            <p:nvPr/>
          </p:nvSpPr>
          <p:spPr>
            <a:xfrm rot="2700000">
              <a:off x="4183005" y="3067880"/>
              <a:ext cx="2209800" cy="461665"/>
            </a:xfrm>
            <a:prstGeom prst="rect">
              <a:avLst/>
            </a:prstGeom>
            <a:solidFill>
              <a:schemeClr val="tx1"/>
            </a:solidFill>
          </p:spPr>
          <p:txBody>
            <a:bodyPr wrap="square" rtlCol="0">
              <a:spAutoFit/>
            </a:bodyPr>
            <a:lstStyle/>
            <a:p>
              <a:pPr algn="ctr"/>
              <a:r>
                <a:rPr lang="en-US" sz="2400" b="1" dirty="0" smtClean="0">
                  <a:solidFill>
                    <a:schemeClr val="bg1"/>
                  </a:solidFill>
                </a:rPr>
                <a:t>NAT’L PARKS</a:t>
              </a:r>
              <a:endParaRPr lang="en-US" sz="2800" b="1" dirty="0">
                <a:solidFill>
                  <a:schemeClr val="bg1"/>
                </a:solidFill>
              </a:endParaRPr>
            </a:p>
          </p:txBody>
        </p:sp>
      </p:grpSp>
      <p:grpSp>
        <p:nvGrpSpPr>
          <p:cNvPr id="11" name="Group 45"/>
          <p:cNvGrpSpPr/>
          <p:nvPr/>
        </p:nvGrpSpPr>
        <p:grpSpPr>
          <a:xfrm>
            <a:off x="6553200" y="2582806"/>
            <a:ext cx="2286000" cy="2209800"/>
            <a:chOff x="6172200" y="3870212"/>
            <a:chExt cx="2286000" cy="2209800"/>
          </a:xfrm>
        </p:grpSpPr>
        <p:pic>
          <p:nvPicPr>
            <p:cNvPr id="55300" name="Picture 4"/>
            <p:cNvPicPr>
              <a:picLocks noChangeAspect="1" noChangeArrowheads="1"/>
            </p:cNvPicPr>
            <p:nvPr/>
          </p:nvPicPr>
          <p:blipFill>
            <a:blip r:embed="rId9" cstate="print"/>
            <a:srcRect l="12500" r="12500" b="10000"/>
            <a:stretch>
              <a:fillRect/>
            </a:stretch>
          </p:blipFill>
          <p:spPr bwMode="auto">
            <a:xfrm>
              <a:off x="6172200" y="4038600"/>
              <a:ext cx="2286000" cy="1543050"/>
            </a:xfrm>
            <a:prstGeom prst="rect">
              <a:avLst/>
            </a:prstGeom>
            <a:noFill/>
            <a:ln w="9525">
              <a:solidFill>
                <a:schemeClr val="tx1"/>
              </a:solidFill>
              <a:miter lim="800000"/>
              <a:headEnd/>
              <a:tailEnd/>
            </a:ln>
          </p:spPr>
        </p:pic>
        <p:sp>
          <p:nvSpPr>
            <p:cNvPr id="40" name="TextBox 39"/>
            <p:cNvSpPr txBox="1"/>
            <p:nvPr/>
          </p:nvSpPr>
          <p:spPr>
            <a:xfrm rot="2700000">
              <a:off x="6088005" y="4744279"/>
              <a:ext cx="2209800" cy="461665"/>
            </a:xfrm>
            <a:prstGeom prst="rect">
              <a:avLst/>
            </a:prstGeom>
            <a:solidFill>
              <a:schemeClr val="tx1"/>
            </a:solidFill>
          </p:spPr>
          <p:txBody>
            <a:bodyPr wrap="square" rtlCol="0">
              <a:spAutoFit/>
            </a:bodyPr>
            <a:lstStyle/>
            <a:p>
              <a:pPr algn="ctr"/>
              <a:r>
                <a:rPr lang="en-US" sz="2400" b="1" dirty="0" smtClean="0">
                  <a:solidFill>
                    <a:schemeClr val="bg1"/>
                  </a:solidFill>
                </a:rPr>
                <a:t>WILDFIRES</a:t>
              </a:r>
              <a:endParaRPr lang="en-US" sz="2800" b="1" dirty="0">
                <a:solidFill>
                  <a:schemeClr val="bg1"/>
                </a:solidFill>
              </a:endParaRPr>
            </a:p>
          </p:txBody>
        </p:sp>
      </p:grpSp>
      <p:grpSp>
        <p:nvGrpSpPr>
          <p:cNvPr id="13" name="Group 44"/>
          <p:cNvGrpSpPr/>
          <p:nvPr/>
        </p:nvGrpSpPr>
        <p:grpSpPr>
          <a:xfrm>
            <a:off x="5334000" y="762000"/>
            <a:ext cx="2286000" cy="2209800"/>
            <a:chOff x="6172200" y="1287406"/>
            <a:chExt cx="2286000" cy="2209800"/>
          </a:xfrm>
        </p:grpSpPr>
        <p:pic>
          <p:nvPicPr>
            <p:cNvPr id="55299" name="Picture 3"/>
            <p:cNvPicPr>
              <a:picLocks noChangeAspect="1" noChangeArrowheads="1"/>
            </p:cNvPicPr>
            <p:nvPr/>
          </p:nvPicPr>
          <p:blipFill>
            <a:blip r:embed="rId10" cstate="print"/>
            <a:srcRect l="12500" r="12500"/>
            <a:stretch>
              <a:fillRect/>
            </a:stretch>
          </p:blipFill>
          <p:spPr bwMode="auto">
            <a:xfrm>
              <a:off x="6172200" y="1524000"/>
              <a:ext cx="2286000" cy="1714500"/>
            </a:xfrm>
            <a:prstGeom prst="rect">
              <a:avLst/>
            </a:prstGeom>
            <a:noFill/>
            <a:ln w="9525">
              <a:solidFill>
                <a:schemeClr val="tx1"/>
              </a:solidFill>
              <a:miter lim="800000"/>
              <a:headEnd/>
              <a:tailEnd/>
            </a:ln>
          </p:spPr>
        </p:pic>
        <p:sp>
          <p:nvSpPr>
            <p:cNvPr id="38" name="TextBox 37"/>
            <p:cNvSpPr txBox="1"/>
            <p:nvPr/>
          </p:nvSpPr>
          <p:spPr>
            <a:xfrm rot="2700000">
              <a:off x="6316605" y="2161473"/>
              <a:ext cx="2209800" cy="461665"/>
            </a:xfrm>
            <a:prstGeom prst="rect">
              <a:avLst/>
            </a:prstGeom>
            <a:solidFill>
              <a:schemeClr val="tx1"/>
            </a:solidFill>
          </p:spPr>
          <p:txBody>
            <a:bodyPr wrap="square" rtlCol="0">
              <a:spAutoFit/>
            </a:bodyPr>
            <a:lstStyle/>
            <a:p>
              <a:pPr algn="ctr"/>
              <a:r>
                <a:rPr lang="en-US" sz="2400" b="1" dirty="0" smtClean="0">
                  <a:solidFill>
                    <a:schemeClr val="bg1"/>
                  </a:solidFill>
                </a:rPr>
                <a:t>DROUGHTS</a:t>
              </a:r>
              <a:endParaRPr lang="en-US" sz="2800" b="1" dirty="0">
                <a:solidFill>
                  <a:schemeClr val="bg1"/>
                </a:solidFill>
              </a:endParaRPr>
            </a:p>
          </p:txBody>
        </p:sp>
      </p:grpSp>
      <p:grpSp>
        <p:nvGrpSpPr>
          <p:cNvPr id="14" name="Group 52"/>
          <p:cNvGrpSpPr/>
          <p:nvPr/>
        </p:nvGrpSpPr>
        <p:grpSpPr>
          <a:xfrm>
            <a:off x="3276600" y="449206"/>
            <a:ext cx="2286000" cy="2209800"/>
            <a:chOff x="3124200" y="449206"/>
            <a:chExt cx="2286000" cy="2209800"/>
          </a:xfrm>
        </p:grpSpPr>
        <p:pic>
          <p:nvPicPr>
            <p:cNvPr id="38913" name="Picture 1"/>
            <p:cNvPicPr>
              <a:picLocks noChangeAspect="1" noChangeArrowheads="1"/>
            </p:cNvPicPr>
            <p:nvPr/>
          </p:nvPicPr>
          <p:blipFill>
            <a:blip r:embed="rId11" cstate="print"/>
            <a:srcRect l="12500" r="12500"/>
            <a:stretch>
              <a:fillRect/>
            </a:stretch>
          </p:blipFill>
          <p:spPr bwMode="auto">
            <a:xfrm>
              <a:off x="3124200" y="685800"/>
              <a:ext cx="2286000" cy="1714500"/>
            </a:xfrm>
            <a:prstGeom prst="rect">
              <a:avLst/>
            </a:prstGeom>
            <a:noFill/>
            <a:ln w="9525">
              <a:solidFill>
                <a:schemeClr val="tx1"/>
              </a:solidFill>
              <a:miter lim="800000"/>
              <a:headEnd/>
              <a:tailEnd/>
            </a:ln>
          </p:spPr>
        </p:pic>
        <p:sp>
          <p:nvSpPr>
            <p:cNvPr id="52" name="TextBox 51"/>
            <p:cNvSpPr txBox="1"/>
            <p:nvPr/>
          </p:nvSpPr>
          <p:spPr>
            <a:xfrm rot="2700000">
              <a:off x="3192406" y="1323273"/>
              <a:ext cx="2209800" cy="461665"/>
            </a:xfrm>
            <a:prstGeom prst="rect">
              <a:avLst/>
            </a:prstGeom>
            <a:solidFill>
              <a:schemeClr val="tx1"/>
            </a:solidFill>
          </p:spPr>
          <p:txBody>
            <a:bodyPr wrap="square" rtlCol="0">
              <a:spAutoFit/>
            </a:bodyPr>
            <a:lstStyle/>
            <a:p>
              <a:pPr algn="ctr"/>
              <a:r>
                <a:rPr lang="en-US" sz="2400" b="1" dirty="0" smtClean="0">
                  <a:solidFill>
                    <a:schemeClr val="bg1"/>
                  </a:solidFill>
                </a:rPr>
                <a:t>TEMPS</a:t>
              </a:r>
              <a:endParaRPr lang="en-US" sz="2800" b="1" dirty="0">
                <a:solidFill>
                  <a:schemeClr val="bg1"/>
                </a:solidFill>
              </a:endParaRPr>
            </a:p>
          </p:txBody>
        </p:sp>
      </p:grpSp>
      <p:sp>
        <p:nvSpPr>
          <p:cNvPr id="2" name="Title 1"/>
          <p:cNvSpPr>
            <a:spLocks noGrp="1"/>
          </p:cNvSpPr>
          <p:nvPr>
            <p:ph type="ctrTitle"/>
          </p:nvPr>
        </p:nvSpPr>
        <p:spPr/>
        <p:txBody>
          <a:bodyPr>
            <a:normAutofit fontScale="90000"/>
          </a:bodyPr>
          <a:lstStyle/>
          <a:p>
            <a:r>
              <a:rPr lang="en-US" dirty="0" smtClean="0"/>
              <a:t>TO SUMMARIZE SO FAR…</a:t>
            </a:r>
            <a:endParaRPr lang="en-US" dirty="0"/>
          </a:p>
        </p:txBody>
      </p:sp>
      <p:sp>
        <p:nvSpPr>
          <p:cNvPr id="10" name="TextBox 9"/>
          <p:cNvSpPr txBox="1"/>
          <p:nvPr/>
        </p:nvSpPr>
        <p:spPr>
          <a:xfrm>
            <a:off x="3255334" y="3235404"/>
            <a:ext cx="2667000" cy="1107996"/>
          </a:xfrm>
          <a:prstGeom prst="rect">
            <a:avLst/>
          </a:prstGeom>
          <a:noFill/>
        </p:spPr>
        <p:txBody>
          <a:bodyPr wrap="square" rtlCol="0">
            <a:spAutoFit/>
          </a:bodyPr>
          <a:lstStyle/>
          <a:p>
            <a:r>
              <a:rPr lang="en-US" sz="6600" b="1" dirty="0" smtClean="0"/>
              <a:t>WATER</a:t>
            </a:r>
            <a:endParaRPr lang="en-US" sz="6600" b="1" dirty="0"/>
          </a:p>
        </p:txBody>
      </p:sp>
      <p:grpSp>
        <p:nvGrpSpPr>
          <p:cNvPr id="15" name="Group 90"/>
          <p:cNvGrpSpPr/>
          <p:nvPr/>
        </p:nvGrpSpPr>
        <p:grpSpPr>
          <a:xfrm>
            <a:off x="3124200" y="4324350"/>
            <a:ext cx="3124200" cy="989790"/>
            <a:chOff x="3124200" y="4324350"/>
            <a:chExt cx="3124200" cy="989790"/>
          </a:xfrm>
        </p:grpSpPr>
        <p:cxnSp>
          <p:nvCxnSpPr>
            <p:cNvPr id="19" name="Straight Arrow Connector 18"/>
            <p:cNvCxnSpPr/>
            <p:nvPr/>
          </p:nvCxnSpPr>
          <p:spPr>
            <a:xfrm>
              <a:off x="5334000" y="4324350"/>
              <a:ext cx="914400" cy="619125"/>
            </a:xfrm>
            <a:prstGeom prst="straightConnector1">
              <a:avLst/>
            </a:prstGeom>
            <a:ln w="762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3124200" y="4338119"/>
              <a:ext cx="685800" cy="462481"/>
            </a:xfrm>
            <a:prstGeom prst="straightConnector1">
              <a:avLst/>
            </a:prstGeom>
            <a:ln w="762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0" idx="2"/>
            </p:cNvCxnSpPr>
            <p:nvPr/>
          </p:nvCxnSpPr>
          <p:spPr>
            <a:xfrm>
              <a:off x="4588834" y="4343400"/>
              <a:ext cx="22790" cy="970740"/>
            </a:xfrm>
            <a:prstGeom prst="straightConnector1">
              <a:avLst/>
            </a:prstGeom>
            <a:ln w="762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6" name="Group 89"/>
          <p:cNvGrpSpPr/>
          <p:nvPr/>
        </p:nvGrpSpPr>
        <p:grpSpPr>
          <a:xfrm>
            <a:off x="3124202" y="2400300"/>
            <a:ext cx="3200398" cy="952500"/>
            <a:chOff x="3124202" y="2400300"/>
            <a:chExt cx="3200398" cy="952500"/>
          </a:xfrm>
        </p:grpSpPr>
        <p:cxnSp>
          <p:nvCxnSpPr>
            <p:cNvPr id="12" name="Straight Arrow Connector 11"/>
            <p:cNvCxnSpPr/>
            <p:nvPr/>
          </p:nvCxnSpPr>
          <p:spPr>
            <a:xfrm flipV="1">
              <a:off x="5334000" y="2667000"/>
              <a:ext cx="990600" cy="685800"/>
            </a:xfrm>
            <a:prstGeom prst="straightConnector1">
              <a:avLst/>
            </a:prstGeom>
            <a:ln w="762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flipV="1">
              <a:off x="3124202" y="2819400"/>
              <a:ext cx="761998" cy="533400"/>
            </a:xfrm>
            <a:prstGeom prst="straightConnector1">
              <a:avLst/>
            </a:prstGeom>
            <a:ln w="762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4572000" y="2400300"/>
              <a:ext cx="0" cy="952500"/>
            </a:xfrm>
            <a:prstGeom prst="straightConnector1">
              <a:avLst/>
            </a:prstGeom>
            <a:ln w="762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62" name="Straight Arrow Connector 61"/>
          <p:cNvCxnSpPr/>
          <p:nvPr/>
        </p:nvCxnSpPr>
        <p:spPr>
          <a:xfrm>
            <a:off x="5791200" y="3733800"/>
            <a:ext cx="762000" cy="1"/>
          </a:xfrm>
          <a:prstGeom prst="straightConnector1">
            <a:avLst/>
          </a:prstGeom>
          <a:ln w="762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a:off x="2590802" y="3810000"/>
            <a:ext cx="761998" cy="0"/>
          </a:xfrm>
          <a:prstGeom prst="straightConnector1">
            <a:avLst/>
          </a:prstGeom>
          <a:ln w="762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53"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par>
                          <p:cTn id="23" fill="hold">
                            <p:stCondLst>
                              <p:cond delay="1500"/>
                            </p:stCondLst>
                            <p:childTnLst>
                              <p:par>
                                <p:cTn id="24" presetID="53"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5" presetClass="exit" presetSubtype="0" fill="hold" nodeType="clickEffect">
                                  <p:stCondLst>
                                    <p:cond delay="0"/>
                                  </p:stCondLst>
                                  <p:childTnLst>
                                    <p:anim calcmode="lin" valueType="num">
                                      <p:cBhvr>
                                        <p:cTn id="32" dur="1000"/>
                                        <p:tgtEl>
                                          <p:spTgt spid="6"/>
                                        </p:tgtEl>
                                        <p:attrNameLst>
                                          <p:attrName>ppt_w</p:attrName>
                                        </p:attrNameLst>
                                      </p:cBhvr>
                                      <p:tavLst>
                                        <p:tav tm="0">
                                          <p:val>
                                            <p:strVal val="ppt_w"/>
                                          </p:val>
                                        </p:tav>
                                        <p:tav tm="100000">
                                          <p:val>
                                            <p:fltVal val="0"/>
                                          </p:val>
                                        </p:tav>
                                      </p:tavLst>
                                    </p:anim>
                                    <p:anim calcmode="lin" valueType="num">
                                      <p:cBhvr>
                                        <p:cTn id="33" dur="1000"/>
                                        <p:tgtEl>
                                          <p:spTgt spid="6"/>
                                        </p:tgtEl>
                                        <p:attrNameLst>
                                          <p:attrName>ppt_h</p:attrName>
                                        </p:attrNameLst>
                                      </p:cBhvr>
                                      <p:tavLst>
                                        <p:tav tm="0">
                                          <p:val>
                                            <p:strVal val="ppt_h"/>
                                          </p:val>
                                        </p:tav>
                                        <p:tav tm="100000">
                                          <p:val>
                                            <p:fltVal val="0"/>
                                          </p:val>
                                        </p:tav>
                                      </p:tavLst>
                                    </p:anim>
                                    <p:anim calcmode="lin" valueType="num">
                                      <p:cBhvr>
                                        <p:cTn id="34" dur="1000"/>
                                        <p:tgtEl>
                                          <p:spTgt spid="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5" dur="1000"/>
                                        <p:tgtEl>
                                          <p:spTgt spid="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6" dur="1" fill="hold">
                                          <p:stCondLst>
                                            <p:cond delay="999"/>
                                          </p:stCondLst>
                                        </p:cTn>
                                        <p:tgtEl>
                                          <p:spTgt spid="6"/>
                                        </p:tgtEl>
                                        <p:attrNameLst>
                                          <p:attrName>style.visibility</p:attrName>
                                        </p:attrNameLst>
                                      </p:cBhvr>
                                      <p:to>
                                        <p:strVal val="hidden"/>
                                      </p:to>
                                    </p:set>
                                  </p:childTnLst>
                                </p:cTn>
                              </p:par>
                            </p:childTnLst>
                          </p:cTn>
                        </p:par>
                        <p:par>
                          <p:cTn id="37" fill="hold">
                            <p:stCondLst>
                              <p:cond delay="1000"/>
                            </p:stCondLst>
                            <p:childTnLst>
                              <p:par>
                                <p:cTn id="38" presetID="53" presetClass="entr" presetSubtype="0"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cTn>
                              </p:par>
                            </p:childTnLst>
                          </p:cTn>
                        </p:par>
                        <p:par>
                          <p:cTn id="43" fill="hold">
                            <p:stCondLst>
                              <p:cond delay="1500"/>
                            </p:stCondLst>
                            <p:childTnLst>
                              <p:par>
                                <p:cTn id="44" presetID="53" presetClass="entr" presetSubtype="0"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childTnLst>
                          </p:cTn>
                        </p:par>
                        <p:par>
                          <p:cTn id="49" fill="hold">
                            <p:stCondLst>
                              <p:cond delay="2000"/>
                            </p:stCondLst>
                            <p:childTnLst>
                              <p:par>
                                <p:cTn id="50" presetID="53" presetClass="entr" presetSubtype="0" fill="hold" nodeType="after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childTnLst>
                          </p:cTn>
                        </p:par>
                        <p:par>
                          <p:cTn id="55" fill="hold">
                            <p:stCondLst>
                              <p:cond delay="2500"/>
                            </p:stCondLst>
                            <p:childTnLst>
                              <p:par>
                                <p:cTn id="56" presetID="53" presetClass="entr" presetSubtype="0" fill="hold" nodeType="after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p:cTn id="58" dur="500" fill="hold"/>
                                        <p:tgtEl>
                                          <p:spTgt spid="9"/>
                                        </p:tgtEl>
                                        <p:attrNameLst>
                                          <p:attrName>ppt_w</p:attrName>
                                        </p:attrNameLst>
                                      </p:cBhvr>
                                      <p:tavLst>
                                        <p:tav tm="0">
                                          <p:val>
                                            <p:fltVal val="0"/>
                                          </p:val>
                                        </p:tav>
                                        <p:tav tm="100000">
                                          <p:val>
                                            <p:strVal val="#ppt_w"/>
                                          </p:val>
                                        </p:tav>
                                      </p:tavLst>
                                    </p:anim>
                                    <p:anim calcmode="lin" valueType="num">
                                      <p:cBhvr>
                                        <p:cTn id="59" dur="500" fill="hold"/>
                                        <p:tgtEl>
                                          <p:spTgt spid="9"/>
                                        </p:tgtEl>
                                        <p:attrNameLst>
                                          <p:attrName>ppt_h</p:attrName>
                                        </p:attrNameLst>
                                      </p:cBhvr>
                                      <p:tavLst>
                                        <p:tav tm="0">
                                          <p:val>
                                            <p:fltVal val="0"/>
                                          </p:val>
                                        </p:tav>
                                        <p:tav tm="100000">
                                          <p:val>
                                            <p:strVal val="#ppt_h"/>
                                          </p:val>
                                        </p:tav>
                                      </p:tavLst>
                                    </p:anim>
                                    <p:animEffect transition="in" filter="fade">
                                      <p:cBhvr>
                                        <p:cTn id="60" dur="500"/>
                                        <p:tgtEl>
                                          <p:spTgt spid="9"/>
                                        </p:tgtEl>
                                      </p:cBhvr>
                                    </p:animEffect>
                                  </p:childTnLst>
                                </p:cTn>
                              </p:par>
                            </p:childTnLst>
                          </p:cTn>
                        </p:par>
                        <p:par>
                          <p:cTn id="61" fill="hold">
                            <p:stCondLst>
                              <p:cond delay="3000"/>
                            </p:stCondLst>
                            <p:childTnLst>
                              <p:par>
                                <p:cTn id="62" presetID="53" presetClass="entr" presetSubtype="0" fill="hold" nodeType="after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p:cTn id="64" dur="500" fill="hold"/>
                                        <p:tgtEl>
                                          <p:spTgt spid="11"/>
                                        </p:tgtEl>
                                        <p:attrNameLst>
                                          <p:attrName>ppt_w</p:attrName>
                                        </p:attrNameLst>
                                      </p:cBhvr>
                                      <p:tavLst>
                                        <p:tav tm="0">
                                          <p:val>
                                            <p:fltVal val="0"/>
                                          </p:val>
                                        </p:tav>
                                        <p:tav tm="100000">
                                          <p:val>
                                            <p:strVal val="#ppt_w"/>
                                          </p:val>
                                        </p:tav>
                                      </p:tavLst>
                                    </p:anim>
                                    <p:anim calcmode="lin" valueType="num">
                                      <p:cBhvr>
                                        <p:cTn id="65" dur="500" fill="hold"/>
                                        <p:tgtEl>
                                          <p:spTgt spid="11"/>
                                        </p:tgtEl>
                                        <p:attrNameLst>
                                          <p:attrName>ppt_h</p:attrName>
                                        </p:attrNameLst>
                                      </p:cBhvr>
                                      <p:tavLst>
                                        <p:tav tm="0">
                                          <p:val>
                                            <p:fltVal val="0"/>
                                          </p:val>
                                        </p:tav>
                                        <p:tav tm="100000">
                                          <p:val>
                                            <p:strVal val="#ppt_h"/>
                                          </p:val>
                                        </p:tav>
                                      </p:tavLst>
                                    </p:anim>
                                    <p:animEffect transition="in" filter="fade">
                                      <p:cBhvr>
                                        <p:cTn id="66" dur="500"/>
                                        <p:tgtEl>
                                          <p:spTgt spid="11"/>
                                        </p:tgtEl>
                                      </p:cBhvr>
                                    </p:animEffect>
                                  </p:childTnLst>
                                </p:cTn>
                              </p:par>
                            </p:childTnLst>
                          </p:cTn>
                        </p:par>
                        <p:par>
                          <p:cTn id="67" fill="hold">
                            <p:stCondLst>
                              <p:cond delay="3500"/>
                            </p:stCondLst>
                            <p:childTnLst>
                              <p:par>
                                <p:cTn id="68" presetID="53" presetClass="entr" presetSubtype="0" fill="hold" nodeType="after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500" fill="hold"/>
                                        <p:tgtEl>
                                          <p:spTgt spid="13"/>
                                        </p:tgtEl>
                                        <p:attrNameLst>
                                          <p:attrName>ppt_w</p:attrName>
                                        </p:attrNameLst>
                                      </p:cBhvr>
                                      <p:tavLst>
                                        <p:tav tm="0">
                                          <p:val>
                                            <p:fltVal val="0"/>
                                          </p:val>
                                        </p:tav>
                                        <p:tav tm="100000">
                                          <p:val>
                                            <p:strVal val="#ppt_w"/>
                                          </p:val>
                                        </p:tav>
                                      </p:tavLst>
                                    </p:anim>
                                    <p:anim calcmode="lin" valueType="num">
                                      <p:cBhvr>
                                        <p:cTn id="71" dur="500" fill="hold"/>
                                        <p:tgtEl>
                                          <p:spTgt spid="13"/>
                                        </p:tgtEl>
                                        <p:attrNameLst>
                                          <p:attrName>ppt_h</p:attrName>
                                        </p:attrNameLst>
                                      </p:cBhvr>
                                      <p:tavLst>
                                        <p:tav tm="0">
                                          <p:val>
                                            <p:fltVal val="0"/>
                                          </p:val>
                                        </p:tav>
                                        <p:tav tm="100000">
                                          <p:val>
                                            <p:strVal val="#ppt_h"/>
                                          </p:val>
                                        </p:tav>
                                      </p:tavLst>
                                    </p:anim>
                                    <p:animEffect transition="in" filter="fade">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repeatCount="indefinite" fill="hold"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wipe(up)">
                                      <p:cBhvr>
                                        <p:cTn id="77" dur="1000"/>
                                        <p:tgtEl>
                                          <p:spTgt spid="16"/>
                                        </p:tgtEl>
                                      </p:cBhvr>
                                    </p:animEffect>
                                  </p:childTnLst>
                                </p:cTn>
                              </p:par>
                              <p:par>
                                <p:cTn id="78" presetID="22" presetClass="entr" presetSubtype="8" repeatCount="indefinite" fill="hold" nodeType="withEffect">
                                  <p:stCondLst>
                                    <p:cond delay="0"/>
                                  </p:stCondLst>
                                  <p:childTnLst>
                                    <p:set>
                                      <p:cBhvr>
                                        <p:cTn id="79" dur="1" fill="hold">
                                          <p:stCondLst>
                                            <p:cond delay="0"/>
                                          </p:stCondLst>
                                        </p:cTn>
                                        <p:tgtEl>
                                          <p:spTgt spid="66"/>
                                        </p:tgtEl>
                                        <p:attrNameLst>
                                          <p:attrName>style.visibility</p:attrName>
                                        </p:attrNameLst>
                                      </p:cBhvr>
                                      <p:to>
                                        <p:strVal val="visible"/>
                                      </p:to>
                                    </p:set>
                                    <p:animEffect transition="in" filter="wipe(left)">
                                      <p:cBhvr>
                                        <p:cTn id="80" dur="1000"/>
                                        <p:tgtEl>
                                          <p:spTgt spid="66"/>
                                        </p:tgtEl>
                                      </p:cBhvr>
                                    </p:animEffect>
                                  </p:childTnLst>
                                </p:cTn>
                              </p:par>
                              <p:par>
                                <p:cTn id="81" presetID="22" presetClass="entr" presetSubtype="2" repeatCount="indefinite" fill="hold" nodeType="withEffect">
                                  <p:stCondLst>
                                    <p:cond delay="0"/>
                                  </p:stCondLst>
                                  <p:childTnLst>
                                    <p:set>
                                      <p:cBhvr>
                                        <p:cTn id="82" dur="1" fill="hold">
                                          <p:stCondLst>
                                            <p:cond delay="0"/>
                                          </p:stCondLst>
                                        </p:cTn>
                                        <p:tgtEl>
                                          <p:spTgt spid="62"/>
                                        </p:tgtEl>
                                        <p:attrNameLst>
                                          <p:attrName>style.visibility</p:attrName>
                                        </p:attrNameLst>
                                      </p:cBhvr>
                                      <p:to>
                                        <p:strVal val="visible"/>
                                      </p:to>
                                    </p:set>
                                    <p:animEffect transition="in" filter="wipe(right)">
                                      <p:cBhvr>
                                        <p:cTn id="83" dur="1000"/>
                                        <p:tgtEl>
                                          <p:spTgt spid="62"/>
                                        </p:tgtEl>
                                      </p:cBhvr>
                                    </p:animEffect>
                                  </p:childTnLst>
                                </p:cTn>
                              </p:par>
                              <p:par>
                                <p:cTn id="84" presetID="22" presetClass="entr" presetSubtype="4" repeatCount="indefinite" fill="hold" nodeType="with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wipe(down)">
                                      <p:cBhvr>
                                        <p:cTn id="86" dur="1000"/>
                                        <p:tgtEl>
                                          <p:spTgt spid="15"/>
                                        </p:tgtEl>
                                      </p:cBhvr>
                                    </p:animEffect>
                                  </p:childTnLst>
                                </p:cTn>
                              </p:par>
                            </p:childTnLst>
                          </p:cTn>
                        </p:par>
                        <p:par>
                          <p:cTn id="87" fill="hold">
                            <p:stCondLst>
                              <p:cond delay="1000"/>
                            </p:stCondLst>
                            <p:childTnLst>
                              <p:par>
                                <p:cTn id="88" presetID="53" presetClass="entr" presetSubtype="0" fill="hold" grpId="0" nodeType="afterEffect">
                                  <p:stCondLst>
                                    <p:cond delay="0"/>
                                  </p:stCondLst>
                                  <p:childTnLst>
                                    <p:set>
                                      <p:cBhvr>
                                        <p:cTn id="89" dur="1" fill="hold">
                                          <p:stCondLst>
                                            <p:cond delay="0"/>
                                          </p:stCondLst>
                                        </p:cTn>
                                        <p:tgtEl>
                                          <p:spTgt spid="10"/>
                                        </p:tgtEl>
                                        <p:attrNameLst>
                                          <p:attrName>style.visibility</p:attrName>
                                        </p:attrNameLst>
                                      </p:cBhvr>
                                      <p:to>
                                        <p:strVal val="visible"/>
                                      </p:to>
                                    </p:set>
                                    <p:anim calcmode="lin" valueType="num">
                                      <p:cBhvr>
                                        <p:cTn id="90" dur="1000" fill="hold"/>
                                        <p:tgtEl>
                                          <p:spTgt spid="10"/>
                                        </p:tgtEl>
                                        <p:attrNameLst>
                                          <p:attrName>ppt_w</p:attrName>
                                        </p:attrNameLst>
                                      </p:cBhvr>
                                      <p:tavLst>
                                        <p:tav tm="0">
                                          <p:val>
                                            <p:fltVal val="0"/>
                                          </p:val>
                                        </p:tav>
                                        <p:tav tm="100000">
                                          <p:val>
                                            <p:strVal val="#ppt_w"/>
                                          </p:val>
                                        </p:tav>
                                      </p:tavLst>
                                    </p:anim>
                                    <p:anim calcmode="lin" valueType="num">
                                      <p:cBhvr>
                                        <p:cTn id="91" dur="1000" fill="hold"/>
                                        <p:tgtEl>
                                          <p:spTgt spid="10"/>
                                        </p:tgtEl>
                                        <p:attrNameLst>
                                          <p:attrName>ppt_h</p:attrName>
                                        </p:attrNameLst>
                                      </p:cBhvr>
                                      <p:tavLst>
                                        <p:tav tm="0">
                                          <p:val>
                                            <p:fltVal val="0"/>
                                          </p:val>
                                        </p:tav>
                                        <p:tav tm="100000">
                                          <p:val>
                                            <p:strVal val="#ppt_h"/>
                                          </p:val>
                                        </p:tav>
                                      </p:tavLst>
                                    </p:anim>
                                    <p:animEffect transition="in" filter="fade">
                                      <p:cBhvr>
                                        <p:cTn id="9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cstate="print"/>
          <a:srcRect l="12500" r="12500"/>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9144000" cy="685800"/>
          </a:xfrm>
          <a:solidFill>
            <a:srgbClr val="FFFF00"/>
          </a:solidFill>
        </p:spPr>
        <p:txBody>
          <a:bodyPr>
            <a:normAutofit/>
          </a:bodyPr>
          <a:lstStyle/>
          <a:p>
            <a:r>
              <a:rPr lang="en-US" sz="3400" dirty="0" smtClean="0"/>
              <a:t>WATER SOURCES FOR COLORADO PLATEAU</a:t>
            </a:r>
            <a:endParaRPr lang="en-US" sz="3400" dirty="0"/>
          </a:p>
        </p:txBody>
      </p:sp>
      <p:sp>
        <p:nvSpPr>
          <p:cNvPr id="4" name="Rectangle 3"/>
          <p:cNvSpPr/>
          <p:nvPr/>
        </p:nvSpPr>
        <p:spPr>
          <a:xfrm>
            <a:off x="0" y="685800"/>
            <a:ext cx="9144000" cy="6172200"/>
          </a:xfrm>
          <a:prstGeom prst="rect">
            <a:avLst/>
          </a:prstGeom>
          <a:solidFill>
            <a:schemeClr val="tx1">
              <a:alpha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792540"/>
            <a:ext cx="8991600" cy="1323439"/>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chemeClr val="bg1"/>
                  </a:outerShdw>
                </a:effectLst>
              </a:rPr>
              <a:t>THREE SOURCES OF WATER FOR THE COLORADO PLATEAU RESIDENTS</a:t>
            </a:r>
            <a:endParaRPr lang="en-US" sz="4000" b="1" dirty="0">
              <a:solidFill>
                <a:srgbClr val="FF0000"/>
              </a:solidFill>
              <a:effectLst>
                <a:outerShdw blurRad="38100" dist="38100" dir="2700000" algn="tl">
                  <a:schemeClr val="bg1"/>
                </a:outerShdw>
              </a:effectLst>
            </a:endParaRPr>
          </a:p>
        </p:txBody>
      </p:sp>
      <p:grpSp>
        <p:nvGrpSpPr>
          <p:cNvPr id="3" name="Group 16"/>
          <p:cNvGrpSpPr/>
          <p:nvPr/>
        </p:nvGrpSpPr>
        <p:grpSpPr>
          <a:xfrm>
            <a:off x="609600" y="2133600"/>
            <a:ext cx="4076700" cy="2353032"/>
            <a:chOff x="609600" y="2428697"/>
            <a:chExt cx="4076700" cy="2353032"/>
          </a:xfrm>
        </p:grpSpPr>
        <p:cxnSp>
          <p:nvCxnSpPr>
            <p:cNvPr id="7" name="Straight Arrow Connector 6"/>
            <p:cNvCxnSpPr/>
            <p:nvPr/>
          </p:nvCxnSpPr>
          <p:spPr>
            <a:xfrm flipH="1">
              <a:off x="2628900" y="2428697"/>
              <a:ext cx="2057400" cy="1057632"/>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09600" y="3562529"/>
              <a:ext cx="2514600" cy="1219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AQUIFIERS</a:t>
              </a:r>
            </a:p>
            <a:p>
              <a:pPr algn="ctr"/>
              <a:r>
                <a:rPr lang="en-US" sz="2400" b="1" dirty="0" smtClean="0">
                  <a:solidFill>
                    <a:schemeClr val="tx1"/>
                  </a:solidFill>
                </a:rPr>
                <a:t>(UNDERGROUND</a:t>
              </a:r>
              <a:r>
                <a:rPr lang="en-US" sz="2400" dirty="0" smtClean="0">
                  <a:solidFill>
                    <a:schemeClr val="tx1"/>
                  </a:solidFill>
                </a:rPr>
                <a:t>)</a:t>
              </a:r>
              <a:endParaRPr lang="en-US" sz="2400" dirty="0">
                <a:solidFill>
                  <a:schemeClr val="tx1"/>
                </a:solidFill>
              </a:endParaRPr>
            </a:p>
          </p:txBody>
        </p:sp>
      </p:grpSp>
      <p:grpSp>
        <p:nvGrpSpPr>
          <p:cNvPr id="6" name="Group 19"/>
          <p:cNvGrpSpPr/>
          <p:nvPr/>
        </p:nvGrpSpPr>
        <p:grpSpPr>
          <a:xfrm>
            <a:off x="3314700" y="2161639"/>
            <a:ext cx="2514600" cy="2364701"/>
            <a:chOff x="3276600" y="2435899"/>
            <a:chExt cx="2514600" cy="2364701"/>
          </a:xfrm>
        </p:grpSpPr>
        <p:cxnSp>
          <p:nvCxnSpPr>
            <p:cNvPr id="8" name="Straight Arrow Connector 7"/>
            <p:cNvCxnSpPr/>
            <p:nvPr/>
          </p:nvCxnSpPr>
          <p:spPr>
            <a:xfrm>
              <a:off x="4610100" y="2435899"/>
              <a:ext cx="0" cy="1038761"/>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276600" y="3581400"/>
              <a:ext cx="2514600" cy="1219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RIVER WATER</a:t>
              </a:r>
              <a:endParaRPr lang="en-US" sz="3600" b="1" dirty="0">
                <a:solidFill>
                  <a:schemeClr val="tx1"/>
                </a:solidFill>
              </a:endParaRPr>
            </a:p>
          </p:txBody>
        </p:sp>
      </p:grpSp>
      <p:grpSp>
        <p:nvGrpSpPr>
          <p:cNvPr id="9" name="Group 20"/>
          <p:cNvGrpSpPr/>
          <p:nvPr/>
        </p:nvGrpSpPr>
        <p:grpSpPr>
          <a:xfrm>
            <a:off x="4658248" y="2161639"/>
            <a:ext cx="3990452" cy="2364701"/>
            <a:chOff x="4620148" y="2435899"/>
            <a:chExt cx="3990452" cy="2364701"/>
          </a:xfrm>
        </p:grpSpPr>
        <p:cxnSp>
          <p:nvCxnSpPr>
            <p:cNvPr id="11" name="Straight Arrow Connector 10"/>
            <p:cNvCxnSpPr/>
            <p:nvPr/>
          </p:nvCxnSpPr>
          <p:spPr>
            <a:xfrm>
              <a:off x="4620148" y="2435899"/>
              <a:ext cx="2352152" cy="1038761"/>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096000" y="3581400"/>
              <a:ext cx="2514600" cy="1219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RAIN/ SNOW</a:t>
              </a:r>
              <a:endParaRPr lang="en-US" sz="3600" b="1" dirty="0">
                <a:solidFill>
                  <a:schemeClr val="tx1"/>
                </a:solidFill>
              </a:endParaRPr>
            </a:p>
          </p:txBody>
        </p:sp>
      </p:grpSp>
      <p:grpSp>
        <p:nvGrpSpPr>
          <p:cNvPr id="10" name="Group 41"/>
          <p:cNvGrpSpPr/>
          <p:nvPr/>
        </p:nvGrpSpPr>
        <p:grpSpPr>
          <a:xfrm>
            <a:off x="2781300" y="4602540"/>
            <a:ext cx="3505200" cy="2255460"/>
            <a:chOff x="2781300" y="4602540"/>
            <a:chExt cx="3505200" cy="2255460"/>
          </a:xfrm>
        </p:grpSpPr>
        <p:cxnSp>
          <p:nvCxnSpPr>
            <p:cNvPr id="30" name="Straight Arrow Connector 29"/>
            <p:cNvCxnSpPr/>
            <p:nvPr/>
          </p:nvCxnSpPr>
          <p:spPr>
            <a:xfrm>
              <a:off x="4610100" y="4602540"/>
              <a:ext cx="0" cy="6858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781300" y="5288340"/>
              <a:ext cx="3505200" cy="1569660"/>
            </a:xfrm>
            <a:prstGeom prst="rect">
              <a:avLst/>
            </a:prstGeom>
            <a:noFill/>
          </p:spPr>
          <p:txBody>
            <a:bodyPr wrap="square" rtlCol="0">
              <a:spAutoFit/>
            </a:bodyPr>
            <a:lstStyle/>
            <a:p>
              <a:pPr algn="ctr"/>
              <a:r>
                <a:rPr lang="en-US" sz="4800" b="1" dirty="0" smtClean="0">
                  <a:solidFill>
                    <a:schemeClr val="bg1"/>
                  </a:solidFill>
                </a:rPr>
                <a:t>COLORADO RIVER </a:t>
              </a:r>
              <a:endParaRPr lang="en-US" sz="4800" b="1" dirty="0">
                <a:solidFill>
                  <a:schemeClr val="bg1"/>
                </a:solidFill>
              </a:endParaRPr>
            </a:p>
          </p:txBody>
        </p:sp>
      </p:grpSp>
      <p:sp>
        <p:nvSpPr>
          <p:cNvPr id="43" name="Rounded Rectangle 42"/>
          <p:cNvSpPr/>
          <p:nvPr/>
        </p:nvSpPr>
        <p:spPr>
          <a:xfrm>
            <a:off x="2819400" y="5105400"/>
            <a:ext cx="3429000" cy="1752600"/>
          </a:xfrm>
          <a:prstGeom prst="roundRect">
            <a:avLst/>
          </a:prstGeom>
          <a:noFill/>
          <a:ln w="57150">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1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1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1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down)">
                                      <p:cBhvr>
                                        <p:cTn id="35" dur="290">
                                          <p:stCondLst>
                                            <p:cond delay="0"/>
                                          </p:stCondLst>
                                        </p:cTn>
                                        <p:tgtEl>
                                          <p:spTgt spid="43"/>
                                        </p:tgtEl>
                                      </p:cBhvr>
                                    </p:animEffect>
                                    <p:anim calcmode="lin" valueType="num">
                                      <p:cBhvr>
                                        <p:cTn id="36" dur="911"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37" dur="332"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38" dur="332" tmFilter="0, 0; 0.125,0.2665; 0.25,0.4; 0.375,0.465; 0.5,0.5;  0.625,0.535; 0.75,0.6; 0.875,0.7335; 1,1">
                                          <p:stCondLst>
                                            <p:cond delay="332"/>
                                          </p:stCondLst>
                                        </p:cTn>
                                        <p:tgtEl>
                                          <p:spTgt spid="43"/>
                                        </p:tgtEl>
                                        <p:attrNameLst>
                                          <p:attrName>ppt_y</p:attrName>
                                        </p:attrNameLst>
                                      </p:cBhvr>
                                      <p:tavLst>
                                        <p:tav tm="0" fmla="#ppt_y-sin(pi*$)/9">
                                          <p:val>
                                            <p:fltVal val="0"/>
                                          </p:val>
                                        </p:tav>
                                        <p:tav tm="100000">
                                          <p:val>
                                            <p:fltVal val="1"/>
                                          </p:val>
                                        </p:tav>
                                      </p:tavLst>
                                    </p:anim>
                                    <p:anim calcmode="lin" valueType="num">
                                      <p:cBhvr>
                                        <p:cTn id="39" dur="166" tmFilter="0, 0; 0.125,0.2665; 0.25,0.4; 0.375,0.465; 0.5,0.5;  0.625,0.535; 0.75,0.6; 0.875,0.7335; 1,1">
                                          <p:stCondLst>
                                            <p:cond delay="662"/>
                                          </p:stCondLst>
                                        </p:cTn>
                                        <p:tgtEl>
                                          <p:spTgt spid="43"/>
                                        </p:tgtEl>
                                        <p:attrNameLst>
                                          <p:attrName>ppt_y</p:attrName>
                                        </p:attrNameLst>
                                      </p:cBhvr>
                                      <p:tavLst>
                                        <p:tav tm="0" fmla="#ppt_y-sin(pi*$)/27">
                                          <p:val>
                                            <p:fltVal val="0"/>
                                          </p:val>
                                        </p:tav>
                                        <p:tav tm="100000">
                                          <p:val>
                                            <p:fltVal val="1"/>
                                          </p:val>
                                        </p:tav>
                                      </p:tavLst>
                                    </p:anim>
                                    <p:anim calcmode="lin" valueType="num">
                                      <p:cBhvr>
                                        <p:cTn id="40" dur="82" tmFilter="0, 0; 0.125,0.2665; 0.25,0.4; 0.375,0.465; 0.5,0.5;  0.625,0.535; 0.75,0.6; 0.875,0.7335; 1,1">
                                          <p:stCondLst>
                                            <p:cond delay="828"/>
                                          </p:stCondLst>
                                        </p:cTn>
                                        <p:tgtEl>
                                          <p:spTgt spid="43"/>
                                        </p:tgtEl>
                                        <p:attrNameLst>
                                          <p:attrName>ppt_y</p:attrName>
                                        </p:attrNameLst>
                                      </p:cBhvr>
                                      <p:tavLst>
                                        <p:tav tm="0" fmla="#ppt_y-sin(pi*$)/81">
                                          <p:val>
                                            <p:fltVal val="0"/>
                                          </p:val>
                                        </p:tav>
                                        <p:tav tm="100000">
                                          <p:val>
                                            <p:fltVal val="1"/>
                                          </p:val>
                                        </p:tav>
                                      </p:tavLst>
                                    </p:anim>
                                    <p:animScale>
                                      <p:cBhvr>
                                        <p:cTn id="41" dur="13">
                                          <p:stCondLst>
                                            <p:cond delay="325"/>
                                          </p:stCondLst>
                                        </p:cTn>
                                        <p:tgtEl>
                                          <p:spTgt spid="43"/>
                                        </p:tgtEl>
                                      </p:cBhvr>
                                      <p:to x="100000" y="60000"/>
                                    </p:animScale>
                                    <p:animScale>
                                      <p:cBhvr>
                                        <p:cTn id="42" dur="83" decel="50000">
                                          <p:stCondLst>
                                            <p:cond delay="338"/>
                                          </p:stCondLst>
                                        </p:cTn>
                                        <p:tgtEl>
                                          <p:spTgt spid="43"/>
                                        </p:tgtEl>
                                      </p:cBhvr>
                                      <p:to x="100000" y="100000"/>
                                    </p:animScale>
                                    <p:animScale>
                                      <p:cBhvr>
                                        <p:cTn id="43" dur="13">
                                          <p:stCondLst>
                                            <p:cond delay="656"/>
                                          </p:stCondLst>
                                        </p:cTn>
                                        <p:tgtEl>
                                          <p:spTgt spid="43"/>
                                        </p:tgtEl>
                                      </p:cBhvr>
                                      <p:to x="100000" y="80000"/>
                                    </p:animScale>
                                    <p:animScale>
                                      <p:cBhvr>
                                        <p:cTn id="44" dur="83" decel="50000">
                                          <p:stCondLst>
                                            <p:cond delay="669"/>
                                          </p:stCondLst>
                                        </p:cTn>
                                        <p:tgtEl>
                                          <p:spTgt spid="43"/>
                                        </p:tgtEl>
                                      </p:cBhvr>
                                      <p:to x="100000" y="100000"/>
                                    </p:animScale>
                                    <p:animScale>
                                      <p:cBhvr>
                                        <p:cTn id="45" dur="13">
                                          <p:stCondLst>
                                            <p:cond delay="821"/>
                                          </p:stCondLst>
                                        </p:cTn>
                                        <p:tgtEl>
                                          <p:spTgt spid="43"/>
                                        </p:tgtEl>
                                      </p:cBhvr>
                                      <p:to x="100000" y="90000"/>
                                    </p:animScale>
                                    <p:animScale>
                                      <p:cBhvr>
                                        <p:cTn id="46" dur="83" decel="50000">
                                          <p:stCondLst>
                                            <p:cond delay="834"/>
                                          </p:stCondLst>
                                        </p:cTn>
                                        <p:tgtEl>
                                          <p:spTgt spid="43"/>
                                        </p:tgtEl>
                                      </p:cBhvr>
                                      <p:to x="100000" y="100000"/>
                                    </p:animScale>
                                    <p:animScale>
                                      <p:cBhvr>
                                        <p:cTn id="47" dur="13">
                                          <p:stCondLst>
                                            <p:cond delay="904"/>
                                          </p:stCondLst>
                                        </p:cTn>
                                        <p:tgtEl>
                                          <p:spTgt spid="43"/>
                                        </p:tgtEl>
                                      </p:cBhvr>
                                      <p:to x="100000" y="95000"/>
                                    </p:animScale>
                                    <p:animScale>
                                      <p:cBhvr>
                                        <p:cTn id="48" dur="83" decel="50000">
                                          <p:stCondLst>
                                            <p:cond delay="917"/>
                                          </p:stCondLst>
                                        </p:cTn>
                                        <p:tgtEl>
                                          <p:spTgt spid="4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43"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
          <p:cNvGrpSpPr/>
          <p:nvPr/>
        </p:nvGrpSpPr>
        <p:grpSpPr>
          <a:xfrm>
            <a:off x="923141" y="731520"/>
            <a:ext cx="7297719" cy="6126480"/>
            <a:chOff x="923141" y="731520"/>
            <a:chExt cx="7297719" cy="6126480"/>
          </a:xfrm>
        </p:grpSpPr>
        <p:pic>
          <p:nvPicPr>
            <p:cNvPr id="21506" name="Picture 2"/>
            <p:cNvPicPr>
              <a:picLocks noChangeAspect="1" noChangeArrowheads="1"/>
            </p:cNvPicPr>
            <p:nvPr/>
          </p:nvPicPr>
          <p:blipFill>
            <a:blip r:embed="rId2" cstate="print"/>
            <a:srcRect/>
            <a:stretch>
              <a:fillRect/>
            </a:stretch>
          </p:blipFill>
          <p:spPr bwMode="auto">
            <a:xfrm>
              <a:off x="923141" y="731520"/>
              <a:ext cx="7297719" cy="6126480"/>
            </a:xfrm>
            <a:prstGeom prst="rect">
              <a:avLst/>
            </a:prstGeom>
            <a:noFill/>
            <a:ln w="9525">
              <a:noFill/>
              <a:miter lim="800000"/>
              <a:headEnd/>
              <a:tailEnd/>
            </a:ln>
          </p:spPr>
        </p:pic>
        <p:sp>
          <p:nvSpPr>
            <p:cNvPr id="9" name="TextBox 8"/>
            <p:cNvSpPr txBox="1"/>
            <p:nvPr/>
          </p:nvSpPr>
          <p:spPr>
            <a:xfrm>
              <a:off x="2895600" y="2895600"/>
              <a:ext cx="3657600" cy="584775"/>
            </a:xfrm>
            <a:prstGeom prst="rect">
              <a:avLst/>
            </a:prstGeom>
            <a:noFill/>
          </p:spPr>
          <p:txBody>
            <a:bodyPr wrap="square" rtlCol="0">
              <a:spAutoFit/>
            </a:bodyPr>
            <a:lstStyle/>
            <a:p>
              <a:r>
                <a:rPr lang="en-US" sz="3200" dirty="0" smtClean="0"/>
                <a:t>The Colorado River</a:t>
              </a:r>
              <a:endParaRPr lang="en-US" sz="3200" dirty="0"/>
            </a:p>
          </p:txBody>
        </p:sp>
      </p:grpSp>
      <p:sp>
        <p:nvSpPr>
          <p:cNvPr id="2" name="Title 1"/>
          <p:cNvSpPr>
            <a:spLocks noGrp="1"/>
          </p:cNvSpPr>
          <p:nvPr>
            <p:ph type="title"/>
          </p:nvPr>
        </p:nvSpPr>
        <p:spPr/>
        <p:txBody>
          <a:bodyPr/>
          <a:lstStyle/>
          <a:p>
            <a:r>
              <a:rPr lang="en-US" b="1" cap="all" dirty="0" smtClean="0"/>
              <a:t>The Colorado river</a:t>
            </a:r>
            <a:endParaRPr lang="en-US" b="1" cap="all" dirty="0"/>
          </a:p>
        </p:txBody>
      </p:sp>
      <p:sp>
        <p:nvSpPr>
          <p:cNvPr id="8" name="Rounded Rectangle 7"/>
          <p:cNvSpPr/>
          <p:nvPr/>
        </p:nvSpPr>
        <p:spPr>
          <a:xfrm>
            <a:off x="838200" y="609600"/>
            <a:ext cx="4876800" cy="838200"/>
          </a:xfrm>
          <a:prstGeom prst="roundRect">
            <a:avLst/>
          </a:prstGeom>
          <a:noFill/>
          <a:ln w="57150">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11"/>
          <p:cNvGrpSpPr/>
          <p:nvPr/>
        </p:nvGrpSpPr>
        <p:grpSpPr>
          <a:xfrm>
            <a:off x="1076303" y="731520"/>
            <a:ext cx="6991395" cy="6126480"/>
            <a:chOff x="1076303" y="731520"/>
            <a:chExt cx="6991395" cy="6126480"/>
          </a:xfrm>
        </p:grpSpPr>
        <p:pic>
          <p:nvPicPr>
            <p:cNvPr id="4" name="Picture 2"/>
            <p:cNvPicPr>
              <a:picLocks noChangeAspect="1" noChangeArrowheads="1"/>
            </p:cNvPicPr>
            <p:nvPr/>
          </p:nvPicPr>
          <p:blipFill>
            <a:blip r:embed="rId3" cstate="print"/>
            <a:srcRect/>
            <a:stretch>
              <a:fillRect/>
            </a:stretch>
          </p:blipFill>
          <p:spPr bwMode="auto">
            <a:xfrm>
              <a:off x="1076303" y="731520"/>
              <a:ext cx="6991395" cy="6126480"/>
            </a:xfrm>
            <a:prstGeom prst="rect">
              <a:avLst/>
            </a:prstGeom>
            <a:noFill/>
            <a:ln w="9525">
              <a:noFill/>
              <a:miter lim="800000"/>
              <a:headEnd/>
              <a:tailEnd/>
            </a:ln>
          </p:spPr>
        </p:pic>
        <p:sp>
          <p:nvSpPr>
            <p:cNvPr id="11" name="TextBox 10"/>
            <p:cNvSpPr txBox="1"/>
            <p:nvPr/>
          </p:nvSpPr>
          <p:spPr>
            <a:xfrm>
              <a:off x="1905000" y="2057400"/>
              <a:ext cx="3352800" cy="1077218"/>
            </a:xfrm>
            <a:prstGeom prst="rect">
              <a:avLst/>
            </a:prstGeom>
            <a:solidFill>
              <a:schemeClr val="bg1"/>
            </a:solidFill>
          </p:spPr>
          <p:txBody>
            <a:bodyPr wrap="square" rtlCol="0">
              <a:spAutoFit/>
            </a:bodyPr>
            <a:lstStyle/>
            <a:p>
              <a:pPr algn="ctr"/>
              <a:r>
                <a:rPr lang="en-US" sz="3200" dirty="0" smtClean="0"/>
                <a:t>The Colorado River</a:t>
              </a:r>
            </a:p>
            <a:p>
              <a:pPr algn="ctr"/>
              <a:r>
                <a:rPr lang="en-US" sz="3200" dirty="0" smtClean="0"/>
                <a:t>Watershed</a:t>
              </a:r>
              <a:endParaRPr lang="en-US" sz="3200" dirty="0"/>
            </a:p>
          </p:txBody>
        </p:sp>
      </p:grpSp>
      <p:grpSp>
        <p:nvGrpSpPr>
          <p:cNvPr id="10" name="Group 4"/>
          <p:cNvGrpSpPr/>
          <p:nvPr/>
        </p:nvGrpSpPr>
        <p:grpSpPr>
          <a:xfrm>
            <a:off x="3124200" y="1828800"/>
            <a:ext cx="4416552" cy="5626688"/>
            <a:chOff x="0" y="685800"/>
            <a:chExt cx="4416552" cy="5626688"/>
          </a:xfrm>
        </p:grpSpPr>
        <p:pic>
          <p:nvPicPr>
            <p:cNvPr id="6" name="Picture 2" descr="https://images.theconversation.com/files/416148/original/file-20210814-25-18201z9.png?ixlib=rb-1.1.0&amp;q=45&amp;auto=format&amp;w=1000&amp;fit=clip"/>
            <p:cNvPicPr>
              <a:picLocks noChangeAspect="1" noChangeArrowheads="1"/>
            </p:cNvPicPr>
            <p:nvPr/>
          </p:nvPicPr>
          <p:blipFill>
            <a:blip r:embed="rId4" cstate="print"/>
            <a:srcRect/>
            <a:stretch>
              <a:fillRect/>
            </a:stretch>
          </p:blipFill>
          <p:spPr bwMode="auto">
            <a:xfrm>
              <a:off x="0" y="685800"/>
              <a:ext cx="4416552" cy="5626688"/>
            </a:xfrm>
            <a:prstGeom prst="rect">
              <a:avLst/>
            </a:prstGeom>
            <a:noFill/>
          </p:spPr>
        </p:pic>
        <p:pic>
          <p:nvPicPr>
            <p:cNvPr id="7" name="Picture 2"/>
            <p:cNvPicPr>
              <a:picLocks noChangeAspect="1" noChangeArrowheads="1"/>
            </p:cNvPicPr>
            <p:nvPr/>
          </p:nvPicPr>
          <p:blipFill>
            <a:blip r:embed="rId5" cstate="print"/>
            <a:srcRect/>
            <a:stretch>
              <a:fillRect/>
            </a:stretch>
          </p:blipFill>
          <p:spPr bwMode="auto">
            <a:xfrm>
              <a:off x="152400" y="1524000"/>
              <a:ext cx="1019175" cy="809625"/>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26"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290">
                                          <p:stCondLst>
                                            <p:cond delay="0"/>
                                          </p:stCondLst>
                                        </p:cTn>
                                        <p:tgtEl>
                                          <p:spTgt spid="8"/>
                                        </p:tgtEl>
                                      </p:cBhvr>
                                    </p:animEffect>
                                    <p:anim calcmode="lin" valueType="num">
                                      <p:cBhvr>
                                        <p:cTn id="12"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7" dur="13">
                                          <p:stCondLst>
                                            <p:cond delay="325"/>
                                          </p:stCondLst>
                                        </p:cTn>
                                        <p:tgtEl>
                                          <p:spTgt spid="8"/>
                                        </p:tgtEl>
                                      </p:cBhvr>
                                      <p:to x="100000" y="60000"/>
                                    </p:animScale>
                                    <p:animScale>
                                      <p:cBhvr>
                                        <p:cTn id="18" dur="83" decel="50000">
                                          <p:stCondLst>
                                            <p:cond delay="338"/>
                                          </p:stCondLst>
                                        </p:cTn>
                                        <p:tgtEl>
                                          <p:spTgt spid="8"/>
                                        </p:tgtEl>
                                      </p:cBhvr>
                                      <p:to x="100000" y="100000"/>
                                    </p:animScale>
                                    <p:animScale>
                                      <p:cBhvr>
                                        <p:cTn id="19" dur="13">
                                          <p:stCondLst>
                                            <p:cond delay="656"/>
                                          </p:stCondLst>
                                        </p:cTn>
                                        <p:tgtEl>
                                          <p:spTgt spid="8"/>
                                        </p:tgtEl>
                                      </p:cBhvr>
                                      <p:to x="100000" y="80000"/>
                                    </p:animScale>
                                    <p:animScale>
                                      <p:cBhvr>
                                        <p:cTn id="20" dur="83" decel="50000">
                                          <p:stCondLst>
                                            <p:cond delay="669"/>
                                          </p:stCondLst>
                                        </p:cTn>
                                        <p:tgtEl>
                                          <p:spTgt spid="8"/>
                                        </p:tgtEl>
                                      </p:cBhvr>
                                      <p:to x="100000" y="100000"/>
                                    </p:animScale>
                                    <p:animScale>
                                      <p:cBhvr>
                                        <p:cTn id="21" dur="13">
                                          <p:stCondLst>
                                            <p:cond delay="821"/>
                                          </p:stCondLst>
                                        </p:cTn>
                                        <p:tgtEl>
                                          <p:spTgt spid="8"/>
                                        </p:tgtEl>
                                      </p:cBhvr>
                                      <p:to x="100000" y="90000"/>
                                    </p:animScale>
                                    <p:animScale>
                                      <p:cBhvr>
                                        <p:cTn id="22" dur="83" decel="50000">
                                          <p:stCondLst>
                                            <p:cond delay="834"/>
                                          </p:stCondLst>
                                        </p:cTn>
                                        <p:tgtEl>
                                          <p:spTgt spid="8"/>
                                        </p:tgtEl>
                                      </p:cBhvr>
                                      <p:to x="100000" y="100000"/>
                                    </p:animScale>
                                    <p:animScale>
                                      <p:cBhvr>
                                        <p:cTn id="23" dur="13">
                                          <p:stCondLst>
                                            <p:cond delay="904"/>
                                          </p:stCondLst>
                                        </p:cTn>
                                        <p:tgtEl>
                                          <p:spTgt spid="8"/>
                                        </p:tgtEl>
                                      </p:cBhvr>
                                      <p:to x="100000" y="95000"/>
                                    </p:animScale>
                                    <p:animScale>
                                      <p:cBhvr>
                                        <p:cTn id="24" dur="83" decel="50000">
                                          <p:stCondLst>
                                            <p:cond delay="917"/>
                                          </p:stCondLst>
                                        </p:cTn>
                                        <p:tgtEl>
                                          <p:spTgt spid="8"/>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2000"/>
                                        <p:tgtEl>
                                          <p:spTgt spid="8"/>
                                        </p:tgtEl>
                                      </p:cBhvr>
                                    </p:animEffect>
                                    <p:set>
                                      <p:cBhvr>
                                        <p:cTn id="29" dur="1" fill="hold">
                                          <p:stCondLst>
                                            <p:cond delay="1999"/>
                                          </p:stCondLst>
                                        </p:cTn>
                                        <p:tgtEl>
                                          <p:spTgt spid="8"/>
                                        </p:tgtEl>
                                        <p:attrNameLst>
                                          <p:attrName>style.visibility</p:attrName>
                                        </p:attrNameLst>
                                      </p:cBhvr>
                                      <p:to>
                                        <p:strVal val="hidden"/>
                                      </p:to>
                                    </p:set>
                                  </p:childTnLst>
                                </p:cTn>
                              </p:par>
                              <p:par>
                                <p:cTn id="30" presetID="22" presetClass="entr" presetSubtype="4"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up)">
                                      <p:cBhvr>
                                        <p:cTn id="37" dur="1000"/>
                                        <p:tgtEl>
                                          <p:spTgt spid="10"/>
                                        </p:tgtEl>
                                      </p:cBhvr>
                                    </p:animEffect>
                                  </p:childTnLst>
                                </p:cTn>
                              </p:par>
                            </p:childTnLst>
                          </p:cTn>
                        </p:par>
                        <p:par>
                          <p:cTn id="38" fill="hold">
                            <p:stCondLst>
                              <p:cond delay="1000"/>
                            </p:stCondLst>
                            <p:childTnLst>
                              <p:par>
                                <p:cTn id="39" presetID="35" presetClass="path" presetSubtype="0" accel="50000" decel="50000" fill="hold" nodeType="afterEffect">
                                  <p:stCondLst>
                                    <p:cond delay="0"/>
                                  </p:stCondLst>
                                  <p:childTnLst>
                                    <p:animMotion origin="layout" path="M 2.77778E-7 -1.85185E-6 L -0.34149 -0.16574 " pathEditMode="relative" rAng="0" ptsTypes="AA">
                                      <p:cBhvr>
                                        <p:cTn id="40" dur="2000" fill="hold"/>
                                        <p:tgtEl>
                                          <p:spTgt spid="10"/>
                                        </p:tgtEl>
                                        <p:attrNameLst>
                                          <p:attrName>ppt_x</p:attrName>
                                          <p:attrName>ppt_y</p:attrName>
                                        </p:attrNameLst>
                                      </p:cBhvr>
                                      <p:rCtr x="-171" y="-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Colorado river</a:t>
            </a:r>
            <a:endParaRPr lang="en-US" dirty="0"/>
          </a:p>
        </p:txBody>
      </p:sp>
      <p:sp>
        <p:nvSpPr>
          <p:cNvPr id="11" name="Rectangle 10"/>
          <p:cNvSpPr/>
          <p:nvPr/>
        </p:nvSpPr>
        <p:spPr>
          <a:xfrm>
            <a:off x="4343400" y="685800"/>
            <a:ext cx="4800600" cy="7325082"/>
          </a:xfrm>
          <a:prstGeom prst="rect">
            <a:avLst/>
          </a:prstGeom>
        </p:spPr>
        <p:txBody>
          <a:bodyPr wrap="square">
            <a:spAutoFit/>
          </a:bodyPr>
          <a:lstStyle/>
          <a:p>
            <a:pPr marL="176213" indent="-176213">
              <a:spcAft>
                <a:spcPts val="1200"/>
              </a:spcAft>
              <a:buFont typeface="Arial" pitchFamily="34" charset="0"/>
              <a:buChar char="•"/>
            </a:pPr>
            <a:r>
              <a:rPr lang="en-US" sz="2800" dirty="0" smtClean="0"/>
              <a:t>It begins in the Rocky Mountains of Colorado more than 10,000 feet above S.L.</a:t>
            </a:r>
          </a:p>
          <a:p>
            <a:pPr marL="176213" indent="-176213">
              <a:spcAft>
                <a:spcPts val="1200"/>
              </a:spcAft>
              <a:buFont typeface="Arial" pitchFamily="34" charset="0"/>
              <a:buChar char="•"/>
            </a:pPr>
            <a:r>
              <a:rPr lang="en-US" sz="2800" dirty="0" smtClean="0"/>
              <a:t>It drains about 242,000 sq mi along the border between Nevada/ Arizona/ California, in theory, to the Gulf of California (Sea of Cortez)</a:t>
            </a:r>
          </a:p>
          <a:p>
            <a:pPr marL="176213" indent="-176213">
              <a:spcAft>
                <a:spcPts val="1200"/>
              </a:spcAft>
              <a:buFont typeface="Arial" pitchFamily="34" charset="0"/>
              <a:buChar char="•"/>
            </a:pPr>
            <a:r>
              <a:rPr lang="en-US" sz="2800" dirty="0" smtClean="0"/>
              <a:t>Several dams are on the river, the two largest are the Glen Canyon Dam &amp; Hoover Dam</a:t>
            </a:r>
          </a:p>
          <a:p>
            <a:pPr marL="176213" indent="-176213">
              <a:spcAft>
                <a:spcPts val="1200"/>
              </a:spcAft>
              <a:buFont typeface="Arial" pitchFamily="34" charset="0"/>
              <a:buChar char="•"/>
            </a:pPr>
            <a:r>
              <a:rPr lang="en-US" sz="2800" dirty="0" smtClean="0"/>
              <a:t>Glen Canyon impounds Lake Powell</a:t>
            </a:r>
          </a:p>
          <a:p>
            <a:pPr marL="176213" indent="-176213">
              <a:spcAft>
                <a:spcPts val="1200"/>
              </a:spcAft>
              <a:buFont typeface="Arial" pitchFamily="34" charset="0"/>
              <a:buChar char="•"/>
            </a:pPr>
            <a:endParaRPr lang="en-US" sz="2800" dirty="0" smtClean="0"/>
          </a:p>
          <a:p>
            <a:pPr marL="176213" indent="-176213">
              <a:spcAft>
                <a:spcPts val="1200"/>
              </a:spcAft>
              <a:buFont typeface="Arial" pitchFamily="34" charset="0"/>
              <a:buChar char="•"/>
            </a:pPr>
            <a:endParaRPr lang="en-US" sz="2800" dirty="0" smtClean="0"/>
          </a:p>
        </p:txBody>
      </p:sp>
      <p:pic>
        <p:nvPicPr>
          <p:cNvPr id="13" name="Picture 2" descr="https://images.theconversation.com/files/416148/original/file-20210814-25-18201z9.png?ixlib=rb-1.1.0&amp;q=45&amp;auto=format&amp;w=1000&amp;fit=clip"/>
          <p:cNvPicPr>
            <a:picLocks noChangeAspect="1" noChangeArrowheads="1"/>
          </p:cNvPicPr>
          <p:nvPr/>
        </p:nvPicPr>
        <p:blipFill>
          <a:blip r:embed="rId3" cstate="print"/>
          <a:srcRect/>
          <a:stretch>
            <a:fillRect/>
          </a:stretch>
        </p:blipFill>
        <p:spPr bwMode="auto">
          <a:xfrm>
            <a:off x="0" y="685800"/>
            <a:ext cx="4416552" cy="5626688"/>
          </a:xfrm>
          <a:prstGeom prst="rect">
            <a:avLst/>
          </a:prstGeom>
          <a:noFill/>
        </p:spPr>
      </p:pic>
      <p:grpSp>
        <p:nvGrpSpPr>
          <p:cNvPr id="3" name="Group 11"/>
          <p:cNvGrpSpPr/>
          <p:nvPr/>
        </p:nvGrpSpPr>
        <p:grpSpPr>
          <a:xfrm>
            <a:off x="9372600" y="457200"/>
            <a:ext cx="4419600" cy="6096000"/>
            <a:chOff x="0" y="762000"/>
            <a:chExt cx="4419600" cy="6096000"/>
          </a:xfrm>
        </p:grpSpPr>
        <p:pic>
          <p:nvPicPr>
            <p:cNvPr id="25602" name="Picture 2"/>
            <p:cNvPicPr>
              <a:picLocks noChangeAspect="1" noChangeArrowheads="1"/>
            </p:cNvPicPr>
            <p:nvPr/>
          </p:nvPicPr>
          <p:blipFill>
            <a:blip r:embed="rId4" cstate="print"/>
            <a:srcRect b="3153"/>
            <a:stretch>
              <a:fillRect/>
            </a:stretch>
          </p:blipFill>
          <p:spPr bwMode="auto">
            <a:xfrm>
              <a:off x="0" y="762000"/>
              <a:ext cx="4419600" cy="5792240"/>
            </a:xfrm>
            <a:prstGeom prst="rect">
              <a:avLst/>
            </a:prstGeom>
            <a:noFill/>
            <a:ln w="9525">
              <a:noFill/>
              <a:miter lim="800000"/>
              <a:headEnd/>
              <a:tailEnd/>
            </a:ln>
          </p:spPr>
        </p:pic>
        <p:sp>
          <p:nvSpPr>
            <p:cNvPr id="5" name="Rectangle 4"/>
            <p:cNvSpPr/>
            <p:nvPr/>
          </p:nvSpPr>
          <p:spPr>
            <a:xfrm>
              <a:off x="0" y="6488668"/>
              <a:ext cx="4419600" cy="369332"/>
            </a:xfrm>
            <a:prstGeom prst="rect">
              <a:avLst/>
            </a:prstGeom>
            <a:solidFill>
              <a:schemeClr val="bg1"/>
            </a:solidFill>
            <a:ln>
              <a:noFill/>
            </a:ln>
          </p:spPr>
          <p:txBody>
            <a:bodyPr wrap="square">
              <a:spAutoFit/>
            </a:bodyPr>
            <a:lstStyle/>
            <a:p>
              <a:pPr algn="ctr"/>
              <a:r>
                <a:rPr lang="en-US" b="1" i="1" dirty="0" smtClean="0"/>
                <a:t>The Colorado River Basin</a:t>
              </a:r>
              <a:endParaRPr lang="en-US" dirty="0"/>
            </a:p>
          </p:txBody>
        </p:sp>
      </p:grpSp>
      <p:sp>
        <p:nvSpPr>
          <p:cNvPr id="15" name="Oval 14"/>
          <p:cNvSpPr/>
          <p:nvPr/>
        </p:nvSpPr>
        <p:spPr>
          <a:xfrm>
            <a:off x="2057400" y="3352800"/>
            <a:ext cx="228600" cy="2286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581400" y="2133600"/>
            <a:ext cx="304800" cy="3048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wipe(left)">
                                      <p:cBhvr>
                                        <p:cTn id="10" dur="1000"/>
                                        <p:tgtEl>
                                          <p:spTgt spid="11">
                                            <p:txEl>
                                              <p:pRg st="0" end="0"/>
                                            </p:txEl>
                                          </p:spTgt>
                                        </p:tgtEl>
                                      </p:cBhvr>
                                    </p:animEffect>
                                  </p:childTnLst>
                                </p:cTn>
                              </p:par>
                              <p:par>
                                <p:cTn id="11" presetID="26"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80">
                                          <p:stCondLst>
                                            <p:cond delay="0"/>
                                          </p:stCondLst>
                                        </p:cTn>
                                        <p:tgtEl>
                                          <p:spTgt spid="16"/>
                                        </p:tgtEl>
                                      </p:cBhvr>
                                    </p:animEffect>
                                    <p:anim calcmode="lin" valueType="num">
                                      <p:cBhvr>
                                        <p:cTn id="1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9" dur="26">
                                          <p:stCondLst>
                                            <p:cond delay="650"/>
                                          </p:stCondLst>
                                        </p:cTn>
                                        <p:tgtEl>
                                          <p:spTgt spid="16"/>
                                        </p:tgtEl>
                                      </p:cBhvr>
                                      <p:to x="100000" y="60000"/>
                                    </p:animScale>
                                    <p:animScale>
                                      <p:cBhvr>
                                        <p:cTn id="20" dur="166" decel="50000">
                                          <p:stCondLst>
                                            <p:cond delay="676"/>
                                          </p:stCondLst>
                                        </p:cTn>
                                        <p:tgtEl>
                                          <p:spTgt spid="16"/>
                                        </p:tgtEl>
                                      </p:cBhvr>
                                      <p:to x="100000" y="100000"/>
                                    </p:animScale>
                                    <p:animScale>
                                      <p:cBhvr>
                                        <p:cTn id="21" dur="26">
                                          <p:stCondLst>
                                            <p:cond delay="1312"/>
                                          </p:stCondLst>
                                        </p:cTn>
                                        <p:tgtEl>
                                          <p:spTgt spid="16"/>
                                        </p:tgtEl>
                                      </p:cBhvr>
                                      <p:to x="100000" y="80000"/>
                                    </p:animScale>
                                    <p:animScale>
                                      <p:cBhvr>
                                        <p:cTn id="22" dur="166" decel="50000">
                                          <p:stCondLst>
                                            <p:cond delay="1338"/>
                                          </p:stCondLst>
                                        </p:cTn>
                                        <p:tgtEl>
                                          <p:spTgt spid="16"/>
                                        </p:tgtEl>
                                      </p:cBhvr>
                                      <p:to x="100000" y="100000"/>
                                    </p:animScale>
                                    <p:animScale>
                                      <p:cBhvr>
                                        <p:cTn id="23" dur="26">
                                          <p:stCondLst>
                                            <p:cond delay="1642"/>
                                          </p:stCondLst>
                                        </p:cTn>
                                        <p:tgtEl>
                                          <p:spTgt spid="16"/>
                                        </p:tgtEl>
                                      </p:cBhvr>
                                      <p:to x="100000" y="90000"/>
                                    </p:animScale>
                                    <p:animScale>
                                      <p:cBhvr>
                                        <p:cTn id="24" dur="166" decel="50000">
                                          <p:stCondLst>
                                            <p:cond delay="1668"/>
                                          </p:stCondLst>
                                        </p:cTn>
                                        <p:tgtEl>
                                          <p:spTgt spid="16"/>
                                        </p:tgtEl>
                                      </p:cBhvr>
                                      <p:to x="100000" y="100000"/>
                                    </p:animScale>
                                    <p:animScale>
                                      <p:cBhvr>
                                        <p:cTn id="25" dur="26">
                                          <p:stCondLst>
                                            <p:cond delay="1808"/>
                                          </p:stCondLst>
                                        </p:cTn>
                                        <p:tgtEl>
                                          <p:spTgt spid="16"/>
                                        </p:tgtEl>
                                      </p:cBhvr>
                                      <p:to x="100000" y="95000"/>
                                    </p:animScale>
                                    <p:animScale>
                                      <p:cBhvr>
                                        <p:cTn id="26" dur="166" decel="50000">
                                          <p:stCondLst>
                                            <p:cond delay="1834"/>
                                          </p:stCondLst>
                                        </p:cTn>
                                        <p:tgtEl>
                                          <p:spTgt spid="16"/>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animEffect transition="in" filter="wipe(left)">
                                      <p:cBhvr>
                                        <p:cTn id="31" dur="1000"/>
                                        <p:tgtEl>
                                          <p:spTgt spid="11">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1">
                                            <p:txEl>
                                              <p:pRg st="2" end="2"/>
                                            </p:txEl>
                                          </p:spTgt>
                                        </p:tgtEl>
                                        <p:attrNameLst>
                                          <p:attrName>style.visibility</p:attrName>
                                        </p:attrNameLst>
                                      </p:cBhvr>
                                      <p:to>
                                        <p:strVal val="visible"/>
                                      </p:to>
                                    </p:set>
                                    <p:animEffect transition="in" filter="wipe(left)">
                                      <p:cBhvr>
                                        <p:cTn id="36" dur="1000"/>
                                        <p:tgtEl>
                                          <p:spTgt spid="11">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1">
                                            <p:txEl>
                                              <p:pRg st="3" end="3"/>
                                            </p:txEl>
                                          </p:spTgt>
                                        </p:tgtEl>
                                        <p:attrNameLst>
                                          <p:attrName>style.visibility</p:attrName>
                                        </p:attrNameLst>
                                      </p:cBhvr>
                                      <p:to>
                                        <p:strVal val="visible"/>
                                      </p:to>
                                    </p:set>
                                    <p:animEffect transition="in" filter="wipe(left)">
                                      <p:cBhvr>
                                        <p:cTn id="41" dur="1000"/>
                                        <p:tgtEl>
                                          <p:spTgt spid="11">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down)">
                                      <p:cBhvr>
                                        <p:cTn id="46" dur="580">
                                          <p:stCondLst>
                                            <p:cond delay="0"/>
                                          </p:stCondLst>
                                        </p:cTn>
                                        <p:tgtEl>
                                          <p:spTgt spid="15"/>
                                        </p:tgtEl>
                                      </p:cBhvr>
                                    </p:animEffect>
                                    <p:anim calcmode="lin" valueType="num">
                                      <p:cBhvr>
                                        <p:cTn id="4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2" dur="26">
                                          <p:stCondLst>
                                            <p:cond delay="650"/>
                                          </p:stCondLst>
                                        </p:cTn>
                                        <p:tgtEl>
                                          <p:spTgt spid="15"/>
                                        </p:tgtEl>
                                      </p:cBhvr>
                                      <p:to x="100000" y="60000"/>
                                    </p:animScale>
                                    <p:animScale>
                                      <p:cBhvr>
                                        <p:cTn id="53" dur="166" decel="50000">
                                          <p:stCondLst>
                                            <p:cond delay="676"/>
                                          </p:stCondLst>
                                        </p:cTn>
                                        <p:tgtEl>
                                          <p:spTgt spid="15"/>
                                        </p:tgtEl>
                                      </p:cBhvr>
                                      <p:to x="100000" y="100000"/>
                                    </p:animScale>
                                    <p:animScale>
                                      <p:cBhvr>
                                        <p:cTn id="54" dur="26">
                                          <p:stCondLst>
                                            <p:cond delay="1312"/>
                                          </p:stCondLst>
                                        </p:cTn>
                                        <p:tgtEl>
                                          <p:spTgt spid="15"/>
                                        </p:tgtEl>
                                      </p:cBhvr>
                                      <p:to x="100000" y="80000"/>
                                    </p:animScale>
                                    <p:animScale>
                                      <p:cBhvr>
                                        <p:cTn id="55" dur="166" decel="50000">
                                          <p:stCondLst>
                                            <p:cond delay="1338"/>
                                          </p:stCondLst>
                                        </p:cTn>
                                        <p:tgtEl>
                                          <p:spTgt spid="15"/>
                                        </p:tgtEl>
                                      </p:cBhvr>
                                      <p:to x="100000" y="100000"/>
                                    </p:animScale>
                                    <p:animScale>
                                      <p:cBhvr>
                                        <p:cTn id="56" dur="26">
                                          <p:stCondLst>
                                            <p:cond delay="1642"/>
                                          </p:stCondLst>
                                        </p:cTn>
                                        <p:tgtEl>
                                          <p:spTgt spid="15"/>
                                        </p:tgtEl>
                                      </p:cBhvr>
                                      <p:to x="100000" y="90000"/>
                                    </p:animScale>
                                    <p:animScale>
                                      <p:cBhvr>
                                        <p:cTn id="57" dur="166" decel="50000">
                                          <p:stCondLst>
                                            <p:cond delay="1668"/>
                                          </p:stCondLst>
                                        </p:cTn>
                                        <p:tgtEl>
                                          <p:spTgt spid="15"/>
                                        </p:tgtEl>
                                      </p:cBhvr>
                                      <p:to x="100000" y="100000"/>
                                    </p:animScale>
                                    <p:animScale>
                                      <p:cBhvr>
                                        <p:cTn id="58" dur="26">
                                          <p:stCondLst>
                                            <p:cond delay="1808"/>
                                          </p:stCondLst>
                                        </p:cTn>
                                        <p:tgtEl>
                                          <p:spTgt spid="15"/>
                                        </p:tgtEl>
                                      </p:cBhvr>
                                      <p:to x="100000" y="95000"/>
                                    </p:animScale>
                                    <p:animScale>
                                      <p:cBhvr>
                                        <p:cTn id="59"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7"/>
          <p:cNvGrpSpPr/>
          <p:nvPr/>
        </p:nvGrpSpPr>
        <p:grpSpPr>
          <a:xfrm>
            <a:off x="0" y="-24064"/>
            <a:ext cx="9483074" cy="6882064"/>
            <a:chOff x="0" y="-24064"/>
            <a:chExt cx="9483074" cy="6882064"/>
          </a:xfrm>
        </p:grpSpPr>
        <p:grpSp>
          <p:nvGrpSpPr>
            <p:cNvPr id="3" name="Group 12"/>
            <p:cNvGrpSpPr/>
            <p:nvPr/>
          </p:nvGrpSpPr>
          <p:grpSpPr>
            <a:xfrm>
              <a:off x="0" y="0"/>
              <a:ext cx="9483074" cy="6858000"/>
              <a:chOff x="0" y="0"/>
              <a:chExt cx="9483074" cy="6858000"/>
            </a:xfrm>
          </p:grpSpPr>
          <p:grpSp>
            <p:nvGrpSpPr>
              <p:cNvPr id="6" name="Group 8"/>
              <p:cNvGrpSpPr/>
              <p:nvPr/>
            </p:nvGrpSpPr>
            <p:grpSpPr>
              <a:xfrm>
                <a:off x="0" y="0"/>
                <a:ext cx="9483074" cy="6858000"/>
                <a:chOff x="0" y="0"/>
                <a:chExt cx="9483074" cy="6858000"/>
              </a:xfrm>
            </p:grpSpPr>
            <p:grpSp>
              <p:nvGrpSpPr>
                <p:cNvPr id="15" name="Group 5"/>
                <p:cNvGrpSpPr/>
                <p:nvPr/>
              </p:nvGrpSpPr>
              <p:grpSpPr>
                <a:xfrm>
                  <a:off x="0" y="0"/>
                  <a:ext cx="9208958" cy="6858000"/>
                  <a:chOff x="0" y="0"/>
                  <a:chExt cx="9208958" cy="6858000"/>
                </a:xfrm>
              </p:grpSpPr>
              <p:pic>
                <p:nvPicPr>
                  <p:cNvPr id="9"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 name="Freeform 3"/>
                  <p:cNvSpPr/>
                  <p:nvPr/>
                </p:nvSpPr>
                <p:spPr>
                  <a:xfrm>
                    <a:off x="1526499" y="474689"/>
                    <a:ext cx="3625121" cy="1798819"/>
                  </a:xfrm>
                  <a:custGeom>
                    <a:avLst/>
                    <a:gdLst>
                      <a:gd name="connsiteX0" fmla="*/ 77449 w 3625121"/>
                      <a:gd name="connsiteY0" fmla="*/ 1728865 h 1798819"/>
                      <a:gd name="connsiteX1" fmla="*/ 167390 w 3625121"/>
                      <a:gd name="connsiteY1" fmla="*/ 1204209 h 1798819"/>
                      <a:gd name="connsiteX2" fmla="*/ 587114 w 3625121"/>
                      <a:gd name="connsiteY2" fmla="*/ 934386 h 1798819"/>
                      <a:gd name="connsiteX3" fmla="*/ 1666406 w 3625121"/>
                      <a:gd name="connsiteY3" fmla="*/ 424721 h 1798819"/>
                      <a:gd name="connsiteX4" fmla="*/ 2925580 w 3625121"/>
                      <a:gd name="connsiteY4" fmla="*/ 64957 h 1798819"/>
                      <a:gd name="connsiteX5" fmla="*/ 3285344 w 3625121"/>
                      <a:gd name="connsiteY5" fmla="*/ 34977 h 1798819"/>
                      <a:gd name="connsiteX6" fmla="*/ 3495206 w 3625121"/>
                      <a:gd name="connsiteY6" fmla="*/ 169888 h 1798819"/>
                      <a:gd name="connsiteX7" fmla="*/ 3555167 w 3625121"/>
                      <a:gd name="connsiteY7" fmla="*/ 574622 h 1798819"/>
                      <a:gd name="connsiteX8" fmla="*/ 3075481 w 3625121"/>
                      <a:gd name="connsiteY8" fmla="*/ 829455 h 1798819"/>
                      <a:gd name="connsiteX9" fmla="*/ 2236032 w 3625121"/>
                      <a:gd name="connsiteY9" fmla="*/ 1009337 h 1798819"/>
                      <a:gd name="connsiteX10" fmla="*/ 1246681 w 3625121"/>
                      <a:gd name="connsiteY10" fmla="*/ 1324131 h 1798819"/>
                      <a:gd name="connsiteX11" fmla="*/ 632085 w 3625121"/>
                      <a:gd name="connsiteY11" fmla="*/ 1623934 h 1798819"/>
                      <a:gd name="connsiteX12" fmla="*/ 77449 w 3625121"/>
                      <a:gd name="connsiteY12" fmla="*/ 1728865 h 179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5121" h="1798819">
                        <a:moveTo>
                          <a:pt x="77449" y="1728865"/>
                        </a:moveTo>
                        <a:cubicBezTo>
                          <a:pt x="0" y="1658911"/>
                          <a:pt x="82446" y="1336622"/>
                          <a:pt x="167390" y="1204209"/>
                        </a:cubicBezTo>
                        <a:cubicBezTo>
                          <a:pt x="252334" y="1071796"/>
                          <a:pt x="337278" y="1064301"/>
                          <a:pt x="587114" y="934386"/>
                        </a:cubicBezTo>
                        <a:cubicBezTo>
                          <a:pt x="836950" y="804471"/>
                          <a:pt x="1276662" y="569626"/>
                          <a:pt x="1666406" y="424721"/>
                        </a:cubicBezTo>
                        <a:cubicBezTo>
                          <a:pt x="2056150" y="279816"/>
                          <a:pt x="2655757" y="129914"/>
                          <a:pt x="2925580" y="64957"/>
                        </a:cubicBezTo>
                        <a:cubicBezTo>
                          <a:pt x="3195403" y="0"/>
                          <a:pt x="3190406" y="17489"/>
                          <a:pt x="3285344" y="34977"/>
                        </a:cubicBezTo>
                        <a:cubicBezTo>
                          <a:pt x="3380282" y="52465"/>
                          <a:pt x="3450236" y="79947"/>
                          <a:pt x="3495206" y="169888"/>
                        </a:cubicBezTo>
                        <a:cubicBezTo>
                          <a:pt x="3540177" y="259829"/>
                          <a:pt x="3625121" y="464694"/>
                          <a:pt x="3555167" y="574622"/>
                        </a:cubicBezTo>
                        <a:cubicBezTo>
                          <a:pt x="3485213" y="684550"/>
                          <a:pt x="3295337" y="757003"/>
                          <a:pt x="3075481" y="829455"/>
                        </a:cubicBezTo>
                        <a:cubicBezTo>
                          <a:pt x="2855625" y="901907"/>
                          <a:pt x="2540832" y="926891"/>
                          <a:pt x="2236032" y="1009337"/>
                        </a:cubicBezTo>
                        <a:cubicBezTo>
                          <a:pt x="1931232" y="1091783"/>
                          <a:pt x="1514006" y="1221698"/>
                          <a:pt x="1246681" y="1324131"/>
                        </a:cubicBezTo>
                        <a:cubicBezTo>
                          <a:pt x="979357" y="1426564"/>
                          <a:pt x="821960" y="1553980"/>
                          <a:pt x="632085" y="1623934"/>
                        </a:cubicBezTo>
                        <a:cubicBezTo>
                          <a:pt x="442210" y="1693888"/>
                          <a:pt x="154898" y="1798819"/>
                          <a:pt x="77449" y="17288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
                  <p:cNvSpPr/>
                  <p:nvPr/>
                </p:nvSpPr>
                <p:spPr>
                  <a:xfrm>
                    <a:off x="6215922" y="397240"/>
                    <a:ext cx="2993036" cy="1299147"/>
                  </a:xfrm>
                  <a:custGeom>
                    <a:avLst/>
                    <a:gdLst>
                      <a:gd name="connsiteX0" fmla="*/ 79947 w 2993036"/>
                      <a:gd name="connsiteY0" fmla="*/ 667062 h 1299147"/>
                      <a:gd name="connsiteX1" fmla="*/ 244839 w 2993036"/>
                      <a:gd name="connsiteY1" fmla="*/ 172386 h 1299147"/>
                      <a:gd name="connsiteX2" fmla="*/ 1444052 w 2993036"/>
                      <a:gd name="connsiteY2" fmla="*/ 37475 h 1299147"/>
                      <a:gd name="connsiteX3" fmla="*/ 2628275 w 2993036"/>
                      <a:gd name="connsiteY3" fmla="*/ 127416 h 1299147"/>
                      <a:gd name="connsiteX4" fmla="*/ 2928078 w 2993036"/>
                      <a:gd name="connsiteY4" fmla="*/ 127416 h 1299147"/>
                      <a:gd name="connsiteX5" fmla="*/ 2913088 w 2993036"/>
                      <a:gd name="connsiteY5" fmla="*/ 891914 h 1299147"/>
                      <a:gd name="connsiteX6" fmla="*/ 2448393 w 2993036"/>
                      <a:gd name="connsiteY6" fmla="*/ 1221698 h 1299147"/>
                      <a:gd name="connsiteX7" fmla="*/ 2088629 w 2993036"/>
                      <a:gd name="connsiteY7" fmla="*/ 1296649 h 1299147"/>
                      <a:gd name="connsiteX8" fmla="*/ 1788826 w 2993036"/>
                      <a:gd name="connsiteY8" fmla="*/ 1236688 h 1299147"/>
                      <a:gd name="connsiteX9" fmla="*/ 724524 w 2993036"/>
                      <a:gd name="connsiteY9" fmla="*/ 981855 h 1299147"/>
                      <a:gd name="connsiteX10" fmla="*/ 79947 w 2993036"/>
                      <a:gd name="connsiteY10" fmla="*/ 667062 h 129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3036" h="1299147">
                        <a:moveTo>
                          <a:pt x="79947" y="667062"/>
                        </a:moveTo>
                        <a:cubicBezTo>
                          <a:pt x="0" y="532151"/>
                          <a:pt x="17488" y="277317"/>
                          <a:pt x="244839" y="172386"/>
                        </a:cubicBezTo>
                        <a:cubicBezTo>
                          <a:pt x="472190" y="67455"/>
                          <a:pt x="1046813" y="44970"/>
                          <a:pt x="1444052" y="37475"/>
                        </a:cubicBezTo>
                        <a:cubicBezTo>
                          <a:pt x="1841291" y="29980"/>
                          <a:pt x="2380937" y="112426"/>
                          <a:pt x="2628275" y="127416"/>
                        </a:cubicBezTo>
                        <a:cubicBezTo>
                          <a:pt x="2875613" y="142406"/>
                          <a:pt x="2880609" y="0"/>
                          <a:pt x="2928078" y="127416"/>
                        </a:cubicBezTo>
                        <a:cubicBezTo>
                          <a:pt x="2975547" y="254832"/>
                          <a:pt x="2993036" y="709534"/>
                          <a:pt x="2913088" y="891914"/>
                        </a:cubicBezTo>
                        <a:cubicBezTo>
                          <a:pt x="2833141" y="1074294"/>
                          <a:pt x="2585803" y="1154242"/>
                          <a:pt x="2448393" y="1221698"/>
                        </a:cubicBezTo>
                        <a:cubicBezTo>
                          <a:pt x="2310983" y="1289154"/>
                          <a:pt x="2198557" y="1294151"/>
                          <a:pt x="2088629" y="1296649"/>
                        </a:cubicBezTo>
                        <a:cubicBezTo>
                          <a:pt x="1978701" y="1299147"/>
                          <a:pt x="1788826" y="1236688"/>
                          <a:pt x="1788826" y="1236688"/>
                        </a:cubicBezTo>
                        <a:cubicBezTo>
                          <a:pt x="1561475" y="1184222"/>
                          <a:pt x="1006839" y="1074294"/>
                          <a:pt x="724524" y="981855"/>
                        </a:cubicBezTo>
                        <a:cubicBezTo>
                          <a:pt x="442209" y="889416"/>
                          <a:pt x="159895" y="801974"/>
                          <a:pt x="79947" y="66706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2"/>
                <p:cNvPicPr>
                  <a:picLocks noChangeAspect="1" noChangeArrowheads="1"/>
                </p:cNvPicPr>
                <p:nvPr/>
              </p:nvPicPr>
              <p:blipFill>
                <a:blip r:embed="rId2" cstate="print"/>
                <a:srcRect l="70000" t="32222" r="25993" b="54445"/>
                <a:stretch>
                  <a:fillRect/>
                </a:stretch>
              </p:blipFill>
              <p:spPr bwMode="auto">
                <a:xfrm rot="1260000">
                  <a:off x="6525916" y="2549722"/>
                  <a:ext cx="2957158" cy="1243584"/>
                </a:xfrm>
                <a:prstGeom prst="rect">
                  <a:avLst/>
                </a:prstGeom>
                <a:noFill/>
                <a:ln w="9525">
                  <a:noFill/>
                  <a:miter lim="800000"/>
                  <a:headEnd/>
                  <a:tailEnd/>
                </a:ln>
              </p:spPr>
            </p:pic>
            <p:pic>
              <p:nvPicPr>
                <p:cNvPr id="8" name="Picture 2"/>
                <p:cNvPicPr preferRelativeResize="0">
                  <a:picLocks noChangeArrowheads="1"/>
                </p:cNvPicPr>
                <p:nvPr/>
              </p:nvPicPr>
              <p:blipFill>
                <a:blip r:embed="rId2" cstate="print"/>
                <a:srcRect l="10833" t="65889" r="68333" b="31111"/>
                <a:stretch>
                  <a:fillRect/>
                </a:stretch>
              </p:blipFill>
              <p:spPr bwMode="auto">
                <a:xfrm>
                  <a:off x="838200" y="4724400"/>
                  <a:ext cx="1676400" cy="381000"/>
                </a:xfrm>
                <a:prstGeom prst="rect">
                  <a:avLst/>
                </a:prstGeom>
                <a:noFill/>
                <a:ln w="9525">
                  <a:noFill/>
                  <a:miter lim="800000"/>
                  <a:headEnd/>
                  <a:tailEnd/>
                </a:ln>
              </p:spPr>
            </p:pic>
          </p:grpSp>
          <p:pic>
            <p:nvPicPr>
              <p:cNvPr id="4" name="Picture 2"/>
              <p:cNvPicPr>
                <a:picLocks noChangeAspect="1" noChangeArrowheads="1"/>
              </p:cNvPicPr>
              <p:nvPr/>
            </p:nvPicPr>
            <p:blipFill>
              <a:blip r:embed="rId2" cstate="print"/>
              <a:srcRect l="20000" t="57778" r="55834" b="31111"/>
              <a:stretch>
                <a:fillRect/>
              </a:stretch>
            </p:blipFill>
            <p:spPr bwMode="auto">
              <a:xfrm>
                <a:off x="2667000" y="3276600"/>
                <a:ext cx="2209800" cy="762000"/>
              </a:xfrm>
              <a:prstGeom prst="rect">
                <a:avLst/>
              </a:prstGeom>
              <a:noFill/>
              <a:ln w="9525">
                <a:noFill/>
                <a:miter lim="800000"/>
                <a:headEnd/>
                <a:tailEnd/>
              </a:ln>
            </p:spPr>
          </p:pic>
          <p:sp>
            <p:nvSpPr>
              <p:cNvPr id="5" name="TextBox 4"/>
              <p:cNvSpPr txBox="1"/>
              <p:nvPr/>
            </p:nvSpPr>
            <p:spPr>
              <a:xfrm>
                <a:off x="2743200" y="3200400"/>
                <a:ext cx="2424959" cy="1015663"/>
              </a:xfrm>
              <a:prstGeom prst="rect">
                <a:avLst/>
              </a:prstGeom>
              <a:noFill/>
            </p:spPr>
            <p:txBody>
              <a:bodyPr wrap="none" rtlCol="0">
                <a:spAutoFit/>
              </a:bodyPr>
              <a:lstStyle/>
              <a:p>
                <a:r>
                  <a:rPr lang="en-US" sz="6000" dirty="0" smtClean="0"/>
                  <a:t>Mantle</a:t>
                </a:r>
                <a:endParaRPr lang="en-US" sz="6000" dirty="0"/>
              </a:p>
            </p:txBody>
          </p:sp>
        </p:grpSp>
        <p:sp>
          <p:nvSpPr>
            <p:cNvPr id="13" name="Freeform 12"/>
            <p:cNvSpPr/>
            <p:nvPr/>
          </p:nvSpPr>
          <p:spPr>
            <a:xfrm>
              <a:off x="84944" y="644577"/>
              <a:ext cx="2091128" cy="2645764"/>
            </a:xfrm>
            <a:custGeom>
              <a:avLst/>
              <a:gdLst>
                <a:gd name="connsiteX0" fmla="*/ 544643 w 2091128"/>
                <a:gd name="connsiteY0" fmla="*/ 2518348 h 2645764"/>
                <a:gd name="connsiteX1" fmla="*/ 949377 w 2091128"/>
                <a:gd name="connsiteY1" fmla="*/ 2263515 h 2645764"/>
                <a:gd name="connsiteX2" fmla="*/ 1279161 w 2091128"/>
                <a:gd name="connsiteY2" fmla="*/ 1633928 h 2645764"/>
                <a:gd name="connsiteX3" fmla="*/ 1653915 w 2091128"/>
                <a:gd name="connsiteY3" fmla="*/ 884420 h 2645764"/>
                <a:gd name="connsiteX4" fmla="*/ 2073640 w 2091128"/>
                <a:gd name="connsiteY4" fmla="*/ 629587 h 2645764"/>
                <a:gd name="connsiteX5" fmla="*/ 1758846 w 2091128"/>
                <a:gd name="connsiteY5" fmla="*/ 119921 h 2645764"/>
                <a:gd name="connsiteX6" fmla="*/ 604604 w 2091128"/>
                <a:gd name="connsiteY6" fmla="*/ 0 h 2645764"/>
                <a:gd name="connsiteX7" fmla="*/ 124918 w 2091128"/>
                <a:gd name="connsiteY7" fmla="*/ 119921 h 2645764"/>
                <a:gd name="connsiteX8" fmla="*/ 4997 w 2091128"/>
                <a:gd name="connsiteY8" fmla="*/ 389744 h 2645764"/>
                <a:gd name="connsiteX9" fmla="*/ 94938 w 2091128"/>
                <a:gd name="connsiteY9" fmla="*/ 1019331 h 2645764"/>
                <a:gd name="connsiteX10" fmla="*/ 394741 w 2091128"/>
                <a:gd name="connsiteY10" fmla="*/ 1499016 h 2645764"/>
                <a:gd name="connsiteX11" fmla="*/ 544643 w 2091128"/>
                <a:gd name="connsiteY11" fmla="*/ 2518348 h 264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1128" h="2645764">
                  <a:moveTo>
                    <a:pt x="544643" y="2518348"/>
                  </a:moveTo>
                  <a:cubicBezTo>
                    <a:pt x="637082" y="2645764"/>
                    <a:pt x="826957" y="2410918"/>
                    <a:pt x="949377" y="2263515"/>
                  </a:cubicBezTo>
                  <a:cubicBezTo>
                    <a:pt x="1071797" y="2116112"/>
                    <a:pt x="1161738" y="1863777"/>
                    <a:pt x="1279161" y="1633928"/>
                  </a:cubicBezTo>
                  <a:cubicBezTo>
                    <a:pt x="1396584" y="1404079"/>
                    <a:pt x="1521502" y="1051810"/>
                    <a:pt x="1653915" y="884420"/>
                  </a:cubicBezTo>
                  <a:cubicBezTo>
                    <a:pt x="1786328" y="717030"/>
                    <a:pt x="2056152" y="757003"/>
                    <a:pt x="2073640" y="629587"/>
                  </a:cubicBezTo>
                  <a:cubicBezTo>
                    <a:pt x="2091128" y="502171"/>
                    <a:pt x="2003685" y="224852"/>
                    <a:pt x="1758846" y="119921"/>
                  </a:cubicBezTo>
                  <a:cubicBezTo>
                    <a:pt x="1514007" y="14990"/>
                    <a:pt x="876925" y="0"/>
                    <a:pt x="604604" y="0"/>
                  </a:cubicBezTo>
                  <a:cubicBezTo>
                    <a:pt x="332283" y="0"/>
                    <a:pt x="224852" y="54964"/>
                    <a:pt x="124918" y="119921"/>
                  </a:cubicBezTo>
                  <a:cubicBezTo>
                    <a:pt x="24984" y="184878"/>
                    <a:pt x="9994" y="239843"/>
                    <a:pt x="4997" y="389744"/>
                  </a:cubicBezTo>
                  <a:cubicBezTo>
                    <a:pt x="0" y="539645"/>
                    <a:pt x="29981" y="834452"/>
                    <a:pt x="94938" y="1019331"/>
                  </a:cubicBezTo>
                  <a:cubicBezTo>
                    <a:pt x="159895" y="1204210"/>
                    <a:pt x="317292" y="1251678"/>
                    <a:pt x="394741" y="1499016"/>
                  </a:cubicBezTo>
                  <a:cubicBezTo>
                    <a:pt x="472190" y="1746354"/>
                    <a:pt x="452204" y="2390932"/>
                    <a:pt x="544643" y="25183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327358" y="-24064"/>
              <a:ext cx="2783305" cy="1327485"/>
            </a:xfrm>
            <a:custGeom>
              <a:avLst/>
              <a:gdLst>
                <a:gd name="connsiteX0" fmla="*/ 340895 w 2783305"/>
                <a:gd name="connsiteY0" fmla="*/ 96253 h 1327485"/>
                <a:gd name="connsiteX1" fmla="*/ 364958 w 2783305"/>
                <a:gd name="connsiteY1" fmla="*/ 721896 h 1327485"/>
                <a:gd name="connsiteX2" fmla="*/ 846221 w 2783305"/>
                <a:gd name="connsiteY2" fmla="*/ 1130969 h 1327485"/>
                <a:gd name="connsiteX3" fmla="*/ 1664368 w 2783305"/>
                <a:gd name="connsiteY3" fmla="*/ 1275348 h 1327485"/>
                <a:gd name="connsiteX4" fmla="*/ 2530642 w 2783305"/>
                <a:gd name="connsiteY4" fmla="*/ 818148 h 1327485"/>
                <a:gd name="connsiteX5" fmla="*/ 2602831 w 2783305"/>
                <a:gd name="connsiteY5" fmla="*/ 216569 h 1327485"/>
                <a:gd name="connsiteX6" fmla="*/ 2410326 w 2783305"/>
                <a:gd name="connsiteY6" fmla="*/ 144380 h 1327485"/>
                <a:gd name="connsiteX7" fmla="*/ 340895 w 2783305"/>
                <a:gd name="connsiteY7" fmla="*/ 96253 h 132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305" h="1327485">
                  <a:moveTo>
                    <a:pt x="340895" y="96253"/>
                  </a:moveTo>
                  <a:cubicBezTo>
                    <a:pt x="0" y="192506"/>
                    <a:pt x="280737" y="549443"/>
                    <a:pt x="364958" y="721896"/>
                  </a:cubicBezTo>
                  <a:cubicBezTo>
                    <a:pt x="449179" y="894349"/>
                    <a:pt x="629653" y="1038727"/>
                    <a:pt x="846221" y="1130969"/>
                  </a:cubicBezTo>
                  <a:cubicBezTo>
                    <a:pt x="1062789" y="1223211"/>
                    <a:pt x="1383631" y="1327485"/>
                    <a:pt x="1664368" y="1275348"/>
                  </a:cubicBezTo>
                  <a:cubicBezTo>
                    <a:pt x="1945105" y="1223211"/>
                    <a:pt x="2374232" y="994611"/>
                    <a:pt x="2530642" y="818148"/>
                  </a:cubicBezTo>
                  <a:cubicBezTo>
                    <a:pt x="2687053" y="641685"/>
                    <a:pt x="2622884" y="328864"/>
                    <a:pt x="2602831" y="216569"/>
                  </a:cubicBezTo>
                  <a:cubicBezTo>
                    <a:pt x="2582778" y="104274"/>
                    <a:pt x="2783305" y="168443"/>
                    <a:pt x="2410326" y="144380"/>
                  </a:cubicBezTo>
                  <a:cubicBezTo>
                    <a:pt x="2037347" y="120317"/>
                    <a:pt x="681790" y="0"/>
                    <a:pt x="340895" y="9625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1" name="TextBox 20"/>
          <p:cNvSpPr txBox="1"/>
          <p:nvPr/>
        </p:nvSpPr>
        <p:spPr>
          <a:xfrm>
            <a:off x="0" y="5411450"/>
            <a:ext cx="9144000" cy="1446550"/>
          </a:xfrm>
          <a:prstGeom prst="rect">
            <a:avLst/>
          </a:prstGeom>
        </p:spPr>
        <p:txBody>
          <a:bodyPr wrap="square" rtlCol="0">
            <a:spAutoFit/>
          </a:bodyPr>
          <a:lstStyle/>
          <a:p>
            <a:pPr algn="ctr"/>
            <a:r>
              <a:rPr lang="en-US" sz="4400" b="1" spc="-150" dirty="0" smtClean="0">
                <a:latin typeface="Tempus Sans ITC" pitchFamily="82" charset="0"/>
              </a:rPr>
              <a:t>What happens when mantle convection</a:t>
            </a:r>
          </a:p>
          <a:p>
            <a:pPr algn="ctr"/>
            <a:r>
              <a:rPr lang="en-US" sz="4400" b="1" spc="-150" dirty="0" smtClean="0">
                <a:latin typeface="Tempus Sans ITC" pitchFamily="82" charset="0"/>
              </a:rPr>
              <a:t>cells are below </a:t>
            </a:r>
            <a:r>
              <a:rPr lang="en-US" sz="4400" b="1" u="sng" spc="-150" dirty="0" smtClean="0">
                <a:latin typeface="Tempus Sans ITC" pitchFamily="82" charset="0"/>
              </a:rPr>
              <a:t>Continental </a:t>
            </a:r>
            <a:r>
              <a:rPr lang="en-US" sz="4400" b="1" spc="-150" dirty="0" smtClean="0">
                <a:latin typeface="Tempus Sans ITC" pitchFamily="82" charset="0"/>
              </a:rPr>
              <a:t>crust?</a:t>
            </a:r>
          </a:p>
        </p:txBody>
      </p:sp>
      <p:sp>
        <p:nvSpPr>
          <p:cNvPr id="19" name="TextBox 18"/>
          <p:cNvSpPr txBox="1"/>
          <p:nvPr/>
        </p:nvSpPr>
        <p:spPr>
          <a:xfrm>
            <a:off x="1143000" y="1905000"/>
            <a:ext cx="1949765" cy="400110"/>
          </a:xfrm>
          <a:prstGeom prst="rect">
            <a:avLst/>
          </a:prstGeom>
          <a:noFill/>
        </p:spPr>
        <p:txBody>
          <a:bodyPr wrap="none" rtlCol="0">
            <a:spAutoFit/>
          </a:bodyPr>
          <a:lstStyle/>
          <a:p>
            <a:r>
              <a:rPr lang="en-US" sz="2000" b="1" dirty="0" smtClean="0">
                <a:solidFill>
                  <a:schemeClr val="bg1"/>
                </a:solidFill>
                <a:latin typeface="Arial" pitchFamily="34" charset="0"/>
                <a:cs typeface="Arial" pitchFamily="34" charset="0"/>
              </a:rPr>
              <a:t>DEEP OCEAN </a:t>
            </a:r>
          </a:p>
        </p:txBody>
      </p:sp>
      <p:sp>
        <p:nvSpPr>
          <p:cNvPr id="28" name="Freeform 27"/>
          <p:cNvSpPr/>
          <p:nvPr/>
        </p:nvSpPr>
        <p:spPr>
          <a:xfrm>
            <a:off x="-31531" y="1166648"/>
            <a:ext cx="9254359" cy="2916621"/>
          </a:xfrm>
          <a:custGeom>
            <a:avLst/>
            <a:gdLst>
              <a:gd name="connsiteX0" fmla="*/ 0 w 9254359"/>
              <a:gd name="connsiteY0" fmla="*/ 2916621 h 2916621"/>
              <a:gd name="connsiteX1" fmla="*/ 945931 w 9254359"/>
              <a:gd name="connsiteY1" fmla="*/ 1907628 h 2916621"/>
              <a:gd name="connsiteX2" fmla="*/ 1135117 w 9254359"/>
              <a:gd name="connsiteY2" fmla="*/ 1939159 h 2916621"/>
              <a:gd name="connsiteX3" fmla="*/ 1198179 w 9254359"/>
              <a:gd name="connsiteY3" fmla="*/ 1608083 h 2916621"/>
              <a:gd name="connsiteX4" fmla="*/ 1749972 w 9254359"/>
              <a:gd name="connsiteY4" fmla="*/ 1229711 h 2916621"/>
              <a:gd name="connsiteX5" fmla="*/ 2790497 w 9254359"/>
              <a:gd name="connsiteY5" fmla="*/ 725214 h 2916621"/>
              <a:gd name="connsiteX6" fmla="*/ 3831021 w 9254359"/>
              <a:gd name="connsiteY6" fmla="*/ 394138 h 2916621"/>
              <a:gd name="connsiteX7" fmla="*/ 4981903 w 9254359"/>
              <a:gd name="connsiteY7" fmla="*/ 204952 h 2916621"/>
              <a:gd name="connsiteX8" fmla="*/ 5880538 w 9254359"/>
              <a:gd name="connsiteY8" fmla="*/ 141890 h 2916621"/>
              <a:gd name="connsiteX9" fmla="*/ 7236372 w 9254359"/>
              <a:gd name="connsiteY9" fmla="*/ 299545 h 2916621"/>
              <a:gd name="connsiteX10" fmla="*/ 8071945 w 9254359"/>
              <a:gd name="connsiteY10" fmla="*/ 536028 h 2916621"/>
              <a:gd name="connsiteX11" fmla="*/ 8702565 w 9254359"/>
              <a:gd name="connsiteY11" fmla="*/ 677918 h 2916621"/>
              <a:gd name="connsiteX12" fmla="*/ 9254359 w 9254359"/>
              <a:gd name="connsiteY12" fmla="*/ 914400 h 2916621"/>
              <a:gd name="connsiteX13" fmla="*/ 9191297 w 9254359"/>
              <a:gd name="connsiteY13" fmla="*/ 725214 h 2916621"/>
              <a:gd name="connsiteX14" fmla="*/ 8229600 w 9254359"/>
              <a:gd name="connsiteY14" fmla="*/ 409904 h 2916621"/>
              <a:gd name="connsiteX15" fmla="*/ 7457090 w 9254359"/>
              <a:gd name="connsiteY15" fmla="*/ 173421 h 2916621"/>
              <a:gd name="connsiteX16" fmla="*/ 6337738 w 9254359"/>
              <a:gd name="connsiteY16" fmla="*/ 47297 h 2916621"/>
              <a:gd name="connsiteX17" fmla="*/ 5580993 w 9254359"/>
              <a:gd name="connsiteY17" fmla="*/ 0 h 2916621"/>
              <a:gd name="connsiteX18" fmla="*/ 4430110 w 9254359"/>
              <a:gd name="connsiteY18" fmla="*/ 126124 h 2916621"/>
              <a:gd name="connsiteX19" fmla="*/ 3421117 w 9254359"/>
              <a:gd name="connsiteY19" fmla="*/ 378373 h 2916621"/>
              <a:gd name="connsiteX20" fmla="*/ 2049517 w 9254359"/>
              <a:gd name="connsiteY20" fmla="*/ 930166 h 2916621"/>
              <a:gd name="connsiteX21" fmla="*/ 1245476 w 9254359"/>
              <a:gd name="connsiteY21" fmla="*/ 1403131 h 2916621"/>
              <a:gd name="connsiteX22" fmla="*/ 740979 w 9254359"/>
              <a:gd name="connsiteY22" fmla="*/ 1844566 h 2916621"/>
              <a:gd name="connsiteX23" fmla="*/ 15765 w 9254359"/>
              <a:gd name="connsiteY23" fmla="*/ 2680138 h 2916621"/>
              <a:gd name="connsiteX24" fmla="*/ 47297 w 9254359"/>
              <a:gd name="connsiteY24" fmla="*/ 2822028 h 291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254359" h="2916621">
                <a:moveTo>
                  <a:pt x="0" y="2916621"/>
                </a:moveTo>
                <a:lnTo>
                  <a:pt x="945931" y="1907628"/>
                </a:lnTo>
                <a:lnTo>
                  <a:pt x="1135117" y="1939159"/>
                </a:lnTo>
                <a:lnTo>
                  <a:pt x="1198179" y="1608083"/>
                </a:lnTo>
                <a:lnTo>
                  <a:pt x="1749972" y="1229711"/>
                </a:lnTo>
                <a:lnTo>
                  <a:pt x="2790497" y="725214"/>
                </a:lnTo>
                <a:lnTo>
                  <a:pt x="3831021" y="394138"/>
                </a:lnTo>
                <a:lnTo>
                  <a:pt x="4981903" y="204952"/>
                </a:lnTo>
                <a:lnTo>
                  <a:pt x="5880538" y="141890"/>
                </a:lnTo>
                <a:lnTo>
                  <a:pt x="7236372" y="299545"/>
                </a:lnTo>
                <a:lnTo>
                  <a:pt x="8071945" y="536028"/>
                </a:lnTo>
                <a:lnTo>
                  <a:pt x="8702565" y="677918"/>
                </a:lnTo>
                <a:lnTo>
                  <a:pt x="9254359" y="914400"/>
                </a:lnTo>
                <a:lnTo>
                  <a:pt x="9191297" y="725214"/>
                </a:lnTo>
                <a:lnTo>
                  <a:pt x="8229600" y="409904"/>
                </a:lnTo>
                <a:lnTo>
                  <a:pt x="7457090" y="173421"/>
                </a:lnTo>
                <a:lnTo>
                  <a:pt x="6337738" y="47297"/>
                </a:lnTo>
                <a:lnTo>
                  <a:pt x="5580993" y="0"/>
                </a:lnTo>
                <a:lnTo>
                  <a:pt x="4430110" y="126124"/>
                </a:lnTo>
                <a:lnTo>
                  <a:pt x="3421117" y="378373"/>
                </a:lnTo>
                <a:lnTo>
                  <a:pt x="2049517" y="930166"/>
                </a:lnTo>
                <a:lnTo>
                  <a:pt x="1245476" y="1403131"/>
                </a:lnTo>
                <a:lnTo>
                  <a:pt x="740979" y="1844566"/>
                </a:lnTo>
                <a:lnTo>
                  <a:pt x="15765" y="2680138"/>
                </a:lnTo>
                <a:lnTo>
                  <a:pt x="47297" y="2822028"/>
                </a:lnTo>
              </a:path>
            </a:pathLst>
          </a:custGeom>
          <a:solidFill>
            <a:srgbClr val="0070C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4648200" y="1143000"/>
            <a:ext cx="1981200" cy="9144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26"/>
          <p:cNvGrpSpPr/>
          <p:nvPr/>
        </p:nvGrpSpPr>
        <p:grpSpPr>
          <a:xfrm>
            <a:off x="-187376" y="1134880"/>
            <a:ext cx="9468786" cy="3339684"/>
            <a:chOff x="-187376" y="1134880"/>
            <a:chExt cx="9468786" cy="3339684"/>
          </a:xfrm>
        </p:grpSpPr>
        <p:pic>
          <p:nvPicPr>
            <p:cNvPr id="24" name="Picture 2"/>
            <p:cNvPicPr preferRelativeResize="0">
              <a:picLocks noChangeArrowheads="1"/>
            </p:cNvPicPr>
            <p:nvPr/>
          </p:nvPicPr>
          <p:blipFill>
            <a:blip r:embed="rId2" cstate="print"/>
            <a:srcRect l="24167" t="40142" r="72413" b="44444"/>
            <a:stretch>
              <a:fillRect/>
            </a:stretch>
          </p:blipFill>
          <p:spPr bwMode="auto">
            <a:xfrm rot="420000">
              <a:off x="916465" y="3071692"/>
              <a:ext cx="469111" cy="1313097"/>
            </a:xfrm>
            <a:prstGeom prst="rect">
              <a:avLst/>
            </a:prstGeom>
            <a:noFill/>
            <a:ln w="9525">
              <a:noFill/>
              <a:miter lim="800000"/>
              <a:headEnd/>
              <a:tailEnd/>
            </a:ln>
          </p:spPr>
        </p:pic>
        <p:sp>
          <p:nvSpPr>
            <p:cNvPr id="25" name="Freeform 24"/>
            <p:cNvSpPr/>
            <p:nvPr/>
          </p:nvSpPr>
          <p:spPr>
            <a:xfrm>
              <a:off x="-187376" y="1134880"/>
              <a:ext cx="9468786" cy="3339684"/>
            </a:xfrm>
            <a:custGeom>
              <a:avLst/>
              <a:gdLst>
                <a:gd name="connsiteX0" fmla="*/ 217356 w 9468786"/>
                <a:gd name="connsiteY0" fmla="*/ 2690734 h 3477718"/>
                <a:gd name="connsiteX1" fmla="*/ 801973 w 9468786"/>
                <a:gd name="connsiteY1" fmla="*/ 1926236 h 3477718"/>
                <a:gd name="connsiteX2" fmla="*/ 1761343 w 9468786"/>
                <a:gd name="connsiteY2" fmla="*/ 1146747 h 3477718"/>
                <a:gd name="connsiteX3" fmla="*/ 2780674 w 9468786"/>
                <a:gd name="connsiteY3" fmla="*/ 607102 h 3477718"/>
                <a:gd name="connsiteX4" fmla="*/ 3545173 w 9468786"/>
                <a:gd name="connsiteY4" fmla="*/ 457200 h 3477718"/>
                <a:gd name="connsiteX5" fmla="*/ 3889946 w 9468786"/>
                <a:gd name="connsiteY5" fmla="*/ 292308 h 3477718"/>
                <a:gd name="connsiteX6" fmla="*/ 4339651 w 9468786"/>
                <a:gd name="connsiteY6" fmla="*/ 202367 h 3477718"/>
                <a:gd name="connsiteX7" fmla="*/ 4939258 w 9468786"/>
                <a:gd name="connsiteY7" fmla="*/ 187377 h 3477718"/>
                <a:gd name="connsiteX8" fmla="*/ 5703756 w 9468786"/>
                <a:gd name="connsiteY8" fmla="*/ 7495 h 3477718"/>
                <a:gd name="connsiteX9" fmla="*/ 6408294 w 9468786"/>
                <a:gd name="connsiteY9" fmla="*/ 142406 h 3477718"/>
                <a:gd name="connsiteX10" fmla="*/ 7772399 w 9468786"/>
                <a:gd name="connsiteY10" fmla="*/ 262328 h 3477718"/>
                <a:gd name="connsiteX11" fmla="*/ 8731769 w 9468786"/>
                <a:gd name="connsiteY11" fmla="*/ 592111 h 3477718"/>
                <a:gd name="connsiteX12" fmla="*/ 9331376 w 9468786"/>
                <a:gd name="connsiteY12" fmla="*/ 786984 h 3477718"/>
                <a:gd name="connsiteX13" fmla="*/ 9361356 w 9468786"/>
                <a:gd name="connsiteY13" fmla="*/ 1446551 h 3477718"/>
                <a:gd name="connsiteX14" fmla="*/ 8686799 w 9468786"/>
                <a:gd name="connsiteY14" fmla="*/ 1146747 h 3477718"/>
                <a:gd name="connsiteX15" fmla="*/ 7517566 w 9468786"/>
                <a:gd name="connsiteY15" fmla="*/ 757003 h 3477718"/>
                <a:gd name="connsiteX16" fmla="*/ 6213422 w 9468786"/>
                <a:gd name="connsiteY16" fmla="*/ 637082 h 3477718"/>
                <a:gd name="connsiteX17" fmla="*/ 5628806 w 9468786"/>
                <a:gd name="connsiteY17" fmla="*/ 652072 h 3477718"/>
                <a:gd name="connsiteX18" fmla="*/ 4219730 w 9468786"/>
                <a:gd name="connsiteY18" fmla="*/ 816964 h 3477718"/>
                <a:gd name="connsiteX19" fmla="*/ 3245369 w 9468786"/>
                <a:gd name="connsiteY19" fmla="*/ 1131757 h 3477718"/>
                <a:gd name="connsiteX20" fmla="*/ 2435901 w 9468786"/>
                <a:gd name="connsiteY20" fmla="*/ 1521502 h 3477718"/>
                <a:gd name="connsiteX21" fmla="*/ 1671402 w 9468786"/>
                <a:gd name="connsiteY21" fmla="*/ 1986197 h 3477718"/>
                <a:gd name="connsiteX22" fmla="*/ 1056806 w 9468786"/>
                <a:gd name="connsiteY22" fmla="*/ 2495862 h 3477718"/>
                <a:gd name="connsiteX23" fmla="*/ 412228 w 9468786"/>
                <a:gd name="connsiteY23" fmla="*/ 3170420 h 3477718"/>
                <a:gd name="connsiteX24" fmla="*/ 52465 w 9468786"/>
                <a:gd name="connsiteY24" fmla="*/ 3410262 h 3477718"/>
                <a:gd name="connsiteX25" fmla="*/ 97435 w 9468786"/>
                <a:gd name="connsiteY25" fmla="*/ 2765685 h 3477718"/>
                <a:gd name="connsiteX26" fmla="*/ 217356 w 9468786"/>
                <a:gd name="connsiteY26" fmla="*/ 2690734 h 3477718"/>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7517566 w 9468786"/>
                <a:gd name="connsiteY16" fmla="*/ 588989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7517566 w 9468786"/>
                <a:gd name="connsiteY16" fmla="*/ 588989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7517566 w 9468786"/>
                <a:gd name="connsiteY16" fmla="*/ 588989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7487586 w 9468786"/>
                <a:gd name="connsiteY16" fmla="*/ 588989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7586 w 9468786"/>
                <a:gd name="connsiteY15" fmla="*/ 58898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7586 w 9468786"/>
                <a:gd name="connsiteY15" fmla="*/ 588989 h 3339684"/>
                <a:gd name="connsiteX16" fmla="*/ 7485951 w 9468786"/>
                <a:gd name="connsiteY16" fmla="*/ 729942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7354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7354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7354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7354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6592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6592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69325 w 9468786"/>
                <a:gd name="connsiteY15" fmla="*/ 659284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68786" h="3339684">
                  <a:moveTo>
                    <a:pt x="217356" y="2552700"/>
                  </a:moveTo>
                  <a:cubicBezTo>
                    <a:pt x="334779" y="2412792"/>
                    <a:pt x="544642" y="2045533"/>
                    <a:pt x="801973" y="1788202"/>
                  </a:cubicBezTo>
                  <a:cubicBezTo>
                    <a:pt x="1059304" y="1530871"/>
                    <a:pt x="1431560" y="1228569"/>
                    <a:pt x="1761343" y="1008713"/>
                  </a:cubicBezTo>
                  <a:cubicBezTo>
                    <a:pt x="2091127" y="788857"/>
                    <a:pt x="2483369" y="583992"/>
                    <a:pt x="2780674" y="469068"/>
                  </a:cubicBezTo>
                  <a:cubicBezTo>
                    <a:pt x="3077979" y="354144"/>
                    <a:pt x="3360294" y="371632"/>
                    <a:pt x="3545173" y="319166"/>
                  </a:cubicBezTo>
                  <a:cubicBezTo>
                    <a:pt x="3730052" y="266700"/>
                    <a:pt x="3757533" y="196746"/>
                    <a:pt x="3889946" y="154274"/>
                  </a:cubicBezTo>
                  <a:cubicBezTo>
                    <a:pt x="4022359" y="111802"/>
                    <a:pt x="4164766" y="81822"/>
                    <a:pt x="4339651" y="64333"/>
                  </a:cubicBezTo>
                  <a:cubicBezTo>
                    <a:pt x="4514536" y="46845"/>
                    <a:pt x="4711907" y="43722"/>
                    <a:pt x="4939258" y="49343"/>
                  </a:cubicBezTo>
                  <a:cubicBezTo>
                    <a:pt x="5166609" y="54964"/>
                    <a:pt x="5458917" y="105556"/>
                    <a:pt x="5703756" y="98061"/>
                  </a:cubicBezTo>
                  <a:cubicBezTo>
                    <a:pt x="5948595" y="90566"/>
                    <a:pt x="6063520" y="0"/>
                    <a:pt x="6408294" y="4372"/>
                  </a:cubicBezTo>
                  <a:cubicBezTo>
                    <a:pt x="6753068" y="8744"/>
                    <a:pt x="7385153" y="49343"/>
                    <a:pt x="7772399" y="124294"/>
                  </a:cubicBezTo>
                  <a:cubicBezTo>
                    <a:pt x="8159645" y="199245"/>
                    <a:pt x="8471940" y="366634"/>
                    <a:pt x="8731769" y="454077"/>
                  </a:cubicBezTo>
                  <a:cubicBezTo>
                    <a:pt x="8991598" y="541520"/>
                    <a:pt x="9226445" y="506543"/>
                    <a:pt x="9331376" y="648950"/>
                  </a:cubicBezTo>
                  <a:cubicBezTo>
                    <a:pt x="9436307" y="791357"/>
                    <a:pt x="9468786" y="1248557"/>
                    <a:pt x="9361356" y="1308517"/>
                  </a:cubicBezTo>
                  <a:cubicBezTo>
                    <a:pt x="9253927" y="1368478"/>
                    <a:pt x="9002137" y="1116918"/>
                    <a:pt x="8686799" y="1008713"/>
                  </a:cubicBezTo>
                  <a:cubicBezTo>
                    <a:pt x="8371461" y="900508"/>
                    <a:pt x="7881554" y="744228"/>
                    <a:pt x="7469325" y="659284"/>
                  </a:cubicBezTo>
                  <a:cubicBezTo>
                    <a:pt x="6967564" y="551378"/>
                    <a:pt x="6632056" y="577860"/>
                    <a:pt x="6213422" y="499048"/>
                  </a:cubicBezTo>
                  <a:cubicBezTo>
                    <a:pt x="5866150" y="565254"/>
                    <a:pt x="6032291" y="562756"/>
                    <a:pt x="5628806" y="514038"/>
                  </a:cubicBezTo>
                  <a:cubicBezTo>
                    <a:pt x="5296524" y="544018"/>
                    <a:pt x="4616970" y="598983"/>
                    <a:pt x="4219730" y="678930"/>
                  </a:cubicBezTo>
                  <a:cubicBezTo>
                    <a:pt x="3822491" y="758878"/>
                    <a:pt x="3542674" y="876300"/>
                    <a:pt x="3245369" y="993723"/>
                  </a:cubicBezTo>
                  <a:cubicBezTo>
                    <a:pt x="2948064" y="1111146"/>
                    <a:pt x="2698229" y="1241061"/>
                    <a:pt x="2435901" y="1383468"/>
                  </a:cubicBezTo>
                  <a:cubicBezTo>
                    <a:pt x="2173573" y="1525875"/>
                    <a:pt x="1901251" y="1685770"/>
                    <a:pt x="1671402" y="1848163"/>
                  </a:cubicBezTo>
                  <a:cubicBezTo>
                    <a:pt x="1441553" y="2010556"/>
                    <a:pt x="1266668" y="2160458"/>
                    <a:pt x="1056806" y="2357828"/>
                  </a:cubicBezTo>
                  <a:cubicBezTo>
                    <a:pt x="846944" y="2555199"/>
                    <a:pt x="579618" y="2879986"/>
                    <a:pt x="412228" y="3032386"/>
                  </a:cubicBezTo>
                  <a:cubicBezTo>
                    <a:pt x="244838" y="3184786"/>
                    <a:pt x="104930" y="3339684"/>
                    <a:pt x="52465" y="3272228"/>
                  </a:cubicBezTo>
                  <a:cubicBezTo>
                    <a:pt x="0" y="3204772"/>
                    <a:pt x="69953" y="2745074"/>
                    <a:pt x="97435" y="2627651"/>
                  </a:cubicBezTo>
                  <a:cubicBezTo>
                    <a:pt x="124917" y="2510228"/>
                    <a:pt x="99933" y="2692608"/>
                    <a:pt x="217356" y="2552700"/>
                  </a:cubicBezTo>
                  <a:close/>
                </a:path>
              </a:pathLst>
            </a:custGeom>
            <a:blipFill>
              <a:blip r:embed="rId3" cstate="print"/>
              <a:tile tx="0" ty="0" sx="100000" sy="100000" flip="none" algn="tl"/>
            </a:bli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44970" y="1663909"/>
              <a:ext cx="9099030" cy="2713219"/>
            </a:xfrm>
            <a:custGeom>
              <a:avLst/>
              <a:gdLst>
                <a:gd name="connsiteX0" fmla="*/ 0 w 9099030"/>
                <a:gd name="connsiteY0" fmla="*/ 2713219 h 2713219"/>
                <a:gd name="connsiteX1" fmla="*/ 479686 w 9099030"/>
                <a:gd name="connsiteY1" fmla="*/ 2263514 h 2713219"/>
                <a:gd name="connsiteX2" fmla="*/ 929391 w 9099030"/>
                <a:gd name="connsiteY2" fmla="*/ 1753848 h 2713219"/>
                <a:gd name="connsiteX3" fmla="*/ 1588958 w 9099030"/>
                <a:gd name="connsiteY3" fmla="*/ 1229193 h 2713219"/>
                <a:gd name="connsiteX4" fmla="*/ 2743200 w 9099030"/>
                <a:gd name="connsiteY4" fmla="*/ 599606 h 2713219"/>
                <a:gd name="connsiteX5" fmla="*/ 4107305 w 9099030"/>
                <a:gd name="connsiteY5" fmla="*/ 164891 h 2713219"/>
                <a:gd name="connsiteX6" fmla="*/ 5186597 w 9099030"/>
                <a:gd name="connsiteY6" fmla="*/ 44970 h 2713219"/>
                <a:gd name="connsiteX7" fmla="*/ 5831174 w 9099030"/>
                <a:gd name="connsiteY7" fmla="*/ 14989 h 2713219"/>
                <a:gd name="connsiteX8" fmla="*/ 6775555 w 9099030"/>
                <a:gd name="connsiteY8" fmla="*/ 44970 h 2713219"/>
                <a:gd name="connsiteX9" fmla="*/ 7794886 w 9099030"/>
                <a:gd name="connsiteY9" fmla="*/ 284812 h 2713219"/>
                <a:gd name="connsiteX10" fmla="*/ 8679305 w 9099030"/>
                <a:gd name="connsiteY10" fmla="*/ 599606 h 2713219"/>
                <a:gd name="connsiteX11" fmla="*/ 9099030 w 9099030"/>
                <a:gd name="connsiteY11" fmla="*/ 824458 h 271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99030" h="2713219">
                  <a:moveTo>
                    <a:pt x="0" y="2713219"/>
                  </a:moveTo>
                  <a:cubicBezTo>
                    <a:pt x="162394" y="2568314"/>
                    <a:pt x="324788" y="2423409"/>
                    <a:pt x="479686" y="2263514"/>
                  </a:cubicBezTo>
                  <a:cubicBezTo>
                    <a:pt x="634584" y="2103619"/>
                    <a:pt x="744513" y="1926235"/>
                    <a:pt x="929391" y="1753848"/>
                  </a:cubicBezTo>
                  <a:cubicBezTo>
                    <a:pt x="1114269" y="1581461"/>
                    <a:pt x="1286657" y="1421567"/>
                    <a:pt x="1588958" y="1229193"/>
                  </a:cubicBezTo>
                  <a:cubicBezTo>
                    <a:pt x="1891260" y="1036819"/>
                    <a:pt x="2323476" y="776990"/>
                    <a:pt x="2743200" y="599606"/>
                  </a:cubicBezTo>
                  <a:cubicBezTo>
                    <a:pt x="3162925" y="422222"/>
                    <a:pt x="3700072" y="257330"/>
                    <a:pt x="4107305" y="164891"/>
                  </a:cubicBezTo>
                  <a:cubicBezTo>
                    <a:pt x="4514538" y="72452"/>
                    <a:pt x="4899286" y="69954"/>
                    <a:pt x="5186597" y="44970"/>
                  </a:cubicBezTo>
                  <a:cubicBezTo>
                    <a:pt x="5473909" y="19986"/>
                    <a:pt x="5566348" y="14989"/>
                    <a:pt x="5831174" y="14989"/>
                  </a:cubicBezTo>
                  <a:cubicBezTo>
                    <a:pt x="6096000" y="14989"/>
                    <a:pt x="6448270" y="0"/>
                    <a:pt x="6775555" y="44970"/>
                  </a:cubicBezTo>
                  <a:cubicBezTo>
                    <a:pt x="7102840" y="89940"/>
                    <a:pt x="7477594" y="192373"/>
                    <a:pt x="7794886" y="284812"/>
                  </a:cubicBezTo>
                  <a:cubicBezTo>
                    <a:pt x="8112178" y="377251"/>
                    <a:pt x="8461948" y="509665"/>
                    <a:pt x="8679305" y="599606"/>
                  </a:cubicBezTo>
                  <a:cubicBezTo>
                    <a:pt x="8896662" y="689547"/>
                    <a:pt x="8997846" y="757002"/>
                    <a:pt x="9099030" y="824458"/>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7" name="Picture 2" descr="File:Mid-ocean ridge topography.gif"/>
          <p:cNvPicPr>
            <a:picLocks noChangeAspect="1" noChangeArrowheads="1" noCrop="1"/>
          </p:cNvPicPr>
          <p:nvPr/>
        </p:nvPicPr>
        <p:blipFill>
          <a:blip r:embed="rId4" cstate="print"/>
          <a:srcRect/>
          <a:stretch>
            <a:fillRect/>
          </a:stretch>
        </p:blipFill>
        <p:spPr bwMode="auto">
          <a:xfrm>
            <a:off x="-43070" y="1828800"/>
            <a:ext cx="9187070" cy="3581400"/>
          </a:xfrm>
          <a:prstGeom prst="rect">
            <a:avLst/>
          </a:prstGeom>
          <a:noFill/>
        </p:spPr>
      </p:pic>
      <p:sp>
        <p:nvSpPr>
          <p:cNvPr id="20" name="Down Arrow 19"/>
          <p:cNvSpPr/>
          <p:nvPr/>
        </p:nvSpPr>
        <p:spPr>
          <a:xfrm rot="2603336">
            <a:off x="5590136" y="546728"/>
            <a:ext cx="416003" cy="2562303"/>
          </a:xfrm>
          <a:prstGeom prst="downArrow">
            <a:avLst>
              <a:gd name="adj1" fmla="val 50000"/>
              <a:gd name="adj2" fmla="val 9744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0" y="0"/>
            <a:ext cx="9144000" cy="1077218"/>
          </a:xfrm>
          <a:prstGeom prst="rect">
            <a:avLst/>
          </a:prstGeom>
          <a:solidFill>
            <a:schemeClr val="bg1"/>
          </a:solidFill>
        </p:spPr>
        <p:txBody>
          <a:bodyPr wrap="square" rtlCol="0">
            <a:spAutoFit/>
          </a:bodyPr>
          <a:lstStyle/>
          <a:p>
            <a:pPr algn="ctr"/>
            <a:r>
              <a:rPr lang="en-US" sz="3200" b="1" dirty="0" smtClean="0">
                <a:cs typeface="Arial" pitchFamily="34" charset="0"/>
              </a:rPr>
              <a:t>new Oceanic crust is constantly formed by molten</a:t>
            </a:r>
          </a:p>
          <a:p>
            <a:pPr algn="ctr"/>
            <a:r>
              <a:rPr lang="en-US" sz="3200" b="1" dirty="0" smtClean="0">
                <a:cs typeface="Arial" pitchFamily="34" charset="0"/>
              </a:rPr>
              <a:t>rock extruded in deep oceans along </a:t>
            </a:r>
            <a:r>
              <a:rPr lang="en-US" sz="3200" b="1" u="sng" dirty="0" smtClean="0">
                <a:solidFill>
                  <a:srgbClr val="FFC000"/>
                </a:solidFill>
                <a:effectLst>
                  <a:outerShdw dist="50800" dir="2400000" algn="ctr" rotWithShape="0">
                    <a:schemeClr val="tx1"/>
                  </a:outerShdw>
                </a:effectLst>
                <a:cs typeface="Arial" pitchFamily="34" charset="0"/>
              </a:rPr>
              <a:t>oceanic ridges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2000"/>
                                        <p:tgtEl>
                                          <p:spTgt spid="19"/>
                                        </p:tgtEl>
                                      </p:cBhvr>
                                    </p:animEffect>
                                  </p:childTnLst>
                                </p:cTn>
                              </p:par>
                              <p:par>
                                <p:cTn id="18" presetID="10" presetClass="exit" presetSubtype="0" fill="hold" nodeType="withEffect">
                                  <p:stCondLst>
                                    <p:cond delay="0"/>
                                  </p:stCondLst>
                                  <p:childTnLst>
                                    <p:animEffect transition="out" filter="fade">
                                      <p:cBhvr>
                                        <p:cTn id="19" dur="1000"/>
                                        <p:tgtEl>
                                          <p:spTgt spid="2"/>
                                        </p:tgtEl>
                                      </p:cBhvr>
                                    </p:animEffect>
                                    <p:set>
                                      <p:cBhvr>
                                        <p:cTn id="20" dur="1" fill="hold">
                                          <p:stCondLst>
                                            <p:cond delay="999"/>
                                          </p:stCondLst>
                                        </p:cTn>
                                        <p:tgtEl>
                                          <p:spTgt spid="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1000"/>
                                        <p:tgtEl>
                                          <p:spTgt spid="16"/>
                                        </p:tgtEl>
                                      </p:cBhvr>
                                    </p:animEffect>
                                    <p:set>
                                      <p:cBhvr>
                                        <p:cTn id="23" dur="1" fill="hold">
                                          <p:stCondLst>
                                            <p:cond delay="999"/>
                                          </p:stCondLst>
                                        </p:cTn>
                                        <p:tgtEl>
                                          <p:spTgt spid="16"/>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1000"/>
                                        <p:tgtEl>
                                          <p:spTgt spid="28"/>
                                        </p:tgtEl>
                                      </p:cBhvr>
                                    </p:animEffect>
                                    <p:set>
                                      <p:cBhvr>
                                        <p:cTn id="26" dur="1" fill="hold">
                                          <p:stCondLst>
                                            <p:cond delay="999"/>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up)">
                                      <p:cBhvr>
                                        <p:cTn id="31" dur="10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1">
                                            <p:bg/>
                                          </p:spTgt>
                                        </p:tgtEl>
                                        <p:attrNameLst>
                                          <p:attrName>style.visibility</p:attrName>
                                        </p:attrNameLst>
                                      </p:cBhvr>
                                      <p:to>
                                        <p:strVal val="visible"/>
                                      </p:to>
                                    </p:set>
                                    <p:animEffect transition="in" filter="wipe(left)">
                                      <p:cBhvr>
                                        <p:cTn id="36" dur="1000"/>
                                        <p:tgtEl>
                                          <p:spTgt spid="21">
                                            <p:bg/>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animEffect transition="in" filter="wipe(left)">
                                      <p:cBhvr>
                                        <p:cTn id="39" dur="1000"/>
                                        <p:tgtEl>
                                          <p:spTgt spid="21">
                                            <p:txEl>
                                              <p:pRg st="0" end="0"/>
                                            </p:txEl>
                                          </p:spTgt>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21">
                                            <p:txEl>
                                              <p:pRg st="1" end="1"/>
                                            </p:txEl>
                                          </p:spTgt>
                                        </p:tgtEl>
                                        <p:attrNameLst>
                                          <p:attrName>style.visibility</p:attrName>
                                        </p:attrNameLst>
                                      </p:cBhvr>
                                      <p:to>
                                        <p:strVal val="visible"/>
                                      </p:to>
                                    </p:set>
                                    <p:animEffect transition="in" filter="wipe(left)">
                                      <p:cBhvr>
                                        <p:cTn id="43" dur="1000"/>
                                        <p:tgtEl>
                                          <p:spTgt spid="21">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1000"/>
                                        <p:tgtEl>
                                          <p:spTgt spid="12"/>
                                        </p:tgtEl>
                                      </p:cBhvr>
                                    </p:animEffect>
                                    <p:set>
                                      <p:cBhvr>
                                        <p:cTn id="51" dur="1" fill="hold">
                                          <p:stCondLst>
                                            <p:cond delay="999"/>
                                          </p:stCondLst>
                                        </p:cTn>
                                        <p:tgtEl>
                                          <p:spTgt spid="12"/>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000"/>
                                        <p:tgtEl>
                                          <p:spTgt spid="20"/>
                                        </p:tgtEl>
                                      </p:cBhvr>
                                    </p:animEffect>
                                    <p:set>
                                      <p:cBhvr>
                                        <p:cTn id="54" dur="1" fill="hold">
                                          <p:stCondLst>
                                            <p:cond delay="999"/>
                                          </p:stCondLst>
                                        </p:cTn>
                                        <p:tgtEl>
                                          <p:spTgt spid="2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1000"/>
                                        <p:tgtEl>
                                          <p:spTgt spid="19"/>
                                        </p:tgtEl>
                                      </p:cBhvr>
                                    </p:animEffect>
                                    <p:set>
                                      <p:cBhvr>
                                        <p:cTn id="57" dur="1" fill="hold">
                                          <p:stCondLst>
                                            <p:cond delay="999"/>
                                          </p:stCondLst>
                                        </p:cTn>
                                        <p:tgtEl>
                                          <p:spTgt spid="19"/>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1000"/>
                                        <p:tgtEl>
                                          <p:spTgt spid="21">
                                            <p:txEl>
                                              <p:pRg st="0" end="0"/>
                                            </p:txEl>
                                          </p:spTgt>
                                        </p:tgtEl>
                                      </p:cBhvr>
                                    </p:animEffect>
                                    <p:set>
                                      <p:cBhvr>
                                        <p:cTn id="60" dur="1" fill="hold">
                                          <p:stCondLst>
                                            <p:cond delay="999"/>
                                          </p:stCondLst>
                                        </p:cTn>
                                        <p:tgtEl>
                                          <p:spTgt spid="21">
                                            <p:txEl>
                                              <p:pRg st="0" end="0"/>
                                            </p:txEl>
                                          </p:spTgt>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1000"/>
                                        <p:tgtEl>
                                          <p:spTgt spid="21">
                                            <p:txEl>
                                              <p:pRg st="1" end="1"/>
                                            </p:txEl>
                                          </p:spTgt>
                                        </p:tgtEl>
                                      </p:cBhvr>
                                    </p:animEffect>
                                    <p:set>
                                      <p:cBhvr>
                                        <p:cTn id="63" dur="1" fill="hold">
                                          <p:stCondLst>
                                            <p:cond delay="999"/>
                                          </p:stCondLst>
                                        </p:cTn>
                                        <p:tgtEl>
                                          <p:spTgt spid="21">
                                            <p:txEl>
                                              <p:pRg st="1" end="1"/>
                                            </p:txEl>
                                          </p:spTgt>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21">
                                            <p:bg/>
                                          </p:spTgt>
                                        </p:tgtEl>
                                      </p:cBhvr>
                                    </p:animEffect>
                                    <p:set>
                                      <p:cBhvr>
                                        <p:cTn id="66" dur="1" fill="hold">
                                          <p:stCondLst>
                                            <p:cond delay="999"/>
                                          </p:stCondLst>
                                        </p:cTn>
                                        <p:tgtEl>
                                          <p:spTgt spid="21">
                                            <p:bg/>
                                          </p:spTgt>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fade">
                                      <p:cBhvr>
                                        <p:cTn id="69" dur="1000"/>
                                        <p:tgtEl>
                                          <p:spTgt spid="2"/>
                                        </p:tgtEl>
                                      </p:cBhvr>
                                    </p:animEffect>
                                  </p:childTnLst>
                                </p:cTn>
                              </p:par>
                              <p:par>
                                <p:cTn id="70" presetID="10" presetClass="entr" presetSubtype="0" fill="hold"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animBg="1"/>
      <p:bldP spid="21" grpId="1" build="allAtOnce" animBg="1"/>
      <p:bldP spid="19" grpId="0"/>
      <p:bldP spid="19" grpId="1"/>
      <p:bldP spid="28" grpId="0" animBg="1"/>
      <p:bldP spid="16" grpId="0" animBg="1"/>
      <p:bldP spid="16" grpId="1" animBg="1"/>
      <p:bldP spid="20" grpId="0" animBg="1"/>
      <p:bldP spid="20" grpId="1" animBg="1"/>
      <p:bldP spid="12"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Colorado river</a:t>
            </a:r>
            <a:endParaRPr lang="en-US" dirty="0"/>
          </a:p>
        </p:txBody>
      </p:sp>
      <p:sp>
        <p:nvSpPr>
          <p:cNvPr id="11" name="Rectangle 10"/>
          <p:cNvSpPr/>
          <p:nvPr/>
        </p:nvSpPr>
        <p:spPr>
          <a:xfrm>
            <a:off x="4343400" y="685800"/>
            <a:ext cx="4800600" cy="7478970"/>
          </a:xfrm>
          <a:prstGeom prst="rect">
            <a:avLst/>
          </a:prstGeom>
        </p:spPr>
        <p:txBody>
          <a:bodyPr wrap="square">
            <a:spAutoFit/>
          </a:bodyPr>
          <a:lstStyle/>
          <a:p>
            <a:pPr marL="176213" indent="-176213">
              <a:spcAft>
                <a:spcPts val="1200"/>
              </a:spcAft>
              <a:buFont typeface="Arial" pitchFamily="34" charset="0"/>
              <a:buChar char="•"/>
            </a:pPr>
            <a:r>
              <a:rPr lang="en-US" sz="2800" dirty="0" smtClean="0"/>
              <a:t>Hoover Dam impounds Lake Mead</a:t>
            </a:r>
          </a:p>
          <a:p>
            <a:pPr marL="176213" indent="-176213">
              <a:spcAft>
                <a:spcPts val="1200"/>
              </a:spcAft>
              <a:buFont typeface="Arial" pitchFamily="34" charset="0"/>
              <a:buChar char="•"/>
            </a:pPr>
            <a:r>
              <a:rPr lang="en-US" sz="2800" dirty="0" smtClean="0"/>
              <a:t>Water take off for central California is with 242 mile long Colorado River Aqueduct</a:t>
            </a:r>
          </a:p>
          <a:p>
            <a:pPr marL="176213" indent="-176213">
              <a:spcAft>
                <a:spcPts val="1200"/>
              </a:spcAft>
              <a:buFont typeface="Arial" pitchFamily="34" charset="0"/>
              <a:buChar char="•"/>
            </a:pPr>
            <a:r>
              <a:rPr lang="en-US" sz="2800" dirty="0" smtClean="0"/>
              <a:t>Water take off for Arizona with the 336 mi long Central Arizona Project (CAP)</a:t>
            </a:r>
          </a:p>
          <a:p>
            <a:pPr marL="176213" indent="-176213">
              <a:spcAft>
                <a:spcPts val="1200"/>
              </a:spcAft>
              <a:buFont typeface="Arial" pitchFamily="34" charset="0"/>
              <a:buChar char="•"/>
            </a:pPr>
            <a:r>
              <a:rPr lang="en-US" sz="2800" dirty="0" smtClean="0"/>
              <a:t>Serves 40 million people in seven U.S. states and Mexico</a:t>
            </a:r>
          </a:p>
          <a:p>
            <a:pPr marL="176213" indent="-176213">
              <a:spcAft>
                <a:spcPts val="1200"/>
              </a:spcAft>
              <a:buFont typeface="Arial" pitchFamily="34" charset="0"/>
              <a:buChar char="•"/>
            </a:pPr>
            <a:r>
              <a:rPr lang="en-US" sz="2800" dirty="0" smtClean="0"/>
              <a:t>70 percent or more of its water siphoned off to irrigate 5.5 million acres of cropland</a:t>
            </a:r>
          </a:p>
          <a:p>
            <a:pPr marL="176213" indent="-176213">
              <a:spcAft>
                <a:spcPts val="1200"/>
              </a:spcAft>
              <a:buFont typeface="Arial" pitchFamily="34" charset="0"/>
              <a:buChar char="•"/>
            </a:pPr>
            <a:endParaRPr lang="en-US" sz="2800" dirty="0" smtClean="0"/>
          </a:p>
          <a:p>
            <a:pPr marL="176213" indent="-176213">
              <a:spcAft>
                <a:spcPts val="1200"/>
              </a:spcAft>
              <a:buFont typeface="Arial" pitchFamily="34" charset="0"/>
              <a:buChar char="•"/>
            </a:pPr>
            <a:endParaRPr lang="en-US" sz="2800" dirty="0" smtClean="0"/>
          </a:p>
        </p:txBody>
      </p:sp>
      <p:pic>
        <p:nvPicPr>
          <p:cNvPr id="13" name="Picture 2" descr="https://images.theconversation.com/files/416148/original/file-20210814-25-18201z9.png?ixlib=rb-1.1.0&amp;q=45&amp;auto=format&amp;w=1000&amp;fit=clip"/>
          <p:cNvPicPr>
            <a:picLocks noChangeAspect="1" noChangeArrowheads="1"/>
          </p:cNvPicPr>
          <p:nvPr/>
        </p:nvPicPr>
        <p:blipFill>
          <a:blip r:embed="rId3" cstate="print"/>
          <a:srcRect/>
          <a:stretch>
            <a:fillRect/>
          </a:stretch>
        </p:blipFill>
        <p:spPr bwMode="auto">
          <a:xfrm>
            <a:off x="0" y="685800"/>
            <a:ext cx="4416552" cy="5626688"/>
          </a:xfrm>
          <a:prstGeom prst="rect">
            <a:avLst/>
          </a:prstGeom>
          <a:noFill/>
        </p:spPr>
      </p:pic>
      <p:sp>
        <p:nvSpPr>
          <p:cNvPr id="10" name="Oval 9"/>
          <p:cNvSpPr/>
          <p:nvPr/>
        </p:nvSpPr>
        <p:spPr>
          <a:xfrm>
            <a:off x="1219200" y="4267200"/>
            <a:ext cx="228600" cy="2286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371600" y="4419600"/>
            <a:ext cx="228600" cy="2286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219200" y="3657600"/>
            <a:ext cx="228600" cy="2286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57400" y="3352800"/>
            <a:ext cx="228600" cy="228600"/>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050" name="Picture 10" descr="https://upload.wikimedia.org/wikipedia/commons/c/ce/Wpdms_shdrlfi020l_colorado_river_aqueduct.jpg"/>
          <p:cNvPicPr>
            <a:picLocks noChangeAspect="1" noChangeArrowheads="1"/>
          </p:cNvPicPr>
          <p:nvPr/>
        </p:nvPicPr>
        <p:blipFill>
          <a:blip r:embed="rId4" cstate="print"/>
          <a:srcRect/>
          <a:stretch>
            <a:fillRect/>
          </a:stretch>
        </p:blipFill>
        <p:spPr bwMode="auto">
          <a:xfrm>
            <a:off x="0" y="685800"/>
            <a:ext cx="4398624" cy="3914775"/>
          </a:xfrm>
          <a:prstGeom prst="rect">
            <a:avLst/>
          </a:prstGeom>
          <a:noFill/>
        </p:spPr>
      </p:pic>
      <p:pic>
        <p:nvPicPr>
          <p:cNvPr id="87052" name="Picture 12" descr="Inside the Colorado River Aqueduct tunnel during ..."/>
          <p:cNvPicPr>
            <a:picLocks noChangeAspect="1" noChangeArrowheads="1"/>
          </p:cNvPicPr>
          <p:nvPr/>
        </p:nvPicPr>
        <p:blipFill>
          <a:blip r:embed="rId5" cstate="print"/>
          <a:srcRect/>
          <a:stretch>
            <a:fillRect/>
          </a:stretch>
        </p:blipFill>
        <p:spPr bwMode="auto">
          <a:xfrm>
            <a:off x="0" y="1143000"/>
            <a:ext cx="4416552" cy="2472270"/>
          </a:xfrm>
          <a:prstGeom prst="rect">
            <a:avLst/>
          </a:prstGeom>
          <a:noFill/>
        </p:spPr>
      </p:pic>
      <p:pic>
        <p:nvPicPr>
          <p:cNvPr id="87042" name="Picture 2"/>
          <p:cNvPicPr>
            <a:picLocks noChangeAspect="1" noChangeArrowheads="1"/>
          </p:cNvPicPr>
          <p:nvPr/>
        </p:nvPicPr>
        <p:blipFill>
          <a:blip r:embed="rId6" cstate="print"/>
          <a:srcRect/>
          <a:stretch>
            <a:fillRect/>
          </a:stretch>
        </p:blipFill>
        <p:spPr bwMode="auto">
          <a:xfrm>
            <a:off x="0" y="2471531"/>
            <a:ext cx="4419600" cy="4386469"/>
          </a:xfrm>
          <a:prstGeom prst="rect">
            <a:avLst/>
          </a:prstGeom>
          <a:noFill/>
          <a:ln w="9525">
            <a:noFill/>
            <a:miter lim="800000"/>
            <a:headEnd/>
            <a:tailEnd/>
          </a:ln>
        </p:spPr>
      </p:pic>
      <p:pic>
        <p:nvPicPr>
          <p:cNvPr id="87046" name="Picture 6" descr="Central Arizona Project - Wikipedia"/>
          <p:cNvPicPr>
            <a:picLocks noChangeAspect="1" noChangeArrowheads="1"/>
          </p:cNvPicPr>
          <p:nvPr/>
        </p:nvPicPr>
        <p:blipFill>
          <a:blip r:embed="rId7" cstate="print"/>
          <a:srcRect/>
          <a:stretch>
            <a:fillRect/>
          </a:stretch>
        </p:blipFill>
        <p:spPr bwMode="auto">
          <a:xfrm>
            <a:off x="0" y="1333500"/>
            <a:ext cx="4419600" cy="5524500"/>
          </a:xfrm>
          <a:prstGeom prst="rect">
            <a:avLst/>
          </a:prstGeom>
          <a:noFill/>
        </p:spPr>
      </p:pic>
      <p:sp>
        <p:nvSpPr>
          <p:cNvPr id="14" name="Rectangle 13"/>
          <p:cNvSpPr/>
          <p:nvPr/>
        </p:nvSpPr>
        <p:spPr>
          <a:xfrm>
            <a:off x="2438400" y="3505200"/>
            <a:ext cx="4648200" cy="199159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WHY IS ITS WATER BEING SIPHONED OFF?</a:t>
            </a:r>
            <a:endParaRPr lang="en-US" sz="3600" b="1" dirty="0">
              <a:solidFill>
                <a:schemeClr val="tx1"/>
              </a:solidFill>
            </a:endParaRPr>
          </a:p>
        </p:txBody>
      </p:sp>
      <p:sp>
        <p:nvSpPr>
          <p:cNvPr id="19" name="Rectangle 18"/>
          <p:cNvSpPr/>
          <p:nvPr/>
        </p:nvSpPr>
        <p:spPr>
          <a:xfrm>
            <a:off x="2057400" y="7696200"/>
            <a:ext cx="4572000" cy="1754326"/>
          </a:xfrm>
          <a:prstGeom prst="rect">
            <a:avLst/>
          </a:prstGeom>
        </p:spPr>
        <p:txBody>
          <a:bodyPr>
            <a:spAutoFit/>
          </a:bodyPr>
          <a:lstStyle/>
          <a:p>
            <a:r>
              <a:rPr lang="en-US" dirty="0" smtClean="0"/>
              <a:t>For a video tour of the Aqueduct copy and paste this into your browser:</a:t>
            </a:r>
          </a:p>
          <a:p>
            <a:endParaRPr lang="en-US" dirty="0" smtClean="0"/>
          </a:p>
          <a:p>
            <a:r>
              <a:rPr lang="en-US" dirty="0" smtClean="0"/>
              <a:t>https://www.youtube.com/watch?v=KipMQh5t0f4&amp;ab_channel=MetropolitanWaterDistrictofSouthernCalifornia</a:t>
            </a:r>
            <a:endParaRPr lang="en-US" dirty="0"/>
          </a:p>
        </p:txBody>
      </p:sp>
      <p:pic>
        <p:nvPicPr>
          <p:cNvPr id="87053" name="Picture 13"/>
          <p:cNvPicPr>
            <a:picLocks noChangeAspect="1" noChangeArrowheads="1"/>
          </p:cNvPicPr>
          <p:nvPr/>
        </p:nvPicPr>
        <p:blipFill>
          <a:blip r:embed="rId8" cstate="print"/>
          <a:srcRect/>
          <a:stretch>
            <a:fillRect/>
          </a:stretch>
        </p:blipFill>
        <p:spPr bwMode="auto">
          <a:xfrm>
            <a:off x="9144000" y="762000"/>
            <a:ext cx="6737350" cy="4959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000"/>
                                        <p:tgtEl>
                                          <p:spTgt spid="11">
                                            <p:txEl>
                                              <p:pRg st="0" end="0"/>
                                            </p:txEl>
                                          </p:spTgt>
                                        </p:tgtEl>
                                      </p:cBhvr>
                                    </p:animEffect>
                                  </p:childTnLst>
                                </p:cTn>
                              </p:par>
                            </p:childTnLst>
                          </p:cTn>
                        </p:par>
                        <p:par>
                          <p:cTn id="8" fill="hold">
                            <p:stCondLst>
                              <p:cond delay="1000"/>
                            </p:stCondLst>
                            <p:childTnLst>
                              <p:par>
                                <p:cTn id="9" presetID="26"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80">
                                          <p:stCondLst>
                                            <p:cond delay="0"/>
                                          </p:stCondLst>
                                        </p:cTn>
                                        <p:tgtEl>
                                          <p:spTgt spid="17"/>
                                        </p:tgtEl>
                                      </p:cBhvr>
                                    </p:animEffect>
                                    <p:anim calcmode="lin" valueType="num">
                                      <p:cBhvr>
                                        <p:cTn id="1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7" dur="26">
                                          <p:stCondLst>
                                            <p:cond delay="650"/>
                                          </p:stCondLst>
                                        </p:cTn>
                                        <p:tgtEl>
                                          <p:spTgt spid="17"/>
                                        </p:tgtEl>
                                      </p:cBhvr>
                                      <p:to x="100000" y="60000"/>
                                    </p:animScale>
                                    <p:animScale>
                                      <p:cBhvr>
                                        <p:cTn id="18" dur="166" decel="50000">
                                          <p:stCondLst>
                                            <p:cond delay="676"/>
                                          </p:stCondLst>
                                        </p:cTn>
                                        <p:tgtEl>
                                          <p:spTgt spid="17"/>
                                        </p:tgtEl>
                                      </p:cBhvr>
                                      <p:to x="100000" y="100000"/>
                                    </p:animScale>
                                    <p:animScale>
                                      <p:cBhvr>
                                        <p:cTn id="19" dur="26">
                                          <p:stCondLst>
                                            <p:cond delay="1312"/>
                                          </p:stCondLst>
                                        </p:cTn>
                                        <p:tgtEl>
                                          <p:spTgt spid="17"/>
                                        </p:tgtEl>
                                      </p:cBhvr>
                                      <p:to x="100000" y="80000"/>
                                    </p:animScale>
                                    <p:animScale>
                                      <p:cBhvr>
                                        <p:cTn id="20" dur="166" decel="50000">
                                          <p:stCondLst>
                                            <p:cond delay="1338"/>
                                          </p:stCondLst>
                                        </p:cTn>
                                        <p:tgtEl>
                                          <p:spTgt spid="17"/>
                                        </p:tgtEl>
                                      </p:cBhvr>
                                      <p:to x="100000" y="100000"/>
                                    </p:animScale>
                                    <p:animScale>
                                      <p:cBhvr>
                                        <p:cTn id="21" dur="26">
                                          <p:stCondLst>
                                            <p:cond delay="1642"/>
                                          </p:stCondLst>
                                        </p:cTn>
                                        <p:tgtEl>
                                          <p:spTgt spid="17"/>
                                        </p:tgtEl>
                                      </p:cBhvr>
                                      <p:to x="100000" y="90000"/>
                                    </p:animScale>
                                    <p:animScale>
                                      <p:cBhvr>
                                        <p:cTn id="22" dur="166" decel="50000">
                                          <p:stCondLst>
                                            <p:cond delay="1668"/>
                                          </p:stCondLst>
                                        </p:cTn>
                                        <p:tgtEl>
                                          <p:spTgt spid="17"/>
                                        </p:tgtEl>
                                      </p:cBhvr>
                                      <p:to x="100000" y="100000"/>
                                    </p:animScale>
                                    <p:animScale>
                                      <p:cBhvr>
                                        <p:cTn id="23" dur="26">
                                          <p:stCondLst>
                                            <p:cond delay="1808"/>
                                          </p:stCondLst>
                                        </p:cTn>
                                        <p:tgtEl>
                                          <p:spTgt spid="17"/>
                                        </p:tgtEl>
                                      </p:cBhvr>
                                      <p:to x="100000" y="95000"/>
                                    </p:animScale>
                                    <p:animScale>
                                      <p:cBhvr>
                                        <p:cTn id="24" dur="166" decel="50000">
                                          <p:stCondLst>
                                            <p:cond delay="1834"/>
                                          </p:stCondLst>
                                        </p:cTn>
                                        <p:tgtEl>
                                          <p:spTgt spid="17"/>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wipe(left)">
                                      <p:cBhvr>
                                        <p:cTn id="29" dur="1000"/>
                                        <p:tgtEl>
                                          <p:spTgt spid="11">
                                            <p:txEl>
                                              <p:pRg st="1" end="1"/>
                                            </p:txEl>
                                          </p:spTgt>
                                        </p:tgtEl>
                                      </p:cBhvr>
                                    </p:animEffect>
                                  </p:childTnLst>
                                </p:cTn>
                              </p:par>
                            </p:childTnLst>
                          </p:cTn>
                        </p:par>
                        <p:par>
                          <p:cTn id="30" fill="hold">
                            <p:stCondLst>
                              <p:cond delay="1000"/>
                            </p:stCondLst>
                            <p:childTnLst>
                              <p:par>
                                <p:cTn id="31" presetID="26"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80">
                                          <p:stCondLst>
                                            <p:cond delay="0"/>
                                          </p:stCondLst>
                                        </p:cTn>
                                        <p:tgtEl>
                                          <p:spTgt spid="10"/>
                                        </p:tgtEl>
                                      </p:cBhvr>
                                    </p:animEffect>
                                    <p:anim calcmode="lin" valueType="num">
                                      <p:cBhvr>
                                        <p:cTn id="3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9" dur="26">
                                          <p:stCondLst>
                                            <p:cond delay="650"/>
                                          </p:stCondLst>
                                        </p:cTn>
                                        <p:tgtEl>
                                          <p:spTgt spid="10"/>
                                        </p:tgtEl>
                                      </p:cBhvr>
                                      <p:to x="100000" y="60000"/>
                                    </p:animScale>
                                    <p:animScale>
                                      <p:cBhvr>
                                        <p:cTn id="40" dur="166" decel="50000">
                                          <p:stCondLst>
                                            <p:cond delay="676"/>
                                          </p:stCondLst>
                                        </p:cTn>
                                        <p:tgtEl>
                                          <p:spTgt spid="10"/>
                                        </p:tgtEl>
                                      </p:cBhvr>
                                      <p:to x="100000" y="100000"/>
                                    </p:animScale>
                                    <p:animScale>
                                      <p:cBhvr>
                                        <p:cTn id="41" dur="26">
                                          <p:stCondLst>
                                            <p:cond delay="1312"/>
                                          </p:stCondLst>
                                        </p:cTn>
                                        <p:tgtEl>
                                          <p:spTgt spid="10"/>
                                        </p:tgtEl>
                                      </p:cBhvr>
                                      <p:to x="100000" y="80000"/>
                                    </p:animScale>
                                    <p:animScale>
                                      <p:cBhvr>
                                        <p:cTn id="42" dur="166" decel="50000">
                                          <p:stCondLst>
                                            <p:cond delay="1338"/>
                                          </p:stCondLst>
                                        </p:cTn>
                                        <p:tgtEl>
                                          <p:spTgt spid="10"/>
                                        </p:tgtEl>
                                      </p:cBhvr>
                                      <p:to x="100000" y="100000"/>
                                    </p:animScale>
                                    <p:animScale>
                                      <p:cBhvr>
                                        <p:cTn id="43" dur="26">
                                          <p:stCondLst>
                                            <p:cond delay="1642"/>
                                          </p:stCondLst>
                                        </p:cTn>
                                        <p:tgtEl>
                                          <p:spTgt spid="10"/>
                                        </p:tgtEl>
                                      </p:cBhvr>
                                      <p:to x="100000" y="90000"/>
                                    </p:animScale>
                                    <p:animScale>
                                      <p:cBhvr>
                                        <p:cTn id="44" dur="166" decel="50000">
                                          <p:stCondLst>
                                            <p:cond delay="1668"/>
                                          </p:stCondLst>
                                        </p:cTn>
                                        <p:tgtEl>
                                          <p:spTgt spid="10"/>
                                        </p:tgtEl>
                                      </p:cBhvr>
                                      <p:to x="100000" y="100000"/>
                                    </p:animScale>
                                    <p:animScale>
                                      <p:cBhvr>
                                        <p:cTn id="45" dur="26">
                                          <p:stCondLst>
                                            <p:cond delay="1808"/>
                                          </p:stCondLst>
                                        </p:cTn>
                                        <p:tgtEl>
                                          <p:spTgt spid="10"/>
                                        </p:tgtEl>
                                      </p:cBhvr>
                                      <p:to x="100000" y="95000"/>
                                    </p:animScale>
                                    <p:animScale>
                                      <p:cBhvr>
                                        <p:cTn id="46" dur="166" decel="50000">
                                          <p:stCondLst>
                                            <p:cond delay="1834"/>
                                          </p:stCondLst>
                                        </p:cTn>
                                        <p:tgtEl>
                                          <p:spTgt spid="10"/>
                                        </p:tgtEl>
                                      </p:cBhvr>
                                      <p:to x="100000" y="100000"/>
                                    </p:animScale>
                                  </p:childTnLst>
                                </p:cTn>
                              </p:par>
                            </p:childTnLst>
                          </p:cTn>
                        </p:par>
                        <p:par>
                          <p:cTn id="47" fill="hold">
                            <p:stCondLst>
                              <p:cond delay="3000"/>
                            </p:stCondLst>
                            <p:childTnLst>
                              <p:par>
                                <p:cTn id="48" presetID="22" presetClass="entr" presetSubtype="2" fill="hold" nodeType="afterEffect">
                                  <p:stCondLst>
                                    <p:cond delay="0"/>
                                  </p:stCondLst>
                                  <p:childTnLst>
                                    <p:set>
                                      <p:cBhvr>
                                        <p:cTn id="49" dur="1" fill="hold">
                                          <p:stCondLst>
                                            <p:cond delay="0"/>
                                          </p:stCondLst>
                                        </p:cTn>
                                        <p:tgtEl>
                                          <p:spTgt spid="87050"/>
                                        </p:tgtEl>
                                        <p:attrNameLst>
                                          <p:attrName>style.visibility</p:attrName>
                                        </p:attrNameLst>
                                      </p:cBhvr>
                                      <p:to>
                                        <p:strVal val="visible"/>
                                      </p:to>
                                    </p:set>
                                    <p:animEffect transition="in" filter="wipe(right)">
                                      <p:cBhvr>
                                        <p:cTn id="50" dur="1000"/>
                                        <p:tgtEl>
                                          <p:spTgt spid="8705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87052"/>
                                        </p:tgtEl>
                                        <p:attrNameLst>
                                          <p:attrName>style.visibility</p:attrName>
                                        </p:attrNameLst>
                                      </p:cBhvr>
                                      <p:to>
                                        <p:strVal val="visible"/>
                                      </p:to>
                                    </p:set>
                                    <p:animEffect transition="in" filter="wipe(left)">
                                      <p:cBhvr>
                                        <p:cTn id="55" dur="1000"/>
                                        <p:tgtEl>
                                          <p:spTgt spid="8705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2000"/>
                                        <p:tgtEl>
                                          <p:spTgt spid="87050"/>
                                        </p:tgtEl>
                                      </p:cBhvr>
                                    </p:animEffect>
                                    <p:set>
                                      <p:cBhvr>
                                        <p:cTn id="60" dur="1" fill="hold">
                                          <p:stCondLst>
                                            <p:cond delay="1999"/>
                                          </p:stCondLst>
                                        </p:cTn>
                                        <p:tgtEl>
                                          <p:spTgt spid="87050"/>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2000"/>
                                        <p:tgtEl>
                                          <p:spTgt spid="87052"/>
                                        </p:tgtEl>
                                      </p:cBhvr>
                                    </p:animEffect>
                                    <p:set>
                                      <p:cBhvr>
                                        <p:cTn id="63" dur="1" fill="hold">
                                          <p:stCondLst>
                                            <p:cond delay="1999"/>
                                          </p:stCondLst>
                                        </p:cTn>
                                        <p:tgtEl>
                                          <p:spTgt spid="87052"/>
                                        </p:tgtEl>
                                        <p:attrNameLst>
                                          <p:attrName>style.visibility</p:attrName>
                                        </p:attrNameLst>
                                      </p:cBhvr>
                                      <p:to>
                                        <p:strVal val="hidden"/>
                                      </p:to>
                                    </p:set>
                                  </p:childTnLst>
                                </p:cTn>
                              </p:par>
                              <p:par>
                                <p:cTn id="64" presetID="22" presetClass="entr" presetSubtype="8" fill="hold" nodeType="withEffect">
                                  <p:stCondLst>
                                    <p:cond delay="0"/>
                                  </p:stCondLst>
                                  <p:childTnLst>
                                    <p:set>
                                      <p:cBhvr>
                                        <p:cTn id="65" dur="1" fill="hold">
                                          <p:stCondLst>
                                            <p:cond delay="0"/>
                                          </p:stCondLst>
                                        </p:cTn>
                                        <p:tgtEl>
                                          <p:spTgt spid="11">
                                            <p:txEl>
                                              <p:pRg st="2" end="2"/>
                                            </p:txEl>
                                          </p:spTgt>
                                        </p:tgtEl>
                                        <p:attrNameLst>
                                          <p:attrName>style.visibility</p:attrName>
                                        </p:attrNameLst>
                                      </p:cBhvr>
                                      <p:to>
                                        <p:strVal val="visible"/>
                                      </p:to>
                                    </p:set>
                                    <p:animEffect transition="in" filter="wipe(left)">
                                      <p:cBhvr>
                                        <p:cTn id="66" dur="1000"/>
                                        <p:tgtEl>
                                          <p:spTgt spid="11">
                                            <p:txEl>
                                              <p:pRg st="2" end="2"/>
                                            </p:txEl>
                                          </p:spTgt>
                                        </p:tgtEl>
                                      </p:cBhvr>
                                    </p:animEffect>
                                  </p:childTnLst>
                                </p:cTn>
                              </p:par>
                            </p:childTnLst>
                          </p:cTn>
                        </p:par>
                        <p:par>
                          <p:cTn id="67" fill="hold">
                            <p:stCondLst>
                              <p:cond delay="2000"/>
                            </p:stCondLst>
                            <p:childTnLst>
                              <p:par>
                                <p:cTn id="68" presetID="26"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wipe(down)">
                                      <p:cBhvr>
                                        <p:cTn id="70" dur="580">
                                          <p:stCondLst>
                                            <p:cond delay="0"/>
                                          </p:stCondLst>
                                        </p:cTn>
                                        <p:tgtEl>
                                          <p:spTgt spid="12"/>
                                        </p:tgtEl>
                                      </p:cBhvr>
                                    </p:animEffect>
                                    <p:anim calcmode="lin" valueType="num">
                                      <p:cBhvr>
                                        <p:cTn id="71"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76" dur="26">
                                          <p:stCondLst>
                                            <p:cond delay="650"/>
                                          </p:stCondLst>
                                        </p:cTn>
                                        <p:tgtEl>
                                          <p:spTgt spid="12"/>
                                        </p:tgtEl>
                                      </p:cBhvr>
                                      <p:to x="100000" y="60000"/>
                                    </p:animScale>
                                    <p:animScale>
                                      <p:cBhvr>
                                        <p:cTn id="77" dur="166" decel="50000">
                                          <p:stCondLst>
                                            <p:cond delay="676"/>
                                          </p:stCondLst>
                                        </p:cTn>
                                        <p:tgtEl>
                                          <p:spTgt spid="12"/>
                                        </p:tgtEl>
                                      </p:cBhvr>
                                      <p:to x="100000" y="100000"/>
                                    </p:animScale>
                                    <p:animScale>
                                      <p:cBhvr>
                                        <p:cTn id="78" dur="26">
                                          <p:stCondLst>
                                            <p:cond delay="1312"/>
                                          </p:stCondLst>
                                        </p:cTn>
                                        <p:tgtEl>
                                          <p:spTgt spid="12"/>
                                        </p:tgtEl>
                                      </p:cBhvr>
                                      <p:to x="100000" y="80000"/>
                                    </p:animScale>
                                    <p:animScale>
                                      <p:cBhvr>
                                        <p:cTn id="79" dur="166" decel="50000">
                                          <p:stCondLst>
                                            <p:cond delay="1338"/>
                                          </p:stCondLst>
                                        </p:cTn>
                                        <p:tgtEl>
                                          <p:spTgt spid="12"/>
                                        </p:tgtEl>
                                      </p:cBhvr>
                                      <p:to x="100000" y="100000"/>
                                    </p:animScale>
                                    <p:animScale>
                                      <p:cBhvr>
                                        <p:cTn id="80" dur="26">
                                          <p:stCondLst>
                                            <p:cond delay="1642"/>
                                          </p:stCondLst>
                                        </p:cTn>
                                        <p:tgtEl>
                                          <p:spTgt spid="12"/>
                                        </p:tgtEl>
                                      </p:cBhvr>
                                      <p:to x="100000" y="90000"/>
                                    </p:animScale>
                                    <p:animScale>
                                      <p:cBhvr>
                                        <p:cTn id="81" dur="166" decel="50000">
                                          <p:stCondLst>
                                            <p:cond delay="1668"/>
                                          </p:stCondLst>
                                        </p:cTn>
                                        <p:tgtEl>
                                          <p:spTgt spid="12"/>
                                        </p:tgtEl>
                                      </p:cBhvr>
                                      <p:to x="100000" y="100000"/>
                                    </p:animScale>
                                    <p:animScale>
                                      <p:cBhvr>
                                        <p:cTn id="82" dur="26">
                                          <p:stCondLst>
                                            <p:cond delay="1808"/>
                                          </p:stCondLst>
                                        </p:cTn>
                                        <p:tgtEl>
                                          <p:spTgt spid="12"/>
                                        </p:tgtEl>
                                      </p:cBhvr>
                                      <p:to x="100000" y="95000"/>
                                    </p:animScale>
                                    <p:animScale>
                                      <p:cBhvr>
                                        <p:cTn id="83" dur="166" decel="50000">
                                          <p:stCondLst>
                                            <p:cond delay="1834"/>
                                          </p:stCondLst>
                                        </p:cTn>
                                        <p:tgtEl>
                                          <p:spTgt spid="12"/>
                                        </p:tgtEl>
                                      </p:cBhvr>
                                      <p:to x="100000" y="100000"/>
                                    </p:animScale>
                                  </p:childTnLst>
                                </p:cTn>
                              </p:par>
                            </p:childTnLst>
                          </p:cTn>
                        </p:par>
                        <p:par>
                          <p:cTn id="84" fill="hold">
                            <p:stCondLst>
                              <p:cond delay="4000"/>
                            </p:stCondLst>
                            <p:childTnLst>
                              <p:par>
                                <p:cTn id="85" presetID="22" presetClass="entr" presetSubtype="8" fill="hold" nodeType="afterEffect">
                                  <p:stCondLst>
                                    <p:cond delay="0"/>
                                  </p:stCondLst>
                                  <p:childTnLst>
                                    <p:set>
                                      <p:cBhvr>
                                        <p:cTn id="86" dur="1" fill="hold">
                                          <p:stCondLst>
                                            <p:cond delay="0"/>
                                          </p:stCondLst>
                                        </p:cTn>
                                        <p:tgtEl>
                                          <p:spTgt spid="87042"/>
                                        </p:tgtEl>
                                        <p:attrNameLst>
                                          <p:attrName>style.visibility</p:attrName>
                                        </p:attrNameLst>
                                      </p:cBhvr>
                                      <p:to>
                                        <p:strVal val="visible"/>
                                      </p:to>
                                    </p:set>
                                    <p:animEffect transition="in" filter="wipe(left)">
                                      <p:cBhvr>
                                        <p:cTn id="87" dur="1000"/>
                                        <p:tgtEl>
                                          <p:spTgt spid="87042"/>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87046"/>
                                        </p:tgtEl>
                                        <p:attrNameLst>
                                          <p:attrName>style.visibility</p:attrName>
                                        </p:attrNameLst>
                                      </p:cBhvr>
                                      <p:to>
                                        <p:strVal val="visible"/>
                                      </p:to>
                                    </p:set>
                                    <p:animEffect transition="in" filter="wipe(left)">
                                      <p:cBhvr>
                                        <p:cTn id="92" dur="1000"/>
                                        <p:tgtEl>
                                          <p:spTgt spid="8704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11">
                                            <p:txEl>
                                              <p:pRg st="3" end="3"/>
                                            </p:txEl>
                                          </p:spTgt>
                                        </p:tgtEl>
                                        <p:attrNameLst>
                                          <p:attrName>style.visibility</p:attrName>
                                        </p:attrNameLst>
                                      </p:cBhvr>
                                      <p:to>
                                        <p:strVal val="visible"/>
                                      </p:to>
                                    </p:set>
                                    <p:animEffect transition="in" filter="wipe(left)">
                                      <p:cBhvr>
                                        <p:cTn id="97" dur="1000"/>
                                        <p:tgtEl>
                                          <p:spTgt spid="11">
                                            <p:txEl>
                                              <p:pRg st="3" end="3"/>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11">
                                            <p:txEl>
                                              <p:pRg st="4" end="4"/>
                                            </p:txEl>
                                          </p:spTgt>
                                        </p:tgtEl>
                                        <p:attrNameLst>
                                          <p:attrName>style.visibility</p:attrName>
                                        </p:attrNameLst>
                                      </p:cBhvr>
                                      <p:to>
                                        <p:strVal val="visible"/>
                                      </p:to>
                                    </p:set>
                                    <p:animEffect transition="in" filter="wipe(left)">
                                      <p:cBhvr>
                                        <p:cTn id="102" dur="1000"/>
                                        <p:tgtEl>
                                          <p:spTgt spid="11">
                                            <p:txEl>
                                              <p:pRg st="4" end="4"/>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14"/>
                                        </p:tgtEl>
                                        <p:attrNameLst>
                                          <p:attrName>style.visibility</p:attrName>
                                        </p:attrNameLst>
                                      </p:cBhvr>
                                      <p:to>
                                        <p:strVal val="visible"/>
                                      </p:to>
                                    </p:set>
                                    <p:animEffect transition="in" filter="wipe(up)">
                                      <p:cBhvr>
                                        <p:cTn id="10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7" grpId="0" animBg="1"/>
      <p:bldP spid="14" grpId="0" animBg="1"/>
    </p:bldLst>
  </p:timing>
</p:sld>
</file>

<file path=ppt/slides/slide2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endParaRPr lang="en-US"/>
          </a:p>
        </p:txBody>
      </p:sp>
      <p:pic>
        <p:nvPicPr>
          <p:cNvPr id="62466" name="Picture 2" descr="https://images.theconversation.com/files/416148/original/file-20210814-25-18201z9.png?ixlib=rb-1.1.0&amp;q=45&amp;auto=format&amp;w=1000&amp;fit=clip"/>
          <p:cNvPicPr>
            <a:picLocks noChangeAspect="1" noChangeArrowheads="1"/>
          </p:cNvPicPr>
          <p:nvPr/>
        </p:nvPicPr>
        <p:blipFill>
          <a:blip r:embed="rId2" cstate="print"/>
          <a:srcRect/>
          <a:stretch>
            <a:fillRect/>
          </a:stretch>
        </p:blipFill>
        <p:spPr bwMode="auto">
          <a:xfrm>
            <a:off x="0" y="-3810000"/>
            <a:ext cx="9144000" cy="11649457"/>
          </a:xfrm>
          <a:prstGeom prst="rect">
            <a:avLst/>
          </a:prstGeom>
          <a:noFill/>
        </p:spPr>
      </p:pic>
      <p:pic>
        <p:nvPicPr>
          <p:cNvPr id="33794" name="Picture 2" descr="Drought and Arizona's Water Supply | Hydrowonk Blog"/>
          <p:cNvPicPr>
            <a:picLocks noChangeAspect="1" noChangeArrowheads="1"/>
          </p:cNvPicPr>
          <p:nvPr/>
        </p:nvPicPr>
        <p:blipFill>
          <a:blip r:embed="rId3" cstate="print"/>
          <a:srcRect/>
          <a:stretch>
            <a:fillRect/>
          </a:stretch>
        </p:blipFill>
        <p:spPr bwMode="auto">
          <a:xfrm>
            <a:off x="8153400" y="-1752600"/>
            <a:ext cx="11830050" cy="9144001"/>
          </a:xfrm>
          <a:prstGeom prst="rect">
            <a:avLst/>
          </a:prstGeom>
          <a:noFill/>
        </p:spPr>
      </p:pic>
      <p:pic>
        <p:nvPicPr>
          <p:cNvPr id="33796" name="Picture 4" descr="Central Arizona Project - Wikipedia"/>
          <p:cNvPicPr>
            <a:picLocks noChangeAspect="1" noChangeArrowheads="1"/>
          </p:cNvPicPr>
          <p:nvPr/>
        </p:nvPicPr>
        <p:blipFill>
          <a:blip r:embed="rId4" cstate="print"/>
          <a:srcRect/>
          <a:stretch>
            <a:fillRect/>
          </a:stretch>
        </p:blipFill>
        <p:spPr bwMode="auto">
          <a:xfrm>
            <a:off x="8229600" y="228600"/>
            <a:ext cx="2857500" cy="3571875"/>
          </a:xfrm>
          <a:prstGeom prst="rect">
            <a:avLst/>
          </a:prstGeom>
          <a:noFill/>
        </p:spPr>
      </p:pic>
      <p:pic>
        <p:nvPicPr>
          <p:cNvPr id="6" name="Picture 8" descr="https://i.pinimg.com/originals/84/d3/c1/84d3c146a64045b18f53f3c738075a1b.jpg"/>
          <p:cNvPicPr>
            <a:picLocks noChangeAspect="1" noChangeArrowheads="1"/>
          </p:cNvPicPr>
          <p:nvPr/>
        </p:nvPicPr>
        <p:blipFill>
          <a:blip r:embed="rId5" cstate="print"/>
          <a:srcRect/>
          <a:stretch>
            <a:fillRect/>
          </a:stretch>
        </p:blipFill>
        <p:spPr bwMode="auto">
          <a:xfrm>
            <a:off x="-7772400" y="990600"/>
            <a:ext cx="8096250" cy="3743325"/>
          </a:xfrm>
          <a:prstGeom prst="rect">
            <a:avLst/>
          </a:prstGeom>
          <a:noFill/>
        </p:spPr>
      </p:pic>
      <p:pic>
        <p:nvPicPr>
          <p:cNvPr id="33798" name="Picture 6" descr="https://sandiegohistory.org/journal/67october/images/p68b.gif"/>
          <p:cNvPicPr>
            <a:picLocks noChangeAspect="1" noChangeArrowheads="1"/>
          </p:cNvPicPr>
          <p:nvPr/>
        </p:nvPicPr>
        <p:blipFill>
          <a:blip r:embed="rId6" cstate="print"/>
          <a:srcRect/>
          <a:stretch>
            <a:fillRect/>
          </a:stretch>
        </p:blipFill>
        <p:spPr bwMode="auto">
          <a:xfrm>
            <a:off x="-6781800" y="3124200"/>
            <a:ext cx="7239000" cy="4124326"/>
          </a:xfrm>
          <a:prstGeom prst="rect">
            <a:avLst/>
          </a:prstGeom>
          <a:noFill/>
        </p:spPr>
      </p:pic>
    </p:spTree>
  </p:cSld>
  <p:clrMapOvr>
    <a:masterClrMapping/>
  </p:clrMapOvr>
  <p:transition/>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endParaRPr lang="en-US"/>
          </a:p>
        </p:txBody>
      </p:sp>
      <p:sp>
        <p:nvSpPr>
          <p:cNvPr id="3" name="Rectangle 2"/>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schemeClr val="tx1"/>
                </a:solidFill>
              </a:rPr>
              <a:t>COLORADO RIVER COMPACT </a:t>
            </a:r>
          </a:p>
          <a:p>
            <a:pPr algn="ctr"/>
            <a:r>
              <a:rPr lang="en-US" sz="5400" b="1" dirty="0" smtClean="0">
                <a:solidFill>
                  <a:schemeClr val="tx1"/>
                </a:solidFill>
              </a:rPr>
              <a:t>OF 1922 &amp; ITS IMPACT ON THE </a:t>
            </a:r>
          </a:p>
          <a:p>
            <a:pPr algn="ctr"/>
            <a:r>
              <a:rPr lang="en-US" sz="5400" b="1" dirty="0" smtClean="0">
                <a:solidFill>
                  <a:schemeClr val="tx1"/>
                </a:solidFill>
              </a:rPr>
              <a:t>COLORADO PLATEAU</a:t>
            </a:r>
            <a:endParaRPr lang="en-US" sz="5400" b="1" dirty="0">
              <a:solidFill>
                <a:schemeClr val="tx1"/>
              </a:solidFill>
            </a:endParaRPr>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The Colorado River Compact | EARTH 111: Water: Science and ..."/>
          <p:cNvPicPr>
            <a:picLocks noChangeAspect="1" noChangeArrowheads="1"/>
          </p:cNvPicPr>
          <p:nvPr/>
        </p:nvPicPr>
        <p:blipFill>
          <a:blip r:embed="rId2" cstate="print"/>
          <a:srcRect/>
          <a:stretch>
            <a:fillRect/>
          </a:stretch>
        </p:blipFill>
        <p:spPr bwMode="auto">
          <a:xfrm>
            <a:off x="4572000" y="0"/>
            <a:ext cx="4572000" cy="6901347"/>
          </a:xfrm>
          <a:prstGeom prst="rect">
            <a:avLst/>
          </a:prstGeom>
          <a:noFill/>
        </p:spPr>
      </p:pic>
      <p:sp>
        <p:nvSpPr>
          <p:cNvPr id="2" name="Title 1"/>
          <p:cNvSpPr>
            <a:spLocks noGrp="1"/>
          </p:cNvSpPr>
          <p:nvPr>
            <p:ph type="ctrTitle"/>
          </p:nvPr>
        </p:nvSpPr>
        <p:spPr/>
        <p:txBody>
          <a:bodyPr>
            <a:normAutofit fontScale="90000"/>
          </a:bodyPr>
          <a:lstStyle/>
          <a:p>
            <a:r>
              <a:rPr lang="en-US" dirty="0" smtClean="0"/>
              <a:t>COLORADO RIVER COMPACT OF 1922</a:t>
            </a:r>
            <a:endParaRPr lang="en-US" dirty="0"/>
          </a:p>
        </p:txBody>
      </p:sp>
      <p:sp>
        <p:nvSpPr>
          <p:cNvPr id="7" name="Rectangle 6"/>
          <p:cNvSpPr/>
          <p:nvPr/>
        </p:nvSpPr>
        <p:spPr>
          <a:xfrm>
            <a:off x="0" y="685800"/>
            <a:ext cx="4724400" cy="2436564"/>
          </a:xfrm>
          <a:prstGeom prst="rect">
            <a:avLst/>
          </a:prstGeom>
        </p:spPr>
        <p:txBody>
          <a:bodyPr wrap="square">
            <a:spAutoFit/>
          </a:bodyPr>
          <a:lstStyle/>
          <a:p>
            <a:pPr marL="171450" indent="-171450">
              <a:spcAft>
                <a:spcPts val="1000"/>
              </a:spcAft>
              <a:buFont typeface="Arial" pitchFamily="34" charset="0"/>
              <a:buChar char="•"/>
            </a:pPr>
            <a:r>
              <a:rPr lang="en-US" sz="2400" dirty="0" smtClean="0"/>
              <a:t>In 1922, an agreement among seven U.S. states was signed governing the allocation of the Colorado River water rights </a:t>
            </a:r>
          </a:p>
          <a:p>
            <a:pPr marL="171450" indent="-171450">
              <a:spcAft>
                <a:spcPts val="1000"/>
              </a:spcAft>
              <a:buFont typeface="Arial" pitchFamily="34" charset="0"/>
              <a:buChar char="•"/>
            </a:pPr>
            <a:r>
              <a:rPr lang="en-US" sz="2400" dirty="0" smtClean="0"/>
              <a:t>Agreement partners were grouped as:</a:t>
            </a:r>
          </a:p>
        </p:txBody>
      </p:sp>
      <p:pic>
        <p:nvPicPr>
          <p:cNvPr id="8" name="Picture 2" descr="https://images.theconversation.com/files/416148/original/file-20210814-25-18201z9.png?ixlib=rb-1.1.0&amp;q=45&amp;auto=format&amp;w=1000&amp;fit=clip"/>
          <p:cNvPicPr>
            <a:picLocks noChangeAspect="1" noChangeArrowheads="1"/>
          </p:cNvPicPr>
          <p:nvPr/>
        </p:nvPicPr>
        <p:blipFill>
          <a:blip r:embed="rId3" cstate="print"/>
          <a:srcRect/>
          <a:stretch>
            <a:fillRect/>
          </a:stretch>
        </p:blipFill>
        <p:spPr bwMode="auto">
          <a:xfrm>
            <a:off x="4572000" y="762000"/>
            <a:ext cx="4572000" cy="5824729"/>
          </a:xfrm>
          <a:prstGeom prst="rect">
            <a:avLst/>
          </a:prstGeom>
          <a:noFill/>
        </p:spPr>
      </p:pic>
      <p:sp>
        <p:nvSpPr>
          <p:cNvPr id="9" name="Rectangle 8"/>
          <p:cNvSpPr/>
          <p:nvPr/>
        </p:nvSpPr>
        <p:spPr>
          <a:xfrm>
            <a:off x="304800" y="3014008"/>
            <a:ext cx="2362200" cy="1938992"/>
          </a:xfrm>
          <a:prstGeom prst="rect">
            <a:avLst/>
          </a:prstGeom>
        </p:spPr>
        <p:txBody>
          <a:bodyPr wrap="square">
            <a:spAutoFit/>
          </a:bodyPr>
          <a:lstStyle/>
          <a:p>
            <a:pPr marL="171450" indent="-171450"/>
            <a:r>
              <a:rPr lang="en-US" sz="2400" dirty="0" smtClean="0"/>
              <a:t>UPPER BASIN: </a:t>
            </a:r>
          </a:p>
          <a:p>
            <a:pPr marL="628650" lvl="1" indent="-171450">
              <a:buFont typeface="Arial" pitchFamily="34" charset="0"/>
              <a:buChar char="•"/>
            </a:pPr>
            <a:r>
              <a:rPr lang="en-US" sz="2400" dirty="0" smtClean="0"/>
              <a:t>Colorado</a:t>
            </a:r>
          </a:p>
          <a:p>
            <a:pPr marL="628650" lvl="1" indent="-171450">
              <a:buFont typeface="Arial" pitchFamily="34" charset="0"/>
              <a:buChar char="•"/>
            </a:pPr>
            <a:r>
              <a:rPr lang="en-US" sz="2400" dirty="0" smtClean="0"/>
              <a:t>Utah</a:t>
            </a:r>
          </a:p>
          <a:p>
            <a:pPr marL="628650" lvl="1" indent="-171450">
              <a:buFont typeface="Arial" pitchFamily="34" charset="0"/>
              <a:buChar char="•"/>
            </a:pPr>
            <a:r>
              <a:rPr lang="en-US" sz="2400" dirty="0" smtClean="0"/>
              <a:t>Wyoming</a:t>
            </a:r>
          </a:p>
          <a:p>
            <a:pPr marL="628650" lvl="1" indent="-171450">
              <a:buFont typeface="Arial" pitchFamily="34" charset="0"/>
              <a:buChar char="•"/>
            </a:pPr>
            <a:r>
              <a:rPr lang="en-US" sz="2400" dirty="0" smtClean="0"/>
              <a:t>New Mexico</a:t>
            </a:r>
          </a:p>
        </p:txBody>
      </p:sp>
      <p:sp>
        <p:nvSpPr>
          <p:cNvPr id="10" name="Rectangle 9"/>
          <p:cNvSpPr/>
          <p:nvPr/>
        </p:nvSpPr>
        <p:spPr>
          <a:xfrm>
            <a:off x="2438400" y="3014008"/>
            <a:ext cx="2362200" cy="1569660"/>
          </a:xfrm>
          <a:prstGeom prst="rect">
            <a:avLst/>
          </a:prstGeom>
        </p:spPr>
        <p:txBody>
          <a:bodyPr wrap="square">
            <a:spAutoFit/>
          </a:bodyPr>
          <a:lstStyle/>
          <a:p>
            <a:pPr marL="171450" indent="-171450"/>
            <a:r>
              <a:rPr lang="en-US" sz="2400" dirty="0" smtClean="0"/>
              <a:t>LOWER BASIN: </a:t>
            </a:r>
          </a:p>
          <a:p>
            <a:pPr marL="628650" lvl="1" indent="-171450">
              <a:buFont typeface="Arial" pitchFamily="34" charset="0"/>
              <a:buChar char="•"/>
            </a:pPr>
            <a:r>
              <a:rPr lang="en-US" sz="2400" dirty="0" smtClean="0"/>
              <a:t>California</a:t>
            </a:r>
          </a:p>
          <a:p>
            <a:pPr marL="628650" lvl="1" indent="-171450">
              <a:buFont typeface="Arial" pitchFamily="34" charset="0"/>
              <a:buChar char="•"/>
            </a:pPr>
            <a:r>
              <a:rPr lang="en-US" sz="2400" dirty="0" smtClean="0"/>
              <a:t>Nevada</a:t>
            </a:r>
          </a:p>
          <a:p>
            <a:pPr marL="628650" lvl="1" indent="-171450">
              <a:buFont typeface="Arial" pitchFamily="34" charset="0"/>
              <a:buChar char="•"/>
            </a:pPr>
            <a:r>
              <a:rPr lang="en-US" sz="2400" dirty="0" smtClean="0"/>
              <a:t>Arizona</a:t>
            </a:r>
          </a:p>
        </p:txBody>
      </p:sp>
      <p:sp>
        <p:nvSpPr>
          <p:cNvPr id="11" name="Rectangle 10"/>
          <p:cNvSpPr/>
          <p:nvPr/>
        </p:nvSpPr>
        <p:spPr>
          <a:xfrm>
            <a:off x="0" y="4919008"/>
            <a:ext cx="4724400" cy="1938992"/>
          </a:xfrm>
          <a:prstGeom prst="rect">
            <a:avLst/>
          </a:prstGeom>
        </p:spPr>
        <p:txBody>
          <a:bodyPr wrap="square">
            <a:spAutoFit/>
          </a:bodyPr>
          <a:lstStyle/>
          <a:p>
            <a:pPr marL="171450" indent="-171450">
              <a:buFont typeface="Arial" pitchFamily="34" charset="0"/>
              <a:buChar char="•"/>
            </a:pPr>
            <a:r>
              <a:rPr lang="en-US" sz="2400" dirty="0" smtClean="0"/>
              <a:t>The right to water withdrawal had a specific formula in which each “Basin” could withdraw one half of the expected flow of the Colorado River: 7.5 million acre-ft/yr to each</a:t>
            </a:r>
          </a:p>
        </p:txBody>
      </p:sp>
      <p:sp>
        <p:nvSpPr>
          <p:cNvPr id="12" name="TextBox 11"/>
          <p:cNvSpPr txBox="1"/>
          <p:nvPr/>
        </p:nvSpPr>
        <p:spPr>
          <a:xfrm>
            <a:off x="8534400" y="2514600"/>
            <a:ext cx="457200" cy="1200329"/>
          </a:xfrm>
          <a:prstGeom prst="rect">
            <a:avLst/>
          </a:prstGeom>
          <a:noFill/>
        </p:spPr>
        <p:txBody>
          <a:bodyPr wrap="square" rtlCol="0">
            <a:spAutoFit/>
          </a:bodyPr>
          <a:lstStyle/>
          <a:p>
            <a:r>
              <a:rPr lang="en-US" sz="7200" dirty="0" smtClean="0">
                <a:solidFill>
                  <a:srgbClr val="09FF78"/>
                </a:solidFill>
                <a:effectLst>
                  <a:outerShdw blurRad="38100" dist="38100" dir="2700000" algn="tl">
                    <a:srgbClr val="000000">
                      <a:alpha val="43137"/>
                    </a:srgbClr>
                  </a:outerShdw>
                </a:effectLst>
              </a:rPr>
              <a:t>*</a:t>
            </a:r>
            <a:endParaRPr lang="en-US" sz="7200" dirty="0">
              <a:solidFill>
                <a:srgbClr val="09FF78"/>
              </a:solidFill>
              <a:effectLst>
                <a:outerShdw blurRad="38100" dist="38100" dir="2700000" algn="tl">
                  <a:srgbClr val="000000">
                    <a:alpha val="43137"/>
                  </a:srgbClr>
                </a:outerShdw>
              </a:effectLst>
            </a:endParaRPr>
          </a:p>
        </p:txBody>
      </p:sp>
      <p:sp>
        <p:nvSpPr>
          <p:cNvPr id="13" name="TextBox 12"/>
          <p:cNvSpPr txBox="1"/>
          <p:nvPr/>
        </p:nvSpPr>
        <p:spPr>
          <a:xfrm>
            <a:off x="6250169" y="2480932"/>
            <a:ext cx="457200" cy="1200329"/>
          </a:xfrm>
          <a:prstGeom prst="rect">
            <a:avLst/>
          </a:prstGeom>
          <a:noFill/>
        </p:spPr>
        <p:txBody>
          <a:bodyPr wrap="square" rtlCol="0">
            <a:spAutoFit/>
          </a:bodyPr>
          <a:lstStyle/>
          <a:p>
            <a:r>
              <a:rPr lang="en-US" sz="7200" dirty="0" smtClean="0">
                <a:solidFill>
                  <a:srgbClr val="09FF78"/>
                </a:solidFill>
                <a:effectLst>
                  <a:outerShdw blurRad="38100" dist="38100" dir="2700000" algn="tl">
                    <a:srgbClr val="000000">
                      <a:alpha val="43137"/>
                    </a:srgbClr>
                  </a:outerShdw>
                </a:effectLst>
              </a:rPr>
              <a:t>*</a:t>
            </a:r>
            <a:endParaRPr lang="en-US" sz="7200" dirty="0">
              <a:solidFill>
                <a:srgbClr val="09FF78"/>
              </a:solidFill>
              <a:effectLst>
                <a:outerShdw blurRad="38100" dist="38100" dir="2700000" algn="tl">
                  <a:srgbClr val="000000">
                    <a:alpha val="43137"/>
                  </a:srgbClr>
                </a:outerShdw>
              </a:effectLst>
            </a:endParaRPr>
          </a:p>
        </p:txBody>
      </p:sp>
      <p:sp>
        <p:nvSpPr>
          <p:cNvPr id="14" name="TextBox 13"/>
          <p:cNvSpPr txBox="1"/>
          <p:nvPr/>
        </p:nvSpPr>
        <p:spPr>
          <a:xfrm>
            <a:off x="7708602" y="954537"/>
            <a:ext cx="457200" cy="1200329"/>
          </a:xfrm>
          <a:prstGeom prst="rect">
            <a:avLst/>
          </a:prstGeom>
          <a:noFill/>
        </p:spPr>
        <p:txBody>
          <a:bodyPr wrap="square" rtlCol="0">
            <a:spAutoFit/>
          </a:bodyPr>
          <a:lstStyle/>
          <a:p>
            <a:r>
              <a:rPr lang="en-US" sz="7200" dirty="0" smtClean="0">
                <a:solidFill>
                  <a:srgbClr val="09FF78"/>
                </a:solidFill>
                <a:effectLst>
                  <a:outerShdw blurRad="38100" dist="38100" dir="2700000" algn="tl">
                    <a:srgbClr val="000000">
                      <a:alpha val="43137"/>
                    </a:srgbClr>
                  </a:outerShdw>
                </a:effectLst>
              </a:rPr>
              <a:t>*</a:t>
            </a:r>
            <a:endParaRPr lang="en-US" sz="7200" dirty="0">
              <a:solidFill>
                <a:srgbClr val="09FF78"/>
              </a:solidFill>
              <a:effectLst>
                <a:outerShdw blurRad="38100" dist="38100" dir="2700000" algn="tl">
                  <a:srgbClr val="000000">
                    <a:alpha val="43137"/>
                  </a:srgbClr>
                </a:outerShdw>
              </a:effectLst>
            </a:endParaRPr>
          </a:p>
        </p:txBody>
      </p:sp>
      <p:sp>
        <p:nvSpPr>
          <p:cNvPr id="18" name="TextBox 17"/>
          <p:cNvSpPr txBox="1"/>
          <p:nvPr/>
        </p:nvSpPr>
        <p:spPr>
          <a:xfrm>
            <a:off x="8001000" y="4343400"/>
            <a:ext cx="457200" cy="1200329"/>
          </a:xfrm>
          <a:prstGeom prst="rect">
            <a:avLst/>
          </a:prstGeom>
          <a:noFill/>
        </p:spPr>
        <p:txBody>
          <a:bodyPr wrap="square" rtlCol="0">
            <a:spAutoFit/>
          </a:bodyPr>
          <a:lstStyle/>
          <a:p>
            <a:r>
              <a:rPr lang="en-US" sz="7200" dirty="0" smtClean="0">
                <a:solidFill>
                  <a:srgbClr val="09FF78"/>
                </a:solidFill>
                <a:effectLst>
                  <a:outerShdw blurRad="38100" dist="38100" dir="2700000" algn="tl">
                    <a:srgbClr val="000000">
                      <a:alpha val="43137"/>
                    </a:srgbClr>
                  </a:outerShdw>
                </a:effectLst>
              </a:rPr>
              <a:t>*</a:t>
            </a:r>
            <a:endParaRPr lang="en-US" sz="7200" dirty="0">
              <a:solidFill>
                <a:srgbClr val="09FF78"/>
              </a:solidFill>
              <a:effectLst>
                <a:outerShdw blurRad="38100" dist="38100" dir="2700000" algn="tl">
                  <a:srgbClr val="000000">
                    <a:alpha val="43137"/>
                  </a:srgbClr>
                </a:outerShdw>
              </a:effectLst>
            </a:endParaRPr>
          </a:p>
        </p:txBody>
      </p:sp>
      <p:sp>
        <p:nvSpPr>
          <p:cNvPr id="19" name="TextBox 18"/>
          <p:cNvSpPr txBox="1"/>
          <p:nvPr/>
        </p:nvSpPr>
        <p:spPr>
          <a:xfrm>
            <a:off x="4572000" y="3810000"/>
            <a:ext cx="457200" cy="1200329"/>
          </a:xfrm>
          <a:prstGeom prst="rect">
            <a:avLst/>
          </a:prstGeom>
          <a:noFill/>
        </p:spPr>
        <p:txBody>
          <a:bodyPr wrap="square" rtlCol="0">
            <a:spAutoFit/>
          </a:bodyPr>
          <a:lstStyle/>
          <a:p>
            <a:r>
              <a:rPr lang="en-US" sz="7200" dirty="0" smtClean="0">
                <a:solidFill>
                  <a:srgbClr val="FF0000"/>
                </a:solidFill>
                <a:effectLst>
                  <a:outerShdw blurRad="38100" dist="38100" dir="2700000" algn="tl">
                    <a:srgbClr val="000000">
                      <a:alpha val="43137"/>
                    </a:srgbClr>
                  </a:outerShdw>
                </a:effectLst>
              </a:rPr>
              <a:t>*</a:t>
            </a:r>
            <a:endParaRPr lang="en-US" sz="7200" dirty="0">
              <a:solidFill>
                <a:srgbClr val="FF0000"/>
              </a:solidFill>
              <a:effectLst>
                <a:outerShdw blurRad="38100" dist="38100" dir="2700000" algn="tl">
                  <a:srgbClr val="000000">
                    <a:alpha val="43137"/>
                  </a:srgbClr>
                </a:outerShdw>
              </a:effectLst>
            </a:endParaRPr>
          </a:p>
        </p:txBody>
      </p:sp>
      <p:sp>
        <p:nvSpPr>
          <p:cNvPr id="20" name="TextBox 19"/>
          <p:cNvSpPr txBox="1"/>
          <p:nvPr/>
        </p:nvSpPr>
        <p:spPr>
          <a:xfrm>
            <a:off x="5029200" y="2438400"/>
            <a:ext cx="457200" cy="1200329"/>
          </a:xfrm>
          <a:prstGeom prst="rect">
            <a:avLst/>
          </a:prstGeom>
          <a:noFill/>
        </p:spPr>
        <p:txBody>
          <a:bodyPr wrap="square" rtlCol="0">
            <a:spAutoFit/>
          </a:bodyPr>
          <a:lstStyle/>
          <a:p>
            <a:r>
              <a:rPr lang="en-US" sz="7200" dirty="0" smtClean="0">
                <a:solidFill>
                  <a:srgbClr val="FF0000"/>
                </a:solidFill>
                <a:effectLst>
                  <a:outerShdw blurRad="38100" dist="38100" dir="2700000" algn="tl">
                    <a:srgbClr val="000000">
                      <a:alpha val="43137"/>
                    </a:srgbClr>
                  </a:outerShdw>
                </a:effectLst>
              </a:rPr>
              <a:t>*</a:t>
            </a:r>
            <a:endParaRPr lang="en-US" sz="7200" dirty="0">
              <a:solidFill>
                <a:srgbClr val="FF0000"/>
              </a:solidFill>
              <a:effectLst>
                <a:outerShdw blurRad="38100" dist="38100" dir="2700000" algn="tl">
                  <a:srgbClr val="000000">
                    <a:alpha val="43137"/>
                  </a:srgbClr>
                </a:outerShdw>
              </a:effectLst>
            </a:endParaRPr>
          </a:p>
        </p:txBody>
      </p:sp>
      <p:sp>
        <p:nvSpPr>
          <p:cNvPr id="21" name="TextBox 20"/>
          <p:cNvSpPr txBox="1"/>
          <p:nvPr/>
        </p:nvSpPr>
        <p:spPr>
          <a:xfrm>
            <a:off x="6629400" y="4419600"/>
            <a:ext cx="457200" cy="1200329"/>
          </a:xfrm>
          <a:prstGeom prst="rect">
            <a:avLst/>
          </a:prstGeom>
          <a:noFill/>
        </p:spPr>
        <p:txBody>
          <a:bodyPr wrap="square" rtlCol="0">
            <a:spAutoFit/>
          </a:bodyPr>
          <a:lstStyle/>
          <a:p>
            <a:r>
              <a:rPr lang="en-US" sz="7200" dirty="0" smtClean="0">
                <a:solidFill>
                  <a:srgbClr val="FF0000"/>
                </a:solidFill>
                <a:effectLst>
                  <a:outerShdw blurRad="38100" dist="38100" dir="2700000" algn="tl">
                    <a:srgbClr val="000000">
                      <a:alpha val="43137"/>
                    </a:srgbClr>
                  </a:outerShdw>
                </a:effectLst>
              </a:rPr>
              <a:t>*</a:t>
            </a:r>
            <a:endParaRPr lang="en-US" sz="7200"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2946"/>
                                        </p:tgtEl>
                                        <p:attrNameLst>
                                          <p:attrName>style.visibility</p:attrName>
                                        </p:attrNameLst>
                                      </p:cBhvr>
                                      <p:to>
                                        <p:strVal val="visible"/>
                                      </p:to>
                                    </p:set>
                                    <p:animEffect transition="in" filter="wipe(down)">
                                      <p:cBhvr>
                                        <p:cTn id="7" dur="1000"/>
                                        <p:tgtEl>
                                          <p:spTgt spid="82946"/>
                                        </p:tgtEl>
                                      </p:cBhvr>
                                    </p:animEffect>
                                  </p:childTnLst>
                                </p:cTn>
                              </p:par>
                              <p:par>
                                <p:cTn id="8" presetID="22" presetClass="entr" presetSubtype="8"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wipe(left)">
                                      <p:cBhvr>
                                        <p:cTn id="10" dur="10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left)">
                                      <p:cBhvr>
                                        <p:cTn id="15" dur="1000"/>
                                        <p:tgtEl>
                                          <p:spTgt spid="7">
                                            <p:txEl>
                                              <p:pRg st="1" end="1"/>
                                            </p:txEl>
                                          </p:spTgt>
                                        </p:tgtEl>
                                      </p:cBhvr>
                                    </p:animEffect>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1000"/>
                                        <p:tgtEl>
                                          <p:spTgt spid="9"/>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1000"/>
                                        <p:tgtEl>
                                          <p:spTgt spid="8"/>
                                        </p:tgtEl>
                                      </p:cBhvr>
                                    </p:animEffect>
                                  </p:childTnLst>
                                </p:cTn>
                              </p:par>
                            </p:childTnLst>
                          </p:cTn>
                        </p:par>
                        <p:par>
                          <p:cTn id="23" fill="hold">
                            <p:stCondLst>
                              <p:cond delay="2000"/>
                            </p:stCondLst>
                            <p:childTnLst>
                              <p:par>
                                <p:cTn id="24" presetID="26"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290">
                                          <p:stCondLst>
                                            <p:cond delay="0"/>
                                          </p:stCondLst>
                                        </p:cTn>
                                        <p:tgtEl>
                                          <p:spTgt spid="12"/>
                                        </p:tgtEl>
                                      </p:cBhvr>
                                    </p:animEffect>
                                    <p:anim calcmode="lin" valueType="num">
                                      <p:cBhvr>
                                        <p:cTn id="27"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8"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9"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30"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31"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32" dur="13">
                                          <p:stCondLst>
                                            <p:cond delay="325"/>
                                          </p:stCondLst>
                                        </p:cTn>
                                        <p:tgtEl>
                                          <p:spTgt spid="12"/>
                                        </p:tgtEl>
                                      </p:cBhvr>
                                      <p:to x="100000" y="60000"/>
                                    </p:animScale>
                                    <p:animScale>
                                      <p:cBhvr>
                                        <p:cTn id="33" dur="83" decel="50000">
                                          <p:stCondLst>
                                            <p:cond delay="338"/>
                                          </p:stCondLst>
                                        </p:cTn>
                                        <p:tgtEl>
                                          <p:spTgt spid="12"/>
                                        </p:tgtEl>
                                      </p:cBhvr>
                                      <p:to x="100000" y="100000"/>
                                    </p:animScale>
                                    <p:animScale>
                                      <p:cBhvr>
                                        <p:cTn id="34" dur="13">
                                          <p:stCondLst>
                                            <p:cond delay="656"/>
                                          </p:stCondLst>
                                        </p:cTn>
                                        <p:tgtEl>
                                          <p:spTgt spid="12"/>
                                        </p:tgtEl>
                                      </p:cBhvr>
                                      <p:to x="100000" y="80000"/>
                                    </p:animScale>
                                    <p:animScale>
                                      <p:cBhvr>
                                        <p:cTn id="35" dur="83" decel="50000">
                                          <p:stCondLst>
                                            <p:cond delay="669"/>
                                          </p:stCondLst>
                                        </p:cTn>
                                        <p:tgtEl>
                                          <p:spTgt spid="12"/>
                                        </p:tgtEl>
                                      </p:cBhvr>
                                      <p:to x="100000" y="100000"/>
                                    </p:animScale>
                                    <p:animScale>
                                      <p:cBhvr>
                                        <p:cTn id="36" dur="13">
                                          <p:stCondLst>
                                            <p:cond delay="821"/>
                                          </p:stCondLst>
                                        </p:cTn>
                                        <p:tgtEl>
                                          <p:spTgt spid="12"/>
                                        </p:tgtEl>
                                      </p:cBhvr>
                                      <p:to x="100000" y="90000"/>
                                    </p:animScale>
                                    <p:animScale>
                                      <p:cBhvr>
                                        <p:cTn id="37" dur="83" decel="50000">
                                          <p:stCondLst>
                                            <p:cond delay="834"/>
                                          </p:stCondLst>
                                        </p:cTn>
                                        <p:tgtEl>
                                          <p:spTgt spid="12"/>
                                        </p:tgtEl>
                                      </p:cBhvr>
                                      <p:to x="100000" y="100000"/>
                                    </p:animScale>
                                    <p:animScale>
                                      <p:cBhvr>
                                        <p:cTn id="38" dur="13">
                                          <p:stCondLst>
                                            <p:cond delay="904"/>
                                          </p:stCondLst>
                                        </p:cTn>
                                        <p:tgtEl>
                                          <p:spTgt spid="12"/>
                                        </p:tgtEl>
                                      </p:cBhvr>
                                      <p:to x="100000" y="95000"/>
                                    </p:animScale>
                                    <p:animScale>
                                      <p:cBhvr>
                                        <p:cTn id="39" dur="83" decel="50000">
                                          <p:stCondLst>
                                            <p:cond delay="917"/>
                                          </p:stCondLst>
                                        </p:cTn>
                                        <p:tgtEl>
                                          <p:spTgt spid="12"/>
                                        </p:tgtEl>
                                      </p:cBhvr>
                                      <p:to x="100000" y="100000"/>
                                    </p:animScale>
                                  </p:childTnLst>
                                </p:cTn>
                              </p:par>
                            </p:childTnLst>
                          </p:cTn>
                        </p:par>
                        <p:par>
                          <p:cTn id="40" fill="hold">
                            <p:stCondLst>
                              <p:cond delay="3000"/>
                            </p:stCondLst>
                            <p:childTnLst>
                              <p:par>
                                <p:cTn id="41" presetID="26"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290">
                                          <p:stCondLst>
                                            <p:cond delay="0"/>
                                          </p:stCondLst>
                                        </p:cTn>
                                        <p:tgtEl>
                                          <p:spTgt spid="13"/>
                                        </p:tgtEl>
                                      </p:cBhvr>
                                    </p:animEffect>
                                    <p:anim calcmode="lin" valueType="num">
                                      <p:cBhvr>
                                        <p:cTn id="44"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49" dur="13">
                                          <p:stCondLst>
                                            <p:cond delay="325"/>
                                          </p:stCondLst>
                                        </p:cTn>
                                        <p:tgtEl>
                                          <p:spTgt spid="13"/>
                                        </p:tgtEl>
                                      </p:cBhvr>
                                      <p:to x="100000" y="60000"/>
                                    </p:animScale>
                                    <p:animScale>
                                      <p:cBhvr>
                                        <p:cTn id="50" dur="83" decel="50000">
                                          <p:stCondLst>
                                            <p:cond delay="338"/>
                                          </p:stCondLst>
                                        </p:cTn>
                                        <p:tgtEl>
                                          <p:spTgt spid="13"/>
                                        </p:tgtEl>
                                      </p:cBhvr>
                                      <p:to x="100000" y="100000"/>
                                    </p:animScale>
                                    <p:animScale>
                                      <p:cBhvr>
                                        <p:cTn id="51" dur="13">
                                          <p:stCondLst>
                                            <p:cond delay="656"/>
                                          </p:stCondLst>
                                        </p:cTn>
                                        <p:tgtEl>
                                          <p:spTgt spid="13"/>
                                        </p:tgtEl>
                                      </p:cBhvr>
                                      <p:to x="100000" y="80000"/>
                                    </p:animScale>
                                    <p:animScale>
                                      <p:cBhvr>
                                        <p:cTn id="52" dur="83" decel="50000">
                                          <p:stCondLst>
                                            <p:cond delay="669"/>
                                          </p:stCondLst>
                                        </p:cTn>
                                        <p:tgtEl>
                                          <p:spTgt spid="13"/>
                                        </p:tgtEl>
                                      </p:cBhvr>
                                      <p:to x="100000" y="100000"/>
                                    </p:animScale>
                                    <p:animScale>
                                      <p:cBhvr>
                                        <p:cTn id="53" dur="13">
                                          <p:stCondLst>
                                            <p:cond delay="821"/>
                                          </p:stCondLst>
                                        </p:cTn>
                                        <p:tgtEl>
                                          <p:spTgt spid="13"/>
                                        </p:tgtEl>
                                      </p:cBhvr>
                                      <p:to x="100000" y="90000"/>
                                    </p:animScale>
                                    <p:animScale>
                                      <p:cBhvr>
                                        <p:cTn id="54" dur="83" decel="50000">
                                          <p:stCondLst>
                                            <p:cond delay="834"/>
                                          </p:stCondLst>
                                        </p:cTn>
                                        <p:tgtEl>
                                          <p:spTgt spid="13"/>
                                        </p:tgtEl>
                                      </p:cBhvr>
                                      <p:to x="100000" y="100000"/>
                                    </p:animScale>
                                    <p:animScale>
                                      <p:cBhvr>
                                        <p:cTn id="55" dur="13">
                                          <p:stCondLst>
                                            <p:cond delay="904"/>
                                          </p:stCondLst>
                                        </p:cTn>
                                        <p:tgtEl>
                                          <p:spTgt spid="13"/>
                                        </p:tgtEl>
                                      </p:cBhvr>
                                      <p:to x="100000" y="95000"/>
                                    </p:animScale>
                                    <p:animScale>
                                      <p:cBhvr>
                                        <p:cTn id="56" dur="83" decel="50000">
                                          <p:stCondLst>
                                            <p:cond delay="917"/>
                                          </p:stCondLst>
                                        </p:cTn>
                                        <p:tgtEl>
                                          <p:spTgt spid="13"/>
                                        </p:tgtEl>
                                      </p:cBhvr>
                                      <p:to x="100000" y="100000"/>
                                    </p:animScale>
                                  </p:childTnLst>
                                </p:cTn>
                              </p:par>
                            </p:childTnLst>
                          </p:cTn>
                        </p:par>
                        <p:par>
                          <p:cTn id="57" fill="hold">
                            <p:stCondLst>
                              <p:cond delay="4000"/>
                            </p:stCondLst>
                            <p:childTnLst>
                              <p:par>
                                <p:cTn id="58" presetID="26" presetClass="entr" presetSubtype="0" fill="hold" grpId="0" nodeType="after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down)">
                                      <p:cBhvr>
                                        <p:cTn id="60" dur="290">
                                          <p:stCondLst>
                                            <p:cond delay="0"/>
                                          </p:stCondLst>
                                        </p:cTn>
                                        <p:tgtEl>
                                          <p:spTgt spid="14"/>
                                        </p:tgtEl>
                                      </p:cBhvr>
                                    </p:animEffect>
                                    <p:anim calcmode="lin" valueType="num">
                                      <p:cBhvr>
                                        <p:cTn id="61"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2"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3"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64"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65"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66" dur="13">
                                          <p:stCondLst>
                                            <p:cond delay="325"/>
                                          </p:stCondLst>
                                        </p:cTn>
                                        <p:tgtEl>
                                          <p:spTgt spid="14"/>
                                        </p:tgtEl>
                                      </p:cBhvr>
                                      <p:to x="100000" y="60000"/>
                                    </p:animScale>
                                    <p:animScale>
                                      <p:cBhvr>
                                        <p:cTn id="67" dur="83" decel="50000">
                                          <p:stCondLst>
                                            <p:cond delay="338"/>
                                          </p:stCondLst>
                                        </p:cTn>
                                        <p:tgtEl>
                                          <p:spTgt spid="14"/>
                                        </p:tgtEl>
                                      </p:cBhvr>
                                      <p:to x="100000" y="100000"/>
                                    </p:animScale>
                                    <p:animScale>
                                      <p:cBhvr>
                                        <p:cTn id="68" dur="13">
                                          <p:stCondLst>
                                            <p:cond delay="656"/>
                                          </p:stCondLst>
                                        </p:cTn>
                                        <p:tgtEl>
                                          <p:spTgt spid="14"/>
                                        </p:tgtEl>
                                      </p:cBhvr>
                                      <p:to x="100000" y="80000"/>
                                    </p:animScale>
                                    <p:animScale>
                                      <p:cBhvr>
                                        <p:cTn id="69" dur="83" decel="50000">
                                          <p:stCondLst>
                                            <p:cond delay="669"/>
                                          </p:stCondLst>
                                        </p:cTn>
                                        <p:tgtEl>
                                          <p:spTgt spid="14"/>
                                        </p:tgtEl>
                                      </p:cBhvr>
                                      <p:to x="100000" y="100000"/>
                                    </p:animScale>
                                    <p:animScale>
                                      <p:cBhvr>
                                        <p:cTn id="70" dur="13">
                                          <p:stCondLst>
                                            <p:cond delay="821"/>
                                          </p:stCondLst>
                                        </p:cTn>
                                        <p:tgtEl>
                                          <p:spTgt spid="14"/>
                                        </p:tgtEl>
                                      </p:cBhvr>
                                      <p:to x="100000" y="90000"/>
                                    </p:animScale>
                                    <p:animScale>
                                      <p:cBhvr>
                                        <p:cTn id="71" dur="83" decel="50000">
                                          <p:stCondLst>
                                            <p:cond delay="834"/>
                                          </p:stCondLst>
                                        </p:cTn>
                                        <p:tgtEl>
                                          <p:spTgt spid="14"/>
                                        </p:tgtEl>
                                      </p:cBhvr>
                                      <p:to x="100000" y="100000"/>
                                    </p:animScale>
                                    <p:animScale>
                                      <p:cBhvr>
                                        <p:cTn id="72" dur="13">
                                          <p:stCondLst>
                                            <p:cond delay="904"/>
                                          </p:stCondLst>
                                        </p:cTn>
                                        <p:tgtEl>
                                          <p:spTgt spid="14"/>
                                        </p:tgtEl>
                                      </p:cBhvr>
                                      <p:to x="100000" y="95000"/>
                                    </p:animScale>
                                    <p:animScale>
                                      <p:cBhvr>
                                        <p:cTn id="73" dur="83" decel="50000">
                                          <p:stCondLst>
                                            <p:cond delay="917"/>
                                          </p:stCondLst>
                                        </p:cTn>
                                        <p:tgtEl>
                                          <p:spTgt spid="14"/>
                                        </p:tgtEl>
                                      </p:cBhvr>
                                      <p:to x="100000" y="100000"/>
                                    </p:animScale>
                                  </p:childTnLst>
                                </p:cTn>
                              </p:par>
                            </p:childTnLst>
                          </p:cTn>
                        </p:par>
                        <p:par>
                          <p:cTn id="74" fill="hold">
                            <p:stCondLst>
                              <p:cond delay="5000"/>
                            </p:stCondLst>
                            <p:childTnLst>
                              <p:par>
                                <p:cTn id="75" presetID="26" presetClass="entr" presetSubtype="0" fill="hold" grpId="0" nodeType="after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wipe(down)">
                                      <p:cBhvr>
                                        <p:cTn id="77" dur="290">
                                          <p:stCondLst>
                                            <p:cond delay="0"/>
                                          </p:stCondLst>
                                        </p:cTn>
                                        <p:tgtEl>
                                          <p:spTgt spid="18"/>
                                        </p:tgtEl>
                                      </p:cBhvr>
                                    </p:animEffect>
                                    <p:anim calcmode="lin" valueType="num">
                                      <p:cBhvr>
                                        <p:cTn id="78"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79"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80"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81"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82"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83" dur="13">
                                          <p:stCondLst>
                                            <p:cond delay="325"/>
                                          </p:stCondLst>
                                        </p:cTn>
                                        <p:tgtEl>
                                          <p:spTgt spid="18"/>
                                        </p:tgtEl>
                                      </p:cBhvr>
                                      <p:to x="100000" y="60000"/>
                                    </p:animScale>
                                    <p:animScale>
                                      <p:cBhvr>
                                        <p:cTn id="84" dur="83" decel="50000">
                                          <p:stCondLst>
                                            <p:cond delay="338"/>
                                          </p:stCondLst>
                                        </p:cTn>
                                        <p:tgtEl>
                                          <p:spTgt spid="18"/>
                                        </p:tgtEl>
                                      </p:cBhvr>
                                      <p:to x="100000" y="100000"/>
                                    </p:animScale>
                                    <p:animScale>
                                      <p:cBhvr>
                                        <p:cTn id="85" dur="13">
                                          <p:stCondLst>
                                            <p:cond delay="656"/>
                                          </p:stCondLst>
                                        </p:cTn>
                                        <p:tgtEl>
                                          <p:spTgt spid="18"/>
                                        </p:tgtEl>
                                      </p:cBhvr>
                                      <p:to x="100000" y="80000"/>
                                    </p:animScale>
                                    <p:animScale>
                                      <p:cBhvr>
                                        <p:cTn id="86" dur="83" decel="50000">
                                          <p:stCondLst>
                                            <p:cond delay="669"/>
                                          </p:stCondLst>
                                        </p:cTn>
                                        <p:tgtEl>
                                          <p:spTgt spid="18"/>
                                        </p:tgtEl>
                                      </p:cBhvr>
                                      <p:to x="100000" y="100000"/>
                                    </p:animScale>
                                    <p:animScale>
                                      <p:cBhvr>
                                        <p:cTn id="87" dur="13">
                                          <p:stCondLst>
                                            <p:cond delay="821"/>
                                          </p:stCondLst>
                                        </p:cTn>
                                        <p:tgtEl>
                                          <p:spTgt spid="18"/>
                                        </p:tgtEl>
                                      </p:cBhvr>
                                      <p:to x="100000" y="90000"/>
                                    </p:animScale>
                                    <p:animScale>
                                      <p:cBhvr>
                                        <p:cTn id="88" dur="83" decel="50000">
                                          <p:stCondLst>
                                            <p:cond delay="834"/>
                                          </p:stCondLst>
                                        </p:cTn>
                                        <p:tgtEl>
                                          <p:spTgt spid="18"/>
                                        </p:tgtEl>
                                      </p:cBhvr>
                                      <p:to x="100000" y="100000"/>
                                    </p:animScale>
                                    <p:animScale>
                                      <p:cBhvr>
                                        <p:cTn id="89" dur="13">
                                          <p:stCondLst>
                                            <p:cond delay="904"/>
                                          </p:stCondLst>
                                        </p:cTn>
                                        <p:tgtEl>
                                          <p:spTgt spid="18"/>
                                        </p:tgtEl>
                                      </p:cBhvr>
                                      <p:to x="100000" y="95000"/>
                                    </p:animScale>
                                    <p:animScale>
                                      <p:cBhvr>
                                        <p:cTn id="90" dur="83" decel="50000">
                                          <p:stCondLst>
                                            <p:cond delay="917"/>
                                          </p:stCondLst>
                                        </p:cTn>
                                        <p:tgtEl>
                                          <p:spTgt spid="18"/>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grpId="0" nodeType="click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wipe(up)">
                                      <p:cBhvr>
                                        <p:cTn id="95" dur="1000"/>
                                        <p:tgtEl>
                                          <p:spTgt spid="10"/>
                                        </p:tgtEl>
                                      </p:cBhvr>
                                    </p:animEffect>
                                  </p:childTnLst>
                                </p:cTn>
                              </p:par>
                              <p:par>
                                <p:cTn id="96" presetID="26" presetClass="entr" presetSubtype="0" fill="hold" grpId="0" nodeType="with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wipe(down)">
                                      <p:cBhvr>
                                        <p:cTn id="98" dur="290">
                                          <p:stCondLst>
                                            <p:cond delay="0"/>
                                          </p:stCondLst>
                                        </p:cTn>
                                        <p:tgtEl>
                                          <p:spTgt spid="19"/>
                                        </p:tgtEl>
                                      </p:cBhvr>
                                    </p:animEffect>
                                    <p:anim calcmode="lin" valueType="num">
                                      <p:cBhvr>
                                        <p:cTn id="99" dur="911"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00" dur="332"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1" dur="332" tmFilter="0, 0; 0.125,0.2665; 0.25,0.4; 0.375,0.465; 0.5,0.5;  0.625,0.535; 0.75,0.6; 0.875,0.7335; 1,1">
                                          <p:stCondLst>
                                            <p:cond delay="332"/>
                                          </p:stCondLst>
                                        </p:cTn>
                                        <p:tgtEl>
                                          <p:spTgt spid="19"/>
                                        </p:tgtEl>
                                        <p:attrNameLst>
                                          <p:attrName>ppt_y</p:attrName>
                                        </p:attrNameLst>
                                      </p:cBhvr>
                                      <p:tavLst>
                                        <p:tav tm="0" fmla="#ppt_y-sin(pi*$)/9">
                                          <p:val>
                                            <p:fltVal val="0"/>
                                          </p:val>
                                        </p:tav>
                                        <p:tav tm="100000">
                                          <p:val>
                                            <p:fltVal val="1"/>
                                          </p:val>
                                        </p:tav>
                                      </p:tavLst>
                                    </p:anim>
                                    <p:anim calcmode="lin" valueType="num">
                                      <p:cBhvr>
                                        <p:cTn id="102" dur="166" tmFilter="0, 0; 0.125,0.2665; 0.25,0.4; 0.375,0.465; 0.5,0.5;  0.625,0.535; 0.75,0.6; 0.875,0.7335; 1,1">
                                          <p:stCondLst>
                                            <p:cond delay="662"/>
                                          </p:stCondLst>
                                        </p:cTn>
                                        <p:tgtEl>
                                          <p:spTgt spid="19"/>
                                        </p:tgtEl>
                                        <p:attrNameLst>
                                          <p:attrName>ppt_y</p:attrName>
                                        </p:attrNameLst>
                                      </p:cBhvr>
                                      <p:tavLst>
                                        <p:tav tm="0" fmla="#ppt_y-sin(pi*$)/27">
                                          <p:val>
                                            <p:fltVal val="0"/>
                                          </p:val>
                                        </p:tav>
                                        <p:tav tm="100000">
                                          <p:val>
                                            <p:fltVal val="1"/>
                                          </p:val>
                                        </p:tav>
                                      </p:tavLst>
                                    </p:anim>
                                    <p:anim calcmode="lin" valueType="num">
                                      <p:cBhvr>
                                        <p:cTn id="103" dur="82" tmFilter="0, 0; 0.125,0.2665; 0.25,0.4; 0.375,0.465; 0.5,0.5;  0.625,0.535; 0.75,0.6; 0.875,0.7335; 1,1">
                                          <p:stCondLst>
                                            <p:cond delay="828"/>
                                          </p:stCondLst>
                                        </p:cTn>
                                        <p:tgtEl>
                                          <p:spTgt spid="19"/>
                                        </p:tgtEl>
                                        <p:attrNameLst>
                                          <p:attrName>ppt_y</p:attrName>
                                        </p:attrNameLst>
                                      </p:cBhvr>
                                      <p:tavLst>
                                        <p:tav tm="0" fmla="#ppt_y-sin(pi*$)/81">
                                          <p:val>
                                            <p:fltVal val="0"/>
                                          </p:val>
                                        </p:tav>
                                        <p:tav tm="100000">
                                          <p:val>
                                            <p:fltVal val="1"/>
                                          </p:val>
                                        </p:tav>
                                      </p:tavLst>
                                    </p:anim>
                                    <p:animScale>
                                      <p:cBhvr>
                                        <p:cTn id="104" dur="13">
                                          <p:stCondLst>
                                            <p:cond delay="325"/>
                                          </p:stCondLst>
                                        </p:cTn>
                                        <p:tgtEl>
                                          <p:spTgt spid="19"/>
                                        </p:tgtEl>
                                      </p:cBhvr>
                                      <p:to x="100000" y="60000"/>
                                    </p:animScale>
                                    <p:animScale>
                                      <p:cBhvr>
                                        <p:cTn id="105" dur="83" decel="50000">
                                          <p:stCondLst>
                                            <p:cond delay="338"/>
                                          </p:stCondLst>
                                        </p:cTn>
                                        <p:tgtEl>
                                          <p:spTgt spid="19"/>
                                        </p:tgtEl>
                                      </p:cBhvr>
                                      <p:to x="100000" y="100000"/>
                                    </p:animScale>
                                    <p:animScale>
                                      <p:cBhvr>
                                        <p:cTn id="106" dur="13">
                                          <p:stCondLst>
                                            <p:cond delay="656"/>
                                          </p:stCondLst>
                                        </p:cTn>
                                        <p:tgtEl>
                                          <p:spTgt spid="19"/>
                                        </p:tgtEl>
                                      </p:cBhvr>
                                      <p:to x="100000" y="80000"/>
                                    </p:animScale>
                                    <p:animScale>
                                      <p:cBhvr>
                                        <p:cTn id="107" dur="83" decel="50000">
                                          <p:stCondLst>
                                            <p:cond delay="669"/>
                                          </p:stCondLst>
                                        </p:cTn>
                                        <p:tgtEl>
                                          <p:spTgt spid="19"/>
                                        </p:tgtEl>
                                      </p:cBhvr>
                                      <p:to x="100000" y="100000"/>
                                    </p:animScale>
                                    <p:animScale>
                                      <p:cBhvr>
                                        <p:cTn id="108" dur="13">
                                          <p:stCondLst>
                                            <p:cond delay="821"/>
                                          </p:stCondLst>
                                        </p:cTn>
                                        <p:tgtEl>
                                          <p:spTgt spid="19"/>
                                        </p:tgtEl>
                                      </p:cBhvr>
                                      <p:to x="100000" y="90000"/>
                                    </p:animScale>
                                    <p:animScale>
                                      <p:cBhvr>
                                        <p:cTn id="109" dur="83" decel="50000">
                                          <p:stCondLst>
                                            <p:cond delay="834"/>
                                          </p:stCondLst>
                                        </p:cTn>
                                        <p:tgtEl>
                                          <p:spTgt spid="19"/>
                                        </p:tgtEl>
                                      </p:cBhvr>
                                      <p:to x="100000" y="100000"/>
                                    </p:animScale>
                                    <p:animScale>
                                      <p:cBhvr>
                                        <p:cTn id="110" dur="13">
                                          <p:stCondLst>
                                            <p:cond delay="904"/>
                                          </p:stCondLst>
                                        </p:cTn>
                                        <p:tgtEl>
                                          <p:spTgt spid="19"/>
                                        </p:tgtEl>
                                      </p:cBhvr>
                                      <p:to x="100000" y="95000"/>
                                    </p:animScale>
                                    <p:animScale>
                                      <p:cBhvr>
                                        <p:cTn id="111" dur="83" decel="50000">
                                          <p:stCondLst>
                                            <p:cond delay="917"/>
                                          </p:stCondLst>
                                        </p:cTn>
                                        <p:tgtEl>
                                          <p:spTgt spid="19"/>
                                        </p:tgtEl>
                                      </p:cBhvr>
                                      <p:to x="100000" y="100000"/>
                                    </p:animScale>
                                  </p:childTnLst>
                                </p:cTn>
                              </p:par>
                            </p:childTnLst>
                          </p:cTn>
                        </p:par>
                        <p:par>
                          <p:cTn id="112" fill="hold">
                            <p:stCondLst>
                              <p:cond delay="1000"/>
                            </p:stCondLst>
                            <p:childTnLst>
                              <p:par>
                                <p:cTn id="113" presetID="26" presetClass="entr" presetSubtype="0" fill="hold" grpId="0" nodeType="afterEffect">
                                  <p:stCondLst>
                                    <p:cond delay="0"/>
                                  </p:stCondLst>
                                  <p:childTnLst>
                                    <p:set>
                                      <p:cBhvr>
                                        <p:cTn id="114" dur="1" fill="hold">
                                          <p:stCondLst>
                                            <p:cond delay="0"/>
                                          </p:stCondLst>
                                        </p:cTn>
                                        <p:tgtEl>
                                          <p:spTgt spid="20"/>
                                        </p:tgtEl>
                                        <p:attrNameLst>
                                          <p:attrName>style.visibility</p:attrName>
                                        </p:attrNameLst>
                                      </p:cBhvr>
                                      <p:to>
                                        <p:strVal val="visible"/>
                                      </p:to>
                                    </p:set>
                                    <p:animEffect transition="in" filter="wipe(down)">
                                      <p:cBhvr>
                                        <p:cTn id="115" dur="290">
                                          <p:stCondLst>
                                            <p:cond delay="0"/>
                                          </p:stCondLst>
                                        </p:cTn>
                                        <p:tgtEl>
                                          <p:spTgt spid="20"/>
                                        </p:tgtEl>
                                      </p:cBhvr>
                                    </p:animEffect>
                                    <p:anim calcmode="lin" valueType="num">
                                      <p:cBhvr>
                                        <p:cTn id="116" dur="911"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17" dur="332"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18" dur="332" tmFilter="0, 0; 0.125,0.2665; 0.25,0.4; 0.375,0.465; 0.5,0.5;  0.625,0.535; 0.75,0.6; 0.875,0.7335; 1,1">
                                          <p:stCondLst>
                                            <p:cond delay="332"/>
                                          </p:stCondLst>
                                        </p:cTn>
                                        <p:tgtEl>
                                          <p:spTgt spid="20"/>
                                        </p:tgtEl>
                                        <p:attrNameLst>
                                          <p:attrName>ppt_y</p:attrName>
                                        </p:attrNameLst>
                                      </p:cBhvr>
                                      <p:tavLst>
                                        <p:tav tm="0" fmla="#ppt_y-sin(pi*$)/9">
                                          <p:val>
                                            <p:fltVal val="0"/>
                                          </p:val>
                                        </p:tav>
                                        <p:tav tm="100000">
                                          <p:val>
                                            <p:fltVal val="1"/>
                                          </p:val>
                                        </p:tav>
                                      </p:tavLst>
                                    </p:anim>
                                    <p:anim calcmode="lin" valueType="num">
                                      <p:cBhvr>
                                        <p:cTn id="119" dur="166" tmFilter="0, 0; 0.125,0.2665; 0.25,0.4; 0.375,0.465; 0.5,0.5;  0.625,0.535; 0.75,0.6; 0.875,0.7335; 1,1">
                                          <p:stCondLst>
                                            <p:cond delay="662"/>
                                          </p:stCondLst>
                                        </p:cTn>
                                        <p:tgtEl>
                                          <p:spTgt spid="20"/>
                                        </p:tgtEl>
                                        <p:attrNameLst>
                                          <p:attrName>ppt_y</p:attrName>
                                        </p:attrNameLst>
                                      </p:cBhvr>
                                      <p:tavLst>
                                        <p:tav tm="0" fmla="#ppt_y-sin(pi*$)/27">
                                          <p:val>
                                            <p:fltVal val="0"/>
                                          </p:val>
                                        </p:tav>
                                        <p:tav tm="100000">
                                          <p:val>
                                            <p:fltVal val="1"/>
                                          </p:val>
                                        </p:tav>
                                      </p:tavLst>
                                    </p:anim>
                                    <p:anim calcmode="lin" valueType="num">
                                      <p:cBhvr>
                                        <p:cTn id="120" dur="82" tmFilter="0, 0; 0.125,0.2665; 0.25,0.4; 0.375,0.465; 0.5,0.5;  0.625,0.535; 0.75,0.6; 0.875,0.7335; 1,1">
                                          <p:stCondLst>
                                            <p:cond delay="828"/>
                                          </p:stCondLst>
                                        </p:cTn>
                                        <p:tgtEl>
                                          <p:spTgt spid="20"/>
                                        </p:tgtEl>
                                        <p:attrNameLst>
                                          <p:attrName>ppt_y</p:attrName>
                                        </p:attrNameLst>
                                      </p:cBhvr>
                                      <p:tavLst>
                                        <p:tav tm="0" fmla="#ppt_y-sin(pi*$)/81">
                                          <p:val>
                                            <p:fltVal val="0"/>
                                          </p:val>
                                        </p:tav>
                                        <p:tav tm="100000">
                                          <p:val>
                                            <p:fltVal val="1"/>
                                          </p:val>
                                        </p:tav>
                                      </p:tavLst>
                                    </p:anim>
                                    <p:animScale>
                                      <p:cBhvr>
                                        <p:cTn id="121" dur="13">
                                          <p:stCondLst>
                                            <p:cond delay="325"/>
                                          </p:stCondLst>
                                        </p:cTn>
                                        <p:tgtEl>
                                          <p:spTgt spid="20"/>
                                        </p:tgtEl>
                                      </p:cBhvr>
                                      <p:to x="100000" y="60000"/>
                                    </p:animScale>
                                    <p:animScale>
                                      <p:cBhvr>
                                        <p:cTn id="122" dur="83" decel="50000">
                                          <p:stCondLst>
                                            <p:cond delay="338"/>
                                          </p:stCondLst>
                                        </p:cTn>
                                        <p:tgtEl>
                                          <p:spTgt spid="20"/>
                                        </p:tgtEl>
                                      </p:cBhvr>
                                      <p:to x="100000" y="100000"/>
                                    </p:animScale>
                                    <p:animScale>
                                      <p:cBhvr>
                                        <p:cTn id="123" dur="13">
                                          <p:stCondLst>
                                            <p:cond delay="656"/>
                                          </p:stCondLst>
                                        </p:cTn>
                                        <p:tgtEl>
                                          <p:spTgt spid="20"/>
                                        </p:tgtEl>
                                      </p:cBhvr>
                                      <p:to x="100000" y="80000"/>
                                    </p:animScale>
                                    <p:animScale>
                                      <p:cBhvr>
                                        <p:cTn id="124" dur="83" decel="50000">
                                          <p:stCondLst>
                                            <p:cond delay="669"/>
                                          </p:stCondLst>
                                        </p:cTn>
                                        <p:tgtEl>
                                          <p:spTgt spid="20"/>
                                        </p:tgtEl>
                                      </p:cBhvr>
                                      <p:to x="100000" y="100000"/>
                                    </p:animScale>
                                    <p:animScale>
                                      <p:cBhvr>
                                        <p:cTn id="125" dur="13">
                                          <p:stCondLst>
                                            <p:cond delay="821"/>
                                          </p:stCondLst>
                                        </p:cTn>
                                        <p:tgtEl>
                                          <p:spTgt spid="20"/>
                                        </p:tgtEl>
                                      </p:cBhvr>
                                      <p:to x="100000" y="90000"/>
                                    </p:animScale>
                                    <p:animScale>
                                      <p:cBhvr>
                                        <p:cTn id="126" dur="83" decel="50000">
                                          <p:stCondLst>
                                            <p:cond delay="834"/>
                                          </p:stCondLst>
                                        </p:cTn>
                                        <p:tgtEl>
                                          <p:spTgt spid="20"/>
                                        </p:tgtEl>
                                      </p:cBhvr>
                                      <p:to x="100000" y="100000"/>
                                    </p:animScale>
                                    <p:animScale>
                                      <p:cBhvr>
                                        <p:cTn id="127" dur="13">
                                          <p:stCondLst>
                                            <p:cond delay="904"/>
                                          </p:stCondLst>
                                        </p:cTn>
                                        <p:tgtEl>
                                          <p:spTgt spid="20"/>
                                        </p:tgtEl>
                                      </p:cBhvr>
                                      <p:to x="100000" y="95000"/>
                                    </p:animScale>
                                    <p:animScale>
                                      <p:cBhvr>
                                        <p:cTn id="128" dur="83" decel="50000">
                                          <p:stCondLst>
                                            <p:cond delay="917"/>
                                          </p:stCondLst>
                                        </p:cTn>
                                        <p:tgtEl>
                                          <p:spTgt spid="20"/>
                                        </p:tgtEl>
                                      </p:cBhvr>
                                      <p:to x="100000" y="100000"/>
                                    </p:animScale>
                                  </p:childTnLst>
                                </p:cTn>
                              </p:par>
                            </p:childTnLst>
                          </p:cTn>
                        </p:par>
                        <p:par>
                          <p:cTn id="129" fill="hold">
                            <p:stCondLst>
                              <p:cond delay="2000"/>
                            </p:stCondLst>
                            <p:childTnLst>
                              <p:par>
                                <p:cTn id="130" presetID="26" presetClass="entr" presetSubtype="0" fill="hold" grpId="0" nodeType="afterEffect">
                                  <p:stCondLst>
                                    <p:cond delay="0"/>
                                  </p:stCondLst>
                                  <p:childTnLst>
                                    <p:set>
                                      <p:cBhvr>
                                        <p:cTn id="131" dur="1" fill="hold">
                                          <p:stCondLst>
                                            <p:cond delay="0"/>
                                          </p:stCondLst>
                                        </p:cTn>
                                        <p:tgtEl>
                                          <p:spTgt spid="21"/>
                                        </p:tgtEl>
                                        <p:attrNameLst>
                                          <p:attrName>style.visibility</p:attrName>
                                        </p:attrNameLst>
                                      </p:cBhvr>
                                      <p:to>
                                        <p:strVal val="visible"/>
                                      </p:to>
                                    </p:set>
                                    <p:animEffect transition="in" filter="wipe(down)">
                                      <p:cBhvr>
                                        <p:cTn id="132" dur="290">
                                          <p:stCondLst>
                                            <p:cond delay="0"/>
                                          </p:stCondLst>
                                        </p:cTn>
                                        <p:tgtEl>
                                          <p:spTgt spid="21"/>
                                        </p:tgtEl>
                                      </p:cBhvr>
                                    </p:animEffect>
                                    <p:anim calcmode="lin" valueType="num">
                                      <p:cBhvr>
                                        <p:cTn id="133"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34"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35"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136"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137"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138" dur="13">
                                          <p:stCondLst>
                                            <p:cond delay="325"/>
                                          </p:stCondLst>
                                        </p:cTn>
                                        <p:tgtEl>
                                          <p:spTgt spid="21"/>
                                        </p:tgtEl>
                                      </p:cBhvr>
                                      <p:to x="100000" y="60000"/>
                                    </p:animScale>
                                    <p:animScale>
                                      <p:cBhvr>
                                        <p:cTn id="139" dur="83" decel="50000">
                                          <p:stCondLst>
                                            <p:cond delay="338"/>
                                          </p:stCondLst>
                                        </p:cTn>
                                        <p:tgtEl>
                                          <p:spTgt spid="21"/>
                                        </p:tgtEl>
                                      </p:cBhvr>
                                      <p:to x="100000" y="100000"/>
                                    </p:animScale>
                                    <p:animScale>
                                      <p:cBhvr>
                                        <p:cTn id="140" dur="13">
                                          <p:stCondLst>
                                            <p:cond delay="656"/>
                                          </p:stCondLst>
                                        </p:cTn>
                                        <p:tgtEl>
                                          <p:spTgt spid="21"/>
                                        </p:tgtEl>
                                      </p:cBhvr>
                                      <p:to x="100000" y="80000"/>
                                    </p:animScale>
                                    <p:animScale>
                                      <p:cBhvr>
                                        <p:cTn id="141" dur="83" decel="50000">
                                          <p:stCondLst>
                                            <p:cond delay="669"/>
                                          </p:stCondLst>
                                        </p:cTn>
                                        <p:tgtEl>
                                          <p:spTgt spid="21"/>
                                        </p:tgtEl>
                                      </p:cBhvr>
                                      <p:to x="100000" y="100000"/>
                                    </p:animScale>
                                    <p:animScale>
                                      <p:cBhvr>
                                        <p:cTn id="142" dur="13">
                                          <p:stCondLst>
                                            <p:cond delay="821"/>
                                          </p:stCondLst>
                                        </p:cTn>
                                        <p:tgtEl>
                                          <p:spTgt spid="21"/>
                                        </p:tgtEl>
                                      </p:cBhvr>
                                      <p:to x="100000" y="90000"/>
                                    </p:animScale>
                                    <p:animScale>
                                      <p:cBhvr>
                                        <p:cTn id="143" dur="83" decel="50000">
                                          <p:stCondLst>
                                            <p:cond delay="834"/>
                                          </p:stCondLst>
                                        </p:cTn>
                                        <p:tgtEl>
                                          <p:spTgt spid="21"/>
                                        </p:tgtEl>
                                      </p:cBhvr>
                                      <p:to x="100000" y="100000"/>
                                    </p:animScale>
                                    <p:animScale>
                                      <p:cBhvr>
                                        <p:cTn id="144" dur="13">
                                          <p:stCondLst>
                                            <p:cond delay="904"/>
                                          </p:stCondLst>
                                        </p:cTn>
                                        <p:tgtEl>
                                          <p:spTgt spid="21"/>
                                        </p:tgtEl>
                                      </p:cBhvr>
                                      <p:to x="100000" y="95000"/>
                                    </p:animScale>
                                    <p:animScale>
                                      <p:cBhvr>
                                        <p:cTn id="145" dur="83" decel="50000">
                                          <p:stCondLst>
                                            <p:cond delay="917"/>
                                          </p:stCondLst>
                                        </p:cTn>
                                        <p:tgtEl>
                                          <p:spTgt spid="21"/>
                                        </p:tgtEl>
                                      </p:cBhvr>
                                      <p:to x="100000" y="100000"/>
                                    </p:animScale>
                                  </p:childTnLst>
                                </p:cTn>
                              </p:par>
                            </p:childTnLst>
                          </p:cTn>
                        </p:par>
                      </p:childTnLst>
                    </p:cTn>
                  </p:par>
                  <p:par>
                    <p:cTn id="146" fill="hold">
                      <p:stCondLst>
                        <p:cond delay="indefinite"/>
                      </p:stCondLst>
                      <p:childTnLst>
                        <p:par>
                          <p:cTn id="147" fill="hold">
                            <p:stCondLst>
                              <p:cond delay="0"/>
                            </p:stCondLst>
                            <p:childTnLst>
                              <p:par>
                                <p:cTn id="148" presetID="22" presetClass="entr" presetSubtype="8" fill="hold" nodeType="clickEffect">
                                  <p:stCondLst>
                                    <p:cond delay="0"/>
                                  </p:stCondLst>
                                  <p:childTnLst>
                                    <p:set>
                                      <p:cBhvr>
                                        <p:cTn id="149" dur="1" fill="hold">
                                          <p:stCondLst>
                                            <p:cond delay="0"/>
                                          </p:stCondLst>
                                        </p:cTn>
                                        <p:tgtEl>
                                          <p:spTgt spid="11">
                                            <p:txEl>
                                              <p:pRg st="0" end="0"/>
                                            </p:txEl>
                                          </p:spTgt>
                                        </p:tgtEl>
                                        <p:attrNameLst>
                                          <p:attrName>style.visibility</p:attrName>
                                        </p:attrNameLst>
                                      </p:cBhvr>
                                      <p:to>
                                        <p:strVal val="visible"/>
                                      </p:to>
                                    </p:set>
                                    <p:animEffect transition="in" filter="wipe(left)">
                                      <p:cBhvr>
                                        <p:cTn id="150"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4" grpId="0"/>
      <p:bldP spid="18" grpId="0"/>
      <p:bldP spid="19" grpId="0"/>
      <p:bldP spid="20" grpId="0"/>
      <p:bldP spid="21"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COLORADO RIVER COMPACT OF 1922</a:t>
            </a:r>
            <a:endParaRPr lang="en-US" dirty="0"/>
          </a:p>
        </p:txBody>
      </p:sp>
      <p:sp>
        <p:nvSpPr>
          <p:cNvPr id="7" name="Rectangle 6"/>
          <p:cNvSpPr/>
          <p:nvPr/>
        </p:nvSpPr>
        <p:spPr>
          <a:xfrm>
            <a:off x="0" y="685800"/>
            <a:ext cx="4724400" cy="6273512"/>
          </a:xfrm>
          <a:prstGeom prst="rect">
            <a:avLst/>
          </a:prstGeom>
        </p:spPr>
        <p:txBody>
          <a:bodyPr wrap="square">
            <a:spAutoFit/>
          </a:bodyPr>
          <a:lstStyle/>
          <a:p>
            <a:pPr marL="171450" indent="-171450">
              <a:spcAft>
                <a:spcPts val="1000"/>
              </a:spcAft>
              <a:buFont typeface="Arial" pitchFamily="34" charset="0"/>
              <a:buChar char="•"/>
            </a:pPr>
            <a:r>
              <a:rPr lang="en-US" sz="2400" dirty="0" smtClean="0"/>
              <a:t>BUT, by agreement, Upper Basin states are REQUIRED to send 7.5 million acre-feet (MAF)/yr south</a:t>
            </a:r>
          </a:p>
          <a:p>
            <a:pPr marL="171450" indent="-171450">
              <a:spcAft>
                <a:spcPts val="1000"/>
              </a:spcAft>
              <a:buFont typeface="Arial" pitchFamily="34" charset="0"/>
              <a:buChar char="•"/>
            </a:pPr>
            <a:r>
              <a:rPr lang="en-US" sz="2400" dirty="0" smtClean="0"/>
              <a:t>Initially it was thought the </a:t>
            </a:r>
            <a:r>
              <a:rPr lang="en-US" sz="2400" dirty="0" err="1" smtClean="0"/>
              <a:t>C.River</a:t>
            </a:r>
            <a:r>
              <a:rPr lang="en-US" sz="2400" dirty="0" smtClean="0"/>
              <a:t>  could deliver 16.5 MAF/yr</a:t>
            </a:r>
          </a:p>
          <a:p>
            <a:pPr marL="171450" indent="-171450">
              <a:spcAft>
                <a:spcPts val="1000"/>
              </a:spcAft>
              <a:buFont typeface="Arial" pitchFamily="34" charset="0"/>
              <a:buChar char="•"/>
            </a:pPr>
            <a:r>
              <a:rPr lang="en-US" sz="2400" dirty="0" smtClean="0"/>
              <a:t>That would have left 1.5 MAF/yr  as a buffer ===============</a:t>
            </a:r>
            <a:r>
              <a:rPr lang="en-US" sz="2400" dirty="0" smtClean="0">
                <a:sym typeface="Wingdings" pitchFamily="2" charset="2"/>
              </a:rPr>
              <a:t></a:t>
            </a:r>
            <a:endParaRPr lang="en-US" sz="2400" dirty="0" smtClean="0"/>
          </a:p>
          <a:p>
            <a:pPr marL="171450" indent="-171450">
              <a:spcAft>
                <a:spcPts val="1000"/>
              </a:spcAft>
              <a:buFont typeface="Arial" pitchFamily="34" charset="0"/>
              <a:buChar char="•"/>
            </a:pPr>
            <a:r>
              <a:rPr lang="en-US" sz="2400" dirty="0" smtClean="0"/>
              <a:t>The 16.5 MAF was specified by analyzing the CR flow over the 5 years prior to the signing</a:t>
            </a:r>
          </a:p>
          <a:p>
            <a:pPr marL="171450" indent="-171450">
              <a:spcAft>
                <a:spcPts val="1000"/>
              </a:spcAft>
              <a:buFont typeface="Arial" pitchFamily="34" charset="0"/>
              <a:buChar char="•"/>
            </a:pPr>
            <a:r>
              <a:rPr lang="en-US" sz="2400" dirty="0" smtClean="0"/>
              <a:t>They did not know that this was one of the wettest periods on record for the river basin</a:t>
            </a:r>
          </a:p>
          <a:p>
            <a:pPr marL="171450" indent="-171450">
              <a:spcAft>
                <a:spcPts val="1000"/>
              </a:spcAft>
              <a:buFont typeface="Arial" pitchFamily="34" charset="0"/>
              <a:buChar char="•"/>
            </a:pPr>
            <a:r>
              <a:rPr lang="en-US" sz="2400" dirty="0" smtClean="0"/>
              <a:t>As a result, and over time, the CR became OVER allocated</a:t>
            </a:r>
          </a:p>
        </p:txBody>
      </p:sp>
      <p:pic>
        <p:nvPicPr>
          <p:cNvPr id="8" name="Picture 2" descr="https://images.theconversation.com/files/416148/original/file-20210814-25-18201z9.png?ixlib=rb-1.1.0&amp;q=45&amp;auto=format&amp;w=1000&amp;fit=clip"/>
          <p:cNvPicPr>
            <a:picLocks noChangeAspect="1" noChangeArrowheads="1"/>
          </p:cNvPicPr>
          <p:nvPr/>
        </p:nvPicPr>
        <p:blipFill>
          <a:blip r:embed="rId2" cstate="print"/>
          <a:srcRect/>
          <a:stretch>
            <a:fillRect/>
          </a:stretch>
        </p:blipFill>
        <p:spPr bwMode="auto">
          <a:xfrm>
            <a:off x="4572000" y="762000"/>
            <a:ext cx="4572000" cy="5824729"/>
          </a:xfrm>
          <a:prstGeom prst="rect">
            <a:avLst/>
          </a:prstGeom>
          <a:noFill/>
        </p:spPr>
      </p:pic>
      <p:sp>
        <p:nvSpPr>
          <p:cNvPr id="14" name="TextBox 13"/>
          <p:cNvSpPr txBox="1"/>
          <p:nvPr/>
        </p:nvSpPr>
        <p:spPr>
          <a:xfrm>
            <a:off x="4572000" y="1295400"/>
            <a:ext cx="4572000" cy="2285241"/>
          </a:xfrm>
          <a:prstGeom prst="rect">
            <a:avLst/>
          </a:prstGeom>
          <a:solidFill>
            <a:srgbClr val="FFC000">
              <a:alpha val="85000"/>
            </a:srgbClr>
          </a:solidFill>
        </p:spPr>
        <p:txBody>
          <a:bodyPr wrap="square" rtlCol="0">
            <a:spAutoFit/>
          </a:bodyPr>
          <a:lstStyle/>
          <a:p>
            <a:r>
              <a:rPr lang="en-US" sz="4400" dirty="0" smtClean="0"/>
              <a:t>             16.5 MAF</a:t>
            </a:r>
          </a:p>
          <a:p>
            <a:r>
              <a:rPr lang="en-US" sz="4400" dirty="0" smtClean="0"/>
              <a:t>-2x7.5=15.0</a:t>
            </a:r>
          </a:p>
          <a:p>
            <a:r>
              <a:rPr lang="en-US" sz="1050" dirty="0" smtClean="0"/>
              <a:t>----------------------------------------------------------------</a:t>
            </a:r>
          </a:p>
          <a:p>
            <a:r>
              <a:rPr lang="en-US" sz="4400" dirty="0" smtClean="0"/>
              <a:t>                1.5 buffer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1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1000"/>
                                        <p:tgtEl>
                                          <p:spTgt spid="7">
                                            <p:txEl>
                                              <p:pRg st="2" end="2"/>
                                            </p:txEl>
                                          </p:spTgt>
                                        </p:tgtEl>
                                      </p:cBhvr>
                                    </p:animEffect>
                                  </p:childTnLst>
                                </p:cTn>
                              </p:par>
                            </p:childTnLst>
                          </p:cTn>
                        </p:par>
                        <p:par>
                          <p:cTn id="18" fill="hold">
                            <p:stCondLst>
                              <p:cond delay="1000"/>
                            </p:stCondLst>
                            <p:childTnLst>
                              <p:par>
                                <p:cTn id="19" presetID="53"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wipe(left)">
                                      <p:cBhvr>
                                        <p:cTn id="28" dur="1000"/>
                                        <p:tgtEl>
                                          <p:spTgt spid="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wipe(left)">
                                      <p:cBhvr>
                                        <p:cTn id="33" dur="1000"/>
                                        <p:tgtEl>
                                          <p:spTgt spid="7">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
                                            <p:txEl>
                                              <p:pRg st="5" end="5"/>
                                            </p:txEl>
                                          </p:spTgt>
                                        </p:tgtEl>
                                        <p:attrNameLst>
                                          <p:attrName>style.visibility</p:attrName>
                                        </p:attrNameLst>
                                      </p:cBhvr>
                                      <p:to>
                                        <p:strVal val="visible"/>
                                      </p:to>
                                    </p:set>
                                    <p:animEffect transition="in" filter="wipe(left)">
                                      <p:cBhvr>
                                        <p:cTn id="38" dur="1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COLORADO RIVER COMPACT OF 1922</a:t>
            </a:r>
            <a:endParaRPr lang="en-US" dirty="0"/>
          </a:p>
        </p:txBody>
      </p:sp>
      <p:sp>
        <p:nvSpPr>
          <p:cNvPr id="7" name="Rectangle 6"/>
          <p:cNvSpPr/>
          <p:nvPr/>
        </p:nvSpPr>
        <p:spPr>
          <a:xfrm>
            <a:off x="0" y="685800"/>
            <a:ext cx="4724400" cy="6273512"/>
          </a:xfrm>
          <a:prstGeom prst="rect">
            <a:avLst/>
          </a:prstGeom>
        </p:spPr>
        <p:txBody>
          <a:bodyPr wrap="square">
            <a:spAutoFit/>
          </a:bodyPr>
          <a:lstStyle/>
          <a:p>
            <a:pPr marL="171450" indent="-171450">
              <a:spcAft>
                <a:spcPts val="1000"/>
              </a:spcAft>
              <a:buFont typeface="Arial" pitchFamily="34" charset="0"/>
              <a:buChar char="•"/>
            </a:pPr>
            <a:r>
              <a:rPr lang="en-US" sz="2400" dirty="0" smtClean="0"/>
              <a:t>Here’s how…</a:t>
            </a:r>
          </a:p>
          <a:p>
            <a:pPr marL="171450" indent="-171450">
              <a:spcAft>
                <a:spcPts val="1000"/>
              </a:spcAft>
              <a:buFont typeface="Arial" pitchFamily="34" charset="0"/>
              <a:buChar char="•"/>
            </a:pPr>
            <a:r>
              <a:rPr lang="en-US" sz="2400" dirty="0" smtClean="0"/>
              <a:t>Tree ring studies showed that the max number should have been 12.5 MAF/yr =============</a:t>
            </a:r>
            <a:r>
              <a:rPr lang="en-US" sz="2400" dirty="0" smtClean="0">
                <a:sym typeface="Wingdings" pitchFamily="2" charset="2"/>
              </a:rPr>
              <a:t></a:t>
            </a:r>
            <a:endParaRPr lang="en-US" sz="2400" dirty="0" smtClean="0"/>
          </a:p>
          <a:p>
            <a:pPr marL="171450" indent="-171450">
              <a:spcAft>
                <a:spcPts val="1000"/>
              </a:spcAft>
              <a:buFont typeface="Arial" pitchFamily="34" charset="0"/>
              <a:buChar char="•"/>
            </a:pPr>
            <a:r>
              <a:rPr lang="en-US" sz="2400" dirty="0" smtClean="0"/>
              <a:t>Evaporation should have been deducted before the allocation; another 1.5 MAF/yr =======</a:t>
            </a:r>
            <a:r>
              <a:rPr lang="en-US" sz="2400" dirty="0" smtClean="0">
                <a:sym typeface="Wingdings" pitchFamily="2" charset="2"/>
              </a:rPr>
              <a:t></a:t>
            </a:r>
            <a:endParaRPr lang="en-US" sz="2400" dirty="0" smtClean="0"/>
          </a:p>
          <a:p>
            <a:pPr marL="171450" indent="-171450">
              <a:spcAft>
                <a:spcPts val="1000"/>
              </a:spcAft>
              <a:buFont typeface="Arial" pitchFamily="34" charset="0"/>
              <a:buChar char="•"/>
            </a:pPr>
            <a:r>
              <a:rPr lang="en-US" sz="2400" dirty="0" smtClean="0"/>
              <a:t>Upper Basin still required to send 7.5 MAF/yr south… ========</a:t>
            </a:r>
            <a:r>
              <a:rPr lang="en-US" sz="2400" dirty="0" smtClean="0">
                <a:sym typeface="Wingdings" pitchFamily="2" charset="2"/>
              </a:rPr>
              <a:t></a:t>
            </a:r>
            <a:endParaRPr lang="en-US" sz="2400" dirty="0" smtClean="0"/>
          </a:p>
          <a:p>
            <a:pPr marL="171450" indent="-171450">
              <a:spcAft>
                <a:spcPts val="1000"/>
              </a:spcAft>
              <a:buFont typeface="Arial" pitchFamily="34" charset="0"/>
              <a:buChar char="•"/>
            </a:pPr>
            <a:r>
              <a:rPr lang="en-US" sz="2400" dirty="0" smtClean="0"/>
              <a:t>So now the Upper Basin only gets 3.5 MAF/yr or a 53% loss! ==</a:t>
            </a:r>
            <a:r>
              <a:rPr lang="en-US" sz="2400" dirty="0" smtClean="0">
                <a:sym typeface="Wingdings" pitchFamily="2" charset="2"/>
              </a:rPr>
              <a:t></a:t>
            </a:r>
            <a:endParaRPr lang="en-US" sz="2400" dirty="0" smtClean="0"/>
          </a:p>
          <a:p>
            <a:pPr marL="171450" indent="-171450">
              <a:spcAft>
                <a:spcPts val="1000"/>
              </a:spcAft>
              <a:buFont typeface="Arial" pitchFamily="34" charset="0"/>
              <a:buChar char="•"/>
            </a:pPr>
            <a:r>
              <a:rPr lang="en-US" sz="2400" dirty="0" smtClean="0"/>
              <a:t>Plus, since Colorado has a 51.75% share of the Upper Basin, as Lake Mead &amp; Lake Powell levels get low,  Colorado will take the biggest cut</a:t>
            </a:r>
          </a:p>
        </p:txBody>
      </p:sp>
      <p:pic>
        <p:nvPicPr>
          <p:cNvPr id="8" name="Picture 2" descr="https://images.theconversation.com/files/416148/original/file-20210814-25-18201z9.png?ixlib=rb-1.1.0&amp;q=45&amp;auto=format&amp;w=1000&amp;fit=clip"/>
          <p:cNvPicPr>
            <a:picLocks noChangeAspect="1" noChangeArrowheads="1"/>
          </p:cNvPicPr>
          <p:nvPr/>
        </p:nvPicPr>
        <p:blipFill>
          <a:blip r:embed="rId2" cstate="print"/>
          <a:srcRect/>
          <a:stretch>
            <a:fillRect/>
          </a:stretch>
        </p:blipFill>
        <p:spPr bwMode="auto">
          <a:xfrm>
            <a:off x="4572000" y="762000"/>
            <a:ext cx="4572000" cy="5824729"/>
          </a:xfrm>
          <a:prstGeom prst="rect">
            <a:avLst/>
          </a:prstGeom>
          <a:noFill/>
        </p:spPr>
      </p:pic>
      <p:sp>
        <p:nvSpPr>
          <p:cNvPr id="13" name="TextBox 12"/>
          <p:cNvSpPr txBox="1"/>
          <p:nvPr/>
        </p:nvSpPr>
        <p:spPr>
          <a:xfrm>
            <a:off x="5029200" y="1295400"/>
            <a:ext cx="3581400" cy="1446550"/>
          </a:xfrm>
          <a:prstGeom prst="rect">
            <a:avLst/>
          </a:prstGeom>
          <a:solidFill>
            <a:srgbClr val="FFC000">
              <a:alpha val="85000"/>
            </a:srgbClr>
          </a:solidFill>
        </p:spPr>
        <p:txBody>
          <a:bodyPr wrap="square" rtlCol="0">
            <a:spAutoFit/>
          </a:bodyPr>
          <a:lstStyle/>
          <a:p>
            <a:r>
              <a:rPr lang="en-US" sz="4400" dirty="0" smtClean="0"/>
              <a:t>     16.5 MAF</a:t>
            </a:r>
          </a:p>
          <a:p>
            <a:r>
              <a:rPr lang="en-US" sz="4400" dirty="0" smtClean="0"/>
              <a:t>     12.5 actual</a:t>
            </a:r>
          </a:p>
        </p:txBody>
      </p:sp>
      <p:sp>
        <p:nvSpPr>
          <p:cNvPr id="16" name="TextBox 15"/>
          <p:cNvSpPr txBox="1"/>
          <p:nvPr/>
        </p:nvSpPr>
        <p:spPr>
          <a:xfrm>
            <a:off x="5029200" y="4335467"/>
            <a:ext cx="3581400" cy="1608133"/>
          </a:xfrm>
          <a:prstGeom prst="rect">
            <a:avLst/>
          </a:prstGeom>
          <a:solidFill>
            <a:srgbClr val="FFC000">
              <a:alpha val="85000"/>
            </a:srgbClr>
          </a:solidFill>
        </p:spPr>
        <p:txBody>
          <a:bodyPr wrap="square" rtlCol="0">
            <a:spAutoFit/>
          </a:bodyPr>
          <a:lstStyle/>
          <a:p>
            <a:r>
              <a:rPr lang="en-US" sz="4400" dirty="0" smtClean="0"/>
              <a:t>  -   7.5 south</a:t>
            </a:r>
          </a:p>
          <a:p>
            <a:r>
              <a:rPr lang="en-US" sz="1050" dirty="0" smtClean="0"/>
              <a:t>  ------------------------------------------------------------------</a:t>
            </a:r>
          </a:p>
          <a:p>
            <a:r>
              <a:rPr lang="en-US" sz="4400" dirty="0" smtClean="0"/>
              <a:t>       3.5! Upper</a:t>
            </a:r>
            <a:endParaRPr lang="en-US" sz="4400" dirty="0"/>
          </a:p>
        </p:txBody>
      </p:sp>
      <p:sp>
        <p:nvSpPr>
          <p:cNvPr id="17" name="TextBox 16"/>
          <p:cNvSpPr txBox="1"/>
          <p:nvPr/>
        </p:nvSpPr>
        <p:spPr>
          <a:xfrm>
            <a:off x="5029200" y="2743200"/>
            <a:ext cx="3581400" cy="1608133"/>
          </a:xfrm>
          <a:prstGeom prst="rect">
            <a:avLst/>
          </a:prstGeom>
          <a:solidFill>
            <a:srgbClr val="FFC000">
              <a:alpha val="85000"/>
            </a:srgbClr>
          </a:solidFill>
        </p:spPr>
        <p:txBody>
          <a:bodyPr wrap="square" rtlCol="0">
            <a:spAutoFit/>
          </a:bodyPr>
          <a:lstStyle/>
          <a:p>
            <a:r>
              <a:rPr lang="en-US" sz="4400" dirty="0" smtClean="0"/>
              <a:t>    -  1.5 </a:t>
            </a:r>
            <a:r>
              <a:rPr lang="en-US" sz="4400" dirty="0" err="1" smtClean="0"/>
              <a:t>evap</a:t>
            </a:r>
            <a:endParaRPr lang="en-US" sz="4400" dirty="0" smtClean="0"/>
          </a:p>
          <a:p>
            <a:r>
              <a:rPr lang="en-US" sz="1050" dirty="0" smtClean="0"/>
              <a:t>------------------------------------------------------------------</a:t>
            </a:r>
          </a:p>
          <a:p>
            <a:r>
              <a:rPr lang="en-US" sz="4400" dirty="0" smtClean="0"/>
              <a:t>     11.0 really</a:t>
            </a:r>
            <a:endParaRPr lang="en-US" sz="4400" dirty="0"/>
          </a:p>
        </p:txBody>
      </p:sp>
      <p:sp>
        <p:nvSpPr>
          <p:cNvPr id="18" name="TextBox 17"/>
          <p:cNvSpPr txBox="1"/>
          <p:nvPr/>
        </p:nvSpPr>
        <p:spPr>
          <a:xfrm>
            <a:off x="4572000" y="1295400"/>
            <a:ext cx="4572000" cy="2285241"/>
          </a:xfrm>
          <a:prstGeom prst="rect">
            <a:avLst/>
          </a:prstGeom>
          <a:solidFill>
            <a:srgbClr val="FFC000">
              <a:alpha val="85000"/>
            </a:srgbClr>
          </a:solidFill>
        </p:spPr>
        <p:txBody>
          <a:bodyPr wrap="square" rtlCol="0">
            <a:spAutoFit/>
          </a:bodyPr>
          <a:lstStyle/>
          <a:p>
            <a:r>
              <a:rPr lang="en-US" sz="4400" dirty="0" smtClean="0"/>
              <a:t>             16.5 MAF</a:t>
            </a:r>
          </a:p>
          <a:p>
            <a:r>
              <a:rPr lang="en-US" sz="4400" dirty="0" smtClean="0"/>
              <a:t>-2x7.5=15.0</a:t>
            </a:r>
          </a:p>
          <a:p>
            <a:r>
              <a:rPr lang="en-US" sz="1050" dirty="0" smtClean="0"/>
              <a:t>----------------------------------------------------------------</a:t>
            </a:r>
          </a:p>
          <a:p>
            <a:r>
              <a:rPr lang="en-US" sz="4400" dirty="0" smtClean="0"/>
              <a:t>                1.5 buffer</a:t>
            </a:r>
          </a:p>
        </p:txBody>
      </p:sp>
      <p:sp>
        <p:nvSpPr>
          <p:cNvPr id="19" name="Multiply 18"/>
          <p:cNvSpPr/>
          <p:nvPr/>
        </p:nvSpPr>
        <p:spPr>
          <a:xfrm>
            <a:off x="6019800" y="1143000"/>
            <a:ext cx="1524000" cy="1066800"/>
          </a:xfrm>
          <a:prstGeom prst="mathMultiply">
            <a:avLst/>
          </a:prstGeom>
          <a:solidFill>
            <a:srgbClr val="FF0000">
              <a:alpha val="8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1000"/>
                                        <p:tgtEl>
                                          <p:spTgt spid="7">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wipe(left)">
                                      <p:cBhvr>
                                        <p:cTn id="11" dur="1000"/>
                                        <p:tgtEl>
                                          <p:spTgt spid="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80">
                                          <p:stCondLst>
                                            <p:cond delay="0"/>
                                          </p:stCondLst>
                                        </p:cTn>
                                        <p:tgtEl>
                                          <p:spTgt spid="19"/>
                                        </p:tgtEl>
                                      </p:cBhvr>
                                    </p:animEffect>
                                    <p:anim calcmode="lin" valueType="num">
                                      <p:cBhvr>
                                        <p:cTn id="17"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2" dur="26">
                                          <p:stCondLst>
                                            <p:cond delay="650"/>
                                          </p:stCondLst>
                                        </p:cTn>
                                        <p:tgtEl>
                                          <p:spTgt spid="19"/>
                                        </p:tgtEl>
                                      </p:cBhvr>
                                      <p:to x="100000" y="60000"/>
                                    </p:animScale>
                                    <p:animScale>
                                      <p:cBhvr>
                                        <p:cTn id="23" dur="166" decel="50000">
                                          <p:stCondLst>
                                            <p:cond delay="676"/>
                                          </p:stCondLst>
                                        </p:cTn>
                                        <p:tgtEl>
                                          <p:spTgt spid="19"/>
                                        </p:tgtEl>
                                      </p:cBhvr>
                                      <p:to x="100000" y="100000"/>
                                    </p:animScale>
                                    <p:animScale>
                                      <p:cBhvr>
                                        <p:cTn id="24" dur="26">
                                          <p:stCondLst>
                                            <p:cond delay="1312"/>
                                          </p:stCondLst>
                                        </p:cTn>
                                        <p:tgtEl>
                                          <p:spTgt spid="19"/>
                                        </p:tgtEl>
                                      </p:cBhvr>
                                      <p:to x="100000" y="80000"/>
                                    </p:animScale>
                                    <p:animScale>
                                      <p:cBhvr>
                                        <p:cTn id="25" dur="166" decel="50000">
                                          <p:stCondLst>
                                            <p:cond delay="1338"/>
                                          </p:stCondLst>
                                        </p:cTn>
                                        <p:tgtEl>
                                          <p:spTgt spid="19"/>
                                        </p:tgtEl>
                                      </p:cBhvr>
                                      <p:to x="100000" y="100000"/>
                                    </p:animScale>
                                    <p:animScale>
                                      <p:cBhvr>
                                        <p:cTn id="26" dur="26">
                                          <p:stCondLst>
                                            <p:cond delay="1642"/>
                                          </p:stCondLst>
                                        </p:cTn>
                                        <p:tgtEl>
                                          <p:spTgt spid="19"/>
                                        </p:tgtEl>
                                      </p:cBhvr>
                                      <p:to x="100000" y="90000"/>
                                    </p:animScale>
                                    <p:animScale>
                                      <p:cBhvr>
                                        <p:cTn id="27" dur="166" decel="50000">
                                          <p:stCondLst>
                                            <p:cond delay="1668"/>
                                          </p:stCondLst>
                                        </p:cTn>
                                        <p:tgtEl>
                                          <p:spTgt spid="19"/>
                                        </p:tgtEl>
                                      </p:cBhvr>
                                      <p:to x="100000" y="100000"/>
                                    </p:animScale>
                                    <p:animScale>
                                      <p:cBhvr>
                                        <p:cTn id="28" dur="26">
                                          <p:stCondLst>
                                            <p:cond delay="1808"/>
                                          </p:stCondLst>
                                        </p:cTn>
                                        <p:tgtEl>
                                          <p:spTgt spid="19"/>
                                        </p:tgtEl>
                                      </p:cBhvr>
                                      <p:to x="100000" y="95000"/>
                                    </p:animScale>
                                    <p:animScale>
                                      <p:cBhvr>
                                        <p:cTn id="29" dur="166" decel="50000">
                                          <p:stCondLst>
                                            <p:cond delay="1834"/>
                                          </p:stCondLst>
                                        </p:cTn>
                                        <p:tgtEl>
                                          <p:spTgt spid="19"/>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3" presetClass="exit" presetSubtype="0" fill="hold" grpId="0" nodeType="clickEffect">
                                  <p:stCondLst>
                                    <p:cond delay="0"/>
                                  </p:stCondLst>
                                  <p:childTnLst>
                                    <p:anim calcmode="lin" valueType="num">
                                      <p:cBhvr>
                                        <p:cTn id="33" dur="500"/>
                                        <p:tgtEl>
                                          <p:spTgt spid="18"/>
                                        </p:tgtEl>
                                        <p:attrNameLst>
                                          <p:attrName>ppt_w</p:attrName>
                                        </p:attrNameLst>
                                      </p:cBhvr>
                                      <p:tavLst>
                                        <p:tav tm="0">
                                          <p:val>
                                            <p:strVal val="ppt_w"/>
                                          </p:val>
                                        </p:tav>
                                        <p:tav tm="100000">
                                          <p:val>
                                            <p:fltVal val="0"/>
                                          </p:val>
                                        </p:tav>
                                      </p:tavLst>
                                    </p:anim>
                                    <p:anim calcmode="lin" valueType="num">
                                      <p:cBhvr>
                                        <p:cTn id="34" dur="500"/>
                                        <p:tgtEl>
                                          <p:spTgt spid="18"/>
                                        </p:tgtEl>
                                        <p:attrNameLst>
                                          <p:attrName>ppt_h</p:attrName>
                                        </p:attrNameLst>
                                      </p:cBhvr>
                                      <p:tavLst>
                                        <p:tav tm="0">
                                          <p:val>
                                            <p:strVal val="ppt_h"/>
                                          </p:val>
                                        </p:tav>
                                        <p:tav tm="100000">
                                          <p:val>
                                            <p:fltVal val="0"/>
                                          </p:val>
                                        </p:tav>
                                      </p:tavLst>
                                    </p:anim>
                                    <p:animEffect transition="out" filter="fade">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par>
                                <p:cTn id="37" presetID="2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1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7">
                                            <p:txEl>
                                              <p:pRg st="2" end="2"/>
                                            </p:txEl>
                                          </p:spTgt>
                                        </p:tgtEl>
                                        <p:attrNameLst>
                                          <p:attrName>style.visibility</p:attrName>
                                        </p:attrNameLst>
                                      </p:cBhvr>
                                      <p:to>
                                        <p:strVal val="visible"/>
                                      </p:to>
                                    </p:set>
                                    <p:animEffect transition="in" filter="wipe(left)">
                                      <p:cBhvr>
                                        <p:cTn id="44" dur="1000"/>
                                        <p:tgtEl>
                                          <p:spTgt spid="7">
                                            <p:txEl>
                                              <p:pRg st="2" end="2"/>
                                            </p:txEl>
                                          </p:spTgt>
                                        </p:tgtEl>
                                      </p:cBhvr>
                                    </p:animEffect>
                                  </p:childTnLst>
                                </p:cTn>
                              </p:par>
                            </p:childTnLst>
                          </p:cTn>
                        </p:par>
                        <p:par>
                          <p:cTn id="45" fill="hold">
                            <p:stCondLst>
                              <p:cond delay="1000"/>
                            </p:stCondLst>
                            <p:childTnLst>
                              <p:par>
                                <p:cTn id="46" presetID="22" presetClass="entr" presetSubtype="4"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10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7">
                                            <p:txEl>
                                              <p:pRg st="3" end="3"/>
                                            </p:txEl>
                                          </p:spTgt>
                                        </p:tgtEl>
                                        <p:attrNameLst>
                                          <p:attrName>style.visibility</p:attrName>
                                        </p:attrNameLst>
                                      </p:cBhvr>
                                      <p:to>
                                        <p:strVal val="visible"/>
                                      </p:to>
                                    </p:set>
                                    <p:animEffect transition="in" filter="wipe(left)">
                                      <p:cBhvr>
                                        <p:cTn id="53" dur="1000"/>
                                        <p:tgtEl>
                                          <p:spTgt spid="7">
                                            <p:txEl>
                                              <p:pRg st="3" end="3"/>
                                            </p:txEl>
                                          </p:spTgt>
                                        </p:tgtEl>
                                      </p:cBhvr>
                                    </p:animEffect>
                                  </p:childTnLst>
                                </p:cTn>
                              </p:par>
                            </p:childTnLst>
                          </p:cTn>
                        </p:par>
                        <p:par>
                          <p:cTn id="54" fill="hold">
                            <p:stCondLst>
                              <p:cond delay="1000"/>
                            </p:stCondLst>
                            <p:childTnLst>
                              <p:par>
                                <p:cTn id="55" presetID="22" presetClass="entr" presetSubtype="8" fill="hold" nodeType="afterEffect">
                                  <p:stCondLst>
                                    <p:cond delay="0"/>
                                  </p:stCondLst>
                                  <p:childTnLst>
                                    <p:set>
                                      <p:cBhvr>
                                        <p:cTn id="56" dur="1" fill="hold">
                                          <p:stCondLst>
                                            <p:cond delay="0"/>
                                          </p:stCondLst>
                                        </p:cTn>
                                        <p:tgtEl>
                                          <p:spTgt spid="7">
                                            <p:txEl>
                                              <p:pRg st="4" end="4"/>
                                            </p:txEl>
                                          </p:spTgt>
                                        </p:tgtEl>
                                        <p:attrNameLst>
                                          <p:attrName>style.visibility</p:attrName>
                                        </p:attrNameLst>
                                      </p:cBhvr>
                                      <p:to>
                                        <p:strVal val="visible"/>
                                      </p:to>
                                    </p:set>
                                    <p:animEffect transition="in" filter="wipe(left)">
                                      <p:cBhvr>
                                        <p:cTn id="57" dur="1000"/>
                                        <p:tgtEl>
                                          <p:spTgt spid="7">
                                            <p:txEl>
                                              <p:pRg st="4" end="4"/>
                                            </p:txEl>
                                          </p:spTgt>
                                        </p:tgtEl>
                                      </p:cBhvr>
                                    </p:animEffect>
                                  </p:childTnLst>
                                </p:cTn>
                              </p:par>
                            </p:childTnLst>
                          </p:cTn>
                        </p:par>
                        <p:par>
                          <p:cTn id="58" fill="hold">
                            <p:stCondLst>
                              <p:cond delay="2000"/>
                            </p:stCondLst>
                            <p:childTnLst>
                              <p:par>
                                <p:cTn id="59" presetID="22" presetClass="entr" presetSubtype="4" fill="hold" grpId="0" nodeType="after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down)">
                                      <p:cBhvr>
                                        <p:cTn id="61" dur="10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7">
                                            <p:txEl>
                                              <p:pRg st="5" end="5"/>
                                            </p:txEl>
                                          </p:spTgt>
                                        </p:tgtEl>
                                        <p:attrNameLst>
                                          <p:attrName>style.visibility</p:attrName>
                                        </p:attrNameLst>
                                      </p:cBhvr>
                                      <p:to>
                                        <p:strVal val="visible"/>
                                      </p:to>
                                    </p:set>
                                    <p:animEffect transition="in" filter="wipe(left)">
                                      <p:cBhvr>
                                        <p:cTn id="66" dur="1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animBg="1"/>
      <p:bldP spid="19"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COLORADO RIVER COMPACT OF 1922</a:t>
            </a:r>
            <a:endParaRPr lang="en-US" dirty="0"/>
          </a:p>
        </p:txBody>
      </p:sp>
      <p:sp>
        <p:nvSpPr>
          <p:cNvPr id="7" name="Rectangle 6"/>
          <p:cNvSpPr/>
          <p:nvPr/>
        </p:nvSpPr>
        <p:spPr>
          <a:xfrm>
            <a:off x="0" y="685800"/>
            <a:ext cx="4724400" cy="6258123"/>
          </a:xfrm>
          <a:prstGeom prst="rect">
            <a:avLst/>
          </a:prstGeom>
        </p:spPr>
        <p:txBody>
          <a:bodyPr wrap="square">
            <a:spAutoFit/>
          </a:bodyPr>
          <a:lstStyle/>
          <a:p>
            <a:pPr marL="171450" indent="-171450">
              <a:spcAft>
                <a:spcPts val="1000"/>
              </a:spcAft>
              <a:buFont typeface="Arial" pitchFamily="34" charset="0"/>
              <a:buChar char="•"/>
            </a:pPr>
            <a:r>
              <a:rPr lang="en-US" sz="2400" dirty="0" smtClean="0"/>
              <a:t>Under a 1944 treaty,  an additional 1.5 MAF in annual flows was made available to Mexico</a:t>
            </a:r>
          </a:p>
          <a:p>
            <a:pPr marL="171450" indent="-171450">
              <a:spcAft>
                <a:spcPts val="1000"/>
              </a:spcAft>
              <a:buFont typeface="Arial" pitchFamily="34" charset="0"/>
              <a:buChar char="•"/>
            </a:pPr>
            <a:r>
              <a:rPr lang="en-US" sz="2400" dirty="0" smtClean="0"/>
              <a:t>A 1963 Supreme Court ruling confirmed that Congress designated the Secretary of the Interior as the water master for the Lower Basin; manager of all water below Hoover Dam</a:t>
            </a:r>
          </a:p>
          <a:p>
            <a:pPr marL="171450" indent="-171450">
              <a:spcAft>
                <a:spcPts val="1000"/>
              </a:spcAft>
              <a:buFont typeface="Arial" pitchFamily="34" charset="0"/>
              <a:buChar char="•"/>
            </a:pPr>
            <a:r>
              <a:rPr lang="en-US" sz="2400" dirty="0" smtClean="0"/>
              <a:t>On August 16, 2021, Reclamation declared the first-ever Tier One shortage condition in the Lower Basin beginning in 2022, which reduces deliveries to water contractors in Arizona and Nevada, as well as to Mexico</a:t>
            </a:r>
          </a:p>
        </p:txBody>
      </p:sp>
      <p:pic>
        <p:nvPicPr>
          <p:cNvPr id="8" name="Picture 2" descr="https://images.theconversation.com/files/416148/original/file-20210814-25-18201z9.png?ixlib=rb-1.1.0&amp;q=45&amp;auto=format&amp;w=1000&amp;fit=clip"/>
          <p:cNvPicPr>
            <a:picLocks noChangeAspect="1" noChangeArrowheads="1"/>
          </p:cNvPicPr>
          <p:nvPr/>
        </p:nvPicPr>
        <p:blipFill>
          <a:blip r:embed="rId2" cstate="print"/>
          <a:srcRect/>
          <a:stretch>
            <a:fillRect/>
          </a:stretch>
        </p:blipFill>
        <p:spPr bwMode="auto">
          <a:xfrm>
            <a:off x="4572000" y="762000"/>
            <a:ext cx="4572000" cy="5824729"/>
          </a:xfrm>
          <a:prstGeom prst="rect">
            <a:avLst/>
          </a:prstGeom>
          <a:noFill/>
        </p:spPr>
      </p:pic>
      <p:sp>
        <p:nvSpPr>
          <p:cNvPr id="11" name="Rectangle 10"/>
          <p:cNvSpPr/>
          <p:nvPr/>
        </p:nvSpPr>
        <p:spPr>
          <a:xfrm>
            <a:off x="-2362200" y="0"/>
            <a:ext cx="4724400" cy="461665"/>
          </a:xfrm>
          <a:prstGeom prst="rect">
            <a:avLst/>
          </a:prstGeom>
        </p:spPr>
        <p:txBody>
          <a:bodyPr wrap="square">
            <a:spAutoFit/>
          </a:bodyPr>
          <a:lstStyle/>
          <a:p>
            <a:pPr marL="171450" indent="-171450">
              <a:buFont typeface="Arial" pitchFamily="34" charset="0"/>
              <a:buChar char="•"/>
            </a:pPr>
            <a:r>
              <a:rPr lang="en-US" sz="2400" dirty="0" smtClean="0"/>
              <a:t>z</a:t>
            </a:r>
          </a:p>
        </p:txBody>
      </p:sp>
      <p:sp>
        <p:nvSpPr>
          <p:cNvPr id="13" name="TextBox 12"/>
          <p:cNvSpPr txBox="1"/>
          <p:nvPr/>
        </p:nvSpPr>
        <p:spPr>
          <a:xfrm>
            <a:off x="5029200" y="1295400"/>
            <a:ext cx="3581400" cy="1446550"/>
          </a:xfrm>
          <a:prstGeom prst="rect">
            <a:avLst/>
          </a:prstGeom>
          <a:solidFill>
            <a:srgbClr val="FFC000">
              <a:alpha val="85000"/>
            </a:srgbClr>
          </a:solidFill>
        </p:spPr>
        <p:txBody>
          <a:bodyPr wrap="square" rtlCol="0">
            <a:spAutoFit/>
          </a:bodyPr>
          <a:lstStyle/>
          <a:p>
            <a:r>
              <a:rPr lang="en-US" sz="4400" dirty="0" smtClean="0"/>
              <a:t>     16.5 MAF</a:t>
            </a:r>
          </a:p>
          <a:p>
            <a:r>
              <a:rPr lang="en-US" sz="4400" dirty="0" smtClean="0"/>
              <a:t>     12.5 actual</a:t>
            </a:r>
          </a:p>
        </p:txBody>
      </p:sp>
      <p:sp>
        <p:nvSpPr>
          <p:cNvPr id="16" name="TextBox 15"/>
          <p:cNvSpPr txBox="1"/>
          <p:nvPr/>
        </p:nvSpPr>
        <p:spPr>
          <a:xfrm>
            <a:off x="5029200" y="4335467"/>
            <a:ext cx="3581400" cy="1608133"/>
          </a:xfrm>
          <a:prstGeom prst="rect">
            <a:avLst/>
          </a:prstGeom>
          <a:solidFill>
            <a:srgbClr val="FFC000">
              <a:alpha val="85000"/>
            </a:srgbClr>
          </a:solidFill>
        </p:spPr>
        <p:txBody>
          <a:bodyPr wrap="square" rtlCol="0">
            <a:spAutoFit/>
          </a:bodyPr>
          <a:lstStyle/>
          <a:p>
            <a:r>
              <a:rPr lang="en-US" sz="4400" dirty="0" smtClean="0"/>
              <a:t>  -   7.5 south</a:t>
            </a:r>
          </a:p>
          <a:p>
            <a:r>
              <a:rPr lang="en-US" sz="1050" dirty="0" smtClean="0"/>
              <a:t>  ------------------------------------------------------------------</a:t>
            </a:r>
          </a:p>
          <a:p>
            <a:r>
              <a:rPr lang="en-US" sz="4400" dirty="0" smtClean="0"/>
              <a:t>       3.5! Upper</a:t>
            </a:r>
            <a:endParaRPr lang="en-US" sz="4400" dirty="0"/>
          </a:p>
        </p:txBody>
      </p:sp>
      <p:sp>
        <p:nvSpPr>
          <p:cNvPr id="17" name="TextBox 16"/>
          <p:cNvSpPr txBox="1"/>
          <p:nvPr/>
        </p:nvSpPr>
        <p:spPr>
          <a:xfrm>
            <a:off x="5029200" y="2743200"/>
            <a:ext cx="3581400" cy="1608133"/>
          </a:xfrm>
          <a:prstGeom prst="rect">
            <a:avLst/>
          </a:prstGeom>
          <a:solidFill>
            <a:srgbClr val="FFC000">
              <a:alpha val="85000"/>
            </a:srgbClr>
          </a:solidFill>
        </p:spPr>
        <p:txBody>
          <a:bodyPr wrap="square" rtlCol="0">
            <a:spAutoFit/>
          </a:bodyPr>
          <a:lstStyle/>
          <a:p>
            <a:r>
              <a:rPr lang="en-US" sz="4400" dirty="0" smtClean="0"/>
              <a:t>    -  1.5 </a:t>
            </a:r>
            <a:r>
              <a:rPr lang="en-US" sz="4400" dirty="0" err="1" smtClean="0"/>
              <a:t>evap</a:t>
            </a:r>
            <a:endParaRPr lang="en-US" sz="4400" dirty="0" smtClean="0"/>
          </a:p>
          <a:p>
            <a:r>
              <a:rPr lang="en-US" sz="1050" dirty="0" smtClean="0"/>
              <a:t>------------------------------------------------------------------</a:t>
            </a:r>
          </a:p>
          <a:p>
            <a:r>
              <a:rPr lang="en-US" sz="4400" dirty="0" smtClean="0"/>
              <a:t>     11.0 really</a:t>
            </a:r>
            <a:endParaRPr lang="en-US" sz="4400" dirty="0"/>
          </a:p>
        </p:txBody>
      </p:sp>
      <p:sp>
        <p:nvSpPr>
          <p:cNvPr id="12" name="Multiply 11"/>
          <p:cNvSpPr/>
          <p:nvPr/>
        </p:nvSpPr>
        <p:spPr>
          <a:xfrm>
            <a:off x="6019800" y="1143000"/>
            <a:ext cx="1524000" cy="1066800"/>
          </a:xfrm>
          <a:prstGeom prst="mathMultiply">
            <a:avLst/>
          </a:prstGeom>
          <a:solidFill>
            <a:srgbClr val="FF0000">
              <a:alpha val="8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1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COLORADO RIVER COMPACT OF 1922</a:t>
            </a:r>
            <a:endParaRPr lang="en-US" dirty="0"/>
          </a:p>
        </p:txBody>
      </p:sp>
      <p:sp>
        <p:nvSpPr>
          <p:cNvPr id="7" name="Rectangle 6"/>
          <p:cNvSpPr/>
          <p:nvPr/>
        </p:nvSpPr>
        <p:spPr>
          <a:xfrm>
            <a:off x="0" y="685800"/>
            <a:ext cx="4724400" cy="5663089"/>
          </a:xfrm>
          <a:prstGeom prst="rect">
            <a:avLst/>
          </a:prstGeom>
        </p:spPr>
        <p:txBody>
          <a:bodyPr wrap="square">
            <a:spAutoFit/>
          </a:bodyPr>
          <a:lstStyle/>
          <a:p>
            <a:pPr marL="171450" indent="-171450">
              <a:spcAft>
                <a:spcPts val="1000"/>
              </a:spcAft>
              <a:buFont typeface="Arial" pitchFamily="34" charset="0"/>
              <a:buChar char="•"/>
            </a:pPr>
            <a:r>
              <a:rPr lang="en-US" sz="2400" dirty="0" smtClean="0"/>
              <a:t>The federal government pushed states to sign agreements in 2003, 2007 and 2019 to sort out allocation issues</a:t>
            </a:r>
          </a:p>
          <a:p>
            <a:pPr marL="171450" indent="-171450">
              <a:spcAft>
                <a:spcPts val="1000"/>
              </a:spcAft>
              <a:buFont typeface="Arial" pitchFamily="34" charset="0"/>
              <a:buChar char="•"/>
            </a:pPr>
            <a:r>
              <a:rPr lang="en-US" sz="2400" dirty="0" smtClean="0"/>
              <a:t>In 2019, Drought Contingency Plans (DCPs) for the Upper and Lower Basins were developed</a:t>
            </a:r>
          </a:p>
          <a:p>
            <a:pPr marL="171450" indent="-171450">
              <a:spcAft>
                <a:spcPts val="1000"/>
              </a:spcAft>
              <a:buFont typeface="Arial" pitchFamily="34" charset="0"/>
              <a:buChar char="•"/>
            </a:pPr>
            <a:r>
              <a:rPr lang="en-US" sz="2400" dirty="0" smtClean="0"/>
              <a:t>This provided specific trigger points for Lake Mead water level:</a:t>
            </a:r>
          </a:p>
          <a:p>
            <a:pPr marL="406400" lvl="1" indent="-171450">
              <a:spcAft>
                <a:spcPts val="1000"/>
              </a:spcAft>
              <a:buFont typeface="Arial" pitchFamily="34" charset="0"/>
              <a:buChar char="•"/>
            </a:pPr>
            <a:r>
              <a:rPr lang="en-US" sz="2400" dirty="0" smtClean="0"/>
              <a:t>“Tier Zero” 	       = 1190 ft</a:t>
            </a:r>
          </a:p>
          <a:p>
            <a:pPr marL="406400" lvl="1" indent="-171450">
              <a:spcAft>
                <a:spcPts val="1000"/>
              </a:spcAft>
              <a:buFont typeface="Arial" pitchFamily="34" charset="0"/>
              <a:buChar char="•"/>
            </a:pPr>
            <a:r>
              <a:rPr lang="en-US" sz="2400" dirty="0" smtClean="0"/>
              <a:t>“Level One” Cutbacks   = 1075ft</a:t>
            </a:r>
          </a:p>
          <a:p>
            <a:pPr marL="406400" lvl="1" indent="-171450">
              <a:spcAft>
                <a:spcPts val="1000"/>
              </a:spcAft>
              <a:buFont typeface="Arial" pitchFamily="34" charset="0"/>
              <a:buChar char="•"/>
            </a:pPr>
            <a:r>
              <a:rPr lang="en-US" sz="2400" dirty="0" smtClean="0"/>
              <a:t>“Level Two” Cutbacks   = 1050ft</a:t>
            </a:r>
          </a:p>
          <a:p>
            <a:pPr marL="406400" lvl="1" indent="-171450">
              <a:spcAft>
                <a:spcPts val="1000"/>
              </a:spcAft>
              <a:buFont typeface="Arial" pitchFamily="34" charset="0"/>
              <a:buChar char="•"/>
            </a:pPr>
            <a:r>
              <a:rPr lang="en-US" sz="2400" dirty="0" smtClean="0"/>
              <a:t>“Level Three” Cutbacks=1025ft</a:t>
            </a:r>
          </a:p>
        </p:txBody>
      </p:sp>
      <p:pic>
        <p:nvPicPr>
          <p:cNvPr id="8" name="Picture 2" descr="https://images.theconversation.com/files/416148/original/file-20210814-25-18201z9.png?ixlib=rb-1.1.0&amp;q=45&amp;auto=format&amp;w=1000&amp;fit=clip"/>
          <p:cNvPicPr>
            <a:picLocks noChangeAspect="1" noChangeArrowheads="1"/>
          </p:cNvPicPr>
          <p:nvPr/>
        </p:nvPicPr>
        <p:blipFill>
          <a:blip r:embed="rId3" cstate="print"/>
          <a:srcRect/>
          <a:stretch>
            <a:fillRect/>
          </a:stretch>
        </p:blipFill>
        <p:spPr bwMode="auto">
          <a:xfrm>
            <a:off x="4572000" y="762000"/>
            <a:ext cx="4572000" cy="5824729"/>
          </a:xfrm>
          <a:prstGeom prst="rect">
            <a:avLst/>
          </a:prstGeom>
          <a:noFill/>
        </p:spPr>
      </p:pic>
      <p:sp>
        <p:nvSpPr>
          <p:cNvPr id="11" name="Rectangle 10"/>
          <p:cNvSpPr/>
          <p:nvPr/>
        </p:nvSpPr>
        <p:spPr>
          <a:xfrm>
            <a:off x="-2362200" y="0"/>
            <a:ext cx="4724400" cy="461665"/>
          </a:xfrm>
          <a:prstGeom prst="rect">
            <a:avLst/>
          </a:prstGeom>
        </p:spPr>
        <p:txBody>
          <a:bodyPr wrap="square">
            <a:spAutoFit/>
          </a:bodyPr>
          <a:lstStyle/>
          <a:p>
            <a:pPr marL="171450" indent="-171450">
              <a:buFont typeface="Arial" pitchFamily="34" charset="0"/>
              <a:buChar char="•"/>
            </a:pPr>
            <a:r>
              <a:rPr lang="en-US" sz="2400" dirty="0" smtClean="0"/>
              <a:t>z</a:t>
            </a:r>
          </a:p>
        </p:txBody>
      </p:sp>
      <p:sp>
        <p:nvSpPr>
          <p:cNvPr id="13" name="TextBox 12"/>
          <p:cNvSpPr txBox="1"/>
          <p:nvPr/>
        </p:nvSpPr>
        <p:spPr>
          <a:xfrm>
            <a:off x="5029200" y="1295400"/>
            <a:ext cx="3581400" cy="1446550"/>
          </a:xfrm>
          <a:prstGeom prst="rect">
            <a:avLst/>
          </a:prstGeom>
          <a:solidFill>
            <a:srgbClr val="FFC000">
              <a:alpha val="85000"/>
            </a:srgbClr>
          </a:solidFill>
        </p:spPr>
        <p:txBody>
          <a:bodyPr wrap="square" rtlCol="0">
            <a:spAutoFit/>
          </a:bodyPr>
          <a:lstStyle/>
          <a:p>
            <a:r>
              <a:rPr lang="en-US" sz="4400" dirty="0" smtClean="0"/>
              <a:t>     16.5 MAF</a:t>
            </a:r>
          </a:p>
          <a:p>
            <a:r>
              <a:rPr lang="en-US" sz="4400" dirty="0" smtClean="0"/>
              <a:t>     12.5 actual</a:t>
            </a:r>
          </a:p>
        </p:txBody>
      </p:sp>
      <p:sp>
        <p:nvSpPr>
          <p:cNvPr id="16" name="TextBox 15"/>
          <p:cNvSpPr txBox="1"/>
          <p:nvPr/>
        </p:nvSpPr>
        <p:spPr>
          <a:xfrm>
            <a:off x="5029200" y="4335467"/>
            <a:ext cx="3581400" cy="1608133"/>
          </a:xfrm>
          <a:prstGeom prst="rect">
            <a:avLst/>
          </a:prstGeom>
          <a:solidFill>
            <a:srgbClr val="FFC000">
              <a:alpha val="85000"/>
            </a:srgbClr>
          </a:solidFill>
        </p:spPr>
        <p:txBody>
          <a:bodyPr wrap="square" rtlCol="0">
            <a:spAutoFit/>
          </a:bodyPr>
          <a:lstStyle/>
          <a:p>
            <a:r>
              <a:rPr lang="en-US" sz="4400" dirty="0" smtClean="0"/>
              <a:t>  -   7.5 south</a:t>
            </a:r>
          </a:p>
          <a:p>
            <a:r>
              <a:rPr lang="en-US" sz="1050" dirty="0" smtClean="0"/>
              <a:t>  ------------------------------------------------------------------</a:t>
            </a:r>
          </a:p>
          <a:p>
            <a:r>
              <a:rPr lang="en-US" sz="4400" dirty="0" smtClean="0"/>
              <a:t>       3.5! Upper</a:t>
            </a:r>
            <a:endParaRPr lang="en-US" sz="4400" dirty="0"/>
          </a:p>
        </p:txBody>
      </p:sp>
      <p:sp>
        <p:nvSpPr>
          <p:cNvPr id="17" name="TextBox 16"/>
          <p:cNvSpPr txBox="1"/>
          <p:nvPr/>
        </p:nvSpPr>
        <p:spPr>
          <a:xfrm>
            <a:off x="5029200" y="2743200"/>
            <a:ext cx="3581400" cy="1608133"/>
          </a:xfrm>
          <a:prstGeom prst="rect">
            <a:avLst/>
          </a:prstGeom>
          <a:solidFill>
            <a:srgbClr val="FFC000">
              <a:alpha val="85000"/>
            </a:srgbClr>
          </a:solidFill>
        </p:spPr>
        <p:txBody>
          <a:bodyPr wrap="square" rtlCol="0">
            <a:spAutoFit/>
          </a:bodyPr>
          <a:lstStyle/>
          <a:p>
            <a:r>
              <a:rPr lang="en-US" sz="4400" dirty="0" smtClean="0"/>
              <a:t>    -  1.5 </a:t>
            </a:r>
            <a:r>
              <a:rPr lang="en-US" sz="4400" dirty="0" err="1" smtClean="0"/>
              <a:t>evap</a:t>
            </a:r>
            <a:endParaRPr lang="en-US" sz="4400" dirty="0" smtClean="0"/>
          </a:p>
          <a:p>
            <a:r>
              <a:rPr lang="en-US" sz="1050" dirty="0" smtClean="0"/>
              <a:t>------------------------------------------------------------------</a:t>
            </a:r>
          </a:p>
          <a:p>
            <a:r>
              <a:rPr lang="en-US" sz="4400" dirty="0" smtClean="0"/>
              <a:t>     11.0 really</a:t>
            </a:r>
            <a:endParaRPr lang="en-US" sz="4400" dirty="0"/>
          </a:p>
        </p:txBody>
      </p:sp>
      <p:sp>
        <p:nvSpPr>
          <p:cNvPr id="12" name="Multiply 11"/>
          <p:cNvSpPr/>
          <p:nvPr/>
        </p:nvSpPr>
        <p:spPr>
          <a:xfrm>
            <a:off x="6019800" y="1143000"/>
            <a:ext cx="1524000" cy="1066800"/>
          </a:xfrm>
          <a:prstGeom prst="mathMultiply">
            <a:avLst/>
          </a:prstGeom>
          <a:solidFill>
            <a:srgbClr val="FF0000">
              <a:alpha val="8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3"/>
          <p:cNvGrpSpPr/>
          <p:nvPr/>
        </p:nvGrpSpPr>
        <p:grpSpPr>
          <a:xfrm>
            <a:off x="9448800" y="-762000"/>
            <a:ext cx="9010650" cy="7930852"/>
            <a:chOff x="-6640033" y="-3505200"/>
            <a:chExt cx="9010650" cy="7930852"/>
          </a:xfrm>
        </p:grpSpPr>
        <p:pic>
          <p:nvPicPr>
            <p:cNvPr id="15" name="Picture 6"/>
            <p:cNvPicPr>
              <a:picLocks noChangeAspect="1" noChangeArrowheads="1"/>
            </p:cNvPicPr>
            <p:nvPr/>
          </p:nvPicPr>
          <p:blipFill>
            <a:blip r:embed="rId4" cstate="print"/>
            <a:srcRect/>
            <a:stretch>
              <a:fillRect/>
            </a:stretch>
          </p:blipFill>
          <p:spPr bwMode="auto">
            <a:xfrm>
              <a:off x="-6629400" y="-3505200"/>
              <a:ext cx="8997950" cy="4781550"/>
            </a:xfrm>
            <a:prstGeom prst="rect">
              <a:avLst/>
            </a:prstGeom>
            <a:noFill/>
            <a:ln w="9525">
              <a:noFill/>
              <a:miter lim="800000"/>
              <a:headEnd/>
              <a:tailEnd/>
            </a:ln>
          </p:spPr>
        </p:pic>
        <p:pic>
          <p:nvPicPr>
            <p:cNvPr id="19" name="Picture 7"/>
            <p:cNvPicPr>
              <a:picLocks noChangeAspect="1" noChangeArrowheads="1"/>
            </p:cNvPicPr>
            <p:nvPr/>
          </p:nvPicPr>
          <p:blipFill>
            <a:blip r:embed="rId5" cstate="print"/>
            <a:srcRect/>
            <a:stretch>
              <a:fillRect/>
            </a:stretch>
          </p:blipFill>
          <p:spPr bwMode="auto">
            <a:xfrm>
              <a:off x="-6640033" y="1231602"/>
              <a:ext cx="9010650" cy="3194050"/>
            </a:xfrm>
            <a:prstGeom prst="rect">
              <a:avLst/>
            </a:prstGeom>
            <a:noFill/>
            <a:ln w="9525">
              <a:noFill/>
              <a:miter lim="800000"/>
              <a:headEnd/>
              <a:tailEnd/>
            </a:ln>
          </p:spPr>
        </p:pic>
      </p:grpSp>
      <p:sp>
        <p:nvSpPr>
          <p:cNvPr id="20" name="TextBox 19"/>
          <p:cNvSpPr txBox="1"/>
          <p:nvPr/>
        </p:nvSpPr>
        <p:spPr>
          <a:xfrm rot="21232920">
            <a:off x="457200" y="4934498"/>
            <a:ext cx="3962400" cy="369332"/>
          </a:xfrm>
          <a:prstGeom prst="rect">
            <a:avLst/>
          </a:prstGeom>
          <a:noFill/>
        </p:spPr>
        <p:txBody>
          <a:bodyPr wrap="square" rtlCol="0">
            <a:spAutoFit/>
          </a:bodyPr>
          <a:lstStyle/>
          <a:p>
            <a:pPr algn="ctr"/>
            <a:r>
              <a:rPr lang="en-US" dirty="0" smtClean="0">
                <a:solidFill>
                  <a:srgbClr val="FF0000"/>
                </a:solidFill>
                <a:effectLst>
                  <a:outerShdw blurRad="38100" dist="38100" dir="2700000" algn="tl">
                    <a:srgbClr val="000000"/>
                  </a:outerShdw>
                </a:effectLst>
                <a:latin typeface="Arial Black" pitchFamily="34" charset="0"/>
              </a:rPr>
              <a:t>TRIGGERED – AUGUST 2021</a:t>
            </a:r>
            <a:endParaRPr lang="en-US" dirty="0">
              <a:solidFill>
                <a:srgbClr val="FF0000"/>
              </a:solidFill>
              <a:effectLst>
                <a:outerShdw blurRad="38100" dist="38100" dir="2700000" algn="tl">
                  <a:srgbClr val="000000"/>
                </a:outerShdw>
              </a:effectLst>
              <a:latin typeface="Arial Black" pitchFamily="34" charset="0"/>
            </a:endParaRPr>
          </a:p>
        </p:txBody>
      </p:sp>
      <p:sp>
        <p:nvSpPr>
          <p:cNvPr id="21" name="TextBox 20"/>
          <p:cNvSpPr txBox="1"/>
          <p:nvPr/>
        </p:nvSpPr>
        <p:spPr>
          <a:xfrm rot="21232920">
            <a:off x="541798" y="4401098"/>
            <a:ext cx="3962400" cy="369332"/>
          </a:xfrm>
          <a:prstGeom prst="rect">
            <a:avLst/>
          </a:prstGeom>
          <a:noFill/>
        </p:spPr>
        <p:txBody>
          <a:bodyPr wrap="square" rtlCol="0">
            <a:spAutoFit/>
          </a:bodyPr>
          <a:lstStyle/>
          <a:p>
            <a:pPr algn="ctr"/>
            <a:r>
              <a:rPr lang="en-US" dirty="0" smtClean="0">
                <a:solidFill>
                  <a:srgbClr val="FF0000"/>
                </a:solidFill>
                <a:effectLst>
                  <a:outerShdw blurRad="38100" dist="38100" dir="2700000" algn="tl">
                    <a:srgbClr val="000000"/>
                  </a:outerShdw>
                </a:effectLst>
                <a:latin typeface="Arial Black" pitchFamily="34" charset="0"/>
              </a:rPr>
              <a:t>TRIGGERED – 2020</a:t>
            </a:r>
            <a:endParaRPr lang="en-US" dirty="0">
              <a:solidFill>
                <a:srgbClr val="FF0000"/>
              </a:solidFill>
              <a:effectLst>
                <a:outerShdw blurRad="38100" dist="38100" dir="2700000" algn="tl">
                  <a:srgbClr val="000000"/>
                </a:outerShdw>
              </a:effectLst>
              <a:latin typeface="Arial Black" pitchFamily="34" charset="0"/>
            </a:endParaRPr>
          </a:p>
        </p:txBody>
      </p:sp>
      <p:sp>
        <p:nvSpPr>
          <p:cNvPr id="22" name="TextBox 21"/>
          <p:cNvSpPr txBox="1"/>
          <p:nvPr/>
        </p:nvSpPr>
        <p:spPr>
          <a:xfrm>
            <a:off x="4724400" y="1143000"/>
            <a:ext cx="4267200" cy="4832092"/>
          </a:xfrm>
          <a:prstGeom prst="rect">
            <a:avLst/>
          </a:prstGeom>
          <a:solidFill>
            <a:srgbClr val="FFC000"/>
          </a:solidFill>
        </p:spPr>
        <p:txBody>
          <a:bodyPr wrap="square" rtlCol="0">
            <a:spAutoFit/>
          </a:bodyPr>
          <a:lstStyle/>
          <a:p>
            <a:pPr algn="ctr"/>
            <a:r>
              <a:rPr lang="en-US" sz="4400" dirty="0" smtClean="0"/>
              <a:t>Tier One Cutbacks affect primarily Arizona &amp; to some degree Nevada – Colorado Plateau safe for now</a:t>
            </a:r>
          </a:p>
        </p:txBody>
      </p:sp>
      <p:pic>
        <p:nvPicPr>
          <p:cNvPr id="90113" name="Picture 1"/>
          <p:cNvPicPr>
            <a:picLocks noChangeAspect="1" noChangeArrowheads="1"/>
          </p:cNvPicPr>
          <p:nvPr/>
        </p:nvPicPr>
        <p:blipFill>
          <a:blip r:embed="rId6" cstate="print"/>
          <a:srcRect/>
          <a:stretch>
            <a:fillRect/>
          </a:stretch>
        </p:blipFill>
        <p:spPr bwMode="auto">
          <a:xfrm>
            <a:off x="1066800" y="685800"/>
            <a:ext cx="7267575" cy="1695450"/>
          </a:xfrm>
          <a:prstGeom prst="rect">
            <a:avLst/>
          </a:prstGeom>
          <a:noFill/>
          <a:ln w="9525">
            <a:solidFill>
              <a:schemeClr val="tx1"/>
            </a:solidFill>
            <a:miter lim="800000"/>
            <a:headEnd/>
            <a:tailEnd/>
          </a:ln>
          <a:effectLst>
            <a:outerShdw blurRad="50800" dist="317500" dir="2700000" algn="tl" rotWithShape="0">
              <a:prstClr val="black"/>
            </a:outerShdw>
          </a:effectLst>
        </p:spPr>
      </p:pic>
      <p:sp>
        <p:nvSpPr>
          <p:cNvPr id="23" name="TextBox 22"/>
          <p:cNvSpPr txBox="1"/>
          <p:nvPr/>
        </p:nvSpPr>
        <p:spPr>
          <a:xfrm>
            <a:off x="762000" y="2438400"/>
            <a:ext cx="7696200" cy="1938992"/>
          </a:xfrm>
          <a:prstGeom prst="rect">
            <a:avLst/>
          </a:prstGeom>
          <a:solidFill>
            <a:srgbClr val="FF0000"/>
          </a:solidFill>
        </p:spPr>
        <p:txBody>
          <a:bodyPr wrap="square" rtlCol="0">
            <a:spAutoFit/>
          </a:bodyPr>
          <a:lstStyle/>
          <a:p>
            <a:r>
              <a:rPr lang="en-US" sz="2400" dirty="0" smtClean="0"/>
              <a:t>Lake Mead, the largest reservoir in the US by volume, has drained at an alarming rate this year. At around 1,067 feet above sea level and 35% full, the Colorado River reservoir is at its lowest since the lake was filled after the Hoover Dam was completed in the 1930s.</a:t>
            </a:r>
            <a:endParaRPr lang="en-US" sz="2400" dirty="0"/>
          </a:p>
        </p:txBody>
      </p:sp>
      <p:sp>
        <p:nvSpPr>
          <p:cNvPr id="24" name="Rectangle 23"/>
          <p:cNvSpPr/>
          <p:nvPr/>
        </p:nvSpPr>
        <p:spPr>
          <a:xfrm>
            <a:off x="2590800" y="4866409"/>
            <a:ext cx="4648200" cy="199159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Short video by NPR on dealing with cutbacks</a:t>
            </a:r>
            <a:endParaRPr lang="en-US" sz="36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1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10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1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10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left)">
                                      <p:cBhvr>
                                        <p:cTn id="32" dur="10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wipe(left)">
                                      <p:cBhvr>
                                        <p:cTn id="37" dur="1000"/>
                                        <p:tgtEl>
                                          <p:spTgt spid="7">
                                            <p:txEl>
                                              <p:pRg st="6" end="6"/>
                                            </p:txEl>
                                          </p:spTgt>
                                        </p:tgtEl>
                                      </p:cBhvr>
                                    </p:animEffect>
                                  </p:childTnLst>
                                </p:cTn>
                              </p:par>
                            </p:childTnLst>
                          </p:cTn>
                        </p:par>
                        <p:par>
                          <p:cTn id="38" fill="hold">
                            <p:stCondLst>
                              <p:cond delay="1000"/>
                            </p:stCondLst>
                            <p:childTnLst>
                              <p:par>
                                <p:cTn id="39" presetID="34" presetClass="entr" presetSubtype="0"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 from="(-#ppt_w/2)" to="(#ppt_x)" calcmode="lin" valueType="num">
                                      <p:cBhvr>
                                        <p:cTn id="41" dur="600" fill="hold">
                                          <p:stCondLst>
                                            <p:cond delay="0"/>
                                          </p:stCondLst>
                                        </p:cTn>
                                        <p:tgtEl>
                                          <p:spTgt spid="21"/>
                                        </p:tgtEl>
                                        <p:attrNameLst>
                                          <p:attrName>ppt_x</p:attrName>
                                        </p:attrNameLst>
                                      </p:cBhvr>
                                    </p:anim>
                                    <p:anim from="0" to="-1.0" calcmode="lin" valueType="num">
                                      <p:cBhvr>
                                        <p:cTn id="42" dur="200" decel="50000" autoRev="1" fill="hold">
                                          <p:stCondLst>
                                            <p:cond delay="600"/>
                                          </p:stCondLst>
                                        </p:cTn>
                                        <p:tgtEl>
                                          <p:spTgt spid="21"/>
                                        </p:tgtEl>
                                        <p:attrNameLst>
                                          <p:attrName>xshear</p:attrName>
                                        </p:attrNameLst>
                                      </p:cBhvr>
                                    </p:anim>
                                    <p:animScale>
                                      <p:cBhvr>
                                        <p:cTn id="43" dur="200" decel="100000" autoRev="1" fill="hold">
                                          <p:stCondLst>
                                            <p:cond delay="600"/>
                                          </p:stCondLst>
                                        </p:cTn>
                                        <p:tgtEl>
                                          <p:spTgt spid="21"/>
                                        </p:tgtEl>
                                      </p:cBhvr>
                                      <p:from x="100000" y="100000"/>
                                      <p:to x="80000" y="100000"/>
                                    </p:animScale>
                                    <p:anim by="(#ppt_h/3+#ppt_w*0.1)" calcmode="lin" valueType="num">
                                      <p:cBhvr additive="sum">
                                        <p:cTn id="44" dur="200" decel="100000" autoRev="1" fill="hold">
                                          <p:stCondLst>
                                            <p:cond delay="600"/>
                                          </p:stCondLst>
                                        </p:cTn>
                                        <p:tgtEl>
                                          <p:spTgt spid="21"/>
                                        </p:tgtEl>
                                        <p:attrNameLst>
                                          <p:attrName>ppt_x</p:attrName>
                                        </p:attrNameLst>
                                      </p:cBhvr>
                                    </p:anim>
                                  </p:childTnLst>
                                </p:cTn>
                              </p:par>
                            </p:childTnLst>
                          </p:cTn>
                        </p:par>
                        <p:par>
                          <p:cTn id="45" fill="hold">
                            <p:stCondLst>
                              <p:cond delay="2000"/>
                            </p:stCondLst>
                            <p:childTnLst>
                              <p:par>
                                <p:cTn id="46" presetID="34" presetClass="entr" presetSubtype="0"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 from="(-#ppt_w/2)" to="(#ppt_x)" calcmode="lin" valueType="num">
                                      <p:cBhvr>
                                        <p:cTn id="48" dur="600" fill="hold">
                                          <p:stCondLst>
                                            <p:cond delay="0"/>
                                          </p:stCondLst>
                                        </p:cTn>
                                        <p:tgtEl>
                                          <p:spTgt spid="20"/>
                                        </p:tgtEl>
                                        <p:attrNameLst>
                                          <p:attrName>ppt_x</p:attrName>
                                        </p:attrNameLst>
                                      </p:cBhvr>
                                    </p:anim>
                                    <p:anim from="0" to="-1.0" calcmode="lin" valueType="num">
                                      <p:cBhvr>
                                        <p:cTn id="49" dur="200" decel="50000" autoRev="1" fill="hold">
                                          <p:stCondLst>
                                            <p:cond delay="600"/>
                                          </p:stCondLst>
                                        </p:cTn>
                                        <p:tgtEl>
                                          <p:spTgt spid="20"/>
                                        </p:tgtEl>
                                        <p:attrNameLst>
                                          <p:attrName>xshear</p:attrName>
                                        </p:attrNameLst>
                                      </p:cBhvr>
                                    </p:anim>
                                    <p:animScale>
                                      <p:cBhvr>
                                        <p:cTn id="50" dur="200" decel="100000" autoRev="1" fill="hold">
                                          <p:stCondLst>
                                            <p:cond delay="600"/>
                                          </p:stCondLst>
                                        </p:cTn>
                                        <p:tgtEl>
                                          <p:spTgt spid="20"/>
                                        </p:tgtEl>
                                      </p:cBhvr>
                                      <p:from x="100000" y="100000"/>
                                      <p:to x="80000" y="100000"/>
                                    </p:animScale>
                                    <p:anim by="(#ppt_h/3+#ppt_w*0.1)" calcmode="lin" valueType="num">
                                      <p:cBhvr additive="sum">
                                        <p:cTn id="51" dur="200" decel="100000" autoRev="1" fill="hold">
                                          <p:stCondLst>
                                            <p:cond delay="600"/>
                                          </p:stCondLst>
                                        </p:cTn>
                                        <p:tgtEl>
                                          <p:spTgt spid="20"/>
                                        </p:tgtEl>
                                        <p:attrNameLst>
                                          <p:attrName>ppt_x</p:attrName>
                                        </p:attrNameLst>
                                      </p:cBhvr>
                                    </p:anim>
                                  </p:childTnLst>
                                </p:cTn>
                              </p:par>
                            </p:childTnLst>
                          </p:cTn>
                        </p:par>
                      </p:childTnLst>
                    </p:cTn>
                  </p:par>
                  <p:par>
                    <p:cTn id="52" fill="hold">
                      <p:stCondLst>
                        <p:cond delay="indefinite"/>
                      </p:stCondLst>
                      <p:childTnLst>
                        <p:par>
                          <p:cTn id="53" fill="hold">
                            <p:stCondLst>
                              <p:cond delay="0"/>
                            </p:stCondLst>
                            <p:childTnLst>
                              <p:par>
                                <p:cTn id="54" presetID="34" presetClass="entr" presetSubtype="0" fill="hold" nodeType="clickEffect">
                                  <p:stCondLst>
                                    <p:cond delay="0"/>
                                  </p:stCondLst>
                                  <p:childTnLst>
                                    <p:set>
                                      <p:cBhvr>
                                        <p:cTn id="55" dur="1" fill="hold">
                                          <p:stCondLst>
                                            <p:cond delay="0"/>
                                          </p:stCondLst>
                                        </p:cTn>
                                        <p:tgtEl>
                                          <p:spTgt spid="90113"/>
                                        </p:tgtEl>
                                        <p:attrNameLst>
                                          <p:attrName>style.visibility</p:attrName>
                                        </p:attrNameLst>
                                      </p:cBhvr>
                                      <p:to>
                                        <p:strVal val="visible"/>
                                      </p:to>
                                    </p:set>
                                    <p:anim from="(-#ppt_w/2)" to="(#ppt_x)" calcmode="lin" valueType="num">
                                      <p:cBhvr>
                                        <p:cTn id="56" dur="600" fill="hold">
                                          <p:stCondLst>
                                            <p:cond delay="0"/>
                                          </p:stCondLst>
                                        </p:cTn>
                                        <p:tgtEl>
                                          <p:spTgt spid="90113"/>
                                        </p:tgtEl>
                                        <p:attrNameLst>
                                          <p:attrName>ppt_x</p:attrName>
                                        </p:attrNameLst>
                                      </p:cBhvr>
                                    </p:anim>
                                    <p:anim from="0" to="-1.0" calcmode="lin" valueType="num">
                                      <p:cBhvr>
                                        <p:cTn id="57" dur="200" decel="50000" autoRev="1" fill="hold">
                                          <p:stCondLst>
                                            <p:cond delay="600"/>
                                          </p:stCondLst>
                                        </p:cTn>
                                        <p:tgtEl>
                                          <p:spTgt spid="90113"/>
                                        </p:tgtEl>
                                        <p:attrNameLst>
                                          <p:attrName>xshear</p:attrName>
                                        </p:attrNameLst>
                                      </p:cBhvr>
                                    </p:anim>
                                    <p:animScale>
                                      <p:cBhvr>
                                        <p:cTn id="58" dur="200" decel="100000" autoRev="1" fill="hold">
                                          <p:stCondLst>
                                            <p:cond delay="600"/>
                                          </p:stCondLst>
                                        </p:cTn>
                                        <p:tgtEl>
                                          <p:spTgt spid="90113"/>
                                        </p:tgtEl>
                                      </p:cBhvr>
                                      <p:from x="100000" y="100000"/>
                                      <p:to x="80000" y="100000"/>
                                    </p:animScale>
                                    <p:anim by="(#ppt_h/3+#ppt_w*0.1)" calcmode="lin" valueType="num">
                                      <p:cBhvr additive="sum">
                                        <p:cTn id="59" dur="200" decel="100000" autoRev="1" fill="hold">
                                          <p:stCondLst>
                                            <p:cond delay="600"/>
                                          </p:stCondLst>
                                        </p:cTn>
                                        <p:tgtEl>
                                          <p:spTgt spid="90113"/>
                                        </p:tgtEl>
                                        <p:attrNameLst>
                                          <p:attrName>ppt_x</p:attrName>
                                        </p:attrNameLst>
                                      </p:cBhvr>
                                    </p:anim>
                                  </p:childTnLst>
                                </p:cTn>
                              </p:par>
                            </p:childTnLst>
                          </p:cTn>
                        </p:par>
                      </p:childTnLst>
                    </p:cTn>
                  </p:par>
                  <p:par>
                    <p:cTn id="60" fill="hold">
                      <p:stCondLst>
                        <p:cond delay="indefinite"/>
                      </p:stCondLst>
                      <p:childTnLst>
                        <p:par>
                          <p:cTn id="61" fill="hold">
                            <p:stCondLst>
                              <p:cond delay="0"/>
                            </p:stCondLst>
                            <p:childTnLst>
                              <p:par>
                                <p:cTn id="62" presetID="34" presetClass="entr" presetSubtype="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 from="(-#ppt_w/2)" to="(#ppt_x)" calcmode="lin" valueType="num">
                                      <p:cBhvr>
                                        <p:cTn id="64" dur="600" fill="hold">
                                          <p:stCondLst>
                                            <p:cond delay="0"/>
                                          </p:stCondLst>
                                        </p:cTn>
                                        <p:tgtEl>
                                          <p:spTgt spid="23"/>
                                        </p:tgtEl>
                                        <p:attrNameLst>
                                          <p:attrName>ppt_x</p:attrName>
                                        </p:attrNameLst>
                                      </p:cBhvr>
                                    </p:anim>
                                    <p:anim from="0" to="-1.0" calcmode="lin" valueType="num">
                                      <p:cBhvr>
                                        <p:cTn id="65" dur="200" decel="50000" autoRev="1" fill="hold">
                                          <p:stCondLst>
                                            <p:cond delay="600"/>
                                          </p:stCondLst>
                                        </p:cTn>
                                        <p:tgtEl>
                                          <p:spTgt spid="23"/>
                                        </p:tgtEl>
                                        <p:attrNameLst>
                                          <p:attrName>xshear</p:attrName>
                                        </p:attrNameLst>
                                      </p:cBhvr>
                                    </p:anim>
                                    <p:animScale>
                                      <p:cBhvr>
                                        <p:cTn id="66" dur="200" decel="100000" autoRev="1" fill="hold">
                                          <p:stCondLst>
                                            <p:cond delay="600"/>
                                          </p:stCondLst>
                                        </p:cTn>
                                        <p:tgtEl>
                                          <p:spTgt spid="23"/>
                                        </p:tgtEl>
                                      </p:cBhvr>
                                      <p:from x="100000" y="100000"/>
                                      <p:to x="80000" y="100000"/>
                                    </p:animScale>
                                    <p:anim by="(#ppt_h/3+#ppt_w*0.1)" calcmode="lin" valueType="num">
                                      <p:cBhvr additive="sum">
                                        <p:cTn id="67" dur="200" decel="100000" autoRev="1" fill="hold">
                                          <p:stCondLst>
                                            <p:cond delay="600"/>
                                          </p:stCondLst>
                                        </p:cTn>
                                        <p:tgtEl>
                                          <p:spTgt spid="23"/>
                                        </p:tgtEl>
                                        <p:attrNameLst>
                                          <p:attrName>ppt_x</p:attrName>
                                        </p:attrNameLst>
                                      </p:cBhvr>
                                    </p:anim>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wipe(up)">
                                      <p:cBhvr>
                                        <p:cTn id="7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animBg="1"/>
      <p:bldP spid="24"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endParaRPr lang="en-US"/>
          </a:p>
        </p:txBody>
      </p:sp>
      <p:pic>
        <p:nvPicPr>
          <p:cNvPr id="3" name="Unrelenting drought leaves millions who rely on Colorado River facing an uncertain future - YouTube.mp4">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
        <p:nvSpPr>
          <p:cNvPr id="4" name="TextBox 3"/>
          <p:cNvSpPr txBox="1"/>
          <p:nvPr/>
        </p:nvSpPr>
        <p:spPr>
          <a:xfrm>
            <a:off x="0" y="6488668"/>
            <a:ext cx="3124200" cy="369332"/>
          </a:xfrm>
          <a:prstGeom prst="rect">
            <a:avLst/>
          </a:prstGeom>
          <a:noFill/>
        </p:spPr>
        <p:txBody>
          <a:bodyPr wrap="square" rtlCol="0">
            <a:spAutoFit/>
          </a:bodyPr>
          <a:lstStyle/>
          <a:p>
            <a:r>
              <a:rPr lang="en-US" dirty="0" smtClean="0">
                <a:solidFill>
                  <a:schemeClr val="bg1"/>
                </a:solidFill>
              </a:rPr>
              <a:t>7:21 NPR dealing with cutbacks</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SUMMARIZING THE FUTURE OF THE PLATEAU</a:t>
            </a:r>
            <a:endParaRPr lang="en-US" sz="3600" dirty="0"/>
          </a:p>
        </p:txBody>
      </p:sp>
      <p:sp>
        <p:nvSpPr>
          <p:cNvPr id="5" name="TextBox 4"/>
          <p:cNvSpPr txBox="1"/>
          <p:nvPr/>
        </p:nvSpPr>
        <p:spPr>
          <a:xfrm>
            <a:off x="0" y="685800"/>
            <a:ext cx="4572000" cy="3129062"/>
          </a:xfrm>
          <a:prstGeom prst="rect">
            <a:avLst/>
          </a:prstGeom>
          <a:noFill/>
        </p:spPr>
        <p:txBody>
          <a:bodyPr wrap="square" rtlCol="0">
            <a:spAutoFit/>
          </a:bodyPr>
          <a:lstStyle/>
          <a:p>
            <a:pPr marL="171450" indent="-171450">
              <a:spcAft>
                <a:spcPts val="1000"/>
              </a:spcAft>
              <a:buFont typeface="Arial" pitchFamily="34" charset="0"/>
              <a:buChar char="•"/>
            </a:pPr>
            <a:r>
              <a:rPr lang="en-US" sz="2700" dirty="0" smtClean="0"/>
              <a:t>Geologic history has shown some of us that we have been warming for 1.8 million years &amp; will continue to do so</a:t>
            </a:r>
          </a:p>
          <a:p>
            <a:pPr marL="171450" indent="-171450">
              <a:spcAft>
                <a:spcPts val="1000"/>
              </a:spcAft>
              <a:buFont typeface="Arial" pitchFamily="34" charset="0"/>
              <a:buChar char="•"/>
            </a:pPr>
            <a:r>
              <a:rPr lang="en-US" sz="2700" dirty="0" smtClean="0"/>
              <a:t>Even in upward warming periods, there have been Little Ice Ages, so there’s hope</a:t>
            </a:r>
          </a:p>
        </p:txBody>
      </p:sp>
      <p:sp>
        <p:nvSpPr>
          <p:cNvPr id="6" name="TextBox 5"/>
          <p:cNvSpPr txBox="1"/>
          <p:nvPr/>
        </p:nvSpPr>
        <p:spPr>
          <a:xfrm>
            <a:off x="0" y="3810000"/>
            <a:ext cx="9144000" cy="3062377"/>
          </a:xfrm>
          <a:prstGeom prst="rect">
            <a:avLst/>
          </a:prstGeom>
          <a:noFill/>
        </p:spPr>
        <p:txBody>
          <a:bodyPr wrap="square" rtlCol="0">
            <a:spAutoFit/>
          </a:bodyPr>
          <a:lstStyle/>
          <a:p>
            <a:pPr marL="171450" indent="-171450">
              <a:spcAft>
                <a:spcPts val="1000"/>
              </a:spcAft>
              <a:buFont typeface="Arial" pitchFamily="34" charset="0"/>
              <a:buChar char="•"/>
            </a:pPr>
            <a:r>
              <a:rPr lang="en-US" sz="2800" dirty="0" smtClean="0"/>
              <a:t>The Colorado Plateau will face warming challenges but people will adapt or move away; farms may convert to solar fields; skies may get seeded to increase precipitation…</a:t>
            </a:r>
          </a:p>
          <a:p>
            <a:pPr marL="171450" indent="-171450">
              <a:spcAft>
                <a:spcPts val="1000"/>
              </a:spcAft>
              <a:buFont typeface="Arial" pitchFamily="34" charset="0"/>
              <a:buChar char="•"/>
            </a:pPr>
            <a:r>
              <a:rPr lang="en-US" sz="2800" dirty="0" smtClean="0"/>
              <a:t>New heat tolerant plants will replace cool climate plants</a:t>
            </a:r>
          </a:p>
          <a:p>
            <a:pPr marL="171450" indent="-171450">
              <a:spcAft>
                <a:spcPts val="1000"/>
              </a:spcAft>
              <a:buFont typeface="Arial" pitchFamily="34" charset="0"/>
              <a:buChar char="•"/>
            </a:pPr>
            <a:r>
              <a:rPr lang="en-US" sz="2800" dirty="0" smtClean="0"/>
              <a:t>Low water usage plant will replace heavy water usage plants</a:t>
            </a:r>
          </a:p>
          <a:p>
            <a:pPr marL="171450" indent="-171450">
              <a:spcAft>
                <a:spcPts val="1000"/>
              </a:spcAft>
              <a:buFont typeface="Arial" pitchFamily="34" charset="0"/>
              <a:buChar char="•"/>
            </a:pPr>
            <a:r>
              <a:rPr lang="en-US" sz="2800" dirty="0" smtClean="0"/>
              <a:t>Heat tolerant aquatic life (AL) will replace cool adapted AL</a:t>
            </a:r>
          </a:p>
        </p:txBody>
      </p:sp>
      <p:pic>
        <p:nvPicPr>
          <p:cNvPr id="109570" name="Picture 2" descr="The cause of the death of Madagascar dinosaurs became ..."/>
          <p:cNvPicPr preferRelativeResize="0">
            <a:picLocks noChangeArrowheads="1"/>
          </p:cNvPicPr>
          <p:nvPr/>
        </p:nvPicPr>
        <p:blipFill>
          <a:blip r:embed="rId2" cstate="print"/>
          <a:srcRect/>
          <a:stretch>
            <a:fillRect/>
          </a:stretch>
        </p:blipFill>
        <p:spPr bwMode="auto">
          <a:xfrm>
            <a:off x="4572000" y="685800"/>
            <a:ext cx="4572000" cy="3200400"/>
          </a:xfrm>
          <a:prstGeom prst="rect">
            <a:avLst/>
          </a:prstGeom>
          <a:noFill/>
        </p:spPr>
      </p:pic>
      <p:pic>
        <p:nvPicPr>
          <p:cNvPr id="109572" name="Picture 4" descr="https://upload.wikimedia.org/wikipedia/commons/thumb/f/f8/2000%2B_year_global_temperature_including_Medieval_Warm_Period_and_Little_Ice_Age_-_Ed_Hawkins.svg/1280px-2000%2B_year_global_temperature_including_Medieval_Warm_Period_and_Little_Ice_Age_-_Ed_Hawkins.svg.png"/>
          <p:cNvPicPr preferRelativeResize="0">
            <a:picLocks noChangeArrowheads="1"/>
          </p:cNvPicPr>
          <p:nvPr/>
        </p:nvPicPr>
        <p:blipFill>
          <a:blip r:embed="rId3" cstate="print"/>
          <a:srcRect/>
          <a:stretch>
            <a:fillRect/>
          </a:stretch>
        </p:blipFill>
        <p:spPr bwMode="auto">
          <a:xfrm>
            <a:off x="4572000" y="699928"/>
            <a:ext cx="4572000" cy="3200400"/>
          </a:xfrm>
          <a:prstGeom prst="rect">
            <a:avLst/>
          </a:prstGeom>
          <a:noFill/>
        </p:spPr>
      </p:pic>
      <p:pic>
        <p:nvPicPr>
          <p:cNvPr id="109574" name="Picture 6" descr="American Solar Grazing Association"/>
          <p:cNvPicPr>
            <a:picLocks noChangeAspect="1" noChangeArrowheads="1"/>
          </p:cNvPicPr>
          <p:nvPr/>
        </p:nvPicPr>
        <p:blipFill>
          <a:blip r:embed="rId4" cstate="print"/>
          <a:srcRect l="12500" r="12500"/>
          <a:stretch>
            <a:fillRect/>
          </a:stretch>
        </p:blipFill>
        <p:spPr bwMode="auto">
          <a:xfrm>
            <a:off x="4572001" y="699928"/>
            <a:ext cx="4571999" cy="3200400"/>
          </a:xfrm>
          <a:prstGeom prst="rect">
            <a:avLst/>
          </a:prstGeom>
          <a:noFill/>
        </p:spPr>
      </p:pic>
      <p:grpSp>
        <p:nvGrpSpPr>
          <p:cNvPr id="3" name="Group 12"/>
          <p:cNvGrpSpPr/>
          <p:nvPr/>
        </p:nvGrpSpPr>
        <p:grpSpPr>
          <a:xfrm>
            <a:off x="4572000" y="685800"/>
            <a:ext cx="4572000" cy="3200400"/>
            <a:chOff x="4495800" y="685800"/>
            <a:chExt cx="4697984" cy="3209925"/>
          </a:xfrm>
        </p:grpSpPr>
        <p:pic>
          <p:nvPicPr>
            <p:cNvPr id="109575" name="Picture 7"/>
            <p:cNvPicPr>
              <a:picLocks noChangeAspect="1" noChangeArrowheads="1"/>
            </p:cNvPicPr>
            <p:nvPr/>
          </p:nvPicPr>
          <p:blipFill>
            <a:blip r:embed="rId5" cstate="print"/>
            <a:srcRect/>
            <a:stretch>
              <a:fillRect/>
            </a:stretch>
          </p:blipFill>
          <p:spPr bwMode="auto">
            <a:xfrm>
              <a:off x="4495800" y="685800"/>
              <a:ext cx="4697984" cy="3209925"/>
            </a:xfrm>
            <a:prstGeom prst="rect">
              <a:avLst/>
            </a:prstGeom>
            <a:noFill/>
            <a:ln w="9525">
              <a:noFill/>
              <a:miter lim="800000"/>
              <a:headEnd/>
              <a:tailEnd/>
            </a:ln>
          </p:spPr>
        </p:pic>
        <p:cxnSp>
          <p:nvCxnSpPr>
            <p:cNvPr id="12" name="Straight Connector 11"/>
            <p:cNvCxnSpPr/>
            <p:nvPr/>
          </p:nvCxnSpPr>
          <p:spPr>
            <a:xfrm>
              <a:off x="4648200" y="3124200"/>
              <a:ext cx="2743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 name="Group 15"/>
          <p:cNvGrpSpPr/>
          <p:nvPr/>
        </p:nvGrpSpPr>
        <p:grpSpPr>
          <a:xfrm>
            <a:off x="4572000" y="685800"/>
            <a:ext cx="4572000" cy="3200400"/>
            <a:chOff x="-990600" y="3657600"/>
            <a:chExt cx="4572000" cy="3200400"/>
          </a:xfrm>
        </p:grpSpPr>
        <p:sp>
          <p:nvSpPr>
            <p:cNvPr id="15" name="Rectangle 14"/>
            <p:cNvSpPr/>
            <p:nvPr/>
          </p:nvSpPr>
          <p:spPr>
            <a:xfrm>
              <a:off x="-990600" y="3657600"/>
              <a:ext cx="4572000" cy="3200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90600" y="4038600"/>
              <a:ext cx="4572000" cy="2400657"/>
            </a:xfrm>
            <a:prstGeom prst="rect">
              <a:avLst/>
            </a:prstGeom>
          </p:spPr>
          <p:txBody>
            <a:bodyPr>
              <a:spAutoFit/>
            </a:bodyPr>
            <a:lstStyle/>
            <a:p>
              <a:r>
                <a:rPr lang="en-US" sz="2400" dirty="0" smtClean="0"/>
                <a:t>PLANT WATER CONSUMPTION:</a:t>
              </a:r>
            </a:p>
            <a:p>
              <a:pPr marL="341313" indent="-341313">
                <a:spcAft>
                  <a:spcPts val="1200"/>
                </a:spcAft>
              </a:pPr>
              <a:r>
                <a:rPr lang="en-US" sz="2400" dirty="0" smtClean="0"/>
                <a:t>	- Lettuce ~8 inches</a:t>
              </a:r>
            </a:p>
            <a:p>
              <a:pPr marL="341313" indent="-341313">
                <a:spcAft>
                  <a:spcPts val="1200"/>
                </a:spcAft>
              </a:pPr>
              <a:r>
                <a:rPr lang="en-US" sz="2400" dirty="0" smtClean="0"/>
                <a:t>	- Sweet corn ~20 inches</a:t>
              </a:r>
            </a:p>
            <a:p>
              <a:pPr marL="341313" indent="-341313">
                <a:spcAft>
                  <a:spcPts val="1200"/>
                </a:spcAft>
              </a:pPr>
              <a:r>
                <a:rPr lang="en-US" sz="2400" dirty="0" smtClean="0"/>
                <a:t>	- Potatoes ~24 inches</a:t>
              </a:r>
            </a:p>
            <a:p>
              <a:pPr marL="341313" indent="-341313">
                <a:spcAft>
                  <a:spcPts val="1200"/>
                </a:spcAft>
              </a:pPr>
              <a:r>
                <a:rPr lang="en-US" sz="2400" dirty="0" smtClean="0"/>
                <a:t>	- Cotton plant ~41 inches</a:t>
              </a:r>
              <a:endParaRPr lang="en-US" sz="2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109570"/>
                                        </p:tgtEl>
                                        <p:attrNameLst>
                                          <p:attrName>style.visibility</p:attrName>
                                        </p:attrNameLst>
                                      </p:cBhvr>
                                      <p:to>
                                        <p:strVal val="visible"/>
                                      </p:to>
                                    </p:set>
                                    <p:anim calcmode="lin" valueType="num">
                                      <p:cBhvr>
                                        <p:cTn id="10" dur="500" fill="hold"/>
                                        <p:tgtEl>
                                          <p:spTgt spid="109570"/>
                                        </p:tgtEl>
                                        <p:attrNameLst>
                                          <p:attrName>ppt_w</p:attrName>
                                        </p:attrNameLst>
                                      </p:cBhvr>
                                      <p:tavLst>
                                        <p:tav tm="0">
                                          <p:val>
                                            <p:fltVal val="0"/>
                                          </p:val>
                                        </p:tav>
                                        <p:tav tm="100000">
                                          <p:val>
                                            <p:strVal val="#ppt_w"/>
                                          </p:val>
                                        </p:tav>
                                      </p:tavLst>
                                    </p:anim>
                                    <p:anim calcmode="lin" valueType="num">
                                      <p:cBhvr>
                                        <p:cTn id="11" dur="500" fill="hold"/>
                                        <p:tgtEl>
                                          <p:spTgt spid="109570"/>
                                        </p:tgtEl>
                                        <p:attrNameLst>
                                          <p:attrName>ppt_h</p:attrName>
                                        </p:attrNameLst>
                                      </p:cBhvr>
                                      <p:tavLst>
                                        <p:tav tm="0">
                                          <p:val>
                                            <p:fltVal val="0"/>
                                          </p:val>
                                        </p:tav>
                                        <p:tav tm="100000">
                                          <p:val>
                                            <p:strVal val="#ppt_h"/>
                                          </p:val>
                                        </p:tav>
                                      </p:tavLst>
                                    </p:anim>
                                    <p:animEffect transition="in" filter="fade">
                                      <p:cBhvr>
                                        <p:cTn id="12" dur="500"/>
                                        <p:tgtEl>
                                          <p:spTgt spid="1095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1000"/>
                                        <p:tgtEl>
                                          <p:spTgt spid="5">
                                            <p:txEl>
                                              <p:pRg st="1" end="1"/>
                                            </p:txEl>
                                          </p:spTgt>
                                        </p:tgtEl>
                                      </p:cBhvr>
                                    </p:animEffect>
                                  </p:childTnLst>
                                </p:cTn>
                              </p:par>
                              <p:par>
                                <p:cTn id="18" presetID="53" presetClass="entr" presetSubtype="0" fill="hold" nodeType="withEffect">
                                  <p:stCondLst>
                                    <p:cond delay="0"/>
                                  </p:stCondLst>
                                  <p:childTnLst>
                                    <p:set>
                                      <p:cBhvr>
                                        <p:cTn id="19" dur="1" fill="hold">
                                          <p:stCondLst>
                                            <p:cond delay="0"/>
                                          </p:stCondLst>
                                        </p:cTn>
                                        <p:tgtEl>
                                          <p:spTgt spid="109572"/>
                                        </p:tgtEl>
                                        <p:attrNameLst>
                                          <p:attrName>style.visibility</p:attrName>
                                        </p:attrNameLst>
                                      </p:cBhvr>
                                      <p:to>
                                        <p:strVal val="visible"/>
                                      </p:to>
                                    </p:set>
                                    <p:anim calcmode="lin" valueType="num">
                                      <p:cBhvr>
                                        <p:cTn id="20" dur="500" fill="hold"/>
                                        <p:tgtEl>
                                          <p:spTgt spid="109572"/>
                                        </p:tgtEl>
                                        <p:attrNameLst>
                                          <p:attrName>ppt_w</p:attrName>
                                        </p:attrNameLst>
                                      </p:cBhvr>
                                      <p:tavLst>
                                        <p:tav tm="0">
                                          <p:val>
                                            <p:fltVal val="0"/>
                                          </p:val>
                                        </p:tav>
                                        <p:tav tm="100000">
                                          <p:val>
                                            <p:strVal val="#ppt_w"/>
                                          </p:val>
                                        </p:tav>
                                      </p:tavLst>
                                    </p:anim>
                                    <p:anim calcmode="lin" valueType="num">
                                      <p:cBhvr>
                                        <p:cTn id="21" dur="500" fill="hold"/>
                                        <p:tgtEl>
                                          <p:spTgt spid="109572"/>
                                        </p:tgtEl>
                                        <p:attrNameLst>
                                          <p:attrName>ppt_h</p:attrName>
                                        </p:attrNameLst>
                                      </p:cBhvr>
                                      <p:tavLst>
                                        <p:tav tm="0">
                                          <p:val>
                                            <p:fltVal val="0"/>
                                          </p:val>
                                        </p:tav>
                                        <p:tav tm="100000">
                                          <p:val>
                                            <p:strVal val="#ppt_h"/>
                                          </p:val>
                                        </p:tav>
                                      </p:tavLst>
                                    </p:anim>
                                    <p:animEffect transition="in" filter="fade">
                                      <p:cBhvr>
                                        <p:cTn id="22" dur="500"/>
                                        <p:tgtEl>
                                          <p:spTgt spid="10957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left)">
                                      <p:cBhvr>
                                        <p:cTn id="27" dur="1000"/>
                                        <p:tgtEl>
                                          <p:spTgt spid="6">
                                            <p:txEl>
                                              <p:pRg st="0" end="0"/>
                                            </p:txEl>
                                          </p:spTgt>
                                        </p:tgtEl>
                                      </p:cBhvr>
                                    </p:animEffect>
                                  </p:childTnLst>
                                </p:cTn>
                              </p:par>
                              <p:par>
                                <p:cTn id="28" presetID="53" presetClass="entr" presetSubtype="0" fill="hold" nodeType="withEffect">
                                  <p:stCondLst>
                                    <p:cond delay="0"/>
                                  </p:stCondLst>
                                  <p:childTnLst>
                                    <p:set>
                                      <p:cBhvr>
                                        <p:cTn id="29" dur="1" fill="hold">
                                          <p:stCondLst>
                                            <p:cond delay="0"/>
                                          </p:stCondLst>
                                        </p:cTn>
                                        <p:tgtEl>
                                          <p:spTgt spid="109574"/>
                                        </p:tgtEl>
                                        <p:attrNameLst>
                                          <p:attrName>style.visibility</p:attrName>
                                        </p:attrNameLst>
                                      </p:cBhvr>
                                      <p:to>
                                        <p:strVal val="visible"/>
                                      </p:to>
                                    </p:set>
                                    <p:anim calcmode="lin" valueType="num">
                                      <p:cBhvr>
                                        <p:cTn id="30" dur="500" fill="hold"/>
                                        <p:tgtEl>
                                          <p:spTgt spid="109574"/>
                                        </p:tgtEl>
                                        <p:attrNameLst>
                                          <p:attrName>ppt_w</p:attrName>
                                        </p:attrNameLst>
                                      </p:cBhvr>
                                      <p:tavLst>
                                        <p:tav tm="0">
                                          <p:val>
                                            <p:fltVal val="0"/>
                                          </p:val>
                                        </p:tav>
                                        <p:tav tm="100000">
                                          <p:val>
                                            <p:strVal val="#ppt_w"/>
                                          </p:val>
                                        </p:tav>
                                      </p:tavLst>
                                    </p:anim>
                                    <p:anim calcmode="lin" valueType="num">
                                      <p:cBhvr>
                                        <p:cTn id="31" dur="500" fill="hold"/>
                                        <p:tgtEl>
                                          <p:spTgt spid="109574"/>
                                        </p:tgtEl>
                                        <p:attrNameLst>
                                          <p:attrName>ppt_h</p:attrName>
                                        </p:attrNameLst>
                                      </p:cBhvr>
                                      <p:tavLst>
                                        <p:tav tm="0">
                                          <p:val>
                                            <p:fltVal val="0"/>
                                          </p:val>
                                        </p:tav>
                                        <p:tav tm="100000">
                                          <p:val>
                                            <p:strVal val="#ppt_h"/>
                                          </p:val>
                                        </p:tav>
                                      </p:tavLst>
                                    </p:anim>
                                    <p:animEffect transition="in" filter="fade">
                                      <p:cBhvr>
                                        <p:cTn id="32" dur="500"/>
                                        <p:tgtEl>
                                          <p:spTgt spid="10957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wipe(left)">
                                      <p:cBhvr>
                                        <p:cTn id="37" dur="1000"/>
                                        <p:tgtEl>
                                          <p:spTgt spid="6">
                                            <p:txEl>
                                              <p:pRg st="1" end="1"/>
                                            </p:txEl>
                                          </p:spTgt>
                                        </p:tgtEl>
                                      </p:cBhvr>
                                    </p:animEffect>
                                  </p:childTnLst>
                                </p:cTn>
                              </p:par>
                              <p:par>
                                <p:cTn id="38" presetID="53"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500" fill="hold"/>
                                        <p:tgtEl>
                                          <p:spTgt spid="3"/>
                                        </p:tgtEl>
                                        <p:attrNameLst>
                                          <p:attrName>ppt_w</p:attrName>
                                        </p:attrNameLst>
                                      </p:cBhvr>
                                      <p:tavLst>
                                        <p:tav tm="0">
                                          <p:val>
                                            <p:fltVal val="0"/>
                                          </p:val>
                                        </p:tav>
                                        <p:tav tm="100000">
                                          <p:val>
                                            <p:strVal val="#ppt_w"/>
                                          </p:val>
                                        </p:tav>
                                      </p:tavLst>
                                    </p:anim>
                                    <p:anim calcmode="lin" valueType="num">
                                      <p:cBhvr>
                                        <p:cTn id="41" dur="500" fill="hold"/>
                                        <p:tgtEl>
                                          <p:spTgt spid="3"/>
                                        </p:tgtEl>
                                        <p:attrNameLst>
                                          <p:attrName>ppt_h</p:attrName>
                                        </p:attrNameLst>
                                      </p:cBhvr>
                                      <p:tavLst>
                                        <p:tav tm="0">
                                          <p:val>
                                            <p:fltVal val="0"/>
                                          </p:val>
                                        </p:tav>
                                        <p:tav tm="100000">
                                          <p:val>
                                            <p:strVal val="#ppt_h"/>
                                          </p:val>
                                        </p:tav>
                                      </p:tavLst>
                                    </p:anim>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wipe(left)">
                                      <p:cBhvr>
                                        <p:cTn id="47" dur="1000"/>
                                        <p:tgtEl>
                                          <p:spTgt spid="6">
                                            <p:txEl>
                                              <p:pRg st="2" end="2"/>
                                            </p:txEl>
                                          </p:spTgt>
                                        </p:tgtEl>
                                      </p:cBhvr>
                                    </p:animEffect>
                                  </p:childTnLst>
                                </p:cTn>
                              </p:par>
                              <p:par>
                                <p:cTn id="48" presetID="53" presetClass="entr" presetSubtype="0"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p:cTn id="50" dur="500" fill="hold"/>
                                        <p:tgtEl>
                                          <p:spTgt spid="4"/>
                                        </p:tgtEl>
                                        <p:attrNameLst>
                                          <p:attrName>ppt_w</p:attrName>
                                        </p:attrNameLst>
                                      </p:cBhvr>
                                      <p:tavLst>
                                        <p:tav tm="0">
                                          <p:val>
                                            <p:fltVal val="0"/>
                                          </p:val>
                                        </p:tav>
                                        <p:tav tm="100000">
                                          <p:val>
                                            <p:strVal val="#ppt_w"/>
                                          </p:val>
                                        </p:tav>
                                      </p:tavLst>
                                    </p:anim>
                                    <p:anim calcmode="lin" valueType="num">
                                      <p:cBhvr>
                                        <p:cTn id="51" dur="500" fill="hold"/>
                                        <p:tgtEl>
                                          <p:spTgt spid="4"/>
                                        </p:tgtEl>
                                        <p:attrNameLst>
                                          <p:attrName>ppt_h</p:attrName>
                                        </p:attrNameLst>
                                      </p:cBhvr>
                                      <p:tavLst>
                                        <p:tav tm="0">
                                          <p:val>
                                            <p:fltVal val="0"/>
                                          </p:val>
                                        </p:tav>
                                        <p:tav tm="100000">
                                          <p:val>
                                            <p:strVal val="#ppt_h"/>
                                          </p:val>
                                        </p:tav>
                                      </p:tavLst>
                                    </p:anim>
                                    <p:animEffect transition="in" filter="fade">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6">
                                            <p:txEl>
                                              <p:pRg st="3" end="3"/>
                                            </p:txEl>
                                          </p:spTgt>
                                        </p:tgtEl>
                                        <p:attrNameLst>
                                          <p:attrName>style.visibility</p:attrName>
                                        </p:attrNameLst>
                                      </p:cBhvr>
                                      <p:to>
                                        <p:strVal val="visible"/>
                                      </p:to>
                                    </p:set>
                                    <p:animEffect transition="in" filter="wipe(left)">
                                      <p:cBhvr>
                                        <p:cTn id="57"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2"/>
          <p:cNvGrpSpPr/>
          <p:nvPr/>
        </p:nvGrpSpPr>
        <p:grpSpPr>
          <a:xfrm>
            <a:off x="0" y="0"/>
            <a:ext cx="9483074" cy="6858000"/>
            <a:chOff x="0" y="0"/>
            <a:chExt cx="9483074" cy="6858000"/>
          </a:xfrm>
        </p:grpSpPr>
        <p:grpSp>
          <p:nvGrpSpPr>
            <p:cNvPr id="9" name="Group 8"/>
            <p:cNvGrpSpPr/>
            <p:nvPr/>
          </p:nvGrpSpPr>
          <p:grpSpPr>
            <a:xfrm>
              <a:off x="0" y="0"/>
              <a:ext cx="9483074" cy="6858000"/>
              <a:chOff x="0" y="0"/>
              <a:chExt cx="9483074" cy="6858000"/>
            </a:xfrm>
          </p:grpSpPr>
          <p:grpSp>
            <p:nvGrpSpPr>
              <p:cNvPr id="12" name="Group 5"/>
              <p:cNvGrpSpPr/>
              <p:nvPr/>
            </p:nvGrpSpPr>
            <p:grpSpPr>
              <a:xfrm>
                <a:off x="0" y="0"/>
                <a:ext cx="9208958" cy="6858000"/>
                <a:chOff x="0" y="0"/>
                <a:chExt cx="9208958" cy="6858000"/>
              </a:xfrm>
            </p:grpSpPr>
            <p:pic>
              <p:nvPicPr>
                <p:cNvPr id="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Freeform 3"/>
                <p:cNvSpPr/>
                <p:nvPr/>
              </p:nvSpPr>
              <p:spPr>
                <a:xfrm>
                  <a:off x="1526499" y="474689"/>
                  <a:ext cx="3625121" cy="1798819"/>
                </a:xfrm>
                <a:custGeom>
                  <a:avLst/>
                  <a:gdLst>
                    <a:gd name="connsiteX0" fmla="*/ 77449 w 3625121"/>
                    <a:gd name="connsiteY0" fmla="*/ 1728865 h 1798819"/>
                    <a:gd name="connsiteX1" fmla="*/ 167390 w 3625121"/>
                    <a:gd name="connsiteY1" fmla="*/ 1204209 h 1798819"/>
                    <a:gd name="connsiteX2" fmla="*/ 587114 w 3625121"/>
                    <a:gd name="connsiteY2" fmla="*/ 934386 h 1798819"/>
                    <a:gd name="connsiteX3" fmla="*/ 1666406 w 3625121"/>
                    <a:gd name="connsiteY3" fmla="*/ 424721 h 1798819"/>
                    <a:gd name="connsiteX4" fmla="*/ 2925580 w 3625121"/>
                    <a:gd name="connsiteY4" fmla="*/ 64957 h 1798819"/>
                    <a:gd name="connsiteX5" fmla="*/ 3285344 w 3625121"/>
                    <a:gd name="connsiteY5" fmla="*/ 34977 h 1798819"/>
                    <a:gd name="connsiteX6" fmla="*/ 3495206 w 3625121"/>
                    <a:gd name="connsiteY6" fmla="*/ 169888 h 1798819"/>
                    <a:gd name="connsiteX7" fmla="*/ 3555167 w 3625121"/>
                    <a:gd name="connsiteY7" fmla="*/ 574622 h 1798819"/>
                    <a:gd name="connsiteX8" fmla="*/ 3075481 w 3625121"/>
                    <a:gd name="connsiteY8" fmla="*/ 829455 h 1798819"/>
                    <a:gd name="connsiteX9" fmla="*/ 2236032 w 3625121"/>
                    <a:gd name="connsiteY9" fmla="*/ 1009337 h 1798819"/>
                    <a:gd name="connsiteX10" fmla="*/ 1246681 w 3625121"/>
                    <a:gd name="connsiteY10" fmla="*/ 1324131 h 1798819"/>
                    <a:gd name="connsiteX11" fmla="*/ 632085 w 3625121"/>
                    <a:gd name="connsiteY11" fmla="*/ 1623934 h 1798819"/>
                    <a:gd name="connsiteX12" fmla="*/ 77449 w 3625121"/>
                    <a:gd name="connsiteY12" fmla="*/ 1728865 h 179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5121" h="1798819">
                      <a:moveTo>
                        <a:pt x="77449" y="1728865"/>
                      </a:moveTo>
                      <a:cubicBezTo>
                        <a:pt x="0" y="1658911"/>
                        <a:pt x="82446" y="1336622"/>
                        <a:pt x="167390" y="1204209"/>
                      </a:cubicBezTo>
                      <a:cubicBezTo>
                        <a:pt x="252334" y="1071796"/>
                        <a:pt x="337278" y="1064301"/>
                        <a:pt x="587114" y="934386"/>
                      </a:cubicBezTo>
                      <a:cubicBezTo>
                        <a:pt x="836950" y="804471"/>
                        <a:pt x="1276662" y="569626"/>
                        <a:pt x="1666406" y="424721"/>
                      </a:cubicBezTo>
                      <a:cubicBezTo>
                        <a:pt x="2056150" y="279816"/>
                        <a:pt x="2655757" y="129914"/>
                        <a:pt x="2925580" y="64957"/>
                      </a:cubicBezTo>
                      <a:cubicBezTo>
                        <a:pt x="3195403" y="0"/>
                        <a:pt x="3190406" y="17489"/>
                        <a:pt x="3285344" y="34977"/>
                      </a:cubicBezTo>
                      <a:cubicBezTo>
                        <a:pt x="3380282" y="52465"/>
                        <a:pt x="3450236" y="79947"/>
                        <a:pt x="3495206" y="169888"/>
                      </a:cubicBezTo>
                      <a:cubicBezTo>
                        <a:pt x="3540177" y="259829"/>
                        <a:pt x="3625121" y="464694"/>
                        <a:pt x="3555167" y="574622"/>
                      </a:cubicBezTo>
                      <a:cubicBezTo>
                        <a:pt x="3485213" y="684550"/>
                        <a:pt x="3295337" y="757003"/>
                        <a:pt x="3075481" y="829455"/>
                      </a:cubicBezTo>
                      <a:cubicBezTo>
                        <a:pt x="2855625" y="901907"/>
                        <a:pt x="2540832" y="926891"/>
                        <a:pt x="2236032" y="1009337"/>
                      </a:cubicBezTo>
                      <a:cubicBezTo>
                        <a:pt x="1931232" y="1091783"/>
                        <a:pt x="1514006" y="1221698"/>
                        <a:pt x="1246681" y="1324131"/>
                      </a:cubicBezTo>
                      <a:cubicBezTo>
                        <a:pt x="979357" y="1426564"/>
                        <a:pt x="821960" y="1553980"/>
                        <a:pt x="632085" y="1623934"/>
                      </a:cubicBezTo>
                      <a:cubicBezTo>
                        <a:pt x="442210" y="1693888"/>
                        <a:pt x="154898" y="1798819"/>
                        <a:pt x="77449" y="17288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6215922" y="397240"/>
                  <a:ext cx="2993036" cy="1299147"/>
                </a:xfrm>
                <a:custGeom>
                  <a:avLst/>
                  <a:gdLst>
                    <a:gd name="connsiteX0" fmla="*/ 79947 w 2993036"/>
                    <a:gd name="connsiteY0" fmla="*/ 667062 h 1299147"/>
                    <a:gd name="connsiteX1" fmla="*/ 244839 w 2993036"/>
                    <a:gd name="connsiteY1" fmla="*/ 172386 h 1299147"/>
                    <a:gd name="connsiteX2" fmla="*/ 1444052 w 2993036"/>
                    <a:gd name="connsiteY2" fmla="*/ 37475 h 1299147"/>
                    <a:gd name="connsiteX3" fmla="*/ 2628275 w 2993036"/>
                    <a:gd name="connsiteY3" fmla="*/ 127416 h 1299147"/>
                    <a:gd name="connsiteX4" fmla="*/ 2928078 w 2993036"/>
                    <a:gd name="connsiteY4" fmla="*/ 127416 h 1299147"/>
                    <a:gd name="connsiteX5" fmla="*/ 2913088 w 2993036"/>
                    <a:gd name="connsiteY5" fmla="*/ 891914 h 1299147"/>
                    <a:gd name="connsiteX6" fmla="*/ 2448393 w 2993036"/>
                    <a:gd name="connsiteY6" fmla="*/ 1221698 h 1299147"/>
                    <a:gd name="connsiteX7" fmla="*/ 2088629 w 2993036"/>
                    <a:gd name="connsiteY7" fmla="*/ 1296649 h 1299147"/>
                    <a:gd name="connsiteX8" fmla="*/ 1788826 w 2993036"/>
                    <a:gd name="connsiteY8" fmla="*/ 1236688 h 1299147"/>
                    <a:gd name="connsiteX9" fmla="*/ 724524 w 2993036"/>
                    <a:gd name="connsiteY9" fmla="*/ 981855 h 1299147"/>
                    <a:gd name="connsiteX10" fmla="*/ 79947 w 2993036"/>
                    <a:gd name="connsiteY10" fmla="*/ 667062 h 129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3036" h="1299147">
                      <a:moveTo>
                        <a:pt x="79947" y="667062"/>
                      </a:moveTo>
                      <a:cubicBezTo>
                        <a:pt x="0" y="532151"/>
                        <a:pt x="17488" y="277317"/>
                        <a:pt x="244839" y="172386"/>
                      </a:cubicBezTo>
                      <a:cubicBezTo>
                        <a:pt x="472190" y="67455"/>
                        <a:pt x="1046813" y="44970"/>
                        <a:pt x="1444052" y="37475"/>
                      </a:cubicBezTo>
                      <a:cubicBezTo>
                        <a:pt x="1841291" y="29980"/>
                        <a:pt x="2380937" y="112426"/>
                        <a:pt x="2628275" y="127416"/>
                      </a:cubicBezTo>
                      <a:cubicBezTo>
                        <a:pt x="2875613" y="142406"/>
                        <a:pt x="2880609" y="0"/>
                        <a:pt x="2928078" y="127416"/>
                      </a:cubicBezTo>
                      <a:cubicBezTo>
                        <a:pt x="2975547" y="254832"/>
                        <a:pt x="2993036" y="709534"/>
                        <a:pt x="2913088" y="891914"/>
                      </a:cubicBezTo>
                      <a:cubicBezTo>
                        <a:pt x="2833141" y="1074294"/>
                        <a:pt x="2585803" y="1154242"/>
                        <a:pt x="2448393" y="1221698"/>
                      </a:cubicBezTo>
                      <a:cubicBezTo>
                        <a:pt x="2310983" y="1289154"/>
                        <a:pt x="2198557" y="1294151"/>
                        <a:pt x="2088629" y="1296649"/>
                      </a:cubicBezTo>
                      <a:cubicBezTo>
                        <a:pt x="1978701" y="1299147"/>
                        <a:pt x="1788826" y="1236688"/>
                        <a:pt x="1788826" y="1236688"/>
                      </a:cubicBezTo>
                      <a:cubicBezTo>
                        <a:pt x="1561475" y="1184222"/>
                        <a:pt x="1006839" y="1074294"/>
                        <a:pt x="724524" y="981855"/>
                      </a:cubicBezTo>
                      <a:cubicBezTo>
                        <a:pt x="442209" y="889416"/>
                        <a:pt x="159895" y="801974"/>
                        <a:pt x="79947" y="66706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2"/>
              <p:cNvPicPr>
                <a:picLocks noChangeAspect="1" noChangeArrowheads="1"/>
              </p:cNvPicPr>
              <p:nvPr/>
            </p:nvPicPr>
            <p:blipFill>
              <a:blip r:embed="rId2" cstate="print"/>
              <a:srcRect l="70000" t="32222" r="25993" b="54445"/>
              <a:stretch>
                <a:fillRect/>
              </a:stretch>
            </p:blipFill>
            <p:spPr bwMode="auto">
              <a:xfrm rot="1260000">
                <a:off x="6525916" y="2549722"/>
                <a:ext cx="2957158" cy="1243584"/>
              </a:xfrm>
              <a:prstGeom prst="rect">
                <a:avLst/>
              </a:prstGeom>
              <a:noFill/>
              <a:ln w="9525">
                <a:noFill/>
                <a:miter lim="800000"/>
                <a:headEnd/>
                <a:tailEnd/>
              </a:ln>
            </p:spPr>
          </p:pic>
          <p:pic>
            <p:nvPicPr>
              <p:cNvPr id="8" name="Picture 2"/>
              <p:cNvPicPr preferRelativeResize="0">
                <a:picLocks noChangeArrowheads="1"/>
              </p:cNvPicPr>
              <p:nvPr/>
            </p:nvPicPr>
            <p:blipFill>
              <a:blip r:embed="rId2" cstate="print"/>
              <a:srcRect l="10833" t="65889" r="68333" b="31111"/>
              <a:stretch>
                <a:fillRect/>
              </a:stretch>
            </p:blipFill>
            <p:spPr bwMode="auto">
              <a:xfrm>
                <a:off x="838200" y="4724400"/>
                <a:ext cx="1676400" cy="381000"/>
              </a:xfrm>
              <a:prstGeom prst="rect">
                <a:avLst/>
              </a:prstGeom>
              <a:noFill/>
              <a:ln w="9525">
                <a:noFill/>
                <a:miter lim="800000"/>
                <a:headEnd/>
                <a:tailEnd/>
              </a:ln>
            </p:spPr>
          </p:pic>
        </p:grpSp>
        <p:pic>
          <p:nvPicPr>
            <p:cNvPr id="10" name="Picture 2"/>
            <p:cNvPicPr>
              <a:picLocks noChangeAspect="1" noChangeArrowheads="1"/>
            </p:cNvPicPr>
            <p:nvPr/>
          </p:nvPicPr>
          <p:blipFill>
            <a:blip r:embed="rId2" cstate="print"/>
            <a:srcRect l="20000" t="57778" r="55834" b="31111"/>
            <a:stretch>
              <a:fillRect/>
            </a:stretch>
          </p:blipFill>
          <p:spPr bwMode="auto">
            <a:xfrm>
              <a:off x="2667000" y="3276600"/>
              <a:ext cx="2209800" cy="762000"/>
            </a:xfrm>
            <a:prstGeom prst="rect">
              <a:avLst/>
            </a:prstGeom>
            <a:noFill/>
            <a:ln w="9525">
              <a:noFill/>
              <a:miter lim="800000"/>
              <a:headEnd/>
              <a:tailEnd/>
            </a:ln>
          </p:spPr>
        </p:pic>
        <p:sp>
          <p:nvSpPr>
            <p:cNvPr id="11" name="TextBox 10"/>
            <p:cNvSpPr txBox="1"/>
            <p:nvPr/>
          </p:nvSpPr>
          <p:spPr>
            <a:xfrm>
              <a:off x="2743200" y="3200400"/>
              <a:ext cx="2424959" cy="1015663"/>
            </a:xfrm>
            <a:prstGeom prst="rect">
              <a:avLst/>
            </a:prstGeom>
            <a:noFill/>
          </p:spPr>
          <p:txBody>
            <a:bodyPr wrap="none" rtlCol="0">
              <a:spAutoFit/>
            </a:bodyPr>
            <a:lstStyle/>
            <a:p>
              <a:r>
                <a:rPr lang="en-US" sz="6000" dirty="0" smtClean="0"/>
                <a:t>Mantle</a:t>
              </a:r>
              <a:endParaRPr lang="en-US" sz="6000" dirty="0"/>
            </a:p>
          </p:txBody>
        </p:sp>
      </p:grpSp>
      <p:sp>
        <p:nvSpPr>
          <p:cNvPr id="3" name="Freeform 2"/>
          <p:cNvSpPr/>
          <p:nvPr/>
        </p:nvSpPr>
        <p:spPr>
          <a:xfrm>
            <a:off x="84944" y="644577"/>
            <a:ext cx="2091128" cy="2645764"/>
          </a:xfrm>
          <a:custGeom>
            <a:avLst/>
            <a:gdLst>
              <a:gd name="connsiteX0" fmla="*/ 544643 w 2091128"/>
              <a:gd name="connsiteY0" fmla="*/ 2518348 h 2645764"/>
              <a:gd name="connsiteX1" fmla="*/ 949377 w 2091128"/>
              <a:gd name="connsiteY1" fmla="*/ 2263515 h 2645764"/>
              <a:gd name="connsiteX2" fmla="*/ 1279161 w 2091128"/>
              <a:gd name="connsiteY2" fmla="*/ 1633928 h 2645764"/>
              <a:gd name="connsiteX3" fmla="*/ 1653915 w 2091128"/>
              <a:gd name="connsiteY3" fmla="*/ 884420 h 2645764"/>
              <a:gd name="connsiteX4" fmla="*/ 2073640 w 2091128"/>
              <a:gd name="connsiteY4" fmla="*/ 629587 h 2645764"/>
              <a:gd name="connsiteX5" fmla="*/ 1758846 w 2091128"/>
              <a:gd name="connsiteY5" fmla="*/ 119921 h 2645764"/>
              <a:gd name="connsiteX6" fmla="*/ 604604 w 2091128"/>
              <a:gd name="connsiteY6" fmla="*/ 0 h 2645764"/>
              <a:gd name="connsiteX7" fmla="*/ 124918 w 2091128"/>
              <a:gd name="connsiteY7" fmla="*/ 119921 h 2645764"/>
              <a:gd name="connsiteX8" fmla="*/ 4997 w 2091128"/>
              <a:gd name="connsiteY8" fmla="*/ 389744 h 2645764"/>
              <a:gd name="connsiteX9" fmla="*/ 94938 w 2091128"/>
              <a:gd name="connsiteY9" fmla="*/ 1019331 h 2645764"/>
              <a:gd name="connsiteX10" fmla="*/ 394741 w 2091128"/>
              <a:gd name="connsiteY10" fmla="*/ 1499016 h 2645764"/>
              <a:gd name="connsiteX11" fmla="*/ 544643 w 2091128"/>
              <a:gd name="connsiteY11" fmla="*/ 2518348 h 264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1128" h="2645764">
                <a:moveTo>
                  <a:pt x="544643" y="2518348"/>
                </a:moveTo>
                <a:cubicBezTo>
                  <a:pt x="637082" y="2645764"/>
                  <a:pt x="826957" y="2410918"/>
                  <a:pt x="949377" y="2263515"/>
                </a:cubicBezTo>
                <a:cubicBezTo>
                  <a:pt x="1071797" y="2116112"/>
                  <a:pt x="1161738" y="1863777"/>
                  <a:pt x="1279161" y="1633928"/>
                </a:cubicBezTo>
                <a:cubicBezTo>
                  <a:pt x="1396584" y="1404079"/>
                  <a:pt x="1521502" y="1051810"/>
                  <a:pt x="1653915" y="884420"/>
                </a:cubicBezTo>
                <a:cubicBezTo>
                  <a:pt x="1786328" y="717030"/>
                  <a:pt x="2056152" y="757003"/>
                  <a:pt x="2073640" y="629587"/>
                </a:cubicBezTo>
                <a:cubicBezTo>
                  <a:pt x="2091128" y="502171"/>
                  <a:pt x="2003685" y="224852"/>
                  <a:pt x="1758846" y="119921"/>
                </a:cubicBezTo>
                <a:cubicBezTo>
                  <a:pt x="1514007" y="14990"/>
                  <a:pt x="876925" y="0"/>
                  <a:pt x="604604" y="0"/>
                </a:cubicBezTo>
                <a:cubicBezTo>
                  <a:pt x="332283" y="0"/>
                  <a:pt x="224852" y="54964"/>
                  <a:pt x="124918" y="119921"/>
                </a:cubicBezTo>
                <a:cubicBezTo>
                  <a:pt x="24984" y="184878"/>
                  <a:pt x="9994" y="239843"/>
                  <a:pt x="4997" y="389744"/>
                </a:cubicBezTo>
                <a:cubicBezTo>
                  <a:pt x="0" y="539645"/>
                  <a:pt x="29981" y="834452"/>
                  <a:pt x="94938" y="1019331"/>
                </a:cubicBezTo>
                <a:cubicBezTo>
                  <a:pt x="159895" y="1204210"/>
                  <a:pt x="317292" y="1251678"/>
                  <a:pt x="394741" y="1499016"/>
                </a:cubicBezTo>
                <a:cubicBezTo>
                  <a:pt x="472190" y="1746354"/>
                  <a:pt x="452204" y="2390932"/>
                  <a:pt x="544643" y="25183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327358" y="-24064"/>
            <a:ext cx="2783305" cy="1327485"/>
          </a:xfrm>
          <a:custGeom>
            <a:avLst/>
            <a:gdLst>
              <a:gd name="connsiteX0" fmla="*/ 340895 w 2783305"/>
              <a:gd name="connsiteY0" fmla="*/ 96253 h 1327485"/>
              <a:gd name="connsiteX1" fmla="*/ 364958 w 2783305"/>
              <a:gd name="connsiteY1" fmla="*/ 721896 h 1327485"/>
              <a:gd name="connsiteX2" fmla="*/ 846221 w 2783305"/>
              <a:gd name="connsiteY2" fmla="*/ 1130969 h 1327485"/>
              <a:gd name="connsiteX3" fmla="*/ 1664368 w 2783305"/>
              <a:gd name="connsiteY3" fmla="*/ 1275348 h 1327485"/>
              <a:gd name="connsiteX4" fmla="*/ 2530642 w 2783305"/>
              <a:gd name="connsiteY4" fmla="*/ 818148 h 1327485"/>
              <a:gd name="connsiteX5" fmla="*/ 2602831 w 2783305"/>
              <a:gd name="connsiteY5" fmla="*/ 216569 h 1327485"/>
              <a:gd name="connsiteX6" fmla="*/ 2410326 w 2783305"/>
              <a:gd name="connsiteY6" fmla="*/ 144380 h 1327485"/>
              <a:gd name="connsiteX7" fmla="*/ 340895 w 2783305"/>
              <a:gd name="connsiteY7" fmla="*/ 96253 h 132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305" h="1327485">
                <a:moveTo>
                  <a:pt x="340895" y="96253"/>
                </a:moveTo>
                <a:cubicBezTo>
                  <a:pt x="0" y="192506"/>
                  <a:pt x="280737" y="549443"/>
                  <a:pt x="364958" y="721896"/>
                </a:cubicBezTo>
                <a:cubicBezTo>
                  <a:pt x="449179" y="894349"/>
                  <a:pt x="629653" y="1038727"/>
                  <a:pt x="846221" y="1130969"/>
                </a:cubicBezTo>
                <a:cubicBezTo>
                  <a:pt x="1062789" y="1223211"/>
                  <a:pt x="1383631" y="1327485"/>
                  <a:pt x="1664368" y="1275348"/>
                </a:cubicBezTo>
                <a:cubicBezTo>
                  <a:pt x="1945105" y="1223211"/>
                  <a:pt x="2374232" y="994611"/>
                  <a:pt x="2530642" y="818148"/>
                </a:cubicBezTo>
                <a:cubicBezTo>
                  <a:pt x="2687053" y="641685"/>
                  <a:pt x="2622884" y="328864"/>
                  <a:pt x="2602831" y="216569"/>
                </a:cubicBezTo>
                <a:cubicBezTo>
                  <a:pt x="2582778" y="104274"/>
                  <a:pt x="2783305" y="168443"/>
                  <a:pt x="2410326" y="144380"/>
                </a:cubicBezTo>
                <a:cubicBezTo>
                  <a:pt x="2037347" y="120317"/>
                  <a:pt x="681790" y="0"/>
                  <a:pt x="340895" y="9625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4876800" y="3507698"/>
            <a:ext cx="818213" cy="1140502"/>
          </a:xfrm>
          <a:custGeom>
            <a:avLst/>
            <a:gdLst>
              <a:gd name="connsiteX0" fmla="*/ 0 w 569626"/>
              <a:gd name="connsiteY0" fmla="*/ 1019332 h 1019332"/>
              <a:gd name="connsiteX1" fmla="*/ 389744 w 569626"/>
              <a:gd name="connsiteY1" fmla="*/ 569627 h 1019332"/>
              <a:gd name="connsiteX2" fmla="*/ 569626 w 569626"/>
              <a:gd name="connsiteY2" fmla="*/ 0 h 1019332"/>
            </a:gdLst>
            <a:ahLst/>
            <a:cxnLst>
              <a:cxn ang="0">
                <a:pos x="connsiteX0" y="connsiteY0"/>
              </a:cxn>
              <a:cxn ang="0">
                <a:pos x="connsiteX1" y="connsiteY1"/>
              </a:cxn>
              <a:cxn ang="0">
                <a:pos x="connsiteX2" y="connsiteY2"/>
              </a:cxn>
            </a:cxnLst>
            <a:rect l="l" t="t" r="r" b="b"/>
            <a:pathLst>
              <a:path w="569626" h="1019332">
                <a:moveTo>
                  <a:pt x="0" y="1019332"/>
                </a:moveTo>
                <a:cubicBezTo>
                  <a:pt x="147403" y="879424"/>
                  <a:pt x="294806" y="739516"/>
                  <a:pt x="389744" y="569627"/>
                </a:cubicBezTo>
                <a:cubicBezTo>
                  <a:pt x="484682" y="399738"/>
                  <a:pt x="527154" y="199869"/>
                  <a:pt x="569626" y="0"/>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rot="18205340">
            <a:off x="4918342" y="1870355"/>
            <a:ext cx="822706" cy="1272700"/>
          </a:xfrm>
          <a:custGeom>
            <a:avLst/>
            <a:gdLst>
              <a:gd name="connsiteX0" fmla="*/ 0 w 569626"/>
              <a:gd name="connsiteY0" fmla="*/ 1019332 h 1019332"/>
              <a:gd name="connsiteX1" fmla="*/ 389744 w 569626"/>
              <a:gd name="connsiteY1" fmla="*/ 569627 h 1019332"/>
              <a:gd name="connsiteX2" fmla="*/ 569626 w 569626"/>
              <a:gd name="connsiteY2" fmla="*/ 0 h 1019332"/>
              <a:gd name="connsiteX0" fmla="*/ 0 w 572460"/>
              <a:gd name="connsiteY0" fmla="*/ 1019332 h 1019332"/>
              <a:gd name="connsiteX1" fmla="*/ 477522 w 572460"/>
              <a:gd name="connsiteY1" fmla="*/ 628982 h 1019332"/>
              <a:gd name="connsiteX2" fmla="*/ 569626 w 572460"/>
              <a:gd name="connsiteY2" fmla="*/ 0 h 1019332"/>
              <a:gd name="connsiteX0" fmla="*/ 0 w 572754"/>
              <a:gd name="connsiteY0" fmla="*/ 1137485 h 1137485"/>
              <a:gd name="connsiteX1" fmla="*/ 477522 w 572754"/>
              <a:gd name="connsiteY1" fmla="*/ 747135 h 1137485"/>
              <a:gd name="connsiteX2" fmla="*/ 483214 w 572754"/>
              <a:gd name="connsiteY2" fmla="*/ 104830 h 1137485"/>
              <a:gd name="connsiteX3" fmla="*/ 569626 w 572754"/>
              <a:gd name="connsiteY3" fmla="*/ 118153 h 1137485"/>
            </a:gdLst>
            <a:ahLst/>
            <a:cxnLst>
              <a:cxn ang="0">
                <a:pos x="connsiteX0" y="connsiteY0"/>
              </a:cxn>
              <a:cxn ang="0">
                <a:pos x="connsiteX1" y="connsiteY1"/>
              </a:cxn>
              <a:cxn ang="0">
                <a:pos x="connsiteX2" y="connsiteY2"/>
              </a:cxn>
              <a:cxn ang="0">
                <a:pos x="connsiteX3" y="connsiteY3"/>
              </a:cxn>
            </a:cxnLst>
            <a:rect l="l" t="t" r="r" b="b"/>
            <a:pathLst>
              <a:path w="572754" h="1137485">
                <a:moveTo>
                  <a:pt x="0" y="1137485"/>
                </a:moveTo>
                <a:cubicBezTo>
                  <a:pt x="147403" y="997577"/>
                  <a:pt x="382584" y="917024"/>
                  <a:pt x="477522" y="747135"/>
                </a:cubicBezTo>
                <a:cubicBezTo>
                  <a:pt x="572754" y="622229"/>
                  <a:pt x="467863" y="209660"/>
                  <a:pt x="483214" y="104830"/>
                </a:cubicBezTo>
                <a:cubicBezTo>
                  <a:pt x="498565" y="0"/>
                  <a:pt x="569920" y="163135"/>
                  <a:pt x="569626" y="118153"/>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flipH="1">
            <a:off x="5999813" y="3505200"/>
            <a:ext cx="705787" cy="1140502"/>
          </a:xfrm>
          <a:custGeom>
            <a:avLst/>
            <a:gdLst>
              <a:gd name="connsiteX0" fmla="*/ 0 w 569626"/>
              <a:gd name="connsiteY0" fmla="*/ 1019332 h 1019332"/>
              <a:gd name="connsiteX1" fmla="*/ 389744 w 569626"/>
              <a:gd name="connsiteY1" fmla="*/ 569627 h 1019332"/>
              <a:gd name="connsiteX2" fmla="*/ 569626 w 569626"/>
              <a:gd name="connsiteY2" fmla="*/ 0 h 1019332"/>
            </a:gdLst>
            <a:ahLst/>
            <a:cxnLst>
              <a:cxn ang="0">
                <a:pos x="connsiteX0" y="connsiteY0"/>
              </a:cxn>
              <a:cxn ang="0">
                <a:pos x="connsiteX1" y="connsiteY1"/>
              </a:cxn>
              <a:cxn ang="0">
                <a:pos x="connsiteX2" y="connsiteY2"/>
              </a:cxn>
            </a:cxnLst>
            <a:rect l="l" t="t" r="r" b="b"/>
            <a:pathLst>
              <a:path w="569626" h="1019332">
                <a:moveTo>
                  <a:pt x="0" y="1019332"/>
                </a:moveTo>
                <a:cubicBezTo>
                  <a:pt x="147403" y="879424"/>
                  <a:pt x="294806" y="739516"/>
                  <a:pt x="389744" y="569627"/>
                </a:cubicBezTo>
                <a:cubicBezTo>
                  <a:pt x="484682" y="399738"/>
                  <a:pt x="527154" y="199869"/>
                  <a:pt x="569626" y="0"/>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rot="4028212" flipH="1">
            <a:off x="5862012" y="1846868"/>
            <a:ext cx="905371" cy="1371600"/>
          </a:xfrm>
          <a:custGeom>
            <a:avLst/>
            <a:gdLst>
              <a:gd name="connsiteX0" fmla="*/ 0 w 569626"/>
              <a:gd name="connsiteY0" fmla="*/ 1019332 h 1019332"/>
              <a:gd name="connsiteX1" fmla="*/ 389744 w 569626"/>
              <a:gd name="connsiteY1" fmla="*/ 569627 h 1019332"/>
              <a:gd name="connsiteX2" fmla="*/ 569626 w 569626"/>
              <a:gd name="connsiteY2" fmla="*/ 0 h 1019332"/>
              <a:gd name="connsiteX0" fmla="*/ 0 w 590569"/>
              <a:gd name="connsiteY0" fmla="*/ 1019332 h 1019332"/>
              <a:gd name="connsiteX1" fmla="*/ 495631 w 590569"/>
              <a:gd name="connsiteY1" fmla="*/ 620968 h 1019332"/>
              <a:gd name="connsiteX2" fmla="*/ 569626 w 590569"/>
              <a:gd name="connsiteY2" fmla="*/ 0 h 1019332"/>
              <a:gd name="connsiteX0" fmla="*/ 0 w 569626"/>
              <a:gd name="connsiteY0" fmla="*/ 1019332 h 1019332"/>
              <a:gd name="connsiteX1" fmla="*/ 417196 w 569626"/>
              <a:gd name="connsiteY1" fmla="*/ 622558 h 1019332"/>
              <a:gd name="connsiteX2" fmla="*/ 569626 w 569626"/>
              <a:gd name="connsiteY2" fmla="*/ 0 h 1019332"/>
            </a:gdLst>
            <a:ahLst/>
            <a:cxnLst>
              <a:cxn ang="0">
                <a:pos x="connsiteX0" y="connsiteY0"/>
              </a:cxn>
              <a:cxn ang="0">
                <a:pos x="connsiteX1" y="connsiteY1"/>
              </a:cxn>
              <a:cxn ang="0">
                <a:pos x="connsiteX2" y="connsiteY2"/>
              </a:cxn>
            </a:cxnLst>
            <a:rect l="l" t="t" r="r" b="b"/>
            <a:pathLst>
              <a:path w="569626" h="1019332">
                <a:moveTo>
                  <a:pt x="0" y="1019332"/>
                </a:moveTo>
                <a:cubicBezTo>
                  <a:pt x="147403" y="879424"/>
                  <a:pt x="322258" y="792447"/>
                  <a:pt x="417196" y="622558"/>
                </a:cubicBezTo>
                <a:cubicBezTo>
                  <a:pt x="512134" y="452669"/>
                  <a:pt x="527154" y="199869"/>
                  <a:pt x="569626" y="0"/>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3" name="Picture 2"/>
          <p:cNvPicPr preferRelativeResize="0">
            <a:picLocks noChangeArrowheads="1"/>
          </p:cNvPicPr>
          <p:nvPr/>
        </p:nvPicPr>
        <p:blipFill>
          <a:blip r:embed="rId2" cstate="print"/>
          <a:srcRect l="24167" t="40142" r="72413" b="44444"/>
          <a:stretch>
            <a:fillRect/>
          </a:stretch>
        </p:blipFill>
        <p:spPr bwMode="auto">
          <a:xfrm rot="420000">
            <a:off x="916465" y="3071692"/>
            <a:ext cx="469111" cy="1313097"/>
          </a:xfrm>
          <a:prstGeom prst="rect">
            <a:avLst/>
          </a:prstGeom>
          <a:noFill/>
          <a:ln w="9525">
            <a:noFill/>
            <a:miter lim="800000"/>
            <a:headEnd/>
            <a:tailEnd/>
          </a:ln>
        </p:spPr>
      </p:pic>
      <p:sp>
        <p:nvSpPr>
          <p:cNvPr id="46" name="Oval 45"/>
          <p:cNvSpPr/>
          <p:nvPr/>
        </p:nvSpPr>
        <p:spPr>
          <a:xfrm rot="9442807" flipH="1" flipV="1">
            <a:off x="1349028" y="2214359"/>
            <a:ext cx="4540493" cy="2771922"/>
          </a:xfrm>
          <a:prstGeom prst="ellipse">
            <a:avLst/>
          </a:prstGeom>
          <a:noFill/>
          <a:ln w="762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rot="1568319">
            <a:off x="5672547" y="2201110"/>
            <a:ext cx="4442332" cy="2914136"/>
          </a:xfrm>
          <a:prstGeom prst="ellipse">
            <a:avLst/>
          </a:prstGeom>
          <a:noFill/>
          <a:ln w="762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48"/>
          <p:cNvGrpSpPr/>
          <p:nvPr/>
        </p:nvGrpSpPr>
        <p:grpSpPr>
          <a:xfrm>
            <a:off x="2819400" y="2057400"/>
            <a:ext cx="6019800" cy="1742420"/>
            <a:chOff x="3276600" y="1676400"/>
            <a:chExt cx="5105400" cy="1742420"/>
          </a:xfrm>
          <a:blipFill>
            <a:blip r:embed="rId3"/>
            <a:tile tx="0" ty="0" sx="100000" sy="100000" flip="none" algn="tl"/>
          </a:blipFill>
        </p:grpSpPr>
        <p:sp>
          <p:nvSpPr>
            <p:cNvPr id="29" name="TextBox 28"/>
            <p:cNvSpPr txBox="1"/>
            <p:nvPr/>
          </p:nvSpPr>
          <p:spPr>
            <a:xfrm>
              <a:off x="3276600" y="2895600"/>
              <a:ext cx="5105400" cy="523220"/>
            </a:xfrm>
            <a:prstGeom prst="rect">
              <a:avLst/>
            </a:prstGeom>
            <a:solidFill>
              <a:schemeClr val="tx1"/>
            </a:solidFill>
            <a:ln w="25400">
              <a:solidFill>
                <a:schemeClr val="tx1"/>
              </a:solidFill>
            </a:ln>
          </p:spPr>
          <p:txBody>
            <a:bodyPr wrap="square" rtlCol="0">
              <a:spAutoFit/>
            </a:bodyPr>
            <a:lstStyle/>
            <a:p>
              <a:pPr algn="ctr"/>
              <a:r>
                <a:rPr lang="en-US" sz="2800" b="1" dirty="0" smtClean="0">
                  <a:solidFill>
                    <a:schemeClr val="bg1"/>
                  </a:solidFill>
                  <a:latin typeface="Arial" pitchFamily="34" charset="0"/>
                  <a:cs typeface="Arial" pitchFamily="34" charset="0"/>
                </a:rPr>
                <a:t>heat convection UPLIFTS crust</a:t>
              </a:r>
            </a:p>
          </p:txBody>
        </p:sp>
        <p:cxnSp>
          <p:nvCxnSpPr>
            <p:cNvPr id="32" name="Straight Arrow Connector 31"/>
            <p:cNvCxnSpPr>
              <a:stCxn id="29" idx="0"/>
            </p:cNvCxnSpPr>
            <p:nvPr/>
          </p:nvCxnSpPr>
          <p:spPr>
            <a:xfrm rot="5400000" flipH="1" flipV="1">
              <a:off x="5238750" y="2266950"/>
              <a:ext cx="1219200" cy="38100"/>
            </a:xfrm>
            <a:prstGeom prst="straightConnector1">
              <a:avLst/>
            </a:prstGeom>
            <a:grpFill/>
            <a:ln w="1016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a:off x="2819400" y="3810000"/>
            <a:ext cx="6019800" cy="523220"/>
          </a:xfrm>
          <a:prstGeom prst="rect">
            <a:avLst/>
          </a:prstGeom>
          <a:solidFill>
            <a:schemeClr val="tx1"/>
          </a:solidFill>
          <a:ln w="25400">
            <a:solidFill>
              <a:schemeClr val="tx1"/>
            </a:solidFill>
          </a:ln>
        </p:spPr>
        <p:txBody>
          <a:bodyPr wrap="square" rtlCol="0">
            <a:spAutoFit/>
          </a:bodyPr>
          <a:lstStyle/>
          <a:p>
            <a:pPr algn="ctr"/>
            <a:r>
              <a:rPr lang="en-US" sz="2800" b="1" dirty="0" smtClean="0">
                <a:solidFill>
                  <a:schemeClr val="bg1"/>
                </a:solidFill>
                <a:latin typeface="Arial" pitchFamily="34" charset="0"/>
                <a:cs typeface="Arial" pitchFamily="34" charset="0"/>
              </a:rPr>
              <a:t>crust begins to RIFT (pull apart)</a:t>
            </a:r>
          </a:p>
        </p:txBody>
      </p:sp>
      <p:sp>
        <p:nvSpPr>
          <p:cNvPr id="52" name="Freeform 51"/>
          <p:cNvSpPr/>
          <p:nvPr/>
        </p:nvSpPr>
        <p:spPr>
          <a:xfrm>
            <a:off x="1728865" y="685798"/>
            <a:ext cx="6688736" cy="1400332"/>
          </a:xfrm>
          <a:custGeom>
            <a:avLst/>
            <a:gdLst>
              <a:gd name="connsiteX0" fmla="*/ 217356 w 9468786"/>
              <a:gd name="connsiteY0" fmla="*/ 2690734 h 3477718"/>
              <a:gd name="connsiteX1" fmla="*/ 801973 w 9468786"/>
              <a:gd name="connsiteY1" fmla="*/ 1926236 h 3477718"/>
              <a:gd name="connsiteX2" fmla="*/ 1761343 w 9468786"/>
              <a:gd name="connsiteY2" fmla="*/ 1146747 h 3477718"/>
              <a:gd name="connsiteX3" fmla="*/ 2780674 w 9468786"/>
              <a:gd name="connsiteY3" fmla="*/ 607102 h 3477718"/>
              <a:gd name="connsiteX4" fmla="*/ 3545173 w 9468786"/>
              <a:gd name="connsiteY4" fmla="*/ 457200 h 3477718"/>
              <a:gd name="connsiteX5" fmla="*/ 3889946 w 9468786"/>
              <a:gd name="connsiteY5" fmla="*/ 292308 h 3477718"/>
              <a:gd name="connsiteX6" fmla="*/ 4339651 w 9468786"/>
              <a:gd name="connsiteY6" fmla="*/ 202367 h 3477718"/>
              <a:gd name="connsiteX7" fmla="*/ 4939258 w 9468786"/>
              <a:gd name="connsiteY7" fmla="*/ 187377 h 3477718"/>
              <a:gd name="connsiteX8" fmla="*/ 5703756 w 9468786"/>
              <a:gd name="connsiteY8" fmla="*/ 7495 h 3477718"/>
              <a:gd name="connsiteX9" fmla="*/ 6408294 w 9468786"/>
              <a:gd name="connsiteY9" fmla="*/ 142406 h 3477718"/>
              <a:gd name="connsiteX10" fmla="*/ 7772399 w 9468786"/>
              <a:gd name="connsiteY10" fmla="*/ 262328 h 3477718"/>
              <a:gd name="connsiteX11" fmla="*/ 8731769 w 9468786"/>
              <a:gd name="connsiteY11" fmla="*/ 592111 h 3477718"/>
              <a:gd name="connsiteX12" fmla="*/ 9331376 w 9468786"/>
              <a:gd name="connsiteY12" fmla="*/ 786984 h 3477718"/>
              <a:gd name="connsiteX13" fmla="*/ 9361356 w 9468786"/>
              <a:gd name="connsiteY13" fmla="*/ 1446551 h 3477718"/>
              <a:gd name="connsiteX14" fmla="*/ 8686799 w 9468786"/>
              <a:gd name="connsiteY14" fmla="*/ 1146747 h 3477718"/>
              <a:gd name="connsiteX15" fmla="*/ 7517566 w 9468786"/>
              <a:gd name="connsiteY15" fmla="*/ 757003 h 3477718"/>
              <a:gd name="connsiteX16" fmla="*/ 6213422 w 9468786"/>
              <a:gd name="connsiteY16" fmla="*/ 637082 h 3477718"/>
              <a:gd name="connsiteX17" fmla="*/ 5628806 w 9468786"/>
              <a:gd name="connsiteY17" fmla="*/ 652072 h 3477718"/>
              <a:gd name="connsiteX18" fmla="*/ 4219730 w 9468786"/>
              <a:gd name="connsiteY18" fmla="*/ 816964 h 3477718"/>
              <a:gd name="connsiteX19" fmla="*/ 3245369 w 9468786"/>
              <a:gd name="connsiteY19" fmla="*/ 1131757 h 3477718"/>
              <a:gd name="connsiteX20" fmla="*/ 2435901 w 9468786"/>
              <a:gd name="connsiteY20" fmla="*/ 1521502 h 3477718"/>
              <a:gd name="connsiteX21" fmla="*/ 1671402 w 9468786"/>
              <a:gd name="connsiteY21" fmla="*/ 1986197 h 3477718"/>
              <a:gd name="connsiteX22" fmla="*/ 1056806 w 9468786"/>
              <a:gd name="connsiteY22" fmla="*/ 2495862 h 3477718"/>
              <a:gd name="connsiteX23" fmla="*/ 412228 w 9468786"/>
              <a:gd name="connsiteY23" fmla="*/ 3170420 h 3477718"/>
              <a:gd name="connsiteX24" fmla="*/ 52465 w 9468786"/>
              <a:gd name="connsiteY24" fmla="*/ 3410262 h 3477718"/>
              <a:gd name="connsiteX25" fmla="*/ 97435 w 9468786"/>
              <a:gd name="connsiteY25" fmla="*/ 2765685 h 3477718"/>
              <a:gd name="connsiteX26" fmla="*/ 217356 w 9468786"/>
              <a:gd name="connsiteY26" fmla="*/ 2690734 h 3477718"/>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737578 h 3524562"/>
              <a:gd name="connsiteX1" fmla="*/ 801973 w 9468786"/>
              <a:gd name="connsiteY1" fmla="*/ 1973080 h 3524562"/>
              <a:gd name="connsiteX2" fmla="*/ 1761343 w 9468786"/>
              <a:gd name="connsiteY2" fmla="*/ 1193591 h 3524562"/>
              <a:gd name="connsiteX3" fmla="*/ 2780674 w 9468786"/>
              <a:gd name="connsiteY3" fmla="*/ 653946 h 3524562"/>
              <a:gd name="connsiteX4" fmla="*/ 3545173 w 9468786"/>
              <a:gd name="connsiteY4" fmla="*/ 504044 h 3524562"/>
              <a:gd name="connsiteX5" fmla="*/ 3889946 w 9468786"/>
              <a:gd name="connsiteY5" fmla="*/ 339152 h 3524562"/>
              <a:gd name="connsiteX6" fmla="*/ 4339651 w 9468786"/>
              <a:gd name="connsiteY6" fmla="*/ 249211 h 3524562"/>
              <a:gd name="connsiteX7" fmla="*/ 4939258 w 9468786"/>
              <a:gd name="connsiteY7" fmla="*/ 5621 h 3524562"/>
              <a:gd name="connsiteX8" fmla="*/ 5703756 w 9468786"/>
              <a:gd name="connsiteY8" fmla="*/ 282939 h 3524562"/>
              <a:gd name="connsiteX9" fmla="*/ 6408294 w 9468786"/>
              <a:gd name="connsiteY9" fmla="*/ 189250 h 3524562"/>
              <a:gd name="connsiteX10" fmla="*/ 7772399 w 9468786"/>
              <a:gd name="connsiteY10" fmla="*/ 309172 h 3524562"/>
              <a:gd name="connsiteX11" fmla="*/ 8731769 w 9468786"/>
              <a:gd name="connsiteY11" fmla="*/ 638955 h 3524562"/>
              <a:gd name="connsiteX12" fmla="*/ 9331376 w 9468786"/>
              <a:gd name="connsiteY12" fmla="*/ 833828 h 3524562"/>
              <a:gd name="connsiteX13" fmla="*/ 9361356 w 9468786"/>
              <a:gd name="connsiteY13" fmla="*/ 1493395 h 3524562"/>
              <a:gd name="connsiteX14" fmla="*/ 8686799 w 9468786"/>
              <a:gd name="connsiteY14" fmla="*/ 1193591 h 3524562"/>
              <a:gd name="connsiteX15" fmla="*/ 7517566 w 9468786"/>
              <a:gd name="connsiteY15" fmla="*/ 803847 h 3524562"/>
              <a:gd name="connsiteX16" fmla="*/ 6213422 w 9468786"/>
              <a:gd name="connsiteY16" fmla="*/ 683926 h 3524562"/>
              <a:gd name="connsiteX17" fmla="*/ 5628806 w 9468786"/>
              <a:gd name="connsiteY17" fmla="*/ 698916 h 3524562"/>
              <a:gd name="connsiteX18" fmla="*/ 4219730 w 9468786"/>
              <a:gd name="connsiteY18" fmla="*/ 863808 h 3524562"/>
              <a:gd name="connsiteX19" fmla="*/ 3245369 w 9468786"/>
              <a:gd name="connsiteY19" fmla="*/ 1178601 h 3524562"/>
              <a:gd name="connsiteX20" fmla="*/ 2435901 w 9468786"/>
              <a:gd name="connsiteY20" fmla="*/ 1568346 h 3524562"/>
              <a:gd name="connsiteX21" fmla="*/ 1671402 w 9468786"/>
              <a:gd name="connsiteY21" fmla="*/ 2033041 h 3524562"/>
              <a:gd name="connsiteX22" fmla="*/ 1056806 w 9468786"/>
              <a:gd name="connsiteY22" fmla="*/ 2542706 h 3524562"/>
              <a:gd name="connsiteX23" fmla="*/ 412228 w 9468786"/>
              <a:gd name="connsiteY23" fmla="*/ 3217264 h 3524562"/>
              <a:gd name="connsiteX24" fmla="*/ 52465 w 9468786"/>
              <a:gd name="connsiteY24" fmla="*/ 3457106 h 3524562"/>
              <a:gd name="connsiteX25" fmla="*/ 97435 w 9468786"/>
              <a:gd name="connsiteY25" fmla="*/ 2812529 h 3524562"/>
              <a:gd name="connsiteX26" fmla="*/ 217356 w 9468786"/>
              <a:gd name="connsiteY26" fmla="*/ 2737578 h 3524562"/>
              <a:gd name="connsiteX0" fmla="*/ 217356 w 9468786"/>
              <a:gd name="connsiteY0" fmla="*/ 2948690 h 3735674"/>
              <a:gd name="connsiteX1" fmla="*/ 801973 w 9468786"/>
              <a:gd name="connsiteY1" fmla="*/ 2184192 h 3735674"/>
              <a:gd name="connsiteX2" fmla="*/ 1761343 w 9468786"/>
              <a:gd name="connsiteY2" fmla="*/ 1404703 h 3735674"/>
              <a:gd name="connsiteX3" fmla="*/ 2780674 w 9468786"/>
              <a:gd name="connsiteY3" fmla="*/ 865058 h 3735674"/>
              <a:gd name="connsiteX4" fmla="*/ 3545173 w 9468786"/>
              <a:gd name="connsiteY4" fmla="*/ 715156 h 3735674"/>
              <a:gd name="connsiteX5" fmla="*/ 3889946 w 9468786"/>
              <a:gd name="connsiteY5" fmla="*/ 550264 h 3735674"/>
              <a:gd name="connsiteX6" fmla="*/ 4339651 w 9468786"/>
              <a:gd name="connsiteY6" fmla="*/ 460323 h 3735674"/>
              <a:gd name="connsiteX7" fmla="*/ 4939258 w 9468786"/>
              <a:gd name="connsiteY7" fmla="*/ 216733 h 3735674"/>
              <a:gd name="connsiteX8" fmla="*/ 5703756 w 9468786"/>
              <a:gd name="connsiteY8" fmla="*/ 494051 h 3735674"/>
              <a:gd name="connsiteX9" fmla="*/ 5731238 w 9468786"/>
              <a:gd name="connsiteY9" fmla="*/ 15615 h 3735674"/>
              <a:gd name="connsiteX10" fmla="*/ 6408294 w 9468786"/>
              <a:gd name="connsiteY10" fmla="*/ 400362 h 3735674"/>
              <a:gd name="connsiteX11" fmla="*/ 7772399 w 9468786"/>
              <a:gd name="connsiteY11" fmla="*/ 520284 h 3735674"/>
              <a:gd name="connsiteX12" fmla="*/ 8731769 w 9468786"/>
              <a:gd name="connsiteY12" fmla="*/ 850067 h 3735674"/>
              <a:gd name="connsiteX13" fmla="*/ 9331376 w 9468786"/>
              <a:gd name="connsiteY13" fmla="*/ 1044940 h 3735674"/>
              <a:gd name="connsiteX14" fmla="*/ 9361356 w 9468786"/>
              <a:gd name="connsiteY14" fmla="*/ 1704507 h 3735674"/>
              <a:gd name="connsiteX15" fmla="*/ 8686799 w 9468786"/>
              <a:gd name="connsiteY15" fmla="*/ 1404703 h 3735674"/>
              <a:gd name="connsiteX16" fmla="*/ 7517566 w 9468786"/>
              <a:gd name="connsiteY16" fmla="*/ 1014959 h 3735674"/>
              <a:gd name="connsiteX17" fmla="*/ 6213422 w 9468786"/>
              <a:gd name="connsiteY17" fmla="*/ 895038 h 3735674"/>
              <a:gd name="connsiteX18" fmla="*/ 5628806 w 9468786"/>
              <a:gd name="connsiteY18" fmla="*/ 910028 h 3735674"/>
              <a:gd name="connsiteX19" fmla="*/ 4219730 w 9468786"/>
              <a:gd name="connsiteY19" fmla="*/ 1074920 h 3735674"/>
              <a:gd name="connsiteX20" fmla="*/ 3245369 w 9468786"/>
              <a:gd name="connsiteY20" fmla="*/ 1389713 h 3735674"/>
              <a:gd name="connsiteX21" fmla="*/ 2435901 w 9468786"/>
              <a:gd name="connsiteY21" fmla="*/ 1779458 h 3735674"/>
              <a:gd name="connsiteX22" fmla="*/ 1671402 w 9468786"/>
              <a:gd name="connsiteY22" fmla="*/ 2244153 h 3735674"/>
              <a:gd name="connsiteX23" fmla="*/ 1056806 w 9468786"/>
              <a:gd name="connsiteY23" fmla="*/ 2753818 h 3735674"/>
              <a:gd name="connsiteX24" fmla="*/ 412228 w 9468786"/>
              <a:gd name="connsiteY24" fmla="*/ 3428376 h 3735674"/>
              <a:gd name="connsiteX25" fmla="*/ 52465 w 9468786"/>
              <a:gd name="connsiteY25" fmla="*/ 3668218 h 3735674"/>
              <a:gd name="connsiteX26" fmla="*/ 97435 w 9468786"/>
              <a:gd name="connsiteY26" fmla="*/ 3023641 h 3735674"/>
              <a:gd name="connsiteX27" fmla="*/ 217356 w 9468786"/>
              <a:gd name="connsiteY27" fmla="*/ 2948690 h 3735674"/>
              <a:gd name="connsiteX0" fmla="*/ 217356 w 9468786"/>
              <a:gd name="connsiteY0" fmla="*/ 2963680 h 3750664"/>
              <a:gd name="connsiteX1" fmla="*/ 801973 w 9468786"/>
              <a:gd name="connsiteY1" fmla="*/ 2199182 h 3750664"/>
              <a:gd name="connsiteX2" fmla="*/ 1761343 w 9468786"/>
              <a:gd name="connsiteY2" fmla="*/ 1419693 h 3750664"/>
              <a:gd name="connsiteX3" fmla="*/ 2780674 w 9468786"/>
              <a:gd name="connsiteY3" fmla="*/ 880048 h 3750664"/>
              <a:gd name="connsiteX4" fmla="*/ 3545173 w 9468786"/>
              <a:gd name="connsiteY4" fmla="*/ 730146 h 3750664"/>
              <a:gd name="connsiteX5" fmla="*/ 3889946 w 9468786"/>
              <a:gd name="connsiteY5" fmla="*/ 565254 h 3750664"/>
              <a:gd name="connsiteX6" fmla="*/ 4339651 w 9468786"/>
              <a:gd name="connsiteY6" fmla="*/ 475313 h 3750664"/>
              <a:gd name="connsiteX7" fmla="*/ 4939258 w 9468786"/>
              <a:gd name="connsiteY7" fmla="*/ 231723 h 3750664"/>
              <a:gd name="connsiteX8" fmla="*/ 5731238 w 9468786"/>
              <a:gd name="connsiteY8" fmla="*/ 30605 h 3750664"/>
              <a:gd name="connsiteX9" fmla="*/ 6408294 w 9468786"/>
              <a:gd name="connsiteY9" fmla="*/ 415352 h 3750664"/>
              <a:gd name="connsiteX10" fmla="*/ 7772399 w 9468786"/>
              <a:gd name="connsiteY10" fmla="*/ 535274 h 3750664"/>
              <a:gd name="connsiteX11" fmla="*/ 8731769 w 9468786"/>
              <a:gd name="connsiteY11" fmla="*/ 865057 h 3750664"/>
              <a:gd name="connsiteX12" fmla="*/ 9331376 w 9468786"/>
              <a:gd name="connsiteY12" fmla="*/ 1059930 h 3750664"/>
              <a:gd name="connsiteX13" fmla="*/ 9361356 w 9468786"/>
              <a:gd name="connsiteY13" fmla="*/ 1719497 h 3750664"/>
              <a:gd name="connsiteX14" fmla="*/ 8686799 w 9468786"/>
              <a:gd name="connsiteY14" fmla="*/ 1419693 h 3750664"/>
              <a:gd name="connsiteX15" fmla="*/ 7517566 w 9468786"/>
              <a:gd name="connsiteY15" fmla="*/ 1029949 h 3750664"/>
              <a:gd name="connsiteX16" fmla="*/ 6213422 w 9468786"/>
              <a:gd name="connsiteY16" fmla="*/ 910028 h 3750664"/>
              <a:gd name="connsiteX17" fmla="*/ 5628806 w 9468786"/>
              <a:gd name="connsiteY17" fmla="*/ 925018 h 3750664"/>
              <a:gd name="connsiteX18" fmla="*/ 4219730 w 9468786"/>
              <a:gd name="connsiteY18" fmla="*/ 1089910 h 3750664"/>
              <a:gd name="connsiteX19" fmla="*/ 3245369 w 9468786"/>
              <a:gd name="connsiteY19" fmla="*/ 1404703 h 3750664"/>
              <a:gd name="connsiteX20" fmla="*/ 2435901 w 9468786"/>
              <a:gd name="connsiteY20" fmla="*/ 1794448 h 3750664"/>
              <a:gd name="connsiteX21" fmla="*/ 1671402 w 9468786"/>
              <a:gd name="connsiteY21" fmla="*/ 2259143 h 3750664"/>
              <a:gd name="connsiteX22" fmla="*/ 1056806 w 9468786"/>
              <a:gd name="connsiteY22" fmla="*/ 2768808 h 3750664"/>
              <a:gd name="connsiteX23" fmla="*/ 412228 w 9468786"/>
              <a:gd name="connsiteY23" fmla="*/ 3443366 h 3750664"/>
              <a:gd name="connsiteX24" fmla="*/ 52465 w 9468786"/>
              <a:gd name="connsiteY24" fmla="*/ 3683208 h 3750664"/>
              <a:gd name="connsiteX25" fmla="*/ 97435 w 9468786"/>
              <a:gd name="connsiteY25" fmla="*/ 3038631 h 3750664"/>
              <a:gd name="connsiteX26" fmla="*/ 217356 w 9468786"/>
              <a:gd name="connsiteY26" fmla="*/ 2963680 h 3750664"/>
              <a:gd name="connsiteX0" fmla="*/ 217356 w 9468786"/>
              <a:gd name="connsiteY0" fmla="*/ 2953270 h 3740254"/>
              <a:gd name="connsiteX1" fmla="*/ 801973 w 9468786"/>
              <a:gd name="connsiteY1" fmla="*/ 2188772 h 3740254"/>
              <a:gd name="connsiteX2" fmla="*/ 1761343 w 9468786"/>
              <a:gd name="connsiteY2" fmla="*/ 1409283 h 3740254"/>
              <a:gd name="connsiteX3" fmla="*/ 2780674 w 9468786"/>
              <a:gd name="connsiteY3" fmla="*/ 869638 h 3740254"/>
              <a:gd name="connsiteX4" fmla="*/ 3545173 w 9468786"/>
              <a:gd name="connsiteY4" fmla="*/ 719736 h 3740254"/>
              <a:gd name="connsiteX5" fmla="*/ 3889946 w 9468786"/>
              <a:gd name="connsiteY5" fmla="*/ 554844 h 3740254"/>
              <a:gd name="connsiteX6" fmla="*/ 4339651 w 9468786"/>
              <a:gd name="connsiteY6" fmla="*/ 464903 h 3740254"/>
              <a:gd name="connsiteX7" fmla="*/ 4939258 w 9468786"/>
              <a:gd name="connsiteY7" fmla="*/ 221313 h 3740254"/>
              <a:gd name="connsiteX8" fmla="*/ 5731238 w 9468786"/>
              <a:gd name="connsiteY8" fmla="*/ 20195 h 3740254"/>
              <a:gd name="connsiteX9" fmla="*/ 7017894 w 9468786"/>
              <a:gd name="connsiteY9" fmla="*/ 100142 h 3740254"/>
              <a:gd name="connsiteX10" fmla="*/ 7772399 w 9468786"/>
              <a:gd name="connsiteY10" fmla="*/ 524864 h 3740254"/>
              <a:gd name="connsiteX11" fmla="*/ 8731769 w 9468786"/>
              <a:gd name="connsiteY11" fmla="*/ 854647 h 3740254"/>
              <a:gd name="connsiteX12" fmla="*/ 9331376 w 9468786"/>
              <a:gd name="connsiteY12" fmla="*/ 1049520 h 3740254"/>
              <a:gd name="connsiteX13" fmla="*/ 9361356 w 9468786"/>
              <a:gd name="connsiteY13" fmla="*/ 1709087 h 3740254"/>
              <a:gd name="connsiteX14" fmla="*/ 8686799 w 9468786"/>
              <a:gd name="connsiteY14" fmla="*/ 1409283 h 3740254"/>
              <a:gd name="connsiteX15" fmla="*/ 7517566 w 9468786"/>
              <a:gd name="connsiteY15" fmla="*/ 1019539 h 3740254"/>
              <a:gd name="connsiteX16" fmla="*/ 6213422 w 9468786"/>
              <a:gd name="connsiteY16" fmla="*/ 899618 h 3740254"/>
              <a:gd name="connsiteX17" fmla="*/ 5628806 w 9468786"/>
              <a:gd name="connsiteY17" fmla="*/ 914608 h 3740254"/>
              <a:gd name="connsiteX18" fmla="*/ 4219730 w 9468786"/>
              <a:gd name="connsiteY18" fmla="*/ 1079500 h 3740254"/>
              <a:gd name="connsiteX19" fmla="*/ 3245369 w 9468786"/>
              <a:gd name="connsiteY19" fmla="*/ 1394293 h 3740254"/>
              <a:gd name="connsiteX20" fmla="*/ 2435901 w 9468786"/>
              <a:gd name="connsiteY20" fmla="*/ 1784038 h 3740254"/>
              <a:gd name="connsiteX21" fmla="*/ 1671402 w 9468786"/>
              <a:gd name="connsiteY21" fmla="*/ 2248733 h 3740254"/>
              <a:gd name="connsiteX22" fmla="*/ 1056806 w 9468786"/>
              <a:gd name="connsiteY22" fmla="*/ 2758398 h 3740254"/>
              <a:gd name="connsiteX23" fmla="*/ 412228 w 9468786"/>
              <a:gd name="connsiteY23" fmla="*/ 3432956 h 3740254"/>
              <a:gd name="connsiteX24" fmla="*/ 52465 w 9468786"/>
              <a:gd name="connsiteY24" fmla="*/ 3672798 h 3740254"/>
              <a:gd name="connsiteX25" fmla="*/ 97435 w 9468786"/>
              <a:gd name="connsiteY25" fmla="*/ 3028221 h 3740254"/>
              <a:gd name="connsiteX26" fmla="*/ 217356 w 9468786"/>
              <a:gd name="connsiteY26" fmla="*/ 2953270 h 3740254"/>
              <a:gd name="connsiteX0" fmla="*/ 217356 w 9468786"/>
              <a:gd name="connsiteY0" fmla="*/ 2953270 h 3740254"/>
              <a:gd name="connsiteX1" fmla="*/ 801973 w 9468786"/>
              <a:gd name="connsiteY1" fmla="*/ 2188772 h 3740254"/>
              <a:gd name="connsiteX2" fmla="*/ 1761343 w 9468786"/>
              <a:gd name="connsiteY2" fmla="*/ 1409283 h 3740254"/>
              <a:gd name="connsiteX3" fmla="*/ 2780674 w 9468786"/>
              <a:gd name="connsiteY3" fmla="*/ 869638 h 3740254"/>
              <a:gd name="connsiteX4" fmla="*/ 3545173 w 9468786"/>
              <a:gd name="connsiteY4" fmla="*/ 719736 h 3740254"/>
              <a:gd name="connsiteX5" fmla="*/ 3889946 w 9468786"/>
              <a:gd name="connsiteY5" fmla="*/ 554844 h 3740254"/>
              <a:gd name="connsiteX6" fmla="*/ 4339651 w 9468786"/>
              <a:gd name="connsiteY6" fmla="*/ 464903 h 3740254"/>
              <a:gd name="connsiteX7" fmla="*/ 4939258 w 9468786"/>
              <a:gd name="connsiteY7" fmla="*/ 221313 h 3740254"/>
              <a:gd name="connsiteX8" fmla="*/ 5731238 w 9468786"/>
              <a:gd name="connsiteY8" fmla="*/ 20195 h 3740254"/>
              <a:gd name="connsiteX9" fmla="*/ 7017894 w 9468786"/>
              <a:gd name="connsiteY9" fmla="*/ 100142 h 3740254"/>
              <a:gd name="connsiteX10" fmla="*/ 8077199 w 9468786"/>
              <a:gd name="connsiteY10" fmla="*/ 524864 h 3740254"/>
              <a:gd name="connsiteX11" fmla="*/ 8731769 w 9468786"/>
              <a:gd name="connsiteY11" fmla="*/ 854647 h 3740254"/>
              <a:gd name="connsiteX12" fmla="*/ 9331376 w 9468786"/>
              <a:gd name="connsiteY12" fmla="*/ 1049520 h 3740254"/>
              <a:gd name="connsiteX13" fmla="*/ 9361356 w 9468786"/>
              <a:gd name="connsiteY13" fmla="*/ 1709087 h 3740254"/>
              <a:gd name="connsiteX14" fmla="*/ 8686799 w 9468786"/>
              <a:gd name="connsiteY14" fmla="*/ 1409283 h 3740254"/>
              <a:gd name="connsiteX15" fmla="*/ 7517566 w 9468786"/>
              <a:gd name="connsiteY15" fmla="*/ 1019539 h 3740254"/>
              <a:gd name="connsiteX16" fmla="*/ 6213422 w 9468786"/>
              <a:gd name="connsiteY16" fmla="*/ 899618 h 3740254"/>
              <a:gd name="connsiteX17" fmla="*/ 5628806 w 9468786"/>
              <a:gd name="connsiteY17" fmla="*/ 914608 h 3740254"/>
              <a:gd name="connsiteX18" fmla="*/ 4219730 w 9468786"/>
              <a:gd name="connsiteY18" fmla="*/ 1079500 h 3740254"/>
              <a:gd name="connsiteX19" fmla="*/ 3245369 w 9468786"/>
              <a:gd name="connsiteY19" fmla="*/ 1394293 h 3740254"/>
              <a:gd name="connsiteX20" fmla="*/ 2435901 w 9468786"/>
              <a:gd name="connsiteY20" fmla="*/ 1784038 h 3740254"/>
              <a:gd name="connsiteX21" fmla="*/ 1671402 w 9468786"/>
              <a:gd name="connsiteY21" fmla="*/ 2248733 h 3740254"/>
              <a:gd name="connsiteX22" fmla="*/ 1056806 w 9468786"/>
              <a:gd name="connsiteY22" fmla="*/ 2758398 h 3740254"/>
              <a:gd name="connsiteX23" fmla="*/ 412228 w 9468786"/>
              <a:gd name="connsiteY23" fmla="*/ 3432956 h 3740254"/>
              <a:gd name="connsiteX24" fmla="*/ 52465 w 9468786"/>
              <a:gd name="connsiteY24" fmla="*/ 3672798 h 3740254"/>
              <a:gd name="connsiteX25" fmla="*/ 97435 w 9468786"/>
              <a:gd name="connsiteY25" fmla="*/ 3028221 h 3740254"/>
              <a:gd name="connsiteX26" fmla="*/ 217356 w 9468786"/>
              <a:gd name="connsiteY26" fmla="*/ 2953270 h 3740254"/>
              <a:gd name="connsiteX0" fmla="*/ 217356 w 9468786"/>
              <a:gd name="connsiteY0" fmla="*/ 2953270 h 3740254"/>
              <a:gd name="connsiteX1" fmla="*/ 801973 w 9468786"/>
              <a:gd name="connsiteY1" fmla="*/ 2188772 h 3740254"/>
              <a:gd name="connsiteX2" fmla="*/ 1761343 w 9468786"/>
              <a:gd name="connsiteY2" fmla="*/ 1409283 h 3740254"/>
              <a:gd name="connsiteX3" fmla="*/ 2780674 w 9468786"/>
              <a:gd name="connsiteY3" fmla="*/ 869638 h 3740254"/>
              <a:gd name="connsiteX4" fmla="*/ 3545173 w 9468786"/>
              <a:gd name="connsiteY4" fmla="*/ 719736 h 3740254"/>
              <a:gd name="connsiteX5" fmla="*/ 3889946 w 9468786"/>
              <a:gd name="connsiteY5" fmla="*/ 554844 h 3740254"/>
              <a:gd name="connsiteX6" fmla="*/ 4339651 w 9468786"/>
              <a:gd name="connsiteY6" fmla="*/ 160103 h 3740254"/>
              <a:gd name="connsiteX7" fmla="*/ 4939258 w 9468786"/>
              <a:gd name="connsiteY7" fmla="*/ 221313 h 3740254"/>
              <a:gd name="connsiteX8" fmla="*/ 5731238 w 9468786"/>
              <a:gd name="connsiteY8" fmla="*/ 20195 h 3740254"/>
              <a:gd name="connsiteX9" fmla="*/ 7017894 w 9468786"/>
              <a:gd name="connsiteY9" fmla="*/ 100142 h 3740254"/>
              <a:gd name="connsiteX10" fmla="*/ 8077199 w 9468786"/>
              <a:gd name="connsiteY10" fmla="*/ 524864 h 3740254"/>
              <a:gd name="connsiteX11" fmla="*/ 8731769 w 9468786"/>
              <a:gd name="connsiteY11" fmla="*/ 854647 h 3740254"/>
              <a:gd name="connsiteX12" fmla="*/ 9331376 w 9468786"/>
              <a:gd name="connsiteY12" fmla="*/ 1049520 h 3740254"/>
              <a:gd name="connsiteX13" fmla="*/ 9361356 w 9468786"/>
              <a:gd name="connsiteY13" fmla="*/ 1709087 h 3740254"/>
              <a:gd name="connsiteX14" fmla="*/ 8686799 w 9468786"/>
              <a:gd name="connsiteY14" fmla="*/ 1409283 h 3740254"/>
              <a:gd name="connsiteX15" fmla="*/ 7517566 w 9468786"/>
              <a:gd name="connsiteY15" fmla="*/ 1019539 h 3740254"/>
              <a:gd name="connsiteX16" fmla="*/ 6213422 w 9468786"/>
              <a:gd name="connsiteY16" fmla="*/ 899618 h 3740254"/>
              <a:gd name="connsiteX17" fmla="*/ 5628806 w 9468786"/>
              <a:gd name="connsiteY17" fmla="*/ 914608 h 3740254"/>
              <a:gd name="connsiteX18" fmla="*/ 4219730 w 9468786"/>
              <a:gd name="connsiteY18" fmla="*/ 1079500 h 3740254"/>
              <a:gd name="connsiteX19" fmla="*/ 3245369 w 9468786"/>
              <a:gd name="connsiteY19" fmla="*/ 1394293 h 3740254"/>
              <a:gd name="connsiteX20" fmla="*/ 2435901 w 9468786"/>
              <a:gd name="connsiteY20" fmla="*/ 1784038 h 3740254"/>
              <a:gd name="connsiteX21" fmla="*/ 1671402 w 9468786"/>
              <a:gd name="connsiteY21" fmla="*/ 2248733 h 3740254"/>
              <a:gd name="connsiteX22" fmla="*/ 1056806 w 9468786"/>
              <a:gd name="connsiteY22" fmla="*/ 2758398 h 3740254"/>
              <a:gd name="connsiteX23" fmla="*/ 412228 w 9468786"/>
              <a:gd name="connsiteY23" fmla="*/ 3432956 h 3740254"/>
              <a:gd name="connsiteX24" fmla="*/ 52465 w 9468786"/>
              <a:gd name="connsiteY24" fmla="*/ 3672798 h 3740254"/>
              <a:gd name="connsiteX25" fmla="*/ 97435 w 9468786"/>
              <a:gd name="connsiteY25" fmla="*/ 3028221 h 3740254"/>
              <a:gd name="connsiteX26" fmla="*/ 217356 w 9468786"/>
              <a:gd name="connsiteY26" fmla="*/ 2953270 h 3740254"/>
              <a:gd name="connsiteX0" fmla="*/ 217356 w 9468786"/>
              <a:gd name="connsiteY0" fmla="*/ 2943068 h 3730052"/>
              <a:gd name="connsiteX1" fmla="*/ 801973 w 9468786"/>
              <a:gd name="connsiteY1" fmla="*/ 2178570 h 3730052"/>
              <a:gd name="connsiteX2" fmla="*/ 1761343 w 9468786"/>
              <a:gd name="connsiteY2" fmla="*/ 1399081 h 3730052"/>
              <a:gd name="connsiteX3" fmla="*/ 2780674 w 9468786"/>
              <a:gd name="connsiteY3" fmla="*/ 859436 h 3730052"/>
              <a:gd name="connsiteX4" fmla="*/ 3545173 w 9468786"/>
              <a:gd name="connsiteY4" fmla="*/ 709534 h 3730052"/>
              <a:gd name="connsiteX5" fmla="*/ 3889946 w 9468786"/>
              <a:gd name="connsiteY5" fmla="*/ 544642 h 3730052"/>
              <a:gd name="connsiteX6" fmla="*/ 4339651 w 9468786"/>
              <a:gd name="connsiteY6" fmla="*/ 149901 h 3730052"/>
              <a:gd name="connsiteX7" fmla="*/ 5731238 w 9468786"/>
              <a:gd name="connsiteY7" fmla="*/ 9993 h 3730052"/>
              <a:gd name="connsiteX8" fmla="*/ 7017894 w 9468786"/>
              <a:gd name="connsiteY8" fmla="*/ 89940 h 3730052"/>
              <a:gd name="connsiteX9" fmla="*/ 8077199 w 9468786"/>
              <a:gd name="connsiteY9" fmla="*/ 514662 h 3730052"/>
              <a:gd name="connsiteX10" fmla="*/ 8731769 w 9468786"/>
              <a:gd name="connsiteY10" fmla="*/ 844445 h 3730052"/>
              <a:gd name="connsiteX11" fmla="*/ 9331376 w 9468786"/>
              <a:gd name="connsiteY11" fmla="*/ 1039318 h 3730052"/>
              <a:gd name="connsiteX12" fmla="*/ 9361356 w 9468786"/>
              <a:gd name="connsiteY12" fmla="*/ 1698885 h 3730052"/>
              <a:gd name="connsiteX13" fmla="*/ 8686799 w 9468786"/>
              <a:gd name="connsiteY13" fmla="*/ 1399081 h 3730052"/>
              <a:gd name="connsiteX14" fmla="*/ 7517566 w 9468786"/>
              <a:gd name="connsiteY14" fmla="*/ 1009337 h 3730052"/>
              <a:gd name="connsiteX15" fmla="*/ 6213422 w 9468786"/>
              <a:gd name="connsiteY15" fmla="*/ 889416 h 3730052"/>
              <a:gd name="connsiteX16" fmla="*/ 5628806 w 9468786"/>
              <a:gd name="connsiteY16" fmla="*/ 904406 h 3730052"/>
              <a:gd name="connsiteX17" fmla="*/ 4219730 w 9468786"/>
              <a:gd name="connsiteY17" fmla="*/ 1069298 h 3730052"/>
              <a:gd name="connsiteX18" fmla="*/ 3245369 w 9468786"/>
              <a:gd name="connsiteY18" fmla="*/ 1384091 h 3730052"/>
              <a:gd name="connsiteX19" fmla="*/ 2435901 w 9468786"/>
              <a:gd name="connsiteY19" fmla="*/ 1773836 h 3730052"/>
              <a:gd name="connsiteX20" fmla="*/ 1671402 w 9468786"/>
              <a:gd name="connsiteY20" fmla="*/ 2238531 h 3730052"/>
              <a:gd name="connsiteX21" fmla="*/ 1056806 w 9468786"/>
              <a:gd name="connsiteY21" fmla="*/ 2748196 h 3730052"/>
              <a:gd name="connsiteX22" fmla="*/ 412228 w 9468786"/>
              <a:gd name="connsiteY22" fmla="*/ 3422754 h 3730052"/>
              <a:gd name="connsiteX23" fmla="*/ 52465 w 9468786"/>
              <a:gd name="connsiteY23" fmla="*/ 3662596 h 3730052"/>
              <a:gd name="connsiteX24" fmla="*/ 97435 w 9468786"/>
              <a:gd name="connsiteY24" fmla="*/ 3018019 h 3730052"/>
              <a:gd name="connsiteX25" fmla="*/ 217356 w 9468786"/>
              <a:gd name="connsiteY25" fmla="*/ 2943068 h 3730052"/>
              <a:gd name="connsiteX0" fmla="*/ 217356 w 9468786"/>
              <a:gd name="connsiteY0" fmla="*/ 2943068 h 3730052"/>
              <a:gd name="connsiteX1" fmla="*/ 801973 w 9468786"/>
              <a:gd name="connsiteY1" fmla="*/ 2178570 h 3730052"/>
              <a:gd name="connsiteX2" fmla="*/ 1761343 w 9468786"/>
              <a:gd name="connsiteY2" fmla="*/ 1399081 h 3730052"/>
              <a:gd name="connsiteX3" fmla="*/ 2780674 w 9468786"/>
              <a:gd name="connsiteY3" fmla="*/ 859436 h 3730052"/>
              <a:gd name="connsiteX4" fmla="*/ 3545173 w 9468786"/>
              <a:gd name="connsiteY4" fmla="*/ 709534 h 3730052"/>
              <a:gd name="connsiteX5" fmla="*/ 3508946 w 9468786"/>
              <a:gd name="connsiteY5" fmla="*/ 544642 h 3730052"/>
              <a:gd name="connsiteX6" fmla="*/ 4339651 w 9468786"/>
              <a:gd name="connsiteY6" fmla="*/ 149901 h 3730052"/>
              <a:gd name="connsiteX7" fmla="*/ 5731238 w 9468786"/>
              <a:gd name="connsiteY7" fmla="*/ 9993 h 3730052"/>
              <a:gd name="connsiteX8" fmla="*/ 7017894 w 9468786"/>
              <a:gd name="connsiteY8" fmla="*/ 89940 h 3730052"/>
              <a:gd name="connsiteX9" fmla="*/ 8077199 w 9468786"/>
              <a:gd name="connsiteY9" fmla="*/ 514662 h 3730052"/>
              <a:gd name="connsiteX10" fmla="*/ 8731769 w 9468786"/>
              <a:gd name="connsiteY10" fmla="*/ 844445 h 3730052"/>
              <a:gd name="connsiteX11" fmla="*/ 9331376 w 9468786"/>
              <a:gd name="connsiteY11" fmla="*/ 1039318 h 3730052"/>
              <a:gd name="connsiteX12" fmla="*/ 9361356 w 9468786"/>
              <a:gd name="connsiteY12" fmla="*/ 1698885 h 3730052"/>
              <a:gd name="connsiteX13" fmla="*/ 8686799 w 9468786"/>
              <a:gd name="connsiteY13" fmla="*/ 1399081 h 3730052"/>
              <a:gd name="connsiteX14" fmla="*/ 7517566 w 9468786"/>
              <a:gd name="connsiteY14" fmla="*/ 1009337 h 3730052"/>
              <a:gd name="connsiteX15" fmla="*/ 6213422 w 9468786"/>
              <a:gd name="connsiteY15" fmla="*/ 889416 h 3730052"/>
              <a:gd name="connsiteX16" fmla="*/ 5628806 w 9468786"/>
              <a:gd name="connsiteY16" fmla="*/ 904406 h 3730052"/>
              <a:gd name="connsiteX17" fmla="*/ 4219730 w 9468786"/>
              <a:gd name="connsiteY17" fmla="*/ 1069298 h 3730052"/>
              <a:gd name="connsiteX18" fmla="*/ 3245369 w 9468786"/>
              <a:gd name="connsiteY18" fmla="*/ 1384091 h 3730052"/>
              <a:gd name="connsiteX19" fmla="*/ 2435901 w 9468786"/>
              <a:gd name="connsiteY19" fmla="*/ 1773836 h 3730052"/>
              <a:gd name="connsiteX20" fmla="*/ 1671402 w 9468786"/>
              <a:gd name="connsiteY20" fmla="*/ 2238531 h 3730052"/>
              <a:gd name="connsiteX21" fmla="*/ 1056806 w 9468786"/>
              <a:gd name="connsiteY21" fmla="*/ 2748196 h 3730052"/>
              <a:gd name="connsiteX22" fmla="*/ 412228 w 9468786"/>
              <a:gd name="connsiteY22" fmla="*/ 3422754 h 3730052"/>
              <a:gd name="connsiteX23" fmla="*/ 52465 w 9468786"/>
              <a:gd name="connsiteY23" fmla="*/ 3662596 h 3730052"/>
              <a:gd name="connsiteX24" fmla="*/ 97435 w 9468786"/>
              <a:gd name="connsiteY24" fmla="*/ 3018019 h 3730052"/>
              <a:gd name="connsiteX25" fmla="*/ 217356 w 9468786"/>
              <a:gd name="connsiteY25" fmla="*/ 2943068 h 3730052"/>
              <a:gd name="connsiteX0" fmla="*/ 217356 w 9468786"/>
              <a:gd name="connsiteY0" fmla="*/ 2943068 h 3730052"/>
              <a:gd name="connsiteX1" fmla="*/ 801973 w 9468786"/>
              <a:gd name="connsiteY1" fmla="*/ 2178570 h 3730052"/>
              <a:gd name="connsiteX2" fmla="*/ 1761343 w 9468786"/>
              <a:gd name="connsiteY2" fmla="*/ 1399081 h 3730052"/>
              <a:gd name="connsiteX3" fmla="*/ 2780674 w 9468786"/>
              <a:gd name="connsiteY3" fmla="*/ 859436 h 3730052"/>
              <a:gd name="connsiteX4" fmla="*/ 3508946 w 9468786"/>
              <a:gd name="connsiteY4" fmla="*/ 544642 h 3730052"/>
              <a:gd name="connsiteX5" fmla="*/ 4339651 w 9468786"/>
              <a:gd name="connsiteY5" fmla="*/ 149901 h 3730052"/>
              <a:gd name="connsiteX6" fmla="*/ 5731238 w 9468786"/>
              <a:gd name="connsiteY6" fmla="*/ 9993 h 3730052"/>
              <a:gd name="connsiteX7" fmla="*/ 7017894 w 9468786"/>
              <a:gd name="connsiteY7" fmla="*/ 89940 h 3730052"/>
              <a:gd name="connsiteX8" fmla="*/ 8077199 w 9468786"/>
              <a:gd name="connsiteY8" fmla="*/ 514662 h 3730052"/>
              <a:gd name="connsiteX9" fmla="*/ 8731769 w 9468786"/>
              <a:gd name="connsiteY9" fmla="*/ 844445 h 3730052"/>
              <a:gd name="connsiteX10" fmla="*/ 9331376 w 9468786"/>
              <a:gd name="connsiteY10" fmla="*/ 1039318 h 3730052"/>
              <a:gd name="connsiteX11" fmla="*/ 9361356 w 9468786"/>
              <a:gd name="connsiteY11" fmla="*/ 1698885 h 3730052"/>
              <a:gd name="connsiteX12" fmla="*/ 8686799 w 9468786"/>
              <a:gd name="connsiteY12" fmla="*/ 1399081 h 3730052"/>
              <a:gd name="connsiteX13" fmla="*/ 7517566 w 9468786"/>
              <a:gd name="connsiteY13" fmla="*/ 1009337 h 3730052"/>
              <a:gd name="connsiteX14" fmla="*/ 6213422 w 9468786"/>
              <a:gd name="connsiteY14" fmla="*/ 889416 h 3730052"/>
              <a:gd name="connsiteX15" fmla="*/ 5628806 w 9468786"/>
              <a:gd name="connsiteY15" fmla="*/ 904406 h 3730052"/>
              <a:gd name="connsiteX16" fmla="*/ 4219730 w 9468786"/>
              <a:gd name="connsiteY16" fmla="*/ 1069298 h 3730052"/>
              <a:gd name="connsiteX17" fmla="*/ 3245369 w 9468786"/>
              <a:gd name="connsiteY17" fmla="*/ 1384091 h 3730052"/>
              <a:gd name="connsiteX18" fmla="*/ 2435901 w 9468786"/>
              <a:gd name="connsiteY18" fmla="*/ 1773836 h 3730052"/>
              <a:gd name="connsiteX19" fmla="*/ 1671402 w 9468786"/>
              <a:gd name="connsiteY19" fmla="*/ 2238531 h 3730052"/>
              <a:gd name="connsiteX20" fmla="*/ 1056806 w 9468786"/>
              <a:gd name="connsiteY20" fmla="*/ 2748196 h 3730052"/>
              <a:gd name="connsiteX21" fmla="*/ 412228 w 9468786"/>
              <a:gd name="connsiteY21" fmla="*/ 3422754 h 3730052"/>
              <a:gd name="connsiteX22" fmla="*/ 52465 w 9468786"/>
              <a:gd name="connsiteY22" fmla="*/ 3662596 h 3730052"/>
              <a:gd name="connsiteX23" fmla="*/ 97435 w 9468786"/>
              <a:gd name="connsiteY23" fmla="*/ 3018019 h 3730052"/>
              <a:gd name="connsiteX24" fmla="*/ 217356 w 9468786"/>
              <a:gd name="connsiteY24" fmla="*/ 2943068 h 3730052"/>
              <a:gd name="connsiteX0" fmla="*/ 0 w 9371351"/>
              <a:gd name="connsiteY0" fmla="*/ 3018019 h 3754036"/>
              <a:gd name="connsiteX1" fmla="*/ 119921 w 9371351"/>
              <a:gd name="connsiteY1" fmla="*/ 2943068 h 3754036"/>
              <a:gd name="connsiteX2" fmla="*/ 704538 w 9371351"/>
              <a:gd name="connsiteY2" fmla="*/ 2178570 h 3754036"/>
              <a:gd name="connsiteX3" fmla="*/ 1663908 w 9371351"/>
              <a:gd name="connsiteY3" fmla="*/ 1399081 h 3754036"/>
              <a:gd name="connsiteX4" fmla="*/ 2683239 w 9371351"/>
              <a:gd name="connsiteY4" fmla="*/ 859436 h 3754036"/>
              <a:gd name="connsiteX5" fmla="*/ 3411511 w 9371351"/>
              <a:gd name="connsiteY5" fmla="*/ 544642 h 3754036"/>
              <a:gd name="connsiteX6" fmla="*/ 4242216 w 9371351"/>
              <a:gd name="connsiteY6" fmla="*/ 149901 h 3754036"/>
              <a:gd name="connsiteX7" fmla="*/ 5633803 w 9371351"/>
              <a:gd name="connsiteY7" fmla="*/ 9993 h 3754036"/>
              <a:gd name="connsiteX8" fmla="*/ 6920459 w 9371351"/>
              <a:gd name="connsiteY8" fmla="*/ 89940 h 3754036"/>
              <a:gd name="connsiteX9" fmla="*/ 7979764 w 9371351"/>
              <a:gd name="connsiteY9" fmla="*/ 514662 h 3754036"/>
              <a:gd name="connsiteX10" fmla="*/ 8634334 w 9371351"/>
              <a:gd name="connsiteY10" fmla="*/ 844445 h 3754036"/>
              <a:gd name="connsiteX11" fmla="*/ 9233941 w 9371351"/>
              <a:gd name="connsiteY11" fmla="*/ 1039318 h 3754036"/>
              <a:gd name="connsiteX12" fmla="*/ 9263921 w 9371351"/>
              <a:gd name="connsiteY12" fmla="*/ 1698885 h 3754036"/>
              <a:gd name="connsiteX13" fmla="*/ 8589364 w 9371351"/>
              <a:gd name="connsiteY13" fmla="*/ 1399081 h 3754036"/>
              <a:gd name="connsiteX14" fmla="*/ 7420131 w 9371351"/>
              <a:gd name="connsiteY14" fmla="*/ 1009337 h 3754036"/>
              <a:gd name="connsiteX15" fmla="*/ 6115987 w 9371351"/>
              <a:gd name="connsiteY15" fmla="*/ 889416 h 3754036"/>
              <a:gd name="connsiteX16" fmla="*/ 5531371 w 9371351"/>
              <a:gd name="connsiteY16" fmla="*/ 904406 h 3754036"/>
              <a:gd name="connsiteX17" fmla="*/ 4122295 w 9371351"/>
              <a:gd name="connsiteY17" fmla="*/ 1069298 h 3754036"/>
              <a:gd name="connsiteX18" fmla="*/ 3147934 w 9371351"/>
              <a:gd name="connsiteY18" fmla="*/ 1384091 h 3754036"/>
              <a:gd name="connsiteX19" fmla="*/ 2338466 w 9371351"/>
              <a:gd name="connsiteY19" fmla="*/ 1773836 h 3754036"/>
              <a:gd name="connsiteX20" fmla="*/ 1573967 w 9371351"/>
              <a:gd name="connsiteY20" fmla="*/ 2238531 h 3754036"/>
              <a:gd name="connsiteX21" fmla="*/ 959371 w 9371351"/>
              <a:gd name="connsiteY21" fmla="*/ 2748196 h 3754036"/>
              <a:gd name="connsiteX22" fmla="*/ 314793 w 9371351"/>
              <a:gd name="connsiteY22" fmla="*/ 3422754 h 3754036"/>
              <a:gd name="connsiteX23" fmla="*/ 46470 w 9371351"/>
              <a:gd name="connsiteY23" fmla="*/ 3754036 h 3754036"/>
              <a:gd name="connsiteX0" fmla="*/ 112426 w 9363856"/>
              <a:gd name="connsiteY0" fmla="*/ 2943068 h 3754036"/>
              <a:gd name="connsiteX1" fmla="*/ 697043 w 9363856"/>
              <a:gd name="connsiteY1" fmla="*/ 2178570 h 3754036"/>
              <a:gd name="connsiteX2" fmla="*/ 1656413 w 9363856"/>
              <a:gd name="connsiteY2" fmla="*/ 1399081 h 3754036"/>
              <a:gd name="connsiteX3" fmla="*/ 2675744 w 9363856"/>
              <a:gd name="connsiteY3" fmla="*/ 859436 h 3754036"/>
              <a:gd name="connsiteX4" fmla="*/ 3404016 w 9363856"/>
              <a:gd name="connsiteY4" fmla="*/ 544642 h 3754036"/>
              <a:gd name="connsiteX5" fmla="*/ 4234721 w 9363856"/>
              <a:gd name="connsiteY5" fmla="*/ 149901 h 3754036"/>
              <a:gd name="connsiteX6" fmla="*/ 5626308 w 9363856"/>
              <a:gd name="connsiteY6" fmla="*/ 9993 h 3754036"/>
              <a:gd name="connsiteX7" fmla="*/ 6912964 w 9363856"/>
              <a:gd name="connsiteY7" fmla="*/ 89940 h 3754036"/>
              <a:gd name="connsiteX8" fmla="*/ 7972269 w 9363856"/>
              <a:gd name="connsiteY8" fmla="*/ 514662 h 3754036"/>
              <a:gd name="connsiteX9" fmla="*/ 8626839 w 9363856"/>
              <a:gd name="connsiteY9" fmla="*/ 844445 h 3754036"/>
              <a:gd name="connsiteX10" fmla="*/ 9226446 w 9363856"/>
              <a:gd name="connsiteY10" fmla="*/ 1039318 h 3754036"/>
              <a:gd name="connsiteX11" fmla="*/ 9256426 w 9363856"/>
              <a:gd name="connsiteY11" fmla="*/ 1698885 h 3754036"/>
              <a:gd name="connsiteX12" fmla="*/ 8581869 w 9363856"/>
              <a:gd name="connsiteY12" fmla="*/ 1399081 h 3754036"/>
              <a:gd name="connsiteX13" fmla="*/ 7412636 w 9363856"/>
              <a:gd name="connsiteY13" fmla="*/ 1009337 h 3754036"/>
              <a:gd name="connsiteX14" fmla="*/ 6108492 w 9363856"/>
              <a:gd name="connsiteY14" fmla="*/ 889416 h 3754036"/>
              <a:gd name="connsiteX15" fmla="*/ 5523876 w 9363856"/>
              <a:gd name="connsiteY15" fmla="*/ 904406 h 3754036"/>
              <a:gd name="connsiteX16" fmla="*/ 4114800 w 9363856"/>
              <a:gd name="connsiteY16" fmla="*/ 1069298 h 3754036"/>
              <a:gd name="connsiteX17" fmla="*/ 3140439 w 9363856"/>
              <a:gd name="connsiteY17" fmla="*/ 1384091 h 3754036"/>
              <a:gd name="connsiteX18" fmla="*/ 2330971 w 9363856"/>
              <a:gd name="connsiteY18" fmla="*/ 1773836 h 3754036"/>
              <a:gd name="connsiteX19" fmla="*/ 1566472 w 9363856"/>
              <a:gd name="connsiteY19" fmla="*/ 2238531 h 3754036"/>
              <a:gd name="connsiteX20" fmla="*/ 951876 w 9363856"/>
              <a:gd name="connsiteY20" fmla="*/ 2748196 h 3754036"/>
              <a:gd name="connsiteX21" fmla="*/ 307298 w 9363856"/>
              <a:gd name="connsiteY21" fmla="*/ 3422754 h 3754036"/>
              <a:gd name="connsiteX22" fmla="*/ 38975 w 9363856"/>
              <a:gd name="connsiteY22" fmla="*/ 3754036 h 3754036"/>
              <a:gd name="connsiteX0" fmla="*/ 697043 w 9363856"/>
              <a:gd name="connsiteY0" fmla="*/ 2178570 h 3754036"/>
              <a:gd name="connsiteX1" fmla="*/ 1656413 w 9363856"/>
              <a:gd name="connsiteY1" fmla="*/ 1399081 h 3754036"/>
              <a:gd name="connsiteX2" fmla="*/ 2675744 w 9363856"/>
              <a:gd name="connsiteY2" fmla="*/ 859436 h 3754036"/>
              <a:gd name="connsiteX3" fmla="*/ 3404016 w 9363856"/>
              <a:gd name="connsiteY3" fmla="*/ 544642 h 3754036"/>
              <a:gd name="connsiteX4" fmla="*/ 4234721 w 9363856"/>
              <a:gd name="connsiteY4" fmla="*/ 149901 h 3754036"/>
              <a:gd name="connsiteX5" fmla="*/ 5626308 w 9363856"/>
              <a:gd name="connsiteY5" fmla="*/ 9993 h 3754036"/>
              <a:gd name="connsiteX6" fmla="*/ 6912964 w 9363856"/>
              <a:gd name="connsiteY6" fmla="*/ 89940 h 3754036"/>
              <a:gd name="connsiteX7" fmla="*/ 7972269 w 9363856"/>
              <a:gd name="connsiteY7" fmla="*/ 514662 h 3754036"/>
              <a:gd name="connsiteX8" fmla="*/ 8626839 w 9363856"/>
              <a:gd name="connsiteY8" fmla="*/ 844445 h 3754036"/>
              <a:gd name="connsiteX9" fmla="*/ 9226446 w 9363856"/>
              <a:gd name="connsiteY9" fmla="*/ 1039318 h 3754036"/>
              <a:gd name="connsiteX10" fmla="*/ 9256426 w 9363856"/>
              <a:gd name="connsiteY10" fmla="*/ 1698885 h 3754036"/>
              <a:gd name="connsiteX11" fmla="*/ 8581869 w 9363856"/>
              <a:gd name="connsiteY11" fmla="*/ 1399081 h 3754036"/>
              <a:gd name="connsiteX12" fmla="*/ 7412636 w 9363856"/>
              <a:gd name="connsiteY12" fmla="*/ 1009337 h 3754036"/>
              <a:gd name="connsiteX13" fmla="*/ 6108492 w 9363856"/>
              <a:gd name="connsiteY13" fmla="*/ 889416 h 3754036"/>
              <a:gd name="connsiteX14" fmla="*/ 5523876 w 9363856"/>
              <a:gd name="connsiteY14" fmla="*/ 904406 h 3754036"/>
              <a:gd name="connsiteX15" fmla="*/ 4114800 w 9363856"/>
              <a:gd name="connsiteY15" fmla="*/ 1069298 h 3754036"/>
              <a:gd name="connsiteX16" fmla="*/ 3140439 w 9363856"/>
              <a:gd name="connsiteY16" fmla="*/ 1384091 h 3754036"/>
              <a:gd name="connsiteX17" fmla="*/ 2330971 w 9363856"/>
              <a:gd name="connsiteY17" fmla="*/ 1773836 h 3754036"/>
              <a:gd name="connsiteX18" fmla="*/ 1566472 w 9363856"/>
              <a:gd name="connsiteY18" fmla="*/ 2238531 h 3754036"/>
              <a:gd name="connsiteX19" fmla="*/ 951876 w 9363856"/>
              <a:gd name="connsiteY19" fmla="*/ 2748196 h 3754036"/>
              <a:gd name="connsiteX20" fmla="*/ 307298 w 9363856"/>
              <a:gd name="connsiteY20" fmla="*/ 3422754 h 3754036"/>
              <a:gd name="connsiteX21" fmla="*/ 38975 w 9363856"/>
              <a:gd name="connsiteY21" fmla="*/ 3754036 h 3754036"/>
              <a:gd name="connsiteX0" fmla="*/ 389745 w 9056558"/>
              <a:gd name="connsiteY0" fmla="*/ 2178570 h 3422754"/>
              <a:gd name="connsiteX1" fmla="*/ 1349115 w 9056558"/>
              <a:gd name="connsiteY1" fmla="*/ 1399081 h 3422754"/>
              <a:gd name="connsiteX2" fmla="*/ 2368446 w 9056558"/>
              <a:gd name="connsiteY2" fmla="*/ 859436 h 3422754"/>
              <a:gd name="connsiteX3" fmla="*/ 3096718 w 9056558"/>
              <a:gd name="connsiteY3" fmla="*/ 544642 h 3422754"/>
              <a:gd name="connsiteX4" fmla="*/ 3927423 w 9056558"/>
              <a:gd name="connsiteY4" fmla="*/ 149901 h 3422754"/>
              <a:gd name="connsiteX5" fmla="*/ 5319010 w 9056558"/>
              <a:gd name="connsiteY5" fmla="*/ 9993 h 3422754"/>
              <a:gd name="connsiteX6" fmla="*/ 6605666 w 9056558"/>
              <a:gd name="connsiteY6" fmla="*/ 89940 h 3422754"/>
              <a:gd name="connsiteX7" fmla="*/ 7664971 w 9056558"/>
              <a:gd name="connsiteY7" fmla="*/ 514662 h 3422754"/>
              <a:gd name="connsiteX8" fmla="*/ 8319541 w 9056558"/>
              <a:gd name="connsiteY8" fmla="*/ 844445 h 3422754"/>
              <a:gd name="connsiteX9" fmla="*/ 8919148 w 9056558"/>
              <a:gd name="connsiteY9" fmla="*/ 1039318 h 3422754"/>
              <a:gd name="connsiteX10" fmla="*/ 8949128 w 9056558"/>
              <a:gd name="connsiteY10" fmla="*/ 1698885 h 3422754"/>
              <a:gd name="connsiteX11" fmla="*/ 8274571 w 9056558"/>
              <a:gd name="connsiteY11" fmla="*/ 1399081 h 3422754"/>
              <a:gd name="connsiteX12" fmla="*/ 7105338 w 9056558"/>
              <a:gd name="connsiteY12" fmla="*/ 1009337 h 3422754"/>
              <a:gd name="connsiteX13" fmla="*/ 5801194 w 9056558"/>
              <a:gd name="connsiteY13" fmla="*/ 889416 h 3422754"/>
              <a:gd name="connsiteX14" fmla="*/ 5216578 w 9056558"/>
              <a:gd name="connsiteY14" fmla="*/ 904406 h 3422754"/>
              <a:gd name="connsiteX15" fmla="*/ 3807502 w 9056558"/>
              <a:gd name="connsiteY15" fmla="*/ 1069298 h 3422754"/>
              <a:gd name="connsiteX16" fmla="*/ 2833141 w 9056558"/>
              <a:gd name="connsiteY16" fmla="*/ 1384091 h 3422754"/>
              <a:gd name="connsiteX17" fmla="*/ 2023673 w 9056558"/>
              <a:gd name="connsiteY17" fmla="*/ 1773836 h 3422754"/>
              <a:gd name="connsiteX18" fmla="*/ 1259174 w 9056558"/>
              <a:gd name="connsiteY18" fmla="*/ 2238531 h 3422754"/>
              <a:gd name="connsiteX19" fmla="*/ 644578 w 9056558"/>
              <a:gd name="connsiteY19" fmla="*/ 2748196 h 3422754"/>
              <a:gd name="connsiteX20" fmla="*/ 0 w 9056558"/>
              <a:gd name="connsiteY20" fmla="*/ 3422754 h 3422754"/>
              <a:gd name="connsiteX0" fmla="*/ 0 w 8666813"/>
              <a:gd name="connsiteY0" fmla="*/ 2178570 h 2748196"/>
              <a:gd name="connsiteX1" fmla="*/ 959370 w 8666813"/>
              <a:gd name="connsiteY1" fmla="*/ 1399081 h 2748196"/>
              <a:gd name="connsiteX2" fmla="*/ 1978701 w 8666813"/>
              <a:gd name="connsiteY2" fmla="*/ 859436 h 2748196"/>
              <a:gd name="connsiteX3" fmla="*/ 2706973 w 8666813"/>
              <a:gd name="connsiteY3" fmla="*/ 544642 h 2748196"/>
              <a:gd name="connsiteX4" fmla="*/ 3537678 w 8666813"/>
              <a:gd name="connsiteY4" fmla="*/ 149901 h 2748196"/>
              <a:gd name="connsiteX5" fmla="*/ 4929265 w 8666813"/>
              <a:gd name="connsiteY5" fmla="*/ 9993 h 2748196"/>
              <a:gd name="connsiteX6" fmla="*/ 6215921 w 8666813"/>
              <a:gd name="connsiteY6" fmla="*/ 89940 h 2748196"/>
              <a:gd name="connsiteX7" fmla="*/ 7275226 w 8666813"/>
              <a:gd name="connsiteY7" fmla="*/ 514662 h 2748196"/>
              <a:gd name="connsiteX8" fmla="*/ 7929796 w 8666813"/>
              <a:gd name="connsiteY8" fmla="*/ 844445 h 2748196"/>
              <a:gd name="connsiteX9" fmla="*/ 8529403 w 8666813"/>
              <a:gd name="connsiteY9" fmla="*/ 1039318 h 2748196"/>
              <a:gd name="connsiteX10" fmla="*/ 8559383 w 8666813"/>
              <a:gd name="connsiteY10" fmla="*/ 1698885 h 2748196"/>
              <a:gd name="connsiteX11" fmla="*/ 7884826 w 8666813"/>
              <a:gd name="connsiteY11" fmla="*/ 1399081 h 2748196"/>
              <a:gd name="connsiteX12" fmla="*/ 6715593 w 8666813"/>
              <a:gd name="connsiteY12" fmla="*/ 1009337 h 2748196"/>
              <a:gd name="connsiteX13" fmla="*/ 5411449 w 8666813"/>
              <a:gd name="connsiteY13" fmla="*/ 889416 h 2748196"/>
              <a:gd name="connsiteX14" fmla="*/ 4826833 w 8666813"/>
              <a:gd name="connsiteY14" fmla="*/ 904406 h 2748196"/>
              <a:gd name="connsiteX15" fmla="*/ 3417757 w 8666813"/>
              <a:gd name="connsiteY15" fmla="*/ 1069298 h 2748196"/>
              <a:gd name="connsiteX16" fmla="*/ 2443396 w 8666813"/>
              <a:gd name="connsiteY16" fmla="*/ 1384091 h 2748196"/>
              <a:gd name="connsiteX17" fmla="*/ 1633928 w 8666813"/>
              <a:gd name="connsiteY17" fmla="*/ 1773836 h 2748196"/>
              <a:gd name="connsiteX18" fmla="*/ 869429 w 8666813"/>
              <a:gd name="connsiteY18" fmla="*/ 2238531 h 2748196"/>
              <a:gd name="connsiteX19" fmla="*/ 254833 w 8666813"/>
              <a:gd name="connsiteY19" fmla="*/ 2748196 h 2748196"/>
              <a:gd name="connsiteX0" fmla="*/ 0 w 8666813"/>
              <a:gd name="connsiteY0" fmla="*/ 2178570 h 2238531"/>
              <a:gd name="connsiteX1" fmla="*/ 959370 w 8666813"/>
              <a:gd name="connsiteY1" fmla="*/ 1399081 h 2238531"/>
              <a:gd name="connsiteX2" fmla="*/ 1978701 w 8666813"/>
              <a:gd name="connsiteY2" fmla="*/ 859436 h 2238531"/>
              <a:gd name="connsiteX3" fmla="*/ 2706973 w 8666813"/>
              <a:gd name="connsiteY3" fmla="*/ 544642 h 2238531"/>
              <a:gd name="connsiteX4" fmla="*/ 3537678 w 8666813"/>
              <a:gd name="connsiteY4" fmla="*/ 149901 h 2238531"/>
              <a:gd name="connsiteX5" fmla="*/ 4929265 w 8666813"/>
              <a:gd name="connsiteY5" fmla="*/ 9993 h 2238531"/>
              <a:gd name="connsiteX6" fmla="*/ 6215921 w 8666813"/>
              <a:gd name="connsiteY6" fmla="*/ 89940 h 2238531"/>
              <a:gd name="connsiteX7" fmla="*/ 7275226 w 8666813"/>
              <a:gd name="connsiteY7" fmla="*/ 514662 h 2238531"/>
              <a:gd name="connsiteX8" fmla="*/ 7929796 w 8666813"/>
              <a:gd name="connsiteY8" fmla="*/ 844445 h 2238531"/>
              <a:gd name="connsiteX9" fmla="*/ 8529403 w 8666813"/>
              <a:gd name="connsiteY9" fmla="*/ 1039318 h 2238531"/>
              <a:gd name="connsiteX10" fmla="*/ 8559383 w 8666813"/>
              <a:gd name="connsiteY10" fmla="*/ 1698885 h 2238531"/>
              <a:gd name="connsiteX11" fmla="*/ 7884826 w 8666813"/>
              <a:gd name="connsiteY11" fmla="*/ 1399081 h 2238531"/>
              <a:gd name="connsiteX12" fmla="*/ 6715593 w 8666813"/>
              <a:gd name="connsiteY12" fmla="*/ 1009337 h 2238531"/>
              <a:gd name="connsiteX13" fmla="*/ 5411449 w 8666813"/>
              <a:gd name="connsiteY13" fmla="*/ 889416 h 2238531"/>
              <a:gd name="connsiteX14" fmla="*/ 4826833 w 8666813"/>
              <a:gd name="connsiteY14" fmla="*/ 904406 h 2238531"/>
              <a:gd name="connsiteX15" fmla="*/ 3417757 w 8666813"/>
              <a:gd name="connsiteY15" fmla="*/ 1069298 h 2238531"/>
              <a:gd name="connsiteX16" fmla="*/ 2443396 w 8666813"/>
              <a:gd name="connsiteY16" fmla="*/ 1384091 h 2238531"/>
              <a:gd name="connsiteX17" fmla="*/ 1633928 w 8666813"/>
              <a:gd name="connsiteY17" fmla="*/ 1773836 h 2238531"/>
              <a:gd name="connsiteX18" fmla="*/ 869429 w 8666813"/>
              <a:gd name="connsiteY18" fmla="*/ 2238531 h 2238531"/>
              <a:gd name="connsiteX0" fmla="*/ 0 w 8666813"/>
              <a:gd name="connsiteY0" fmla="*/ 2178570 h 2238531"/>
              <a:gd name="connsiteX1" fmla="*/ 1978701 w 8666813"/>
              <a:gd name="connsiteY1" fmla="*/ 859436 h 2238531"/>
              <a:gd name="connsiteX2" fmla="*/ 2706973 w 8666813"/>
              <a:gd name="connsiteY2" fmla="*/ 544642 h 2238531"/>
              <a:gd name="connsiteX3" fmla="*/ 3537678 w 8666813"/>
              <a:gd name="connsiteY3" fmla="*/ 149901 h 2238531"/>
              <a:gd name="connsiteX4" fmla="*/ 4929265 w 8666813"/>
              <a:gd name="connsiteY4" fmla="*/ 9993 h 2238531"/>
              <a:gd name="connsiteX5" fmla="*/ 6215921 w 8666813"/>
              <a:gd name="connsiteY5" fmla="*/ 89940 h 2238531"/>
              <a:gd name="connsiteX6" fmla="*/ 7275226 w 8666813"/>
              <a:gd name="connsiteY6" fmla="*/ 514662 h 2238531"/>
              <a:gd name="connsiteX7" fmla="*/ 7929796 w 8666813"/>
              <a:gd name="connsiteY7" fmla="*/ 844445 h 2238531"/>
              <a:gd name="connsiteX8" fmla="*/ 8529403 w 8666813"/>
              <a:gd name="connsiteY8" fmla="*/ 1039318 h 2238531"/>
              <a:gd name="connsiteX9" fmla="*/ 8559383 w 8666813"/>
              <a:gd name="connsiteY9" fmla="*/ 1698885 h 2238531"/>
              <a:gd name="connsiteX10" fmla="*/ 7884826 w 8666813"/>
              <a:gd name="connsiteY10" fmla="*/ 1399081 h 2238531"/>
              <a:gd name="connsiteX11" fmla="*/ 6715593 w 8666813"/>
              <a:gd name="connsiteY11" fmla="*/ 1009337 h 2238531"/>
              <a:gd name="connsiteX12" fmla="*/ 5411449 w 8666813"/>
              <a:gd name="connsiteY12" fmla="*/ 889416 h 2238531"/>
              <a:gd name="connsiteX13" fmla="*/ 4826833 w 8666813"/>
              <a:gd name="connsiteY13" fmla="*/ 904406 h 2238531"/>
              <a:gd name="connsiteX14" fmla="*/ 3417757 w 8666813"/>
              <a:gd name="connsiteY14" fmla="*/ 1069298 h 2238531"/>
              <a:gd name="connsiteX15" fmla="*/ 2443396 w 8666813"/>
              <a:gd name="connsiteY15" fmla="*/ 1384091 h 2238531"/>
              <a:gd name="connsiteX16" fmla="*/ 1633928 w 8666813"/>
              <a:gd name="connsiteY16" fmla="*/ 1773836 h 2238531"/>
              <a:gd name="connsiteX17" fmla="*/ 869429 w 8666813"/>
              <a:gd name="connsiteY17" fmla="*/ 2238531 h 2238531"/>
              <a:gd name="connsiteX0" fmla="*/ 0 w 8666813"/>
              <a:gd name="connsiteY0" fmla="*/ 2178570 h 2178570"/>
              <a:gd name="connsiteX1" fmla="*/ 1978701 w 8666813"/>
              <a:gd name="connsiteY1" fmla="*/ 859436 h 2178570"/>
              <a:gd name="connsiteX2" fmla="*/ 2706973 w 8666813"/>
              <a:gd name="connsiteY2" fmla="*/ 544642 h 2178570"/>
              <a:gd name="connsiteX3" fmla="*/ 3537678 w 8666813"/>
              <a:gd name="connsiteY3" fmla="*/ 149901 h 2178570"/>
              <a:gd name="connsiteX4" fmla="*/ 4929265 w 8666813"/>
              <a:gd name="connsiteY4" fmla="*/ 9993 h 2178570"/>
              <a:gd name="connsiteX5" fmla="*/ 6215921 w 8666813"/>
              <a:gd name="connsiteY5" fmla="*/ 89940 h 2178570"/>
              <a:gd name="connsiteX6" fmla="*/ 7275226 w 8666813"/>
              <a:gd name="connsiteY6" fmla="*/ 514662 h 2178570"/>
              <a:gd name="connsiteX7" fmla="*/ 7929796 w 8666813"/>
              <a:gd name="connsiteY7" fmla="*/ 844445 h 2178570"/>
              <a:gd name="connsiteX8" fmla="*/ 8529403 w 8666813"/>
              <a:gd name="connsiteY8" fmla="*/ 1039318 h 2178570"/>
              <a:gd name="connsiteX9" fmla="*/ 8559383 w 8666813"/>
              <a:gd name="connsiteY9" fmla="*/ 1698885 h 2178570"/>
              <a:gd name="connsiteX10" fmla="*/ 7884826 w 8666813"/>
              <a:gd name="connsiteY10" fmla="*/ 1399081 h 2178570"/>
              <a:gd name="connsiteX11" fmla="*/ 6715593 w 8666813"/>
              <a:gd name="connsiteY11" fmla="*/ 1009337 h 2178570"/>
              <a:gd name="connsiteX12" fmla="*/ 5411449 w 8666813"/>
              <a:gd name="connsiteY12" fmla="*/ 889416 h 2178570"/>
              <a:gd name="connsiteX13" fmla="*/ 4826833 w 8666813"/>
              <a:gd name="connsiteY13" fmla="*/ 904406 h 2178570"/>
              <a:gd name="connsiteX14" fmla="*/ 3417757 w 8666813"/>
              <a:gd name="connsiteY14" fmla="*/ 1069298 h 2178570"/>
              <a:gd name="connsiteX15" fmla="*/ 2443396 w 8666813"/>
              <a:gd name="connsiteY15" fmla="*/ 1384091 h 2178570"/>
              <a:gd name="connsiteX16" fmla="*/ 1633928 w 8666813"/>
              <a:gd name="connsiteY16" fmla="*/ 1773836 h 2178570"/>
              <a:gd name="connsiteX0" fmla="*/ 68706 w 8735519"/>
              <a:gd name="connsiteY0" fmla="*/ 2178570 h 2382188"/>
              <a:gd name="connsiteX1" fmla="*/ 329784 w 8735519"/>
              <a:gd name="connsiteY1" fmla="*/ 2162332 h 2382188"/>
              <a:gd name="connsiteX2" fmla="*/ 2047407 w 8735519"/>
              <a:gd name="connsiteY2" fmla="*/ 859436 h 2382188"/>
              <a:gd name="connsiteX3" fmla="*/ 2775679 w 8735519"/>
              <a:gd name="connsiteY3" fmla="*/ 544642 h 2382188"/>
              <a:gd name="connsiteX4" fmla="*/ 3606384 w 8735519"/>
              <a:gd name="connsiteY4" fmla="*/ 149901 h 2382188"/>
              <a:gd name="connsiteX5" fmla="*/ 4997971 w 8735519"/>
              <a:gd name="connsiteY5" fmla="*/ 9993 h 2382188"/>
              <a:gd name="connsiteX6" fmla="*/ 6284627 w 8735519"/>
              <a:gd name="connsiteY6" fmla="*/ 89940 h 2382188"/>
              <a:gd name="connsiteX7" fmla="*/ 7343932 w 8735519"/>
              <a:gd name="connsiteY7" fmla="*/ 514662 h 2382188"/>
              <a:gd name="connsiteX8" fmla="*/ 7998502 w 8735519"/>
              <a:gd name="connsiteY8" fmla="*/ 844445 h 2382188"/>
              <a:gd name="connsiteX9" fmla="*/ 8598109 w 8735519"/>
              <a:gd name="connsiteY9" fmla="*/ 1039318 h 2382188"/>
              <a:gd name="connsiteX10" fmla="*/ 8628089 w 8735519"/>
              <a:gd name="connsiteY10" fmla="*/ 1698885 h 2382188"/>
              <a:gd name="connsiteX11" fmla="*/ 7953532 w 8735519"/>
              <a:gd name="connsiteY11" fmla="*/ 1399081 h 2382188"/>
              <a:gd name="connsiteX12" fmla="*/ 6784299 w 8735519"/>
              <a:gd name="connsiteY12" fmla="*/ 1009337 h 2382188"/>
              <a:gd name="connsiteX13" fmla="*/ 5480155 w 8735519"/>
              <a:gd name="connsiteY13" fmla="*/ 889416 h 2382188"/>
              <a:gd name="connsiteX14" fmla="*/ 4895539 w 8735519"/>
              <a:gd name="connsiteY14" fmla="*/ 904406 h 2382188"/>
              <a:gd name="connsiteX15" fmla="*/ 3486463 w 8735519"/>
              <a:gd name="connsiteY15" fmla="*/ 1069298 h 2382188"/>
              <a:gd name="connsiteX16" fmla="*/ 2512102 w 8735519"/>
              <a:gd name="connsiteY16" fmla="*/ 1384091 h 2382188"/>
              <a:gd name="connsiteX17" fmla="*/ 1702634 w 8735519"/>
              <a:gd name="connsiteY17" fmla="*/ 1773836 h 2382188"/>
              <a:gd name="connsiteX0" fmla="*/ 0 w 8405735"/>
              <a:gd name="connsiteY0" fmla="*/ 2162332 h 2162332"/>
              <a:gd name="connsiteX1" fmla="*/ 1717623 w 8405735"/>
              <a:gd name="connsiteY1" fmla="*/ 859436 h 2162332"/>
              <a:gd name="connsiteX2" fmla="*/ 2445895 w 8405735"/>
              <a:gd name="connsiteY2" fmla="*/ 544642 h 2162332"/>
              <a:gd name="connsiteX3" fmla="*/ 3276600 w 8405735"/>
              <a:gd name="connsiteY3" fmla="*/ 149901 h 2162332"/>
              <a:gd name="connsiteX4" fmla="*/ 4668187 w 8405735"/>
              <a:gd name="connsiteY4" fmla="*/ 9993 h 2162332"/>
              <a:gd name="connsiteX5" fmla="*/ 5954843 w 8405735"/>
              <a:gd name="connsiteY5" fmla="*/ 89940 h 2162332"/>
              <a:gd name="connsiteX6" fmla="*/ 7014148 w 8405735"/>
              <a:gd name="connsiteY6" fmla="*/ 514662 h 2162332"/>
              <a:gd name="connsiteX7" fmla="*/ 7668718 w 8405735"/>
              <a:gd name="connsiteY7" fmla="*/ 844445 h 2162332"/>
              <a:gd name="connsiteX8" fmla="*/ 8268325 w 8405735"/>
              <a:gd name="connsiteY8" fmla="*/ 1039318 h 2162332"/>
              <a:gd name="connsiteX9" fmla="*/ 8298305 w 8405735"/>
              <a:gd name="connsiteY9" fmla="*/ 1698885 h 2162332"/>
              <a:gd name="connsiteX10" fmla="*/ 7623748 w 8405735"/>
              <a:gd name="connsiteY10" fmla="*/ 1399081 h 2162332"/>
              <a:gd name="connsiteX11" fmla="*/ 6454515 w 8405735"/>
              <a:gd name="connsiteY11" fmla="*/ 1009337 h 2162332"/>
              <a:gd name="connsiteX12" fmla="*/ 5150371 w 8405735"/>
              <a:gd name="connsiteY12" fmla="*/ 889416 h 2162332"/>
              <a:gd name="connsiteX13" fmla="*/ 4565755 w 8405735"/>
              <a:gd name="connsiteY13" fmla="*/ 904406 h 2162332"/>
              <a:gd name="connsiteX14" fmla="*/ 3156679 w 8405735"/>
              <a:gd name="connsiteY14" fmla="*/ 1069298 h 2162332"/>
              <a:gd name="connsiteX15" fmla="*/ 2182318 w 8405735"/>
              <a:gd name="connsiteY15" fmla="*/ 1384091 h 2162332"/>
              <a:gd name="connsiteX16" fmla="*/ 1372850 w 8405735"/>
              <a:gd name="connsiteY16" fmla="*/ 1773836 h 2162332"/>
              <a:gd name="connsiteX0" fmla="*/ 0 w 7415135"/>
              <a:gd name="connsiteY0" fmla="*/ 1400332 h 1773836"/>
              <a:gd name="connsiteX1" fmla="*/ 727023 w 7415135"/>
              <a:gd name="connsiteY1" fmla="*/ 859436 h 1773836"/>
              <a:gd name="connsiteX2" fmla="*/ 1455295 w 7415135"/>
              <a:gd name="connsiteY2" fmla="*/ 544642 h 1773836"/>
              <a:gd name="connsiteX3" fmla="*/ 2286000 w 7415135"/>
              <a:gd name="connsiteY3" fmla="*/ 149901 h 1773836"/>
              <a:gd name="connsiteX4" fmla="*/ 3677587 w 7415135"/>
              <a:gd name="connsiteY4" fmla="*/ 9993 h 1773836"/>
              <a:gd name="connsiteX5" fmla="*/ 4964243 w 7415135"/>
              <a:gd name="connsiteY5" fmla="*/ 89940 h 1773836"/>
              <a:gd name="connsiteX6" fmla="*/ 6023548 w 7415135"/>
              <a:gd name="connsiteY6" fmla="*/ 514662 h 1773836"/>
              <a:gd name="connsiteX7" fmla="*/ 6678118 w 7415135"/>
              <a:gd name="connsiteY7" fmla="*/ 844445 h 1773836"/>
              <a:gd name="connsiteX8" fmla="*/ 7277725 w 7415135"/>
              <a:gd name="connsiteY8" fmla="*/ 1039318 h 1773836"/>
              <a:gd name="connsiteX9" fmla="*/ 7307705 w 7415135"/>
              <a:gd name="connsiteY9" fmla="*/ 1698885 h 1773836"/>
              <a:gd name="connsiteX10" fmla="*/ 6633148 w 7415135"/>
              <a:gd name="connsiteY10" fmla="*/ 1399081 h 1773836"/>
              <a:gd name="connsiteX11" fmla="*/ 5463915 w 7415135"/>
              <a:gd name="connsiteY11" fmla="*/ 1009337 h 1773836"/>
              <a:gd name="connsiteX12" fmla="*/ 4159771 w 7415135"/>
              <a:gd name="connsiteY12" fmla="*/ 889416 h 1773836"/>
              <a:gd name="connsiteX13" fmla="*/ 3575155 w 7415135"/>
              <a:gd name="connsiteY13" fmla="*/ 904406 h 1773836"/>
              <a:gd name="connsiteX14" fmla="*/ 2166079 w 7415135"/>
              <a:gd name="connsiteY14" fmla="*/ 1069298 h 1773836"/>
              <a:gd name="connsiteX15" fmla="*/ 1191718 w 7415135"/>
              <a:gd name="connsiteY15" fmla="*/ 1384091 h 1773836"/>
              <a:gd name="connsiteX16" fmla="*/ 382250 w 7415135"/>
              <a:gd name="connsiteY16" fmla="*/ 1773836 h 1773836"/>
              <a:gd name="connsiteX0" fmla="*/ 0 w 7415135"/>
              <a:gd name="connsiteY0" fmla="*/ 1400332 h 1758846"/>
              <a:gd name="connsiteX1" fmla="*/ 727023 w 7415135"/>
              <a:gd name="connsiteY1" fmla="*/ 859436 h 1758846"/>
              <a:gd name="connsiteX2" fmla="*/ 1455295 w 7415135"/>
              <a:gd name="connsiteY2" fmla="*/ 544642 h 1758846"/>
              <a:gd name="connsiteX3" fmla="*/ 2286000 w 7415135"/>
              <a:gd name="connsiteY3" fmla="*/ 149901 h 1758846"/>
              <a:gd name="connsiteX4" fmla="*/ 3677587 w 7415135"/>
              <a:gd name="connsiteY4" fmla="*/ 9993 h 1758846"/>
              <a:gd name="connsiteX5" fmla="*/ 4964243 w 7415135"/>
              <a:gd name="connsiteY5" fmla="*/ 89940 h 1758846"/>
              <a:gd name="connsiteX6" fmla="*/ 6023548 w 7415135"/>
              <a:gd name="connsiteY6" fmla="*/ 514662 h 1758846"/>
              <a:gd name="connsiteX7" fmla="*/ 6678118 w 7415135"/>
              <a:gd name="connsiteY7" fmla="*/ 844445 h 1758846"/>
              <a:gd name="connsiteX8" fmla="*/ 7277725 w 7415135"/>
              <a:gd name="connsiteY8" fmla="*/ 1039318 h 1758846"/>
              <a:gd name="connsiteX9" fmla="*/ 7307705 w 7415135"/>
              <a:gd name="connsiteY9" fmla="*/ 1698885 h 1758846"/>
              <a:gd name="connsiteX10" fmla="*/ 6633148 w 7415135"/>
              <a:gd name="connsiteY10" fmla="*/ 1399081 h 1758846"/>
              <a:gd name="connsiteX11" fmla="*/ 5463915 w 7415135"/>
              <a:gd name="connsiteY11" fmla="*/ 1009337 h 1758846"/>
              <a:gd name="connsiteX12" fmla="*/ 4159771 w 7415135"/>
              <a:gd name="connsiteY12" fmla="*/ 889416 h 1758846"/>
              <a:gd name="connsiteX13" fmla="*/ 3575155 w 7415135"/>
              <a:gd name="connsiteY13" fmla="*/ 904406 h 1758846"/>
              <a:gd name="connsiteX14" fmla="*/ 2166079 w 7415135"/>
              <a:gd name="connsiteY14" fmla="*/ 1069298 h 1758846"/>
              <a:gd name="connsiteX15" fmla="*/ 1191718 w 7415135"/>
              <a:gd name="connsiteY15" fmla="*/ 1384091 h 1758846"/>
              <a:gd name="connsiteX16" fmla="*/ 382250 w 7415135"/>
              <a:gd name="connsiteY16" fmla="*/ 1392836 h 1758846"/>
              <a:gd name="connsiteX0" fmla="*/ 0 w 7415135"/>
              <a:gd name="connsiteY0" fmla="*/ 1400332 h 1758846"/>
              <a:gd name="connsiteX1" fmla="*/ 727023 w 7415135"/>
              <a:gd name="connsiteY1" fmla="*/ 859436 h 1758846"/>
              <a:gd name="connsiteX2" fmla="*/ 1455295 w 7415135"/>
              <a:gd name="connsiteY2" fmla="*/ 544642 h 1758846"/>
              <a:gd name="connsiteX3" fmla="*/ 2286000 w 7415135"/>
              <a:gd name="connsiteY3" fmla="*/ 149901 h 1758846"/>
              <a:gd name="connsiteX4" fmla="*/ 3677587 w 7415135"/>
              <a:gd name="connsiteY4" fmla="*/ 9993 h 1758846"/>
              <a:gd name="connsiteX5" fmla="*/ 4964243 w 7415135"/>
              <a:gd name="connsiteY5" fmla="*/ 89940 h 1758846"/>
              <a:gd name="connsiteX6" fmla="*/ 6023548 w 7415135"/>
              <a:gd name="connsiteY6" fmla="*/ 514662 h 1758846"/>
              <a:gd name="connsiteX7" fmla="*/ 6678118 w 7415135"/>
              <a:gd name="connsiteY7" fmla="*/ 844445 h 1758846"/>
              <a:gd name="connsiteX8" fmla="*/ 7277725 w 7415135"/>
              <a:gd name="connsiteY8" fmla="*/ 1039318 h 1758846"/>
              <a:gd name="connsiteX9" fmla="*/ 7307705 w 7415135"/>
              <a:gd name="connsiteY9" fmla="*/ 1698885 h 1758846"/>
              <a:gd name="connsiteX10" fmla="*/ 6633148 w 7415135"/>
              <a:gd name="connsiteY10" fmla="*/ 1399081 h 1758846"/>
              <a:gd name="connsiteX11" fmla="*/ 5463915 w 7415135"/>
              <a:gd name="connsiteY11" fmla="*/ 1009337 h 1758846"/>
              <a:gd name="connsiteX12" fmla="*/ 4159771 w 7415135"/>
              <a:gd name="connsiteY12" fmla="*/ 889416 h 1758846"/>
              <a:gd name="connsiteX13" fmla="*/ 3575155 w 7415135"/>
              <a:gd name="connsiteY13" fmla="*/ 904406 h 1758846"/>
              <a:gd name="connsiteX14" fmla="*/ 2166079 w 7415135"/>
              <a:gd name="connsiteY14" fmla="*/ 1069298 h 1758846"/>
              <a:gd name="connsiteX15" fmla="*/ 1191718 w 7415135"/>
              <a:gd name="connsiteY15" fmla="*/ 1384091 h 1758846"/>
              <a:gd name="connsiteX0" fmla="*/ 0 w 7315200"/>
              <a:gd name="connsiteY0" fmla="*/ 1400332 h 1791324"/>
              <a:gd name="connsiteX1" fmla="*/ 727023 w 7315200"/>
              <a:gd name="connsiteY1" fmla="*/ 859436 h 1791324"/>
              <a:gd name="connsiteX2" fmla="*/ 1455295 w 7315200"/>
              <a:gd name="connsiteY2" fmla="*/ 544642 h 1791324"/>
              <a:gd name="connsiteX3" fmla="*/ 2286000 w 7315200"/>
              <a:gd name="connsiteY3" fmla="*/ 149901 h 1791324"/>
              <a:gd name="connsiteX4" fmla="*/ 3677587 w 7315200"/>
              <a:gd name="connsiteY4" fmla="*/ 9993 h 1791324"/>
              <a:gd name="connsiteX5" fmla="*/ 4964243 w 7315200"/>
              <a:gd name="connsiteY5" fmla="*/ 89940 h 1791324"/>
              <a:gd name="connsiteX6" fmla="*/ 6023548 w 7315200"/>
              <a:gd name="connsiteY6" fmla="*/ 514662 h 1791324"/>
              <a:gd name="connsiteX7" fmla="*/ 6678118 w 7315200"/>
              <a:gd name="connsiteY7" fmla="*/ 844445 h 1791324"/>
              <a:gd name="connsiteX8" fmla="*/ 7307705 w 7315200"/>
              <a:gd name="connsiteY8" fmla="*/ 1698885 h 1791324"/>
              <a:gd name="connsiteX9" fmla="*/ 6633148 w 7315200"/>
              <a:gd name="connsiteY9" fmla="*/ 1399081 h 1791324"/>
              <a:gd name="connsiteX10" fmla="*/ 5463915 w 7315200"/>
              <a:gd name="connsiteY10" fmla="*/ 1009337 h 1791324"/>
              <a:gd name="connsiteX11" fmla="*/ 4159771 w 7315200"/>
              <a:gd name="connsiteY11" fmla="*/ 889416 h 1791324"/>
              <a:gd name="connsiteX12" fmla="*/ 3575155 w 7315200"/>
              <a:gd name="connsiteY12" fmla="*/ 904406 h 1791324"/>
              <a:gd name="connsiteX13" fmla="*/ 2166079 w 7315200"/>
              <a:gd name="connsiteY13" fmla="*/ 1069298 h 1791324"/>
              <a:gd name="connsiteX14" fmla="*/ 1191718 w 7315200"/>
              <a:gd name="connsiteY14" fmla="*/ 1384091 h 1791324"/>
              <a:gd name="connsiteX0" fmla="*/ 0 w 6835515"/>
              <a:gd name="connsiteY0" fmla="*/ 1400332 h 1426563"/>
              <a:gd name="connsiteX1" fmla="*/ 727023 w 6835515"/>
              <a:gd name="connsiteY1" fmla="*/ 859436 h 1426563"/>
              <a:gd name="connsiteX2" fmla="*/ 1455295 w 6835515"/>
              <a:gd name="connsiteY2" fmla="*/ 544642 h 1426563"/>
              <a:gd name="connsiteX3" fmla="*/ 2286000 w 6835515"/>
              <a:gd name="connsiteY3" fmla="*/ 149901 h 1426563"/>
              <a:gd name="connsiteX4" fmla="*/ 3677587 w 6835515"/>
              <a:gd name="connsiteY4" fmla="*/ 9993 h 1426563"/>
              <a:gd name="connsiteX5" fmla="*/ 4964243 w 6835515"/>
              <a:gd name="connsiteY5" fmla="*/ 89940 h 1426563"/>
              <a:gd name="connsiteX6" fmla="*/ 6023548 w 6835515"/>
              <a:gd name="connsiteY6" fmla="*/ 514662 h 1426563"/>
              <a:gd name="connsiteX7" fmla="*/ 6678118 w 6835515"/>
              <a:gd name="connsiteY7" fmla="*/ 844445 h 1426563"/>
              <a:gd name="connsiteX8" fmla="*/ 6633148 w 6835515"/>
              <a:gd name="connsiteY8" fmla="*/ 1399081 h 1426563"/>
              <a:gd name="connsiteX9" fmla="*/ 5463915 w 6835515"/>
              <a:gd name="connsiteY9" fmla="*/ 1009337 h 1426563"/>
              <a:gd name="connsiteX10" fmla="*/ 4159771 w 6835515"/>
              <a:gd name="connsiteY10" fmla="*/ 889416 h 1426563"/>
              <a:gd name="connsiteX11" fmla="*/ 3575155 w 6835515"/>
              <a:gd name="connsiteY11" fmla="*/ 904406 h 1426563"/>
              <a:gd name="connsiteX12" fmla="*/ 2166079 w 6835515"/>
              <a:gd name="connsiteY12" fmla="*/ 1069298 h 1426563"/>
              <a:gd name="connsiteX13" fmla="*/ 1191718 w 6835515"/>
              <a:gd name="connsiteY13" fmla="*/ 1384091 h 1426563"/>
              <a:gd name="connsiteX0" fmla="*/ 0 w 6779718"/>
              <a:gd name="connsiteY0" fmla="*/ 1400332 h 1427813"/>
              <a:gd name="connsiteX1" fmla="*/ 727023 w 6779718"/>
              <a:gd name="connsiteY1" fmla="*/ 859436 h 1427813"/>
              <a:gd name="connsiteX2" fmla="*/ 1455295 w 6779718"/>
              <a:gd name="connsiteY2" fmla="*/ 544642 h 1427813"/>
              <a:gd name="connsiteX3" fmla="*/ 2286000 w 6779718"/>
              <a:gd name="connsiteY3" fmla="*/ 149901 h 1427813"/>
              <a:gd name="connsiteX4" fmla="*/ 3677587 w 6779718"/>
              <a:gd name="connsiteY4" fmla="*/ 9993 h 1427813"/>
              <a:gd name="connsiteX5" fmla="*/ 4964243 w 6779718"/>
              <a:gd name="connsiteY5" fmla="*/ 89940 h 1427813"/>
              <a:gd name="connsiteX6" fmla="*/ 6023548 w 6779718"/>
              <a:gd name="connsiteY6" fmla="*/ 514662 h 1427813"/>
              <a:gd name="connsiteX7" fmla="*/ 6678118 w 6779718"/>
              <a:gd name="connsiteY7" fmla="*/ 844445 h 1427813"/>
              <a:gd name="connsiteX8" fmla="*/ 6633148 w 6779718"/>
              <a:gd name="connsiteY8" fmla="*/ 1399081 h 1427813"/>
              <a:gd name="connsiteX9" fmla="*/ 6087256 w 6779718"/>
              <a:gd name="connsiteY9" fmla="*/ 1016835 h 1427813"/>
              <a:gd name="connsiteX10" fmla="*/ 5463915 w 6779718"/>
              <a:gd name="connsiteY10" fmla="*/ 1009337 h 1427813"/>
              <a:gd name="connsiteX11" fmla="*/ 4159771 w 6779718"/>
              <a:gd name="connsiteY11" fmla="*/ 889416 h 1427813"/>
              <a:gd name="connsiteX12" fmla="*/ 3575155 w 6779718"/>
              <a:gd name="connsiteY12" fmla="*/ 904406 h 1427813"/>
              <a:gd name="connsiteX13" fmla="*/ 2166079 w 6779718"/>
              <a:gd name="connsiteY13" fmla="*/ 1069298 h 1427813"/>
              <a:gd name="connsiteX14" fmla="*/ 1191718 w 6779718"/>
              <a:gd name="connsiteY14" fmla="*/ 1384091 h 1427813"/>
              <a:gd name="connsiteX0" fmla="*/ 0 w 6688736"/>
              <a:gd name="connsiteY0" fmla="*/ 1400332 h 1400332"/>
              <a:gd name="connsiteX1" fmla="*/ 727023 w 6688736"/>
              <a:gd name="connsiteY1" fmla="*/ 859436 h 1400332"/>
              <a:gd name="connsiteX2" fmla="*/ 1455295 w 6688736"/>
              <a:gd name="connsiteY2" fmla="*/ 544642 h 1400332"/>
              <a:gd name="connsiteX3" fmla="*/ 2286000 w 6688736"/>
              <a:gd name="connsiteY3" fmla="*/ 149901 h 1400332"/>
              <a:gd name="connsiteX4" fmla="*/ 3677587 w 6688736"/>
              <a:gd name="connsiteY4" fmla="*/ 9993 h 1400332"/>
              <a:gd name="connsiteX5" fmla="*/ 4964243 w 6688736"/>
              <a:gd name="connsiteY5" fmla="*/ 89940 h 1400332"/>
              <a:gd name="connsiteX6" fmla="*/ 6023548 w 6688736"/>
              <a:gd name="connsiteY6" fmla="*/ 514662 h 1400332"/>
              <a:gd name="connsiteX7" fmla="*/ 6678118 w 6688736"/>
              <a:gd name="connsiteY7" fmla="*/ 844445 h 1400332"/>
              <a:gd name="connsiteX8" fmla="*/ 6087256 w 6688736"/>
              <a:gd name="connsiteY8" fmla="*/ 1016835 h 1400332"/>
              <a:gd name="connsiteX9" fmla="*/ 5463915 w 6688736"/>
              <a:gd name="connsiteY9" fmla="*/ 1009337 h 1400332"/>
              <a:gd name="connsiteX10" fmla="*/ 4159771 w 6688736"/>
              <a:gd name="connsiteY10" fmla="*/ 889416 h 1400332"/>
              <a:gd name="connsiteX11" fmla="*/ 3575155 w 6688736"/>
              <a:gd name="connsiteY11" fmla="*/ 904406 h 1400332"/>
              <a:gd name="connsiteX12" fmla="*/ 2166079 w 6688736"/>
              <a:gd name="connsiteY12" fmla="*/ 1069298 h 1400332"/>
              <a:gd name="connsiteX13" fmla="*/ 1191718 w 6688736"/>
              <a:gd name="connsiteY13" fmla="*/ 1384091 h 140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88736" h="1400332">
                <a:moveTo>
                  <a:pt x="0" y="1400332"/>
                </a:moveTo>
                <a:cubicBezTo>
                  <a:pt x="329784" y="1180476"/>
                  <a:pt x="484474" y="1002051"/>
                  <a:pt x="727023" y="859436"/>
                </a:cubicBezTo>
                <a:cubicBezTo>
                  <a:pt x="969572" y="716821"/>
                  <a:pt x="1195466" y="662898"/>
                  <a:pt x="1455295" y="544642"/>
                </a:cubicBezTo>
                <a:cubicBezTo>
                  <a:pt x="1715124" y="426386"/>
                  <a:pt x="1915618" y="239009"/>
                  <a:pt x="2286000" y="149901"/>
                </a:cubicBezTo>
                <a:cubicBezTo>
                  <a:pt x="2656382" y="60793"/>
                  <a:pt x="3231213" y="19986"/>
                  <a:pt x="3677587" y="9993"/>
                </a:cubicBezTo>
                <a:cubicBezTo>
                  <a:pt x="4123961" y="0"/>
                  <a:pt x="4573250" y="5829"/>
                  <a:pt x="4964243" y="89940"/>
                </a:cubicBezTo>
                <a:cubicBezTo>
                  <a:pt x="5355236" y="174051"/>
                  <a:pt x="5737902" y="388911"/>
                  <a:pt x="6023548" y="514662"/>
                </a:cubicBezTo>
                <a:cubicBezTo>
                  <a:pt x="6309194" y="640413"/>
                  <a:pt x="6667500" y="760750"/>
                  <a:pt x="6678118" y="844445"/>
                </a:cubicBezTo>
                <a:cubicBezTo>
                  <a:pt x="6688736" y="928140"/>
                  <a:pt x="6289623" y="989353"/>
                  <a:pt x="6087256" y="1016835"/>
                </a:cubicBezTo>
                <a:cubicBezTo>
                  <a:pt x="5884889" y="1044317"/>
                  <a:pt x="5785162" y="1030573"/>
                  <a:pt x="5463915" y="1009337"/>
                </a:cubicBezTo>
                <a:cubicBezTo>
                  <a:pt x="5142668" y="988101"/>
                  <a:pt x="4474564" y="906905"/>
                  <a:pt x="4159771" y="889416"/>
                </a:cubicBezTo>
                <a:cubicBezTo>
                  <a:pt x="3844978" y="871928"/>
                  <a:pt x="3907437" y="874426"/>
                  <a:pt x="3575155" y="904406"/>
                </a:cubicBezTo>
                <a:cubicBezTo>
                  <a:pt x="3242873" y="934386"/>
                  <a:pt x="2563319" y="989351"/>
                  <a:pt x="2166079" y="1069298"/>
                </a:cubicBezTo>
                <a:cubicBezTo>
                  <a:pt x="1768840" y="1149246"/>
                  <a:pt x="1489023" y="1330168"/>
                  <a:pt x="1191718" y="1384091"/>
                </a:cubicBezTo>
              </a:path>
            </a:pathLst>
          </a:custGeom>
          <a:blipFill>
            <a:blip r:embed="rId3" cstate="print"/>
            <a:tile tx="0" ty="0" sx="100000" sy="100000" flip="none" algn="tl"/>
          </a:bli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187376" y="1134880"/>
            <a:ext cx="9468786" cy="3339684"/>
          </a:xfrm>
          <a:custGeom>
            <a:avLst/>
            <a:gdLst>
              <a:gd name="connsiteX0" fmla="*/ 217356 w 9468786"/>
              <a:gd name="connsiteY0" fmla="*/ 2690734 h 3477718"/>
              <a:gd name="connsiteX1" fmla="*/ 801973 w 9468786"/>
              <a:gd name="connsiteY1" fmla="*/ 1926236 h 3477718"/>
              <a:gd name="connsiteX2" fmla="*/ 1761343 w 9468786"/>
              <a:gd name="connsiteY2" fmla="*/ 1146747 h 3477718"/>
              <a:gd name="connsiteX3" fmla="*/ 2780674 w 9468786"/>
              <a:gd name="connsiteY3" fmla="*/ 607102 h 3477718"/>
              <a:gd name="connsiteX4" fmla="*/ 3545173 w 9468786"/>
              <a:gd name="connsiteY4" fmla="*/ 457200 h 3477718"/>
              <a:gd name="connsiteX5" fmla="*/ 3889946 w 9468786"/>
              <a:gd name="connsiteY5" fmla="*/ 292308 h 3477718"/>
              <a:gd name="connsiteX6" fmla="*/ 4339651 w 9468786"/>
              <a:gd name="connsiteY6" fmla="*/ 202367 h 3477718"/>
              <a:gd name="connsiteX7" fmla="*/ 4939258 w 9468786"/>
              <a:gd name="connsiteY7" fmla="*/ 187377 h 3477718"/>
              <a:gd name="connsiteX8" fmla="*/ 5703756 w 9468786"/>
              <a:gd name="connsiteY8" fmla="*/ 7495 h 3477718"/>
              <a:gd name="connsiteX9" fmla="*/ 6408294 w 9468786"/>
              <a:gd name="connsiteY9" fmla="*/ 142406 h 3477718"/>
              <a:gd name="connsiteX10" fmla="*/ 7772399 w 9468786"/>
              <a:gd name="connsiteY10" fmla="*/ 262328 h 3477718"/>
              <a:gd name="connsiteX11" fmla="*/ 8731769 w 9468786"/>
              <a:gd name="connsiteY11" fmla="*/ 592111 h 3477718"/>
              <a:gd name="connsiteX12" fmla="*/ 9331376 w 9468786"/>
              <a:gd name="connsiteY12" fmla="*/ 786984 h 3477718"/>
              <a:gd name="connsiteX13" fmla="*/ 9361356 w 9468786"/>
              <a:gd name="connsiteY13" fmla="*/ 1446551 h 3477718"/>
              <a:gd name="connsiteX14" fmla="*/ 8686799 w 9468786"/>
              <a:gd name="connsiteY14" fmla="*/ 1146747 h 3477718"/>
              <a:gd name="connsiteX15" fmla="*/ 7517566 w 9468786"/>
              <a:gd name="connsiteY15" fmla="*/ 757003 h 3477718"/>
              <a:gd name="connsiteX16" fmla="*/ 6213422 w 9468786"/>
              <a:gd name="connsiteY16" fmla="*/ 637082 h 3477718"/>
              <a:gd name="connsiteX17" fmla="*/ 5628806 w 9468786"/>
              <a:gd name="connsiteY17" fmla="*/ 652072 h 3477718"/>
              <a:gd name="connsiteX18" fmla="*/ 4219730 w 9468786"/>
              <a:gd name="connsiteY18" fmla="*/ 816964 h 3477718"/>
              <a:gd name="connsiteX19" fmla="*/ 3245369 w 9468786"/>
              <a:gd name="connsiteY19" fmla="*/ 1131757 h 3477718"/>
              <a:gd name="connsiteX20" fmla="*/ 2435901 w 9468786"/>
              <a:gd name="connsiteY20" fmla="*/ 1521502 h 3477718"/>
              <a:gd name="connsiteX21" fmla="*/ 1671402 w 9468786"/>
              <a:gd name="connsiteY21" fmla="*/ 1986197 h 3477718"/>
              <a:gd name="connsiteX22" fmla="*/ 1056806 w 9468786"/>
              <a:gd name="connsiteY22" fmla="*/ 2495862 h 3477718"/>
              <a:gd name="connsiteX23" fmla="*/ 412228 w 9468786"/>
              <a:gd name="connsiteY23" fmla="*/ 3170420 h 3477718"/>
              <a:gd name="connsiteX24" fmla="*/ 52465 w 9468786"/>
              <a:gd name="connsiteY24" fmla="*/ 3410262 h 3477718"/>
              <a:gd name="connsiteX25" fmla="*/ 97435 w 9468786"/>
              <a:gd name="connsiteY25" fmla="*/ 2765685 h 3477718"/>
              <a:gd name="connsiteX26" fmla="*/ 217356 w 9468786"/>
              <a:gd name="connsiteY26" fmla="*/ 2690734 h 3477718"/>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7517566 w 9468786"/>
              <a:gd name="connsiteY16" fmla="*/ 588989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7517566 w 9468786"/>
              <a:gd name="connsiteY16" fmla="*/ 588989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7517566 w 9468786"/>
              <a:gd name="connsiteY16" fmla="*/ 588989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7487586 w 9468786"/>
              <a:gd name="connsiteY16" fmla="*/ 588989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7586 w 9468786"/>
              <a:gd name="connsiteY15" fmla="*/ 58898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7586 w 9468786"/>
              <a:gd name="connsiteY15" fmla="*/ 588989 h 3339684"/>
              <a:gd name="connsiteX16" fmla="*/ 7485951 w 9468786"/>
              <a:gd name="connsiteY16" fmla="*/ 729942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7354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7354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7354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7354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6592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6592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69325 w 9468786"/>
              <a:gd name="connsiteY15" fmla="*/ 659284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68786" h="3339684">
                <a:moveTo>
                  <a:pt x="217356" y="2552700"/>
                </a:moveTo>
                <a:cubicBezTo>
                  <a:pt x="334779" y="2412792"/>
                  <a:pt x="544642" y="2045533"/>
                  <a:pt x="801973" y="1788202"/>
                </a:cubicBezTo>
                <a:cubicBezTo>
                  <a:pt x="1059304" y="1530871"/>
                  <a:pt x="1431560" y="1228569"/>
                  <a:pt x="1761343" y="1008713"/>
                </a:cubicBezTo>
                <a:cubicBezTo>
                  <a:pt x="2091127" y="788857"/>
                  <a:pt x="2483369" y="583992"/>
                  <a:pt x="2780674" y="469068"/>
                </a:cubicBezTo>
                <a:cubicBezTo>
                  <a:pt x="3077979" y="354144"/>
                  <a:pt x="3360294" y="371632"/>
                  <a:pt x="3545173" y="319166"/>
                </a:cubicBezTo>
                <a:cubicBezTo>
                  <a:pt x="3730052" y="266700"/>
                  <a:pt x="3757533" y="196746"/>
                  <a:pt x="3889946" y="154274"/>
                </a:cubicBezTo>
                <a:cubicBezTo>
                  <a:pt x="4022359" y="111802"/>
                  <a:pt x="4164766" y="81822"/>
                  <a:pt x="4339651" y="64333"/>
                </a:cubicBezTo>
                <a:cubicBezTo>
                  <a:pt x="4514536" y="46845"/>
                  <a:pt x="4711907" y="43722"/>
                  <a:pt x="4939258" y="49343"/>
                </a:cubicBezTo>
                <a:cubicBezTo>
                  <a:pt x="5166609" y="54964"/>
                  <a:pt x="5458917" y="105556"/>
                  <a:pt x="5703756" y="98061"/>
                </a:cubicBezTo>
                <a:cubicBezTo>
                  <a:pt x="5948595" y="90566"/>
                  <a:pt x="6063520" y="0"/>
                  <a:pt x="6408294" y="4372"/>
                </a:cubicBezTo>
                <a:cubicBezTo>
                  <a:pt x="6753068" y="8744"/>
                  <a:pt x="7385153" y="49343"/>
                  <a:pt x="7772399" y="124294"/>
                </a:cubicBezTo>
                <a:cubicBezTo>
                  <a:pt x="8159645" y="199245"/>
                  <a:pt x="8471940" y="366634"/>
                  <a:pt x="8731769" y="454077"/>
                </a:cubicBezTo>
                <a:cubicBezTo>
                  <a:pt x="8991598" y="541520"/>
                  <a:pt x="9226445" y="506543"/>
                  <a:pt x="9331376" y="648950"/>
                </a:cubicBezTo>
                <a:cubicBezTo>
                  <a:pt x="9436307" y="791357"/>
                  <a:pt x="9468786" y="1248557"/>
                  <a:pt x="9361356" y="1308517"/>
                </a:cubicBezTo>
                <a:cubicBezTo>
                  <a:pt x="9253927" y="1368478"/>
                  <a:pt x="9002137" y="1116918"/>
                  <a:pt x="8686799" y="1008713"/>
                </a:cubicBezTo>
                <a:cubicBezTo>
                  <a:pt x="8371461" y="900508"/>
                  <a:pt x="7881554" y="744228"/>
                  <a:pt x="7469325" y="659284"/>
                </a:cubicBezTo>
                <a:cubicBezTo>
                  <a:pt x="6967564" y="551378"/>
                  <a:pt x="6632056" y="577860"/>
                  <a:pt x="6213422" y="499048"/>
                </a:cubicBezTo>
                <a:cubicBezTo>
                  <a:pt x="5866150" y="565254"/>
                  <a:pt x="6032291" y="562756"/>
                  <a:pt x="5628806" y="514038"/>
                </a:cubicBezTo>
                <a:cubicBezTo>
                  <a:pt x="5296524" y="544018"/>
                  <a:pt x="4616970" y="598983"/>
                  <a:pt x="4219730" y="678930"/>
                </a:cubicBezTo>
                <a:cubicBezTo>
                  <a:pt x="3822491" y="758878"/>
                  <a:pt x="3542674" y="876300"/>
                  <a:pt x="3245369" y="993723"/>
                </a:cubicBezTo>
                <a:cubicBezTo>
                  <a:pt x="2948064" y="1111146"/>
                  <a:pt x="2698229" y="1241061"/>
                  <a:pt x="2435901" y="1383468"/>
                </a:cubicBezTo>
                <a:cubicBezTo>
                  <a:pt x="2173573" y="1525875"/>
                  <a:pt x="1901251" y="1685770"/>
                  <a:pt x="1671402" y="1848163"/>
                </a:cubicBezTo>
                <a:cubicBezTo>
                  <a:pt x="1441553" y="2010556"/>
                  <a:pt x="1266668" y="2160458"/>
                  <a:pt x="1056806" y="2357828"/>
                </a:cubicBezTo>
                <a:cubicBezTo>
                  <a:pt x="846944" y="2555199"/>
                  <a:pt x="579618" y="2879986"/>
                  <a:pt x="412228" y="3032386"/>
                </a:cubicBezTo>
                <a:cubicBezTo>
                  <a:pt x="244838" y="3184786"/>
                  <a:pt x="104930" y="3339684"/>
                  <a:pt x="52465" y="3272228"/>
                </a:cubicBezTo>
                <a:cubicBezTo>
                  <a:pt x="0" y="3204772"/>
                  <a:pt x="69953" y="2745074"/>
                  <a:pt x="97435" y="2627651"/>
                </a:cubicBezTo>
                <a:cubicBezTo>
                  <a:pt x="124917" y="2510228"/>
                  <a:pt x="99933" y="2692608"/>
                  <a:pt x="217356" y="2552700"/>
                </a:cubicBezTo>
                <a:close/>
              </a:path>
            </a:pathLst>
          </a:custGeom>
          <a:blipFill>
            <a:blip r:embed="rId3" cstate="print"/>
            <a:tile tx="0" ty="0" sx="100000" sy="100000" flip="none" algn="tl"/>
          </a:bli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36"/>
          <p:cNvGrpSpPr/>
          <p:nvPr/>
        </p:nvGrpSpPr>
        <p:grpSpPr>
          <a:xfrm>
            <a:off x="990600" y="86380"/>
            <a:ext cx="2776914" cy="1818620"/>
            <a:chOff x="990600" y="86380"/>
            <a:chExt cx="2776914" cy="1818620"/>
          </a:xfrm>
        </p:grpSpPr>
        <p:sp>
          <p:nvSpPr>
            <p:cNvPr id="30" name="TextBox 29"/>
            <p:cNvSpPr txBox="1"/>
            <p:nvPr/>
          </p:nvSpPr>
          <p:spPr>
            <a:xfrm>
              <a:off x="990600" y="86380"/>
              <a:ext cx="2776914" cy="523220"/>
            </a:xfrm>
            <a:prstGeom prst="rect">
              <a:avLst/>
            </a:prstGeom>
            <a:blipFill>
              <a:blip r:embed="rId3" cstate="print"/>
              <a:tile tx="0" ty="0" sx="100000" sy="100000" flip="none" algn="tl"/>
            </a:blipFill>
            <a:ln w="28575">
              <a:solidFill>
                <a:schemeClr val="tx1"/>
              </a:solidFill>
            </a:ln>
          </p:spPr>
          <p:txBody>
            <a:bodyPr wrap="none" rtlCol="0">
              <a:spAutoFit/>
            </a:bodyPr>
            <a:lstStyle/>
            <a:p>
              <a:r>
                <a:rPr lang="en-US" sz="2800" b="1" dirty="0" smtClean="0"/>
                <a:t>Continental Crust</a:t>
              </a:r>
            </a:p>
          </p:txBody>
        </p:sp>
        <p:cxnSp>
          <p:nvCxnSpPr>
            <p:cNvPr id="36" name="Straight Arrow Connector 35"/>
            <p:cNvCxnSpPr/>
            <p:nvPr/>
          </p:nvCxnSpPr>
          <p:spPr>
            <a:xfrm rot="16200000" flipH="1">
              <a:off x="2209800" y="1066800"/>
              <a:ext cx="1295400" cy="381000"/>
            </a:xfrm>
            <a:prstGeom prst="straightConnector1">
              <a:avLst/>
            </a:prstGeom>
            <a:ln w="1016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16" name="Group 59"/>
          <p:cNvGrpSpPr/>
          <p:nvPr/>
        </p:nvGrpSpPr>
        <p:grpSpPr>
          <a:xfrm>
            <a:off x="2286000" y="533400"/>
            <a:ext cx="6248400" cy="1600200"/>
            <a:chOff x="2286000" y="533400"/>
            <a:chExt cx="6248400" cy="1600200"/>
          </a:xfrm>
        </p:grpSpPr>
        <p:sp>
          <p:nvSpPr>
            <p:cNvPr id="59" name="Rectangle 58"/>
            <p:cNvSpPr/>
            <p:nvPr/>
          </p:nvSpPr>
          <p:spPr>
            <a:xfrm>
              <a:off x="5029200" y="990600"/>
              <a:ext cx="1447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2286000" y="533400"/>
              <a:ext cx="6248400" cy="1600200"/>
            </a:xfrm>
            <a:custGeom>
              <a:avLst/>
              <a:gdLst>
                <a:gd name="connsiteX0" fmla="*/ 32479 w 7082853"/>
                <a:gd name="connsiteY0" fmla="*/ 1364105 h 1431561"/>
                <a:gd name="connsiteX1" fmla="*/ 617096 w 7082853"/>
                <a:gd name="connsiteY1" fmla="*/ 914400 h 1431561"/>
                <a:gd name="connsiteX2" fmla="*/ 1021830 w 7082853"/>
                <a:gd name="connsiteY2" fmla="*/ 689547 h 1431561"/>
                <a:gd name="connsiteX3" fmla="*/ 1486525 w 7082853"/>
                <a:gd name="connsiteY3" fmla="*/ 479685 h 1431561"/>
                <a:gd name="connsiteX4" fmla="*/ 2101122 w 7082853"/>
                <a:gd name="connsiteY4" fmla="*/ 359764 h 1431561"/>
                <a:gd name="connsiteX5" fmla="*/ 2325974 w 7082853"/>
                <a:gd name="connsiteY5" fmla="*/ 539646 h 1431561"/>
                <a:gd name="connsiteX6" fmla="*/ 2700728 w 7082853"/>
                <a:gd name="connsiteY6" fmla="*/ 254833 h 1431561"/>
                <a:gd name="connsiteX7" fmla="*/ 2850630 w 7082853"/>
                <a:gd name="connsiteY7" fmla="*/ 494675 h 1431561"/>
                <a:gd name="connsiteX8" fmla="*/ 3060492 w 7082853"/>
                <a:gd name="connsiteY8" fmla="*/ 254833 h 1431561"/>
                <a:gd name="connsiteX9" fmla="*/ 3165424 w 7082853"/>
                <a:gd name="connsiteY9" fmla="*/ 104931 h 1431561"/>
                <a:gd name="connsiteX10" fmla="*/ 3585148 w 7082853"/>
                <a:gd name="connsiteY10" fmla="*/ 884419 h 1431561"/>
                <a:gd name="connsiteX11" fmla="*/ 3824991 w 7082853"/>
                <a:gd name="connsiteY11" fmla="*/ 869429 h 1431561"/>
                <a:gd name="connsiteX12" fmla="*/ 4124794 w 7082853"/>
                <a:gd name="connsiteY12" fmla="*/ 209862 h 1431561"/>
                <a:gd name="connsiteX13" fmla="*/ 4199745 w 7082853"/>
                <a:gd name="connsiteY13" fmla="*/ 74951 h 1431561"/>
                <a:gd name="connsiteX14" fmla="*/ 4364637 w 7082853"/>
                <a:gd name="connsiteY14" fmla="*/ 284813 h 1431561"/>
                <a:gd name="connsiteX15" fmla="*/ 4769371 w 7082853"/>
                <a:gd name="connsiteY15" fmla="*/ 179882 h 1431561"/>
                <a:gd name="connsiteX16" fmla="*/ 4784361 w 7082853"/>
                <a:gd name="connsiteY16" fmla="*/ 539646 h 1431561"/>
                <a:gd name="connsiteX17" fmla="*/ 5234066 w 7082853"/>
                <a:gd name="connsiteY17" fmla="*/ 374754 h 1431561"/>
                <a:gd name="connsiteX18" fmla="*/ 5398958 w 7082853"/>
                <a:gd name="connsiteY18" fmla="*/ 674557 h 1431561"/>
                <a:gd name="connsiteX19" fmla="*/ 5803692 w 7082853"/>
                <a:gd name="connsiteY19" fmla="*/ 629587 h 1431561"/>
                <a:gd name="connsiteX20" fmla="*/ 6073515 w 7082853"/>
                <a:gd name="connsiteY20" fmla="*/ 719528 h 1431561"/>
                <a:gd name="connsiteX21" fmla="*/ 6463260 w 7082853"/>
                <a:gd name="connsiteY21" fmla="*/ 869429 h 1431561"/>
                <a:gd name="connsiteX22" fmla="*/ 7017896 w 7082853"/>
                <a:gd name="connsiteY22" fmla="*/ 1064301 h 1431561"/>
                <a:gd name="connsiteX23" fmla="*/ 6853004 w 7082853"/>
                <a:gd name="connsiteY23" fmla="*/ 1049311 h 1431561"/>
                <a:gd name="connsiteX24" fmla="*/ 5578840 w 7082853"/>
                <a:gd name="connsiteY24" fmla="*/ 1019331 h 1431561"/>
                <a:gd name="connsiteX25" fmla="*/ 3735050 w 7082853"/>
                <a:gd name="connsiteY25" fmla="*/ 1004341 h 1431561"/>
                <a:gd name="connsiteX26" fmla="*/ 1951220 w 7082853"/>
                <a:gd name="connsiteY26" fmla="*/ 1154242 h 1431561"/>
                <a:gd name="connsiteX27" fmla="*/ 422224 w 7082853"/>
                <a:gd name="connsiteY27" fmla="*/ 1319134 h 1431561"/>
                <a:gd name="connsiteX28" fmla="*/ 32479 w 7082853"/>
                <a:gd name="connsiteY28" fmla="*/ 1364105 h 1431561"/>
                <a:gd name="connsiteX0" fmla="*/ 81821 w 7132195"/>
                <a:gd name="connsiteY0" fmla="*/ 1364105 h 1393461"/>
                <a:gd name="connsiteX1" fmla="*/ 666438 w 7132195"/>
                <a:gd name="connsiteY1" fmla="*/ 914400 h 1393461"/>
                <a:gd name="connsiteX2" fmla="*/ 1071172 w 7132195"/>
                <a:gd name="connsiteY2" fmla="*/ 689547 h 1393461"/>
                <a:gd name="connsiteX3" fmla="*/ 1535867 w 7132195"/>
                <a:gd name="connsiteY3" fmla="*/ 479685 h 1393461"/>
                <a:gd name="connsiteX4" fmla="*/ 2150464 w 7132195"/>
                <a:gd name="connsiteY4" fmla="*/ 359764 h 1393461"/>
                <a:gd name="connsiteX5" fmla="*/ 2375316 w 7132195"/>
                <a:gd name="connsiteY5" fmla="*/ 539646 h 1393461"/>
                <a:gd name="connsiteX6" fmla="*/ 2750070 w 7132195"/>
                <a:gd name="connsiteY6" fmla="*/ 254833 h 1393461"/>
                <a:gd name="connsiteX7" fmla="*/ 2899972 w 7132195"/>
                <a:gd name="connsiteY7" fmla="*/ 494675 h 1393461"/>
                <a:gd name="connsiteX8" fmla="*/ 3109834 w 7132195"/>
                <a:gd name="connsiteY8" fmla="*/ 254833 h 1393461"/>
                <a:gd name="connsiteX9" fmla="*/ 3214766 w 7132195"/>
                <a:gd name="connsiteY9" fmla="*/ 104931 h 1393461"/>
                <a:gd name="connsiteX10" fmla="*/ 3634490 w 7132195"/>
                <a:gd name="connsiteY10" fmla="*/ 884419 h 1393461"/>
                <a:gd name="connsiteX11" fmla="*/ 3874333 w 7132195"/>
                <a:gd name="connsiteY11" fmla="*/ 869429 h 1393461"/>
                <a:gd name="connsiteX12" fmla="*/ 4174136 w 7132195"/>
                <a:gd name="connsiteY12" fmla="*/ 209862 h 1393461"/>
                <a:gd name="connsiteX13" fmla="*/ 4249087 w 7132195"/>
                <a:gd name="connsiteY13" fmla="*/ 74951 h 1393461"/>
                <a:gd name="connsiteX14" fmla="*/ 4413979 w 7132195"/>
                <a:gd name="connsiteY14" fmla="*/ 284813 h 1393461"/>
                <a:gd name="connsiteX15" fmla="*/ 4818713 w 7132195"/>
                <a:gd name="connsiteY15" fmla="*/ 179882 h 1393461"/>
                <a:gd name="connsiteX16" fmla="*/ 4833703 w 7132195"/>
                <a:gd name="connsiteY16" fmla="*/ 539646 h 1393461"/>
                <a:gd name="connsiteX17" fmla="*/ 5283408 w 7132195"/>
                <a:gd name="connsiteY17" fmla="*/ 374754 h 1393461"/>
                <a:gd name="connsiteX18" fmla="*/ 5448300 w 7132195"/>
                <a:gd name="connsiteY18" fmla="*/ 674557 h 1393461"/>
                <a:gd name="connsiteX19" fmla="*/ 5853034 w 7132195"/>
                <a:gd name="connsiteY19" fmla="*/ 629587 h 1393461"/>
                <a:gd name="connsiteX20" fmla="*/ 6122857 w 7132195"/>
                <a:gd name="connsiteY20" fmla="*/ 719528 h 1393461"/>
                <a:gd name="connsiteX21" fmla="*/ 6512602 w 7132195"/>
                <a:gd name="connsiteY21" fmla="*/ 869429 h 1393461"/>
                <a:gd name="connsiteX22" fmla="*/ 7067238 w 7132195"/>
                <a:gd name="connsiteY22" fmla="*/ 1064301 h 1393461"/>
                <a:gd name="connsiteX23" fmla="*/ 6902346 w 7132195"/>
                <a:gd name="connsiteY23" fmla="*/ 1049311 h 1393461"/>
                <a:gd name="connsiteX24" fmla="*/ 5628182 w 7132195"/>
                <a:gd name="connsiteY24" fmla="*/ 1019331 h 1393461"/>
                <a:gd name="connsiteX25" fmla="*/ 3784392 w 7132195"/>
                <a:gd name="connsiteY25" fmla="*/ 1004341 h 1393461"/>
                <a:gd name="connsiteX26" fmla="*/ 2000562 w 7132195"/>
                <a:gd name="connsiteY26" fmla="*/ 1154242 h 1393461"/>
                <a:gd name="connsiteX27" fmla="*/ 1157366 w 7132195"/>
                <a:gd name="connsiteY27" fmla="*/ 1090534 h 1393461"/>
                <a:gd name="connsiteX28" fmla="*/ 81821 w 7132195"/>
                <a:gd name="connsiteY28" fmla="*/ 1364105 h 1393461"/>
                <a:gd name="connsiteX0" fmla="*/ 222354 w 7272728"/>
                <a:gd name="connsiteY0" fmla="*/ 1364105 h 1404079"/>
                <a:gd name="connsiteX1" fmla="*/ 806971 w 7272728"/>
                <a:gd name="connsiteY1" fmla="*/ 914400 h 1404079"/>
                <a:gd name="connsiteX2" fmla="*/ 1211705 w 7272728"/>
                <a:gd name="connsiteY2" fmla="*/ 689547 h 1404079"/>
                <a:gd name="connsiteX3" fmla="*/ 1676400 w 7272728"/>
                <a:gd name="connsiteY3" fmla="*/ 479685 h 1404079"/>
                <a:gd name="connsiteX4" fmla="*/ 2290997 w 7272728"/>
                <a:gd name="connsiteY4" fmla="*/ 359764 h 1404079"/>
                <a:gd name="connsiteX5" fmla="*/ 2515849 w 7272728"/>
                <a:gd name="connsiteY5" fmla="*/ 539646 h 1404079"/>
                <a:gd name="connsiteX6" fmla="*/ 2890603 w 7272728"/>
                <a:gd name="connsiteY6" fmla="*/ 254833 h 1404079"/>
                <a:gd name="connsiteX7" fmla="*/ 3040505 w 7272728"/>
                <a:gd name="connsiteY7" fmla="*/ 494675 h 1404079"/>
                <a:gd name="connsiteX8" fmla="*/ 3250367 w 7272728"/>
                <a:gd name="connsiteY8" fmla="*/ 254833 h 1404079"/>
                <a:gd name="connsiteX9" fmla="*/ 3355299 w 7272728"/>
                <a:gd name="connsiteY9" fmla="*/ 104931 h 1404079"/>
                <a:gd name="connsiteX10" fmla="*/ 3775023 w 7272728"/>
                <a:gd name="connsiteY10" fmla="*/ 884419 h 1404079"/>
                <a:gd name="connsiteX11" fmla="*/ 4014866 w 7272728"/>
                <a:gd name="connsiteY11" fmla="*/ 869429 h 1404079"/>
                <a:gd name="connsiteX12" fmla="*/ 4314669 w 7272728"/>
                <a:gd name="connsiteY12" fmla="*/ 209862 h 1404079"/>
                <a:gd name="connsiteX13" fmla="*/ 4389620 w 7272728"/>
                <a:gd name="connsiteY13" fmla="*/ 74951 h 1404079"/>
                <a:gd name="connsiteX14" fmla="*/ 4554512 w 7272728"/>
                <a:gd name="connsiteY14" fmla="*/ 284813 h 1404079"/>
                <a:gd name="connsiteX15" fmla="*/ 4959246 w 7272728"/>
                <a:gd name="connsiteY15" fmla="*/ 179882 h 1404079"/>
                <a:gd name="connsiteX16" fmla="*/ 4974236 w 7272728"/>
                <a:gd name="connsiteY16" fmla="*/ 539646 h 1404079"/>
                <a:gd name="connsiteX17" fmla="*/ 5423941 w 7272728"/>
                <a:gd name="connsiteY17" fmla="*/ 374754 h 1404079"/>
                <a:gd name="connsiteX18" fmla="*/ 5588833 w 7272728"/>
                <a:gd name="connsiteY18" fmla="*/ 674557 h 1404079"/>
                <a:gd name="connsiteX19" fmla="*/ 5993567 w 7272728"/>
                <a:gd name="connsiteY19" fmla="*/ 629587 h 1404079"/>
                <a:gd name="connsiteX20" fmla="*/ 6263390 w 7272728"/>
                <a:gd name="connsiteY20" fmla="*/ 719528 h 1404079"/>
                <a:gd name="connsiteX21" fmla="*/ 6653135 w 7272728"/>
                <a:gd name="connsiteY21" fmla="*/ 869429 h 1404079"/>
                <a:gd name="connsiteX22" fmla="*/ 7207771 w 7272728"/>
                <a:gd name="connsiteY22" fmla="*/ 1064301 h 1404079"/>
                <a:gd name="connsiteX23" fmla="*/ 7042879 w 7272728"/>
                <a:gd name="connsiteY23" fmla="*/ 1049311 h 1404079"/>
                <a:gd name="connsiteX24" fmla="*/ 5768715 w 7272728"/>
                <a:gd name="connsiteY24" fmla="*/ 1019331 h 1404079"/>
                <a:gd name="connsiteX25" fmla="*/ 3924925 w 7272728"/>
                <a:gd name="connsiteY25" fmla="*/ 1004341 h 1404079"/>
                <a:gd name="connsiteX26" fmla="*/ 2141095 w 7272728"/>
                <a:gd name="connsiteY26" fmla="*/ 1154242 h 1404079"/>
                <a:gd name="connsiteX27" fmla="*/ 222354 w 7272728"/>
                <a:gd name="connsiteY27" fmla="*/ 1364105 h 1404079"/>
                <a:gd name="connsiteX0" fmla="*/ 222354 w 6891728"/>
                <a:gd name="connsiteY0" fmla="*/ 1364105 h 1404079"/>
                <a:gd name="connsiteX1" fmla="*/ 425971 w 6891728"/>
                <a:gd name="connsiteY1" fmla="*/ 914400 h 1404079"/>
                <a:gd name="connsiteX2" fmla="*/ 830705 w 6891728"/>
                <a:gd name="connsiteY2" fmla="*/ 689547 h 1404079"/>
                <a:gd name="connsiteX3" fmla="*/ 1295400 w 6891728"/>
                <a:gd name="connsiteY3" fmla="*/ 479685 h 1404079"/>
                <a:gd name="connsiteX4" fmla="*/ 1909997 w 6891728"/>
                <a:gd name="connsiteY4" fmla="*/ 359764 h 1404079"/>
                <a:gd name="connsiteX5" fmla="*/ 2134849 w 6891728"/>
                <a:gd name="connsiteY5" fmla="*/ 539646 h 1404079"/>
                <a:gd name="connsiteX6" fmla="*/ 2509603 w 6891728"/>
                <a:gd name="connsiteY6" fmla="*/ 254833 h 1404079"/>
                <a:gd name="connsiteX7" fmla="*/ 2659505 w 6891728"/>
                <a:gd name="connsiteY7" fmla="*/ 494675 h 1404079"/>
                <a:gd name="connsiteX8" fmla="*/ 2869367 w 6891728"/>
                <a:gd name="connsiteY8" fmla="*/ 254833 h 1404079"/>
                <a:gd name="connsiteX9" fmla="*/ 2974299 w 6891728"/>
                <a:gd name="connsiteY9" fmla="*/ 104931 h 1404079"/>
                <a:gd name="connsiteX10" fmla="*/ 3394023 w 6891728"/>
                <a:gd name="connsiteY10" fmla="*/ 884419 h 1404079"/>
                <a:gd name="connsiteX11" fmla="*/ 3633866 w 6891728"/>
                <a:gd name="connsiteY11" fmla="*/ 869429 h 1404079"/>
                <a:gd name="connsiteX12" fmla="*/ 3933669 w 6891728"/>
                <a:gd name="connsiteY12" fmla="*/ 209862 h 1404079"/>
                <a:gd name="connsiteX13" fmla="*/ 4008620 w 6891728"/>
                <a:gd name="connsiteY13" fmla="*/ 74951 h 1404079"/>
                <a:gd name="connsiteX14" fmla="*/ 4173512 w 6891728"/>
                <a:gd name="connsiteY14" fmla="*/ 284813 h 1404079"/>
                <a:gd name="connsiteX15" fmla="*/ 4578246 w 6891728"/>
                <a:gd name="connsiteY15" fmla="*/ 179882 h 1404079"/>
                <a:gd name="connsiteX16" fmla="*/ 4593236 w 6891728"/>
                <a:gd name="connsiteY16" fmla="*/ 539646 h 1404079"/>
                <a:gd name="connsiteX17" fmla="*/ 5042941 w 6891728"/>
                <a:gd name="connsiteY17" fmla="*/ 374754 h 1404079"/>
                <a:gd name="connsiteX18" fmla="*/ 5207833 w 6891728"/>
                <a:gd name="connsiteY18" fmla="*/ 674557 h 1404079"/>
                <a:gd name="connsiteX19" fmla="*/ 5612567 w 6891728"/>
                <a:gd name="connsiteY19" fmla="*/ 629587 h 1404079"/>
                <a:gd name="connsiteX20" fmla="*/ 5882390 w 6891728"/>
                <a:gd name="connsiteY20" fmla="*/ 719528 h 1404079"/>
                <a:gd name="connsiteX21" fmla="*/ 6272135 w 6891728"/>
                <a:gd name="connsiteY21" fmla="*/ 869429 h 1404079"/>
                <a:gd name="connsiteX22" fmla="*/ 6826771 w 6891728"/>
                <a:gd name="connsiteY22" fmla="*/ 1064301 h 1404079"/>
                <a:gd name="connsiteX23" fmla="*/ 6661879 w 6891728"/>
                <a:gd name="connsiteY23" fmla="*/ 1049311 h 1404079"/>
                <a:gd name="connsiteX24" fmla="*/ 5387715 w 6891728"/>
                <a:gd name="connsiteY24" fmla="*/ 1019331 h 1404079"/>
                <a:gd name="connsiteX25" fmla="*/ 3543925 w 6891728"/>
                <a:gd name="connsiteY25" fmla="*/ 1004341 h 1404079"/>
                <a:gd name="connsiteX26" fmla="*/ 1760095 w 6891728"/>
                <a:gd name="connsiteY26" fmla="*/ 1154242 h 1404079"/>
                <a:gd name="connsiteX27" fmla="*/ 222354 w 6891728"/>
                <a:gd name="connsiteY27" fmla="*/ 1364105 h 1404079"/>
                <a:gd name="connsiteX0" fmla="*/ 222354 w 6891728"/>
                <a:gd name="connsiteY0" fmla="*/ 1364105 h 1404079"/>
                <a:gd name="connsiteX1" fmla="*/ 425971 w 6891728"/>
                <a:gd name="connsiteY1" fmla="*/ 914400 h 1404079"/>
                <a:gd name="connsiteX2" fmla="*/ 830705 w 6891728"/>
                <a:gd name="connsiteY2" fmla="*/ 689547 h 1404079"/>
                <a:gd name="connsiteX3" fmla="*/ 1295400 w 6891728"/>
                <a:gd name="connsiteY3" fmla="*/ 479685 h 1404079"/>
                <a:gd name="connsiteX4" fmla="*/ 1909997 w 6891728"/>
                <a:gd name="connsiteY4" fmla="*/ 359764 h 1404079"/>
                <a:gd name="connsiteX5" fmla="*/ 2134849 w 6891728"/>
                <a:gd name="connsiteY5" fmla="*/ 539646 h 1404079"/>
                <a:gd name="connsiteX6" fmla="*/ 2509603 w 6891728"/>
                <a:gd name="connsiteY6" fmla="*/ 254833 h 1404079"/>
                <a:gd name="connsiteX7" fmla="*/ 2659505 w 6891728"/>
                <a:gd name="connsiteY7" fmla="*/ 494675 h 1404079"/>
                <a:gd name="connsiteX8" fmla="*/ 2869367 w 6891728"/>
                <a:gd name="connsiteY8" fmla="*/ 254833 h 1404079"/>
                <a:gd name="connsiteX9" fmla="*/ 2974299 w 6891728"/>
                <a:gd name="connsiteY9" fmla="*/ 104931 h 1404079"/>
                <a:gd name="connsiteX10" fmla="*/ 3394023 w 6891728"/>
                <a:gd name="connsiteY10" fmla="*/ 884419 h 1404079"/>
                <a:gd name="connsiteX11" fmla="*/ 3633866 w 6891728"/>
                <a:gd name="connsiteY11" fmla="*/ 869429 h 1404079"/>
                <a:gd name="connsiteX12" fmla="*/ 3933669 w 6891728"/>
                <a:gd name="connsiteY12" fmla="*/ 209862 h 1404079"/>
                <a:gd name="connsiteX13" fmla="*/ 4008620 w 6891728"/>
                <a:gd name="connsiteY13" fmla="*/ 74951 h 1404079"/>
                <a:gd name="connsiteX14" fmla="*/ 4173512 w 6891728"/>
                <a:gd name="connsiteY14" fmla="*/ 284813 h 1404079"/>
                <a:gd name="connsiteX15" fmla="*/ 4578246 w 6891728"/>
                <a:gd name="connsiteY15" fmla="*/ 179882 h 1404079"/>
                <a:gd name="connsiteX16" fmla="*/ 4593236 w 6891728"/>
                <a:gd name="connsiteY16" fmla="*/ 539646 h 1404079"/>
                <a:gd name="connsiteX17" fmla="*/ 5042941 w 6891728"/>
                <a:gd name="connsiteY17" fmla="*/ 374754 h 1404079"/>
                <a:gd name="connsiteX18" fmla="*/ 5207833 w 6891728"/>
                <a:gd name="connsiteY18" fmla="*/ 674557 h 1404079"/>
                <a:gd name="connsiteX19" fmla="*/ 5612567 w 6891728"/>
                <a:gd name="connsiteY19" fmla="*/ 629587 h 1404079"/>
                <a:gd name="connsiteX20" fmla="*/ 5882390 w 6891728"/>
                <a:gd name="connsiteY20" fmla="*/ 719528 h 1404079"/>
                <a:gd name="connsiteX21" fmla="*/ 6272135 w 6891728"/>
                <a:gd name="connsiteY21" fmla="*/ 1174229 h 1404079"/>
                <a:gd name="connsiteX22" fmla="*/ 6826771 w 6891728"/>
                <a:gd name="connsiteY22" fmla="*/ 1064301 h 1404079"/>
                <a:gd name="connsiteX23" fmla="*/ 6661879 w 6891728"/>
                <a:gd name="connsiteY23" fmla="*/ 1049311 h 1404079"/>
                <a:gd name="connsiteX24" fmla="*/ 5387715 w 6891728"/>
                <a:gd name="connsiteY24" fmla="*/ 1019331 h 1404079"/>
                <a:gd name="connsiteX25" fmla="*/ 3543925 w 6891728"/>
                <a:gd name="connsiteY25" fmla="*/ 1004341 h 1404079"/>
                <a:gd name="connsiteX26" fmla="*/ 1760095 w 6891728"/>
                <a:gd name="connsiteY26" fmla="*/ 1154242 h 1404079"/>
                <a:gd name="connsiteX27" fmla="*/ 222354 w 6891728"/>
                <a:gd name="connsiteY27" fmla="*/ 1364105 h 1404079"/>
                <a:gd name="connsiteX0" fmla="*/ 222354 w 6809282"/>
                <a:gd name="connsiteY0" fmla="*/ 1364105 h 1404079"/>
                <a:gd name="connsiteX1" fmla="*/ 425971 w 6809282"/>
                <a:gd name="connsiteY1" fmla="*/ 914400 h 1404079"/>
                <a:gd name="connsiteX2" fmla="*/ 830705 w 6809282"/>
                <a:gd name="connsiteY2" fmla="*/ 689547 h 1404079"/>
                <a:gd name="connsiteX3" fmla="*/ 1295400 w 6809282"/>
                <a:gd name="connsiteY3" fmla="*/ 479685 h 1404079"/>
                <a:gd name="connsiteX4" fmla="*/ 1909997 w 6809282"/>
                <a:gd name="connsiteY4" fmla="*/ 359764 h 1404079"/>
                <a:gd name="connsiteX5" fmla="*/ 2134849 w 6809282"/>
                <a:gd name="connsiteY5" fmla="*/ 539646 h 1404079"/>
                <a:gd name="connsiteX6" fmla="*/ 2509603 w 6809282"/>
                <a:gd name="connsiteY6" fmla="*/ 254833 h 1404079"/>
                <a:gd name="connsiteX7" fmla="*/ 2659505 w 6809282"/>
                <a:gd name="connsiteY7" fmla="*/ 494675 h 1404079"/>
                <a:gd name="connsiteX8" fmla="*/ 2869367 w 6809282"/>
                <a:gd name="connsiteY8" fmla="*/ 254833 h 1404079"/>
                <a:gd name="connsiteX9" fmla="*/ 2974299 w 6809282"/>
                <a:gd name="connsiteY9" fmla="*/ 104931 h 1404079"/>
                <a:gd name="connsiteX10" fmla="*/ 3394023 w 6809282"/>
                <a:gd name="connsiteY10" fmla="*/ 884419 h 1404079"/>
                <a:gd name="connsiteX11" fmla="*/ 3633866 w 6809282"/>
                <a:gd name="connsiteY11" fmla="*/ 869429 h 1404079"/>
                <a:gd name="connsiteX12" fmla="*/ 3933669 w 6809282"/>
                <a:gd name="connsiteY12" fmla="*/ 209862 h 1404079"/>
                <a:gd name="connsiteX13" fmla="*/ 4008620 w 6809282"/>
                <a:gd name="connsiteY13" fmla="*/ 74951 h 1404079"/>
                <a:gd name="connsiteX14" fmla="*/ 4173512 w 6809282"/>
                <a:gd name="connsiteY14" fmla="*/ 284813 h 1404079"/>
                <a:gd name="connsiteX15" fmla="*/ 4578246 w 6809282"/>
                <a:gd name="connsiteY15" fmla="*/ 179882 h 1404079"/>
                <a:gd name="connsiteX16" fmla="*/ 4593236 w 6809282"/>
                <a:gd name="connsiteY16" fmla="*/ 539646 h 1404079"/>
                <a:gd name="connsiteX17" fmla="*/ 5042941 w 6809282"/>
                <a:gd name="connsiteY17" fmla="*/ 374754 h 1404079"/>
                <a:gd name="connsiteX18" fmla="*/ 5207833 w 6809282"/>
                <a:gd name="connsiteY18" fmla="*/ 674557 h 1404079"/>
                <a:gd name="connsiteX19" fmla="*/ 5612567 w 6809282"/>
                <a:gd name="connsiteY19" fmla="*/ 629587 h 1404079"/>
                <a:gd name="connsiteX20" fmla="*/ 5882390 w 6809282"/>
                <a:gd name="connsiteY20" fmla="*/ 719528 h 1404079"/>
                <a:gd name="connsiteX21" fmla="*/ 6272135 w 6809282"/>
                <a:gd name="connsiteY21" fmla="*/ 1174229 h 1404079"/>
                <a:gd name="connsiteX22" fmla="*/ 6661879 w 6809282"/>
                <a:gd name="connsiteY22" fmla="*/ 1049311 h 1404079"/>
                <a:gd name="connsiteX23" fmla="*/ 5387715 w 6809282"/>
                <a:gd name="connsiteY23" fmla="*/ 1019331 h 1404079"/>
                <a:gd name="connsiteX24" fmla="*/ 3543925 w 6809282"/>
                <a:gd name="connsiteY24" fmla="*/ 1004341 h 1404079"/>
                <a:gd name="connsiteX25" fmla="*/ 1760095 w 6809282"/>
                <a:gd name="connsiteY25" fmla="*/ 1154242 h 1404079"/>
                <a:gd name="connsiteX26" fmla="*/ 222354 w 6809282"/>
                <a:gd name="connsiteY26" fmla="*/ 1364105 h 1404079"/>
                <a:gd name="connsiteX0" fmla="*/ 5387715 w 6809282"/>
                <a:gd name="connsiteY0" fmla="*/ 1019331 h 1404079"/>
                <a:gd name="connsiteX1" fmla="*/ 3543925 w 6809282"/>
                <a:gd name="connsiteY1" fmla="*/ 1004341 h 1404079"/>
                <a:gd name="connsiteX2" fmla="*/ 1760095 w 6809282"/>
                <a:gd name="connsiteY2" fmla="*/ 1154242 h 1404079"/>
                <a:gd name="connsiteX3" fmla="*/ 222354 w 6809282"/>
                <a:gd name="connsiteY3" fmla="*/ 1364105 h 1404079"/>
                <a:gd name="connsiteX4" fmla="*/ 425971 w 6809282"/>
                <a:gd name="connsiteY4" fmla="*/ 914400 h 1404079"/>
                <a:gd name="connsiteX5" fmla="*/ 830705 w 6809282"/>
                <a:gd name="connsiteY5" fmla="*/ 689547 h 1404079"/>
                <a:gd name="connsiteX6" fmla="*/ 1295400 w 6809282"/>
                <a:gd name="connsiteY6" fmla="*/ 479685 h 1404079"/>
                <a:gd name="connsiteX7" fmla="*/ 1909997 w 6809282"/>
                <a:gd name="connsiteY7" fmla="*/ 359764 h 1404079"/>
                <a:gd name="connsiteX8" fmla="*/ 2134849 w 6809282"/>
                <a:gd name="connsiteY8" fmla="*/ 539646 h 1404079"/>
                <a:gd name="connsiteX9" fmla="*/ 2509603 w 6809282"/>
                <a:gd name="connsiteY9" fmla="*/ 254833 h 1404079"/>
                <a:gd name="connsiteX10" fmla="*/ 2659505 w 6809282"/>
                <a:gd name="connsiteY10" fmla="*/ 494675 h 1404079"/>
                <a:gd name="connsiteX11" fmla="*/ 2869367 w 6809282"/>
                <a:gd name="connsiteY11" fmla="*/ 254833 h 1404079"/>
                <a:gd name="connsiteX12" fmla="*/ 2974299 w 6809282"/>
                <a:gd name="connsiteY12" fmla="*/ 104931 h 1404079"/>
                <a:gd name="connsiteX13" fmla="*/ 3394023 w 6809282"/>
                <a:gd name="connsiteY13" fmla="*/ 884419 h 1404079"/>
                <a:gd name="connsiteX14" fmla="*/ 3633866 w 6809282"/>
                <a:gd name="connsiteY14" fmla="*/ 869429 h 1404079"/>
                <a:gd name="connsiteX15" fmla="*/ 3933669 w 6809282"/>
                <a:gd name="connsiteY15" fmla="*/ 209862 h 1404079"/>
                <a:gd name="connsiteX16" fmla="*/ 4008620 w 6809282"/>
                <a:gd name="connsiteY16" fmla="*/ 74951 h 1404079"/>
                <a:gd name="connsiteX17" fmla="*/ 4173512 w 6809282"/>
                <a:gd name="connsiteY17" fmla="*/ 284813 h 1404079"/>
                <a:gd name="connsiteX18" fmla="*/ 4578246 w 6809282"/>
                <a:gd name="connsiteY18" fmla="*/ 179882 h 1404079"/>
                <a:gd name="connsiteX19" fmla="*/ 4593236 w 6809282"/>
                <a:gd name="connsiteY19" fmla="*/ 539646 h 1404079"/>
                <a:gd name="connsiteX20" fmla="*/ 5042941 w 6809282"/>
                <a:gd name="connsiteY20" fmla="*/ 374754 h 1404079"/>
                <a:gd name="connsiteX21" fmla="*/ 5207833 w 6809282"/>
                <a:gd name="connsiteY21" fmla="*/ 674557 h 1404079"/>
                <a:gd name="connsiteX22" fmla="*/ 5612567 w 6809282"/>
                <a:gd name="connsiteY22" fmla="*/ 629587 h 1404079"/>
                <a:gd name="connsiteX23" fmla="*/ 5882390 w 6809282"/>
                <a:gd name="connsiteY23" fmla="*/ 719528 h 1404079"/>
                <a:gd name="connsiteX24" fmla="*/ 6272135 w 6809282"/>
                <a:gd name="connsiteY24" fmla="*/ 1174229 h 1404079"/>
                <a:gd name="connsiteX25" fmla="*/ 6753319 w 6809282"/>
                <a:gd name="connsiteY25" fmla="*/ 1140751 h 1404079"/>
                <a:gd name="connsiteX0" fmla="*/ 5387715 w 6272135"/>
                <a:gd name="connsiteY0" fmla="*/ 1019331 h 1404079"/>
                <a:gd name="connsiteX1" fmla="*/ 3543925 w 6272135"/>
                <a:gd name="connsiteY1" fmla="*/ 1004341 h 1404079"/>
                <a:gd name="connsiteX2" fmla="*/ 1760095 w 6272135"/>
                <a:gd name="connsiteY2" fmla="*/ 1154242 h 1404079"/>
                <a:gd name="connsiteX3" fmla="*/ 222354 w 6272135"/>
                <a:gd name="connsiteY3" fmla="*/ 1364105 h 1404079"/>
                <a:gd name="connsiteX4" fmla="*/ 425971 w 6272135"/>
                <a:gd name="connsiteY4" fmla="*/ 914400 h 1404079"/>
                <a:gd name="connsiteX5" fmla="*/ 830705 w 6272135"/>
                <a:gd name="connsiteY5" fmla="*/ 689547 h 1404079"/>
                <a:gd name="connsiteX6" fmla="*/ 1295400 w 6272135"/>
                <a:gd name="connsiteY6" fmla="*/ 479685 h 1404079"/>
                <a:gd name="connsiteX7" fmla="*/ 1909997 w 6272135"/>
                <a:gd name="connsiteY7" fmla="*/ 359764 h 1404079"/>
                <a:gd name="connsiteX8" fmla="*/ 2134849 w 6272135"/>
                <a:gd name="connsiteY8" fmla="*/ 539646 h 1404079"/>
                <a:gd name="connsiteX9" fmla="*/ 2509603 w 6272135"/>
                <a:gd name="connsiteY9" fmla="*/ 254833 h 1404079"/>
                <a:gd name="connsiteX10" fmla="*/ 2659505 w 6272135"/>
                <a:gd name="connsiteY10" fmla="*/ 494675 h 1404079"/>
                <a:gd name="connsiteX11" fmla="*/ 2869367 w 6272135"/>
                <a:gd name="connsiteY11" fmla="*/ 254833 h 1404079"/>
                <a:gd name="connsiteX12" fmla="*/ 2974299 w 6272135"/>
                <a:gd name="connsiteY12" fmla="*/ 104931 h 1404079"/>
                <a:gd name="connsiteX13" fmla="*/ 3394023 w 6272135"/>
                <a:gd name="connsiteY13" fmla="*/ 884419 h 1404079"/>
                <a:gd name="connsiteX14" fmla="*/ 3633866 w 6272135"/>
                <a:gd name="connsiteY14" fmla="*/ 869429 h 1404079"/>
                <a:gd name="connsiteX15" fmla="*/ 3933669 w 6272135"/>
                <a:gd name="connsiteY15" fmla="*/ 209862 h 1404079"/>
                <a:gd name="connsiteX16" fmla="*/ 4008620 w 6272135"/>
                <a:gd name="connsiteY16" fmla="*/ 74951 h 1404079"/>
                <a:gd name="connsiteX17" fmla="*/ 4173512 w 6272135"/>
                <a:gd name="connsiteY17" fmla="*/ 284813 h 1404079"/>
                <a:gd name="connsiteX18" fmla="*/ 4578246 w 6272135"/>
                <a:gd name="connsiteY18" fmla="*/ 179882 h 1404079"/>
                <a:gd name="connsiteX19" fmla="*/ 4593236 w 6272135"/>
                <a:gd name="connsiteY19" fmla="*/ 539646 h 1404079"/>
                <a:gd name="connsiteX20" fmla="*/ 5042941 w 6272135"/>
                <a:gd name="connsiteY20" fmla="*/ 374754 h 1404079"/>
                <a:gd name="connsiteX21" fmla="*/ 5207833 w 6272135"/>
                <a:gd name="connsiteY21" fmla="*/ 674557 h 1404079"/>
                <a:gd name="connsiteX22" fmla="*/ 5612567 w 6272135"/>
                <a:gd name="connsiteY22" fmla="*/ 629587 h 1404079"/>
                <a:gd name="connsiteX23" fmla="*/ 5882390 w 6272135"/>
                <a:gd name="connsiteY23" fmla="*/ 719528 h 1404079"/>
                <a:gd name="connsiteX24" fmla="*/ 6272135 w 6272135"/>
                <a:gd name="connsiteY24" fmla="*/ 1174229 h 1404079"/>
                <a:gd name="connsiteX0" fmla="*/ 5165361 w 6049781"/>
                <a:gd name="connsiteY0" fmla="*/ 1019331 h 1404079"/>
                <a:gd name="connsiteX1" fmla="*/ 3321571 w 6049781"/>
                <a:gd name="connsiteY1" fmla="*/ 1004341 h 1404079"/>
                <a:gd name="connsiteX2" fmla="*/ 1537741 w 6049781"/>
                <a:gd name="connsiteY2" fmla="*/ 1154242 h 1404079"/>
                <a:gd name="connsiteX3" fmla="*/ 0 w 6049781"/>
                <a:gd name="connsiteY3" fmla="*/ 1364105 h 1404079"/>
                <a:gd name="connsiteX4" fmla="*/ 203617 w 6049781"/>
                <a:gd name="connsiteY4" fmla="*/ 914400 h 1404079"/>
                <a:gd name="connsiteX5" fmla="*/ 608351 w 6049781"/>
                <a:gd name="connsiteY5" fmla="*/ 689547 h 1404079"/>
                <a:gd name="connsiteX6" fmla="*/ 1073046 w 6049781"/>
                <a:gd name="connsiteY6" fmla="*/ 479685 h 1404079"/>
                <a:gd name="connsiteX7" fmla="*/ 1687643 w 6049781"/>
                <a:gd name="connsiteY7" fmla="*/ 359764 h 1404079"/>
                <a:gd name="connsiteX8" fmla="*/ 1912495 w 6049781"/>
                <a:gd name="connsiteY8" fmla="*/ 539646 h 1404079"/>
                <a:gd name="connsiteX9" fmla="*/ 2287249 w 6049781"/>
                <a:gd name="connsiteY9" fmla="*/ 254833 h 1404079"/>
                <a:gd name="connsiteX10" fmla="*/ 2437151 w 6049781"/>
                <a:gd name="connsiteY10" fmla="*/ 494675 h 1404079"/>
                <a:gd name="connsiteX11" fmla="*/ 2647013 w 6049781"/>
                <a:gd name="connsiteY11" fmla="*/ 254833 h 1404079"/>
                <a:gd name="connsiteX12" fmla="*/ 2751945 w 6049781"/>
                <a:gd name="connsiteY12" fmla="*/ 104931 h 1404079"/>
                <a:gd name="connsiteX13" fmla="*/ 3171669 w 6049781"/>
                <a:gd name="connsiteY13" fmla="*/ 884419 h 1404079"/>
                <a:gd name="connsiteX14" fmla="*/ 3411512 w 6049781"/>
                <a:gd name="connsiteY14" fmla="*/ 869429 h 1404079"/>
                <a:gd name="connsiteX15" fmla="*/ 3711315 w 6049781"/>
                <a:gd name="connsiteY15" fmla="*/ 209862 h 1404079"/>
                <a:gd name="connsiteX16" fmla="*/ 3786266 w 6049781"/>
                <a:gd name="connsiteY16" fmla="*/ 74951 h 1404079"/>
                <a:gd name="connsiteX17" fmla="*/ 3951158 w 6049781"/>
                <a:gd name="connsiteY17" fmla="*/ 284813 h 1404079"/>
                <a:gd name="connsiteX18" fmla="*/ 4355892 w 6049781"/>
                <a:gd name="connsiteY18" fmla="*/ 179882 h 1404079"/>
                <a:gd name="connsiteX19" fmla="*/ 4370882 w 6049781"/>
                <a:gd name="connsiteY19" fmla="*/ 539646 h 1404079"/>
                <a:gd name="connsiteX20" fmla="*/ 4820587 w 6049781"/>
                <a:gd name="connsiteY20" fmla="*/ 374754 h 1404079"/>
                <a:gd name="connsiteX21" fmla="*/ 4985479 w 6049781"/>
                <a:gd name="connsiteY21" fmla="*/ 674557 h 1404079"/>
                <a:gd name="connsiteX22" fmla="*/ 5390213 w 6049781"/>
                <a:gd name="connsiteY22" fmla="*/ 629587 h 1404079"/>
                <a:gd name="connsiteX23" fmla="*/ 5660036 w 6049781"/>
                <a:gd name="connsiteY23" fmla="*/ 719528 h 1404079"/>
                <a:gd name="connsiteX24" fmla="*/ 6049781 w 6049781"/>
                <a:gd name="connsiteY24" fmla="*/ 1174229 h 1404079"/>
                <a:gd name="connsiteX0" fmla="*/ 5165361 w 6049781"/>
                <a:gd name="connsiteY0" fmla="*/ 1019331 h 1404079"/>
                <a:gd name="connsiteX1" fmla="*/ 3321571 w 6049781"/>
                <a:gd name="connsiteY1" fmla="*/ 1004341 h 1404079"/>
                <a:gd name="connsiteX2" fmla="*/ 1537741 w 6049781"/>
                <a:gd name="connsiteY2" fmla="*/ 1154242 h 1404079"/>
                <a:gd name="connsiteX3" fmla="*/ 0 w 6049781"/>
                <a:gd name="connsiteY3" fmla="*/ 1364105 h 1404079"/>
                <a:gd name="connsiteX4" fmla="*/ 203617 w 6049781"/>
                <a:gd name="connsiteY4" fmla="*/ 914400 h 1404079"/>
                <a:gd name="connsiteX5" fmla="*/ 608351 w 6049781"/>
                <a:gd name="connsiteY5" fmla="*/ 689547 h 1404079"/>
                <a:gd name="connsiteX6" fmla="*/ 1073046 w 6049781"/>
                <a:gd name="connsiteY6" fmla="*/ 479685 h 1404079"/>
                <a:gd name="connsiteX7" fmla="*/ 1687643 w 6049781"/>
                <a:gd name="connsiteY7" fmla="*/ 359764 h 1404079"/>
                <a:gd name="connsiteX8" fmla="*/ 1912495 w 6049781"/>
                <a:gd name="connsiteY8" fmla="*/ 539646 h 1404079"/>
                <a:gd name="connsiteX9" fmla="*/ 2287249 w 6049781"/>
                <a:gd name="connsiteY9" fmla="*/ 254833 h 1404079"/>
                <a:gd name="connsiteX10" fmla="*/ 2437151 w 6049781"/>
                <a:gd name="connsiteY10" fmla="*/ 494675 h 1404079"/>
                <a:gd name="connsiteX11" fmla="*/ 2647013 w 6049781"/>
                <a:gd name="connsiteY11" fmla="*/ 254833 h 1404079"/>
                <a:gd name="connsiteX12" fmla="*/ 2751945 w 6049781"/>
                <a:gd name="connsiteY12" fmla="*/ 104931 h 1404079"/>
                <a:gd name="connsiteX13" fmla="*/ 3171669 w 6049781"/>
                <a:gd name="connsiteY13" fmla="*/ 884419 h 1404079"/>
                <a:gd name="connsiteX14" fmla="*/ 3411512 w 6049781"/>
                <a:gd name="connsiteY14" fmla="*/ 869429 h 1404079"/>
                <a:gd name="connsiteX15" fmla="*/ 3711315 w 6049781"/>
                <a:gd name="connsiteY15" fmla="*/ 209862 h 1404079"/>
                <a:gd name="connsiteX16" fmla="*/ 3786266 w 6049781"/>
                <a:gd name="connsiteY16" fmla="*/ 74951 h 1404079"/>
                <a:gd name="connsiteX17" fmla="*/ 3951158 w 6049781"/>
                <a:gd name="connsiteY17" fmla="*/ 284813 h 1404079"/>
                <a:gd name="connsiteX18" fmla="*/ 4355892 w 6049781"/>
                <a:gd name="connsiteY18" fmla="*/ 179882 h 1404079"/>
                <a:gd name="connsiteX19" fmla="*/ 4370882 w 6049781"/>
                <a:gd name="connsiteY19" fmla="*/ 539646 h 1404079"/>
                <a:gd name="connsiteX20" fmla="*/ 4820587 w 6049781"/>
                <a:gd name="connsiteY20" fmla="*/ 374754 h 1404079"/>
                <a:gd name="connsiteX21" fmla="*/ 4985479 w 6049781"/>
                <a:gd name="connsiteY21" fmla="*/ 674557 h 1404079"/>
                <a:gd name="connsiteX22" fmla="*/ 5390213 w 6049781"/>
                <a:gd name="connsiteY22" fmla="*/ 629587 h 1404079"/>
                <a:gd name="connsiteX23" fmla="*/ 5660036 w 6049781"/>
                <a:gd name="connsiteY23" fmla="*/ 719528 h 1404079"/>
                <a:gd name="connsiteX24" fmla="*/ 6049781 w 6049781"/>
                <a:gd name="connsiteY24" fmla="*/ 1174229 h 140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49781" h="1404079">
                  <a:moveTo>
                    <a:pt x="5165361" y="1019331"/>
                  </a:moveTo>
                  <a:cubicBezTo>
                    <a:pt x="4645702" y="1011836"/>
                    <a:pt x="3926174" y="981856"/>
                    <a:pt x="3321571" y="1004341"/>
                  </a:cubicBezTo>
                  <a:cubicBezTo>
                    <a:pt x="2716968" y="1026826"/>
                    <a:pt x="2091336" y="1094281"/>
                    <a:pt x="1537741" y="1154242"/>
                  </a:cubicBezTo>
                  <a:cubicBezTo>
                    <a:pt x="984146" y="1214203"/>
                    <a:pt x="222354" y="1404079"/>
                    <a:pt x="0" y="1364105"/>
                  </a:cubicBezTo>
                  <a:cubicBezTo>
                    <a:pt x="72453" y="1162987"/>
                    <a:pt x="102225" y="1026826"/>
                    <a:pt x="203617" y="914400"/>
                  </a:cubicBezTo>
                  <a:cubicBezTo>
                    <a:pt x="305009" y="801974"/>
                    <a:pt x="463446" y="761999"/>
                    <a:pt x="608351" y="689547"/>
                  </a:cubicBezTo>
                  <a:cubicBezTo>
                    <a:pt x="753256" y="617095"/>
                    <a:pt x="893164" y="534649"/>
                    <a:pt x="1073046" y="479685"/>
                  </a:cubicBezTo>
                  <a:cubicBezTo>
                    <a:pt x="1252928" y="424721"/>
                    <a:pt x="1547735" y="349771"/>
                    <a:pt x="1687643" y="359764"/>
                  </a:cubicBezTo>
                  <a:cubicBezTo>
                    <a:pt x="1827551" y="369757"/>
                    <a:pt x="1812561" y="557134"/>
                    <a:pt x="1912495" y="539646"/>
                  </a:cubicBezTo>
                  <a:cubicBezTo>
                    <a:pt x="2012429" y="522158"/>
                    <a:pt x="2199806" y="262328"/>
                    <a:pt x="2287249" y="254833"/>
                  </a:cubicBezTo>
                  <a:cubicBezTo>
                    <a:pt x="2374692" y="247338"/>
                    <a:pt x="2377190" y="494675"/>
                    <a:pt x="2437151" y="494675"/>
                  </a:cubicBezTo>
                  <a:cubicBezTo>
                    <a:pt x="2497112" y="494675"/>
                    <a:pt x="2594547" y="319790"/>
                    <a:pt x="2647013" y="254833"/>
                  </a:cubicBezTo>
                  <a:cubicBezTo>
                    <a:pt x="2699479" y="189876"/>
                    <a:pt x="2664502" y="0"/>
                    <a:pt x="2751945" y="104931"/>
                  </a:cubicBezTo>
                  <a:cubicBezTo>
                    <a:pt x="2839388" y="209862"/>
                    <a:pt x="3061741" y="757003"/>
                    <a:pt x="3171669" y="884419"/>
                  </a:cubicBezTo>
                  <a:cubicBezTo>
                    <a:pt x="3281597" y="1011835"/>
                    <a:pt x="3321571" y="981855"/>
                    <a:pt x="3411512" y="869429"/>
                  </a:cubicBezTo>
                  <a:cubicBezTo>
                    <a:pt x="3501453" y="757003"/>
                    <a:pt x="3648856" y="342275"/>
                    <a:pt x="3711315" y="209862"/>
                  </a:cubicBezTo>
                  <a:cubicBezTo>
                    <a:pt x="3773774" y="77449"/>
                    <a:pt x="3746292" y="62459"/>
                    <a:pt x="3786266" y="74951"/>
                  </a:cubicBezTo>
                  <a:cubicBezTo>
                    <a:pt x="3826240" y="87443"/>
                    <a:pt x="3856220" y="267325"/>
                    <a:pt x="3951158" y="284813"/>
                  </a:cubicBezTo>
                  <a:cubicBezTo>
                    <a:pt x="4046096" y="302301"/>
                    <a:pt x="4285938" y="137410"/>
                    <a:pt x="4355892" y="179882"/>
                  </a:cubicBezTo>
                  <a:cubicBezTo>
                    <a:pt x="4425846" y="222354"/>
                    <a:pt x="4293433" y="507167"/>
                    <a:pt x="4370882" y="539646"/>
                  </a:cubicBezTo>
                  <a:cubicBezTo>
                    <a:pt x="4448331" y="572125"/>
                    <a:pt x="4718154" y="352269"/>
                    <a:pt x="4820587" y="374754"/>
                  </a:cubicBezTo>
                  <a:cubicBezTo>
                    <a:pt x="4923020" y="397239"/>
                    <a:pt x="4890541" y="632085"/>
                    <a:pt x="4985479" y="674557"/>
                  </a:cubicBezTo>
                  <a:cubicBezTo>
                    <a:pt x="5080417" y="717029"/>
                    <a:pt x="5277787" y="622092"/>
                    <a:pt x="5390213" y="629587"/>
                  </a:cubicBezTo>
                  <a:cubicBezTo>
                    <a:pt x="5502639" y="637082"/>
                    <a:pt x="5550108" y="628754"/>
                    <a:pt x="5660036" y="719528"/>
                  </a:cubicBezTo>
                  <a:cubicBezTo>
                    <a:pt x="5769964" y="810302"/>
                    <a:pt x="5919866" y="1119265"/>
                    <a:pt x="6049781" y="1174229"/>
                  </a:cubicBezTo>
                </a:path>
              </a:pathLst>
            </a:cu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Freeform 52"/>
          <p:cNvSpPr/>
          <p:nvPr/>
        </p:nvSpPr>
        <p:spPr>
          <a:xfrm>
            <a:off x="44970" y="1663909"/>
            <a:ext cx="9099030" cy="2713219"/>
          </a:xfrm>
          <a:custGeom>
            <a:avLst/>
            <a:gdLst>
              <a:gd name="connsiteX0" fmla="*/ 0 w 9099030"/>
              <a:gd name="connsiteY0" fmla="*/ 2713219 h 2713219"/>
              <a:gd name="connsiteX1" fmla="*/ 479686 w 9099030"/>
              <a:gd name="connsiteY1" fmla="*/ 2263514 h 2713219"/>
              <a:gd name="connsiteX2" fmla="*/ 929391 w 9099030"/>
              <a:gd name="connsiteY2" fmla="*/ 1753848 h 2713219"/>
              <a:gd name="connsiteX3" fmla="*/ 1588958 w 9099030"/>
              <a:gd name="connsiteY3" fmla="*/ 1229193 h 2713219"/>
              <a:gd name="connsiteX4" fmla="*/ 2743200 w 9099030"/>
              <a:gd name="connsiteY4" fmla="*/ 599606 h 2713219"/>
              <a:gd name="connsiteX5" fmla="*/ 4107305 w 9099030"/>
              <a:gd name="connsiteY5" fmla="*/ 164891 h 2713219"/>
              <a:gd name="connsiteX6" fmla="*/ 5186597 w 9099030"/>
              <a:gd name="connsiteY6" fmla="*/ 44970 h 2713219"/>
              <a:gd name="connsiteX7" fmla="*/ 5831174 w 9099030"/>
              <a:gd name="connsiteY7" fmla="*/ 14989 h 2713219"/>
              <a:gd name="connsiteX8" fmla="*/ 6775555 w 9099030"/>
              <a:gd name="connsiteY8" fmla="*/ 44970 h 2713219"/>
              <a:gd name="connsiteX9" fmla="*/ 7794886 w 9099030"/>
              <a:gd name="connsiteY9" fmla="*/ 284812 h 2713219"/>
              <a:gd name="connsiteX10" fmla="*/ 8679305 w 9099030"/>
              <a:gd name="connsiteY10" fmla="*/ 599606 h 2713219"/>
              <a:gd name="connsiteX11" fmla="*/ 9099030 w 9099030"/>
              <a:gd name="connsiteY11" fmla="*/ 824458 h 271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99030" h="2713219">
                <a:moveTo>
                  <a:pt x="0" y="2713219"/>
                </a:moveTo>
                <a:cubicBezTo>
                  <a:pt x="162394" y="2568314"/>
                  <a:pt x="324788" y="2423409"/>
                  <a:pt x="479686" y="2263514"/>
                </a:cubicBezTo>
                <a:cubicBezTo>
                  <a:pt x="634584" y="2103619"/>
                  <a:pt x="744513" y="1926235"/>
                  <a:pt x="929391" y="1753848"/>
                </a:cubicBezTo>
                <a:cubicBezTo>
                  <a:pt x="1114269" y="1581461"/>
                  <a:pt x="1286657" y="1421567"/>
                  <a:pt x="1588958" y="1229193"/>
                </a:cubicBezTo>
                <a:cubicBezTo>
                  <a:pt x="1891260" y="1036819"/>
                  <a:pt x="2323476" y="776990"/>
                  <a:pt x="2743200" y="599606"/>
                </a:cubicBezTo>
                <a:cubicBezTo>
                  <a:pt x="3162925" y="422222"/>
                  <a:pt x="3700072" y="257330"/>
                  <a:pt x="4107305" y="164891"/>
                </a:cubicBezTo>
                <a:cubicBezTo>
                  <a:pt x="4514538" y="72452"/>
                  <a:pt x="4899286" y="69954"/>
                  <a:pt x="5186597" y="44970"/>
                </a:cubicBezTo>
                <a:cubicBezTo>
                  <a:pt x="5473909" y="19986"/>
                  <a:pt x="5566348" y="14989"/>
                  <a:pt x="5831174" y="14989"/>
                </a:cubicBezTo>
                <a:cubicBezTo>
                  <a:pt x="6096000" y="14989"/>
                  <a:pt x="6448270" y="0"/>
                  <a:pt x="6775555" y="44970"/>
                </a:cubicBezTo>
                <a:cubicBezTo>
                  <a:pt x="7102840" y="89940"/>
                  <a:pt x="7477594" y="192373"/>
                  <a:pt x="7794886" y="284812"/>
                </a:cubicBezTo>
                <a:cubicBezTo>
                  <a:pt x="8112178" y="377251"/>
                  <a:pt x="8461948" y="509665"/>
                  <a:pt x="8679305" y="599606"/>
                </a:cubicBezTo>
                <a:cubicBezTo>
                  <a:pt x="8896662" y="689547"/>
                  <a:pt x="8997846" y="757002"/>
                  <a:pt x="9099030" y="824458"/>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heel(4)">
                                      <p:cBhvr>
                                        <p:cTn id="12" dur="3000"/>
                                        <p:tgtEl>
                                          <p:spTgt spid="46"/>
                                        </p:tgtEl>
                                      </p:cBhvr>
                                    </p:animEffect>
                                  </p:childTnLst>
                                </p:cTn>
                              </p:par>
                              <p:par>
                                <p:cTn id="13" presetID="21" presetClass="entr" presetSubtype="8"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heel(8)">
                                      <p:cBhvr>
                                        <p:cTn id="15" dur="3000"/>
                                        <p:tgtEl>
                                          <p:spTgt spid="47"/>
                                        </p:tgtEl>
                                      </p:cBhvr>
                                    </p:animEffect>
                                  </p:childTnLst>
                                </p:cTn>
                              </p:par>
                              <p:par>
                                <p:cTn id="16" presetID="10" presetClass="exit" presetSubtype="0" fill="hold" nodeType="withEffect">
                                  <p:stCondLst>
                                    <p:cond delay="0"/>
                                  </p:stCondLst>
                                  <p:childTnLst>
                                    <p:animEffect transition="out" filter="fade">
                                      <p:cBhvr>
                                        <p:cTn id="17" dur="1000"/>
                                        <p:tgtEl>
                                          <p:spTgt spid="15"/>
                                        </p:tgtEl>
                                      </p:cBhvr>
                                    </p:animEffect>
                                    <p:set>
                                      <p:cBhvr>
                                        <p:cTn id="18" dur="1" fill="hold">
                                          <p:stCondLst>
                                            <p:cond delay="999"/>
                                          </p:stCondLst>
                                        </p:cTn>
                                        <p:tgtEl>
                                          <p:spTgt spid="15"/>
                                        </p:tgtEl>
                                        <p:attrNameLst>
                                          <p:attrName>style.visibility</p:attrName>
                                        </p:attrNameLst>
                                      </p:cBhvr>
                                      <p:to>
                                        <p:strVal val="hidden"/>
                                      </p:to>
                                    </p:set>
                                  </p:childTnLst>
                                </p:cTn>
                              </p:par>
                              <p:par>
                                <p:cTn id="19" presetID="22" presetClass="entr" presetSubtype="4" fill="hold" grpId="0" nodeType="withEffect">
                                  <p:stCondLst>
                                    <p:cond delay="200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2000"/>
                                        <p:tgtEl>
                                          <p:spTgt spid="25"/>
                                        </p:tgtEl>
                                      </p:cBhvr>
                                    </p:animEffect>
                                  </p:childTnLst>
                                </p:cTn>
                              </p:par>
                              <p:par>
                                <p:cTn id="22" presetID="22" presetClass="entr" presetSubtype="4" fill="hold" grpId="0" nodeType="withEffect">
                                  <p:stCondLst>
                                    <p:cond delay="200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2000"/>
                                        <p:tgtEl>
                                          <p:spTgt spid="27"/>
                                        </p:tgtEl>
                                      </p:cBhvr>
                                    </p:animEffect>
                                  </p:childTnLst>
                                </p:cTn>
                              </p:par>
                              <p:par>
                                <p:cTn id="25" presetID="22" presetClass="entr" presetSubtype="4" fill="hold" grpId="0" nodeType="withEffect">
                                  <p:stCondLst>
                                    <p:cond delay="300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2000"/>
                                        <p:tgtEl>
                                          <p:spTgt spid="28"/>
                                        </p:tgtEl>
                                      </p:cBhvr>
                                    </p:animEffect>
                                  </p:childTnLst>
                                </p:cTn>
                              </p:par>
                              <p:par>
                                <p:cTn id="28" presetID="22" presetClass="entr" presetSubtype="4" fill="hold" grpId="0" nodeType="withEffect">
                                  <p:stCondLst>
                                    <p:cond delay="3000"/>
                                  </p:stCondLst>
                                  <p:childTnLst>
                                    <p:set>
                                      <p:cBhvr>
                                        <p:cTn id="29" dur="1" fill="hold">
                                          <p:stCondLst>
                                            <p:cond delay="0"/>
                                          </p:stCondLst>
                                        </p:cTn>
                                        <p:tgtEl>
                                          <p:spTgt spid="26"/>
                                        </p:tgtEl>
                                        <p:attrNameLst>
                                          <p:attrName>style.visibility</p:attrName>
                                        </p:attrNameLst>
                                      </p:cBhvr>
                                      <p:to>
                                        <p:strVal val="visible"/>
                                      </p:to>
                                    </p:set>
                                    <p:animEffect transition="in" filter="wipe(down)">
                                      <p:cBhvr>
                                        <p:cTn id="30" dur="2000"/>
                                        <p:tgtEl>
                                          <p:spTgt spid="26"/>
                                        </p:tgtEl>
                                      </p:cBhvr>
                                    </p:animEffect>
                                  </p:childTnLst>
                                </p:cTn>
                              </p:par>
                              <p:par>
                                <p:cTn id="31" presetID="10" presetClass="exit" presetSubtype="0" fill="hold" grpId="1" nodeType="withEffect">
                                  <p:stCondLst>
                                    <p:cond delay="3000"/>
                                  </p:stCondLst>
                                  <p:childTnLst>
                                    <p:animEffect transition="out" filter="fade">
                                      <p:cBhvr>
                                        <p:cTn id="32" dur="3000"/>
                                        <p:tgtEl>
                                          <p:spTgt spid="47"/>
                                        </p:tgtEl>
                                      </p:cBhvr>
                                    </p:animEffect>
                                    <p:set>
                                      <p:cBhvr>
                                        <p:cTn id="33" dur="1" fill="hold">
                                          <p:stCondLst>
                                            <p:cond delay="2999"/>
                                          </p:stCondLst>
                                        </p:cTn>
                                        <p:tgtEl>
                                          <p:spTgt spid="47"/>
                                        </p:tgtEl>
                                        <p:attrNameLst>
                                          <p:attrName>style.visibility</p:attrName>
                                        </p:attrNameLst>
                                      </p:cBhvr>
                                      <p:to>
                                        <p:strVal val="hidden"/>
                                      </p:to>
                                    </p:set>
                                  </p:childTnLst>
                                </p:cTn>
                              </p:par>
                              <p:par>
                                <p:cTn id="34" presetID="10" presetClass="exit" presetSubtype="0" fill="hold" grpId="1" nodeType="withEffect">
                                  <p:stCondLst>
                                    <p:cond delay="3000"/>
                                  </p:stCondLst>
                                  <p:childTnLst>
                                    <p:animEffect transition="out" filter="fade">
                                      <p:cBhvr>
                                        <p:cTn id="35" dur="3000"/>
                                        <p:tgtEl>
                                          <p:spTgt spid="46"/>
                                        </p:tgtEl>
                                      </p:cBhvr>
                                    </p:animEffect>
                                    <p:set>
                                      <p:cBhvr>
                                        <p:cTn id="36" dur="1" fill="hold">
                                          <p:stCondLst>
                                            <p:cond delay="2999"/>
                                          </p:stCondLst>
                                        </p:cTn>
                                        <p:tgtEl>
                                          <p:spTgt spid="46"/>
                                        </p:tgtEl>
                                        <p:attrNameLst>
                                          <p:attrName>style.visibility</p:attrName>
                                        </p:attrNameLst>
                                      </p:cBhvr>
                                      <p:to>
                                        <p:strVal val="hidden"/>
                                      </p:to>
                                    </p:set>
                                  </p:childTnLst>
                                </p:cTn>
                              </p:par>
                              <p:par>
                                <p:cTn id="37" presetID="53" presetClass="entr" presetSubtype="0" fill="hold" grpId="0" nodeType="withEffect">
                                  <p:stCondLst>
                                    <p:cond delay="2500"/>
                                  </p:stCondLst>
                                  <p:childTnLst>
                                    <p:set>
                                      <p:cBhvr>
                                        <p:cTn id="38" dur="1" fill="hold">
                                          <p:stCondLst>
                                            <p:cond delay="0"/>
                                          </p:stCondLst>
                                        </p:cTn>
                                        <p:tgtEl>
                                          <p:spTgt spid="52"/>
                                        </p:tgtEl>
                                        <p:attrNameLst>
                                          <p:attrName>style.visibility</p:attrName>
                                        </p:attrNameLst>
                                      </p:cBhvr>
                                      <p:to>
                                        <p:strVal val="visible"/>
                                      </p:to>
                                    </p:set>
                                    <p:anim calcmode="lin" valueType="num">
                                      <p:cBhvr>
                                        <p:cTn id="39" dur="2000" fill="hold"/>
                                        <p:tgtEl>
                                          <p:spTgt spid="52"/>
                                        </p:tgtEl>
                                        <p:attrNameLst>
                                          <p:attrName>ppt_w</p:attrName>
                                        </p:attrNameLst>
                                      </p:cBhvr>
                                      <p:tavLst>
                                        <p:tav tm="0">
                                          <p:val>
                                            <p:fltVal val="0"/>
                                          </p:val>
                                        </p:tav>
                                        <p:tav tm="100000">
                                          <p:val>
                                            <p:strVal val="#ppt_w"/>
                                          </p:val>
                                        </p:tav>
                                      </p:tavLst>
                                    </p:anim>
                                    <p:anim calcmode="lin" valueType="num">
                                      <p:cBhvr>
                                        <p:cTn id="40" dur="2000" fill="hold"/>
                                        <p:tgtEl>
                                          <p:spTgt spid="52"/>
                                        </p:tgtEl>
                                        <p:attrNameLst>
                                          <p:attrName>ppt_h</p:attrName>
                                        </p:attrNameLst>
                                      </p:cBhvr>
                                      <p:tavLst>
                                        <p:tav tm="0">
                                          <p:val>
                                            <p:fltVal val="0"/>
                                          </p:val>
                                        </p:tav>
                                        <p:tav tm="100000">
                                          <p:val>
                                            <p:strVal val="#ppt_h"/>
                                          </p:val>
                                        </p:tav>
                                      </p:tavLst>
                                    </p:anim>
                                    <p:animEffect transition="in" filter="fade">
                                      <p:cBhvr>
                                        <p:cTn id="41" dur="2000"/>
                                        <p:tgtEl>
                                          <p:spTgt spid="5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10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wipe(left)">
                                      <p:cBhvr>
                                        <p:cTn id="51" dur="1000"/>
                                        <p:tgtEl>
                                          <p:spTgt spid="50"/>
                                        </p:tgtEl>
                                      </p:cBhvr>
                                    </p:animEffect>
                                  </p:childTnLst>
                                </p:cTn>
                              </p:par>
                              <p:par>
                                <p:cTn id="52" presetID="16" presetClass="exit" presetSubtype="37" fill="hold" grpId="1" nodeType="withEffect">
                                  <p:stCondLst>
                                    <p:cond delay="500"/>
                                  </p:stCondLst>
                                  <p:childTnLst>
                                    <p:animEffect transition="out" filter="barn(outVertical)">
                                      <p:cBhvr>
                                        <p:cTn id="53" dur="1000"/>
                                        <p:tgtEl>
                                          <p:spTgt spid="52"/>
                                        </p:tgtEl>
                                      </p:cBhvr>
                                    </p:animEffect>
                                    <p:set>
                                      <p:cBhvr>
                                        <p:cTn id="54" dur="1" fill="hold">
                                          <p:stCondLst>
                                            <p:cond delay="999"/>
                                          </p:stCondLst>
                                        </p:cTn>
                                        <p:tgtEl>
                                          <p:spTgt spid="52"/>
                                        </p:tgtEl>
                                        <p:attrNameLst>
                                          <p:attrName>style.visibility</p:attrName>
                                        </p:attrNameLst>
                                      </p:cBhvr>
                                      <p:to>
                                        <p:strVal val="hidden"/>
                                      </p:to>
                                    </p:set>
                                  </p:childTnLst>
                                </p:cTn>
                              </p:par>
                              <p:par>
                                <p:cTn id="55" presetID="16" presetClass="entr" presetSubtype="37" fill="hold" nodeType="withEffect">
                                  <p:stCondLst>
                                    <p:cond delay="500"/>
                                  </p:stCondLst>
                                  <p:childTnLst>
                                    <p:set>
                                      <p:cBhvr>
                                        <p:cTn id="56" dur="1" fill="hold">
                                          <p:stCondLst>
                                            <p:cond delay="0"/>
                                          </p:stCondLst>
                                        </p:cTn>
                                        <p:tgtEl>
                                          <p:spTgt spid="16"/>
                                        </p:tgtEl>
                                        <p:attrNameLst>
                                          <p:attrName>style.visibility</p:attrName>
                                        </p:attrNameLst>
                                      </p:cBhvr>
                                      <p:to>
                                        <p:strVal val="visible"/>
                                      </p:to>
                                    </p:set>
                                    <p:animEffect transition="in" filter="barn(outVertical)">
                                      <p:cBhvr>
                                        <p:cTn id="5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46" grpId="0" animBg="1"/>
      <p:bldP spid="46" grpId="1" animBg="1"/>
      <p:bldP spid="47" grpId="0" animBg="1"/>
      <p:bldP spid="47" grpId="1" animBg="1"/>
      <p:bldP spid="50" grpId="0" animBg="1"/>
      <p:bldP spid="52" grpId="0" animBg="1"/>
      <p:bldP spid="52" grpId="1"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SUMMARIZING THE FUTURE OF THE PLATEAU</a:t>
            </a:r>
            <a:endParaRPr lang="en-US" sz="3600" dirty="0"/>
          </a:p>
        </p:txBody>
      </p:sp>
      <p:sp>
        <p:nvSpPr>
          <p:cNvPr id="5" name="TextBox 4"/>
          <p:cNvSpPr txBox="1"/>
          <p:nvPr/>
        </p:nvSpPr>
        <p:spPr>
          <a:xfrm>
            <a:off x="0" y="685800"/>
            <a:ext cx="4800600" cy="3257302"/>
          </a:xfrm>
          <a:prstGeom prst="rect">
            <a:avLst/>
          </a:prstGeom>
          <a:noFill/>
        </p:spPr>
        <p:txBody>
          <a:bodyPr wrap="square" rtlCol="0">
            <a:spAutoFit/>
          </a:bodyPr>
          <a:lstStyle/>
          <a:p>
            <a:pPr marL="171450" indent="-171450">
              <a:spcAft>
                <a:spcPts val="1000"/>
              </a:spcAft>
              <a:buFont typeface="Arial" pitchFamily="34" charset="0"/>
              <a:buChar char="•"/>
            </a:pPr>
            <a:r>
              <a:rPr lang="en-US" sz="2700" dirty="0" smtClean="0"/>
              <a:t>National Parks will become so crowded that a lottery system  will be required; may be better!</a:t>
            </a:r>
          </a:p>
          <a:p>
            <a:pPr marL="171450" indent="-171450">
              <a:spcAft>
                <a:spcPts val="1000"/>
              </a:spcAft>
              <a:buFont typeface="Arial" pitchFamily="34" charset="0"/>
              <a:buChar char="•"/>
            </a:pPr>
            <a:r>
              <a:rPr lang="en-US" sz="2700" dirty="0" smtClean="0"/>
              <a:t>State Parks will be upgraded to compete for people’s need for “time with nature” </a:t>
            </a:r>
          </a:p>
          <a:p>
            <a:pPr marL="171450" indent="-171450">
              <a:spcAft>
                <a:spcPts val="1000"/>
              </a:spcAft>
              <a:buFont typeface="Arial" pitchFamily="34" charset="0"/>
              <a:buChar char="•"/>
            </a:pPr>
            <a:r>
              <a:rPr lang="en-US" sz="2700" dirty="0" smtClean="0"/>
              <a:t>Increasing cutbacks on water</a:t>
            </a:r>
          </a:p>
        </p:txBody>
      </p:sp>
      <p:sp>
        <p:nvSpPr>
          <p:cNvPr id="6" name="TextBox 5"/>
          <p:cNvSpPr txBox="1"/>
          <p:nvPr/>
        </p:nvSpPr>
        <p:spPr>
          <a:xfrm>
            <a:off x="0" y="3886200"/>
            <a:ext cx="9144000" cy="2934137"/>
          </a:xfrm>
          <a:prstGeom prst="rect">
            <a:avLst/>
          </a:prstGeom>
          <a:noFill/>
        </p:spPr>
        <p:txBody>
          <a:bodyPr wrap="square" rtlCol="0">
            <a:spAutoFit/>
          </a:bodyPr>
          <a:lstStyle/>
          <a:p>
            <a:pPr marL="171450" indent="-171450">
              <a:spcAft>
                <a:spcPts val="1000"/>
              </a:spcAft>
            </a:pPr>
            <a:r>
              <a:rPr lang="en-US" sz="2800" dirty="0" smtClean="0"/>
              <a:t>	withdrawals from the Colorado River will cause state governments to force hard choice to reduce the amount of wasted water; to become more “water conscience” </a:t>
            </a:r>
          </a:p>
          <a:p>
            <a:pPr marL="171450" indent="-171450">
              <a:spcAft>
                <a:spcPts val="1000"/>
              </a:spcAft>
              <a:buFont typeface="Arial" pitchFamily="34" charset="0"/>
              <a:buChar char="•"/>
            </a:pPr>
            <a:r>
              <a:rPr lang="en-US" sz="2800" dirty="0" smtClean="0"/>
              <a:t>Increasing number of cities will get serious about storm-water containment &amp; reuse; increased water recycling</a:t>
            </a:r>
          </a:p>
          <a:p>
            <a:pPr marL="171450" indent="-171450">
              <a:spcAft>
                <a:spcPts val="1000"/>
              </a:spcAft>
              <a:buFont typeface="Arial" pitchFamily="34" charset="0"/>
              <a:buChar char="•"/>
            </a:pPr>
            <a:r>
              <a:rPr lang="en-US" sz="2800" dirty="0" smtClean="0"/>
              <a:t>Wildfires will remove underbrush that has been piling up</a:t>
            </a:r>
          </a:p>
        </p:txBody>
      </p:sp>
      <p:pic>
        <p:nvPicPr>
          <p:cNvPr id="104453" name="Picture 5"/>
          <p:cNvPicPr>
            <a:picLocks noChangeAspect="1" noChangeArrowheads="1"/>
          </p:cNvPicPr>
          <p:nvPr/>
        </p:nvPicPr>
        <p:blipFill>
          <a:blip r:embed="rId2" cstate="print"/>
          <a:srcRect/>
          <a:stretch>
            <a:fillRect/>
          </a:stretch>
        </p:blipFill>
        <p:spPr bwMode="auto">
          <a:xfrm>
            <a:off x="5257800" y="685800"/>
            <a:ext cx="3200400" cy="3200400"/>
          </a:xfrm>
          <a:prstGeom prst="rect">
            <a:avLst/>
          </a:prstGeom>
          <a:noFill/>
          <a:ln w="9525">
            <a:noFill/>
            <a:miter lim="800000"/>
            <a:headEnd/>
            <a:tailEnd/>
          </a:ln>
        </p:spPr>
      </p:pic>
      <p:pic>
        <p:nvPicPr>
          <p:cNvPr id="104454" name="Picture 6"/>
          <p:cNvPicPr>
            <a:picLocks noChangeAspect="1" noChangeArrowheads="1"/>
          </p:cNvPicPr>
          <p:nvPr/>
        </p:nvPicPr>
        <p:blipFill>
          <a:blip r:embed="rId3" cstate="print"/>
          <a:srcRect/>
          <a:stretch>
            <a:fillRect/>
          </a:stretch>
        </p:blipFill>
        <p:spPr bwMode="auto">
          <a:xfrm>
            <a:off x="4588017" y="685800"/>
            <a:ext cx="4555983" cy="3200400"/>
          </a:xfrm>
          <a:prstGeom prst="rect">
            <a:avLst/>
          </a:prstGeom>
          <a:noFill/>
          <a:ln w="9525">
            <a:noFill/>
            <a:miter lim="800000"/>
            <a:headEnd/>
            <a:tailEnd/>
          </a:ln>
        </p:spPr>
      </p:pic>
      <p:pic>
        <p:nvPicPr>
          <p:cNvPr id="104456" name="Picture 8" descr="SCWA, LIWC Urges Conservation as Water Use Hits All Time ..."/>
          <p:cNvPicPr>
            <a:picLocks noChangeAspect="1" noChangeArrowheads="1"/>
          </p:cNvPicPr>
          <p:nvPr/>
        </p:nvPicPr>
        <p:blipFill>
          <a:blip r:embed="rId4" cstate="print"/>
          <a:srcRect r="13958"/>
          <a:stretch>
            <a:fillRect/>
          </a:stretch>
        </p:blipFill>
        <p:spPr bwMode="auto">
          <a:xfrm>
            <a:off x="4648200" y="702346"/>
            <a:ext cx="4495800" cy="3183854"/>
          </a:xfrm>
          <a:prstGeom prst="rect">
            <a:avLst/>
          </a:prstGeom>
          <a:noFill/>
        </p:spPr>
      </p:pic>
      <p:pic>
        <p:nvPicPr>
          <p:cNvPr id="104458" name="Picture 10" descr="3.1 Components of a Stormwater Management, Harvesting and ..."/>
          <p:cNvPicPr preferRelativeResize="0">
            <a:picLocks noChangeArrowheads="1"/>
          </p:cNvPicPr>
          <p:nvPr/>
        </p:nvPicPr>
        <p:blipFill>
          <a:blip r:embed="rId5" cstate="print"/>
          <a:srcRect/>
          <a:stretch>
            <a:fillRect/>
          </a:stretch>
        </p:blipFill>
        <p:spPr bwMode="auto">
          <a:xfrm>
            <a:off x="4572000" y="685800"/>
            <a:ext cx="4572000" cy="3200400"/>
          </a:xfrm>
          <a:prstGeom prst="rect">
            <a:avLst/>
          </a:prstGeom>
          <a:noFill/>
          <a:ln>
            <a:solidFill>
              <a:schemeClr val="tx1"/>
            </a:solidFill>
          </a:ln>
        </p:spPr>
      </p:pic>
      <p:pic>
        <p:nvPicPr>
          <p:cNvPr id="104460" name="Picture 12" descr="Tropical Ospreys: Why Developing Land Causes a Disruption ..."/>
          <p:cNvPicPr>
            <a:picLocks noChangeAspect="1" noChangeArrowheads="1"/>
          </p:cNvPicPr>
          <p:nvPr/>
        </p:nvPicPr>
        <p:blipFill>
          <a:blip r:embed="rId6" cstate="print"/>
          <a:srcRect r="5000"/>
          <a:stretch>
            <a:fillRect/>
          </a:stretch>
        </p:blipFill>
        <p:spPr bwMode="auto">
          <a:xfrm>
            <a:off x="4572000" y="685800"/>
            <a:ext cx="4572000" cy="3200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104453"/>
                                        </p:tgtEl>
                                        <p:attrNameLst>
                                          <p:attrName>style.visibility</p:attrName>
                                        </p:attrNameLst>
                                      </p:cBhvr>
                                      <p:to>
                                        <p:strVal val="visible"/>
                                      </p:to>
                                    </p:set>
                                    <p:anim calcmode="lin" valueType="num">
                                      <p:cBhvr>
                                        <p:cTn id="10" dur="500" fill="hold"/>
                                        <p:tgtEl>
                                          <p:spTgt spid="104453"/>
                                        </p:tgtEl>
                                        <p:attrNameLst>
                                          <p:attrName>ppt_w</p:attrName>
                                        </p:attrNameLst>
                                      </p:cBhvr>
                                      <p:tavLst>
                                        <p:tav tm="0">
                                          <p:val>
                                            <p:fltVal val="0"/>
                                          </p:val>
                                        </p:tav>
                                        <p:tav tm="100000">
                                          <p:val>
                                            <p:strVal val="#ppt_w"/>
                                          </p:val>
                                        </p:tav>
                                      </p:tavLst>
                                    </p:anim>
                                    <p:anim calcmode="lin" valueType="num">
                                      <p:cBhvr>
                                        <p:cTn id="11" dur="500" fill="hold"/>
                                        <p:tgtEl>
                                          <p:spTgt spid="104453"/>
                                        </p:tgtEl>
                                        <p:attrNameLst>
                                          <p:attrName>ppt_h</p:attrName>
                                        </p:attrNameLst>
                                      </p:cBhvr>
                                      <p:tavLst>
                                        <p:tav tm="0">
                                          <p:val>
                                            <p:fltVal val="0"/>
                                          </p:val>
                                        </p:tav>
                                        <p:tav tm="100000">
                                          <p:val>
                                            <p:strVal val="#ppt_h"/>
                                          </p:val>
                                        </p:tav>
                                      </p:tavLst>
                                    </p:anim>
                                    <p:animEffect transition="in" filter="fade">
                                      <p:cBhvr>
                                        <p:cTn id="12" dur="500"/>
                                        <p:tgtEl>
                                          <p:spTgt spid="1044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1000"/>
                                        <p:tgtEl>
                                          <p:spTgt spid="5">
                                            <p:txEl>
                                              <p:pRg st="1" end="1"/>
                                            </p:txEl>
                                          </p:spTgt>
                                        </p:tgtEl>
                                      </p:cBhvr>
                                    </p:animEffect>
                                  </p:childTnLst>
                                </p:cTn>
                              </p:par>
                              <p:par>
                                <p:cTn id="18" presetID="53" presetClass="entr" presetSubtype="0" fill="hold" nodeType="withEffect">
                                  <p:stCondLst>
                                    <p:cond delay="0"/>
                                  </p:stCondLst>
                                  <p:childTnLst>
                                    <p:set>
                                      <p:cBhvr>
                                        <p:cTn id="19" dur="1" fill="hold">
                                          <p:stCondLst>
                                            <p:cond delay="0"/>
                                          </p:stCondLst>
                                        </p:cTn>
                                        <p:tgtEl>
                                          <p:spTgt spid="104454"/>
                                        </p:tgtEl>
                                        <p:attrNameLst>
                                          <p:attrName>style.visibility</p:attrName>
                                        </p:attrNameLst>
                                      </p:cBhvr>
                                      <p:to>
                                        <p:strVal val="visible"/>
                                      </p:to>
                                    </p:set>
                                    <p:anim calcmode="lin" valueType="num">
                                      <p:cBhvr>
                                        <p:cTn id="20" dur="500" fill="hold"/>
                                        <p:tgtEl>
                                          <p:spTgt spid="104454"/>
                                        </p:tgtEl>
                                        <p:attrNameLst>
                                          <p:attrName>ppt_w</p:attrName>
                                        </p:attrNameLst>
                                      </p:cBhvr>
                                      <p:tavLst>
                                        <p:tav tm="0">
                                          <p:val>
                                            <p:fltVal val="0"/>
                                          </p:val>
                                        </p:tav>
                                        <p:tav tm="100000">
                                          <p:val>
                                            <p:strVal val="#ppt_w"/>
                                          </p:val>
                                        </p:tav>
                                      </p:tavLst>
                                    </p:anim>
                                    <p:anim calcmode="lin" valueType="num">
                                      <p:cBhvr>
                                        <p:cTn id="21" dur="500" fill="hold"/>
                                        <p:tgtEl>
                                          <p:spTgt spid="104454"/>
                                        </p:tgtEl>
                                        <p:attrNameLst>
                                          <p:attrName>ppt_h</p:attrName>
                                        </p:attrNameLst>
                                      </p:cBhvr>
                                      <p:tavLst>
                                        <p:tav tm="0">
                                          <p:val>
                                            <p:fltVal val="0"/>
                                          </p:val>
                                        </p:tav>
                                        <p:tav tm="100000">
                                          <p:val>
                                            <p:strVal val="#ppt_h"/>
                                          </p:val>
                                        </p:tav>
                                      </p:tavLst>
                                    </p:anim>
                                    <p:animEffect transition="in" filter="fade">
                                      <p:cBhvr>
                                        <p:cTn id="22" dur="500"/>
                                        <p:tgtEl>
                                          <p:spTgt spid="10445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left)">
                                      <p:cBhvr>
                                        <p:cTn id="27" dur="1000"/>
                                        <p:tgtEl>
                                          <p:spTgt spid="5">
                                            <p:txEl>
                                              <p:pRg st="2" end="2"/>
                                            </p:txEl>
                                          </p:spTgt>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wipe(left)">
                                      <p:cBhvr>
                                        <p:cTn id="31" dur="1000"/>
                                        <p:tgtEl>
                                          <p:spTgt spid="6">
                                            <p:txEl>
                                              <p:pRg st="0" end="0"/>
                                            </p:txEl>
                                          </p:spTgt>
                                        </p:tgtEl>
                                      </p:cBhvr>
                                    </p:animEffect>
                                  </p:childTnLst>
                                </p:cTn>
                              </p:par>
                              <p:par>
                                <p:cTn id="32" presetID="53" presetClass="entr" presetSubtype="0" fill="hold" nodeType="withEffect">
                                  <p:stCondLst>
                                    <p:cond delay="0"/>
                                  </p:stCondLst>
                                  <p:childTnLst>
                                    <p:set>
                                      <p:cBhvr>
                                        <p:cTn id="33" dur="1" fill="hold">
                                          <p:stCondLst>
                                            <p:cond delay="0"/>
                                          </p:stCondLst>
                                        </p:cTn>
                                        <p:tgtEl>
                                          <p:spTgt spid="104456"/>
                                        </p:tgtEl>
                                        <p:attrNameLst>
                                          <p:attrName>style.visibility</p:attrName>
                                        </p:attrNameLst>
                                      </p:cBhvr>
                                      <p:to>
                                        <p:strVal val="visible"/>
                                      </p:to>
                                    </p:set>
                                    <p:anim calcmode="lin" valueType="num">
                                      <p:cBhvr>
                                        <p:cTn id="34" dur="500" fill="hold"/>
                                        <p:tgtEl>
                                          <p:spTgt spid="104456"/>
                                        </p:tgtEl>
                                        <p:attrNameLst>
                                          <p:attrName>ppt_w</p:attrName>
                                        </p:attrNameLst>
                                      </p:cBhvr>
                                      <p:tavLst>
                                        <p:tav tm="0">
                                          <p:val>
                                            <p:fltVal val="0"/>
                                          </p:val>
                                        </p:tav>
                                        <p:tav tm="100000">
                                          <p:val>
                                            <p:strVal val="#ppt_w"/>
                                          </p:val>
                                        </p:tav>
                                      </p:tavLst>
                                    </p:anim>
                                    <p:anim calcmode="lin" valueType="num">
                                      <p:cBhvr>
                                        <p:cTn id="35" dur="500" fill="hold"/>
                                        <p:tgtEl>
                                          <p:spTgt spid="104456"/>
                                        </p:tgtEl>
                                        <p:attrNameLst>
                                          <p:attrName>ppt_h</p:attrName>
                                        </p:attrNameLst>
                                      </p:cBhvr>
                                      <p:tavLst>
                                        <p:tav tm="0">
                                          <p:val>
                                            <p:fltVal val="0"/>
                                          </p:val>
                                        </p:tav>
                                        <p:tav tm="100000">
                                          <p:val>
                                            <p:strVal val="#ppt_h"/>
                                          </p:val>
                                        </p:tav>
                                      </p:tavLst>
                                    </p:anim>
                                    <p:animEffect transition="in" filter="fade">
                                      <p:cBhvr>
                                        <p:cTn id="36" dur="500"/>
                                        <p:tgtEl>
                                          <p:spTgt spid="10445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animEffect transition="in" filter="wipe(left)">
                                      <p:cBhvr>
                                        <p:cTn id="41" dur="1000"/>
                                        <p:tgtEl>
                                          <p:spTgt spid="6">
                                            <p:txEl>
                                              <p:pRg st="1" end="1"/>
                                            </p:txEl>
                                          </p:spTgt>
                                        </p:tgtEl>
                                      </p:cBhvr>
                                    </p:animEffect>
                                  </p:childTnLst>
                                </p:cTn>
                              </p:par>
                              <p:par>
                                <p:cTn id="42" presetID="53" presetClass="entr" presetSubtype="0" fill="hold" nodeType="withEffect">
                                  <p:stCondLst>
                                    <p:cond delay="0"/>
                                  </p:stCondLst>
                                  <p:childTnLst>
                                    <p:set>
                                      <p:cBhvr>
                                        <p:cTn id="43" dur="1" fill="hold">
                                          <p:stCondLst>
                                            <p:cond delay="0"/>
                                          </p:stCondLst>
                                        </p:cTn>
                                        <p:tgtEl>
                                          <p:spTgt spid="104458"/>
                                        </p:tgtEl>
                                        <p:attrNameLst>
                                          <p:attrName>style.visibility</p:attrName>
                                        </p:attrNameLst>
                                      </p:cBhvr>
                                      <p:to>
                                        <p:strVal val="visible"/>
                                      </p:to>
                                    </p:set>
                                    <p:anim calcmode="lin" valueType="num">
                                      <p:cBhvr>
                                        <p:cTn id="44" dur="500" fill="hold"/>
                                        <p:tgtEl>
                                          <p:spTgt spid="104458"/>
                                        </p:tgtEl>
                                        <p:attrNameLst>
                                          <p:attrName>ppt_w</p:attrName>
                                        </p:attrNameLst>
                                      </p:cBhvr>
                                      <p:tavLst>
                                        <p:tav tm="0">
                                          <p:val>
                                            <p:fltVal val="0"/>
                                          </p:val>
                                        </p:tav>
                                        <p:tav tm="100000">
                                          <p:val>
                                            <p:strVal val="#ppt_w"/>
                                          </p:val>
                                        </p:tav>
                                      </p:tavLst>
                                    </p:anim>
                                    <p:anim calcmode="lin" valueType="num">
                                      <p:cBhvr>
                                        <p:cTn id="45" dur="500" fill="hold"/>
                                        <p:tgtEl>
                                          <p:spTgt spid="104458"/>
                                        </p:tgtEl>
                                        <p:attrNameLst>
                                          <p:attrName>ppt_h</p:attrName>
                                        </p:attrNameLst>
                                      </p:cBhvr>
                                      <p:tavLst>
                                        <p:tav tm="0">
                                          <p:val>
                                            <p:fltVal val="0"/>
                                          </p:val>
                                        </p:tav>
                                        <p:tav tm="100000">
                                          <p:val>
                                            <p:strVal val="#ppt_h"/>
                                          </p:val>
                                        </p:tav>
                                      </p:tavLst>
                                    </p:anim>
                                    <p:animEffect transition="in" filter="fade">
                                      <p:cBhvr>
                                        <p:cTn id="46" dur="500"/>
                                        <p:tgtEl>
                                          <p:spTgt spid="10445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6">
                                            <p:txEl>
                                              <p:pRg st="2" end="2"/>
                                            </p:txEl>
                                          </p:spTgt>
                                        </p:tgtEl>
                                        <p:attrNameLst>
                                          <p:attrName>style.visibility</p:attrName>
                                        </p:attrNameLst>
                                      </p:cBhvr>
                                      <p:to>
                                        <p:strVal val="visible"/>
                                      </p:to>
                                    </p:set>
                                    <p:animEffect transition="in" filter="wipe(left)">
                                      <p:cBhvr>
                                        <p:cTn id="51" dur="1000"/>
                                        <p:tgtEl>
                                          <p:spTgt spid="6">
                                            <p:txEl>
                                              <p:pRg st="2" end="2"/>
                                            </p:txEl>
                                          </p:spTgt>
                                        </p:tgtEl>
                                      </p:cBhvr>
                                    </p:animEffect>
                                  </p:childTnLst>
                                </p:cTn>
                              </p:par>
                              <p:par>
                                <p:cTn id="52" presetID="53" presetClass="entr" presetSubtype="0" fill="hold" nodeType="withEffect">
                                  <p:stCondLst>
                                    <p:cond delay="0"/>
                                  </p:stCondLst>
                                  <p:childTnLst>
                                    <p:set>
                                      <p:cBhvr>
                                        <p:cTn id="53" dur="1" fill="hold">
                                          <p:stCondLst>
                                            <p:cond delay="0"/>
                                          </p:stCondLst>
                                        </p:cTn>
                                        <p:tgtEl>
                                          <p:spTgt spid="104460"/>
                                        </p:tgtEl>
                                        <p:attrNameLst>
                                          <p:attrName>style.visibility</p:attrName>
                                        </p:attrNameLst>
                                      </p:cBhvr>
                                      <p:to>
                                        <p:strVal val="visible"/>
                                      </p:to>
                                    </p:set>
                                    <p:anim calcmode="lin" valueType="num">
                                      <p:cBhvr>
                                        <p:cTn id="54" dur="500" fill="hold"/>
                                        <p:tgtEl>
                                          <p:spTgt spid="104460"/>
                                        </p:tgtEl>
                                        <p:attrNameLst>
                                          <p:attrName>ppt_w</p:attrName>
                                        </p:attrNameLst>
                                      </p:cBhvr>
                                      <p:tavLst>
                                        <p:tav tm="0">
                                          <p:val>
                                            <p:fltVal val="0"/>
                                          </p:val>
                                        </p:tav>
                                        <p:tav tm="100000">
                                          <p:val>
                                            <p:strVal val="#ppt_w"/>
                                          </p:val>
                                        </p:tav>
                                      </p:tavLst>
                                    </p:anim>
                                    <p:anim calcmode="lin" valueType="num">
                                      <p:cBhvr>
                                        <p:cTn id="55" dur="500" fill="hold"/>
                                        <p:tgtEl>
                                          <p:spTgt spid="104460"/>
                                        </p:tgtEl>
                                        <p:attrNameLst>
                                          <p:attrName>ppt_h</p:attrName>
                                        </p:attrNameLst>
                                      </p:cBhvr>
                                      <p:tavLst>
                                        <p:tav tm="0">
                                          <p:val>
                                            <p:fltVal val="0"/>
                                          </p:val>
                                        </p:tav>
                                        <p:tav tm="100000">
                                          <p:val>
                                            <p:strVal val="#ppt_h"/>
                                          </p:val>
                                        </p:tav>
                                      </p:tavLst>
                                    </p:anim>
                                    <p:animEffect transition="in" filter="fade">
                                      <p:cBhvr>
                                        <p:cTn id="56" dur="500"/>
                                        <p:tgtEl>
                                          <p:spTgt spid="104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SUMMARIZING THE FUTURE OF THE PLATEAU</a:t>
            </a:r>
            <a:endParaRPr lang="en-US" sz="3600" dirty="0"/>
          </a:p>
        </p:txBody>
      </p:sp>
      <p:sp>
        <p:nvSpPr>
          <p:cNvPr id="5" name="TextBox 4"/>
          <p:cNvSpPr txBox="1"/>
          <p:nvPr/>
        </p:nvSpPr>
        <p:spPr>
          <a:xfrm>
            <a:off x="0" y="685800"/>
            <a:ext cx="4648200" cy="3257302"/>
          </a:xfrm>
          <a:prstGeom prst="rect">
            <a:avLst/>
          </a:prstGeom>
          <a:noFill/>
        </p:spPr>
        <p:txBody>
          <a:bodyPr wrap="square" rtlCol="0">
            <a:spAutoFit/>
          </a:bodyPr>
          <a:lstStyle/>
          <a:p>
            <a:pPr marL="171450" indent="-171450">
              <a:spcAft>
                <a:spcPts val="1000"/>
              </a:spcAft>
              <a:buFont typeface="Arial" pitchFamily="34" charset="0"/>
              <a:buChar char="•"/>
            </a:pPr>
            <a:r>
              <a:rPr lang="en-US" sz="2700" dirty="0" smtClean="0"/>
              <a:t>People will stop building homes in wildfire prone areas</a:t>
            </a:r>
          </a:p>
          <a:p>
            <a:pPr marL="171450" indent="-171450">
              <a:spcAft>
                <a:spcPts val="1000"/>
              </a:spcAft>
              <a:buFont typeface="Arial" pitchFamily="34" charset="0"/>
              <a:buChar char="•"/>
            </a:pPr>
            <a:r>
              <a:rPr lang="en-US" sz="2700" dirty="0" smtClean="0"/>
              <a:t>Science will continue to explore and understand the causes of changes in climate</a:t>
            </a:r>
          </a:p>
          <a:p>
            <a:pPr marL="171450" indent="-171450">
              <a:spcAft>
                <a:spcPts val="1000"/>
              </a:spcAft>
              <a:buFont typeface="Arial" pitchFamily="34" charset="0"/>
              <a:buChar char="•"/>
            </a:pPr>
            <a:r>
              <a:rPr lang="en-US" sz="2700" dirty="0" smtClean="0"/>
              <a:t>This knowledge will help guide adaptation on the Plateau</a:t>
            </a:r>
          </a:p>
        </p:txBody>
      </p:sp>
      <p:sp>
        <p:nvSpPr>
          <p:cNvPr id="6" name="TextBox 5"/>
          <p:cNvSpPr txBox="1"/>
          <p:nvPr/>
        </p:nvSpPr>
        <p:spPr>
          <a:xfrm>
            <a:off x="0" y="3886200"/>
            <a:ext cx="9144000" cy="2934137"/>
          </a:xfrm>
          <a:prstGeom prst="rect">
            <a:avLst/>
          </a:prstGeom>
          <a:noFill/>
        </p:spPr>
        <p:txBody>
          <a:bodyPr wrap="square" rtlCol="0">
            <a:spAutoFit/>
          </a:bodyPr>
          <a:lstStyle/>
          <a:p>
            <a:pPr marL="171450" indent="-171450">
              <a:spcAft>
                <a:spcPts val="1000"/>
              </a:spcAft>
              <a:buFont typeface="Arial" pitchFamily="34" charset="0"/>
              <a:buChar char="•"/>
            </a:pPr>
            <a:r>
              <a:rPr lang="en-US" sz="2800" dirty="0" smtClean="0"/>
              <a:t>Western cities will finally have to pay real market costs for water &amp; other utilities</a:t>
            </a:r>
          </a:p>
          <a:p>
            <a:pPr marL="171450" indent="-171450">
              <a:spcAft>
                <a:spcPts val="1000"/>
              </a:spcAft>
              <a:buFont typeface="Arial" pitchFamily="34" charset="0"/>
              <a:buChar char="•"/>
            </a:pPr>
            <a:r>
              <a:rPr lang="en-US" sz="2800" dirty="0" smtClean="0"/>
              <a:t>Weathering, Erosion and Deposition will always be with us; less ice-wedge weathering will occur; more sand dunes</a:t>
            </a:r>
          </a:p>
          <a:p>
            <a:pPr marL="171450" indent="-171450">
              <a:spcAft>
                <a:spcPts val="1000"/>
              </a:spcAft>
              <a:buFont typeface="Arial" pitchFamily="34" charset="0"/>
              <a:buChar char="•"/>
            </a:pPr>
            <a:r>
              <a:rPr lang="en-US" sz="2800" dirty="0" smtClean="0"/>
              <a:t>Humans will adapt on and off the Plateau as they always have</a:t>
            </a:r>
          </a:p>
        </p:txBody>
      </p:sp>
      <p:pic>
        <p:nvPicPr>
          <p:cNvPr id="103425" name="Picture 1"/>
          <p:cNvPicPr>
            <a:picLocks noChangeAspect="1" noChangeArrowheads="1"/>
          </p:cNvPicPr>
          <p:nvPr/>
        </p:nvPicPr>
        <p:blipFill>
          <a:blip r:embed="rId2" cstate="print"/>
          <a:srcRect/>
          <a:stretch>
            <a:fillRect/>
          </a:stretch>
        </p:blipFill>
        <p:spPr bwMode="auto">
          <a:xfrm>
            <a:off x="4572000" y="685800"/>
            <a:ext cx="4572001" cy="3200400"/>
          </a:xfrm>
          <a:prstGeom prst="rect">
            <a:avLst/>
          </a:prstGeom>
          <a:noFill/>
          <a:ln w="9525">
            <a:noFill/>
            <a:miter lim="800000"/>
            <a:headEnd/>
            <a:tailEnd/>
          </a:ln>
        </p:spPr>
      </p:pic>
      <p:pic>
        <p:nvPicPr>
          <p:cNvPr id="103427" name="Picture 3" descr="https://external-preview.redd.it/-zdp1UKbzdS4O76DUDmM1XD_OnElnQyVsuQts4yVUlw.jpg?auto=webp&amp;s=e9d45f518cb3890d1009252e59b19452561cb646"/>
          <p:cNvPicPr>
            <a:picLocks noChangeAspect="1" noChangeArrowheads="1"/>
          </p:cNvPicPr>
          <p:nvPr/>
        </p:nvPicPr>
        <p:blipFill>
          <a:blip r:embed="rId3" cstate="print"/>
          <a:srcRect/>
          <a:stretch>
            <a:fillRect/>
          </a:stretch>
        </p:blipFill>
        <p:spPr bwMode="auto">
          <a:xfrm>
            <a:off x="4572000" y="685800"/>
            <a:ext cx="4572000" cy="3200400"/>
          </a:xfrm>
          <a:prstGeom prst="rect">
            <a:avLst/>
          </a:prstGeom>
          <a:noFill/>
          <a:ln>
            <a:solidFill>
              <a:schemeClr val="tx1"/>
            </a:solidFill>
          </a:ln>
        </p:spPr>
      </p:pic>
      <p:pic>
        <p:nvPicPr>
          <p:cNvPr id="103429" name="Picture 5" descr="Water Utility Prices Are Rising At Over 3x The Rate Of ..."/>
          <p:cNvPicPr>
            <a:picLocks noChangeAspect="1" noChangeArrowheads="1"/>
          </p:cNvPicPr>
          <p:nvPr/>
        </p:nvPicPr>
        <p:blipFill>
          <a:blip r:embed="rId4" cstate="print"/>
          <a:srcRect/>
          <a:stretch>
            <a:fillRect/>
          </a:stretch>
        </p:blipFill>
        <p:spPr bwMode="auto">
          <a:xfrm>
            <a:off x="4572000" y="685800"/>
            <a:ext cx="4572000" cy="3200400"/>
          </a:xfrm>
          <a:prstGeom prst="rect">
            <a:avLst/>
          </a:prstGeom>
          <a:noFill/>
          <a:ln>
            <a:solidFill>
              <a:schemeClr val="tx1"/>
            </a:solidFill>
          </a:ln>
        </p:spPr>
      </p:pic>
      <p:grpSp>
        <p:nvGrpSpPr>
          <p:cNvPr id="3" name="Group 10"/>
          <p:cNvGrpSpPr/>
          <p:nvPr/>
        </p:nvGrpSpPr>
        <p:grpSpPr>
          <a:xfrm>
            <a:off x="4572000" y="685800"/>
            <a:ext cx="4572000" cy="3200400"/>
            <a:chOff x="2286000" y="1828800"/>
            <a:chExt cx="4572000" cy="3200400"/>
          </a:xfrm>
        </p:grpSpPr>
        <p:sp>
          <p:nvSpPr>
            <p:cNvPr id="10" name="Rectangle 9"/>
            <p:cNvSpPr/>
            <p:nvPr/>
          </p:nvSpPr>
          <p:spPr>
            <a:xfrm>
              <a:off x="2286000" y="1828800"/>
              <a:ext cx="4572000" cy="3200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31" name="Picture 7" descr="http://factmyth.com/wp-content/uploads/2016/03/how-well-do-humans-adapt-to-change.jpg"/>
            <p:cNvPicPr>
              <a:picLocks noChangeAspect="1" noChangeArrowheads="1"/>
            </p:cNvPicPr>
            <p:nvPr/>
          </p:nvPicPr>
          <p:blipFill>
            <a:blip r:embed="rId5" cstate="print"/>
            <a:srcRect b="16455"/>
            <a:stretch>
              <a:fillRect/>
            </a:stretch>
          </p:blipFill>
          <p:spPr bwMode="auto">
            <a:xfrm>
              <a:off x="2377440" y="2466442"/>
              <a:ext cx="4389120" cy="1925117"/>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103425"/>
                                        </p:tgtEl>
                                        <p:attrNameLst>
                                          <p:attrName>style.visibility</p:attrName>
                                        </p:attrNameLst>
                                      </p:cBhvr>
                                      <p:to>
                                        <p:strVal val="visible"/>
                                      </p:to>
                                    </p:set>
                                    <p:anim calcmode="lin" valueType="num">
                                      <p:cBhvr>
                                        <p:cTn id="10" dur="500" fill="hold"/>
                                        <p:tgtEl>
                                          <p:spTgt spid="103425"/>
                                        </p:tgtEl>
                                        <p:attrNameLst>
                                          <p:attrName>ppt_w</p:attrName>
                                        </p:attrNameLst>
                                      </p:cBhvr>
                                      <p:tavLst>
                                        <p:tav tm="0">
                                          <p:val>
                                            <p:fltVal val="0"/>
                                          </p:val>
                                        </p:tav>
                                        <p:tav tm="100000">
                                          <p:val>
                                            <p:strVal val="#ppt_w"/>
                                          </p:val>
                                        </p:tav>
                                      </p:tavLst>
                                    </p:anim>
                                    <p:anim calcmode="lin" valueType="num">
                                      <p:cBhvr>
                                        <p:cTn id="11" dur="500" fill="hold"/>
                                        <p:tgtEl>
                                          <p:spTgt spid="103425"/>
                                        </p:tgtEl>
                                        <p:attrNameLst>
                                          <p:attrName>ppt_h</p:attrName>
                                        </p:attrNameLst>
                                      </p:cBhvr>
                                      <p:tavLst>
                                        <p:tav tm="0">
                                          <p:val>
                                            <p:fltVal val="0"/>
                                          </p:val>
                                        </p:tav>
                                        <p:tav tm="100000">
                                          <p:val>
                                            <p:strVal val="#ppt_h"/>
                                          </p:val>
                                        </p:tav>
                                      </p:tavLst>
                                    </p:anim>
                                    <p:animEffect transition="in" filter="fade">
                                      <p:cBhvr>
                                        <p:cTn id="12" dur="500"/>
                                        <p:tgtEl>
                                          <p:spTgt spid="1034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1000"/>
                                        <p:tgtEl>
                                          <p:spTgt spid="5">
                                            <p:txEl>
                                              <p:pRg st="1" end="1"/>
                                            </p:txEl>
                                          </p:spTgt>
                                        </p:tgtEl>
                                      </p:cBhvr>
                                    </p:animEffect>
                                  </p:childTnLst>
                                </p:cTn>
                              </p:par>
                              <p:par>
                                <p:cTn id="18" presetID="53" presetClass="entr" presetSubtype="0" fill="hold" nodeType="withEffect">
                                  <p:stCondLst>
                                    <p:cond delay="0"/>
                                  </p:stCondLst>
                                  <p:childTnLst>
                                    <p:set>
                                      <p:cBhvr>
                                        <p:cTn id="19" dur="1" fill="hold">
                                          <p:stCondLst>
                                            <p:cond delay="0"/>
                                          </p:stCondLst>
                                        </p:cTn>
                                        <p:tgtEl>
                                          <p:spTgt spid="103427"/>
                                        </p:tgtEl>
                                        <p:attrNameLst>
                                          <p:attrName>style.visibility</p:attrName>
                                        </p:attrNameLst>
                                      </p:cBhvr>
                                      <p:to>
                                        <p:strVal val="visible"/>
                                      </p:to>
                                    </p:set>
                                    <p:anim calcmode="lin" valueType="num">
                                      <p:cBhvr>
                                        <p:cTn id="20" dur="500" fill="hold"/>
                                        <p:tgtEl>
                                          <p:spTgt spid="103427"/>
                                        </p:tgtEl>
                                        <p:attrNameLst>
                                          <p:attrName>ppt_w</p:attrName>
                                        </p:attrNameLst>
                                      </p:cBhvr>
                                      <p:tavLst>
                                        <p:tav tm="0">
                                          <p:val>
                                            <p:fltVal val="0"/>
                                          </p:val>
                                        </p:tav>
                                        <p:tav tm="100000">
                                          <p:val>
                                            <p:strVal val="#ppt_w"/>
                                          </p:val>
                                        </p:tav>
                                      </p:tavLst>
                                    </p:anim>
                                    <p:anim calcmode="lin" valueType="num">
                                      <p:cBhvr>
                                        <p:cTn id="21" dur="500" fill="hold"/>
                                        <p:tgtEl>
                                          <p:spTgt spid="103427"/>
                                        </p:tgtEl>
                                        <p:attrNameLst>
                                          <p:attrName>ppt_h</p:attrName>
                                        </p:attrNameLst>
                                      </p:cBhvr>
                                      <p:tavLst>
                                        <p:tav tm="0">
                                          <p:val>
                                            <p:fltVal val="0"/>
                                          </p:val>
                                        </p:tav>
                                        <p:tav tm="100000">
                                          <p:val>
                                            <p:strVal val="#ppt_h"/>
                                          </p:val>
                                        </p:tav>
                                      </p:tavLst>
                                    </p:anim>
                                    <p:animEffect transition="in" filter="fade">
                                      <p:cBhvr>
                                        <p:cTn id="22" dur="500"/>
                                        <p:tgtEl>
                                          <p:spTgt spid="1034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left)">
                                      <p:cBhvr>
                                        <p:cTn id="27" dur="10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wipe(left)">
                                      <p:cBhvr>
                                        <p:cTn id="32" dur="1000"/>
                                        <p:tgtEl>
                                          <p:spTgt spid="6">
                                            <p:txEl>
                                              <p:pRg st="0" end="0"/>
                                            </p:txEl>
                                          </p:spTgt>
                                        </p:tgtEl>
                                      </p:cBhvr>
                                    </p:animEffect>
                                  </p:childTnLst>
                                </p:cTn>
                              </p:par>
                              <p:par>
                                <p:cTn id="33" presetID="53" presetClass="entr" presetSubtype="0" fill="hold" nodeType="withEffect">
                                  <p:stCondLst>
                                    <p:cond delay="0"/>
                                  </p:stCondLst>
                                  <p:childTnLst>
                                    <p:set>
                                      <p:cBhvr>
                                        <p:cTn id="34" dur="1" fill="hold">
                                          <p:stCondLst>
                                            <p:cond delay="0"/>
                                          </p:stCondLst>
                                        </p:cTn>
                                        <p:tgtEl>
                                          <p:spTgt spid="103429"/>
                                        </p:tgtEl>
                                        <p:attrNameLst>
                                          <p:attrName>style.visibility</p:attrName>
                                        </p:attrNameLst>
                                      </p:cBhvr>
                                      <p:to>
                                        <p:strVal val="visible"/>
                                      </p:to>
                                    </p:set>
                                    <p:anim calcmode="lin" valueType="num">
                                      <p:cBhvr>
                                        <p:cTn id="35" dur="500" fill="hold"/>
                                        <p:tgtEl>
                                          <p:spTgt spid="103429"/>
                                        </p:tgtEl>
                                        <p:attrNameLst>
                                          <p:attrName>ppt_w</p:attrName>
                                        </p:attrNameLst>
                                      </p:cBhvr>
                                      <p:tavLst>
                                        <p:tav tm="0">
                                          <p:val>
                                            <p:fltVal val="0"/>
                                          </p:val>
                                        </p:tav>
                                        <p:tav tm="100000">
                                          <p:val>
                                            <p:strVal val="#ppt_w"/>
                                          </p:val>
                                        </p:tav>
                                      </p:tavLst>
                                    </p:anim>
                                    <p:anim calcmode="lin" valueType="num">
                                      <p:cBhvr>
                                        <p:cTn id="36" dur="500" fill="hold"/>
                                        <p:tgtEl>
                                          <p:spTgt spid="103429"/>
                                        </p:tgtEl>
                                        <p:attrNameLst>
                                          <p:attrName>ppt_h</p:attrName>
                                        </p:attrNameLst>
                                      </p:cBhvr>
                                      <p:tavLst>
                                        <p:tav tm="0">
                                          <p:val>
                                            <p:fltVal val="0"/>
                                          </p:val>
                                        </p:tav>
                                        <p:tav tm="100000">
                                          <p:val>
                                            <p:strVal val="#ppt_h"/>
                                          </p:val>
                                        </p:tav>
                                      </p:tavLst>
                                    </p:anim>
                                    <p:animEffect transition="in" filter="fade">
                                      <p:cBhvr>
                                        <p:cTn id="37" dur="500"/>
                                        <p:tgtEl>
                                          <p:spTgt spid="1034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wipe(left)">
                                      <p:cBhvr>
                                        <p:cTn id="42" dur="1000"/>
                                        <p:tgtEl>
                                          <p:spTgt spid="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wipe(left)">
                                      <p:cBhvr>
                                        <p:cTn id="47" dur="1000"/>
                                        <p:tgtEl>
                                          <p:spTgt spid="6">
                                            <p:txEl>
                                              <p:pRg st="2" end="2"/>
                                            </p:txEl>
                                          </p:spTgt>
                                        </p:tgtEl>
                                      </p:cBhvr>
                                    </p:animEffect>
                                  </p:childTnLst>
                                </p:cTn>
                              </p:par>
                              <p:par>
                                <p:cTn id="48" presetID="53" presetClass="entr" presetSubtype="0" fill="hold" nodeType="with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p:cTn id="50" dur="500" fill="hold"/>
                                        <p:tgtEl>
                                          <p:spTgt spid="3"/>
                                        </p:tgtEl>
                                        <p:attrNameLst>
                                          <p:attrName>ppt_w</p:attrName>
                                        </p:attrNameLst>
                                      </p:cBhvr>
                                      <p:tavLst>
                                        <p:tav tm="0">
                                          <p:val>
                                            <p:fltVal val="0"/>
                                          </p:val>
                                        </p:tav>
                                        <p:tav tm="100000">
                                          <p:val>
                                            <p:strVal val="#ppt_w"/>
                                          </p:val>
                                        </p:tav>
                                      </p:tavLst>
                                    </p:anim>
                                    <p:anim calcmode="lin" valueType="num">
                                      <p:cBhvr>
                                        <p:cTn id="51" dur="500" fill="hold"/>
                                        <p:tgtEl>
                                          <p:spTgt spid="3"/>
                                        </p:tgtEl>
                                        <p:attrNameLst>
                                          <p:attrName>ppt_h</p:attrName>
                                        </p:attrNameLst>
                                      </p:cBhvr>
                                      <p:tavLst>
                                        <p:tav tm="0">
                                          <p:val>
                                            <p:fltVal val="0"/>
                                          </p:val>
                                        </p:tav>
                                        <p:tav tm="100000">
                                          <p:val>
                                            <p:strVal val="#ppt_h"/>
                                          </p:val>
                                        </p:tav>
                                      </p:tavLst>
                                    </p:anim>
                                    <p:animEffect transition="in" filter="fade">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57025" y="1676400"/>
            <a:ext cx="9086975" cy="3046988"/>
          </a:xfrm>
          <a:prstGeom prst="rect">
            <a:avLst/>
          </a:prstGeom>
          <a:noFill/>
        </p:spPr>
        <p:txBody>
          <a:bodyPr wrap="none" rtlCol="0">
            <a:spAutoFit/>
          </a:bodyPr>
          <a:lstStyle/>
          <a:p>
            <a:pPr algn="ctr"/>
            <a:r>
              <a:rPr lang="en-US" sz="9600" b="1" dirty="0" smtClean="0"/>
              <a:t>END OF </a:t>
            </a:r>
          </a:p>
          <a:p>
            <a:pPr algn="ctr"/>
            <a:r>
              <a:rPr lang="en-US" sz="9600" b="1" dirty="0" smtClean="0"/>
              <a:t>PLATEAU FUTURE</a:t>
            </a:r>
            <a:endParaRPr lang="en-US" sz="9600" b="1" dirty="0"/>
          </a:p>
        </p:txBody>
      </p:sp>
    </p:spTree>
  </p:cSld>
  <p:clrMapOvr>
    <a:masterClrMapping/>
  </p:clrMapOvr>
  <p:transition/>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p:cNvSpPr/>
          <p:nvPr/>
        </p:nvSpPr>
        <p:spPr>
          <a:xfrm>
            <a:off x="1295400" y="685800"/>
            <a:ext cx="6400800" cy="6172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04800" y="2362200"/>
            <a:ext cx="9144000" cy="2554545"/>
          </a:xfrm>
          <a:prstGeom prst="rect">
            <a:avLst/>
          </a:prstGeom>
          <a:noFill/>
        </p:spPr>
        <p:txBody>
          <a:bodyPr wrap="square" rtlCol="0">
            <a:spAutoFit/>
          </a:bodyPr>
          <a:lstStyle/>
          <a:p>
            <a:pPr>
              <a:buFontTx/>
              <a:buChar char="-"/>
            </a:pPr>
            <a:r>
              <a:rPr lang="en-US" sz="3600" b="1" dirty="0" smtClean="0">
                <a:solidFill>
                  <a:schemeClr val="accent6">
                    <a:lumMod val="50000"/>
                  </a:schemeClr>
                </a:solidFill>
                <a:effectLst>
                  <a:outerShdw dist="38100" dir="7200000" algn="ctr" rotWithShape="0">
                    <a:schemeClr val="tx1"/>
                  </a:outerShdw>
                </a:effectLst>
                <a:latin typeface="Arial" pitchFamily="34" charset="0"/>
                <a:cs typeface="Arial" pitchFamily="34" charset="0"/>
              </a:rPr>
              <a:t> </a:t>
            </a:r>
            <a:r>
              <a:rPr lang="en-US" sz="4000" b="1" dirty="0" smtClean="0">
                <a:solidFill>
                  <a:schemeClr val="accent6">
                    <a:lumMod val="50000"/>
                  </a:schemeClr>
                </a:solidFill>
                <a:effectLst>
                  <a:outerShdw dist="38100" dir="7200000" algn="ctr" rotWithShape="0">
                    <a:schemeClr val="tx1"/>
                  </a:outerShdw>
                </a:effectLst>
                <a:latin typeface="Arial" pitchFamily="34" charset="0"/>
                <a:cs typeface="Arial" pitchFamily="34" charset="0"/>
              </a:rPr>
              <a:t>The Plateau: Putting It All Together</a:t>
            </a:r>
          </a:p>
          <a:p>
            <a:r>
              <a:rPr lang="en-US" sz="2000" b="1" dirty="0" smtClean="0">
                <a:solidFill>
                  <a:schemeClr val="accent6">
                    <a:lumMod val="50000"/>
                  </a:schemeClr>
                </a:solidFill>
                <a:effectLst>
                  <a:outerShdw dist="38100" dir="7200000" algn="ctr" rotWithShape="0">
                    <a:schemeClr val="tx1"/>
                  </a:outerShdw>
                </a:effectLst>
                <a:latin typeface="Arial" pitchFamily="34" charset="0"/>
                <a:cs typeface="Arial" pitchFamily="34" charset="0"/>
              </a:rPr>
              <a:t>	</a:t>
            </a:r>
          </a:p>
          <a:p>
            <a:pPr>
              <a:buFontTx/>
              <a:buChar char="-"/>
            </a:pPr>
            <a:r>
              <a:rPr lang="en-US" sz="4000" b="1" dirty="0" smtClean="0">
                <a:solidFill>
                  <a:schemeClr val="accent6">
                    <a:lumMod val="50000"/>
                  </a:schemeClr>
                </a:solidFill>
                <a:effectLst>
                  <a:outerShdw dist="38100" dir="7200000" algn="ctr" rotWithShape="0">
                    <a:schemeClr val="tx1"/>
                  </a:outerShdw>
                </a:effectLst>
                <a:latin typeface="Arial" pitchFamily="34" charset="0"/>
                <a:cs typeface="Arial" pitchFamily="34" charset="0"/>
              </a:rPr>
              <a:t> The Plateau: The Future</a:t>
            </a:r>
          </a:p>
          <a:p>
            <a:endParaRPr lang="en-US" sz="2000" b="1" dirty="0" smtClean="0">
              <a:solidFill>
                <a:schemeClr val="accent6">
                  <a:lumMod val="50000"/>
                </a:schemeClr>
              </a:solidFill>
              <a:effectLst>
                <a:outerShdw dist="38100" dir="7200000" algn="ctr" rotWithShape="0">
                  <a:schemeClr val="tx1"/>
                </a:outerShdw>
              </a:effectLst>
              <a:latin typeface="Arial" pitchFamily="34" charset="0"/>
              <a:cs typeface="Arial" pitchFamily="34" charset="0"/>
            </a:endParaRPr>
          </a:p>
          <a:p>
            <a:pPr>
              <a:buFontTx/>
              <a:buChar char="-"/>
            </a:pPr>
            <a:r>
              <a:rPr lang="en-US" sz="4000" b="1" dirty="0" smtClean="0">
                <a:solidFill>
                  <a:schemeClr val="accent6">
                    <a:lumMod val="50000"/>
                  </a:schemeClr>
                </a:solidFill>
                <a:effectLst>
                  <a:outerShdw dist="38100" dir="7200000" algn="ctr" rotWithShape="0">
                    <a:schemeClr val="tx1"/>
                  </a:outerShdw>
                </a:effectLst>
                <a:latin typeface="Arial" pitchFamily="34" charset="0"/>
                <a:cs typeface="Arial" pitchFamily="34" charset="0"/>
              </a:rPr>
              <a:t> What’s Ahead Next Year?</a:t>
            </a:r>
          </a:p>
        </p:txBody>
      </p:sp>
      <p:sp>
        <p:nvSpPr>
          <p:cNvPr id="15" name="TextBox 14"/>
          <p:cNvSpPr txBox="1"/>
          <p:nvPr/>
        </p:nvSpPr>
        <p:spPr>
          <a:xfrm>
            <a:off x="0" y="0"/>
            <a:ext cx="9144000" cy="830997"/>
          </a:xfrm>
          <a:prstGeom prst="rect">
            <a:avLst/>
          </a:prstGeom>
          <a:noFill/>
        </p:spPr>
        <p:txBody>
          <a:bodyPr wrap="square" rtlCol="0">
            <a:spAutoFit/>
          </a:bodyPr>
          <a:lstStyle/>
          <a:p>
            <a:pPr algn="ctr"/>
            <a:r>
              <a:rPr lang="en-US" sz="48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rPr>
              <a:t>Week  6 –  Future of the Plateau</a:t>
            </a:r>
          </a:p>
        </p:txBody>
      </p:sp>
      <p:sp>
        <p:nvSpPr>
          <p:cNvPr id="18" name="TextBox 17"/>
          <p:cNvSpPr txBox="1"/>
          <p:nvPr/>
        </p:nvSpPr>
        <p:spPr>
          <a:xfrm>
            <a:off x="0" y="0"/>
            <a:ext cx="9144000" cy="707886"/>
          </a:xfrm>
          <a:prstGeom prst="rect">
            <a:avLst/>
          </a:prstGeom>
          <a:noFill/>
        </p:spPr>
        <p:txBody>
          <a:bodyPr wrap="square" rtlCol="0">
            <a:spAutoFit/>
          </a:bodyPr>
          <a:lstStyle/>
          <a:p>
            <a:pPr algn="ctr"/>
            <a:r>
              <a:rPr lang="en-US" sz="4000" b="1" dirty="0" smtClean="0">
                <a:solidFill>
                  <a:srgbClr val="984807"/>
                </a:solidFill>
                <a:effectLst>
                  <a:outerShdw dist="38100" dir="7200000" algn="ctr" rotWithShape="0">
                    <a:schemeClr val="tx1"/>
                  </a:outerShdw>
                </a:effectLst>
                <a:latin typeface="Arial" pitchFamily="34" charset="0"/>
                <a:cs typeface="Calibri" pitchFamily="34" charset="0"/>
              </a:rPr>
              <a:t>What’s Ahead Next Year?</a:t>
            </a:r>
            <a:endParaRPr lang="en-US" sz="40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sp>
        <p:nvSpPr>
          <p:cNvPr id="16" name="TextBox 15"/>
          <p:cNvSpPr txBox="1"/>
          <p:nvPr/>
        </p:nvSpPr>
        <p:spPr>
          <a:xfrm>
            <a:off x="152400" y="4245114"/>
            <a:ext cx="7467600" cy="707886"/>
          </a:xfrm>
          <a:prstGeom prst="rect">
            <a:avLst/>
          </a:prstGeom>
          <a:noFill/>
        </p:spPr>
        <p:txBody>
          <a:bodyPr wrap="square" rtlCol="0">
            <a:spAutoFit/>
          </a:bodyPr>
          <a:lstStyle/>
          <a:p>
            <a:r>
              <a:rPr lang="en-US" sz="4000" b="1" dirty="0" smtClean="0">
                <a:solidFill>
                  <a:srgbClr val="984807"/>
                </a:solidFill>
                <a:effectLst>
                  <a:outerShdw dist="38100" dir="7200000" algn="ctr" rotWithShape="0">
                    <a:schemeClr val="tx1"/>
                  </a:outerShdw>
                </a:effectLst>
                <a:latin typeface="Comic Sans MS" pitchFamily="66" charset="0"/>
                <a:cs typeface="Calibri" pitchFamily="34" charset="0"/>
              </a:rPr>
              <a:t>  What’s Ahead Next Year?</a:t>
            </a:r>
            <a:endParaRPr lang="en-US" sz="4000" b="1" spc="-50" dirty="0" smtClean="0">
              <a:solidFill>
                <a:srgbClr val="984807"/>
              </a:solidFill>
              <a:effectLst>
                <a:outerShdw dist="38100" dir="7200000" algn="ctr" rotWithShape="0">
                  <a:schemeClr val="tx1"/>
                </a:outerShdw>
              </a:effectLst>
              <a:latin typeface="Comic Sans MS" pitchFamily="66" charset="0"/>
              <a:cs typeface="Arial" pitchFamily="34" charset="0"/>
            </a:endParaRPr>
          </a:p>
        </p:txBody>
      </p:sp>
      <p:pic>
        <p:nvPicPr>
          <p:cNvPr id="46082" name="Picture 2" descr="C:\Users\Sandra\AppData\Local\Microsoft\Windows\INetCache\IE\U3FRR2B4\1200px-Check_mark.svg[1].png"/>
          <p:cNvPicPr>
            <a:picLocks noChangeAspect="1" noChangeArrowheads="1"/>
          </p:cNvPicPr>
          <p:nvPr/>
        </p:nvPicPr>
        <p:blipFill>
          <a:blip r:embed="rId2" cstate="print"/>
          <a:srcRect/>
          <a:stretch>
            <a:fillRect/>
          </a:stretch>
        </p:blipFill>
        <p:spPr bwMode="auto">
          <a:xfrm>
            <a:off x="304800" y="1828800"/>
            <a:ext cx="1066800" cy="1066800"/>
          </a:xfrm>
          <a:prstGeom prst="rect">
            <a:avLst/>
          </a:prstGeom>
          <a:noFill/>
        </p:spPr>
      </p:pic>
      <p:pic>
        <p:nvPicPr>
          <p:cNvPr id="9" name="Picture 2" descr="C:\Users\Sandra\AppData\Local\Microsoft\Windows\INetCache\IE\U3FRR2B4\1200px-Check_mark.svg[1].png"/>
          <p:cNvPicPr>
            <a:picLocks noChangeAspect="1" noChangeArrowheads="1"/>
          </p:cNvPicPr>
          <p:nvPr/>
        </p:nvPicPr>
        <p:blipFill>
          <a:blip r:embed="rId2" cstate="print"/>
          <a:srcRect/>
          <a:stretch>
            <a:fillRect/>
          </a:stretch>
        </p:blipFill>
        <p:spPr bwMode="auto">
          <a:xfrm>
            <a:off x="228600" y="2819400"/>
            <a:ext cx="1069848" cy="106984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1000"/>
                                        <p:tgtEl>
                                          <p:spTgt spid="10">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1000"/>
                                        <p:tgtEl>
                                          <p:spTgt spid="1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xEl>
                                              <p:pRg st="4" end="4"/>
                                            </p:txEl>
                                          </p:spTgt>
                                        </p:tgtEl>
                                        <p:attrNameLst>
                                          <p:attrName>style.visibility</p:attrName>
                                        </p:attrNameLst>
                                      </p:cBhvr>
                                      <p:to>
                                        <p:strVal val="visible"/>
                                      </p:to>
                                    </p:set>
                                    <p:animEffect transition="in" filter="fade">
                                      <p:cBhvr>
                                        <p:cTn id="16" dur="1000"/>
                                        <p:tgtEl>
                                          <p:spTgt spid="10">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6082"/>
                                        </p:tgtEl>
                                        <p:attrNameLst>
                                          <p:attrName>style.visibility</p:attrName>
                                        </p:attrNameLst>
                                      </p:cBhvr>
                                      <p:to>
                                        <p:strVal val="visible"/>
                                      </p:to>
                                    </p:set>
                                    <p:animEffect transition="in" filter="fade">
                                      <p:cBhvr>
                                        <p:cTn id="19" dur="1000"/>
                                        <p:tgtEl>
                                          <p:spTgt spid="46082"/>
                                        </p:tgtEl>
                                      </p:cBhvr>
                                    </p:animEffect>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childTnLst>
                                </p:cTn>
                              </p:par>
                              <p:par>
                                <p:cTn id="29" presetID="10" presetClass="exit" presetSubtype="0" fill="hold" nodeType="withEffect">
                                  <p:stCondLst>
                                    <p:cond delay="0"/>
                                  </p:stCondLst>
                                  <p:childTnLst>
                                    <p:animEffect transition="out" filter="fade">
                                      <p:cBhvr>
                                        <p:cTn id="30" dur="1000"/>
                                        <p:tgtEl>
                                          <p:spTgt spid="46082"/>
                                        </p:tgtEl>
                                      </p:cBhvr>
                                    </p:animEffect>
                                    <p:set>
                                      <p:cBhvr>
                                        <p:cTn id="31" dur="1" fill="hold">
                                          <p:stCondLst>
                                            <p:cond delay="999"/>
                                          </p:stCondLst>
                                        </p:cTn>
                                        <p:tgtEl>
                                          <p:spTgt spid="46082"/>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1000"/>
                                        <p:tgtEl>
                                          <p:spTgt spid="9"/>
                                        </p:tgtEl>
                                      </p:cBhvr>
                                    </p:animEffect>
                                    <p:set>
                                      <p:cBhvr>
                                        <p:cTn id="34" dur="1" fill="hold">
                                          <p:stCondLst>
                                            <p:cond delay="999"/>
                                          </p:stCondLst>
                                        </p:cTn>
                                        <p:tgtEl>
                                          <p:spTgt spid="9"/>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1000"/>
                                        <p:tgtEl>
                                          <p:spTgt spid="19"/>
                                        </p:tgtEl>
                                      </p:cBhvr>
                                    </p:animEffect>
                                    <p:set>
                                      <p:cBhvr>
                                        <p:cTn id="37" dur="1" fill="hold">
                                          <p:stCondLst>
                                            <p:cond delay="999"/>
                                          </p:stCondLst>
                                        </p:cTn>
                                        <p:tgtEl>
                                          <p:spTgt spid="19"/>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00"/>
                                        <p:tgtEl>
                                          <p:spTgt spid="15"/>
                                        </p:tgtEl>
                                      </p:cBhvr>
                                    </p:animEffect>
                                    <p:set>
                                      <p:cBhvr>
                                        <p:cTn id="40" dur="1" fill="hold">
                                          <p:stCondLst>
                                            <p:cond delay="999"/>
                                          </p:stCondLst>
                                        </p:cTn>
                                        <p:tgtEl>
                                          <p:spTgt spid="15"/>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1000"/>
                                        <p:tgtEl>
                                          <p:spTgt spid="10">
                                            <p:txEl>
                                              <p:pRg st="0" end="0"/>
                                            </p:txEl>
                                          </p:spTgt>
                                        </p:tgtEl>
                                      </p:cBhvr>
                                    </p:animEffect>
                                    <p:set>
                                      <p:cBhvr>
                                        <p:cTn id="43" dur="1" fill="hold">
                                          <p:stCondLst>
                                            <p:cond delay="999"/>
                                          </p:stCondLst>
                                        </p:cTn>
                                        <p:tgtEl>
                                          <p:spTgt spid="10">
                                            <p:txEl>
                                              <p:pRg st="0" end="0"/>
                                            </p:txEl>
                                          </p:spTgt>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1000"/>
                                        <p:tgtEl>
                                          <p:spTgt spid="10">
                                            <p:txEl>
                                              <p:pRg st="2" end="2"/>
                                            </p:txEl>
                                          </p:spTgt>
                                        </p:tgtEl>
                                      </p:cBhvr>
                                    </p:animEffect>
                                    <p:set>
                                      <p:cBhvr>
                                        <p:cTn id="46" dur="1" fill="hold">
                                          <p:stCondLst>
                                            <p:cond delay="999"/>
                                          </p:stCondLst>
                                        </p:cTn>
                                        <p:tgtEl>
                                          <p:spTgt spid="10">
                                            <p:txEl>
                                              <p:pRg st="2" end="2"/>
                                            </p:txEl>
                                          </p:spTgt>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1000"/>
                                        <p:tgtEl>
                                          <p:spTgt spid="10">
                                            <p:txEl>
                                              <p:pRg st="4" end="4"/>
                                            </p:txEl>
                                          </p:spTgt>
                                        </p:tgtEl>
                                      </p:cBhvr>
                                    </p:animEffect>
                                    <p:set>
                                      <p:cBhvr>
                                        <p:cTn id="49" dur="1" fill="hold">
                                          <p:stCondLst>
                                            <p:cond delay="999"/>
                                          </p:stCondLst>
                                        </p:cTn>
                                        <p:tgtEl>
                                          <p:spTgt spid="10">
                                            <p:txEl>
                                              <p:pRg st="4" end="4"/>
                                            </p:txEl>
                                          </p:spTgt>
                                        </p:tgtEl>
                                        <p:attrNameLst>
                                          <p:attrName>style.visibility</p:attrName>
                                        </p:attrNameLst>
                                      </p:cBhvr>
                                      <p:to>
                                        <p:strVal val="hidden"/>
                                      </p:to>
                                    </p:set>
                                  </p:childTnLst>
                                </p:cTn>
                              </p:par>
                              <p:par>
                                <p:cTn id="50" presetID="64" presetClass="path" presetSubtype="0" accel="50000" decel="50000" fill="hold" grpId="1" nodeType="withEffect">
                                  <p:stCondLst>
                                    <p:cond delay="0"/>
                                  </p:stCondLst>
                                  <p:childTnLst>
                                    <p:animMotion origin="layout" path="M 5.55112E-17 -1.85185E-6 L 0.05833 -0.59282 " pathEditMode="relative" rAng="0" ptsTypes="AA">
                                      <p:cBhvr>
                                        <p:cTn id="51" dur="1000" fill="hold"/>
                                        <p:tgtEl>
                                          <p:spTgt spid="16"/>
                                        </p:tgtEl>
                                        <p:attrNameLst>
                                          <p:attrName>ppt_x</p:attrName>
                                          <p:attrName>ppt_y</p:attrName>
                                        </p:attrNameLst>
                                      </p:cBhvr>
                                      <p:rCtr x="29" y="-297"/>
                                    </p:animMotion>
                                  </p:childTnLst>
                                </p:cTn>
                              </p:par>
                              <p:par>
                                <p:cTn id="52" presetID="10" presetClass="entr" presetSubtype="0" fill="hold" grpId="0" nodeType="withEffect">
                                  <p:stCondLst>
                                    <p:cond delay="50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1000"/>
                                        <p:tgtEl>
                                          <p:spTgt spid="18"/>
                                        </p:tgtEl>
                                      </p:cBhvr>
                                    </p:animEffect>
                                  </p:childTnLst>
                                </p:cTn>
                              </p:par>
                              <p:par>
                                <p:cTn id="55" presetID="10" presetClass="exit" presetSubtype="0" fill="hold" grpId="2" nodeType="withEffect">
                                  <p:stCondLst>
                                    <p:cond delay="500"/>
                                  </p:stCondLst>
                                  <p:childTnLst>
                                    <p:animEffect transition="out" filter="fade">
                                      <p:cBhvr>
                                        <p:cTn id="56" dur="1000"/>
                                        <p:tgtEl>
                                          <p:spTgt spid="16"/>
                                        </p:tgtEl>
                                      </p:cBhvr>
                                    </p:animEffect>
                                    <p:set>
                                      <p:cBhvr>
                                        <p:cTn id="57"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uiExpand="1" build="allAtOnce"/>
      <p:bldP spid="10" grpId="1" uiExpand="1" build="allAtOnce"/>
      <p:bldP spid="15" grpId="0"/>
      <p:bldP spid="15" grpId="1"/>
      <p:bldP spid="18" grpId="0"/>
      <p:bldP spid="16" grpId="0"/>
      <p:bldP spid="16" grpId="1"/>
      <p:bldP spid="16" grpId="2"/>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Box 64"/>
          <p:cNvSpPr txBox="1"/>
          <p:nvPr/>
        </p:nvSpPr>
        <p:spPr>
          <a:xfrm>
            <a:off x="0" y="0"/>
            <a:ext cx="9144000" cy="707886"/>
          </a:xfrm>
          <a:prstGeom prst="rect">
            <a:avLst/>
          </a:prstGeom>
          <a:noFill/>
        </p:spPr>
        <p:txBody>
          <a:bodyPr wrap="square" rtlCol="0">
            <a:spAutoFit/>
          </a:bodyPr>
          <a:lstStyle/>
          <a:p>
            <a:pPr algn="ctr"/>
            <a:r>
              <a:rPr lang="en-US" sz="4000" b="1" dirty="0" smtClean="0">
                <a:solidFill>
                  <a:srgbClr val="984807"/>
                </a:solidFill>
                <a:effectLst>
                  <a:outerShdw dist="38100" dir="7200000" algn="ctr" rotWithShape="0">
                    <a:schemeClr val="tx1"/>
                  </a:outerShdw>
                </a:effectLst>
                <a:latin typeface="Arial" pitchFamily="34" charset="0"/>
                <a:cs typeface="Calibri" pitchFamily="34" charset="0"/>
              </a:rPr>
              <a:t>What’s Ahead Next Year?</a:t>
            </a:r>
            <a:endParaRPr lang="en-US" sz="40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sp>
        <p:nvSpPr>
          <p:cNvPr id="12" name="Rectangle 11"/>
          <p:cNvSpPr/>
          <p:nvPr/>
        </p:nvSpPr>
        <p:spPr>
          <a:xfrm>
            <a:off x="0" y="0"/>
            <a:ext cx="9144000" cy="923330"/>
          </a:xfrm>
          <a:prstGeom prst="rect">
            <a:avLst/>
          </a:prstGeom>
        </p:spPr>
        <p:txBody>
          <a:bodyPr wrap="square">
            <a:spAutoFit/>
          </a:bodyPr>
          <a:lstStyle/>
          <a:p>
            <a:pPr algn="ctr"/>
            <a:r>
              <a:rPr lang="en-US" sz="4800" b="1" dirty="0" smtClean="0">
                <a:ln>
                  <a:solidFill>
                    <a:schemeClr val="tx1"/>
                  </a:solidFill>
                </a:ln>
                <a:effectLst>
                  <a:outerShdw dist="50800" dir="7800000" algn="ctr" rotWithShape="0">
                    <a:srgbClr val="FF0000"/>
                  </a:outerShdw>
                </a:effectLst>
                <a:latin typeface="Tempus Sans ITC" pitchFamily="82" charset="0"/>
              </a:rPr>
              <a:t>NATIONAL</a:t>
            </a:r>
            <a:r>
              <a:rPr lang="en-US" sz="5400" b="1" dirty="0" smtClean="0">
                <a:ln>
                  <a:solidFill>
                    <a:schemeClr val="tx1"/>
                  </a:solidFill>
                </a:ln>
                <a:effectLst>
                  <a:outerShdw dist="50800" dir="7800000" algn="ctr" rotWithShape="0">
                    <a:srgbClr val="FF0000"/>
                  </a:outerShdw>
                </a:effectLst>
                <a:latin typeface="Tempus Sans ITC" pitchFamily="82" charset="0"/>
              </a:rPr>
              <a:t> TREASURES</a:t>
            </a:r>
          </a:p>
        </p:txBody>
      </p:sp>
      <p:grpSp>
        <p:nvGrpSpPr>
          <p:cNvPr id="2" name="Group 13"/>
          <p:cNvGrpSpPr/>
          <p:nvPr/>
        </p:nvGrpSpPr>
        <p:grpSpPr>
          <a:xfrm>
            <a:off x="0" y="1004887"/>
            <a:ext cx="9139237" cy="5853113"/>
            <a:chOff x="0" y="1004887"/>
            <a:chExt cx="9139237" cy="5853113"/>
          </a:xfrm>
        </p:grpSpPr>
        <p:grpSp>
          <p:nvGrpSpPr>
            <p:cNvPr id="3" name="Group 1"/>
            <p:cNvGrpSpPr/>
            <p:nvPr/>
          </p:nvGrpSpPr>
          <p:grpSpPr>
            <a:xfrm>
              <a:off x="0" y="1004887"/>
              <a:ext cx="9139237" cy="5853113"/>
              <a:chOff x="0" y="1004887"/>
              <a:chExt cx="9139237" cy="5853113"/>
            </a:xfrm>
          </p:grpSpPr>
          <p:pic>
            <p:nvPicPr>
              <p:cNvPr id="18" name="Picture 3"/>
              <p:cNvPicPr>
                <a:picLocks noChangeAspect="1" noChangeArrowheads="1"/>
              </p:cNvPicPr>
              <p:nvPr/>
            </p:nvPicPr>
            <p:blipFill>
              <a:blip r:embed="rId3" cstate="print"/>
              <a:srcRect/>
              <a:stretch>
                <a:fillRect/>
              </a:stretch>
            </p:blipFill>
            <p:spPr bwMode="auto">
              <a:xfrm>
                <a:off x="0" y="1004887"/>
                <a:ext cx="9139237" cy="5853113"/>
              </a:xfrm>
              <a:prstGeom prst="rect">
                <a:avLst/>
              </a:prstGeom>
              <a:noFill/>
              <a:ln w="9525">
                <a:noFill/>
                <a:miter lim="800000"/>
                <a:headEnd/>
                <a:tailEnd/>
              </a:ln>
              <a:effectLst/>
            </p:spPr>
          </p:pic>
          <p:grpSp>
            <p:nvGrpSpPr>
              <p:cNvPr id="4" name="Group 9"/>
              <p:cNvGrpSpPr/>
              <p:nvPr/>
            </p:nvGrpSpPr>
            <p:grpSpPr>
              <a:xfrm>
                <a:off x="3048000" y="4736592"/>
                <a:ext cx="1135655" cy="368808"/>
                <a:chOff x="3048000" y="4736592"/>
                <a:chExt cx="1135655" cy="368808"/>
              </a:xfrm>
            </p:grpSpPr>
            <p:pic>
              <p:nvPicPr>
                <p:cNvPr id="24" name="Picture 3"/>
                <p:cNvPicPr>
                  <a:picLocks noChangeAspect="1" noChangeArrowheads="1"/>
                </p:cNvPicPr>
                <p:nvPr/>
              </p:nvPicPr>
              <p:blipFill>
                <a:blip r:embed="rId3"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25" name="TextBox 24"/>
                <p:cNvSpPr txBox="1"/>
                <p:nvPr/>
              </p:nvSpPr>
              <p:spPr>
                <a:xfrm>
                  <a:off x="3163824" y="4736592"/>
                  <a:ext cx="1019831" cy="253916"/>
                </a:xfrm>
                <a:prstGeom prst="rect">
                  <a:avLst/>
                </a:prstGeom>
                <a:noFill/>
              </p:spPr>
              <p:txBody>
                <a:bodyPr wrap="none" rtlCol="0">
                  <a:spAutoFit/>
                </a:bodyPr>
                <a:lstStyle/>
                <a:p>
                  <a:r>
                    <a:rPr lang="en-US" sz="1050" spc="50" dirty="0" smtClean="0">
                      <a:ln w="12700">
                        <a:solidFill>
                          <a:srgbClr val="003300"/>
                        </a:solidFill>
                      </a:ln>
                      <a:solidFill>
                        <a:srgbClr val="003300"/>
                      </a:solidFill>
                      <a:effectLst/>
                      <a:latin typeface="Arial" pitchFamily="34" charset="0"/>
                      <a:cs typeface="Arial" pitchFamily="34" charset="0"/>
                    </a:rPr>
                    <a:t>White Sands</a:t>
                  </a:r>
                  <a:endParaRPr lang="en-US" sz="1050" spc="50" dirty="0">
                    <a:ln w="12700">
                      <a:solidFill>
                        <a:srgbClr val="003300"/>
                      </a:solidFill>
                    </a:ln>
                    <a:solidFill>
                      <a:srgbClr val="003300"/>
                    </a:solidFill>
                    <a:effectLst/>
                    <a:latin typeface="Arial" pitchFamily="34" charset="0"/>
                    <a:cs typeface="Arial" pitchFamily="34" charset="0"/>
                  </a:endParaRPr>
                </a:p>
              </p:txBody>
            </p:sp>
          </p:grpSp>
        </p:grpSp>
        <p:pic>
          <p:nvPicPr>
            <p:cNvPr id="16" name="Picture 3"/>
            <p:cNvPicPr>
              <a:picLocks noChangeAspect="1" noChangeArrowheads="1"/>
            </p:cNvPicPr>
            <p:nvPr/>
          </p:nvPicPr>
          <p:blipFill>
            <a:blip r:embed="rId4" cstate="print"/>
            <a:srcRect/>
            <a:stretch>
              <a:fillRect/>
            </a:stretch>
          </p:blipFill>
          <p:spPr bwMode="auto">
            <a:xfrm>
              <a:off x="6984054" y="3816350"/>
              <a:ext cx="145409" cy="222250"/>
            </a:xfrm>
            <a:prstGeom prst="rect">
              <a:avLst/>
            </a:prstGeom>
            <a:noFill/>
            <a:ln w="9525">
              <a:noFill/>
              <a:miter lim="800000"/>
              <a:headEnd/>
              <a:tailEnd/>
            </a:ln>
            <a:effectLst/>
          </p:spPr>
        </p:pic>
        <p:sp>
          <p:nvSpPr>
            <p:cNvPr id="17" name="TextBox 16"/>
            <p:cNvSpPr txBox="1"/>
            <p:nvPr/>
          </p:nvSpPr>
          <p:spPr>
            <a:xfrm>
              <a:off x="6248400" y="3823156"/>
              <a:ext cx="865943" cy="246221"/>
            </a:xfrm>
            <a:prstGeom prst="rect">
              <a:avLst/>
            </a:prstGeom>
            <a:noFill/>
          </p:spPr>
          <p:txBody>
            <a:bodyPr wrap="none" rtlCol="0">
              <a:spAutoFit/>
            </a:bodyPr>
            <a:lstStyle/>
            <a:p>
              <a:r>
                <a:rPr lang="en-US" sz="1000" b="1" spc="-50" dirty="0" smtClean="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endPar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endParaRPr>
            </a:p>
          </p:txBody>
        </p:sp>
      </p:grpSp>
      <p:sp>
        <p:nvSpPr>
          <p:cNvPr id="13" name="Rectangle 12"/>
          <p:cNvSpPr/>
          <p:nvPr/>
        </p:nvSpPr>
        <p:spPr>
          <a:xfrm>
            <a:off x="0" y="0"/>
            <a:ext cx="9144000" cy="769441"/>
          </a:xfrm>
          <a:prstGeom prst="rect">
            <a:avLst/>
          </a:prstGeom>
        </p:spPr>
        <p:txBody>
          <a:bodyPr wrap="square">
            <a:spAutoFit/>
          </a:bodyPr>
          <a:lstStyle/>
          <a:p>
            <a:pPr algn="ctr"/>
            <a:r>
              <a:rPr lang="en-US" sz="4400" b="1" i="1" spc="-50" dirty="0" smtClean="0">
                <a:ln>
                  <a:solidFill>
                    <a:srgbClr val="996633"/>
                  </a:solidFill>
                </a:ln>
                <a:solidFill>
                  <a:srgbClr val="996633"/>
                </a:solidFill>
                <a:effectLst>
                  <a:outerShdw dist="38100" dir="7200000" algn="ctr" rotWithShape="0">
                    <a:schemeClr val="tx1"/>
                  </a:outerShdw>
                </a:effectLst>
                <a:latin typeface="Arial" pitchFamily="34" charset="0"/>
                <a:cs typeface="Arial" pitchFamily="34" charset="0"/>
              </a:rPr>
              <a:t>Exotic </a:t>
            </a:r>
            <a:r>
              <a:rPr lang="en-US" sz="4400" b="1" i="1" spc="-50" dirty="0" err="1" smtClean="0">
                <a:ln>
                  <a:solidFill>
                    <a:srgbClr val="996633"/>
                  </a:solidFill>
                </a:ln>
                <a:solidFill>
                  <a:srgbClr val="996633"/>
                </a:solidFill>
                <a:effectLst>
                  <a:outerShdw dist="38100" dir="7200000" algn="ctr" rotWithShape="0">
                    <a:schemeClr val="tx1"/>
                  </a:outerShdw>
                </a:effectLst>
                <a:latin typeface="Arial" pitchFamily="34" charset="0"/>
                <a:cs typeface="Arial" pitchFamily="34" charset="0"/>
              </a:rPr>
              <a:t>Terranes</a:t>
            </a:r>
            <a:r>
              <a:rPr lang="en-US" sz="4400" b="1" i="1" spc="-50" dirty="0" smtClean="0">
                <a:ln>
                  <a:solidFill>
                    <a:srgbClr val="996633"/>
                  </a:solidFill>
                </a:ln>
                <a:solidFill>
                  <a:srgbClr val="996633"/>
                </a:solidFill>
                <a:effectLst>
                  <a:outerShdw dist="38100" dir="7200000" algn="ctr" rotWithShape="0">
                    <a:schemeClr val="tx1"/>
                  </a:outerShdw>
                </a:effectLst>
                <a:latin typeface="Arial" pitchFamily="34" charset="0"/>
                <a:cs typeface="Arial" pitchFamily="34" charset="0"/>
              </a:rPr>
              <a:t> of the West Coast</a:t>
            </a:r>
          </a:p>
        </p:txBody>
      </p:sp>
      <p:sp useBgFill="1">
        <p:nvSpPr>
          <p:cNvPr id="20" name="Rectangle 19"/>
          <p:cNvSpPr/>
          <p:nvPr/>
        </p:nvSpPr>
        <p:spPr>
          <a:xfrm>
            <a:off x="0" y="6019800"/>
            <a:ext cx="91440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6027003"/>
            <a:ext cx="9144000" cy="830997"/>
          </a:xfrm>
          <a:prstGeom prst="rect">
            <a:avLst/>
          </a:prstGeom>
        </p:spPr>
        <p:txBody>
          <a:bodyPr wrap="square">
            <a:spAutoFit/>
          </a:bodyPr>
          <a:lstStyle/>
          <a:p>
            <a:pPr algn="ctr"/>
            <a:r>
              <a:rPr lang="en-US" sz="4800" b="1" dirty="0" smtClean="0">
                <a:ln>
                  <a:solidFill>
                    <a:schemeClr val="tx1"/>
                  </a:solidFill>
                </a:ln>
                <a:effectLst>
                  <a:outerShdw dist="50800" dir="7800000" algn="ctr" rotWithShape="0">
                    <a:srgbClr val="FF0000"/>
                  </a:outerShdw>
                </a:effectLst>
                <a:latin typeface="Tempus Sans ITC" pitchFamily="82" charset="0"/>
              </a:rPr>
              <a:t>IN OUR NATURAL WONDERS</a:t>
            </a:r>
          </a:p>
        </p:txBody>
      </p:sp>
      <p:sp>
        <p:nvSpPr>
          <p:cNvPr id="19" name="TextBox 18"/>
          <p:cNvSpPr txBox="1"/>
          <p:nvPr/>
        </p:nvSpPr>
        <p:spPr>
          <a:xfrm>
            <a:off x="3352800" y="2514600"/>
            <a:ext cx="3694216" cy="1569660"/>
          </a:xfrm>
          <a:prstGeom prst="rect">
            <a:avLst/>
          </a:prstGeom>
          <a:noFill/>
        </p:spPr>
        <p:txBody>
          <a:bodyPr wrap="none" rtlCol="0">
            <a:spAutoFit/>
          </a:bodyPr>
          <a:lstStyle/>
          <a:p>
            <a:r>
              <a:rPr lang="en-US" sz="9600" b="1" dirty="0" smtClean="0">
                <a:solidFill>
                  <a:srgbClr val="FF0000"/>
                </a:solidFill>
                <a:effectLst>
                  <a:outerShdw dist="50800" dir="7200000" algn="ctr" rotWithShape="0">
                    <a:schemeClr val="tx1"/>
                  </a:outerShdw>
                </a:effectLst>
              </a:rPr>
              <a:t>PART 2</a:t>
            </a:r>
            <a:endParaRPr lang="en-US" sz="9600" b="1" dirty="0">
              <a:solidFill>
                <a:srgbClr val="FF0000"/>
              </a:solidFill>
              <a:effectLst>
                <a:outerShdw dist="50800" dir="7200000" algn="ctr" rotWithShape="0">
                  <a:schemeClr val="tx1"/>
                </a:outerShdw>
              </a:effectLst>
            </a:endParaRPr>
          </a:p>
        </p:txBody>
      </p:sp>
      <p:pic>
        <p:nvPicPr>
          <p:cNvPr id="27" name="01 - Time Passes By.mp3">
            <a:hlinkClick r:id="" action="ppaction://media"/>
          </p:cNvPr>
          <p:cNvPicPr>
            <a:picLocks noRot="1" noChangeAspect="1"/>
          </p:cNvPicPr>
          <p:nvPr>
            <a:audioFile r:link="rId1"/>
          </p:nvPr>
        </p:nvPicPr>
        <p:blipFill>
          <a:blip r:embed="rId5" cstate="print"/>
          <a:stretch>
            <a:fillRect/>
          </a:stretch>
        </p:blipFill>
        <p:spPr>
          <a:xfrm>
            <a:off x="11506200" y="7543800"/>
            <a:ext cx="244475" cy="244475"/>
          </a:xfrm>
          <a:prstGeom prst="rect">
            <a:avLst/>
          </a:prstGeom>
        </p:spPr>
      </p:pic>
      <p:pic>
        <p:nvPicPr>
          <p:cNvPr id="28" name="Picture 3"/>
          <p:cNvPicPr>
            <a:picLocks noChangeAspect="1" noChangeArrowheads="1"/>
          </p:cNvPicPr>
          <p:nvPr/>
        </p:nvPicPr>
        <p:blipFill>
          <a:blip r:embed="rId3" cstate="print"/>
          <a:srcRect r="78322" b="33848"/>
          <a:stretch>
            <a:fillRect/>
          </a:stretch>
        </p:blipFill>
        <p:spPr bwMode="auto">
          <a:xfrm>
            <a:off x="0" y="1004887"/>
            <a:ext cx="1981200" cy="3871913"/>
          </a:xfrm>
          <a:prstGeom prst="rect">
            <a:avLst/>
          </a:prstGeom>
          <a:noFill/>
          <a:ln w="76200">
            <a:solidFill>
              <a:schemeClr val="tx1"/>
            </a:solidFill>
            <a:miter lim="800000"/>
            <a:headEnd/>
            <a:tailEnd/>
          </a:ln>
          <a:effectLst/>
        </p:spPr>
      </p:pic>
      <p:sp>
        <p:nvSpPr>
          <p:cNvPr id="23" name="Freeform 22"/>
          <p:cNvSpPr/>
          <p:nvPr/>
        </p:nvSpPr>
        <p:spPr>
          <a:xfrm rot="-180000">
            <a:off x="696679" y="1195156"/>
            <a:ext cx="1148337" cy="3501593"/>
          </a:xfrm>
          <a:custGeom>
            <a:avLst/>
            <a:gdLst>
              <a:gd name="connsiteX0" fmla="*/ 781050 w 1155700"/>
              <a:gd name="connsiteY0" fmla="*/ 29633 h 3528483"/>
              <a:gd name="connsiteX1" fmla="*/ 1111250 w 1155700"/>
              <a:gd name="connsiteY1" fmla="*/ 105833 h 3528483"/>
              <a:gd name="connsiteX2" fmla="*/ 1047750 w 1155700"/>
              <a:gd name="connsiteY2" fmla="*/ 232833 h 3528483"/>
              <a:gd name="connsiteX3" fmla="*/ 730250 w 1155700"/>
              <a:gd name="connsiteY3" fmla="*/ 829733 h 3528483"/>
              <a:gd name="connsiteX4" fmla="*/ 488950 w 1155700"/>
              <a:gd name="connsiteY4" fmla="*/ 1299633 h 3528483"/>
              <a:gd name="connsiteX5" fmla="*/ 501650 w 1155700"/>
              <a:gd name="connsiteY5" fmla="*/ 1629833 h 3528483"/>
              <a:gd name="connsiteX6" fmla="*/ 476250 w 1155700"/>
              <a:gd name="connsiteY6" fmla="*/ 1845733 h 3528483"/>
              <a:gd name="connsiteX7" fmla="*/ 603250 w 1155700"/>
              <a:gd name="connsiteY7" fmla="*/ 1998133 h 3528483"/>
              <a:gd name="connsiteX8" fmla="*/ 565150 w 1155700"/>
              <a:gd name="connsiteY8" fmla="*/ 2214033 h 3528483"/>
              <a:gd name="connsiteX9" fmla="*/ 654050 w 1155700"/>
              <a:gd name="connsiteY9" fmla="*/ 2493433 h 3528483"/>
              <a:gd name="connsiteX10" fmla="*/ 704850 w 1155700"/>
              <a:gd name="connsiteY10" fmla="*/ 2747433 h 3528483"/>
              <a:gd name="connsiteX11" fmla="*/ 717550 w 1155700"/>
              <a:gd name="connsiteY11" fmla="*/ 2912533 h 3528483"/>
              <a:gd name="connsiteX12" fmla="*/ 641350 w 1155700"/>
              <a:gd name="connsiteY12" fmla="*/ 3064933 h 3528483"/>
              <a:gd name="connsiteX13" fmla="*/ 590550 w 1155700"/>
              <a:gd name="connsiteY13" fmla="*/ 3090333 h 3528483"/>
              <a:gd name="connsiteX14" fmla="*/ 641350 w 1155700"/>
              <a:gd name="connsiteY14" fmla="*/ 3204633 h 3528483"/>
              <a:gd name="connsiteX15" fmla="*/ 958850 w 1155700"/>
              <a:gd name="connsiteY15" fmla="*/ 3331633 h 3528483"/>
              <a:gd name="connsiteX16" fmla="*/ 971550 w 1155700"/>
              <a:gd name="connsiteY16" fmla="*/ 3407833 h 3528483"/>
              <a:gd name="connsiteX17" fmla="*/ 895350 w 1155700"/>
              <a:gd name="connsiteY17" fmla="*/ 3395133 h 3528483"/>
              <a:gd name="connsiteX18" fmla="*/ 844550 w 1155700"/>
              <a:gd name="connsiteY18" fmla="*/ 3522133 h 3528483"/>
              <a:gd name="connsiteX19" fmla="*/ 679450 w 1155700"/>
              <a:gd name="connsiteY19" fmla="*/ 3433233 h 3528483"/>
              <a:gd name="connsiteX20" fmla="*/ 425450 w 1155700"/>
              <a:gd name="connsiteY20" fmla="*/ 3242733 h 3528483"/>
              <a:gd name="connsiteX21" fmla="*/ 361950 w 1155700"/>
              <a:gd name="connsiteY21" fmla="*/ 3153833 h 3528483"/>
              <a:gd name="connsiteX22" fmla="*/ 196850 w 1155700"/>
              <a:gd name="connsiteY22" fmla="*/ 3014133 h 3528483"/>
              <a:gd name="connsiteX23" fmla="*/ 196850 w 1155700"/>
              <a:gd name="connsiteY23" fmla="*/ 2937933 h 3528483"/>
              <a:gd name="connsiteX24" fmla="*/ 107950 w 1155700"/>
              <a:gd name="connsiteY24" fmla="*/ 2671233 h 3528483"/>
              <a:gd name="connsiteX25" fmla="*/ 146050 w 1155700"/>
              <a:gd name="connsiteY25" fmla="*/ 2569633 h 3528483"/>
              <a:gd name="connsiteX26" fmla="*/ 120650 w 1155700"/>
              <a:gd name="connsiteY26" fmla="*/ 2429933 h 3528483"/>
              <a:gd name="connsiteX27" fmla="*/ 44450 w 1155700"/>
              <a:gd name="connsiteY27" fmla="*/ 2277533 h 3528483"/>
              <a:gd name="connsiteX28" fmla="*/ 19050 w 1155700"/>
              <a:gd name="connsiteY28" fmla="*/ 2036233 h 3528483"/>
              <a:gd name="connsiteX29" fmla="*/ 57150 w 1155700"/>
              <a:gd name="connsiteY29" fmla="*/ 1833033 h 3528483"/>
              <a:gd name="connsiteX30" fmla="*/ 6350 w 1155700"/>
              <a:gd name="connsiteY30" fmla="*/ 1667933 h 3528483"/>
              <a:gd name="connsiteX31" fmla="*/ 95250 w 1155700"/>
              <a:gd name="connsiteY31" fmla="*/ 1591733 h 3528483"/>
              <a:gd name="connsiteX32" fmla="*/ 107950 w 1155700"/>
              <a:gd name="connsiteY32" fmla="*/ 1325033 h 3528483"/>
              <a:gd name="connsiteX33" fmla="*/ 158750 w 1155700"/>
              <a:gd name="connsiteY33" fmla="*/ 1223433 h 3528483"/>
              <a:gd name="connsiteX34" fmla="*/ 298450 w 1155700"/>
              <a:gd name="connsiteY34" fmla="*/ 982133 h 3528483"/>
              <a:gd name="connsiteX35" fmla="*/ 400050 w 1155700"/>
              <a:gd name="connsiteY35" fmla="*/ 702733 h 3528483"/>
              <a:gd name="connsiteX36" fmla="*/ 450850 w 1155700"/>
              <a:gd name="connsiteY36" fmla="*/ 524933 h 3528483"/>
              <a:gd name="connsiteX37" fmla="*/ 476250 w 1155700"/>
              <a:gd name="connsiteY37" fmla="*/ 334433 h 3528483"/>
              <a:gd name="connsiteX38" fmla="*/ 501650 w 1155700"/>
              <a:gd name="connsiteY38" fmla="*/ 118533 h 3528483"/>
              <a:gd name="connsiteX39" fmla="*/ 654050 w 1155700"/>
              <a:gd name="connsiteY39" fmla="*/ 207433 h 3528483"/>
              <a:gd name="connsiteX40" fmla="*/ 755650 w 1155700"/>
              <a:gd name="connsiteY40" fmla="*/ 283633 h 3528483"/>
              <a:gd name="connsiteX41" fmla="*/ 781050 w 1155700"/>
              <a:gd name="connsiteY41" fmla="*/ 29633 h 352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55700" h="3528483">
                <a:moveTo>
                  <a:pt x="781050" y="29633"/>
                </a:moveTo>
                <a:cubicBezTo>
                  <a:pt x="840317" y="0"/>
                  <a:pt x="1066800" y="71966"/>
                  <a:pt x="1111250" y="105833"/>
                </a:cubicBezTo>
                <a:cubicBezTo>
                  <a:pt x="1155700" y="139700"/>
                  <a:pt x="1111250" y="112183"/>
                  <a:pt x="1047750" y="232833"/>
                </a:cubicBezTo>
                <a:cubicBezTo>
                  <a:pt x="984250" y="353483"/>
                  <a:pt x="823383" y="651933"/>
                  <a:pt x="730250" y="829733"/>
                </a:cubicBezTo>
                <a:cubicBezTo>
                  <a:pt x="637117" y="1007533"/>
                  <a:pt x="527050" y="1166283"/>
                  <a:pt x="488950" y="1299633"/>
                </a:cubicBezTo>
                <a:cubicBezTo>
                  <a:pt x="450850" y="1432983"/>
                  <a:pt x="503767" y="1538816"/>
                  <a:pt x="501650" y="1629833"/>
                </a:cubicBezTo>
                <a:cubicBezTo>
                  <a:pt x="499533" y="1720850"/>
                  <a:pt x="459317" y="1784350"/>
                  <a:pt x="476250" y="1845733"/>
                </a:cubicBezTo>
                <a:cubicBezTo>
                  <a:pt x="493183" y="1907116"/>
                  <a:pt x="588433" y="1936750"/>
                  <a:pt x="603250" y="1998133"/>
                </a:cubicBezTo>
                <a:cubicBezTo>
                  <a:pt x="618067" y="2059516"/>
                  <a:pt x="556683" y="2131483"/>
                  <a:pt x="565150" y="2214033"/>
                </a:cubicBezTo>
                <a:cubicBezTo>
                  <a:pt x="573617" y="2296583"/>
                  <a:pt x="630767" y="2404533"/>
                  <a:pt x="654050" y="2493433"/>
                </a:cubicBezTo>
                <a:cubicBezTo>
                  <a:pt x="677333" y="2582333"/>
                  <a:pt x="694267" y="2677583"/>
                  <a:pt x="704850" y="2747433"/>
                </a:cubicBezTo>
                <a:cubicBezTo>
                  <a:pt x="715433" y="2817283"/>
                  <a:pt x="728133" y="2859616"/>
                  <a:pt x="717550" y="2912533"/>
                </a:cubicBezTo>
                <a:cubicBezTo>
                  <a:pt x="706967" y="2965450"/>
                  <a:pt x="662517" y="3035300"/>
                  <a:pt x="641350" y="3064933"/>
                </a:cubicBezTo>
                <a:cubicBezTo>
                  <a:pt x="620183" y="3094566"/>
                  <a:pt x="590550" y="3067050"/>
                  <a:pt x="590550" y="3090333"/>
                </a:cubicBezTo>
                <a:cubicBezTo>
                  <a:pt x="590550" y="3113616"/>
                  <a:pt x="579967" y="3164416"/>
                  <a:pt x="641350" y="3204633"/>
                </a:cubicBezTo>
                <a:cubicBezTo>
                  <a:pt x="702733" y="3244850"/>
                  <a:pt x="903817" y="3297766"/>
                  <a:pt x="958850" y="3331633"/>
                </a:cubicBezTo>
                <a:cubicBezTo>
                  <a:pt x="1013883" y="3365500"/>
                  <a:pt x="982133" y="3397250"/>
                  <a:pt x="971550" y="3407833"/>
                </a:cubicBezTo>
                <a:cubicBezTo>
                  <a:pt x="960967" y="3418416"/>
                  <a:pt x="916516" y="3376083"/>
                  <a:pt x="895350" y="3395133"/>
                </a:cubicBezTo>
                <a:cubicBezTo>
                  <a:pt x="874184" y="3414183"/>
                  <a:pt x="880533" y="3515783"/>
                  <a:pt x="844550" y="3522133"/>
                </a:cubicBezTo>
                <a:cubicBezTo>
                  <a:pt x="808567" y="3528483"/>
                  <a:pt x="749300" y="3479800"/>
                  <a:pt x="679450" y="3433233"/>
                </a:cubicBezTo>
                <a:cubicBezTo>
                  <a:pt x="609600" y="3386666"/>
                  <a:pt x="478367" y="3289300"/>
                  <a:pt x="425450" y="3242733"/>
                </a:cubicBezTo>
                <a:cubicBezTo>
                  <a:pt x="372533" y="3196166"/>
                  <a:pt x="400050" y="3191933"/>
                  <a:pt x="361950" y="3153833"/>
                </a:cubicBezTo>
                <a:cubicBezTo>
                  <a:pt x="323850" y="3115733"/>
                  <a:pt x="224367" y="3050116"/>
                  <a:pt x="196850" y="3014133"/>
                </a:cubicBezTo>
                <a:cubicBezTo>
                  <a:pt x="169333" y="2978150"/>
                  <a:pt x="211667" y="2995083"/>
                  <a:pt x="196850" y="2937933"/>
                </a:cubicBezTo>
                <a:cubicBezTo>
                  <a:pt x="182033" y="2880783"/>
                  <a:pt x="116417" y="2732616"/>
                  <a:pt x="107950" y="2671233"/>
                </a:cubicBezTo>
                <a:cubicBezTo>
                  <a:pt x="99483" y="2609850"/>
                  <a:pt x="143933" y="2609850"/>
                  <a:pt x="146050" y="2569633"/>
                </a:cubicBezTo>
                <a:cubicBezTo>
                  <a:pt x="148167" y="2529416"/>
                  <a:pt x="137583" y="2478616"/>
                  <a:pt x="120650" y="2429933"/>
                </a:cubicBezTo>
                <a:cubicBezTo>
                  <a:pt x="103717" y="2381250"/>
                  <a:pt x="61383" y="2343150"/>
                  <a:pt x="44450" y="2277533"/>
                </a:cubicBezTo>
                <a:cubicBezTo>
                  <a:pt x="27517" y="2211916"/>
                  <a:pt x="16933" y="2110316"/>
                  <a:pt x="19050" y="2036233"/>
                </a:cubicBezTo>
                <a:cubicBezTo>
                  <a:pt x="21167" y="1962150"/>
                  <a:pt x="59267" y="1894416"/>
                  <a:pt x="57150" y="1833033"/>
                </a:cubicBezTo>
                <a:cubicBezTo>
                  <a:pt x="55033" y="1771650"/>
                  <a:pt x="0" y="1708150"/>
                  <a:pt x="6350" y="1667933"/>
                </a:cubicBezTo>
                <a:cubicBezTo>
                  <a:pt x="12700" y="1627716"/>
                  <a:pt x="78317" y="1648883"/>
                  <a:pt x="95250" y="1591733"/>
                </a:cubicBezTo>
                <a:cubicBezTo>
                  <a:pt x="112183" y="1534583"/>
                  <a:pt x="97367" y="1386416"/>
                  <a:pt x="107950" y="1325033"/>
                </a:cubicBezTo>
                <a:cubicBezTo>
                  <a:pt x="118533" y="1263650"/>
                  <a:pt x="127000" y="1280583"/>
                  <a:pt x="158750" y="1223433"/>
                </a:cubicBezTo>
                <a:cubicBezTo>
                  <a:pt x="190500" y="1166283"/>
                  <a:pt x="258233" y="1068916"/>
                  <a:pt x="298450" y="982133"/>
                </a:cubicBezTo>
                <a:cubicBezTo>
                  <a:pt x="338667" y="895350"/>
                  <a:pt x="374650" y="778933"/>
                  <a:pt x="400050" y="702733"/>
                </a:cubicBezTo>
                <a:cubicBezTo>
                  <a:pt x="425450" y="626533"/>
                  <a:pt x="438150" y="586316"/>
                  <a:pt x="450850" y="524933"/>
                </a:cubicBezTo>
                <a:cubicBezTo>
                  <a:pt x="463550" y="463550"/>
                  <a:pt x="467783" y="402166"/>
                  <a:pt x="476250" y="334433"/>
                </a:cubicBezTo>
                <a:cubicBezTo>
                  <a:pt x="484717" y="266700"/>
                  <a:pt x="472017" y="139700"/>
                  <a:pt x="501650" y="118533"/>
                </a:cubicBezTo>
                <a:cubicBezTo>
                  <a:pt x="531283" y="97366"/>
                  <a:pt x="611717" y="179916"/>
                  <a:pt x="654050" y="207433"/>
                </a:cubicBezTo>
                <a:cubicBezTo>
                  <a:pt x="696383" y="234950"/>
                  <a:pt x="736600" y="306916"/>
                  <a:pt x="755650" y="283633"/>
                </a:cubicBezTo>
                <a:cubicBezTo>
                  <a:pt x="774700" y="260350"/>
                  <a:pt x="721783" y="59266"/>
                  <a:pt x="781050" y="29633"/>
                </a:cubicBezTo>
                <a:close/>
              </a:path>
            </a:pathLst>
          </a:custGeom>
          <a:solidFill>
            <a:srgbClr val="FF0000">
              <a:alpha val="45000"/>
            </a:srgb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 name="Rectangle 50"/>
          <p:cNvSpPr/>
          <p:nvPr/>
        </p:nvSpPr>
        <p:spPr>
          <a:xfrm>
            <a:off x="4267200" y="0"/>
            <a:ext cx="48768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233" name="Picture 1"/>
          <p:cNvPicPr>
            <a:picLocks noChangeAspect="1" noChangeArrowheads="1"/>
          </p:cNvPicPr>
          <p:nvPr/>
        </p:nvPicPr>
        <p:blipFill>
          <a:blip r:embed="rId6" cstate="print"/>
          <a:srcRect/>
          <a:stretch>
            <a:fillRect/>
          </a:stretch>
        </p:blipFill>
        <p:spPr bwMode="auto">
          <a:xfrm>
            <a:off x="5181600" y="-76201"/>
            <a:ext cx="3886200" cy="6968023"/>
          </a:xfrm>
          <a:prstGeom prst="rect">
            <a:avLst/>
          </a:prstGeom>
          <a:noFill/>
          <a:ln w="9525">
            <a:noFill/>
            <a:miter lim="800000"/>
            <a:headEnd/>
            <a:tailEnd/>
          </a:ln>
          <a:effectLst/>
        </p:spPr>
      </p:pic>
      <p:grpSp>
        <p:nvGrpSpPr>
          <p:cNvPr id="66" name="Group 63"/>
          <p:cNvGrpSpPr/>
          <p:nvPr/>
        </p:nvGrpSpPr>
        <p:grpSpPr>
          <a:xfrm>
            <a:off x="5029200" y="0"/>
            <a:ext cx="4114800" cy="6629400"/>
            <a:chOff x="5029200" y="0"/>
            <a:chExt cx="4114800" cy="6629400"/>
          </a:xfrm>
        </p:grpSpPr>
        <p:sp>
          <p:nvSpPr>
            <p:cNvPr id="67" name="Oval 66"/>
            <p:cNvSpPr/>
            <p:nvPr/>
          </p:nvSpPr>
          <p:spPr>
            <a:xfrm>
              <a:off x="7848600" y="0"/>
              <a:ext cx="12954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6172200" y="457200"/>
              <a:ext cx="1295400" cy="533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5791200" y="1066800"/>
              <a:ext cx="17526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7162800" y="2209800"/>
              <a:ext cx="1752600" cy="457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5105400" y="3200400"/>
              <a:ext cx="2133600" cy="533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6172200" y="4038600"/>
              <a:ext cx="1295400" cy="457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7391400" y="4142232"/>
              <a:ext cx="11430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5410200" y="4495800"/>
              <a:ext cx="1600200" cy="457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6248400" y="5029200"/>
              <a:ext cx="1295400" cy="457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5029200" y="5334000"/>
              <a:ext cx="1981200" cy="533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6553200" y="6019800"/>
              <a:ext cx="16764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5257800" y="2667000"/>
              <a:ext cx="1295400" cy="457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65"/>
                                        </p:tgtEl>
                                      </p:cBhvr>
                                    </p:animEffect>
                                    <p:set>
                                      <p:cBhvr>
                                        <p:cTn id="7" dur="1" fill="hold">
                                          <p:stCondLst>
                                            <p:cond delay="999"/>
                                          </p:stCondLst>
                                        </p:cTn>
                                        <p:tgtEl>
                                          <p:spTgt spid="65"/>
                                        </p:tgtEl>
                                        <p:attrNameLst>
                                          <p:attrName>style.visibility</p:attrName>
                                        </p:attrNameLst>
                                      </p:cBhvr>
                                      <p:to>
                                        <p:strVal val="hidden"/>
                                      </p:to>
                                    </p:set>
                                  </p:childTnLst>
                                </p:cTn>
                              </p:par>
                              <p:par>
                                <p:cTn id="8" presetID="10" presetClass="entr" presetSubtype="0"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childTnLst>
                          </p:cTn>
                        </p:par>
                        <p:par>
                          <p:cTn id="17" fill="hold">
                            <p:stCondLst>
                              <p:cond delay="1000"/>
                            </p:stCondLst>
                            <p:childTnLst>
                              <p:par>
                                <p:cTn id="18" presetID="53"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1000" fill="hold"/>
                                        <p:tgtEl>
                                          <p:spTgt spid="19"/>
                                        </p:tgtEl>
                                        <p:attrNameLst>
                                          <p:attrName>ppt_w</p:attrName>
                                        </p:attrNameLst>
                                      </p:cBhvr>
                                      <p:tavLst>
                                        <p:tav tm="0">
                                          <p:val>
                                            <p:fltVal val="0"/>
                                          </p:val>
                                        </p:tav>
                                        <p:tav tm="100000">
                                          <p:val>
                                            <p:strVal val="#ppt_w"/>
                                          </p:val>
                                        </p:tav>
                                      </p:tavLst>
                                    </p:anim>
                                    <p:anim calcmode="lin" valueType="num">
                                      <p:cBhvr>
                                        <p:cTn id="21" dur="1000" fill="hold"/>
                                        <p:tgtEl>
                                          <p:spTgt spid="19"/>
                                        </p:tgtEl>
                                        <p:attrNameLst>
                                          <p:attrName>ppt_h</p:attrName>
                                        </p:attrNameLst>
                                      </p:cBhvr>
                                      <p:tavLst>
                                        <p:tav tm="0">
                                          <p:val>
                                            <p:fltVal val="0"/>
                                          </p:val>
                                        </p:tav>
                                        <p:tav tm="100000">
                                          <p:val>
                                            <p:strVal val="#ppt_h"/>
                                          </p:val>
                                        </p:tav>
                                      </p:tavLst>
                                    </p:anim>
                                    <p:animEffect transition="in" filter="fade">
                                      <p:cBhvr>
                                        <p:cTn id="22" dur="1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7" presetClass="exit" presetSubtype="0" fill="hold" nodeType="withEffect">
                                  <p:stCondLst>
                                    <p:cond delay="0"/>
                                  </p:stCondLst>
                                  <p:childTnLst>
                                    <p:animEffect transition="out" filter="fade">
                                      <p:cBhvr>
                                        <p:cTn id="31" dur="1000"/>
                                        <p:tgtEl>
                                          <p:spTgt spid="12"/>
                                        </p:tgtEl>
                                      </p:cBhvr>
                                    </p:animEffect>
                                    <p:anim calcmode="lin" valueType="num">
                                      <p:cBhvr>
                                        <p:cTn id="32" dur="1000"/>
                                        <p:tgtEl>
                                          <p:spTgt spid="12"/>
                                        </p:tgtEl>
                                        <p:attrNameLst>
                                          <p:attrName>ppt_x</p:attrName>
                                        </p:attrNameLst>
                                      </p:cBhvr>
                                      <p:tavLst>
                                        <p:tav tm="0">
                                          <p:val>
                                            <p:strVal val="ppt_x"/>
                                          </p:val>
                                        </p:tav>
                                        <p:tav tm="100000">
                                          <p:val>
                                            <p:strVal val="ppt_x"/>
                                          </p:val>
                                        </p:tav>
                                      </p:tavLst>
                                    </p:anim>
                                    <p:anim calcmode="lin" valueType="num">
                                      <p:cBhvr>
                                        <p:cTn id="33" dur="1000"/>
                                        <p:tgtEl>
                                          <p:spTgt spid="12"/>
                                        </p:tgtEl>
                                        <p:attrNameLst>
                                          <p:attrName>ppt_y</p:attrName>
                                        </p:attrNameLst>
                                      </p:cBhvr>
                                      <p:tavLst>
                                        <p:tav tm="0">
                                          <p:val>
                                            <p:strVal val="ppt_y"/>
                                          </p:val>
                                        </p:tav>
                                        <p:tav tm="100000">
                                          <p:val>
                                            <p:strVal val="ppt_y-.1"/>
                                          </p:val>
                                        </p:tav>
                                      </p:tavLst>
                                    </p:anim>
                                    <p:set>
                                      <p:cBhvr>
                                        <p:cTn id="34" dur="1" fill="hold">
                                          <p:stCondLst>
                                            <p:cond delay="999"/>
                                          </p:stCondLst>
                                        </p:cTn>
                                        <p:tgtEl>
                                          <p:spTgt spid="1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1000"/>
                                        <p:tgtEl>
                                          <p:spTgt spid="20"/>
                                        </p:tgtEl>
                                      </p:cBhvr>
                                    </p:animEffect>
                                    <p:set>
                                      <p:cBhvr>
                                        <p:cTn id="37" dur="1" fill="hold">
                                          <p:stCondLst>
                                            <p:cond delay="999"/>
                                          </p:stCondLst>
                                        </p:cTn>
                                        <p:tgtEl>
                                          <p:spTgt spid="20"/>
                                        </p:tgtEl>
                                        <p:attrNameLst>
                                          <p:attrName>style.visibility</p:attrName>
                                        </p:attrNameLst>
                                      </p:cBhvr>
                                      <p:to>
                                        <p:strVal val="hidden"/>
                                      </p:to>
                                    </p:set>
                                  </p:childTnLst>
                                </p:cTn>
                              </p:par>
                              <p:par>
                                <p:cTn id="38" presetID="42" presetClass="exit" presetSubtype="0" fill="hold" nodeType="withEffect">
                                  <p:stCondLst>
                                    <p:cond delay="0"/>
                                  </p:stCondLst>
                                  <p:childTnLst>
                                    <p:animEffect transition="out" filter="fade">
                                      <p:cBhvr>
                                        <p:cTn id="39" dur="1000"/>
                                        <p:tgtEl>
                                          <p:spTgt spid="21"/>
                                        </p:tgtEl>
                                      </p:cBhvr>
                                    </p:animEffect>
                                    <p:anim calcmode="lin" valueType="num">
                                      <p:cBhvr>
                                        <p:cTn id="40" dur="1000"/>
                                        <p:tgtEl>
                                          <p:spTgt spid="21"/>
                                        </p:tgtEl>
                                        <p:attrNameLst>
                                          <p:attrName>ppt_x</p:attrName>
                                        </p:attrNameLst>
                                      </p:cBhvr>
                                      <p:tavLst>
                                        <p:tav tm="0">
                                          <p:val>
                                            <p:strVal val="ppt_x"/>
                                          </p:val>
                                        </p:tav>
                                        <p:tav tm="100000">
                                          <p:val>
                                            <p:strVal val="ppt_x"/>
                                          </p:val>
                                        </p:tav>
                                      </p:tavLst>
                                    </p:anim>
                                    <p:anim calcmode="lin" valueType="num">
                                      <p:cBhvr>
                                        <p:cTn id="41" dur="1000"/>
                                        <p:tgtEl>
                                          <p:spTgt spid="21"/>
                                        </p:tgtEl>
                                        <p:attrNameLst>
                                          <p:attrName>ppt_y</p:attrName>
                                        </p:attrNameLst>
                                      </p:cBhvr>
                                      <p:tavLst>
                                        <p:tav tm="0">
                                          <p:val>
                                            <p:strVal val="ppt_y"/>
                                          </p:val>
                                        </p:tav>
                                        <p:tav tm="100000">
                                          <p:val>
                                            <p:strVal val="ppt_y+.1"/>
                                          </p:val>
                                        </p:tav>
                                      </p:tavLst>
                                    </p:anim>
                                    <p:set>
                                      <p:cBhvr>
                                        <p:cTn id="42" dur="1" fill="hold">
                                          <p:stCondLst>
                                            <p:cond delay="999"/>
                                          </p:stCondLst>
                                        </p:cTn>
                                        <p:tgtEl>
                                          <p:spTgt spid="21"/>
                                        </p:tgtEl>
                                        <p:attrNameLst>
                                          <p:attrName>style.visibility</p:attrName>
                                        </p:attrNameLst>
                                      </p:cBhvr>
                                      <p:to>
                                        <p:strVal val="hidden"/>
                                      </p:to>
                                    </p:set>
                                  </p:childTnLst>
                                </p:cTn>
                              </p:par>
                              <p:par>
                                <p:cTn id="43" presetID="9" presetClass="entr" presetSubtype="0" fill="hold" grpId="0" nodeType="withEffect">
                                  <p:stCondLst>
                                    <p:cond delay="500"/>
                                  </p:stCondLst>
                                  <p:childTnLst>
                                    <p:set>
                                      <p:cBhvr>
                                        <p:cTn id="44" dur="1" fill="hold">
                                          <p:stCondLst>
                                            <p:cond delay="0"/>
                                          </p:stCondLst>
                                        </p:cTn>
                                        <p:tgtEl>
                                          <p:spTgt spid="23"/>
                                        </p:tgtEl>
                                        <p:attrNameLst>
                                          <p:attrName>style.visibility</p:attrName>
                                        </p:attrNameLst>
                                      </p:cBhvr>
                                      <p:to>
                                        <p:strVal val="visible"/>
                                      </p:to>
                                    </p:set>
                                    <p:animEffect transition="in" filter="dissolve">
                                      <p:cBhvr>
                                        <p:cTn id="45" dur="10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left)">
                                      <p:cBhvr>
                                        <p:cTn id="50" dur="10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63" presetClass="path" presetSubtype="0" accel="50000" decel="50000" fill="hold" nodeType="clickEffect">
                                  <p:stCondLst>
                                    <p:cond delay="0"/>
                                  </p:stCondLst>
                                  <p:childTnLst>
                                    <p:animMotion origin="layout" path="M -3.33333E-6 1.90751E-6 L 0.675 0.08231 " pathEditMode="relative" rAng="0" ptsTypes="AA">
                                      <p:cBhvr>
                                        <p:cTn id="54" dur="1000" fill="hold"/>
                                        <p:tgtEl>
                                          <p:spTgt spid="28"/>
                                        </p:tgtEl>
                                        <p:attrNameLst>
                                          <p:attrName>ppt_x</p:attrName>
                                          <p:attrName>ppt_y</p:attrName>
                                        </p:attrNameLst>
                                      </p:cBhvr>
                                      <p:rCtr x="338" y="41"/>
                                    </p:animMotion>
                                  </p:childTnLst>
                                </p:cTn>
                              </p:par>
                              <p:par>
                                <p:cTn id="55" presetID="10" presetClass="exit" presetSubtype="0" fill="hold" grpId="1" nodeType="withEffect">
                                  <p:stCondLst>
                                    <p:cond delay="0"/>
                                  </p:stCondLst>
                                  <p:childTnLst>
                                    <p:animEffect transition="out" filter="fade">
                                      <p:cBhvr>
                                        <p:cTn id="56" dur="1000"/>
                                        <p:tgtEl>
                                          <p:spTgt spid="23"/>
                                        </p:tgtEl>
                                      </p:cBhvr>
                                    </p:animEffect>
                                    <p:set>
                                      <p:cBhvr>
                                        <p:cTn id="57" dur="1" fill="hold">
                                          <p:stCondLst>
                                            <p:cond delay="999"/>
                                          </p:stCondLst>
                                        </p:cTn>
                                        <p:tgtEl>
                                          <p:spTgt spid="2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1000"/>
                                        <p:tgtEl>
                                          <p:spTgt spid="2"/>
                                        </p:tgtEl>
                                      </p:cBhvr>
                                    </p:animEffect>
                                    <p:set>
                                      <p:cBhvr>
                                        <p:cTn id="60" dur="1" fill="hold">
                                          <p:stCondLst>
                                            <p:cond delay="999"/>
                                          </p:stCondLst>
                                        </p:cTn>
                                        <p:tgtEl>
                                          <p:spTgt spid="2"/>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1000"/>
                                        <p:tgtEl>
                                          <p:spTgt spid="19"/>
                                        </p:tgtEl>
                                      </p:cBhvr>
                                    </p:animEffect>
                                    <p:set>
                                      <p:cBhvr>
                                        <p:cTn id="63" dur="1" fill="hold">
                                          <p:stCondLst>
                                            <p:cond delay="999"/>
                                          </p:stCondLst>
                                        </p:cTn>
                                        <p:tgtEl>
                                          <p:spTgt spid="19"/>
                                        </p:tgtEl>
                                        <p:attrNameLst>
                                          <p:attrName>style.visibility</p:attrName>
                                        </p:attrNameLst>
                                      </p:cBhvr>
                                      <p:to>
                                        <p:strVal val="hidden"/>
                                      </p:to>
                                    </p:set>
                                  </p:childTnLst>
                                </p:cTn>
                              </p:par>
                              <p:par>
                                <p:cTn id="64" presetID="6" presetClass="emph" presetSubtype="0" fill="hold" nodeType="withEffect">
                                  <p:stCondLst>
                                    <p:cond delay="0"/>
                                  </p:stCondLst>
                                  <p:childTnLst>
                                    <p:animScale>
                                      <p:cBhvr>
                                        <p:cTn id="65" dur="1000" fill="hold"/>
                                        <p:tgtEl>
                                          <p:spTgt spid="28"/>
                                        </p:tgtEl>
                                      </p:cBhvr>
                                      <p:by x="150000" y="150000"/>
                                    </p:animScale>
                                  </p:childTnLst>
                                </p:cTn>
                              </p:par>
                              <p:par>
                                <p:cTn id="66" presetID="10" presetClass="exit" presetSubtype="0" fill="hold" nodeType="withEffect">
                                  <p:stCondLst>
                                    <p:cond delay="500"/>
                                  </p:stCondLst>
                                  <p:childTnLst>
                                    <p:animEffect transition="out" filter="fade">
                                      <p:cBhvr>
                                        <p:cTn id="67" dur="1000"/>
                                        <p:tgtEl>
                                          <p:spTgt spid="28"/>
                                        </p:tgtEl>
                                      </p:cBhvr>
                                    </p:animEffect>
                                    <p:set>
                                      <p:cBhvr>
                                        <p:cTn id="68" dur="1" fill="hold">
                                          <p:stCondLst>
                                            <p:cond delay="999"/>
                                          </p:stCondLst>
                                        </p:cTn>
                                        <p:tgtEl>
                                          <p:spTgt spid="28"/>
                                        </p:tgtEl>
                                        <p:attrNameLst>
                                          <p:attrName>style.visibility</p:attrName>
                                        </p:attrNameLst>
                                      </p:cBhvr>
                                      <p:to>
                                        <p:strVal val="hidden"/>
                                      </p:to>
                                    </p:set>
                                  </p:childTnLst>
                                </p:cTn>
                              </p:par>
                              <p:par>
                                <p:cTn id="69" presetID="10" presetClass="entr" presetSubtype="0" fill="hold" grpId="0" nodeType="withEffect">
                                  <p:stCondLst>
                                    <p:cond delay="500"/>
                                  </p:stCondLst>
                                  <p:childTnLst>
                                    <p:set>
                                      <p:cBhvr>
                                        <p:cTn id="70" dur="1" fill="hold">
                                          <p:stCondLst>
                                            <p:cond delay="0"/>
                                          </p:stCondLst>
                                        </p:cTn>
                                        <p:tgtEl>
                                          <p:spTgt spid="51"/>
                                        </p:tgtEl>
                                        <p:attrNameLst>
                                          <p:attrName>style.visibility</p:attrName>
                                        </p:attrNameLst>
                                      </p:cBhvr>
                                      <p:to>
                                        <p:strVal val="visible"/>
                                      </p:to>
                                    </p:set>
                                    <p:animEffect transition="in" filter="fade">
                                      <p:cBhvr>
                                        <p:cTn id="71" dur="1000"/>
                                        <p:tgtEl>
                                          <p:spTgt spid="51"/>
                                        </p:tgtEl>
                                      </p:cBhvr>
                                    </p:animEffect>
                                  </p:childTnLst>
                                </p:cTn>
                              </p:par>
                              <p:par>
                                <p:cTn id="72" presetID="10" presetClass="entr" presetSubtype="0" fill="hold" nodeType="withEffect">
                                  <p:stCondLst>
                                    <p:cond delay="500"/>
                                  </p:stCondLst>
                                  <p:childTnLst>
                                    <p:set>
                                      <p:cBhvr>
                                        <p:cTn id="73" dur="1" fill="hold">
                                          <p:stCondLst>
                                            <p:cond delay="0"/>
                                          </p:stCondLst>
                                        </p:cTn>
                                        <p:tgtEl>
                                          <p:spTgt spid="95233"/>
                                        </p:tgtEl>
                                        <p:attrNameLst>
                                          <p:attrName>style.visibility</p:attrName>
                                        </p:attrNameLst>
                                      </p:cBhvr>
                                      <p:to>
                                        <p:strVal val="visible"/>
                                      </p:to>
                                    </p:set>
                                    <p:animEffect transition="in" filter="fade">
                                      <p:cBhvr>
                                        <p:cTn id="74" dur="1000"/>
                                        <p:tgtEl>
                                          <p:spTgt spid="95233"/>
                                        </p:tgtEl>
                                      </p:cBhvr>
                                    </p:animEffect>
                                  </p:childTnLst>
                                </p:cTn>
                              </p:par>
                            </p:childTnLst>
                          </p:cTn>
                        </p:par>
                        <p:par>
                          <p:cTn id="75" fill="hold">
                            <p:stCondLst>
                              <p:cond delay="1500"/>
                            </p:stCondLst>
                            <p:childTnLst>
                              <p:par>
                                <p:cTn id="76" presetID="22" presetClass="entr" presetSubtype="1" fill="hold" nodeType="afterEffect">
                                  <p:stCondLst>
                                    <p:cond delay="0"/>
                                  </p:stCondLst>
                                  <p:childTnLst>
                                    <p:set>
                                      <p:cBhvr>
                                        <p:cTn id="77" dur="1" fill="hold">
                                          <p:stCondLst>
                                            <p:cond delay="0"/>
                                          </p:stCondLst>
                                        </p:cTn>
                                        <p:tgtEl>
                                          <p:spTgt spid="66"/>
                                        </p:tgtEl>
                                        <p:attrNameLst>
                                          <p:attrName>style.visibility</p:attrName>
                                        </p:attrNameLst>
                                      </p:cBhvr>
                                      <p:to>
                                        <p:strVal val="visible"/>
                                      </p:to>
                                    </p:set>
                                    <p:animEffect transition="in" filter="wipe(up)">
                                      <p:cBhvr>
                                        <p:cTn id="78" dur="5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79" fill="hold" display="0">
                  <p:stCondLst>
                    <p:cond delay="indefinite"/>
                  </p:stCondLst>
                  <p:endCondLst>
                    <p:cond evt="onNext" delay="0">
                      <p:tgtEl>
                        <p:sldTgt/>
                      </p:tgtEl>
                    </p:cond>
                    <p:cond evt="onPrev" delay="0">
                      <p:tgtEl>
                        <p:sldTgt/>
                      </p:tgtEl>
                    </p:cond>
                    <p:cond evt="onStopAudio" delay="0">
                      <p:tgtEl>
                        <p:sldTgt/>
                      </p:tgtEl>
                    </p:cond>
                  </p:endCondLst>
                </p:cTn>
                <p:tgtEl>
                  <p:spTgt spid="27"/>
                </p:tgtEl>
              </p:cMediaNode>
            </p:audio>
          </p:childTnLst>
        </p:cTn>
      </p:par>
    </p:tnLst>
    <p:bldLst>
      <p:bldP spid="65" grpId="0"/>
      <p:bldP spid="12" grpId="1"/>
      <p:bldP spid="21" grpId="1"/>
      <p:bldP spid="19" grpId="0"/>
      <p:bldP spid="19" grpId="1"/>
      <p:bldP spid="23" grpId="0" animBg="1"/>
      <p:bldP spid="23" grpId="1" animBg="1"/>
      <p:bldP spid="51" grpId="0" animBg="1"/>
    </p:bldLst>
  </p:timing>
</p:sld>
</file>

<file path=ppt/slides/slide2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5334000"/>
            <a:ext cx="9144000" cy="2031325"/>
          </a:xfrm>
          <a:prstGeom prst="rect">
            <a:avLst/>
          </a:prstGeom>
        </p:spPr>
        <p:txBody>
          <a:bodyPr wrap="square">
            <a:spAutoFit/>
          </a:bodyPr>
          <a:lstStyle/>
          <a:p>
            <a:r>
              <a:rPr lang="en-US" dirty="0" smtClean="0">
                <a:hlinkClick r:id="rId2"/>
              </a:rPr>
              <a:t>https://www.nps.gov/subjects/geology/plate-tectonics-accreted-terranes.htm</a:t>
            </a:r>
            <a:endParaRPr lang="en-US" dirty="0" smtClean="0"/>
          </a:p>
          <a:p>
            <a:r>
              <a:rPr lang="en-US" dirty="0" smtClean="0"/>
              <a:t>	Regions in the western part of the country, such as the Olympic Mountains in Washington and the Klamath Mountains in Oregon, were affixed to North America in fairly recent times. Olympic National Park and Oregon Caves National Monument are part of this “accreted </a:t>
            </a:r>
            <a:r>
              <a:rPr lang="en-US" dirty="0" err="1" smtClean="0"/>
              <a:t>terrane</a:t>
            </a:r>
            <a:r>
              <a:rPr lang="en-US" dirty="0" smtClean="0"/>
              <a:t>”, as are the North Cascades in Washington State . The parks are within the North American Cordillera, a broad region that has been the site of </a:t>
            </a:r>
            <a:r>
              <a:rPr lang="en-US" dirty="0" err="1" smtClean="0"/>
              <a:t>terrane</a:t>
            </a:r>
            <a:r>
              <a:rPr lang="en-US" dirty="0" smtClean="0"/>
              <a:t> accretion and other tectonic activity over the past 200 million years.</a:t>
            </a:r>
            <a:endParaRPr lang="en-US" dirty="0"/>
          </a:p>
        </p:txBody>
      </p:sp>
      <p:sp>
        <p:nvSpPr>
          <p:cNvPr id="3" name="TextBox 2"/>
          <p:cNvSpPr txBox="1"/>
          <p:nvPr/>
        </p:nvSpPr>
        <p:spPr>
          <a:xfrm>
            <a:off x="0" y="0"/>
            <a:ext cx="9144000" cy="584775"/>
          </a:xfrm>
          <a:prstGeom prst="rect">
            <a:avLst/>
          </a:prstGeom>
          <a:noFill/>
        </p:spPr>
        <p:txBody>
          <a:bodyPr wrap="square" rtlCol="0">
            <a:spAutoFit/>
          </a:bodyPr>
          <a:lstStyle/>
          <a:p>
            <a:pPr algn="ctr"/>
            <a:r>
              <a:rPr lang="en-US" sz="3200" b="1" dirty="0" smtClean="0">
                <a:solidFill>
                  <a:srgbClr val="984807"/>
                </a:solidFill>
                <a:effectLst>
                  <a:outerShdw dist="38100" dir="7200000" algn="ctr" rotWithShape="0">
                    <a:schemeClr val="tx1"/>
                  </a:outerShdw>
                </a:effectLst>
                <a:latin typeface="Arial" pitchFamily="34" charset="0"/>
                <a:cs typeface="Calibri" pitchFamily="34" charset="0"/>
              </a:rPr>
              <a:t>Next Year</a:t>
            </a:r>
            <a:endParaRPr lang="en-US" sz="32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sp>
        <p:nvSpPr>
          <p:cNvPr id="4" name="TextBox 3"/>
          <p:cNvSpPr txBox="1"/>
          <p:nvPr/>
        </p:nvSpPr>
        <p:spPr>
          <a:xfrm>
            <a:off x="0" y="304800"/>
            <a:ext cx="9144000" cy="10064294"/>
          </a:xfrm>
          <a:prstGeom prst="rect">
            <a:avLst/>
          </a:prstGeom>
          <a:noFill/>
        </p:spPr>
        <p:txBody>
          <a:bodyPr wrap="square" rtlCol="0">
            <a:spAutoFit/>
          </a:bodyPr>
          <a:lstStyle/>
          <a:p>
            <a:pPr algn="ctr"/>
            <a:r>
              <a:rPr lang="en-US" sz="2400" b="1" dirty="0" smtClean="0"/>
              <a:t>Exotic </a:t>
            </a:r>
            <a:r>
              <a:rPr lang="en-US" sz="2400" b="1" dirty="0" err="1" smtClean="0"/>
              <a:t>Terranes</a:t>
            </a:r>
            <a:r>
              <a:rPr lang="en-US" sz="2400" b="1" dirty="0" smtClean="0"/>
              <a:t> of the West Coast</a:t>
            </a:r>
          </a:p>
          <a:p>
            <a:r>
              <a:rPr lang="en-US" sz="2400" b="1" u="sng" dirty="0" smtClean="0">
                <a:solidFill>
                  <a:srgbClr val="0000FF"/>
                </a:solidFill>
                <a:effectLst>
                  <a:outerShdw dist="38100" dir="7200000" algn="ctr" rotWithShape="0">
                    <a:schemeClr val="tx1"/>
                  </a:outerShdw>
                </a:effectLst>
              </a:rPr>
              <a:t>COASTAL GEOLOGY</a:t>
            </a:r>
          </a:p>
          <a:p>
            <a:r>
              <a:rPr lang="en-US" sz="2400" dirty="0" smtClean="0">
                <a:solidFill>
                  <a:srgbClr val="0000FF"/>
                </a:solidFill>
                <a:effectLst>
                  <a:outerShdw dist="38100" dir="7200000" algn="ctr" rotWithShape="0">
                    <a:schemeClr val="tx1"/>
                  </a:outerShdw>
                </a:effectLst>
              </a:rPr>
              <a:t>San Juan Islands Nat’l Historic Park</a:t>
            </a:r>
          </a:p>
          <a:p>
            <a:r>
              <a:rPr lang="en-US" sz="2400" dirty="0" smtClean="0">
                <a:solidFill>
                  <a:srgbClr val="0000FF"/>
                </a:solidFill>
                <a:effectLst>
                  <a:outerShdw dist="38100" dir="7200000" algn="ctr" rotWithShape="0">
                    <a:schemeClr val="tx1"/>
                  </a:outerShdw>
                </a:effectLst>
              </a:rPr>
              <a:t>Olympic National Park </a:t>
            </a:r>
          </a:p>
          <a:p>
            <a:r>
              <a:rPr lang="en-US" sz="2400" dirty="0" smtClean="0">
                <a:solidFill>
                  <a:srgbClr val="0000FF"/>
                </a:solidFill>
                <a:effectLst>
                  <a:outerShdw dist="38100" dir="7200000" algn="ctr" rotWithShape="0">
                    <a:schemeClr val="tx1"/>
                  </a:outerShdw>
                </a:effectLst>
              </a:rPr>
              <a:t>Redwood National Park</a:t>
            </a:r>
          </a:p>
          <a:p>
            <a:r>
              <a:rPr lang="en-US" sz="2400" dirty="0" smtClean="0">
                <a:solidFill>
                  <a:srgbClr val="0000FF"/>
                </a:solidFill>
                <a:effectLst>
                  <a:outerShdw dist="38100" dir="7200000" algn="ctr" rotWithShape="0">
                    <a:schemeClr val="tx1"/>
                  </a:outerShdw>
                </a:effectLst>
              </a:rPr>
              <a:t>Channel Islands National Park</a:t>
            </a:r>
          </a:p>
          <a:p>
            <a:r>
              <a:rPr lang="en-US" sz="2400" b="1" u="sng" dirty="0" smtClean="0">
                <a:solidFill>
                  <a:srgbClr val="FFC000"/>
                </a:solidFill>
                <a:effectLst>
                  <a:outerShdw dist="38100" dir="7200000" algn="ctr" rotWithShape="0">
                    <a:schemeClr val="tx1"/>
                  </a:outerShdw>
                </a:effectLst>
              </a:rPr>
              <a:t>VOLCANIC GEOLOGY</a:t>
            </a:r>
          </a:p>
          <a:p>
            <a:r>
              <a:rPr lang="en-US" sz="2400" dirty="0" smtClean="0">
                <a:solidFill>
                  <a:srgbClr val="FFC000"/>
                </a:solidFill>
                <a:effectLst>
                  <a:outerShdw dist="38100" dir="7200000" algn="ctr" rotWithShape="0">
                    <a:schemeClr val="tx1"/>
                  </a:outerShdw>
                </a:effectLst>
              </a:rPr>
              <a:t>Mount Rainier National Park</a:t>
            </a:r>
          </a:p>
          <a:p>
            <a:r>
              <a:rPr lang="en-US" sz="2400" dirty="0" smtClean="0">
                <a:solidFill>
                  <a:srgbClr val="FFC000"/>
                </a:solidFill>
                <a:effectLst>
                  <a:outerShdw dist="38100" dir="7200000" algn="ctr" rotWithShape="0">
                    <a:schemeClr val="tx1"/>
                  </a:outerShdw>
                </a:effectLst>
              </a:rPr>
              <a:t>Mount St Helens National Park</a:t>
            </a:r>
          </a:p>
          <a:p>
            <a:r>
              <a:rPr lang="en-US" sz="2400" dirty="0" smtClean="0">
                <a:solidFill>
                  <a:srgbClr val="FFC000"/>
                </a:solidFill>
                <a:effectLst>
                  <a:outerShdw dist="38100" dir="7200000" algn="ctr" rotWithShape="0">
                    <a:schemeClr val="tx1"/>
                  </a:outerShdw>
                </a:effectLst>
              </a:rPr>
              <a:t>Crater Lake National Park</a:t>
            </a:r>
          </a:p>
          <a:p>
            <a:r>
              <a:rPr lang="en-US" sz="2400" dirty="0" smtClean="0">
                <a:solidFill>
                  <a:srgbClr val="FFC000"/>
                </a:solidFill>
                <a:effectLst>
                  <a:outerShdw dist="38100" dir="7200000" algn="ctr" rotWithShape="0">
                    <a:schemeClr val="tx1"/>
                  </a:outerShdw>
                </a:effectLst>
              </a:rPr>
              <a:t>Oregon Caves National Monument</a:t>
            </a:r>
          </a:p>
          <a:p>
            <a:r>
              <a:rPr lang="en-US" sz="2400" dirty="0" smtClean="0">
                <a:solidFill>
                  <a:srgbClr val="FFC000"/>
                </a:solidFill>
                <a:effectLst>
                  <a:outerShdw dist="38100" dir="7200000" algn="ctr" rotWithShape="0">
                    <a:schemeClr val="tx1"/>
                  </a:outerShdw>
                </a:effectLst>
              </a:rPr>
              <a:t>Newberry Volcanic Nat’l Monument</a:t>
            </a:r>
          </a:p>
          <a:p>
            <a:r>
              <a:rPr lang="en-US" sz="2400" dirty="0" smtClean="0">
                <a:solidFill>
                  <a:srgbClr val="FFC000"/>
                </a:solidFill>
                <a:effectLst>
                  <a:outerShdw dist="38100" dir="7200000" algn="ctr" rotWithShape="0">
                    <a:schemeClr val="tx1"/>
                  </a:outerShdw>
                </a:effectLst>
              </a:rPr>
              <a:t>Lava Beds National Monument</a:t>
            </a:r>
          </a:p>
          <a:p>
            <a:r>
              <a:rPr lang="en-US" sz="2400" dirty="0" smtClean="0">
                <a:solidFill>
                  <a:srgbClr val="FFC000"/>
                </a:solidFill>
                <a:effectLst>
                  <a:outerShdw dist="38100" dir="7200000" algn="ctr" rotWithShape="0">
                    <a:schemeClr val="tx1"/>
                  </a:outerShdw>
                </a:effectLst>
              </a:rPr>
              <a:t>Lassen Volcanic National Park</a:t>
            </a:r>
          </a:p>
          <a:p>
            <a:endParaRPr lang="en-US" sz="2400" dirty="0" smtClean="0">
              <a:solidFill>
                <a:srgbClr val="FFC000"/>
              </a:solidFill>
              <a:effectLst>
                <a:outerShdw dist="38100" dir="7200000" algn="ctr" rotWithShape="0">
                  <a:schemeClr val="tx1"/>
                </a:outerShdw>
              </a:effectLst>
            </a:endParaRPr>
          </a:p>
          <a:p>
            <a:endParaRPr lang="en-US" sz="2400" dirty="0" smtClean="0">
              <a:solidFill>
                <a:srgbClr val="FFC000"/>
              </a:solidFill>
            </a:endParaRPr>
          </a:p>
          <a:p>
            <a:endParaRPr lang="en-US" sz="2400" dirty="0" smtClean="0">
              <a:solidFill>
                <a:srgbClr val="FFC000"/>
              </a:solidFill>
            </a:endParaRPr>
          </a:p>
          <a:p>
            <a:endParaRPr lang="en-US" sz="2400" dirty="0" smtClean="0">
              <a:solidFill>
                <a:srgbClr val="FFC000"/>
              </a:solidFill>
            </a:endParaRPr>
          </a:p>
          <a:p>
            <a:endParaRPr lang="en-US" sz="2400" dirty="0" smtClean="0"/>
          </a:p>
          <a:p>
            <a:r>
              <a:rPr lang="en-US" sz="2400" dirty="0" smtClean="0"/>
              <a:t>	</a:t>
            </a:r>
          </a:p>
          <a:p>
            <a:r>
              <a:rPr lang="en-US" sz="2400" dirty="0" smtClean="0"/>
              <a:t>An exotic </a:t>
            </a:r>
            <a:r>
              <a:rPr lang="en-US" sz="2400" dirty="0" err="1" smtClean="0"/>
              <a:t>terrane</a:t>
            </a:r>
            <a:r>
              <a:rPr lang="en-US" sz="2400" dirty="0" smtClean="0"/>
              <a:t> (not "terrain") is a piece of the Earth's crust that has merged with another landmass that usually has a separate and entirely different geologic history.</a:t>
            </a:r>
          </a:p>
          <a:p>
            <a:endParaRPr lang="en-US" sz="2400" dirty="0" smtClean="0"/>
          </a:p>
          <a:p>
            <a:endParaRPr lang="en-US" sz="2400" dirty="0" smtClean="0"/>
          </a:p>
          <a:p>
            <a:endParaRPr lang="en-US" sz="2400" dirty="0" smtClean="0"/>
          </a:p>
          <a:p>
            <a:endParaRPr lang="en-US" sz="2400" dirty="0"/>
          </a:p>
        </p:txBody>
      </p:sp>
      <p:sp useBgFill="1">
        <p:nvSpPr>
          <p:cNvPr id="5" name="Rectangle 4"/>
          <p:cNvSpPr/>
          <p:nvPr/>
        </p:nvSpPr>
        <p:spPr>
          <a:xfrm>
            <a:off x="0" y="7315200"/>
            <a:ext cx="9144000" cy="10618291"/>
          </a:xfrm>
          <a:prstGeom prst="rect">
            <a:avLst/>
          </a:prstGeom>
        </p:spPr>
        <p:txBody>
          <a:bodyPr wrap="square">
            <a:spAutoFit/>
          </a:bodyPr>
          <a:lstStyle/>
          <a:p>
            <a:r>
              <a:rPr lang="en-US" dirty="0" smtClean="0">
                <a:hlinkClick r:id="rId3"/>
              </a:rPr>
              <a:t>https://www.nps.gov/articles/pacificborderprovince.htm</a:t>
            </a:r>
            <a:endParaRPr lang="en-US" dirty="0" smtClean="0"/>
          </a:p>
          <a:p>
            <a:r>
              <a:rPr lang="en-US" dirty="0" smtClean="0"/>
              <a:t>	The Pacific Border Province is a long region running along the western margin of the United States, as the name implies. It can be divided into two distinct types of topography: lowlands and mountains. The lowlands are in the form of a trough on the eastern side of the region, separated in the middle by the Klamath Mountains. The Puget trough slopes to the north, eventually plunging into the waters of Puget Sound. It was covered by ice during the Pleistocene and is underlain by glacial deposits. The California trough to the south is underlain by alluvial sediments and is one of the world’s most productive agricultural areas.</a:t>
            </a:r>
          </a:p>
          <a:p>
            <a:r>
              <a:rPr lang="en-US" dirty="0" smtClean="0"/>
              <a:t>	 The various mountain ranges of the Pacific Border Province trend north-south, except for the aptly-named Transverse Ranges which trend east-west. The Transverse Ranges are also the most variable range in rock type and elevation. In the west, the Transverse Ranges are largely Tertiary sedimentary beds upon Mesozoic and older rocks. Toward the east are older and more complex metamorphic rocks with large granitic intrusions. The elevation ranges from 900 m (3,000 ft) to more than 3,000 m (10,000 ft).</a:t>
            </a:r>
          </a:p>
          <a:p>
            <a:r>
              <a:rPr lang="en-US" dirty="0" smtClean="0"/>
              <a:t>	The Olympic Mountains in the northern extent of the province are the most rugged of the coastal ranges, with an average elevation of 1,500 m (5,000 ft), and valleys that have been deepened by glaciers. The tallest peak is Mt Olympus at 2.4 km (7,965 ft). The rocks of the Olympic Mountains are sandstones, </a:t>
            </a:r>
            <a:r>
              <a:rPr lang="en-US" dirty="0" err="1" smtClean="0"/>
              <a:t>shales</a:t>
            </a:r>
            <a:r>
              <a:rPr lang="en-US" dirty="0" smtClean="0"/>
              <a:t>, conglomerates and basalts of Cenozoic age that have been metamorphosed to slates, </a:t>
            </a:r>
            <a:r>
              <a:rPr lang="en-US" dirty="0" err="1" smtClean="0"/>
              <a:t>phyllites</a:t>
            </a:r>
            <a:r>
              <a:rPr lang="en-US" dirty="0" smtClean="0"/>
              <a:t>, and greenstone. South of the Olympics are the Oregon Coast Ranges, made of Tertiary sandstones, </a:t>
            </a:r>
            <a:r>
              <a:rPr lang="en-US" dirty="0" err="1" smtClean="0"/>
              <a:t>shales</a:t>
            </a:r>
            <a:r>
              <a:rPr lang="en-US" dirty="0" smtClean="0"/>
              <a:t>, and </a:t>
            </a:r>
            <a:r>
              <a:rPr lang="en-US" dirty="0" err="1" smtClean="0"/>
              <a:t>limestones</a:t>
            </a:r>
            <a:r>
              <a:rPr lang="en-US" dirty="0" smtClean="0"/>
              <a:t> intruded by igneous bodies.</a:t>
            </a:r>
          </a:p>
          <a:p>
            <a:r>
              <a:rPr lang="en-US" dirty="0" smtClean="0"/>
              <a:t>	The California Coast Ranges are Cretaceous sedimentary and metamorphic rocks with Mesozoic granitic intrusions. These mountains have been deformed by ongoing faulting, including the well-known San Andreas Fault zone.</a:t>
            </a:r>
          </a:p>
          <a:p>
            <a:r>
              <a:rPr lang="en-US" dirty="0" smtClean="0"/>
              <a:t>	 Higher and more rugged than either of the Coast Ranges above and below, the Klamath Mountains are hard metamorphic Paleozoic rocks with Mesozoic beds of sedimentary rocks and </a:t>
            </a:r>
            <a:r>
              <a:rPr lang="en-US" dirty="0" err="1" smtClean="0"/>
              <a:t>volcanics</a:t>
            </a:r>
            <a:r>
              <a:rPr lang="en-US" dirty="0" smtClean="0"/>
              <a:t> present. The Klamath Mountains connect the mountains of the Pacific Border Province with the Sierra Nevada Mountains to form a crude letter ‘H.’</a:t>
            </a:r>
          </a:p>
          <a:p>
            <a:r>
              <a:rPr lang="en-US" dirty="0" smtClean="0"/>
              <a:t>	The Pacific Border Province includes several National Parks. Olympic National Park covers 900,000 acres of designated wilderness and includes the most rugged portion of the Olympic Mountains, including the peaks of Mt Olympus, Mt Tom, Mt Anderson, Mt Constance and Mt Mystery. Redwood National Park is home to the three tallest trees on the planet; Howard </a:t>
            </a:r>
            <a:r>
              <a:rPr lang="en-US" dirty="0" err="1" smtClean="0"/>
              <a:t>Libbey</a:t>
            </a:r>
            <a:r>
              <a:rPr lang="en-US" dirty="0" smtClean="0"/>
              <a:t> Tree, Harry W. Cole Tree, and National Geographic Tree all tower over 110 m (360 ft) above the forest floor. Channel Islands National Park is the submerged continuation of the Santa Monica Mountains in the Pacific Ocean. Additionally, Point Reyes north of San Francisco has been designated a National Seashore.</a:t>
            </a:r>
          </a:p>
          <a:p>
            <a:r>
              <a:rPr lang="en-US" dirty="0" smtClean="0"/>
              <a:t>	Beyond the scenic value of the Pacific Border Province, which also includes the </a:t>
            </a:r>
            <a:r>
              <a:rPr lang="en-US" dirty="0" err="1" smtClean="0"/>
              <a:t>Rancha</a:t>
            </a:r>
            <a:r>
              <a:rPr lang="en-US" dirty="0" smtClean="0"/>
              <a:t> La Brea Tar Pits and Santa Catalina Island,</a:t>
            </a:r>
            <a:endParaRPr lang="en-US" dirty="0"/>
          </a:p>
        </p:txBody>
      </p:sp>
      <p:sp>
        <p:nvSpPr>
          <p:cNvPr id="6" name="TextBox 5"/>
          <p:cNvSpPr txBox="1"/>
          <p:nvPr/>
        </p:nvSpPr>
        <p:spPr>
          <a:xfrm>
            <a:off x="4648200" y="786348"/>
            <a:ext cx="4419600" cy="3416320"/>
          </a:xfrm>
          <a:prstGeom prst="rect">
            <a:avLst/>
          </a:prstGeom>
          <a:noFill/>
        </p:spPr>
        <p:txBody>
          <a:bodyPr wrap="square" rtlCol="0">
            <a:spAutoFit/>
          </a:bodyPr>
          <a:lstStyle/>
          <a:p>
            <a:r>
              <a:rPr lang="en-US" sz="2400" b="1" u="sng" dirty="0" smtClean="0">
                <a:effectLst>
                  <a:outerShdw dist="38100" dir="7200000" algn="ctr" rotWithShape="0">
                    <a:schemeClr val="tx1"/>
                  </a:outerShdw>
                </a:effectLst>
              </a:rPr>
              <a:t>MOUNTAIN GEOLOGY</a:t>
            </a:r>
          </a:p>
          <a:p>
            <a:r>
              <a:rPr lang="en-US" sz="2400" dirty="0" smtClean="0">
                <a:effectLst>
                  <a:outerShdw dist="38100" dir="7200000" algn="ctr" rotWithShape="0">
                    <a:schemeClr val="tx1"/>
                  </a:outerShdw>
                </a:effectLst>
              </a:rPr>
              <a:t>North Cascades National Park</a:t>
            </a:r>
          </a:p>
          <a:p>
            <a:r>
              <a:rPr lang="en-US" sz="2400" dirty="0" smtClean="0">
                <a:effectLst>
                  <a:outerShdw dist="38100" dir="7200000" algn="ctr" rotWithShape="0">
                    <a:schemeClr val="tx1"/>
                  </a:outerShdw>
                </a:effectLst>
              </a:rPr>
              <a:t>Yosemite National Park</a:t>
            </a:r>
          </a:p>
          <a:p>
            <a:r>
              <a:rPr lang="en-US" sz="2400" dirty="0" smtClean="0">
                <a:effectLst>
                  <a:outerShdw dist="38100" dir="7200000" algn="ctr" rotWithShape="0">
                    <a:schemeClr val="tx1"/>
                  </a:outerShdw>
                </a:effectLst>
              </a:rPr>
              <a:t>Devil’s </a:t>
            </a:r>
            <a:r>
              <a:rPr lang="en-US" sz="2400" dirty="0" err="1" smtClean="0">
                <a:effectLst>
                  <a:outerShdw dist="38100" dir="7200000" algn="ctr" rotWithShape="0">
                    <a:schemeClr val="tx1"/>
                  </a:outerShdw>
                </a:effectLst>
              </a:rPr>
              <a:t>Postpile</a:t>
            </a:r>
            <a:r>
              <a:rPr lang="en-US" sz="2400" dirty="0" smtClean="0">
                <a:effectLst>
                  <a:outerShdw dist="38100" dir="7200000" algn="ctr" rotWithShape="0">
                    <a:schemeClr val="tx1"/>
                  </a:outerShdw>
                </a:effectLst>
              </a:rPr>
              <a:t> Nat’l Monument</a:t>
            </a:r>
          </a:p>
          <a:p>
            <a:r>
              <a:rPr lang="en-US" sz="2400" dirty="0" smtClean="0">
                <a:effectLst>
                  <a:outerShdw dist="38100" dir="7200000" algn="ctr" rotWithShape="0">
                    <a:schemeClr val="tx1"/>
                  </a:outerShdw>
                </a:effectLst>
              </a:rPr>
              <a:t>Kings Canyon National Park</a:t>
            </a:r>
          </a:p>
          <a:p>
            <a:r>
              <a:rPr lang="en-US" sz="2400" dirty="0" smtClean="0">
                <a:effectLst>
                  <a:outerShdw dist="38100" dir="7200000" algn="ctr" rotWithShape="0">
                    <a:schemeClr val="tx1"/>
                  </a:outerShdw>
                </a:effectLst>
              </a:rPr>
              <a:t>Sequoia National Park</a:t>
            </a:r>
          </a:p>
          <a:p>
            <a:r>
              <a:rPr lang="en-US" sz="2400" dirty="0" smtClean="0">
                <a:effectLst>
                  <a:outerShdw dist="38100" dir="7200000" algn="ctr" rotWithShape="0">
                    <a:schemeClr val="tx1"/>
                  </a:outerShdw>
                </a:effectLst>
              </a:rPr>
              <a:t>Joshua Tree National Park</a:t>
            </a:r>
          </a:p>
          <a:p>
            <a:endParaRPr lang="en-US" sz="2400" dirty="0" smtClean="0"/>
          </a:p>
          <a:p>
            <a:endParaRPr lang="en-US" sz="2400" dirty="0"/>
          </a:p>
        </p:txBody>
      </p:sp>
    </p:spTree>
  </p:cSld>
  <p:clrMapOvr>
    <a:masterClrMapping/>
  </p:clrMapOvr>
  <p:transition/>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769441"/>
          </a:xfrm>
          <a:prstGeom prst="rect">
            <a:avLst/>
          </a:prstGeom>
        </p:spPr>
        <p:txBody>
          <a:bodyPr wrap="square">
            <a:spAutoFit/>
          </a:bodyPr>
          <a:lstStyle/>
          <a:p>
            <a:pPr algn="ctr"/>
            <a:r>
              <a:rPr lang="en-US" sz="4400" b="1" i="1" spc="-50" dirty="0" smtClean="0">
                <a:ln>
                  <a:solidFill>
                    <a:srgbClr val="996633"/>
                  </a:solidFill>
                </a:ln>
                <a:solidFill>
                  <a:srgbClr val="996633"/>
                </a:solidFill>
                <a:effectLst>
                  <a:outerShdw dist="38100" dir="7200000" algn="ctr" rotWithShape="0">
                    <a:schemeClr val="tx1"/>
                  </a:outerShdw>
                </a:effectLst>
                <a:latin typeface="Arial" pitchFamily="34" charset="0"/>
                <a:cs typeface="Arial" pitchFamily="34" charset="0"/>
              </a:rPr>
              <a:t>Exotic </a:t>
            </a:r>
            <a:r>
              <a:rPr lang="en-US" sz="4400" b="1" i="1" spc="-50" dirty="0" err="1" smtClean="0">
                <a:ln>
                  <a:solidFill>
                    <a:srgbClr val="996633"/>
                  </a:solidFill>
                </a:ln>
                <a:solidFill>
                  <a:srgbClr val="996633"/>
                </a:solidFill>
                <a:effectLst>
                  <a:outerShdw dist="38100" dir="7200000" algn="ctr" rotWithShape="0">
                    <a:schemeClr val="tx1"/>
                  </a:outerShdw>
                </a:effectLst>
                <a:latin typeface="Arial" pitchFamily="34" charset="0"/>
                <a:cs typeface="Arial" pitchFamily="34" charset="0"/>
              </a:rPr>
              <a:t>Terranes</a:t>
            </a:r>
            <a:r>
              <a:rPr lang="en-US" sz="4400" b="1" i="1" spc="-50" dirty="0" smtClean="0">
                <a:ln>
                  <a:solidFill>
                    <a:srgbClr val="996633"/>
                  </a:solidFill>
                </a:ln>
                <a:solidFill>
                  <a:srgbClr val="996633"/>
                </a:solidFill>
                <a:effectLst>
                  <a:outerShdw dist="38100" dir="7200000" algn="ctr" rotWithShape="0">
                    <a:schemeClr val="tx1"/>
                  </a:outerShdw>
                </a:effectLst>
                <a:latin typeface="Arial" pitchFamily="34" charset="0"/>
                <a:cs typeface="Arial" pitchFamily="34" charset="0"/>
              </a:rPr>
              <a:t> of the West Coast</a:t>
            </a:r>
          </a:p>
        </p:txBody>
      </p:sp>
      <p:sp useBgFill="1">
        <p:nvSpPr>
          <p:cNvPr id="20" name="Rectangle 19"/>
          <p:cNvSpPr/>
          <p:nvPr/>
        </p:nvSpPr>
        <p:spPr>
          <a:xfrm>
            <a:off x="0" y="6019800"/>
            <a:ext cx="91440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01 - Time Passes By.mp3">
            <a:hlinkClick r:id="" action="ppaction://media"/>
          </p:cNvPr>
          <p:cNvPicPr>
            <a:picLocks noRot="1" noChangeAspect="1"/>
          </p:cNvPicPr>
          <p:nvPr>
            <a:audioFile r:link="rId1"/>
          </p:nvPr>
        </p:nvPicPr>
        <p:blipFill>
          <a:blip r:embed="rId3" cstate="print"/>
          <a:stretch>
            <a:fillRect/>
          </a:stretch>
        </p:blipFill>
        <p:spPr>
          <a:xfrm>
            <a:off x="11506200" y="7543800"/>
            <a:ext cx="244475" cy="244475"/>
          </a:xfrm>
          <a:prstGeom prst="rect">
            <a:avLst/>
          </a:prstGeom>
        </p:spPr>
      </p:pic>
      <p:sp useBgFill="1">
        <p:nvSpPr>
          <p:cNvPr id="51" name="Rectangle 50"/>
          <p:cNvSpPr/>
          <p:nvPr/>
        </p:nvSpPr>
        <p:spPr>
          <a:xfrm>
            <a:off x="4267200" y="0"/>
            <a:ext cx="48768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233" name="Picture 1"/>
          <p:cNvPicPr>
            <a:picLocks noChangeAspect="1" noChangeArrowheads="1"/>
          </p:cNvPicPr>
          <p:nvPr/>
        </p:nvPicPr>
        <p:blipFill>
          <a:blip r:embed="rId4" cstate="print"/>
          <a:srcRect/>
          <a:stretch>
            <a:fillRect/>
          </a:stretch>
        </p:blipFill>
        <p:spPr bwMode="auto">
          <a:xfrm>
            <a:off x="5181600" y="-76201"/>
            <a:ext cx="3886200" cy="6968023"/>
          </a:xfrm>
          <a:prstGeom prst="rect">
            <a:avLst/>
          </a:prstGeom>
          <a:noFill/>
          <a:ln w="9525">
            <a:noFill/>
            <a:miter lim="800000"/>
            <a:headEnd/>
            <a:tailEnd/>
          </a:ln>
          <a:effectLst/>
        </p:spPr>
      </p:pic>
      <p:sp>
        <p:nvSpPr>
          <p:cNvPr id="33" name="Rectangle 32"/>
          <p:cNvSpPr/>
          <p:nvPr/>
        </p:nvSpPr>
        <p:spPr>
          <a:xfrm>
            <a:off x="4792612" y="26313"/>
            <a:ext cx="2658100" cy="430887"/>
          </a:xfrm>
          <a:prstGeom prst="rect">
            <a:avLst/>
          </a:prstGeom>
        </p:spPr>
        <p:txBody>
          <a:bodyPr wrap="none">
            <a:spAutoFit/>
          </a:bodyPr>
          <a:lstStyle/>
          <a:p>
            <a:pPr algn="ctr"/>
            <a:r>
              <a:rPr lang="en-US" sz="2200" b="1" dirty="0" smtClean="0">
                <a:solidFill>
                  <a:srgbClr val="232C12"/>
                </a:solidFill>
                <a:effectLst>
                  <a:outerShdw blurRad="25400" dist="25400" dir="7200000" algn="ctr" rotWithShape="0">
                    <a:srgbClr val="232C12"/>
                  </a:outerShdw>
                </a:effectLst>
              </a:rPr>
              <a:t>San Juan Islands NHP</a:t>
            </a:r>
          </a:p>
        </p:txBody>
      </p:sp>
      <p:sp>
        <p:nvSpPr>
          <p:cNvPr id="37" name="Rectangle 36"/>
          <p:cNvSpPr/>
          <p:nvPr/>
        </p:nvSpPr>
        <p:spPr>
          <a:xfrm>
            <a:off x="7239000" y="2819400"/>
            <a:ext cx="1828800" cy="430887"/>
          </a:xfrm>
          <a:prstGeom prst="rect">
            <a:avLst/>
          </a:prstGeom>
        </p:spPr>
        <p:txBody>
          <a:bodyPr wrap="square">
            <a:spAutoFit/>
          </a:bodyPr>
          <a:lstStyle/>
          <a:p>
            <a:r>
              <a:rPr lang="en-US" sz="2200" dirty="0" smtClean="0">
                <a:solidFill>
                  <a:srgbClr val="232C12"/>
                </a:solidFill>
                <a:effectLst>
                  <a:outerShdw blurRad="25400" dist="25400" dir="7200000" algn="ctr" rotWithShape="0">
                    <a:srgbClr val="232C12"/>
                  </a:outerShdw>
                </a:effectLst>
              </a:rPr>
              <a:t>Lava Beds NM</a:t>
            </a:r>
          </a:p>
        </p:txBody>
      </p:sp>
      <p:sp>
        <p:nvSpPr>
          <p:cNvPr id="38" name="Rectangle 37"/>
          <p:cNvSpPr/>
          <p:nvPr/>
        </p:nvSpPr>
        <p:spPr>
          <a:xfrm>
            <a:off x="7173018" y="4843047"/>
            <a:ext cx="1818586" cy="795754"/>
          </a:xfrm>
          <a:prstGeom prst="rect">
            <a:avLst/>
          </a:prstGeom>
        </p:spPr>
        <p:txBody>
          <a:bodyPr wrap="square">
            <a:spAutoFit/>
          </a:bodyPr>
          <a:lstStyle/>
          <a:p>
            <a:pPr algn="r"/>
            <a:r>
              <a:rPr lang="en-US" sz="2200" b="1" dirty="0" smtClean="0">
                <a:solidFill>
                  <a:srgbClr val="232C12"/>
                </a:solidFill>
                <a:effectLst>
                  <a:outerShdw blurRad="25400" dist="25400" dir="7200000" algn="ctr" rotWithShape="0">
                    <a:srgbClr val="232C12"/>
                  </a:outerShdw>
                </a:effectLst>
              </a:rPr>
              <a:t>Devil’s</a:t>
            </a:r>
          </a:p>
          <a:p>
            <a:pPr algn="r"/>
            <a:r>
              <a:rPr lang="en-US" sz="2200" b="1" dirty="0" smtClean="0">
                <a:solidFill>
                  <a:srgbClr val="232C12"/>
                </a:solidFill>
                <a:effectLst>
                  <a:outerShdw blurRad="25400" dist="25400" dir="7200000" algn="ctr" rotWithShape="0">
                    <a:srgbClr val="232C12"/>
                  </a:outerShdw>
                </a:effectLst>
              </a:rPr>
              <a:t> </a:t>
            </a:r>
            <a:r>
              <a:rPr lang="en-US" sz="2200" b="1" dirty="0" err="1" smtClean="0">
                <a:solidFill>
                  <a:srgbClr val="232C12"/>
                </a:solidFill>
                <a:effectLst>
                  <a:outerShdw blurRad="25400" dist="25400" dir="7200000" algn="ctr" rotWithShape="0">
                    <a:srgbClr val="232C12"/>
                  </a:outerShdw>
                </a:effectLst>
              </a:rPr>
              <a:t>Postpile</a:t>
            </a:r>
            <a:r>
              <a:rPr lang="en-US" sz="2200" b="1" dirty="0" smtClean="0">
                <a:solidFill>
                  <a:srgbClr val="232C12"/>
                </a:solidFill>
                <a:effectLst>
                  <a:outerShdw blurRad="25400" dist="25400" dir="7200000" algn="ctr" rotWithShape="0">
                    <a:srgbClr val="232C12"/>
                  </a:outerShdw>
                </a:effectLst>
              </a:rPr>
              <a:t> NM</a:t>
            </a:r>
          </a:p>
        </p:txBody>
      </p:sp>
      <p:pic>
        <p:nvPicPr>
          <p:cNvPr id="39" name="Picture 1"/>
          <p:cNvPicPr>
            <a:picLocks noChangeAspect="1" noChangeArrowheads="1"/>
          </p:cNvPicPr>
          <p:nvPr/>
        </p:nvPicPr>
        <p:blipFill>
          <a:blip r:embed="rId4" cstate="print"/>
          <a:srcRect l="3922" t="22965" r="56862" b="71567"/>
          <a:stretch>
            <a:fillRect/>
          </a:stretch>
        </p:blipFill>
        <p:spPr bwMode="auto">
          <a:xfrm>
            <a:off x="5257800" y="1676400"/>
            <a:ext cx="1371600" cy="990600"/>
          </a:xfrm>
          <a:prstGeom prst="rect">
            <a:avLst/>
          </a:prstGeom>
          <a:noFill/>
          <a:ln w="9525">
            <a:noFill/>
            <a:miter lim="800000"/>
            <a:headEnd/>
            <a:tailEnd/>
          </a:ln>
          <a:effectLst/>
        </p:spPr>
      </p:pic>
      <p:sp>
        <p:nvSpPr>
          <p:cNvPr id="34" name="Rectangle 33"/>
          <p:cNvSpPr/>
          <p:nvPr/>
        </p:nvSpPr>
        <p:spPr>
          <a:xfrm>
            <a:off x="4824909" y="1535579"/>
            <a:ext cx="2844785" cy="445622"/>
          </a:xfrm>
          <a:prstGeom prst="rect">
            <a:avLst/>
          </a:prstGeom>
        </p:spPr>
        <p:txBody>
          <a:bodyPr wrap="square">
            <a:spAutoFit/>
          </a:bodyPr>
          <a:lstStyle/>
          <a:p>
            <a:r>
              <a:rPr lang="en-US" sz="2200" b="1" dirty="0" smtClean="0">
                <a:solidFill>
                  <a:srgbClr val="232C12"/>
                </a:solidFill>
                <a:effectLst>
                  <a:outerShdw blurRad="25400" dist="25400" dir="7200000" algn="ctr" rotWithShape="0">
                    <a:srgbClr val="232C12"/>
                  </a:outerShdw>
                </a:effectLst>
              </a:rPr>
              <a:t>Mount St Helens NM</a:t>
            </a:r>
          </a:p>
        </p:txBody>
      </p:sp>
      <p:sp>
        <p:nvSpPr>
          <p:cNvPr id="35" name="Rectangle 34"/>
          <p:cNvSpPr/>
          <p:nvPr/>
        </p:nvSpPr>
        <p:spPr>
          <a:xfrm>
            <a:off x="4310926" y="2271266"/>
            <a:ext cx="2464985" cy="445622"/>
          </a:xfrm>
          <a:prstGeom prst="rect">
            <a:avLst/>
          </a:prstGeom>
        </p:spPr>
        <p:txBody>
          <a:bodyPr wrap="square">
            <a:spAutoFit/>
          </a:bodyPr>
          <a:lstStyle/>
          <a:p>
            <a:r>
              <a:rPr lang="en-US" sz="2200" b="1" dirty="0" smtClean="0">
                <a:solidFill>
                  <a:srgbClr val="232C12"/>
                </a:solidFill>
                <a:effectLst>
                  <a:outerShdw blurRad="25400" dist="25400" dir="7200000" algn="ctr" rotWithShape="0">
                    <a:srgbClr val="232C12"/>
                  </a:outerShdw>
                </a:effectLst>
              </a:rPr>
              <a:t>Oregon Caves NM</a:t>
            </a:r>
          </a:p>
        </p:txBody>
      </p:sp>
      <p:grpSp>
        <p:nvGrpSpPr>
          <p:cNvPr id="5" name="Group 63"/>
          <p:cNvGrpSpPr/>
          <p:nvPr/>
        </p:nvGrpSpPr>
        <p:grpSpPr>
          <a:xfrm>
            <a:off x="5029200" y="0"/>
            <a:ext cx="4114800" cy="6629400"/>
            <a:chOff x="5029200" y="0"/>
            <a:chExt cx="4114800" cy="6629400"/>
          </a:xfrm>
        </p:grpSpPr>
        <p:sp>
          <p:nvSpPr>
            <p:cNvPr id="52" name="Oval 51"/>
            <p:cNvSpPr/>
            <p:nvPr/>
          </p:nvSpPr>
          <p:spPr>
            <a:xfrm>
              <a:off x="7848600" y="0"/>
              <a:ext cx="12954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6172200" y="457200"/>
              <a:ext cx="1295400" cy="533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5791200" y="1066800"/>
              <a:ext cx="17526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7162800" y="2209800"/>
              <a:ext cx="1752600" cy="457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5105400" y="3200400"/>
              <a:ext cx="2133600" cy="533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6172200" y="4038600"/>
              <a:ext cx="1295400" cy="457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7391400" y="4142232"/>
              <a:ext cx="11430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5410200" y="4495800"/>
              <a:ext cx="1600200" cy="457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6248400" y="5029200"/>
              <a:ext cx="1295400" cy="457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5029200" y="5334000"/>
              <a:ext cx="1981200" cy="533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6553200" y="6019800"/>
              <a:ext cx="16764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5257800" y="2667000"/>
              <a:ext cx="1295400" cy="457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5-Point Star 39"/>
          <p:cNvSpPr/>
          <p:nvPr/>
        </p:nvSpPr>
        <p:spPr>
          <a:xfrm>
            <a:off x="7315200" y="152400"/>
            <a:ext cx="457200" cy="457200"/>
          </a:xfrm>
          <a:prstGeom prst="star5">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5-Point Star 40"/>
          <p:cNvSpPr/>
          <p:nvPr/>
        </p:nvSpPr>
        <p:spPr>
          <a:xfrm>
            <a:off x="7467600" y="1295400"/>
            <a:ext cx="457200" cy="457200"/>
          </a:xfrm>
          <a:prstGeom prst="star5">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343400" y="1905001"/>
            <a:ext cx="3048000" cy="430887"/>
          </a:xfrm>
          <a:prstGeom prst="rect">
            <a:avLst/>
          </a:prstGeom>
        </p:spPr>
        <p:txBody>
          <a:bodyPr wrap="square">
            <a:spAutoFit/>
          </a:bodyPr>
          <a:lstStyle/>
          <a:p>
            <a:r>
              <a:rPr lang="en-US" sz="2200" b="1" dirty="0" smtClean="0">
                <a:solidFill>
                  <a:srgbClr val="232C12"/>
                </a:solidFill>
                <a:effectLst>
                  <a:outerShdw blurRad="25400" dist="25400" dir="7200000" algn="ctr" rotWithShape="0">
                    <a:srgbClr val="232C12"/>
                  </a:outerShdw>
                </a:effectLst>
              </a:rPr>
              <a:t>Newberry Volcanic NM</a:t>
            </a:r>
          </a:p>
        </p:txBody>
      </p:sp>
      <p:sp>
        <p:nvSpPr>
          <p:cNvPr id="42" name="5-Point Star 41"/>
          <p:cNvSpPr/>
          <p:nvPr/>
        </p:nvSpPr>
        <p:spPr>
          <a:xfrm>
            <a:off x="7162800" y="1905000"/>
            <a:ext cx="457200" cy="457200"/>
          </a:xfrm>
          <a:prstGeom prst="star5">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5-Point Star 42"/>
          <p:cNvSpPr/>
          <p:nvPr/>
        </p:nvSpPr>
        <p:spPr>
          <a:xfrm>
            <a:off x="6629400" y="2286000"/>
            <a:ext cx="457200" cy="457200"/>
          </a:xfrm>
          <a:prstGeom prst="star5">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5-Point Star 43"/>
          <p:cNvSpPr/>
          <p:nvPr/>
        </p:nvSpPr>
        <p:spPr>
          <a:xfrm>
            <a:off x="6858000" y="2743200"/>
            <a:ext cx="457200" cy="457200"/>
          </a:xfrm>
          <a:prstGeom prst="star5">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5-Point Star 44"/>
          <p:cNvSpPr/>
          <p:nvPr/>
        </p:nvSpPr>
        <p:spPr>
          <a:xfrm>
            <a:off x="7239000" y="4495800"/>
            <a:ext cx="457200" cy="457200"/>
          </a:xfrm>
          <a:prstGeom prst="star5">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p:cNvGrpSpPr/>
          <p:nvPr/>
        </p:nvGrpSpPr>
        <p:grpSpPr>
          <a:xfrm>
            <a:off x="0" y="0"/>
            <a:ext cx="5029200" cy="7081426"/>
            <a:chOff x="-685800" y="0"/>
            <a:chExt cx="5029200" cy="7081426"/>
          </a:xfrm>
        </p:grpSpPr>
        <p:sp useBgFill="1">
          <p:nvSpPr>
            <p:cNvPr id="47" name="Rectangle 46"/>
            <p:cNvSpPr/>
            <p:nvPr/>
          </p:nvSpPr>
          <p:spPr>
            <a:xfrm>
              <a:off x="-685800" y="0"/>
              <a:ext cx="47244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609600" y="0"/>
              <a:ext cx="4953000" cy="7081426"/>
            </a:xfrm>
            <a:prstGeom prst="rect">
              <a:avLst/>
            </a:prstGeom>
            <a:noFill/>
          </p:spPr>
          <p:txBody>
            <a:bodyPr wrap="square" rtlCol="0">
              <a:spAutoFit/>
            </a:bodyPr>
            <a:lstStyle/>
            <a:p>
              <a:pPr>
                <a:lnSpc>
                  <a:spcPts val="2500"/>
                </a:lnSpc>
              </a:pPr>
              <a:r>
                <a:rPr lang="en-US" sz="2400" b="1" u="sng" dirty="0" smtClean="0">
                  <a:solidFill>
                    <a:srgbClr val="0000FF"/>
                  </a:solidFill>
                  <a:effectLst>
                    <a:outerShdw dist="38100" dir="7200000" algn="ctr" rotWithShape="0">
                      <a:schemeClr val="tx1"/>
                    </a:outerShdw>
                  </a:effectLst>
                </a:rPr>
                <a:t>COASTAL GEOLOGY</a:t>
              </a:r>
            </a:p>
            <a:p>
              <a:pPr>
                <a:lnSpc>
                  <a:spcPts val="2500"/>
                </a:lnSpc>
              </a:pPr>
              <a:r>
                <a:rPr lang="en-US" sz="2400" dirty="0" smtClean="0">
                  <a:solidFill>
                    <a:srgbClr val="0000FF"/>
                  </a:solidFill>
                  <a:effectLst>
                    <a:outerShdw dist="38100" dir="7200000" algn="ctr" rotWithShape="0">
                      <a:schemeClr val="tx1"/>
                    </a:outerShdw>
                  </a:effectLst>
                </a:rPr>
                <a:t>San Juan Islands Nat’l Historic Park</a:t>
              </a:r>
            </a:p>
            <a:p>
              <a:pPr>
                <a:lnSpc>
                  <a:spcPts val="2500"/>
                </a:lnSpc>
              </a:pPr>
              <a:r>
                <a:rPr lang="en-US" sz="2400" dirty="0" smtClean="0">
                  <a:solidFill>
                    <a:srgbClr val="0000FF"/>
                  </a:solidFill>
                  <a:effectLst>
                    <a:outerShdw dist="38100" dir="7200000" algn="ctr" rotWithShape="0">
                      <a:schemeClr val="tx1"/>
                    </a:outerShdw>
                  </a:effectLst>
                </a:rPr>
                <a:t>Olympic National Park </a:t>
              </a:r>
            </a:p>
            <a:p>
              <a:pPr>
                <a:lnSpc>
                  <a:spcPts val="2500"/>
                </a:lnSpc>
              </a:pPr>
              <a:r>
                <a:rPr lang="en-US" sz="2400" dirty="0" smtClean="0">
                  <a:solidFill>
                    <a:srgbClr val="0000FF"/>
                  </a:solidFill>
                  <a:effectLst>
                    <a:outerShdw dist="38100" dir="7200000" algn="ctr" rotWithShape="0">
                      <a:schemeClr val="tx1"/>
                    </a:outerShdw>
                  </a:effectLst>
                </a:rPr>
                <a:t>Redwood National Park</a:t>
              </a:r>
            </a:p>
            <a:p>
              <a:pPr>
                <a:lnSpc>
                  <a:spcPts val="2500"/>
                </a:lnSpc>
              </a:pPr>
              <a:r>
                <a:rPr lang="en-US" sz="2400" dirty="0" smtClean="0">
                  <a:solidFill>
                    <a:srgbClr val="0000FF"/>
                  </a:solidFill>
                  <a:effectLst>
                    <a:outerShdw dist="38100" dir="7200000" algn="ctr" rotWithShape="0">
                      <a:schemeClr val="tx1"/>
                    </a:outerShdw>
                  </a:effectLst>
                </a:rPr>
                <a:t>Channel Islands National Park</a:t>
              </a:r>
              <a:endParaRPr lang="en-US" sz="800" b="1" u="sng" dirty="0" smtClean="0">
                <a:effectLst>
                  <a:outerShdw dist="38100" dir="7200000" algn="ctr" rotWithShape="0">
                    <a:schemeClr val="tx1"/>
                  </a:outerShdw>
                </a:effectLst>
              </a:endParaRPr>
            </a:p>
            <a:p>
              <a:pPr>
                <a:lnSpc>
                  <a:spcPts val="600"/>
                </a:lnSpc>
              </a:pPr>
              <a:endParaRPr lang="en-US" sz="2400" b="1" u="sng" dirty="0" smtClean="0">
                <a:effectLst>
                  <a:outerShdw dist="38100" dir="7200000" algn="ctr" rotWithShape="0">
                    <a:schemeClr val="tx1"/>
                  </a:outerShdw>
                </a:effectLst>
              </a:endParaRPr>
            </a:p>
            <a:p>
              <a:pPr>
                <a:lnSpc>
                  <a:spcPts val="2500"/>
                </a:lnSpc>
              </a:pPr>
              <a:r>
                <a:rPr lang="en-US" sz="2400" b="1" u="sng" dirty="0" smtClean="0">
                  <a:effectLst>
                    <a:outerShdw dist="38100" dir="7200000" algn="ctr" rotWithShape="0">
                      <a:schemeClr val="tx1"/>
                    </a:outerShdw>
                  </a:effectLst>
                </a:rPr>
                <a:t>MOUNTAIN GEOLOGY</a:t>
              </a:r>
            </a:p>
            <a:p>
              <a:pPr>
                <a:lnSpc>
                  <a:spcPts val="2500"/>
                </a:lnSpc>
              </a:pPr>
              <a:r>
                <a:rPr lang="en-US" sz="2400" dirty="0" smtClean="0">
                  <a:effectLst>
                    <a:outerShdw dist="38100" dir="7200000" algn="ctr" rotWithShape="0">
                      <a:schemeClr val="tx1"/>
                    </a:outerShdw>
                  </a:effectLst>
                </a:rPr>
                <a:t>North Cascades National Park</a:t>
              </a:r>
            </a:p>
            <a:p>
              <a:pPr>
                <a:lnSpc>
                  <a:spcPts val="2500"/>
                </a:lnSpc>
              </a:pPr>
              <a:r>
                <a:rPr lang="en-US" sz="2400" dirty="0" smtClean="0">
                  <a:effectLst>
                    <a:outerShdw dist="38100" dir="7200000" algn="ctr" rotWithShape="0">
                      <a:schemeClr val="tx1"/>
                    </a:outerShdw>
                  </a:effectLst>
                </a:rPr>
                <a:t>Yosemite National Park</a:t>
              </a:r>
            </a:p>
            <a:p>
              <a:pPr>
                <a:lnSpc>
                  <a:spcPts val="2500"/>
                </a:lnSpc>
              </a:pPr>
              <a:r>
                <a:rPr lang="en-US" sz="2400" dirty="0" smtClean="0">
                  <a:effectLst>
                    <a:outerShdw dist="38100" dir="7200000" algn="ctr" rotWithShape="0">
                      <a:schemeClr val="tx1"/>
                    </a:outerShdw>
                  </a:effectLst>
                </a:rPr>
                <a:t>Devil’s </a:t>
              </a:r>
              <a:r>
                <a:rPr lang="en-US" sz="2400" dirty="0" err="1" smtClean="0">
                  <a:effectLst>
                    <a:outerShdw dist="38100" dir="7200000" algn="ctr" rotWithShape="0">
                      <a:schemeClr val="tx1"/>
                    </a:outerShdw>
                  </a:effectLst>
                </a:rPr>
                <a:t>Postpile</a:t>
              </a:r>
              <a:r>
                <a:rPr lang="en-US" sz="2400" dirty="0" smtClean="0">
                  <a:effectLst>
                    <a:outerShdw dist="38100" dir="7200000" algn="ctr" rotWithShape="0">
                      <a:schemeClr val="tx1"/>
                    </a:outerShdw>
                  </a:effectLst>
                </a:rPr>
                <a:t> Nat’l Monument</a:t>
              </a:r>
            </a:p>
            <a:p>
              <a:pPr>
                <a:lnSpc>
                  <a:spcPts val="2500"/>
                </a:lnSpc>
              </a:pPr>
              <a:r>
                <a:rPr lang="en-US" sz="2400" dirty="0" smtClean="0">
                  <a:effectLst>
                    <a:outerShdw dist="38100" dir="7200000" algn="ctr" rotWithShape="0">
                      <a:schemeClr val="tx1"/>
                    </a:outerShdw>
                  </a:effectLst>
                </a:rPr>
                <a:t>Kings Canyon National Park</a:t>
              </a:r>
            </a:p>
            <a:p>
              <a:pPr>
                <a:lnSpc>
                  <a:spcPts val="2500"/>
                </a:lnSpc>
              </a:pPr>
              <a:r>
                <a:rPr lang="en-US" sz="2400" dirty="0" smtClean="0">
                  <a:effectLst>
                    <a:outerShdw dist="38100" dir="7200000" algn="ctr" rotWithShape="0">
                      <a:schemeClr val="tx1"/>
                    </a:outerShdw>
                  </a:effectLst>
                </a:rPr>
                <a:t>Sequoia National Park</a:t>
              </a:r>
            </a:p>
            <a:p>
              <a:pPr>
                <a:lnSpc>
                  <a:spcPts val="2500"/>
                </a:lnSpc>
              </a:pPr>
              <a:r>
                <a:rPr lang="en-US" sz="2400" dirty="0" smtClean="0">
                  <a:effectLst>
                    <a:outerShdw dist="38100" dir="7200000" algn="ctr" rotWithShape="0">
                      <a:schemeClr val="tx1"/>
                    </a:outerShdw>
                  </a:effectLst>
                </a:rPr>
                <a:t>Joshua Tree National </a:t>
              </a:r>
              <a:r>
                <a:rPr lang="en-US" sz="2400" dirty="0" err="1" smtClean="0">
                  <a:effectLst>
                    <a:outerShdw dist="38100" dir="7200000" algn="ctr" rotWithShape="0">
                      <a:schemeClr val="tx1"/>
                    </a:outerShdw>
                  </a:effectLst>
                </a:rPr>
                <a:t>ParK</a:t>
              </a:r>
              <a:endParaRPr lang="en-US" sz="1000" dirty="0" smtClean="0">
                <a:effectLst>
                  <a:outerShdw dist="38100" dir="7200000" algn="ctr" rotWithShape="0">
                    <a:schemeClr val="tx1"/>
                  </a:outerShdw>
                </a:effectLst>
              </a:endParaRPr>
            </a:p>
            <a:p>
              <a:pPr>
                <a:lnSpc>
                  <a:spcPts val="600"/>
                </a:lnSpc>
              </a:pPr>
              <a:endParaRPr lang="en-US" sz="800" b="1" u="sng" dirty="0" smtClean="0">
                <a:solidFill>
                  <a:srgbClr val="FFC000"/>
                </a:solidFill>
                <a:effectLst>
                  <a:outerShdw dist="38100" dir="7200000" algn="ctr" rotWithShape="0">
                    <a:schemeClr val="tx1"/>
                  </a:outerShdw>
                </a:effectLst>
              </a:endParaRPr>
            </a:p>
            <a:p>
              <a:pPr>
                <a:lnSpc>
                  <a:spcPts val="2500"/>
                </a:lnSpc>
              </a:pPr>
              <a:r>
                <a:rPr lang="en-US" sz="2400" b="1" u="sng" dirty="0" smtClean="0">
                  <a:solidFill>
                    <a:srgbClr val="FF0000"/>
                  </a:solidFill>
                  <a:effectLst>
                    <a:outerShdw dist="38100" dir="7200000" algn="ctr" rotWithShape="0">
                      <a:schemeClr val="tx1"/>
                    </a:outerShdw>
                  </a:effectLst>
                </a:rPr>
                <a:t>VOLCANIC GEOLOGY</a:t>
              </a:r>
            </a:p>
            <a:p>
              <a:pPr>
                <a:lnSpc>
                  <a:spcPts val="2500"/>
                </a:lnSpc>
              </a:pPr>
              <a:r>
                <a:rPr lang="en-US" sz="2400" dirty="0" smtClean="0">
                  <a:solidFill>
                    <a:srgbClr val="FF0000"/>
                  </a:solidFill>
                  <a:effectLst>
                    <a:outerShdw dist="38100" dir="7200000" algn="ctr" rotWithShape="0">
                      <a:schemeClr val="tx1"/>
                    </a:outerShdw>
                  </a:effectLst>
                </a:rPr>
                <a:t>Mount Rainier National Park</a:t>
              </a:r>
            </a:p>
            <a:p>
              <a:pPr>
                <a:lnSpc>
                  <a:spcPts val="2500"/>
                </a:lnSpc>
              </a:pPr>
              <a:r>
                <a:rPr lang="en-US" sz="2400" dirty="0" smtClean="0">
                  <a:solidFill>
                    <a:srgbClr val="FF0000"/>
                  </a:solidFill>
                  <a:effectLst>
                    <a:outerShdw dist="38100" dir="7200000" algn="ctr" rotWithShape="0">
                      <a:schemeClr val="tx1"/>
                    </a:outerShdw>
                  </a:effectLst>
                </a:rPr>
                <a:t>Mount St Helens National Park</a:t>
              </a:r>
            </a:p>
            <a:p>
              <a:pPr>
                <a:lnSpc>
                  <a:spcPts val="2500"/>
                </a:lnSpc>
              </a:pPr>
              <a:r>
                <a:rPr lang="en-US" sz="2400" dirty="0" smtClean="0">
                  <a:solidFill>
                    <a:srgbClr val="FF0000"/>
                  </a:solidFill>
                  <a:effectLst>
                    <a:outerShdw dist="38100" dir="7200000" algn="ctr" rotWithShape="0">
                      <a:schemeClr val="tx1"/>
                    </a:outerShdw>
                  </a:effectLst>
                </a:rPr>
                <a:t>Newberry Volcanic Nat’l Monument</a:t>
              </a:r>
            </a:p>
            <a:p>
              <a:pPr>
                <a:lnSpc>
                  <a:spcPts val="2500"/>
                </a:lnSpc>
              </a:pPr>
              <a:r>
                <a:rPr lang="en-US" sz="2400" dirty="0" smtClean="0">
                  <a:solidFill>
                    <a:srgbClr val="FF0000"/>
                  </a:solidFill>
                  <a:effectLst>
                    <a:outerShdw dist="38100" dir="7200000" algn="ctr" rotWithShape="0">
                      <a:schemeClr val="tx1"/>
                    </a:outerShdw>
                  </a:effectLst>
                </a:rPr>
                <a:t>Crater Lake National Park</a:t>
              </a:r>
            </a:p>
            <a:p>
              <a:pPr>
                <a:lnSpc>
                  <a:spcPts val="2500"/>
                </a:lnSpc>
              </a:pPr>
              <a:r>
                <a:rPr lang="en-US" sz="2400" dirty="0" smtClean="0">
                  <a:solidFill>
                    <a:srgbClr val="FF0000"/>
                  </a:solidFill>
                  <a:effectLst>
                    <a:outerShdw dist="38100" dir="7200000" algn="ctr" rotWithShape="0">
                      <a:schemeClr val="tx1"/>
                    </a:outerShdw>
                  </a:effectLst>
                </a:rPr>
                <a:t>Oregon Caves National Monument</a:t>
              </a:r>
            </a:p>
            <a:p>
              <a:pPr>
                <a:lnSpc>
                  <a:spcPts val="2500"/>
                </a:lnSpc>
              </a:pPr>
              <a:r>
                <a:rPr lang="en-US" sz="2400" dirty="0" smtClean="0">
                  <a:solidFill>
                    <a:srgbClr val="FF0000"/>
                  </a:solidFill>
                  <a:effectLst>
                    <a:outerShdw dist="38100" dir="7200000" algn="ctr" rotWithShape="0">
                      <a:schemeClr val="tx1"/>
                    </a:outerShdw>
                  </a:effectLst>
                </a:rPr>
                <a:t>Lava Beds National Monument</a:t>
              </a:r>
            </a:p>
            <a:p>
              <a:pPr>
                <a:lnSpc>
                  <a:spcPts val="2500"/>
                </a:lnSpc>
              </a:pPr>
              <a:r>
                <a:rPr lang="en-US" sz="2400" dirty="0" smtClean="0">
                  <a:solidFill>
                    <a:srgbClr val="FF0000"/>
                  </a:solidFill>
                  <a:effectLst>
                    <a:outerShdw dist="38100" dir="7200000" algn="ctr" rotWithShape="0">
                      <a:schemeClr val="tx1"/>
                    </a:outerShdw>
                  </a:effectLst>
                </a:rPr>
                <a:t>Lassen Volcanic National Park</a:t>
              </a:r>
            </a:p>
            <a:p>
              <a:pPr>
                <a:lnSpc>
                  <a:spcPts val="2500"/>
                </a:lnSpc>
              </a:pPr>
              <a:r>
                <a:rPr lang="en-US" sz="2400" dirty="0" smtClean="0">
                  <a:solidFill>
                    <a:srgbClr val="FF0000"/>
                  </a:solidFill>
                  <a:effectLst>
                    <a:outerShdw dist="38100" dir="7200000" algn="ctr" rotWithShape="0">
                      <a:schemeClr val="tx1"/>
                    </a:outerShdw>
                  </a:effectLst>
                </a:rPr>
                <a:t>Pinnacles National Park</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1000"/>
                                        <p:tgtEl>
                                          <p:spTgt spid="33"/>
                                        </p:tgtEl>
                                      </p:cBhvr>
                                    </p:animEffect>
                                  </p:childTnLst>
                                </p:cTn>
                              </p:par>
                              <p:par>
                                <p:cTn id="12" presetID="49" presetClass="entr" presetSubtype="0" decel="100000" fill="hold" grpId="0" nodeType="withEffect">
                                  <p:stCondLst>
                                    <p:cond delay="500"/>
                                  </p:stCondLst>
                                  <p:childTnLst>
                                    <p:set>
                                      <p:cBhvr>
                                        <p:cTn id="13" dur="1" fill="hold">
                                          <p:stCondLst>
                                            <p:cond delay="0"/>
                                          </p:stCondLst>
                                        </p:cTn>
                                        <p:tgtEl>
                                          <p:spTgt spid="40"/>
                                        </p:tgtEl>
                                        <p:attrNameLst>
                                          <p:attrName>style.visibility</p:attrName>
                                        </p:attrNameLst>
                                      </p:cBhvr>
                                      <p:to>
                                        <p:strVal val="visible"/>
                                      </p:to>
                                    </p:set>
                                    <p:anim calcmode="lin" valueType="num">
                                      <p:cBhvr>
                                        <p:cTn id="14" dur="1000" fill="hold"/>
                                        <p:tgtEl>
                                          <p:spTgt spid="40"/>
                                        </p:tgtEl>
                                        <p:attrNameLst>
                                          <p:attrName>ppt_w</p:attrName>
                                        </p:attrNameLst>
                                      </p:cBhvr>
                                      <p:tavLst>
                                        <p:tav tm="0">
                                          <p:val>
                                            <p:fltVal val="0"/>
                                          </p:val>
                                        </p:tav>
                                        <p:tav tm="100000">
                                          <p:val>
                                            <p:strVal val="#ppt_w"/>
                                          </p:val>
                                        </p:tav>
                                      </p:tavLst>
                                    </p:anim>
                                    <p:anim calcmode="lin" valueType="num">
                                      <p:cBhvr>
                                        <p:cTn id="15" dur="1000" fill="hold"/>
                                        <p:tgtEl>
                                          <p:spTgt spid="40"/>
                                        </p:tgtEl>
                                        <p:attrNameLst>
                                          <p:attrName>ppt_h</p:attrName>
                                        </p:attrNameLst>
                                      </p:cBhvr>
                                      <p:tavLst>
                                        <p:tav tm="0">
                                          <p:val>
                                            <p:fltVal val="0"/>
                                          </p:val>
                                        </p:tav>
                                        <p:tav tm="100000">
                                          <p:val>
                                            <p:strVal val="#ppt_h"/>
                                          </p:val>
                                        </p:tav>
                                      </p:tavLst>
                                    </p:anim>
                                    <p:anim calcmode="lin" valueType="num">
                                      <p:cBhvr>
                                        <p:cTn id="16" dur="1000" fill="hold"/>
                                        <p:tgtEl>
                                          <p:spTgt spid="40"/>
                                        </p:tgtEl>
                                        <p:attrNameLst>
                                          <p:attrName>style.rotation</p:attrName>
                                        </p:attrNameLst>
                                      </p:cBhvr>
                                      <p:tavLst>
                                        <p:tav tm="0">
                                          <p:val>
                                            <p:fltVal val="360"/>
                                          </p:val>
                                        </p:tav>
                                        <p:tav tm="100000">
                                          <p:val>
                                            <p:fltVal val="0"/>
                                          </p:val>
                                        </p:tav>
                                      </p:tavLst>
                                    </p:anim>
                                    <p:animEffect transition="in" filter="fade">
                                      <p:cBhvr>
                                        <p:cTn id="17" dur="10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left)">
                                      <p:cBhvr>
                                        <p:cTn id="22" dur="1000"/>
                                        <p:tgtEl>
                                          <p:spTgt spid="34"/>
                                        </p:tgtEl>
                                      </p:cBhvr>
                                    </p:animEffect>
                                  </p:childTnLst>
                                </p:cTn>
                              </p:par>
                              <p:par>
                                <p:cTn id="23" presetID="10"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childTnLst>
                                </p:cTn>
                              </p:par>
                              <p:par>
                                <p:cTn id="26" presetID="49" presetClass="entr" presetSubtype="0" decel="100000" fill="hold" grpId="0" nodeType="withEffect">
                                  <p:stCondLst>
                                    <p:cond delay="500"/>
                                  </p:stCondLst>
                                  <p:childTnLst>
                                    <p:set>
                                      <p:cBhvr>
                                        <p:cTn id="27" dur="1" fill="hold">
                                          <p:stCondLst>
                                            <p:cond delay="0"/>
                                          </p:stCondLst>
                                        </p:cTn>
                                        <p:tgtEl>
                                          <p:spTgt spid="41"/>
                                        </p:tgtEl>
                                        <p:attrNameLst>
                                          <p:attrName>style.visibility</p:attrName>
                                        </p:attrNameLst>
                                      </p:cBhvr>
                                      <p:to>
                                        <p:strVal val="visible"/>
                                      </p:to>
                                    </p:set>
                                    <p:anim calcmode="lin" valueType="num">
                                      <p:cBhvr>
                                        <p:cTn id="28" dur="1000" fill="hold"/>
                                        <p:tgtEl>
                                          <p:spTgt spid="41"/>
                                        </p:tgtEl>
                                        <p:attrNameLst>
                                          <p:attrName>ppt_w</p:attrName>
                                        </p:attrNameLst>
                                      </p:cBhvr>
                                      <p:tavLst>
                                        <p:tav tm="0">
                                          <p:val>
                                            <p:fltVal val="0"/>
                                          </p:val>
                                        </p:tav>
                                        <p:tav tm="100000">
                                          <p:val>
                                            <p:strVal val="#ppt_w"/>
                                          </p:val>
                                        </p:tav>
                                      </p:tavLst>
                                    </p:anim>
                                    <p:anim calcmode="lin" valueType="num">
                                      <p:cBhvr>
                                        <p:cTn id="29" dur="1000" fill="hold"/>
                                        <p:tgtEl>
                                          <p:spTgt spid="41"/>
                                        </p:tgtEl>
                                        <p:attrNameLst>
                                          <p:attrName>ppt_h</p:attrName>
                                        </p:attrNameLst>
                                      </p:cBhvr>
                                      <p:tavLst>
                                        <p:tav tm="0">
                                          <p:val>
                                            <p:fltVal val="0"/>
                                          </p:val>
                                        </p:tav>
                                        <p:tav tm="100000">
                                          <p:val>
                                            <p:strVal val="#ppt_h"/>
                                          </p:val>
                                        </p:tav>
                                      </p:tavLst>
                                    </p:anim>
                                    <p:anim calcmode="lin" valueType="num">
                                      <p:cBhvr>
                                        <p:cTn id="30" dur="1000" fill="hold"/>
                                        <p:tgtEl>
                                          <p:spTgt spid="41"/>
                                        </p:tgtEl>
                                        <p:attrNameLst>
                                          <p:attrName>style.rotation</p:attrName>
                                        </p:attrNameLst>
                                      </p:cBhvr>
                                      <p:tavLst>
                                        <p:tav tm="0">
                                          <p:val>
                                            <p:fltVal val="360"/>
                                          </p:val>
                                        </p:tav>
                                        <p:tav tm="100000">
                                          <p:val>
                                            <p:fltVal val="0"/>
                                          </p:val>
                                        </p:tav>
                                      </p:tavLst>
                                    </p:anim>
                                    <p:animEffect transition="in" filter="fade">
                                      <p:cBhvr>
                                        <p:cTn id="31" dur="10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left)">
                                      <p:cBhvr>
                                        <p:cTn id="36" dur="1000"/>
                                        <p:tgtEl>
                                          <p:spTgt spid="36"/>
                                        </p:tgtEl>
                                      </p:cBhvr>
                                    </p:animEffect>
                                  </p:childTnLst>
                                </p:cTn>
                              </p:par>
                              <p:par>
                                <p:cTn id="37" presetID="49" presetClass="entr" presetSubtype="0" decel="100000" fill="hold" grpId="0" nodeType="withEffect">
                                  <p:stCondLst>
                                    <p:cond delay="50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36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left)">
                                      <p:cBhvr>
                                        <p:cTn id="47" dur="1000"/>
                                        <p:tgtEl>
                                          <p:spTgt spid="35"/>
                                        </p:tgtEl>
                                      </p:cBhvr>
                                    </p:animEffect>
                                  </p:childTnLst>
                                </p:cTn>
                              </p:par>
                              <p:par>
                                <p:cTn id="48" presetID="49" presetClass="entr" presetSubtype="0" decel="100000" fill="hold" grpId="0" nodeType="withEffect">
                                  <p:stCondLst>
                                    <p:cond delay="500"/>
                                  </p:stCondLst>
                                  <p:childTnLst>
                                    <p:set>
                                      <p:cBhvr>
                                        <p:cTn id="49" dur="1" fill="hold">
                                          <p:stCondLst>
                                            <p:cond delay="0"/>
                                          </p:stCondLst>
                                        </p:cTn>
                                        <p:tgtEl>
                                          <p:spTgt spid="43"/>
                                        </p:tgtEl>
                                        <p:attrNameLst>
                                          <p:attrName>style.visibility</p:attrName>
                                        </p:attrNameLst>
                                      </p:cBhvr>
                                      <p:to>
                                        <p:strVal val="visible"/>
                                      </p:to>
                                    </p:set>
                                    <p:anim calcmode="lin" valueType="num">
                                      <p:cBhvr>
                                        <p:cTn id="50" dur="1000" fill="hold"/>
                                        <p:tgtEl>
                                          <p:spTgt spid="43"/>
                                        </p:tgtEl>
                                        <p:attrNameLst>
                                          <p:attrName>ppt_w</p:attrName>
                                        </p:attrNameLst>
                                      </p:cBhvr>
                                      <p:tavLst>
                                        <p:tav tm="0">
                                          <p:val>
                                            <p:fltVal val="0"/>
                                          </p:val>
                                        </p:tav>
                                        <p:tav tm="100000">
                                          <p:val>
                                            <p:strVal val="#ppt_w"/>
                                          </p:val>
                                        </p:tav>
                                      </p:tavLst>
                                    </p:anim>
                                    <p:anim calcmode="lin" valueType="num">
                                      <p:cBhvr>
                                        <p:cTn id="51" dur="1000" fill="hold"/>
                                        <p:tgtEl>
                                          <p:spTgt spid="43"/>
                                        </p:tgtEl>
                                        <p:attrNameLst>
                                          <p:attrName>ppt_h</p:attrName>
                                        </p:attrNameLst>
                                      </p:cBhvr>
                                      <p:tavLst>
                                        <p:tav tm="0">
                                          <p:val>
                                            <p:fltVal val="0"/>
                                          </p:val>
                                        </p:tav>
                                        <p:tav tm="100000">
                                          <p:val>
                                            <p:strVal val="#ppt_h"/>
                                          </p:val>
                                        </p:tav>
                                      </p:tavLst>
                                    </p:anim>
                                    <p:anim calcmode="lin" valueType="num">
                                      <p:cBhvr>
                                        <p:cTn id="52" dur="1000" fill="hold"/>
                                        <p:tgtEl>
                                          <p:spTgt spid="43"/>
                                        </p:tgtEl>
                                        <p:attrNameLst>
                                          <p:attrName>style.rotation</p:attrName>
                                        </p:attrNameLst>
                                      </p:cBhvr>
                                      <p:tavLst>
                                        <p:tav tm="0">
                                          <p:val>
                                            <p:fltVal val="360"/>
                                          </p:val>
                                        </p:tav>
                                        <p:tav tm="100000">
                                          <p:val>
                                            <p:fltVal val="0"/>
                                          </p:val>
                                        </p:tav>
                                      </p:tavLst>
                                    </p:anim>
                                    <p:animEffect transition="in" filter="fade">
                                      <p:cBhvr>
                                        <p:cTn id="53" dur="1000"/>
                                        <p:tgtEl>
                                          <p:spTgt spid="4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grpId="0" nodeType="click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ipe(right)">
                                      <p:cBhvr>
                                        <p:cTn id="58" dur="1000"/>
                                        <p:tgtEl>
                                          <p:spTgt spid="37"/>
                                        </p:tgtEl>
                                      </p:cBhvr>
                                    </p:animEffect>
                                  </p:childTnLst>
                                </p:cTn>
                              </p:par>
                              <p:par>
                                <p:cTn id="59" presetID="49" presetClass="entr" presetSubtype="0" decel="100000" fill="hold" grpId="0" nodeType="withEffect">
                                  <p:stCondLst>
                                    <p:cond delay="500"/>
                                  </p:stCondLst>
                                  <p:childTnLst>
                                    <p:set>
                                      <p:cBhvr>
                                        <p:cTn id="60" dur="1" fill="hold">
                                          <p:stCondLst>
                                            <p:cond delay="0"/>
                                          </p:stCondLst>
                                        </p:cTn>
                                        <p:tgtEl>
                                          <p:spTgt spid="44"/>
                                        </p:tgtEl>
                                        <p:attrNameLst>
                                          <p:attrName>style.visibility</p:attrName>
                                        </p:attrNameLst>
                                      </p:cBhvr>
                                      <p:to>
                                        <p:strVal val="visible"/>
                                      </p:to>
                                    </p:set>
                                    <p:anim calcmode="lin" valueType="num">
                                      <p:cBhvr>
                                        <p:cTn id="61" dur="1000" fill="hold"/>
                                        <p:tgtEl>
                                          <p:spTgt spid="44"/>
                                        </p:tgtEl>
                                        <p:attrNameLst>
                                          <p:attrName>ppt_w</p:attrName>
                                        </p:attrNameLst>
                                      </p:cBhvr>
                                      <p:tavLst>
                                        <p:tav tm="0">
                                          <p:val>
                                            <p:fltVal val="0"/>
                                          </p:val>
                                        </p:tav>
                                        <p:tav tm="100000">
                                          <p:val>
                                            <p:strVal val="#ppt_w"/>
                                          </p:val>
                                        </p:tav>
                                      </p:tavLst>
                                    </p:anim>
                                    <p:anim calcmode="lin" valueType="num">
                                      <p:cBhvr>
                                        <p:cTn id="62" dur="1000" fill="hold"/>
                                        <p:tgtEl>
                                          <p:spTgt spid="44"/>
                                        </p:tgtEl>
                                        <p:attrNameLst>
                                          <p:attrName>ppt_h</p:attrName>
                                        </p:attrNameLst>
                                      </p:cBhvr>
                                      <p:tavLst>
                                        <p:tav tm="0">
                                          <p:val>
                                            <p:fltVal val="0"/>
                                          </p:val>
                                        </p:tav>
                                        <p:tav tm="100000">
                                          <p:val>
                                            <p:strVal val="#ppt_h"/>
                                          </p:val>
                                        </p:tav>
                                      </p:tavLst>
                                    </p:anim>
                                    <p:anim calcmode="lin" valueType="num">
                                      <p:cBhvr>
                                        <p:cTn id="63" dur="1000" fill="hold"/>
                                        <p:tgtEl>
                                          <p:spTgt spid="44"/>
                                        </p:tgtEl>
                                        <p:attrNameLst>
                                          <p:attrName>style.rotation</p:attrName>
                                        </p:attrNameLst>
                                      </p:cBhvr>
                                      <p:tavLst>
                                        <p:tav tm="0">
                                          <p:val>
                                            <p:fltVal val="360"/>
                                          </p:val>
                                        </p:tav>
                                        <p:tav tm="100000">
                                          <p:val>
                                            <p:fltVal val="0"/>
                                          </p:val>
                                        </p:tav>
                                      </p:tavLst>
                                    </p:anim>
                                    <p:animEffect transition="in" filter="fade">
                                      <p:cBhvr>
                                        <p:cTn id="64" dur="1000"/>
                                        <p:tgtEl>
                                          <p:spTgt spid="44"/>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0" fill="hold" grpId="0" nodeType="clickEffect">
                                  <p:stCondLst>
                                    <p:cond delay="0"/>
                                  </p:stCondLst>
                                  <p:childTnLst>
                                    <p:set>
                                      <p:cBhvr>
                                        <p:cTn id="68" dur="1" fill="hold">
                                          <p:stCondLst>
                                            <p:cond delay="0"/>
                                          </p:stCondLst>
                                        </p:cTn>
                                        <p:tgtEl>
                                          <p:spTgt spid="38"/>
                                        </p:tgtEl>
                                        <p:attrNameLst>
                                          <p:attrName>style.visibility</p:attrName>
                                        </p:attrNameLst>
                                      </p:cBhvr>
                                      <p:to>
                                        <p:strVal val="visible"/>
                                      </p:to>
                                    </p:set>
                                    <p:anim calcmode="lin" valueType="num">
                                      <p:cBhvr>
                                        <p:cTn id="69" dur="1000" fill="hold"/>
                                        <p:tgtEl>
                                          <p:spTgt spid="38"/>
                                        </p:tgtEl>
                                        <p:attrNameLst>
                                          <p:attrName>ppt_w</p:attrName>
                                        </p:attrNameLst>
                                      </p:cBhvr>
                                      <p:tavLst>
                                        <p:tav tm="0">
                                          <p:val>
                                            <p:fltVal val="0"/>
                                          </p:val>
                                        </p:tav>
                                        <p:tav tm="100000">
                                          <p:val>
                                            <p:strVal val="#ppt_w"/>
                                          </p:val>
                                        </p:tav>
                                      </p:tavLst>
                                    </p:anim>
                                    <p:anim calcmode="lin" valueType="num">
                                      <p:cBhvr>
                                        <p:cTn id="70" dur="1000" fill="hold"/>
                                        <p:tgtEl>
                                          <p:spTgt spid="38"/>
                                        </p:tgtEl>
                                        <p:attrNameLst>
                                          <p:attrName>ppt_h</p:attrName>
                                        </p:attrNameLst>
                                      </p:cBhvr>
                                      <p:tavLst>
                                        <p:tav tm="0">
                                          <p:val>
                                            <p:fltVal val="0"/>
                                          </p:val>
                                        </p:tav>
                                        <p:tav tm="100000">
                                          <p:val>
                                            <p:strVal val="#ppt_h"/>
                                          </p:val>
                                        </p:tav>
                                      </p:tavLst>
                                    </p:anim>
                                    <p:animEffect transition="in" filter="fade">
                                      <p:cBhvr>
                                        <p:cTn id="71" dur="1000"/>
                                        <p:tgtEl>
                                          <p:spTgt spid="38"/>
                                        </p:tgtEl>
                                      </p:cBhvr>
                                    </p:animEffect>
                                  </p:childTnLst>
                                </p:cTn>
                              </p:par>
                              <p:par>
                                <p:cTn id="72" presetID="49" presetClass="entr" presetSubtype="0" decel="100000" fill="hold" grpId="0" nodeType="withEffect">
                                  <p:stCondLst>
                                    <p:cond delay="500"/>
                                  </p:stCondLst>
                                  <p:childTnLst>
                                    <p:set>
                                      <p:cBhvr>
                                        <p:cTn id="73" dur="1" fill="hold">
                                          <p:stCondLst>
                                            <p:cond delay="0"/>
                                          </p:stCondLst>
                                        </p:cTn>
                                        <p:tgtEl>
                                          <p:spTgt spid="45"/>
                                        </p:tgtEl>
                                        <p:attrNameLst>
                                          <p:attrName>style.visibility</p:attrName>
                                        </p:attrNameLst>
                                      </p:cBhvr>
                                      <p:to>
                                        <p:strVal val="visible"/>
                                      </p:to>
                                    </p:set>
                                    <p:anim calcmode="lin" valueType="num">
                                      <p:cBhvr>
                                        <p:cTn id="74" dur="1000" fill="hold"/>
                                        <p:tgtEl>
                                          <p:spTgt spid="45"/>
                                        </p:tgtEl>
                                        <p:attrNameLst>
                                          <p:attrName>ppt_w</p:attrName>
                                        </p:attrNameLst>
                                      </p:cBhvr>
                                      <p:tavLst>
                                        <p:tav tm="0">
                                          <p:val>
                                            <p:fltVal val="0"/>
                                          </p:val>
                                        </p:tav>
                                        <p:tav tm="100000">
                                          <p:val>
                                            <p:strVal val="#ppt_w"/>
                                          </p:val>
                                        </p:tav>
                                      </p:tavLst>
                                    </p:anim>
                                    <p:anim calcmode="lin" valueType="num">
                                      <p:cBhvr>
                                        <p:cTn id="75" dur="1000" fill="hold"/>
                                        <p:tgtEl>
                                          <p:spTgt spid="45"/>
                                        </p:tgtEl>
                                        <p:attrNameLst>
                                          <p:attrName>ppt_h</p:attrName>
                                        </p:attrNameLst>
                                      </p:cBhvr>
                                      <p:tavLst>
                                        <p:tav tm="0">
                                          <p:val>
                                            <p:fltVal val="0"/>
                                          </p:val>
                                        </p:tav>
                                        <p:tav tm="100000">
                                          <p:val>
                                            <p:strVal val="#ppt_h"/>
                                          </p:val>
                                        </p:tav>
                                      </p:tavLst>
                                    </p:anim>
                                    <p:anim calcmode="lin" valueType="num">
                                      <p:cBhvr>
                                        <p:cTn id="76" dur="1000" fill="hold"/>
                                        <p:tgtEl>
                                          <p:spTgt spid="45"/>
                                        </p:tgtEl>
                                        <p:attrNameLst>
                                          <p:attrName>style.rotation</p:attrName>
                                        </p:attrNameLst>
                                      </p:cBhvr>
                                      <p:tavLst>
                                        <p:tav tm="0">
                                          <p:val>
                                            <p:fltVal val="360"/>
                                          </p:val>
                                        </p:tav>
                                        <p:tav tm="100000">
                                          <p:val>
                                            <p:fltVal val="0"/>
                                          </p:val>
                                        </p:tav>
                                      </p:tavLst>
                                    </p:anim>
                                    <p:animEffect transition="in" filter="fade">
                                      <p:cBhvr>
                                        <p:cTn id="77" dur="1000"/>
                                        <p:tgtEl>
                                          <p:spTgt spid="4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wipe(up)">
                                      <p:cBhvr>
                                        <p:cTn id="82"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3" fill="hold" display="0">
                  <p:stCondLst>
                    <p:cond delay="indefinite"/>
                  </p:stCondLst>
                  <p:endCondLst>
                    <p:cond evt="onNext" delay="0">
                      <p:tgtEl>
                        <p:sldTgt/>
                      </p:tgtEl>
                    </p:cond>
                    <p:cond evt="onPrev" delay="0">
                      <p:tgtEl>
                        <p:sldTgt/>
                      </p:tgtEl>
                    </p:cond>
                    <p:cond evt="onStopAudio" delay="0">
                      <p:tgtEl>
                        <p:sldTgt/>
                      </p:tgtEl>
                    </p:cond>
                  </p:endCondLst>
                </p:cTn>
                <p:tgtEl>
                  <p:spTgt spid="27"/>
                </p:tgtEl>
              </p:cMediaNode>
            </p:audio>
          </p:childTnLst>
        </p:cTn>
      </p:par>
    </p:tnLst>
    <p:bldLst>
      <p:bldP spid="33" grpId="0"/>
      <p:bldP spid="37" grpId="0"/>
      <p:bldP spid="38" grpId="0"/>
      <p:bldP spid="34" grpId="0"/>
      <p:bldP spid="35" grpId="0"/>
      <p:bldP spid="40" grpId="0" animBg="1"/>
      <p:bldP spid="41" grpId="0" animBg="1"/>
      <p:bldP spid="36" grpId="0"/>
      <p:bldP spid="42" grpId="0" animBg="1"/>
      <p:bldP spid="43" grpId="0" animBg="1"/>
      <p:bldP spid="44" grpId="0" animBg="1"/>
      <p:bldP spid="45" grpId="0" animBg="1"/>
    </p:bldLst>
  </p:timing>
</p:sld>
</file>

<file path=ppt/slides/slide2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4210" name="Picture 2" descr="https://upload.wikimedia.org/wikipedia/commons/thumb/4/4d/Physiographic_Provinces_48_Conterminous_US-v1.svg/1024px-Physiographic_Provinces_48_Conterminous_US-v1.svg.png"/>
          <p:cNvPicPr>
            <a:picLocks noChangeAspect="1" noChangeArrowheads="1"/>
          </p:cNvPicPr>
          <p:nvPr/>
        </p:nvPicPr>
        <p:blipFill>
          <a:blip r:embed="rId2" cstate="print"/>
          <a:srcRect/>
          <a:stretch>
            <a:fillRect/>
          </a:stretch>
        </p:blipFill>
        <p:spPr bwMode="auto">
          <a:xfrm>
            <a:off x="-76200" y="685800"/>
            <a:ext cx="9753600" cy="5848350"/>
          </a:xfrm>
          <a:prstGeom prst="rect">
            <a:avLst/>
          </a:prstGeom>
          <a:noFill/>
        </p:spPr>
      </p:pic>
      <p:sp>
        <p:nvSpPr>
          <p:cNvPr id="3" name="Freeform 2"/>
          <p:cNvSpPr/>
          <p:nvPr/>
        </p:nvSpPr>
        <p:spPr>
          <a:xfrm>
            <a:off x="107950" y="1214967"/>
            <a:ext cx="1155700" cy="3528483"/>
          </a:xfrm>
          <a:custGeom>
            <a:avLst/>
            <a:gdLst>
              <a:gd name="connsiteX0" fmla="*/ 781050 w 1155700"/>
              <a:gd name="connsiteY0" fmla="*/ 29633 h 3528483"/>
              <a:gd name="connsiteX1" fmla="*/ 1111250 w 1155700"/>
              <a:gd name="connsiteY1" fmla="*/ 105833 h 3528483"/>
              <a:gd name="connsiteX2" fmla="*/ 1047750 w 1155700"/>
              <a:gd name="connsiteY2" fmla="*/ 232833 h 3528483"/>
              <a:gd name="connsiteX3" fmla="*/ 730250 w 1155700"/>
              <a:gd name="connsiteY3" fmla="*/ 829733 h 3528483"/>
              <a:gd name="connsiteX4" fmla="*/ 488950 w 1155700"/>
              <a:gd name="connsiteY4" fmla="*/ 1299633 h 3528483"/>
              <a:gd name="connsiteX5" fmla="*/ 501650 w 1155700"/>
              <a:gd name="connsiteY5" fmla="*/ 1629833 h 3528483"/>
              <a:gd name="connsiteX6" fmla="*/ 476250 w 1155700"/>
              <a:gd name="connsiteY6" fmla="*/ 1845733 h 3528483"/>
              <a:gd name="connsiteX7" fmla="*/ 603250 w 1155700"/>
              <a:gd name="connsiteY7" fmla="*/ 1998133 h 3528483"/>
              <a:gd name="connsiteX8" fmla="*/ 565150 w 1155700"/>
              <a:gd name="connsiteY8" fmla="*/ 2214033 h 3528483"/>
              <a:gd name="connsiteX9" fmla="*/ 654050 w 1155700"/>
              <a:gd name="connsiteY9" fmla="*/ 2493433 h 3528483"/>
              <a:gd name="connsiteX10" fmla="*/ 704850 w 1155700"/>
              <a:gd name="connsiteY10" fmla="*/ 2747433 h 3528483"/>
              <a:gd name="connsiteX11" fmla="*/ 717550 w 1155700"/>
              <a:gd name="connsiteY11" fmla="*/ 2912533 h 3528483"/>
              <a:gd name="connsiteX12" fmla="*/ 641350 w 1155700"/>
              <a:gd name="connsiteY12" fmla="*/ 3064933 h 3528483"/>
              <a:gd name="connsiteX13" fmla="*/ 590550 w 1155700"/>
              <a:gd name="connsiteY13" fmla="*/ 3090333 h 3528483"/>
              <a:gd name="connsiteX14" fmla="*/ 641350 w 1155700"/>
              <a:gd name="connsiteY14" fmla="*/ 3204633 h 3528483"/>
              <a:gd name="connsiteX15" fmla="*/ 958850 w 1155700"/>
              <a:gd name="connsiteY15" fmla="*/ 3331633 h 3528483"/>
              <a:gd name="connsiteX16" fmla="*/ 971550 w 1155700"/>
              <a:gd name="connsiteY16" fmla="*/ 3407833 h 3528483"/>
              <a:gd name="connsiteX17" fmla="*/ 895350 w 1155700"/>
              <a:gd name="connsiteY17" fmla="*/ 3395133 h 3528483"/>
              <a:gd name="connsiteX18" fmla="*/ 844550 w 1155700"/>
              <a:gd name="connsiteY18" fmla="*/ 3522133 h 3528483"/>
              <a:gd name="connsiteX19" fmla="*/ 679450 w 1155700"/>
              <a:gd name="connsiteY19" fmla="*/ 3433233 h 3528483"/>
              <a:gd name="connsiteX20" fmla="*/ 425450 w 1155700"/>
              <a:gd name="connsiteY20" fmla="*/ 3242733 h 3528483"/>
              <a:gd name="connsiteX21" fmla="*/ 361950 w 1155700"/>
              <a:gd name="connsiteY21" fmla="*/ 3153833 h 3528483"/>
              <a:gd name="connsiteX22" fmla="*/ 196850 w 1155700"/>
              <a:gd name="connsiteY22" fmla="*/ 3014133 h 3528483"/>
              <a:gd name="connsiteX23" fmla="*/ 196850 w 1155700"/>
              <a:gd name="connsiteY23" fmla="*/ 2937933 h 3528483"/>
              <a:gd name="connsiteX24" fmla="*/ 107950 w 1155700"/>
              <a:gd name="connsiteY24" fmla="*/ 2671233 h 3528483"/>
              <a:gd name="connsiteX25" fmla="*/ 146050 w 1155700"/>
              <a:gd name="connsiteY25" fmla="*/ 2569633 h 3528483"/>
              <a:gd name="connsiteX26" fmla="*/ 120650 w 1155700"/>
              <a:gd name="connsiteY26" fmla="*/ 2429933 h 3528483"/>
              <a:gd name="connsiteX27" fmla="*/ 44450 w 1155700"/>
              <a:gd name="connsiteY27" fmla="*/ 2277533 h 3528483"/>
              <a:gd name="connsiteX28" fmla="*/ 19050 w 1155700"/>
              <a:gd name="connsiteY28" fmla="*/ 2036233 h 3528483"/>
              <a:gd name="connsiteX29" fmla="*/ 57150 w 1155700"/>
              <a:gd name="connsiteY29" fmla="*/ 1833033 h 3528483"/>
              <a:gd name="connsiteX30" fmla="*/ 6350 w 1155700"/>
              <a:gd name="connsiteY30" fmla="*/ 1667933 h 3528483"/>
              <a:gd name="connsiteX31" fmla="*/ 95250 w 1155700"/>
              <a:gd name="connsiteY31" fmla="*/ 1591733 h 3528483"/>
              <a:gd name="connsiteX32" fmla="*/ 107950 w 1155700"/>
              <a:gd name="connsiteY32" fmla="*/ 1325033 h 3528483"/>
              <a:gd name="connsiteX33" fmla="*/ 158750 w 1155700"/>
              <a:gd name="connsiteY33" fmla="*/ 1223433 h 3528483"/>
              <a:gd name="connsiteX34" fmla="*/ 298450 w 1155700"/>
              <a:gd name="connsiteY34" fmla="*/ 982133 h 3528483"/>
              <a:gd name="connsiteX35" fmla="*/ 400050 w 1155700"/>
              <a:gd name="connsiteY35" fmla="*/ 702733 h 3528483"/>
              <a:gd name="connsiteX36" fmla="*/ 450850 w 1155700"/>
              <a:gd name="connsiteY36" fmla="*/ 524933 h 3528483"/>
              <a:gd name="connsiteX37" fmla="*/ 476250 w 1155700"/>
              <a:gd name="connsiteY37" fmla="*/ 334433 h 3528483"/>
              <a:gd name="connsiteX38" fmla="*/ 501650 w 1155700"/>
              <a:gd name="connsiteY38" fmla="*/ 118533 h 3528483"/>
              <a:gd name="connsiteX39" fmla="*/ 654050 w 1155700"/>
              <a:gd name="connsiteY39" fmla="*/ 207433 h 3528483"/>
              <a:gd name="connsiteX40" fmla="*/ 755650 w 1155700"/>
              <a:gd name="connsiteY40" fmla="*/ 283633 h 3528483"/>
              <a:gd name="connsiteX41" fmla="*/ 781050 w 1155700"/>
              <a:gd name="connsiteY41" fmla="*/ 29633 h 352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55700" h="3528483">
                <a:moveTo>
                  <a:pt x="781050" y="29633"/>
                </a:moveTo>
                <a:cubicBezTo>
                  <a:pt x="840317" y="0"/>
                  <a:pt x="1066800" y="71966"/>
                  <a:pt x="1111250" y="105833"/>
                </a:cubicBezTo>
                <a:cubicBezTo>
                  <a:pt x="1155700" y="139700"/>
                  <a:pt x="1111250" y="112183"/>
                  <a:pt x="1047750" y="232833"/>
                </a:cubicBezTo>
                <a:cubicBezTo>
                  <a:pt x="984250" y="353483"/>
                  <a:pt x="823383" y="651933"/>
                  <a:pt x="730250" y="829733"/>
                </a:cubicBezTo>
                <a:cubicBezTo>
                  <a:pt x="637117" y="1007533"/>
                  <a:pt x="527050" y="1166283"/>
                  <a:pt x="488950" y="1299633"/>
                </a:cubicBezTo>
                <a:cubicBezTo>
                  <a:pt x="450850" y="1432983"/>
                  <a:pt x="503767" y="1538816"/>
                  <a:pt x="501650" y="1629833"/>
                </a:cubicBezTo>
                <a:cubicBezTo>
                  <a:pt x="499533" y="1720850"/>
                  <a:pt x="459317" y="1784350"/>
                  <a:pt x="476250" y="1845733"/>
                </a:cubicBezTo>
                <a:cubicBezTo>
                  <a:pt x="493183" y="1907116"/>
                  <a:pt x="588433" y="1936750"/>
                  <a:pt x="603250" y="1998133"/>
                </a:cubicBezTo>
                <a:cubicBezTo>
                  <a:pt x="618067" y="2059516"/>
                  <a:pt x="556683" y="2131483"/>
                  <a:pt x="565150" y="2214033"/>
                </a:cubicBezTo>
                <a:cubicBezTo>
                  <a:pt x="573617" y="2296583"/>
                  <a:pt x="630767" y="2404533"/>
                  <a:pt x="654050" y="2493433"/>
                </a:cubicBezTo>
                <a:cubicBezTo>
                  <a:pt x="677333" y="2582333"/>
                  <a:pt x="694267" y="2677583"/>
                  <a:pt x="704850" y="2747433"/>
                </a:cubicBezTo>
                <a:cubicBezTo>
                  <a:pt x="715433" y="2817283"/>
                  <a:pt x="728133" y="2859616"/>
                  <a:pt x="717550" y="2912533"/>
                </a:cubicBezTo>
                <a:cubicBezTo>
                  <a:pt x="706967" y="2965450"/>
                  <a:pt x="662517" y="3035300"/>
                  <a:pt x="641350" y="3064933"/>
                </a:cubicBezTo>
                <a:cubicBezTo>
                  <a:pt x="620183" y="3094566"/>
                  <a:pt x="590550" y="3067050"/>
                  <a:pt x="590550" y="3090333"/>
                </a:cubicBezTo>
                <a:cubicBezTo>
                  <a:pt x="590550" y="3113616"/>
                  <a:pt x="579967" y="3164416"/>
                  <a:pt x="641350" y="3204633"/>
                </a:cubicBezTo>
                <a:cubicBezTo>
                  <a:pt x="702733" y="3244850"/>
                  <a:pt x="903817" y="3297766"/>
                  <a:pt x="958850" y="3331633"/>
                </a:cubicBezTo>
                <a:cubicBezTo>
                  <a:pt x="1013883" y="3365500"/>
                  <a:pt x="982133" y="3397250"/>
                  <a:pt x="971550" y="3407833"/>
                </a:cubicBezTo>
                <a:cubicBezTo>
                  <a:pt x="960967" y="3418416"/>
                  <a:pt x="916516" y="3376083"/>
                  <a:pt x="895350" y="3395133"/>
                </a:cubicBezTo>
                <a:cubicBezTo>
                  <a:pt x="874184" y="3414183"/>
                  <a:pt x="880533" y="3515783"/>
                  <a:pt x="844550" y="3522133"/>
                </a:cubicBezTo>
                <a:cubicBezTo>
                  <a:pt x="808567" y="3528483"/>
                  <a:pt x="749300" y="3479800"/>
                  <a:pt x="679450" y="3433233"/>
                </a:cubicBezTo>
                <a:cubicBezTo>
                  <a:pt x="609600" y="3386666"/>
                  <a:pt x="478367" y="3289300"/>
                  <a:pt x="425450" y="3242733"/>
                </a:cubicBezTo>
                <a:cubicBezTo>
                  <a:pt x="372533" y="3196166"/>
                  <a:pt x="400050" y="3191933"/>
                  <a:pt x="361950" y="3153833"/>
                </a:cubicBezTo>
                <a:cubicBezTo>
                  <a:pt x="323850" y="3115733"/>
                  <a:pt x="224367" y="3050116"/>
                  <a:pt x="196850" y="3014133"/>
                </a:cubicBezTo>
                <a:cubicBezTo>
                  <a:pt x="169333" y="2978150"/>
                  <a:pt x="211667" y="2995083"/>
                  <a:pt x="196850" y="2937933"/>
                </a:cubicBezTo>
                <a:cubicBezTo>
                  <a:pt x="182033" y="2880783"/>
                  <a:pt x="116417" y="2732616"/>
                  <a:pt x="107950" y="2671233"/>
                </a:cubicBezTo>
                <a:cubicBezTo>
                  <a:pt x="99483" y="2609850"/>
                  <a:pt x="143933" y="2609850"/>
                  <a:pt x="146050" y="2569633"/>
                </a:cubicBezTo>
                <a:cubicBezTo>
                  <a:pt x="148167" y="2529416"/>
                  <a:pt x="137583" y="2478616"/>
                  <a:pt x="120650" y="2429933"/>
                </a:cubicBezTo>
                <a:cubicBezTo>
                  <a:pt x="103717" y="2381250"/>
                  <a:pt x="61383" y="2343150"/>
                  <a:pt x="44450" y="2277533"/>
                </a:cubicBezTo>
                <a:cubicBezTo>
                  <a:pt x="27517" y="2211916"/>
                  <a:pt x="16933" y="2110316"/>
                  <a:pt x="19050" y="2036233"/>
                </a:cubicBezTo>
                <a:cubicBezTo>
                  <a:pt x="21167" y="1962150"/>
                  <a:pt x="59267" y="1894416"/>
                  <a:pt x="57150" y="1833033"/>
                </a:cubicBezTo>
                <a:cubicBezTo>
                  <a:pt x="55033" y="1771650"/>
                  <a:pt x="0" y="1708150"/>
                  <a:pt x="6350" y="1667933"/>
                </a:cubicBezTo>
                <a:cubicBezTo>
                  <a:pt x="12700" y="1627716"/>
                  <a:pt x="78317" y="1648883"/>
                  <a:pt x="95250" y="1591733"/>
                </a:cubicBezTo>
                <a:cubicBezTo>
                  <a:pt x="112183" y="1534583"/>
                  <a:pt x="97367" y="1386416"/>
                  <a:pt x="107950" y="1325033"/>
                </a:cubicBezTo>
                <a:cubicBezTo>
                  <a:pt x="118533" y="1263650"/>
                  <a:pt x="127000" y="1280583"/>
                  <a:pt x="158750" y="1223433"/>
                </a:cubicBezTo>
                <a:cubicBezTo>
                  <a:pt x="190500" y="1166283"/>
                  <a:pt x="258233" y="1068916"/>
                  <a:pt x="298450" y="982133"/>
                </a:cubicBezTo>
                <a:cubicBezTo>
                  <a:pt x="338667" y="895350"/>
                  <a:pt x="374650" y="778933"/>
                  <a:pt x="400050" y="702733"/>
                </a:cubicBezTo>
                <a:cubicBezTo>
                  <a:pt x="425450" y="626533"/>
                  <a:pt x="438150" y="586316"/>
                  <a:pt x="450850" y="524933"/>
                </a:cubicBezTo>
                <a:cubicBezTo>
                  <a:pt x="463550" y="463550"/>
                  <a:pt x="467783" y="402166"/>
                  <a:pt x="476250" y="334433"/>
                </a:cubicBezTo>
                <a:cubicBezTo>
                  <a:pt x="484717" y="266700"/>
                  <a:pt x="472017" y="139700"/>
                  <a:pt x="501650" y="118533"/>
                </a:cubicBezTo>
                <a:cubicBezTo>
                  <a:pt x="531283" y="97366"/>
                  <a:pt x="611717" y="179916"/>
                  <a:pt x="654050" y="207433"/>
                </a:cubicBezTo>
                <a:cubicBezTo>
                  <a:pt x="696383" y="234950"/>
                  <a:pt x="736600" y="306916"/>
                  <a:pt x="755650" y="283633"/>
                </a:cubicBezTo>
                <a:cubicBezTo>
                  <a:pt x="774700" y="260350"/>
                  <a:pt x="721783" y="59266"/>
                  <a:pt x="781050" y="29633"/>
                </a:cubicBezTo>
                <a:close/>
              </a:path>
            </a:pathLst>
          </a:custGeom>
          <a:solidFill>
            <a:srgbClr val="FF0000">
              <a:alpha val="56000"/>
            </a:srgb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62000"/>
            <a:ext cx="9144000" cy="6096000"/>
          </a:xfrm>
          <a:prstGeom prst="rect">
            <a:avLst/>
          </a:prstGeom>
          <a:solidFill>
            <a:srgbClr val="3E5A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normAutofit fontScale="90000"/>
          </a:bodyPr>
          <a:lstStyle/>
          <a:p>
            <a:pPr fontAlgn="auto">
              <a:spcAft>
                <a:spcPts val="0"/>
              </a:spcAft>
              <a:defRPr/>
            </a:pPr>
            <a:r>
              <a:rPr lang="en-US" dirty="0" smtClean="0"/>
              <a:t>Thanks to all that have helped!</a:t>
            </a:r>
            <a:endParaRPr lang="en-US" dirty="0"/>
          </a:p>
        </p:txBody>
      </p:sp>
      <p:sp>
        <p:nvSpPr>
          <p:cNvPr id="3" name="Slide Number Placeholder 2"/>
          <p:cNvSpPr>
            <a:spLocks noGrp="1"/>
          </p:cNvSpPr>
          <p:nvPr>
            <p:ph type="sldNum" sz="quarter" idx="4294967295"/>
          </p:nvPr>
        </p:nvSpPr>
        <p:spPr>
          <a:xfrm>
            <a:off x="0" y="6492875"/>
            <a:ext cx="457200" cy="365125"/>
          </a:xfrm>
          <a:prstGeom prst="rect">
            <a:avLst/>
          </a:prstGeom>
        </p:spPr>
        <p:txBody>
          <a:bodyPr/>
          <a:lstStyle/>
          <a:p>
            <a:pPr>
              <a:defRPr/>
            </a:pPr>
            <a:fld id="{995F64BA-CF31-4D2F-B649-B2FCE117568B}" type="slidenum">
              <a:rPr lang="en-US"/>
              <a:pPr>
                <a:defRPr/>
              </a:pPr>
              <a:t>258</a:t>
            </a:fld>
            <a:endParaRPr lang="en-US" dirty="0"/>
          </a:p>
        </p:txBody>
      </p:sp>
      <p:sp>
        <p:nvSpPr>
          <p:cNvPr id="4" name="TextBox 3"/>
          <p:cNvSpPr txBox="1"/>
          <p:nvPr/>
        </p:nvSpPr>
        <p:spPr>
          <a:xfrm>
            <a:off x="1222375" y="892175"/>
            <a:ext cx="6918325" cy="5632450"/>
          </a:xfrm>
          <a:prstGeom prst="rect">
            <a:avLst/>
          </a:prstGeom>
          <a:noFill/>
        </p:spPr>
        <p:txBody>
          <a:bodyPr>
            <a:spAutoFit/>
          </a:bodyPr>
          <a:lstStyle/>
          <a:p>
            <a:pPr algn="ctr" fontAlgn="auto">
              <a:spcBef>
                <a:spcPts val="0"/>
              </a:spcBef>
              <a:spcAft>
                <a:spcPts val="0"/>
              </a:spcAft>
              <a:defRPr/>
            </a:pPr>
            <a:r>
              <a:rPr lang="en-US" sz="4000" b="1" dirty="0">
                <a:solidFill>
                  <a:schemeClr val="bg1"/>
                </a:solidFill>
                <a:latin typeface="+mn-lt"/>
                <a:cs typeface="+mn-cs"/>
              </a:rPr>
              <a:t>Thanks to all who have </a:t>
            </a:r>
          </a:p>
          <a:p>
            <a:pPr algn="ctr" fontAlgn="auto">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mn-lt"/>
                <a:cs typeface="+mn-cs"/>
              </a:rPr>
              <a:t>passed on articles </a:t>
            </a:r>
            <a:r>
              <a:rPr lang="en-US" sz="4000" b="1" dirty="0">
                <a:solidFill>
                  <a:schemeClr val="bg1"/>
                </a:solidFill>
                <a:latin typeface="+mn-lt"/>
                <a:cs typeface="+mn-cs"/>
              </a:rPr>
              <a:t>and/or </a:t>
            </a:r>
          </a:p>
          <a:p>
            <a:pPr algn="ctr" fontAlgn="auto">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mn-lt"/>
                <a:cs typeface="+mn-cs"/>
              </a:rPr>
              <a:t>lent us magazines </a:t>
            </a:r>
            <a:r>
              <a:rPr lang="en-US" sz="4000" b="1" dirty="0">
                <a:solidFill>
                  <a:schemeClr val="bg1"/>
                </a:solidFill>
                <a:latin typeface="+mn-lt"/>
                <a:cs typeface="+mn-cs"/>
              </a:rPr>
              <a:t>to use </a:t>
            </a:r>
          </a:p>
          <a:p>
            <a:pPr algn="ctr" fontAlgn="auto">
              <a:spcBef>
                <a:spcPts val="0"/>
              </a:spcBef>
              <a:spcAft>
                <a:spcPts val="0"/>
              </a:spcAft>
              <a:defRPr/>
            </a:pPr>
            <a:r>
              <a:rPr lang="en-US" sz="4000" b="1" dirty="0">
                <a:solidFill>
                  <a:schemeClr val="bg1"/>
                </a:solidFill>
                <a:latin typeface="+mn-lt"/>
                <a:cs typeface="+mn-cs"/>
              </a:rPr>
              <a:t>in this 6 week </a:t>
            </a:r>
            <a:r>
              <a:rPr lang="en-US" sz="4000" b="1" dirty="0" smtClean="0">
                <a:solidFill>
                  <a:schemeClr val="bg1"/>
                </a:solidFill>
                <a:latin typeface="+mn-lt"/>
                <a:cs typeface="+mn-cs"/>
              </a:rPr>
              <a:t>series  </a:t>
            </a:r>
            <a:endParaRPr lang="en-US" sz="4000" b="1" dirty="0">
              <a:solidFill>
                <a:schemeClr val="bg1"/>
              </a:solidFill>
              <a:latin typeface="+mn-lt"/>
              <a:cs typeface="+mn-cs"/>
            </a:endParaRPr>
          </a:p>
          <a:p>
            <a:pPr algn="ctr" fontAlgn="auto">
              <a:spcBef>
                <a:spcPts val="0"/>
              </a:spcBef>
              <a:spcAft>
                <a:spcPts val="0"/>
              </a:spcAft>
              <a:defRPr/>
            </a:pPr>
            <a:endParaRPr lang="en-US" sz="4000" b="1" dirty="0">
              <a:latin typeface="+mn-lt"/>
              <a:cs typeface="+mn-cs"/>
            </a:endParaRPr>
          </a:p>
          <a:p>
            <a:pPr algn="ctr" fontAlgn="auto">
              <a:spcBef>
                <a:spcPts val="0"/>
              </a:spcBef>
              <a:spcAft>
                <a:spcPts val="0"/>
              </a:spcAft>
              <a:defRPr/>
            </a:pPr>
            <a:r>
              <a:rPr lang="en-US" sz="4000" b="1" dirty="0">
                <a:solidFill>
                  <a:schemeClr val="bg1"/>
                </a:solidFill>
                <a:latin typeface="+mn-lt"/>
                <a:cs typeface="+mn-cs"/>
              </a:rPr>
              <a:t>It certainly is wonderful having </a:t>
            </a:r>
            <a:r>
              <a:rPr lang="en-US" sz="4000" b="1" dirty="0">
                <a:solidFill>
                  <a:srgbClr val="FF0000"/>
                </a:solidFill>
                <a:effectLst>
                  <a:outerShdw blurRad="38100" dist="38100" dir="2700000" algn="tl">
                    <a:srgbClr val="000000">
                      <a:alpha val="43137"/>
                    </a:srgbClr>
                  </a:outerShdw>
                </a:effectLst>
                <a:latin typeface="+mn-lt"/>
                <a:cs typeface="+mn-cs"/>
              </a:rPr>
              <a:t>“another set of eyes” </a:t>
            </a:r>
            <a:r>
              <a:rPr lang="en-US" sz="4000" b="1" dirty="0">
                <a:solidFill>
                  <a:schemeClr val="bg1"/>
                </a:solidFill>
                <a:latin typeface="+mn-lt"/>
                <a:cs typeface="+mn-cs"/>
              </a:rPr>
              <a:t>out there watching for important data &amp; breaking </a:t>
            </a:r>
            <a:r>
              <a:rPr lang="en-US" sz="4000" b="1" dirty="0" smtClean="0">
                <a:solidFill>
                  <a:schemeClr val="bg1"/>
                </a:solidFill>
                <a:latin typeface="+mn-lt"/>
                <a:cs typeface="+mn-cs"/>
              </a:rPr>
              <a:t>science new </a:t>
            </a:r>
            <a:r>
              <a:rPr lang="en-US" sz="4000" b="1" dirty="0">
                <a:solidFill>
                  <a:schemeClr val="bg1"/>
                </a:solidFill>
                <a:latin typeface="+mn-lt"/>
                <a:cs typeface="+mn-cs"/>
              </a:rPr>
              <a:t>ideas</a:t>
            </a:r>
            <a:r>
              <a:rPr lang="en-US" sz="4000" b="1" dirty="0">
                <a:solidFill>
                  <a:schemeClr val="bg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up)">
                                      <p:cBhvr>
                                        <p:cTn id="11" dur="500"/>
                                        <p:tgtEl>
                                          <p:spTgt spid="4">
                                            <p:txEl>
                                              <p:pRg st="1" end="1"/>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up)">
                                      <p:cBhvr>
                                        <p:cTn id="15" dur="500"/>
                                        <p:tgtEl>
                                          <p:spTgt spid="4">
                                            <p:txEl>
                                              <p:pRg st="2" end="2"/>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up)">
                                      <p:cBhvr>
                                        <p:cTn id="19" dur="500"/>
                                        <p:tgtEl>
                                          <p:spTgt spid="4">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wipe(up)">
                                      <p:cBhvr>
                                        <p:cTn id="24"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762000"/>
            <a:ext cx="9144000" cy="6096000"/>
          </a:xfrm>
          <a:prstGeom prst="rect">
            <a:avLst/>
          </a:prstGeom>
          <a:solidFill>
            <a:srgbClr val="3E5A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a:spLocks noChangeArrowheads="1"/>
          </p:cNvSpPr>
          <p:nvPr/>
        </p:nvSpPr>
        <p:spPr bwMode="auto">
          <a:xfrm>
            <a:off x="0" y="3276600"/>
            <a:ext cx="9144000" cy="1323439"/>
          </a:xfrm>
          <a:prstGeom prst="rect">
            <a:avLst/>
          </a:prstGeom>
          <a:noFill/>
          <a:ln w="9525">
            <a:noFill/>
            <a:miter lim="800000"/>
            <a:headEnd/>
            <a:tailEnd/>
          </a:ln>
        </p:spPr>
        <p:txBody>
          <a:bodyPr wrap="square">
            <a:spAutoFit/>
          </a:bodyPr>
          <a:lstStyle/>
          <a:p>
            <a:pPr marL="225425" indent="-225425" algn="ctr" fontAlgn="auto">
              <a:spcBef>
                <a:spcPts val="0"/>
              </a:spcBef>
              <a:spcAft>
                <a:spcPts val="0"/>
              </a:spcAft>
              <a:defRPr/>
            </a:pPr>
            <a:endParaRPr lang="en-US" sz="4000" b="1" dirty="0" smtClean="0">
              <a:solidFill>
                <a:srgbClr val="FFFF00"/>
              </a:solidFill>
              <a:effectLst>
                <a:outerShdw blurRad="38100" dist="38100" dir="2700000" algn="tl">
                  <a:srgbClr val="000000">
                    <a:alpha val="43137"/>
                  </a:srgbClr>
                </a:outerShdw>
              </a:effectLst>
              <a:latin typeface="Corbel" pitchFamily="34" charset="0"/>
              <a:cs typeface="+mn-cs"/>
            </a:endParaRPr>
          </a:p>
          <a:p>
            <a:pPr marL="225425" indent="-225425" algn="ctr" fontAlgn="auto">
              <a:spcBef>
                <a:spcPts val="0"/>
              </a:spcBef>
              <a:spcAft>
                <a:spcPts val="0"/>
              </a:spcAft>
              <a:defRPr/>
            </a:pPr>
            <a:r>
              <a:rPr lang="en-US" sz="4000" b="1" dirty="0" smtClean="0">
                <a:solidFill>
                  <a:schemeClr val="bg1"/>
                </a:solidFill>
                <a:effectLst>
                  <a:outerShdw blurRad="38100" dist="38100" dir="2700000" algn="tl">
                    <a:srgbClr val="000000">
                      <a:alpha val="43137"/>
                    </a:srgbClr>
                  </a:outerShdw>
                </a:effectLst>
                <a:latin typeface="Corbel" pitchFamily="34" charset="0"/>
                <a:cs typeface="+mn-cs"/>
              </a:rPr>
              <a:t>All </a:t>
            </a:r>
            <a:r>
              <a:rPr lang="en-US" sz="4000" b="1" dirty="0">
                <a:solidFill>
                  <a:schemeClr val="bg1"/>
                </a:solidFill>
                <a:effectLst>
                  <a:outerShdw blurRad="38100" dist="38100" dir="2700000" algn="tl">
                    <a:srgbClr val="000000">
                      <a:alpha val="43137"/>
                    </a:srgbClr>
                  </a:outerShdw>
                </a:effectLst>
                <a:latin typeface="Corbel" pitchFamily="34" charset="0"/>
                <a:cs typeface="+mn-cs"/>
              </a:rPr>
              <a:t>class material </a:t>
            </a:r>
            <a:r>
              <a:rPr lang="en-US" sz="4000" b="1" dirty="0" smtClean="0">
                <a:solidFill>
                  <a:schemeClr val="bg1"/>
                </a:solidFill>
                <a:effectLst>
                  <a:outerShdw blurRad="38100" dist="38100" dir="2700000" algn="tl">
                    <a:srgbClr val="000000">
                      <a:alpha val="43137"/>
                    </a:srgbClr>
                  </a:outerShdw>
                </a:effectLst>
                <a:latin typeface="Corbel" pitchFamily="34" charset="0"/>
                <a:cs typeface="+mn-cs"/>
              </a:rPr>
              <a:t>is on our website</a:t>
            </a:r>
          </a:p>
        </p:txBody>
      </p:sp>
      <p:sp>
        <p:nvSpPr>
          <p:cNvPr id="3" name="TextBox 4"/>
          <p:cNvSpPr txBox="1">
            <a:spLocks noChangeArrowheads="1"/>
          </p:cNvSpPr>
          <p:nvPr/>
        </p:nvSpPr>
        <p:spPr bwMode="auto">
          <a:xfrm>
            <a:off x="0" y="3200400"/>
            <a:ext cx="9144000" cy="677863"/>
          </a:xfrm>
          <a:prstGeom prst="rect">
            <a:avLst/>
          </a:prstGeom>
          <a:solidFill>
            <a:srgbClr val="FFFF00"/>
          </a:solidFill>
          <a:ln w="9525">
            <a:solidFill>
              <a:schemeClr val="bg1"/>
            </a:solidFill>
            <a:miter lim="800000"/>
            <a:headEnd/>
            <a:tailEnd/>
          </a:ln>
        </p:spPr>
        <p:txBody>
          <a:bodyPr>
            <a:spAutoFit/>
          </a:bodyPr>
          <a:lstStyle/>
          <a:p>
            <a:pPr algn="ctr"/>
            <a:r>
              <a:rPr lang="en-US" sz="3800" b="1" dirty="0">
                <a:latin typeface="Calibri" pitchFamily="34" charset="0"/>
              </a:rPr>
              <a:t>WANT TO SEE MORE…</a:t>
            </a:r>
          </a:p>
        </p:txBody>
      </p:sp>
      <p:grpSp>
        <p:nvGrpSpPr>
          <p:cNvPr id="4" name="Group 45"/>
          <p:cNvGrpSpPr>
            <a:grpSpLocks noChangeAspect="1"/>
          </p:cNvGrpSpPr>
          <p:nvPr/>
        </p:nvGrpSpPr>
        <p:grpSpPr>
          <a:xfrm>
            <a:off x="6639498" y="912737"/>
            <a:ext cx="2438400" cy="1678063"/>
            <a:chOff x="4495800" y="1676400"/>
            <a:chExt cx="3810000" cy="2621973"/>
          </a:xfrm>
        </p:grpSpPr>
        <p:pic>
          <p:nvPicPr>
            <p:cNvPr id="5" name="Picture 4" descr="christmas photo.jpg"/>
            <p:cNvPicPr>
              <a:picLocks noChangeAspect="1"/>
            </p:cNvPicPr>
            <p:nvPr/>
          </p:nvPicPr>
          <p:blipFill>
            <a:blip r:embed="rId2" cstate="print"/>
            <a:srcRect l="48842" t="5539" r="25675" b="48669"/>
            <a:stretch>
              <a:fillRect/>
            </a:stretch>
          </p:blipFill>
          <p:spPr>
            <a:xfrm>
              <a:off x="6096000" y="1676400"/>
              <a:ext cx="2209800" cy="2621973"/>
            </a:xfrm>
            <a:prstGeom prst="rect">
              <a:avLst/>
            </a:prstGeom>
            <a:ln w="50800">
              <a:noFill/>
            </a:ln>
          </p:spPr>
        </p:pic>
        <p:pic>
          <p:nvPicPr>
            <p:cNvPr id="6" name="Picture 5" descr="christmas photo.jpg"/>
            <p:cNvPicPr>
              <a:picLocks noChangeAspect="1"/>
            </p:cNvPicPr>
            <p:nvPr/>
          </p:nvPicPr>
          <p:blipFill>
            <a:blip r:embed="rId2" cstate="print"/>
            <a:srcRect l="18965" t="5539" r="58188" b="49213"/>
            <a:stretch>
              <a:fillRect/>
            </a:stretch>
          </p:blipFill>
          <p:spPr>
            <a:xfrm>
              <a:off x="4495800" y="1676400"/>
              <a:ext cx="1981200" cy="2590800"/>
            </a:xfrm>
            <a:prstGeom prst="rect">
              <a:avLst/>
            </a:prstGeom>
            <a:ln w="50800">
              <a:noFill/>
            </a:ln>
          </p:spPr>
        </p:pic>
        <p:sp>
          <p:nvSpPr>
            <p:cNvPr id="7" name="Rectangle 6"/>
            <p:cNvSpPr/>
            <p:nvPr/>
          </p:nvSpPr>
          <p:spPr>
            <a:xfrm>
              <a:off x="4495800" y="1676400"/>
              <a:ext cx="3810000" cy="2590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3523562" y="1182676"/>
            <a:ext cx="3111818" cy="830997"/>
          </a:xfrm>
          <a:prstGeom prst="rect">
            <a:avLst/>
          </a:prstGeom>
          <a:noFill/>
        </p:spPr>
        <p:txBody>
          <a:bodyPr wrap="square" rtlCol="0">
            <a:spAutoFit/>
          </a:bodyPr>
          <a:lstStyle/>
          <a:p>
            <a:pPr algn="r"/>
            <a:r>
              <a:rPr lang="en-US" sz="2400" b="1" dirty="0" smtClean="0">
                <a:solidFill>
                  <a:schemeClr val="bg1"/>
                </a:solidFill>
              </a:rPr>
              <a:t>Sandi &amp; Rocky</a:t>
            </a:r>
          </a:p>
          <a:p>
            <a:pPr algn="r"/>
            <a:r>
              <a:rPr lang="en-US" sz="2400" b="1" dirty="0" smtClean="0">
                <a:solidFill>
                  <a:schemeClr val="bg1"/>
                </a:solidFill>
              </a:rPr>
              <a:t>The Vagabonds</a:t>
            </a:r>
            <a:endParaRPr lang="en-US" sz="2400" b="1" dirty="0">
              <a:solidFill>
                <a:schemeClr val="bg1"/>
              </a:solidFill>
            </a:endParaRPr>
          </a:p>
        </p:txBody>
      </p:sp>
      <p:sp>
        <p:nvSpPr>
          <p:cNvPr id="9" name="TextBox 8"/>
          <p:cNvSpPr txBox="1"/>
          <p:nvPr/>
        </p:nvSpPr>
        <p:spPr>
          <a:xfrm>
            <a:off x="0" y="0"/>
            <a:ext cx="9144000" cy="707886"/>
          </a:xfrm>
          <a:prstGeom prst="rect">
            <a:avLst/>
          </a:prstGeom>
          <a:solidFill>
            <a:srgbClr val="FFFF00"/>
          </a:solidFill>
          <a:ln w="50800">
            <a:solidFill>
              <a:schemeClr val="tx1"/>
            </a:solidFill>
          </a:ln>
        </p:spPr>
        <p:txBody>
          <a:bodyPr wrap="square" rtlCol="0">
            <a:spAutoFit/>
          </a:bodyPr>
          <a:lstStyle/>
          <a:p>
            <a:pPr algn="ctr"/>
            <a:r>
              <a:rPr lang="en-US" sz="4000" b="1" dirty="0" smtClean="0"/>
              <a:t>WEBSITE:  www.VagabondGeology.com</a:t>
            </a:r>
          </a:p>
        </p:txBody>
      </p:sp>
      <p:sp>
        <p:nvSpPr>
          <p:cNvPr id="10" name="Freeform 9"/>
          <p:cNvSpPr/>
          <p:nvPr/>
        </p:nvSpPr>
        <p:spPr>
          <a:xfrm rot="625202">
            <a:off x="3409836" y="905118"/>
            <a:ext cx="3824905" cy="5192607"/>
          </a:xfrm>
          <a:custGeom>
            <a:avLst/>
            <a:gdLst>
              <a:gd name="connsiteX0" fmla="*/ 3235569 w 3235569"/>
              <a:gd name="connsiteY0" fmla="*/ 3707842 h 5501473"/>
              <a:gd name="connsiteX1" fmla="*/ 462224 w 3235569"/>
              <a:gd name="connsiteY1" fmla="*/ 4883499 h 5501473"/>
              <a:gd name="connsiteX2" fmla="*/ 462224 w 3235569"/>
              <a:gd name="connsiteY2" fmla="*/ 0 h 5501473"/>
            </a:gdLst>
            <a:ahLst/>
            <a:cxnLst>
              <a:cxn ang="0">
                <a:pos x="connsiteX0" y="connsiteY0"/>
              </a:cxn>
              <a:cxn ang="0">
                <a:pos x="connsiteX1" y="connsiteY1"/>
              </a:cxn>
              <a:cxn ang="0">
                <a:pos x="connsiteX2" y="connsiteY2"/>
              </a:cxn>
            </a:cxnLst>
            <a:rect l="l" t="t" r="r" b="b"/>
            <a:pathLst>
              <a:path w="3235569" h="5501473">
                <a:moveTo>
                  <a:pt x="3235569" y="3707842"/>
                </a:moveTo>
                <a:cubicBezTo>
                  <a:pt x="2080008" y="4604657"/>
                  <a:pt x="924448" y="5501473"/>
                  <a:pt x="462224" y="4883499"/>
                </a:cubicBezTo>
                <a:cubicBezTo>
                  <a:pt x="0" y="4265525"/>
                  <a:pt x="231112" y="2132762"/>
                  <a:pt x="462224" y="0"/>
                </a:cubicBezTo>
              </a:path>
            </a:pathLst>
          </a:custGeom>
          <a:ln w="1905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5410200" y="3733800"/>
            <a:ext cx="3124200" cy="990600"/>
          </a:xfrm>
          <a:prstGeom prst="ellipse">
            <a:avLst/>
          </a:prstGeom>
          <a:ln w="1905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par>
                          <p:cTn id="24" fill="hold">
                            <p:stCondLst>
                              <p:cond delay="2500"/>
                            </p:stCondLst>
                            <p:childTnLst>
                              <p:par>
                                <p:cTn id="25" presetID="21" presetClass="entr" presetSubtype="1"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2000"/>
                                        <p:tgtEl>
                                          <p:spTgt spid="13"/>
                                        </p:tgtEl>
                                      </p:cBhvr>
                                    </p:animEffect>
                                  </p:childTnLst>
                                </p:cTn>
                              </p:par>
                            </p:childTnLst>
                          </p:cTn>
                        </p:par>
                        <p:par>
                          <p:cTn id="28" fill="hold">
                            <p:stCondLst>
                              <p:cond delay="4500"/>
                            </p:stCondLst>
                            <p:childTnLst>
                              <p:par>
                                <p:cTn id="29" presetID="22" presetClass="entr" presetSubtype="2"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right)">
                                      <p:cBhvr>
                                        <p:cTn id="3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p:bldP spid="9" grpId="0" animBg="1"/>
      <p:bldP spid="10"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43"/>
          <p:cNvGrpSpPr/>
          <p:nvPr/>
        </p:nvGrpSpPr>
        <p:grpSpPr>
          <a:xfrm>
            <a:off x="0" y="838200"/>
            <a:ext cx="9144000" cy="6019800"/>
            <a:chOff x="0" y="1371600"/>
            <a:chExt cx="9144000" cy="5207668"/>
          </a:xfrm>
        </p:grpSpPr>
        <p:pic>
          <p:nvPicPr>
            <p:cNvPr id="45" name="Picture 2" descr="C:\Users\Claire &amp; Don\Pictures\mantle conv 3.gif"/>
            <p:cNvPicPr>
              <a:picLocks noChangeAspect="1" noChangeArrowheads="1"/>
            </p:cNvPicPr>
            <p:nvPr/>
          </p:nvPicPr>
          <p:blipFill>
            <a:blip r:embed="rId2" cstate="print"/>
            <a:srcRect/>
            <a:stretch>
              <a:fillRect/>
            </a:stretch>
          </p:blipFill>
          <p:spPr bwMode="auto">
            <a:xfrm>
              <a:off x="0" y="1371600"/>
              <a:ext cx="9144000" cy="5207668"/>
            </a:xfrm>
            <a:prstGeom prst="rect">
              <a:avLst/>
            </a:prstGeom>
            <a:noFill/>
          </p:spPr>
        </p:pic>
        <p:pic>
          <p:nvPicPr>
            <p:cNvPr id="49" name="Picture 2" descr="C:\Users\Claire &amp; Don\Pictures\mantle conv 3.gif"/>
            <p:cNvPicPr>
              <a:picLocks noChangeAspect="1" noChangeArrowheads="1"/>
            </p:cNvPicPr>
            <p:nvPr/>
          </p:nvPicPr>
          <p:blipFill>
            <a:blip r:embed="rId2" cstate="print"/>
            <a:srcRect r="84167" b="95610"/>
            <a:stretch>
              <a:fillRect/>
            </a:stretch>
          </p:blipFill>
          <p:spPr bwMode="auto">
            <a:xfrm>
              <a:off x="152400" y="1524000"/>
              <a:ext cx="1752600" cy="457200"/>
            </a:xfrm>
            <a:prstGeom prst="rect">
              <a:avLst/>
            </a:prstGeom>
            <a:noFill/>
          </p:spPr>
        </p:pic>
      </p:grpSp>
      <p:grpSp>
        <p:nvGrpSpPr>
          <p:cNvPr id="9" name="Group 39"/>
          <p:cNvGrpSpPr/>
          <p:nvPr/>
        </p:nvGrpSpPr>
        <p:grpSpPr>
          <a:xfrm>
            <a:off x="-187376" y="-24064"/>
            <a:ext cx="10302255" cy="6882064"/>
            <a:chOff x="-187376" y="-24064"/>
            <a:chExt cx="10302255" cy="6882064"/>
          </a:xfrm>
        </p:grpSpPr>
        <p:grpSp>
          <p:nvGrpSpPr>
            <p:cNvPr id="12" name="Group 38"/>
            <p:cNvGrpSpPr/>
            <p:nvPr/>
          </p:nvGrpSpPr>
          <p:grpSpPr>
            <a:xfrm>
              <a:off x="-187376" y="-24064"/>
              <a:ext cx="9670450" cy="6882064"/>
              <a:chOff x="-187376" y="-24064"/>
              <a:chExt cx="9670450" cy="6882064"/>
            </a:xfrm>
          </p:grpSpPr>
          <p:grpSp>
            <p:nvGrpSpPr>
              <p:cNvPr id="13" name="Group 12"/>
              <p:cNvGrpSpPr/>
              <p:nvPr/>
            </p:nvGrpSpPr>
            <p:grpSpPr>
              <a:xfrm>
                <a:off x="0" y="0"/>
                <a:ext cx="9483074" cy="6858000"/>
                <a:chOff x="0" y="0"/>
                <a:chExt cx="9483074" cy="6858000"/>
              </a:xfrm>
            </p:grpSpPr>
            <p:grpSp>
              <p:nvGrpSpPr>
                <p:cNvPr id="15" name="Group 8"/>
                <p:cNvGrpSpPr/>
                <p:nvPr/>
              </p:nvGrpSpPr>
              <p:grpSpPr>
                <a:xfrm>
                  <a:off x="0" y="0"/>
                  <a:ext cx="9483074" cy="6858000"/>
                  <a:chOff x="0" y="0"/>
                  <a:chExt cx="9483074" cy="6858000"/>
                </a:xfrm>
              </p:grpSpPr>
              <p:grpSp>
                <p:nvGrpSpPr>
                  <p:cNvPr id="16" name="Group 5"/>
                  <p:cNvGrpSpPr/>
                  <p:nvPr/>
                </p:nvGrpSpPr>
                <p:grpSpPr>
                  <a:xfrm>
                    <a:off x="0" y="0"/>
                    <a:ext cx="9208958" cy="6858000"/>
                    <a:chOff x="0" y="0"/>
                    <a:chExt cx="9208958" cy="6858000"/>
                  </a:xfrm>
                </p:grpSpPr>
                <p:pic>
                  <p:nvPicPr>
                    <p:cNvPr id="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Freeform 3"/>
                    <p:cNvSpPr/>
                    <p:nvPr/>
                  </p:nvSpPr>
                  <p:spPr>
                    <a:xfrm>
                      <a:off x="1526499" y="474689"/>
                      <a:ext cx="3625121" cy="1798819"/>
                    </a:xfrm>
                    <a:custGeom>
                      <a:avLst/>
                      <a:gdLst>
                        <a:gd name="connsiteX0" fmla="*/ 77449 w 3625121"/>
                        <a:gd name="connsiteY0" fmla="*/ 1728865 h 1798819"/>
                        <a:gd name="connsiteX1" fmla="*/ 167390 w 3625121"/>
                        <a:gd name="connsiteY1" fmla="*/ 1204209 h 1798819"/>
                        <a:gd name="connsiteX2" fmla="*/ 587114 w 3625121"/>
                        <a:gd name="connsiteY2" fmla="*/ 934386 h 1798819"/>
                        <a:gd name="connsiteX3" fmla="*/ 1666406 w 3625121"/>
                        <a:gd name="connsiteY3" fmla="*/ 424721 h 1798819"/>
                        <a:gd name="connsiteX4" fmla="*/ 2925580 w 3625121"/>
                        <a:gd name="connsiteY4" fmla="*/ 64957 h 1798819"/>
                        <a:gd name="connsiteX5" fmla="*/ 3285344 w 3625121"/>
                        <a:gd name="connsiteY5" fmla="*/ 34977 h 1798819"/>
                        <a:gd name="connsiteX6" fmla="*/ 3495206 w 3625121"/>
                        <a:gd name="connsiteY6" fmla="*/ 169888 h 1798819"/>
                        <a:gd name="connsiteX7" fmla="*/ 3555167 w 3625121"/>
                        <a:gd name="connsiteY7" fmla="*/ 574622 h 1798819"/>
                        <a:gd name="connsiteX8" fmla="*/ 3075481 w 3625121"/>
                        <a:gd name="connsiteY8" fmla="*/ 829455 h 1798819"/>
                        <a:gd name="connsiteX9" fmla="*/ 2236032 w 3625121"/>
                        <a:gd name="connsiteY9" fmla="*/ 1009337 h 1798819"/>
                        <a:gd name="connsiteX10" fmla="*/ 1246681 w 3625121"/>
                        <a:gd name="connsiteY10" fmla="*/ 1324131 h 1798819"/>
                        <a:gd name="connsiteX11" fmla="*/ 632085 w 3625121"/>
                        <a:gd name="connsiteY11" fmla="*/ 1623934 h 1798819"/>
                        <a:gd name="connsiteX12" fmla="*/ 77449 w 3625121"/>
                        <a:gd name="connsiteY12" fmla="*/ 1728865 h 179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5121" h="1798819">
                          <a:moveTo>
                            <a:pt x="77449" y="1728865"/>
                          </a:moveTo>
                          <a:cubicBezTo>
                            <a:pt x="0" y="1658911"/>
                            <a:pt x="82446" y="1336622"/>
                            <a:pt x="167390" y="1204209"/>
                          </a:cubicBezTo>
                          <a:cubicBezTo>
                            <a:pt x="252334" y="1071796"/>
                            <a:pt x="337278" y="1064301"/>
                            <a:pt x="587114" y="934386"/>
                          </a:cubicBezTo>
                          <a:cubicBezTo>
                            <a:pt x="836950" y="804471"/>
                            <a:pt x="1276662" y="569626"/>
                            <a:pt x="1666406" y="424721"/>
                          </a:cubicBezTo>
                          <a:cubicBezTo>
                            <a:pt x="2056150" y="279816"/>
                            <a:pt x="2655757" y="129914"/>
                            <a:pt x="2925580" y="64957"/>
                          </a:cubicBezTo>
                          <a:cubicBezTo>
                            <a:pt x="3195403" y="0"/>
                            <a:pt x="3190406" y="17489"/>
                            <a:pt x="3285344" y="34977"/>
                          </a:cubicBezTo>
                          <a:cubicBezTo>
                            <a:pt x="3380282" y="52465"/>
                            <a:pt x="3450236" y="79947"/>
                            <a:pt x="3495206" y="169888"/>
                          </a:cubicBezTo>
                          <a:cubicBezTo>
                            <a:pt x="3540177" y="259829"/>
                            <a:pt x="3625121" y="464694"/>
                            <a:pt x="3555167" y="574622"/>
                          </a:cubicBezTo>
                          <a:cubicBezTo>
                            <a:pt x="3485213" y="684550"/>
                            <a:pt x="3295337" y="757003"/>
                            <a:pt x="3075481" y="829455"/>
                          </a:cubicBezTo>
                          <a:cubicBezTo>
                            <a:pt x="2855625" y="901907"/>
                            <a:pt x="2540832" y="926891"/>
                            <a:pt x="2236032" y="1009337"/>
                          </a:cubicBezTo>
                          <a:cubicBezTo>
                            <a:pt x="1931232" y="1091783"/>
                            <a:pt x="1514006" y="1221698"/>
                            <a:pt x="1246681" y="1324131"/>
                          </a:cubicBezTo>
                          <a:cubicBezTo>
                            <a:pt x="979357" y="1426564"/>
                            <a:pt x="821960" y="1553980"/>
                            <a:pt x="632085" y="1623934"/>
                          </a:cubicBezTo>
                          <a:cubicBezTo>
                            <a:pt x="442210" y="1693888"/>
                            <a:pt x="154898" y="1798819"/>
                            <a:pt x="77449" y="17288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6215922" y="397240"/>
                      <a:ext cx="2993036" cy="1299147"/>
                    </a:xfrm>
                    <a:custGeom>
                      <a:avLst/>
                      <a:gdLst>
                        <a:gd name="connsiteX0" fmla="*/ 79947 w 2993036"/>
                        <a:gd name="connsiteY0" fmla="*/ 667062 h 1299147"/>
                        <a:gd name="connsiteX1" fmla="*/ 244839 w 2993036"/>
                        <a:gd name="connsiteY1" fmla="*/ 172386 h 1299147"/>
                        <a:gd name="connsiteX2" fmla="*/ 1444052 w 2993036"/>
                        <a:gd name="connsiteY2" fmla="*/ 37475 h 1299147"/>
                        <a:gd name="connsiteX3" fmla="*/ 2628275 w 2993036"/>
                        <a:gd name="connsiteY3" fmla="*/ 127416 h 1299147"/>
                        <a:gd name="connsiteX4" fmla="*/ 2928078 w 2993036"/>
                        <a:gd name="connsiteY4" fmla="*/ 127416 h 1299147"/>
                        <a:gd name="connsiteX5" fmla="*/ 2913088 w 2993036"/>
                        <a:gd name="connsiteY5" fmla="*/ 891914 h 1299147"/>
                        <a:gd name="connsiteX6" fmla="*/ 2448393 w 2993036"/>
                        <a:gd name="connsiteY6" fmla="*/ 1221698 h 1299147"/>
                        <a:gd name="connsiteX7" fmla="*/ 2088629 w 2993036"/>
                        <a:gd name="connsiteY7" fmla="*/ 1296649 h 1299147"/>
                        <a:gd name="connsiteX8" fmla="*/ 1788826 w 2993036"/>
                        <a:gd name="connsiteY8" fmla="*/ 1236688 h 1299147"/>
                        <a:gd name="connsiteX9" fmla="*/ 724524 w 2993036"/>
                        <a:gd name="connsiteY9" fmla="*/ 981855 h 1299147"/>
                        <a:gd name="connsiteX10" fmla="*/ 79947 w 2993036"/>
                        <a:gd name="connsiteY10" fmla="*/ 667062 h 129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3036" h="1299147">
                          <a:moveTo>
                            <a:pt x="79947" y="667062"/>
                          </a:moveTo>
                          <a:cubicBezTo>
                            <a:pt x="0" y="532151"/>
                            <a:pt x="17488" y="277317"/>
                            <a:pt x="244839" y="172386"/>
                          </a:cubicBezTo>
                          <a:cubicBezTo>
                            <a:pt x="472190" y="67455"/>
                            <a:pt x="1046813" y="44970"/>
                            <a:pt x="1444052" y="37475"/>
                          </a:cubicBezTo>
                          <a:cubicBezTo>
                            <a:pt x="1841291" y="29980"/>
                            <a:pt x="2380937" y="112426"/>
                            <a:pt x="2628275" y="127416"/>
                          </a:cubicBezTo>
                          <a:cubicBezTo>
                            <a:pt x="2875613" y="142406"/>
                            <a:pt x="2880609" y="0"/>
                            <a:pt x="2928078" y="127416"/>
                          </a:cubicBezTo>
                          <a:cubicBezTo>
                            <a:pt x="2975547" y="254832"/>
                            <a:pt x="2993036" y="709534"/>
                            <a:pt x="2913088" y="891914"/>
                          </a:cubicBezTo>
                          <a:cubicBezTo>
                            <a:pt x="2833141" y="1074294"/>
                            <a:pt x="2585803" y="1154242"/>
                            <a:pt x="2448393" y="1221698"/>
                          </a:cubicBezTo>
                          <a:cubicBezTo>
                            <a:pt x="2310983" y="1289154"/>
                            <a:pt x="2198557" y="1294151"/>
                            <a:pt x="2088629" y="1296649"/>
                          </a:cubicBezTo>
                          <a:cubicBezTo>
                            <a:pt x="1978701" y="1299147"/>
                            <a:pt x="1788826" y="1236688"/>
                            <a:pt x="1788826" y="1236688"/>
                          </a:cubicBezTo>
                          <a:cubicBezTo>
                            <a:pt x="1561475" y="1184222"/>
                            <a:pt x="1006839" y="1074294"/>
                            <a:pt x="724524" y="981855"/>
                          </a:cubicBezTo>
                          <a:cubicBezTo>
                            <a:pt x="442209" y="889416"/>
                            <a:pt x="159895" y="801974"/>
                            <a:pt x="79947" y="66706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2"/>
                  <p:cNvPicPr>
                    <a:picLocks noChangeAspect="1" noChangeArrowheads="1"/>
                  </p:cNvPicPr>
                  <p:nvPr/>
                </p:nvPicPr>
                <p:blipFill>
                  <a:blip r:embed="rId3" cstate="print"/>
                  <a:srcRect l="70000" t="32222" r="25993" b="54445"/>
                  <a:stretch>
                    <a:fillRect/>
                  </a:stretch>
                </p:blipFill>
                <p:spPr bwMode="auto">
                  <a:xfrm rot="1260000">
                    <a:off x="6525916" y="2549722"/>
                    <a:ext cx="2957158" cy="1243584"/>
                  </a:xfrm>
                  <a:prstGeom prst="rect">
                    <a:avLst/>
                  </a:prstGeom>
                  <a:noFill/>
                  <a:ln w="9525">
                    <a:noFill/>
                    <a:miter lim="800000"/>
                    <a:headEnd/>
                    <a:tailEnd/>
                  </a:ln>
                </p:spPr>
              </p:pic>
              <p:pic>
                <p:nvPicPr>
                  <p:cNvPr id="8" name="Picture 2"/>
                  <p:cNvPicPr preferRelativeResize="0">
                    <a:picLocks noChangeArrowheads="1"/>
                  </p:cNvPicPr>
                  <p:nvPr/>
                </p:nvPicPr>
                <p:blipFill>
                  <a:blip r:embed="rId3" cstate="print"/>
                  <a:srcRect l="10833" t="65889" r="68333" b="31111"/>
                  <a:stretch>
                    <a:fillRect/>
                  </a:stretch>
                </p:blipFill>
                <p:spPr bwMode="auto">
                  <a:xfrm>
                    <a:off x="838200" y="4724400"/>
                    <a:ext cx="1676400" cy="381000"/>
                  </a:xfrm>
                  <a:prstGeom prst="rect">
                    <a:avLst/>
                  </a:prstGeom>
                  <a:noFill/>
                  <a:ln w="9525">
                    <a:noFill/>
                    <a:miter lim="800000"/>
                    <a:headEnd/>
                    <a:tailEnd/>
                  </a:ln>
                </p:spPr>
              </p:pic>
            </p:grpSp>
            <p:pic>
              <p:nvPicPr>
                <p:cNvPr id="10" name="Picture 2"/>
                <p:cNvPicPr>
                  <a:picLocks noChangeAspect="1" noChangeArrowheads="1"/>
                </p:cNvPicPr>
                <p:nvPr/>
              </p:nvPicPr>
              <p:blipFill>
                <a:blip r:embed="rId3" cstate="print"/>
                <a:srcRect l="20000" t="57778" r="55834" b="31111"/>
                <a:stretch>
                  <a:fillRect/>
                </a:stretch>
              </p:blipFill>
              <p:spPr bwMode="auto">
                <a:xfrm>
                  <a:off x="2667000" y="3276600"/>
                  <a:ext cx="2209800" cy="762000"/>
                </a:xfrm>
                <a:prstGeom prst="rect">
                  <a:avLst/>
                </a:prstGeom>
                <a:noFill/>
                <a:ln w="9525">
                  <a:noFill/>
                  <a:miter lim="800000"/>
                  <a:headEnd/>
                  <a:tailEnd/>
                </a:ln>
              </p:spPr>
            </p:pic>
            <p:sp>
              <p:nvSpPr>
                <p:cNvPr id="11" name="TextBox 10"/>
                <p:cNvSpPr txBox="1"/>
                <p:nvPr/>
              </p:nvSpPr>
              <p:spPr>
                <a:xfrm>
                  <a:off x="2743200" y="3200400"/>
                  <a:ext cx="2424959" cy="1015663"/>
                </a:xfrm>
                <a:prstGeom prst="rect">
                  <a:avLst/>
                </a:prstGeom>
                <a:noFill/>
              </p:spPr>
              <p:txBody>
                <a:bodyPr wrap="none" rtlCol="0">
                  <a:spAutoFit/>
                </a:bodyPr>
                <a:lstStyle/>
                <a:p>
                  <a:r>
                    <a:rPr lang="en-US" sz="6000" dirty="0" smtClean="0"/>
                    <a:t>Mantle</a:t>
                  </a:r>
                  <a:endParaRPr lang="en-US" sz="6000" dirty="0"/>
                </a:p>
              </p:txBody>
            </p:sp>
          </p:grpSp>
          <p:pic>
            <p:nvPicPr>
              <p:cNvPr id="33" name="Picture 2"/>
              <p:cNvPicPr preferRelativeResize="0">
                <a:picLocks noChangeArrowheads="1"/>
              </p:cNvPicPr>
              <p:nvPr/>
            </p:nvPicPr>
            <p:blipFill>
              <a:blip r:embed="rId3" cstate="print"/>
              <a:srcRect l="24167" t="40142" r="72413" b="44444"/>
              <a:stretch>
                <a:fillRect/>
              </a:stretch>
            </p:blipFill>
            <p:spPr bwMode="auto">
              <a:xfrm rot="420000">
                <a:off x="916465" y="3071692"/>
                <a:ext cx="469111" cy="1313097"/>
              </a:xfrm>
              <a:prstGeom prst="rect">
                <a:avLst/>
              </a:prstGeom>
              <a:noFill/>
              <a:ln w="9525">
                <a:noFill/>
                <a:miter lim="800000"/>
                <a:headEnd/>
                <a:tailEnd/>
              </a:ln>
            </p:spPr>
          </p:pic>
          <p:sp>
            <p:nvSpPr>
              <p:cNvPr id="46" name="Oval 45"/>
              <p:cNvSpPr/>
              <p:nvPr/>
            </p:nvSpPr>
            <p:spPr>
              <a:xfrm rot="9442807" flipH="1" flipV="1">
                <a:off x="1349028" y="2214359"/>
                <a:ext cx="4540493" cy="2771922"/>
              </a:xfrm>
              <a:prstGeom prst="ellipse">
                <a:avLst/>
              </a:prstGeom>
              <a:noFill/>
              <a:ln w="762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84944" y="644577"/>
                <a:ext cx="2091128" cy="2645764"/>
              </a:xfrm>
              <a:custGeom>
                <a:avLst/>
                <a:gdLst>
                  <a:gd name="connsiteX0" fmla="*/ 544643 w 2091128"/>
                  <a:gd name="connsiteY0" fmla="*/ 2518348 h 2645764"/>
                  <a:gd name="connsiteX1" fmla="*/ 949377 w 2091128"/>
                  <a:gd name="connsiteY1" fmla="*/ 2263515 h 2645764"/>
                  <a:gd name="connsiteX2" fmla="*/ 1279161 w 2091128"/>
                  <a:gd name="connsiteY2" fmla="*/ 1633928 h 2645764"/>
                  <a:gd name="connsiteX3" fmla="*/ 1653915 w 2091128"/>
                  <a:gd name="connsiteY3" fmla="*/ 884420 h 2645764"/>
                  <a:gd name="connsiteX4" fmla="*/ 2073640 w 2091128"/>
                  <a:gd name="connsiteY4" fmla="*/ 629587 h 2645764"/>
                  <a:gd name="connsiteX5" fmla="*/ 1758846 w 2091128"/>
                  <a:gd name="connsiteY5" fmla="*/ 119921 h 2645764"/>
                  <a:gd name="connsiteX6" fmla="*/ 604604 w 2091128"/>
                  <a:gd name="connsiteY6" fmla="*/ 0 h 2645764"/>
                  <a:gd name="connsiteX7" fmla="*/ 124918 w 2091128"/>
                  <a:gd name="connsiteY7" fmla="*/ 119921 h 2645764"/>
                  <a:gd name="connsiteX8" fmla="*/ 4997 w 2091128"/>
                  <a:gd name="connsiteY8" fmla="*/ 389744 h 2645764"/>
                  <a:gd name="connsiteX9" fmla="*/ 94938 w 2091128"/>
                  <a:gd name="connsiteY9" fmla="*/ 1019331 h 2645764"/>
                  <a:gd name="connsiteX10" fmla="*/ 394741 w 2091128"/>
                  <a:gd name="connsiteY10" fmla="*/ 1499016 h 2645764"/>
                  <a:gd name="connsiteX11" fmla="*/ 544643 w 2091128"/>
                  <a:gd name="connsiteY11" fmla="*/ 2518348 h 264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1128" h="2645764">
                    <a:moveTo>
                      <a:pt x="544643" y="2518348"/>
                    </a:moveTo>
                    <a:cubicBezTo>
                      <a:pt x="637082" y="2645764"/>
                      <a:pt x="826957" y="2410918"/>
                      <a:pt x="949377" y="2263515"/>
                    </a:cubicBezTo>
                    <a:cubicBezTo>
                      <a:pt x="1071797" y="2116112"/>
                      <a:pt x="1161738" y="1863777"/>
                      <a:pt x="1279161" y="1633928"/>
                    </a:cubicBezTo>
                    <a:cubicBezTo>
                      <a:pt x="1396584" y="1404079"/>
                      <a:pt x="1521502" y="1051810"/>
                      <a:pt x="1653915" y="884420"/>
                    </a:cubicBezTo>
                    <a:cubicBezTo>
                      <a:pt x="1786328" y="717030"/>
                      <a:pt x="2056152" y="757003"/>
                      <a:pt x="2073640" y="629587"/>
                    </a:cubicBezTo>
                    <a:cubicBezTo>
                      <a:pt x="2091128" y="502171"/>
                      <a:pt x="2003685" y="224852"/>
                      <a:pt x="1758846" y="119921"/>
                    </a:cubicBezTo>
                    <a:cubicBezTo>
                      <a:pt x="1514007" y="14990"/>
                      <a:pt x="876925" y="0"/>
                      <a:pt x="604604" y="0"/>
                    </a:cubicBezTo>
                    <a:cubicBezTo>
                      <a:pt x="332283" y="0"/>
                      <a:pt x="224852" y="54964"/>
                      <a:pt x="124918" y="119921"/>
                    </a:cubicBezTo>
                    <a:cubicBezTo>
                      <a:pt x="24984" y="184878"/>
                      <a:pt x="9994" y="239843"/>
                      <a:pt x="4997" y="389744"/>
                    </a:cubicBezTo>
                    <a:cubicBezTo>
                      <a:pt x="0" y="539645"/>
                      <a:pt x="29981" y="834452"/>
                      <a:pt x="94938" y="1019331"/>
                    </a:cubicBezTo>
                    <a:cubicBezTo>
                      <a:pt x="159895" y="1204210"/>
                      <a:pt x="317292" y="1251678"/>
                      <a:pt x="394741" y="1499016"/>
                    </a:cubicBezTo>
                    <a:cubicBezTo>
                      <a:pt x="472190" y="1746354"/>
                      <a:pt x="452204" y="2390932"/>
                      <a:pt x="544643" y="25183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327358" y="-24064"/>
                <a:ext cx="2783305" cy="1327485"/>
              </a:xfrm>
              <a:custGeom>
                <a:avLst/>
                <a:gdLst>
                  <a:gd name="connsiteX0" fmla="*/ 340895 w 2783305"/>
                  <a:gd name="connsiteY0" fmla="*/ 96253 h 1327485"/>
                  <a:gd name="connsiteX1" fmla="*/ 364958 w 2783305"/>
                  <a:gd name="connsiteY1" fmla="*/ 721896 h 1327485"/>
                  <a:gd name="connsiteX2" fmla="*/ 846221 w 2783305"/>
                  <a:gd name="connsiteY2" fmla="*/ 1130969 h 1327485"/>
                  <a:gd name="connsiteX3" fmla="*/ 1664368 w 2783305"/>
                  <a:gd name="connsiteY3" fmla="*/ 1275348 h 1327485"/>
                  <a:gd name="connsiteX4" fmla="*/ 2530642 w 2783305"/>
                  <a:gd name="connsiteY4" fmla="*/ 818148 h 1327485"/>
                  <a:gd name="connsiteX5" fmla="*/ 2602831 w 2783305"/>
                  <a:gd name="connsiteY5" fmla="*/ 216569 h 1327485"/>
                  <a:gd name="connsiteX6" fmla="*/ 2410326 w 2783305"/>
                  <a:gd name="connsiteY6" fmla="*/ 144380 h 1327485"/>
                  <a:gd name="connsiteX7" fmla="*/ 340895 w 2783305"/>
                  <a:gd name="connsiteY7" fmla="*/ 96253 h 132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305" h="1327485">
                    <a:moveTo>
                      <a:pt x="340895" y="96253"/>
                    </a:moveTo>
                    <a:cubicBezTo>
                      <a:pt x="0" y="192506"/>
                      <a:pt x="280737" y="549443"/>
                      <a:pt x="364958" y="721896"/>
                    </a:cubicBezTo>
                    <a:cubicBezTo>
                      <a:pt x="449179" y="894349"/>
                      <a:pt x="629653" y="1038727"/>
                      <a:pt x="846221" y="1130969"/>
                    </a:cubicBezTo>
                    <a:cubicBezTo>
                      <a:pt x="1062789" y="1223211"/>
                      <a:pt x="1383631" y="1327485"/>
                      <a:pt x="1664368" y="1275348"/>
                    </a:cubicBezTo>
                    <a:cubicBezTo>
                      <a:pt x="1945105" y="1223211"/>
                      <a:pt x="2374232" y="994611"/>
                      <a:pt x="2530642" y="818148"/>
                    </a:cubicBezTo>
                    <a:cubicBezTo>
                      <a:pt x="2687053" y="641685"/>
                      <a:pt x="2622884" y="328864"/>
                      <a:pt x="2602831" y="216569"/>
                    </a:cubicBezTo>
                    <a:cubicBezTo>
                      <a:pt x="2582778" y="104274"/>
                      <a:pt x="2783305" y="168443"/>
                      <a:pt x="2410326" y="144380"/>
                    </a:cubicBezTo>
                    <a:cubicBezTo>
                      <a:pt x="2037347" y="120317"/>
                      <a:pt x="681790" y="0"/>
                      <a:pt x="340895" y="9625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187376" y="1134880"/>
                <a:ext cx="9468786" cy="3339684"/>
              </a:xfrm>
              <a:custGeom>
                <a:avLst/>
                <a:gdLst>
                  <a:gd name="connsiteX0" fmla="*/ 217356 w 9468786"/>
                  <a:gd name="connsiteY0" fmla="*/ 2690734 h 3477718"/>
                  <a:gd name="connsiteX1" fmla="*/ 801973 w 9468786"/>
                  <a:gd name="connsiteY1" fmla="*/ 1926236 h 3477718"/>
                  <a:gd name="connsiteX2" fmla="*/ 1761343 w 9468786"/>
                  <a:gd name="connsiteY2" fmla="*/ 1146747 h 3477718"/>
                  <a:gd name="connsiteX3" fmla="*/ 2780674 w 9468786"/>
                  <a:gd name="connsiteY3" fmla="*/ 607102 h 3477718"/>
                  <a:gd name="connsiteX4" fmla="*/ 3545173 w 9468786"/>
                  <a:gd name="connsiteY4" fmla="*/ 457200 h 3477718"/>
                  <a:gd name="connsiteX5" fmla="*/ 3889946 w 9468786"/>
                  <a:gd name="connsiteY5" fmla="*/ 292308 h 3477718"/>
                  <a:gd name="connsiteX6" fmla="*/ 4339651 w 9468786"/>
                  <a:gd name="connsiteY6" fmla="*/ 202367 h 3477718"/>
                  <a:gd name="connsiteX7" fmla="*/ 4939258 w 9468786"/>
                  <a:gd name="connsiteY7" fmla="*/ 187377 h 3477718"/>
                  <a:gd name="connsiteX8" fmla="*/ 5703756 w 9468786"/>
                  <a:gd name="connsiteY8" fmla="*/ 7495 h 3477718"/>
                  <a:gd name="connsiteX9" fmla="*/ 6408294 w 9468786"/>
                  <a:gd name="connsiteY9" fmla="*/ 142406 h 3477718"/>
                  <a:gd name="connsiteX10" fmla="*/ 7772399 w 9468786"/>
                  <a:gd name="connsiteY10" fmla="*/ 262328 h 3477718"/>
                  <a:gd name="connsiteX11" fmla="*/ 8731769 w 9468786"/>
                  <a:gd name="connsiteY11" fmla="*/ 592111 h 3477718"/>
                  <a:gd name="connsiteX12" fmla="*/ 9331376 w 9468786"/>
                  <a:gd name="connsiteY12" fmla="*/ 786984 h 3477718"/>
                  <a:gd name="connsiteX13" fmla="*/ 9361356 w 9468786"/>
                  <a:gd name="connsiteY13" fmla="*/ 1446551 h 3477718"/>
                  <a:gd name="connsiteX14" fmla="*/ 8686799 w 9468786"/>
                  <a:gd name="connsiteY14" fmla="*/ 1146747 h 3477718"/>
                  <a:gd name="connsiteX15" fmla="*/ 7517566 w 9468786"/>
                  <a:gd name="connsiteY15" fmla="*/ 757003 h 3477718"/>
                  <a:gd name="connsiteX16" fmla="*/ 6213422 w 9468786"/>
                  <a:gd name="connsiteY16" fmla="*/ 637082 h 3477718"/>
                  <a:gd name="connsiteX17" fmla="*/ 5628806 w 9468786"/>
                  <a:gd name="connsiteY17" fmla="*/ 652072 h 3477718"/>
                  <a:gd name="connsiteX18" fmla="*/ 4219730 w 9468786"/>
                  <a:gd name="connsiteY18" fmla="*/ 816964 h 3477718"/>
                  <a:gd name="connsiteX19" fmla="*/ 3245369 w 9468786"/>
                  <a:gd name="connsiteY19" fmla="*/ 1131757 h 3477718"/>
                  <a:gd name="connsiteX20" fmla="*/ 2435901 w 9468786"/>
                  <a:gd name="connsiteY20" fmla="*/ 1521502 h 3477718"/>
                  <a:gd name="connsiteX21" fmla="*/ 1671402 w 9468786"/>
                  <a:gd name="connsiteY21" fmla="*/ 1986197 h 3477718"/>
                  <a:gd name="connsiteX22" fmla="*/ 1056806 w 9468786"/>
                  <a:gd name="connsiteY22" fmla="*/ 2495862 h 3477718"/>
                  <a:gd name="connsiteX23" fmla="*/ 412228 w 9468786"/>
                  <a:gd name="connsiteY23" fmla="*/ 3170420 h 3477718"/>
                  <a:gd name="connsiteX24" fmla="*/ 52465 w 9468786"/>
                  <a:gd name="connsiteY24" fmla="*/ 3410262 h 3477718"/>
                  <a:gd name="connsiteX25" fmla="*/ 97435 w 9468786"/>
                  <a:gd name="connsiteY25" fmla="*/ 2765685 h 3477718"/>
                  <a:gd name="connsiteX26" fmla="*/ 217356 w 9468786"/>
                  <a:gd name="connsiteY26" fmla="*/ 2690734 h 3477718"/>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7517566 w 9468786"/>
                  <a:gd name="connsiteY16" fmla="*/ 588989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7517566 w 9468786"/>
                  <a:gd name="connsiteY16" fmla="*/ 588989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7517566 w 9468786"/>
                  <a:gd name="connsiteY16" fmla="*/ 588989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7487586 w 9468786"/>
                  <a:gd name="connsiteY16" fmla="*/ 588989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7586 w 9468786"/>
                  <a:gd name="connsiteY15" fmla="*/ 58898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7586 w 9468786"/>
                  <a:gd name="connsiteY15" fmla="*/ 588989 h 3339684"/>
                  <a:gd name="connsiteX16" fmla="*/ 7485951 w 9468786"/>
                  <a:gd name="connsiteY16" fmla="*/ 729942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7354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7354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7354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7354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6592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6592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69325 w 9468786"/>
                  <a:gd name="connsiteY15" fmla="*/ 659284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68786" h="3339684">
                    <a:moveTo>
                      <a:pt x="217356" y="2552700"/>
                    </a:moveTo>
                    <a:cubicBezTo>
                      <a:pt x="334779" y="2412792"/>
                      <a:pt x="544642" y="2045533"/>
                      <a:pt x="801973" y="1788202"/>
                    </a:cubicBezTo>
                    <a:cubicBezTo>
                      <a:pt x="1059304" y="1530871"/>
                      <a:pt x="1431560" y="1228569"/>
                      <a:pt x="1761343" y="1008713"/>
                    </a:cubicBezTo>
                    <a:cubicBezTo>
                      <a:pt x="2091127" y="788857"/>
                      <a:pt x="2483369" y="583992"/>
                      <a:pt x="2780674" y="469068"/>
                    </a:cubicBezTo>
                    <a:cubicBezTo>
                      <a:pt x="3077979" y="354144"/>
                      <a:pt x="3360294" y="371632"/>
                      <a:pt x="3545173" y="319166"/>
                    </a:cubicBezTo>
                    <a:cubicBezTo>
                      <a:pt x="3730052" y="266700"/>
                      <a:pt x="3757533" y="196746"/>
                      <a:pt x="3889946" y="154274"/>
                    </a:cubicBezTo>
                    <a:cubicBezTo>
                      <a:pt x="4022359" y="111802"/>
                      <a:pt x="4164766" y="81822"/>
                      <a:pt x="4339651" y="64333"/>
                    </a:cubicBezTo>
                    <a:cubicBezTo>
                      <a:pt x="4514536" y="46845"/>
                      <a:pt x="4711907" y="43722"/>
                      <a:pt x="4939258" y="49343"/>
                    </a:cubicBezTo>
                    <a:cubicBezTo>
                      <a:pt x="5166609" y="54964"/>
                      <a:pt x="5458917" y="105556"/>
                      <a:pt x="5703756" y="98061"/>
                    </a:cubicBezTo>
                    <a:cubicBezTo>
                      <a:pt x="5948595" y="90566"/>
                      <a:pt x="6063520" y="0"/>
                      <a:pt x="6408294" y="4372"/>
                    </a:cubicBezTo>
                    <a:cubicBezTo>
                      <a:pt x="6753068" y="8744"/>
                      <a:pt x="7385153" y="49343"/>
                      <a:pt x="7772399" y="124294"/>
                    </a:cubicBezTo>
                    <a:cubicBezTo>
                      <a:pt x="8159645" y="199245"/>
                      <a:pt x="8471940" y="366634"/>
                      <a:pt x="8731769" y="454077"/>
                    </a:cubicBezTo>
                    <a:cubicBezTo>
                      <a:pt x="8991598" y="541520"/>
                      <a:pt x="9226445" y="506543"/>
                      <a:pt x="9331376" y="648950"/>
                    </a:cubicBezTo>
                    <a:cubicBezTo>
                      <a:pt x="9436307" y="791357"/>
                      <a:pt x="9468786" y="1248557"/>
                      <a:pt x="9361356" y="1308517"/>
                    </a:cubicBezTo>
                    <a:cubicBezTo>
                      <a:pt x="9253927" y="1368478"/>
                      <a:pt x="9002137" y="1116918"/>
                      <a:pt x="8686799" y="1008713"/>
                    </a:cubicBezTo>
                    <a:cubicBezTo>
                      <a:pt x="8371461" y="900508"/>
                      <a:pt x="7881554" y="744228"/>
                      <a:pt x="7469325" y="659284"/>
                    </a:cubicBezTo>
                    <a:cubicBezTo>
                      <a:pt x="6967564" y="551378"/>
                      <a:pt x="6632056" y="577860"/>
                      <a:pt x="6213422" y="499048"/>
                    </a:cubicBezTo>
                    <a:cubicBezTo>
                      <a:pt x="5866150" y="565254"/>
                      <a:pt x="6032291" y="562756"/>
                      <a:pt x="5628806" y="514038"/>
                    </a:cubicBezTo>
                    <a:cubicBezTo>
                      <a:pt x="5296524" y="544018"/>
                      <a:pt x="4616970" y="598983"/>
                      <a:pt x="4219730" y="678930"/>
                    </a:cubicBezTo>
                    <a:cubicBezTo>
                      <a:pt x="3822491" y="758878"/>
                      <a:pt x="3542674" y="876300"/>
                      <a:pt x="3245369" y="993723"/>
                    </a:cubicBezTo>
                    <a:cubicBezTo>
                      <a:pt x="2948064" y="1111146"/>
                      <a:pt x="2698229" y="1241061"/>
                      <a:pt x="2435901" y="1383468"/>
                    </a:cubicBezTo>
                    <a:cubicBezTo>
                      <a:pt x="2173573" y="1525875"/>
                      <a:pt x="1901251" y="1685770"/>
                      <a:pt x="1671402" y="1848163"/>
                    </a:cubicBezTo>
                    <a:cubicBezTo>
                      <a:pt x="1441553" y="2010556"/>
                      <a:pt x="1266668" y="2160458"/>
                      <a:pt x="1056806" y="2357828"/>
                    </a:cubicBezTo>
                    <a:cubicBezTo>
                      <a:pt x="846944" y="2555199"/>
                      <a:pt x="579618" y="2879986"/>
                      <a:pt x="412228" y="3032386"/>
                    </a:cubicBezTo>
                    <a:cubicBezTo>
                      <a:pt x="244838" y="3184786"/>
                      <a:pt x="104930" y="3339684"/>
                      <a:pt x="52465" y="3272228"/>
                    </a:cubicBezTo>
                    <a:cubicBezTo>
                      <a:pt x="0" y="3204772"/>
                      <a:pt x="69953" y="2745074"/>
                      <a:pt x="97435" y="2627651"/>
                    </a:cubicBezTo>
                    <a:cubicBezTo>
                      <a:pt x="124917" y="2510228"/>
                      <a:pt x="99933" y="2692608"/>
                      <a:pt x="217356" y="2552700"/>
                    </a:cubicBezTo>
                    <a:close/>
                  </a:path>
                </a:pathLst>
              </a:custGeom>
              <a:blipFill>
                <a:blip r:embed="rId4" cstate="print"/>
                <a:tile tx="0" ty="0" sx="100000" sy="100000" flip="none" algn="tl"/>
              </a:bli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59"/>
              <p:cNvGrpSpPr/>
              <p:nvPr/>
            </p:nvGrpSpPr>
            <p:grpSpPr>
              <a:xfrm>
                <a:off x="2286000" y="533400"/>
                <a:ext cx="6248400" cy="1600200"/>
                <a:chOff x="2286000" y="533400"/>
                <a:chExt cx="6248400" cy="1600200"/>
              </a:xfrm>
            </p:grpSpPr>
            <p:sp>
              <p:nvSpPr>
                <p:cNvPr id="59" name="Rectangle 58"/>
                <p:cNvSpPr/>
                <p:nvPr/>
              </p:nvSpPr>
              <p:spPr>
                <a:xfrm>
                  <a:off x="5029200" y="990600"/>
                  <a:ext cx="1447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2286000" y="533400"/>
                  <a:ext cx="6248400" cy="1600200"/>
                </a:xfrm>
                <a:custGeom>
                  <a:avLst/>
                  <a:gdLst>
                    <a:gd name="connsiteX0" fmla="*/ 32479 w 7082853"/>
                    <a:gd name="connsiteY0" fmla="*/ 1364105 h 1431561"/>
                    <a:gd name="connsiteX1" fmla="*/ 617096 w 7082853"/>
                    <a:gd name="connsiteY1" fmla="*/ 914400 h 1431561"/>
                    <a:gd name="connsiteX2" fmla="*/ 1021830 w 7082853"/>
                    <a:gd name="connsiteY2" fmla="*/ 689547 h 1431561"/>
                    <a:gd name="connsiteX3" fmla="*/ 1486525 w 7082853"/>
                    <a:gd name="connsiteY3" fmla="*/ 479685 h 1431561"/>
                    <a:gd name="connsiteX4" fmla="*/ 2101122 w 7082853"/>
                    <a:gd name="connsiteY4" fmla="*/ 359764 h 1431561"/>
                    <a:gd name="connsiteX5" fmla="*/ 2325974 w 7082853"/>
                    <a:gd name="connsiteY5" fmla="*/ 539646 h 1431561"/>
                    <a:gd name="connsiteX6" fmla="*/ 2700728 w 7082853"/>
                    <a:gd name="connsiteY6" fmla="*/ 254833 h 1431561"/>
                    <a:gd name="connsiteX7" fmla="*/ 2850630 w 7082853"/>
                    <a:gd name="connsiteY7" fmla="*/ 494675 h 1431561"/>
                    <a:gd name="connsiteX8" fmla="*/ 3060492 w 7082853"/>
                    <a:gd name="connsiteY8" fmla="*/ 254833 h 1431561"/>
                    <a:gd name="connsiteX9" fmla="*/ 3165424 w 7082853"/>
                    <a:gd name="connsiteY9" fmla="*/ 104931 h 1431561"/>
                    <a:gd name="connsiteX10" fmla="*/ 3585148 w 7082853"/>
                    <a:gd name="connsiteY10" fmla="*/ 884419 h 1431561"/>
                    <a:gd name="connsiteX11" fmla="*/ 3824991 w 7082853"/>
                    <a:gd name="connsiteY11" fmla="*/ 869429 h 1431561"/>
                    <a:gd name="connsiteX12" fmla="*/ 4124794 w 7082853"/>
                    <a:gd name="connsiteY12" fmla="*/ 209862 h 1431561"/>
                    <a:gd name="connsiteX13" fmla="*/ 4199745 w 7082853"/>
                    <a:gd name="connsiteY13" fmla="*/ 74951 h 1431561"/>
                    <a:gd name="connsiteX14" fmla="*/ 4364637 w 7082853"/>
                    <a:gd name="connsiteY14" fmla="*/ 284813 h 1431561"/>
                    <a:gd name="connsiteX15" fmla="*/ 4769371 w 7082853"/>
                    <a:gd name="connsiteY15" fmla="*/ 179882 h 1431561"/>
                    <a:gd name="connsiteX16" fmla="*/ 4784361 w 7082853"/>
                    <a:gd name="connsiteY16" fmla="*/ 539646 h 1431561"/>
                    <a:gd name="connsiteX17" fmla="*/ 5234066 w 7082853"/>
                    <a:gd name="connsiteY17" fmla="*/ 374754 h 1431561"/>
                    <a:gd name="connsiteX18" fmla="*/ 5398958 w 7082853"/>
                    <a:gd name="connsiteY18" fmla="*/ 674557 h 1431561"/>
                    <a:gd name="connsiteX19" fmla="*/ 5803692 w 7082853"/>
                    <a:gd name="connsiteY19" fmla="*/ 629587 h 1431561"/>
                    <a:gd name="connsiteX20" fmla="*/ 6073515 w 7082853"/>
                    <a:gd name="connsiteY20" fmla="*/ 719528 h 1431561"/>
                    <a:gd name="connsiteX21" fmla="*/ 6463260 w 7082853"/>
                    <a:gd name="connsiteY21" fmla="*/ 869429 h 1431561"/>
                    <a:gd name="connsiteX22" fmla="*/ 7017896 w 7082853"/>
                    <a:gd name="connsiteY22" fmla="*/ 1064301 h 1431561"/>
                    <a:gd name="connsiteX23" fmla="*/ 6853004 w 7082853"/>
                    <a:gd name="connsiteY23" fmla="*/ 1049311 h 1431561"/>
                    <a:gd name="connsiteX24" fmla="*/ 5578840 w 7082853"/>
                    <a:gd name="connsiteY24" fmla="*/ 1019331 h 1431561"/>
                    <a:gd name="connsiteX25" fmla="*/ 3735050 w 7082853"/>
                    <a:gd name="connsiteY25" fmla="*/ 1004341 h 1431561"/>
                    <a:gd name="connsiteX26" fmla="*/ 1951220 w 7082853"/>
                    <a:gd name="connsiteY26" fmla="*/ 1154242 h 1431561"/>
                    <a:gd name="connsiteX27" fmla="*/ 422224 w 7082853"/>
                    <a:gd name="connsiteY27" fmla="*/ 1319134 h 1431561"/>
                    <a:gd name="connsiteX28" fmla="*/ 32479 w 7082853"/>
                    <a:gd name="connsiteY28" fmla="*/ 1364105 h 1431561"/>
                    <a:gd name="connsiteX0" fmla="*/ 81821 w 7132195"/>
                    <a:gd name="connsiteY0" fmla="*/ 1364105 h 1393461"/>
                    <a:gd name="connsiteX1" fmla="*/ 666438 w 7132195"/>
                    <a:gd name="connsiteY1" fmla="*/ 914400 h 1393461"/>
                    <a:gd name="connsiteX2" fmla="*/ 1071172 w 7132195"/>
                    <a:gd name="connsiteY2" fmla="*/ 689547 h 1393461"/>
                    <a:gd name="connsiteX3" fmla="*/ 1535867 w 7132195"/>
                    <a:gd name="connsiteY3" fmla="*/ 479685 h 1393461"/>
                    <a:gd name="connsiteX4" fmla="*/ 2150464 w 7132195"/>
                    <a:gd name="connsiteY4" fmla="*/ 359764 h 1393461"/>
                    <a:gd name="connsiteX5" fmla="*/ 2375316 w 7132195"/>
                    <a:gd name="connsiteY5" fmla="*/ 539646 h 1393461"/>
                    <a:gd name="connsiteX6" fmla="*/ 2750070 w 7132195"/>
                    <a:gd name="connsiteY6" fmla="*/ 254833 h 1393461"/>
                    <a:gd name="connsiteX7" fmla="*/ 2899972 w 7132195"/>
                    <a:gd name="connsiteY7" fmla="*/ 494675 h 1393461"/>
                    <a:gd name="connsiteX8" fmla="*/ 3109834 w 7132195"/>
                    <a:gd name="connsiteY8" fmla="*/ 254833 h 1393461"/>
                    <a:gd name="connsiteX9" fmla="*/ 3214766 w 7132195"/>
                    <a:gd name="connsiteY9" fmla="*/ 104931 h 1393461"/>
                    <a:gd name="connsiteX10" fmla="*/ 3634490 w 7132195"/>
                    <a:gd name="connsiteY10" fmla="*/ 884419 h 1393461"/>
                    <a:gd name="connsiteX11" fmla="*/ 3874333 w 7132195"/>
                    <a:gd name="connsiteY11" fmla="*/ 869429 h 1393461"/>
                    <a:gd name="connsiteX12" fmla="*/ 4174136 w 7132195"/>
                    <a:gd name="connsiteY12" fmla="*/ 209862 h 1393461"/>
                    <a:gd name="connsiteX13" fmla="*/ 4249087 w 7132195"/>
                    <a:gd name="connsiteY13" fmla="*/ 74951 h 1393461"/>
                    <a:gd name="connsiteX14" fmla="*/ 4413979 w 7132195"/>
                    <a:gd name="connsiteY14" fmla="*/ 284813 h 1393461"/>
                    <a:gd name="connsiteX15" fmla="*/ 4818713 w 7132195"/>
                    <a:gd name="connsiteY15" fmla="*/ 179882 h 1393461"/>
                    <a:gd name="connsiteX16" fmla="*/ 4833703 w 7132195"/>
                    <a:gd name="connsiteY16" fmla="*/ 539646 h 1393461"/>
                    <a:gd name="connsiteX17" fmla="*/ 5283408 w 7132195"/>
                    <a:gd name="connsiteY17" fmla="*/ 374754 h 1393461"/>
                    <a:gd name="connsiteX18" fmla="*/ 5448300 w 7132195"/>
                    <a:gd name="connsiteY18" fmla="*/ 674557 h 1393461"/>
                    <a:gd name="connsiteX19" fmla="*/ 5853034 w 7132195"/>
                    <a:gd name="connsiteY19" fmla="*/ 629587 h 1393461"/>
                    <a:gd name="connsiteX20" fmla="*/ 6122857 w 7132195"/>
                    <a:gd name="connsiteY20" fmla="*/ 719528 h 1393461"/>
                    <a:gd name="connsiteX21" fmla="*/ 6512602 w 7132195"/>
                    <a:gd name="connsiteY21" fmla="*/ 869429 h 1393461"/>
                    <a:gd name="connsiteX22" fmla="*/ 7067238 w 7132195"/>
                    <a:gd name="connsiteY22" fmla="*/ 1064301 h 1393461"/>
                    <a:gd name="connsiteX23" fmla="*/ 6902346 w 7132195"/>
                    <a:gd name="connsiteY23" fmla="*/ 1049311 h 1393461"/>
                    <a:gd name="connsiteX24" fmla="*/ 5628182 w 7132195"/>
                    <a:gd name="connsiteY24" fmla="*/ 1019331 h 1393461"/>
                    <a:gd name="connsiteX25" fmla="*/ 3784392 w 7132195"/>
                    <a:gd name="connsiteY25" fmla="*/ 1004341 h 1393461"/>
                    <a:gd name="connsiteX26" fmla="*/ 2000562 w 7132195"/>
                    <a:gd name="connsiteY26" fmla="*/ 1154242 h 1393461"/>
                    <a:gd name="connsiteX27" fmla="*/ 1157366 w 7132195"/>
                    <a:gd name="connsiteY27" fmla="*/ 1090534 h 1393461"/>
                    <a:gd name="connsiteX28" fmla="*/ 81821 w 7132195"/>
                    <a:gd name="connsiteY28" fmla="*/ 1364105 h 1393461"/>
                    <a:gd name="connsiteX0" fmla="*/ 222354 w 7272728"/>
                    <a:gd name="connsiteY0" fmla="*/ 1364105 h 1404079"/>
                    <a:gd name="connsiteX1" fmla="*/ 806971 w 7272728"/>
                    <a:gd name="connsiteY1" fmla="*/ 914400 h 1404079"/>
                    <a:gd name="connsiteX2" fmla="*/ 1211705 w 7272728"/>
                    <a:gd name="connsiteY2" fmla="*/ 689547 h 1404079"/>
                    <a:gd name="connsiteX3" fmla="*/ 1676400 w 7272728"/>
                    <a:gd name="connsiteY3" fmla="*/ 479685 h 1404079"/>
                    <a:gd name="connsiteX4" fmla="*/ 2290997 w 7272728"/>
                    <a:gd name="connsiteY4" fmla="*/ 359764 h 1404079"/>
                    <a:gd name="connsiteX5" fmla="*/ 2515849 w 7272728"/>
                    <a:gd name="connsiteY5" fmla="*/ 539646 h 1404079"/>
                    <a:gd name="connsiteX6" fmla="*/ 2890603 w 7272728"/>
                    <a:gd name="connsiteY6" fmla="*/ 254833 h 1404079"/>
                    <a:gd name="connsiteX7" fmla="*/ 3040505 w 7272728"/>
                    <a:gd name="connsiteY7" fmla="*/ 494675 h 1404079"/>
                    <a:gd name="connsiteX8" fmla="*/ 3250367 w 7272728"/>
                    <a:gd name="connsiteY8" fmla="*/ 254833 h 1404079"/>
                    <a:gd name="connsiteX9" fmla="*/ 3355299 w 7272728"/>
                    <a:gd name="connsiteY9" fmla="*/ 104931 h 1404079"/>
                    <a:gd name="connsiteX10" fmla="*/ 3775023 w 7272728"/>
                    <a:gd name="connsiteY10" fmla="*/ 884419 h 1404079"/>
                    <a:gd name="connsiteX11" fmla="*/ 4014866 w 7272728"/>
                    <a:gd name="connsiteY11" fmla="*/ 869429 h 1404079"/>
                    <a:gd name="connsiteX12" fmla="*/ 4314669 w 7272728"/>
                    <a:gd name="connsiteY12" fmla="*/ 209862 h 1404079"/>
                    <a:gd name="connsiteX13" fmla="*/ 4389620 w 7272728"/>
                    <a:gd name="connsiteY13" fmla="*/ 74951 h 1404079"/>
                    <a:gd name="connsiteX14" fmla="*/ 4554512 w 7272728"/>
                    <a:gd name="connsiteY14" fmla="*/ 284813 h 1404079"/>
                    <a:gd name="connsiteX15" fmla="*/ 4959246 w 7272728"/>
                    <a:gd name="connsiteY15" fmla="*/ 179882 h 1404079"/>
                    <a:gd name="connsiteX16" fmla="*/ 4974236 w 7272728"/>
                    <a:gd name="connsiteY16" fmla="*/ 539646 h 1404079"/>
                    <a:gd name="connsiteX17" fmla="*/ 5423941 w 7272728"/>
                    <a:gd name="connsiteY17" fmla="*/ 374754 h 1404079"/>
                    <a:gd name="connsiteX18" fmla="*/ 5588833 w 7272728"/>
                    <a:gd name="connsiteY18" fmla="*/ 674557 h 1404079"/>
                    <a:gd name="connsiteX19" fmla="*/ 5993567 w 7272728"/>
                    <a:gd name="connsiteY19" fmla="*/ 629587 h 1404079"/>
                    <a:gd name="connsiteX20" fmla="*/ 6263390 w 7272728"/>
                    <a:gd name="connsiteY20" fmla="*/ 719528 h 1404079"/>
                    <a:gd name="connsiteX21" fmla="*/ 6653135 w 7272728"/>
                    <a:gd name="connsiteY21" fmla="*/ 869429 h 1404079"/>
                    <a:gd name="connsiteX22" fmla="*/ 7207771 w 7272728"/>
                    <a:gd name="connsiteY22" fmla="*/ 1064301 h 1404079"/>
                    <a:gd name="connsiteX23" fmla="*/ 7042879 w 7272728"/>
                    <a:gd name="connsiteY23" fmla="*/ 1049311 h 1404079"/>
                    <a:gd name="connsiteX24" fmla="*/ 5768715 w 7272728"/>
                    <a:gd name="connsiteY24" fmla="*/ 1019331 h 1404079"/>
                    <a:gd name="connsiteX25" fmla="*/ 3924925 w 7272728"/>
                    <a:gd name="connsiteY25" fmla="*/ 1004341 h 1404079"/>
                    <a:gd name="connsiteX26" fmla="*/ 2141095 w 7272728"/>
                    <a:gd name="connsiteY26" fmla="*/ 1154242 h 1404079"/>
                    <a:gd name="connsiteX27" fmla="*/ 222354 w 7272728"/>
                    <a:gd name="connsiteY27" fmla="*/ 1364105 h 1404079"/>
                    <a:gd name="connsiteX0" fmla="*/ 222354 w 6891728"/>
                    <a:gd name="connsiteY0" fmla="*/ 1364105 h 1404079"/>
                    <a:gd name="connsiteX1" fmla="*/ 425971 w 6891728"/>
                    <a:gd name="connsiteY1" fmla="*/ 914400 h 1404079"/>
                    <a:gd name="connsiteX2" fmla="*/ 830705 w 6891728"/>
                    <a:gd name="connsiteY2" fmla="*/ 689547 h 1404079"/>
                    <a:gd name="connsiteX3" fmla="*/ 1295400 w 6891728"/>
                    <a:gd name="connsiteY3" fmla="*/ 479685 h 1404079"/>
                    <a:gd name="connsiteX4" fmla="*/ 1909997 w 6891728"/>
                    <a:gd name="connsiteY4" fmla="*/ 359764 h 1404079"/>
                    <a:gd name="connsiteX5" fmla="*/ 2134849 w 6891728"/>
                    <a:gd name="connsiteY5" fmla="*/ 539646 h 1404079"/>
                    <a:gd name="connsiteX6" fmla="*/ 2509603 w 6891728"/>
                    <a:gd name="connsiteY6" fmla="*/ 254833 h 1404079"/>
                    <a:gd name="connsiteX7" fmla="*/ 2659505 w 6891728"/>
                    <a:gd name="connsiteY7" fmla="*/ 494675 h 1404079"/>
                    <a:gd name="connsiteX8" fmla="*/ 2869367 w 6891728"/>
                    <a:gd name="connsiteY8" fmla="*/ 254833 h 1404079"/>
                    <a:gd name="connsiteX9" fmla="*/ 2974299 w 6891728"/>
                    <a:gd name="connsiteY9" fmla="*/ 104931 h 1404079"/>
                    <a:gd name="connsiteX10" fmla="*/ 3394023 w 6891728"/>
                    <a:gd name="connsiteY10" fmla="*/ 884419 h 1404079"/>
                    <a:gd name="connsiteX11" fmla="*/ 3633866 w 6891728"/>
                    <a:gd name="connsiteY11" fmla="*/ 869429 h 1404079"/>
                    <a:gd name="connsiteX12" fmla="*/ 3933669 w 6891728"/>
                    <a:gd name="connsiteY12" fmla="*/ 209862 h 1404079"/>
                    <a:gd name="connsiteX13" fmla="*/ 4008620 w 6891728"/>
                    <a:gd name="connsiteY13" fmla="*/ 74951 h 1404079"/>
                    <a:gd name="connsiteX14" fmla="*/ 4173512 w 6891728"/>
                    <a:gd name="connsiteY14" fmla="*/ 284813 h 1404079"/>
                    <a:gd name="connsiteX15" fmla="*/ 4578246 w 6891728"/>
                    <a:gd name="connsiteY15" fmla="*/ 179882 h 1404079"/>
                    <a:gd name="connsiteX16" fmla="*/ 4593236 w 6891728"/>
                    <a:gd name="connsiteY16" fmla="*/ 539646 h 1404079"/>
                    <a:gd name="connsiteX17" fmla="*/ 5042941 w 6891728"/>
                    <a:gd name="connsiteY17" fmla="*/ 374754 h 1404079"/>
                    <a:gd name="connsiteX18" fmla="*/ 5207833 w 6891728"/>
                    <a:gd name="connsiteY18" fmla="*/ 674557 h 1404079"/>
                    <a:gd name="connsiteX19" fmla="*/ 5612567 w 6891728"/>
                    <a:gd name="connsiteY19" fmla="*/ 629587 h 1404079"/>
                    <a:gd name="connsiteX20" fmla="*/ 5882390 w 6891728"/>
                    <a:gd name="connsiteY20" fmla="*/ 719528 h 1404079"/>
                    <a:gd name="connsiteX21" fmla="*/ 6272135 w 6891728"/>
                    <a:gd name="connsiteY21" fmla="*/ 869429 h 1404079"/>
                    <a:gd name="connsiteX22" fmla="*/ 6826771 w 6891728"/>
                    <a:gd name="connsiteY22" fmla="*/ 1064301 h 1404079"/>
                    <a:gd name="connsiteX23" fmla="*/ 6661879 w 6891728"/>
                    <a:gd name="connsiteY23" fmla="*/ 1049311 h 1404079"/>
                    <a:gd name="connsiteX24" fmla="*/ 5387715 w 6891728"/>
                    <a:gd name="connsiteY24" fmla="*/ 1019331 h 1404079"/>
                    <a:gd name="connsiteX25" fmla="*/ 3543925 w 6891728"/>
                    <a:gd name="connsiteY25" fmla="*/ 1004341 h 1404079"/>
                    <a:gd name="connsiteX26" fmla="*/ 1760095 w 6891728"/>
                    <a:gd name="connsiteY26" fmla="*/ 1154242 h 1404079"/>
                    <a:gd name="connsiteX27" fmla="*/ 222354 w 6891728"/>
                    <a:gd name="connsiteY27" fmla="*/ 1364105 h 1404079"/>
                    <a:gd name="connsiteX0" fmla="*/ 222354 w 6891728"/>
                    <a:gd name="connsiteY0" fmla="*/ 1364105 h 1404079"/>
                    <a:gd name="connsiteX1" fmla="*/ 425971 w 6891728"/>
                    <a:gd name="connsiteY1" fmla="*/ 914400 h 1404079"/>
                    <a:gd name="connsiteX2" fmla="*/ 830705 w 6891728"/>
                    <a:gd name="connsiteY2" fmla="*/ 689547 h 1404079"/>
                    <a:gd name="connsiteX3" fmla="*/ 1295400 w 6891728"/>
                    <a:gd name="connsiteY3" fmla="*/ 479685 h 1404079"/>
                    <a:gd name="connsiteX4" fmla="*/ 1909997 w 6891728"/>
                    <a:gd name="connsiteY4" fmla="*/ 359764 h 1404079"/>
                    <a:gd name="connsiteX5" fmla="*/ 2134849 w 6891728"/>
                    <a:gd name="connsiteY5" fmla="*/ 539646 h 1404079"/>
                    <a:gd name="connsiteX6" fmla="*/ 2509603 w 6891728"/>
                    <a:gd name="connsiteY6" fmla="*/ 254833 h 1404079"/>
                    <a:gd name="connsiteX7" fmla="*/ 2659505 w 6891728"/>
                    <a:gd name="connsiteY7" fmla="*/ 494675 h 1404079"/>
                    <a:gd name="connsiteX8" fmla="*/ 2869367 w 6891728"/>
                    <a:gd name="connsiteY8" fmla="*/ 254833 h 1404079"/>
                    <a:gd name="connsiteX9" fmla="*/ 2974299 w 6891728"/>
                    <a:gd name="connsiteY9" fmla="*/ 104931 h 1404079"/>
                    <a:gd name="connsiteX10" fmla="*/ 3394023 w 6891728"/>
                    <a:gd name="connsiteY10" fmla="*/ 884419 h 1404079"/>
                    <a:gd name="connsiteX11" fmla="*/ 3633866 w 6891728"/>
                    <a:gd name="connsiteY11" fmla="*/ 869429 h 1404079"/>
                    <a:gd name="connsiteX12" fmla="*/ 3933669 w 6891728"/>
                    <a:gd name="connsiteY12" fmla="*/ 209862 h 1404079"/>
                    <a:gd name="connsiteX13" fmla="*/ 4008620 w 6891728"/>
                    <a:gd name="connsiteY13" fmla="*/ 74951 h 1404079"/>
                    <a:gd name="connsiteX14" fmla="*/ 4173512 w 6891728"/>
                    <a:gd name="connsiteY14" fmla="*/ 284813 h 1404079"/>
                    <a:gd name="connsiteX15" fmla="*/ 4578246 w 6891728"/>
                    <a:gd name="connsiteY15" fmla="*/ 179882 h 1404079"/>
                    <a:gd name="connsiteX16" fmla="*/ 4593236 w 6891728"/>
                    <a:gd name="connsiteY16" fmla="*/ 539646 h 1404079"/>
                    <a:gd name="connsiteX17" fmla="*/ 5042941 w 6891728"/>
                    <a:gd name="connsiteY17" fmla="*/ 374754 h 1404079"/>
                    <a:gd name="connsiteX18" fmla="*/ 5207833 w 6891728"/>
                    <a:gd name="connsiteY18" fmla="*/ 674557 h 1404079"/>
                    <a:gd name="connsiteX19" fmla="*/ 5612567 w 6891728"/>
                    <a:gd name="connsiteY19" fmla="*/ 629587 h 1404079"/>
                    <a:gd name="connsiteX20" fmla="*/ 5882390 w 6891728"/>
                    <a:gd name="connsiteY20" fmla="*/ 719528 h 1404079"/>
                    <a:gd name="connsiteX21" fmla="*/ 6272135 w 6891728"/>
                    <a:gd name="connsiteY21" fmla="*/ 1174229 h 1404079"/>
                    <a:gd name="connsiteX22" fmla="*/ 6826771 w 6891728"/>
                    <a:gd name="connsiteY22" fmla="*/ 1064301 h 1404079"/>
                    <a:gd name="connsiteX23" fmla="*/ 6661879 w 6891728"/>
                    <a:gd name="connsiteY23" fmla="*/ 1049311 h 1404079"/>
                    <a:gd name="connsiteX24" fmla="*/ 5387715 w 6891728"/>
                    <a:gd name="connsiteY24" fmla="*/ 1019331 h 1404079"/>
                    <a:gd name="connsiteX25" fmla="*/ 3543925 w 6891728"/>
                    <a:gd name="connsiteY25" fmla="*/ 1004341 h 1404079"/>
                    <a:gd name="connsiteX26" fmla="*/ 1760095 w 6891728"/>
                    <a:gd name="connsiteY26" fmla="*/ 1154242 h 1404079"/>
                    <a:gd name="connsiteX27" fmla="*/ 222354 w 6891728"/>
                    <a:gd name="connsiteY27" fmla="*/ 1364105 h 1404079"/>
                    <a:gd name="connsiteX0" fmla="*/ 222354 w 6809282"/>
                    <a:gd name="connsiteY0" fmla="*/ 1364105 h 1404079"/>
                    <a:gd name="connsiteX1" fmla="*/ 425971 w 6809282"/>
                    <a:gd name="connsiteY1" fmla="*/ 914400 h 1404079"/>
                    <a:gd name="connsiteX2" fmla="*/ 830705 w 6809282"/>
                    <a:gd name="connsiteY2" fmla="*/ 689547 h 1404079"/>
                    <a:gd name="connsiteX3" fmla="*/ 1295400 w 6809282"/>
                    <a:gd name="connsiteY3" fmla="*/ 479685 h 1404079"/>
                    <a:gd name="connsiteX4" fmla="*/ 1909997 w 6809282"/>
                    <a:gd name="connsiteY4" fmla="*/ 359764 h 1404079"/>
                    <a:gd name="connsiteX5" fmla="*/ 2134849 w 6809282"/>
                    <a:gd name="connsiteY5" fmla="*/ 539646 h 1404079"/>
                    <a:gd name="connsiteX6" fmla="*/ 2509603 w 6809282"/>
                    <a:gd name="connsiteY6" fmla="*/ 254833 h 1404079"/>
                    <a:gd name="connsiteX7" fmla="*/ 2659505 w 6809282"/>
                    <a:gd name="connsiteY7" fmla="*/ 494675 h 1404079"/>
                    <a:gd name="connsiteX8" fmla="*/ 2869367 w 6809282"/>
                    <a:gd name="connsiteY8" fmla="*/ 254833 h 1404079"/>
                    <a:gd name="connsiteX9" fmla="*/ 2974299 w 6809282"/>
                    <a:gd name="connsiteY9" fmla="*/ 104931 h 1404079"/>
                    <a:gd name="connsiteX10" fmla="*/ 3394023 w 6809282"/>
                    <a:gd name="connsiteY10" fmla="*/ 884419 h 1404079"/>
                    <a:gd name="connsiteX11" fmla="*/ 3633866 w 6809282"/>
                    <a:gd name="connsiteY11" fmla="*/ 869429 h 1404079"/>
                    <a:gd name="connsiteX12" fmla="*/ 3933669 w 6809282"/>
                    <a:gd name="connsiteY12" fmla="*/ 209862 h 1404079"/>
                    <a:gd name="connsiteX13" fmla="*/ 4008620 w 6809282"/>
                    <a:gd name="connsiteY13" fmla="*/ 74951 h 1404079"/>
                    <a:gd name="connsiteX14" fmla="*/ 4173512 w 6809282"/>
                    <a:gd name="connsiteY14" fmla="*/ 284813 h 1404079"/>
                    <a:gd name="connsiteX15" fmla="*/ 4578246 w 6809282"/>
                    <a:gd name="connsiteY15" fmla="*/ 179882 h 1404079"/>
                    <a:gd name="connsiteX16" fmla="*/ 4593236 w 6809282"/>
                    <a:gd name="connsiteY16" fmla="*/ 539646 h 1404079"/>
                    <a:gd name="connsiteX17" fmla="*/ 5042941 w 6809282"/>
                    <a:gd name="connsiteY17" fmla="*/ 374754 h 1404079"/>
                    <a:gd name="connsiteX18" fmla="*/ 5207833 w 6809282"/>
                    <a:gd name="connsiteY18" fmla="*/ 674557 h 1404079"/>
                    <a:gd name="connsiteX19" fmla="*/ 5612567 w 6809282"/>
                    <a:gd name="connsiteY19" fmla="*/ 629587 h 1404079"/>
                    <a:gd name="connsiteX20" fmla="*/ 5882390 w 6809282"/>
                    <a:gd name="connsiteY20" fmla="*/ 719528 h 1404079"/>
                    <a:gd name="connsiteX21" fmla="*/ 6272135 w 6809282"/>
                    <a:gd name="connsiteY21" fmla="*/ 1174229 h 1404079"/>
                    <a:gd name="connsiteX22" fmla="*/ 6661879 w 6809282"/>
                    <a:gd name="connsiteY22" fmla="*/ 1049311 h 1404079"/>
                    <a:gd name="connsiteX23" fmla="*/ 5387715 w 6809282"/>
                    <a:gd name="connsiteY23" fmla="*/ 1019331 h 1404079"/>
                    <a:gd name="connsiteX24" fmla="*/ 3543925 w 6809282"/>
                    <a:gd name="connsiteY24" fmla="*/ 1004341 h 1404079"/>
                    <a:gd name="connsiteX25" fmla="*/ 1760095 w 6809282"/>
                    <a:gd name="connsiteY25" fmla="*/ 1154242 h 1404079"/>
                    <a:gd name="connsiteX26" fmla="*/ 222354 w 6809282"/>
                    <a:gd name="connsiteY26" fmla="*/ 1364105 h 1404079"/>
                    <a:gd name="connsiteX0" fmla="*/ 5387715 w 6809282"/>
                    <a:gd name="connsiteY0" fmla="*/ 1019331 h 1404079"/>
                    <a:gd name="connsiteX1" fmla="*/ 3543925 w 6809282"/>
                    <a:gd name="connsiteY1" fmla="*/ 1004341 h 1404079"/>
                    <a:gd name="connsiteX2" fmla="*/ 1760095 w 6809282"/>
                    <a:gd name="connsiteY2" fmla="*/ 1154242 h 1404079"/>
                    <a:gd name="connsiteX3" fmla="*/ 222354 w 6809282"/>
                    <a:gd name="connsiteY3" fmla="*/ 1364105 h 1404079"/>
                    <a:gd name="connsiteX4" fmla="*/ 425971 w 6809282"/>
                    <a:gd name="connsiteY4" fmla="*/ 914400 h 1404079"/>
                    <a:gd name="connsiteX5" fmla="*/ 830705 w 6809282"/>
                    <a:gd name="connsiteY5" fmla="*/ 689547 h 1404079"/>
                    <a:gd name="connsiteX6" fmla="*/ 1295400 w 6809282"/>
                    <a:gd name="connsiteY6" fmla="*/ 479685 h 1404079"/>
                    <a:gd name="connsiteX7" fmla="*/ 1909997 w 6809282"/>
                    <a:gd name="connsiteY7" fmla="*/ 359764 h 1404079"/>
                    <a:gd name="connsiteX8" fmla="*/ 2134849 w 6809282"/>
                    <a:gd name="connsiteY8" fmla="*/ 539646 h 1404079"/>
                    <a:gd name="connsiteX9" fmla="*/ 2509603 w 6809282"/>
                    <a:gd name="connsiteY9" fmla="*/ 254833 h 1404079"/>
                    <a:gd name="connsiteX10" fmla="*/ 2659505 w 6809282"/>
                    <a:gd name="connsiteY10" fmla="*/ 494675 h 1404079"/>
                    <a:gd name="connsiteX11" fmla="*/ 2869367 w 6809282"/>
                    <a:gd name="connsiteY11" fmla="*/ 254833 h 1404079"/>
                    <a:gd name="connsiteX12" fmla="*/ 2974299 w 6809282"/>
                    <a:gd name="connsiteY12" fmla="*/ 104931 h 1404079"/>
                    <a:gd name="connsiteX13" fmla="*/ 3394023 w 6809282"/>
                    <a:gd name="connsiteY13" fmla="*/ 884419 h 1404079"/>
                    <a:gd name="connsiteX14" fmla="*/ 3633866 w 6809282"/>
                    <a:gd name="connsiteY14" fmla="*/ 869429 h 1404079"/>
                    <a:gd name="connsiteX15" fmla="*/ 3933669 w 6809282"/>
                    <a:gd name="connsiteY15" fmla="*/ 209862 h 1404079"/>
                    <a:gd name="connsiteX16" fmla="*/ 4008620 w 6809282"/>
                    <a:gd name="connsiteY16" fmla="*/ 74951 h 1404079"/>
                    <a:gd name="connsiteX17" fmla="*/ 4173512 w 6809282"/>
                    <a:gd name="connsiteY17" fmla="*/ 284813 h 1404079"/>
                    <a:gd name="connsiteX18" fmla="*/ 4578246 w 6809282"/>
                    <a:gd name="connsiteY18" fmla="*/ 179882 h 1404079"/>
                    <a:gd name="connsiteX19" fmla="*/ 4593236 w 6809282"/>
                    <a:gd name="connsiteY19" fmla="*/ 539646 h 1404079"/>
                    <a:gd name="connsiteX20" fmla="*/ 5042941 w 6809282"/>
                    <a:gd name="connsiteY20" fmla="*/ 374754 h 1404079"/>
                    <a:gd name="connsiteX21" fmla="*/ 5207833 w 6809282"/>
                    <a:gd name="connsiteY21" fmla="*/ 674557 h 1404079"/>
                    <a:gd name="connsiteX22" fmla="*/ 5612567 w 6809282"/>
                    <a:gd name="connsiteY22" fmla="*/ 629587 h 1404079"/>
                    <a:gd name="connsiteX23" fmla="*/ 5882390 w 6809282"/>
                    <a:gd name="connsiteY23" fmla="*/ 719528 h 1404079"/>
                    <a:gd name="connsiteX24" fmla="*/ 6272135 w 6809282"/>
                    <a:gd name="connsiteY24" fmla="*/ 1174229 h 1404079"/>
                    <a:gd name="connsiteX25" fmla="*/ 6753319 w 6809282"/>
                    <a:gd name="connsiteY25" fmla="*/ 1140751 h 1404079"/>
                    <a:gd name="connsiteX0" fmla="*/ 5387715 w 6272135"/>
                    <a:gd name="connsiteY0" fmla="*/ 1019331 h 1404079"/>
                    <a:gd name="connsiteX1" fmla="*/ 3543925 w 6272135"/>
                    <a:gd name="connsiteY1" fmla="*/ 1004341 h 1404079"/>
                    <a:gd name="connsiteX2" fmla="*/ 1760095 w 6272135"/>
                    <a:gd name="connsiteY2" fmla="*/ 1154242 h 1404079"/>
                    <a:gd name="connsiteX3" fmla="*/ 222354 w 6272135"/>
                    <a:gd name="connsiteY3" fmla="*/ 1364105 h 1404079"/>
                    <a:gd name="connsiteX4" fmla="*/ 425971 w 6272135"/>
                    <a:gd name="connsiteY4" fmla="*/ 914400 h 1404079"/>
                    <a:gd name="connsiteX5" fmla="*/ 830705 w 6272135"/>
                    <a:gd name="connsiteY5" fmla="*/ 689547 h 1404079"/>
                    <a:gd name="connsiteX6" fmla="*/ 1295400 w 6272135"/>
                    <a:gd name="connsiteY6" fmla="*/ 479685 h 1404079"/>
                    <a:gd name="connsiteX7" fmla="*/ 1909997 w 6272135"/>
                    <a:gd name="connsiteY7" fmla="*/ 359764 h 1404079"/>
                    <a:gd name="connsiteX8" fmla="*/ 2134849 w 6272135"/>
                    <a:gd name="connsiteY8" fmla="*/ 539646 h 1404079"/>
                    <a:gd name="connsiteX9" fmla="*/ 2509603 w 6272135"/>
                    <a:gd name="connsiteY9" fmla="*/ 254833 h 1404079"/>
                    <a:gd name="connsiteX10" fmla="*/ 2659505 w 6272135"/>
                    <a:gd name="connsiteY10" fmla="*/ 494675 h 1404079"/>
                    <a:gd name="connsiteX11" fmla="*/ 2869367 w 6272135"/>
                    <a:gd name="connsiteY11" fmla="*/ 254833 h 1404079"/>
                    <a:gd name="connsiteX12" fmla="*/ 2974299 w 6272135"/>
                    <a:gd name="connsiteY12" fmla="*/ 104931 h 1404079"/>
                    <a:gd name="connsiteX13" fmla="*/ 3394023 w 6272135"/>
                    <a:gd name="connsiteY13" fmla="*/ 884419 h 1404079"/>
                    <a:gd name="connsiteX14" fmla="*/ 3633866 w 6272135"/>
                    <a:gd name="connsiteY14" fmla="*/ 869429 h 1404079"/>
                    <a:gd name="connsiteX15" fmla="*/ 3933669 w 6272135"/>
                    <a:gd name="connsiteY15" fmla="*/ 209862 h 1404079"/>
                    <a:gd name="connsiteX16" fmla="*/ 4008620 w 6272135"/>
                    <a:gd name="connsiteY16" fmla="*/ 74951 h 1404079"/>
                    <a:gd name="connsiteX17" fmla="*/ 4173512 w 6272135"/>
                    <a:gd name="connsiteY17" fmla="*/ 284813 h 1404079"/>
                    <a:gd name="connsiteX18" fmla="*/ 4578246 w 6272135"/>
                    <a:gd name="connsiteY18" fmla="*/ 179882 h 1404079"/>
                    <a:gd name="connsiteX19" fmla="*/ 4593236 w 6272135"/>
                    <a:gd name="connsiteY19" fmla="*/ 539646 h 1404079"/>
                    <a:gd name="connsiteX20" fmla="*/ 5042941 w 6272135"/>
                    <a:gd name="connsiteY20" fmla="*/ 374754 h 1404079"/>
                    <a:gd name="connsiteX21" fmla="*/ 5207833 w 6272135"/>
                    <a:gd name="connsiteY21" fmla="*/ 674557 h 1404079"/>
                    <a:gd name="connsiteX22" fmla="*/ 5612567 w 6272135"/>
                    <a:gd name="connsiteY22" fmla="*/ 629587 h 1404079"/>
                    <a:gd name="connsiteX23" fmla="*/ 5882390 w 6272135"/>
                    <a:gd name="connsiteY23" fmla="*/ 719528 h 1404079"/>
                    <a:gd name="connsiteX24" fmla="*/ 6272135 w 6272135"/>
                    <a:gd name="connsiteY24" fmla="*/ 1174229 h 1404079"/>
                    <a:gd name="connsiteX0" fmla="*/ 5165361 w 6049781"/>
                    <a:gd name="connsiteY0" fmla="*/ 1019331 h 1404079"/>
                    <a:gd name="connsiteX1" fmla="*/ 3321571 w 6049781"/>
                    <a:gd name="connsiteY1" fmla="*/ 1004341 h 1404079"/>
                    <a:gd name="connsiteX2" fmla="*/ 1537741 w 6049781"/>
                    <a:gd name="connsiteY2" fmla="*/ 1154242 h 1404079"/>
                    <a:gd name="connsiteX3" fmla="*/ 0 w 6049781"/>
                    <a:gd name="connsiteY3" fmla="*/ 1364105 h 1404079"/>
                    <a:gd name="connsiteX4" fmla="*/ 203617 w 6049781"/>
                    <a:gd name="connsiteY4" fmla="*/ 914400 h 1404079"/>
                    <a:gd name="connsiteX5" fmla="*/ 608351 w 6049781"/>
                    <a:gd name="connsiteY5" fmla="*/ 689547 h 1404079"/>
                    <a:gd name="connsiteX6" fmla="*/ 1073046 w 6049781"/>
                    <a:gd name="connsiteY6" fmla="*/ 479685 h 1404079"/>
                    <a:gd name="connsiteX7" fmla="*/ 1687643 w 6049781"/>
                    <a:gd name="connsiteY7" fmla="*/ 359764 h 1404079"/>
                    <a:gd name="connsiteX8" fmla="*/ 1912495 w 6049781"/>
                    <a:gd name="connsiteY8" fmla="*/ 539646 h 1404079"/>
                    <a:gd name="connsiteX9" fmla="*/ 2287249 w 6049781"/>
                    <a:gd name="connsiteY9" fmla="*/ 254833 h 1404079"/>
                    <a:gd name="connsiteX10" fmla="*/ 2437151 w 6049781"/>
                    <a:gd name="connsiteY10" fmla="*/ 494675 h 1404079"/>
                    <a:gd name="connsiteX11" fmla="*/ 2647013 w 6049781"/>
                    <a:gd name="connsiteY11" fmla="*/ 254833 h 1404079"/>
                    <a:gd name="connsiteX12" fmla="*/ 2751945 w 6049781"/>
                    <a:gd name="connsiteY12" fmla="*/ 104931 h 1404079"/>
                    <a:gd name="connsiteX13" fmla="*/ 3171669 w 6049781"/>
                    <a:gd name="connsiteY13" fmla="*/ 884419 h 1404079"/>
                    <a:gd name="connsiteX14" fmla="*/ 3411512 w 6049781"/>
                    <a:gd name="connsiteY14" fmla="*/ 869429 h 1404079"/>
                    <a:gd name="connsiteX15" fmla="*/ 3711315 w 6049781"/>
                    <a:gd name="connsiteY15" fmla="*/ 209862 h 1404079"/>
                    <a:gd name="connsiteX16" fmla="*/ 3786266 w 6049781"/>
                    <a:gd name="connsiteY16" fmla="*/ 74951 h 1404079"/>
                    <a:gd name="connsiteX17" fmla="*/ 3951158 w 6049781"/>
                    <a:gd name="connsiteY17" fmla="*/ 284813 h 1404079"/>
                    <a:gd name="connsiteX18" fmla="*/ 4355892 w 6049781"/>
                    <a:gd name="connsiteY18" fmla="*/ 179882 h 1404079"/>
                    <a:gd name="connsiteX19" fmla="*/ 4370882 w 6049781"/>
                    <a:gd name="connsiteY19" fmla="*/ 539646 h 1404079"/>
                    <a:gd name="connsiteX20" fmla="*/ 4820587 w 6049781"/>
                    <a:gd name="connsiteY20" fmla="*/ 374754 h 1404079"/>
                    <a:gd name="connsiteX21" fmla="*/ 4985479 w 6049781"/>
                    <a:gd name="connsiteY21" fmla="*/ 674557 h 1404079"/>
                    <a:gd name="connsiteX22" fmla="*/ 5390213 w 6049781"/>
                    <a:gd name="connsiteY22" fmla="*/ 629587 h 1404079"/>
                    <a:gd name="connsiteX23" fmla="*/ 5660036 w 6049781"/>
                    <a:gd name="connsiteY23" fmla="*/ 719528 h 1404079"/>
                    <a:gd name="connsiteX24" fmla="*/ 6049781 w 6049781"/>
                    <a:gd name="connsiteY24" fmla="*/ 1174229 h 1404079"/>
                    <a:gd name="connsiteX0" fmla="*/ 5165361 w 6049781"/>
                    <a:gd name="connsiteY0" fmla="*/ 1019331 h 1404079"/>
                    <a:gd name="connsiteX1" fmla="*/ 3321571 w 6049781"/>
                    <a:gd name="connsiteY1" fmla="*/ 1004341 h 1404079"/>
                    <a:gd name="connsiteX2" fmla="*/ 1537741 w 6049781"/>
                    <a:gd name="connsiteY2" fmla="*/ 1154242 h 1404079"/>
                    <a:gd name="connsiteX3" fmla="*/ 0 w 6049781"/>
                    <a:gd name="connsiteY3" fmla="*/ 1364105 h 1404079"/>
                    <a:gd name="connsiteX4" fmla="*/ 203617 w 6049781"/>
                    <a:gd name="connsiteY4" fmla="*/ 914400 h 1404079"/>
                    <a:gd name="connsiteX5" fmla="*/ 608351 w 6049781"/>
                    <a:gd name="connsiteY5" fmla="*/ 689547 h 1404079"/>
                    <a:gd name="connsiteX6" fmla="*/ 1073046 w 6049781"/>
                    <a:gd name="connsiteY6" fmla="*/ 479685 h 1404079"/>
                    <a:gd name="connsiteX7" fmla="*/ 1687643 w 6049781"/>
                    <a:gd name="connsiteY7" fmla="*/ 359764 h 1404079"/>
                    <a:gd name="connsiteX8" fmla="*/ 1912495 w 6049781"/>
                    <a:gd name="connsiteY8" fmla="*/ 539646 h 1404079"/>
                    <a:gd name="connsiteX9" fmla="*/ 2287249 w 6049781"/>
                    <a:gd name="connsiteY9" fmla="*/ 254833 h 1404079"/>
                    <a:gd name="connsiteX10" fmla="*/ 2437151 w 6049781"/>
                    <a:gd name="connsiteY10" fmla="*/ 494675 h 1404079"/>
                    <a:gd name="connsiteX11" fmla="*/ 2647013 w 6049781"/>
                    <a:gd name="connsiteY11" fmla="*/ 254833 h 1404079"/>
                    <a:gd name="connsiteX12" fmla="*/ 2751945 w 6049781"/>
                    <a:gd name="connsiteY12" fmla="*/ 104931 h 1404079"/>
                    <a:gd name="connsiteX13" fmla="*/ 3171669 w 6049781"/>
                    <a:gd name="connsiteY13" fmla="*/ 884419 h 1404079"/>
                    <a:gd name="connsiteX14" fmla="*/ 3411512 w 6049781"/>
                    <a:gd name="connsiteY14" fmla="*/ 869429 h 1404079"/>
                    <a:gd name="connsiteX15" fmla="*/ 3711315 w 6049781"/>
                    <a:gd name="connsiteY15" fmla="*/ 209862 h 1404079"/>
                    <a:gd name="connsiteX16" fmla="*/ 3786266 w 6049781"/>
                    <a:gd name="connsiteY16" fmla="*/ 74951 h 1404079"/>
                    <a:gd name="connsiteX17" fmla="*/ 3951158 w 6049781"/>
                    <a:gd name="connsiteY17" fmla="*/ 284813 h 1404079"/>
                    <a:gd name="connsiteX18" fmla="*/ 4355892 w 6049781"/>
                    <a:gd name="connsiteY18" fmla="*/ 179882 h 1404079"/>
                    <a:gd name="connsiteX19" fmla="*/ 4370882 w 6049781"/>
                    <a:gd name="connsiteY19" fmla="*/ 539646 h 1404079"/>
                    <a:gd name="connsiteX20" fmla="*/ 4820587 w 6049781"/>
                    <a:gd name="connsiteY20" fmla="*/ 374754 h 1404079"/>
                    <a:gd name="connsiteX21" fmla="*/ 4985479 w 6049781"/>
                    <a:gd name="connsiteY21" fmla="*/ 674557 h 1404079"/>
                    <a:gd name="connsiteX22" fmla="*/ 5390213 w 6049781"/>
                    <a:gd name="connsiteY22" fmla="*/ 629587 h 1404079"/>
                    <a:gd name="connsiteX23" fmla="*/ 5660036 w 6049781"/>
                    <a:gd name="connsiteY23" fmla="*/ 719528 h 1404079"/>
                    <a:gd name="connsiteX24" fmla="*/ 6049781 w 6049781"/>
                    <a:gd name="connsiteY24" fmla="*/ 1174229 h 140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49781" h="1404079">
                      <a:moveTo>
                        <a:pt x="5165361" y="1019331"/>
                      </a:moveTo>
                      <a:cubicBezTo>
                        <a:pt x="4645702" y="1011836"/>
                        <a:pt x="3926174" y="981856"/>
                        <a:pt x="3321571" y="1004341"/>
                      </a:cubicBezTo>
                      <a:cubicBezTo>
                        <a:pt x="2716968" y="1026826"/>
                        <a:pt x="2091336" y="1094281"/>
                        <a:pt x="1537741" y="1154242"/>
                      </a:cubicBezTo>
                      <a:cubicBezTo>
                        <a:pt x="984146" y="1214203"/>
                        <a:pt x="222354" y="1404079"/>
                        <a:pt x="0" y="1364105"/>
                      </a:cubicBezTo>
                      <a:cubicBezTo>
                        <a:pt x="72453" y="1162987"/>
                        <a:pt x="102225" y="1026826"/>
                        <a:pt x="203617" y="914400"/>
                      </a:cubicBezTo>
                      <a:cubicBezTo>
                        <a:pt x="305009" y="801974"/>
                        <a:pt x="463446" y="761999"/>
                        <a:pt x="608351" y="689547"/>
                      </a:cubicBezTo>
                      <a:cubicBezTo>
                        <a:pt x="753256" y="617095"/>
                        <a:pt x="893164" y="534649"/>
                        <a:pt x="1073046" y="479685"/>
                      </a:cubicBezTo>
                      <a:cubicBezTo>
                        <a:pt x="1252928" y="424721"/>
                        <a:pt x="1547735" y="349771"/>
                        <a:pt x="1687643" y="359764"/>
                      </a:cubicBezTo>
                      <a:cubicBezTo>
                        <a:pt x="1827551" y="369757"/>
                        <a:pt x="1812561" y="557134"/>
                        <a:pt x="1912495" y="539646"/>
                      </a:cubicBezTo>
                      <a:cubicBezTo>
                        <a:pt x="2012429" y="522158"/>
                        <a:pt x="2199806" y="262328"/>
                        <a:pt x="2287249" y="254833"/>
                      </a:cubicBezTo>
                      <a:cubicBezTo>
                        <a:pt x="2374692" y="247338"/>
                        <a:pt x="2377190" y="494675"/>
                        <a:pt x="2437151" y="494675"/>
                      </a:cubicBezTo>
                      <a:cubicBezTo>
                        <a:pt x="2497112" y="494675"/>
                        <a:pt x="2594547" y="319790"/>
                        <a:pt x="2647013" y="254833"/>
                      </a:cubicBezTo>
                      <a:cubicBezTo>
                        <a:pt x="2699479" y="189876"/>
                        <a:pt x="2664502" y="0"/>
                        <a:pt x="2751945" y="104931"/>
                      </a:cubicBezTo>
                      <a:cubicBezTo>
                        <a:pt x="2839388" y="209862"/>
                        <a:pt x="3061741" y="757003"/>
                        <a:pt x="3171669" y="884419"/>
                      </a:cubicBezTo>
                      <a:cubicBezTo>
                        <a:pt x="3281597" y="1011835"/>
                        <a:pt x="3321571" y="981855"/>
                        <a:pt x="3411512" y="869429"/>
                      </a:cubicBezTo>
                      <a:cubicBezTo>
                        <a:pt x="3501453" y="757003"/>
                        <a:pt x="3648856" y="342275"/>
                        <a:pt x="3711315" y="209862"/>
                      </a:cubicBezTo>
                      <a:cubicBezTo>
                        <a:pt x="3773774" y="77449"/>
                        <a:pt x="3746292" y="62459"/>
                        <a:pt x="3786266" y="74951"/>
                      </a:cubicBezTo>
                      <a:cubicBezTo>
                        <a:pt x="3826240" y="87443"/>
                        <a:pt x="3856220" y="267325"/>
                        <a:pt x="3951158" y="284813"/>
                      </a:cubicBezTo>
                      <a:cubicBezTo>
                        <a:pt x="4046096" y="302301"/>
                        <a:pt x="4285938" y="137410"/>
                        <a:pt x="4355892" y="179882"/>
                      </a:cubicBezTo>
                      <a:cubicBezTo>
                        <a:pt x="4425846" y="222354"/>
                        <a:pt x="4293433" y="507167"/>
                        <a:pt x="4370882" y="539646"/>
                      </a:cubicBezTo>
                      <a:cubicBezTo>
                        <a:pt x="4448331" y="572125"/>
                        <a:pt x="4718154" y="352269"/>
                        <a:pt x="4820587" y="374754"/>
                      </a:cubicBezTo>
                      <a:cubicBezTo>
                        <a:pt x="4923020" y="397239"/>
                        <a:pt x="4890541" y="632085"/>
                        <a:pt x="4985479" y="674557"/>
                      </a:cubicBezTo>
                      <a:cubicBezTo>
                        <a:pt x="5080417" y="717029"/>
                        <a:pt x="5277787" y="622092"/>
                        <a:pt x="5390213" y="629587"/>
                      </a:cubicBezTo>
                      <a:cubicBezTo>
                        <a:pt x="5502639" y="637082"/>
                        <a:pt x="5550108" y="628754"/>
                        <a:pt x="5660036" y="719528"/>
                      </a:cubicBezTo>
                      <a:cubicBezTo>
                        <a:pt x="5769964" y="810302"/>
                        <a:pt x="5919866" y="1119265"/>
                        <a:pt x="6049781" y="1174229"/>
                      </a:cubicBezTo>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Freeform 52"/>
              <p:cNvSpPr/>
              <p:nvPr/>
            </p:nvSpPr>
            <p:spPr>
              <a:xfrm>
                <a:off x="44970" y="1663909"/>
                <a:ext cx="9099030" cy="2713219"/>
              </a:xfrm>
              <a:custGeom>
                <a:avLst/>
                <a:gdLst>
                  <a:gd name="connsiteX0" fmla="*/ 0 w 9099030"/>
                  <a:gd name="connsiteY0" fmla="*/ 2713219 h 2713219"/>
                  <a:gd name="connsiteX1" fmla="*/ 479686 w 9099030"/>
                  <a:gd name="connsiteY1" fmla="*/ 2263514 h 2713219"/>
                  <a:gd name="connsiteX2" fmla="*/ 929391 w 9099030"/>
                  <a:gd name="connsiteY2" fmla="*/ 1753848 h 2713219"/>
                  <a:gd name="connsiteX3" fmla="*/ 1588958 w 9099030"/>
                  <a:gd name="connsiteY3" fmla="*/ 1229193 h 2713219"/>
                  <a:gd name="connsiteX4" fmla="*/ 2743200 w 9099030"/>
                  <a:gd name="connsiteY4" fmla="*/ 599606 h 2713219"/>
                  <a:gd name="connsiteX5" fmla="*/ 4107305 w 9099030"/>
                  <a:gd name="connsiteY5" fmla="*/ 164891 h 2713219"/>
                  <a:gd name="connsiteX6" fmla="*/ 5186597 w 9099030"/>
                  <a:gd name="connsiteY6" fmla="*/ 44970 h 2713219"/>
                  <a:gd name="connsiteX7" fmla="*/ 5831174 w 9099030"/>
                  <a:gd name="connsiteY7" fmla="*/ 14989 h 2713219"/>
                  <a:gd name="connsiteX8" fmla="*/ 6775555 w 9099030"/>
                  <a:gd name="connsiteY8" fmla="*/ 44970 h 2713219"/>
                  <a:gd name="connsiteX9" fmla="*/ 7794886 w 9099030"/>
                  <a:gd name="connsiteY9" fmla="*/ 284812 h 2713219"/>
                  <a:gd name="connsiteX10" fmla="*/ 8679305 w 9099030"/>
                  <a:gd name="connsiteY10" fmla="*/ 599606 h 2713219"/>
                  <a:gd name="connsiteX11" fmla="*/ 9099030 w 9099030"/>
                  <a:gd name="connsiteY11" fmla="*/ 824458 h 271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99030" h="2713219">
                    <a:moveTo>
                      <a:pt x="0" y="2713219"/>
                    </a:moveTo>
                    <a:cubicBezTo>
                      <a:pt x="162394" y="2568314"/>
                      <a:pt x="324788" y="2423409"/>
                      <a:pt x="479686" y="2263514"/>
                    </a:cubicBezTo>
                    <a:cubicBezTo>
                      <a:pt x="634584" y="2103619"/>
                      <a:pt x="744513" y="1926235"/>
                      <a:pt x="929391" y="1753848"/>
                    </a:cubicBezTo>
                    <a:cubicBezTo>
                      <a:pt x="1114269" y="1581461"/>
                      <a:pt x="1286657" y="1421567"/>
                      <a:pt x="1588958" y="1229193"/>
                    </a:cubicBezTo>
                    <a:cubicBezTo>
                      <a:pt x="1891260" y="1036819"/>
                      <a:pt x="2323476" y="776990"/>
                      <a:pt x="2743200" y="599606"/>
                    </a:cubicBezTo>
                    <a:cubicBezTo>
                      <a:pt x="3162925" y="422222"/>
                      <a:pt x="3700072" y="257330"/>
                      <a:pt x="4107305" y="164891"/>
                    </a:cubicBezTo>
                    <a:cubicBezTo>
                      <a:pt x="4514538" y="72452"/>
                      <a:pt x="4899286" y="69954"/>
                      <a:pt x="5186597" y="44970"/>
                    </a:cubicBezTo>
                    <a:cubicBezTo>
                      <a:pt x="5473909" y="19986"/>
                      <a:pt x="5566348" y="14989"/>
                      <a:pt x="5831174" y="14989"/>
                    </a:cubicBezTo>
                    <a:cubicBezTo>
                      <a:pt x="6096000" y="14989"/>
                      <a:pt x="6448270" y="0"/>
                      <a:pt x="6775555" y="44970"/>
                    </a:cubicBezTo>
                    <a:cubicBezTo>
                      <a:pt x="7102840" y="89940"/>
                      <a:pt x="7477594" y="192373"/>
                      <a:pt x="7794886" y="284812"/>
                    </a:cubicBezTo>
                    <a:cubicBezTo>
                      <a:pt x="8112178" y="377251"/>
                      <a:pt x="8461948" y="509665"/>
                      <a:pt x="8679305" y="599606"/>
                    </a:cubicBezTo>
                    <a:cubicBezTo>
                      <a:pt x="8896662" y="689547"/>
                      <a:pt x="8997846" y="757002"/>
                      <a:pt x="9099030" y="824458"/>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7" name="Oval 46"/>
            <p:cNvSpPr/>
            <p:nvPr/>
          </p:nvSpPr>
          <p:spPr>
            <a:xfrm rot="1568319">
              <a:off x="5672547" y="2201110"/>
              <a:ext cx="4442332" cy="2914136"/>
            </a:xfrm>
            <a:prstGeom prst="ellipse">
              <a:avLst/>
            </a:prstGeom>
            <a:noFill/>
            <a:ln w="762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36"/>
          <p:cNvGrpSpPr/>
          <p:nvPr/>
        </p:nvGrpSpPr>
        <p:grpSpPr>
          <a:xfrm>
            <a:off x="2819400" y="2057400"/>
            <a:ext cx="6019800" cy="2590800"/>
            <a:chOff x="2819400" y="2057400"/>
            <a:chExt cx="6019800" cy="2590800"/>
          </a:xfrm>
        </p:grpSpPr>
        <p:sp>
          <p:nvSpPr>
            <p:cNvPr id="25" name="Freeform 24"/>
            <p:cNvSpPr/>
            <p:nvPr/>
          </p:nvSpPr>
          <p:spPr>
            <a:xfrm>
              <a:off x="4876800" y="3507698"/>
              <a:ext cx="818213" cy="1140502"/>
            </a:xfrm>
            <a:custGeom>
              <a:avLst/>
              <a:gdLst>
                <a:gd name="connsiteX0" fmla="*/ 0 w 569626"/>
                <a:gd name="connsiteY0" fmla="*/ 1019332 h 1019332"/>
                <a:gd name="connsiteX1" fmla="*/ 389744 w 569626"/>
                <a:gd name="connsiteY1" fmla="*/ 569627 h 1019332"/>
                <a:gd name="connsiteX2" fmla="*/ 569626 w 569626"/>
                <a:gd name="connsiteY2" fmla="*/ 0 h 1019332"/>
              </a:gdLst>
              <a:ahLst/>
              <a:cxnLst>
                <a:cxn ang="0">
                  <a:pos x="connsiteX0" y="connsiteY0"/>
                </a:cxn>
                <a:cxn ang="0">
                  <a:pos x="connsiteX1" y="connsiteY1"/>
                </a:cxn>
                <a:cxn ang="0">
                  <a:pos x="connsiteX2" y="connsiteY2"/>
                </a:cxn>
              </a:cxnLst>
              <a:rect l="l" t="t" r="r" b="b"/>
              <a:pathLst>
                <a:path w="569626" h="1019332">
                  <a:moveTo>
                    <a:pt x="0" y="1019332"/>
                  </a:moveTo>
                  <a:cubicBezTo>
                    <a:pt x="147403" y="879424"/>
                    <a:pt x="294806" y="739516"/>
                    <a:pt x="389744" y="569627"/>
                  </a:cubicBezTo>
                  <a:cubicBezTo>
                    <a:pt x="484682" y="399738"/>
                    <a:pt x="527154" y="199869"/>
                    <a:pt x="569626" y="0"/>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rot="18205340">
              <a:off x="4918342" y="1870355"/>
              <a:ext cx="822706" cy="1272700"/>
            </a:xfrm>
            <a:custGeom>
              <a:avLst/>
              <a:gdLst>
                <a:gd name="connsiteX0" fmla="*/ 0 w 569626"/>
                <a:gd name="connsiteY0" fmla="*/ 1019332 h 1019332"/>
                <a:gd name="connsiteX1" fmla="*/ 389744 w 569626"/>
                <a:gd name="connsiteY1" fmla="*/ 569627 h 1019332"/>
                <a:gd name="connsiteX2" fmla="*/ 569626 w 569626"/>
                <a:gd name="connsiteY2" fmla="*/ 0 h 1019332"/>
                <a:gd name="connsiteX0" fmla="*/ 0 w 572460"/>
                <a:gd name="connsiteY0" fmla="*/ 1019332 h 1019332"/>
                <a:gd name="connsiteX1" fmla="*/ 477522 w 572460"/>
                <a:gd name="connsiteY1" fmla="*/ 628982 h 1019332"/>
                <a:gd name="connsiteX2" fmla="*/ 569626 w 572460"/>
                <a:gd name="connsiteY2" fmla="*/ 0 h 1019332"/>
                <a:gd name="connsiteX0" fmla="*/ 0 w 572754"/>
                <a:gd name="connsiteY0" fmla="*/ 1137485 h 1137485"/>
                <a:gd name="connsiteX1" fmla="*/ 477522 w 572754"/>
                <a:gd name="connsiteY1" fmla="*/ 747135 h 1137485"/>
                <a:gd name="connsiteX2" fmla="*/ 483214 w 572754"/>
                <a:gd name="connsiteY2" fmla="*/ 104830 h 1137485"/>
                <a:gd name="connsiteX3" fmla="*/ 569626 w 572754"/>
                <a:gd name="connsiteY3" fmla="*/ 118153 h 1137485"/>
              </a:gdLst>
              <a:ahLst/>
              <a:cxnLst>
                <a:cxn ang="0">
                  <a:pos x="connsiteX0" y="connsiteY0"/>
                </a:cxn>
                <a:cxn ang="0">
                  <a:pos x="connsiteX1" y="connsiteY1"/>
                </a:cxn>
                <a:cxn ang="0">
                  <a:pos x="connsiteX2" y="connsiteY2"/>
                </a:cxn>
                <a:cxn ang="0">
                  <a:pos x="connsiteX3" y="connsiteY3"/>
                </a:cxn>
              </a:cxnLst>
              <a:rect l="l" t="t" r="r" b="b"/>
              <a:pathLst>
                <a:path w="572754" h="1137485">
                  <a:moveTo>
                    <a:pt x="0" y="1137485"/>
                  </a:moveTo>
                  <a:cubicBezTo>
                    <a:pt x="147403" y="997577"/>
                    <a:pt x="382584" y="917024"/>
                    <a:pt x="477522" y="747135"/>
                  </a:cubicBezTo>
                  <a:cubicBezTo>
                    <a:pt x="572754" y="622229"/>
                    <a:pt x="467863" y="209660"/>
                    <a:pt x="483214" y="104830"/>
                  </a:cubicBezTo>
                  <a:cubicBezTo>
                    <a:pt x="498565" y="0"/>
                    <a:pt x="569920" y="163135"/>
                    <a:pt x="569626" y="118153"/>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flipH="1">
              <a:off x="5999813" y="3505200"/>
              <a:ext cx="705787" cy="1140502"/>
            </a:xfrm>
            <a:custGeom>
              <a:avLst/>
              <a:gdLst>
                <a:gd name="connsiteX0" fmla="*/ 0 w 569626"/>
                <a:gd name="connsiteY0" fmla="*/ 1019332 h 1019332"/>
                <a:gd name="connsiteX1" fmla="*/ 389744 w 569626"/>
                <a:gd name="connsiteY1" fmla="*/ 569627 h 1019332"/>
                <a:gd name="connsiteX2" fmla="*/ 569626 w 569626"/>
                <a:gd name="connsiteY2" fmla="*/ 0 h 1019332"/>
              </a:gdLst>
              <a:ahLst/>
              <a:cxnLst>
                <a:cxn ang="0">
                  <a:pos x="connsiteX0" y="connsiteY0"/>
                </a:cxn>
                <a:cxn ang="0">
                  <a:pos x="connsiteX1" y="connsiteY1"/>
                </a:cxn>
                <a:cxn ang="0">
                  <a:pos x="connsiteX2" y="connsiteY2"/>
                </a:cxn>
              </a:cxnLst>
              <a:rect l="l" t="t" r="r" b="b"/>
              <a:pathLst>
                <a:path w="569626" h="1019332">
                  <a:moveTo>
                    <a:pt x="0" y="1019332"/>
                  </a:moveTo>
                  <a:cubicBezTo>
                    <a:pt x="147403" y="879424"/>
                    <a:pt x="294806" y="739516"/>
                    <a:pt x="389744" y="569627"/>
                  </a:cubicBezTo>
                  <a:cubicBezTo>
                    <a:pt x="484682" y="399738"/>
                    <a:pt x="527154" y="199869"/>
                    <a:pt x="569626" y="0"/>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rot="4028212" flipH="1">
              <a:off x="5862012" y="1846868"/>
              <a:ext cx="905371" cy="1371600"/>
            </a:xfrm>
            <a:custGeom>
              <a:avLst/>
              <a:gdLst>
                <a:gd name="connsiteX0" fmla="*/ 0 w 569626"/>
                <a:gd name="connsiteY0" fmla="*/ 1019332 h 1019332"/>
                <a:gd name="connsiteX1" fmla="*/ 389744 w 569626"/>
                <a:gd name="connsiteY1" fmla="*/ 569627 h 1019332"/>
                <a:gd name="connsiteX2" fmla="*/ 569626 w 569626"/>
                <a:gd name="connsiteY2" fmla="*/ 0 h 1019332"/>
                <a:gd name="connsiteX0" fmla="*/ 0 w 590569"/>
                <a:gd name="connsiteY0" fmla="*/ 1019332 h 1019332"/>
                <a:gd name="connsiteX1" fmla="*/ 495631 w 590569"/>
                <a:gd name="connsiteY1" fmla="*/ 620968 h 1019332"/>
                <a:gd name="connsiteX2" fmla="*/ 569626 w 590569"/>
                <a:gd name="connsiteY2" fmla="*/ 0 h 1019332"/>
                <a:gd name="connsiteX0" fmla="*/ 0 w 569626"/>
                <a:gd name="connsiteY0" fmla="*/ 1019332 h 1019332"/>
                <a:gd name="connsiteX1" fmla="*/ 417196 w 569626"/>
                <a:gd name="connsiteY1" fmla="*/ 622558 h 1019332"/>
                <a:gd name="connsiteX2" fmla="*/ 569626 w 569626"/>
                <a:gd name="connsiteY2" fmla="*/ 0 h 1019332"/>
              </a:gdLst>
              <a:ahLst/>
              <a:cxnLst>
                <a:cxn ang="0">
                  <a:pos x="connsiteX0" y="connsiteY0"/>
                </a:cxn>
                <a:cxn ang="0">
                  <a:pos x="connsiteX1" y="connsiteY1"/>
                </a:cxn>
                <a:cxn ang="0">
                  <a:pos x="connsiteX2" y="connsiteY2"/>
                </a:cxn>
              </a:cxnLst>
              <a:rect l="l" t="t" r="r" b="b"/>
              <a:pathLst>
                <a:path w="569626" h="1019332">
                  <a:moveTo>
                    <a:pt x="0" y="1019332"/>
                  </a:moveTo>
                  <a:cubicBezTo>
                    <a:pt x="147403" y="879424"/>
                    <a:pt x="322258" y="792447"/>
                    <a:pt x="417196" y="622558"/>
                  </a:cubicBezTo>
                  <a:cubicBezTo>
                    <a:pt x="512134" y="452669"/>
                    <a:pt x="527154" y="199869"/>
                    <a:pt x="569626" y="0"/>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9" name="Group 48"/>
            <p:cNvGrpSpPr/>
            <p:nvPr/>
          </p:nvGrpSpPr>
          <p:grpSpPr>
            <a:xfrm>
              <a:off x="2819400" y="2057400"/>
              <a:ext cx="6019800" cy="1742420"/>
              <a:chOff x="3276600" y="1676400"/>
              <a:chExt cx="5105400" cy="1742420"/>
            </a:xfrm>
            <a:blipFill>
              <a:blip r:embed="rId4"/>
              <a:tile tx="0" ty="0" sx="100000" sy="100000" flip="none" algn="tl"/>
            </a:blipFill>
          </p:grpSpPr>
          <p:sp>
            <p:nvSpPr>
              <p:cNvPr id="29" name="TextBox 28"/>
              <p:cNvSpPr txBox="1"/>
              <p:nvPr/>
            </p:nvSpPr>
            <p:spPr>
              <a:xfrm>
                <a:off x="3276600" y="2895600"/>
                <a:ext cx="5105400" cy="523220"/>
              </a:xfrm>
              <a:prstGeom prst="rect">
                <a:avLst/>
              </a:prstGeom>
              <a:solidFill>
                <a:schemeClr val="tx1"/>
              </a:solidFill>
              <a:ln w="25400">
                <a:solidFill>
                  <a:schemeClr val="tx1"/>
                </a:solidFill>
              </a:ln>
            </p:spPr>
            <p:txBody>
              <a:bodyPr wrap="square" rtlCol="0">
                <a:spAutoFit/>
              </a:bodyPr>
              <a:lstStyle/>
              <a:p>
                <a:pPr algn="ctr"/>
                <a:r>
                  <a:rPr lang="en-US" sz="2800" b="1" dirty="0" smtClean="0">
                    <a:solidFill>
                      <a:schemeClr val="bg1"/>
                    </a:solidFill>
                    <a:latin typeface="Arial" pitchFamily="34" charset="0"/>
                    <a:cs typeface="Arial" pitchFamily="34" charset="0"/>
                  </a:rPr>
                  <a:t>heat convection UPLIFTS crust</a:t>
                </a:r>
              </a:p>
            </p:txBody>
          </p:sp>
          <p:cxnSp>
            <p:nvCxnSpPr>
              <p:cNvPr id="32" name="Straight Arrow Connector 31"/>
              <p:cNvCxnSpPr>
                <a:stCxn id="29" idx="0"/>
              </p:cNvCxnSpPr>
              <p:nvPr/>
            </p:nvCxnSpPr>
            <p:spPr>
              <a:xfrm rot="5400000" flipH="1" flipV="1">
                <a:off x="5238750" y="2266950"/>
                <a:ext cx="1219200" cy="38100"/>
              </a:xfrm>
              <a:prstGeom prst="straightConnector1">
                <a:avLst/>
              </a:prstGeom>
              <a:grpFill/>
              <a:ln w="1016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a:off x="2819400" y="3810000"/>
              <a:ext cx="6019800" cy="523220"/>
            </a:xfrm>
            <a:prstGeom prst="rect">
              <a:avLst/>
            </a:prstGeom>
            <a:solidFill>
              <a:schemeClr val="tx1"/>
            </a:solidFill>
            <a:ln w="25400">
              <a:solidFill>
                <a:schemeClr val="tx1"/>
              </a:solidFill>
            </a:ln>
          </p:spPr>
          <p:txBody>
            <a:bodyPr wrap="square" rtlCol="0">
              <a:spAutoFit/>
            </a:bodyPr>
            <a:lstStyle/>
            <a:p>
              <a:pPr algn="ctr"/>
              <a:r>
                <a:rPr lang="en-US" sz="2800" b="1" dirty="0" smtClean="0">
                  <a:solidFill>
                    <a:schemeClr val="bg1"/>
                  </a:solidFill>
                  <a:latin typeface="Arial" pitchFamily="34" charset="0"/>
                  <a:cs typeface="Arial" pitchFamily="34" charset="0"/>
                </a:rPr>
                <a:t>crust begins to RIFT (pull apart)</a:t>
              </a:r>
            </a:p>
          </p:txBody>
        </p:sp>
      </p:grpSp>
      <p:sp>
        <p:nvSpPr>
          <p:cNvPr id="35" name="TextBox 34"/>
          <p:cNvSpPr txBox="1"/>
          <p:nvPr/>
        </p:nvSpPr>
        <p:spPr>
          <a:xfrm>
            <a:off x="1" y="0"/>
            <a:ext cx="9144000" cy="646331"/>
          </a:xfrm>
          <a:prstGeom prst="rect">
            <a:avLst/>
          </a:prstGeom>
          <a:noFill/>
        </p:spPr>
        <p:txBody>
          <a:bodyPr wrap="square" rtlCol="0">
            <a:spAutoFit/>
          </a:bodyPr>
          <a:lstStyle/>
          <a:p>
            <a:pPr algn="ctr"/>
            <a:r>
              <a:rPr lang="en-US" sz="3600" b="1" dirty="0" err="1" smtClean="0"/>
              <a:t>Mantal</a:t>
            </a:r>
            <a:r>
              <a:rPr lang="en-US" sz="3600" b="1" dirty="0" smtClean="0"/>
              <a:t> convection cells have complex shapes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10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xit" presetSubtype="0" fill="hold" nodeType="clickEffect">
                                  <p:stCondLst>
                                    <p:cond delay="0"/>
                                  </p:stCondLst>
                                  <p:childTnLst>
                                    <p:anim calcmode="lin" valueType="num">
                                      <p:cBhvr>
                                        <p:cTn id="15" dur="2000"/>
                                        <p:tgtEl>
                                          <p:spTgt spid="9"/>
                                        </p:tgtEl>
                                        <p:attrNameLst>
                                          <p:attrName>ppt_w</p:attrName>
                                        </p:attrNameLst>
                                      </p:cBhvr>
                                      <p:tavLst>
                                        <p:tav tm="0">
                                          <p:val>
                                            <p:strVal val="ppt_w"/>
                                          </p:val>
                                        </p:tav>
                                        <p:tav tm="100000">
                                          <p:val>
                                            <p:fltVal val="0"/>
                                          </p:val>
                                        </p:tav>
                                      </p:tavLst>
                                    </p:anim>
                                    <p:anim calcmode="lin" valueType="num">
                                      <p:cBhvr>
                                        <p:cTn id="16" dur="2000"/>
                                        <p:tgtEl>
                                          <p:spTgt spid="9"/>
                                        </p:tgtEl>
                                        <p:attrNameLst>
                                          <p:attrName>ppt_h</p:attrName>
                                        </p:attrNameLst>
                                      </p:cBhvr>
                                      <p:tavLst>
                                        <p:tav tm="0">
                                          <p:val>
                                            <p:strVal val="ppt_h"/>
                                          </p:val>
                                        </p:tav>
                                        <p:tav tm="100000">
                                          <p:val>
                                            <p:fltVal val="0"/>
                                          </p:val>
                                        </p:tav>
                                      </p:tavLst>
                                    </p:anim>
                                    <p:animEffect transition="out" filter="fade">
                                      <p:cBhvr>
                                        <p:cTn id="17" dur="2000"/>
                                        <p:tgtEl>
                                          <p:spTgt spid="9"/>
                                        </p:tgtEl>
                                      </p:cBhvr>
                                    </p:animEffect>
                                    <p:set>
                                      <p:cBhvr>
                                        <p:cTn id="18"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62000"/>
            <a:ext cx="9144000" cy="6096000"/>
          </a:xfrm>
          <a:prstGeom prst="rect">
            <a:avLst/>
          </a:prstGeom>
          <a:solidFill>
            <a:srgbClr val="3E5A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365770" y="2057400"/>
            <a:ext cx="5778230" cy="4154984"/>
          </a:xfrm>
          <a:prstGeom prst="rect">
            <a:avLst/>
          </a:prstGeom>
          <a:noFill/>
        </p:spPr>
        <p:txBody>
          <a:bodyPr wrap="square" rtlCol="0">
            <a:spAutoFit/>
          </a:bodyPr>
          <a:lstStyle/>
          <a:p>
            <a:pPr algn="ctr"/>
            <a:r>
              <a:rPr lang="en-US" sz="8800" b="1" dirty="0" smtClean="0">
                <a:solidFill>
                  <a:schemeClr val="bg1"/>
                </a:solidFill>
              </a:rPr>
              <a:t>Thank you for your attention</a:t>
            </a:r>
          </a:p>
        </p:txBody>
      </p:sp>
      <p:sp>
        <p:nvSpPr>
          <p:cNvPr id="3" name="TextBox 2"/>
          <p:cNvSpPr txBox="1"/>
          <p:nvPr/>
        </p:nvSpPr>
        <p:spPr>
          <a:xfrm>
            <a:off x="0" y="0"/>
            <a:ext cx="9144000" cy="707886"/>
          </a:xfrm>
          <a:prstGeom prst="rect">
            <a:avLst/>
          </a:prstGeom>
          <a:solidFill>
            <a:srgbClr val="FFFF00"/>
          </a:solidFill>
          <a:ln w="50800">
            <a:solidFill>
              <a:schemeClr val="tx1"/>
            </a:solidFill>
          </a:ln>
        </p:spPr>
        <p:txBody>
          <a:bodyPr wrap="square" rtlCol="0">
            <a:spAutoFit/>
          </a:bodyPr>
          <a:lstStyle/>
          <a:p>
            <a:pPr algn="ctr"/>
            <a:r>
              <a:rPr lang="en-US" sz="4000" b="1" dirty="0" smtClean="0"/>
              <a:t>WEBSITE:  www.VagabondGeology.com</a:t>
            </a:r>
          </a:p>
        </p:txBody>
      </p:sp>
      <p:pic>
        <p:nvPicPr>
          <p:cNvPr id="4" name="Picture 2" descr="C:\Users\romer\AppData\Local\Microsoft\Windows\INetCache\IE\A8PXRSHW\thank-you[1].jpg"/>
          <p:cNvPicPr>
            <a:picLocks noChangeAspect="1" noChangeArrowheads="1"/>
          </p:cNvPicPr>
          <p:nvPr/>
        </p:nvPicPr>
        <p:blipFill>
          <a:blip r:embed="rId2" cstate="print"/>
          <a:srcRect/>
          <a:stretch>
            <a:fillRect/>
          </a:stretch>
        </p:blipFill>
        <p:spPr bwMode="auto">
          <a:xfrm>
            <a:off x="0" y="990600"/>
            <a:ext cx="3352800" cy="2235200"/>
          </a:xfrm>
          <a:prstGeom prst="rect">
            <a:avLst/>
          </a:prstGeom>
          <a:noFill/>
        </p:spPr>
      </p:pic>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1172136" y="838200"/>
            <a:ext cx="7819464" cy="5646241"/>
            <a:chOff x="1470706" y="838200"/>
            <a:chExt cx="7819464" cy="5646241"/>
          </a:xfrm>
        </p:grpSpPr>
        <p:pic>
          <p:nvPicPr>
            <p:cNvPr id="8" name="Picture 2" descr="Time Passes By"/>
            <p:cNvPicPr>
              <a:picLocks noChangeAspect="1" noChangeArrowheads="1"/>
            </p:cNvPicPr>
            <p:nvPr/>
          </p:nvPicPr>
          <p:blipFill>
            <a:blip r:embed="rId3" cstate="print"/>
            <a:srcRect/>
            <a:stretch>
              <a:fillRect/>
            </a:stretch>
          </p:blipFill>
          <p:spPr bwMode="auto">
            <a:xfrm rot="20497922">
              <a:off x="1470706" y="2188988"/>
              <a:ext cx="4258876" cy="4258876"/>
            </a:xfrm>
            <a:prstGeom prst="rect">
              <a:avLst/>
            </a:prstGeom>
            <a:noFill/>
          </p:spPr>
        </p:pic>
        <p:sp>
          <p:nvSpPr>
            <p:cNvPr id="9" name="TextBox 8"/>
            <p:cNvSpPr txBox="1"/>
            <p:nvPr/>
          </p:nvSpPr>
          <p:spPr>
            <a:xfrm>
              <a:off x="2051170" y="838200"/>
              <a:ext cx="5238935" cy="923330"/>
            </a:xfrm>
            <a:prstGeom prst="rect">
              <a:avLst/>
            </a:prstGeom>
            <a:noFill/>
          </p:spPr>
          <p:txBody>
            <a:bodyPr wrap="none" rtlCol="0">
              <a:spAutoFit/>
            </a:bodyPr>
            <a:lstStyle/>
            <a:p>
              <a:r>
                <a:rPr lang="en-US" sz="5400" b="1" dirty="0" smtClean="0">
                  <a:ln>
                    <a:solidFill>
                      <a:schemeClr val="accent5">
                        <a:lumMod val="75000"/>
                      </a:schemeClr>
                    </a:solidFill>
                  </a:ln>
                  <a:solidFill>
                    <a:srgbClr val="FF0000"/>
                  </a:solidFill>
                  <a:effectLst>
                    <a:outerShdw dist="50800" dir="7200000" algn="ctr" rotWithShape="0">
                      <a:schemeClr val="tx1"/>
                    </a:outerShdw>
                  </a:effectLst>
                  <a:latin typeface="Bradley Hand ITC" pitchFamily="66" charset="0"/>
                </a:rPr>
                <a:t>“Time Passes By”</a:t>
              </a:r>
              <a:endParaRPr lang="en-US" sz="5400" b="1" dirty="0">
                <a:ln>
                  <a:solidFill>
                    <a:schemeClr val="accent5">
                      <a:lumMod val="75000"/>
                    </a:schemeClr>
                  </a:solidFill>
                </a:ln>
                <a:solidFill>
                  <a:srgbClr val="FF0000"/>
                </a:solidFill>
                <a:effectLst>
                  <a:outerShdw dist="50800" dir="7200000" algn="ctr" rotWithShape="0">
                    <a:schemeClr val="tx1"/>
                  </a:outerShdw>
                </a:effectLst>
                <a:latin typeface="Bradley Hand ITC" pitchFamily="66" charset="0"/>
              </a:endParaRPr>
            </a:p>
          </p:txBody>
        </p:sp>
        <p:sp>
          <p:nvSpPr>
            <p:cNvPr id="10" name="TextBox 9"/>
            <p:cNvSpPr txBox="1"/>
            <p:nvPr/>
          </p:nvSpPr>
          <p:spPr>
            <a:xfrm>
              <a:off x="5785684" y="5715000"/>
              <a:ext cx="3504486" cy="769441"/>
            </a:xfrm>
            <a:prstGeom prst="rect">
              <a:avLst/>
            </a:prstGeom>
            <a:noFill/>
          </p:spPr>
          <p:txBody>
            <a:bodyPr wrap="none" rtlCol="0">
              <a:spAutoFit/>
            </a:bodyPr>
            <a:lstStyle/>
            <a:p>
              <a:r>
                <a:rPr lang="en-US" sz="4400" b="1" dirty="0" smtClean="0">
                  <a:ln>
                    <a:solidFill>
                      <a:schemeClr val="accent5">
                        <a:lumMod val="75000"/>
                      </a:schemeClr>
                    </a:solidFill>
                  </a:ln>
                  <a:solidFill>
                    <a:srgbClr val="FF0000"/>
                  </a:solidFill>
                  <a:effectLst>
                    <a:outerShdw dist="50800" dir="7200000" algn="ctr" rotWithShape="0">
                      <a:schemeClr val="tx1"/>
                    </a:outerShdw>
                  </a:effectLst>
                  <a:latin typeface="Bradley Hand ITC" pitchFamily="66" charset="0"/>
                </a:rPr>
                <a:t>Kathy </a:t>
              </a:r>
              <a:r>
                <a:rPr lang="en-US" sz="4400" b="1" dirty="0" err="1" smtClean="0">
                  <a:ln>
                    <a:solidFill>
                      <a:schemeClr val="accent5">
                        <a:lumMod val="75000"/>
                      </a:schemeClr>
                    </a:solidFill>
                  </a:ln>
                  <a:solidFill>
                    <a:srgbClr val="FF0000"/>
                  </a:solidFill>
                  <a:effectLst>
                    <a:outerShdw dist="50800" dir="7200000" algn="ctr" rotWithShape="0">
                      <a:schemeClr val="tx1"/>
                    </a:outerShdw>
                  </a:effectLst>
                  <a:latin typeface="Bradley Hand ITC" pitchFamily="66" charset="0"/>
                </a:rPr>
                <a:t>Mattea</a:t>
              </a:r>
              <a:endParaRPr lang="en-US" sz="4400" b="1" dirty="0">
                <a:ln>
                  <a:solidFill>
                    <a:schemeClr val="accent5">
                      <a:lumMod val="75000"/>
                    </a:schemeClr>
                  </a:solidFill>
                </a:ln>
                <a:solidFill>
                  <a:srgbClr val="FF0000"/>
                </a:solidFill>
                <a:effectLst>
                  <a:outerShdw dist="50800" dir="7200000" algn="ctr" rotWithShape="0">
                    <a:schemeClr val="tx1"/>
                  </a:outerShdw>
                </a:effectLst>
                <a:latin typeface="Bradley Hand ITC" pitchFamily="66" charset="0"/>
              </a:endParaRPr>
            </a:p>
          </p:txBody>
        </p:sp>
      </p:grpSp>
      <p:sp useBgFill="1">
        <p:nvSpPr>
          <p:cNvPr id="1025" name="Rectangle 1"/>
          <p:cNvSpPr>
            <a:spLocks noChangeArrowheads="1"/>
          </p:cNvSpPr>
          <p:nvPr/>
        </p:nvSpPr>
        <p:spPr bwMode="auto">
          <a:xfrm>
            <a:off x="0" y="832545"/>
            <a:ext cx="9448800" cy="14496276"/>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ea typeface="Calibri" pitchFamily="34" charset="0"/>
                <a:cs typeface="Times New Roman" pitchFamily="18" charset="0"/>
              </a:rPr>
              <a:t>REFERENCES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algn="ctr"/>
            <a:r>
              <a:rPr lang="en-US" u="sng" dirty="0" smtClean="0"/>
              <a:t>BOOKS</a:t>
            </a:r>
            <a:endParaRPr lang="en-US" i="1" u="sng" dirty="0" smtClean="0"/>
          </a:p>
          <a:p>
            <a:r>
              <a:rPr lang="en-US" i="1" dirty="0" smtClean="0"/>
              <a:t>Undaunted, The Miracle of the Hole in the Wall Pioneers,</a:t>
            </a:r>
            <a:r>
              <a:rPr lang="en-US" dirty="0" smtClean="0"/>
              <a:t>  by Gerald Lund, 2009, Anchor Point LLC</a:t>
            </a:r>
          </a:p>
          <a:p>
            <a:r>
              <a:rPr lang="en-US" i="1" dirty="0" smtClean="0"/>
              <a:t>Official Guide to America’s National Parks</a:t>
            </a:r>
            <a:r>
              <a:rPr lang="en-US" dirty="0" smtClean="0"/>
              <a:t>, Fodor’s 12</a:t>
            </a:r>
            <a:r>
              <a:rPr lang="en-US" baseline="30000" dirty="0" smtClean="0"/>
              <a:t>th</a:t>
            </a:r>
            <a:r>
              <a:rPr lang="en-US" dirty="0" smtClean="0"/>
              <a:t> Edition, 2004</a:t>
            </a:r>
          </a:p>
          <a:p>
            <a:r>
              <a:rPr lang="en-US" i="1" dirty="0" smtClean="0"/>
              <a:t>Roadside Geology of New Mexico</a:t>
            </a:r>
            <a:r>
              <a:rPr lang="en-US" dirty="0" smtClean="0"/>
              <a:t>,  </a:t>
            </a:r>
            <a:r>
              <a:rPr lang="en-US" dirty="0" err="1" smtClean="0"/>
              <a:t>Halka</a:t>
            </a:r>
            <a:r>
              <a:rPr lang="en-US" dirty="0" smtClean="0"/>
              <a:t> </a:t>
            </a:r>
            <a:r>
              <a:rPr lang="en-US" dirty="0" err="1" smtClean="0"/>
              <a:t>Cronic</a:t>
            </a:r>
            <a:r>
              <a:rPr lang="en-US" dirty="0" smtClean="0"/>
              <a:t>, Mountain Press Publishing, 1987</a:t>
            </a:r>
          </a:p>
          <a:p>
            <a:r>
              <a:rPr lang="en-US" i="1" dirty="0" smtClean="0"/>
              <a:t>Colorado </a:t>
            </a:r>
            <a:r>
              <a:rPr lang="en-US" i="1" dirty="0" err="1" smtClean="0"/>
              <a:t>Rockhounding</a:t>
            </a:r>
            <a:r>
              <a:rPr lang="en-US" dirty="0" smtClean="0"/>
              <a:t>, Stephen M. </a:t>
            </a:r>
            <a:r>
              <a:rPr lang="en-US" dirty="0" err="1" smtClean="0"/>
              <a:t>Voynick</a:t>
            </a:r>
            <a:r>
              <a:rPr lang="en-US" dirty="0" smtClean="0"/>
              <a:t>, Mountain Press Publishing, 9</a:t>
            </a:r>
            <a:r>
              <a:rPr lang="en-US" baseline="30000" dirty="0" smtClean="0"/>
              <a:t>th</a:t>
            </a:r>
            <a:r>
              <a:rPr lang="en-US" dirty="0" smtClean="0"/>
              <a:t> printing, 2011</a:t>
            </a:r>
          </a:p>
          <a:p>
            <a:r>
              <a:rPr lang="en-US" i="1" dirty="0" smtClean="0"/>
              <a:t>Colorado, A Four Seasons Guide 2</a:t>
            </a:r>
            <a:r>
              <a:rPr lang="en-US" i="1" baseline="30000" dirty="0" smtClean="0"/>
              <a:t>nd</a:t>
            </a:r>
            <a:r>
              <a:rPr lang="en-US" i="1" dirty="0" smtClean="0"/>
              <a:t> Edition</a:t>
            </a:r>
            <a:r>
              <a:rPr lang="en-US" dirty="0" smtClean="0"/>
              <a:t>, Fodor’s, 1996</a:t>
            </a:r>
          </a:p>
          <a:p>
            <a:r>
              <a:rPr lang="en-US" i="1" dirty="0" smtClean="0"/>
              <a:t>Tour Book: Colorado and Utah</a:t>
            </a:r>
            <a:r>
              <a:rPr lang="en-US" dirty="0" smtClean="0"/>
              <a:t>, AAA, 2014</a:t>
            </a:r>
          </a:p>
          <a:p>
            <a:r>
              <a:rPr lang="en-US" i="1" dirty="0" smtClean="0"/>
              <a:t>Tour Book: Colorado and Utah</a:t>
            </a:r>
            <a:r>
              <a:rPr lang="en-US" dirty="0" smtClean="0"/>
              <a:t>, AAA, 2007</a:t>
            </a:r>
          </a:p>
          <a:p>
            <a:r>
              <a:rPr lang="en-US" i="1" dirty="0" smtClean="0"/>
              <a:t>Arizona: Complete Guide</a:t>
            </a:r>
            <a:r>
              <a:rPr lang="en-US" dirty="0" smtClean="0"/>
              <a:t>, Fodor’s, 1994</a:t>
            </a:r>
          </a:p>
          <a:p>
            <a:r>
              <a:rPr lang="en-US" i="1" dirty="0" smtClean="0"/>
              <a:t>Utah: Complete Guide 1</a:t>
            </a:r>
            <a:r>
              <a:rPr lang="en-US" i="1" baseline="30000" dirty="0" smtClean="0"/>
              <a:t>st</a:t>
            </a:r>
            <a:r>
              <a:rPr lang="en-US" i="1" dirty="0" smtClean="0"/>
              <a:t> Edition</a:t>
            </a:r>
            <a:r>
              <a:rPr lang="en-US" dirty="0" smtClean="0"/>
              <a:t>, </a:t>
            </a:r>
            <a:r>
              <a:rPr lang="en-US" dirty="0" err="1" smtClean="0"/>
              <a:t>Fommer’s</a:t>
            </a:r>
            <a:r>
              <a:rPr lang="en-US" dirty="0" smtClean="0"/>
              <a:t>, 1996</a:t>
            </a:r>
          </a:p>
          <a:p>
            <a:r>
              <a:rPr lang="en-US" i="1" dirty="0" smtClean="0"/>
              <a:t>Utah Handbook 4</a:t>
            </a:r>
            <a:r>
              <a:rPr lang="en-US" i="1" baseline="30000" dirty="0" smtClean="0"/>
              <a:t>th</a:t>
            </a:r>
            <a:r>
              <a:rPr lang="en-US" i="1" dirty="0" smtClean="0"/>
              <a:t> Edition</a:t>
            </a:r>
            <a:r>
              <a:rPr lang="en-US" dirty="0" smtClean="0"/>
              <a:t>, Bill Weir &amp; Robert Blake, 1996</a:t>
            </a:r>
          </a:p>
          <a:p>
            <a:r>
              <a:rPr lang="en-US" i="1" dirty="0" smtClean="0"/>
              <a:t>Chaco: a Cultural Legacy</a:t>
            </a:r>
            <a:r>
              <a:rPr lang="en-US" dirty="0" smtClean="0"/>
              <a:t>, Michal </a:t>
            </a:r>
            <a:r>
              <a:rPr lang="en-US" dirty="0" err="1" smtClean="0"/>
              <a:t>Strutin</a:t>
            </a:r>
            <a:r>
              <a:rPr lang="en-US" dirty="0" smtClean="0"/>
              <a:t>, Western Nat’l Parks Assoc, 1994</a:t>
            </a:r>
          </a:p>
          <a:p>
            <a:r>
              <a:rPr lang="en-US" i="1" dirty="0" smtClean="0"/>
              <a:t>Geology and America’s National Park Areas</a:t>
            </a:r>
            <a:r>
              <a:rPr lang="en-US" dirty="0" smtClean="0"/>
              <a:t>, Brooks B. Ellwood, Prentice Hall, 1996</a:t>
            </a:r>
          </a:p>
          <a:p>
            <a:r>
              <a:rPr lang="en-US" i="1" dirty="0" smtClean="0"/>
              <a:t>The Evolution of North America</a:t>
            </a:r>
            <a:r>
              <a:rPr lang="en-US" dirty="0" smtClean="0"/>
              <a:t>, Phillips B. King, Princeton University Press, 1977</a:t>
            </a:r>
          </a:p>
          <a:p>
            <a:endParaRPr lang="en-US" dirty="0" smtClean="0"/>
          </a:p>
          <a:p>
            <a:pPr algn="ctr"/>
            <a:r>
              <a:rPr lang="en-US" u="sng" dirty="0" smtClean="0"/>
              <a:t>WEBSITES</a:t>
            </a:r>
            <a:endParaRPr lang="en-US" dirty="0" smtClean="0">
              <a:latin typeface="Calibri" pitchFamily="34" charset="0"/>
              <a:ea typeface="Calibri" pitchFamily="34" charset="0"/>
              <a:cs typeface="Times New Roman" pitchFamily="18" charset="0"/>
            </a:endParaRPr>
          </a:p>
          <a:p>
            <a:pPr>
              <a:buFont typeface="Symbol"/>
              <a:buChar char="¾"/>
            </a:pPr>
            <a:r>
              <a:rPr lang="en-US" dirty="0" smtClean="0">
                <a:latin typeface="Times New Roman"/>
              </a:rPr>
              <a:t>https://ehillerman.unm.edu/node/3050#sthash.MiqpgxNP.dpbs</a:t>
            </a:r>
          </a:p>
          <a:p>
            <a:pPr>
              <a:buFont typeface="Symbol"/>
              <a:buChar char="¾"/>
            </a:pPr>
            <a:r>
              <a:rPr lang="en-US" dirty="0" smtClean="0"/>
              <a:t>https://en.wikipedia.org/wiki/Geology_of_the_United_States- Geology of the Colorado Plateau</a:t>
            </a:r>
          </a:p>
          <a:p>
            <a:pPr>
              <a:buFont typeface="Symbol"/>
              <a:buChar char="¾"/>
            </a:pPr>
            <a:r>
              <a:rPr lang="en-US" dirty="0" smtClean="0"/>
              <a:t>https://watershed.ucdavis.edu/education/classes/files/content/page/1%20Trexler%20-	%20Tectonic%20Evolution%20of%20the%20Colorado%20Plateau_0.pdf</a:t>
            </a:r>
          </a:p>
          <a:p>
            <a:pPr>
              <a:buFont typeface="Symbol"/>
              <a:buChar char="¾"/>
            </a:pPr>
            <a:r>
              <a:rPr lang="en-US" dirty="0" smtClean="0"/>
              <a:t>http://www.riversimulator.org/Resources/NPS/FoosPlateauGeology.pdf	</a:t>
            </a:r>
          </a:p>
          <a:p>
            <a:pPr>
              <a:buFont typeface="Symbol"/>
              <a:buChar char="¾"/>
            </a:pPr>
            <a:r>
              <a:rPr lang="en-US" dirty="0" smtClean="0"/>
              <a:t>https://www.outdoorproject.com/articles/history-stone-basic-geology-colorado-plateau </a:t>
            </a:r>
          </a:p>
          <a:p>
            <a:pPr lvl="1">
              <a:buFont typeface="Calibri"/>
              <a:buChar char="-"/>
            </a:pPr>
            <a:r>
              <a:rPr lang="en-US" dirty="0" smtClean="0"/>
              <a:t>volcanism in the Plateau</a:t>
            </a:r>
          </a:p>
          <a:p>
            <a:pPr>
              <a:buFont typeface="Symbol"/>
              <a:buChar char="¾"/>
            </a:pPr>
            <a:r>
              <a:rPr lang="en-US" dirty="0" smtClean="0"/>
              <a:t>https://agupubs.onlinelibrary.wiley.com/doi/full/10.1002/2014GC005641</a:t>
            </a:r>
          </a:p>
          <a:p>
            <a:pPr>
              <a:buFont typeface="Symbol"/>
              <a:buChar char="¾"/>
            </a:pPr>
            <a:r>
              <a:rPr lang="en-US" dirty="0" smtClean="0"/>
              <a:t>https://www.moabhappenings.com/Archives/Geology201803MoabAndTheColoradoPlateau.htm</a:t>
            </a:r>
          </a:p>
          <a:p>
            <a:pPr>
              <a:buFont typeface="Symbol"/>
              <a:buChar char="¾"/>
            </a:pPr>
            <a:r>
              <a:rPr lang="en-US" dirty="0" smtClean="0"/>
              <a:t>https://en.wikipedia.org/wiki/Chaco_Culture_National_Historical_Park	</a:t>
            </a:r>
          </a:p>
          <a:p>
            <a:pPr>
              <a:buFont typeface="Symbol"/>
              <a:buChar char="¾"/>
            </a:pPr>
            <a:r>
              <a:rPr lang="en-US" dirty="0" smtClean="0"/>
              <a:t>https://www.nps.gov/articles/coloradoplateaus.htm</a:t>
            </a:r>
          </a:p>
          <a:p>
            <a:pPr>
              <a:buFont typeface="Symbol"/>
              <a:buChar char="¾"/>
            </a:pPr>
            <a:r>
              <a:rPr lang="en-US" dirty="0" smtClean="0"/>
              <a:t>https://www.nps.gov/common/uploads/photogallery/nri/park/geology/49177B13-1DD8-B71B-	0BF120CC77B24F45/49177B13-1DD8-B71B-0BF120CC77B24F45-large.jpg</a:t>
            </a:r>
          </a:p>
          <a:p>
            <a:pPr>
              <a:buFont typeface="Symbol"/>
              <a:buChar char="¾"/>
            </a:pPr>
            <a:r>
              <a:rPr lang="en-US" dirty="0" smtClean="0"/>
              <a:t>https://www.outdoorproject.com/articles/history-stone-basic-geology-colorado-plateau</a:t>
            </a:r>
          </a:p>
          <a:p>
            <a:pPr>
              <a:buFont typeface="Symbol"/>
              <a:buChar char="¾"/>
            </a:pPr>
            <a:r>
              <a:rPr lang="en-US" dirty="0" smtClean="0"/>
              <a:t>https://en.wikipedia.org/wiki/National_Conservation_Lands</a:t>
            </a:r>
          </a:p>
          <a:p>
            <a:pPr>
              <a:buFont typeface="Symbol"/>
              <a:buChar char="¾"/>
            </a:pPr>
            <a:r>
              <a:rPr lang="en-US" dirty="0" smtClean="0"/>
              <a:t>https://en.wikipedia.org/wiki/Grand_Staircase%E2%80%93Escalante_National_Monument</a:t>
            </a:r>
          </a:p>
          <a:p>
            <a:pPr>
              <a:buFont typeface="Symbol"/>
              <a:buChar char="¾"/>
            </a:pPr>
            <a:r>
              <a:rPr lang="en-US" dirty="0" smtClean="0"/>
              <a:t>https://www.nps.gov/grca/learn/education/human-history.htm</a:t>
            </a:r>
          </a:p>
          <a:p>
            <a:pPr>
              <a:buFont typeface="Symbol"/>
              <a:buChar char="¾"/>
            </a:pPr>
            <a:r>
              <a:rPr lang="en-US" dirty="0" smtClean="0"/>
              <a:t>https://en.wikipedia.org/wiki/Canyons_of_the_Ancients_National_Monument</a:t>
            </a:r>
          </a:p>
          <a:p>
            <a:pPr>
              <a:buFont typeface="Symbol"/>
              <a:buChar char="¾"/>
            </a:pPr>
            <a:r>
              <a:rPr lang="en-US" dirty="0" smtClean="0"/>
              <a:t>https://en.wikipedia.org/wiki/Grand_Staircase%E2%80%93Escalante_National_Monument</a:t>
            </a:r>
          </a:p>
          <a:p>
            <a:pPr>
              <a:buFont typeface="Symbol"/>
              <a:buChar char="¾"/>
            </a:pPr>
            <a:r>
              <a:rPr lang="en-US" dirty="0" smtClean="0"/>
              <a:t>https://en.wikipedia.org/wiki/John_F._Asmus</a:t>
            </a:r>
          </a:p>
          <a:p>
            <a:pPr>
              <a:buFont typeface="Symbol"/>
              <a:buChar char="¾"/>
            </a:pPr>
            <a:r>
              <a:rPr lang="en-US" dirty="0" smtClean="0"/>
              <a:t>https://www.nps.gov/articles/cany-rock-markings-photo.htm</a:t>
            </a:r>
          </a:p>
          <a:p>
            <a:pPr>
              <a:buFont typeface="Symbol"/>
              <a:buChar char="¾"/>
            </a:pPr>
            <a:r>
              <a:rPr lang="en-US" dirty="0" smtClean="0"/>
              <a:t>https://www.legacy.com/us/obituaries/thereporter/name/bud-turner-obituary?id=20387615</a:t>
            </a:r>
          </a:p>
          <a:p>
            <a:pPr>
              <a:buFont typeface="Symbol"/>
              <a:buChar char="¾"/>
            </a:pPr>
            <a:r>
              <a:rPr lang="en-US" dirty="0" smtClean="0"/>
              <a:t>http://archives.lib.byu.edu/agents/people/15686</a:t>
            </a:r>
          </a:p>
          <a:p>
            <a:pPr>
              <a:buFont typeface="Symbol"/>
              <a:buChar char="¾"/>
            </a:pPr>
            <a:r>
              <a:rPr lang="en-US" dirty="0" smtClean="0"/>
              <a:t>https://en.wikipedia.org/wiki/Bryce_Canyon_National_Park</a:t>
            </a:r>
          </a:p>
          <a:p>
            <a:pPr>
              <a:buFont typeface="Symbol"/>
              <a:buChar char="¾"/>
            </a:pPr>
            <a:r>
              <a:rPr lang="en-US" dirty="0" smtClean="0"/>
              <a:t>https://books.google.com/books?id=xZd9AgAAQBAJ&amp;pg=PA236&amp;lpg=PA236&amp;dq=Chief+Tau-gu+history&amp;source=bl&amp;ots=opo1vz_8f&amp;sig=ACfU3U27Ac5PTUBU6kfIUn9q6t9L69ayAw&amp;hl=en&amp;sa=X&amp;ved=2ahUKEwj1mrCM7L70AhUMk2oFHROTBgkQ6AF6BAgIEAM#v=onepage&amp;q=Chief%20Taugu%20history&amp;f=false</a:t>
            </a:r>
          </a:p>
          <a:p>
            <a:pPr>
              <a:buFont typeface="Symbol"/>
              <a:buChar char="¾"/>
            </a:pPr>
            <a:r>
              <a:rPr lang="en-US" dirty="0" smtClean="0"/>
              <a:t>https://www.azcentral.com/story/travel/arizona/grand-canyon/2019/02/22/grand-canyon-pioneers-powell-kolb-harvey-colter/2782343002/	</a:t>
            </a:r>
          </a:p>
          <a:p>
            <a:endParaRPr lang="en-US" dirty="0" smtClean="0"/>
          </a:p>
          <a:p>
            <a:endParaRPr lang="en-US" dirty="0" smtClean="0"/>
          </a:p>
          <a:p>
            <a:pPr marL="0" marR="0" lvl="0" indent="0"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TextBox 2"/>
          <p:cNvSpPr txBox="1"/>
          <p:nvPr/>
        </p:nvSpPr>
        <p:spPr>
          <a:xfrm>
            <a:off x="0" y="0"/>
            <a:ext cx="9144000" cy="707886"/>
          </a:xfrm>
          <a:prstGeom prst="rect">
            <a:avLst/>
          </a:prstGeom>
          <a:solidFill>
            <a:srgbClr val="FFFF00"/>
          </a:solidFill>
          <a:ln w="50800">
            <a:noFill/>
          </a:ln>
        </p:spPr>
        <p:txBody>
          <a:bodyPr wrap="square" rtlCol="0">
            <a:spAutoFit/>
          </a:bodyPr>
          <a:lstStyle/>
          <a:p>
            <a:pPr algn="ctr"/>
            <a:r>
              <a:rPr lang="en-US" sz="4000" b="1" dirty="0" smtClean="0"/>
              <a:t>WEBSITE:  www.VagabondGeology.com</a:t>
            </a:r>
          </a:p>
        </p:txBody>
      </p:sp>
      <p:pic>
        <p:nvPicPr>
          <p:cNvPr id="13" name="01 - Time Passes By.mp3">
            <a:hlinkClick r:id="" action="ppaction://media"/>
          </p:cNvPr>
          <p:cNvPicPr>
            <a:picLocks noRot="1" noChangeAspect="1"/>
          </p:cNvPicPr>
          <p:nvPr>
            <a:audioFile r:link="rId1"/>
          </p:nvPr>
        </p:nvPicPr>
        <p:blipFill>
          <a:blip r:embed="rId4" cstate="print"/>
          <a:stretch>
            <a:fillRect/>
          </a:stretch>
        </p:blipFill>
        <p:spPr>
          <a:xfrm>
            <a:off x="10118725" y="3306763"/>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13"/>
                                        </p:tgtEl>
                                      </p:cBhvr>
                                    </p:cmd>
                                  </p:childTnLst>
                                </p:cTn>
                              </p:par>
                              <p:par>
                                <p:cTn id="12" presetID="10" presetClass="entr" presetSubtype="0" fill="hold" grpId="0" nodeType="withEffect">
                                  <p:stCondLst>
                                    <p:cond delay="1000"/>
                                  </p:stCondLst>
                                  <p:childTnLst>
                                    <p:set>
                                      <p:cBhvr>
                                        <p:cTn id="13" dur="1" fill="hold">
                                          <p:stCondLst>
                                            <p:cond delay="0"/>
                                          </p:stCondLst>
                                        </p:cTn>
                                        <p:tgtEl>
                                          <p:spTgt spid="1025"/>
                                        </p:tgtEl>
                                        <p:attrNameLst>
                                          <p:attrName>style.visibility</p:attrName>
                                        </p:attrNameLst>
                                      </p:cBhvr>
                                      <p:to>
                                        <p:strVal val="visible"/>
                                      </p:to>
                                    </p:set>
                                    <p:animEffect transition="in" filter="fade">
                                      <p:cBhvr>
                                        <p:cTn id="14" dur="1000"/>
                                        <p:tgtEl>
                                          <p:spTgt spid="1025"/>
                                        </p:tgtEl>
                                      </p:cBhvr>
                                    </p:animEffect>
                                  </p:childTnLst>
                                </p:cTn>
                              </p:par>
                              <p:par>
                                <p:cTn id="15" presetID="64" presetClass="path" presetSubtype="0" accel="50000" decel="50000" fill="hold" grpId="1" nodeType="withEffect">
                                  <p:stCondLst>
                                    <p:cond delay="1500"/>
                                  </p:stCondLst>
                                  <p:childTnLst>
                                    <p:animMotion origin="layout" path="M 3.33333E-6 -7.40741E-7 L -0.01667 -1.1338 " pathEditMode="relative" rAng="0" ptsTypes="AA">
                                      <p:cBhvr>
                                        <p:cTn id="16" dur="30000" fill="hold"/>
                                        <p:tgtEl>
                                          <p:spTgt spid="1025"/>
                                        </p:tgtEl>
                                        <p:attrNameLst>
                                          <p:attrName>ppt_x</p:attrName>
                                          <p:attrName>ppt_y</p:attrName>
                                        </p:attrNameLst>
                                      </p:cBhvr>
                                      <p:rCtr x="-8" y="-567"/>
                                    </p:animMotion>
                                  </p:childTnLst>
                                </p:cTn>
                              </p:par>
                              <p:par>
                                <p:cTn id="17" presetID="10" presetClass="exit" presetSubtype="0" fill="hold" grpId="2" nodeType="withEffect">
                                  <p:stCondLst>
                                    <p:cond delay="35000"/>
                                  </p:stCondLst>
                                  <p:childTnLst>
                                    <p:animEffect transition="out" filter="fade">
                                      <p:cBhvr>
                                        <p:cTn id="18" dur="1000"/>
                                        <p:tgtEl>
                                          <p:spTgt spid="1025"/>
                                        </p:tgtEl>
                                      </p:cBhvr>
                                    </p:animEffect>
                                    <p:set>
                                      <p:cBhvr>
                                        <p:cTn id="19" dur="1" fill="hold">
                                          <p:stCondLst>
                                            <p:cond delay="999"/>
                                          </p:stCondLst>
                                        </p:cTn>
                                        <p:tgtEl>
                                          <p:spTgt spid="1025"/>
                                        </p:tgtEl>
                                        <p:attrNameLst>
                                          <p:attrName>style.visibility</p:attrName>
                                        </p:attrNameLst>
                                      </p:cBhvr>
                                      <p:to>
                                        <p:strVal val="hidden"/>
                                      </p:to>
                                    </p:set>
                                  </p:childTnLst>
                                </p:cTn>
                              </p:par>
                              <p:par>
                                <p:cTn id="20" presetID="10" presetClass="entr" presetSubtype="0" fill="hold" nodeType="withEffect">
                                  <p:stCondLst>
                                    <p:cond delay="350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025" grpId="0" animBg="1"/>
      <p:bldP spid="1025" grpId="1" animBg="1"/>
      <p:bldP spid="1025" grpId="2" animBg="1"/>
      <p:bldP spid="3" grpId="0" animBg="1"/>
    </p:bldLst>
  </p:timing>
</p:sld>
</file>

<file path=ppt/slides/slide2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6"/>
          <p:cNvGrpSpPr/>
          <p:nvPr/>
        </p:nvGrpSpPr>
        <p:grpSpPr>
          <a:xfrm>
            <a:off x="762000" y="304800"/>
            <a:ext cx="7181008" cy="6255841"/>
            <a:chOff x="762000" y="304800"/>
            <a:chExt cx="7181008" cy="6255841"/>
          </a:xfrm>
        </p:grpSpPr>
        <p:pic>
          <p:nvPicPr>
            <p:cNvPr id="2" name="Picture 2" descr="Time Passes By"/>
            <p:cNvPicPr>
              <a:picLocks noChangeAspect="1" noChangeArrowheads="1"/>
            </p:cNvPicPr>
            <p:nvPr/>
          </p:nvPicPr>
          <p:blipFill>
            <a:blip r:embed="rId2" cstate="print"/>
            <a:srcRect/>
            <a:stretch>
              <a:fillRect/>
            </a:stretch>
          </p:blipFill>
          <p:spPr bwMode="auto">
            <a:xfrm rot="779150">
              <a:off x="3352653" y="1581993"/>
              <a:ext cx="4590355" cy="4590355"/>
            </a:xfrm>
            <a:prstGeom prst="rect">
              <a:avLst/>
            </a:prstGeom>
            <a:noFill/>
          </p:spPr>
        </p:pic>
        <p:sp>
          <p:nvSpPr>
            <p:cNvPr id="5" name="TextBox 4"/>
            <p:cNvSpPr txBox="1"/>
            <p:nvPr/>
          </p:nvSpPr>
          <p:spPr>
            <a:xfrm>
              <a:off x="1371600" y="304800"/>
              <a:ext cx="5806398" cy="1015663"/>
            </a:xfrm>
            <a:prstGeom prst="rect">
              <a:avLst/>
            </a:prstGeom>
            <a:noFill/>
          </p:spPr>
          <p:txBody>
            <a:bodyPr wrap="none" rtlCol="0">
              <a:spAutoFit/>
            </a:bodyPr>
            <a:lstStyle/>
            <a:p>
              <a:r>
                <a:rPr lang="en-US" sz="6000" b="1" dirty="0" smtClean="0">
                  <a:ln>
                    <a:solidFill>
                      <a:schemeClr val="accent5">
                        <a:lumMod val="75000"/>
                      </a:schemeClr>
                    </a:solidFill>
                  </a:ln>
                  <a:solidFill>
                    <a:srgbClr val="FF0000"/>
                  </a:solidFill>
                  <a:effectLst>
                    <a:outerShdw dist="50800" dir="7200000" algn="ctr" rotWithShape="0">
                      <a:schemeClr val="tx1"/>
                    </a:outerShdw>
                  </a:effectLst>
                  <a:latin typeface="Bradley Hand ITC" pitchFamily="66" charset="0"/>
                </a:rPr>
                <a:t>“Time Passes By”</a:t>
              </a:r>
              <a:endParaRPr lang="en-US" sz="6000" b="1" dirty="0">
                <a:ln>
                  <a:solidFill>
                    <a:schemeClr val="accent5">
                      <a:lumMod val="75000"/>
                    </a:schemeClr>
                  </a:solidFill>
                </a:ln>
                <a:solidFill>
                  <a:srgbClr val="FF0000"/>
                </a:solidFill>
                <a:effectLst>
                  <a:outerShdw dist="50800" dir="7200000" algn="ctr" rotWithShape="0">
                    <a:schemeClr val="tx1"/>
                  </a:outerShdw>
                </a:effectLst>
                <a:latin typeface="Bradley Hand ITC" pitchFamily="66" charset="0"/>
              </a:endParaRPr>
            </a:p>
          </p:txBody>
        </p:sp>
        <p:sp>
          <p:nvSpPr>
            <p:cNvPr id="6" name="TextBox 5"/>
            <p:cNvSpPr txBox="1"/>
            <p:nvPr/>
          </p:nvSpPr>
          <p:spPr>
            <a:xfrm>
              <a:off x="762000" y="5791200"/>
              <a:ext cx="3504486" cy="769441"/>
            </a:xfrm>
            <a:prstGeom prst="rect">
              <a:avLst/>
            </a:prstGeom>
            <a:noFill/>
          </p:spPr>
          <p:txBody>
            <a:bodyPr wrap="none" rtlCol="0">
              <a:spAutoFit/>
            </a:bodyPr>
            <a:lstStyle/>
            <a:p>
              <a:r>
                <a:rPr lang="en-US" sz="4400" b="1" dirty="0" smtClean="0">
                  <a:ln>
                    <a:solidFill>
                      <a:schemeClr val="accent5">
                        <a:lumMod val="75000"/>
                      </a:schemeClr>
                    </a:solidFill>
                  </a:ln>
                  <a:solidFill>
                    <a:srgbClr val="FF0000"/>
                  </a:solidFill>
                  <a:effectLst>
                    <a:outerShdw dist="50800" dir="7200000" algn="ctr" rotWithShape="0">
                      <a:schemeClr val="tx1"/>
                    </a:outerShdw>
                  </a:effectLst>
                  <a:latin typeface="Bradley Hand ITC" pitchFamily="66" charset="0"/>
                </a:rPr>
                <a:t>Kathy </a:t>
              </a:r>
              <a:r>
                <a:rPr lang="en-US" sz="4400" b="1" dirty="0" err="1" smtClean="0">
                  <a:ln>
                    <a:solidFill>
                      <a:schemeClr val="accent5">
                        <a:lumMod val="75000"/>
                      </a:schemeClr>
                    </a:solidFill>
                  </a:ln>
                  <a:solidFill>
                    <a:srgbClr val="FF0000"/>
                  </a:solidFill>
                  <a:effectLst>
                    <a:outerShdw dist="50800" dir="7200000" algn="ctr" rotWithShape="0">
                      <a:schemeClr val="tx1"/>
                    </a:outerShdw>
                  </a:effectLst>
                  <a:latin typeface="Bradley Hand ITC" pitchFamily="66" charset="0"/>
                </a:rPr>
                <a:t>Mattea</a:t>
              </a:r>
              <a:endParaRPr lang="en-US" sz="4400" b="1" dirty="0">
                <a:ln>
                  <a:solidFill>
                    <a:schemeClr val="accent5">
                      <a:lumMod val="75000"/>
                    </a:schemeClr>
                  </a:solidFill>
                </a:ln>
                <a:solidFill>
                  <a:srgbClr val="FF0000"/>
                </a:solidFill>
                <a:effectLst>
                  <a:outerShdw dist="50800" dir="7200000" algn="ctr" rotWithShape="0">
                    <a:schemeClr val="tx1"/>
                  </a:outerShdw>
                </a:effectLst>
                <a:latin typeface="Bradley Hand ITC" pitchFamily="66"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11172289"/>
          </a:xfrm>
          <a:prstGeom prst="rect">
            <a:avLst/>
          </a:prstGeom>
        </p:spPr>
        <p:txBody>
          <a:bodyPr wrap="square">
            <a:spAutoFit/>
          </a:bodyPr>
          <a:lstStyle/>
          <a:p>
            <a:r>
              <a:rPr lang="en-US" dirty="0" smtClean="0"/>
              <a:t>RRR ONLINE REFERNECES</a:t>
            </a:r>
            <a:endParaRPr lang="en-US" dirty="0" smtClean="0">
              <a:hlinkClick r:id="rId2"/>
            </a:endParaRPr>
          </a:p>
          <a:p>
            <a:endParaRPr lang="en-US" sz="1200" u="sng" dirty="0" smtClean="0">
              <a:hlinkClick r:id="rId2"/>
            </a:endParaRPr>
          </a:p>
          <a:p>
            <a:r>
              <a:rPr lang="en-US" sz="1200" u="sng" dirty="0" smtClean="0">
                <a:hlinkClick r:id="rId2"/>
              </a:rPr>
              <a:t>https://droughtmonitor.unl.edu/CurrentMap.aspx</a:t>
            </a:r>
            <a:r>
              <a:rPr lang="en-US" sz="1200" dirty="0" smtClean="0"/>
              <a:t> </a:t>
            </a:r>
          </a:p>
          <a:p>
            <a:r>
              <a:rPr lang="en-US" sz="1200" u="sng" dirty="0" smtClean="0">
                <a:hlinkClick r:id="rId3"/>
              </a:rPr>
              <a:t>https://www.grandcanyontrust.org/sites/default/files/resources/Advocate_Spring_2016.pdf</a:t>
            </a:r>
            <a:endParaRPr lang="en-US" sz="1200" dirty="0" smtClean="0"/>
          </a:p>
          <a:p>
            <a:r>
              <a:rPr lang="en-US" sz="1200" u="sng" dirty="0" smtClean="0">
                <a:hlinkClick r:id="rId4"/>
              </a:rPr>
              <a:t>https://en.wikipedia.org/wiki/Colorado_Plateau</a:t>
            </a:r>
            <a:endParaRPr lang="en-US" sz="1200" dirty="0" smtClean="0"/>
          </a:p>
          <a:p>
            <a:r>
              <a:rPr lang="en-US" sz="1200" u="sng" dirty="0" smtClean="0">
                <a:hlinkClick r:id="rId5"/>
              </a:rPr>
              <a:t>https://www.kunc.org/news/2019-02-06/what-is-happening-with-the-colorado-river-drought-plans#stream/0</a:t>
            </a:r>
            <a:endParaRPr lang="en-US" sz="1200" dirty="0" smtClean="0"/>
          </a:p>
          <a:p>
            <a:r>
              <a:rPr lang="en-US" sz="1200" u="sng" dirty="0" smtClean="0">
                <a:hlinkClick r:id="rId6"/>
              </a:rPr>
              <a:t>https://www.grandcanyontrust.org/sites/default/files/resources/Emissions_Inventory_Lotus_Short_Report_July2021_FINAL.pdf</a:t>
            </a:r>
            <a:endParaRPr lang="en-US" sz="1200" dirty="0" smtClean="0"/>
          </a:p>
          <a:p>
            <a:r>
              <a:rPr lang="en-US" sz="1200" u="sng" dirty="0" smtClean="0">
                <a:hlinkClick r:id="rId7"/>
              </a:rPr>
              <a:t>https://www.nps.gov/articles/southern-colorado-climate-change.htm</a:t>
            </a:r>
            <a:endParaRPr lang="en-US" sz="1200" dirty="0" smtClean="0"/>
          </a:p>
          <a:p>
            <a:r>
              <a:rPr lang="en-US" sz="1200" u="sng" dirty="0" smtClean="0">
                <a:hlinkClick r:id="rId8"/>
              </a:rPr>
              <a:t>https://en.wikipedia.org/wiki/Colorado_River_Water_Conservation_District</a:t>
            </a:r>
            <a:endParaRPr lang="en-US" sz="1200" dirty="0" smtClean="0"/>
          </a:p>
          <a:p>
            <a:r>
              <a:rPr lang="en-US" sz="1200" u="sng" dirty="0" smtClean="0">
                <a:hlinkClick r:id="rId9"/>
              </a:rPr>
              <a:t>https://www.youtube.com/watch?v=tLkv6n1KEJ0&amp;ab_channel=60Minutes</a:t>
            </a:r>
            <a:endParaRPr lang="en-US" sz="1200" dirty="0" smtClean="0"/>
          </a:p>
          <a:p>
            <a:r>
              <a:rPr lang="en-US" sz="1200" u="sng" dirty="0" smtClean="0">
                <a:hlinkClick r:id="rId10"/>
              </a:rPr>
              <a:t>https://www.youtube.com/watch?v=Tu32N_Lwk5M</a:t>
            </a:r>
            <a:r>
              <a:rPr lang="en-US" sz="1200" dirty="0" smtClean="0"/>
              <a:t> </a:t>
            </a:r>
          </a:p>
          <a:p>
            <a:r>
              <a:rPr lang="en-US" sz="1200" u="sng" dirty="0" smtClean="0">
                <a:hlinkClick r:id="rId11"/>
              </a:rPr>
              <a:t>https://waterfootprint.org/en/water-footprint/product-water-footprint/water-footprint-crop-and-animal-products/</a:t>
            </a:r>
            <a:endParaRPr lang="en-US" sz="1200" dirty="0" smtClean="0"/>
          </a:p>
          <a:p>
            <a:r>
              <a:rPr lang="en-US" sz="1200" u="sng" dirty="0" smtClean="0">
                <a:hlinkClick r:id="rId12"/>
              </a:rPr>
              <a:t>https://msfagriculture.com/2020/01/18/which-crops-consume-the-most-water/</a:t>
            </a:r>
            <a:endParaRPr lang="en-US" sz="1200" dirty="0" smtClean="0"/>
          </a:p>
          <a:p>
            <a:r>
              <a:rPr lang="en-US" sz="1200" u="sng" dirty="0" smtClean="0">
                <a:hlinkClick r:id="rId13"/>
              </a:rPr>
              <a:t>https://waterfootprint.org/en/</a:t>
            </a:r>
            <a:endParaRPr lang="en-US" sz="1200" dirty="0" smtClean="0"/>
          </a:p>
          <a:p>
            <a:r>
              <a:rPr lang="en-US" sz="1200" u="sng" dirty="0" smtClean="0">
                <a:hlinkClick r:id="rId14"/>
              </a:rPr>
              <a:t>https://cfimoab.org/why-choose-cfi-mission-values/</a:t>
            </a:r>
            <a:endParaRPr lang="en-US" sz="1200" dirty="0" smtClean="0"/>
          </a:p>
          <a:p>
            <a:r>
              <a:rPr lang="en-US" sz="1200" u="sng" dirty="0" smtClean="0">
                <a:hlinkClick r:id="rId15"/>
              </a:rPr>
              <a:t>https://www.nps.gov/articles/the-colorado-plateau.htm</a:t>
            </a:r>
            <a:endParaRPr lang="en-US" sz="1200" dirty="0" smtClean="0"/>
          </a:p>
          <a:p>
            <a:r>
              <a:rPr lang="en-US" sz="1200" u="sng" dirty="0" smtClean="0">
                <a:hlinkClick r:id="rId16"/>
              </a:rPr>
              <a:t>https://www.census.gov/programs-surveys/popest/technical-documentation/research/evaluation-estimates/2020-evaluation-estimates/2010s-counties-total.html</a:t>
            </a:r>
            <a:endParaRPr lang="en-US" sz="1200" dirty="0" smtClean="0"/>
          </a:p>
          <a:p>
            <a:r>
              <a:rPr lang="en-US" sz="1200" u="sng" dirty="0" smtClean="0">
                <a:hlinkClick r:id="rId17"/>
              </a:rPr>
              <a:t>https://www.usgs.gov/media/images/map-croplands-united-states</a:t>
            </a:r>
            <a:r>
              <a:rPr lang="en-US" sz="1200" dirty="0" smtClean="0"/>
              <a:t> </a:t>
            </a:r>
          </a:p>
          <a:p>
            <a:r>
              <a:rPr lang="en-US" sz="1200" u="sng" dirty="0" smtClean="0">
                <a:hlinkClick r:id="rId18"/>
              </a:rPr>
              <a:t>https://www.croplands.org/app/map?lat=37.38762&amp;lng=-100.15136718750001&amp;zoom=5</a:t>
            </a:r>
            <a:endParaRPr lang="en-US" sz="1200" dirty="0" smtClean="0"/>
          </a:p>
          <a:p>
            <a:r>
              <a:rPr lang="en-US" sz="1200" u="sng" dirty="0" smtClean="0">
                <a:hlinkClick r:id="rId19"/>
              </a:rPr>
              <a:t>https://www.nps.gov/cagr/upload/CAGR-3-Desert-Farmers.pdf</a:t>
            </a:r>
            <a:r>
              <a:rPr lang="en-US" sz="1200" dirty="0" smtClean="0"/>
              <a:t> </a:t>
            </a:r>
          </a:p>
          <a:p>
            <a:r>
              <a:rPr lang="en-US" sz="1200" u="sng" dirty="0" smtClean="0">
                <a:hlinkClick r:id="rId20"/>
              </a:rPr>
              <a:t>https://en.wikipedia.org/wiki/List_of_Colorado_wildfires</a:t>
            </a:r>
            <a:endParaRPr lang="en-US" sz="1200" dirty="0" smtClean="0"/>
          </a:p>
          <a:p>
            <a:r>
              <a:rPr lang="en-US" sz="1200" u="sng" dirty="0" smtClean="0">
                <a:hlinkClick r:id="rId21"/>
              </a:rPr>
              <a:t>https://blm-egis.maps.arcgis.com/apps/webappviewer/index.html?id=6be0174d44f04f1c853197cadcfa89f0</a:t>
            </a:r>
            <a:r>
              <a:rPr lang="en-US" sz="1200" dirty="0" smtClean="0"/>
              <a:t> </a:t>
            </a:r>
          </a:p>
          <a:p>
            <a:r>
              <a:rPr lang="en-US" sz="1200" u="sng" dirty="0" smtClean="0">
                <a:hlinkClick r:id="rId22"/>
              </a:rPr>
              <a:t>https://www.ers.usda.gov/data-products/major-land-uses/maps-and-state-rankings-of-major-land-uses/</a:t>
            </a:r>
            <a:endParaRPr lang="en-US" sz="1200" dirty="0" smtClean="0"/>
          </a:p>
          <a:p>
            <a:r>
              <a:rPr lang="en-US" sz="1200" u="sng" dirty="0" smtClean="0">
                <a:hlinkClick r:id="rId23"/>
              </a:rPr>
              <a:t>https://www.nature.org/en-us/about-us/where-we-work/united-states/colorado/stories-in-colorado/colorado-sustainable-grazing/</a:t>
            </a:r>
            <a:endParaRPr lang="en-US" sz="1200" dirty="0" smtClean="0"/>
          </a:p>
          <a:p>
            <a:r>
              <a:rPr lang="en-US" sz="1200" u="sng" dirty="0" smtClean="0">
                <a:hlinkClick r:id="rId24"/>
              </a:rPr>
              <a:t>https://rangemanagement.extension.colostate.edu/stocking-rate/</a:t>
            </a:r>
            <a:endParaRPr lang="en-US" sz="1200" dirty="0" smtClean="0"/>
          </a:p>
          <a:p>
            <a:r>
              <a:rPr lang="en-US" sz="1200" u="sng" dirty="0" smtClean="0">
                <a:hlinkClick r:id="rId25"/>
              </a:rPr>
              <a:t>https://rangemanagement.extension.colostate.edu/drought-ranch-planning-colorado/</a:t>
            </a:r>
            <a:endParaRPr lang="en-US" sz="1200" dirty="0" smtClean="0"/>
          </a:p>
          <a:p>
            <a:r>
              <a:rPr lang="en-US" sz="1200" u="sng" dirty="0" smtClean="0">
                <a:hlinkClick r:id="rId26"/>
              </a:rPr>
              <a:t>https://ag.colorado.gov/animals/livestock-wildlife-interface-resources</a:t>
            </a:r>
            <a:endParaRPr lang="en-US" sz="1200" dirty="0" smtClean="0"/>
          </a:p>
          <a:p>
            <a:r>
              <a:rPr lang="en-US" sz="1200" u="sng" dirty="0" smtClean="0">
                <a:hlinkClick r:id="rId27"/>
              </a:rPr>
              <a:t>https://www.blm.gov/sites/blm.gov/files/documents/files/Utah_LandOwnership_PublicRoomMap.pdf</a:t>
            </a:r>
            <a:endParaRPr lang="en-US" sz="1200" dirty="0" smtClean="0"/>
          </a:p>
          <a:p>
            <a:r>
              <a:rPr lang="en-US" sz="1200" u="sng" dirty="0" smtClean="0">
                <a:hlinkClick r:id="rId7"/>
              </a:rPr>
              <a:t>https://www.nps.gov/articles/southern-colorado-climate-change.htm</a:t>
            </a:r>
            <a:endParaRPr lang="en-US" sz="1200" dirty="0" smtClean="0"/>
          </a:p>
          <a:p>
            <a:r>
              <a:rPr lang="en-US" sz="1200" u="sng" dirty="0" smtClean="0">
                <a:hlinkClick r:id="rId28"/>
              </a:rPr>
              <a:t>https://databasin.org/maps/new/#datasets=a6ea725b8b284b1ebb82fc6362d313d8</a:t>
            </a:r>
            <a:endParaRPr lang="en-US" sz="1200" dirty="0" smtClean="0"/>
          </a:p>
          <a:p>
            <a:r>
              <a:rPr lang="en-US" sz="1200" u="sng" dirty="0" smtClean="0">
                <a:hlinkClick r:id="rId29"/>
              </a:rPr>
              <a:t>https://cronkitenews.azpbs.org/2021/07/09/you-feel-like-you-cant-get-a-break-the-colorado-river-struggles-to-water-the-west-after-two-decades-of-drought/</a:t>
            </a:r>
            <a:endParaRPr lang="en-US" sz="1200" dirty="0" smtClean="0"/>
          </a:p>
          <a:p>
            <a:r>
              <a:rPr lang="en-US" sz="1200" u="sng" dirty="0" smtClean="0">
                <a:hlinkClick r:id="rId30"/>
              </a:rPr>
              <a:t>https://cronkitenews.azpbs.org/2021/06/24/another-dry-year-on-the-colorado-could-force-states-and-feds-back-to-negotiating-table/</a:t>
            </a:r>
            <a:endParaRPr lang="en-US" sz="1200" dirty="0" smtClean="0"/>
          </a:p>
          <a:p>
            <a:r>
              <a:rPr lang="en-US" sz="1200" u="sng" dirty="0" smtClean="0">
                <a:hlinkClick r:id="rId31"/>
              </a:rPr>
              <a:t>https://thehill.com/policy/energy-environment/568075-federal-government-announces-first-ever-water-shortage-in-lake-mead</a:t>
            </a:r>
            <a:r>
              <a:rPr lang="en-US" sz="1200" dirty="0" smtClean="0"/>
              <a:t> </a:t>
            </a:r>
          </a:p>
          <a:p>
            <a:r>
              <a:rPr lang="en-US" sz="1200" u="sng" dirty="0" smtClean="0">
                <a:hlinkClick r:id="rId3"/>
              </a:rPr>
              <a:t>https://www.grandcanyontrust.org/sites/default/files/resources/Advocate_Spring_2016.pdf</a:t>
            </a:r>
            <a:endParaRPr lang="en-US" sz="1200" dirty="0" smtClean="0"/>
          </a:p>
          <a:p>
            <a:r>
              <a:rPr lang="en-US" sz="1200" u="sng" dirty="0" smtClean="0">
                <a:hlinkClick r:id="rId32"/>
              </a:rPr>
              <a:t>https://upload.wikimedia.org/wikipedia/commons/7/77/Colorado-River-Aqueduct-Map1.jpg</a:t>
            </a:r>
            <a:r>
              <a:rPr lang="en-US" sz="1200" dirty="0" smtClean="0"/>
              <a:t> </a:t>
            </a:r>
          </a:p>
          <a:p>
            <a:r>
              <a:rPr lang="en-US" sz="1200" u="sng" dirty="0" smtClean="0">
                <a:hlinkClick r:id="rId33"/>
              </a:rPr>
              <a:t>https://www.asce.org/about-civil-engineering/history-and-heritage/historic-landmarks/colorado-river-aqueduct/</a:t>
            </a:r>
            <a:r>
              <a:rPr lang="en-US" sz="1200" dirty="0" smtClean="0"/>
              <a:t> </a:t>
            </a:r>
          </a:p>
          <a:p>
            <a:r>
              <a:rPr lang="en-US" sz="1200" u="sng" dirty="0" smtClean="0">
                <a:hlinkClick r:id="rId34"/>
              </a:rPr>
              <a:t>https://www.watereducation.org/aquapedia-background/colorado-river-aqueduct</a:t>
            </a:r>
            <a:r>
              <a:rPr lang="en-US" sz="1200" dirty="0" smtClean="0"/>
              <a:t> </a:t>
            </a:r>
          </a:p>
          <a:p>
            <a:r>
              <a:rPr lang="en-US" sz="1200" u="sng" dirty="0" smtClean="0">
                <a:hlinkClick r:id="rId35"/>
              </a:rPr>
              <a:t>https://www.govexec.com/management/2021/08/analysis-colorado-river-basin-states-confront-water-shortages-its-time-focus-reducing-demand/184610/</a:t>
            </a:r>
            <a:r>
              <a:rPr lang="en-US" sz="1200" dirty="0" smtClean="0"/>
              <a:t> </a:t>
            </a:r>
          </a:p>
          <a:p>
            <a:r>
              <a:rPr lang="en-US" sz="1200" u="sng" dirty="0" smtClean="0">
                <a:hlinkClick r:id="rId22"/>
              </a:rPr>
              <a:t>https://www.ers.usda.gov/data-products/major-land-uses/maps-and-state-rankings-of-major-land-uses/</a:t>
            </a:r>
            <a:endParaRPr lang="en-US" sz="1200" dirty="0" smtClean="0"/>
          </a:p>
          <a:p>
            <a:r>
              <a:rPr lang="en-US" sz="1200" u="sng" dirty="0" smtClean="0">
                <a:hlinkClick r:id="rId36"/>
              </a:rPr>
              <a:t>https://storymaps.arcgis.com/stories/b7b28dd4c36a413e8d533ba540f998cb</a:t>
            </a:r>
            <a:endParaRPr lang="en-US" sz="1200" dirty="0" smtClean="0"/>
          </a:p>
          <a:p>
            <a:r>
              <a:rPr lang="en-US" sz="1200" u="sng" dirty="0" smtClean="0">
                <a:hlinkClick r:id="rId37"/>
              </a:rPr>
              <a:t>https://www.slideshare.net/MavensManor/historic-american-engineering-record-colorado-river-aqueduct</a:t>
            </a:r>
            <a:endParaRPr lang="en-US" sz="1200" dirty="0" smtClean="0"/>
          </a:p>
          <a:p>
            <a:r>
              <a:rPr lang="en-US" sz="1200" u="sng" dirty="0" smtClean="0">
                <a:hlinkClick r:id="rId38"/>
              </a:rPr>
              <a:t>https://pubs.usgs.gov/fs/2004/3062/</a:t>
            </a:r>
            <a:endParaRPr lang="en-US" sz="1200" dirty="0" smtClean="0"/>
          </a:p>
          <a:p>
            <a:r>
              <a:rPr lang="en-US" sz="1200" u="sng" dirty="0" smtClean="0">
                <a:hlinkClick r:id="rId39"/>
              </a:rPr>
              <a:t>https://news.arizona.edu/story/historic-colorado-river-streamflows-reconstructed-back-1490</a:t>
            </a:r>
            <a:endParaRPr lang="en-US" sz="1200" dirty="0" smtClean="0"/>
          </a:p>
          <a:p>
            <a:r>
              <a:rPr lang="en-US" sz="1200" u="sng" dirty="0" smtClean="0">
                <a:hlinkClick r:id="rId40"/>
              </a:rPr>
              <a:t>https://www.usgs.gov/special-topics/water-science-school/science/what-hydrology</a:t>
            </a:r>
            <a:endParaRPr lang="en-US" sz="1200" dirty="0" smtClean="0"/>
          </a:p>
          <a:p>
            <a:r>
              <a:rPr lang="en-US" sz="1200" u="sng" dirty="0" smtClean="0">
                <a:hlinkClick r:id="rId41"/>
              </a:rPr>
              <a:t>https://nwis.waterdata.usgs.gov/nwis/uv?cb_00060=on&amp;format=gif_stats&amp;site_no=09380000&amp;period=&amp;begin_date=2000-02-20&amp;end_date=2022-02-27</a:t>
            </a:r>
            <a:endParaRPr lang="en-US" sz="1200" dirty="0" smtClean="0"/>
          </a:p>
          <a:p>
            <a:r>
              <a:rPr lang="en-US" sz="1200" u="sng" dirty="0" smtClean="0">
                <a:hlinkClick r:id="rId42"/>
              </a:rPr>
              <a:t>https://nwis.waterdata.usgs.gov/nwis/annual?search_site_no=09380000&amp;format=sites_selection_links</a:t>
            </a:r>
            <a:endParaRPr lang="en-US" sz="1200" dirty="0" smtClean="0"/>
          </a:p>
          <a:p>
            <a:r>
              <a:rPr lang="en-US" sz="1200" u="sng" dirty="0" smtClean="0">
                <a:hlinkClick r:id="rId43"/>
              </a:rPr>
              <a:t>https://www.usgs.gov/centers/colorado-water-science-center/colorado-annual-water-data-reports</a:t>
            </a:r>
            <a:endParaRPr lang="en-US" sz="1200" dirty="0" smtClean="0"/>
          </a:p>
          <a:p>
            <a:r>
              <a:rPr lang="en-US" sz="1200" u="sng" dirty="0" smtClean="0">
                <a:hlinkClick r:id="rId44"/>
              </a:rPr>
              <a:t>https://nhd.usgs.gov/userGuide/Robohelpfiles/Point_of_Withdrawal.bmp</a:t>
            </a:r>
            <a:endParaRPr lang="en-US" sz="1200" dirty="0" smtClean="0"/>
          </a:p>
          <a:p>
            <a:r>
              <a:rPr lang="en-US" sz="1200" u="sng" dirty="0" smtClean="0">
                <a:hlinkClick r:id="rId45"/>
              </a:rPr>
              <a:t>https://en.wikipedia.org/wiki/Colorado_River_Compact</a:t>
            </a:r>
            <a:endParaRPr lang="en-US" sz="1200" dirty="0" smtClean="0"/>
          </a:p>
          <a:p>
            <a:r>
              <a:rPr lang="en-US" sz="1200" u="sng" dirty="0" smtClean="0">
                <a:hlinkClick r:id="rId46"/>
              </a:rPr>
              <a:t>https://www.yesmagazine.org/environment/2021/08/24/colorado-river-runs-again</a:t>
            </a:r>
            <a:endParaRPr lang="en-US" sz="1200" dirty="0" smtClean="0"/>
          </a:p>
          <a:p>
            <a:r>
              <a:rPr lang="en-US" sz="1200" u="sng" dirty="0" smtClean="0">
                <a:hlinkClick r:id="rId47"/>
              </a:rPr>
              <a:t>https://crsreports.congress.gov/product/pdf/R/R45546</a:t>
            </a:r>
            <a:endParaRPr lang="en-US" sz="1200" dirty="0" smtClean="0"/>
          </a:p>
          <a:p>
            <a:r>
              <a:rPr lang="en-US" sz="1200" u="sng" dirty="0" smtClean="0">
                <a:hlinkClick r:id="rId48"/>
              </a:rPr>
              <a:t>https://www.smithsonianmag.com/science-nature/the-colorado-river-runs-dry-61427169/</a:t>
            </a:r>
            <a:endParaRPr lang="en-US" sz="1200" dirty="0" smtClean="0"/>
          </a:p>
          <a:p>
            <a:r>
              <a:rPr lang="en-US" sz="1200" u="sng" dirty="0" smtClean="0">
                <a:hlinkClick r:id="rId49"/>
              </a:rPr>
              <a:t>https://en.wikipedia.org/wiki/Colorado_River_Delta</a:t>
            </a:r>
            <a:endParaRPr lang="en-US" sz="1200" dirty="0" smtClean="0"/>
          </a:p>
          <a:p>
            <a:r>
              <a:rPr lang="en-US" sz="1200" u="sng" dirty="0" smtClean="0">
                <a:hlinkClick r:id="rId50"/>
              </a:rPr>
              <a:t>https://www.youtube.com/watch?v=KipMQh5t0f4&amp;ab_channel=MetropolitanWaterDistrictofSouthernCalifornia</a:t>
            </a:r>
            <a:endParaRPr lang="en-US" sz="1200" dirty="0" smtClean="0"/>
          </a:p>
          <a:p>
            <a:r>
              <a:rPr lang="en-US" sz="1200" u="sng" dirty="0" smtClean="0">
                <a:hlinkClick r:id="rId51"/>
              </a:rPr>
              <a:t>https://www.cnn.com/2021/08/16/us/lake-mead-colorado-river-water-shortage/index.html</a:t>
            </a:r>
            <a:endParaRPr lang="en-US" sz="1200" dirty="0" smtClean="0"/>
          </a:p>
          <a:p>
            <a:r>
              <a:rPr lang="en-US" sz="1200" u="sng" dirty="0" smtClean="0">
                <a:hlinkClick r:id="rId52"/>
              </a:rPr>
              <a:t>https://pagosadailypost.com/2019/04/02/editorial-whiskey-is-for-drinking-water-is-for-fighting-part-three/</a:t>
            </a:r>
            <a:endParaRPr lang="en-US" sz="1200" dirty="0"/>
          </a:p>
        </p:txBody>
      </p:sp>
    </p:spTree>
  </p:cSld>
  <p:clrMapOvr>
    <a:masterClrMapping/>
  </p:clrMapOvr>
  <p:transition/>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3E5A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38175" y="1166813"/>
            <a:ext cx="7867650" cy="4524375"/>
          </a:xfrm>
          <a:prstGeom prst="rect">
            <a:avLst/>
          </a:prstGeom>
          <a:noFill/>
        </p:spPr>
        <p:txBody>
          <a:bodyPr>
            <a:spAutoFit/>
          </a:bodyPr>
          <a:lstStyle/>
          <a:p>
            <a:pPr algn="ctr" fontAlgn="auto">
              <a:spcBef>
                <a:spcPts val="0"/>
              </a:spcBef>
              <a:spcAft>
                <a:spcPts val="0"/>
              </a:spcAft>
              <a:defRPr/>
            </a:pPr>
            <a:r>
              <a:rPr lang="en-US" sz="3600" b="1" dirty="0">
                <a:solidFill>
                  <a:srgbClr val="FF0000"/>
                </a:solidFill>
                <a:effectLst>
                  <a:outerShdw dist="63500" dir="3600000" algn="ctr" rotWithShape="0">
                    <a:schemeClr val="bg1"/>
                  </a:outerShdw>
                </a:effectLst>
                <a:latin typeface="+mn-lt"/>
                <a:cs typeface="+mn-cs"/>
              </a:rPr>
              <a:t>Travel is fatal to prejudice, bigotry, </a:t>
            </a:r>
          </a:p>
          <a:p>
            <a:pPr algn="ctr" fontAlgn="auto">
              <a:spcBef>
                <a:spcPts val="0"/>
              </a:spcBef>
              <a:spcAft>
                <a:spcPts val="0"/>
              </a:spcAft>
              <a:defRPr/>
            </a:pPr>
            <a:r>
              <a:rPr lang="en-US" sz="3600" b="1" dirty="0">
                <a:solidFill>
                  <a:srgbClr val="FF0000"/>
                </a:solidFill>
                <a:effectLst>
                  <a:outerShdw dist="63500" dir="3600000" algn="ctr" rotWithShape="0">
                    <a:schemeClr val="bg1"/>
                  </a:outerShdw>
                </a:effectLst>
                <a:latin typeface="+mn-lt"/>
                <a:cs typeface="+mn-cs"/>
              </a:rPr>
              <a:t>and narrow-mindedness…  </a:t>
            </a:r>
          </a:p>
          <a:p>
            <a:pPr algn="ctr" fontAlgn="auto">
              <a:spcBef>
                <a:spcPts val="0"/>
              </a:spcBef>
              <a:spcAft>
                <a:spcPts val="0"/>
              </a:spcAft>
              <a:defRPr/>
            </a:pPr>
            <a:r>
              <a:rPr lang="en-US" sz="3600" b="1" dirty="0">
                <a:solidFill>
                  <a:srgbClr val="FF0000"/>
                </a:solidFill>
                <a:effectLst>
                  <a:outerShdw dist="63500" dir="3600000" algn="ctr" rotWithShape="0">
                    <a:schemeClr val="bg1"/>
                  </a:outerShdw>
                </a:effectLst>
                <a:latin typeface="+mn-lt"/>
                <a:cs typeface="+mn-cs"/>
              </a:rPr>
              <a:t>Broad, wholesome, charitable views of men and things cannot be acquired by vegetating in one little corner of the earth all one's lifetime.  </a:t>
            </a:r>
          </a:p>
          <a:p>
            <a:pPr algn="ctr" fontAlgn="auto">
              <a:spcBef>
                <a:spcPts val="0"/>
              </a:spcBef>
              <a:spcAft>
                <a:spcPts val="0"/>
              </a:spcAft>
              <a:defRPr/>
            </a:pPr>
            <a:endParaRPr lang="en-US" sz="3600" b="1" dirty="0">
              <a:solidFill>
                <a:srgbClr val="FF0000"/>
              </a:solidFill>
              <a:effectLst>
                <a:outerShdw dist="63500" dir="3600000" algn="ctr" rotWithShape="0">
                  <a:schemeClr val="bg1"/>
                </a:outerShdw>
              </a:effectLst>
              <a:latin typeface="+mn-lt"/>
              <a:cs typeface="+mn-cs"/>
            </a:endParaRPr>
          </a:p>
          <a:p>
            <a:pPr algn="r" fontAlgn="auto">
              <a:spcBef>
                <a:spcPts val="0"/>
              </a:spcBef>
              <a:spcAft>
                <a:spcPts val="0"/>
              </a:spcAft>
              <a:defRPr/>
            </a:pPr>
            <a:r>
              <a:rPr lang="en-US" sz="3600" b="1" dirty="0" smtClean="0">
                <a:solidFill>
                  <a:srgbClr val="FF0000"/>
                </a:solidFill>
                <a:effectLst>
                  <a:outerShdw dist="63500" dir="3600000" algn="ctr" rotWithShape="0">
                    <a:schemeClr val="bg1"/>
                  </a:outerShdw>
                </a:effectLst>
                <a:latin typeface="+mn-lt"/>
                <a:cs typeface="+mn-cs"/>
              </a:rPr>
              <a:t>- Mark </a:t>
            </a:r>
            <a:r>
              <a:rPr lang="en-US" sz="3600" b="1" dirty="0">
                <a:solidFill>
                  <a:srgbClr val="FF0000"/>
                </a:solidFill>
                <a:effectLst>
                  <a:outerShdw dist="63500" dir="3600000" algn="ctr" rotWithShape="0">
                    <a:schemeClr val="bg1"/>
                  </a:outerShdw>
                </a:effectLst>
                <a:latin typeface="+mn-lt"/>
                <a:cs typeface="+mn-cs"/>
              </a:rPr>
              <a:t>Twain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0" fill="hold"/>
                                        <p:tgtEl>
                                          <p:spTgt spid="5"/>
                                        </p:tgtEl>
                                        <p:attrNameLst>
                                          <p:attrName>ppt_x</p:attrName>
                                        </p:attrNameLst>
                                      </p:cBhvr>
                                      <p:tavLst>
                                        <p:tav tm="0">
                                          <p:val>
                                            <p:strVal val="#ppt_x"/>
                                          </p:val>
                                        </p:tav>
                                        <p:tav tm="100000">
                                          <p:val>
                                            <p:strVal val="#ppt_x"/>
                                          </p:val>
                                        </p:tav>
                                      </p:tavLst>
                                    </p:anim>
                                    <p:anim calcmode="lin" valueType="num">
                                      <p:cBhvr additive="base">
                                        <p:cTn id="8"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3E5A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48958" y="562610"/>
            <a:ext cx="7832725" cy="5632311"/>
          </a:xfrm>
          <a:prstGeom prst="rect">
            <a:avLst/>
          </a:prstGeom>
          <a:noFill/>
        </p:spPr>
        <p:txBody>
          <a:bodyPr>
            <a:spAutoFit/>
          </a:bodyPr>
          <a:lstStyle/>
          <a:p>
            <a:pPr algn="ctr" fontAlgn="auto">
              <a:spcBef>
                <a:spcPts val="0"/>
              </a:spcBef>
              <a:spcAft>
                <a:spcPts val="0"/>
              </a:spcAft>
              <a:defRPr/>
            </a:pPr>
            <a:r>
              <a:rPr lang="en-US" sz="3600" b="1" dirty="0">
                <a:solidFill>
                  <a:srgbClr val="FF0000"/>
                </a:solidFill>
                <a:effectLst>
                  <a:outerShdw blurRad="50800" dist="50800" dir="3180000" algn="ctr" rotWithShape="0">
                    <a:schemeClr val="bg1"/>
                  </a:outerShdw>
                </a:effectLst>
                <a:latin typeface="+mn-lt"/>
                <a:cs typeface="+mn-cs"/>
              </a:rPr>
              <a:t>“Twenty years from now </a:t>
            </a:r>
          </a:p>
          <a:p>
            <a:pPr algn="ctr" fontAlgn="auto">
              <a:spcBef>
                <a:spcPts val="0"/>
              </a:spcBef>
              <a:spcAft>
                <a:spcPts val="0"/>
              </a:spcAft>
              <a:defRPr/>
            </a:pPr>
            <a:r>
              <a:rPr lang="en-US" sz="3600" b="1" dirty="0">
                <a:solidFill>
                  <a:srgbClr val="FF0000"/>
                </a:solidFill>
                <a:effectLst>
                  <a:outerShdw blurRad="50800" dist="50800" dir="3180000" algn="ctr" rotWithShape="0">
                    <a:schemeClr val="bg1"/>
                  </a:outerShdw>
                </a:effectLst>
                <a:latin typeface="+mn-lt"/>
                <a:cs typeface="+mn-cs"/>
              </a:rPr>
              <a:t>you will be more disappointed by </a:t>
            </a:r>
            <a:endParaRPr lang="en-US" sz="3600" b="1" dirty="0" smtClean="0">
              <a:solidFill>
                <a:srgbClr val="FF0000"/>
              </a:solidFill>
              <a:effectLst>
                <a:outerShdw blurRad="50800" dist="50800" dir="3180000" algn="ctr" rotWithShape="0">
                  <a:schemeClr val="bg1"/>
                </a:outerShdw>
              </a:effectLst>
              <a:latin typeface="+mn-lt"/>
              <a:cs typeface="+mn-cs"/>
            </a:endParaRPr>
          </a:p>
          <a:p>
            <a:pPr algn="ctr" fontAlgn="auto">
              <a:spcBef>
                <a:spcPts val="0"/>
              </a:spcBef>
              <a:spcAft>
                <a:spcPts val="0"/>
              </a:spcAft>
              <a:defRPr/>
            </a:pPr>
            <a:r>
              <a:rPr lang="en-US" sz="3600" b="1" dirty="0" smtClean="0">
                <a:solidFill>
                  <a:srgbClr val="FF0000"/>
                </a:solidFill>
                <a:effectLst>
                  <a:outerShdw blurRad="50800" dist="50800" dir="3180000" algn="ctr" rotWithShape="0">
                    <a:schemeClr val="bg1"/>
                  </a:outerShdw>
                </a:effectLst>
                <a:latin typeface="+mn-lt"/>
                <a:cs typeface="+mn-cs"/>
              </a:rPr>
              <a:t>the </a:t>
            </a:r>
            <a:r>
              <a:rPr lang="en-US" sz="3600" b="1" dirty="0">
                <a:solidFill>
                  <a:srgbClr val="FF0000"/>
                </a:solidFill>
                <a:effectLst>
                  <a:outerShdw blurRad="50800" dist="50800" dir="3180000" algn="ctr" rotWithShape="0">
                    <a:schemeClr val="bg1"/>
                  </a:outerShdw>
                </a:effectLst>
                <a:latin typeface="+mn-lt"/>
                <a:cs typeface="+mn-cs"/>
              </a:rPr>
              <a:t>things you didn’t do than by </a:t>
            </a:r>
            <a:endParaRPr lang="en-US" sz="3600" b="1" dirty="0" smtClean="0">
              <a:solidFill>
                <a:srgbClr val="FF0000"/>
              </a:solidFill>
              <a:effectLst>
                <a:outerShdw blurRad="50800" dist="50800" dir="3180000" algn="ctr" rotWithShape="0">
                  <a:schemeClr val="bg1"/>
                </a:outerShdw>
              </a:effectLst>
              <a:latin typeface="+mn-lt"/>
              <a:cs typeface="+mn-cs"/>
            </a:endParaRPr>
          </a:p>
          <a:p>
            <a:pPr algn="ctr" fontAlgn="auto">
              <a:spcBef>
                <a:spcPts val="0"/>
              </a:spcBef>
              <a:spcAft>
                <a:spcPts val="0"/>
              </a:spcAft>
              <a:defRPr/>
            </a:pPr>
            <a:r>
              <a:rPr lang="en-US" sz="3600" b="1" dirty="0" smtClean="0">
                <a:solidFill>
                  <a:srgbClr val="FF0000"/>
                </a:solidFill>
                <a:effectLst>
                  <a:outerShdw blurRad="50800" dist="50800" dir="3180000" algn="ctr" rotWithShape="0">
                    <a:schemeClr val="bg1"/>
                  </a:outerShdw>
                </a:effectLst>
                <a:latin typeface="+mn-lt"/>
                <a:cs typeface="+mn-cs"/>
              </a:rPr>
              <a:t>the </a:t>
            </a:r>
            <a:r>
              <a:rPr lang="en-US" sz="3600" b="1" dirty="0">
                <a:solidFill>
                  <a:srgbClr val="FF0000"/>
                </a:solidFill>
                <a:effectLst>
                  <a:outerShdw blurRad="50800" dist="50800" dir="3180000" algn="ctr" rotWithShape="0">
                    <a:schemeClr val="bg1"/>
                  </a:outerShdw>
                </a:effectLst>
                <a:latin typeface="+mn-lt"/>
                <a:cs typeface="+mn-cs"/>
              </a:rPr>
              <a:t>ones you did do. </a:t>
            </a:r>
            <a:endParaRPr lang="en-US" sz="3600" b="1" dirty="0" smtClean="0">
              <a:solidFill>
                <a:srgbClr val="FF0000"/>
              </a:solidFill>
              <a:effectLst>
                <a:outerShdw blurRad="50800" dist="50800" dir="3180000" algn="ctr" rotWithShape="0">
                  <a:schemeClr val="bg1"/>
                </a:outerShdw>
              </a:effectLst>
              <a:latin typeface="+mn-lt"/>
              <a:cs typeface="+mn-cs"/>
            </a:endParaRPr>
          </a:p>
          <a:p>
            <a:pPr algn="ctr" fontAlgn="auto">
              <a:spcBef>
                <a:spcPts val="0"/>
              </a:spcBef>
              <a:spcAft>
                <a:spcPts val="0"/>
              </a:spcAft>
              <a:defRPr/>
            </a:pPr>
            <a:r>
              <a:rPr lang="en-US" sz="3600" b="1" dirty="0" smtClean="0">
                <a:solidFill>
                  <a:srgbClr val="FF0000"/>
                </a:solidFill>
                <a:effectLst>
                  <a:outerShdw blurRad="50800" dist="50800" dir="3180000" algn="ctr" rotWithShape="0">
                    <a:schemeClr val="bg1"/>
                  </a:outerShdw>
                </a:effectLst>
                <a:latin typeface="+mn-lt"/>
                <a:cs typeface="+mn-cs"/>
              </a:rPr>
              <a:t>So </a:t>
            </a:r>
            <a:r>
              <a:rPr lang="en-US" sz="3600" b="1" dirty="0">
                <a:solidFill>
                  <a:srgbClr val="FF0000"/>
                </a:solidFill>
                <a:effectLst>
                  <a:outerShdw blurRad="50800" dist="50800" dir="3180000" algn="ctr" rotWithShape="0">
                    <a:schemeClr val="bg1"/>
                  </a:outerShdw>
                </a:effectLst>
                <a:latin typeface="+mn-lt"/>
                <a:cs typeface="+mn-cs"/>
              </a:rPr>
              <a:t>throw off the bowlines, </a:t>
            </a:r>
            <a:endParaRPr lang="en-US" sz="3600" b="1" dirty="0" smtClean="0">
              <a:solidFill>
                <a:srgbClr val="FF0000"/>
              </a:solidFill>
              <a:effectLst>
                <a:outerShdw blurRad="50800" dist="50800" dir="3180000" algn="ctr" rotWithShape="0">
                  <a:schemeClr val="bg1"/>
                </a:outerShdw>
              </a:effectLst>
              <a:latin typeface="+mn-lt"/>
              <a:cs typeface="+mn-cs"/>
            </a:endParaRPr>
          </a:p>
          <a:p>
            <a:pPr algn="ctr" fontAlgn="auto">
              <a:spcBef>
                <a:spcPts val="0"/>
              </a:spcBef>
              <a:spcAft>
                <a:spcPts val="0"/>
              </a:spcAft>
              <a:defRPr/>
            </a:pPr>
            <a:r>
              <a:rPr lang="en-US" sz="3600" b="1" dirty="0" smtClean="0">
                <a:solidFill>
                  <a:srgbClr val="FF0000"/>
                </a:solidFill>
                <a:effectLst>
                  <a:outerShdw blurRad="50800" dist="50800" dir="3180000" algn="ctr" rotWithShape="0">
                    <a:schemeClr val="bg1"/>
                  </a:outerShdw>
                </a:effectLst>
                <a:latin typeface="+mn-lt"/>
                <a:cs typeface="+mn-cs"/>
              </a:rPr>
              <a:t>sail </a:t>
            </a:r>
            <a:r>
              <a:rPr lang="en-US" sz="3600" b="1" dirty="0">
                <a:solidFill>
                  <a:srgbClr val="FF0000"/>
                </a:solidFill>
                <a:effectLst>
                  <a:outerShdw blurRad="50800" dist="50800" dir="3180000" algn="ctr" rotWithShape="0">
                    <a:schemeClr val="bg1"/>
                  </a:outerShdw>
                </a:effectLst>
                <a:latin typeface="+mn-lt"/>
                <a:cs typeface="+mn-cs"/>
              </a:rPr>
              <a:t>away from the safe harbor</a:t>
            </a:r>
            <a:r>
              <a:rPr lang="en-US" sz="3600" b="1" dirty="0" smtClean="0">
                <a:solidFill>
                  <a:srgbClr val="FF0000"/>
                </a:solidFill>
                <a:effectLst>
                  <a:outerShdw blurRad="50800" dist="50800" dir="3180000" algn="ctr" rotWithShape="0">
                    <a:schemeClr val="bg1"/>
                  </a:outerShdw>
                </a:effectLst>
                <a:latin typeface="+mn-lt"/>
                <a:cs typeface="+mn-cs"/>
              </a:rPr>
              <a:t>.</a:t>
            </a:r>
          </a:p>
          <a:p>
            <a:pPr algn="ctr" fontAlgn="auto">
              <a:spcBef>
                <a:spcPts val="0"/>
              </a:spcBef>
              <a:spcAft>
                <a:spcPts val="0"/>
              </a:spcAft>
              <a:defRPr/>
            </a:pPr>
            <a:r>
              <a:rPr lang="en-US" sz="3600" b="1" dirty="0" smtClean="0">
                <a:solidFill>
                  <a:srgbClr val="FF0000"/>
                </a:solidFill>
                <a:effectLst>
                  <a:outerShdw blurRad="50800" dist="50800" dir="3180000" algn="ctr" rotWithShape="0">
                    <a:schemeClr val="bg1"/>
                  </a:outerShdw>
                </a:effectLst>
                <a:latin typeface="+mn-lt"/>
                <a:cs typeface="+mn-cs"/>
              </a:rPr>
              <a:t> </a:t>
            </a:r>
            <a:r>
              <a:rPr lang="en-US" sz="3600" b="1" dirty="0">
                <a:solidFill>
                  <a:srgbClr val="FF0000"/>
                </a:solidFill>
                <a:effectLst>
                  <a:outerShdw blurRad="50800" dist="50800" dir="3180000" algn="ctr" rotWithShape="0">
                    <a:schemeClr val="bg1"/>
                  </a:outerShdw>
                </a:effectLst>
                <a:latin typeface="+mn-lt"/>
                <a:cs typeface="+mn-cs"/>
              </a:rPr>
              <a:t>Catch the trade winds in your sails. </a:t>
            </a:r>
          </a:p>
          <a:p>
            <a:pPr algn="ctr" fontAlgn="auto">
              <a:spcBef>
                <a:spcPts val="0"/>
              </a:spcBef>
              <a:spcAft>
                <a:spcPts val="0"/>
              </a:spcAft>
              <a:defRPr/>
            </a:pPr>
            <a:r>
              <a:rPr lang="en-US" sz="3600" b="1" dirty="0">
                <a:solidFill>
                  <a:srgbClr val="FF0000"/>
                </a:solidFill>
                <a:effectLst>
                  <a:outerShdw blurRad="50800" dist="50800" dir="3180000" algn="ctr" rotWithShape="0">
                    <a:schemeClr val="bg1"/>
                  </a:outerShdw>
                </a:effectLst>
                <a:latin typeface="+mn-lt"/>
                <a:cs typeface="+mn-cs"/>
              </a:rPr>
              <a:t>Explore. Dream. Discover.” </a:t>
            </a:r>
          </a:p>
          <a:p>
            <a:pPr algn="ctr" fontAlgn="auto">
              <a:spcBef>
                <a:spcPts val="0"/>
              </a:spcBef>
              <a:spcAft>
                <a:spcPts val="0"/>
              </a:spcAft>
              <a:defRPr/>
            </a:pPr>
            <a:endParaRPr lang="en-US" sz="3600" b="1" dirty="0">
              <a:solidFill>
                <a:srgbClr val="FF0000"/>
              </a:solidFill>
              <a:effectLst>
                <a:outerShdw blurRad="50800" dist="50800" dir="3180000" algn="ctr" rotWithShape="0">
                  <a:schemeClr val="bg1"/>
                </a:outerShdw>
              </a:effectLst>
              <a:latin typeface="+mn-lt"/>
              <a:cs typeface="+mn-cs"/>
            </a:endParaRPr>
          </a:p>
          <a:p>
            <a:pPr algn="r" fontAlgn="auto">
              <a:spcBef>
                <a:spcPts val="0"/>
              </a:spcBef>
              <a:spcAft>
                <a:spcPts val="0"/>
              </a:spcAft>
              <a:defRPr/>
            </a:pPr>
            <a:r>
              <a:rPr lang="en-US" sz="3600" b="1" dirty="0">
                <a:solidFill>
                  <a:srgbClr val="FF0000"/>
                </a:solidFill>
                <a:effectLst>
                  <a:outerShdw blurRad="50800" dist="50800" dir="3180000" algn="ctr" rotWithShape="0">
                    <a:schemeClr val="bg1"/>
                  </a:outerShdw>
                </a:effectLst>
                <a:latin typeface="+mn-lt"/>
                <a:cs typeface="+mn-cs"/>
              </a:rPr>
              <a:t>– Mark Twain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Title 1"/>
          <p:cNvSpPr>
            <a:spLocks noGrp="1"/>
          </p:cNvSpPr>
          <p:nvPr>
            <p:ph type="title"/>
          </p:nvPr>
        </p:nvSpPr>
        <p:spPr>
          <a:effectLst/>
        </p:spPr>
        <p:txBody>
          <a:bodyPr>
            <a:normAutofit/>
          </a:bodyPr>
          <a:lstStyle/>
          <a:p>
            <a:r>
              <a:rPr lang="en-US" dirty="0" smtClean="0">
                <a:effectLst>
                  <a:outerShdw dist="50800" dir="5400000" algn="ctr" rotWithShape="0">
                    <a:schemeClr val="tx1"/>
                  </a:outerShdw>
                </a:effectLst>
              </a:rPr>
              <a:t>USE OF COPYRIGHTED MATERIALS</a:t>
            </a:r>
            <a:endParaRPr lang="en-US" dirty="0">
              <a:effectLst>
                <a:outerShdw dist="50800" dir="5400000" algn="ctr" rotWithShape="0">
                  <a:schemeClr val="tx1"/>
                </a:outerShdw>
              </a:effectLst>
            </a:endParaRPr>
          </a:p>
        </p:txBody>
      </p:sp>
      <p:pic>
        <p:nvPicPr>
          <p:cNvPr id="1026" name="Picture 2"/>
          <p:cNvPicPr>
            <a:picLocks noChangeAspect="1" noChangeArrowheads="1"/>
          </p:cNvPicPr>
          <p:nvPr/>
        </p:nvPicPr>
        <p:blipFill>
          <a:blip r:embed="rId2" cstate="print"/>
          <a:srcRect/>
          <a:stretch>
            <a:fillRect/>
          </a:stretch>
        </p:blipFill>
        <p:spPr bwMode="auto">
          <a:xfrm>
            <a:off x="9372600" y="1524000"/>
            <a:ext cx="6775450" cy="3486150"/>
          </a:xfrm>
          <a:prstGeom prst="rect">
            <a:avLst/>
          </a:prstGeom>
          <a:noFill/>
          <a:ln w="9525">
            <a:noFill/>
            <a:miter lim="800000"/>
            <a:headEnd/>
            <a:tailEnd/>
          </a:ln>
        </p:spPr>
      </p:pic>
      <p:sp>
        <p:nvSpPr>
          <p:cNvPr id="4" name="TextBox 3"/>
          <p:cNvSpPr txBox="1"/>
          <p:nvPr/>
        </p:nvSpPr>
        <p:spPr>
          <a:xfrm>
            <a:off x="381000" y="914400"/>
            <a:ext cx="8382000" cy="4955203"/>
          </a:xfrm>
          <a:prstGeom prst="rect">
            <a:avLst/>
          </a:prstGeom>
          <a:solidFill>
            <a:schemeClr val="tx1"/>
          </a:solidFill>
        </p:spPr>
        <p:txBody>
          <a:bodyPr wrap="square" rtlCol="0">
            <a:spAutoFit/>
          </a:bodyPr>
          <a:lstStyle/>
          <a:p>
            <a:pPr algn="ctr"/>
            <a:r>
              <a:rPr lang="en-US" sz="2800" dirty="0" smtClean="0">
                <a:solidFill>
                  <a:schemeClr val="bg1"/>
                </a:solidFill>
              </a:rPr>
              <a:t>FAIR USE NOTICE</a:t>
            </a:r>
          </a:p>
          <a:p>
            <a:endParaRPr lang="en-US" dirty="0" smtClean="0">
              <a:solidFill>
                <a:schemeClr val="bg1"/>
              </a:solidFill>
            </a:endParaRPr>
          </a:p>
          <a:p>
            <a:r>
              <a:rPr lang="en-US" dirty="0" smtClean="0">
                <a:solidFill>
                  <a:schemeClr val="bg1"/>
                </a:solidFill>
              </a:rPr>
              <a:t>This lecture may make use of copyrighted material the use of which has not always been specifically authorized by the copyright owner.  This constitutes a “fair use” of any such copyrighted material as provided for in Section 107 of the US Copyright law.</a:t>
            </a:r>
          </a:p>
          <a:p>
            <a:endParaRPr lang="en-US" dirty="0" smtClean="0">
              <a:solidFill>
                <a:schemeClr val="bg1"/>
              </a:solidFill>
            </a:endParaRPr>
          </a:p>
          <a:p>
            <a:r>
              <a:rPr lang="en-US" dirty="0" smtClean="0">
                <a:solidFill>
                  <a:schemeClr val="bg1"/>
                </a:solidFill>
              </a:rPr>
              <a:t>In accordance with Title 17 U.S.C., Section 107, the material in this lecture is offered publicly and without profit, to our class attendees and to the public users of the internet for comment and nonprofit educational and informational purposes.</a:t>
            </a:r>
          </a:p>
          <a:p>
            <a:endParaRPr lang="en-US" dirty="0" smtClean="0">
              <a:solidFill>
                <a:schemeClr val="bg1"/>
              </a:solidFill>
            </a:endParaRPr>
          </a:p>
          <a:p>
            <a:r>
              <a:rPr lang="en-US" dirty="0" smtClean="0">
                <a:solidFill>
                  <a:schemeClr val="bg1"/>
                </a:solidFill>
              </a:rPr>
              <a:t>Copyright Disclaimer Under Section 107 of the Copyright Act 1976, allowance is made for “fair use” for purposes such as criticism, comment, news reporting, teaching, scholarship, and research. Fair use is a use permitted. No copyright(s) is/are claimed. The content is given for Study, Research, and Education purposes.</a:t>
            </a:r>
          </a:p>
          <a:p>
            <a:endParaRPr lang="en-US" dirty="0" smtClean="0">
              <a:solidFill>
                <a:schemeClr val="bg1"/>
              </a:solidFill>
            </a:endParaRPr>
          </a:p>
          <a:p>
            <a:r>
              <a:rPr lang="en-US" dirty="0" smtClean="0">
                <a:solidFill>
                  <a:schemeClr val="bg1"/>
                </a:solidFill>
              </a:rPr>
              <a:t>The lecturer(s) gains no profit from included content, so it falls under “Fair Use” guidelines: https://www.copyright.gov/title17/92chap1.html#107</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8"/>
          <p:cNvGrpSpPr/>
          <p:nvPr/>
        </p:nvGrpSpPr>
        <p:grpSpPr>
          <a:xfrm>
            <a:off x="0" y="838200"/>
            <a:ext cx="9144000" cy="6019800"/>
            <a:chOff x="0" y="1371600"/>
            <a:chExt cx="9144000" cy="5207668"/>
          </a:xfrm>
        </p:grpSpPr>
        <p:pic>
          <p:nvPicPr>
            <p:cNvPr id="3074" name="Picture 2" descr="C:\Users\Claire &amp; Don\Pictures\mantle conv 3.gif"/>
            <p:cNvPicPr>
              <a:picLocks noChangeAspect="1" noChangeArrowheads="1"/>
            </p:cNvPicPr>
            <p:nvPr/>
          </p:nvPicPr>
          <p:blipFill>
            <a:blip r:embed="rId3" cstate="print"/>
            <a:srcRect/>
            <a:stretch>
              <a:fillRect/>
            </a:stretch>
          </p:blipFill>
          <p:spPr bwMode="auto">
            <a:xfrm>
              <a:off x="0" y="1371600"/>
              <a:ext cx="9144000" cy="5207668"/>
            </a:xfrm>
            <a:prstGeom prst="rect">
              <a:avLst/>
            </a:prstGeom>
            <a:noFill/>
          </p:spPr>
        </p:pic>
        <p:pic>
          <p:nvPicPr>
            <p:cNvPr id="8" name="Picture 2" descr="C:\Users\Claire &amp; Don\Pictures\mantle conv 3.gif"/>
            <p:cNvPicPr>
              <a:picLocks noChangeAspect="1" noChangeArrowheads="1"/>
            </p:cNvPicPr>
            <p:nvPr/>
          </p:nvPicPr>
          <p:blipFill>
            <a:blip r:embed="rId3" cstate="print"/>
            <a:srcRect r="84167" b="95610"/>
            <a:stretch>
              <a:fillRect/>
            </a:stretch>
          </p:blipFill>
          <p:spPr bwMode="auto">
            <a:xfrm>
              <a:off x="152400" y="1524000"/>
              <a:ext cx="1752600" cy="457200"/>
            </a:xfrm>
            <a:prstGeom prst="rect">
              <a:avLst/>
            </a:prstGeom>
            <a:noFill/>
          </p:spPr>
        </p:pic>
      </p:grpSp>
      <p:sp>
        <p:nvSpPr>
          <p:cNvPr id="19" name="Freeform 18"/>
          <p:cNvSpPr/>
          <p:nvPr/>
        </p:nvSpPr>
        <p:spPr>
          <a:xfrm>
            <a:off x="104931" y="1019330"/>
            <a:ext cx="8814217" cy="2968053"/>
          </a:xfrm>
          <a:custGeom>
            <a:avLst/>
            <a:gdLst>
              <a:gd name="connsiteX0" fmla="*/ 367259 w 9676151"/>
              <a:gd name="connsiteY0" fmla="*/ 2241029 h 3380282"/>
              <a:gd name="connsiteX1" fmla="*/ 6453266 w 9676151"/>
              <a:gd name="connsiteY1" fmla="*/ 202367 h 3380282"/>
              <a:gd name="connsiteX2" fmla="*/ 9106525 w 9676151"/>
              <a:gd name="connsiteY2" fmla="*/ 1026826 h 3380282"/>
              <a:gd name="connsiteX3" fmla="*/ 3035508 w 9676151"/>
              <a:gd name="connsiteY3" fmla="*/ 3170420 h 3380282"/>
              <a:gd name="connsiteX4" fmla="*/ 457200 w 9676151"/>
              <a:gd name="connsiteY4" fmla="*/ 2286000 h 3380282"/>
              <a:gd name="connsiteX5" fmla="*/ 292308 w 9676151"/>
              <a:gd name="connsiteY5" fmla="*/ 2151088 h 3380282"/>
              <a:gd name="connsiteX0" fmla="*/ 367259 w 9676151"/>
              <a:gd name="connsiteY0" fmla="*/ 2241029 h 3380282"/>
              <a:gd name="connsiteX1" fmla="*/ 6453266 w 9676151"/>
              <a:gd name="connsiteY1" fmla="*/ 202367 h 3380282"/>
              <a:gd name="connsiteX2" fmla="*/ 9106525 w 9676151"/>
              <a:gd name="connsiteY2" fmla="*/ 1026826 h 3380282"/>
              <a:gd name="connsiteX3" fmla="*/ 3035508 w 9676151"/>
              <a:gd name="connsiteY3" fmla="*/ 3170420 h 3380282"/>
              <a:gd name="connsiteX4" fmla="*/ 457200 w 9676151"/>
              <a:gd name="connsiteY4" fmla="*/ 2286000 h 3380282"/>
              <a:gd name="connsiteX5" fmla="*/ 292308 w 9676151"/>
              <a:gd name="connsiteY5" fmla="*/ 2151088 h 3380282"/>
              <a:gd name="connsiteX6" fmla="*/ 367259 w 9676151"/>
              <a:gd name="connsiteY6" fmla="*/ 2241029 h 3380282"/>
              <a:gd name="connsiteX0" fmla="*/ 292308 w 9676151"/>
              <a:gd name="connsiteY0" fmla="*/ 2151088 h 3380282"/>
              <a:gd name="connsiteX1" fmla="*/ 6453266 w 9676151"/>
              <a:gd name="connsiteY1" fmla="*/ 202367 h 3380282"/>
              <a:gd name="connsiteX2" fmla="*/ 9106525 w 9676151"/>
              <a:gd name="connsiteY2" fmla="*/ 1026826 h 3380282"/>
              <a:gd name="connsiteX3" fmla="*/ 3035508 w 9676151"/>
              <a:gd name="connsiteY3" fmla="*/ 3170420 h 3380282"/>
              <a:gd name="connsiteX4" fmla="*/ 457200 w 9676151"/>
              <a:gd name="connsiteY4" fmla="*/ 2286000 h 3380282"/>
              <a:gd name="connsiteX5" fmla="*/ 292308 w 9676151"/>
              <a:gd name="connsiteY5" fmla="*/ 2151088 h 3380282"/>
              <a:gd name="connsiteX0" fmla="*/ 569626 w 9953469"/>
              <a:gd name="connsiteY0" fmla="*/ 2151088 h 3357797"/>
              <a:gd name="connsiteX1" fmla="*/ 6730584 w 9953469"/>
              <a:gd name="connsiteY1" fmla="*/ 202367 h 3357797"/>
              <a:gd name="connsiteX2" fmla="*/ 9383843 w 9953469"/>
              <a:gd name="connsiteY2" fmla="*/ 1026826 h 3357797"/>
              <a:gd name="connsiteX3" fmla="*/ 3312826 w 9953469"/>
              <a:gd name="connsiteY3" fmla="*/ 3170420 h 3357797"/>
              <a:gd name="connsiteX4" fmla="*/ 569626 w 9953469"/>
              <a:gd name="connsiteY4" fmla="*/ 2151088 h 3357797"/>
              <a:gd name="connsiteX0" fmla="*/ 569626 w 9953469"/>
              <a:gd name="connsiteY0" fmla="*/ 2151088 h 3170420"/>
              <a:gd name="connsiteX1" fmla="*/ 6730584 w 9953469"/>
              <a:gd name="connsiteY1" fmla="*/ 202367 h 3170420"/>
              <a:gd name="connsiteX2" fmla="*/ 9383843 w 9953469"/>
              <a:gd name="connsiteY2" fmla="*/ 1026826 h 3170420"/>
              <a:gd name="connsiteX3" fmla="*/ 3312826 w 9953469"/>
              <a:gd name="connsiteY3" fmla="*/ 3170420 h 3170420"/>
              <a:gd name="connsiteX4" fmla="*/ 569626 w 9953469"/>
              <a:gd name="connsiteY4" fmla="*/ 2151088 h 3170420"/>
              <a:gd name="connsiteX0" fmla="*/ 569626 w 9953469"/>
              <a:gd name="connsiteY0" fmla="*/ 2151088 h 3170420"/>
              <a:gd name="connsiteX1" fmla="*/ 6730584 w 9953469"/>
              <a:gd name="connsiteY1" fmla="*/ 202367 h 3170420"/>
              <a:gd name="connsiteX2" fmla="*/ 9383843 w 9953469"/>
              <a:gd name="connsiteY2" fmla="*/ 1026826 h 3170420"/>
              <a:gd name="connsiteX3" fmla="*/ 3312826 w 9953469"/>
              <a:gd name="connsiteY3" fmla="*/ 3170420 h 3170420"/>
              <a:gd name="connsiteX4" fmla="*/ 569626 w 9953469"/>
              <a:gd name="connsiteY4" fmla="*/ 2151088 h 3170420"/>
              <a:gd name="connsiteX0" fmla="*/ 569626 w 9953469"/>
              <a:gd name="connsiteY0" fmla="*/ 2151088 h 3170420"/>
              <a:gd name="connsiteX1" fmla="*/ 6730584 w 9953469"/>
              <a:gd name="connsiteY1" fmla="*/ 202367 h 3170420"/>
              <a:gd name="connsiteX2" fmla="*/ 9383843 w 9953469"/>
              <a:gd name="connsiteY2" fmla="*/ 1026826 h 3170420"/>
              <a:gd name="connsiteX3" fmla="*/ 3312826 w 9953469"/>
              <a:gd name="connsiteY3" fmla="*/ 3170420 h 3170420"/>
              <a:gd name="connsiteX4" fmla="*/ 569626 w 9953469"/>
              <a:gd name="connsiteY4" fmla="*/ 2151088 h 3170420"/>
              <a:gd name="connsiteX0" fmla="*/ 569626 w 9383843"/>
              <a:gd name="connsiteY0" fmla="*/ 2151088 h 3170420"/>
              <a:gd name="connsiteX1" fmla="*/ 6730584 w 9383843"/>
              <a:gd name="connsiteY1" fmla="*/ 202367 h 3170420"/>
              <a:gd name="connsiteX2" fmla="*/ 9383843 w 9383843"/>
              <a:gd name="connsiteY2" fmla="*/ 1026826 h 3170420"/>
              <a:gd name="connsiteX3" fmla="*/ 3312826 w 9383843"/>
              <a:gd name="connsiteY3" fmla="*/ 3170420 h 3170420"/>
              <a:gd name="connsiteX4" fmla="*/ 569626 w 9383843"/>
              <a:gd name="connsiteY4" fmla="*/ 2151088 h 3170420"/>
              <a:gd name="connsiteX0" fmla="*/ 569626 w 9383843"/>
              <a:gd name="connsiteY0" fmla="*/ 1948721 h 2968053"/>
              <a:gd name="connsiteX1" fmla="*/ 6730584 w 9383843"/>
              <a:gd name="connsiteY1" fmla="*/ 0 h 2968053"/>
              <a:gd name="connsiteX2" fmla="*/ 9383843 w 9383843"/>
              <a:gd name="connsiteY2" fmla="*/ 824459 h 2968053"/>
              <a:gd name="connsiteX3" fmla="*/ 3312826 w 9383843"/>
              <a:gd name="connsiteY3" fmla="*/ 2968053 h 2968053"/>
              <a:gd name="connsiteX4" fmla="*/ 569626 w 9383843"/>
              <a:gd name="connsiteY4" fmla="*/ 1948721 h 2968053"/>
              <a:gd name="connsiteX0" fmla="*/ 569626 w 9383843"/>
              <a:gd name="connsiteY0" fmla="*/ 1948721 h 2968053"/>
              <a:gd name="connsiteX1" fmla="*/ 6730584 w 9383843"/>
              <a:gd name="connsiteY1" fmla="*/ 0 h 2968053"/>
              <a:gd name="connsiteX2" fmla="*/ 9383843 w 9383843"/>
              <a:gd name="connsiteY2" fmla="*/ 824459 h 2968053"/>
              <a:gd name="connsiteX3" fmla="*/ 3312826 w 9383843"/>
              <a:gd name="connsiteY3" fmla="*/ 2968053 h 2968053"/>
              <a:gd name="connsiteX4" fmla="*/ 569626 w 9383843"/>
              <a:gd name="connsiteY4" fmla="*/ 1948721 h 2968053"/>
              <a:gd name="connsiteX0" fmla="*/ 0 w 8814217"/>
              <a:gd name="connsiteY0" fmla="*/ 1948721 h 2968053"/>
              <a:gd name="connsiteX1" fmla="*/ 6160958 w 8814217"/>
              <a:gd name="connsiteY1" fmla="*/ 0 h 2968053"/>
              <a:gd name="connsiteX2" fmla="*/ 8814217 w 8814217"/>
              <a:gd name="connsiteY2" fmla="*/ 824459 h 2968053"/>
              <a:gd name="connsiteX3" fmla="*/ 2743200 w 8814217"/>
              <a:gd name="connsiteY3" fmla="*/ 2968053 h 2968053"/>
              <a:gd name="connsiteX4" fmla="*/ 0 w 8814217"/>
              <a:gd name="connsiteY4" fmla="*/ 1948721 h 2968053"/>
              <a:gd name="connsiteX0" fmla="*/ 0 w 8814217"/>
              <a:gd name="connsiteY0" fmla="*/ 1948721 h 2968053"/>
              <a:gd name="connsiteX1" fmla="*/ 6160958 w 8814217"/>
              <a:gd name="connsiteY1" fmla="*/ 0 h 2968053"/>
              <a:gd name="connsiteX2" fmla="*/ 8814217 w 8814217"/>
              <a:gd name="connsiteY2" fmla="*/ 824459 h 2968053"/>
              <a:gd name="connsiteX3" fmla="*/ 2743200 w 8814217"/>
              <a:gd name="connsiteY3" fmla="*/ 2968053 h 2968053"/>
              <a:gd name="connsiteX4" fmla="*/ 0 w 8814217"/>
              <a:gd name="connsiteY4" fmla="*/ 1948721 h 2968053"/>
              <a:gd name="connsiteX0" fmla="*/ 0 w 8661817"/>
              <a:gd name="connsiteY0" fmla="*/ 2101121 h 2968053"/>
              <a:gd name="connsiteX1" fmla="*/ 6008558 w 8661817"/>
              <a:gd name="connsiteY1" fmla="*/ 0 h 2968053"/>
              <a:gd name="connsiteX2" fmla="*/ 8661817 w 8661817"/>
              <a:gd name="connsiteY2" fmla="*/ 824459 h 2968053"/>
              <a:gd name="connsiteX3" fmla="*/ 2590800 w 8661817"/>
              <a:gd name="connsiteY3" fmla="*/ 2968053 h 2968053"/>
              <a:gd name="connsiteX4" fmla="*/ 0 w 8661817"/>
              <a:gd name="connsiteY4" fmla="*/ 2101121 h 2968053"/>
              <a:gd name="connsiteX0" fmla="*/ 0 w 8661817"/>
              <a:gd name="connsiteY0" fmla="*/ 2101121 h 2968053"/>
              <a:gd name="connsiteX1" fmla="*/ 6008558 w 8661817"/>
              <a:gd name="connsiteY1" fmla="*/ 0 h 2968053"/>
              <a:gd name="connsiteX2" fmla="*/ 8661817 w 8661817"/>
              <a:gd name="connsiteY2" fmla="*/ 824459 h 2968053"/>
              <a:gd name="connsiteX3" fmla="*/ 2590800 w 8661817"/>
              <a:gd name="connsiteY3" fmla="*/ 2968053 h 2968053"/>
              <a:gd name="connsiteX4" fmla="*/ 0 w 8661817"/>
              <a:gd name="connsiteY4" fmla="*/ 2101121 h 2968053"/>
              <a:gd name="connsiteX0" fmla="*/ 0 w 8661817"/>
              <a:gd name="connsiteY0" fmla="*/ 2101121 h 2968053"/>
              <a:gd name="connsiteX1" fmla="*/ 6008558 w 8661817"/>
              <a:gd name="connsiteY1" fmla="*/ 0 h 2968053"/>
              <a:gd name="connsiteX2" fmla="*/ 8661817 w 8661817"/>
              <a:gd name="connsiteY2" fmla="*/ 824459 h 2968053"/>
              <a:gd name="connsiteX3" fmla="*/ 2590800 w 8661817"/>
              <a:gd name="connsiteY3" fmla="*/ 2968053 h 2968053"/>
              <a:gd name="connsiteX4" fmla="*/ 0 w 8661817"/>
              <a:gd name="connsiteY4" fmla="*/ 2101121 h 2968053"/>
              <a:gd name="connsiteX0" fmla="*/ 0 w 8814217"/>
              <a:gd name="connsiteY0" fmla="*/ 2101121 h 2968053"/>
              <a:gd name="connsiteX1" fmla="*/ 6160958 w 8814217"/>
              <a:gd name="connsiteY1" fmla="*/ 0 h 2968053"/>
              <a:gd name="connsiteX2" fmla="*/ 8814217 w 8814217"/>
              <a:gd name="connsiteY2" fmla="*/ 824459 h 2968053"/>
              <a:gd name="connsiteX3" fmla="*/ 2743200 w 8814217"/>
              <a:gd name="connsiteY3" fmla="*/ 2968053 h 2968053"/>
              <a:gd name="connsiteX4" fmla="*/ 0 w 8814217"/>
              <a:gd name="connsiteY4" fmla="*/ 2101121 h 2968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4217" h="2968053">
                <a:moveTo>
                  <a:pt x="0" y="2101121"/>
                </a:moveTo>
                <a:lnTo>
                  <a:pt x="6160958" y="0"/>
                </a:lnTo>
                <a:cubicBezTo>
                  <a:pt x="7375893" y="338467"/>
                  <a:pt x="7830106" y="519354"/>
                  <a:pt x="8814217" y="824459"/>
                </a:cubicBezTo>
                <a:cubicBezTo>
                  <a:pt x="7823250" y="1144323"/>
                  <a:pt x="4319812" y="2440017"/>
                  <a:pt x="2743200" y="2968053"/>
                </a:cubicBezTo>
                <a:cubicBezTo>
                  <a:pt x="1489317" y="2541348"/>
                  <a:pt x="991166" y="2487357"/>
                  <a:pt x="0" y="2101121"/>
                </a:cubicBezTo>
                <a:close/>
              </a:path>
            </a:pathLst>
          </a:custGeom>
          <a:solidFill>
            <a:schemeClr val="tx2"/>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1" y="0"/>
            <a:ext cx="9144000" cy="677108"/>
          </a:xfrm>
          <a:prstGeom prst="rect">
            <a:avLst/>
          </a:prstGeom>
          <a:noFill/>
        </p:spPr>
        <p:txBody>
          <a:bodyPr wrap="square" rtlCol="0">
            <a:spAutoFit/>
          </a:bodyPr>
          <a:lstStyle/>
          <a:p>
            <a:r>
              <a:rPr lang="en-US" sz="3700" b="1" dirty="0" smtClean="0"/>
              <a:t>Mantle Convection Cells have complex shapes</a:t>
            </a:r>
          </a:p>
        </p:txBody>
      </p:sp>
      <p:grpSp>
        <p:nvGrpSpPr>
          <p:cNvPr id="3" name="Group 26"/>
          <p:cNvGrpSpPr/>
          <p:nvPr/>
        </p:nvGrpSpPr>
        <p:grpSpPr>
          <a:xfrm>
            <a:off x="0" y="914400"/>
            <a:ext cx="9144000" cy="3124200"/>
            <a:chOff x="0" y="914400"/>
            <a:chExt cx="9144000" cy="3124200"/>
          </a:xfrm>
        </p:grpSpPr>
        <p:sp>
          <p:nvSpPr>
            <p:cNvPr id="4" name="TextBox 3"/>
            <p:cNvSpPr txBox="1"/>
            <p:nvPr/>
          </p:nvSpPr>
          <p:spPr>
            <a:xfrm rot="20460000">
              <a:off x="986580" y="1959951"/>
              <a:ext cx="1255472" cy="584775"/>
            </a:xfrm>
            <a:prstGeom prst="rect">
              <a:avLst/>
            </a:prstGeom>
            <a:noFill/>
          </p:spPr>
          <p:txBody>
            <a:bodyPr wrap="none" rtlCol="0">
              <a:spAutoFit/>
            </a:bodyPr>
            <a:lstStyle/>
            <a:p>
              <a:r>
                <a:rPr lang="en-US" sz="3200" b="1" dirty="0" smtClean="0">
                  <a:solidFill>
                    <a:schemeClr val="bg1"/>
                  </a:solidFill>
                  <a:latin typeface="Arial" pitchFamily="34" charset="0"/>
                  <a:cs typeface="Arial" pitchFamily="34" charset="0"/>
                </a:rPr>
                <a:t>Crust</a:t>
              </a:r>
            </a:p>
          </p:txBody>
        </p:sp>
        <p:grpSp>
          <p:nvGrpSpPr>
            <p:cNvPr id="5" name="Group 22"/>
            <p:cNvGrpSpPr/>
            <p:nvPr/>
          </p:nvGrpSpPr>
          <p:grpSpPr>
            <a:xfrm>
              <a:off x="0" y="914400"/>
              <a:ext cx="9144000" cy="3124200"/>
              <a:chOff x="0" y="914400"/>
              <a:chExt cx="9144000" cy="3124200"/>
            </a:xfrm>
            <a:effectLst>
              <a:outerShdw dist="101600" dir="10800000" algn="ctr" rotWithShape="0">
                <a:schemeClr val="bg1"/>
              </a:outerShdw>
            </a:effectLst>
          </p:grpSpPr>
          <p:cxnSp>
            <p:nvCxnSpPr>
              <p:cNvPr id="13" name="Straight Connector 12"/>
              <p:cNvCxnSpPr/>
              <p:nvPr/>
            </p:nvCxnSpPr>
            <p:spPr>
              <a:xfrm>
                <a:off x="0" y="3048000"/>
                <a:ext cx="2819400" cy="990600"/>
              </a:xfrm>
              <a:prstGeom prst="line">
                <a:avLst/>
              </a:prstGeom>
              <a:ln w="76200">
                <a:solidFill>
                  <a:srgbClr val="001B36"/>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324600" y="914400"/>
                <a:ext cx="2819400" cy="914400"/>
              </a:xfrm>
              <a:prstGeom prst="line">
                <a:avLst/>
              </a:prstGeom>
              <a:ln w="76200">
                <a:solidFill>
                  <a:srgbClr val="001B36"/>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819400" y="1828800"/>
                <a:ext cx="6324600" cy="2209800"/>
              </a:xfrm>
              <a:prstGeom prst="line">
                <a:avLst/>
              </a:prstGeom>
              <a:ln w="76200">
                <a:solidFill>
                  <a:srgbClr val="001B36"/>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76200" y="914400"/>
                <a:ext cx="6248400" cy="2133600"/>
              </a:xfrm>
              <a:prstGeom prst="line">
                <a:avLst/>
              </a:prstGeom>
              <a:ln w="76200">
                <a:solidFill>
                  <a:srgbClr val="001B36"/>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6" name="Group 25"/>
          <p:cNvGrpSpPr/>
          <p:nvPr/>
        </p:nvGrpSpPr>
        <p:grpSpPr>
          <a:xfrm>
            <a:off x="5029200" y="3276600"/>
            <a:ext cx="2776896" cy="2667000"/>
            <a:chOff x="5791200" y="3048000"/>
            <a:chExt cx="2776896" cy="2667000"/>
          </a:xfrm>
        </p:grpSpPr>
        <p:sp>
          <p:nvSpPr>
            <p:cNvPr id="20" name="Left Brace 19"/>
            <p:cNvSpPr/>
            <p:nvPr/>
          </p:nvSpPr>
          <p:spPr>
            <a:xfrm flipH="1">
              <a:off x="5791200" y="3048000"/>
              <a:ext cx="1295400" cy="2667000"/>
            </a:xfrm>
            <a:prstGeom prst="leftBrace">
              <a:avLst>
                <a:gd name="adj1" fmla="val 53782"/>
                <a:gd name="adj2" fmla="val 76126"/>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p:cNvSpPr txBox="1"/>
            <p:nvPr/>
          </p:nvSpPr>
          <p:spPr>
            <a:xfrm>
              <a:off x="7086600" y="4800600"/>
              <a:ext cx="1481496" cy="584775"/>
            </a:xfrm>
            <a:prstGeom prst="rect">
              <a:avLst/>
            </a:prstGeom>
            <a:solidFill>
              <a:schemeClr val="tx1"/>
            </a:solidFill>
          </p:spPr>
          <p:txBody>
            <a:bodyPr wrap="none" rtlCol="0">
              <a:spAutoFit/>
            </a:bodyPr>
            <a:lstStyle/>
            <a:p>
              <a:r>
                <a:rPr lang="en-US" sz="3200" b="1" dirty="0" smtClean="0">
                  <a:solidFill>
                    <a:schemeClr val="bg1"/>
                  </a:solidFill>
                  <a:latin typeface="Arial" pitchFamily="34" charset="0"/>
                  <a:cs typeface="Arial" pitchFamily="34" charset="0"/>
                </a:rPr>
                <a:t>Mantle</a:t>
              </a:r>
            </a:p>
          </p:txBody>
        </p:sp>
      </p:grpSp>
      <p:sp>
        <p:nvSpPr>
          <p:cNvPr id="28" name="TextBox 27"/>
          <p:cNvSpPr txBox="1"/>
          <p:nvPr/>
        </p:nvSpPr>
        <p:spPr>
          <a:xfrm>
            <a:off x="5407708" y="5968425"/>
            <a:ext cx="3507692" cy="584775"/>
          </a:xfrm>
          <a:prstGeom prst="rect">
            <a:avLst/>
          </a:prstGeom>
          <a:noFill/>
          <a:ln w="25400">
            <a:solidFill>
              <a:schemeClr val="bg1"/>
            </a:solidFill>
          </a:ln>
        </p:spPr>
        <p:txBody>
          <a:bodyPr wrap="none" rtlCol="0">
            <a:spAutoFit/>
          </a:bodyPr>
          <a:lstStyle/>
          <a:p>
            <a:r>
              <a:rPr lang="en-US" sz="3200" b="1" dirty="0" smtClean="0">
                <a:solidFill>
                  <a:schemeClr val="bg1"/>
                </a:solidFill>
                <a:latin typeface="Arial" pitchFamily="34" charset="0"/>
                <a:cs typeface="Arial" pitchFamily="34" charset="0"/>
              </a:rPr>
              <a:t>Convection Cells</a:t>
            </a:r>
          </a:p>
        </p:txBody>
      </p:sp>
      <p:grpSp>
        <p:nvGrpSpPr>
          <p:cNvPr id="7" name="Group 58"/>
          <p:cNvGrpSpPr/>
          <p:nvPr/>
        </p:nvGrpSpPr>
        <p:grpSpPr>
          <a:xfrm>
            <a:off x="1676400" y="2819400"/>
            <a:ext cx="5486400" cy="3124200"/>
            <a:chOff x="1676400" y="2819400"/>
            <a:chExt cx="5486400" cy="3124200"/>
          </a:xfrm>
        </p:grpSpPr>
        <p:cxnSp>
          <p:nvCxnSpPr>
            <p:cNvPr id="31" name="Straight Arrow Connector 30"/>
            <p:cNvCxnSpPr/>
            <p:nvPr/>
          </p:nvCxnSpPr>
          <p:spPr>
            <a:xfrm rot="10800000">
              <a:off x="3048000" y="5486400"/>
              <a:ext cx="2362200" cy="4572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10800000">
              <a:off x="1676400" y="4191000"/>
              <a:ext cx="3733800" cy="17526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16200000" flipV="1">
              <a:off x="3924300" y="4457700"/>
              <a:ext cx="1600200" cy="13716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16200000" flipV="1">
              <a:off x="4038600" y="4572000"/>
              <a:ext cx="2438400" cy="3048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flipH="1" flipV="1">
              <a:off x="5372100" y="4152900"/>
              <a:ext cx="1828800" cy="17526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flipH="1" flipV="1">
              <a:off x="4495800" y="3733800"/>
              <a:ext cx="3124200" cy="12954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5400000" flipH="1" flipV="1">
              <a:off x="4686300" y="4838700"/>
              <a:ext cx="1828800" cy="3810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175260" y="928552"/>
            <a:ext cx="7422968" cy="3077390"/>
            <a:chOff x="175260" y="928552"/>
            <a:chExt cx="7422968" cy="3077390"/>
          </a:xfrm>
        </p:grpSpPr>
        <p:sp>
          <p:nvSpPr>
            <p:cNvPr id="30" name="Freeform 29"/>
            <p:cNvSpPr/>
            <p:nvPr/>
          </p:nvSpPr>
          <p:spPr>
            <a:xfrm>
              <a:off x="1347267" y="3299011"/>
              <a:ext cx="1392091" cy="563497"/>
            </a:xfrm>
            <a:custGeom>
              <a:avLst/>
              <a:gdLst>
                <a:gd name="connsiteX0" fmla="*/ 35859 w 1392091"/>
                <a:gd name="connsiteY0" fmla="*/ 120384 h 563497"/>
                <a:gd name="connsiteX1" fmla="*/ 251012 w 1392091"/>
                <a:gd name="connsiteY1" fmla="*/ 81964 h 563497"/>
                <a:gd name="connsiteX2" fmla="*/ 566057 w 1392091"/>
                <a:gd name="connsiteY2" fmla="*/ 35860 h 563497"/>
                <a:gd name="connsiteX3" fmla="*/ 742790 w 1392091"/>
                <a:gd name="connsiteY3" fmla="*/ 58912 h 563497"/>
                <a:gd name="connsiteX4" fmla="*/ 934891 w 1392091"/>
                <a:gd name="connsiteY4" fmla="*/ 5123 h 563497"/>
                <a:gd name="connsiteX5" fmla="*/ 1057836 w 1392091"/>
                <a:gd name="connsiteY5" fmla="*/ 28176 h 563497"/>
                <a:gd name="connsiteX6" fmla="*/ 1088572 w 1392091"/>
                <a:gd name="connsiteY6" fmla="*/ 89648 h 563497"/>
                <a:gd name="connsiteX7" fmla="*/ 1188464 w 1392091"/>
                <a:gd name="connsiteY7" fmla="*/ 128068 h 563497"/>
                <a:gd name="connsiteX8" fmla="*/ 1142360 w 1392091"/>
                <a:gd name="connsiteY8" fmla="*/ 204908 h 563497"/>
                <a:gd name="connsiteX9" fmla="*/ 1211516 w 1392091"/>
                <a:gd name="connsiteY9" fmla="*/ 274065 h 563497"/>
                <a:gd name="connsiteX10" fmla="*/ 1142360 w 1392091"/>
                <a:gd name="connsiteY10" fmla="*/ 366273 h 563497"/>
                <a:gd name="connsiteX11" fmla="*/ 1242252 w 1392091"/>
                <a:gd name="connsiteY11" fmla="*/ 450797 h 563497"/>
                <a:gd name="connsiteX12" fmla="*/ 1380565 w 1392091"/>
                <a:gd name="connsiteY12" fmla="*/ 496902 h 563497"/>
                <a:gd name="connsiteX13" fmla="*/ 1173096 w 1392091"/>
                <a:gd name="connsiteY13" fmla="*/ 558374 h 563497"/>
                <a:gd name="connsiteX14" fmla="*/ 1027099 w 1392091"/>
                <a:gd name="connsiteY14" fmla="*/ 466165 h 563497"/>
                <a:gd name="connsiteX15" fmla="*/ 834999 w 1392091"/>
                <a:gd name="connsiteY15" fmla="*/ 373957 h 563497"/>
                <a:gd name="connsiteX16" fmla="*/ 696686 w 1392091"/>
                <a:gd name="connsiteY16" fmla="*/ 297117 h 563497"/>
                <a:gd name="connsiteX17" fmla="*/ 412377 w 1392091"/>
                <a:gd name="connsiteY17" fmla="*/ 281749 h 563497"/>
                <a:gd name="connsiteX18" fmla="*/ 189540 w 1392091"/>
                <a:gd name="connsiteY18" fmla="*/ 281749 h 563497"/>
                <a:gd name="connsiteX19" fmla="*/ 35859 w 1392091"/>
                <a:gd name="connsiteY19" fmla="*/ 181856 h 563497"/>
                <a:gd name="connsiteX20" fmla="*/ 35859 w 1392091"/>
                <a:gd name="connsiteY20" fmla="*/ 120384 h 56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2091" h="563497">
                  <a:moveTo>
                    <a:pt x="35859" y="120384"/>
                  </a:moveTo>
                  <a:cubicBezTo>
                    <a:pt x="71718" y="103735"/>
                    <a:pt x="162646" y="96051"/>
                    <a:pt x="251012" y="81964"/>
                  </a:cubicBezTo>
                  <a:cubicBezTo>
                    <a:pt x="339378" y="67877"/>
                    <a:pt x="484094" y="39702"/>
                    <a:pt x="566057" y="35860"/>
                  </a:cubicBezTo>
                  <a:cubicBezTo>
                    <a:pt x="648020" y="32018"/>
                    <a:pt x="681318" y="64035"/>
                    <a:pt x="742790" y="58912"/>
                  </a:cubicBezTo>
                  <a:cubicBezTo>
                    <a:pt x="804262" y="53789"/>
                    <a:pt x="882383" y="10246"/>
                    <a:pt x="934891" y="5123"/>
                  </a:cubicBezTo>
                  <a:cubicBezTo>
                    <a:pt x="987399" y="0"/>
                    <a:pt x="1032223" y="14089"/>
                    <a:pt x="1057836" y="28176"/>
                  </a:cubicBezTo>
                  <a:cubicBezTo>
                    <a:pt x="1083450" y="42264"/>
                    <a:pt x="1066801" y="72999"/>
                    <a:pt x="1088572" y="89648"/>
                  </a:cubicBezTo>
                  <a:cubicBezTo>
                    <a:pt x="1110343" y="106297"/>
                    <a:pt x="1179499" y="108858"/>
                    <a:pt x="1188464" y="128068"/>
                  </a:cubicBezTo>
                  <a:cubicBezTo>
                    <a:pt x="1197429" y="147278"/>
                    <a:pt x="1138518" y="180575"/>
                    <a:pt x="1142360" y="204908"/>
                  </a:cubicBezTo>
                  <a:cubicBezTo>
                    <a:pt x="1146202" y="229241"/>
                    <a:pt x="1211516" y="247171"/>
                    <a:pt x="1211516" y="274065"/>
                  </a:cubicBezTo>
                  <a:cubicBezTo>
                    <a:pt x="1211516" y="300959"/>
                    <a:pt x="1137237" y="336818"/>
                    <a:pt x="1142360" y="366273"/>
                  </a:cubicBezTo>
                  <a:cubicBezTo>
                    <a:pt x="1147483" y="395728"/>
                    <a:pt x="1202551" y="429025"/>
                    <a:pt x="1242252" y="450797"/>
                  </a:cubicBezTo>
                  <a:cubicBezTo>
                    <a:pt x="1281953" y="472569"/>
                    <a:pt x="1392091" y="478973"/>
                    <a:pt x="1380565" y="496902"/>
                  </a:cubicBezTo>
                  <a:cubicBezTo>
                    <a:pt x="1369039" y="514832"/>
                    <a:pt x="1232007" y="563497"/>
                    <a:pt x="1173096" y="558374"/>
                  </a:cubicBezTo>
                  <a:cubicBezTo>
                    <a:pt x="1114185" y="553251"/>
                    <a:pt x="1083448" y="496901"/>
                    <a:pt x="1027099" y="466165"/>
                  </a:cubicBezTo>
                  <a:cubicBezTo>
                    <a:pt x="970750" y="435429"/>
                    <a:pt x="890068" y="402132"/>
                    <a:pt x="834999" y="373957"/>
                  </a:cubicBezTo>
                  <a:cubicBezTo>
                    <a:pt x="779930" y="345782"/>
                    <a:pt x="767123" y="312485"/>
                    <a:pt x="696686" y="297117"/>
                  </a:cubicBezTo>
                  <a:cubicBezTo>
                    <a:pt x="626249" y="281749"/>
                    <a:pt x="496901" y="284310"/>
                    <a:pt x="412377" y="281749"/>
                  </a:cubicBezTo>
                  <a:cubicBezTo>
                    <a:pt x="327853" y="279188"/>
                    <a:pt x="252293" y="298398"/>
                    <a:pt x="189540" y="281749"/>
                  </a:cubicBezTo>
                  <a:cubicBezTo>
                    <a:pt x="126787" y="265100"/>
                    <a:pt x="58911" y="202347"/>
                    <a:pt x="35859" y="181856"/>
                  </a:cubicBezTo>
                  <a:cubicBezTo>
                    <a:pt x="12807" y="161365"/>
                    <a:pt x="0" y="137033"/>
                    <a:pt x="35859" y="120384"/>
                  </a:cubicBezTo>
                  <a:close/>
                </a:path>
              </a:pathLst>
            </a:custGeom>
            <a:solidFill>
              <a:srgbClr val="00FF0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5157268" y="2257825"/>
              <a:ext cx="961784" cy="343220"/>
            </a:xfrm>
            <a:custGeom>
              <a:avLst/>
              <a:gdLst>
                <a:gd name="connsiteX0" fmla="*/ 444393 w 961784"/>
                <a:gd name="connsiteY0" fmla="*/ 8965 h 343220"/>
                <a:gd name="connsiteX1" fmla="*/ 674914 w 961784"/>
                <a:gd name="connsiteY1" fmla="*/ 8965 h 343220"/>
                <a:gd name="connsiteX2" fmla="*/ 813226 w 961784"/>
                <a:gd name="connsiteY2" fmla="*/ 47385 h 343220"/>
                <a:gd name="connsiteX3" fmla="*/ 874698 w 961784"/>
                <a:gd name="connsiteY3" fmla="*/ 85805 h 343220"/>
                <a:gd name="connsiteX4" fmla="*/ 920803 w 961784"/>
                <a:gd name="connsiteY4" fmla="*/ 147278 h 343220"/>
                <a:gd name="connsiteX5" fmla="*/ 628809 w 961784"/>
                <a:gd name="connsiteY5" fmla="*/ 193382 h 343220"/>
                <a:gd name="connsiteX6" fmla="*/ 490497 w 961784"/>
                <a:gd name="connsiteY6" fmla="*/ 216434 h 343220"/>
                <a:gd name="connsiteX7" fmla="*/ 321448 w 961784"/>
                <a:gd name="connsiteY7" fmla="*/ 331694 h 343220"/>
                <a:gd name="connsiteX8" fmla="*/ 206187 w 961784"/>
                <a:gd name="connsiteY8" fmla="*/ 285590 h 343220"/>
                <a:gd name="connsiteX9" fmla="*/ 144715 w 961784"/>
                <a:gd name="connsiteY9" fmla="*/ 285590 h 343220"/>
                <a:gd name="connsiteX10" fmla="*/ 6403 w 961784"/>
                <a:gd name="connsiteY10" fmla="*/ 270222 h 343220"/>
                <a:gd name="connsiteX11" fmla="*/ 106295 w 961784"/>
                <a:gd name="connsiteY11" fmla="*/ 185698 h 343220"/>
                <a:gd name="connsiteX12" fmla="*/ 106295 w 961784"/>
                <a:gd name="connsiteY12" fmla="*/ 101173 h 343220"/>
                <a:gd name="connsiteX13" fmla="*/ 175451 w 961784"/>
                <a:gd name="connsiteY13" fmla="*/ 62753 h 343220"/>
                <a:gd name="connsiteX14" fmla="*/ 236924 w 961784"/>
                <a:gd name="connsiteY14" fmla="*/ 39701 h 343220"/>
                <a:gd name="connsiteX15" fmla="*/ 306080 w 961784"/>
                <a:gd name="connsiteY15" fmla="*/ 70437 h 343220"/>
                <a:gd name="connsiteX16" fmla="*/ 390604 w 961784"/>
                <a:gd name="connsiteY16" fmla="*/ 62753 h 343220"/>
                <a:gd name="connsiteX17" fmla="*/ 444393 w 961784"/>
                <a:gd name="connsiteY17" fmla="*/ 8965 h 34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1784" h="343220">
                  <a:moveTo>
                    <a:pt x="444393" y="8965"/>
                  </a:moveTo>
                  <a:cubicBezTo>
                    <a:pt x="491778" y="0"/>
                    <a:pt x="613442" y="2562"/>
                    <a:pt x="674914" y="8965"/>
                  </a:cubicBezTo>
                  <a:cubicBezTo>
                    <a:pt x="736386" y="15368"/>
                    <a:pt x="779929" y="34578"/>
                    <a:pt x="813226" y="47385"/>
                  </a:cubicBezTo>
                  <a:cubicBezTo>
                    <a:pt x="846523" y="60192"/>
                    <a:pt x="856769" y="69156"/>
                    <a:pt x="874698" y="85805"/>
                  </a:cubicBezTo>
                  <a:cubicBezTo>
                    <a:pt x="892627" y="102454"/>
                    <a:pt x="961784" y="129349"/>
                    <a:pt x="920803" y="147278"/>
                  </a:cubicBezTo>
                  <a:cubicBezTo>
                    <a:pt x="879822" y="165207"/>
                    <a:pt x="628809" y="193382"/>
                    <a:pt x="628809" y="193382"/>
                  </a:cubicBezTo>
                  <a:cubicBezTo>
                    <a:pt x="557091" y="204908"/>
                    <a:pt x="541724" y="193382"/>
                    <a:pt x="490497" y="216434"/>
                  </a:cubicBezTo>
                  <a:cubicBezTo>
                    <a:pt x="439270" y="239486"/>
                    <a:pt x="368833" y="320168"/>
                    <a:pt x="321448" y="331694"/>
                  </a:cubicBezTo>
                  <a:cubicBezTo>
                    <a:pt x="274063" y="343220"/>
                    <a:pt x="235642" y="293274"/>
                    <a:pt x="206187" y="285590"/>
                  </a:cubicBezTo>
                  <a:cubicBezTo>
                    <a:pt x="176732" y="277906"/>
                    <a:pt x="178012" y="288151"/>
                    <a:pt x="144715" y="285590"/>
                  </a:cubicBezTo>
                  <a:cubicBezTo>
                    <a:pt x="111418" y="283029"/>
                    <a:pt x="12806" y="286871"/>
                    <a:pt x="6403" y="270222"/>
                  </a:cubicBezTo>
                  <a:cubicBezTo>
                    <a:pt x="0" y="253573"/>
                    <a:pt x="89646" y="213873"/>
                    <a:pt x="106295" y="185698"/>
                  </a:cubicBezTo>
                  <a:cubicBezTo>
                    <a:pt x="122944" y="157523"/>
                    <a:pt x="94769" y="121664"/>
                    <a:pt x="106295" y="101173"/>
                  </a:cubicBezTo>
                  <a:cubicBezTo>
                    <a:pt x="117821" y="80682"/>
                    <a:pt x="153680" y="72998"/>
                    <a:pt x="175451" y="62753"/>
                  </a:cubicBezTo>
                  <a:cubicBezTo>
                    <a:pt x="197223" y="52508"/>
                    <a:pt x="215153" y="38420"/>
                    <a:pt x="236924" y="39701"/>
                  </a:cubicBezTo>
                  <a:cubicBezTo>
                    <a:pt x="258695" y="40982"/>
                    <a:pt x="280467" y="66595"/>
                    <a:pt x="306080" y="70437"/>
                  </a:cubicBezTo>
                  <a:cubicBezTo>
                    <a:pt x="331693" y="74279"/>
                    <a:pt x="367552" y="74279"/>
                    <a:pt x="390604" y="62753"/>
                  </a:cubicBezTo>
                  <a:cubicBezTo>
                    <a:pt x="413656" y="51227"/>
                    <a:pt x="397008" y="17930"/>
                    <a:pt x="444393" y="8965"/>
                  </a:cubicBezTo>
                  <a:close/>
                </a:path>
              </a:pathLst>
            </a:custGeom>
            <a:solidFill>
              <a:srgbClr val="00FF0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2133600" y="2641127"/>
              <a:ext cx="1825965" cy="514616"/>
            </a:xfrm>
            <a:custGeom>
              <a:avLst/>
              <a:gdLst>
                <a:gd name="connsiteX0" fmla="*/ 766962 w 1825965"/>
                <a:gd name="connsiteY0" fmla="*/ 8506 h 514616"/>
                <a:gd name="connsiteX1" fmla="*/ 656383 w 1825965"/>
                <a:gd name="connsiteY1" fmla="*/ 72302 h 514616"/>
                <a:gd name="connsiteX2" fmla="*/ 554311 w 1825965"/>
                <a:gd name="connsiteY2" fmla="*/ 80808 h 514616"/>
                <a:gd name="connsiteX3" fmla="*/ 413961 w 1825965"/>
                <a:gd name="connsiteY3" fmla="*/ 131844 h 514616"/>
                <a:gd name="connsiteX4" fmla="*/ 337407 w 1825965"/>
                <a:gd name="connsiteY4" fmla="*/ 144603 h 514616"/>
                <a:gd name="connsiteX5" fmla="*/ 265105 w 1825965"/>
                <a:gd name="connsiteY5" fmla="*/ 123338 h 514616"/>
                <a:gd name="connsiteX6" fmla="*/ 184298 w 1825965"/>
                <a:gd name="connsiteY6" fmla="*/ 123338 h 514616"/>
                <a:gd name="connsiteX7" fmla="*/ 124755 w 1825965"/>
                <a:gd name="connsiteY7" fmla="*/ 187133 h 514616"/>
                <a:gd name="connsiteX8" fmla="*/ 18430 w 1825965"/>
                <a:gd name="connsiteY8" fmla="*/ 204146 h 514616"/>
                <a:gd name="connsiteX9" fmla="*/ 14177 w 1825965"/>
                <a:gd name="connsiteY9" fmla="*/ 267941 h 514616"/>
                <a:gd name="connsiteX10" fmla="*/ 14177 w 1825965"/>
                <a:gd name="connsiteY10" fmla="*/ 327483 h 514616"/>
                <a:gd name="connsiteX11" fmla="*/ 94984 w 1825965"/>
                <a:gd name="connsiteY11" fmla="*/ 421050 h 514616"/>
                <a:gd name="connsiteX12" fmla="*/ 214069 w 1825965"/>
                <a:gd name="connsiteY12" fmla="*/ 459327 h 514616"/>
                <a:gd name="connsiteX13" fmla="*/ 426720 w 1825965"/>
                <a:gd name="connsiteY13" fmla="*/ 476339 h 514616"/>
                <a:gd name="connsiteX14" fmla="*/ 630865 w 1825965"/>
                <a:gd name="connsiteY14" fmla="*/ 399785 h 514616"/>
                <a:gd name="connsiteX15" fmla="*/ 728685 w 1825965"/>
                <a:gd name="connsiteY15" fmla="*/ 357254 h 514616"/>
                <a:gd name="connsiteX16" fmla="*/ 830757 w 1825965"/>
                <a:gd name="connsiteY16" fmla="*/ 344495 h 514616"/>
                <a:gd name="connsiteX17" fmla="*/ 886047 w 1825965"/>
                <a:gd name="connsiteY17" fmla="*/ 370013 h 514616"/>
                <a:gd name="connsiteX18" fmla="*/ 1026396 w 1825965"/>
                <a:gd name="connsiteY18" fmla="*/ 382773 h 514616"/>
                <a:gd name="connsiteX19" fmla="*/ 1145481 w 1825965"/>
                <a:gd name="connsiteY19" fmla="*/ 404038 h 514616"/>
                <a:gd name="connsiteX20" fmla="*/ 1213529 w 1825965"/>
                <a:gd name="connsiteY20" fmla="*/ 442315 h 514616"/>
                <a:gd name="connsiteX21" fmla="*/ 1298590 w 1825965"/>
                <a:gd name="connsiteY21" fmla="*/ 467833 h 514616"/>
                <a:gd name="connsiteX22" fmla="*/ 1362385 w 1825965"/>
                <a:gd name="connsiteY22" fmla="*/ 467833 h 514616"/>
                <a:gd name="connsiteX23" fmla="*/ 1438940 w 1825965"/>
                <a:gd name="connsiteY23" fmla="*/ 493351 h 514616"/>
                <a:gd name="connsiteX24" fmla="*/ 1524000 w 1825965"/>
                <a:gd name="connsiteY24" fmla="*/ 493351 h 514616"/>
                <a:gd name="connsiteX25" fmla="*/ 1621820 w 1825965"/>
                <a:gd name="connsiteY25" fmla="*/ 514616 h 514616"/>
                <a:gd name="connsiteX26" fmla="*/ 1672856 w 1825965"/>
                <a:gd name="connsiteY26" fmla="*/ 493351 h 514616"/>
                <a:gd name="connsiteX27" fmla="*/ 1787687 w 1825965"/>
                <a:gd name="connsiteY27" fmla="*/ 459327 h 514616"/>
                <a:gd name="connsiteX28" fmla="*/ 1821712 w 1825965"/>
                <a:gd name="connsiteY28" fmla="*/ 429556 h 514616"/>
                <a:gd name="connsiteX29" fmla="*/ 1762169 w 1825965"/>
                <a:gd name="connsiteY29" fmla="*/ 365760 h 514616"/>
                <a:gd name="connsiteX30" fmla="*/ 1668603 w 1825965"/>
                <a:gd name="connsiteY30" fmla="*/ 314724 h 514616"/>
                <a:gd name="connsiteX31" fmla="*/ 1685615 w 1825965"/>
                <a:gd name="connsiteY31" fmla="*/ 301965 h 514616"/>
                <a:gd name="connsiteX32" fmla="*/ 1672856 w 1825965"/>
                <a:gd name="connsiteY32" fmla="*/ 259435 h 514616"/>
                <a:gd name="connsiteX33" fmla="*/ 1481470 w 1825965"/>
                <a:gd name="connsiteY33" fmla="*/ 204146 h 514616"/>
                <a:gd name="connsiteX34" fmla="*/ 1494229 w 1825965"/>
                <a:gd name="connsiteY34" fmla="*/ 110579 h 514616"/>
                <a:gd name="connsiteX35" fmla="*/ 1464458 w 1825965"/>
                <a:gd name="connsiteY35" fmla="*/ 38278 h 514616"/>
                <a:gd name="connsiteX36" fmla="*/ 1409168 w 1825965"/>
                <a:gd name="connsiteY36" fmla="*/ 34025 h 514616"/>
                <a:gd name="connsiteX37" fmla="*/ 1298590 w 1825965"/>
                <a:gd name="connsiteY37" fmla="*/ 59543 h 514616"/>
                <a:gd name="connsiteX38" fmla="*/ 1056167 w 1825965"/>
                <a:gd name="connsiteY38" fmla="*/ 46784 h 514616"/>
                <a:gd name="connsiteX39" fmla="*/ 860528 w 1825965"/>
                <a:gd name="connsiteY39" fmla="*/ 21266 h 514616"/>
                <a:gd name="connsiteX40" fmla="*/ 766962 w 1825965"/>
                <a:gd name="connsiteY40" fmla="*/ 8506 h 51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825965" h="514616">
                  <a:moveTo>
                    <a:pt x="766962" y="8506"/>
                  </a:moveTo>
                  <a:cubicBezTo>
                    <a:pt x="732938" y="17012"/>
                    <a:pt x="691825" y="60252"/>
                    <a:pt x="656383" y="72302"/>
                  </a:cubicBezTo>
                  <a:cubicBezTo>
                    <a:pt x="620941" y="84352"/>
                    <a:pt x="594715" y="70884"/>
                    <a:pt x="554311" y="80808"/>
                  </a:cubicBezTo>
                  <a:cubicBezTo>
                    <a:pt x="513907" y="90732"/>
                    <a:pt x="450112" y="121212"/>
                    <a:pt x="413961" y="131844"/>
                  </a:cubicBezTo>
                  <a:cubicBezTo>
                    <a:pt x="377810" y="142476"/>
                    <a:pt x="362216" y="146021"/>
                    <a:pt x="337407" y="144603"/>
                  </a:cubicBezTo>
                  <a:cubicBezTo>
                    <a:pt x="312598" y="143185"/>
                    <a:pt x="290623" y="126882"/>
                    <a:pt x="265105" y="123338"/>
                  </a:cubicBezTo>
                  <a:cubicBezTo>
                    <a:pt x="239587" y="119794"/>
                    <a:pt x="207690" y="112706"/>
                    <a:pt x="184298" y="123338"/>
                  </a:cubicBezTo>
                  <a:cubicBezTo>
                    <a:pt x="160906" y="133970"/>
                    <a:pt x="152400" y="173665"/>
                    <a:pt x="124755" y="187133"/>
                  </a:cubicBezTo>
                  <a:cubicBezTo>
                    <a:pt x="97110" y="200601"/>
                    <a:pt x="36860" y="190678"/>
                    <a:pt x="18430" y="204146"/>
                  </a:cubicBezTo>
                  <a:cubicBezTo>
                    <a:pt x="0" y="217614"/>
                    <a:pt x="14886" y="247385"/>
                    <a:pt x="14177" y="267941"/>
                  </a:cubicBezTo>
                  <a:cubicBezTo>
                    <a:pt x="13468" y="288497"/>
                    <a:pt x="709" y="301965"/>
                    <a:pt x="14177" y="327483"/>
                  </a:cubicBezTo>
                  <a:cubicBezTo>
                    <a:pt x="27645" y="353001"/>
                    <a:pt x="61669" y="399076"/>
                    <a:pt x="94984" y="421050"/>
                  </a:cubicBezTo>
                  <a:cubicBezTo>
                    <a:pt x="128299" y="443024"/>
                    <a:pt x="158780" y="450112"/>
                    <a:pt x="214069" y="459327"/>
                  </a:cubicBezTo>
                  <a:cubicBezTo>
                    <a:pt x="269358" y="468542"/>
                    <a:pt x="357254" y="486263"/>
                    <a:pt x="426720" y="476339"/>
                  </a:cubicBezTo>
                  <a:cubicBezTo>
                    <a:pt x="496186" y="466415"/>
                    <a:pt x="580538" y="419632"/>
                    <a:pt x="630865" y="399785"/>
                  </a:cubicBezTo>
                  <a:cubicBezTo>
                    <a:pt x="681192" y="379938"/>
                    <a:pt x="695370" y="366469"/>
                    <a:pt x="728685" y="357254"/>
                  </a:cubicBezTo>
                  <a:cubicBezTo>
                    <a:pt x="762000" y="348039"/>
                    <a:pt x="804530" y="342369"/>
                    <a:pt x="830757" y="344495"/>
                  </a:cubicBezTo>
                  <a:cubicBezTo>
                    <a:pt x="856984" y="346621"/>
                    <a:pt x="853441" y="363633"/>
                    <a:pt x="886047" y="370013"/>
                  </a:cubicBezTo>
                  <a:cubicBezTo>
                    <a:pt x="918654" y="376393"/>
                    <a:pt x="983157" y="377102"/>
                    <a:pt x="1026396" y="382773"/>
                  </a:cubicBezTo>
                  <a:cubicBezTo>
                    <a:pt x="1069635" y="388444"/>
                    <a:pt x="1114292" y="394114"/>
                    <a:pt x="1145481" y="404038"/>
                  </a:cubicBezTo>
                  <a:cubicBezTo>
                    <a:pt x="1176670" y="413962"/>
                    <a:pt x="1188011" y="431683"/>
                    <a:pt x="1213529" y="442315"/>
                  </a:cubicBezTo>
                  <a:cubicBezTo>
                    <a:pt x="1239047" y="452947"/>
                    <a:pt x="1273781" y="463580"/>
                    <a:pt x="1298590" y="467833"/>
                  </a:cubicBezTo>
                  <a:cubicBezTo>
                    <a:pt x="1323399" y="472086"/>
                    <a:pt x="1338993" y="463580"/>
                    <a:pt x="1362385" y="467833"/>
                  </a:cubicBezTo>
                  <a:cubicBezTo>
                    <a:pt x="1385777" y="472086"/>
                    <a:pt x="1412004" y="489098"/>
                    <a:pt x="1438940" y="493351"/>
                  </a:cubicBezTo>
                  <a:cubicBezTo>
                    <a:pt x="1465876" y="497604"/>
                    <a:pt x="1493520" y="489807"/>
                    <a:pt x="1524000" y="493351"/>
                  </a:cubicBezTo>
                  <a:cubicBezTo>
                    <a:pt x="1554480" y="496895"/>
                    <a:pt x="1597011" y="514616"/>
                    <a:pt x="1621820" y="514616"/>
                  </a:cubicBezTo>
                  <a:cubicBezTo>
                    <a:pt x="1646629" y="514616"/>
                    <a:pt x="1645211" y="502566"/>
                    <a:pt x="1672856" y="493351"/>
                  </a:cubicBezTo>
                  <a:cubicBezTo>
                    <a:pt x="1700501" y="484136"/>
                    <a:pt x="1762878" y="469959"/>
                    <a:pt x="1787687" y="459327"/>
                  </a:cubicBezTo>
                  <a:cubicBezTo>
                    <a:pt x="1812496" y="448695"/>
                    <a:pt x="1825965" y="445151"/>
                    <a:pt x="1821712" y="429556"/>
                  </a:cubicBezTo>
                  <a:cubicBezTo>
                    <a:pt x="1817459" y="413962"/>
                    <a:pt x="1787687" y="384899"/>
                    <a:pt x="1762169" y="365760"/>
                  </a:cubicBezTo>
                  <a:cubicBezTo>
                    <a:pt x="1736651" y="346621"/>
                    <a:pt x="1681362" y="325356"/>
                    <a:pt x="1668603" y="314724"/>
                  </a:cubicBezTo>
                  <a:cubicBezTo>
                    <a:pt x="1655844" y="304092"/>
                    <a:pt x="1684906" y="311180"/>
                    <a:pt x="1685615" y="301965"/>
                  </a:cubicBezTo>
                  <a:cubicBezTo>
                    <a:pt x="1686324" y="292750"/>
                    <a:pt x="1706880" y="275738"/>
                    <a:pt x="1672856" y="259435"/>
                  </a:cubicBezTo>
                  <a:cubicBezTo>
                    <a:pt x="1638832" y="243132"/>
                    <a:pt x="1511241" y="228955"/>
                    <a:pt x="1481470" y="204146"/>
                  </a:cubicBezTo>
                  <a:cubicBezTo>
                    <a:pt x="1451699" y="179337"/>
                    <a:pt x="1497064" y="138224"/>
                    <a:pt x="1494229" y="110579"/>
                  </a:cubicBezTo>
                  <a:cubicBezTo>
                    <a:pt x="1491394" y="82934"/>
                    <a:pt x="1478635" y="51037"/>
                    <a:pt x="1464458" y="38278"/>
                  </a:cubicBezTo>
                  <a:cubicBezTo>
                    <a:pt x="1450281" y="25519"/>
                    <a:pt x="1436813" y="30481"/>
                    <a:pt x="1409168" y="34025"/>
                  </a:cubicBezTo>
                  <a:cubicBezTo>
                    <a:pt x="1381523" y="37569"/>
                    <a:pt x="1357423" y="57417"/>
                    <a:pt x="1298590" y="59543"/>
                  </a:cubicBezTo>
                  <a:cubicBezTo>
                    <a:pt x="1239757" y="61669"/>
                    <a:pt x="1129177" y="53164"/>
                    <a:pt x="1056167" y="46784"/>
                  </a:cubicBezTo>
                  <a:cubicBezTo>
                    <a:pt x="983157" y="40405"/>
                    <a:pt x="910146" y="26228"/>
                    <a:pt x="860528" y="21266"/>
                  </a:cubicBezTo>
                  <a:cubicBezTo>
                    <a:pt x="810910" y="16304"/>
                    <a:pt x="800986" y="0"/>
                    <a:pt x="766962" y="8506"/>
                  </a:cubicBezTo>
                  <a:close/>
                </a:path>
              </a:pathLst>
            </a:custGeom>
            <a:solidFill>
              <a:srgbClr val="00FF00"/>
            </a:solidFill>
            <a:ln>
              <a:solidFill>
                <a:srgbClr val="4F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1828800" y="1447800"/>
              <a:ext cx="3076303" cy="1382487"/>
            </a:xfrm>
            <a:custGeom>
              <a:avLst/>
              <a:gdLst>
                <a:gd name="connsiteX0" fmla="*/ 645523 w 3076303"/>
                <a:gd name="connsiteY0" fmla="*/ 1206138 h 1382487"/>
                <a:gd name="connsiteX1" fmla="*/ 501832 w 3076303"/>
                <a:gd name="connsiteY1" fmla="*/ 1206138 h 1382487"/>
                <a:gd name="connsiteX2" fmla="*/ 429986 w 3076303"/>
                <a:gd name="connsiteY2" fmla="*/ 1251858 h 1382487"/>
                <a:gd name="connsiteX3" fmla="*/ 312420 w 3076303"/>
                <a:gd name="connsiteY3" fmla="*/ 1219201 h 1382487"/>
                <a:gd name="connsiteX4" fmla="*/ 318952 w 3076303"/>
                <a:gd name="connsiteY4" fmla="*/ 1304109 h 1382487"/>
                <a:gd name="connsiteX5" fmla="*/ 240574 w 3076303"/>
                <a:gd name="connsiteY5" fmla="*/ 1375955 h 1382487"/>
                <a:gd name="connsiteX6" fmla="*/ 96883 w 3076303"/>
                <a:gd name="connsiteY6" fmla="*/ 1343298 h 1382487"/>
                <a:gd name="connsiteX7" fmla="*/ 149134 w 3076303"/>
                <a:gd name="connsiteY7" fmla="*/ 1304109 h 1382487"/>
                <a:gd name="connsiteX8" fmla="*/ 136072 w 3076303"/>
                <a:gd name="connsiteY8" fmla="*/ 1225732 h 1382487"/>
                <a:gd name="connsiteX9" fmla="*/ 181792 w 3076303"/>
                <a:gd name="connsiteY9" fmla="*/ 1180012 h 1382487"/>
                <a:gd name="connsiteX10" fmla="*/ 51163 w 3076303"/>
                <a:gd name="connsiteY10" fmla="*/ 1160418 h 1382487"/>
                <a:gd name="connsiteX11" fmla="*/ 38100 w 3076303"/>
                <a:gd name="connsiteY11" fmla="*/ 1068978 h 1382487"/>
                <a:gd name="connsiteX12" fmla="*/ 279763 w 3076303"/>
                <a:gd name="connsiteY12" fmla="*/ 938349 h 1382487"/>
                <a:gd name="connsiteX13" fmla="*/ 443049 w 3076303"/>
                <a:gd name="connsiteY13" fmla="*/ 886098 h 1382487"/>
                <a:gd name="connsiteX14" fmla="*/ 586740 w 3076303"/>
                <a:gd name="connsiteY14" fmla="*/ 873035 h 1382487"/>
                <a:gd name="connsiteX15" fmla="*/ 638992 w 3076303"/>
                <a:gd name="connsiteY15" fmla="*/ 768532 h 1382487"/>
                <a:gd name="connsiteX16" fmla="*/ 841466 w 3076303"/>
                <a:gd name="connsiteY16" fmla="*/ 683624 h 1382487"/>
                <a:gd name="connsiteX17" fmla="*/ 1357449 w 3076303"/>
                <a:gd name="connsiteY17" fmla="*/ 500744 h 1382487"/>
                <a:gd name="connsiteX18" fmla="*/ 1912620 w 3076303"/>
                <a:gd name="connsiteY18" fmla="*/ 311332 h 1382487"/>
                <a:gd name="connsiteX19" fmla="*/ 2350226 w 3076303"/>
                <a:gd name="connsiteY19" fmla="*/ 206829 h 1382487"/>
                <a:gd name="connsiteX20" fmla="*/ 2774769 w 3076303"/>
                <a:gd name="connsiteY20" fmla="*/ 69669 h 1382487"/>
                <a:gd name="connsiteX21" fmla="*/ 3042557 w 3076303"/>
                <a:gd name="connsiteY21" fmla="*/ 10886 h 1382487"/>
                <a:gd name="connsiteX22" fmla="*/ 2977243 w 3076303"/>
                <a:gd name="connsiteY22" fmla="*/ 134984 h 1382487"/>
                <a:gd name="connsiteX23" fmla="*/ 2709454 w 3076303"/>
                <a:gd name="connsiteY23" fmla="*/ 226424 h 1382487"/>
                <a:gd name="connsiteX24" fmla="*/ 2389414 w 3076303"/>
                <a:gd name="connsiteY24" fmla="*/ 343989 h 1382487"/>
                <a:gd name="connsiteX25" fmla="*/ 2500449 w 3076303"/>
                <a:gd name="connsiteY25" fmla="*/ 389709 h 1382487"/>
                <a:gd name="connsiteX26" fmla="*/ 2546169 w 3076303"/>
                <a:gd name="connsiteY26" fmla="*/ 415835 h 1382487"/>
                <a:gd name="connsiteX27" fmla="*/ 2546169 w 3076303"/>
                <a:gd name="connsiteY27" fmla="*/ 507275 h 1382487"/>
                <a:gd name="connsiteX28" fmla="*/ 2591889 w 3076303"/>
                <a:gd name="connsiteY28" fmla="*/ 611778 h 1382487"/>
                <a:gd name="connsiteX29" fmla="*/ 2415540 w 3076303"/>
                <a:gd name="connsiteY29" fmla="*/ 624841 h 1382487"/>
                <a:gd name="connsiteX30" fmla="*/ 2559232 w 3076303"/>
                <a:gd name="connsiteY30" fmla="*/ 690155 h 1382487"/>
                <a:gd name="connsiteX31" fmla="*/ 2533106 w 3076303"/>
                <a:gd name="connsiteY31" fmla="*/ 755469 h 1382487"/>
                <a:gd name="connsiteX32" fmla="*/ 2663734 w 3076303"/>
                <a:gd name="connsiteY32" fmla="*/ 833846 h 1382487"/>
                <a:gd name="connsiteX33" fmla="*/ 2428603 w 3076303"/>
                <a:gd name="connsiteY33" fmla="*/ 879566 h 1382487"/>
                <a:gd name="connsiteX34" fmla="*/ 2278380 w 3076303"/>
                <a:gd name="connsiteY34" fmla="*/ 899161 h 1382487"/>
                <a:gd name="connsiteX35" fmla="*/ 2160814 w 3076303"/>
                <a:gd name="connsiteY35" fmla="*/ 899161 h 1382487"/>
                <a:gd name="connsiteX36" fmla="*/ 2141220 w 3076303"/>
                <a:gd name="connsiteY36" fmla="*/ 997132 h 1382487"/>
                <a:gd name="connsiteX37" fmla="*/ 2245723 w 3076303"/>
                <a:gd name="connsiteY37" fmla="*/ 1042852 h 1382487"/>
                <a:gd name="connsiteX38" fmla="*/ 2030186 w 3076303"/>
                <a:gd name="connsiteY38" fmla="*/ 1042852 h 1382487"/>
                <a:gd name="connsiteX39" fmla="*/ 1801586 w 3076303"/>
                <a:gd name="connsiteY39" fmla="*/ 984069 h 1382487"/>
                <a:gd name="connsiteX40" fmla="*/ 1703614 w 3076303"/>
                <a:gd name="connsiteY40" fmla="*/ 1003664 h 1382487"/>
                <a:gd name="connsiteX41" fmla="*/ 1612174 w 3076303"/>
                <a:gd name="connsiteY41" fmla="*/ 1055915 h 1382487"/>
                <a:gd name="connsiteX42" fmla="*/ 1455420 w 3076303"/>
                <a:gd name="connsiteY42" fmla="*/ 1075509 h 1382487"/>
                <a:gd name="connsiteX43" fmla="*/ 1259477 w 3076303"/>
                <a:gd name="connsiteY43" fmla="*/ 1075509 h 1382487"/>
                <a:gd name="connsiteX44" fmla="*/ 1070066 w 3076303"/>
                <a:gd name="connsiteY44" fmla="*/ 1068978 h 1382487"/>
                <a:gd name="connsiteX45" fmla="*/ 1004752 w 3076303"/>
                <a:gd name="connsiteY45" fmla="*/ 1101635 h 1382487"/>
                <a:gd name="connsiteX46" fmla="*/ 926374 w 3076303"/>
                <a:gd name="connsiteY46" fmla="*/ 1140824 h 1382487"/>
                <a:gd name="connsiteX47" fmla="*/ 802277 w 3076303"/>
                <a:gd name="connsiteY47" fmla="*/ 1147355 h 1382487"/>
                <a:gd name="connsiteX48" fmla="*/ 710837 w 3076303"/>
                <a:gd name="connsiteY48" fmla="*/ 1140824 h 1382487"/>
                <a:gd name="connsiteX49" fmla="*/ 743494 w 3076303"/>
                <a:gd name="connsiteY49" fmla="*/ 1199606 h 1382487"/>
                <a:gd name="connsiteX50" fmla="*/ 645523 w 3076303"/>
                <a:gd name="connsiteY50" fmla="*/ 1206138 h 1382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076303" h="1382487">
                  <a:moveTo>
                    <a:pt x="645523" y="1206138"/>
                  </a:moveTo>
                  <a:cubicBezTo>
                    <a:pt x="605246" y="1207227"/>
                    <a:pt x="537755" y="1198518"/>
                    <a:pt x="501832" y="1206138"/>
                  </a:cubicBezTo>
                  <a:cubicBezTo>
                    <a:pt x="465909" y="1213758"/>
                    <a:pt x="461555" y="1249681"/>
                    <a:pt x="429986" y="1251858"/>
                  </a:cubicBezTo>
                  <a:cubicBezTo>
                    <a:pt x="398417" y="1254035"/>
                    <a:pt x="330926" y="1210493"/>
                    <a:pt x="312420" y="1219201"/>
                  </a:cubicBezTo>
                  <a:cubicBezTo>
                    <a:pt x="293914" y="1227910"/>
                    <a:pt x="330926" y="1277983"/>
                    <a:pt x="318952" y="1304109"/>
                  </a:cubicBezTo>
                  <a:cubicBezTo>
                    <a:pt x="306978" y="1330235"/>
                    <a:pt x="277586" y="1369424"/>
                    <a:pt x="240574" y="1375955"/>
                  </a:cubicBezTo>
                  <a:cubicBezTo>
                    <a:pt x="203563" y="1382487"/>
                    <a:pt x="112123" y="1355272"/>
                    <a:pt x="96883" y="1343298"/>
                  </a:cubicBezTo>
                  <a:cubicBezTo>
                    <a:pt x="81643" y="1331324"/>
                    <a:pt x="142603" y="1323703"/>
                    <a:pt x="149134" y="1304109"/>
                  </a:cubicBezTo>
                  <a:cubicBezTo>
                    <a:pt x="155666" y="1284515"/>
                    <a:pt x="130629" y="1246415"/>
                    <a:pt x="136072" y="1225732"/>
                  </a:cubicBezTo>
                  <a:cubicBezTo>
                    <a:pt x="141515" y="1205049"/>
                    <a:pt x="195944" y="1190898"/>
                    <a:pt x="181792" y="1180012"/>
                  </a:cubicBezTo>
                  <a:cubicBezTo>
                    <a:pt x="167641" y="1169126"/>
                    <a:pt x="75112" y="1178924"/>
                    <a:pt x="51163" y="1160418"/>
                  </a:cubicBezTo>
                  <a:cubicBezTo>
                    <a:pt x="27214" y="1141912"/>
                    <a:pt x="0" y="1105990"/>
                    <a:pt x="38100" y="1068978"/>
                  </a:cubicBezTo>
                  <a:cubicBezTo>
                    <a:pt x="76200" y="1031967"/>
                    <a:pt x="212272" y="968829"/>
                    <a:pt x="279763" y="938349"/>
                  </a:cubicBezTo>
                  <a:cubicBezTo>
                    <a:pt x="347254" y="907869"/>
                    <a:pt x="391886" y="896984"/>
                    <a:pt x="443049" y="886098"/>
                  </a:cubicBezTo>
                  <a:cubicBezTo>
                    <a:pt x="494212" y="875212"/>
                    <a:pt x="554083" y="892629"/>
                    <a:pt x="586740" y="873035"/>
                  </a:cubicBezTo>
                  <a:cubicBezTo>
                    <a:pt x="619397" y="853441"/>
                    <a:pt x="596538" y="800101"/>
                    <a:pt x="638992" y="768532"/>
                  </a:cubicBezTo>
                  <a:cubicBezTo>
                    <a:pt x="681446" y="736964"/>
                    <a:pt x="721723" y="728255"/>
                    <a:pt x="841466" y="683624"/>
                  </a:cubicBezTo>
                  <a:cubicBezTo>
                    <a:pt x="961209" y="638993"/>
                    <a:pt x="1357449" y="500744"/>
                    <a:pt x="1357449" y="500744"/>
                  </a:cubicBezTo>
                  <a:cubicBezTo>
                    <a:pt x="1535975" y="438695"/>
                    <a:pt x="1747157" y="360318"/>
                    <a:pt x="1912620" y="311332"/>
                  </a:cubicBezTo>
                  <a:cubicBezTo>
                    <a:pt x="2078083" y="262346"/>
                    <a:pt x="2206535" y="247106"/>
                    <a:pt x="2350226" y="206829"/>
                  </a:cubicBezTo>
                  <a:cubicBezTo>
                    <a:pt x="2493917" y="166552"/>
                    <a:pt x="2659380" y="102326"/>
                    <a:pt x="2774769" y="69669"/>
                  </a:cubicBezTo>
                  <a:cubicBezTo>
                    <a:pt x="2890158" y="37012"/>
                    <a:pt x="3008811" y="0"/>
                    <a:pt x="3042557" y="10886"/>
                  </a:cubicBezTo>
                  <a:cubicBezTo>
                    <a:pt x="3076303" y="21772"/>
                    <a:pt x="3032760" y="99061"/>
                    <a:pt x="2977243" y="134984"/>
                  </a:cubicBezTo>
                  <a:cubicBezTo>
                    <a:pt x="2921726" y="170907"/>
                    <a:pt x="2807425" y="191590"/>
                    <a:pt x="2709454" y="226424"/>
                  </a:cubicBezTo>
                  <a:cubicBezTo>
                    <a:pt x="2611483" y="261258"/>
                    <a:pt x="2424248" y="316775"/>
                    <a:pt x="2389414" y="343989"/>
                  </a:cubicBezTo>
                  <a:cubicBezTo>
                    <a:pt x="2354580" y="371203"/>
                    <a:pt x="2474323" y="377735"/>
                    <a:pt x="2500449" y="389709"/>
                  </a:cubicBezTo>
                  <a:cubicBezTo>
                    <a:pt x="2526575" y="401683"/>
                    <a:pt x="2538549" y="396241"/>
                    <a:pt x="2546169" y="415835"/>
                  </a:cubicBezTo>
                  <a:cubicBezTo>
                    <a:pt x="2553789" y="435429"/>
                    <a:pt x="2538549" y="474618"/>
                    <a:pt x="2546169" y="507275"/>
                  </a:cubicBezTo>
                  <a:cubicBezTo>
                    <a:pt x="2553789" y="539932"/>
                    <a:pt x="2613661" y="592184"/>
                    <a:pt x="2591889" y="611778"/>
                  </a:cubicBezTo>
                  <a:cubicBezTo>
                    <a:pt x="2570118" y="631372"/>
                    <a:pt x="2420983" y="611778"/>
                    <a:pt x="2415540" y="624841"/>
                  </a:cubicBezTo>
                  <a:cubicBezTo>
                    <a:pt x="2410097" y="637904"/>
                    <a:pt x="2539638" y="668384"/>
                    <a:pt x="2559232" y="690155"/>
                  </a:cubicBezTo>
                  <a:cubicBezTo>
                    <a:pt x="2578826" y="711926"/>
                    <a:pt x="2515689" y="731521"/>
                    <a:pt x="2533106" y="755469"/>
                  </a:cubicBezTo>
                  <a:cubicBezTo>
                    <a:pt x="2550523" y="779418"/>
                    <a:pt x="2681151" y="813163"/>
                    <a:pt x="2663734" y="833846"/>
                  </a:cubicBezTo>
                  <a:cubicBezTo>
                    <a:pt x="2646317" y="854529"/>
                    <a:pt x="2492829" y="868680"/>
                    <a:pt x="2428603" y="879566"/>
                  </a:cubicBezTo>
                  <a:cubicBezTo>
                    <a:pt x="2364377" y="890452"/>
                    <a:pt x="2323011" y="895895"/>
                    <a:pt x="2278380" y="899161"/>
                  </a:cubicBezTo>
                  <a:cubicBezTo>
                    <a:pt x="2233749" y="902427"/>
                    <a:pt x="2183674" y="882833"/>
                    <a:pt x="2160814" y="899161"/>
                  </a:cubicBezTo>
                  <a:cubicBezTo>
                    <a:pt x="2137954" y="915490"/>
                    <a:pt x="2127069" y="973184"/>
                    <a:pt x="2141220" y="997132"/>
                  </a:cubicBezTo>
                  <a:cubicBezTo>
                    <a:pt x="2155371" y="1021080"/>
                    <a:pt x="2264229" y="1035232"/>
                    <a:pt x="2245723" y="1042852"/>
                  </a:cubicBezTo>
                  <a:cubicBezTo>
                    <a:pt x="2227217" y="1050472"/>
                    <a:pt x="2104209" y="1052649"/>
                    <a:pt x="2030186" y="1042852"/>
                  </a:cubicBezTo>
                  <a:cubicBezTo>
                    <a:pt x="1956163" y="1033055"/>
                    <a:pt x="1856015" y="990600"/>
                    <a:pt x="1801586" y="984069"/>
                  </a:cubicBezTo>
                  <a:cubicBezTo>
                    <a:pt x="1747157" y="977538"/>
                    <a:pt x="1735183" y="991690"/>
                    <a:pt x="1703614" y="1003664"/>
                  </a:cubicBezTo>
                  <a:cubicBezTo>
                    <a:pt x="1672045" y="1015638"/>
                    <a:pt x="1653540" y="1043941"/>
                    <a:pt x="1612174" y="1055915"/>
                  </a:cubicBezTo>
                  <a:cubicBezTo>
                    <a:pt x="1570808" y="1067889"/>
                    <a:pt x="1514203" y="1072243"/>
                    <a:pt x="1455420" y="1075509"/>
                  </a:cubicBezTo>
                  <a:cubicBezTo>
                    <a:pt x="1396637" y="1078775"/>
                    <a:pt x="1323703" y="1076597"/>
                    <a:pt x="1259477" y="1075509"/>
                  </a:cubicBezTo>
                  <a:cubicBezTo>
                    <a:pt x="1195251" y="1074421"/>
                    <a:pt x="1112520" y="1064624"/>
                    <a:pt x="1070066" y="1068978"/>
                  </a:cubicBezTo>
                  <a:cubicBezTo>
                    <a:pt x="1027612" y="1073332"/>
                    <a:pt x="1004752" y="1101635"/>
                    <a:pt x="1004752" y="1101635"/>
                  </a:cubicBezTo>
                  <a:cubicBezTo>
                    <a:pt x="980803" y="1113609"/>
                    <a:pt x="960120" y="1133204"/>
                    <a:pt x="926374" y="1140824"/>
                  </a:cubicBezTo>
                  <a:cubicBezTo>
                    <a:pt x="892628" y="1148444"/>
                    <a:pt x="838200" y="1147355"/>
                    <a:pt x="802277" y="1147355"/>
                  </a:cubicBezTo>
                  <a:cubicBezTo>
                    <a:pt x="766354" y="1147355"/>
                    <a:pt x="720634" y="1132116"/>
                    <a:pt x="710837" y="1140824"/>
                  </a:cubicBezTo>
                  <a:cubicBezTo>
                    <a:pt x="701040" y="1149532"/>
                    <a:pt x="756557" y="1188720"/>
                    <a:pt x="743494" y="1199606"/>
                  </a:cubicBezTo>
                  <a:cubicBezTo>
                    <a:pt x="730431" y="1210492"/>
                    <a:pt x="685800" y="1205049"/>
                    <a:pt x="645523" y="1206138"/>
                  </a:cubicBezTo>
                  <a:close/>
                </a:path>
              </a:pathLst>
            </a:custGeom>
            <a:solidFill>
              <a:srgbClr val="00FF00"/>
            </a:solidFill>
            <a:ln>
              <a:solidFill>
                <a:srgbClr val="4F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175260" y="2682240"/>
              <a:ext cx="1119052" cy="681445"/>
            </a:xfrm>
            <a:custGeom>
              <a:avLst/>
              <a:gdLst>
                <a:gd name="connsiteX0" fmla="*/ 771797 w 1119052"/>
                <a:gd name="connsiteY0" fmla="*/ 661851 h 681445"/>
                <a:gd name="connsiteX1" fmla="*/ 765266 w 1119052"/>
                <a:gd name="connsiteY1" fmla="*/ 596537 h 681445"/>
                <a:gd name="connsiteX2" fmla="*/ 791391 w 1119052"/>
                <a:gd name="connsiteY2" fmla="*/ 518160 h 681445"/>
                <a:gd name="connsiteX3" fmla="*/ 863237 w 1119052"/>
                <a:gd name="connsiteY3" fmla="*/ 485503 h 681445"/>
                <a:gd name="connsiteX4" fmla="*/ 1000397 w 1119052"/>
                <a:gd name="connsiteY4" fmla="*/ 485503 h 681445"/>
                <a:gd name="connsiteX5" fmla="*/ 1026523 w 1119052"/>
                <a:gd name="connsiteY5" fmla="*/ 420189 h 681445"/>
                <a:gd name="connsiteX6" fmla="*/ 869769 w 1119052"/>
                <a:gd name="connsiteY6" fmla="*/ 387531 h 681445"/>
                <a:gd name="connsiteX7" fmla="*/ 732609 w 1119052"/>
                <a:gd name="connsiteY7" fmla="*/ 381000 h 681445"/>
                <a:gd name="connsiteX8" fmla="*/ 595449 w 1119052"/>
                <a:gd name="connsiteY8" fmla="*/ 381000 h 681445"/>
                <a:gd name="connsiteX9" fmla="*/ 549729 w 1119052"/>
                <a:gd name="connsiteY9" fmla="*/ 381000 h 681445"/>
                <a:gd name="connsiteX10" fmla="*/ 536666 w 1119052"/>
                <a:gd name="connsiteY10" fmla="*/ 309154 h 681445"/>
                <a:gd name="connsiteX11" fmla="*/ 379911 w 1119052"/>
                <a:gd name="connsiteY11" fmla="*/ 309154 h 681445"/>
                <a:gd name="connsiteX12" fmla="*/ 262346 w 1119052"/>
                <a:gd name="connsiteY12" fmla="*/ 341811 h 681445"/>
                <a:gd name="connsiteX13" fmla="*/ 125186 w 1119052"/>
                <a:gd name="connsiteY13" fmla="*/ 348343 h 681445"/>
                <a:gd name="connsiteX14" fmla="*/ 464820 w 1119052"/>
                <a:gd name="connsiteY14" fmla="*/ 269966 h 681445"/>
                <a:gd name="connsiteX15" fmla="*/ 686889 w 1119052"/>
                <a:gd name="connsiteY15" fmla="*/ 289560 h 681445"/>
                <a:gd name="connsiteX16" fmla="*/ 824049 w 1119052"/>
                <a:gd name="connsiteY16" fmla="*/ 269966 h 681445"/>
                <a:gd name="connsiteX17" fmla="*/ 908957 w 1119052"/>
                <a:gd name="connsiteY17" fmla="*/ 237309 h 681445"/>
                <a:gd name="connsiteX18" fmla="*/ 1046117 w 1119052"/>
                <a:gd name="connsiteY18" fmla="*/ 145869 h 681445"/>
                <a:gd name="connsiteX19" fmla="*/ 1117963 w 1119052"/>
                <a:gd name="connsiteY19" fmla="*/ 93617 h 681445"/>
                <a:gd name="connsiteX20" fmla="*/ 1052649 w 1119052"/>
                <a:gd name="connsiteY20" fmla="*/ 54429 h 681445"/>
                <a:gd name="connsiteX21" fmla="*/ 1078774 w 1119052"/>
                <a:gd name="connsiteY21" fmla="*/ 41366 h 681445"/>
                <a:gd name="connsiteX22" fmla="*/ 1019991 w 1119052"/>
                <a:gd name="connsiteY22" fmla="*/ 15240 h 681445"/>
                <a:gd name="connsiteX23" fmla="*/ 706483 w 1119052"/>
                <a:gd name="connsiteY23" fmla="*/ 132806 h 681445"/>
                <a:gd name="connsiteX24" fmla="*/ 99060 w 1119052"/>
                <a:gd name="connsiteY24" fmla="*/ 348343 h 681445"/>
                <a:gd name="connsiteX25" fmla="*/ 112123 w 1119052"/>
                <a:gd name="connsiteY25" fmla="*/ 361406 h 681445"/>
                <a:gd name="connsiteX26" fmla="*/ 79466 w 1119052"/>
                <a:gd name="connsiteY26" fmla="*/ 394063 h 681445"/>
                <a:gd name="connsiteX27" fmla="*/ 314597 w 1119052"/>
                <a:gd name="connsiteY27" fmla="*/ 478971 h 681445"/>
                <a:gd name="connsiteX28" fmla="*/ 771797 w 1119052"/>
                <a:gd name="connsiteY28" fmla="*/ 661851 h 68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9052" h="681445">
                  <a:moveTo>
                    <a:pt x="771797" y="661851"/>
                  </a:moveTo>
                  <a:cubicBezTo>
                    <a:pt x="846909" y="681445"/>
                    <a:pt x="762000" y="620485"/>
                    <a:pt x="765266" y="596537"/>
                  </a:cubicBezTo>
                  <a:cubicBezTo>
                    <a:pt x="768532" y="572589"/>
                    <a:pt x="775063" y="536666"/>
                    <a:pt x="791391" y="518160"/>
                  </a:cubicBezTo>
                  <a:cubicBezTo>
                    <a:pt x="807719" y="499654"/>
                    <a:pt x="828403" y="490946"/>
                    <a:pt x="863237" y="485503"/>
                  </a:cubicBezTo>
                  <a:cubicBezTo>
                    <a:pt x="898071" y="480060"/>
                    <a:pt x="973183" y="496389"/>
                    <a:pt x="1000397" y="485503"/>
                  </a:cubicBezTo>
                  <a:cubicBezTo>
                    <a:pt x="1027611" y="474617"/>
                    <a:pt x="1048294" y="436518"/>
                    <a:pt x="1026523" y="420189"/>
                  </a:cubicBezTo>
                  <a:cubicBezTo>
                    <a:pt x="1004752" y="403860"/>
                    <a:pt x="918755" y="394062"/>
                    <a:pt x="869769" y="387531"/>
                  </a:cubicBezTo>
                  <a:cubicBezTo>
                    <a:pt x="820783" y="381000"/>
                    <a:pt x="778329" y="382088"/>
                    <a:pt x="732609" y="381000"/>
                  </a:cubicBezTo>
                  <a:cubicBezTo>
                    <a:pt x="686889" y="379912"/>
                    <a:pt x="595449" y="381000"/>
                    <a:pt x="595449" y="381000"/>
                  </a:cubicBezTo>
                  <a:cubicBezTo>
                    <a:pt x="564969" y="381000"/>
                    <a:pt x="559526" y="392974"/>
                    <a:pt x="549729" y="381000"/>
                  </a:cubicBezTo>
                  <a:cubicBezTo>
                    <a:pt x="539932" y="369026"/>
                    <a:pt x="564969" y="321128"/>
                    <a:pt x="536666" y="309154"/>
                  </a:cubicBezTo>
                  <a:cubicBezTo>
                    <a:pt x="508363" y="297180"/>
                    <a:pt x="425631" y="303711"/>
                    <a:pt x="379911" y="309154"/>
                  </a:cubicBezTo>
                  <a:cubicBezTo>
                    <a:pt x="334191" y="314597"/>
                    <a:pt x="304800" y="335280"/>
                    <a:pt x="262346" y="341811"/>
                  </a:cubicBezTo>
                  <a:cubicBezTo>
                    <a:pt x="219892" y="348342"/>
                    <a:pt x="91440" y="360317"/>
                    <a:pt x="125186" y="348343"/>
                  </a:cubicBezTo>
                  <a:cubicBezTo>
                    <a:pt x="158932" y="336369"/>
                    <a:pt x="371203" y="279763"/>
                    <a:pt x="464820" y="269966"/>
                  </a:cubicBezTo>
                  <a:cubicBezTo>
                    <a:pt x="558437" y="260169"/>
                    <a:pt x="627018" y="289560"/>
                    <a:pt x="686889" y="289560"/>
                  </a:cubicBezTo>
                  <a:cubicBezTo>
                    <a:pt x="746760" y="289560"/>
                    <a:pt x="787038" y="278674"/>
                    <a:pt x="824049" y="269966"/>
                  </a:cubicBezTo>
                  <a:cubicBezTo>
                    <a:pt x="861060" y="261258"/>
                    <a:pt x="871946" y="257992"/>
                    <a:pt x="908957" y="237309"/>
                  </a:cubicBezTo>
                  <a:cubicBezTo>
                    <a:pt x="945968" y="216626"/>
                    <a:pt x="1011283" y="169818"/>
                    <a:pt x="1046117" y="145869"/>
                  </a:cubicBezTo>
                  <a:cubicBezTo>
                    <a:pt x="1080951" y="121920"/>
                    <a:pt x="1116874" y="108857"/>
                    <a:pt x="1117963" y="93617"/>
                  </a:cubicBezTo>
                  <a:cubicBezTo>
                    <a:pt x="1119052" y="78377"/>
                    <a:pt x="1059181" y="63138"/>
                    <a:pt x="1052649" y="54429"/>
                  </a:cubicBezTo>
                  <a:cubicBezTo>
                    <a:pt x="1046118" y="45721"/>
                    <a:pt x="1084217" y="47897"/>
                    <a:pt x="1078774" y="41366"/>
                  </a:cubicBezTo>
                  <a:cubicBezTo>
                    <a:pt x="1073331" y="34835"/>
                    <a:pt x="1082039" y="0"/>
                    <a:pt x="1019991" y="15240"/>
                  </a:cubicBezTo>
                  <a:cubicBezTo>
                    <a:pt x="957943" y="30480"/>
                    <a:pt x="706483" y="132806"/>
                    <a:pt x="706483" y="132806"/>
                  </a:cubicBezTo>
                  <a:lnTo>
                    <a:pt x="99060" y="348343"/>
                  </a:lnTo>
                  <a:cubicBezTo>
                    <a:pt x="0" y="386443"/>
                    <a:pt x="115389" y="353786"/>
                    <a:pt x="112123" y="361406"/>
                  </a:cubicBezTo>
                  <a:cubicBezTo>
                    <a:pt x="108857" y="369026"/>
                    <a:pt x="45720" y="374469"/>
                    <a:pt x="79466" y="394063"/>
                  </a:cubicBezTo>
                  <a:cubicBezTo>
                    <a:pt x="113212" y="413657"/>
                    <a:pt x="201386" y="435428"/>
                    <a:pt x="314597" y="478971"/>
                  </a:cubicBezTo>
                  <a:cubicBezTo>
                    <a:pt x="427808" y="522514"/>
                    <a:pt x="696686" y="642257"/>
                    <a:pt x="771797" y="661851"/>
                  </a:cubicBezTo>
                  <a:close/>
                </a:path>
              </a:pathLst>
            </a:custGeom>
            <a:solidFill>
              <a:srgbClr val="00FF00"/>
            </a:solidFill>
            <a:ln>
              <a:solidFill>
                <a:srgbClr val="4F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4931229" y="928552"/>
              <a:ext cx="2666999" cy="697774"/>
            </a:xfrm>
            <a:custGeom>
              <a:avLst/>
              <a:gdLst>
                <a:gd name="connsiteX0" fmla="*/ 666205 w 2666999"/>
                <a:gd name="connsiteY0" fmla="*/ 227511 h 697774"/>
                <a:gd name="connsiteX1" fmla="*/ 679268 w 2666999"/>
                <a:gd name="connsiteY1" fmla="*/ 325482 h 697774"/>
                <a:gd name="connsiteX2" fmla="*/ 313508 w 2666999"/>
                <a:gd name="connsiteY2" fmla="*/ 416922 h 697774"/>
                <a:gd name="connsiteX3" fmla="*/ 91440 w 2666999"/>
                <a:gd name="connsiteY3" fmla="*/ 482237 h 697774"/>
                <a:gd name="connsiteX4" fmla="*/ 19594 w 2666999"/>
                <a:gd name="connsiteY4" fmla="*/ 560614 h 697774"/>
                <a:gd name="connsiteX5" fmla="*/ 209005 w 2666999"/>
                <a:gd name="connsiteY5" fmla="*/ 573677 h 697774"/>
                <a:gd name="connsiteX6" fmla="*/ 195942 w 2666999"/>
                <a:gd name="connsiteY6" fmla="*/ 632459 h 697774"/>
                <a:gd name="connsiteX7" fmla="*/ 346165 w 2666999"/>
                <a:gd name="connsiteY7" fmla="*/ 599802 h 697774"/>
                <a:gd name="connsiteX8" fmla="*/ 391885 w 2666999"/>
                <a:gd name="connsiteY8" fmla="*/ 684711 h 697774"/>
                <a:gd name="connsiteX9" fmla="*/ 522514 w 2666999"/>
                <a:gd name="connsiteY9" fmla="*/ 521425 h 697774"/>
                <a:gd name="connsiteX10" fmla="*/ 999308 w 2666999"/>
                <a:gd name="connsiteY10" fmla="*/ 462642 h 697774"/>
                <a:gd name="connsiteX11" fmla="*/ 1208314 w 2666999"/>
                <a:gd name="connsiteY11" fmla="*/ 462642 h 697774"/>
                <a:gd name="connsiteX12" fmla="*/ 1567542 w 2666999"/>
                <a:gd name="connsiteY12" fmla="*/ 527957 h 697774"/>
                <a:gd name="connsiteX13" fmla="*/ 1972491 w 2666999"/>
                <a:gd name="connsiteY13" fmla="*/ 482237 h 697774"/>
                <a:gd name="connsiteX14" fmla="*/ 2325188 w 2666999"/>
                <a:gd name="connsiteY14" fmla="*/ 475705 h 697774"/>
                <a:gd name="connsiteX15" fmla="*/ 2632165 w 2666999"/>
                <a:gd name="connsiteY15" fmla="*/ 443048 h 697774"/>
                <a:gd name="connsiteX16" fmla="*/ 2534194 w 2666999"/>
                <a:gd name="connsiteY16" fmla="*/ 403859 h 697774"/>
                <a:gd name="connsiteX17" fmla="*/ 2344782 w 2666999"/>
                <a:gd name="connsiteY17" fmla="*/ 358139 h 697774"/>
                <a:gd name="connsiteX18" fmla="*/ 2292531 w 2666999"/>
                <a:gd name="connsiteY18" fmla="*/ 338545 h 697774"/>
                <a:gd name="connsiteX19" fmla="*/ 2207622 w 2666999"/>
                <a:gd name="connsiteY19" fmla="*/ 397328 h 697774"/>
                <a:gd name="connsiteX20" fmla="*/ 2057400 w 2666999"/>
                <a:gd name="connsiteY20" fmla="*/ 410391 h 697774"/>
                <a:gd name="connsiteX21" fmla="*/ 2031274 w 2666999"/>
                <a:gd name="connsiteY21" fmla="*/ 351608 h 697774"/>
                <a:gd name="connsiteX22" fmla="*/ 2148840 w 2666999"/>
                <a:gd name="connsiteY22" fmla="*/ 292825 h 697774"/>
                <a:gd name="connsiteX23" fmla="*/ 1796142 w 2666999"/>
                <a:gd name="connsiteY23" fmla="*/ 155665 h 697774"/>
                <a:gd name="connsiteX24" fmla="*/ 1756954 w 2666999"/>
                <a:gd name="connsiteY24" fmla="*/ 142602 h 697774"/>
                <a:gd name="connsiteX25" fmla="*/ 1515291 w 2666999"/>
                <a:gd name="connsiteY25" fmla="*/ 194854 h 697774"/>
                <a:gd name="connsiteX26" fmla="*/ 1469571 w 2666999"/>
                <a:gd name="connsiteY26" fmla="*/ 129539 h 697774"/>
                <a:gd name="connsiteX27" fmla="*/ 1547948 w 2666999"/>
                <a:gd name="connsiteY27" fmla="*/ 90351 h 697774"/>
                <a:gd name="connsiteX28" fmla="*/ 1456508 w 2666999"/>
                <a:gd name="connsiteY28" fmla="*/ 51162 h 697774"/>
                <a:gd name="connsiteX29" fmla="*/ 1378131 w 2666999"/>
                <a:gd name="connsiteY29" fmla="*/ 11974 h 697774"/>
                <a:gd name="connsiteX30" fmla="*/ 992777 w 2666999"/>
                <a:gd name="connsiteY30" fmla="*/ 123008 h 697774"/>
                <a:gd name="connsiteX31" fmla="*/ 666205 w 2666999"/>
                <a:gd name="connsiteY31" fmla="*/ 227511 h 69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666999" h="697774">
                  <a:moveTo>
                    <a:pt x="666205" y="227511"/>
                  </a:moveTo>
                  <a:cubicBezTo>
                    <a:pt x="613953" y="261257"/>
                    <a:pt x="738051" y="293914"/>
                    <a:pt x="679268" y="325482"/>
                  </a:cubicBezTo>
                  <a:cubicBezTo>
                    <a:pt x="620485" y="357050"/>
                    <a:pt x="411479" y="390796"/>
                    <a:pt x="313508" y="416922"/>
                  </a:cubicBezTo>
                  <a:cubicBezTo>
                    <a:pt x="215537" y="443048"/>
                    <a:pt x="140426" y="458288"/>
                    <a:pt x="91440" y="482237"/>
                  </a:cubicBezTo>
                  <a:cubicBezTo>
                    <a:pt x="42454" y="506186"/>
                    <a:pt x="0" y="545374"/>
                    <a:pt x="19594" y="560614"/>
                  </a:cubicBezTo>
                  <a:cubicBezTo>
                    <a:pt x="39188" y="575854"/>
                    <a:pt x="179614" y="561703"/>
                    <a:pt x="209005" y="573677"/>
                  </a:cubicBezTo>
                  <a:cubicBezTo>
                    <a:pt x="238396" y="585651"/>
                    <a:pt x="173082" y="628105"/>
                    <a:pt x="195942" y="632459"/>
                  </a:cubicBezTo>
                  <a:cubicBezTo>
                    <a:pt x="218802" y="636813"/>
                    <a:pt x="313508" y="591093"/>
                    <a:pt x="346165" y="599802"/>
                  </a:cubicBezTo>
                  <a:cubicBezTo>
                    <a:pt x="378822" y="608511"/>
                    <a:pt x="362494" y="697774"/>
                    <a:pt x="391885" y="684711"/>
                  </a:cubicBezTo>
                  <a:cubicBezTo>
                    <a:pt x="421276" y="671648"/>
                    <a:pt x="421277" y="558436"/>
                    <a:pt x="522514" y="521425"/>
                  </a:cubicBezTo>
                  <a:cubicBezTo>
                    <a:pt x="623751" y="484414"/>
                    <a:pt x="885008" y="472439"/>
                    <a:pt x="999308" y="462642"/>
                  </a:cubicBezTo>
                  <a:cubicBezTo>
                    <a:pt x="1113608" y="452845"/>
                    <a:pt x="1113608" y="451756"/>
                    <a:pt x="1208314" y="462642"/>
                  </a:cubicBezTo>
                  <a:cubicBezTo>
                    <a:pt x="1303020" y="473528"/>
                    <a:pt x="1440179" y="524691"/>
                    <a:pt x="1567542" y="527957"/>
                  </a:cubicBezTo>
                  <a:cubicBezTo>
                    <a:pt x="1694905" y="531223"/>
                    <a:pt x="1846217" y="490946"/>
                    <a:pt x="1972491" y="482237"/>
                  </a:cubicBezTo>
                  <a:cubicBezTo>
                    <a:pt x="2098765" y="473528"/>
                    <a:pt x="2215242" y="482237"/>
                    <a:pt x="2325188" y="475705"/>
                  </a:cubicBezTo>
                  <a:cubicBezTo>
                    <a:pt x="2435134" y="469174"/>
                    <a:pt x="2597331" y="455022"/>
                    <a:pt x="2632165" y="443048"/>
                  </a:cubicBezTo>
                  <a:cubicBezTo>
                    <a:pt x="2666999" y="431074"/>
                    <a:pt x="2582091" y="418010"/>
                    <a:pt x="2534194" y="403859"/>
                  </a:cubicBezTo>
                  <a:cubicBezTo>
                    <a:pt x="2486297" y="389708"/>
                    <a:pt x="2385059" y="369025"/>
                    <a:pt x="2344782" y="358139"/>
                  </a:cubicBezTo>
                  <a:cubicBezTo>
                    <a:pt x="2304505" y="347253"/>
                    <a:pt x="2315391" y="332013"/>
                    <a:pt x="2292531" y="338545"/>
                  </a:cubicBezTo>
                  <a:cubicBezTo>
                    <a:pt x="2269671" y="345077"/>
                    <a:pt x="2246810" y="385354"/>
                    <a:pt x="2207622" y="397328"/>
                  </a:cubicBezTo>
                  <a:cubicBezTo>
                    <a:pt x="2168434" y="409302"/>
                    <a:pt x="2086791" y="418011"/>
                    <a:pt x="2057400" y="410391"/>
                  </a:cubicBezTo>
                  <a:cubicBezTo>
                    <a:pt x="2028009" y="402771"/>
                    <a:pt x="2016034" y="371202"/>
                    <a:pt x="2031274" y="351608"/>
                  </a:cubicBezTo>
                  <a:cubicBezTo>
                    <a:pt x="2046514" y="332014"/>
                    <a:pt x="2188029" y="325482"/>
                    <a:pt x="2148840" y="292825"/>
                  </a:cubicBezTo>
                  <a:cubicBezTo>
                    <a:pt x="2109651" y="260168"/>
                    <a:pt x="1861456" y="180702"/>
                    <a:pt x="1796142" y="155665"/>
                  </a:cubicBezTo>
                  <a:cubicBezTo>
                    <a:pt x="1730828" y="130628"/>
                    <a:pt x="1803763" y="136070"/>
                    <a:pt x="1756954" y="142602"/>
                  </a:cubicBezTo>
                  <a:cubicBezTo>
                    <a:pt x="1710145" y="149134"/>
                    <a:pt x="1563188" y="197031"/>
                    <a:pt x="1515291" y="194854"/>
                  </a:cubicBezTo>
                  <a:cubicBezTo>
                    <a:pt x="1467394" y="192677"/>
                    <a:pt x="1464128" y="146956"/>
                    <a:pt x="1469571" y="129539"/>
                  </a:cubicBezTo>
                  <a:cubicBezTo>
                    <a:pt x="1475014" y="112122"/>
                    <a:pt x="1550125" y="103414"/>
                    <a:pt x="1547948" y="90351"/>
                  </a:cubicBezTo>
                  <a:cubicBezTo>
                    <a:pt x="1545771" y="77288"/>
                    <a:pt x="1484811" y="64225"/>
                    <a:pt x="1456508" y="51162"/>
                  </a:cubicBezTo>
                  <a:cubicBezTo>
                    <a:pt x="1428205" y="38099"/>
                    <a:pt x="1455419" y="0"/>
                    <a:pt x="1378131" y="11974"/>
                  </a:cubicBezTo>
                  <a:cubicBezTo>
                    <a:pt x="1300843" y="23948"/>
                    <a:pt x="1107077" y="87085"/>
                    <a:pt x="992777" y="123008"/>
                  </a:cubicBezTo>
                  <a:cubicBezTo>
                    <a:pt x="878477" y="158931"/>
                    <a:pt x="718457" y="193765"/>
                    <a:pt x="666205" y="227511"/>
                  </a:cubicBezTo>
                  <a:close/>
                </a:path>
              </a:pathLst>
            </a:custGeom>
            <a:solidFill>
              <a:srgbClr val="00FF00"/>
            </a:solidFill>
            <a:ln>
              <a:solidFill>
                <a:srgbClr val="4F6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2699996" y="2402113"/>
              <a:ext cx="4442847" cy="1603829"/>
            </a:xfrm>
            <a:custGeom>
              <a:avLst/>
              <a:gdLst>
                <a:gd name="connsiteX0" fmla="*/ 444500 w 4800600"/>
                <a:gd name="connsiteY0" fmla="*/ 1560286 h 1790700"/>
                <a:gd name="connsiteX1" fmla="*/ 607786 w 4800600"/>
                <a:gd name="connsiteY1" fmla="*/ 1418772 h 1790700"/>
                <a:gd name="connsiteX2" fmla="*/ 760186 w 4800600"/>
                <a:gd name="connsiteY2" fmla="*/ 1505857 h 1790700"/>
                <a:gd name="connsiteX3" fmla="*/ 1445986 w 4800600"/>
                <a:gd name="connsiteY3" fmla="*/ 1201057 h 1790700"/>
                <a:gd name="connsiteX4" fmla="*/ 1576614 w 4800600"/>
                <a:gd name="connsiteY4" fmla="*/ 1092200 h 1790700"/>
                <a:gd name="connsiteX5" fmla="*/ 2229757 w 4800600"/>
                <a:gd name="connsiteY5" fmla="*/ 885372 h 1790700"/>
                <a:gd name="connsiteX6" fmla="*/ 2534557 w 4800600"/>
                <a:gd name="connsiteY6" fmla="*/ 754743 h 1790700"/>
                <a:gd name="connsiteX7" fmla="*/ 2926443 w 4800600"/>
                <a:gd name="connsiteY7" fmla="*/ 645886 h 1790700"/>
                <a:gd name="connsiteX8" fmla="*/ 3111500 w 4800600"/>
                <a:gd name="connsiteY8" fmla="*/ 547915 h 1790700"/>
                <a:gd name="connsiteX9" fmla="*/ 3427186 w 4800600"/>
                <a:gd name="connsiteY9" fmla="*/ 428172 h 1790700"/>
                <a:gd name="connsiteX10" fmla="*/ 3666671 w 4800600"/>
                <a:gd name="connsiteY10" fmla="*/ 319315 h 1790700"/>
                <a:gd name="connsiteX11" fmla="*/ 3993243 w 4800600"/>
                <a:gd name="connsiteY11" fmla="*/ 221343 h 1790700"/>
                <a:gd name="connsiteX12" fmla="*/ 4657271 w 4800600"/>
                <a:gd name="connsiteY12" fmla="*/ 25400 h 1790700"/>
                <a:gd name="connsiteX13" fmla="*/ 4679043 w 4800600"/>
                <a:gd name="connsiteY13" fmla="*/ 68943 h 1790700"/>
                <a:gd name="connsiteX14" fmla="*/ 4646386 w 4800600"/>
                <a:gd name="connsiteY14" fmla="*/ 123372 h 1790700"/>
                <a:gd name="connsiteX15" fmla="*/ 3753757 w 4800600"/>
                <a:gd name="connsiteY15" fmla="*/ 449943 h 1790700"/>
                <a:gd name="connsiteX16" fmla="*/ 564243 w 4800600"/>
                <a:gd name="connsiteY16" fmla="*/ 1603829 h 1790700"/>
                <a:gd name="connsiteX17" fmla="*/ 368300 w 4800600"/>
                <a:gd name="connsiteY17" fmla="*/ 1571172 h 1790700"/>
                <a:gd name="connsiteX18" fmla="*/ 586014 w 4800600"/>
                <a:gd name="connsiteY18" fmla="*/ 1440543 h 1790700"/>
                <a:gd name="connsiteX0" fmla="*/ 444500 w 4800600"/>
                <a:gd name="connsiteY0" fmla="*/ 1560286 h 1790700"/>
                <a:gd name="connsiteX1" fmla="*/ 607786 w 4800600"/>
                <a:gd name="connsiteY1" fmla="*/ 1418772 h 1790700"/>
                <a:gd name="connsiteX2" fmla="*/ 760186 w 4800600"/>
                <a:gd name="connsiteY2" fmla="*/ 1505857 h 1790700"/>
                <a:gd name="connsiteX3" fmla="*/ 1445986 w 4800600"/>
                <a:gd name="connsiteY3" fmla="*/ 1201057 h 1790700"/>
                <a:gd name="connsiteX4" fmla="*/ 1576614 w 4800600"/>
                <a:gd name="connsiteY4" fmla="*/ 1092200 h 1790700"/>
                <a:gd name="connsiteX5" fmla="*/ 2229757 w 4800600"/>
                <a:gd name="connsiteY5" fmla="*/ 885372 h 1790700"/>
                <a:gd name="connsiteX6" fmla="*/ 2534557 w 4800600"/>
                <a:gd name="connsiteY6" fmla="*/ 754743 h 1790700"/>
                <a:gd name="connsiteX7" fmla="*/ 2926443 w 4800600"/>
                <a:gd name="connsiteY7" fmla="*/ 645886 h 1790700"/>
                <a:gd name="connsiteX8" fmla="*/ 3111500 w 4800600"/>
                <a:gd name="connsiteY8" fmla="*/ 547915 h 1790700"/>
                <a:gd name="connsiteX9" fmla="*/ 3427186 w 4800600"/>
                <a:gd name="connsiteY9" fmla="*/ 428172 h 1790700"/>
                <a:gd name="connsiteX10" fmla="*/ 3666671 w 4800600"/>
                <a:gd name="connsiteY10" fmla="*/ 319315 h 1790700"/>
                <a:gd name="connsiteX11" fmla="*/ 3993243 w 4800600"/>
                <a:gd name="connsiteY11" fmla="*/ 221343 h 1790700"/>
                <a:gd name="connsiteX12" fmla="*/ 4657271 w 4800600"/>
                <a:gd name="connsiteY12" fmla="*/ 25400 h 1790700"/>
                <a:gd name="connsiteX13" fmla="*/ 4679043 w 4800600"/>
                <a:gd name="connsiteY13" fmla="*/ 68943 h 1790700"/>
                <a:gd name="connsiteX14" fmla="*/ 4646386 w 4800600"/>
                <a:gd name="connsiteY14" fmla="*/ 123372 h 1790700"/>
                <a:gd name="connsiteX15" fmla="*/ 3753757 w 4800600"/>
                <a:gd name="connsiteY15" fmla="*/ 449943 h 1790700"/>
                <a:gd name="connsiteX16" fmla="*/ 564243 w 4800600"/>
                <a:gd name="connsiteY16" fmla="*/ 1603829 h 1790700"/>
                <a:gd name="connsiteX17" fmla="*/ 368300 w 4800600"/>
                <a:gd name="connsiteY17" fmla="*/ 1571172 h 1790700"/>
                <a:gd name="connsiteX18" fmla="*/ 586014 w 4800600"/>
                <a:gd name="connsiteY18" fmla="*/ 1440543 h 1790700"/>
                <a:gd name="connsiteX19" fmla="*/ 444500 w 4800600"/>
                <a:gd name="connsiteY19" fmla="*/ 1560286 h 1790700"/>
                <a:gd name="connsiteX0" fmla="*/ 586014 w 4800600"/>
                <a:gd name="connsiteY0" fmla="*/ 1440543 h 1790700"/>
                <a:gd name="connsiteX1" fmla="*/ 607786 w 4800600"/>
                <a:gd name="connsiteY1" fmla="*/ 1418772 h 1790700"/>
                <a:gd name="connsiteX2" fmla="*/ 760186 w 4800600"/>
                <a:gd name="connsiteY2" fmla="*/ 1505857 h 1790700"/>
                <a:gd name="connsiteX3" fmla="*/ 1445986 w 4800600"/>
                <a:gd name="connsiteY3" fmla="*/ 1201057 h 1790700"/>
                <a:gd name="connsiteX4" fmla="*/ 1576614 w 4800600"/>
                <a:gd name="connsiteY4" fmla="*/ 1092200 h 1790700"/>
                <a:gd name="connsiteX5" fmla="*/ 2229757 w 4800600"/>
                <a:gd name="connsiteY5" fmla="*/ 885372 h 1790700"/>
                <a:gd name="connsiteX6" fmla="*/ 2534557 w 4800600"/>
                <a:gd name="connsiteY6" fmla="*/ 754743 h 1790700"/>
                <a:gd name="connsiteX7" fmla="*/ 2926443 w 4800600"/>
                <a:gd name="connsiteY7" fmla="*/ 645886 h 1790700"/>
                <a:gd name="connsiteX8" fmla="*/ 3111500 w 4800600"/>
                <a:gd name="connsiteY8" fmla="*/ 547915 h 1790700"/>
                <a:gd name="connsiteX9" fmla="*/ 3427186 w 4800600"/>
                <a:gd name="connsiteY9" fmla="*/ 428172 h 1790700"/>
                <a:gd name="connsiteX10" fmla="*/ 3666671 w 4800600"/>
                <a:gd name="connsiteY10" fmla="*/ 319315 h 1790700"/>
                <a:gd name="connsiteX11" fmla="*/ 3993243 w 4800600"/>
                <a:gd name="connsiteY11" fmla="*/ 221343 h 1790700"/>
                <a:gd name="connsiteX12" fmla="*/ 4657271 w 4800600"/>
                <a:gd name="connsiteY12" fmla="*/ 25400 h 1790700"/>
                <a:gd name="connsiteX13" fmla="*/ 4679043 w 4800600"/>
                <a:gd name="connsiteY13" fmla="*/ 68943 h 1790700"/>
                <a:gd name="connsiteX14" fmla="*/ 4646386 w 4800600"/>
                <a:gd name="connsiteY14" fmla="*/ 123372 h 1790700"/>
                <a:gd name="connsiteX15" fmla="*/ 3753757 w 4800600"/>
                <a:gd name="connsiteY15" fmla="*/ 449943 h 1790700"/>
                <a:gd name="connsiteX16" fmla="*/ 564243 w 4800600"/>
                <a:gd name="connsiteY16" fmla="*/ 1603829 h 1790700"/>
                <a:gd name="connsiteX17" fmla="*/ 368300 w 4800600"/>
                <a:gd name="connsiteY17" fmla="*/ 1571172 h 1790700"/>
                <a:gd name="connsiteX18" fmla="*/ 586014 w 4800600"/>
                <a:gd name="connsiteY18" fmla="*/ 1440543 h 1790700"/>
                <a:gd name="connsiteX0" fmla="*/ 228261 w 4442847"/>
                <a:gd name="connsiteY0" fmla="*/ 1440543 h 1603829"/>
                <a:gd name="connsiteX1" fmla="*/ 250033 w 4442847"/>
                <a:gd name="connsiteY1" fmla="*/ 1418772 h 1603829"/>
                <a:gd name="connsiteX2" fmla="*/ 402433 w 4442847"/>
                <a:gd name="connsiteY2" fmla="*/ 1505857 h 1603829"/>
                <a:gd name="connsiteX3" fmla="*/ 1088233 w 4442847"/>
                <a:gd name="connsiteY3" fmla="*/ 1201057 h 1603829"/>
                <a:gd name="connsiteX4" fmla="*/ 1218861 w 4442847"/>
                <a:gd name="connsiteY4" fmla="*/ 1092200 h 1603829"/>
                <a:gd name="connsiteX5" fmla="*/ 1872004 w 4442847"/>
                <a:gd name="connsiteY5" fmla="*/ 885372 h 1603829"/>
                <a:gd name="connsiteX6" fmla="*/ 2176804 w 4442847"/>
                <a:gd name="connsiteY6" fmla="*/ 754743 h 1603829"/>
                <a:gd name="connsiteX7" fmla="*/ 2568690 w 4442847"/>
                <a:gd name="connsiteY7" fmla="*/ 645886 h 1603829"/>
                <a:gd name="connsiteX8" fmla="*/ 2753747 w 4442847"/>
                <a:gd name="connsiteY8" fmla="*/ 547915 h 1603829"/>
                <a:gd name="connsiteX9" fmla="*/ 3069433 w 4442847"/>
                <a:gd name="connsiteY9" fmla="*/ 428172 h 1603829"/>
                <a:gd name="connsiteX10" fmla="*/ 3308918 w 4442847"/>
                <a:gd name="connsiteY10" fmla="*/ 319315 h 1603829"/>
                <a:gd name="connsiteX11" fmla="*/ 3635490 w 4442847"/>
                <a:gd name="connsiteY11" fmla="*/ 221343 h 1603829"/>
                <a:gd name="connsiteX12" fmla="*/ 4299518 w 4442847"/>
                <a:gd name="connsiteY12" fmla="*/ 25400 h 1603829"/>
                <a:gd name="connsiteX13" fmla="*/ 4321290 w 4442847"/>
                <a:gd name="connsiteY13" fmla="*/ 68943 h 1603829"/>
                <a:gd name="connsiteX14" fmla="*/ 4288633 w 4442847"/>
                <a:gd name="connsiteY14" fmla="*/ 123372 h 1603829"/>
                <a:gd name="connsiteX15" fmla="*/ 3396004 w 4442847"/>
                <a:gd name="connsiteY15" fmla="*/ 449943 h 1603829"/>
                <a:gd name="connsiteX16" fmla="*/ 206490 w 4442847"/>
                <a:gd name="connsiteY16" fmla="*/ 1603829 h 1603829"/>
                <a:gd name="connsiteX17" fmla="*/ 10547 w 4442847"/>
                <a:gd name="connsiteY17" fmla="*/ 1571172 h 1603829"/>
                <a:gd name="connsiteX18" fmla="*/ 228261 w 4442847"/>
                <a:gd name="connsiteY18" fmla="*/ 1440543 h 160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42847" h="1603829">
                  <a:moveTo>
                    <a:pt x="228261" y="1440543"/>
                  </a:moveTo>
                  <a:lnTo>
                    <a:pt x="250033" y="1418772"/>
                  </a:lnTo>
                  <a:cubicBezTo>
                    <a:pt x="302647" y="1409701"/>
                    <a:pt x="262733" y="1542143"/>
                    <a:pt x="402433" y="1505857"/>
                  </a:cubicBezTo>
                  <a:cubicBezTo>
                    <a:pt x="542133" y="1469571"/>
                    <a:pt x="952162" y="1270000"/>
                    <a:pt x="1088233" y="1201057"/>
                  </a:cubicBezTo>
                  <a:cubicBezTo>
                    <a:pt x="1224304" y="1132114"/>
                    <a:pt x="1088233" y="1144814"/>
                    <a:pt x="1218861" y="1092200"/>
                  </a:cubicBezTo>
                  <a:cubicBezTo>
                    <a:pt x="1349489" y="1039586"/>
                    <a:pt x="1712347" y="941615"/>
                    <a:pt x="1872004" y="885372"/>
                  </a:cubicBezTo>
                  <a:cubicBezTo>
                    <a:pt x="2031661" y="829129"/>
                    <a:pt x="2060690" y="794657"/>
                    <a:pt x="2176804" y="754743"/>
                  </a:cubicBezTo>
                  <a:cubicBezTo>
                    <a:pt x="2292918" y="714829"/>
                    <a:pt x="2472533" y="680357"/>
                    <a:pt x="2568690" y="645886"/>
                  </a:cubicBezTo>
                  <a:cubicBezTo>
                    <a:pt x="2664847" y="611415"/>
                    <a:pt x="2670290" y="584201"/>
                    <a:pt x="2753747" y="547915"/>
                  </a:cubicBezTo>
                  <a:cubicBezTo>
                    <a:pt x="2837204" y="511629"/>
                    <a:pt x="2976904" y="466272"/>
                    <a:pt x="3069433" y="428172"/>
                  </a:cubicBezTo>
                  <a:cubicBezTo>
                    <a:pt x="3161962" y="390072"/>
                    <a:pt x="3214575" y="353786"/>
                    <a:pt x="3308918" y="319315"/>
                  </a:cubicBezTo>
                  <a:cubicBezTo>
                    <a:pt x="3403261" y="284844"/>
                    <a:pt x="3635490" y="221343"/>
                    <a:pt x="3635490" y="221343"/>
                  </a:cubicBezTo>
                  <a:cubicBezTo>
                    <a:pt x="3800590" y="172357"/>
                    <a:pt x="4185218" y="50800"/>
                    <a:pt x="4299518" y="25400"/>
                  </a:cubicBezTo>
                  <a:cubicBezTo>
                    <a:pt x="4413818" y="0"/>
                    <a:pt x="4323104" y="52614"/>
                    <a:pt x="4321290" y="68943"/>
                  </a:cubicBezTo>
                  <a:cubicBezTo>
                    <a:pt x="4319476" y="85272"/>
                    <a:pt x="4442847" y="59872"/>
                    <a:pt x="4288633" y="123372"/>
                  </a:cubicBezTo>
                  <a:cubicBezTo>
                    <a:pt x="4134419" y="186872"/>
                    <a:pt x="3396004" y="449943"/>
                    <a:pt x="3396004" y="449943"/>
                  </a:cubicBezTo>
                  <a:lnTo>
                    <a:pt x="206490" y="1603829"/>
                  </a:lnTo>
                  <a:cubicBezTo>
                    <a:pt x="0" y="1575015"/>
                    <a:pt x="6919" y="1598386"/>
                    <a:pt x="10547" y="1571172"/>
                  </a:cubicBezTo>
                  <a:cubicBezTo>
                    <a:pt x="14175" y="1543958"/>
                    <a:pt x="121218" y="1492250"/>
                    <a:pt x="228261" y="1440543"/>
                  </a:cubicBezTo>
                  <a:close/>
                </a:path>
              </a:pathLst>
            </a:custGeom>
            <a:solidFill>
              <a:srgbClr val="00FF00"/>
            </a:solidFill>
            <a:ln w="25400">
              <a:solidFill>
                <a:srgbClr val="4F622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1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left)">
                                      <p:cBhvr>
                                        <p:cTn id="20" dur="10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1000"/>
                                        <p:tgtEl>
                                          <p:spTgt spid="19"/>
                                        </p:tgtEl>
                                      </p:cBhvr>
                                    </p:animEffect>
                                    <p:set>
                                      <p:cBhvr>
                                        <p:cTn id="25" dur="1" fill="hold">
                                          <p:stCondLst>
                                            <p:cond delay="999"/>
                                          </p:stCondLst>
                                        </p:cTn>
                                        <p:tgtEl>
                                          <p:spTgt spid="1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6"/>
                                        </p:tgtEl>
                                      </p:cBhvr>
                                    </p:animEffect>
                                    <p:set>
                                      <p:cBhvr>
                                        <p:cTn id="28" dur="1" fill="hold">
                                          <p:stCondLst>
                                            <p:cond delay="9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childTnLst>
                                </p:cTn>
                              </p:par>
                              <p:par>
                                <p:cTn id="34" presetID="22" presetClass="entr" presetSubtype="4" fill="hold" nodeType="withEffect">
                                  <p:stCondLst>
                                    <p:cond delay="50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 name="Group 36"/>
          <p:cNvGrpSpPr>
            <a:grpSpLocks/>
          </p:cNvGrpSpPr>
          <p:nvPr/>
        </p:nvGrpSpPr>
        <p:grpSpPr>
          <a:xfrm>
            <a:off x="18288" y="0"/>
            <a:ext cx="9096756" cy="6858000"/>
            <a:chOff x="0" y="0"/>
            <a:chExt cx="9144000" cy="6858000"/>
          </a:xfrm>
        </p:grpSpPr>
        <p:grpSp>
          <p:nvGrpSpPr>
            <p:cNvPr id="38" name="Group 54"/>
            <p:cNvGrpSpPr/>
            <p:nvPr/>
          </p:nvGrpSpPr>
          <p:grpSpPr>
            <a:xfrm>
              <a:off x="0" y="0"/>
              <a:ext cx="9144000" cy="6858000"/>
              <a:chOff x="0" y="0"/>
              <a:chExt cx="9144000" cy="6858000"/>
            </a:xfrm>
          </p:grpSpPr>
          <p:grpSp>
            <p:nvGrpSpPr>
              <p:cNvPr id="42" name="Group 1"/>
              <p:cNvGrpSpPr/>
              <p:nvPr/>
            </p:nvGrpSpPr>
            <p:grpSpPr>
              <a:xfrm>
                <a:off x="0" y="0"/>
                <a:ext cx="9144000" cy="6858000"/>
                <a:chOff x="0" y="0"/>
                <a:chExt cx="9144000" cy="6858000"/>
              </a:xfrm>
            </p:grpSpPr>
            <p:sp>
              <p:nvSpPr>
                <p:cNvPr id="86"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17"/>
                <p:cNvGrpSpPr/>
                <p:nvPr/>
              </p:nvGrpSpPr>
              <p:grpSpPr>
                <a:xfrm>
                  <a:off x="32482" y="612648"/>
                  <a:ext cx="8890856" cy="6245352"/>
                  <a:chOff x="32482" y="612648"/>
                  <a:chExt cx="8890856" cy="6245352"/>
                </a:xfrm>
              </p:grpSpPr>
              <p:pic>
                <p:nvPicPr>
                  <p:cNvPr id="88" name="Picture 4" descr="000"/>
                  <p:cNvPicPr preferRelativeResize="0">
                    <a:picLocks noChangeArrowheads="1"/>
                  </p:cNvPicPr>
                  <p:nvPr/>
                </p:nvPicPr>
                <p:blipFill>
                  <a:blip r:embed="rId2" cstate="print"/>
                  <a:srcRect/>
                  <a:stretch>
                    <a:fillRect/>
                  </a:stretch>
                </p:blipFill>
                <p:spPr bwMode="auto">
                  <a:xfrm>
                    <a:off x="220663" y="612648"/>
                    <a:ext cx="8702675" cy="5605463"/>
                  </a:xfrm>
                  <a:prstGeom prst="rect">
                    <a:avLst/>
                  </a:prstGeom>
                  <a:noFill/>
                  <a:ln w="9525">
                    <a:noFill/>
                    <a:miter lim="800000"/>
                    <a:headEnd/>
                    <a:tailEnd/>
                  </a:ln>
                </p:spPr>
              </p:pic>
              <p:cxnSp>
                <p:nvCxnSpPr>
                  <p:cNvPr id="89"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0" name="Group 12"/>
                  <p:cNvGrpSpPr/>
                  <p:nvPr/>
                </p:nvGrpSpPr>
                <p:grpSpPr>
                  <a:xfrm>
                    <a:off x="32482" y="5336498"/>
                    <a:ext cx="8806718" cy="1521502"/>
                    <a:chOff x="32482" y="5336498"/>
                    <a:chExt cx="8806718" cy="1521502"/>
                  </a:xfrm>
                </p:grpSpPr>
                <p:sp>
                  <p:nvSpPr>
                    <p:cNvPr id="92" name="Rectangle 8"/>
                    <p:cNvSpPr/>
                    <p:nvPr/>
                  </p:nvSpPr>
                  <p:spPr>
                    <a:xfrm>
                      <a:off x="6355830" y="5336498"/>
                      <a:ext cx="2483370" cy="988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
                    <p:cNvSpPr/>
                    <p:nvPr/>
                  </p:nvSpPr>
                  <p:spPr>
                    <a:xfrm>
                      <a:off x="3839981" y="6595672"/>
                      <a:ext cx="1409075" cy="26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4" name="Rectangle 10"/>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TextBox 7"/>
                  <p:cNvSpPr txBox="1"/>
                  <p:nvPr/>
                </p:nvSpPr>
                <p:spPr>
                  <a:xfrm>
                    <a:off x="89940" y="5201587"/>
                    <a:ext cx="1382110" cy="830997"/>
                  </a:xfrm>
                  <a:prstGeom prst="rect">
                    <a:avLst/>
                  </a:prstGeom>
                  <a:solidFill>
                    <a:schemeClr val="bg1"/>
                  </a:solidFill>
                </p:spPr>
                <p:txBody>
                  <a:bodyPr wrap="none" rtlCol="0">
                    <a:spAutoFit/>
                  </a:bodyPr>
                  <a:lstStyle/>
                  <a:p>
                    <a:r>
                      <a:rPr lang="en-US" sz="2400" b="1" dirty="0" smtClean="0"/>
                      <a:t>000 Ma </a:t>
                    </a:r>
                  </a:p>
                  <a:p>
                    <a:r>
                      <a:rPr lang="en-US" sz="2400" b="1" dirty="0" smtClean="0"/>
                      <a:t>present </a:t>
                    </a:r>
                    <a:endParaRPr lang="en-US" sz="2400" b="1" dirty="0"/>
                  </a:p>
                </p:txBody>
              </p:sp>
            </p:grpSp>
          </p:grpSp>
          <p:grpSp>
            <p:nvGrpSpPr>
              <p:cNvPr id="43" name="Group 52"/>
              <p:cNvGrpSpPr/>
              <p:nvPr/>
            </p:nvGrpSpPr>
            <p:grpSpPr>
              <a:xfrm>
                <a:off x="344774" y="655675"/>
                <a:ext cx="8499423" cy="5491700"/>
                <a:chOff x="344774" y="655675"/>
                <a:chExt cx="8499423" cy="5491700"/>
              </a:xfrm>
            </p:grpSpPr>
            <p:grpSp>
              <p:nvGrpSpPr>
                <p:cNvPr id="44" name="Group 31"/>
                <p:cNvGrpSpPr/>
                <p:nvPr/>
              </p:nvGrpSpPr>
              <p:grpSpPr>
                <a:xfrm>
                  <a:off x="344774" y="655675"/>
                  <a:ext cx="8499423" cy="3933814"/>
                  <a:chOff x="344774" y="655675"/>
                  <a:chExt cx="8499423" cy="3933814"/>
                </a:xfrm>
              </p:grpSpPr>
              <p:sp>
                <p:nvSpPr>
                  <p:cNvPr id="71" name="Freeform 70"/>
                  <p:cNvSpPr/>
                  <p:nvPr/>
                </p:nvSpPr>
                <p:spPr>
                  <a:xfrm>
                    <a:off x="2344189" y="2360815"/>
                    <a:ext cx="357447" cy="340821"/>
                  </a:xfrm>
                  <a:custGeom>
                    <a:avLst/>
                    <a:gdLst>
                      <a:gd name="connsiteX0" fmla="*/ 0 w 357447"/>
                      <a:gd name="connsiteY0" fmla="*/ 0 h 340821"/>
                      <a:gd name="connsiteX1" fmla="*/ 216131 w 357447"/>
                      <a:gd name="connsiteY1" fmla="*/ 157941 h 340821"/>
                      <a:gd name="connsiteX2" fmla="*/ 315884 w 357447"/>
                      <a:gd name="connsiteY2" fmla="*/ 249381 h 340821"/>
                      <a:gd name="connsiteX3" fmla="*/ 357447 w 357447"/>
                      <a:gd name="connsiteY3" fmla="*/ 340821 h 340821"/>
                    </a:gdLst>
                    <a:ahLst/>
                    <a:cxnLst>
                      <a:cxn ang="0">
                        <a:pos x="connsiteX0" y="connsiteY0"/>
                      </a:cxn>
                      <a:cxn ang="0">
                        <a:pos x="connsiteX1" y="connsiteY1"/>
                      </a:cxn>
                      <a:cxn ang="0">
                        <a:pos x="connsiteX2" y="connsiteY2"/>
                      </a:cxn>
                      <a:cxn ang="0">
                        <a:pos x="connsiteX3" y="connsiteY3"/>
                      </a:cxn>
                    </a:cxnLst>
                    <a:rect l="l" t="t" r="r" b="b"/>
                    <a:pathLst>
                      <a:path w="357447" h="340821">
                        <a:moveTo>
                          <a:pt x="0" y="0"/>
                        </a:moveTo>
                        <a:cubicBezTo>
                          <a:pt x="81742" y="58189"/>
                          <a:pt x="163484" y="116378"/>
                          <a:pt x="216131" y="157941"/>
                        </a:cubicBezTo>
                        <a:cubicBezTo>
                          <a:pt x="268778" y="199504"/>
                          <a:pt x="292331" y="218901"/>
                          <a:pt x="315884" y="249381"/>
                        </a:cubicBezTo>
                        <a:cubicBezTo>
                          <a:pt x="339437" y="279861"/>
                          <a:pt x="348442" y="310341"/>
                          <a:pt x="357447" y="340821"/>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2" name="Group 30"/>
                  <p:cNvGrpSpPr/>
                  <p:nvPr/>
                </p:nvGrpSpPr>
                <p:grpSpPr>
                  <a:xfrm>
                    <a:off x="344774" y="655675"/>
                    <a:ext cx="8499423" cy="3933814"/>
                    <a:chOff x="344774" y="655675"/>
                    <a:chExt cx="8499423" cy="3933814"/>
                  </a:xfrm>
                </p:grpSpPr>
                <p:sp>
                  <p:nvSpPr>
                    <p:cNvPr id="73" name="Freeform 72"/>
                    <p:cNvSpPr/>
                    <p:nvPr/>
                  </p:nvSpPr>
                  <p:spPr>
                    <a:xfrm>
                      <a:off x="3481431" y="1681993"/>
                      <a:ext cx="2758580" cy="2671893"/>
                    </a:xfrm>
                    <a:custGeom>
                      <a:avLst/>
                      <a:gdLst>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939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939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58580" h="2671893">
                          <a:moveTo>
                            <a:pt x="1501630" y="37750"/>
                          </a:moveTo>
                          <a:cubicBezTo>
                            <a:pt x="1409351" y="50333"/>
                            <a:pt x="1273729" y="83890"/>
                            <a:pt x="1157681" y="88084"/>
                          </a:cubicBezTo>
                          <a:cubicBezTo>
                            <a:pt x="1041633" y="92278"/>
                            <a:pt x="917196" y="75501"/>
                            <a:pt x="805343" y="62917"/>
                          </a:cubicBezTo>
                          <a:cubicBezTo>
                            <a:pt x="693490" y="50334"/>
                            <a:pt x="564859" y="0"/>
                            <a:pt x="486562" y="12583"/>
                          </a:cubicBezTo>
                          <a:cubicBezTo>
                            <a:pt x="408265" y="25166"/>
                            <a:pt x="402672" y="71306"/>
                            <a:pt x="335560" y="138418"/>
                          </a:cubicBezTo>
                          <a:cubicBezTo>
                            <a:pt x="268448" y="205530"/>
                            <a:pt x="137020" y="332763"/>
                            <a:pt x="83890" y="415255"/>
                          </a:cubicBezTo>
                          <a:cubicBezTo>
                            <a:pt x="30760" y="497747"/>
                            <a:pt x="0" y="556469"/>
                            <a:pt x="16778" y="633368"/>
                          </a:cubicBezTo>
                          <a:cubicBezTo>
                            <a:pt x="33556" y="710267"/>
                            <a:pt x="137020" y="819324"/>
                            <a:pt x="184558" y="876649"/>
                          </a:cubicBezTo>
                          <a:cubicBezTo>
                            <a:pt x="232096" y="933974"/>
                            <a:pt x="255865" y="936770"/>
                            <a:pt x="302004" y="977317"/>
                          </a:cubicBezTo>
                          <a:cubicBezTo>
                            <a:pt x="348143" y="1017864"/>
                            <a:pt x="378903" y="1091967"/>
                            <a:pt x="461395" y="1119930"/>
                          </a:cubicBezTo>
                          <a:cubicBezTo>
                            <a:pt x="543887" y="1147893"/>
                            <a:pt x="738231" y="1110143"/>
                            <a:pt x="796954" y="1145097"/>
                          </a:cubicBezTo>
                          <a:cubicBezTo>
                            <a:pt x="855677" y="1180051"/>
                            <a:pt x="816528" y="1262543"/>
                            <a:pt x="813732" y="1329655"/>
                          </a:cubicBezTo>
                          <a:cubicBezTo>
                            <a:pt x="810936" y="1396767"/>
                            <a:pt x="780176" y="1484851"/>
                            <a:pt x="780176" y="1547768"/>
                          </a:cubicBezTo>
                          <a:cubicBezTo>
                            <a:pt x="780176" y="1610685"/>
                            <a:pt x="808139" y="1642843"/>
                            <a:pt x="813732" y="1707159"/>
                          </a:cubicBezTo>
                          <a:cubicBezTo>
                            <a:pt x="819325" y="1771475"/>
                            <a:pt x="820723" y="1866550"/>
                            <a:pt x="813732" y="1933662"/>
                          </a:cubicBezTo>
                          <a:cubicBezTo>
                            <a:pt x="806741" y="2000774"/>
                            <a:pt x="778778" y="2053904"/>
                            <a:pt x="771787" y="2109831"/>
                          </a:cubicBezTo>
                          <a:cubicBezTo>
                            <a:pt x="764796" y="2165758"/>
                            <a:pt x="743824" y="2199314"/>
                            <a:pt x="771787" y="2269222"/>
                          </a:cubicBezTo>
                          <a:cubicBezTo>
                            <a:pt x="799750" y="2339130"/>
                            <a:pt x="894826" y="2464965"/>
                            <a:pt x="939567" y="2529280"/>
                          </a:cubicBezTo>
                          <a:cubicBezTo>
                            <a:pt x="984308" y="2593595"/>
                            <a:pt x="988503" y="2638337"/>
                            <a:pt x="1040235" y="2655115"/>
                          </a:cubicBezTo>
                          <a:cubicBezTo>
                            <a:pt x="1091967" y="2671893"/>
                            <a:pt x="1174343" y="2635541"/>
                            <a:pt x="1249960" y="2629948"/>
                          </a:cubicBezTo>
                          <a:cubicBezTo>
                            <a:pt x="1325577" y="2624355"/>
                            <a:pt x="1340318" y="2565440"/>
                            <a:pt x="1493940" y="2621559"/>
                          </a:cubicBezTo>
                          <a:cubicBezTo>
                            <a:pt x="1552663" y="2614568"/>
                            <a:pt x="1540894" y="2624355"/>
                            <a:pt x="1602297" y="2588003"/>
                          </a:cubicBezTo>
                          <a:cubicBezTo>
                            <a:pt x="1663700" y="2551651"/>
                            <a:pt x="1777068" y="2459372"/>
                            <a:pt x="1862356" y="2403446"/>
                          </a:cubicBezTo>
                          <a:cubicBezTo>
                            <a:pt x="1947644" y="2347520"/>
                            <a:pt x="2038525" y="2301380"/>
                            <a:pt x="2114026" y="2252444"/>
                          </a:cubicBezTo>
                          <a:cubicBezTo>
                            <a:pt x="2189527" y="2203508"/>
                            <a:pt x="2252445" y="2165758"/>
                            <a:pt x="2315362" y="2109831"/>
                          </a:cubicBezTo>
                          <a:cubicBezTo>
                            <a:pt x="2378279" y="2053904"/>
                            <a:pt x="2424418" y="1961625"/>
                            <a:pt x="2491530" y="1916884"/>
                          </a:cubicBezTo>
                          <a:cubicBezTo>
                            <a:pt x="2558642" y="1872143"/>
                            <a:pt x="2687273" y="1884726"/>
                            <a:pt x="2718033" y="1841383"/>
                          </a:cubicBezTo>
                          <a:cubicBezTo>
                            <a:pt x="2748793" y="1798040"/>
                            <a:pt x="2671894" y="1742113"/>
                            <a:pt x="2676088" y="1656825"/>
                          </a:cubicBezTo>
                          <a:cubicBezTo>
                            <a:pt x="2680283" y="1571537"/>
                            <a:pt x="2732015" y="1412147"/>
                            <a:pt x="2743200" y="1329655"/>
                          </a:cubicBezTo>
                          <a:cubicBezTo>
                            <a:pt x="2754385" y="1247163"/>
                            <a:pt x="2758580" y="1215005"/>
                            <a:pt x="2743200" y="1161875"/>
                          </a:cubicBezTo>
                          <a:cubicBezTo>
                            <a:pt x="2727820" y="1108745"/>
                            <a:pt x="2690070" y="1057012"/>
                            <a:pt x="2650921" y="1010873"/>
                          </a:cubicBezTo>
                          <a:cubicBezTo>
                            <a:pt x="2611772" y="964734"/>
                            <a:pt x="2534873" y="939566"/>
                            <a:pt x="2508308" y="885038"/>
                          </a:cubicBezTo>
                          <a:cubicBezTo>
                            <a:pt x="2481743" y="830510"/>
                            <a:pt x="2485937" y="752212"/>
                            <a:pt x="2491530" y="683702"/>
                          </a:cubicBezTo>
                          <a:cubicBezTo>
                            <a:pt x="2497123" y="615192"/>
                            <a:pt x="2529281" y="522914"/>
                            <a:pt x="2541864" y="473978"/>
                          </a:cubicBezTo>
                          <a:cubicBezTo>
                            <a:pt x="2554447" y="425042"/>
                            <a:pt x="2588003" y="404070"/>
                            <a:pt x="2567031" y="390088"/>
                          </a:cubicBezTo>
                          <a:cubicBezTo>
                            <a:pt x="2546059" y="376106"/>
                            <a:pt x="2474753" y="423644"/>
                            <a:pt x="2416030" y="390088"/>
                          </a:cubicBezTo>
                          <a:cubicBezTo>
                            <a:pt x="2357307" y="356532"/>
                            <a:pt x="2297186" y="248873"/>
                            <a:pt x="2214694" y="188752"/>
                          </a:cubicBezTo>
                          <a:cubicBezTo>
                            <a:pt x="2132202" y="128631"/>
                            <a:pt x="2004969" y="58722"/>
                            <a:pt x="1921079" y="29361"/>
                          </a:cubicBezTo>
                          <a:cubicBezTo>
                            <a:pt x="1837189" y="0"/>
                            <a:pt x="1775669" y="11185"/>
                            <a:pt x="1711354" y="12583"/>
                          </a:cubicBezTo>
                          <a:cubicBezTo>
                            <a:pt x="1647039" y="13981"/>
                            <a:pt x="1593909" y="25167"/>
                            <a:pt x="1501630" y="37750"/>
                          </a:cubicBezTo>
                          <a:close/>
                        </a:path>
                      </a:pathLst>
                    </a:custGeom>
                    <a:noFill/>
                    <a:ln w="635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19"/>
                    <p:cNvGrpSpPr/>
                    <p:nvPr/>
                  </p:nvGrpSpPr>
                  <p:grpSpPr>
                    <a:xfrm>
                      <a:off x="344774" y="1141751"/>
                      <a:ext cx="2236033" cy="3447738"/>
                      <a:chOff x="344774" y="1141751"/>
                      <a:chExt cx="2236033" cy="3447738"/>
                    </a:xfrm>
                    <a:effectLst>
                      <a:outerShdw dist="50800" dir="5400000" algn="ctr" rotWithShape="0">
                        <a:schemeClr val="tx1"/>
                      </a:outerShdw>
                    </a:effectLst>
                  </p:grpSpPr>
                  <p:sp>
                    <p:nvSpPr>
                      <p:cNvPr id="84" name="Freeform 83"/>
                      <p:cNvSpPr/>
                      <p:nvPr/>
                    </p:nvSpPr>
                    <p:spPr>
                      <a:xfrm>
                        <a:off x="1214203" y="1141751"/>
                        <a:ext cx="1366604" cy="3447738"/>
                      </a:xfrm>
                      <a:custGeom>
                        <a:avLst/>
                        <a:gdLst>
                          <a:gd name="connsiteX0" fmla="*/ 0 w 1366604"/>
                          <a:gd name="connsiteY0" fmla="*/ 267324 h 3447738"/>
                          <a:gd name="connsiteX1" fmla="*/ 449705 w 1366604"/>
                          <a:gd name="connsiteY1" fmla="*/ 162393 h 3447738"/>
                          <a:gd name="connsiteX2" fmla="*/ 944381 w 1366604"/>
                          <a:gd name="connsiteY2" fmla="*/ 12492 h 3447738"/>
                          <a:gd name="connsiteX3" fmla="*/ 1154243 w 1366604"/>
                          <a:gd name="connsiteY3" fmla="*/ 87442 h 3447738"/>
                          <a:gd name="connsiteX4" fmla="*/ 959371 w 1366604"/>
                          <a:gd name="connsiteY4" fmla="*/ 357265 h 3447738"/>
                          <a:gd name="connsiteX5" fmla="*/ 884420 w 1366604"/>
                          <a:gd name="connsiteY5" fmla="*/ 492177 h 3447738"/>
                          <a:gd name="connsiteX6" fmla="*/ 914400 w 1366604"/>
                          <a:gd name="connsiteY6" fmla="*/ 806970 h 3447738"/>
                          <a:gd name="connsiteX7" fmla="*/ 914400 w 1366604"/>
                          <a:gd name="connsiteY7" fmla="*/ 1121764 h 3447738"/>
                          <a:gd name="connsiteX8" fmla="*/ 959371 w 1366604"/>
                          <a:gd name="connsiteY8" fmla="*/ 1466538 h 3447738"/>
                          <a:gd name="connsiteX9" fmla="*/ 944381 w 1366604"/>
                          <a:gd name="connsiteY9" fmla="*/ 1706380 h 3447738"/>
                          <a:gd name="connsiteX10" fmla="*/ 839449 w 1366604"/>
                          <a:gd name="connsiteY10" fmla="*/ 1826301 h 3447738"/>
                          <a:gd name="connsiteX11" fmla="*/ 734518 w 1366604"/>
                          <a:gd name="connsiteY11" fmla="*/ 2036164 h 3447738"/>
                          <a:gd name="connsiteX12" fmla="*/ 764499 w 1366604"/>
                          <a:gd name="connsiteY12" fmla="*/ 2305987 h 3447738"/>
                          <a:gd name="connsiteX13" fmla="*/ 914400 w 1366604"/>
                          <a:gd name="connsiteY13" fmla="*/ 2575810 h 3447738"/>
                          <a:gd name="connsiteX14" fmla="*/ 1094282 w 1366604"/>
                          <a:gd name="connsiteY14" fmla="*/ 2875613 h 3447738"/>
                          <a:gd name="connsiteX15" fmla="*/ 1199213 w 1366604"/>
                          <a:gd name="connsiteY15" fmla="*/ 2980544 h 3447738"/>
                          <a:gd name="connsiteX16" fmla="*/ 1274164 w 1366604"/>
                          <a:gd name="connsiteY16" fmla="*/ 3145436 h 3447738"/>
                          <a:gd name="connsiteX17" fmla="*/ 1334125 w 1366604"/>
                          <a:gd name="connsiteY17" fmla="*/ 3205397 h 3447738"/>
                          <a:gd name="connsiteX18" fmla="*/ 1079292 w 1366604"/>
                          <a:gd name="connsiteY18" fmla="*/ 3190406 h 3447738"/>
                          <a:gd name="connsiteX19" fmla="*/ 1004341 w 1366604"/>
                          <a:gd name="connsiteY19" fmla="*/ 3250367 h 3447738"/>
                          <a:gd name="connsiteX20" fmla="*/ 944381 w 1366604"/>
                          <a:gd name="connsiteY20" fmla="*/ 3415259 h 3447738"/>
                          <a:gd name="connsiteX21" fmla="*/ 839449 w 1366604"/>
                          <a:gd name="connsiteY21" fmla="*/ 3445239 h 34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6604" h="3447738">
                            <a:moveTo>
                              <a:pt x="0" y="267324"/>
                            </a:moveTo>
                            <a:cubicBezTo>
                              <a:pt x="146154" y="236094"/>
                              <a:pt x="292308" y="204865"/>
                              <a:pt x="449705" y="162393"/>
                            </a:cubicBezTo>
                            <a:cubicBezTo>
                              <a:pt x="607102" y="119921"/>
                              <a:pt x="826958" y="24984"/>
                              <a:pt x="944381" y="12492"/>
                            </a:cubicBezTo>
                            <a:cubicBezTo>
                              <a:pt x="1061804" y="0"/>
                              <a:pt x="1151745" y="29980"/>
                              <a:pt x="1154243" y="87442"/>
                            </a:cubicBezTo>
                            <a:cubicBezTo>
                              <a:pt x="1156741" y="144904"/>
                              <a:pt x="1004341" y="289809"/>
                              <a:pt x="959371" y="357265"/>
                            </a:cubicBezTo>
                            <a:cubicBezTo>
                              <a:pt x="914401" y="424721"/>
                              <a:pt x="891915" y="417226"/>
                              <a:pt x="884420" y="492177"/>
                            </a:cubicBezTo>
                            <a:cubicBezTo>
                              <a:pt x="876925" y="567128"/>
                              <a:pt x="909403" y="702039"/>
                              <a:pt x="914400" y="806970"/>
                            </a:cubicBezTo>
                            <a:cubicBezTo>
                              <a:pt x="919397" y="911901"/>
                              <a:pt x="906905" y="1011836"/>
                              <a:pt x="914400" y="1121764"/>
                            </a:cubicBezTo>
                            <a:cubicBezTo>
                              <a:pt x="921895" y="1231692"/>
                              <a:pt x="954374" y="1369102"/>
                              <a:pt x="959371" y="1466538"/>
                            </a:cubicBezTo>
                            <a:cubicBezTo>
                              <a:pt x="964368" y="1563974"/>
                              <a:pt x="964368" y="1646420"/>
                              <a:pt x="944381" y="1706380"/>
                            </a:cubicBezTo>
                            <a:cubicBezTo>
                              <a:pt x="924394" y="1766340"/>
                              <a:pt x="874426" y="1771337"/>
                              <a:pt x="839449" y="1826301"/>
                            </a:cubicBezTo>
                            <a:cubicBezTo>
                              <a:pt x="804472" y="1881265"/>
                              <a:pt x="747010" y="1956216"/>
                              <a:pt x="734518" y="2036164"/>
                            </a:cubicBezTo>
                            <a:cubicBezTo>
                              <a:pt x="722026" y="2116112"/>
                              <a:pt x="734519" y="2216046"/>
                              <a:pt x="764499" y="2305987"/>
                            </a:cubicBezTo>
                            <a:cubicBezTo>
                              <a:pt x="794479" y="2395928"/>
                              <a:pt x="859436" y="2480872"/>
                              <a:pt x="914400" y="2575810"/>
                            </a:cubicBezTo>
                            <a:cubicBezTo>
                              <a:pt x="969364" y="2670748"/>
                              <a:pt x="1046813" y="2808157"/>
                              <a:pt x="1094282" y="2875613"/>
                            </a:cubicBezTo>
                            <a:cubicBezTo>
                              <a:pt x="1141751" y="2943069"/>
                              <a:pt x="1169233" y="2935574"/>
                              <a:pt x="1199213" y="2980544"/>
                            </a:cubicBezTo>
                            <a:cubicBezTo>
                              <a:pt x="1229193" y="3025515"/>
                              <a:pt x="1251679" y="3107961"/>
                              <a:pt x="1274164" y="3145436"/>
                            </a:cubicBezTo>
                            <a:cubicBezTo>
                              <a:pt x="1296649" y="3182912"/>
                              <a:pt x="1366604" y="3197902"/>
                              <a:pt x="1334125" y="3205397"/>
                            </a:cubicBezTo>
                            <a:cubicBezTo>
                              <a:pt x="1301646" y="3212892"/>
                              <a:pt x="1134256" y="3182911"/>
                              <a:pt x="1079292" y="3190406"/>
                            </a:cubicBezTo>
                            <a:cubicBezTo>
                              <a:pt x="1024328" y="3197901"/>
                              <a:pt x="1026826" y="3212892"/>
                              <a:pt x="1004341" y="3250367"/>
                            </a:cubicBezTo>
                            <a:cubicBezTo>
                              <a:pt x="981856" y="3287842"/>
                              <a:pt x="971863" y="3382780"/>
                              <a:pt x="944381" y="3415259"/>
                            </a:cubicBezTo>
                            <a:cubicBezTo>
                              <a:pt x="916899" y="3447738"/>
                              <a:pt x="851941" y="3440242"/>
                              <a:pt x="839449" y="3445239"/>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Freeform 84"/>
                      <p:cNvSpPr/>
                      <p:nvPr/>
                    </p:nvSpPr>
                    <p:spPr>
                      <a:xfrm>
                        <a:off x="344774" y="3162925"/>
                        <a:ext cx="374754" cy="629586"/>
                      </a:xfrm>
                      <a:custGeom>
                        <a:avLst/>
                        <a:gdLst>
                          <a:gd name="connsiteX0" fmla="*/ 374754 w 374754"/>
                          <a:gd name="connsiteY0" fmla="*/ 629586 h 629586"/>
                          <a:gd name="connsiteX1" fmla="*/ 314793 w 374754"/>
                          <a:gd name="connsiteY1" fmla="*/ 434714 h 629586"/>
                          <a:gd name="connsiteX2" fmla="*/ 164892 w 374754"/>
                          <a:gd name="connsiteY2" fmla="*/ 164891 h 629586"/>
                          <a:gd name="connsiteX3" fmla="*/ 0 w 374754"/>
                          <a:gd name="connsiteY3" fmla="*/ 0 h 629586"/>
                        </a:gdLst>
                        <a:ahLst/>
                        <a:cxnLst>
                          <a:cxn ang="0">
                            <a:pos x="connsiteX0" y="connsiteY0"/>
                          </a:cxn>
                          <a:cxn ang="0">
                            <a:pos x="connsiteX1" y="connsiteY1"/>
                          </a:cxn>
                          <a:cxn ang="0">
                            <a:pos x="connsiteX2" y="connsiteY2"/>
                          </a:cxn>
                          <a:cxn ang="0">
                            <a:pos x="connsiteX3" y="connsiteY3"/>
                          </a:cxn>
                        </a:cxnLst>
                        <a:rect l="l" t="t" r="r" b="b"/>
                        <a:pathLst>
                          <a:path w="374754" h="629586">
                            <a:moveTo>
                              <a:pt x="374754" y="629586"/>
                            </a:moveTo>
                            <a:cubicBezTo>
                              <a:pt x="362262" y="570874"/>
                              <a:pt x="349770" y="512163"/>
                              <a:pt x="314793" y="434714"/>
                            </a:cubicBezTo>
                            <a:cubicBezTo>
                              <a:pt x="279816" y="357265"/>
                              <a:pt x="217357" y="237343"/>
                              <a:pt x="164892" y="164891"/>
                            </a:cubicBezTo>
                            <a:cubicBezTo>
                              <a:pt x="112427" y="92439"/>
                              <a:pt x="56213" y="46219"/>
                              <a:pt x="0" y="0"/>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5" name="Freeform 74"/>
                    <p:cNvSpPr/>
                    <p:nvPr/>
                  </p:nvSpPr>
                  <p:spPr>
                    <a:xfrm>
                      <a:off x="2617434" y="2281561"/>
                      <a:ext cx="1901300" cy="2166152"/>
                    </a:xfrm>
                    <a:custGeom>
                      <a:avLst/>
                      <a:gdLst>
                        <a:gd name="connsiteX0" fmla="*/ 853735 w 1901300"/>
                        <a:gd name="connsiteY0" fmla="*/ 8878 h 2166152"/>
                        <a:gd name="connsiteX1" fmla="*/ 640671 w 1901300"/>
                        <a:gd name="connsiteY1" fmla="*/ 26633 h 2166152"/>
                        <a:gd name="connsiteX2" fmla="*/ 560772 w 1901300"/>
                        <a:gd name="connsiteY2" fmla="*/ 26633 h 2166152"/>
                        <a:gd name="connsiteX3" fmla="*/ 569649 w 1901300"/>
                        <a:gd name="connsiteY3" fmla="*/ 186431 h 2166152"/>
                        <a:gd name="connsiteX4" fmla="*/ 365463 w 1901300"/>
                        <a:gd name="connsiteY4" fmla="*/ 230820 h 2166152"/>
                        <a:gd name="connsiteX5" fmla="*/ 232298 w 1901300"/>
                        <a:gd name="connsiteY5" fmla="*/ 204187 h 2166152"/>
                        <a:gd name="connsiteX6" fmla="*/ 214543 w 1901300"/>
                        <a:gd name="connsiteY6" fmla="*/ 319596 h 2166152"/>
                        <a:gd name="connsiteX7" fmla="*/ 90255 w 1901300"/>
                        <a:gd name="connsiteY7" fmla="*/ 470517 h 2166152"/>
                        <a:gd name="connsiteX8" fmla="*/ 1479 w 1901300"/>
                        <a:gd name="connsiteY8" fmla="*/ 612559 h 2166152"/>
                        <a:gd name="connsiteX9" fmla="*/ 81378 w 1901300"/>
                        <a:gd name="connsiteY9" fmla="*/ 834501 h 2166152"/>
                        <a:gd name="connsiteX10" fmla="*/ 250053 w 1901300"/>
                        <a:gd name="connsiteY10" fmla="*/ 1074198 h 2166152"/>
                        <a:gd name="connsiteX11" fmla="*/ 321075 w 1901300"/>
                        <a:gd name="connsiteY11" fmla="*/ 1189608 h 2166152"/>
                        <a:gd name="connsiteX12" fmla="*/ 400974 w 1901300"/>
                        <a:gd name="connsiteY12" fmla="*/ 1518082 h 2166152"/>
                        <a:gd name="connsiteX13" fmla="*/ 489750 w 1901300"/>
                        <a:gd name="connsiteY13" fmla="*/ 1802167 h 2166152"/>
                        <a:gd name="connsiteX14" fmla="*/ 569649 w 1901300"/>
                        <a:gd name="connsiteY14" fmla="*/ 1970843 h 2166152"/>
                        <a:gd name="connsiteX15" fmla="*/ 729448 w 1901300"/>
                        <a:gd name="connsiteY15" fmla="*/ 2086253 h 2166152"/>
                        <a:gd name="connsiteX16" fmla="*/ 1013533 w 1901300"/>
                        <a:gd name="connsiteY16" fmla="*/ 1988598 h 2166152"/>
                        <a:gd name="connsiteX17" fmla="*/ 1217719 w 1901300"/>
                        <a:gd name="connsiteY17" fmla="*/ 2024109 h 2166152"/>
                        <a:gd name="connsiteX18" fmla="*/ 1457416 w 1901300"/>
                        <a:gd name="connsiteY18" fmla="*/ 2086253 h 2166152"/>
                        <a:gd name="connsiteX19" fmla="*/ 1537316 w 1901300"/>
                        <a:gd name="connsiteY19" fmla="*/ 2157274 h 2166152"/>
                        <a:gd name="connsiteX20" fmla="*/ 1777013 w 1901300"/>
                        <a:gd name="connsiteY20" fmla="*/ 2139519 h 2166152"/>
                        <a:gd name="connsiteX21" fmla="*/ 1901300 w 1901300"/>
                        <a:gd name="connsiteY21" fmla="*/ 2112886 h 2166152"/>
                        <a:gd name="connsiteX22" fmla="*/ 1901300 w 1901300"/>
                        <a:gd name="connsiteY22" fmla="*/ 2112886 h 21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1300" h="2166152">
                          <a:moveTo>
                            <a:pt x="853735" y="8878"/>
                          </a:moveTo>
                          <a:lnTo>
                            <a:pt x="640671" y="26633"/>
                          </a:lnTo>
                          <a:cubicBezTo>
                            <a:pt x="591844" y="29592"/>
                            <a:pt x="572609" y="0"/>
                            <a:pt x="560772" y="26633"/>
                          </a:cubicBezTo>
                          <a:cubicBezTo>
                            <a:pt x="548935" y="53266"/>
                            <a:pt x="602201" y="152400"/>
                            <a:pt x="569649" y="186431"/>
                          </a:cubicBezTo>
                          <a:cubicBezTo>
                            <a:pt x="537097" y="220462"/>
                            <a:pt x="421688" y="227861"/>
                            <a:pt x="365463" y="230820"/>
                          </a:cubicBezTo>
                          <a:cubicBezTo>
                            <a:pt x="309238" y="233779"/>
                            <a:pt x="257451" y="189391"/>
                            <a:pt x="232298" y="204187"/>
                          </a:cubicBezTo>
                          <a:cubicBezTo>
                            <a:pt x="207145" y="218983"/>
                            <a:pt x="238217" y="275208"/>
                            <a:pt x="214543" y="319596"/>
                          </a:cubicBezTo>
                          <a:cubicBezTo>
                            <a:pt x="190869" y="363984"/>
                            <a:pt x="125766" y="421690"/>
                            <a:pt x="90255" y="470517"/>
                          </a:cubicBezTo>
                          <a:cubicBezTo>
                            <a:pt x="54744" y="519344"/>
                            <a:pt x="2959" y="551895"/>
                            <a:pt x="1479" y="612559"/>
                          </a:cubicBezTo>
                          <a:cubicBezTo>
                            <a:pt x="0" y="673223"/>
                            <a:pt x="39949" y="757561"/>
                            <a:pt x="81378" y="834501"/>
                          </a:cubicBezTo>
                          <a:cubicBezTo>
                            <a:pt x="122807" y="911441"/>
                            <a:pt x="210104" y="1015014"/>
                            <a:pt x="250053" y="1074198"/>
                          </a:cubicBezTo>
                          <a:cubicBezTo>
                            <a:pt x="290003" y="1133383"/>
                            <a:pt x="295922" y="1115627"/>
                            <a:pt x="321075" y="1189608"/>
                          </a:cubicBezTo>
                          <a:cubicBezTo>
                            <a:pt x="346229" y="1263589"/>
                            <a:pt x="372862" y="1415989"/>
                            <a:pt x="400974" y="1518082"/>
                          </a:cubicBezTo>
                          <a:cubicBezTo>
                            <a:pt x="429086" y="1620175"/>
                            <a:pt x="461637" y="1726707"/>
                            <a:pt x="489750" y="1802167"/>
                          </a:cubicBezTo>
                          <a:cubicBezTo>
                            <a:pt x="517863" y="1877627"/>
                            <a:pt x="529699" y="1923495"/>
                            <a:pt x="569649" y="1970843"/>
                          </a:cubicBezTo>
                          <a:cubicBezTo>
                            <a:pt x="609599" y="2018191"/>
                            <a:pt x="655467" y="2083294"/>
                            <a:pt x="729448" y="2086253"/>
                          </a:cubicBezTo>
                          <a:cubicBezTo>
                            <a:pt x="803429" y="2089212"/>
                            <a:pt x="932154" y="1998955"/>
                            <a:pt x="1013533" y="1988598"/>
                          </a:cubicBezTo>
                          <a:cubicBezTo>
                            <a:pt x="1094912" y="1978241"/>
                            <a:pt x="1143739" y="2007833"/>
                            <a:pt x="1217719" y="2024109"/>
                          </a:cubicBezTo>
                          <a:cubicBezTo>
                            <a:pt x="1291700" y="2040385"/>
                            <a:pt x="1404150" y="2064059"/>
                            <a:pt x="1457416" y="2086253"/>
                          </a:cubicBezTo>
                          <a:cubicBezTo>
                            <a:pt x="1510682" y="2108447"/>
                            <a:pt x="1484050" y="2148396"/>
                            <a:pt x="1537316" y="2157274"/>
                          </a:cubicBezTo>
                          <a:cubicBezTo>
                            <a:pt x="1590582" y="2166152"/>
                            <a:pt x="1716349" y="2146917"/>
                            <a:pt x="1777013" y="2139519"/>
                          </a:cubicBezTo>
                          <a:cubicBezTo>
                            <a:pt x="1837677" y="2132121"/>
                            <a:pt x="1901300" y="2112886"/>
                            <a:pt x="1901300" y="2112886"/>
                          </a:cubicBezTo>
                          <a:lnTo>
                            <a:pt x="1901300" y="2112886"/>
                          </a:ln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6" name="Group 23"/>
                    <p:cNvGrpSpPr/>
                    <p:nvPr/>
                  </p:nvGrpSpPr>
                  <p:grpSpPr>
                    <a:xfrm>
                      <a:off x="2166151" y="3617651"/>
                      <a:ext cx="6214369" cy="948430"/>
                      <a:chOff x="2166151" y="3617651"/>
                      <a:chExt cx="6214369" cy="948430"/>
                    </a:xfrm>
                    <a:effectLst>
                      <a:outerShdw dist="50800" dir="5400000" algn="ctr" rotWithShape="0">
                        <a:schemeClr val="tx1"/>
                      </a:outerShdw>
                    </a:effectLst>
                  </p:grpSpPr>
                  <p:sp>
                    <p:nvSpPr>
                      <p:cNvPr id="82" name="Freeform 81"/>
                      <p:cNvSpPr/>
                      <p:nvPr/>
                    </p:nvSpPr>
                    <p:spPr>
                      <a:xfrm>
                        <a:off x="6159624" y="3617651"/>
                        <a:ext cx="2220896" cy="948430"/>
                      </a:xfrm>
                      <a:custGeom>
                        <a:avLst/>
                        <a:gdLst>
                          <a:gd name="connsiteX0" fmla="*/ 2220896 w 2220896"/>
                          <a:gd name="connsiteY0" fmla="*/ 199747 h 948430"/>
                          <a:gd name="connsiteX1" fmla="*/ 1741502 w 2220896"/>
                          <a:gd name="connsiteY1" fmla="*/ 421689 h 948430"/>
                          <a:gd name="connsiteX2" fmla="*/ 1342007 w 2220896"/>
                          <a:gd name="connsiteY2" fmla="*/ 572609 h 948430"/>
                          <a:gd name="connsiteX3" fmla="*/ 1066799 w 2220896"/>
                          <a:gd name="connsiteY3" fmla="*/ 794551 h 948430"/>
                          <a:gd name="connsiteX4" fmla="*/ 818225 w 2220896"/>
                          <a:gd name="connsiteY4" fmla="*/ 901083 h 948430"/>
                          <a:gd name="connsiteX5" fmla="*/ 685059 w 2220896"/>
                          <a:gd name="connsiteY5" fmla="*/ 918838 h 948430"/>
                          <a:gd name="connsiteX6" fmla="*/ 889246 w 2220896"/>
                          <a:gd name="connsiteY6" fmla="*/ 723530 h 948430"/>
                          <a:gd name="connsiteX7" fmla="*/ 889246 w 2220896"/>
                          <a:gd name="connsiteY7" fmla="*/ 590365 h 948430"/>
                          <a:gd name="connsiteX8" fmla="*/ 720570 w 2220896"/>
                          <a:gd name="connsiteY8" fmla="*/ 590365 h 948430"/>
                          <a:gd name="connsiteX9" fmla="*/ 409852 w 2220896"/>
                          <a:gd name="connsiteY9" fmla="*/ 599242 h 948430"/>
                          <a:gd name="connsiteX10" fmla="*/ 232298 w 2220896"/>
                          <a:gd name="connsiteY10" fmla="*/ 448322 h 948430"/>
                          <a:gd name="connsiteX11" fmla="*/ 170155 w 2220896"/>
                          <a:gd name="connsiteY11" fmla="*/ 395056 h 948430"/>
                          <a:gd name="connsiteX12" fmla="*/ 10357 w 2220896"/>
                          <a:gd name="connsiteY12" fmla="*/ 386178 h 948430"/>
                          <a:gd name="connsiteX13" fmla="*/ 108011 w 2220896"/>
                          <a:gd name="connsiteY13" fmla="*/ 173114 h 948430"/>
                          <a:gd name="connsiteX14" fmla="*/ 72500 w 2220896"/>
                          <a:gd name="connsiteY14" fmla="*/ 22194 h 948430"/>
                          <a:gd name="connsiteX15" fmla="*/ 1479 w 2220896"/>
                          <a:gd name="connsiteY15" fmla="*/ 39949 h 94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20896" h="948430">
                            <a:moveTo>
                              <a:pt x="2220896" y="199747"/>
                            </a:moveTo>
                            <a:cubicBezTo>
                              <a:pt x="2054440" y="279646"/>
                              <a:pt x="1887984" y="359545"/>
                              <a:pt x="1741502" y="421689"/>
                            </a:cubicBezTo>
                            <a:cubicBezTo>
                              <a:pt x="1595021" y="483833"/>
                              <a:pt x="1454457" y="510465"/>
                              <a:pt x="1342007" y="572609"/>
                            </a:cubicBezTo>
                            <a:cubicBezTo>
                              <a:pt x="1229557" y="634753"/>
                              <a:pt x="1154096" y="739805"/>
                              <a:pt x="1066799" y="794551"/>
                            </a:cubicBezTo>
                            <a:cubicBezTo>
                              <a:pt x="979502" y="849297"/>
                              <a:pt x="881848" y="880369"/>
                              <a:pt x="818225" y="901083"/>
                            </a:cubicBezTo>
                            <a:cubicBezTo>
                              <a:pt x="754602" y="921798"/>
                              <a:pt x="673222" y="948430"/>
                              <a:pt x="685059" y="918838"/>
                            </a:cubicBezTo>
                            <a:cubicBezTo>
                              <a:pt x="696896" y="889246"/>
                              <a:pt x="855215" y="778276"/>
                              <a:pt x="889246" y="723530"/>
                            </a:cubicBezTo>
                            <a:cubicBezTo>
                              <a:pt x="923277" y="668785"/>
                              <a:pt x="917359" y="612559"/>
                              <a:pt x="889246" y="590365"/>
                            </a:cubicBezTo>
                            <a:cubicBezTo>
                              <a:pt x="861133" y="568171"/>
                              <a:pt x="800469" y="588886"/>
                              <a:pt x="720570" y="590365"/>
                            </a:cubicBezTo>
                            <a:cubicBezTo>
                              <a:pt x="640671" y="591845"/>
                              <a:pt x="491231" y="622916"/>
                              <a:pt x="409852" y="599242"/>
                            </a:cubicBezTo>
                            <a:cubicBezTo>
                              <a:pt x="328473" y="575568"/>
                              <a:pt x="232298" y="448322"/>
                              <a:pt x="232298" y="448322"/>
                            </a:cubicBezTo>
                            <a:cubicBezTo>
                              <a:pt x="192349" y="414291"/>
                              <a:pt x="207145" y="405413"/>
                              <a:pt x="170155" y="395056"/>
                            </a:cubicBezTo>
                            <a:cubicBezTo>
                              <a:pt x="133165" y="384699"/>
                              <a:pt x="20714" y="423168"/>
                              <a:pt x="10357" y="386178"/>
                            </a:cubicBezTo>
                            <a:cubicBezTo>
                              <a:pt x="0" y="349188"/>
                              <a:pt x="97654" y="233778"/>
                              <a:pt x="108011" y="173114"/>
                            </a:cubicBezTo>
                            <a:cubicBezTo>
                              <a:pt x="118368" y="112450"/>
                              <a:pt x="90255" y="44388"/>
                              <a:pt x="72500" y="22194"/>
                            </a:cubicBezTo>
                            <a:cubicBezTo>
                              <a:pt x="54745" y="0"/>
                              <a:pt x="28112" y="19974"/>
                              <a:pt x="1479" y="39949"/>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Freeform 82"/>
                      <p:cNvSpPr/>
                      <p:nvPr/>
                    </p:nvSpPr>
                    <p:spPr>
                      <a:xfrm>
                        <a:off x="2166151" y="3746377"/>
                        <a:ext cx="2041865" cy="764958"/>
                      </a:xfrm>
                      <a:custGeom>
                        <a:avLst/>
                        <a:gdLst>
                          <a:gd name="connsiteX0" fmla="*/ 0 w 2041865"/>
                          <a:gd name="connsiteY0" fmla="*/ 0 h 764958"/>
                          <a:gd name="connsiteX1" fmla="*/ 186432 w 2041865"/>
                          <a:gd name="connsiteY1" fmla="*/ 88776 h 764958"/>
                          <a:gd name="connsiteX2" fmla="*/ 488272 w 2041865"/>
                          <a:gd name="connsiteY2" fmla="*/ 204186 h 764958"/>
                          <a:gd name="connsiteX3" fmla="*/ 656948 w 2041865"/>
                          <a:gd name="connsiteY3" fmla="*/ 266330 h 764958"/>
                          <a:gd name="connsiteX4" fmla="*/ 790113 w 2041865"/>
                          <a:gd name="connsiteY4" fmla="*/ 319596 h 764958"/>
                          <a:gd name="connsiteX5" fmla="*/ 905523 w 2041865"/>
                          <a:gd name="connsiteY5" fmla="*/ 390617 h 764958"/>
                          <a:gd name="connsiteX6" fmla="*/ 1038688 w 2041865"/>
                          <a:gd name="connsiteY6" fmla="*/ 585926 h 764958"/>
                          <a:gd name="connsiteX7" fmla="*/ 1367162 w 2041865"/>
                          <a:gd name="connsiteY7" fmla="*/ 665825 h 764958"/>
                          <a:gd name="connsiteX8" fmla="*/ 1562470 w 2041865"/>
                          <a:gd name="connsiteY8" fmla="*/ 727969 h 764958"/>
                          <a:gd name="connsiteX9" fmla="*/ 1819923 w 2041865"/>
                          <a:gd name="connsiteY9" fmla="*/ 763479 h 764958"/>
                          <a:gd name="connsiteX10" fmla="*/ 2041865 w 2041865"/>
                          <a:gd name="connsiteY10" fmla="*/ 736846 h 76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1865" h="764958">
                            <a:moveTo>
                              <a:pt x="0" y="0"/>
                            </a:moveTo>
                            <a:cubicBezTo>
                              <a:pt x="52526" y="27372"/>
                              <a:pt x="105053" y="54745"/>
                              <a:pt x="186432" y="88776"/>
                            </a:cubicBezTo>
                            <a:cubicBezTo>
                              <a:pt x="267811" y="122807"/>
                              <a:pt x="488272" y="204186"/>
                              <a:pt x="488272" y="204186"/>
                            </a:cubicBezTo>
                            <a:lnTo>
                              <a:pt x="656948" y="266330"/>
                            </a:lnTo>
                            <a:cubicBezTo>
                              <a:pt x="707255" y="285565"/>
                              <a:pt x="748684" y="298882"/>
                              <a:pt x="790113" y="319596"/>
                            </a:cubicBezTo>
                            <a:cubicBezTo>
                              <a:pt x="831542" y="340310"/>
                              <a:pt x="864094" y="346229"/>
                              <a:pt x="905523" y="390617"/>
                            </a:cubicBezTo>
                            <a:cubicBezTo>
                              <a:pt x="946952" y="435005"/>
                              <a:pt x="961748" y="540058"/>
                              <a:pt x="1038688" y="585926"/>
                            </a:cubicBezTo>
                            <a:cubicBezTo>
                              <a:pt x="1115628" y="631794"/>
                              <a:pt x="1279865" y="642151"/>
                              <a:pt x="1367162" y="665825"/>
                            </a:cubicBezTo>
                            <a:cubicBezTo>
                              <a:pt x="1454459" y="689499"/>
                              <a:pt x="1487010" y="711693"/>
                              <a:pt x="1562470" y="727969"/>
                            </a:cubicBezTo>
                            <a:cubicBezTo>
                              <a:pt x="1637930" y="744245"/>
                              <a:pt x="1740024" y="762000"/>
                              <a:pt x="1819923" y="763479"/>
                            </a:cubicBezTo>
                            <a:cubicBezTo>
                              <a:pt x="1899822" y="764958"/>
                              <a:pt x="1970843" y="750902"/>
                              <a:pt x="2041865" y="736846"/>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7" name="Freeform 76"/>
                    <p:cNvSpPr/>
                    <p:nvPr/>
                  </p:nvSpPr>
                  <p:spPr>
                    <a:xfrm>
                      <a:off x="3909237" y="655675"/>
                      <a:ext cx="3921346" cy="2482702"/>
                    </a:xfrm>
                    <a:custGeom>
                      <a:avLst/>
                      <a:gdLst>
                        <a:gd name="connsiteX0" fmla="*/ 46074 w 4128976"/>
                        <a:gd name="connsiteY0" fmla="*/ 1003004 h 2482702"/>
                        <a:gd name="connsiteX1" fmla="*/ 109869 w 4128976"/>
                        <a:gd name="connsiteY1" fmla="*/ 811618 h 2482702"/>
                        <a:gd name="connsiteX2" fmla="*/ 109869 w 4128976"/>
                        <a:gd name="connsiteY2" fmla="*/ 737190 h 2482702"/>
                        <a:gd name="connsiteX3" fmla="*/ 24809 w 4128976"/>
                        <a:gd name="connsiteY3" fmla="*/ 620232 h 2482702"/>
                        <a:gd name="connsiteX4" fmla="*/ 258725 w 4128976"/>
                        <a:gd name="connsiteY4" fmla="*/ 482009 h 2482702"/>
                        <a:gd name="connsiteX5" fmla="*/ 428846 w 4128976"/>
                        <a:gd name="connsiteY5" fmla="*/ 290623 h 2482702"/>
                        <a:gd name="connsiteX6" fmla="*/ 630864 w 4128976"/>
                        <a:gd name="connsiteY6" fmla="*/ 237460 h 2482702"/>
                        <a:gd name="connsiteX7" fmla="*/ 854148 w 4128976"/>
                        <a:gd name="connsiteY7" fmla="*/ 194930 h 2482702"/>
                        <a:gd name="connsiteX8" fmla="*/ 715925 w 4128976"/>
                        <a:gd name="connsiteY8" fmla="*/ 131134 h 2482702"/>
                        <a:gd name="connsiteX9" fmla="*/ 673395 w 4128976"/>
                        <a:gd name="connsiteY9" fmla="*/ 67339 h 2482702"/>
                        <a:gd name="connsiteX10" fmla="*/ 917943 w 4128976"/>
                        <a:gd name="connsiteY10" fmla="*/ 3544 h 2482702"/>
                        <a:gd name="connsiteX11" fmla="*/ 1523999 w 4128976"/>
                        <a:gd name="connsiteY11" fmla="*/ 88604 h 2482702"/>
                        <a:gd name="connsiteX12" fmla="*/ 2278911 w 4128976"/>
                        <a:gd name="connsiteY12" fmla="*/ 248092 h 2482702"/>
                        <a:gd name="connsiteX13" fmla="*/ 3033822 w 4128976"/>
                        <a:gd name="connsiteY13" fmla="*/ 450111 h 2482702"/>
                        <a:gd name="connsiteX14" fmla="*/ 3246474 w 4128976"/>
                        <a:gd name="connsiteY14" fmla="*/ 503274 h 2482702"/>
                        <a:gd name="connsiteX15" fmla="*/ 3501655 w 4128976"/>
                        <a:gd name="connsiteY15" fmla="*/ 641497 h 2482702"/>
                        <a:gd name="connsiteX16" fmla="*/ 3586715 w 4128976"/>
                        <a:gd name="connsiteY16" fmla="*/ 737190 h 2482702"/>
                        <a:gd name="connsiteX17" fmla="*/ 3597348 w 4128976"/>
                        <a:gd name="connsiteY17" fmla="*/ 992372 h 2482702"/>
                        <a:gd name="connsiteX18" fmla="*/ 3788734 w 4128976"/>
                        <a:gd name="connsiteY18" fmla="*/ 1183758 h 2482702"/>
                        <a:gd name="connsiteX19" fmla="*/ 4012018 w 4128976"/>
                        <a:gd name="connsiteY19" fmla="*/ 1534632 h 2482702"/>
                        <a:gd name="connsiteX20" fmla="*/ 4128976 w 4128976"/>
                        <a:gd name="connsiteY20" fmla="*/ 1715385 h 2482702"/>
                        <a:gd name="connsiteX21" fmla="*/ 4012018 w 4128976"/>
                        <a:gd name="connsiteY21" fmla="*/ 1906772 h 2482702"/>
                        <a:gd name="connsiteX22" fmla="*/ 3926957 w 4128976"/>
                        <a:gd name="connsiteY22" fmla="*/ 2034362 h 2482702"/>
                        <a:gd name="connsiteX23" fmla="*/ 3895060 w 4128976"/>
                        <a:gd name="connsiteY23" fmla="*/ 2332074 h 2482702"/>
                        <a:gd name="connsiteX24" fmla="*/ 3693041 w 4128976"/>
                        <a:gd name="connsiteY24" fmla="*/ 2470297 h 2482702"/>
                        <a:gd name="connsiteX25" fmla="*/ 3267739 w 4128976"/>
                        <a:gd name="connsiteY25" fmla="*/ 2406502 h 2482702"/>
                        <a:gd name="connsiteX26" fmla="*/ 3203943 w 4128976"/>
                        <a:gd name="connsiteY26" fmla="*/ 2183218 h 2482702"/>
                        <a:gd name="connsiteX27" fmla="*/ 3108250 w 4128976"/>
                        <a:gd name="connsiteY27" fmla="*/ 2044995 h 2482702"/>
                        <a:gd name="connsiteX28" fmla="*/ 3044455 w 4128976"/>
                        <a:gd name="connsiteY28" fmla="*/ 1874874 h 2482702"/>
                        <a:gd name="connsiteX29" fmla="*/ 3033822 w 4128976"/>
                        <a:gd name="connsiteY29" fmla="*/ 1534632 h 2482702"/>
                        <a:gd name="connsiteX30" fmla="*/ 2895599 w 4128976"/>
                        <a:gd name="connsiteY30" fmla="*/ 1396409 h 2482702"/>
                        <a:gd name="connsiteX31" fmla="*/ 2799906 w 4128976"/>
                        <a:gd name="connsiteY31" fmla="*/ 1375144 h 2482702"/>
                        <a:gd name="connsiteX32" fmla="*/ 2427767 w 4128976"/>
                        <a:gd name="connsiteY32" fmla="*/ 1258185 h 2482702"/>
                        <a:gd name="connsiteX33" fmla="*/ 2247013 w 4128976"/>
                        <a:gd name="connsiteY33" fmla="*/ 1151860 h 2482702"/>
                        <a:gd name="connsiteX34" fmla="*/ 2161953 w 4128976"/>
                        <a:gd name="connsiteY34" fmla="*/ 1215655 h 2482702"/>
                        <a:gd name="connsiteX35" fmla="*/ 2151320 w 4128976"/>
                        <a:gd name="connsiteY35" fmla="*/ 1460204 h 2482702"/>
                        <a:gd name="connsiteX0" fmla="*/ 46074 w 4128976"/>
                        <a:gd name="connsiteY0" fmla="*/ 1003004 h 2482702"/>
                        <a:gd name="connsiteX1" fmla="*/ 109869 w 4128976"/>
                        <a:gd name="connsiteY1" fmla="*/ 811618 h 2482702"/>
                        <a:gd name="connsiteX2" fmla="*/ 109869 w 4128976"/>
                        <a:gd name="connsiteY2" fmla="*/ 737190 h 2482702"/>
                        <a:gd name="connsiteX3" fmla="*/ 24809 w 4128976"/>
                        <a:gd name="connsiteY3" fmla="*/ 620232 h 2482702"/>
                        <a:gd name="connsiteX4" fmla="*/ 258725 w 4128976"/>
                        <a:gd name="connsiteY4" fmla="*/ 482009 h 2482702"/>
                        <a:gd name="connsiteX5" fmla="*/ 428846 w 4128976"/>
                        <a:gd name="connsiteY5" fmla="*/ 290623 h 2482702"/>
                        <a:gd name="connsiteX6" fmla="*/ 630864 w 4128976"/>
                        <a:gd name="connsiteY6" fmla="*/ 237460 h 2482702"/>
                        <a:gd name="connsiteX7" fmla="*/ 854148 w 4128976"/>
                        <a:gd name="connsiteY7" fmla="*/ 194930 h 2482702"/>
                        <a:gd name="connsiteX8" fmla="*/ 715925 w 4128976"/>
                        <a:gd name="connsiteY8" fmla="*/ 131134 h 2482702"/>
                        <a:gd name="connsiteX9" fmla="*/ 673395 w 4128976"/>
                        <a:gd name="connsiteY9" fmla="*/ 67339 h 2482702"/>
                        <a:gd name="connsiteX10" fmla="*/ 917943 w 4128976"/>
                        <a:gd name="connsiteY10" fmla="*/ 3544 h 2482702"/>
                        <a:gd name="connsiteX11" fmla="*/ 1523999 w 4128976"/>
                        <a:gd name="connsiteY11" fmla="*/ 88604 h 2482702"/>
                        <a:gd name="connsiteX12" fmla="*/ 2278911 w 4128976"/>
                        <a:gd name="connsiteY12" fmla="*/ 248092 h 2482702"/>
                        <a:gd name="connsiteX13" fmla="*/ 3033822 w 4128976"/>
                        <a:gd name="connsiteY13" fmla="*/ 450111 h 2482702"/>
                        <a:gd name="connsiteX14" fmla="*/ 3246474 w 4128976"/>
                        <a:gd name="connsiteY14" fmla="*/ 503274 h 2482702"/>
                        <a:gd name="connsiteX15" fmla="*/ 3501655 w 4128976"/>
                        <a:gd name="connsiteY15" fmla="*/ 641497 h 2482702"/>
                        <a:gd name="connsiteX16" fmla="*/ 3586715 w 4128976"/>
                        <a:gd name="connsiteY16" fmla="*/ 737190 h 2482702"/>
                        <a:gd name="connsiteX17" fmla="*/ 3597348 w 4128976"/>
                        <a:gd name="connsiteY17" fmla="*/ 992372 h 2482702"/>
                        <a:gd name="connsiteX18" fmla="*/ 3560134 w 4128976"/>
                        <a:gd name="connsiteY18" fmla="*/ 1412358 h 2482702"/>
                        <a:gd name="connsiteX19" fmla="*/ 4012018 w 4128976"/>
                        <a:gd name="connsiteY19" fmla="*/ 1534632 h 2482702"/>
                        <a:gd name="connsiteX20" fmla="*/ 4128976 w 4128976"/>
                        <a:gd name="connsiteY20" fmla="*/ 1715385 h 2482702"/>
                        <a:gd name="connsiteX21" fmla="*/ 4012018 w 4128976"/>
                        <a:gd name="connsiteY21" fmla="*/ 1906772 h 2482702"/>
                        <a:gd name="connsiteX22" fmla="*/ 3926957 w 4128976"/>
                        <a:gd name="connsiteY22" fmla="*/ 2034362 h 2482702"/>
                        <a:gd name="connsiteX23" fmla="*/ 3895060 w 4128976"/>
                        <a:gd name="connsiteY23" fmla="*/ 2332074 h 2482702"/>
                        <a:gd name="connsiteX24" fmla="*/ 3693041 w 4128976"/>
                        <a:gd name="connsiteY24" fmla="*/ 2470297 h 2482702"/>
                        <a:gd name="connsiteX25" fmla="*/ 3267739 w 4128976"/>
                        <a:gd name="connsiteY25" fmla="*/ 2406502 h 2482702"/>
                        <a:gd name="connsiteX26" fmla="*/ 3203943 w 4128976"/>
                        <a:gd name="connsiteY26" fmla="*/ 2183218 h 2482702"/>
                        <a:gd name="connsiteX27" fmla="*/ 3108250 w 4128976"/>
                        <a:gd name="connsiteY27" fmla="*/ 2044995 h 2482702"/>
                        <a:gd name="connsiteX28" fmla="*/ 3044455 w 4128976"/>
                        <a:gd name="connsiteY28" fmla="*/ 1874874 h 2482702"/>
                        <a:gd name="connsiteX29" fmla="*/ 3033822 w 4128976"/>
                        <a:gd name="connsiteY29" fmla="*/ 1534632 h 2482702"/>
                        <a:gd name="connsiteX30" fmla="*/ 2895599 w 4128976"/>
                        <a:gd name="connsiteY30" fmla="*/ 1396409 h 2482702"/>
                        <a:gd name="connsiteX31" fmla="*/ 2799906 w 4128976"/>
                        <a:gd name="connsiteY31" fmla="*/ 1375144 h 2482702"/>
                        <a:gd name="connsiteX32" fmla="*/ 2427767 w 4128976"/>
                        <a:gd name="connsiteY32" fmla="*/ 1258185 h 2482702"/>
                        <a:gd name="connsiteX33" fmla="*/ 2247013 w 4128976"/>
                        <a:gd name="connsiteY33" fmla="*/ 1151860 h 2482702"/>
                        <a:gd name="connsiteX34" fmla="*/ 2161953 w 4128976"/>
                        <a:gd name="connsiteY34" fmla="*/ 1215655 h 2482702"/>
                        <a:gd name="connsiteX35" fmla="*/ 2151320 w 4128976"/>
                        <a:gd name="connsiteY35" fmla="*/ 1460204 h 2482702"/>
                        <a:gd name="connsiteX0" fmla="*/ 46074 w 4205176"/>
                        <a:gd name="connsiteY0" fmla="*/ 1003004 h 2482702"/>
                        <a:gd name="connsiteX1" fmla="*/ 109869 w 4205176"/>
                        <a:gd name="connsiteY1" fmla="*/ 811618 h 2482702"/>
                        <a:gd name="connsiteX2" fmla="*/ 109869 w 4205176"/>
                        <a:gd name="connsiteY2" fmla="*/ 737190 h 2482702"/>
                        <a:gd name="connsiteX3" fmla="*/ 24809 w 4205176"/>
                        <a:gd name="connsiteY3" fmla="*/ 620232 h 2482702"/>
                        <a:gd name="connsiteX4" fmla="*/ 258725 w 4205176"/>
                        <a:gd name="connsiteY4" fmla="*/ 482009 h 2482702"/>
                        <a:gd name="connsiteX5" fmla="*/ 428846 w 4205176"/>
                        <a:gd name="connsiteY5" fmla="*/ 290623 h 2482702"/>
                        <a:gd name="connsiteX6" fmla="*/ 630864 w 4205176"/>
                        <a:gd name="connsiteY6" fmla="*/ 237460 h 2482702"/>
                        <a:gd name="connsiteX7" fmla="*/ 854148 w 4205176"/>
                        <a:gd name="connsiteY7" fmla="*/ 194930 h 2482702"/>
                        <a:gd name="connsiteX8" fmla="*/ 715925 w 4205176"/>
                        <a:gd name="connsiteY8" fmla="*/ 131134 h 2482702"/>
                        <a:gd name="connsiteX9" fmla="*/ 673395 w 4205176"/>
                        <a:gd name="connsiteY9" fmla="*/ 67339 h 2482702"/>
                        <a:gd name="connsiteX10" fmla="*/ 917943 w 4205176"/>
                        <a:gd name="connsiteY10" fmla="*/ 3544 h 2482702"/>
                        <a:gd name="connsiteX11" fmla="*/ 1523999 w 4205176"/>
                        <a:gd name="connsiteY11" fmla="*/ 88604 h 2482702"/>
                        <a:gd name="connsiteX12" fmla="*/ 2278911 w 4205176"/>
                        <a:gd name="connsiteY12" fmla="*/ 248092 h 2482702"/>
                        <a:gd name="connsiteX13" fmla="*/ 3033822 w 4205176"/>
                        <a:gd name="connsiteY13" fmla="*/ 450111 h 2482702"/>
                        <a:gd name="connsiteX14" fmla="*/ 3246474 w 4205176"/>
                        <a:gd name="connsiteY14" fmla="*/ 503274 h 2482702"/>
                        <a:gd name="connsiteX15" fmla="*/ 3501655 w 4205176"/>
                        <a:gd name="connsiteY15" fmla="*/ 641497 h 2482702"/>
                        <a:gd name="connsiteX16" fmla="*/ 3586715 w 4205176"/>
                        <a:gd name="connsiteY16" fmla="*/ 737190 h 2482702"/>
                        <a:gd name="connsiteX17" fmla="*/ 3597348 w 4205176"/>
                        <a:gd name="connsiteY17" fmla="*/ 992372 h 2482702"/>
                        <a:gd name="connsiteX18" fmla="*/ 3560134 w 4205176"/>
                        <a:gd name="connsiteY18" fmla="*/ 1412358 h 2482702"/>
                        <a:gd name="connsiteX19" fmla="*/ 3554818 w 4205176"/>
                        <a:gd name="connsiteY19" fmla="*/ 1839432 h 2482702"/>
                        <a:gd name="connsiteX20" fmla="*/ 4128976 w 4205176"/>
                        <a:gd name="connsiteY20" fmla="*/ 1715385 h 2482702"/>
                        <a:gd name="connsiteX21" fmla="*/ 4012018 w 4205176"/>
                        <a:gd name="connsiteY21" fmla="*/ 1906772 h 2482702"/>
                        <a:gd name="connsiteX22" fmla="*/ 3926957 w 4205176"/>
                        <a:gd name="connsiteY22" fmla="*/ 2034362 h 2482702"/>
                        <a:gd name="connsiteX23" fmla="*/ 3895060 w 4205176"/>
                        <a:gd name="connsiteY23" fmla="*/ 2332074 h 2482702"/>
                        <a:gd name="connsiteX24" fmla="*/ 3693041 w 4205176"/>
                        <a:gd name="connsiteY24" fmla="*/ 2470297 h 2482702"/>
                        <a:gd name="connsiteX25" fmla="*/ 3267739 w 4205176"/>
                        <a:gd name="connsiteY25" fmla="*/ 2406502 h 2482702"/>
                        <a:gd name="connsiteX26" fmla="*/ 3203943 w 4205176"/>
                        <a:gd name="connsiteY26" fmla="*/ 2183218 h 2482702"/>
                        <a:gd name="connsiteX27" fmla="*/ 3108250 w 4205176"/>
                        <a:gd name="connsiteY27" fmla="*/ 2044995 h 2482702"/>
                        <a:gd name="connsiteX28" fmla="*/ 3044455 w 4205176"/>
                        <a:gd name="connsiteY28" fmla="*/ 1874874 h 2482702"/>
                        <a:gd name="connsiteX29" fmla="*/ 3033822 w 4205176"/>
                        <a:gd name="connsiteY29" fmla="*/ 1534632 h 2482702"/>
                        <a:gd name="connsiteX30" fmla="*/ 2895599 w 4205176"/>
                        <a:gd name="connsiteY30" fmla="*/ 1396409 h 2482702"/>
                        <a:gd name="connsiteX31" fmla="*/ 2799906 w 4205176"/>
                        <a:gd name="connsiteY31" fmla="*/ 1375144 h 2482702"/>
                        <a:gd name="connsiteX32" fmla="*/ 2427767 w 4205176"/>
                        <a:gd name="connsiteY32" fmla="*/ 1258185 h 2482702"/>
                        <a:gd name="connsiteX33" fmla="*/ 2247013 w 4205176"/>
                        <a:gd name="connsiteY33" fmla="*/ 1151860 h 2482702"/>
                        <a:gd name="connsiteX34" fmla="*/ 2161953 w 4205176"/>
                        <a:gd name="connsiteY34" fmla="*/ 1215655 h 2482702"/>
                        <a:gd name="connsiteX35" fmla="*/ 2151320 w 4205176"/>
                        <a:gd name="connsiteY35" fmla="*/ 1460204 h 2482702"/>
                        <a:gd name="connsiteX0" fmla="*/ 46074 w 4041848"/>
                        <a:gd name="connsiteY0" fmla="*/ 1003004 h 2482702"/>
                        <a:gd name="connsiteX1" fmla="*/ 109869 w 4041848"/>
                        <a:gd name="connsiteY1" fmla="*/ 811618 h 2482702"/>
                        <a:gd name="connsiteX2" fmla="*/ 109869 w 4041848"/>
                        <a:gd name="connsiteY2" fmla="*/ 737190 h 2482702"/>
                        <a:gd name="connsiteX3" fmla="*/ 24809 w 4041848"/>
                        <a:gd name="connsiteY3" fmla="*/ 620232 h 2482702"/>
                        <a:gd name="connsiteX4" fmla="*/ 258725 w 4041848"/>
                        <a:gd name="connsiteY4" fmla="*/ 482009 h 2482702"/>
                        <a:gd name="connsiteX5" fmla="*/ 428846 w 4041848"/>
                        <a:gd name="connsiteY5" fmla="*/ 290623 h 2482702"/>
                        <a:gd name="connsiteX6" fmla="*/ 630864 w 4041848"/>
                        <a:gd name="connsiteY6" fmla="*/ 237460 h 2482702"/>
                        <a:gd name="connsiteX7" fmla="*/ 854148 w 4041848"/>
                        <a:gd name="connsiteY7" fmla="*/ 194930 h 2482702"/>
                        <a:gd name="connsiteX8" fmla="*/ 715925 w 4041848"/>
                        <a:gd name="connsiteY8" fmla="*/ 131134 h 2482702"/>
                        <a:gd name="connsiteX9" fmla="*/ 673395 w 4041848"/>
                        <a:gd name="connsiteY9" fmla="*/ 67339 h 2482702"/>
                        <a:gd name="connsiteX10" fmla="*/ 917943 w 4041848"/>
                        <a:gd name="connsiteY10" fmla="*/ 3544 h 2482702"/>
                        <a:gd name="connsiteX11" fmla="*/ 1523999 w 4041848"/>
                        <a:gd name="connsiteY11" fmla="*/ 88604 h 2482702"/>
                        <a:gd name="connsiteX12" fmla="*/ 2278911 w 4041848"/>
                        <a:gd name="connsiteY12" fmla="*/ 248092 h 2482702"/>
                        <a:gd name="connsiteX13" fmla="*/ 3033822 w 4041848"/>
                        <a:gd name="connsiteY13" fmla="*/ 450111 h 2482702"/>
                        <a:gd name="connsiteX14" fmla="*/ 3246474 w 4041848"/>
                        <a:gd name="connsiteY14" fmla="*/ 503274 h 2482702"/>
                        <a:gd name="connsiteX15" fmla="*/ 3501655 w 4041848"/>
                        <a:gd name="connsiteY15" fmla="*/ 641497 h 2482702"/>
                        <a:gd name="connsiteX16" fmla="*/ 3586715 w 4041848"/>
                        <a:gd name="connsiteY16" fmla="*/ 737190 h 2482702"/>
                        <a:gd name="connsiteX17" fmla="*/ 3597348 w 4041848"/>
                        <a:gd name="connsiteY17" fmla="*/ 992372 h 2482702"/>
                        <a:gd name="connsiteX18" fmla="*/ 3560134 w 4041848"/>
                        <a:gd name="connsiteY18" fmla="*/ 1412358 h 2482702"/>
                        <a:gd name="connsiteX19" fmla="*/ 3554818 w 4041848"/>
                        <a:gd name="connsiteY19" fmla="*/ 1839432 h 2482702"/>
                        <a:gd name="connsiteX20" fmla="*/ 3747976 w 4041848"/>
                        <a:gd name="connsiteY20" fmla="*/ 2020185 h 2482702"/>
                        <a:gd name="connsiteX21" fmla="*/ 4012018 w 4041848"/>
                        <a:gd name="connsiteY21" fmla="*/ 1906772 h 2482702"/>
                        <a:gd name="connsiteX22" fmla="*/ 3926957 w 4041848"/>
                        <a:gd name="connsiteY22" fmla="*/ 2034362 h 2482702"/>
                        <a:gd name="connsiteX23" fmla="*/ 3895060 w 4041848"/>
                        <a:gd name="connsiteY23" fmla="*/ 2332074 h 2482702"/>
                        <a:gd name="connsiteX24" fmla="*/ 3693041 w 4041848"/>
                        <a:gd name="connsiteY24" fmla="*/ 2470297 h 2482702"/>
                        <a:gd name="connsiteX25" fmla="*/ 3267739 w 4041848"/>
                        <a:gd name="connsiteY25" fmla="*/ 2406502 h 2482702"/>
                        <a:gd name="connsiteX26" fmla="*/ 3203943 w 4041848"/>
                        <a:gd name="connsiteY26" fmla="*/ 2183218 h 2482702"/>
                        <a:gd name="connsiteX27" fmla="*/ 3108250 w 4041848"/>
                        <a:gd name="connsiteY27" fmla="*/ 2044995 h 2482702"/>
                        <a:gd name="connsiteX28" fmla="*/ 3044455 w 4041848"/>
                        <a:gd name="connsiteY28" fmla="*/ 1874874 h 2482702"/>
                        <a:gd name="connsiteX29" fmla="*/ 3033822 w 4041848"/>
                        <a:gd name="connsiteY29" fmla="*/ 1534632 h 2482702"/>
                        <a:gd name="connsiteX30" fmla="*/ 2895599 w 4041848"/>
                        <a:gd name="connsiteY30" fmla="*/ 1396409 h 2482702"/>
                        <a:gd name="connsiteX31" fmla="*/ 2799906 w 4041848"/>
                        <a:gd name="connsiteY31" fmla="*/ 1375144 h 2482702"/>
                        <a:gd name="connsiteX32" fmla="*/ 2427767 w 4041848"/>
                        <a:gd name="connsiteY32" fmla="*/ 1258185 h 2482702"/>
                        <a:gd name="connsiteX33" fmla="*/ 2247013 w 4041848"/>
                        <a:gd name="connsiteY33" fmla="*/ 1151860 h 2482702"/>
                        <a:gd name="connsiteX34" fmla="*/ 2161953 w 4041848"/>
                        <a:gd name="connsiteY34" fmla="*/ 1215655 h 2482702"/>
                        <a:gd name="connsiteX35" fmla="*/ 2151320 w 4041848"/>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651264 w 3951471"/>
                        <a:gd name="connsiteY20" fmla="*/ 1849530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651264 w 3951471"/>
                        <a:gd name="connsiteY20" fmla="*/ 1849530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651264 w 3951471"/>
                        <a:gd name="connsiteY20" fmla="*/ 1849530 h 2482702"/>
                        <a:gd name="connsiteX21" fmla="*/ 3656484 w 3951471"/>
                        <a:gd name="connsiteY21" fmla="*/ 1849530 h 2482702"/>
                        <a:gd name="connsiteX22" fmla="*/ 3747976 w 3951471"/>
                        <a:gd name="connsiteY22" fmla="*/ 2020185 h 2482702"/>
                        <a:gd name="connsiteX23" fmla="*/ 3926957 w 3951471"/>
                        <a:gd name="connsiteY23" fmla="*/ 2034362 h 2482702"/>
                        <a:gd name="connsiteX24" fmla="*/ 3895060 w 3951471"/>
                        <a:gd name="connsiteY24" fmla="*/ 2332074 h 2482702"/>
                        <a:gd name="connsiteX25" fmla="*/ 3693041 w 3951471"/>
                        <a:gd name="connsiteY25" fmla="*/ 2470297 h 2482702"/>
                        <a:gd name="connsiteX26" fmla="*/ 3267739 w 3951471"/>
                        <a:gd name="connsiteY26" fmla="*/ 2406502 h 2482702"/>
                        <a:gd name="connsiteX27" fmla="*/ 3203943 w 3951471"/>
                        <a:gd name="connsiteY27" fmla="*/ 2183218 h 2482702"/>
                        <a:gd name="connsiteX28" fmla="*/ 3108250 w 3951471"/>
                        <a:gd name="connsiteY28" fmla="*/ 2044995 h 2482702"/>
                        <a:gd name="connsiteX29" fmla="*/ 3044455 w 3951471"/>
                        <a:gd name="connsiteY29" fmla="*/ 1874874 h 2482702"/>
                        <a:gd name="connsiteX30" fmla="*/ 3033822 w 3951471"/>
                        <a:gd name="connsiteY30" fmla="*/ 1534632 h 2482702"/>
                        <a:gd name="connsiteX31" fmla="*/ 2895599 w 3951471"/>
                        <a:gd name="connsiteY31" fmla="*/ 1396409 h 2482702"/>
                        <a:gd name="connsiteX32" fmla="*/ 2799906 w 3951471"/>
                        <a:gd name="connsiteY32" fmla="*/ 1375144 h 2482702"/>
                        <a:gd name="connsiteX33" fmla="*/ 2427767 w 3951471"/>
                        <a:gd name="connsiteY33" fmla="*/ 1258185 h 2482702"/>
                        <a:gd name="connsiteX34" fmla="*/ 2247013 w 3951471"/>
                        <a:gd name="connsiteY34" fmla="*/ 1151860 h 2482702"/>
                        <a:gd name="connsiteX35" fmla="*/ 2161953 w 3951471"/>
                        <a:gd name="connsiteY35" fmla="*/ 1215655 h 2482702"/>
                        <a:gd name="connsiteX36" fmla="*/ 2151320 w 3951471"/>
                        <a:gd name="connsiteY36"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481119 w 3951471"/>
                        <a:gd name="connsiteY20" fmla="*/ 1546818 h 2482702"/>
                        <a:gd name="connsiteX21" fmla="*/ 3651264 w 3951471"/>
                        <a:gd name="connsiteY21" fmla="*/ 1849530 h 2482702"/>
                        <a:gd name="connsiteX22" fmla="*/ 3656484 w 3951471"/>
                        <a:gd name="connsiteY22" fmla="*/ 1849530 h 2482702"/>
                        <a:gd name="connsiteX23" fmla="*/ 3747976 w 3951471"/>
                        <a:gd name="connsiteY23" fmla="*/ 2020185 h 2482702"/>
                        <a:gd name="connsiteX24" fmla="*/ 3926957 w 3951471"/>
                        <a:gd name="connsiteY24" fmla="*/ 2034362 h 2482702"/>
                        <a:gd name="connsiteX25" fmla="*/ 3895060 w 3951471"/>
                        <a:gd name="connsiteY25" fmla="*/ 2332074 h 2482702"/>
                        <a:gd name="connsiteX26" fmla="*/ 3693041 w 3951471"/>
                        <a:gd name="connsiteY26" fmla="*/ 2470297 h 2482702"/>
                        <a:gd name="connsiteX27" fmla="*/ 3267739 w 3951471"/>
                        <a:gd name="connsiteY27" fmla="*/ 2406502 h 2482702"/>
                        <a:gd name="connsiteX28" fmla="*/ 3203943 w 3951471"/>
                        <a:gd name="connsiteY28" fmla="*/ 2183218 h 2482702"/>
                        <a:gd name="connsiteX29" fmla="*/ 3108250 w 3951471"/>
                        <a:gd name="connsiteY29" fmla="*/ 2044995 h 2482702"/>
                        <a:gd name="connsiteX30" fmla="*/ 3044455 w 3951471"/>
                        <a:gd name="connsiteY30" fmla="*/ 1874874 h 2482702"/>
                        <a:gd name="connsiteX31" fmla="*/ 3033822 w 3951471"/>
                        <a:gd name="connsiteY31" fmla="*/ 1534632 h 2482702"/>
                        <a:gd name="connsiteX32" fmla="*/ 2895599 w 3951471"/>
                        <a:gd name="connsiteY32" fmla="*/ 1396409 h 2482702"/>
                        <a:gd name="connsiteX33" fmla="*/ 2799906 w 3951471"/>
                        <a:gd name="connsiteY33" fmla="*/ 1375144 h 2482702"/>
                        <a:gd name="connsiteX34" fmla="*/ 2427767 w 3951471"/>
                        <a:gd name="connsiteY34" fmla="*/ 1258185 h 2482702"/>
                        <a:gd name="connsiteX35" fmla="*/ 2247013 w 3951471"/>
                        <a:gd name="connsiteY35" fmla="*/ 1151860 h 2482702"/>
                        <a:gd name="connsiteX36" fmla="*/ 2161953 w 3951471"/>
                        <a:gd name="connsiteY36" fmla="*/ 1215655 h 2482702"/>
                        <a:gd name="connsiteX37" fmla="*/ 2151320 w 3951471"/>
                        <a:gd name="connsiteY37"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81119 w 3951471"/>
                        <a:gd name="connsiteY19" fmla="*/ 1546818 h 2482702"/>
                        <a:gd name="connsiteX20" fmla="*/ 3651264 w 3951471"/>
                        <a:gd name="connsiteY20" fmla="*/ 1849530 h 2482702"/>
                        <a:gd name="connsiteX21" fmla="*/ 3656484 w 3951471"/>
                        <a:gd name="connsiteY21" fmla="*/ 1849530 h 2482702"/>
                        <a:gd name="connsiteX22" fmla="*/ 3747976 w 3951471"/>
                        <a:gd name="connsiteY22" fmla="*/ 2020185 h 2482702"/>
                        <a:gd name="connsiteX23" fmla="*/ 3926957 w 3951471"/>
                        <a:gd name="connsiteY23" fmla="*/ 2034362 h 2482702"/>
                        <a:gd name="connsiteX24" fmla="*/ 3895060 w 3951471"/>
                        <a:gd name="connsiteY24" fmla="*/ 2332074 h 2482702"/>
                        <a:gd name="connsiteX25" fmla="*/ 3693041 w 3951471"/>
                        <a:gd name="connsiteY25" fmla="*/ 2470297 h 2482702"/>
                        <a:gd name="connsiteX26" fmla="*/ 3267739 w 3951471"/>
                        <a:gd name="connsiteY26" fmla="*/ 2406502 h 2482702"/>
                        <a:gd name="connsiteX27" fmla="*/ 3203943 w 3951471"/>
                        <a:gd name="connsiteY27" fmla="*/ 2183218 h 2482702"/>
                        <a:gd name="connsiteX28" fmla="*/ 3108250 w 3951471"/>
                        <a:gd name="connsiteY28" fmla="*/ 2044995 h 2482702"/>
                        <a:gd name="connsiteX29" fmla="*/ 3044455 w 3951471"/>
                        <a:gd name="connsiteY29" fmla="*/ 1874874 h 2482702"/>
                        <a:gd name="connsiteX30" fmla="*/ 3033822 w 3951471"/>
                        <a:gd name="connsiteY30" fmla="*/ 1534632 h 2482702"/>
                        <a:gd name="connsiteX31" fmla="*/ 2895599 w 3951471"/>
                        <a:gd name="connsiteY31" fmla="*/ 1396409 h 2482702"/>
                        <a:gd name="connsiteX32" fmla="*/ 2799906 w 3951471"/>
                        <a:gd name="connsiteY32" fmla="*/ 1375144 h 2482702"/>
                        <a:gd name="connsiteX33" fmla="*/ 2427767 w 3951471"/>
                        <a:gd name="connsiteY33" fmla="*/ 1258185 h 2482702"/>
                        <a:gd name="connsiteX34" fmla="*/ 2247013 w 3951471"/>
                        <a:gd name="connsiteY34" fmla="*/ 1151860 h 2482702"/>
                        <a:gd name="connsiteX35" fmla="*/ 2161953 w 3951471"/>
                        <a:gd name="connsiteY35" fmla="*/ 1215655 h 2482702"/>
                        <a:gd name="connsiteX36" fmla="*/ 2151320 w 3951471"/>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60134 w 3921346"/>
                        <a:gd name="connsiteY18" fmla="*/ 1412358 h 2482702"/>
                        <a:gd name="connsiteX19" fmla="*/ 3481119 w 3921346"/>
                        <a:gd name="connsiteY19" fmla="*/ 1546818 h 2482702"/>
                        <a:gd name="connsiteX20" fmla="*/ 3651264 w 3921346"/>
                        <a:gd name="connsiteY20" fmla="*/ 1849530 h 2482702"/>
                        <a:gd name="connsiteX21" fmla="*/ 3656484 w 3921346"/>
                        <a:gd name="connsiteY21" fmla="*/ 1849530 h 2482702"/>
                        <a:gd name="connsiteX22" fmla="*/ 3747976 w 3921346"/>
                        <a:gd name="connsiteY22" fmla="*/ 2020185 h 2482702"/>
                        <a:gd name="connsiteX23" fmla="*/ 3850757 w 3921346"/>
                        <a:gd name="connsiteY23" fmla="*/ 2110562 h 2482702"/>
                        <a:gd name="connsiteX24" fmla="*/ 3895060 w 3921346"/>
                        <a:gd name="connsiteY24" fmla="*/ 2332074 h 2482702"/>
                        <a:gd name="connsiteX25" fmla="*/ 3693041 w 3921346"/>
                        <a:gd name="connsiteY25" fmla="*/ 2470297 h 2482702"/>
                        <a:gd name="connsiteX26" fmla="*/ 3267739 w 3921346"/>
                        <a:gd name="connsiteY26" fmla="*/ 2406502 h 2482702"/>
                        <a:gd name="connsiteX27" fmla="*/ 3203943 w 3921346"/>
                        <a:gd name="connsiteY27" fmla="*/ 2183218 h 2482702"/>
                        <a:gd name="connsiteX28" fmla="*/ 3108250 w 3921346"/>
                        <a:gd name="connsiteY28" fmla="*/ 2044995 h 2482702"/>
                        <a:gd name="connsiteX29" fmla="*/ 3044455 w 3921346"/>
                        <a:gd name="connsiteY29" fmla="*/ 1874874 h 2482702"/>
                        <a:gd name="connsiteX30" fmla="*/ 3033822 w 3921346"/>
                        <a:gd name="connsiteY30" fmla="*/ 1534632 h 2482702"/>
                        <a:gd name="connsiteX31" fmla="*/ 2895599 w 3921346"/>
                        <a:gd name="connsiteY31" fmla="*/ 1396409 h 2482702"/>
                        <a:gd name="connsiteX32" fmla="*/ 2799906 w 3921346"/>
                        <a:gd name="connsiteY32" fmla="*/ 1375144 h 2482702"/>
                        <a:gd name="connsiteX33" fmla="*/ 2427767 w 3921346"/>
                        <a:gd name="connsiteY33" fmla="*/ 1258185 h 2482702"/>
                        <a:gd name="connsiteX34" fmla="*/ 2247013 w 3921346"/>
                        <a:gd name="connsiteY34" fmla="*/ 1151860 h 2482702"/>
                        <a:gd name="connsiteX35" fmla="*/ 2161953 w 3921346"/>
                        <a:gd name="connsiteY35" fmla="*/ 1215655 h 2482702"/>
                        <a:gd name="connsiteX36" fmla="*/ 2151320 w 3921346"/>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5468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5468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60134 w 3921346"/>
                        <a:gd name="connsiteY18" fmla="*/ 1412358 h 2482702"/>
                        <a:gd name="connsiteX19" fmla="*/ 3481119 w 3921346"/>
                        <a:gd name="connsiteY19" fmla="*/ 1470618 h 2482702"/>
                        <a:gd name="connsiteX20" fmla="*/ 3651264 w 3921346"/>
                        <a:gd name="connsiteY20" fmla="*/ 1849530 h 2482702"/>
                        <a:gd name="connsiteX21" fmla="*/ 3656484 w 3921346"/>
                        <a:gd name="connsiteY21" fmla="*/ 1849530 h 2482702"/>
                        <a:gd name="connsiteX22" fmla="*/ 3747976 w 3921346"/>
                        <a:gd name="connsiteY22" fmla="*/ 2020185 h 2482702"/>
                        <a:gd name="connsiteX23" fmla="*/ 3850757 w 3921346"/>
                        <a:gd name="connsiteY23" fmla="*/ 2110562 h 2482702"/>
                        <a:gd name="connsiteX24" fmla="*/ 3895060 w 3921346"/>
                        <a:gd name="connsiteY24" fmla="*/ 2332074 h 2482702"/>
                        <a:gd name="connsiteX25" fmla="*/ 3693041 w 3921346"/>
                        <a:gd name="connsiteY25" fmla="*/ 2470297 h 2482702"/>
                        <a:gd name="connsiteX26" fmla="*/ 3267739 w 3921346"/>
                        <a:gd name="connsiteY26" fmla="*/ 2406502 h 2482702"/>
                        <a:gd name="connsiteX27" fmla="*/ 3203943 w 3921346"/>
                        <a:gd name="connsiteY27" fmla="*/ 2183218 h 2482702"/>
                        <a:gd name="connsiteX28" fmla="*/ 3108250 w 3921346"/>
                        <a:gd name="connsiteY28" fmla="*/ 2044995 h 2482702"/>
                        <a:gd name="connsiteX29" fmla="*/ 3044455 w 3921346"/>
                        <a:gd name="connsiteY29" fmla="*/ 1874874 h 2482702"/>
                        <a:gd name="connsiteX30" fmla="*/ 3033822 w 3921346"/>
                        <a:gd name="connsiteY30" fmla="*/ 1534632 h 2482702"/>
                        <a:gd name="connsiteX31" fmla="*/ 2895599 w 3921346"/>
                        <a:gd name="connsiteY31" fmla="*/ 1396409 h 2482702"/>
                        <a:gd name="connsiteX32" fmla="*/ 2799906 w 3921346"/>
                        <a:gd name="connsiteY32" fmla="*/ 1375144 h 2482702"/>
                        <a:gd name="connsiteX33" fmla="*/ 2427767 w 3921346"/>
                        <a:gd name="connsiteY33" fmla="*/ 1258185 h 2482702"/>
                        <a:gd name="connsiteX34" fmla="*/ 2247013 w 3921346"/>
                        <a:gd name="connsiteY34" fmla="*/ 1151860 h 2482702"/>
                        <a:gd name="connsiteX35" fmla="*/ 2161953 w 3921346"/>
                        <a:gd name="connsiteY35" fmla="*/ 1215655 h 2482702"/>
                        <a:gd name="connsiteX36" fmla="*/ 2151320 w 3921346"/>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75603 w 3921346"/>
                        <a:gd name="connsiteY18" fmla="*/ 12020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499403 w 3921346"/>
                        <a:gd name="connsiteY18" fmla="*/ 12020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499403 w 3921346"/>
                        <a:gd name="connsiteY18" fmla="*/ 1202088 h 2482702"/>
                        <a:gd name="connsiteX19" fmla="*/ 34839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21346" h="2482702">
                          <a:moveTo>
                            <a:pt x="46074" y="1003004"/>
                          </a:moveTo>
                          <a:cubicBezTo>
                            <a:pt x="72655" y="929462"/>
                            <a:pt x="99237" y="855920"/>
                            <a:pt x="109869" y="811618"/>
                          </a:cubicBezTo>
                          <a:cubicBezTo>
                            <a:pt x="120501" y="767316"/>
                            <a:pt x="124046" y="769088"/>
                            <a:pt x="109869" y="737190"/>
                          </a:cubicBezTo>
                          <a:cubicBezTo>
                            <a:pt x="95692" y="705292"/>
                            <a:pt x="0" y="662762"/>
                            <a:pt x="24809" y="620232"/>
                          </a:cubicBezTo>
                          <a:cubicBezTo>
                            <a:pt x="49618" y="577702"/>
                            <a:pt x="191386" y="536944"/>
                            <a:pt x="258725" y="482009"/>
                          </a:cubicBezTo>
                          <a:cubicBezTo>
                            <a:pt x="326064" y="427074"/>
                            <a:pt x="366823" y="331381"/>
                            <a:pt x="428846" y="290623"/>
                          </a:cubicBezTo>
                          <a:cubicBezTo>
                            <a:pt x="490869" y="249865"/>
                            <a:pt x="559980" y="253409"/>
                            <a:pt x="630864" y="237460"/>
                          </a:cubicBezTo>
                          <a:cubicBezTo>
                            <a:pt x="701748" y="221511"/>
                            <a:pt x="839971" y="212651"/>
                            <a:pt x="854148" y="194930"/>
                          </a:cubicBezTo>
                          <a:cubicBezTo>
                            <a:pt x="868325" y="177209"/>
                            <a:pt x="746051" y="152399"/>
                            <a:pt x="715925" y="131134"/>
                          </a:cubicBezTo>
                          <a:cubicBezTo>
                            <a:pt x="685800" y="109869"/>
                            <a:pt x="639725" y="88604"/>
                            <a:pt x="673395" y="67339"/>
                          </a:cubicBezTo>
                          <a:cubicBezTo>
                            <a:pt x="707065" y="46074"/>
                            <a:pt x="776176" y="0"/>
                            <a:pt x="917943" y="3544"/>
                          </a:cubicBezTo>
                          <a:cubicBezTo>
                            <a:pt x="1059710" y="7088"/>
                            <a:pt x="1297171" y="47846"/>
                            <a:pt x="1523999" y="88604"/>
                          </a:cubicBezTo>
                          <a:cubicBezTo>
                            <a:pt x="1750827" y="129362"/>
                            <a:pt x="2027274" y="187841"/>
                            <a:pt x="2278911" y="248092"/>
                          </a:cubicBezTo>
                          <a:cubicBezTo>
                            <a:pt x="2530548" y="308343"/>
                            <a:pt x="2872562" y="407581"/>
                            <a:pt x="3033822" y="450111"/>
                          </a:cubicBezTo>
                          <a:cubicBezTo>
                            <a:pt x="3195082" y="492641"/>
                            <a:pt x="3168502" y="471376"/>
                            <a:pt x="3246474" y="503274"/>
                          </a:cubicBezTo>
                          <a:cubicBezTo>
                            <a:pt x="3324446" y="535172"/>
                            <a:pt x="3444948" y="602511"/>
                            <a:pt x="3501655" y="641497"/>
                          </a:cubicBezTo>
                          <a:cubicBezTo>
                            <a:pt x="3558362" y="680483"/>
                            <a:pt x="3570766" y="678711"/>
                            <a:pt x="3586715" y="737190"/>
                          </a:cubicBezTo>
                          <a:cubicBezTo>
                            <a:pt x="3602664" y="795669"/>
                            <a:pt x="3611900" y="914889"/>
                            <a:pt x="3597348" y="992372"/>
                          </a:cubicBezTo>
                          <a:cubicBezTo>
                            <a:pt x="3582796" y="1069855"/>
                            <a:pt x="3518305" y="1132090"/>
                            <a:pt x="3499403" y="1202088"/>
                          </a:cubicBezTo>
                          <a:cubicBezTo>
                            <a:pt x="3480501" y="1272086"/>
                            <a:pt x="3486981" y="1367603"/>
                            <a:pt x="3483934" y="1412358"/>
                          </a:cubicBezTo>
                          <a:cubicBezTo>
                            <a:pt x="3480887" y="1457113"/>
                            <a:pt x="3453231" y="1397756"/>
                            <a:pt x="3481119" y="1470618"/>
                          </a:cubicBezTo>
                          <a:cubicBezTo>
                            <a:pt x="3509007" y="1543480"/>
                            <a:pt x="3622036" y="1786378"/>
                            <a:pt x="3651264" y="1849530"/>
                          </a:cubicBezTo>
                          <a:cubicBezTo>
                            <a:pt x="3680492" y="1912682"/>
                            <a:pt x="3640365" y="1821088"/>
                            <a:pt x="3656484" y="1849530"/>
                          </a:cubicBezTo>
                          <a:cubicBezTo>
                            <a:pt x="3672603" y="1877972"/>
                            <a:pt x="3715597" y="1976680"/>
                            <a:pt x="3747976" y="2020185"/>
                          </a:cubicBezTo>
                          <a:cubicBezTo>
                            <a:pt x="3780355" y="2063690"/>
                            <a:pt x="3826243" y="2058581"/>
                            <a:pt x="3850757" y="2110562"/>
                          </a:cubicBezTo>
                          <a:cubicBezTo>
                            <a:pt x="3875271" y="2162543"/>
                            <a:pt x="3921346" y="2272118"/>
                            <a:pt x="3895060" y="2332074"/>
                          </a:cubicBezTo>
                          <a:cubicBezTo>
                            <a:pt x="3868774" y="2392030"/>
                            <a:pt x="3797594" y="2457892"/>
                            <a:pt x="3693041" y="2470297"/>
                          </a:cubicBezTo>
                          <a:cubicBezTo>
                            <a:pt x="3588488" y="2482702"/>
                            <a:pt x="3349255" y="2454348"/>
                            <a:pt x="3267739" y="2406502"/>
                          </a:cubicBezTo>
                          <a:cubicBezTo>
                            <a:pt x="3186223" y="2358656"/>
                            <a:pt x="3230524" y="2243469"/>
                            <a:pt x="3203943" y="2183218"/>
                          </a:cubicBezTo>
                          <a:cubicBezTo>
                            <a:pt x="3177362" y="2122967"/>
                            <a:pt x="3134831" y="2096386"/>
                            <a:pt x="3108250" y="2044995"/>
                          </a:cubicBezTo>
                          <a:cubicBezTo>
                            <a:pt x="3081669" y="1993604"/>
                            <a:pt x="3056860" y="1959934"/>
                            <a:pt x="3044455" y="1874874"/>
                          </a:cubicBezTo>
                          <a:cubicBezTo>
                            <a:pt x="3032050" y="1789814"/>
                            <a:pt x="3058631" y="1614376"/>
                            <a:pt x="3033822" y="1534632"/>
                          </a:cubicBezTo>
                          <a:cubicBezTo>
                            <a:pt x="3009013" y="1454888"/>
                            <a:pt x="2934585" y="1422990"/>
                            <a:pt x="2895599" y="1396409"/>
                          </a:cubicBezTo>
                          <a:cubicBezTo>
                            <a:pt x="2856613" y="1369828"/>
                            <a:pt x="2877878" y="1398181"/>
                            <a:pt x="2799906" y="1375144"/>
                          </a:cubicBezTo>
                          <a:cubicBezTo>
                            <a:pt x="2721934" y="1352107"/>
                            <a:pt x="2519916" y="1295399"/>
                            <a:pt x="2427767" y="1258185"/>
                          </a:cubicBezTo>
                          <a:cubicBezTo>
                            <a:pt x="2335618" y="1220971"/>
                            <a:pt x="2291315" y="1158948"/>
                            <a:pt x="2247013" y="1151860"/>
                          </a:cubicBezTo>
                          <a:cubicBezTo>
                            <a:pt x="2202711" y="1144772"/>
                            <a:pt x="2177902" y="1164265"/>
                            <a:pt x="2161953" y="1215655"/>
                          </a:cubicBezTo>
                          <a:cubicBezTo>
                            <a:pt x="2146004" y="1267045"/>
                            <a:pt x="2148662" y="1363624"/>
                            <a:pt x="2151320" y="1460204"/>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Freeform 77"/>
                    <p:cNvSpPr/>
                    <p:nvPr/>
                  </p:nvSpPr>
                  <p:spPr>
                    <a:xfrm>
                      <a:off x="2111433" y="2209800"/>
                      <a:ext cx="1030778" cy="157942"/>
                    </a:xfrm>
                    <a:custGeom>
                      <a:avLst/>
                      <a:gdLst>
                        <a:gd name="connsiteX0" fmla="*/ 0 w 1030778"/>
                        <a:gd name="connsiteY0" fmla="*/ 84513 h 157942"/>
                        <a:gd name="connsiteX1" fmla="*/ 157942 w 1030778"/>
                        <a:gd name="connsiteY1" fmla="*/ 151015 h 157942"/>
                        <a:gd name="connsiteX2" fmla="*/ 349134 w 1030778"/>
                        <a:gd name="connsiteY2" fmla="*/ 126076 h 157942"/>
                        <a:gd name="connsiteX3" fmla="*/ 515389 w 1030778"/>
                        <a:gd name="connsiteY3" fmla="*/ 67887 h 157942"/>
                        <a:gd name="connsiteX4" fmla="*/ 764771 w 1030778"/>
                        <a:gd name="connsiteY4" fmla="*/ 9698 h 157942"/>
                        <a:gd name="connsiteX5" fmla="*/ 955963 w 1030778"/>
                        <a:gd name="connsiteY5" fmla="*/ 9698 h 157942"/>
                        <a:gd name="connsiteX6" fmla="*/ 1030778 w 1030778"/>
                        <a:gd name="connsiteY6" fmla="*/ 67887 h 15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778" h="157942">
                          <a:moveTo>
                            <a:pt x="0" y="84513"/>
                          </a:moveTo>
                          <a:cubicBezTo>
                            <a:pt x="49876" y="114300"/>
                            <a:pt x="99753" y="144088"/>
                            <a:pt x="157942" y="151015"/>
                          </a:cubicBezTo>
                          <a:cubicBezTo>
                            <a:pt x="216131" y="157942"/>
                            <a:pt x="289560" y="139931"/>
                            <a:pt x="349134" y="126076"/>
                          </a:cubicBezTo>
                          <a:cubicBezTo>
                            <a:pt x="408708" y="112221"/>
                            <a:pt x="446116" y="87283"/>
                            <a:pt x="515389" y="67887"/>
                          </a:cubicBezTo>
                          <a:cubicBezTo>
                            <a:pt x="584662" y="48491"/>
                            <a:pt x="691342" y="19396"/>
                            <a:pt x="764771" y="9698"/>
                          </a:cubicBezTo>
                          <a:cubicBezTo>
                            <a:pt x="838200" y="0"/>
                            <a:pt x="911629" y="0"/>
                            <a:pt x="955963" y="9698"/>
                          </a:cubicBezTo>
                          <a:cubicBezTo>
                            <a:pt x="1000297" y="19396"/>
                            <a:pt x="1015537" y="43641"/>
                            <a:pt x="1030778" y="67887"/>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9" name="Group 29"/>
                    <p:cNvGrpSpPr/>
                    <p:nvPr/>
                  </p:nvGrpSpPr>
                  <p:grpSpPr>
                    <a:xfrm>
                      <a:off x="7405141" y="1289154"/>
                      <a:ext cx="1439056" cy="2016177"/>
                      <a:chOff x="7405141" y="1289154"/>
                      <a:chExt cx="1439056" cy="2016177"/>
                    </a:xfrm>
                    <a:effectLst>
                      <a:outerShdw dist="50800" dir="5400000" algn="ctr" rotWithShape="0">
                        <a:schemeClr val="tx1"/>
                      </a:outerShdw>
                    </a:effectLst>
                  </p:grpSpPr>
                  <p:sp>
                    <p:nvSpPr>
                      <p:cNvPr id="80" name="Freeform 79"/>
                      <p:cNvSpPr/>
                      <p:nvPr/>
                    </p:nvSpPr>
                    <p:spPr>
                      <a:xfrm>
                        <a:off x="7405141" y="1289154"/>
                        <a:ext cx="479685" cy="119921"/>
                      </a:xfrm>
                      <a:custGeom>
                        <a:avLst/>
                        <a:gdLst>
                          <a:gd name="connsiteX0" fmla="*/ 0 w 479685"/>
                          <a:gd name="connsiteY0" fmla="*/ 0 h 119921"/>
                          <a:gd name="connsiteX1" fmla="*/ 239843 w 479685"/>
                          <a:gd name="connsiteY1" fmla="*/ 89941 h 119921"/>
                          <a:gd name="connsiteX2" fmla="*/ 479685 w 479685"/>
                          <a:gd name="connsiteY2" fmla="*/ 119921 h 119921"/>
                        </a:gdLst>
                        <a:ahLst/>
                        <a:cxnLst>
                          <a:cxn ang="0">
                            <a:pos x="connsiteX0" y="connsiteY0"/>
                          </a:cxn>
                          <a:cxn ang="0">
                            <a:pos x="connsiteX1" y="connsiteY1"/>
                          </a:cxn>
                          <a:cxn ang="0">
                            <a:pos x="connsiteX2" y="connsiteY2"/>
                          </a:cxn>
                        </a:cxnLst>
                        <a:rect l="l" t="t" r="r" b="b"/>
                        <a:pathLst>
                          <a:path w="479685" h="119921">
                            <a:moveTo>
                              <a:pt x="0" y="0"/>
                            </a:moveTo>
                            <a:cubicBezTo>
                              <a:pt x="79947" y="34977"/>
                              <a:pt x="159895" y="69954"/>
                              <a:pt x="239843" y="89941"/>
                            </a:cubicBezTo>
                            <a:cubicBezTo>
                              <a:pt x="319791" y="109928"/>
                              <a:pt x="399738" y="114924"/>
                              <a:pt x="479685" y="119921"/>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Freeform 28"/>
                      <p:cNvSpPr/>
                      <p:nvPr/>
                    </p:nvSpPr>
                    <p:spPr>
                      <a:xfrm>
                        <a:off x="7585023" y="1738859"/>
                        <a:ext cx="1259174" cy="1566472"/>
                      </a:xfrm>
                      <a:custGeom>
                        <a:avLst/>
                        <a:gdLst>
                          <a:gd name="connsiteX0" fmla="*/ 1259174 w 1259174"/>
                          <a:gd name="connsiteY0" fmla="*/ 1469036 h 1566472"/>
                          <a:gd name="connsiteX1" fmla="*/ 1094282 w 1259174"/>
                          <a:gd name="connsiteY1" fmla="*/ 1528997 h 1566472"/>
                          <a:gd name="connsiteX2" fmla="*/ 914400 w 1259174"/>
                          <a:gd name="connsiteY2" fmla="*/ 1543987 h 1566472"/>
                          <a:gd name="connsiteX3" fmla="*/ 824459 w 1259174"/>
                          <a:gd name="connsiteY3" fmla="*/ 1394085 h 1566472"/>
                          <a:gd name="connsiteX4" fmla="*/ 719528 w 1259174"/>
                          <a:gd name="connsiteY4" fmla="*/ 1394085 h 1566472"/>
                          <a:gd name="connsiteX5" fmla="*/ 509666 w 1259174"/>
                          <a:gd name="connsiteY5" fmla="*/ 1259174 h 1566472"/>
                          <a:gd name="connsiteX6" fmla="*/ 449705 w 1259174"/>
                          <a:gd name="connsiteY6" fmla="*/ 1184223 h 1566472"/>
                          <a:gd name="connsiteX7" fmla="*/ 224852 w 1259174"/>
                          <a:gd name="connsiteY7" fmla="*/ 1139252 h 1566472"/>
                          <a:gd name="connsiteX8" fmla="*/ 164892 w 1259174"/>
                          <a:gd name="connsiteY8" fmla="*/ 914400 h 1566472"/>
                          <a:gd name="connsiteX9" fmla="*/ 404734 w 1259174"/>
                          <a:gd name="connsiteY9" fmla="*/ 659567 h 1566472"/>
                          <a:gd name="connsiteX10" fmla="*/ 344774 w 1259174"/>
                          <a:gd name="connsiteY10" fmla="*/ 434715 h 1566472"/>
                          <a:gd name="connsiteX11" fmla="*/ 269823 w 1259174"/>
                          <a:gd name="connsiteY11" fmla="*/ 269823 h 1566472"/>
                          <a:gd name="connsiteX12" fmla="*/ 104931 w 1259174"/>
                          <a:gd name="connsiteY12" fmla="*/ 89941 h 1566472"/>
                          <a:gd name="connsiteX13" fmla="*/ 0 w 1259174"/>
                          <a:gd name="connsiteY13" fmla="*/ 0 h 156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9174" h="1566472">
                            <a:moveTo>
                              <a:pt x="1259174" y="1469036"/>
                            </a:moveTo>
                            <a:cubicBezTo>
                              <a:pt x="1205459" y="1492770"/>
                              <a:pt x="1151744" y="1516505"/>
                              <a:pt x="1094282" y="1528997"/>
                            </a:cubicBezTo>
                            <a:cubicBezTo>
                              <a:pt x="1036820" y="1541489"/>
                              <a:pt x="959370" y="1566472"/>
                              <a:pt x="914400" y="1543987"/>
                            </a:cubicBezTo>
                            <a:cubicBezTo>
                              <a:pt x="869430" y="1521502"/>
                              <a:pt x="856938" y="1419069"/>
                              <a:pt x="824459" y="1394085"/>
                            </a:cubicBezTo>
                            <a:cubicBezTo>
                              <a:pt x="791980" y="1369101"/>
                              <a:pt x="771994" y="1416570"/>
                              <a:pt x="719528" y="1394085"/>
                            </a:cubicBezTo>
                            <a:cubicBezTo>
                              <a:pt x="667063" y="1371600"/>
                              <a:pt x="554636" y="1294151"/>
                              <a:pt x="509666" y="1259174"/>
                            </a:cubicBezTo>
                            <a:cubicBezTo>
                              <a:pt x="464696" y="1224197"/>
                              <a:pt x="497174" y="1204210"/>
                              <a:pt x="449705" y="1184223"/>
                            </a:cubicBezTo>
                            <a:cubicBezTo>
                              <a:pt x="402236" y="1164236"/>
                              <a:pt x="272321" y="1184222"/>
                              <a:pt x="224852" y="1139252"/>
                            </a:cubicBezTo>
                            <a:cubicBezTo>
                              <a:pt x="177383" y="1094282"/>
                              <a:pt x="134912" y="994348"/>
                              <a:pt x="164892" y="914400"/>
                            </a:cubicBezTo>
                            <a:cubicBezTo>
                              <a:pt x="194872" y="834452"/>
                              <a:pt x="374754" y="739515"/>
                              <a:pt x="404734" y="659567"/>
                            </a:cubicBezTo>
                            <a:cubicBezTo>
                              <a:pt x="434714" y="579619"/>
                              <a:pt x="367259" y="499672"/>
                              <a:pt x="344774" y="434715"/>
                            </a:cubicBezTo>
                            <a:cubicBezTo>
                              <a:pt x="322289" y="369758"/>
                              <a:pt x="309797" y="327285"/>
                              <a:pt x="269823" y="269823"/>
                            </a:cubicBezTo>
                            <a:cubicBezTo>
                              <a:pt x="229849" y="212361"/>
                              <a:pt x="149901" y="134911"/>
                              <a:pt x="104931" y="89941"/>
                            </a:cubicBezTo>
                            <a:cubicBezTo>
                              <a:pt x="59961" y="44971"/>
                              <a:pt x="29980" y="22485"/>
                              <a:pt x="0" y="0"/>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sp>
              <p:nvSpPr>
                <p:cNvPr id="70" name="TextBox 69"/>
                <p:cNvSpPr txBox="1"/>
                <p:nvPr/>
              </p:nvSpPr>
              <p:spPr>
                <a:xfrm>
                  <a:off x="2624407" y="2590800"/>
                  <a:ext cx="973600" cy="646331"/>
                </a:xfrm>
                <a:prstGeom prst="rect">
                  <a:avLst/>
                </a:prstGeom>
                <a:noFill/>
                <a:ln>
                  <a:noFill/>
                </a:ln>
              </p:spPr>
              <p:txBody>
                <a:bodyPr wrap="none" rtlCol="0">
                  <a:spAutoFit/>
                </a:bodyPr>
                <a:lstStyle/>
                <a:p>
                  <a:pPr algn="ctr"/>
                  <a:r>
                    <a:rPr lang="en-US" b="1" dirty="0" smtClean="0">
                      <a:solidFill>
                        <a:schemeClr val="bg1"/>
                      </a:solidFill>
                    </a:rPr>
                    <a:t>South</a:t>
                  </a:r>
                </a:p>
                <a:p>
                  <a:pPr algn="ctr"/>
                  <a:r>
                    <a:rPr lang="en-US" b="1" dirty="0" smtClean="0">
                      <a:solidFill>
                        <a:schemeClr val="bg1"/>
                      </a:solidFill>
                    </a:rPr>
                    <a:t>America</a:t>
                  </a:r>
                  <a:endParaRPr lang="en-US" b="1" dirty="0">
                    <a:solidFill>
                      <a:schemeClr val="bg1"/>
                    </a:solidFill>
                  </a:endParaRPr>
                </a:p>
              </p:txBody>
            </p:sp>
            <p:sp>
              <p:nvSpPr>
                <p:cNvPr id="51" name="TextBox 1"/>
                <p:cNvSpPr txBox="1">
                  <a:spLocks noChangeArrowheads="1"/>
                </p:cNvSpPr>
                <p:nvPr/>
              </p:nvSpPr>
              <p:spPr bwMode="auto">
                <a:xfrm>
                  <a:off x="2895600" y="5562600"/>
                  <a:ext cx="5486400" cy="584775"/>
                </a:xfrm>
                <a:prstGeom prst="rect">
                  <a:avLst/>
                </a:prstGeom>
                <a:noFill/>
                <a:ln w="9525">
                  <a:noFill/>
                  <a:miter lim="800000"/>
                  <a:headEnd/>
                  <a:tailEnd/>
                </a:ln>
              </p:spPr>
              <p:txBody>
                <a:bodyPr wrap="square">
                  <a:spAutoFit/>
                </a:bodyPr>
                <a:lstStyle/>
                <a:p>
                  <a:r>
                    <a:rPr lang="en-US" sz="3200" b="1" dirty="0" smtClean="0"/>
                    <a:t>. . . focus on the tectonic plates</a:t>
                  </a:r>
                  <a:endParaRPr lang="en-US" sz="3200" b="1" dirty="0"/>
                </a:p>
              </p:txBody>
            </p:sp>
          </p:grpSp>
        </p:grpSp>
        <p:grpSp>
          <p:nvGrpSpPr>
            <p:cNvPr id="39" name="Group 9"/>
            <p:cNvGrpSpPr/>
            <p:nvPr/>
          </p:nvGrpSpPr>
          <p:grpSpPr>
            <a:xfrm>
              <a:off x="0" y="5257800"/>
              <a:ext cx="5249056" cy="1600200"/>
              <a:chOff x="0" y="5257800"/>
              <a:chExt cx="5249056" cy="1600200"/>
            </a:xfrm>
            <a:solidFill>
              <a:schemeClr val="bg1"/>
            </a:solidFill>
          </p:grpSpPr>
          <p:sp useBgFill="1">
            <p:nvSpPr>
              <p:cNvPr id="40" name="Rectangle 39"/>
              <p:cNvSpPr/>
              <p:nvPr/>
            </p:nvSpPr>
            <p:spPr>
              <a:xfrm>
                <a:off x="3839981" y="6595672"/>
                <a:ext cx="1409075" cy="262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 name="Rectangle 40"/>
              <p:cNvSpPr/>
              <p:nvPr/>
            </p:nvSpPr>
            <p:spPr>
              <a:xfrm>
                <a:off x="0" y="5257800"/>
                <a:ext cx="2605787" cy="76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36"/>
          <p:cNvGrpSpPr/>
          <p:nvPr/>
        </p:nvGrpSpPr>
        <p:grpSpPr>
          <a:xfrm>
            <a:off x="2819400" y="2057400"/>
            <a:ext cx="6019800" cy="2590800"/>
            <a:chOff x="2819400" y="2057400"/>
            <a:chExt cx="6019800" cy="2590800"/>
          </a:xfrm>
        </p:grpSpPr>
        <p:sp>
          <p:nvSpPr>
            <p:cNvPr id="25" name="Freeform 24"/>
            <p:cNvSpPr/>
            <p:nvPr/>
          </p:nvSpPr>
          <p:spPr>
            <a:xfrm>
              <a:off x="4876800" y="3507698"/>
              <a:ext cx="818213" cy="1140502"/>
            </a:xfrm>
            <a:custGeom>
              <a:avLst/>
              <a:gdLst>
                <a:gd name="connsiteX0" fmla="*/ 0 w 569626"/>
                <a:gd name="connsiteY0" fmla="*/ 1019332 h 1019332"/>
                <a:gd name="connsiteX1" fmla="*/ 389744 w 569626"/>
                <a:gd name="connsiteY1" fmla="*/ 569627 h 1019332"/>
                <a:gd name="connsiteX2" fmla="*/ 569626 w 569626"/>
                <a:gd name="connsiteY2" fmla="*/ 0 h 1019332"/>
              </a:gdLst>
              <a:ahLst/>
              <a:cxnLst>
                <a:cxn ang="0">
                  <a:pos x="connsiteX0" y="connsiteY0"/>
                </a:cxn>
                <a:cxn ang="0">
                  <a:pos x="connsiteX1" y="connsiteY1"/>
                </a:cxn>
                <a:cxn ang="0">
                  <a:pos x="connsiteX2" y="connsiteY2"/>
                </a:cxn>
              </a:cxnLst>
              <a:rect l="l" t="t" r="r" b="b"/>
              <a:pathLst>
                <a:path w="569626" h="1019332">
                  <a:moveTo>
                    <a:pt x="0" y="1019332"/>
                  </a:moveTo>
                  <a:cubicBezTo>
                    <a:pt x="147403" y="879424"/>
                    <a:pt x="294806" y="739516"/>
                    <a:pt x="389744" y="569627"/>
                  </a:cubicBezTo>
                  <a:cubicBezTo>
                    <a:pt x="484682" y="399738"/>
                    <a:pt x="527154" y="199869"/>
                    <a:pt x="569626" y="0"/>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rot="18205340">
              <a:off x="4918342" y="1870355"/>
              <a:ext cx="822706" cy="1272700"/>
            </a:xfrm>
            <a:custGeom>
              <a:avLst/>
              <a:gdLst>
                <a:gd name="connsiteX0" fmla="*/ 0 w 569626"/>
                <a:gd name="connsiteY0" fmla="*/ 1019332 h 1019332"/>
                <a:gd name="connsiteX1" fmla="*/ 389744 w 569626"/>
                <a:gd name="connsiteY1" fmla="*/ 569627 h 1019332"/>
                <a:gd name="connsiteX2" fmla="*/ 569626 w 569626"/>
                <a:gd name="connsiteY2" fmla="*/ 0 h 1019332"/>
                <a:gd name="connsiteX0" fmla="*/ 0 w 572460"/>
                <a:gd name="connsiteY0" fmla="*/ 1019332 h 1019332"/>
                <a:gd name="connsiteX1" fmla="*/ 477522 w 572460"/>
                <a:gd name="connsiteY1" fmla="*/ 628982 h 1019332"/>
                <a:gd name="connsiteX2" fmla="*/ 569626 w 572460"/>
                <a:gd name="connsiteY2" fmla="*/ 0 h 1019332"/>
                <a:gd name="connsiteX0" fmla="*/ 0 w 572754"/>
                <a:gd name="connsiteY0" fmla="*/ 1137485 h 1137485"/>
                <a:gd name="connsiteX1" fmla="*/ 477522 w 572754"/>
                <a:gd name="connsiteY1" fmla="*/ 747135 h 1137485"/>
                <a:gd name="connsiteX2" fmla="*/ 483214 w 572754"/>
                <a:gd name="connsiteY2" fmla="*/ 104830 h 1137485"/>
                <a:gd name="connsiteX3" fmla="*/ 569626 w 572754"/>
                <a:gd name="connsiteY3" fmla="*/ 118153 h 1137485"/>
              </a:gdLst>
              <a:ahLst/>
              <a:cxnLst>
                <a:cxn ang="0">
                  <a:pos x="connsiteX0" y="connsiteY0"/>
                </a:cxn>
                <a:cxn ang="0">
                  <a:pos x="connsiteX1" y="connsiteY1"/>
                </a:cxn>
                <a:cxn ang="0">
                  <a:pos x="connsiteX2" y="connsiteY2"/>
                </a:cxn>
                <a:cxn ang="0">
                  <a:pos x="connsiteX3" y="connsiteY3"/>
                </a:cxn>
              </a:cxnLst>
              <a:rect l="l" t="t" r="r" b="b"/>
              <a:pathLst>
                <a:path w="572754" h="1137485">
                  <a:moveTo>
                    <a:pt x="0" y="1137485"/>
                  </a:moveTo>
                  <a:cubicBezTo>
                    <a:pt x="147403" y="997577"/>
                    <a:pt x="382584" y="917024"/>
                    <a:pt x="477522" y="747135"/>
                  </a:cubicBezTo>
                  <a:cubicBezTo>
                    <a:pt x="572754" y="622229"/>
                    <a:pt x="467863" y="209660"/>
                    <a:pt x="483214" y="104830"/>
                  </a:cubicBezTo>
                  <a:cubicBezTo>
                    <a:pt x="498565" y="0"/>
                    <a:pt x="569920" y="163135"/>
                    <a:pt x="569626" y="118153"/>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flipH="1">
              <a:off x="5999813" y="3505200"/>
              <a:ext cx="705787" cy="1140502"/>
            </a:xfrm>
            <a:custGeom>
              <a:avLst/>
              <a:gdLst>
                <a:gd name="connsiteX0" fmla="*/ 0 w 569626"/>
                <a:gd name="connsiteY0" fmla="*/ 1019332 h 1019332"/>
                <a:gd name="connsiteX1" fmla="*/ 389744 w 569626"/>
                <a:gd name="connsiteY1" fmla="*/ 569627 h 1019332"/>
                <a:gd name="connsiteX2" fmla="*/ 569626 w 569626"/>
                <a:gd name="connsiteY2" fmla="*/ 0 h 1019332"/>
              </a:gdLst>
              <a:ahLst/>
              <a:cxnLst>
                <a:cxn ang="0">
                  <a:pos x="connsiteX0" y="connsiteY0"/>
                </a:cxn>
                <a:cxn ang="0">
                  <a:pos x="connsiteX1" y="connsiteY1"/>
                </a:cxn>
                <a:cxn ang="0">
                  <a:pos x="connsiteX2" y="connsiteY2"/>
                </a:cxn>
              </a:cxnLst>
              <a:rect l="l" t="t" r="r" b="b"/>
              <a:pathLst>
                <a:path w="569626" h="1019332">
                  <a:moveTo>
                    <a:pt x="0" y="1019332"/>
                  </a:moveTo>
                  <a:cubicBezTo>
                    <a:pt x="147403" y="879424"/>
                    <a:pt x="294806" y="739516"/>
                    <a:pt x="389744" y="569627"/>
                  </a:cubicBezTo>
                  <a:cubicBezTo>
                    <a:pt x="484682" y="399738"/>
                    <a:pt x="527154" y="199869"/>
                    <a:pt x="569626" y="0"/>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rot="4028212" flipH="1">
              <a:off x="5862012" y="1846868"/>
              <a:ext cx="905371" cy="1371600"/>
            </a:xfrm>
            <a:custGeom>
              <a:avLst/>
              <a:gdLst>
                <a:gd name="connsiteX0" fmla="*/ 0 w 569626"/>
                <a:gd name="connsiteY0" fmla="*/ 1019332 h 1019332"/>
                <a:gd name="connsiteX1" fmla="*/ 389744 w 569626"/>
                <a:gd name="connsiteY1" fmla="*/ 569627 h 1019332"/>
                <a:gd name="connsiteX2" fmla="*/ 569626 w 569626"/>
                <a:gd name="connsiteY2" fmla="*/ 0 h 1019332"/>
                <a:gd name="connsiteX0" fmla="*/ 0 w 590569"/>
                <a:gd name="connsiteY0" fmla="*/ 1019332 h 1019332"/>
                <a:gd name="connsiteX1" fmla="*/ 495631 w 590569"/>
                <a:gd name="connsiteY1" fmla="*/ 620968 h 1019332"/>
                <a:gd name="connsiteX2" fmla="*/ 569626 w 590569"/>
                <a:gd name="connsiteY2" fmla="*/ 0 h 1019332"/>
                <a:gd name="connsiteX0" fmla="*/ 0 w 569626"/>
                <a:gd name="connsiteY0" fmla="*/ 1019332 h 1019332"/>
                <a:gd name="connsiteX1" fmla="*/ 417196 w 569626"/>
                <a:gd name="connsiteY1" fmla="*/ 622558 h 1019332"/>
                <a:gd name="connsiteX2" fmla="*/ 569626 w 569626"/>
                <a:gd name="connsiteY2" fmla="*/ 0 h 1019332"/>
              </a:gdLst>
              <a:ahLst/>
              <a:cxnLst>
                <a:cxn ang="0">
                  <a:pos x="connsiteX0" y="connsiteY0"/>
                </a:cxn>
                <a:cxn ang="0">
                  <a:pos x="connsiteX1" y="connsiteY1"/>
                </a:cxn>
                <a:cxn ang="0">
                  <a:pos x="connsiteX2" y="connsiteY2"/>
                </a:cxn>
              </a:cxnLst>
              <a:rect l="l" t="t" r="r" b="b"/>
              <a:pathLst>
                <a:path w="569626" h="1019332">
                  <a:moveTo>
                    <a:pt x="0" y="1019332"/>
                  </a:moveTo>
                  <a:cubicBezTo>
                    <a:pt x="147403" y="879424"/>
                    <a:pt x="322258" y="792447"/>
                    <a:pt x="417196" y="622558"/>
                  </a:cubicBezTo>
                  <a:cubicBezTo>
                    <a:pt x="512134" y="452669"/>
                    <a:pt x="527154" y="199869"/>
                    <a:pt x="569626" y="0"/>
                  </a:cubicBezTo>
                </a:path>
              </a:pathLst>
            </a:custGeom>
            <a:ln w="152400">
              <a:solidFill>
                <a:srgbClr val="FF0000"/>
              </a:solidFill>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9" name="Group 48"/>
            <p:cNvGrpSpPr/>
            <p:nvPr/>
          </p:nvGrpSpPr>
          <p:grpSpPr>
            <a:xfrm>
              <a:off x="2819400" y="2057400"/>
              <a:ext cx="6019800" cy="1742420"/>
              <a:chOff x="3276600" y="1676400"/>
              <a:chExt cx="5105400" cy="1742420"/>
            </a:xfrm>
            <a:blipFill>
              <a:blip r:embed="rId3"/>
              <a:tile tx="0" ty="0" sx="100000" sy="100000" flip="none" algn="tl"/>
            </a:blipFill>
          </p:grpSpPr>
          <p:sp>
            <p:nvSpPr>
              <p:cNvPr id="29" name="TextBox 28"/>
              <p:cNvSpPr txBox="1"/>
              <p:nvPr/>
            </p:nvSpPr>
            <p:spPr>
              <a:xfrm>
                <a:off x="3276600" y="2895600"/>
                <a:ext cx="5105400" cy="523220"/>
              </a:xfrm>
              <a:prstGeom prst="rect">
                <a:avLst/>
              </a:prstGeom>
              <a:solidFill>
                <a:schemeClr val="tx1"/>
              </a:solidFill>
              <a:ln w="25400">
                <a:solidFill>
                  <a:schemeClr val="tx1"/>
                </a:solidFill>
              </a:ln>
            </p:spPr>
            <p:txBody>
              <a:bodyPr wrap="square" rtlCol="0">
                <a:spAutoFit/>
              </a:bodyPr>
              <a:lstStyle/>
              <a:p>
                <a:pPr algn="ctr"/>
                <a:r>
                  <a:rPr lang="en-US" sz="2800" b="1" dirty="0" smtClean="0">
                    <a:solidFill>
                      <a:schemeClr val="bg1"/>
                    </a:solidFill>
                    <a:latin typeface="Arial" pitchFamily="34" charset="0"/>
                    <a:cs typeface="Arial" pitchFamily="34" charset="0"/>
                  </a:rPr>
                  <a:t>heat convection UPLIFTS crust</a:t>
                </a:r>
              </a:p>
            </p:txBody>
          </p:sp>
          <p:cxnSp>
            <p:nvCxnSpPr>
              <p:cNvPr id="32" name="Straight Arrow Connector 31"/>
              <p:cNvCxnSpPr>
                <a:stCxn id="29" idx="0"/>
              </p:cNvCxnSpPr>
              <p:nvPr/>
            </p:nvCxnSpPr>
            <p:spPr>
              <a:xfrm rot="5400000" flipH="1" flipV="1">
                <a:off x="5238750" y="2266950"/>
                <a:ext cx="1219200" cy="38100"/>
              </a:xfrm>
              <a:prstGeom prst="straightConnector1">
                <a:avLst/>
              </a:prstGeom>
              <a:grpFill/>
              <a:ln w="1016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a:off x="2819400" y="3810000"/>
              <a:ext cx="6019800" cy="523220"/>
            </a:xfrm>
            <a:prstGeom prst="rect">
              <a:avLst/>
            </a:prstGeom>
            <a:solidFill>
              <a:schemeClr val="tx1"/>
            </a:solidFill>
            <a:ln w="25400">
              <a:solidFill>
                <a:schemeClr val="tx1"/>
              </a:solidFill>
            </a:ln>
          </p:spPr>
          <p:txBody>
            <a:bodyPr wrap="square" rtlCol="0">
              <a:spAutoFit/>
            </a:bodyPr>
            <a:lstStyle/>
            <a:p>
              <a:pPr algn="ctr"/>
              <a:r>
                <a:rPr lang="en-US" sz="2800" b="1" dirty="0" smtClean="0">
                  <a:solidFill>
                    <a:schemeClr val="bg1"/>
                  </a:solidFill>
                  <a:latin typeface="Arial" pitchFamily="34" charset="0"/>
                  <a:cs typeface="Arial" pitchFamily="34" charset="0"/>
                </a:rPr>
                <a:t>crust begins to RIFT (pull apart)</a:t>
              </a:r>
            </a:p>
          </p:txBody>
        </p:sp>
      </p:grpSp>
      <p:grpSp>
        <p:nvGrpSpPr>
          <p:cNvPr id="9" name="Group 39"/>
          <p:cNvGrpSpPr/>
          <p:nvPr/>
        </p:nvGrpSpPr>
        <p:grpSpPr>
          <a:xfrm>
            <a:off x="-187376" y="-24064"/>
            <a:ext cx="10302255" cy="6882064"/>
            <a:chOff x="-187376" y="-24064"/>
            <a:chExt cx="10302255" cy="6882064"/>
          </a:xfrm>
        </p:grpSpPr>
        <p:grpSp>
          <p:nvGrpSpPr>
            <p:cNvPr id="12" name="Group 38"/>
            <p:cNvGrpSpPr/>
            <p:nvPr/>
          </p:nvGrpSpPr>
          <p:grpSpPr>
            <a:xfrm>
              <a:off x="-187376" y="-24064"/>
              <a:ext cx="9670450" cy="6882064"/>
              <a:chOff x="-187376" y="-24064"/>
              <a:chExt cx="9670450" cy="6882064"/>
            </a:xfrm>
          </p:grpSpPr>
          <p:grpSp>
            <p:nvGrpSpPr>
              <p:cNvPr id="13" name="Group 12"/>
              <p:cNvGrpSpPr/>
              <p:nvPr/>
            </p:nvGrpSpPr>
            <p:grpSpPr>
              <a:xfrm>
                <a:off x="0" y="0"/>
                <a:ext cx="9483074" cy="6858000"/>
                <a:chOff x="0" y="0"/>
                <a:chExt cx="9483074" cy="6858000"/>
              </a:xfrm>
            </p:grpSpPr>
            <p:grpSp>
              <p:nvGrpSpPr>
                <p:cNvPr id="15" name="Group 8"/>
                <p:cNvGrpSpPr/>
                <p:nvPr/>
              </p:nvGrpSpPr>
              <p:grpSpPr>
                <a:xfrm>
                  <a:off x="0" y="0"/>
                  <a:ext cx="9483074" cy="6858000"/>
                  <a:chOff x="0" y="0"/>
                  <a:chExt cx="9483074" cy="6858000"/>
                </a:xfrm>
              </p:grpSpPr>
              <p:grpSp>
                <p:nvGrpSpPr>
                  <p:cNvPr id="16" name="Group 5"/>
                  <p:cNvGrpSpPr/>
                  <p:nvPr/>
                </p:nvGrpSpPr>
                <p:grpSpPr>
                  <a:xfrm>
                    <a:off x="0" y="0"/>
                    <a:ext cx="9208958" cy="6858000"/>
                    <a:chOff x="0" y="0"/>
                    <a:chExt cx="9208958" cy="6858000"/>
                  </a:xfrm>
                </p:grpSpPr>
                <p:pic>
                  <p:nvPicPr>
                    <p:cNvPr id="2" name="Picture 2"/>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4" name="Freeform 3"/>
                    <p:cNvSpPr/>
                    <p:nvPr/>
                  </p:nvSpPr>
                  <p:spPr>
                    <a:xfrm>
                      <a:off x="1526499" y="474689"/>
                      <a:ext cx="3625121" cy="1798819"/>
                    </a:xfrm>
                    <a:custGeom>
                      <a:avLst/>
                      <a:gdLst>
                        <a:gd name="connsiteX0" fmla="*/ 77449 w 3625121"/>
                        <a:gd name="connsiteY0" fmla="*/ 1728865 h 1798819"/>
                        <a:gd name="connsiteX1" fmla="*/ 167390 w 3625121"/>
                        <a:gd name="connsiteY1" fmla="*/ 1204209 h 1798819"/>
                        <a:gd name="connsiteX2" fmla="*/ 587114 w 3625121"/>
                        <a:gd name="connsiteY2" fmla="*/ 934386 h 1798819"/>
                        <a:gd name="connsiteX3" fmla="*/ 1666406 w 3625121"/>
                        <a:gd name="connsiteY3" fmla="*/ 424721 h 1798819"/>
                        <a:gd name="connsiteX4" fmla="*/ 2925580 w 3625121"/>
                        <a:gd name="connsiteY4" fmla="*/ 64957 h 1798819"/>
                        <a:gd name="connsiteX5" fmla="*/ 3285344 w 3625121"/>
                        <a:gd name="connsiteY5" fmla="*/ 34977 h 1798819"/>
                        <a:gd name="connsiteX6" fmla="*/ 3495206 w 3625121"/>
                        <a:gd name="connsiteY6" fmla="*/ 169888 h 1798819"/>
                        <a:gd name="connsiteX7" fmla="*/ 3555167 w 3625121"/>
                        <a:gd name="connsiteY7" fmla="*/ 574622 h 1798819"/>
                        <a:gd name="connsiteX8" fmla="*/ 3075481 w 3625121"/>
                        <a:gd name="connsiteY8" fmla="*/ 829455 h 1798819"/>
                        <a:gd name="connsiteX9" fmla="*/ 2236032 w 3625121"/>
                        <a:gd name="connsiteY9" fmla="*/ 1009337 h 1798819"/>
                        <a:gd name="connsiteX10" fmla="*/ 1246681 w 3625121"/>
                        <a:gd name="connsiteY10" fmla="*/ 1324131 h 1798819"/>
                        <a:gd name="connsiteX11" fmla="*/ 632085 w 3625121"/>
                        <a:gd name="connsiteY11" fmla="*/ 1623934 h 1798819"/>
                        <a:gd name="connsiteX12" fmla="*/ 77449 w 3625121"/>
                        <a:gd name="connsiteY12" fmla="*/ 1728865 h 179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5121" h="1798819">
                          <a:moveTo>
                            <a:pt x="77449" y="1728865"/>
                          </a:moveTo>
                          <a:cubicBezTo>
                            <a:pt x="0" y="1658911"/>
                            <a:pt x="82446" y="1336622"/>
                            <a:pt x="167390" y="1204209"/>
                          </a:cubicBezTo>
                          <a:cubicBezTo>
                            <a:pt x="252334" y="1071796"/>
                            <a:pt x="337278" y="1064301"/>
                            <a:pt x="587114" y="934386"/>
                          </a:cubicBezTo>
                          <a:cubicBezTo>
                            <a:pt x="836950" y="804471"/>
                            <a:pt x="1276662" y="569626"/>
                            <a:pt x="1666406" y="424721"/>
                          </a:cubicBezTo>
                          <a:cubicBezTo>
                            <a:pt x="2056150" y="279816"/>
                            <a:pt x="2655757" y="129914"/>
                            <a:pt x="2925580" y="64957"/>
                          </a:cubicBezTo>
                          <a:cubicBezTo>
                            <a:pt x="3195403" y="0"/>
                            <a:pt x="3190406" y="17489"/>
                            <a:pt x="3285344" y="34977"/>
                          </a:cubicBezTo>
                          <a:cubicBezTo>
                            <a:pt x="3380282" y="52465"/>
                            <a:pt x="3450236" y="79947"/>
                            <a:pt x="3495206" y="169888"/>
                          </a:cubicBezTo>
                          <a:cubicBezTo>
                            <a:pt x="3540177" y="259829"/>
                            <a:pt x="3625121" y="464694"/>
                            <a:pt x="3555167" y="574622"/>
                          </a:cubicBezTo>
                          <a:cubicBezTo>
                            <a:pt x="3485213" y="684550"/>
                            <a:pt x="3295337" y="757003"/>
                            <a:pt x="3075481" y="829455"/>
                          </a:cubicBezTo>
                          <a:cubicBezTo>
                            <a:pt x="2855625" y="901907"/>
                            <a:pt x="2540832" y="926891"/>
                            <a:pt x="2236032" y="1009337"/>
                          </a:cubicBezTo>
                          <a:cubicBezTo>
                            <a:pt x="1931232" y="1091783"/>
                            <a:pt x="1514006" y="1221698"/>
                            <a:pt x="1246681" y="1324131"/>
                          </a:cubicBezTo>
                          <a:cubicBezTo>
                            <a:pt x="979357" y="1426564"/>
                            <a:pt x="821960" y="1553980"/>
                            <a:pt x="632085" y="1623934"/>
                          </a:cubicBezTo>
                          <a:cubicBezTo>
                            <a:pt x="442210" y="1693888"/>
                            <a:pt x="154898" y="1798819"/>
                            <a:pt x="77449" y="17288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6215922" y="397240"/>
                      <a:ext cx="2993036" cy="1299147"/>
                    </a:xfrm>
                    <a:custGeom>
                      <a:avLst/>
                      <a:gdLst>
                        <a:gd name="connsiteX0" fmla="*/ 79947 w 2993036"/>
                        <a:gd name="connsiteY0" fmla="*/ 667062 h 1299147"/>
                        <a:gd name="connsiteX1" fmla="*/ 244839 w 2993036"/>
                        <a:gd name="connsiteY1" fmla="*/ 172386 h 1299147"/>
                        <a:gd name="connsiteX2" fmla="*/ 1444052 w 2993036"/>
                        <a:gd name="connsiteY2" fmla="*/ 37475 h 1299147"/>
                        <a:gd name="connsiteX3" fmla="*/ 2628275 w 2993036"/>
                        <a:gd name="connsiteY3" fmla="*/ 127416 h 1299147"/>
                        <a:gd name="connsiteX4" fmla="*/ 2928078 w 2993036"/>
                        <a:gd name="connsiteY4" fmla="*/ 127416 h 1299147"/>
                        <a:gd name="connsiteX5" fmla="*/ 2913088 w 2993036"/>
                        <a:gd name="connsiteY5" fmla="*/ 891914 h 1299147"/>
                        <a:gd name="connsiteX6" fmla="*/ 2448393 w 2993036"/>
                        <a:gd name="connsiteY6" fmla="*/ 1221698 h 1299147"/>
                        <a:gd name="connsiteX7" fmla="*/ 2088629 w 2993036"/>
                        <a:gd name="connsiteY7" fmla="*/ 1296649 h 1299147"/>
                        <a:gd name="connsiteX8" fmla="*/ 1788826 w 2993036"/>
                        <a:gd name="connsiteY8" fmla="*/ 1236688 h 1299147"/>
                        <a:gd name="connsiteX9" fmla="*/ 724524 w 2993036"/>
                        <a:gd name="connsiteY9" fmla="*/ 981855 h 1299147"/>
                        <a:gd name="connsiteX10" fmla="*/ 79947 w 2993036"/>
                        <a:gd name="connsiteY10" fmla="*/ 667062 h 129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3036" h="1299147">
                          <a:moveTo>
                            <a:pt x="79947" y="667062"/>
                          </a:moveTo>
                          <a:cubicBezTo>
                            <a:pt x="0" y="532151"/>
                            <a:pt x="17488" y="277317"/>
                            <a:pt x="244839" y="172386"/>
                          </a:cubicBezTo>
                          <a:cubicBezTo>
                            <a:pt x="472190" y="67455"/>
                            <a:pt x="1046813" y="44970"/>
                            <a:pt x="1444052" y="37475"/>
                          </a:cubicBezTo>
                          <a:cubicBezTo>
                            <a:pt x="1841291" y="29980"/>
                            <a:pt x="2380937" y="112426"/>
                            <a:pt x="2628275" y="127416"/>
                          </a:cubicBezTo>
                          <a:cubicBezTo>
                            <a:pt x="2875613" y="142406"/>
                            <a:pt x="2880609" y="0"/>
                            <a:pt x="2928078" y="127416"/>
                          </a:cubicBezTo>
                          <a:cubicBezTo>
                            <a:pt x="2975547" y="254832"/>
                            <a:pt x="2993036" y="709534"/>
                            <a:pt x="2913088" y="891914"/>
                          </a:cubicBezTo>
                          <a:cubicBezTo>
                            <a:pt x="2833141" y="1074294"/>
                            <a:pt x="2585803" y="1154242"/>
                            <a:pt x="2448393" y="1221698"/>
                          </a:cubicBezTo>
                          <a:cubicBezTo>
                            <a:pt x="2310983" y="1289154"/>
                            <a:pt x="2198557" y="1294151"/>
                            <a:pt x="2088629" y="1296649"/>
                          </a:cubicBezTo>
                          <a:cubicBezTo>
                            <a:pt x="1978701" y="1299147"/>
                            <a:pt x="1788826" y="1236688"/>
                            <a:pt x="1788826" y="1236688"/>
                          </a:cubicBezTo>
                          <a:cubicBezTo>
                            <a:pt x="1561475" y="1184222"/>
                            <a:pt x="1006839" y="1074294"/>
                            <a:pt x="724524" y="981855"/>
                          </a:cubicBezTo>
                          <a:cubicBezTo>
                            <a:pt x="442209" y="889416"/>
                            <a:pt x="159895" y="801974"/>
                            <a:pt x="79947" y="66706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2"/>
                  <p:cNvPicPr>
                    <a:picLocks noChangeAspect="1" noChangeArrowheads="1"/>
                  </p:cNvPicPr>
                  <p:nvPr/>
                </p:nvPicPr>
                <p:blipFill>
                  <a:blip r:embed="rId4" cstate="print"/>
                  <a:srcRect l="70000" t="32222" r="25993" b="54445"/>
                  <a:stretch>
                    <a:fillRect/>
                  </a:stretch>
                </p:blipFill>
                <p:spPr bwMode="auto">
                  <a:xfrm rot="1260000">
                    <a:off x="6525916" y="2549722"/>
                    <a:ext cx="2957158" cy="1243584"/>
                  </a:xfrm>
                  <a:prstGeom prst="rect">
                    <a:avLst/>
                  </a:prstGeom>
                  <a:noFill/>
                  <a:ln w="9525">
                    <a:noFill/>
                    <a:miter lim="800000"/>
                    <a:headEnd/>
                    <a:tailEnd/>
                  </a:ln>
                </p:spPr>
              </p:pic>
              <p:pic>
                <p:nvPicPr>
                  <p:cNvPr id="8" name="Picture 2"/>
                  <p:cNvPicPr preferRelativeResize="0">
                    <a:picLocks noChangeArrowheads="1"/>
                  </p:cNvPicPr>
                  <p:nvPr/>
                </p:nvPicPr>
                <p:blipFill>
                  <a:blip r:embed="rId4" cstate="print"/>
                  <a:srcRect l="10833" t="65889" r="68333" b="31111"/>
                  <a:stretch>
                    <a:fillRect/>
                  </a:stretch>
                </p:blipFill>
                <p:spPr bwMode="auto">
                  <a:xfrm>
                    <a:off x="838200" y="4724400"/>
                    <a:ext cx="1676400" cy="381000"/>
                  </a:xfrm>
                  <a:prstGeom prst="rect">
                    <a:avLst/>
                  </a:prstGeom>
                  <a:noFill/>
                  <a:ln w="9525">
                    <a:noFill/>
                    <a:miter lim="800000"/>
                    <a:headEnd/>
                    <a:tailEnd/>
                  </a:ln>
                </p:spPr>
              </p:pic>
            </p:grpSp>
            <p:pic>
              <p:nvPicPr>
                <p:cNvPr id="10" name="Picture 2"/>
                <p:cNvPicPr>
                  <a:picLocks noChangeAspect="1" noChangeArrowheads="1"/>
                </p:cNvPicPr>
                <p:nvPr/>
              </p:nvPicPr>
              <p:blipFill>
                <a:blip r:embed="rId4" cstate="print"/>
                <a:srcRect l="20000" t="57778" r="55834" b="31111"/>
                <a:stretch>
                  <a:fillRect/>
                </a:stretch>
              </p:blipFill>
              <p:spPr bwMode="auto">
                <a:xfrm>
                  <a:off x="2667000" y="3276600"/>
                  <a:ext cx="2209800" cy="762000"/>
                </a:xfrm>
                <a:prstGeom prst="rect">
                  <a:avLst/>
                </a:prstGeom>
                <a:noFill/>
                <a:ln w="9525">
                  <a:noFill/>
                  <a:miter lim="800000"/>
                  <a:headEnd/>
                  <a:tailEnd/>
                </a:ln>
              </p:spPr>
            </p:pic>
            <p:sp>
              <p:nvSpPr>
                <p:cNvPr id="11" name="TextBox 10"/>
                <p:cNvSpPr txBox="1"/>
                <p:nvPr/>
              </p:nvSpPr>
              <p:spPr>
                <a:xfrm>
                  <a:off x="2743200" y="3200400"/>
                  <a:ext cx="2424959" cy="1015663"/>
                </a:xfrm>
                <a:prstGeom prst="rect">
                  <a:avLst/>
                </a:prstGeom>
                <a:noFill/>
              </p:spPr>
              <p:txBody>
                <a:bodyPr wrap="none" rtlCol="0">
                  <a:spAutoFit/>
                </a:bodyPr>
                <a:lstStyle/>
                <a:p>
                  <a:r>
                    <a:rPr lang="en-US" sz="6000" dirty="0" smtClean="0"/>
                    <a:t>Mantle</a:t>
                  </a:r>
                  <a:endParaRPr lang="en-US" sz="6000" dirty="0"/>
                </a:p>
              </p:txBody>
            </p:sp>
          </p:grpSp>
          <p:pic>
            <p:nvPicPr>
              <p:cNvPr id="33" name="Picture 2"/>
              <p:cNvPicPr preferRelativeResize="0">
                <a:picLocks noChangeArrowheads="1"/>
              </p:cNvPicPr>
              <p:nvPr/>
            </p:nvPicPr>
            <p:blipFill>
              <a:blip r:embed="rId4" cstate="print"/>
              <a:srcRect l="24167" t="40142" r="72413" b="44444"/>
              <a:stretch>
                <a:fillRect/>
              </a:stretch>
            </p:blipFill>
            <p:spPr bwMode="auto">
              <a:xfrm rot="420000">
                <a:off x="916465" y="3071692"/>
                <a:ext cx="469111" cy="1313097"/>
              </a:xfrm>
              <a:prstGeom prst="rect">
                <a:avLst/>
              </a:prstGeom>
              <a:noFill/>
              <a:ln w="9525">
                <a:noFill/>
                <a:miter lim="800000"/>
                <a:headEnd/>
                <a:tailEnd/>
              </a:ln>
            </p:spPr>
          </p:pic>
          <p:sp>
            <p:nvSpPr>
              <p:cNvPr id="46" name="Oval 45"/>
              <p:cNvSpPr/>
              <p:nvPr/>
            </p:nvSpPr>
            <p:spPr>
              <a:xfrm rot="9442807" flipH="1" flipV="1">
                <a:off x="1349028" y="2214359"/>
                <a:ext cx="4540493" cy="2771922"/>
              </a:xfrm>
              <a:prstGeom prst="ellipse">
                <a:avLst/>
              </a:prstGeom>
              <a:noFill/>
              <a:ln w="762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84944" y="644577"/>
                <a:ext cx="2091128" cy="2645764"/>
              </a:xfrm>
              <a:custGeom>
                <a:avLst/>
                <a:gdLst>
                  <a:gd name="connsiteX0" fmla="*/ 544643 w 2091128"/>
                  <a:gd name="connsiteY0" fmla="*/ 2518348 h 2645764"/>
                  <a:gd name="connsiteX1" fmla="*/ 949377 w 2091128"/>
                  <a:gd name="connsiteY1" fmla="*/ 2263515 h 2645764"/>
                  <a:gd name="connsiteX2" fmla="*/ 1279161 w 2091128"/>
                  <a:gd name="connsiteY2" fmla="*/ 1633928 h 2645764"/>
                  <a:gd name="connsiteX3" fmla="*/ 1653915 w 2091128"/>
                  <a:gd name="connsiteY3" fmla="*/ 884420 h 2645764"/>
                  <a:gd name="connsiteX4" fmla="*/ 2073640 w 2091128"/>
                  <a:gd name="connsiteY4" fmla="*/ 629587 h 2645764"/>
                  <a:gd name="connsiteX5" fmla="*/ 1758846 w 2091128"/>
                  <a:gd name="connsiteY5" fmla="*/ 119921 h 2645764"/>
                  <a:gd name="connsiteX6" fmla="*/ 604604 w 2091128"/>
                  <a:gd name="connsiteY6" fmla="*/ 0 h 2645764"/>
                  <a:gd name="connsiteX7" fmla="*/ 124918 w 2091128"/>
                  <a:gd name="connsiteY7" fmla="*/ 119921 h 2645764"/>
                  <a:gd name="connsiteX8" fmla="*/ 4997 w 2091128"/>
                  <a:gd name="connsiteY8" fmla="*/ 389744 h 2645764"/>
                  <a:gd name="connsiteX9" fmla="*/ 94938 w 2091128"/>
                  <a:gd name="connsiteY9" fmla="*/ 1019331 h 2645764"/>
                  <a:gd name="connsiteX10" fmla="*/ 394741 w 2091128"/>
                  <a:gd name="connsiteY10" fmla="*/ 1499016 h 2645764"/>
                  <a:gd name="connsiteX11" fmla="*/ 544643 w 2091128"/>
                  <a:gd name="connsiteY11" fmla="*/ 2518348 h 264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1128" h="2645764">
                    <a:moveTo>
                      <a:pt x="544643" y="2518348"/>
                    </a:moveTo>
                    <a:cubicBezTo>
                      <a:pt x="637082" y="2645764"/>
                      <a:pt x="826957" y="2410918"/>
                      <a:pt x="949377" y="2263515"/>
                    </a:cubicBezTo>
                    <a:cubicBezTo>
                      <a:pt x="1071797" y="2116112"/>
                      <a:pt x="1161738" y="1863777"/>
                      <a:pt x="1279161" y="1633928"/>
                    </a:cubicBezTo>
                    <a:cubicBezTo>
                      <a:pt x="1396584" y="1404079"/>
                      <a:pt x="1521502" y="1051810"/>
                      <a:pt x="1653915" y="884420"/>
                    </a:cubicBezTo>
                    <a:cubicBezTo>
                      <a:pt x="1786328" y="717030"/>
                      <a:pt x="2056152" y="757003"/>
                      <a:pt x="2073640" y="629587"/>
                    </a:cubicBezTo>
                    <a:cubicBezTo>
                      <a:pt x="2091128" y="502171"/>
                      <a:pt x="2003685" y="224852"/>
                      <a:pt x="1758846" y="119921"/>
                    </a:cubicBezTo>
                    <a:cubicBezTo>
                      <a:pt x="1514007" y="14990"/>
                      <a:pt x="876925" y="0"/>
                      <a:pt x="604604" y="0"/>
                    </a:cubicBezTo>
                    <a:cubicBezTo>
                      <a:pt x="332283" y="0"/>
                      <a:pt x="224852" y="54964"/>
                      <a:pt x="124918" y="119921"/>
                    </a:cubicBezTo>
                    <a:cubicBezTo>
                      <a:pt x="24984" y="184878"/>
                      <a:pt x="9994" y="239843"/>
                      <a:pt x="4997" y="389744"/>
                    </a:cubicBezTo>
                    <a:cubicBezTo>
                      <a:pt x="0" y="539645"/>
                      <a:pt x="29981" y="834452"/>
                      <a:pt x="94938" y="1019331"/>
                    </a:cubicBezTo>
                    <a:cubicBezTo>
                      <a:pt x="159895" y="1204210"/>
                      <a:pt x="317292" y="1251678"/>
                      <a:pt x="394741" y="1499016"/>
                    </a:cubicBezTo>
                    <a:cubicBezTo>
                      <a:pt x="472190" y="1746354"/>
                      <a:pt x="452204" y="2390932"/>
                      <a:pt x="544643" y="251834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327358" y="-24064"/>
                <a:ext cx="2783305" cy="1327485"/>
              </a:xfrm>
              <a:custGeom>
                <a:avLst/>
                <a:gdLst>
                  <a:gd name="connsiteX0" fmla="*/ 340895 w 2783305"/>
                  <a:gd name="connsiteY0" fmla="*/ 96253 h 1327485"/>
                  <a:gd name="connsiteX1" fmla="*/ 364958 w 2783305"/>
                  <a:gd name="connsiteY1" fmla="*/ 721896 h 1327485"/>
                  <a:gd name="connsiteX2" fmla="*/ 846221 w 2783305"/>
                  <a:gd name="connsiteY2" fmla="*/ 1130969 h 1327485"/>
                  <a:gd name="connsiteX3" fmla="*/ 1664368 w 2783305"/>
                  <a:gd name="connsiteY3" fmla="*/ 1275348 h 1327485"/>
                  <a:gd name="connsiteX4" fmla="*/ 2530642 w 2783305"/>
                  <a:gd name="connsiteY4" fmla="*/ 818148 h 1327485"/>
                  <a:gd name="connsiteX5" fmla="*/ 2602831 w 2783305"/>
                  <a:gd name="connsiteY5" fmla="*/ 216569 h 1327485"/>
                  <a:gd name="connsiteX6" fmla="*/ 2410326 w 2783305"/>
                  <a:gd name="connsiteY6" fmla="*/ 144380 h 1327485"/>
                  <a:gd name="connsiteX7" fmla="*/ 340895 w 2783305"/>
                  <a:gd name="connsiteY7" fmla="*/ 96253 h 132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305" h="1327485">
                    <a:moveTo>
                      <a:pt x="340895" y="96253"/>
                    </a:moveTo>
                    <a:cubicBezTo>
                      <a:pt x="0" y="192506"/>
                      <a:pt x="280737" y="549443"/>
                      <a:pt x="364958" y="721896"/>
                    </a:cubicBezTo>
                    <a:cubicBezTo>
                      <a:pt x="449179" y="894349"/>
                      <a:pt x="629653" y="1038727"/>
                      <a:pt x="846221" y="1130969"/>
                    </a:cubicBezTo>
                    <a:cubicBezTo>
                      <a:pt x="1062789" y="1223211"/>
                      <a:pt x="1383631" y="1327485"/>
                      <a:pt x="1664368" y="1275348"/>
                    </a:cubicBezTo>
                    <a:cubicBezTo>
                      <a:pt x="1945105" y="1223211"/>
                      <a:pt x="2374232" y="994611"/>
                      <a:pt x="2530642" y="818148"/>
                    </a:cubicBezTo>
                    <a:cubicBezTo>
                      <a:pt x="2687053" y="641685"/>
                      <a:pt x="2622884" y="328864"/>
                      <a:pt x="2602831" y="216569"/>
                    </a:cubicBezTo>
                    <a:cubicBezTo>
                      <a:pt x="2582778" y="104274"/>
                      <a:pt x="2783305" y="168443"/>
                      <a:pt x="2410326" y="144380"/>
                    </a:cubicBezTo>
                    <a:cubicBezTo>
                      <a:pt x="2037347" y="120317"/>
                      <a:pt x="681790" y="0"/>
                      <a:pt x="340895" y="9625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187376" y="1134880"/>
                <a:ext cx="9468786" cy="3339684"/>
              </a:xfrm>
              <a:custGeom>
                <a:avLst/>
                <a:gdLst>
                  <a:gd name="connsiteX0" fmla="*/ 217356 w 9468786"/>
                  <a:gd name="connsiteY0" fmla="*/ 2690734 h 3477718"/>
                  <a:gd name="connsiteX1" fmla="*/ 801973 w 9468786"/>
                  <a:gd name="connsiteY1" fmla="*/ 1926236 h 3477718"/>
                  <a:gd name="connsiteX2" fmla="*/ 1761343 w 9468786"/>
                  <a:gd name="connsiteY2" fmla="*/ 1146747 h 3477718"/>
                  <a:gd name="connsiteX3" fmla="*/ 2780674 w 9468786"/>
                  <a:gd name="connsiteY3" fmla="*/ 607102 h 3477718"/>
                  <a:gd name="connsiteX4" fmla="*/ 3545173 w 9468786"/>
                  <a:gd name="connsiteY4" fmla="*/ 457200 h 3477718"/>
                  <a:gd name="connsiteX5" fmla="*/ 3889946 w 9468786"/>
                  <a:gd name="connsiteY5" fmla="*/ 292308 h 3477718"/>
                  <a:gd name="connsiteX6" fmla="*/ 4339651 w 9468786"/>
                  <a:gd name="connsiteY6" fmla="*/ 202367 h 3477718"/>
                  <a:gd name="connsiteX7" fmla="*/ 4939258 w 9468786"/>
                  <a:gd name="connsiteY7" fmla="*/ 187377 h 3477718"/>
                  <a:gd name="connsiteX8" fmla="*/ 5703756 w 9468786"/>
                  <a:gd name="connsiteY8" fmla="*/ 7495 h 3477718"/>
                  <a:gd name="connsiteX9" fmla="*/ 6408294 w 9468786"/>
                  <a:gd name="connsiteY9" fmla="*/ 142406 h 3477718"/>
                  <a:gd name="connsiteX10" fmla="*/ 7772399 w 9468786"/>
                  <a:gd name="connsiteY10" fmla="*/ 262328 h 3477718"/>
                  <a:gd name="connsiteX11" fmla="*/ 8731769 w 9468786"/>
                  <a:gd name="connsiteY11" fmla="*/ 592111 h 3477718"/>
                  <a:gd name="connsiteX12" fmla="*/ 9331376 w 9468786"/>
                  <a:gd name="connsiteY12" fmla="*/ 786984 h 3477718"/>
                  <a:gd name="connsiteX13" fmla="*/ 9361356 w 9468786"/>
                  <a:gd name="connsiteY13" fmla="*/ 1446551 h 3477718"/>
                  <a:gd name="connsiteX14" fmla="*/ 8686799 w 9468786"/>
                  <a:gd name="connsiteY14" fmla="*/ 1146747 h 3477718"/>
                  <a:gd name="connsiteX15" fmla="*/ 7517566 w 9468786"/>
                  <a:gd name="connsiteY15" fmla="*/ 757003 h 3477718"/>
                  <a:gd name="connsiteX16" fmla="*/ 6213422 w 9468786"/>
                  <a:gd name="connsiteY16" fmla="*/ 637082 h 3477718"/>
                  <a:gd name="connsiteX17" fmla="*/ 5628806 w 9468786"/>
                  <a:gd name="connsiteY17" fmla="*/ 652072 h 3477718"/>
                  <a:gd name="connsiteX18" fmla="*/ 4219730 w 9468786"/>
                  <a:gd name="connsiteY18" fmla="*/ 816964 h 3477718"/>
                  <a:gd name="connsiteX19" fmla="*/ 3245369 w 9468786"/>
                  <a:gd name="connsiteY19" fmla="*/ 1131757 h 3477718"/>
                  <a:gd name="connsiteX20" fmla="*/ 2435901 w 9468786"/>
                  <a:gd name="connsiteY20" fmla="*/ 1521502 h 3477718"/>
                  <a:gd name="connsiteX21" fmla="*/ 1671402 w 9468786"/>
                  <a:gd name="connsiteY21" fmla="*/ 1986197 h 3477718"/>
                  <a:gd name="connsiteX22" fmla="*/ 1056806 w 9468786"/>
                  <a:gd name="connsiteY22" fmla="*/ 2495862 h 3477718"/>
                  <a:gd name="connsiteX23" fmla="*/ 412228 w 9468786"/>
                  <a:gd name="connsiteY23" fmla="*/ 3170420 h 3477718"/>
                  <a:gd name="connsiteX24" fmla="*/ 52465 w 9468786"/>
                  <a:gd name="connsiteY24" fmla="*/ 3410262 h 3477718"/>
                  <a:gd name="connsiteX25" fmla="*/ 97435 w 9468786"/>
                  <a:gd name="connsiteY25" fmla="*/ 2765685 h 3477718"/>
                  <a:gd name="connsiteX26" fmla="*/ 217356 w 9468786"/>
                  <a:gd name="connsiteY26" fmla="*/ 2690734 h 3477718"/>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7517566 w 9468786"/>
                  <a:gd name="connsiteY16" fmla="*/ 588989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7517566 w 9468786"/>
                  <a:gd name="connsiteY16" fmla="*/ 588989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7517566 w 9468786"/>
                  <a:gd name="connsiteY16" fmla="*/ 588989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517566 w 9468786"/>
                  <a:gd name="connsiteY15" fmla="*/ 618969 h 3339684"/>
                  <a:gd name="connsiteX16" fmla="*/ 7487586 w 9468786"/>
                  <a:gd name="connsiteY16" fmla="*/ 588989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7586 w 9468786"/>
                  <a:gd name="connsiteY15" fmla="*/ 588989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7586 w 9468786"/>
                  <a:gd name="connsiteY15" fmla="*/ 588989 h 3339684"/>
                  <a:gd name="connsiteX16" fmla="*/ 7485951 w 9468786"/>
                  <a:gd name="connsiteY16" fmla="*/ 729942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7354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7354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7354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7354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6592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85951 w 9468786"/>
                  <a:gd name="connsiteY15" fmla="*/ 729942 h 3339684"/>
                  <a:gd name="connsiteX16" fmla="*/ 7469325 w 9468786"/>
                  <a:gd name="connsiteY16" fmla="*/ 659284 h 3339684"/>
                  <a:gd name="connsiteX17" fmla="*/ 6213422 w 9468786"/>
                  <a:gd name="connsiteY17" fmla="*/ 499048 h 3339684"/>
                  <a:gd name="connsiteX18" fmla="*/ 5628806 w 9468786"/>
                  <a:gd name="connsiteY18" fmla="*/ 514038 h 3339684"/>
                  <a:gd name="connsiteX19" fmla="*/ 4219730 w 9468786"/>
                  <a:gd name="connsiteY19" fmla="*/ 678930 h 3339684"/>
                  <a:gd name="connsiteX20" fmla="*/ 3245369 w 9468786"/>
                  <a:gd name="connsiteY20" fmla="*/ 993723 h 3339684"/>
                  <a:gd name="connsiteX21" fmla="*/ 2435901 w 9468786"/>
                  <a:gd name="connsiteY21" fmla="*/ 1383468 h 3339684"/>
                  <a:gd name="connsiteX22" fmla="*/ 1671402 w 9468786"/>
                  <a:gd name="connsiteY22" fmla="*/ 1848163 h 3339684"/>
                  <a:gd name="connsiteX23" fmla="*/ 1056806 w 9468786"/>
                  <a:gd name="connsiteY23" fmla="*/ 2357828 h 3339684"/>
                  <a:gd name="connsiteX24" fmla="*/ 412228 w 9468786"/>
                  <a:gd name="connsiteY24" fmla="*/ 3032386 h 3339684"/>
                  <a:gd name="connsiteX25" fmla="*/ 52465 w 9468786"/>
                  <a:gd name="connsiteY25" fmla="*/ 3272228 h 3339684"/>
                  <a:gd name="connsiteX26" fmla="*/ 97435 w 9468786"/>
                  <a:gd name="connsiteY26" fmla="*/ 2627651 h 3339684"/>
                  <a:gd name="connsiteX27" fmla="*/ 217356 w 9468786"/>
                  <a:gd name="connsiteY27" fmla="*/ 2552700 h 3339684"/>
                  <a:gd name="connsiteX0" fmla="*/ 217356 w 9468786"/>
                  <a:gd name="connsiteY0" fmla="*/ 2552700 h 3339684"/>
                  <a:gd name="connsiteX1" fmla="*/ 801973 w 9468786"/>
                  <a:gd name="connsiteY1" fmla="*/ 1788202 h 3339684"/>
                  <a:gd name="connsiteX2" fmla="*/ 1761343 w 9468786"/>
                  <a:gd name="connsiteY2" fmla="*/ 1008713 h 3339684"/>
                  <a:gd name="connsiteX3" fmla="*/ 2780674 w 9468786"/>
                  <a:gd name="connsiteY3" fmla="*/ 469068 h 3339684"/>
                  <a:gd name="connsiteX4" fmla="*/ 3545173 w 9468786"/>
                  <a:gd name="connsiteY4" fmla="*/ 319166 h 3339684"/>
                  <a:gd name="connsiteX5" fmla="*/ 3889946 w 9468786"/>
                  <a:gd name="connsiteY5" fmla="*/ 154274 h 3339684"/>
                  <a:gd name="connsiteX6" fmla="*/ 4339651 w 9468786"/>
                  <a:gd name="connsiteY6" fmla="*/ 64333 h 3339684"/>
                  <a:gd name="connsiteX7" fmla="*/ 4939258 w 9468786"/>
                  <a:gd name="connsiteY7" fmla="*/ 49343 h 3339684"/>
                  <a:gd name="connsiteX8" fmla="*/ 5703756 w 9468786"/>
                  <a:gd name="connsiteY8" fmla="*/ 98061 h 3339684"/>
                  <a:gd name="connsiteX9" fmla="*/ 6408294 w 9468786"/>
                  <a:gd name="connsiteY9" fmla="*/ 4372 h 3339684"/>
                  <a:gd name="connsiteX10" fmla="*/ 7772399 w 9468786"/>
                  <a:gd name="connsiteY10" fmla="*/ 124294 h 3339684"/>
                  <a:gd name="connsiteX11" fmla="*/ 8731769 w 9468786"/>
                  <a:gd name="connsiteY11" fmla="*/ 454077 h 3339684"/>
                  <a:gd name="connsiteX12" fmla="*/ 9331376 w 9468786"/>
                  <a:gd name="connsiteY12" fmla="*/ 648950 h 3339684"/>
                  <a:gd name="connsiteX13" fmla="*/ 9361356 w 9468786"/>
                  <a:gd name="connsiteY13" fmla="*/ 1308517 h 3339684"/>
                  <a:gd name="connsiteX14" fmla="*/ 8686799 w 9468786"/>
                  <a:gd name="connsiteY14" fmla="*/ 1008713 h 3339684"/>
                  <a:gd name="connsiteX15" fmla="*/ 7469325 w 9468786"/>
                  <a:gd name="connsiteY15" fmla="*/ 659284 h 3339684"/>
                  <a:gd name="connsiteX16" fmla="*/ 6213422 w 9468786"/>
                  <a:gd name="connsiteY16" fmla="*/ 499048 h 3339684"/>
                  <a:gd name="connsiteX17" fmla="*/ 5628806 w 9468786"/>
                  <a:gd name="connsiteY17" fmla="*/ 514038 h 3339684"/>
                  <a:gd name="connsiteX18" fmla="*/ 4219730 w 9468786"/>
                  <a:gd name="connsiteY18" fmla="*/ 678930 h 3339684"/>
                  <a:gd name="connsiteX19" fmla="*/ 3245369 w 9468786"/>
                  <a:gd name="connsiteY19" fmla="*/ 993723 h 3339684"/>
                  <a:gd name="connsiteX20" fmla="*/ 2435901 w 9468786"/>
                  <a:gd name="connsiteY20" fmla="*/ 1383468 h 3339684"/>
                  <a:gd name="connsiteX21" fmla="*/ 1671402 w 9468786"/>
                  <a:gd name="connsiteY21" fmla="*/ 1848163 h 3339684"/>
                  <a:gd name="connsiteX22" fmla="*/ 1056806 w 9468786"/>
                  <a:gd name="connsiteY22" fmla="*/ 2357828 h 3339684"/>
                  <a:gd name="connsiteX23" fmla="*/ 412228 w 9468786"/>
                  <a:gd name="connsiteY23" fmla="*/ 3032386 h 3339684"/>
                  <a:gd name="connsiteX24" fmla="*/ 52465 w 9468786"/>
                  <a:gd name="connsiteY24" fmla="*/ 3272228 h 3339684"/>
                  <a:gd name="connsiteX25" fmla="*/ 97435 w 9468786"/>
                  <a:gd name="connsiteY25" fmla="*/ 2627651 h 3339684"/>
                  <a:gd name="connsiteX26" fmla="*/ 217356 w 9468786"/>
                  <a:gd name="connsiteY26" fmla="*/ 2552700 h 333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468786" h="3339684">
                    <a:moveTo>
                      <a:pt x="217356" y="2552700"/>
                    </a:moveTo>
                    <a:cubicBezTo>
                      <a:pt x="334779" y="2412792"/>
                      <a:pt x="544642" y="2045533"/>
                      <a:pt x="801973" y="1788202"/>
                    </a:cubicBezTo>
                    <a:cubicBezTo>
                      <a:pt x="1059304" y="1530871"/>
                      <a:pt x="1431560" y="1228569"/>
                      <a:pt x="1761343" y="1008713"/>
                    </a:cubicBezTo>
                    <a:cubicBezTo>
                      <a:pt x="2091127" y="788857"/>
                      <a:pt x="2483369" y="583992"/>
                      <a:pt x="2780674" y="469068"/>
                    </a:cubicBezTo>
                    <a:cubicBezTo>
                      <a:pt x="3077979" y="354144"/>
                      <a:pt x="3360294" y="371632"/>
                      <a:pt x="3545173" y="319166"/>
                    </a:cubicBezTo>
                    <a:cubicBezTo>
                      <a:pt x="3730052" y="266700"/>
                      <a:pt x="3757533" y="196746"/>
                      <a:pt x="3889946" y="154274"/>
                    </a:cubicBezTo>
                    <a:cubicBezTo>
                      <a:pt x="4022359" y="111802"/>
                      <a:pt x="4164766" y="81822"/>
                      <a:pt x="4339651" y="64333"/>
                    </a:cubicBezTo>
                    <a:cubicBezTo>
                      <a:pt x="4514536" y="46845"/>
                      <a:pt x="4711907" y="43722"/>
                      <a:pt x="4939258" y="49343"/>
                    </a:cubicBezTo>
                    <a:cubicBezTo>
                      <a:pt x="5166609" y="54964"/>
                      <a:pt x="5458917" y="105556"/>
                      <a:pt x="5703756" y="98061"/>
                    </a:cubicBezTo>
                    <a:cubicBezTo>
                      <a:pt x="5948595" y="90566"/>
                      <a:pt x="6063520" y="0"/>
                      <a:pt x="6408294" y="4372"/>
                    </a:cubicBezTo>
                    <a:cubicBezTo>
                      <a:pt x="6753068" y="8744"/>
                      <a:pt x="7385153" y="49343"/>
                      <a:pt x="7772399" y="124294"/>
                    </a:cubicBezTo>
                    <a:cubicBezTo>
                      <a:pt x="8159645" y="199245"/>
                      <a:pt x="8471940" y="366634"/>
                      <a:pt x="8731769" y="454077"/>
                    </a:cubicBezTo>
                    <a:cubicBezTo>
                      <a:pt x="8991598" y="541520"/>
                      <a:pt x="9226445" y="506543"/>
                      <a:pt x="9331376" y="648950"/>
                    </a:cubicBezTo>
                    <a:cubicBezTo>
                      <a:pt x="9436307" y="791357"/>
                      <a:pt x="9468786" y="1248557"/>
                      <a:pt x="9361356" y="1308517"/>
                    </a:cubicBezTo>
                    <a:cubicBezTo>
                      <a:pt x="9253927" y="1368478"/>
                      <a:pt x="9002137" y="1116918"/>
                      <a:pt x="8686799" y="1008713"/>
                    </a:cubicBezTo>
                    <a:cubicBezTo>
                      <a:pt x="8371461" y="900508"/>
                      <a:pt x="7881554" y="744228"/>
                      <a:pt x="7469325" y="659284"/>
                    </a:cubicBezTo>
                    <a:cubicBezTo>
                      <a:pt x="6967564" y="551378"/>
                      <a:pt x="6632056" y="577860"/>
                      <a:pt x="6213422" y="499048"/>
                    </a:cubicBezTo>
                    <a:cubicBezTo>
                      <a:pt x="5866150" y="565254"/>
                      <a:pt x="6032291" y="562756"/>
                      <a:pt x="5628806" y="514038"/>
                    </a:cubicBezTo>
                    <a:cubicBezTo>
                      <a:pt x="5296524" y="544018"/>
                      <a:pt x="4616970" y="598983"/>
                      <a:pt x="4219730" y="678930"/>
                    </a:cubicBezTo>
                    <a:cubicBezTo>
                      <a:pt x="3822491" y="758878"/>
                      <a:pt x="3542674" y="876300"/>
                      <a:pt x="3245369" y="993723"/>
                    </a:cubicBezTo>
                    <a:cubicBezTo>
                      <a:pt x="2948064" y="1111146"/>
                      <a:pt x="2698229" y="1241061"/>
                      <a:pt x="2435901" y="1383468"/>
                    </a:cubicBezTo>
                    <a:cubicBezTo>
                      <a:pt x="2173573" y="1525875"/>
                      <a:pt x="1901251" y="1685770"/>
                      <a:pt x="1671402" y="1848163"/>
                    </a:cubicBezTo>
                    <a:cubicBezTo>
                      <a:pt x="1441553" y="2010556"/>
                      <a:pt x="1266668" y="2160458"/>
                      <a:pt x="1056806" y="2357828"/>
                    </a:cubicBezTo>
                    <a:cubicBezTo>
                      <a:pt x="846944" y="2555199"/>
                      <a:pt x="579618" y="2879986"/>
                      <a:pt x="412228" y="3032386"/>
                    </a:cubicBezTo>
                    <a:cubicBezTo>
                      <a:pt x="244838" y="3184786"/>
                      <a:pt x="104930" y="3339684"/>
                      <a:pt x="52465" y="3272228"/>
                    </a:cubicBezTo>
                    <a:cubicBezTo>
                      <a:pt x="0" y="3204772"/>
                      <a:pt x="69953" y="2745074"/>
                      <a:pt x="97435" y="2627651"/>
                    </a:cubicBezTo>
                    <a:cubicBezTo>
                      <a:pt x="124917" y="2510228"/>
                      <a:pt x="99933" y="2692608"/>
                      <a:pt x="217356" y="2552700"/>
                    </a:cubicBezTo>
                    <a:close/>
                  </a:path>
                </a:pathLst>
              </a:custGeom>
              <a:blipFill>
                <a:blip r:embed="rId3" cstate="print"/>
                <a:tile tx="0" ty="0" sx="100000" sy="100000" flip="none" algn="tl"/>
              </a:blip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59"/>
              <p:cNvGrpSpPr/>
              <p:nvPr/>
            </p:nvGrpSpPr>
            <p:grpSpPr>
              <a:xfrm>
                <a:off x="2286000" y="533400"/>
                <a:ext cx="6248400" cy="1600200"/>
                <a:chOff x="2286000" y="533400"/>
                <a:chExt cx="6248400" cy="1600200"/>
              </a:xfrm>
            </p:grpSpPr>
            <p:sp>
              <p:nvSpPr>
                <p:cNvPr id="59" name="Rectangle 58"/>
                <p:cNvSpPr/>
                <p:nvPr/>
              </p:nvSpPr>
              <p:spPr>
                <a:xfrm>
                  <a:off x="5029200" y="990600"/>
                  <a:ext cx="1447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2286000" y="533400"/>
                  <a:ext cx="6248400" cy="1600200"/>
                </a:xfrm>
                <a:custGeom>
                  <a:avLst/>
                  <a:gdLst>
                    <a:gd name="connsiteX0" fmla="*/ 32479 w 7082853"/>
                    <a:gd name="connsiteY0" fmla="*/ 1364105 h 1431561"/>
                    <a:gd name="connsiteX1" fmla="*/ 617096 w 7082853"/>
                    <a:gd name="connsiteY1" fmla="*/ 914400 h 1431561"/>
                    <a:gd name="connsiteX2" fmla="*/ 1021830 w 7082853"/>
                    <a:gd name="connsiteY2" fmla="*/ 689547 h 1431561"/>
                    <a:gd name="connsiteX3" fmla="*/ 1486525 w 7082853"/>
                    <a:gd name="connsiteY3" fmla="*/ 479685 h 1431561"/>
                    <a:gd name="connsiteX4" fmla="*/ 2101122 w 7082853"/>
                    <a:gd name="connsiteY4" fmla="*/ 359764 h 1431561"/>
                    <a:gd name="connsiteX5" fmla="*/ 2325974 w 7082853"/>
                    <a:gd name="connsiteY5" fmla="*/ 539646 h 1431561"/>
                    <a:gd name="connsiteX6" fmla="*/ 2700728 w 7082853"/>
                    <a:gd name="connsiteY6" fmla="*/ 254833 h 1431561"/>
                    <a:gd name="connsiteX7" fmla="*/ 2850630 w 7082853"/>
                    <a:gd name="connsiteY7" fmla="*/ 494675 h 1431561"/>
                    <a:gd name="connsiteX8" fmla="*/ 3060492 w 7082853"/>
                    <a:gd name="connsiteY8" fmla="*/ 254833 h 1431561"/>
                    <a:gd name="connsiteX9" fmla="*/ 3165424 w 7082853"/>
                    <a:gd name="connsiteY9" fmla="*/ 104931 h 1431561"/>
                    <a:gd name="connsiteX10" fmla="*/ 3585148 w 7082853"/>
                    <a:gd name="connsiteY10" fmla="*/ 884419 h 1431561"/>
                    <a:gd name="connsiteX11" fmla="*/ 3824991 w 7082853"/>
                    <a:gd name="connsiteY11" fmla="*/ 869429 h 1431561"/>
                    <a:gd name="connsiteX12" fmla="*/ 4124794 w 7082853"/>
                    <a:gd name="connsiteY12" fmla="*/ 209862 h 1431561"/>
                    <a:gd name="connsiteX13" fmla="*/ 4199745 w 7082853"/>
                    <a:gd name="connsiteY13" fmla="*/ 74951 h 1431561"/>
                    <a:gd name="connsiteX14" fmla="*/ 4364637 w 7082853"/>
                    <a:gd name="connsiteY14" fmla="*/ 284813 h 1431561"/>
                    <a:gd name="connsiteX15" fmla="*/ 4769371 w 7082853"/>
                    <a:gd name="connsiteY15" fmla="*/ 179882 h 1431561"/>
                    <a:gd name="connsiteX16" fmla="*/ 4784361 w 7082853"/>
                    <a:gd name="connsiteY16" fmla="*/ 539646 h 1431561"/>
                    <a:gd name="connsiteX17" fmla="*/ 5234066 w 7082853"/>
                    <a:gd name="connsiteY17" fmla="*/ 374754 h 1431561"/>
                    <a:gd name="connsiteX18" fmla="*/ 5398958 w 7082853"/>
                    <a:gd name="connsiteY18" fmla="*/ 674557 h 1431561"/>
                    <a:gd name="connsiteX19" fmla="*/ 5803692 w 7082853"/>
                    <a:gd name="connsiteY19" fmla="*/ 629587 h 1431561"/>
                    <a:gd name="connsiteX20" fmla="*/ 6073515 w 7082853"/>
                    <a:gd name="connsiteY20" fmla="*/ 719528 h 1431561"/>
                    <a:gd name="connsiteX21" fmla="*/ 6463260 w 7082853"/>
                    <a:gd name="connsiteY21" fmla="*/ 869429 h 1431561"/>
                    <a:gd name="connsiteX22" fmla="*/ 7017896 w 7082853"/>
                    <a:gd name="connsiteY22" fmla="*/ 1064301 h 1431561"/>
                    <a:gd name="connsiteX23" fmla="*/ 6853004 w 7082853"/>
                    <a:gd name="connsiteY23" fmla="*/ 1049311 h 1431561"/>
                    <a:gd name="connsiteX24" fmla="*/ 5578840 w 7082853"/>
                    <a:gd name="connsiteY24" fmla="*/ 1019331 h 1431561"/>
                    <a:gd name="connsiteX25" fmla="*/ 3735050 w 7082853"/>
                    <a:gd name="connsiteY25" fmla="*/ 1004341 h 1431561"/>
                    <a:gd name="connsiteX26" fmla="*/ 1951220 w 7082853"/>
                    <a:gd name="connsiteY26" fmla="*/ 1154242 h 1431561"/>
                    <a:gd name="connsiteX27" fmla="*/ 422224 w 7082853"/>
                    <a:gd name="connsiteY27" fmla="*/ 1319134 h 1431561"/>
                    <a:gd name="connsiteX28" fmla="*/ 32479 w 7082853"/>
                    <a:gd name="connsiteY28" fmla="*/ 1364105 h 1431561"/>
                    <a:gd name="connsiteX0" fmla="*/ 81821 w 7132195"/>
                    <a:gd name="connsiteY0" fmla="*/ 1364105 h 1393461"/>
                    <a:gd name="connsiteX1" fmla="*/ 666438 w 7132195"/>
                    <a:gd name="connsiteY1" fmla="*/ 914400 h 1393461"/>
                    <a:gd name="connsiteX2" fmla="*/ 1071172 w 7132195"/>
                    <a:gd name="connsiteY2" fmla="*/ 689547 h 1393461"/>
                    <a:gd name="connsiteX3" fmla="*/ 1535867 w 7132195"/>
                    <a:gd name="connsiteY3" fmla="*/ 479685 h 1393461"/>
                    <a:gd name="connsiteX4" fmla="*/ 2150464 w 7132195"/>
                    <a:gd name="connsiteY4" fmla="*/ 359764 h 1393461"/>
                    <a:gd name="connsiteX5" fmla="*/ 2375316 w 7132195"/>
                    <a:gd name="connsiteY5" fmla="*/ 539646 h 1393461"/>
                    <a:gd name="connsiteX6" fmla="*/ 2750070 w 7132195"/>
                    <a:gd name="connsiteY6" fmla="*/ 254833 h 1393461"/>
                    <a:gd name="connsiteX7" fmla="*/ 2899972 w 7132195"/>
                    <a:gd name="connsiteY7" fmla="*/ 494675 h 1393461"/>
                    <a:gd name="connsiteX8" fmla="*/ 3109834 w 7132195"/>
                    <a:gd name="connsiteY8" fmla="*/ 254833 h 1393461"/>
                    <a:gd name="connsiteX9" fmla="*/ 3214766 w 7132195"/>
                    <a:gd name="connsiteY9" fmla="*/ 104931 h 1393461"/>
                    <a:gd name="connsiteX10" fmla="*/ 3634490 w 7132195"/>
                    <a:gd name="connsiteY10" fmla="*/ 884419 h 1393461"/>
                    <a:gd name="connsiteX11" fmla="*/ 3874333 w 7132195"/>
                    <a:gd name="connsiteY11" fmla="*/ 869429 h 1393461"/>
                    <a:gd name="connsiteX12" fmla="*/ 4174136 w 7132195"/>
                    <a:gd name="connsiteY12" fmla="*/ 209862 h 1393461"/>
                    <a:gd name="connsiteX13" fmla="*/ 4249087 w 7132195"/>
                    <a:gd name="connsiteY13" fmla="*/ 74951 h 1393461"/>
                    <a:gd name="connsiteX14" fmla="*/ 4413979 w 7132195"/>
                    <a:gd name="connsiteY14" fmla="*/ 284813 h 1393461"/>
                    <a:gd name="connsiteX15" fmla="*/ 4818713 w 7132195"/>
                    <a:gd name="connsiteY15" fmla="*/ 179882 h 1393461"/>
                    <a:gd name="connsiteX16" fmla="*/ 4833703 w 7132195"/>
                    <a:gd name="connsiteY16" fmla="*/ 539646 h 1393461"/>
                    <a:gd name="connsiteX17" fmla="*/ 5283408 w 7132195"/>
                    <a:gd name="connsiteY17" fmla="*/ 374754 h 1393461"/>
                    <a:gd name="connsiteX18" fmla="*/ 5448300 w 7132195"/>
                    <a:gd name="connsiteY18" fmla="*/ 674557 h 1393461"/>
                    <a:gd name="connsiteX19" fmla="*/ 5853034 w 7132195"/>
                    <a:gd name="connsiteY19" fmla="*/ 629587 h 1393461"/>
                    <a:gd name="connsiteX20" fmla="*/ 6122857 w 7132195"/>
                    <a:gd name="connsiteY20" fmla="*/ 719528 h 1393461"/>
                    <a:gd name="connsiteX21" fmla="*/ 6512602 w 7132195"/>
                    <a:gd name="connsiteY21" fmla="*/ 869429 h 1393461"/>
                    <a:gd name="connsiteX22" fmla="*/ 7067238 w 7132195"/>
                    <a:gd name="connsiteY22" fmla="*/ 1064301 h 1393461"/>
                    <a:gd name="connsiteX23" fmla="*/ 6902346 w 7132195"/>
                    <a:gd name="connsiteY23" fmla="*/ 1049311 h 1393461"/>
                    <a:gd name="connsiteX24" fmla="*/ 5628182 w 7132195"/>
                    <a:gd name="connsiteY24" fmla="*/ 1019331 h 1393461"/>
                    <a:gd name="connsiteX25" fmla="*/ 3784392 w 7132195"/>
                    <a:gd name="connsiteY25" fmla="*/ 1004341 h 1393461"/>
                    <a:gd name="connsiteX26" fmla="*/ 2000562 w 7132195"/>
                    <a:gd name="connsiteY26" fmla="*/ 1154242 h 1393461"/>
                    <a:gd name="connsiteX27" fmla="*/ 1157366 w 7132195"/>
                    <a:gd name="connsiteY27" fmla="*/ 1090534 h 1393461"/>
                    <a:gd name="connsiteX28" fmla="*/ 81821 w 7132195"/>
                    <a:gd name="connsiteY28" fmla="*/ 1364105 h 1393461"/>
                    <a:gd name="connsiteX0" fmla="*/ 222354 w 7272728"/>
                    <a:gd name="connsiteY0" fmla="*/ 1364105 h 1404079"/>
                    <a:gd name="connsiteX1" fmla="*/ 806971 w 7272728"/>
                    <a:gd name="connsiteY1" fmla="*/ 914400 h 1404079"/>
                    <a:gd name="connsiteX2" fmla="*/ 1211705 w 7272728"/>
                    <a:gd name="connsiteY2" fmla="*/ 689547 h 1404079"/>
                    <a:gd name="connsiteX3" fmla="*/ 1676400 w 7272728"/>
                    <a:gd name="connsiteY3" fmla="*/ 479685 h 1404079"/>
                    <a:gd name="connsiteX4" fmla="*/ 2290997 w 7272728"/>
                    <a:gd name="connsiteY4" fmla="*/ 359764 h 1404079"/>
                    <a:gd name="connsiteX5" fmla="*/ 2515849 w 7272728"/>
                    <a:gd name="connsiteY5" fmla="*/ 539646 h 1404079"/>
                    <a:gd name="connsiteX6" fmla="*/ 2890603 w 7272728"/>
                    <a:gd name="connsiteY6" fmla="*/ 254833 h 1404079"/>
                    <a:gd name="connsiteX7" fmla="*/ 3040505 w 7272728"/>
                    <a:gd name="connsiteY7" fmla="*/ 494675 h 1404079"/>
                    <a:gd name="connsiteX8" fmla="*/ 3250367 w 7272728"/>
                    <a:gd name="connsiteY8" fmla="*/ 254833 h 1404079"/>
                    <a:gd name="connsiteX9" fmla="*/ 3355299 w 7272728"/>
                    <a:gd name="connsiteY9" fmla="*/ 104931 h 1404079"/>
                    <a:gd name="connsiteX10" fmla="*/ 3775023 w 7272728"/>
                    <a:gd name="connsiteY10" fmla="*/ 884419 h 1404079"/>
                    <a:gd name="connsiteX11" fmla="*/ 4014866 w 7272728"/>
                    <a:gd name="connsiteY11" fmla="*/ 869429 h 1404079"/>
                    <a:gd name="connsiteX12" fmla="*/ 4314669 w 7272728"/>
                    <a:gd name="connsiteY12" fmla="*/ 209862 h 1404079"/>
                    <a:gd name="connsiteX13" fmla="*/ 4389620 w 7272728"/>
                    <a:gd name="connsiteY13" fmla="*/ 74951 h 1404079"/>
                    <a:gd name="connsiteX14" fmla="*/ 4554512 w 7272728"/>
                    <a:gd name="connsiteY14" fmla="*/ 284813 h 1404079"/>
                    <a:gd name="connsiteX15" fmla="*/ 4959246 w 7272728"/>
                    <a:gd name="connsiteY15" fmla="*/ 179882 h 1404079"/>
                    <a:gd name="connsiteX16" fmla="*/ 4974236 w 7272728"/>
                    <a:gd name="connsiteY16" fmla="*/ 539646 h 1404079"/>
                    <a:gd name="connsiteX17" fmla="*/ 5423941 w 7272728"/>
                    <a:gd name="connsiteY17" fmla="*/ 374754 h 1404079"/>
                    <a:gd name="connsiteX18" fmla="*/ 5588833 w 7272728"/>
                    <a:gd name="connsiteY18" fmla="*/ 674557 h 1404079"/>
                    <a:gd name="connsiteX19" fmla="*/ 5993567 w 7272728"/>
                    <a:gd name="connsiteY19" fmla="*/ 629587 h 1404079"/>
                    <a:gd name="connsiteX20" fmla="*/ 6263390 w 7272728"/>
                    <a:gd name="connsiteY20" fmla="*/ 719528 h 1404079"/>
                    <a:gd name="connsiteX21" fmla="*/ 6653135 w 7272728"/>
                    <a:gd name="connsiteY21" fmla="*/ 869429 h 1404079"/>
                    <a:gd name="connsiteX22" fmla="*/ 7207771 w 7272728"/>
                    <a:gd name="connsiteY22" fmla="*/ 1064301 h 1404079"/>
                    <a:gd name="connsiteX23" fmla="*/ 7042879 w 7272728"/>
                    <a:gd name="connsiteY23" fmla="*/ 1049311 h 1404079"/>
                    <a:gd name="connsiteX24" fmla="*/ 5768715 w 7272728"/>
                    <a:gd name="connsiteY24" fmla="*/ 1019331 h 1404079"/>
                    <a:gd name="connsiteX25" fmla="*/ 3924925 w 7272728"/>
                    <a:gd name="connsiteY25" fmla="*/ 1004341 h 1404079"/>
                    <a:gd name="connsiteX26" fmla="*/ 2141095 w 7272728"/>
                    <a:gd name="connsiteY26" fmla="*/ 1154242 h 1404079"/>
                    <a:gd name="connsiteX27" fmla="*/ 222354 w 7272728"/>
                    <a:gd name="connsiteY27" fmla="*/ 1364105 h 1404079"/>
                    <a:gd name="connsiteX0" fmla="*/ 222354 w 6891728"/>
                    <a:gd name="connsiteY0" fmla="*/ 1364105 h 1404079"/>
                    <a:gd name="connsiteX1" fmla="*/ 425971 w 6891728"/>
                    <a:gd name="connsiteY1" fmla="*/ 914400 h 1404079"/>
                    <a:gd name="connsiteX2" fmla="*/ 830705 w 6891728"/>
                    <a:gd name="connsiteY2" fmla="*/ 689547 h 1404079"/>
                    <a:gd name="connsiteX3" fmla="*/ 1295400 w 6891728"/>
                    <a:gd name="connsiteY3" fmla="*/ 479685 h 1404079"/>
                    <a:gd name="connsiteX4" fmla="*/ 1909997 w 6891728"/>
                    <a:gd name="connsiteY4" fmla="*/ 359764 h 1404079"/>
                    <a:gd name="connsiteX5" fmla="*/ 2134849 w 6891728"/>
                    <a:gd name="connsiteY5" fmla="*/ 539646 h 1404079"/>
                    <a:gd name="connsiteX6" fmla="*/ 2509603 w 6891728"/>
                    <a:gd name="connsiteY6" fmla="*/ 254833 h 1404079"/>
                    <a:gd name="connsiteX7" fmla="*/ 2659505 w 6891728"/>
                    <a:gd name="connsiteY7" fmla="*/ 494675 h 1404079"/>
                    <a:gd name="connsiteX8" fmla="*/ 2869367 w 6891728"/>
                    <a:gd name="connsiteY8" fmla="*/ 254833 h 1404079"/>
                    <a:gd name="connsiteX9" fmla="*/ 2974299 w 6891728"/>
                    <a:gd name="connsiteY9" fmla="*/ 104931 h 1404079"/>
                    <a:gd name="connsiteX10" fmla="*/ 3394023 w 6891728"/>
                    <a:gd name="connsiteY10" fmla="*/ 884419 h 1404079"/>
                    <a:gd name="connsiteX11" fmla="*/ 3633866 w 6891728"/>
                    <a:gd name="connsiteY11" fmla="*/ 869429 h 1404079"/>
                    <a:gd name="connsiteX12" fmla="*/ 3933669 w 6891728"/>
                    <a:gd name="connsiteY12" fmla="*/ 209862 h 1404079"/>
                    <a:gd name="connsiteX13" fmla="*/ 4008620 w 6891728"/>
                    <a:gd name="connsiteY13" fmla="*/ 74951 h 1404079"/>
                    <a:gd name="connsiteX14" fmla="*/ 4173512 w 6891728"/>
                    <a:gd name="connsiteY14" fmla="*/ 284813 h 1404079"/>
                    <a:gd name="connsiteX15" fmla="*/ 4578246 w 6891728"/>
                    <a:gd name="connsiteY15" fmla="*/ 179882 h 1404079"/>
                    <a:gd name="connsiteX16" fmla="*/ 4593236 w 6891728"/>
                    <a:gd name="connsiteY16" fmla="*/ 539646 h 1404079"/>
                    <a:gd name="connsiteX17" fmla="*/ 5042941 w 6891728"/>
                    <a:gd name="connsiteY17" fmla="*/ 374754 h 1404079"/>
                    <a:gd name="connsiteX18" fmla="*/ 5207833 w 6891728"/>
                    <a:gd name="connsiteY18" fmla="*/ 674557 h 1404079"/>
                    <a:gd name="connsiteX19" fmla="*/ 5612567 w 6891728"/>
                    <a:gd name="connsiteY19" fmla="*/ 629587 h 1404079"/>
                    <a:gd name="connsiteX20" fmla="*/ 5882390 w 6891728"/>
                    <a:gd name="connsiteY20" fmla="*/ 719528 h 1404079"/>
                    <a:gd name="connsiteX21" fmla="*/ 6272135 w 6891728"/>
                    <a:gd name="connsiteY21" fmla="*/ 869429 h 1404079"/>
                    <a:gd name="connsiteX22" fmla="*/ 6826771 w 6891728"/>
                    <a:gd name="connsiteY22" fmla="*/ 1064301 h 1404079"/>
                    <a:gd name="connsiteX23" fmla="*/ 6661879 w 6891728"/>
                    <a:gd name="connsiteY23" fmla="*/ 1049311 h 1404079"/>
                    <a:gd name="connsiteX24" fmla="*/ 5387715 w 6891728"/>
                    <a:gd name="connsiteY24" fmla="*/ 1019331 h 1404079"/>
                    <a:gd name="connsiteX25" fmla="*/ 3543925 w 6891728"/>
                    <a:gd name="connsiteY25" fmla="*/ 1004341 h 1404079"/>
                    <a:gd name="connsiteX26" fmla="*/ 1760095 w 6891728"/>
                    <a:gd name="connsiteY26" fmla="*/ 1154242 h 1404079"/>
                    <a:gd name="connsiteX27" fmla="*/ 222354 w 6891728"/>
                    <a:gd name="connsiteY27" fmla="*/ 1364105 h 1404079"/>
                    <a:gd name="connsiteX0" fmla="*/ 222354 w 6891728"/>
                    <a:gd name="connsiteY0" fmla="*/ 1364105 h 1404079"/>
                    <a:gd name="connsiteX1" fmla="*/ 425971 w 6891728"/>
                    <a:gd name="connsiteY1" fmla="*/ 914400 h 1404079"/>
                    <a:gd name="connsiteX2" fmla="*/ 830705 w 6891728"/>
                    <a:gd name="connsiteY2" fmla="*/ 689547 h 1404079"/>
                    <a:gd name="connsiteX3" fmla="*/ 1295400 w 6891728"/>
                    <a:gd name="connsiteY3" fmla="*/ 479685 h 1404079"/>
                    <a:gd name="connsiteX4" fmla="*/ 1909997 w 6891728"/>
                    <a:gd name="connsiteY4" fmla="*/ 359764 h 1404079"/>
                    <a:gd name="connsiteX5" fmla="*/ 2134849 w 6891728"/>
                    <a:gd name="connsiteY5" fmla="*/ 539646 h 1404079"/>
                    <a:gd name="connsiteX6" fmla="*/ 2509603 w 6891728"/>
                    <a:gd name="connsiteY6" fmla="*/ 254833 h 1404079"/>
                    <a:gd name="connsiteX7" fmla="*/ 2659505 w 6891728"/>
                    <a:gd name="connsiteY7" fmla="*/ 494675 h 1404079"/>
                    <a:gd name="connsiteX8" fmla="*/ 2869367 w 6891728"/>
                    <a:gd name="connsiteY8" fmla="*/ 254833 h 1404079"/>
                    <a:gd name="connsiteX9" fmla="*/ 2974299 w 6891728"/>
                    <a:gd name="connsiteY9" fmla="*/ 104931 h 1404079"/>
                    <a:gd name="connsiteX10" fmla="*/ 3394023 w 6891728"/>
                    <a:gd name="connsiteY10" fmla="*/ 884419 h 1404079"/>
                    <a:gd name="connsiteX11" fmla="*/ 3633866 w 6891728"/>
                    <a:gd name="connsiteY11" fmla="*/ 869429 h 1404079"/>
                    <a:gd name="connsiteX12" fmla="*/ 3933669 w 6891728"/>
                    <a:gd name="connsiteY12" fmla="*/ 209862 h 1404079"/>
                    <a:gd name="connsiteX13" fmla="*/ 4008620 w 6891728"/>
                    <a:gd name="connsiteY13" fmla="*/ 74951 h 1404079"/>
                    <a:gd name="connsiteX14" fmla="*/ 4173512 w 6891728"/>
                    <a:gd name="connsiteY14" fmla="*/ 284813 h 1404079"/>
                    <a:gd name="connsiteX15" fmla="*/ 4578246 w 6891728"/>
                    <a:gd name="connsiteY15" fmla="*/ 179882 h 1404079"/>
                    <a:gd name="connsiteX16" fmla="*/ 4593236 w 6891728"/>
                    <a:gd name="connsiteY16" fmla="*/ 539646 h 1404079"/>
                    <a:gd name="connsiteX17" fmla="*/ 5042941 w 6891728"/>
                    <a:gd name="connsiteY17" fmla="*/ 374754 h 1404079"/>
                    <a:gd name="connsiteX18" fmla="*/ 5207833 w 6891728"/>
                    <a:gd name="connsiteY18" fmla="*/ 674557 h 1404079"/>
                    <a:gd name="connsiteX19" fmla="*/ 5612567 w 6891728"/>
                    <a:gd name="connsiteY19" fmla="*/ 629587 h 1404079"/>
                    <a:gd name="connsiteX20" fmla="*/ 5882390 w 6891728"/>
                    <a:gd name="connsiteY20" fmla="*/ 719528 h 1404079"/>
                    <a:gd name="connsiteX21" fmla="*/ 6272135 w 6891728"/>
                    <a:gd name="connsiteY21" fmla="*/ 1174229 h 1404079"/>
                    <a:gd name="connsiteX22" fmla="*/ 6826771 w 6891728"/>
                    <a:gd name="connsiteY22" fmla="*/ 1064301 h 1404079"/>
                    <a:gd name="connsiteX23" fmla="*/ 6661879 w 6891728"/>
                    <a:gd name="connsiteY23" fmla="*/ 1049311 h 1404079"/>
                    <a:gd name="connsiteX24" fmla="*/ 5387715 w 6891728"/>
                    <a:gd name="connsiteY24" fmla="*/ 1019331 h 1404079"/>
                    <a:gd name="connsiteX25" fmla="*/ 3543925 w 6891728"/>
                    <a:gd name="connsiteY25" fmla="*/ 1004341 h 1404079"/>
                    <a:gd name="connsiteX26" fmla="*/ 1760095 w 6891728"/>
                    <a:gd name="connsiteY26" fmla="*/ 1154242 h 1404079"/>
                    <a:gd name="connsiteX27" fmla="*/ 222354 w 6891728"/>
                    <a:gd name="connsiteY27" fmla="*/ 1364105 h 1404079"/>
                    <a:gd name="connsiteX0" fmla="*/ 222354 w 6809282"/>
                    <a:gd name="connsiteY0" fmla="*/ 1364105 h 1404079"/>
                    <a:gd name="connsiteX1" fmla="*/ 425971 w 6809282"/>
                    <a:gd name="connsiteY1" fmla="*/ 914400 h 1404079"/>
                    <a:gd name="connsiteX2" fmla="*/ 830705 w 6809282"/>
                    <a:gd name="connsiteY2" fmla="*/ 689547 h 1404079"/>
                    <a:gd name="connsiteX3" fmla="*/ 1295400 w 6809282"/>
                    <a:gd name="connsiteY3" fmla="*/ 479685 h 1404079"/>
                    <a:gd name="connsiteX4" fmla="*/ 1909997 w 6809282"/>
                    <a:gd name="connsiteY4" fmla="*/ 359764 h 1404079"/>
                    <a:gd name="connsiteX5" fmla="*/ 2134849 w 6809282"/>
                    <a:gd name="connsiteY5" fmla="*/ 539646 h 1404079"/>
                    <a:gd name="connsiteX6" fmla="*/ 2509603 w 6809282"/>
                    <a:gd name="connsiteY6" fmla="*/ 254833 h 1404079"/>
                    <a:gd name="connsiteX7" fmla="*/ 2659505 w 6809282"/>
                    <a:gd name="connsiteY7" fmla="*/ 494675 h 1404079"/>
                    <a:gd name="connsiteX8" fmla="*/ 2869367 w 6809282"/>
                    <a:gd name="connsiteY8" fmla="*/ 254833 h 1404079"/>
                    <a:gd name="connsiteX9" fmla="*/ 2974299 w 6809282"/>
                    <a:gd name="connsiteY9" fmla="*/ 104931 h 1404079"/>
                    <a:gd name="connsiteX10" fmla="*/ 3394023 w 6809282"/>
                    <a:gd name="connsiteY10" fmla="*/ 884419 h 1404079"/>
                    <a:gd name="connsiteX11" fmla="*/ 3633866 w 6809282"/>
                    <a:gd name="connsiteY11" fmla="*/ 869429 h 1404079"/>
                    <a:gd name="connsiteX12" fmla="*/ 3933669 w 6809282"/>
                    <a:gd name="connsiteY12" fmla="*/ 209862 h 1404079"/>
                    <a:gd name="connsiteX13" fmla="*/ 4008620 w 6809282"/>
                    <a:gd name="connsiteY13" fmla="*/ 74951 h 1404079"/>
                    <a:gd name="connsiteX14" fmla="*/ 4173512 w 6809282"/>
                    <a:gd name="connsiteY14" fmla="*/ 284813 h 1404079"/>
                    <a:gd name="connsiteX15" fmla="*/ 4578246 w 6809282"/>
                    <a:gd name="connsiteY15" fmla="*/ 179882 h 1404079"/>
                    <a:gd name="connsiteX16" fmla="*/ 4593236 w 6809282"/>
                    <a:gd name="connsiteY16" fmla="*/ 539646 h 1404079"/>
                    <a:gd name="connsiteX17" fmla="*/ 5042941 w 6809282"/>
                    <a:gd name="connsiteY17" fmla="*/ 374754 h 1404079"/>
                    <a:gd name="connsiteX18" fmla="*/ 5207833 w 6809282"/>
                    <a:gd name="connsiteY18" fmla="*/ 674557 h 1404079"/>
                    <a:gd name="connsiteX19" fmla="*/ 5612567 w 6809282"/>
                    <a:gd name="connsiteY19" fmla="*/ 629587 h 1404079"/>
                    <a:gd name="connsiteX20" fmla="*/ 5882390 w 6809282"/>
                    <a:gd name="connsiteY20" fmla="*/ 719528 h 1404079"/>
                    <a:gd name="connsiteX21" fmla="*/ 6272135 w 6809282"/>
                    <a:gd name="connsiteY21" fmla="*/ 1174229 h 1404079"/>
                    <a:gd name="connsiteX22" fmla="*/ 6661879 w 6809282"/>
                    <a:gd name="connsiteY22" fmla="*/ 1049311 h 1404079"/>
                    <a:gd name="connsiteX23" fmla="*/ 5387715 w 6809282"/>
                    <a:gd name="connsiteY23" fmla="*/ 1019331 h 1404079"/>
                    <a:gd name="connsiteX24" fmla="*/ 3543925 w 6809282"/>
                    <a:gd name="connsiteY24" fmla="*/ 1004341 h 1404079"/>
                    <a:gd name="connsiteX25" fmla="*/ 1760095 w 6809282"/>
                    <a:gd name="connsiteY25" fmla="*/ 1154242 h 1404079"/>
                    <a:gd name="connsiteX26" fmla="*/ 222354 w 6809282"/>
                    <a:gd name="connsiteY26" fmla="*/ 1364105 h 1404079"/>
                    <a:gd name="connsiteX0" fmla="*/ 5387715 w 6809282"/>
                    <a:gd name="connsiteY0" fmla="*/ 1019331 h 1404079"/>
                    <a:gd name="connsiteX1" fmla="*/ 3543925 w 6809282"/>
                    <a:gd name="connsiteY1" fmla="*/ 1004341 h 1404079"/>
                    <a:gd name="connsiteX2" fmla="*/ 1760095 w 6809282"/>
                    <a:gd name="connsiteY2" fmla="*/ 1154242 h 1404079"/>
                    <a:gd name="connsiteX3" fmla="*/ 222354 w 6809282"/>
                    <a:gd name="connsiteY3" fmla="*/ 1364105 h 1404079"/>
                    <a:gd name="connsiteX4" fmla="*/ 425971 w 6809282"/>
                    <a:gd name="connsiteY4" fmla="*/ 914400 h 1404079"/>
                    <a:gd name="connsiteX5" fmla="*/ 830705 w 6809282"/>
                    <a:gd name="connsiteY5" fmla="*/ 689547 h 1404079"/>
                    <a:gd name="connsiteX6" fmla="*/ 1295400 w 6809282"/>
                    <a:gd name="connsiteY6" fmla="*/ 479685 h 1404079"/>
                    <a:gd name="connsiteX7" fmla="*/ 1909997 w 6809282"/>
                    <a:gd name="connsiteY7" fmla="*/ 359764 h 1404079"/>
                    <a:gd name="connsiteX8" fmla="*/ 2134849 w 6809282"/>
                    <a:gd name="connsiteY8" fmla="*/ 539646 h 1404079"/>
                    <a:gd name="connsiteX9" fmla="*/ 2509603 w 6809282"/>
                    <a:gd name="connsiteY9" fmla="*/ 254833 h 1404079"/>
                    <a:gd name="connsiteX10" fmla="*/ 2659505 w 6809282"/>
                    <a:gd name="connsiteY10" fmla="*/ 494675 h 1404079"/>
                    <a:gd name="connsiteX11" fmla="*/ 2869367 w 6809282"/>
                    <a:gd name="connsiteY11" fmla="*/ 254833 h 1404079"/>
                    <a:gd name="connsiteX12" fmla="*/ 2974299 w 6809282"/>
                    <a:gd name="connsiteY12" fmla="*/ 104931 h 1404079"/>
                    <a:gd name="connsiteX13" fmla="*/ 3394023 w 6809282"/>
                    <a:gd name="connsiteY13" fmla="*/ 884419 h 1404079"/>
                    <a:gd name="connsiteX14" fmla="*/ 3633866 w 6809282"/>
                    <a:gd name="connsiteY14" fmla="*/ 869429 h 1404079"/>
                    <a:gd name="connsiteX15" fmla="*/ 3933669 w 6809282"/>
                    <a:gd name="connsiteY15" fmla="*/ 209862 h 1404079"/>
                    <a:gd name="connsiteX16" fmla="*/ 4008620 w 6809282"/>
                    <a:gd name="connsiteY16" fmla="*/ 74951 h 1404079"/>
                    <a:gd name="connsiteX17" fmla="*/ 4173512 w 6809282"/>
                    <a:gd name="connsiteY17" fmla="*/ 284813 h 1404079"/>
                    <a:gd name="connsiteX18" fmla="*/ 4578246 w 6809282"/>
                    <a:gd name="connsiteY18" fmla="*/ 179882 h 1404079"/>
                    <a:gd name="connsiteX19" fmla="*/ 4593236 w 6809282"/>
                    <a:gd name="connsiteY19" fmla="*/ 539646 h 1404079"/>
                    <a:gd name="connsiteX20" fmla="*/ 5042941 w 6809282"/>
                    <a:gd name="connsiteY20" fmla="*/ 374754 h 1404079"/>
                    <a:gd name="connsiteX21" fmla="*/ 5207833 w 6809282"/>
                    <a:gd name="connsiteY21" fmla="*/ 674557 h 1404079"/>
                    <a:gd name="connsiteX22" fmla="*/ 5612567 w 6809282"/>
                    <a:gd name="connsiteY22" fmla="*/ 629587 h 1404079"/>
                    <a:gd name="connsiteX23" fmla="*/ 5882390 w 6809282"/>
                    <a:gd name="connsiteY23" fmla="*/ 719528 h 1404079"/>
                    <a:gd name="connsiteX24" fmla="*/ 6272135 w 6809282"/>
                    <a:gd name="connsiteY24" fmla="*/ 1174229 h 1404079"/>
                    <a:gd name="connsiteX25" fmla="*/ 6753319 w 6809282"/>
                    <a:gd name="connsiteY25" fmla="*/ 1140751 h 1404079"/>
                    <a:gd name="connsiteX0" fmla="*/ 5387715 w 6272135"/>
                    <a:gd name="connsiteY0" fmla="*/ 1019331 h 1404079"/>
                    <a:gd name="connsiteX1" fmla="*/ 3543925 w 6272135"/>
                    <a:gd name="connsiteY1" fmla="*/ 1004341 h 1404079"/>
                    <a:gd name="connsiteX2" fmla="*/ 1760095 w 6272135"/>
                    <a:gd name="connsiteY2" fmla="*/ 1154242 h 1404079"/>
                    <a:gd name="connsiteX3" fmla="*/ 222354 w 6272135"/>
                    <a:gd name="connsiteY3" fmla="*/ 1364105 h 1404079"/>
                    <a:gd name="connsiteX4" fmla="*/ 425971 w 6272135"/>
                    <a:gd name="connsiteY4" fmla="*/ 914400 h 1404079"/>
                    <a:gd name="connsiteX5" fmla="*/ 830705 w 6272135"/>
                    <a:gd name="connsiteY5" fmla="*/ 689547 h 1404079"/>
                    <a:gd name="connsiteX6" fmla="*/ 1295400 w 6272135"/>
                    <a:gd name="connsiteY6" fmla="*/ 479685 h 1404079"/>
                    <a:gd name="connsiteX7" fmla="*/ 1909997 w 6272135"/>
                    <a:gd name="connsiteY7" fmla="*/ 359764 h 1404079"/>
                    <a:gd name="connsiteX8" fmla="*/ 2134849 w 6272135"/>
                    <a:gd name="connsiteY8" fmla="*/ 539646 h 1404079"/>
                    <a:gd name="connsiteX9" fmla="*/ 2509603 w 6272135"/>
                    <a:gd name="connsiteY9" fmla="*/ 254833 h 1404079"/>
                    <a:gd name="connsiteX10" fmla="*/ 2659505 w 6272135"/>
                    <a:gd name="connsiteY10" fmla="*/ 494675 h 1404079"/>
                    <a:gd name="connsiteX11" fmla="*/ 2869367 w 6272135"/>
                    <a:gd name="connsiteY11" fmla="*/ 254833 h 1404079"/>
                    <a:gd name="connsiteX12" fmla="*/ 2974299 w 6272135"/>
                    <a:gd name="connsiteY12" fmla="*/ 104931 h 1404079"/>
                    <a:gd name="connsiteX13" fmla="*/ 3394023 w 6272135"/>
                    <a:gd name="connsiteY13" fmla="*/ 884419 h 1404079"/>
                    <a:gd name="connsiteX14" fmla="*/ 3633866 w 6272135"/>
                    <a:gd name="connsiteY14" fmla="*/ 869429 h 1404079"/>
                    <a:gd name="connsiteX15" fmla="*/ 3933669 w 6272135"/>
                    <a:gd name="connsiteY15" fmla="*/ 209862 h 1404079"/>
                    <a:gd name="connsiteX16" fmla="*/ 4008620 w 6272135"/>
                    <a:gd name="connsiteY16" fmla="*/ 74951 h 1404079"/>
                    <a:gd name="connsiteX17" fmla="*/ 4173512 w 6272135"/>
                    <a:gd name="connsiteY17" fmla="*/ 284813 h 1404079"/>
                    <a:gd name="connsiteX18" fmla="*/ 4578246 w 6272135"/>
                    <a:gd name="connsiteY18" fmla="*/ 179882 h 1404079"/>
                    <a:gd name="connsiteX19" fmla="*/ 4593236 w 6272135"/>
                    <a:gd name="connsiteY19" fmla="*/ 539646 h 1404079"/>
                    <a:gd name="connsiteX20" fmla="*/ 5042941 w 6272135"/>
                    <a:gd name="connsiteY20" fmla="*/ 374754 h 1404079"/>
                    <a:gd name="connsiteX21" fmla="*/ 5207833 w 6272135"/>
                    <a:gd name="connsiteY21" fmla="*/ 674557 h 1404079"/>
                    <a:gd name="connsiteX22" fmla="*/ 5612567 w 6272135"/>
                    <a:gd name="connsiteY22" fmla="*/ 629587 h 1404079"/>
                    <a:gd name="connsiteX23" fmla="*/ 5882390 w 6272135"/>
                    <a:gd name="connsiteY23" fmla="*/ 719528 h 1404079"/>
                    <a:gd name="connsiteX24" fmla="*/ 6272135 w 6272135"/>
                    <a:gd name="connsiteY24" fmla="*/ 1174229 h 1404079"/>
                    <a:gd name="connsiteX0" fmla="*/ 5165361 w 6049781"/>
                    <a:gd name="connsiteY0" fmla="*/ 1019331 h 1404079"/>
                    <a:gd name="connsiteX1" fmla="*/ 3321571 w 6049781"/>
                    <a:gd name="connsiteY1" fmla="*/ 1004341 h 1404079"/>
                    <a:gd name="connsiteX2" fmla="*/ 1537741 w 6049781"/>
                    <a:gd name="connsiteY2" fmla="*/ 1154242 h 1404079"/>
                    <a:gd name="connsiteX3" fmla="*/ 0 w 6049781"/>
                    <a:gd name="connsiteY3" fmla="*/ 1364105 h 1404079"/>
                    <a:gd name="connsiteX4" fmla="*/ 203617 w 6049781"/>
                    <a:gd name="connsiteY4" fmla="*/ 914400 h 1404079"/>
                    <a:gd name="connsiteX5" fmla="*/ 608351 w 6049781"/>
                    <a:gd name="connsiteY5" fmla="*/ 689547 h 1404079"/>
                    <a:gd name="connsiteX6" fmla="*/ 1073046 w 6049781"/>
                    <a:gd name="connsiteY6" fmla="*/ 479685 h 1404079"/>
                    <a:gd name="connsiteX7" fmla="*/ 1687643 w 6049781"/>
                    <a:gd name="connsiteY7" fmla="*/ 359764 h 1404079"/>
                    <a:gd name="connsiteX8" fmla="*/ 1912495 w 6049781"/>
                    <a:gd name="connsiteY8" fmla="*/ 539646 h 1404079"/>
                    <a:gd name="connsiteX9" fmla="*/ 2287249 w 6049781"/>
                    <a:gd name="connsiteY9" fmla="*/ 254833 h 1404079"/>
                    <a:gd name="connsiteX10" fmla="*/ 2437151 w 6049781"/>
                    <a:gd name="connsiteY10" fmla="*/ 494675 h 1404079"/>
                    <a:gd name="connsiteX11" fmla="*/ 2647013 w 6049781"/>
                    <a:gd name="connsiteY11" fmla="*/ 254833 h 1404079"/>
                    <a:gd name="connsiteX12" fmla="*/ 2751945 w 6049781"/>
                    <a:gd name="connsiteY12" fmla="*/ 104931 h 1404079"/>
                    <a:gd name="connsiteX13" fmla="*/ 3171669 w 6049781"/>
                    <a:gd name="connsiteY13" fmla="*/ 884419 h 1404079"/>
                    <a:gd name="connsiteX14" fmla="*/ 3411512 w 6049781"/>
                    <a:gd name="connsiteY14" fmla="*/ 869429 h 1404079"/>
                    <a:gd name="connsiteX15" fmla="*/ 3711315 w 6049781"/>
                    <a:gd name="connsiteY15" fmla="*/ 209862 h 1404079"/>
                    <a:gd name="connsiteX16" fmla="*/ 3786266 w 6049781"/>
                    <a:gd name="connsiteY16" fmla="*/ 74951 h 1404079"/>
                    <a:gd name="connsiteX17" fmla="*/ 3951158 w 6049781"/>
                    <a:gd name="connsiteY17" fmla="*/ 284813 h 1404079"/>
                    <a:gd name="connsiteX18" fmla="*/ 4355892 w 6049781"/>
                    <a:gd name="connsiteY18" fmla="*/ 179882 h 1404079"/>
                    <a:gd name="connsiteX19" fmla="*/ 4370882 w 6049781"/>
                    <a:gd name="connsiteY19" fmla="*/ 539646 h 1404079"/>
                    <a:gd name="connsiteX20" fmla="*/ 4820587 w 6049781"/>
                    <a:gd name="connsiteY20" fmla="*/ 374754 h 1404079"/>
                    <a:gd name="connsiteX21" fmla="*/ 4985479 w 6049781"/>
                    <a:gd name="connsiteY21" fmla="*/ 674557 h 1404079"/>
                    <a:gd name="connsiteX22" fmla="*/ 5390213 w 6049781"/>
                    <a:gd name="connsiteY22" fmla="*/ 629587 h 1404079"/>
                    <a:gd name="connsiteX23" fmla="*/ 5660036 w 6049781"/>
                    <a:gd name="connsiteY23" fmla="*/ 719528 h 1404079"/>
                    <a:gd name="connsiteX24" fmla="*/ 6049781 w 6049781"/>
                    <a:gd name="connsiteY24" fmla="*/ 1174229 h 1404079"/>
                    <a:gd name="connsiteX0" fmla="*/ 5165361 w 6049781"/>
                    <a:gd name="connsiteY0" fmla="*/ 1019331 h 1404079"/>
                    <a:gd name="connsiteX1" fmla="*/ 3321571 w 6049781"/>
                    <a:gd name="connsiteY1" fmla="*/ 1004341 h 1404079"/>
                    <a:gd name="connsiteX2" fmla="*/ 1537741 w 6049781"/>
                    <a:gd name="connsiteY2" fmla="*/ 1154242 h 1404079"/>
                    <a:gd name="connsiteX3" fmla="*/ 0 w 6049781"/>
                    <a:gd name="connsiteY3" fmla="*/ 1364105 h 1404079"/>
                    <a:gd name="connsiteX4" fmla="*/ 203617 w 6049781"/>
                    <a:gd name="connsiteY4" fmla="*/ 914400 h 1404079"/>
                    <a:gd name="connsiteX5" fmla="*/ 608351 w 6049781"/>
                    <a:gd name="connsiteY5" fmla="*/ 689547 h 1404079"/>
                    <a:gd name="connsiteX6" fmla="*/ 1073046 w 6049781"/>
                    <a:gd name="connsiteY6" fmla="*/ 479685 h 1404079"/>
                    <a:gd name="connsiteX7" fmla="*/ 1687643 w 6049781"/>
                    <a:gd name="connsiteY7" fmla="*/ 359764 h 1404079"/>
                    <a:gd name="connsiteX8" fmla="*/ 1912495 w 6049781"/>
                    <a:gd name="connsiteY8" fmla="*/ 539646 h 1404079"/>
                    <a:gd name="connsiteX9" fmla="*/ 2287249 w 6049781"/>
                    <a:gd name="connsiteY9" fmla="*/ 254833 h 1404079"/>
                    <a:gd name="connsiteX10" fmla="*/ 2437151 w 6049781"/>
                    <a:gd name="connsiteY10" fmla="*/ 494675 h 1404079"/>
                    <a:gd name="connsiteX11" fmla="*/ 2647013 w 6049781"/>
                    <a:gd name="connsiteY11" fmla="*/ 254833 h 1404079"/>
                    <a:gd name="connsiteX12" fmla="*/ 2751945 w 6049781"/>
                    <a:gd name="connsiteY12" fmla="*/ 104931 h 1404079"/>
                    <a:gd name="connsiteX13" fmla="*/ 3171669 w 6049781"/>
                    <a:gd name="connsiteY13" fmla="*/ 884419 h 1404079"/>
                    <a:gd name="connsiteX14" fmla="*/ 3411512 w 6049781"/>
                    <a:gd name="connsiteY14" fmla="*/ 869429 h 1404079"/>
                    <a:gd name="connsiteX15" fmla="*/ 3711315 w 6049781"/>
                    <a:gd name="connsiteY15" fmla="*/ 209862 h 1404079"/>
                    <a:gd name="connsiteX16" fmla="*/ 3786266 w 6049781"/>
                    <a:gd name="connsiteY16" fmla="*/ 74951 h 1404079"/>
                    <a:gd name="connsiteX17" fmla="*/ 3951158 w 6049781"/>
                    <a:gd name="connsiteY17" fmla="*/ 284813 h 1404079"/>
                    <a:gd name="connsiteX18" fmla="*/ 4355892 w 6049781"/>
                    <a:gd name="connsiteY18" fmla="*/ 179882 h 1404079"/>
                    <a:gd name="connsiteX19" fmla="*/ 4370882 w 6049781"/>
                    <a:gd name="connsiteY19" fmla="*/ 539646 h 1404079"/>
                    <a:gd name="connsiteX20" fmla="*/ 4820587 w 6049781"/>
                    <a:gd name="connsiteY20" fmla="*/ 374754 h 1404079"/>
                    <a:gd name="connsiteX21" fmla="*/ 4985479 w 6049781"/>
                    <a:gd name="connsiteY21" fmla="*/ 674557 h 1404079"/>
                    <a:gd name="connsiteX22" fmla="*/ 5390213 w 6049781"/>
                    <a:gd name="connsiteY22" fmla="*/ 629587 h 1404079"/>
                    <a:gd name="connsiteX23" fmla="*/ 5660036 w 6049781"/>
                    <a:gd name="connsiteY23" fmla="*/ 719528 h 1404079"/>
                    <a:gd name="connsiteX24" fmla="*/ 6049781 w 6049781"/>
                    <a:gd name="connsiteY24" fmla="*/ 1174229 h 140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49781" h="1404079">
                      <a:moveTo>
                        <a:pt x="5165361" y="1019331"/>
                      </a:moveTo>
                      <a:cubicBezTo>
                        <a:pt x="4645702" y="1011836"/>
                        <a:pt x="3926174" y="981856"/>
                        <a:pt x="3321571" y="1004341"/>
                      </a:cubicBezTo>
                      <a:cubicBezTo>
                        <a:pt x="2716968" y="1026826"/>
                        <a:pt x="2091336" y="1094281"/>
                        <a:pt x="1537741" y="1154242"/>
                      </a:cubicBezTo>
                      <a:cubicBezTo>
                        <a:pt x="984146" y="1214203"/>
                        <a:pt x="222354" y="1404079"/>
                        <a:pt x="0" y="1364105"/>
                      </a:cubicBezTo>
                      <a:cubicBezTo>
                        <a:pt x="72453" y="1162987"/>
                        <a:pt x="102225" y="1026826"/>
                        <a:pt x="203617" y="914400"/>
                      </a:cubicBezTo>
                      <a:cubicBezTo>
                        <a:pt x="305009" y="801974"/>
                        <a:pt x="463446" y="761999"/>
                        <a:pt x="608351" y="689547"/>
                      </a:cubicBezTo>
                      <a:cubicBezTo>
                        <a:pt x="753256" y="617095"/>
                        <a:pt x="893164" y="534649"/>
                        <a:pt x="1073046" y="479685"/>
                      </a:cubicBezTo>
                      <a:cubicBezTo>
                        <a:pt x="1252928" y="424721"/>
                        <a:pt x="1547735" y="349771"/>
                        <a:pt x="1687643" y="359764"/>
                      </a:cubicBezTo>
                      <a:cubicBezTo>
                        <a:pt x="1827551" y="369757"/>
                        <a:pt x="1812561" y="557134"/>
                        <a:pt x="1912495" y="539646"/>
                      </a:cubicBezTo>
                      <a:cubicBezTo>
                        <a:pt x="2012429" y="522158"/>
                        <a:pt x="2199806" y="262328"/>
                        <a:pt x="2287249" y="254833"/>
                      </a:cubicBezTo>
                      <a:cubicBezTo>
                        <a:pt x="2374692" y="247338"/>
                        <a:pt x="2377190" y="494675"/>
                        <a:pt x="2437151" y="494675"/>
                      </a:cubicBezTo>
                      <a:cubicBezTo>
                        <a:pt x="2497112" y="494675"/>
                        <a:pt x="2594547" y="319790"/>
                        <a:pt x="2647013" y="254833"/>
                      </a:cubicBezTo>
                      <a:cubicBezTo>
                        <a:pt x="2699479" y="189876"/>
                        <a:pt x="2664502" y="0"/>
                        <a:pt x="2751945" y="104931"/>
                      </a:cubicBezTo>
                      <a:cubicBezTo>
                        <a:pt x="2839388" y="209862"/>
                        <a:pt x="3061741" y="757003"/>
                        <a:pt x="3171669" y="884419"/>
                      </a:cubicBezTo>
                      <a:cubicBezTo>
                        <a:pt x="3281597" y="1011835"/>
                        <a:pt x="3321571" y="981855"/>
                        <a:pt x="3411512" y="869429"/>
                      </a:cubicBezTo>
                      <a:cubicBezTo>
                        <a:pt x="3501453" y="757003"/>
                        <a:pt x="3648856" y="342275"/>
                        <a:pt x="3711315" y="209862"/>
                      </a:cubicBezTo>
                      <a:cubicBezTo>
                        <a:pt x="3773774" y="77449"/>
                        <a:pt x="3746292" y="62459"/>
                        <a:pt x="3786266" y="74951"/>
                      </a:cubicBezTo>
                      <a:cubicBezTo>
                        <a:pt x="3826240" y="87443"/>
                        <a:pt x="3856220" y="267325"/>
                        <a:pt x="3951158" y="284813"/>
                      </a:cubicBezTo>
                      <a:cubicBezTo>
                        <a:pt x="4046096" y="302301"/>
                        <a:pt x="4285938" y="137410"/>
                        <a:pt x="4355892" y="179882"/>
                      </a:cubicBezTo>
                      <a:cubicBezTo>
                        <a:pt x="4425846" y="222354"/>
                        <a:pt x="4293433" y="507167"/>
                        <a:pt x="4370882" y="539646"/>
                      </a:cubicBezTo>
                      <a:cubicBezTo>
                        <a:pt x="4448331" y="572125"/>
                        <a:pt x="4718154" y="352269"/>
                        <a:pt x="4820587" y="374754"/>
                      </a:cubicBezTo>
                      <a:cubicBezTo>
                        <a:pt x="4923020" y="397239"/>
                        <a:pt x="4890541" y="632085"/>
                        <a:pt x="4985479" y="674557"/>
                      </a:cubicBezTo>
                      <a:cubicBezTo>
                        <a:pt x="5080417" y="717029"/>
                        <a:pt x="5277787" y="622092"/>
                        <a:pt x="5390213" y="629587"/>
                      </a:cubicBezTo>
                      <a:cubicBezTo>
                        <a:pt x="5502639" y="637082"/>
                        <a:pt x="5550108" y="628754"/>
                        <a:pt x="5660036" y="719528"/>
                      </a:cubicBezTo>
                      <a:cubicBezTo>
                        <a:pt x="5769964" y="810302"/>
                        <a:pt x="5919866" y="1119265"/>
                        <a:pt x="6049781" y="1174229"/>
                      </a:cubicBezTo>
                    </a:path>
                  </a:pathLst>
                </a:cu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Freeform 52"/>
              <p:cNvSpPr/>
              <p:nvPr/>
            </p:nvSpPr>
            <p:spPr>
              <a:xfrm>
                <a:off x="44970" y="1663909"/>
                <a:ext cx="9099030" cy="2713219"/>
              </a:xfrm>
              <a:custGeom>
                <a:avLst/>
                <a:gdLst>
                  <a:gd name="connsiteX0" fmla="*/ 0 w 9099030"/>
                  <a:gd name="connsiteY0" fmla="*/ 2713219 h 2713219"/>
                  <a:gd name="connsiteX1" fmla="*/ 479686 w 9099030"/>
                  <a:gd name="connsiteY1" fmla="*/ 2263514 h 2713219"/>
                  <a:gd name="connsiteX2" fmla="*/ 929391 w 9099030"/>
                  <a:gd name="connsiteY2" fmla="*/ 1753848 h 2713219"/>
                  <a:gd name="connsiteX3" fmla="*/ 1588958 w 9099030"/>
                  <a:gd name="connsiteY3" fmla="*/ 1229193 h 2713219"/>
                  <a:gd name="connsiteX4" fmla="*/ 2743200 w 9099030"/>
                  <a:gd name="connsiteY4" fmla="*/ 599606 h 2713219"/>
                  <a:gd name="connsiteX5" fmla="*/ 4107305 w 9099030"/>
                  <a:gd name="connsiteY5" fmla="*/ 164891 h 2713219"/>
                  <a:gd name="connsiteX6" fmla="*/ 5186597 w 9099030"/>
                  <a:gd name="connsiteY6" fmla="*/ 44970 h 2713219"/>
                  <a:gd name="connsiteX7" fmla="*/ 5831174 w 9099030"/>
                  <a:gd name="connsiteY7" fmla="*/ 14989 h 2713219"/>
                  <a:gd name="connsiteX8" fmla="*/ 6775555 w 9099030"/>
                  <a:gd name="connsiteY8" fmla="*/ 44970 h 2713219"/>
                  <a:gd name="connsiteX9" fmla="*/ 7794886 w 9099030"/>
                  <a:gd name="connsiteY9" fmla="*/ 284812 h 2713219"/>
                  <a:gd name="connsiteX10" fmla="*/ 8679305 w 9099030"/>
                  <a:gd name="connsiteY10" fmla="*/ 599606 h 2713219"/>
                  <a:gd name="connsiteX11" fmla="*/ 9099030 w 9099030"/>
                  <a:gd name="connsiteY11" fmla="*/ 824458 h 271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99030" h="2713219">
                    <a:moveTo>
                      <a:pt x="0" y="2713219"/>
                    </a:moveTo>
                    <a:cubicBezTo>
                      <a:pt x="162394" y="2568314"/>
                      <a:pt x="324788" y="2423409"/>
                      <a:pt x="479686" y="2263514"/>
                    </a:cubicBezTo>
                    <a:cubicBezTo>
                      <a:pt x="634584" y="2103619"/>
                      <a:pt x="744513" y="1926235"/>
                      <a:pt x="929391" y="1753848"/>
                    </a:cubicBezTo>
                    <a:cubicBezTo>
                      <a:pt x="1114269" y="1581461"/>
                      <a:pt x="1286657" y="1421567"/>
                      <a:pt x="1588958" y="1229193"/>
                    </a:cubicBezTo>
                    <a:cubicBezTo>
                      <a:pt x="1891260" y="1036819"/>
                      <a:pt x="2323476" y="776990"/>
                      <a:pt x="2743200" y="599606"/>
                    </a:cubicBezTo>
                    <a:cubicBezTo>
                      <a:pt x="3162925" y="422222"/>
                      <a:pt x="3700072" y="257330"/>
                      <a:pt x="4107305" y="164891"/>
                    </a:cubicBezTo>
                    <a:cubicBezTo>
                      <a:pt x="4514538" y="72452"/>
                      <a:pt x="4899286" y="69954"/>
                      <a:pt x="5186597" y="44970"/>
                    </a:cubicBezTo>
                    <a:cubicBezTo>
                      <a:pt x="5473909" y="19986"/>
                      <a:pt x="5566348" y="14989"/>
                      <a:pt x="5831174" y="14989"/>
                    </a:cubicBezTo>
                    <a:cubicBezTo>
                      <a:pt x="6096000" y="14989"/>
                      <a:pt x="6448270" y="0"/>
                      <a:pt x="6775555" y="44970"/>
                    </a:cubicBezTo>
                    <a:cubicBezTo>
                      <a:pt x="7102840" y="89940"/>
                      <a:pt x="7477594" y="192373"/>
                      <a:pt x="7794886" y="284812"/>
                    </a:cubicBezTo>
                    <a:cubicBezTo>
                      <a:pt x="8112178" y="377251"/>
                      <a:pt x="8461948" y="509665"/>
                      <a:pt x="8679305" y="599606"/>
                    </a:cubicBezTo>
                    <a:cubicBezTo>
                      <a:pt x="8896662" y="689547"/>
                      <a:pt x="8997846" y="757002"/>
                      <a:pt x="9099030" y="824458"/>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7" name="Oval 46"/>
            <p:cNvSpPr/>
            <p:nvPr/>
          </p:nvSpPr>
          <p:spPr>
            <a:xfrm rot="1568319">
              <a:off x="5672547" y="2201110"/>
              <a:ext cx="4442332" cy="2914136"/>
            </a:xfrm>
            <a:prstGeom prst="ellipse">
              <a:avLst/>
            </a:prstGeom>
            <a:noFill/>
            <a:ln w="762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1" y="0"/>
            <a:ext cx="9144000" cy="646331"/>
          </a:xfrm>
          <a:prstGeom prst="rect">
            <a:avLst/>
          </a:prstGeom>
          <a:noFill/>
        </p:spPr>
        <p:txBody>
          <a:bodyPr wrap="square" rtlCol="0">
            <a:spAutoFit/>
          </a:bodyPr>
          <a:lstStyle/>
          <a:p>
            <a:pPr algn="ctr"/>
            <a:r>
              <a:rPr lang="en-US" sz="3600" b="1" dirty="0" smtClean="0"/>
              <a:t>This convection causes tectonic plates to move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10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xit" presetSubtype="0" fill="hold" nodeType="clickEffect">
                                  <p:stCondLst>
                                    <p:cond delay="0"/>
                                  </p:stCondLst>
                                  <p:childTnLst>
                                    <p:anim calcmode="lin" valueType="num">
                                      <p:cBhvr>
                                        <p:cTn id="15" dur="2000"/>
                                        <p:tgtEl>
                                          <p:spTgt spid="9"/>
                                        </p:tgtEl>
                                        <p:attrNameLst>
                                          <p:attrName>ppt_w</p:attrName>
                                        </p:attrNameLst>
                                      </p:cBhvr>
                                      <p:tavLst>
                                        <p:tav tm="0">
                                          <p:val>
                                            <p:strVal val="ppt_w"/>
                                          </p:val>
                                        </p:tav>
                                        <p:tav tm="100000">
                                          <p:val>
                                            <p:fltVal val="0"/>
                                          </p:val>
                                        </p:tav>
                                      </p:tavLst>
                                    </p:anim>
                                    <p:anim calcmode="lin" valueType="num">
                                      <p:cBhvr>
                                        <p:cTn id="16" dur="2000"/>
                                        <p:tgtEl>
                                          <p:spTgt spid="9"/>
                                        </p:tgtEl>
                                        <p:attrNameLst>
                                          <p:attrName>ppt_h</p:attrName>
                                        </p:attrNameLst>
                                      </p:cBhvr>
                                      <p:tavLst>
                                        <p:tav tm="0">
                                          <p:val>
                                            <p:strVal val="ppt_h"/>
                                          </p:val>
                                        </p:tav>
                                        <p:tav tm="100000">
                                          <p:val>
                                            <p:fltVal val="0"/>
                                          </p:val>
                                        </p:tav>
                                      </p:tavLst>
                                    </p:anim>
                                    <p:animEffect transition="out" filter="fade">
                                      <p:cBhvr>
                                        <p:cTn id="17" dur="2000"/>
                                        <p:tgtEl>
                                          <p:spTgt spid="9"/>
                                        </p:tgtEl>
                                      </p:cBhvr>
                                    </p:animEffect>
                                    <p:set>
                                      <p:cBhvr>
                                        <p:cTn id="18" dur="1" fill="hold">
                                          <p:stCondLst>
                                            <p:cond delay="1999"/>
                                          </p:stCondLst>
                                        </p:cTn>
                                        <p:tgtEl>
                                          <p:spTgt spid="9"/>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5" name="Group 64"/>
          <p:cNvGrpSpPr/>
          <p:nvPr/>
        </p:nvGrpSpPr>
        <p:grpSpPr>
          <a:xfrm>
            <a:off x="89940" y="625475"/>
            <a:ext cx="8833398" cy="5775325"/>
            <a:chOff x="89940" y="625475"/>
            <a:chExt cx="8833398" cy="5775325"/>
          </a:xfrm>
        </p:grpSpPr>
        <p:pic>
          <p:nvPicPr>
            <p:cNvPr id="61" name="Picture 4" descr="00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useBgFill="1">
          <p:nvSpPr>
            <p:cNvPr id="62" name="TextBox 61"/>
            <p:cNvSpPr txBox="1"/>
            <p:nvPr/>
          </p:nvSpPr>
          <p:spPr>
            <a:xfrm>
              <a:off x="89940" y="5201587"/>
              <a:ext cx="1382110" cy="830997"/>
            </a:xfrm>
            <a:prstGeom prst="rect">
              <a:avLst/>
            </a:prstGeom>
          </p:spPr>
          <p:txBody>
            <a:bodyPr wrap="none" rtlCol="0">
              <a:spAutoFit/>
            </a:bodyPr>
            <a:lstStyle/>
            <a:p>
              <a:r>
                <a:rPr lang="en-US" sz="2400" b="1" dirty="0" smtClean="0"/>
                <a:t>000 Ma </a:t>
              </a:r>
            </a:p>
            <a:p>
              <a:r>
                <a:rPr lang="en-US" sz="2400" b="1" dirty="0" smtClean="0"/>
                <a:t>present </a:t>
              </a:r>
              <a:endParaRPr lang="en-US" sz="2400" b="1" dirty="0"/>
            </a:p>
          </p:txBody>
        </p:sp>
        <p:sp useBgFill="1">
          <p:nvSpPr>
            <p:cNvPr id="63" name="Rectangle 62"/>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5"/>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grpSp>
      <p:grpSp>
        <p:nvGrpSpPr>
          <p:cNvPr id="4" name="Group 17"/>
          <p:cNvGrpSpPr/>
          <p:nvPr/>
        </p:nvGrpSpPr>
        <p:grpSpPr>
          <a:xfrm>
            <a:off x="50602" y="609600"/>
            <a:ext cx="8844920" cy="6248400"/>
            <a:chOff x="32482" y="609600"/>
            <a:chExt cx="8890856" cy="6248400"/>
          </a:xfrm>
        </p:grpSpPr>
        <p:pic>
          <p:nvPicPr>
            <p:cNvPr id="5" name="Picture 4" descr="000"/>
            <p:cNvPicPr preferRelativeResize="0">
              <a:picLocks noChangeArrowheads="1"/>
            </p:cNvPicPr>
            <p:nvPr/>
          </p:nvPicPr>
          <p:blipFill>
            <a:blip r:embed="rId2" cstate="print"/>
            <a:srcRect/>
            <a:stretch>
              <a:fillRect/>
            </a:stretch>
          </p:blipFill>
          <p:spPr bwMode="auto">
            <a:xfrm>
              <a:off x="220663" y="609600"/>
              <a:ext cx="8702675" cy="5605463"/>
            </a:xfrm>
            <a:prstGeom prst="rect">
              <a:avLst/>
            </a:prstGeom>
            <a:noFill/>
            <a:ln w="9525">
              <a:noFill/>
              <a:miter lim="800000"/>
              <a:headEnd/>
              <a:tailEnd/>
            </a:ln>
          </p:spPr>
        </p:pic>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oup 12"/>
            <p:cNvGrpSpPr/>
            <p:nvPr/>
          </p:nvGrpSpPr>
          <p:grpSpPr>
            <a:xfrm>
              <a:off x="32482" y="5336498"/>
              <a:ext cx="8806718" cy="1521502"/>
              <a:chOff x="32482" y="5336498"/>
              <a:chExt cx="8806718" cy="1521502"/>
            </a:xfrm>
          </p:grpSpPr>
          <p:sp>
            <p:nvSpPr>
              <p:cNvPr id="9" name="Rectangle 8"/>
              <p:cNvSpPr/>
              <p:nvPr/>
            </p:nvSpPr>
            <p:spPr>
              <a:xfrm>
                <a:off x="6355830" y="5336498"/>
                <a:ext cx="2483370" cy="988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839981" y="6595672"/>
                <a:ext cx="1409075" cy="26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89940" y="5201587"/>
              <a:ext cx="1382110" cy="830997"/>
            </a:xfrm>
            <a:prstGeom prst="rect">
              <a:avLst/>
            </a:prstGeom>
            <a:solidFill>
              <a:schemeClr val="bg1"/>
            </a:solidFill>
          </p:spPr>
          <p:txBody>
            <a:bodyPr wrap="none" rtlCol="0">
              <a:spAutoFit/>
            </a:bodyPr>
            <a:lstStyle/>
            <a:p>
              <a:r>
                <a:rPr lang="en-US" sz="2400" b="1" dirty="0" smtClean="0"/>
                <a:t>000 Ma </a:t>
              </a:r>
            </a:p>
            <a:p>
              <a:r>
                <a:rPr lang="en-US" sz="2400" b="1" dirty="0" smtClean="0"/>
                <a:t>present </a:t>
              </a:r>
              <a:endParaRPr lang="en-US" sz="2400" b="1" dirty="0"/>
            </a:p>
          </p:txBody>
        </p:sp>
      </p:grpSp>
      <p:grpSp>
        <p:nvGrpSpPr>
          <p:cNvPr id="13" name="Group 30"/>
          <p:cNvGrpSpPr/>
          <p:nvPr/>
        </p:nvGrpSpPr>
        <p:grpSpPr>
          <a:xfrm>
            <a:off x="361281" y="649224"/>
            <a:ext cx="8455509" cy="3933814"/>
            <a:chOff x="344774" y="655675"/>
            <a:chExt cx="8499423" cy="3933814"/>
          </a:xfrm>
        </p:grpSpPr>
        <p:sp>
          <p:nvSpPr>
            <p:cNvPr id="17" name="Freeform 16"/>
            <p:cNvSpPr/>
            <p:nvPr/>
          </p:nvSpPr>
          <p:spPr>
            <a:xfrm>
              <a:off x="3481431" y="1681993"/>
              <a:ext cx="2758580" cy="2671893"/>
            </a:xfrm>
            <a:custGeom>
              <a:avLst/>
              <a:gdLst>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177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939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 name="connsiteX0" fmla="*/ 1501630 w 2758580"/>
                <a:gd name="connsiteY0" fmla="*/ 37750 h 2671893"/>
                <a:gd name="connsiteX1" fmla="*/ 1157681 w 2758580"/>
                <a:gd name="connsiteY1" fmla="*/ 88084 h 2671893"/>
                <a:gd name="connsiteX2" fmla="*/ 805343 w 2758580"/>
                <a:gd name="connsiteY2" fmla="*/ 62917 h 2671893"/>
                <a:gd name="connsiteX3" fmla="*/ 486562 w 2758580"/>
                <a:gd name="connsiteY3" fmla="*/ 12583 h 2671893"/>
                <a:gd name="connsiteX4" fmla="*/ 335560 w 2758580"/>
                <a:gd name="connsiteY4" fmla="*/ 138418 h 2671893"/>
                <a:gd name="connsiteX5" fmla="*/ 83890 w 2758580"/>
                <a:gd name="connsiteY5" fmla="*/ 415255 h 2671893"/>
                <a:gd name="connsiteX6" fmla="*/ 16778 w 2758580"/>
                <a:gd name="connsiteY6" fmla="*/ 633368 h 2671893"/>
                <a:gd name="connsiteX7" fmla="*/ 184558 w 2758580"/>
                <a:gd name="connsiteY7" fmla="*/ 876649 h 2671893"/>
                <a:gd name="connsiteX8" fmla="*/ 302004 w 2758580"/>
                <a:gd name="connsiteY8" fmla="*/ 977317 h 2671893"/>
                <a:gd name="connsiteX9" fmla="*/ 461395 w 2758580"/>
                <a:gd name="connsiteY9" fmla="*/ 1119930 h 2671893"/>
                <a:gd name="connsiteX10" fmla="*/ 796954 w 2758580"/>
                <a:gd name="connsiteY10" fmla="*/ 1145097 h 2671893"/>
                <a:gd name="connsiteX11" fmla="*/ 813732 w 2758580"/>
                <a:gd name="connsiteY11" fmla="*/ 1329655 h 2671893"/>
                <a:gd name="connsiteX12" fmla="*/ 780176 w 2758580"/>
                <a:gd name="connsiteY12" fmla="*/ 1547768 h 2671893"/>
                <a:gd name="connsiteX13" fmla="*/ 813732 w 2758580"/>
                <a:gd name="connsiteY13" fmla="*/ 1707159 h 2671893"/>
                <a:gd name="connsiteX14" fmla="*/ 813732 w 2758580"/>
                <a:gd name="connsiteY14" fmla="*/ 1933662 h 2671893"/>
                <a:gd name="connsiteX15" fmla="*/ 771787 w 2758580"/>
                <a:gd name="connsiteY15" fmla="*/ 2109831 h 2671893"/>
                <a:gd name="connsiteX16" fmla="*/ 771787 w 2758580"/>
                <a:gd name="connsiteY16" fmla="*/ 2269222 h 2671893"/>
                <a:gd name="connsiteX17" fmla="*/ 939567 w 2758580"/>
                <a:gd name="connsiteY17" fmla="*/ 2529280 h 2671893"/>
                <a:gd name="connsiteX18" fmla="*/ 1040235 w 2758580"/>
                <a:gd name="connsiteY18" fmla="*/ 2655115 h 2671893"/>
                <a:gd name="connsiteX19" fmla="*/ 1249960 w 2758580"/>
                <a:gd name="connsiteY19" fmla="*/ 2629948 h 2671893"/>
                <a:gd name="connsiteX20" fmla="*/ 1493940 w 2758580"/>
                <a:gd name="connsiteY20" fmla="*/ 2621559 h 2671893"/>
                <a:gd name="connsiteX21" fmla="*/ 1602297 w 2758580"/>
                <a:gd name="connsiteY21" fmla="*/ 2588003 h 2671893"/>
                <a:gd name="connsiteX22" fmla="*/ 1862356 w 2758580"/>
                <a:gd name="connsiteY22" fmla="*/ 2403446 h 2671893"/>
                <a:gd name="connsiteX23" fmla="*/ 2114026 w 2758580"/>
                <a:gd name="connsiteY23" fmla="*/ 2252444 h 2671893"/>
                <a:gd name="connsiteX24" fmla="*/ 2315362 w 2758580"/>
                <a:gd name="connsiteY24" fmla="*/ 2109831 h 2671893"/>
                <a:gd name="connsiteX25" fmla="*/ 2491530 w 2758580"/>
                <a:gd name="connsiteY25" fmla="*/ 1916884 h 2671893"/>
                <a:gd name="connsiteX26" fmla="*/ 2718033 w 2758580"/>
                <a:gd name="connsiteY26" fmla="*/ 1841383 h 2671893"/>
                <a:gd name="connsiteX27" fmla="*/ 2676088 w 2758580"/>
                <a:gd name="connsiteY27" fmla="*/ 1656825 h 2671893"/>
                <a:gd name="connsiteX28" fmla="*/ 2743200 w 2758580"/>
                <a:gd name="connsiteY28" fmla="*/ 1329655 h 2671893"/>
                <a:gd name="connsiteX29" fmla="*/ 2743200 w 2758580"/>
                <a:gd name="connsiteY29" fmla="*/ 1161875 h 2671893"/>
                <a:gd name="connsiteX30" fmla="*/ 2650921 w 2758580"/>
                <a:gd name="connsiteY30" fmla="*/ 1010873 h 2671893"/>
                <a:gd name="connsiteX31" fmla="*/ 2508308 w 2758580"/>
                <a:gd name="connsiteY31" fmla="*/ 885038 h 2671893"/>
                <a:gd name="connsiteX32" fmla="*/ 2491530 w 2758580"/>
                <a:gd name="connsiteY32" fmla="*/ 683702 h 2671893"/>
                <a:gd name="connsiteX33" fmla="*/ 2541864 w 2758580"/>
                <a:gd name="connsiteY33" fmla="*/ 473978 h 2671893"/>
                <a:gd name="connsiteX34" fmla="*/ 2567031 w 2758580"/>
                <a:gd name="connsiteY34" fmla="*/ 390088 h 2671893"/>
                <a:gd name="connsiteX35" fmla="*/ 2416030 w 2758580"/>
                <a:gd name="connsiteY35" fmla="*/ 390088 h 2671893"/>
                <a:gd name="connsiteX36" fmla="*/ 2214694 w 2758580"/>
                <a:gd name="connsiteY36" fmla="*/ 188752 h 2671893"/>
                <a:gd name="connsiteX37" fmla="*/ 1921079 w 2758580"/>
                <a:gd name="connsiteY37" fmla="*/ 29361 h 2671893"/>
                <a:gd name="connsiteX38" fmla="*/ 1711354 w 2758580"/>
                <a:gd name="connsiteY38" fmla="*/ 12583 h 2671893"/>
                <a:gd name="connsiteX39" fmla="*/ 1501630 w 2758580"/>
                <a:gd name="connsiteY39" fmla="*/ 37750 h 267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58580" h="2671893">
                  <a:moveTo>
                    <a:pt x="1501630" y="37750"/>
                  </a:moveTo>
                  <a:cubicBezTo>
                    <a:pt x="1409351" y="50333"/>
                    <a:pt x="1273729" y="83890"/>
                    <a:pt x="1157681" y="88084"/>
                  </a:cubicBezTo>
                  <a:cubicBezTo>
                    <a:pt x="1041633" y="92278"/>
                    <a:pt x="917196" y="75501"/>
                    <a:pt x="805343" y="62917"/>
                  </a:cubicBezTo>
                  <a:cubicBezTo>
                    <a:pt x="693490" y="50334"/>
                    <a:pt x="564859" y="0"/>
                    <a:pt x="486562" y="12583"/>
                  </a:cubicBezTo>
                  <a:cubicBezTo>
                    <a:pt x="408265" y="25166"/>
                    <a:pt x="402672" y="71306"/>
                    <a:pt x="335560" y="138418"/>
                  </a:cubicBezTo>
                  <a:cubicBezTo>
                    <a:pt x="268448" y="205530"/>
                    <a:pt x="137020" y="332763"/>
                    <a:pt x="83890" y="415255"/>
                  </a:cubicBezTo>
                  <a:cubicBezTo>
                    <a:pt x="30760" y="497747"/>
                    <a:pt x="0" y="556469"/>
                    <a:pt x="16778" y="633368"/>
                  </a:cubicBezTo>
                  <a:cubicBezTo>
                    <a:pt x="33556" y="710267"/>
                    <a:pt x="137020" y="819324"/>
                    <a:pt x="184558" y="876649"/>
                  </a:cubicBezTo>
                  <a:cubicBezTo>
                    <a:pt x="232096" y="933974"/>
                    <a:pt x="255865" y="936770"/>
                    <a:pt x="302004" y="977317"/>
                  </a:cubicBezTo>
                  <a:cubicBezTo>
                    <a:pt x="348143" y="1017864"/>
                    <a:pt x="378903" y="1091967"/>
                    <a:pt x="461395" y="1119930"/>
                  </a:cubicBezTo>
                  <a:cubicBezTo>
                    <a:pt x="543887" y="1147893"/>
                    <a:pt x="738231" y="1110143"/>
                    <a:pt x="796954" y="1145097"/>
                  </a:cubicBezTo>
                  <a:cubicBezTo>
                    <a:pt x="855677" y="1180051"/>
                    <a:pt x="816528" y="1262543"/>
                    <a:pt x="813732" y="1329655"/>
                  </a:cubicBezTo>
                  <a:cubicBezTo>
                    <a:pt x="810936" y="1396767"/>
                    <a:pt x="780176" y="1484851"/>
                    <a:pt x="780176" y="1547768"/>
                  </a:cubicBezTo>
                  <a:cubicBezTo>
                    <a:pt x="780176" y="1610685"/>
                    <a:pt x="808139" y="1642843"/>
                    <a:pt x="813732" y="1707159"/>
                  </a:cubicBezTo>
                  <a:cubicBezTo>
                    <a:pt x="819325" y="1771475"/>
                    <a:pt x="820723" y="1866550"/>
                    <a:pt x="813732" y="1933662"/>
                  </a:cubicBezTo>
                  <a:cubicBezTo>
                    <a:pt x="806741" y="2000774"/>
                    <a:pt x="778778" y="2053904"/>
                    <a:pt x="771787" y="2109831"/>
                  </a:cubicBezTo>
                  <a:cubicBezTo>
                    <a:pt x="764796" y="2165758"/>
                    <a:pt x="743824" y="2199314"/>
                    <a:pt x="771787" y="2269222"/>
                  </a:cubicBezTo>
                  <a:cubicBezTo>
                    <a:pt x="799750" y="2339130"/>
                    <a:pt x="894826" y="2464965"/>
                    <a:pt x="939567" y="2529280"/>
                  </a:cubicBezTo>
                  <a:cubicBezTo>
                    <a:pt x="984308" y="2593595"/>
                    <a:pt x="988503" y="2638337"/>
                    <a:pt x="1040235" y="2655115"/>
                  </a:cubicBezTo>
                  <a:cubicBezTo>
                    <a:pt x="1091967" y="2671893"/>
                    <a:pt x="1174343" y="2635541"/>
                    <a:pt x="1249960" y="2629948"/>
                  </a:cubicBezTo>
                  <a:cubicBezTo>
                    <a:pt x="1325577" y="2624355"/>
                    <a:pt x="1340318" y="2565440"/>
                    <a:pt x="1493940" y="2621559"/>
                  </a:cubicBezTo>
                  <a:cubicBezTo>
                    <a:pt x="1552663" y="2614568"/>
                    <a:pt x="1540894" y="2624355"/>
                    <a:pt x="1602297" y="2588003"/>
                  </a:cubicBezTo>
                  <a:cubicBezTo>
                    <a:pt x="1663700" y="2551651"/>
                    <a:pt x="1777068" y="2459372"/>
                    <a:pt x="1862356" y="2403446"/>
                  </a:cubicBezTo>
                  <a:cubicBezTo>
                    <a:pt x="1947644" y="2347520"/>
                    <a:pt x="2038525" y="2301380"/>
                    <a:pt x="2114026" y="2252444"/>
                  </a:cubicBezTo>
                  <a:cubicBezTo>
                    <a:pt x="2189527" y="2203508"/>
                    <a:pt x="2252445" y="2165758"/>
                    <a:pt x="2315362" y="2109831"/>
                  </a:cubicBezTo>
                  <a:cubicBezTo>
                    <a:pt x="2378279" y="2053904"/>
                    <a:pt x="2424418" y="1961625"/>
                    <a:pt x="2491530" y="1916884"/>
                  </a:cubicBezTo>
                  <a:cubicBezTo>
                    <a:pt x="2558642" y="1872143"/>
                    <a:pt x="2687273" y="1884726"/>
                    <a:pt x="2718033" y="1841383"/>
                  </a:cubicBezTo>
                  <a:cubicBezTo>
                    <a:pt x="2748793" y="1798040"/>
                    <a:pt x="2671894" y="1742113"/>
                    <a:pt x="2676088" y="1656825"/>
                  </a:cubicBezTo>
                  <a:cubicBezTo>
                    <a:pt x="2680283" y="1571537"/>
                    <a:pt x="2732015" y="1412147"/>
                    <a:pt x="2743200" y="1329655"/>
                  </a:cubicBezTo>
                  <a:cubicBezTo>
                    <a:pt x="2754385" y="1247163"/>
                    <a:pt x="2758580" y="1215005"/>
                    <a:pt x="2743200" y="1161875"/>
                  </a:cubicBezTo>
                  <a:cubicBezTo>
                    <a:pt x="2727820" y="1108745"/>
                    <a:pt x="2690070" y="1057012"/>
                    <a:pt x="2650921" y="1010873"/>
                  </a:cubicBezTo>
                  <a:cubicBezTo>
                    <a:pt x="2611772" y="964734"/>
                    <a:pt x="2534873" y="939566"/>
                    <a:pt x="2508308" y="885038"/>
                  </a:cubicBezTo>
                  <a:cubicBezTo>
                    <a:pt x="2481743" y="830510"/>
                    <a:pt x="2485937" y="752212"/>
                    <a:pt x="2491530" y="683702"/>
                  </a:cubicBezTo>
                  <a:cubicBezTo>
                    <a:pt x="2497123" y="615192"/>
                    <a:pt x="2529281" y="522914"/>
                    <a:pt x="2541864" y="473978"/>
                  </a:cubicBezTo>
                  <a:cubicBezTo>
                    <a:pt x="2554447" y="425042"/>
                    <a:pt x="2588003" y="404070"/>
                    <a:pt x="2567031" y="390088"/>
                  </a:cubicBezTo>
                  <a:cubicBezTo>
                    <a:pt x="2546059" y="376106"/>
                    <a:pt x="2474753" y="423644"/>
                    <a:pt x="2416030" y="390088"/>
                  </a:cubicBezTo>
                  <a:cubicBezTo>
                    <a:pt x="2357307" y="356532"/>
                    <a:pt x="2297186" y="248873"/>
                    <a:pt x="2214694" y="188752"/>
                  </a:cubicBezTo>
                  <a:cubicBezTo>
                    <a:pt x="2132202" y="128631"/>
                    <a:pt x="2004969" y="58722"/>
                    <a:pt x="1921079" y="29361"/>
                  </a:cubicBezTo>
                  <a:cubicBezTo>
                    <a:pt x="1837189" y="0"/>
                    <a:pt x="1775669" y="11185"/>
                    <a:pt x="1711354" y="12583"/>
                  </a:cubicBezTo>
                  <a:cubicBezTo>
                    <a:pt x="1647039" y="13981"/>
                    <a:pt x="1593909" y="25167"/>
                    <a:pt x="1501630" y="37750"/>
                  </a:cubicBezTo>
                  <a:close/>
                </a:path>
              </a:pathLst>
            </a:custGeom>
            <a:noFill/>
            <a:ln w="63500">
              <a:solidFill>
                <a:srgbClr val="FF0000"/>
              </a:solidFill>
              <a:prstDash val="sysDot"/>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9"/>
            <p:cNvGrpSpPr/>
            <p:nvPr/>
          </p:nvGrpSpPr>
          <p:grpSpPr>
            <a:xfrm>
              <a:off x="344774" y="1141751"/>
              <a:ext cx="2236033" cy="3447738"/>
              <a:chOff x="344774" y="1141751"/>
              <a:chExt cx="2236033" cy="3447738"/>
            </a:xfrm>
            <a:effectLst>
              <a:outerShdw dist="50800" dir="5400000" algn="ctr" rotWithShape="0">
                <a:schemeClr val="tx1"/>
              </a:outerShdw>
            </a:effectLst>
          </p:grpSpPr>
          <p:sp>
            <p:nvSpPr>
              <p:cNvPr id="18" name="Freeform 17"/>
              <p:cNvSpPr/>
              <p:nvPr/>
            </p:nvSpPr>
            <p:spPr>
              <a:xfrm>
                <a:off x="1214203" y="1141751"/>
                <a:ext cx="1366604" cy="3447738"/>
              </a:xfrm>
              <a:custGeom>
                <a:avLst/>
                <a:gdLst>
                  <a:gd name="connsiteX0" fmla="*/ 0 w 1366604"/>
                  <a:gd name="connsiteY0" fmla="*/ 267324 h 3447738"/>
                  <a:gd name="connsiteX1" fmla="*/ 449705 w 1366604"/>
                  <a:gd name="connsiteY1" fmla="*/ 162393 h 3447738"/>
                  <a:gd name="connsiteX2" fmla="*/ 944381 w 1366604"/>
                  <a:gd name="connsiteY2" fmla="*/ 12492 h 3447738"/>
                  <a:gd name="connsiteX3" fmla="*/ 1154243 w 1366604"/>
                  <a:gd name="connsiteY3" fmla="*/ 87442 h 3447738"/>
                  <a:gd name="connsiteX4" fmla="*/ 959371 w 1366604"/>
                  <a:gd name="connsiteY4" fmla="*/ 357265 h 3447738"/>
                  <a:gd name="connsiteX5" fmla="*/ 884420 w 1366604"/>
                  <a:gd name="connsiteY5" fmla="*/ 492177 h 3447738"/>
                  <a:gd name="connsiteX6" fmla="*/ 914400 w 1366604"/>
                  <a:gd name="connsiteY6" fmla="*/ 806970 h 3447738"/>
                  <a:gd name="connsiteX7" fmla="*/ 914400 w 1366604"/>
                  <a:gd name="connsiteY7" fmla="*/ 1121764 h 3447738"/>
                  <a:gd name="connsiteX8" fmla="*/ 959371 w 1366604"/>
                  <a:gd name="connsiteY8" fmla="*/ 1466538 h 3447738"/>
                  <a:gd name="connsiteX9" fmla="*/ 944381 w 1366604"/>
                  <a:gd name="connsiteY9" fmla="*/ 1706380 h 3447738"/>
                  <a:gd name="connsiteX10" fmla="*/ 839449 w 1366604"/>
                  <a:gd name="connsiteY10" fmla="*/ 1826301 h 3447738"/>
                  <a:gd name="connsiteX11" fmla="*/ 734518 w 1366604"/>
                  <a:gd name="connsiteY11" fmla="*/ 2036164 h 3447738"/>
                  <a:gd name="connsiteX12" fmla="*/ 764499 w 1366604"/>
                  <a:gd name="connsiteY12" fmla="*/ 2305987 h 3447738"/>
                  <a:gd name="connsiteX13" fmla="*/ 914400 w 1366604"/>
                  <a:gd name="connsiteY13" fmla="*/ 2575810 h 3447738"/>
                  <a:gd name="connsiteX14" fmla="*/ 1094282 w 1366604"/>
                  <a:gd name="connsiteY14" fmla="*/ 2875613 h 3447738"/>
                  <a:gd name="connsiteX15" fmla="*/ 1199213 w 1366604"/>
                  <a:gd name="connsiteY15" fmla="*/ 2980544 h 3447738"/>
                  <a:gd name="connsiteX16" fmla="*/ 1274164 w 1366604"/>
                  <a:gd name="connsiteY16" fmla="*/ 3145436 h 3447738"/>
                  <a:gd name="connsiteX17" fmla="*/ 1334125 w 1366604"/>
                  <a:gd name="connsiteY17" fmla="*/ 3205397 h 3447738"/>
                  <a:gd name="connsiteX18" fmla="*/ 1079292 w 1366604"/>
                  <a:gd name="connsiteY18" fmla="*/ 3190406 h 3447738"/>
                  <a:gd name="connsiteX19" fmla="*/ 1004341 w 1366604"/>
                  <a:gd name="connsiteY19" fmla="*/ 3250367 h 3447738"/>
                  <a:gd name="connsiteX20" fmla="*/ 944381 w 1366604"/>
                  <a:gd name="connsiteY20" fmla="*/ 3415259 h 3447738"/>
                  <a:gd name="connsiteX21" fmla="*/ 839449 w 1366604"/>
                  <a:gd name="connsiteY21" fmla="*/ 3445239 h 34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6604" h="3447738">
                    <a:moveTo>
                      <a:pt x="0" y="267324"/>
                    </a:moveTo>
                    <a:cubicBezTo>
                      <a:pt x="146154" y="236094"/>
                      <a:pt x="292308" y="204865"/>
                      <a:pt x="449705" y="162393"/>
                    </a:cubicBezTo>
                    <a:cubicBezTo>
                      <a:pt x="607102" y="119921"/>
                      <a:pt x="826958" y="24984"/>
                      <a:pt x="944381" y="12492"/>
                    </a:cubicBezTo>
                    <a:cubicBezTo>
                      <a:pt x="1061804" y="0"/>
                      <a:pt x="1151745" y="29980"/>
                      <a:pt x="1154243" y="87442"/>
                    </a:cubicBezTo>
                    <a:cubicBezTo>
                      <a:pt x="1156741" y="144904"/>
                      <a:pt x="1004341" y="289809"/>
                      <a:pt x="959371" y="357265"/>
                    </a:cubicBezTo>
                    <a:cubicBezTo>
                      <a:pt x="914401" y="424721"/>
                      <a:pt x="891915" y="417226"/>
                      <a:pt x="884420" y="492177"/>
                    </a:cubicBezTo>
                    <a:cubicBezTo>
                      <a:pt x="876925" y="567128"/>
                      <a:pt x="909403" y="702039"/>
                      <a:pt x="914400" y="806970"/>
                    </a:cubicBezTo>
                    <a:cubicBezTo>
                      <a:pt x="919397" y="911901"/>
                      <a:pt x="906905" y="1011836"/>
                      <a:pt x="914400" y="1121764"/>
                    </a:cubicBezTo>
                    <a:cubicBezTo>
                      <a:pt x="921895" y="1231692"/>
                      <a:pt x="954374" y="1369102"/>
                      <a:pt x="959371" y="1466538"/>
                    </a:cubicBezTo>
                    <a:cubicBezTo>
                      <a:pt x="964368" y="1563974"/>
                      <a:pt x="964368" y="1646420"/>
                      <a:pt x="944381" y="1706380"/>
                    </a:cubicBezTo>
                    <a:cubicBezTo>
                      <a:pt x="924394" y="1766340"/>
                      <a:pt x="874426" y="1771337"/>
                      <a:pt x="839449" y="1826301"/>
                    </a:cubicBezTo>
                    <a:cubicBezTo>
                      <a:pt x="804472" y="1881265"/>
                      <a:pt x="747010" y="1956216"/>
                      <a:pt x="734518" y="2036164"/>
                    </a:cubicBezTo>
                    <a:cubicBezTo>
                      <a:pt x="722026" y="2116112"/>
                      <a:pt x="734519" y="2216046"/>
                      <a:pt x="764499" y="2305987"/>
                    </a:cubicBezTo>
                    <a:cubicBezTo>
                      <a:pt x="794479" y="2395928"/>
                      <a:pt x="859436" y="2480872"/>
                      <a:pt x="914400" y="2575810"/>
                    </a:cubicBezTo>
                    <a:cubicBezTo>
                      <a:pt x="969364" y="2670748"/>
                      <a:pt x="1046813" y="2808157"/>
                      <a:pt x="1094282" y="2875613"/>
                    </a:cubicBezTo>
                    <a:cubicBezTo>
                      <a:pt x="1141751" y="2943069"/>
                      <a:pt x="1169233" y="2935574"/>
                      <a:pt x="1199213" y="2980544"/>
                    </a:cubicBezTo>
                    <a:cubicBezTo>
                      <a:pt x="1229193" y="3025515"/>
                      <a:pt x="1251679" y="3107961"/>
                      <a:pt x="1274164" y="3145436"/>
                    </a:cubicBezTo>
                    <a:cubicBezTo>
                      <a:pt x="1296649" y="3182912"/>
                      <a:pt x="1366604" y="3197902"/>
                      <a:pt x="1334125" y="3205397"/>
                    </a:cubicBezTo>
                    <a:cubicBezTo>
                      <a:pt x="1301646" y="3212892"/>
                      <a:pt x="1134256" y="3182911"/>
                      <a:pt x="1079292" y="3190406"/>
                    </a:cubicBezTo>
                    <a:cubicBezTo>
                      <a:pt x="1024328" y="3197901"/>
                      <a:pt x="1026826" y="3212892"/>
                      <a:pt x="1004341" y="3250367"/>
                    </a:cubicBezTo>
                    <a:cubicBezTo>
                      <a:pt x="981856" y="3287842"/>
                      <a:pt x="971863" y="3382780"/>
                      <a:pt x="944381" y="3415259"/>
                    </a:cubicBezTo>
                    <a:cubicBezTo>
                      <a:pt x="916899" y="3447738"/>
                      <a:pt x="851941" y="3440242"/>
                      <a:pt x="839449" y="3445239"/>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344774" y="3162925"/>
                <a:ext cx="374754" cy="629586"/>
              </a:xfrm>
              <a:custGeom>
                <a:avLst/>
                <a:gdLst>
                  <a:gd name="connsiteX0" fmla="*/ 374754 w 374754"/>
                  <a:gd name="connsiteY0" fmla="*/ 629586 h 629586"/>
                  <a:gd name="connsiteX1" fmla="*/ 314793 w 374754"/>
                  <a:gd name="connsiteY1" fmla="*/ 434714 h 629586"/>
                  <a:gd name="connsiteX2" fmla="*/ 164892 w 374754"/>
                  <a:gd name="connsiteY2" fmla="*/ 164891 h 629586"/>
                  <a:gd name="connsiteX3" fmla="*/ 0 w 374754"/>
                  <a:gd name="connsiteY3" fmla="*/ 0 h 629586"/>
                </a:gdLst>
                <a:ahLst/>
                <a:cxnLst>
                  <a:cxn ang="0">
                    <a:pos x="connsiteX0" y="connsiteY0"/>
                  </a:cxn>
                  <a:cxn ang="0">
                    <a:pos x="connsiteX1" y="connsiteY1"/>
                  </a:cxn>
                  <a:cxn ang="0">
                    <a:pos x="connsiteX2" y="connsiteY2"/>
                  </a:cxn>
                  <a:cxn ang="0">
                    <a:pos x="connsiteX3" y="connsiteY3"/>
                  </a:cxn>
                </a:cxnLst>
                <a:rect l="l" t="t" r="r" b="b"/>
                <a:pathLst>
                  <a:path w="374754" h="629586">
                    <a:moveTo>
                      <a:pt x="374754" y="629586"/>
                    </a:moveTo>
                    <a:cubicBezTo>
                      <a:pt x="362262" y="570874"/>
                      <a:pt x="349770" y="512163"/>
                      <a:pt x="314793" y="434714"/>
                    </a:cubicBezTo>
                    <a:cubicBezTo>
                      <a:pt x="279816" y="357265"/>
                      <a:pt x="217357" y="237343"/>
                      <a:pt x="164892" y="164891"/>
                    </a:cubicBezTo>
                    <a:cubicBezTo>
                      <a:pt x="112427" y="92439"/>
                      <a:pt x="56213" y="46219"/>
                      <a:pt x="0" y="0"/>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1" name="Freeform 20"/>
            <p:cNvSpPr/>
            <p:nvPr/>
          </p:nvSpPr>
          <p:spPr>
            <a:xfrm>
              <a:off x="2617434" y="2281561"/>
              <a:ext cx="1901300" cy="2166152"/>
            </a:xfrm>
            <a:custGeom>
              <a:avLst/>
              <a:gdLst>
                <a:gd name="connsiteX0" fmla="*/ 853735 w 1901300"/>
                <a:gd name="connsiteY0" fmla="*/ 8878 h 2166152"/>
                <a:gd name="connsiteX1" fmla="*/ 640671 w 1901300"/>
                <a:gd name="connsiteY1" fmla="*/ 26633 h 2166152"/>
                <a:gd name="connsiteX2" fmla="*/ 560772 w 1901300"/>
                <a:gd name="connsiteY2" fmla="*/ 26633 h 2166152"/>
                <a:gd name="connsiteX3" fmla="*/ 569649 w 1901300"/>
                <a:gd name="connsiteY3" fmla="*/ 186431 h 2166152"/>
                <a:gd name="connsiteX4" fmla="*/ 365463 w 1901300"/>
                <a:gd name="connsiteY4" fmla="*/ 230820 h 2166152"/>
                <a:gd name="connsiteX5" fmla="*/ 232298 w 1901300"/>
                <a:gd name="connsiteY5" fmla="*/ 204187 h 2166152"/>
                <a:gd name="connsiteX6" fmla="*/ 214543 w 1901300"/>
                <a:gd name="connsiteY6" fmla="*/ 319596 h 2166152"/>
                <a:gd name="connsiteX7" fmla="*/ 90255 w 1901300"/>
                <a:gd name="connsiteY7" fmla="*/ 470517 h 2166152"/>
                <a:gd name="connsiteX8" fmla="*/ 1479 w 1901300"/>
                <a:gd name="connsiteY8" fmla="*/ 612559 h 2166152"/>
                <a:gd name="connsiteX9" fmla="*/ 81378 w 1901300"/>
                <a:gd name="connsiteY9" fmla="*/ 834501 h 2166152"/>
                <a:gd name="connsiteX10" fmla="*/ 250053 w 1901300"/>
                <a:gd name="connsiteY10" fmla="*/ 1074198 h 2166152"/>
                <a:gd name="connsiteX11" fmla="*/ 321075 w 1901300"/>
                <a:gd name="connsiteY11" fmla="*/ 1189608 h 2166152"/>
                <a:gd name="connsiteX12" fmla="*/ 400974 w 1901300"/>
                <a:gd name="connsiteY12" fmla="*/ 1518082 h 2166152"/>
                <a:gd name="connsiteX13" fmla="*/ 489750 w 1901300"/>
                <a:gd name="connsiteY13" fmla="*/ 1802167 h 2166152"/>
                <a:gd name="connsiteX14" fmla="*/ 569649 w 1901300"/>
                <a:gd name="connsiteY14" fmla="*/ 1970843 h 2166152"/>
                <a:gd name="connsiteX15" fmla="*/ 729448 w 1901300"/>
                <a:gd name="connsiteY15" fmla="*/ 2086253 h 2166152"/>
                <a:gd name="connsiteX16" fmla="*/ 1013533 w 1901300"/>
                <a:gd name="connsiteY16" fmla="*/ 1988598 h 2166152"/>
                <a:gd name="connsiteX17" fmla="*/ 1217719 w 1901300"/>
                <a:gd name="connsiteY17" fmla="*/ 2024109 h 2166152"/>
                <a:gd name="connsiteX18" fmla="*/ 1457416 w 1901300"/>
                <a:gd name="connsiteY18" fmla="*/ 2086253 h 2166152"/>
                <a:gd name="connsiteX19" fmla="*/ 1537316 w 1901300"/>
                <a:gd name="connsiteY19" fmla="*/ 2157274 h 2166152"/>
                <a:gd name="connsiteX20" fmla="*/ 1777013 w 1901300"/>
                <a:gd name="connsiteY20" fmla="*/ 2139519 h 2166152"/>
                <a:gd name="connsiteX21" fmla="*/ 1901300 w 1901300"/>
                <a:gd name="connsiteY21" fmla="*/ 2112886 h 2166152"/>
                <a:gd name="connsiteX22" fmla="*/ 1901300 w 1901300"/>
                <a:gd name="connsiteY22" fmla="*/ 2112886 h 21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1300" h="2166152">
                  <a:moveTo>
                    <a:pt x="853735" y="8878"/>
                  </a:moveTo>
                  <a:lnTo>
                    <a:pt x="640671" y="26633"/>
                  </a:lnTo>
                  <a:cubicBezTo>
                    <a:pt x="591844" y="29592"/>
                    <a:pt x="572609" y="0"/>
                    <a:pt x="560772" y="26633"/>
                  </a:cubicBezTo>
                  <a:cubicBezTo>
                    <a:pt x="548935" y="53266"/>
                    <a:pt x="602201" y="152400"/>
                    <a:pt x="569649" y="186431"/>
                  </a:cubicBezTo>
                  <a:cubicBezTo>
                    <a:pt x="537097" y="220462"/>
                    <a:pt x="421688" y="227861"/>
                    <a:pt x="365463" y="230820"/>
                  </a:cubicBezTo>
                  <a:cubicBezTo>
                    <a:pt x="309238" y="233779"/>
                    <a:pt x="257451" y="189391"/>
                    <a:pt x="232298" y="204187"/>
                  </a:cubicBezTo>
                  <a:cubicBezTo>
                    <a:pt x="207145" y="218983"/>
                    <a:pt x="238217" y="275208"/>
                    <a:pt x="214543" y="319596"/>
                  </a:cubicBezTo>
                  <a:cubicBezTo>
                    <a:pt x="190869" y="363984"/>
                    <a:pt x="125766" y="421690"/>
                    <a:pt x="90255" y="470517"/>
                  </a:cubicBezTo>
                  <a:cubicBezTo>
                    <a:pt x="54744" y="519344"/>
                    <a:pt x="2959" y="551895"/>
                    <a:pt x="1479" y="612559"/>
                  </a:cubicBezTo>
                  <a:cubicBezTo>
                    <a:pt x="0" y="673223"/>
                    <a:pt x="39949" y="757561"/>
                    <a:pt x="81378" y="834501"/>
                  </a:cubicBezTo>
                  <a:cubicBezTo>
                    <a:pt x="122807" y="911441"/>
                    <a:pt x="210104" y="1015014"/>
                    <a:pt x="250053" y="1074198"/>
                  </a:cubicBezTo>
                  <a:cubicBezTo>
                    <a:pt x="290003" y="1133383"/>
                    <a:pt x="295922" y="1115627"/>
                    <a:pt x="321075" y="1189608"/>
                  </a:cubicBezTo>
                  <a:cubicBezTo>
                    <a:pt x="346229" y="1263589"/>
                    <a:pt x="372862" y="1415989"/>
                    <a:pt x="400974" y="1518082"/>
                  </a:cubicBezTo>
                  <a:cubicBezTo>
                    <a:pt x="429086" y="1620175"/>
                    <a:pt x="461637" y="1726707"/>
                    <a:pt x="489750" y="1802167"/>
                  </a:cubicBezTo>
                  <a:cubicBezTo>
                    <a:pt x="517863" y="1877627"/>
                    <a:pt x="529699" y="1923495"/>
                    <a:pt x="569649" y="1970843"/>
                  </a:cubicBezTo>
                  <a:cubicBezTo>
                    <a:pt x="609599" y="2018191"/>
                    <a:pt x="655467" y="2083294"/>
                    <a:pt x="729448" y="2086253"/>
                  </a:cubicBezTo>
                  <a:cubicBezTo>
                    <a:pt x="803429" y="2089212"/>
                    <a:pt x="932154" y="1998955"/>
                    <a:pt x="1013533" y="1988598"/>
                  </a:cubicBezTo>
                  <a:cubicBezTo>
                    <a:pt x="1094912" y="1978241"/>
                    <a:pt x="1143739" y="2007833"/>
                    <a:pt x="1217719" y="2024109"/>
                  </a:cubicBezTo>
                  <a:cubicBezTo>
                    <a:pt x="1291700" y="2040385"/>
                    <a:pt x="1404150" y="2064059"/>
                    <a:pt x="1457416" y="2086253"/>
                  </a:cubicBezTo>
                  <a:cubicBezTo>
                    <a:pt x="1510682" y="2108447"/>
                    <a:pt x="1484050" y="2148396"/>
                    <a:pt x="1537316" y="2157274"/>
                  </a:cubicBezTo>
                  <a:cubicBezTo>
                    <a:pt x="1590582" y="2166152"/>
                    <a:pt x="1716349" y="2146917"/>
                    <a:pt x="1777013" y="2139519"/>
                  </a:cubicBezTo>
                  <a:cubicBezTo>
                    <a:pt x="1837677" y="2132121"/>
                    <a:pt x="1901300" y="2112886"/>
                    <a:pt x="1901300" y="2112886"/>
                  </a:cubicBezTo>
                  <a:lnTo>
                    <a:pt x="1901300" y="2112886"/>
                  </a:ln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 name="Group 23"/>
            <p:cNvGrpSpPr/>
            <p:nvPr/>
          </p:nvGrpSpPr>
          <p:grpSpPr>
            <a:xfrm>
              <a:off x="2166151" y="3617651"/>
              <a:ext cx="6214369" cy="948430"/>
              <a:chOff x="2166151" y="3617651"/>
              <a:chExt cx="6214369" cy="948430"/>
            </a:xfrm>
            <a:effectLst>
              <a:outerShdw dist="50800" dir="5400000" algn="ctr" rotWithShape="0">
                <a:schemeClr val="tx1"/>
              </a:outerShdw>
            </a:effectLst>
          </p:grpSpPr>
          <p:sp>
            <p:nvSpPr>
              <p:cNvPr id="22" name="Freeform 21"/>
              <p:cNvSpPr/>
              <p:nvPr/>
            </p:nvSpPr>
            <p:spPr>
              <a:xfrm>
                <a:off x="6159624" y="3617651"/>
                <a:ext cx="2220896" cy="948430"/>
              </a:xfrm>
              <a:custGeom>
                <a:avLst/>
                <a:gdLst>
                  <a:gd name="connsiteX0" fmla="*/ 2220896 w 2220896"/>
                  <a:gd name="connsiteY0" fmla="*/ 199747 h 948430"/>
                  <a:gd name="connsiteX1" fmla="*/ 1741502 w 2220896"/>
                  <a:gd name="connsiteY1" fmla="*/ 421689 h 948430"/>
                  <a:gd name="connsiteX2" fmla="*/ 1342007 w 2220896"/>
                  <a:gd name="connsiteY2" fmla="*/ 572609 h 948430"/>
                  <a:gd name="connsiteX3" fmla="*/ 1066799 w 2220896"/>
                  <a:gd name="connsiteY3" fmla="*/ 794551 h 948430"/>
                  <a:gd name="connsiteX4" fmla="*/ 818225 w 2220896"/>
                  <a:gd name="connsiteY4" fmla="*/ 901083 h 948430"/>
                  <a:gd name="connsiteX5" fmla="*/ 685059 w 2220896"/>
                  <a:gd name="connsiteY5" fmla="*/ 918838 h 948430"/>
                  <a:gd name="connsiteX6" fmla="*/ 889246 w 2220896"/>
                  <a:gd name="connsiteY6" fmla="*/ 723530 h 948430"/>
                  <a:gd name="connsiteX7" fmla="*/ 889246 w 2220896"/>
                  <a:gd name="connsiteY7" fmla="*/ 590365 h 948430"/>
                  <a:gd name="connsiteX8" fmla="*/ 720570 w 2220896"/>
                  <a:gd name="connsiteY8" fmla="*/ 590365 h 948430"/>
                  <a:gd name="connsiteX9" fmla="*/ 409852 w 2220896"/>
                  <a:gd name="connsiteY9" fmla="*/ 599242 h 948430"/>
                  <a:gd name="connsiteX10" fmla="*/ 232298 w 2220896"/>
                  <a:gd name="connsiteY10" fmla="*/ 448322 h 948430"/>
                  <a:gd name="connsiteX11" fmla="*/ 170155 w 2220896"/>
                  <a:gd name="connsiteY11" fmla="*/ 395056 h 948430"/>
                  <a:gd name="connsiteX12" fmla="*/ 10357 w 2220896"/>
                  <a:gd name="connsiteY12" fmla="*/ 386178 h 948430"/>
                  <a:gd name="connsiteX13" fmla="*/ 108011 w 2220896"/>
                  <a:gd name="connsiteY13" fmla="*/ 173114 h 948430"/>
                  <a:gd name="connsiteX14" fmla="*/ 72500 w 2220896"/>
                  <a:gd name="connsiteY14" fmla="*/ 22194 h 948430"/>
                  <a:gd name="connsiteX15" fmla="*/ 1479 w 2220896"/>
                  <a:gd name="connsiteY15" fmla="*/ 39949 h 94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20896" h="948430">
                    <a:moveTo>
                      <a:pt x="2220896" y="199747"/>
                    </a:moveTo>
                    <a:cubicBezTo>
                      <a:pt x="2054440" y="279646"/>
                      <a:pt x="1887984" y="359545"/>
                      <a:pt x="1741502" y="421689"/>
                    </a:cubicBezTo>
                    <a:cubicBezTo>
                      <a:pt x="1595021" y="483833"/>
                      <a:pt x="1454457" y="510465"/>
                      <a:pt x="1342007" y="572609"/>
                    </a:cubicBezTo>
                    <a:cubicBezTo>
                      <a:pt x="1229557" y="634753"/>
                      <a:pt x="1154096" y="739805"/>
                      <a:pt x="1066799" y="794551"/>
                    </a:cubicBezTo>
                    <a:cubicBezTo>
                      <a:pt x="979502" y="849297"/>
                      <a:pt x="881848" y="880369"/>
                      <a:pt x="818225" y="901083"/>
                    </a:cubicBezTo>
                    <a:cubicBezTo>
                      <a:pt x="754602" y="921798"/>
                      <a:pt x="673222" y="948430"/>
                      <a:pt x="685059" y="918838"/>
                    </a:cubicBezTo>
                    <a:cubicBezTo>
                      <a:pt x="696896" y="889246"/>
                      <a:pt x="855215" y="778276"/>
                      <a:pt x="889246" y="723530"/>
                    </a:cubicBezTo>
                    <a:cubicBezTo>
                      <a:pt x="923277" y="668785"/>
                      <a:pt x="917359" y="612559"/>
                      <a:pt x="889246" y="590365"/>
                    </a:cubicBezTo>
                    <a:cubicBezTo>
                      <a:pt x="861133" y="568171"/>
                      <a:pt x="800469" y="588886"/>
                      <a:pt x="720570" y="590365"/>
                    </a:cubicBezTo>
                    <a:cubicBezTo>
                      <a:pt x="640671" y="591845"/>
                      <a:pt x="491231" y="622916"/>
                      <a:pt x="409852" y="599242"/>
                    </a:cubicBezTo>
                    <a:cubicBezTo>
                      <a:pt x="328473" y="575568"/>
                      <a:pt x="232298" y="448322"/>
                      <a:pt x="232298" y="448322"/>
                    </a:cubicBezTo>
                    <a:cubicBezTo>
                      <a:pt x="192349" y="414291"/>
                      <a:pt x="207145" y="405413"/>
                      <a:pt x="170155" y="395056"/>
                    </a:cubicBezTo>
                    <a:cubicBezTo>
                      <a:pt x="133165" y="384699"/>
                      <a:pt x="20714" y="423168"/>
                      <a:pt x="10357" y="386178"/>
                    </a:cubicBezTo>
                    <a:cubicBezTo>
                      <a:pt x="0" y="349188"/>
                      <a:pt x="97654" y="233778"/>
                      <a:pt x="108011" y="173114"/>
                    </a:cubicBezTo>
                    <a:cubicBezTo>
                      <a:pt x="118368" y="112450"/>
                      <a:pt x="90255" y="44388"/>
                      <a:pt x="72500" y="22194"/>
                    </a:cubicBezTo>
                    <a:cubicBezTo>
                      <a:pt x="54745" y="0"/>
                      <a:pt x="28112" y="19974"/>
                      <a:pt x="1479" y="39949"/>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2166151" y="3746377"/>
                <a:ext cx="2041865" cy="764958"/>
              </a:xfrm>
              <a:custGeom>
                <a:avLst/>
                <a:gdLst>
                  <a:gd name="connsiteX0" fmla="*/ 0 w 2041865"/>
                  <a:gd name="connsiteY0" fmla="*/ 0 h 764958"/>
                  <a:gd name="connsiteX1" fmla="*/ 186432 w 2041865"/>
                  <a:gd name="connsiteY1" fmla="*/ 88776 h 764958"/>
                  <a:gd name="connsiteX2" fmla="*/ 488272 w 2041865"/>
                  <a:gd name="connsiteY2" fmla="*/ 204186 h 764958"/>
                  <a:gd name="connsiteX3" fmla="*/ 656948 w 2041865"/>
                  <a:gd name="connsiteY3" fmla="*/ 266330 h 764958"/>
                  <a:gd name="connsiteX4" fmla="*/ 790113 w 2041865"/>
                  <a:gd name="connsiteY4" fmla="*/ 319596 h 764958"/>
                  <a:gd name="connsiteX5" fmla="*/ 905523 w 2041865"/>
                  <a:gd name="connsiteY5" fmla="*/ 390617 h 764958"/>
                  <a:gd name="connsiteX6" fmla="*/ 1038688 w 2041865"/>
                  <a:gd name="connsiteY6" fmla="*/ 585926 h 764958"/>
                  <a:gd name="connsiteX7" fmla="*/ 1367162 w 2041865"/>
                  <a:gd name="connsiteY7" fmla="*/ 665825 h 764958"/>
                  <a:gd name="connsiteX8" fmla="*/ 1562470 w 2041865"/>
                  <a:gd name="connsiteY8" fmla="*/ 727969 h 764958"/>
                  <a:gd name="connsiteX9" fmla="*/ 1819923 w 2041865"/>
                  <a:gd name="connsiteY9" fmla="*/ 763479 h 764958"/>
                  <a:gd name="connsiteX10" fmla="*/ 2041865 w 2041865"/>
                  <a:gd name="connsiteY10" fmla="*/ 736846 h 76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1865" h="764958">
                    <a:moveTo>
                      <a:pt x="0" y="0"/>
                    </a:moveTo>
                    <a:cubicBezTo>
                      <a:pt x="52526" y="27372"/>
                      <a:pt x="105053" y="54745"/>
                      <a:pt x="186432" y="88776"/>
                    </a:cubicBezTo>
                    <a:cubicBezTo>
                      <a:pt x="267811" y="122807"/>
                      <a:pt x="488272" y="204186"/>
                      <a:pt x="488272" y="204186"/>
                    </a:cubicBezTo>
                    <a:lnTo>
                      <a:pt x="656948" y="266330"/>
                    </a:lnTo>
                    <a:cubicBezTo>
                      <a:pt x="707255" y="285565"/>
                      <a:pt x="748684" y="298882"/>
                      <a:pt x="790113" y="319596"/>
                    </a:cubicBezTo>
                    <a:cubicBezTo>
                      <a:pt x="831542" y="340310"/>
                      <a:pt x="864094" y="346229"/>
                      <a:pt x="905523" y="390617"/>
                    </a:cubicBezTo>
                    <a:cubicBezTo>
                      <a:pt x="946952" y="435005"/>
                      <a:pt x="961748" y="540058"/>
                      <a:pt x="1038688" y="585926"/>
                    </a:cubicBezTo>
                    <a:cubicBezTo>
                      <a:pt x="1115628" y="631794"/>
                      <a:pt x="1279865" y="642151"/>
                      <a:pt x="1367162" y="665825"/>
                    </a:cubicBezTo>
                    <a:cubicBezTo>
                      <a:pt x="1454459" y="689499"/>
                      <a:pt x="1487010" y="711693"/>
                      <a:pt x="1562470" y="727969"/>
                    </a:cubicBezTo>
                    <a:cubicBezTo>
                      <a:pt x="1637930" y="744245"/>
                      <a:pt x="1740024" y="762000"/>
                      <a:pt x="1819923" y="763479"/>
                    </a:cubicBezTo>
                    <a:cubicBezTo>
                      <a:pt x="1899822" y="764958"/>
                      <a:pt x="1970843" y="750902"/>
                      <a:pt x="2041865" y="736846"/>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5" name="Freeform 24"/>
            <p:cNvSpPr/>
            <p:nvPr/>
          </p:nvSpPr>
          <p:spPr>
            <a:xfrm>
              <a:off x="3909237" y="655675"/>
              <a:ext cx="3921346" cy="2482702"/>
            </a:xfrm>
            <a:custGeom>
              <a:avLst/>
              <a:gdLst>
                <a:gd name="connsiteX0" fmla="*/ 46074 w 4128976"/>
                <a:gd name="connsiteY0" fmla="*/ 1003004 h 2482702"/>
                <a:gd name="connsiteX1" fmla="*/ 109869 w 4128976"/>
                <a:gd name="connsiteY1" fmla="*/ 811618 h 2482702"/>
                <a:gd name="connsiteX2" fmla="*/ 109869 w 4128976"/>
                <a:gd name="connsiteY2" fmla="*/ 737190 h 2482702"/>
                <a:gd name="connsiteX3" fmla="*/ 24809 w 4128976"/>
                <a:gd name="connsiteY3" fmla="*/ 620232 h 2482702"/>
                <a:gd name="connsiteX4" fmla="*/ 258725 w 4128976"/>
                <a:gd name="connsiteY4" fmla="*/ 482009 h 2482702"/>
                <a:gd name="connsiteX5" fmla="*/ 428846 w 4128976"/>
                <a:gd name="connsiteY5" fmla="*/ 290623 h 2482702"/>
                <a:gd name="connsiteX6" fmla="*/ 630864 w 4128976"/>
                <a:gd name="connsiteY6" fmla="*/ 237460 h 2482702"/>
                <a:gd name="connsiteX7" fmla="*/ 854148 w 4128976"/>
                <a:gd name="connsiteY7" fmla="*/ 194930 h 2482702"/>
                <a:gd name="connsiteX8" fmla="*/ 715925 w 4128976"/>
                <a:gd name="connsiteY8" fmla="*/ 131134 h 2482702"/>
                <a:gd name="connsiteX9" fmla="*/ 673395 w 4128976"/>
                <a:gd name="connsiteY9" fmla="*/ 67339 h 2482702"/>
                <a:gd name="connsiteX10" fmla="*/ 917943 w 4128976"/>
                <a:gd name="connsiteY10" fmla="*/ 3544 h 2482702"/>
                <a:gd name="connsiteX11" fmla="*/ 1523999 w 4128976"/>
                <a:gd name="connsiteY11" fmla="*/ 88604 h 2482702"/>
                <a:gd name="connsiteX12" fmla="*/ 2278911 w 4128976"/>
                <a:gd name="connsiteY12" fmla="*/ 248092 h 2482702"/>
                <a:gd name="connsiteX13" fmla="*/ 3033822 w 4128976"/>
                <a:gd name="connsiteY13" fmla="*/ 450111 h 2482702"/>
                <a:gd name="connsiteX14" fmla="*/ 3246474 w 4128976"/>
                <a:gd name="connsiteY14" fmla="*/ 503274 h 2482702"/>
                <a:gd name="connsiteX15" fmla="*/ 3501655 w 4128976"/>
                <a:gd name="connsiteY15" fmla="*/ 641497 h 2482702"/>
                <a:gd name="connsiteX16" fmla="*/ 3586715 w 4128976"/>
                <a:gd name="connsiteY16" fmla="*/ 737190 h 2482702"/>
                <a:gd name="connsiteX17" fmla="*/ 3597348 w 4128976"/>
                <a:gd name="connsiteY17" fmla="*/ 992372 h 2482702"/>
                <a:gd name="connsiteX18" fmla="*/ 3788734 w 4128976"/>
                <a:gd name="connsiteY18" fmla="*/ 1183758 h 2482702"/>
                <a:gd name="connsiteX19" fmla="*/ 4012018 w 4128976"/>
                <a:gd name="connsiteY19" fmla="*/ 1534632 h 2482702"/>
                <a:gd name="connsiteX20" fmla="*/ 4128976 w 4128976"/>
                <a:gd name="connsiteY20" fmla="*/ 1715385 h 2482702"/>
                <a:gd name="connsiteX21" fmla="*/ 4012018 w 4128976"/>
                <a:gd name="connsiteY21" fmla="*/ 1906772 h 2482702"/>
                <a:gd name="connsiteX22" fmla="*/ 3926957 w 4128976"/>
                <a:gd name="connsiteY22" fmla="*/ 2034362 h 2482702"/>
                <a:gd name="connsiteX23" fmla="*/ 3895060 w 4128976"/>
                <a:gd name="connsiteY23" fmla="*/ 2332074 h 2482702"/>
                <a:gd name="connsiteX24" fmla="*/ 3693041 w 4128976"/>
                <a:gd name="connsiteY24" fmla="*/ 2470297 h 2482702"/>
                <a:gd name="connsiteX25" fmla="*/ 3267739 w 4128976"/>
                <a:gd name="connsiteY25" fmla="*/ 2406502 h 2482702"/>
                <a:gd name="connsiteX26" fmla="*/ 3203943 w 4128976"/>
                <a:gd name="connsiteY26" fmla="*/ 2183218 h 2482702"/>
                <a:gd name="connsiteX27" fmla="*/ 3108250 w 4128976"/>
                <a:gd name="connsiteY27" fmla="*/ 2044995 h 2482702"/>
                <a:gd name="connsiteX28" fmla="*/ 3044455 w 4128976"/>
                <a:gd name="connsiteY28" fmla="*/ 1874874 h 2482702"/>
                <a:gd name="connsiteX29" fmla="*/ 3033822 w 4128976"/>
                <a:gd name="connsiteY29" fmla="*/ 1534632 h 2482702"/>
                <a:gd name="connsiteX30" fmla="*/ 2895599 w 4128976"/>
                <a:gd name="connsiteY30" fmla="*/ 1396409 h 2482702"/>
                <a:gd name="connsiteX31" fmla="*/ 2799906 w 4128976"/>
                <a:gd name="connsiteY31" fmla="*/ 1375144 h 2482702"/>
                <a:gd name="connsiteX32" fmla="*/ 2427767 w 4128976"/>
                <a:gd name="connsiteY32" fmla="*/ 1258185 h 2482702"/>
                <a:gd name="connsiteX33" fmla="*/ 2247013 w 4128976"/>
                <a:gd name="connsiteY33" fmla="*/ 1151860 h 2482702"/>
                <a:gd name="connsiteX34" fmla="*/ 2161953 w 4128976"/>
                <a:gd name="connsiteY34" fmla="*/ 1215655 h 2482702"/>
                <a:gd name="connsiteX35" fmla="*/ 2151320 w 4128976"/>
                <a:gd name="connsiteY35" fmla="*/ 1460204 h 2482702"/>
                <a:gd name="connsiteX0" fmla="*/ 46074 w 4128976"/>
                <a:gd name="connsiteY0" fmla="*/ 1003004 h 2482702"/>
                <a:gd name="connsiteX1" fmla="*/ 109869 w 4128976"/>
                <a:gd name="connsiteY1" fmla="*/ 811618 h 2482702"/>
                <a:gd name="connsiteX2" fmla="*/ 109869 w 4128976"/>
                <a:gd name="connsiteY2" fmla="*/ 737190 h 2482702"/>
                <a:gd name="connsiteX3" fmla="*/ 24809 w 4128976"/>
                <a:gd name="connsiteY3" fmla="*/ 620232 h 2482702"/>
                <a:gd name="connsiteX4" fmla="*/ 258725 w 4128976"/>
                <a:gd name="connsiteY4" fmla="*/ 482009 h 2482702"/>
                <a:gd name="connsiteX5" fmla="*/ 428846 w 4128976"/>
                <a:gd name="connsiteY5" fmla="*/ 290623 h 2482702"/>
                <a:gd name="connsiteX6" fmla="*/ 630864 w 4128976"/>
                <a:gd name="connsiteY6" fmla="*/ 237460 h 2482702"/>
                <a:gd name="connsiteX7" fmla="*/ 854148 w 4128976"/>
                <a:gd name="connsiteY7" fmla="*/ 194930 h 2482702"/>
                <a:gd name="connsiteX8" fmla="*/ 715925 w 4128976"/>
                <a:gd name="connsiteY8" fmla="*/ 131134 h 2482702"/>
                <a:gd name="connsiteX9" fmla="*/ 673395 w 4128976"/>
                <a:gd name="connsiteY9" fmla="*/ 67339 h 2482702"/>
                <a:gd name="connsiteX10" fmla="*/ 917943 w 4128976"/>
                <a:gd name="connsiteY10" fmla="*/ 3544 h 2482702"/>
                <a:gd name="connsiteX11" fmla="*/ 1523999 w 4128976"/>
                <a:gd name="connsiteY11" fmla="*/ 88604 h 2482702"/>
                <a:gd name="connsiteX12" fmla="*/ 2278911 w 4128976"/>
                <a:gd name="connsiteY12" fmla="*/ 248092 h 2482702"/>
                <a:gd name="connsiteX13" fmla="*/ 3033822 w 4128976"/>
                <a:gd name="connsiteY13" fmla="*/ 450111 h 2482702"/>
                <a:gd name="connsiteX14" fmla="*/ 3246474 w 4128976"/>
                <a:gd name="connsiteY14" fmla="*/ 503274 h 2482702"/>
                <a:gd name="connsiteX15" fmla="*/ 3501655 w 4128976"/>
                <a:gd name="connsiteY15" fmla="*/ 641497 h 2482702"/>
                <a:gd name="connsiteX16" fmla="*/ 3586715 w 4128976"/>
                <a:gd name="connsiteY16" fmla="*/ 737190 h 2482702"/>
                <a:gd name="connsiteX17" fmla="*/ 3597348 w 4128976"/>
                <a:gd name="connsiteY17" fmla="*/ 992372 h 2482702"/>
                <a:gd name="connsiteX18" fmla="*/ 3560134 w 4128976"/>
                <a:gd name="connsiteY18" fmla="*/ 1412358 h 2482702"/>
                <a:gd name="connsiteX19" fmla="*/ 4012018 w 4128976"/>
                <a:gd name="connsiteY19" fmla="*/ 1534632 h 2482702"/>
                <a:gd name="connsiteX20" fmla="*/ 4128976 w 4128976"/>
                <a:gd name="connsiteY20" fmla="*/ 1715385 h 2482702"/>
                <a:gd name="connsiteX21" fmla="*/ 4012018 w 4128976"/>
                <a:gd name="connsiteY21" fmla="*/ 1906772 h 2482702"/>
                <a:gd name="connsiteX22" fmla="*/ 3926957 w 4128976"/>
                <a:gd name="connsiteY22" fmla="*/ 2034362 h 2482702"/>
                <a:gd name="connsiteX23" fmla="*/ 3895060 w 4128976"/>
                <a:gd name="connsiteY23" fmla="*/ 2332074 h 2482702"/>
                <a:gd name="connsiteX24" fmla="*/ 3693041 w 4128976"/>
                <a:gd name="connsiteY24" fmla="*/ 2470297 h 2482702"/>
                <a:gd name="connsiteX25" fmla="*/ 3267739 w 4128976"/>
                <a:gd name="connsiteY25" fmla="*/ 2406502 h 2482702"/>
                <a:gd name="connsiteX26" fmla="*/ 3203943 w 4128976"/>
                <a:gd name="connsiteY26" fmla="*/ 2183218 h 2482702"/>
                <a:gd name="connsiteX27" fmla="*/ 3108250 w 4128976"/>
                <a:gd name="connsiteY27" fmla="*/ 2044995 h 2482702"/>
                <a:gd name="connsiteX28" fmla="*/ 3044455 w 4128976"/>
                <a:gd name="connsiteY28" fmla="*/ 1874874 h 2482702"/>
                <a:gd name="connsiteX29" fmla="*/ 3033822 w 4128976"/>
                <a:gd name="connsiteY29" fmla="*/ 1534632 h 2482702"/>
                <a:gd name="connsiteX30" fmla="*/ 2895599 w 4128976"/>
                <a:gd name="connsiteY30" fmla="*/ 1396409 h 2482702"/>
                <a:gd name="connsiteX31" fmla="*/ 2799906 w 4128976"/>
                <a:gd name="connsiteY31" fmla="*/ 1375144 h 2482702"/>
                <a:gd name="connsiteX32" fmla="*/ 2427767 w 4128976"/>
                <a:gd name="connsiteY32" fmla="*/ 1258185 h 2482702"/>
                <a:gd name="connsiteX33" fmla="*/ 2247013 w 4128976"/>
                <a:gd name="connsiteY33" fmla="*/ 1151860 h 2482702"/>
                <a:gd name="connsiteX34" fmla="*/ 2161953 w 4128976"/>
                <a:gd name="connsiteY34" fmla="*/ 1215655 h 2482702"/>
                <a:gd name="connsiteX35" fmla="*/ 2151320 w 4128976"/>
                <a:gd name="connsiteY35" fmla="*/ 1460204 h 2482702"/>
                <a:gd name="connsiteX0" fmla="*/ 46074 w 4205176"/>
                <a:gd name="connsiteY0" fmla="*/ 1003004 h 2482702"/>
                <a:gd name="connsiteX1" fmla="*/ 109869 w 4205176"/>
                <a:gd name="connsiteY1" fmla="*/ 811618 h 2482702"/>
                <a:gd name="connsiteX2" fmla="*/ 109869 w 4205176"/>
                <a:gd name="connsiteY2" fmla="*/ 737190 h 2482702"/>
                <a:gd name="connsiteX3" fmla="*/ 24809 w 4205176"/>
                <a:gd name="connsiteY3" fmla="*/ 620232 h 2482702"/>
                <a:gd name="connsiteX4" fmla="*/ 258725 w 4205176"/>
                <a:gd name="connsiteY4" fmla="*/ 482009 h 2482702"/>
                <a:gd name="connsiteX5" fmla="*/ 428846 w 4205176"/>
                <a:gd name="connsiteY5" fmla="*/ 290623 h 2482702"/>
                <a:gd name="connsiteX6" fmla="*/ 630864 w 4205176"/>
                <a:gd name="connsiteY6" fmla="*/ 237460 h 2482702"/>
                <a:gd name="connsiteX7" fmla="*/ 854148 w 4205176"/>
                <a:gd name="connsiteY7" fmla="*/ 194930 h 2482702"/>
                <a:gd name="connsiteX8" fmla="*/ 715925 w 4205176"/>
                <a:gd name="connsiteY8" fmla="*/ 131134 h 2482702"/>
                <a:gd name="connsiteX9" fmla="*/ 673395 w 4205176"/>
                <a:gd name="connsiteY9" fmla="*/ 67339 h 2482702"/>
                <a:gd name="connsiteX10" fmla="*/ 917943 w 4205176"/>
                <a:gd name="connsiteY10" fmla="*/ 3544 h 2482702"/>
                <a:gd name="connsiteX11" fmla="*/ 1523999 w 4205176"/>
                <a:gd name="connsiteY11" fmla="*/ 88604 h 2482702"/>
                <a:gd name="connsiteX12" fmla="*/ 2278911 w 4205176"/>
                <a:gd name="connsiteY12" fmla="*/ 248092 h 2482702"/>
                <a:gd name="connsiteX13" fmla="*/ 3033822 w 4205176"/>
                <a:gd name="connsiteY13" fmla="*/ 450111 h 2482702"/>
                <a:gd name="connsiteX14" fmla="*/ 3246474 w 4205176"/>
                <a:gd name="connsiteY14" fmla="*/ 503274 h 2482702"/>
                <a:gd name="connsiteX15" fmla="*/ 3501655 w 4205176"/>
                <a:gd name="connsiteY15" fmla="*/ 641497 h 2482702"/>
                <a:gd name="connsiteX16" fmla="*/ 3586715 w 4205176"/>
                <a:gd name="connsiteY16" fmla="*/ 737190 h 2482702"/>
                <a:gd name="connsiteX17" fmla="*/ 3597348 w 4205176"/>
                <a:gd name="connsiteY17" fmla="*/ 992372 h 2482702"/>
                <a:gd name="connsiteX18" fmla="*/ 3560134 w 4205176"/>
                <a:gd name="connsiteY18" fmla="*/ 1412358 h 2482702"/>
                <a:gd name="connsiteX19" fmla="*/ 3554818 w 4205176"/>
                <a:gd name="connsiteY19" fmla="*/ 1839432 h 2482702"/>
                <a:gd name="connsiteX20" fmla="*/ 4128976 w 4205176"/>
                <a:gd name="connsiteY20" fmla="*/ 1715385 h 2482702"/>
                <a:gd name="connsiteX21" fmla="*/ 4012018 w 4205176"/>
                <a:gd name="connsiteY21" fmla="*/ 1906772 h 2482702"/>
                <a:gd name="connsiteX22" fmla="*/ 3926957 w 4205176"/>
                <a:gd name="connsiteY22" fmla="*/ 2034362 h 2482702"/>
                <a:gd name="connsiteX23" fmla="*/ 3895060 w 4205176"/>
                <a:gd name="connsiteY23" fmla="*/ 2332074 h 2482702"/>
                <a:gd name="connsiteX24" fmla="*/ 3693041 w 4205176"/>
                <a:gd name="connsiteY24" fmla="*/ 2470297 h 2482702"/>
                <a:gd name="connsiteX25" fmla="*/ 3267739 w 4205176"/>
                <a:gd name="connsiteY25" fmla="*/ 2406502 h 2482702"/>
                <a:gd name="connsiteX26" fmla="*/ 3203943 w 4205176"/>
                <a:gd name="connsiteY26" fmla="*/ 2183218 h 2482702"/>
                <a:gd name="connsiteX27" fmla="*/ 3108250 w 4205176"/>
                <a:gd name="connsiteY27" fmla="*/ 2044995 h 2482702"/>
                <a:gd name="connsiteX28" fmla="*/ 3044455 w 4205176"/>
                <a:gd name="connsiteY28" fmla="*/ 1874874 h 2482702"/>
                <a:gd name="connsiteX29" fmla="*/ 3033822 w 4205176"/>
                <a:gd name="connsiteY29" fmla="*/ 1534632 h 2482702"/>
                <a:gd name="connsiteX30" fmla="*/ 2895599 w 4205176"/>
                <a:gd name="connsiteY30" fmla="*/ 1396409 h 2482702"/>
                <a:gd name="connsiteX31" fmla="*/ 2799906 w 4205176"/>
                <a:gd name="connsiteY31" fmla="*/ 1375144 h 2482702"/>
                <a:gd name="connsiteX32" fmla="*/ 2427767 w 4205176"/>
                <a:gd name="connsiteY32" fmla="*/ 1258185 h 2482702"/>
                <a:gd name="connsiteX33" fmla="*/ 2247013 w 4205176"/>
                <a:gd name="connsiteY33" fmla="*/ 1151860 h 2482702"/>
                <a:gd name="connsiteX34" fmla="*/ 2161953 w 4205176"/>
                <a:gd name="connsiteY34" fmla="*/ 1215655 h 2482702"/>
                <a:gd name="connsiteX35" fmla="*/ 2151320 w 4205176"/>
                <a:gd name="connsiteY35" fmla="*/ 1460204 h 2482702"/>
                <a:gd name="connsiteX0" fmla="*/ 46074 w 4041848"/>
                <a:gd name="connsiteY0" fmla="*/ 1003004 h 2482702"/>
                <a:gd name="connsiteX1" fmla="*/ 109869 w 4041848"/>
                <a:gd name="connsiteY1" fmla="*/ 811618 h 2482702"/>
                <a:gd name="connsiteX2" fmla="*/ 109869 w 4041848"/>
                <a:gd name="connsiteY2" fmla="*/ 737190 h 2482702"/>
                <a:gd name="connsiteX3" fmla="*/ 24809 w 4041848"/>
                <a:gd name="connsiteY3" fmla="*/ 620232 h 2482702"/>
                <a:gd name="connsiteX4" fmla="*/ 258725 w 4041848"/>
                <a:gd name="connsiteY4" fmla="*/ 482009 h 2482702"/>
                <a:gd name="connsiteX5" fmla="*/ 428846 w 4041848"/>
                <a:gd name="connsiteY5" fmla="*/ 290623 h 2482702"/>
                <a:gd name="connsiteX6" fmla="*/ 630864 w 4041848"/>
                <a:gd name="connsiteY6" fmla="*/ 237460 h 2482702"/>
                <a:gd name="connsiteX7" fmla="*/ 854148 w 4041848"/>
                <a:gd name="connsiteY7" fmla="*/ 194930 h 2482702"/>
                <a:gd name="connsiteX8" fmla="*/ 715925 w 4041848"/>
                <a:gd name="connsiteY8" fmla="*/ 131134 h 2482702"/>
                <a:gd name="connsiteX9" fmla="*/ 673395 w 4041848"/>
                <a:gd name="connsiteY9" fmla="*/ 67339 h 2482702"/>
                <a:gd name="connsiteX10" fmla="*/ 917943 w 4041848"/>
                <a:gd name="connsiteY10" fmla="*/ 3544 h 2482702"/>
                <a:gd name="connsiteX11" fmla="*/ 1523999 w 4041848"/>
                <a:gd name="connsiteY11" fmla="*/ 88604 h 2482702"/>
                <a:gd name="connsiteX12" fmla="*/ 2278911 w 4041848"/>
                <a:gd name="connsiteY12" fmla="*/ 248092 h 2482702"/>
                <a:gd name="connsiteX13" fmla="*/ 3033822 w 4041848"/>
                <a:gd name="connsiteY13" fmla="*/ 450111 h 2482702"/>
                <a:gd name="connsiteX14" fmla="*/ 3246474 w 4041848"/>
                <a:gd name="connsiteY14" fmla="*/ 503274 h 2482702"/>
                <a:gd name="connsiteX15" fmla="*/ 3501655 w 4041848"/>
                <a:gd name="connsiteY15" fmla="*/ 641497 h 2482702"/>
                <a:gd name="connsiteX16" fmla="*/ 3586715 w 4041848"/>
                <a:gd name="connsiteY16" fmla="*/ 737190 h 2482702"/>
                <a:gd name="connsiteX17" fmla="*/ 3597348 w 4041848"/>
                <a:gd name="connsiteY17" fmla="*/ 992372 h 2482702"/>
                <a:gd name="connsiteX18" fmla="*/ 3560134 w 4041848"/>
                <a:gd name="connsiteY18" fmla="*/ 1412358 h 2482702"/>
                <a:gd name="connsiteX19" fmla="*/ 3554818 w 4041848"/>
                <a:gd name="connsiteY19" fmla="*/ 1839432 h 2482702"/>
                <a:gd name="connsiteX20" fmla="*/ 3747976 w 4041848"/>
                <a:gd name="connsiteY20" fmla="*/ 2020185 h 2482702"/>
                <a:gd name="connsiteX21" fmla="*/ 4012018 w 4041848"/>
                <a:gd name="connsiteY21" fmla="*/ 1906772 h 2482702"/>
                <a:gd name="connsiteX22" fmla="*/ 3926957 w 4041848"/>
                <a:gd name="connsiteY22" fmla="*/ 2034362 h 2482702"/>
                <a:gd name="connsiteX23" fmla="*/ 3895060 w 4041848"/>
                <a:gd name="connsiteY23" fmla="*/ 2332074 h 2482702"/>
                <a:gd name="connsiteX24" fmla="*/ 3693041 w 4041848"/>
                <a:gd name="connsiteY24" fmla="*/ 2470297 h 2482702"/>
                <a:gd name="connsiteX25" fmla="*/ 3267739 w 4041848"/>
                <a:gd name="connsiteY25" fmla="*/ 2406502 h 2482702"/>
                <a:gd name="connsiteX26" fmla="*/ 3203943 w 4041848"/>
                <a:gd name="connsiteY26" fmla="*/ 2183218 h 2482702"/>
                <a:gd name="connsiteX27" fmla="*/ 3108250 w 4041848"/>
                <a:gd name="connsiteY27" fmla="*/ 2044995 h 2482702"/>
                <a:gd name="connsiteX28" fmla="*/ 3044455 w 4041848"/>
                <a:gd name="connsiteY28" fmla="*/ 1874874 h 2482702"/>
                <a:gd name="connsiteX29" fmla="*/ 3033822 w 4041848"/>
                <a:gd name="connsiteY29" fmla="*/ 1534632 h 2482702"/>
                <a:gd name="connsiteX30" fmla="*/ 2895599 w 4041848"/>
                <a:gd name="connsiteY30" fmla="*/ 1396409 h 2482702"/>
                <a:gd name="connsiteX31" fmla="*/ 2799906 w 4041848"/>
                <a:gd name="connsiteY31" fmla="*/ 1375144 h 2482702"/>
                <a:gd name="connsiteX32" fmla="*/ 2427767 w 4041848"/>
                <a:gd name="connsiteY32" fmla="*/ 1258185 h 2482702"/>
                <a:gd name="connsiteX33" fmla="*/ 2247013 w 4041848"/>
                <a:gd name="connsiteY33" fmla="*/ 1151860 h 2482702"/>
                <a:gd name="connsiteX34" fmla="*/ 2161953 w 4041848"/>
                <a:gd name="connsiteY34" fmla="*/ 1215655 h 2482702"/>
                <a:gd name="connsiteX35" fmla="*/ 2151320 w 4041848"/>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618614 w 3951471"/>
                <a:gd name="connsiteY19" fmla="*/ 1704753 h 2482702"/>
                <a:gd name="connsiteX20" fmla="*/ 3554818 w 3951471"/>
                <a:gd name="connsiteY20" fmla="*/ 1839432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7125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747976 w 3951471"/>
                <a:gd name="connsiteY20" fmla="*/ 2020185 h 2482702"/>
                <a:gd name="connsiteX21" fmla="*/ 3926957 w 3951471"/>
                <a:gd name="connsiteY21" fmla="*/ 2034362 h 2482702"/>
                <a:gd name="connsiteX22" fmla="*/ 3895060 w 3951471"/>
                <a:gd name="connsiteY22" fmla="*/ 2332074 h 2482702"/>
                <a:gd name="connsiteX23" fmla="*/ 3693041 w 3951471"/>
                <a:gd name="connsiteY23" fmla="*/ 2470297 h 2482702"/>
                <a:gd name="connsiteX24" fmla="*/ 3267739 w 3951471"/>
                <a:gd name="connsiteY24" fmla="*/ 2406502 h 2482702"/>
                <a:gd name="connsiteX25" fmla="*/ 3203943 w 3951471"/>
                <a:gd name="connsiteY25" fmla="*/ 2183218 h 2482702"/>
                <a:gd name="connsiteX26" fmla="*/ 3108250 w 3951471"/>
                <a:gd name="connsiteY26" fmla="*/ 2044995 h 2482702"/>
                <a:gd name="connsiteX27" fmla="*/ 3044455 w 3951471"/>
                <a:gd name="connsiteY27" fmla="*/ 1874874 h 2482702"/>
                <a:gd name="connsiteX28" fmla="*/ 3033822 w 3951471"/>
                <a:gd name="connsiteY28" fmla="*/ 1534632 h 2482702"/>
                <a:gd name="connsiteX29" fmla="*/ 2895599 w 3951471"/>
                <a:gd name="connsiteY29" fmla="*/ 1396409 h 2482702"/>
                <a:gd name="connsiteX30" fmla="*/ 2799906 w 3951471"/>
                <a:gd name="connsiteY30" fmla="*/ 1375144 h 2482702"/>
                <a:gd name="connsiteX31" fmla="*/ 2427767 w 3951471"/>
                <a:gd name="connsiteY31" fmla="*/ 1258185 h 2482702"/>
                <a:gd name="connsiteX32" fmla="*/ 2247013 w 3951471"/>
                <a:gd name="connsiteY32" fmla="*/ 1151860 h 2482702"/>
                <a:gd name="connsiteX33" fmla="*/ 2161953 w 3951471"/>
                <a:gd name="connsiteY33" fmla="*/ 1215655 h 2482702"/>
                <a:gd name="connsiteX34" fmla="*/ 2151320 w 3951471"/>
                <a:gd name="connsiteY34"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554818 w 3951471"/>
                <a:gd name="connsiteY19" fmla="*/ 1839432 h 2482702"/>
                <a:gd name="connsiteX20" fmla="*/ 3651264 w 3951471"/>
                <a:gd name="connsiteY20" fmla="*/ 1849530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651264 w 3951471"/>
                <a:gd name="connsiteY20" fmla="*/ 1849530 h 2482702"/>
                <a:gd name="connsiteX21" fmla="*/ 3747976 w 3951471"/>
                <a:gd name="connsiteY21" fmla="*/ 2020185 h 2482702"/>
                <a:gd name="connsiteX22" fmla="*/ 3926957 w 3951471"/>
                <a:gd name="connsiteY22" fmla="*/ 2034362 h 2482702"/>
                <a:gd name="connsiteX23" fmla="*/ 3895060 w 3951471"/>
                <a:gd name="connsiteY23" fmla="*/ 2332074 h 2482702"/>
                <a:gd name="connsiteX24" fmla="*/ 3693041 w 3951471"/>
                <a:gd name="connsiteY24" fmla="*/ 2470297 h 2482702"/>
                <a:gd name="connsiteX25" fmla="*/ 3267739 w 3951471"/>
                <a:gd name="connsiteY25" fmla="*/ 2406502 h 2482702"/>
                <a:gd name="connsiteX26" fmla="*/ 3203943 w 3951471"/>
                <a:gd name="connsiteY26" fmla="*/ 2183218 h 2482702"/>
                <a:gd name="connsiteX27" fmla="*/ 3108250 w 3951471"/>
                <a:gd name="connsiteY27" fmla="*/ 2044995 h 2482702"/>
                <a:gd name="connsiteX28" fmla="*/ 3044455 w 3951471"/>
                <a:gd name="connsiteY28" fmla="*/ 1874874 h 2482702"/>
                <a:gd name="connsiteX29" fmla="*/ 3033822 w 3951471"/>
                <a:gd name="connsiteY29" fmla="*/ 1534632 h 2482702"/>
                <a:gd name="connsiteX30" fmla="*/ 2895599 w 3951471"/>
                <a:gd name="connsiteY30" fmla="*/ 1396409 h 2482702"/>
                <a:gd name="connsiteX31" fmla="*/ 2799906 w 3951471"/>
                <a:gd name="connsiteY31" fmla="*/ 1375144 h 2482702"/>
                <a:gd name="connsiteX32" fmla="*/ 2427767 w 3951471"/>
                <a:gd name="connsiteY32" fmla="*/ 1258185 h 2482702"/>
                <a:gd name="connsiteX33" fmla="*/ 2247013 w 3951471"/>
                <a:gd name="connsiteY33" fmla="*/ 1151860 h 2482702"/>
                <a:gd name="connsiteX34" fmla="*/ 2161953 w 3951471"/>
                <a:gd name="connsiteY34" fmla="*/ 1215655 h 2482702"/>
                <a:gd name="connsiteX35" fmla="*/ 2151320 w 3951471"/>
                <a:gd name="connsiteY35"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651264 w 3951471"/>
                <a:gd name="connsiteY20" fmla="*/ 1849530 h 2482702"/>
                <a:gd name="connsiteX21" fmla="*/ 3656484 w 3951471"/>
                <a:gd name="connsiteY21" fmla="*/ 1849530 h 2482702"/>
                <a:gd name="connsiteX22" fmla="*/ 3747976 w 3951471"/>
                <a:gd name="connsiteY22" fmla="*/ 2020185 h 2482702"/>
                <a:gd name="connsiteX23" fmla="*/ 3926957 w 3951471"/>
                <a:gd name="connsiteY23" fmla="*/ 2034362 h 2482702"/>
                <a:gd name="connsiteX24" fmla="*/ 3895060 w 3951471"/>
                <a:gd name="connsiteY24" fmla="*/ 2332074 h 2482702"/>
                <a:gd name="connsiteX25" fmla="*/ 3693041 w 3951471"/>
                <a:gd name="connsiteY25" fmla="*/ 2470297 h 2482702"/>
                <a:gd name="connsiteX26" fmla="*/ 3267739 w 3951471"/>
                <a:gd name="connsiteY26" fmla="*/ 2406502 h 2482702"/>
                <a:gd name="connsiteX27" fmla="*/ 3203943 w 3951471"/>
                <a:gd name="connsiteY27" fmla="*/ 2183218 h 2482702"/>
                <a:gd name="connsiteX28" fmla="*/ 3108250 w 3951471"/>
                <a:gd name="connsiteY28" fmla="*/ 2044995 h 2482702"/>
                <a:gd name="connsiteX29" fmla="*/ 3044455 w 3951471"/>
                <a:gd name="connsiteY29" fmla="*/ 1874874 h 2482702"/>
                <a:gd name="connsiteX30" fmla="*/ 3033822 w 3951471"/>
                <a:gd name="connsiteY30" fmla="*/ 1534632 h 2482702"/>
                <a:gd name="connsiteX31" fmla="*/ 2895599 w 3951471"/>
                <a:gd name="connsiteY31" fmla="*/ 1396409 h 2482702"/>
                <a:gd name="connsiteX32" fmla="*/ 2799906 w 3951471"/>
                <a:gd name="connsiteY32" fmla="*/ 1375144 h 2482702"/>
                <a:gd name="connsiteX33" fmla="*/ 2427767 w 3951471"/>
                <a:gd name="connsiteY33" fmla="*/ 1258185 h 2482702"/>
                <a:gd name="connsiteX34" fmla="*/ 2247013 w 3951471"/>
                <a:gd name="connsiteY34" fmla="*/ 1151860 h 2482702"/>
                <a:gd name="connsiteX35" fmla="*/ 2161953 w 3951471"/>
                <a:gd name="connsiteY35" fmla="*/ 1215655 h 2482702"/>
                <a:gd name="connsiteX36" fmla="*/ 2151320 w 3951471"/>
                <a:gd name="connsiteY36"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78618 w 3951471"/>
                <a:gd name="connsiteY19" fmla="*/ 1687032 h 2482702"/>
                <a:gd name="connsiteX20" fmla="*/ 3481119 w 3951471"/>
                <a:gd name="connsiteY20" fmla="*/ 1546818 h 2482702"/>
                <a:gd name="connsiteX21" fmla="*/ 3651264 w 3951471"/>
                <a:gd name="connsiteY21" fmla="*/ 1849530 h 2482702"/>
                <a:gd name="connsiteX22" fmla="*/ 3656484 w 3951471"/>
                <a:gd name="connsiteY22" fmla="*/ 1849530 h 2482702"/>
                <a:gd name="connsiteX23" fmla="*/ 3747976 w 3951471"/>
                <a:gd name="connsiteY23" fmla="*/ 2020185 h 2482702"/>
                <a:gd name="connsiteX24" fmla="*/ 3926957 w 3951471"/>
                <a:gd name="connsiteY24" fmla="*/ 2034362 h 2482702"/>
                <a:gd name="connsiteX25" fmla="*/ 3895060 w 3951471"/>
                <a:gd name="connsiteY25" fmla="*/ 2332074 h 2482702"/>
                <a:gd name="connsiteX26" fmla="*/ 3693041 w 3951471"/>
                <a:gd name="connsiteY26" fmla="*/ 2470297 h 2482702"/>
                <a:gd name="connsiteX27" fmla="*/ 3267739 w 3951471"/>
                <a:gd name="connsiteY27" fmla="*/ 2406502 h 2482702"/>
                <a:gd name="connsiteX28" fmla="*/ 3203943 w 3951471"/>
                <a:gd name="connsiteY28" fmla="*/ 2183218 h 2482702"/>
                <a:gd name="connsiteX29" fmla="*/ 3108250 w 3951471"/>
                <a:gd name="connsiteY29" fmla="*/ 2044995 h 2482702"/>
                <a:gd name="connsiteX30" fmla="*/ 3044455 w 3951471"/>
                <a:gd name="connsiteY30" fmla="*/ 1874874 h 2482702"/>
                <a:gd name="connsiteX31" fmla="*/ 3033822 w 3951471"/>
                <a:gd name="connsiteY31" fmla="*/ 1534632 h 2482702"/>
                <a:gd name="connsiteX32" fmla="*/ 2895599 w 3951471"/>
                <a:gd name="connsiteY32" fmla="*/ 1396409 h 2482702"/>
                <a:gd name="connsiteX33" fmla="*/ 2799906 w 3951471"/>
                <a:gd name="connsiteY33" fmla="*/ 1375144 h 2482702"/>
                <a:gd name="connsiteX34" fmla="*/ 2427767 w 3951471"/>
                <a:gd name="connsiteY34" fmla="*/ 1258185 h 2482702"/>
                <a:gd name="connsiteX35" fmla="*/ 2247013 w 3951471"/>
                <a:gd name="connsiteY35" fmla="*/ 1151860 h 2482702"/>
                <a:gd name="connsiteX36" fmla="*/ 2161953 w 3951471"/>
                <a:gd name="connsiteY36" fmla="*/ 1215655 h 2482702"/>
                <a:gd name="connsiteX37" fmla="*/ 2151320 w 3951471"/>
                <a:gd name="connsiteY37" fmla="*/ 1460204 h 2482702"/>
                <a:gd name="connsiteX0" fmla="*/ 46074 w 3951471"/>
                <a:gd name="connsiteY0" fmla="*/ 1003004 h 2482702"/>
                <a:gd name="connsiteX1" fmla="*/ 109869 w 3951471"/>
                <a:gd name="connsiteY1" fmla="*/ 811618 h 2482702"/>
                <a:gd name="connsiteX2" fmla="*/ 109869 w 3951471"/>
                <a:gd name="connsiteY2" fmla="*/ 737190 h 2482702"/>
                <a:gd name="connsiteX3" fmla="*/ 24809 w 3951471"/>
                <a:gd name="connsiteY3" fmla="*/ 620232 h 2482702"/>
                <a:gd name="connsiteX4" fmla="*/ 258725 w 3951471"/>
                <a:gd name="connsiteY4" fmla="*/ 482009 h 2482702"/>
                <a:gd name="connsiteX5" fmla="*/ 428846 w 3951471"/>
                <a:gd name="connsiteY5" fmla="*/ 290623 h 2482702"/>
                <a:gd name="connsiteX6" fmla="*/ 630864 w 3951471"/>
                <a:gd name="connsiteY6" fmla="*/ 237460 h 2482702"/>
                <a:gd name="connsiteX7" fmla="*/ 854148 w 3951471"/>
                <a:gd name="connsiteY7" fmla="*/ 194930 h 2482702"/>
                <a:gd name="connsiteX8" fmla="*/ 715925 w 3951471"/>
                <a:gd name="connsiteY8" fmla="*/ 131134 h 2482702"/>
                <a:gd name="connsiteX9" fmla="*/ 673395 w 3951471"/>
                <a:gd name="connsiteY9" fmla="*/ 67339 h 2482702"/>
                <a:gd name="connsiteX10" fmla="*/ 917943 w 3951471"/>
                <a:gd name="connsiteY10" fmla="*/ 3544 h 2482702"/>
                <a:gd name="connsiteX11" fmla="*/ 1523999 w 3951471"/>
                <a:gd name="connsiteY11" fmla="*/ 88604 h 2482702"/>
                <a:gd name="connsiteX12" fmla="*/ 2278911 w 3951471"/>
                <a:gd name="connsiteY12" fmla="*/ 248092 h 2482702"/>
                <a:gd name="connsiteX13" fmla="*/ 3033822 w 3951471"/>
                <a:gd name="connsiteY13" fmla="*/ 450111 h 2482702"/>
                <a:gd name="connsiteX14" fmla="*/ 3246474 w 3951471"/>
                <a:gd name="connsiteY14" fmla="*/ 503274 h 2482702"/>
                <a:gd name="connsiteX15" fmla="*/ 3501655 w 3951471"/>
                <a:gd name="connsiteY15" fmla="*/ 641497 h 2482702"/>
                <a:gd name="connsiteX16" fmla="*/ 3586715 w 3951471"/>
                <a:gd name="connsiteY16" fmla="*/ 737190 h 2482702"/>
                <a:gd name="connsiteX17" fmla="*/ 3597348 w 3951471"/>
                <a:gd name="connsiteY17" fmla="*/ 992372 h 2482702"/>
                <a:gd name="connsiteX18" fmla="*/ 3560134 w 3951471"/>
                <a:gd name="connsiteY18" fmla="*/ 1412358 h 2482702"/>
                <a:gd name="connsiteX19" fmla="*/ 3481119 w 3951471"/>
                <a:gd name="connsiteY19" fmla="*/ 1546818 h 2482702"/>
                <a:gd name="connsiteX20" fmla="*/ 3651264 w 3951471"/>
                <a:gd name="connsiteY20" fmla="*/ 1849530 h 2482702"/>
                <a:gd name="connsiteX21" fmla="*/ 3656484 w 3951471"/>
                <a:gd name="connsiteY21" fmla="*/ 1849530 h 2482702"/>
                <a:gd name="connsiteX22" fmla="*/ 3747976 w 3951471"/>
                <a:gd name="connsiteY22" fmla="*/ 2020185 h 2482702"/>
                <a:gd name="connsiteX23" fmla="*/ 3926957 w 3951471"/>
                <a:gd name="connsiteY23" fmla="*/ 2034362 h 2482702"/>
                <a:gd name="connsiteX24" fmla="*/ 3895060 w 3951471"/>
                <a:gd name="connsiteY24" fmla="*/ 2332074 h 2482702"/>
                <a:gd name="connsiteX25" fmla="*/ 3693041 w 3951471"/>
                <a:gd name="connsiteY25" fmla="*/ 2470297 h 2482702"/>
                <a:gd name="connsiteX26" fmla="*/ 3267739 w 3951471"/>
                <a:gd name="connsiteY26" fmla="*/ 2406502 h 2482702"/>
                <a:gd name="connsiteX27" fmla="*/ 3203943 w 3951471"/>
                <a:gd name="connsiteY27" fmla="*/ 2183218 h 2482702"/>
                <a:gd name="connsiteX28" fmla="*/ 3108250 w 3951471"/>
                <a:gd name="connsiteY28" fmla="*/ 2044995 h 2482702"/>
                <a:gd name="connsiteX29" fmla="*/ 3044455 w 3951471"/>
                <a:gd name="connsiteY29" fmla="*/ 1874874 h 2482702"/>
                <a:gd name="connsiteX30" fmla="*/ 3033822 w 3951471"/>
                <a:gd name="connsiteY30" fmla="*/ 1534632 h 2482702"/>
                <a:gd name="connsiteX31" fmla="*/ 2895599 w 3951471"/>
                <a:gd name="connsiteY31" fmla="*/ 1396409 h 2482702"/>
                <a:gd name="connsiteX32" fmla="*/ 2799906 w 3951471"/>
                <a:gd name="connsiteY32" fmla="*/ 1375144 h 2482702"/>
                <a:gd name="connsiteX33" fmla="*/ 2427767 w 3951471"/>
                <a:gd name="connsiteY33" fmla="*/ 1258185 h 2482702"/>
                <a:gd name="connsiteX34" fmla="*/ 2247013 w 3951471"/>
                <a:gd name="connsiteY34" fmla="*/ 1151860 h 2482702"/>
                <a:gd name="connsiteX35" fmla="*/ 2161953 w 3951471"/>
                <a:gd name="connsiteY35" fmla="*/ 1215655 h 2482702"/>
                <a:gd name="connsiteX36" fmla="*/ 2151320 w 3951471"/>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60134 w 3921346"/>
                <a:gd name="connsiteY18" fmla="*/ 1412358 h 2482702"/>
                <a:gd name="connsiteX19" fmla="*/ 3481119 w 3921346"/>
                <a:gd name="connsiteY19" fmla="*/ 1546818 h 2482702"/>
                <a:gd name="connsiteX20" fmla="*/ 3651264 w 3921346"/>
                <a:gd name="connsiteY20" fmla="*/ 1849530 h 2482702"/>
                <a:gd name="connsiteX21" fmla="*/ 3656484 w 3921346"/>
                <a:gd name="connsiteY21" fmla="*/ 1849530 h 2482702"/>
                <a:gd name="connsiteX22" fmla="*/ 3747976 w 3921346"/>
                <a:gd name="connsiteY22" fmla="*/ 2020185 h 2482702"/>
                <a:gd name="connsiteX23" fmla="*/ 3850757 w 3921346"/>
                <a:gd name="connsiteY23" fmla="*/ 2110562 h 2482702"/>
                <a:gd name="connsiteX24" fmla="*/ 3895060 w 3921346"/>
                <a:gd name="connsiteY24" fmla="*/ 2332074 h 2482702"/>
                <a:gd name="connsiteX25" fmla="*/ 3693041 w 3921346"/>
                <a:gd name="connsiteY25" fmla="*/ 2470297 h 2482702"/>
                <a:gd name="connsiteX26" fmla="*/ 3267739 w 3921346"/>
                <a:gd name="connsiteY26" fmla="*/ 2406502 h 2482702"/>
                <a:gd name="connsiteX27" fmla="*/ 3203943 w 3921346"/>
                <a:gd name="connsiteY27" fmla="*/ 2183218 h 2482702"/>
                <a:gd name="connsiteX28" fmla="*/ 3108250 w 3921346"/>
                <a:gd name="connsiteY28" fmla="*/ 2044995 h 2482702"/>
                <a:gd name="connsiteX29" fmla="*/ 3044455 w 3921346"/>
                <a:gd name="connsiteY29" fmla="*/ 1874874 h 2482702"/>
                <a:gd name="connsiteX30" fmla="*/ 3033822 w 3921346"/>
                <a:gd name="connsiteY30" fmla="*/ 1534632 h 2482702"/>
                <a:gd name="connsiteX31" fmla="*/ 2895599 w 3921346"/>
                <a:gd name="connsiteY31" fmla="*/ 1396409 h 2482702"/>
                <a:gd name="connsiteX32" fmla="*/ 2799906 w 3921346"/>
                <a:gd name="connsiteY32" fmla="*/ 1375144 h 2482702"/>
                <a:gd name="connsiteX33" fmla="*/ 2427767 w 3921346"/>
                <a:gd name="connsiteY33" fmla="*/ 1258185 h 2482702"/>
                <a:gd name="connsiteX34" fmla="*/ 2247013 w 3921346"/>
                <a:gd name="connsiteY34" fmla="*/ 1151860 h 2482702"/>
                <a:gd name="connsiteX35" fmla="*/ 2161953 w 3921346"/>
                <a:gd name="connsiteY35" fmla="*/ 1215655 h 2482702"/>
                <a:gd name="connsiteX36" fmla="*/ 2151320 w 3921346"/>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5468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5468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88015 w 3921346"/>
                <a:gd name="connsiteY18" fmla="*/ 12351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60134 w 3921346"/>
                <a:gd name="connsiteY18" fmla="*/ 1412358 h 2482702"/>
                <a:gd name="connsiteX19" fmla="*/ 3481119 w 3921346"/>
                <a:gd name="connsiteY19" fmla="*/ 1470618 h 2482702"/>
                <a:gd name="connsiteX20" fmla="*/ 3651264 w 3921346"/>
                <a:gd name="connsiteY20" fmla="*/ 1849530 h 2482702"/>
                <a:gd name="connsiteX21" fmla="*/ 3656484 w 3921346"/>
                <a:gd name="connsiteY21" fmla="*/ 1849530 h 2482702"/>
                <a:gd name="connsiteX22" fmla="*/ 3747976 w 3921346"/>
                <a:gd name="connsiteY22" fmla="*/ 2020185 h 2482702"/>
                <a:gd name="connsiteX23" fmla="*/ 3850757 w 3921346"/>
                <a:gd name="connsiteY23" fmla="*/ 2110562 h 2482702"/>
                <a:gd name="connsiteX24" fmla="*/ 3895060 w 3921346"/>
                <a:gd name="connsiteY24" fmla="*/ 2332074 h 2482702"/>
                <a:gd name="connsiteX25" fmla="*/ 3693041 w 3921346"/>
                <a:gd name="connsiteY25" fmla="*/ 2470297 h 2482702"/>
                <a:gd name="connsiteX26" fmla="*/ 3267739 w 3921346"/>
                <a:gd name="connsiteY26" fmla="*/ 2406502 h 2482702"/>
                <a:gd name="connsiteX27" fmla="*/ 3203943 w 3921346"/>
                <a:gd name="connsiteY27" fmla="*/ 2183218 h 2482702"/>
                <a:gd name="connsiteX28" fmla="*/ 3108250 w 3921346"/>
                <a:gd name="connsiteY28" fmla="*/ 2044995 h 2482702"/>
                <a:gd name="connsiteX29" fmla="*/ 3044455 w 3921346"/>
                <a:gd name="connsiteY29" fmla="*/ 1874874 h 2482702"/>
                <a:gd name="connsiteX30" fmla="*/ 3033822 w 3921346"/>
                <a:gd name="connsiteY30" fmla="*/ 1534632 h 2482702"/>
                <a:gd name="connsiteX31" fmla="*/ 2895599 w 3921346"/>
                <a:gd name="connsiteY31" fmla="*/ 1396409 h 2482702"/>
                <a:gd name="connsiteX32" fmla="*/ 2799906 w 3921346"/>
                <a:gd name="connsiteY32" fmla="*/ 1375144 h 2482702"/>
                <a:gd name="connsiteX33" fmla="*/ 2427767 w 3921346"/>
                <a:gd name="connsiteY33" fmla="*/ 1258185 h 2482702"/>
                <a:gd name="connsiteX34" fmla="*/ 2247013 w 3921346"/>
                <a:gd name="connsiteY34" fmla="*/ 1151860 h 2482702"/>
                <a:gd name="connsiteX35" fmla="*/ 2161953 w 3921346"/>
                <a:gd name="connsiteY35" fmla="*/ 1215655 h 2482702"/>
                <a:gd name="connsiteX36" fmla="*/ 2151320 w 3921346"/>
                <a:gd name="connsiteY36"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575603 w 3921346"/>
                <a:gd name="connsiteY18" fmla="*/ 12020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499403 w 3921346"/>
                <a:gd name="connsiteY18" fmla="*/ 1202088 h 2482702"/>
                <a:gd name="connsiteX19" fmla="*/ 35601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 name="connsiteX0" fmla="*/ 46074 w 3921346"/>
                <a:gd name="connsiteY0" fmla="*/ 1003004 h 2482702"/>
                <a:gd name="connsiteX1" fmla="*/ 109869 w 3921346"/>
                <a:gd name="connsiteY1" fmla="*/ 811618 h 2482702"/>
                <a:gd name="connsiteX2" fmla="*/ 109869 w 3921346"/>
                <a:gd name="connsiteY2" fmla="*/ 737190 h 2482702"/>
                <a:gd name="connsiteX3" fmla="*/ 24809 w 3921346"/>
                <a:gd name="connsiteY3" fmla="*/ 620232 h 2482702"/>
                <a:gd name="connsiteX4" fmla="*/ 258725 w 3921346"/>
                <a:gd name="connsiteY4" fmla="*/ 482009 h 2482702"/>
                <a:gd name="connsiteX5" fmla="*/ 428846 w 3921346"/>
                <a:gd name="connsiteY5" fmla="*/ 290623 h 2482702"/>
                <a:gd name="connsiteX6" fmla="*/ 630864 w 3921346"/>
                <a:gd name="connsiteY6" fmla="*/ 237460 h 2482702"/>
                <a:gd name="connsiteX7" fmla="*/ 854148 w 3921346"/>
                <a:gd name="connsiteY7" fmla="*/ 194930 h 2482702"/>
                <a:gd name="connsiteX8" fmla="*/ 715925 w 3921346"/>
                <a:gd name="connsiteY8" fmla="*/ 131134 h 2482702"/>
                <a:gd name="connsiteX9" fmla="*/ 673395 w 3921346"/>
                <a:gd name="connsiteY9" fmla="*/ 67339 h 2482702"/>
                <a:gd name="connsiteX10" fmla="*/ 917943 w 3921346"/>
                <a:gd name="connsiteY10" fmla="*/ 3544 h 2482702"/>
                <a:gd name="connsiteX11" fmla="*/ 1523999 w 3921346"/>
                <a:gd name="connsiteY11" fmla="*/ 88604 h 2482702"/>
                <a:gd name="connsiteX12" fmla="*/ 2278911 w 3921346"/>
                <a:gd name="connsiteY12" fmla="*/ 248092 h 2482702"/>
                <a:gd name="connsiteX13" fmla="*/ 3033822 w 3921346"/>
                <a:gd name="connsiteY13" fmla="*/ 450111 h 2482702"/>
                <a:gd name="connsiteX14" fmla="*/ 3246474 w 3921346"/>
                <a:gd name="connsiteY14" fmla="*/ 503274 h 2482702"/>
                <a:gd name="connsiteX15" fmla="*/ 3501655 w 3921346"/>
                <a:gd name="connsiteY15" fmla="*/ 641497 h 2482702"/>
                <a:gd name="connsiteX16" fmla="*/ 3586715 w 3921346"/>
                <a:gd name="connsiteY16" fmla="*/ 737190 h 2482702"/>
                <a:gd name="connsiteX17" fmla="*/ 3597348 w 3921346"/>
                <a:gd name="connsiteY17" fmla="*/ 992372 h 2482702"/>
                <a:gd name="connsiteX18" fmla="*/ 3499403 w 3921346"/>
                <a:gd name="connsiteY18" fmla="*/ 1202088 h 2482702"/>
                <a:gd name="connsiteX19" fmla="*/ 3483934 w 3921346"/>
                <a:gd name="connsiteY19" fmla="*/ 1412358 h 2482702"/>
                <a:gd name="connsiteX20" fmla="*/ 3481119 w 3921346"/>
                <a:gd name="connsiteY20" fmla="*/ 1470618 h 2482702"/>
                <a:gd name="connsiteX21" fmla="*/ 3651264 w 3921346"/>
                <a:gd name="connsiteY21" fmla="*/ 1849530 h 2482702"/>
                <a:gd name="connsiteX22" fmla="*/ 3656484 w 3921346"/>
                <a:gd name="connsiteY22" fmla="*/ 1849530 h 2482702"/>
                <a:gd name="connsiteX23" fmla="*/ 3747976 w 3921346"/>
                <a:gd name="connsiteY23" fmla="*/ 2020185 h 2482702"/>
                <a:gd name="connsiteX24" fmla="*/ 3850757 w 3921346"/>
                <a:gd name="connsiteY24" fmla="*/ 2110562 h 2482702"/>
                <a:gd name="connsiteX25" fmla="*/ 3895060 w 3921346"/>
                <a:gd name="connsiteY25" fmla="*/ 2332074 h 2482702"/>
                <a:gd name="connsiteX26" fmla="*/ 3693041 w 3921346"/>
                <a:gd name="connsiteY26" fmla="*/ 2470297 h 2482702"/>
                <a:gd name="connsiteX27" fmla="*/ 3267739 w 3921346"/>
                <a:gd name="connsiteY27" fmla="*/ 2406502 h 2482702"/>
                <a:gd name="connsiteX28" fmla="*/ 3203943 w 3921346"/>
                <a:gd name="connsiteY28" fmla="*/ 2183218 h 2482702"/>
                <a:gd name="connsiteX29" fmla="*/ 3108250 w 3921346"/>
                <a:gd name="connsiteY29" fmla="*/ 2044995 h 2482702"/>
                <a:gd name="connsiteX30" fmla="*/ 3044455 w 3921346"/>
                <a:gd name="connsiteY30" fmla="*/ 1874874 h 2482702"/>
                <a:gd name="connsiteX31" fmla="*/ 3033822 w 3921346"/>
                <a:gd name="connsiteY31" fmla="*/ 1534632 h 2482702"/>
                <a:gd name="connsiteX32" fmla="*/ 2895599 w 3921346"/>
                <a:gd name="connsiteY32" fmla="*/ 1396409 h 2482702"/>
                <a:gd name="connsiteX33" fmla="*/ 2799906 w 3921346"/>
                <a:gd name="connsiteY33" fmla="*/ 1375144 h 2482702"/>
                <a:gd name="connsiteX34" fmla="*/ 2427767 w 3921346"/>
                <a:gd name="connsiteY34" fmla="*/ 1258185 h 2482702"/>
                <a:gd name="connsiteX35" fmla="*/ 2247013 w 3921346"/>
                <a:gd name="connsiteY35" fmla="*/ 1151860 h 2482702"/>
                <a:gd name="connsiteX36" fmla="*/ 2161953 w 3921346"/>
                <a:gd name="connsiteY36" fmla="*/ 1215655 h 2482702"/>
                <a:gd name="connsiteX37" fmla="*/ 2151320 w 3921346"/>
                <a:gd name="connsiteY37" fmla="*/ 1460204 h 24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21346" h="2482702">
                  <a:moveTo>
                    <a:pt x="46074" y="1003004"/>
                  </a:moveTo>
                  <a:cubicBezTo>
                    <a:pt x="72655" y="929462"/>
                    <a:pt x="99237" y="855920"/>
                    <a:pt x="109869" y="811618"/>
                  </a:cubicBezTo>
                  <a:cubicBezTo>
                    <a:pt x="120501" y="767316"/>
                    <a:pt x="124046" y="769088"/>
                    <a:pt x="109869" y="737190"/>
                  </a:cubicBezTo>
                  <a:cubicBezTo>
                    <a:pt x="95692" y="705292"/>
                    <a:pt x="0" y="662762"/>
                    <a:pt x="24809" y="620232"/>
                  </a:cubicBezTo>
                  <a:cubicBezTo>
                    <a:pt x="49618" y="577702"/>
                    <a:pt x="191386" y="536944"/>
                    <a:pt x="258725" y="482009"/>
                  </a:cubicBezTo>
                  <a:cubicBezTo>
                    <a:pt x="326064" y="427074"/>
                    <a:pt x="366823" y="331381"/>
                    <a:pt x="428846" y="290623"/>
                  </a:cubicBezTo>
                  <a:cubicBezTo>
                    <a:pt x="490869" y="249865"/>
                    <a:pt x="559980" y="253409"/>
                    <a:pt x="630864" y="237460"/>
                  </a:cubicBezTo>
                  <a:cubicBezTo>
                    <a:pt x="701748" y="221511"/>
                    <a:pt x="839971" y="212651"/>
                    <a:pt x="854148" y="194930"/>
                  </a:cubicBezTo>
                  <a:cubicBezTo>
                    <a:pt x="868325" y="177209"/>
                    <a:pt x="746051" y="152399"/>
                    <a:pt x="715925" y="131134"/>
                  </a:cubicBezTo>
                  <a:cubicBezTo>
                    <a:pt x="685800" y="109869"/>
                    <a:pt x="639725" y="88604"/>
                    <a:pt x="673395" y="67339"/>
                  </a:cubicBezTo>
                  <a:cubicBezTo>
                    <a:pt x="707065" y="46074"/>
                    <a:pt x="776176" y="0"/>
                    <a:pt x="917943" y="3544"/>
                  </a:cubicBezTo>
                  <a:cubicBezTo>
                    <a:pt x="1059710" y="7088"/>
                    <a:pt x="1297171" y="47846"/>
                    <a:pt x="1523999" y="88604"/>
                  </a:cubicBezTo>
                  <a:cubicBezTo>
                    <a:pt x="1750827" y="129362"/>
                    <a:pt x="2027274" y="187841"/>
                    <a:pt x="2278911" y="248092"/>
                  </a:cubicBezTo>
                  <a:cubicBezTo>
                    <a:pt x="2530548" y="308343"/>
                    <a:pt x="2872562" y="407581"/>
                    <a:pt x="3033822" y="450111"/>
                  </a:cubicBezTo>
                  <a:cubicBezTo>
                    <a:pt x="3195082" y="492641"/>
                    <a:pt x="3168502" y="471376"/>
                    <a:pt x="3246474" y="503274"/>
                  </a:cubicBezTo>
                  <a:cubicBezTo>
                    <a:pt x="3324446" y="535172"/>
                    <a:pt x="3444948" y="602511"/>
                    <a:pt x="3501655" y="641497"/>
                  </a:cubicBezTo>
                  <a:cubicBezTo>
                    <a:pt x="3558362" y="680483"/>
                    <a:pt x="3570766" y="678711"/>
                    <a:pt x="3586715" y="737190"/>
                  </a:cubicBezTo>
                  <a:cubicBezTo>
                    <a:pt x="3602664" y="795669"/>
                    <a:pt x="3611900" y="914889"/>
                    <a:pt x="3597348" y="992372"/>
                  </a:cubicBezTo>
                  <a:cubicBezTo>
                    <a:pt x="3582796" y="1069855"/>
                    <a:pt x="3518305" y="1132090"/>
                    <a:pt x="3499403" y="1202088"/>
                  </a:cubicBezTo>
                  <a:cubicBezTo>
                    <a:pt x="3480501" y="1272086"/>
                    <a:pt x="3486981" y="1367603"/>
                    <a:pt x="3483934" y="1412358"/>
                  </a:cubicBezTo>
                  <a:cubicBezTo>
                    <a:pt x="3480887" y="1457113"/>
                    <a:pt x="3453231" y="1397756"/>
                    <a:pt x="3481119" y="1470618"/>
                  </a:cubicBezTo>
                  <a:cubicBezTo>
                    <a:pt x="3509007" y="1543480"/>
                    <a:pt x="3622036" y="1786378"/>
                    <a:pt x="3651264" y="1849530"/>
                  </a:cubicBezTo>
                  <a:cubicBezTo>
                    <a:pt x="3680492" y="1912682"/>
                    <a:pt x="3640365" y="1821088"/>
                    <a:pt x="3656484" y="1849530"/>
                  </a:cubicBezTo>
                  <a:cubicBezTo>
                    <a:pt x="3672603" y="1877972"/>
                    <a:pt x="3715597" y="1976680"/>
                    <a:pt x="3747976" y="2020185"/>
                  </a:cubicBezTo>
                  <a:cubicBezTo>
                    <a:pt x="3780355" y="2063690"/>
                    <a:pt x="3826243" y="2058581"/>
                    <a:pt x="3850757" y="2110562"/>
                  </a:cubicBezTo>
                  <a:cubicBezTo>
                    <a:pt x="3875271" y="2162543"/>
                    <a:pt x="3921346" y="2272118"/>
                    <a:pt x="3895060" y="2332074"/>
                  </a:cubicBezTo>
                  <a:cubicBezTo>
                    <a:pt x="3868774" y="2392030"/>
                    <a:pt x="3797594" y="2457892"/>
                    <a:pt x="3693041" y="2470297"/>
                  </a:cubicBezTo>
                  <a:cubicBezTo>
                    <a:pt x="3588488" y="2482702"/>
                    <a:pt x="3349255" y="2454348"/>
                    <a:pt x="3267739" y="2406502"/>
                  </a:cubicBezTo>
                  <a:cubicBezTo>
                    <a:pt x="3186223" y="2358656"/>
                    <a:pt x="3230524" y="2243469"/>
                    <a:pt x="3203943" y="2183218"/>
                  </a:cubicBezTo>
                  <a:cubicBezTo>
                    <a:pt x="3177362" y="2122967"/>
                    <a:pt x="3134831" y="2096386"/>
                    <a:pt x="3108250" y="2044995"/>
                  </a:cubicBezTo>
                  <a:cubicBezTo>
                    <a:pt x="3081669" y="1993604"/>
                    <a:pt x="3056860" y="1959934"/>
                    <a:pt x="3044455" y="1874874"/>
                  </a:cubicBezTo>
                  <a:cubicBezTo>
                    <a:pt x="3032050" y="1789814"/>
                    <a:pt x="3058631" y="1614376"/>
                    <a:pt x="3033822" y="1534632"/>
                  </a:cubicBezTo>
                  <a:cubicBezTo>
                    <a:pt x="3009013" y="1454888"/>
                    <a:pt x="2934585" y="1422990"/>
                    <a:pt x="2895599" y="1396409"/>
                  </a:cubicBezTo>
                  <a:cubicBezTo>
                    <a:pt x="2856613" y="1369828"/>
                    <a:pt x="2877878" y="1398181"/>
                    <a:pt x="2799906" y="1375144"/>
                  </a:cubicBezTo>
                  <a:cubicBezTo>
                    <a:pt x="2721934" y="1352107"/>
                    <a:pt x="2519916" y="1295399"/>
                    <a:pt x="2427767" y="1258185"/>
                  </a:cubicBezTo>
                  <a:cubicBezTo>
                    <a:pt x="2335618" y="1220971"/>
                    <a:pt x="2291315" y="1158948"/>
                    <a:pt x="2247013" y="1151860"/>
                  </a:cubicBezTo>
                  <a:cubicBezTo>
                    <a:pt x="2202711" y="1144772"/>
                    <a:pt x="2177902" y="1164265"/>
                    <a:pt x="2161953" y="1215655"/>
                  </a:cubicBezTo>
                  <a:cubicBezTo>
                    <a:pt x="2146004" y="1267045"/>
                    <a:pt x="2148662" y="1363624"/>
                    <a:pt x="2151320" y="1460204"/>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2111433" y="2209800"/>
              <a:ext cx="1030778" cy="157942"/>
            </a:xfrm>
            <a:custGeom>
              <a:avLst/>
              <a:gdLst>
                <a:gd name="connsiteX0" fmla="*/ 0 w 1030778"/>
                <a:gd name="connsiteY0" fmla="*/ 84513 h 157942"/>
                <a:gd name="connsiteX1" fmla="*/ 157942 w 1030778"/>
                <a:gd name="connsiteY1" fmla="*/ 151015 h 157942"/>
                <a:gd name="connsiteX2" fmla="*/ 349134 w 1030778"/>
                <a:gd name="connsiteY2" fmla="*/ 126076 h 157942"/>
                <a:gd name="connsiteX3" fmla="*/ 515389 w 1030778"/>
                <a:gd name="connsiteY3" fmla="*/ 67887 h 157942"/>
                <a:gd name="connsiteX4" fmla="*/ 764771 w 1030778"/>
                <a:gd name="connsiteY4" fmla="*/ 9698 h 157942"/>
                <a:gd name="connsiteX5" fmla="*/ 955963 w 1030778"/>
                <a:gd name="connsiteY5" fmla="*/ 9698 h 157942"/>
                <a:gd name="connsiteX6" fmla="*/ 1030778 w 1030778"/>
                <a:gd name="connsiteY6" fmla="*/ 67887 h 15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778" h="157942">
                  <a:moveTo>
                    <a:pt x="0" y="84513"/>
                  </a:moveTo>
                  <a:cubicBezTo>
                    <a:pt x="49876" y="114300"/>
                    <a:pt x="99753" y="144088"/>
                    <a:pt x="157942" y="151015"/>
                  </a:cubicBezTo>
                  <a:cubicBezTo>
                    <a:pt x="216131" y="157942"/>
                    <a:pt x="289560" y="139931"/>
                    <a:pt x="349134" y="126076"/>
                  </a:cubicBezTo>
                  <a:cubicBezTo>
                    <a:pt x="408708" y="112221"/>
                    <a:pt x="446116" y="87283"/>
                    <a:pt x="515389" y="67887"/>
                  </a:cubicBezTo>
                  <a:cubicBezTo>
                    <a:pt x="584662" y="48491"/>
                    <a:pt x="691342" y="19396"/>
                    <a:pt x="764771" y="9698"/>
                  </a:cubicBezTo>
                  <a:cubicBezTo>
                    <a:pt x="838200" y="0"/>
                    <a:pt x="911629" y="0"/>
                    <a:pt x="955963" y="9698"/>
                  </a:cubicBezTo>
                  <a:cubicBezTo>
                    <a:pt x="1000297" y="19396"/>
                    <a:pt x="1015537" y="43641"/>
                    <a:pt x="1030778" y="67887"/>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6" name="Group 29"/>
            <p:cNvGrpSpPr/>
            <p:nvPr/>
          </p:nvGrpSpPr>
          <p:grpSpPr>
            <a:xfrm>
              <a:off x="7405141" y="1289154"/>
              <a:ext cx="1439056" cy="2016177"/>
              <a:chOff x="7405141" y="1289154"/>
              <a:chExt cx="1439056" cy="2016177"/>
            </a:xfrm>
            <a:effectLst>
              <a:outerShdw dist="50800" dir="5400000" algn="ctr" rotWithShape="0">
                <a:schemeClr val="tx1"/>
              </a:outerShdw>
            </a:effectLst>
          </p:grpSpPr>
          <p:sp>
            <p:nvSpPr>
              <p:cNvPr id="28" name="Freeform 27"/>
              <p:cNvSpPr/>
              <p:nvPr/>
            </p:nvSpPr>
            <p:spPr>
              <a:xfrm>
                <a:off x="7405141" y="1289154"/>
                <a:ext cx="479685" cy="119921"/>
              </a:xfrm>
              <a:custGeom>
                <a:avLst/>
                <a:gdLst>
                  <a:gd name="connsiteX0" fmla="*/ 0 w 479685"/>
                  <a:gd name="connsiteY0" fmla="*/ 0 h 119921"/>
                  <a:gd name="connsiteX1" fmla="*/ 239843 w 479685"/>
                  <a:gd name="connsiteY1" fmla="*/ 89941 h 119921"/>
                  <a:gd name="connsiteX2" fmla="*/ 479685 w 479685"/>
                  <a:gd name="connsiteY2" fmla="*/ 119921 h 119921"/>
                </a:gdLst>
                <a:ahLst/>
                <a:cxnLst>
                  <a:cxn ang="0">
                    <a:pos x="connsiteX0" y="connsiteY0"/>
                  </a:cxn>
                  <a:cxn ang="0">
                    <a:pos x="connsiteX1" y="connsiteY1"/>
                  </a:cxn>
                  <a:cxn ang="0">
                    <a:pos x="connsiteX2" y="connsiteY2"/>
                  </a:cxn>
                </a:cxnLst>
                <a:rect l="l" t="t" r="r" b="b"/>
                <a:pathLst>
                  <a:path w="479685" h="119921">
                    <a:moveTo>
                      <a:pt x="0" y="0"/>
                    </a:moveTo>
                    <a:cubicBezTo>
                      <a:pt x="79947" y="34977"/>
                      <a:pt x="159895" y="69954"/>
                      <a:pt x="239843" y="89941"/>
                    </a:cubicBezTo>
                    <a:cubicBezTo>
                      <a:pt x="319791" y="109928"/>
                      <a:pt x="399738" y="114924"/>
                      <a:pt x="479685" y="119921"/>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7585023" y="1738859"/>
                <a:ext cx="1259174" cy="1566472"/>
              </a:xfrm>
              <a:custGeom>
                <a:avLst/>
                <a:gdLst>
                  <a:gd name="connsiteX0" fmla="*/ 1259174 w 1259174"/>
                  <a:gd name="connsiteY0" fmla="*/ 1469036 h 1566472"/>
                  <a:gd name="connsiteX1" fmla="*/ 1094282 w 1259174"/>
                  <a:gd name="connsiteY1" fmla="*/ 1528997 h 1566472"/>
                  <a:gd name="connsiteX2" fmla="*/ 914400 w 1259174"/>
                  <a:gd name="connsiteY2" fmla="*/ 1543987 h 1566472"/>
                  <a:gd name="connsiteX3" fmla="*/ 824459 w 1259174"/>
                  <a:gd name="connsiteY3" fmla="*/ 1394085 h 1566472"/>
                  <a:gd name="connsiteX4" fmla="*/ 719528 w 1259174"/>
                  <a:gd name="connsiteY4" fmla="*/ 1394085 h 1566472"/>
                  <a:gd name="connsiteX5" fmla="*/ 509666 w 1259174"/>
                  <a:gd name="connsiteY5" fmla="*/ 1259174 h 1566472"/>
                  <a:gd name="connsiteX6" fmla="*/ 449705 w 1259174"/>
                  <a:gd name="connsiteY6" fmla="*/ 1184223 h 1566472"/>
                  <a:gd name="connsiteX7" fmla="*/ 224852 w 1259174"/>
                  <a:gd name="connsiteY7" fmla="*/ 1139252 h 1566472"/>
                  <a:gd name="connsiteX8" fmla="*/ 164892 w 1259174"/>
                  <a:gd name="connsiteY8" fmla="*/ 914400 h 1566472"/>
                  <a:gd name="connsiteX9" fmla="*/ 404734 w 1259174"/>
                  <a:gd name="connsiteY9" fmla="*/ 659567 h 1566472"/>
                  <a:gd name="connsiteX10" fmla="*/ 344774 w 1259174"/>
                  <a:gd name="connsiteY10" fmla="*/ 434715 h 1566472"/>
                  <a:gd name="connsiteX11" fmla="*/ 269823 w 1259174"/>
                  <a:gd name="connsiteY11" fmla="*/ 269823 h 1566472"/>
                  <a:gd name="connsiteX12" fmla="*/ 104931 w 1259174"/>
                  <a:gd name="connsiteY12" fmla="*/ 89941 h 1566472"/>
                  <a:gd name="connsiteX13" fmla="*/ 0 w 1259174"/>
                  <a:gd name="connsiteY13" fmla="*/ 0 h 156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9174" h="1566472">
                    <a:moveTo>
                      <a:pt x="1259174" y="1469036"/>
                    </a:moveTo>
                    <a:cubicBezTo>
                      <a:pt x="1205459" y="1492770"/>
                      <a:pt x="1151744" y="1516505"/>
                      <a:pt x="1094282" y="1528997"/>
                    </a:cubicBezTo>
                    <a:cubicBezTo>
                      <a:pt x="1036820" y="1541489"/>
                      <a:pt x="959370" y="1566472"/>
                      <a:pt x="914400" y="1543987"/>
                    </a:cubicBezTo>
                    <a:cubicBezTo>
                      <a:pt x="869430" y="1521502"/>
                      <a:pt x="856938" y="1419069"/>
                      <a:pt x="824459" y="1394085"/>
                    </a:cubicBezTo>
                    <a:cubicBezTo>
                      <a:pt x="791980" y="1369101"/>
                      <a:pt x="771994" y="1416570"/>
                      <a:pt x="719528" y="1394085"/>
                    </a:cubicBezTo>
                    <a:cubicBezTo>
                      <a:pt x="667063" y="1371600"/>
                      <a:pt x="554636" y="1294151"/>
                      <a:pt x="509666" y="1259174"/>
                    </a:cubicBezTo>
                    <a:cubicBezTo>
                      <a:pt x="464696" y="1224197"/>
                      <a:pt x="497174" y="1204210"/>
                      <a:pt x="449705" y="1184223"/>
                    </a:cubicBezTo>
                    <a:cubicBezTo>
                      <a:pt x="402236" y="1164236"/>
                      <a:pt x="272321" y="1184222"/>
                      <a:pt x="224852" y="1139252"/>
                    </a:cubicBezTo>
                    <a:cubicBezTo>
                      <a:pt x="177383" y="1094282"/>
                      <a:pt x="134912" y="994348"/>
                      <a:pt x="164892" y="914400"/>
                    </a:cubicBezTo>
                    <a:cubicBezTo>
                      <a:pt x="194872" y="834452"/>
                      <a:pt x="374754" y="739515"/>
                      <a:pt x="404734" y="659567"/>
                    </a:cubicBezTo>
                    <a:cubicBezTo>
                      <a:pt x="434714" y="579619"/>
                      <a:pt x="367259" y="499672"/>
                      <a:pt x="344774" y="434715"/>
                    </a:cubicBezTo>
                    <a:cubicBezTo>
                      <a:pt x="322289" y="369758"/>
                      <a:pt x="309797" y="327285"/>
                      <a:pt x="269823" y="269823"/>
                    </a:cubicBezTo>
                    <a:cubicBezTo>
                      <a:pt x="229849" y="212361"/>
                      <a:pt x="149901" y="134911"/>
                      <a:pt x="104931" y="89941"/>
                    </a:cubicBezTo>
                    <a:cubicBezTo>
                      <a:pt x="59961" y="44971"/>
                      <a:pt x="29980" y="22485"/>
                      <a:pt x="0" y="0"/>
                    </a:cubicBezTo>
                  </a:path>
                </a:pathLst>
              </a:cu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60" name="TextBox 59"/>
          <p:cNvSpPr txBox="1"/>
          <p:nvPr/>
        </p:nvSpPr>
        <p:spPr>
          <a:xfrm>
            <a:off x="1" y="0"/>
            <a:ext cx="9144000" cy="646331"/>
          </a:xfrm>
          <a:prstGeom prst="rect">
            <a:avLst/>
          </a:prstGeom>
          <a:noFill/>
        </p:spPr>
        <p:txBody>
          <a:bodyPr wrap="square" rtlCol="0">
            <a:spAutoFit/>
          </a:bodyPr>
          <a:lstStyle/>
          <a:p>
            <a:pPr algn="ctr"/>
            <a:r>
              <a:rPr lang="en-US" sz="3600" b="1" dirty="0" smtClean="0"/>
              <a:t>This convection causes tectonic plates to move</a:t>
            </a:r>
          </a:p>
        </p:txBody>
      </p:sp>
      <p:sp>
        <p:nvSpPr>
          <p:cNvPr id="27" name="Freeform 26"/>
          <p:cNvSpPr/>
          <p:nvPr/>
        </p:nvSpPr>
        <p:spPr>
          <a:xfrm>
            <a:off x="2350366" y="2360815"/>
            <a:ext cx="355600" cy="340821"/>
          </a:xfrm>
          <a:custGeom>
            <a:avLst/>
            <a:gdLst>
              <a:gd name="connsiteX0" fmla="*/ 0 w 357447"/>
              <a:gd name="connsiteY0" fmla="*/ 0 h 340821"/>
              <a:gd name="connsiteX1" fmla="*/ 216131 w 357447"/>
              <a:gd name="connsiteY1" fmla="*/ 157941 h 340821"/>
              <a:gd name="connsiteX2" fmla="*/ 315884 w 357447"/>
              <a:gd name="connsiteY2" fmla="*/ 249381 h 340821"/>
              <a:gd name="connsiteX3" fmla="*/ 357447 w 357447"/>
              <a:gd name="connsiteY3" fmla="*/ 340821 h 340821"/>
            </a:gdLst>
            <a:ahLst/>
            <a:cxnLst>
              <a:cxn ang="0">
                <a:pos x="connsiteX0" y="connsiteY0"/>
              </a:cxn>
              <a:cxn ang="0">
                <a:pos x="connsiteX1" y="connsiteY1"/>
              </a:cxn>
              <a:cxn ang="0">
                <a:pos x="connsiteX2" y="connsiteY2"/>
              </a:cxn>
              <a:cxn ang="0">
                <a:pos x="connsiteX3" y="connsiteY3"/>
              </a:cxn>
            </a:cxnLst>
            <a:rect l="l" t="t" r="r" b="b"/>
            <a:pathLst>
              <a:path w="357447" h="340821">
                <a:moveTo>
                  <a:pt x="0" y="0"/>
                </a:moveTo>
                <a:cubicBezTo>
                  <a:pt x="81742" y="58189"/>
                  <a:pt x="163484" y="116378"/>
                  <a:pt x="216131" y="157941"/>
                </a:cubicBezTo>
                <a:cubicBezTo>
                  <a:pt x="268778" y="199504"/>
                  <a:pt x="292331" y="218901"/>
                  <a:pt x="315884" y="249381"/>
                </a:cubicBezTo>
                <a:cubicBezTo>
                  <a:pt x="339437" y="279861"/>
                  <a:pt x="348442" y="310341"/>
                  <a:pt x="357447" y="340821"/>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57" name="Rectangle 56"/>
          <p:cNvSpPr/>
          <p:nvPr/>
        </p:nvSpPr>
        <p:spPr>
          <a:xfrm>
            <a:off x="3838429" y="6595672"/>
            <a:ext cx="1401795" cy="262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8" name="Rectangle 57"/>
          <p:cNvSpPr/>
          <p:nvPr/>
        </p:nvSpPr>
        <p:spPr>
          <a:xfrm>
            <a:off x="0" y="5181600"/>
            <a:ext cx="2592324"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Oval 67"/>
          <p:cNvSpPr/>
          <p:nvPr/>
        </p:nvSpPr>
        <p:spPr bwMode="auto">
          <a:xfrm>
            <a:off x="0" y="5156616"/>
            <a:ext cx="1254177" cy="49467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 name="TextBox 6"/>
          <p:cNvSpPr txBox="1">
            <a:spLocks noChangeArrowheads="1"/>
          </p:cNvSpPr>
          <p:nvPr/>
        </p:nvSpPr>
        <p:spPr bwMode="auto">
          <a:xfrm>
            <a:off x="0" y="2133600"/>
            <a:ext cx="2438400" cy="830997"/>
          </a:xfrm>
          <a:prstGeom prst="rect">
            <a:avLst/>
          </a:prstGeom>
          <a:solidFill>
            <a:schemeClr val="bg1"/>
          </a:solidFill>
          <a:ln w="9525">
            <a:noFill/>
            <a:miter lim="800000"/>
            <a:headEnd/>
            <a:tailEnd/>
          </a:ln>
        </p:spPr>
        <p:txBody>
          <a:bodyPr wrap="square">
            <a:spAutoFit/>
          </a:bodyPr>
          <a:lstStyle/>
          <a:p>
            <a:pPr algn="ctr"/>
            <a:r>
              <a:rPr lang="en-US" sz="2400" b="1" dirty="0" smtClean="0"/>
              <a:t>location of </a:t>
            </a:r>
          </a:p>
          <a:p>
            <a:pPr algn="ctr"/>
            <a:r>
              <a:rPr lang="en-US" sz="2400" b="1" dirty="0" smtClean="0"/>
              <a:t>Colorado Plateau</a:t>
            </a:r>
          </a:p>
        </p:txBody>
      </p:sp>
      <p:sp>
        <p:nvSpPr>
          <p:cNvPr id="71" name="Oval 70"/>
          <p:cNvSpPr/>
          <p:nvPr/>
        </p:nvSpPr>
        <p:spPr bwMode="auto">
          <a:xfrm>
            <a:off x="2057400" y="1447800"/>
            <a:ext cx="457200" cy="457200"/>
          </a:xfrm>
          <a:prstGeom prst="ellipse">
            <a:avLst/>
          </a:prstGeom>
          <a:noFill/>
          <a:ln w="76200">
            <a:solidFill>
              <a:srgbClr val="0000FF"/>
            </a:solidFill>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 name="TextBox 1"/>
          <p:cNvSpPr txBox="1">
            <a:spLocks noChangeArrowheads="1"/>
          </p:cNvSpPr>
          <p:nvPr/>
        </p:nvSpPr>
        <p:spPr bwMode="auto">
          <a:xfrm>
            <a:off x="936884" y="0"/>
            <a:ext cx="7502577" cy="584775"/>
          </a:xfrm>
          <a:prstGeom prst="rect">
            <a:avLst/>
          </a:prstGeom>
          <a:no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 </a:t>
            </a:r>
            <a:r>
              <a:rPr lang="en-US" sz="3200" b="1" dirty="0" smtClean="0"/>
              <a:t>in time . . . .</a:t>
            </a:r>
            <a:endParaRPr lang="en-US" sz="3200" b="1" dirty="0"/>
          </a:p>
        </p:txBody>
      </p:sp>
      <p:sp>
        <p:nvSpPr>
          <p:cNvPr id="74" name="TextBox 1"/>
          <p:cNvSpPr txBox="1">
            <a:spLocks noChangeArrowheads="1"/>
          </p:cNvSpPr>
          <p:nvPr/>
        </p:nvSpPr>
        <p:spPr bwMode="auto">
          <a:xfrm>
            <a:off x="0" y="5486400"/>
            <a:ext cx="9144000" cy="553998"/>
          </a:xfrm>
          <a:prstGeom prst="rect">
            <a:avLst/>
          </a:prstGeom>
          <a:noFill/>
          <a:ln w="9525">
            <a:noFill/>
            <a:miter lim="800000"/>
            <a:headEnd/>
            <a:tailEnd/>
          </a:ln>
        </p:spPr>
        <p:txBody>
          <a:bodyPr wrap="square">
            <a:spAutoFit/>
          </a:bodyPr>
          <a:lstStyle/>
          <a:p>
            <a:pPr algn="ctr"/>
            <a:r>
              <a:rPr lang="en-US" sz="3000" b="1" spc="-50" dirty="0" smtClean="0">
                <a:solidFill>
                  <a:srgbClr val="FF0000"/>
                </a:solidFill>
                <a:effectLst>
                  <a:outerShdw dist="38100" dir="7200000" algn="ctr" rotWithShape="0">
                    <a:schemeClr val="tx1"/>
                  </a:outerShdw>
                </a:effectLst>
                <a:latin typeface="Comic Sans MS" pitchFamily="66" charset="0"/>
              </a:rPr>
              <a:t>Let’s watch the tectonic plates move thru time...</a:t>
            </a:r>
            <a:endParaRPr lang="en-US" sz="3000" b="1" spc="-50" dirty="0">
              <a:solidFill>
                <a:srgbClr val="FF0000"/>
              </a:solidFill>
              <a:effectLst>
                <a:outerShdw dist="38100" dir="7200000" algn="ctr" rotWithShape="0">
                  <a:schemeClr val="tx1"/>
                </a:outerShdw>
              </a:effectLst>
              <a:latin typeface="Comic Sans MS" pitchFamily="66" charset="0"/>
            </a:endParaRPr>
          </a:p>
        </p:txBody>
      </p:sp>
      <p:sp>
        <p:nvSpPr>
          <p:cNvPr id="67" name="TextBox 7"/>
          <p:cNvSpPr txBox="1">
            <a:spLocks noChangeArrowheads="1"/>
          </p:cNvSpPr>
          <p:nvPr/>
        </p:nvSpPr>
        <p:spPr bwMode="auto">
          <a:xfrm>
            <a:off x="1676401" y="5257800"/>
            <a:ext cx="4724400" cy="830997"/>
          </a:xfrm>
          <a:prstGeom prst="rect">
            <a:avLst/>
          </a:prstGeom>
          <a:solidFill>
            <a:schemeClr val="bg1"/>
          </a:solidFill>
          <a:ln w="9525">
            <a:noFill/>
            <a:miter lim="800000"/>
            <a:headEnd/>
            <a:tailEnd/>
          </a:ln>
        </p:spPr>
        <p:txBody>
          <a:bodyPr wrap="square">
            <a:spAutoFit/>
          </a:bodyPr>
          <a:lstStyle/>
          <a:p>
            <a:r>
              <a:rPr lang="en-US" sz="2400" b="1" dirty="0"/>
              <a:t>Time </a:t>
            </a:r>
            <a:r>
              <a:rPr lang="en-US" sz="2400" b="1" dirty="0" smtClean="0"/>
              <a:t>clock </a:t>
            </a:r>
            <a:endParaRPr lang="en-US" sz="2400" b="1" dirty="0"/>
          </a:p>
          <a:p>
            <a:r>
              <a:rPr lang="en-US" sz="2400" b="1" dirty="0"/>
              <a:t>Ma </a:t>
            </a:r>
            <a:r>
              <a:rPr lang="en-US" sz="2400" b="1" dirty="0" smtClean="0"/>
              <a:t>= </a:t>
            </a:r>
            <a:r>
              <a:rPr lang="en-US" sz="2400" b="1" dirty="0"/>
              <a:t>millions of years </a:t>
            </a:r>
            <a:r>
              <a:rPr lang="en-US" sz="2400" b="1" dirty="0" smtClean="0"/>
              <a:t>ago (</a:t>
            </a:r>
            <a:r>
              <a:rPr lang="en-US" sz="2400" b="1" dirty="0" err="1" smtClean="0"/>
              <a:t>mya</a:t>
            </a:r>
            <a:r>
              <a:rPr lang="en-US" sz="2400" b="1" dirty="0"/>
              <a:t>)</a:t>
            </a:r>
          </a:p>
        </p:txBody>
      </p:sp>
      <p:sp>
        <p:nvSpPr>
          <p:cNvPr id="41" name="Freeform 40"/>
          <p:cNvSpPr/>
          <p:nvPr/>
        </p:nvSpPr>
        <p:spPr>
          <a:xfrm>
            <a:off x="2122968" y="813391"/>
            <a:ext cx="1529315" cy="1352107"/>
          </a:xfrm>
          <a:custGeom>
            <a:avLst/>
            <a:gdLst>
              <a:gd name="connsiteX0" fmla="*/ 588334 w 1529315"/>
              <a:gd name="connsiteY0" fmla="*/ 1238693 h 1307805"/>
              <a:gd name="connsiteX1" fmla="*/ 694660 w 1529315"/>
              <a:gd name="connsiteY1" fmla="*/ 1068572 h 1307805"/>
              <a:gd name="connsiteX2" fmla="*/ 822251 w 1529315"/>
              <a:gd name="connsiteY2" fmla="*/ 930349 h 1307805"/>
              <a:gd name="connsiteX3" fmla="*/ 1183758 w 1529315"/>
              <a:gd name="connsiteY3" fmla="*/ 664535 h 1307805"/>
              <a:gd name="connsiteX4" fmla="*/ 1502734 w 1529315"/>
              <a:gd name="connsiteY4" fmla="*/ 494414 h 1307805"/>
              <a:gd name="connsiteX5" fmla="*/ 1343246 w 1529315"/>
              <a:gd name="connsiteY5" fmla="*/ 228600 h 1307805"/>
              <a:gd name="connsiteX6" fmla="*/ 1194390 w 1529315"/>
              <a:gd name="connsiteY6" fmla="*/ 334925 h 1307805"/>
              <a:gd name="connsiteX7" fmla="*/ 1077432 w 1529315"/>
              <a:gd name="connsiteY7" fmla="*/ 419986 h 1307805"/>
              <a:gd name="connsiteX8" fmla="*/ 1024269 w 1529315"/>
              <a:gd name="connsiteY8" fmla="*/ 324293 h 1307805"/>
              <a:gd name="connsiteX9" fmla="*/ 1332613 w 1529315"/>
              <a:gd name="connsiteY9" fmla="*/ 79744 h 1307805"/>
              <a:gd name="connsiteX10" fmla="*/ 1226288 w 1529315"/>
              <a:gd name="connsiteY10" fmla="*/ 5316 h 1307805"/>
              <a:gd name="connsiteX11" fmla="*/ 577702 w 1529315"/>
              <a:gd name="connsiteY11" fmla="*/ 111642 h 1307805"/>
              <a:gd name="connsiteX12" fmla="*/ 396948 w 1529315"/>
              <a:gd name="connsiteY12" fmla="*/ 239232 h 1307805"/>
              <a:gd name="connsiteX13" fmla="*/ 333153 w 1529315"/>
              <a:gd name="connsiteY13" fmla="*/ 462516 h 1307805"/>
              <a:gd name="connsiteX14" fmla="*/ 205562 w 1529315"/>
              <a:gd name="connsiteY14" fmla="*/ 611372 h 1307805"/>
              <a:gd name="connsiteX15" fmla="*/ 67339 w 1529315"/>
              <a:gd name="connsiteY15" fmla="*/ 749595 h 1307805"/>
              <a:gd name="connsiteX16" fmla="*/ 3544 w 1529315"/>
              <a:gd name="connsiteY16" fmla="*/ 940981 h 1307805"/>
              <a:gd name="connsiteX17" fmla="*/ 46074 w 1529315"/>
              <a:gd name="connsiteY17" fmla="*/ 1249325 h 1307805"/>
              <a:gd name="connsiteX18" fmla="*/ 194930 w 1529315"/>
              <a:gd name="connsiteY18" fmla="*/ 1291856 h 1307805"/>
              <a:gd name="connsiteX19" fmla="*/ 333153 w 1529315"/>
              <a:gd name="connsiteY19" fmla="*/ 1153632 h 1307805"/>
              <a:gd name="connsiteX20" fmla="*/ 535172 w 1529315"/>
              <a:gd name="connsiteY20" fmla="*/ 1121735 h 1307805"/>
              <a:gd name="connsiteX21" fmla="*/ 588334 w 1529315"/>
              <a:gd name="connsiteY21" fmla="*/ 1238693 h 1307805"/>
              <a:gd name="connsiteX0" fmla="*/ 588334 w 1529315"/>
              <a:gd name="connsiteY0" fmla="*/ 1238693 h 1307805"/>
              <a:gd name="connsiteX1" fmla="*/ 694660 w 1529315"/>
              <a:gd name="connsiteY1" fmla="*/ 1068572 h 1307805"/>
              <a:gd name="connsiteX2" fmla="*/ 822251 w 1529315"/>
              <a:gd name="connsiteY2" fmla="*/ 930349 h 1307805"/>
              <a:gd name="connsiteX3" fmla="*/ 1183758 w 1529315"/>
              <a:gd name="connsiteY3" fmla="*/ 664535 h 1307805"/>
              <a:gd name="connsiteX4" fmla="*/ 1502734 w 1529315"/>
              <a:gd name="connsiteY4" fmla="*/ 494414 h 1307805"/>
              <a:gd name="connsiteX5" fmla="*/ 1343246 w 1529315"/>
              <a:gd name="connsiteY5" fmla="*/ 228600 h 1307805"/>
              <a:gd name="connsiteX6" fmla="*/ 1194390 w 1529315"/>
              <a:gd name="connsiteY6" fmla="*/ 334925 h 1307805"/>
              <a:gd name="connsiteX7" fmla="*/ 1077432 w 1529315"/>
              <a:gd name="connsiteY7" fmla="*/ 419986 h 1307805"/>
              <a:gd name="connsiteX8" fmla="*/ 1024269 w 1529315"/>
              <a:gd name="connsiteY8" fmla="*/ 324293 h 1307805"/>
              <a:gd name="connsiteX9" fmla="*/ 1332613 w 1529315"/>
              <a:gd name="connsiteY9" fmla="*/ 79744 h 1307805"/>
              <a:gd name="connsiteX10" fmla="*/ 1226288 w 1529315"/>
              <a:gd name="connsiteY10" fmla="*/ 5316 h 1307805"/>
              <a:gd name="connsiteX11" fmla="*/ 577702 w 1529315"/>
              <a:gd name="connsiteY11" fmla="*/ 111642 h 1307805"/>
              <a:gd name="connsiteX12" fmla="*/ 396948 w 1529315"/>
              <a:gd name="connsiteY12" fmla="*/ 239232 h 1307805"/>
              <a:gd name="connsiteX13" fmla="*/ 333153 w 1529315"/>
              <a:gd name="connsiteY13" fmla="*/ 462516 h 1307805"/>
              <a:gd name="connsiteX14" fmla="*/ 205562 w 1529315"/>
              <a:gd name="connsiteY14" fmla="*/ 611372 h 1307805"/>
              <a:gd name="connsiteX15" fmla="*/ 67339 w 1529315"/>
              <a:gd name="connsiteY15" fmla="*/ 749595 h 1307805"/>
              <a:gd name="connsiteX16" fmla="*/ 3544 w 1529315"/>
              <a:gd name="connsiteY16" fmla="*/ 940981 h 1307805"/>
              <a:gd name="connsiteX17" fmla="*/ 46074 w 1529315"/>
              <a:gd name="connsiteY17" fmla="*/ 1249325 h 1307805"/>
              <a:gd name="connsiteX18" fmla="*/ 194930 w 1529315"/>
              <a:gd name="connsiteY18" fmla="*/ 1291856 h 1307805"/>
              <a:gd name="connsiteX19" fmla="*/ 333153 w 1529315"/>
              <a:gd name="connsiteY19" fmla="*/ 1153632 h 1307805"/>
              <a:gd name="connsiteX20" fmla="*/ 535172 w 1529315"/>
              <a:gd name="connsiteY20" fmla="*/ 1121735 h 1307805"/>
              <a:gd name="connsiteX21" fmla="*/ 588334 w 1529315"/>
              <a:gd name="connsiteY21" fmla="*/ 1238693 h 1307805"/>
              <a:gd name="connsiteX0" fmla="*/ 588334 w 1529315"/>
              <a:gd name="connsiteY0" fmla="*/ 1238693 h 1352107"/>
              <a:gd name="connsiteX1" fmla="*/ 694660 w 1529315"/>
              <a:gd name="connsiteY1" fmla="*/ 1068572 h 1352107"/>
              <a:gd name="connsiteX2" fmla="*/ 822251 w 1529315"/>
              <a:gd name="connsiteY2" fmla="*/ 930349 h 1352107"/>
              <a:gd name="connsiteX3" fmla="*/ 1183758 w 1529315"/>
              <a:gd name="connsiteY3" fmla="*/ 664535 h 1352107"/>
              <a:gd name="connsiteX4" fmla="*/ 1502734 w 1529315"/>
              <a:gd name="connsiteY4" fmla="*/ 494414 h 1352107"/>
              <a:gd name="connsiteX5" fmla="*/ 1343246 w 1529315"/>
              <a:gd name="connsiteY5" fmla="*/ 228600 h 1352107"/>
              <a:gd name="connsiteX6" fmla="*/ 1194390 w 1529315"/>
              <a:gd name="connsiteY6" fmla="*/ 334925 h 1352107"/>
              <a:gd name="connsiteX7" fmla="*/ 1077432 w 1529315"/>
              <a:gd name="connsiteY7" fmla="*/ 419986 h 1352107"/>
              <a:gd name="connsiteX8" fmla="*/ 1024269 w 1529315"/>
              <a:gd name="connsiteY8" fmla="*/ 324293 h 1352107"/>
              <a:gd name="connsiteX9" fmla="*/ 1332613 w 1529315"/>
              <a:gd name="connsiteY9" fmla="*/ 79744 h 1352107"/>
              <a:gd name="connsiteX10" fmla="*/ 1226288 w 1529315"/>
              <a:gd name="connsiteY10" fmla="*/ 5316 h 1352107"/>
              <a:gd name="connsiteX11" fmla="*/ 577702 w 1529315"/>
              <a:gd name="connsiteY11" fmla="*/ 111642 h 1352107"/>
              <a:gd name="connsiteX12" fmla="*/ 396948 w 1529315"/>
              <a:gd name="connsiteY12" fmla="*/ 239232 h 1352107"/>
              <a:gd name="connsiteX13" fmla="*/ 333153 w 1529315"/>
              <a:gd name="connsiteY13" fmla="*/ 462516 h 1352107"/>
              <a:gd name="connsiteX14" fmla="*/ 205562 w 1529315"/>
              <a:gd name="connsiteY14" fmla="*/ 611372 h 1352107"/>
              <a:gd name="connsiteX15" fmla="*/ 67339 w 1529315"/>
              <a:gd name="connsiteY15" fmla="*/ 749595 h 1352107"/>
              <a:gd name="connsiteX16" fmla="*/ 3544 w 1529315"/>
              <a:gd name="connsiteY16" fmla="*/ 940981 h 1352107"/>
              <a:gd name="connsiteX17" fmla="*/ 46074 w 1529315"/>
              <a:gd name="connsiteY17" fmla="*/ 1249325 h 1352107"/>
              <a:gd name="connsiteX18" fmla="*/ 194930 w 1529315"/>
              <a:gd name="connsiteY18" fmla="*/ 1291856 h 1352107"/>
              <a:gd name="connsiteX19" fmla="*/ 333153 w 1529315"/>
              <a:gd name="connsiteY19" fmla="*/ 1153632 h 1352107"/>
              <a:gd name="connsiteX20" fmla="*/ 535172 w 1529315"/>
              <a:gd name="connsiteY20" fmla="*/ 1121735 h 1352107"/>
              <a:gd name="connsiteX21" fmla="*/ 588334 w 1529315"/>
              <a:gd name="connsiteY21" fmla="*/ 1238693 h 135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29315" h="1352107">
                <a:moveTo>
                  <a:pt x="588334" y="1238693"/>
                </a:moveTo>
                <a:cubicBezTo>
                  <a:pt x="668078" y="1352107"/>
                  <a:pt x="655674" y="1119963"/>
                  <a:pt x="694660" y="1068572"/>
                </a:cubicBezTo>
                <a:cubicBezTo>
                  <a:pt x="733646" y="1017181"/>
                  <a:pt x="740735" y="997689"/>
                  <a:pt x="822251" y="930349"/>
                </a:cubicBezTo>
                <a:cubicBezTo>
                  <a:pt x="903767" y="863010"/>
                  <a:pt x="1070344" y="737191"/>
                  <a:pt x="1183758" y="664535"/>
                </a:cubicBezTo>
                <a:cubicBezTo>
                  <a:pt x="1297172" y="591879"/>
                  <a:pt x="1476153" y="567070"/>
                  <a:pt x="1502734" y="494414"/>
                </a:cubicBezTo>
                <a:cubicBezTo>
                  <a:pt x="1529315" y="421758"/>
                  <a:pt x="1394637" y="255181"/>
                  <a:pt x="1343246" y="228600"/>
                </a:cubicBezTo>
                <a:cubicBezTo>
                  <a:pt x="1291855" y="202019"/>
                  <a:pt x="1194390" y="334925"/>
                  <a:pt x="1194390" y="334925"/>
                </a:cubicBezTo>
                <a:cubicBezTo>
                  <a:pt x="1150088" y="366823"/>
                  <a:pt x="1105785" y="421758"/>
                  <a:pt x="1077432" y="419986"/>
                </a:cubicBezTo>
                <a:cubicBezTo>
                  <a:pt x="1049079" y="418214"/>
                  <a:pt x="981739" y="381000"/>
                  <a:pt x="1024269" y="324293"/>
                </a:cubicBezTo>
                <a:cubicBezTo>
                  <a:pt x="1066799" y="267586"/>
                  <a:pt x="1298943" y="132907"/>
                  <a:pt x="1332613" y="79744"/>
                </a:cubicBezTo>
                <a:cubicBezTo>
                  <a:pt x="1366283" y="26581"/>
                  <a:pt x="1352107" y="0"/>
                  <a:pt x="1226288" y="5316"/>
                </a:cubicBezTo>
                <a:cubicBezTo>
                  <a:pt x="1100470" y="10632"/>
                  <a:pt x="715925" y="72656"/>
                  <a:pt x="577702" y="111642"/>
                </a:cubicBezTo>
                <a:cubicBezTo>
                  <a:pt x="439479" y="150628"/>
                  <a:pt x="437706" y="180753"/>
                  <a:pt x="396948" y="239232"/>
                </a:cubicBezTo>
                <a:cubicBezTo>
                  <a:pt x="356190" y="297711"/>
                  <a:pt x="365051" y="400493"/>
                  <a:pt x="333153" y="462516"/>
                </a:cubicBezTo>
                <a:cubicBezTo>
                  <a:pt x="301255" y="524539"/>
                  <a:pt x="249864" y="563525"/>
                  <a:pt x="205562" y="611372"/>
                </a:cubicBezTo>
                <a:cubicBezTo>
                  <a:pt x="161260" y="659219"/>
                  <a:pt x="101009" y="694660"/>
                  <a:pt x="67339" y="749595"/>
                </a:cubicBezTo>
                <a:cubicBezTo>
                  <a:pt x="33669" y="804530"/>
                  <a:pt x="7088" y="857693"/>
                  <a:pt x="3544" y="940981"/>
                </a:cubicBezTo>
                <a:cubicBezTo>
                  <a:pt x="0" y="1024269"/>
                  <a:pt x="14176" y="1190846"/>
                  <a:pt x="46074" y="1249325"/>
                </a:cubicBezTo>
                <a:cubicBezTo>
                  <a:pt x="77972" y="1307804"/>
                  <a:pt x="147084" y="1307805"/>
                  <a:pt x="194930" y="1291856"/>
                </a:cubicBezTo>
                <a:cubicBezTo>
                  <a:pt x="242776" y="1275907"/>
                  <a:pt x="276446" y="1181986"/>
                  <a:pt x="333153" y="1153632"/>
                </a:cubicBezTo>
                <a:cubicBezTo>
                  <a:pt x="389860" y="1125279"/>
                  <a:pt x="492642" y="1107558"/>
                  <a:pt x="535172" y="1121735"/>
                </a:cubicBezTo>
                <a:cubicBezTo>
                  <a:pt x="577702" y="1135912"/>
                  <a:pt x="561753" y="1247554"/>
                  <a:pt x="588334" y="1238693"/>
                </a:cubicBezTo>
                <a:close/>
              </a:path>
            </a:pathLst>
          </a:custGeom>
          <a:noFill/>
          <a:ln w="76200">
            <a:solidFill>
              <a:srgbClr val="FFC000"/>
            </a:solidFill>
          </a:ln>
          <a:effectLst>
            <a:outerShdw dist="88900" dir="60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6"/>
          <p:cNvSpPr txBox="1">
            <a:spLocks noChangeArrowheads="1"/>
          </p:cNvSpPr>
          <p:nvPr/>
        </p:nvSpPr>
        <p:spPr bwMode="auto">
          <a:xfrm>
            <a:off x="3733800" y="609600"/>
            <a:ext cx="1371600" cy="830997"/>
          </a:xfrm>
          <a:prstGeom prst="rect">
            <a:avLst/>
          </a:prstGeom>
          <a:solidFill>
            <a:schemeClr val="bg1"/>
          </a:solidFill>
          <a:ln w="9525">
            <a:noFill/>
            <a:miter lim="800000"/>
            <a:headEnd/>
            <a:tailEnd/>
          </a:ln>
        </p:spPr>
        <p:txBody>
          <a:bodyPr wrap="square">
            <a:spAutoFit/>
          </a:bodyPr>
          <a:lstStyle/>
          <a:p>
            <a:pPr algn="ctr"/>
            <a:r>
              <a:rPr lang="en-US" sz="2400" b="1" dirty="0" smtClean="0"/>
              <a:t>North </a:t>
            </a:r>
          </a:p>
          <a:p>
            <a:pPr algn="ctr"/>
            <a:r>
              <a:rPr lang="en-US" sz="2400" b="1" dirty="0" smtClean="0"/>
              <a:t>America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left)">
                                      <p:cBhvr>
                                        <p:cTn id="7" dur="10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60"/>
                                        </p:tgtEl>
                                      </p:cBhvr>
                                    </p:animEffect>
                                    <p:set>
                                      <p:cBhvr>
                                        <p:cTn id="12" dur="1" fill="hold">
                                          <p:stCondLst>
                                            <p:cond delay="999"/>
                                          </p:stCondLst>
                                        </p:cTn>
                                        <p:tgtEl>
                                          <p:spTgt spid="60"/>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1000"/>
                                        <p:tgtEl>
                                          <p:spTgt spid="74"/>
                                        </p:tgtEl>
                                      </p:cBhvr>
                                    </p:animEffect>
                                    <p:set>
                                      <p:cBhvr>
                                        <p:cTn id="15" dur="1" fill="hold">
                                          <p:stCondLst>
                                            <p:cond delay="999"/>
                                          </p:stCondLst>
                                        </p:cTn>
                                        <p:tgtEl>
                                          <p:spTgt spid="74"/>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1000"/>
                                        <p:tgtEl>
                                          <p:spTgt spid="13"/>
                                        </p:tgtEl>
                                      </p:cBhvr>
                                    </p:animEffect>
                                    <p:set>
                                      <p:cBhvr>
                                        <p:cTn id="18" dur="1" fill="hold">
                                          <p:stCondLst>
                                            <p:cond delay="999"/>
                                          </p:stCondLst>
                                        </p:cTn>
                                        <p:tgtEl>
                                          <p:spTgt spid="13"/>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1000"/>
                                        <p:tgtEl>
                                          <p:spTgt spid="58"/>
                                        </p:tgtEl>
                                      </p:cBhvr>
                                    </p:animEffect>
                                    <p:set>
                                      <p:cBhvr>
                                        <p:cTn id="21" dur="1" fill="hold">
                                          <p:stCondLst>
                                            <p:cond delay="999"/>
                                          </p:stCondLst>
                                        </p:cTn>
                                        <p:tgtEl>
                                          <p:spTgt spid="58"/>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1000"/>
                                        <p:tgtEl>
                                          <p:spTgt spid="27"/>
                                        </p:tgtEl>
                                      </p:cBhvr>
                                    </p:animEffect>
                                    <p:set>
                                      <p:cBhvr>
                                        <p:cTn id="24" dur="1" fill="hold">
                                          <p:stCondLst>
                                            <p:cond delay="999"/>
                                          </p:stCondLst>
                                        </p:cTn>
                                        <p:tgtEl>
                                          <p:spTgt spid="27"/>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10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left)">
                                      <p:cBhvr>
                                        <p:cTn id="32" dur="1000"/>
                                        <p:tgtEl>
                                          <p:spTgt spid="41"/>
                                        </p:tgtEl>
                                      </p:cBhvr>
                                    </p:animEffect>
                                  </p:childTnLst>
                                </p:cTn>
                              </p:par>
                              <p:par>
                                <p:cTn id="33" presetID="53"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p:cTn id="35" dur="1000" fill="hold"/>
                                        <p:tgtEl>
                                          <p:spTgt spid="42"/>
                                        </p:tgtEl>
                                        <p:attrNameLst>
                                          <p:attrName>ppt_w</p:attrName>
                                        </p:attrNameLst>
                                      </p:cBhvr>
                                      <p:tavLst>
                                        <p:tav tm="0">
                                          <p:val>
                                            <p:fltVal val="0"/>
                                          </p:val>
                                        </p:tav>
                                        <p:tav tm="100000">
                                          <p:val>
                                            <p:strVal val="#ppt_w"/>
                                          </p:val>
                                        </p:tav>
                                      </p:tavLst>
                                    </p:anim>
                                    <p:anim calcmode="lin" valueType="num">
                                      <p:cBhvr>
                                        <p:cTn id="36" dur="1000" fill="hold"/>
                                        <p:tgtEl>
                                          <p:spTgt spid="42"/>
                                        </p:tgtEl>
                                        <p:attrNameLst>
                                          <p:attrName>ppt_h</p:attrName>
                                        </p:attrNameLst>
                                      </p:cBhvr>
                                      <p:tavLst>
                                        <p:tav tm="0">
                                          <p:val>
                                            <p:fltVal val="0"/>
                                          </p:val>
                                        </p:tav>
                                        <p:tav tm="100000">
                                          <p:val>
                                            <p:strVal val="#ppt_h"/>
                                          </p:val>
                                        </p:tav>
                                      </p:tavLst>
                                    </p:anim>
                                    <p:animEffect transition="in" filter="fade">
                                      <p:cBhvr>
                                        <p:cTn id="37" dur="10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1000"/>
                                        <p:tgtEl>
                                          <p:spTgt spid="42"/>
                                        </p:tgtEl>
                                      </p:cBhvr>
                                    </p:animEffect>
                                    <p:set>
                                      <p:cBhvr>
                                        <p:cTn id="42" dur="1" fill="hold">
                                          <p:stCondLst>
                                            <p:cond delay="999"/>
                                          </p:stCondLst>
                                        </p:cTn>
                                        <p:tgtEl>
                                          <p:spTgt spid="42"/>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1000"/>
                                        <p:tgtEl>
                                          <p:spTgt spid="41"/>
                                        </p:tgtEl>
                                      </p:cBhvr>
                                    </p:animEffect>
                                    <p:set>
                                      <p:cBhvr>
                                        <p:cTn id="45" dur="1" fill="hold">
                                          <p:stCondLst>
                                            <p:cond delay="999"/>
                                          </p:stCondLst>
                                        </p:cTn>
                                        <p:tgtEl>
                                          <p:spTgt spid="41"/>
                                        </p:tgtEl>
                                        <p:attrNameLst>
                                          <p:attrName>style.visibility</p:attrName>
                                        </p:attrNameLst>
                                      </p:cBhvr>
                                      <p:to>
                                        <p:strVal val="hidden"/>
                                      </p:to>
                                    </p:set>
                                  </p:childTnLst>
                                </p:cTn>
                              </p:par>
                            </p:childTnLst>
                          </p:cTn>
                        </p:par>
                        <p:par>
                          <p:cTn id="46" fill="hold">
                            <p:stCondLst>
                              <p:cond delay="1000"/>
                            </p:stCondLst>
                            <p:childTnLst>
                              <p:par>
                                <p:cTn id="47" presetID="22" presetClass="entr" presetSubtype="1" fill="hold" grpId="0" nodeType="afterEffect">
                                  <p:stCondLst>
                                    <p:cond delay="0"/>
                                  </p:stCondLst>
                                  <p:childTnLst>
                                    <p:set>
                                      <p:cBhvr>
                                        <p:cTn id="48" dur="1" fill="hold">
                                          <p:stCondLst>
                                            <p:cond delay="0"/>
                                          </p:stCondLst>
                                        </p:cTn>
                                        <p:tgtEl>
                                          <p:spTgt spid="71"/>
                                        </p:tgtEl>
                                        <p:attrNameLst>
                                          <p:attrName>style.visibility</p:attrName>
                                        </p:attrNameLst>
                                      </p:cBhvr>
                                      <p:to>
                                        <p:strVal val="visible"/>
                                      </p:to>
                                    </p:set>
                                    <p:animEffect transition="in" filter="wipe(up)">
                                      <p:cBhvr>
                                        <p:cTn id="49" dur="1000"/>
                                        <p:tgtEl>
                                          <p:spTgt spid="71"/>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67">
                                            <p:bg/>
                                          </p:spTgt>
                                        </p:tgtEl>
                                        <p:attrNameLst>
                                          <p:attrName>style.visibility</p:attrName>
                                        </p:attrNameLst>
                                      </p:cBhvr>
                                      <p:to>
                                        <p:strVal val="visible"/>
                                      </p:to>
                                    </p:set>
                                    <p:animEffect transition="in" filter="fade">
                                      <p:cBhvr>
                                        <p:cTn id="52" dur="2000"/>
                                        <p:tgtEl>
                                          <p:spTgt spid="67">
                                            <p:bg/>
                                          </p:spTgt>
                                        </p:tgtEl>
                                      </p:cBhvr>
                                    </p:animEffect>
                                  </p:childTnLst>
                                </p:cTn>
                              </p:par>
                              <p:par>
                                <p:cTn id="53" presetID="53" presetClass="entr" presetSubtype="0" fill="hold" grpId="0" nodeType="withEffect">
                                  <p:stCondLst>
                                    <p:cond delay="0"/>
                                  </p:stCondLst>
                                  <p:childTnLst>
                                    <p:set>
                                      <p:cBhvr>
                                        <p:cTn id="54" dur="1" fill="hold">
                                          <p:stCondLst>
                                            <p:cond delay="0"/>
                                          </p:stCondLst>
                                        </p:cTn>
                                        <p:tgtEl>
                                          <p:spTgt spid="70"/>
                                        </p:tgtEl>
                                        <p:attrNameLst>
                                          <p:attrName>style.visibility</p:attrName>
                                        </p:attrNameLst>
                                      </p:cBhvr>
                                      <p:to>
                                        <p:strVal val="visible"/>
                                      </p:to>
                                    </p:set>
                                    <p:anim calcmode="lin" valueType="num">
                                      <p:cBhvr>
                                        <p:cTn id="55" dur="1000" fill="hold"/>
                                        <p:tgtEl>
                                          <p:spTgt spid="70"/>
                                        </p:tgtEl>
                                        <p:attrNameLst>
                                          <p:attrName>ppt_w</p:attrName>
                                        </p:attrNameLst>
                                      </p:cBhvr>
                                      <p:tavLst>
                                        <p:tav tm="0">
                                          <p:val>
                                            <p:fltVal val="0"/>
                                          </p:val>
                                        </p:tav>
                                        <p:tav tm="100000">
                                          <p:val>
                                            <p:strVal val="#ppt_w"/>
                                          </p:val>
                                        </p:tav>
                                      </p:tavLst>
                                    </p:anim>
                                    <p:anim calcmode="lin" valueType="num">
                                      <p:cBhvr>
                                        <p:cTn id="56" dur="1000" fill="hold"/>
                                        <p:tgtEl>
                                          <p:spTgt spid="70"/>
                                        </p:tgtEl>
                                        <p:attrNameLst>
                                          <p:attrName>ppt_h</p:attrName>
                                        </p:attrNameLst>
                                      </p:cBhvr>
                                      <p:tavLst>
                                        <p:tav tm="0">
                                          <p:val>
                                            <p:fltVal val="0"/>
                                          </p:val>
                                        </p:tav>
                                        <p:tav tm="100000">
                                          <p:val>
                                            <p:strVal val="#ppt_h"/>
                                          </p:val>
                                        </p:tav>
                                      </p:tavLst>
                                    </p:anim>
                                    <p:animEffect transition="in" filter="fade">
                                      <p:cBhvr>
                                        <p:cTn id="57" dur="1000"/>
                                        <p:tgtEl>
                                          <p:spTgt spid="7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1000"/>
                                        <p:tgtEl>
                                          <p:spTgt spid="71"/>
                                        </p:tgtEl>
                                      </p:cBhvr>
                                    </p:animEffect>
                                    <p:set>
                                      <p:cBhvr>
                                        <p:cTn id="62" dur="1" fill="hold">
                                          <p:stCondLst>
                                            <p:cond delay="999"/>
                                          </p:stCondLst>
                                        </p:cTn>
                                        <p:tgtEl>
                                          <p:spTgt spid="71"/>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1000"/>
                                        <p:tgtEl>
                                          <p:spTgt spid="70"/>
                                        </p:tgtEl>
                                      </p:cBhvr>
                                    </p:animEffect>
                                    <p:set>
                                      <p:cBhvr>
                                        <p:cTn id="65" dur="1" fill="hold">
                                          <p:stCondLst>
                                            <p:cond delay="999"/>
                                          </p:stCondLst>
                                        </p:cTn>
                                        <p:tgtEl>
                                          <p:spTgt spid="70"/>
                                        </p:tgtEl>
                                        <p:attrNameLst>
                                          <p:attrName>style.visibility</p:attrName>
                                        </p:attrNameLst>
                                      </p:cBhvr>
                                      <p:to>
                                        <p:strVal val="hidden"/>
                                      </p:to>
                                    </p:set>
                                  </p:childTnLst>
                                </p:cTn>
                              </p:par>
                              <p:par>
                                <p:cTn id="66" presetID="22" presetClass="entr" presetSubtype="8" fill="hold" nodeType="withEffect">
                                  <p:stCondLst>
                                    <p:cond delay="0"/>
                                  </p:stCondLst>
                                  <p:childTnLst>
                                    <p:set>
                                      <p:cBhvr>
                                        <p:cTn id="67" dur="1" fill="hold">
                                          <p:stCondLst>
                                            <p:cond delay="0"/>
                                          </p:stCondLst>
                                        </p:cTn>
                                        <p:tgtEl>
                                          <p:spTgt spid="66"/>
                                        </p:tgtEl>
                                        <p:attrNameLst>
                                          <p:attrName>style.visibility</p:attrName>
                                        </p:attrNameLst>
                                      </p:cBhvr>
                                      <p:to>
                                        <p:strVal val="visible"/>
                                      </p:to>
                                    </p:set>
                                    <p:animEffect transition="in" filter="wipe(left)">
                                      <p:cBhvr>
                                        <p:cTn id="68" dur="1000"/>
                                        <p:tgtEl>
                                          <p:spTgt spid="66"/>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72"/>
                                        </p:tgtEl>
                                        <p:attrNameLst>
                                          <p:attrName>style.visibility</p:attrName>
                                        </p:attrNameLst>
                                      </p:cBhvr>
                                      <p:to>
                                        <p:strVal val="visible"/>
                                      </p:to>
                                    </p:set>
                                    <p:animEffect transition="in" filter="wipe(left)">
                                      <p:cBhvr>
                                        <p:cTn id="73" dur="1000"/>
                                        <p:tgtEl>
                                          <p:spTgt spid="7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wipe(left)">
                                      <p:cBhvr>
                                        <p:cTn id="78" dur="1000"/>
                                        <p:tgtEl>
                                          <p:spTgt spid="68"/>
                                        </p:tgtEl>
                                      </p:cBhvr>
                                    </p:animEffect>
                                  </p:childTnLst>
                                </p:cTn>
                              </p:par>
                            </p:childTnLst>
                          </p:cTn>
                        </p:par>
                        <p:par>
                          <p:cTn id="79" fill="hold">
                            <p:stCondLst>
                              <p:cond delay="1000"/>
                            </p:stCondLst>
                            <p:childTnLst>
                              <p:par>
                                <p:cTn id="80" presetID="10" presetClass="entr" presetSubtype="0" fill="hold" nodeType="afterEffect">
                                  <p:stCondLst>
                                    <p:cond delay="0"/>
                                  </p:stCondLst>
                                  <p:childTnLst>
                                    <p:set>
                                      <p:cBhvr>
                                        <p:cTn id="81" dur="1" fill="hold">
                                          <p:stCondLst>
                                            <p:cond delay="0"/>
                                          </p:stCondLst>
                                        </p:cTn>
                                        <p:tgtEl>
                                          <p:spTgt spid="67">
                                            <p:txEl>
                                              <p:pRg st="0" end="0"/>
                                            </p:txEl>
                                          </p:spTgt>
                                        </p:tgtEl>
                                        <p:attrNameLst>
                                          <p:attrName>style.visibility</p:attrName>
                                        </p:attrNameLst>
                                      </p:cBhvr>
                                      <p:to>
                                        <p:strVal val="visible"/>
                                      </p:to>
                                    </p:set>
                                    <p:animEffect transition="in" filter="fade">
                                      <p:cBhvr>
                                        <p:cTn id="82" dur="1000"/>
                                        <p:tgtEl>
                                          <p:spTgt spid="67">
                                            <p:txEl>
                                              <p:pRg st="0" end="0"/>
                                            </p:txEl>
                                          </p:spTgt>
                                        </p:tgtEl>
                                      </p:cBhvr>
                                    </p:animEffect>
                                  </p:childTnLst>
                                </p:cTn>
                              </p:par>
                              <p:par>
                                <p:cTn id="83" presetID="10" presetClass="entr" presetSubtype="0" fill="hold" nodeType="withEffect">
                                  <p:stCondLst>
                                    <p:cond delay="0"/>
                                  </p:stCondLst>
                                  <p:childTnLst>
                                    <p:set>
                                      <p:cBhvr>
                                        <p:cTn id="84" dur="1" fill="hold">
                                          <p:stCondLst>
                                            <p:cond delay="0"/>
                                          </p:stCondLst>
                                        </p:cTn>
                                        <p:tgtEl>
                                          <p:spTgt spid="67">
                                            <p:txEl>
                                              <p:pRg st="1" end="1"/>
                                            </p:txEl>
                                          </p:spTgt>
                                        </p:tgtEl>
                                        <p:attrNameLst>
                                          <p:attrName>style.visibility</p:attrName>
                                        </p:attrNameLst>
                                      </p:cBhvr>
                                      <p:to>
                                        <p:strVal val="visible"/>
                                      </p:to>
                                    </p:set>
                                    <p:animEffect transition="in" filter="fade">
                                      <p:cBhvr>
                                        <p:cTn id="85" dur="1000"/>
                                        <p:tgtEl>
                                          <p:spTgt spid="67">
                                            <p:txEl>
                                              <p:pRg st="1" end="1"/>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grpId="1" nodeType="clickEffect">
                                  <p:stCondLst>
                                    <p:cond delay="0"/>
                                  </p:stCondLst>
                                  <p:childTnLst>
                                    <p:animMotion origin="layout" path="M -2.22222E-6 -2.02312E-6 L 0.00278 0.06752 " pathEditMode="relative" rAng="0" ptsTypes="AA">
                                      <p:cBhvr>
                                        <p:cTn id="89" dur="1000" fill="hold"/>
                                        <p:tgtEl>
                                          <p:spTgt spid="68"/>
                                        </p:tgtEl>
                                        <p:attrNameLst>
                                          <p:attrName>ppt_x</p:attrName>
                                          <p:attrName>ppt_y</p:attrName>
                                        </p:attrNameLst>
                                      </p:cBhvr>
                                      <p:rCtr x="1" y="34"/>
                                    </p:animMotion>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0" nodeType="clickEffect">
                                  <p:stCondLst>
                                    <p:cond delay="0"/>
                                  </p:stCondLst>
                                  <p:childTnLst>
                                    <p:animEffect transition="out" filter="fade">
                                      <p:cBhvr>
                                        <p:cTn id="93" dur="1000"/>
                                        <p:tgtEl>
                                          <p:spTgt spid="67">
                                            <p:txEl>
                                              <p:pRg st="0" end="0"/>
                                            </p:txEl>
                                          </p:spTgt>
                                        </p:tgtEl>
                                      </p:cBhvr>
                                    </p:animEffect>
                                    <p:set>
                                      <p:cBhvr>
                                        <p:cTn id="94" dur="1" fill="hold">
                                          <p:stCondLst>
                                            <p:cond delay="999"/>
                                          </p:stCondLst>
                                        </p:cTn>
                                        <p:tgtEl>
                                          <p:spTgt spid="67">
                                            <p:txEl>
                                              <p:pRg st="0" end="0"/>
                                            </p:txEl>
                                          </p:spTgt>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1000"/>
                                        <p:tgtEl>
                                          <p:spTgt spid="67">
                                            <p:bg/>
                                          </p:spTgt>
                                        </p:tgtEl>
                                      </p:cBhvr>
                                    </p:animEffect>
                                    <p:set>
                                      <p:cBhvr>
                                        <p:cTn id="97" dur="1" fill="hold">
                                          <p:stCondLst>
                                            <p:cond delay="999"/>
                                          </p:stCondLst>
                                        </p:cTn>
                                        <p:tgtEl>
                                          <p:spTgt spid="67">
                                            <p:bg/>
                                          </p:spTgt>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1000"/>
                                        <p:tgtEl>
                                          <p:spTgt spid="67">
                                            <p:txEl>
                                              <p:pRg st="1" end="1"/>
                                            </p:txEl>
                                          </p:spTgt>
                                        </p:tgtEl>
                                      </p:cBhvr>
                                    </p:animEffect>
                                    <p:set>
                                      <p:cBhvr>
                                        <p:cTn id="100" dur="1" fill="hold">
                                          <p:stCondLst>
                                            <p:cond delay="999"/>
                                          </p:stCondLst>
                                        </p:cTn>
                                        <p:tgtEl>
                                          <p:spTgt spid="67">
                                            <p:txEl>
                                              <p:pRg st="1" end="1"/>
                                            </p:txEl>
                                          </p:spTgt>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1000"/>
                                        <p:tgtEl>
                                          <p:spTgt spid="68"/>
                                        </p:tgtEl>
                                      </p:cBhvr>
                                    </p:animEffect>
                                    <p:set>
                                      <p:cBhvr>
                                        <p:cTn id="103" dur="1" fill="hold">
                                          <p:stCondLst>
                                            <p:cond delay="999"/>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27" grpId="0" animBg="1"/>
      <p:bldP spid="58" grpId="0" animBg="1"/>
      <p:bldP spid="68" grpId="0" animBg="1"/>
      <p:bldP spid="68" grpId="1" animBg="1"/>
      <p:bldP spid="68" grpId="2" animBg="1"/>
      <p:bldP spid="70" grpId="0" animBg="1"/>
      <p:bldP spid="70" grpId="1" animBg="1"/>
      <p:bldP spid="71" grpId="0" animBg="1"/>
      <p:bldP spid="71" grpId="1" animBg="1"/>
      <p:bldP spid="72" grpId="0"/>
      <p:bldP spid="74" grpId="0"/>
      <p:bldP spid="74" grpId="1"/>
      <p:bldP spid="67" grpId="0" uiExpand="1" build="allAtOnce" animBg="1"/>
      <p:bldP spid="67" grpId="1" uiExpand="1" build="allAtOnce" animBg="1"/>
      <p:bldP spid="41" grpId="0" animBg="1"/>
      <p:bldP spid="41" grpId="1" animBg="1"/>
      <p:bldP spid="42" grpId="0" animBg="1"/>
      <p:bldP spid="4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a:off x="0" y="1004887"/>
            <a:ext cx="9139237" cy="5853113"/>
            <a:chOff x="0" y="1004887"/>
            <a:chExt cx="9139237" cy="5853113"/>
          </a:xfrm>
        </p:grpSpPr>
        <p:grpSp>
          <p:nvGrpSpPr>
            <p:cNvPr id="3" name="Group 1"/>
            <p:cNvGrpSpPr/>
            <p:nvPr/>
          </p:nvGrpSpPr>
          <p:grpSpPr>
            <a:xfrm>
              <a:off x="0" y="1004887"/>
              <a:ext cx="9139237" cy="5853113"/>
              <a:chOff x="0" y="1004887"/>
              <a:chExt cx="9139237" cy="5853113"/>
            </a:xfrm>
          </p:grpSpPr>
          <p:pic>
            <p:nvPicPr>
              <p:cNvPr id="18" name="Picture 3"/>
              <p:cNvPicPr>
                <a:picLocks noChangeAspect="1" noChangeArrowheads="1"/>
              </p:cNvPicPr>
              <p:nvPr/>
            </p:nvPicPr>
            <p:blipFill>
              <a:blip r:embed="rId3" cstate="print"/>
              <a:srcRect/>
              <a:stretch>
                <a:fillRect/>
              </a:stretch>
            </p:blipFill>
            <p:spPr bwMode="auto">
              <a:xfrm>
                <a:off x="0" y="1004887"/>
                <a:ext cx="9139237" cy="5853113"/>
              </a:xfrm>
              <a:prstGeom prst="rect">
                <a:avLst/>
              </a:prstGeom>
              <a:noFill/>
              <a:ln w="9525">
                <a:noFill/>
                <a:miter lim="800000"/>
                <a:headEnd/>
                <a:tailEnd/>
              </a:ln>
              <a:effectLst/>
            </p:spPr>
          </p:pic>
          <p:grpSp>
            <p:nvGrpSpPr>
              <p:cNvPr id="4" name="Group 9"/>
              <p:cNvGrpSpPr/>
              <p:nvPr/>
            </p:nvGrpSpPr>
            <p:grpSpPr>
              <a:xfrm>
                <a:off x="3048000" y="4736592"/>
                <a:ext cx="1135655" cy="368808"/>
                <a:chOff x="3048000" y="4736592"/>
                <a:chExt cx="1135655" cy="368808"/>
              </a:xfrm>
            </p:grpSpPr>
            <p:pic>
              <p:nvPicPr>
                <p:cNvPr id="24" name="Picture 3"/>
                <p:cNvPicPr>
                  <a:picLocks noChangeAspect="1" noChangeArrowheads="1"/>
                </p:cNvPicPr>
                <p:nvPr/>
              </p:nvPicPr>
              <p:blipFill>
                <a:blip r:embed="rId3"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25" name="TextBox 24"/>
                <p:cNvSpPr txBox="1"/>
                <p:nvPr/>
              </p:nvSpPr>
              <p:spPr>
                <a:xfrm>
                  <a:off x="3163824" y="4736592"/>
                  <a:ext cx="1019831" cy="253916"/>
                </a:xfrm>
                <a:prstGeom prst="rect">
                  <a:avLst/>
                </a:prstGeom>
                <a:noFill/>
              </p:spPr>
              <p:txBody>
                <a:bodyPr wrap="none" rtlCol="0">
                  <a:spAutoFit/>
                </a:bodyPr>
                <a:lstStyle/>
                <a:p>
                  <a:r>
                    <a:rPr lang="en-US" sz="1050" spc="50" dirty="0" smtClean="0">
                      <a:ln w="12700">
                        <a:solidFill>
                          <a:srgbClr val="003300"/>
                        </a:solidFill>
                      </a:ln>
                      <a:solidFill>
                        <a:srgbClr val="003300"/>
                      </a:solidFill>
                      <a:effectLst/>
                      <a:latin typeface="Arial" pitchFamily="34" charset="0"/>
                      <a:cs typeface="Arial" pitchFamily="34" charset="0"/>
                    </a:rPr>
                    <a:t>White Sands</a:t>
                  </a:r>
                  <a:endParaRPr lang="en-US" sz="1050" spc="50" dirty="0">
                    <a:ln w="12700">
                      <a:solidFill>
                        <a:srgbClr val="003300"/>
                      </a:solidFill>
                    </a:ln>
                    <a:solidFill>
                      <a:srgbClr val="003300"/>
                    </a:solidFill>
                    <a:effectLst/>
                    <a:latin typeface="Arial" pitchFamily="34" charset="0"/>
                    <a:cs typeface="Arial" pitchFamily="34" charset="0"/>
                  </a:endParaRPr>
                </a:p>
              </p:txBody>
            </p:sp>
          </p:grpSp>
        </p:grpSp>
        <p:pic>
          <p:nvPicPr>
            <p:cNvPr id="16" name="Picture 3"/>
            <p:cNvPicPr>
              <a:picLocks noChangeAspect="1" noChangeArrowheads="1"/>
            </p:cNvPicPr>
            <p:nvPr/>
          </p:nvPicPr>
          <p:blipFill>
            <a:blip r:embed="rId4" cstate="print"/>
            <a:srcRect/>
            <a:stretch>
              <a:fillRect/>
            </a:stretch>
          </p:blipFill>
          <p:spPr bwMode="auto">
            <a:xfrm>
              <a:off x="6984054" y="3816350"/>
              <a:ext cx="145409" cy="222250"/>
            </a:xfrm>
            <a:prstGeom prst="rect">
              <a:avLst/>
            </a:prstGeom>
            <a:noFill/>
            <a:ln w="9525">
              <a:noFill/>
              <a:miter lim="800000"/>
              <a:headEnd/>
              <a:tailEnd/>
            </a:ln>
            <a:effectLst/>
          </p:spPr>
        </p:pic>
        <p:sp>
          <p:nvSpPr>
            <p:cNvPr id="17" name="TextBox 16"/>
            <p:cNvSpPr txBox="1"/>
            <p:nvPr/>
          </p:nvSpPr>
          <p:spPr>
            <a:xfrm>
              <a:off x="6248400" y="3823156"/>
              <a:ext cx="865943" cy="246221"/>
            </a:xfrm>
            <a:prstGeom prst="rect">
              <a:avLst/>
            </a:prstGeom>
            <a:noFill/>
          </p:spPr>
          <p:txBody>
            <a:bodyPr wrap="none" rtlCol="0">
              <a:spAutoFit/>
            </a:bodyPr>
            <a:lstStyle/>
            <a:p>
              <a:r>
                <a:rPr lang="en-US" sz="1000" b="1" spc="-50" dirty="0" smtClean="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endPar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endParaRPr>
            </a:p>
          </p:txBody>
        </p:sp>
      </p:grpSp>
      <p:sp>
        <p:nvSpPr>
          <p:cNvPr id="13" name="Rectangle 12"/>
          <p:cNvSpPr/>
          <p:nvPr/>
        </p:nvSpPr>
        <p:spPr>
          <a:xfrm>
            <a:off x="0" y="0"/>
            <a:ext cx="9144000" cy="830997"/>
          </a:xfrm>
          <a:prstGeom prst="rect">
            <a:avLst/>
          </a:prstGeom>
        </p:spPr>
        <p:txBody>
          <a:bodyPr wrap="square">
            <a:spAutoFit/>
          </a:bodyPr>
          <a:lstStyle/>
          <a:p>
            <a:pPr algn="ctr"/>
            <a:r>
              <a:rPr lang="en-US" sz="4800" dirty="0" smtClean="0">
                <a:ln>
                  <a:solidFill>
                    <a:schemeClr val="tx1"/>
                  </a:solidFill>
                </a:ln>
                <a:latin typeface="Arial" pitchFamily="34" charset="0"/>
                <a:cs typeface="Arial" pitchFamily="34" charset="0"/>
              </a:rPr>
              <a:t>The Colorado Plateau</a:t>
            </a:r>
            <a:endParaRPr lang="en-US" sz="4800" dirty="0">
              <a:ln>
                <a:solidFill>
                  <a:schemeClr val="tx1"/>
                </a:solidFill>
              </a:ln>
              <a:latin typeface="Arial" pitchFamily="34" charset="0"/>
              <a:cs typeface="Arial" pitchFamily="34" charset="0"/>
            </a:endParaRPr>
          </a:p>
        </p:txBody>
      </p:sp>
      <p:sp>
        <p:nvSpPr>
          <p:cNvPr id="22" name="Freeform 21"/>
          <p:cNvSpPr/>
          <p:nvPr/>
        </p:nvSpPr>
        <p:spPr>
          <a:xfrm>
            <a:off x="2020207" y="3274786"/>
            <a:ext cx="1198336" cy="1451428"/>
          </a:xfrm>
          <a:custGeom>
            <a:avLst/>
            <a:gdLst>
              <a:gd name="connsiteX0" fmla="*/ 641350 w 1198336"/>
              <a:gd name="connsiteY0" fmla="*/ 1814 h 1451428"/>
              <a:gd name="connsiteX1" fmla="*/ 880836 w 1198336"/>
              <a:gd name="connsiteY1" fmla="*/ 29028 h 1451428"/>
              <a:gd name="connsiteX2" fmla="*/ 951593 w 1198336"/>
              <a:gd name="connsiteY2" fmla="*/ 50800 h 1451428"/>
              <a:gd name="connsiteX3" fmla="*/ 995136 w 1198336"/>
              <a:gd name="connsiteY3" fmla="*/ 99785 h 1451428"/>
              <a:gd name="connsiteX4" fmla="*/ 1060450 w 1198336"/>
              <a:gd name="connsiteY4" fmla="*/ 116114 h 1451428"/>
              <a:gd name="connsiteX5" fmla="*/ 1076779 w 1198336"/>
              <a:gd name="connsiteY5" fmla="*/ 235857 h 1451428"/>
              <a:gd name="connsiteX6" fmla="*/ 1125764 w 1198336"/>
              <a:gd name="connsiteY6" fmla="*/ 295728 h 1451428"/>
              <a:gd name="connsiteX7" fmla="*/ 1152979 w 1198336"/>
              <a:gd name="connsiteY7" fmla="*/ 399143 h 1451428"/>
              <a:gd name="connsiteX8" fmla="*/ 1109436 w 1198336"/>
              <a:gd name="connsiteY8" fmla="*/ 469900 h 1451428"/>
              <a:gd name="connsiteX9" fmla="*/ 1076779 w 1198336"/>
              <a:gd name="connsiteY9" fmla="*/ 556985 h 1451428"/>
              <a:gd name="connsiteX10" fmla="*/ 995136 w 1198336"/>
              <a:gd name="connsiteY10" fmla="*/ 638628 h 1451428"/>
              <a:gd name="connsiteX11" fmla="*/ 973364 w 1198336"/>
              <a:gd name="connsiteY11" fmla="*/ 698500 h 1451428"/>
              <a:gd name="connsiteX12" fmla="*/ 1027793 w 1198336"/>
              <a:gd name="connsiteY12" fmla="*/ 758371 h 1451428"/>
              <a:gd name="connsiteX13" fmla="*/ 1147536 w 1198336"/>
              <a:gd name="connsiteY13" fmla="*/ 796471 h 1451428"/>
              <a:gd name="connsiteX14" fmla="*/ 1191079 w 1198336"/>
              <a:gd name="connsiteY14" fmla="*/ 850900 h 1451428"/>
              <a:gd name="connsiteX15" fmla="*/ 1191079 w 1198336"/>
              <a:gd name="connsiteY15" fmla="*/ 932543 h 1451428"/>
              <a:gd name="connsiteX16" fmla="*/ 1152979 w 1198336"/>
              <a:gd name="connsiteY16" fmla="*/ 981528 h 1451428"/>
              <a:gd name="connsiteX17" fmla="*/ 1136650 w 1198336"/>
              <a:gd name="connsiteY17" fmla="*/ 1052285 h 1451428"/>
              <a:gd name="connsiteX18" fmla="*/ 1136650 w 1198336"/>
              <a:gd name="connsiteY18" fmla="*/ 1057728 h 1451428"/>
              <a:gd name="connsiteX19" fmla="*/ 1152979 w 1198336"/>
              <a:gd name="connsiteY19" fmla="*/ 1139371 h 1451428"/>
              <a:gd name="connsiteX20" fmla="*/ 1103993 w 1198336"/>
              <a:gd name="connsiteY20" fmla="*/ 1259114 h 1451428"/>
              <a:gd name="connsiteX21" fmla="*/ 1049564 w 1198336"/>
              <a:gd name="connsiteY21" fmla="*/ 1373414 h 1451428"/>
              <a:gd name="connsiteX22" fmla="*/ 886279 w 1198336"/>
              <a:gd name="connsiteY22" fmla="*/ 1444171 h 1451428"/>
              <a:gd name="connsiteX23" fmla="*/ 712107 w 1198336"/>
              <a:gd name="connsiteY23" fmla="*/ 1416957 h 1451428"/>
              <a:gd name="connsiteX24" fmla="*/ 532493 w 1198336"/>
              <a:gd name="connsiteY24" fmla="*/ 1362528 h 1451428"/>
              <a:gd name="connsiteX25" fmla="*/ 385536 w 1198336"/>
              <a:gd name="connsiteY25" fmla="*/ 1302657 h 1451428"/>
              <a:gd name="connsiteX26" fmla="*/ 331107 w 1198336"/>
              <a:gd name="connsiteY26" fmla="*/ 1182914 h 1451428"/>
              <a:gd name="connsiteX27" fmla="*/ 184150 w 1198336"/>
              <a:gd name="connsiteY27" fmla="*/ 1084943 h 1451428"/>
              <a:gd name="connsiteX28" fmla="*/ 146050 w 1198336"/>
              <a:gd name="connsiteY28" fmla="*/ 1063171 h 1451428"/>
              <a:gd name="connsiteX29" fmla="*/ 58964 w 1198336"/>
              <a:gd name="connsiteY29" fmla="*/ 1035957 h 1451428"/>
              <a:gd name="connsiteX30" fmla="*/ 4536 w 1198336"/>
              <a:gd name="connsiteY30" fmla="*/ 932543 h 1451428"/>
              <a:gd name="connsiteX31" fmla="*/ 31750 w 1198336"/>
              <a:gd name="connsiteY31" fmla="*/ 829128 h 1451428"/>
              <a:gd name="connsiteX32" fmla="*/ 86179 w 1198336"/>
              <a:gd name="connsiteY32" fmla="*/ 720271 h 1451428"/>
              <a:gd name="connsiteX33" fmla="*/ 271236 w 1198336"/>
              <a:gd name="connsiteY33" fmla="*/ 524328 h 1451428"/>
              <a:gd name="connsiteX34" fmla="*/ 407307 w 1198336"/>
              <a:gd name="connsiteY34" fmla="*/ 437243 h 1451428"/>
              <a:gd name="connsiteX35" fmla="*/ 494393 w 1198336"/>
              <a:gd name="connsiteY35" fmla="*/ 301171 h 1451428"/>
              <a:gd name="connsiteX36" fmla="*/ 527050 w 1198336"/>
              <a:gd name="connsiteY36" fmla="*/ 170543 h 1451428"/>
              <a:gd name="connsiteX37" fmla="*/ 586922 w 1198336"/>
              <a:gd name="connsiteY37" fmla="*/ 132443 h 1451428"/>
              <a:gd name="connsiteX38" fmla="*/ 603250 w 1198336"/>
              <a:gd name="connsiteY38" fmla="*/ 110671 h 1451428"/>
              <a:gd name="connsiteX39" fmla="*/ 592364 w 1198336"/>
              <a:gd name="connsiteY39" fmla="*/ 18143 h 1451428"/>
              <a:gd name="connsiteX40" fmla="*/ 641350 w 1198336"/>
              <a:gd name="connsiteY40" fmla="*/ 1814 h 145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98336" h="1451428">
                <a:moveTo>
                  <a:pt x="641350" y="1814"/>
                </a:moveTo>
                <a:cubicBezTo>
                  <a:pt x="689429" y="3628"/>
                  <a:pt x="829129" y="20864"/>
                  <a:pt x="880836" y="29028"/>
                </a:cubicBezTo>
                <a:cubicBezTo>
                  <a:pt x="932543" y="37192"/>
                  <a:pt x="932543" y="39007"/>
                  <a:pt x="951593" y="50800"/>
                </a:cubicBezTo>
                <a:cubicBezTo>
                  <a:pt x="970643" y="62593"/>
                  <a:pt x="976993" y="88899"/>
                  <a:pt x="995136" y="99785"/>
                </a:cubicBezTo>
                <a:cubicBezTo>
                  <a:pt x="1013279" y="110671"/>
                  <a:pt x="1046843" y="93435"/>
                  <a:pt x="1060450" y="116114"/>
                </a:cubicBezTo>
                <a:cubicBezTo>
                  <a:pt x="1074057" y="138793"/>
                  <a:pt x="1065893" y="205921"/>
                  <a:pt x="1076779" y="235857"/>
                </a:cubicBezTo>
                <a:cubicBezTo>
                  <a:pt x="1087665" y="265793"/>
                  <a:pt x="1113064" y="268514"/>
                  <a:pt x="1125764" y="295728"/>
                </a:cubicBezTo>
                <a:cubicBezTo>
                  <a:pt x="1138464" y="322942"/>
                  <a:pt x="1155700" y="370114"/>
                  <a:pt x="1152979" y="399143"/>
                </a:cubicBezTo>
                <a:cubicBezTo>
                  <a:pt x="1150258" y="428172"/>
                  <a:pt x="1122136" y="443593"/>
                  <a:pt x="1109436" y="469900"/>
                </a:cubicBezTo>
                <a:cubicBezTo>
                  <a:pt x="1096736" y="496207"/>
                  <a:pt x="1095829" y="528864"/>
                  <a:pt x="1076779" y="556985"/>
                </a:cubicBezTo>
                <a:cubicBezTo>
                  <a:pt x="1057729" y="585106"/>
                  <a:pt x="1012372" y="615042"/>
                  <a:pt x="995136" y="638628"/>
                </a:cubicBezTo>
                <a:cubicBezTo>
                  <a:pt x="977900" y="662214"/>
                  <a:pt x="967921" y="678543"/>
                  <a:pt x="973364" y="698500"/>
                </a:cubicBezTo>
                <a:cubicBezTo>
                  <a:pt x="978807" y="718457"/>
                  <a:pt x="998764" y="742043"/>
                  <a:pt x="1027793" y="758371"/>
                </a:cubicBezTo>
                <a:cubicBezTo>
                  <a:pt x="1056822" y="774700"/>
                  <a:pt x="1120322" y="781049"/>
                  <a:pt x="1147536" y="796471"/>
                </a:cubicBezTo>
                <a:cubicBezTo>
                  <a:pt x="1174750" y="811893"/>
                  <a:pt x="1183822" y="828221"/>
                  <a:pt x="1191079" y="850900"/>
                </a:cubicBezTo>
                <a:cubicBezTo>
                  <a:pt x="1198336" y="873579"/>
                  <a:pt x="1197429" y="910772"/>
                  <a:pt x="1191079" y="932543"/>
                </a:cubicBezTo>
                <a:cubicBezTo>
                  <a:pt x="1184729" y="954314"/>
                  <a:pt x="1162051" y="961571"/>
                  <a:pt x="1152979" y="981528"/>
                </a:cubicBezTo>
                <a:cubicBezTo>
                  <a:pt x="1143908" y="1001485"/>
                  <a:pt x="1139371" y="1039585"/>
                  <a:pt x="1136650" y="1052285"/>
                </a:cubicBezTo>
                <a:cubicBezTo>
                  <a:pt x="1133929" y="1064985"/>
                  <a:pt x="1133929" y="1043214"/>
                  <a:pt x="1136650" y="1057728"/>
                </a:cubicBezTo>
                <a:cubicBezTo>
                  <a:pt x="1139371" y="1072242"/>
                  <a:pt x="1158422" y="1105807"/>
                  <a:pt x="1152979" y="1139371"/>
                </a:cubicBezTo>
                <a:cubicBezTo>
                  <a:pt x="1147536" y="1172935"/>
                  <a:pt x="1121229" y="1220107"/>
                  <a:pt x="1103993" y="1259114"/>
                </a:cubicBezTo>
                <a:cubicBezTo>
                  <a:pt x="1086757" y="1298121"/>
                  <a:pt x="1085850" y="1342571"/>
                  <a:pt x="1049564" y="1373414"/>
                </a:cubicBezTo>
                <a:cubicBezTo>
                  <a:pt x="1013278" y="1404257"/>
                  <a:pt x="942522" y="1436914"/>
                  <a:pt x="886279" y="1444171"/>
                </a:cubicBezTo>
                <a:cubicBezTo>
                  <a:pt x="830036" y="1451428"/>
                  <a:pt x="771071" y="1430564"/>
                  <a:pt x="712107" y="1416957"/>
                </a:cubicBezTo>
                <a:cubicBezTo>
                  <a:pt x="653143" y="1403350"/>
                  <a:pt x="586922" y="1381578"/>
                  <a:pt x="532493" y="1362528"/>
                </a:cubicBezTo>
                <a:cubicBezTo>
                  <a:pt x="478065" y="1343478"/>
                  <a:pt x="419100" y="1332593"/>
                  <a:pt x="385536" y="1302657"/>
                </a:cubicBezTo>
                <a:cubicBezTo>
                  <a:pt x="351972" y="1272721"/>
                  <a:pt x="364671" y="1219200"/>
                  <a:pt x="331107" y="1182914"/>
                </a:cubicBezTo>
                <a:cubicBezTo>
                  <a:pt x="297543" y="1146628"/>
                  <a:pt x="214993" y="1104900"/>
                  <a:pt x="184150" y="1084943"/>
                </a:cubicBezTo>
                <a:cubicBezTo>
                  <a:pt x="153307" y="1064986"/>
                  <a:pt x="166914" y="1071335"/>
                  <a:pt x="146050" y="1063171"/>
                </a:cubicBezTo>
                <a:cubicBezTo>
                  <a:pt x="125186" y="1055007"/>
                  <a:pt x="82550" y="1057728"/>
                  <a:pt x="58964" y="1035957"/>
                </a:cubicBezTo>
                <a:cubicBezTo>
                  <a:pt x="35378" y="1014186"/>
                  <a:pt x="9072" y="967014"/>
                  <a:pt x="4536" y="932543"/>
                </a:cubicBezTo>
                <a:cubicBezTo>
                  <a:pt x="0" y="898072"/>
                  <a:pt x="18143" y="864507"/>
                  <a:pt x="31750" y="829128"/>
                </a:cubicBezTo>
                <a:cubicBezTo>
                  <a:pt x="45357" y="793749"/>
                  <a:pt x="46265" y="771071"/>
                  <a:pt x="86179" y="720271"/>
                </a:cubicBezTo>
                <a:cubicBezTo>
                  <a:pt x="126093" y="669471"/>
                  <a:pt x="217715" y="571499"/>
                  <a:pt x="271236" y="524328"/>
                </a:cubicBezTo>
                <a:cubicBezTo>
                  <a:pt x="324757" y="477157"/>
                  <a:pt x="370114" y="474436"/>
                  <a:pt x="407307" y="437243"/>
                </a:cubicBezTo>
                <a:cubicBezTo>
                  <a:pt x="444500" y="400050"/>
                  <a:pt x="474436" y="345621"/>
                  <a:pt x="494393" y="301171"/>
                </a:cubicBezTo>
                <a:cubicBezTo>
                  <a:pt x="514350" y="256721"/>
                  <a:pt x="511629" y="198664"/>
                  <a:pt x="527050" y="170543"/>
                </a:cubicBezTo>
                <a:cubicBezTo>
                  <a:pt x="542471" y="142422"/>
                  <a:pt x="574222" y="142422"/>
                  <a:pt x="586922" y="132443"/>
                </a:cubicBezTo>
                <a:cubicBezTo>
                  <a:pt x="599622" y="122464"/>
                  <a:pt x="602343" y="129721"/>
                  <a:pt x="603250" y="110671"/>
                </a:cubicBezTo>
                <a:cubicBezTo>
                  <a:pt x="604157" y="91621"/>
                  <a:pt x="586921" y="35379"/>
                  <a:pt x="592364" y="18143"/>
                </a:cubicBezTo>
                <a:cubicBezTo>
                  <a:pt x="597807" y="907"/>
                  <a:pt x="593271" y="0"/>
                  <a:pt x="641350" y="1814"/>
                </a:cubicBezTo>
                <a:close/>
              </a:path>
            </a:pathLst>
          </a:custGeom>
          <a:solidFill>
            <a:srgbClr val="FF0000">
              <a:alpha val="45000"/>
            </a:srgb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p:cNvSpPr/>
          <p:nvPr/>
        </p:nvSpPr>
        <p:spPr>
          <a:xfrm>
            <a:off x="0" y="6019800"/>
            <a:ext cx="91440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6027003"/>
            <a:ext cx="9144000" cy="830997"/>
          </a:xfrm>
          <a:prstGeom prst="rect">
            <a:avLst/>
          </a:prstGeom>
        </p:spPr>
        <p:txBody>
          <a:bodyPr wrap="square">
            <a:spAutoFit/>
          </a:bodyPr>
          <a:lstStyle/>
          <a:p>
            <a:pPr algn="ctr"/>
            <a:r>
              <a:rPr lang="en-US" sz="4800" b="1" dirty="0" smtClean="0">
                <a:ln>
                  <a:solidFill>
                    <a:schemeClr val="tx1"/>
                  </a:solidFill>
                </a:ln>
                <a:effectLst>
                  <a:outerShdw dist="50800" dir="7800000" algn="ctr" rotWithShape="0">
                    <a:srgbClr val="FF0000"/>
                  </a:outerShdw>
                </a:effectLst>
                <a:latin typeface="Tempus Sans ITC" pitchFamily="82" charset="0"/>
              </a:rPr>
              <a:t>IN OUR NATURAL WONDERS</a:t>
            </a:r>
          </a:p>
        </p:txBody>
      </p:sp>
      <p:sp>
        <p:nvSpPr>
          <p:cNvPr id="12" name="Rectangle 11"/>
          <p:cNvSpPr/>
          <p:nvPr/>
        </p:nvSpPr>
        <p:spPr>
          <a:xfrm>
            <a:off x="0" y="0"/>
            <a:ext cx="9144000" cy="923330"/>
          </a:xfrm>
          <a:prstGeom prst="rect">
            <a:avLst/>
          </a:prstGeom>
        </p:spPr>
        <p:txBody>
          <a:bodyPr wrap="square">
            <a:spAutoFit/>
          </a:bodyPr>
          <a:lstStyle/>
          <a:p>
            <a:pPr algn="ctr"/>
            <a:r>
              <a:rPr lang="en-US" sz="4800" b="1" dirty="0" smtClean="0">
                <a:ln>
                  <a:solidFill>
                    <a:schemeClr val="tx1"/>
                  </a:solidFill>
                </a:ln>
                <a:effectLst>
                  <a:outerShdw dist="50800" dir="7800000" algn="ctr" rotWithShape="0">
                    <a:srgbClr val="FF0000"/>
                  </a:outerShdw>
                </a:effectLst>
                <a:latin typeface="Tempus Sans ITC" pitchFamily="82" charset="0"/>
              </a:rPr>
              <a:t>NATIONAL</a:t>
            </a:r>
            <a:r>
              <a:rPr lang="en-US" sz="5400" b="1" dirty="0" smtClean="0">
                <a:ln>
                  <a:solidFill>
                    <a:schemeClr val="tx1"/>
                  </a:solidFill>
                </a:ln>
                <a:effectLst>
                  <a:outerShdw dist="50800" dir="7800000" algn="ctr" rotWithShape="0">
                    <a:srgbClr val="FF0000"/>
                  </a:outerShdw>
                </a:effectLst>
                <a:latin typeface="Tempus Sans ITC" pitchFamily="82" charset="0"/>
              </a:rPr>
              <a:t> TREASURES</a:t>
            </a:r>
          </a:p>
        </p:txBody>
      </p:sp>
      <p:pic>
        <p:nvPicPr>
          <p:cNvPr id="23" name="Picture 2"/>
          <p:cNvPicPr>
            <a:picLocks noChangeAspect="1" noChangeArrowheads="1"/>
          </p:cNvPicPr>
          <p:nvPr/>
        </p:nvPicPr>
        <p:blipFill>
          <a:blip r:embed="rId5" cstate="print"/>
          <a:srcRect/>
          <a:stretch>
            <a:fillRect/>
          </a:stretch>
        </p:blipFill>
        <p:spPr bwMode="auto">
          <a:xfrm>
            <a:off x="0" y="-4571"/>
            <a:ext cx="9144000" cy="6862571"/>
          </a:xfrm>
          <a:prstGeom prst="rect">
            <a:avLst/>
          </a:prstGeom>
          <a:noFill/>
          <a:ln w="9525">
            <a:noFill/>
            <a:miter lim="800000"/>
            <a:headEnd/>
            <a:tailEnd/>
          </a:ln>
          <a:effectLst/>
        </p:spPr>
      </p:pic>
      <p:pic>
        <p:nvPicPr>
          <p:cNvPr id="28" name="Picture 27"/>
          <p:cNvPicPr>
            <a:picLocks noChangeAspect="1" noChangeArrowheads="1"/>
          </p:cNvPicPr>
          <p:nvPr/>
        </p:nvPicPr>
        <p:blipFill>
          <a:blip r:embed="rId6" cstate="print"/>
          <a:srcRect/>
          <a:stretch>
            <a:fillRect/>
          </a:stretch>
        </p:blipFill>
        <p:spPr bwMode="auto">
          <a:xfrm>
            <a:off x="5500" y="0"/>
            <a:ext cx="9138500" cy="6858000"/>
          </a:xfrm>
          <a:prstGeom prst="rect">
            <a:avLst/>
          </a:prstGeom>
          <a:noFill/>
          <a:ln w="9525">
            <a:noFill/>
            <a:miter lim="800000"/>
            <a:headEnd/>
            <a:tailEnd/>
          </a:ln>
          <a:effectLst/>
        </p:spPr>
      </p:pic>
      <p:pic>
        <p:nvPicPr>
          <p:cNvPr id="29" name="Picture 1"/>
          <p:cNvPicPr>
            <a:picLocks noChangeAspect="1" noChangeArrowheads="1"/>
          </p:cNvPicPr>
          <p:nvPr/>
        </p:nvPicPr>
        <p:blipFill>
          <a:blip r:embed="rId7" cstate="print"/>
          <a:srcRect/>
          <a:stretch>
            <a:fillRect/>
          </a:stretch>
        </p:blipFill>
        <p:spPr bwMode="auto">
          <a:xfrm>
            <a:off x="0" y="0"/>
            <a:ext cx="9144000" cy="6858000"/>
          </a:xfrm>
          <a:prstGeom prst="rect">
            <a:avLst/>
          </a:prstGeom>
          <a:noFill/>
          <a:ln w="9525">
            <a:noFill/>
            <a:miter lim="800000"/>
            <a:headEnd/>
            <a:tailEnd/>
          </a:ln>
          <a:effectLst/>
        </p:spPr>
      </p:pic>
      <p:pic>
        <p:nvPicPr>
          <p:cNvPr id="30" name="Picture 2" descr="Ancient ruins are seen in part of Chaco Canyon."/>
          <p:cNvPicPr>
            <a:picLocks noChangeAspect="1" noChangeArrowheads="1"/>
          </p:cNvPicPr>
          <p:nvPr/>
        </p:nvPicPr>
        <p:blipFill>
          <a:blip r:embed="rId8" cstate="print"/>
          <a:srcRect/>
          <a:stretch>
            <a:fillRect/>
          </a:stretch>
        </p:blipFill>
        <p:spPr bwMode="auto">
          <a:xfrm>
            <a:off x="-9135876" y="0"/>
            <a:ext cx="18271752" cy="6858000"/>
          </a:xfrm>
          <a:prstGeom prst="rect">
            <a:avLst/>
          </a:prstGeom>
          <a:noFill/>
        </p:spPr>
      </p:pic>
      <p:pic>
        <p:nvPicPr>
          <p:cNvPr id="31" name="Picture 20" descr="Balanced Rock, Arches National Park Utah: Southwest: Photography By Tony Alden"/>
          <p:cNvPicPr>
            <a:picLocks noChangeAspect="1" noChangeArrowheads="1"/>
          </p:cNvPicPr>
          <p:nvPr/>
        </p:nvPicPr>
        <p:blipFill>
          <a:blip r:embed="rId9" cstate="print"/>
          <a:srcRect r="14566" b="8750"/>
          <a:stretch>
            <a:fillRect/>
          </a:stretch>
        </p:blipFill>
        <p:spPr bwMode="auto">
          <a:xfrm>
            <a:off x="-39688" y="0"/>
            <a:ext cx="9183688" cy="6858000"/>
          </a:xfrm>
          <a:prstGeom prst="rect">
            <a:avLst/>
          </a:prstGeom>
          <a:noFill/>
        </p:spPr>
      </p:pic>
      <p:pic>
        <p:nvPicPr>
          <p:cNvPr id="32" name="Picture 14" descr="North Window And Turret Arch In Arches National Park Utah Usa Stock Photo - Download Image Now ..."/>
          <p:cNvPicPr>
            <a:picLocks noChangeAspect="1" noChangeArrowheads="1"/>
          </p:cNvPicPr>
          <p:nvPr/>
        </p:nvPicPr>
        <p:blipFill>
          <a:blip r:embed="rId10" cstate="print"/>
          <a:srcRect l="5000" t="2404" r="5833"/>
          <a:stretch>
            <a:fillRect/>
          </a:stretch>
        </p:blipFill>
        <p:spPr bwMode="auto">
          <a:xfrm>
            <a:off x="0" y="0"/>
            <a:ext cx="9144000" cy="6858000"/>
          </a:xfrm>
          <a:prstGeom prst="rect">
            <a:avLst/>
          </a:prstGeom>
          <a:noFill/>
        </p:spPr>
      </p:pic>
      <p:pic>
        <p:nvPicPr>
          <p:cNvPr id="26" name="Picture 12" descr="Broken Arch Sunrise Photograph by Bob Falcone"/>
          <p:cNvPicPr>
            <a:picLocks noChangeAspect="1" noChangeArrowheads="1"/>
          </p:cNvPicPr>
          <p:nvPr/>
        </p:nvPicPr>
        <p:blipFill>
          <a:blip r:embed="rId11" cstate="print"/>
          <a:srcRect l="14167" t="3910"/>
          <a:stretch>
            <a:fillRect/>
          </a:stretch>
        </p:blipFill>
        <p:spPr bwMode="auto">
          <a:xfrm>
            <a:off x="-6553200" y="-4419600"/>
            <a:ext cx="16916400" cy="12646241"/>
          </a:xfrm>
          <a:prstGeom prst="rect">
            <a:avLst/>
          </a:prstGeom>
          <a:noFill/>
        </p:spPr>
      </p:pic>
      <p:pic>
        <p:nvPicPr>
          <p:cNvPr id="33" name="Picture 22" descr="Courthouse Towers in Arches National Park, Utah | Courthouse… | Flickr"/>
          <p:cNvPicPr>
            <a:picLocks noChangeAspect="1" noChangeArrowheads="1"/>
          </p:cNvPicPr>
          <p:nvPr/>
        </p:nvPicPr>
        <p:blipFill>
          <a:blip r:embed="rId12" cstate="print"/>
          <a:srcRect t="1298" r="6667"/>
          <a:stretch>
            <a:fillRect/>
          </a:stretch>
        </p:blipFill>
        <p:spPr bwMode="auto">
          <a:xfrm>
            <a:off x="0" y="0"/>
            <a:ext cx="9144000" cy="6858000"/>
          </a:xfrm>
          <a:prstGeom prst="rect">
            <a:avLst/>
          </a:prstGeom>
          <a:noFill/>
        </p:spPr>
      </p:pic>
      <p:pic>
        <p:nvPicPr>
          <p:cNvPr id="34" name="Picture 8" descr="Plant Fueled Adventure — Double Arch - Arches National Park..."/>
          <p:cNvPicPr>
            <a:picLocks noChangeAspect="1" noChangeArrowheads="1"/>
          </p:cNvPicPr>
          <p:nvPr/>
        </p:nvPicPr>
        <p:blipFill>
          <a:blip r:embed="rId13" cstate="print"/>
          <a:srcRect l="5833" t="1211" r="5833"/>
          <a:stretch>
            <a:fillRect/>
          </a:stretch>
        </p:blipFill>
        <p:spPr bwMode="auto">
          <a:xfrm>
            <a:off x="-1" y="0"/>
            <a:ext cx="9201873" cy="6858000"/>
          </a:xfrm>
          <a:prstGeom prst="rect">
            <a:avLst/>
          </a:prstGeom>
          <a:noFill/>
        </p:spPr>
      </p:pic>
      <p:pic>
        <p:nvPicPr>
          <p:cNvPr id="35" name="Picture 12" descr="https://i.redd.it/rmk9t298xi9x.jpg"/>
          <p:cNvPicPr>
            <a:picLocks noChangeAspect="1" noChangeArrowheads="1"/>
          </p:cNvPicPr>
          <p:nvPr/>
        </p:nvPicPr>
        <p:blipFill>
          <a:blip r:embed="rId14" cstate="print"/>
          <a:srcRect l="21906" t="41463"/>
          <a:stretch>
            <a:fillRect/>
          </a:stretch>
        </p:blipFill>
        <p:spPr bwMode="auto">
          <a:xfrm>
            <a:off x="0" y="0"/>
            <a:ext cx="29277733" cy="6858000"/>
          </a:xfrm>
          <a:prstGeom prst="rect">
            <a:avLst/>
          </a:prstGeom>
          <a:noFill/>
        </p:spPr>
      </p:pic>
      <p:pic>
        <p:nvPicPr>
          <p:cNvPr id="36" name="Picture 35" descr="https://wickershamsconscience.files.wordpress.com/2020/10/bryce3-20201022-1600.jpg?w=1024"/>
          <p:cNvPicPr preferRelativeResize="0">
            <a:picLocks noChangeArrowheads="1"/>
          </p:cNvPicPr>
          <p:nvPr/>
        </p:nvPicPr>
        <p:blipFill>
          <a:blip r:embed="rId15" cstate="print"/>
          <a:srcRect/>
          <a:stretch>
            <a:fillRect/>
          </a:stretch>
        </p:blipFill>
        <p:spPr bwMode="auto">
          <a:xfrm>
            <a:off x="0" y="0"/>
            <a:ext cx="9144000" cy="6858000"/>
          </a:xfrm>
          <a:prstGeom prst="rect">
            <a:avLst/>
          </a:prstGeom>
          <a:noFill/>
        </p:spPr>
      </p:pic>
      <p:pic>
        <p:nvPicPr>
          <p:cNvPr id="37" name="Picture 2"/>
          <p:cNvPicPr preferRelativeResize="0">
            <a:picLocks noChangeArrowheads="1"/>
          </p:cNvPicPr>
          <p:nvPr/>
        </p:nvPicPr>
        <p:blipFill>
          <a:blip r:embed="rId16" cstate="print"/>
          <a:srcRect l="2823" r="11083" b="-1111"/>
          <a:stretch>
            <a:fillRect/>
          </a:stretch>
        </p:blipFill>
        <p:spPr bwMode="auto">
          <a:xfrm>
            <a:off x="0" y="0"/>
            <a:ext cx="9144000" cy="6903720"/>
          </a:xfrm>
          <a:prstGeom prst="rect">
            <a:avLst/>
          </a:prstGeom>
          <a:noFill/>
          <a:ln w="9525">
            <a:noFill/>
            <a:miter lim="800000"/>
            <a:headEnd/>
            <a:tailEnd/>
          </a:ln>
          <a:effectLst/>
        </p:spPr>
      </p:pic>
      <p:pic>
        <p:nvPicPr>
          <p:cNvPr id="38" name="Picture 2"/>
          <p:cNvPicPr preferRelativeResize="0">
            <a:picLocks noChangeArrowheads="1"/>
          </p:cNvPicPr>
          <p:nvPr/>
        </p:nvPicPr>
        <p:blipFill>
          <a:blip r:embed="rId17" cstate="print"/>
          <a:srcRect l="28660" t="17188" r="25403" b="21875"/>
          <a:stretch>
            <a:fillRect/>
          </a:stretch>
        </p:blipFill>
        <p:spPr bwMode="auto">
          <a:xfrm>
            <a:off x="0" y="0"/>
            <a:ext cx="9144000" cy="6858000"/>
          </a:xfrm>
          <a:prstGeom prst="rect">
            <a:avLst/>
          </a:prstGeom>
          <a:noFill/>
          <a:ln w="9525">
            <a:noFill/>
            <a:miter lim="800000"/>
            <a:headEnd/>
            <a:tailEnd/>
          </a:ln>
          <a:effectLst/>
        </p:spPr>
      </p:pic>
      <p:pic>
        <p:nvPicPr>
          <p:cNvPr id="39" name="Picture 2" descr="https://www.thepaintboxgarden.com/wp-content/uploads/2021/06/1-18-Angels-Landing-Zion-National-Park-800x1200.jpg"/>
          <p:cNvPicPr>
            <a:picLocks noChangeAspect="1" noChangeArrowheads="1"/>
          </p:cNvPicPr>
          <p:nvPr/>
        </p:nvPicPr>
        <p:blipFill>
          <a:blip r:embed="rId18" cstate="print"/>
          <a:srcRect l="2247" t="23591" b="19270"/>
          <a:stretch>
            <a:fillRect/>
          </a:stretch>
        </p:blipFill>
        <p:spPr bwMode="auto">
          <a:xfrm>
            <a:off x="0" y="-990600"/>
            <a:ext cx="9144000" cy="7848600"/>
          </a:xfrm>
          <a:prstGeom prst="rect">
            <a:avLst/>
          </a:prstGeom>
          <a:noFill/>
        </p:spPr>
      </p:pic>
      <p:pic>
        <p:nvPicPr>
          <p:cNvPr id="40" name="Picture 14" descr="Angel&amp;#39;s Landing Isn&amp;#39;t The Most Dangerous Hike In The World, But It Is In  The U.S."/>
          <p:cNvPicPr preferRelativeResize="0">
            <a:picLocks noChangeArrowheads="1"/>
          </p:cNvPicPr>
          <p:nvPr/>
        </p:nvPicPr>
        <p:blipFill>
          <a:blip r:embed="rId19" cstate="print"/>
          <a:srcRect l="14202" t="2718" r="7039"/>
          <a:stretch>
            <a:fillRect/>
          </a:stretch>
        </p:blipFill>
        <p:spPr bwMode="auto">
          <a:xfrm>
            <a:off x="0" y="0"/>
            <a:ext cx="9144000" cy="6858000"/>
          </a:xfrm>
          <a:prstGeom prst="rect">
            <a:avLst/>
          </a:prstGeom>
          <a:noFill/>
        </p:spPr>
      </p:pic>
      <p:pic>
        <p:nvPicPr>
          <p:cNvPr id="41" name="Picture 15" descr="best views in zion canyon national park"/>
          <p:cNvPicPr>
            <a:picLocks noChangeAspect="1" noChangeArrowheads="1"/>
          </p:cNvPicPr>
          <p:nvPr/>
        </p:nvPicPr>
        <p:blipFill>
          <a:blip r:embed="rId20" cstate="print"/>
          <a:srcRect r="2385"/>
          <a:stretch>
            <a:fillRect/>
          </a:stretch>
        </p:blipFill>
        <p:spPr bwMode="auto">
          <a:xfrm>
            <a:off x="0" y="0"/>
            <a:ext cx="9144000" cy="6858000"/>
          </a:xfrm>
          <a:prstGeom prst="rect">
            <a:avLst/>
          </a:prstGeom>
          <a:noFill/>
        </p:spPr>
      </p:pic>
      <p:pic>
        <p:nvPicPr>
          <p:cNvPr id="42" name="Picture 7"/>
          <p:cNvPicPr>
            <a:picLocks noChangeAspect="1" noChangeArrowheads="1"/>
          </p:cNvPicPr>
          <p:nvPr/>
        </p:nvPicPr>
        <p:blipFill>
          <a:blip r:embed="rId21" cstate="print"/>
          <a:srcRect l="12966" t="1220"/>
          <a:stretch>
            <a:fillRect/>
          </a:stretch>
        </p:blipFill>
        <p:spPr bwMode="auto">
          <a:xfrm>
            <a:off x="0" y="0"/>
            <a:ext cx="9144000" cy="6922093"/>
          </a:xfrm>
          <a:prstGeom prst="rect">
            <a:avLst/>
          </a:prstGeom>
          <a:noFill/>
          <a:ln w="9525">
            <a:noFill/>
            <a:miter lim="800000"/>
            <a:headEnd/>
            <a:tailEnd/>
          </a:ln>
          <a:effectLst/>
        </p:spPr>
      </p:pic>
      <p:pic>
        <p:nvPicPr>
          <p:cNvPr id="43" name="Picture 4" descr="A Guide to the Narrows Hike in Zion National Park, Utah"/>
          <p:cNvPicPr>
            <a:picLocks noChangeAspect="1" noChangeArrowheads="1"/>
          </p:cNvPicPr>
          <p:nvPr/>
        </p:nvPicPr>
        <p:blipFill>
          <a:blip r:embed="rId22" cstate="print"/>
          <a:srcRect/>
          <a:stretch>
            <a:fillRect/>
          </a:stretch>
        </p:blipFill>
        <p:spPr bwMode="auto">
          <a:xfrm>
            <a:off x="0" y="0"/>
            <a:ext cx="9144001" cy="6858000"/>
          </a:xfrm>
          <a:prstGeom prst="rect">
            <a:avLst/>
          </a:prstGeom>
          <a:noFill/>
        </p:spPr>
      </p:pic>
      <p:pic>
        <p:nvPicPr>
          <p:cNvPr id="44" name="Picture 4" descr="https://media.nbcnewyork.com/2019/09/GettyImages-478871951.jpg?crop=0px%2C220px%2C5625px%2C3164px&amp;resize=1200%2C675"/>
          <p:cNvPicPr preferRelativeResize="0">
            <a:picLocks noChangeArrowheads="1"/>
          </p:cNvPicPr>
          <p:nvPr/>
        </p:nvPicPr>
        <p:blipFill>
          <a:blip r:embed="rId23" cstate="print"/>
          <a:srcRect l="11667" t="740" r="10000"/>
          <a:stretch>
            <a:fillRect/>
          </a:stretch>
        </p:blipFill>
        <p:spPr bwMode="auto">
          <a:xfrm>
            <a:off x="0" y="0"/>
            <a:ext cx="9144000" cy="6858000"/>
          </a:xfrm>
          <a:prstGeom prst="rect">
            <a:avLst/>
          </a:prstGeom>
          <a:noFill/>
          <a:ln>
            <a:noFill/>
          </a:ln>
        </p:spPr>
      </p:pic>
      <p:pic>
        <p:nvPicPr>
          <p:cNvPr id="45" name="Picture 41" descr="https://blog.mystart.com/wp-content/uploads/IN_Canyons_5f3adf3d04abd18a7e5dcc38.jpeg"/>
          <p:cNvPicPr preferRelativeResize="0">
            <a:picLocks noChangeArrowheads="1"/>
          </p:cNvPicPr>
          <p:nvPr/>
        </p:nvPicPr>
        <p:blipFill>
          <a:blip r:embed="rId24" cstate="print"/>
          <a:srcRect/>
          <a:stretch>
            <a:fillRect/>
          </a:stretch>
        </p:blipFill>
        <p:spPr bwMode="auto">
          <a:xfrm>
            <a:off x="0" y="0"/>
            <a:ext cx="9144000" cy="6858000"/>
          </a:xfrm>
          <a:prstGeom prst="rect">
            <a:avLst/>
          </a:prstGeom>
          <a:noFill/>
        </p:spPr>
      </p:pic>
      <p:pic>
        <p:nvPicPr>
          <p:cNvPr id="46" name="Picture 8" descr="https://wallpapercave.com/wp/K4MXWRF.jpg"/>
          <p:cNvPicPr preferRelativeResize="0">
            <a:picLocks noChangeArrowheads="1"/>
          </p:cNvPicPr>
          <p:nvPr/>
        </p:nvPicPr>
        <p:blipFill>
          <a:blip r:embed="rId25" cstate="print"/>
          <a:srcRect r="6667"/>
          <a:stretch>
            <a:fillRect/>
          </a:stretch>
        </p:blipFill>
        <p:spPr bwMode="auto">
          <a:xfrm>
            <a:off x="0" y="0"/>
            <a:ext cx="9144000" cy="6858000"/>
          </a:xfrm>
          <a:prstGeom prst="rect">
            <a:avLst/>
          </a:prstGeom>
          <a:noFill/>
        </p:spPr>
      </p:pic>
      <p:pic>
        <p:nvPicPr>
          <p:cNvPr id="47" name="Picture 47"/>
          <p:cNvPicPr preferRelativeResize="0">
            <a:picLocks noChangeAspect="1" noChangeArrowheads="1"/>
          </p:cNvPicPr>
          <p:nvPr/>
        </p:nvPicPr>
        <p:blipFill>
          <a:blip r:embed="rId26" cstate="print"/>
          <a:srcRect r="10000" b="3333"/>
          <a:stretch>
            <a:fillRect/>
          </a:stretch>
        </p:blipFill>
        <p:spPr bwMode="auto">
          <a:xfrm>
            <a:off x="0" y="0"/>
            <a:ext cx="9235440" cy="6926580"/>
          </a:xfrm>
          <a:prstGeom prst="rect">
            <a:avLst/>
          </a:prstGeom>
          <a:noFill/>
          <a:ln w="9525">
            <a:noFill/>
            <a:miter lim="800000"/>
            <a:headEnd/>
            <a:tailEnd/>
          </a:ln>
        </p:spPr>
      </p:pic>
      <p:pic>
        <p:nvPicPr>
          <p:cNvPr id="48" name="01 - Time Passes By.mp3">
            <a:hlinkClick r:id="" action="ppaction://media"/>
          </p:cNvPr>
          <p:cNvPicPr>
            <a:picLocks noRot="1" noChangeAspect="1"/>
          </p:cNvPicPr>
          <p:nvPr>
            <a:audioFile r:link="rId1"/>
          </p:nvPr>
        </p:nvPicPr>
        <p:blipFill>
          <a:blip r:embed="rId27" cstate="print"/>
          <a:stretch>
            <a:fillRect/>
          </a:stretch>
        </p:blipFill>
        <p:spPr>
          <a:xfrm>
            <a:off x="10499725" y="72993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8"/>
                                        </p:tgtEl>
                                      </p:cBhvr>
                                    </p:cmd>
                                  </p:childTnLst>
                                </p:cTn>
                              </p:par>
                              <p:par>
                                <p:cTn id="7" presetID="42" presetClass="entr" presetSubtype="0" fill="hold" grpId="0" nodeType="withEffect">
                                  <p:stCondLst>
                                    <p:cond delay="300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3000"/>
                                        <p:tgtEl>
                                          <p:spTgt spid="13"/>
                                        </p:tgtEl>
                                      </p:cBhvr>
                                    </p:animEffect>
                                    <p:anim calcmode="lin" valueType="num">
                                      <p:cBhvr>
                                        <p:cTn id="10" dur="3000" fill="hold"/>
                                        <p:tgtEl>
                                          <p:spTgt spid="13"/>
                                        </p:tgtEl>
                                        <p:attrNameLst>
                                          <p:attrName>ppt_x</p:attrName>
                                        </p:attrNameLst>
                                      </p:cBhvr>
                                      <p:tavLst>
                                        <p:tav tm="0">
                                          <p:val>
                                            <p:strVal val="#ppt_x"/>
                                          </p:val>
                                        </p:tav>
                                        <p:tav tm="100000">
                                          <p:val>
                                            <p:strVal val="#ppt_x"/>
                                          </p:val>
                                        </p:tav>
                                      </p:tavLst>
                                    </p:anim>
                                    <p:anim calcmode="lin" valueType="num">
                                      <p:cBhvr>
                                        <p:cTn id="11" dur="3000" fill="hold"/>
                                        <p:tgtEl>
                                          <p:spTgt spid="13"/>
                                        </p:tgtEl>
                                        <p:attrNameLst>
                                          <p:attrName>ppt_y</p:attrName>
                                        </p:attrNameLst>
                                      </p:cBhvr>
                                      <p:tavLst>
                                        <p:tav tm="0">
                                          <p:val>
                                            <p:strVal val="#ppt_y+.1"/>
                                          </p:val>
                                        </p:tav>
                                        <p:tav tm="100000">
                                          <p:val>
                                            <p:strVal val="#ppt_y"/>
                                          </p:val>
                                        </p:tav>
                                      </p:tavLst>
                                    </p:anim>
                                  </p:childTnLst>
                                </p:cTn>
                              </p:par>
                              <p:par>
                                <p:cTn id="12" presetID="47" presetClass="exit" presetSubtype="0" fill="hold" grpId="0" nodeType="withEffect">
                                  <p:stCondLst>
                                    <p:cond delay="3000"/>
                                  </p:stCondLst>
                                  <p:childTnLst>
                                    <p:animEffect transition="out" filter="fade">
                                      <p:cBhvr>
                                        <p:cTn id="13" dur="3000"/>
                                        <p:tgtEl>
                                          <p:spTgt spid="12"/>
                                        </p:tgtEl>
                                      </p:cBhvr>
                                    </p:animEffect>
                                    <p:anim calcmode="lin" valueType="num">
                                      <p:cBhvr>
                                        <p:cTn id="14" dur="3000"/>
                                        <p:tgtEl>
                                          <p:spTgt spid="12"/>
                                        </p:tgtEl>
                                        <p:attrNameLst>
                                          <p:attrName>ppt_x</p:attrName>
                                        </p:attrNameLst>
                                      </p:cBhvr>
                                      <p:tavLst>
                                        <p:tav tm="0">
                                          <p:val>
                                            <p:strVal val="ppt_x"/>
                                          </p:val>
                                        </p:tav>
                                        <p:tav tm="100000">
                                          <p:val>
                                            <p:strVal val="ppt_x"/>
                                          </p:val>
                                        </p:tav>
                                      </p:tavLst>
                                    </p:anim>
                                    <p:anim calcmode="lin" valueType="num">
                                      <p:cBhvr>
                                        <p:cTn id="15" dur="3000"/>
                                        <p:tgtEl>
                                          <p:spTgt spid="12"/>
                                        </p:tgtEl>
                                        <p:attrNameLst>
                                          <p:attrName>ppt_y</p:attrName>
                                        </p:attrNameLst>
                                      </p:cBhvr>
                                      <p:tavLst>
                                        <p:tav tm="0">
                                          <p:val>
                                            <p:strVal val="ppt_y"/>
                                          </p:val>
                                        </p:tav>
                                        <p:tav tm="100000">
                                          <p:val>
                                            <p:strVal val="ppt_y-.1"/>
                                          </p:val>
                                        </p:tav>
                                      </p:tavLst>
                                    </p:anim>
                                    <p:set>
                                      <p:cBhvr>
                                        <p:cTn id="16" dur="1" fill="hold">
                                          <p:stCondLst>
                                            <p:cond delay="2999"/>
                                          </p:stCondLst>
                                        </p:cTn>
                                        <p:tgtEl>
                                          <p:spTgt spid="12"/>
                                        </p:tgtEl>
                                        <p:attrNameLst>
                                          <p:attrName>style.visibility</p:attrName>
                                        </p:attrNameLst>
                                      </p:cBhvr>
                                      <p:to>
                                        <p:strVal val="hidden"/>
                                      </p:to>
                                    </p:set>
                                  </p:childTnLst>
                                </p:cTn>
                              </p:par>
                              <p:par>
                                <p:cTn id="17" presetID="10" presetClass="exit" presetSubtype="0" fill="hold" grpId="0" nodeType="withEffect">
                                  <p:stCondLst>
                                    <p:cond delay="3000"/>
                                  </p:stCondLst>
                                  <p:childTnLst>
                                    <p:animEffect transition="out" filter="fade">
                                      <p:cBhvr>
                                        <p:cTn id="18" dur="3000"/>
                                        <p:tgtEl>
                                          <p:spTgt spid="20"/>
                                        </p:tgtEl>
                                      </p:cBhvr>
                                    </p:animEffect>
                                    <p:set>
                                      <p:cBhvr>
                                        <p:cTn id="19" dur="1" fill="hold">
                                          <p:stCondLst>
                                            <p:cond delay="2999"/>
                                          </p:stCondLst>
                                        </p:cTn>
                                        <p:tgtEl>
                                          <p:spTgt spid="20"/>
                                        </p:tgtEl>
                                        <p:attrNameLst>
                                          <p:attrName>style.visibility</p:attrName>
                                        </p:attrNameLst>
                                      </p:cBhvr>
                                      <p:to>
                                        <p:strVal val="hidden"/>
                                      </p:to>
                                    </p:set>
                                  </p:childTnLst>
                                </p:cTn>
                              </p:par>
                              <p:par>
                                <p:cTn id="20" presetID="42" presetClass="exit" presetSubtype="0" fill="hold" grpId="0" nodeType="withEffect">
                                  <p:stCondLst>
                                    <p:cond delay="3000"/>
                                  </p:stCondLst>
                                  <p:childTnLst>
                                    <p:animEffect transition="out" filter="fade">
                                      <p:cBhvr>
                                        <p:cTn id="21" dur="3000"/>
                                        <p:tgtEl>
                                          <p:spTgt spid="21"/>
                                        </p:tgtEl>
                                      </p:cBhvr>
                                    </p:animEffect>
                                    <p:anim calcmode="lin" valueType="num">
                                      <p:cBhvr>
                                        <p:cTn id="22" dur="3000"/>
                                        <p:tgtEl>
                                          <p:spTgt spid="21"/>
                                        </p:tgtEl>
                                        <p:attrNameLst>
                                          <p:attrName>ppt_x</p:attrName>
                                        </p:attrNameLst>
                                      </p:cBhvr>
                                      <p:tavLst>
                                        <p:tav tm="0">
                                          <p:val>
                                            <p:strVal val="ppt_x"/>
                                          </p:val>
                                        </p:tav>
                                        <p:tav tm="100000">
                                          <p:val>
                                            <p:strVal val="ppt_x"/>
                                          </p:val>
                                        </p:tav>
                                      </p:tavLst>
                                    </p:anim>
                                    <p:anim calcmode="lin" valueType="num">
                                      <p:cBhvr>
                                        <p:cTn id="23" dur="3000"/>
                                        <p:tgtEl>
                                          <p:spTgt spid="21"/>
                                        </p:tgtEl>
                                        <p:attrNameLst>
                                          <p:attrName>ppt_y</p:attrName>
                                        </p:attrNameLst>
                                      </p:cBhvr>
                                      <p:tavLst>
                                        <p:tav tm="0">
                                          <p:val>
                                            <p:strVal val="ppt_y"/>
                                          </p:val>
                                        </p:tav>
                                        <p:tav tm="100000">
                                          <p:val>
                                            <p:strVal val="ppt_y+.1"/>
                                          </p:val>
                                        </p:tav>
                                      </p:tavLst>
                                    </p:anim>
                                    <p:set>
                                      <p:cBhvr>
                                        <p:cTn id="24" dur="1" fill="hold">
                                          <p:stCondLst>
                                            <p:cond delay="2999"/>
                                          </p:stCondLst>
                                        </p:cTn>
                                        <p:tgtEl>
                                          <p:spTgt spid="21"/>
                                        </p:tgtEl>
                                        <p:attrNameLst>
                                          <p:attrName>style.visibility</p:attrName>
                                        </p:attrNameLst>
                                      </p:cBhvr>
                                      <p:to>
                                        <p:strVal val="hidden"/>
                                      </p:to>
                                    </p:set>
                                  </p:childTnLst>
                                </p:cTn>
                              </p:par>
                              <p:par>
                                <p:cTn id="25" presetID="10" presetClass="entr" presetSubtype="0" fill="hold" grpId="0" nodeType="withEffect">
                                  <p:stCondLst>
                                    <p:cond delay="50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3000"/>
                                        <p:tgtEl>
                                          <p:spTgt spid="22"/>
                                        </p:tgtEl>
                                      </p:cBhvr>
                                    </p:animEffect>
                                  </p:childTnLst>
                                </p:cTn>
                              </p:par>
                              <p:par>
                                <p:cTn id="28" presetID="10" presetClass="entr" presetSubtype="0" fill="hold" nodeType="withEffect">
                                  <p:stCondLst>
                                    <p:cond delay="1100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2000"/>
                                        <p:tgtEl>
                                          <p:spTgt spid="23"/>
                                        </p:tgtEl>
                                      </p:cBhvr>
                                    </p:animEffect>
                                  </p:childTnLst>
                                </p:cTn>
                              </p:par>
                              <p:par>
                                <p:cTn id="31" presetID="10" presetClass="exit" presetSubtype="0" fill="hold" grpId="2" nodeType="withEffect">
                                  <p:stCondLst>
                                    <p:cond delay="11500"/>
                                  </p:stCondLst>
                                  <p:childTnLst>
                                    <p:animEffect transition="out" filter="fade">
                                      <p:cBhvr>
                                        <p:cTn id="32" dur="2000"/>
                                        <p:tgtEl>
                                          <p:spTgt spid="13"/>
                                        </p:tgtEl>
                                      </p:cBhvr>
                                    </p:animEffect>
                                    <p:set>
                                      <p:cBhvr>
                                        <p:cTn id="33" dur="1" fill="hold">
                                          <p:stCondLst>
                                            <p:cond delay="1999"/>
                                          </p:stCondLst>
                                        </p:cTn>
                                        <p:tgtEl>
                                          <p:spTgt spid="13"/>
                                        </p:tgtEl>
                                        <p:attrNameLst>
                                          <p:attrName>style.visibility</p:attrName>
                                        </p:attrNameLst>
                                      </p:cBhvr>
                                      <p:to>
                                        <p:strVal val="hidden"/>
                                      </p:to>
                                    </p:set>
                                  </p:childTnLst>
                                </p:cTn>
                              </p:par>
                              <p:par>
                                <p:cTn id="34" presetID="10" presetClass="exit" presetSubtype="0" fill="hold" nodeType="withEffect">
                                  <p:stCondLst>
                                    <p:cond delay="11500"/>
                                  </p:stCondLst>
                                  <p:childTnLst>
                                    <p:animEffect transition="out" filter="fade">
                                      <p:cBhvr>
                                        <p:cTn id="35" dur="2000"/>
                                        <p:tgtEl>
                                          <p:spTgt spid="2"/>
                                        </p:tgtEl>
                                      </p:cBhvr>
                                    </p:animEffect>
                                    <p:set>
                                      <p:cBhvr>
                                        <p:cTn id="36" dur="1" fill="hold">
                                          <p:stCondLst>
                                            <p:cond delay="1999"/>
                                          </p:stCondLst>
                                        </p:cTn>
                                        <p:tgtEl>
                                          <p:spTgt spid="2"/>
                                        </p:tgtEl>
                                        <p:attrNameLst>
                                          <p:attrName>style.visibility</p:attrName>
                                        </p:attrNameLst>
                                      </p:cBhvr>
                                      <p:to>
                                        <p:strVal val="hidden"/>
                                      </p:to>
                                    </p:set>
                                  </p:childTnLst>
                                </p:cTn>
                              </p:par>
                              <p:par>
                                <p:cTn id="37" presetID="10" presetClass="exit" presetSubtype="0" fill="hold" grpId="2" nodeType="withEffect">
                                  <p:stCondLst>
                                    <p:cond delay="11500"/>
                                  </p:stCondLst>
                                  <p:childTnLst>
                                    <p:animEffect transition="out" filter="fade">
                                      <p:cBhvr>
                                        <p:cTn id="38" dur="2000"/>
                                        <p:tgtEl>
                                          <p:spTgt spid="22"/>
                                        </p:tgtEl>
                                      </p:cBhvr>
                                    </p:animEffect>
                                    <p:set>
                                      <p:cBhvr>
                                        <p:cTn id="39" dur="1" fill="hold">
                                          <p:stCondLst>
                                            <p:cond delay="1999"/>
                                          </p:stCondLst>
                                        </p:cTn>
                                        <p:tgtEl>
                                          <p:spTgt spid="22"/>
                                        </p:tgtEl>
                                        <p:attrNameLst>
                                          <p:attrName>style.visibility</p:attrName>
                                        </p:attrNameLst>
                                      </p:cBhvr>
                                      <p:to>
                                        <p:strVal val="hidden"/>
                                      </p:to>
                                    </p:set>
                                  </p:childTnLst>
                                </p:cTn>
                              </p:par>
                              <p:par>
                                <p:cTn id="40" presetID="10" presetClass="entr" presetSubtype="0" fill="hold" nodeType="withEffect">
                                  <p:stCondLst>
                                    <p:cond delay="1700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2000"/>
                                        <p:tgtEl>
                                          <p:spTgt spid="28"/>
                                        </p:tgtEl>
                                      </p:cBhvr>
                                    </p:animEffect>
                                  </p:childTnLst>
                                </p:cTn>
                              </p:par>
                              <p:par>
                                <p:cTn id="43" presetID="10" presetClass="exit" presetSubtype="0" fill="hold" nodeType="withEffect">
                                  <p:stCondLst>
                                    <p:cond delay="17500"/>
                                  </p:stCondLst>
                                  <p:childTnLst>
                                    <p:animEffect transition="out" filter="fade">
                                      <p:cBhvr>
                                        <p:cTn id="44" dur="2000"/>
                                        <p:tgtEl>
                                          <p:spTgt spid="23"/>
                                        </p:tgtEl>
                                      </p:cBhvr>
                                    </p:animEffect>
                                    <p:set>
                                      <p:cBhvr>
                                        <p:cTn id="45" dur="1" fill="hold">
                                          <p:stCondLst>
                                            <p:cond delay="1999"/>
                                          </p:stCondLst>
                                        </p:cTn>
                                        <p:tgtEl>
                                          <p:spTgt spid="23"/>
                                        </p:tgtEl>
                                        <p:attrNameLst>
                                          <p:attrName>style.visibility</p:attrName>
                                        </p:attrNameLst>
                                      </p:cBhvr>
                                      <p:to>
                                        <p:strVal val="hidden"/>
                                      </p:to>
                                    </p:set>
                                  </p:childTnLst>
                                </p:cTn>
                              </p:par>
                              <p:par>
                                <p:cTn id="46" presetID="6" presetClass="emph" presetSubtype="0" accel="50000" decel="50000" fill="hold" nodeType="withEffect">
                                  <p:stCondLst>
                                    <p:cond delay="18000"/>
                                  </p:stCondLst>
                                  <p:childTnLst>
                                    <p:animScale>
                                      <p:cBhvr>
                                        <p:cTn id="47" dur="7000" fill="hold"/>
                                        <p:tgtEl>
                                          <p:spTgt spid="28"/>
                                        </p:tgtEl>
                                      </p:cBhvr>
                                      <p:by x="130000" y="130000"/>
                                    </p:animScale>
                                  </p:childTnLst>
                                </p:cTn>
                              </p:par>
                              <p:par>
                                <p:cTn id="48" presetID="10" presetClass="entr" presetSubtype="0" fill="hold" nodeType="withEffect">
                                  <p:stCondLst>
                                    <p:cond delay="2400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2000"/>
                                        <p:tgtEl>
                                          <p:spTgt spid="29"/>
                                        </p:tgtEl>
                                      </p:cBhvr>
                                    </p:animEffect>
                                  </p:childTnLst>
                                </p:cTn>
                              </p:par>
                              <p:par>
                                <p:cTn id="51" presetID="10" presetClass="exit" presetSubtype="0" fill="hold" nodeType="withEffect">
                                  <p:stCondLst>
                                    <p:cond delay="24500"/>
                                  </p:stCondLst>
                                  <p:childTnLst>
                                    <p:animEffect transition="out" filter="fade">
                                      <p:cBhvr>
                                        <p:cTn id="52" dur="2000"/>
                                        <p:tgtEl>
                                          <p:spTgt spid="28"/>
                                        </p:tgtEl>
                                      </p:cBhvr>
                                    </p:animEffect>
                                    <p:set>
                                      <p:cBhvr>
                                        <p:cTn id="53" dur="1" fill="hold">
                                          <p:stCondLst>
                                            <p:cond delay="1999"/>
                                          </p:stCondLst>
                                        </p:cTn>
                                        <p:tgtEl>
                                          <p:spTgt spid="28"/>
                                        </p:tgtEl>
                                        <p:attrNameLst>
                                          <p:attrName>style.visibility</p:attrName>
                                        </p:attrNameLst>
                                      </p:cBhvr>
                                      <p:to>
                                        <p:strVal val="hidden"/>
                                      </p:to>
                                    </p:set>
                                  </p:childTnLst>
                                </p:cTn>
                              </p:par>
                              <p:par>
                                <p:cTn id="54" presetID="10" presetClass="entr" presetSubtype="0" fill="hold" nodeType="withEffect">
                                  <p:stCondLst>
                                    <p:cond delay="3000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2000"/>
                                        <p:tgtEl>
                                          <p:spTgt spid="30"/>
                                        </p:tgtEl>
                                      </p:cBhvr>
                                    </p:animEffect>
                                  </p:childTnLst>
                                </p:cTn>
                              </p:par>
                              <p:par>
                                <p:cTn id="57" presetID="10" presetClass="exit" presetSubtype="0" fill="hold" nodeType="withEffect">
                                  <p:stCondLst>
                                    <p:cond delay="30500"/>
                                  </p:stCondLst>
                                  <p:childTnLst>
                                    <p:animEffect transition="out" filter="fade">
                                      <p:cBhvr>
                                        <p:cTn id="58" dur="2000"/>
                                        <p:tgtEl>
                                          <p:spTgt spid="29"/>
                                        </p:tgtEl>
                                      </p:cBhvr>
                                    </p:animEffect>
                                    <p:set>
                                      <p:cBhvr>
                                        <p:cTn id="59" dur="1" fill="hold">
                                          <p:stCondLst>
                                            <p:cond delay="1999"/>
                                          </p:stCondLst>
                                        </p:cTn>
                                        <p:tgtEl>
                                          <p:spTgt spid="29"/>
                                        </p:tgtEl>
                                        <p:attrNameLst>
                                          <p:attrName>style.visibility</p:attrName>
                                        </p:attrNameLst>
                                      </p:cBhvr>
                                      <p:to>
                                        <p:strVal val="hidden"/>
                                      </p:to>
                                    </p:set>
                                  </p:childTnLst>
                                </p:cTn>
                              </p:par>
                              <p:par>
                                <p:cTn id="60" presetID="35" presetClass="path" presetSubtype="0" accel="50000" decel="50000" fill="hold" nodeType="withEffect">
                                  <p:stCondLst>
                                    <p:cond delay="31000"/>
                                  </p:stCondLst>
                                  <p:childTnLst>
                                    <p:animMotion origin="layout" path="M 0 1.11111E-6 L 0.95833 1.11111E-6 " pathEditMode="relative" rAng="0" ptsTypes="AA">
                                      <p:cBhvr>
                                        <p:cTn id="61" dur="8000" fill="hold"/>
                                        <p:tgtEl>
                                          <p:spTgt spid="30"/>
                                        </p:tgtEl>
                                        <p:attrNameLst>
                                          <p:attrName>ppt_x</p:attrName>
                                          <p:attrName>ppt_y</p:attrName>
                                        </p:attrNameLst>
                                      </p:cBhvr>
                                      <p:rCtr x="479" y="0"/>
                                    </p:animMotion>
                                  </p:childTnLst>
                                </p:cTn>
                              </p:par>
                              <p:par>
                                <p:cTn id="62" presetID="10" presetClass="entr" presetSubtype="0" fill="hold" nodeType="withEffect">
                                  <p:stCondLst>
                                    <p:cond delay="3800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2000"/>
                                        <p:tgtEl>
                                          <p:spTgt spid="31"/>
                                        </p:tgtEl>
                                      </p:cBhvr>
                                    </p:animEffect>
                                  </p:childTnLst>
                                </p:cTn>
                              </p:par>
                              <p:par>
                                <p:cTn id="65" presetID="10" presetClass="exit" presetSubtype="0" fill="hold" nodeType="withEffect">
                                  <p:stCondLst>
                                    <p:cond delay="38500"/>
                                  </p:stCondLst>
                                  <p:childTnLst>
                                    <p:animEffect transition="out" filter="fade">
                                      <p:cBhvr>
                                        <p:cTn id="66" dur="2000"/>
                                        <p:tgtEl>
                                          <p:spTgt spid="30"/>
                                        </p:tgtEl>
                                      </p:cBhvr>
                                    </p:animEffect>
                                    <p:set>
                                      <p:cBhvr>
                                        <p:cTn id="67" dur="1" fill="hold">
                                          <p:stCondLst>
                                            <p:cond delay="1999"/>
                                          </p:stCondLst>
                                        </p:cTn>
                                        <p:tgtEl>
                                          <p:spTgt spid="30"/>
                                        </p:tgtEl>
                                        <p:attrNameLst>
                                          <p:attrName>style.visibility</p:attrName>
                                        </p:attrNameLst>
                                      </p:cBhvr>
                                      <p:to>
                                        <p:strVal val="hidden"/>
                                      </p:to>
                                    </p:set>
                                  </p:childTnLst>
                                </p:cTn>
                              </p:par>
                              <p:par>
                                <p:cTn id="68" presetID="10" presetClass="entr" presetSubtype="0" fill="hold" nodeType="withEffect">
                                  <p:stCondLst>
                                    <p:cond delay="4100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2000"/>
                                        <p:tgtEl>
                                          <p:spTgt spid="32"/>
                                        </p:tgtEl>
                                      </p:cBhvr>
                                    </p:animEffect>
                                  </p:childTnLst>
                                </p:cTn>
                              </p:par>
                              <p:par>
                                <p:cTn id="71" presetID="10" presetClass="exit" presetSubtype="0" fill="hold" nodeType="withEffect">
                                  <p:stCondLst>
                                    <p:cond delay="41500"/>
                                  </p:stCondLst>
                                  <p:childTnLst>
                                    <p:animEffect transition="out" filter="fade">
                                      <p:cBhvr>
                                        <p:cTn id="72" dur="2000"/>
                                        <p:tgtEl>
                                          <p:spTgt spid="31"/>
                                        </p:tgtEl>
                                      </p:cBhvr>
                                    </p:animEffect>
                                    <p:set>
                                      <p:cBhvr>
                                        <p:cTn id="73" dur="1" fill="hold">
                                          <p:stCondLst>
                                            <p:cond delay="1999"/>
                                          </p:stCondLst>
                                        </p:cTn>
                                        <p:tgtEl>
                                          <p:spTgt spid="31"/>
                                        </p:tgtEl>
                                        <p:attrNameLst>
                                          <p:attrName>style.visibility</p:attrName>
                                        </p:attrNameLst>
                                      </p:cBhvr>
                                      <p:to>
                                        <p:strVal val="hidden"/>
                                      </p:to>
                                    </p:set>
                                  </p:childTnLst>
                                </p:cTn>
                              </p:par>
                              <p:par>
                                <p:cTn id="74" presetID="10" presetClass="entr" presetSubtype="0" fill="hold" nodeType="withEffect">
                                  <p:stCondLst>
                                    <p:cond delay="4700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2000"/>
                                        <p:tgtEl>
                                          <p:spTgt spid="26"/>
                                        </p:tgtEl>
                                      </p:cBhvr>
                                    </p:animEffect>
                                  </p:childTnLst>
                                </p:cTn>
                              </p:par>
                              <p:par>
                                <p:cTn id="77" presetID="10" presetClass="exit" presetSubtype="0" fill="hold" nodeType="withEffect">
                                  <p:stCondLst>
                                    <p:cond delay="47500"/>
                                  </p:stCondLst>
                                  <p:childTnLst>
                                    <p:animEffect transition="out" filter="fade">
                                      <p:cBhvr>
                                        <p:cTn id="78" dur="2000"/>
                                        <p:tgtEl>
                                          <p:spTgt spid="32"/>
                                        </p:tgtEl>
                                      </p:cBhvr>
                                    </p:animEffect>
                                    <p:set>
                                      <p:cBhvr>
                                        <p:cTn id="79" dur="1" fill="hold">
                                          <p:stCondLst>
                                            <p:cond delay="1999"/>
                                          </p:stCondLst>
                                        </p:cTn>
                                        <p:tgtEl>
                                          <p:spTgt spid="32"/>
                                        </p:tgtEl>
                                        <p:attrNameLst>
                                          <p:attrName>style.visibility</p:attrName>
                                        </p:attrNameLst>
                                      </p:cBhvr>
                                      <p:to>
                                        <p:strVal val="hidden"/>
                                      </p:to>
                                    </p:set>
                                  </p:childTnLst>
                                </p:cTn>
                              </p:par>
                              <p:par>
                                <p:cTn id="80" presetID="6" presetClass="emph" presetSubtype="0" fill="hold" nodeType="withEffect">
                                  <p:stCondLst>
                                    <p:cond delay="48500"/>
                                  </p:stCondLst>
                                  <p:childTnLst>
                                    <p:animScale>
                                      <p:cBhvr>
                                        <p:cTn id="81" dur="6000" fill="hold"/>
                                        <p:tgtEl>
                                          <p:spTgt spid="26"/>
                                        </p:tgtEl>
                                      </p:cBhvr>
                                      <p:by x="60000" y="60000"/>
                                    </p:animScale>
                                  </p:childTnLst>
                                </p:cTn>
                              </p:par>
                              <p:par>
                                <p:cTn id="82" presetID="63" presetClass="path" presetSubtype="0" accel="50000" decel="50000" fill="hold" nodeType="withEffect">
                                  <p:stCondLst>
                                    <p:cond delay="48500"/>
                                  </p:stCondLst>
                                  <p:childTnLst>
                                    <p:animMotion origin="layout" path="M -3.33333E-6 3.7037E-6 L 0.28334 0.18912 " pathEditMode="relative" rAng="0" ptsTypes="AA">
                                      <p:cBhvr>
                                        <p:cTn id="83" dur="6000" fill="hold"/>
                                        <p:tgtEl>
                                          <p:spTgt spid="26"/>
                                        </p:tgtEl>
                                        <p:attrNameLst>
                                          <p:attrName>ppt_x</p:attrName>
                                          <p:attrName>ppt_y</p:attrName>
                                        </p:attrNameLst>
                                      </p:cBhvr>
                                      <p:rCtr x="142" y="94"/>
                                    </p:animMotion>
                                  </p:childTnLst>
                                </p:cTn>
                              </p:par>
                              <p:par>
                                <p:cTn id="84" presetID="10" presetClass="entr" presetSubtype="0" fill="hold" nodeType="withEffect">
                                  <p:stCondLst>
                                    <p:cond delay="53000"/>
                                  </p:stCondLst>
                                  <p:childTnLst>
                                    <p:set>
                                      <p:cBhvr>
                                        <p:cTn id="85" dur="1" fill="hold">
                                          <p:stCondLst>
                                            <p:cond delay="0"/>
                                          </p:stCondLst>
                                        </p:cTn>
                                        <p:tgtEl>
                                          <p:spTgt spid="33"/>
                                        </p:tgtEl>
                                        <p:attrNameLst>
                                          <p:attrName>style.visibility</p:attrName>
                                        </p:attrNameLst>
                                      </p:cBhvr>
                                      <p:to>
                                        <p:strVal val="visible"/>
                                      </p:to>
                                    </p:set>
                                    <p:animEffect transition="in" filter="fade">
                                      <p:cBhvr>
                                        <p:cTn id="86" dur="2000"/>
                                        <p:tgtEl>
                                          <p:spTgt spid="33"/>
                                        </p:tgtEl>
                                      </p:cBhvr>
                                    </p:animEffect>
                                  </p:childTnLst>
                                </p:cTn>
                              </p:par>
                              <p:par>
                                <p:cTn id="87" presetID="10" presetClass="exit" presetSubtype="0" fill="hold" nodeType="withEffect">
                                  <p:stCondLst>
                                    <p:cond delay="53500"/>
                                  </p:stCondLst>
                                  <p:childTnLst>
                                    <p:animEffect transition="out" filter="fade">
                                      <p:cBhvr>
                                        <p:cTn id="88" dur="2000"/>
                                        <p:tgtEl>
                                          <p:spTgt spid="26"/>
                                        </p:tgtEl>
                                      </p:cBhvr>
                                    </p:animEffect>
                                    <p:set>
                                      <p:cBhvr>
                                        <p:cTn id="89" dur="1" fill="hold">
                                          <p:stCondLst>
                                            <p:cond delay="1999"/>
                                          </p:stCondLst>
                                        </p:cTn>
                                        <p:tgtEl>
                                          <p:spTgt spid="26"/>
                                        </p:tgtEl>
                                        <p:attrNameLst>
                                          <p:attrName>style.visibility</p:attrName>
                                        </p:attrNameLst>
                                      </p:cBhvr>
                                      <p:to>
                                        <p:strVal val="hidden"/>
                                      </p:to>
                                    </p:set>
                                  </p:childTnLst>
                                </p:cTn>
                              </p:par>
                              <p:par>
                                <p:cTn id="90" presetID="10" presetClass="entr" presetSubtype="0" fill="hold" nodeType="withEffect">
                                  <p:stCondLst>
                                    <p:cond delay="58000"/>
                                  </p:stCondLst>
                                  <p:childTnLst>
                                    <p:set>
                                      <p:cBhvr>
                                        <p:cTn id="91" dur="1" fill="hold">
                                          <p:stCondLst>
                                            <p:cond delay="0"/>
                                          </p:stCondLst>
                                        </p:cTn>
                                        <p:tgtEl>
                                          <p:spTgt spid="34"/>
                                        </p:tgtEl>
                                        <p:attrNameLst>
                                          <p:attrName>style.visibility</p:attrName>
                                        </p:attrNameLst>
                                      </p:cBhvr>
                                      <p:to>
                                        <p:strVal val="visible"/>
                                      </p:to>
                                    </p:set>
                                    <p:animEffect transition="in" filter="fade">
                                      <p:cBhvr>
                                        <p:cTn id="92" dur="2000"/>
                                        <p:tgtEl>
                                          <p:spTgt spid="34"/>
                                        </p:tgtEl>
                                      </p:cBhvr>
                                    </p:animEffect>
                                  </p:childTnLst>
                                </p:cTn>
                              </p:par>
                              <p:par>
                                <p:cTn id="93" presetID="10" presetClass="exit" presetSubtype="0" fill="hold" nodeType="withEffect">
                                  <p:stCondLst>
                                    <p:cond delay="58500"/>
                                  </p:stCondLst>
                                  <p:childTnLst>
                                    <p:animEffect transition="out" filter="fade">
                                      <p:cBhvr>
                                        <p:cTn id="94" dur="2000"/>
                                        <p:tgtEl>
                                          <p:spTgt spid="33"/>
                                        </p:tgtEl>
                                      </p:cBhvr>
                                    </p:animEffect>
                                    <p:set>
                                      <p:cBhvr>
                                        <p:cTn id="95" dur="1" fill="hold">
                                          <p:stCondLst>
                                            <p:cond delay="1999"/>
                                          </p:stCondLst>
                                        </p:cTn>
                                        <p:tgtEl>
                                          <p:spTgt spid="33"/>
                                        </p:tgtEl>
                                        <p:attrNameLst>
                                          <p:attrName>style.visibility</p:attrName>
                                        </p:attrNameLst>
                                      </p:cBhvr>
                                      <p:to>
                                        <p:strVal val="hidden"/>
                                      </p:to>
                                    </p:set>
                                  </p:childTnLst>
                                </p:cTn>
                              </p:par>
                              <p:par>
                                <p:cTn id="96" presetID="10" presetClass="entr" presetSubtype="0" fill="hold" nodeType="withEffect">
                                  <p:stCondLst>
                                    <p:cond delay="64000"/>
                                  </p:stCondLst>
                                  <p:childTnLst>
                                    <p:set>
                                      <p:cBhvr>
                                        <p:cTn id="97" dur="1" fill="hold">
                                          <p:stCondLst>
                                            <p:cond delay="0"/>
                                          </p:stCondLst>
                                        </p:cTn>
                                        <p:tgtEl>
                                          <p:spTgt spid="35"/>
                                        </p:tgtEl>
                                        <p:attrNameLst>
                                          <p:attrName>style.visibility</p:attrName>
                                        </p:attrNameLst>
                                      </p:cBhvr>
                                      <p:to>
                                        <p:strVal val="visible"/>
                                      </p:to>
                                    </p:set>
                                    <p:animEffect transition="in" filter="fade">
                                      <p:cBhvr>
                                        <p:cTn id="98" dur="2000"/>
                                        <p:tgtEl>
                                          <p:spTgt spid="35"/>
                                        </p:tgtEl>
                                      </p:cBhvr>
                                    </p:animEffect>
                                  </p:childTnLst>
                                </p:cTn>
                              </p:par>
                              <p:par>
                                <p:cTn id="99" presetID="10" presetClass="exit" presetSubtype="0" fill="hold" nodeType="withEffect">
                                  <p:stCondLst>
                                    <p:cond delay="64500"/>
                                  </p:stCondLst>
                                  <p:childTnLst>
                                    <p:animEffect transition="out" filter="fade">
                                      <p:cBhvr>
                                        <p:cTn id="100" dur="2000"/>
                                        <p:tgtEl>
                                          <p:spTgt spid="34"/>
                                        </p:tgtEl>
                                      </p:cBhvr>
                                    </p:animEffect>
                                    <p:set>
                                      <p:cBhvr>
                                        <p:cTn id="101" dur="1" fill="hold">
                                          <p:stCondLst>
                                            <p:cond delay="1999"/>
                                          </p:stCondLst>
                                        </p:cTn>
                                        <p:tgtEl>
                                          <p:spTgt spid="34"/>
                                        </p:tgtEl>
                                        <p:attrNameLst>
                                          <p:attrName>style.visibility</p:attrName>
                                        </p:attrNameLst>
                                      </p:cBhvr>
                                      <p:to>
                                        <p:strVal val="hidden"/>
                                      </p:to>
                                    </p:set>
                                  </p:childTnLst>
                                </p:cTn>
                              </p:par>
                              <p:par>
                                <p:cTn id="102" presetID="35" presetClass="path" presetSubtype="0" accel="50000" decel="50000" fill="hold" nodeType="withEffect">
                                  <p:stCondLst>
                                    <p:cond delay="66000"/>
                                  </p:stCondLst>
                                  <p:childTnLst>
                                    <p:animMotion origin="layout" path="M 8.33333E-7 -4.44444E-6 L -1.6849 -4.44444E-6 " pathEditMode="relative" rAng="0" ptsTypes="AA">
                                      <p:cBhvr>
                                        <p:cTn id="103" dur="20000" fill="hold"/>
                                        <p:tgtEl>
                                          <p:spTgt spid="35"/>
                                        </p:tgtEl>
                                        <p:attrNameLst>
                                          <p:attrName>ppt_x</p:attrName>
                                          <p:attrName>ppt_y</p:attrName>
                                        </p:attrNameLst>
                                      </p:cBhvr>
                                      <p:rCtr x="-843" y="0"/>
                                    </p:animMotion>
                                  </p:childTnLst>
                                </p:cTn>
                              </p:par>
                              <p:par>
                                <p:cTn id="104" presetID="10" presetClass="entr" presetSubtype="0" fill="hold" nodeType="withEffect">
                                  <p:stCondLst>
                                    <p:cond delay="86000"/>
                                  </p:stCondLst>
                                  <p:childTnLst>
                                    <p:set>
                                      <p:cBhvr>
                                        <p:cTn id="105" dur="1" fill="hold">
                                          <p:stCondLst>
                                            <p:cond delay="0"/>
                                          </p:stCondLst>
                                        </p:cTn>
                                        <p:tgtEl>
                                          <p:spTgt spid="36"/>
                                        </p:tgtEl>
                                        <p:attrNameLst>
                                          <p:attrName>style.visibility</p:attrName>
                                        </p:attrNameLst>
                                      </p:cBhvr>
                                      <p:to>
                                        <p:strVal val="visible"/>
                                      </p:to>
                                    </p:set>
                                    <p:animEffect transition="in" filter="fade">
                                      <p:cBhvr>
                                        <p:cTn id="106" dur="1000"/>
                                        <p:tgtEl>
                                          <p:spTgt spid="36"/>
                                        </p:tgtEl>
                                      </p:cBhvr>
                                    </p:animEffect>
                                  </p:childTnLst>
                                </p:cTn>
                              </p:par>
                              <p:par>
                                <p:cTn id="107" presetID="10" presetClass="exit" presetSubtype="0" fill="hold" nodeType="withEffect">
                                  <p:stCondLst>
                                    <p:cond delay="86500"/>
                                  </p:stCondLst>
                                  <p:childTnLst>
                                    <p:animEffect transition="out" filter="fade">
                                      <p:cBhvr>
                                        <p:cTn id="108" dur="2000"/>
                                        <p:tgtEl>
                                          <p:spTgt spid="35"/>
                                        </p:tgtEl>
                                      </p:cBhvr>
                                    </p:animEffect>
                                    <p:set>
                                      <p:cBhvr>
                                        <p:cTn id="109" dur="1" fill="hold">
                                          <p:stCondLst>
                                            <p:cond delay="1999"/>
                                          </p:stCondLst>
                                        </p:cTn>
                                        <p:tgtEl>
                                          <p:spTgt spid="35"/>
                                        </p:tgtEl>
                                        <p:attrNameLst>
                                          <p:attrName>style.visibility</p:attrName>
                                        </p:attrNameLst>
                                      </p:cBhvr>
                                      <p:to>
                                        <p:strVal val="hidden"/>
                                      </p:to>
                                    </p:set>
                                  </p:childTnLst>
                                </p:cTn>
                              </p:par>
                              <p:par>
                                <p:cTn id="110" presetID="10" presetClass="entr" presetSubtype="0" fill="hold" nodeType="withEffect">
                                  <p:stCondLst>
                                    <p:cond delay="92000"/>
                                  </p:stCondLst>
                                  <p:childTnLst>
                                    <p:set>
                                      <p:cBhvr>
                                        <p:cTn id="111" dur="1" fill="hold">
                                          <p:stCondLst>
                                            <p:cond delay="0"/>
                                          </p:stCondLst>
                                        </p:cTn>
                                        <p:tgtEl>
                                          <p:spTgt spid="37"/>
                                        </p:tgtEl>
                                        <p:attrNameLst>
                                          <p:attrName>style.visibility</p:attrName>
                                        </p:attrNameLst>
                                      </p:cBhvr>
                                      <p:to>
                                        <p:strVal val="visible"/>
                                      </p:to>
                                    </p:set>
                                    <p:animEffect transition="in" filter="fade">
                                      <p:cBhvr>
                                        <p:cTn id="112" dur="2000"/>
                                        <p:tgtEl>
                                          <p:spTgt spid="37"/>
                                        </p:tgtEl>
                                      </p:cBhvr>
                                    </p:animEffect>
                                  </p:childTnLst>
                                </p:cTn>
                              </p:par>
                              <p:par>
                                <p:cTn id="113" presetID="10" presetClass="exit" presetSubtype="0" fill="hold" nodeType="withEffect">
                                  <p:stCondLst>
                                    <p:cond delay="92500"/>
                                  </p:stCondLst>
                                  <p:childTnLst>
                                    <p:animEffect transition="out" filter="fade">
                                      <p:cBhvr>
                                        <p:cTn id="114" dur="2000"/>
                                        <p:tgtEl>
                                          <p:spTgt spid="36"/>
                                        </p:tgtEl>
                                      </p:cBhvr>
                                    </p:animEffect>
                                    <p:set>
                                      <p:cBhvr>
                                        <p:cTn id="115" dur="1" fill="hold">
                                          <p:stCondLst>
                                            <p:cond delay="1999"/>
                                          </p:stCondLst>
                                        </p:cTn>
                                        <p:tgtEl>
                                          <p:spTgt spid="36"/>
                                        </p:tgtEl>
                                        <p:attrNameLst>
                                          <p:attrName>style.visibility</p:attrName>
                                        </p:attrNameLst>
                                      </p:cBhvr>
                                      <p:to>
                                        <p:strVal val="hidden"/>
                                      </p:to>
                                    </p:set>
                                  </p:childTnLst>
                                </p:cTn>
                              </p:par>
                              <p:par>
                                <p:cTn id="116" presetID="10" presetClass="entr" presetSubtype="0" fill="hold" nodeType="withEffect">
                                  <p:stCondLst>
                                    <p:cond delay="100000"/>
                                  </p:stCondLst>
                                  <p:childTnLst>
                                    <p:set>
                                      <p:cBhvr>
                                        <p:cTn id="117" dur="1" fill="hold">
                                          <p:stCondLst>
                                            <p:cond delay="0"/>
                                          </p:stCondLst>
                                        </p:cTn>
                                        <p:tgtEl>
                                          <p:spTgt spid="38"/>
                                        </p:tgtEl>
                                        <p:attrNameLst>
                                          <p:attrName>style.visibility</p:attrName>
                                        </p:attrNameLst>
                                      </p:cBhvr>
                                      <p:to>
                                        <p:strVal val="visible"/>
                                      </p:to>
                                    </p:set>
                                    <p:animEffect transition="in" filter="fade">
                                      <p:cBhvr>
                                        <p:cTn id="118" dur="2000"/>
                                        <p:tgtEl>
                                          <p:spTgt spid="38"/>
                                        </p:tgtEl>
                                      </p:cBhvr>
                                    </p:animEffect>
                                  </p:childTnLst>
                                </p:cTn>
                              </p:par>
                              <p:par>
                                <p:cTn id="119" presetID="10" presetClass="exit" presetSubtype="0" fill="hold" nodeType="withEffect">
                                  <p:stCondLst>
                                    <p:cond delay="100500"/>
                                  </p:stCondLst>
                                  <p:childTnLst>
                                    <p:animEffect transition="out" filter="fade">
                                      <p:cBhvr>
                                        <p:cTn id="120" dur="2000"/>
                                        <p:tgtEl>
                                          <p:spTgt spid="37"/>
                                        </p:tgtEl>
                                      </p:cBhvr>
                                    </p:animEffect>
                                    <p:set>
                                      <p:cBhvr>
                                        <p:cTn id="121" dur="1" fill="hold">
                                          <p:stCondLst>
                                            <p:cond delay="1999"/>
                                          </p:stCondLst>
                                        </p:cTn>
                                        <p:tgtEl>
                                          <p:spTgt spid="37"/>
                                        </p:tgtEl>
                                        <p:attrNameLst>
                                          <p:attrName>style.visibility</p:attrName>
                                        </p:attrNameLst>
                                      </p:cBhvr>
                                      <p:to>
                                        <p:strVal val="hidden"/>
                                      </p:to>
                                    </p:set>
                                  </p:childTnLst>
                                </p:cTn>
                              </p:par>
                              <p:par>
                                <p:cTn id="122" presetID="10" presetClass="entr" presetSubtype="0" fill="hold" nodeType="withEffect">
                                  <p:stCondLst>
                                    <p:cond delay="103000"/>
                                  </p:stCondLst>
                                  <p:childTnLst>
                                    <p:set>
                                      <p:cBhvr>
                                        <p:cTn id="123" dur="1" fill="hold">
                                          <p:stCondLst>
                                            <p:cond delay="0"/>
                                          </p:stCondLst>
                                        </p:cTn>
                                        <p:tgtEl>
                                          <p:spTgt spid="39"/>
                                        </p:tgtEl>
                                        <p:attrNameLst>
                                          <p:attrName>style.visibility</p:attrName>
                                        </p:attrNameLst>
                                      </p:cBhvr>
                                      <p:to>
                                        <p:strVal val="visible"/>
                                      </p:to>
                                    </p:set>
                                    <p:animEffect transition="in" filter="fade">
                                      <p:cBhvr>
                                        <p:cTn id="124" dur="2000"/>
                                        <p:tgtEl>
                                          <p:spTgt spid="39"/>
                                        </p:tgtEl>
                                      </p:cBhvr>
                                    </p:animEffect>
                                  </p:childTnLst>
                                </p:cTn>
                              </p:par>
                              <p:par>
                                <p:cTn id="125" presetID="10" presetClass="exit" presetSubtype="0" fill="hold" nodeType="withEffect">
                                  <p:stCondLst>
                                    <p:cond delay="103500"/>
                                  </p:stCondLst>
                                  <p:childTnLst>
                                    <p:animEffect transition="out" filter="fade">
                                      <p:cBhvr>
                                        <p:cTn id="126" dur="2000"/>
                                        <p:tgtEl>
                                          <p:spTgt spid="38"/>
                                        </p:tgtEl>
                                      </p:cBhvr>
                                    </p:animEffect>
                                    <p:set>
                                      <p:cBhvr>
                                        <p:cTn id="127" dur="1" fill="hold">
                                          <p:stCondLst>
                                            <p:cond delay="1999"/>
                                          </p:stCondLst>
                                        </p:cTn>
                                        <p:tgtEl>
                                          <p:spTgt spid="38"/>
                                        </p:tgtEl>
                                        <p:attrNameLst>
                                          <p:attrName>style.visibility</p:attrName>
                                        </p:attrNameLst>
                                      </p:cBhvr>
                                      <p:to>
                                        <p:strVal val="hidden"/>
                                      </p:to>
                                    </p:set>
                                  </p:childTnLst>
                                </p:cTn>
                              </p:par>
                              <p:par>
                                <p:cTn id="128" presetID="6" presetClass="emph" presetSubtype="0" accel="50000" decel="50000" fill="hold" nodeType="withEffect">
                                  <p:stCondLst>
                                    <p:cond delay="104500"/>
                                  </p:stCondLst>
                                  <p:childTnLst>
                                    <p:animScale>
                                      <p:cBhvr>
                                        <p:cTn id="129" dur="5000" fill="hold"/>
                                        <p:tgtEl>
                                          <p:spTgt spid="39"/>
                                        </p:tgtEl>
                                      </p:cBhvr>
                                      <p:by x="200000" y="200000"/>
                                    </p:animScale>
                                  </p:childTnLst>
                                </p:cTn>
                              </p:par>
                              <p:par>
                                <p:cTn id="130" presetID="42" presetClass="path" presetSubtype="0" accel="50000" decel="50000" fill="hold" nodeType="withEffect">
                                  <p:stCondLst>
                                    <p:cond delay="104500"/>
                                  </p:stCondLst>
                                  <p:childTnLst>
                                    <p:animMotion origin="layout" path="M 0 2.22222E-6 L -0.00833 0.66111 " pathEditMode="relative" rAng="0" ptsTypes="AA">
                                      <p:cBhvr>
                                        <p:cTn id="131" dur="5000" fill="hold"/>
                                        <p:tgtEl>
                                          <p:spTgt spid="39"/>
                                        </p:tgtEl>
                                        <p:attrNameLst>
                                          <p:attrName>ppt_x</p:attrName>
                                          <p:attrName>ppt_y</p:attrName>
                                        </p:attrNameLst>
                                      </p:cBhvr>
                                      <p:rCtr x="-4" y="331"/>
                                    </p:animMotion>
                                  </p:childTnLst>
                                </p:cTn>
                              </p:par>
                              <p:par>
                                <p:cTn id="132" presetID="10" presetClass="entr" presetSubtype="0" fill="hold" nodeType="withEffect">
                                  <p:stCondLst>
                                    <p:cond delay="109000"/>
                                  </p:stCondLst>
                                  <p:childTnLst>
                                    <p:set>
                                      <p:cBhvr>
                                        <p:cTn id="133" dur="1" fill="hold">
                                          <p:stCondLst>
                                            <p:cond delay="0"/>
                                          </p:stCondLst>
                                        </p:cTn>
                                        <p:tgtEl>
                                          <p:spTgt spid="40"/>
                                        </p:tgtEl>
                                        <p:attrNameLst>
                                          <p:attrName>style.visibility</p:attrName>
                                        </p:attrNameLst>
                                      </p:cBhvr>
                                      <p:to>
                                        <p:strVal val="visible"/>
                                      </p:to>
                                    </p:set>
                                    <p:animEffect transition="in" filter="fade">
                                      <p:cBhvr>
                                        <p:cTn id="134" dur="2000"/>
                                        <p:tgtEl>
                                          <p:spTgt spid="40"/>
                                        </p:tgtEl>
                                      </p:cBhvr>
                                    </p:animEffect>
                                  </p:childTnLst>
                                </p:cTn>
                              </p:par>
                              <p:par>
                                <p:cTn id="135" presetID="10" presetClass="exit" presetSubtype="0" fill="hold" nodeType="withEffect">
                                  <p:stCondLst>
                                    <p:cond delay="109500"/>
                                  </p:stCondLst>
                                  <p:childTnLst>
                                    <p:animEffect transition="out" filter="fade">
                                      <p:cBhvr>
                                        <p:cTn id="136" dur="2000"/>
                                        <p:tgtEl>
                                          <p:spTgt spid="39"/>
                                        </p:tgtEl>
                                      </p:cBhvr>
                                    </p:animEffect>
                                    <p:set>
                                      <p:cBhvr>
                                        <p:cTn id="137" dur="1" fill="hold">
                                          <p:stCondLst>
                                            <p:cond delay="1999"/>
                                          </p:stCondLst>
                                        </p:cTn>
                                        <p:tgtEl>
                                          <p:spTgt spid="39"/>
                                        </p:tgtEl>
                                        <p:attrNameLst>
                                          <p:attrName>style.visibility</p:attrName>
                                        </p:attrNameLst>
                                      </p:cBhvr>
                                      <p:to>
                                        <p:strVal val="hidden"/>
                                      </p:to>
                                    </p:set>
                                  </p:childTnLst>
                                </p:cTn>
                              </p:par>
                              <p:par>
                                <p:cTn id="138" presetID="10" presetClass="entr" presetSubtype="0" fill="hold" nodeType="withEffect">
                                  <p:stCondLst>
                                    <p:cond delay="113000"/>
                                  </p:stCondLst>
                                  <p:childTnLst>
                                    <p:set>
                                      <p:cBhvr>
                                        <p:cTn id="139" dur="1" fill="hold">
                                          <p:stCondLst>
                                            <p:cond delay="0"/>
                                          </p:stCondLst>
                                        </p:cTn>
                                        <p:tgtEl>
                                          <p:spTgt spid="41"/>
                                        </p:tgtEl>
                                        <p:attrNameLst>
                                          <p:attrName>style.visibility</p:attrName>
                                        </p:attrNameLst>
                                      </p:cBhvr>
                                      <p:to>
                                        <p:strVal val="visible"/>
                                      </p:to>
                                    </p:set>
                                    <p:animEffect transition="in" filter="fade">
                                      <p:cBhvr>
                                        <p:cTn id="140" dur="2000"/>
                                        <p:tgtEl>
                                          <p:spTgt spid="41"/>
                                        </p:tgtEl>
                                      </p:cBhvr>
                                    </p:animEffect>
                                  </p:childTnLst>
                                </p:cTn>
                              </p:par>
                              <p:par>
                                <p:cTn id="141" presetID="10" presetClass="exit" presetSubtype="0" fill="hold" nodeType="withEffect">
                                  <p:stCondLst>
                                    <p:cond delay="113500"/>
                                  </p:stCondLst>
                                  <p:childTnLst>
                                    <p:animEffect transition="out" filter="fade">
                                      <p:cBhvr>
                                        <p:cTn id="142" dur="2000"/>
                                        <p:tgtEl>
                                          <p:spTgt spid="40"/>
                                        </p:tgtEl>
                                      </p:cBhvr>
                                    </p:animEffect>
                                    <p:set>
                                      <p:cBhvr>
                                        <p:cTn id="143" dur="1" fill="hold">
                                          <p:stCondLst>
                                            <p:cond delay="1999"/>
                                          </p:stCondLst>
                                        </p:cTn>
                                        <p:tgtEl>
                                          <p:spTgt spid="40"/>
                                        </p:tgtEl>
                                        <p:attrNameLst>
                                          <p:attrName>style.visibility</p:attrName>
                                        </p:attrNameLst>
                                      </p:cBhvr>
                                      <p:to>
                                        <p:strVal val="hidden"/>
                                      </p:to>
                                    </p:set>
                                  </p:childTnLst>
                                </p:cTn>
                              </p:par>
                              <p:par>
                                <p:cTn id="144" presetID="10" presetClass="entr" presetSubtype="0" fill="hold" nodeType="withEffect">
                                  <p:stCondLst>
                                    <p:cond delay="119000"/>
                                  </p:stCondLst>
                                  <p:childTnLst>
                                    <p:set>
                                      <p:cBhvr>
                                        <p:cTn id="145" dur="1" fill="hold">
                                          <p:stCondLst>
                                            <p:cond delay="0"/>
                                          </p:stCondLst>
                                        </p:cTn>
                                        <p:tgtEl>
                                          <p:spTgt spid="42"/>
                                        </p:tgtEl>
                                        <p:attrNameLst>
                                          <p:attrName>style.visibility</p:attrName>
                                        </p:attrNameLst>
                                      </p:cBhvr>
                                      <p:to>
                                        <p:strVal val="visible"/>
                                      </p:to>
                                    </p:set>
                                    <p:animEffect transition="in" filter="fade">
                                      <p:cBhvr>
                                        <p:cTn id="146" dur="2000"/>
                                        <p:tgtEl>
                                          <p:spTgt spid="42"/>
                                        </p:tgtEl>
                                      </p:cBhvr>
                                    </p:animEffect>
                                  </p:childTnLst>
                                </p:cTn>
                              </p:par>
                              <p:par>
                                <p:cTn id="147" presetID="10" presetClass="exit" presetSubtype="0" fill="hold" nodeType="withEffect">
                                  <p:stCondLst>
                                    <p:cond delay="119500"/>
                                  </p:stCondLst>
                                  <p:childTnLst>
                                    <p:animEffect transition="out" filter="fade">
                                      <p:cBhvr>
                                        <p:cTn id="148" dur="2000"/>
                                        <p:tgtEl>
                                          <p:spTgt spid="41"/>
                                        </p:tgtEl>
                                      </p:cBhvr>
                                    </p:animEffect>
                                    <p:set>
                                      <p:cBhvr>
                                        <p:cTn id="149" dur="1" fill="hold">
                                          <p:stCondLst>
                                            <p:cond delay="1999"/>
                                          </p:stCondLst>
                                        </p:cTn>
                                        <p:tgtEl>
                                          <p:spTgt spid="41"/>
                                        </p:tgtEl>
                                        <p:attrNameLst>
                                          <p:attrName>style.visibility</p:attrName>
                                        </p:attrNameLst>
                                      </p:cBhvr>
                                      <p:to>
                                        <p:strVal val="hidden"/>
                                      </p:to>
                                    </p:set>
                                  </p:childTnLst>
                                </p:cTn>
                              </p:par>
                              <p:par>
                                <p:cTn id="150" presetID="10" presetClass="entr" presetSubtype="0" fill="hold" nodeType="withEffect">
                                  <p:stCondLst>
                                    <p:cond delay="126000"/>
                                  </p:stCondLst>
                                  <p:childTnLst>
                                    <p:set>
                                      <p:cBhvr>
                                        <p:cTn id="151" dur="1" fill="hold">
                                          <p:stCondLst>
                                            <p:cond delay="0"/>
                                          </p:stCondLst>
                                        </p:cTn>
                                        <p:tgtEl>
                                          <p:spTgt spid="43"/>
                                        </p:tgtEl>
                                        <p:attrNameLst>
                                          <p:attrName>style.visibility</p:attrName>
                                        </p:attrNameLst>
                                      </p:cBhvr>
                                      <p:to>
                                        <p:strVal val="visible"/>
                                      </p:to>
                                    </p:set>
                                    <p:animEffect transition="in" filter="fade">
                                      <p:cBhvr>
                                        <p:cTn id="152" dur="2000"/>
                                        <p:tgtEl>
                                          <p:spTgt spid="43"/>
                                        </p:tgtEl>
                                      </p:cBhvr>
                                    </p:animEffect>
                                  </p:childTnLst>
                                </p:cTn>
                              </p:par>
                              <p:par>
                                <p:cTn id="153" presetID="10" presetClass="exit" presetSubtype="0" fill="hold" nodeType="withEffect">
                                  <p:stCondLst>
                                    <p:cond delay="126500"/>
                                  </p:stCondLst>
                                  <p:childTnLst>
                                    <p:animEffect transition="out" filter="fade">
                                      <p:cBhvr>
                                        <p:cTn id="154" dur="2000"/>
                                        <p:tgtEl>
                                          <p:spTgt spid="42"/>
                                        </p:tgtEl>
                                      </p:cBhvr>
                                    </p:animEffect>
                                    <p:set>
                                      <p:cBhvr>
                                        <p:cTn id="155" dur="1" fill="hold">
                                          <p:stCondLst>
                                            <p:cond delay="1999"/>
                                          </p:stCondLst>
                                        </p:cTn>
                                        <p:tgtEl>
                                          <p:spTgt spid="42"/>
                                        </p:tgtEl>
                                        <p:attrNameLst>
                                          <p:attrName>style.visibility</p:attrName>
                                        </p:attrNameLst>
                                      </p:cBhvr>
                                      <p:to>
                                        <p:strVal val="hidden"/>
                                      </p:to>
                                    </p:set>
                                  </p:childTnLst>
                                </p:cTn>
                              </p:par>
                              <p:par>
                                <p:cTn id="156" presetID="10" presetClass="entr" presetSubtype="0" fill="hold" nodeType="withEffect">
                                  <p:stCondLst>
                                    <p:cond delay="134000"/>
                                  </p:stCondLst>
                                  <p:childTnLst>
                                    <p:set>
                                      <p:cBhvr>
                                        <p:cTn id="157" dur="1" fill="hold">
                                          <p:stCondLst>
                                            <p:cond delay="0"/>
                                          </p:stCondLst>
                                        </p:cTn>
                                        <p:tgtEl>
                                          <p:spTgt spid="44"/>
                                        </p:tgtEl>
                                        <p:attrNameLst>
                                          <p:attrName>style.visibility</p:attrName>
                                        </p:attrNameLst>
                                      </p:cBhvr>
                                      <p:to>
                                        <p:strVal val="visible"/>
                                      </p:to>
                                    </p:set>
                                    <p:animEffect transition="in" filter="fade">
                                      <p:cBhvr>
                                        <p:cTn id="158" dur="2000"/>
                                        <p:tgtEl>
                                          <p:spTgt spid="44"/>
                                        </p:tgtEl>
                                      </p:cBhvr>
                                    </p:animEffect>
                                  </p:childTnLst>
                                </p:cTn>
                              </p:par>
                              <p:par>
                                <p:cTn id="159" presetID="10" presetClass="exit" presetSubtype="0" fill="hold" nodeType="withEffect">
                                  <p:stCondLst>
                                    <p:cond delay="134500"/>
                                  </p:stCondLst>
                                  <p:childTnLst>
                                    <p:animEffect transition="out" filter="fade">
                                      <p:cBhvr>
                                        <p:cTn id="160" dur="2000"/>
                                        <p:tgtEl>
                                          <p:spTgt spid="43"/>
                                        </p:tgtEl>
                                      </p:cBhvr>
                                    </p:animEffect>
                                    <p:set>
                                      <p:cBhvr>
                                        <p:cTn id="161" dur="1" fill="hold">
                                          <p:stCondLst>
                                            <p:cond delay="1999"/>
                                          </p:stCondLst>
                                        </p:cTn>
                                        <p:tgtEl>
                                          <p:spTgt spid="43"/>
                                        </p:tgtEl>
                                        <p:attrNameLst>
                                          <p:attrName>style.visibility</p:attrName>
                                        </p:attrNameLst>
                                      </p:cBhvr>
                                      <p:to>
                                        <p:strVal val="hidden"/>
                                      </p:to>
                                    </p:set>
                                  </p:childTnLst>
                                </p:cTn>
                              </p:par>
                              <p:par>
                                <p:cTn id="162" presetID="10" presetClass="entr" presetSubtype="0" fill="hold" nodeType="withEffect">
                                  <p:stCondLst>
                                    <p:cond delay="139000"/>
                                  </p:stCondLst>
                                  <p:childTnLst>
                                    <p:set>
                                      <p:cBhvr>
                                        <p:cTn id="163" dur="1" fill="hold">
                                          <p:stCondLst>
                                            <p:cond delay="0"/>
                                          </p:stCondLst>
                                        </p:cTn>
                                        <p:tgtEl>
                                          <p:spTgt spid="45"/>
                                        </p:tgtEl>
                                        <p:attrNameLst>
                                          <p:attrName>style.visibility</p:attrName>
                                        </p:attrNameLst>
                                      </p:cBhvr>
                                      <p:to>
                                        <p:strVal val="visible"/>
                                      </p:to>
                                    </p:set>
                                    <p:animEffect transition="in" filter="fade">
                                      <p:cBhvr>
                                        <p:cTn id="164" dur="2000"/>
                                        <p:tgtEl>
                                          <p:spTgt spid="45"/>
                                        </p:tgtEl>
                                      </p:cBhvr>
                                    </p:animEffect>
                                  </p:childTnLst>
                                </p:cTn>
                              </p:par>
                              <p:par>
                                <p:cTn id="165" presetID="10" presetClass="exit" presetSubtype="0" fill="hold" nodeType="withEffect">
                                  <p:stCondLst>
                                    <p:cond delay="139500"/>
                                  </p:stCondLst>
                                  <p:childTnLst>
                                    <p:animEffect transition="out" filter="fade">
                                      <p:cBhvr>
                                        <p:cTn id="166" dur="2000"/>
                                        <p:tgtEl>
                                          <p:spTgt spid="44"/>
                                        </p:tgtEl>
                                      </p:cBhvr>
                                    </p:animEffect>
                                    <p:set>
                                      <p:cBhvr>
                                        <p:cTn id="167" dur="1" fill="hold">
                                          <p:stCondLst>
                                            <p:cond delay="1999"/>
                                          </p:stCondLst>
                                        </p:cTn>
                                        <p:tgtEl>
                                          <p:spTgt spid="44"/>
                                        </p:tgtEl>
                                        <p:attrNameLst>
                                          <p:attrName>style.visibility</p:attrName>
                                        </p:attrNameLst>
                                      </p:cBhvr>
                                      <p:to>
                                        <p:strVal val="hidden"/>
                                      </p:to>
                                    </p:set>
                                  </p:childTnLst>
                                </p:cTn>
                              </p:par>
                              <p:par>
                                <p:cTn id="168" presetID="10" presetClass="entr" presetSubtype="0" fill="hold" nodeType="withEffect">
                                  <p:stCondLst>
                                    <p:cond delay="145000"/>
                                  </p:stCondLst>
                                  <p:childTnLst>
                                    <p:set>
                                      <p:cBhvr>
                                        <p:cTn id="169" dur="1" fill="hold">
                                          <p:stCondLst>
                                            <p:cond delay="0"/>
                                          </p:stCondLst>
                                        </p:cTn>
                                        <p:tgtEl>
                                          <p:spTgt spid="46"/>
                                        </p:tgtEl>
                                        <p:attrNameLst>
                                          <p:attrName>style.visibility</p:attrName>
                                        </p:attrNameLst>
                                      </p:cBhvr>
                                      <p:to>
                                        <p:strVal val="visible"/>
                                      </p:to>
                                    </p:set>
                                    <p:animEffect transition="in" filter="fade">
                                      <p:cBhvr>
                                        <p:cTn id="170" dur="1000"/>
                                        <p:tgtEl>
                                          <p:spTgt spid="46"/>
                                        </p:tgtEl>
                                      </p:cBhvr>
                                    </p:animEffect>
                                  </p:childTnLst>
                                </p:cTn>
                              </p:par>
                              <p:par>
                                <p:cTn id="171" presetID="10" presetClass="exit" presetSubtype="0" fill="hold" nodeType="withEffect">
                                  <p:stCondLst>
                                    <p:cond delay="145500"/>
                                  </p:stCondLst>
                                  <p:childTnLst>
                                    <p:animEffect transition="out" filter="fade">
                                      <p:cBhvr>
                                        <p:cTn id="172" dur="2000"/>
                                        <p:tgtEl>
                                          <p:spTgt spid="45"/>
                                        </p:tgtEl>
                                      </p:cBhvr>
                                    </p:animEffect>
                                    <p:set>
                                      <p:cBhvr>
                                        <p:cTn id="173" dur="1" fill="hold">
                                          <p:stCondLst>
                                            <p:cond delay="1999"/>
                                          </p:stCondLst>
                                        </p:cTn>
                                        <p:tgtEl>
                                          <p:spTgt spid="45"/>
                                        </p:tgtEl>
                                        <p:attrNameLst>
                                          <p:attrName>style.visibility</p:attrName>
                                        </p:attrNameLst>
                                      </p:cBhvr>
                                      <p:to>
                                        <p:strVal val="hidden"/>
                                      </p:to>
                                    </p:set>
                                  </p:childTnLst>
                                </p:cTn>
                              </p:par>
                              <p:par>
                                <p:cTn id="174" presetID="10" presetClass="entr" presetSubtype="0" fill="hold" nodeType="withEffect">
                                  <p:stCondLst>
                                    <p:cond delay="151000"/>
                                  </p:stCondLst>
                                  <p:childTnLst>
                                    <p:set>
                                      <p:cBhvr>
                                        <p:cTn id="175" dur="1" fill="hold">
                                          <p:stCondLst>
                                            <p:cond delay="0"/>
                                          </p:stCondLst>
                                        </p:cTn>
                                        <p:tgtEl>
                                          <p:spTgt spid="47"/>
                                        </p:tgtEl>
                                        <p:attrNameLst>
                                          <p:attrName>style.visibility</p:attrName>
                                        </p:attrNameLst>
                                      </p:cBhvr>
                                      <p:to>
                                        <p:strVal val="visible"/>
                                      </p:to>
                                    </p:set>
                                    <p:animEffect transition="in" filter="fade">
                                      <p:cBhvr>
                                        <p:cTn id="176" dur="2000"/>
                                        <p:tgtEl>
                                          <p:spTgt spid="47"/>
                                        </p:tgtEl>
                                      </p:cBhvr>
                                    </p:animEffect>
                                  </p:childTnLst>
                                </p:cTn>
                              </p:par>
                              <p:par>
                                <p:cTn id="177" presetID="10" presetClass="exit" presetSubtype="0" fill="hold" nodeType="withEffect">
                                  <p:stCondLst>
                                    <p:cond delay="151500"/>
                                  </p:stCondLst>
                                  <p:childTnLst>
                                    <p:animEffect transition="out" filter="fade">
                                      <p:cBhvr>
                                        <p:cTn id="178" dur="2000"/>
                                        <p:tgtEl>
                                          <p:spTgt spid="46"/>
                                        </p:tgtEl>
                                      </p:cBhvr>
                                    </p:animEffect>
                                    <p:set>
                                      <p:cBhvr>
                                        <p:cTn id="179" dur="1" fill="hold">
                                          <p:stCondLst>
                                            <p:cond delay="1999"/>
                                          </p:stCondLst>
                                        </p:cTn>
                                        <p:tgtEl>
                                          <p:spTgt spid="46"/>
                                        </p:tgtEl>
                                        <p:attrNameLst>
                                          <p:attrName>style.visibility</p:attrName>
                                        </p:attrNameLst>
                                      </p:cBhvr>
                                      <p:to>
                                        <p:strVal val="hidden"/>
                                      </p:to>
                                    </p:set>
                                  </p:childTnLst>
                                </p:cTn>
                              </p:par>
                              <p:par>
                                <p:cTn id="180" presetID="10" presetClass="entr" presetSubtype="0" fill="hold" grpId="1" nodeType="withEffect">
                                  <p:stCondLst>
                                    <p:cond delay="158000"/>
                                  </p:stCondLst>
                                  <p:childTnLst>
                                    <p:set>
                                      <p:cBhvr>
                                        <p:cTn id="181" dur="1" fill="hold">
                                          <p:stCondLst>
                                            <p:cond delay="0"/>
                                          </p:stCondLst>
                                        </p:cTn>
                                        <p:tgtEl>
                                          <p:spTgt spid="13"/>
                                        </p:tgtEl>
                                        <p:attrNameLst>
                                          <p:attrName>style.visibility</p:attrName>
                                        </p:attrNameLst>
                                      </p:cBhvr>
                                      <p:to>
                                        <p:strVal val="visible"/>
                                      </p:to>
                                    </p:set>
                                    <p:animEffect transition="in" filter="fade">
                                      <p:cBhvr>
                                        <p:cTn id="182" dur="3000"/>
                                        <p:tgtEl>
                                          <p:spTgt spid="13"/>
                                        </p:tgtEl>
                                      </p:cBhvr>
                                    </p:animEffect>
                                  </p:childTnLst>
                                </p:cTn>
                              </p:par>
                              <p:par>
                                <p:cTn id="183" presetID="10" presetClass="entr" presetSubtype="0" fill="hold" nodeType="withEffect">
                                  <p:stCondLst>
                                    <p:cond delay="158000"/>
                                  </p:stCondLst>
                                  <p:childTnLst>
                                    <p:set>
                                      <p:cBhvr>
                                        <p:cTn id="184" dur="1" fill="hold">
                                          <p:stCondLst>
                                            <p:cond delay="0"/>
                                          </p:stCondLst>
                                        </p:cTn>
                                        <p:tgtEl>
                                          <p:spTgt spid="2"/>
                                        </p:tgtEl>
                                        <p:attrNameLst>
                                          <p:attrName>style.visibility</p:attrName>
                                        </p:attrNameLst>
                                      </p:cBhvr>
                                      <p:to>
                                        <p:strVal val="visible"/>
                                      </p:to>
                                    </p:set>
                                    <p:animEffect transition="in" filter="fade">
                                      <p:cBhvr>
                                        <p:cTn id="185" dur="3000"/>
                                        <p:tgtEl>
                                          <p:spTgt spid="2"/>
                                        </p:tgtEl>
                                      </p:cBhvr>
                                    </p:animEffect>
                                  </p:childTnLst>
                                </p:cTn>
                              </p:par>
                              <p:par>
                                <p:cTn id="186" presetID="10" presetClass="entr" presetSubtype="0" fill="hold" grpId="1" nodeType="withEffect">
                                  <p:stCondLst>
                                    <p:cond delay="158000"/>
                                  </p:stCondLst>
                                  <p:childTnLst>
                                    <p:set>
                                      <p:cBhvr>
                                        <p:cTn id="187" dur="1" fill="hold">
                                          <p:stCondLst>
                                            <p:cond delay="0"/>
                                          </p:stCondLst>
                                        </p:cTn>
                                        <p:tgtEl>
                                          <p:spTgt spid="22"/>
                                        </p:tgtEl>
                                        <p:attrNameLst>
                                          <p:attrName>style.visibility</p:attrName>
                                        </p:attrNameLst>
                                      </p:cBhvr>
                                      <p:to>
                                        <p:strVal val="visible"/>
                                      </p:to>
                                    </p:set>
                                    <p:animEffect transition="in" filter="fade">
                                      <p:cBhvr>
                                        <p:cTn id="188" dur="3000"/>
                                        <p:tgtEl>
                                          <p:spTgt spid="22"/>
                                        </p:tgtEl>
                                      </p:cBhvr>
                                    </p:animEffect>
                                  </p:childTnLst>
                                </p:cTn>
                              </p:par>
                              <p:par>
                                <p:cTn id="189" presetID="10" presetClass="exit" presetSubtype="0" fill="hold" nodeType="withEffect">
                                  <p:stCondLst>
                                    <p:cond delay="161000"/>
                                  </p:stCondLst>
                                  <p:childTnLst>
                                    <p:animEffect transition="out" filter="fade">
                                      <p:cBhvr>
                                        <p:cTn id="190" dur="2000"/>
                                        <p:tgtEl>
                                          <p:spTgt spid="47"/>
                                        </p:tgtEl>
                                      </p:cBhvr>
                                    </p:animEffect>
                                    <p:set>
                                      <p:cBhvr>
                                        <p:cTn id="191" dur="1" fill="hold">
                                          <p:stCondLst>
                                            <p:cond delay="19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p:cTn id="192" fill="hold" display="0">
                  <p:stCondLst>
                    <p:cond delay="indefinite"/>
                  </p:stCondLst>
                  <p:endCondLst>
                    <p:cond evt="onNext" delay="0">
                      <p:tgtEl>
                        <p:sldTgt/>
                      </p:tgtEl>
                    </p:cond>
                    <p:cond evt="onPrev" delay="0">
                      <p:tgtEl>
                        <p:sldTgt/>
                      </p:tgtEl>
                    </p:cond>
                    <p:cond evt="onStopAudio" delay="0">
                      <p:tgtEl>
                        <p:sldTgt/>
                      </p:tgtEl>
                    </p:cond>
                  </p:endCondLst>
                </p:cTn>
                <p:tgtEl>
                  <p:spTgt spid="48"/>
                </p:tgtEl>
              </p:cMediaNode>
            </p:audio>
          </p:childTnLst>
        </p:cTn>
      </p:par>
    </p:tnLst>
    <p:bldLst>
      <p:bldP spid="13" grpId="0"/>
      <p:bldP spid="13" grpId="1"/>
      <p:bldP spid="13" grpId="2"/>
      <p:bldP spid="22" grpId="0" animBg="1"/>
      <p:bldP spid="22" grpId="1" animBg="1"/>
      <p:bldP spid="22" grpId="2" animBg="1"/>
      <p:bldP spid="20" grpId="0" animBg="1"/>
      <p:bldP spid="2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4" descr="00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614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3" name="TextBox 12"/>
          <p:cNvSpPr txBox="1"/>
          <p:nvPr/>
        </p:nvSpPr>
        <p:spPr>
          <a:xfrm>
            <a:off x="89940" y="5201587"/>
            <a:ext cx="1382110" cy="830997"/>
          </a:xfrm>
          <a:prstGeom prst="rect">
            <a:avLst/>
          </a:prstGeom>
        </p:spPr>
        <p:txBody>
          <a:bodyPr wrap="none" rtlCol="0">
            <a:spAutoFit/>
          </a:bodyPr>
          <a:lstStyle/>
          <a:p>
            <a:r>
              <a:rPr lang="en-US" sz="2400" b="1" dirty="0" smtClean="0"/>
              <a:t>000 Ma </a:t>
            </a:r>
          </a:p>
          <a:p>
            <a:r>
              <a:rPr lang="en-US" sz="2400" b="1" dirty="0" smtClean="0"/>
              <a:t>present </a:t>
            </a:r>
            <a:endParaRPr lang="en-US" sz="2400" b="1" dirty="0"/>
          </a:p>
        </p:txBody>
      </p:sp>
      <p:sp>
        <p:nvSpPr>
          <p:cNvPr id="11" name="TextBox 1"/>
          <p:cNvSpPr txBox="1">
            <a:spLocks noChangeArrowheads="1"/>
          </p:cNvSpPr>
          <p:nvPr/>
        </p:nvSpPr>
        <p:spPr bwMode="auto">
          <a:xfrm>
            <a:off x="936884" y="0"/>
            <a:ext cx="7502577" cy="584775"/>
          </a:xfrm>
          <a:prstGeom prst="rect">
            <a:avLst/>
          </a:prstGeom>
          <a:no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 </a:t>
            </a:r>
            <a:r>
              <a:rPr lang="en-US" sz="3200" b="1" dirty="0" smtClean="0"/>
              <a:t>in time . . . .</a:t>
            </a:r>
            <a:endParaRPr lang="en-US" sz="3200" b="1" dirty="0"/>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1"/>
                                        </p:tgtEl>
                                      </p:cBhvr>
                                    </p:animEffect>
                                    <p:set>
                                      <p:cBhvr>
                                        <p:cTn id="7"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01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614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010 Ma </a:t>
            </a:r>
          </a:p>
        </p:txBody>
      </p:sp>
    </p:spTree>
  </p:cSld>
  <p:clrMapOvr>
    <a:masterClrMapping/>
  </p:clrMapOvr>
  <p:transition advTm="1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02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717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020 Ma </a:t>
            </a:r>
          </a:p>
        </p:txBody>
      </p:sp>
    </p:spTree>
  </p:cSld>
  <p:clrMapOvr>
    <a:masterClrMapping/>
  </p:clrMapOvr>
  <p:transition advTm="1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03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819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38800"/>
              <a:ext cx="1643918" cy="2823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030 Ma </a:t>
            </a:r>
          </a:p>
        </p:txBody>
      </p:sp>
    </p:spTree>
  </p:cSld>
  <p:clrMapOvr>
    <a:masterClrMapping/>
  </p:clrMapOvr>
  <p:transition advTm="1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04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921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040 Ma </a:t>
            </a:r>
          </a:p>
        </p:txBody>
      </p:sp>
    </p:spTree>
  </p:cSld>
  <p:clrMapOvr>
    <a:masterClrMapping/>
  </p:clrMapOvr>
  <p:transition advTm="1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05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10243"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050 Ma </a:t>
            </a:r>
          </a:p>
        </p:txBody>
      </p:sp>
    </p:spTree>
  </p:cSld>
  <p:clrMapOvr>
    <a:masterClrMapping/>
  </p:clrMapOvr>
  <p:transition advTm="1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06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1126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060 Ma </a:t>
            </a:r>
          </a:p>
        </p:txBody>
      </p:sp>
    </p:spTree>
  </p:cSld>
  <p:clrMapOvr>
    <a:masterClrMapping/>
  </p:clrMapOvr>
  <p:transition advTm="1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07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1229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546362"/>
              <a:ext cx="2650757" cy="3747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070 Ma </a:t>
            </a:r>
          </a:p>
        </p:txBody>
      </p:sp>
    </p:spTree>
  </p:cSld>
  <p:clrMapOvr>
    <a:masterClrMapping/>
  </p:clrMapOvr>
  <p:transition advTm="1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descr="08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1331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545826"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080 Ma </a:t>
            </a:r>
          </a:p>
        </p:txBody>
      </p:sp>
    </p:spTree>
  </p:cSld>
  <p:clrMapOvr>
    <a:masterClrMapping/>
  </p:clrMapOvr>
  <p:transition advTm="1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2" descr="09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1433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590797" cy="2823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090 Ma </a:t>
            </a:r>
          </a:p>
        </p:txBody>
      </p:sp>
    </p:spTree>
  </p:cSld>
  <p:clrMapOvr>
    <a:masterClrMapping/>
  </p:clrMapOvr>
  <p:transition advTm="1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004887"/>
            <a:ext cx="9139237" cy="5853113"/>
            <a:chOff x="0" y="1004887"/>
            <a:chExt cx="9139237" cy="5853113"/>
          </a:xfrm>
        </p:grpSpPr>
        <p:grpSp>
          <p:nvGrpSpPr>
            <p:cNvPr id="21" name="Group 20"/>
            <p:cNvGrpSpPr/>
            <p:nvPr/>
          </p:nvGrpSpPr>
          <p:grpSpPr>
            <a:xfrm>
              <a:off x="0" y="1004887"/>
              <a:ext cx="9139237" cy="5853113"/>
              <a:chOff x="0" y="1004887"/>
              <a:chExt cx="9139237" cy="5853113"/>
            </a:xfrm>
          </p:grpSpPr>
          <p:pic>
            <p:nvPicPr>
              <p:cNvPr id="1027" name="Picture 3"/>
              <p:cNvPicPr>
                <a:picLocks noChangeAspect="1" noChangeArrowheads="1"/>
              </p:cNvPicPr>
              <p:nvPr/>
            </p:nvPicPr>
            <p:blipFill>
              <a:blip r:embed="rId2" cstate="print"/>
              <a:srcRect/>
              <a:stretch>
                <a:fillRect/>
              </a:stretch>
            </p:blipFill>
            <p:spPr bwMode="auto">
              <a:xfrm>
                <a:off x="0" y="1004887"/>
                <a:ext cx="9139237" cy="5853113"/>
              </a:xfrm>
              <a:prstGeom prst="rect">
                <a:avLst/>
              </a:prstGeom>
              <a:noFill/>
              <a:ln w="9525">
                <a:noFill/>
                <a:miter lim="800000"/>
                <a:headEnd/>
                <a:tailEnd/>
              </a:ln>
              <a:effectLst/>
            </p:spPr>
          </p:pic>
          <p:grpSp>
            <p:nvGrpSpPr>
              <p:cNvPr id="10" name="Group 9"/>
              <p:cNvGrpSpPr/>
              <p:nvPr/>
            </p:nvGrpSpPr>
            <p:grpSpPr>
              <a:xfrm>
                <a:off x="3048000" y="4736592"/>
                <a:ext cx="1135655" cy="368808"/>
                <a:chOff x="3048000" y="4736592"/>
                <a:chExt cx="1135655" cy="368808"/>
              </a:xfrm>
            </p:grpSpPr>
            <p:pic>
              <p:nvPicPr>
                <p:cNvPr id="11" name="Picture 3"/>
                <p:cNvPicPr>
                  <a:picLocks noChangeAspect="1" noChangeArrowheads="1"/>
                </p:cNvPicPr>
                <p:nvPr/>
              </p:nvPicPr>
              <p:blipFill>
                <a:blip r:embed="rId2"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12" name="TextBox 11"/>
                <p:cNvSpPr txBox="1"/>
                <p:nvPr/>
              </p:nvSpPr>
              <p:spPr>
                <a:xfrm>
                  <a:off x="3163824" y="4736592"/>
                  <a:ext cx="1019831" cy="253916"/>
                </a:xfrm>
                <a:prstGeom prst="rect">
                  <a:avLst/>
                </a:prstGeom>
                <a:noFill/>
              </p:spPr>
              <p:txBody>
                <a:bodyPr wrap="none" rtlCol="0">
                  <a:spAutoFit/>
                </a:bodyPr>
                <a:lstStyle/>
                <a:p>
                  <a:r>
                    <a:rPr lang="en-US" sz="1050" spc="50" dirty="0" smtClean="0">
                      <a:ln w="12700">
                        <a:solidFill>
                          <a:srgbClr val="003300"/>
                        </a:solidFill>
                      </a:ln>
                      <a:solidFill>
                        <a:srgbClr val="003300"/>
                      </a:solidFill>
                      <a:effectLst/>
                      <a:latin typeface="Arial" pitchFamily="34" charset="0"/>
                      <a:cs typeface="Arial" pitchFamily="34" charset="0"/>
                    </a:rPr>
                    <a:t>White Sands</a:t>
                  </a:r>
                  <a:endParaRPr lang="en-US" sz="1050" spc="50" dirty="0">
                    <a:ln w="12700">
                      <a:solidFill>
                        <a:srgbClr val="003300"/>
                      </a:solidFill>
                    </a:ln>
                    <a:solidFill>
                      <a:srgbClr val="003300"/>
                    </a:solidFill>
                    <a:effectLst/>
                    <a:latin typeface="Arial" pitchFamily="34" charset="0"/>
                    <a:cs typeface="Arial" pitchFamily="34" charset="0"/>
                  </a:endParaRPr>
                </a:p>
              </p:txBody>
            </p:sp>
          </p:grpSp>
        </p:grpSp>
        <p:pic>
          <p:nvPicPr>
            <p:cNvPr id="13" name="Picture 3"/>
            <p:cNvPicPr>
              <a:picLocks noChangeAspect="1" noChangeArrowheads="1"/>
            </p:cNvPicPr>
            <p:nvPr/>
          </p:nvPicPr>
          <p:blipFill>
            <a:blip r:embed="rId3" cstate="print"/>
            <a:srcRect/>
            <a:stretch>
              <a:fillRect/>
            </a:stretch>
          </p:blipFill>
          <p:spPr bwMode="auto">
            <a:xfrm>
              <a:off x="6984054" y="3816350"/>
              <a:ext cx="145409" cy="222250"/>
            </a:xfrm>
            <a:prstGeom prst="rect">
              <a:avLst/>
            </a:prstGeom>
            <a:noFill/>
            <a:ln w="9525">
              <a:noFill/>
              <a:miter lim="800000"/>
              <a:headEnd/>
              <a:tailEnd/>
            </a:ln>
            <a:effectLst/>
          </p:spPr>
        </p:pic>
        <p:sp>
          <p:nvSpPr>
            <p:cNvPr id="14" name="TextBox 13"/>
            <p:cNvSpPr txBox="1"/>
            <p:nvPr/>
          </p:nvSpPr>
          <p:spPr>
            <a:xfrm>
              <a:off x="6248400" y="3823156"/>
              <a:ext cx="865943" cy="246221"/>
            </a:xfrm>
            <a:prstGeom prst="rect">
              <a:avLst/>
            </a:prstGeom>
            <a:noFill/>
          </p:spPr>
          <p:txBody>
            <a:bodyPr wrap="none" rtlCol="0">
              <a:spAutoFit/>
            </a:bodyPr>
            <a:lstStyle/>
            <a:p>
              <a:r>
                <a:rPr lang="en-US" sz="1000" b="1" spc="-50" dirty="0" smtClean="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endPar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endParaRPr>
            </a:p>
          </p:txBody>
        </p:sp>
      </p:grpSp>
      <p:sp>
        <p:nvSpPr>
          <p:cNvPr id="18" name="TextBox 17"/>
          <p:cNvSpPr txBox="1"/>
          <p:nvPr/>
        </p:nvSpPr>
        <p:spPr>
          <a:xfrm>
            <a:off x="0" y="989727"/>
            <a:ext cx="9144000" cy="5868273"/>
          </a:xfrm>
          <a:prstGeom prst="rect">
            <a:avLst/>
          </a:prstGeom>
          <a:solidFill>
            <a:srgbClr val="FFE9A3">
              <a:alpha val="64706"/>
            </a:srgbClr>
          </a:solidFill>
        </p:spPr>
        <p:txBody>
          <a:bodyPr wrap="square" rtlCol="0">
            <a:spAutoFit/>
          </a:bodyPr>
          <a:lstStyle/>
          <a:p>
            <a:pPr>
              <a:lnSpc>
                <a:spcPts val="6000"/>
              </a:lnSpc>
            </a:pPr>
            <a:r>
              <a:rPr lang="en-US" sz="36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rPr>
              <a:t>       Week  1 – Setting the Stage</a:t>
            </a:r>
          </a:p>
          <a:p>
            <a:pPr>
              <a:lnSpc>
                <a:spcPts val="6000"/>
              </a:lnSpc>
            </a:pPr>
            <a:r>
              <a:rPr lang="en-US" sz="36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rPr>
              <a:t>       Week  2 – Escalante &amp; 3 </a:t>
            </a:r>
            <a:r>
              <a:rPr lang="en-US" sz="3600" b="1" spc="-50" dirty="0" err="1"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rPr>
              <a:t>Archeologic</a:t>
            </a:r>
            <a:r>
              <a:rPr lang="en-US" sz="36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rPr>
              <a:t> Sites</a:t>
            </a:r>
          </a:p>
          <a:p>
            <a:pPr>
              <a:lnSpc>
                <a:spcPts val="6000"/>
              </a:lnSpc>
            </a:pPr>
            <a:r>
              <a:rPr lang="en-US" sz="36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rPr>
              <a:t>  			  Week  3 – </a:t>
            </a:r>
            <a:r>
              <a:rPr lang="en-US" sz="3600" b="1" spc="-50" dirty="0" err="1"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rPr>
              <a:t>Canyonlands</a:t>
            </a:r>
            <a:r>
              <a:rPr lang="en-US" sz="36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rPr>
              <a:t>,  Arches</a:t>
            </a:r>
          </a:p>
          <a:p>
            <a:pPr>
              <a:lnSpc>
                <a:spcPts val="6000"/>
              </a:lnSpc>
            </a:pPr>
            <a:r>
              <a:rPr lang="en-US" sz="36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rPr>
              <a:t>			         Week  4 – Bryce Canyon </a:t>
            </a:r>
          </a:p>
          <a:p>
            <a:pPr>
              <a:lnSpc>
                <a:spcPts val="4000"/>
              </a:lnSpc>
            </a:pPr>
            <a:r>
              <a:rPr lang="en-US" sz="36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rPr>
              <a:t>					     &amp; Zion</a:t>
            </a:r>
          </a:p>
          <a:p>
            <a:pPr>
              <a:lnSpc>
                <a:spcPts val="6000"/>
              </a:lnSpc>
            </a:pPr>
            <a:r>
              <a:rPr lang="en-US" sz="36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rPr>
              <a:t>			Week  5 – Grand Canyon</a:t>
            </a:r>
          </a:p>
          <a:p>
            <a:pPr>
              <a:lnSpc>
                <a:spcPts val="6000"/>
              </a:lnSpc>
            </a:pPr>
            <a:r>
              <a:rPr lang="en-US" sz="36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rPr>
              <a:t>	    Week  6 – Future of the Plateau</a:t>
            </a:r>
          </a:p>
          <a:p>
            <a:pPr>
              <a:lnSpc>
                <a:spcPct val="150000"/>
              </a:lnSpc>
            </a:pPr>
            <a:endParaRPr lang="en-US" sz="28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endParaRPr>
          </a:p>
        </p:txBody>
      </p:sp>
      <p:sp>
        <p:nvSpPr>
          <p:cNvPr id="5" name="Rectangle 4"/>
          <p:cNvSpPr/>
          <p:nvPr/>
        </p:nvSpPr>
        <p:spPr>
          <a:xfrm>
            <a:off x="0" y="0"/>
            <a:ext cx="9144000" cy="830997"/>
          </a:xfrm>
          <a:prstGeom prst="rect">
            <a:avLst/>
          </a:prstGeom>
        </p:spPr>
        <p:txBody>
          <a:bodyPr wrap="square">
            <a:spAutoFit/>
          </a:bodyPr>
          <a:lstStyle/>
          <a:p>
            <a:pPr algn="ctr"/>
            <a:r>
              <a:rPr lang="en-US" sz="4800" dirty="0" smtClean="0">
                <a:ln>
                  <a:solidFill>
                    <a:schemeClr val="tx1"/>
                  </a:solidFill>
                </a:ln>
                <a:latin typeface="Arial" pitchFamily="34" charset="0"/>
                <a:cs typeface="Arial" pitchFamily="34" charset="0"/>
              </a:rPr>
              <a:t>The Colorado Plateau</a:t>
            </a:r>
            <a:endParaRPr lang="en-US" sz="4800" dirty="0">
              <a:ln>
                <a:solidFill>
                  <a:schemeClr val="tx1"/>
                </a:solidFill>
              </a:ln>
              <a:latin typeface="Arial" pitchFamily="34" charset="0"/>
              <a:cs typeface="Arial" pitchFamily="34" charset="0"/>
            </a:endParaRPr>
          </a:p>
        </p:txBody>
      </p:sp>
      <p:sp>
        <p:nvSpPr>
          <p:cNvPr id="22" name="TextBox 21"/>
          <p:cNvSpPr txBox="1"/>
          <p:nvPr/>
        </p:nvSpPr>
        <p:spPr>
          <a:xfrm>
            <a:off x="0" y="0"/>
            <a:ext cx="9144000" cy="830997"/>
          </a:xfrm>
          <a:prstGeom prst="rect">
            <a:avLst/>
          </a:prstGeom>
          <a:noFill/>
        </p:spPr>
        <p:txBody>
          <a:bodyPr wrap="square" rtlCol="0">
            <a:spAutoFit/>
          </a:bodyPr>
          <a:lstStyle/>
          <a:p>
            <a:pPr algn="ctr"/>
            <a:r>
              <a:rPr lang="en-US" sz="48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rPr>
              <a:t>Week  6 –  Future of the Plateau</a:t>
            </a:r>
          </a:p>
        </p:txBody>
      </p:sp>
      <p:sp>
        <p:nvSpPr>
          <p:cNvPr id="16" name="TextBox 15"/>
          <p:cNvSpPr txBox="1"/>
          <p:nvPr/>
        </p:nvSpPr>
        <p:spPr>
          <a:xfrm>
            <a:off x="-304800" y="5334000"/>
            <a:ext cx="9144000" cy="861774"/>
          </a:xfrm>
          <a:prstGeom prst="rect">
            <a:avLst/>
          </a:prstGeom>
          <a:noFill/>
        </p:spPr>
        <p:txBody>
          <a:bodyPr wrap="square" rtlCol="0">
            <a:spAutoFit/>
          </a:bodyPr>
          <a:lstStyle/>
          <a:p>
            <a:pPr algn="ctr">
              <a:lnSpc>
                <a:spcPts val="6000"/>
              </a:lnSpc>
            </a:pPr>
            <a:r>
              <a:rPr lang="en-US" sz="36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rPr>
              <a:t> Week  6 – Fut</a:t>
            </a:r>
            <a:r>
              <a:rPr lang="en-US" sz="3600" b="1" i="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rPr>
              <a:t>ur</a:t>
            </a:r>
            <a:r>
              <a:rPr lang="en-US" sz="36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rPr>
              <a:t>e of the Plateau</a:t>
            </a:r>
          </a:p>
        </p:txBody>
      </p:sp>
      <p:sp>
        <p:nvSpPr>
          <p:cNvPr id="20" name="Rectangle 19"/>
          <p:cNvSpPr/>
          <p:nvPr/>
        </p:nvSpPr>
        <p:spPr>
          <a:xfrm>
            <a:off x="2209800" y="4648200"/>
            <a:ext cx="5943600" cy="685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2020207" y="3274786"/>
            <a:ext cx="1198336" cy="1451428"/>
          </a:xfrm>
          <a:custGeom>
            <a:avLst/>
            <a:gdLst>
              <a:gd name="connsiteX0" fmla="*/ 641350 w 1198336"/>
              <a:gd name="connsiteY0" fmla="*/ 1814 h 1451428"/>
              <a:gd name="connsiteX1" fmla="*/ 880836 w 1198336"/>
              <a:gd name="connsiteY1" fmla="*/ 29028 h 1451428"/>
              <a:gd name="connsiteX2" fmla="*/ 951593 w 1198336"/>
              <a:gd name="connsiteY2" fmla="*/ 50800 h 1451428"/>
              <a:gd name="connsiteX3" fmla="*/ 995136 w 1198336"/>
              <a:gd name="connsiteY3" fmla="*/ 99785 h 1451428"/>
              <a:gd name="connsiteX4" fmla="*/ 1060450 w 1198336"/>
              <a:gd name="connsiteY4" fmla="*/ 116114 h 1451428"/>
              <a:gd name="connsiteX5" fmla="*/ 1076779 w 1198336"/>
              <a:gd name="connsiteY5" fmla="*/ 235857 h 1451428"/>
              <a:gd name="connsiteX6" fmla="*/ 1125764 w 1198336"/>
              <a:gd name="connsiteY6" fmla="*/ 295728 h 1451428"/>
              <a:gd name="connsiteX7" fmla="*/ 1152979 w 1198336"/>
              <a:gd name="connsiteY7" fmla="*/ 399143 h 1451428"/>
              <a:gd name="connsiteX8" fmla="*/ 1109436 w 1198336"/>
              <a:gd name="connsiteY8" fmla="*/ 469900 h 1451428"/>
              <a:gd name="connsiteX9" fmla="*/ 1076779 w 1198336"/>
              <a:gd name="connsiteY9" fmla="*/ 556985 h 1451428"/>
              <a:gd name="connsiteX10" fmla="*/ 995136 w 1198336"/>
              <a:gd name="connsiteY10" fmla="*/ 638628 h 1451428"/>
              <a:gd name="connsiteX11" fmla="*/ 973364 w 1198336"/>
              <a:gd name="connsiteY11" fmla="*/ 698500 h 1451428"/>
              <a:gd name="connsiteX12" fmla="*/ 1027793 w 1198336"/>
              <a:gd name="connsiteY12" fmla="*/ 758371 h 1451428"/>
              <a:gd name="connsiteX13" fmla="*/ 1147536 w 1198336"/>
              <a:gd name="connsiteY13" fmla="*/ 796471 h 1451428"/>
              <a:gd name="connsiteX14" fmla="*/ 1191079 w 1198336"/>
              <a:gd name="connsiteY14" fmla="*/ 850900 h 1451428"/>
              <a:gd name="connsiteX15" fmla="*/ 1191079 w 1198336"/>
              <a:gd name="connsiteY15" fmla="*/ 932543 h 1451428"/>
              <a:gd name="connsiteX16" fmla="*/ 1152979 w 1198336"/>
              <a:gd name="connsiteY16" fmla="*/ 981528 h 1451428"/>
              <a:gd name="connsiteX17" fmla="*/ 1136650 w 1198336"/>
              <a:gd name="connsiteY17" fmla="*/ 1052285 h 1451428"/>
              <a:gd name="connsiteX18" fmla="*/ 1136650 w 1198336"/>
              <a:gd name="connsiteY18" fmla="*/ 1057728 h 1451428"/>
              <a:gd name="connsiteX19" fmla="*/ 1152979 w 1198336"/>
              <a:gd name="connsiteY19" fmla="*/ 1139371 h 1451428"/>
              <a:gd name="connsiteX20" fmla="*/ 1103993 w 1198336"/>
              <a:gd name="connsiteY20" fmla="*/ 1259114 h 1451428"/>
              <a:gd name="connsiteX21" fmla="*/ 1049564 w 1198336"/>
              <a:gd name="connsiteY21" fmla="*/ 1373414 h 1451428"/>
              <a:gd name="connsiteX22" fmla="*/ 886279 w 1198336"/>
              <a:gd name="connsiteY22" fmla="*/ 1444171 h 1451428"/>
              <a:gd name="connsiteX23" fmla="*/ 712107 w 1198336"/>
              <a:gd name="connsiteY23" fmla="*/ 1416957 h 1451428"/>
              <a:gd name="connsiteX24" fmla="*/ 532493 w 1198336"/>
              <a:gd name="connsiteY24" fmla="*/ 1362528 h 1451428"/>
              <a:gd name="connsiteX25" fmla="*/ 385536 w 1198336"/>
              <a:gd name="connsiteY25" fmla="*/ 1302657 h 1451428"/>
              <a:gd name="connsiteX26" fmla="*/ 331107 w 1198336"/>
              <a:gd name="connsiteY26" fmla="*/ 1182914 h 1451428"/>
              <a:gd name="connsiteX27" fmla="*/ 184150 w 1198336"/>
              <a:gd name="connsiteY27" fmla="*/ 1084943 h 1451428"/>
              <a:gd name="connsiteX28" fmla="*/ 146050 w 1198336"/>
              <a:gd name="connsiteY28" fmla="*/ 1063171 h 1451428"/>
              <a:gd name="connsiteX29" fmla="*/ 58964 w 1198336"/>
              <a:gd name="connsiteY29" fmla="*/ 1035957 h 1451428"/>
              <a:gd name="connsiteX30" fmla="*/ 4536 w 1198336"/>
              <a:gd name="connsiteY30" fmla="*/ 932543 h 1451428"/>
              <a:gd name="connsiteX31" fmla="*/ 31750 w 1198336"/>
              <a:gd name="connsiteY31" fmla="*/ 829128 h 1451428"/>
              <a:gd name="connsiteX32" fmla="*/ 86179 w 1198336"/>
              <a:gd name="connsiteY32" fmla="*/ 720271 h 1451428"/>
              <a:gd name="connsiteX33" fmla="*/ 271236 w 1198336"/>
              <a:gd name="connsiteY33" fmla="*/ 524328 h 1451428"/>
              <a:gd name="connsiteX34" fmla="*/ 407307 w 1198336"/>
              <a:gd name="connsiteY34" fmla="*/ 437243 h 1451428"/>
              <a:gd name="connsiteX35" fmla="*/ 494393 w 1198336"/>
              <a:gd name="connsiteY35" fmla="*/ 301171 h 1451428"/>
              <a:gd name="connsiteX36" fmla="*/ 527050 w 1198336"/>
              <a:gd name="connsiteY36" fmla="*/ 170543 h 1451428"/>
              <a:gd name="connsiteX37" fmla="*/ 586922 w 1198336"/>
              <a:gd name="connsiteY37" fmla="*/ 132443 h 1451428"/>
              <a:gd name="connsiteX38" fmla="*/ 603250 w 1198336"/>
              <a:gd name="connsiteY38" fmla="*/ 110671 h 1451428"/>
              <a:gd name="connsiteX39" fmla="*/ 592364 w 1198336"/>
              <a:gd name="connsiteY39" fmla="*/ 18143 h 1451428"/>
              <a:gd name="connsiteX40" fmla="*/ 641350 w 1198336"/>
              <a:gd name="connsiteY40" fmla="*/ 1814 h 145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98336" h="1451428">
                <a:moveTo>
                  <a:pt x="641350" y="1814"/>
                </a:moveTo>
                <a:cubicBezTo>
                  <a:pt x="689429" y="3628"/>
                  <a:pt x="829129" y="20864"/>
                  <a:pt x="880836" y="29028"/>
                </a:cubicBezTo>
                <a:cubicBezTo>
                  <a:pt x="932543" y="37192"/>
                  <a:pt x="932543" y="39007"/>
                  <a:pt x="951593" y="50800"/>
                </a:cubicBezTo>
                <a:cubicBezTo>
                  <a:pt x="970643" y="62593"/>
                  <a:pt x="976993" y="88899"/>
                  <a:pt x="995136" y="99785"/>
                </a:cubicBezTo>
                <a:cubicBezTo>
                  <a:pt x="1013279" y="110671"/>
                  <a:pt x="1046843" y="93435"/>
                  <a:pt x="1060450" y="116114"/>
                </a:cubicBezTo>
                <a:cubicBezTo>
                  <a:pt x="1074057" y="138793"/>
                  <a:pt x="1065893" y="205921"/>
                  <a:pt x="1076779" y="235857"/>
                </a:cubicBezTo>
                <a:cubicBezTo>
                  <a:pt x="1087665" y="265793"/>
                  <a:pt x="1113064" y="268514"/>
                  <a:pt x="1125764" y="295728"/>
                </a:cubicBezTo>
                <a:cubicBezTo>
                  <a:pt x="1138464" y="322942"/>
                  <a:pt x="1155700" y="370114"/>
                  <a:pt x="1152979" y="399143"/>
                </a:cubicBezTo>
                <a:cubicBezTo>
                  <a:pt x="1150258" y="428172"/>
                  <a:pt x="1122136" y="443593"/>
                  <a:pt x="1109436" y="469900"/>
                </a:cubicBezTo>
                <a:cubicBezTo>
                  <a:pt x="1096736" y="496207"/>
                  <a:pt x="1095829" y="528864"/>
                  <a:pt x="1076779" y="556985"/>
                </a:cubicBezTo>
                <a:cubicBezTo>
                  <a:pt x="1057729" y="585106"/>
                  <a:pt x="1012372" y="615042"/>
                  <a:pt x="995136" y="638628"/>
                </a:cubicBezTo>
                <a:cubicBezTo>
                  <a:pt x="977900" y="662214"/>
                  <a:pt x="967921" y="678543"/>
                  <a:pt x="973364" y="698500"/>
                </a:cubicBezTo>
                <a:cubicBezTo>
                  <a:pt x="978807" y="718457"/>
                  <a:pt x="998764" y="742043"/>
                  <a:pt x="1027793" y="758371"/>
                </a:cubicBezTo>
                <a:cubicBezTo>
                  <a:pt x="1056822" y="774700"/>
                  <a:pt x="1120322" y="781049"/>
                  <a:pt x="1147536" y="796471"/>
                </a:cubicBezTo>
                <a:cubicBezTo>
                  <a:pt x="1174750" y="811893"/>
                  <a:pt x="1183822" y="828221"/>
                  <a:pt x="1191079" y="850900"/>
                </a:cubicBezTo>
                <a:cubicBezTo>
                  <a:pt x="1198336" y="873579"/>
                  <a:pt x="1197429" y="910772"/>
                  <a:pt x="1191079" y="932543"/>
                </a:cubicBezTo>
                <a:cubicBezTo>
                  <a:pt x="1184729" y="954314"/>
                  <a:pt x="1162051" y="961571"/>
                  <a:pt x="1152979" y="981528"/>
                </a:cubicBezTo>
                <a:cubicBezTo>
                  <a:pt x="1143908" y="1001485"/>
                  <a:pt x="1139371" y="1039585"/>
                  <a:pt x="1136650" y="1052285"/>
                </a:cubicBezTo>
                <a:cubicBezTo>
                  <a:pt x="1133929" y="1064985"/>
                  <a:pt x="1133929" y="1043214"/>
                  <a:pt x="1136650" y="1057728"/>
                </a:cubicBezTo>
                <a:cubicBezTo>
                  <a:pt x="1139371" y="1072242"/>
                  <a:pt x="1158422" y="1105807"/>
                  <a:pt x="1152979" y="1139371"/>
                </a:cubicBezTo>
                <a:cubicBezTo>
                  <a:pt x="1147536" y="1172935"/>
                  <a:pt x="1121229" y="1220107"/>
                  <a:pt x="1103993" y="1259114"/>
                </a:cubicBezTo>
                <a:cubicBezTo>
                  <a:pt x="1086757" y="1298121"/>
                  <a:pt x="1085850" y="1342571"/>
                  <a:pt x="1049564" y="1373414"/>
                </a:cubicBezTo>
                <a:cubicBezTo>
                  <a:pt x="1013278" y="1404257"/>
                  <a:pt x="942522" y="1436914"/>
                  <a:pt x="886279" y="1444171"/>
                </a:cubicBezTo>
                <a:cubicBezTo>
                  <a:pt x="830036" y="1451428"/>
                  <a:pt x="771071" y="1430564"/>
                  <a:pt x="712107" y="1416957"/>
                </a:cubicBezTo>
                <a:cubicBezTo>
                  <a:pt x="653143" y="1403350"/>
                  <a:pt x="586922" y="1381578"/>
                  <a:pt x="532493" y="1362528"/>
                </a:cubicBezTo>
                <a:cubicBezTo>
                  <a:pt x="478065" y="1343478"/>
                  <a:pt x="419100" y="1332593"/>
                  <a:pt x="385536" y="1302657"/>
                </a:cubicBezTo>
                <a:cubicBezTo>
                  <a:pt x="351972" y="1272721"/>
                  <a:pt x="364671" y="1219200"/>
                  <a:pt x="331107" y="1182914"/>
                </a:cubicBezTo>
                <a:cubicBezTo>
                  <a:pt x="297543" y="1146628"/>
                  <a:pt x="214993" y="1104900"/>
                  <a:pt x="184150" y="1084943"/>
                </a:cubicBezTo>
                <a:cubicBezTo>
                  <a:pt x="153307" y="1064986"/>
                  <a:pt x="166914" y="1071335"/>
                  <a:pt x="146050" y="1063171"/>
                </a:cubicBezTo>
                <a:cubicBezTo>
                  <a:pt x="125186" y="1055007"/>
                  <a:pt x="82550" y="1057728"/>
                  <a:pt x="58964" y="1035957"/>
                </a:cubicBezTo>
                <a:cubicBezTo>
                  <a:pt x="35378" y="1014186"/>
                  <a:pt x="9072" y="967014"/>
                  <a:pt x="4536" y="932543"/>
                </a:cubicBezTo>
                <a:cubicBezTo>
                  <a:pt x="0" y="898072"/>
                  <a:pt x="18143" y="864507"/>
                  <a:pt x="31750" y="829128"/>
                </a:cubicBezTo>
                <a:cubicBezTo>
                  <a:pt x="45357" y="793749"/>
                  <a:pt x="46265" y="771071"/>
                  <a:pt x="86179" y="720271"/>
                </a:cubicBezTo>
                <a:cubicBezTo>
                  <a:pt x="126093" y="669471"/>
                  <a:pt x="217715" y="571499"/>
                  <a:pt x="271236" y="524328"/>
                </a:cubicBezTo>
                <a:cubicBezTo>
                  <a:pt x="324757" y="477157"/>
                  <a:pt x="370114" y="474436"/>
                  <a:pt x="407307" y="437243"/>
                </a:cubicBezTo>
                <a:cubicBezTo>
                  <a:pt x="444500" y="400050"/>
                  <a:pt x="474436" y="345621"/>
                  <a:pt x="494393" y="301171"/>
                </a:cubicBezTo>
                <a:cubicBezTo>
                  <a:pt x="514350" y="256721"/>
                  <a:pt x="511629" y="198664"/>
                  <a:pt x="527050" y="170543"/>
                </a:cubicBezTo>
                <a:cubicBezTo>
                  <a:pt x="542471" y="142422"/>
                  <a:pt x="574222" y="142422"/>
                  <a:pt x="586922" y="132443"/>
                </a:cubicBezTo>
                <a:cubicBezTo>
                  <a:pt x="599622" y="122464"/>
                  <a:pt x="602343" y="129721"/>
                  <a:pt x="603250" y="110671"/>
                </a:cubicBezTo>
                <a:cubicBezTo>
                  <a:pt x="604157" y="91621"/>
                  <a:pt x="586921" y="35379"/>
                  <a:pt x="592364" y="18143"/>
                </a:cubicBezTo>
                <a:cubicBezTo>
                  <a:pt x="597807" y="907"/>
                  <a:pt x="593271" y="0"/>
                  <a:pt x="641350" y="1814"/>
                </a:cubicBezTo>
                <a:close/>
              </a:path>
            </a:pathLst>
          </a:custGeom>
          <a:solidFill>
            <a:srgbClr val="FF0000">
              <a:alpha val="45000"/>
            </a:srgb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bg/>
                                          </p:spTgt>
                                        </p:tgtEl>
                                        <p:attrNameLst>
                                          <p:attrName>style.visibility</p:attrName>
                                        </p:attrNameLst>
                                      </p:cBhvr>
                                      <p:to>
                                        <p:strVal val="visible"/>
                                      </p:to>
                                    </p:set>
                                    <p:animEffect transition="in" filter="fade">
                                      <p:cBhvr>
                                        <p:cTn id="7" dur="1000"/>
                                        <p:tgtEl>
                                          <p:spTgt spid="1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1000"/>
                                        <p:tgtEl>
                                          <p:spTgt spid="1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animEffect transition="in" filter="fade">
                                      <p:cBhvr>
                                        <p:cTn id="13" dur="1000"/>
                                        <p:tgtEl>
                                          <p:spTgt spid="18">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xEl>
                                              <p:pRg st="2" end="2"/>
                                            </p:txEl>
                                          </p:spTgt>
                                        </p:tgtEl>
                                        <p:attrNameLst>
                                          <p:attrName>style.visibility</p:attrName>
                                        </p:attrNameLst>
                                      </p:cBhvr>
                                      <p:to>
                                        <p:strVal val="visible"/>
                                      </p:to>
                                    </p:set>
                                    <p:animEffect transition="in" filter="fade">
                                      <p:cBhvr>
                                        <p:cTn id="16" dur="1000"/>
                                        <p:tgtEl>
                                          <p:spTgt spid="18">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animEffect transition="in" filter="fade">
                                      <p:cBhvr>
                                        <p:cTn id="19" dur="1000"/>
                                        <p:tgtEl>
                                          <p:spTgt spid="18">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xEl>
                                              <p:pRg st="4" end="4"/>
                                            </p:txEl>
                                          </p:spTgt>
                                        </p:tgtEl>
                                        <p:attrNameLst>
                                          <p:attrName>style.visibility</p:attrName>
                                        </p:attrNameLst>
                                      </p:cBhvr>
                                      <p:to>
                                        <p:strVal val="visible"/>
                                      </p:to>
                                    </p:set>
                                    <p:animEffect transition="in" filter="fade">
                                      <p:cBhvr>
                                        <p:cTn id="22" dur="1000"/>
                                        <p:tgtEl>
                                          <p:spTgt spid="18">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xEl>
                                              <p:pRg st="5" end="5"/>
                                            </p:txEl>
                                          </p:spTgt>
                                        </p:tgtEl>
                                        <p:attrNameLst>
                                          <p:attrName>style.visibility</p:attrName>
                                        </p:attrNameLst>
                                      </p:cBhvr>
                                      <p:to>
                                        <p:strVal val="visible"/>
                                      </p:to>
                                    </p:set>
                                    <p:animEffect transition="in" filter="fade">
                                      <p:cBhvr>
                                        <p:cTn id="25" dur="1000"/>
                                        <p:tgtEl>
                                          <p:spTgt spid="18">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xEl>
                                              <p:pRg st="6" end="6"/>
                                            </p:txEl>
                                          </p:spTgt>
                                        </p:tgtEl>
                                        <p:attrNameLst>
                                          <p:attrName>style.visibility</p:attrName>
                                        </p:attrNameLst>
                                      </p:cBhvr>
                                      <p:to>
                                        <p:strVal val="visible"/>
                                      </p:to>
                                    </p:set>
                                    <p:animEffect transition="in" filter="fade">
                                      <p:cBhvr>
                                        <p:cTn id="28" dur="1000"/>
                                        <p:tgtEl>
                                          <p:spTgt spid="18">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10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3.33333E-6 -0.00393 L -0.1 0.11273 " pathEditMode="relative" rAng="0" ptsTypes="AA">
                                      <p:cBhvr>
                                        <p:cTn id="37" dur="1000" fill="hold"/>
                                        <p:tgtEl>
                                          <p:spTgt spid="20"/>
                                        </p:tgtEl>
                                        <p:attrNameLst>
                                          <p:attrName>ppt_x</p:attrName>
                                          <p:attrName>ppt_y</p:attrName>
                                        </p:attrNameLst>
                                      </p:cBhvr>
                                      <p:rCtr x="-50" y="58"/>
                                    </p:animMotion>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par>
                                <p:cTn id="42" presetID="64" presetClass="path" presetSubtype="0" accel="50000" decel="50000" fill="hold" grpId="1" nodeType="withEffect">
                                  <p:stCondLst>
                                    <p:cond delay="0"/>
                                  </p:stCondLst>
                                  <p:childTnLst>
                                    <p:animMotion origin="layout" path="M 3.33333E-6 2.22222E-6 L 0.025 -0.77014 " pathEditMode="relative" rAng="0" ptsTypes="AA">
                                      <p:cBhvr>
                                        <p:cTn id="43" dur="1000" fill="hold"/>
                                        <p:tgtEl>
                                          <p:spTgt spid="16"/>
                                        </p:tgtEl>
                                        <p:attrNameLst>
                                          <p:attrName>ppt_x</p:attrName>
                                          <p:attrName>ppt_y</p:attrName>
                                        </p:attrNameLst>
                                      </p:cBhvr>
                                      <p:rCtr x="13" y="-385"/>
                                    </p:animMotion>
                                  </p:childTnLst>
                                </p:cTn>
                              </p:par>
                              <p:par>
                                <p:cTn id="44" presetID="10" presetClass="exit" presetSubtype="0" fill="hold" grpId="2" nodeType="withEffect">
                                  <p:stCondLst>
                                    <p:cond delay="0"/>
                                  </p:stCondLst>
                                  <p:childTnLst>
                                    <p:animEffect transition="out" filter="fade">
                                      <p:cBhvr>
                                        <p:cTn id="45" dur="1000"/>
                                        <p:tgtEl>
                                          <p:spTgt spid="20"/>
                                        </p:tgtEl>
                                      </p:cBhvr>
                                    </p:animEffect>
                                    <p:set>
                                      <p:cBhvr>
                                        <p:cTn id="46" dur="1" fill="hold">
                                          <p:stCondLst>
                                            <p:cond delay="999"/>
                                          </p:stCondLst>
                                        </p:cTn>
                                        <p:tgtEl>
                                          <p:spTgt spid="20"/>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1000"/>
                                        <p:tgtEl>
                                          <p:spTgt spid="17"/>
                                        </p:tgtEl>
                                      </p:cBhvr>
                                    </p:animEffect>
                                    <p:set>
                                      <p:cBhvr>
                                        <p:cTn id="49" dur="1" fill="hold">
                                          <p:stCondLst>
                                            <p:cond delay="999"/>
                                          </p:stCondLst>
                                        </p:cTn>
                                        <p:tgtEl>
                                          <p:spTgt spid="17"/>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1000"/>
                                        <p:tgtEl>
                                          <p:spTgt spid="15"/>
                                        </p:tgtEl>
                                      </p:cBhvr>
                                    </p:animEffect>
                                    <p:set>
                                      <p:cBhvr>
                                        <p:cTn id="52" dur="1" fill="hold">
                                          <p:stCondLst>
                                            <p:cond delay="999"/>
                                          </p:stCondLst>
                                        </p:cTn>
                                        <p:tgtEl>
                                          <p:spTgt spid="15"/>
                                        </p:tgtEl>
                                        <p:attrNameLst>
                                          <p:attrName>style.visibility</p:attrName>
                                        </p:attrNameLst>
                                      </p:cBhvr>
                                      <p:to>
                                        <p:strVal val="hidden"/>
                                      </p:to>
                                    </p:set>
                                  </p:childTnLst>
                                </p:cTn>
                              </p:par>
                              <p:par>
                                <p:cTn id="53" presetID="10" presetClass="entr" presetSubtype="0" fill="hold" grpId="0" nodeType="withEffect">
                                  <p:stCondLst>
                                    <p:cond delay="50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childTnLst>
                                </p:cTn>
                              </p:par>
                              <p:par>
                                <p:cTn id="56" presetID="10" presetClass="exit" presetSubtype="0" fill="hold" grpId="0" nodeType="withEffect">
                                  <p:stCondLst>
                                    <p:cond delay="500"/>
                                  </p:stCondLst>
                                  <p:childTnLst>
                                    <p:animEffect transition="out" filter="fade">
                                      <p:cBhvr>
                                        <p:cTn id="57" dur="1000"/>
                                        <p:tgtEl>
                                          <p:spTgt spid="5"/>
                                        </p:tgtEl>
                                      </p:cBhvr>
                                    </p:animEffect>
                                    <p:set>
                                      <p:cBhvr>
                                        <p:cTn id="58" dur="1" fill="hold">
                                          <p:stCondLst>
                                            <p:cond delay="999"/>
                                          </p:stCondLst>
                                        </p:cTn>
                                        <p:tgtEl>
                                          <p:spTgt spid="5"/>
                                        </p:tgtEl>
                                        <p:attrNameLst>
                                          <p:attrName>style.visibility</p:attrName>
                                        </p:attrNameLst>
                                      </p:cBhvr>
                                      <p:to>
                                        <p:strVal val="hidden"/>
                                      </p:to>
                                    </p:set>
                                  </p:childTnLst>
                                </p:cTn>
                              </p:par>
                              <p:par>
                                <p:cTn id="59" presetID="10" presetClass="exit" presetSubtype="0" fill="hold" grpId="2" nodeType="withEffect">
                                  <p:stCondLst>
                                    <p:cond delay="500"/>
                                  </p:stCondLst>
                                  <p:childTnLst>
                                    <p:animEffect transition="out" filter="fade">
                                      <p:cBhvr>
                                        <p:cTn id="60" dur="1000"/>
                                        <p:tgtEl>
                                          <p:spTgt spid="16"/>
                                        </p:tgtEl>
                                      </p:cBhvr>
                                    </p:animEffect>
                                    <p:set>
                                      <p:cBhvr>
                                        <p:cTn id="61" dur="1" fill="hold">
                                          <p:stCondLst>
                                            <p:cond delay="999"/>
                                          </p:stCondLst>
                                        </p:cTn>
                                        <p:tgtEl>
                                          <p:spTgt spid="16"/>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1000"/>
                                        <p:tgtEl>
                                          <p:spTgt spid="18">
                                            <p:txEl>
                                              <p:pRg st="0" end="0"/>
                                            </p:txEl>
                                          </p:spTgt>
                                        </p:tgtEl>
                                      </p:cBhvr>
                                    </p:animEffect>
                                    <p:set>
                                      <p:cBhvr>
                                        <p:cTn id="64" dur="1" fill="hold">
                                          <p:stCondLst>
                                            <p:cond delay="999"/>
                                          </p:stCondLst>
                                        </p:cTn>
                                        <p:tgtEl>
                                          <p:spTgt spid="18">
                                            <p:txEl>
                                              <p:pRg st="0" end="0"/>
                                            </p:txEl>
                                          </p:spTgt>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18">
                                            <p:txEl>
                                              <p:pRg st="1" end="1"/>
                                            </p:txEl>
                                          </p:spTgt>
                                        </p:tgtEl>
                                      </p:cBhvr>
                                    </p:animEffect>
                                    <p:set>
                                      <p:cBhvr>
                                        <p:cTn id="67" dur="1" fill="hold">
                                          <p:stCondLst>
                                            <p:cond delay="999"/>
                                          </p:stCondLst>
                                        </p:cTn>
                                        <p:tgtEl>
                                          <p:spTgt spid="18">
                                            <p:txEl>
                                              <p:pRg st="1" end="1"/>
                                            </p:txEl>
                                          </p:spTgt>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1000"/>
                                        <p:tgtEl>
                                          <p:spTgt spid="18">
                                            <p:txEl>
                                              <p:pRg st="2" end="2"/>
                                            </p:txEl>
                                          </p:spTgt>
                                        </p:tgtEl>
                                      </p:cBhvr>
                                    </p:animEffect>
                                    <p:set>
                                      <p:cBhvr>
                                        <p:cTn id="70" dur="1" fill="hold">
                                          <p:stCondLst>
                                            <p:cond delay="999"/>
                                          </p:stCondLst>
                                        </p:cTn>
                                        <p:tgtEl>
                                          <p:spTgt spid="18">
                                            <p:txEl>
                                              <p:pRg st="2" end="2"/>
                                            </p:txEl>
                                          </p:spTgt>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000"/>
                                        <p:tgtEl>
                                          <p:spTgt spid="18">
                                            <p:txEl>
                                              <p:pRg st="3" end="3"/>
                                            </p:txEl>
                                          </p:spTgt>
                                        </p:tgtEl>
                                      </p:cBhvr>
                                    </p:animEffect>
                                    <p:set>
                                      <p:cBhvr>
                                        <p:cTn id="73" dur="1" fill="hold">
                                          <p:stCondLst>
                                            <p:cond delay="999"/>
                                          </p:stCondLst>
                                        </p:cTn>
                                        <p:tgtEl>
                                          <p:spTgt spid="18">
                                            <p:txEl>
                                              <p:pRg st="3" end="3"/>
                                            </p:txEl>
                                          </p:spTgt>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18">
                                            <p:txEl>
                                              <p:pRg st="4" end="4"/>
                                            </p:txEl>
                                          </p:spTgt>
                                        </p:tgtEl>
                                      </p:cBhvr>
                                    </p:animEffect>
                                    <p:set>
                                      <p:cBhvr>
                                        <p:cTn id="76" dur="1" fill="hold">
                                          <p:stCondLst>
                                            <p:cond delay="999"/>
                                          </p:stCondLst>
                                        </p:cTn>
                                        <p:tgtEl>
                                          <p:spTgt spid="18">
                                            <p:txEl>
                                              <p:pRg st="4" end="4"/>
                                            </p:txEl>
                                          </p:spTgt>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18">
                                            <p:txEl>
                                              <p:pRg st="5" end="5"/>
                                            </p:txEl>
                                          </p:spTgt>
                                        </p:tgtEl>
                                      </p:cBhvr>
                                    </p:animEffect>
                                    <p:set>
                                      <p:cBhvr>
                                        <p:cTn id="79" dur="1" fill="hold">
                                          <p:stCondLst>
                                            <p:cond delay="999"/>
                                          </p:stCondLst>
                                        </p:cTn>
                                        <p:tgtEl>
                                          <p:spTgt spid="18">
                                            <p:txEl>
                                              <p:pRg st="5" end="5"/>
                                            </p:txEl>
                                          </p:spTgt>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000"/>
                                        <p:tgtEl>
                                          <p:spTgt spid="18">
                                            <p:txEl>
                                              <p:pRg st="6" end="6"/>
                                            </p:txEl>
                                          </p:spTgt>
                                        </p:tgtEl>
                                      </p:cBhvr>
                                    </p:animEffect>
                                    <p:set>
                                      <p:cBhvr>
                                        <p:cTn id="82" dur="1" fill="hold">
                                          <p:stCondLst>
                                            <p:cond delay="999"/>
                                          </p:stCondLst>
                                        </p:cTn>
                                        <p:tgtEl>
                                          <p:spTgt spid="18">
                                            <p:txEl>
                                              <p:pRg st="6" end="6"/>
                                            </p:txEl>
                                          </p:spTgt>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1000"/>
                                        <p:tgtEl>
                                          <p:spTgt spid="18">
                                            <p:bg/>
                                          </p:spTgt>
                                        </p:tgtEl>
                                      </p:cBhvr>
                                    </p:animEffect>
                                    <p:set>
                                      <p:cBhvr>
                                        <p:cTn id="85" dur="1" fill="hold">
                                          <p:stCondLst>
                                            <p:cond delay="999"/>
                                          </p:stCondLst>
                                        </p:cTn>
                                        <p:tgtEl>
                                          <p:spTgt spid="18">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allAtOnce" animBg="1"/>
      <p:bldP spid="18" grpId="1" build="allAtOnce" animBg="1"/>
      <p:bldP spid="5" grpId="0"/>
      <p:bldP spid="22" grpId="0"/>
      <p:bldP spid="16" grpId="0"/>
      <p:bldP spid="16" grpId="1"/>
      <p:bldP spid="16" grpId="2"/>
      <p:bldP spid="20" grpId="0" animBg="1"/>
      <p:bldP spid="20" grpId="1" animBg="1"/>
      <p:bldP spid="20" grpId="2"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4" descr="10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15363" name="Rectangle 5"/>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725708" cy="2823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100 Ma </a:t>
            </a:r>
          </a:p>
        </p:txBody>
      </p:sp>
    </p:spTree>
  </p:cSld>
  <p:clrMapOvr>
    <a:masterClrMapping/>
  </p:clrMapOvr>
  <p:transition advTm="1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2" descr="11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1638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575807" cy="2373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80159" cy="461665"/>
          </a:xfrm>
          <a:prstGeom prst="rect">
            <a:avLst/>
          </a:prstGeom>
        </p:spPr>
        <p:txBody>
          <a:bodyPr wrap="none" rtlCol="0">
            <a:spAutoFit/>
          </a:bodyPr>
          <a:lstStyle/>
          <a:p>
            <a:r>
              <a:rPr lang="en-US" sz="2400" b="1" dirty="0" smtClean="0"/>
              <a:t>110 Ma </a:t>
            </a:r>
          </a:p>
        </p:txBody>
      </p:sp>
    </p:spTree>
  </p:cSld>
  <p:clrMapOvr>
    <a:masterClrMapping/>
  </p:clrMapOvr>
  <p:transition advTm="1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2" descr="12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1741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186062"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120 Ma </a:t>
            </a:r>
          </a:p>
        </p:txBody>
      </p:sp>
    </p:spTree>
  </p:cSld>
  <p:clrMapOvr>
    <a:masterClrMapping/>
  </p:clrMapOvr>
  <p:transition advTm="1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2" descr="13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1843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130 Ma </a:t>
            </a:r>
          </a:p>
        </p:txBody>
      </p:sp>
    </p:spTree>
  </p:cSld>
  <p:clrMapOvr>
    <a:masterClrMapping/>
  </p:clrMapOvr>
  <p:transition advTm="1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Picture 3" descr="14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19459" name="Rectangle 4"/>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140 Ma </a:t>
            </a:r>
          </a:p>
        </p:txBody>
      </p:sp>
    </p:spTree>
  </p:cSld>
  <p:clrMapOvr>
    <a:masterClrMapping/>
  </p:clrMapOvr>
  <p:transition advTm="1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2" name="Picture 2" descr="15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20483"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150 Ma </a:t>
            </a:r>
          </a:p>
        </p:txBody>
      </p:sp>
    </p:spTree>
  </p:cSld>
  <p:clrMapOvr>
    <a:masterClrMapping/>
  </p:clrMapOvr>
  <p:transition advTm="1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16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2150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160 Ma </a:t>
            </a:r>
          </a:p>
        </p:txBody>
      </p:sp>
    </p:spTree>
  </p:cSld>
  <p:clrMapOvr>
    <a:masterClrMapping/>
  </p:clrMapOvr>
  <p:transition advTm="1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Picture 2" descr="17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2253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170 Ma </a:t>
            </a:r>
          </a:p>
        </p:txBody>
      </p:sp>
    </p:spTree>
  </p:cSld>
  <p:clrMapOvr>
    <a:masterClrMapping/>
  </p:clrMapOvr>
  <p:transition advTm="1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18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2355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180 Ma </a:t>
            </a:r>
          </a:p>
        </p:txBody>
      </p:sp>
    </p:spTree>
  </p:cSld>
  <p:clrMapOvr>
    <a:masterClrMapping/>
  </p:clrMapOvr>
  <p:transition advTm="1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Picture 2" descr="19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2457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190 Ma </a:t>
            </a:r>
          </a:p>
        </p:txBody>
      </p:sp>
    </p:spTree>
  </p:cSld>
  <p:clrMapOvr>
    <a:masterClrMapping/>
  </p:clrMapOvr>
  <p:transition advTm="1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print"/>
          <a:srcRect/>
          <a:stretch>
            <a:fillRect/>
          </a:stretch>
        </p:blipFill>
        <p:spPr bwMode="auto">
          <a:xfrm>
            <a:off x="1501775" y="762003"/>
            <a:ext cx="5813425" cy="6095998"/>
          </a:xfrm>
          <a:prstGeom prst="rect">
            <a:avLst/>
          </a:prstGeom>
          <a:noFill/>
          <a:ln w="9525">
            <a:noFill/>
            <a:miter lim="800000"/>
            <a:headEnd/>
            <a:tailEnd/>
          </a:ln>
          <a:effectLst/>
        </p:spPr>
      </p:pic>
      <p:sp useBgFill="1">
        <p:nvSpPr>
          <p:cNvPr id="19" name="Rectangle 18"/>
          <p:cNvSpPr/>
          <p:nvPr/>
        </p:nvSpPr>
        <p:spPr>
          <a:xfrm>
            <a:off x="1295400" y="685800"/>
            <a:ext cx="6400800" cy="6172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0" y="1981200"/>
            <a:ext cx="9144000" cy="2554545"/>
          </a:xfrm>
          <a:prstGeom prst="rect">
            <a:avLst/>
          </a:prstGeom>
          <a:noFill/>
        </p:spPr>
        <p:txBody>
          <a:bodyPr wrap="square" rtlCol="0">
            <a:spAutoFit/>
          </a:bodyPr>
          <a:lstStyle/>
          <a:p>
            <a:pPr>
              <a:buFontTx/>
              <a:buChar char="-"/>
            </a:pPr>
            <a:r>
              <a:rPr lang="en-US" sz="3600" b="1" dirty="0" smtClean="0">
                <a:solidFill>
                  <a:schemeClr val="accent6">
                    <a:lumMod val="50000"/>
                  </a:schemeClr>
                </a:solidFill>
                <a:effectLst>
                  <a:outerShdw dist="38100" dir="7200000" algn="ctr" rotWithShape="0">
                    <a:schemeClr val="tx1"/>
                  </a:outerShdw>
                </a:effectLst>
                <a:latin typeface="Arial" pitchFamily="34" charset="0"/>
                <a:cs typeface="Arial" pitchFamily="34" charset="0"/>
              </a:rPr>
              <a:t> </a:t>
            </a:r>
            <a:r>
              <a:rPr lang="en-US" sz="4000" b="1" dirty="0" smtClean="0">
                <a:solidFill>
                  <a:schemeClr val="accent6">
                    <a:lumMod val="50000"/>
                  </a:schemeClr>
                </a:solidFill>
                <a:effectLst>
                  <a:outerShdw dist="38100" dir="7200000" algn="ctr" rotWithShape="0">
                    <a:schemeClr val="tx1"/>
                  </a:outerShdw>
                </a:effectLst>
                <a:latin typeface="Arial" pitchFamily="34" charset="0"/>
                <a:cs typeface="Arial" pitchFamily="34" charset="0"/>
              </a:rPr>
              <a:t>The Plateau: Putting It All Together</a:t>
            </a:r>
          </a:p>
          <a:p>
            <a:r>
              <a:rPr lang="en-US" sz="2000" b="1" dirty="0" smtClean="0">
                <a:solidFill>
                  <a:schemeClr val="accent6">
                    <a:lumMod val="50000"/>
                  </a:schemeClr>
                </a:solidFill>
                <a:effectLst>
                  <a:outerShdw dist="38100" dir="7200000" algn="ctr" rotWithShape="0">
                    <a:schemeClr val="tx1"/>
                  </a:outerShdw>
                </a:effectLst>
                <a:latin typeface="Arial" pitchFamily="34" charset="0"/>
                <a:cs typeface="Arial" pitchFamily="34" charset="0"/>
              </a:rPr>
              <a:t>	</a:t>
            </a:r>
          </a:p>
          <a:p>
            <a:pPr>
              <a:buFontTx/>
              <a:buChar char="-"/>
            </a:pPr>
            <a:r>
              <a:rPr lang="en-US" sz="4000" b="1" dirty="0" smtClean="0">
                <a:solidFill>
                  <a:schemeClr val="accent6">
                    <a:lumMod val="50000"/>
                  </a:schemeClr>
                </a:solidFill>
                <a:effectLst>
                  <a:outerShdw dist="38100" dir="7200000" algn="ctr" rotWithShape="0">
                    <a:schemeClr val="tx1"/>
                  </a:outerShdw>
                </a:effectLst>
                <a:latin typeface="Arial" pitchFamily="34" charset="0"/>
                <a:cs typeface="Arial" pitchFamily="34" charset="0"/>
              </a:rPr>
              <a:t> The Plateau: the Future</a:t>
            </a:r>
          </a:p>
          <a:p>
            <a:endParaRPr lang="en-US" sz="2000" b="1" dirty="0" smtClean="0">
              <a:solidFill>
                <a:schemeClr val="accent6">
                  <a:lumMod val="50000"/>
                </a:schemeClr>
              </a:solidFill>
              <a:effectLst>
                <a:outerShdw dist="38100" dir="7200000" algn="ctr" rotWithShape="0">
                  <a:schemeClr val="tx1"/>
                </a:outerShdw>
              </a:effectLst>
              <a:latin typeface="Arial" pitchFamily="34" charset="0"/>
              <a:cs typeface="Arial" pitchFamily="34" charset="0"/>
            </a:endParaRPr>
          </a:p>
          <a:p>
            <a:pPr>
              <a:buFontTx/>
              <a:buChar char="-"/>
            </a:pPr>
            <a:r>
              <a:rPr lang="en-US" sz="4000" b="1" dirty="0" smtClean="0">
                <a:solidFill>
                  <a:schemeClr val="accent6">
                    <a:lumMod val="50000"/>
                  </a:schemeClr>
                </a:solidFill>
                <a:effectLst>
                  <a:outerShdw dist="38100" dir="7200000" algn="ctr" rotWithShape="0">
                    <a:schemeClr val="tx1"/>
                  </a:outerShdw>
                </a:effectLst>
                <a:latin typeface="Arial" pitchFamily="34" charset="0"/>
                <a:cs typeface="Arial" pitchFamily="34" charset="0"/>
              </a:rPr>
              <a:t> What’s Ahead Next Year?</a:t>
            </a:r>
          </a:p>
        </p:txBody>
      </p:sp>
      <p:sp>
        <p:nvSpPr>
          <p:cNvPr id="15" name="TextBox 14"/>
          <p:cNvSpPr txBox="1"/>
          <p:nvPr/>
        </p:nvSpPr>
        <p:spPr>
          <a:xfrm>
            <a:off x="0" y="0"/>
            <a:ext cx="9144000" cy="830997"/>
          </a:xfrm>
          <a:prstGeom prst="rect">
            <a:avLst/>
          </a:prstGeom>
          <a:noFill/>
        </p:spPr>
        <p:txBody>
          <a:bodyPr wrap="square" rtlCol="0">
            <a:spAutoFit/>
          </a:bodyPr>
          <a:lstStyle/>
          <a:p>
            <a:pPr algn="ctr"/>
            <a:r>
              <a:rPr lang="en-US" sz="4800" b="1" spc="-50" dirty="0" smtClean="0">
                <a:ln>
                  <a:solidFill>
                    <a:schemeClr val="accent6">
                      <a:lumMod val="50000"/>
                    </a:schemeClr>
                  </a:solidFill>
                </a:ln>
                <a:solidFill>
                  <a:schemeClr val="accent6">
                    <a:lumMod val="50000"/>
                  </a:schemeClr>
                </a:solidFill>
                <a:effectLst>
                  <a:outerShdw dist="38100" dir="7200000" algn="ctr" rotWithShape="0">
                    <a:schemeClr val="tx1"/>
                  </a:outerShdw>
                </a:effectLst>
                <a:cs typeface="Arial" pitchFamily="34" charset="0"/>
              </a:rPr>
              <a:t>Week  6 –  Future of the Plateau</a:t>
            </a:r>
          </a:p>
        </p:txBody>
      </p:sp>
      <p:sp>
        <p:nvSpPr>
          <p:cNvPr id="18" name="TextBox 17"/>
          <p:cNvSpPr txBox="1"/>
          <p:nvPr/>
        </p:nvSpPr>
        <p:spPr>
          <a:xfrm>
            <a:off x="0" y="-22086"/>
            <a:ext cx="9144000" cy="707886"/>
          </a:xfrm>
          <a:prstGeom prst="rect">
            <a:avLst/>
          </a:prstGeom>
          <a:noFill/>
        </p:spPr>
        <p:txBody>
          <a:bodyPr wrap="square" rtlCol="0">
            <a:spAutoFit/>
          </a:bodyPr>
          <a:lstStyle/>
          <a:p>
            <a:pPr algn="ctr"/>
            <a:r>
              <a:rPr lang="en-US" sz="4000" b="1" dirty="0" smtClean="0">
                <a:solidFill>
                  <a:srgbClr val="984807"/>
                </a:solidFill>
                <a:effectLst>
                  <a:outerShdw dist="38100" dir="7200000" algn="ctr" rotWithShape="0">
                    <a:schemeClr val="tx1"/>
                  </a:outerShdw>
                </a:effectLst>
                <a:latin typeface="Arial" pitchFamily="34" charset="0"/>
                <a:cs typeface="Calibri" pitchFamily="34" charset="0"/>
              </a:rPr>
              <a:t>The Plateau: Putting it All Together </a:t>
            </a:r>
            <a:endParaRPr lang="en-US" sz="40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sp>
        <p:nvSpPr>
          <p:cNvPr id="16" name="TextBox 15"/>
          <p:cNvSpPr txBox="1"/>
          <p:nvPr/>
        </p:nvSpPr>
        <p:spPr>
          <a:xfrm>
            <a:off x="0" y="1959114"/>
            <a:ext cx="9144000" cy="707886"/>
          </a:xfrm>
          <a:prstGeom prst="rect">
            <a:avLst/>
          </a:prstGeom>
          <a:noFill/>
        </p:spPr>
        <p:txBody>
          <a:bodyPr wrap="square" rtlCol="0">
            <a:spAutoFit/>
          </a:bodyPr>
          <a:lstStyle/>
          <a:p>
            <a:r>
              <a:rPr lang="en-US" sz="4000" b="1" dirty="0" smtClean="0">
                <a:solidFill>
                  <a:srgbClr val="984807"/>
                </a:solidFill>
                <a:effectLst>
                  <a:outerShdw dist="38100" dir="7200000" algn="ctr" rotWithShape="0">
                    <a:schemeClr val="tx1"/>
                  </a:outerShdw>
                </a:effectLst>
                <a:latin typeface="Arial" pitchFamily="34" charset="0"/>
                <a:cs typeface="Arial" pitchFamily="34" charset="0"/>
              </a:rPr>
              <a:t>- The Plateau: Putting It All together </a:t>
            </a:r>
            <a:endParaRPr lang="en-US" sz="40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10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fade">
                                      <p:cBhvr>
                                        <p:cTn id="17" dur="1000"/>
                                        <p:tgtEl>
                                          <p:spTgt spid="1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par>
                                <p:cTn id="22" presetID="64" presetClass="path" presetSubtype="0" accel="50000" decel="50000" fill="hold" grpId="2" nodeType="withEffect">
                                  <p:stCondLst>
                                    <p:cond delay="0"/>
                                  </p:stCondLst>
                                  <p:childTnLst>
                                    <p:animMotion origin="layout" path="M 0 1.48148E-6 L 0.00833 -0.28171 " pathEditMode="relative" rAng="0" ptsTypes="AA">
                                      <p:cBhvr>
                                        <p:cTn id="23" dur="1000" fill="hold"/>
                                        <p:tgtEl>
                                          <p:spTgt spid="16"/>
                                        </p:tgtEl>
                                        <p:attrNameLst>
                                          <p:attrName>ppt_x</p:attrName>
                                          <p:attrName>ppt_y</p:attrName>
                                        </p:attrNameLst>
                                      </p:cBhvr>
                                      <p:rCtr x="4" y="-141"/>
                                    </p:animMotion>
                                  </p:childTnLst>
                                </p:cTn>
                              </p:par>
                              <p:par>
                                <p:cTn id="24" presetID="10" presetClass="exit" presetSubtype="0" fill="hold" grpId="1" nodeType="withEffect">
                                  <p:stCondLst>
                                    <p:cond delay="0"/>
                                  </p:stCondLst>
                                  <p:childTnLst>
                                    <p:animEffect transition="out" filter="fade">
                                      <p:cBhvr>
                                        <p:cTn id="25" dur="1000"/>
                                        <p:tgtEl>
                                          <p:spTgt spid="14">
                                            <p:txEl>
                                              <p:pRg st="0" end="0"/>
                                            </p:txEl>
                                          </p:spTgt>
                                        </p:tgtEl>
                                      </p:cBhvr>
                                    </p:animEffect>
                                    <p:set>
                                      <p:cBhvr>
                                        <p:cTn id="26" dur="1" fill="hold">
                                          <p:stCondLst>
                                            <p:cond delay="999"/>
                                          </p:stCondLst>
                                        </p:cTn>
                                        <p:tgtEl>
                                          <p:spTgt spid="14">
                                            <p:txEl>
                                              <p:pRg st="0" end="0"/>
                                            </p:txEl>
                                          </p:spTgt>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1000"/>
                                        <p:tgtEl>
                                          <p:spTgt spid="14">
                                            <p:txEl>
                                              <p:pRg st="2" end="2"/>
                                            </p:txEl>
                                          </p:spTgt>
                                        </p:tgtEl>
                                      </p:cBhvr>
                                    </p:animEffect>
                                    <p:set>
                                      <p:cBhvr>
                                        <p:cTn id="29" dur="1" fill="hold">
                                          <p:stCondLst>
                                            <p:cond delay="999"/>
                                          </p:stCondLst>
                                        </p:cTn>
                                        <p:tgtEl>
                                          <p:spTgt spid="14">
                                            <p:txEl>
                                              <p:pRg st="2" end="2"/>
                                            </p:txEl>
                                          </p:spTgt>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000"/>
                                        <p:tgtEl>
                                          <p:spTgt spid="14">
                                            <p:txEl>
                                              <p:pRg st="4" end="4"/>
                                            </p:txEl>
                                          </p:spTgt>
                                        </p:tgtEl>
                                      </p:cBhvr>
                                    </p:animEffect>
                                    <p:set>
                                      <p:cBhvr>
                                        <p:cTn id="32" dur="1" fill="hold">
                                          <p:stCondLst>
                                            <p:cond delay="999"/>
                                          </p:stCondLst>
                                        </p:cTn>
                                        <p:tgtEl>
                                          <p:spTgt spid="14">
                                            <p:txEl>
                                              <p:pRg st="4" end="4"/>
                                            </p:txEl>
                                          </p:spTgt>
                                        </p:tgtEl>
                                        <p:attrNameLst>
                                          <p:attrName>style.visibility</p:attrName>
                                        </p:attrNameLst>
                                      </p:cBhvr>
                                      <p:to>
                                        <p:strVal val="hidden"/>
                                      </p:to>
                                    </p:set>
                                  </p:childTnLst>
                                </p:cTn>
                              </p:par>
                              <p:par>
                                <p:cTn id="33" presetID="10" presetClass="entr" presetSubtype="0" fill="hold" nodeType="withEffect">
                                  <p:stCondLst>
                                    <p:cond delay="50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childTnLst>
                                </p:cTn>
                              </p:par>
                              <p:par>
                                <p:cTn id="36" presetID="10" presetClass="exit" presetSubtype="0" fill="hold" grpId="0" nodeType="withEffect">
                                  <p:stCondLst>
                                    <p:cond delay="500"/>
                                  </p:stCondLst>
                                  <p:childTnLst>
                                    <p:animEffect transition="out" filter="fade">
                                      <p:cBhvr>
                                        <p:cTn id="37" dur="1000"/>
                                        <p:tgtEl>
                                          <p:spTgt spid="19"/>
                                        </p:tgtEl>
                                      </p:cBhvr>
                                    </p:animEffect>
                                    <p:set>
                                      <p:cBhvr>
                                        <p:cTn id="38" dur="1" fill="hold">
                                          <p:stCondLst>
                                            <p:cond delay="999"/>
                                          </p:stCondLst>
                                        </p:cTn>
                                        <p:tgtEl>
                                          <p:spTgt spid="19"/>
                                        </p:tgtEl>
                                        <p:attrNameLst>
                                          <p:attrName>style.visibility</p:attrName>
                                        </p:attrNameLst>
                                      </p:cBhvr>
                                      <p:to>
                                        <p:strVal val="hidden"/>
                                      </p:to>
                                    </p:set>
                                  </p:childTnLst>
                                </p:cTn>
                              </p:par>
                              <p:par>
                                <p:cTn id="39" presetID="10" presetClass="exit" presetSubtype="0" fill="hold" grpId="0" nodeType="withEffect">
                                  <p:stCondLst>
                                    <p:cond delay="500"/>
                                  </p:stCondLst>
                                  <p:childTnLst>
                                    <p:animEffect transition="out" filter="fade">
                                      <p:cBhvr>
                                        <p:cTn id="40" dur="1000"/>
                                        <p:tgtEl>
                                          <p:spTgt spid="15"/>
                                        </p:tgtEl>
                                      </p:cBhvr>
                                    </p:animEffect>
                                    <p:set>
                                      <p:cBhvr>
                                        <p:cTn id="41" dur="1" fill="hold">
                                          <p:stCondLst>
                                            <p:cond delay="999"/>
                                          </p:stCondLst>
                                        </p:cTn>
                                        <p:tgtEl>
                                          <p:spTgt spid="15"/>
                                        </p:tgtEl>
                                        <p:attrNameLst>
                                          <p:attrName>style.visibility</p:attrName>
                                        </p:attrNameLst>
                                      </p:cBhvr>
                                      <p:to>
                                        <p:strVal val="hidden"/>
                                      </p:to>
                                    </p:set>
                                  </p:childTnLst>
                                </p:cTn>
                              </p:par>
                              <p:par>
                                <p:cTn id="42" presetID="10" presetClass="entr" presetSubtype="0" fill="hold" grpId="0" nodeType="withEffect">
                                  <p:stCondLst>
                                    <p:cond delay="50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childTnLst>
                                </p:cTn>
                              </p:par>
                              <p:par>
                                <p:cTn id="45" presetID="10" presetClass="exit" presetSubtype="0" fill="hold" grpId="3" nodeType="withEffect">
                                  <p:stCondLst>
                                    <p:cond delay="500"/>
                                  </p:stCondLst>
                                  <p:childTnLst>
                                    <p:animEffect transition="out" filter="fade">
                                      <p:cBhvr>
                                        <p:cTn id="46" dur="1000"/>
                                        <p:tgtEl>
                                          <p:spTgt spid="16"/>
                                        </p:tgtEl>
                                      </p:cBhvr>
                                    </p:animEffect>
                                    <p:set>
                                      <p:cBhvr>
                                        <p:cTn id="47"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uiExpand="1" build="allAtOnce"/>
      <p:bldP spid="14" grpId="1" uiExpand="1" build="allAtOnce"/>
      <p:bldP spid="15" grpId="0"/>
      <p:bldP spid="18" grpId="0"/>
      <p:bldP spid="16" grpId="0"/>
      <p:bldP spid="16" grpId="2"/>
      <p:bldP spid="16" grpId="3"/>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3" descr="200"/>
          <p:cNvPicPr>
            <a:picLocks noChangeAspect="1" noChangeArrowheads="1"/>
          </p:cNvPicPr>
          <p:nvPr/>
        </p:nvPicPr>
        <p:blipFill>
          <a:blip r:embed="rId2" cstate="print"/>
          <a:srcRect/>
          <a:stretch>
            <a:fillRect/>
          </a:stretch>
        </p:blipFill>
        <p:spPr bwMode="auto">
          <a:xfrm>
            <a:off x="217488" y="623888"/>
            <a:ext cx="8702675" cy="5605462"/>
          </a:xfrm>
          <a:prstGeom prst="rect">
            <a:avLst/>
          </a:prstGeom>
          <a:noFill/>
          <a:ln w="9525">
            <a:noFill/>
            <a:miter lim="800000"/>
            <a:headEnd/>
            <a:tailEnd/>
          </a:ln>
        </p:spPr>
      </p:pic>
      <p:sp>
        <p:nvSpPr>
          <p:cNvPr id="25603" name="Rectangle 4"/>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200 Ma </a:t>
            </a:r>
          </a:p>
        </p:txBody>
      </p:sp>
    </p:spTree>
  </p:cSld>
  <p:clrMapOvr>
    <a:masterClrMapping/>
  </p:clrMapOvr>
  <p:transition advTm="1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2" descr="21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2662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210 Ma </a:t>
            </a:r>
          </a:p>
        </p:txBody>
      </p:sp>
    </p:spTree>
  </p:cSld>
  <p:clrMapOvr>
    <a:masterClrMapping/>
  </p:clrMapOvr>
  <p:transition advTm="1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50" name="Picture 2" descr="22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2765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220 Ma </a:t>
            </a:r>
          </a:p>
        </p:txBody>
      </p:sp>
    </p:spTree>
  </p:cSld>
  <p:clrMapOvr>
    <a:masterClrMapping/>
  </p:clrMapOvr>
  <p:transition advTm="1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674" name="Picture 2" descr="23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2867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230 Ma </a:t>
            </a:r>
          </a:p>
        </p:txBody>
      </p:sp>
    </p:spTree>
  </p:cSld>
  <p:clrMapOvr>
    <a:masterClrMapping/>
  </p:clrMapOvr>
  <p:transition advTm="1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698" name="Picture 2" descr="24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sp>
        <p:nvSpPr>
          <p:cNvPr id="2969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240 Ma </a:t>
            </a:r>
          </a:p>
        </p:txBody>
      </p:sp>
    </p:spTree>
  </p:cSld>
  <p:clrMapOvr>
    <a:masterClrMapping/>
  </p:clrMapOvr>
  <p:transition advTm="1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2" name="Picture 3" descr="25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250 Ma </a:t>
            </a:r>
          </a:p>
        </p:txBody>
      </p:sp>
    </p:spTree>
  </p:cSld>
  <p:clrMapOvr>
    <a:masterClrMapping/>
  </p:clrMapOvr>
  <p:transition advTm="1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746" name="Picture 3" descr="26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0"/>
          <p:cNvGrpSpPr/>
          <p:nvPr/>
        </p:nvGrpSpPr>
        <p:grpSpPr>
          <a:xfrm>
            <a:off x="32482" y="5336498"/>
            <a:ext cx="8916646" cy="1521502"/>
            <a:chOff x="32482" y="5336498"/>
            <a:chExt cx="8916646" cy="1521502"/>
          </a:xfrm>
        </p:grpSpPr>
        <p:sp useBgFill="1">
          <p:nvSpPr>
            <p:cNvPr id="12" name="Rectangle 11"/>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p:cNvSpPr/>
            <p:nvPr/>
          </p:nvSpPr>
          <p:spPr>
            <a:xfrm>
              <a:off x="32482" y="5561351"/>
              <a:ext cx="3909931" cy="3747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5" name="TextBox 14"/>
          <p:cNvSpPr txBox="1"/>
          <p:nvPr/>
        </p:nvSpPr>
        <p:spPr>
          <a:xfrm>
            <a:off x="89940" y="5201587"/>
            <a:ext cx="1297150" cy="461665"/>
          </a:xfrm>
          <a:prstGeom prst="rect">
            <a:avLst/>
          </a:prstGeom>
        </p:spPr>
        <p:txBody>
          <a:bodyPr wrap="none" rtlCol="0">
            <a:spAutoFit/>
          </a:bodyPr>
          <a:lstStyle/>
          <a:p>
            <a:r>
              <a:rPr lang="en-US" sz="2400" b="1" dirty="0" smtClean="0"/>
              <a:t>260 Ma </a:t>
            </a:r>
          </a:p>
        </p:txBody>
      </p:sp>
    </p:spTree>
  </p:cSld>
  <p:clrMapOvr>
    <a:masterClrMapping/>
  </p:clrMapOvr>
  <p:transition advTm="100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770" name="Picture 3" descr="27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270 Ma </a:t>
            </a:r>
          </a:p>
        </p:txBody>
      </p:sp>
    </p:spTree>
  </p:cSld>
  <p:clrMapOvr>
    <a:masterClrMapping/>
  </p:clrMapOvr>
  <p:transition advTm="100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794" name="Picture 3" descr="28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280 Ma </a:t>
            </a:r>
          </a:p>
        </p:txBody>
      </p:sp>
    </p:spTree>
  </p:cSld>
  <p:clrMapOvr>
    <a:masterClrMapping/>
  </p:clrMapOvr>
  <p:transition advTm="100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818" name="Picture 3" descr="29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546362"/>
              <a:ext cx="4254705" cy="389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290 Ma </a:t>
            </a:r>
          </a:p>
        </p:txBody>
      </p:sp>
    </p:spTree>
  </p:cSld>
  <p:clrMapOvr>
    <a:masterClrMapping/>
  </p:clrMapOvr>
  <p:transition advTm="1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7294305"/>
          </a:xfrm>
          <a:prstGeom prst="rect">
            <a:avLst/>
          </a:prstGeom>
        </p:spPr>
        <p:txBody>
          <a:bodyPr wrap="square">
            <a:spAutoFit/>
          </a:bodyPr>
          <a:lstStyle/>
          <a:p>
            <a:r>
              <a:rPr lang="en-US" dirty="0" smtClean="0"/>
              <a:t>https://ehillerman.unm.edu/node/3050#sthash.MiqpgxNP.dpbs</a:t>
            </a:r>
          </a:p>
          <a:p>
            <a:endParaRPr lang="en-US" dirty="0" smtClean="0"/>
          </a:p>
          <a:p>
            <a:r>
              <a:rPr lang="en-US" b="1" dirty="0" smtClean="0"/>
              <a:t>Colorado Plateau, Arizona, Colorado, New Mexico and Utah</a:t>
            </a:r>
          </a:p>
          <a:p>
            <a:endParaRPr lang="en-US" dirty="0" smtClean="0"/>
          </a:p>
          <a:p>
            <a:r>
              <a:rPr lang="en-US" dirty="0" smtClean="0"/>
              <a:t>	A physiographic province that stretches across 130,000 square </a:t>
            </a:r>
          </a:p>
          <a:p>
            <a:r>
              <a:rPr lang="en-US" dirty="0" smtClean="0"/>
              <a:t>miles in the Four Corners Region of the American Southwest. The </a:t>
            </a:r>
          </a:p>
          <a:p>
            <a:r>
              <a:rPr lang="en-US" dirty="0" smtClean="0"/>
              <a:t>topographic features of this plateau include: high mountain ranges, </a:t>
            </a:r>
          </a:p>
          <a:p>
            <a:r>
              <a:rPr lang="en-US" dirty="0" smtClean="0"/>
              <a:t>deep canyons, river valleys, high plateaus, mesas, deserts, basins, and </a:t>
            </a:r>
          </a:p>
          <a:p>
            <a:r>
              <a:rPr lang="en-US" dirty="0" smtClean="0"/>
              <a:t>buttes. The highest elevation in the Colorado Plateau is the La Sal Mountains in Utah at 12,700 feet, and the lowest elevation is the Grand Canyon in Arizona at 2,000 feet. This vast difference in elevation means that the ecology of this landform is varied based on altitude and precipitation, from the alpine tundra of the higher elevations to the riparian areas along the Colorado River. This also means that there is variation in the animal communities based on changes in elevation and vegetation.</a:t>
            </a:r>
          </a:p>
          <a:p>
            <a:r>
              <a:rPr lang="en-US" dirty="0" smtClean="0"/>
              <a:t>	This landscape encompasses portions of two prehistoric cultural areas: the Great Basin and the American Southwest. This area has been continuously occupied since </a:t>
            </a:r>
            <a:r>
              <a:rPr lang="en-US" dirty="0" err="1" smtClean="0"/>
              <a:t>Paleoindian</a:t>
            </a:r>
            <a:r>
              <a:rPr lang="en-US" dirty="0" smtClean="0"/>
              <a:t> times, with the Clovis culture hunting game as far back as 10,000 B.C. Some of the most well-known structures of the Colorado Plateau are the cliff dwellings found in Mesa Verde, in southwestern Colorado. Around 1150 to 1200 B.C. Ancestral </a:t>
            </a:r>
            <a:r>
              <a:rPr lang="en-US" dirty="0" err="1" smtClean="0"/>
              <a:t>Puebloans</a:t>
            </a:r>
            <a:r>
              <a:rPr lang="en-US" dirty="0" smtClean="0"/>
              <a:t> began occupying these large alcoves, building stunning dwellings with hundreds of rooms. Around late A.D. 1200 through A.D. 1300 there was a massive migration from the Colorado Plateau south towards the Hopi, Zuni, and the Rio Grande Valleys. It is generally believed that an environmental catastrophe and subsequent collapse of societal organization caused this huge migration. Today, about one third of the Colorado Plateau is Native American reservation land designated to 31 tribes. The tribes that currently occupy the plateau include: Ute Mountain Ute, Southern Ute, various Pueblo groups, Yavapai, Paiute, Apache, Havasupai, and others.</a:t>
            </a:r>
            <a:endParaRPr lang="en-US" dirty="0"/>
          </a:p>
        </p:txBody>
      </p:sp>
      <p:pic>
        <p:nvPicPr>
          <p:cNvPr id="51202" name="Picture 2"/>
          <p:cNvPicPr>
            <a:picLocks noChangeAspect="1" noChangeArrowheads="1"/>
          </p:cNvPicPr>
          <p:nvPr/>
        </p:nvPicPr>
        <p:blipFill>
          <a:blip r:embed="rId2" cstate="print"/>
          <a:srcRect/>
          <a:stretch>
            <a:fillRect/>
          </a:stretch>
        </p:blipFill>
        <p:spPr bwMode="auto">
          <a:xfrm>
            <a:off x="6991350" y="114300"/>
            <a:ext cx="1924050" cy="20955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842" name="Picture 3" descr="30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300 Ma </a:t>
            </a:r>
          </a:p>
        </p:txBody>
      </p:sp>
    </p:spTree>
  </p:cSld>
  <p:clrMapOvr>
    <a:masterClrMapping/>
  </p:clrMapOvr>
  <p:transition advTm="100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866" name="Picture 3" descr="31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310 Ma </a:t>
            </a:r>
          </a:p>
        </p:txBody>
      </p:sp>
    </p:spTree>
  </p:cSld>
  <p:clrMapOvr>
    <a:masterClrMapping/>
  </p:clrMapOvr>
  <p:transition advTm="100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0" name="Picture 3" descr="32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320 Ma </a:t>
            </a:r>
          </a:p>
        </p:txBody>
      </p:sp>
    </p:spTree>
  </p:cSld>
  <p:clrMapOvr>
    <a:masterClrMapping/>
  </p:clrMapOvr>
  <p:transition advTm="100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914" name="Picture 4" descr="33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9"/>
          <p:cNvGrpSpPr/>
          <p:nvPr/>
        </p:nvGrpSpPr>
        <p:grpSpPr>
          <a:xfrm>
            <a:off x="32482" y="5336498"/>
            <a:ext cx="8916646" cy="1521502"/>
            <a:chOff x="32482" y="5336498"/>
            <a:chExt cx="8916646" cy="1521502"/>
          </a:xfrm>
        </p:grpSpPr>
        <p:sp useBgFill="1">
          <p:nvSpPr>
            <p:cNvPr id="11" name="Rectangle 10"/>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4" name="TextBox 13"/>
          <p:cNvSpPr txBox="1"/>
          <p:nvPr/>
        </p:nvSpPr>
        <p:spPr>
          <a:xfrm>
            <a:off x="89940" y="5201587"/>
            <a:ext cx="1297150" cy="461665"/>
          </a:xfrm>
          <a:prstGeom prst="rect">
            <a:avLst/>
          </a:prstGeom>
        </p:spPr>
        <p:txBody>
          <a:bodyPr wrap="none" rtlCol="0">
            <a:spAutoFit/>
          </a:bodyPr>
          <a:lstStyle/>
          <a:p>
            <a:r>
              <a:rPr lang="en-US" sz="2400" b="1" dirty="0" smtClean="0"/>
              <a:t>330 Ma </a:t>
            </a:r>
          </a:p>
        </p:txBody>
      </p:sp>
    </p:spTree>
  </p:cSld>
  <p:clrMapOvr>
    <a:masterClrMapping/>
  </p:clrMapOvr>
  <p:transition advTm="100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38" name="Picture 3" descr="34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340 Ma </a:t>
            </a:r>
          </a:p>
        </p:txBody>
      </p:sp>
    </p:spTree>
  </p:cSld>
  <p:clrMapOvr>
    <a:masterClrMapping/>
  </p:clrMapOvr>
  <p:transition advTm="100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2" name="Picture 3" descr="35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350 Ma </a:t>
            </a:r>
          </a:p>
        </p:txBody>
      </p:sp>
    </p:spTree>
  </p:cSld>
  <p:clrMapOvr>
    <a:masterClrMapping/>
  </p:clrMapOvr>
  <p:transition advTm="100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6" name="Picture 3" descr="36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360 Ma </a:t>
            </a:r>
          </a:p>
        </p:txBody>
      </p:sp>
    </p:spTree>
  </p:cSld>
  <p:clrMapOvr>
    <a:masterClrMapping/>
  </p:clrMapOvr>
  <p:transition advTm="100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010" name="Picture 3" descr="37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51292"/>
              <a:ext cx="3760029"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370 Ma </a:t>
            </a:r>
          </a:p>
        </p:txBody>
      </p:sp>
    </p:spTree>
  </p:cSld>
  <p:clrMapOvr>
    <a:masterClrMapping/>
  </p:clrMapOvr>
  <p:transition advTm="100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44035" name="Picture 3" descr="38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36302"/>
              <a:ext cx="4119793" cy="2998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380 Ma </a:t>
            </a:r>
          </a:p>
        </p:txBody>
      </p:sp>
    </p:spTree>
  </p:cSld>
  <p:clrMapOvr>
    <a:masterClrMapping/>
  </p:clrMapOvr>
  <p:transition advTm="100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8" name="Picture 4" descr="39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390 Ma </a:t>
            </a:r>
          </a:p>
        </p:txBody>
      </p:sp>
    </p:spTree>
  </p:cSld>
  <p:clrMapOvr>
    <a:masterClrMapping/>
  </p:clrMapOvr>
  <p:transition advTm="1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086"/>
            <a:ext cx="9144000" cy="707886"/>
          </a:xfrm>
          <a:prstGeom prst="rect">
            <a:avLst/>
          </a:prstGeom>
          <a:noFill/>
        </p:spPr>
        <p:txBody>
          <a:bodyPr wrap="square" rtlCol="0">
            <a:spAutoFit/>
          </a:bodyPr>
          <a:lstStyle/>
          <a:p>
            <a:pPr algn="ctr"/>
            <a:r>
              <a:rPr lang="en-US" sz="4000" b="1" dirty="0" smtClean="0">
                <a:solidFill>
                  <a:srgbClr val="984807"/>
                </a:solidFill>
                <a:effectLst>
                  <a:outerShdw dist="38100" dir="7200000" algn="ctr" rotWithShape="0">
                    <a:schemeClr val="tx1"/>
                  </a:outerShdw>
                </a:effectLst>
                <a:latin typeface="Arial" pitchFamily="34" charset="0"/>
                <a:cs typeface="Calibri" pitchFamily="34" charset="0"/>
              </a:rPr>
              <a:t>The Plateau: Putting It All Together </a:t>
            </a:r>
            <a:endParaRPr lang="en-US" sz="40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pic>
        <p:nvPicPr>
          <p:cNvPr id="3" name="Picture 2"/>
          <p:cNvPicPr>
            <a:picLocks noChangeAspect="1" noChangeArrowheads="1"/>
          </p:cNvPicPr>
          <p:nvPr/>
        </p:nvPicPr>
        <p:blipFill>
          <a:blip r:embed="rId2" cstate="print"/>
          <a:srcRect/>
          <a:stretch>
            <a:fillRect/>
          </a:stretch>
        </p:blipFill>
        <p:spPr bwMode="auto">
          <a:xfrm>
            <a:off x="1501775" y="762003"/>
            <a:ext cx="5813425" cy="6095998"/>
          </a:xfrm>
          <a:prstGeom prst="rect">
            <a:avLst/>
          </a:prstGeom>
          <a:noFill/>
          <a:ln w="9525">
            <a:noFill/>
            <a:miter lim="800000"/>
            <a:headEnd/>
            <a:tailEnd/>
          </a:ln>
          <a:effectLst/>
        </p:spPr>
      </p:pic>
      <p:sp>
        <p:nvSpPr>
          <p:cNvPr id="4" name="TextBox 3"/>
          <p:cNvSpPr txBox="1"/>
          <p:nvPr/>
        </p:nvSpPr>
        <p:spPr>
          <a:xfrm>
            <a:off x="609600" y="1371600"/>
            <a:ext cx="3166060" cy="830997"/>
          </a:xfrm>
          <a:prstGeom prst="rect">
            <a:avLst/>
          </a:prstGeom>
          <a:solidFill>
            <a:schemeClr val="bg1">
              <a:lumMod val="95000"/>
            </a:schemeClr>
          </a:solidFill>
        </p:spPr>
        <p:txBody>
          <a:bodyPr wrap="none" rtlCol="0">
            <a:spAutoFit/>
          </a:bodyPr>
          <a:lstStyle/>
          <a:p>
            <a:r>
              <a:rPr lang="en-US" sz="4800" b="1" dirty="0" smtClean="0">
                <a:solidFill>
                  <a:srgbClr val="984807"/>
                </a:solidFill>
                <a:effectLst>
                  <a:outerShdw dist="50800" dir="7200000" algn="ctr" rotWithShape="0">
                    <a:schemeClr val="tx1"/>
                  </a:outerShdw>
                </a:effectLst>
              </a:rPr>
              <a:t>the geology</a:t>
            </a:r>
            <a:endParaRPr lang="en-US" sz="4800" b="1" dirty="0">
              <a:solidFill>
                <a:srgbClr val="984807"/>
              </a:solidFill>
              <a:effectLst>
                <a:outerShdw dist="50800" dir="7200000" algn="ctr" rotWithShape="0">
                  <a:schemeClr val="tx1"/>
                </a:outerShdw>
              </a:effectLst>
            </a:endParaRPr>
          </a:p>
        </p:txBody>
      </p:sp>
      <p:sp>
        <p:nvSpPr>
          <p:cNvPr id="5" name="TextBox 4"/>
          <p:cNvSpPr txBox="1"/>
          <p:nvPr/>
        </p:nvSpPr>
        <p:spPr>
          <a:xfrm>
            <a:off x="2667000" y="2971800"/>
            <a:ext cx="2937022" cy="830997"/>
          </a:xfrm>
          <a:prstGeom prst="rect">
            <a:avLst/>
          </a:prstGeom>
          <a:solidFill>
            <a:schemeClr val="bg1">
              <a:lumMod val="95000"/>
            </a:schemeClr>
          </a:solidFill>
        </p:spPr>
        <p:txBody>
          <a:bodyPr wrap="none" rtlCol="0">
            <a:spAutoFit/>
          </a:bodyPr>
          <a:lstStyle/>
          <a:p>
            <a:r>
              <a:rPr lang="en-US" sz="4800" b="1" dirty="0" smtClean="0">
                <a:solidFill>
                  <a:srgbClr val="984807"/>
                </a:solidFill>
                <a:effectLst>
                  <a:outerShdw dist="50800" dir="7200000" algn="ctr" rotWithShape="0">
                    <a:schemeClr val="tx1"/>
                  </a:outerShdw>
                </a:effectLst>
              </a:rPr>
              <a:t>the people</a:t>
            </a:r>
            <a:endParaRPr lang="en-US" sz="4800" b="1" dirty="0">
              <a:solidFill>
                <a:srgbClr val="984807"/>
              </a:solidFill>
              <a:effectLst>
                <a:outerShdw dist="50800" dir="7200000" algn="ctr" rotWithShape="0">
                  <a:schemeClr val="tx1"/>
                </a:outerShdw>
              </a:effectLst>
            </a:endParaRPr>
          </a:p>
        </p:txBody>
      </p:sp>
      <p:sp>
        <p:nvSpPr>
          <p:cNvPr id="6" name="TextBox 5"/>
          <p:cNvSpPr txBox="1"/>
          <p:nvPr/>
        </p:nvSpPr>
        <p:spPr>
          <a:xfrm>
            <a:off x="5715000" y="4503003"/>
            <a:ext cx="2566408" cy="830997"/>
          </a:xfrm>
          <a:prstGeom prst="rect">
            <a:avLst/>
          </a:prstGeom>
          <a:solidFill>
            <a:schemeClr val="bg1">
              <a:lumMod val="95000"/>
            </a:schemeClr>
          </a:solidFill>
        </p:spPr>
        <p:txBody>
          <a:bodyPr wrap="none" rtlCol="0">
            <a:spAutoFit/>
          </a:bodyPr>
          <a:lstStyle/>
          <a:p>
            <a:r>
              <a:rPr lang="en-US" sz="4800" b="1" dirty="0" smtClean="0">
                <a:solidFill>
                  <a:srgbClr val="984807"/>
                </a:solidFill>
                <a:effectLst>
                  <a:outerShdw dist="50800" dir="7200000" algn="ctr" rotWithShape="0">
                    <a:schemeClr val="tx1"/>
                  </a:outerShdw>
                </a:effectLst>
              </a:rPr>
              <a:t>the parks</a:t>
            </a:r>
            <a:endParaRPr lang="en-US" sz="4800" b="1" dirty="0">
              <a:solidFill>
                <a:srgbClr val="984807"/>
              </a:solidFill>
              <a:effectLst>
                <a:outerShdw dist="50800" dir="7200000" algn="ctr" rotWithShape="0">
                  <a:schemeClr val="tx1"/>
                </a:outerShdw>
              </a:effectLst>
            </a:endParaRPr>
          </a:p>
        </p:txBody>
      </p:sp>
      <p:sp>
        <p:nvSpPr>
          <p:cNvPr id="7" name="TextBox 6"/>
          <p:cNvSpPr txBox="1"/>
          <p:nvPr/>
        </p:nvSpPr>
        <p:spPr>
          <a:xfrm>
            <a:off x="609600" y="1371600"/>
            <a:ext cx="3166060" cy="830997"/>
          </a:xfrm>
          <a:prstGeom prst="rect">
            <a:avLst/>
          </a:prstGeom>
          <a:noFill/>
        </p:spPr>
        <p:txBody>
          <a:bodyPr wrap="none" rtlCol="0">
            <a:spAutoFit/>
          </a:bodyPr>
          <a:lstStyle/>
          <a:p>
            <a:r>
              <a:rPr lang="en-US" sz="4800" b="1" dirty="0" smtClean="0">
                <a:solidFill>
                  <a:srgbClr val="984807"/>
                </a:solidFill>
                <a:effectLst>
                  <a:outerShdw dist="50800" dir="7200000" algn="ctr" rotWithShape="0">
                    <a:schemeClr val="tx1"/>
                  </a:outerShdw>
                </a:effectLst>
              </a:rPr>
              <a:t>the geology</a:t>
            </a:r>
            <a:endParaRPr lang="en-US" sz="4800" b="1" dirty="0">
              <a:solidFill>
                <a:srgbClr val="984807"/>
              </a:solidFill>
              <a:effectLst>
                <a:outerShdw dist="50800" dir="7200000" algn="ctr" rotWithShape="0">
                  <a:schemeClr val="tx1"/>
                </a:outerShdw>
              </a:effectLst>
            </a:endParaRPr>
          </a:p>
        </p:txBody>
      </p:sp>
      <p:sp>
        <p:nvSpPr>
          <p:cNvPr id="8" name="TextBox 7"/>
          <p:cNvSpPr txBox="1"/>
          <p:nvPr/>
        </p:nvSpPr>
        <p:spPr>
          <a:xfrm>
            <a:off x="0" y="-68997"/>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the geology</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1"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childTnLst>
                                </p:cTn>
                              </p:par>
                              <p:par>
                                <p:cTn id="21" presetID="64" presetClass="path" presetSubtype="0" accel="50000" decel="50000" fill="hold" grpId="0" nodeType="withEffect">
                                  <p:stCondLst>
                                    <p:cond delay="0"/>
                                  </p:stCondLst>
                                  <p:childTnLst>
                                    <p:animMotion origin="layout" path="M 3.05556E-6 3.33333E-6 L 0.24357 -0.21598 " pathEditMode="relative" rAng="0" ptsTypes="AA">
                                      <p:cBhvr>
                                        <p:cTn id="22" dur="1000" fill="hold"/>
                                        <p:tgtEl>
                                          <p:spTgt spid="7"/>
                                        </p:tgtEl>
                                        <p:attrNameLst>
                                          <p:attrName>ppt_x</p:attrName>
                                          <p:attrName>ppt_y</p:attrName>
                                        </p:attrNameLst>
                                      </p:cBhvr>
                                      <p:rCtr x="122" y="-108"/>
                                    </p:animMotion>
                                  </p:childTnLst>
                                </p:cTn>
                              </p:par>
                              <p:par>
                                <p:cTn id="23" presetID="10" presetClass="exit" presetSubtype="0" fill="hold" grpId="1" nodeType="withEffect">
                                  <p:stCondLst>
                                    <p:cond delay="0"/>
                                  </p:stCondLst>
                                  <p:childTnLst>
                                    <p:animEffect transition="out" filter="fade">
                                      <p:cBhvr>
                                        <p:cTn id="24" dur="1000"/>
                                        <p:tgtEl>
                                          <p:spTgt spid="4"/>
                                        </p:tgtEl>
                                      </p:cBhvr>
                                    </p:animEffect>
                                    <p:set>
                                      <p:cBhvr>
                                        <p:cTn id="25" dur="1" fill="hold">
                                          <p:stCondLst>
                                            <p:cond delay="999"/>
                                          </p:stCondLst>
                                        </p:cTn>
                                        <p:tgtEl>
                                          <p:spTgt spid="4"/>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1000"/>
                                        <p:tgtEl>
                                          <p:spTgt spid="5"/>
                                        </p:tgtEl>
                                      </p:cBhvr>
                                    </p:animEffect>
                                    <p:set>
                                      <p:cBhvr>
                                        <p:cTn id="28" dur="1" fill="hold">
                                          <p:stCondLst>
                                            <p:cond delay="999"/>
                                          </p:stCondLst>
                                        </p:cTn>
                                        <p:tgtEl>
                                          <p:spTgt spid="5"/>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1000"/>
                                        <p:tgtEl>
                                          <p:spTgt spid="6"/>
                                        </p:tgtEl>
                                      </p:cBhvr>
                                    </p:animEffect>
                                    <p:set>
                                      <p:cBhvr>
                                        <p:cTn id="31" dur="1" fill="hold">
                                          <p:stCondLst>
                                            <p:cond delay="999"/>
                                          </p:stCondLst>
                                        </p:cTn>
                                        <p:tgtEl>
                                          <p:spTgt spid="6"/>
                                        </p:tgtEl>
                                        <p:attrNameLst>
                                          <p:attrName>style.visibility</p:attrName>
                                        </p:attrNameLst>
                                      </p:cBhvr>
                                      <p:to>
                                        <p:strVal val="hidden"/>
                                      </p:to>
                                    </p:set>
                                  </p:childTnLst>
                                </p:cTn>
                              </p:par>
                              <p:par>
                                <p:cTn id="32" presetID="10" presetClass="exit" presetSubtype="0" fill="hold" grpId="2" nodeType="withEffect">
                                  <p:stCondLst>
                                    <p:cond delay="500"/>
                                  </p:stCondLst>
                                  <p:childTnLst>
                                    <p:animEffect transition="out" filter="fade">
                                      <p:cBhvr>
                                        <p:cTn id="33" dur="1000"/>
                                        <p:tgtEl>
                                          <p:spTgt spid="7"/>
                                        </p:tgtEl>
                                      </p:cBhvr>
                                    </p:animEffect>
                                    <p:set>
                                      <p:cBhvr>
                                        <p:cTn id="34" dur="1" fill="hold">
                                          <p:stCondLst>
                                            <p:cond delay="999"/>
                                          </p:stCondLst>
                                        </p:cTn>
                                        <p:tgtEl>
                                          <p:spTgt spid="7"/>
                                        </p:tgtEl>
                                        <p:attrNameLst>
                                          <p:attrName>style.visibility</p:attrName>
                                        </p:attrNameLst>
                                      </p:cBhvr>
                                      <p:to>
                                        <p:strVal val="hidden"/>
                                      </p:to>
                                    </p:set>
                                  </p:childTnLst>
                                </p:cTn>
                              </p:par>
                              <p:par>
                                <p:cTn id="35" presetID="10" presetClass="exit" presetSubtype="0" fill="hold" grpId="0" nodeType="withEffect">
                                  <p:stCondLst>
                                    <p:cond delay="500"/>
                                  </p:stCondLst>
                                  <p:childTnLst>
                                    <p:animEffect transition="out" filter="fade">
                                      <p:cBhvr>
                                        <p:cTn id="36" dur="1000"/>
                                        <p:tgtEl>
                                          <p:spTgt spid="2"/>
                                        </p:tgtEl>
                                      </p:cBhvr>
                                    </p:animEffect>
                                    <p:set>
                                      <p:cBhvr>
                                        <p:cTn id="37" dur="1" fill="hold">
                                          <p:stCondLst>
                                            <p:cond delay="999"/>
                                          </p:stCondLst>
                                        </p:cTn>
                                        <p:tgtEl>
                                          <p:spTgt spid="2"/>
                                        </p:tgtEl>
                                        <p:attrNameLst>
                                          <p:attrName>style.visibility</p:attrName>
                                        </p:attrNameLst>
                                      </p:cBhvr>
                                      <p:to>
                                        <p:strVal val="hidden"/>
                                      </p:to>
                                    </p:set>
                                  </p:childTnLst>
                                </p:cTn>
                              </p:par>
                              <p:par>
                                <p:cTn id="38" presetID="10" presetClass="entr" presetSubtype="0" fill="hold" grpId="0" nodeType="withEffect">
                                  <p:stCondLst>
                                    <p:cond delay="50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4" grpId="1" animBg="1"/>
      <p:bldP spid="5" grpId="0" animBg="1"/>
      <p:bldP spid="5" grpId="1" animBg="1"/>
      <p:bldP spid="6" grpId="0" animBg="1"/>
      <p:bldP spid="6" grpId="1" animBg="1"/>
      <p:bldP spid="7" grpId="0"/>
      <p:bldP spid="7" grpId="1"/>
      <p:bldP spid="7" grpId="2"/>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2" name="Picture 2" descr="40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51292"/>
              <a:ext cx="3550167"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400 Ma </a:t>
            </a:r>
          </a:p>
        </p:txBody>
      </p:sp>
    </p:spTree>
  </p:cSld>
  <p:clrMapOvr>
    <a:masterClrMapping/>
  </p:clrMapOvr>
  <p:transition advTm="100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106" name="Picture 3" descr="41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410 Ma </a:t>
            </a:r>
          </a:p>
        </p:txBody>
      </p:sp>
    </p:spTree>
  </p:cSld>
  <p:clrMapOvr>
    <a:masterClrMapping/>
  </p:clrMapOvr>
  <p:transition advTm="100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130" name="Picture 3" descr="42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420 Ma </a:t>
            </a:r>
          </a:p>
        </p:txBody>
      </p:sp>
    </p:spTree>
  </p:cSld>
  <p:clrMapOvr>
    <a:masterClrMapping/>
  </p:clrMapOvr>
  <p:transition advTm="100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154" name="Picture 2" descr="43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21312"/>
              <a:ext cx="2920580" cy="314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430 Ma </a:t>
            </a:r>
          </a:p>
        </p:txBody>
      </p:sp>
    </p:spTree>
  </p:cSld>
  <p:clrMapOvr>
    <a:masterClrMapping/>
  </p:clrMapOvr>
  <p:transition advTm="100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descr="44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06322"/>
              <a:ext cx="2965551" cy="3297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440 Ma </a:t>
            </a:r>
          </a:p>
        </p:txBody>
      </p:sp>
    </p:spTree>
  </p:cSld>
  <p:clrMapOvr>
    <a:masterClrMapping/>
  </p:clrMapOvr>
  <p:transition advTm="100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Picture 2" descr="45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450 Ma </a:t>
            </a:r>
          </a:p>
        </p:txBody>
      </p:sp>
    </p:spTree>
  </p:cSld>
  <p:clrMapOvr>
    <a:masterClrMapping/>
  </p:clrMapOvr>
  <p:transition advTm="100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2226" name="Picture 2" descr="46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460 Ma </a:t>
            </a:r>
          </a:p>
        </p:txBody>
      </p:sp>
    </p:spTree>
  </p:cSld>
  <p:clrMapOvr>
    <a:masterClrMapping/>
  </p:clrMapOvr>
  <p:transition advTm="100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250" name="Picture 2" descr="47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5-Point Star 4"/>
          <p:cNvSpPr/>
          <p:nvPr/>
        </p:nvSpPr>
        <p:spPr>
          <a:xfrm>
            <a:off x="653431" y="3706606"/>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81272"/>
              <a:ext cx="4794351" cy="2548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470 Ma </a:t>
            </a:r>
          </a:p>
        </p:txBody>
      </p:sp>
    </p:spTree>
  </p:cSld>
  <p:clrMapOvr>
    <a:masterClrMapping/>
  </p:clrMapOvr>
  <p:transition advTm="100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4274" name="Picture 2" descr="48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480 Ma </a:t>
            </a:r>
          </a:p>
        </p:txBody>
      </p:sp>
    </p:spTree>
  </p:cSld>
  <p:clrMapOvr>
    <a:masterClrMapping/>
  </p:clrMapOvr>
  <p:transition advTm="100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298" name="Picture 2" descr="49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490 Ma </a:t>
            </a:r>
          </a:p>
        </p:txBody>
      </p:sp>
    </p:spTree>
  </p:cSld>
  <p:clrMapOvr>
    <a:masterClrMapping/>
  </p:clrMapOvr>
  <p:transition advTm="1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499616" y="762000"/>
            <a:ext cx="5815531" cy="6099048"/>
          </a:xfrm>
          <a:prstGeom prst="rect">
            <a:avLst/>
          </a:prstGeom>
          <a:noFill/>
          <a:ln w="9525">
            <a:noFill/>
            <a:miter lim="800000"/>
            <a:headEnd/>
            <a:tailEnd/>
          </a:ln>
          <a:effectLst/>
        </p:spPr>
      </p:pic>
      <p:grpSp>
        <p:nvGrpSpPr>
          <p:cNvPr id="70" name="Group 69"/>
          <p:cNvGrpSpPr/>
          <p:nvPr/>
        </p:nvGrpSpPr>
        <p:grpSpPr>
          <a:xfrm>
            <a:off x="2209800" y="990600"/>
            <a:ext cx="4800600" cy="5252604"/>
            <a:chOff x="2209800" y="990600"/>
            <a:chExt cx="4800600" cy="5252604"/>
          </a:xfrm>
        </p:grpSpPr>
        <p:sp>
          <p:nvSpPr>
            <p:cNvPr id="5" name="Freeform 4"/>
            <p:cNvSpPr/>
            <p:nvPr/>
          </p:nvSpPr>
          <p:spPr>
            <a:xfrm>
              <a:off x="3733800" y="3276600"/>
              <a:ext cx="3276600" cy="2286000"/>
            </a:xfrm>
            <a:custGeom>
              <a:avLst/>
              <a:gdLst>
                <a:gd name="connsiteX0" fmla="*/ 1757916 w 2915093"/>
                <a:gd name="connsiteY0" fmla="*/ 404037 h 2046767"/>
                <a:gd name="connsiteX1" fmla="*/ 1917404 w 2915093"/>
                <a:gd name="connsiteY1" fmla="*/ 53163 h 2046767"/>
                <a:gd name="connsiteX2" fmla="*/ 2406502 w 2915093"/>
                <a:gd name="connsiteY2" fmla="*/ 85061 h 2046767"/>
                <a:gd name="connsiteX3" fmla="*/ 2682948 w 2915093"/>
                <a:gd name="connsiteY3" fmla="*/ 244549 h 2046767"/>
                <a:gd name="connsiteX4" fmla="*/ 2884967 w 2915093"/>
                <a:gd name="connsiteY4" fmla="*/ 627321 h 2046767"/>
                <a:gd name="connsiteX5" fmla="*/ 2863702 w 2915093"/>
                <a:gd name="connsiteY5" fmla="*/ 744279 h 2046767"/>
                <a:gd name="connsiteX6" fmla="*/ 2651051 w 2915093"/>
                <a:gd name="connsiteY6" fmla="*/ 808075 h 2046767"/>
                <a:gd name="connsiteX7" fmla="*/ 2597888 w 2915093"/>
                <a:gd name="connsiteY7" fmla="*/ 1073888 h 2046767"/>
                <a:gd name="connsiteX8" fmla="*/ 2672316 w 2915093"/>
                <a:gd name="connsiteY8" fmla="*/ 1254642 h 2046767"/>
                <a:gd name="connsiteX9" fmla="*/ 2651051 w 2915093"/>
                <a:gd name="connsiteY9" fmla="*/ 1329070 h 2046767"/>
                <a:gd name="connsiteX10" fmla="*/ 2502195 w 2915093"/>
                <a:gd name="connsiteY10" fmla="*/ 1329070 h 2046767"/>
                <a:gd name="connsiteX11" fmla="*/ 2289544 w 2915093"/>
                <a:gd name="connsiteY11" fmla="*/ 1424763 h 2046767"/>
                <a:gd name="connsiteX12" fmla="*/ 1896139 w 2915093"/>
                <a:gd name="connsiteY12" fmla="*/ 1360968 h 2046767"/>
                <a:gd name="connsiteX13" fmla="*/ 1736651 w 2915093"/>
                <a:gd name="connsiteY13" fmla="*/ 1339702 h 2046767"/>
                <a:gd name="connsiteX14" fmla="*/ 1640958 w 2915093"/>
                <a:gd name="connsiteY14" fmla="*/ 1456661 h 2046767"/>
                <a:gd name="connsiteX15" fmla="*/ 1811078 w 2915093"/>
                <a:gd name="connsiteY15" fmla="*/ 1711842 h 2046767"/>
                <a:gd name="connsiteX16" fmla="*/ 1609060 w 2915093"/>
                <a:gd name="connsiteY16" fmla="*/ 1956391 h 2046767"/>
                <a:gd name="connsiteX17" fmla="*/ 1311348 w 2915093"/>
                <a:gd name="connsiteY17" fmla="*/ 2041451 h 2046767"/>
                <a:gd name="connsiteX18" fmla="*/ 1003004 w 2915093"/>
                <a:gd name="connsiteY18" fmla="*/ 1988288 h 2046767"/>
                <a:gd name="connsiteX19" fmla="*/ 1151860 w 2915093"/>
                <a:gd name="connsiteY19" fmla="*/ 1754372 h 2046767"/>
                <a:gd name="connsiteX20" fmla="*/ 1077432 w 2915093"/>
                <a:gd name="connsiteY20" fmla="*/ 1690577 h 2046767"/>
                <a:gd name="connsiteX21" fmla="*/ 971106 w 2915093"/>
                <a:gd name="connsiteY21" fmla="*/ 1669312 h 2046767"/>
                <a:gd name="connsiteX22" fmla="*/ 896678 w 2915093"/>
                <a:gd name="connsiteY22" fmla="*/ 1807535 h 2046767"/>
                <a:gd name="connsiteX23" fmla="*/ 779720 w 2915093"/>
                <a:gd name="connsiteY23" fmla="*/ 1850065 h 2046767"/>
                <a:gd name="connsiteX24" fmla="*/ 598967 w 2915093"/>
                <a:gd name="connsiteY24" fmla="*/ 1786270 h 2046767"/>
                <a:gd name="connsiteX25" fmla="*/ 354418 w 2915093"/>
                <a:gd name="connsiteY25" fmla="*/ 1414130 h 2046767"/>
                <a:gd name="connsiteX26" fmla="*/ 173665 w 2915093"/>
                <a:gd name="connsiteY26" fmla="*/ 1222744 h 2046767"/>
                <a:gd name="connsiteX27" fmla="*/ 24809 w 2915093"/>
                <a:gd name="connsiteY27" fmla="*/ 956930 h 2046767"/>
                <a:gd name="connsiteX28" fmla="*/ 24809 w 2915093"/>
                <a:gd name="connsiteY28" fmla="*/ 627321 h 2046767"/>
                <a:gd name="connsiteX29" fmla="*/ 120502 w 2915093"/>
                <a:gd name="connsiteY29" fmla="*/ 446568 h 2046767"/>
                <a:gd name="connsiteX30" fmla="*/ 226827 w 2915093"/>
                <a:gd name="connsiteY30" fmla="*/ 435935 h 2046767"/>
                <a:gd name="connsiteX31" fmla="*/ 460744 w 2915093"/>
                <a:gd name="connsiteY31" fmla="*/ 510363 h 2046767"/>
                <a:gd name="connsiteX32" fmla="*/ 673395 w 2915093"/>
                <a:gd name="connsiteY32" fmla="*/ 414670 h 2046767"/>
                <a:gd name="connsiteX33" fmla="*/ 907311 w 2915093"/>
                <a:gd name="connsiteY33" fmla="*/ 350875 h 2046767"/>
                <a:gd name="connsiteX34" fmla="*/ 1194390 w 2915093"/>
                <a:gd name="connsiteY34" fmla="*/ 361507 h 2046767"/>
                <a:gd name="connsiteX35" fmla="*/ 1470837 w 2915093"/>
                <a:gd name="connsiteY35" fmla="*/ 467833 h 2046767"/>
                <a:gd name="connsiteX36" fmla="*/ 1672855 w 2915093"/>
                <a:gd name="connsiteY36" fmla="*/ 404037 h 2046767"/>
                <a:gd name="connsiteX37" fmla="*/ 1757916 w 2915093"/>
                <a:gd name="connsiteY37" fmla="*/ 404037 h 204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915093" h="2046767">
                  <a:moveTo>
                    <a:pt x="1757916" y="404037"/>
                  </a:moveTo>
                  <a:cubicBezTo>
                    <a:pt x="1798674" y="345558"/>
                    <a:pt x="1809306" y="106326"/>
                    <a:pt x="1917404" y="53163"/>
                  </a:cubicBezTo>
                  <a:cubicBezTo>
                    <a:pt x="2025502" y="0"/>
                    <a:pt x="2278911" y="53163"/>
                    <a:pt x="2406502" y="85061"/>
                  </a:cubicBezTo>
                  <a:cubicBezTo>
                    <a:pt x="2534093" y="116959"/>
                    <a:pt x="2603204" y="154172"/>
                    <a:pt x="2682948" y="244549"/>
                  </a:cubicBezTo>
                  <a:cubicBezTo>
                    <a:pt x="2762692" y="334926"/>
                    <a:pt x="2854841" y="544033"/>
                    <a:pt x="2884967" y="627321"/>
                  </a:cubicBezTo>
                  <a:cubicBezTo>
                    <a:pt x="2915093" y="710609"/>
                    <a:pt x="2902688" y="714153"/>
                    <a:pt x="2863702" y="744279"/>
                  </a:cubicBezTo>
                  <a:cubicBezTo>
                    <a:pt x="2824716" y="774405"/>
                    <a:pt x="2695353" y="753140"/>
                    <a:pt x="2651051" y="808075"/>
                  </a:cubicBezTo>
                  <a:cubicBezTo>
                    <a:pt x="2606749" y="863010"/>
                    <a:pt x="2594344" y="999460"/>
                    <a:pt x="2597888" y="1073888"/>
                  </a:cubicBezTo>
                  <a:cubicBezTo>
                    <a:pt x="2601432" y="1148316"/>
                    <a:pt x="2663455" y="1212112"/>
                    <a:pt x="2672316" y="1254642"/>
                  </a:cubicBezTo>
                  <a:cubicBezTo>
                    <a:pt x="2681177" y="1297172"/>
                    <a:pt x="2679404" y="1316665"/>
                    <a:pt x="2651051" y="1329070"/>
                  </a:cubicBezTo>
                  <a:cubicBezTo>
                    <a:pt x="2622698" y="1341475"/>
                    <a:pt x="2562446" y="1313121"/>
                    <a:pt x="2502195" y="1329070"/>
                  </a:cubicBezTo>
                  <a:cubicBezTo>
                    <a:pt x="2441944" y="1345019"/>
                    <a:pt x="2390553" y="1419447"/>
                    <a:pt x="2289544" y="1424763"/>
                  </a:cubicBezTo>
                  <a:cubicBezTo>
                    <a:pt x="2188535" y="1430079"/>
                    <a:pt x="1988288" y="1375145"/>
                    <a:pt x="1896139" y="1360968"/>
                  </a:cubicBezTo>
                  <a:cubicBezTo>
                    <a:pt x="1803990" y="1346791"/>
                    <a:pt x="1779181" y="1323753"/>
                    <a:pt x="1736651" y="1339702"/>
                  </a:cubicBezTo>
                  <a:cubicBezTo>
                    <a:pt x="1694121" y="1355651"/>
                    <a:pt x="1628554" y="1394638"/>
                    <a:pt x="1640958" y="1456661"/>
                  </a:cubicBezTo>
                  <a:cubicBezTo>
                    <a:pt x="1653363" y="1518684"/>
                    <a:pt x="1816394" y="1628554"/>
                    <a:pt x="1811078" y="1711842"/>
                  </a:cubicBezTo>
                  <a:cubicBezTo>
                    <a:pt x="1805762" y="1795130"/>
                    <a:pt x="1692348" y="1901456"/>
                    <a:pt x="1609060" y="1956391"/>
                  </a:cubicBezTo>
                  <a:cubicBezTo>
                    <a:pt x="1525772" y="2011326"/>
                    <a:pt x="1412357" y="2036135"/>
                    <a:pt x="1311348" y="2041451"/>
                  </a:cubicBezTo>
                  <a:cubicBezTo>
                    <a:pt x="1210339" y="2046767"/>
                    <a:pt x="1029585" y="2036134"/>
                    <a:pt x="1003004" y="1988288"/>
                  </a:cubicBezTo>
                  <a:cubicBezTo>
                    <a:pt x="976423" y="1940442"/>
                    <a:pt x="1139455" y="1803990"/>
                    <a:pt x="1151860" y="1754372"/>
                  </a:cubicBezTo>
                  <a:cubicBezTo>
                    <a:pt x="1164265" y="1704754"/>
                    <a:pt x="1107558" y="1704754"/>
                    <a:pt x="1077432" y="1690577"/>
                  </a:cubicBezTo>
                  <a:cubicBezTo>
                    <a:pt x="1047306" y="1676400"/>
                    <a:pt x="1001232" y="1649819"/>
                    <a:pt x="971106" y="1669312"/>
                  </a:cubicBezTo>
                  <a:cubicBezTo>
                    <a:pt x="940980" y="1688805"/>
                    <a:pt x="928576" y="1777410"/>
                    <a:pt x="896678" y="1807535"/>
                  </a:cubicBezTo>
                  <a:cubicBezTo>
                    <a:pt x="864780" y="1837660"/>
                    <a:pt x="829338" y="1853609"/>
                    <a:pt x="779720" y="1850065"/>
                  </a:cubicBezTo>
                  <a:cubicBezTo>
                    <a:pt x="730102" y="1846521"/>
                    <a:pt x="669851" y="1858926"/>
                    <a:pt x="598967" y="1786270"/>
                  </a:cubicBezTo>
                  <a:cubicBezTo>
                    <a:pt x="528083" y="1713614"/>
                    <a:pt x="425302" y="1508051"/>
                    <a:pt x="354418" y="1414130"/>
                  </a:cubicBezTo>
                  <a:cubicBezTo>
                    <a:pt x="283534" y="1320209"/>
                    <a:pt x="228600" y="1298944"/>
                    <a:pt x="173665" y="1222744"/>
                  </a:cubicBezTo>
                  <a:cubicBezTo>
                    <a:pt x="118730" y="1146544"/>
                    <a:pt x="49618" y="1056167"/>
                    <a:pt x="24809" y="956930"/>
                  </a:cubicBezTo>
                  <a:cubicBezTo>
                    <a:pt x="0" y="857693"/>
                    <a:pt x="8860" y="712381"/>
                    <a:pt x="24809" y="627321"/>
                  </a:cubicBezTo>
                  <a:cubicBezTo>
                    <a:pt x="40758" y="542261"/>
                    <a:pt x="86832" y="478466"/>
                    <a:pt x="120502" y="446568"/>
                  </a:cubicBezTo>
                  <a:cubicBezTo>
                    <a:pt x="154172" y="414670"/>
                    <a:pt x="170120" y="425303"/>
                    <a:pt x="226827" y="435935"/>
                  </a:cubicBezTo>
                  <a:cubicBezTo>
                    <a:pt x="283534" y="446567"/>
                    <a:pt x="386316" y="513907"/>
                    <a:pt x="460744" y="510363"/>
                  </a:cubicBezTo>
                  <a:cubicBezTo>
                    <a:pt x="535172" y="506819"/>
                    <a:pt x="598967" y="441251"/>
                    <a:pt x="673395" y="414670"/>
                  </a:cubicBezTo>
                  <a:cubicBezTo>
                    <a:pt x="747823" y="388089"/>
                    <a:pt x="820478" y="359736"/>
                    <a:pt x="907311" y="350875"/>
                  </a:cubicBezTo>
                  <a:cubicBezTo>
                    <a:pt x="994144" y="342014"/>
                    <a:pt x="1100469" y="342014"/>
                    <a:pt x="1194390" y="361507"/>
                  </a:cubicBezTo>
                  <a:cubicBezTo>
                    <a:pt x="1288311" y="381000"/>
                    <a:pt x="1391093" y="460745"/>
                    <a:pt x="1470837" y="467833"/>
                  </a:cubicBezTo>
                  <a:cubicBezTo>
                    <a:pt x="1550581" y="474921"/>
                    <a:pt x="1625009" y="414670"/>
                    <a:pt x="1672855" y="404037"/>
                  </a:cubicBezTo>
                  <a:cubicBezTo>
                    <a:pt x="1720701" y="393404"/>
                    <a:pt x="1717158" y="462516"/>
                    <a:pt x="1757916" y="404037"/>
                  </a:cubicBezTo>
                  <a:close/>
                </a:path>
              </a:pathLst>
            </a:custGeom>
            <a:solidFill>
              <a:srgbClr val="7FA3CF"/>
            </a:solidFill>
            <a:ln w="38100">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NAVAJO SECTION</a:t>
              </a:r>
              <a:endParaRPr lang="en-US" sz="2400" b="1" dirty="0"/>
            </a:p>
          </p:txBody>
        </p:sp>
        <p:sp>
          <p:nvSpPr>
            <p:cNvPr id="12" name="Freeform 11"/>
            <p:cNvSpPr/>
            <p:nvPr/>
          </p:nvSpPr>
          <p:spPr>
            <a:xfrm>
              <a:off x="3733800" y="1676400"/>
              <a:ext cx="2514600" cy="2160722"/>
            </a:xfrm>
            <a:custGeom>
              <a:avLst/>
              <a:gdLst>
                <a:gd name="connsiteX0" fmla="*/ 927315 w 2242088"/>
                <a:gd name="connsiteY0" fmla="*/ 504986 h 1932122"/>
                <a:gd name="connsiteX1" fmla="*/ 1066800 w 2242088"/>
                <a:gd name="connsiteY1" fmla="*/ 442993 h 1932122"/>
                <a:gd name="connsiteX2" fmla="*/ 1252779 w 2242088"/>
                <a:gd name="connsiteY2" fmla="*/ 326756 h 1932122"/>
                <a:gd name="connsiteX3" fmla="*/ 1469756 w 2242088"/>
                <a:gd name="connsiteY3" fmla="*/ 288010 h 1932122"/>
                <a:gd name="connsiteX4" fmla="*/ 1624739 w 2242088"/>
                <a:gd name="connsiteY4" fmla="*/ 334505 h 1932122"/>
                <a:gd name="connsiteX5" fmla="*/ 1771973 w 2242088"/>
                <a:gd name="connsiteY5" fmla="*/ 442993 h 1932122"/>
                <a:gd name="connsiteX6" fmla="*/ 1864962 w 2242088"/>
                <a:gd name="connsiteY6" fmla="*/ 504986 h 1932122"/>
                <a:gd name="connsiteX7" fmla="*/ 2190427 w 2242088"/>
                <a:gd name="connsiteY7" fmla="*/ 520484 h 1932122"/>
                <a:gd name="connsiteX8" fmla="*/ 2174928 w 2242088"/>
                <a:gd name="connsiteY8" fmla="*/ 574729 h 1932122"/>
                <a:gd name="connsiteX9" fmla="*/ 2151681 w 2242088"/>
                <a:gd name="connsiteY9" fmla="*/ 892444 h 1932122"/>
                <a:gd name="connsiteX10" fmla="*/ 2143932 w 2242088"/>
                <a:gd name="connsiteY10" fmla="*/ 985434 h 1932122"/>
                <a:gd name="connsiteX11" fmla="*/ 1950203 w 2242088"/>
                <a:gd name="connsiteY11" fmla="*/ 1070674 h 1932122"/>
                <a:gd name="connsiteX12" fmla="*/ 1911457 w 2242088"/>
                <a:gd name="connsiteY12" fmla="*/ 1140417 h 1932122"/>
                <a:gd name="connsiteX13" fmla="*/ 1888210 w 2242088"/>
                <a:gd name="connsiteY13" fmla="*/ 1396139 h 1932122"/>
                <a:gd name="connsiteX14" fmla="*/ 1818467 w 2242088"/>
                <a:gd name="connsiteY14" fmla="*/ 1582118 h 1932122"/>
                <a:gd name="connsiteX15" fmla="*/ 1702230 w 2242088"/>
                <a:gd name="connsiteY15" fmla="*/ 1806844 h 1932122"/>
                <a:gd name="connsiteX16" fmla="*/ 1609240 w 2242088"/>
                <a:gd name="connsiteY16" fmla="*/ 1876586 h 1932122"/>
                <a:gd name="connsiteX17" fmla="*/ 1392264 w 2242088"/>
                <a:gd name="connsiteY17" fmla="*/ 1853339 h 1932122"/>
                <a:gd name="connsiteX18" fmla="*/ 1198535 w 2242088"/>
                <a:gd name="connsiteY18" fmla="*/ 1791345 h 1932122"/>
                <a:gd name="connsiteX19" fmla="*/ 935064 w 2242088"/>
                <a:gd name="connsiteY19" fmla="*/ 1791345 h 1932122"/>
                <a:gd name="connsiteX20" fmla="*/ 694840 w 2242088"/>
                <a:gd name="connsiteY20" fmla="*/ 1837840 h 1932122"/>
                <a:gd name="connsiteX21" fmla="*/ 501111 w 2242088"/>
                <a:gd name="connsiteY21" fmla="*/ 1899834 h 1932122"/>
                <a:gd name="connsiteX22" fmla="*/ 353878 w 2242088"/>
                <a:gd name="connsiteY22" fmla="*/ 1923081 h 1932122"/>
                <a:gd name="connsiteX23" fmla="*/ 206644 w 2242088"/>
                <a:gd name="connsiteY23" fmla="*/ 1845590 h 1932122"/>
                <a:gd name="connsiteX24" fmla="*/ 299634 w 2242088"/>
                <a:gd name="connsiteY24" fmla="*/ 1706105 h 1932122"/>
                <a:gd name="connsiteX25" fmla="*/ 253139 w 2242088"/>
                <a:gd name="connsiteY25" fmla="*/ 1597617 h 1932122"/>
                <a:gd name="connsiteX26" fmla="*/ 175647 w 2242088"/>
                <a:gd name="connsiteY26" fmla="*/ 1558871 h 1932122"/>
                <a:gd name="connsiteX27" fmla="*/ 43911 w 2242088"/>
                <a:gd name="connsiteY27" fmla="*/ 1427135 h 1932122"/>
                <a:gd name="connsiteX28" fmla="*/ 12915 w 2242088"/>
                <a:gd name="connsiteY28" fmla="*/ 1279901 h 1932122"/>
                <a:gd name="connsiteX29" fmla="*/ 121403 w 2242088"/>
                <a:gd name="connsiteY29" fmla="*/ 1179162 h 1932122"/>
                <a:gd name="connsiteX30" fmla="*/ 152400 w 2242088"/>
                <a:gd name="connsiteY30" fmla="*/ 1101671 h 1932122"/>
                <a:gd name="connsiteX31" fmla="*/ 121403 w 2242088"/>
                <a:gd name="connsiteY31" fmla="*/ 977684 h 1932122"/>
                <a:gd name="connsiteX32" fmla="*/ 74908 w 2242088"/>
                <a:gd name="connsiteY32" fmla="*/ 853698 h 1932122"/>
                <a:gd name="connsiteX33" fmla="*/ 74908 w 2242088"/>
                <a:gd name="connsiteY33" fmla="*/ 760708 h 1932122"/>
                <a:gd name="connsiteX34" fmla="*/ 160149 w 2242088"/>
                <a:gd name="connsiteY34" fmla="*/ 621223 h 1932122"/>
                <a:gd name="connsiteX35" fmla="*/ 191145 w 2242088"/>
                <a:gd name="connsiteY35" fmla="*/ 497237 h 1932122"/>
                <a:gd name="connsiteX36" fmla="*/ 253139 w 2242088"/>
                <a:gd name="connsiteY36" fmla="*/ 442993 h 1932122"/>
                <a:gd name="connsiteX37" fmla="*/ 276386 w 2242088"/>
                <a:gd name="connsiteY37" fmla="*/ 257013 h 1932122"/>
                <a:gd name="connsiteX38" fmla="*/ 322881 w 2242088"/>
                <a:gd name="connsiteY38" fmla="*/ 63284 h 1932122"/>
                <a:gd name="connsiteX39" fmla="*/ 431369 w 2242088"/>
                <a:gd name="connsiteY39" fmla="*/ 40037 h 1932122"/>
                <a:gd name="connsiteX40" fmla="*/ 501111 w 2242088"/>
                <a:gd name="connsiteY40" fmla="*/ 32288 h 1932122"/>
                <a:gd name="connsiteX41" fmla="*/ 617349 w 2242088"/>
                <a:gd name="connsiteY41" fmla="*/ 233766 h 1932122"/>
                <a:gd name="connsiteX42" fmla="*/ 663844 w 2242088"/>
                <a:gd name="connsiteY42" fmla="*/ 342254 h 1932122"/>
                <a:gd name="connsiteX43" fmla="*/ 741335 w 2242088"/>
                <a:gd name="connsiteY43" fmla="*/ 388749 h 1932122"/>
                <a:gd name="connsiteX44" fmla="*/ 811078 w 2242088"/>
                <a:gd name="connsiteY44" fmla="*/ 411996 h 1932122"/>
                <a:gd name="connsiteX45" fmla="*/ 865322 w 2242088"/>
                <a:gd name="connsiteY45" fmla="*/ 504986 h 1932122"/>
                <a:gd name="connsiteX46" fmla="*/ 927315 w 2242088"/>
                <a:gd name="connsiteY46" fmla="*/ 504986 h 1932122"/>
                <a:gd name="connsiteX0" fmla="*/ 927315 w 2190427"/>
                <a:gd name="connsiteY0" fmla="*/ 504986 h 1932122"/>
                <a:gd name="connsiteX1" fmla="*/ 1066800 w 2190427"/>
                <a:gd name="connsiteY1" fmla="*/ 442993 h 1932122"/>
                <a:gd name="connsiteX2" fmla="*/ 1252779 w 2190427"/>
                <a:gd name="connsiteY2" fmla="*/ 326756 h 1932122"/>
                <a:gd name="connsiteX3" fmla="*/ 1469756 w 2190427"/>
                <a:gd name="connsiteY3" fmla="*/ 288010 h 1932122"/>
                <a:gd name="connsiteX4" fmla="*/ 1624739 w 2190427"/>
                <a:gd name="connsiteY4" fmla="*/ 334505 h 1932122"/>
                <a:gd name="connsiteX5" fmla="*/ 1771973 w 2190427"/>
                <a:gd name="connsiteY5" fmla="*/ 442993 h 1932122"/>
                <a:gd name="connsiteX6" fmla="*/ 1864962 w 2190427"/>
                <a:gd name="connsiteY6" fmla="*/ 504986 h 1932122"/>
                <a:gd name="connsiteX7" fmla="*/ 2190427 w 2190427"/>
                <a:gd name="connsiteY7" fmla="*/ 520484 h 1932122"/>
                <a:gd name="connsiteX8" fmla="*/ 2174928 w 2190427"/>
                <a:gd name="connsiteY8" fmla="*/ 574729 h 1932122"/>
                <a:gd name="connsiteX9" fmla="*/ 2151681 w 2190427"/>
                <a:gd name="connsiteY9" fmla="*/ 892444 h 1932122"/>
                <a:gd name="connsiteX10" fmla="*/ 2143932 w 2190427"/>
                <a:gd name="connsiteY10" fmla="*/ 985434 h 1932122"/>
                <a:gd name="connsiteX11" fmla="*/ 1950203 w 2190427"/>
                <a:gd name="connsiteY11" fmla="*/ 1070674 h 1932122"/>
                <a:gd name="connsiteX12" fmla="*/ 1911457 w 2190427"/>
                <a:gd name="connsiteY12" fmla="*/ 1140417 h 1932122"/>
                <a:gd name="connsiteX13" fmla="*/ 1888210 w 2190427"/>
                <a:gd name="connsiteY13" fmla="*/ 1396139 h 1932122"/>
                <a:gd name="connsiteX14" fmla="*/ 1818467 w 2190427"/>
                <a:gd name="connsiteY14" fmla="*/ 1582118 h 1932122"/>
                <a:gd name="connsiteX15" fmla="*/ 1702230 w 2190427"/>
                <a:gd name="connsiteY15" fmla="*/ 1806844 h 1932122"/>
                <a:gd name="connsiteX16" fmla="*/ 1609240 w 2190427"/>
                <a:gd name="connsiteY16" fmla="*/ 1876586 h 1932122"/>
                <a:gd name="connsiteX17" fmla="*/ 1392264 w 2190427"/>
                <a:gd name="connsiteY17" fmla="*/ 1853339 h 1932122"/>
                <a:gd name="connsiteX18" fmla="*/ 1198535 w 2190427"/>
                <a:gd name="connsiteY18" fmla="*/ 1791345 h 1932122"/>
                <a:gd name="connsiteX19" fmla="*/ 935064 w 2190427"/>
                <a:gd name="connsiteY19" fmla="*/ 1791345 h 1932122"/>
                <a:gd name="connsiteX20" fmla="*/ 694840 w 2190427"/>
                <a:gd name="connsiteY20" fmla="*/ 1837840 h 1932122"/>
                <a:gd name="connsiteX21" fmla="*/ 501111 w 2190427"/>
                <a:gd name="connsiteY21" fmla="*/ 1899834 h 1932122"/>
                <a:gd name="connsiteX22" fmla="*/ 353878 w 2190427"/>
                <a:gd name="connsiteY22" fmla="*/ 1923081 h 1932122"/>
                <a:gd name="connsiteX23" fmla="*/ 206644 w 2190427"/>
                <a:gd name="connsiteY23" fmla="*/ 1845590 h 1932122"/>
                <a:gd name="connsiteX24" fmla="*/ 299634 w 2190427"/>
                <a:gd name="connsiteY24" fmla="*/ 1706105 h 1932122"/>
                <a:gd name="connsiteX25" fmla="*/ 253139 w 2190427"/>
                <a:gd name="connsiteY25" fmla="*/ 1597617 h 1932122"/>
                <a:gd name="connsiteX26" fmla="*/ 175647 w 2190427"/>
                <a:gd name="connsiteY26" fmla="*/ 1558871 h 1932122"/>
                <a:gd name="connsiteX27" fmla="*/ 43911 w 2190427"/>
                <a:gd name="connsiteY27" fmla="*/ 1427135 h 1932122"/>
                <a:gd name="connsiteX28" fmla="*/ 12915 w 2190427"/>
                <a:gd name="connsiteY28" fmla="*/ 1279901 h 1932122"/>
                <a:gd name="connsiteX29" fmla="*/ 121403 w 2190427"/>
                <a:gd name="connsiteY29" fmla="*/ 1179162 h 1932122"/>
                <a:gd name="connsiteX30" fmla="*/ 152400 w 2190427"/>
                <a:gd name="connsiteY30" fmla="*/ 1101671 h 1932122"/>
                <a:gd name="connsiteX31" fmla="*/ 121403 w 2190427"/>
                <a:gd name="connsiteY31" fmla="*/ 977684 h 1932122"/>
                <a:gd name="connsiteX32" fmla="*/ 74908 w 2190427"/>
                <a:gd name="connsiteY32" fmla="*/ 853698 h 1932122"/>
                <a:gd name="connsiteX33" fmla="*/ 74908 w 2190427"/>
                <a:gd name="connsiteY33" fmla="*/ 760708 h 1932122"/>
                <a:gd name="connsiteX34" fmla="*/ 160149 w 2190427"/>
                <a:gd name="connsiteY34" fmla="*/ 621223 h 1932122"/>
                <a:gd name="connsiteX35" fmla="*/ 191145 w 2190427"/>
                <a:gd name="connsiteY35" fmla="*/ 497237 h 1932122"/>
                <a:gd name="connsiteX36" fmla="*/ 253139 w 2190427"/>
                <a:gd name="connsiteY36" fmla="*/ 442993 h 1932122"/>
                <a:gd name="connsiteX37" fmla="*/ 276386 w 2190427"/>
                <a:gd name="connsiteY37" fmla="*/ 257013 h 1932122"/>
                <a:gd name="connsiteX38" fmla="*/ 322881 w 2190427"/>
                <a:gd name="connsiteY38" fmla="*/ 63284 h 1932122"/>
                <a:gd name="connsiteX39" fmla="*/ 431369 w 2190427"/>
                <a:gd name="connsiteY39" fmla="*/ 40037 h 1932122"/>
                <a:gd name="connsiteX40" fmla="*/ 501111 w 2190427"/>
                <a:gd name="connsiteY40" fmla="*/ 32288 h 1932122"/>
                <a:gd name="connsiteX41" fmla="*/ 617349 w 2190427"/>
                <a:gd name="connsiteY41" fmla="*/ 233766 h 1932122"/>
                <a:gd name="connsiteX42" fmla="*/ 663844 w 2190427"/>
                <a:gd name="connsiteY42" fmla="*/ 342254 h 1932122"/>
                <a:gd name="connsiteX43" fmla="*/ 741335 w 2190427"/>
                <a:gd name="connsiteY43" fmla="*/ 388749 h 1932122"/>
                <a:gd name="connsiteX44" fmla="*/ 811078 w 2190427"/>
                <a:gd name="connsiteY44" fmla="*/ 411996 h 1932122"/>
                <a:gd name="connsiteX45" fmla="*/ 865322 w 2190427"/>
                <a:gd name="connsiteY45" fmla="*/ 504986 h 1932122"/>
                <a:gd name="connsiteX46" fmla="*/ 927315 w 2190427"/>
                <a:gd name="connsiteY46" fmla="*/ 504986 h 193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190427" h="1932122">
                  <a:moveTo>
                    <a:pt x="927315" y="504986"/>
                  </a:moveTo>
                  <a:cubicBezTo>
                    <a:pt x="960895" y="494654"/>
                    <a:pt x="1012556" y="472698"/>
                    <a:pt x="1066800" y="442993"/>
                  </a:cubicBezTo>
                  <a:cubicBezTo>
                    <a:pt x="1121044" y="413288"/>
                    <a:pt x="1185620" y="352587"/>
                    <a:pt x="1252779" y="326756"/>
                  </a:cubicBezTo>
                  <a:cubicBezTo>
                    <a:pt x="1319938" y="300925"/>
                    <a:pt x="1407763" y="286719"/>
                    <a:pt x="1469756" y="288010"/>
                  </a:cubicBezTo>
                  <a:cubicBezTo>
                    <a:pt x="1531749" y="289302"/>
                    <a:pt x="1574370" y="308675"/>
                    <a:pt x="1624739" y="334505"/>
                  </a:cubicBezTo>
                  <a:cubicBezTo>
                    <a:pt x="1675108" y="360335"/>
                    <a:pt x="1731936" y="414580"/>
                    <a:pt x="1771973" y="442993"/>
                  </a:cubicBezTo>
                  <a:cubicBezTo>
                    <a:pt x="1812010" y="471406"/>
                    <a:pt x="1795220" y="492071"/>
                    <a:pt x="1864962" y="504986"/>
                  </a:cubicBezTo>
                  <a:cubicBezTo>
                    <a:pt x="1934704" y="517901"/>
                    <a:pt x="2138766" y="508860"/>
                    <a:pt x="2190427" y="520484"/>
                  </a:cubicBezTo>
                  <a:cubicBezTo>
                    <a:pt x="2114227" y="672884"/>
                    <a:pt x="2181386" y="512736"/>
                    <a:pt x="2174928" y="574729"/>
                  </a:cubicBezTo>
                  <a:cubicBezTo>
                    <a:pt x="2168470" y="636722"/>
                    <a:pt x="2156847" y="823993"/>
                    <a:pt x="2151681" y="892444"/>
                  </a:cubicBezTo>
                  <a:cubicBezTo>
                    <a:pt x="2146515" y="960895"/>
                    <a:pt x="2177512" y="955729"/>
                    <a:pt x="2143932" y="985434"/>
                  </a:cubicBezTo>
                  <a:cubicBezTo>
                    <a:pt x="2110352" y="1015139"/>
                    <a:pt x="1988949" y="1044844"/>
                    <a:pt x="1950203" y="1070674"/>
                  </a:cubicBezTo>
                  <a:cubicBezTo>
                    <a:pt x="1911457" y="1096504"/>
                    <a:pt x="1921789" y="1086173"/>
                    <a:pt x="1911457" y="1140417"/>
                  </a:cubicBezTo>
                  <a:cubicBezTo>
                    <a:pt x="1901125" y="1194661"/>
                    <a:pt x="1903708" y="1322522"/>
                    <a:pt x="1888210" y="1396139"/>
                  </a:cubicBezTo>
                  <a:cubicBezTo>
                    <a:pt x="1872712" y="1469756"/>
                    <a:pt x="1849464" y="1513667"/>
                    <a:pt x="1818467" y="1582118"/>
                  </a:cubicBezTo>
                  <a:cubicBezTo>
                    <a:pt x="1787470" y="1650569"/>
                    <a:pt x="1737101" y="1757766"/>
                    <a:pt x="1702230" y="1806844"/>
                  </a:cubicBezTo>
                  <a:cubicBezTo>
                    <a:pt x="1667359" y="1855922"/>
                    <a:pt x="1660901" y="1868837"/>
                    <a:pt x="1609240" y="1876586"/>
                  </a:cubicBezTo>
                  <a:cubicBezTo>
                    <a:pt x="1557579" y="1884335"/>
                    <a:pt x="1460715" y="1867546"/>
                    <a:pt x="1392264" y="1853339"/>
                  </a:cubicBezTo>
                  <a:cubicBezTo>
                    <a:pt x="1323813" y="1839132"/>
                    <a:pt x="1274735" y="1801677"/>
                    <a:pt x="1198535" y="1791345"/>
                  </a:cubicBezTo>
                  <a:cubicBezTo>
                    <a:pt x="1122335" y="1781013"/>
                    <a:pt x="1019013" y="1783596"/>
                    <a:pt x="935064" y="1791345"/>
                  </a:cubicBezTo>
                  <a:cubicBezTo>
                    <a:pt x="851115" y="1799094"/>
                    <a:pt x="767165" y="1819759"/>
                    <a:pt x="694840" y="1837840"/>
                  </a:cubicBezTo>
                  <a:cubicBezTo>
                    <a:pt x="622515" y="1855921"/>
                    <a:pt x="557938" y="1885627"/>
                    <a:pt x="501111" y="1899834"/>
                  </a:cubicBezTo>
                  <a:cubicBezTo>
                    <a:pt x="444284" y="1914041"/>
                    <a:pt x="402956" y="1932122"/>
                    <a:pt x="353878" y="1923081"/>
                  </a:cubicBezTo>
                  <a:cubicBezTo>
                    <a:pt x="304800" y="1914040"/>
                    <a:pt x="215685" y="1881753"/>
                    <a:pt x="206644" y="1845590"/>
                  </a:cubicBezTo>
                  <a:cubicBezTo>
                    <a:pt x="197603" y="1809427"/>
                    <a:pt x="291885" y="1747434"/>
                    <a:pt x="299634" y="1706105"/>
                  </a:cubicBezTo>
                  <a:cubicBezTo>
                    <a:pt x="307383" y="1664776"/>
                    <a:pt x="273803" y="1622156"/>
                    <a:pt x="253139" y="1597617"/>
                  </a:cubicBezTo>
                  <a:cubicBezTo>
                    <a:pt x="232475" y="1573078"/>
                    <a:pt x="210518" y="1587285"/>
                    <a:pt x="175647" y="1558871"/>
                  </a:cubicBezTo>
                  <a:cubicBezTo>
                    <a:pt x="140776" y="1530457"/>
                    <a:pt x="71033" y="1473630"/>
                    <a:pt x="43911" y="1427135"/>
                  </a:cubicBezTo>
                  <a:cubicBezTo>
                    <a:pt x="16789" y="1380640"/>
                    <a:pt x="0" y="1321230"/>
                    <a:pt x="12915" y="1279901"/>
                  </a:cubicBezTo>
                  <a:cubicBezTo>
                    <a:pt x="25830" y="1238572"/>
                    <a:pt x="98156" y="1208867"/>
                    <a:pt x="121403" y="1179162"/>
                  </a:cubicBezTo>
                  <a:cubicBezTo>
                    <a:pt x="144650" y="1149457"/>
                    <a:pt x="152400" y="1135251"/>
                    <a:pt x="152400" y="1101671"/>
                  </a:cubicBezTo>
                  <a:cubicBezTo>
                    <a:pt x="152400" y="1068091"/>
                    <a:pt x="134318" y="1019013"/>
                    <a:pt x="121403" y="977684"/>
                  </a:cubicBezTo>
                  <a:cubicBezTo>
                    <a:pt x="108488" y="936355"/>
                    <a:pt x="82657" y="889861"/>
                    <a:pt x="74908" y="853698"/>
                  </a:cubicBezTo>
                  <a:cubicBezTo>
                    <a:pt x="67159" y="817535"/>
                    <a:pt x="60701" y="799454"/>
                    <a:pt x="74908" y="760708"/>
                  </a:cubicBezTo>
                  <a:cubicBezTo>
                    <a:pt x="89115" y="721962"/>
                    <a:pt x="140776" y="665135"/>
                    <a:pt x="160149" y="621223"/>
                  </a:cubicBezTo>
                  <a:cubicBezTo>
                    <a:pt x="179522" y="577311"/>
                    <a:pt x="175647" y="526942"/>
                    <a:pt x="191145" y="497237"/>
                  </a:cubicBezTo>
                  <a:cubicBezTo>
                    <a:pt x="206643" y="467532"/>
                    <a:pt x="238932" y="483030"/>
                    <a:pt x="253139" y="442993"/>
                  </a:cubicBezTo>
                  <a:cubicBezTo>
                    <a:pt x="267346" y="402956"/>
                    <a:pt x="264762" y="320298"/>
                    <a:pt x="276386" y="257013"/>
                  </a:cubicBezTo>
                  <a:cubicBezTo>
                    <a:pt x="288010" y="193728"/>
                    <a:pt x="297051" y="99447"/>
                    <a:pt x="322881" y="63284"/>
                  </a:cubicBezTo>
                  <a:cubicBezTo>
                    <a:pt x="348711" y="27121"/>
                    <a:pt x="401664" y="45203"/>
                    <a:pt x="431369" y="40037"/>
                  </a:cubicBezTo>
                  <a:cubicBezTo>
                    <a:pt x="461074" y="34871"/>
                    <a:pt x="470114" y="0"/>
                    <a:pt x="501111" y="32288"/>
                  </a:cubicBezTo>
                  <a:cubicBezTo>
                    <a:pt x="532108" y="64576"/>
                    <a:pt x="590227" y="182105"/>
                    <a:pt x="617349" y="233766"/>
                  </a:cubicBezTo>
                  <a:cubicBezTo>
                    <a:pt x="644471" y="285427"/>
                    <a:pt x="643180" y="316424"/>
                    <a:pt x="663844" y="342254"/>
                  </a:cubicBezTo>
                  <a:cubicBezTo>
                    <a:pt x="684508" y="368084"/>
                    <a:pt x="716796" y="377125"/>
                    <a:pt x="741335" y="388749"/>
                  </a:cubicBezTo>
                  <a:cubicBezTo>
                    <a:pt x="765874" y="400373"/>
                    <a:pt x="790414" y="392623"/>
                    <a:pt x="811078" y="411996"/>
                  </a:cubicBezTo>
                  <a:cubicBezTo>
                    <a:pt x="831742" y="431369"/>
                    <a:pt x="848532" y="490779"/>
                    <a:pt x="865322" y="504986"/>
                  </a:cubicBezTo>
                  <a:cubicBezTo>
                    <a:pt x="882112" y="519193"/>
                    <a:pt x="893735" y="515318"/>
                    <a:pt x="927315" y="504986"/>
                  </a:cubicBezTo>
                  <a:close/>
                </a:path>
              </a:pathLst>
            </a:custGeom>
            <a:solidFill>
              <a:srgbClr val="ED3778"/>
            </a:solidFill>
            <a:ln w="38100">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smtClean="0"/>
            </a:p>
            <a:p>
              <a:pPr algn="ctr"/>
              <a:r>
                <a:rPr lang="en-US" sz="2200" b="1" dirty="0" smtClean="0"/>
                <a:t>CANYONLANDS</a:t>
              </a:r>
            </a:p>
            <a:p>
              <a:r>
                <a:rPr lang="en-US" sz="2200" b="1" dirty="0" smtClean="0"/>
                <a:t>   SECTION</a:t>
              </a:r>
              <a:endParaRPr lang="en-US" sz="2200" b="1" dirty="0"/>
            </a:p>
          </p:txBody>
        </p:sp>
        <p:sp>
          <p:nvSpPr>
            <p:cNvPr id="13" name="Freeform 12"/>
            <p:cNvSpPr/>
            <p:nvPr/>
          </p:nvSpPr>
          <p:spPr>
            <a:xfrm>
              <a:off x="2667001" y="1524000"/>
              <a:ext cx="1600200" cy="2362200"/>
            </a:xfrm>
            <a:custGeom>
              <a:avLst/>
              <a:gdLst>
                <a:gd name="connsiteX0" fmla="*/ 1247192 w 1387151"/>
                <a:gd name="connsiteY0" fmla="*/ 18661 h 2043404"/>
                <a:gd name="connsiteX1" fmla="*/ 1387151 w 1387151"/>
                <a:gd name="connsiteY1" fmla="*/ 149289 h 2043404"/>
                <a:gd name="connsiteX2" fmla="*/ 1247192 w 1387151"/>
                <a:gd name="connsiteY2" fmla="*/ 261257 h 2043404"/>
                <a:gd name="connsiteX3" fmla="*/ 1228530 w 1387151"/>
                <a:gd name="connsiteY3" fmla="*/ 513183 h 2043404"/>
                <a:gd name="connsiteX4" fmla="*/ 1153885 w 1387151"/>
                <a:gd name="connsiteY4" fmla="*/ 662473 h 2043404"/>
                <a:gd name="connsiteX5" fmla="*/ 1088571 w 1387151"/>
                <a:gd name="connsiteY5" fmla="*/ 830424 h 2043404"/>
                <a:gd name="connsiteX6" fmla="*/ 1004596 w 1387151"/>
                <a:gd name="connsiteY6" fmla="*/ 998375 h 2043404"/>
                <a:gd name="connsiteX7" fmla="*/ 1013926 w 1387151"/>
                <a:gd name="connsiteY7" fmla="*/ 1110342 h 2043404"/>
                <a:gd name="connsiteX8" fmla="*/ 1051249 w 1387151"/>
                <a:gd name="connsiteY8" fmla="*/ 1110342 h 2043404"/>
                <a:gd name="connsiteX9" fmla="*/ 1088571 w 1387151"/>
                <a:gd name="connsiteY9" fmla="*/ 1268963 h 2043404"/>
                <a:gd name="connsiteX10" fmla="*/ 1060579 w 1387151"/>
                <a:gd name="connsiteY10" fmla="*/ 1343608 h 2043404"/>
                <a:gd name="connsiteX11" fmla="*/ 939281 w 1387151"/>
                <a:gd name="connsiteY11" fmla="*/ 1446244 h 2043404"/>
                <a:gd name="connsiteX12" fmla="*/ 1069910 w 1387151"/>
                <a:gd name="connsiteY12" fmla="*/ 1707502 h 2043404"/>
                <a:gd name="connsiteX13" fmla="*/ 1209869 w 1387151"/>
                <a:gd name="connsiteY13" fmla="*/ 1754155 h 2043404"/>
                <a:gd name="connsiteX14" fmla="*/ 1219200 w 1387151"/>
                <a:gd name="connsiteY14" fmla="*/ 1866122 h 2043404"/>
                <a:gd name="connsiteX15" fmla="*/ 1107232 w 1387151"/>
                <a:gd name="connsiteY15" fmla="*/ 1922106 h 2043404"/>
                <a:gd name="connsiteX16" fmla="*/ 995265 w 1387151"/>
                <a:gd name="connsiteY16" fmla="*/ 1940767 h 2043404"/>
                <a:gd name="connsiteX17" fmla="*/ 957943 w 1387151"/>
                <a:gd name="connsiteY17" fmla="*/ 2015412 h 2043404"/>
                <a:gd name="connsiteX18" fmla="*/ 929951 w 1387151"/>
                <a:gd name="connsiteY18" fmla="*/ 2043404 h 2043404"/>
                <a:gd name="connsiteX19" fmla="*/ 743338 w 1387151"/>
                <a:gd name="connsiteY19" fmla="*/ 2015412 h 2043404"/>
                <a:gd name="connsiteX20" fmla="*/ 668694 w 1387151"/>
                <a:gd name="connsiteY20" fmla="*/ 1922106 h 2043404"/>
                <a:gd name="connsiteX21" fmla="*/ 444759 w 1387151"/>
                <a:gd name="connsiteY21" fmla="*/ 2015412 h 2043404"/>
                <a:gd name="connsiteX22" fmla="*/ 267477 w 1387151"/>
                <a:gd name="connsiteY22" fmla="*/ 2024742 h 2043404"/>
                <a:gd name="connsiteX23" fmla="*/ 192832 w 1387151"/>
                <a:gd name="connsiteY23" fmla="*/ 2006081 h 2043404"/>
                <a:gd name="connsiteX24" fmla="*/ 146179 w 1387151"/>
                <a:gd name="connsiteY24" fmla="*/ 1950097 h 2043404"/>
                <a:gd name="connsiteX25" fmla="*/ 15551 w 1387151"/>
                <a:gd name="connsiteY25" fmla="*/ 1940767 h 2043404"/>
                <a:gd name="connsiteX26" fmla="*/ 52873 w 1387151"/>
                <a:gd name="connsiteY26" fmla="*/ 1670179 h 2043404"/>
                <a:gd name="connsiteX27" fmla="*/ 286138 w 1387151"/>
                <a:gd name="connsiteY27" fmla="*/ 1408922 h 2043404"/>
                <a:gd name="connsiteX28" fmla="*/ 435428 w 1387151"/>
                <a:gd name="connsiteY28" fmla="*/ 1054359 h 2043404"/>
                <a:gd name="connsiteX29" fmla="*/ 528734 w 1387151"/>
                <a:gd name="connsiteY29" fmla="*/ 821093 h 2043404"/>
                <a:gd name="connsiteX30" fmla="*/ 734008 w 1387151"/>
                <a:gd name="connsiteY30" fmla="*/ 606489 h 2043404"/>
                <a:gd name="connsiteX31" fmla="*/ 836645 w 1387151"/>
                <a:gd name="connsiteY31" fmla="*/ 391885 h 2043404"/>
                <a:gd name="connsiteX32" fmla="*/ 929951 w 1387151"/>
                <a:gd name="connsiteY32" fmla="*/ 177281 h 2043404"/>
                <a:gd name="connsiteX33" fmla="*/ 1004596 w 1387151"/>
                <a:gd name="connsiteY33" fmla="*/ 167951 h 2043404"/>
                <a:gd name="connsiteX34" fmla="*/ 1125894 w 1387151"/>
                <a:gd name="connsiteY34" fmla="*/ 102636 h 2043404"/>
                <a:gd name="connsiteX35" fmla="*/ 1144555 w 1387151"/>
                <a:gd name="connsiteY35" fmla="*/ 37322 h 2043404"/>
                <a:gd name="connsiteX36" fmla="*/ 1247192 w 1387151"/>
                <a:gd name="connsiteY36" fmla="*/ 18661 h 204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87151" h="2043404">
                  <a:moveTo>
                    <a:pt x="1247192" y="18661"/>
                  </a:moveTo>
                  <a:cubicBezTo>
                    <a:pt x="1287625" y="37322"/>
                    <a:pt x="1387151" y="108856"/>
                    <a:pt x="1387151" y="149289"/>
                  </a:cubicBezTo>
                  <a:cubicBezTo>
                    <a:pt x="1387151" y="189722"/>
                    <a:pt x="1273629" y="200608"/>
                    <a:pt x="1247192" y="261257"/>
                  </a:cubicBezTo>
                  <a:cubicBezTo>
                    <a:pt x="1220755" y="321906"/>
                    <a:pt x="1244081" y="446314"/>
                    <a:pt x="1228530" y="513183"/>
                  </a:cubicBezTo>
                  <a:cubicBezTo>
                    <a:pt x="1212979" y="580052"/>
                    <a:pt x="1177211" y="609600"/>
                    <a:pt x="1153885" y="662473"/>
                  </a:cubicBezTo>
                  <a:cubicBezTo>
                    <a:pt x="1130559" y="715346"/>
                    <a:pt x="1113452" y="774440"/>
                    <a:pt x="1088571" y="830424"/>
                  </a:cubicBezTo>
                  <a:cubicBezTo>
                    <a:pt x="1063690" y="886408"/>
                    <a:pt x="1017037" y="951722"/>
                    <a:pt x="1004596" y="998375"/>
                  </a:cubicBezTo>
                  <a:cubicBezTo>
                    <a:pt x="992155" y="1045028"/>
                    <a:pt x="1006151" y="1091681"/>
                    <a:pt x="1013926" y="1110342"/>
                  </a:cubicBezTo>
                  <a:cubicBezTo>
                    <a:pt x="1021701" y="1129003"/>
                    <a:pt x="1038808" y="1083905"/>
                    <a:pt x="1051249" y="1110342"/>
                  </a:cubicBezTo>
                  <a:cubicBezTo>
                    <a:pt x="1063690" y="1136779"/>
                    <a:pt x="1087016" y="1230085"/>
                    <a:pt x="1088571" y="1268963"/>
                  </a:cubicBezTo>
                  <a:cubicBezTo>
                    <a:pt x="1090126" y="1307841"/>
                    <a:pt x="1085461" y="1314061"/>
                    <a:pt x="1060579" y="1343608"/>
                  </a:cubicBezTo>
                  <a:cubicBezTo>
                    <a:pt x="1035697" y="1373155"/>
                    <a:pt x="937726" y="1385595"/>
                    <a:pt x="939281" y="1446244"/>
                  </a:cubicBezTo>
                  <a:cubicBezTo>
                    <a:pt x="940836" y="1506893"/>
                    <a:pt x="1024812" y="1656183"/>
                    <a:pt x="1069910" y="1707502"/>
                  </a:cubicBezTo>
                  <a:cubicBezTo>
                    <a:pt x="1115008" y="1758821"/>
                    <a:pt x="1184987" y="1727718"/>
                    <a:pt x="1209869" y="1754155"/>
                  </a:cubicBezTo>
                  <a:cubicBezTo>
                    <a:pt x="1234751" y="1780592"/>
                    <a:pt x="1236306" y="1838130"/>
                    <a:pt x="1219200" y="1866122"/>
                  </a:cubicBezTo>
                  <a:cubicBezTo>
                    <a:pt x="1202094" y="1894114"/>
                    <a:pt x="1144555" y="1909665"/>
                    <a:pt x="1107232" y="1922106"/>
                  </a:cubicBezTo>
                  <a:cubicBezTo>
                    <a:pt x="1069910" y="1934547"/>
                    <a:pt x="1020147" y="1925216"/>
                    <a:pt x="995265" y="1940767"/>
                  </a:cubicBezTo>
                  <a:cubicBezTo>
                    <a:pt x="970383" y="1956318"/>
                    <a:pt x="968829" y="1998306"/>
                    <a:pt x="957943" y="2015412"/>
                  </a:cubicBezTo>
                  <a:cubicBezTo>
                    <a:pt x="947057" y="2032518"/>
                    <a:pt x="965718" y="2043404"/>
                    <a:pt x="929951" y="2043404"/>
                  </a:cubicBezTo>
                  <a:cubicBezTo>
                    <a:pt x="894184" y="2043404"/>
                    <a:pt x="786881" y="2035628"/>
                    <a:pt x="743338" y="2015412"/>
                  </a:cubicBezTo>
                  <a:cubicBezTo>
                    <a:pt x="699795" y="1995196"/>
                    <a:pt x="718457" y="1922106"/>
                    <a:pt x="668694" y="1922106"/>
                  </a:cubicBezTo>
                  <a:cubicBezTo>
                    <a:pt x="618931" y="1922106"/>
                    <a:pt x="511629" y="1998306"/>
                    <a:pt x="444759" y="2015412"/>
                  </a:cubicBezTo>
                  <a:cubicBezTo>
                    <a:pt x="377890" y="2032518"/>
                    <a:pt x="309465" y="2026297"/>
                    <a:pt x="267477" y="2024742"/>
                  </a:cubicBezTo>
                  <a:cubicBezTo>
                    <a:pt x="225489" y="2023187"/>
                    <a:pt x="213048" y="2018522"/>
                    <a:pt x="192832" y="2006081"/>
                  </a:cubicBezTo>
                  <a:cubicBezTo>
                    <a:pt x="172616" y="1993640"/>
                    <a:pt x="175726" y="1960983"/>
                    <a:pt x="146179" y="1950097"/>
                  </a:cubicBezTo>
                  <a:cubicBezTo>
                    <a:pt x="116632" y="1939211"/>
                    <a:pt x="31102" y="1987420"/>
                    <a:pt x="15551" y="1940767"/>
                  </a:cubicBezTo>
                  <a:cubicBezTo>
                    <a:pt x="0" y="1894114"/>
                    <a:pt x="7775" y="1758820"/>
                    <a:pt x="52873" y="1670179"/>
                  </a:cubicBezTo>
                  <a:cubicBezTo>
                    <a:pt x="97971" y="1581538"/>
                    <a:pt x="222379" y="1511559"/>
                    <a:pt x="286138" y="1408922"/>
                  </a:cubicBezTo>
                  <a:cubicBezTo>
                    <a:pt x="349897" y="1306285"/>
                    <a:pt x="394995" y="1152330"/>
                    <a:pt x="435428" y="1054359"/>
                  </a:cubicBezTo>
                  <a:cubicBezTo>
                    <a:pt x="475861" y="956388"/>
                    <a:pt x="478971" y="895738"/>
                    <a:pt x="528734" y="821093"/>
                  </a:cubicBezTo>
                  <a:cubicBezTo>
                    <a:pt x="578497" y="746448"/>
                    <a:pt x="682690" y="678024"/>
                    <a:pt x="734008" y="606489"/>
                  </a:cubicBezTo>
                  <a:cubicBezTo>
                    <a:pt x="785327" y="534954"/>
                    <a:pt x="803988" y="463420"/>
                    <a:pt x="836645" y="391885"/>
                  </a:cubicBezTo>
                  <a:cubicBezTo>
                    <a:pt x="869302" y="320350"/>
                    <a:pt x="901959" y="214603"/>
                    <a:pt x="929951" y="177281"/>
                  </a:cubicBezTo>
                  <a:cubicBezTo>
                    <a:pt x="957943" y="139959"/>
                    <a:pt x="971939" y="180392"/>
                    <a:pt x="1004596" y="167951"/>
                  </a:cubicBezTo>
                  <a:cubicBezTo>
                    <a:pt x="1037253" y="155510"/>
                    <a:pt x="1102568" y="124408"/>
                    <a:pt x="1125894" y="102636"/>
                  </a:cubicBezTo>
                  <a:cubicBezTo>
                    <a:pt x="1149221" y="80865"/>
                    <a:pt x="1125894" y="49763"/>
                    <a:pt x="1144555" y="37322"/>
                  </a:cubicBezTo>
                  <a:cubicBezTo>
                    <a:pt x="1163216" y="24881"/>
                    <a:pt x="1206759" y="0"/>
                    <a:pt x="1247192" y="18661"/>
                  </a:cubicBezTo>
                  <a:close/>
                </a:path>
              </a:pathLst>
            </a:custGeom>
            <a:solidFill>
              <a:srgbClr val="AB3CE8"/>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smtClean="0"/>
            </a:p>
            <a:p>
              <a:pPr algn="ctr"/>
              <a:endParaRPr lang="en-US" sz="2200" b="1" dirty="0" smtClean="0"/>
            </a:p>
            <a:p>
              <a:pPr>
                <a:lnSpc>
                  <a:spcPts val="2500"/>
                </a:lnSpc>
              </a:pPr>
              <a:r>
                <a:rPr lang="en-US" sz="2200" b="1" dirty="0" smtClean="0"/>
                <a:t>    HIGH</a:t>
              </a:r>
            </a:p>
            <a:p>
              <a:pPr>
                <a:lnSpc>
                  <a:spcPts val="2500"/>
                </a:lnSpc>
              </a:pPr>
              <a:r>
                <a:rPr lang="en-US" sz="2200" b="1" dirty="0" smtClean="0"/>
                <a:t>PLATEAU</a:t>
              </a:r>
              <a:endParaRPr lang="en-US" sz="2200" b="1" dirty="0"/>
            </a:p>
          </p:txBody>
        </p:sp>
        <p:sp>
          <p:nvSpPr>
            <p:cNvPr id="14" name="Freeform 13"/>
            <p:cNvSpPr/>
            <p:nvPr/>
          </p:nvSpPr>
          <p:spPr>
            <a:xfrm>
              <a:off x="2209800" y="3657600"/>
              <a:ext cx="2805953" cy="2257611"/>
            </a:xfrm>
            <a:custGeom>
              <a:avLst/>
              <a:gdLst>
                <a:gd name="connsiteX0" fmla="*/ 1092200 w 2323353"/>
                <a:gd name="connsiteY0" fmla="*/ 5976 h 2029011"/>
                <a:gd name="connsiteX1" fmla="*/ 1181847 w 2323353"/>
                <a:gd name="connsiteY1" fmla="*/ 32870 h 2029011"/>
                <a:gd name="connsiteX2" fmla="*/ 1163918 w 2323353"/>
                <a:gd name="connsiteY2" fmla="*/ 167341 h 2029011"/>
                <a:gd name="connsiteX3" fmla="*/ 1217706 w 2323353"/>
                <a:gd name="connsiteY3" fmla="*/ 239058 h 2029011"/>
                <a:gd name="connsiteX4" fmla="*/ 1361141 w 2323353"/>
                <a:gd name="connsiteY4" fmla="*/ 176305 h 2029011"/>
                <a:gd name="connsiteX5" fmla="*/ 1352176 w 2323353"/>
                <a:gd name="connsiteY5" fmla="*/ 292847 h 2029011"/>
                <a:gd name="connsiteX6" fmla="*/ 1370106 w 2323353"/>
                <a:gd name="connsiteY6" fmla="*/ 409388 h 2029011"/>
                <a:gd name="connsiteX7" fmla="*/ 1370106 w 2323353"/>
                <a:gd name="connsiteY7" fmla="*/ 561788 h 2029011"/>
                <a:gd name="connsiteX8" fmla="*/ 1370106 w 2323353"/>
                <a:gd name="connsiteY8" fmla="*/ 723152 h 2029011"/>
                <a:gd name="connsiteX9" fmla="*/ 1522506 w 2323353"/>
                <a:gd name="connsiteY9" fmla="*/ 893482 h 2029011"/>
                <a:gd name="connsiteX10" fmla="*/ 1692835 w 2323353"/>
                <a:gd name="connsiteY10" fmla="*/ 1081741 h 2029011"/>
                <a:gd name="connsiteX11" fmla="*/ 1773518 w 2323353"/>
                <a:gd name="connsiteY11" fmla="*/ 1252070 h 2029011"/>
                <a:gd name="connsiteX12" fmla="*/ 1881094 w 2323353"/>
                <a:gd name="connsiteY12" fmla="*/ 1332752 h 2029011"/>
                <a:gd name="connsiteX13" fmla="*/ 1952812 w 2323353"/>
                <a:gd name="connsiteY13" fmla="*/ 1476188 h 2029011"/>
                <a:gd name="connsiteX14" fmla="*/ 2114176 w 2323353"/>
                <a:gd name="connsiteY14" fmla="*/ 1503082 h 2029011"/>
                <a:gd name="connsiteX15" fmla="*/ 2203823 w 2323353"/>
                <a:gd name="connsiteY15" fmla="*/ 1503082 h 2029011"/>
                <a:gd name="connsiteX16" fmla="*/ 2284506 w 2323353"/>
                <a:gd name="connsiteY16" fmla="*/ 1521011 h 2029011"/>
                <a:gd name="connsiteX17" fmla="*/ 2284506 w 2323353"/>
                <a:gd name="connsiteY17" fmla="*/ 1646517 h 2029011"/>
                <a:gd name="connsiteX18" fmla="*/ 2284506 w 2323353"/>
                <a:gd name="connsiteY18" fmla="*/ 1682376 h 2029011"/>
                <a:gd name="connsiteX19" fmla="*/ 2257612 w 2323353"/>
                <a:gd name="connsiteY19" fmla="*/ 1843741 h 2029011"/>
                <a:gd name="connsiteX20" fmla="*/ 2311400 w 2323353"/>
                <a:gd name="connsiteY20" fmla="*/ 2005105 h 2029011"/>
                <a:gd name="connsiteX21" fmla="*/ 2185894 w 2323353"/>
                <a:gd name="connsiteY21" fmla="*/ 1987176 h 2029011"/>
                <a:gd name="connsiteX22" fmla="*/ 1800412 w 2323353"/>
                <a:gd name="connsiteY22" fmla="*/ 1942352 h 2029011"/>
                <a:gd name="connsiteX23" fmla="*/ 1674906 w 2323353"/>
                <a:gd name="connsiteY23" fmla="*/ 1825811 h 2029011"/>
                <a:gd name="connsiteX24" fmla="*/ 1468718 w 2323353"/>
                <a:gd name="connsiteY24" fmla="*/ 1807882 h 2029011"/>
                <a:gd name="connsiteX25" fmla="*/ 1307353 w 2323353"/>
                <a:gd name="connsiteY25" fmla="*/ 1745129 h 2029011"/>
                <a:gd name="connsiteX26" fmla="*/ 1235635 w 2323353"/>
                <a:gd name="connsiteY26" fmla="*/ 1538941 h 2029011"/>
                <a:gd name="connsiteX27" fmla="*/ 1065306 w 2323353"/>
                <a:gd name="connsiteY27" fmla="*/ 1485152 h 2029011"/>
                <a:gd name="connsiteX28" fmla="*/ 921870 w 2323353"/>
                <a:gd name="connsiteY28" fmla="*/ 1440329 h 2029011"/>
                <a:gd name="connsiteX29" fmla="*/ 769470 w 2323353"/>
                <a:gd name="connsiteY29" fmla="*/ 1377576 h 2029011"/>
                <a:gd name="connsiteX30" fmla="*/ 661894 w 2323353"/>
                <a:gd name="connsiteY30" fmla="*/ 1377576 h 2029011"/>
                <a:gd name="connsiteX31" fmla="*/ 527423 w 2323353"/>
                <a:gd name="connsiteY31" fmla="*/ 1305858 h 2029011"/>
                <a:gd name="connsiteX32" fmla="*/ 410882 w 2323353"/>
                <a:gd name="connsiteY32" fmla="*/ 1117599 h 2029011"/>
                <a:gd name="connsiteX33" fmla="*/ 276412 w 2323353"/>
                <a:gd name="connsiteY33" fmla="*/ 1090705 h 2029011"/>
                <a:gd name="connsiteX34" fmla="*/ 204694 w 2323353"/>
                <a:gd name="connsiteY34" fmla="*/ 1001058 h 2029011"/>
                <a:gd name="connsiteX35" fmla="*/ 159870 w 2323353"/>
                <a:gd name="connsiteY35" fmla="*/ 920376 h 2029011"/>
                <a:gd name="connsiteX36" fmla="*/ 25400 w 2323353"/>
                <a:gd name="connsiteY36" fmla="*/ 875552 h 2029011"/>
                <a:gd name="connsiteX37" fmla="*/ 7470 w 2323353"/>
                <a:gd name="connsiteY37" fmla="*/ 776941 h 2029011"/>
                <a:gd name="connsiteX38" fmla="*/ 34365 w 2323353"/>
                <a:gd name="connsiteY38" fmla="*/ 606611 h 2029011"/>
                <a:gd name="connsiteX39" fmla="*/ 106082 w 2323353"/>
                <a:gd name="connsiteY39" fmla="*/ 382494 h 2029011"/>
                <a:gd name="connsiteX40" fmla="*/ 222623 w 2323353"/>
                <a:gd name="connsiteY40" fmla="*/ 212164 h 2029011"/>
                <a:gd name="connsiteX41" fmla="*/ 473635 w 2323353"/>
                <a:gd name="connsiteY41" fmla="*/ 59764 h 2029011"/>
                <a:gd name="connsiteX42" fmla="*/ 572247 w 2323353"/>
                <a:gd name="connsiteY42" fmla="*/ 59764 h 2029011"/>
                <a:gd name="connsiteX43" fmla="*/ 706718 w 2323353"/>
                <a:gd name="connsiteY43" fmla="*/ 104588 h 2029011"/>
                <a:gd name="connsiteX44" fmla="*/ 930835 w 2323353"/>
                <a:gd name="connsiteY44" fmla="*/ 14941 h 2029011"/>
                <a:gd name="connsiteX45" fmla="*/ 1092200 w 2323353"/>
                <a:gd name="connsiteY45" fmla="*/ 5976 h 2029011"/>
                <a:gd name="connsiteX0" fmla="*/ 1092200 w 2323353"/>
                <a:gd name="connsiteY0" fmla="*/ 5976 h 2029011"/>
                <a:gd name="connsiteX1" fmla="*/ 1181847 w 2323353"/>
                <a:gd name="connsiteY1" fmla="*/ 32870 h 2029011"/>
                <a:gd name="connsiteX2" fmla="*/ 1163918 w 2323353"/>
                <a:gd name="connsiteY2" fmla="*/ 167341 h 2029011"/>
                <a:gd name="connsiteX3" fmla="*/ 1217706 w 2323353"/>
                <a:gd name="connsiteY3" fmla="*/ 239058 h 2029011"/>
                <a:gd name="connsiteX4" fmla="*/ 1361141 w 2323353"/>
                <a:gd name="connsiteY4" fmla="*/ 176305 h 2029011"/>
                <a:gd name="connsiteX5" fmla="*/ 1352176 w 2323353"/>
                <a:gd name="connsiteY5" fmla="*/ 292847 h 2029011"/>
                <a:gd name="connsiteX6" fmla="*/ 1370106 w 2323353"/>
                <a:gd name="connsiteY6" fmla="*/ 409388 h 2029011"/>
                <a:gd name="connsiteX7" fmla="*/ 1370106 w 2323353"/>
                <a:gd name="connsiteY7" fmla="*/ 561788 h 2029011"/>
                <a:gd name="connsiteX8" fmla="*/ 1370106 w 2323353"/>
                <a:gd name="connsiteY8" fmla="*/ 723152 h 2029011"/>
                <a:gd name="connsiteX9" fmla="*/ 1522506 w 2323353"/>
                <a:gd name="connsiteY9" fmla="*/ 893482 h 2029011"/>
                <a:gd name="connsiteX10" fmla="*/ 1692835 w 2323353"/>
                <a:gd name="connsiteY10" fmla="*/ 1081741 h 2029011"/>
                <a:gd name="connsiteX11" fmla="*/ 1773518 w 2323353"/>
                <a:gd name="connsiteY11" fmla="*/ 1252070 h 2029011"/>
                <a:gd name="connsiteX12" fmla="*/ 1881094 w 2323353"/>
                <a:gd name="connsiteY12" fmla="*/ 1332752 h 2029011"/>
                <a:gd name="connsiteX13" fmla="*/ 1952812 w 2323353"/>
                <a:gd name="connsiteY13" fmla="*/ 1476188 h 2029011"/>
                <a:gd name="connsiteX14" fmla="*/ 2114176 w 2323353"/>
                <a:gd name="connsiteY14" fmla="*/ 1503082 h 2029011"/>
                <a:gd name="connsiteX15" fmla="*/ 2203823 w 2323353"/>
                <a:gd name="connsiteY15" fmla="*/ 1503082 h 2029011"/>
                <a:gd name="connsiteX16" fmla="*/ 2284506 w 2323353"/>
                <a:gd name="connsiteY16" fmla="*/ 1521011 h 2029011"/>
                <a:gd name="connsiteX17" fmla="*/ 2284506 w 2323353"/>
                <a:gd name="connsiteY17" fmla="*/ 1646517 h 2029011"/>
                <a:gd name="connsiteX18" fmla="*/ 2284506 w 2323353"/>
                <a:gd name="connsiteY18" fmla="*/ 1682376 h 2029011"/>
                <a:gd name="connsiteX19" fmla="*/ 2257612 w 2323353"/>
                <a:gd name="connsiteY19" fmla="*/ 1843741 h 2029011"/>
                <a:gd name="connsiteX20" fmla="*/ 2311400 w 2323353"/>
                <a:gd name="connsiteY20" fmla="*/ 2005105 h 2029011"/>
                <a:gd name="connsiteX21" fmla="*/ 2185894 w 2323353"/>
                <a:gd name="connsiteY21" fmla="*/ 1987176 h 2029011"/>
                <a:gd name="connsiteX22" fmla="*/ 1800412 w 2323353"/>
                <a:gd name="connsiteY22" fmla="*/ 1942352 h 2029011"/>
                <a:gd name="connsiteX23" fmla="*/ 1674906 w 2323353"/>
                <a:gd name="connsiteY23" fmla="*/ 1825811 h 2029011"/>
                <a:gd name="connsiteX24" fmla="*/ 1468718 w 2323353"/>
                <a:gd name="connsiteY24" fmla="*/ 1807882 h 2029011"/>
                <a:gd name="connsiteX25" fmla="*/ 1307353 w 2323353"/>
                <a:gd name="connsiteY25" fmla="*/ 1745129 h 2029011"/>
                <a:gd name="connsiteX26" fmla="*/ 1235635 w 2323353"/>
                <a:gd name="connsiteY26" fmla="*/ 1538941 h 2029011"/>
                <a:gd name="connsiteX27" fmla="*/ 1065306 w 2323353"/>
                <a:gd name="connsiteY27" fmla="*/ 1485152 h 2029011"/>
                <a:gd name="connsiteX28" fmla="*/ 921870 w 2323353"/>
                <a:gd name="connsiteY28" fmla="*/ 1440329 h 2029011"/>
                <a:gd name="connsiteX29" fmla="*/ 769470 w 2323353"/>
                <a:gd name="connsiteY29" fmla="*/ 1377576 h 2029011"/>
                <a:gd name="connsiteX30" fmla="*/ 661894 w 2323353"/>
                <a:gd name="connsiteY30" fmla="*/ 1377576 h 2029011"/>
                <a:gd name="connsiteX31" fmla="*/ 527423 w 2323353"/>
                <a:gd name="connsiteY31" fmla="*/ 1305858 h 2029011"/>
                <a:gd name="connsiteX32" fmla="*/ 410882 w 2323353"/>
                <a:gd name="connsiteY32" fmla="*/ 1117599 h 2029011"/>
                <a:gd name="connsiteX33" fmla="*/ 276412 w 2323353"/>
                <a:gd name="connsiteY33" fmla="*/ 1090705 h 2029011"/>
                <a:gd name="connsiteX34" fmla="*/ 204694 w 2323353"/>
                <a:gd name="connsiteY34" fmla="*/ 1001058 h 2029011"/>
                <a:gd name="connsiteX35" fmla="*/ 159870 w 2323353"/>
                <a:gd name="connsiteY35" fmla="*/ 920376 h 2029011"/>
                <a:gd name="connsiteX36" fmla="*/ 25400 w 2323353"/>
                <a:gd name="connsiteY36" fmla="*/ 875552 h 2029011"/>
                <a:gd name="connsiteX37" fmla="*/ 7470 w 2323353"/>
                <a:gd name="connsiteY37" fmla="*/ 776941 h 2029011"/>
                <a:gd name="connsiteX38" fmla="*/ 34365 w 2323353"/>
                <a:gd name="connsiteY38" fmla="*/ 606611 h 2029011"/>
                <a:gd name="connsiteX39" fmla="*/ 106082 w 2323353"/>
                <a:gd name="connsiteY39" fmla="*/ 382494 h 2029011"/>
                <a:gd name="connsiteX40" fmla="*/ 222623 w 2323353"/>
                <a:gd name="connsiteY40" fmla="*/ 212164 h 2029011"/>
                <a:gd name="connsiteX41" fmla="*/ 473635 w 2323353"/>
                <a:gd name="connsiteY41" fmla="*/ 59764 h 2029011"/>
                <a:gd name="connsiteX42" fmla="*/ 572247 w 2323353"/>
                <a:gd name="connsiteY42" fmla="*/ 59764 h 2029011"/>
                <a:gd name="connsiteX43" fmla="*/ 706718 w 2323353"/>
                <a:gd name="connsiteY43" fmla="*/ 104588 h 2029011"/>
                <a:gd name="connsiteX44" fmla="*/ 930835 w 2323353"/>
                <a:gd name="connsiteY44" fmla="*/ 14941 h 2029011"/>
                <a:gd name="connsiteX45" fmla="*/ 1092200 w 2323353"/>
                <a:gd name="connsiteY45" fmla="*/ 5976 h 2029011"/>
                <a:gd name="connsiteX0" fmla="*/ 1092200 w 2430033"/>
                <a:gd name="connsiteY0" fmla="*/ 5976 h 2029011"/>
                <a:gd name="connsiteX1" fmla="*/ 1181847 w 2430033"/>
                <a:gd name="connsiteY1" fmla="*/ 32870 h 2029011"/>
                <a:gd name="connsiteX2" fmla="*/ 1163918 w 2430033"/>
                <a:gd name="connsiteY2" fmla="*/ 167341 h 2029011"/>
                <a:gd name="connsiteX3" fmla="*/ 1217706 w 2430033"/>
                <a:gd name="connsiteY3" fmla="*/ 239058 h 2029011"/>
                <a:gd name="connsiteX4" fmla="*/ 1361141 w 2430033"/>
                <a:gd name="connsiteY4" fmla="*/ 176305 h 2029011"/>
                <a:gd name="connsiteX5" fmla="*/ 1352176 w 2430033"/>
                <a:gd name="connsiteY5" fmla="*/ 292847 h 2029011"/>
                <a:gd name="connsiteX6" fmla="*/ 1370106 w 2430033"/>
                <a:gd name="connsiteY6" fmla="*/ 409388 h 2029011"/>
                <a:gd name="connsiteX7" fmla="*/ 1370106 w 2430033"/>
                <a:gd name="connsiteY7" fmla="*/ 561788 h 2029011"/>
                <a:gd name="connsiteX8" fmla="*/ 1370106 w 2430033"/>
                <a:gd name="connsiteY8" fmla="*/ 723152 h 2029011"/>
                <a:gd name="connsiteX9" fmla="*/ 1522506 w 2430033"/>
                <a:gd name="connsiteY9" fmla="*/ 893482 h 2029011"/>
                <a:gd name="connsiteX10" fmla="*/ 1692835 w 2430033"/>
                <a:gd name="connsiteY10" fmla="*/ 1081741 h 2029011"/>
                <a:gd name="connsiteX11" fmla="*/ 1773518 w 2430033"/>
                <a:gd name="connsiteY11" fmla="*/ 1252070 h 2029011"/>
                <a:gd name="connsiteX12" fmla="*/ 1881094 w 2430033"/>
                <a:gd name="connsiteY12" fmla="*/ 1332752 h 2029011"/>
                <a:gd name="connsiteX13" fmla="*/ 1952812 w 2430033"/>
                <a:gd name="connsiteY13" fmla="*/ 1476188 h 2029011"/>
                <a:gd name="connsiteX14" fmla="*/ 2114176 w 2430033"/>
                <a:gd name="connsiteY14" fmla="*/ 1503082 h 2029011"/>
                <a:gd name="connsiteX15" fmla="*/ 2203823 w 2430033"/>
                <a:gd name="connsiteY15" fmla="*/ 1503082 h 2029011"/>
                <a:gd name="connsiteX16" fmla="*/ 2284506 w 2430033"/>
                <a:gd name="connsiteY16" fmla="*/ 1521011 h 2029011"/>
                <a:gd name="connsiteX17" fmla="*/ 2284506 w 2430033"/>
                <a:gd name="connsiteY17" fmla="*/ 1646517 h 2029011"/>
                <a:gd name="connsiteX18" fmla="*/ 2284506 w 2430033"/>
                <a:gd name="connsiteY18" fmla="*/ 1682376 h 2029011"/>
                <a:gd name="connsiteX19" fmla="*/ 2257612 w 2430033"/>
                <a:gd name="connsiteY19" fmla="*/ 1843741 h 2029011"/>
                <a:gd name="connsiteX20" fmla="*/ 2311400 w 2430033"/>
                <a:gd name="connsiteY20" fmla="*/ 2005105 h 2029011"/>
                <a:gd name="connsiteX21" fmla="*/ 2185894 w 2430033"/>
                <a:gd name="connsiteY21" fmla="*/ 1987176 h 2029011"/>
                <a:gd name="connsiteX22" fmla="*/ 1800412 w 2430033"/>
                <a:gd name="connsiteY22" fmla="*/ 1942352 h 2029011"/>
                <a:gd name="connsiteX23" fmla="*/ 1674906 w 2430033"/>
                <a:gd name="connsiteY23" fmla="*/ 1825811 h 2029011"/>
                <a:gd name="connsiteX24" fmla="*/ 1468718 w 2430033"/>
                <a:gd name="connsiteY24" fmla="*/ 1807882 h 2029011"/>
                <a:gd name="connsiteX25" fmla="*/ 1307353 w 2430033"/>
                <a:gd name="connsiteY25" fmla="*/ 1745129 h 2029011"/>
                <a:gd name="connsiteX26" fmla="*/ 1235635 w 2430033"/>
                <a:gd name="connsiteY26" fmla="*/ 1538941 h 2029011"/>
                <a:gd name="connsiteX27" fmla="*/ 1065306 w 2430033"/>
                <a:gd name="connsiteY27" fmla="*/ 1485152 h 2029011"/>
                <a:gd name="connsiteX28" fmla="*/ 921870 w 2430033"/>
                <a:gd name="connsiteY28" fmla="*/ 1440329 h 2029011"/>
                <a:gd name="connsiteX29" fmla="*/ 769470 w 2430033"/>
                <a:gd name="connsiteY29" fmla="*/ 1377576 h 2029011"/>
                <a:gd name="connsiteX30" fmla="*/ 661894 w 2430033"/>
                <a:gd name="connsiteY30" fmla="*/ 1377576 h 2029011"/>
                <a:gd name="connsiteX31" fmla="*/ 527423 w 2430033"/>
                <a:gd name="connsiteY31" fmla="*/ 1305858 h 2029011"/>
                <a:gd name="connsiteX32" fmla="*/ 410882 w 2430033"/>
                <a:gd name="connsiteY32" fmla="*/ 1117599 h 2029011"/>
                <a:gd name="connsiteX33" fmla="*/ 276412 w 2430033"/>
                <a:gd name="connsiteY33" fmla="*/ 1090705 h 2029011"/>
                <a:gd name="connsiteX34" fmla="*/ 204694 w 2430033"/>
                <a:gd name="connsiteY34" fmla="*/ 1001058 h 2029011"/>
                <a:gd name="connsiteX35" fmla="*/ 159870 w 2430033"/>
                <a:gd name="connsiteY35" fmla="*/ 920376 h 2029011"/>
                <a:gd name="connsiteX36" fmla="*/ 25400 w 2430033"/>
                <a:gd name="connsiteY36" fmla="*/ 875552 h 2029011"/>
                <a:gd name="connsiteX37" fmla="*/ 7470 w 2430033"/>
                <a:gd name="connsiteY37" fmla="*/ 776941 h 2029011"/>
                <a:gd name="connsiteX38" fmla="*/ 34365 w 2430033"/>
                <a:gd name="connsiteY38" fmla="*/ 606611 h 2029011"/>
                <a:gd name="connsiteX39" fmla="*/ 106082 w 2430033"/>
                <a:gd name="connsiteY39" fmla="*/ 382494 h 2029011"/>
                <a:gd name="connsiteX40" fmla="*/ 222623 w 2430033"/>
                <a:gd name="connsiteY40" fmla="*/ 212164 h 2029011"/>
                <a:gd name="connsiteX41" fmla="*/ 473635 w 2430033"/>
                <a:gd name="connsiteY41" fmla="*/ 59764 h 2029011"/>
                <a:gd name="connsiteX42" fmla="*/ 572247 w 2430033"/>
                <a:gd name="connsiteY42" fmla="*/ 59764 h 2029011"/>
                <a:gd name="connsiteX43" fmla="*/ 706718 w 2430033"/>
                <a:gd name="connsiteY43" fmla="*/ 104588 h 2029011"/>
                <a:gd name="connsiteX44" fmla="*/ 930835 w 2430033"/>
                <a:gd name="connsiteY44" fmla="*/ 14941 h 2029011"/>
                <a:gd name="connsiteX45" fmla="*/ 1092200 w 2430033"/>
                <a:gd name="connsiteY45" fmla="*/ 5976 h 2029011"/>
                <a:gd name="connsiteX0" fmla="*/ 1092200 w 2430033"/>
                <a:gd name="connsiteY0" fmla="*/ 5976 h 2029011"/>
                <a:gd name="connsiteX1" fmla="*/ 1181847 w 2430033"/>
                <a:gd name="connsiteY1" fmla="*/ 32870 h 2029011"/>
                <a:gd name="connsiteX2" fmla="*/ 1163918 w 2430033"/>
                <a:gd name="connsiteY2" fmla="*/ 167341 h 2029011"/>
                <a:gd name="connsiteX3" fmla="*/ 1217706 w 2430033"/>
                <a:gd name="connsiteY3" fmla="*/ 239058 h 2029011"/>
                <a:gd name="connsiteX4" fmla="*/ 1361141 w 2430033"/>
                <a:gd name="connsiteY4" fmla="*/ 176305 h 2029011"/>
                <a:gd name="connsiteX5" fmla="*/ 1352176 w 2430033"/>
                <a:gd name="connsiteY5" fmla="*/ 292847 h 2029011"/>
                <a:gd name="connsiteX6" fmla="*/ 1370106 w 2430033"/>
                <a:gd name="connsiteY6" fmla="*/ 409388 h 2029011"/>
                <a:gd name="connsiteX7" fmla="*/ 1370106 w 2430033"/>
                <a:gd name="connsiteY7" fmla="*/ 561788 h 2029011"/>
                <a:gd name="connsiteX8" fmla="*/ 1370106 w 2430033"/>
                <a:gd name="connsiteY8" fmla="*/ 723152 h 2029011"/>
                <a:gd name="connsiteX9" fmla="*/ 1522506 w 2430033"/>
                <a:gd name="connsiteY9" fmla="*/ 893482 h 2029011"/>
                <a:gd name="connsiteX10" fmla="*/ 1692835 w 2430033"/>
                <a:gd name="connsiteY10" fmla="*/ 1081741 h 2029011"/>
                <a:gd name="connsiteX11" fmla="*/ 1773518 w 2430033"/>
                <a:gd name="connsiteY11" fmla="*/ 1252070 h 2029011"/>
                <a:gd name="connsiteX12" fmla="*/ 1881094 w 2430033"/>
                <a:gd name="connsiteY12" fmla="*/ 1332752 h 2029011"/>
                <a:gd name="connsiteX13" fmla="*/ 1952812 w 2430033"/>
                <a:gd name="connsiteY13" fmla="*/ 1476188 h 2029011"/>
                <a:gd name="connsiteX14" fmla="*/ 2114176 w 2430033"/>
                <a:gd name="connsiteY14" fmla="*/ 1503082 h 2029011"/>
                <a:gd name="connsiteX15" fmla="*/ 2280023 w 2430033"/>
                <a:gd name="connsiteY15" fmla="*/ 1274482 h 2029011"/>
                <a:gd name="connsiteX16" fmla="*/ 2284506 w 2430033"/>
                <a:gd name="connsiteY16" fmla="*/ 1521011 h 2029011"/>
                <a:gd name="connsiteX17" fmla="*/ 2284506 w 2430033"/>
                <a:gd name="connsiteY17" fmla="*/ 1646517 h 2029011"/>
                <a:gd name="connsiteX18" fmla="*/ 2284506 w 2430033"/>
                <a:gd name="connsiteY18" fmla="*/ 1682376 h 2029011"/>
                <a:gd name="connsiteX19" fmla="*/ 2257612 w 2430033"/>
                <a:gd name="connsiteY19" fmla="*/ 1843741 h 2029011"/>
                <a:gd name="connsiteX20" fmla="*/ 2311400 w 2430033"/>
                <a:gd name="connsiteY20" fmla="*/ 2005105 h 2029011"/>
                <a:gd name="connsiteX21" fmla="*/ 2185894 w 2430033"/>
                <a:gd name="connsiteY21" fmla="*/ 1987176 h 2029011"/>
                <a:gd name="connsiteX22" fmla="*/ 1800412 w 2430033"/>
                <a:gd name="connsiteY22" fmla="*/ 1942352 h 2029011"/>
                <a:gd name="connsiteX23" fmla="*/ 1674906 w 2430033"/>
                <a:gd name="connsiteY23" fmla="*/ 1825811 h 2029011"/>
                <a:gd name="connsiteX24" fmla="*/ 1468718 w 2430033"/>
                <a:gd name="connsiteY24" fmla="*/ 1807882 h 2029011"/>
                <a:gd name="connsiteX25" fmla="*/ 1307353 w 2430033"/>
                <a:gd name="connsiteY25" fmla="*/ 1745129 h 2029011"/>
                <a:gd name="connsiteX26" fmla="*/ 1235635 w 2430033"/>
                <a:gd name="connsiteY26" fmla="*/ 1538941 h 2029011"/>
                <a:gd name="connsiteX27" fmla="*/ 1065306 w 2430033"/>
                <a:gd name="connsiteY27" fmla="*/ 1485152 h 2029011"/>
                <a:gd name="connsiteX28" fmla="*/ 921870 w 2430033"/>
                <a:gd name="connsiteY28" fmla="*/ 1440329 h 2029011"/>
                <a:gd name="connsiteX29" fmla="*/ 769470 w 2430033"/>
                <a:gd name="connsiteY29" fmla="*/ 1377576 h 2029011"/>
                <a:gd name="connsiteX30" fmla="*/ 661894 w 2430033"/>
                <a:gd name="connsiteY30" fmla="*/ 1377576 h 2029011"/>
                <a:gd name="connsiteX31" fmla="*/ 527423 w 2430033"/>
                <a:gd name="connsiteY31" fmla="*/ 1305858 h 2029011"/>
                <a:gd name="connsiteX32" fmla="*/ 410882 w 2430033"/>
                <a:gd name="connsiteY32" fmla="*/ 1117599 h 2029011"/>
                <a:gd name="connsiteX33" fmla="*/ 276412 w 2430033"/>
                <a:gd name="connsiteY33" fmla="*/ 1090705 h 2029011"/>
                <a:gd name="connsiteX34" fmla="*/ 204694 w 2430033"/>
                <a:gd name="connsiteY34" fmla="*/ 1001058 h 2029011"/>
                <a:gd name="connsiteX35" fmla="*/ 159870 w 2430033"/>
                <a:gd name="connsiteY35" fmla="*/ 920376 h 2029011"/>
                <a:gd name="connsiteX36" fmla="*/ 25400 w 2430033"/>
                <a:gd name="connsiteY36" fmla="*/ 875552 h 2029011"/>
                <a:gd name="connsiteX37" fmla="*/ 7470 w 2430033"/>
                <a:gd name="connsiteY37" fmla="*/ 776941 h 2029011"/>
                <a:gd name="connsiteX38" fmla="*/ 34365 w 2430033"/>
                <a:gd name="connsiteY38" fmla="*/ 606611 h 2029011"/>
                <a:gd name="connsiteX39" fmla="*/ 106082 w 2430033"/>
                <a:gd name="connsiteY39" fmla="*/ 382494 h 2029011"/>
                <a:gd name="connsiteX40" fmla="*/ 222623 w 2430033"/>
                <a:gd name="connsiteY40" fmla="*/ 212164 h 2029011"/>
                <a:gd name="connsiteX41" fmla="*/ 473635 w 2430033"/>
                <a:gd name="connsiteY41" fmla="*/ 59764 h 2029011"/>
                <a:gd name="connsiteX42" fmla="*/ 572247 w 2430033"/>
                <a:gd name="connsiteY42" fmla="*/ 59764 h 2029011"/>
                <a:gd name="connsiteX43" fmla="*/ 706718 w 2430033"/>
                <a:gd name="connsiteY43" fmla="*/ 104588 h 2029011"/>
                <a:gd name="connsiteX44" fmla="*/ 930835 w 2430033"/>
                <a:gd name="connsiteY44" fmla="*/ 14941 h 2029011"/>
                <a:gd name="connsiteX45" fmla="*/ 1092200 w 2430033"/>
                <a:gd name="connsiteY45" fmla="*/ 5976 h 2029011"/>
                <a:gd name="connsiteX0" fmla="*/ 1092200 w 2419873"/>
                <a:gd name="connsiteY0" fmla="*/ 5976 h 2029011"/>
                <a:gd name="connsiteX1" fmla="*/ 1181847 w 2419873"/>
                <a:gd name="connsiteY1" fmla="*/ 32870 h 2029011"/>
                <a:gd name="connsiteX2" fmla="*/ 1163918 w 2419873"/>
                <a:gd name="connsiteY2" fmla="*/ 167341 h 2029011"/>
                <a:gd name="connsiteX3" fmla="*/ 1217706 w 2419873"/>
                <a:gd name="connsiteY3" fmla="*/ 239058 h 2029011"/>
                <a:gd name="connsiteX4" fmla="*/ 1361141 w 2419873"/>
                <a:gd name="connsiteY4" fmla="*/ 176305 h 2029011"/>
                <a:gd name="connsiteX5" fmla="*/ 1352176 w 2419873"/>
                <a:gd name="connsiteY5" fmla="*/ 292847 h 2029011"/>
                <a:gd name="connsiteX6" fmla="*/ 1370106 w 2419873"/>
                <a:gd name="connsiteY6" fmla="*/ 409388 h 2029011"/>
                <a:gd name="connsiteX7" fmla="*/ 1370106 w 2419873"/>
                <a:gd name="connsiteY7" fmla="*/ 561788 h 2029011"/>
                <a:gd name="connsiteX8" fmla="*/ 1370106 w 2419873"/>
                <a:gd name="connsiteY8" fmla="*/ 723152 h 2029011"/>
                <a:gd name="connsiteX9" fmla="*/ 1522506 w 2419873"/>
                <a:gd name="connsiteY9" fmla="*/ 893482 h 2029011"/>
                <a:gd name="connsiteX10" fmla="*/ 1692835 w 2419873"/>
                <a:gd name="connsiteY10" fmla="*/ 1081741 h 2029011"/>
                <a:gd name="connsiteX11" fmla="*/ 1773518 w 2419873"/>
                <a:gd name="connsiteY11" fmla="*/ 1252070 h 2029011"/>
                <a:gd name="connsiteX12" fmla="*/ 1881094 w 2419873"/>
                <a:gd name="connsiteY12" fmla="*/ 1332752 h 2029011"/>
                <a:gd name="connsiteX13" fmla="*/ 1952812 w 2419873"/>
                <a:gd name="connsiteY13" fmla="*/ 1476188 h 2029011"/>
                <a:gd name="connsiteX14" fmla="*/ 2114176 w 2419873"/>
                <a:gd name="connsiteY14" fmla="*/ 1503082 h 2029011"/>
                <a:gd name="connsiteX15" fmla="*/ 2280023 w 2419873"/>
                <a:gd name="connsiteY15" fmla="*/ 1274482 h 2029011"/>
                <a:gd name="connsiteX16" fmla="*/ 2284506 w 2419873"/>
                <a:gd name="connsiteY16" fmla="*/ 1521011 h 2029011"/>
                <a:gd name="connsiteX17" fmla="*/ 2419873 w 2419873"/>
                <a:gd name="connsiteY17" fmla="*/ 1355463 h 2029011"/>
                <a:gd name="connsiteX18" fmla="*/ 2284506 w 2419873"/>
                <a:gd name="connsiteY18" fmla="*/ 1646517 h 2029011"/>
                <a:gd name="connsiteX19" fmla="*/ 2284506 w 2419873"/>
                <a:gd name="connsiteY19" fmla="*/ 1682376 h 2029011"/>
                <a:gd name="connsiteX20" fmla="*/ 2257612 w 2419873"/>
                <a:gd name="connsiteY20" fmla="*/ 1843741 h 2029011"/>
                <a:gd name="connsiteX21" fmla="*/ 2311400 w 2419873"/>
                <a:gd name="connsiteY21" fmla="*/ 2005105 h 2029011"/>
                <a:gd name="connsiteX22" fmla="*/ 2185894 w 2419873"/>
                <a:gd name="connsiteY22" fmla="*/ 1987176 h 2029011"/>
                <a:gd name="connsiteX23" fmla="*/ 1800412 w 2419873"/>
                <a:gd name="connsiteY23" fmla="*/ 1942352 h 2029011"/>
                <a:gd name="connsiteX24" fmla="*/ 1674906 w 2419873"/>
                <a:gd name="connsiteY24" fmla="*/ 1825811 h 2029011"/>
                <a:gd name="connsiteX25" fmla="*/ 1468718 w 2419873"/>
                <a:gd name="connsiteY25" fmla="*/ 1807882 h 2029011"/>
                <a:gd name="connsiteX26" fmla="*/ 1307353 w 2419873"/>
                <a:gd name="connsiteY26" fmla="*/ 1745129 h 2029011"/>
                <a:gd name="connsiteX27" fmla="*/ 1235635 w 2419873"/>
                <a:gd name="connsiteY27" fmla="*/ 1538941 h 2029011"/>
                <a:gd name="connsiteX28" fmla="*/ 1065306 w 2419873"/>
                <a:gd name="connsiteY28" fmla="*/ 1485152 h 2029011"/>
                <a:gd name="connsiteX29" fmla="*/ 921870 w 2419873"/>
                <a:gd name="connsiteY29" fmla="*/ 1440329 h 2029011"/>
                <a:gd name="connsiteX30" fmla="*/ 769470 w 2419873"/>
                <a:gd name="connsiteY30" fmla="*/ 1377576 h 2029011"/>
                <a:gd name="connsiteX31" fmla="*/ 661894 w 2419873"/>
                <a:gd name="connsiteY31" fmla="*/ 1377576 h 2029011"/>
                <a:gd name="connsiteX32" fmla="*/ 527423 w 2419873"/>
                <a:gd name="connsiteY32" fmla="*/ 1305858 h 2029011"/>
                <a:gd name="connsiteX33" fmla="*/ 410882 w 2419873"/>
                <a:gd name="connsiteY33" fmla="*/ 1117599 h 2029011"/>
                <a:gd name="connsiteX34" fmla="*/ 276412 w 2419873"/>
                <a:gd name="connsiteY34" fmla="*/ 1090705 h 2029011"/>
                <a:gd name="connsiteX35" fmla="*/ 204694 w 2419873"/>
                <a:gd name="connsiteY35" fmla="*/ 1001058 h 2029011"/>
                <a:gd name="connsiteX36" fmla="*/ 159870 w 2419873"/>
                <a:gd name="connsiteY36" fmla="*/ 920376 h 2029011"/>
                <a:gd name="connsiteX37" fmla="*/ 25400 w 2419873"/>
                <a:gd name="connsiteY37" fmla="*/ 875552 h 2029011"/>
                <a:gd name="connsiteX38" fmla="*/ 7470 w 2419873"/>
                <a:gd name="connsiteY38" fmla="*/ 776941 h 2029011"/>
                <a:gd name="connsiteX39" fmla="*/ 34365 w 2419873"/>
                <a:gd name="connsiteY39" fmla="*/ 606611 h 2029011"/>
                <a:gd name="connsiteX40" fmla="*/ 106082 w 2419873"/>
                <a:gd name="connsiteY40" fmla="*/ 382494 h 2029011"/>
                <a:gd name="connsiteX41" fmla="*/ 222623 w 2419873"/>
                <a:gd name="connsiteY41" fmla="*/ 212164 h 2029011"/>
                <a:gd name="connsiteX42" fmla="*/ 473635 w 2419873"/>
                <a:gd name="connsiteY42" fmla="*/ 59764 h 2029011"/>
                <a:gd name="connsiteX43" fmla="*/ 572247 w 2419873"/>
                <a:gd name="connsiteY43" fmla="*/ 59764 h 2029011"/>
                <a:gd name="connsiteX44" fmla="*/ 706718 w 2419873"/>
                <a:gd name="connsiteY44" fmla="*/ 104588 h 2029011"/>
                <a:gd name="connsiteX45" fmla="*/ 930835 w 2419873"/>
                <a:gd name="connsiteY45" fmla="*/ 14941 h 2029011"/>
                <a:gd name="connsiteX46" fmla="*/ 1092200 w 2419873"/>
                <a:gd name="connsiteY46" fmla="*/ 5976 h 2029011"/>
                <a:gd name="connsiteX0" fmla="*/ 1092200 w 2419873"/>
                <a:gd name="connsiteY0" fmla="*/ 5976 h 2029011"/>
                <a:gd name="connsiteX1" fmla="*/ 1181847 w 2419873"/>
                <a:gd name="connsiteY1" fmla="*/ 32870 h 2029011"/>
                <a:gd name="connsiteX2" fmla="*/ 1163918 w 2419873"/>
                <a:gd name="connsiteY2" fmla="*/ 167341 h 2029011"/>
                <a:gd name="connsiteX3" fmla="*/ 1217706 w 2419873"/>
                <a:gd name="connsiteY3" fmla="*/ 239058 h 2029011"/>
                <a:gd name="connsiteX4" fmla="*/ 1361141 w 2419873"/>
                <a:gd name="connsiteY4" fmla="*/ 176305 h 2029011"/>
                <a:gd name="connsiteX5" fmla="*/ 1352176 w 2419873"/>
                <a:gd name="connsiteY5" fmla="*/ 292847 h 2029011"/>
                <a:gd name="connsiteX6" fmla="*/ 1370106 w 2419873"/>
                <a:gd name="connsiteY6" fmla="*/ 409388 h 2029011"/>
                <a:gd name="connsiteX7" fmla="*/ 1370106 w 2419873"/>
                <a:gd name="connsiteY7" fmla="*/ 561788 h 2029011"/>
                <a:gd name="connsiteX8" fmla="*/ 1370106 w 2419873"/>
                <a:gd name="connsiteY8" fmla="*/ 723152 h 2029011"/>
                <a:gd name="connsiteX9" fmla="*/ 1522506 w 2419873"/>
                <a:gd name="connsiteY9" fmla="*/ 893482 h 2029011"/>
                <a:gd name="connsiteX10" fmla="*/ 1692835 w 2419873"/>
                <a:gd name="connsiteY10" fmla="*/ 1081741 h 2029011"/>
                <a:gd name="connsiteX11" fmla="*/ 1773518 w 2419873"/>
                <a:gd name="connsiteY11" fmla="*/ 1252070 h 2029011"/>
                <a:gd name="connsiteX12" fmla="*/ 1881094 w 2419873"/>
                <a:gd name="connsiteY12" fmla="*/ 1332752 h 2029011"/>
                <a:gd name="connsiteX13" fmla="*/ 1952812 w 2419873"/>
                <a:gd name="connsiteY13" fmla="*/ 1476188 h 2029011"/>
                <a:gd name="connsiteX14" fmla="*/ 2114176 w 2419873"/>
                <a:gd name="connsiteY14" fmla="*/ 1503082 h 2029011"/>
                <a:gd name="connsiteX15" fmla="*/ 2280023 w 2419873"/>
                <a:gd name="connsiteY15" fmla="*/ 1274482 h 2029011"/>
                <a:gd name="connsiteX16" fmla="*/ 2419873 w 2419873"/>
                <a:gd name="connsiteY16" fmla="*/ 1355463 h 2029011"/>
                <a:gd name="connsiteX17" fmla="*/ 2284506 w 2419873"/>
                <a:gd name="connsiteY17" fmla="*/ 1646517 h 2029011"/>
                <a:gd name="connsiteX18" fmla="*/ 2284506 w 2419873"/>
                <a:gd name="connsiteY18" fmla="*/ 1682376 h 2029011"/>
                <a:gd name="connsiteX19" fmla="*/ 2257612 w 2419873"/>
                <a:gd name="connsiteY19" fmla="*/ 1843741 h 2029011"/>
                <a:gd name="connsiteX20" fmla="*/ 2311400 w 2419873"/>
                <a:gd name="connsiteY20" fmla="*/ 2005105 h 2029011"/>
                <a:gd name="connsiteX21" fmla="*/ 2185894 w 2419873"/>
                <a:gd name="connsiteY21" fmla="*/ 1987176 h 2029011"/>
                <a:gd name="connsiteX22" fmla="*/ 1800412 w 2419873"/>
                <a:gd name="connsiteY22" fmla="*/ 1942352 h 2029011"/>
                <a:gd name="connsiteX23" fmla="*/ 1674906 w 2419873"/>
                <a:gd name="connsiteY23" fmla="*/ 1825811 h 2029011"/>
                <a:gd name="connsiteX24" fmla="*/ 1468718 w 2419873"/>
                <a:gd name="connsiteY24" fmla="*/ 1807882 h 2029011"/>
                <a:gd name="connsiteX25" fmla="*/ 1307353 w 2419873"/>
                <a:gd name="connsiteY25" fmla="*/ 1745129 h 2029011"/>
                <a:gd name="connsiteX26" fmla="*/ 1235635 w 2419873"/>
                <a:gd name="connsiteY26" fmla="*/ 1538941 h 2029011"/>
                <a:gd name="connsiteX27" fmla="*/ 1065306 w 2419873"/>
                <a:gd name="connsiteY27" fmla="*/ 1485152 h 2029011"/>
                <a:gd name="connsiteX28" fmla="*/ 921870 w 2419873"/>
                <a:gd name="connsiteY28" fmla="*/ 1440329 h 2029011"/>
                <a:gd name="connsiteX29" fmla="*/ 769470 w 2419873"/>
                <a:gd name="connsiteY29" fmla="*/ 1377576 h 2029011"/>
                <a:gd name="connsiteX30" fmla="*/ 661894 w 2419873"/>
                <a:gd name="connsiteY30" fmla="*/ 1377576 h 2029011"/>
                <a:gd name="connsiteX31" fmla="*/ 527423 w 2419873"/>
                <a:gd name="connsiteY31" fmla="*/ 1305858 h 2029011"/>
                <a:gd name="connsiteX32" fmla="*/ 410882 w 2419873"/>
                <a:gd name="connsiteY32" fmla="*/ 1117599 h 2029011"/>
                <a:gd name="connsiteX33" fmla="*/ 276412 w 2419873"/>
                <a:gd name="connsiteY33" fmla="*/ 1090705 h 2029011"/>
                <a:gd name="connsiteX34" fmla="*/ 204694 w 2419873"/>
                <a:gd name="connsiteY34" fmla="*/ 1001058 h 2029011"/>
                <a:gd name="connsiteX35" fmla="*/ 159870 w 2419873"/>
                <a:gd name="connsiteY35" fmla="*/ 920376 h 2029011"/>
                <a:gd name="connsiteX36" fmla="*/ 25400 w 2419873"/>
                <a:gd name="connsiteY36" fmla="*/ 875552 h 2029011"/>
                <a:gd name="connsiteX37" fmla="*/ 7470 w 2419873"/>
                <a:gd name="connsiteY37" fmla="*/ 776941 h 2029011"/>
                <a:gd name="connsiteX38" fmla="*/ 34365 w 2419873"/>
                <a:gd name="connsiteY38" fmla="*/ 606611 h 2029011"/>
                <a:gd name="connsiteX39" fmla="*/ 106082 w 2419873"/>
                <a:gd name="connsiteY39" fmla="*/ 382494 h 2029011"/>
                <a:gd name="connsiteX40" fmla="*/ 222623 w 2419873"/>
                <a:gd name="connsiteY40" fmla="*/ 212164 h 2029011"/>
                <a:gd name="connsiteX41" fmla="*/ 473635 w 2419873"/>
                <a:gd name="connsiteY41" fmla="*/ 59764 h 2029011"/>
                <a:gd name="connsiteX42" fmla="*/ 572247 w 2419873"/>
                <a:gd name="connsiteY42" fmla="*/ 59764 h 2029011"/>
                <a:gd name="connsiteX43" fmla="*/ 706718 w 2419873"/>
                <a:gd name="connsiteY43" fmla="*/ 104588 h 2029011"/>
                <a:gd name="connsiteX44" fmla="*/ 930835 w 2419873"/>
                <a:gd name="connsiteY44" fmla="*/ 14941 h 2029011"/>
                <a:gd name="connsiteX45" fmla="*/ 1092200 w 2419873"/>
                <a:gd name="connsiteY45" fmla="*/ 5976 h 2029011"/>
                <a:gd name="connsiteX0" fmla="*/ 1092200 w 2419873"/>
                <a:gd name="connsiteY0" fmla="*/ 5976 h 2029011"/>
                <a:gd name="connsiteX1" fmla="*/ 1181847 w 2419873"/>
                <a:gd name="connsiteY1" fmla="*/ 32870 h 2029011"/>
                <a:gd name="connsiteX2" fmla="*/ 1163918 w 2419873"/>
                <a:gd name="connsiteY2" fmla="*/ 167341 h 2029011"/>
                <a:gd name="connsiteX3" fmla="*/ 1217706 w 2419873"/>
                <a:gd name="connsiteY3" fmla="*/ 239058 h 2029011"/>
                <a:gd name="connsiteX4" fmla="*/ 1361141 w 2419873"/>
                <a:gd name="connsiteY4" fmla="*/ 176305 h 2029011"/>
                <a:gd name="connsiteX5" fmla="*/ 1352176 w 2419873"/>
                <a:gd name="connsiteY5" fmla="*/ 292847 h 2029011"/>
                <a:gd name="connsiteX6" fmla="*/ 1370106 w 2419873"/>
                <a:gd name="connsiteY6" fmla="*/ 409388 h 2029011"/>
                <a:gd name="connsiteX7" fmla="*/ 1370106 w 2419873"/>
                <a:gd name="connsiteY7" fmla="*/ 561788 h 2029011"/>
                <a:gd name="connsiteX8" fmla="*/ 1370106 w 2419873"/>
                <a:gd name="connsiteY8" fmla="*/ 723152 h 2029011"/>
                <a:gd name="connsiteX9" fmla="*/ 1522506 w 2419873"/>
                <a:gd name="connsiteY9" fmla="*/ 893482 h 2029011"/>
                <a:gd name="connsiteX10" fmla="*/ 1692835 w 2419873"/>
                <a:gd name="connsiteY10" fmla="*/ 1081741 h 2029011"/>
                <a:gd name="connsiteX11" fmla="*/ 1773518 w 2419873"/>
                <a:gd name="connsiteY11" fmla="*/ 1252070 h 2029011"/>
                <a:gd name="connsiteX12" fmla="*/ 1881094 w 2419873"/>
                <a:gd name="connsiteY12" fmla="*/ 1332752 h 2029011"/>
                <a:gd name="connsiteX13" fmla="*/ 1952812 w 2419873"/>
                <a:gd name="connsiteY13" fmla="*/ 1476188 h 2029011"/>
                <a:gd name="connsiteX14" fmla="*/ 2114176 w 2419873"/>
                <a:gd name="connsiteY14" fmla="*/ 1503082 h 2029011"/>
                <a:gd name="connsiteX15" fmla="*/ 2280023 w 2419873"/>
                <a:gd name="connsiteY15" fmla="*/ 1274482 h 2029011"/>
                <a:gd name="connsiteX16" fmla="*/ 2419873 w 2419873"/>
                <a:gd name="connsiteY16" fmla="*/ 1355463 h 2029011"/>
                <a:gd name="connsiteX17" fmla="*/ 2284506 w 2419873"/>
                <a:gd name="connsiteY17" fmla="*/ 1646517 h 2029011"/>
                <a:gd name="connsiteX18" fmla="*/ 2284506 w 2419873"/>
                <a:gd name="connsiteY18" fmla="*/ 1682376 h 2029011"/>
                <a:gd name="connsiteX19" fmla="*/ 2257612 w 2419873"/>
                <a:gd name="connsiteY19" fmla="*/ 1843741 h 2029011"/>
                <a:gd name="connsiteX20" fmla="*/ 2311400 w 2419873"/>
                <a:gd name="connsiteY20" fmla="*/ 2005105 h 2029011"/>
                <a:gd name="connsiteX21" fmla="*/ 2185894 w 2419873"/>
                <a:gd name="connsiteY21" fmla="*/ 1987176 h 2029011"/>
                <a:gd name="connsiteX22" fmla="*/ 1800412 w 2419873"/>
                <a:gd name="connsiteY22" fmla="*/ 1942352 h 2029011"/>
                <a:gd name="connsiteX23" fmla="*/ 1674906 w 2419873"/>
                <a:gd name="connsiteY23" fmla="*/ 1825811 h 2029011"/>
                <a:gd name="connsiteX24" fmla="*/ 1468718 w 2419873"/>
                <a:gd name="connsiteY24" fmla="*/ 1807882 h 2029011"/>
                <a:gd name="connsiteX25" fmla="*/ 1307353 w 2419873"/>
                <a:gd name="connsiteY25" fmla="*/ 1745129 h 2029011"/>
                <a:gd name="connsiteX26" fmla="*/ 1235635 w 2419873"/>
                <a:gd name="connsiteY26" fmla="*/ 1538941 h 2029011"/>
                <a:gd name="connsiteX27" fmla="*/ 1065306 w 2419873"/>
                <a:gd name="connsiteY27" fmla="*/ 1485152 h 2029011"/>
                <a:gd name="connsiteX28" fmla="*/ 921870 w 2419873"/>
                <a:gd name="connsiteY28" fmla="*/ 1440329 h 2029011"/>
                <a:gd name="connsiteX29" fmla="*/ 769470 w 2419873"/>
                <a:gd name="connsiteY29" fmla="*/ 1377576 h 2029011"/>
                <a:gd name="connsiteX30" fmla="*/ 661894 w 2419873"/>
                <a:gd name="connsiteY30" fmla="*/ 1377576 h 2029011"/>
                <a:gd name="connsiteX31" fmla="*/ 527423 w 2419873"/>
                <a:gd name="connsiteY31" fmla="*/ 1305858 h 2029011"/>
                <a:gd name="connsiteX32" fmla="*/ 410882 w 2419873"/>
                <a:gd name="connsiteY32" fmla="*/ 1117599 h 2029011"/>
                <a:gd name="connsiteX33" fmla="*/ 276412 w 2419873"/>
                <a:gd name="connsiteY33" fmla="*/ 1090705 h 2029011"/>
                <a:gd name="connsiteX34" fmla="*/ 204694 w 2419873"/>
                <a:gd name="connsiteY34" fmla="*/ 1001058 h 2029011"/>
                <a:gd name="connsiteX35" fmla="*/ 159870 w 2419873"/>
                <a:gd name="connsiteY35" fmla="*/ 920376 h 2029011"/>
                <a:gd name="connsiteX36" fmla="*/ 25400 w 2419873"/>
                <a:gd name="connsiteY36" fmla="*/ 875552 h 2029011"/>
                <a:gd name="connsiteX37" fmla="*/ 7470 w 2419873"/>
                <a:gd name="connsiteY37" fmla="*/ 776941 h 2029011"/>
                <a:gd name="connsiteX38" fmla="*/ 34365 w 2419873"/>
                <a:gd name="connsiteY38" fmla="*/ 606611 h 2029011"/>
                <a:gd name="connsiteX39" fmla="*/ 106082 w 2419873"/>
                <a:gd name="connsiteY39" fmla="*/ 382494 h 2029011"/>
                <a:gd name="connsiteX40" fmla="*/ 222623 w 2419873"/>
                <a:gd name="connsiteY40" fmla="*/ 212164 h 2029011"/>
                <a:gd name="connsiteX41" fmla="*/ 473635 w 2419873"/>
                <a:gd name="connsiteY41" fmla="*/ 59764 h 2029011"/>
                <a:gd name="connsiteX42" fmla="*/ 572247 w 2419873"/>
                <a:gd name="connsiteY42" fmla="*/ 59764 h 2029011"/>
                <a:gd name="connsiteX43" fmla="*/ 706718 w 2419873"/>
                <a:gd name="connsiteY43" fmla="*/ 104588 h 2029011"/>
                <a:gd name="connsiteX44" fmla="*/ 930835 w 2419873"/>
                <a:gd name="connsiteY44" fmla="*/ 14941 h 2029011"/>
                <a:gd name="connsiteX45" fmla="*/ 1092200 w 2419873"/>
                <a:gd name="connsiteY45" fmla="*/ 5976 h 2029011"/>
                <a:gd name="connsiteX0" fmla="*/ 1092200 w 2419873"/>
                <a:gd name="connsiteY0" fmla="*/ 5976 h 2029011"/>
                <a:gd name="connsiteX1" fmla="*/ 1181847 w 2419873"/>
                <a:gd name="connsiteY1" fmla="*/ 32870 h 2029011"/>
                <a:gd name="connsiteX2" fmla="*/ 1163918 w 2419873"/>
                <a:gd name="connsiteY2" fmla="*/ 167341 h 2029011"/>
                <a:gd name="connsiteX3" fmla="*/ 1217706 w 2419873"/>
                <a:gd name="connsiteY3" fmla="*/ 239058 h 2029011"/>
                <a:gd name="connsiteX4" fmla="*/ 1361141 w 2419873"/>
                <a:gd name="connsiteY4" fmla="*/ 176305 h 2029011"/>
                <a:gd name="connsiteX5" fmla="*/ 1352176 w 2419873"/>
                <a:gd name="connsiteY5" fmla="*/ 292847 h 2029011"/>
                <a:gd name="connsiteX6" fmla="*/ 1370106 w 2419873"/>
                <a:gd name="connsiteY6" fmla="*/ 409388 h 2029011"/>
                <a:gd name="connsiteX7" fmla="*/ 1370106 w 2419873"/>
                <a:gd name="connsiteY7" fmla="*/ 561788 h 2029011"/>
                <a:gd name="connsiteX8" fmla="*/ 1370106 w 2419873"/>
                <a:gd name="connsiteY8" fmla="*/ 723152 h 2029011"/>
                <a:gd name="connsiteX9" fmla="*/ 1522506 w 2419873"/>
                <a:gd name="connsiteY9" fmla="*/ 893482 h 2029011"/>
                <a:gd name="connsiteX10" fmla="*/ 1692835 w 2419873"/>
                <a:gd name="connsiteY10" fmla="*/ 1081741 h 2029011"/>
                <a:gd name="connsiteX11" fmla="*/ 1773518 w 2419873"/>
                <a:gd name="connsiteY11" fmla="*/ 1252070 h 2029011"/>
                <a:gd name="connsiteX12" fmla="*/ 1881094 w 2419873"/>
                <a:gd name="connsiteY12" fmla="*/ 1332752 h 2029011"/>
                <a:gd name="connsiteX13" fmla="*/ 1952812 w 2419873"/>
                <a:gd name="connsiteY13" fmla="*/ 1476188 h 2029011"/>
                <a:gd name="connsiteX14" fmla="*/ 2114176 w 2419873"/>
                <a:gd name="connsiteY14" fmla="*/ 1503082 h 2029011"/>
                <a:gd name="connsiteX15" fmla="*/ 2280023 w 2419873"/>
                <a:gd name="connsiteY15" fmla="*/ 1274482 h 2029011"/>
                <a:gd name="connsiteX16" fmla="*/ 2419873 w 2419873"/>
                <a:gd name="connsiteY16" fmla="*/ 1355463 h 2029011"/>
                <a:gd name="connsiteX17" fmla="*/ 2284506 w 2419873"/>
                <a:gd name="connsiteY17" fmla="*/ 1646517 h 2029011"/>
                <a:gd name="connsiteX18" fmla="*/ 2284506 w 2419873"/>
                <a:gd name="connsiteY18" fmla="*/ 1682376 h 2029011"/>
                <a:gd name="connsiteX19" fmla="*/ 2257612 w 2419873"/>
                <a:gd name="connsiteY19" fmla="*/ 1843741 h 2029011"/>
                <a:gd name="connsiteX20" fmla="*/ 2311400 w 2419873"/>
                <a:gd name="connsiteY20" fmla="*/ 2005105 h 2029011"/>
                <a:gd name="connsiteX21" fmla="*/ 2185894 w 2419873"/>
                <a:gd name="connsiteY21" fmla="*/ 1987176 h 2029011"/>
                <a:gd name="connsiteX22" fmla="*/ 1800412 w 2419873"/>
                <a:gd name="connsiteY22" fmla="*/ 1942352 h 2029011"/>
                <a:gd name="connsiteX23" fmla="*/ 1674906 w 2419873"/>
                <a:gd name="connsiteY23" fmla="*/ 1825811 h 2029011"/>
                <a:gd name="connsiteX24" fmla="*/ 1468718 w 2419873"/>
                <a:gd name="connsiteY24" fmla="*/ 1807882 h 2029011"/>
                <a:gd name="connsiteX25" fmla="*/ 1307353 w 2419873"/>
                <a:gd name="connsiteY25" fmla="*/ 1745129 h 2029011"/>
                <a:gd name="connsiteX26" fmla="*/ 1235635 w 2419873"/>
                <a:gd name="connsiteY26" fmla="*/ 1538941 h 2029011"/>
                <a:gd name="connsiteX27" fmla="*/ 1065306 w 2419873"/>
                <a:gd name="connsiteY27" fmla="*/ 1485152 h 2029011"/>
                <a:gd name="connsiteX28" fmla="*/ 921870 w 2419873"/>
                <a:gd name="connsiteY28" fmla="*/ 1440329 h 2029011"/>
                <a:gd name="connsiteX29" fmla="*/ 769470 w 2419873"/>
                <a:gd name="connsiteY29" fmla="*/ 1377576 h 2029011"/>
                <a:gd name="connsiteX30" fmla="*/ 661894 w 2419873"/>
                <a:gd name="connsiteY30" fmla="*/ 1377576 h 2029011"/>
                <a:gd name="connsiteX31" fmla="*/ 527423 w 2419873"/>
                <a:gd name="connsiteY31" fmla="*/ 1305858 h 2029011"/>
                <a:gd name="connsiteX32" fmla="*/ 410882 w 2419873"/>
                <a:gd name="connsiteY32" fmla="*/ 1117599 h 2029011"/>
                <a:gd name="connsiteX33" fmla="*/ 276412 w 2419873"/>
                <a:gd name="connsiteY33" fmla="*/ 1090705 h 2029011"/>
                <a:gd name="connsiteX34" fmla="*/ 204694 w 2419873"/>
                <a:gd name="connsiteY34" fmla="*/ 1001058 h 2029011"/>
                <a:gd name="connsiteX35" fmla="*/ 159870 w 2419873"/>
                <a:gd name="connsiteY35" fmla="*/ 920376 h 2029011"/>
                <a:gd name="connsiteX36" fmla="*/ 25400 w 2419873"/>
                <a:gd name="connsiteY36" fmla="*/ 875552 h 2029011"/>
                <a:gd name="connsiteX37" fmla="*/ 7470 w 2419873"/>
                <a:gd name="connsiteY37" fmla="*/ 776941 h 2029011"/>
                <a:gd name="connsiteX38" fmla="*/ 34365 w 2419873"/>
                <a:gd name="connsiteY38" fmla="*/ 606611 h 2029011"/>
                <a:gd name="connsiteX39" fmla="*/ 106082 w 2419873"/>
                <a:gd name="connsiteY39" fmla="*/ 382494 h 2029011"/>
                <a:gd name="connsiteX40" fmla="*/ 222623 w 2419873"/>
                <a:gd name="connsiteY40" fmla="*/ 212164 h 2029011"/>
                <a:gd name="connsiteX41" fmla="*/ 473635 w 2419873"/>
                <a:gd name="connsiteY41" fmla="*/ 59764 h 2029011"/>
                <a:gd name="connsiteX42" fmla="*/ 572247 w 2419873"/>
                <a:gd name="connsiteY42" fmla="*/ 59764 h 2029011"/>
                <a:gd name="connsiteX43" fmla="*/ 706718 w 2419873"/>
                <a:gd name="connsiteY43" fmla="*/ 104588 h 2029011"/>
                <a:gd name="connsiteX44" fmla="*/ 930835 w 2419873"/>
                <a:gd name="connsiteY44" fmla="*/ 14941 h 2029011"/>
                <a:gd name="connsiteX45" fmla="*/ 1092200 w 2419873"/>
                <a:gd name="connsiteY45" fmla="*/ 5976 h 2029011"/>
                <a:gd name="connsiteX0" fmla="*/ 1092200 w 2424953"/>
                <a:gd name="connsiteY0" fmla="*/ 5976 h 2029011"/>
                <a:gd name="connsiteX1" fmla="*/ 1181847 w 2424953"/>
                <a:gd name="connsiteY1" fmla="*/ 32870 h 2029011"/>
                <a:gd name="connsiteX2" fmla="*/ 1163918 w 2424953"/>
                <a:gd name="connsiteY2" fmla="*/ 167341 h 2029011"/>
                <a:gd name="connsiteX3" fmla="*/ 1217706 w 2424953"/>
                <a:gd name="connsiteY3" fmla="*/ 239058 h 2029011"/>
                <a:gd name="connsiteX4" fmla="*/ 1361141 w 2424953"/>
                <a:gd name="connsiteY4" fmla="*/ 176305 h 2029011"/>
                <a:gd name="connsiteX5" fmla="*/ 1352176 w 2424953"/>
                <a:gd name="connsiteY5" fmla="*/ 292847 h 2029011"/>
                <a:gd name="connsiteX6" fmla="*/ 1370106 w 2424953"/>
                <a:gd name="connsiteY6" fmla="*/ 409388 h 2029011"/>
                <a:gd name="connsiteX7" fmla="*/ 1370106 w 2424953"/>
                <a:gd name="connsiteY7" fmla="*/ 561788 h 2029011"/>
                <a:gd name="connsiteX8" fmla="*/ 1370106 w 2424953"/>
                <a:gd name="connsiteY8" fmla="*/ 723152 h 2029011"/>
                <a:gd name="connsiteX9" fmla="*/ 1522506 w 2424953"/>
                <a:gd name="connsiteY9" fmla="*/ 893482 h 2029011"/>
                <a:gd name="connsiteX10" fmla="*/ 1692835 w 2424953"/>
                <a:gd name="connsiteY10" fmla="*/ 1081741 h 2029011"/>
                <a:gd name="connsiteX11" fmla="*/ 1773518 w 2424953"/>
                <a:gd name="connsiteY11" fmla="*/ 1252070 h 2029011"/>
                <a:gd name="connsiteX12" fmla="*/ 1881094 w 2424953"/>
                <a:gd name="connsiteY12" fmla="*/ 1332752 h 2029011"/>
                <a:gd name="connsiteX13" fmla="*/ 1952812 w 2424953"/>
                <a:gd name="connsiteY13" fmla="*/ 1476188 h 2029011"/>
                <a:gd name="connsiteX14" fmla="*/ 2114176 w 2424953"/>
                <a:gd name="connsiteY14" fmla="*/ 1503082 h 2029011"/>
                <a:gd name="connsiteX15" fmla="*/ 2280023 w 2424953"/>
                <a:gd name="connsiteY15" fmla="*/ 1274482 h 2029011"/>
                <a:gd name="connsiteX16" fmla="*/ 2419873 w 2424953"/>
                <a:gd name="connsiteY16" fmla="*/ 1355463 h 2029011"/>
                <a:gd name="connsiteX17" fmla="*/ 2284506 w 2424953"/>
                <a:gd name="connsiteY17" fmla="*/ 1646517 h 2029011"/>
                <a:gd name="connsiteX18" fmla="*/ 2284506 w 2424953"/>
                <a:gd name="connsiteY18" fmla="*/ 1682376 h 2029011"/>
                <a:gd name="connsiteX19" fmla="*/ 2257612 w 2424953"/>
                <a:gd name="connsiteY19" fmla="*/ 1843741 h 2029011"/>
                <a:gd name="connsiteX20" fmla="*/ 2311400 w 2424953"/>
                <a:gd name="connsiteY20" fmla="*/ 2005105 h 2029011"/>
                <a:gd name="connsiteX21" fmla="*/ 2185894 w 2424953"/>
                <a:gd name="connsiteY21" fmla="*/ 1987176 h 2029011"/>
                <a:gd name="connsiteX22" fmla="*/ 1800412 w 2424953"/>
                <a:gd name="connsiteY22" fmla="*/ 1942352 h 2029011"/>
                <a:gd name="connsiteX23" fmla="*/ 1674906 w 2424953"/>
                <a:gd name="connsiteY23" fmla="*/ 1825811 h 2029011"/>
                <a:gd name="connsiteX24" fmla="*/ 1468718 w 2424953"/>
                <a:gd name="connsiteY24" fmla="*/ 1807882 h 2029011"/>
                <a:gd name="connsiteX25" fmla="*/ 1307353 w 2424953"/>
                <a:gd name="connsiteY25" fmla="*/ 1745129 h 2029011"/>
                <a:gd name="connsiteX26" fmla="*/ 1235635 w 2424953"/>
                <a:gd name="connsiteY26" fmla="*/ 1538941 h 2029011"/>
                <a:gd name="connsiteX27" fmla="*/ 1065306 w 2424953"/>
                <a:gd name="connsiteY27" fmla="*/ 1485152 h 2029011"/>
                <a:gd name="connsiteX28" fmla="*/ 921870 w 2424953"/>
                <a:gd name="connsiteY28" fmla="*/ 1440329 h 2029011"/>
                <a:gd name="connsiteX29" fmla="*/ 769470 w 2424953"/>
                <a:gd name="connsiteY29" fmla="*/ 1377576 h 2029011"/>
                <a:gd name="connsiteX30" fmla="*/ 661894 w 2424953"/>
                <a:gd name="connsiteY30" fmla="*/ 1377576 h 2029011"/>
                <a:gd name="connsiteX31" fmla="*/ 527423 w 2424953"/>
                <a:gd name="connsiteY31" fmla="*/ 1305858 h 2029011"/>
                <a:gd name="connsiteX32" fmla="*/ 410882 w 2424953"/>
                <a:gd name="connsiteY32" fmla="*/ 1117599 h 2029011"/>
                <a:gd name="connsiteX33" fmla="*/ 276412 w 2424953"/>
                <a:gd name="connsiteY33" fmla="*/ 1090705 h 2029011"/>
                <a:gd name="connsiteX34" fmla="*/ 204694 w 2424953"/>
                <a:gd name="connsiteY34" fmla="*/ 1001058 h 2029011"/>
                <a:gd name="connsiteX35" fmla="*/ 159870 w 2424953"/>
                <a:gd name="connsiteY35" fmla="*/ 920376 h 2029011"/>
                <a:gd name="connsiteX36" fmla="*/ 25400 w 2424953"/>
                <a:gd name="connsiteY36" fmla="*/ 875552 h 2029011"/>
                <a:gd name="connsiteX37" fmla="*/ 7470 w 2424953"/>
                <a:gd name="connsiteY37" fmla="*/ 776941 h 2029011"/>
                <a:gd name="connsiteX38" fmla="*/ 34365 w 2424953"/>
                <a:gd name="connsiteY38" fmla="*/ 606611 h 2029011"/>
                <a:gd name="connsiteX39" fmla="*/ 106082 w 2424953"/>
                <a:gd name="connsiteY39" fmla="*/ 382494 h 2029011"/>
                <a:gd name="connsiteX40" fmla="*/ 222623 w 2424953"/>
                <a:gd name="connsiteY40" fmla="*/ 212164 h 2029011"/>
                <a:gd name="connsiteX41" fmla="*/ 473635 w 2424953"/>
                <a:gd name="connsiteY41" fmla="*/ 59764 h 2029011"/>
                <a:gd name="connsiteX42" fmla="*/ 572247 w 2424953"/>
                <a:gd name="connsiteY42" fmla="*/ 59764 h 2029011"/>
                <a:gd name="connsiteX43" fmla="*/ 706718 w 2424953"/>
                <a:gd name="connsiteY43" fmla="*/ 104588 h 2029011"/>
                <a:gd name="connsiteX44" fmla="*/ 930835 w 2424953"/>
                <a:gd name="connsiteY44" fmla="*/ 14941 h 2029011"/>
                <a:gd name="connsiteX45" fmla="*/ 1092200 w 2424953"/>
                <a:gd name="connsiteY45" fmla="*/ 5976 h 202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24953" h="2029011">
                  <a:moveTo>
                    <a:pt x="1092200" y="5976"/>
                  </a:moveTo>
                  <a:cubicBezTo>
                    <a:pt x="1134035" y="8964"/>
                    <a:pt x="1169894" y="5976"/>
                    <a:pt x="1181847" y="32870"/>
                  </a:cubicBezTo>
                  <a:cubicBezTo>
                    <a:pt x="1193800" y="59764"/>
                    <a:pt x="1157942" y="132976"/>
                    <a:pt x="1163918" y="167341"/>
                  </a:cubicBezTo>
                  <a:cubicBezTo>
                    <a:pt x="1169894" y="201706"/>
                    <a:pt x="1184836" y="237564"/>
                    <a:pt x="1217706" y="239058"/>
                  </a:cubicBezTo>
                  <a:cubicBezTo>
                    <a:pt x="1250576" y="240552"/>
                    <a:pt x="1338729" y="167340"/>
                    <a:pt x="1361141" y="176305"/>
                  </a:cubicBezTo>
                  <a:cubicBezTo>
                    <a:pt x="1383553" y="185270"/>
                    <a:pt x="1350682" y="254000"/>
                    <a:pt x="1352176" y="292847"/>
                  </a:cubicBezTo>
                  <a:cubicBezTo>
                    <a:pt x="1353670" y="331694"/>
                    <a:pt x="1367118" y="364565"/>
                    <a:pt x="1370106" y="409388"/>
                  </a:cubicBezTo>
                  <a:cubicBezTo>
                    <a:pt x="1373094" y="454211"/>
                    <a:pt x="1370106" y="561788"/>
                    <a:pt x="1370106" y="561788"/>
                  </a:cubicBezTo>
                  <a:cubicBezTo>
                    <a:pt x="1370106" y="614082"/>
                    <a:pt x="1344706" y="667870"/>
                    <a:pt x="1370106" y="723152"/>
                  </a:cubicBezTo>
                  <a:cubicBezTo>
                    <a:pt x="1395506" y="778434"/>
                    <a:pt x="1522506" y="893482"/>
                    <a:pt x="1522506" y="893482"/>
                  </a:cubicBezTo>
                  <a:cubicBezTo>
                    <a:pt x="1576294" y="953247"/>
                    <a:pt x="1651000" y="1021976"/>
                    <a:pt x="1692835" y="1081741"/>
                  </a:cubicBezTo>
                  <a:cubicBezTo>
                    <a:pt x="1734670" y="1141506"/>
                    <a:pt x="1742142" y="1210235"/>
                    <a:pt x="1773518" y="1252070"/>
                  </a:cubicBezTo>
                  <a:cubicBezTo>
                    <a:pt x="1804895" y="1293905"/>
                    <a:pt x="1851212" y="1295399"/>
                    <a:pt x="1881094" y="1332752"/>
                  </a:cubicBezTo>
                  <a:cubicBezTo>
                    <a:pt x="1910976" y="1370105"/>
                    <a:pt x="1913965" y="1447800"/>
                    <a:pt x="1952812" y="1476188"/>
                  </a:cubicBezTo>
                  <a:cubicBezTo>
                    <a:pt x="1991659" y="1504576"/>
                    <a:pt x="2059641" y="1536700"/>
                    <a:pt x="2114176" y="1503082"/>
                  </a:cubicBezTo>
                  <a:cubicBezTo>
                    <a:pt x="2168711" y="1469464"/>
                    <a:pt x="2229074" y="1299085"/>
                    <a:pt x="2280023" y="1274482"/>
                  </a:cubicBezTo>
                  <a:cubicBezTo>
                    <a:pt x="2346212" y="1315919"/>
                    <a:pt x="2383566" y="1318857"/>
                    <a:pt x="2419873" y="1355463"/>
                  </a:cubicBezTo>
                  <a:cubicBezTo>
                    <a:pt x="2424953" y="1447501"/>
                    <a:pt x="2294367" y="1617432"/>
                    <a:pt x="2284506" y="1646517"/>
                  </a:cubicBezTo>
                  <a:cubicBezTo>
                    <a:pt x="2284506" y="1673411"/>
                    <a:pt x="2288988" y="1649505"/>
                    <a:pt x="2284506" y="1682376"/>
                  </a:cubicBezTo>
                  <a:cubicBezTo>
                    <a:pt x="2280024" y="1715247"/>
                    <a:pt x="2253130" y="1789953"/>
                    <a:pt x="2257612" y="1843741"/>
                  </a:cubicBezTo>
                  <a:cubicBezTo>
                    <a:pt x="2262094" y="1897529"/>
                    <a:pt x="2323353" y="1981199"/>
                    <a:pt x="2311400" y="2005105"/>
                  </a:cubicBezTo>
                  <a:cubicBezTo>
                    <a:pt x="2299447" y="2029011"/>
                    <a:pt x="2185894" y="1987176"/>
                    <a:pt x="2185894" y="1987176"/>
                  </a:cubicBezTo>
                  <a:cubicBezTo>
                    <a:pt x="2100729" y="1976717"/>
                    <a:pt x="1885577" y="1969246"/>
                    <a:pt x="1800412" y="1942352"/>
                  </a:cubicBezTo>
                  <a:cubicBezTo>
                    <a:pt x="1715247" y="1915458"/>
                    <a:pt x="1730188" y="1848223"/>
                    <a:pt x="1674906" y="1825811"/>
                  </a:cubicBezTo>
                  <a:cubicBezTo>
                    <a:pt x="1619624" y="1803399"/>
                    <a:pt x="1529977" y="1821329"/>
                    <a:pt x="1468718" y="1807882"/>
                  </a:cubicBezTo>
                  <a:cubicBezTo>
                    <a:pt x="1407459" y="1794435"/>
                    <a:pt x="1346200" y="1789952"/>
                    <a:pt x="1307353" y="1745129"/>
                  </a:cubicBezTo>
                  <a:cubicBezTo>
                    <a:pt x="1268506" y="1700306"/>
                    <a:pt x="1275976" y="1582270"/>
                    <a:pt x="1235635" y="1538941"/>
                  </a:cubicBezTo>
                  <a:cubicBezTo>
                    <a:pt x="1195294" y="1495612"/>
                    <a:pt x="1065306" y="1485152"/>
                    <a:pt x="1065306" y="1485152"/>
                  </a:cubicBezTo>
                  <a:cubicBezTo>
                    <a:pt x="1013012" y="1468717"/>
                    <a:pt x="971176" y="1458258"/>
                    <a:pt x="921870" y="1440329"/>
                  </a:cubicBezTo>
                  <a:cubicBezTo>
                    <a:pt x="872564" y="1422400"/>
                    <a:pt x="812799" y="1388035"/>
                    <a:pt x="769470" y="1377576"/>
                  </a:cubicBezTo>
                  <a:cubicBezTo>
                    <a:pt x="726141" y="1367117"/>
                    <a:pt x="702235" y="1389529"/>
                    <a:pt x="661894" y="1377576"/>
                  </a:cubicBezTo>
                  <a:cubicBezTo>
                    <a:pt x="621553" y="1365623"/>
                    <a:pt x="569258" y="1349188"/>
                    <a:pt x="527423" y="1305858"/>
                  </a:cubicBezTo>
                  <a:cubicBezTo>
                    <a:pt x="485588" y="1262529"/>
                    <a:pt x="452717" y="1153458"/>
                    <a:pt x="410882" y="1117599"/>
                  </a:cubicBezTo>
                  <a:cubicBezTo>
                    <a:pt x="369047" y="1081740"/>
                    <a:pt x="310777" y="1110128"/>
                    <a:pt x="276412" y="1090705"/>
                  </a:cubicBezTo>
                  <a:cubicBezTo>
                    <a:pt x="242047" y="1071282"/>
                    <a:pt x="224118" y="1029446"/>
                    <a:pt x="204694" y="1001058"/>
                  </a:cubicBezTo>
                  <a:cubicBezTo>
                    <a:pt x="185270" y="972670"/>
                    <a:pt x="189752" y="941294"/>
                    <a:pt x="159870" y="920376"/>
                  </a:cubicBezTo>
                  <a:cubicBezTo>
                    <a:pt x="129988" y="899458"/>
                    <a:pt x="50800" y="899458"/>
                    <a:pt x="25400" y="875552"/>
                  </a:cubicBezTo>
                  <a:cubicBezTo>
                    <a:pt x="0" y="851646"/>
                    <a:pt x="5976" y="821764"/>
                    <a:pt x="7470" y="776941"/>
                  </a:cubicBezTo>
                  <a:cubicBezTo>
                    <a:pt x="8964" y="732118"/>
                    <a:pt x="17930" y="672352"/>
                    <a:pt x="34365" y="606611"/>
                  </a:cubicBezTo>
                  <a:cubicBezTo>
                    <a:pt x="50800" y="540870"/>
                    <a:pt x="74706" y="448235"/>
                    <a:pt x="106082" y="382494"/>
                  </a:cubicBezTo>
                  <a:cubicBezTo>
                    <a:pt x="137458" y="316753"/>
                    <a:pt x="161364" y="265952"/>
                    <a:pt x="222623" y="212164"/>
                  </a:cubicBezTo>
                  <a:cubicBezTo>
                    <a:pt x="283882" y="158376"/>
                    <a:pt x="415364" y="85164"/>
                    <a:pt x="473635" y="59764"/>
                  </a:cubicBezTo>
                  <a:cubicBezTo>
                    <a:pt x="531906" y="34364"/>
                    <a:pt x="533400" y="52293"/>
                    <a:pt x="572247" y="59764"/>
                  </a:cubicBezTo>
                  <a:cubicBezTo>
                    <a:pt x="611094" y="67235"/>
                    <a:pt x="646953" y="112058"/>
                    <a:pt x="706718" y="104588"/>
                  </a:cubicBezTo>
                  <a:cubicBezTo>
                    <a:pt x="766483" y="97118"/>
                    <a:pt x="863600" y="29882"/>
                    <a:pt x="930835" y="14941"/>
                  </a:cubicBezTo>
                  <a:cubicBezTo>
                    <a:pt x="998070" y="0"/>
                    <a:pt x="1050365" y="2988"/>
                    <a:pt x="1092200" y="5976"/>
                  </a:cubicBezTo>
                  <a:close/>
                </a:path>
              </a:pathLst>
            </a:cu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500"/>
                </a:lnSpc>
              </a:pPr>
              <a:r>
                <a:rPr lang="en-US" sz="2400" b="1" dirty="0" smtClean="0"/>
                <a:t>  GRAND </a:t>
              </a:r>
            </a:p>
            <a:p>
              <a:pPr>
                <a:lnSpc>
                  <a:spcPts val="2500"/>
                </a:lnSpc>
              </a:pPr>
              <a:r>
                <a:rPr lang="en-US" sz="2400" b="1" dirty="0" smtClean="0"/>
                <a:t>  CANYON</a:t>
              </a:r>
            </a:p>
            <a:p>
              <a:pPr>
                <a:lnSpc>
                  <a:spcPts val="2500"/>
                </a:lnSpc>
              </a:pPr>
              <a:r>
                <a:rPr lang="en-US" sz="2400" b="1" dirty="0" smtClean="0"/>
                <a:t>       SECTION</a:t>
              </a:r>
            </a:p>
            <a:p>
              <a:pPr>
                <a:lnSpc>
                  <a:spcPts val="2500"/>
                </a:lnSpc>
              </a:pPr>
              <a:endParaRPr lang="en-US" sz="2400" b="1" dirty="0"/>
            </a:p>
          </p:txBody>
        </p:sp>
        <p:sp>
          <p:nvSpPr>
            <p:cNvPr id="21" name="Freeform 20"/>
            <p:cNvSpPr/>
            <p:nvPr/>
          </p:nvSpPr>
          <p:spPr>
            <a:xfrm>
              <a:off x="4724400" y="4800600"/>
              <a:ext cx="1981200" cy="1442604"/>
            </a:xfrm>
            <a:custGeom>
              <a:avLst/>
              <a:gdLst>
                <a:gd name="connsiteX0" fmla="*/ 60614 w 1757795"/>
                <a:gd name="connsiteY0" fmla="*/ 613063 h 1290204"/>
                <a:gd name="connsiteX1" fmla="*/ 19050 w 1757795"/>
                <a:gd name="connsiteY1" fmla="*/ 893617 h 1290204"/>
                <a:gd name="connsiteX2" fmla="*/ 91786 w 1757795"/>
                <a:gd name="connsiteY2" fmla="*/ 1007917 h 1290204"/>
                <a:gd name="connsiteX3" fmla="*/ 569768 w 1757795"/>
                <a:gd name="connsiteY3" fmla="*/ 1267690 h 1290204"/>
                <a:gd name="connsiteX4" fmla="*/ 860714 w 1757795"/>
                <a:gd name="connsiteY4" fmla="*/ 1142999 h 1290204"/>
                <a:gd name="connsiteX5" fmla="*/ 1172441 w 1757795"/>
                <a:gd name="connsiteY5" fmla="*/ 1080654 h 1290204"/>
                <a:gd name="connsiteX6" fmla="*/ 1515341 w 1757795"/>
                <a:gd name="connsiteY6" fmla="*/ 852054 h 1290204"/>
                <a:gd name="connsiteX7" fmla="*/ 1577686 w 1757795"/>
                <a:gd name="connsiteY7" fmla="*/ 519545 h 1290204"/>
                <a:gd name="connsiteX8" fmla="*/ 1691986 w 1757795"/>
                <a:gd name="connsiteY8" fmla="*/ 311726 h 1290204"/>
                <a:gd name="connsiteX9" fmla="*/ 1723159 w 1757795"/>
                <a:gd name="connsiteY9" fmla="*/ 41563 h 1290204"/>
                <a:gd name="connsiteX10" fmla="*/ 1484168 w 1757795"/>
                <a:gd name="connsiteY10" fmla="*/ 62345 h 1290204"/>
                <a:gd name="connsiteX11" fmla="*/ 1182832 w 1757795"/>
                <a:gd name="connsiteY11" fmla="*/ 114299 h 1290204"/>
                <a:gd name="connsiteX12" fmla="*/ 891886 w 1757795"/>
                <a:gd name="connsiteY12" fmla="*/ 20781 h 1290204"/>
                <a:gd name="connsiteX13" fmla="*/ 787977 w 1757795"/>
                <a:gd name="connsiteY13" fmla="*/ 31172 h 1290204"/>
                <a:gd name="connsiteX14" fmla="*/ 746414 w 1757795"/>
                <a:gd name="connsiteY14" fmla="*/ 93517 h 1290204"/>
                <a:gd name="connsiteX15" fmla="*/ 871105 w 1757795"/>
                <a:gd name="connsiteY15" fmla="*/ 311726 h 1290204"/>
                <a:gd name="connsiteX16" fmla="*/ 829541 w 1757795"/>
                <a:gd name="connsiteY16" fmla="*/ 550717 h 1290204"/>
                <a:gd name="connsiteX17" fmla="*/ 580159 w 1757795"/>
                <a:gd name="connsiteY17" fmla="*/ 685799 h 1290204"/>
                <a:gd name="connsiteX18" fmla="*/ 372341 w 1757795"/>
                <a:gd name="connsiteY18" fmla="*/ 696190 h 1290204"/>
                <a:gd name="connsiteX19" fmla="*/ 60614 w 1757795"/>
                <a:gd name="connsiteY19" fmla="*/ 613063 h 129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7795" h="1290204">
                  <a:moveTo>
                    <a:pt x="60614" y="613063"/>
                  </a:moveTo>
                  <a:cubicBezTo>
                    <a:pt x="1732" y="645967"/>
                    <a:pt x="13855" y="827808"/>
                    <a:pt x="19050" y="893617"/>
                  </a:cubicBezTo>
                  <a:cubicBezTo>
                    <a:pt x="24245" y="959426"/>
                    <a:pt x="0" y="945571"/>
                    <a:pt x="91786" y="1007917"/>
                  </a:cubicBezTo>
                  <a:cubicBezTo>
                    <a:pt x="183572" y="1070263"/>
                    <a:pt x="441613" y="1245176"/>
                    <a:pt x="569768" y="1267690"/>
                  </a:cubicBezTo>
                  <a:cubicBezTo>
                    <a:pt x="697923" y="1290204"/>
                    <a:pt x="760269" y="1174172"/>
                    <a:pt x="860714" y="1142999"/>
                  </a:cubicBezTo>
                  <a:cubicBezTo>
                    <a:pt x="961159" y="1111826"/>
                    <a:pt x="1063337" y="1129145"/>
                    <a:pt x="1172441" y="1080654"/>
                  </a:cubicBezTo>
                  <a:cubicBezTo>
                    <a:pt x="1281546" y="1032163"/>
                    <a:pt x="1447800" y="945572"/>
                    <a:pt x="1515341" y="852054"/>
                  </a:cubicBezTo>
                  <a:cubicBezTo>
                    <a:pt x="1582882" y="758536"/>
                    <a:pt x="1548245" y="609600"/>
                    <a:pt x="1577686" y="519545"/>
                  </a:cubicBezTo>
                  <a:cubicBezTo>
                    <a:pt x="1607127" y="429490"/>
                    <a:pt x="1667741" y="391390"/>
                    <a:pt x="1691986" y="311726"/>
                  </a:cubicBezTo>
                  <a:cubicBezTo>
                    <a:pt x="1716231" y="232062"/>
                    <a:pt x="1757795" y="83127"/>
                    <a:pt x="1723159" y="41563"/>
                  </a:cubicBezTo>
                  <a:cubicBezTo>
                    <a:pt x="1688523" y="0"/>
                    <a:pt x="1574222" y="50222"/>
                    <a:pt x="1484168" y="62345"/>
                  </a:cubicBezTo>
                  <a:cubicBezTo>
                    <a:pt x="1394114" y="74468"/>
                    <a:pt x="1281546" y="121226"/>
                    <a:pt x="1182832" y="114299"/>
                  </a:cubicBezTo>
                  <a:cubicBezTo>
                    <a:pt x="1084118" y="107372"/>
                    <a:pt x="957695" y="34636"/>
                    <a:pt x="891886" y="20781"/>
                  </a:cubicBezTo>
                  <a:cubicBezTo>
                    <a:pt x="826077" y="6927"/>
                    <a:pt x="812222" y="19049"/>
                    <a:pt x="787977" y="31172"/>
                  </a:cubicBezTo>
                  <a:cubicBezTo>
                    <a:pt x="763732" y="43295"/>
                    <a:pt x="732559" y="46758"/>
                    <a:pt x="746414" y="93517"/>
                  </a:cubicBezTo>
                  <a:cubicBezTo>
                    <a:pt x="760269" y="140276"/>
                    <a:pt x="857251" y="235526"/>
                    <a:pt x="871105" y="311726"/>
                  </a:cubicBezTo>
                  <a:cubicBezTo>
                    <a:pt x="884959" y="387926"/>
                    <a:pt x="878032" y="488372"/>
                    <a:pt x="829541" y="550717"/>
                  </a:cubicBezTo>
                  <a:cubicBezTo>
                    <a:pt x="781050" y="613062"/>
                    <a:pt x="656359" y="661554"/>
                    <a:pt x="580159" y="685799"/>
                  </a:cubicBezTo>
                  <a:cubicBezTo>
                    <a:pt x="503959" y="710044"/>
                    <a:pt x="458932" y="701385"/>
                    <a:pt x="372341" y="696190"/>
                  </a:cubicBezTo>
                  <a:cubicBezTo>
                    <a:pt x="285750" y="690995"/>
                    <a:pt x="119496" y="580159"/>
                    <a:pt x="60614" y="613063"/>
                  </a:cubicBezTo>
                  <a:close/>
                </a:path>
              </a:pathLst>
            </a:custGeom>
            <a:solidFill>
              <a:srgbClr val="071AC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500"/>
                </a:lnSpc>
              </a:pPr>
              <a:r>
                <a:rPr lang="en-US" sz="2400" b="1" dirty="0" smtClean="0"/>
                <a:t>            </a:t>
              </a:r>
            </a:p>
            <a:p>
              <a:pPr>
                <a:lnSpc>
                  <a:spcPts val="2500"/>
                </a:lnSpc>
              </a:pPr>
              <a:r>
                <a:rPr lang="en-US" sz="2400" b="1" dirty="0" smtClean="0"/>
                <a:t>           </a:t>
              </a:r>
              <a:r>
                <a:rPr lang="en-US" sz="2200" b="1" dirty="0" smtClean="0"/>
                <a:t>DATIL</a:t>
              </a:r>
            </a:p>
            <a:p>
              <a:pPr>
                <a:lnSpc>
                  <a:spcPts val="2500"/>
                </a:lnSpc>
              </a:pPr>
              <a:r>
                <a:rPr lang="en-US" sz="2200" b="1" dirty="0" smtClean="0"/>
                <a:t>   SECTION</a:t>
              </a:r>
              <a:endParaRPr lang="en-US" sz="2200" b="1" dirty="0"/>
            </a:p>
          </p:txBody>
        </p:sp>
        <p:sp>
          <p:nvSpPr>
            <p:cNvPr id="22" name="Freeform 21"/>
            <p:cNvSpPr/>
            <p:nvPr/>
          </p:nvSpPr>
          <p:spPr>
            <a:xfrm>
              <a:off x="4038600" y="990600"/>
              <a:ext cx="2177592" cy="1334678"/>
            </a:xfrm>
            <a:custGeom>
              <a:avLst/>
              <a:gdLst>
                <a:gd name="connsiteX0" fmla="*/ 238813 w 2025192"/>
                <a:gd name="connsiteY0" fmla="*/ 543612 h 1106078"/>
                <a:gd name="connsiteX1" fmla="*/ 78557 w 2025192"/>
                <a:gd name="connsiteY1" fmla="*/ 402210 h 1106078"/>
                <a:gd name="connsiteX2" fmla="*/ 21996 w 2025192"/>
                <a:gd name="connsiteY2" fmla="*/ 128833 h 1106078"/>
                <a:gd name="connsiteX3" fmla="*/ 210532 w 2025192"/>
                <a:gd name="connsiteY3" fmla="*/ 138260 h 1106078"/>
                <a:gd name="connsiteX4" fmla="*/ 615885 w 2025192"/>
                <a:gd name="connsiteY4" fmla="*/ 25138 h 1106078"/>
                <a:gd name="connsiteX5" fmla="*/ 776141 w 2025192"/>
                <a:gd name="connsiteY5" fmla="*/ 81699 h 1106078"/>
                <a:gd name="connsiteX6" fmla="*/ 1040091 w 2025192"/>
                <a:gd name="connsiteY6" fmla="*/ 6284 h 1106078"/>
                <a:gd name="connsiteX7" fmla="*/ 1049518 w 2025192"/>
                <a:gd name="connsiteY7" fmla="*/ 119406 h 1106078"/>
                <a:gd name="connsiteX8" fmla="*/ 1153213 w 2025192"/>
                <a:gd name="connsiteY8" fmla="*/ 147686 h 1106078"/>
                <a:gd name="connsiteX9" fmla="*/ 1360602 w 2025192"/>
                <a:gd name="connsiteY9" fmla="*/ 72272 h 1106078"/>
                <a:gd name="connsiteX10" fmla="*/ 1624553 w 2025192"/>
                <a:gd name="connsiteY10" fmla="*/ 157113 h 1106078"/>
                <a:gd name="connsiteX11" fmla="*/ 1784809 w 2025192"/>
                <a:gd name="connsiteY11" fmla="*/ 553039 h 1106078"/>
                <a:gd name="connsiteX12" fmla="*/ 1963918 w 2025192"/>
                <a:gd name="connsiteY12" fmla="*/ 637880 h 1106078"/>
                <a:gd name="connsiteX13" fmla="*/ 2020479 w 2025192"/>
                <a:gd name="connsiteY13" fmla="*/ 901831 h 1106078"/>
                <a:gd name="connsiteX14" fmla="*/ 1935638 w 2025192"/>
                <a:gd name="connsiteY14" fmla="*/ 1052660 h 1106078"/>
                <a:gd name="connsiteX15" fmla="*/ 1605699 w 2025192"/>
                <a:gd name="connsiteY15" fmla="*/ 1071513 h 1106078"/>
                <a:gd name="connsiteX16" fmla="*/ 1360602 w 2025192"/>
                <a:gd name="connsiteY16" fmla="*/ 845270 h 1106078"/>
                <a:gd name="connsiteX17" fmla="*/ 1002384 w 2025192"/>
                <a:gd name="connsiteY17" fmla="*/ 882977 h 1106078"/>
                <a:gd name="connsiteX18" fmla="*/ 757287 w 2025192"/>
                <a:gd name="connsiteY18" fmla="*/ 977245 h 1106078"/>
                <a:gd name="connsiteX19" fmla="*/ 578178 w 2025192"/>
                <a:gd name="connsiteY19" fmla="*/ 1043233 h 1106078"/>
                <a:gd name="connsiteX20" fmla="*/ 483910 w 2025192"/>
                <a:gd name="connsiteY20" fmla="*/ 882977 h 1106078"/>
                <a:gd name="connsiteX21" fmla="*/ 427349 w 2025192"/>
                <a:gd name="connsiteY21" fmla="*/ 882977 h 1106078"/>
                <a:gd name="connsiteX22" fmla="*/ 333081 w 2025192"/>
                <a:gd name="connsiteY22" fmla="*/ 675587 h 1106078"/>
                <a:gd name="connsiteX23" fmla="*/ 182252 w 2025192"/>
                <a:gd name="connsiteY23" fmla="*/ 543612 h 1106078"/>
                <a:gd name="connsiteX24" fmla="*/ 69130 w 2025192"/>
                <a:gd name="connsiteY24" fmla="*/ 373930 h 1106078"/>
                <a:gd name="connsiteX0" fmla="*/ 238813 w 2025192"/>
                <a:gd name="connsiteY0" fmla="*/ 543612 h 1106078"/>
                <a:gd name="connsiteX1" fmla="*/ 78557 w 2025192"/>
                <a:gd name="connsiteY1" fmla="*/ 402210 h 1106078"/>
                <a:gd name="connsiteX2" fmla="*/ 21996 w 2025192"/>
                <a:gd name="connsiteY2" fmla="*/ 128833 h 1106078"/>
                <a:gd name="connsiteX3" fmla="*/ 210532 w 2025192"/>
                <a:gd name="connsiteY3" fmla="*/ 138260 h 1106078"/>
                <a:gd name="connsiteX4" fmla="*/ 615885 w 2025192"/>
                <a:gd name="connsiteY4" fmla="*/ 25138 h 1106078"/>
                <a:gd name="connsiteX5" fmla="*/ 776141 w 2025192"/>
                <a:gd name="connsiteY5" fmla="*/ 81699 h 1106078"/>
                <a:gd name="connsiteX6" fmla="*/ 1040091 w 2025192"/>
                <a:gd name="connsiteY6" fmla="*/ 6284 h 1106078"/>
                <a:gd name="connsiteX7" fmla="*/ 1049518 w 2025192"/>
                <a:gd name="connsiteY7" fmla="*/ 119406 h 1106078"/>
                <a:gd name="connsiteX8" fmla="*/ 1153213 w 2025192"/>
                <a:gd name="connsiteY8" fmla="*/ 147686 h 1106078"/>
                <a:gd name="connsiteX9" fmla="*/ 1360602 w 2025192"/>
                <a:gd name="connsiteY9" fmla="*/ 72272 h 1106078"/>
                <a:gd name="connsiteX10" fmla="*/ 1624553 w 2025192"/>
                <a:gd name="connsiteY10" fmla="*/ 157113 h 1106078"/>
                <a:gd name="connsiteX11" fmla="*/ 1784809 w 2025192"/>
                <a:gd name="connsiteY11" fmla="*/ 553039 h 1106078"/>
                <a:gd name="connsiteX12" fmla="*/ 1963918 w 2025192"/>
                <a:gd name="connsiteY12" fmla="*/ 637880 h 1106078"/>
                <a:gd name="connsiteX13" fmla="*/ 2020479 w 2025192"/>
                <a:gd name="connsiteY13" fmla="*/ 901831 h 1106078"/>
                <a:gd name="connsiteX14" fmla="*/ 1935638 w 2025192"/>
                <a:gd name="connsiteY14" fmla="*/ 1052660 h 1106078"/>
                <a:gd name="connsiteX15" fmla="*/ 1605699 w 2025192"/>
                <a:gd name="connsiteY15" fmla="*/ 1071513 h 1106078"/>
                <a:gd name="connsiteX16" fmla="*/ 1360602 w 2025192"/>
                <a:gd name="connsiteY16" fmla="*/ 845270 h 1106078"/>
                <a:gd name="connsiteX17" fmla="*/ 1002384 w 2025192"/>
                <a:gd name="connsiteY17" fmla="*/ 882977 h 1106078"/>
                <a:gd name="connsiteX18" fmla="*/ 757287 w 2025192"/>
                <a:gd name="connsiteY18" fmla="*/ 977245 h 1106078"/>
                <a:gd name="connsiteX19" fmla="*/ 578178 w 2025192"/>
                <a:gd name="connsiteY19" fmla="*/ 1043233 h 1106078"/>
                <a:gd name="connsiteX20" fmla="*/ 483910 w 2025192"/>
                <a:gd name="connsiteY20" fmla="*/ 882977 h 1106078"/>
                <a:gd name="connsiteX21" fmla="*/ 427349 w 2025192"/>
                <a:gd name="connsiteY21" fmla="*/ 882977 h 1106078"/>
                <a:gd name="connsiteX22" fmla="*/ 333081 w 2025192"/>
                <a:gd name="connsiteY22" fmla="*/ 675587 h 1106078"/>
                <a:gd name="connsiteX23" fmla="*/ 182252 w 2025192"/>
                <a:gd name="connsiteY23" fmla="*/ 543612 h 1106078"/>
                <a:gd name="connsiteX24" fmla="*/ 69130 w 2025192"/>
                <a:gd name="connsiteY24" fmla="*/ 373930 h 1106078"/>
                <a:gd name="connsiteX25" fmla="*/ 238813 w 2025192"/>
                <a:gd name="connsiteY25" fmla="*/ 543612 h 110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25192" h="1106078">
                  <a:moveTo>
                    <a:pt x="238813" y="543612"/>
                  </a:moveTo>
                  <a:cubicBezTo>
                    <a:pt x="185394" y="496478"/>
                    <a:pt x="114693" y="471340"/>
                    <a:pt x="78557" y="402210"/>
                  </a:cubicBezTo>
                  <a:cubicBezTo>
                    <a:pt x="42421" y="333080"/>
                    <a:pt x="0" y="172825"/>
                    <a:pt x="21996" y="128833"/>
                  </a:cubicBezTo>
                  <a:cubicBezTo>
                    <a:pt x="43992" y="84841"/>
                    <a:pt x="111550" y="155543"/>
                    <a:pt x="210532" y="138260"/>
                  </a:cubicBezTo>
                  <a:cubicBezTo>
                    <a:pt x="309514" y="120977"/>
                    <a:pt x="521617" y="34565"/>
                    <a:pt x="615885" y="25138"/>
                  </a:cubicBezTo>
                  <a:cubicBezTo>
                    <a:pt x="710153" y="15711"/>
                    <a:pt x="705440" y="84841"/>
                    <a:pt x="776141" y="81699"/>
                  </a:cubicBezTo>
                  <a:cubicBezTo>
                    <a:pt x="846842" y="78557"/>
                    <a:pt x="994528" y="0"/>
                    <a:pt x="1040091" y="6284"/>
                  </a:cubicBezTo>
                  <a:cubicBezTo>
                    <a:pt x="1085654" y="12569"/>
                    <a:pt x="1030664" y="95839"/>
                    <a:pt x="1049518" y="119406"/>
                  </a:cubicBezTo>
                  <a:cubicBezTo>
                    <a:pt x="1068372" y="142973"/>
                    <a:pt x="1101366" y="155542"/>
                    <a:pt x="1153213" y="147686"/>
                  </a:cubicBezTo>
                  <a:cubicBezTo>
                    <a:pt x="1205060" y="139830"/>
                    <a:pt x="1282045" y="70701"/>
                    <a:pt x="1360602" y="72272"/>
                  </a:cubicBezTo>
                  <a:cubicBezTo>
                    <a:pt x="1439159" y="73843"/>
                    <a:pt x="1553852" y="76985"/>
                    <a:pt x="1624553" y="157113"/>
                  </a:cubicBezTo>
                  <a:cubicBezTo>
                    <a:pt x="1695254" y="237241"/>
                    <a:pt x="1728248" y="472911"/>
                    <a:pt x="1784809" y="553039"/>
                  </a:cubicBezTo>
                  <a:cubicBezTo>
                    <a:pt x="1841370" y="633167"/>
                    <a:pt x="1924640" y="579748"/>
                    <a:pt x="1963918" y="637880"/>
                  </a:cubicBezTo>
                  <a:cubicBezTo>
                    <a:pt x="2003196" y="696012"/>
                    <a:pt x="2025192" y="832701"/>
                    <a:pt x="2020479" y="901831"/>
                  </a:cubicBezTo>
                  <a:cubicBezTo>
                    <a:pt x="2015766" y="970961"/>
                    <a:pt x="2004768" y="1024380"/>
                    <a:pt x="1935638" y="1052660"/>
                  </a:cubicBezTo>
                  <a:cubicBezTo>
                    <a:pt x="1866508" y="1080940"/>
                    <a:pt x="1701538" y="1106078"/>
                    <a:pt x="1605699" y="1071513"/>
                  </a:cubicBezTo>
                  <a:cubicBezTo>
                    <a:pt x="1509860" y="1036948"/>
                    <a:pt x="1461154" y="876693"/>
                    <a:pt x="1360602" y="845270"/>
                  </a:cubicBezTo>
                  <a:cubicBezTo>
                    <a:pt x="1260050" y="813847"/>
                    <a:pt x="1102936" y="860981"/>
                    <a:pt x="1002384" y="882977"/>
                  </a:cubicBezTo>
                  <a:cubicBezTo>
                    <a:pt x="901832" y="904973"/>
                    <a:pt x="757287" y="977245"/>
                    <a:pt x="757287" y="977245"/>
                  </a:cubicBezTo>
                  <a:cubicBezTo>
                    <a:pt x="686586" y="1003954"/>
                    <a:pt x="623741" y="1058944"/>
                    <a:pt x="578178" y="1043233"/>
                  </a:cubicBezTo>
                  <a:cubicBezTo>
                    <a:pt x="532615" y="1027522"/>
                    <a:pt x="509048" y="909686"/>
                    <a:pt x="483910" y="882977"/>
                  </a:cubicBezTo>
                  <a:cubicBezTo>
                    <a:pt x="458772" y="856268"/>
                    <a:pt x="452487" y="917542"/>
                    <a:pt x="427349" y="882977"/>
                  </a:cubicBezTo>
                  <a:cubicBezTo>
                    <a:pt x="402211" y="848412"/>
                    <a:pt x="373930" y="732148"/>
                    <a:pt x="333081" y="675587"/>
                  </a:cubicBezTo>
                  <a:cubicBezTo>
                    <a:pt x="292232" y="619026"/>
                    <a:pt x="226244" y="593888"/>
                    <a:pt x="182252" y="543612"/>
                  </a:cubicBezTo>
                  <a:cubicBezTo>
                    <a:pt x="138260" y="493336"/>
                    <a:pt x="103695" y="433633"/>
                    <a:pt x="69130" y="373930"/>
                  </a:cubicBezTo>
                  <a:lnTo>
                    <a:pt x="238813" y="543612"/>
                  </a:lnTo>
                  <a:close/>
                </a:path>
              </a:pathLst>
            </a:custGeom>
            <a:solidFill>
              <a:srgbClr val="ADA36F"/>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000" b="1" dirty="0" smtClean="0">
                  <a:solidFill>
                    <a:schemeClr val="bg1"/>
                  </a:solidFill>
                </a:rPr>
                <a:t>  UNITA BASIN</a:t>
              </a:r>
            </a:p>
            <a:p>
              <a:pPr algn="ctr"/>
              <a:r>
                <a:rPr lang="en-US" sz="2000" b="1" dirty="0" smtClean="0">
                  <a:solidFill>
                    <a:schemeClr val="bg1"/>
                  </a:solidFill>
                </a:rPr>
                <a:t>SECTION</a:t>
              </a:r>
              <a:endParaRPr lang="en-US" sz="2000" b="1" dirty="0">
                <a:solidFill>
                  <a:schemeClr val="bg1"/>
                </a:solidFill>
              </a:endParaRPr>
            </a:p>
          </p:txBody>
        </p:sp>
      </p:grpSp>
      <p:grpSp>
        <p:nvGrpSpPr>
          <p:cNvPr id="67" name="Group 66"/>
          <p:cNvGrpSpPr/>
          <p:nvPr/>
        </p:nvGrpSpPr>
        <p:grpSpPr>
          <a:xfrm>
            <a:off x="1407389" y="799946"/>
            <a:ext cx="7172293" cy="6058054"/>
            <a:chOff x="1407389" y="799946"/>
            <a:chExt cx="7172293" cy="6058054"/>
          </a:xfrm>
        </p:grpSpPr>
        <p:sp>
          <p:nvSpPr>
            <p:cNvPr id="16" name="TextBox 15"/>
            <p:cNvSpPr txBox="1"/>
            <p:nvPr/>
          </p:nvSpPr>
          <p:spPr>
            <a:xfrm rot="21046983">
              <a:off x="2173269" y="1151890"/>
              <a:ext cx="1109599" cy="584775"/>
            </a:xfrm>
            <a:prstGeom prst="rect">
              <a:avLst/>
            </a:prstGeom>
            <a:solidFill>
              <a:schemeClr val="bg1">
                <a:alpha val="70000"/>
              </a:schemeClr>
            </a:solidFill>
          </p:spPr>
          <p:txBody>
            <a:bodyPr wrap="none" rtlCol="0">
              <a:spAutoFit/>
            </a:bodyPr>
            <a:lstStyle/>
            <a:p>
              <a:r>
                <a:rPr lang="en-US" sz="3200" dirty="0" smtClean="0">
                  <a:ln w="19050">
                    <a:solidFill>
                      <a:srgbClr val="FF0000"/>
                    </a:solidFill>
                  </a:ln>
                  <a:solidFill>
                    <a:schemeClr val="bg1"/>
                  </a:solidFill>
                </a:rPr>
                <a:t>UTAH</a:t>
              </a:r>
              <a:endParaRPr lang="en-US" sz="3200" dirty="0">
                <a:ln w="19050">
                  <a:solidFill>
                    <a:srgbClr val="FF0000"/>
                  </a:solidFill>
                </a:ln>
                <a:solidFill>
                  <a:schemeClr val="bg1"/>
                </a:solidFill>
              </a:endParaRPr>
            </a:p>
          </p:txBody>
        </p:sp>
        <p:sp>
          <p:nvSpPr>
            <p:cNvPr id="18" name="TextBox 17"/>
            <p:cNvSpPr txBox="1"/>
            <p:nvPr/>
          </p:nvSpPr>
          <p:spPr>
            <a:xfrm rot="21046983">
              <a:off x="1407389" y="5695832"/>
              <a:ext cx="1710725" cy="584775"/>
            </a:xfrm>
            <a:prstGeom prst="rect">
              <a:avLst/>
            </a:prstGeom>
            <a:solidFill>
              <a:schemeClr val="bg1">
                <a:alpha val="70000"/>
              </a:schemeClr>
            </a:solidFill>
          </p:spPr>
          <p:txBody>
            <a:bodyPr wrap="none" rtlCol="0">
              <a:spAutoFit/>
            </a:bodyPr>
            <a:lstStyle/>
            <a:p>
              <a:r>
                <a:rPr lang="en-US" sz="3200" dirty="0" smtClean="0">
                  <a:ln w="19050">
                    <a:solidFill>
                      <a:srgbClr val="FF0000"/>
                    </a:solidFill>
                  </a:ln>
                  <a:solidFill>
                    <a:schemeClr val="bg1"/>
                  </a:solidFill>
                </a:rPr>
                <a:t>ARIZONA</a:t>
              </a:r>
              <a:endParaRPr lang="en-US" sz="3200" dirty="0">
                <a:ln w="19050">
                  <a:solidFill>
                    <a:srgbClr val="FF0000"/>
                  </a:solidFill>
                </a:ln>
                <a:solidFill>
                  <a:schemeClr val="bg1"/>
                </a:solidFill>
              </a:endParaRPr>
            </a:p>
          </p:txBody>
        </p:sp>
        <p:cxnSp>
          <p:nvCxnSpPr>
            <p:cNvPr id="8" name="Straight Connector 7"/>
            <p:cNvCxnSpPr/>
            <p:nvPr/>
          </p:nvCxnSpPr>
          <p:spPr>
            <a:xfrm rot="16200000" flipV="1">
              <a:off x="2130843" y="3807243"/>
              <a:ext cx="6053136" cy="48378"/>
            </a:xfrm>
            <a:prstGeom prst="line">
              <a:avLst/>
            </a:prstGeom>
            <a:ln w="50800">
              <a:solidFill>
                <a:schemeClr val="tx1"/>
              </a:solidFill>
              <a:prstDash val="sysDot"/>
              <a:bevel/>
            </a:ln>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flipH="1">
              <a:off x="1447800" y="3733800"/>
              <a:ext cx="5815531" cy="1588"/>
            </a:xfrm>
            <a:prstGeom prst="line">
              <a:avLst/>
            </a:prstGeom>
            <a:ln w="50800">
              <a:solidFill>
                <a:schemeClr val="tx1"/>
              </a:solidFill>
              <a:prstDash val="sysDot"/>
              <a:bevel/>
            </a:ln>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21046983">
              <a:off x="6129304" y="799946"/>
              <a:ext cx="2095638" cy="584775"/>
            </a:xfrm>
            <a:prstGeom prst="rect">
              <a:avLst/>
            </a:prstGeom>
            <a:solidFill>
              <a:schemeClr val="bg1">
                <a:alpha val="70000"/>
              </a:schemeClr>
            </a:solidFill>
          </p:spPr>
          <p:txBody>
            <a:bodyPr wrap="none" rtlCol="0">
              <a:spAutoFit/>
            </a:bodyPr>
            <a:lstStyle/>
            <a:p>
              <a:r>
                <a:rPr lang="en-US" sz="3200" dirty="0" smtClean="0">
                  <a:ln w="19050">
                    <a:solidFill>
                      <a:srgbClr val="FF0000"/>
                    </a:solidFill>
                  </a:ln>
                  <a:solidFill>
                    <a:schemeClr val="bg1"/>
                  </a:solidFill>
                </a:rPr>
                <a:t>COLORADO</a:t>
              </a:r>
              <a:endParaRPr lang="en-US" sz="3200" dirty="0">
                <a:ln w="19050">
                  <a:solidFill>
                    <a:srgbClr val="FF0000"/>
                  </a:solidFill>
                </a:ln>
                <a:solidFill>
                  <a:schemeClr val="bg1"/>
                </a:solidFill>
              </a:endParaRPr>
            </a:p>
          </p:txBody>
        </p:sp>
        <p:sp>
          <p:nvSpPr>
            <p:cNvPr id="19" name="TextBox 18"/>
            <p:cNvSpPr txBox="1"/>
            <p:nvPr/>
          </p:nvSpPr>
          <p:spPr>
            <a:xfrm rot="21046983">
              <a:off x="6114327" y="5832467"/>
              <a:ext cx="2465355" cy="584775"/>
            </a:xfrm>
            <a:prstGeom prst="rect">
              <a:avLst/>
            </a:prstGeom>
            <a:solidFill>
              <a:schemeClr val="bg1">
                <a:alpha val="70000"/>
              </a:schemeClr>
            </a:solidFill>
          </p:spPr>
          <p:txBody>
            <a:bodyPr wrap="none" rtlCol="0">
              <a:spAutoFit/>
            </a:bodyPr>
            <a:lstStyle/>
            <a:p>
              <a:r>
                <a:rPr lang="en-US" sz="3200" dirty="0" smtClean="0">
                  <a:ln w="19050">
                    <a:solidFill>
                      <a:srgbClr val="FF0000"/>
                    </a:solidFill>
                  </a:ln>
                  <a:solidFill>
                    <a:schemeClr val="bg1"/>
                  </a:solidFill>
                </a:rPr>
                <a:t>NEW MEXICO</a:t>
              </a:r>
              <a:endParaRPr lang="en-US" sz="3200" dirty="0">
                <a:ln w="19050">
                  <a:solidFill>
                    <a:srgbClr val="FF0000"/>
                  </a:solidFill>
                </a:ln>
                <a:solidFill>
                  <a:schemeClr val="bg1"/>
                </a:solidFill>
              </a:endParaRPr>
            </a:p>
          </p:txBody>
        </p:sp>
      </p:grpSp>
      <p:sp>
        <p:nvSpPr>
          <p:cNvPr id="34" name="TextBox 33"/>
          <p:cNvSpPr txBox="1"/>
          <p:nvPr/>
        </p:nvSpPr>
        <p:spPr>
          <a:xfrm>
            <a:off x="0" y="-68997"/>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the geology</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sp useBgFill="1">
        <p:nvSpPr>
          <p:cNvPr id="40" name="TextBox 39"/>
          <p:cNvSpPr txBox="1"/>
          <p:nvPr/>
        </p:nvSpPr>
        <p:spPr>
          <a:xfrm rot="20346606">
            <a:off x="117334" y="713536"/>
            <a:ext cx="2941254" cy="1200329"/>
          </a:xfrm>
          <a:prstGeom prst="rect">
            <a:avLst/>
          </a:prstGeom>
        </p:spPr>
        <p:txBody>
          <a:bodyPr wrap="none" rtlCol="0">
            <a:spAutoFit/>
          </a:bodyPr>
          <a:lstStyle/>
          <a:p>
            <a:pPr algn="ctr"/>
            <a:r>
              <a:rPr lang="en-US" sz="3600" b="1" dirty="0" smtClean="0"/>
              <a:t>Physiographic </a:t>
            </a:r>
          </a:p>
          <a:p>
            <a:pPr algn="ctr"/>
            <a:r>
              <a:rPr lang="en-US" sz="3600" b="1" dirty="0" smtClean="0"/>
              <a:t>Sections</a:t>
            </a:r>
            <a:endParaRPr lang="en-US" sz="3600" b="1" dirty="0"/>
          </a:p>
        </p:txBody>
      </p:sp>
      <p:sp>
        <p:nvSpPr>
          <p:cNvPr id="72" name="Freeform 71"/>
          <p:cNvSpPr/>
          <p:nvPr/>
        </p:nvSpPr>
        <p:spPr>
          <a:xfrm>
            <a:off x="2209800" y="990597"/>
            <a:ext cx="4820920" cy="5280660"/>
          </a:xfrm>
          <a:custGeom>
            <a:avLst/>
            <a:gdLst>
              <a:gd name="connsiteX0" fmla="*/ 3281680 w 4820920"/>
              <a:gd name="connsiteY0" fmla="*/ 5214620 h 5280660"/>
              <a:gd name="connsiteX1" fmla="*/ 3647440 w 4820920"/>
              <a:gd name="connsiteY1" fmla="*/ 4986020 h 5280660"/>
              <a:gd name="connsiteX2" fmla="*/ 4119880 w 4820920"/>
              <a:gd name="connsiteY2" fmla="*/ 4681220 h 5280660"/>
              <a:gd name="connsiteX3" fmla="*/ 4424680 w 4820920"/>
              <a:gd name="connsiteY3" fmla="*/ 4147820 h 5280660"/>
              <a:gd name="connsiteX4" fmla="*/ 4531360 w 4820920"/>
              <a:gd name="connsiteY4" fmla="*/ 3751580 h 5280660"/>
              <a:gd name="connsiteX5" fmla="*/ 4439920 w 4820920"/>
              <a:gd name="connsiteY5" fmla="*/ 3279140 h 5280660"/>
              <a:gd name="connsiteX6" fmla="*/ 4699000 w 4820920"/>
              <a:gd name="connsiteY6" fmla="*/ 3111500 h 5280660"/>
              <a:gd name="connsiteX7" fmla="*/ 4759960 w 4820920"/>
              <a:gd name="connsiteY7" fmla="*/ 2806700 h 5280660"/>
              <a:gd name="connsiteX8" fmla="*/ 4333240 w 4820920"/>
              <a:gd name="connsiteY8" fmla="*/ 2319020 h 5280660"/>
              <a:gd name="connsiteX9" fmla="*/ 4119880 w 4820920"/>
              <a:gd name="connsiteY9" fmla="*/ 2288540 h 5280660"/>
              <a:gd name="connsiteX10" fmla="*/ 3708400 w 4820920"/>
              <a:gd name="connsiteY10" fmla="*/ 2288540 h 5280660"/>
              <a:gd name="connsiteX11" fmla="*/ 3738880 w 4820920"/>
              <a:gd name="connsiteY11" fmla="*/ 1938020 h 5280660"/>
              <a:gd name="connsiteX12" fmla="*/ 3921760 w 4820920"/>
              <a:gd name="connsiteY12" fmla="*/ 1755140 h 5280660"/>
              <a:gd name="connsiteX13" fmla="*/ 3921760 w 4820920"/>
              <a:gd name="connsiteY13" fmla="*/ 1541780 h 5280660"/>
              <a:gd name="connsiteX14" fmla="*/ 3997960 w 4820920"/>
              <a:gd name="connsiteY14" fmla="*/ 1328420 h 5280660"/>
              <a:gd name="connsiteX15" fmla="*/ 4104640 w 4820920"/>
              <a:gd name="connsiteY15" fmla="*/ 977900 h 5280660"/>
              <a:gd name="connsiteX16" fmla="*/ 3952240 w 4820920"/>
              <a:gd name="connsiteY16" fmla="*/ 749300 h 5280660"/>
              <a:gd name="connsiteX17" fmla="*/ 3784600 w 4820920"/>
              <a:gd name="connsiteY17" fmla="*/ 688340 h 5280660"/>
              <a:gd name="connsiteX18" fmla="*/ 3738880 w 4820920"/>
              <a:gd name="connsiteY18" fmla="*/ 307340 h 5280660"/>
              <a:gd name="connsiteX19" fmla="*/ 3327400 w 4820920"/>
              <a:gd name="connsiteY19" fmla="*/ 93980 h 5280660"/>
              <a:gd name="connsiteX20" fmla="*/ 3144520 w 4820920"/>
              <a:gd name="connsiteY20" fmla="*/ 185420 h 5280660"/>
              <a:gd name="connsiteX21" fmla="*/ 2992120 w 4820920"/>
              <a:gd name="connsiteY21" fmla="*/ 63500 h 5280660"/>
              <a:gd name="connsiteX22" fmla="*/ 2839720 w 4820920"/>
              <a:gd name="connsiteY22" fmla="*/ 63500 h 5280660"/>
              <a:gd name="connsiteX23" fmla="*/ 2550160 w 4820920"/>
              <a:gd name="connsiteY23" fmla="*/ 2540 h 5280660"/>
              <a:gd name="connsiteX24" fmla="*/ 2336800 w 4820920"/>
              <a:gd name="connsiteY24" fmla="*/ 48260 h 5280660"/>
              <a:gd name="connsiteX25" fmla="*/ 1925320 w 4820920"/>
              <a:gd name="connsiteY25" fmla="*/ 93980 h 5280660"/>
              <a:gd name="connsiteX26" fmla="*/ 1833880 w 4820920"/>
              <a:gd name="connsiteY26" fmla="*/ 109220 h 5280660"/>
              <a:gd name="connsiteX27" fmla="*/ 1788160 w 4820920"/>
              <a:gd name="connsiteY27" fmla="*/ 459740 h 5280660"/>
              <a:gd name="connsiteX28" fmla="*/ 1437640 w 4820920"/>
              <a:gd name="connsiteY28" fmla="*/ 688340 h 5280660"/>
              <a:gd name="connsiteX29" fmla="*/ 1193800 w 4820920"/>
              <a:gd name="connsiteY29" fmla="*/ 1267460 h 5280660"/>
              <a:gd name="connsiteX30" fmla="*/ 904240 w 4820920"/>
              <a:gd name="connsiteY30" fmla="*/ 1770380 h 5280660"/>
              <a:gd name="connsiteX31" fmla="*/ 614680 w 4820920"/>
              <a:gd name="connsiteY31" fmla="*/ 2151380 h 5280660"/>
              <a:gd name="connsiteX32" fmla="*/ 492760 w 4820920"/>
              <a:gd name="connsiteY32" fmla="*/ 2501900 h 5280660"/>
              <a:gd name="connsiteX33" fmla="*/ 477520 w 4820920"/>
              <a:gd name="connsiteY33" fmla="*/ 2623820 h 5280660"/>
              <a:gd name="connsiteX34" fmla="*/ 294640 w 4820920"/>
              <a:gd name="connsiteY34" fmla="*/ 2791460 h 5280660"/>
              <a:gd name="connsiteX35" fmla="*/ 111760 w 4820920"/>
              <a:gd name="connsiteY35" fmla="*/ 3111500 h 5280660"/>
              <a:gd name="connsiteX36" fmla="*/ 50800 w 4820920"/>
              <a:gd name="connsiteY36" fmla="*/ 3462020 h 5280660"/>
              <a:gd name="connsiteX37" fmla="*/ 81280 w 4820920"/>
              <a:gd name="connsiteY37" fmla="*/ 3660140 h 5280660"/>
              <a:gd name="connsiteX38" fmla="*/ 538480 w 4820920"/>
              <a:gd name="connsiteY38" fmla="*/ 3903980 h 5280660"/>
              <a:gd name="connsiteX39" fmla="*/ 629920 w 4820920"/>
              <a:gd name="connsiteY39" fmla="*/ 4208780 h 5280660"/>
              <a:gd name="connsiteX40" fmla="*/ 1239520 w 4820920"/>
              <a:gd name="connsiteY40" fmla="*/ 4345940 h 5280660"/>
              <a:gd name="connsiteX41" fmla="*/ 1513840 w 4820920"/>
              <a:gd name="connsiteY41" fmla="*/ 4589780 h 5280660"/>
              <a:gd name="connsiteX42" fmla="*/ 1864360 w 4820920"/>
              <a:gd name="connsiteY42" fmla="*/ 4696460 h 5280660"/>
              <a:gd name="connsiteX43" fmla="*/ 2153920 w 4820920"/>
              <a:gd name="connsiteY43" fmla="*/ 4833620 h 5280660"/>
              <a:gd name="connsiteX44" fmla="*/ 2580640 w 4820920"/>
              <a:gd name="connsiteY44" fmla="*/ 4909820 h 5280660"/>
              <a:gd name="connsiteX45" fmla="*/ 2870200 w 4820920"/>
              <a:gd name="connsiteY45" fmla="*/ 5016500 h 5280660"/>
              <a:gd name="connsiteX46" fmla="*/ 3205480 w 4820920"/>
              <a:gd name="connsiteY46" fmla="*/ 5245100 h 5280660"/>
              <a:gd name="connsiteX47" fmla="*/ 3220720 w 4820920"/>
              <a:gd name="connsiteY47" fmla="*/ 5229860 h 5280660"/>
              <a:gd name="connsiteX48" fmla="*/ 3281680 w 4820920"/>
              <a:gd name="connsiteY48" fmla="*/ 5214620 h 528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820920" h="5280660">
                <a:moveTo>
                  <a:pt x="3281680" y="5214620"/>
                </a:moveTo>
                <a:cubicBezTo>
                  <a:pt x="3352800" y="5173980"/>
                  <a:pt x="3647440" y="4986020"/>
                  <a:pt x="3647440" y="4986020"/>
                </a:cubicBezTo>
                <a:cubicBezTo>
                  <a:pt x="3787140" y="4897120"/>
                  <a:pt x="3990340" y="4820920"/>
                  <a:pt x="4119880" y="4681220"/>
                </a:cubicBezTo>
                <a:cubicBezTo>
                  <a:pt x="4249420" y="4541520"/>
                  <a:pt x="4356100" y="4302760"/>
                  <a:pt x="4424680" y="4147820"/>
                </a:cubicBezTo>
                <a:cubicBezTo>
                  <a:pt x="4493260" y="3992880"/>
                  <a:pt x="4528820" y="3896360"/>
                  <a:pt x="4531360" y="3751580"/>
                </a:cubicBezTo>
                <a:cubicBezTo>
                  <a:pt x="4533900" y="3606800"/>
                  <a:pt x="4411980" y="3385820"/>
                  <a:pt x="4439920" y="3279140"/>
                </a:cubicBezTo>
                <a:cubicBezTo>
                  <a:pt x="4467860" y="3172460"/>
                  <a:pt x="4645660" y="3190240"/>
                  <a:pt x="4699000" y="3111500"/>
                </a:cubicBezTo>
                <a:cubicBezTo>
                  <a:pt x="4752340" y="3032760"/>
                  <a:pt x="4820920" y="2938780"/>
                  <a:pt x="4759960" y="2806700"/>
                </a:cubicBezTo>
                <a:cubicBezTo>
                  <a:pt x="4699000" y="2674620"/>
                  <a:pt x="4439920" y="2405380"/>
                  <a:pt x="4333240" y="2319020"/>
                </a:cubicBezTo>
                <a:cubicBezTo>
                  <a:pt x="4226560" y="2232660"/>
                  <a:pt x="4224020" y="2293620"/>
                  <a:pt x="4119880" y="2288540"/>
                </a:cubicBezTo>
                <a:cubicBezTo>
                  <a:pt x="4015740" y="2283460"/>
                  <a:pt x="3771900" y="2346960"/>
                  <a:pt x="3708400" y="2288540"/>
                </a:cubicBezTo>
                <a:cubicBezTo>
                  <a:pt x="3644900" y="2230120"/>
                  <a:pt x="3703320" y="2026920"/>
                  <a:pt x="3738880" y="1938020"/>
                </a:cubicBezTo>
                <a:cubicBezTo>
                  <a:pt x="3774440" y="1849120"/>
                  <a:pt x="3891280" y="1821180"/>
                  <a:pt x="3921760" y="1755140"/>
                </a:cubicBezTo>
                <a:cubicBezTo>
                  <a:pt x="3952240" y="1689100"/>
                  <a:pt x="3909060" y="1612900"/>
                  <a:pt x="3921760" y="1541780"/>
                </a:cubicBezTo>
                <a:cubicBezTo>
                  <a:pt x="3934460" y="1470660"/>
                  <a:pt x="3967480" y="1422400"/>
                  <a:pt x="3997960" y="1328420"/>
                </a:cubicBezTo>
                <a:cubicBezTo>
                  <a:pt x="4028440" y="1234440"/>
                  <a:pt x="4112260" y="1074420"/>
                  <a:pt x="4104640" y="977900"/>
                </a:cubicBezTo>
                <a:cubicBezTo>
                  <a:pt x="4097020" y="881380"/>
                  <a:pt x="4005580" y="797560"/>
                  <a:pt x="3952240" y="749300"/>
                </a:cubicBezTo>
                <a:cubicBezTo>
                  <a:pt x="3898900" y="701040"/>
                  <a:pt x="3820160" y="762000"/>
                  <a:pt x="3784600" y="688340"/>
                </a:cubicBezTo>
                <a:cubicBezTo>
                  <a:pt x="3749040" y="614680"/>
                  <a:pt x="3815080" y="406400"/>
                  <a:pt x="3738880" y="307340"/>
                </a:cubicBezTo>
                <a:cubicBezTo>
                  <a:pt x="3662680" y="208280"/>
                  <a:pt x="3426460" y="114300"/>
                  <a:pt x="3327400" y="93980"/>
                </a:cubicBezTo>
                <a:cubicBezTo>
                  <a:pt x="3228340" y="73660"/>
                  <a:pt x="3200400" y="190500"/>
                  <a:pt x="3144520" y="185420"/>
                </a:cubicBezTo>
                <a:cubicBezTo>
                  <a:pt x="3088640" y="180340"/>
                  <a:pt x="3042920" y="83820"/>
                  <a:pt x="2992120" y="63500"/>
                </a:cubicBezTo>
                <a:cubicBezTo>
                  <a:pt x="2941320" y="43180"/>
                  <a:pt x="2913380" y="73660"/>
                  <a:pt x="2839720" y="63500"/>
                </a:cubicBezTo>
                <a:cubicBezTo>
                  <a:pt x="2766060" y="53340"/>
                  <a:pt x="2633980" y="5080"/>
                  <a:pt x="2550160" y="2540"/>
                </a:cubicBezTo>
                <a:cubicBezTo>
                  <a:pt x="2466340" y="0"/>
                  <a:pt x="2440940" y="33020"/>
                  <a:pt x="2336800" y="48260"/>
                </a:cubicBezTo>
                <a:cubicBezTo>
                  <a:pt x="2232660" y="63500"/>
                  <a:pt x="2009140" y="83820"/>
                  <a:pt x="1925320" y="93980"/>
                </a:cubicBezTo>
                <a:cubicBezTo>
                  <a:pt x="1841500" y="104140"/>
                  <a:pt x="1856740" y="48260"/>
                  <a:pt x="1833880" y="109220"/>
                </a:cubicBezTo>
                <a:cubicBezTo>
                  <a:pt x="1811020" y="170180"/>
                  <a:pt x="1854200" y="363220"/>
                  <a:pt x="1788160" y="459740"/>
                </a:cubicBezTo>
                <a:cubicBezTo>
                  <a:pt x="1722120" y="556260"/>
                  <a:pt x="1536700" y="553720"/>
                  <a:pt x="1437640" y="688340"/>
                </a:cubicBezTo>
                <a:cubicBezTo>
                  <a:pt x="1338580" y="822960"/>
                  <a:pt x="1282700" y="1087120"/>
                  <a:pt x="1193800" y="1267460"/>
                </a:cubicBezTo>
                <a:cubicBezTo>
                  <a:pt x="1104900" y="1447800"/>
                  <a:pt x="1000760" y="1623060"/>
                  <a:pt x="904240" y="1770380"/>
                </a:cubicBezTo>
                <a:cubicBezTo>
                  <a:pt x="807720" y="1917700"/>
                  <a:pt x="683260" y="2029460"/>
                  <a:pt x="614680" y="2151380"/>
                </a:cubicBezTo>
                <a:cubicBezTo>
                  <a:pt x="546100" y="2273300"/>
                  <a:pt x="515620" y="2423160"/>
                  <a:pt x="492760" y="2501900"/>
                </a:cubicBezTo>
                <a:cubicBezTo>
                  <a:pt x="469900" y="2580640"/>
                  <a:pt x="510540" y="2575560"/>
                  <a:pt x="477520" y="2623820"/>
                </a:cubicBezTo>
                <a:cubicBezTo>
                  <a:pt x="444500" y="2672080"/>
                  <a:pt x="355600" y="2710180"/>
                  <a:pt x="294640" y="2791460"/>
                </a:cubicBezTo>
                <a:cubicBezTo>
                  <a:pt x="233680" y="2872740"/>
                  <a:pt x="152400" y="2999740"/>
                  <a:pt x="111760" y="3111500"/>
                </a:cubicBezTo>
                <a:cubicBezTo>
                  <a:pt x="71120" y="3223260"/>
                  <a:pt x="55880" y="3370580"/>
                  <a:pt x="50800" y="3462020"/>
                </a:cubicBezTo>
                <a:cubicBezTo>
                  <a:pt x="45720" y="3553460"/>
                  <a:pt x="0" y="3586480"/>
                  <a:pt x="81280" y="3660140"/>
                </a:cubicBezTo>
                <a:cubicBezTo>
                  <a:pt x="162560" y="3733800"/>
                  <a:pt x="447040" y="3812540"/>
                  <a:pt x="538480" y="3903980"/>
                </a:cubicBezTo>
                <a:cubicBezTo>
                  <a:pt x="629920" y="3995420"/>
                  <a:pt x="513080" y="4135120"/>
                  <a:pt x="629920" y="4208780"/>
                </a:cubicBezTo>
                <a:cubicBezTo>
                  <a:pt x="746760" y="4282440"/>
                  <a:pt x="1092200" y="4282440"/>
                  <a:pt x="1239520" y="4345940"/>
                </a:cubicBezTo>
                <a:cubicBezTo>
                  <a:pt x="1386840" y="4409440"/>
                  <a:pt x="1409700" y="4531360"/>
                  <a:pt x="1513840" y="4589780"/>
                </a:cubicBezTo>
                <a:cubicBezTo>
                  <a:pt x="1617980" y="4648200"/>
                  <a:pt x="1757680" y="4655820"/>
                  <a:pt x="1864360" y="4696460"/>
                </a:cubicBezTo>
                <a:cubicBezTo>
                  <a:pt x="1971040" y="4737100"/>
                  <a:pt x="2034540" y="4798060"/>
                  <a:pt x="2153920" y="4833620"/>
                </a:cubicBezTo>
                <a:cubicBezTo>
                  <a:pt x="2273300" y="4869180"/>
                  <a:pt x="2461260" y="4879340"/>
                  <a:pt x="2580640" y="4909820"/>
                </a:cubicBezTo>
                <a:cubicBezTo>
                  <a:pt x="2700020" y="4940300"/>
                  <a:pt x="2766060" y="4960620"/>
                  <a:pt x="2870200" y="5016500"/>
                </a:cubicBezTo>
                <a:cubicBezTo>
                  <a:pt x="2974340" y="5072380"/>
                  <a:pt x="3147060" y="5209540"/>
                  <a:pt x="3205480" y="5245100"/>
                </a:cubicBezTo>
                <a:cubicBezTo>
                  <a:pt x="3263900" y="5280660"/>
                  <a:pt x="3202940" y="5234940"/>
                  <a:pt x="3220720" y="5229860"/>
                </a:cubicBezTo>
                <a:cubicBezTo>
                  <a:pt x="3238500" y="5224780"/>
                  <a:pt x="3210560" y="5255260"/>
                  <a:pt x="3281680" y="5214620"/>
                </a:cubicBezTo>
                <a:close/>
              </a:path>
            </a:pathLst>
          </a:custGeom>
          <a:solidFill>
            <a:srgbClr val="FF0000">
              <a:alpha val="41000"/>
            </a:srgb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p:cNvGrpSpPr/>
          <p:nvPr/>
        </p:nvGrpSpPr>
        <p:grpSpPr>
          <a:xfrm>
            <a:off x="0" y="1295400"/>
            <a:ext cx="9144000" cy="4876800"/>
            <a:chOff x="0" y="1295400"/>
            <a:chExt cx="9144000" cy="4876800"/>
          </a:xfrm>
        </p:grpSpPr>
        <p:grpSp>
          <p:nvGrpSpPr>
            <p:cNvPr id="2" name="Group 26"/>
            <p:cNvGrpSpPr/>
            <p:nvPr/>
          </p:nvGrpSpPr>
          <p:grpSpPr>
            <a:xfrm>
              <a:off x="6432332" y="5341203"/>
              <a:ext cx="2711668" cy="830997"/>
              <a:chOff x="6260560" y="5524083"/>
              <a:chExt cx="2711668" cy="830997"/>
            </a:xfrm>
          </p:grpSpPr>
          <p:sp>
            <p:nvSpPr>
              <p:cNvPr id="23" name="Rectangle 22"/>
              <p:cNvSpPr/>
              <p:nvPr/>
            </p:nvSpPr>
            <p:spPr>
              <a:xfrm>
                <a:off x="6766560" y="5524083"/>
                <a:ext cx="2205668" cy="830997"/>
              </a:xfrm>
              <a:prstGeom prst="rect">
                <a:avLst/>
              </a:prstGeom>
              <a:solidFill>
                <a:schemeClr val="bg1"/>
              </a:solidFill>
              <a:ln w="25400">
                <a:solidFill>
                  <a:schemeClr val="tx1"/>
                </a:solidFill>
              </a:ln>
            </p:spPr>
            <p:txBody>
              <a:bodyPr wrap="none">
                <a:spAutoFit/>
              </a:bodyPr>
              <a:lstStyle/>
              <a:p>
                <a:pPr algn="ctr"/>
                <a:r>
                  <a:rPr lang="en-US" sz="2400" b="1" dirty="0" smtClean="0"/>
                  <a:t>largely volcanic </a:t>
                </a:r>
              </a:p>
              <a:p>
                <a:pPr algn="ctr"/>
                <a:r>
                  <a:rPr lang="en-US" sz="2400" b="1" dirty="0" smtClean="0"/>
                  <a:t>in origin</a:t>
                </a:r>
                <a:endParaRPr lang="en-US" sz="2400" b="1" dirty="0"/>
              </a:p>
            </p:txBody>
          </p:sp>
          <p:cxnSp>
            <p:nvCxnSpPr>
              <p:cNvPr id="25" name="Straight Connector 24"/>
              <p:cNvCxnSpPr>
                <a:stCxn id="21" idx="6"/>
                <a:endCxn id="23" idx="1"/>
              </p:cNvCxnSpPr>
              <p:nvPr/>
            </p:nvCxnSpPr>
            <p:spPr>
              <a:xfrm>
                <a:off x="6260560" y="5936179"/>
                <a:ext cx="506000" cy="340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oup 27"/>
            <p:cNvGrpSpPr/>
            <p:nvPr/>
          </p:nvGrpSpPr>
          <p:grpSpPr>
            <a:xfrm>
              <a:off x="6653859" y="4038600"/>
              <a:ext cx="2088192" cy="830997"/>
              <a:chOff x="6501459" y="5281077"/>
              <a:chExt cx="2088192" cy="830997"/>
            </a:xfrm>
          </p:grpSpPr>
          <p:sp>
            <p:nvSpPr>
              <p:cNvPr id="29" name="Rectangle 28"/>
              <p:cNvSpPr/>
              <p:nvPr/>
            </p:nvSpPr>
            <p:spPr>
              <a:xfrm>
                <a:off x="7315200" y="5281077"/>
                <a:ext cx="1274451" cy="830997"/>
              </a:xfrm>
              <a:prstGeom prst="rect">
                <a:avLst/>
              </a:prstGeom>
              <a:solidFill>
                <a:schemeClr val="bg1"/>
              </a:solidFill>
              <a:ln w="25400">
                <a:solidFill>
                  <a:schemeClr val="tx1"/>
                </a:solidFill>
              </a:ln>
            </p:spPr>
            <p:txBody>
              <a:bodyPr wrap="none">
                <a:spAutoFit/>
              </a:bodyPr>
              <a:lstStyle/>
              <a:p>
                <a:pPr algn="ctr"/>
                <a:r>
                  <a:rPr lang="en-US" sz="2400" b="1" dirty="0" smtClean="0"/>
                  <a:t>scarped </a:t>
                </a:r>
              </a:p>
              <a:p>
                <a:pPr algn="ctr"/>
                <a:r>
                  <a:rPr lang="en-US" sz="2400" b="1" dirty="0" smtClean="0"/>
                  <a:t>plateaus</a:t>
                </a:r>
                <a:endParaRPr lang="en-US" sz="2400" b="1" dirty="0"/>
              </a:p>
            </p:txBody>
          </p:sp>
          <p:cxnSp>
            <p:nvCxnSpPr>
              <p:cNvPr id="30" name="Straight Connector 29"/>
              <p:cNvCxnSpPr>
                <a:stCxn id="5" idx="7"/>
                <a:endCxn id="29" idx="1"/>
              </p:cNvCxnSpPr>
              <p:nvPr/>
            </p:nvCxnSpPr>
            <p:spPr>
              <a:xfrm flipV="1">
                <a:off x="6501459" y="5696576"/>
                <a:ext cx="813741" cy="2190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Group 30"/>
            <p:cNvGrpSpPr/>
            <p:nvPr/>
          </p:nvGrpSpPr>
          <p:grpSpPr>
            <a:xfrm>
              <a:off x="6195025" y="2381071"/>
              <a:ext cx="2741517" cy="1200329"/>
              <a:chOff x="6522469" y="5287097"/>
              <a:chExt cx="2741517" cy="1200329"/>
            </a:xfrm>
          </p:grpSpPr>
          <p:cxnSp>
            <p:nvCxnSpPr>
              <p:cNvPr id="33" name="Straight Connector 32"/>
              <p:cNvCxnSpPr>
                <a:stCxn id="12" idx="10"/>
              </p:cNvCxnSpPr>
              <p:nvPr/>
            </p:nvCxnSpPr>
            <p:spPr>
              <a:xfrm>
                <a:off x="6522469" y="5684452"/>
                <a:ext cx="1272575" cy="40974"/>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7185660" y="5287097"/>
                <a:ext cx="2078326" cy="1200329"/>
              </a:xfrm>
              <a:prstGeom prst="rect">
                <a:avLst/>
              </a:prstGeom>
              <a:solidFill>
                <a:schemeClr val="bg1"/>
              </a:solidFill>
              <a:ln w="25400">
                <a:solidFill>
                  <a:schemeClr val="tx1"/>
                </a:solidFill>
              </a:ln>
            </p:spPr>
            <p:txBody>
              <a:bodyPr wrap="none">
                <a:spAutoFit/>
              </a:bodyPr>
              <a:lstStyle/>
              <a:p>
                <a:pPr algn="ctr"/>
                <a:r>
                  <a:rPr lang="en-US" sz="2400" b="1" dirty="0" smtClean="0"/>
                  <a:t>deep canyons, </a:t>
                </a:r>
              </a:p>
              <a:p>
                <a:pPr algn="ctr"/>
                <a:r>
                  <a:rPr lang="en-US" sz="2400" b="1" dirty="0" smtClean="0"/>
                  <a:t>Monoclines,</a:t>
                </a:r>
              </a:p>
              <a:p>
                <a:pPr algn="ctr"/>
                <a:r>
                  <a:rPr lang="en-US" sz="2400" b="1" dirty="0" smtClean="0"/>
                  <a:t>laccoliths</a:t>
                </a:r>
              </a:p>
            </p:txBody>
          </p:sp>
        </p:grpSp>
        <p:grpSp>
          <p:nvGrpSpPr>
            <p:cNvPr id="6" name="Group 36"/>
            <p:cNvGrpSpPr/>
            <p:nvPr/>
          </p:nvGrpSpPr>
          <p:grpSpPr>
            <a:xfrm>
              <a:off x="6150307" y="1295400"/>
              <a:ext cx="2966748" cy="830997"/>
              <a:chOff x="6595238" y="5135880"/>
              <a:chExt cx="2966748" cy="830997"/>
            </a:xfrm>
          </p:grpSpPr>
          <p:sp>
            <p:nvSpPr>
              <p:cNvPr id="38" name="Rectangle 37"/>
              <p:cNvSpPr/>
              <p:nvPr/>
            </p:nvSpPr>
            <p:spPr>
              <a:xfrm>
                <a:off x="7226731" y="5135880"/>
                <a:ext cx="2335255" cy="830997"/>
              </a:xfrm>
              <a:prstGeom prst="rect">
                <a:avLst/>
              </a:prstGeom>
              <a:solidFill>
                <a:schemeClr val="bg1"/>
              </a:solidFill>
              <a:ln w="25400">
                <a:solidFill>
                  <a:schemeClr val="tx1"/>
                </a:solidFill>
              </a:ln>
            </p:spPr>
            <p:txBody>
              <a:bodyPr wrap="none">
                <a:spAutoFit/>
              </a:bodyPr>
              <a:lstStyle/>
              <a:p>
                <a:pPr algn="ctr"/>
                <a:r>
                  <a:rPr lang="en-US" sz="2400" b="1" dirty="0" smtClean="0"/>
                  <a:t>lowest structural</a:t>
                </a:r>
              </a:p>
              <a:p>
                <a:pPr algn="ctr"/>
                <a:r>
                  <a:rPr lang="en-US" sz="2400" b="1" dirty="0" smtClean="0"/>
                  <a:t>area of basin</a:t>
                </a:r>
              </a:p>
            </p:txBody>
          </p:sp>
          <p:cxnSp>
            <p:nvCxnSpPr>
              <p:cNvPr id="39" name="Straight Connector 38"/>
              <p:cNvCxnSpPr>
                <a:stCxn id="22" idx="12"/>
                <a:endCxn id="38" idx="1"/>
              </p:cNvCxnSpPr>
              <p:nvPr/>
            </p:nvCxnSpPr>
            <p:spPr>
              <a:xfrm flipV="1">
                <a:off x="6595238" y="5551379"/>
                <a:ext cx="631493" cy="49416"/>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43"/>
            <p:cNvGrpSpPr/>
            <p:nvPr/>
          </p:nvGrpSpPr>
          <p:grpSpPr>
            <a:xfrm>
              <a:off x="0" y="2316540"/>
              <a:ext cx="2824480" cy="1569660"/>
              <a:chOff x="7082187" y="5630823"/>
              <a:chExt cx="2824480" cy="1569660"/>
            </a:xfrm>
          </p:grpSpPr>
          <p:sp>
            <p:nvSpPr>
              <p:cNvPr id="45" name="Rectangle 44"/>
              <p:cNvSpPr/>
              <p:nvPr/>
            </p:nvSpPr>
            <p:spPr>
              <a:xfrm>
                <a:off x="7082187" y="5630823"/>
                <a:ext cx="2133600" cy="1569660"/>
              </a:xfrm>
              <a:prstGeom prst="rect">
                <a:avLst/>
              </a:prstGeom>
              <a:solidFill>
                <a:schemeClr val="bg1"/>
              </a:solidFill>
              <a:ln w="25400">
                <a:solidFill>
                  <a:schemeClr val="tx1"/>
                </a:solidFill>
              </a:ln>
            </p:spPr>
            <p:txBody>
              <a:bodyPr wrap="square">
                <a:spAutoFit/>
              </a:bodyPr>
              <a:lstStyle/>
              <a:p>
                <a:pPr algn="ctr"/>
                <a:r>
                  <a:rPr lang="en-US" sz="2400" b="1" dirty="0" smtClean="0"/>
                  <a:t>north-trending</a:t>
                </a:r>
              </a:p>
              <a:p>
                <a:pPr algn="ctr"/>
                <a:r>
                  <a:rPr lang="en-US" sz="2400" b="1" dirty="0" smtClean="0"/>
                  <a:t>plateaus, separated</a:t>
                </a:r>
              </a:p>
              <a:p>
                <a:pPr algn="ctr"/>
                <a:r>
                  <a:rPr lang="en-US" sz="2400" b="1" dirty="0" smtClean="0"/>
                  <a:t>by faults</a:t>
                </a:r>
              </a:p>
            </p:txBody>
          </p:sp>
          <p:cxnSp>
            <p:nvCxnSpPr>
              <p:cNvPr id="46" name="Straight Connector 45"/>
              <p:cNvCxnSpPr>
                <a:stCxn id="45" idx="3"/>
                <a:endCxn id="72" idx="31"/>
              </p:cNvCxnSpPr>
              <p:nvPr/>
            </p:nvCxnSpPr>
            <p:spPr>
              <a:xfrm>
                <a:off x="9215787" y="6415653"/>
                <a:ext cx="690880" cy="40607"/>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51"/>
            <p:cNvGrpSpPr/>
            <p:nvPr/>
          </p:nvGrpSpPr>
          <p:grpSpPr>
            <a:xfrm>
              <a:off x="133591" y="4876800"/>
              <a:ext cx="2762009" cy="1200329"/>
              <a:chOff x="7291978" y="5524083"/>
              <a:chExt cx="2762009" cy="1200329"/>
            </a:xfrm>
          </p:grpSpPr>
          <p:cxnSp>
            <p:nvCxnSpPr>
              <p:cNvPr id="54" name="Straight Connector 53"/>
              <p:cNvCxnSpPr/>
              <p:nvPr/>
            </p:nvCxnSpPr>
            <p:spPr>
              <a:xfrm>
                <a:off x="9215787" y="5828883"/>
                <a:ext cx="838200" cy="1588"/>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7291978" y="5524083"/>
                <a:ext cx="2076209" cy="1200329"/>
              </a:xfrm>
              <a:prstGeom prst="rect">
                <a:avLst/>
              </a:prstGeom>
              <a:solidFill>
                <a:schemeClr val="bg1"/>
              </a:solidFill>
              <a:ln w="25400">
                <a:solidFill>
                  <a:schemeClr val="tx1"/>
                </a:solidFill>
              </a:ln>
            </p:spPr>
            <p:txBody>
              <a:bodyPr wrap="none">
                <a:spAutoFit/>
              </a:bodyPr>
              <a:lstStyle/>
              <a:p>
                <a:pPr algn="ctr"/>
                <a:r>
                  <a:rPr lang="en-US" sz="2400" b="1" dirty="0" smtClean="0"/>
                  <a:t>deep canyon</a:t>
                </a:r>
              </a:p>
              <a:p>
                <a:pPr algn="ctr"/>
                <a:r>
                  <a:rPr lang="en-US" sz="2400" b="1" dirty="0" smtClean="0"/>
                  <a:t>bisecting block</a:t>
                </a:r>
              </a:p>
              <a:p>
                <a:pPr algn="ctr"/>
                <a:r>
                  <a:rPr lang="en-US" sz="2400" b="1" dirty="0" smtClean="0"/>
                  <a:t>plateaus</a:t>
                </a:r>
              </a:p>
            </p:txBody>
          </p:sp>
        </p:grpSp>
      </p:grpSp>
      <p:sp useBgFill="1">
        <p:nvSpPr>
          <p:cNvPr id="43" name="TextBox 42"/>
          <p:cNvSpPr txBox="1"/>
          <p:nvPr/>
        </p:nvSpPr>
        <p:spPr>
          <a:xfrm rot="1760861">
            <a:off x="7095744" y="246888"/>
            <a:ext cx="1954381" cy="1200329"/>
          </a:xfrm>
          <a:prstGeom prst="rect">
            <a:avLst/>
          </a:prstGeom>
        </p:spPr>
        <p:txBody>
          <a:bodyPr wrap="none" rtlCol="0">
            <a:spAutoFit/>
          </a:bodyPr>
          <a:lstStyle/>
          <a:p>
            <a:pPr algn="ctr"/>
            <a:r>
              <a:rPr lang="en-US" sz="3600" b="1" dirty="0" smtClean="0"/>
              <a:t>Geologic </a:t>
            </a:r>
          </a:p>
          <a:p>
            <a:pPr algn="ctr"/>
            <a:r>
              <a:rPr lang="en-US" sz="3600" b="1" dirty="0" smtClean="0"/>
              <a:t>Province</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barn(outVertical)">
                                      <p:cBhvr>
                                        <p:cTn id="7" dur="10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67"/>
                                        </p:tgtEl>
                                      </p:cBhvr>
                                    </p:animEffect>
                                    <p:set>
                                      <p:cBhvr>
                                        <p:cTn id="12" dur="1" fill="hold">
                                          <p:stCondLst>
                                            <p:cond delay="999"/>
                                          </p:stCondLst>
                                        </p:cTn>
                                        <p:tgtEl>
                                          <p:spTgt spid="67"/>
                                        </p:tgtEl>
                                        <p:attrNameLst>
                                          <p:attrName>style.visibility</p:attrName>
                                        </p:attrNameLst>
                                      </p:cBhvr>
                                      <p:to>
                                        <p:strVal val="hidden"/>
                                      </p:to>
                                    </p:set>
                                  </p:childTnLst>
                                </p:cTn>
                              </p:par>
                            </p:childTnLst>
                          </p:cTn>
                        </p:par>
                        <p:par>
                          <p:cTn id="13" fill="hold">
                            <p:stCondLst>
                              <p:cond delay="1000"/>
                            </p:stCondLst>
                            <p:childTnLst>
                              <p:par>
                                <p:cTn id="14" presetID="53" presetClass="entr" presetSubtype="0"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p:cTn id="16" dur="1000" fill="hold"/>
                                        <p:tgtEl>
                                          <p:spTgt spid="40"/>
                                        </p:tgtEl>
                                        <p:attrNameLst>
                                          <p:attrName>ppt_w</p:attrName>
                                        </p:attrNameLst>
                                      </p:cBhvr>
                                      <p:tavLst>
                                        <p:tav tm="0">
                                          <p:val>
                                            <p:fltVal val="0"/>
                                          </p:val>
                                        </p:tav>
                                        <p:tav tm="100000">
                                          <p:val>
                                            <p:strVal val="#ppt_w"/>
                                          </p:val>
                                        </p:tav>
                                      </p:tavLst>
                                    </p:anim>
                                    <p:anim calcmode="lin" valueType="num">
                                      <p:cBhvr>
                                        <p:cTn id="17" dur="1000" fill="hold"/>
                                        <p:tgtEl>
                                          <p:spTgt spid="40"/>
                                        </p:tgtEl>
                                        <p:attrNameLst>
                                          <p:attrName>ppt_h</p:attrName>
                                        </p:attrNameLst>
                                      </p:cBhvr>
                                      <p:tavLst>
                                        <p:tav tm="0">
                                          <p:val>
                                            <p:fltVal val="0"/>
                                          </p:val>
                                        </p:tav>
                                        <p:tav tm="100000">
                                          <p:val>
                                            <p:strVal val="#ppt_h"/>
                                          </p:val>
                                        </p:tav>
                                      </p:tavLst>
                                    </p:anim>
                                    <p:animEffect transition="in" filter="fade">
                                      <p:cBhvr>
                                        <p:cTn id="18" dur="1000"/>
                                        <p:tgtEl>
                                          <p:spTgt spid="40"/>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1000"/>
                                        <p:tgtEl>
                                          <p:spTgt spid="70"/>
                                        </p:tgtEl>
                                      </p:cBhvr>
                                    </p:animEffect>
                                  </p:childTnLst>
                                </p:cTn>
                              </p:par>
                              <p:par>
                                <p:cTn id="23" presetID="10" presetClass="entr" presetSubtype="0" fill="hold" nodeType="with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1000"/>
                                        <p:tgtEl>
                                          <p:spTgt spid="7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00"/>
                                        <p:tgtEl>
                                          <p:spTgt spid="71"/>
                                        </p:tgtEl>
                                      </p:cBhvr>
                                    </p:animEffect>
                                    <p:set>
                                      <p:cBhvr>
                                        <p:cTn id="30" dur="1" fill="hold">
                                          <p:stCondLst>
                                            <p:cond delay="999"/>
                                          </p:stCondLst>
                                        </p:cTn>
                                        <p:tgtEl>
                                          <p:spTgt spid="71"/>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40"/>
                                        </p:tgtEl>
                                      </p:cBhvr>
                                    </p:animEffect>
                                    <p:set>
                                      <p:cBhvr>
                                        <p:cTn id="33" dur="1" fill="hold">
                                          <p:stCondLst>
                                            <p:cond delay="999"/>
                                          </p:stCondLst>
                                        </p:cTn>
                                        <p:tgtEl>
                                          <p:spTgt spid="40"/>
                                        </p:tgtEl>
                                        <p:attrNameLst>
                                          <p:attrName>style.visibility</p:attrName>
                                        </p:attrNameLst>
                                      </p:cBhvr>
                                      <p:to>
                                        <p:strVal val="hidden"/>
                                      </p:to>
                                    </p:set>
                                  </p:childTnLst>
                                </p:cTn>
                              </p:par>
                            </p:childTnLst>
                          </p:cTn>
                        </p:par>
                        <p:par>
                          <p:cTn id="34" fill="hold">
                            <p:stCondLst>
                              <p:cond delay="1000"/>
                            </p:stCondLst>
                            <p:childTnLst>
                              <p:par>
                                <p:cTn id="35" presetID="53" presetClass="entr" presetSubtype="0" fill="hold" grpId="0" nodeType="afterEffect">
                                  <p:stCondLst>
                                    <p:cond delay="0"/>
                                  </p:stCondLst>
                                  <p:childTnLst>
                                    <p:set>
                                      <p:cBhvr>
                                        <p:cTn id="36" dur="1" fill="hold">
                                          <p:stCondLst>
                                            <p:cond delay="0"/>
                                          </p:stCondLst>
                                        </p:cTn>
                                        <p:tgtEl>
                                          <p:spTgt spid="72"/>
                                        </p:tgtEl>
                                        <p:attrNameLst>
                                          <p:attrName>style.visibility</p:attrName>
                                        </p:attrNameLst>
                                      </p:cBhvr>
                                      <p:to>
                                        <p:strVal val="visible"/>
                                      </p:to>
                                    </p:set>
                                    <p:anim calcmode="lin" valueType="num">
                                      <p:cBhvr>
                                        <p:cTn id="37" dur="1000" fill="hold"/>
                                        <p:tgtEl>
                                          <p:spTgt spid="72"/>
                                        </p:tgtEl>
                                        <p:attrNameLst>
                                          <p:attrName>ppt_w</p:attrName>
                                        </p:attrNameLst>
                                      </p:cBhvr>
                                      <p:tavLst>
                                        <p:tav tm="0">
                                          <p:val>
                                            <p:fltVal val="0"/>
                                          </p:val>
                                        </p:tav>
                                        <p:tav tm="100000">
                                          <p:val>
                                            <p:strVal val="#ppt_w"/>
                                          </p:val>
                                        </p:tav>
                                      </p:tavLst>
                                    </p:anim>
                                    <p:anim calcmode="lin" valueType="num">
                                      <p:cBhvr>
                                        <p:cTn id="38" dur="1000" fill="hold"/>
                                        <p:tgtEl>
                                          <p:spTgt spid="72"/>
                                        </p:tgtEl>
                                        <p:attrNameLst>
                                          <p:attrName>ppt_h</p:attrName>
                                        </p:attrNameLst>
                                      </p:cBhvr>
                                      <p:tavLst>
                                        <p:tav tm="0">
                                          <p:val>
                                            <p:fltVal val="0"/>
                                          </p:val>
                                        </p:tav>
                                        <p:tav tm="100000">
                                          <p:val>
                                            <p:strVal val="#ppt_h"/>
                                          </p:val>
                                        </p:tav>
                                      </p:tavLst>
                                    </p:anim>
                                    <p:animEffect transition="in" filter="fade">
                                      <p:cBhvr>
                                        <p:cTn id="39" dur="1000"/>
                                        <p:tgtEl>
                                          <p:spTgt spid="72"/>
                                        </p:tgtEl>
                                      </p:cBhvr>
                                    </p:animEffect>
                                  </p:childTnLst>
                                </p:cTn>
                              </p:par>
                              <p:par>
                                <p:cTn id="40" presetID="10" presetClass="exit" presetSubtype="0" fill="hold" nodeType="withEffect">
                                  <p:stCondLst>
                                    <p:cond delay="0"/>
                                  </p:stCondLst>
                                  <p:childTnLst>
                                    <p:animEffect transition="out" filter="fade">
                                      <p:cBhvr>
                                        <p:cTn id="41" dur="1000"/>
                                        <p:tgtEl>
                                          <p:spTgt spid="70"/>
                                        </p:tgtEl>
                                      </p:cBhvr>
                                    </p:animEffect>
                                    <p:set>
                                      <p:cBhvr>
                                        <p:cTn id="42" dur="1" fill="hold">
                                          <p:stCondLst>
                                            <p:cond delay="999"/>
                                          </p:stCondLst>
                                        </p:cTn>
                                        <p:tgtEl>
                                          <p:spTgt spid="70"/>
                                        </p:tgtEl>
                                        <p:attrNameLst>
                                          <p:attrName>style.visibility</p:attrName>
                                        </p:attrNameLst>
                                      </p:cBhvr>
                                      <p:to>
                                        <p:strVal val="hidden"/>
                                      </p:to>
                                    </p:set>
                                  </p:childTnLst>
                                </p:cTn>
                              </p:par>
                            </p:childTnLst>
                          </p:cTn>
                        </p:par>
                        <p:par>
                          <p:cTn id="43" fill="hold">
                            <p:stCondLst>
                              <p:cond delay="2000"/>
                            </p:stCondLst>
                            <p:childTnLst>
                              <p:par>
                                <p:cTn id="44" presetID="53" presetClass="entr" presetSubtype="0" fill="hold" grpId="0" nodeType="afterEffect">
                                  <p:stCondLst>
                                    <p:cond delay="0"/>
                                  </p:stCondLst>
                                  <p:childTnLst>
                                    <p:set>
                                      <p:cBhvr>
                                        <p:cTn id="45" dur="1" fill="hold">
                                          <p:stCondLst>
                                            <p:cond delay="0"/>
                                          </p:stCondLst>
                                        </p:cTn>
                                        <p:tgtEl>
                                          <p:spTgt spid="43"/>
                                        </p:tgtEl>
                                        <p:attrNameLst>
                                          <p:attrName>style.visibility</p:attrName>
                                        </p:attrNameLst>
                                      </p:cBhvr>
                                      <p:to>
                                        <p:strVal val="visible"/>
                                      </p:to>
                                    </p:set>
                                    <p:anim calcmode="lin" valueType="num">
                                      <p:cBhvr>
                                        <p:cTn id="46" dur="1000" fill="hold"/>
                                        <p:tgtEl>
                                          <p:spTgt spid="43"/>
                                        </p:tgtEl>
                                        <p:attrNameLst>
                                          <p:attrName>ppt_w</p:attrName>
                                        </p:attrNameLst>
                                      </p:cBhvr>
                                      <p:tavLst>
                                        <p:tav tm="0">
                                          <p:val>
                                            <p:fltVal val="0"/>
                                          </p:val>
                                        </p:tav>
                                        <p:tav tm="100000">
                                          <p:val>
                                            <p:strVal val="#ppt_w"/>
                                          </p:val>
                                        </p:tav>
                                      </p:tavLst>
                                    </p:anim>
                                    <p:anim calcmode="lin" valueType="num">
                                      <p:cBhvr>
                                        <p:cTn id="47" dur="1000" fill="hold"/>
                                        <p:tgtEl>
                                          <p:spTgt spid="43"/>
                                        </p:tgtEl>
                                        <p:attrNameLst>
                                          <p:attrName>ppt_h</p:attrName>
                                        </p:attrNameLst>
                                      </p:cBhvr>
                                      <p:tavLst>
                                        <p:tav tm="0">
                                          <p:val>
                                            <p:fltVal val="0"/>
                                          </p:val>
                                        </p:tav>
                                        <p:tav tm="100000">
                                          <p:val>
                                            <p:strVal val="#ppt_h"/>
                                          </p:val>
                                        </p:tav>
                                      </p:tavLst>
                                    </p:anim>
                                    <p:animEffect transition="in" filter="fade">
                                      <p:cBhvr>
                                        <p:cTn id="48"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72" grpId="0" animBg="1"/>
      <p:bldP spid="4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6322" name="Picture 2" descr="50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500 Ma </a:t>
            </a:r>
          </a:p>
        </p:txBody>
      </p:sp>
    </p:spTree>
  </p:cSld>
  <p:clrMapOvr>
    <a:masterClrMapping/>
  </p:clrMapOvr>
  <p:transition advTm="100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2" descr="510"/>
          <p:cNvPicPr>
            <a:picLocks noChangeAspect="1" noChangeArrowheads="1"/>
          </p:cNvPicPr>
          <p:nvPr/>
        </p:nvPicPr>
        <p:blipFill>
          <a:blip r:embed="rId2" cstate="print"/>
          <a:srcRect/>
          <a:stretch>
            <a:fillRect/>
          </a:stretch>
        </p:blipFill>
        <p:spPr bwMode="auto">
          <a:xfrm>
            <a:off x="220663" y="621792"/>
            <a:ext cx="8702675" cy="5526088"/>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510 Ma </a:t>
            </a:r>
          </a:p>
        </p:txBody>
      </p:sp>
    </p:spTree>
  </p:cSld>
  <p:clrMapOvr>
    <a:masterClrMapping/>
  </p:clrMapOvr>
  <p:transition advTm="100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8370" name="Picture 2" descr="520"/>
          <p:cNvPicPr>
            <a:picLocks noChangeAspect="1" noChangeArrowheads="1"/>
          </p:cNvPicPr>
          <p:nvPr/>
        </p:nvPicPr>
        <p:blipFill>
          <a:blip r:embed="rId2" cstate="print"/>
          <a:srcRect/>
          <a:stretch>
            <a:fillRect/>
          </a:stretch>
        </p:blipFill>
        <p:spPr bwMode="auto">
          <a:xfrm>
            <a:off x="220663" y="620713"/>
            <a:ext cx="8702675" cy="5526087"/>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520 Ma </a:t>
            </a:r>
          </a:p>
        </p:txBody>
      </p:sp>
    </p:spTree>
  </p:cSld>
  <p:clrMapOvr>
    <a:masterClrMapping/>
  </p:clrMapOvr>
  <p:transition advTm="100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9394" name="Picture 2" descr="530"/>
          <p:cNvPicPr>
            <a:picLocks noChangeAspect="1" noChangeArrowheads="1"/>
          </p:cNvPicPr>
          <p:nvPr/>
        </p:nvPicPr>
        <p:blipFill>
          <a:blip r:embed="rId2" cstate="print"/>
          <a:srcRect/>
          <a:stretch>
            <a:fillRect/>
          </a:stretch>
        </p:blipFill>
        <p:spPr bwMode="auto">
          <a:xfrm>
            <a:off x="220663" y="620713"/>
            <a:ext cx="8702675" cy="5526087"/>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6282"/>
              <a:ext cx="4044843" cy="2698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530 Ma </a:t>
            </a:r>
          </a:p>
        </p:txBody>
      </p:sp>
    </p:spTree>
  </p:cSld>
  <p:clrMapOvr>
    <a:masterClrMapping/>
  </p:clrMapOvr>
  <p:transition advTm="100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0418" name="Picture 2" descr="540"/>
          <p:cNvPicPr>
            <a:picLocks noChangeAspect="1" noChangeArrowheads="1"/>
          </p:cNvPicPr>
          <p:nvPr/>
        </p:nvPicPr>
        <p:blipFill>
          <a:blip r:embed="rId2" cstate="print"/>
          <a:srcRect/>
          <a:stretch>
            <a:fillRect/>
          </a:stretch>
        </p:blipFill>
        <p:spPr bwMode="auto">
          <a:xfrm>
            <a:off x="220663" y="620713"/>
            <a:ext cx="8702675" cy="5526087"/>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36302"/>
              <a:ext cx="3220384" cy="2998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540 Ma </a:t>
            </a:r>
          </a:p>
        </p:txBody>
      </p:sp>
    </p:spTree>
  </p:cSld>
  <p:clrMapOvr>
    <a:masterClrMapping/>
  </p:clrMapOvr>
  <p:transition advTm="100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42" name="Picture 2" descr="600"/>
          <p:cNvPicPr>
            <a:picLocks noChangeAspect="1" noChangeArrowheads="1"/>
          </p:cNvPicPr>
          <p:nvPr/>
        </p:nvPicPr>
        <p:blipFill>
          <a:blip r:embed="rId2" cstate="print"/>
          <a:srcRect/>
          <a:stretch>
            <a:fillRect/>
          </a:stretch>
        </p:blipFill>
        <p:spPr bwMode="auto">
          <a:xfrm>
            <a:off x="220663" y="620713"/>
            <a:ext cx="8702675" cy="5526087"/>
          </a:xfrm>
          <a:prstGeom prst="rect">
            <a:avLst/>
          </a:prstGeom>
          <a:noFill/>
          <a:ln w="9525">
            <a:noFill/>
            <a:miter lim="800000"/>
            <a:headEnd/>
            <a:tailEnd/>
          </a:ln>
        </p:spPr>
      </p:pic>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600 Ma </a:t>
            </a:r>
          </a:p>
        </p:txBody>
      </p:sp>
    </p:spTree>
  </p:cSld>
  <p:clrMapOvr>
    <a:masterClrMapping/>
  </p:clrMapOvr>
  <p:transition advTm="100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2466" name="Picture 2" descr="650"/>
          <p:cNvPicPr>
            <a:picLocks noChangeAspect="1" noChangeArrowheads="1"/>
          </p:cNvPicPr>
          <p:nvPr/>
        </p:nvPicPr>
        <p:blipFill>
          <a:blip r:embed="rId2" cstate="print"/>
          <a:srcRect/>
          <a:stretch>
            <a:fillRect/>
          </a:stretch>
        </p:blipFill>
        <p:spPr bwMode="auto">
          <a:xfrm>
            <a:off x="220663" y="620713"/>
            <a:ext cx="8702675" cy="5526087"/>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4"/>
          <p:cNvGrpSpPr/>
          <p:nvPr/>
        </p:nvGrpSpPr>
        <p:grpSpPr>
          <a:xfrm>
            <a:off x="32482" y="5336498"/>
            <a:ext cx="8916646" cy="1521502"/>
            <a:chOff x="32482" y="5336498"/>
            <a:chExt cx="8916646" cy="1521502"/>
          </a:xfrm>
        </p:grpSpPr>
        <p:sp useBgFill="1">
          <p:nvSpPr>
            <p:cNvPr id="6" name="Rectangle 5"/>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9" name="TextBox 8"/>
          <p:cNvSpPr txBox="1"/>
          <p:nvPr/>
        </p:nvSpPr>
        <p:spPr>
          <a:xfrm>
            <a:off x="89940" y="5201587"/>
            <a:ext cx="1297150" cy="461665"/>
          </a:xfrm>
          <a:prstGeom prst="rect">
            <a:avLst/>
          </a:prstGeom>
        </p:spPr>
        <p:txBody>
          <a:bodyPr wrap="none" rtlCol="0">
            <a:spAutoFit/>
          </a:bodyPr>
          <a:lstStyle/>
          <a:p>
            <a:r>
              <a:rPr lang="en-US" sz="2400" b="1" dirty="0" smtClean="0"/>
              <a:t>650 Ma </a:t>
            </a:r>
          </a:p>
        </p:txBody>
      </p:sp>
    </p:spTree>
  </p:cSld>
  <p:clrMapOvr>
    <a:masterClrMapping/>
  </p:clrMapOvr>
  <p:transition advTm="100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3490" name="Picture 2" descr="700"/>
          <p:cNvPicPr>
            <a:picLocks noChangeAspect="1" noChangeArrowheads="1"/>
          </p:cNvPicPr>
          <p:nvPr/>
        </p:nvPicPr>
        <p:blipFill>
          <a:blip r:embed="rId2" cstate="print"/>
          <a:srcRect/>
          <a:stretch>
            <a:fillRect/>
          </a:stretch>
        </p:blipFill>
        <p:spPr bwMode="auto">
          <a:xfrm>
            <a:off x="220663" y="620713"/>
            <a:ext cx="8702675" cy="5526087"/>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4"/>
          <p:cNvGrpSpPr/>
          <p:nvPr/>
        </p:nvGrpSpPr>
        <p:grpSpPr>
          <a:xfrm>
            <a:off x="32482" y="5336498"/>
            <a:ext cx="8916646" cy="1521502"/>
            <a:chOff x="32482" y="5336498"/>
            <a:chExt cx="8916646" cy="1521502"/>
          </a:xfrm>
        </p:grpSpPr>
        <p:sp useBgFill="1">
          <p:nvSpPr>
            <p:cNvPr id="6" name="Rectangle 5"/>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9" name="TextBox 8"/>
          <p:cNvSpPr txBox="1"/>
          <p:nvPr/>
        </p:nvSpPr>
        <p:spPr>
          <a:xfrm>
            <a:off x="89940" y="5201587"/>
            <a:ext cx="1297150" cy="461665"/>
          </a:xfrm>
          <a:prstGeom prst="rect">
            <a:avLst/>
          </a:prstGeom>
        </p:spPr>
        <p:txBody>
          <a:bodyPr wrap="none" rtlCol="0">
            <a:spAutoFit/>
          </a:bodyPr>
          <a:lstStyle/>
          <a:p>
            <a:r>
              <a:rPr lang="en-US" sz="2400" b="1" dirty="0" smtClean="0"/>
              <a:t>700 Ma </a:t>
            </a:r>
          </a:p>
        </p:txBody>
      </p:sp>
    </p:spTree>
  </p:cSld>
  <p:clrMapOvr>
    <a:masterClrMapping/>
  </p:clrMapOvr>
  <p:transition advTm="100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538" name="Picture 4" descr="750"/>
          <p:cNvPicPr>
            <a:picLocks noChangeAspect="1" noChangeArrowheads="1"/>
          </p:cNvPicPr>
          <p:nvPr/>
        </p:nvPicPr>
        <p:blipFill>
          <a:blip r:embed="rId3" cstate="print"/>
          <a:srcRect/>
          <a:stretch>
            <a:fillRect/>
          </a:stretch>
        </p:blipFill>
        <p:spPr bwMode="auto">
          <a:xfrm>
            <a:off x="220663" y="621792"/>
            <a:ext cx="8702675" cy="5526088"/>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750 Ma </a:t>
            </a:r>
          </a:p>
        </p:txBody>
      </p:sp>
    </p:spTree>
  </p:cSld>
  <p:clrMapOvr>
    <a:masterClrMapping/>
  </p:clrMapOvr>
  <p:transition advTm="100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0"/>
          <p:cNvGrpSpPr/>
          <p:nvPr/>
        </p:nvGrpSpPr>
        <p:grpSpPr>
          <a:xfrm>
            <a:off x="32482" y="621792"/>
            <a:ext cx="8916646" cy="6236208"/>
            <a:chOff x="32482" y="621792"/>
            <a:chExt cx="8916646" cy="6236208"/>
          </a:xfrm>
        </p:grpSpPr>
        <p:pic>
          <p:nvPicPr>
            <p:cNvPr id="4" name="Picture 4" descr="750"/>
            <p:cNvPicPr>
              <a:picLocks noChangeAspect="1" noChangeArrowheads="1"/>
            </p:cNvPicPr>
            <p:nvPr/>
          </p:nvPicPr>
          <p:blipFill>
            <a:blip r:embed="rId2" cstate="print"/>
            <a:srcRect/>
            <a:stretch>
              <a:fillRect/>
            </a:stretch>
          </p:blipFill>
          <p:spPr bwMode="auto">
            <a:xfrm>
              <a:off x="220663" y="621792"/>
              <a:ext cx="8702675" cy="5526088"/>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750 Ma </a:t>
              </a:r>
            </a:p>
          </p:txBody>
        </p:sp>
      </p:grpSp>
      <p:sp>
        <p:nvSpPr>
          <p:cNvPr id="13" name="Oval 12"/>
          <p:cNvSpPr/>
          <p:nvPr/>
        </p:nvSpPr>
        <p:spPr bwMode="auto">
          <a:xfrm>
            <a:off x="-29980" y="5171606"/>
            <a:ext cx="1558977" cy="49467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1"/>
          <p:cNvSpPr txBox="1">
            <a:spLocks noChangeArrowheads="1"/>
          </p:cNvSpPr>
          <p:nvPr/>
        </p:nvSpPr>
        <p:spPr bwMode="auto">
          <a:xfrm>
            <a:off x="936884" y="0"/>
            <a:ext cx="7502577" cy="584775"/>
          </a:xfrm>
          <a:prstGeom prst="rect">
            <a:avLst/>
          </a:prstGeom>
          <a:no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FORWARD </a:t>
            </a:r>
            <a:r>
              <a:rPr lang="en-US" sz="3200" b="1" dirty="0" smtClean="0"/>
              <a:t>in time . . . .</a:t>
            </a:r>
            <a:endParaRPr lang="en-US" sz="32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13"/>
                                        </p:tgtEl>
                                      </p:cBhvr>
                                    </p:animEffect>
                                    <p:set>
                                      <p:cBhvr>
                                        <p:cTn id="12" dur="1" fill="hold">
                                          <p:stCondLst>
                                            <p:cond delay="999"/>
                                          </p:stCondLst>
                                        </p:cTn>
                                        <p:tgtEl>
                                          <p:spTgt spid="13"/>
                                        </p:tgtEl>
                                        <p:attrNameLst>
                                          <p:attrName>style.visibility</p:attrName>
                                        </p:attrNameLst>
                                      </p:cBhvr>
                                      <p:to>
                                        <p:strVal val="hidden"/>
                                      </p:to>
                                    </p:se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499616" y="762000"/>
            <a:ext cx="5815531" cy="6099048"/>
          </a:xfrm>
          <a:prstGeom prst="rect">
            <a:avLst/>
          </a:prstGeom>
          <a:noFill/>
          <a:ln w="9525">
            <a:noFill/>
            <a:miter lim="800000"/>
            <a:headEnd/>
            <a:tailEnd/>
          </a:ln>
          <a:effectLst/>
        </p:spPr>
      </p:pic>
      <p:sp>
        <p:nvSpPr>
          <p:cNvPr id="72" name="Freeform 71"/>
          <p:cNvSpPr/>
          <p:nvPr/>
        </p:nvSpPr>
        <p:spPr>
          <a:xfrm>
            <a:off x="2209800" y="990597"/>
            <a:ext cx="4820920" cy="5280660"/>
          </a:xfrm>
          <a:custGeom>
            <a:avLst/>
            <a:gdLst>
              <a:gd name="connsiteX0" fmla="*/ 3281680 w 4820920"/>
              <a:gd name="connsiteY0" fmla="*/ 5214620 h 5280660"/>
              <a:gd name="connsiteX1" fmla="*/ 3647440 w 4820920"/>
              <a:gd name="connsiteY1" fmla="*/ 4986020 h 5280660"/>
              <a:gd name="connsiteX2" fmla="*/ 4119880 w 4820920"/>
              <a:gd name="connsiteY2" fmla="*/ 4681220 h 5280660"/>
              <a:gd name="connsiteX3" fmla="*/ 4424680 w 4820920"/>
              <a:gd name="connsiteY3" fmla="*/ 4147820 h 5280660"/>
              <a:gd name="connsiteX4" fmla="*/ 4531360 w 4820920"/>
              <a:gd name="connsiteY4" fmla="*/ 3751580 h 5280660"/>
              <a:gd name="connsiteX5" fmla="*/ 4439920 w 4820920"/>
              <a:gd name="connsiteY5" fmla="*/ 3279140 h 5280660"/>
              <a:gd name="connsiteX6" fmla="*/ 4699000 w 4820920"/>
              <a:gd name="connsiteY6" fmla="*/ 3111500 h 5280660"/>
              <a:gd name="connsiteX7" fmla="*/ 4759960 w 4820920"/>
              <a:gd name="connsiteY7" fmla="*/ 2806700 h 5280660"/>
              <a:gd name="connsiteX8" fmla="*/ 4333240 w 4820920"/>
              <a:gd name="connsiteY8" fmla="*/ 2319020 h 5280660"/>
              <a:gd name="connsiteX9" fmla="*/ 4119880 w 4820920"/>
              <a:gd name="connsiteY9" fmla="*/ 2288540 h 5280660"/>
              <a:gd name="connsiteX10" fmla="*/ 3708400 w 4820920"/>
              <a:gd name="connsiteY10" fmla="*/ 2288540 h 5280660"/>
              <a:gd name="connsiteX11" fmla="*/ 3738880 w 4820920"/>
              <a:gd name="connsiteY11" fmla="*/ 1938020 h 5280660"/>
              <a:gd name="connsiteX12" fmla="*/ 3921760 w 4820920"/>
              <a:gd name="connsiteY12" fmla="*/ 1755140 h 5280660"/>
              <a:gd name="connsiteX13" fmla="*/ 3921760 w 4820920"/>
              <a:gd name="connsiteY13" fmla="*/ 1541780 h 5280660"/>
              <a:gd name="connsiteX14" fmla="*/ 3997960 w 4820920"/>
              <a:gd name="connsiteY14" fmla="*/ 1328420 h 5280660"/>
              <a:gd name="connsiteX15" fmla="*/ 4104640 w 4820920"/>
              <a:gd name="connsiteY15" fmla="*/ 977900 h 5280660"/>
              <a:gd name="connsiteX16" fmla="*/ 3952240 w 4820920"/>
              <a:gd name="connsiteY16" fmla="*/ 749300 h 5280660"/>
              <a:gd name="connsiteX17" fmla="*/ 3784600 w 4820920"/>
              <a:gd name="connsiteY17" fmla="*/ 688340 h 5280660"/>
              <a:gd name="connsiteX18" fmla="*/ 3738880 w 4820920"/>
              <a:gd name="connsiteY18" fmla="*/ 307340 h 5280660"/>
              <a:gd name="connsiteX19" fmla="*/ 3327400 w 4820920"/>
              <a:gd name="connsiteY19" fmla="*/ 93980 h 5280660"/>
              <a:gd name="connsiteX20" fmla="*/ 3144520 w 4820920"/>
              <a:gd name="connsiteY20" fmla="*/ 185420 h 5280660"/>
              <a:gd name="connsiteX21" fmla="*/ 2992120 w 4820920"/>
              <a:gd name="connsiteY21" fmla="*/ 63500 h 5280660"/>
              <a:gd name="connsiteX22" fmla="*/ 2839720 w 4820920"/>
              <a:gd name="connsiteY22" fmla="*/ 63500 h 5280660"/>
              <a:gd name="connsiteX23" fmla="*/ 2550160 w 4820920"/>
              <a:gd name="connsiteY23" fmla="*/ 2540 h 5280660"/>
              <a:gd name="connsiteX24" fmla="*/ 2336800 w 4820920"/>
              <a:gd name="connsiteY24" fmla="*/ 48260 h 5280660"/>
              <a:gd name="connsiteX25" fmla="*/ 1925320 w 4820920"/>
              <a:gd name="connsiteY25" fmla="*/ 93980 h 5280660"/>
              <a:gd name="connsiteX26" fmla="*/ 1833880 w 4820920"/>
              <a:gd name="connsiteY26" fmla="*/ 109220 h 5280660"/>
              <a:gd name="connsiteX27" fmla="*/ 1788160 w 4820920"/>
              <a:gd name="connsiteY27" fmla="*/ 459740 h 5280660"/>
              <a:gd name="connsiteX28" fmla="*/ 1437640 w 4820920"/>
              <a:gd name="connsiteY28" fmla="*/ 688340 h 5280660"/>
              <a:gd name="connsiteX29" fmla="*/ 1193800 w 4820920"/>
              <a:gd name="connsiteY29" fmla="*/ 1267460 h 5280660"/>
              <a:gd name="connsiteX30" fmla="*/ 904240 w 4820920"/>
              <a:gd name="connsiteY30" fmla="*/ 1770380 h 5280660"/>
              <a:gd name="connsiteX31" fmla="*/ 614680 w 4820920"/>
              <a:gd name="connsiteY31" fmla="*/ 2151380 h 5280660"/>
              <a:gd name="connsiteX32" fmla="*/ 492760 w 4820920"/>
              <a:gd name="connsiteY32" fmla="*/ 2501900 h 5280660"/>
              <a:gd name="connsiteX33" fmla="*/ 477520 w 4820920"/>
              <a:gd name="connsiteY33" fmla="*/ 2623820 h 5280660"/>
              <a:gd name="connsiteX34" fmla="*/ 294640 w 4820920"/>
              <a:gd name="connsiteY34" fmla="*/ 2791460 h 5280660"/>
              <a:gd name="connsiteX35" fmla="*/ 111760 w 4820920"/>
              <a:gd name="connsiteY35" fmla="*/ 3111500 h 5280660"/>
              <a:gd name="connsiteX36" fmla="*/ 50800 w 4820920"/>
              <a:gd name="connsiteY36" fmla="*/ 3462020 h 5280660"/>
              <a:gd name="connsiteX37" fmla="*/ 81280 w 4820920"/>
              <a:gd name="connsiteY37" fmla="*/ 3660140 h 5280660"/>
              <a:gd name="connsiteX38" fmla="*/ 538480 w 4820920"/>
              <a:gd name="connsiteY38" fmla="*/ 3903980 h 5280660"/>
              <a:gd name="connsiteX39" fmla="*/ 629920 w 4820920"/>
              <a:gd name="connsiteY39" fmla="*/ 4208780 h 5280660"/>
              <a:gd name="connsiteX40" fmla="*/ 1239520 w 4820920"/>
              <a:gd name="connsiteY40" fmla="*/ 4345940 h 5280660"/>
              <a:gd name="connsiteX41" fmla="*/ 1513840 w 4820920"/>
              <a:gd name="connsiteY41" fmla="*/ 4589780 h 5280660"/>
              <a:gd name="connsiteX42" fmla="*/ 1864360 w 4820920"/>
              <a:gd name="connsiteY42" fmla="*/ 4696460 h 5280660"/>
              <a:gd name="connsiteX43" fmla="*/ 2153920 w 4820920"/>
              <a:gd name="connsiteY43" fmla="*/ 4833620 h 5280660"/>
              <a:gd name="connsiteX44" fmla="*/ 2580640 w 4820920"/>
              <a:gd name="connsiteY44" fmla="*/ 4909820 h 5280660"/>
              <a:gd name="connsiteX45" fmla="*/ 2870200 w 4820920"/>
              <a:gd name="connsiteY45" fmla="*/ 5016500 h 5280660"/>
              <a:gd name="connsiteX46" fmla="*/ 3205480 w 4820920"/>
              <a:gd name="connsiteY46" fmla="*/ 5245100 h 5280660"/>
              <a:gd name="connsiteX47" fmla="*/ 3220720 w 4820920"/>
              <a:gd name="connsiteY47" fmla="*/ 5229860 h 5280660"/>
              <a:gd name="connsiteX48" fmla="*/ 3281680 w 4820920"/>
              <a:gd name="connsiteY48" fmla="*/ 5214620 h 528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820920" h="5280660">
                <a:moveTo>
                  <a:pt x="3281680" y="5214620"/>
                </a:moveTo>
                <a:cubicBezTo>
                  <a:pt x="3352800" y="5173980"/>
                  <a:pt x="3647440" y="4986020"/>
                  <a:pt x="3647440" y="4986020"/>
                </a:cubicBezTo>
                <a:cubicBezTo>
                  <a:pt x="3787140" y="4897120"/>
                  <a:pt x="3990340" y="4820920"/>
                  <a:pt x="4119880" y="4681220"/>
                </a:cubicBezTo>
                <a:cubicBezTo>
                  <a:pt x="4249420" y="4541520"/>
                  <a:pt x="4356100" y="4302760"/>
                  <a:pt x="4424680" y="4147820"/>
                </a:cubicBezTo>
                <a:cubicBezTo>
                  <a:pt x="4493260" y="3992880"/>
                  <a:pt x="4528820" y="3896360"/>
                  <a:pt x="4531360" y="3751580"/>
                </a:cubicBezTo>
                <a:cubicBezTo>
                  <a:pt x="4533900" y="3606800"/>
                  <a:pt x="4411980" y="3385820"/>
                  <a:pt x="4439920" y="3279140"/>
                </a:cubicBezTo>
                <a:cubicBezTo>
                  <a:pt x="4467860" y="3172460"/>
                  <a:pt x="4645660" y="3190240"/>
                  <a:pt x="4699000" y="3111500"/>
                </a:cubicBezTo>
                <a:cubicBezTo>
                  <a:pt x="4752340" y="3032760"/>
                  <a:pt x="4820920" y="2938780"/>
                  <a:pt x="4759960" y="2806700"/>
                </a:cubicBezTo>
                <a:cubicBezTo>
                  <a:pt x="4699000" y="2674620"/>
                  <a:pt x="4439920" y="2405380"/>
                  <a:pt x="4333240" y="2319020"/>
                </a:cubicBezTo>
                <a:cubicBezTo>
                  <a:pt x="4226560" y="2232660"/>
                  <a:pt x="4224020" y="2293620"/>
                  <a:pt x="4119880" y="2288540"/>
                </a:cubicBezTo>
                <a:cubicBezTo>
                  <a:pt x="4015740" y="2283460"/>
                  <a:pt x="3771900" y="2346960"/>
                  <a:pt x="3708400" y="2288540"/>
                </a:cubicBezTo>
                <a:cubicBezTo>
                  <a:pt x="3644900" y="2230120"/>
                  <a:pt x="3703320" y="2026920"/>
                  <a:pt x="3738880" y="1938020"/>
                </a:cubicBezTo>
                <a:cubicBezTo>
                  <a:pt x="3774440" y="1849120"/>
                  <a:pt x="3891280" y="1821180"/>
                  <a:pt x="3921760" y="1755140"/>
                </a:cubicBezTo>
                <a:cubicBezTo>
                  <a:pt x="3952240" y="1689100"/>
                  <a:pt x="3909060" y="1612900"/>
                  <a:pt x="3921760" y="1541780"/>
                </a:cubicBezTo>
                <a:cubicBezTo>
                  <a:pt x="3934460" y="1470660"/>
                  <a:pt x="3967480" y="1422400"/>
                  <a:pt x="3997960" y="1328420"/>
                </a:cubicBezTo>
                <a:cubicBezTo>
                  <a:pt x="4028440" y="1234440"/>
                  <a:pt x="4112260" y="1074420"/>
                  <a:pt x="4104640" y="977900"/>
                </a:cubicBezTo>
                <a:cubicBezTo>
                  <a:pt x="4097020" y="881380"/>
                  <a:pt x="4005580" y="797560"/>
                  <a:pt x="3952240" y="749300"/>
                </a:cubicBezTo>
                <a:cubicBezTo>
                  <a:pt x="3898900" y="701040"/>
                  <a:pt x="3820160" y="762000"/>
                  <a:pt x="3784600" y="688340"/>
                </a:cubicBezTo>
                <a:cubicBezTo>
                  <a:pt x="3749040" y="614680"/>
                  <a:pt x="3815080" y="406400"/>
                  <a:pt x="3738880" y="307340"/>
                </a:cubicBezTo>
                <a:cubicBezTo>
                  <a:pt x="3662680" y="208280"/>
                  <a:pt x="3426460" y="114300"/>
                  <a:pt x="3327400" y="93980"/>
                </a:cubicBezTo>
                <a:cubicBezTo>
                  <a:pt x="3228340" y="73660"/>
                  <a:pt x="3200400" y="190500"/>
                  <a:pt x="3144520" y="185420"/>
                </a:cubicBezTo>
                <a:cubicBezTo>
                  <a:pt x="3088640" y="180340"/>
                  <a:pt x="3042920" y="83820"/>
                  <a:pt x="2992120" y="63500"/>
                </a:cubicBezTo>
                <a:cubicBezTo>
                  <a:pt x="2941320" y="43180"/>
                  <a:pt x="2913380" y="73660"/>
                  <a:pt x="2839720" y="63500"/>
                </a:cubicBezTo>
                <a:cubicBezTo>
                  <a:pt x="2766060" y="53340"/>
                  <a:pt x="2633980" y="5080"/>
                  <a:pt x="2550160" y="2540"/>
                </a:cubicBezTo>
                <a:cubicBezTo>
                  <a:pt x="2466340" y="0"/>
                  <a:pt x="2440940" y="33020"/>
                  <a:pt x="2336800" y="48260"/>
                </a:cubicBezTo>
                <a:cubicBezTo>
                  <a:pt x="2232660" y="63500"/>
                  <a:pt x="2009140" y="83820"/>
                  <a:pt x="1925320" y="93980"/>
                </a:cubicBezTo>
                <a:cubicBezTo>
                  <a:pt x="1841500" y="104140"/>
                  <a:pt x="1856740" y="48260"/>
                  <a:pt x="1833880" y="109220"/>
                </a:cubicBezTo>
                <a:cubicBezTo>
                  <a:pt x="1811020" y="170180"/>
                  <a:pt x="1854200" y="363220"/>
                  <a:pt x="1788160" y="459740"/>
                </a:cubicBezTo>
                <a:cubicBezTo>
                  <a:pt x="1722120" y="556260"/>
                  <a:pt x="1536700" y="553720"/>
                  <a:pt x="1437640" y="688340"/>
                </a:cubicBezTo>
                <a:cubicBezTo>
                  <a:pt x="1338580" y="822960"/>
                  <a:pt x="1282700" y="1087120"/>
                  <a:pt x="1193800" y="1267460"/>
                </a:cubicBezTo>
                <a:cubicBezTo>
                  <a:pt x="1104900" y="1447800"/>
                  <a:pt x="1000760" y="1623060"/>
                  <a:pt x="904240" y="1770380"/>
                </a:cubicBezTo>
                <a:cubicBezTo>
                  <a:pt x="807720" y="1917700"/>
                  <a:pt x="683260" y="2029460"/>
                  <a:pt x="614680" y="2151380"/>
                </a:cubicBezTo>
                <a:cubicBezTo>
                  <a:pt x="546100" y="2273300"/>
                  <a:pt x="515620" y="2423160"/>
                  <a:pt x="492760" y="2501900"/>
                </a:cubicBezTo>
                <a:cubicBezTo>
                  <a:pt x="469900" y="2580640"/>
                  <a:pt x="510540" y="2575560"/>
                  <a:pt x="477520" y="2623820"/>
                </a:cubicBezTo>
                <a:cubicBezTo>
                  <a:pt x="444500" y="2672080"/>
                  <a:pt x="355600" y="2710180"/>
                  <a:pt x="294640" y="2791460"/>
                </a:cubicBezTo>
                <a:cubicBezTo>
                  <a:pt x="233680" y="2872740"/>
                  <a:pt x="152400" y="2999740"/>
                  <a:pt x="111760" y="3111500"/>
                </a:cubicBezTo>
                <a:cubicBezTo>
                  <a:pt x="71120" y="3223260"/>
                  <a:pt x="55880" y="3370580"/>
                  <a:pt x="50800" y="3462020"/>
                </a:cubicBezTo>
                <a:cubicBezTo>
                  <a:pt x="45720" y="3553460"/>
                  <a:pt x="0" y="3586480"/>
                  <a:pt x="81280" y="3660140"/>
                </a:cubicBezTo>
                <a:cubicBezTo>
                  <a:pt x="162560" y="3733800"/>
                  <a:pt x="447040" y="3812540"/>
                  <a:pt x="538480" y="3903980"/>
                </a:cubicBezTo>
                <a:cubicBezTo>
                  <a:pt x="629920" y="3995420"/>
                  <a:pt x="513080" y="4135120"/>
                  <a:pt x="629920" y="4208780"/>
                </a:cubicBezTo>
                <a:cubicBezTo>
                  <a:pt x="746760" y="4282440"/>
                  <a:pt x="1092200" y="4282440"/>
                  <a:pt x="1239520" y="4345940"/>
                </a:cubicBezTo>
                <a:cubicBezTo>
                  <a:pt x="1386840" y="4409440"/>
                  <a:pt x="1409700" y="4531360"/>
                  <a:pt x="1513840" y="4589780"/>
                </a:cubicBezTo>
                <a:cubicBezTo>
                  <a:pt x="1617980" y="4648200"/>
                  <a:pt x="1757680" y="4655820"/>
                  <a:pt x="1864360" y="4696460"/>
                </a:cubicBezTo>
                <a:cubicBezTo>
                  <a:pt x="1971040" y="4737100"/>
                  <a:pt x="2034540" y="4798060"/>
                  <a:pt x="2153920" y="4833620"/>
                </a:cubicBezTo>
                <a:cubicBezTo>
                  <a:pt x="2273300" y="4869180"/>
                  <a:pt x="2461260" y="4879340"/>
                  <a:pt x="2580640" y="4909820"/>
                </a:cubicBezTo>
                <a:cubicBezTo>
                  <a:pt x="2700020" y="4940300"/>
                  <a:pt x="2766060" y="4960620"/>
                  <a:pt x="2870200" y="5016500"/>
                </a:cubicBezTo>
                <a:cubicBezTo>
                  <a:pt x="2974340" y="5072380"/>
                  <a:pt x="3147060" y="5209540"/>
                  <a:pt x="3205480" y="5245100"/>
                </a:cubicBezTo>
                <a:cubicBezTo>
                  <a:pt x="3263900" y="5280660"/>
                  <a:pt x="3202940" y="5234940"/>
                  <a:pt x="3220720" y="5229860"/>
                </a:cubicBezTo>
                <a:cubicBezTo>
                  <a:pt x="3238500" y="5224780"/>
                  <a:pt x="3210560" y="5255260"/>
                  <a:pt x="3281680" y="5214620"/>
                </a:cubicBezTo>
                <a:close/>
              </a:path>
            </a:pathLst>
          </a:custGeom>
          <a:solidFill>
            <a:srgbClr val="FF0000">
              <a:alpha val="41000"/>
            </a:srgb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7"/>
          <p:cNvGrpSpPr/>
          <p:nvPr/>
        </p:nvGrpSpPr>
        <p:grpSpPr>
          <a:xfrm>
            <a:off x="0" y="152400"/>
            <a:ext cx="9114158" cy="6629400"/>
            <a:chOff x="0" y="304800"/>
            <a:chExt cx="9114158" cy="6629400"/>
          </a:xfrm>
        </p:grpSpPr>
        <p:pic>
          <p:nvPicPr>
            <p:cNvPr id="44" name="Picture 2"/>
            <p:cNvPicPr>
              <a:picLocks noChangeAspect="1" noChangeArrowheads="1"/>
            </p:cNvPicPr>
            <p:nvPr/>
          </p:nvPicPr>
          <p:blipFill>
            <a:blip r:embed="rId3" cstate="print"/>
            <a:srcRect/>
            <a:stretch>
              <a:fillRect/>
            </a:stretch>
          </p:blipFill>
          <p:spPr bwMode="auto">
            <a:xfrm>
              <a:off x="0" y="1052512"/>
              <a:ext cx="9012237" cy="5805488"/>
            </a:xfrm>
            <a:prstGeom prst="rect">
              <a:avLst/>
            </a:prstGeom>
            <a:noFill/>
            <a:ln w="9525">
              <a:noFill/>
              <a:miter lim="800000"/>
              <a:headEnd/>
              <a:tailEnd/>
            </a:ln>
            <a:effectLst/>
          </p:spPr>
        </p:pic>
        <p:grpSp>
          <p:nvGrpSpPr>
            <p:cNvPr id="47" name="Group 19"/>
            <p:cNvGrpSpPr>
              <a:grpSpLocks noChangeAspect="1"/>
            </p:cNvGrpSpPr>
            <p:nvPr/>
          </p:nvGrpSpPr>
          <p:grpSpPr>
            <a:xfrm>
              <a:off x="1" y="304800"/>
              <a:ext cx="9114157" cy="6629400"/>
              <a:chOff x="4267201" y="1648902"/>
              <a:chExt cx="5011329" cy="3007216"/>
            </a:xfrm>
          </p:grpSpPr>
          <p:sp useBgFill="1">
            <p:nvSpPr>
              <p:cNvPr id="48" name="Right Triangle 47"/>
              <p:cNvSpPr/>
              <p:nvPr/>
            </p:nvSpPr>
            <p:spPr>
              <a:xfrm flipV="1">
                <a:off x="4267201" y="1752599"/>
                <a:ext cx="914400" cy="283438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9" name="Right Triangle 48"/>
              <p:cNvSpPr/>
              <p:nvPr/>
            </p:nvSpPr>
            <p:spPr>
              <a:xfrm flipH="1" flipV="1">
                <a:off x="8289391" y="1648902"/>
                <a:ext cx="989139" cy="3007216"/>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4" name="TextBox 33"/>
          <p:cNvSpPr txBox="1"/>
          <p:nvPr/>
        </p:nvSpPr>
        <p:spPr>
          <a:xfrm>
            <a:off x="0" y="-68997"/>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the geology</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sp>
        <p:nvSpPr>
          <p:cNvPr id="43" name="Freeform 42"/>
          <p:cNvSpPr/>
          <p:nvPr/>
        </p:nvSpPr>
        <p:spPr>
          <a:xfrm>
            <a:off x="838200" y="1066800"/>
            <a:ext cx="6414408" cy="5459185"/>
          </a:xfrm>
          <a:custGeom>
            <a:avLst/>
            <a:gdLst>
              <a:gd name="connsiteX0" fmla="*/ 152400 w 6414408"/>
              <a:gd name="connsiteY0" fmla="*/ 3224892 h 5459185"/>
              <a:gd name="connsiteX1" fmla="*/ 1115786 w 6414408"/>
              <a:gd name="connsiteY1" fmla="*/ 2228849 h 5459185"/>
              <a:gd name="connsiteX2" fmla="*/ 1736272 w 6414408"/>
              <a:gd name="connsiteY2" fmla="*/ 1690007 h 5459185"/>
              <a:gd name="connsiteX3" fmla="*/ 2340429 w 6414408"/>
              <a:gd name="connsiteY3" fmla="*/ 922564 h 5459185"/>
              <a:gd name="connsiteX4" fmla="*/ 2699657 w 6414408"/>
              <a:gd name="connsiteY4" fmla="*/ 481692 h 5459185"/>
              <a:gd name="connsiteX5" fmla="*/ 3205843 w 6414408"/>
              <a:gd name="connsiteY5" fmla="*/ 106135 h 5459185"/>
              <a:gd name="connsiteX6" fmla="*/ 3924300 w 6414408"/>
              <a:gd name="connsiteY6" fmla="*/ 89807 h 5459185"/>
              <a:gd name="connsiteX7" fmla="*/ 4642757 w 6414408"/>
              <a:gd name="connsiteY7" fmla="*/ 644978 h 5459185"/>
              <a:gd name="connsiteX8" fmla="*/ 5001986 w 6414408"/>
              <a:gd name="connsiteY8" fmla="*/ 1249135 h 5459185"/>
              <a:gd name="connsiteX9" fmla="*/ 5099957 w 6414408"/>
              <a:gd name="connsiteY9" fmla="*/ 1738992 h 5459185"/>
              <a:gd name="connsiteX10" fmla="*/ 4838700 w 6414408"/>
              <a:gd name="connsiteY10" fmla="*/ 2049235 h 5459185"/>
              <a:gd name="connsiteX11" fmla="*/ 5034643 w 6414408"/>
              <a:gd name="connsiteY11" fmla="*/ 2196192 h 5459185"/>
              <a:gd name="connsiteX12" fmla="*/ 5540829 w 6414408"/>
              <a:gd name="connsiteY12" fmla="*/ 2179864 h 5459185"/>
              <a:gd name="connsiteX13" fmla="*/ 6030686 w 6414408"/>
              <a:gd name="connsiteY13" fmla="*/ 2457449 h 5459185"/>
              <a:gd name="connsiteX14" fmla="*/ 6389915 w 6414408"/>
              <a:gd name="connsiteY14" fmla="*/ 3061607 h 5459185"/>
              <a:gd name="connsiteX15" fmla="*/ 6177643 w 6414408"/>
              <a:gd name="connsiteY15" fmla="*/ 3600449 h 5459185"/>
              <a:gd name="connsiteX16" fmla="*/ 5965372 w 6414408"/>
              <a:gd name="connsiteY16" fmla="*/ 5135335 h 5459185"/>
              <a:gd name="connsiteX17" fmla="*/ 5426529 w 6414408"/>
              <a:gd name="connsiteY17" fmla="*/ 5412921 h 5459185"/>
              <a:gd name="connsiteX18" fmla="*/ 4479472 w 6414408"/>
              <a:gd name="connsiteY18" fmla="*/ 5412921 h 5459185"/>
              <a:gd name="connsiteX19" fmla="*/ 3630386 w 6414408"/>
              <a:gd name="connsiteY19" fmla="*/ 5298621 h 5459185"/>
              <a:gd name="connsiteX20" fmla="*/ 3091543 w 6414408"/>
              <a:gd name="connsiteY20" fmla="*/ 4890407 h 5459185"/>
              <a:gd name="connsiteX21" fmla="*/ 2242457 w 6414408"/>
              <a:gd name="connsiteY21" fmla="*/ 4776107 h 5459185"/>
              <a:gd name="connsiteX22" fmla="*/ 2062843 w 6414408"/>
              <a:gd name="connsiteY22" fmla="*/ 4596492 h 5459185"/>
              <a:gd name="connsiteX23" fmla="*/ 1899557 w 6414408"/>
              <a:gd name="connsiteY23" fmla="*/ 4302578 h 5459185"/>
              <a:gd name="connsiteX24" fmla="*/ 1491343 w 6414408"/>
              <a:gd name="connsiteY24" fmla="*/ 4057649 h 5459185"/>
              <a:gd name="connsiteX25" fmla="*/ 1115786 w 6414408"/>
              <a:gd name="connsiteY25" fmla="*/ 4090307 h 5459185"/>
              <a:gd name="connsiteX26" fmla="*/ 772886 w 6414408"/>
              <a:gd name="connsiteY26" fmla="*/ 4433207 h 5459185"/>
              <a:gd name="connsiteX27" fmla="*/ 332015 w 6414408"/>
              <a:gd name="connsiteY27" fmla="*/ 3910692 h 5459185"/>
              <a:gd name="connsiteX28" fmla="*/ 201386 w 6414408"/>
              <a:gd name="connsiteY28" fmla="*/ 3567792 h 5459185"/>
              <a:gd name="connsiteX29" fmla="*/ 152400 w 6414408"/>
              <a:gd name="connsiteY29" fmla="*/ 3224892 h 545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414408" h="5459185">
                <a:moveTo>
                  <a:pt x="152400" y="3224892"/>
                </a:moveTo>
                <a:cubicBezTo>
                  <a:pt x="304800" y="3001735"/>
                  <a:pt x="851807" y="2484663"/>
                  <a:pt x="1115786" y="2228849"/>
                </a:cubicBezTo>
                <a:cubicBezTo>
                  <a:pt x="1379765" y="1973035"/>
                  <a:pt x="1532165" y="1907721"/>
                  <a:pt x="1736272" y="1690007"/>
                </a:cubicBezTo>
                <a:cubicBezTo>
                  <a:pt x="1940379" y="1472293"/>
                  <a:pt x="2179865" y="1123950"/>
                  <a:pt x="2340429" y="922564"/>
                </a:cubicBezTo>
                <a:cubicBezTo>
                  <a:pt x="2500993" y="721178"/>
                  <a:pt x="2555421" y="617763"/>
                  <a:pt x="2699657" y="481692"/>
                </a:cubicBezTo>
                <a:cubicBezTo>
                  <a:pt x="2843893" y="345621"/>
                  <a:pt x="3001736" y="171449"/>
                  <a:pt x="3205843" y="106135"/>
                </a:cubicBezTo>
                <a:cubicBezTo>
                  <a:pt x="3409950" y="40821"/>
                  <a:pt x="3684814" y="0"/>
                  <a:pt x="3924300" y="89807"/>
                </a:cubicBezTo>
                <a:cubicBezTo>
                  <a:pt x="4163786" y="179614"/>
                  <a:pt x="4463143" y="451757"/>
                  <a:pt x="4642757" y="644978"/>
                </a:cubicBezTo>
                <a:cubicBezTo>
                  <a:pt x="4822371" y="838199"/>
                  <a:pt x="4925786" y="1066799"/>
                  <a:pt x="5001986" y="1249135"/>
                </a:cubicBezTo>
                <a:cubicBezTo>
                  <a:pt x="5078186" y="1431471"/>
                  <a:pt x="5127171" y="1605642"/>
                  <a:pt x="5099957" y="1738992"/>
                </a:cubicBezTo>
                <a:cubicBezTo>
                  <a:pt x="5072743" y="1872342"/>
                  <a:pt x="4849586" y="1973035"/>
                  <a:pt x="4838700" y="2049235"/>
                </a:cubicBezTo>
                <a:cubicBezTo>
                  <a:pt x="4827814" y="2125435"/>
                  <a:pt x="4917621" y="2174420"/>
                  <a:pt x="5034643" y="2196192"/>
                </a:cubicBezTo>
                <a:cubicBezTo>
                  <a:pt x="5151665" y="2217964"/>
                  <a:pt x="5374822" y="2136321"/>
                  <a:pt x="5540829" y="2179864"/>
                </a:cubicBezTo>
                <a:cubicBezTo>
                  <a:pt x="5706836" y="2223407"/>
                  <a:pt x="5889172" y="2310492"/>
                  <a:pt x="6030686" y="2457449"/>
                </a:cubicBezTo>
                <a:cubicBezTo>
                  <a:pt x="6172200" y="2604406"/>
                  <a:pt x="6365422" y="2871107"/>
                  <a:pt x="6389915" y="3061607"/>
                </a:cubicBezTo>
                <a:cubicBezTo>
                  <a:pt x="6414408" y="3252107"/>
                  <a:pt x="6248400" y="3254828"/>
                  <a:pt x="6177643" y="3600449"/>
                </a:cubicBezTo>
                <a:cubicBezTo>
                  <a:pt x="6106886" y="3946070"/>
                  <a:pt x="6090558" y="4833256"/>
                  <a:pt x="5965372" y="5135335"/>
                </a:cubicBezTo>
                <a:cubicBezTo>
                  <a:pt x="5840186" y="5437414"/>
                  <a:pt x="5674179" y="5366657"/>
                  <a:pt x="5426529" y="5412921"/>
                </a:cubicBezTo>
                <a:cubicBezTo>
                  <a:pt x="5178879" y="5459185"/>
                  <a:pt x="4778829" y="5431971"/>
                  <a:pt x="4479472" y="5412921"/>
                </a:cubicBezTo>
                <a:cubicBezTo>
                  <a:pt x="4180115" y="5393871"/>
                  <a:pt x="3861708" y="5385707"/>
                  <a:pt x="3630386" y="5298621"/>
                </a:cubicBezTo>
                <a:cubicBezTo>
                  <a:pt x="3399064" y="5211535"/>
                  <a:pt x="3322865" y="4977493"/>
                  <a:pt x="3091543" y="4890407"/>
                </a:cubicBezTo>
                <a:cubicBezTo>
                  <a:pt x="2860221" y="4803321"/>
                  <a:pt x="2413907" y="4825093"/>
                  <a:pt x="2242457" y="4776107"/>
                </a:cubicBezTo>
                <a:cubicBezTo>
                  <a:pt x="2071007" y="4727121"/>
                  <a:pt x="2119993" y="4675414"/>
                  <a:pt x="2062843" y="4596492"/>
                </a:cubicBezTo>
                <a:cubicBezTo>
                  <a:pt x="2005693" y="4517571"/>
                  <a:pt x="1994807" y="4392385"/>
                  <a:pt x="1899557" y="4302578"/>
                </a:cubicBezTo>
                <a:cubicBezTo>
                  <a:pt x="1804307" y="4212771"/>
                  <a:pt x="1621971" y="4093027"/>
                  <a:pt x="1491343" y="4057649"/>
                </a:cubicBezTo>
                <a:cubicBezTo>
                  <a:pt x="1360715" y="4022271"/>
                  <a:pt x="1235529" y="4027714"/>
                  <a:pt x="1115786" y="4090307"/>
                </a:cubicBezTo>
                <a:cubicBezTo>
                  <a:pt x="996043" y="4152900"/>
                  <a:pt x="903515" y="4463143"/>
                  <a:pt x="772886" y="4433207"/>
                </a:cubicBezTo>
                <a:cubicBezTo>
                  <a:pt x="642257" y="4403271"/>
                  <a:pt x="427265" y="4054928"/>
                  <a:pt x="332015" y="3910692"/>
                </a:cubicBezTo>
                <a:cubicBezTo>
                  <a:pt x="236765" y="3766456"/>
                  <a:pt x="231322" y="3682092"/>
                  <a:pt x="201386" y="3567792"/>
                </a:cubicBezTo>
                <a:cubicBezTo>
                  <a:pt x="171450" y="3453492"/>
                  <a:pt x="0" y="3448049"/>
                  <a:pt x="152400" y="3224892"/>
                </a:cubicBezTo>
                <a:close/>
              </a:path>
            </a:pathLst>
          </a:custGeom>
          <a:noFill/>
          <a:ln w="76200">
            <a:solidFill>
              <a:srgbClr val="FF0000"/>
            </a:solidFill>
            <a:prstDash val="solid"/>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49"/>
          <p:cNvSpPr/>
          <p:nvPr/>
        </p:nvSpPr>
        <p:spPr>
          <a:xfrm>
            <a:off x="800101" y="849086"/>
            <a:ext cx="3657599" cy="5704114"/>
          </a:xfrm>
          <a:custGeom>
            <a:avLst/>
            <a:gdLst>
              <a:gd name="connsiteX0" fmla="*/ 2563585 w 3657599"/>
              <a:gd name="connsiteY0" fmla="*/ 106136 h 5704114"/>
              <a:gd name="connsiteX1" fmla="*/ 2514599 w 3657599"/>
              <a:gd name="connsiteY1" fmla="*/ 204107 h 5704114"/>
              <a:gd name="connsiteX2" fmla="*/ 2073728 w 3657599"/>
              <a:gd name="connsiteY2" fmla="*/ 1330779 h 5704114"/>
              <a:gd name="connsiteX3" fmla="*/ 1371599 w 3657599"/>
              <a:gd name="connsiteY3" fmla="*/ 2065564 h 5704114"/>
              <a:gd name="connsiteX4" fmla="*/ 604156 w 3657599"/>
              <a:gd name="connsiteY4" fmla="*/ 2784021 h 5704114"/>
              <a:gd name="connsiteX5" fmla="*/ 16328 w 3657599"/>
              <a:gd name="connsiteY5" fmla="*/ 3682093 h 5704114"/>
              <a:gd name="connsiteX6" fmla="*/ 506185 w 3657599"/>
              <a:gd name="connsiteY6" fmla="*/ 4727121 h 5704114"/>
              <a:gd name="connsiteX7" fmla="*/ 1142999 w 3657599"/>
              <a:gd name="connsiteY7" fmla="*/ 4612821 h 5704114"/>
              <a:gd name="connsiteX8" fmla="*/ 1600199 w 3657599"/>
              <a:gd name="connsiteY8" fmla="*/ 4612821 h 5704114"/>
              <a:gd name="connsiteX9" fmla="*/ 1992085 w 3657599"/>
              <a:gd name="connsiteY9" fmla="*/ 4939393 h 5704114"/>
              <a:gd name="connsiteX10" fmla="*/ 2481942 w 3657599"/>
              <a:gd name="connsiteY10" fmla="*/ 5200650 h 5704114"/>
              <a:gd name="connsiteX11" fmla="*/ 3135085 w 3657599"/>
              <a:gd name="connsiteY11" fmla="*/ 5429250 h 5704114"/>
              <a:gd name="connsiteX12" fmla="*/ 3657599 w 3657599"/>
              <a:gd name="connsiteY12" fmla="*/ 5657850 h 57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7599" h="5704114">
                <a:moveTo>
                  <a:pt x="2563585" y="106136"/>
                </a:moveTo>
                <a:cubicBezTo>
                  <a:pt x="2579913" y="53068"/>
                  <a:pt x="2596242" y="0"/>
                  <a:pt x="2514599" y="204107"/>
                </a:cubicBezTo>
                <a:cubicBezTo>
                  <a:pt x="2432956" y="408214"/>
                  <a:pt x="2264228" y="1020536"/>
                  <a:pt x="2073728" y="1330779"/>
                </a:cubicBezTo>
                <a:cubicBezTo>
                  <a:pt x="1883228" y="1641022"/>
                  <a:pt x="1616528" y="1823357"/>
                  <a:pt x="1371599" y="2065564"/>
                </a:cubicBezTo>
                <a:cubicBezTo>
                  <a:pt x="1126670" y="2307771"/>
                  <a:pt x="830034" y="2514600"/>
                  <a:pt x="604156" y="2784021"/>
                </a:cubicBezTo>
                <a:cubicBezTo>
                  <a:pt x="378278" y="3053442"/>
                  <a:pt x="32656" y="3358243"/>
                  <a:pt x="16328" y="3682093"/>
                </a:cubicBezTo>
                <a:cubicBezTo>
                  <a:pt x="0" y="4005943"/>
                  <a:pt x="318407" y="4572000"/>
                  <a:pt x="506185" y="4727121"/>
                </a:cubicBezTo>
                <a:cubicBezTo>
                  <a:pt x="693963" y="4882242"/>
                  <a:pt x="960664" y="4631871"/>
                  <a:pt x="1142999" y="4612821"/>
                </a:cubicBezTo>
                <a:cubicBezTo>
                  <a:pt x="1325334" y="4593771"/>
                  <a:pt x="1458685" y="4558392"/>
                  <a:pt x="1600199" y="4612821"/>
                </a:cubicBezTo>
                <a:cubicBezTo>
                  <a:pt x="1741713" y="4667250"/>
                  <a:pt x="1845128" y="4841422"/>
                  <a:pt x="1992085" y="4939393"/>
                </a:cubicBezTo>
                <a:cubicBezTo>
                  <a:pt x="2139042" y="5037364"/>
                  <a:pt x="2291442" y="5119007"/>
                  <a:pt x="2481942" y="5200650"/>
                </a:cubicBezTo>
                <a:cubicBezTo>
                  <a:pt x="2672442" y="5282293"/>
                  <a:pt x="2939142" y="5353050"/>
                  <a:pt x="3135085" y="5429250"/>
                </a:cubicBezTo>
                <a:cubicBezTo>
                  <a:pt x="3331028" y="5505450"/>
                  <a:pt x="3646713" y="5704114"/>
                  <a:pt x="3657599" y="5657850"/>
                </a:cubicBezTo>
              </a:path>
            </a:pathLst>
          </a:custGeom>
          <a:ln w="114300">
            <a:solidFill>
              <a:srgbClr val="7030A0"/>
            </a:solidFill>
            <a:prstDash val="solid"/>
          </a:ln>
          <a:effectLst>
            <a:outerShdw dist="50800" dir="11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3461657" y="1080407"/>
            <a:ext cx="3899807" cy="5701393"/>
          </a:xfrm>
          <a:custGeom>
            <a:avLst/>
            <a:gdLst>
              <a:gd name="connsiteX0" fmla="*/ 0 w 3899807"/>
              <a:gd name="connsiteY0" fmla="*/ 451757 h 5701393"/>
              <a:gd name="connsiteX1" fmla="*/ 669472 w 3899807"/>
              <a:gd name="connsiteY1" fmla="*/ 59871 h 5701393"/>
              <a:gd name="connsiteX2" fmla="*/ 1518557 w 3899807"/>
              <a:gd name="connsiteY2" fmla="*/ 157843 h 5701393"/>
              <a:gd name="connsiteX3" fmla="*/ 2302329 w 3899807"/>
              <a:gd name="connsiteY3" fmla="*/ 1006928 h 5701393"/>
              <a:gd name="connsiteX4" fmla="*/ 2563586 w 3899807"/>
              <a:gd name="connsiteY4" fmla="*/ 1725386 h 5701393"/>
              <a:gd name="connsiteX5" fmla="*/ 2383972 w 3899807"/>
              <a:gd name="connsiteY5" fmla="*/ 2019300 h 5701393"/>
              <a:gd name="connsiteX6" fmla="*/ 3102429 w 3899807"/>
              <a:gd name="connsiteY6" fmla="*/ 2149928 h 5701393"/>
              <a:gd name="connsiteX7" fmla="*/ 3771900 w 3899807"/>
              <a:gd name="connsiteY7" fmla="*/ 2786743 h 5701393"/>
              <a:gd name="connsiteX8" fmla="*/ 3869872 w 3899807"/>
              <a:gd name="connsiteY8" fmla="*/ 3554186 h 5701393"/>
              <a:gd name="connsiteX9" fmla="*/ 3706586 w 3899807"/>
              <a:gd name="connsiteY9" fmla="*/ 4027714 h 5701393"/>
              <a:gd name="connsiteX10" fmla="*/ 3559629 w 3899807"/>
              <a:gd name="connsiteY10" fmla="*/ 4827814 h 5701393"/>
              <a:gd name="connsiteX11" fmla="*/ 3298372 w 3899807"/>
              <a:gd name="connsiteY11" fmla="*/ 5546271 h 5701393"/>
              <a:gd name="connsiteX12" fmla="*/ 3135086 w 3899807"/>
              <a:gd name="connsiteY12" fmla="*/ 5676900 h 5701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9807" h="5701393">
                <a:moveTo>
                  <a:pt x="0" y="451757"/>
                </a:moveTo>
                <a:cubicBezTo>
                  <a:pt x="208189" y="280307"/>
                  <a:pt x="416379" y="108857"/>
                  <a:pt x="669472" y="59871"/>
                </a:cubicBezTo>
                <a:cubicBezTo>
                  <a:pt x="922565" y="10885"/>
                  <a:pt x="1246414" y="0"/>
                  <a:pt x="1518557" y="157843"/>
                </a:cubicBezTo>
                <a:cubicBezTo>
                  <a:pt x="1790700" y="315686"/>
                  <a:pt x="2128158" y="745671"/>
                  <a:pt x="2302329" y="1006928"/>
                </a:cubicBezTo>
                <a:cubicBezTo>
                  <a:pt x="2476500" y="1268185"/>
                  <a:pt x="2549979" y="1556657"/>
                  <a:pt x="2563586" y="1725386"/>
                </a:cubicBezTo>
                <a:cubicBezTo>
                  <a:pt x="2577193" y="1894115"/>
                  <a:pt x="2294165" y="1948543"/>
                  <a:pt x="2383972" y="2019300"/>
                </a:cubicBezTo>
                <a:cubicBezTo>
                  <a:pt x="2473779" y="2090057"/>
                  <a:pt x="2871108" y="2022021"/>
                  <a:pt x="3102429" y="2149928"/>
                </a:cubicBezTo>
                <a:cubicBezTo>
                  <a:pt x="3333750" y="2277835"/>
                  <a:pt x="3643993" y="2552700"/>
                  <a:pt x="3771900" y="2786743"/>
                </a:cubicBezTo>
                <a:cubicBezTo>
                  <a:pt x="3899807" y="3020786"/>
                  <a:pt x="3880758" y="3347358"/>
                  <a:pt x="3869872" y="3554186"/>
                </a:cubicBezTo>
                <a:cubicBezTo>
                  <a:pt x="3858986" y="3761014"/>
                  <a:pt x="3758293" y="3815443"/>
                  <a:pt x="3706586" y="4027714"/>
                </a:cubicBezTo>
                <a:cubicBezTo>
                  <a:pt x="3654879" y="4239985"/>
                  <a:pt x="3627665" y="4574721"/>
                  <a:pt x="3559629" y="4827814"/>
                </a:cubicBezTo>
                <a:cubicBezTo>
                  <a:pt x="3491593" y="5080907"/>
                  <a:pt x="3369129" y="5404757"/>
                  <a:pt x="3298372" y="5546271"/>
                </a:cubicBezTo>
                <a:cubicBezTo>
                  <a:pt x="3227615" y="5687785"/>
                  <a:pt x="3178629" y="5701393"/>
                  <a:pt x="3135086" y="5676900"/>
                </a:cubicBezTo>
              </a:path>
            </a:pathLst>
          </a:custGeom>
          <a:ln w="101600">
            <a:solidFill>
              <a:srgbClr val="FFD653"/>
            </a:solidFill>
            <a:prstDash val="solid"/>
          </a:ln>
          <a:effectLst>
            <a:outerShdw dist="50800" dir="2016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Oval 51"/>
          <p:cNvSpPr/>
          <p:nvPr/>
        </p:nvSpPr>
        <p:spPr>
          <a:xfrm>
            <a:off x="685800" y="838200"/>
            <a:ext cx="1905000" cy="2286000"/>
          </a:xfrm>
          <a:prstGeom prst="ellipse">
            <a:avLst/>
          </a:prstGeom>
          <a:solidFill>
            <a:srgbClr val="071AC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Basin &amp; Range</a:t>
            </a:r>
            <a:endParaRPr lang="en-US" sz="3200" b="1" dirty="0"/>
          </a:p>
        </p:txBody>
      </p:sp>
      <p:sp>
        <p:nvSpPr>
          <p:cNvPr id="55" name="Oval 54"/>
          <p:cNvSpPr/>
          <p:nvPr/>
        </p:nvSpPr>
        <p:spPr>
          <a:xfrm>
            <a:off x="6324600" y="1066800"/>
            <a:ext cx="1905000" cy="2286000"/>
          </a:xfrm>
          <a:prstGeom prst="ellipse">
            <a:avLst/>
          </a:prstGeom>
          <a:solidFill>
            <a:srgbClr val="E2A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Rocky </a:t>
            </a:r>
          </a:p>
          <a:p>
            <a:pPr algn="ctr"/>
            <a:r>
              <a:rPr lang="en-US" sz="3200" b="1" dirty="0" smtClean="0"/>
              <a:t>Mnts</a:t>
            </a:r>
            <a:endParaRPr lang="en-US" sz="3200" b="1" dirty="0"/>
          </a:p>
        </p:txBody>
      </p:sp>
      <p:sp>
        <p:nvSpPr>
          <p:cNvPr id="56" name="Oval 55"/>
          <p:cNvSpPr/>
          <p:nvPr/>
        </p:nvSpPr>
        <p:spPr>
          <a:xfrm>
            <a:off x="3200400" y="3276600"/>
            <a:ext cx="2514600" cy="16002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Colorado</a:t>
            </a:r>
          </a:p>
          <a:p>
            <a:pPr algn="ctr"/>
            <a:r>
              <a:rPr lang="en-US" sz="3200" b="1" dirty="0" smtClean="0"/>
              <a:t>Plateau</a:t>
            </a:r>
            <a:endParaRPr lang="en-US" sz="3200" b="1" dirty="0"/>
          </a:p>
        </p:txBody>
      </p:sp>
      <p:sp useBgFill="1">
        <p:nvSpPr>
          <p:cNvPr id="57" name="TextBox 56"/>
          <p:cNvSpPr txBox="1"/>
          <p:nvPr/>
        </p:nvSpPr>
        <p:spPr>
          <a:xfrm rot="1760861">
            <a:off x="7097084" y="249505"/>
            <a:ext cx="1954381" cy="1200329"/>
          </a:xfrm>
          <a:prstGeom prst="rect">
            <a:avLst/>
          </a:prstGeom>
        </p:spPr>
        <p:txBody>
          <a:bodyPr wrap="none" rtlCol="0">
            <a:spAutoFit/>
          </a:bodyPr>
          <a:lstStyle/>
          <a:p>
            <a:pPr algn="ctr"/>
            <a:r>
              <a:rPr lang="en-US" sz="3600" b="1" dirty="0" smtClean="0"/>
              <a:t>Geologic </a:t>
            </a:r>
          </a:p>
          <a:p>
            <a:pPr algn="ctr"/>
            <a:r>
              <a:rPr lang="en-US" sz="3600" b="1" dirty="0" smtClean="0"/>
              <a:t>Province</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Effect transition="in" filter="fade">
                                      <p:cBhvr>
                                        <p:cTn id="9" dur="1000"/>
                                        <p:tgtEl>
                                          <p:spTgt spid="4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wipe(up)">
                                      <p:cBhvr>
                                        <p:cTn id="14" dur="1000"/>
                                        <p:tgtEl>
                                          <p:spTgt spid="43"/>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1000"/>
                                        <p:tgtEl>
                                          <p:spTgt spid="5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1000"/>
                                        <p:tgtEl>
                                          <p:spTgt spid="56"/>
                                        </p:tgtEl>
                                      </p:cBhvr>
                                    </p:animEffect>
                                    <p:set>
                                      <p:cBhvr>
                                        <p:cTn id="23" dur="1" fill="hold">
                                          <p:stCondLst>
                                            <p:cond delay="999"/>
                                          </p:stCondLst>
                                        </p:cTn>
                                        <p:tgtEl>
                                          <p:spTgt spid="56"/>
                                        </p:tgtEl>
                                        <p:attrNameLst>
                                          <p:attrName>style.visibility</p:attrName>
                                        </p:attrNameLst>
                                      </p:cBhvr>
                                      <p:to>
                                        <p:strVal val="hidden"/>
                                      </p:to>
                                    </p:se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up)">
                                      <p:cBhvr>
                                        <p:cTn id="27" dur="1000"/>
                                        <p:tgtEl>
                                          <p:spTgt spid="5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1000"/>
                                        <p:tgtEl>
                                          <p:spTgt spid="5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up)">
                                      <p:cBhvr>
                                        <p:cTn id="35" dur="1000"/>
                                        <p:tgtEl>
                                          <p:spTgt spid="5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1000"/>
                                        <p:tgtEl>
                                          <p:spTgt spid="5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50"/>
                                        </p:tgtEl>
                                      </p:cBhvr>
                                    </p:animEffect>
                                    <p:set>
                                      <p:cBhvr>
                                        <p:cTn id="43" dur="1" fill="hold">
                                          <p:stCondLst>
                                            <p:cond delay="499"/>
                                          </p:stCondLst>
                                        </p:cTn>
                                        <p:tgtEl>
                                          <p:spTgt spid="50"/>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51"/>
                                        </p:tgtEl>
                                      </p:cBhvr>
                                    </p:animEffect>
                                    <p:set>
                                      <p:cBhvr>
                                        <p:cTn id="46" dur="1" fill="hold">
                                          <p:stCondLst>
                                            <p:cond delay="499"/>
                                          </p:stCondLst>
                                        </p:cTn>
                                        <p:tgtEl>
                                          <p:spTgt spid="51"/>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52"/>
                                        </p:tgtEl>
                                      </p:cBhvr>
                                    </p:animEffect>
                                    <p:set>
                                      <p:cBhvr>
                                        <p:cTn id="49" dur="1" fill="hold">
                                          <p:stCondLst>
                                            <p:cond delay="499"/>
                                          </p:stCondLst>
                                        </p:cTn>
                                        <p:tgtEl>
                                          <p:spTgt spid="5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55"/>
                                        </p:tgtEl>
                                      </p:cBhvr>
                                    </p:animEffect>
                                    <p:set>
                                      <p:cBhvr>
                                        <p:cTn id="52" dur="1" fill="hold">
                                          <p:stCondLst>
                                            <p:cond delay="499"/>
                                          </p:stCondLst>
                                        </p:cTn>
                                        <p:tgtEl>
                                          <p:spTgt spid="55"/>
                                        </p:tgtEl>
                                        <p:attrNameLst>
                                          <p:attrName>style.visibility</p:attrName>
                                        </p:attrNameLst>
                                      </p:cBhvr>
                                      <p:to>
                                        <p:strVal val="hidden"/>
                                      </p:to>
                                    </p:set>
                                  </p:childTnLst>
                                </p:cTn>
                              </p:par>
                              <p:par>
                                <p:cTn id="53" presetID="53" presetClass="exit" presetSubtype="0" fill="hold" nodeType="withEffect">
                                  <p:stCondLst>
                                    <p:cond delay="0"/>
                                  </p:stCondLst>
                                  <p:childTnLst>
                                    <p:anim calcmode="lin" valueType="num">
                                      <p:cBhvr>
                                        <p:cTn id="54" dur="1000"/>
                                        <p:tgtEl>
                                          <p:spTgt spid="42"/>
                                        </p:tgtEl>
                                        <p:attrNameLst>
                                          <p:attrName>ppt_w</p:attrName>
                                        </p:attrNameLst>
                                      </p:cBhvr>
                                      <p:tavLst>
                                        <p:tav tm="0">
                                          <p:val>
                                            <p:strVal val="ppt_w"/>
                                          </p:val>
                                        </p:tav>
                                        <p:tav tm="100000">
                                          <p:val>
                                            <p:fltVal val="0"/>
                                          </p:val>
                                        </p:tav>
                                      </p:tavLst>
                                    </p:anim>
                                    <p:anim calcmode="lin" valueType="num">
                                      <p:cBhvr>
                                        <p:cTn id="55" dur="1000"/>
                                        <p:tgtEl>
                                          <p:spTgt spid="42"/>
                                        </p:tgtEl>
                                        <p:attrNameLst>
                                          <p:attrName>ppt_h</p:attrName>
                                        </p:attrNameLst>
                                      </p:cBhvr>
                                      <p:tavLst>
                                        <p:tav tm="0">
                                          <p:val>
                                            <p:strVal val="ppt_h"/>
                                          </p:val>
                                        </p:tav>
                                        <p:tav tm="100000">
                                          <p:val>
                                            <p:fltVal val="0"/>
                                          </p:val>
                                        </p:tav>
                                      </p:tavLst>
                                    </p:anim>
                                    <p:animEffect transition="out" filter="fade">
                                      <p:cBhvr>
                                        <p:cTn id="56" dur="1000"/>
                                        <p:tgtEl>
                                          <p:spTgt spid="42"/>
                                        </p:tgtEl>
                                      </p:cBhvr>
                                    </p:animEffect>
                                    <p:set>
                                      <p:cBhvr>
                                        <p:cTn id="57" dur="1" fill="hold">
                                          <p:stCondLst>
                                            <p:cond delay="999"/>
                                          </p:stCondLst>
                                        </p:cTn>
                                        <p:tgtEl>
                                          <p:spTgt spid="42"/>
                                        </p:tgtEl>
                                        <p:attrNameLst>
                                          <p:attrName>style.visibility</p:attrName>
                                        </p:attrNameLst>
                                      </p:cBhvr>
                                      <p:to>
                                        <p:strVal val="hidden"/>
                                      </p:to>
                                    </p:set>
                                  </p:childTnLst>
                                </p:cTn>
                              </p:par>
                              <p:par>
                                <p:cTn id="58" presetID="53" presetClass="exit" presetSubtype="0" fill="hold" grpId="1" nodeType="withEffect">
                                  <p:stCondLst>
                                    <p:cond delay="0"/>
                                  </p:stCondLst>
                                  <p:childTnLst>
                                    <p:anim calcmode="lin" valueType="num">
                                      <p:cBhvr>
                                        <p:cTn id="59" dur="1000"/>
                                        <p:tgtEl>
                                          <p:spTgt spid="43"/>
                                        </p:tgtEl>
                                        <p:attrNameLst>
                                          <p:attrName>ppt_w</p:attrName>
                                        </p:attrNameLst>
                                      </p:cBhvr>
                                      <p:tavLst>
                                        <p:tav tm="0">
                                          <p:val>
                                            <p:strVal val="ppt_w"/>
                                          </p:val>
                                        </p:tav>
                                        <p:tav tm="100000">
                                          <p:val>
                                            <p:fltVal val="0"/>
                                          </p:val>
                                        </p:tav>
                                      </p:tavLst>
                                    </p:anim>
                                    <p:anim calcmode="lin" valueType="num">
                                      <p:cBhvr>
                                        <p:cTn id="60" dur="1000"/>
                                        <p:tgtEl>
                                          <p:spTgt spid="43"/>
                                        </p:tgtEl>
                                        <p:attrNameLst>
                                          <p:attrName>ppt_h</p:attrName>
                                        </p:attrNameLst>
                                      </p:cBhvr>
                                      <p:tavLst>
                                        <p:tav tm="0">
                                          <p:val>
                                            <p:strVal val="ppt_h"/>
                                          </p:val>
                                        </p:tav>
                                        <p:tav tm="100000">
                                          <p:val>
                                            <p:fltVal val="0"/>
                                          </p:val>
                                        </p:tav>
                                      </p:tavLst>
                                    </p:anim>
                                    <p:animEffect transition="out" filter="fade">
                                      <p:cBhvr>
                                        <p:cTn id="61" dur="1000"/>
                                        <p:tgtEl>
                                          <p:spTgt spid="43"/>
                                        </p:tgtEl>
                                      </p:cBhvr>
                                    </p:animEffect>
                                    <p:set>
                                      <p:cBhvr>
                                        <p:cTn id="62" dur="1" fill="hold">
                                          <p:stCondLst>
                                            <p:cond delay="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50" grpId="0" animBg="1"/>
      <p:bldP spid="50" grpId="1" animBg="1"/>
      <p:bldP spid="51" grpId="0" animBg="1"/>
      <p:bldP spid="51" grpId="1" animBg="1"/>
      <p:bldP spid="52" grpId="0" animBg="1"/>
      <p:bldP spid="52" grpId="1" animBg="1"/>
      <p:bldP spid="55" grpId="0" animBg="1"/>
      <p:bldP spid="55" grpId="1" animBg="1"/>
      <p:bldP spid="56" grpId="0" animBg="1"/>
      <p:bldP spid="56" grpId="1" animBg="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6562" name="Picture 4" descr="750"/>
          <p:cNvPicPr>
            <a:picLocks noChangeAspect="1" noChangeArrowheads="1"/>
          </p:cNvPicPr>
          <p:nvPr/>
        </p:nvPicPr>
        <p:blipFill>
          <a:blip r:embed="rId3" cstate="print"/>
          <a:srcRect/>
          <a:stretch>
            <a:fillRect/>
          </a:stretch>
        </p:blipFill>
        <p:spPr bwMode="auto">
          <a:xfrm>
            <a:off x="220663" y="620713"/>
            <a:ext cx="8702675" cy="5526087"/>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750 Ma </a:t>
            </a:r>
          </a:p>
        </p:txBody>
      </p:sp>
    </p:spTree>
  </p:cSld>
  <p:clrMapOvr>
    <a:masterClrMapping/>
  </p:clrMapOvr>
  <p:transition advTm="100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7586" name="Picture 2" descr="700"/>
          <p:cNvPicPr>
            <a:picLocks noChangeAspect="1" noChangeArrowheads="1"/>
          </p:cNvPicPr>
          <p:nvPr/>
        </p:nvPicPr>
        <p:blipFill>
          <a:blip r:embed="rId2" cstate="print"/>
          <a:srcRect/>
          <a:stretch>
            <a:fillRect/>
          </a:stretch>
        </p:blipFill>
        <p:spPr bwMode="auto">
          <a:xfrm>
            <a:off x="220663" y="620713"/>
            <a:ext cx="8702675" cy="5526087"/>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4"/>
          <p:cNvGrpSpPr/>
          <p:nvPr/>
        </p:nvGrpSpPr>
        <p:grpSpPr>
          <a:xfrm>
            <a:off x="32482" y="5336498"/>
            <a:ext cx="8916646" cy="1521502"/>
            <a:chOff x="32482" y="5336498"/>
            <a:chExt cx="8916646" cy="1521502"/>
          </a:xfrm>
        </p:grpSpPr>
        <p:sp useBgFill="1">
          <p:nvSpPr>
            <p:cNvPr id="6" name="Rectangle 5"/>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9" name="TextBox 8"/>
          <p:cNvSpPr txBox="1"/>
          <p:nvPr/>
        </p:nvSpPr>
        <p:spPr>
          <a:xfrm>
            <a:off x="89940" y="5201587"/>
            <a:ext cx="1297150" cy="461665"/>
          </a:xfrm>
          <a:prstGeom prst="rect">
            <a:avLst/>
          </a:prstGeom>
        </p:spPr>
        <p:txBody>
          <a:bodyPr wrap="none" rtlCol="0">
            <a:spAutoFit/>
          </a:bodyPr>
          <a:lstStyle/>
          <a:p>
            <a:r>
              <a:rPr lang="en-US" sz="2400" b="1" dirty="0" smtClean="0"/>
              <a:t>700 Ma </a:t>
            </a:r>
          </a:p>
        </p:txBody>
      </p:sp>
    </p:spTree>
  </p:cSld>
  <p:clrMapOvr>
    <a:masterClrMapping/>
  </p:clrMapOvr>
  <p:transition advTm="1000"/>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610" name="Picture 2" descr="650"/>
          <p:cNvPicPr>
            <a:picLocks noChangeAspect="1" noChangeArrowheads="1"/>
          </p:cNvPicPr>
          <p:nvPr/>
        </p:nvPicPr>
        <p:blipFill>
          <a:blip r:embed="rId2" cstate="print"/>
          <a:srcRect/>
          <a:stretch>
            <a:fillRect/>
          </a:stretch>
        </p:blipFill>
        <p:spPr bwMode="auto">
          <a:xfrm>
            <a:off x="220663" y="620713"/>
            <a:ext cx="8702675" cy="5526087"/>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4"/>
          <p:cNvGrpSpPr/>
          <p:nvPr/>
        </p:nvGrpSpPr>
        <p:grpSpPr>
          <a:xfrm>
            <a:off x="32482" y="5336498"/>
            <a:ext cx="8916646" cy="1521502"/>
            <a:chOff x="32482" y="5336498"/>
            <a:chExt cx="8916646" cy="1521502"/>
          </a:xfrm>
        </p:grpSpPr>
        <p:sp useBgFill="1">
          <p:nvSpPr>
            <p:cNvPr id="6" name="Rectangle 5"/>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9" name="TextBox 8"/>
          <p:cNvSpPr txBox="1"/>
          <p:nvPr/>
        </p:nvSpPr>
        <p:spPr>
          <a:xfrm>
            <a:off x="89940" y="5201587"/>
            <a:ext cx="1297150" cy="461665"/>
          </a:xfrm>
          <a:prstGeom prst="rect">
            <a:avLst/>
          </a:prstGeom>
        </p:spPr>
        <p:txBody>
          <a:bodyPr wrap="none" rtlCol="0">
            <a:spAutoFit/>
          </a:bodyPr>
          <a:lstStyle/>
          <a:p>
            <a:r>
              <a:rPr lang="en-US" sz="2400" b="1" dirty="0" smtClean="0"/>
              <a:t>650 Ma </a:t>
            </a:r>
          </a:p>
        </p:txBody>
      </p:sp>
    </p:spTree>
  </p:cSld>
  <p:clrMapOvr>
    <a:masterClrMapping/>
  </p:clrMapOvr>
  <p:transition advTm="1000"/>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634" name="Picture 2" descr="600"/>
          <p:cNvPicPr>
            <a:picLocks noChangeAspect="1" noChangeArrowheads="1"/>
          </p:cNvPicPr>
          <p:nvPr/>
        </p:nvPicPr>
        <p:blipFill>
          <a:blip r:embed="rId3" cstate="print"/>
          <a:srcRect/>
          <a:stretch>
            <a:fillRect/>
          </a:stretch>
        </p:blipFill>
        <p:spPr bwMode="auto">
          <a:xfrm>
            <a:off x="220663" y="620713"/>
            <a:ext cx="8702675" cy="5526087"/>
          </a:xfrm>
          <a:prstGeom prst="rect">
            <a:avLst/>
          </a:prstGeom>
          <a:noFill/>
          <a:ln w="9525">
            <a:noFill/>
            <a:miter lim="800000"/>
            <a:headEnd/>
            <a:tailEnd/>
          </a:ln>
        </p:spPr>
      </p:pic>
      <p:cxnSp>
        <p:nvCxnSpPr>
          <p:cNvPr id="6" name="Straight Connector 5"/>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0658" name="Picture 2" descr="540"/>
          <p:cNvPicPr>
            <a:picLocks noChangeAspect="1" noChangeArrowheads="1"/>
          </p:cNvPicPr>
          <p:nvPr/>
        </p:nvPicPr>
        <p:blipFill>
          <a:blip r:embed="rId2" cstate="print"/>
          <a:srcRect/>
          <a:stretch>
            <a:fillRect/>
          </a:stretch>
        </p:blipFill>
        <p:spPr bwMode="auto">
          <a:xfrm>
            <a:off x="220663" y="620713"/>
            <a:ext cx="8702675" cy="5526087"/>
          </a:xfrm>
          <a:prstGeom prst="rect">
            <a:avLst/>
          </a:prstGeom>
          <a:noFill/>
          <a:ln w="9525">
            <a:noFill/>
            <a:miter lim="800000"/>
            <a:headEnd/>
            <a:tailEnd/>
          </a:ln>
        </p:spPr>
      </p:pic>
      <p:cxnSp>
        <p:nvCxnSpPr>
          <p:cNvPr id="5" name="Straight Connector 4"/>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32482" y="5666282"/>
              <a:ext cx="3295334" cy="2698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682" name="Picture 2" descr="530"/>
          <p:cNvPicPr>
            <a:picLocks noChangeAspect="1" noChangeArrowheads="1"/>
          </p:cNvPicPr>
          <p:nvPr/>
        </p:nvPicPr>
        <p:blipFill>
          <a:blip r:embed="rId2" cstate="print"/>
          <a:srcRect/>
          <a:stretch>
            <a:fillRect/>
          </a:stretch>
        </p:blipFill>
        <p:spPr bwMode="auto">
          <a:xfrm>
            <a:off x="220663" y="620713"/>
            <a:ext cx="8702675" cy="5526087"/>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6282"/>
              <a:ext cx="4179754" cy="2698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530 Ma </a:t>
            </a:r>
          </a:p>
        </p:txBody>
      </p:sp>
    </p:spTree>
  </p:cSld>
  <p:clrMapOvr>
    <a:masterClrMapping/>
  </p:clrMapOvr>
  <p:transition advTm="1000"/>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706" name="Picture 2" descr="520"/>
          <p:cNvPicPr>
            <a:picLocks noChangeAspect="1" noChangeArrowheads="1"/>
          </p:cNvPicPr>
          <p:nvPr/>
        </p:nvPicPr>
        <p:blipFill>
          <a:blip r:embed="rId2" cstate="print"/>
          <a:srcRect/>
          <a:stretch>
            <a:fillRect/>
          </a:stretch>
        </p:blipFill>
        <p:spPr bwMode="auto">
          <a:xfrm>
            <a:off x="220663" y="620713"/>
            <a:ext cx="8702675" cy="5526087"/>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5-Point Star 4"/>
          <p:cNvSpPr/>
          <p:nvPr/>
        </p:nvSpPr>
        <p:spPr>
          <a:xfrm>
            <a:off x="7784188" y="3905508"/>
            <a:ext cx="249555" cy="237173"/>
          </a:xfrm>
          <a:prstGeom prst="star5">
            <a:avLst/>
          </a:prstGeom>
          <a:solidFill>
            <a:srgbClr val="FF0000"/>
          </a:solidFill>
          <a:ln w="31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520 Ma </a:t>
            </a:r>
          </a:p>
        </p:txBody>
      </p:sp>
    </p:spTree>
  </p:cSld>
  <p:clrMapOvr>
    <a:masterClrMapping/>
  </p:clrMapOvr>
  <p:transition advTm="1000"/>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3730" name="Picture 2" descr="510"/>
          <p:cNvPicPr>
            <a:picLocks noChangeAspect="1" noChangeArrowheads="1"/>
          </p:cNvPicPr>
          <p:nvPr/>
        </p:nvPicPr>
        <p:blipFill>
          <a:blip r:embed="rId2" cstate="print"/>
          <a:srcRect/>
          <a:stretch>
            <a:fillRect/>
          </a:stretch>
        </p:blipFill>
        <p:spPr bwMode="auto">
          <a:xfrm>
            <a:off x="220663" y="620713"/>
            <a:ext cx="8702675" cy="5526087"/>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510 Ma </a:t>
            </a:r>
          </a:p>
        </p:txBody>
      </p:sp>
    </p:spTree>
  </p:cSld>
  <p:clrMapOvr>
    <a:masterClrMapping/>
  </p:clrMapOvr>
  <p:transition advTm="1000"/>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4754" name="Picture 2" descr="50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5-Point Star 4"/>
          <p:cNvSpPr/>
          <p:nvPr/>
        </p:nvSpPr>
        <p:spPr>
          <a:xfrm>
            <a:off x="7799428" y="3915668"/>
            <a:ext cx="249555" cy="237173"/>
          </a:xfrm>
          <a:prstGeom prst="star5">
            <a:avLst/>
          </a:prstGeom>
          <a:solidFill>
            <a:srgbClr val="FF0000"/>
          </a:solidFill>
          <a:ln w="3175">
            <a:solidFill>
              <a:schemeClr val="tx1"/>
            </a:solidFill>
          </a:ln>
          <a:scene3d>
            <a:camera prst="orthographicFront">
              <a:rot lat="0" lon="0" rev="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500 Ma </a:t>
            </a:r>
          </a:p>
        </p:txBody>
      </p:sp>
    </p:spTree>
  </p:cSld>
  <p:clrMapOvr>
    <a:masterClrMapping/>
  </p:clrMapOvr>
  <p:transition advTm="1000"/>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5778" name="Picture 2" descr="490"/>
          <p:cNvPicPr>
            <a:picLocks noChangeAspect="1" noChangeArrowheads="1"/>
          </p:cNvPicPr>
          <p:nvPr/>
        </p:nvPicPr>
        <p:blipFill>
          <a:blip r:embed="rId2" cstate="print"/>
          <a:srcRect/>
          <a:stretch>
            <a:fillRect/>
          </a:stretch>
        </p:blipFill>
        <p:spPr bwMode="auto">
          <a:xfrm>
            <a:off x="220663" y="625475"/>
            <a:ext cx="8702675" cy="5605463"/>
          </a:xfrm>
          <a:prstGeom prst="rect">
            <a:avLst/>
          </a:prstGeom>
          <a:noFill/>
          <a:ln w="9525">
            <a:noFill/>
            <a:miter lim="800000"/>
            <a:headEnd/>
            <a:tailEnd/>
          </a:ln>
        </p:spPr>
      </p:pic>
      <p:cxnSp>
        <p:nvCxnSpPr>
          <p:cNvPr id="4" name="Straight Connector 3"/>
          <p:cNvCxnSpPr/>
          <p:nvPr/>
        </p:nvCxnSpPr>
        <p:spPr>
          <a:xfrm>
            <a:off x="228600"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490 Ma </a:t>
            </a:r>
          </a:p>
        </p:txBody>
      </p:sp>
    </p:spTree>
  </p:cSld>
  <p:clrMapOvr>
    <a:masterClrMapping/>
  </p:clrMapOvr>
  <p:transition advTm="100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12088</TotalTime>
  <Words>6252</Words>
  <Application>Microsoft Office PowerPoint</Application>
  <PresentationFormat>On-screen Show (4:3)</PresentationFormat>
  <Paragraphs>1853</Paragraphs>
  <Slides>266</Slides>
  <Notes>20</Notes>
  <HiddenSlides>44</HiddenSlides>
  <MMClips>5</MMClips>
  <ScaleCrop>false</ScaleCrop>
  <HeadingPairs>
    <vt:vector size="4" baseType="variant">
      <vt:variant>
        <vt:lpstr>Theme</vt:lpstr>
      </vt:variant>
      <vt:variant>
        <vt:i4>1</vt:i4>
      </vt:variant>
      <vt:variant>
        <vt:lpstr>Slide Titles</vt:lpstr>
      </vt:variant>
      <vt:variant>
        <vt:i4>266</vt:i4>
      </vt:variant>
    </vt:vector>
  </HeadingPairs>
  <TitlesOfParts>
    <vt:vector size="26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PLATES  2006 Atlas of  Plate Reconstructions (750 Ma to Present Day)  L.A. Lawver, I.W.D. Dalziel, &amp; L.M. Gahagan    2007, University of Texas Institute for Geophysics</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lpstr>Slide 200</vt:lpstr>
      <vt:lpstr>Slide 201</vt:lpstr>
      <vt:lpstr>Slide 202</vt:lpstr>
      <vt:lpstr>Slide 203</vt:lpstr>
      <vt:lpstr>Slide 204</vt:lpstr>
      <vt:lpstr>Slide 205</vt:lpstr>
      <vt:lpstr>Slide 206</vt:lpstr>
      <vt:lpstr>Slide 207</vt:lpstr>
      <vt:lpstr>Slide 208</vt:lpstr>
      <vt:lpstr>Slide 209</vt:lpstr>
      <vt:lpstr>Slide 210</vt:lpstr>
      <vt:lpstr>Slide 211</vt:lpstr>
      <vt:lpstr>Slide 212</vt:lpstr>
      <vt:lpstr>Slide 213</vt:lpstr>
      <vt:lpstr>Slide 214</vt:lpstr>
      <vt:lpstr>Slide 215</vt:lpstr>
      <vt:lpstr>Slide 216</vt:lpstr>
      <vt:lpstr>Slide 217</vt:lpstr>
      <vt:lpstr>FUTURE OF THE COLORADO PLATEAU</vt:lpstr>
      <vt:lpstr>THE COLORADO PLATEAU AVG TEMPERATURE</vt:lpstr>
      <vt:lpstr>THE COLORADO PLATEAU AVG PRECIPITATION</vt:lpstr>
      <vt:lpstr>COLORADO RIVER ANNUAL FLOW VOLUMES</vt:lpstr>
      <vt:lpstr>COLORADO RIVER ANNUAL FLOW VOLUMES</vt:lpstr>
      <vt:lpstr>NATIONAL DROUGHT MAP OVER TIME</vt:lpstr>
      <vt:lpstr>LET’S TRANSFORM THE DROUGHT INFO</vt:lpstr>
      <vt:lpstr>NATIONAL DROUGHT MAP OVER TIME</vt:lpstr>
      <vt:lpstr>NATIONAL DROUGHT MAP OVER TIME</vt:lpstr>
      <vt:lpstr>NATIONAL DROUGHT MAP OVER TIME</vt:lpstr>
      <vt:lpstr>ARE NUMBER OF WILDFIRES INCREASING?</vt:lpstr>
      <vt:lpstr>CLIMATE CHANGE IMPACT TO NATIONAL PARKS</vt:lpstr>
      <vt:lpstr>CLIMATE CHANGE IMPACT TO NATIONAL PARKS</vt:lpstr>
      <vt:lpstr>CLIMATE CHANGE IMPACT TO NATIONAL PARKS</vt:lpstr>
      <vt:lpstr>COLORADO PLATEAU POPULATION 2010 VS 2020</vt:lpstr>
      <vt:lpstr>COLORADO PLATEAU ARABLE LAND – CROP PRODUCTION</vt:lpstr>
      <vt:lpstr>COLORADO PLATEAU GRASSLANDS &amp; RANGE</vt:lpstr>
      <vt:lpstr>COLORADO PLATEAU CATTLE GRAZING</vt:lpstr>
      <vt:lpstr>TO SUMMARIZE SO FAR…</vt:lpstr>
      <vt:lpstr>WATER SOURCES FOR COLORADO PLATEAU</vt:lpstr>
      <vt:lpstr>The Colorado river</vt:lpstr>
      <vt:lpstr>The Colorado river</vt:lpstr>
      <vt:lpstr>The Colorado river</vt:lpstr>
      <vt:lpstr>Slide 241</vt:lpstr>
      <vt:lpstr>Slide 242</vt:lpstr>
      <vt:lpstr>COLORADO RIVER COMPACT OF 1922</vt:lpstr>
      <vt:lpstr>COLORADO RIVER COMPACT OF 1922</vt:lpstr>
      <vt:lpstr>COLORADO RIVER COMPACT OF 1922</vt:lpstr>
      <vt:lpstr>COLORADO RIVER COMPACT OF 1922</vt:lpstr>
      <vt:lpstr>COLORADO RIVER COMPACT OF 1922</vt:lpstr>
      <vt:lpstr>Slide 248</vt:lpstr>
      <vt:lpstr>SUMMARIZING THE FUTURE OF THE PLATEAU</vt:lpstr>
      <vt:lpstr>SUMMARIZING THE FUTURE OF THE PLATEAU</vt:lpstr>
      <vt:lpstr>SUMMARIZING THE FUTURE OF THE PLATEAU</vt:lpstr>
      <vt:lpstr>Slide 252</vt:lpstr>
      <vt:lpstr>Slide 253</vt:lpstr>
      <vt:lpstr>Slide 254</vt:lpstr>
      <vt:lpstr>Slide 255</vt:lpstr>
      <vt:lpstr>Slide 256</vt:lpstr>
      <vt:lpstr>Slide 257</vt:lpstr>
      <vt:lpstr>Thanks to all that have helped!</vt:lpstr>
      <vt:lpstr>Slide 259</vt:lpstr>
      <vt:lpstr>Slide 260</vt:lpstr>
      <vt:lpstr>Slide 261</vt:lpstr>
      <vt:lpstr>Slide 262</vt:lpstr>
      <vt:lpstr>Slide 263</vt:lpstr>
      <vt:lpstr>Slide 264</vt:lpstr>
      <vt:lpstr>Slide 265</vt:lpstr>
      <vt:lpstr>USE OF COPYRIGHTED MATERIALS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Sandra</dc:creator>
  <cp:lastModifiedBy>Rocky Romero</cp:lastModifiedBy>
  <cp:revision>795</cp:revision>
  <dcterms:created xsi:type="dcterms:W3CDTF">2016-09-17T23:42:02Z</dcterms:created>
  <dcterms:modified xsi:type="dcterms:W3CDTF">2023-02-28T05:20:43Z</dcterms:modified>
</cp:coreProperties>
</file>